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20"/>
  </p:notesMasterIdLst>
  <p:handoutMasterIdLst>
    <p:handoutMasterId r:id="rId21"/>
  </p:handoutMasterIdLst>
  <p:sldIdLst>
    <p:sldId id="373" r:id="rId2"/>
    <p:sldId id="276" r:id="rId3"/>
    <p:sldId id="476" r:id="rId4"/>
    <p:sldId id="294" r:id="rId5"/>
    <p:sldId id="478" r:id="rId6"/>
    <p:sldId id="375" r:id="rId7"/>
    <p:sldId id="474" r:id="rId8"/>
    <p:sldId id="358" r:id="rId9"/>
    <p:sldId id="479" r:id="rId10"/>
    <p:sldId id="362" r:id="rId11"/>
    <p:sldId id="460" r:id="rId12"/>
    <p:sldId id="380" r:id="rId13"/>
    <p:sldId id="395" r:id="rId14"/>
    <p:sldId id="396" r:id="rId15"/>
    <p:sldId id="416" r:id="rId16"/>
    <p:sldId id="355" r:id="rId17"/>
    <p:sldId id="398" r:id="rId18"/>
    <p:sldId id="394"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FF00"/>
    <a:srgbClr val="9966FF"/>
    <a:srgbClr val="FF0066"/>
    <a:srgbClr val="0066FF"/>
    <a:srgbClr val="00FFFF"/>
    <a:srgbClr val="565656"/>
    <a:srgbClr val="FF00FF"/>
    <a:srgbClr val="99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66" autoAdjust="0"/>
    <p:restoredTop sz="96327" autoAdjust="0"/>
  </p:normalViewPr>
  <p:slideViewPr>
    <p:cSldViewPr snapToGrid="0">
      <p:cViewPr varScale="1">
        <p:scale>
          <a:sx n="55" d="100"/>
          <a:sy n="55" d="100"/>
        </p:scale>
        <p:origin x="72" y="48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2592"/>
    </p:cViewPr>
  </p:sorterViewPr>
  <p:notesViewPr>
    <p:cSldViewPr snapToGrid="0">
      <p:cViewPr varScale="1">
        <p:scale>
          <a:sx n="95" d="100"/>
          <a:sy n="95" d="100"/>
        </p:scale>
        <p:origin x="-405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08803589654857"/>
          <c:y val="4.8507277210461108E-2"/>
          <c:w val="0.86171084864392034"/>
          <c:h val="0.83256335605108189"/>
        </c:manualLayout>
      </c:layout>
      <c:scatterChart>
        <c:scatterStyle val="lineMarker"/>
        <c:varyColors val="0"/>
        <c:ser>
          <c:idx val="1"/>
          <c:order val="0"/>
          <c:spPr>
            <a:ln w="25400" cap="rnd">
              <a:noFill/>
            </a:ln>
            <a:effectLst>
              <a:glow rad="330200">
                <a:srgbClr val="00FFFF">
                  <a:alpha val="60000"/>
                </a:srgbClr>
              </a:glow>
              <a:outerShdw blurRad="50800" dist="38100" dir="16200000" rotWithShape="0">
                <a:schemeClr val="tx1"/>
              </a:outerShdw>
            </a:effectLst>
          </c:spPr>
          <c:marker>
            <c:symbol val="circle"/>
            <c:size val="3"/>
            <c:spPr>
              <a:solidFill>
                <a:srgbClr val="00B0F0"/>
              </a:solidFill>
              <a:ln>
                <a:noFill/>
              </a:ln>
              <a:effectLst>
                <a:glow rad="330200">
                  <a:srgbClr val="00FFFF">
                    <a:alpha val="60000"/>
                  </a:srgbClr>
                </a:glow>
                <a:outerShdw blurRad="50800" dist="38100" dir="16200000" rotWithShape="0">
                  <a:schemeClr val="tx1"/>
                </a:outerShdw>
              </a:effectLst>
            </c:spPr>
          </c:marker>
          <c:xVal>
            <c:numRef>
              <c:f>Sheet1!$E$3:$E$9</c:f>
              <c:numCache>
                <c:formatCode>General</c:formatCode>
                <c:ptCount val="7"/>
                <c:pt idx="0">
                  <c:v>2009</c:v>
                </c:pt>
                <c:pt idx="1">
                  <c:v>2010</c:v>
                </c:pt>
                <c:pt idx="2">
                  <c:v>2011</c:v>
                </c:pt>
                <c:pt idx="3">
                  <c:v>2012</c:v>
                </c:pt>
                <c:pt idx="4">
                  <c:v>2014</c:v>
                </c:pt>
                <c:pt idx="5">
                  <c:v>2013</c:v>
                </c:pt>
                <c:pt idx="6">
                  <c:v>2015</c:v>
                </c:pt>
              </c:numCache>
            </c:numRef>
          </c:xVal>
          <c:yVal>
            <c:numRef>
              <c:f>Sheet1!$H$3:$H$9</c:f>
              <c:numCache>
                <c:formatCode>0.00E+00</c:formatCode>
                <c:ptCount val="7"/>
                <c:pt idx="0">
                  <c:v>10</c:v>
                </c:pt>
                <c:pt idx="1">
                  <c:v>20</c:v>
                </c:pt>
                <c:pt idx="2">
                  <c:v>4.2</c:v>
                </c:pt>
                <c:pt idx="3">
                  <c:v>5</c:v>
                </c:pt>
                <c:pt idx="4">
                  <c:v>5.6</c:v>
                </c:pt>
                <c:pt idx="5">
                  <c:v>3.5</c:v>
                </c:pt>
                <c:pt idx="6">
                  <c:v>1.5</c:v>
                </c:pt>
              </c:numCache>
            </c:numRef>
          </c:yVal>
          <c:smooth val="0"/>
        </c:ser>
        <c:dLbls>
          <c:showLegendKey val="0"/>
          <c:showVal val="0"/>
          <c:showCatName val="0"/>
          <c:showSerName val="0"/>
          <c:showPercent val="0"/>
          <c:showBubbleSize val="0"/>
        </c:dLbls>
        <c:axId val="156190576"/>
        <c:axId val="156194496"/>
      </c:scatterChart>
      <c:valAx>
        <c:axId val="156190576"/>
        <c:scaling>
          <c:orientation val="minMax"/>
          <c:max val="2020"/>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0" spcFirstLastPara="1" vertOverflow="ellipsis" wrap="square" anchor="ctr" anchorCtr="1"/>
          <a:lstStyle/>
          <a:p>
            <a:pPr>
              <a:defRPr sz="2200" b="0" i="0" u="none" strike="noStrike" kern="1200" baseline="0">
                <a:solidFill>
                  <a:schemeClr val="tx1">
                    <a:lumMod val="95000"/>
                  </a:schemeClr>
                </a:solidFill>
                <a:latin typeface="Vrinda" panose="020B0502040204020203" pitchFamily="34" charset="0"/>
                <a:ea typeface="+mn-ea"/>
                <a:cs typeface="+mn-cs"/>
              </a:defRPr>
            </a:pPr>
            <a:endParaRPr lang="ja-JP"/>
          </a:p>
        </c:txPr>
        <c:crossAx val="156194496"/>
        <c:crossesAt val="0.1"/>
        <c:crossBetween val="midCat"/>
      </c:valAx>
      <c:valAx>
        <c:axId val="156194496"/>
        <c:scaling>
          <c:logBase val="10"/>
          <c:orientation val="minMax"/>
          <c:min val="0.1"/>
        </c:scaling>
        <c:delete val="0"/>
        <c:axPos val="l"/>
        <c:majorGridlines>
          <c:spPr>
            <a:ln w="9525" cap="flat" cmpd="sng" algn="ctr">
              <a:solidFill>
                <a:schemeClr val="dk1">
                  <a:lumMod val="65000"/>
                  <a:lumOff val="35000"/>
                  <a:alpha val="75000"/>
                </a:schemeClr>
              </a:solidFill>
              <a:round/>
            </a:ln>
            <a:effectLst/>
          </c:spPr>
        </c:majorGridlines>
        <c:numFmt formatCode="#,##0.0_);[Red]\(#,##0.0\)" sourceLinked="0"/>
        <c:majorTickMark val="in"/>
        <c:minorTickMark val="in"/>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2200" b="0" i="0" u="none" strike="noStrike" kern="1200" baseline="0">
                <a:solidFill>
                  <a:schemeClr val="tx1">
                    <a:lumMod val="95000"/>
                  </a:schemeClr>
                </a:solidFill>
                <a:effectLst/>
                <a:latin typeface="Vrinda" panose="020B0502040204020203" pitchFamily="34" charset="0"/>
                <a:ea typeface="+mn-ea"/>
                <a:cs typeface="+mn-cs"/>
              </a:defRPr>
            </a:pPr>
            <a:endParaRPr lang="ja-JP"/>
          </a:p>
        </c:txPr>
        <c:crossAx val="156190576"/>
        <c:crossesAt val="2008"/>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noFill/>
      <a:round/>
    </a:ln>
    <a:effectLst/>
  </c:spPr>
  <c:txPr>
    <a:bodyPr/>
    <a:lstStyle/>
    <a:p>
      <a:pPr>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ltLang="ja-JP"/>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9B6EC4B-0D49-4301-80E8-DB9E88B4A166}" type="datetimeFigureOut">
              <a:rPr lang="en-US" altLang="ja-JP"/>
              <a:pPr>
                <a:defRPr/>
              </a:pPr>
              <a:t>12/8/2015</a:t>
            </a:fld>
            <a:endParaRPr lang="en-US" altLang="ja-JP"/>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ltLang="ja-JP"/>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DEE2949C-0588-45D7-BDB5-98B6B69A154D}" type="slidenum">
              <a:rPr lang="en-US" altLang="ja-JP"/>
              <a:pPr>
                <a:defRPr/>
              </a:pPr>
              <a:t>‹#›</a:t>
            </a:fld>
            <a:endParaRPr lang="en-US" altLang="ja-JP"/>
          </a:p>
        </p:txBody>
      </p:sp>
    </p:spTree>
    <p:extLst>
      <p:ext uri="{BB962C8B-B14F-4D97-AF65-F5344CB8AC3E}">
        <p14:creationId xmlns:p14="http://schemas.microsoft.com/office/powerpoint/2010/main" val="4096974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GB" altLang="ja-JP"/>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12028BF9-EAEB-41F0-856E-4A9C7B9D62D6}" type="datetimeFigureOut">
              <a:rPr lang="en-GB" altLang="ja-JP"/>
              <a:pPr>
                <a:defRPr/>
              </a:pPr>
              <a:t>08/12/2015</a:t>
            </a:fld>
            <a:endParaRPr lang="en-GB" altLang="ja-JP"/>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GB" altLang="ja-JP"/>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D77441DE-3619-42FD-AF0C-4B9221FF7694}" type="slidenum">
              <a:rPr lang="en-GB" altLang="ja-JP"/>
              <a:pPr>
                <a:defRPr/>
              </a:pPr>
              <a:t>‹#›</a:t>
            </a:fld>
            <a:endParaRPr lang="en-GB" altLang="ja-JP"/>
          </a:p>
        </p:txBody>
      </p:sp>
    </p:spTree>
    <p:extLst>
      <p:ext uri="{BB962C8B-B14F-4D97-AF65-F5344CB8AC3E}">
        <p14:creationId xmlns:p14="http://schemas.microsoft.com/office/powerpoint/2010/main" val="16726985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Good</a:t>
            </a:r>
            <a:r>
              <a:rPr kumimoji="1" lang="en-US" altLang="ja-JP" baseline="0" dirty="0" smtClean="0"/>
              <a:t> afternoon every one. I’m glad to talk with you about our new results on the development of ultra-low noise TES bolometer arrays.</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a:t>
            </a:fld>
            <a:endParaRPr lang="en-GB" altLang="ja-JP"/>
          </a:p>
        </p:txBody>
      </p:sp>
    </p:spTree>
    <p:extLst>
      <p:ext uri="{BB962C8B-B14F-4D97-AF65-F5344CB8AC3E}">
        <p14:creationId xmlns:p14="http://schemas.microsoft.com/office/powerpoint/2010/main" val="2075407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By</a:t>
            </a:r>
            <a:r>
              <a:rPr kumimoji="1" lang="en-US" altLang="ja-JP" baseline="0" dirty="0" smtClean="0"/>
              <a:t> using this measurement system, we characterized three types of TESs. This plot shows measured thermal conductance against the geometry of the </a:t>
            </a:r>
            <a:r>
              <a:rPr kumimoji="1" lang="en-US" altLang="ja-JP" baseline="0" dirty="0" err="1" smtClean="0"/>
              <a:t>SiN</a:t>
            </a:r>
            <a:r>
              <a:rPr kumimoji="1" lang="en-US" altLang="ja-JP" baseline="0" dirty="0" smtClean="0"/>
              <a:t> legs for the three TESs as indicated by the yellow symbol. Clearly, thermal conductance of new TESs is reduced by making thinner and narrower </a:t>
            </a:r>
            <a:r>
              <a:rPr kumimoji="1" lang="en-US" altLang="ja-JP" baseline="0" dirty="0" err="1" smtClean="0"/>
              <a:t>SiN</a:t>
            </a:r>
            <a:r>
              <a:rPr kumimoji="1" lang="en-US" altLang="ja-JP" baseline="0" dirty="0" smtClean="0"/>
              <a:t> legs.</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12</a:t>
            </a:fld>
            <a:endParaRPr lang="en-GB" altLang="ja-JP"/>
          </a:p>
        </p:txBody>
      </p:sp>
    </p:spTree>
    <p:extLst>
      <p:ext uri="{BB962C8B-B14F-4D97-AF65-F5344CB8AC3E}">
        <p14:creationId xmlns:p14="http://schemas.microsoft.com/office/powerpoint/2010/main" val="80182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Thanks</a:t>
            </a:r>
            <a:r>
              <a:rPr kumimoji="1" lang="en-US" altLang="ja-JP" baseline="0" dirty="0" smtClean="0"/>
              <a:t> to this achievement, we measured ultra-low NEPs. The upper and lower panels show measured NEP spectra for TESs without an absorber but the different island size. Their NEPs show below 2x10-19 W/</a:t>
            </a:r>
            <a:r>
              <a:rPr kumimoji="1" lang="en-US" altLang="ja-JP" baseline="0" dirty="0" err="1" smtClean="0"/>
              <a:t>rt</a:t>
            </a:r>
            <a:r>
              <a:rPr kumimoji="1" lang="en-US" altLang="ja-JP" baseline="0" dirty="0" smtClean="0"/>
              <a:t>(Hz) with the response speed of sub-msec. The results meets the SAFARI requirement!!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13</a:t>
            </a:fld>
            <a:endParaRPr lang="en-GB" altLang="ja-JP"/>
          </a:p>
        </p:txBody>
      </p:sp>
    </p:spTree>
    <p:extLst>
      <p:ext uri="{BB962C8B-B14F-4D97-AF65-F5344CB8AC3E}">
        <p14:creationId xmlns:p14="http://schemas.microsoft.com/office/powerpoint/2010/main" val="39744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Furthermore, the</a:t>
            </a:r>
            <a:r>
              <a:rPr kumimoji="1" lang="en-US" altLang="ja-JP" baseline="0" dirty="0" smtClean="0"/>
              <a:t> measured NEPs achieve the phonon noise NEP </a:t>
            </a:r>
            <a:r>
              <a:rPr kumimoji="1" lang="en-US" altLang="ja-JP" dirty="0" smtClean="0"/>
              <a:t>at frequencies below 100 Hz.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14</a:t>
            </a:fld>
            <a:endParaRPr lang="en-GB" altLang="ja-JP"/>
          </a:p>
        </p:txBody>
      </p:sp>
    </p:spTree>
    <p:extLst>
      <p:ext uri="{BB962C8B-B14F-4D97-AF65-F5344CB8AC3E}">
        <p14:creationId xmlns:p14="http://schemas.microsoft.com/office/powerpoint/2010/main" val="15264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15</a:t>
            </a:fld>
            <a:endParaRPr lang="en-GB" altLang="ja-JP"/>
          </a:p>
        </p:txBody>
      </p:sp>
    </p:spTree>
    <p:extLst>
      <p:ext uri="{BB962C8B-B14F-4D97-AF65-F5344CB8AC3E}">
        <p14:creationId xmlns:p14="http://schemas.microsoft.com/office/powerpoint/2010/main" val="2354694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baseline="0" dirty="0" smtClean="0"/>
              <a:t>Also, for the comparison with the TES with heavier legs and island, the TES with lighter </a:t>
            </a:r>
            <a:r>
              <a:rPr kumimoji="1" lang="en-US" altLang="ja-JP" baseline="0" dirty="0" err="1" smtClean="0"/>
              <a:t>SiN</a:t>
            </a:r>
            <a:r>
              <a:rPr kumimoji="1" lang="en-US" altLang="ja-JP" baseline="0" dirty="0" smtClean="0"/>
              <a:t> legs and membrane has lower excess noise as expected. The DRIE process gives advantages not only to realize ultra-low NEPs but also to reduce the excess noise.    </a:t>
            </a:r>
          </a:p>
          <a:p>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16</a:t>
            </a:fld>
            <a:endParaRPr lang="en-GB" altLang="ja-JP"/>
          </a:p>
        </p:txBody>
      </p:sp>
    </p:spTree>
    <p:extLst>
      <p:ext uri="{BB962C8B-B14F-4D97-AF65-F5344CB8AC3E}">
        <p14:creationId xmlns:p14="http://schemas.microsoft.com/office/powerpoint/2010/main" val="3190953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Finally, we</a:t>
            </a:r>
            <a:r>
              <a:rPr kumimoji="1" lang="en-US" altLang="ja-JP" baseline="0" dirty="0" smtClean="0"/>
              <a:t> measured the photon noise to evaluate darkness of our setup. This figure shows NEP spectra of TESs with similar properties but with and without an absorber. Now we know that the TES without an absorber achieves the phonon noise at low frequencies.  The measured NEP at low frequencies is not affected by the photon noise. On the other hand, the TES with an absorber can see photons. So the difference between the two lines gives the photon noise of 5x10-19 W/</a:t>
            </a:r>
            <a:r>
              <a:rPr kumimoji="1" lang="en-US" altLang="ja-JP" baseline="0" dirty="0" err="1" smtClean="0"/>
              <a:t>rt</a:t>
            </a:r>
            <a:r>
              <a:rPr kumimoji="1" lang="en-US" altLang="ja-JP" baseline="0" dirty="0" smtClean="0"/>
              <a:t>(Hz), which is much higher than the TES intrinsic noise level. So, we need to improve our setup to be a stray-light free.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17</a:t>
            </a:fld>
            <a:endParaRPr lang="en-GB" altLang="ja-JP"/>
          </a:p>
        </p:txBody>
      </p:sp>
    </p:spTree>
    <p:extLst>
      <p:ext uri="{BB962C8B-B14F-4D97-AF65-F5344CB8AC3E}">
        <p14:creationId xmlns:p14="http://schemas.microsoft.com/office/powerpoint/2010/main" val="42789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18</a:t>
            </a:fld>
            <a:endParaRPr lang="en-GB" altLang="ja-JP"/>
          </a:p>
        </p:txBody>
      </p:sp>
    </p:spTree>
    <p:extLst>
      <p:ext uri="{BB962C8B-B14F-4D97-AF65-F5344CB8AC3E}">
        <p14:creationId xmlns:p14="http://schemas.microsoft.com/office/powerpoint/2010/main" val="202367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r>
              <a:rPr kumimoji="1" lang="en-US" altLang="ja-JP" dirty="0" smtClean="0"/>
              <a:t>SPICA is a space</a:t>
            </a:r>
            <a:r>
              <a:rPr kumimoji="1" lang="en-US" altLang="ja-JP" baseline="0" dirty="0" smtClean="0"/>
              <a:t> mission for mid and far infrared astronomy. It </a:t>
            </a:r>
            <a:r>
              <a:rPr kumimoji="1" lang="en-US" altLang="ja-JP" dirty="0" smtClean="0"/>
              <a:t>has a large and cold telescope. This</a:t>
            </a:r>
            <a:r>
              <a:rPr kumimoji="1" lang="en-US" altLang="ja-JP" baseline="0" dirty="0" smtClean="0"/>
              <a:t> enable us to make natural background limited observations by combination with ultra-sensitive infrared detectors. SAFARI is the far-infrared instrument onboard SPICA and has three-band grating spectrometers with TES bolometer arrays. The electrical NEP of SAFARI/TESs is required to be 2x10^-19 W/</a:t>
            </a:r>
            <a:r>
              <a:rPr kumimoji="1" lang="en-US" altLang="ja-JP" baseline="0" dirty="0" err="1" smtClean="0"/>
              <a:t>rtHz</a:t>
            </a:r>
            <a:r>
              <a:rPr kumimoji="1" lang="en-US" altLang="ja-JP" baseline="0" dirty="0" smtClean="0"/>
              <a:t>.</a:t>
            </a:r>
          </a:p>
          <a:p>
            <a:endParaRPr kumimoji="1" lang="en-US" altLang="ja-JP" dirty="0" smtClean="0"/>
          </a:p>
          <a:p>
            <a:endParaRPr kumimoji="1" lang="en-US" altLang="ja-JP" dirty="0" smtClean="0"/>
          </a:p>
          <a:p>
            <a:endParaRPr kumimoji="1" lang="en-US" altLang="ja-JP" dirty="0" smtClean="0"/>
          </a:p>
          <a:p>
            <a:r>
              <a:rPr kumimoji="1" lang="en-US" altLang="ja-JP" dirty="0" smtClean="0"/>
              <a:t>1.5Million km</a:t>
            </a:r>
            <a:r>
              <a:rPr kumimoji="1" lang="en-US" altLang="ja-JP" baseline="0" dirty="0" smtClean="0"/>
              <a:t> from the Earth,  1) to avoid emission from earth and sun as much as possible, 2) to cool telescope radiatively to deep space.</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77441DE-3619-42FD-AF0C-4B9221FF7694}" type="slidenum">
              <a:rPr lang="en-GB" altLang="ja-JP" smtClean="0"/>
              <a:pPr>
                <a:defRPr/>
              </a:pPr>
              <a:t>2</a:t>
            </a:fld>
            <a:endParaRPr lang="en-GB" altLang="ja-JP"/>
          </a:p>
        </p:txBody>
      </p:sp>
    </p:spTree>
    <p:extLst>
      <p:ext uri="{BB962C8B-B14F-4D97-AF65-F5344CB8AC3E}">
        <p14:creationId xmlns:p14="http://schemas.microsoft.com/office/powerpoint/2010/main" val="405392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r>
              <a:rPr kumimoji="1" lang="en-US" altLang="ja-JP" dirty="0" smtClean="0"/>
              <a:t>A transition edge sensor is</a:t>
            </a:r>
            <a:r>
              <a:rPr kumimoji="1" lang="en-US" altLang="ja-JP" baseline="0" dirty="0" smtClean="0"/>
              <a:t> a thermometer being made of a superconducting film. The TES and a photon absorber are thermally isolated from a thermal bath. Incoming power heats the absorber.  The TES measures the change in temperature by operating it in the transition between super conducting and normal states.</a:t>
            </a:r>
          </a:p>
          <a:p>
            <a:endParaRPr kumimoji="1" lang="en-US" altLang="ja-JP" baseline="0" dirty="0" smtClean="0"/>
          </a:p>
          <a:p>
            <a:r>
              <a:rPr kumimoji="1" lang="en-US" altLang="ja-JP" baseline="0" dirty="0" smtClean="0"/>
              <a:t>The TES intrinsic noise is the phonon noise due to thermal fluctuations in the thermal link. So, the NEP is proportional to square root of thermal conductance. To achieve ultra-low noise, it is essential to reduce thermal conductance.</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77441DE-3619-42FD-AF0C-4B9221FF7694}" type="slidenum">
              <a:rPr lang="en-GB" altLang="ja-JP" smtClean="0"/>
              <a:pPr>
                <a:defRPr/>
              </a:pPr>
              <a:t>4</a:t>
            </a:fld>
            <a:endParaRPr lang="en-GB" altLang="ja-JP"/>
          </a:p>
        </p:txBody>
      </p:sp>
    </p:spTree>
    <p:extLst>
      <p:ext uri="{BB962C8B-B14F-4D97-AF65-F5344CB8AC3E}">
        <p14:creationId xmlns:p14="http://schemas.microsoft.com/office/powerpoint/2010/main" val="366109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r>
              <a:rPr kumimoji="1" lang="en-US" altLang="ja-JP" dirty="0" smtClean="0"/>
              <a:t>A transition edge sensor is</a:t>
            </a:r>
            <a:r>
              <a:rPr kumimoji="1" lang="en-US" altLang="ja-JP" baseline="0" dirty="0" smtClean="0"/>
              <a:t> a thermometer being made of a superconducting film. The TES and a photon absorber are thermally isolated from a thermal bath. Incoming power heats the absorber.  The TES measures the change in temperature by operating it in the transition between super conducting and normal states.</a:t>
            </a:r>
          </a:p>
          <a:p>
            <a:endParaRPr kumimoji="1" lang="en-US" altLang="ja-JP" baseline="0" dirty="0" smtClean="0"/>
          </a:p>
          <a:p>
            <a:r>
              <a:rPr kumimoji="1" lang="en-US" altLang="ja-JP" baseline="0" dirty="0" smtClean="0"/>
              <a:t>The TES intrinsic noise is the phonon noise due to thermal fluctuations in the thermal link. So, the NEP is proportional to square root of thermal conductance. To achieve ultra-low noise, it is essential to reduce thermal conductance.</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77441DE-3619-42FD-AF0C-4B9221FF7694}" type="slidenum">
              <a:rPr lang="en-GB" altLang="ja-JP" smtClean="0"/>
              <a:pPr>
                <a:defRPr/>
              </a:pPr>
              <a:t>5</a:t>
            </a:fld>
            <a:endParaRPr lang="en-GB" altLang="ja-JP"/>
          </a:p>
        </p:txBody>
      </p:sp>
    </p:spTree>
    <p:extLst>
      <p:ext uri="{BB962C8B-B14F-4D97-AF65-F5344CB8AC3E}">
        <p14:creationId xmlns:p14="http://schemas.microsoft.com/office/powerpoint/2010/main" val="398546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So far,</a:t>
            </a:r>
            <a:r>
              <a:rPr kumimoji="1" lang="en-US" altLang="ja-JP" baseline="0" dirty="0" smtClean="0"/>
              <a:t> w</a:t>
            </a:r>
            <a:r>
              <a:rPr kumimoji="1" lang="en-US" altLang="ja-JP" dirty="0" smtClean="0"/>
              <a:t>e </a:t>
            </a:r>
            <a:r>
              <a:rPr kumimoji="1" lang="en-US" altLang="ja-JP" baseline="0" dirty="0" smtClean="0"/>
              <a:t>fabricated TESs by a wet-etching route. This pixel recorded our best NEP under a required pixel pitch, although the measured NEP did not meet the SAFARI requirement. To meet the requirement, further reduction of thermal conductance is essential by making narrower and thinner </a:t>
            </a:r>
            <a:r>
              <a:rPr kumimoji="1" lang="en-US" altLang="ja-JP" baseline="0" dirty="0" err="1" smtClean="0"/>
              <a:t>SiN</a:t>
            </a:r>
            <a:r>
              <a:rPr kumimoji="1" lang="en-US" altLang="ja-JP" baseline="0" dirty="0" smtClean="0"/>
              <a:t> legs. However, the wet-etching route is technically difficult to realize such </a:t>
            </a:r>
            <a:r>
              <a:rPr kumimoji="1" lang="en-US" altLang="ja-JP" baseline="0" dirty="0" err="1" smtClean="0"/>
              <a:t>SiN</a:t>
            </a:r>
            <a:r>
              <a:rPr kumimoji="1" lang="en-US" altLang="ja-JP" baseline="0" dirty="0" smtClean="0"/>
              <a:t> legs. On the other hand, a Deep Reactive Ion Etching route can. Then, the question is ‘Can we achieve lower G and thus NEP values by making narrower and thinner </a:t>
            </a:r>
            <a:r>
              <a:rPr kumimoji="1" lang="en-US" altLang="ja-JP" baseline="0" dirty="0" err="1" smtClean="0"/>
              <a:t>SiN</a:t>
            </a:r>
            <a:r>
              <a:rPr kumimoji="1" lang="en-US" altLang="ja-JP" baseline="0" dirty="0" smtClean="0"/>
              <a:t> legs by DRIE?’   </a:t>
            </a:r>
            <a:endParaRPr kumimoji="1" lang="en-US" altLang="ja-JP" dirty="0" smtClean="0"/>
          </a:p>
          <a:p>
            <a:endParaRPr kumimoji="1" lang="en-US" altLang="ja-JP" dirty="0" smtClean="0"/>
          </a:p>
          <a:p>
            <a:endParaRPr kumimoji="1" lang="en-US" altLang="ja-JP" dirty="0" smtClean="0"/>
          </a:p>
          <a:p>
            <a:r>
              <a:rPr kumimoji="1" lang="en-US" altLang="ja-JP" dirty="0" err="1" smtClean="0"/>
              <a:t>Tco</a:t>
            </a:r>
            <a:r>
              <a:rPr kumimoji="1" lang="en-US" altLang="ja-JP" dirty="0" smtClean="0"/>
              <a:t> =</a:t>
            </a:r>
            <a:r>
              <a:rPr kumimoji="1" lang="en-US" altLang="ja-JP" baseline="0" dirty="0" smtClean="0"/>
              <a:t> 100mK at w=1.5um</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6</a:t>
            </a:fld>
            <a:endParaRPr lang="en-GB" altLang="ja-JP"/>
          </a:p>
        </p:txBody>
      </p:sp>
    </p:spTree>
    <p:extLst>
      <p:ext uri="{BB962C8B-B14F-4D97-AF65-F5344CB8AC3E}">
        <p14:creationId xmlns:p14="http://schemas.microsoft.com/office/powerpoint/2010/main" val="346779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As an another issue, our measured NEPs were typically the factor of 2 to 3 higher than the phonon NEP. Detailed studies on the excess noise indicate two major origins. The first one is the internal thermal fluctuation noise due to considerable heat capacities of </a:t>
            </a:r>
            <a:r>
              <a:rPr kumimoji="1" lang="en-US" altLang="ja-JP" baseline="0" dirty="0" err="1" smtClean="0"/>
              <a:t>SiN</a:t>
            </a:r>
            <a:r>
              <a:rPr kumimoji="1" lang="en-US" altLang="ja-JP" baseline="0" dirty="0" smtClean="0"/>
              <a:t> legs and a </a:t>
            </a:r>
            <a:r>
              <a:rPr kumimoji="1" lang="en-US" altLang="ja-JP" baseline="0" dirty="0" err="1" smtClean="0"/>
              <a:t>SiN</a:t>
            </a:r>
            <a:r>
              <a:rPr kumimoji="1" lang="en-US" altLang="ja-JP" baseline="0" dirty="0" smtClean="0"/>
              <a:t> island compared to the heat capacity of a TES. The second origin is the photon noise due to stray light. Here, there are two questions. Q2… and Q3… . To answer these three questions,,,</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7</a:t>
            </a:fld>
            <a:endParaRPr lang="en-GB" altLang="ja-JP"/>
          </a:p>
        </p:txBody>
      </p:sp>
    </p:spTree>
    <p:extLst>
      <p:ext uri="{BB962C8B-B14F-4D97-AF65-F5344CB8AC3E}">
        <p14:creationId xmlns:p14="http://schemas.microsoft.com/office/powerpoint/2010/main" val="85357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baseline="0" dirty="0" smtClean="0"/>
              <a:t>We fabricated three types of TESs with a dry-etching technique. One is a TES with a small island and without an absorber. Second one is the same but a larger island. Third one is a TES with a large island and with an absorber. These TESs have very narrow and thin </a:t>
            </a:r>
            <a:r>
              <a:rPr kumimoji="1" lang="en-US" altLang="ja-JP" baseline="0" dirty="0" err="1" smtClean="0"/>
              <a:t>SiN</a:t>
            </a:r>
            <a:r>
              <a:rPr kumimoji="1" lang="en-US" altLang="ja-JP" baseline="0" dirty="0" smtClean="0"/>
              <a:t> legs. The detailed fabrication process will be presented by Marcel in the poster session, today.</a:t>
            </a:r>
          </a:p>
          <a:p>
            <a:endParaRPr kumimoji="1" lang="en-US" altLang="ja-JP" baseline="0" dirty="0" smtClean="0"/>
          </a:p>
          <a:p>
            <a:r>
              <a:rPr kumimoji="1" lang="en-US" altLang="ja-JP" baseline="0" dirty="0" err="1" smtClean="0"/>
              <a:t>Ti</a:t>
            </a:r>
            <a:r>
              <a:rPr kumimoji="1" lang="en-US" altLang="ja-JP" baseline="0" dirty="0" smtClean="0"/>
              <a:t>/Au = 16/65nm</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8</a:t>
            </a:fld>
            <a:endParaRPr lang="en-GB" altLang="ja-JP"/>
          </a:p>
        </p:txBody>
      </p:sp>
    </p:spTree>
    <p:extLst>
      <p:ext uri="{BB962C8B-B14F-4D97-AF65-F5344CB8AC3E}">
        <p14:creationId xmlns:p14="http://schemas.microsoft.com/office/powerpoint/2010/main" val="1198645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en-US" altLang="ja-JP" dirty="0" smtClean="0"/>
              <a:t>This TES chip</a:t>
            </a:r>
            <a:r>
              <a:rPr kumimoji="1" lang="en-US" altLang="ja-JP" baseline="0" dirty="0" smtClean="0"/>
              <a:t> was mounted here together with an LC resonator chip and SQUIDs. Then, a Helmholtz coil was mounted to cancel a residual magnetic field (</a:t>
            </a:r>
            <a:r>
              <a:rPr kumimoji="1" lang="en-US" altLang="ja-JP" baseline="0" dirty="0" err="1" smtClean="0"/>
              <a:t>typ</a:t>
            </a:r>
            <a:r>
              <a:rPr kumimoji="1" lang="en-US" altLang="ja-JP" baseline="0" dirty="0" smtClean="0"/>
              <a:t> ~200-300 </a:t>
            </a:r>
            <a:r>
              <a:rPr kumimoji="1" lang="en-US" altLang="ja-JP" baseline="0" dirty="0" err="1" smtClean="0"/>
              <a:t>mG</a:t>
            </a:r>
            <a:r>
              <a:rPr kumimoji="1" lang="en-US" altLang="ja-JP" baseline="0" dirty="0" smtClean="0"/>
              <a:t> due to no </a:t>
            </a:r>
            <a:r>
              <a:rPr kumimoji="1" lang="en-US" altLang="ja-JP" baseline="0" dirty="0" err="1" smtClean="0"/>
              <a:t>cryo</a:t>
            </a:r>
            <a:r>
              <a:rPr kumimoji="1" lang="en-US" altLang="ja-JP" baseline="0" dirty="0" smtClean="0"/>
              <a:t>-perm shield). The bracket was closed by a </a:t>
            </a:r>
            <a:r>
              <a:rPr kumimoji="1" lang="en-US" altLang="ja-JP" baseline="0" dirty="0" err="1" smtClean="0"/>
              <a:t>Nb</a:t>
            </a:r>
            <a:r>
              <a:rPr kumimoji="1" lang="en-US" altLang="ja-JP" baseline="0" dirty="0" smtClean="0"/>
              <a:t> tube for magnetic shielding and was put inside a stray-light absorber. The unit was finally mounted onto a 30mK-cold plate.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10</a:t>
            </a:fld>
            <a:endParaRPr lang="en-GB" altLang="ja-JP"/>
          </a:p>
        </p:txBody>
      </p:sp>
    </p:spTree>
    <p:extLst>
      <p:ext uri="{BB962C8B-B14F-4D97-AF65-F5344CB8AC3E}">
        <p14:creationId xmlns:p14="http://schemas.microsoft.com/office/powerpoint/2010/main" val="39189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kern="1200" dirty="0" smtClean="0">
                <a:solidFill>
                  <a:schemeClr val="tx1"/>
                </a:solidFill>
                <a:effectLst/>
                <a:latin typeface="+mn-lt"/>
                <a:ea typeface="+mn-ea"/>
                <a:cs typeface="+mn-cs"/>
              </a:rPr>
              <a:t>The readout circuit</a:t>
            </a:r>
            <a:r>
              <a:rPr lang="en-US" altLang="ja-JP" sz="1200" kern="1200" baseline="0" dirty="0" smtClean="0">
                <a:solidFill>
                  <a:schemeClr val="tx1"/>
                </a:solidFill>
                <a:effectLst/>
                <a:latin typeface="+mn-lt"/>
                <a:ea typeface="+mn-ea"/>
                <a:cs typeface="+mn-cs"/>
              </a:rPr>
              <a:t> for</a:t>
            </a:r>
            <a:r>
              <a:rPr lang="en-US" altLang="ja-JP" sz="1200" kern="1200" dirty="0" smtClean="0">
                <a:solidFill>
                  <a:schemeClr val="tx1"/>
                </a:solidFill>
                <a:effectLst/>
                <a:latin typeface="+mn-lt"/>
                <a:ea typeface="+mn-ea"/>
                <a:cs typeface="+mn-cs"/>
              </a:rPr>
              <a:t> the TESs makes use of FDM as shown</a:t>
            </a:r>
            <a:r>
              <a:rPr lang="en-US" altLang="ja-JP" sz="1200" kern="1200" baseline="0" dirty="0" smtClean="0">
                <a:solidFill>
                  <a:schemeClr val="tx1"/>
                </a:solidFill>
                <a:effectLst/>
                <a:latin typeface="+mn-lt"/>
                <a:ea typeface="+mn-ea"/>
                <a:cs typeface="+mn-cs"/>
              </a:rPr>
              <a:t> in this schematic figure. Detailed explanations on FDM will be explained by Richard in tomorrow. Here, I only mention that our resonator has resonance frequencies from 1 to 3 MHz with the 100 kHz separation.</a:t>
            </a:r>
            <a:endParaRPr lang="en-US" altLang="ja-JP" sz="1200" kern="1200" dirty="0" smtClean="0">
              <a:solidFill>
                <a:schemeClr val="tx1"/>
              </a:solidFill>
              <a:effectLst/>
              <a:latin typeface="+mn-lt"/>
              <a:ea typeface="+mn-ea"/>
              <a:cs typeface="+mn-cs"/>
            </a:endParaRPr>
          </a:p>
          <a:p>
            <a:endParaRPr lang="en-US" altLang="ja-JP" sz="1200" kern="1200" dirty="0" smtClean="0">
              <a:solidFill>
                <a:schemeClr val="tx1"/>
              </a:solidFill>
              <a:effectLst/>
              <a:latin typeface="+mn-lt"/>
              <a:ea typeface="+mn-ea"/>
              <a:cs typeface="+mn-cs"/>
            </a:endParaRPr>
          </a:p>
          <a:p>
            <a:endParaRPr lang="en-US" altLang="ja-JP" sz="1200" kern="1200" dirty="0" smtClean="0">
              <a:solidFill>
                <a:schemeClr val="tx1"/>
              </a:solidFill>
              <a:effectLst/>
              <a:latin typeface="+mn-lt"/>
              <a:ea typeface="+mn-ea"/>
              <a:cs typeface="+mn-cs"/>
            </a:endParaRPr>
          </a:p>
          <a:p>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AC</a:t>
            </a:r>
            <a:r>
              <a:rPr lang="en-US" altLang="ja-JP" sz="1200" kern="1200" baseline="0" dirty="0" smtClean="0">
                <a:solidFill>
                  <a:schemeClr val="tx1"/>
                </a:solidFill>
                <a:effectLst/>
                <a:latin typeface="+mn-lt"/>
                <a:ea typeface="+mn-ea"/>
                <a:cs typeface="+mn-cs"/>
              </a:rPr>
              <a:t> bias signals are generated in high-speed digital electronics.</a:t>
            </a:r>
          </a:p>
          <a:p>
            <a:r>
              <a:rPr lang="en-US" altLang="ja-JP" sz="1200" kern="1200" baseline="0" dirty="0" smtClean="0">
                <a:solidFill>
                  <a:schemeClr val="tx1"/>
                </a:solidFill>
                <a:effectLst/>
                <a:latin typeface="+mn-lt"/>
                <a:ea typeface="+mn-ea"/>
                <a:cs typeface="+mn-cs"/>
              </a:rPr>
              <a:t>LC filters 1) to separate the AC bias comb over the individual single-bias-frequency pixels</a:t>
            </a:r>
          </a:p>
          <a:p>
            <a:r>
              <a:rPr lang="en-US" altLang="ja-JP" sz="1200" kern="1200" dirty="0" smtClean="0">
                <a:solidFill>
                  <a:schemeClr val="tx1"/>
                </a:solidFill>
                <a:effectLst/>
                <a:latin typeface="+mn-lt"/>
                <a:ea typeface="+mn-ea"/>
                <a:cs typeface="+mn-cs"/>
              </a:rPr>
              <a:t>             2) to enable low impedance voltage bias of each TES at the certain</a:t>
            </a:r>
            <a:r>
              <a:rPr lang="en-US" altLang="ja-JP" sz="1200" kern="1200" baseline="0" dirty="0" smtClean="0">
                <a:solidFill>
                  <a:schemeClr val="tx1"/>
                </a:solidFill>
                <a:effectLst/>
                <a:latin typeface="+mn-lt"/>
                <a:ea typeface="+mn-ea"/>
                <a:cs typeface="+mn-cs"/>
              </a:rPr>
              <a:t> frequency </a:t>
            </a:r>
          </a:p>
          <a:p>
            <a:r>
              <a:rPr lang="en-US" altLang="ja-JP" sz="1200" kern="1200" baseline="0" dirty="0" smtClean="0">
                <a:solidFill>
                  <a:schemeClr val="tx1"/>
                </a:solidFill>
                <a:effectLst/>
                <a:latin typeface="+mn-lt"/>
                <a:ea typeface="+mn-ea"/>
                <a:cs typeface="+mn-cs"/>
              </a:rPr>
              <a:t>             3) to suppress the out-of-band </a:t>
            </a:r>
            <a:r>
              <a:rPr lang="en-US" altLang="ja-JP" sz="1200" kern="1200" baseline="0" dirty="0" err="1" smtClean="0">
                <a:solidFill>
                  <a:schemeClr val="tx1"/>
                </a:solidFill>
                <a:effectLst/>
                <a:latin typeface="+mn-lt"/>
                <a:ea typeface="+mn-ea"/>
                <a:cs typeface="+mn-cs"/>
              </a:rPr>
              <a:t>Jhonson</a:t>
            </a:r>
            <a:r>
              <a:rPr lang="en-US" altLang="ja-JP" sz="1200" kern="1200" baseline="0" dirty="0" smtClean="0">
                <a:solidFill>
                  <a:schemeClr val="tx1"/>
                </a:solidFill>
                <a:effectLst/>
                <a:latin typeface="+mn-lt"/>
                <a:ea typeface="+mn-ea"/>
                <a:cs typeface="+mn-cs"/>
              </a:rPr>
              <a:t> noise from the pixel in each readout chain</a:t>
            </a:r>
          </a:p>
          <a:p>
            <a:endParaRPr lang="en-US" altLang="ja-JP" sz="1200" kern="1200" baseline="0" dirty="0" smtClean="0">
              <a:solidFill>
                <a:schemeClr val="tx1"/>
              </a:solidFill>
              <a:effectLst/>
              <a:latin typeface="+mn-lt"/>
              <a:ea typeface="+mn-ea"/>
              <a:cs typeface="+mn-cs"/>
            </a:endParaRPr>
          </a:p>
          <a:p>
            <a:r>
              <a:rPr lang="en-US" altLang="ja-JP" sz="1200" kern="1200" baseline="0" dirty="0" smtClean="0">
                <a:solidFill>
                  <a:schemeClr val="tx1"/>
                </a:solidFill>
                <a:effectLst/>
                <a:latin typeface="+mn-lt"/>
                <a:ea typeface="+mn-ea"/>
                <a:cs typeface="+mn-cs"/>
              </a:rPr>
              <a:t>1-3 MHz  lower-f  side : capacitor size of the LC filter (compactness)</a:t>
            </a:r>
          </a:p>
          <a:p>
            <a:r>
              <a:rPr lang="en-US" altLang="ja-JP" sz="1200" kern="1200" baseline="0" dirty="0" smtClean="0">
                <a:solidFill>
                  <a:schemeClr val="tx1"/>
                </a:solidFill>
                <a:effectLst/>
                <a:latin typeface="+mn-lt"/>
                <a:ea typeface="+mn-ea"/>
                <a:cs typeface="+mn-cs"/>
              </a:rPr>
              <a:t>              higher-f side:  power consumption of the digital electronics (power budget) </a:t>
            </a:r>
          </a:p>
          <a:p>
            <a:r>
              <a:rPr lang="en-US" altLang="ja-JP" sz="1200" kern="1200" baseline="0" dirty="0" smtClean="0">
                <a:solidFill>
                  <a:schemeClr val="tx1"/>
                </a:solidFill>
                <a:effectLst/>
                <a:latin typeface="+mn-lt"/>
                <a:ea typeface="+mn-ea"/>
                <a:cs typeface="+mn-cs"/>
              </a:rPr>
              <a:t>                                   &amp; cable pole 3 MHz (signal bandwidth)</a:t>
            </a:r>
            <a:endParaRPr lang="en-US" altLang="ja-JP" sz="1200" kern="1200" dirty="0" smtClean="0">
              <a:solidFill>
                <a:schemeClr val="tx1"/>
              </a:solidFill>
              <a:effectLst/>
              <a:latin typeface="+mn-lt"/>
              <a:ea typeface="+mn-ea"/>
              <a:cs typeface="+mn-cs"/>
            </a:endParaRPr>
          </a:p>
          <a:p>
            <a:r>
              <a:rPr kumimoji="1" lang="en-US" altLang="ja-JP"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77441DE-3619-42FD-AF0C-4B9221FF7694}" type="slidenum">
              <a:rPr lang="en-GB" altLang="ja-JP" smtClean="0"/>
              <a:pPr>
                <a:defRPr/>
              </a:pPr>
              <a:t>11</a:t>
            </a:fld>
            <a:endParaRPr lang="en-GB" altLang="ja-JP"/>
          </a:p>
        </p:txBody>
      </p:sp>
    </p:spTree>
    <p:extLst>
      <p:ext uri="{BB962C8B-B14F-4D97-AF65-F5344CB8AC3E}">
        <p14:creationId xmlns:p14="http://schemas.microsoft.com/office/powerpoint/2010/main" val="1612717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cstate="print"/>
          <a:srcRect/>
          <a:stretch>
            <a:fillRect/>
          </a:stretch>
        </p:blipFill>
        <p:spPr bwMode="auto">
          <a:xfrm>
            <a:off x="0" y="-692150"/>
            <a:ext cx="9144000" cy="6858000"/>
          </a:xfrm>
          <a:prstGeom prst="rect">
            <a:avLst/>
          </a:prstGeom>
          <a:noFill/>
          <a:ln w="9525">
            <a:noFill/>
            <a:miter lim="800000"/>
            <a:headEnd/>
            <a:tailEnd/>
          </a:ln>
        </p:spPr>
      </p:pic>
      <p:pic>
        <p:nvPicPr>
          <p:cNvPr id="5" name="Picture 13"/>
          <p:cNvPicPr>
            <a:picLocks noChangeAspect="1"/>
          </p:cNvPicPr>
          <p:nvPr userDrawn="1"/>
        </p:nvPicPr>
        <p:blipFill>
          <a:blip r:embed="rId3" cstate="print"/>
          <a:srcRect/>
          <a:stretch>
            <a:fillRect/>
          </a:stretch>
        </p:blipFill>
        <p:spPr bwMode="auto">
          <a:xfrm>
            <a:off x="0" y="260350"/>
            <a:ext cx="9144000" cy="6597650"/>
          </a:xfrm>
          <a:prstGeom prst="rect">
            <a:avLst/>
          </a:prstGeom>
          <a:noFill/>
          <a:ln w="9525">
            <a:noFill/>
            <a:miter lim="800000"/>
            <a:headEnd/>
            <a:tailEnd/>
          </a:ln>
        </p:spPr>
      </p:pic>
      <p:sp>
        <p:nvSpPr>
          <p:cNvPr id="404483" name="Rectangle 3"/>
          <p:cNvSpPr>
            <a:spLocks noGrp="1" noChangeArrowheads="1"/>
          </p:cNvSpPr>
          <p:nvPr>
            <p:ph type="subTitle" sz="quarter" idx="1"/>
          </p:nvPr>
        </p:nvSpPr>
        <p:spPr>
          <a:xfrm>
            <a:off x="755652" y="2565403"/>
            <a:ext cx="7632700" cy="2016125"/>
          </a:xfrm>
        </p:spPr>
        <p:txBody>
          <a:bodyPr/>
          <a:lstStyle>
            <a:lvl1pPr marL="0" indent="0">
              <a:buFontTx/>
              <a:buNone/>
              <a:defRPr/>
            </a:lvl1pPr>
          </a:lstStyle>
          <a:p>
            <a:r>
              <a:rPr lang="en-US" smtClean="0"/>
              <a:t>Click to edit Master subtitle style</a:t>
            </a:r>
            <a:endParaRPr lang="en-US" dirty="0"/>
          </a:p>
        </p:txBody>
      </p:sp>
      <p:sp>
        <p:nvSpPr>
          <p:cNvPr id="404484" name="Rectangle 4"/>
          <p:cNvSpPr>
            <a:spLocks noGrp="1" noChangeArrowheads="1"/>
          </p:cNvSpPr>
          <p:nvPr>
            <p:ph type="ctrTitle" sz="quarter"/>
          </p:nvPr>
        </p:nvSpPr>
        <p:spPr>
          <a:xfrm>
            <a:off x="755650" y="908058"/>
            <a:ext cx="7627938" cy="1368425"/>
          </a:xfrm>
        </p:spPr>
        <p:txBody>
          <a:bodyPr anchor="b"/>
          <a:lstStyle>
            <a:lvl1pPr>
              <a:defRPr sz="2800"/>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Gill Sans MT" panose="020B0502020104020203"/>
              </a:defRPr>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991795"/>
          </a:xfrm>
        </p:spPr>
        <p:txBody>
          <a:bodyPr/>
          <a:lstStyle>
            <a:lvl1pPr>
              <a:buClr>
                <a:schemeClr val="tx2"/>
              </a:buClr>
              <a:buSzPct val="80000"/>
              <a:buFont typeface="Arial" pitchFamily="34" charset="0"/>
              <a:buChar char="•"/>
              <a:defRPr sz="3200">
                <a:solidFill>
                  <a:schemeClr val="tx2"/>
                </a:solidFill>
                <a:latin typeface="Gill Sans MT" panose="020B0502020104020203"/>
              </a:defRPr>
            </a:lvl1pPr>
            <a:lvl2pPr>
              <a:buClr>
                <a:schemeClr val="tx2"/>
              </a:buClr>
              <a:buSzPct val="80000"/>
              <a:buFont typeface="Arial" pitchFamily="34" charset="0"/>
              <a:buChar char="•"/>
              <a:defRPr sz="2800">
                <a:solidFill>
                  <a:schemeClr val="tx2"/>
                </a:solidFill>
                <a:latin typeface="Gill Sans MT" panose="020B0502020104020203"/>
              </a:defRPr>
            </a:lvl2pPr>
            <a:lvl3pPr>
              <a:buClr>
                <a:schemeClr val="tx2"/>
              </a:buClr>
              <a:buSzPct val="80000"/>
              <a:buFont typeface="Arial" pitchFamily="34" charset="0"/>
              <a:buChar char="•"/>
              <a:defRPr sz="2400">
                <a:solidFill>
                  <a:schemeClr val="tx2"/>
                </a:solidFill>
                <a:latin typeface="Gill Sans MT" panose="020B0502020104020203"/>
              </a:defRPr>
            </a:lvl3pPr>
            <a:lvl4pPr>
              <a:buClr>
                <a:schemeClr val="tx2"/>
              </a:buClr>
              <a:buSzPct val="80000"/>
              <a:buFont typeface="Arial" pitchFamily="34" charset="0"/>
              <a:buChar char="•"/>
              <a:defRPr sz="2000">
                <a:solidFill>
                  <a:schemeClr val="tx2"/>
                </a:solidFill>
                <a:latin typeface="Gill Sans MT" panose="020B0502020104020203"/>
              </a:defRPr>
            </a:lvl4pPr>
            <a:lvl5pPr>
              <a:buClr>
                <a:schemeClr val="tx2"/>
              </a:buClr>
              <a:buSzPct val="80000"/>
              <a:buFont typeface="Arial" pitchFamily="34" charset="0"/>
              <a:buChar char="•"/>
              <a:defRPr sz="2000">
                <a:solidFill>
                  <a:schemeClr val="tx2"/>
                </a:solidFill>
                <a:latin typeface="Gill Sans MT" panose="020B0502020104020203"/>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435100"/>
            <a:ext cx="3008313" cy="4802212"/>
          </a:xfrm>
        </p:spPr>
        <p:txBody>
          <a:bodyPr/>
          <a:lstStyle>
            <a:lvl1pPr marL="0" indent="0">
              <a:buNone/>
              <a:defRPr sz="1400">
                <a:latin typeface="Gill Sans MT" panose="020B0502020104020203"/>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6" name="Rectangle 6"/>
          <p:cNvSpPr>
            <a:spLocks noGrp="1" noChangeArrowheads="1"/>
          </p:cNvSpPr>
          <p:nvPr>
            <p:ph type="sldNum" sz="quarter" idx="11"/>
          </p:nvPr>
        </p:nvSpPr>
        <p:spPr>
          <a:ln/>
        </p:spPr>
        <p:txBody>
          <a:bodyPr/>
          <a:lstStyle>
            <a:lvl1pPr>
              <a:defRPr/>
            </a:lvl1pPr>
          </a:lstStyle>
          <a:p>
            <a:pPr>
              <a:defRPr/>
            </a:pPr>
            <a:fld id="{A5E84BFC-155F-4F23-A648-142B3E3E76BF}" type="slidenum">
              <a:rPr lang="en-GB" altLang="ja-JP"/>
              <a:pPr>
                <a:defRPr/>
              </a:pPr>
              <a:t>‹#›</a:t>
            </a:fld>
            <a:endParaRPr lang="en-GB" altLang="ja-JP"/>
          </a:p>
        </p:txBody>
      </p:sp>
      <p:pic>
        <p:nvPicPr>
          <p:cNvPr id="8"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Gill Sans MT" panose="020B0502020104020203"/>
              </a:defRPr>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Gill Sans MT" panose="020B0502020104020203"/>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69974"/>
          </a:xfrm>
        </p:spPr>
        <p:txBody>
          <a:bodyPr/>
          <a:lstStyle>
            <a:lvl1pPr marL="0" indent="0">
              <a:buNone/>
              <a:defRPr sz="1400">
                <a:latin typeface="Gill Sans MT" panose="020B0502020104020203"/>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6" name="Rectangle 6"/>
          <p:cNvSpPr>
            <a:spLocks noGrp="1" noChangeArrowheads="1"/>
          </p:cNvSpPr>
          <p:nvPr>
            <p:ph type="sldNum" sz="quarter" idx="11"/>
          </p:nvPr>
        </p:nvSpPr>
        <p:spPr>
          <a:ln/>
        </p:spPr>
        <p:txBody>
          <a:bodyPr/>
          <a:lstStyle>
            <a:lvl1pPr>
              <a:defRPr/>
            </a:lvl1pPr>
          </a:lstStyle>
          <a:p>
            <a:pPr>
              <a:defRPr/>
            </a:pPr>
            <a:fld id="{859FFACC-38FE-489F-9CA8-11672C53DC7E}" type="slidenum">
              <a:rPr lang="en-GB" altLang="ja-JP"/>
              <a:pPr>
                <a:defRPr/>
              </a:pPr>
              <a:t>‹#›</a:t>
            </a:fld>
            <a:endParaRPr lang="en-GB" altLang="ja-JP"/>
          </a:p>
        </p:txBody>
      </p:sp>
      <p:pic>
        <p:nvPicPr>
          <p:cNvPr id="10"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ill Sans MT" panose="020B0502020104020203"/>
              </a:defRPr>
            </a:lvl1p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lvl1pPr>
              <a:buClr>
                <a:schemeClr val="tx2"/>
              </a:buClr>
              <a:buSzPct val="80000"/>
              <a:buFontTx/>
              <a:buChar char="•"/>
              <a:defRPr>
                <a:solidFill>
                  <a:schemeClr val="tx2"/>
                </a:solidFill>
                <a:latin typeface="Gill Sans MT" panose="020B0502020104020203"/>
              </a:defRPr>
            </a:lvl1pPr>
            <a:lvl2pPr>
              <a:buClr>
                <a:schemeClr val="tx2"/>
              </a:buClr>
              <a:buSzPct val="80000"/>
              <a:buFontTx/>
              <a:buChar char="•"/>
              <a:defRPr>
                <a:solidFill>
                  <a:schemeClr val="tx2"/>
                </a:solidFill>
                <a:latin typeface="Gill Sans MT" panose="020B0502020104020203"/>
              </a:defRPr>
            </a:lvl2pPr>
            <a:lvl3pPr>
              <a:buClr>
                <a:schemeClr val="tx2"/>
              </a:buClr>
              <a:buSzPct val="80000"/>
              <a:buFontTx/>
              <a:buChar char="•"/>
              <a:defRPr>
                <a:solidFill>
                  <a:schemeClr val="tx2"/>
                </a:solidFill>
                <a:latin typeface="Gill Sans MT" panose="020B0502020104020203"/>
              </a:defRPr>
            </a:lvl3pPr>
            <a:lvl4pPr>
              <a:buClr>
                <a:schemeClr val="tx2"/>
              </a:buClr>
              <a:buSzPct val="80000"/>
              <a:buFontTx/>
              <a:buChar char="•"/>
              <a:defRPr>
                <a:solidFill>
                  <a:schemeClr val="tx2"/>
                </a:solidFill>
                <a:latin typeface="Gill Sans MT" panose="020B0502020104020203"/>
              </a:defRPr>
            </a:lvl4pPr>
            <a:lvl5pPr>
              <a:buClr>
                <a:schemeClr val="tx2"/>
              </a:buClr>
              <a:buSzPct val="80000"/>
              <a:buFontTx/>
              <a:buChar char="•"/>
              <a:defRPr>
                <a:solidFill>
                  <a:schemeClr val="tx2"/>
                </a:solidFill>
                <a:latin typeface="Gill Sans MT" panose="020B050202010402020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5" name="Rectangle 6"/>
          <p:cNvSpPr>
            <a:spLocks noGrp="1" noChangeArrowheads="1"/>
          </p:cNvSpPr>
          <p:nvPr>
            <p:ph type="sldNum" sz="quarter" idx="11"/>
          </p:nvPr>
        </p:nvSpPr>
        <p:spPr>
          <a:ln/>
        </p:spPr>
        <p:txBody>
          <a:bodyPr/>
          <a:lstStyle>
            <a:lvl1pPr>
              <a:defRPr/>
            </a:lvl1pPr>
          </a:lstStyle>
          <a:p>
            <a:pPr>
              <a:defRPr/>
            </a:pPr>
            <a:fld id="{32CEC0AE-DFF5-4C88-B31E-17DD266BB56B}" type="slidenum">
              <a:rPr lang="en-GB" altLang="ja-JP"/>
              <a:pPr>
                <a:defRPr/>
              </a:pPr>
              <a:t>‹#›</a:t>
            </a:fld>
            <a:endParaRPr lang="en-GB" altLang="ja-JP"/>
          </a:p>
        </p:txBody>
      </p:sp>
      <p:pic>
        <p:nvPicPr>
          <p:cNvPr id="8"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4" y="260350"/>
            <a:ext cx="2195513" cy="5976962"/>
          </a:xfrm>
        </p:spPr>
        <p:txBody>
          <a:bodyPr vert="eaVert"/>
          <a:lstStyle>
            <a:lvl1pPr>
              <a:defRPr>
                <a:latin typeface="Gill Sans MT" panose="020B0502020104020203"/>
              </a:defRPr>
            </a:lvl1pPr>
          </a:lstStyle>
          <a:p>
            <a:r>
              <a:rPr lang="en-US" smtClean="0"/>
              <a:t>Click to edit Master title style</a:t>
            </a:r>
            <a:endParaRPr lang="en-GB"/>
          </a:p>
        </p:txBody>
      </p:sp>
      <p:sp>
        <p:nvSpPr>
          <p:cNvPr id="3" name="Vertical Text Placeholder 2"/>
          <p:cNvSpPr>
            <a:spLocks noGrp="1"/>
          </p:cNvSpPr>
          <p:nvPr>
            <p:ph type="body" orient="vert" idx="1"/>
          </p:nvPr>
        </p:nvSpPr>
        <p:spPr>
          <a:xfrm>
            <a:off x="179389" y="260350"/>
            <a:ext cx="6437312" cy="5976962"/>
          </a:xfrm>
        </p:spPr>
        <p:txBody>
          <a:bodyPr vert="eaVert"/>
          <a:lstStyle>
            <a:lvl1pPr>
              <a:buClr>
                <a:schemeClr val="tx2"/>
              </a:buClr>
              <a:buSzPct val="80000"/>
              <a:buFontTx/>
              <a:buChar char="•"/>
              <a:defRPr>
                <a:solidFill>
                  <a:schemeClr val="tx2"/>
                </a:solidFill>
                <a:latin typeface="Gill Sans MT" panose="020B0502020104020203"/>
              </a:defRPr>
            </a:lvl1pPr>
            <a:lvl2pPr>
              <a:buClr>
                <a:schemeClr val="tx2"/>
              </a:buClr>
              <a:buSzPct val="80000"/>
              <a:buFontTx/>
              <a:buChar char="•"/>
              <a:defRPr>
                <a:solidFill>
                  <a:schemeClr val="tx2"/>
                </a:solidFill>
                <a:latin typeface="Gill Sans MT" panose="020B0502020104020203"/>
              </a:defRPr>
            </a:lvl2pPr>
            <a:lvl3pPr>
              <a:buClr>
                <a:schemeClr val="tx2"/>
              </a:buClr>
              <a:buSzPct val="80000"/>
              <a:buFontTx/>
              <a:buChar char="•"/>
              <a:defRPr>
                <a:solidFill>
                  <a:schemeClr val="tx2"/>
                </a:solidFill>
                <a:latin typeface="Gill Sans MT" panose="020B0502020104020203"/>
              </a:defRPr>
            </a:lvl3pPr>
            <a:lvl4pPr>
              <a:buClr>
                <a:schemeClr val="tx2"/>
              </a:buClr>
              <a:buSzPct val="80000"/>
              <a:buFontTx/>
              <a:buChar char="•"/>
              <a:defRPr>
                <a:solidFill>
                  <a:schemeClr val="tx2"/>
                </a:solidFill>
                <a:latin typeface="Gill Sans MT" panose="020B0502020104020203"/>
              </a:defRPr>
            </a:lvl4pPr>
            <a:lvl5pPr>
              <a:buClr>
                <a:schemeClr val="tx2"/>
              </a:buClr>
              <a:buSzPct val="80000"/>
              <a:buFontTx/>
              <a:buChar char="•"/>
              <a:defRPr>
                <a:solidFill>
                  <a:schemeClr val="tx2"/>
                </a:solidFill>
                <a:latin typeface="Gill Sans MT" panose="020B050202010402020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5" name="Rectangle 6"/>
          <p:cNvSpPr>
            <a:spLocks noGrp="1" noChangeArrowheads="1"/>
          </p:cNvSpPr>
          <p:nvPr>
            <p:ph type="sldNum" sz="quarter" idx="11"/>
          </p:nvPr>
        </p:nvSpPr>
        <p:spPr>
          <a:ln/>
        </p:spPr>
        <p:txBody>
          <a:bodyPr/>
          <a:lstStyle>
            <a:lvl1pPr>
              <a:defRPr/>
            </a:lvl1pPr>
          </a:lstStyle>
          <a:p>
            <a:pPr>
              <a:defRPr/>
            </a:pPr>
            <a:fld id="{731C2171-C27D-45B9-9805-13CE8DE9846B}" type="slidenum">
              <a:rPr lang="en-GB" altLang="ja-JP"/>
              <a:pPr>
                <a:defRPr/>
              </a:pPr>
              <a:t>‹#›</a:t>
            </a:fld>
            <a:endParaRPr lang="en-GB" altLang="ja-JP"/>
          </a:p>
        </p:txBody>
      </p:sp>
      <p:pic>
        <p:nvPicPr>
          <p:cNvPr id="7"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cstate="print"/>
          <a:srcRect/>
          <a:stretch>
            <a:fillRect/>
          </a:stretch>
        </p:blipFill>
        <p:spPr bwMode="auto">
          <a:xfrm>
            <a:off x="0" y="287338"/>
            <a:ext cx="9144000" cy="6597650"/>
          </a:xfrm>
          <a:prstGeom prst="rect">
            <a:avLst/>
          </a:prstGeom>
          <a:noFill/>
          <a:ln w="9525">
            <a:noFill/>
            <a:miter lim="800000"/>
            <a:headEnd/>
            <a:tailEnd/>
          </a:ln>
        </p:spPr>
      </p:pic>
      <p:pic>
        <p:nvPicPr>
          <p:cNvPr id="5" name="Picture 13"/>
          <p:cNvPicPr>
            <a:picLocks noChangeAspect="1"/>
          </p:cNvPicPr>
          <p:nvPr userDrawn="1"/>
        </p:nvPicPr>
        <p:blipFill>
          <a:blip r:embed="rId3" cstate="print"/>
          <a:srcRect/>
          <a:stretch>
            <a:fillRect/>
          </a:stretch>
        </p:blipFill>
        <p:spPr bwMode="auto">
          <a:xfrm>
            <a:off x="0" y="279246"/>
            <a:ext cx="9144000" cy="6597650"/>
          </a:xfrm>
          <a:prstGeom prst="rect">
            <a:avLst/>
          </a:prstGeom>
          <a:noFill/>
          <a:ln w="9525">
            <a:noFill/>
            <a:miter lim="800000"/>
            <a:headEnd/>
            <a:tailEnd/>
          </a:ln>
        </p:spPr>
      </p:pic>
      <p:sp>
        <p:nvSpPr>
          <p:cNvPr id="404483" name="Rectangle 3"/>
          <p:cNvSpPr>
            <a:spLocks noGrp="1" noChangeArrowheads="1"/>
          </p:cNvSpPr>
          <p:nvPr>
            <p:ph type="subTitle" sz="quarter" idx="1"/>
          </p:nvPr>
        </p:nvSpPr>
        <p:spPr>
          <a:xfrm>
            <a:off x="755652" y="2565403"/>
            <a:ext cx="7632700" cy="2016125"/>
          </a:xfrm>
        </p:spPr>
        <p:txBody>
          <a:bodyPr/>
          <a:lstStyle>
            <a:lvl1pPr marL="0" indent="0">
              <a:buFontTx/>
              <a:buNone/>
              <a:defRPr/>
            </a:lvl1pPr>
          </a:lstStyle>
          <a:p>
            <a:r>
              <a:rPr lang="en-US" dirty="0" smtClean="0"/>
              <a:t>Click to edit Master subtitle style</a:t>
            </a:r>
            <a:endParaRPr lang="en-US" dirty="0"/>
          </a:p>
        </p:txBody>
      </p:sp>
      <p:sp>
        <p:nvSpPr>
          <p:cNvPr id="404484" name="Rectangle 4"/>
          <p:cNvSpPr>
            <a:spLocks noGrp="1" noChangeArrowheads="1"/>
          </p:cNvSpPr>
          <p:nvPr>
            <p:ph type="ctrTitle" sz="quarter"/>
          </p:nvPr>
        </p:nvSpPr>
        <p:spPr>
          <a:xfrm>
            <a:off x="755650" y="908058"/>
            <a:ext cx="7627938" cy="1368425"/>
          </a:xfrm>
        </p:spPr>
        <p:txBody>
          <a:bodyPr anchor="b"/>
          <a:lstStyle>
            <a:lvl1pPr>
              <a:defRPr sz="2800"/>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811" b="6701"/>
          <a:stretch/>
        </p:blipFill>
        <p:spPr>
          <a:xfrm>
            <a:off x="2" y="-16185"/>
            <a:ext cx="9143999" cy="6326707"/>
          </a:xfrm>
          <a:prstGeom prst="rect">
            <a:avLst/>
          </a:prstGeom>
        </p:spPr>
      </p:pic>
      <p:pic>
        <p:nvPicPr>
          <p:cNvPr id="5" name="Picture 13"/>
          <p:cNvPicPr>
            <a:picLocks noChangeAspect="1"/>
          </p:cNvPicPr>
          <p:nvPr userDrawn="1"/>
        </p:nvPicPr>
        <p:blipFill>
          <a:blip r:embed="rId4" cstate="print"/>
          <a:srcRect/>
          <a:stretch>
            <a:fillRect/>
          </a:stretch>
        </p:blipFill>
        <p:spPr bwMode="auto">
          <a:xfrm>
            <a:off x="0" y="291441"/>
            <a:ext cx="9144000" cy="6597650"/>
          </a:xfrm>
          <a:prstGeom prst="rect">
            <a:avLst/>
          </a:prstGeom>
          <a:noFill/>
          <a:ln w="9525">
            <a:noFill/>
            <a:miter lim="800000"/>
            <a:headEnd/>
            <a:tailEnd/>
          </a:ln>
        </p:spPr>
      </p:pic>
      <p:sp>
        <p:nvSpPr>
          <p:cNvPr id="404483" name="Rectangle 3"/>
          <p:cNvSpPr>
            <a:spLocks noGrp="1" noChangeArrowheads="1"/>
          </p:cNvSpPr>
          <p:nvPr>
            <p:ph type="subTitle" sz="quarter" idx="1"/>
          </p:nvPr>
        </p:nvSpPr>
        <p:spPr>
          <a:xfrm>
            <a:off x="755652" y="2565403"/>
            <a:ext cx="7632700" cy="2016125"/>
          </a:xfrm>
        </p:spPr>
        <p:txBody>
          <a:bodyPr/>
          <a:lstStyle>
            <a:lvl1pPr marL="0" indent="0">
              <a:buFontTx/>
              <a:buNone/>
              <a:defRPr>
                <a:latin typeface="Gill Sans MT" panose="020B0502020104020203"/>
              </a:defRPr>
            </a:lvl1pPr>
          </a:lstStyle>
          <a:p>
            <a:r>
              <a:rPr lang="en-US" dirty="0" smtClean="0"/>
              <a:t>Click to edit Master subtitle style</a:t>
            </a:r>
            <a:endParaRPr lang="en-US" dirty="0"/>
          </a:p>
        </p:txBody>
      </p:sp>
      <p:sp>
        <p:nvSpPr>
          <p:cNvPr id="404484" name="Rectangle 4"/>
          <p:cNvSpPr>
            <a:spLocks noGrp="1" noChangeArrowheads="1"/>
          </p:cNvSpPr>
          <p:nvPr>
            <p:ph type="ctrTitle" sz="quarter"/>
          </p:nvPr>
        </p:nvSpPr>
        <p:spPr>
          <a:xfrm>
            <a:off x="755650" y="908058"/>
            <a:ext cx="7627938" cy="1368425"/>
          </a:xfrm>
        </p:spPr>
        <p:txBody>
          <a:bodyPr anchor="b"/>
          <a:lstStyle>
            <a:lvl1pPr>
              <a:defRPr sz="2800">
                <a:latin typeface="Gill Sans MT" panose="020B0502020104020203"/>
              </a:defRPr>
            </a:lvl1pPr>
          </a:lstStyle>
          <a:p>
            <a:r>
              <a:rPr lang="en-US" dirty="0" smtClean="0"/>
              <a:t>Click to edit Master title style</a:t>
            </a:r>
            <a:endParaRPr lang="en-US" dirty="0"/>
          </a:p>
        </p:txBody>
      </p:sp>
      <p:sp>
        <p:nvSpPr>
          <p:cNvPr id="3" name="テキスト ボックス 2"/>
          <p:cNvSpPr txBox="1"/>
          <p:nvPr userDrawn="1"/>
        </p:nvSpPr>
        <p:spPr>
          <a:xfrm>
            <a:off x="4406022" y="6292365"/>
            <a:ext cx="3389518" cy="323165"/>
          </a:xfrm>
          <a:prstGeom prst="rect">
            <a:avLst/>
          </a:prstGeom>
          <a:noFill/>
        </p:spPr>
        <p:txBody>
          <a:bodyPr wrap="none" rtlCol="0">
            <a:spAutoFit/>
          </a:bodyPr>
          <a:lstStyle/>
          <a:p>
            <a:r>
              <a:rPr kumimoji="1" lang="en-US" altLang="ja-JP" sz="1500" b="0" dirty="0" smtClean="0">
                <a:latin typeface="Malgun Gothic" panose="020B0503020000020004" pitchFamily="34" charset="-127"/>
                <a:ea typeface="Malgun Gothic" panose="020B0503020000020004" pitchFamily="34" charset="-127"/>
                <a:cs typeface="Ebrima" panose="02000000000000000000" pitchFamily="2" charset="0"/>
              </a:rPr>
              <a:t>Japan Aerospace</a:t>
            </a:r>
            <a:r>
              <a:rPr kumimoji="1" lang="en-US" altLang="ja-JP" sz="1500" b="0" baseline="0" dirty="0" smtClean="0">
                <a:latin typeface="Malgun Gothic" panose="020B0503020000020004" pitchFamily="34" charset="-127"/>
                <a:ea typeface="Malgun Gothic" panose="020B0503020000020004" pitchFamily="34" charset="-127"/>
                <a:cs typeface="Ebrima" panose="02000000000000000000" pitchFamily="2" charset="0"/>
              </a:rPr>
              <a:t> Exploration Agency</a:t>
            </a:r>
            <a:endParaRPr kumimoji="1" lang="ja-JP" altLang="en-US" sz="1500" b="0" dirty="0">
              <a:latin typeface="Malgun Gothic" panose="020B0503020000020004" pitchFamily="34" charset="-127"/>
              <a:ea typeface="Malgun Gothic" panose="020B0503020000020004" pitchFamily="34" charset="-127"/>
              <a:cs typeface="Ebrima" panose="02000000000000000000" pitchFamily="2" charset="0"/>
            </a:endParaRPr>
          </a:p>
        </p:txBody>
      </p:sp>
      <p:pic>
        <p:nvPicPr>
          <p:cNvPr id="6" name="Picture 2" descr="C:\Users\suzuki\Desktop\500px-Jaxa_logo_svg.png"/>
          <p:cNvPicPr>
            <a:picLocks noChangeAspect="1" noChangeArrowheads="1"/>
          </p:cNvPicPr>
          <p:nvPr userDrawn="1"/>
        </p:nvPicPr>
        <p:blipFill>
          <a:blip r:embed="rId5" cstate="print">
            <a:duotone>
              <a:schemeClr val="accent2">
                <a:shade val="45000"/>
                <a:satMod val="135000"/>
              </a:schemeClr>
              <a:prstClr val="white"/>
            </a:duotone>
          </a:blip>
          <a:srcRect/>
          <a:stretch>
            <a:fillRect/>
          </a:stretch>
        </p:blipFill>
        <p:spPr bwMode="auto">
          <a:xfrm>
            <a:off x="4407458" y="5764166"/>
            <a:ext cx="1498491" cy="908087"/>
          </a:xfrm>
          <a:prstGeom prst="rect">
            <a:avLst/>
          </a:prstGeom>
          <a:noFill/>
          <a:effectLst>
            <a:outerShdw blurRad="254000" sx="102000" sy="102000" algn="ctr" rotWithShape="0">
              <a:prstClr val="black">
                <a:alpha val="70000"/>
              </a:prstClr>
            </a:outerShdw>
          </a:effectLst>
        </p:spPr>
      </p:pic>
    </p:spTree>
    <p:extLst>
      <p:ext uri="{BB962C8B-B14F-4D97-AF65-F5344CB8AC3E}">
        <p14:creationId xmlns:p14="http://schemas.microsoft.com/office/powerpoint/2010/main" val="1814852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ill Sans MT" panose="020B0502020104020203"/>
              </a:defRPr>
            </a:lvl1pPr>
          </a:lstStyle>
          <a:p>
            <a:r>
              <a:rPr lang="en-US" dirty="0" smtClean="0"/>
              <a:t>Click to edit Master title style</a:t>
            </a:r>
            <a:endParaRPr lang="en-GB" dirty="0"/>
          </a:p>
        </p:txBody>
      </p:sp>
      <p:sp>
        <p:nvSpPr>
          <p:cNvPr id="3" name="Content Placeholder 2"/>
          <p:cNvSpPr>
            <a:spLocks noGrp="1"/>
          </p:cNvSpPr>
          <p:nvPr>
            <p:ph idx="1"/>
          </p:nvPr>
        </p:nvSpPr>
        <p:spPr>
          <a:xfrm>
            <a:off x="179516" y="1124744"/>
            <a:ext cx="8785225" cy="5111774"/>
          </a:xfrm>
        </p:spPr>
        <p:txBody>
          <a:bodyPr/>
          <a:lstStyle>
            <a:lvl1pPr>
              <a:buClr>
                <a:schemeClr val="tx2"/>
              </a:buClr>
              <a:buSzPct val="80000"/>
              <a:buFontTx/>
              <a:buChar char="•"/>
              <a:defRPr>
                <a:solidFill>
                  <a:schemeClr val="tx2"/>
                </a:solidFill>
                <a:latin typeface="Gill Sans MT" panose="020B0502020104020203"/>
              </a:defRPr>
            </a:lvl1pPr>
            <a:lvl2pPr>
              <a:buClr>
                <a:schemeClr val="tx2"/>
              </a:buClr>
              <a:buSzPct val="80000"/>
              <a:buFontTx/>
              <a:buChar char="•"/>
              <a:defRPr>
                <a:solidFill>
                  <a:schemeClr val="tx2"/>
                </a:solidFill>
                <a:latin typeface="Gill Sans MT" panose="020B0502020104020203"/>
              </a:defRPr>
            </a:lvl2pPr>
            <a:lvl3pPr>
              <a:buClr>
                <a:schemeClr val="tx2"/>
              </a:buClr>
              <a:buSzPct val="80000"/>
              <a:buFontTx/>
              <a:buChar char="•"/>
              <a:defRPr>
                <a:solidFill>
                  <a:schemeClr val="tx2"/>
                </a:solidFill>
                <a:latin typeface="Gill Sans MT" panose="020B0502020104020203"/>
              </a:defRPr>
            </a:lvl3pPr>
            <a:lvl4pPr>
              <a:buClr>
                <a:schemeClr val="tx2"/>
              </a:buClr>
              <a:buSzPct val="80000"/>
              <a:buFontTx/>
              <a:buChar char="•"/>
              <a:defRPr>
                <a:solidFill>
                  <a:schemeClr val="tx2"/>
                </a:solidFill>
                <a:latin typeface="Gill Sans MT" panose="020B0502020104020203"/>
              </a:defRPr>
            </a:lvl4pPr>
            <a:lvl5pPr>
              <a:buClr>
                <a:schemeClr val="tx2"/>
              </a:buClr>
              <a:buSzPct val="80000"/>
              <a:buFontTx/>
              <a:buChar char="•"/>
              <a:defRPr>
                <a:solidFill>
                  <a:schemeClr val="tx2"/>
                </a:solidFill>
                <a:latin typeface="Gill Sans MT" panose="020B050202010402020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7"/>
          <p:cNvSpPr>
            <a:spLocks noGrp="1" noChangeArrowheads="1"/>
          </p:cNvSpPr>
          <p:nvPr>
            <p:ph type="ftr" sz="quarter" idx="10"/>
          </p:nvPr>
        </p:nvSpPr>
        <p:spPr>
          <a:xfrm>
            <a:off x="2771779" y="6604000"/>
            <a:ext cx="5616575" cy="260350"/>
          </a:xfrm>
        </p:spPr>
        <p:txBody>
          <a:bodyPr/>
          <a:lstStyle>
            <a:lvl1pPr>
              <a:defRPr/>
            </a:lvl1pPr>
          </a:lstStyle>
          <a:p>
            <a:pPr>
              <a:defRPr/>
            </a:pPr>
            <a:r>
              <a:rPr lang="en-GB" altLang="ja-JP" dirty="0" smtClean="0"/>
              <a:t>LTD16 Grenoble </a:t>
            </a:r>
          </a:p>
        </p:txBody>
      </p:sp>
      <p:sp>
        <p:nvSpPr>
          <p:cNvPr id="5" name="Rectangle 6"/>
          <p:cNvSpPr>
            <a:spLocks noGrp="1" noChangeArrowheads="1"/>
          </p:cNvSpPr>
          <p:nvPr>
            <p:ph type="sldNum" sz="quarter" idx="11"/>
          </p:nvPr>
        </p:nvSpPr>
        <p:spPr>
          <a:xfrm>
            <a:off x="8459789" y="6604000"/>
            <a:ext cx="504825" cy="260350"/>
          </a:xfrm>
        </p:spPr>
        <p:txBody>
          <a:bodyPr/>
          <a:lstStyle>
            <a:lvl1pPr>
              <a:defRPr/>
            </a:lvl1pPr>
          </a:lstStyle>
          <a:p>
            <a:pPr>
              <a:defRPr/>
            </a:pPr>
            <a:fld id="{1BE82D85-F325-449E-B883-7D6882ED3A30}" type="slidenum">
              <a:rPr lang="en-GB" altLang="ja-JP"/>
              <a:pPr>
                <a:defRPr/>
              </a:pPr>
              <a:t>‹#›</a:t>
            </a:fld>
            <a:endParaRPr lang="en-GB" altLang="ja-JP"/>
          </a:p>
        </p:txBody>
      </p:sp>
      <p:pic>
        <p:nvPicPr>
          <p:cNvPr id="7"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atin typeface="Gill Sans MT" panose="020B0502020104020203"/>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Gill Sans MT" panose="020B0502020104020203"/>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5" name="Rectangle 6"/>
          <p:cNvSpPr>
            <a:spLocks noGrp="1" noChangeArrowheads="1"/>
          </p:cNvSpPr>
          <p:nvPr>
            <p:ph type="sldNum" sz="quarter" idx="11"/>
          </p:nvPr>
        </p:nvSpPr>
        <p:spPr>
          <a:ln/>
        </p:spPr>
        <p:txBody>
          <a:bodyPr/>
          <a:lstStyle>
            <a:lvl1pPr>
              <a:defRPr/>
            </a:lvl1pPr>
          </a:lstStyle>
          <a:p>
            <a:pPr>
              <a:defRPr/>
            </a:pPr>
            <a:fld id="{D16CE819-C950-4F39-8180-15644BE00826}" type="slidenum">
              <a:rPr lang="en-GB" altLang="ja-JP"/>
              <a:pPr>
                <a:defRPr/>
              </a:pPr>
              <a:t>‹#›</a:t>
            </a:fld>
            <a:endParaRPr lang="en-GB" altLang="ja-JP"/>
          </a:p>
        </p:txBody>
      </p:sp>
      <p:pic>
        <p:nvPicPr>
          <p:cNvPr id="7"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ill Sans MT" panose="020B0502020104020203"/>
              </a:defRPr>
            </a:lvl1pPr>
          </a:lstStyle>
          <a:p>
            <a:r>
              <a:rPr lang="en-US" smtClean="0"/>
              <a:t>Click to edit Master title style</a:t>
            </a:r>
            <a:endParaRPr lang="en-GB"/>
          </a:p>
        </p:txBody>
      </p:sp>
      <p:sp>
        <p:nvSpPr>
          <p:cNvPr id="3" name="Content Placeholder 2"/>
          <p:cNvSpPr>
            <a:spLocks noGrp="1"/>
          </p:cNvSpPr>
          <p:nvPr>
            <p:ph sz="half" idx="1"/>
          </p:nvPr>
        </p:nvSpPr>
        <p:spPr>
          <a:xfrm>
            <a:off x="179388" y="1125538"/>
            <a:ext cx="4316412" cy="5111774"/>
          </a:xfrm>
        </p:spPr>
        <p:txBody>
          <a:bodyPr/>
          <a:lstStyle>
            <a:lvl1pPr>
              <a:buClr>
                <a:schemeClr val="tx2"/>
              </a:buClr>
              <a:buSzPct val="80000"/>
              <a:buFontTx/>
              <a:buChar char="•"/>
              <a:defRPr sz="2800">
                <a:solidFill>
                  <a:schemeClr val="tx2"/>
                </a:solidFill>
                <a:latin typeface="Gill Sans MT" panose="020B0502020104020203"/>
              </a:defRPr>
            </a:lvl1pPr>
            <a:lvl2pPr>
              <a:buClr>
                <a:schemeClr val="tx2"/>
              </a:buClr>
              <a:buSzPct val="80000"/>
              <a:buFontTx/>
              <a:buChar char="•"/>
              <a:defRPr sz="2400">
                <a:solidFill>
                  <a:schemeClr val="tx2"/>
                </a:solidFill>
                <a:latin typeface="Gill Sans MT" panose="020B0502020104020203"/>
              </a:defRPr>
            </a:lvl2pPr>
            <a:lvl3pPr>
              <a:buClr>
                <a:schemeClr val="tx2"/>
              </a:buClr>
              <a:buSzPct val="80000"/>
              <a:buFontTx/>
              <a:buChar char="•"/>
              <a:defRPr sz="2000">
                <a:solidFill>
                  <a:schemeClr val="tx2"/>
                </a:solidFill>
                <a:latin typeface="Gill Sans MT" panose="020B0502020104020203"/>
              </a:defRPr>
            </a:lvl3pPr>
            <a:lvl4pPr>
              <a:buClr>
                <a:schemeClr val="tx2"/>
              </a:buClr>
              <a:buSzPct val="80000"/>
              <a:buFontTx/>
              <a:buChar char="•"/>
              <a:defRPr sz="1800">
                <a:solidFill>
                  <a:schemeClr val="tx2"/>
                </a:solidFill>
                <a:latin typeface="Gill Sans MT" panose="020B0502020104020203"/>
              </a:defRPr>
            </a:lvl4pPr>
            <a:lvl5pPr>
              <a:buClr>
                <a:schemeClr val="tx2"/>
              </a:buClr>
              <a:buSzPct val="80000"/>
              <a:buFontTx/>
              <a:buChar char="•"/>
              <a:defRPr sz="1800">
                <a:solidFill>
                  <a:schemeClr val="tx2"/>
                </a:solidFill>
                <a:latin typeface="Gill Sans MT" panose="020B0502020104020203"/>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4" y="1125538"/>
            <a:ext cx="4316413" cy="5111774"/>
          </a:xfrm>
        </p:spPr>
        <p:txBody>
          <a:bodyPr/>
          <a:lstStyle>
            <a:lvl1pPr>
              <a:buClr>
                <a:schemeClr val="tx2"/>
              </a:buClr>
              <a:buSzPct val="80000"/>
              <a:buFontTx/>
              <a:buChar char="•"/>
              <a:defRPr sz="2800">
                <a:solidFill>
                  <a:schemeClr val="tx2"/>
                </a:solidFill>
                <a:latin typeface="Gill Sans MT" panose="020B0502020104020203"/>
              </a:defRPr>
            </a:lvl1pPr>
            <a:lvl2pPr>
              <a:buClr>
                <a:schemeClr val="tx2"/>
              </a:buClr>
              <a:buSzPct val="80000"/>
              <a:buFontTx/>
              <a:buChar char="•"/>
              <a:defRPr sz="2400">
                <a:solidFill>
                  <a:schemeClr val="tx2"/>
                </a:solidFill>
                <a:latin typeface="Gill Sans MT" panose="020B0502020104020203"/>
              </a:defRPr>
            </a:lvl2pPr>
            <a:lvl3pPr>
              <a:buClr>
                <a:schemeClr val="tx2"/>
              </a:buClr>
              <a:buSzPct val="80000"/>
              <a:buFontTx/>
              <a:buChar char="•"/>
              <a:defRPr sz="2000">
                <a:solidFill>
                  <a:schemeClr val="tx2"/>
                </a:solidFill>
                <a:latin typeface="Gill Sans MT" panose="020B0502020104020203"/>
              </a:defRPr>
            </a:lvl3pPr>
            <a:lvl4pPr>
              <a:buClr>
                <a:schemeClr val="tx2"/>
              </a:buClr>
              <a:buSzPct val="80000"/>
              <a:buFontTx/>
              <a:buChar char="•"/>
              <a:defRPr sz="1800">
                <a:solidFill>
                  <a:schemeClr val="tx2"/>
                </a:solidFill>
                <a:latin typeface="Gill Sans MT" panose="020B0502020104020203"/>
              </a:defRPr>
            </a:lvl4pPr>
            <a:lvl5pPr>
              <a:buClr>
                <a:schemeClr val="tx2"/>
              </a:buClr>
              <a:buSzPct val="80000"/>
              <a:buFontTx/>
              <a:buChar char="•"/>
              <a:defRPr sz="1800">
                <a:solidFill>
                  <a:schemeClr val="tx2"/>
                </a:solidFill>
                <a:latin typeface="Gill Sans MT" panose="020B0502020104020203"/>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6" name="Rectangle 6"/>
          <p:cNvSpPr>
            <a:spLocks noGrp="1" noChangeArrowheads="1"/>
          </p:cNvSpPr>
          <p:nvPr>
            <p:ph type="sldNum" sz="quarter" idx="11"/>
          </p:nvPr>
        </p:nvSpPr>
        <p:spPr>
          <a:ln/>
        </p:spPr>
        <p:txBody>
          <a:bodyPr/>
          <a:lstStyle>
            <a:lvl1pPr>
              <a:defRPr/>
            </a:lvl1pPr>
          </a:lstStyle>
          <a:p>
            <a:pPr>
              <a:defRPr/>
            </a:pPr>
            <a:fld id="{8BA58435-9A24-48EC-A728-E567C1A50241}" type="slidenum">
              <a:rPr lang="en-GB" altLang="ja-JP"/>
              <a:pPr>
                <a:defRPr/>
              </a:pPr>
              <a:t>‹#›</a:t>
            </a:fld>
            <a:endParaRPr lang="en-GB" altLang="ja-JP"/>
          </a:p>
        </p:txBody>
      </p:sp>
      <p:pic>
        <p:nvPicPr>
          <p:cNvPr id="8"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Gill Sans MT" panose="020B0502020104020203"/>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ill Sans MT" panose="020B0502020104020203"/>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2"/>
            <a:ext cx="4040188" cy="4062437"/>
          </a:xfrm>
        </p:spPr>
        <p:txBody>
          <a:bodyPr/>
          <a:lstStyle>
            <a:lvl1pPr>
              <a:buClr>
                <a:schemeClr val="tx2"/>
              </a:buClr>
              <a:buSzPct val="80000"/>
              <a:buFont typeface="Arial" pitchFamily="34" charset="0"/>
              <a:buChar char="•"/>
              <a:defRPr sz="2400">
                <a:solidFill>
                  <a:schemeClr val="tx2"/>
                </a:solidFill>
                <a:latin typeface="Gill Sans MT" panose="020B0502020104020203"/>
              </a:defRPr>
            </a:lvl1pPr>
            <a:lvl2pPr>
              <a:buClr>
                <a:schemeClr val="tx2"/>
              </a:buClr>
              <a:buSzPct val="80000"/>
              <a:buFont typeface="Arial" pitchFamily="34" charset="0"/>
              <a:buChar char="•"/>
              <a:defRPr sz="2000">
                <a:solidFill>
                  <a:schemeClr val="tx2"/>
                </a:solidFill>
                <a:latin typeface="Gill Sans MT" panose="020B0502020104020203"/>
              </a:defRPr>
            </a:lvl2pPr>
            <a:lvl3pPr>
              <a:buClr>
                <a:schemeClr val="tx2"/>
              </a:buClr>
              <a:buSzPct val="80000"/>
              <a:buFont typeface="Arial" pitchFamily="34" charset="0"/>
              <a:buChar char="•"/>
              <a:defRPr sz="1800">
                <a:solidFill>
                  <a:schemeClr val="tx2"/>
                </a:solidFill>
                <a:latin typeface="Gill Sans MT" panose="020B0502020104020203"/>
              </a:defRPr>
            </a:lvl3pPr>
            <a:lvl4pPr>
              <a:buClr>
                <a:schemeClr val="tx2"/>
              </a:buClr>
              <a:buSzPct val="80000"/>
              <a:buFont typeface="Arial" pitchFamily="34" charset="0"/>
              <a:buChar char="•"/>
              <a:defRPr sz="1600">
                <a:solidFill>
                  <a:schemeClr val="tx2"/>
                </a:solidFill>
                <a:latin typeface="Gill Sans MT" panose="020B0502020104020203"/>
              </a:defRPr>
            </a:lvl4pPr>
            <a:lvl5pPr>
              <a:buClr>
                <a:schemeClr val="tx2"/>
              </a:buClr>
              <a:buSzPct val="80000"/>
              <a:buFont typeface="Arial" pitchFamily="34" charset="0"/>
              <a:buChar char="•"/>
              <a:defRPr sz="1600">
                <a:solidFill>
                  <a:schemeClr val="tx2"/>
                </a:solidFill>
                <a:latin typeface="Gill Sans MT" panose="020B0502020104020203"/>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atin typeface="Gill Sans MT" panose="020B0502020104020203"/>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82"/>
            <a:ext cx="4041775" cy="4062437"/>
          </a:xfrm>
        </p:spPr>
        <p:txBody>
          <a:bodyPr/>
          <a:lstStyle>
            <a:lvl1pPr>
              <a:buClr>
                <a:schemeClr val="tx2"/>
              </a:buClr>
              <a:buSzPct val="80000"/>
              <a:buFont typeface="Arial" pitchFamily="34" charset="0"/>
              <a:buChar char="•"/>
              <a:defRPr sz="2400">
                <a:solidFill>
                  <a:schemeClr val="tx2"/>
                </a:solidFill>
                <a:latin typeface="Gill Sans MT" panose="020B0502020104020203"/>
              </a:defRPr>
            </a:lvl1pPr>
            <a:lvl2pPr>
              <a:buClr>
                <a:schemeClr val="tx2"/>
              </a:buClr>
              <a:buSzPct val="80000"/>
              <a:buFont typeface="Arial" pitchFamily="34" charset="0"/>
              <a:buChar char="•"/>
              <a:defRPr sz="2000">
                <a:solidFill>
                  <a:schemeClr val="tx2"/>
                </a:solidFill>
                <a:latin typeface="Gill Sans MT" panose="020B0502020104020203"/>
              </a:defRPr>
            </a:lvl2pPr>
            <a:lvl3pPr>
              <a:buClr>
                <a:schemeClr val="tx2"/>
              </a:buClr>
              <a:buSzPct val="80000"/>
              <a:buFont typeface="Arial" pitchFamily="34" charset="0"/>
              <a:buChar char="•"/>
              <a:defRPr sz="1800">
                <a:solidFill>
                  <a:schemeClr val="tx2"/>
                </a:solidFill>
                <a:latin typeface="Gill Sans MT" panose="020B0502020104020203"/>
              </a:defRPr>
            </a:lvl3pPr>
            <a:lvl4pPr>
              <a:buClr>
                <a:schemeClr val="tx2"/>
              </a:buClr>
              <a:buSzPct val="80000"/>
              <a:buFont typeface="Arial" pitchFamily="34" charset="0"/>
              <a:buChar char="•"/>
              <a:defRPr sz="1600">
                <a:solidFill>
                  <a:schemeClr val="tx2"/>
                </a:solidFill>
                <a:latin typeface="Gill Sans MT" panose="020B0502020104020203"/>
              </a:defRPr>
            </a:lvl4pPr>
            <a:lvl5pPr>
              <a:buClr>
                <a:schemeClr val="tx2"/>
              </a:buClr>
              <a:buSzPct val="80000"/>
              <a:buFont typeface="Arial" pitchFamily="34" charset="0"/>
              <a:buChar char="•"/>
              <a:defRPr sz="1600">
                <a:solidFill>
                  <a:schemeClr val="tx2"/>
                </a:solidFill>
                <a:latin typeface="Gill Sans MT" panose="020B0502020104020203"/>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a:t>
            </a:r>
            <a:endParaRPr lang="en-GB" altLang="ja-JP" dirty="0"/>
          </a:p>
        </p:txBody>
      </p:sp>
      <p:sp>
        <p:nvSpPr>
          <p:cNvPr id="8" name="Rectangle 6"/>
          <p:cNvSpPr>
            <a:spLocks noGrp="1" noChangeArrowheads="1"/>
          </p:cNvSpPr>
          <p:nvPr>
            <p:ph type="sldNum" sz="quarter" idx="11"/>
          </p:nvPr>
        </p:nvSpPr>
        <p:spPr>
          <a:ln/>
        </p:spPr>
        <p:txBody>
          <a:bodyPr/>
          <a:lstStyle>
            <a:lvl1pPr>
              <a:defRPr/>
            </a:lvl1pPr>
          </a:lstStyle>
          <a:p>
            <a:pPr>
              <a:defRPr/>
            </a:pPr>
            <a:fld id="{8B98294E-E332-4BC3-AA8B-D76E3DD84F6C}" type="slidenum">
              <a:rPr lang="en-GB" altLang="ja-JP"/>
              <a:pPr>
                <a:defRPr/>
              </a:pPr>
              <a:t>‹#›</a:t>
            </a:fld>
            <a:endParaRPr lang="en-GB" altLang="ja-JP"/>
          </a:p>
        </p:txBody>
      </p:sp>
      <p:pic>
        <p:nvPicPr>
          <p:cNvPr id="11"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ill Sans MT" panose="020B0502020104020203"/>
              </a:defRPr>
            </a:lvl1pPr>
          </a:lstStyle>
          <a:p>
            <a:r>
              <a:rPr lang="en-US" smtClean="0"/>
              <a:t>Click to edit Master title style</a:t>
            </a:r>
            <a:endParaRPr lang="en-GB"/>
          </a:p>
        </p:txBody>
      </p:sp>
      <p:sp>
        <p:nvSpPr>
          <p:cNvPr id="3"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endParaRPr lang="en-GB" altLang="ja-JP" dirty="0"/>
          </a:p>
        </p:txBody>
      </p:sp>
      <p:sp>
        <p:nvSpPr>
          <p:cNvPr id="4" name="Rectangle 6"/>
          <p:cNvSpPr>
            <a:spLocks noGrp="1" noChangeArrowheads="1"/>
          </p:cNvSpPr>
          <p:nvPr>
            <p:ph type="sldNum" sz="quarter" idx="11"/>
          </p:nvPr>
        </p:nvSpPr>
        <p:spPr>
          <a:ln/>
        </p:spPr>
        <p:txBody>
          <a:bodyPr/>
          <a:lstStyle>
            <a:lvl1pPr>
              <a:defRPr/>
            </a:lvl1pPr>
          </a:lstStyle>
          <a:p>
            <a:pPr>
              <a:defRPr/>
            </a:pPr>
            <a:fld id="{38D1D018-80B4-4FA0-9757-675192A19576}" type="slidenum">
              <a:rPr lang="en-GB" altLang="ja-JP"/>
              <a:pPr>
                <a:defRPr/>
              </a:pPr>
              <a:t>‹#›</a:t>
            </a:fld>
            <a:endParaRPr lang="en-GB" altLang="ja-JP" dirty="0"/>
          </a:p>
        </p:txBody>
      </p:sp>
      <p:pic>
        <p:nvPicPr>
          <p:cNvPr id="5" name="Picture 2" descr="C:\Users\suzuki\Desktop\500px-Jaxa_logo_svg.png"/>
          <p:cNvPicPr>
            <a:picLocks noChangeAspect="1" noChangeArrowheads="1"/>
          </p:cNvPicPr>
          <p:nvPr userDrawn="1"/>
        </p:nvPicPr>
        <p:blipFill>
          <a:blip r:embed="rId3"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GB" altLang="ja-JP" dirty="0" smtClean="0"/>
              <a:t>LTD16 Grenoble </a:t>
            </a:r>
          </a:p>
        </p:txBody>
      </p:sp>
      <p:sp>
        <p:nvSpPr>
          <p:cNvPr id="3" name="Rectangle 6"/>
          <p:cNvSpPr>
            <a:spLocks noGrp="1" noChangeArrowheads="1"/>
          </p:cNvSpPr>
          <p:nvPr>
            <p:ph type="sldNum" sz="quarter" idx="11"/>
          </p:nvPr>
        </p:nvSpPr>
        <p:spPr>
          <a:ln/>
        </p:spPr>
        <p:txBody>
          <a:bodyPr/>
          <a:lstStyle>
            <a:lvl1pPr>
              <a:defRPr/>
            </a:lvl1pPr>
          </a:lstStyle>
          <a:p>
            <a:pPr>
              <a:defRPr/>
            </a:pPr>
            <a:fld id="{DAF5B40E-A64A-48DE-928C-5F07B112E870}" type="slidenum">
              <a:rPr lang="en-GB" altLang="ja-JP"/>
              <a:pPr>
                <a:defRPr/>
              </a:pPr>
              <a:t>‹#›</a:t>
            </a:fld>
            <a:endParaRPr lang="en-GB" altLang="ja-JP"/>
          </a:p>
        </p:txBody>
      </p:sp>
      <p:pic>
        <p:nvPicPr>
          <p:cNvPr id="5" name="Picture 2" descr="C:\Users\suzuki\Desktop\500px-Jaxa_logo_svg.png"/>
          <p:cNvPicPr>
            <a:picLocks noChangeAspect="1" noChangeArrowheads="1"/>
          </p:cNvPicPr>
          <p:nvPr userDrawn="1"/>
        </p:nvPicPr>
        <p:blipFill>
          <a:blip r:embed="rId2" cstate="print">
            <a:lum bright="10000"/>
          </a:blip>
          <a:srcRect/>
          <a:stretch>
            <a:fillRect/>
          </a:stretch>
        </p:blipFill>
        <p:spPr bwMode="auto">
          <a:xfrm>
            <a:off x="1772426" y="6533174"/>
            <a:ext cx="642423" cy="389309"/>
          </a:xfrm>
          <a:prstGeom prst="rect">
            <a:avLst/>
          </a:prstGeom>
          <a:noFill/>
          <a:effectLst>
            <a:outerShdw blurRad="254000" sx="102000" sy="102000" algn="ctr" rotWithShape="0">
              <a:prstClr val="black">
                <a:alpha val="7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403459" name="Rectangle 3"/>
          <p:cNvSpPr>
            <a:spLocks noGrp="1" noChangeArrowheads="1"/>
          </p:cNvSpPr>
          <p:nvPr>
            <p:ph type="title"/>
          </p:nvPr>
        </p:nvSpPr>
        <p:spPr bwMode="auto">
          <a:xfrm>
            <a:off x="179392" y="260350"/>
            <a:ext cx="8785225" cy="706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Master title (Verdana 24 bold)</a:t>
            </a:r>
          </a:p>
        </p:txBody>
      </p:sp>
      <p:sp>
        <p:nvSpPr>
          <p:cNvPr id="403469" name="Rectangle 13"/>
          <p:cNvSpPr>
            <a:spLocks noGrp="1" noChangeArrowheads="1"/>
          </p:cNvSpPr>
          <p:nvPr>
            <p:ph type="body" idx="1"/>
          </p:nvPr>
        </p:nvSpPr>
        <p:spPr bwMode="auto">
          <a:xfrm>
            <a:off x="179392" y="1125538"/>
            <a:ext cx="8785225" cy="5111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Master text first level (all levels Verdana 20)</a:t>
            </a:r>
          </a:p>
          <a:p>
            <a:pPr lvl="1"/>
            <a:r>
              <a:rPr lang="en-US" dirty="0" smtClean="0"/>
              <a:t>Second level</a:t>
            </a:r>
          </a:p>
          <a:p>
            <a:pPr lvl="2"/>
            <a:r>
              <a:rPr lang="en-US" dirty="0" smtClean="0"/>
              <a:t>Third level</a:t>
            </a:r>
          </a:p>
        </p:txBody>
      </p:sp>
      <p:sp>
        <p:nvSpPr>
          <p:cNvPr id="403463" name="Rectangle 7"/>
          <p:cNvSpPr>
            <a:spLocks noGrp="1" noChangeArrowheads="1"/>
          </p:cNvSpPr>
          <p:nvPr>
            <p:ph type="ftr" sz="quarter" idx="3"/>
          </p:nvPr>
        </p:nvSpPr>
        <p:spPr bwMode="auto">
          <a:xfrm>
            <a:off x="2771779" y="6597650"/>
            <a:ext cx="5616575"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solidFill>
                  <a:srgbClr val="CCECFF"/>
                </a:solidFill>
                <a:ea typeface="ＭＳ Ｐゴシック" charset="-128"/>
              </a:defRPr>
            </a:lvl1pPr>
          </a:lstStyle>
          <a:p>
            <a:pPr>
              <a:defRPr/>
            </a:pPr>
            <a:endParaRPr lang="en-GB" altLang="ja-JP"/>
          </a:p>
        </p:txBody>
      </p:sp>
      <p:sp>
        <p:nvSpPr>
          <p:cNvPr id="403462" name="Rectangle 6"/>
          <p:cNvSpPr>
            <a:spLocks noGrp="1" noChangeArrowheads="1"/>
          </p:cNvSpPr>
          <p:nvPr>
            <p:ph type="sldNum" sz="quarter" idx="4"/>
          </p:nvPr>
        </p:nvSpPr>
        <p:spPr bwMode="auto">
          <a:xfrm>
            <a:off x="8459789" y="6597650"/>
            <a:ext cx="504825"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solidFill>
                  <a:srgbClr val="CCECFF"/>
                </a:solidFill>
                <a:ea typeface="ＭＳ Ｐゴシック" charset="-128"/>
              </a:defRPr>
            </a:lvl1pPr>
          </a:lstStyle>
          <a:p>
            <a:pPr>
              <a:defRPr/>
            </a:pPr>
            <a:fld id="{E37F258F-B629-48BA-B4C6-FFB8265FA581}" type="slidenum">
              <a:rPr lang="en-GB" altLang="ja-JP"/>
              <a:pPr>
                <a:defRPr/>
              </a:pPr>
              <a:t>‹#›</a:t>
            </a:fld>
            <a:endParaRPr lang="en-GB" altLang="ja-JP"/>
          </a:p>
        </p:txBody>
      </p:sp>
      <p:pic>
        <p:nvPicPr>
          <p:cNvPr id="1030" name="Picture 6"/>
          <p:cNvPicPr>
            <a:picLocks noChangeAspect="1"/>
          </p:cNvPicPr>
          <p:nvPr/>
        </p:nvPicPr>
        <p:blipFill>
          <a:blip r:embed="rId15" cstate="print"/>
          <a:srcRect/>
          <a:stretch>
            <a:fillRect/>
          </a:stretch>
        </p:blipFill>
        <p:spPr bwMode="auto">
          <a:xfrm>
            <a:off x="0" y="290515"/>
            <a:ext cx="9144000" cy="6594475"/>
          </a:xfrm>
          <a:prstGeom prst="rect">
            <a:avLst/>
          </a:prstGeom>
          <a:noFill/>
          <a:ln w="9525">
            <a:noFill/>
            <a:miter lim="800000"/>
            <a:headEnd/>
            <a:tailEnd/>
          </a:ln>
        </p:spPr>
      </p:pic>
      <p:sp>
        <p:nvSpPr>
          <p:cNvPr id="1031" name="Rectangle 7"/>
          <p:cNvSpPr>
            <a:spLocks noChangeArrowheads="1"/>
          </p:cNvSpPr>
          <p:nvPr/>
        </p:nvSpPr>
        <p:spPr bwMode="auto">
          <a:xfrm>
            <a:off x="709615" y="8"/>
            <a:ext cx="8426450" cy="6537325"/>
          </a:xfrm>
          <a:prstGeom prst="rect">
            <a:avLst/>
          </a:prstGeom>
          <a:solidFill>
            <a:srgbClr val="545454"/>
          </a:solidFill>
          <a:ln w="9525" algn="ctr">
            <a:noFill/>
            <a:round/>
            <a:headEnd/>
            <a:tailEnd/>
          </a:ln>
        </p:spPr>
        <p:txBody>
          <a:bodyPr/>
          <a:lstStyle/>
          <a:p>
            <a:pPr eaLnBrk="0" hangingPunct="0">
              <a:defRPr/>
            </a:pPr>
            <a:endParaRPr lang="en-GB" altLang="ja-JP" sz="2000">
              <a:ea typeface="ＭＳ Ｐゴシック" charset="-128"/>
            </a:endParaRPr>
          </a:p>
        </p:txBody>
      </p:sp>
      <p:sp>
        <p:nvSpPr>
          <p:cNvPr id="1032" name="Rectangle 1"/>
          <p:cNvSpPr>
            <a:spLocks noChangeArrowheads="1"/>
          </p:cNvSpPr>
          <p:nvPr/>
        </p:nvSpPr>
        <p:spPr bwMode="auto">
          <a:xfrm>
            <a:off x="4" y="0"/>
            <a:ext cx="1692275" cy="6415088"/>
          </a:xfrm>
          <a:prstGeom prst="rect">
            <a:avLst/>
          </a:prstGeom>
          <a:solidFill>
            <a:srgbClr val="545454"/>
          </a:solidFill>
          <a:ln w="9525" algn="ctr">
            <a:noFill/>
            <a:round/>
            <a:headEnd/>
            <a:tailEnd/>
          </a:ln>
        </p:spPr>
        <p:txBody>
          <a:bodyPr/>
          <a:lstStyle/>
          <a:p>
            <a:pPr eaLnBrk="0" hangingPunct="0">
              <a:defRPr/>
            </a:pPr>
            <a:endParaRPr lang="en-GB" altLang="ja-JP" sz="2000">
              <a:ea typeface="ＭＳ Ｐゴシック" charset="-128"/>
            </a:endParaRPr>
          </a:p>
        </p:txBody>
      </p:sp>
      <p:sp>
        <p:nvSpPr>
          <p:cNvPr id="1033" name="Rectangle 8"/>
          <p:cNvSpPr>
            <a:spLocks noChangeArrowheads="1"/>
          </p:cNvSpPr>
          <p:nvPr/>
        </p:nvSpPr>
        <p:spPr bwMode="auto">
          <a:xfrm>
            <a:off x="481015" y="6075363"/>
            <a:ext cx="349250" cy="336550"/>
          </a:xfrm>
          <a:prstGeom prst="rect">
            <a:avLst/>
          </a:prstGeom>
          <a:solidFill>
            <a:srgbClr val="545454"/>
          </a:solidFill>
          <a:ln w="9525" algn="ctr">
            <a:noFill/>
            <a:round/>
            <a:headEnd/>
            <a:tailEnd/>
          </a:ln>
        </p:spPr>
        <p:txBody>
          <a:bodyPr/>
          <a:lstStyle/>
          <a:p>
            <a:pPr eaLnBrk="0" hangingPunct="0">
              <a:defRPr/>
            </a:pPr>
            <a:endParaRPr lang="en-GB" altLang="ja-JP" sz="2000">
              <a:ea typeface="ＭＳ Ｐゴシック" charset="-128"/>
            </a:endParaRPr>
          </a:p>
        </p:txBody>
      </p:sp>
      <p:sp>
        <p:nvSpPr>
          <p:cNvPr id="1034" name="Rectangle 9"/>
          <p:cNvSpPr>
            <a:spLocks noChangeArrowheads="1"/>
          </p:cNvSpPr>
          <p:nvPr/>
        </p:nvSpPr>
        <p:spPr bwMode="auto">
          <a:xfrm rot="-2105082">
            <a:off x="620715" y="6262688"/>
            <a:ext cx="195262" cy="234950"/>
          </a:xfrm>
          <a:prstGeom prst="rect">
            <a:avLst/>
          </a:prstGeom>
          <a:solidFill>
            <a:srgbClr val="545454"/>
          </a:solidFill>
          <a:ln w="9525" algn="ctr">
            <a:noFill/>
            <a:round/>
            <a:headEnd/>
            <a:tailEnd/>
          </a:ln>
        </p:spPr>
        <p:txBody>
          <a:bodyPr/>
          <a:lstStyle/>
          <a:p>
            <a:pPr eaLnBrk="0" hangingPunct="0">
              <a:defRPr/>
            </a:pPr>
            <a:endParaRPr lang="en-GB" altLang="ja-JP" sz="2000">
              <a:ea typeface="ＭＳ Ｐゴシック" charset="-128"/>
            </a:endParaRPr>
          </a:p>
        </p:txBody>
      </p:sp>
      <p:pic>
        <p:nvPicPr>
          <p:cNvPr id="1035" name="Picture 3" descr="G:\SAFARI\Outreach\Logo\Safari-logo-def\pixel - RGB\PNG-white text\Safari-logo-RGB-B-825x275px-diap.png"/>
          <p:cNvPicPr>
            <a:picLocks noChangeAspect="1" noChangeArrowheads="1"/>
          </p:cNvPicPr>
          <p:nvPr/>
        </p:nvPicPr>
        <p:blipFill>
          <a:blip r:embed="rId16" cstate="print"/>
          <a:srcRect/>
          <a:stretch>
            <a:fillRect/>
          </a:stretch>
        </p:blipFill>
        <p:spPr bwMode="auto">
          <a:xfrm>
            <a:off x="28579" y="6107121"/>
            <a:ext cx="1890713" cy="630237"/>
          </a:xfrm>
          <a:prstGeom prst="rect">
            <a:avLst/>
          </a:prstGeom>
          <a:noFill/>
          <a:ln w="9525">
            <a:noFill/>
            <a:miter lim="800000"/>
            <a:headEnd/>
            <a:tailEnd/>
          </a:ln>
        </p:spPr>
      </p:pic>
      <p:pic>
        <p:nvPicPr>
          <p:cNvPr id="1036" name="Picture 4" descr="G:\SAFARI\Outreach\Logo\Sron-Logo WIT (diapositief) 150.gif"/>
          <p:cNvPicPr>
            <a:picLocks noChangeAspect="1" noChangeArrowheads="1"/>
          </p:cNvPicPr>
          <p:nvPr/>
        </p:nvPicPr>
        <p:blipFill>
          <a:blip r:embed="rId17" cstate="print"/>
          <a:srcRect/>
          <a:stretch>
            <a:fillRect/>
          </a:stretch>
        </p:blipFill>
        <p:spPr bwMode="auto">
          <a:xfrm>
            <a:off x="798517" y="6615121"/>
            <a:ext cx="509587" cy="179387"/>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97" r:id="rId1"/>
    <p:sldLayoutId id="2147483998" r:id="rId2"/>
    <p:sldLayoutId id="2147484000" r:id="rId3"/>
    <p:sldLayoutId id="2147483999"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5pPr>
      <a:lvl6pPr marL="457189"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6pPr>
      <a:lvl7pPr marL="914377"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7pPr>
      <a:lvl8pPr marL="1371566"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8pPr>
      <a:lvl9pPr marL="1828754"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9pPr>
    </p:titleStyle>
    <p:bodyStyle>
      <a:lvl1pPr marL="342891" indent="-342891" algn="l" rtl="0" eaLnBrk="0" fontAlgn="base" hangingPunct="0">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ea typeface="+mn-ea"/>
          <a:cs typeface="+mn-cs"/>
        </a:defRPr>
      </a:lvl1pPr>
      <a:lvl2pPr marL="742932" indent="-285744" algn="l" rtl="0" eaLnBrk="0" fontAlgn="base" hangingPunct="0">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defRPr>
      </a:lvl2pPr>
      <a:lvl3pPr marL="1142971" indent="-228594" algn="l" rtl="0" eaLnBrk="0" fontAlgn="base" hangingPunct="0">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defRPr>
      </a:lvl3pPr>
      <a:lvl4pPr marL="1600160" indent="-228594" algn="l" rtl="0" eaLnBrk="0" fontAlgn="base" hangingPunct="0">
        <a:spcBef>
          <a:spcPct val="20000"/>
        </a:spcBef>
        <a:spcAft>
          <a:spcPct val="0"/>
        </a:spcAft>
        <a:buSzPct val="80000"/>
        <a:buChar char="•"/>
        <a:defRPr sz="2000">
          <a:solidFill>
            <a:schemeClr val="tx1"/>
          </a:solidFill>
          <a:effectLst>
            <a:outerShdw blurRad="38100" dist="38100" dir="2700000" algn="tl">
              <a:srgbClr val="000000"/>
            </a:outerShdw>
          </a:effectLst>
          <a:latin typeface="Tahoma" pitchFamily="34" charset="0"/>
        </a:defRPr>
      </a:lvl4pPr>
      <a:lvl5pPr marL="2057349" indent="-228594"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5pPr>
      <a:lvl6pPr marL="2514537" indent="-228594"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6pPr>
      <a:lvl7pPr marL="2971726" indent="-228594"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7pPr>
      <a:lvl8pPr marL="3428914" indent="-228594"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8pPr>
      <a:lvl9pPr marL="3886103" indent="-228594"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1.xml"/><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image" Target="../media/image39.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1"/>
          <p:cNvSpPr>
            <a:spLocks noGrp="1"/>
          </p:cNvSpPr>
          <p:nvPr>
            <p:ph type="subTitle" sz="quarter" idx="1"/>
          </p:nvPr>
        </p:nvSpPr>
        <p:spPr>
          <a:xfrm>
            <a:off x="1054674" y="2509135"/>
            <a:ext cx="7131385" cy="2016125"/>
          </a:xfrm>
          <a:noFill/>
        </p:spPr>
        <p:txBody>
          <a:bodyPr/>
          <a:lstStyle/>
          <a:p>
            <a:pPr>
              <a:defRPr/>
            </a:pPr>
            <a:r>
              <a:rPr kumimoji="1" lang="en-US" altLang="ja-JP" sz="2600" b="1" dirty="0" err="1">
                <a:effectLst>
                  <a:outerShdw blurRad="38100" dist="38100" dir="2700000" algn="tl">
                    <a:srgbClr val="000000">
                      <a:alpha val="43137"/>
                    </a:srgbClr>
                  </a:outerShdw>
                </a:effectLst>
                <a:latin typeface="+mn-lt"/>
                <a:cs typeface="Segoe UI Light" panose="020B0502040204020203" pitchFamily="34" charset="0"/>
              </a:rPr>
              <a:t>Toyoaki</a:t>
            </a:r>
            <a:r>
              <a:rPr kumimoji="1" lang="en-US" altLang="ja-JP" sz="2600" b="1" dirty="0">
                <a:effectLst>
                  <a:outerShdw blurRad="38100" dist="38100" dir="2700000" algn="tl">
                    <a:srgbClr val="000000">
                      <a:alpha val="43137"/>
                    </a:srgbClr>
                  </a:outerShdw>
                </a:effectLst>
                <a:latin typeface="+mn-lt"/>
                <a:cs typeface="Segoe UI Light" panose="020B0502040204020203" pitchFamily="34" charset="0"/>
              </a:rPr>
              <a:t> Suzuki (JAXA)</a:t>
            </a:r>
          </a:p>
          <a:p>
            <a:pPr eaLnBrk="1" hangingPunct="1">
              <a:lnSpc>
                <a:spcPct val="90000"/>
              </a:lnSpc>
              <a:defRPr/>
            </a:pP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P. </a:t>
            </a:r>
            <a:r>
              <a:rPr lang="en-US" altLang="ja-JP" sz="2600" b="1" dirty="0" err="1">
                <a:effectLst>
                  <a:outerShdw blurRad="38100" dist="38100" dir="2700000" algn="tl">
                    <a:srgbClr val="000000">
                      <a:alpha val="43137"/>
                    </a:srgbClr>
                  </a:outerShdw>
                </a:effectLst>
                <a:latin typeface="+mn-lt"/>
                <a:cs typeface="Segoe UI Light" panose="020B0502040204020203" pitchFamily="34" charset="0"/>
              </a:rPr>
              <a:t>Khosropanah</a:t>
            </a: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 M. Ridder, R.A. </a:t>
            </a:r>
            <a:r>
              <a:rPr lang="en-US" altLang="ja-JP" sz="2600" b="1" dirty="0" err="1">
                <a:effectLst>
                  <a:outerShdw blurRad="38100" dist="38100" dir="2700000" algn="tl">
                    <a:srgbClr val="000000">
                      <a:alpha val="43137"/>
                    </a:srgbClr>
                  </a:outerShdw>
                </a:effectLst>
                <a:latin typeface="+mn-lt"/>
                <a:cs typeface="Segoe UI Light" panose="020B0502040204020203" pitchFamily="34" charset="0"/>
              </a:rPr>
              <a:t>Hijmering</a:t>
            </a: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                      J.R. Gao, H. </a:t>
            </a:r>
            <a:r>
              <a:rPr lang="en-US" altLang="ja-JP" sz="2600" b="1" dirty="0" err="1">
                <a:effectLst>
                  <a:outerShdw blurRad="38100" dist="38100" dir="2700000" algn="tl">
                    <a:srgbClr val="000000">
                      <a:alpha val="43137"/>
                    </a:srgbClr>
                  </a:outerShdw>
                </a:effectLst>
                <a:latin typeface="+mn-lt"/>
                <a:cs typeface="Segoe UI Light" panose="020B0502040204020203" pitchFamily="34" charset="0"/>
              </a:rPr>
              <a:t>Akamatsu</a:t>
            </a: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 L. </a:t>
            </a:r>
            <a:r>
              <a:rPr lang="en-US" altLang="ja-JP" sz="2600" b="1" dirty="0" err="1">
                <a:effectLst>
                  <a:outerShdw blurRad="38100" dist="38100" dir="2700000" algn="tl">
                    <a:srgbClr val="000000">
                      <a:alpha val="43137"/>
                    </a:srgbClr>
                  </a:outerShdw>
                </a:effectLst>
                <a:latin typeface="+mn-lt"/>
                <a:cs typeface="Segoe UI Light" panose="020B0502040204020203" pitchFamily="34" charset="0"/>
              </a:rPr>
              <a:t>Gottardi</a:t>
            </a: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 J. van der </a:t>
            </a:r>
            <a:r>
              <a:rPr lang="en-US" altLang="ja-JP" sz="2600" b="1" dirty="0" err="1">
                <a:effectLst>
                  <a:outerShdw blurRad="38100" dist="38100" dir="2700000" algn="tl">
                    <a:srgbClr val="000000">
                      <a:alpha val="43137"/>
                    </a:srgbClr>
                  </a:outerShdw>
                </a:effectLst>
                <a:latin typeface="+mn-lt"/>
                <a:cs typeface="Segoe UI Light" panose="020B0502040204020203" pitchFamily="34" charset="0"/>
              </a:rPr>
              <a:t>Kuur</a:t>
            </a: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 </a:t>
            </a:r>
          </a:p>
          <a:p>
            <a:pPr eaLnBrk="1" hangingPunct="1">
              <a:lnSpc>
                <a:spcPct val="90000"/>
              </a:lnSpc>
              <a:defRPr/>
            </a:pPr>
            <a:r>
              <a:rPr lang="en-US" altLang="ja-JP" sz="2600" b="1" dirty="0">
                <a:effectLst>
                  <a:outerShdw blurRad="38100" dist="38100" dir="2700000" algn="tl">
                    <a:srgbClr val="000000">
                      <a:alpha val="43137"/>
                    </a:srgbClr>
                  </a:outerShdw>
                </a:effectLst>
                <a:latin typeface="+mn-lt"/>
                <a:cs typeface="Segoe UI Light" panose="020B0502040204020203" pitchFamily="34" charset="0"/>
              </a:rPr>
              <a:t>and B.D. Jackson (SRON)</a:t>
            </a:r>
          </a:p>
          <a:p>
            <a:pPr eaLnBrk="1" hangingPunct="1">
              <a:lnSpc>
                <a:spcPct val="90000"/>
              </a:lnSpc>
              <a:defRPr/>
            </a:pPr>
            <a:endParaRPr kumimoji="1" lang="ja-JP" altLang="en-US" sz="2600" b="1" dirty="0">
              <a:effectLst>
                <a:outerShdw blurRad="38100" dist="38100" dir="2700000" algn="tl">
                  <a:srgbClr val="000000">
                    <a:alpha val="43137"/>
                  </a:srgbClr>
                </a:outerShdw>
              </a:effectLst>
              <a:cs typeface="Segoe UI Light" panose="020B0502040204020203" pitchFamily="34" charset="0"/>
            </a:endParaRPr>
          </a:p>
        </p:txBody>
      </p:sp>
      <p:sp>
        <p:nvSpPr>
          <p:cNvPr id="5" name="タイトル 2"/>
          <p:cNvSpPr>
            <a:spLocks noGrp="1"/>
          </p:cNvSpPr>
          <p:nvPr>
            <p:ph type="ctrTitle" sz="quarter"/>
          </p:nvPr>
        </p:nvSpPr>
        <p:spPr>
          <a:xfrm>
            <a:off x="365762" y="1105787"/>
            <a:ext cx="8451668" cy="1170695"/>
          </a:xfrm>
        </p:spPr>
        <p:txBody>
          <a:bodyPr/>
          <a:lstStyle/>
          <a:p>
            <a:pPr algn="ctr">
              <a:defRPr/>
            </a:pPr>
            <a:r>
              <a:rPr kumimoji="1" lang="ja-JP" altLang="en-US" sz="3500" dirty="0">
                <a:latin typeface="+mj-lt"/>
                <a:ea typeface="ＭＳ Ｐゴシック" charset="-128"/>
              </a:rPr>
              <a:t>次世代赤外線天文衛星 </a:t>
            </a:r>
            <a:r>
              <a:rPr kumimoji="1" lang="en-US" altLang="ja-JP" sz="3500" dirty="0">
                <a:latin typeface="+mj-lt"/>
                <a:ea typeface="ＭＳ Ｐゴシック" charset="-128"/>
              </a:rPr>
              <a:t>SPICA </a:t>
            </a:r>
            <a:r>
              <a:rPr kumimoji="1" lang="ja-JP" altLang="en-US" sz="3500" dirty="0">
                <a:latin typeface="+mj-lt"/>
                <a:ea typeface="ＭＳ Ｐゴシック" charset="-128"/>
              </a:rPr>
              <a:t>搭載用    </a:t>
            </a:r>
            <a:r>
              <a:rPr kumimoji="1" lang="en-US" altLang="ja-JP" sz="3500" dirty="0">
                <a:latin typeface="+mj-lt"/>
                <a:ea typeface="ＭＳ Ｐゴシック" charset="-128"/>
              </a:rPr>
              <a:t/>
            </a:r>
            <a:br>
              <a:rPr kumimoji="1" lang="en-US" altLang="ja-JP" sz="3500" dirty="0">
                <a:latin typeface="+mj-lt"/>
                <a:ea typeface="ＭＳ Ｐゴシック" charset="-128"/>
              </a:rPr>
            </a:br>
            <a:r>
              <a:rPr kumimoji="1" lang="ja-JP" altLang="en-US" sz="3500" dirty="0">
                <a:latin typeface="+mj-lt"/>
                <a:ea typeface="ＭＳ Ｐゴシック" charset="-128"/>
              </a:rPr>
              <a:t>遠赤外線観測装置 </a:t>
            </a:r>
            <a:r>
              <a:rPr kumimoji="1" lang="en-US" altLang="ja-JP" sz="3500" dirty="0" smtClean="0">
                <a:latin typeface="+mj-lt"/>
                <a:ea typeface="ＭＳ Ｐゴシック" charset="-128"/>
              </a:rPr>
              <a:t>SAFARI</a:t>
            </a:r>
            <a:endParaRPr kumimoji="1" lang="ja-JP" altLang="en-US" sz="3500" dirty="0">
              <a:latin typeface="+mj-lt"/>
              <a:ea typeface="ＭＳ Ｐゴシック" charset="-128"/>
            </a:endParaRPr>
          </a:p>
        </p:txBody>
      </p:sp>
    </p:spTree>
    <p:extLst>
      <p:ext uri="{BB962C8B-B14F-4D97-AF65-F5344CB8AC3E}">
        <p14:creationId xmlns:p14="http://schemas.microsoft.com/office/powerpoint/2010/main" val="1185614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10</a:t>
            </a:fld>
            <a:endParaRPr lang="en-GB" altLang="ja-JP"/>
          </a:p>
        </p:txBody>
      </p:sp>
      <p:pic>
        <p:nvPicPr>
          <p:cNvPr id="5" name="Picture 7" descr="C:\Users\toyoakis\ownCloud\BFDM_setup\BFDM_Run43\IMG_5191.JPG"/>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0096" r="-72" b="21268"/>
          <a:stretch/>
        </p:blipFill>
        <p:spPr bwMode="auto">
          <a:xfrm>
            <a:off x="740557" y="682914"/>
            <a:ext cx="3587605" cy="2974683"/>
          </a:xfrm>
          <a:prstGeom prst="roundRect">
            <a:avLst>
              <a:gd name="adj" fmla="val 8594"/>
            </a:avLst>
          </a:prstGeom>
          <a:solidFill>
            <a:srgbClr val="FFFFFF">
              <a:shade val="85000"/>
            </a:srgbClr>
          </a:solidFill>
          <a:ln>
            <a:noFill/>
          </a:ln>
          <a:effectLst>
            <a:outerShdw blurRad="330200" sx="102000" sy="102000" algn="ctr" rotWithShape="0">
              <a:prstClr val="black">
                <a:alpha val="80000"/>
              </a:prstClr>
            </a:outerShdw>
          </a:effectLst>
          <a:extLst>
            <a:ext uri="{53640926-AAD7-44D8-BBD7-CCE9431645EC}">
              <a14:shadowObscured xmlns:a14="http://schemas.microsoft.com/office/drawing/2010/main"/>
            </a:ext>
          </a:extLst>
        </p:spPr>
      </p:pic>
      <p:pic>
        <p:nvPicPr>
          <p:cNvPr id="13" name="Picture 2"/>
          <p:cNvPicPr>
            <a:picLocks noChangeAspect="1" noChangeArrowheads="1"/>
          </p:cNvPicPr>
          <p:nvPr/>
        </p:nvPicPr>
        <p:blipFill rotWithShape="1">
          <a:blip r:embed="rId5" cstate="print"/>
          <a:srcRect l="20223" t="5857" r="14700"/>
          <a:stretch/>
        </p:blipFill>
        <p:spPr bwMode="auto">
          <a:xfrm rot="5400000">
            <a:off x="856629" y="3689579"/>
            <a:ext cx="2882533" cy="3114679"/>
          </a:xfrm>
          <a:prstGeom prst="roundRect">
            <a:avLst>
              <a:gd name="adj" fmla="val 8594"/>
            </a:avLst>
          </a:prstGeom>
          <a:solidFill>
            <a:srgbClr val="FFFFFF">
              <a:shade val="85000"/>
            </a:srgbClr>
          </a:solidFill>
          <a:ln>
            <a:noFill/>
          </a:ln>
          <a:effectLst/>
        </p:spPr>
      </p:pic>
      <p:sp>
        <p:nvSpPr>
          <p:cNvPr id="14" name="テキスト ボックス 13"/>
          <p:cNvSpPr txBox="1"/>
          <p:nvPr/>
        </p:nvSpPr>
        <p:spPr>
          <a:xfrm>
            <a:off x="740556" y="6253396"/>
            <a:ext cx="3114679" cy="492443"/>
          </a:xfrm>
          <a:prstGeom prst="rect">
            <a:avLst/>
          </a:prstGeom>
          <a:solidFill>
            <a:schemeClr val="bg1">
              <a:alpha val="45000"/>
            </a:schemeClr>
          </a:solidFill>
        </p:spPr>
        <p:txBody>
          <a:bodyPr wrap="square" rtlCol="0">
            <a:spAutoFit/>
          </a:bodyPr>
          <a:lstStyle/>
          <a:p>
            <a:pPr algn="ctr"/>
            <a:r>
              <a:rPr kumimoji="1" lang="en-US" altLang="ja-JP" sz="2200" dirty="0">
                <a:effectLst>
                  <a:outerShdw blurRad="38100" dist="38100" dir="2700000" algn="tl">
                    <a:srgbClr val="000000">
                      <a:alpha val="43137"/>
                    </a:srgbClr>
                  </a:outerShdw>
                </a:effectLst>
                <a:latin typeface="+mj-lt"/>
                <a:cs typeface="Segoe UI Light" panose="020B0502040204020203" pitchFamily="34" charset="0"/>
              </a:rPr>
              <a:t>Stray-light </a:t>
            </a:r>
            <a:r>
              <a:rPr kumimoji="1" lang="en-US" altLang="ja-JP" sz="2600" dirty="0">
                <a:effectLst>
                  <a:outerShdw blurRad="38100" dist="38100" dir="2700000" algn="tl">
                    <a:srgbClr val="000000">
                      <a:alpha val="43137"/>
                    </a:srgbClr>
                  </a:outerShdw>
                </a:effectLst>
                <a:latin typeface="+mj-lt"/>
                <a:cs typeface="Segoe UI Light" panose="020B0502040204020203" pitchFamily="34" charset="0"/>
              </a:rPr>
              <a:t>absorber</a:t>
            </a:r>
            <a:endParaRPr kumimoji="1" lang="ja-JP" altLang="en-US" sz="2600" dirty="0">
              <a:effectLst>
                <a:outerShdw blurRad="38100" dist="38100" dir="2700000" algn="tl">
                  <a:srgbClr val="000000">
                    <a:alpha val="43137"/>
                  </a:srgbClr>
                </a:outerShdw>
              </a:effectLst>
              <a:latin typeface="+mj-lt"/>
              <a:cs typeface="Segoe UI Light" panose="020B0502040204020203" pitchFamily="34" charset="0"/>
            </a:endParaRPr>
          </a:p>
        </p:txBody>
      </p:sp>
      <p:pic>
        <p:nvPicPr>
          <p:cNvPr id="9" name="Picture 15"/>
          <p:cNvPicPr>
            <a:picLocks noChangeAspect="1" noChangeArrowheads="1"/>
          </p:cNvPicPr>
          <p:nvPr/>
        </p:nvPicPr>
        <p:blipFill>
          <a:blip r:embed="rId6" cstate="print">
            <a:extLst/>
          </a:blip>
          <a:srcRect/>
          <a:stretch>
            <a:fillRect/>
          </a:stretch>
        </p:blipFill>
        <p:spPr bwMode="auto">
          <a:xfrm>
            <a:off x="4814610" y="3666670"/>
            <a:ext cx="3845339" cy="3047297"/>
          </a:xfrm>
          <a:prstGeom prst="roundRect">
            <a:avLst>
              <a:gd name="adj" fmla="val 13014"/>
            </a:avLst>
          </a:prstGeom>
          <a:solidFill>
            <a:srgbClr val="FFFFFF">
              <a:shade val="85000"/>
            </a:srgbClr>
          </a:solidFill>
          <a:ln>
            <a:noFill/>
          </a:ln>
          <a:effectLst/>
          <a:extLst/>
        </p:spPr>
      </p:pic>
      <p:pic>
        <p:nvPicPr>
          <p:cNvPr id="3" name="図 2"/>
          <p:cNvPicPr>
            <a:picLocks noChangeAspect="1"/>
          </p:cNvPicPr>
          <p:nvPr/>
        </p:nvPicPr>
        <p:blipFill rotWithShape="1">
          <a:blip r:embed="rId7" cstate="print">
            <a:extLst>
              <a:ext uri="{28A0092B-C50C-407E-A947-70E740481C1C}">
                <a14:useLocalDpi xmlns:a14="http://schemas.microsoft.com/office/drawing/2010/main" val="0"/>
              </a:ext>
            </a:extLst>
          </a:blip>
          <a:srcRect r="14770"/>
          <a:stretch/>
        </p:blipFill>
        <p:spPr>
          <a:xfrm>
            <a:off x="5067025" y="282547"/>
            <a:ext cx="3580587" cy="3137868"/>
          </a:xfrm>
          <a:prstGeom prst="roundRect">
            <a:avLst>
              <a:gd name="adj" fmla="val 8594"/>
            </a:avLst>
          </a:prstGeom>
          <a:solidFill>
            <a:srgbClr val="FFFFFF">
              <a:shade val="85000"/>
            </a:srgbClr>
          </a:solidFill>
          <a:ln>
            <a:noFill/>
          </a:ln>
          <a:effectLst>
            <a:outerShdw blurRad="304800" dist="50800" dir="5400000" algn="ctr" rotWithShape="0">
              <a:srgbClr val="000000">
                <a:alpha val="75000"/>
              </a:srgbClr>
            </a:outerShdw>
          </a:effectLst>
        </p:spPr>
      </p:pic>
      <p:sp>
        <p:nvSpPr>
          <p:cNvPr id="6" name="テキスト ボックス 5"/>
          <p:cNvSpPr txBox="1"/>
          <p:nvPr/>
        </p:nvSpPr>
        <p:spPr>
          <a:xfrm>
            <a:off x="5067024" y="2938450"/>
            <a:ext cx="3592925" cy="492443"/>
          </a:xfrm>
          <a:prstGeom prst="rect">
            <a:avLst/>
          </a:prstGeom>
          <a:solidFill>
            <a:schemeClr val="bg1">
              <a:alpha val="39000"/>
            </a:schemeClr>
          </a:solidFill>
        </p:spPr>
        <p:txBody>
          <a:bodyPr wrap="square" rtlCol="0">
            <a:spAutoFit/>
          </a:bodyPr>
          <a:lstStyle/>
          <a:p>
            <a:pPr algn="ctr"/>
            <a:r>
              <a:rPr kumimoji="1" lang="en-US" altLang="ja-JP" sz="2600" dirty="0">
                <a:effectLst>
                  <a:outerShdw blurRad="38100" dist="38100" dir="2700000" algn="tl">
                    <a:srgbClr val="000000">
                      <a:alpha val="43137"/>
                    </a:srgbClr>
                  </a:outerShdw>
                </a:effectLst>
                <a:latin typeface="+mj-lt"/>
              </a:rPr>
              <a:t>FDM assembly</a:t>
            </a:r>
            <a:endParaRPr kumimoji="1" lang="ja-JP" altLang="en-US" sz="2600" dirty="0">
              <a:effectLst>
                <a:outerShdw blurRad="38100" dist="38100" dir="2700000" algn="tl">
                  <a:srgbClr val="000000">
                    <a:alpha val="43137"/>
                  </a:srgbClr>
                </a:outerShdw>
              </a:effectLst>
              <a:latin typeface="+mj-lt"/>
            </a:endParaRPr>
          </a:p>
        </p:txBody>
      </p:sp>
      <p:sp>
        <p:nvSpPr>
          <p:cNvPr id="12" name="テキスト ボックス 11"/>
          <p:cNvSpPr txBox="1"/>
          <p:nvPr/>
        </p:nvSpPr>
        <p:spPr>
          <a:xfrm>
            <a:off x="4814610" y="6221523"/>
            <a:ext cx="3845339" cy="492443"/>
          </a:xfrm>
          <a:prstGeom prst="rect">
            <a:avLst/>
          </a:prstGeom>
          <a:solidFill>
            <a:schemeClr val="bg1">
              <a:alpha val="45000"/>
            </a:schemeClr>
          </a:solidFill>
        </p:spPr>
        <p:txBody>
          <a:bodyPr wrap="square" rtlCol="0">
            <a:spAutoFit/>
          </a:bodyPr>
          <a:lstStyle/>
          <a:p>
            <a:r>
              <a:rPr kumimoji="1" lang="en-US" altLang="ja-JP" sz="2600" dirty="0">
                <a:effectLst>
                  <a:outerShdw blurRad="38100" dist="38100" dir="2700000" algn="tl">
                    <a:srgbClr val="000000">
                      <a:alpha val="43137"/>
                    </a:srgbClr>
                  </a:outerShdw>
                </a:effectLst>
                <a:latin typeface="+mj-lt"/>
              </a:rPr>
              <a:t>FDM </a:t>
            </a:r>
            <a:r>
              <a:rPr kumimoji="1" lang="en-US" altLang="ja-JP" sz="2600" dirty="0" err="1">
                <a:effectLst>
                  <a:outerShdw blurRad="38100" dist="38100" dir="2700000" algn="tl">
                    <a:srgbClr val="000000">
                      <a:alpha val="43137"/>
                    </a:srgbClr>
                  </a:outerShdw>
                </a:effectLst>
                <a:latin typeface="+mj-lt"/>
              </a:rPr>
              <a:t>bracket+Nb</a:t>
            </a:r>
            <a:r>
              <a:rPr kumimoji="1" lang="en-US" altLang="ja-JP" sz="2600" dirty="0">
                <a:effectLst>
                  <a:outerShdw blurRad="38100" dist="38100" dir="2700000" algn="tl">
                    <a:srgbClr val="000000">
                      <a:alpha val="43137"/>
                    </a:srgbClr>
                  </a:outerShdw>
                </a:effectLst>
                <a:latin typeface="+mj-lt"/>
              </a:rPr>
              <a:t> tube</a:t>
            </a:r>
            <a:endParaRPr kumimoji="1" lang="ja-JP" altLang="en-US" sz="2600" dirty="0">
              <a:effectLst>
                <a:outerShdw blurRad="38100" dist="38100" dir="2700000" algn="tl">
                  <a:srgbClr val="000000">
                    <a:alpha val="43137"/>
                  </a:srgbClr>
                </a:outerShdw>
              </a:effectLst>
              <a:latin typeface="+mj-lt"/>
            </a:endParaRPr>
          </a:p>
        </p:txBody>
      </p:sp>
      <p:sp>
        <p:nvSpPr>
          <p:cNvPr id="7" name="右矢印 6"/>
          <p:cNvSpPr/>
          <p:nvPr/>
        </p:nvSpPr>
        <p:spPr bwMode="auto">
          <a:xfrm rot="5400000">
            <a:off x="4789025" y="3374590"/>
            <a:ext cx="1140789" cy="801193"/>
          </a:xfrm>
          <a:prstGeom prst="rightArrow">
            <a:avLst>
              <a:gd name="adj1" fmla="val 41304"/>
              <a:gd name="adj2" fmla="val 50000"/>
            </a:avLst>
          </a:prstGeom>
          <a:ln>
            <a:headEnd type="none" w="med" len="med"/>
            <a:tailEnd type="none" w="med" len="med"/>
          </a:ln>
          <a:effectLst>
            <a:outerShdw blurRad="63500" sx="102000" sy="102000" algn="c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endParaRPr lang="ja-JP" altLang="en-US" sz="2000">
              <a:solidFill>
                <a:schemeClr val="tx1"/>
              </a:solidFill>
              <a:latin typeface="Verdana" pitchFamily="34" charset="0"/>
            </a:endParaRPr>
          </a:p>
        </p:txBody>
      </p:sp>
      <p:sp>
        <p:nvSpPr>
          <p:cNvPr id="16" name="右矢印 15"/>
          <p:cNvSpPr/>
          <p:nvPr/>
        </p:nvSpPr>
        <p:spPr bwMode="auto">
          <a:xfrm rot="10800000">
            <a:off x="2995750" y="4511690"/>
            <a:ext cx="2114819" cy="801193"/>
          </a:xfrm>
          <a:prstGeom prst="rightArrow">
            <a:avLst>
              <a:gd name="adj1" fmla="val 41305"/>
              <a:gd name="adj2" fmla="val 50000"/>
            </a:avLst>
          </a:prstGeom>
          <a:ln>
            <a:headEnd type="none" w="med" len="med"/>
            <a:tailEnd type="none" w="med" len="med"/>
          </a:ln>
          <a:effectLst>
            <a:outerShdw blurRad="63500" sx="102000" sy="102000" algn="c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endParaRPr lang="ja-JP" altLang="en-US" sz="2000">
              <a:solidFill>
                <a:schemeClr val="tx1"/>
              </a:solidFill>
              <a:latin typeface="Verdana" pitchFamily="34" charset="0"/>
            </a:endParaRPr>
          </a:p>
        </p:txBody>
      </p:sp>
      <p:sp>
        <p:nvSpPr>
          <p:cNvPr id="17" name="右矢印 16"/>
          <p:cNvSpPr/>
          <p:nvPr/>
        </p:nvSpPr>
        <p:spPr bwMode="auto">
          <a:xfrm rot="16200000">
            <a:off x="1911067" y="3262378"/>
            <a:ext cx="929799" cy="801193"/>
          </a:xfrm>
          <a:prstGeom prst="rightArrow">
            <a:avLst>
              <a:gd name="adj1" fmla="val 36956"/>
              <a:gd name="adj2" fmla="val 50000"/>
            </a:avLst>
          </a:prstGeom>
          <a:ln>
            <a:headEnd type="none" w="med" len="med"/>
            <a:tailEnd type="none" w="med" len="med"/>
          </a:ln>
          <a:effectLst>
            <a:outerShdw blurRad="63500" sx="102000" sy="102000" algn="c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endParaRPr lang="ja-JP" altLang="en-US" sz="2000">
              <a:solidFill>
                <a:schemeClr val="tx1"/>
              </a:solidFill>
              <a:latin typeface="Verdana" pitchFamily="34" charset="0"/>
            </a:endParaRPr>
          </a:p>
        </p:txBody>
      </p:sp>
      <p:sp>
        <p:nvSpPr>
          <p:cNvPr id="8" name="テキスト ボックス 7"/>
          <p:cNvSpPr txBox="1"/>
          <p:nvPr/>
        </p:nvSpPr>
        <p:spPr>
          <a:xfrm>
            <a:off x="6496598" y="613685"/>
            <a:ext cx="1501501" cy="369332"/>
          </a:xfrm>
          <a:prstGeom prst="rect">
            <a:avLst/>
          </a:prstGeom>
          <a:solidFill>
            <a:schemeClr val="bg1">
              <a:alpha val="30000"/>
            </a:schemeClr>
          </a:solidFill>
        </p:spPr>
        <p:txBody>
          <a:bodyPr wrap="none" rtlCol="0">
            <a:spAutoFit/>
          </a:bodyPr>
          <a:lstStyle/>
          <a:p>
            <a:r>
              <a:rPr kumimoji="1" lang="en-US" altLang="ja-JP" b="1" dirty="0" smtClean="0">
                <a:effectLst>
                  <a:outerShdw blurRad="38100" dist="38100" dir="2700000" algn="tl">
                    <a:srgbClr val="000000">
                      <a:alpha val="43137"/>
                    </a:srgbClr>
                  </a:outerShdw>
                </a:effectLst>
                <a:latin typeface="+mn-lt"/>
              </a:rPr>
              <a:t>LC resonators</a:t>
            </a:r>
            <a:endParaRPr kumimoji="1" lang="ja-JP" altLang="en-US" b="1" dirty="0">
              <a:effectLst>
                <a:outerShdw blurRad="38100" dist="38100" dir="2700000" algn="tl">
                  <a:srgbClr val="000000">
                    <a:alpha val="43137"/>
                  </a:srgbClr>
                </a:outerShdw>
              </a:effectLst>
              <a:latin typeface="+mn-lt"/>
            </a:endParaRPr>
          </a:p>
        </p:txBody>
      </p:sp>
      <p:sp>
        <p:nvSpPr>
          <p:cNvPr id="18" name="テキスト ボックス 17"/>
          <p:cNvSpPr txBox="1"/>
          <p:nvPr/>
        </p:nvSpPr>
        <p:spPr>
          <a:xfrm>
            <a:off x="7098152" y="974139"/>
            <a:ext cx="1552028" cy="369332"/>
          </a:xfrm>
          <a:prstGeom prst="rect">
            <a:avLst/>
          </a:prstGeom>
          <a:solidFill>
            <a:schemeClr val="bg1">
              <a:alpha val="30000"/>
            </a:schemeClr>
          </a:solidFill>
        </p:spPr>
        <p:txBody>
          <a:bodyPr wrap="none" rtlCol="0">
            <a:spAutoFit/>
          </a:bodyPr>
          <a:lstStyle/>
          <a:p>
            <a:r>
              <a:rPr kumimoji="1" lang="en-US" altLang="ja-JP" b="1" dirty="0" smtClean="0">
                <a:effectLst>
                  <a:outerShdw blurRad="38100" dist="38100" dir="2700000" algn="tl">
                    <a:srgbClr val="000000">
                      <a:alpha val="43137"/>
                    </a:srgbClr>
                  </a:outerShdw>
                </a:effectLst>
                <a:latin typeface="+mn-lt"/>
              </a:rPr>
              <a:t>TES array chip</a:t>
            </a:r>
            <a:endParaRPr kumimoji="1" lang="ja-JP" altLang="en-US" b="1" dirty="0">
              <a:effectLst>
                <a:outerShdw blurRad="38100" dist="38100" dir="2700000" algn="tl">
                  <a:srgbClr val="000000">
                    <a:alpha val="43137"/>
                  </a:srgbClr>
                </a:outerShdw>
              </a:effectLst>
              <a:latin typeface="+mn-lt"/>
            </a:endParaRPr>
          </a:p>
        </p:txBody>
      </p:sp>
      <p:sp>
        <p:nvSpPr>
          <p:cNvPr id="19" name="テキスト ボックス 18"/>
          <p:cNvSpPr txBox="1"/>
          <p:nvPr/>
        </p:nvSpPr>
        <p:spPr>
          <a:xfrm>
            <a:off x="5573095" y="337035"/>
            <a:ext cx="922047" cy="369332"/>
          </a:xfrm>
          <a:prstGeom prst="rect">
            <a:avLst/>
          </a:prstGeom>
          <a:solidFill>
            <a:schemeClr val="bg1">
              <a:alpha val="30000"/>
            </a:schemeClr>
          </a:solidFill>
        </p:spPr>
        <p:txBody>
          <a:bodyPr wrap="none" rtlCol="0">
            <a:spAutoFit/>
          </a:bodyPr>
          <a:lstStyle/>
          <a:p>
            <a:r>
              <a:rPr kumimoji="1" lang="en-US" altLang="ja-JP" b="1" dirty="0" smtClean="0">
                <a:effectLst>
                  <a:outerShdw blurRad="38100" dist="38100" dir="2700000" algn="tl">
                    <a:srgbClr val="000000">
                      <a:alpha val="43137"/>
                    </a:srgbClr>
                  </a:outerShdw>
                </a:effectLst>
                <a:latin typeface="+mn-lt"/>
              </a:rPr>
              <a:t>SQUIDs</a:t>
            </a:r>
            <a:endParaRPr kumimoji="1" lang="ja-JP" altLang="en-US" b="1" dirty="0">
              <a:effectLst>
                <a:outerShdw blurRad="38100" dist="38100" dir="2700000" algn="tl">
                  <a:srgbClr val="000000">
                    <a:alpha val="43137"/>
                  </a:srgbClr>
                </a:outerShdw>
              </a:effectLst>
              <a:latin typeface="+mn-lt"/>
            </a:endParaRPr>
          </a:p>
        </p:txBody>
      </p:sp>
      <p:cxnSp>
        <p:nvCxnSpPr>
          <p:cNvPr id="21" name="直線矢印コネクタ 20"/>
          <p:cNvCxnSpPr/>
          <p:nvPr/>
        </p:nvCxnSpPr>
        <p:spPr bwMode="auto">
          <a:xfrm flipH="1">
            <a:off x="6857315" y="993776"/>
            <a:ext cx="144376" cy="538935"/>
          </a:xfrm>
          <a:prstGeom prst="straightConnector1">
            <a:avLst/>
          </a:prstGeom>
          <a:solidFill>
            <a:schemeClr val="accent1"/>
          </a:solidFill>
          <a:ln w="28575" cap="flat" cmpd="sng" algn="ctr">
            <a:solidFill>
              <a:schemeClr val="tx1"/>
            </a:solidFill>
            <a:prstDash val="solid"/>
            <a:round/>
            <a:headEnd type="none" w="med" len="med"/>
            <a:tailEnd type="triangle"/>
          </a:ln>
          <a:effectLst>
            <a:outerShdw blurRad="63500" sx="102000" sy="102000" algn="ctr" rotWithShape="0">
              <a:prstClr val="black">
                <a:alpha val="40000"/>
              </a:prstClr>
            </a:outerShdw>
          </a:effectLst>
        </p:spPr>
      </p:cxnSp>
      <p:cxnSp>
        <p:nvCxnSpPr>
          <p:cNvPr id="22" name="直線矢印コネクタ 21"/>
          <p:cNvCxnSpPr>
            <a:stCxn id="18" idx="2"/>
          </p:cNvCxnSpPr>
          <p:nvPr/>
        </p:nvCxnSpPr>
        <p:spPr bwMode="auto">
          <a:xfrm flipH="1">
            <a:off x="7752464" y="1343472"/>
            <a:ext cx="121702" cy="711755"/>
          </a:xfrm>
          <a:prstGeom prst="straightConnector1">
            <a:avLst/>
          </a:prstGeom>
          <a:solidFill>
            <a:schemeClr val="accent1"/>
          </a:solidFill>
          <a:ln w="28575" cap="flat" cmpd="sng" algn="ctr">
            <a:solidFill>
              <a:schemeClr val="tx1"/>
            </a:solidFill>
            <a:prstDash val="solid"/>
            <a:round/>
            <a:headEnd type="none" w="med" len="med"/>
            <a:tailEnd type="triangle"/>
          </a:ln>
          <a:effectLst>
            <a:outerShdw blurRad="63500" sx="102000" sy="102000" algn="ctr" rotWithShape="0">
              <a:prstClr val="black">
                <a:alpha val="40000"/>
              </a:prstClr>
            </a:outerShdw>
          </a:effectLst>
        </p:spPr>
      </p:cxnSp>
      <p:cxnSp>
        <p:nvCxnSpPr>
          <p:cNvPr id="24" name="直線矢印コネクタ 23"/>
          <p:cNvCxnSpPr>
            <a:stCxn id="19" idx="2"/>
          </p:cNvCxnSpPr>
          <p:nvPr/>
        </p:nvCxnSpPr>
        <p:spPr bwMode="auto">
          <a:xfrm flipH="1">
            <a:off x="5742058" y="706368"/>
            <a:ext cx="292061" cy="494155"/>
          </a:xfrm>
          <a:prstGeom prst="straightConnector1">
            <a:avLst/>
          </a:prstGeom>
          <a:solidFill>
            <a:schemeClr val="accent1"/>
          </a:solidFill>
          <a:ln w="28575" cap="flat" cmpd="sng" algn="ctr">
            <a:solidFill>
              <a:schemeClr val="tx1"/>
            </a:solidFill>
            <a:prstDash val="solid"/>
            <a:round/>
            <a:headEnd type="none" w="med" len="med"/>
            <a:tailEnd type="triangle"/>
          </a:ln>
          <a:effectLst>
            <a:outerShdw blurRad="63500" sx="102000" sy="102000" algn="ctr" rotWithShape="0">
              <a:prstClr val="black">
                <a:alpha val="40000"/>
              </a:prstClr>
            </a:outerShdw>
          </a:effectLst>
        </p:spPr>
      </p:cxnSp>
      <p:sp>
        <p:nvSpPr>
          <p:cNvPr id="4" name="TextBox 2"/>
          <p:cNvSpPr txBox="1"/>
          <p:nvPr/>
        </p:nvSpPr>
        <p:spPr>
          <a:xfrm>
            <a:off x="357380" y="5853"/>
            <a:ext cx="5321113"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smtClean="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AC measurement </a:t>
            </a: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setup</a:t>
            </a:r>
          </a:p>
        </p:txBody>
      </p:sp>
    </p:spTree>
    <p:extLst>
      <p:ext uri="{BB962C8B-B14F-4D97-AF65-F5344CB8AC3E}">
        <p14:creationId xmlns:p14="http://schemas.microsoft.com/office/powerpoint/2010/main" val="34372963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90" y="16504"/>
            <a:ext cx="8785225" cy="706438"/>
          </a:xfrm>
        </p:spPr>
        <p:txBody>
          <a:bodyPr/>
          <a:lstStyle/>
          <a:p>
            <a:r>
              <a:rPr kumimoji="1" lang="en-US" altLang="ja-JP" sz="3800" dirty="0" smtClean="0">
                <a:latin typeface="+mj-lt"/>
              </a:rPr>
              <a:t>FDM readout</a:t>
            </a:r>
            <a:endParaRPr kumimoji="1" lang="ja-JP" altLang="en-US" sz="3800" dirty="0">
              <a:latin typeface="+mj-lt"/>
            </a:endParaRPr>
          </a:p>
        </p:txBody>
      </p:sp>
      <p:sp>
        <p:nvSpPr>
          <p:cNvPr id="3" name="スライド番号プレースホルダー 2"/>
          <p:cNvSpPr>
            <a:spLocks noGrp="1"/>
          </p:cNvSpPr>
          <p:nvPr>
            <p:ph type="sldNum" sz="quarter" idx="11"/>
          </p:nvPr>
        </p:nvSpPr>
        <p:spPr/>
        <p:txBody>
          <a:bodyPr/>
          <a:lstStyle/>
          <a:p>
            <a:pPr>
              <a:defRPr/>
            </a:pPr>
            <a:fld id="{38D1D018-80B4-4FA0-9757-675192A19576}" type="slidenum">
              <a:rPr lang="en-GB" altLang="ja-JP" smtClean="0"/>
              <a:pPr>
                <a:defRPr/>
              </a:pPr>
              <a:t>11</a:t>
            </a:fld>
            <a:endParaRPr lang="en-GB" altLang="ja-JP" dirty="0"/>
          </a:p>
        </p:txBody>
      </p:sp>
      <p:pic>
        <p:nvPicPr>
          <p:cNvPr id="4" name="Picture 6" descr="C:\Users\suzuki\Dropbox\TES_SAFARI\LCcoolers\LCcooler_System_Info\FDM_readout_circuit.png"/>
          <p:cNvPicPr>
            <a:picLocks noChangeAspect="1" noChangeArrowheads="1"/>
          </p:cNvPicPr>
          <p:nvPr/>
        </p:nvPicPr>
        <p:blipFill>
          <a:blip r:embed="rId3" cstate="print"/>
          <a:srcRect t="23625" b="13125"/>
          <a:stretch>
            <a:fillRect/>
          </a:stretch>
        </p:blipFill>
        <p:spPr bwMode="auto">
          <a:xfrm>
            <a:off x="598861" y="722942"/>
            <a:ext cx="8240540" cy="3478973"/>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pic>
        <p:nvPicPr>
          <p:cNvPr id="9" name="図 8"/>
          <p:cNvPicPr/>
          <p:nvPr/>
        </p:nvPicPr>
        <p:blipFill>
          <a:blip r:embed="rId4" cstate="print"/>
          <a:stretch/>
        </p:blipFill>
        <p:spPr>
          <a:xfrm>
            <a:off x="179390" y="4114800"/>
            <a:ext cx="3678235" cy="2438401"/>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10" name="テキスト ボックス 9"/>
          <p:cNvSpPr txBox="1"/>
          <p:nvPr/>
        </p:nvSpPr>
        <p:spPr>
          <a:xfrm>
            <a:off x="510397" y="5917432"/>
            <a:ext cx="891591" cy="400110"/>
          </a:xfrm>
          <a:prstGeom prst="rect">
            <a:avLst/>
          </a:prstGeom>
          <a:noFill/>
        </p:spPr>
        <p:txBody>
          <a:bodyPr wrap="none" rtlCol="0">
            <a:spAutoFit/>
          </a:bodyPr>
          <a:lstStyle/>
          <a:p>
            <a:r>
              <a:rPr kumimoji="1" lang="en-US" altLang="ja-JP" sz="2000" dirty="0" smtClean="0">
                <a:solidFill>
                  <a:schemeClr val="bg1"/>
                </a:solidFill>
                <a:latin typeface="+mn-lt"/>
              </a:rPr>
              <a:t>1 MHz</a:t>
            </a:r>
            <a:endParaRPr kumimoji="1" lang="ja-JP" altLang="en-US" sz="2000" dirty="0">
              <a:solidFill>
                <a:schemeClr val="bg1"/>
              </a:solidFill>
              <a:latin typeface="+mn-lt"/>
            </a:endParaRPr>
          </a:p>
        </p:txBody>
      </p:sp>
      <p:sp>
        <p:nvSpPr>
          <p:cNvPr id="11" name="テキスト ボックス 10"/>
          <p:cNvSpPr txBox="1"/>
          <p:nvPr/>
        </p:nvSpPr>
        <p:spPr>
          <a:xfrm>
            <a:off x="2888214" y="5900789"/>
            <a:ext cx="891591" cy="400110"/>
          </a:xfrm>
          <a:prstGeom prst="rect">
            <a:avLst/>
          </a:prstGeom>
          <a:noFill/>
        </p:spPr>
        <p:txBody>
          <a:bodyPr wrap="none" rtlCol="0">
            <a:spAutoFit/>
          </a:bodyPr>
          <a:lstStyle/>
          <a:p>
            <a:r>
              <a:rPr kumimoji="1" lang="en-US" altLang="ja-JP" sz="2000" dirty="0">
                <a:solidFill>
                  <a:schemeClr val="bg1"/>
                </a:solidFill>
                <a:latin typeface="+mn-lt"/>
              </a:rPr>
              <a:t>3</a:t>
            </a:r>
            <a:r>
              <a:rPr kumimoji="1" lang="en-US" altLang="ja-JP" sz="2000" dirty="0" smtClean="0">
                <a:solidFill>
                  <a:schemeClr val="bg1"/>
                </a:solidFill>
                <a:latin typeface="+mn-lt"/>
              </a:rPr>
              <a:t> MHz</a:t>
            </a:r>
            <a:endParaRPr kumimoji="1" lang="ja-JP" altLang="en-US" sz="2000" dirty="0">
              <a:solidFill>
                <a:schemeClr val="bg1"/>
              </a:solidFill>
              <a:latin typeface="+mn-lt"/>
            </a:endParaRPr>
          </a:p>
        </p:txBody>
      </p:sp>
      <p:sp>
        <p:nvSpPr>
          <p:cNvPr id="12" name="TextBox 25"/>
          <p:cNvSpPr txBox="1"/>
          <p:nvPr/>
        </p:nvSpPr>
        <p:spPr>
          <a:xfrm>
            <a:off x="3966881" y="4396068"/>
            <a:ext cx="380379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effectLst>
                  <a:outerShdw blurRad="38100" dist="38100" dir="2700000" algn="tl">
                    <a:srgbClr val="000000">
                      <a:alpha val="43137"/>
                    </a:srgbClr>
                  </a:outerShdw>
                </a:effectLst>
                <a:cs typeface="Segoe UI Light" panose="020B0502040204020203" pitchFamily="34" charset="0"/>
              </a:rPr>
              <a:t>10pix-FDM system</a:t>
            </a:r>
          </a:p>
        </p:txBody>
      </p:sp>
      <p:sp>
        <p:nvSpPr>
          <p:cNvPr id="5" name="テキスト ボックス 4"/>
          <p:cNvSpPr txBox="1"/>
          <p:nvPr/>
        </p:nvSpPr>
        <p:spPr>
          <a:xfrm>
            <a:off x="3976406" y="4867258"/>
            <a:ext cx="3180230" cy="954107"/>
          </a:xfrm>
          <a:prstGeom prst="rect">
            <a:avLst/>
          </a:prstGeom>
          <a:noFill/>
        </p:spPr>
        <p:txBody>
          <a:bodyPr wrap="none" rtlCol="0">
            <a:spAutoFit/>
          </a:bodyPr>
          <a:lstStyle/>
          <a:p>
            <a:r>
              <a:rPr kumimoji="1" lang="en-US" altLang="ja-JP" sz="2800" b="1" dirty="0" smtClean="0">
                <a:effectLst>
                  <a:outerShdw blurRad="38100" dist="38100" dir="2700000" algn="tl">
                    <a:srgbClr val="000000">
                      <a:alpha val="43137"/>
                    </a:srgbClr>
                  </a:outerShdw>
                </a:effectLst>
                <a:latin typeface="+mn-lt"/>
              </a:rPr>
              <a:t>1-3 MHz resonators</a:t>
            </a:r>
          </a:p>
          <a:p>
            <a:r>
              <a:rPr kumimoji="1" lang="en-US" altLang="ja-JP" sz="2800" b="1" dirty="0" err="1" smtClean="0">
                <a:effectLst>
                  <a:outerShdw blurRad="38100" dist="38100" dir="2700000" algn="tl">
                    <a:srgbClr val="000000">
                      <a:alpha val="43137"/>
                    </a:srgbClr>
                  </a:outerShdw>
                </a:effectLst>
                <a:latin typeface="+mn-lt"/>
              </a:rPr>
              <a:t>df</a:t>
            </a:r>
            <a:r>
              <a:rPr kumimoji="1" lang="en-US" altLang="ja-JP" sz="2800" b="1" dirty="0" smtClean="0">
                <a:effectLst>
                  <a:outerShdw blurRad="38100" dist="38100" dir="2700000" algn="tl">
                    <a:srgbClr val="000000">
                      <a:alpha val="43137"/>
                    </a:srgbClr>
                  </a:outerShdw>
                </a:effectLst>
                <a:latin typeface="+mn-lt"/>
              </a:rPr>
              <a:t>=100 kHz</a:t>
            </a:r>
          </a:p>
        </p:txBody>
      </p:sp>
      <p:sp>
        <p:nvSpPr>
          <p:cNvPr id="6" name="角丸四角形 5"/>
          <p:cNvSpPr/>
          <p:nvPr/>
        </p:nvSpPr>
        <p:spPr bwMode="auto">
          <a:xfrm>
            <a:off x="1111827" y="1517073"/>
            <a:ext cx="706582" cy="2358736"/>
          </a:xfrm>
          <a:prstGeom prst="roundRect">
            <a:avLst/>
          </a:prstGeom>
          <a:noFill/>
          <a:ln w="381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cxnSp>
        <p:nvCxnSpPr>
          <p:cNvPr id="8" name="直線矢印コネクタ 7"/>
          <p:cNvCxnSpPr/>
          <p:nvPr/>
        </p:nvCxnSpPr>
        <p:spPr bwMode="auto">
          <a:xfrm>
            <a:off x="1475509" y="3875809"/>
            <a:ext cx="301336" cy="426027"/>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p:spPr>
      </p:cxnSp>
      <p:sp>
        <p:nvSpPr>
          <p:cNvPr id="7" name="正方形/長方形 6"/>
          <p:cNvSpPr/>
          <p:nvPr/>
        </p:nvSpPr>
        <p:spPr bwMode="auto">
          <a:xfrm>
            <a:off x="598861" y="914400"/>
            <a:ext cx="3888079" cy="3115340"/>
          </a:xfrm>
          <a:prstGeom prst="rect">
            <a:avLst/>
          </a:prstGeom>
          <a:solidFill>
            <a:schemeClr val="accent6">
              <a:lumMod val="60000"/>
              <a:lumOff val="40000"/>
              <a:alpha val="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15" name="正方形/長方形 14"/>
          <p:cNvSpPr/>
          <p:nvPr/>
        </p:nvSpPr>
        <p:spPr bwMode="auto">
          <a:xfrm>
            <a:off x="4486940" y="909867"/>
            <a:ext cx="4263655" cy="3115340"/>
          </a:xfrm>
          <a:prstGeom prst="rect">
            <a:avLst/>
          </a:prstGeom>
          <a:solidFill>
            <a:srgbClr val="FF0000">
              <a:alpha val="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14" name="テキスト ボックス 13"/>
          <p:cNvSpPr txBox="1"/>
          <p:nvPr/>
        </p:nvSpPr>
        <p:spPr>
          <a:xfrm>
            <a:off x="679557" y="1060048"/>
            <a:ext cx="1097288" cy="369332"/>
          </a:xfrm>
          <a:prstGeom prst="rect">
            <a:avLst/>
          </a:prstGeom>
          <a:noFill/>
        </p:spPr>
        <p:txBody>
          <a:bodyPr wrap="none" rtlCol="0">
            <a:spAutoFit/>
          </a:bodyPr>
          <a:lstStyle/>
          <a:p>
            <a:r>
              <a:rPr kumimoji="1" lang="en-US" altLang="ja-JP" dirty="0" smtClean="0">
                <a:solidFill>
                  <a:srgbClr val="0066FF"/>
                </a:solidFill>
                <a:latin typeface="+mn-lt"/>
              </a:rPr>
              <a:t>Cold part</a:t>
            </a:r>
            <a:endParaRPr kumimoji="1" lang="ja-JP" altLang="en-US" dirty="0">
              <a:solidFill>
                <a:srgbClr val="0066FF"/>
              </a:solidFill>
              <a:latin typeface="+mn-lt"/>
            </a:endParaRPr>
          </a:p>
        </p:txBody>
      </p:sp>
      <p:sp>
        <p:nvSpPr>
          <p:cNvPr id="16" name="テキスト ボックス 15"/>
          <p:cNvSpPr txBox="1"/>
          <p:nvPr/>
        </p:nvSpPr>
        <p:spPr>
          <a:xfrm>
            <a:off x="7548238" y="1089382"/>
            <a:ext cx="1219886" cy="369332"/>
          </a:xfrm>
          <a:prstGeom prst="rect">
            <a:avLst/>
          </a:prstGeom>
          <a:noFill/>
        </p:spPr>
        <p:txBody>
          <a:bodyPr wrap="none" rtlCol="0">
            <a:spAutoFit/>
          </a:bodyPr>
          <a:lstStyle/>
          <a:p>
            <a:r>
              <a:rPr kumimoji="1" lang="en-US" altLang="ja-JP" dirty="0" smtClean="0">
                <a:solidFill>
                  <a:srgbClr val="FF0000"/>
                </a:solidFill>
                <a:latin typeface="+mn-lt"/>
              </a:rPr>
              <a:t>Warm part</a:t>
            </a:r>
            <a:endParaRPr kumimoji="1" lang="ja-JP" altLang="en-US" dirty="0">
              <a:solidFill>
                <a:srgbClr val="FF0000"/>
              </a:solidFill>
              <a:latin typeface="+mn-lt"/>
            </a:endParaRPr>
          </a:p>
        </p:txBody>
      </p:sp>
      <p:sp>
        <p:nvSpPr>
          <p:cNvPr id="17" name="テキスト ボックス 16"/>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4195688922"/>
      </p:ext>
    </p:extLst>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86" y="903252"/>
            <a:ext cx="7445567" cy="5151863"/>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3" name="スライド番号プレースホルダー 2"/>
          <p:cNvSpPr>
            <a:spLocks noGrp="1"/>
          </p:cNvSpPr>
          <p:nvPr>
            <p:ph type="sldNum" sz="quarter" idx="11"/>
          </p:nvPr>
        </p:nvSpPr>
        <p:spPr/>
        <p:txBody>
          <a:bodyPr/>
          <a:lstStyle/>
          <a:p>
            <a:pPr>
              <a:defRPr/>
            </a:pPr>
            <a:fld id="{38D1D018-80B4-4FA0-9757-675192A19576}" type="slidenum">
              <a:rPr lang="en-GB" altLang="ja-JP" smtClean="0"/>
              <a:pPr>
                <a:defRPr/>
              </a:pPr>
              <a:t>12</a:t>
            </a:fld>
            <a:endParaRPr lang="en-GB" altLang="ja-JP" dirty="0"/>
          </a:p>
        </p:txBody>
      </p:sp>
      <p:sp>
        <p:nvSpPr>
          <p:cNvPr id="16" name="正方形/長方形 15"/>
          <p:cNvSpPr/>
          <p:nvPr/>
        </p:nvSpPr>
        <p:spPr bwMode="auto">
          <a:xfrm>
            <a:off x="819754" y="2631209"/>
            <a:ext cx="450931" cy="1470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15" name="テキスト ボックス 14"/>
          <p:cNvSpPr txBox="1"/>
          <p:nvPr/>
        </p:nvSpPr>
        <p:spPr>
          <a:xfrm rot="16200000">
            <a:off x="316931" y="3225599"/>
            <a:ext cx="1450525" cy="538609"/>
          </a:xfrm>
          <a:prstGeom prst="rect">
            <a:avLst/>
          </a:prstGeom>
          <a:noFill/>
        </p:spPr>
        <p:txBody>
          <a:bodyPr wrap="none" rtlCol="0">
            <a:spAutoFit/>
          </a:bodyPr>
          <a:lstStyle/>
          <a:p>
            <a:r>
              <a:rPr kumimoji="1" lang="en-US" altLang="ja-JP" sz="2900" i="1" dirty="0">
                <a:latin typeface="+mn-lt"/>
              </a:rPr>
              <a:t>G</a:t>
            </a:r>
            <a:r>
              <a:rPr kumimoji="1" lang="en-US" altLang="ja-JP" sz="2900" dirty="0">
                <a:latin typeface="+mn-lt"/>
              </a:rPr>
              <a:t> (</a:t>
            </a:r>
            <a:r>
              <a:rPr kumimoji="1" lang="en-US" altLang="ja-JP" sz="2900" dirty="0" err="1">
                <a:latin typeface="+mn-lt"/>
              </a:rPr>
              <a:t>fw</a:t>
            </a:r>
            <a:r>
              <a:rPr kumimoji="1" lang="en-US" altLang="ja-JP" sz="2900" dirty="0">
                <a:latin typeface="+mn-lt"/>
              </a:rPr>
              <a:t>/K)</a:t>
            </a:r>
            <a:endParaRPr kumimoji="1" lang="ja-JP" altLang="en-US" sz="2900" dirty="0">
              <a:latin typeface="+mn-lt"/>
            </a:endParaRPr>
          </a:p>
        </p:txBody>
      </p:sp>
      <p:sp>
        <p:nvSpPr>
          <p:cNvPr id="17" name="正方形/長方形 16"/>
          <p:cNvSpPr/>
          <p:nvPr/>
        </p:nvSpPr>
        <p:spPr bwMode="auto">
          <a:xfrm>
            <a:off x="3359219" y="5643370"/>
            <a:ext cx="2500839" cy="4155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18" name="テキスト ボックス 17"/>
          <p:cNvSpPr txBox="1"/>
          <p:nvPr/>
        </p:nvSpPr>
        <p:spPr>
          <a:xfrm>
            <a:off x="3730235" y="5602320"/>
            <a:ext cx="1890100" cy="538609"/>
          </a:xfrm>
          <a:prstGeom prst="rect">
            <a:avLst/>
          </a:prstGeom>
          <a:noFill/>
        </p:spPr>
        <p:txBody>
          <a:bodyPr wrap="square" rtlCol="0">
            <a:spAutoFit/>
          </a:bodyPr>
          <a:lstStyle/>
          <a:p>
            <a:r>
              <a:rPr kumimoji="1" lang="en-US" altLang="ja-JP" sz="2900" i="1" dirty="0">
                <a:latin typeface="+mn-lt"/>
              </a:rPr>
              <a:t>WT/L</a:t>
            </a:r>
            <a:r>
              <a:rPr kumimoji="1" lang="en-US" altLang="ja-JP" sz="2900" dirty="0">
                <a:latin typeface="+mn-lt"/>
              </a:rPr>
              <a:t> (µm)</a:t>
            </a:r>
            <a:endParaRPr kumimoji="1" lang="ja-JP" altLang="en-US" sz="2900" dirty="0">
              <a:latin typeface="+mn-lt"/>
            </a:endParaRPr>
          </a:p>
        </p:txBody>
      </p:sp>
      <p:sp>
        <p:nvSpPr>
          <p:cNvPr id="22" name="TextBox 2"/>
          <p:cNvSpPr txBox="1"/>
          <p:nvPr/>
        </p:nvSpPr>
        <p:spPr>
          <a:xfrm>
            <a:off x="357379" y="172140"/>
            <a:ext cx="7431178"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Measured thermal conductance  </a:t>
            </a:r>
          </a:p>
        </p:txBody>
      </p:sp>
      <p:sp>
        <p:nvSpPr>
          <p:cNvPr id="30" name="円/楕円 29"/>
          <p:cNvSpPr/>
          <p:nvPr/>
        </p:nvSpPr>
        <p:spPr bwMode="auto">
          <a:xfrm>
            <a:off x="5869535" y="1935640"/>
            <a:ext cx="294096" cy="312331"/>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endParaRPr lang="ja-JP" altLang="en-US" sz="2000">
              <a:solidFill>
                <a:schemeClr val="tx1"/>
              </a:solidFill>
              <a:latin typeface="Verdana" pitchFamily="34" charset="0"/>
            </a:endParaRPr>
          </a:p>
        </p:txBody>
      </p:sp>
      <p:cxnSp>
        <p:nvCxnSpPr>
          <p:cNvPr id="11" name="直線コネクタ 10"/>
          <p:cNvCxnSpPr>
            <a:stCxn id="31" idx="1"/>
            <a:endCxn id="8" idx="2"/>
          </p:cNvCxnSpPr>
          <p:nvPr/>
        </p:nvCxnSpPr>
        <p:spPr bwMode="auto">
          <a:xfrm flipH="1" flipV="1">
            <a:off x="3944062" y="3084029"/>
            <a:ext cx="122049" cy="42259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直線コネクタ 13"/>
          <p:cNvCxnSpPr>
            <a:stCxn id="23" idx="1"/>
            <a:endCxn id="30" idx="5"/>
          </p:cNvCxnSpPr>
          <p:nvPr/>
        </p:nvCxnSpPr>
        <p:spPr bwMode="auto">
          <a:xfrm flipH="1" flipV="1">
            <a:off x="6120563" y="2202230"/>
            <a:ext cx="438983" cy="44927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直線矢印コネクタ 25"/>
          <p:cNvCxnSpPr/>
          <p:nvPr/>
        </p:nvCxnSpPr>
        <p:spPr bwMode="auto">
          <a:xfrm flipH="1">
            <a:off x="4315525" y="2184190"/>
            <a:ext cx="1557531" cy="1272691"/>
          </a:xfrm>
          <a:prstGeom prst="straightConnector1">
            <a:avLst/>
          </a:prstGeom>
          <a:solidFill>
            <a:schemeClr val="accent1"/>
          </a:solidFill>
          <a:ln w="82550" cap="flat" cmpd="sng" algn="ctr">
            <a:solidFill>
              <a:schemeClr val="tx1"/>
            </a:solidFill>
            <a:prstDash val="solid"/>
            <a:round/>
            <a:headEnd type="none" w="med" len="med"/>
            <a:tailEnd type="arrow" w="med" len="med"/>
          </a:ln>
          <a:effectLst/>
        </p:spPr>
      </p:cxnSp>
      <p:sp>
        <p:nvSpPr>
          <p:cNvPr id="31" name="円/楕円 30"/>
          <p:cNvSpPr/>
          <p:nvPr/>
        </p:nvSpPr>
        <p:spPr bwMode="auto">
          <a:xfrm>
            <a:off x="4023039" y="3460878"/>
            <a:ext cx="294096" cy="312331"/>
          </a:xfrm>
          <a:prstGeom prst="ellipse">
            <a:avLst/>
          </a:prstGeom>
          <a:solidFill>
            <a:srgbClr val="FFC0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endParaRPr lang="ja-JP" altLang="en-US" sz="2000">
              <a:solidFill>
                <a:schemeClr val="tx1"/>
              </a:solidFill>
              <a:latin typeface="Verdana" pitchFamily="34" charset="0"/>
            </a:endParaRPr>
          </a:p>
        </p:txBody>
      </p:sp>
      <p:sp>
        <p:nvSpPr>
          <p:cNvPr id="32" name="円/楕円 31"/>
          <p:cNvSpPr/>
          <p:nvPr/>
        </p:nvSpPr>
        <p:spPr bwMode="auto">
          <a:xfrm>
            <a:off x="2979808" y="4143021"/>
            <a:ext cx="294096" cy="312331"/>
          </a:xfrm>
          <a:prstGeom prst="ellipse">
            <a:avLst/>
          </a:prstGeom>
          <a:solidFill>
            <a:srgbClr val="FFC00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endParaRPr lang="ja-JP" altLang="en-US" sz="2000">
              <a:solidFill>
                <a:schemeClr val="tx1"/>
              </a:solidFill>
              <a:latin typeface="Verdana" pitchFamily="34" charset="0"/>
            </a:endParaRPr>
          </a:p>
        </p:txBody>
      </p:sp>
      <p:cxnSp>
        <p:nvCxnSpPr>
          <p:cNvPr id="9" name="直線コネクタ 8"/>
          <p:cNvCxnSpPr>
            <a:stCxn id="32" idx="1"/>
            <a:endCxn id="6" idx="2"/>
          </p:cNvCxnSpPr>
          <p:nvPr/>
        </p:nvCxnSpPr>
        <p:spPr bwMode="auto">
          <a:xfrm flipH="1" flipV="1">
            <a:off x="2792869" y="3889260"/>
            <a:ext cx="230008" cy="29950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3" name="図 22"/>
          <p:cNvPicPr>
            <a:picLocks noChangeAspect="1"/>
          </p:cNvPicPr>
          <p:nvPr/>
        </p:nvPicPr>
        <p:blipFill>
          <a:blip r:embed="rId4" cstate="print"/>
          <a:stretch>
            <a:fillRect/>
          </a:stretch>
        </p:blipFill>
        <p:spPr>
          <a:xfrm>
            <a:off x="6559546" y="1808112"/>
            <a:ext cx="2268113" cy="1686791"/>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cxnSp>
        <p:nvCxnSpPr>
          <p:cNvPr id="25" name="直線コネクタ 24"/>
          <p:cNvCxnSpPr>
            <a:stCxn id="31" idx="5"/>
            <a:endCxn id="20" idx="1"/>
          </p:cNvCxnSpPr>
          <p:nvPr/>
        </p:nvCxnSpPr>
        <p:spPr bwMode="auto">
          <a:xfrm>
            <a:off x="4274066" y="3727469"/>
            <a:ext cx="417779" cy="48385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テキスト ボックス 28"/>
          <p:cNvSpPr txBox="1"/>
          <p:nvPr/>
        </p:nvSpPr>
        <p:spPr>
          <a:xfrm>
            <a:off x="6477383" y="3372954"/>
            <a:ext cx="2499017" cy="307777"/>
          </a:xfrm>
          <a:prstGeom prst="rect">
            <a:avLst/>
          </a:prstGeom>
          <a:noFill/>
        </p:spPr>
        <p:txBody>
          <a:bodyPr wrap="none" rtlCol="0">
            <a:spAutoFit/>
          </a:bodyPr>
          <a:lstStyle/>
          <a:p>
            <a:r>
              <a:rPr kumimoji="1" lang="en-US" altLang="ja-JP" sz="1400" dirty="0" err="1">
                <a:latin typeface="+mn-lt"/>
              </a:rPr>
              <a:t>Khosropanah</a:t>
            </a:r>
            <a:r>
              <a:rPr kumimoji="1" lang="en-US" altLang="ja-JP" sz="1400" dirty="0">
                <a:latin typeface="+mn-lt"/>
              </a:rPr>
              <a:t>, </a:t>
            </a:r>
            <a:r>
              <a:rPr kumimoji="1" lang="en-US" altLang="ja-JP" sz="1400" dirty="0" err="1">
                <a:latin typeface="+mn-lt"/>
              </a:rPr>
              <a:t>Hijmering</a:t>
            </a:r>
            <a:r>
              <a:rPr kumimoji="1" lang="en-US" altLang="ja-JP" sz="1400" dirty="0">
                <a:latin typeface="+mn-lt"/>
              </a:rPr>
              <a:t>+ 2012</a:t>
            </a:r>
            <a:endParaRPr kumimoji="1" lang="ja-JP" altLang="en-US" sz="1400" dirty="0">
              <a:latin typeface="+mn-lt"/>
            </a:endParaRPr>
          </a:p>
        </p:txBody>
      </p:sp>
      <p:pic>
        <p:nvPicPr>
          <p:cNvPr id="6" name="Picture 8" descr="TES-small-island.png"/>
          <p:cNvPicPr>
            <a:picLocks noChangeAspect="1"/>
          </p:cNvPicPr>
          <p:nvPr/>
        </p:nvPicPr>
        <p:blipFill rotWithShape="1">
          <a:blip r:embed="rId5" cstate="print">
            <a:extLst>
              <a:ext uri="{28A0092B-C50C-407E-A947-70E740481C1C}">
                <a14:useLocalDpi xmlns:a14="http://schemas.microsoft.com/office/drawing/2010/main" val="0"/>
              </a:ext>
            </a:extLst>
          </a:blip>
          <a:srcRect b="7158"/>
          <a:stretch/>
        </p:blipFill>
        <p:spPr>
          <a:xfrm>
            <a:off x="2035902" y="2477441"/>
            <a:ext cx="1513939" cy="1411819"/>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pic>
        <p:nvPicPr>
          <p:cNvPr id="8" name="Picture 9" descr="TES-large-island.png"/>
          <p:cNvPicPr>
            <a:picLocks noChangeAspect="1"/>
          </p:cNvPicPr>
          <p:nvPr/>
        </p:nvPicPr>
        <p:blipFill rotWithShape="1">
          <a:blip r:embed="rId6" cstate="print">
            <a:extLst>
              <a:ext uri="{28A0092B-C50C-407E-A947-70E740481C1C}">
                <a14:useLocalDpi xmlns:a14="http://schemas.microsoft.com/office/drawing/2010/main" val="0"/>
              </a:ext>
            </a:extLst>
          </a:blip>
          <a:srcRect l="1132" r="1" b="9980"/>
          <a:stretch/>
        </p:blipFill>
        <p:spPr>
          <a:xfrm>
            <a:off x="3147619" y="1628471"/>
            <a:ext cx="1592880" cy="1455557"/>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pic>
        <p:nvPicPr>
          <p:cNvPr id="20" name="Picture 10" descr="TES-large-island-absorber.png"/>
          <p:cNvPicPr>
            <a:picLocks noChangeAspect="1"/>
          </p:cNvPicPr>
          <p:nvPr/>
        </p:nvPicPr>
        <p:blipFill rotWithShape="1">
          <a:blip r:embed="rId7" cstate="print">
            <a:extLst>
              <a:ext uri="{28A0092B-C50C-407E-A947-70E740481C1C}">
                <a14:useLocalDpi xmlns:a14="http://schemas.microsoft.com/office/drawing/2010/main" val="0"/>
              </a:ext>
            </a:extLst>
          </a:blip>
          <a:srcRect t="1017" b="6694"/>
          <a:stretch/>
        </p:blipFill>
        <p:spPr>
          <a:xfrm>
            <a:off x="4691845" y="3464560"/>
            <a:ext cx="1573307" cy="1493520"/>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27" name="テキスト ボックス 26"/>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323881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357377" y="172140"/>
            <a:ext cx="3891428"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Measured NEPs  </a:t>
            </a:r>
          </a:p>
        </p:txBody>
      </p:sp>
      <p:pic>
        <p:nvPicPr>
          <p:cNvPr id="1027" name="Picture 3" descr="C:\Users\suzuki\Documents\FileServer\comp_nep_p14-id1600_p04-id1200_24per.gif"/>
          <p:cNvPicPr>
            <a:picLocks noChangeAspect="1" noChangeArrowheads="1"/>
          </p:cNvPicPr>
          <p:nvPr/>
        </p:nvPicPr>
        <p:blipFill>
          <a:blip r:embed="rId3" cstate="print">
            <a:lum bright="20000" contrast="40000"/>
          </a:blip>
          <a:srcRect t="4047" r="2076"/>
          <a:stretch>
            <a:fillRect/>
          </a:stretch>
        </p:blipFill>
        <p:spPr bwMode="auto">
          <a:xfrm>
            <a:off x="623446" y="831273"/>
            <a:ext cx="7841683" cy="5638800"/>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13</a:t>
            </a:fld>
            <a:endParaRPr lang="en-GB" altLang="ja-JP"/>
          </a:p>
        </p:txBody>
      </p:sp>
      <p:sp>
        <p:nvSpPr>
          <p:cNvPr id="11" name="テキスト ボックス 10"/>
          <p:cNvSpPr txBox="1"/>
          <p:nvPr/>
        </p:nvSpPr>
        <p:spPr>
          <a:xfrm rot="16200000">
            <a:off x="-1063188" y="3233268"/>
            <a:ext cx="3492366" cy="523220"/>
          </a:xfrm>
          <a:prstGeom prst="rect">
            <a:avLst/>
          </a:prstGeom>
          <a:noFill/>
        </p:spPr>
        <p:txBody>
          <a:bodyPr wrap="none" rtlCol="0">
            <a:spAutoFit/>
          </a:bodyPr>
          <a:lstStyle/>
          <a:p>
            <a:r>
              <a:rPr kumimoji="1" lang="en-US" altLang="ja-JP" sz="2800" dirty="0">
                <a:latin typeface="+mn-lt"/>
                <a:cs typeface="Microsoft JhengHei Light" panose="020B0304030504040204" pitchFamily="50" charset="-128"/>
              </a:rPr>
              <a:t>NEP</a:t>
            </a:r>
            <a:r>
              <a:rPr kumimoji="1" lang="en-US" altLang="ja-JP" sz="2800" baseline="-25000" dirty="0">
                <a:latin typeface="+mn-lt"/>
                <a:cs typeface="Microsoft JhengHei Light" panose="020B0304030504040204" pitchFamily="50" charset="-128"/>
              </a:rPr>
              <a:t>dark</a:t>
            </a:r>
            <a:r>
              <a:rPr kumimoji="1" lang="en-US" altLang="ja-JP" sz="2800" dirty="0">
                <a:latin typeface="+mn-lt"/>
                <a:cs typeface="Microsoft JhengHei Light" panose="020B0304030504040204" pitchFamily="50" charset="-128"/>
              </a:rPr>
              <a:t> (x10</a:t>
            </a:r>
            <a:r>
              <a:rPr kumimoji="1" lang="en-US" altLang="ja-JP" sz="2800" baseline="30000" dirty="0">
                <a:latin typeface="+mn-lt"/>
                <a:cs typeface="Microsoft JhengHei Light" panose="020B0304030504040204" pitchFamily="50" charset="-128"/>
              </a:rPr>
              <a:t>-19</a:t>
            </a:r>
            <a:r>
              <a:rPr kumimoji="1" lang="en-US" altLang="ja-JP" sz="2800" dirty="0">
                <a:latin typeface="+mn-lt"/>
                <a:cs typeface="Microsoft JhengHei Light" panose="020B0304030504040204" pitchFamily="50" charset="-128"/>
              </a:rPr>
              <a:t> W/</a:t>
            </a:r>
            <a:r>
              <a:rPr kumimoji="1" lang="ja-JP" altLang="en-US" sz="2800" dirty="0">
                <a:latin typeface="+mn-lt"/>
                <a:cs typeface="Microsoft JhengHei Light" panose="020B0304030504040204" pitchFamily="50" charset="-128"/>
              </a:rPr>
              <a:t>√</a:t>
            </a:r>
            <a:r>
              <a:rPr kumimoji="1" lang="en-US" altLang="ja-JP" sz="2800" dirty="0">
                <a:latin typeface="+mn-lt"/>
                <a:cs typeface="Microsoft JhengHei Light" panose="020B0304030504040204" pitchFamily="50" charset="-128"/>
              </a:rPr>
              <a:t>Hz)</a:t>
            </a:r>
            <a:endParaRPr kumimoji="1" lang="ja-JP" altLang="en-US" sz="2800" dirty="0">
              <a:latin typeface="+mn-lt"/>
              <a:cs typeface="Microsoft JhengHei Light" panose="020B0304030504040204" pitchFamily="50" charset="-128"/>
            </a:endParaRPr>
          </a:p>
        </p:txBody>
      </p:sp>
      <p:sp>
        <p:nvSpPr>
          <p:cNvPr id="12" name="テキスト ボックス 11"/>
          <p:cNvSpPr txBox="1"/>
          <p:nvPr/>
        </p:nvSpPr>
        <p:spPr>
          <a:xfrm>
            <a:off x="2974019" y="6171896"/>
            <a:ext cx="3382837" cy="369332"/>
          </a:xfrm>
          <a:prstGeom prst="rect">
            <a:avLst/>
          </a:prstGeom>
          <a:noFill/>
        </p:spPr>
        <p:txBody>
          <a:bodyPr wrap="square" rtlCol="0">
            <a:spAutoFit/>
          </a:bodyPr>
          <a:lstStyle/>
          <a:p>
            <a:pPr algn="ctr"/>
            <a:r>
              <a:rPr kumimoji="1" lang="en-US" altLang="ja-JP" dirty="0">
                <a:latin typeface="+mn-lt"/>
                <a:cs typeface="Microsoft JhengHei Light" panose="020B0304030504040204" pitchFamily="50" charset="-128"/>
              </a:rPr>
              <a:t>  Frequency (Hz)</a:t>
            </a:r>
            <a:endParaRPr kumimoji="1" lang="ja-JP" altLang="en-US" dirty="0">
              <a:latin typeface="+mn-lt"/>
              <a:cs typeface="Microsoft JhengHei Light" panose="020B0304030504040204" pitchFamily="50" charset="-128"/>
            </a:endParaRPr>
          </a:p>
        </p:txBody>
      </p:sp>
      <p:sp>
        <p:nvSpPr>
          <p:cNvPr id="18" name="テキスト ボックス 17"/>
          <p:cNvSpPr txBox="1"/>
          <p:nvPr/>
        </p:nvSpPr>
        <p:spPr>
          <a:xfrm>
            <a:off x="1745663" y="1401285"/>
            <a:ext cx="3591048" cy="523220"/>
          </a:xfrm>
          <a:prstGeom prst="rect">
            <a:avLst/>
          </a:prstGeom>
          <a:noFill/>
        </p:spPr>
        <p:txBody>
          <a:bodyPr wrap="none" rtlCol="0">
            <a:spAutoFit/>
          </a:bodyPr>
          <a:lstStyle/>
          <a:p>
            <a:r>
              <a:rPr kumimoji="1" lang="en-US" altLang="ja-JP" sz="2800" b="1" dirty="0">
                <a:solidFill>
                  <a:srgbClr val="FFFF00"/>
                </a:solidFill>
                <a:ea typeface="Verdana" panose="020B0604030504040204" pitchFamily="34" charset="0"/>
                <a:cs typeface="Verdana" panose="020B0604030504040204" pitchFamily="34" charset="0"/>
              </a:rPr>
              <a:t>1.1x10</a:t>
            </a:r>
            <a:r>
              <a:rPr kumimoji="1" lang="en-US" altLang="ja-JP" sz="2800" b="1" baseline="30000" dirty="0">
                <a:solidFill>
                  <a:srgbClr val="FFFF00"/>
                </a:solidFill>
                <a:ea typeface="Verdana" panose="020B0604030504040204" pitchFamily="34" charset="0"/>
                <a:cs typeface="Verdana" panose="020B0604030504040204" pitchFamily="34" charset="0"/>
              </a:rPr>
              <a:t>-19</a:t>
            </a:r>
            <a:r>
              <a:rPr kumimoji="1" lang="en-US" altLang="ja-JP" sz="2800" b="1" baseline="30000" dirty="0">
                <a:ea typeface="Verdana" panose="020B0604030504040204" pitchFamily="34" charset="0"/>
                <a:cs typeface="Verdana" panose="020B0604030504040204" pitchFamily="34" charset="0"/>
              </a:rPr>
              <a:t> </a:t>
            </a:r>
            <a:r>
              <a:rPr kumimoji="1" lang="en-US" altLang="ja-JP" sz="2800" b="1" dirty="0">
                <a:ea typeface="Verdana" panose="020B0604030504040204" pitchFamily="34" charset="0"/>
                <a:cs typeface="Verdana" panose="020B0604030504040204" pitchFamily="34" charset="0"/>
              </a:rPr>
              <a:t>W/</a:t>
            </a:r>
            <a:r>
              <a:rPr kumimoji="1" lang="ja-JP" altLang="en-US" sz="2800" b="1" dirty="0">
                <a:cs typeface="Verdana" panose="020B0604030504040204" pitchFamily="34" charset="0"/>
              </a:rPr>
              <a:t>√</a:t>
            </a:r>
            <a:r>
              <a:rPr kumimoji="1" lang="en-US" altLang="ja-JP" sz="2800" b="1" dirty="0">
                <a:ea typeface="Verdana" panose="020B0604030504040204" pitchFamily="34" charset="0"/>
                <a:cs typeface="Verdana" panose="020B0604030504040204" pitchFamily="34" charset="0"/>
              </a:rPr>
              <a:t>Hz</a:t>
            </a:r>
            <a:endParaRPr kumimoji="1" lang="ja-JP" altLang="en-US" sz="2800" b="1" dirty="0">
              <a:cs typeface="Verdana" panose="020B0604030504040204" pitchFamily="34" charset="0"/>
            </a:endParaRPr>
          </a:p>
        </p:txBody>
      </p:sp>
      <p:sp>
        <p:nvSpPr>
          <p:cNvPr id="22" name="テキスト ボックス 21"/>
          <p:cNvSpPr txBox="1"/>
          <p:nvPr/>
        </p:nvSpPr>
        <p:spPr>
          <a:xfrm>
            <a:off x="1773373" y="3726869"/>
            <a:ext cx="3591048" cy="523220"/>
          </a:xfrm>
          <a:prstGeom prst="rect">
            <a:avLst/>
          </a:prstGeom>
          <a:noFill/>
        </p:spPr>
        <p:txBody>
          <a:bodyPr wrap="none" rtlCol="0">
            <a:spAutoFit/>
          </a:bodyPr>
          <a:lstStyle/>
          <a:p>
            <a:r>
              <a:rPr kumimoji="1" lang="en-US" altLang="ja-JP" sz="2800" b="1" dirty="0">
                <a:solidFill>
                  <a:srgbClr val="FFFF00"/>
                </a:solidFill>
                <a:ea typeface="Verdana" panose="020B0604030504040204" pitchFamily="34" charset="0"/>
                <a:cs typeface="Verdana" panose="020B0604030504040204" pitchFamily="34" charset="0"/>
              </a:rPr>
              <a:t>1.5x10</a:t>
            </a:r>
            <a:r>
              <a:rPr kumimoji="1" lang="en-US" altLang="ja-JP" sz="2800" b="1" baseline="30000" dirty="0">
                <a:solidFill>
                  <a:srgbClr val="FFFF00"/>
                </a:solidFill>
                <a:ea typeface="Verdana" panose="020B0604030504040204" pitchFamily="34" charset="0"/>
                <a:cs typeface="Verdana" panose="020B0604030504040204" pitchFamily="34" charset="0"/>
              </a:rPr>
              <a:t>-19</a:t>
            </a:r>
            <a:r>
              <a:rPr kumimoji="1" lang="en-US" altLang="ja-JP" sz="2800" b="1" baseline="30000" dirty="0">
                <a:ea typeface="Verdana" panose="020B0604030504040204" pitchFamily="34" charset="0"/>
                <a:cs typeface="Verdana" panose="020B0604030504040204" pitchFamily="34" charset="0"/>
              </a:rPr>
              <a:t> </a:t>
            </a:r>
            <a:r>
              <a:rPr kumimoji="1" lang="en-US" altLang="ja-JP" sz="2800" b="1" dirty="0">
                <a:ea typeface="Verdana" panose="020B0604030504040204" pitchFamily="34" charset="0"/>
                <a:cs typeface="Verdana" panose="020B0604030504040204" pitchFamily="34" charset="0"/>
              </a:rPr>
              <a:t>W/</a:t>
            </a:r>
            <a:r>
              <a:rPr kumimoji="1" lang="ja-JP" altLang="en-US" sz="2800" b="1" dirty="0">
                <a:cs typeface="Verdana" panose="020B0604030504040204" pitchFamily="34" charset="0"/>
              </a:rPr>
              <a:t>√</a:t>
            </a:r>
            <a:r>
              <a:rPr kumimoji="1" lang="en-US" altLang="ja-JP" sz="2800" b="1" dirty="0">
                <a:ea typeface="Verdana" panose="020B0604030504040204" pitchFamily="34" charset="0"/>
                <a:cs typeface="Verdana" panose="020B0604030504040204" pitchFamily="34" charset="0"/>
              </a:rPr>
              <a:t>Hz</a:t>
            </a:r>
            <a:endParaRPr kumimoji="1" lang="ja-JP" altLang="en-US" sz="2800" b="1" dirty="0">
              <a:cs typeface="Verdana" panose="020B0604030504040204" pitchFamily="34" charset="0"/>
            </a:endParaRPr>
          </a:p>
        </p:txBody>
      </p:sp>
      <p:grpSp>
        <p:nvGrpSpPr>
          <p:cNvPr id="6" name="グループ化 5"/>
          <p:cNvGrpSpPr/>
          <p:nvPr/>
        </p:nvGrpSpPr>
        <p:grpSpPr>
          <a:xfrm>
            <a:off x="1452394" y="2063318"/>
            <a:ext cx="4005787" cy="2702646"/>
            <a:chOff x="1440872" y="2049879"/>
            <a:chExt cx="2172766" cy="2702646"/>
          </a:xfrm>
        </p:grpSpPr>
        <p:cxnSp>
          <p:nvCxnSpPr>
            <p:cNvPr id="21" name="直線コネクタ 20"/>
            <p:cNvCxnSpPr/>
            <p:nvPr/>
          </p:nvCxnSpPr>
          <p:spPr bwMode="auto">
            <a:xfrm flipV="1">
              <a:off x="1440872" y="2097174"/>
              <a:ext cx="2172766" cy="8082"/>
            </a:xfrm>
            <a:prstGeom prst="line">
              <a:avLst/>
            </a:prstGeom>
            <a:solidFill>
              <a:schemeClr val="accent1"/>
            </a:solidFill>
            <a:ln w="38100" cap="flat" cmpd="sng" algn="ctr">
              <a:solidFill>
                <a:schemeClr val="accent1"/>
              </a:solidFill>
              <a:prstDash val="lgDash"/>
              <a:round/>
              <a:headEnd type="none" w="med" len="med"/>
              <a:tailEnd type="none" w="med" len="med"/>
            </a:ln>
            <a:effectLst/>
          </p:spPr>
        </p:cxnSp>
        <p:cxnSp>
          <p:nvCxnSpPr>
            <p:cNvPr id="23" name="直線コネクタ 22"/>
            <p:cNvCxnSpPr/>
            <p:nvPr/>
          </p:nvCxnSpPr>
          <p:spPr bwMode="auto">
            <a:xfrm flipV="1">
              <a:off x="1440872" y="4440113"/>
              <a:ext cx="2172766" cy="8082"/>
            </a:xfrm>
            <a:prstGeom prst="line">
              <a:avLst/>
            </a:prstGeom>
            <a:solidFill>
              <a:schemeClr val="accent1"/>
            </a:solidFill>
            <a:ln w="38100" cap="flat" cmpd="sng" algn="ctr">
              <a:solidFill>
                <a:schemeClr val="accent1"/>
              </a:solidFill>
              <a:prstDash val="lgDash"/>
              <a:round/>
              <a:headEnd type="none" w="med" len="med"/>
              <a:tailEnd type="none" w="med" len="med"/>
            </a:ln>
            <a:effectLst/>
          </p:spPr>
        </p:cxnSp>
        <p:sp>
          <p:nvSpPr>
            <p:cNvPr id="5" name="テキスト ボックス 4"/>
            <p:cNvSpPr txBox="1"/>
            <p:nvPr/>
          </p:nvSpPr>
          <p:spPr>
            <a:xfrm>
              <a:off x="1544443" y="2049879"/>
              <a:ext cx="699966" cy="369332"/>
            </a:xfrm>
            <a:prstGeom prst="rect">
              <a:avLst/>
            </a:prstGeom>
            <a:noFill/>
          </p:spPr>
          <p:txBody>
            <a:bodyPr wrap="none" rtlCol="0">
              <a:spAutoFit/>
            </a:bodyPr>
            <a:lstStyle/>
            <a:p>
              <a:r>
                <a:rPr kumimoji="1" lang="en-US" altLang="ja-JP" dirty="0" smtClean="0">
                  <a:solidFill>
                    <a:srgbClr val="FFC000"/>
                  </a:solidFill>
                  <a:latin typeface="+mn-lt"/>
                </a:rPr>
                <a:t>SAFARI req.</a:t>
              </a:r>
              <a:endParaRPr kumimoji="1" lang="ja-JP" altLang="en-US" dirty="0">
                <a:solidFill>
                  <a:srgbClr val="FFC000"/>
                </a:solidFill>
                <a:latin typeface="+mn-lt"/>
              </a:endParaRPr>
            </a:p>
          </p:txBody>
        </p:sp>
        <p:sp>
          <p:nvSpPr>
            <p:cNvPr id="24" name="テキスト ボックス 23"/>
            <p:cNvSpPr txBox="1"/>
            <p:nvPr/>
          </p:nvSpPr>
          <p:spPr>
            <a:xfrm>
              <a:off x="1604367" y="4383193"/>
              <a:ext cx="699966" cy="369332"/>
            </a:xfrm>
            <a:prstGeom prst="rect">
              <a:avLst/>
            </a:prstGeom>
            <a:noFill/>
          </p:spPr>
          <p:txBody>
            <a:bodyPr wrap="none" rtlCol="0">
              <a:spAutoFit/>
            </a:bodyPr>
            <a:lstStyle/>
            <a:p>
              <a:r>
                <a:rPr kumimoji="1" lang="en-US" altLang="ja-JP" dirty="0" smtClean="0">
                  <a:solidFill>
                    <a:srgbClr val="FFC000"/>
                  </a:solidFill>
                  <a:latin typeface="+mn-lt"/>
                </a:rPr>
                <a:t>SAFARI req.</a:t>
              </a:r>
              <a:endParaRPr kumimoji="1" lang="ja-JP" altLang="en-US" dirty="0">
                <a:solidFill>
                  <a:srgbClr val="FFC000"/>
                </a:solidFill>
                <a:latin typeface="+mn-lt"/>
              </a:endParaRPr>
            </a:p>
          </p:txBody>
        </p:sp>
      </p:grpSp>
      <p:sp>
        <p:nvSpPr>
          <p:cNvPr id="26" name="正方形/長方形 25"/>
          <p:cNvSpPr/>
          <p:nvPr/>
        </p:nvSpPr>
        <p:spPr bwMode="auto">
          <a:xfrm>
            <a:off x="5264730" y="1191495"/>
            <a:ext cx="2736273" cy="4655127"/>
          </a:xfrm>
          <a:prstGeom prst="rect">
            <a:avLst/>
          </a:prstGeom>
          <a:solidFill>
            <a:schemeClr val="bg1">
              <a:alpha val="90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grpSp>
        <p:nvGrpSpPr>
          <p:cNvPr id="9" name="グループ化 8"/>
          <p:cNvGrpSpPr/>
          <p:nvPr/>
        </p:nvGrpSpPr>
        <p:grpSpPr>
          <a:xfrm>
            <a:off x="5660238" y="2980050"/>
            <a:ext cx="2019221" cy="2145687"/>
            <a:chOff x="6040071" y="2980048"/>
            <a:chExt cx="1643714" cy="1813624"/>
          </a:xfrm>
        </p:grpSpPr>
        <p:pic>
          <p:nvPicPr>
            <p:cNvPr id="10" name="Picture 9" descr="TES-large-island.png"/>
            <p:cNvPicPr>
              <a:picLocks noChangeAspect="1"/>
            </p:cNvPicPr>
            <p:nvPr/>
          </p:nvPicPr>
          <p:blipFill rotWithShape="1">
            <a:blip r:embed="rId4" cstate="print">
              <a:extLst>
                <a:ext uri="{28A0092B-C50C-407E-A947-70E740481C1C}">
                  <a14:useLocalDpi xmlns:a14="http://schemas.microsoft.com/office/drawing/2010/main" val="0"/>
                </a:ext>
              </a:extLst>
            </a:blip>
            <a:srcRect l="1132" r="1" b="3165"/>
            <a:stretch/>
          </p:blipFill>
          <p:spPr>
            <a:xfrm>
              <a:off x="6092650" y="3223198"/>
              <a:ext cx="1591135" cy="1570474"/>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13" name="TextBox 6"/>
            <p:cNvSpPr txBox="1"/>
            <p:nvPr/>
          </p:nvSpPr>
          <p:spPr>
            <a:xfrm>
              <a:off x="6067349" y="4276387"/>
              <a:ext cx="1296651" cy="36420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accent1"/>
                  </a:solidFill>
                  <a:effectLst>
                    <a:outerShdw blurRad="38100" dist="38100" dir="2700000" algn="tl">
                      <a:srgbClr val="000000">
                        <a:alpha val="43137"/>
                      </a:srgbClr>
                    </a:outerShdw>
                  </a:effectLst>
                  <a:cs typeface="Segoe UI Light" panose="020B0502040204020203" pitchFamily="34" charset="0"/>
                </a:rPr>
                <a:t>Large island</a:t>
              </a:r>
            </a:p>
          </p:txBody>
        </p:sp>
        <p:sp>
          <p:nvSpPr>
            <p:cNvPr id="19" name="テキスト ボックス 18"/>
            <p:cNvSpPr txBox="1"/>
            <p:nvPr/>
          </p:nvSpPr>
          <p:spPr>
            <a:xfrm>
              <a:off x="6040071" y="2980048"/>
              <a:ext cx="1353441" cy="702393"/>
            </a:xfrm>
            <a:prstGeom prst="rect">
              <a:avLst/>
            </a:prstGeom>
            <a:noFill/>
          </p:spPr>
          <p:txBody>
            <a:bodyPr wrap="none" rtlCol="0">
              <a:spAutoFit/>
            </a:bodyPr>
            <a:lstStyle/>
            <a:p>
              <a:r>
                <a:rPr kumimoji="1" lang="en-US" altLang="ja-JP" sz="1600" dirty="0">
                  <a:latin typeface="+mn-lt"/>
                  <a:cs typeface="Segoe UI Light" panose="020B0502040204020203" pitchFamily="34" charset="0"/>
                </a:rPr>
                <a:t>Tc=93 </a:t>
              </a:r>
              <a:r>
                <a:rPr kumimoji="1" lang="en-US" altLang="ja-JP" sz="1600" dirty="0" err="1">
                  <a:latin typeface="+mn-lt"/>
                  <a:cs typeface="Segoe UI Light" panose="020B0502040204020203" pitchFamily="34" charset="0"/>
                </a:rPr>
                <a:t>mK</a:t>
              </a:r>
              <a:r>
                <a:rPr kumimoji="1" lang="en-US" altLang="ja-JP" sz="1600" dirty="0">
                  <a:latin typeface="+mn-lt"/>
                  <a:cs typeface="Segoe UI Light" panose="020B0502040204020203" pitchFamily="34" charset="0"/>
                </a:rPr>
                <a:t>,</a:t>
              </a:r>
            </a:p>
            <a:p>
              <a:r>
                <a:rPr kumimoji="1" lang="en-US" altLang="ja-JP" sz="1600" dirty="0">
                  <a:latin typeface="+mn-lt"/>
                  <a:cs typeface="Segoe UI Light" panose="020B0502040204020203" pitchFamily="34" charset="0"/>
                </a:rPr>
                <a:t>P = 2.0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 </a:t>
              </a:r>
              <a:r>
                <a:rPr kumimoji="1" lang="en-US" altLang="ja-JP" sz="1200" dirty="0">
                  <a:latin typeface="+mn-lt"/>
                  <a:cs typeface="Segoe UI Light" panose="020B0502040204020203" pitchFamily="34" charset="0"/>
                </a:rPr>
                <a:t>@50mK</a:t>
              </a:r>
            </a:p>
            <a:p>
              <a:r>
                <a:rPr kumimoji="1" lang="en-US" altLang="ja-JP" sz="1600" dirty="0">
                  <a:latin typeface="+mn-lt"/>
                  <a:cs typeface="Segoe UI Light" panose="020B0502040204020203" pitchFamily="34" charset="0"/>
                </a:rPr>
                <a:t>G=60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/K</a:t>
              </a:r>
            </a:p>
          </p:txBody>
        </p:sp>
      </p:grpSp>
      <p:grpSp>
        <p:nvGrpSpPr>
          <p:cNvPr id="8" name="グループ化 7"/>
          <p:cNvGrpSpPr/>
          <p:nvPr/>
        </p:nvGrpSpPr>
        <p:grpSpPr>
          <a:xfrm>
            <a:off x="5693753" y="746145"/>
            <a:ext cx="1964378" cy="2175659"/>
            <a:chOff x="6060884" y="746143"/>
            <a:chExt cx="1602688" cy="1805390"/>
          </a:xfrm>
        </p:grpSpPr>
        <p:pic>
          <p:nvPicPr>
            <p:cNvPr id="7" name="Picture 8" descr="TES-small-islan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80" y="970510"/>
              <a:ext cx="1567592" cy="1581023"/>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14" name="TextBox 5"/>
            <p:cNvSpPr txBox="1"/>
            <p:nvPr/>
          </p:nvSpPr>
          <p:spPr>
            <a:xfrm>
              <a:off x="6124440" y="1980258"/>
              <a:ext cx="1275416" cy="3575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accent1"/>
                  </a:solidFill>
                  <a:effectLst>
                    <a:outerShdw blurRad="38100" dist="38100" dir="2700000" algn="tl">
                      <a:srgbClr val="000000">
                        <a:alpha val="43137"/>
                      </a:srgbClr>
                    </a:outerShdw>
                  </a:effectLst>
                  <a:cs typeface="Segoe UI Light" panose="020B0502040204020203" pitchFamily="34" charset="0"/>
                </a:rPr>
                <a:t>Small island</a:t>
              </a:r>
            </a:p>
          </p:txBody>
        </p:sp>
        <p:sp>
          <p:nvSpPr>
            <p:cNvPr id="20" name="テキスト ボックス 19"/>
            <p:cNvSpPr txBox="1"/>
            <p:nvPr/>
          </p:nvSpPr>
          <p:spPr>
            <a:xfrm>
              <a:off x="6060884" y="746143"/>
              <a:ext cx="1161634" cy="689572"/>
            </a:xfrm>
            <a:prstGeom prst="rect">
              <a:avLst/>
            </a:prstGeom>
            <a:noFill/>
          </p:spPr>
          <p:txBody>
            <a:bodyPr wrap="none" rtlCol="0">
              <a:spAutoFit/>
            </a:bodyPr>
            <a:lstStyle/>
            <a:p>
              <a:r>
                <a:rPr kumimoji="1" lang="en-US" altLang="ja-JP" sz="1600" dirty="0">
                  <a:latin typeface="+mn-lt"/>
                  <a:cs typeface="Segoe UI Light" panose="020B0502040204020203" pitchFamily="34" charset="0"/>
                </a:rPr>
                <a:t>Tc=94 </a:t>
              </a:r>
              <a:r>
                <a:rPr kumimoji="1" lang="en-US" altLang="ja-JP" sz="1600" dirty="0" err="1">
                  <a:latin typeface="+mn-lt"/>
                  <a:cs typeface="Segoe UI Light" panose="020B0502040204020203" pitchFamily="34" charset="0"/>
                </a:rPr>
                <a:t>mK</a:t>
              </a:r>
              <a:r>
                <a:rPr kumimoji="1" lang="en-US" altLang="ja-JP" sz="1600" dirty="0">
                  <a:latin typeface="+mn-lt"/>
                  <a:cs typeface="Segoe UI Light" panose="020B0502040204020203" pitchFamily="34" charset="0"/>
                </a:rPr>
                <a:t>,</a:t>
              </a:r>
            </a:p>
            <a:p>
              <a:r>
                <a:rPr kumimoji="1" lang="en-US" altLang="ja-JP" sz="1600" dirty="0">
                  <a:latin typeface="+mn-lt"/>
                  <a:cs typeface="Segoe UI Light" panose="020B0502040204020203" pitchFamily="34" charset="0"/>
                </a:rPr>
                <a:t>P =1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 </a:t>
              </a:r>
              <a:r>
                <a:rPr kumimoji="1" lang="en-US" altLang="ja-JP" sz="1200" dirty="0">
                  <a:latin typeface="+mn-lt"/>
                  <a:cs typeface="Segoe UI Light" panose="020B0502040204020203" pitchFamily="34" charset="0"/>
                </a:rPr>
                <a:t>@50mK</a:t>
              </a:r>
            </a:p>
            <a:p>
              <a:r>
                <a:rPr kumimoji="1" lang="en-US" altLang="ja-JP" sz="1600" dirty="0">
                  <a:latin typeface="+mn-lt"/>
                  <a:cs typeface="Segoe UI Light" panose="020B0502040204020203" pitchFamily="34" charset="0"/>
                </a:rPr>
                <a:t>G=30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/K</a:t>
              </a:r>
            </a:p>
          </p:txBody>
        </p:sp>
      </p:grpSp>
      <p:sp>
        <p:nvSpPr>
          <p:cNvPr id="3" name="テキスト ボックス 2"/>
          <p:cNvSpPr txBox="1"/>
          <p:nvPr/>
        </p:nvSpPr>
        <p:spPr>
          <a:xfrm>
            <a:off x="1528891" y="5205887"/>
            <a:ext cx="4759188" cy="538609"/>
          </a:xfrm>
          <a:prstGeom prst="rect">
            <a:avLst/>
          </a:prstGeom>
          <a:noFill/>
        </p:spPr>
        <p:txBody>
          <a:bodyPr wrap="none" rtlCol="0">
            <a:spAutoFit/>
          </a:bodyPr>
          <a:lstStyle/>
          <a:p>
            <a:r>
              <a:rPr kumimoji="1" lang="en-US" altLang="ja-JP" sz="2900" dirty="0">
                <a:solidFill>
                  <a:srgbClr val="FFFF00"/>
                </a:solidFill>
                <a:latin typeface="+mn-lt"/>
              </a:rPr>
              <a:t>Meet the SAFARI requirement</a:t>
            </a:r>
          </a:p>
        </p:txBody>
      </p:sp>
      <p:sp>
        <p:nvSpPr>
          <p:cNvPr id="28" name="テキスト ボックス 27"/>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2317175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ntr" presetSubtype="16"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380" y="172140"/>
            <a:ext cx="3757480"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Measured NEPs </a:t>
            </a:r>
          </a:p>
        </p:txBody>
      </p:sp>
      <p:pic>
        <p:nvPicPr>
          <p:cNvPr id="32" name="Picture 3" descr="C:\Users\suzuki\Documents\FileServer\comp_nep_p14-id1600_p04-id1200_24per.gif"/>
          <p:cNvPicPr>
            <a:picLocks noChangeAspect="1" noChangeArrowheads="1"/>
          </p:cNvPicPr>
          <p:nvPr/>
        </p:nvPicPr>
        <p:blipFill>
          <a:blip r:embed="rId3" cstate="print">
            <a:lum bright="20000" contrast="40000"/>
          </a:blip>
          <a:srcRect t="4047" r="2076"/>
          <a:stretch>
            <a:fillRect/>
          </a:stretch>
        </p:blipFill>
        <p:spPr bwMode="auto">
          <a:xfrm>
            <a:off x="623446" y="831273"/>
            <a:ext cx="7841683" cy="5638800"/>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43" name="正方形/長方形 42"/>
          <p:cNvSpPr/>
          <p:nvPr/>
        </p:nvSpPr>
        <p:spPr bwMode="auto">
          <a:xfrm>
            <a:off x="1440873" y="2715491"/>
            <a:ext cx="6373092" cy="304800"/>
          </a:xfrm>
          <a:prstGeom prst="rect">
            <a:avLst/>
          </a:prstGeom>
          <a:solidFill>
            <a:srgbClr val="FF00FF">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44" name="正方形/長方形 43"/>
          <p:cNvSpPr/>
          <p:nvPr/>
        </p:nvSpPr>
        <p:spPr bwMode="auto">
          <a:xfrm>
            <a:off x="1440875" y="4773883"/>
            <a:ext cx="6373087" cy="318655"/>
          </a:xfrm>
          <a:prstGeom prst="rect">
            <a:avLst/>
          </a:prstGeom>
          <a:solidFill>
            <a:srgbClr val="FF00FF">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45" name="テキスト ボックス 44"/>
          <p:cNvSpPr txBox="1"/>
          <p:nvPr/>
        </p:nvSpPr>
        <p:spPr>
          <a:xfrm>
            <a:off x="2216728" y="2701639"/>
            <a:ext cx="756938" cy="369332"/>
          </a:xfrm>
          <a:prstGeom prst="rect">
            <a:avLst/>
          </a:prstGeom>
          <a:noFill/>
        </p:spPr>
        <p:txBody>
          <a:bodyPr wrap="none" rtlCol="0">
            <a:spAutoFit/>
          </a:bodyPr>
          <a:lstStyle/>
          <a:p>
            <a:r>
              <a:rPr kumimoji="1" lang="en-US" altLang="ja-JP" dirty="0" smtClean="0">
                <a:effectLst>
                  <a:outerShdw blurRad="38100" dist="38100" dir="2700000" algn="tl">
                    <a:srgbClr val="000000">
                      <a:alpha val="43137"/>
                    </a:srgbClr>
                  </a:outerShdw>
                </a:effectLst>
                <a:latin typeface="Segoe UI Light" pitchFamily="34" charset="0"/>
              </a:rPr>
              <a:t>NEP</a:t>
            </a:r>
            <a:r>
              <a:rPr kumimoji="1" lang="en-US" altLang="ja-JP" baseline="-25000" dirty="0" smtClean="0">
                <a:effectLst>
                  <a:outerShdw blurRad="38100" dist="38100" dir="2700000" algn="tl">
                    <a:srgbClr val="000000">
                      <a:alpha val="43137"/>
                    </a:srgbClr>
                  </a:outerShdw>
                </a:effectLst>
                <a:latin typeface="Segoe UI Light" pitchFamily="34" charset="0"/>
              </a:rPr>
              <a:t>ph</a:t>
            </a:r>
            <a:endParaRPr kumimoji="1" lang="ja-JP" altLang="en-US" baseline="-25000" dirty="0">
              <a:effectLst>
                <a:outerShdw blurRad="38100" dist="38100" dir="2700000" algn="tl">
                  <a:srgbClr val="000000">
                    <a:alpha val="43137"/>
                  </a:srgbClr>
                </a:outerShdw>
              </a:effectLst>
              <a:latin typeface="Segoe UI Light" pitchFamily="34" charset="0"/>
            </a:endParaRPr>
          </a:p>
        </p:txBody>
      </p:sp>
      <p:sp>
        <p:nvSpPr>
          <p:cNvPr id="46" name="テキスト ボックス 45"/>
          <p:cNvSpPr txBox="1"/>
          <p:nvPr/>
        </p:nvSpPr>
        <p:spPr>
          <a:xfrm>
            <a:off x="2258291" y="4760031"/>
            <a:ext cx="756938" cy="369332"/>
          </a:xfrm>
          <a:prstGeom prst="rect">
            <a:avLst/>
          </a:prstGeom>
          <a:noFill/>
        </p:spPr>
        <p:txBody>
          <a:bodyPr wrap="none" rtlCol="0">
            <a:spAutoFit/>
          </a:bodyPr>
          <a:lstStyle/>
          <a:p>
            <a:r>
              <a:rPr kumimoji="1" lang="en-US" altLang="ja-JP" dirty="0" smtClean="0">
                <a:effectLst>
                  <a:outerShdw blurRad="38100" dist="38100" dir="2700000" algn="tl">
                    <a:srgbClr val="000000">
                      <a:alpha val="43137"/>
                    </a:srgbClr>
                  </a:outerShdw>
                </a:effectLst>
                <a:latin typeface="Segoe UI Light" pitchFamily="34" charset="0"/>
              </a:rPr>
              <a:t>NEP</a:t>
            </a:r>
            <a:r>
              <a:rPr kumimoji="1" lang="en-US" altLang="ja-JP" baseline="-25000" dirty="0" smtClean="0">
                <a:effectLst>
                  <a:outerShdw blurRad="38100" dist="38100" dir="2700000" algn="tl">
                    <a:srgbClr val="000000">
                      <a:alpha val="43137"/>
                    </a:srgbClr>
                  </a:outerShdw>
                </a:effectLst>
                <a:latin typeface="Segoe UI Light" pitchFamily="34" charset="0"/>
              </a:rPr>
              <a:t>ph</a:t>
            </a:r>
            <a:endParaRPr kumimoji="1" lang="ja-JP" altLang="en-US" baseline="-25000" dirty="0">
              <a:effectLst>
                <a:outerShdw blurRad="38100" dist="38100" dir="2700000" algn="tl">
                  <a:srgbClr val="000000">
                    <a:alpha val="43137"/>
                  </a:srgbClr>
                </a:outerShdw>
              </a:effectLst>
              <a:latin typeface="Segoe UI Light" pitchFamily="34" charset="0"/>
            </a:endParaRPr>
          </a:p>
        </p:txBody>
      </p:sp>
      <p:sp>
        <p:nvSpPr>
          <p:cNvPr id="21" name="テキスト ボックス 20"/>
          <p:cNvSpPr txBox="1"/>
          <p:nvPr/>
        </p:nvSpPr>
        <p:spPr>
          <a:xfrm rot="16200000">
            <a:off x="-1063188" y="3233268"/>
            <a:ext cx="3492366" cy="523220"/>
          </a:xfrm>
          <a:prstGeom prst="rect">
            <a:avLst/>
          </a:prstGeom>
          <a:noFill/>
        </p:spPr>
        <p:txBody>
          <a:bodyPr wrap="none" rtlCol="0">
            <a:spAutoFit/>
          </a:bodyPr>
          <a:lstStyle/>
          <a:p>
            <a:r>
              <a:rPr kumimoji="1" lang="en-US" altLang="ja-JP" sz="2800" dirty="0">
                <a:latin typeface="+mn-lt"/>
                <a:cs typeface="Microsoft JhengHei Light" panose="020B0304030504040204" pitchFamily="50" charset="-128"/>
              </a:rPr>
              <a:t>NEP</a:t>
            </a:r>
            <a:r>
              <a:rPr kumimoji="1" lang="en-US" altLang="ja-JP" sz="2800" baseline="-25000" dirty="0">
                <a:latin typeface="+mn-lt"/>
                <a:cs typeface="Microsoft JhengHei Light" panose="020B0304030504040204" pitchFamily="50" charset="-128"/>
              </a:rPr>
              <a:t>dark</a:t>
            </a:r>
            <a:r>
              <a:rPr kumimoji="1" lang="en-US" altLang="ja-JP" sz="2800" dirty="0">
                <a:latin typeface="+mn-lt"/>
                <a:cs typeface="Microsoft JhengHei Light" panose="020B0304030504040204" pitchFamily="50" charset="-128"/>
              </a:rPr>
              <a:t> (x10</a:t>
            </a:r>
            <a:r>
              <a:rPr kumimoji="1" lang="en-US" altLang="ja-JP" sz="2800" baseline="30000" dirty="0">
                <a:latin typeface="+mn-lt"/>
                <a:cs typeface="Microsoft JhengHei Light" panose="020B0304030504040204" pitchFamily="50" charset="-128"/>
              </a:rPr>
              <a:t>-19</a:t>
            </a:r>
            <a:r>
              <a:rPr kumimoji="1" lang="en-US" altLang="ja-JP" sz="2800" dirty="0">
                <a:latin typeface="+mn-lt"/>
                <a:cs typeface="Microsoft JhengHei Light" panose="020B0304030504040204" pitchFamily="50" charset="-128"/>
              </a:rPr>
              <a:t> W/</a:t>
            </a:r>
            <a:r>
              <a:rPr kumimoji="1" lang="ja-JP" altLang="en-US" sz="2800" dirty="0">
                <a:latin typeface="+mn-lt"/>
                <a:cs typeface="Microsoft JhengHei Light" panose="020B0304030504040204" pitchFamily="50" charset="-128"/>
              </a:rPr>
              <a:t>√</a:t>
            </a:r>
            <a:r>
              <a:rPr kumimoji="1" lang="en-US" altLang="ja-JP" sz="2800" dirty="0">
                <a:latin typeface="+mn-lt"/>
                <a:cs typeface="Microsoft JhengHei Light" panose="020B0304030504040204" pitchFamily="50" charset="-128"/>
              </a:rPr>
              <a:t>Hz)</a:t>
            </a:r>
            <a:endParaRPr kumimoji="1" lang="ja-JP" altLang="en-US" sz="2800" dirty="0">
              <a:latin typeface="+mn-lt"/>
              <a:cs typeface="Microsoft JhengHei Light" panose="020B0304030504040204" pitchFamily="50" charset="-128"/>
            </a:endParaRPr>
          </a:p>
        </p:txBody>
      </p:sp>
      <p:sp>
        <p:nvSpPr>
          <p:cNvPr id="22" name="テキスト ボックス 21"/>
          <p:cNvSpPr txBox="1"/>
          <p:nvPr/>
        </p:nvSpPr>
        <p:spPr>
          <a:xfrm>
            <a:off x="2974019" y="6171896"/>
            <a:ext cx="3382837" cy="369332"/>
          </a:xfrm>
          <a:prstGeom prst="rect">
            <a:avLst/>
          </a:prstGeom>
          <a:noFill/>
        </p:spPr>
        <p:txBody>
          <a:bodyPr wrap="square" rtlCol="0">
            <a:spAutoFit/>
          </a:bodyPr>
          <a:lstStyle/>
          <a:p>
            <a:pPr algn="ctr"/>
            <a:r>
              <a:rPr kumimoji="1" lang="en-US" altLang="ja-JP" dirty="0">
                <a:latin typeface="+mn-lt"/>
                <a:cs typeface="Microsoft JhengHei Light" panose="020B0304030504040204" pitchFamily="50" charset="-128"/>
              </a:rPr>
              <a:t>  Frequency (Hz)</a:t>
            </a:r>
            <a:endParaRPr kumimoji="1" lang="ja-JP" altLang="en-US" dirty="0">
              <a:latin typeface="+mn-lt"/>
              <a:cs typeface="Microsoft JhengHei Light" panose="020B0304030504040204" pitchFamily="50" charset="-128"/>
            </a:endParaRPr>
          </a:p>
        </p:txBody>
      </p:sp>
      <p:sp>
        <p:nvSpPr>
          <p:cNvPr id="24" name="テキスト ボックス 23"/>
          <p:cNvSpPr txBox="1"/>
          <p:nvPr/>
        </p:nvSpPr>
        <p:spPr>
          <a:xfrm>
            <a:off x="1773373" y="3726869"/>
            <a:ext cx="3591048" cy="523220"/>
          </a:xfrm>
          <a:prstGeom prst="rect">
            <a:avLst/>
          </a:prstGeom>
          <a:noFill/>
        </p:spPr>
        <p:txBody>
          <a:bodyPr wrap="none" rtlCol="0">
            <a:spAutoFit/>
          </a:bodyPr>
          <a:lstStyle/>
          <a:p>
            <a:r>
              <a:rPr kumimoji="1" lang="en-US" altLang="ja-JP" sz="2800" b="1" dirty="0">
                <a:solidFill>
                  <a:srgbClr val="FFFF00"/>
                </a:solidFill>
                <a:ea typeface="Verdana" panose="020B0604030504040204" pitchFamily="34" charset="0"/>
                <a:cs typeface="Verdana" panose="020B0604030504040204" pitchFamily="34" charset="0"/>
              </a:rPr>
              <a:t>1.5x10</a:t>
            </a:r>
            <a:r>
              <a:rPr kumimoji="1" lang="en-US" altLang="ja-JP" sz="2800" b="1" baseline="30000" dirty="0">
                <a:solidFill>
                  <a:srgbClr val="FFFF00"/>
                </a:solidFill>
                <a:ea typeface="Verdana" panose="020B0604030504040204" pitchFamily="34" charset="0"/>
                <a:cs typeface="Verdana" panose="020B0604030504040204" pitchFamily="34" charset="0"/>
              </a:rPr>
              <a:t>-19</a:t>
            </a:r>
            <a:r>
              <a:rPr kumimoji="1" lang="en-US" altLang="ja-JP" sz="2800" b="1" baseline="30000" dirty="0">
                <a:ea typeface="Verdana" panose="020B0604030504040204" pitchFamily="34" charset="0"/>
                <a:cs typeface="Verdana" panose="020B0604030504040204" pitchFamily="34" charset="0"/>
              </a:rPr>
              <a:t> </a:t>
            </a:r>
            <a:r>
              <a:rPr kumimoji="1" lang="en-US" altLang="ja-JP" sz="2800" b="1" dirty="0">
                <a:ea typeface="Verdana" panose="020B0604030504040204" pitchFamily="34" charset="0"/>
                <a:cs typeface="Verdana" panose="020B0604030504040204" pitchFamily="34" charset="0"/>
              </a:rPr>
              <a:t>W/</a:t>
            </a:r>
            <a:r>
              <a:rPr kumimoji="1" lang="ja-JP" altLang="en-US" sz="2800" b="1" dirty="0">
                <a:cs typeface="Verdana" panose="020B0604030504040204" pitchFamily="34" charset="0"/>
              </a:rPr>
              <a:t>√</a:t>
            </a:r>
            <a:r>
              <a:rPr kumimoji="1" lang="en-US" altLang="ja-JP" sz="2800" b="1" dirty="0">
                <a:ea typeface="Verdana" panose="020B0604030504040204" pitchFamily="34" charset="0"/>
                <a:cs typeface="Verdana" panose="020B0604030504040204" pitchFamily="34" charset="0"/>
              </a:rPr>
              <a:t>Hz</a:t>
            </a:r>
            <a:endParaRPr kumimoji="1" lang="ja-JP" altLang="en-US" sz="2800" b="1" dirty="0">
              <a:cs typeface="Verdana" panose="020B0604030504040204" pitchFamily="34" charset="0"/>
            </a:endParaRPr>
          </a:p>
        </p:txBody>
      </p:sp>
      <p:sp>
        <p:nvSpPr>
          <p:cNvPr id="30" name="テキスト ボックス 29"/>
          <p:cNvSpPr txBox="1"/>
          <p:nvPr/>
        </p:nvSpPr>
        <p:spPr>
          <a:xfrm>
            <a:off x="1745663" y="1401285"/>
            <a:ext cx="3591048" cy="523220"/>
          </a:xfrm>
          <a:prstGeom prst="rect">
            <a:avLst/>
          </a:prstGeom>
          <a:noFill/>
        </p:spPr>
        <p:txBody>
          <a:bodyPr wrap="none" rtlCol="0">
            <a:spAutoFit/>
          </a:bodyPr>
          <a:lstStyle/>
          <a:p>
            <a:r>
              <a:rPr kumimoji="1" lang="en-US" altLang="ja-JP" sz="2800" b="1" dirty="0">
                <a:solidFill>
                  <a:srgbClr val="FFFF00"/>
                </a:solidFill>
                <a:ea typeface="Verdana" panose="020B0604030504040204" pitchFamily="34" charset="0"/>
                <a:cs typeface="Verdana" panose="020B0604030504040204" pitchFamily="34" charset="0"/>
              </a:rPr>
              <a:t>1.1x10</a:t>
            </a:r>
            <a:r>
              <a:rPr kumimoji="1" lang="en-US" altLang="ja-JP" sz="2800" b="1" baseline="30000" dirty="0">
                <a:solidFill>
                  <a:srgbClr val="FFFF00"/>
                </a:solidFill>
                <a:ea typeface="Verdana" panose="020B0604030504040204" pitchFamily="34" charset="0"/>
                <a:cs typeface="Verdana" panose="020B0604030504040204" pitchFamily="34" charset="0"/>
              </a:rPr>
              <a:t>-19</a:t>
            </a:r>
            <a:r>
              <a:rPr kumimoji="1" lang="en-US" altLang="ja-JP" sz="2800" b="1" baseline="30000" dirty="0">
                <a:ea typeface="Verdana" panose="020B0604030504040204" pitchFamily="34" charset="0"/>
                <a:cs typeface="Verdana" panose="020B0604030504040204" pitchFamily="34" charset="0"/>
              </a:rPr>
              <a:t> </a:t>
            </a:r>
            <a:r>
              <a:rPr kumimoji="1" lang="en-US" altLang="ja-JP" sz="2800" b="1" dirty="0">
                <a:ea typeface="Verdana" panose="020B0604030504040204" pitchFamily="34" charset="0"/>
                <a:cs typeface="Verdana" panose="020B0604030504040204" pitchFamily="34" charset="0"/>
              </a:rPr>
              <a:t>W/</a:t>
            </a:r>
            <a:r>
              <a:rPr kumimoji="1" lang="ja-JP" altLang="en-US" sz="2800" b="1" dirty="0">
                <a:cs typeface="Verdana" panose="020B0604030504040204" pitchFamily="34" charset="0"/>
              </a:rPr>
              <a:t>√</a:t>
            </a:r>
            <a:r>
              <a:rPr kumimoji="1" lang="en-US" altLang="ja-JP" sz="2800" b="1" dirty="0">
                <a:ea typeface="Verdana" panose="020B0604030504040204" pitchFamily="34" charset="0"/>
                <a:cs typeface="Verdana" panose="020B0604030504040204" pitchFamily="34" charset="0"/>
              </a:rPr>
              <a:t>Hz</a:t>
            </a:r>
            <a:endParaRPr kumimoji="1" lang="ja-JP" altLang="en-US" sz="2800" b="1" dirty="0">
              <a:cs typeface="Verdana" panose="020B0604030504040204" pitchFamily="34" charset="0"/>
            </a:endParaRPr>
          </a:p>
        </p:txBody>
      </p:sp>
      <p:sp>
        <p:nvSpPr>
          <p:cNvPr id="26" name="正方形/長方形 25"/>
          <p:cNvSpPr/>
          <p:nvPr/>
        </p:nvSpPr>
        <p:spPr bwMode="auto">
          <a:xfrm>
            <a:off x="5264730" y="1191495"/>
            <a:ext cx="2751295" cy="4655127"/>
          </a:xfrm>
          <a:prstGeom prst="rect">
            <a:avLst/>
          </a:prstGeom>
          <a:solidFill>
            <a:schemeClr val="bg1">
              <a:alpha val="90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14</a:t>
            </a:fld>
            <a:endParaRPr lang="en-GB" altLang="ja-JP"/>
          </a:p>
        </p:txBody>
      </p:sp>
      <p:sp>
        <p:nvSpPr>
          <p:cNvPr id="28" name="テキスト ボックス 27"/>
          <p:cNvSpPr txBox="1"/>
          <p:nvPr/>
        </p:nvSpPr>
        <p:spPr>
          <a:xfrm>
            <a:off x="1563355" y="5241065"/>
            <a:ext cx="6069290" cy="538609"/>
          </a:xfrm>
          <a:prstGeom prst="rect">
            <a:avLst/>
          </a:prstGeom>
          <a:noFill/>
        </p:spPr>
        <p:txBody>
          <a:bodyPr wrap="none" rtlCol="0">
            <a:spAutoFit/>
          </a:bodyPr>
          <a:lstStyle/>
          <a:p>
            <a:r>
              <a:rPr kumimoji="1" lang="en-US" altLang="ja-JP" sz="2900" dirty="0">
                <a:solidFill>
                  <a:srgbClr val="FFFF00"/>
                </a:solidFill>
                <a:latin typeface="+mn-lt"/>
              </a:rPr>
              <a:t>Achieved phonon noise level </a:t>
            </a:r>
            <a:r>
              <a:rPr kumimoji="1" lang="en-US" altLang="ja-JP" sz="2200" dirty="0">
                <a:latin typeface="+mn-lt"/>
              </a:rPr>
              <a:t>(</a:t>
            </a:r>
            <a:r>
              <a:rPr kumimoji="1" lang="en-US" altLang="ja-JP" sz="2200" i="1" dirty="0">
                <a:latin typeface="+mn-lt"/>
              </a:rPr>
              <a:t>f</a:t>
            </a:r>
            <a:r>
              <a:rPr kumimoji="1" lang="en-US" altLang="ja-JP" sz="2200" dirty="0">
                <a:latin typeface="+mn-lt"/>
              </a:rPr>
              <a:t>&lt;~100Hz)</a:t>
            </a:r>
            <a:endParaRPr kumimoji="1" lang="ja-JP" altLang="en-US" sz="2200" dirty="0">
              <a:latin typeface="+mn-lt"/>
            </a:endParaRPr>
          </a:p>
        </p:txBody>
      </p:sp>
      <p:grpSp>
        <p:nvGrpSpPr>
          <p:cNvPr id="31" name="グループ化 30"/>
          <p:cNvGrpSpPr/>
          <p:nvPr/>
        </p:nvGrpSpPr>
        <p:grpSpPr>
          <a:xfrm>
            <a:off x="5660238" y="2980050"/>
            <a:ext cx="2019221" cy="2145687"/>
            <a:chOff x="6040071" y="2980048"/>
            <a:chExt cx="1643714" cy="1813624"/>
          </a:xfrm>
        </p:grpSpPr>
        <p:pic>
          <p:nvPicPr>
            <p:cNvPr id="35" name="Picture 9" descr="TES-large-island.png"/>
            <p:cNvPicPr>
              <a:picLocks noChangeAspect="1"/>
            </p:cNvPicPr>
            <p:nvPr/>
          </p:nvPicPr>
          <p:blipFill rotWithShape="1">
            <a:blip r:embed="rId4" cstate="print">
              <a:extLst>
                <a:ext uri="{28A0092B-C50C-407E-A947-70E740481C1C}">
                  <a14:useLocalDpi xmlns:a14="http://schemas.microsoft.com/office/drawing/2010/main" val="0"/>
                </a:ext>
              </a:extLst>
            </a:blip>
            <a:srcRect l="1132" r="1" b="3165"/>
            <a:stretch/>
          </p:blipFill>
          <p:spPr>
            <a:xfrm>
              <a:off x="6092650" y="3223198"/>
              <a:ext cx="1591135" cy="1570474"/>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36" name="TextBox 6"/>
            <p:cNvSpPr txBox="1"/>
            <p:nvPr/>
          </p:nvSpPr>
          <p:spPr>
            <a:xfrm>
              <a:off x="6067349" y="4276387"/>
              <a:ext cx="1296651" cy="36420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accent1"/>
                  </a:solidFill>
                  <a:effectLst>
                    <a:outerShdw blurRad="38100" dist="38100" dir="2700000" algn="tl">
                      <a:srgbClr val="000000">
                        <a:alpha val="43137"/>
                      </a:srgbClr>
                    </a:outerShdw>
                  </a:effectLst>
                  <a:cs typeface="Segoe UI Light" panose="020B0502040204020203" pitchFamily="34" charset="0"/>
                </a:rPr>
                <a:t>Large island</a:t>
              </a:r>
            </a:p>
          </p:txBody>
        </p:sp>
        <p:sp>
          <p:nvSpPr>
            <p:cNvPr id="38" name="テキスト ボックス 37"/>
            <p:cNvSpPr txBox="1"/>
            <p:nvPr/>
          </p:nvSpPr>
          <p:spPr>
            <a:xfrm>
              <a:off x="6040071" y="2980048"/>
              <a:ext cx="1353441" cy="702393"/>
            </a:xfrm>
            <a:prstGeom prst="rect">
              <a:avLst/>
            </a:prstGeom>
            <a:noFill/>
          </p:spPr>
          <p:txBody>
            <a:bodyPr wrap="none" rtlCol="0">
              <a:spAutoFit/>
            </a:bodyPr>
            <a:lstStyle/>
            <a:p>
              <a:r>
                <a:rPr kumimoji="1" lang="en-US" altLang="ja-JP" sz="1600" dirty="0">
                  <a:latin typeface="+mn-lt"/>
                  <a:cs typeface="Segoe UI Light" panose="020B0502040204020203" pitchFamily="34" charset="0"/>
                </a:rPr>
                <a:t>Tc=93 </a:t>
              </a:r>
              <a:r>
                <a:rPr kumimoji="1" lang="en-US" altLang="ja-JP" sz="1600" dirty="0" err="1">
                  <a:latin typeface="+mn-lt"/>
                  <a:cs typeface="Segoe UI Light" panose="020B0502040204020203" pitchFamily="34" charset="0"/>
                </a:rPr>
                <a:t>mK</a:t>
              </a:r>
              <a:r>
                <a:rPr kumimoji="1" lang="en-US" altLang="ja-JP" sz="1600" dirty="0">
                  <a:latin typeface="+mn-lt"/>
                  <a:cs typeface="Segoe UI Light" panose="020B0502040204020203" pitchFamily="34" charset="0"/>
                </a:rPr>
                <a:t>,</a:t>
              </a:r>
            </a:p>
            <a:p>
              <a:r>
                <a:rPr kumimoji="1" lang="en-US" altLang="ja-JP" sz="1600" dirty="0">
                  <a:latin typeface="+mn-lt"/>
                  <a:cs typeface="Segoe UI Light" panose="020B0502040204020203" pitchFamily="34" charset="0"/>
                </a:rPr>
                <a:t>P = 2.0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 </a:t>
              </a:r>
              <a:r>
                <a:rPr kumimoji="1" lang="en-US" altLang="ja-JP" sz="1200" dirty="0">
                  <a:latin typeface="+mn-lt"/>
                  <a:cs typeface="Segoe UI Light" panose="020B0502040204020203" pitchFamily="34" charset="0"/>
                </a:rPr>
                <a:t>@50mK</a:t>
              </a:r>
            </a:p>
            <a:p>
              <a:r>
                <a:rPr kumimoji="1" lang="en-US" altLang="ja-JP" sz="1600" dirty="0">
                  <a:latin typeface="+mn-lt"/>
                  <a:cs typeface="Segoe UI Light" panose="020B0502040204020203" pitchFamily="34" charset="0"/>
                </a:rPr>
                <a:t>G=60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/K</a:t>
              </a:r>
            </a:p>
          </p:txBody>
        </p:sp>
      </p:grpSp>
      <p:grpSp>
        <p:nvGrpSpPr>
          <p:cNvPr id="39" name="グループ化 38"/>
          <p:cNvGrpSpPr/>
          <p:nvPr/>
        </p:nvGrpSpPr>
        <p:grpSpPr>
          <a:xfrm>
            <a:off x="5693753" y="746145"/>
            <a:ext cx="1964378" cy="2175659"/>
            <a:chOff x="6060884" y="746143"/>
            <a:chExt cx="1602688" cy="1805390"/>
          </a:xfrm>
        </p:grpSpPr>
        <p:pic>
          <p:nvPicPr>
            <p:cNvPr id="40" name="Picture 8" descr="TES-small-islan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80" y="970510"/>
              <a:ext cx="1567592" cy="1581023"/>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41" name="TextBox 5"/>
            <p:cNvSpPr txBox="1"/>
            <p:nvPr/>
          </p:nvSpPr>
          <p:spPr>
            <a:xfrm>
              <a:off x="6124440" y="1980258"/>
              <a:ext cx="1275416" cy="3575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accent1"/>
                  </a:solidFill>
                  <a:effectLst>
                    <a:outerShdw blurRad="38100" dist="38100" dir="2700000" algn="tl">
                      <a:srgbClr val="000000">
                        <a:alpha val="43137"/>
                      </a:srgbClr>
                    </a:outerShdw>
                  </a:effectLst>
                  <a:cs typeface="Segoe UI Light" panose="020B0502040204020203" pitchFamily="34" charset="0"/>
                </a:rPr>
                <a:t>Small island</a:t>
              </a:r>
            </a:p>
          </p:txBody>
        </p:sp>
        <p:sp>
          <p:nvSpPr>
            <p:cNvPr id="42" name="テキスト ボックス 41"/>
            <p:cNvSpPr txBox="1"/>
            <p:nvPr/>
          </p:nvSpPr>
          <p:spPr>
            <a:xfrm>
              <a:off x="6060884" y="746143"/>
              <a:ext cx="1161634" cy="689572"/>
            </a:xfrm>
            <a:prstGeom prst="rect">
              <a:avLst/>
            </a:prstGeom>
            <a:noFill/>
          </p:spPr>
          <p:txBody>
            <a:bodyPr wrap="none" rtlCol="0">
              <a:spAutoFit/>
            </a:bodyPr>
            <a:lstStyle/>
            <a:p>
              <a:r>
                <a:rPr kumimoji="1" lang="en-US" altLang="ja-JP" sz="1600" dirty="0">
                  <a:latin typeface="+mn-lt"/>
                  <a:cs typeface="Segoe UI Light" panose="020B0502040204020203" pitchFamily="34" charset="0"/>
                </a:rPr>
                <a:t>Tc=94 </a:t>
              </a:r>
              <a:r>
                <a:rPr kumimoji="1" lang="en-US" altLang="ja-JP" sz="1600" dirty="0" err="1">
                  <a:latin typeface="+mn-lt"/>
                  <a:cs typeface="Segoe UI Light" panose="020B0502040204020203" pitchFamily="34" charset="0"/>
                </a:rPr>
                <a:t>mK</a:t>
              </a:r>
              <a:r>
                <a:rPr kumimoji="1" lang="en-US" altLang="ja-JP" sz="1600" dirty="0">
                  <a:latin typeface="+mn-lt"/>
                  <a:cs typeface="Segoe UI Light" panose="020B0502040204020203" pitchFamily="34" charset="0"/>
                </a:rPr>
                <a:t>,</a:t>
              </a:r>
            </a:p>
            <a:p>
              <a:r>
                <a:rPr kumimoji="1" lang="en-US" altLang="ja-JP" sz="1600" dirty="0">
                  <a:latin typeface="+mn-lt"/>
                  <a:cs typeface="Segoe UI Light" panose="020B0502040204020203" pitchFamily="34" charset="0"/>
                </a:rPr>
                <a:t>P =1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 </a:t>
              </a:r>
              <a:r>
                <a:rPr kumimoji="1" lang="en-US" altLang="ja-JP" sz="1200" dirty="0">
                  <a:latin typeface="+mn-lt"/>
                  <a:cs typeface="Segoe UI Light" panose="020B0502040204020203" pitchFamily="34" charset="0"/>
                </a:rPr>
                <a:t>@50mK</a:t>
              </a:r>
            </a:p>
            <a:p>
              <a:r>
                <a:rPr kumimoji="1" lang="en-US" altLang="ja-JP" sz="1600" dirty="0">
                  <a:latin typeface="+mn-lt"/>
                  <a:cs typeface="Segoe UI Light" panose="020B0502040204020203" pitchFamily="34" charset="0"/>
                </a:rPr>
                <a:t>G=30 </a:t>
              </a:r>
              <a:r>
                <a:rPr kumimoji="1" lang="en-US" altLang="ja-JP" sz="1600" dirty="0" err="1">
                  <a:latin typeface="+mn-lt"/>
                  <a:cs typeface="Segoe UI Light" panose="020B0502040204020203" pitchFamily="34" charset="0"/>
                </a:rPr>
                <a:t>fW</a:t>
              </a:r>
              <a:r>
                <a:rPr kumimoji="1" lang="en-US" altLang="ja-JP" sz="1600" dirty="0">
                  <a:latin typeface="+mn-lt"/>
                  <a:cs typeface="Segoe UI Light" panose="020B0502040204020203" pitchFamily="34" charset="0"/>
                </a:rPr>
                <a:t>/K</a:t>
              </a:r>
            </a:p>
          </p:txBody>
        </p:sp>
      </p:grpSp>
      <p:sp>
        <p:nvSpPr>
          <p:cNvPr id="27" name="テキスト ボックス 26"/>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6010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ext uri="{D42A27DB-BD31-4B8C-83A1-F6EECF244321}">
                <p14:modId xmlns:p14="http://schemas.microsoft.com/office/powerpoint/2010/main" val="2970489070"/>
              </p:ext>
            </p:extLst>
          </p:nvPr>
        </p:nvGraphicFramePr>
        <p:xfrm>
          <a:off x="448300" y="798390"/>
          <a:ext cx="8187751" cy="5451883"/>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rot="16200000">
            <a:off x="-1678939" y="3151020"/>
            <a:ext cx="4808477" cy="553998"/>
          </a:xfrm>
          <a:prstGeom prst="rect">
            <a:avLst/>
          </a:prstGeom>
          <a:noFill/>
        </p:spPr>
        <p:txBody>
          <a:bodyPr wrap="none" rtlCol="0">
            <a:spAutoFit/>
          </a:bodyPr>
          <a:lstStyle/>
          <a:p>
            <a:r>
              <a:rPr kumimoji="1" lang="en-US" altLang="ja-JP" sz="3000" dirty="0">
                <a:solidFill>
                  <a:schemeClr val="tx1">
                    <a:lumMod val="95000"/>
                  </a:schemeClr>
                </a:solidFill>
                <a:latin typeface="Vrinda" panose="020B0502040204020203" pitchFamily="34" charset="0"/>
                <a:cs typeface="Vrinda" panose="020B0502040204020203" pitchFamily="34" charset="0"/>
              </a:rPr>
              <a:t>Dark NEP(x10</a:t>
            </a:r>
            <a:r>
              <a:rPr kumimoji="1" lang="en-US" altLang="ja-JP" sz="3000" baseline="30000" dirty="0">
                <a:solidFill>
                  <a:schemeClr val="tx1">
                    <a:lumMod val="95000"/>
                  </a:schemeClr>
                </a:solidFill>
                <a:latin typeface="Vrinda" panose="020B0502040204020203" pitchFamily="34" charset="0"/>
                <a:cs typeface="Vrinda" panose="020B0502040204020203" pitchFamily="34" charset="0"/>
              </a:rPr>
              <a:t>-19</a:t>
            </a:r>
            <a:r>
              <a:rPr kumimoji="1" lang="en-US" altLang="ja-JP" sz="3000" dirty="0">
                <a:solidFill>
                  <a:schemeClr val="tx1">
                    <a:lumMod val="95000"/>
                  </a:schemeClr>
                </a:solidFill>
                <a:latin typeface="Vrinda" panose="020B0502040204020203" pitchFamily="34" charset="0"/>
                <a:cs typeface="Vrinda" panose="020B0502040204020203" pitchFamily="34" charset="0"/>
              </a:rPr>
              <a:t> </a:t>
            </a:r>
            <a:r>
              <a:rPr kumimoji="1" lang="en-US" altLang="ja-JP" sz="2800" dirty="0">
                <a:solidFill>
                  <a:schemeClr val="tx1">
                    <a:lumMod val="95000"/>
                  </a:schemeClr>
                </a:solidFill>
                <a:latin typeface="Vrinda" panose="020B0502040204020203" pitchFamily="34" charset="0"/>
                <a:cs typeface="Vrinda" panose="020B0502040204020203" pitchFamily="34" charset="0"/>
              </a:rPr>
              <a:t>W/</a:t>
            </a:r>
            <a:r>
              <a:rPr kumimoji="1" lang="ja-JP" altLang="en-US" sz="2800" dirty="0">
                <a:solidFill>
                  <a:schemeClr val="tx1">
                    <a:lumMod val="95000"/>
                  </a:schemeClr>
                </a:solidFill>
                <a:latin typeface="Vrinda" panose="020B0502040204020203" pitchFamily="34" charset="0"/>
                <a:cs typeface="Vrinda" panose="020B0502040204020203" pitchFamily="34" charset="0"/>
              </a:rPr>
              <a:t>√</a:t>
            </a:r>
            <a:r>
              <a:rPr kumimoji="1" lang="en-US" altLang="ja-JP" sz="2800" dirty="0">
                <a:solidFill>
                  <a:schemeClr val="tx1">
                    <a:lumMod val="95000"/>
                  </a:schemeClr>
                </a:solidFill>
                <a:latin typeface="Vrinda" panose="020B0502040204020203" pitchFamily="34" charset="0"/>
                <a:cs typeface="Vrinda" panose="020B0502040204020203" pitchFamily="34" charset="0"/>
              </a:rPr>
              <a:t>Hz</a:t>
            </a:r>
            <a:r>
              <a:rPr kumimoji="1" lang="en-US" altLang="ja-JP" sz="3000" dirty="0">
                <a:solidFill>
                  <a:schemeClr val="tx1">
                    <a:lumMod val="95000"/>
                  </a:schemeClr>
                </a:solidFill>
                <a:latin typeface="Vrinda" panose="020B0502040204020203" pitchFamily="34" charset="0"/>
                <a:cs typeface="Vrinda" panose="020B0502040204020203" pitchFamily="34" charset="0"/>
              </a:rPr>
              <a:t>)</a:t>
            </a:r>
            <a:endParaRPr kumimoji="1" lang="ja-JP" altLang="en-US" sz="3000" dirty="0">
              <a:solidFill>
                <a:schemeClr val="tx1">
                  <a:lumMod val="95000"/>
                </a:schemeClr>
              </a:solidFill>
              <a:latin typeface="Vrinda" panose="020B0502040204020203" pitchFamily="34" charset="0"/>
              <a:cs typeface="Vrinda" panose="020B0502040204020203" pitchFamily="34" charset="0"/>
            </a:endParaRPr>
          </a:p>
        </p:txBody>
      </p:sp>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15</a:t>
            </a:fld>
            <a:endParaRPr lang="en-GB" altLang="ja-JP"/>
          </a:p>
        </p:txBody>
      </p:sp>
      <p:pic>
        <p:nvPicPr>
          <p:cNvPr id="16" name="Picture 2"/>
          <p:cNvPicPr>
            <a:picLocks noChangeAspect="1" noChangeArrowheads="1"/>
          </p:cNvPicPr>
          <p:nvPr/>
        </p:nvPicPr>
        <p:blipFill>
          <a:blip r:embed="rId4" cstate="print">
            <a:lum bright="10000" contrast="20000"/>
          </a:blip>
          <a:srcRect l="7145"/>
          <a:stretch>
            <a:fillRect/>
          </a:stretch>
        </p:blipFill>
        <p:spPr bwMode="auto">
          <a:xfrm>
            <a:off x="3711826" y="4244509"/>
            <a:ext cx="1396116" cy="1224729"/>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cxnSp>
        <p:nvCxnSpPr>
          <p:cNvPr id="24" name="直線コネクタ 23"/>
          <p:cNvCxnSpPr>
            <a:endCxn id="20" idx="0"/>
          </p:cNvCxnSpPr>
          <p:nvPr/>
        </p:nvCxnSpPr>
        <p:spPr bwMode="auto">
          <a:xfrm flipH="1">
            <a:off x="2725920" y="3228784"/>
            <a:ext cx="783628" cy="223631"/>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25" name="直線コネクタ 24"/>
          <p:cNvCxnSpPr>
            <a:endCxn id="13" idx="3"/>
          </p:cNvCxnSpPr>
          <p:nvPr/>
        </p:nvCxnSpPr>
        <p:spPr bwMode="auto">
          <a:xfrm flipH="1" flipV="1">
            <a:off x="2141054" y="1727496"/>
            <a:ext cx="283555" cy="752537"/>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28" name="直線コネクタ 27"/>
          <p:cNvCxnSpPr>
            <a:endCxn id="14" idx="1"/>
          </p:cNvCxnSpPr>
          <p:nvPr/>
        </p:nvCxnSpPr>
        <p:spPr bwMode="auto">
          <a:xfrm flipV="1">
            <a:off x="3050538" y="1323367"/>
            <a:ext cx="279561" cy="748393"/>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33" name="直線コネクタ 32"/>
          <p:cNvCxnSpPr>
            <a:endCxn id="16" idx="0"/>
          </p:cNvCxnSpPr>
          <p:nvPr/>
        </p:nvCxnSpPr>
        <p:spPr bwMode="auto">
          <a:xfrm>
            <a:off x="3531330" y="3199437"/>
            <a:ext cx="878554" cy="1045072"/>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35" name="直線コネクタ 34"/>
          <p:cNvCxnSpPr>
            <a:endCxn id="16" idx="0"/>
          </p:cNvCxnSpPr>
          <p:nvPr/>
        </p:nvCxnSpPr>
        <p:spPr bwMode="auto">
          <a:xfrm flipH="1">
            <a:off x="4409884" y="3267147"/>
            <a:ext cx="154488" cy="977362"/>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37" name="直線コネクタ 36"/>
          <p:cNvCxnSpPr>
            <a:stCxn id="18" idx="3"/>
          </p:cNvCxnSpPr>
          <p:nvPr/>
        </p:nvCxnSpPr>
        <p:spPr bwMode="auto">
          <a:xfrm flipH="1">
            <a:off x="5107942" y="2290095"/>
            <a:ext cx="694059" cy="695364"/>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40" name="直線コネクタ 39"/>
          <p:cNvCxnSpPr>
            <a:stCxn id="22" idx="1"/>
          </p:cNvCxnSpPr>
          <p:nvPr/>
        </p:nvCxnSpPr>
        <p:spPr bwMode="auto">
          <a:xfrm flipH="1">
            <a:off x="5684347" y="3400312"/>
            <a:ext cx="1180599" cy="485348"/>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cxnSp>
        <p:nvCxnSpPr>
          <p:cNvPr id="43" name="直線コネクタ 42"/>
          <p:cNvCxnSpPr/>
          <p:nvPr/>
        </p:nvCxnSpPr>
        <p:spPr bwMode="auto">
          <a:xfrm flipV="1">
            <a:off x="4068942" y="2239985"/>
            <a:ext cx="893067" cy="811108"/>
          </a:xfrm>
          <a:prstGeom prst="line">
            <a:avLst/>
          </a:prstGeom>
          <a:solidFill>
            <a:schemeClr val="accent1"/>
          </a:solidFill>
          <a:ln w="34925" cap="flat" cmpd="sng" algn="ctr">
            <a:solidFill>
              <a:schemeClr val="bg2">
                <a:lumMod val="60000"/>
                <a:lumOff val="40000"/>
              </a:schemeClr>
            </a:solidFill>
            <a:prstDash val="solid"/>
            <a:round/>
            <a:headEnd type="none" w="med" len="med"/>
            <a:tailEnd type="none" w="med" len="med"/>
          </a:ln>
          <a:effectLst/>
        </p:spPr>
      </p:cxnSp>
      <p:sp>
        <p:nvSpPr>
          <p:cNvPr id="9" name="ストライプ矢印 8"/>
          <p:cNvSpPr/>
          <p:nvPr/>
        </p:nvSpPr>
        <p:spPr bwMode="auto">
          <a:xfrm rot="1599422">
            <a:off x="1938340" y="2559184"/>
            <a:ext cx="5826643" cy="1637415"/>
          </a:xfrm>
          <a:prstGeom prst="stripedRightArrow">
            <a:avLst/>
          </a:prstGeom>
          <a:solidFill>
            <a:srgbClr val="9966FF">
              <a:alpha val="30000"/>
            </a:srgbClr>
          </a:solidFill>
          <a:ln w="9525" cap="flat" cmpd="sng" algn="ctr">
            <a:noFill/>
            <a:prstDash val="solid"/>
            <a:round/>
            <a:headEnd type="none" w="med" len="med"/>
            <a:tailEnd type="none" w="med" len="med"/>
          </a:ln>
          <a:effectLst>
            <a:outerShdw blurRad="254000" dist="88900" dir="5400000" algn="t" rotWithShape="0">
              <a:schemeClr val="bg2">
                <a:alpha val="80000"/>
              </a:schemeClr>
            </a:outerShdw>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4946" y="2909513"/>
            <a:ext cx="1322307" cy="981597"/>
          </a:xfrm>
          <a:prstGeom prst="roundRect">
            <a:avLst>
              <a:gd name="adj" fmla="val 8594"/>
            </a:avLst>
          </a:prstGeom>
          <a:solidFill>
            <a:srgbClr val="FFFFFF">
              <a:shade val="85000"/>
            </a:srgbClr>
          </a:solidFill>
          <a:ln>
            <a:noFill/>
          </a:ln>
          <a:effectLst>
            <a:outerShdw blurRad="317500" dist="38100" dir="16200000" rotWithShape="0">
              <a:prstClr val="black">
                <a:alpha val="80000"/>
              </a:prstClr>
            </a:outerShdw>
          </a:effectLst>
        </p:spPr>
      </p:pic>
      <p:sp>
        <p:nvSpPr>
          <p:cNvPr id="49" name="タイトル 1"/>
          <p:cNvSpPr txBox="1">
            <a:spLocks/>
          </p:cNvSpPr>
          <p:nvPr/>
        </p:nvSpPr>
        <p:spPr bwMode="auto">
          <a:xfrm>
            <a:off x="131895" y="91951"/>
            <a:ext cx="8785225" cy="706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defRPr/>
            </a:pPr>
            <a:r>
              <a:rPr kumimoji="1" lang="en-US" altLang="ja-JP" sz="3800" b="1" kern="0" dirty="0">
                <a:effectLst>
                  <a:outerShdw blurRad="38100" dist="38100" dir="2700000" algn="tl">
                    <a:srgbClr val="000000"/>
                  </a:outerShdw>
                </a:effectLst>
                <a:latin typeface="+mj-lt"/>
                <a:ea typeface="ＭＳ Ｐゴシック" charset="-128"/>
                <a:cs typeface="+mj-cs"/>
              </a:rPr>
              <a:t>NEP-evolution track of SRON TESs</a:t>
            </a:r>
            <a:endParaRPr kumimoji="1" lang="ja-JP" altLang="en-US" sz="3800" b="1" kern="0" dirty="0">
              <a:effectLst>
                <a:outerShdw blurRad="38100" dist="38100" dir="2700000" algn="tl">
                  <a:srgbClr val="000000"/>
                </a:outerShdw>
              </a:effectLst>
              <a:latin typeface="+mj-lt"/>
              <a:ea typeface="ＭＳ Ｐゴシック" charset="-128"/>
              <a:cs typeface="+mj-cs"/>
            </a:endParaRPr>
          </a:p>
        </p:txBody>
      </p:sp>
      <p:pic>
        <p:nvPicPr>
          <p:cNvPr id="21" name="chart"/>
          <p:cNvPicPr>
            <a:picLocks noChangeAspect="1"/>
          </p:cNvPicPr>
          <p:nvPr/>
        </p:nvPicPr>
        <p:blipFill>
          <a:blip r:embed="rId6"/>
          <a:stretch>
            <a:fillRect/>
          </a:stretch>
        </p:blipFill>
        <p:spPr>
          <a:xfrm>
            <a:off x="4397289" y="1395315"/>
            <a:ext cx="1186160" cy="850112"/>
          </a:xfrm>
          <a:prstGeom prst="rect">
            <a:avLst/>
          </a:prstGeom>
          <a:effectLst>
            <a:outerShdw blurRad="317500" sx="102000" sy="102000" algn="ctr" rotWithShape="0">
              <a:prstClr val="black">
                <a:alpha val="80000"/>
              </a:prstClr>
            </a:outerShdw>
          </a:effectLst>
        </p:spPr>
      </p:pic>
      <p:sp>
        <p:nvSpPr>
          <p:cNvPr id="3" name="円/楕円 2"/>
          <p:cNvSpPr/>
          <p:nvPr/>
        </p:nvSpPr>
        <p:spPr bwMode="auto">
          <a:xfrm>
            <a:off x="2227712" y="2393241"/>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23" name="円/楕円 22"/>
          <p:cNvSpPr/>
          <p:nvPr/>
        </p:nvSpPr>
        <p:spPr bwMode="auto">
          <a:xfrm>
            <a:off x="2789312" y="1894475"/>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26" name="円/楕円 25"/>
          <p:cNvSpPr/>
          <p:nvPr/>
        </p:nvSpPr>
        <p:spPr bwMode="auto">
          <a:xfrm>
            <a:off x="3287997" y="2966308"/>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27" name="円/楕円 26"/>
          <p:cNvSpPr/>
          <p:nvPr/>
        </p:nvSpPr>
        <p:spPr bwMode="auto">
          <a:xfrm>
            <a:off x="4322786" y="3077103"/>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29" name="円/楕円 28"/>
          <p:cNvSpPr/>
          <p:nvPr/>
        </p:nvSpPr>
        <p:spPr bwMode="auto">
          <a:xfrm>
            <a:off x="3829190" y="2852794"/>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30" name="円/楕円 29"/>
          <p:cNvSpPr/>
          <p:nvPr/>
        </p:nvSpPr>
        <p:spPr bwMode="auto">
          <a:xfrm>
            <a:off x="4850557" y="2741927"/>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31" name="円/楕円 30"/>
          <p:cNvSpPr/>
          <p:nvPr/>
        </p:nvSpPr>
        <p:spPr bwMode="auto">
          <a:xfrm>
            <a:off x="5445225" y="3634422"/>
            <a:ext cx="483170" cy="489071"/>
          </a:xfrm>
          <a:prstGeom prst="ellipse">
            <a:avLst/>
          </a:prstGeom>
          <a:ln>
            <a:headEnd type="none" w="med" len="med"/>
            <a:tailEnd type="none" w="med" len="med"/>
          </a:ln>
          <a:effectLst>
            <a:outerShdw blurRad="304800" dist="38100" dir="5400000" algn="t" rotWithShape="0">
              <a:prstClr val="black">
                <a:alpha val="8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0898" y="3452415"/>
            <a:ext cx="1230043" cy="967981"/>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14"/>
          <p:cNvPicPr>
            <a:picLocks noChangeAspect="1"/>
          </p:cNvPicPr>
          <p:nvPr/>
        </p:nvPicPr>
        <p:blipFill>
          <a:blip r:embed="rId8" cstate="print">
            <a:lum contrast="30000"/>
            <a:extLst>
              <a:ext uri="{BEBA8EAE-BF5A-486C-A8C5-ECC9F3942E4B}">
                <a14:imgProps xmlns:a14="http://schemas.microsoft.com/office/drawing/2010/main">
                  <a14:imgLayer r:embed="rId9">
                    <a14:imgEffect>
                      <a14:sharpenSoften amount="50000"/>
                    </a14:imgEffect>
                    <a14:imgEffect>
                      <a14:colorTemperature colorTemp="8500"/>
                    </a14:imgEffect>
                  </a14:imgLayer>
                </a14:imgProps>
              </a:ext>
              <a:ext uri="{28A0092B-C50C-407E-A947-70E740481C1C}">
                <a14:useLocalDpi xmlns:a14="http://schemas.microsoft.com/office/drawing/2010/main" val="0"/>
              </a:ext>
            </a:extLst>
          </a:blip>
          <a:srcRect l="12480"/>
          <a:stretch>
            <a:fillRect/>
          </a:stretch>
        </p:blipFill>
        <p:spPr>
          <a:xfrm rot="10800000">
            <a:off x="5802002" y="1746866"/>
            <a:ext cx="1156943" cy="1086465"/>
          </a:xfrm>
          <a:prstGeom prst="roundRect">
            <a:avLst>
              <a:gd name="adj" fmla="val 8594"/>
            </a:avLst>
          </a:prstGeom>
          <a:solidFill>
            <a:srgbClr val="FFFFFF">
              <a:shade val="85000"/>
            </a:srgbClr>
          </a:solidFill>
          <a:ln>
            <a:noFill/>
          </a:ln>
          <a:effectLst>
            <a:outerShdw blurRad="381000" sx="102000" sy="102000" algn="ctr" rotWithShape="0">
              <a:prstClr val="black">
                <a:alpha val="80000"/>
              </a:prstClr>
            </a:outerShdw>
          </a:effectLst>
        </p:spPr>
      </p:pic>
      <p:pic>
        <p:nvPicPr>
          <p:cNvPr id="13" name="Picture 5"/>
          <p:cNvPicPr>
            <a:picLocks noChangeAspect="1" noChangeArrowheads="1"/>
          </p:cNvPicPr>
          <p:nvPr/>
        </p:nvPicPr>
        <p:blipFill>
          <a:blip r:embed="rId10" cstate="print"/>
          <a:srcRect/>
          <a:stretch>
            <a:fillRect/>
          </a:stretch>
        </p:blipFill>
        <p:spPr bwMode="auto">
          <a:xfrm>
            <a:off x="974176" y="1254583"/>
            <a:ext cx="1166879" cy="945825"/>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pic>
        <p:nvPicPr>
          <p:cNvPr id="14" name="Picture 4"/>
          <p:cNvPicPr>
            <a:picLocks noChangeAspect="1" noChangeArrowheads="1"/>
          </p:cNvPicPr>
          <p:nvPr/>
        </p:nvPicPr>
        <p:blipFill>
          <a:blip r:embed="rId11" cstate="print"/>
          <a:srcRect/>
          <a:stretch>
            <a:fillRect/>
          </a:stretch>
        </p:blipFill>
        <p:spPr bwMode="auto">
          <a:xfrm>
            <a:off x="3330099" y="841891"/>
            <a:ext cx="960787" cy="962952"/>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34" name="テキスト ボックス 33"/>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
        <p:nvSpPr>
          <p:cNvPr id="4" name="テキスト ボックス 3"/>
          <p:cNvSpPr txBox="1"/>
          <p:nvPr/>
        </p:nvSpPr>
        <p:spPr>
          <a:xfrm>
            <a:off x="6699735" y="3867044"/>
            <a:ext cx="1709507" cy="461665"/>
          </a:xfrm>
          <a:prstGeom prst="rect">
            <a:avLst/>
          </a:prstGeom>
          <a:noFill/>
        </p:spPr>
        <p:txBody>
          <a:bodyPr wrap="none" rtlCol="0">
            <a:spAutoFit/>
          </a:bodyPr>
          <a:lstStyle/>
          <a:p>
            <a:r>
              <a:rPr kumimoji="1" lang="en-US" altLang="ja-JP" sz="2400" dirty="0" smtClean="0">
                <a:solidFill>
                  <a:srgbClr val="FFFF00"/>
                </a:solidFill>
                <a:effectLst>
                  <a:outerShdw blurRad="38100" dist="38100" dir="2700000" algn="tl">
                    <a:srgbClr val="000000">
                      <a:alpha val="43137"/>
                    </a:srgbClr>
                  </a:outerShdw>
                </a:effectLst>
                <a:latin typeface="+mj-lt"/>
              </a:rPr>
              <a:t>This work!!</a:t>
            </a:r>
            <a:endParaRPr kumimoji="1" lang="ja-JP" altLang="en-US" sz="2400"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04699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357378" y="162615"/>
            <a:ext cx="3287929"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Excess noise   </a:t>
            </a:r>
          </a:p>
        </p:txBody>
      </p:sp>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16</a:t>
            </a:fld>
            <a:endParaRPr lang="en-GB" altLang="ja-JP"/>
          </a:p>
        </p:txBody>
      </p:sp>
      <p:pic>
        <p:nvPicPr>
          <p:cNvPr id="3" name="図 2"/>
          <p:cNvPicPr>
            <a:picLocks noChangeAspect="1"/>
          </p:cNvPicPr>
          <p:nvPr/>
        </p:nvPicPr>
        <p:blipFill rotWithShape="1">
          <a:blip r:embed="rId3" cstate="print">
            <a:lum bright="10000" contrast="40000"/>
            <a:extLst>
              <a:ext uri="{28A0092B-C50C-407E-A947-70E740481C1C}">
                <a14:useLocalDpi xmlns:a14="http://schemas.microsoft.com/office/drawing/2010/main" val="0"/>
              </a:ext>
            </a:extLst>
          </a:blip>
          <a:srcRect t="2690"/>
          <a:stretch/>
        </p:blipFill>
        <p:spPr>
          <a:xfrm>
            <a:off x="655510" y="847727"/>
            <a:ext cx="7810484" cy="5080769"/>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cxnSp>
        <p:nvCxnSpPr>
          <p:cNvPr id="11" name="直線矢印コネクタ 10"/>
          <p:cNvCxnSpPr/>
          <p:nvPr/>
        </p:nvCxnSpPr>
        <p:spPr bwMode="auto">
          <a:xfrm>
            <a:off x="3848103" y="2157507"/>
            <a:ext cx="809625" cy="947647"/>
          </a:xfrm>
          <a:prstGeom prst="straightConnector1">
            <a:avLst/>
          </a:prstGeom>
          <a:solidFill>
            <a:schemeClr val="accent1"/>
          </a:solidFill>
          <a:ln w="136525" cap="flat" cmpd="sng" algn="ctr">
            <a:solidFill>
              <a:srgbClr val="0066FF"/>
            </a:solidFill>
            <a:prstDash val="solid"/>
            <a:round/>
            <a:headEnd type="none" w="med" len="med"/>
            <a:tailEnd type="triangle"/>
          </a:ln>
          <a:effectLst/>
        </p:spPr>
      </p:cxnSp>
      <p:pic>
        <p:nvPicPr>
          <p:cNvPr id="6" name="Picture 14"/>
          <p:cNvPicPr>
            <a:picLocks noChangeAspect="1"/>
          </p:cNvPicPr>
          <p:nvPr/>
        </p:nvPicPr>
        <p:blipFill rotWithShape="1">
          <a:blip r:embed="rId4" cstate="print">
            <a:lum contrast="30000"/>
            <a:extLst>
              <a:ext uri="{BEBA8EAE-BF5A-486C-A8C5-ECC9F3942E4B}">
                <a14:imgProps xmlns:a14="http://schemas.microsoft.com/office/drawing/2010/main">
                  <a14:imgLayer r:embed="rId5">
                    <a14:imgEffect>
                      <a14:sharpenSoften amount="50000"/>
                    </a14:imgEffect>
                    <a14:imgEffect>
                      <a14:colorTemperature colorTemp="8500"/>
                    </a14:imgEffect>
                  </a14:imgLayer>
                </a14:imgProps>
              </a:ext>
              <a:ext uri="{28A0092B-C50C-407E-A947-70E740481C1C}">
                <a14:useLocalDpi xmlns:a14="http://schemas.microsoft.com/office/drawing/2010/main" val="0"/>
              </a:ext>
            </a:extLst>
          </a:blip>
          <a:srcRect l="15688" r="5957"/>
          <a:stretch/>
        </p:blipFill>
        <p:spPr>
          <a:xfrm rot="10800000">
            <a:off x="2305049" y="1416820"/>
            <a:ext cx="1628776" cy="1481368"/>
          </a:xfrm>
          <a:prstGeom prst="roundRect">
            <a:avLst>
              <a:gd name="adj" fmla="val 8594"/>
            </a:avLst>
          </a:prstGeom>
          <a:solidFill>
            <a:srgbClr val="FFFFFF">
              <a:shade val="85000"/>
            </a:srgbClr>
          </a:solidFill>
          <a:ln>
            <a:noFill/>
          </a:ln>
          <a:effectLst>
            <a:outerShdw blurRad="381000" sx="102000" sy="102000" algn="ctr" rotWithShape="0">
              <a:prstClr val="black">
                <a:alpha val="80000"/>
              </a:prstClr>
            </a:outerShdw>
          </a:effectLst>
        </p:spPr>
      </p:pic>
      <p:cxnSp>
        <p:nvCxnSpPr>
          <p:cNvPr id="13" name="直線矢印コネクタ 12"/>
          <p:cNvCxnSpPr/>
          <p:nvPr/>
        </p:nvCxnSpPr>
        <p:spPr bwMode="auto">
          <a:xfrm flipH="1" flipV="1">
            <a:off x="5246374" y="3842884"/>
            <a:ext cx="880111" cy="729119"/>
          </a:xfrm>
          <a:prstGeom prst="straightConnector1">
            <a:avLst/>
          </a:prstGeom>
          <a:solidFill>
            <a:schemeClr val="accent1"/>
          </a:solidFill>
          <a:ln w="136525" cap="flat" cmpd="sng" algn="ctr">
            <a:solidFill>
              <a:srgbClr val="FF0066"/>
            </a:solidFill>
            <a:prstDash val="solid"/>
            <a:round/>
            <a:headEnd type="none" w="med" len="med"/>
            <a:tailEnd type="triangle"/>
          </a:ln>
          <a:effectLst/>
        </p:spPr>
      </p:cxnSp>
      <p:sp>
        <p:nvSpPr>
          <p:cNvPr id="16" name="TextBox 2"/>
          <p:cNvSpPr txBox="1"/>
          <p:nvPr/>
        </p:nvSpPr>
        <p:spPr>
          <a:xfrm>
            <a:off x="1895945" y="4403149"/>
            <a:ext cx="4015180" cy="636669"/>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Reduced excess noise </a:t>
            </a:r>
          </a:p>
        </p:txBody>
      </p:sp>
      <p:sp>
        <p:nvSpPr>
          <p:cNvPr id="19" name="テキスト ボックス 18"/>
          <p:cNvSpPr txBox="1"/>
          <p:nvPr/>
        </p:nvSpPr>
        <p:spPr>
          <a:xfrm>
            <a:off x="3943353" y="1343028"/>
            <a:ext cx="1771639" cy="646331"/>
          </a:xfrm>
          <a:prstGeom prst="rect">
            <a:avLst/>
          </a:prstGeom>
          <a:solidFill>
            <a:schemeClr val="bg1"/>
          </a:solidFill>
        </p:spPr>
        <p:txBody>
          <a:bodyPr wrap="none" rtlCol="0">
            <a:spAutoFit/>
          </a:bodyPr>
          <a:lstStyle/>
          <a:p>
            <a:r>
              <a:rPr kumimoji="1" lang="en-US" altLang="ja-JP" b="1" dirty="0">
                <a:latin typeface="Segoe UI Light" panose="020B0502040204020203" pitchFamily="34" charset="0"/>
                <a:ea typeface="Tahoma" panose="020B0604030504040204" pitchFamily="34" charset="0"/>
                <a:cs typeface="Segoe UI Light" panose="020B0502040204020203" pitchFamily="34" charset="0"/>
              </a:rPr>
              <a:t>Legs: x3 mass</a:t>
            </a:r>
          </a:p>
          <a:p>
            <a:r>
              <a:rPr kumimoji="1" lang="en-US" altLang="ja-JP" b="1" dirty="0">
                <a:latin typeface="Segoe UI Light" panose="020B0502040204020203" pitchFamily="34" charset="0"/>
                <a:ea typeface="Tahoma" panose="020B0604030504040204" pitchFamily="34" charset="0"/>
                <a:cs typeface="Segoe UI Light" panose="020B0502040204020203" pitchFamily="34" charset="0"/>
              </a:rPr>
              <a:t>Island: x14 mass </a:t>
            </a:r>
            <a:endParaRPr kumimoji="1" lang="ja-JP" altLang="en-US" b="1" dirty="0">
              <a:latin typeface="Segoe UI Light" panose="020B0502040204020203" pitchFamily="34" charset="0"/>
              <a:cs typeface="Segoe UI Light" panose="020B0502040204020203" pitchFamily="34" charset="0"/>
            </a:endParaRPr>
          </a:p>
        </p:txBody>
      </p:sp>
      <p:sp>
        <p:nvSpPr>
          <p:cNvPr id="15" name="正方形/長方形 14"/>
          <p:cNvSpPr/>
          <p:nvPr/>
        </p:nvSpPr>
        <p:spPr bwMode="auto">
          <a:xfrm>
            <a:off x="2939659" y="5549900"/>
            <a:ext cx="3794760" cy="321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20" name="正方形/長方形 19"/>
          <p:cNvSpPr/>
          <p:nvPr/>
        </p:nvSpPr>
        <p:spPr bwMode="auto">
          <a:xfrm>
            <a:off x="6424615" y="3289300"/>
            <a:ext cx="1258887" cy="1854200"/>
          </a:xfrm>
          <a:prstGeom prst="rect">
            <a:avLst/>
          </a:prstGeom>
          <a:solidFill>
            <a:schemeClr val="bg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25" name="テキスト ボックス 24"/>
          <p:cNvSpPr txBox="1"/>
          <p:nvPr/>
        </p:nvSpPr>
        <p:spPr>
          <a:xfrm>
            <a:off x="2974019" y="5453440"/>
            <a:ext cx="3382837" cy="369332"/>
          </a:xfrm>
          <a:prstGeom prst="rect">
            <a:avLst/>
          </a:prstGeom>
          <a:noFill/>
        </p:spPr>
        <p:txBody>
          <a:bodyPr wrap="square" rtlCol="0">
            <a:spAutoFit/>
          </a:bodyPr>
          <a:lstStyle/>
          <a:p>
            <a:pPr algn="ctr"/>
            <a:r>
              <a:rPr kumimoji="1" lang="en-US" altLang="ja-JP" dirty="0">
                <a:latin typeface="+mn-lt"/>
                <a:cs typeface="Microsoft JhengHei Light" panose="020B0304030504040204" pitchFamily="50" charset="-128"/>
              </a:rPr>
              <a:t>  Frequency (Hz)</a:t>
            </a:r>
            <a:endParaRPr kumimoji="1" lang="ja-JP" altLang="en-US" dirty="0">
              <a:latin typeface="+mn-lt"/>
              <a:cs typeface="Microsoft JhengHei Light" panose="020B0304030504040204" pitchFamily="50" charset="-128"/>
            </a:endParaRPr>
          </a:p>
        </p:txBody>
      </p:sp>
      <p:sp>
        <p:nvSpPr>
          <p:cNvPr id="26" name="テキスト ボックス 25"/>
          <p:cNvSpPr txBox="1"/>
          <p:nvPr/>
        </p:nvSpPr>
        <p:spPr>
          <a:xfrm rot="16200000">
            <a:off x="-367629" y="2968054"/>
            <a:ext cx="2655471" cy="523220"/>
          </a:xfrm>
          <a:prstGeom prst="rect">
            <a:avLst/>
          </a:prstGeom>
          <a:solidFill>
            <a:schemeClr val="bg1"/>
          </a:solidFill>
        </p:spPr>
        <p:txBody>
          <a:bodyPr wrap="none" rtlCol="0">
            <a:spAutoFit/>
          </a:bodyPr>
          <a:lstStyle/>
          <a:p>
            <a:r>
              <a:rPr kumimoji="1" lang="en-US" altLang="ja-JP" sz="2800" dirty="0">
                <a:latin typeface="+mn-lt"/>
                <a:cs typeface="Microsoft JhengHei Light" panose="020B0304030504040204" pitchFamily="50" charset="-128"/>
              </a:rPr>
              <a:t>Normalized NEP</a:t>
            </a:r>
            <a:endParaRPr kumimoji="1" lang="ja-JP" altLang="en-US" sz="2800" dirty="0">
              <a:latin typeface="+mn-lt"/>
              <a:cs typeface="Microsoft JhengHei Light" panose="020B0304030504040204" pitchFamily="50" charset="-128"/>
            </a:endParaRPr>
          </a:p>
        </p:txBody>
      </p:sp>
      <p:sp>
        <p:nvSpPr>
          <p:cNvPr id="18" name="正方形/長方形 17"/>
          <p:cNvSpPr/>
          <p:nvPr/>
        </p:nvSpPr>
        <p:spPr bwMode="auto">
          <a:xfrm>
            <a:off x="6400801" y="3158839"/>
            <a:ext cx="1191492" cy="1856509"/>
          </a:xfrm>
          <a:prstGeom prst="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pic>
        <p:nvPicPr>
          <p:cNvPr id="23" name="Picture 8" descr="TES-small-islan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3215" y="3645060"/>
            <a:ext cx="1493584" cy="1506381"/>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27" name="テキスト ボックス 26"/>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226089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t="8827"/>
          <a:stretch/>
        </p:blipFill>
        <p:spPr>
          <a:xfrm>
            <a:off x="617517" y="789711"/>
            <a:ext cx="8096251" cy="5605903"/>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3" name="TextBox 2"/>
          <p:cNvSpPr txBox="1"/>
          <p:nvPr/>
        </p:nvSpPr>
        <p:spPr>
          <a:xfrm>
            <a:off x="357377" y="162615"/>
            <a:ext cx="5850489"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Darkness of current setup</a:t>
            </a:r>
          </a:p>
        </p:txBody>
      </p:sp>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17</a:t>
            </a:fld>
            <a:endParaRPr lang="en-GB" altLang="ja-JP"/>
          </a:p>
        </p:txBody>
      </p:sp>
      <p:sp>
        <p:nvSpPr>
          <p:cNvPr id="26" name="テキスト ボックス 25"/>
          <p:cNvSpPr txBox="1"/>
          <p:nvPr/>
        </p:nvSpPr>
        <p:spPr>
          <a:xfrm rot="16200000">
            <a:off x="-794011" y="3145732"/>
            <a:ext cx="3492366" cy="523220"/>
          </a:xfrm>
          <a:prstGeom prst="rect">
            <a:avLst/>
          </a:prstGeom>
          <a:noFill/>
        </p:spPr>
        <p:txBody>
          <a:bodyPr wrap="none" rtlCol="0">
            <a:spAutoFit/>
          </a:bodyPr>
          <a:lstStyle/>
          <a:p>
            <a:r>
              <a:rPr kumimoji="1" lang="en-US" altLang="ja-JP" sz="2800" dirty="0">
                <a:latin typeface="+mn-lt"/>
                <a:cs typeface="Microsoft JhengHei Light" panose="020B0304030504040204" pitchFamily="50" charset="-128"/>
              </a:rPr>
              <a:t>NEP</a:t>
            </a:r>
            <a:r>
              <a:rPr kumimoji="1" lang="en-US" altLang="ja-JP" sz="2800" baseline="-25000" dirty="0">
                <a:latin typeface="+mn-lt"/>
                <a:cs typeface="Microsoft JhengHei Light" panose="020B0304030504040204" pitchFamily="50" charset="-128"/>
              </a:rPr>
              <a:t>dark</a:t>
            </a:r>
            <a:r>
              <a:rPr kumimoji="1" lang="en-US" altLang="ja-JP" sz="2800" dirty="0">
                <a:latin typeface="+mn-lt"/>
                <a:cs typeface="Microsoft JhengHei Light" panose="020B0304030504040204" pitchFamily="50" charset="-128"/>
              </a:rPr>
              <a:t> (x10</a:t>
            </a:r>
            <a:r>
              <a:rPr kumimoji="1" lang="en-US" altLang="ja-JP" sz="2800" baseline="30000" dirty="0">
                <a:latin typeface="+mn-lt"/>
                <a:cs typeface="Microsoft JhengHei Light" panose="020B0304030504040204" pitchFamily="50" charset="-128"/>
              </a:rPr>
              <a:t>-19</a:t>
            </a:r>
            <a:r>
              <a:rPr kumimoji="1" lang="en-US" altLang="ja-JP" sz="2800" dirty="0">
                <a:latin typeface="+mn-lt"/>
                <a:cs typeface="Microsoft JhengHei Light" panose="020B0304030504040204" pitchFamily="50" charset="-128"/>
              </a:rPr>
              <a:t> W/</a:t>
            </a:r>
            <a:r>
              <a:rPr kumimoji="1" lang="ja-JP" altLang="en-US" sz="2800" dirty="0">
                <a:latin typeface="+mn-lt"/>
                <a:cs typeface="Microsoft JhengHei Light" panose="020B0304030504040204" pitchFamily="50" charset="-128"/>
              </a:rPr>
              <a:t>√</a:t>
            </a:r>
            <a:r>
              <a:rPr kumimoji="1" lang="en-US" altLang="ja-JP" sz="2800" dirty="0">
                <a:latin typeface="+mn-lt"/>
                <a:cs typeface="Microsoft JhengHei Light" panose="020B0304030504040204" pitchFamily="50" charset="-128"/>
              </a:rPr>
              <a:t>Hz)</a:t>
            </a:r>
            <a:endParaRPr kumimoji="1" lang="ja-JP" altLang="en-US" sz="2800" dirty="0">
              <a:latin typeface="+mn-lt"/>
              <a:cs typeface="Microsoft JhengHei Light" panose="020B0304030504040204" pitchFamily="50" charset="-128"/>
            </a:endParaRPr>
          </a:p>
        </p:txBody>
      </p:sp>
      <p:sp>
        <p:nvSpPr>
          <p:cNvPr id="27" name="テキスト ボックス 26"/>
          <p:cNvSpPr txBox="1"/>
          <p:nvPr/>
        </p:nvSpPr>
        <p:spPr>
          <a:xfrm>
            <a:off x="3244575" y="5933947"/>
            <a:ext cx="3382837" cy="369332"/>
          </a:xfrm>
          <a:prstGeom prst="rect">
            <a:avLst/>
          </a:prstGeom>
          <a:noFill/>
        </p:spPr>
        <p:txBody>
          <a:bodyPr wrap="square" rtlCol="0">
            <a:spAutoFit/>
          </a:bodyPr>
          <a:lstStyle/>
          <a:p>
            <a:pPr algn="ctr"/>
            <a:r>
              <a:rPr kumimoji="1" lang="en-US" altLang="ja-JP" dirty="0">
                <a:latin typeface="+mn-lt"/>
                <a:cs typeface="Microsoft JhengHei Light" panose="020B0304030504040204" pitchFamily="50" charset="-128"/>
              </a:rPr>
              <a:t>  Frequency (Hz)</a:t>
            </a:r>
            <a:endParaRPr kumimoji="1" lang="ja-JP" altLang="en-US" dirty="0">
              <a:latin typeface="+mn-lt"/>
              <a:cs typeface="Microsoft JhengHei Light" panose="020B0304030504040204" pitchFamily="50" charset="-128"/>
            </a:endParaRPr>
          </a:p>
        </p:txBody>
      </p:sp>
      <p:sp>
        <p:nvSpPr>
          <p:cNvPr id="28" name="下矢印 27"/>
          <p:cNvSpPr/>
          <p:nvPr/>
        </p:nvSpPr>
        <p:spPr bwMode="auto">
          <a:xfrm>
            <a:off x="8756076" y="3"/>
            <a:ext cx="45719" cy="457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22" name="上下矢印 21"/>
          <p:cNvSpPr/>
          <p:nvPr/>
        </p:nvSpPr>
        <p:spPr bwMode="auto">
          <a:xfrm>
            <a:off x="2409475" y="2840434"/>
            <a:ext cx="574767" cy="1296383"/>
          </a:xfrm>
          <a:prstGeom prst="upDownArrow">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sp>
        <p:nvSpPr>
          <p:cNvPr id="34" name="テキスト ボックス 33"/>
          <p:cNvSpPr txBox="1"/>
          <p:nvPr/>
        </p:nvSpPr>
        <p:spPr>
          <a:xfrm>
            <a:off x="1958522" y="1372712"/>
            <a:ext cx="4224911" cy="646331"/>
          </a:xfrm>
          <a:prstGeom prst="rect">
            <a:avLst/>
          </a:prstGeom>
          <a:noFill/>
        </p:spPr>
        <p:txBody>
          <a:bodyPr wrap="square" rtlCol="0">
            <a:spAutoFit/>
          </a:bodyPr>
          <a:lstStyle/>
          <a:p>
            <a:r>
              <a:rPr kumimoji="1" lang="en-US" altLang="ja-JP" dirty="0">
                <a:latin typeface="Segoe UI Light" panose="020B0502040204020203" pitchFamily="34" charset="0"/>
                <a:ea typeface="Segoe UI Emoji" panose="020B0502040204020203" pitchFamily="34" charset="0"/>
                <a:cs typeface="Segoe UI Light" panose="020B0502040204020203" pitchFamily="34" charset="0"/>
              </a:rPr>
              <a:t>Similar TES properties,</a:t>
            </a:r>
          </a:p>
          <a:p>
            <a:r>
              <a:rPr kumimoji="1" lang="en-US" altLang="ja-JP" dirty="0">
                <a:latin typeface="Segoe UI Light" panose="020B0502040204020203" pitchFamily="34" charset="0"/>
                <a:ea typeface="Segoe UI Emoji" panose="020B0502040204020203" pitchFamily="34" charset="0"/>
                <a:cs typeface="Segoe UI Light" panose="020B0502040204020203" pitchFamily="34" charset="0"/>
              </a:rPr>
              <a:t>but with and without absorbers</a:t>
            </a:r>
            <a:endParaRPr kumimoji="1" lang="ja-JP" altLang="en-US" dirty="0">
              <a:latin typeface="Segoe UI Light" panose="020B0502040204020203" pitchFamily="34" charset="0"/>
              <a:cs typeface="Segoe UI Light" panose="020B0502040204020203" pitchFamily="34" charset="0"/>
            </a:endParaRPr>
          </a:p>
        </p:txBody>
      </p:sp>
      <p:sp>
        <p:nvSpPr>
          <p:cNvPr id="35" name="正方形/長方形 34"/>
          <p:cNvSpPr/>
          <p:nvPr/>
        </p:nvSpPr>
        <p:spPr bwMode="auto">
          <a:xfrm>
            <a:off x="5514110" y="2438400"/>
            <a:ext cx="2514275" cy="3078832"/>
          </a:xfrm>
          <a:prstGeom prst="rect">
            <a:avLst/>
          </a:prstGeom>
          <a:solidFill>
            <a:schemeClr val="bg1">
              <a:alpha val="80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eaLnBrk="0" hangingPunct="0"/>
            <a:endParaRPr lang="ja-JP" altLang="en-US" sz="2000"/>
          </a:p>
        </p:txBody>
      </p:sp>
      <p:cxnSp>
        <p:nvCxnSpPr>
          <p:cNvPr id="30" name="直線矢印コネクタ 29"/>
          <p:cNvCxnSpPr/>
          <p:nvPr/>
        </p:nvCxnSpPr>
        <p:spPr bwMode="auto">
          <a:xfrm flipH="1">
            <a:off x="5611104" y="2010667"/>
            <a:ext cx="1589003" cy="656145"/>
          </a:xfrm>
          <a:prstGeom prst="straightConnector1">
            <a:avLst/>
          </a:prstGeom>
          <a:solidFill>
            <a:schemeClr val="accent1"/>
          </a:solidFill>
          <a:ln w="127000" cap="flat" cmpd="sng" algn="ctr">
            <a:solidFill>
              <a:srgbClr val="0066FF"/>
            </a:solidFill>
            <a:prstDash val="solid"/>
            <a:round/>
            <a:headEnd type="none" w="med" len="med"/>
            <a:tailEnd type="triangle"/>
          </a:ln>
          <a:effectLst/>
        </p:spPr>
      </p:cxnSp>
      <p:grpSp>
        <p:nvGrpSpPr>
          <p:cNvPr id="7" name="グループ化 6"/>
          <p:cNvGrpSpPr/>
          <p:nvPr/>
        </p:nvGrpSpPr>
        <p:grpSpPr>
          <a:xfrm>
            <a:off x="6495086" y="646549"/>
            <a:ext cx="2009858" cy="2217681"/>
            <a:chOff x="6431437" y="663173"/>
            <a:chExt cx="1818126" cy="1949398"/>
          </a:xfrm>
        </p:grpSpPr>
        <p:pic>
          <p:nvPicPr>
            <p:cNvPr id="5" name="Picture 10" descr="TES-large-island-absorb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282" y="778276"/>
              <a:ext cx="1783281" cy="1834295"/>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11" name="TextBox 7"/>
            <p:cNvSpPr txBox="1"/>
            <p:nvPr/>
          </p:nvSpPr>
          <p:spPr>
            <a:xfrm>
              <a:off x="6453917" y="2066533"/>
              <a:ext cx="1682388" cy="37876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With absorber</a:t>
              </a:r>
            </a:p>
          </p:txBody>
        </p:sp>
        <p:pic>
          <p:nvPicPr>
            <p:cNvPr id="1027" name="Picture 3" descr="C:\Users\suzuki\Desktop\eye_a01.png"/>
            <p:cNvPicPr>
              <a:picLocks noChangeAspect="1" noChangeArrowheads="1"/>
            </p:cNvPicPr>
            <p:nvPr/>
          </p:nvPicPr>
          <p:blipFill>
            <a:blip r:embed="rId5" cstate="print"/>
            <a:srcRect/>
            <a:stretch>
              <a:fillRect/>
            </a:stretch>
          </p:blipFill>
          <p:spPr bwMode="auto">
            <a:xfrm>
              <a:off x="7100015" y="1549830"/>
              <a:ext cx="457276" cy="275660"/>
            </a:xfrm>
            <a:prstGeom prst="rect">
              <a:avLst/>
            </a:prstGeom>
            <a:noFill/>
          </p:spPr>
        </p:pic>
        <p:sp>
          <p:nvSpPr>
            <p:cNvPr id="29" name="テキスト ボックス 28"/>
            <p:cNvSpPr txBox="1"/>
            <p:nvPr/>
          </p:nvSpPr>
          <p:spPr>
            <a:xfrm>
              <a:off x="6431437" y="663173"/>
              <a:ext cx="1644685" cy="730467"/>
            </a:xfrm>
            <a:prstGeom prst="rect">
              <a:avLst/>
            </a:prstGeom>
            <a:noFill/>
          </p:spPr>
          <p:txBody>
            <a:bodyPr wrap="none" rtlCol="0">
              <a:spAutoFit/>
            </a:bodyPr>
            <a:lstStyle/>
            <a:p>
              <a:r>
                <a:rPr kumimoji="1" lang="en-US" altLang="ja-JP" sz="1600" dirty="0">
                  <a:latin typeface="Segoe UI Light" panose="020B0502040204020203" pitchFamily="34" charset="0"/>
                  <a:cs typeface="Segoe UI Light" panose="020B0502040204020203" pitchFamily="34" charset="0"/>
                </a:rPr>
                <a:t>Tc=87 </a:t>
              </a:r>
              <a:r>
                <a:rPr kumimoji="1" lang="en-US" altLang="ja-JP" sz="1600" dirty="0" err="1">
                  <a:latin typeface="Segoe UI Light" panose="020B0502040204020203" pitchFamily="34" charset="0"/>
                  <a:cs typeface="Segoe UI Light" panose="020B0502040204020203" pitchFamily="34" charset="0"/>
                </a:rPr>
                <a:t>mK</a:t>
              </a:r>
              <a:r>
                <a:rPr kumimoji="1" lang="en-US" altLang="ja-JP" sz="1600" dirty="0">
                  <a:latin typeface="Segoe UI Light" panose="020B0502040204020203" pitchFamily="34" charset="0"/>
                  <a:cs typeface="Segoe UI Light" panose="020B0502040204020203" pitchFamily="34" charset="0"/>
                </a:rPr>
                <a:t>,</a:t>
              </a:r>
            </a:p>
            <a:p>
              <a:r>
                <a:rPr kumimoji="1" lang="en-US" altLang="ja-JP" sz="1600" dirty="0">
                  <a:latin typeface="Segoe UI Light" panose="020B0502040204020203" pitchFamily="34" charset="0"/>
                  <a:cs typeface="Segoe UI Light" panose="020B0502040204020203" pitchFamily="34" charset="0"/>
                </a:rPr>
                <a:t>G=58 </a:t>
              </a:r>
              <a:r>
                <a:rPr kumimoji="1" lang="en-US" altLang="ja-JP" sz="1600" dirty="0" err="1">
                  <a:latin typeface="Segoe UI Light" panose="020B0502040204020203" pitchFamily="34" charset="0"/>
                  <a:cs typeface="Segoe UI Light" panose="020B0502040204020203" pitchFamily="34" charset="0"/>
                </a:rPr>
                <a:t>fW</a:t>
              </a:r>
              <a:r>
                <a:rPr kumimoji="1" lang="en-US" altLang="ja-JP" sz="1600" dirty="0">
                  <a:latin typeface="Segoe UI Light" panose="020B0502040204020203" pitchFamily="34" charset="0"/>
                  <a:cs typeface="Segoe UI Light" panose="020B0502040204020203" pitchFamily="34" charset="0"/>
                </a:rPr>
                <a:t>/K</a:t>
              </a:r>
            </a:p>
            <a:p>
              <a:r>
                <a:rPr kumimoji="1" lang="en-US" altLang="ja-JP" sz="1600" dirty="0" err="1">
                  <a:latin typeface="Segoe UI Light" panose="020B0502040204020203" pitchFamily="34" charset="0"/>
                  <a:cs typeface="Segoe UI Light" panose="020B0502040204020203" pitchFamily="34" charset="0"/>
                </a:rPr>
                <a:t>Psat</a:t>
              </a:r>
              <a:r>
                <a:rPr kumimoji="1" lang="en-US" altLang="ja-JP" sz="1600" dirty="0">
                  <a:latin typeface="Segoe UI Light" panose="020B0502040204020203" pitchFamily="34" charset="0"/>
                  <a:cs typeface="Segoe UI Light" panose="020B0502040204020203" pitchFamily="34" charset="0"/>
                </a:rPr>
                <a:t>=1.9fW@50mK</a:t>
              </a:r>
            </a:p>
          </p:txBody>
        </p:sp>
      </p:grpSp>
      <p:sp>
        <p:nvSpPr>
          <p:cNvPr id="33" name="TextBox 2"/>
          <p:cNvSpPr txBox="1"/>
          <p:nvPr/>
        </p:nvSpPr>
        <p:spPr>
          <a:xfrm>
            <a:off x="1947889" y="4762508"/>
            <a:ext cx="5188641" cy="636669"/>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Need a stray-light free setup </a:t>
            </a:r>
          </a:p>
        </p:txBody>
      </p:sp>
      <p:cxnSp>
        <p:nvCxnSpPr>
          <p:cNvPr id="31" name="直線矢印コネクタ 30"/>
          <p:cNvCxnSpPr/>
          <p:nvPr/>
        </p:nvCxnSpPr>
        <p:spPr bwMode="auto">
          <a:xfrm flipH="1">
            <a:off x="5611104" y="3545604"/>
            <a:ext cx="930987" cy="219848"/>
          </a:xfrm>
          <a:prstGeom prst="straightConnector1">
            <a:avLst/>
          </a:prstGeom>
          <a:solidFill>
            <a:schemeClr val="accent1"/>
          </a:solidFill>
          <a:ln w="127000" cap="flat" cmpd="sng" algn="ctr">
            <a:solidFill>
              <a:srgbClr val="FF0066"/>
            </a:solidFill>
            <a:prstDash val="solid"/>
            <a:round/>
            <a:headEnd type="none" w="med" len="med"/>
            <a:tailEnd type="triangle"/>
          </a:ln>
          <a:effectLst/>
        </p:spPr>
      </p:cxnSp>
      <p:grpSp>
        <p:nvGrpSpPr>
          <p:cNvPr id="10" name="グループ化 9"/>
          <p:cNvGrpSpPr/>
          <p:nvPr/>
        </p:nvGrpSpPr>
        <p:grpSpPr>
          <a:xfrm>
            <a:off x="6495083" y="2869289"/>
            <a:ext cx="2037408" cy="2107171"/>
            <a:chOff x="4522514" y="662045"/>
            <a:chExt cx="1839231" cy="1965041"/>
          </a:xfrm>
        </p:grpSpPr>
        <p:pic>
          <p:nvPicPr>
            <p:cNvPr id="4" name="Picture 9" descr="TES-large-island.png"/>
            <p:cNvPicPr>
              <a:picLocks noChangeAspect="1"/>
            </p:cNvPicPr>
            <p:nvPr/>
          </p:nvPicPr>
          <p:blipFill>
            <a:blip r:embed="rId6" cstate="print">
              <a:extLst>
                <a:ext uri="{28A0092B-C50C-407E-A947-70E740481C1C}">
                  <a14:useLocalDpi xmlns:a14="http://schemas.microsoft.com/office/drawing/2010/main" val="0"/>
                </a:ext>
              </a:extLst>
            </a:blip>
            <a:srcRect b="1936"/>
            <a:stretch>
              <a:fillRect/>
            </a:stretch>
          </p:blipFill>
          <p:spPr>
            <a:xfrm>
              <a:off x="4522514" y="799316"/>
              <a:ext cx="1839231" cy="1827770"/>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9" name="TextBox 6"/>
            <p:cNvSpPr txBox="1"/>
            <p:nvPr/>
          </p:nvSpPr>
          <p:spPr>
            <a:xfrm>
              <a:off x="4606669" y="2037505"/>
              <a:ext cx="1511042" cy="4018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No absorber</a:t>
              </a:r>
            </a:p>
          </p:txBody>
        </p:sp>
        <p:pic>
          <p:nvPicPr>
            <p:cNvPr id="1026" name="Picture 2" descr="C:\Users\suzuki\Desktop\sun_glass.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95147" y="1271561"/>
              <a:ext cx="851707" cy="851707"/>
            </a:xfrm>
            <a:prstGeom prst="rect">
              <a:avLst/>
            </a:prstGeom>
            <a:noFill/>
            <a:effectLst>
              <a:softEdge rad="31750"/>
            </a:effectLst>
          </p:spPr>
        </p:pic>
        <p:sp>
          <p:nvSpPr>
            <p:cNvPr id="32" name="テキスト ボックス 31"/>
            <p:cNvSpPr txBox="1"/>
            <p:nvPr/>
          </p:nvSpPr>
          <p:spPr>
            <a:xfrm>
              <a:off x="4550713" y="662045"/>
              <a:ext cx="1670220" cy="774946"/>
            </a:xfrm>
            <a:prstGeom prst="rect">
              <a:avLst/>
            </a:prstGeom>
            <a:noFill/>
          </p:spPr>
          <p:txBody>
            <a:bodyPr wrap="none" rtlCol="0">
              <a:spAutoFit/>
            </a:bodyPr>
            <a:lstStyle/>
            <a:p>
              <a:r>
                <a:rPr kumimoji="1" lang="en-US" altLang="ja-JP" sz="1600" dirty="0">
                  <a:latin typeface="Segoe UI Light" panose="020B0502040204020203" pitchFamily="34" charset="0"/>
                  <a:cs typeface="Segoe UI Light" panose="020B0502040204020203" pitchFamily="34" charset="0"/>
                </a:rPr>
                <a:t>Tc=93 </a:t>
              </a:r>
              <a:r>
                <a:rPr kumimoji="1" lang="en-US" altLang="ja-JP" sz="1600" dirty="0" err="1">
                  <a:latin typeface="Segoe UI Light" panose="020B0502040204020203" pitchFamily="34" charset="0"/>
                  <a:cs typeface="Segoe UI Light" panose="020B0502040204020203" pitchFamily="34" charset="0"/>
                </a:rPr>
                <a:t>mK</a:t>
              </a:r>
              <a:r>
                <a:rPr kumimoji="1" lang="en-US" altLang="ja-JP" sz="1600" dirty="0">
                  <a:latin typeface="Segoe UI Light" panose="020B0502040204020203" pitchFamily="34" charset="0"/>
                  <a:cs typeface="Segoe UI Light" panose="020B0502040204020203" pitchFamily="34" charset="0"/>
                </a:rPr>
                <a:t>, </a:t>
              </a:r>
            </a:p>
            <a:p>
              <a:r>
                <a:rPr kumimoji="1" lang="en-US" altLang="ja-JP" sz="1600" dirty="0">
                  <a:latin typeface="Segoe UI Light" panose="020B0502040204020203" pitchFamily="34" charset="0"/>
                  <a:cs typeface="Segoe UI Light" panose="020B0502040204020203" pitchFamily="34" charset="0"/>
                </a:rPr>
                <a:t>G=63 </a:t>
              </a:r>
              <a:r>
                <a:rPr kumimoji="1" lang="en-US" altLang="ja-JP" sz="1600" dirty="0" err="1">
                  <a:latin typeface="Segoe UI Light" panose="020B0502040204020203" pitchFamily="34" charset="0"/>
                  <a:cs typeface="Segoe UI Light" panose="020B0502040204020203" pitchFamily="34" charset="0"/>
                </a:rPr>
                <a:t>fW</a:t>
              </a:r>
              <a:r>
                <a:rPr kumimoji="1" lang="en-US" altLang="ja-JP" sz="1600" dirty="0">
                  <a:latin typeface="Segoe UI Light" panose="020B0502040204020203" pitchFamily="34" charset="0"/>
                  <a:cs typeface="Segoe UI Light" panose="020B0502040204020203" pitchFamily="34" charset="0"/>
                </a:rPr>
                <a:t>/K</a:t>
              </a:r>
            </a:p>
            <a:p>
              <a:r>
                <a:rPr kumimoji="1" lang="en-US" altLang="ja-JP" sz="1600" dirty="0" err="1">
                  <a:latin typeface="Segoe UI Light" panose="020B0502040204020203" pitchFamily="34" charset="0"/>
                  <a:cs typeface="Segoe UI Light" panose="020B0502040204020203" pitchFamily="34" charset="0"/>
                </a:rPr>
                <a:t>Psat</a:t>
              </a:r>
              <a:r>
                <a:rPr kumimoji="1" lang="en-US" altLang="ja-JP" sz="1600" dirty="0">
                  <a:latin typeface="Segoe UI Light" panose="020B0502040204020203" pitchFamily="34" charset="0"/>
                  <a:cs typeface="Segoe UI Light" panose="020B0502040204020203" pitchFamily="34" charset="0"/>
                </a:rPr>
                <a:t>=2.0fW@50mK</a:t>
              </a:r>
            </a:p>
          </p:txBody>
        </p:sp>
      </p:grpSp>
      <p:sp>
        <p:nvSpPr>
          <p:cNvPr id="6" name="TextBox 2"/>
          <p:cNvSpPr txBox="1"/>
          <p:nvPr/>
        </p:nvSpPr>
        <p:spPr>
          <a:xfrm>
            <a:off x="1773260" y="2900650"/>
            <a:ext cx="4460045" cy="636669"/>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NEP</a:t>
            </a:r>
            <a:r>
              <a:rPr lang="en-US" sz="3200" b="1" baseline="-25000"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photon</a:t>
            </a:r>
            <a:r>
              <a:rPr 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~5x10</a:t>
            </a:r>
            <a:r>
              <a:rPr lang="en-US" sz="3200" b="1" baseline="30000"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-19</a:t>
            </a:r>
            <a:r>
              <a:rPr 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 W/</a:t>
            </a:r>
            <a:r>
              <a:rPr lang="ja-JP" alt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a:t>
            </a:r>
            <a:r>
              <a:rPr lang="en-US" altLang="ja-JP"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rPr>
              <a:t>Hz</a:t>
            </a:r>
            <a:endParaRPr lang="en-US" sz="3200" b="1" dirty="0">
              <a:solidFill>
                <a:srgbClr val="FFFF00"/>
              </a:solidFill>
              <a:effectLst>
                <a:outerShdw blurRad="38100" dist="38100" dir="2700000" algn="tl">
                  <a:srgbClr val="000000">
                    <a:alpha val="43137"/>
                  </a:srgbClr>
                </a:outerShdw>
              </a:effectLst>
              <a:latin typeface="Segoe UI Light" panose="020B0502040204020203" pitchFamily="34" charset="0"/>
              <a:ea typeface="Droid Sans" pitchFamily="2"/>
              <a:cs typeface="Segoe UI Light" panose="020B0502040204020203" pitchFamily="34" charset="0"/>
            </a:endParaRPr>
          </a:p>
        </p:txBody>
      </p:sp>
      <p:sp>
        <p:nvSpPr>
          <p:cNvPr id="37" name="テキスト ボックス 36"/>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1723107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18</a:t>
            </a:fld>
            <a:endParaRPr lang="en-GB" altLang="ja-JP"/>
          </a:p>
        </p:txBody>
      </p:sp>
      <p:sp>
        <p:nvSpPr>
          <p:cNvPr id="4" name="タイトル 1"/>
          <p:cNvSpPr txBox="1">
            <a:spLocks/>
          </p:cNvSpPr>
          <p:nvPr/>
        </p:nvSpPr>
        <p:spPr>
          <a:xfrm>
            <a:off x="179394" y="129723"/>
            <a:ext cx="8785225" cy="706439"/>
          </a:xfrm>
          <a:prstGeom prst="rect">
            <a:avLst/>
          </a:prstGeom>
        </p:spPr>
        <p:txBody>
          <a:bodyPr/>
          <a:lstStyle>
            <a:lvl1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sz="2400" b="1">
                <a:solidFill>
                  <a:schemeClr val="tx1"/>
                </a:solidFill>
                <a:effectLst>
                  <a:outerShdw blurRad="38100" dist="38100" dir="2700000" algn="tl">
                    <a:srgbClr val="000000"/>
                  </a:outerShdw>
                </a:effectLst>
                <a:latin typeface="Verdana" pitchFamily="34" charset="0"/>
              </a:defRPr>
            </a:lvl5pPr>
            <a:lvl6pPr marL="4572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6pPr>
            <a:lvl7pPr marL="9144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7pPr>
            <a:lvl8pPr marL="13716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8pPr>
            <a:lvl9pPr marL="18288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9pPr>
          </a:lstStyle>
          <a:p>
            <a:r>
              <a:rPr kumimoji="1" lang="en-US" altLang="ja-JP" sz="4200" kern="0" dirty="0" smtClean="0"/>
              <a:t>Summary </a:t>
            </a:r>
            <a:endParaRPr kumimoji="1" lang="ja-JP" altLang="en-US" sz="4200" kern="0" dirty="0"/>
          </a:p>
        </p:txBody>
      </p:sp>
      <p:sp>
        <p:nvSpPr>
          <p:cNvPr id="5" name="テキスト ボックス 4"/>
          <p:cNvSpPr txBox="1"/>
          <p:nvPr/>
        </p:nvSpPr>
        <p:spPr>
          <a:xfrm>
            <a:off x="241615" y="1014788"/>
            <a:ext cx="7949612" cy="584775"/>
          </a:xfrm>
          <a:prstGeom prst="rect">
            <a:avLst/>
          </a:prstGeom>
          <a:noFill/>
        </p:spPr>
        <p:txBody>
          <a:bodyPr wrap="none" rtlCol="0">
            <a:spAutoFit/>
          </a:bodyPr>
          <a:lstStyle/>
          <a:p>
            <a:r>
              <a:rPr kumimoji="1" lang="en-US" altLang="ja-JP" sz="3200" b="1" dirty="0">
                <a:effectLst>
                  <a:outerShdw blurRad="38100" dist="38100" dir="2700000" algn="tl">
                    <a:srgbClr val="000000">
                      <a:alpha val="43137"/>
                    </a:srgbClr>
                  </a:outerShdw>
                </a:effectLst>
                <a:latin typeface="+mj-lt"/>
              </a:rPr>
              <a:t>Ultra-low </a:t>
            </a:r>
            <a:r>
              <a:rPr kumimoji="1" lang="en-US" altLang="ja-JP" sz="3200" b="1" i="1" dirty="0">
                <a:effectLst>
                  <a:outerShdw blurRad="38100" dist="38100" dir="2700000" algn="tl">
                    <a:srgbClr val="000000">
                      <a:alpha val="43137"/>
                    </a:srgbClr>
                  </a:outerShdw>
                </a:effectLst>
                <a:latin typeface="+mj-lt"/>
              </a:rPr>
              <a:t>G</a:t>
            </a:r>
            <a:r>
              <a:rPr kumimoji="1" lang="en-US" altLang="ja-JP" sz="3200" b="1" dirty="0">
                <a:effectLst>
                  <a:outerShdw blurRad="38100" dist="38100" dir="2700000" algn="tl">
                    <a:srgbClr val="000000">
                      <a:alpha val="43137"/>
                    </a:srgbClr>
                  </a:outerShdw>
                </a:effectLst>
                <a:latin typeface="+mj-lt"/>
              </a:rPr>
              <a:t>  TESs were fabricated by DRIE</a:t>
            </a:r>
            <a:endParaRPr kumimoji="1" lang="ja-JP" altLang="en-US" sz="3200" b="1" dirty="0">
              <a:effectLst>
                <a:outerShdw blurRad="38100" dist="38100" dir="2700000" algn="tl">
                  <a:srgbClr val="000000">
                    <a:alpha val="43137"/>
                  </a:srgbClr>
                </a:outerShdw>
              </a:effectLst>
              <a:latin typeface="+mj-lt"/>
            </a:endParaRPr>
          </a:p>
        </p:txBody>
      </p:sp>
      <p:sp>
        <p:nvSpPr>
          <p:cNvPr id="6" name="テキスト ボックス 5"/>
          <p:cNvSpPr txBox="1"/>
          <p:nvPr/>
        </p:nvSpPr>
        <p:spPr>
          <a:xfrm>
            <a:off x="231718" y="1781140"/>
            <a:ext cx="4365298" cy="584775"/>
          </a:xfrm>
          <a:prstGeom prst="rect">
            <a:avLst/>
          </a:prstGeom>
          <a:noFill/>
        </p:spPr>
        <p:txBody>
          <a:bodyPr wrap="none" rtlCol="0">
            <a:spAutoFit/>
          </a:bodyPr>
          <a:lstStyle/>
          <a:p>
            <a:pPr marL="342891" indent="-342891">
              <a:buFont typeface="Wingdings" panose="05000000000000000000" pitchFamily="2" charset="2"/>
              <a:buChar char="l"/>
            </a:pPr>
            <a:r>
              <a:rPr kumimoji="1" lang="en-US" altLang="ja-JP" sz="3200" b="1" i="1" u="sng" dirty="0">
                <a:effectLst>
                  <a:outerShdw blurRad="38100" dist="38100" dir="2700000" algn="tl">
                    <a:srgbClr val="000000">
                      <a:alpha val="43137"/>
                    </a:srgbClr>
                  </a:outerShdw>
                </a:effectLst>
                <a:latin typeface="+mj-lt"/>
              </a:rPr>
              <a:t>Without</a:t>
            </a:r>
            <a:r>
              <a:rPr kumimoji="1" lang="en-US" altLang="ja-JP" sz="3200" b="1" dirty="0">
                <a:effectLst>
                  <a:outerShdw blurRad="38100" dist="38100" dir="2700000" algn="tl">
                    <a:srgbClr val="000000">
                      <a:alpha val="43137"/>
                    </a:srgbClr>
                  </a:outerShdw>
                </a:effectLst>
                <a:latin typeface="+mj-lt"/>
              </a:rPr>
              <a:t> an absorber</a:t>
            </a:r>
            <a:endParaRPr kumimoji="1" lang="ja-JP" altLang="en-US" sz="3200" b="1" dirty="0">
              <a:effectLst>
                <a:outerShdw blurRad="38100" dist="38100" dir="2700000" algn="tl">
                  <a:srgbClr val="000000">
                    <a:alpha val="43137"/>
                  </a:srgbClr>
                </a:outerShdw>
              </a:effectLst>
              <a:latin typeface="+mj-lt"/>
            </a:endParaRPr>
          </a:p>
        </p:txBody>
      </p:sp>
      <p:sp>
        <p:nvSpPr>
          <p:cNvPr id="7" name="テキスト ボックス 6"/>
          <p:cNvSpPr txBox="1"/>
          <p:nvPr/>
        </p:nvSpPr>
        <p:spPr>
          <a:xfrm>
            <a:off x="259427" y="4009584"/>
            <a:ext cx="3757760" cy="584775"/>
          </a:xfrm>
          <a:prstGeom prst="rect">
            <a:avLst/>
          </a:prstGeom>
          <a:noFill/>
        </p:spPr>
        <p:txBody>
          <a:bodyPr wrap="none" rtlCol="0">
            <a:spAutoFit/>
          </a:bodyPr>
          <a:lstStyle/>
          <a:p>
            <a:pPr marL="342891" indent="-342891">
              <a:buFont typeface="Wingdings" panose="05000000000000000000" pitchFamily="2" charset="2"/>
              <a:buChar char="l"/>
            </a:pPr>
            <a:r>
              <a:rPr kumimoji="1" lang="en-US" altLang="ja-JP" sz="3200" b="1" i="1" u="sng" dirty="0">
                <a:effectLst>
                  <a:outerShdw blurRad="38100" dist="38100" dir="2700000" algn="tl">
                    <a:srgbClr val="000000">
                      <a:alpha val="43137"/>
                    </a:srgbClr>
                  </a:outerShdw>
                </a:effectLst>
                <a:latin typeface="+mj-lt"/>
              </a:rPr>
              <a:t>With</a:t>
            </a:r>
            <a:r>
              <a:rPr kumimoji="1" lang="en-US" altLang="ja-JP" sz="3200" b="1" dirty="0">
                <a:effectLst>
                  <a:outerShdw blurRad="38100" dist="38100" dir="2700000" algn="tl">
                    <a:srgbClr val="000000">
                      <a:alpha val="43137"/>
                    </a:srgbClr>
                  </a:outerShdw>
                </a:effectLst>
                <a:latin typeface="+mj-lt"/>
              </a:rPr>
              <a:t> an absorber</a:t>
            </a:r>
            <a:endParaRPr kumimoji="1" lang="ja-JP" altLang="en-US" sz="3200" b="1" dirty="0">
              <a:effectLst>
                <a:outerShdw blurRad="38100" dist="38100" dir="2700000" algn="tl">
                  <a:srgbClr val="000000">
                    <a:alpha val="43137"/>
                  </a:srgbClr>
                </a:outerShdw>
              </a:effectLst>
              <a:latin typeface="+mj-lt"/>
            </a:endParaRPr>
          </a:p>
        </p:txBody>
      </p:sp>
      <p:sp>
        <p:nvSpPr>
          <p:cNvPr id="8" name="テキスト ボックス 7"/>
          <p:cNvSpPr txBox="1"/>
          <p:nvPr/>
        </p:nvSpPr>
        <p:spPr>
          <a:xfrm>
            <a:off x="497340" y="2390965"/>
            <a:ext cx="8642639" cy="1338828"/>
          </a:xfrm>
          <a:prstGeom prst="rect">
            <a:avLst/>
          </a:prstGeom>
          <a:noFill/>
        </p:spPr>
        <p:txBody>
          <a:bodyPr wrap="square" rtlCol="0">
            <a:spAutoFit/>
          </a:bodyPr>
          <a:lstStyle/>
          <a:p>
            <a:r>
              <a:rPr kumimoji="1" lang="en-US" altLang="ja-JP" sz="2700" b="1" dirty="0">
                <a:effectLst>
                  <a:outerShdw blurRad="38100" dist="38100" dir="2700000" algn="tl">
                    <a:srgbClr val="000000">
                      <a:alpha val="43137"/>
                    </a:srgbClr>
                  </a:outerShdw>
                </a:effectLst>
                <a:latin typeface="+mn-lt"/>
              </a:rPr>
              <a:t>We measured an electrical NEP as low as </a:t>
            </a:r>
            <a:r>
              <a:rPr kumimoji="1" lang="en-US" altLang="ja-JP" sz="2700" b="1" dirty="0">
                <a:solidFill>
                  <a:srgbClr val="FFFF00"/>
                </a:solidFill>
                <a:effectLst>
                  <a:outerShdw blurRad="38100" dist="38100" dir="2700000" algn="tl">
                    <a:srgbClr val="000000">
                      <a:alpha val="43137"/>
                    </a:srgbClr>
                  </a:outerShdw>
                </a:effectLst>
                <a:latin typeface="+mj-lt"/>
              </a:rPr>
              <a:t>1.1x10</a:t>
            </a:r>
            <a:r>
              <a:rPr kumimoji="1" lang="en-US" altLang="ja-JP" sz="2700" b="1" baseline="30000" dirty="0">
                <a:solidFill>
                  <a:srgbClr val="FFFF00"/>
                </a:solidFill>
                <a:effectLst>
                  <a:outerShdw blurRad="38100" dist="38100" dir="2700000" algn="tl">
                    <a:srgbClr val="000000">
                      <a:alpha val="43137"/>
                    </a:srgbClr>
                  </a:outerShdw>
                </a:effectLst>
                <a:latin typeface="+mj-lt"/>
              </a:rPr>
              <a:t>-19</a:t>
            </a:r>
            <a:r>
              <a:rPr kumimoji="1" lang="en-US" altLang="ja-JP" sz="2700" b="1" dirty="0">
                <a:effectLst>
                  <a:outerShdw blurRad="38100" dist="38100" dir="2700000" algn="tl">
                    <a:srgbClr val="000000">
                      <a:alpha val="43137"/>
                    </a:srgbClr>
                  </a:outerShdw>
                </a:effectLst>
                <a:latin typeface="+mn-lt"/>
              </a:rPr>
              <a:t> W/</a:t>
            </a:r>
            <a:r>
              <a:rPr kumimoji="1" lang="ja-JP" altLang="en-US" sz="2700" b="1" dirty="0">
                <a:effectLst>
                  <a:outerShdw blurRad="38100" dist="38100" dir="2700000" algn="tl">
                    <a:srgbClr val="000000">
                      <a:alpha val="43137"/>
                    </a:srgbClr>
                  </a:outerShdw>
                </a:effectLst>
                <a:latin typeface="+mn-lt"/>
              </a:rPr>
              <a:t>√</a:t>
            </a:r>
            <a:r>
              <a:rPr kumimoji="1" lang="en-US" altLang="ja-JP" sz="2700" b="1" dirty="0">
                <a:effectLst>
                  <a:outerShdw blurRad="38100" dist="38100" dir="2700000" algn="tl">
                    <a:srgbClr val="000000">
                      <a:alpha val="43137"/>
                    </a:srgbClr>
                  </a:outerShdw>
                </a:effectLst>
                <a:latin typeface="+mn-lt"/>
              </a:rPr>
              <a:t>Hz, </a:t>
            </a:r>
          </a:p>
          <a:p>
            <a:r>
              <a:rPr kumimoji="1" lang="en-US" altLang="ja-JP" sz="2700" b="1" dirty="0">
                <a:effectLst>
                  <a:outerShdw blurRad="38100" dist="38100" dir="2700000" algn="tl">
                    <a:srgbClr val="000000">
                      <a:alpha val="43137"/>
                    </a:srgbClr>
                  </a:outerShdw>
                </a:effectLst>
                <a:latin typeface="+mn-lt"/>
              </a:rPr>
              <a:t>which achieved the </a:t>
            </a:r>
            <a:r>
              <a:rPr kumimoji="1" lang="en-US" altLang="ja-JP" sz="2700" b="1" dirty="0">
                <a:solidFill>
                  <a:srgbClr val="FFFF00"/>
                </a:solidFill>
                <a:effectLst>
                  <a:outerShdw blurRad="38100" dist="38100" dir="2700000" algn="tl">
                    <a:srgbClr val="000000">
                      <a:alpha val="43137"/>
                    </a:srgbClr>
                  </a:outerShdw>
                </a:effectLst>
                <a:latin typeface="+mj-lt"/>
              </a:rPr>
              <a:t>phonon noise limit</a:t>
            </a:r>
            <a:r>
              <a:rPr kumimoji="1" lang="en-US" altLang="ja-JP" sz="2700" b="1" dirty="0">
                <a:effectLst>
                  <a:outerShdw blurRad="38100" dist="38100" dir="2700000" algn="tl">
                    <a:srgbClr val="000000">
                      <a:alpha val="43137"/>
                    </a:srgbClr>
                  </a:outerShdw>
                </a:effectLst>
                <a:latin typeface="+mn-lt"/>
              </a:rPr>
              <a:t>, and also              a reasonable response speed </a:t>
            </a:r>
            <a:r>
              <a:rPr kumimoji="1" lang="en-US" altLang="ja-JP" sz="2500" b="1" dirty="0">
                <a:effectLst>
                  <a:outerShdw blurRad="38100" dist="38100" dir="2700000" algn="tl">
                    <a:srgbClr val="000000">
                      <a:alpha val="43137"/>
                    </a:srgbClr>
                  </a:outerShdw>
                </a:effectLst>
                <a:latin typeface="+mn-lt"/>
              </a:rPr>
              <a:t>(</a:t>
            </a:r>
            <a:r>
              <a:rPr kumimoji="1" lang="en-US" altLang="ja-JP" sz="2500" b="1" dirty="0">
                <a:solidFill>
                  <a:srgbClr val="FFFF00"/>
                </a:solidFill>
                <a:effectLst>
                  <a:outerShdw blurRad="38100" dist="38100" dir="2700000" algn="tl">
                    <a:srgbClr val="000000">
                      <a:alpha val="43137"/>
                    </a:srgbClr>
                  </a:outerShdw>
                </a:effectLst>
                <a:latin typeface="+mj-lt"/>
              </a:rPr>
              <a:t>&lt;1 </a:t>
            </a:r>
            <a:r>
              <a:rPr kumimoji="1" lang="en-US" altLang="ja-JP" sz="2500" b="1" dirty="0" err="1">
                <a:solidFill>
                  <a:srgbClr val="FFFF00"/>
                </a:solidFill>
                <a:effectLst>
                  <a:outerShdw blurRad="38100" dist="38100" dir="2700000" algn="tl">
                    <a:srgbClr val="000000">
                      <a:alpha val="43137"/>
                    </a:srgbClr>
                  </a:outerShdw>
                </a:effectLst>
                <a:latin typeface="+mj-lt"/>
              </a:rPr>
              <a:t>msec</a:t>
            </a:r>
            <a:r>
              <a:rPr kumimoji="1" lang="en-US" altLang="ja-JP" sz="2500" b="1" dirty="0">
                <a:effectLst>
                  <a:outerShdw blurRad="38100" dist="38100" dir="2700000" algn="tl">
                    <a:srgbClr val="000000">
                      <a:alpha val="43137"/>
                    </a:srgbClr>
                  </a:outerShdw>
                </a:effectLst>
                <a:latin typeface="+mn-lt"/>
              </a:rPr>
              <a:t>).</a:t>
            </a:r>
            <a:endParaRPr kumimoji="1" lang="ja-JP" altLang="en-US" sz="2500" b="1" dirty="0">
              <a:effectLst>
                <a:outerShdw blurRad="38100" dist="38100" dir="2700000" algn="tl">
                  <a:srgbClr val="000000">
                    <a:alpha val="43137"/>
                  </a:srgbClr>
                </a:outerShdw>
              </a:effectLst>
              <a:latin typeface="+mn-lt"/>
            </a:endParaRPr>
          </a:p>
        </p:txBody>
      </p:sp>
      <p:sp>
        <p:nvSpPr>
          <p:cNvPr id="9" name="テキスト ボックス 8"/>
          <p:cNvSpPr txBox="1"/>
          <p:nvPr/>
        </p:nvSpPr>
        <p:spPr>
          <a:xfrm>
            <a:off x="472288" y="4579690"/>
            <a:ext cx="8467275" cy="507831"/>
          </a:xfrm>
          <a:prstGeom prst="rect">
            <a:avLst/>
          </a:prstGeom>
          <a:noFill/>
        </p:spPr>
        <p:txBody>
          <a:bodyPr wrap="square" rtlCol="0">
            <a:spAutoFit/>
          </a:bodyPr>
          <a:lstStyle/>
          <a:p>
            <a:r>
              <a:rPr kumimoji="1" lang="en-US" altLang="ja-JP" sz="2700" b="1" dirty="0">
                <a:effectLst>
                  <a:outerShdw blurRad="38100" dist="38100" dir="2700000" algn="tl">
                    <a:srgbClr val="000000">
                      <a:alpha val="43137"/>
                    </a:srgbClr>
                  </a:outerShdw>
                </a:effectLst>
                <a:latin typeface="+mn-lt"/>
              </a:rPr>
              <a:t>We confirmed a higher NEP (</a:t>
            </a:r>
            <a:r>
              <a:rPr kumimoji="1" lang="en-US" altLang="ja-JP" sz="2700" b="1" dirty="0">
                <a:solidFill>
                  <a:srgbClr val="FFFF00"/>
                </a:solidFill>
                <a:effectLst>
                  <a:outerShdw blurRad="38100" dist="38100" dir="2700000" algn="tl">
                    <a:srgbClr val="000000">
                      <a:alpha val="43137"/>
                    </a:srgbClr>
                  </a:outerShdw>
                </a:effectLst>
                <a:latin typeface="+mj-lt"/>
              </a:rPr>
              <a:t>~5x10</a:t>
            </a:r>
            <a:r>
              <a:rPr kumimoji="1" lang="en-US" altLang="ja-JP" sz="2700" b="1" baseline="30000" dirty="0">
                <a:solidFill>
                  <a:srgbClr val="FFFF00"/>
                </a:solidFill>
                <a:effectLst>
                  <a:outerShdw blurRad="38100" dist="38100" dir="2700000" algn="tl">
                    <a:srgbClr val="000000">
                      <a:alpha val="43137"/>
                    </a:srgbClr>
                  </a:outerShdw>
                </a:effectLst>
                <a:latin typeface="+mj-lt"/>
              </a:rPr>
              <a:t>-19</a:t>
            </a:r>
            <a:r>
              <a:rPr kumimoji="1" lang="en-US" altLang="ja-JP" sz="2700" b="1" dirty="0">
                <a:effectLst>
                  <a:outerShdw blurRad="38100" dist="38100" dir="2700000" algn="tl">
                    <a:srgbClr val="000000">
                      <a:alpha val="43137"/>
                    </a:srgbClr>
                  </a:outerShdw>
                </a:effectLst>
                <a:latin typeface="+mn-lt"/>
              </a:rPr>
              <a:t>) due to stray light.</a:t>
            </a:r>
            <a:endParaRPr kumimoji="1" lang="ja-JP" altLang="en-US" sz="2700" b="1" dirty="0">
              <a:effectLst>
                <a:outerShdw blurRad="38100" dist="38100" dir="2700000" algn="tl">
                  <a:srgbClr val="000000">
                    <a:alpha val="43137"/>
                  </a:srgbClr>
                </a:outerShdw>
              </a:effectLst>
              <a:latin typeface="+mn-lt"/>
            </a:endParaRPr>
          </a:p>
        </p:txBody>
      </p:sp>
      <p:sp>
        <p:nvSpPr>
          <p:cNvPr id="11" name="テキスト ボックス 10"/>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24225442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66" y="-53447"/>
            <a:ext cx="9437236" cy="6955104"/>
          </a:xfrm>
          <a:prstGeom prst="rect">
            <a:avLst/>
          </a:prstGeom>
        </p:spPr>
      </p:pic>
      <p:sp>
        <p:nvSpPr>
          <p:cNvPr id="2" name="タイトル 1"/>
          <p:cNvSpPr>
            <a:spLocks noGrp="1"/>
          </p:cNvSpPr>
          <p:nvPr>
            <p:ph type="title"/>
          </p:nvPr>
        </p:nvSpPr>
        <p:spPr>
          <a:xfrm>
            <a:off x="179392" y="217355"/>
            <a:ext cx="8964608" cy="706439"/>
          </a:xfrm>
        </p:spPr>
        <p:txBody>
          <a:bodyPr/>
          <a:lstStyle/>
          <a:p>
            <a:r>
              <a:rPr kumimoji="1" lang="en-US" altLang="ja-JP" sz="3800" dirty="0">
                <a:latin typeface="+mj-lt"/>
                <a:ea typeface="ＭＳ Ｐゴシック" charset="-128"/>
              </a:rPr>
              <a:t>SPICA</a:t>
            </a:r>
            <a:r>
              <a:rPr kumimoji="1" lang="en-US" altLang="ja-JP" sz="2800" dirty="0">
                <a:latin typeface="+mj-lt"/>
                <a:ea typeface="ＭＳ Ｐゴシック" charset="-128"/>
              </a:rPr>
              <a:t>: space mission for mid-&amp; far-IR astronomy</a:t>
            </a:r>
            <a:endParaRPr kumimoji="1" lang="ja-JP" altLang="en-US" sz="2800" dirty="0">
              <a:latin typeface="+mj-lt"/>
              <a:ea typeface="ＭＳ Ｐゴシック" charset="-128"/>
            </a:endParaRPr>
          </a:p>
        </p:txBody>
      </p:sp>
      <p:sp>
        <p:nvSpPr>
          <p:cNvPr id="6147" name="スライド番号プレースホルダ 2"/>
          <p:cNvSpPr>
            <a:spLocks noGrp="1"/>
          </p:cNvSpPr>
          <p:nvPr>
            <p:ph type="sldNum" sz="quarter" idx="11"/>
          </p:nvPr>
        </p:nvSpPr>
        <p:spPr>
          <a:noFill/>
        </p:spPr>
        <p:txBody>
          <a:bodyPr/>
          <a:lstStyle/>
          <a:p>
            <a:fld id="{7B4F4A82-50C6-48DF-A983-D639DCE149EA}" type="slidenum">
              <a:rPr lang="en-GB" altLang="ja-JP" smtClean="0"/>
              <a:pPr/>
              <a:t>2</a:t>
            </a:fld>
            <a:endParaRPr lang="en-GB" altLang="ja-JP" smtClean="0"/>
          </a:p>
        </p:txBody>
      </p:sp>
      <p:sp>
        <p:nvSpPr>
          <p:cNvPr id="8" name="コンテンツ プレースホルダ 2"/>
          <p:cNvSpPr txBox="1">
            <a:spLocks/>
          </p:cNvSpPr>
          <p:nvPr/>
        </p:nvSpPr>
        <p:spPr bwMode="auto">
          <a:xfrm>
            <a:off x="246095" y="1093970"/>
            <a:ext cx="7355544" cy="44355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marL="342891" indent="-342891" eaLnBrk="0" hangingPunct="0">
              <a:spcBef>
                <a:spcPct val="20000"/>
              </a:spcBef>
              <a:buClr>
                <a:srgbClr val="FFFFCC"/>
              </a:buClr>
              <a:buSzPct val="90000"/>
              <a:buFont typeface="Wingdings" pitchFamily="2" charset="2"/>
              <a:buChar char="l"/>
              <a:defRPr/>
            </a:pPr>
            <a:r>
              <a:rPr kumimoji="1" lang="en-US" altLang="ja-JP" sz="3000" b="1" kern="0" dirty="0">
                <a:solidFill>
                  <a:srgbClr val="FFFFCC"/>
                </a:solidFill>
                <a:effectLst>
                  <a:outerShdw blurRad="38100" dist="38100" dir="2700000" algn="tl">
                    <a:srgbClr val="000000"/>
                  </a:outerShdw>
                </a:effectLst>
                <a:latin typeface="+mn-lt"/>
              </a:rPr>
              <a:t>Telescope: </a:t>
            </a:r>
            <a:r>
              <a:rPr kumimoji="1" lang="en-US" altLang="ja-JP" sz="3000" b="1" kern="0" dirty="0">
                <a:solidFill>
                  <a:srgbClr val="FFFF00"/>
                </a:solidFill>
                <a:effectLst>
                  <a:outerShdw blurRad="38100" dist="38100" dir="2700000" algn="tl">
                    <a:srgbClr val="000000"/>
                  </a:outerShdw>
                </a:effectLst>
                <a:latin typeface="+mn-lt"/>
              </a:rPr>
              <a:t>2.5 m</a:t>
            </a:r>
            <a:r>
              <a:rPr kumimoji="1" lang="en-US" altLang="ja-JP" sz="3000" b="1" kern="0" dirty="0">
                <a:solidFill>
                  <a:srgbClr val="FFFFCC"/>
                </a:solidFill>
                <a:effectLst>
                  <a:outerShdw blurRad="38100" dist="38100" dir="2700000" algn="tl">
                    <a:srgbClr val="000000"/>
                  </a:outerShdw>
                </a:effectLst>
                <a:latin typeface="+mn-lt"/>
              </a:rPr>
              <a:t> &amp; &lt;</a:t>
            </a:r>
            <a:r>
              <a:rPr kumimoji="1" lang="en-US" altLang="ja-JP" sz="3000" b="1" kern="0" dirty="0">
                <a:solidFill>
                  <a:srgbClr val="FFFF00"/>
                </a:solidFill>
                <a:effectLst>
                  <a:outerShdw blurRad="38100" dist="38100" dir="2700000" algn="tl">
                    <a:srgbClr val="000000"/>
                  </a:outerShdw>
                </a:effectLst>
                <a:latin typeface="+mn-lt"/>
              </a:rPr>
              <a:t>8 K</a:t>
            </a:r>
            <a:endParaRPr kumimoji="1" lang="ja-JP" altLang="en-US" sz="3000" b="1" kern="0" dirty="0">
              <a:solidFill>
                <a:srgbClr val="FFFF00"/>
              </a:solidFill>
              <a:effectLst>
                <a:outerShdw blurRad="38100" dist="38100" dir="2700000" algn="tl">
                  <a:srgbClr val="000000"/>
                </a:outerShdw>
              </a:effectLst>
              <a:latin typeface="+mn-lt"/>
              <a:cs typeface="+mn-cs"/>
            </a:endParaRPr>
          </a:p>
        </p:txBody>
      </p:sp>
      <p:sp>
        <p:nvSpPr>
          <p:cNvPr id="13" name="テキスト ボックス 12"/>
          <p:cNvSpPr txBox="1"/>
          <p:nvPr/>
        </p:nvSpPr>
        <p:spPr>
          <a:xfrm>
            <a:off x="579922" y="1595307"/>
            <a:ext cx="6551345" cy="769441"/>
          </a:xfrm>
          <a:prstGeom prst="rect">
            <a:avLst/>
          </a:prstGeom>
          <a:noFill/>
        </p:spPr>
        <p:txBody>
          <a:bodyPr wrap="none" rtlCol="0">
            <a:spAutoFit/>
          </a:bodyPr>
          <a:lstStyle/>
          <a:p>
            <a:r>
              <a:rPr kumimoji="1" lang="en-US" altLang="ja-JP" sz="2200" dirty="0">
                <a:latin typeface="+mn-lt"/>
                <a:cs typeface="Segoe UI Light" panose="020B0502040204020203" pitchFamily="34" charset="0"/>
              </a:rPr>
              <a:t>-Natural background limited Infrared (IR) observations</a:t>
            </a:r>
          </a:p>
          <a:p>
            <a:r>
              <a:rPr kumimoji="1" lang="en-US" altLang="ja-JP" sz="2200" dirty="0">
                <a:latin typeface="+mn-lt"/>
                <a:cs typeface="Segoe UI Light" panose="020B0502040204020203" pitchFamily="34" charset="0"/>
              </a:rPr>
              <a:t> </a:t>
            </a:r>
            <a:r>
              <a:rPr kumimoji="1" lang="ja-JP" altLang="en-US" sz="2200" dirty="0">
                <a:latin typeface="+mn-lt"/>
                <a:cs typeface="Segoe UI Light" panose="020B0502040204020203" pitchFamily="34" charset="0"/>
              </a:rPr>
              <a:t>→ </a:t>
            </a:r>
            <a:r>
              <a:rPr kumimoji="1" lang="en-US" altLang="ja-JP" sz="2200" dirty="0">
                <a:effectLst>
                  <a:outerShdw blurRad="38100" dist="38100" dir="2700000" algn="tl">
                    <a:srgbClr val="000000">
                      <a:alpha val="43137"/>
                    </a:srgbClr>
                  </a:outerShdw>
                </a:effectLst>
                <a:latin typeface="+mn-lt"/>
                <a:cs typeface="Segoe UI Light" panose="020B0502040204020203" pitchFamily="34" charset="0"/>
              </a:rPr>
              <a:t>Need </a:t>
            </a:r>
            <a:r>
              <a:rPr kumimoji="1" lang="en-US" altLang="ja-JP" sz="2200" dirty="0">
                <a:solidFill>
                  <a:srgbClr val="FFFF00"/>
                </a:solidFill>
                <a:effectLst>
                  <a:outerShdw blurRad="38100" dist="38100" dir="2700000" algn="tl">
                    <a:srgbClr val="000000">
                      <a:alpha val="43137"/>
                    </a:srgbClr>
                  </a:outerShdw>
                </a:effectLst>
                <a:latin typeface="+mj-lt"/>
                <a:cs typeface="Segoe UI Light" panose="020B0502040204020203" pitchFamily="34" charset="0"/>
              </a:rPr>
              <a:t>ultra-sensitive</a:t>
            </a:r>
            <a:r>
              <a:rPr kumimoji="1" lang="en-US" altLang="ja-JP" sz="2200" dirty="0">
                <a:effectLst>
                  <a:outerShdw blurRad="38100" dist="38100" dir="2700000" algn="tl">
                    <a:srgbClr val="000000">
                      <a:alpha val="43137"/>
                    </a:srgbClr>
                  </a:outerShdw>
                </a:effectLst>
                <a:latin typeface="+mn-lt"/>
                <a:cs typeface="Segoe UI Light" panose="020B0502040204020203" pitchFamily="34" charset="0"/>
              </a:rPr>
              <a:t> IR detectors</a:t>
            </a:r>
            <a:endParaRPr kumimoji="1" lang="ja-JP" altLang="en-US" sz="2200" dirty="0">
              <a:effectLst>
                <a:outerShdw blurRad="38100" dist="38100" dir="2700000" algn="tl">
                  <a:srgbClr val="000000">
                    <a:alpha val="43137"/>
                  </a:srgbClr>
                </a:outerShdw>
              </a:effectLst>
              <a:latin typeface="+mn-lt"/>
              <a:cs typeface="Segoe UI Light" panose="020B0502040204020203" pitchFamily="34" charset="0"/>
            </a:endParaRPr>
          </a:p>
        </p:txBody>
      </p:sp>
      <p:sp>
        <p:nvSpPr>
          <p:cNvPr id="14" name="コンテンツ プレースホルダ 2"/>
          <p:cNvSpPr txBox="1">
            <a:spLocks/>
          </p:cNvSpPr>
          <p:nvPr/>
        </p:nvSpPr>
        <p:spPr bwMode="auto">
          <a:xfrm>
            <a:off x="201067" y="3879778"/>
            <a:ext cx="4065459" cy="44355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eaLnBrk="0" hangingPunct="0">
              <a:spcBef>
                <a:spcPct val="20000"/>
              </a:spcBef>
              <a:buClr>
                <a:srgbClr val="FFFFCC"/>
              </a:buClr>
              <a:buSzPct val="90000"/>
              <a:defRPr/>
            </a:pPr>
            <a:r>
              <a:rPr kumimoji="1" lang="en-US" altLang="ja-JP" sz="2800" b="1" kern="0" dirty="0" smtClean="0">
                <a:effectLst>
                  <a:outerShdw blurRad="38100" dist="38100" dir="2700000" algn="tl">
                    <a:srgbClr val="000000"/>
                  </a:outerShdw>
                </a:effectLst>
                <a:latin typeface="+mn-lt"/>
                <a:cs typeface="+mn-cs"/>
              </a:rPr>
              <a:t>    -SAFARI (34-210 µm)</a:t>
            </a:r>
            <a:endParaRPr kumimoji="1" lang="ja-JP" altLang="en-US" sz="2800" b="1" kern="0" dirty="0">
              <a:effectLst>
                <a:outerShdw blurRad="38100" dist="38100" dir="2700000" algn="tl">
                  <a:srgbClr val="000000"/>
                </a:outerShdw>
              </a:effectLst>
              <a:latin typeface="+mn-lt"/>
              <a:cs typeface="+mn-cs"/>
            </a:endParaRPr>
          </a:p>
        </p:txBody>
      </p:sp>
      <p:grpSp>
        <p:nvGrpSpPr>
          <p:cNvPr id="15" name="グループ化 14"/>
          <p:cNvGrpSpPr/>
          <p:nvPr/>
        </p:nvGrpSpPr>
        <p:grpSpPr>
          <a:xfrm>
            <a:off x="4962513" y="2150208"/>
            <a:ext cx="4181489" cy="4327333"/>
            <a:chOff x="4548819" y="82946"/>
            <a:chExt cx="4181489" cy="5304841"/>
          </a:xfrm>
        </p:grpSpPr>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l="30034" r="13517"/>
            <a:stretch/>
          </p:blipFill>
          <p:spPr>
            <a:xfrm>
              <a:off x="4548819" y="869280"/>
              <a:ext cx="4181489" cy="4518507"/>
            </a:xfrm>
            <a:prstGeom prst="roundRect">
              <a:avLst>
                <a:gd name="adj" fmla="val 8594"/>
              </a:avLst>
            </a:prstGeom>
            <a:solidFill>
              <a:srgbClr val="FFFFFF">
                <a:shade val="85000"/>
              </a:srgbClr>
            </a:solidFill>
            <a:ln>
              <a:noFill/>
            </a:ln>
            <a:effectLst/>
          </p:spPr>
        </p:pic>
        <p:sp>
          <p:nvSpPr>
            <p:cNvPr id="17" name="テキスト ボックス 16"/>
            <p:cNvSpPr txBox="1"/>
            <p:nvPr/>
          </p:nvSpPr>
          <p:spPr>
            <a:xfrm>
              <a:off x="6959461" y="3278426"/>
              <a:ext cx="1757548" cy="339571"/>
            </a:xfrm>
            <a:prstGeom prst="rect">
              <a:avLst/>
            </a:prstGeom>
            <a:noFill/>
          </p:spPr>
          <p:txBody>
            <a:bodyPr wrap="square" rtlCol="0">
              <a:spAutoFit/>
            </a:bodyPr>
            <a:lstStyle/>
            <a:p>
              <a:r>
                <a:rPr kumimoji="1" lang="en-US" altLang="ja-JP" sz="1200" dirty="0">
                  <a:solidFill>
                    <a:schemeClr val="bg2"/>
                  </a:solidFill>
                  <a:latin typeface="+mn-lt"/>
                </a:rPr>
                <a:t>© Cambridge Univ.</a:t>
              </a:r>
              <a:endParaRPr kumimoji="1" lang="ja-JP" altLang="en-US" sz="1200" dirty="0">
                <a:solidFill>
                  <a:schemeClr val="bg2"/>
                </a:solidFill>
                <a:latin typeface="+mn-lt"/>
              </a:endParaRPr>
            </a:p>
          </p:txBody>
        </p:sp>
        <p:sp>
          <p:nvSpPr>
            <p:cNvPr id="19" name="正方形/長方形 18"/>
            <p:cNvSpPr/>
            <p:nvPr/>
          </p:nvSpPr>
          <p:spPr bwMode="auto">
            <a:xfrm>
              <a:off x="6279873" y="995082"/>
              <a:ext cx="515374" cy="3909746"/>
            </a:xfrm>
            <a:prstGeom prst="rect">
              <a:avLst/>
            </a:prstGeom>
            <a:solidFill>
              <a:schemeClr val="accent6">
                <a:lumMod val="60000"/>
                <a:lumOff val="40000"/>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20" name="正方形/長方形 19"/>
            <p:cNvSpPr/>
            <p:nvPr/>
          </p:nvSpPr>
          <p:spPr bwMode="auto">
            <a:xfrm>
              <a:off x="6785002" y="986118"/>
              <a:ext cx="592951" cy="3899647"/>
            </a:xfrm>
            <a:prstGeom prst="rect">
              <a:avLst/>
            </a:prstGeom>
            <a:solidFill>
              <a:srgbClr val="00B050">
                <a:alpha val="5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21" name="正方形/長方形 20"/>
            <p:cNvSpPr/>
            <p:nvPr/>
          </p:nvSpPr>
          <p:spPr bwMode="auto">
            <a:xfrm>
              <a:off x="7377707" y="986118"/>
              <a:ext cx="654669" cy="3915481"/>
            </a:xfrm>
            <a:prstGeom prst="rect">
              <a:avLst/>
            </a:prstGeom>
            <a:solidFill>
              <a:srgbClr val="FF0066">
                <a:alpha val="5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22" name="テキスト ボックス 21"/>
            <p:cNvSpPr txBox="1"/>
            <p:nvPr/>
          </p:nvSpPr>
          <p:spPr>
            <a:xfrm>
              <a:off x="6380804" y="2189964"/>
              <a:ext cx="1401346" cy="641411"/>
            </a:xfrm>
            <a:prstGeom prst="rect">
              <a:avLst/>
            </a:prstGeom>
            <a:noFill/>
          </p:spPr>
          <p:txBody>
            <a:bodyPr wrap="none" rtlCol="0">
              <a:spAutoFit/>
            </a:bodyPr>
            <a:lstStyle/>
            <a:p>
              <a:r>
                <a:rPr kumimoji="1" lang="en-US" altLang="ja-JP" sz="2800" b="1" dirty="0">
                  <a:solidFill>
                    <a:schemeClr val="accent3"/>
                  </a:solidFill>
                  <a:effectLst>
                    <a:outerShdw blurRad="38100" dist="38100" dir="2700000" algn="tl">
                      <a:srgbClr val="000000">
                        <a:alpha val="43137"/>
                      </a:srgbClr>
                    </a:outerShdw>
                  </a:effectLst>
                  <a:latin typeface="+mn-lt"/>
                </a:rPr>
                <a:t>M-band</a:t>
              </a:r>
              <a:endParaRPr kumimoji="1" lang="ja-JP" altLang="en-US" sz="2800" b="1" dirty="0">
                <a:solidFill>
                  <a:schemeClr val="accent3"/>
                </a:solidFill>
                <a:effectLst>
                  <a:outerShdw blurRad="38100" dist="38100" dir="2700000" algn="tl">
                    <a:srgbClr val="000000">
                      <a:alpha val="43137"/>
                    </a:srgbClr>
                  </a:outerShdw>
                </a:effectLst>
                <a:latin typeface="+mn-lt"/>
              </a:endParaRPr>
            </a:p>
          </p:txBody>
        </p:sp>
        <p:sp>
          <p:nvSpPr>
            <p:cNvPr id="26" name="テキスト ボックス 25"/>
            <p:cNvSpPr txBox="1"/>
            <p:nvPr/>
          </p:nvSpPr>
          <p:spPr>
            <a:xfrm>
              <a:off x="7450893" y="2703337"/>
              <a:ext cx="1266693" cy="641411"/>
            </a:xfrm>
            <a:prstGeom prst="rect">
              <a:avLst/>
            </a:prstGeom>
            <a:noFill/>
          </p:spPr>
          <p:txBody>
            <a:bodyPr wrap="none" rtlCol="0">
              <a:spAutoFit/>
            </a:bodyPr>
            <a:lstStyle/>
            <a:p>
              <a:r>
                <a:rPr kumimoji="1" lang="en-US" altLang="ja-JP" sz="2800" b="1" dirty="0">
                  <a:solidFill>
                    <a:srgbClr val="FF0066"/>
                  </a:solidFill>
                  <a:effectLst>
                    <a:outerShdw blurRad="38100" dist="38100" dir="2700000" algn="tl">
                      <a:srgbClr val="000000">
                        <a:alpha val="43137"/>
                      </a:srgbClr>
                    </a:outerShdw>
                  </a:effectLst>
                  <a:latin typeface="+mn-lt"/>
                </a:rPr>
                <a:t>L-band</a:t>
              </a:r>
              <a:endParaRPr kumimoji="1" lang="ja-JP" altLang="en-US" sz="2800" b="1" dirty="0">
                <a:solidFill>
                  <a:srgbClr val="FF0066"/>
                </a:solidFill>
                <a:effectLst>
                  <a:outerShdw blurRad="38100" dist="38100" dir="2700000" algn="tl">
                    <a:srgbClr val="000000">
                      <a:alpha val="43137"/>
                    </a:srgbClr>
                  </a:outerShdw>
                </a:effectLst>
                <a:latin typeface="+mn-lt"/>
              </a:endParaRPr>
            </a:p>
          </p:txBody>
        </p:sp>
        <p:cxnSp>
          <p:nvCxnSpPr>
            <p:cNvPr id="27" name="直線矢印コネクタ 26"/>
            <p:cNvCxnSpPr/>
            <p:nvPr/>
          </p:nvCxnSpPr>
          <p:spPr bwMode="auto">
            <a:xfrm flipV="1">
              <a:off x="6174597" y="770060"/>
              <a:ext cx="1934508" cy="4058"/>
            </a:xfrm>
            <a:prstGeom prst="straightConnector1">
              <a:avLst/>
            </a:prstGeom>
            <a:solidFill>
              <a:schemeClr val="accent1"/>
            </a:solidFill>
            <a:ln w="76200" cap="flat" cmpd="sng" algn="ctr">
              <a:solidFill>
                <a:schemeClr val="tx1"/>
              </a:solidFill>
              <a:prstDash val="solid"/>
              <a:round/>
              <a:headEnd type="arrow" w="med" len="med"/>
              <a:tailEnd type="arrow" w="med" len="med"/>
            </a:ln>
            <a:effectLst>
              <a:outerShdw blurRad="50800" dist="38100" dir="5400000" algn="t" rotWithShape="0">
                <a:prstClr val="black">
                  <a:alpha val="40000"/>
                </a:prstClr>
              </a:outerShdw>
            </a:effectLst>
          </p:spPr>
        </p:cxnSp>
        <p:sp>
          <p:nvSpPr>
            <p:cNvPr id="28" name="テキスト ボックス 27"/>
            <p:cNvSpPr txBox="1"/>
            <p:nvPr/>
          </p:nvSpPr>
          <p:spPr>
            <a:xfrm>
              <a:off x="6453754" y="82946"/>
              <a:ext cx="1412566" cy="452761"/>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latin typeface="+mj-lt"/>
                </a:rPr>
                <a:t>34–210 </a:t>
              </a:r>
              <a:r>
                <a:rPr kumimoji="1" lang="en-US" altLang="ja-JP" b="1" dirty="0" err="1">
                  <a:solidFill>
                    <a:srgbClr val="FFFF00"/>
                  </a:solidFill>
                  <a:effectLst>
                    <a:outerShdw blurRad="38100" dist="38100" dir="2700000" algn="tl">
                      <a:srgbClr val="000000">
                        <a:alpha val="43137"/>
                      </a:srgbClr>
                    </a:outerShdw>
                  </a:effectLst>
                  <a:latin typeface="+mj-lt"/>
                </a:rPr>
                <a:t>μm</a:t>
              </a:r>
              <a:r>
                <a:rPr kumimoji="1" lang="en-US" altLang="ja-JP" b="1" dirty="0">
                  <a:solidFill>
                    <a:srgbClr val="FFFF00"/>
                  </a:solidFill>
                  <a:effectLst>
                    <a:outerShdw blurRad="38100" dist="38100" dir="2700000" algn="tl">
                      <a:srgbClr val="000000">
                        <a:alpha val="43137"/>
                      </a:srgbClr>
                    </a:outerShdw>
                  </a:effectLst>
                  <a:latin typeface="+mj-lt"/>
                </a:rPr>
                <a:t> </a:t>
              </a:r>
              <a:endParaRPr kumimoji="1" lang="ja-JP" altLang="en-US" b="1" dirty="0">
                <a:solidFill>
                  <a:srgbClr val="FFFF00"/>
                </a:solidFill>
                <a:effectLst>
                  <a:outerShdw blurRad="38100" dist="38100" dir="2700000" algn="tl">
                    <a:srgbClr val="000000">
                      <a:alpha val="43137"/>
                    </a:srgbClr>
                  </a:outerShdw>
                </a:effectLst>
                <a:latin typeface="+mj-lt"/>
              </a:endParaRPr>
            </a:p>
          </p:txBody>
        </p:sp>
        <p:sp>
          <p:nvSpPr>
            <p:cNvPr id="29" name="テキスト ボックス 28"/>
            <p:cNvSpPr txBox="1"/>
            <p:nvPr/>
          </p:nvSpPr>
          <p:spPr>
            <a:xfrm>
              <a:off x="5573762" y="2982019"/>
              <a:ext cx="1279517" cy="641411"/>
            </a:xfrm>
            <a:prstGeom prst="rect">
              <a:avLst/>
            </a:prstGeom>
            <a:noFill/>
          </p:spPr>
          <p:txBody>
            <a:bodyPr wrap="none" rtlCol="0">
              <a:spAutoFit/>
            </a:bodyPr>
            <a:lstStyle/>
            <a:p>
              <a:r>
                <a:rPr kumimoji="1" lang="en-US" altLang="ja-JP" sz="2800" b="1" dirty="0">
                  <a:solidFill>
                    <a:srgbClr val="0005D2"/>
                  </a:solidFill>
                  <a:effectLst>
                    <a:outerShdw blurRad="38100" dist="38100" dir="2700000" algn="tl">
                      <a:srgbClr val="000000">
                        <a:alpha val="43137"/>
                      </a:srgbClr>
                    </a:outerShdw>
                  </a:effectLst>
                  <a:latin typeface="+mn-lt"/>
                </a:rPr>
                <a:t>S-band</a:t>
              </a:r>
              <a:endParaRPr kumimoji="1" lang="ja-JP" altLang="en-US" sz="2800" b="1" dirty="0">
                <a:solidFill>
                  <a:srgbClr val="0005D2"/>
                </a:solidFill>
                <a:effectLst>
                  <a:outerShdw blurRad="38100" dist="38100" dir="2700000" algn="tl">
                    <a:srgbClr val="000000">
                      <a:alpha val="43137"/>
                    </a:srgbClr>
                  </a:outerShdw>
                </a:effectLst>
                <a:latin typeface="+mn-lt"/>
              </a:endParaRPr>
            </a:p>
          </p:txBody>
        </p:sp>
      </p:grpSp>
      <p:sp>
        <p:nvSpPr>
          <p:cNvPr id="24" name="コンテンツ プレースホルダ 2"/>
          <p:cNvSpPr txBox="1">
            <a:spLocks/>
          </p:cNvSpPr>
          <p:nvPr/>
        </p:nvSpPr>
        <p:spPr bwMode="auto">
          <a:xfrm>
            <a:off x="238277" y="2541457"/>
            <a:ext cx="7355544" cy="44355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marL="342891" indent="-342891" eaLnBrk="0" hangingPunct="0">
              <a:spcBef>
                <a:spcPct val="20000"/>
              </a:spcBef>
              <a:buClr>
                <a:srgbClr val="FFFFCC"/>
              </a:buClr>
              <a:buSzPct val="90000"/>
              <a:buFont typeface="Wingdings" pitchFamily="2" charset="2"/>
              <a:buChar char="l"/>
              <a:defRPr/>
            </a:pPr>
            <a:r>
              <a:rPr kumimoji="1" lang="en-US" altLang="ja-JP" sz="3000" b="1" kern="0" dirty="0" smtClean="0">
                <a:effectLst>
                  <a:outerShdw blurRad="38100" dist="38100" dir="2700000" algn="tl">
                    <a:srgbClr val="000000"/>
                  </a:outerShdw>
                </a:effectLst>
                <a:latin typeface="+mn-lt"/>
                <a:cs typeface="+mn-cs"/>
              </a:rPr>
              <a:t>IR instruments</a:t>
            </a:r>
            <a:endParaRPr kumimoji="1" lang="ja-JP" altLang="en-US" sz="3000" b="1" kern="0" dirty="0">
              <a:effectLst>
                <a:outerShdw blurRad="38100" dist="38100" dir="2700000" algn="tl">
                  <a:srgbClr val="000000"/>
                </a:outerShdw>
              </a:effectLst>
              <a:latin typeface="+mn-lt"/>
              <a:cs typeface="+mn-cs"/>
            </a:endParaRPr>
          </a:p>
        </p:txBody>
      </p:sp>
      <p:sp>
        <p:nvSpPr>
          <p:cNvPr id="25" name="テキスト ボックス 24"/>
          <p:cNvSpPr txBox="1"/>
          <p:nvPr/>
        </p:nvSpPr>
        <p:spPr>
          <a:xfrm>
            <a:off x="664341" y="5412250"/>
            <a:ext cx="4369594" cy="523220"/>
          </a:xfrm>
          <a:prstGeom prst="rect">
            <a:avLst/>
          </a:prstGeom>
          <a:noFill/>
        </p:spPr>
        <p:txBody>
          <a:bodyPr wrap="none" rtlCol="0">
            <a:spAutoFit/>
          </a:bodyPr>
          <a:lstStyle/>
          <a:p>
            <a:r>
              <a:rPr kumimoji="1" lang="en-US" altLang="ja-JP" sz="2800"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with </a:t>
            </a:r>
            <a:r>
              <a:rPr kumimoji="1" lang="en-US" altLang="ja-JP" sz="2800" b="1" dirty="0" smtClean="0">
                <a:solidFill>
                  <a:srgbClr val="FFFF00"/>
                </a:solidFill>
                <a:effectLst>
                  <a:outerShdw blurRad="38100" dist="38100" dir="2700000" algn="tl">
                    <a:srgbClr val="000000">
                      <a:alpha val="43137"/>
                    </a:srgbClr>
                  </a:outerShdw>
                </a:effectLst>
                <a:latin typeface="+mj-lt"/>
                <a:ea typeface="Segoe UI Symbol" panose="020B0502040204020203" pitchFamily="34" charset="0"/>
                <a:cs typeface="Segoe UI Light" panose="020B0502040204020203" pitchFamily="34" charset="0"/>
              </a:rPr>
              <a:t>TES</a:t>
            </a:r>
            <a:r>
              <a:rPr kumimoji="1" lang="en-US" altLang="ja-JP" sz="2800"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a:t>
            </a:r>
            <a:r>
              <a:rPr kumimoji="1" lang="en-US" altLang="ja-JP" sz="2800" dirty="0" smtClean="0">
                <a:solidFill>
                  <a:srgbClr val="FFFF00"/>
                </a:solidFill>
                <a:effectLst>
                  <a:outerShdw blurRad="38100" dist="38100" dir="2700000" algn="tl">
                    <a:srgbClr val="000000">
                      <a:alpha val="43137"/>
                    </a:srgbClr>
                  </a:outerShdw>
                </a:effectLst>
                <a:latin typeface="+mj-lt"/>
                <a:ea typeface="Segoe UI Symbol" panose="020B0502040204020203" pitchFamily="34" charset="0"/>
                <a:cs typeface="Segoe UI Light" panose="020B0502040204020203" pitchFamily="34" charset="0"/>
              </a:rPr>
              <a:t>bolometer</a:t>
            </a:r>
            <a:r>
              <a:rPr kumimoji="1" lang="en-US" altLang="ja-JP" sz="2800"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arrays</a:t>
            </a:r>
            <a:endParaRPr kumimoji="1" lang="ja-JP" altLang="en-US" sz="2800" dirty="0">
              <a:effectLst>
                <a:outerShdw blurRad="38100" dist="38100" dir="2700000" algn="tl">
                  <a:srgbClr val="000000">
                    <a:alpha val="43137"/>
                  </a:srgbClr>
                </a:outerShdw>
              </a:effectLst>
              <a:latin typeface="+mn-lt"/>
              <a:cs typeface="Segoe UI Light" panose="020B0502040204020203" pitchFamily="34" charset="0"/>
            </a:endParaRPr>
          </a:p>
        </p:txBody>
      </p:sp>
      <p:sp>
        <p:nvSpPr>
          <p:cNvPr id="34" name="テキスト ボックス 33"/>
          <p:cNvSpPr txBox="1"/>
          <p:nvPr/>
        </p:nvSpPr>
        <p:spPr>
          <a:xfrm>
            <a:off x="604684" y="4464606"/>
            <a:ext cx="3675558" cy="954107"/>
          </a:xfrm>
          <a:prstGeom prst="rect">
            <a:avLst/>
          </a:prstGeom>
          <a:noFill/>
        </p:spPr>
        <p:txBody>
          <a:bodyPr wrap="none" rtlCol="0">
            <a:spAutoFit/>
          </a:bodyPr>
          <a:lstStyle/>
          <a:p>
            <a:r>
              <a:rPr kumimoji="1" lang="en-US" altLang="ja-JP" sz="2800"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-Three-band</a:t>
            </a:r>
            <a:r>
              <a:rPr kumimoji="1" lang="en-US" altLang="ja-JP" sz="2800" dirty="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a:t>
            </a:r>
            <a:endParaRPr kumimoji="1" lang="en-US" altLang="ja-JP" sz="2800"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endParaRPr>
          </a:p>
          <a:p>
            <a:r>
              <a:rPr kumimoji="1" lang="en-US" altLang="ja-JP" sz="2800" b="1" dirty="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a:t>
            </a:r>
            <a:r>
              <a:rPr kumimoji="1" lang="en-US" altLang="ja-JP" sz="2800" b="1"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a:t>
            </a:r>
            <a:r>
              <a:rPr kumimoji="1" lang="en-US" altLang="ja-JP" sz="2800" dirty="0" smtClean="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grating spectrometers</a:t>
            </a:r>
            <a:endParaRPr kumimoji="1" lang="ja-JP" altLang="en-US" sz="2800" dirty="0">
              <a:effectLst>
                <a:outerShdw blurRad="38100" dist="38100" dir="2700000" algn="tl">
                  <a:srgbClr val="000000">
                    <a:alpha val="43137"/>
                  </a:srgbClr>
                </a:outerShdw>
              </a:effectLst>
              <a:latin typeface="+mn-lt"/>
              <a:cs typeface="Segoe UI Light" panose="020B0502040204020203" pitchFamily="34" charset="0"/>
            </a:endParaRPr>
          </a:p>
        </p:txBody>
      </p:sp>
      <p:sp>
        <p:nvSpPr>
          <p:cNvPr id="37" name="コンテンツ プレースホルダ 2"/>
          <p:cNvSpPr txBox="1">
            <a:spLocks/>
          </p:cNvSpPr>
          <p:nvPr/>
        </p:nvSpPr>
        <p:spPr bwMode="auto">
          <a:xfrm>
            <a:off x="246978" y="3159266"/>
            <a:ext cx="4891079" cy="44355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eaLnBrk="0" hangingPunct="0">
              <a:spcBef>
                <a:spcPct val="20000"/>
              </a:spcBef>
              <a:buClr>
                <a:srgbClr val="FFFFCC"/>
              </a:buClr>
              <a:buSzPct val="90000"/>
              <a:defRPr/>
            </a:pPr>
            <a:r>
              <a:rPr kumimoji="1" lang="en-US" altLang="ja-JP" sz="2800" b="1" kern="0" dirty="0" smtClean="0">
                <a:effectLst>
                  <a:outerShdw blurRad="38100" dist="38100" dir="2700000" algn="tl">
                    <a:srgbClr val="000000"/>
                  </a:outerShdw>
                </a:effectLst>
                <a:latin typeface="+mn-lt"/>
                <a:cs typeface="+mn-cs"/>
              </a:rPr>
              <a:t>    -SMI (</a:t>
            </a:r>
            <a:r>
              <a:rPr kumimoji="1" lang="en-US" altLang="ja-JP" sz="2800" b="1" kern="0" dirty="0" smtClean="0">
                <a:effectLst>
                  <a:outerShdw blurRad="38100" dist="38100" dir="2700000" algn="tl">
                    <a:srgbClr val="000000"/>
                  </a:outerShdw>
                </a:effectLst>
                <a:latin typeface="+mn-lt"/>
                <a:cs typeface="+mn-cs"/>
              </a:rPr>
              <a:t>12-37 </a:t>
            </a:r>
            <a:r>
              <a:rPr kumimoji="1" lang="en-US" altLang="ja-JP" sz="2800" b="1" kern="0" dirty="0" smtClean="0">
                <a:effectLst>
                  <a:outerShdw blurRad="38100" dist="38100" dir="2700000" algn="tl">
                    <a:srgbClr val="000000"/>
                  </a:outerShdw>
                </a:effectLst>
                <a:latin typeface="+mn-lt"/>
                <a:cs typeface="+mn-cs"/>
              </a:rPr>
              <a:t>µm) </a:t>
            </a:r>
            <a:endParaRPr kumimoji="1" lang="ja-JP" altLang="en-US" sz="2800" b="1" kern="0" dirty="0">
              <a:effectLst>
                <a:outerShdw blurRad="38100" dist="38100" dir="2700000" algn="tl">
                  <a:srgbClr val="000000"/>
                </a:outerShdw>
              </a:effectLst>
              <a:latin typeface="+mn-lt"/>
              <a:cs typeface="+mn-cs"/>
            </a:endParaRPr>
          </a:p>
        </p:txBody>
      </p:sp>
      <p:sp>
        <p:nvSpPr>
          <p:cNvPr id="30" name="テキスト ボックス 29"/>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l="-6000" r="-6000"/>
          </a:stretch>
        </a:blipFill>
        <a:effectLst/>
      </p:bgPr>
    </p:bg>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66" y="-64736"/>
            <a:ext cx="9437236" cy="6955104"/>
          </a:xfrm>
          <a:prstGeom prst="rect">
            <a:avLst/>
          </a:prstGeom>
        </p:spPr>
      </p:pic>
      <p:sp>
        <p:nvSpPr>
          <p:cNvPr id="10" name="角丸四角形 9"/>
          <p:cNvSpPr/>
          <p:nvPr/>
        </p:nvSpPr>
        <p:spPr bwMode="auto">
          <a:xfrm>
            <a:off x="312239" y="3659155"/>
            <a:ext cx="8516473" cy="1693331"/>
          </a:xfrm>
          <a:prstGeom prst="roundRect">
            <a:avLst/>
          </a:prstGeom>
          <a:solidFill>
            <a:schemeClr val="bg1">
              <a:lumMod val="85000"/>
              <a:lumOff val="15000"/>
              <a:alpha val="51000"/>
            </a:schemeClr>
          </a:solidFill>
          <a:ln w="381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3</a:t>
            </a:fld>
            <a:endParaRPr lang="en-GB" altLang="ja-JP"/>
          </a:p>
        </p:txBody>
      </p:sp>
      <p:sp>
        <p:nvSpPr>
          <p:cNvPr id="3" name="テキスト ボックス 2"/>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
        <p:nvSpPr>
          <p:cNvPr id="4" name="タイトル 1"/>
          <p:cNvSpPr txBox="1">
            <a:spLocks/>
          </p:cNvSpPr>
          <p:nvPr/>
        </p:nvSpPr>
        <p:spPr bwMode="auto">
          <a:xfrm>
            <a:off x="179389" y="73231"/>
            <a:ext cx="8393111" cy="14098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defRPr/>
            </a:pPr>
            <a:r>
              <a:rPr kumimoji="1" lang="en-US" altLang="ja-JP" sz="3800" b="1" kern="0" dirty="0" smtClean="0">
                <a:effectLst>
                  <a:outerShdw blurRad="38100" dist="38100" dir="2700000" algn="tl">
                    <a:srgbClr val="000000"/>
                  </a:outerShdw>
                </a:effectLst>
                <a:latin typeface="+mj-lt"/>
                <a:ea typeface="ＭＳ Ｐゴシック" charset="-128"/>
                <a:cs typeface="+mj-cs"/>
              </a:rPr>
              <a:t>Noise Equivalent Power (NEP) required by SPICA/SAFARI</a:t>
            </a:r>
            <a:endParaRPr kumimoji="1" lang="ja-JP" altLang="en-US" sz="3800" b="1" kern="0" dirty="0">
              <a:effectLst>
                <a:outerShdw blurRad="38100" dist="38100" dir="2700000" algn="tl">
                  <a:srgbClr val="000000"/>
                </a:outerShdw>
              </a:effectLst>
              <a:latin typeface="+mj-lt"/>
              <a:ea typeface="ＭＳ Ｐゴシック" charset="-128"/>
              <a:cs typeface="+mj-cs"/>
            </a:endParaRPr>
          </a:p>
        </p:txBody>
      </p:sp>
      <p:sp>
        <p:nvSpPr>
          <p:cNvPr id="6" name="コンテンツ プレースホルダ 2"/>
          <p:cNvSpPr txBox="1">
            <a:spLocks/>
          </p:cNvSpPr>
          <p:nvPr/>
        </p:nvSpPr>
        <p:spPr bwMode="auto">
          <a:xfrm>
            <a:off x="566028" y="1495709"/>
            <a:ext cx="7116164" cy="1599679"/>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eaLnBrk="0" hangingPunct="0">
              <a:spcBef>
                <a:spcPct val="20000"/>
              </a:spcBef>
              <a:buClr>
                <a:srgbClr val="FFFFCC"/>
              </a:buClr>
              <a:buSzPct val="90000"/>
              <a:defRPr/>
            </a:pPr>
            <a:r>
              <a:rPr kumimoji="1" lang="en-US" altLang="ja-JP" sz="2800" b="1" kern="0" dirty="0" smtClean="0">
                <a:solidFill>
                  <a:srgbClr val="FFFF00"/>
                </a:solidFill>
                <a:effectLst>
                  <a:outerShdw blurRad="38100" dist="38100" dir="2700000" algn="tl">
                    <a:srgbClr val="000000">
                      <a:alpha val="43137"/>
                    </a:srgbClr>
                  </a:outerShdw>
                </a:effectLst>
                <a:latin typeface="+mn-lt"/>
                <a:cs typeface="+mn-cs"/>
              </a:rPr>
              <a:t>Minimum detectable input power </a:t>
            </a:r>
            <a:r>
              <a:rPr kumimoji="1" lang="en-US" altLang="ja-JP" sz="2800" kern="0" dirty="0" smtClean="0">
                <a:effectLst>
                  <a:outerShdw blurRad="38100" dist="38100" dir="2700000" algn="tl">
                    <a:srgbClr val="000000">
                      <a:alpha val="43137"/>
                    </a:srgbClr>
                  </a:outerShdw>
                </a:effectLst>
                <a:latin typeface="+mn-lt"/>
                <a:cs typeface="+mn-cs"/>
              </a:rPr>
              <a:t>to have </a:t>
            </a:r>
            <a:r>
              <a:rPr kumimoji="1" lang="en-US" altLang="ja-JP" sz="2800" kern="0" dirty="0" smtClean="0">
                <a:solidFill>
                  <a:srgbClr val="FFFF00"/>
                </a:solidFill>
                <a:effectLst>
                  <a:outerShdw blurRad="38100" dist="38100" dir="2700000" algn="tl">
                    <a:srgbClr val="000000">
                      <a:alpha val="43137"/>
                    </a:srgbClr>
                  </a:outerShdw>
                </a:effectLst>
                <a:latin typeface="+mn-lt"/>
                <a:cs typeface="+mn-cs"/>
              </a:rPr>
              <a:t>S/N=1</a:t>
            </a:r>
            <a:r>
              <a:rPr kumimoji="1" lang="en-US" altLang="ja-JP" sz="2800" kern="0" dirty="0" smtClean="0">
                <a:effectLst>
                  <a:outerShdw blurRad="38100" dist="38100" dir="2700000" algn="tl">
                    <a:srgbClr val="000000">
                      <a:alpha val="43137"/>
                    </a:srgbClr>
                  </a:outerShdw>
                </a:effectLst>
                <a:latin typeface="+mn-lt"/>
                <a:cs typeface="+mn-cs"/>
              </a:rPr>
              <a:t> with </a:t>
            </a:r>
            <a:r>
              <a:rPr kumimoji="1" lang="en-US" altLang="ja-JP" sz="2800" i="1" kern="0" dirty="0" smtClean="0">
                <a:effectLst>
                  <a:outerShdw blurRad="38100" dist="38100" dir="2700000" algn="tl">
                    <a:srgbClr val="000000">
                      <a:alpha val="43137"/>
                    </a:srgbClr>
                  </a:outerShdw>
                </a:effectLst>
                <a:latin typeface="+mn-lt"/>
                <a:cs typeface="+mn-cs"/>
              </a:rPr>
              <a:t>T</a:t>
            </a:r>
            <a:r>
              <a:rPr kumimoji="1" lang="en-US" altLang="ja-JP" sz="2800" kern="0" baseline="-25000" dirty="0" smtClean="0">
                <a:effectLst>
                  <a:outerShdw blurRad="38100" dist="38100" dir="2700000" algn="tl">
                    <a:srgbClr val="000000">
                      <a:alpha val="43137"/>
                    </a:srgbClr>
                  </a:outerShdw>
                </a:effectLst>
                <a:latin typeface="+mn-lt"/>
                <a:cs typeface="+mn-cs"/>
              </a:rPr>
              <a:t>int</a:t>
            </a:r>
            <a:r>
              <a:rPr kumimoji="1" lang="en-US" altLang="ja-JP" sz="2800" kern="0" dirty="0" smtClean="0">
                <a:effectLst>
                  <a:outerShdw blurRad="38100" dist="38100" dir="2700000" algn="tl">
                    <a:srgbClr val="000000">
                      <a:alpha val="43137"/>
                    </a:srgbClr>
                  </a:outerShdw>
                </a:effectLst>
                <a:latin typeface="+mn-lt"/>
                <a:cs typeface="+mn-cs"/>
              </a:rPr>
              <a:t>=0.5</a:t>
            </a:r>
            <a:r>
              <a:rPr kumimoji="1" lang="ja-JP" altLang="en-US" sz="2800" kern="0" dirty="0" smtClean="0">
                <a:effectLst>
                  <a:outerShdw blurRad="38100" dist="38100" dir="2700000" algn="tl">
                    <a:srgbClr val="000000">
                      <a:alpha val="43137"/>
                    </a:srgbClr>
                  </a:outerShdw>
                </a:effectLst>
                <a:latin typeface="+mn-lt"/>
                <a:cs typeface="+mn-cs"/>
              </a:rPr>
              <a:t> </a:t>
            </a:r>
            <a:r>
              <a:rPr kumimoji="1" lang="en-US" altLang="ja-JP" sz="2800" kern="0" dirty="0" smtClean="0">
                <a:effectLst>
                  <a:outerShdw blurRad="38100" dist="38100" dir="2700000" algn="tl">
                    <a:srgbClr val="000000">
                      <a:alpha val="43137"/>
                    </a:srgbClr>
                  </a:outerShdw>
                </a:effectLst>
                <a:latin typeface="+mn-lt"/>
                <a:cs typeface="+mn-cs"/>
              </a:rPr>
              <a:t>sec</a:t>
            </a:r>
            <a:endParaRPr kumimoji="1" lang="ja-JP" altLang="en-US" sz="2800" kern="0" dirty="0">
              <a:effectLst>
                <a:outerShdw blurRad="38100" dist="38100" dir="2700000" algn="tl">
                  <a:srgbClr val="000000">
                    <a:alpha val="43137"/>
                  </a:srgbClr>
                </a:outerShdw>
              </a:effectLst>
              <a:latin typeface="+mn-lt"/>
              <a:cs typeface="+mn-cs"/>
            </a:endParaRPr>
          </a:p>
        </p:txBody>
      </p:sp>
      <p:sp>
        <p:nvSpPr>
          <p:cNvPr id="7" name="コンテンツ プレースホルダ 2"/>
          <p:cNvSpPr txBox="1">
            <a:spLocks/>
          </p:cNvSpPr>
          <p:nvPr/>
        </p:nvSpPr>
        <p:spPr bwMode="auto">
          <a:xfrm>
            <a:off x="1536323" y="2460228"/>
            <a:ext cx="6568585" cy="774307"/>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eaLnBrk="0" hangingPunct="0">
              <a:spcBef>
                <a:spcPct val="20000"/>
              </a:spcBef>
              <a:buClr>
                <a:srgbClr val="FFFFCC"/>
              </a:buClr>
              <a:buSzPct val="90000"/>
              <a:defRPr/>
            </a:pPr>
            <a:r>
              <a:rPr kumimoji="1" lang="en-US" altLang="ja-JP" sz="3400" b="1" kern="0" dirty="0" smtClean="0">
                <a:solidFill>
                  <a:srgbClr val="FFFF00"/>
                </a:solidFill>
                <a:effectLst>
                  <a:outerShdw blurRad="38100" dist="38100" dir="2700000" algn="tl">
                    <a:srgbClr val="000000">
                      <a:alpha val="43137"/>
                    </a:srgbClr>
                  </a:outerShdw>
                </a:effectLst>
                <a:latin typeface="+mn-lt"/>
                <a:cs typeface="+mn-cs"/>
              </a:rPr>
              <a:t>Higher</a:t>
            </a:r>
            <a:r>
              <a:rPr kumimoji="1" lang="en-US" altLang="ja-JP" sz="3400" b="1" kern="0" dirty="0" smtClean="0">
                <a:effectLst>
                  <a:outerShdw blurRad="38100" dist="38100" dir="2700000" algn="tl">
                    <a:srgbClr val="000000">
                      <a:alpha val="43137"/>
                    </a:srgbClr>
                  </a:outerShdw>
                </a:effectLst>
                <a:latin typeface="+mn-lt"/>
                <a:cs typeface="+mn-cs"/>
              </a:rPr>
              <a:t> sensitivity  = </a:t>
            </a:r>
            <a:r>
              <a:rPr kumimoji="1" lang="en-US" altLang="ja-JP" sz="3400" b="1" kern="0" dirty="0" smtClean="0">
                <a:solidFill>
                  <a:srgbClr val="FFFF00"/>
                </a:solidFill>
                <a:effectLst>
                  <a:outerShdw blurRad="38100" dist="38100" dir="2700000" algn="tl">
                    <a:srgbClr val="000000">
                      <a:alpha val="43137"/>
                    </a:srgbClr>
                  </a:outerShdw>
                </a:effectLst>
                <a:latin typeface="+mn-lt"/>
                <a:cs typeface="+mn-cs"/>
              </a:rPr>
              <a:t>Lower</a:t>
            </a:r>
            <a:r>
              <a:rPr kumimoji="1" lang="en-US" altLang="ja-JP" sz="3400" b="1" kern="0" dirty="0" smtClean="0">
                <a:effectLst>
                  <a:outerShdw blurRad="38100" dist="38100" dir="2700000" algn="tl">
                    <a:srgbClr val="000000">
                      <a:alpha val="43137"/>
                    </a:srgbClr>
                  </a:outerShdw>
                </a:effectLst>
                <a:latin typeface="+mn-lt"/>
                <a:cs typeface="+mn-cs"/>
              </a:rPr>
              <a:t> NEP</a:t>
            </a:r>
            <a:endParaRPr kumimoji="1" lang="ja-JP" altLang="en-US" sz="3400" b="1" kern="0" dirty="0">
              <a:effectLst>
                <a:outerShdw blurRad="38100" dist="38100" dir="2700000" algn="tl">
                  <a:srgbClr val="000000">
                    <a:alpha val="43137"/>
                  </a:srgbClr>
                </a:outerShdw>
              </a:effectLst>
              <a:latin typeface="+mn-lt"/>
              <a:cs typeface="+mn-cs"/>
            </a:endParaRPr>
          </a:p>
        </p:txBody>
      </p:sp>
      <p:grpSp>
        <p:nvGrpSpPr>
          <p:cNvPr id="14" name="グループ化 13"/>
          <p:cNvGrpSpPr/>
          <p:nvPr/>
        </p:nvGrpSpPr>
        <p:grpSpPr>
          <a:xfrm>
            <a:off x="230875" y="3742283"/>
            <a:ext cx="8674645" cy="1547857"/>
            <a:chOff x="96884" y="3584166"/>
            <a:chExt cx="8674645" cy="1547857"/>
          </a:xfrm>
        </p:grpSpPr>
        <p:sp>
          <p:nvSpPr>
            <p:cNvPr id="8" name="コンテンツ プレースホルダ 2"/>
            <p:cNvSpPr txBox="1">
              <a:spLocks/>
            </p:cNvSpPr>
            <p:nvPr/>
          </p:nvSpPr>
          <p:spPr bwMode="auto">
            <a:xfrm>
              <a:off x="96884" y="3825726"/>
              <a:ext cx="3874381" cy="122858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algn="ctr" eaLnBrk="0" hangingPunct="0">
                <a:spcBef>
                  <a:spcPct val="20000"/>
                </a:spcBef>
                <a:buClr>
                  <a:srgbClr val="FFFFCC"/>
                </a:buClr>
                <a:buSzPct val="90000"/>
                <a:defRPr/>
              </a:pPr>
              <a:r>
                <a:rPr kumimoji="1" lang="en-US" altLang="ja-JP" sz="3000" b="1" i="1" kern="0" dirty="0" smtClean="0">
                  <a:effectLst>
                    <a:outerShdw blurRad="38100" dist="38100" dir="2700000" algn="tl">
                      <a:srgbClr val="000000">
                        <a:alpha val="43137"/>
                      </a:srgbClr>
                    </a:outerShdw>
                  </a:effectLst>
                  <a:latin typeface="+mj-lt"/>
                  <a:cs typeface="+mn-cs"/>
                </a:rPr>
                <a:t>ISO-Herschel  </a:t>
              </a:r>
              <a:r>
                <a:rPr kumimoji="1" lang="en-US" altLang="ja-JP" sz="3000" b="1" kern="0" dirty="0" smtClean="0">
                  <a:effectLst>
                    <a:outerShdw blurRad="38100" dist="38100" dir="2700000" algn="tl">
                      <a:srgbClr val="000000">
                        <a:alpha val="43137"/>
                      </a:srgbClr>
                    </a:outerShdw>
                  </a:effectLst>
                  <a:latin typeface="+mj-lt"/>
                  <a:cs typeface="+mn-cs"/>
                </a:rPr>
                <a:t>era</a:t>
              </a:r>
              <a:endParaRPr kumimoji="1" lang="en-US" altLang="ja-JP" sz="3000" b="1" kern="0" dirty="0">
                <a:effectLst>
                  <a:outerShdw blurRad="38100" dist="38100" dir="2700000" algn="tl">
                    <a:srgbClr val="000000">
                      <a:alpha val="43137"/>
                    </a:srgbClr>
                  </a:outerShdw>
                </a:effectLst>
                <a:latin typeface="+mj-lt"/>
                <a:cs typeface="+mn-cs"/>
              </a:endParaRPr>
            </a:p>
            <a:p>
              <a:pPr algn="ctr" eaLnBrk="0" hangingPunct="0">
                <a:spcBef>
                  <a:spcPct val="20000"/>
                </a:spcBef>
                <a:buClr>
                  <a:srgbClr val="FFFFCC"/>
                </a:buClr>
                <a:buSzPct val="90000"/>
                <a:defRPr/>
              </a:pPr>
              <a:r>
                <a:rPr kumimoji="1" lang="en-US" altLang="ja-JP" sz="3000" b="1" kern="0" dirty="0" smtClean="0">
                  <a:effectLst>
                    <a:outerShdw blurRad="38100" dist="38100" dir="2700000" algn="tl">
                      <a:srgbClr val="000000">
                        <a:alpha val="43137"/>
                      </a:srgbClr>
                    </a:outerShdw>
                  </a:effectLst>
                  <a:latin typeface="+mj-lt"/>
                  <a:cs typeface="+mn-cs"/>
                </a:rPr>
                <a:t>~10</a:t>
              </a:r>
              <a:r>
                <a:rPr kumimoji="1" lang="en-US" altLang="ja-JP" sz="3000" b="1" kern="0" baseline="30000" dirty="0" smtClean="0">
                  <a:effectLst>
                    <a:outerShdw blurRad="38100" dist="38100" dir="2700000" algn="tl">
                      <a:srgbClr val="000000">
                        <a:alpha val="43137"/>
                      </a:srgbClr>
                    </a:outerShdw>
                  </a:effectLst>
                  <a:latin typeface="+mj-lt"/>
                  <a:cs typeface="+mn-cs"/>
                </a:rPr>
                <a:t>-16 </a:t>
              </a:r>
              <a:r>
                <a:rPr kumimoji="1" lang="en-US" altLang="ja-JP" sz="3000" b="1" kern="0" dirty="0" smtClean="0">
                  <a:effectLst>
                    <a:outerShdw blurRad="38100" dist="38100" dir="2700000" algn="tl">
                      <a:srgbClr val="000000">
                        <a:alpha val="43137"/>
                      </a:srgbClr>
                    </a:outerShdw>
                  </a:effectLst>
                  <a:latin typeface="+mj-lt"/>
                  <a:cs typeface="+mn-cs"/>
                </a:rPr>
                <a:t>-</a:t>
              </a:r>
              <a:r>
                <a:rPr kumimoji="1" lang="en-US" altLang="ja-JP" sz="3000" b="1" kern="0" dirty="0" smtClean="0">
                  <a:effectLst>
                    <a:outerShdw blurRad="38100" dist="38100" dir="2700000" algn="tl">
                      <a:srgbClr val="000000">
                        <a:alpha val="43137"/>
                      </a:srgbClr>
                    </a:outerShdw>
                  </a:effectLst>
                  <a:latin typeface="+mj-lt"/>
                </a:rPr>
                <a:t>10</a:t>
              </a:r>
              <a:r>
                <a:rPr kumimoji="1" lang="en-US" altLang="ja-JP" sz="3000" b="1" kern="0" baseline="30000" dirty="0" smtClean="0">
                  <a:effectLst>
                    <a:outerShdw blurRad="38100" dist="38100" dir="2700000" algn="tl">
                      <a:srgbClr val="000000">
                        <a:alpha val="43137"/>
                      </a:srgbClr>
                    </a:outerShdw>
                  </a:effectLst>
                  <a:latin typeface="+mj-lt"/>
                </a:rPr>
                <a:t>-17 </a:t>
              </a:r>
              <a:r>
                <a:rPr kumimoji="1" lang="en-US" altLang="ja-JP" sz="3000" b="1" kern="0" dirty="0" smtClean="0">
                  <a:effectLst>
                    <a:outerShdw blurRad="38100" dist="38100" dir="2700000" algn="tl">
                      <a:srgbClr val="000000">
                        <a:alpha val="43137"/>
                      </a:srgbClr>
                    </a:outerShdw>
                  </a:effectLst>
                  <a:latin typeface="+mj-lt"/>
                  <a:cs typeface="+mn-cs"/>
                </a:rPr>
                <a:t>W/</a:t>
              </a:r>
              <a:r>
                <a:rPr kumimoji="1" lang="ja-JP" altLang="en-US" sz="3000" b="1" kern="0" dirty="0" smtClean="0">
                  <a:effectLst>
                    <a:outerShdw blurRad="38100" dist="38100" dir="2700000" algn="tl">
                      <a:srgbClr val="000000">
                        <a:alpha val="43137"/>
                      </a:srgbClr>
                    </a:outerShdw>
                  </a:effectLst>
                  <a:latin typeface="+mj-lt"/>
                  <a:cs typeface="+mn-cs"/>
                </a:rPr>
                <a:t>√</a:t>
              </a:r>
              <a:r>
                <a:rPr kumimoji="1" lang="en-US" altLang="ja-JP" sz="3000" b="1" kern="0" dirty="0" smtClean="0">
                  <a:effectLst>
                    <a:outerShdw blurRad="38100" dist="38100" dir="2700000" algn="tl">
                      <a:srgbClr val="000000">
                        <a:alpha val="43137"/>
                      </a:srgbClr>
                    </a:outerShdw>
                  </a:effectLst>
                  <a:latin typeface="+mj-lt"/>
                  <a:cs typeface="+mn-cs"/>
                </a:rPr>
                <a:t>Hz</a:t>
              </a:r>
            </a:p>
          </p:txBody>
        </p:sp>
        <p:sp>
          <p:nvSpPr>
            <p:cNvPr id="9" name="コンテンツ プレースホルダ 2"/>
            <p:cNvSpPr txBox="1">
              <a:spLocks/>
            </p:cNvSpPr>
            <p:nvPr/>
          </p:nvSpPr>
          <p:spPr bwMode="auto">
            <a:xfrm>
              <a:off x="5029038" y="3771586"/>
              <a:ext cx="3742491" cy="122858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algn="ctr" eaLnBrk="0" hangingPunct="0">
                <a:spcBef>
                  <a:spcPct val="20000"/>
                </a:spcBef>
                <a:buClr>
                  <a:srgbClr val="FFFFCC"/>
                </a:buClr>
                <a:buSzPct val="90000"/>
                <a:defRPr/>
              </a:pPr>
              <a:r>
                <a:rPr kumimoji="1" lang="en-US" altLang="ja-JP" sz="3400" i="1" kern="0" dirty="0" smtClean="0">
                  <a:effectLst>
                    <a:outerShdw blurRad="38100" dist="38100" dir="2700000" algn="tl">
                      <a:srgbClr val="000000">
                        <a:alpha val="43137"/>
                      </a:srgbClr>
                    </a:outerShdw>
                  </a:effectLst>
                  <a:latin typeface="+mj-lt"/>
                  <a:cs typeface="+mn-cs"/>
                </a:rPr>
                <a:t>SPICA/SAFARI</a:t>
              </a:r>
              <a:endParaRPr kumimoji="1" lang="en-US" altLang="ja-JP" sz="3400" kern="0" dirty="0">
                <a:effectLst>
                  <a:outerShdw blurRad="38100" dist="38100" dir="2700000" algn="tl">
                    <a:srgbClr val="000000">
                      <a:alpha val="43137"/>
                    </a:srgbClr>
                  </a:outerShdw>
                </a:effectLst>
                <a:latin typeface="+mj-lt"/>
                <a:cs typeface="+mn-cs"/>
              </a:endParaRPr>
            </a:p>
            <a:p>
              <a:pPr algn="ctr" eaLnBrk="0" hangingPunct="0">
                <a:spcBef>
                  <a:spcPct val="20000"/>
                </a:spcBef>
                <a:buClr>
                  <a:srgbClr val="FFFFCC"/>
                </a:buClr>
                <a:buSzPct val="90000"/>
                <a:defRPr/>
              </a:pPr>
              <a:r>
                <a:rPr kumimoji="1" lang="en-US" altLang="ja-JP" sz="3400" kern="0" dirty="0" smtClean="0">
                  <a:solidFill>
                    <a:srgbClr val="FFFF00"/>
                  </a:solidFill>
                  <a:effectLst>
                    <a:outerShdw blurRad="38100" dist="38100" dir="2700000" algn="tl">
                      <a:srgbClr val="000000">
                        <a:alpha val="43137"/>
                      </a:srgbClr>
                    </a:outerShdw>
                  </a:effectLst>
                  <a:latin typeface="+mj-lt"/>
                  <a:cs typeface="+mn-cs"/>
                </a:rPr>
                <a:t>2x10</a:t>
              </a:r>
              <a:r>
                <a:rPr kumimoji="1" lang="en-US" altLang="ja-JP" sz="3400" kern="0" baseline="30000" dirty="0" smtClean="0">
                  <a:solidFill>
                    <a:srgbClr val="FFFF00"/>
                  </a:solidFill>
                  <a:effectLst>
                    <a:outerShdw blurRad="38100" dist="38100" dir="2700000" algn="tl">
                      <a:srgbClr val="000000">
                        <a:alpha val="43137"/>
                      </a:srgbClr>
                    </a:outerShdw>
                  </a:effectLst>
                  <a:latin typeface="+mj-lt"/>
                  <a:cs typeface="+mn-cs"/>
                </a:rPr>
                <a:t>-19 </a:t>
              </a:r>
              <a:r>
                <a:rPr kumimoji="1" lang="en-US" altLang="ja-JP" sz="3400" kern="0" baseline="30000" dirty="0" smtClean="0">
                  <a:effectLst>
                    <a:outerShdw blurRad="38100" dist="38100" dir="2700000" algn="tl">
                      <a:srgbClr val="000000">
                        <a:alpha val="43137"/>
                      </a:srgbClr>
                    </a:outerShdw>
                  </a:effectLst>
                  <a:latin typeface="+mj-lt"/>
                </a:rPr>
                <a:t> </a:t>
              </a:r>
              <a:r>
                <a:rPr kumimoji="1" lang="en-US" altLang="ja-JP" sz="3400" kern="0" dirty="0" smtClean="0">
                  <a:effectLst>
                    <a:outerShdw blurRad="38100" dist="38100" dir="2700000" algn="tl">
                      <a:srgbClr val="000000">
                        <a:alpha val="43137"/>
                      </a:srgbClr>
                    </a:outerShdw>
                  </a:effectLst>
                  <a:latin typeface="+mj-lt"/>
                  <a:cs typeface="+mn-cs"/>
                </a:rPr>
                <a:t>W/</a:t>
              </a:r>
              <a:r>
                <a:rPr kumimoji="1" lang="ja-JP" altLang="en-US" sz="3400" kern="0" dirty="0" smtClean="0">
                  <a:effectLst>
                    <a:outerShdw blurRad="38100" dist="38100" dir="2700000" algn="tl">
                      <a:srgbClr val="000000">
                        <a:alpha val="43137"/>
                      </a:srgbClr>
                    </a:outerShdw>
                  </a:effectLst>
                  <a:latin typeface="+mj-lt"/>
                  <a:cs typeface="+mn-cs"/>
                </a:rPr>
                <a:t>√</a:t>
              </a:r>
              <a:r>
                <a:rPr kumimoji="1" lang="en-US" altLang="ja-JP" sz="3400" kern="0" dirty="0" smtClean="0">
                  <a:effectLst>
                    <a:outerShdw blurRad="38100" dist="38100" dir="2700000" algn="tl">
                      <a:srgbClr val="000000">
                        <a:alpha val="43137"/>
                      </a:srgbClr>
                    </a:outerShdw>
                  </a:effectLst>
                  <a:latin typeface="+mj-lt"/>
                  <a:cs typeface="+mn-cs"/>
                </a:rPr>
                <a:t>Hz</a:t>
              </a:r>
            </a:p>
          </p:txBody>
        </p:sp>
        <p:sp>
          <p:nvSpPr>
            <p:cNvPr id="11" name="右矢印 10"/>
            <p:cNvSpPr/>
            <p:nvPr/>
          </p:nvSpPr>
          <p:spPr bwMode="auto">
            <a:xfrm>
              <a:off x="3919643" y="3584166"/>
              <a:ext cx="1121550" cy="1547857"/>
            </a:xfrm>
            <a:prstGeom prst="rightArrow">
              <a:avLst/>
            </a:prstGeom>
            <a:solidFill>
              <a:srgbClr val="FF33CC">
                <a:alpha val="85000"/>
              </a:srgbClr>
            </a:solidFill>
            <a:ln>
              <a:noFill/>
              <a:headEnd type="none" w="med" len="med"/>
              <a:tailEnd type="none" w="med" len="med"/>
            </a:ln>
            <a:effectLst>
              <a:outerShdw blurRad="190500" sx="102000" sy="102000" algn="ctr" rotWithShape="0">
                <a:prstClr val="black">
                  <a:alpha val="80000"/>
                </a:prstClr>
              </a:outerShdw>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12" name="テキスト ボックス 11"/>
            <p:cNvSpPr txBox="1"/>
            <p:nvPr/>
          </p:nvSpPr>
          <p:spPr>
            <a:xfrm rot="19069952">
              <a:off x="2564262" y="4016359"/>
              <a:ext cx="4174541" cy="584775"/>
            </a:xfrm>
            <a:prstGeom prst="rect">
              <a:avLst/>
            </a:prstGeom>
            <a:noFill/>
          </p:spPr>
          <p:txBody>
            <a:bodyPr wrap="none" rtlCol="0">
              <a:spAutoFit/>
            </a:bodyPr>
            <a:lstStyle/>
            <a:p>
              <a:r>
                <a:rPr kumimoji="1" lang="en-US" altLang="ja-JP" sz="3200" b="1" dirty="0" smtClean="0">
                  <a:solidFill>
                    <a:srgbClr val="FFFF00"/>
                  </a:solidFill>
                  <a:effectLst>
                    <a:outerShdw blurRad="38100" dist="38100" dir="2700000" algn="tl">
                      <a:srgbClr val="000000">
                        <a:alpha val="43137"/>
                      </a:srgbClr>
                    </a:outerShdw>
                  </a:effectLst>
                </a:rPr>
                <a:t>100-1000</a:t>
              </a:r>
              <a:r>
                <a:rPr kumimoji="1" lang="en-US" altLang="ja-JP" sz="3200" b="1" dirty="0" smtClean="0">
                  <a:effectLst>
                    <a:outerShdw blurRad="38100" dist="38100" dir="2700000" algn="tl">
                      <a:srgbClr val="000000">
                        <a:alpha val="43137"/>
                      </a:srgbClr>
                    </a:outerShdw>
                  </a:effectLst>
                </a:rPr>
                <a:t> </a:t>
              </a:r>
              <a:r>
                <a:rPr kumimoji="1" lang="en-US" altLang="ja-JP" sz="3200" b="1" dirty="0" smtClean="0">
                  <a:effectLst>
                    <a:outerShdw blurRad="38100" dist="38100" dir="2700000" algn="tl">
                      <a:srgbClr val="000000">
                        <a:alpha val="43137"/>
                      </a:srgbClr>
                    </a:outerShdw>
                  </a:effectLst>
                </a:rPr>
                <a:t>times!!</a:t>
              </a:r>
              <a:endParaRPr kumimoji="1" lang="ja-JP" altLang="en-US" sz="3200"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5973678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1"/>
          </p:nvPr>
        </p:nvSpPr>
        <p:spPr/>
        <p:txBody>
          <a:bodyPr/>
          <a:lstStyle/>
          <a:p>
            <a:pPr>
              <a:defRPr/>
            </a:pPr>
            <a:fld id="{DAF5B40E-A64A-48DE-928C-5F07B112E870}" type="slidenum">
              <a:rPr lang="en-GB" altLang="ja-JP" smtClean="0"/>
              <a:pPr>
                <a:defRPr/>
              </a:pPr>
              <a:t>4</a:t>
            </a:fld>
            <a:endParaRPr lang="en-GB" altLang="ja-JP"/>
          </a:p>
        </p:txBody>
      </p:sp>
      <p:sp>
        <p:nvSpPr>
          <p:cNvPr id="3" name="タイトル 1"/>
          <p:cNvSpPr txBox="1">
            <a:spLocks/>
          </p:cNvSpPr>
          <p:nvPr/>
        </p:nvSpPr>
        <p:spPr bwMode="auto">
          <a:xfrm>
            <a:off x="179395" y="209324"/>
            <a:ext cx="8785225" cy="706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defRPr/>
            </a:pPr>
            <a:r>
              <a:rPr kumimoji="1" lang="en-US" altLang="ja-JP" sz="3800" b="1" kern="0" dirty="0">
                <a:effectLst>
                  <a:outerShdw blurRad="38100" dist="38100" dir="2700000" algn="tl">
                    <a:srgbClr val="000000"/>
                  </a:outerShdw>
                </a:effectLst>
                <a:latin typeface="+mj-lt"/>
                <a:ea typeface="ＭＳ Ｐゴシック" charset="-128"/>
                <a:cs typeface="+mj-cs"/>
              </a:rPr>
              <a:t>Transition Edge Sensors (TESs)</a:t>
            </a:r>
            <a:endParaRPr kumimoji="1" lang="ja-JP" altLang="en-US" sz="3800" b="1" kern="0" dirty="0">
              <a:effectLst>
                <a:outerShdw blurRad="38100" dist="38100" dir="2700000" algn="tl">
                  <a:srgbClr val="000000"/>
                </a:outerShdw>
              </a:effectLst>
              <a:latin typeface="+mj-lt"/>
              <a:ea typeface="ＭＳ Ｐゴシック" charset="-128"/>
              <a:cs typeface="+mj-cs"/>
            </a:endParaRPr>
          </a:p>
        </p:txBody>
      </p:sp>
      <p:grpSp>
        <p:nvGrpSpPr>
          <p:cNvPr id="4" name="グループ化 3"/>
          <p:cNvGrpSpPr/>
          <p:nvPr/>
        </p:nvGrpSpPr>
        <p:grpSpPr>
          <a:xfrm>
            <a:off x="879569" y="1219098"/>
            <a:ext cx="3614339" cy="3768072"/>
            <a:chOff x="5580112" y="1700808"/>
            <a:chExt cx="2911475" cy="3540125"/>
          </a:xfrm>
        </p:grpSpPr>
        <p:pic>
          <p:nvPicPr>
            <p:cNvPr id="5" name="Picture 3"/>
            <p:cNvPicPr>
              <a:picLocks noChangeAspect="1" noChangeArrowheads="1"/>
            </p:cNvPicPr>
            <p:nvPr/>
          </p:nvPicPr>
          <p:blipFill>
            <a:blip r:embed="rId3" cstate="print"/>
            <a:srcRect/>
            <a:stretch>
              <a:fillRect/>
            </a:stretch>
          </p:blipFill>
          <p:spPr bwMode="auto">
            <a:xfrm>
              <a:off x="5580112" y="1700808"/>
              <a:ext cx="2911475" cy="3540125"/>
            </a:xfrm>
            <a:prstGeom prst="roundRect">
              <a:avLst>
                <a:gd name="adj" fmla="val 8594"/>
              </a:avLst>
            </a:prstGeom>
            <a:solidFill>
              <a:srgbClr val="FFFFFF">
                <a:shade val="85000"/>
              </a:srgbClr>
            </a:solidFill>
            <a:ln>
              <a:noFill/>
            </a:ln>
            <a:effectLst>
              <a:outerShdw blurRad="304800" sx="102000" sy="102000" algn="ctr" rotWithShape="0">
                <a:prstClr val="black">
                  <a:alpha val="87000"/>
                </a:prstClr>
              </a:outerShdw>
            </a:effectLst>
          </p:spPr>
        </p:pic>
        <p:sp>
          <p:nvSpPr>
            <p:cNvPr id="6" name="正方形/長方形 5"/>
            <p:cNvSpPr/>
            <p:nvPr/>
          </p:nvSpPr>
          <p:spPr>
            <a:xfrm rot="1260055">
              <a:off x="7791991" y="1859348"/>
              <a:ext cx="477016" cy="62114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750433" y="1888377"/>
              <a:ext cx="224941" cy="549399"/>
            </a:xfrm>
            <a:prstGeom prst="rect">
              <a:avLst/>
            </a:prstGeom>
            <a:noFill/>
          </p:spPr>
          <p:txBody>
            <a:bodyPr wrap="none" rtlCol="0">
              <a:spAutoFit/>
            </a:bodyPr>
            <a:lstStyle/>
            <a:p>
              <a:r>
                <a:rPr kumimoji="1" lang="en-US" altLang="ja-JP" sz="3200" b="1" i="1" dirty="0">
                  <a:solidFill>
                    <a:schemeClr val="bg1"/>
                  </a:solidFill>
                  <a:latin typeface="+mn-lt"/>
                  <a:cs typeface="Times New Roman" pitchFamily="18" charset="0"/>
                </a:rPr>
                <a:t>I</a:t>
              </a:r>
              <a:endParaRPr kumimoji="1" lang="ja-JP" altLang="en-US" sz="3200" b="1" i="1" dirty="0">
                <a:solidFill>
                  <a:schemeClr val="bg1"/>
                </a:solidFill>
                <a:latin typeface="+mn-lt"/>
                <a:cs typeface="Times New Roman" pitchFamily="18" charset="0"/>
              </a:endParaRPr>
            </a:p>
          </p:txBody>
        </p:sp>
        <p:sp>
          <p:nvSpPr>
            <p:cNvPr id="8" name="テキスト ボックス 7"/>
            <p:cNvSpPr txBox="1"/>
            <p:nvPr/>
          </p:nvSpPr>
          <p:spPr>
            <a:xfrm>
              <a:off x="6415171" y="2761184"/>
              <a:ext cx="319203" cy="462653"/>
            </a:xfrm>
            <a:prstGeom prst="rect">
              <a:avLst/>
            </a:prstGeom>
            <a:noFill/>
          </p:spPr>
          <p:txBody>
            <a:bodyPr wrap="none" rtlCol="0">
              <a:spAutoFit/>
            </a:bodyPr>
            <a:lstStyle/>
            <a:p>
              <a:r>
                <a:rPr kumimoji="1" lang="en-US" altLang="ja-JP" sz="2600" b="1" i="1" dirty="0">
                  <a:solidFill>
                    <a:schemeClr val="bg1"/>
                  </a:solidFill>
                  <a:latin typeface="+mn-lt"/>
                  <a:cs typeface="Times New Roman" pitchFamily="18" charset="0"/>
                </a:rPr>
                <a:t>C</a:t>
              </a:r>
              <a:endParaRPr kumimoji="1" lang="ja-JP" altLang="en-US" sz="2600" b="1" i="1" dirty="0">
                <a:solidFill>
                  <a:schemeClr val="bg1"/>
                </a:solidFill>
                <a:latin typeface="+mn-lt"/>
                <a:cs typeface="Times New Roman" pitchFamily="18" charset="0"/>
              </a:endParaRPr>
            </a:p>
          </p:txBody>
        </p:sp>
      </p:grpSp>
      <p:sp>
        <p:nvSpPr>
          <p:cNvPr id="9" name="テキスト ボックス 8"/>
          <p:cNvSpPr txBox="1"/>
          <p:nvPr/>
        </p:nvSpPr>
        <p:spPr>
          <a:xfrm>
            <a:off x="5228096" y="1100177"/>
            <a:ext cx="2723823" cy="553998"/>
          </a:xfrm>
          <a:prstGeom prst="rect">
            <a:avLst/>
          </a:prstGeom>
          <a:noFill/>
        </p:spPr>
        <p:txBody>
          <a:bodyPr wrap="none" rtlCol="0">
            <a:spAutoFit/>
          </a:bodyPr>
          <a:lstStyle/>
          <a:p>
            <a:r>
              <a:rPr kumimoji="1" lang="en-US" altLang="ja-JP" sz="3000" b="1" i="1" dirty="0">
                <a:effectLst>
                  <a:outerShdw blurRad="38100" dist="38100" dir="2700000" algn="tl">
                    <a:srgbClr val="000000">
                      <a:alpha val="43137"/>
                    </a:srgbClr>
                  </a:outerShdw>
                </a:effectLst>
                <a:latin typeface="+mn-lt"/>
              </a:rPr>
              <a:t>ΔP </a:t>
            </a:r>
            <a:r>
              <a:rPr kumimoji="1" lang="ja-JP" altLang="en-US" sz="3000" b="1" i="1" dirty="0">
                <a:effectLst>
                  <a:outerShdw blurRad="38100" dist="38100" dir="2700000" algn="tl">
                    <a:srgbClr val="000000">
                      <a:alpha val="43137"/>
                    </a:srgbClr>
                  </a:outerShdw>
                </a:effectLst>
                <a:latin typeface="+mn-lt"/>
              </a:rPr>
              <a:t>→ </a:t>
            </a:r>
            <a:r>
              <a:rPr kumimoji="1" lang="en-US" altLang="ja-JP" sz="3000" b="1" i="1" dirty="0">
                <a:solidFill>
                  <a:srgbClr val="FFFF00"/>
                </a:solidFill>
                <a:effectLst>
                  <a:outerShdw blurRad="38100" dist="38100" dir="2700000" algn="tl">
                    <a:srgbClr val="000000">
                      <a:alpha val="43137"/>
                    </a:srgbClr>
                  </a:outerShdw>
                </a:effectLst>
                <a:latin typeface="+mn-lt"/>
              </a:rPr>
              <a:t>ΔT</a:t>
            </a:r>
            <a:r>
              <a:rPr kumimoji="1" lang="en-US" altLang="ja-JP" sz="3000" b="1" i="1" dirty="0">
                <a:effectLst>
                  <a:outerShdw blurRad="38100" dist="38100" dir="2700000" algn="tl">
                    <a:srgbClr val="000000">
                      <a:alpha val="43137"/>
                    </a:srgbClr>
                  </a:outerShdw>
                </a:effectLst>
                <a:latin typeface="+mn-lt"/>
              </a:rPr>
              <a:t> </a:t>
            </a:r>
            <a:r>
              <a:rPr kumimoji="1" lang="ja-JP" altLang="en-US" sz="3000" b="1" i="1" dirty="0">
                <a:effectLst>
                  <a:outerShdw blurRad="38100" dist="38100" dir="2700000" algn="tl">
                    <a:srgbClr val="000000">
                      <a:alpha val="43137"/>
                    </a:srgbClr>
                  </a:outerShdw>
                </a:effectLst>
                <a:latin typeface="+mn-lt"/>
              </a:rPr>
              <a:t>→ </a:t>
            </a:r>
            <a:r>
              <a:rPr kumimoji="1" lang="en-US" altLang="ja-JP" sz="3000" b="1" i="1" dirty="0">
                <a:solidFill>
                  <a:srgbClr val="FFFF00"/>
                </a:solidFill>
                <a:effectLst>
                  <a:outerShdw blurRad="38100" dist="38100" dir="2700000" algn="tl">
                    <a:srgbClr val="000000">
                      <a:alpha val="43137"/>
                    </a:srgbClr>
                  </a:outerShdw>
                </a:effectLst>
                <a:latin typeface="+mn-lt"/>
              </a:rPr>
              <a:t>ΔR</a:t>
            </a:r>
            <a:r>
              <a:rPr kumimoji="1" lang="en-US" altLang="ja-JP" sz="3000" b="1" i="1" dirty="0">
                <a:effectLst>
                  <a:outerShdw blurRad="38100" dist="38100" dir="2700000" algn="tl">
                    <a:srgbClr val="000000">
                      <a:alpha val="43137"/>
                    </a:srgbClr>
                  </a:outerShdw>
                </a:effectLst>
                <a:latin typeface="+mn-lt"/>
              </a:rPr>
              <a:t> </a:t>
            </a:r>
            <a:endParaRPr kumimoji="1" lang="ja-JP" altLang="en-US" sz="3000" b="1" i="1" dirty="0">
              <a:effectLst>
                <a:outerShdw blurRad="38100" dist="38100" dir="2700000" algn="tl">
                  <a:srgbClr val="000000">
                    <a:alpha val="43137"/>
                  </a:srgbClr>
                </a:outerShdw>
              </a:effectLst>
              <a:latin typeface="+mn-lt"/>
            </a:endParaRPr>
          </a:p>
        </p:txBody>
      </p:sp>
      <p:sp>
        <p:nvSpPr>
          <p:cNvPr id="15" name="テキスト ボックス 14"/>
          <p:cNvSpPr txBox="1"/>
          <p:nvPr/>
        </p:nvSpPr>
        <p:spPr>
          <a:xfrm rot="17741538" flipH="1">
            <a:off x="2691526" y="1428312"/>
            <a:ext cx="1009403" cy="553998"/>
          </a:xfrm>
          <a:prstGeom prst="rect">
            <a:avLst/>
          </a:prstGeom>
          <a:noFill/>
        </p:spPr>
        <p:txBody>
          <a:bodyPr wrap="square" rtlCol="0">
            <a:spAutoFit/>
          </a:bodyPr>
          <a:lstStyle/>
          <a:p>
            <a:r>
              <a:rPr kumimoji="1" lang="en-US" altLang="ja-JP" sz="3000" b="1" dirty="0">
                <a:solidFill>
                  <a:srgbClr val="FF3399"/>
                </a:solidFill>
                <a:effectLst>
                  <a:outerShdw blurRad="38100" dist="38100" dir="2700000" algn="tl">
                    <a:srgbClr val="000000">
                      <a:alpha val="43137"/>
                    </a:srgbClr>
                  </a:outerShdw>
                </a:effectLst>
                <a:latin typeface="+mj-lt"/>
              </a:rPr>
              <a:t>TES</a:t>
            </a:r>
            <a:endParaRPr kumimoji="1" lang="ja-JP" altLang="en-US" sz="3000" b="1" dirty="0">
              <a:solidFill>
                <a:srgbClr val="FF3399"/>
              </a:solidFill>
              <a:effectLst>
                <a:outerShdw blurRad="38100" dist="38100" dir="2700000" algn="tl">
                  <a:srgbClr val="000000">
                    <a:alpha val="43137"/>
                  </a:srgbClr>
                </a:outerShdw>
              </a:effectLst>
              <a:latin typeface="+mj-lt"/>
            </a:endParaRPr>
          </a:p>
        </p:txBody>
      </p:sp>
      <p:grpSp>
        <p:nvGrpSpPr>
          <p:cNvPr id="25" name="グループ化 24"/>
          <p:cNvGrpSpPr/>
          <p:nvPr/>
        </p:nvGrpSpPr>
        <p:grpSpPr>
          <a:xfrm>
            <a:off x="4835480" y="1654177"/>
            <a:ext cx="3321068" cy="3332994"/>
            <a:chOff x="3741161" y="2034310"/>
            <a:chExt cx="3181350" cy="2771775"/>
          </a:xfrm>
          <a:effectLst>
            <a:outerShdw blurRad="317500" dist="50800" dir="5400000" algn="ctr" rotWithShape="0">
              <a:srgbClr val="000000">
                <a:alpha val="75000"/>
              </a:srgbClr>
            </a:outerShdw>
          </a:effectLst>
        </p:grpSpPr>
        <p:pic>
          <p:nvPicPr>
            <p:cNvPr id="1027" name="Picture 3" descr="C:\Users\suzuki\Desktop\page14_1.png"/>
            <p:cNvPicPr>
              <a:picLocks noChangeAspect="1" noChangeArrowheads="1"/>
            </p:cNvPicPr>
            <p:nvPr/>
          </p:nvPicPr>
          <p:blipFill>
            <a:blip r:embed="rId4" cstate="print"/>
            <a:srcRect/>
            <a:stretch>
              <a:fillRect/>
            </a:stretch>
          </p:blipFill>
          <p:spPr bwMode="auto">
            <a:xfrm>
              <a:off x="3741161" y="2034310"/>
              <a:ext cx="3181350" cy="2771775"/>
            </a:xfrm>
            <a:prstGeom prst="roundRect">
              <a:avLst>
                <a:gd name="adj" fmla="val 8594"/>
              </a:avLst>
            </a:prstGeom>
            <a:solidFill>
              <a:srgbClr val="FFFFFF">
                <a:shade val="85000"/>
              </a:srgbClr>
            </a:solidFill>
            <a:ln>
              <a:noFill/>
            </a:ln>
            <a:effectLst/>
          </p:spPr>
        </p:pic>
        <p:sp>
          <p:nvSpPr>
            <p:cNvPr id="12" name="正方形/長方形 11"/>
            <p:cNvSpPr/>
            <p:nvPr/>
          </p:nvSpPr>
          <p:spPr bwMode="auto">
            <a:xfrm>
              <a:off x="5094514" y="2149434"/>
              <a:ext cx="712519" cy="2137558"/>
            </a:xfrm>
            <a:prstGeom prst="rect">
              <a:avLst/>
            </a:prstGeom>
            <a:solidFill>
              <a:srgbClr val="0066FF">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dirty="0">
                <a:latin typeface="+mn-lt"/>
              </a:endParaRPr>
            </a:p>
          </p:txBody>
        </p:sp>
        <p:sp>
          <p:nvSpPr>
            <p:cNvPr id="13" name="正方形/長方形 12"/>
            <p:cNvSpPr/>
            <p:nvPr/>
          </p:nvSpPr>
          <p:spPr bwMode="auto">
            <a:xfrm>
              <a:off x="5805054" y="2147454"/>
              <a:ext cx="797626" cy="2137558"/>
            </a:xfrm>
            <a:prstGeom prst="rect">
              <a:avLst/>
            </a:prstGeom>
            <a:solidFill>
              <a:srgbClr val="FF3399">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dirty="0">
                <a:latin typeface="+mn-lt"/>
              </a:endParaRPr>
            </a:p>
          </p:txBody>
        </p:sp>
        <p:sp>
          <p:nvSpPr>
            <p:cNvPr id="14" name="正方形/長方形 13"/>
            <p:cNvSpPr/>
            <p:nvPr/>
          </p:nvSpPr>
          <p:spPr bwMode="auto">
            <a:xfrm>
              <a:off x="4298868" y="2147454"/>
              <a:ext cx="793667" cy="2137558"/>
            </a:xfrm>
            <a:prstGeom prst="rect">
              <a:avLst/>
            </a:prstGeom>
            <a:solidFill>
              <a:srgbClr val="00FFFF">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dirty="0">
                <a:latin typeface="+mn-lt"/>
              </a:endParaRPr>
            </a:p>
          </p:txBody>
        </p:sp>
        <p:sp>
          <p:nvSpPr>
            <p:cNvPr id="16" name="正方形/長方形 15"/>
            <p:cNvSpPr/>
            <p:nvPr/>
          </p:nvSpPr>
          <p:spPr bwMode="auto">
            <a:xfrm>
              <a:off x="4619500" y="4536374"/>
              <a:ext cx="1608683" cy="2607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17" name="正方形/長方形 16"/>
            <p:cNvSpPr/>
            <p:nvPr/>
          </p:nvSpPr>
          <p:spPr bwMode="auto">
            <a:xfrm>
              <a:off x="3744288" y="2457271"/>
              <a:ext cx="144016" cy="165618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18" name="テキスト ボックス 17"/>
            <p:cNvSpPr txBox="1"/>
            <p:nvPr/>
          </p:nvSpPr>
          <p:spPr>
            <a:xfrm>
              <a:off x="4619500" y="4441371"/>
              <a:ext cx="1446379" cy="307143"/>
            </a:xfrm>
            <a:prstGeom prst="rect">
              <a:avLst/>
            </a:prstGeom>
            <a:noFill/>
          </p:spPr>
          <p:txBody>
            <a:bodyPr wrap="none" rtlCol="0">
              <a:spAutoFit/>
            </a:bodyPr>
            <a:lstStyle/>
            <a:p>
              <a:r>
                <a:rPr kumimoji="1" lang="en-US" altLang="ja-JP" dirty="0" smtClean="0">
                  <a:solidFill>
                    <a:schemeClr val="bg2"/>
                  </a:solidFill>
                  <a:latin typeface="+mj-lt"/>
                </a:rPr>
                <a:t>Temperature</a:t>
              </a:r>
              <a:endParaRPr kumimoji="1" lang="ja-JP" altLang="en-US" dirty="0">
                <a:solidFill>
                  <a:schemeClr val="bg2"/>
                </a:solidFill>
                <a:latin typeface="+mj-lt"/>
              </a:endParaRPr>
            </a:p>
          </p:txBody>
        </p:sp>
        <p:sp>
          <p:nvSpPr>
            <p:cNvPr id="19" name="テキスト ボックス 18"/>
            <p:cNvSpPr txBox="1"/>
            <p:nvPr/>
          </p:nvSpPr>
          <p:spPr>
            <a:xfrm rot="16200000">
              <a:off x="3392866" y="3057748"/>
              <a:ext cx="1061669" cy="353794"/>
            </a:xfrm>
            <a:prstGeom prst="rect">
              <a:avLst/>
            </a:prstGeom>
            <a:noFill/>
          </p:spPr>
          <p:txBody>
            <a:bodyPr wrap="none" rtlCol="0">
              <a:spAutoFit/>
            </a:bodyPr>
            <a:lstStyle/>
            <a:p>
              <a:r>
                <a:rPr kumimoji="1" lang="en-US" altLang="ja-JP" dirty="0" smtClean="0">
                  <a:solidFill>
                    <a:schemeClr val="bg2"/>
                  </a:solidFill>
                  <a:latin typeface="+mj-lt"/>
                </a:rPr>
                <a:t>Resistance</a:t>
              </a:r>
              <a:endParaRPr kumimoji="1" lang="ja-JP" altLang="en-US" dirty="0">
                <a:solidFill>
                  <a:schemeClr val="bg2"/>
                </a:solidFill>
                <a:latin typeface="+mj-lt"/>
              </a:endParaRPr>
            </a:p>
          </p:txBody>
        </p:sp>
        <p:cxnSp>
          <p:nvCxnSpPr>
            <p:cNvPr id="21" name="直線コネクタ 20"/>
            <p:cNvCxnSpPr>
              <a:stCxn id="12" idx="0"/>
            </p:cNvCxnSpPr>
            <p:nvPr/>
          </p:nvCxnSpPr>
          <p:spPr bwMode="auto">
            <a:xfrm flipH="1">
              <a:off x="5438899" y="2149434"/>
              <a:ext cx="11875" cy="2173184"/>
            </a:xfrm>
            <a:prstGeom prst="line">
              <a:avLst/>
            </a:prstGeom>
            <a:solidFill>
              <a:schemeClr val="accent1"/>
            </a:solidFill>
            <a:ln w="9525" cap="flat" cmpd="sng" algn="ctr">
              <a:solidFill>
                <a:schemeClr val="accent6">
                  <a:lumMod val="75000"/>
                </a:schemeClr>
              </a:solidFill>
              <a:prstDash val="lgDash"/>
              <a:round/>
              <a:headEnd type="none" w="med" len="med"/>
              <a:tailEnd type="none" w="med" len="med"/>
            </a:ln>
            <a:effectLst/>
          </p:spPr>
        </p:cxnSp>
        <p:sp>
          <p:nvSpPr>
            <p:cNvPr id="22" name="テキスト ボックス 21"/>
            <p:cNvSpPr txBox="1"/>
            <p:nvPr/>
          </p:nvSpPr>
          <p:spPr>
            <a:xfrm>
              <a:off x="4992900" y="2419769"/>
              <a:ext cx="443164" cy="460714"/>
            </a:xfrm>
            <a:prstGeom prst="rect">
              <a:avLst/>
            </a:prstGeom>
            <a:noFill/>
          </p:spPr>
          <p:txBody>
            <a:bodyPr wrap="none" rtlCol="0">
              <a:spAutoFit/>
            </a:bodyPr>
            <a:lstStyle/>
            <a:p>
              <a:r>
                <a:rPr kumimoji="1" lang="en-US" altLang="ja-JP" sz="3000" b="1" i="1" dirty="0">
                  <a:solidFill>
                    <a:srgbClr val="0005D2"/>
                  </a:solidFill>
                  <a:effectLst>
                    <a:outerShdw blurRad="38100" dist="38100" dir="2700000" algn="tl">
                      <a:srgbClr val="000000">
                        <a:alpha val="43137"/>
                      </a:srgbClr>
                    </a:outerShdw>
                  </a:effectLst>
                  <a:latin typeface="+mn-lt"/>
                </a:rPr>
                <a:t>T</a:t>
              </a:r>
              <a:r>
                <a:rPr kumimoji="1" lang="en-US" altLang="ja-JP" sz="3000" b="1" i="1" baseline="-25000" dirty="0">
                  <a:solidFill>
                    <a:srgbClr val="0005D2"/>
                  </a:solidFill>
                  <a:effectLst>
                    <a:outerShdw blurRad="38100" dist="38100" dir="2700000" algn="tl">
                      <a:srgbClr val="000000">
                        <a:alpha val="43137"/>
                      </a:srgbClr>
                    </a:outerShdw>
                  </a:effectLst>
                  <a:latin typeface="+mn-lt"/>
                </a:rPr>
                <a:t>c</a:t>
              </a:r>
              <a:endParaRPr kumimoji="1" lang="ja-JP" altLang="en-US" sz="3000" b="1" i="1" baseline="-25000" dirty="0">
                <a:solidFill>
                  <a:srgbClr val="0005D2"/>
                </a:solidFill>
                <a:effectLst>
                  <a:outerShdw blurRad="38100" dist="38100" dir="2700000" algn="tl">
                    <a:srgbClr val="000000">
                      <a:alpha val="43137"/>
                    </a:srgbClr>
                  </a:outerShdw>
                </a:effectLst>
                <a:latin typeface="+mn-lt"/>
              </a:endParaRPr>
            </a:p>
          </p:txBody>
        </p:sp>
        <p:sp>
          <p:nvSpPr>
            <p:cNvPr id="23" name="テキスト ボックス 22"/>
            <p:cNvSpPr txBox="1"/>
            <p:nvPr/>
          </p:nvSpPr>
          <p:spPr>
            <a:xfrm rot="16200000">
              <a:off x="3858878" y="2875548"/>
              <a:ext cx="1570800" cy="619140"/>
            </a:xfrm>
            <a:prstGeom prst="rect">
              <a:avLst/>
            </a:prstGeom>
            <a:noFill/>
          </p:spPr>
          <p:txBody>
            <a:bodyPr wrap="none" rtlCol="0">
              <a:spAutoFit/>
            </a:bodyPr>
            <a:lstStyle/>
            <a:p>
              <a:pPr algn="ctr"/>
              <a:r>
                <a:rPr kumimoji="1" lang="en-US" altLang="ja-JP" b="1" dirty="0" smtClean="0">
                  <a:solidFill>
                    <a:schemeClr val="bg2"/>
                  </a:solidFill>
                  <a:latin typeface="+mn-lt"/>
                </a:rPr>
                <a:t>Superconducting </a:t>
              </a:r>
            </a:p>
            <a:p>
              <a:pPr algn="ctr"/>
              <a:r>
                <a:rPr kumimoji="1" lang="en-US" altLang="ja-JP" b="1" dirty="0" smtClean="0">
                  <a:solidFill>
                    <a:schemeClr val="bg2"/>
                  </a:solidFill>
                  <a:latin typeface="+mn-lt"/>
                </a:rPr>
                <a:t>state</a:t>
              </a:r>
              <a:endParaRPr kumimoji="1" lang="ja-JP" altLang="en-US" b="1" dirty="0">
                <a:solidFill>
                  <a:schemeClr val="bg2"/>
                </a:solidFill>
                <a:latin typeface="+mn-lt"/>
              </a:endParaRPr>
            </a:p>
          </p:txBody>
        </p:sp>
        <p:sp>
          <p:nvSpPr>
            <p:cNvPr id="24" name="テキスト ボックス 23"/>
            <p:cNvSpPr txBox="1"/>
            <p:nvPr/>
          </p:nvSpPr>
          <p:spPr>
            <a:xfrm rot="16200000">
              <a:off x="5806743" y="2968570"/>
              <a:ext cx="806197" cy="619140"/>
            </a:xfrm>
            <a:prstGeom prst="rect">
              <a:avLst/>
            </a:prstGeom>
            <a:noFill/>
          </p:spPr>
          <p:txBody>
            <a:bodyPr wrap="none" rtlCol="0">
              <a:spAutoFit/>
            </a:bodyPr>
            <a:lstStyle/>
            <a:p>
              <a:pPr algn="ctr"/>
              <a:r>
                <a:rPr kumimoji="1" lang="en-US" altLang="ja-JP" b="1" dirty="0" smtClean="0">
                  <a:solidFill>
                    <a:schemeClr val="bg2"/>
                  </a:solidFill>
                  <a:latin typeface="+mn-lt"/>
                </a:rPr>
                <a:t>Normal </a:t>
              </a:r>
            </a:p>
            <a:p>
              <a:pPr algn="ctr"/>
              <a:r>
                <a:rPr kumimoji="1" lang="en-US" altLang="ja-JP" b="1" dirty="0" smtClean="0">
                  <a:solidFill>
                    <a:schemeClr val="bg2"/>
                  </a:solidFill>
                  <a:latin typeface="+mn-lt"/>
                </a:rPr>
                <a:t>state</a:t>
              </a:r>
              <a:endParaRPr kumimoji="1" lang="ja-JP" altLang="en-US" b="1" dirty="0">
                <a:solidFill>
                  <a:schemeClr val="bg2"/>
                </a:solidFill>
                <a:latin typeface="+mn-lt"/>
              </a:endParaRPr>
            </a:p>
          </p:txBody>
        </p:sp>
      </p:grpSp>
      <p:sp>
        <p:nvSpPr>
          <p:cNvPr id="29" name="テキスト ボックス 28"/>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1"/>
          </p:nvPr>
        </p:nvSpPr>
        <p:spPr/>
        <p:txBody>
          <a:bodyPr/>
          <a:lstStyle/>
          <a:p>
            <a:pPr>
              <a:defRPr/>
            </a:pPr>
            <a:fld id="{DAF5B40E-A64A-48DE-928C-5F07B112E870}" type="slidenum">
              <a:rPr lang="en-GB" altLang="ja-JP" smtClean="0"/>
              <a:pPr>
                <a:defRPr/>
              </a:pPr>
              <a:t>5</a:t>
            </a:fld>
            <a:endParaRPr lang="en-GB" altLang="ja-JP"/>
          </a:p>
        </p:txBody>
      </p:sp>
      <p:sp>
        <p:nvSpPr>
          <p:cNvPr id="3" name="タイトル 1"/>
          <p:cNvSpPr txBox="1">
            <a:spLocks/>
          </p:cNvSpPr>
          <p:nvPr/>
        </p:nvSpPr>
        <p:spPr bwMode="auto">
          <a:xfrm>
            <a:off x="179395" y="209324"/>
            <a:ext cx="8785225" cy="706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0" hangingPunct="0">
              <a:defRPr/>
            </a:pPr>
            <a:r>
              <a:rPr kumimoji="1" lang="en-US" altLang="ja-JP" sz="3800" b="1" kern="0" dirty="0" smtClean="0">
                <a:effectLst>
                  <a:outerShdw blurRad="38100" dist="38100" dir="2700000" algn="tl">
                    <a:srgbClr val="000000"/>
                  </a:outerShdw>
                </a:effectLst>
                <a:latin typeface="+mj-lt"/>
                <a:ea typeface="ＭＳ Ｐゴシック" charset="-128"/>
                <a:cs typeface="+mj-cs"/>
              </a:rPr>
              <a:t>Typical TES pixel for SAFARI/S-band</a:t>
            </a:r>
            <a:endParaRPr kumimoji="1" lang="ja-JP" altLang="en-US" sz="3800" b="1" kern="0" dirty="0">
              <a:effectLst>
                <a:outerShdw blurRad="38100" dist="38100" dir="2700000" algn="tl">
                  <a:srgbClr val="000000"/>
                </a:outerShdw>
              </a:effectLst>
              <a:latin typeface="+mj-lt"/>
              <a:ea typeface="ＭＳ Ｐゴシック" charset="-128"/>
              <a:cs typeface="+mj-cs"/>
            </a:endParaRPr>
          </a:p>
        </p:txBody>
      </p:sp>
      <p:sp>
        <p:nvSpPr>
          <p:cNvPr id="29" name="テキスト ボックス 28"/>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
        <p:nvSpPr>
          <p:cNvPr id="25" name="角丸四角形 24"/>
          <p:cNvSpPr/>
          <p:nvPr/>
        </p:nvSpPr>
        <p:spPr bwMode="auto">
          <a:xfrm>
            <a:off x="1158241" y="4899894"/>
            <a:ext cx="6793676" cy="1116980"/>
          </a:xfrm>
          <a:prstGeom prst="roundRect">
            <a:avLst/>
          </a:prstGeom>
          <a:solidFill>
            <a:schemeClr val="bg2">
              <a:alpha val="43000"/>
            </a:schemeClr>
          </a:solidFill>
          <a:ln w="381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grpSp>
        <p:nvGrpSpPr>
          <p:cNvPr id="19" name="グループ化 18"/>
          <p:cNvGrpSpPr/>
          <p:nvPr/>
        </p:nvGrpSpPr>
        <p:grpSpPr>
          <a:xfrm>
            <a:off x="1118335" y="1074489"/>
            <a:ext cx="7071745" cy="3716776"/>
            <a:chOff x="1118335" y="1074489"/>
            <a:chExt cx="7071745" cy="3716776"/>
          </a:xfrm>
        </p:grpSpPr>
        <p:grpSp>
          <p:nvGrpSpPr>
            <p:cNvPr id="11" name="グループ化 10"/>
            <p:cNvGrpSpPr/>
            <p:nvPr/>
          </p:nvGrpSpPr>
          <p:grpSpPr>
            <a:xfrm>
              <a:off x="5726115" y="1133460"/>
              <a:ext cx="2463965" cy="3264361"/>
              <a:chOff x="5097862" y="577184"/>
              <a:chExt cx="3614339" cy="4411570"/>
            </a:xfrm>
          </p:grpSpPr>
          <p:pic>
            <p:nvPicPr>
              <p:cNvPr id="5" name="Picture 3"/>
              <p:cNvPicPr>
                <a:picLocks noChangeAspect="1" noChangeArrowheads="1"/>
              </p:cNvPicPr>
              <p:nvPr/>
            </p:nvPicPr>
            <p:blipFill>
              <a:blip r:embed="rId3" cstate="print"/>
              <a:srcRect/>
              <a:stretch>
                <a:fillRect/>
              </a:stretch>
            </p:blipFill>
            <p:spPr bwMode="auto">
              <a:xfrm>
                <a:off x="5097862" y="1220682"/>
                <a:ext cx="3614339" cy="3768072"/>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6" name="正方形/長方形 5"/>
              <p:cNvSpPr/>
              <p:nvPr/>
            </p:nvSpPr>
            <p:spPr>
              <a:xfrm rot="1260055">
                <a:off x="7843714" y="1389430"/>
                <a:ext cx="592173" cy="661135"/>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792124" y="1420328"/>
                <a:ext cx="279244" cy="584775"/>
              </a:xfrm>
              <a:prstGeom prst="rect">
                <a:avLst/>
              </a:prstGeom>
              <a:noFill/>
            </p:spPr>
            <p:txBody>
              <a:bodyPr wrap="none" rtlCol="0">
                <a:spAutoFit/>
              </a:bodyPr>
              <a:lstStyle/>
              <a:p>
                <a:r>
                  <a:rPr kumimoji="1" lang="en-US" altLang="ja-JP" sz="3200" b="1" i="1" dirty="0">
                    <a:solidFill>
                      <a:schemeClr val="bg1"/>
                    </a:solidFill>
                    <a:latin typeface="+mn-lt"/>
                    <a:cs typeface="Times New Roman" pitchFamily="18" charset="0"/>
                  </a:rPr>
                  <a:t>I</a:t>
                </a:r>
                <a:endParaRPr kumimoji="1" lang="ja-JP" altLang="en-US" sz="3200" b="1" i="1" dirty="0">
                  <a:solidFill>
                    <a:schemeClr val="bg1"/>
                  </a:solidFill>
                  <a:latin typeface="+mn-lt"/>
                  <a:cs typeface="Times New Roman" pitchFamily="18" charset="0"/>
                </a:endParaRPr>
              </a:p>
            </p:txBody>
          </p:sp>
          <p:sp>
            <p:nvSpPr>
              <p:cNvPr id="8" name="テキスト ボックス 7"/>
              <p:cNvSpPr txBox="1"/>
              <p:nvPr/>
            </p:nvSpPr>
            <p:spPr>
              <a:xfrm>
                <a:off x="6008570" y="2291657"/>
                <a:ext cx="396261" cy="492442"/>
              </a:xfrm>
              <a:prstGeom prst="rect">
                <a:avLst/>
              </a:prstGeom>
              <a:noFill/>
            </p:spPr>
            <p:txBody>
              <a:bodyPr wrap="none" rtlCol="0">
                <a:spAutoFit/>
              </a:bodyPr>
              <a:lstStyle/>
              <a:p>
                <a:r>
                  <a:rPr kumimoji="1" lang="en-US" altLang="ja-JP" sz="2600" b="1" i="1" dirty="0">
                    <a:solidFill>
                      <a:schemeClr val="bg1"/>
                    </a:solidFill>
                    <a:latin typeface="+mn-lt"/>
                    <a:cs typeface="Times New Roman" pitchFamily="18" charset="0"/>
                  </a:rPr>
                  <a:t>C</a:t>
                </a:r>
                <a:endParaRPr kumimoji="1" lang="ja-JP" altLang="en-US" sz="2600" b="1" i="1" dirty="0">
                  <a:solidFill>
                    <a:schemeClr val="bg1"/>
                  </a:solidFill>
                  <a:latin typeface="+mn-lt"/>
                  <a:cs typeface="Times New Roman" pitchFamily="18" charset="0"/>
                </a:endParaRPr>
              </a:p>
            </p:txBody>
          </p:sp>
          <p:sp>
            <p:nvSpPr>
              <p:cNvPr id="15" name="テキスト ボックス 14"/>
              <p:cNvSpPr txBox="1"/>
              <p:nvPr/>
            </p:nvSpPr>
            <p:spPr>
              <a:xfrm rot="17741538" flipH="1">
                <a:off x="6603289" y="1004318"/>
                <a:ext cx="1666916" cy="812648"/>
              </a:xfrm>
              <a:prstGeom prst="rect">
                <a:avLst/>
              </a:prstGeom>
              <a:noFill/>
            </p:spPr>
            <p:txBody>
              <a:bodyPr wrap="square" rtlCol="0">
                <a:spAutoFit/>
              </a:bodyPr>
              <a:lstStyle/>
              <a:p>
                <a:r>
                  <a:rPr kumimoji="1" lang="en-US" altLang="ja-JP" sz="3000" b="1" dirty="0">
                    <a:solidFill>
                      <a:srgbClr val="FF3399"/>
                    </a:solidFill>
                    <a:effectLst>
                      <a:outerShdw blurRad="38100" dist="38100" dir="2700000" algn="tl">
                        <a:srgbClr val="000000">
                          <a:alpha val="43137"/>
                        </a:srgbClr>
                      </a:outerShdw>
                    </a:effectLst>
                    <a:latin typeface="+mj-lt"/>
                  </a:rPr>
                  <a:t>TES</a:t>
                </a:r>
                <a:endParaRPr kumimoji="1" lang="ja-JP" altLang="en-US" sz="3000" b="1" dirty="0">
                  <a:solidFill>
                    <a:srgbClr val="FF3399"/>
                  </a:solidFill>
                  <a:effectLst>
                    <a:outerShdw blurRad="38100" dist="38100" dir="2700000" algn="tl">
                      <a:srgbClr val="000000">
                        <a:alpha val="43137"/>
                      </a:srgbClr>
                    </a:outerShdw>
                  </a:effectLst>
                  <a:latin typeface="+mj-lt"/>
                </a:endParaRPr>
              </a:p>
            </p:txBody>
          </p:sp>
        </p:grpSp>
        <p:pic>
          <p:nvPicPr>
            <p:cNvPr id="30" name="Picture 14"/>
            <p:cNvPicPr>
              <a:picLocks noChangeAspect="1"/>
            </p:cNvPicPr>
            <p:nvPr/>
          </p:nvPicPr>
          <p:blipFill>
            <a:blip r:embed="rId4" cstate="print">
              <a:lum contrast="30000"/>
              <a:extLst>
                <a:ext uri="{BEBA8EAE-BF5A-486C-A8C5-ECC9F3942E4B}">
                  <a14:imgProps xmlns:a14="http://schemas.microsoft.com/office/drawing/2010/main">
                    <a14:imgLayer r:embed="rId5">
                      <a14:imgEffect>
                        <a14:sharpenSoften amount="50000"/>
                      </a14:imgEffect>
                      <a14:imgEffect>
                        <a14:colorTemperature colorTemp="8500"/>
                      </a14:imgEffect>
                    </a14:imgLayer>
                  </a14:imgProps>
                </a:ext>
                <a:ext uri="{28A0092B-C50C-407E-A947-70E740481C1C}">
                  <a14:useLocalDpi xmlns:a14="http://schemas.microsoft.com/office/drawing/2010/main" val="0"/>
                </a:ext>
              </a:extLst>
            </a:blip>
            <a:srcRect l="12480"/>
            <a:stretch>
              <a:fillRect/>
            </a:stretch>
          </p:blipFill>
          <p:spPr>
            <a:xfrm>
              <a:off x="1158241" y="1074489"/>
              <a:ext cx="4194893" cy="3638223"/>
            </a:xfrm>
            <a:prstGeom prst="roundRect">
              <a:avLst>
                <a:gd name="adj" fmla="val 8594"/>
              </a:avLst>
            </a:prstGeom>
            <a:solidFill>
              <a:srgbClr val="FFFFFF">
                <a:shade val="85000"/>
              </a:srgbClr>
            </a:solidFill>
            <a:ln>
              <a:noFill/>
            </a:ln>
            <a:effectLst>
              <a:outerShdw blurRad="381000" sx="102000" sy="102000" algn="ctr" rotWithShape="0">
                <a:prstClr val="black">
                  <a:alpha val="80000"/>
                </a:prstClr>
              </a:outerShdw>
            </a:effectLst>
          </p:spPr>
        </p:pic>
        <p:sp>
          <p:nvSpPr>
            <p:cNvPr id="31" name="テキスト ボックス 30"/>
            <p:cNvSpPr txBox="1"/>
            <p:nvPr/>
          </p:nvSpPr>
          <p:spPr>
            <a:xfrm>
              <a:off x="2327529" y="1523770"/>
              <a:ext cx="1831207" cy="430887"/>
            </a:xfrm>
            <a:prstGeom prst="rect">
              <a:avLst/>
            </a:prstGeom>
            <a:noFill/>
          </p:spPr>
          <p:txBody>
            <a:bodyPr wrap="none" rtlCol="0">
              <a:spAutoFit/>
            </a:bodyPr>
            <a:lstStyle/>
            <a:p>
              <a:r>
                <a:rPr kumimoji="1" lang="en-US" altLang="ja-JP" sz="2200" dirty="0" smtClean="0"/>
                <a:t>TES (</a:t>
              </a:r>
              <a:r>
                <a:rPr kumimoji="1" lang="en-US" altLang="ja-JP" sz="2200" dirty="0" err="1" smtClean="0"/>
                <a:t>Ti</a:t>
              </a:r>
              <a:r>
                <a:rPr kumimoji="1" lang="en-US" altLang="ja-JP" sz="2200" dirty="0" smtClean="0"/>
                <a:t>/Au</a:t>
              </a:r>
              <a:r>
                <a:rPr kumimoji="1" lang="en-US" altLang="ja-JP" sz="2200" dirty="0"/>
                <a:t>)</a:t>
              </a:r>
              <a:endParaRPr kumimoji="1" lang="ja-JP" altLang="en-US" sz="2200" dirty="0"/>
            </a:p>
          </p:txBody>
        </p:sp>
        <p:cxnSp>
          <p:nvCxnSpPr>
            <p:cNvPr id="32" name="直線矢印コネクタ 31"/>
            <p:cNvCxnSpPr/>
            <p:nvPr/>
          </p:nvCxnSpPr>
          <p:spPr bwMode="auto">
            <a:xfrm>
              <a:off x="2951928" y="1930130"/>
              <a:ext cx="259020" cy="682746"/>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sp>
          <p:nvSpPr>
            <p:cNvPr id="33" name="テキスト ボックス 32"/>
            <p:cNvSpPr txBox="1"/>
            <p:nvPr/>
          </p:nvSpPr>
          <p:spPr>
            <a:xfrm>
              <a:off x="1370150" y="4001698"/>
              <a:ext cx="2123274" cy="430887"/>
            </a:xfrm>
            <a:prstGeom prst="rect">
              <a:avLst/>
            </a:prstGeom>
            <a:noFill/>
          </p:spPr>
          <p:txBody>
            <a:bodyPr wrap="none" rtlCol="0">
              <a:spAutoFit/>
            </a:bodyPr>
            <a:lstStyle/>
            <a:p>
              <a:r>
                <a:rPr kumimoji="1" lang="en-US" altLang="ja-JP" sz="2200" dirty="0" smtClean="0"/>
                <a:t>Absorber (Ta)</a:t>
              </a:r>
              <a:endParaRPr kumimoji="1" lang="ja-JP" altLang="en-US" sz="2200" dirty="0"/>
            </a:p>
          </p:txBody>
        </p:sp>
        <p:cxnSp>
          <p:nvCxnSpPr>
            <p:cNvPr id="34" name="直線矢印コネクタ 33"/>
            <p:cNvCxnSpPr/>
            <p:nvPr/>
          </p:nvCxnSpPr>
          <p:spPr bwMode="auto">
            <a:xfrm flipV="1">
              <a:off x="2822613" y="3052334"/>
              <a:ext cx="388335" cy="949364"/>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sp>
          <p:nvSpPr>
            <p:cNvPr id="35" name="テキスト ボックス 34"/>
            <p:cNvSpPr txBox="1"/>
            <p:nvPr/>
          </p:nvSpPr>
          <p:spPr>
            <a:xfrm>
              <a:off x="3634018" y="2293358"/>
              <a:ext cx="1988045" cy="430887"/>
            </a:xfrm>
            <a:prstGeom prst="rect">
              <a:avLst/>
            </a:prstGeom>
            <a:noFill/>
          </p:spPr>
          <p:txBody>
            <a:bodyPr wrap="none" rtlCol="0">
              <a:spAutoFit/>
            </a:bodyPr>
            <a:lstStyle/>
            <a:p>
              <a:r>
                <a:rPr kumimoji="1" lang="en-US" altLang="ja-JP" sz="2200" dirty="0"/>
                <a:t>I</a:t>
              </a:r>
              <a:r>
                <a:rPr kumimoji="1" lang="en-US" altLang="ja-JP" sz="2200" dirty="0" smtClean="0"/>
                <a:t>sland (</a:t>
              </a:r>
              <a:r>
                <a:rPr kumimoji="1" lang="en-US" altLang="ja-JP" sz="2200" dirty="0" err="1" smtClean="0"/>
                <a:t>SiN</a:t>
              </a:r>
              <a:r>
                <a:rPr kumimoji="1" lang="en-US" altLang="ja-JP" sz="2200" dirty="0" smtClean="0"/>
                <a:t>) </a:t>
              </a:r>
              <a:endParaRPr kumimoji="1" lang="ja-JP" altLang="en-US" sz="2200" dirty="0"/>
            </a:p>
          </p:txBody>
        </p:sp>
        <p:cxnSp>
          <p:nvCxnSpPr>
            <p:cNvPr id="36" name="直線矢印コネクタ 35"/>
            <p:cNvCxnSpPr/>
            <p:nvPr/>
          </p:nvCxnSpPr>
          <p:spPr bwMode="auto">
            <a:xfrm flipH="1">
              <a:off x="4099566" y="3439397"/>
              <a:ext cx="306103" cy="374420"/>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sp>
          <p:nvSpPr>
            <p:cNvPr id="37" name="テキスト ボックス 36"/>
            <p:cNvSpPr txBox="1"/>
            <p:nvPr/>
          </p:nvSpPr>
          <p:spPr>
            <a:xfrm>
              <a:off x="3881686" y="3015929"/>
              <a:ext cx="1523174" cy="430887"/>
            </a:xfrm>
            <a:prstGeom prst="rect">
              <a:avLst/>
            </a:prstGeom>
            <a:noFill/>
          </p:spPr>
          <p:txBody>
            <a:bodyPr wrap="none" rtlCol="0">
              <a:spAutoFit/>
            </a:bodyPr>
            <a:lstStyle/>
            <a:p>
              <a:r>
                <a:rPr kumimoji="1" lang="en-US" altLang="ja-JP" sz="2200" dirty="0" smtClean="0"/>
                <a:t>Leg (</a:t>
              </a:r>
              <a:r>
                <a:rPr kumimoji="1" lang="en-US" altLang="ja-JP" sz="2200" dirty="0" err="1" smtClean="0"/>
                <a:t>SiN</a:t>
              </a:r>
              <a:r>
                <a:rPr kumimoji="1" lang="en-US" altLang="ja-JP" sz="2200" dirty="0" smtClean="0"/>
                <a:t>)</a:t>
              </a:r>
            </a:p>
          </p:txBody>
        </p:sp>
        <p:cxnSp>
          <p:nvCxnSpPr>
            <p:cNvPr id="38" name="直線矢印コネクタ 37"/>
            <p:cNvCxnSpPr/>
            <p:nvPr/>
          </p:nvCxnSpPr>
          <p:spPr bwMode="auto">
            <a:xfrm flipH="1">
              <a:off x="3536887" y="2688068"/>
              <a:ext cx="368344" cy="364039"/>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sp>
          <p:nvSpPr>
            <p:cNvPr id="39" name="テキスト ボックス 38"/>
            <p:cNvSpPr txBox="1"/>
            <p:nvPr/>
          </p:nvSpPr>
          <p:spPr>
            <a:xfrm>
              <a:off x="1118335" y="2911793"/>
              <a:ext cx="988947" cy="343335"/>
            </a:xfrm>
            <a:prstGeom prst="rect">
              <a:avLst/>
            </a:prstGeom>
            <a:noFill/>
          </p:spPr>
          <p:txBody>
            <a:bodyPr wrap="none" rtlCol="0">
              <a:spAutoFit/>
            </a:bodyPr>
            <a:lstStyle/>
            <a:p>
              <a:r>
                <a:rPr kumimoji="1" lang="en-US" altLang="ja-JP" dirty="0" err="1" smtClean="0"/>
                <a:t>Vaccum</a:t>
              </a:r>
              <a:endParaRPr kumimoji="1" lang="ja-JP" altLang="en-US" dirty="0"/>
            </a:p>
          </p:txBody>
        </p:sp>
        <p:cxnSp>
          <p:nvCxnSpPr>
            <p:cNvPr id="48" name="直線矢印コネクタ 47"/>
            <p:cNvCxnSpPr/>
            <p:nvPr/>
          </p:nvCxnSpPr>
          <p:spPr bwMode="auto">
            <a:xfrm flipV="1">
              <a:off x="5288675" y="3223558"/>
              <a:ext cx="1294068" cy="7814"/>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cxnSp>
          <p:nvCxnSpPr>
            <p:cNvPr id="51" name="直線矢印コネクタ 50"/>
            <p:cNvCxnSpPr/>
            <p:nvPr/>
          </p:nvCxnSpPr>
          <p:spPr bwMode="auto">
            <a:xfrm flipV="1">
              <a:off x="5410846" y="2520765"/>
              <a:ext cx="872000" cy="11064"/>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sp>
          <p:nvSpPr>
            <p:cNvPr id="56" name="テキスト ボックス 55"/>
            <p:cNvSpPr txBox="1"/>
            <p:nvPr/>
          </p:nvSpPr>
          <p:spPr>
            <a:xfrm>
              <a:off x="3081438" y="4368699"/>
              <a:ext cx="2036257" cy="422566"/>
            </a:xfrm>
            <a:prstGeom prst="rect">
              <a:avLst/>
            </a:prstGeom>
            <a:noFill/>
          </p:spPr>
          <p:txBody>
            <a:bodyPr wrap="none" rtlCol="0">
              <a:spAutoFit/>
            </a:bodyPr>
            <a:lstStyle/>
            <a:p>
              <a:r>
                <a:rPr kumimoji="1" lang="en-US" altLang="ja-JP" sz="2600" dirty="0" smtClean="0">
                  <a:effectLst>
                    <a:outerShdw blurRad="38100" dist="38100" dir="2700000" algn="tl">
                      <a:srgbClr val="000000">
                        <a:alpha val="43137"/>
                      </a:srgbClr>
                    </a:outerShdw>
                  </a:effectLst>
                </a:rPr>
                <a:t>Thermal bath</a:t>
              </a:r>
              <a:endParaRPr kumimoji="1" lang="ja-JP" altLang="en-US" sz="2600" dirty="0">
                <a:effectLst>
                  <a:outerShdw blurRad="38100" dist="38100" dir="2700000" algn="tl">
                    <a:srgbClr val="000000">
                      <a:alpha val="43137"/>
                    </a:srgbClr>
                  </a:outerShdw>
                </a:effectLst>
              </a:endParaRPr>
            </a:p>
          </p:txBody>
        </p:sp>
        <p:cxnSp>
          <p:nvCxnSpPr>
            <p:cNvPr id="57" name="直線矢印コネクタ 56"/>
            <p:cNvCxnSpPr/>
            <p:nvPr/>
          </p:nvCxnSpPr>
          <p:spPr bwMode="auto">
            <a:xfrm flipV="1">
              <a:off x="5445712" y="4101840"/>
              <a:ext cx="622753" cy="523388"/>
            </a:xfrm>
            <a:prstGeom prst="straightConnector1">
              <a:avLst/>
            </a:prstGeom>
            <a:solidFill>
              <a:schemeClr val="accent1"/>
            </a:solidFill>
            <a:ln w="38100" cap="flat" cmpd="sng" algn="ctr">
              <a:solidFill>
                <a:schemeClr val="tx2">
                  <a:lumMod val="90000"/>
                </a:schemeClr>
              </a:solidFill>
              <a:prstDash val="solid"/>
              <a:round/>
              <a:headEnd type="none" w="med" len="med"/>
              <a:tailEnd type="arrow"/>
            </a:ln>
            <a:effectLst>
              <a:outerShdw blurRad="50800" dist="38100" dir="5400000" algn="t" rotWithShape="0">
                <a:prstClr val="black">
                  <a:alpha val="40000"/>
                </a:prstClr>
              </a:outerShdw>
            </a:effectLst>
          </p:spPr>
        </p:cxnSp>
      </p:grpSp>
      <p:sp>
        <p:nvSpPr>
          <p:cNvPr id="26" name="テキスト ボックス 25"/>
          <p:cNvSpPr txBox="1"/>
          <p:nvPr/>
        </p:nvSpPr>
        <p:spPr>
          <a:xfrm>
            <a:off x="1641507" y="4966649"/>
            <a:ext cx="5151344" cy="818721"/>
          </a:xfrm>
          <a:prstGeom prst="rect">
            <a:avLst/>
          </a:prstGeom>
          <a:noFill/>
        </p:spPr>
        <p:txBody>
          <a:bodyPr wrap="none" rtlCol="0">
            <a:spAutoFit/>
          </a:bodyPr>
          <a:lstStyle/>
          <a:p>
            <a:r>
              <a:rPr kumimoji="1" lang="en-US" altLang="ja-JP" sz="2800" b="1" dirty="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Intrinsic noise = phonon noise</a:t>
            </a:r>
          </a:p>
          <a:p>
            <a:r>
              <a:rPr kumimoji="1" lang="ja-JP" altLang="en-US" sz="2800" b="1" dirty="0">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a:t>
            </a:r>
            <a:r>
              <a:rPr kumimoji="1" lang="en-US" altLang="ja-JP" sz="2800" b="1" dirty="0">
                <a:solidFill>
                  <a:srgbClr val="FFFF00"/>
                </a:solidFill>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Noise Equivalent Power (NEP</a:t>
            </a:r>
            <a:r>
              <a:rPr kumimoji="1" lang="en-US" altLang="ja-JP" sz="2800" b="1" baseline="-25000" dirty="0">
                <a:solidFill>
                  <a:srgbClr val="FFFF00"/>
                </a:solidFill>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ph</a:t>
            </a:r>
            <a:r>
              <a:rPr kumimoji="1" lang="en-US" altLang="ja-JP" sz="2800" b="1" dirty="0">
                <a:solidFill>
                  <a:srgbClr val="FFFF00"/>
                </a:solidFill>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a:t>
            </a:r>
            <a:r>
              <a:rPr kumimoji="1" lang="ja-JP" altLang="en-US" sz="2800" b="1" dirty="0">
                <a:solidFill>
                  <a:srgbClr val="FFFF00"/>
                </a:solidFill>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 </a:t>
            </a:r>
            <a:r>
              <a:rPr kumimoji="1" lang="ja-JP" altLang="en-US" sz="2800" b="1" i="1" dirty="0">
                <a:solidFill>
                  <a:srgbClr val="FFFF00"/>
                </a:solidFill>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a:t>
            </a:r>
            <a:r>
              <a:rPr kumimoji="1" lang="en-US" altLang="ja-JP" sz="2800" b="1" i="1" dirty="0">
                <a:solidFill>
                  <a:srgbClr val="FFFF00"/>
                </a:solidFill>
                <a:effectLst>
                  <a:outerShdw blurRad="38100" dist="38100" dir="2700000" algn="tl">
                    <a:srgbClr val="000000">
                      <a:alpha val="43137"/>
                    </a:srgbClr>
                  </a:outerShdw>
                </a:effectLst>
                <a:latin typeface="+mn-lt"/>
                <a:ea typeface="Segoe UI Symbol" panose="020B0502040204020203" pitchFamily="34" charset="0"/>
                <a:cs typeface="Segoe UI Light" panose="020B0502040204020203" pitchFamily="34" charset="0"/>
              </a:rPr>
              <a:t>G</a:t>
            </a:r>
            <a:endParaRPr kumimoji="1" lang="ja-JP" altLang="en-US" sz="2800" b="1" i="1" dirty="0">
              <a:solidFill>
                <a:srgbClr val="FFFF00"/>
              </a:solidFill>
              <a:effectLst>
                <a:outerShdw blurRad="38100" dist="38100" dir="2700000" algn="tl">
                  <a:srgbClr val="000000">
                    <a:alpha val="43137"/>
                  </a:srgbClr>
                </a:outerShdw>
              </a:effectLst>
              <a:latin typeface="+mn-lt"/>
              <a:cs typeface="Segoe UI Light" panose="020B0502040204020203" pitchFamily="34" charset="0"/>
            </a:endParaRPr>
          </a:p>
        </p:txBody>
      </p:sp>
    </p:spTree>
    <p:extLst>
      <p:ext uri="{BB962C8B-B14F-4D97-AF65-F5344CB8AC3E}">
        <p14:creationId xmlns:p14="http://schemas.microsoft.com/office/powerpoint/2010/main" val="3471856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stretch>
            <a:fillRect/>
          </a:stretch>
        </p:blipFill>
        <p:spPr>
          <a:xfrm>
            <a:off x="527181" y="1410292"/>
            <a:ext cx="4077125" cy="3032149"/>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28" name="角丸四角形 27"/>
          <p:cNvSpPr/>
          <p:nvPr/>
        </p:nvSpPr>
        <p:spPr bwMode="auto">
          <a:xfrm>
            <a:off x="771686" y="4946996"/>
            <a:ext cx="7797543" cy="1146092"/>
          </a:xfrm>
          <a:prstGeom prst="roundRect">
            <a:avLst/>
          </a:prstGeom>
          <a:solidFill>
            <a:schemeClr val="bg2">
              <a:alpha val="43000"/>
            </a:schemeClr>
          </a:solidFill>
          <a:ln w="381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2" name="タイトル 1"/>
          <p:cNvSpPr>
            <a:spLocks noGrp="1"/>
          </p:cNvSpPr>
          <p:nvPr>
            <p:ph type="title"/>
          </p:nvPr>
        </p:nvSpPr>
        <p:spPr>
          <a:xfrm>
            <a:off x="179394" y="179431"/>
            <a:ext cx="8785225" cy="706439"/>
          </a:xfrm>
        </p:spPr>
        <p:txBody>
          <a:bodyPr/>
          <a:lstStyle/>
          <a:p>
            <a:r>
              <a:rPr kumimoji="1" lang="en-US" altLang="ja-JP" sz="3800" dirty="0">
                <a:latin typeface="+mj-lt"/>
              </a:rPr>
              <a:t>Long-standing questions (1)</a:t>
            </a:r>
            <a:endParaRPr kumimoji="1" lang="ja-JP" altLang="en-US" sz="3800" dirty="0">
              <a:latin typeface="+mj-lt"/>
            </a:endParaRPr>
          </a:p>
        </p:txBody>
      </p:sp>
      <p:sp>
        <p:nvSpPr>
          <p:cNvPr id="3" name="スライド番号プレースホルダー 2"/>
          <p:cNvSpPr>
            <a:spLocks noGrp="1"/>
          </p:cNvSpPr>
          <p:nvPr>
            <p:ph type="sldNum" sz="quarter" idx="11"/>
          </p:nvPr>
        </p:nvSpPr>
        <p:spPr/>
        <p:txBody>
          <a:bodyPr/>
          <a:lstStyle/>
          <a:p>
            <a:pPr>
              <a:defRPr/>
            </a:pPr>
            <a:fld id="{38D1D018-80B4-4FA0-9757-675192A19576}" type="slidenum">
              <a:rPr lang="en-GB" altLang="ja-JP" smtClean="0"/>
              <a:pPr>
                <a:defRPr/>
              </a:pPr>
              <a:t>6</a:t>
            </a:fld>
            <a:endParaRPr lang="en-GB" altLang="ja-JP" dirty="0"/>
          </a:p>
        </p:txBody>
      </p:sp>
      <p:sp>
        <p:nvSpPr>
          <p:cNvPr id="23" name="テキスト ボックス 22"/>
          <p:cNvSpPr txBox="1"/>
          <p:nvPr/>
        </p:nvSpPr>
        <p:spPr>
          <a:xfrm>
            <a:off x="527182" y="4048168"/>
            <a:ext cx="2827121" cy="338554"/>
          </a:xfrm>
          <a:prstGeom prst="rect">
            <a:avLst/>
          </a:prstGeom>
          <a:noFill/>
        </p:spPr>
        <p:txBody>
          <a:bodyPr wrap="none" rtlCol="0">
            <a:spAutoFit/>
          </a:bodyPr>
          <a:lstStyle/>
          <a:p>
            <a:r>
              <a:rPr kumimoji="1" lang="en-US" altLang="ja-JP" sz="1600" dirty="0" err="1">
                <a:latin typeface="+mn-lt"/>
              </a:rPr>
              <a:t>Khosropanah</a:t>
            </a:r>
            <a:r>
              <a:rPr kumimoji="1" lang="en-US" altLang="ja-JP" sz="1600" dirty="0">
                <a:latin typeface="+mn-lt"/>
              </a:rPr>
              <a:t>, </a:t>
            </a:r>
            <a:r>
              <a:rPr kumimoji="1" lang="en-US" altLang="ja-JP" sz="1600" dirty="0" err="1">
                <a:latin typeface="+mn-lt"/>
              </a:rPr>
              <a:t>Hijmering</a:t>
            </a:r>
            <a:r>
              <a:rPr kumimoji="1" lang="en-US" altLang="ja-JP" sz="1600" dirty="0">
                <a:latin typeface="+mn-lt"/>
              </a:rPr>
              <a:t>+ 2012</a:t>
            </a:r>
            <a:endParaRPr kumimoji="1" lang="ja-JP" altLang="en-US" sz="1600" dirty="0">
              <a:latin typeface="+mn-lt"/>
            </a:endParaRPr>
          </a:p>
        </p:txBody>
      </p:sp>
      <p:sp>
        <p:nvSpPr>
          <p:cNvPr id="4" name="テキスト ボックス 3"/>
          <p:cNvSpPr txBox="1"/>
          <p:nvPr/>
        </p:nvSpPr>
        <p:spPr>
          <a:xfrm>
            <a:off x="197884" y="934091"/>
            <a:ext cx="5250540" cy="430887"/>
          </a:xfrm>
          <a:prstGeom prst="rect">
            <a:avLst/>
          </a:prstGeom>
          <a:noFill/>
        </p:spPr>
        <p:txBody>
          <a:bodyPr wrap="none" rtlCol="0">
            <a:spAutoFit/>
          </a:bodyPr>
          <a:lstStyle/>
          <a:p>
            <a:r>
              <a:rPr kumimoji="1" lang="en-US" altLang="ja-JP" sz="2200" b="1" dirty="0">
                <a:effectLst>
                  <a:outerShdw blurRad="38100" dist="38100" dir="2700000" algn="tl">
                    <a:srgbClr val="000000">
                      <a:alpha val="43137"/>
                    </a:srgbClr>
                  </a:outerShdw>
                </a:effectLst>
                <a:latin typeface="+mn-lt"/>
              </a:rPr>
              <a:t>SRON-TESs fabricated by </a:t>
            </a:r>
            <a:r>
              <a:rPr kumimoji="1" lang="en-US" altLang="ja-JP" sz="2200" b="1" dirty="0">
                <a:solidFill>
                  <a:srgbClr val="FFFF00"/>
                </a:solidFill>
                <a:effectLst>
                  <a:outerShdw blurRad="38100" dist="38100" dir="2700000" algn="tl">
                    <a:srgbClr val="000000">
                      <a:alpha val="43137"/>
                    </a:srgbClr>
                  </a:outerShdw>
                </a:effectLst>
                <a:latin typeface="+mn-lt"/>
              </a:rPr>
              <a:t>KOH wet-etching</a:t>
            </a:r>
            <a:endParaRPr kumimoji="1" lang="ja-JP" altLang="en-US" sz="2200" b="1" dirty="0">
              <a:solidFill>
                <a:srgbClr val="FFFF00"/>
              </a:solidFill>
              <a:effectLst>
                <a:outerShdw blurRad="38100" dist="38100" dir="2700000" algn="tl">
                  <a:srgbClr val="000000">
                    <a:alpha val="43137"/>
                  </a:srgbClr>
                </a:outerShdw>
              </a:effectLst>
              <a:latin typeface="+mn-lt"/>
            </a:endParaRPr>
          </a:p>
        </p:txBody>
      </p:sp>
      <p:sp>
        <p:nvSpPr>
          <p:cNvPr id="5" name="テキスト ボックス 4"/>
          <p:cNvSpPr txBox="1"/>
          <p:nvPr/>
        </p:nvSpPr>
        <p:spPr>
          <a:xfrm>
            <a:off x="4767599" y="1535576"/>
            <a:ext cx="2904962" cy="1292662"/>
          </a:xfrm>
          <a:prstGeom prst="rect">
            <a:avLst/>
          </a:prstGeom>
          <a:noFill/>
        </p:spPr>
        <p:txBody>
          <a:bodyPr wrap="none" rtlCol="0">
            <a:spAutoFit/>
          </a:bodyPr>
          <a:lstStyle/>
          <a:p>
            <a:r>
              <a:rPr kumimoji="1" lang="en-US" altLang="ja-JP" u="sng" dirty="0" err="1">
                <a:latin typeface="+mn-lt"/>
              </a:rPr>
              <a:t>SiN</a:t>
            </a:r>
            <a:r>
              <a:rPr kumimoji="1" lang="en-US" altLang="ja-JP" u="sng" dirty="0">
                <a:latin typeface="+mn-lt"/>
              </a:rPr>
              <a:t> legs</a:t>
            </a:r>
          </a:p>
          <a:p>
            <a:r>
              <a:rPr kumimoji="1" lang="en-US" altLang="ja-JP" sz="2000" dirty="0">
                <a:latin typeface="+mn-lt"/>
              </a:rPr>
              <a:t>-Width (</a:t>
            </a:r>
            <a:r>
              <a:rPr kumimoji="1" lang="en-US" altLang="ja-JP" sz="2000" i="1" dirty="0">
                <a:latin typeface="+mn-lt"/>
              </a:rPr>
              <a:t>W </a:t>
            </a:r>
            <a:r>
              <a:rPr kumimoji="1" lang="en-US" altLang="ja-JP" sz="2000" dirty="0">
                <a:latin typeface="+mn-lt"/>
              </a:rPr>
              <a:t>)     = 1 µm</a:t>
            </a:r>
          </a:p>
          <a:p>
            <a:r>
              <a:rPr kumimoji="1" lang="en-US" altLang="ja-JP" sz="2000" dirty="0">
                <a:latin typeface="+mn-lt"/>
              </a:rPr>
              <a:t>-Thickness (</a:t>
            </a:r>
            <a:r>
              <a:rPr kumimoji="1" lang="en-US" altLang="ja-JP" sz="2000" i="1" dirty="0">
                <a:latin typeface="+mn-lt"/>
              </a:rPr>
              <a:t>T </a:t>
            </a:r>
            <a:r>
              <a:rPr kumimoji="1" lang="en-US" altLang="ja-JP" sz="2000" dirty="0">
                <a:latin typeface="+mn-lt"/>
              </a:rPr>
              <a:t>) = 0.5 µm</a:t>
            </a:r>
          </a:p>
          <a:p>
            <a:r>
              <a:rPr kumimoji="1" lang="en-US" altLang="ja-JP" sz="2000" dirty="0">
                <a:latin typeface="+mn-lt"/>
              </a:rPr>
              <a:t>-Length (</a:t>
            </a:r>
            <a:r>
              <a:rPr kumimoji="1" lang="en-US" altLang="ja-JP" sz="2000" i="1" dirty="0">
                <a:latin typeface="+mn-lt"/>
              </a:rPr>
              <a:t>L </a:t>
            </a:r>
            <a:r>
              <a:rPr kumimoji="1" lang="en-US" altLang="ja-JP" sz="2000" dirty="0">
                <a:latin typeface="+mn-lt"/>
              </a:rPr>
              <a:t>)     =</a:t>
            </a:r>
            <a:r>
              <a:rPr kumimoji="1" lang="ja-JP" altLang="en-US" sz="2000" dirty="0">
                <a:latin typeface="+mn-lt"/>
              </a:rPr>
              <a:t> </a:t>
            </a:r>
            <a:r>
              <a:rPr kumimoji="1" lang="en-US" altLang="ja-JP" sz="2000" dirty="0">
                <a:latin typeface="+mn-lt"/>
              </a:rPr>
              <a:t>400 µm </a:t>
            </a:r>
            <a:endParaRPr kumimoji="1" lang="ja-JP" altLang="en-US" sz="2000" dirty="0">
              <a:latin typeface="+mn-lt"/>
            </a:endParaRPr>
          </a:p>
        </p:txBody>
      </p:sp>
      <p:sp>
        <p:nvSpPr>
          <p:cNvPr id="24" name="テキスト ボックス 23"/>
          <p:cNvSpPr txBox="1"/>
          <p:nvPr/>
        </p:nvSpPr>
        <p:spPr>
          <a:xfrm>
            <a:off x="4767600" y="3582952"/>
            <a:ext cx="3834704" cy="430887"/>
          </a:xfrm>
          <a:prstGeom prst="rect">
            <a:avLst/>
          </a:prstGeom>
          <a:noFill/>
        </p:spPr>
        <p:txBody>
          <a:bodyPr wrap="none" rtlCol="0">
            <a:spAutoFit/>
          </a:bodyPr>
          <a:lstStyle/>
          <a:p>
            <a:r>
              <a:rPr kumimoji="1" lang="en-US" altLang="ja-JP" dirty="0">
                <a:latin typeface="+mn-lt"/>
              </a:rPr>
              <a:t>NEP</a:t>
            </a:r>
            <a:r>
              <a:rPr kumimoji="1" lang="en-US" altLang="ja-JP" baseline="-25000" dirty="0">
                <a:latin typeface="+mn-lt"/>
              </a:rPr>
              <a:t>meas</a:t>
            </a:r>
            <a:r>
              <a:rPr kumimoji="1" lang="en-US" altLang="ja-JP" dirty="0">
                <a:latin typeface="+mn-lt"/>
              </a:rPr>
              <a:t> = </a:t>
            </a:r>
            <a:r>
              <a:rPr kumimoji="1" lang="en-US" altLang="ja-JP" sz="2200" b="1" dirty="0">
                <a:latin typeface="+mn-lt"/>
                <a:cs typeface="Segoe UI Light" panose="020B0502040204020203" pitchFamily="34" charset="0"/>
              </a:rPr>
              <a:t>4.2x10</a:t>
            </a:r>
            <a:r>
              <a:rPr kumimoji="1" lang="en-US" altLang="ja-JP" sz="2200" b="1" baseline="30000" dirty="0">
                <a:latin typeface="+mn-lt"/>
                <a:cs typeface="Segoe UI Light" panose="020B0502040204020203" pitchFamily="34" charset="0"/>
              </a:rPr>
              <a:t>-19</a:t>
            </a:r>
            <a:r>
              <a:rPr kumimoji="1" lang="en-US" altLang="ja-JP" sz="2200" dirty="0">
                <a:latin typeface="+mn-lt"/>
                <a:cs typeface="Segoe UI Light" panose="020B0502040204020203" pitchFamily="34" charset="0"/>
              </a:rPr>
              <a:t> </a:t>
            </a:r>
            <a:r>
              <a:rPr kumimoji="1" lang="en-US" altLang="ja-JP" sz="2200" dirty="0">
                <a:latin typeface="+mn-lt"/>
              </a:rPr>
              <a:t>W/</a:t>
            </a:r>
            <a:r>
              <a:rPr kumimoji="1" lang="ja-JP" altLang="en-US" sz="2200" dirty="0">
                <a:latin typeface="+mn-lt"/>
              </a:rPr>
              <a:t>√</a:t>
            </a:r>
            <a:r>
              <a:rPr kumimoji="1" lang="en-US" altLang="ja-JP" sz="2200" dirty="0">
                <a:latin typeface="+mn-lt"/>
              </a:rPr>
              <a:t>Hz (best)</a:t>
            </a:r>
            <a:endParaRPr kumimoji="1" lang="ja-JP" altLang="en-US" sz="2200" dirty="0">
              <a:latin typeface="+mn-lt"/>
              <a:cs typeface="Segoe UI Light" panose="020B0502040204020203" pitchFamily="34" charset="0"/>
            </a:endParaRPr>
          </a:p>
        </p:txBody>
      </p:sp>
      <p:sp>
        <p:nvSpPr>
          <p:cNvPr id="25" name="テキスト ボックス 24"/>
          <p:cNvSpPr txBox="1"/>
          <p:nvPr/>
        </p:nvSpPr>
        <p:spPr>
          <a:xfrm>
            <a:off x="815398" y="5050896"/>
            <a:ext cx="7823499" cy="954107"/>
          </a:xfrm>
          <a:prstGeom prst="rect">
            <a:avLst/>
          </a:prstGeom>
          <a:noFill/>
        </p:spPr>
        <p:txBody>
          <a:bodyPr wrap="square" rtlCol="0">
            <a:spAutoFit/>
          </a:bodyPr>
          <a:lstStyle/>
          <a:p>
            <a:pPr lvl="0"/>
            <a:r>
              <a:rPr lang="en-US" altLang="ja-JP" sz="2800" b="1" dirty="0">
                <a:solidFill>
                  <a:schemeClr val="accent3">
                    <a:lumMod val="60000"/>
                    <a:lumOff val="40000"/>
                  </a:schemeClr>
                </a:solidFill>
                <a:effectLst>
                  <a:outerShdw blurRad="38100" dist="38100" dir="2700000" algn="tl">
                    <a:srgbClr val="000000">
                      <a:alpha val="43137"/>
                    </a:srgbClr>
                  </a:outerShdw>
                </a:effectLst>
                <a:latin typeface="+mn-lt"/>
              </a:rPr>
              <a:t>Q1</a:t>
            </a:r>
            <a:r>
              <a:rPr lang="en-US" altLang="ja-JP" sz="2800" b="1" dirty="0">
                <a:effectLst>
                  <a:outerShdw blurRad="38100" dist="38100" dir="2700000" algn="tl">
                    <a:srgbClr val="000000">
                      <a:alpha val="43137"/>
                    </a:srgbClr>
                  </a:outerShdw>
                </a:effectLst>
                <a:latin typeface="+mn-lt"/>
              </a:rPr>
              <a:t>. Can we achieve lower </a:t>
            </a:r>
            <a:r>
              <a:rPr lang="en-US" altLang="ja-JP" sz="2800" b="1" i="1" dirty="0">
                <a:effectLst>
                  <a:outerShdw blurRad="38100" dist="38100" dir="2700000" algn="tl">
                    <a:srgbClr val="000000">
                      <a:alpha val="43137"/>
                    </a:srgbClr>
                  </a:outerShdw>
                </a:effectLst>
                <a:latin typeface="+mn-lt"/>
              </a:rPr>
              <a:t>G</a:t>
            </a:r>
            <a:r>
              <a:rPr lang="en-US" altLang="ja-JP" sz="2800" b="1" dirty="0">
                <a:effectLst>
                  <a:outerShdw blurRad="38100" dist="38100" dir="2700000" algn="tl">
                    <a:srgbClr val="000000">
                      <a:alpha val="43137"/>
                    </a:srgbClr>
                  </a:outerShdw>
                </a:effectLst>
                <a:latin typeface="+mn-lt"/>
              </a:rPr>
              <a:t> and thus NEP values         </a:t>
            </a:r>
          </a:p>
          <a:p>
            <a:pPr lvl="0"/>
            <a:r>
              <a:rPr lang="en-US" altLang="ja-JP" sz="2800" b="1" dirty="0">
                <a:effectLst>
                  <a:outerShdw blurRad="38100" dist="38100" dir="2700000" algn="tl">
                    <a:srgbClr val="000000">
                      <a:alpha val="43137"/>
                    </a:srgbClr>
                  </a:outerShdw>
                </a:effectLst>
                <a:latin typeface="+mn-lt"/>
              </a:rPr>
              <a:t>      by making </a:t>
            </a:r>
            <a:r>
              <a:rPr lang="en-US" altLang="ja-JP" sz="2800" b="1" dirty="0">
                <a:solidFill>
                  <a:srgbClr val="FFFF00"/>
                </a:solidFill>
                <a:effectLst>
                  <a:outerShdw blurRad="38100" dist="38100" dir="2700000" algn="tl">
                    <a:srgbClr val="000000">
                      <a:alpha val="43137"/>
                    </a:srgbClr>
                  </a:outerShdw>
                </a:effectLst>
                <a:latin typeface="+mn-lt"/>
              </a:rPr>
              <a:t>narrower and thinner </a:t>
            </a:r>
            <a:r>
              <a:rPr lang="en-US" altLang="ja-JP" sz="2800" b="1" dirty="0" err="1">
                <a:solidFill>
                  <a:srgbClr val="FFFF00"/>
                </a:solidFill>
                <a:effectLst>
                  <a:outerShdw blurRad="38100" dist="38100" dir="2700000" algn="tl">
                    <a:srgbClr val="000000">
                      <a:alpha val="43137"/>
                    </a:srgbClr>
                  </a:outerShdw>
                </a:effectLst>
                <a:latin typeface="+mn-lt"/>
              </a:rPr>
              <a:t>SiN</a:t>
            </a:r>
            <a:r>
              <a:rPr lang="en-US" altLang="ja-JP" sz="2800" b="1" dirty="0">
                <a:solidFill>
                  <a:srgbClr val="FFFF00"/>
                </a:solidFill>
                <a:effectLst>
                  <a:outerShdw blurRad="38100" dist="38100" dir="2700000" algn="tl">
                    <a:srgbClr val="000000">
                      <a:alpha val="43137"/>
                    </a:srgbClr>
                  </a:outerShdw>
                </a:effectLst>
                <a:latin typeface="+mn-lt"/>
              </a:rPr>
              <a:t> legs</a:t>
            </a:r>
            <a:r>
              <a:rPr lang="en-US" altLang="ja-JP" sz="2800" b="1" dirty="0">
                <a:effectLst>
                  <a:outerShdw blurRad="38100" dist="38100" dir="2700000" algn="tl">
                    <a:srgbClr val="000000">
                      <a:alpha val="43137"/>
                    </a:srgbClr>
                  </a:outerShdw>
                </a:effectLst>
                <a:latin typeface="+mn-lt"/>
              </a:rPr>
              <a:t>??</a:t>
            </a:r>
            <a:endParaRPr kumimoji="1" lang="ja-JP" altLang="en-US" sz="2800" b="1" dirty="0">
              <a:effectLst>
                <a:outerShdw blurRad="38100" dist="38100" dir="2700000" algn="tl">
                  <a:srgbClr val="000000">
                    <a:alpha val="43137"/>
                  </a:srgbClr>
                </a:outerShdw>
              </a:effectLst>
              <a:latin typeface="+mn-lt"/>
              <a:cs typeface="Segoe UI Light" panose="020B0502040204020203" pitchFamily="34" charset="0"/>
            </a:endParaRPr>
          </a:p>
        </p:txBody>
      </p:sp>
      <p:sp>
        <p:nvSpPr>
          <p:cNvPr id="26" name="テキスト ボックス 25"/>
          <p:cNvSpPr txBox="1"/>
          <p:nvPr/>
        </p:nvSpPr>
        <p:spPr>
          <a:xfrm>
            <a:off x="5078931" y="3112592"/>
            <a:ext cx="2056973" cy="430887"/>
          </a:xfrm>
          <a:prstGeom prst="rect">
            <a:avLst/>
          </a:prstGeom>
          <a:noFill/>
        </p:spPr>
        <p:txBody>
          <a:bodyPr wrap="none" rtlCol="0">
            <a:spAutoFit/>
          </a:bodyPr>
          <a:lstStyle/>
          <a:p>
            <a:r>
              <a:rPr kumimoji="1" lang="en-US" altLang="ja-JP" i="1" dirty="0">
                <a:latin typeface="+mn-lt"/>
              </a:rPr>
              <a:t>G</a:t>
            </a:r>
            <a:r>
              <a:rPr kumimoji="1" lang="en-US" altLang="ja-JP" baseline="-25000" dirty="0">
                <a:latin typeface="+mn-lt"/>
              </a:rPr>
              <a:t>meas</a:t>
            </a:r>
            <a:r>
              <a:rPr kumimoji="1" lang="en-US" altLang="ja-JP" dirty="0">
                <a:latin typeface="+mn-lt"/>
              </a:rPr>
              <a:t> = </a:t>
            </a:r>
            <a:r>
              <a:rPr kumimoji="1" lang="en-US" altLang="ja-JP" sz="2200" b="1" dirty="0">
                <a:latin typeface="+mn-lt"/>
                <a:cs typeface="Segoe UI Light" panose="020B0502040204020203" pitchFamily="34" charset="0"/>
              </a:rPr>
              <a:t>330</a:t>
            </a:r>
            <a:r>
              <a:rPr kumimoji="1" lang="en-US" altLang="ja-JP" sz="2200" dirty="0">
                <a:latin typeface="+mn-lt"/>
                <a:cs typeface="Segoe UI Light" panose="020B0502040204020203" pitchFamily="34" charset="0"/>
              </a:rPr>
              <a:t> </a:t>
            </a:r>
            <a:r>
              <a:rPr kumimoji="1" lang="en-US" altLang="ja-JP" sz="2200" dirty="0" err="1">
                <a:latin typeface="+mn-lt"/>
                <a:cs typeface="Segoe UI Light" panose="020B0502040204020203" pitchFamily="34" charset="0"/>
              </a:rPr>
              <a:t>f</a:t>
            </a:r>
            <a:r>
              <a:rPr kumimoji="1" lang="en-US" altLang="ja-JP" sz="2200" dirty="0" err="1">
                <a:latin typeface="+mn-lt"/>
              </a:rPr>
              <a:t>W</a:t>
            </a:r>
            <a:r>
              <a:rPr kumimoji="1" lang="en-US" altLang="ja-JP" sz="2200" dirty="0">
                <a:latin typeface="+mn-lt"/>
              </a:rPr>
              <a:t>/K</a:t>
            </a:r>
            <a:endParaRPr kumimoji="1" lang="ja-JP" altLang="en-US" sz="2200" dirty="0">
              <a:latin typeface="+mn-lt"/>
              <a:cs typeface="Segoe UI Light" panose="020B0502040204020203" pitchFamily="34" charset="0"/>
            </a:endParaRPr>
          </a:p>
        </p:txBody>
      </p:sp>
      <p:sp>
        <p:nvSpPr>
          <p:cNvPr id="31" name="テキスト ボックス 30"/>
          <p:cNvSpPr txBox="1"/>
          <p:nvPr/>
        </p:nvSpPr>
        <p:spPr>
          <a:xfrm>
            <a:off x="4509548" y="4282270"/>
            <a:ext cx="4455066" cy="430887"/>
          </a:xfrm>
          <a:prstGeom prst="rect">
            <a:avLst/>
          </a:prstGeom>
          <a:noFill/>
        </p:spPr>
        <p:txBody>
          <a:bodyPr wrap="none" rtlCol="0">
            <a:spAutoFit/>
          </a:bodyPr>
          <a:lstStyle/>
          <a:p>
            <a:r>
              <a:rPr kumimoji="1" lang="ja-JP" altLang="en-US" sz="2200" b="1" dirty="0" smtClean="0">
                <a:effectLst>
                  <a:outerShdw blurRad="38100" dist="38100" dir="2700000" algn="tl">
                    <a:srgbClr val="000000">
                      <a:alpha val="43137"/>
                    </a:srgbClr>
                  </a:outerShdw>
                </a:effectLst>
                <a:latin typeface="+mn-lt"/>
              </a:rPr>
              <a:t>→ </a:t>
            </a:r>
            <a:r>
              <a:rPr kumimoji="1" lang="en-US" altLang="ja-JP" sz="2200" b="1" dirty="0" smtClean="0">
                <a:effectLst>
                  <a:outerShdw blurRad="38100" dist="38100" dir="2700000" algn="tl">
                    <a:srgbClr val="000000">
                      <a:alpha val="43137"/>
                    </a:srgbClr>
                  </a:outerShdw>
                </a:effectLst>
                <a:latin typeface="+mn-lt"/>
              </a:rPr>
              <a:t>Deep </a:t>
            </a:r>
            <a:r>
              <a:rPr kumimoji="1" lang="en-US" altLang="ja-JP" sz="2200" b="1" dirty="0">
                <a:effectLst>
                  <a:outerShdw blurRad="38100" dist="38100" dir="2700000" algn="tl">
                    <a:srgbClr val="000000">
                      <a:alpha val="43137"/>
                    </a:srgbClr>
                  </a:outerShdw>
                </a:effectLst>
                <a:latin typeface="+mn-lt"/>
              </a:rPr>
              <a:t>Reactive Ion Etching (</a:t>
            </a:r>
            <a:r>
              <a:rPr kumimoji="1" lang="en-US" altLang="ja-JP" sz="2200" b="1" dirty="0">
                <a:solidFill>
                  <a:srgbClr val="FFFF00"/>
                </a:solidFill>
                <a:effectLst>
                  <a:outerShdw blurRad="38100" dist="38100" dir="2700000" algn="tl">
                    <a:srgbClr val="000000">
                      <a:alpha val="43137"/>
                    </a:srgbClr>
                  </a:outerShdw>
                </a:effectLst>
                <a:latin typeface="+mn-lt"/>
              </a:rPr>
              <a:t>DRIE</a:t>
            </a:r>
            <a:r>
              <a:rPr kumimoji="1" lang="en-US" altLang="ja-JP" sz="2200" b="1" dirty="0">
                <a:effectLst>
                  <a:outerShdw blurRad="38100" dist="38100" dir="2700000" algn="tl">
                    <a:srgbClr val="000000">
                      <a:alpha val="43137"/>
                    </a:srgbClr>
                  </a:outerShdw>
                </a:effectLst>
                <a:latin typeface="+mn-lt"/>
              </a:rPr>
              <a:t>) </a:t>
            </a:r>
            <a:endParaRPr kumimoji="1" lang="ja-JP" altLang="en-US" sz="2200" b="1" dirty="0">
              <a:solidFill>
                <a:srgbClr val="FFFF00"/>
              </a:solidFill>
              <a:effectLst>
                <a:outerShdw blurRad="38100" dist="38100" dir="2700000" algn="tl">
                  <a:srgbClr val="000000">
                    <a:alpha val="43137"/>
                  </a:srgbClr>
                </a:outerShdw>
              </a:effectLst>
              <a:latin typeface="+mn-lt"/>
            </a:endParaRPr>
          </a:p>
        </p:txBody>
      </p:sp>
      <p:sp>
        <p:nvSpPr>
          <p:cNvPr id="14" name="テキスト ボックス 13"/>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3173097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p:txBody>
          <a:bodyPr/>
          <a:lstStyle/>
          <a:p>
            <a:pPr>
              <a:defRPr/>
            </a:pPr>
            <a:fld id="{38D1D018-80B4-4FA0-9757-675192A19576}" type="slidenum">
              <a:rPr lang="en-GB" altLang="ja-JP" smtClean="0"/>
              <a:pPr>
                <a:defRPr/>
              </a:pPr>
              <a:t>7</a:t>
            </a:fld>
            <a:endParaRPr lang="en-GB" altLang="ja-JP" dirty="0"/>
          </a:p>
        </p:txBody>
      </p:sp>
      <p:sp>
        <p:nvSpPr>
          <p:cNvPr id="9" name="タイトル 1"/>
          <p:cNvSpPr>
            <a:spLocks noGrp="1"/>
          </p:cNvSpPr>
          <p:nvPr>
            <p:ph type="title"/>
          </p:nvPr>
        </p:nvSpPr>
        <p:spPr>
          <a:xfrm>
            <a:off x="179390" y="179430"/>
            <a:ext cx="8785225" cy="706438"/>
          </a:xfrm>
        </p:spPr>
        <p:txBody>
          <a:bodyPr/>
          <a:lstStyle/>
          <a:p>
            <a:r>
              <a:rPr kumimoji="1" lang="en-US" altLang="ja-JP" sz="3800" dirty="0" smtClean="0">
                <a:latin typeface="+mj-lt"/>
              </a:rPr>
              <a:t>Long-standing questions (2)</a:t>
            </a:r>
            <a:endParaRPr kumimoji="1" lang="ja-JP" altLang="en-US" sz="3800" dirty="0">
              <a:latin typeface="+mj-lt"/>
            </a:endParaRPr>
          </a:p>
        </p:txBody>
      </p:sp>
      <p:sp>
        <p:nvSpPr>
          <p:cNvPr id="18" name="テキスト ボックス 17"/>
          <p:cNvSpPr txBox="1"/>
          <p:nvPr/>
        </p:nvSpPr>
        <p:spPr>
          <a:xfrm>
            <a:off x="5173397" y="2133606"/>
            <a:ext cx="2226997" cy="523220"/>
          </a:xfrm>
          <a:prstGeom prst="rect">
            <a:avLst/>
          </a:prstGeom>
          <a:noFill/>
        </p:spPr>
        <p:txBody>
          <a:bodyPr wrap="square" rtlCol="0">
            <a:spAutoFit/>
          </a:bodyPr>
          <a:lstStyle/>
          <a:p>
            <a:r>
              <a:rPr kumimoji="1" lang="en-US" altLang="ja-JP" sz="2800" b="1" u="sng" dirty="0" smtClean="0">
                <a:effectLst>
                  <a:outerShdw blurRad="38100" dist="38100" dir="2700000" algn="tl">
                    <a:srgbClr val="000000">
                      <a:alpha val="43137"/>
                    </a:srgbClr>
                  </a:outerShdw>
                </a:effectLst>
                <a:latin typeface="+mn-lt"/>
              </a:rPr>
              <a:t>Excess noises </a:t>
            </a:r>
          </a:p>
        </p:txBody>
      </p:sp>
      <p:grpSp>
        <p:nvGrpSpPr>
          <p:cNvPr id="38" name="グループ化 37"/>
          <p:cNvGrpSpPr/>
          <p:nvPr/>
        </p:nvGrpSpPr>
        <p:grpSpPr>
          <a:xfrm>
            <a:off x="191583" y="853729"/>
            <a:ext cx="4981814" cy="3500557"/>
            <a:chOff x="191583" y="848290"/>
            <a:chExt cx="5805627" cy="3828213"/>
          </a:xfrm>
        </p:grpSpPr>
        <p:pic>
          <p:nvPicPr>
            <p:cNvPr id="10" name="Picture 232"/>
            <p:cNvPicPr>
              <a:picLocks noChangeAspect="1" noChangeArrowheads="1"/>
            </p:cNvPicPr>
            <p:nvPr/>
          </p:nvPicPr>
          <p:blipFill>
            <a:blip r:embed="rId3" cstate="print"/>
            <a:srcRect/>
            <a:stretch>
              <a:fillRect/>
            </a:stretch>
          </p:blipFill>
          <p:spPr bwMode="auto">
            <a:xfrm>
              <a:off x="191583" y="1005011"/>
              <a:ext cx="5548306" cy="3671492"/>
            </a:xfrm>
            <a:prstGeom prst="roundRect">
              <a:avLst>
                <a:gd name="adj" fmla="val 8594"/>
              </a:avLst>
            </a:prstGeom>
            <a:solidFill>
              <a:srgbClr val="FFFFFF">
                <a:shade val="85000"/>
              </a:srgbClr>
            </a:solidFill>
            <a:ln>
              <a:noFill/>
            </a:ln>
            <a:effectLst>
              <a:outerShdw blurRad="317500" dist="50800" dir="5400000" algn="ctr" rotWithShape="0">
                <a:srgbClr val="000000">
                  <a:alpha val="75000"/>
                </a:srgbClr>
              </a:outerShdw>
            </a:effectLst>
          </p:spPr>
        </p:pic>
        <p:cxnSp>
          <p:nvCxnSpPr>
            <p:cNvPr id="12" name="直線コネクタ 11"/>
            <p:cNvCxnSpPr/>
            <p:nvPr/>
          </p:nvCxnSpPr>
          <p:spPr bwMode="auto">
            <a:xfrm>
              <a:off x="1078526" y="3499834"/>
              <a:ext cx="457977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12"/>
            <p:cNvSpPr txBox="1"/>
            <p:nvPr/>
          </p:nvSpPr>
          <p:spPr>
            <a:xfrm>
              <a:off x="2671776" y="3476116"/>
              <a:ext cx="949299" cy="461665"/>
            </a:xfrm>
            <a:prstGeom prst="rect">
              <a:avLst/>
            </a:prstGeom>
            <a:noFill/>
          </p:spPr>
          <p:txBody>
            <a:bodyPr wrap="none" rtlCol="0">
              <a:spAutoFit/>
            </a:bodyPr>
            <a:lstStyle/>
            <a:p>
              <a:r>
                <a:rPr kumimoji="1" lang="en-US" altLang="ja-JP" sz="2400" dirty="0" smtClean="0">
                  <a:solidFill>
                    <a:schemeClr val="bg1"/>
                  </a:solidFill>
                  <a:latin typeface="+mn-lt"/>
                </a:rPr>
                <a:t>NEP</a:t>
              </a:r>
              <a:r>
                <a:rPr kumimoji="1" lang="en-US" altLang="ja-JP" sz="2400" baseline="-25000" dirty="0" smtClean="0">
                  <a:solidFill>
                    <a:schemeClr val="bg1"/>
                  </a:solidFill>
                  <a:latin typeface="+mn-lt"/>
                </a:rPr>
                <a:t>ph</a:t>
              </a:r>
              <a:endParaRPr kumimoji="1" lang="ja-JP" altLang="en-US" sz="2200" dirty="0">
                <a:solidFill>
                  <a:schemeClr val="bg1"/>
                </a:solidFill>
                <a:latin typeface="+mn-lt"/>
              </a:endParaRPr>
            </a:p>
          </p:txBody>
        </p:sp>
        <p:sp>
          <p:nvSpPr>
            <p:cNvPr id="15" name="テキスト ボックス 14"/>
            <p:cNvSpPr txBox="1"/>
            <p:nvPr/>
          </p:nvSpPr>
          <p:spPr>
            <a:xfrm>
              <a:off x="1197526" y="1504378"/>
              <a:ext cx="2422458" cy="769441"/>
            </a:xfrm>
            <a:prstGeom prst="rect">
              <a:avLst/>
            </a:prstGeom>
            <a:solidFill>
              <a:schemeClr val="tx1"/>
            </a:solidFill>
          </p:spPr>
          <p:txBody>
            <a:bodyPr wrap="none" rtlCol="0">
              <a:spAutoFit/>
            </a:bodyPr>
            <a:lstStyle/>
            <a:p>
              <a:r>
                <a:rPr kumimoji="1" lang="en-US" altLang="ja-JP" sz="2200" dirty="0" smtClean="0">
                  <a:solidFill>
                    <a:schemeClr val="bg1"/>
                  </a:solidFill>
                  <a:latin typeface="+mn-lt"/>
                </a:rPr>
                <a:t>Multi-body models</a:t>
              </a:r>
            </a:p>
            <a:p>
              <a:r>
                <a:rPr kumimoji="1" lang="en-US" altLang="ja-JP" sz="2200" dirty="0" smtClean="0">
                  <a:solidFill>
                    <a:schemeClr val="bg1"/>
                  </a:solidFill>
                  <a:latin typeface="+mn-lt"/>
                </a:rPr>
                <a:t>with </a:t>
              </a:r>
              <a:r>
                <a:rPr kumimoji="1" lang="en-US" altLang="ja-JP" sz="2200" i="1" dirty="0" err="1" smtClean="0">
                  <a:solidFill>
                    <a:schemeClr val="bg1"/>
                  </a:solidFill>
                  <a:latin typeface="+mn-lt"/>
                </a:rPr>
                <a:t>P</a:t>
              </a:r>
              <a:r>
                <a:rPr kumimoji="1" lang="en-US" altLang="ja-JP" sz="2200" baseline="-25000" dirty="0" err="1" smtClean="0">
                  <a:solidFill>
                    <a:schemeClr val="bg1"/>
                  </a:solidFill>
                  <a:latin typeface="+mn-lt"/>
                </a:rPr>
                <a:t>ext</a:t>
              </a:r>
              <a:r>
                <a:rPr kumimoji="1" lang="en-US" altLang="ja-JP" sz="2200" baseline="-25000" dirty="0" smtClean="0">
                  <a:solidFill>
                    <a:schemeClr val="bg1"/>
                  </a:solidFill>
                  <a:latin typeface="+mn-lt"/>
                </a:rPr>
                <a:t> </a:t>
              </a:r>
              <a:endParaRPr kumimoji="1" lang="ja-JP" altLang="en-US" sz="2200" baseline="-25000" dirty="0">
                <a:solidFill>
                  <a:schemeClr val="bg1"/>
                </a:solidFill>
                <a:latin typeface="+mn-lt"/>
              </a:endParaRPr>
            </a:p>
          </p:txBody>
        </p:sp>
        <p:cxnSp>
          <p:nvCxnSpPr>
            <p:cNvPr id="16" name="直線コネクタ 15"/>
            <p:cNvCxnSpPr/>
            <p:nvPr/>
          </p:nvCxnSpPr>
          <p:spPr bwMode="auto">
            <a:xfrm>
              <a:off x="2680484" y="1930663"/>
              <a:ext cx="419763" cy="141313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flipH="1" flipV="1">
              <a:off x="2680484" y="1927867"/>
              <a:ext cx="1052505" cy="1156202"/>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233"/>
            <p:cNvPicPr>
              <a:picLocks noChangeAspect="1" noChangeArrowheads="1"/>
            </p:cNvPicPr>
            <p:nvPr/>
          </p:nvPicPr>
          <p:blipFill>
            <a:blip r:embed="rId4" cstate="print"/>
            <a:srcRect/>
            <a:stretch>
              <a:fillRect/>
            </a:stretch>
          </p:blipFill>
          <p:spPr bwMode="auto">
            <a:xfrm>
              <a:off x="4126677" y="848290"/>
              <a:ext cx="1870533" cy="1581484"/>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35" name="正方形/長方形 34"/>
            <p:cNvSpPr/>
            <p:nvPr/>
          </p:nvSpPr>
          <p:spPr bwMode="auto">
            <a:xfrm>
              <a:off x="1078526" y="1073263"/>
              <a:ext cx="1211824" cy="22837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tx1"/>
                </a:solidFill>
                <a:effectLst/>
                <a:latin typeface="Verdana" pitchFamily="34" charset="0"/>
              </a:endParaRPr>
            </a:p>
          </p:txBody>
        </p:sp>
        <p:sp>
          <p:nvSpPr>
            <p:cNvPr id="20" name="テキスト ボックス 19"/>
            <p:cNvSpPr txBox="1"/>
            <p:nvPr/>
          </p:nvSpPr>
          <p:spPr>
            <a:xfrm>
              <a:off x="981287" y="978591"/>
              <a:ext cx="1891096" cy="400110"/>
            </a:xfrm>
            <a:prstGeom prst="rect">
              <a:avLst/>
            </a:prstGeom>
            <a:noFill/>
          </p:spPr>
          <p:txBody>
            <a:bodyPr wrap="square" rtlCol="0">
              <a:spAutoFit/>
            </a:bodyPr>
            <a:lstStyle/>
            <a:p>
              <a:r>
                <a:rPr kumimoji="1" lang="en-US" altLang="ja-JP" sz="2000" dirty="0" smtClean="0">
                  <a:solidFill>
                    <a:schemeClr val="bg1"/>
                  </a:solidFill>
                  <a:latin typeface="+mn-lt"/>
                </a:rPr>
                <a:t>Suzuki+2014</a:t>
              </a:r>
              <a:endParaRPr kumimoji="1" lang="ja-JP" altLang="en-US" sz="2000" dirty="0">
                <a:solidFill>
                  <a:schemeClr val="bg1"/>
                </a:solidFill>
                <a:latin typeface="+mn-lt"/>
              </a:endParaRPr>
            </a:p>
          </p:txBody>
        </p:sp>
      </p:grpSp>
      <p:sp>
        <p:nvSpPr>
          <p:cNvPr id="36" name="テキスト ボックス 35"/>
          <p:cNvSpPr txBox="1"/>
          <p:nvPr/>
        </p:nvSpPr>
        <p:spPr>
          <a:xfrm>
            <a:off x="5173397" y="2685816"/>
            <a:ext cx="3961894" cy="1107996"/>
          </a:xfrm>
          <a:prstGeom prst="rect">
            <a:avLst/>
          </a:prstGeom>
          <a:noFill/>
        </p:spPr>
        <p:txBody>
          <a:bodyPr wrap="square" rtlCol="0">
            <a:spAutoFit/>
          </a:bodyPr>
          <a:lstStyle/>
          <a:p>
            <a:r>
              <a:rPr kumimoji="1" lang="en-US" altLang="ja-JP" sz="2200" dirty="0" smtClean="0">
                <a:effectLst>
                  <a:outerShdw blurRad="38100" dist="38100" dir="2700000" algn="tl">
                    <a:srgbClr val="000000">
                      <a:alpha val="43137"/>
                    </a:srgbClr>
                  </a:outerShdw>
                </a:effectLst>
                <a:latin typeface="+mn-lt"/>
              </a:rPr>
              <a:t>1) Extra-phonon noise </a:t>
            </a:r>
            <a:r>
              <a:rPr kumimoji="1" lang="en-US" altLang="ja-JP" sz="1600" dirty="0" smtClean="0">
                <a:effectLst>
                  <a:outerShdw blurRad="38100" dist="38100" dir="2700000" algn="tl">
                    <a:srgbClr val="000000">
                      <a:alpha val="43137"/>
                    </a:srgbClr>
                  </a:outerShdw>
                </a:effectLst>
                <a:latin typeface="+mn-lt"/>
              </a:rPr>
              <a:t>(</a:t>
            </a:r>
            <a:r>
              <a:rPr kumimoji="1" lang="en-US" altLang="ja-JP" sz="1600" i="1" dirty="0" smtClean="0">
                <a:effectLst>
                  <a:outerShdw blurRad="38100" dist="38100" dir="2700000" algn="tl">
                    <a:srgbClr val="000000">
                      <a:alpha val="43137"/>
                    </a:srgbClr>
                  </a:outerShdw>
                </a:effectLst>
                <a:latin typeface="+mn-lt"/>
              </a:rPr>
              <a:t>f </a:t>
            </a:r>
            <a:r>
              <a:rPr kumimoji="1" lang="en-US" altLang="ja-JP" sz="1600" dirty="0" smtClean="0">
                <a:effectLst>
                  <a:outerShdw blurRad="38100" dist="38100" dir="2700000" algn="tl">
                    <a:srgbClr val="000000">
                      <a:alpha val="43137"/>
                    </a:srgbClr>
                  </a:outerShdw>
                </a:effectLst>
                <a:latin typeface="+mn-lt"/>
              </a:rPr>
              <a:t>&gt;~10Hz)</a:t>
            </a:r>
          </a:p>
          <a:p>
            <a:r>
              <a:rPr kumimoji="1" lang="en-US" altLang="ja-JP" sz="2200" dirty="0" smtClean="0">
                <a:effectLst>
                  <a:outerShdw blurRad="38100" dist="38100" dir="2700000" algn="tl">
                    <a:srgbClr val="000000">
                      <a:alpha val="43137"/>
                    </a:srgbClr>
                  </a:outerShdw>
                </a:effectLst>
                <a:latin typeface="+mn-lt"/>
              </a:rPr>
              <a:t>    </a:t>
            </a:r>
            <a:r>
              <a:rPr kumimoji="1" lang="en-US" altLang="ja-JP" sz="2200" i="1" dirty="0" err="1" smtClean="0">
                <a:effectLst>
                  <a:outerShdw blurRad="38100" dist="38100" dir="2700000" algn="tl">
                    <a:srgbClr val="000000">
                      <a:alpha val="43137"/>
                    </a:srgbClr>
                  </a:outerShdw>
                </a:effectLst>
                <a:latin typeface="+mn-lt"/>
              </a:rPr>
              <a:t>C</a:t>
            </a:r>
            <a:r>
              <a:rPr kumimoji="1" lang="en-US" altLang="ja-JP" sz="2200" baseline="-25000" dirty="0" err="1" smtClean="0">
                <a:effectLst>
                  <a:outerShdw blurRad="38100" dist="38100" dir="2700000" algn="tl">
                    <a:srgbClr val="000000">
                      <a:alpha val="43137"/>
                    </a:srgbClr>
                  </a:outerShdw>
                </a:effectLst>
                <a:latin typeface="+mn-lt"/>
              </a:rPr>
              <a:t>tes</a:t>
            </a:r>
            <a:r>
              <a:rPr kumimoji="1" lang="en-US" altLang="ja-JP" sz="2200" dirty="0" err="1" smtClean="0">
                <a:effectLst>
                  <a:outerShdw blurRad="38100" dist="38100" dir="2700000" algn="tl">
                    <a:srgbClr val="000000">
                      <a:alpha val="43137"/>
                    </a:srgbClr>
                  </a:outerShdw>
                </a:effectLst>
                <a:latin typeface="+mn-lt"/>
              </a:rPr>
              <a:t>~</a:t>
            </a:r>
            <a:r>
              <a:rPr kumimoji="1" lang="en-US" altLang="ja-JP" sz="2200" i="1" dirty="0" err="1" smtClean="0">
                <a:effectLst>
                  <a:outerShdw blurRad="38100" dist="38100" dir="2700000" algn="tl">
                    <a:srgbClr val="000000">
                      <a:alpha val="43137"/>
                    </a:srgbClr>
                  </a:outerShdw>
                </a:effectLst>
                <a:latin typeface="+mn-lt"/>
              </a:rPr>
              <a:t>C</a:t>
            </a:r>
            <a:r>
              <a:rPr kumimoji="1" lang="en-US" altLang="ja-JP" sz="2200" baseline="-25000" dirty="0" err="1" smtClean="0">
                <a:effectLst>
                  <a:outerShdw blurRad="38100" dist="38100" dir="2700000" algn="tl">
                    <a:srgbClr val="000000">
                      <a:alpha val="43137"/>
                    </a:srgbClr>
                  </a:outerShdw>
                </a:effectLst>
                <a:latin typeface="+mn-lt"/>
              </a:rPr>
              <a:t>island</a:t>
            </a:r>
            <a:r>
              <a:rPr kumimoji="1" lang="en-US" altLang="ja-JP" sz="2200" dirty="0" smtClean="0">
                <a:effectLst>
                  <a:outerShdw blurRad="38100" dist="38100" dir="2700000" algn="tl">
                    <a:srgbClr val="000000">
                      <a:alpha val="43137"/>
                    </a:srgbClr>
                  </a:outerShdw>
                </a:effectLst>
                <a:latin typeface="+mn-lt"/>
              </a:rPr>
              <a:t> </a:t>
            </a:r>
            <a:r>
              <a:rPr kumimoji="1" lang="en-US" altLang="ja-JP" sz="2200" dirty="0">
                <a:effectLst>
                  <a:outerShdw blurRad="38100" dist="38100" dir="2700000" algn="tl">
                    <a:srgbClr val="000000">
                      <a:alpha val="43137"/>
                    </a:srgbClr>
                  </a:outerShdw>
                </a:effectLst>
                <a:latin typeface="+mn-lt"/>
              </a:rPr>
              <a:t>&amp; </a:t>
            </a:r>
            <a:r>
              <a:rPr kumimoji="1" lang="en-US" altLang="ja-JP" sz="2200" i="1" dirty="0">
                <a:effectLst>
                  <a:outerShdw blurRad="38100" dist="38100" dir="2700000" algn="tl">
                    <a:srgbClr val="000000">
                      <a:alpha val="43137"/>
                    </a:srgbClr>
                  </a:outerShdw>
                </a:effectLst>
                <a:latin typeface="+mn-lt"/>
              </a:rPr>
              <a:t>C</a:t>
            </a:r>
            <a:r>
              <a:rPr kumimoji="1" lang="en-US" altLang="ja-JP" sz="2200" baseline="-25000" dirty="0">
                <a:effectLst>
                  <a:outerShdw blurRad="38100" dist="38100" dir="2700000" algn="tl">
                    <a:srgbClr val="000000">
                      <a:alpha val="43137"/>
                    </a:srgbClr>
                  </a:outerShdw>
                </a:effectLst>
                <a:latin typeface="+mn-lt"/>
              </a:rPr>
              <a:t>legs</a:t>
            </a:r>
          </a:p>
          <a:p>
            <a:endParaRPr kumimoji="1" lang="ja-JP" altLang="en-US" sz="2200" dirty="0">
              <a:latin typeface="+mn-lt"/>
            </a:endParaRPr>
          </a:p>
        </p:txBody>
      </p:sp>
      <p:sp>
        <p:nvSpPr>
          <p:cNvPr id="37" name="正方形/長方形 36"/>
          <p:cNvSpPr/>
          <p:nvPr/>
        </p:nvSpPr>
        <p:spPr>
          <a:xfrm>
            <a:off x="5187952" y="3636763"/>
            <a:ext cx="2342036" cy="430887"/>
          </a:xfrm>
          <a:prstGeom prst="rect">
            <a:avLst/>
          </a:prstGeom>
        </p:spPr>
        <p:txBody>
          <a:bodyPr wrap="square">
            <a:spAutoFit/>
          </a:bodyPr>
          <a:lstStyle/>
          <a:p>
            <a:r>
              <a:rPr kumimoji="1" lang="en-US" altLang="ja-JP" sz="2200" dirty="0" smtClean="0">
                <a:effectLst>
                  <a:outerShdw blurRad="38100" dist="38100" dir="2700000" algn="tl">
                    <a:srgbClr val="000000">
                      <a:alpha val="43137"/>
                    </a:srgbClr>
                  </a:outerShdw>
                </a:effectLst>
                <a:latin typeface="+mn-lt"/>
              </a:rPr>
              <a:t>2</a:t>
            </a:r>
            <a:r>
              <a:rPr kumimoji="1" lang="en-US" altLang="ja-JP" sz="2200" dirty="0">
                <a:effectLst>
                  <a:outerShdw blurRad="38100" dist="38100" dir="2700000" algn="tl">
                    <a:srgbClr val="000000">
                      <a:alpha val="43137"/>
                    </a:srgbClr>
                  </a:outerShdw>
                </a:effectLst>
                <a:latin typeface="+mn-lt"/>
              </a:rPr>
              <a:t>) Photon noise</a:t>
            </a:r>
            <a:endParaRPr kumimoji="1" lang="ja-JP" altLang="en-US" sz="2200" dirty="0">
              <a:effectLst>
                <a:outerShdw blurRad="38100" dist="38100" dir="2700000" algn="tl">
                  <a:srgbClr val="000000">
                    <a:alpha val="43137"/>
                  </a:srgbClr>
                </a:outerShdw>
              </a:effectLst>
              <a:latin typeface="+mn-lt"/>
            </a:endParaRPr>
          </a:p>
        </p:txBody>
      </p:sp>
      <p:sp>
        <p:nvSpPr>
          <p:cNvPr id="40" name="角丸四角形 39"/>
          <p:cNvSpPr/>
          <p:nvPr/>
        </p:nvSpPr>
        <p:spPr bwMode="auto">
          <a:xfrm>
            <a:off x="1077936" y="4532608"/>
            <a:ext cx="6596676" cy="1552657"/>
          </a:xfrm>
          <a:prstGeom prst="roundRect">
            <a:avLst/>
          </a:prstGeom>
          <a:solidFill>
            <a:schemeClr val="bg2">
              <a:alpha val="43000"/>
            </a:schemeClr>
          </a:solidFill>
          <a:ln w="381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ja-JP" altLang="en-US" sz="2000">
              <a:latin typeface="+mn-lt"/>
            </a:endParaRPr>
          </a:p>
        </p:txBody>
      </p:sp>
      <p:sp>
        <p:nvSpPr>
          <p:cNvPr id="41" name="テキスト ボックス 40"/>
          <p:cNvSpPr txBox="1"/>
          <p:nvPr/>
        </p:nvSpPr>
        <p:spPr>
          <a:xfrm>
            <a:off x="1242125" y="4605277"/>
            <a:ext cx="6524264" cy="861774"/>
          </a:xfrm>
          <a:prstGeom prst="rect">
            <a:avLst/>
          </a:prstGeom>
          <a:noFill/>
        </p:spPr>
        <p:txBody>
          <a:bodyPr wrap="square" rtlCol="0">
            <a:spAutoFit/>
          </a:bodyPr>
          <a:lstStyle/>
          <a:p>
            <a:pPr lvl="0"/>
            <a:r>
              <a:rPr lang="en-US" altLang="ja-JP" sz="2600" b="1" dirty="0" smtClean="0">
                <a:solidFill>
                  <a:schemeClr val="accent3">
                    <a:lumMod val="60000"/>
                    <a:lumOff val="40000"/>
                  </a:schemeClr>
                </a:solidFill>
                <a:effectLst>
                  <a:outerShdw blurRad="38100" dist="38100" dir="2700000" algn="tl">
                    <a:srgbClr val="000000">
                      <a:alpha val="43137"/>
                    </a:srgbClr>
                  </a:outerShdw>
                </a:effectLst>
                <a:latin typeface="+mn-lt"/>
              </a:rPr>
              <a:t>Q2. </a:t>
            </a:r>
            <a:r>
              <a:rPr lang="en-US" altLang="ja-JP" sz="2400" b="1" dirty="0" smtClean="0">
                <a:effectLst>
                  <a:outerShdw blurRad="38100" dist="38100" dir="2700000" algn="tl">
                    <a:srgbClr val="000000">
                      <a:alpha val="43137"/>
                    </a:srgbClr>
                  </a:outerShdw>
                </a:effectLst>
                <a:latin typeface="+mn-lt"/>
              </a:rPr>
              <a:t>Can </a:t>
            </a:r>
            <a:r>
              <a:rPr lang="en-US" altLang="ja-JP" sz="2400" b="1" dirty="0">
                <a:effectLst>
                  <a:outerShdw blurRad="38100" dist="38100" dir="2700000" algn="tl">
                    <a:srgbClr val="000000">
                      <a:alpha val="43137"/>
                    </a:srgbClr>
                  </a:outerShdw>
                </a:effectLst>
                <a:latin typeface="+mn-lt"/>
              </a:rPr>
              <a:t>we </a:t>
            </a:r>
            <a:r>
              <a:rPr lang="en-US" altLang="ja-JP" sz="2400" b="1" dirty="0" smtClean="0">
                <a:effectLst>
                  <a:outerShdw blurRad="38100" dist="38100" dir="2700000" algn="tl">
                    <a:srgbClr val="000000">
                      <a:alpha val="43137"/>
                    </a:srgbClr>
                  </a:outerShdw>
                </a:effectLst>
                <a:latin typeface="+mn-lt"/>
              </a:rPr>
              <a:t>reduce the extra-phonon noise    </a:t>
            </a:r>
          </a:p>
          <a:p>
            <a:pPr lvl="0"/>
            <a:r>
              <a:rPr lang="en-US" altLang="ja-JP" sz="2400" b="1" dirty="0">
                <a:effectLst>
                  <a:outerShdw blurRad="38100" dist="38100" dir="2700000" algn="tl">
                    <a:srgbClr val="000000">
                      <a:alpha val="43137"/>
                    </a:srgbClr>
                  </a:outerShdw>
                </a:effectLst>
                <a:latin typeface="+mn-lt"/>
              </a:rPr>
              <a:t> </a:t>
            </a:r>
            <a:r>
              <a:rPr lang="en-US" altLang="ja-JP" sz="2400" b="1" dirty="0" smtClean="0">
                <a:effectLst>
                  <a:outerShdw blurRad="38100" dist="38100" dir="2700000" algn="tl">
                    <a:srgbClr val="000000">
                      <a:alpha val="43137"/>
                    </a:srgbClr>
                  </a:outerShdw>
                </a:effectLst>
                <a:latin typeface="+mn-lt"/>
              </a:rPr>
              <a:t>      by making </a:t>
            </a:r>
            <a:r>
              <a:rPr lang="en-US" altLang="ja-JP" sz="2400" b="1" dirty="0" smtClean="0">
                <a:solidFill>
                  <a:srgbClr val="FFFF00"/>
                </a:solidFill>
                <a:effectLst>
                  <a:outerShdw blurRad="38100" dist="38100" dir="2700000" algn="tl">
                    <a:srgbClr val="000000">
                      <a:alpha val="43137"/>
                    </a:srgbClr>
                  </a:outerShdw>
                </a:effectLst>
                <a:latin typeface="+mn-lt"/>
              </a:rPr>
              <a:t>lighter </a:t>
            </a:r>
            <a:r>
              <a:rPr lang="en-US" altLang="ja-JP" sz="2400" b="1" dirty="0" err="1" smtClean="0">
                <a:solidFill>
                  <a:srgbClr val="FFFF00"/>
                </a:solidFill>
                <a:effectLst>
                  <a:outerShdw blurRad="38100" dist="38100" dir="2700000" algn="tl">
                    <a:srgbClr val="000000">
                      <a:alpha val="43137"/>
                    </a:srgbClr>
                  </a:outerShdw>
                </a:effectLst>
                <a:latin typeface="+mn-lt"/>
              </a:rPr>
              <a:t>SiN</a:t>
            </a:r>
            <a:r>
              <a:rPr lang="en-US" altLang="ja-JP" sz="2400" b="1" dirty="0" smtClean="0">
                <a:solidFill>
                  <a:srgbClr val="FFFF00"/>
                </a:solidFill>
                <a:effectLst>
                  <a:outerShdw blurRad="38100" dist="38100" dir="2700000" algn="tl">
                    <a:srgbClr val="000000">
                      <a:alpha val="43137"/>
                    </a:srgbClr>
                  </a:outerShdw>
                </a:effectLst>
                <a:latin typeface="+mn-lt"/>
              </a:rPr>
              <a:t> island</a:t>
            </a:r>
            <a:r>
              <a:rPr lang="en-US" altLang="ja-JP" sz="2400" b="1" dirty="0" smtClean="0">
                <a:effectLst>
                  <a:outerShdw blurRad="38100" dist="38100" dir="2700000" algn="tl">
                    <a:srgbClr val="000000">
                      <a:alpha val="43137"/>
                    </a:srgbClr>
                  </a:outerShdw>
                </a:effectLst>
                <a:latin typeface="+mn-lt"/>
              </a:rPr>
              <a:t> and </a:t>
            </a:r>
            <a:r>
              <a:rPr lang="en-US" altLang="ja-JP" sz="2400" b="1" dirty="0" err="1" smtClean="0">
                <a:solidFill>
                  <a:srgbClr val="FFFF00"/>
                </a:solidFill>
                <a:effectLst>
                  <a:outerShdw blurRad="38100" dist="38100" dir="2700000" algn="tl">
                    <a:srgbClr val="000000">
                      <a:alpha val="43137"/>
                    </a:srgbClr>
                  </a:outerShdw>
                </a:effectLst>
                <a:latin typeface="+mn-lt"/>
              </a:rPr>
              <a:t>SiN</a:t>
            </a:r>
            <a:r>
              <a:rPr lang="en-US" altLang="ja-JP" sz="2400" b="1" dirty="0" smtClean="0">
                <a:effectLst>
                  <a:outerShdw blurRad="38100" dist="38100" dir="2700000" algn="tl">
                    <a:srgbClr val="000000">
                      <a:alpha val="43137"/>
                    </a:srgbClr>
                  </a:outerShdw>
                </a:effectLst>
                <a:latin typeface="+mn-lt"/>
              </a:rPr>
              <a:t> </a:t>
            </a:r>
            <a:r>
              <a:rPr lang="en-US" altLang="ja-JP" sz="2400" b="1" dirty="0" smtClean="0">
                <a:solidFill>
                  <a:srgbClr val="FFFF00"/>
                </a:solidFill>
                <a:effectLst>
                  <a:outerShdw blurRad="38100" dist="38100" dir="2700000" algn="tl">
                    <a:srgbClr val="000000">
                      <a:alpha val="43137"/>
                    </a:srgbClr>
                  </a:outerShdw>
                </a:effectLst>
                <a:latin typeface="+mn-lt"/>
              </a:rPr>
              <a:t>legs</a:t>
            </a:r>
            <a:r>
              <a:rPr lang="en-US" altLang="ja-JP" sz="2400" b="1" dirty="0" smtClean="0">
                <a:effectLst>
                  <a:outerShdw blurRad="38100" dist="38100" dir="2700000" algn="tl">
                    <a:srgbClr val="000000">
                      <a:alpha val="43137"/>
                    </a:srgbClr>
                  </a:outerShdw>
                </a:effectLst>
                <a:latin typeface="+mn-lt"/>
              </a:rPr>
              <a:t>??</a:t>
            </a:r>
            <a:endParaRPr kumimoji="1" lang="ja-JP" altLang="en-US" sz="2400" b="1" dirty="0">
              <a:effectLst>
                <a:outerShdw blurRad="38100" dist="38100" dir="2700000" algn="tl">
                  <a:srgbClr val="000000">
                    <a:alpha val="43137"/>
                  </a:srgbClr>
                </a:outerShdw>
              </a:effectLst>
              <a:latin typeface="+mn-lt"/>
              <a:cs typeface="Segoe UI Light" panose="020B0502040204020203" pitchFamily="34" charset="0"/>
            </a:endParaRPr>
          </a:p>
        </p:txBody>
      </p:sp>
      <p:sp>
        <p:nvSpPr>
          <p:cNvPr id="42" name="テキスト ボックス 41"/>
          <p:cNvSpPr txBox="1"/>
          <p:nvPr/>
        </p:nvSpPr>
        <p:spPr>
          <a:xfrm>
            <a:off x="1220350" y="5480491"/>
            <a:ext cx="4247000" cy="492443"/>
          </a:xfrm>
          <a:prstGeom prst="rect">
            <a:avLst/>
          </a:prstGeom>
          <a:noFill/>
        </p:spPr>
        <p:txBody>
          <a:bodyPr wrap="square" rtlCol="0">
            <a:spAutoFit/>
          </a:bodyPr>
          <a:lstStyle/>
          <a:p>
            <a:pPr lvl="0"/>
            <a:r>
              <a:rPr lang="en-US" altLang="ja-JP" sz="2600" b="1" dirty="0" smtClean="0">
                <a:solidFill>
                  <a:schemeClr val="accent3">
                    <a:lumMod val="60000"/>
                    <a:lumOff val="40000"/>
                  </a:schemeClr>
                </a:solidFill>
                <a:effectLst>
                  <a:outerShdw blurRad="38100" dist="38100" dir="2700000" algn="tl">
                    <a:srgbClr val="000000">
                      <a:alpha val="43137"/>
                    </a:srgbClr>
                  </a:outerShdw>
                </a:effectLst>
                <a:latin typeface="+mj-lt"/>
              </a:rPr>
              <a:t>Q3. </a:t>
            </a:r>
            <a:r>
              <a:rPr lang="en-US" altLang="ja-JP" sz="2400" b="1" dirty="0">
                <a:solidFill>
                  <a:srgbClr val="FFFF00"/>
                </a:solidFill>
                <a:effectLst>
                  <a:outerShdw blurRad="38100" dist="38100" dir="2700000" algn="tl">
                    <a:srgbClr val="000000">
                      <a:alpha val="43137"/>
                    </a:srgbClr>
                  </a:outerShdw>
                </a:effectLst>
                <a:latin typeface="+mn-lt"/>
              </a:rPr>
              <a:t>How dark </a:t>
            </a:r>
            <a:r>
              <a:rPr lang="en-US" altLang="ja-JP" sz="2400" b="1" dirty="0">
                <a:effectLst>
                  <a:outerShdw blurRad="38100" dist="38100" dir="2700000" algn="tl">
                    <a:srgbClr val="000000">
                      <a:alpha val="43137"/>
                    </a:srgbClr>
                  </a:outerShdw>
                </a:effectLst>
                <a:latin typeface="+mn-lt"/>
              </a:rPr>
              <a:t>is our setup</a:t>
            </a:r>
            <a:r>
              <a:rPr lang="en-US" altLang="ja-JP" sz="2400" b="1" dirty="0" smtClean="0">
                <a:effectLst>
                  <a:outerShdw blurRad="38100" dist="38100" dir="2700000" algn="tl">
                    <a:srgbClr val="000000">
                      <a:alpha val="43137"/>
                    </a:srgbClr>
                  </a:outerShdw>
                </a:effectLst>
                <a:latin typeface="+mn-lt"/>
              </a:rPr>
              <a:t>??</a:t>
            </a:r>
            <a:endParaRPr kumimoji="1" lang="ja-JP" altLang="en-US" sz="2400" b="1" dirty="0">
              <a:effectLst>
                <a:outerShdw blurRad="38100" dist="38100" dir="2700000" algn="tl">
                  <a:srgbClr val="000000">
                    <a:alpha val="43137"/>
                  </a:srgbClr>
                </a:outerShdw>
              </a:effectLst>
              <a:latin typeface="+mn-lt"/>
              <a:cs typeface="Segoe UI Light" panose="020B0502040204020203" pitchFamily="34" charset="0"/>
            </a:endParaRPr>
          </a:p>
        </p:txBody>
      </p:sp>
      <p:sp>
        <p:nvSpPr>
          <p:cNvPr id="23" name="正方形/長方形 22"/>
          <p:cNvSpPr/>
          <p:nvPr/>
        </p:nvSpPr>
        <p:spPr>
          <a:xfrm>
            <a:off x="5144316" y="1211743"/>
            <a:ext cx="3782508" cy="492443"/>
          </a:xfrm>
          <a:prstGeom prst="rect">
            <a:avLst/>
          </a:prstGeom>
        </p:spPr>
        <p:txBody>
          <a:bodyPr wrap="square">
            <a:spAutoFit/>
          </a:bodyPr>
          <a:lstStyle/>
          <a:p>
            <a:r>
              <a:rPr kumimoji="1" lang="en-US" altLang="ja-JP" sz="2600" b="1" dirty="0" smtClean="0">
                <a:effectLst>
                  <a:outerShdw blurRad="38100" dist="38100" dir="2700000" algn="tl">
                    <a:srgbClr val="000000">
                      <a:alpha val="43137"/>
                    </a:srgbClr>
                  </a:outerShdw>
                </a:effectLst>
                <a:latin typeface="+mn-lt"/>
              </a:rPr>
              <a:t>NEP</a:t>
            </a:r>
            <a:r>
              <a:rPr kumimoji="1" lang="en-US" altLang="ja-JP" sz="2600" b="1" baseline="-25000" dirty="0" smtClean="0">
                <a:effectLst>
                  <a:outerShdw blurRad="38100" dist="38100" dir="2700000" algn="tl">
                    <a:srgbClr val="000000">
                      <a:alpha val="43137"/>
                    </a:srgbClr>
                  </a:outerShdw>
                </a:effectLst>
                <a:latin typeface="+mn-lt"/>
              </a:rPr>
              <a:t>meas</a:t>
            </a:r>
            <a:r>
              <a:rPr kumimoji="1" lang="en-US" altLang="ja-JP" sz="2600" b="1" dirty="0" smtClean="0">
                <a:effectLst>
                  <a:outerShdw blurRad="38100" dist="38100" dir="2700000" algn="tl">
                    <a:srgbClr val="000000">
                      <a:alpha val="43137"/>
                    </a:srgbClr>
                  </a:outerShdw>
                </a:effectLst>
                <a:latin typeface="+mn-lt"/>
              </a:rPr>
              <a:t>/NEP</a:t>
            </a:r>
            <a:r>
              <a:rPr kumimoji="1" lang="en-US" altLang="ja-JP" sz="2600" b="1" baseline="-25000" dirty="0" smtClean="0">
                <a:effectLst>
                  <a:outerShdw blurRad="38100" dist="38100" dir="2700000" algn="tl">
                    <a:srgbClr val="000000">
                      <a:alpha val="43137"/>
                    </a:srgbClr>
                  </a:outerShdw>
                </a:effectLst>
                <a:latin typeface="+mn-lt"/>
              </a:rPr>
              <a:t>ph</a:t>
            </a:r>
            <a:r>
              <a:rPr kumimoji="1" lang="en-US" altLang="ja-JP" sz="2600" b="1" dirty="0" smtClean="0">
                <a:effectLst>
                  <a:outerShdw blurRad="38100" dist="38100" dir="2700000" algn="tl">
                    <a:srgbClr val="000000">
                      <a:alpha val="43137"/>
                    </a:srgbClr>
                  </a:outerShdw>
                </a:effectLst>
                <a:latin typeface="+mn-lt"/>
              </a:rPr>
              <a:t>~</a:t>
            </a:r>
            <a:r>
              <a:rPr kumimoji="1" lang="en-US" altLang="ja-JP" sz="2600" b="1" dirty="0" smtClean="0">
                <a:solidFill>
                  <a:srgbClr val="FFFF00"/>
                </a:solidFill>
                <a:effectLst>
                  <a:outerShdw blurRad="38100" dist="38100" dir="2700000" algn="tl">
                    <a:srgbClr val="000000">
                      <a:alpha val="43137"/>
                    </a:srgbClr>
                  </a:outerShdw>
                </a:effectLst>
                <a:latin typeface="+mn-lt"/>
              </a:rPr>
              <a:t>2-3</a:t>
            </a:r>
            <a:r>
              <a:rPr kumimoji="1" lang="en-US" altLang="ja-JP" sz="2600" b="1" dirty="0" smtClean="0">
                <a:effectLst>
                  <a:outerShdw blurRad="38100" dist="38100" dir="2700000" algn="tl">
                    <a:srgbClr val="000000">
                      <a:alpha val="43137"/>
                    </a:srgbClr>
                  </a:outerShdw>
                </a:effectLst>
                <a:latin typeface="+mn-lt"/>
              </a:rPr>
              <a:t> (typ.)</a:t>
            </a:r>
            <a:endParaRPr kumimoji="1" lang="ja-JP" altLang="en-US" sz="2600" b="1" dirty="0">
              <a:effectLst>
                <a:outerShdw blurRad="38100" dist="38100" dir="2700000" algn="tl">
                  <a:srgbClr val="000000">
                    <a:alpha val="43137"/>
                  </a:srgbClr>
                </a:outerShdw>
              </a:effectLst>
              <a:latin typeface="+mn-lt"/>
            </a:endParaRPr>
          </a:p>
        </p:txBody>
      </p:sp>
      <p:sp>
        <p:nvSpPr>
          <p:cNvPr id="24" name="テキスト ボックス 23"/>
          <p:cNvSpPr txBox="1"/>
          <p:nvPr/>
        </p:nvSpPr>
        <p:spPr>
          <a:xfrm>
            <a:off x="6175394" y="1646237"/>
            <a:ext cx="2904578" cy="307777"/>
          </a:xfrm>
          <a:prstGeom prst="rect">
            <a:avLst/>
          </a:prstGeom>
          <a:noFill/>
        </p:spPr>
        <p:txBody>
          <a:bodyPr wrap="none" rtlCol="0">
            <a:spAutoFit/>
          </a:bodyPr>
          <a:lstStyle/>
          <a:p>
            <a:r>
              <a:rPr kumimoji="1" lang="en-US" altLang="ja-JP" sz="1400" dirty="0" err="1" smtClean="0">
                <a:latin typeface="+mn-lt"/>
              </a:rPr>
              <a:t>Khosropanah</a:t>
            </a:r>
            <a:r>
              <a:rPr kumimoji="1" lang="en-US" altLang="ja-JP" sz="1400" dirty="0" smtClean="0">
                <a:latin typeface="+mn-lt"/>
              </a:rPr>
              <a:t>, </a:t>
            </a:r>
            <a:r>
              <a:rPr kumimoji="1" lang="en-US" altLang="ja-JP" sz="1400" dirty="0" err="1" smtClean="0">
                <a:latin typeface="+mn-lt"/>
              </a:rPr>
              <a:t>Hijmering</a:t>
            </a:r>
            <a:r>
              <a:rPr kumimoji="1" lang="en-US" altLang="ja-JP" sz="1400" dirty="0" smtClean="0">
                <a:latin typeface="+mn-lt"/>
              </a:rPr>
              <a:t>+ 09,10,11,12</a:t>
            </a:r>
            <a:endParaRPr kumimoji="1" lang="ja-JP" altLang="en-US" sz="1400" dirty="0">
              <a:latin typeface="+mn-lt"/>
            </a:endParaRPr>
          </a:p>
        </p:txBody>
      </p:sp>
      <p:grpSp>
        <p:nvGrpSpPr>
          <p:cNvPr id="2" name="グループ化 1"/>
          <p:cNvGrpSpPr/>
          <p:nvPr/>
        </p:nvGrpSpPr>
        <p:grpSpPr>
          <a:xfrm>
            <a:off x="7515433" y="3326131"/>
            <a:ext cx="1502868" cy="1588312"/>
            <a:chOff x="7568822" y="3120786"/>
            <a:chExt cx="1502868" cy="1588312"/>
          </a:xfrm>
        </p:grpSpPr>
        <p:grpSp>
          <p:nvGrpSpPr>
            <p:cNvPr id="26" name="グループ化 25"/>
            <p:cNvGrpSpPr/>
            <p:nvPr/>
          </p:nvGrpSpPr>
          <p:grpSpPr>
            <a:xfrm>
              <a:off x="7819778" y="3120786"/>
              <a:ext cx="1251912" cy="1588312"/>
              <a:chOff x="3564309" y="2237393"/>
              <a:chExt cx="2052228" cy="3638593"/>
            </a:xfrm>
          </p:grpSpPr>
          <p:sp>
            <p:nvSpPr>
              <p:cNvPr id="27" name="フローチャート : 照合 4"/>
              <p:cNvSpPr/>
              <p:nvPr/>
            </p:nvSpPr>
            <p:spPr bwMode="auto">
              <a:xfrm>
                <a:off x="4348533" y="2993476"/>
                <a:ext cx="288032" cy="429029"/>
              </a:xfrm>
              <a:prstGeom prst="flowChartCollate">
                <a:avLst/>
              </a:prstGeom>
              <a:solidFill>
                <a:schemeClr val="accent1">
                  <a:lumMod val="75000"/>
                </a:schemeClr>
              </a:solidFill>
              <a:ln w="28575" cap="flat" cmpd="sng" algn="ctr">
                <a:solidFill>
                  <a:schemeClr val="bg1">
                    <a:lumMod val="50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bg2"/>
                  </a:solidFill>
                  <a:effectLst/>
                  <a:latin typeface="Verdana" pitchFamily="34" charset="0"/>
                </a:endParaRPr>
              </a:p>
            </p:txBody>
          </p:sp>
          <p:sp>
            <p:nvSpPr>
              <p:cNvPr id="28" name="角丸四角形 27"/>
              <p:cNvSpPr/>
              <p:nvPr/>
            </p:nvSpPr>
            <p:spPr bwMode="auto">
              <a:xfrm>
                <a:off x="4067181" y="2237393"/>
                <a:ext cx="864106" cy="756085"/>
              </a:xfrm>
              <a:prstGeom prst="roundRect">
                <a:avLst/>
              </a:prstGeom>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13500000" scaled="1"/>
                <a:tileRect/>
              </a:gradFill>
              <a:ln w="28575" cap="flat" cmpd="sng" algn="ctr">
                <a:solidFill>
                  <a:schemeClr val="bg1">
                    <a:lumMod val="50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bg2"/>
                  </a:solidFill>
                  <a:effectLst/>
                  <a:latin typeface="Verdana" pitchFamily="34" charset="0"/>
                </a:endParaRPr>
              </a:p>
            </p:txBody>
          </p:sp>
          <p:sp>
            <p:nvSpPr>
              <p:cNvPr id="29" name="テキスト ボックス 28"/>
              <p:cNvSpPr txBox="1"/>
              <p:nvPr/>
            </p:nvSpPr>
            <p:spPr>
              <a:xfrm>
                <a:off x="3930366" y="2877144"/>
                <a:ext cx="554983" cy="564057"/>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000" i="1" dirty="0" smtClean="0"/>
                  <a:t>G</a:t>
                </a:r>
                <a:r>
                  <a:rPr kumimoji="1" lang="en-US" altLang="ja-JP" sz="1000" i="1" baseline="-25000" dirty="0" smtClean="0"/>
                  <a:t>0</a:t>
                </a:r>
                <a:endParaRPr kumimoji="1" lang="ja-JP" altLang="en-US" sz="1000" i="1" baseline="-25000" dirty="0"/>
              </a:p>
            </p:txBody>
          </p:sp>
          <p:sp>
            <p:nvSpPr>
              <p:cNvPr id="31" name="フローチャート : 照合 8"/>
              <p:cNvSpPr/>
              <p:nvPr/>
            </p:nvSpPr>
            <p:spPr bwMode="auto">
              <a:xfrm>
                <a:off x="4392401" y="4211796"/>
                <a:ext cx="288032" cy="1080120"/>
              </a:xfrm>
              <a:prstGeom prst="flowChartCollate">
                <a:avLst/>
              </a:prstGeom>
              <a:solidFill>
                <a:schemeClr val="accent1">
                  <a:lumMod val="75000"/>
                </a:schemeClr>
              </a:solidFill>
              <a:ln w="28575" cap="flat" cmpd="sng" algn="ctr">
                <a:solidFill>
                  <a:schemeClr val="bg1">
                    <a:lumMod val="50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bg2"/>
                  </a:solidFill>
                  <a:effectLst/>
                  <a:latin typeface="Verdana" pitchFamily="34" charset="0"/>
                </a:endParaRPr>
              </a:p>
            </p:txBody>
          </p:sp>
          <p:cxnSp>
            <p:nvCxnSpPr>
              <p:cNvPr id="32" name="直線コネクタ 31"/>
              <p:cNvCxnSpPr/>
              <p:nvPr/>
            </p:nvCxnSpPr>
            <p:spPr bwMode="auto">
              <a:xfrm>
                <a:off x="3564309" y="5291916"/>
                <a:ext cx="2052228"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a:outerShdw blurRad="50800" dist="38100" dir="5400000" algn="t" rotWithShape="0">
                  <a:prstClr val="black">
                    <a:alpha val="40000"/>
                  </a:prstClr>
                </a:outerShdw>
              </a:effectLst>
            </p:spPr>
          </p:cxnSp>
          <p:sp>
            <p:nvSpPr>
              <p:cNvPr id="33" name="テキスト ボックス 32"/>
              <p:cNvSpPr txBox="1"/>
              <p:nvPr/>
            </p:nvSpPr>
            <p:spPr>
              <a:xfrm>
                <a:off x="3777023" y="5311929"/>
                <a:ext cx="1719083" cy="564057"/>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000" i="1" dirty="0" smtClean="0"/>
                  <a:t>Thermal bath</a:t>
                </a:r>
                <a:endParaRPr kumimoji="1" lang="ja-JP" altLang="en-US" sz="1000" baseline="-25000" dirty="0"/>
              </a:p>
            </p:txBody>
          </p:sp>
          <p:sp>
            <p:nvSpPr>
              <p:cNvPr id="34" name="角丸四角形 33"/>
              <p:cNvSpPr/>
              <p:nvPr/>
            </p:nvSpPr>
            <p:spPr bwMode="auto">
              <a:xfrm>
                <a:off x="3840889" y="3455713"/>
                <a:ext cx="1303323" cy="756085"/>
              </a:xfrm>
              <a:prstGeom prst="roundRect">
                <a:avLst/>
              </a:prstGeom>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13500000" scaled="1"/>
                <a:tileRect/>
              </a:gradFill>
              <a:ln w="28575" cap="flat" cmpd="sng" algn="ctr">
                <a:solidFill>
                  <a:schemeClr val="bg1">
                    <a:lumMod val="50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smtClean="0">
                  <a:ln>
                    <a:noFill/>
                  </a:ln>
                  <a:solidFill>
                    <a:schemeClr val="bg2"/>
                  </a:solidFill>
                  <a:effectLst/>
                  <a:latin typeface="Verdana" pitchFamily="34" charset="0"/>
                </a:endParaRPr>
              </a:p>
            </p:txBody>
          </p:sp>
          <p:sp>
            <p:nvSpPr>
              <p:cNvPr id="39" name="テキスト ボックス 38"/>
              <p:cNvSpPr txBox="1"/>
              <p:nvPr/>
            </p:nvSpPr>
            <p:spPr>
              <a:xfrm>
                <a:off x="3961861" y="4449099"/>
                <a:ext cx="568124" cy="581685"/>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050" i="1" dirty="0" smtClean="0"/>
                  <a:t>G</a:t>
                </a:r>
                <a:r>
                  <a:rPr kumimoji="1" lang="en-US" altLang="ja-JP" sz="1050" i="1" baseline="-25000" dirty="0" smtClean="0"/>
                  <a:t>1</a:t>
                </a:r>
                <a:endParaRPr kumimoji="1" lang="ja-JP" altLang="en-US" sz="1050" i="1" baseline="-25000" dirty="0"/>
              </a:p>
            </p:txBody>
          </p:sp>
          <p:sp>
            <p:nvSpPr>
              <p:cNvPr id="43" name="テキスト ボックス 42"/>
              <p:cNvSpPr txBox="1"/>
              <p:nvPr/>
            </p:nvSpPr>
            <p:spPr>
              <a:xfrm>
                <a:off x="4075460" y="3504676"/>
                <a:ext cx="951776" cy="564057"/>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000" dirty="0" smtClean="0"/>
                  <a:t>Island</a:t>
                </a:r>
                <a:endParaRPr kumimoji="1" lang="ja-JP" altLang="en-US" sz="1000" dirty="0"/>
              </a:p>
            </p:txBody>
          </p:sp>
          <p:sp>
            <p:nvSpPr>
              <p:cNvPr id="44" name="テキスト ボックス 43"/>
              <p:cNvSpPr txBox="1"/>
              <p:nvPr/>
            </p:nvSpPr>
            <p:spPr>
              <a:xfrm>
                <a:off x="4109211" y="2297516"/>
                <a:ext cx="710022" cy="564057"/>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000" dirty="0" smtClean="0"/>
                  <a:t>TES</a:t>
                </a:r>
                <a:endParaRPr kumimoji="1" lang="ja-JP" altLang="en-US" sz="1000" dirty="0"/>
              </a:p>
            </p:txBody>
          </p:sp>
        </p:grpSp>
        <p:sp>
          <p:nvSpPr>
            <p:cNvPr id="46" name="テキスト ボックス 45"/>
            <p:cNvSpPr txBox="1"/>
            <p:nvPr/>
          </p:nvSpPr>
          <p:spPr>
            <a:xfrm>
              <a:off x="7699814" y="3166210"/>
              <a:ext cx="567784" cy="323165"/>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500" i="1" dirty="0" smtClean="0"/>
                <a:t>C</a:t>
              </a:r>
              <a:r>
                <a:rPr kumimoji="1" lang="en-US" altLang="ja-JP" sz="1500" i="1" baseline="-25000" dirty="0" smtClean="0"/>
                <a:t>TES</a:t>
              </a:r>
              <a:endParaRPr kumimoji="1" lang="ja-JP" altLang="en-US" sz="1500" i="1" baseline="-25000" dirty="0"/>
            </a:p>
          </p:txBody>
        </p:sp>
        <p:sp>
          <p:nvSpPr>
            <p:cNvPr id="47" name="テキスト ボックス 46"/>
            <p:cNvSpPr txBox="1"/>
            <p:nvPr/>
          </p:nvSpPr>
          <p:spPr>
            <a:xfrm>
              <a:off x="7568822" y="3678791"/>
              <a:ext cx="696024" cy="323165"/>
            </a:xfrm>
            <a:prstGeom prst="rect">
              <a:avLst/>
            </a:prstGeom>
            <a:noFill/>
            <a:effectLst>
              <a:outerShdw blurRad="50800" dist="38100" dir="5400000" algn="t" rotWithShape="0">
                <a:prstClr val="black">
                  <a:alpha val="40000"/>
                </a:prstClr>
              </a:outerShdw>
            </a:effectLst>
          </p:spPr>
          <p:txBody>
            <a:bodyPr wrap="none" rtlCol="0">
              <a:spAutoFit/>
            </a:bodyPr>
            <a:lstStyle/>
            <a:p>
              <a:r>
                <a:rPr kumimoji="1" lang="en-US" altLang="ja-JP" sz="1500" i="1" dirty="0" err="1" smtClean="0"/>
                <a:t>C</a:t>
              </a:r>
              <a:r>
                <a:rPr kumimoji="1" lang="en-US" altLang="ja-JP" sz="1500" i="1" baseline="-25000" dirty="0" err="1" smtClean="0"/>
                <a:t>island</a:t>
              </a:r>
              <a:endParaRPr kumimoji="1" lang="ja-JP" altLang="en-US" sz="1500" i="1" baseline="-25000" dirty="0"/>
            </a:p>
          </p:txBody>
        </p:sp>
      </p:grpSp>
      <p:sp>
        <p:nvSpPr>
          <p:cNvPr id="45" name="テキスト ボックス 44"/>
          <p:cNvSpPr txBox="1"/>
          <p:nvPr/>
        </p:nvSpPr>
        <p:spPr>
          <a:xfrm>
            <a:off x="4909701" y="6560859"/>
            <a:ext cx="3915495" cy="307777"/>
          </a:xfrm>
          <a:prstGeom prst="rect">
            <a:avLst/>
          </a:prstGeom>
          <a:noFill/>
        </p:spPr>
        <p:txBody>
          <a:bodyPr wrap="none" rtlCol="0">
            <a:spAutoFit/>
          </a:bodyPr>
          <a:lstStyle/>
          <a:p>
            <a:r>
              <a:rPr kumimoji="1" lang="en-US" altLang="ja-JP" sz="1400" dirty="0" err="1" smtClean="0">
                <a:latin typeface="+mn-lt"/>
              </a:rPr>
              <a:t>Toyoaki</a:t>
            </a:r>
            <a:r>
              <a:rPr kumimoji="1" lang="en-US" altLang="ja-JP" sz="1400" dirty="0" smtClean="0">
                <a:latin typeface="+mn-lt"/>
              </a:rPr>
              <a:t> Suzuki: IR-detector workshop Dec.9, </a:t>
            </a:r>
            <a:r>
              <a:rPr kumimoji="1" lang="en-US" altLang="ja-JP" sz="1400" dirty="0">
                <a:latin typeface="+mn-lt"/>
              </a:rPr>
              <a:t>2015</a:t>
            </a:r>
            <a:endParaRPr kumimoji="1" lang="ja-JP" altLang="en-US" sz="1400" dirty="0">
              <a:latin typeface="+mn-lt"/>
            </a:endParaRPr>
          </a:p>
        </p:txBody>
      </p:sp>
    </p:spTree>
    <p:extLst>
      <p:ext uri="{BB962C8B-B14F-4D97-AF65-F5344CB8AC3E}">
        <p14:creationId xmlns:p14="http://schemas.microsoft.com/office/powerpoint/2010/main" val="2697416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p:txBody>
          <a:bodyPr/>
          <a:lstStyle/>
          <a:p>
            <a:pPr>
              <a:defRPr/>
            </a:pPr>
            <a:fld id="{38D1D018-80B4-4FA0-9757-675192A19576}" type="slidenum">
              <a:rPr lang="en-GB" altLang="ja-JP" smtClean="0"/>
              <a:pPr>
                <a:defRPr/>
              </a:pPr>
              <a:t>8</a:t>
            </a:fld>
            <a:endParaRPr lang="en-GB" altLang="ja-JP"/>
          </a:p>
        </p:txBody>
      </p:sp>
      <p:sp>
        <p:nvSpPr>
          <p:cNvPr id="24" name="TextBox 2"/>
          <p:cNvSpPr txBox="1"/>
          <p:nvPr/>
        </p:nvSpPr>
        <p:spPr>
          <a:xfrm>
            <a:off x="357378" y="29265"/>
            <a:ext cx="6965218" cy="739005"/>
          </a:xfrm>
          <a:prstGeom prst="rect">
            <a:avLst/>
          </a:prstGeom>
          <a:noFill/>
          <a:ln>
            <a:noFill/>
          </a:ln>
        </p:spPr>
        <p:txBody>
          <a:bodyPr vert="horz" wrap="non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spcBef>
                <a:spcPts val="0"/>
              </a:spcBef>
              <a:spcAft>
                <a:spcPts val="0"/>
              </a:spcAft>
              <a:defRPr sz="4200" b="1">
                <a:solidFill>
                  <a:srgbClr val="FFFFFF"/>
                </a:solidFill>
              </a:defRPr>
            </a:pPr>
            <a:r>
              <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New TESs fabricated by </a:t>
            </a:r>
            <a:r>
              <a:rPr lang="en-US" sz="3800" b="1" dirty="0" smtClean="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DRIE </a:t>
            </a:r>
            <a:r>
              <a:rPr lang="en-US" sz="3800" b="1" dirty="0" smtClean="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rPr>
              <a:t> </a:t>
            </a:r>
            <a:endParaRPr lang="en-US" sz="3800" b="1" dirty="0">
              <a:solidFill>
                <a:srgbClr val="FFFFFF"/>
              </a:solidFill>
              <a:effectLst>
                <a:outerShdw blurRad="38100" dist="38100" dir="2700000" algn="tl">
                  <a:srgbClr val="000000">
                    <a:alpha val="43137"/>
                  </a:srgbClr>
                </a:outerShdw>
              </a:effectLst>
              <a:latin typeface="+mj-lt"/>
              <a:ea typeface="Droid Sans" pitchFamily="2"/>
              <a:cs typeface="Arial" panose="020B0604020202020204" pitchFamily="34" charset="0"/>
            </a:endParaRPr>
          </a:p>
        </p:txBody>
      </p:sp>
      <p:sp>
        <p:nvSpPr>
          <p:cNvPr id="25" name="TextBox 3"/>
          <p:cNvSpPr txBox="1"/>
          <p:nvPr/>
        </p:nvSpPr>
        <p:spPr>
          <a:xfrm>
            <a:off x="412506" y="632359"/>
            <a:ext cx="6641441"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buFontTx/>
              <a:buChar char="-"/>
            </a:pPr>
            <a:r>
              <a:rPr lang="en-US" sz="2200" dirty="0">
                <a:latin typeface="Segoe UI Light" panose="020B0502040204020203" pitchFamily="34" charset="0"/>
                <a:cs typeface="Segoe UI Light" panose="020B0502040204020203" pitchFamily="34" charset="0"/>
              </a:rPr>
              <a:t>Deep Reactive Ion Etching (DRIE) process success</a:t>
            </a:r>
          </a:p>
          <a:p>
            <a:pPr marL="285744" indent="-285744">
              <a:buFontTx/>
              <a:buChar char="-"/>
            </a:pPr>
            <a:r>
              <a:rPr lang="en-US" sz="2200" dirty="0">
                <a:latin typeface="Segoe UI Light" panose="020B0502040204020203" pitchFamily="34" charset="0"/>
                <a:cs typeface="Segoe UI Light" panose="020B0502040204020203" pitchFamily="34" charset="0"/>
              </a:rPr>
              <a:t>Narrow </a:t>
            </a:r>
            <a:r>
              <a:rPr lang="en-US" sz="2200" dirty="0" err="1">
                <a:latin typeface="Segoe UI Light" panose="020B0502040204020203" pitchFamily="34" charset="0"/>
                <a:cs typeface="Segoe UI Light" panose="020B0502040204020203" pitchFamily="34" charset="0"/>
              </a:rPr>
              <a:t>SiN</a:t>
            </a:r>
            <a:r>
              <a:rPr lang="en-US" sz="2200" dirty="0">
                <a:latin typeface="Segoe UI Light" panose="020B0502040204020203" pitchFamily="34" charset="0"/>
                <a:cs typeface="Segoe UI Light" panose="020B0502040204020203" pitchFamily="34" charset="0"/>
              </a:rPr>
              <a:t> legs ~0.5-0.7 µm</a:t>
            </a:r>
          </a:p>
          <a:p>
            <a:pPr marL="285744" indent="-285744">
              <a:buFontTx/>
              <a:buChar char="-"/>
            </a:pPr>
            <a:r>
              <a:rPr lang="en-US" sz="2200" dirty="0">
                <a:latin typeface="Segoe UI Light" panose="020B0502040204020203" pitchFamily="34" charset="0"/>
                <a:cs typeface="Segoe UI Light" panose="020B0502040204020203" pitchFamily="34" charset="0"/>
              </a:rPr>
              <a:t>Thin </a:t>
            </a:r>
            <a:r>
              <a:rPr lang="en-US" sz="2200" dirty="0" err="1">
                <a:latin typeface="Segoe UI Light" panose="020B0502040204020203" pitchFamily="34" charset="0"/>
                <a:cs typeface="Segoe UI Light" panose="020B0502040204020203" pitchFamily="34" charset="0"/>
              </a:rPr>
              <a:t>SiN</a:t>
            </a:r>
            <a:r>
              <a:rPr lang="en-US" sz="2200" dirty="0">
                <a:latin typeface="Segoe UI Light" panose="020B0502040204020203" pitchFamily="34" charset="0"/>
                <a:cs typeface="Segoe UI Light" panose="020B0502040204020203" pitchFamily="34" charset="0"/>
              </a:rPr>
              <a:t> legs and island ~0.2 µm</a:t>
            </a:r>
          </a:p>
          <a:p>
            <a:pPr marL="285744" indent="-285744">
              <a:buFontTx/>
              <a:buChar char="-"/>
            </a:pPr>
            <a:endParaRPr lang="en-US" sz="2200" dirty="0">
              <a:latin typeface="Segoe UI Light" panose="020B0502040204020203" pitchFamily="34" charset="0"/>
              <a:cs typeface="Segoe UI Light" panose="020B0502040204020203" pitchFamily="34" charset="0"/>
            </a:endParaRPr>
          </a:p>
        </p:txBody>
      </p:sp>
      <p:pic>
        <p:nvPicPr>
          <p:cNvPr id="28" name="Picture 9" descr="TES-large-islan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715" y="4292636"/>
            <a:ext cx="2381740" cy="2413613"/>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pic>
        <p:nvPicPr>
          <p:cNvPr id="29" name="Picture 10" descr="TES-large-island-absorb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7030" y="4257078"/>
            <a:ext cx="2346617" cy="2413747"/>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cxnSp>
        <p:nvCxnSpPr>
          <p:cNvPr id="30" name="Straight Connector 11"/>
          <p:cNvCxnSpPr/>
          <p:nvPr/>
        </p:nvCxnSpPr>
        <p:spPr bwMode="auto">
          <a:xfrm>
            <a:off x="6869692" y="6299355"/>
            <a:ext cx="647992" cy="157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1" name="TextBox 13"/>
          <p:cNvSpPr txBox="1"/>
          <p:nvPr/>
        </p:nvSpPr>
        <p:spPr>
          <a:xfrm>
            <a:off x="6740538" y="5976635"/>
            <a:ext cx="91723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200 µm</a:t>
            </a:r>
          </a:p>
        </p:txBody>
      </p:sp>
      <p:cxnSp>
        <p:nvCxnSpPr>
          <p:cNvPr id="32" name="Straight Connector 14"/>
          <p:cNvCxnSpPr/>
          <p:nvPr/>
        </p:nvCxnSpPr>
        <p:spPr bwMode="auto">
          <a:xfrm>
            <a:off x="4061380" y="6297783"/>
            <a:ext cx="647992" cy="157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3" name="TextBox 15"/>
          <p:cNvSpPr txBox="1"/>
          <p:nvPr/>
        </p:nvSpPr>
        <p:spPr>
          <a:xfrm>
            <a:off x="3955086" y="5963633"/>
            <a:ext cx="91723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200 µm</a:t>
            </a:r>
          </a:p>
        </p:txBody>
      </p:sp>
      <p:pic>
        <p:nvPicPr>
          <p:cNvPr id="40" name="Picture 8" descr="TES-small-islan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21" y="4333616"/>
            <a:ext cx="2318579" cy="2338445"/>
          </a:xfrm>
          <a:prstGeom prst="roundRect">
            <a:avLst>
              <a:gd name="adj" fmla="val 8594"/>
            </a:avLst>
          </a:prstGeom>
          <a:solidFill>
            <a:srgbClr val="FFFFFF">
              <a:shade val="85000"/>
            </a:srgbClr>
          </a:solidFill>
          <a:ln>
            <a:noFill/>
          </a:ln>
          <a:effectLst>
            <a:outerShdw blurRad="317500" sx="102000" sy="102000" algn="ctr" rotWithShape="0">
              <a:prstClr val="black">
                <a:alpha val="80000"/>
              </a:prstClr>
            </a:outerShdw>
          </a:effectLst>
        </p:spPr>
      </p:pic>
      <p:sp>
        <p:nvSpPr>
          <p:cNvPr id="41" name="TextBox 19"/>
          <p:cNvSpPr txBox="1"/>
          <p:nvPr/>
        </p:nvSpPr>
        <p:spPr>
          <a:xfrm>
            <a:off x="1207351" y="5942741"/>
            <a:ext cx="91723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200 µm</a:t>
            </a:r>
          </a:p>
        </p:txBody>
      </p:sp>
      <p:cxnSp>
        <p:nvCxnSpPr>
          <p:cNvPr id="42" name="Straight Connector 20"/>
          <p:cNvCxnSpPr/>
          <p:nvPr/>
        </p:nvCxnSpPr>
        <p:spPr bwMode="auto">
          <a:xfrm>
            <a:off x="1325156" y="6299355"/>
            <a:ext cx="647992" cy="1572"/>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36" name="Picture 21" descr="TES-leg-photo.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329" y="1812119"/>
            <a:ext cx="2952329" cy="2191624"/>
          </a:xfrm>
          <a:prstGeom prst="roundRect">
            <a:avLst>
              <a:gd name="adj" fmla="val 8594"/>
            </a:avLst>
          </a:prstGeom>
          <a:solidFill>
            <a:srgbClr val="FFFFFF">
              <a:shade val="85000"/>
            </a:srgbClr>
          </a:solidFill>
          <a:ln>
            <a:noFill/>
          </a:ln>
          <a:effectLst>
            <a:outerShdw blurRad="190500" sx="102000" sy="102000" algn="ctr" rotWithShape="0">
              <a:prstClr val="black">
                <a:alpha val="80000"/>
              </a:prstClr>
            </a:outerShdw>
          </a:effectLst>
        </p:spPr>
      </p:pic>
      <p:sp>
        <p:nvSpPr>
          <p:cNvPr id="37" name="TextBox 22"/>
          <p:cNvSpPr txBox="1"/>
          <p:nvPr/>
        </p:nvSpPr>
        <p:spPr>
          <a:xfrm>
            <a:off x="990938" y="3424105"/>
            <a:ext cx="86754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Segoe UI Light" panose="020B0502040204020203" pitchFamily="34" charset="0"/>
                <a:cs typeface="Segoe UI Light" panose="020B0502040204020203" pitchFamily="34" charset="0"/>
              </a:rPr>
              <a:t>50 µm</a:t>
            </a:r>
          </a:p>
        </p:txBody>
      </p:sp>
      <p:sp>
        <p:nvSpPr>
          <p:cNvPr id="26" name="TextBox 6"/>
          <p:cNvSpPr txBox="1"/>
          <p:nvPr/>
        </p:nvSpPr>
        <p:spPr>
          <a:xfrm>
            <a:off x="3273176" y="4300254"/>
            <a:ext cx="2190023"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Large island</a:t>
            </a:r>
          </a:p>
          <a:p>
            <a:pPr algn="ctr"/>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without absorber</a:t>
            </a:r>
          </a:p>
        </p:txBody>
      </p:sp>
      <p:sp>
        <p:nvSpPr>
          <p:cNvPr id="27" name="TextBox 7"/>
          <p:cNvSpPr txBox="1"/>
          <p:nvPr/>
        </p:nvSpPr>
        <p:spPr>
          <a:xfrm>
            <a:off x="6294610" y="4281966"/>
            <a:ext cx="1797287"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Large island </a:t>
            </a:r>
          </a:p>
          <a:p>
            <a:pPr algn="ctr"/>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with absorber</a:t>
            </a:r>
          </a:p>
        </p:txBody>
      </p:sp>
      <p:sp>
        <p:nvSpPr>
          <p:cNvPr id="35" name="TextBox 5"/>
          <p:cNvSpPr txBox="1"/>
          <p:nvPr/>
        </p:nvSpPr>
        <p:spPr>
          <a:xfrm>
            <a:off x="584254" y="4334545"/>
            <a:ext cx="2190023"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Small island</a:t>
            </a:r>
          </a:p>
          <a:p>
            <a:pPr algn="ctr"/>
            <a:r>
              <a:rPr lang="en-US" sz="2200" b="1" dirty="0">
                <a:solidFill>
                  <a:schemeClr val="accent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without absorber</a:t>
            </a:r>
          </a:p>
        </p:txBody>
      </p:sp>
      <p:cxnSp>
        <p:nvCxnSpPr>
          <p:cNvPr id="38" name="Straight Connector 23"/>
          <p:cNvCxnSpPr/>
          <p:nvPr/>
        </p:nvCxnSpPr>
        <p:spPr bwMode="auto">
          <a:xfrm>
            <a:off x="1030195" y="3824215"/>
            <a:ext cx="7200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 name="テキスト ボックス 3"/>
          <p:cNvSpPr txBox="1"/>
          <p:nvPr/>
        </p:nvSpPr>
        <p:spPr>
          <a:xfrm>
            <a:off x="774364" y="1812117"/>
            <a:ext cx="1101584" cy="369332"/>
          </a:xfrm>
          <a:prstGeom prst="rect">
            <a:avLst/>
          </a:prstGeom>
          <a:noFill/>
        </p:spPr>
        <p:txBody>
          <a:bodyPr wrap="none" rtlCol="0">
            <a:spAutoFit/>
          </a:bodyPr>
          <a:lstStyle/>
          <a:p>
            <a:r>
              <a:rPr kumimoji="1" lang="en-US" altLang="ja-JP" dirty="0" smtClean="0">
                <a:latin typeface="+mn-lt"/>
              </a:rPr>
              <a:t>TES(</a:t>
            </a:r>
            <a:r>
              <a:rPr kumimoji="1" lang="en-US" altLang="ja-JP" dirty="0" err="1" smtClean="0">
                <a:latin typeface="+mn-lt"/>
              </a:rPr>
              <a:t>TiAu</a:t>
            </a:r>
            <a:r>
              <a:rPr kumimoji="1" lang="en-US" altLang="ja-JP" dirty="0" smtClean="0">
                <a:latin typeface="+mn-lt"/>
              </a:rPr>
              <a:t>)</a:t>
            </a:r>
            <a:endParaRPr kumimoji="1" lang="ja-JP" altLang="en-US" dirty="0">
              <a:latin typeface="+mn-lt"/>
            </a:endParaRPr>
          </a:p>
        </p:txBody>
      </p:sp>
      <p:sp>
        <p:nvSpPr>
          <p:cNvPr id="22" name="TextBox 25"/>
          <p:cNvSpPr txBox="1"/>
          <p:nvPr/>
        </p:nvSpPr>
        <p:spPr>
          <a:xfrm>
            <a:off x="4709372" y="3501334"/>
            <a:ext cx="449201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smtClean="0">
                <a:solidFill>
                  <a:srgbClr val="FFFF00"/>
                </a:solidFill>
                <a:effectLst>
                  <a:outerShdw blurRad="38100" dist="38100" dir="2700000" algn="tl">
                    <a:srgbClr val="000000">
                      <a:alpha val="43137"/>
                    </a:srgbClr>
                  </a:outerShdw>
                </a:effectLst>
                <a:cs typeface="Microsoft Sans Serif" panose="020B0604020202020204" pitchFamily="34" charset="0"/>
              </a:rPr>
              <a:t>Fabricated by Marcel Ridder (SRON)</a:t>
            </a:r>
            <a:endParaRPr lang="en-US" sz="2200" dirty="0">
              <a:solidFill>
                <a:srgbClr val="FFFF00"/>
              </a:solidFill>
              <a:effectLst>
                <a:outerShdw blurRad="38100" dist="38100" dir="2700000" algn="tl">
                  <a:srgbClr val="000000">
                    <a:alpha val="43137"/>
                  </a:srgbClr>
                </a:outerShdw>
              </a:effectLst>
              <a:cs typeface="Microsoft Sans Serif" panose="020B0604020202020204" pitchFamily="34" charset="0"/>
            </a:endParaRPr>
          </a:p>
        </p:txBody>
      </p:sp>
    </p:spTree>
    <p:extLst>
      <p:ext uri="{BB962C8B-B14F-4D97-AF65-F5344CB8AC3E}">
        <p14:creationId xmlns:p14="http://schemas.microsoft.com/office/powerpoint/2010/main" val="39782825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DAF5B40E-A64A-48DE-928C-5F07B112E870}" type="slidenum">
              <a:rPr lang="en-GB" altLang="ja-JP" smtClean="0"/>
              <a:pPr>
                <a:defRPr/>
              </a:pPr>
              <a:t>9</a:t>
            </a:fld>
            <a:endParaRPr lang="en-GB" altLang="ja-JP"/>
          </a:p>
        </p:txBody>
      </p:sp>
      <p:sp>
        <p:nvSpPr>
          <p:cNvPr id="3" name="テキスト ボックス 2"/>
          <p:cNvSpPr txBox="1"/>
          <p:nvPr/>
        </p:nvSpPr>
        <p:spPr>
          <a:xfrm>
            <a:off x="739929" y="-22578"/>
            <a:ext cx="7944034" cy="707886"/>
          </a:xfrm>
          <a:prstGeom prst="rect">
            <a:avLst/>
          </a:prstGeom>
          <a:noFill/>
        </p:spPr>
        <p:txBody>
          <a:bodyPr wrap="none" rtlCol="0">
            <a:spAutoFit/>
          </a:bodyPr>
          <a:lstStyle/>
          <a:p>
            <a:r>
              <a:rPr kumimoji="1" lang="en-US" altLang="ja-JP" sz="4000" dirty="0" smtClean="0">
                <a:effectLst>
                  <a:outerShdw blurRad="38100" dist="38100" dir="2700000" algn="tl">
                    <a:srgbClr val="000000">
                      <a:alpha val="43137"/>
                    </a:srgbClr>
                  </a:outerShdw>
                </a:effectLst>
                <a:latin typeface="+mj-lt"/>
              </a:rPr>
              <a:t>Do not blow a puff of air, please!!</a:t>
            </a:r>
            <a:endParaRPr kumimoji="1" lang="ja-JP" altLang="en-US" sz="4000" dirty="0">
              <a:effectLst>
                <a:outerShdw blurRad="38100" dist="38100" dir="2700000" algn="tl">
                  <a:srgbClr val="000000">
                    <a:alpha val="43137"/>
                  </a:srgbClr>
                </a:outerShdw>
              </a:effectLst>
              <a:latin typeface="+mj-lt"/>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5596"/>
          <a:stretch/>
        </p:blipFill>
        <p:spPr>
          <a:xfrm>
            <a:off x="5374107" y="685307"/>
            <a:ext cx="3769893" cy="25997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テキスト ボックス 4"/>
          <p:cNvSpPr txBox="1"/>
          <p:nvPr/>
        </p:nvSpPr>
        <p:spPr>
          <a:xfrm>
            <a:off x="5243116" y="-214154"/>
            <a:ext cx="4031873" cy="4708981"/>
          </a:xfrm>
          <a:prstGeom prst="rect">
            <a:avLst/>
          </a:prstGeom>
          <a:noFill/>
        </p:spPr>
        <p:txBody>
          <a:bodyPr wrap="none" rtlCol="0">
            <a:spAutoFit/>
          </a:bodyPr>
          <a:lstStyle/>
          <a:p>
            <a:r>
              <a:rPr kumimoji="1" lang="en-US" altLang="ja-JP" sz="30000" dirty="0" smtClean="0">
                <a:solidFill>
                  <a:srgbClr val="FF0000">
                    <a:alpha val="45000"/>
                  </a:srgbClr>
                </a:solidFill>
                <a:latin typeface="+mj-lt"/>
              </a:rPr>
              <a:t>×</a:t>
            </a:r>
            <a:endParaRPr kumimoji="1" lang="ja-JP" altLang="en-US" sz="30000" dirty="0">
              <a:solidFill>
                <a:srgbClr val="FF0000">
                  <a:alpha val="45000"/>
                </a:srgbClr>
              </a:solidFill>
              <a:latin typeface="+mj-lt"/>
            </a:endParaRPr>
          </a:p>
        </p:txBody>
      </p:sp>
    </p:spTree>
    <p:extLst>
      <p:ext uri="{BB962C8B-B14F-4D97-AF65-F5344CB8AC3E}">
        <p14:creationId xmlns:p14="http://schemas.microsoft.com/office/powerpoint/2010/main" val="21579826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AFARI SRON powerpoint V1">
  <a:themeElements>
    <a:clrScheme name="SRON colours">
      <a:dk1>
        <a:srgbClr val="000000"/>
      </a:dk1>
      <a:lt1>
        <a:srgbClr val="FFFFFF"/>
      </a:lt1>
      <a:dk2>
        <a:srgbClr val="424242"/>
      </a:dk2>
      <a:lt2>
        <a:srgbClr val="FFFFCC"/>
      </a:lt2>
      <a:accent1>
        <a:srgbClr val="FFCC66"/>
      </a:accent1>
      <a:accent2>
        <a:srgbClr val="809BC8"/>
      </a:accent2>
      <a:accent3>
        <a:srgbClr val="64C204"/>
      </a:accent3>
      <a:accent4>
        <a:srgbClr val="FF6666"/>
      </a:accent4>
      <a:accent5>
        <a:srgbClr val="FFFF00"/>
      </a:accent5>
      <a:accent6>
        <a:srgbClr val="0B3D91"/>
      </a:accent6>
      <a:hlink>
        <a:srgbClr val="809BC8"/>
      </a:hlink>
      <a:folHlink>
        <a:srgbClr val="FF6666"/>
      </a:folHlink>
    </a:clrScheme>
    <a:fontScheme name="ユーザー定義 1">
      <a:majorFont>
        <a:latin typeface="Segoe UI Semibold"/>
        <a:ea typeface="ＭＳ Ｐゴシック"/>
        <a:cs typeface=""/>
      </a:majorFont>
      <a:minorFont>
        <a:latin typeface="Segoe UI Light"/>
        <a:ea typeface="HGｺﾞｼｯｸ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2013</Words>
  <Application>Microsoft Office PowerPoint</Application>
  <PresentationFormat>画面に合わせる (4:3)</PresentationFormat>
  <Paragraphs>271</Paragraphs>
  <Slides>18</Slides>
  <Notes>16</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18</vt:i4>
      </vt:variant>
    </vt:vector>
  </HeadingPairs>
  <TitlesOfParts>
    <vt:vector size="38" baseType="lpstr">
      <vt:lpstr>Droid Sans</vt:lpstr>
      <vt:lpstr>HGｺﾞｼｯｸM</vt:lpstr>
      <vt:lpstr>Malgun Gothic</vt:lpstr>
      <vt:lpstr>Microsoft JhengHei Light</vt:lpstr>
      <vt:lpstr>ＭＳ Ｐゴシック</vt:lpstr>
      <vt:lpstr>Segoe UI Emoji</vt:lpstr>
      <vt:lpstr>Arial</vt:lpstr>
      <vt:lpstr>Calibri</vt:lpstr>
      <vt:lpstr>Ebrima</vt:lpstr>
      <vt:lpstr>Gill Sans MT</vt:lpstr>
      <vt:lpstr>Microsoft Sans Serif</vt:lpstr>
      <vt:lpstr>Segoe UI Light</vt:lpstr>
      <vt:lpstr>Segoe UI Semibold</vt:lpstr>
      <vt:lpstr>Segoe UI Symbol</vt:lpstr>
      <vt:lpstr>Tahoma</vt:lpstr>
      <vt:lpstr>Times New Roman</vt:lpstr>
      <vt:lpstr>Verdana</vt:lpstr>
      <vt:lpstr>Vrinda</vt:lpstr>
      <vt:lpstr>Wingdings</vt:lpstr>
      <vt:lpstr>SAFARI SRON powerpoint V1</vt:lpstr>
      <vt:lpstr>次世代赤外線天文衛星 SPICA 搭載用     遠赤外線観測装置 SAFARI</vt:lpstr>
      <vt:lpstr>SPICA: space mission for mid-&amp; far-IR astronomy</vt:lpstr>
      <vt:lpstr>PowerPoint プレゼンテーション</vt:lpstr>
      <vt:lpstr>PowerPoint プレゼンテーション</vt:lpstr>
      <vt:lpstr>PowerPoint プレゼンテーション</vt:lpstr>
      <vt:lpstr>Long-standing questions (1)</vt:lpstr>
      <vt:lpstr>Long-standing questions (2)</vt:lpstr>
      <vt:lpstr>PowerPoint プレゼンテーション</vt:lpstr>
      <vt:lpstr>PowerPoint プレゼンテーション</vt:lpstr>
      <vt:lpstr>PowerPoint プレゼンテーション</vt:lpstr>
      <vt:lpstr>FDM readout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2013-04-01T20:10:06Z</dcterms:created>
  <dcterms:modified xsi:type="dcterms:W3CDTF">2015-12-09T09:15:17Z</dcterms:modified>
</cp:coreProperties>
</file>