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60" r:id="rId5"/>
    <p:sldId id="261" r:id="rId6"/>
    <p:sldId id="276" r:id="rId7"/>
    <p:sldId id="277" r:id="rId8"/>
    <p:sldId id="278" r:id="rId9"/>
    <p:sldId id="268" r:id="rId10"/>
    <p:sldId id="269" r:id="rId11"/>
    <p:sldId id="274" r:id="rId12"/>
    <p:sldId id="259" r:id="rId13"/>
    <p:sldId id="265" r:id="rId14"/>
    <p:sldId id="266" r:id="rId15"/>
    <p:sldId id="267" r:id="rId16"/>
    <p:sldId id="262" r:id="rId17"/>
    <p:sldId id="270" r:id="rId18"/>
    <p:sldId id="272" r:id="rId19"/>
    <p:sldId id="271" r:id="rId20"/>
    <p:sldId id="264"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40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175A3-84F4-45AF-9536-034600845520}" type="datetimeFigureOut">
              <a:rPr kumimoji="1" lang="ja-JP" altLang="en-US" smtClean="0"/>
              <a:pPr/>
              <a:t>2015/12/8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C62F2-1941-4E07-A341-A4AF1162633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672A832-844E-4EF7-93BD-2EB126CAE1BA}" type="slidenum">
              <a:rPr lang="ja-JP" altLang="en-US" smtClean="0">
                <a:solidFill>
                  <a:prstClr val="black"/>
                </a:solidFill>
              </a:rPr>
              <a:pPr/>
              <a:t>11</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BA535F-046B-4437-B2A0-F562F01CFA2D}" type="datetimeFigureOut">
              <a:rPr kumimoji="1" lang="ja-JP" altLang="en-US" smtClean="0"/>
              <a:pPr/>
              <a:t>2015/12/8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B339BBB-57E2-47C3-B737-14729927CA3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A535F-046B-4437-B2A0-F562F01CFA2D}" type="datetimeFigureOut">
              <a:rPr kumimoji="1" lang="ja-JP" altLang="en-US" smtClean="0"/>
              <a:pPr/>
              <a:t>2015/12/8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39BBB-57E2-47C3-B737-14729927CA3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51691-04B4-4193-A268-89A0DC32558E}" type="datetimeFigureOut">
              <a:rPr lang="ja-JP" altLang="en-US" smtClean="0">
                <a:solidFill>
                  <a:prstClr val="black">
                    <a:tint val="75000"/>
                  </a:prstClr>
                </a:solidFill>
              </a:rPr>
              <a:pPr/>
              <a:t>2015/12/8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29FEC-7F70-473A-9027-A876845B88C3}"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3" Type="http://schemas.openxmlformats.org/officeDocument/2006/relationships/oleObject" Target="../embeddings/oleObject8.bin"/><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xml"/><Relationship Id="rId7" Type="http://schemas.openxmlformats.org/officeDocument/2006/relationships/oleObject" Target="../embeddings/oleObject22.bin"/><Relationship Id="rId12"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13.xml"/><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16832"/>
            <a:ext cx="7772400" cy="1755626"/>
          </a:xfrm>
        </p:spPr>
        <p:txBody>
          <a:bodyPr>
            <a:normAutofit/>
          </a:bodyPr>
          <a:lstStyle/>
          <a:p>
            <a:r>
              <a:rPr kumimoji="1" lang="en-US" altLang="ja-JP" sz="3200" dirty="0" smtClean="0"/>
              <a:t>Subaru/RAVEN</a:t>
            </a:r>
            <a:r>
              <a:rPr kumimoji="1" lang="ja-JP" altLang="en-US" sz="3200" dirty="0" smtClean="0"/>
              <a:t>の</a:t>
            </a:r>
            <a:r>
              <a:rPr kumimoji="1" lang="en-US" altLang="ja-JP" sz="3200" dirty="0" smtClean="0"/>
              <a:t>on-sky</a:t>
            </a:r>
            <a:r>
              <a:rPr kumimoji="1" lang="ja-JP" altLang="en-US" sz="3200" dirty="0" smtClean="0"/>
              <a:t>観測データを用いた</a:t>
            </a:r>
            <a:r>
              <a:rPr kumimoji="1" lang="en-US" altLang="ja-JP" sz="3200" dirty="0" smtClean="0"/>
              <a:t/>
            </a:r>
            <a:br>
              <a:rPr kumimoji="1" lang="en-US" altLang="ja-JP" sz="3200" dirty="0" smtClean="0"/>
            </a:br>
            <a:r>
              <a:rPr lang="ja-JP" altLang="en-US" sz="3200" dirty="0" smtClean="0"/>
              <a:t>トモグラフィック再構成行列の推定</a:t>
            </a:r>
            <a:endParaRPr kumimoji="1" lang="ja-JP" altLang="en-US" sz="3200" dirty="0"/>
          </a:p>
        </p:txBody>
      </p:sp>
      <p:sp>
        <p:nvSpPr>
          <p:cNvPr id="3" name="サブタイトル 2"/>
          <p:cNvSpPr>
            <a:spLocks noGrp="1"/>
          </p:cNvSpPr>
          <p:nvPr>
            <p:ph type="subTitle" idx="1"/>
          </p:nvPr>
        </p:nvSpPr>
        <p:spPr>
          <a:xfrm>
            <a:off x="251520" y="3980656"/>
            <a:ext cx="8640960" cy="1752600"/>
          </a:xfrm>
        </p:spPr>
        <p:txBody>
          <a:bodyPr>
            <a:normAutofit/>
          </a:bodyPr>
          <a:lstStyle/>
          <a:p>
            <a:r>
              <a:rPr lang="ja-JP" altLang="en-US" sz="2400" dirty="0">
                <a:solidFill>
                  <a:schemeClr val="tx1"/>
                </a:solidFill>
              </a:rPr>
              <a:t>東北</a:t>
            </a:r>
            <a:r>
              <a:rPr lang="ja-JP" altLang="en-US" sz="2400" dirty="0" smtClean="0">
                <a:solidFill>
                  <a:schemeClr val="tx1"/>
                </a:solidFill>
              </a:rPr>
              <a:t>大学修士</a:t>
            </a:r>
            <a:r>
              <a:rPr lang="en-US" altLang="ja-JP" sz="2400" dirty="0" smtClean="0">
                <a:solidFill>
                  <a:schemeClr val="tx1"/>
                </a:solidFill>
              </a:rPr>
              <a:t>2</a:t>
            </a:r>
            <a:r>
              <a:rPr lang="ja-JP" altLang="en-US" sz="2400" dirty="0" smtClean="0">
                <a:solidFill>
                  <a:schemeClr val="tx1"/>
                </a:solidFill>
              </a:rPr>
              <a:t>年　山崎　公大</a:t>
            </a:r>
            <a:endParaRPr lang="en-US" altLang="ja-JP" sz="2400" dirty="0" smtClean="0">
              <a:solidFill>
                <a:schemeClr val="tx1"/>
              </a:solidFill>
            </a:endParaRPr>
          </a:p>
          <a:p>
            <a:r>
              <a:rPr lang="ja-JP" altLang="en-US" sz="2400" dirty="0" smtClean="0">
                <a:solidFill>
                  <a:schemeClr val="tx1"/>
                </a:solidFill>
              </a:rPr>
              <a:t>秋山　正幸（東北大学）、</a:t>
            </a:r>
            <a:r>
              <a:rPr lang="ja-JP" altLang="en-US" sz="2400" dirty="0">
                <a:solidFill>
                  <a:schemeClr val="tx1"/>
                </a:solidFill>
              </a:rPr>
              <a:t>大野　良</a:t>
            </a:r>
            <a:r>
              <a:rPr lang="ja-JP" altLang="en-US" sz="2400" dirty="0" smtClean="0">
                <a:solidFill>
                  <a:schemeClr val="tx1"/>
                </a:solidFill>
              </a:rPr>
              <a:t>人（東北大学）、</a:t>
            </a:r>
            <a:endParaRPr lang="en-US" altLang="ja-JP" sz="2400" dirty="0" smtClean="0">
              <a:solidFill>
                <a:schemeClr val="tx1"/>
              </a:solidFill>
            </a:endParaRPr>
          </a:p>
          <a:p>
            <a:r>
              <a:rPr lang="ja-JP" altLang="en-US" sz="2400" dirty="0" smtClean="0">
                <a:solidFill>
                  <a:schemeClr val="tx1"/>
                </a:solidFill>
              </a:rPr>
              <a:t>大屋　真（国立天文台）</a:t>
            </a:r>
            <a:endParaRPr lang="en-US" altLang="ja-JP" sz="2400" dirty="0" smtClean="0">
              <a:solidFill>
                <a:schemeClr val="tx1"/>
              </a:solidFill>
            </a:endParaRPr>
          </a:p>
        </p:txBody>
      </p:sp>
      <p:sp>
        <p:nvSpPr>
          <p:cNvPr id="4" name="テキスト ボックス 3"/>
          <p:cNvSpPr txBox="1"/>
          <p:nvPr/>
        </p:nvSpPr>
        <p:spPr>
          <a:xfrm>
            <a:off x="124314" y="188640"/>
            <a:ext cx="4807726" cy="923330"/>
          </a:xfrm>
          <a:prstGeom prst="rect">
            <a:avLst/>
          </a:prstGeom>
          <a:noFill/>
        </p:spPr>
        <p:txBody>
          <a:bodyPr wrap="none" rtlCol="0">
            <a:spAutoFit/>
          </a:bodyPr>
          <a:lstStyle/>
          <a:p>
            <a:r>
              <a:rPr lang="en-US" altLang="ja-JP" dirty="0" smtClean="0"/>
              <a:t>2015/12/8</a:t>
            </a:r>
          </a:p>
          <a:p>
            <a:r>
              <a:rPr kumimoji="1" lang="ja-JP" altLang="en-US" dirty="0" smtClean="0"/>
              <a:t>第</a:t>
            </a:r>
            <a:r>
              <a:rPr kumimoji="1" lang="en-US" altLang="ja-JP" dirty="0" smtClean="0"/>
              <a:t>5</a:t>
            </a:r>
            <a:r>
              <a:rPr kumimoji="1" lang="ja-JP" altLang="en-US" dirty="0" smtClean="0"/>
              <a:t>回　可視赤外線観測装置技術ワークショップ</a:t>
            </a:r>
            <a:endParaRPr kumimoji="1" lang="en-US" altLang="ja-JP" dirty="0" smtClean="0"/>
          </a:p>
          <a:p>
            <a:r>
              <a:rPr kumimoji="1" lang="ja-JP" altLang="en-US" dirty="0" smtClean="0"/>
              <a:t>於　東北大学</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直線矢印コネクタ 156"/>
          <p:cNvCxnSpPr/>
          <p:nvPr/>
        </p:nvCxnSpPr>
        <p:spPr>
          <a:xfrm>
            <a:off x="2627784" y="5405240"/>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p:nvPr/>
        </p:nvCxnSpPr>
        <p:spPr>
          <a:xfrm>
            <a:off x="4211960" y="4325120"/>
            <a:ext cx="3600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a:off x="3635896" y="252492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a:off x="1043608" y="1876848"/>
            <a:ext cx="3528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27384"/>
            <a:ext cx="8229600" cy="1080120"/>
          </a:xfrm>
        </p:spPr>
        <p:txBody>
          <a:bodyPr>
            <a:normAutofit/>
          </a:bodyPr>
          <a:lstStyle/>
          <a:p>
            <a:r>
              <a:rPr lang="ja-JP" altLang="en-US" sz="3200" dirty="0" smtClean="0"/>
              <a:t>経験的トモグラフィック波面再構成行列</a:t>
            </a:r>
            <a:endParaRPr kumimoji="1" lang="ja-JP" altLang="en-US" sz="3200" dirty="0"/>
          </a:p>
        </p:txBody>
      </p:sp>
      <p:sp>
        <p:nvSpPr>
          <p:cNvPr id="68" name="円/楕円 67"/>
          <p:cNvSpPr/>
          <p:nvPr/>
        </p:nvSpPr>
        <p:spPr>
          <a:xfrm>
            <a:off x="1085911" y="2904952"/>
            <a:ext cx="1728192" cy="1728192"/>
          </a:xfrm>
          <a:prstGeom prst="ellipse">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1661975" y="3481016"/>
            <a:ext cx="576064" cy="576064"/>
          </a:xfrm>
          <a:prstGeom prst="ellipse">
            <a:avLst/>
          </a:prstGeom>
          <a:solidFill>
            <a:schemeClr val="accent6">
              <a:lumMod val="60000"/>
              <a:lumOff val="40000"/>
            </a:schemeClr>
          </a:solid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73"/>
          <p:cNvGrpSpPr/>
          <p:nvPr/>
        </p:nvGrpSpPr>
        <p:grpSpPr>
          <a:xfrm>
            <a:off x="2022015" y="3172991"/>
            <a:ext cx="576064" cy="576064"/>
            <a:chOff x="2555776" y="2276872"/>
            <a:chExt cx="576064" cy="576064"/>
          </a:xfrm>
        </p:grpSpPr>
        <p:sp>
          <p:nvSpPr>
            <p:cNvPr id="71" name="星 5 70"/>
            <p:cNvSpPr/>
            <p:nvPr/>
          </p:nvSpPr>
          <p:spPr>
            <a:xfrm>
              <a:off x="2771800" y="2492896"/>
              <a:ext cx="144016" cy="144016"/>
            </a:xfrm>
            <a:prstGeom prst="star5">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2555776" y="2276872"/>
              <a:ext cx="576064" cy="576064"/>
            </a:xfrm>
            <a:prstGeom prst="ellipse">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74"/>
          <p:cNvGrpSpPr/>
          <p:nvPr/>
        </p:nvGrpSpPr>
        <p:grpSpPr>
          <a:xfrm>
            <a:off x="1733983" y="3821063"/>
            <a:ext cx="576064" cy="576064"/>
            <a:chOff x="2555776" y="2276872"/>
            <a:chExt cx="576064" cy="576064"/>
          </a:xfrm>
        </p:grpSpPr>
        <p:sp>
          <p:nvSpPr>
            <p:cNvPr id="76" name="星 5 75"/>
            <p:cNvSpPr/>
            <p:nvPr/>
          </p:nvSpPr>
          <p:spPr>
            <a:xfrm>
              <a:off x="2771800" y="2492896"/>
              <a:ext cx="144016" cy="144016"/>
            </a:xfrm>
            <a:prstGeom prst="star5">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2555776" y="2276872"/>
              <a:ext cx="576064" cy="576064"/>
            </a:xfrm>
            <a:prstGeom prst="ellipse">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77"/>
          <p:cNvGrpSpPr/>
          <p:nvPr/>
        </p:nvGrpSpPr>
        <p:grpSpPr>
          <a:xfrm>
            <a:off x="1373943" y="3100983"/>
            <a:ext cx="576064" cy="576064"/>
            <a:chOff x="2555776" y="2276872"/>
            <a:chExt cx="576064" cy="576064"/>
          </a:xfrm>
        </p:grpSpPr>
        <p:sp>
          <p:nvSpPr>
            <p:cNvPr id="79" name="星 5 78"/>
            <p:cNvSpPr/>
            <p:nvPr/>
          </p:nvSpPr>
          <p:spPr>
            <a:xfrm>
              <a:off x="2771800" y="2492896"/>
              <a:ext cx="144016" cy="144016"/>
            </a:xfrm>
            <a:prstGeom prst="star5">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2555776" y="2276872"/>
              <a:ext cx="576064" cy="576064"/>
            </a:xfrm>
            <a:prstGeom prst="ellipse">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103"/>
          <p:cNvGrpSpPr/>
          <p:nvPr/>
        </p:nvGrpSpPr>
        <p:grpSpPr>
          <a:xfrm rot="3527244">
            <a:off x="1597911" y="4540508"/>
            <a:ext cx="1430671" cy="150949"/>
            <a:chOff x="4139952" y="2708920"/>
            <a:chExt cx="1800200" cy="144016"/>
          </a:xfrm>
        </p:grpSpPr>
        <p:sp>
          <p:nvSpPr>
            <p:cNvPr id="105" name="正方形/長方形 104"/>
            <p:cNvSpPr/>
            <p:nvPr/>
          </p:nvSpPr>
          <p:spPr>
            <a:xfrm>
              <a:off x="4139952" y="2708920"/>
              <a:ext cx="1584176" cy="14401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 name="直線コネクタ 105"/>
            <p:cNvCxnSpPr/>
            <p:nvPr/>
          </p:nvCxnSpPr>
          <p:spPr>
            <a:xfrm>
              <a:off x="4355976" y="2780928"/>
              <a:ext cx="15841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109"/>
          <p:cNvGrpSpPr/>
          <p:nvPr/>
        </p:nvGrpSpPr>
        <p:grpSpPr>
          <a:xfrm rot="19556723">
            <a:off x="2111916" y="3056568"/>
            <a:ext cx="1430671" cy="150949"/>
            <a:chOff x="4139952" y="2708920"/>
            <a:chExt cx="1800200" cy="144016"/>
          </a:xfrm>
        </p:grpSpPr>
        <p:sp>
          <p:nvSpPr>
            <p:cNvPr id="111" name="正方形/長方形 110"/>
            <p:cNvSpPr/>
            <p:nvPr/>
          </p:nvSpPr>
          <p:spPr>
            <a:xfrm>
              <a:off x="4139952" y="2708920"/>
              <a:ext cx="1584176" cy="14401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2" name="直線コネクタ 111"/>
            <p:cNvCxnSpPr/>
            <p:nvPr/>
          </p:nvCxnSpPr>
          <p:spPr>
            <a:xfrm>
              <a:off x="4355976" y="2780928"/>
              <a:ext cx="15841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112"/>
          <p:cNvGrpSpPr/>
          <p:nvPr/>
        </p:nvGrpSpPr>
        <p:grpSpPr>
          <a:xfrm rot="14037219">
            <a:off x="594205" y="2804196"/>
            <a:ext cx="1430671" cy="150949"/>
            <a:chOff x="4139952" y="2708920"/>
            <a:chExt cx="1800200" cy="144016"/>
          </a:xfrm>
        </p:grpSpPr>
        <p:sp>
          <p:nvSpPr>
            <p:cNvPr id="114" name="正方形/長方形 113"/>
            <p:cNvSpPr/>
            <p:nvPr/>
          </p:nvSpPr>
          <p:spPr>
            <a:xfrm>
              <a:off x="4139952" y="2708920"/>
              <a:ext cx="1584176" cy="14401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p:cNvCxnSpPr/>
            <p:nvPr/>
          </p:nvCxnSpPr>
          <p:spPr>
            <a:xfrm>
              <a:off x="4355976" y="2780928"/>
              <a:ext cx="15841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6" name="テキスト ボックス 115"/>
          <p:cNvSpPr txBox="1"/>
          <p:nvPr/>
        </p:nvSpPr>
        <p:spPr>
          <a:xfrm rot="3356283">
            <a:off x="3193241" y="2501598"/>
            <a:ext cx="751552" cy="276999"/>
          </a:xfrm>
          <a:prstGeom prst="rect">
            <a:avLst/>
          </a:prstGeom>
          <a:solidFill>
            <a:schemeClr val="tx2">
              <a:lumMod val="20000"/>
              <a:lumOff val="80000"/>
            </a:schemeClr>
          </a:solidFill>
          <a:ln>
            <a:solidFill>
              <a:schemeClr val="tx2"/>
            </a:solidFill>
          </a:ln>
        </p:spPr>
        <p:txBody>
          <a:bodyPr wrap="none" rtlCol="0">
            <a:spAutoFit/>
          </a:bodyPr>
          <a:lstStyle/>
          <a:p>
            <a:r>
              <a:rPr kumimoji="1" lang="en-US" altLang="ja-JP" sz="1200" dirty="0" smtClean="0"/>
              <a:t>OL-WFS2</a:t>
            </a:r>
            <a:endParaRPr kumimoji="1" lang="ja-JP" altLang="en-US" sz="1200" dirty="0"/>
          </a:p>
        </p:txBody>
      </p:sp>
      <p:sp>
        <p:nvSpPr>
          <p:cNvPr id="117" name="テキスト ボックス 116"/>
          <p:cNvSpPr txBox="1"/>
          <p:nvPr/>
        </p:nvSpPr>
        <p:spPr>
          <a:xfrm rot="8711752">
            <a:off x="2393884" y="5162898"/>
            <a:ext cx="751552" cy="276999"/>
          </a:xfrm>
          <a:prstGeom prst="rect">
            <a:avLst/>
          </a:prstGeom>
          <a:solidFill>
            <a:schemeClr val="tx2">
              <a:lumMod val="20000"/>
              <a:lumOff val="80000"/>
            </a:schemeClr>
          </a:solidFill>
          <a:ln>
            <a:solidFill>
              <a:schemeClr val="tx2"/>
            </a:solidFill>
          </a:ln>
        </p:spPr>
        <p:txBody>
          <a:bodyPr wrap="none" rtlCol="0">
            <a:spAutoFit/>
          </a:bodyPr>
          <a:lstStyle/>
          <a:p>
            <a:r>
              <a:rPr kumimoji="1" lang="en-US" altLang="ja-JP" sz="1200" dirty="0" smtClean="0"/>
              <a:t>OL-WFS3</a:t>
            </a:r>
            <a:endParaRPr kumimoji="1" lang="ja-JP" altLang="en-US" sz="1200" dirty="0"/>
          </a:p>
        </p:txBody>
      </p:sp>
      <p:sp>
        <p:nvSpPr>
          <p:cNvPr id="118" name="テキスト ボックス 117"/>
          <p:cNvSpPr txBox="1"/>
          <p:nvPr/>
        </p:nvSpPr>
        <p:spPr>
          <a:xfrm rot="19407396">
            <a:off x="404128" y="2021353"/>
            <a:ext cx="751552" cy="276999"/>
          </a:xfrm>
          <a:prstGeom prst="rect">
            <a:avLst/>
          </a:prstGeom>
          <a:solidFill>
            <a:schemeClr val="tx2">
              <a:lumMod val="20000"/>
              <a:lumOff val="80000"/>
            </a:schemeClr>
          </a:solidFill>
          <a:ln>
            <a:solidFill>
              <a:schemeClr val="tx2"/>
            </a:solidFill>
          </a:ln>
        </p:spPr>
        <p:txBody>
          <a:bodyPr wrap="none" rtlCol="0">
            <a:spAutoFit/>
          </a:bodyPr>
          <a:lstStyle/>
          <a:p>
            <a:r>
              <a:rPr kumimoji="1" lang="en-US" altLang="ja-JP" sz="1200" dirty="0" smtClean="0"/>
              <a:t>OL-WFS1</a:t>
            </a:r>
            <a:endParaRPr kumimoji="1" lang="ja-JP" altLang="en-US" sz="1200" dirty="0"/>
          </a:p>
        </p:txBody>
      </p:sp>
      <p:sp>
        <p:nvSpPr>
          <p:cNvPr id="119" name="テキスト ボックス 118"/>
          <p:cNvSpPr txBox="1"/>
          <p:nvPr/>
        </p:nvSpPr>
        <p:spPr>
          <a:xfrm>
            <a:off x="3682293" y="3625032"/>
            <a:ext cx="504056" cy="276999"/>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altLang="ja-JP" sz="1200" dirty="0" smtClean="0"/>
              <a:t>DM</a:t>
            </a:r>
            <a:endParaRPr kumimoji="1" lang="ja-JP" altLang="en-US" sz="1200" dirty="0"/>
          </a:p>
        </p:txBody>
      </p:sp>
      <p:sp>
        <p:nvSpPr>
          <p:cNvPr id="120" name="テキスト ボックス 119"/>
          <p:cNvSpPr txBox="1"/>
          <p:nvPr/>
        </p:nvSpPr>
        <p:spPr>
          <a:xfrm>
            <a:off x="3606191" y="4201096"/>
            <a:ext cx="652166" cy="27699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200" dirty="0" smtClean="0"/>
              <a:t>CL-WFS</a:t>
            </a:r>
            <a:endParaRPr kumimoji="1" lang="ja-JP" altLang="en-US" sz="1200" dirty="0"/>
          </a:p>
        </p:txBody>
      </p:sp>
      <p:cxnSp>
        <p:nvCxnSpPr>
          <p:cNvPr id="122" name="直線コネクタ 121"/>
          <p:cNvCxnSpPr>
            <a:stCxn id="119" idx="2"/>
            <a:endCxn id="120" idx="0"/>
          </p:cNvCxnSpPr>
          <p:nvPr/>
        </p:nvCxnSpPr>
        <p:spPr>
          <a:xfrm flipH="1">
            <a:off x="3932274" y="3902031"/>
            <a:ext cx="2047" cy="2990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0" name="オブジェクト 129"/>
          <p:cNvGraphicFramePr>
            <a:graphicFrameLocks noChangeAspect="1"/>
          </p:cNvGraphicFramePr>
          <p:nvPr/>
        </p:nvGraphicFramePr>
        <p:xfrm>
          <a:off x="5652120" y="2896741"/>
          <a:ext cx="3040186" cy="676275"/>
        </p:xfrm>
        <a:graphic>
          <a:graphicData uri="http://schemas.openxmlformats.org/presentationml/2006/ole">
            <p:oleObj spid="_x0000_s6146" name="数式" r:id="rId3" imgW="1434960" imgH="342720" progId="Equation.3">
              <p:embed/>
            </p:oleObj>
          </a:graphicData>
        </a:graphic>
      </p:graphicFrame>
      <p:graphicFrame>
        <p:nvGraphicFramePr>
          <p:cNvPr id="131" name="オブジェクト 130"/>
          <p:cNvGraphicFramePr>
            <a:graphicFrameLocks noChangeAspect="1"/>
          </p:cNvGraphicFramePr>
          <p:nvPr/>
        </p:nvGraphicFramePr>
        <p:xfrm>
          <a:off x="6336109" y="4005064"/>
          <a:ext cx="1692275" cy="468312"/>
        </p:xfrm>
        <a:graphic>
          <a:graphicData uri="http://schemas.openxmlformats.org/presentationml/2006/ole">
            <p:oleObj spid="_x0000_s6147" name="数式" r:id="rId4" imgW="596880" imgH="164880" progId="Equation.3">
              <p:embed/>
            </p:oleObj>
          </a:graphicData>
        </a:graphic>
      </p:graphicFrame>
      <p:graphicFrame>
        <p:nvGraphicFramePr>
          <p:cNvPr id="132" name="オブジェクト 131"/>
          <p:cNvGraphicFramePr>
            <a:graphicFrameLocks noChangeAspect="1"/>
          </p:cNvGraphicFramePr>
          <p:nvPr/>
        </p:nvGraphicFramePr>
        <p:xfrm>
          <a:off x="5572794" y="4941168"/>
          <a:ext cx="3024337" cy="648072"/>
        </p:xfrm>
        <a:graphic>
          <a:graphicData uri="http://schemas.openxmlformats.org/presentationml/2006/ole">
            <p:oleObj spid="_x0000_s6148" name="数式" r:id="rId5" imgW="1752480" imgH="419040" progId="Equation.3">
              <p:embed/>
            </p:oleObj>
          </a:graphicData>
        </a:graphic>
      </p:graphicFrame>
      <p:graphicFrame>
        <p:nvGraphicFramePr>
          <p:cNvPr id="133" name="オブジェクト 132"/>
          <p:cNvGraphicFramePr>
            <a:graphicFrameLocks noChangeAspect="1"/>
          </p:cNvGraphicFramePr>
          <p:nvPr/>
        </p:nvGraphicFramePr>
        <p:xfrm>
          <a:off x="5548792" y="5517232"/>
          <a:ext cx="2688299" cy="576064"/>
        </p:xfrm>
        <a:graphic>
          <a:graphicData uri="http://schemas.openxmlformats.org/presentationml/2006/ole">
            <p:oleObj spid="_x0000_s6149" name="数式" r:id="rId6" imgW="1244520" imgH="266400" progId="Equation.3">
              <p:embed/>
            </p:oleObj>
          </a:graphicData>
        </a:graphic>
      </p:graphicFrame>
      <p:grpSp>
        <p:nvGrpSpPr>
          <p:cNvPr id="9" name="グループ化 106"/>
          <p:cNvGrpSpPr/>
          <p:nvPr/>
        </p:nvGrpSpPr>
        <p:grpSpPr>
          <a:xfrm>
            <a:off x="1805994" y="3697040"/>
            <a:ext cx="1872205" cy="150949"/>
            <a:chOff x="4139952" y="2708920"/>
            <a:chExt cx="2355777" cy="144016"/>
          </a:xfrm>
        </p:grpSpPr>
        <p:sp>
          <p:nvSpPr>
            <p:cNvPr id="108" name="正方形/長方形 107"/>
            <p:cNvSpPr/>
            <p:nvPr/>
          </p:nvSpPr>
          <p:spPr>
            <a:xfrm>
              <a:off x="4139952" y="2708920"/>
              <a:ext cx="1584176" cy="14401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p:cNvCxnSpPr/>
            <p:nvPr/>
          </p:nvCxnSpPr>
          <p:spPr>
            <a:xfrm flipV="1">
              <a:off x="4355973" y="2777621"/>
              <a:ext cx="2139756" cy="33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星 5 84"/>
          <p:cNvSpPr/>
          <p:nvPr/>
        </p:nvSpPr>
        <p:spPr>
          <a:xfrm>
            <a:off x="1877999" y="3697040"/>
            <a:ext cx="144016" cy="144016"/>
          </a:xfrm>
          <a:prstGeom prst="star5">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7" name="オブジェクト 136"/>
          <p:cNvGraphicFramePr>
            <a:graphicFrameLocks noChangeAspect="1"/>
          </p:cNvGraphicFramePr>
          <p:nvPr/>
        </p:nvGraphicFramePr>
        <p:xfrm>
          <a:off x="4644008" y="1628800"/>
          <a:ext cx="595312" cy="700088"/>
        </p:xfrm>
        <a:graphic>
          <a:graphicData uri="http://schemas.openxmlformats.org/presentationml/2006/ole">
            <p:oleObj spid="_x0000_s6150" name="数式" r:id="rId7" imgW="291960" imgH="342720" progId="Equation.3">
              <p:embed/>
            </p:oleObj>
          </a:graphicData>
        </a:graphic>
      </p:graphicFrame>
      <p:graphicFrame>
        <p:nvGraphicFramePr>
          <p:cNvPr id="1031" name="Object 7"/>
          <p:cNvGraphicFramePr>
            <a:graphicFrameLocks noChangeAspect="1"/>
          </p:cNvGraphicFramePr>
          <p:nvPr/>
        </p:nvGraphicFramePr>
        <p:xfrm>
          <a:off x="4644008" y="5137200"/>
          <a:ext cx="622300" cy="700088"/>
        </p:xfrm>
        <a:graphic>
          <a:graphicData uri="http://schemas.openxmlformats.org/presentationml/2006/ole">
            <p:oleObj spid="_x0000_s6151" name="数式" r:id="rId8" imgW="304560" imgH="342720" progId="Equation.3">
              <p:embed/>
            </p:oleObj>
          </a:graphicData>
        </a:graphic>
      </p:graphicFrame>
      <p:graphicFrame>
        <p:nvGraphicFramePr>
          <p:cNvPr id="1032" name="Object 8"/>
          <p:cNvGraphicFramePr>
            <a:graphicFrameLocks noChangeAspect="1"/>
          </p:cNvGraphicFramePr>
          <p:nvPr/>
        </p:nvGraphicFramePr>
        <p:xfrm>
          <a:off x="4644008" y="2328888"/>
          <a:ext cx="647700" cy="700087"/>
        </p:xfrm>
        <a:graphic>
          <a:graphicData uri="http://schemas.openxmlformats.org/presentationml/2006/ole">
            <p:oleObj spid="_x0000_s6152" name="数式" r:id="rId9" imgW="317160" imgH="342720" progId="Equation.3">
              <p:embed/>
            </p:oleObj>
          </a:graphicData>
        </a:graphic>
      </p:graphicFrame>
      <p:graphicFrame>
        <p:nvGraphicFramePr>
          <p:cNvPr id="1033" name="Object 9"/>
          <p:cNvGraphicFramePr>
            <a:graphicFrameLocks noChangeAspect="1"/>
          </p:cNvGraphicFramePr>
          <p:nvPr/>
        </p:nvGraphicFramePr>
        <p:xfrm>
          <a:off x="4745038" y="4219575"/>
          <a:ext cx="285750" cy="414338"/>
        </p:xfrm>
        <a:graphic>
          <a:graphicData uri="http://schemas.openxmlformats.org/presentationml/2006/ole">
            <p:oleObj spid="_x0000_s6153" name="数式" r:id="rId10" imgW="139680" imgH="203040" progId="Equation.3">
              <p:embed/>
            </p:oleObj>
          </a:graphicData>
        </a:graphic>
      </p:graphicFrame>
      <p:graphicFrame>
        <p:nvGraphicFramePr>
          <p:cNvPr id="141" name="オブジェクト 140"/>
          <p:cNvGraphicFramePr>
            <a:graphicFrameLocks noChangeAspect="1"/>
          </p:cNvGraphicFramePr>
          <p:nvPr/>
        </p:nvGraphicFramePr>
        <p:xfrm>
          <a:off x="5867400" y="836712"/>
          <a:ext cx="2679700" cy="1584325"/>
        </p:xfrm>
        <a:graphic>
          <a:graphicData uri="http://schemas.openxmlformats.org/presentationml/2006/ole">
            <p:oleObj spid="_x0000_s6154" name="数式" r:id="rId11" imgW="1244520" imgH="736560" progId="Equation.3">
              <p:embed/>
            </p:oleObj>
          </a:graphicData>
        </a:graphic>
      </p:graphicFrame>
      <p:sp>
        <p:nvSpPr>
          <p:cNvPr id="142" name="テキスト ボックス 141"/>
          <p:cNvSpPr txBox="1"/>
          <p:nvPr/>
        </p:nvSpPr>
        <p:spPr>
          <a:xfrm>
            <a:off x="107504" y="4345112"/>
            <a:ext cx="1122423" cy="307777"/>
          </a:xfrm>
          <a:prstGeom prst="rect">
            <a:avLst/>
          </a:prstGeom>
          <a:noFill/>
        </p:spPr>
        <p:txBody>
          <a:bodyPr wrap="none" rtlCol="0">
            <a:spAutoFit/>
          </a:bodyPr>
          <a:lstStyle/>
          <a:p>
            <a:r>
              <a:rPr kumimoji="1" lang="en-US" altLang="ja-JP" sz="1400" dirty="0" smtClean="0">
                <a:solidFill>
                  <a:srgbClr val="FF0000"/>
                </a:solidFill>
              </a:rPr>
              <a:t>Science Field</a:t>
            </a:r>
            <a:endParaRPr kumimoji="1" lang="ja-JP" altLang="en-US" sz="1400" dirty="0">
              <a:solidFill>
                <a:srgbClr val="FF0000"/>
              </a:solidFill>
            </a:endParaRPr>
          </a:p>
        </p:txBody>
      </p:sp>
      <p:cxnSp>
        <p:nvCxnSpPr>
          <p:cNvPr id="144" name="直線矢印コネクタ 143"/>
          <p:cNvCxnSpPr>
            <a:stCxn id="142" idx="0"/>
          </p:cNvCxnSpPr>
          <p:nvPr/>
        </p:nvCxnSpPr>
        <p:spPr>
          <a:xfrm flipV="1">
            <a:off x="668716" y="3913064"/>
            <a:ext cx="950956"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5458438" y="4653136"/>
            <a:ext cx="1027845" cy="369332"/>
          </a:xfrm>
          <a:prstGeom prst="rect">
            <a:avLst/>
          </a:prstGeom>
          <a:noFill/>
        </p:spPr>
        <p:txBody>
          <a:bodyPr wrap="none" rtlCol="0">
            <a:spAutoFit/>
          </a:bodyPr>
          <a:lstStyle/>
          <a:p>
            <a:r>
              <a:rPr lang="en-US" altLang="ja-JP" dirty="0" smtClean="0"/>
              <a:t>MMSE</a:t>
            </a:r>
            <a:r>
              <a:rPr lang="ja-JP" altLang="en-US" dirty="0" smtClean="0"/>
              <a:t>法</a:t>
            </a:r>
            <a:endParaRPr kumimoji="1" lang="ja-JP" altLang="en-US" dirty="0"/>
          </a:p>
        </p:txBody>
      </p:sp>
      <p:sp>
        <p:nvSpPr>
          <p:cNvPr id="67" name="テキスト ボックス 66"/>
          <p:cNvSpPr txBox="1"/>
          <p:nvPr/>
        </p:nvSpPr>
        <p:spPr>
          <a:xfrm>
            <a:off x="5436096" y="2492896"/>
            <a:ext cx="2989921" cy="369332"/>
          </a:xfrm>
          <a:prstGeom prst="rect">
            <a:avLst/>
          </a:prstGeom>
          <a:noFill/>
        </p:spPr>
        <p:txBody>
          <a:bodyPr wrap="none" rtlCol="0">
            <a:spAutoFit/>
          </a:bodyPr>
          <a:lstStyle/>
          <a:p>
            <a:r>
              <a:rPr lang="ja-JP" altLang="en-US" dirty="0" smtClean="0"/>
              <a:t>波面</a:t>
            </a:r>
            <a:r>
              <a:rPr lang="en-US" altLang="ja-JP" dirty="0" smtClean="0"/>
              <a:t>slope</a:t>
            </a:r>
            <a:r>
              <a:rPr lang="ja-JP" altLang="en-US" dirty="0" smtClean="0"/>
              <a:t>の測定データセット</a:t>
            </a:r>
            <a:endParaRPr kumimoji="1" lang="ja-JP" altLang="en-US" dirty="0"/>
          </a:p>
        </p:txBody>
      </p:sp>
      <p:sp>
        <p:nvSpPr>
          <p:cNvPr id="70" name="右矢印 69"/>
          <p:cNvSpPr/>
          <p:nvPr/>
        </p:nvSpPr>
        <p:spPr>
          <a:xfrm rot="5400000">
            <a:off x="6989408" y="3356992"/>
            <a:ext cx="318896" cy="83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58"/>
          <p:cNvGrpSpPr/>
          <p:nvPr/>
        </p:nvGrpSpPr>
        <p:grpSpPr>
          <a:xfrm>
            <a:off x="755576" y="6167045"/>
            <a:ext cx="7771679" cy="646331"/>
            <a:chOff x="1043608" y="6165304"/>
            <a:chExt cx="7771679" cy="646331"/>
          </a:xfrm>
        </p:grpSpPr>
        <p:sp>
          <p:nvSpPr>
            <p:cNvPr id="56" name="テキスト ボックス 55"/>
            <p:cNvSpPr txBox="1"/>
            <p:nvPr/>
          </p:nvSpPr>
          <p:spPr>
            <a:xfrm>
              <a:off x="1043608" y="6165304"/>
              <a:ext cx="7771679" cy="646331"/>
            </a:xfrm>
            <a:prstGeom prst="rect">
              <a:avLst/>
            </a:prstGeom>
            <a:noFill/>
          </p:spPr>
          <p:txBody>
            <a:bodyPr wrap="none" rtlCol="0">
              <a:spAutoFit/>
            </a:bodyPr>
            <a:lstStyle/>
            <a:p>
              <a:pPr algn="ctr"/>
              <a:r>
                <a:rPr lang="ja-JP" altLang="en-US" dirty="0" smtClean="0"/>
                <a:t>開ループ測定値</a:t>
              </a:r>
              <a:r>
                <a:rPr lang="en-US" altLang="ja-JP" dirty="0" smtClean="0"/>
                <a:t>(     )</a:t>
              </a:r>
              <a:r>
                <a:rPr lang="ja-JP" altLang="en-US" dirty="0" smtClean="0"/>
                <a:t>からサイエンス対象方向の揺らぎ</a:t>
              </a:r>
              <a:r>
                <a:rPr lang="en-US" altLang="ja-JP" dirty="0" smtClean="0"/>
                <a:t>(     )</a:t>
              </a:r>
              <a:r>
                <a:rPr lang="ja-JP" altLang="en-US" dirty="0" smtClean="0"/>
                <a:t>を関係付ける行列を</a:t>
              </a:r>
              <a:endParaRPr lang="en-US" altLang="ja-JP" dirty="0" smtClean="0"/>
            </a:p>
            <a:p>
              <a:pPr algn="ctr"/>
              <a:r>
                <a:rPr lang="en-US" altLang="ja-JP" dirty="0" smtClean="0"/>
                <a:t>MMSE(Minimum Mean Square Error)</a:t>
              </a:r>
              <a:r>
                <a:rPr lang="ja-JP" altLang="en-US" dirty="0" smtClean="0"/>
                <a:t>法により求める</a:t>
              </a:r>
              <a:endParaRPr kumimoji="1" lang="ja-JP" altLang="en-US" dirty="0"/>
            </a:p>
          </p:txBody>
        </p:sp>
        <p:graphicFrame>
          <p:nvGraphicFramePr>
            <p:cNvPr id="58" name="オブジェクト 57"/>
            <p:cNvGraphicFramePr>
              <a:graphicFrameLocks noChangeAspect="1"/>
            </p:cNvGraphicFramePr>
            <p:nvPr/>
          </p:nvGraphicFramePr>
          <p:xfrm>
            <a:off x="2771800" y="6237312"/>
            <a:ext cx="360040" cy="288032"/>
          </p:xfrm>
          <a:graphic>
            <a:graphicData uri="http://schemas.openxmlformats.org/presentationml/2006/ole">
              <p:oleObj spid="_x0000_s6155" name="数式" r:id="rId12" imgW="126720" imgH="177480" progId="Equation.3">
                <p:embed/>
              </p:oleObj>
            </a:graphicData>
          </a:graphic>
        </p:graphicFrame>
        <p:graphicFrame>
          <p:nvGraphicFramePr>
            <p:cNvPr id="1036" name="Object 12"/>
            <p:cNvGraphicFramePr>
              <a:graphicFrameLocks noChangeAspect="1"/>
            </p:cNvGraphicFramePr>
            <p:nvPr/>
          </p:nvGraphicFramePr>
          <p:xfrm>
            <a:off x="6372200" y="6237312"/>
            <a:ext cx="432048" cy="328613"/>
          </p:xfrm>
          <a:graphic>
            <a:graphicData uri="http://schemas.openxmlformats.org/presentationml/2006/ole">
              <p:oleObj spid="_x0000_s6156" name="数式" r:id="rId13" imgW="139680" imgH="203040" progId="Equation.3">
                <p:embed/>
              </p:oleObj>
            </a:graphicData>
          </a:graphic>
        </p:graphicFrame>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a:off x="7887077" y="2728665"/>
            <a:ext cx="504056" cy="288032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457200" y="130622"/>
            <a:ext cx="8229600" cy="922114"/>
          </a:xfrm>
        </p:spPr>
        <p:txBody>
          <a:bodyPr>
            <a:normAutofit fontScale="90000"/>
          </a:bodyPr>
          <a:lstStyle/>
          <a:p>
            <a:r>
              <a:rPr kumimoji="1" lang="en-US" altLang="ja-JP" sz="3600" dirty="0" smtClean="0"/>
              <a:t>RAVEN</a:t>
            </a:r>
            <a:r>
              <a:rPr lang="ja-JP" altLang="en-US" sz="3600" dirty="0" smtClean="0"/>
              <a:t> </a:t>
            </a:r>
            <a:r>
              <a:rPr lang="en-US" altLang="ja-JP" sz="3600" dirty="0" smtClean="0"/>
              <a:t>on-sky</a:t>
            </a:r>
            <a:r>
              <a:rPr lang="ja-JP" altLang="en-US" sz="3600" dirty="0" smtClean="0"/>
              <a:t>データの解析</a:t>
            </a:r>
            <a:r>
              <a:rPr lang="en-US" altLang="ja-JP" sz="3600" dirty="0" smtClean="0"/>
              <a:t/>
            </a:r>
            <a:br>
              <a:rPr lang="en-US" altLang="ja-JP" sz="3600" dirty="0" smtClean="0"/>
            </a:br>
            <a:r>
              <a:rPr lang="ja-JP" altLang="en-US" sz="3600" dirty="0" smtClean="0"/>
              <a:t>（経験的トモグラフィー）</a:t>
            </a:r>
            <a:endParaRPr kumimoji="1" lang="ja-JP" altLang="en-US" sz="3600" dirty="0"/>
          </a:p>
        </p:txBody>
      </p:sp>
      <p:sp>
        <p:nvSpPr>
          <p:cNvPr id="4" name="正方形/長方形 3"/>
          <p:cNvSpPr/>
          <p:nvPr/>
        </p:nvSpPr>
        <p:spPr>
          <a:xfrm>
            <a:off x="1046317" y="3232721"/>
            <a:ext cx="4536504" cy="1152128"/>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　</a:t>
            </a:r>
            <a:r>
              <a:rPr lang="en-US" altLang="ja-JP" sz="2400" dirty="0">
                <a:solidFill>
                  <a:prstClr val="white"/>
                </a:solidFill>
              </a:rPr>
              <a:t>Data Set</a:t>
            </a:r>
            <a:endParaRPr lang="ja-JP" altLang="en-US" sz="2400" dirty="0">
              <a:solidFill>
                <a:prstClr val="white"/>
              </a:solidFill>
            </a:endParaRPr>
          </a:p>
        </p:txBody>
      </p:sp>
      <p:sp>
        <p:nvSpPr>
          <p:cNvPr id="5" name="正方形/長方形 4"/>
          <p:cNvSpPr/>
          <p:nvPr/>
        </p:nvSpPr>
        <p:spPr>
          <a:xfrm>
            <a:off x="1046317" y="4672881"/>
            <a:ext cx="4536504" cy="504056"/>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　</a:t>
            </a:r>
            <a:r>
              <a:rPr lang="en-US" altLang="ja-JP" sz="2400" dirty="0">
                <a:solidFill>
                  <a:prstClr val="white"/>
                </a:solidFill>
              </a:rPr>
              <a:t>Data Set</a:t>
            </a:r>
            <a:endParaRPr lang="ja-JP" altLang="en-US" sz="2400" dirty="0">
              <a:solidFill>
                <a:prstClr val="white"/>
              </a:solidFill>
            </a:endParaRPr>
          </a:p>
        </p:txBody>
      </p:sp>
      <p:sp>
        <p:nvSpPr>
          <p:cNvPr id="7" name="テキスト ボックス 6"/>
          <p:cNvSpPr txBox="1"/>
          <p:nvPr/>
        </p:nvSpPr>
        <p:spPr>
          <a:xfrm>
            <a:off x="127539" y="3520753"/>
            <a:ext cx="918778" cy="646331"/>
          </a:xfrm>
          <a:prstGeom prst="rect">
            <a:avLst/>
          </a:prstGeom>
          <a:noFill/>
        </p:spPr>
        <p:txBody>
          <a:bodyPr wrap="none" rtlCol="0">
            <a:spAutoFit/>
          </a:bodyPr>
          <a:lstStyle/>
          <a:p>
            <a:r>
              <a:rPr lang="en-US" altLang="ja-JP" dirty="0">
                <a:solidFill>
                  <a:prstClr val="black"/>
                </a:solidFill>
              </a:rPr>
              <a:t>OL-WFS</a:t>
            </a:r>
          </a:p>
          <a:p>
            <a:r>
              <a:rPr lang="en-US" altLang="ja-JP" dirty="0">
                <a:solidFill>
                  <a:prstClr val="black"/>
                </a:solidFill>
              </a:rPr>
              <a:t> 1,2,3</a:t>
            </a:r>
            <a:endParaRPr lang="ja-JP" altLang="en-US" dirty="0">
              <a:solidFill>
                <a:prstClr val="black"/>
              </a:solidFill>
            </a:endParaRPr>
          </a:p>
        </p:txBody>
      </p:sp>
      <p:sp>
        <p:nvSpPr>
          <p:cNvPr id="8" name="テキスト ボックス 7"/>
          <p:cNvSpPr txBox="1"/>
          <p:nvPr/>
        </p:nvSpPr>
        <p:spPr>
          <a:xfrm>
            <a:off x="156393" y="4744889"/>
            <a:ext cx="889924" cy="369332"/>
          </a:xfrm>
          <a:prstGeom prst="rect">
            <a:avLst/>
          </a:prstGeom>
          <a:noFill/>
        </p:spPr>
        <p:txBody>
          <a:bodyPr wrap="none" rtlCol="0">
            <a:spAutoFit/>
          </a:bodyPr>
          <a:lstStyle/>
          <a:p>
            <a:r>
              <a:rPr lang="en-US" altLang="ja-JP" dirty="0">
                <a:solidFill>
                  <a:prstClr val="black"/>
                </a:solidFill>
              </a:rPr>
              <a:t>CL-WFS</a:t>
            </a:r>
          </a:p>
        </p:txBody>
      </p:sp>
      <p:cxnSp>
        <p:nvCxnSpPr>
          <p:cNvPr id="11" name="直線矢印コネクタ 10"/>
          <p:cNvCxnSpPr/>
          <p:nvPr/>
        </p:nvCxnSpPr>
        <p:spPr>
          <a:xfrm>
            <a:off x="758285" y="5536977"/>
            <a:ext cx="511256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66397" y="2944689"/>
            <a:ext cx="0" cy="2664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774509" y="2944689"/>
            <a:ext cx="0" cy="2664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766397" y="5680993"/>
            <a:ext cx="1008112"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766397" y="3232721"/>
            <a:ext cx="1008112"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766397" y="4672881"/>
            <a:ext cx="1008112"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126437" y="4672881"/>
            <a:ext cx="359394" cy="523220"/>
          </a:xfrm>
          <a:prstGeom prst="rect">
            <a:avLst/>
          </a:prstGeom>
          <a:noFill/>
        </p:spPr>
        <p:txBody>
          <a:bodyPr wrap="none" rtlCol="0">
            <a:spAutoFit/>
          </a:bodyPr>
          <a:lstStyle/>
          <a:p>
            <a:r>
              <a:rPr lang="en-US" altLang="ja-JP" sz="2800" dirty="0">
                <a:solidFill>
                  <a:prstClr val="white"/>
                </a:solidFill>
              </a:rPr>
              <a:t>Y</a:t>
            </a:r>
            <a:endParaRPr lang="ja-JP" altLang="en-US" sz="2800" dirty="0">
              <a:solidFill>
                <a:prstClr val="white"/>
              </a:solidFill>
            </a:endParaRPr>
          </a:p>
        </p:txBody>
      </p:sp>
      <p:sp>
        <p:nvSpPr>
          <p:cNvPr id="20" name="テキスト ボックス 19"/>
          <p:cNvSpPr txBox="1"/>
          <p:nvPr/>
        </p:nvSpPr>
        <p:spPr>
          <a:xfrm>
            <a:off x="2126437" y="3520753"/>
            <a:ext cx="370614" cy="523220"/>
          </a:xfrm>
          <a:prstGeom prst="rect">
            <a:avLst/>
          </a:prstGeom>
          <a:noFill/>
        </p:spPr>
        <p:txBody>
          <a:bodyPr wrap="none" rtlCol="0">
            <a:spAutoFit/>
          </a:bodyPr>
          <a:lstStyle/>
          <a:p>
            <a:r>
              <a:rPr lang="en-US" altLang="ja-JP" sz="2800" dirty="0">
                <a:solidFill>
                  <a:prstClr val="white"/>
                </a:solidFill>
              </a:rPr>
              <a:t>X</a:t>
            </a:r>
            <a:endParaRPr lang="ja-JP" altLang="en-US" sz="2800" dirty="0">
              <a:solidFill>
                <a:prstClr val="white"/>
              </a:solidFill>
            </a:endParaRPr>
          </a:p>
        </p:txBody>
      </p:sp>
      <p:sp>
        <p:nvSpPr>
          <p:cNvPr id="21" name="テキスト ボックス 20"/>
          <p:cNvSpPr txBox="1"/>
          <p:nvPr/>
        </p:nvSpPr>
        <p:spPr>
          <a:xfrm>
            <a:off x="1650304" y="5680993"/>
            <a:ext cx="1271503" cy="584775"/>
          </a:xfrm>
          <a:prstGeom prst="rect">
            <a:avLst/>
          </a:prstGeom>
          <a:noFill/>
        </p:spPr>
        <p:txBody>
          <a:bodyPr wrap="none" rtlCol="0">
            <a:spAutoFit/>
          </a:bodyPr>
          <a:lstStyle/>
          <a:p>
            <a:pPr algn="ctr"/>
            <a:r>
              <a:rPr lang="en-US" altLang="ja-JP" sz="1600" dirty="0">
                <a:solidFill>
                  <a:prstClr val="black"/>
                </a:solidFill>
              </a:rPr>
              <a:t>L</a:t>
            </a:r>
          </a:p>
          <a:p>
            <a:pPr algn="ctr"/>
            <a:r>
              <a:rPr lang="en-US" altLang="ja-JP" sz="1600" dirty="0">
                <a:solidFill>
                  <a:prstClr val="black"/>
                </a:solidFill>
              </a:rPr>
              <a:t>(</a:t>
            </a:r>
            <a:r>
              <a:rPr lang="ja-JP" altLang="en-US" sz="1600" dirty="0">
                <a:solidFill>
                  <a:prstClr val="black"/>
                </a:solidFill>
              </a:rPr>
              <a:t>データ回収</a:t>
            </a:r>
            <a:r>
              <a:rPr lang="en-US" altLang="ja-JP" sz="1600" dirty="0">
                <a:solidFill>
                  <a:prstClr val="black"/>
                </a:solidFill>
              </a:rPr>
              <a:t>)</a:t>
            </a:r>
            <a:endParaRPr lang="ja-JP" altLang="en-US" sz="1600" dirty="0">
              <a:solidFill>
                <a:prstClr val="black"/>
              </a:solidFill>
            </a:endParaRPr>
          </a:p>
        </p:txBody>
      </p:sp>
      <p:sp>
        <p:nvSpPr>
          <p:cNvPr id="24" name="上矢印 23"/>
          <p:cNvSpPr/>
          <p:nvPr/>
        </p:nvSpPr>
        <p:spPr>
          <a:xfrm>
            <a:off x="2054429" y="2656657"/>
            <a:ext cx="43204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8" name="直線コネクタ 27"/>
          <p:cNvCxnSpPr/>
          <p:nvPr/>
        </p:nvCxnSpPr>
        <p:spPr>
          <a:xfrm>
            <a:off x="4286677" y="3232721"/>
            <a:ext cx="0" cy="1152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142661" y="5536977"/>
            <a:ext cx="261610" cy="369332"/>
          </a:xfrm>
          <a:prstGeom prst="rect">
            <a:avLst/>
          </a:prstGeom>
          <a:noFill/>
        </p:spPr>
        <p:txBody>
          <a:bodyPr wrap="none" rtlCol="0">
            <a:spAutoFit/>
          </a:bodyPr>
          <a:lstStyle/>
          <a:p>
            <a:r>
              <a:rPr lang="en-US" altLang="ja-JP" dirty="0">
                <a:solidFill>
                  <a:prstClr val="black"/>
                </a:solidFill>
              </a:rPr>
              <a:t>t</a:t>
            </a:r>
            <a:endParaRPr lang="ja-JP" altLang="en-US" dirty="0">
              <a:solidFill>
                <a:prstClr val="black"/>
              </a:solidFill>
            </a:endParaRPr>
          </a:p>
        </p:txBody>
      </p:sp>
      <p:cxnSp>
        <p:nvCxnSpPr>
          <p:cNvPr id="30" name="直線コネクタ 29"/>
          <p:cNvCxnSpPr/>
          <p:nvPr/>
        </p:nvCxnSpPr>
        <p:spPr>
          <a:xfrm>
            <a:off x="4286677" y="3016697"/>
            <a:ext cx="0" cy="25922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86677" y="4672881"/>
            <a:ext cx="0"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286677" y="3016697"/>
            <a:ext cx="0"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4286677" y="3016697"/>
            <a:ext cx="20882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286677" y="5176937"/>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4286677" y="5320953"/>
            <a:ext cx="20882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 name="オブジェクト 45"/>
          <p:cNvGraphicFramePr>
            <a:graphicFrameLocks noChangeAspect="1"/>
          </p:cNvGraphicFramePr>
          <p:nvPr/>
        </p:nvGraphicFramePr>
        <p:xfrm>
          <a:off x="6446917" y="2728665"/>
          <a:ext cx="445550" cy="504056"/>
        </p:xfrm>
        <a:graphic>
          <a:graphicData uri="http://schemas.openxmlformats.org/presentationml/2006/ole">
            <p:oleObj spid="_x0000_s3074" name="数式" r:id="rId4" imgW="139680" imgH="203040" progId="Equation.3">
              <p:embed/>
            </p:oleObj>
          </a:graphicData>
        </a:graphic>
      </p:graphicFrame>
      <p:graphicFrame>
        <p:nvGraphicFramePr>
          <p:cNvPr id="2051" name="Object 3"/>
          <p:cNvGraphicFramePr>
            <a:graphicFrameLocks noChangeAspect="1"/>
          </p:cNvGraphicFramePr>
          <p:nvPr/>
        </p:nvGraphicFramePr>
        <p:xfrm>
          <a:off x="7919646" y="5171852"/>
          <a:ext cx="471487" cy="365125"/>
        </p:xfrm>
        <a:graphic>
          <a:graphicData uri="http://schemas.openxmlformats.org/presentationml/2006/ole">
            <p:oleObj spid="_x0000_s3075" name="数式" r:id="rId5" imgW="152280" imgH="139680" progId="Equation.3">
              <p:embed/>
            </p:oleObj>
          </a:graphicData>
        </a:graphic>
      </p:graphicFrame>
      <p:cxnSp>
        <p:nvCxnSpPr>
          <p:cNvPr id="48" name="直線矢印コネクタ 47"/>
          <p:cNvCxnSpPr/>
          <p:nvPr/>
        </p:nvCxnSpPr>
        <p:spPr>
          <a:xfrm>
            <a:off x="6950973" y="3016697"/>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6950973" y="5320953"/>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52" name="Object 4"/>
          <p:cNvGraphicFramePr>
            <a:graphicFrameLocks noChangeAspect="1"/>
          </p:cNvGraphicFramePr>
          <p:nvPr/>
        </p:nvGraphicFramePr>
        <p:xfrm>
          <a:off x="7905358" y="2728665"/>
          <a:ext cx="485775" cy="441325"/>
        </p:xfrm>
        <a:graphic>
          <a:graphicData uri="http://schemas.openxmlformats.org/presentationml/2006/ole">
            <p:oleObj spid="_x0000_s3076" name="数式" r:id="rId6" imgW="152280" imgH="177480" progId="Equation.3">
              <p:embed/>
            </p:oleObj>
          </a:graphicData>
        </a:graphic>
      </p:graphicFrame>
      <p:graphicFrame>
        <p:nvGraphicFramePr>
          <p:cNvPr id="2053" name="Object 5"/>
          <p:cNvGraphicFramePr>
            <a:graphicFrameLocks noChangeAspect="1"/>
          </p:cNvGraphicFramePr>
          <p:nvPr/>
        </p:nvGraphicFramePr>
        <p:xfrm>
          <a:off x="6446917" y="5104929"/>
          <a:ext cx="431800" cy="430213"/>
        </p:xfrm>
        <a:graphic>
          <a:graphicData uri="http://schemas.openxmlformats.org/presentationml/2006/ole">
            <p:oleObj spid="_x0000_s3077" name="数式" r:id="rId7" imgW="139680" imgH="164880" progId="Equation.3">
              <p:embed/>
            </p:oleObj>
          </a:graphicData>
        </a:graphic>
      </p:graphicFrame>
      <p:graphicFrame>
        <p:nvGraphicFramePr>
          <p:cNvPr id="2054" name="Object 6"/>
          <p:cNvGraphicFramePr>
            <a:graphicFrameLocks noChangeAspect="1"/>
          </p:cNvGraphicFramePr>
          <p:nvPr/>
        </p:nvGraphicFramePr>
        <p:xfrm>
          <a:off x="4856267" y="2622476"/>
          <a:ext cx="727075" cy="401638"/>
        </p:xfrm>
        <a:graphic>
          <a:graphicData uri="http://schemas.openxmlformats.org/presentationml/2006/ole">
            <p:oleObj spid="_x0000_s3078" name="数式" r:id="rId8" imgW="304560" imgH="215640" progId="Equation.3">
              <p:embed/>
            </p:oleObj>
          </a:graphicData>
        </a:graphic>
      </p:graphicFrame>
      <p:cxnSp>
        <p:nvCxnSpPr>
          <p:cNvPr id="55" name="直線コネクタ 54"/>
          <p:cNvCxnSpPr/>
          <p:nvPr/>
        </p:nvCxnSpPr>
        <p:spPr>
          <a:xfrm>
            <a:off x="2558485" y="2368625"/>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06757" y="2368625"/>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694389" y="2224609"/>
            <a:ext cx="415498" cy="369332"/>
          </a:xfrm>
          <a:prstGeom prst="rect">
            <a:avLst/>
          </a:prstGeom>
          <a:noFill/>
        </p:spPr>
        <p:txBody>
          <a:bodyPr wrap="none" rtlCol="0">
            <a:spAutoFit/>
          </a:bodyPr>
          <a:lstStyle/>
          <a:p>
            <a:r>
              <a:rPr lang="ja-JP" altLang="en-US" dirty="0">
                <a:solidFill>
                  <a:prstClr val="black"/>
                </a:solidFill>
              </a:rPr>
              <a:t>①</a:t>
            </a:r>
          </a:p>
        </p:txBody>
      </p:sp>
      <p:sp>
        <p:nvSpPr>
          <p:cNvPr id="61" name="テキスト ボックス 60"/>
          <p:cNvSpPr txBox="1"/>
          <p:nvPr/>
        </p:nvSpPr>
        <p:spPr>
          <a:xfrm>
            <a:off x="4430693" y="2656657"/>
            <a:ext cx="415498" cy="369332"/>
          </a:xfrm>
          <a:prstGeom prst="rect">
            <a:avLst/>
          </a:prstGeom>
          <a:noFill/>
        </p:spPr>
        <p:txBody>
          <a:bodyPr wrap="none" rtlCol="0">
            <a:spAutoFit/>
          </a:bodyPr>
          <a:lstStyle/>
          <a:p>
            <a:r>
              <a:rPr lang="ja-JP" altLang="en-US" dirty="0">
                <a:solidFill>
                  <a:prstClr val="black"/>
                </a:solidFill>
              </a:rPr>
              <a:t>②</a:t>
            </a:r>
          </a:p>
        </p:txBody>
      </p:sp>
      <p:graphicFrame>
        <p:nvGraphicFramePr>
          <p:cNvPr id="2055" name="Object 7"/>
          <p:cNvGraphicFramePr>
            <a:graphicFrameLocks noChangeAspect="1"/>
          </p:cNvGraphicFramePr>
          <p:nvPr/>
        </p:nvGraphicFramePr>
        <p:xfrm>
          <a:off x="4358685" y="3664769"/>
          <a:ext cx="303212" cy="260350"/>
        </p:xfrm>
        <a:graphic>
          <a:graphicData uri="http://schemas.openxmlformats.org/presentationml/2006/ole">
            <p:oleObj spid="_x0000_s3079" name="数式" r:id="rId9" imgW="126720" imgH="139680" progId="Equation.3">
              <p:embed/>
            </p:oleObj>
          </a:graphicData>
        </a:graphic>
      </p:graphicFrame>
      <p:graphicFrame>
        <p:nvGraphicFramePr>
          <p:cNvPr id="2056" name="Object 8"/>
          <p:cNvGraphicFramePr>
            <a:graphicFrameLocks noChangeAspect="1"/>
          </p:cNvGraphicFramePr>
          <p:nvPr/>
        </p:nvGraphicFramePr>
        <p:xfrm>
          <a:off x="4358685" y="4744889"/>
          <a:ext cx="333375" cy="307975"/>
        </p:xfrm>
        <a:graphic>
          <a:graphicData uri="http://schemas.openxmlformats.org/presentationml/2006/ole">
            <p:oleObj spid="_x0000_s3080" name="数式" r:id="rId10" imgW="139680" imgH="164880" progId="Equation.3">
              <p:embed/>
            </p:oleObj>
          </a:graphicData>
        </a:graphic>
      </p:graphicFrame>
      <p:sp>
        <p:nvSpPr>
          <p:cNvPr id="69" name="円/楕円 68"/>
          <p:cNvSpPr/>
          <p:nvPr/>
        </p:nvSpPr>
        <p:spPr>
          <a:xfrm>
            <a:off x="6014869" y="3880793"/>
            <a:ext cx="1800200" cy="432048"/>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テキスト ボックス 67"/>
          <p:cNvSpPr txBox="1"/>
          <p:nvPr/>
        </p:nvSpPr>
        <p:spPr>
          <a:xfrm>
            <a:off x="6260217" y="3902279"/>
            <a:ext cx="1338828" cy="369332"/>
          </a:xfrm>
          <a:prstGeom prst="rect">
            <a:avLst/>
          </a:prstGeom>
          <a:noFill/>
        </p:spPr>
        <p:txBody>
          <a:bodyPr wrap="none" rtlCol="0">
            <a:spAutoFit/>
          </a:bodyPr>
          <a:lstStyle/>
          <a:p>
            <a:r>
              <a:rPr lang="ja-JP" altLang="en-US" i="1" dirty="0">
                <a:solidFill>
                  <a:prstClr val="black"/>
                </a:solidFill>
              </a:rPr>
              <a:t>波面再構成</a:t>
            </a:r>
          </a:p>
        </p:txBody>
      </p:sp>
      <p:cxnSp>
        <p:nvCxnSpPr>
          <p:cNvPr id="71" name="直線矢印コネクタ 70"/>
          <p:cNvCxnSpPr>
            <a:stCxn id="69" idx="0"/>
          </p:cNvCxnSpPr>
          <p:nvPr/>
        </p:nvCxnSpPr>
        <p:spPr>
          <a:xfrm flipV="1">
            <a:off x="6914969" y="3088705"/>
            <a:ext cx="180020" cy="7920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9" idx="4"/>
          </p:cNvCxnSpPr>
          <p:nvPr/>
        </p:nvCxnSpPr>
        <p:spPr>
          <a:xfrm>
            <a:off x="6914969" y="4312841"/>
            <a:ext cx="180020" cy="936104"/>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6320672" y="2368625"/>
            <a:ext cx="644728" cy="338554"/>
          </a:xfrm>
          <a:prstGeom prst="rect">
            <a:avLst/>
          </a:prstGeom>
          <a:noFill/>
        </p:spPr>
        <p:txBody>
          <a:bodyPr wrap="none" rtlCol="0">
            <a:spAutoFit/>
          </a:bodyPr>
          <a:lstStyle/>
          <a:p>
            <a:r>
              <a:rPr lang="en-US" altLang="ja-JP" sz="1600" dirty="0">
                <a:solidFill>
                  <a:prstClr val="black"/>
                </a:solidFill>
              </a:rPr>
              <a:t>Slope</a:t>
            </a:r>
            <a:endParaRPr lang="ja-JP" altLang="en-US" sz="1600" dirty="0">
              <a:solidFill>
                <a:prstClr val="black"/>
              </a:solidFill>
            </a:endParaRPr>
          </a:p>
        </p:txBody>
      </p:sp>
      <p:sp>
        <p:nvSpPr>
          <p:cNvPr id="76" name="テキスト ボックス 75"/>
          <p:cNvSpPr txBox="1"/>
          <p:nvPr/>
        </p:nvSpPr>
        <p:spPr>
          <a:xfrm>
            <a:off x="7599045" y="2368625"/>
            <a:ext cx="1005403" cy="338554"/>
          </a:xfrm>
          <a:prstGeom prst="rect">
            <a:avLst/>
          </a:prstGeom>
          <a:noFill/>
        </p:spPr>
        <p:txBody>
          <a:bodyPr wrap="none" rtlCol="0">
            <a:spAutoFit/>
          </a:bodyPr>
          <a:lstStyle/>
          <a:p>
            <a:r>
              <a:rPr lang="ja-JP" altLang="en-US" sz="1600" dirty="0">
                <a:solidFill>
                  <a:prstClr val="black"/>
                </a:solidFill>
              </a:rPr>
              <a:t>推定波面</a:t>
            </a:r>
          </a:p>
        </p:txBody>
      </p:sp>
      <p:sp>
        <p:nvSpPr>
          <p:cNvPr id="78" name="上矢印 77"/>
          <p:cNvSpPr/>
          <p:nvPr/>
        </p:nvSpPr>
        <p:spPr>
          <a:xfrm rot="10800000">
            <a:off x="7887078" y="5753001"/>
            <a:ext cx="504056" cy="36004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テキスト ボックス 78"/>
          <p:cNvSpPr txBox="1"/>
          <p:nvPr/>
        </p:nvSpPr>
        <p:spPr>
          <a:xfrm>
            <a:off x="7850473" y="6247765"/>
            <a:ext cx="655436" cy="369332"/>
          </a:xfrm>
          <a:prstGeom prst="rect">
            <a:avLst/>
          </a:prstGeom>
          <a:solidFill>
            <a:schemeClr val="accent2">
              <a:lumMod val="40000"/>
              <a:lumOff val="60000"/>
            </a:schemeClr>
          </a:solidFill>
        </p:spPr>
        <p:txBody>
          <a:bodyPr wrap="none" rtlCol="0">
            <a:spAutoFit/>
          </a:bodyPr>
          <a:lstStyle/>
          <a:p>
            <a:r>
              <a:rPr lang="en-US" altLang="ja-JP" dirty="0" smtClean="0">
                <a:solidFill>
                  <a:prstClr val="black"/>
                </a:solidFill>
              </a:rPr>
              <a:t>Error</a:t>
            </a:r>
            <a:endParaRPr lang="ja-JP" altLang="en-US" dirty="0">
              <a:solidFill>
                <a:prstClr val="black"/>
              </a:solidFill>
            </a:endParaRPr>
          </a:p>
        </p:txBody>
      </p:sp>
      <p:sp>
        <p:nvSpPr>
          <p:cNvPr id="80" name="テキスト ボックス 79"/>
          <p:cNvSpPr txBox="1"/>
          <p:nvPr/>
        </p:nvSpPr>
        <p:spPr>
          <a:xfrm>
            <a:off x="7383021" y="6257057"/>
            <a:ext cx="415498" cy="369332"/>
          </a:xfrm>
          <a:prstGeom prst="rect">
            <a:avLst/>
          </a:prstGeom>
          <a:noFill/>
        </p:spPr>
        <p:txBody>
          <a:bodyPr wrap="none" rtlCol="0">
            <a:spAutoFit/>
          </a:bodyPr>
          <a:lstStyle/>
          <a:p>
            <a:r>
              <a:rPr lang="ja-JP" altLang="en-US" dirty="0">
                <a:solidFill>
                  <a:prstClr val="black"/>
                </a:solidFill>
              </a:rPr>
              <a:t>③</a:t>
            </a:r>
          </a:p>
        </p:txBody>
      </p:sp>
      <p:sp>
        <p:nvSpPr>
          <p:cNvPr id="51" name="円/楕円 50"/>
          <p:cNvSpPr/>
          <p:nvPr/>
        </p:nvSpPr>
        <p:spPr>
          <a:xfrm>
            <a:off x="4358685" y="1432521"/>
            <a:ext cx="3096344" cy="5040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テキスト ボックス 48"/>
          <p:cNvSpPr txBox="1"/>
          <p:nvPr/>
        </p:nvSpPr>
        <p:spPr>
          <a:xfrm>
            <a:off x="4900157" y="1504529"/>
            <a:ext cx="2194832" cy="369332"/>
          </a:xfrm>
          <a:prstGeom prst="rect">
            <a:avLst/>
          </a:prstGeom>
          <a:noFill/>
        </p:spPr>
        <p:txBody>
          <a:bodyPr wrap="none" rtlCol="0">
            <a:spAutoFit/>
          </a:bodyPr>
          <a:lstStyle/>
          <a:p>
            <a:r>
              <a:rPr lang="ja-JP" altLang="en-US" i="1" dirty="0">
                <a:solidFill>
                  <a:prstClr val="black"/>
                </a:solidFill>
              </a:rPr>
              <a:t>経験的トモグラフィー</a:t>
            </a:r>
          </a:p>
        </p:txBody>
      </p:sp>
      <p:cxnSp>
        <p:nvCxnSpPr>
          <p:cNvPr id="52" name="直線矢印コネクタ 51"/>
          <p:cNvCxnSpPr>
            <a:stCxn id="51" idx="4"/>
          </p:cNvCxnSpPr>
          <p:nvPr/>
        </p:nvCxnSpPr>
        <p:spPr>
          <a:xfrm flipH="1">
            <a:off x="5222781" y="1936577"/>
            <a:ext cx="684076" cy="7920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オブジェクト 55"/>
          <p:cNvGraphicFramePr>
            <a:graphicFrameLocks noChangeAspect="1"/>
          </p:cNvGraphicFramePr>
          <p:nvPr/>
        </p:nvGraphicFramePr>
        <p:xfrm>
          <a:off x="2126437" y="2176604"/>
          <a:ext cx="296416" cy="395221"/>
        </p:xfrm>
        <a:graphic>
          <a:graphicData uri="http://schemas.openxmlformats.org/presentationml/2006/ole">
            <p:oleObj spid="_x0000_s3081" name="数式" r:id="rId11" imgW="152280" imgH="203040" progId="Equation.3">
              <p:embed/>
            </p:oleObj>
          </a:graphicData>
        </a:graphic>
      </p:graphicFrame>
      <p:graphicFrame>
        <p:nvGraphicFramePr>
          <p:cNvPr id="2058" name="Object 10"/>
          <p:cNvGraphicFramePr>
            <a:graphicFrameLocks noChangeAspect="1"/>
          </p:cNvGraphicFramePr>
          <p:nvPr/>
        </p:nvGraphicFramePr>
        <p:xfrm>
          <a:off x="1406357" y="1715129"/>
          <a:ext cx="1728192" cy="437472"/>
        </p:xfrm>
        <a:graphic>
          <a:graphicData uri="http://schemas.openxmlformats.org/presentationml/2006/ole">
            <p:oleObj spid="_x0000_s3082" name="数式" r:id="rId12" imgW="1054080" imgH="266400" progId="Equation.3">
              <p:embed/>
            </p:oleObj>
          </a:graphicData>
        </a:graphic>
      </p:graphicFrame>
      <p:sp>
        <p:nvSpPr>
          <p:cNvPr id="58" name="テキスト ボックス 57"/>
          <p:cNvSpPr txBox="1"/>
          <p:nvPr/>
        </p:nvSpPr>
        <p:spPr>
          <a:xfrm>
            <a:off x="1043608" y="1249596"/>
            <a:ext cx="2751074" cy="523220"/>
          </a:xfrm>
          <a:prstGeom prst="rect">
            <a:avLst/>
          </a:prstGeom>
          <a:noFill/>
        </p:spPr>
        <p:txBody>
          <a:bodyPr wrap="none" rtlCol="0">
            <a:spAutoFit/>
          </a:bodyPr>
          <a:lstStyle/>
          <a:p>
            <a:pPr algn="ctr"/>
            <a:r>
              <a:rPr lang="en-US" altLang="ja-JP" sz="1400" dirty="0" smtClean="0">
                <a:solidFill>
                  <a:prstClr val="black"/>
                </a:solidFill>
              </a:rPr>
              <a:t>MMSE</a:t>
            </a:r>
            <a:r>
              <a:rPr lang="ja-JP" altLang="en-US" sz="1400" dirty="0" smtClean="0">
                <a:solidFill>
                  <a:prstClr val="black"/>
                </a:solidFill>
              </a:rPr>
              <a:t>法による</a:t>
            </a:r>
            <a:endParaRPr lang="en-US" altLang="ja-JP" sz="1400" dirty="0" smtClean="0">
              <a:solidFill>
                <a:prstClr val="black"/>
              </a:solidFill>
            </a:endParaRPr>
          </a:p>
          <a:p>
            <a:pPr algn="ctr"/>
            <a:r>
              <a:rPr lang="ja-JP" altLang="en-US" sz="1400" dirty="0" smtClean="0">
                <a:solidFill>
                  <a:prstClr val="black"/>
                </a:solidFill>
              </a:rPr>
              <a:t>経験的トモグラフィック再構成行列</a:t>
            </a:r>
            <a:endParaRPr lang="ja-JP" altLang="en-US" sz="1400" dirty="0">
              <a:solidFill>
                <a:prstClr val="black"/>
              </a:solidFill>
            </a:endParaRPr>
          </a:p>
        </p:txBody>
      </p:sp>
      <p:cxnSp>
        <p:nvCxnSpPr>
          <p:cNvPr id="64" name="直線コネクタ 63"/>
          <p:cNvCxnSpPr/>
          <p:nvPr/>
        </p:nvCxnSpPr>
        <p:spPr>
          <a:xfrm>
            <a:off x="8100392" y="3212976"/>
            <a:ext cx="0" cy="1944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230893" y="5558463"/>
            <a:ext cx="833883" cy="338554"/>
          </a:xfrm>
          <a:prstGeom prst="rect">
            <a:avLst/>
          </a:prstGeom>
          <a:noFill/>
        </p:spPr>
        <p:txBody>
          <a:bodyPr wrap="none" rtlCol="0">
            <a:spAutoFit/>
          </a:bodyPr>
          <a:lstStyle/>
          <a:p>
            <a:r>
              <a:rPr lang="en-US" altLang="ja-JP" sz="1600" dirty="0">
                <a:solidFill>
                  <a:prstClr val="black"/>
                </a:solidFill>
              </a:rPr>
              <a:t>Original</a:t>
            </a:r>
            <a:endParaRPr lang="ja-JP" altLang="en-US" sz="1600"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936104"/>
          </a:xfrm>
        </p:spPr>
        <p:txBody>
          <a:bodyPr>
            <a:normAutofit/>
          </a:bodyPr>
          <a:lstStyle/>
          <a:p>
            <a:r>
              <a:rPr kumimoji="1" lang="ja-JP" altLang="en-US" sz="3600" dirty="0" smtClean="0"/>
              <a:t>データ</a:t>
            </a:r>
            <a:endParaRPr kumimoji="1" lang="ja-JP" altLang="en-US" sz="3600" dirty="0"/>
          </a:p>
        </p:txBody>
      </p:sp>
      <p:graphicFrame>
        <p:nvGraphicFramePr>
          <p:cNvPr id="4" name="表 3"/>
          <p:cNvGraphicFramePr>
            <a:graphicFrameLocks noGrp="1"/>
          </p:cNvGraphicFramePr>
          <p:nvPr/>
        </p:nvGraphicFramePr>
        <p:xfrm>
          <a:off x="179512" y="5085184"/>
          <a:ext cx="8820472" cy="1383928"/>
        </p:xfrm>
        <a:graphic>
          <a:graphicData uri="http://schemas.openxmlformats.org/drawingml/2006/table">
            <a:tbl>
              <a:tblPr firstRow="1" bandRow="1">
                <a:tableStyleId>{5C22544A-7EE6-4342-B048-85BDC9FD1C3A}</a:tableStyleId>
              </a:tblPr>
              <a:tblGrid>
                <a:gridCol w="1764094"/>
                <a:gridCol w="1645500"/>
                <a:gridCol w="1882689"/>
                <a:gridCol w="1675149"/>
                <a:gridCol w="1853040"/>
              </a:tblGrid>
              <a:tr h="641084">
                <a:tc>
                  <a:txBody>
                    <a:bodyPr/>
                    <a:lstStyle/>
                    <a:p>
                      <a:endParaRPr kumimoji="1" lang="ja-JP" altLang="en-US" dirty="0"/>
                    </a:p>
                  </a:txBody>
                  <a:tcPr/>
                </a:tc>
                <a:tc>
                  <a:txBody>
                    <a:bodyPr/>
                    <a:lstStyle/>
                    <a:p>
                      <a:pPr algn="ctr"/>
                      <a:r>
                        <a:rPr kumimoji="1" lang="en-US" altLang="ja-JP" dirty="0" err="1" smtClean="0"/>
                        <a:t>Tomographic</a:t>
                      </a:r>
                      <a:r>
                        <a:rPr kumimoji="1" lang="en-US" altLang="ja-JP" baseline="0" dirty="0" smtClean="0"/>
                        <a:t> Error</a:t>
                      </a:r>
                      <a:endParaRPr kumimoji="1" lang="ja-JP" altLang="en-US" dirty="0"/>
                    </a:p>
                  </a:txBody>
                  <a:tcPr/>
                </a:tc>
                <a:tc>
                  <a:txBody>
                    <a:bodyPr/>
                    <a:lstStyle/>
                    <a:p>
                      <a:pPr algn="ctr"/>
                      <a:r>
                        <a:rPr kumimoji="1" lang="en-US" altLang="ja-JP" dirty="0" err="1" smtClean="0"/>
                        <a:t>Tomographic</a:t>
                      </a:r>
                      <a:r>
                        <a:rPr kumimoji="1" lang="en-US" altLang="ja-JP" dirty="0" smtClean="0"/>
                        <a:t> Error(TT-free)</a:t>
                      </a:r>
                      <a:endParaRPr kumimoji="1" lang="ja-JP" altLang="en-US" dirty="0"/>
                    </a:p>
                  </a:txBody>
                  <a:tcPr/>
                </a:tc>
                <a:tc>
                  <a:txBody>
                    <a:bodyPr/>
                    <a:lstStyle/>
                    <a:p>
                      <a:pPr algn="ctr"/>
                      <a:r>
                        <a:rPr kumimoji="1" lang="en-US" altLang="ja-JP" dirty="0" smtClean="0"/>
                        <a:t>Original</a:t>
                      </a:r>
                    </a:p>
                    <a:p>
                      <a:pPr algn="ctr"/>
                      <a:r>
                        <a:rPr kumimoji="1" lang="en-US" altLang="ja-JP" dirty="0" smtClean="0"/>
                        <a:t>RMS</a:t>
                      </a:r>
                      <a:endParaRPr kumimoji="1" lang="ja-JP" altLang="en-US" dirty="0"/>
                    </a:p>
                  </a:txBody>
                  <a:tcPr/>
                </a:tc>
                <a:tc>
                  <a:txBody>
                    <a:bodyPr/>
                    <a:lstStyle/>
                    <a:p>
                      <a:pPr algn="ctr"/>
                      <a:r>
                        <a:rPr kumimoji="1" lang="en-US" altLang="ja-JP" dirty="0" smtClean="0"/>
                        <a:t>Original</a:t>
                      </a:r>
                    </a:p>
                    <a:p>
                      <a:pPr algn="ctr"/>
                      <a:r>
                        <a:rPr kumimoji="1" lang="en-US" altLang="ja-JP" dirty="0" smtClean="0"/>
                        <a:t>RMS (TT-free)</a:t>
                      </a:r>
                      <a:endParaRPr kumimoji="1" lang="ja-JP" altLang="en-US" dirty="0"/>
                    </a:p>
                  </a:txBody>
                  <a:tcPr/>
                </a:tc>
              </a:tr>
              <a:tr h="371422">
                <a:tc>
                  <a:txBody>
                    <a:bodyPr/>
                    <a:lstStyle/>
                    <a:p>
                      <a:r>
                        <a:rPr kumimoji="1" lang="ja-JP" altLang="en-US" dirty="0" smtClean="0"/>
                        <a:t>平均</a:t>
                      </a:r>
                      <a:r>
                        <a:rPr kumimoji="1" lang="en-US" altLang="ja-JP" dirty="0" smtClean="0"/>
                        <a:t>RMS [nm]</a:t>
                      </a:r>
                      <a:endParaRPr kumimoji="1" lang="ja-JP" altLang="en-US" dirty="0"/>
                    </a:p>
                  </a:txBody>
                  <a:tcPr/>
                </a:tc>
                <a:tc>
                  <a:txBody>
                    <a:bodyPr/>
                    <a:lstStyle/>
                    <a:p>
                      <a:r>
                        <a:rPr kumimoji="1" lang="en-US" altLang="ja-JP" dirty="0" smtClean="0"/>
                        <a:t>640.90</a:t>
                      </a:r>
                      <a:endParaRPr kumimoji="1" lang="ja-JP" altLang="en-US" dirty="0"/>
                    </a:p>
                  </a:txBody>
                  <a:tcPr/>
                </a:tc>
                <a:tc>
                  <a:txBody>
                    <a:bodyPr/>
                    <a:lstStyle/>
                    <a:p>
                      <a:r>
                        <a:rPr kumimoji="1" lang="en-US" altLang="ja-JP" dirty="0" smtClean="0">
                          <a:solidFill>
                            <a:srgbClr val="FF0000"/>
                          </a:solidFill>
                        </a:rPr>
                        <a:t>490.58</a:t>
                      </a:r>
                      <a:endParaRPr kumimoji="1" lang="ja-JP" altLang="en-US" dirty="0">
                        <a:solidFill>
                          <a:srgbClr val="FF0000"/>
                        </a:solidFill>
                      </a:endParaRPr>
                    </a:p>
                  </a:txBody>
                  <a:tcPr/>
                </a:tc>
                <a:tc>
                  <a:txBody>
                    <a:bodyPr/>
                    <a:lstStyle/>
                    <a:p>
                      <a:r>
                        <a:rPr kumimoji="1" lang="en-US" altLang="ja-JP" dirty="0" smtClean="0"/>
                        <a:t>1026.2</a:t>
                      </a:r>
                      <a:endParaRPr kumimoji="1" lang="ja-JP" altLang="en-US" dirty="0"/>
                    </a:p>
                  </a:txBody>
                  <a:tcPr/>
                </a:tc>
                <a:tc>
                  <a:txBody>
                    <a:bodyPr/>
                    <a:lstStyle/>
                    <a:p>
                      <a:r>
                        <a:rPr kumimoji="1" lang="en-US" altLang="ja-JP" dirty="0" smtClean="0">
                          <a:solidFill>
                            <a:srgbClr val="FF0000"/>
                          </a:solidFill>
                        </a:rPr>
                        <a:t>771.17</a:t>
                      </a:r>
                      <a:endParaRPr kumimoji="1" lang="ja-JP" altLang="en-US" dirty="0">
                        <a:solidFill>
                          <a:srgbClr val="FF0000"/>
                        </a:solidFill>
                      </a:endParaRPr>
                    </a:p>
                  </a:txBody>
                  <a:tcPr/>
                </a:tc>
              </a:tr>
              <a:tr h="371422">
                <a:tc>
                  <a:txBody>
                    <a:bodyPr/>
                    <a:lstStyle/>
                    <a:p>
                      <a:r>
                        <a:rPr kumimoji="1" lang="el-GR" altLang="ja-JP" dirty="0" smtClean="0"/>
                        <a:t>Σ</a:t>
                      </a:r>
                      <a:r>
                        <a:rPr kumimoji="1" lang="ja-JP" altLang="en-US" dirty="0" smtClean="0"/>
                        <a:t>　</a:t>
                      </a:r>
                      <a:r>
                        <a:rPr kumimoji="1" lang="en-US" altLang="ja-JP" dirty="0" smtClean="0"/>
                        <a:t>[nm]</a:t>
                      </a:r>
                      <a:endParaRPr kumimoji="1" lang="ja-JP" altLang="en-US" dirty="0"/>
                    </a:p>
                  </a:txBody>
                  <a:tcPr/>
                </a:tc>
                <a:tc>
                  <a:txBody>
                    <a:bodyPr/>
                    <a:lstStyle/>
                    <a:p>
                      <a:r>
                        <a:rPr kumimoji="1" lang="en-US" altLang="ja-JP" dirty="0" smtClean="0"/>
                        <a:t>142.92</a:t>
                      </a:r>
                      <a:endParaRPr kumimoji="1" lang="ja-JP" altLang="en-US" dirty="0"/>
                    </a:p>
                  </a:txBody>
                  <a:tcPr/>
                </a:tc>
                <a:tc>
                  <a:txBody>
                    <a:bodyPr/>
                    <a:lstStyle/>
                    <a:p>
                      <a:r>
                        <a:rPr kumimoji="1" lang="en-US" altLang="ja-JP" dirty="0" smtClean="0">
                          <a:solidFill>
                            <a:schemeClr val="tx1"/>
                          </a:solidFill>
                        </a:rPr>
                        <a:t>66.528</a:t>
                      </a:r>
                      <a:endParaRPr kumimoji="1" lang="ja-JP" altLang="en-US" dirty="0">
                        <a:solidFill>
                          <a:schemeClr val="tx1"/>
                        </a:solidFill>
                      </a:endParaRPr>
                    </a:p>
                  </a:txBody>
                  <a:tcPr/>
                </a:tc>
                <a:tc>
                  <a:txBody>
                    <a:bodyPr/>
                    <a:lstStyle/>
                    <a:p>
                      <a:r>
                        <a:rPr kumimoji="1" lang="en-US" altLang="ja-JP" dirty="0" smtClean="0"/>
                        <a:t>241.79</a:t>
                      </a:r>
                      <a:endParaRPr kumimoji="1" lang="ja-JP" altLang="en-US" dirty="0"/>
                    </a:p>
                  </a:txBody>
                  <a:tcPr/>
                </a:tc>
                <a:tc>
                  <a:txBody>
                    <a:bodyPr/>
                    <a:lstStyle/>
                    <a:p>
                      <a:r>
                        <a:rPr kumimoji="1" lang="en-US" altLang="ja-JP" dirty="0" smtClean="0">
                          <a:solidFill>
                            <a:schemeClr val="tx1"/>
                          </a:solidFill>
                        </a:rPr>
                        <a:t>123.82</a:t>
                      </a:r>
                      <a:endParaRPr kumimoji="1" lang="ja-JP" altLang="en-US" dirty="0">
                        <a:solidFill>
                          <a:schemeClr val="tx1"/>
                        </a:solidFill>
                      </a:endParaRPr>
                    </a:p>
                  </a:txBody>
                  <a:tcPr/>
                </a:tc>
              </a:tr>
            </a:tbl>
          </a:graphicData>
        </a:graphic>
      </p:graphicFrame>
      <p:sp>
        <p:nvSpPr>
          <p:cNvPr id="5" name="テキスト ボックス 4"/>
          <p:cNvSpPr txBox="1"/>
          <p:nvPr/>
        </p:nvSpPr>
        <p:spPr>
          <a:xfrm>
            <a:off x="395536" y="620688"/>
            <a:ext cx="8496944" cy="1200329"/>
          </a:xfrm>
          <a:prstGeom prst="rect">
            <a:avLst/>
          </a:prstGeom>
          <a:noFill/>
        </p:spPr>
        <p:txBody>
          <a:bodyPr wrap="square" rtlCol="0">
            <a:spAutoFit/>
          </a:bodyPr>
          <a:lstStyle/>
          <a:p>
            <a:pPr>
              <a:buFont typeface="Arial" pitchFamily="34" charset="0"/>
              <a:buChar char="•"/>
            </a:pPr>
            <a:r>
              <a:rPr kumimoji="1" lang="ja-JP" altLang="en-US" dirty="0" smtClean="0"/>
              <a:t>観測名</a:t>
            </a:r>
            <a:r>
              <a:rPr kumimoji="1" lang="en-US" altLang="ja-JP" dirty="0" smtClean="0"/>
              <a:t>		</a:t>
            </a:r>
            <a:r>
              <a:rPr kumimoji="1" lang="ja-JP" altLang="en-US" dirty="0" smtClean="0"/>
              <a:t>：</a:t>
            </a:r>
            <a:r>
              <a:rPr kumimoji="1" lang="en-US" altLang="ja-JP" dirty="0" smtClean="0"/>
              <a:t>Fd38</a:t>
            </a:r>
          </a:p>
          <a:p>
            <a:pPr>
              <a:buFont typeface="Arial" pitchFamily="34" charset="0"/>
              <a:buChar char="•"/>
            </a:pPr>
            <a:r>
              <a:rPr lang="ja-JP" altLang="en-US" dirty="0" smtClean="0"/>
              <a:t>観測日時</a:t>
            </a:r>
            <a:r>
              <a:rPr lang="en-US" altLang="ja-JP" dirty="0" smtClean="0"/>
              <a:t>	</a:t>
            </a:r>
            <a:r>
              <a:rPr lang="ja-JP" altLang="en-US" dirty="0" smtClean="0"/>
              <a:t>：</a:t>
            </a:r>
            <a:r>
              <a:rPr lang="en-US" altLang="ja-JP" dirty="0" smtClean="0"/>
              <a:t>2015/6/23 19:53:19 ~ 19:55:51 (132</a:t>
            </a:r>
            <a:r>
              <a:rPr lang="ja-JP" altLang="en-US" dirty="0" smtClean="0"/>
              <a:t>秒</a:t>
            </a:r>
            <a:r>
              <a:rPr lang="en-US" altLang="ja-JP" dirty="0" smtClean="0"/>
              <a:t>)</a:t>
            </a:r>
          </a:p>
          <a:p>
            <a:pPr>
              <a:buFont typeface="Arial" pitchFamily="34" charset="0"/>
              <a:buChar char="•"/>
            </a:pPr>
            <a:r>
              <a:rPr lang="en-US" altLang="ja-JP" dirty="0" smtClean="0"/>
              <a:t>Science Channel	</a:t>
            </a:r>
            <a:r>
              <a:rPr lang="ja-JP" altLang="en-US" dirty="0" smtClean="0"/>
              <a:t>：</a:t>
            </a:r>
            <a:r>
              <a:rPr lang="en-US" altLang="ja-JP" dirty="0" smtClean="0"/>
              <a:t>ch2</a:t>
            </a:r>
          </a:p>
          <a:p>
            <a:pPr>
              <a:buFont typeface="Arial" pitchFamily="34" charset="0"/>
              <a:buChar char="•"/>
            </a:pPr>
            <a:r>
              <a:rPr lang="en-US" altLang="ja-JP" dirty="0" smtClean="0"/>
              <a:t>AO </a:t>
            </a:r>
            <a:r>
              <a:rPr lang="ja-JP" altLang="en-US" dirty="0" smtClean="0"/>
              <a:t>モード</a:t>
            </a:r>
            <a:r>
              <a:rPr lang="en-US" altLang="ja-JP" dirty="0" smtClean="0"/>
              <a:t>	</a:t>
            </a:r>
            <a:r>
              <a:rPr lang="ja-JP" altLang="en-US" dirty="0" smtClean="0"/>
              <a:t>：</a:t>
            </a:r>
            <a:r>
              <a:rPr lang="en-US" altLang="ja-JP" dirty="0" smtClean="0"/>
              <a:t>NOAO (LGS</a:t>
            </a:r>
            <a:r>
              <a:rPr lang="ja-JP" altLang="en-US" dirty="0" smtClean="0"/>
              <a:t>無し</a:t>
            </a:r>
            <a:r>
              <a:rPr lang="en-US" altLang="ja-JP" dirty="0" smtClean="0"/>
              <a:t>)</a:t>
            </a:r>
          </a:p>
        </p:txBody>
      </p:sp>
      <p:pic>
        <p:nvPicPr>
          <p:cNvPr id="8" name="図 7" descr="1207_07.eps"/>
          <p:cNvPicPr>
            <a:picLocks noChangeAspect="1"/>
          </p:cNvPicPr>
          <p:nvPr/>
        </p:nvPicPr>
        <p:blipFill>
          <a:blip r:embed="rId2" cstate="print"/>
          <a:stretch>
            <a:fillRect/>
          </a:stretch>
        </p:blipFill>
        <p:spPr>
          <a:xfrm>
            <a:off x="1547664" y="1772816"/>
            <a:ext cx="5958408" cy="3200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1207_04.eps"/>
          <p:cNvPicPr>
            <a:picLocks noChangeAspect="1"/>
          </p:cNvPicPr>
          <p:nvPr/>
        </p:nvPicPr>
        <p:blipFill>
          <a:blip r:embed="rId2" cstate="print"/>
          <a:stretch>
            <a:fillRect/>
          </a:stretch>
        </p:blipFill>
        <p:spPr>
          <a:xfrm>
            <a:off x="755576" y="4005064"/>
            <a:ext cx="7704856" cy="2736304"/>
          </a:xfrm>
          <a:prstGeom prst="rect">
            <a:avLst/>
          </a:prstGeom>
        </p:spPr>
      </p:pic>
      <p:sp>
        <p:nvSpPr>
          <p:cNvPr id="2" name="タイトル 1"/>
          <p:cNvSpPr>
            <a:spLocks noGrp="1"/>
          </p:cNvSpPr>
          <p:nvPr>
            <p:ph type="title"/>
          </p:nvPr>
        </p:nvSpPr>
        <p:spPr>
          <a:xfrm>
            <a:off x="457200" y="44624"/>
            <a:ext cx="8229600" cy="1143000"/>
          </a:xfrm>
        </p:spPr>
        <p:txBody>
          <a:bodyPr>
            <a:normAutofit/>
          </a:bodyPr>
          <a:lstStyle/>
          <a:p>
            <a:r>
              <a:rPr kumimoji="1" lang="ja-JP" altLang="en-US" sz="3200" dirty="0" smtClean="0"/>
              <a:t>経験的トモグラフィー推定結果</a:t>
            </a:r>
            <a:r>
              <a:rPr kumimoji="1" lang="en-US" altLang="ja-JP" sz="3200" dirty="0" smtClean="0"/>
              <a:t>1</a:t>
            </a:r>
            <a:endParaRPr kumimoji="1" lang="ja-JP" altLang="en-US" sz="3200" dirty="0"/>
          </a:p>
        </p:txBody>
      </p:sp>
      <p:pic>
        <p:nvPicPr>
          <p:cNvPr id="4" name="コンテンツ プレースホルダ 3" descr="1207_03.eps"/>
          <p:cNvPicPr>
            <a:picLocks noGrp="1" noChangeAspect="1"/>
          </p:cNvPicPr>
          <p:nvPr>
            <p:ph idx="1"/>
          </p:nvPr>
        </p:nvPicPr>
        <p:blipFill>
          <a:blip r:embed="rId3" cstate="print"/>
          <a:stretch>
            <a:fillRect/>
          </a:stretch>
        </p:blipFill>
        <p:spPr>
          <a:xfrm>
            <a:off x="755576" y="980728"/>
            <a:ext cx="7704856" cy="2736304"/>
          </a:xfrm>
        </p:spPr>
      </p:pic>
      <p:sp>
        <p:nvSpPr>
          <p:cNvPr id="6" name="テキスト ボックス 5"/>
          <p:cNvSpPr txBox="1"/>
          <p:nvPr/>
        </p:nvSpPr>
        <p:spPr>
          <a:xfrm>
            <a:off x="1763688" y="1412776"/>
            <a:ext cx="3158237" cy="369332"/>
          </a:xfrm>
          <a:prstGeom prst="rect">
            <a:avLst/>
          </a:prstGeom>
          <a:noFill/>
          <a:ln>
            <a:solidFill>
              <a:schemeClr val="tx1"/>
            </a:solidFill>
          </a:ln>
        </p:spPr>
        <p:txBody>
          <a:bodyPr wrap="none" rtlCol="0">
            <a:spAutoFit/>
          </a:bodyPr>
          <a:lstStyle/>
          <a:p>
            <a:r>
              <a:rPr lang="ja-JP" altLang="en-US" dirty="0" smtClean="0"/>
              <a:t>データ記録時間　</a:t>
            </a:r>
            <a:r>
              <a:rPr lang="en-US" altLang="ja-JP" dirty="0" smtClean="0"/>
              <a:t>90</a:t>
            </a:r>
            <a:r>
              <a:rPr lang="ja-JP" altLang="en-US" dirty="0" smtClean="0"/>
              <a:t>秒～</a:t>
            </a:r>
            <a:r>
              <a:rPr lang="en-US" altLang="ja-JP" dirty="0" smtClean="0"/>
              <a:t>120</a:t>
            </a:r>
            <a:r>
              <a:rPr lang="ja-JP" altLang="en-US" dirty="0"/>
              <a:t>秒</a:t>
            </a:r>
            <a:endParaRPr kumimoji="1" lang="ja-JP" altLang="en-US" dirty="0"/>
          </a:p>
        </p:txBody>
      </p:sp>
      <p:sp>
        <p:nvSpPr>
          <p:cNvPr id="7" name="テキスト ボックス 6"/>
          <p:cNvSpPr txBox="1"/>
          <p:nvPr/>
        </p:nvSpPr>
        <p:spPr>
          <a:xfrm>
            <a:off x="1714873" y="4581128"/>
            <a:ext cx="3158237" cy="369332"/>
          </a:xfrm>
          <a:prstGeom prst="rect">
            <a:avLst/>
          </a:prstGeom>
          <a:noFill/>
          <a:ln>
            <a:solidFill>
              <a:schemeClr val="tx1"/>
            </a:solidFill>
          </a:ln>
        </p:spPr>
        <p:txBody>
          <a:bodyPr wrap="none" rtlCol="0">
            <a:spAutoFit/>
          </a:bodyPr>
          <a:lstStyle/>
          <a:p>
            <a:r>
              <a:rPr lang="ja-JP" altLang="en-US" dirty="0"/>
              <a:t>データ記録</a:t>
            </a:r>
            <a:r>
              <a:rPr lang="ja-JP" altLang="en-US" dirty="0" smtClean="0"/>
              <a:t>時間　</a:t>
            </a:r>
            <a:r>
              <a:rPr lang="en-US" altLang="ja-JP" dirty="0" smtClean="0"/>
              <a:t>60</a:t>
            </a:r>
            <a:r>
              <a:rPr lang="ja-JP" altLang="en-US" dirty="0" smtClean="0"/>
              <a:t>秒～</a:t>
            </a:r>
            <a:r>
              <a:rPr lang="en-US" altLang="ja-JP" dirty="0" smtClean="0"/>
              <a:t>120</a:t>
            </a:r>
            <a:r>
              <a:rPr lang="ja-JP" altLang="en-US" dirty="0"/>
              <a:t>秒</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 8" descr="1207_06.eps"/>
          <p:cNvPicPr>
            <a:picLocks noGrp="1" noChangeAspect="1"/>
          </p:cNvPicPr>
          <p:nvPr>
            <p:ph idx="1"/>
          </p:nvPr>
        </p:nvPicPr>
        <p:blipFill>
          <a:blip r:embed="rId2" cstate="print"/>
          <a:stretch>
            <a:fillRect/>
          </a:stretch>
        </p:blipFill>
        <p:spPr>
          <a:xfrm>
            <a:off x="755576" y="4005065"/>
            <a:ext cx="7704856" cy="2736303"/>
          </a:xfrm>
        </p:spPr>
      </p:pic>
      <p:pic>
        <p:nvPicPr>
          <p:cNvPr id="5" name="図 4" descr="1207_05.eps"/>
          <p:cNvPicPr>
            <a:picLocks noChangeAspect="1"/>
          </p:cNvPicPr>
          <p:nvPr/>
        </p:nvPicPr>
        <p:blipFill>
          <a:blip r:embed="rId3" cstate="print"/>
          <a:stretch>
            <a:fillRect/>
          </a:stretch>
        </p:blipFill>
        <p:spPr>
          <a:xfrm>
            <a:off x="755576" y="980728"/>
            <a:ext cx="7704856" cy="2736304"/>
          </a:xfrm>
          <a:prstGeom prst="rect">
            <a:avLst/>
          </a:prstGeom>
        </p:spPr>
      </p:pic>
      <p:sp>
        <p:nvSpPr>
          <p:cNvPr id="2" name="タイトル 1"/>
          <p:cNvSpPr>
            <a:spLocks noGrp="1"/>
          </p:cNvSpPr>
          <p:nvPr>
            <p:ph type="title"/>
          </p:nvPr>
        </p:nvSpPr>
        <p:spPr>
          <a:xfrm>
            <a:off x="457200" y="44624"/>
            <a:ext cx="8229600" cy="1143000"/>
          </a:xfrm>
        </p:spPr>
        <p:txBody>
          <a:bodyPr>
            <a:normAutofit/>
          </a:bodyPr>
          <a:lstStyle/>
          <a:p>
            <a:r>
              <a:rPr kumimoji="1" lang="ja-JP" altLang="en-US" sz="3200" dirty="0" smtClean="0"/>
              <a:t>経験的トモグラフィー推定結果</a:t>
            </a:r>
            <a:r>
              <a:rPr kumimoji="1" lang="en-US" altLang="ja-JP" sz="3200" dirty="0" smtClean="0"/>
              <a:t>2</a:t>
            </a:r>
            <a:endParaRPr kumimoji="1" lang="ja-JP" altLang="en-US" sz="3200" dirty="0"/>
          </a:p>
        </p:txBody>
      </p:sp>
      <p:sp>
        <p:nvSpPr>
          <p:cNvPr id="6" name="テキスト ボックス 5"/>
          <p:cNvSpPr txBox="1"/>
          <p:nvPr/>
        </p:nvSpPr>
        <p:spPr>
          <a:xfrm>
            <a:off x="1763688" y="1412776"/>
            <a:ext cx="3158237" cy="369332"/>
          </a:xfrm>
          <a:prstGeom prst="rect">
            <a:avLst/>
          </a:prstGeom>
          <a:noFill/>
          <a:ln>
            <a:solidFill>
              <a:schemeClr val="tx1"/>
            </a:solidFill>
          </a:ln>
        </p:spPr>
        <p:txBody>
          <a:bodyPr wrap="none" rtlCol="0">
            <a:spAutoFit/>
          </a:bodyPr>
          <a:lstStyle/>
          <a:p>
            <a:r>
              <a:rPr lang="ja-JP" altLang="en-US" dirty="0"/>
              <a:t>データ記録</a:t>
            </a:r>
            <a:r>
              <a:rPr lang="ja-JP" altLang="en-US" dirty="0" smtClean="0"/>
              <a:t>時間　</a:t>
            </a:r>
            <a:r>
              <a:rPr lang="en-US" altLang="ja-JP" dirty="0"/>
              <a:t>3</a:t>
            </a:r>
            <a:r>
              <a:rPr lang="en-US" altLang="ja-JP" dirty="0" smtClean="0"/>
              <a:t>0</a:t>
            </a:r>
            <a:r>
              <a:rPr lang="ja-JP" altLang="en-US" dirty="0" smtClean="0"/>
              <a:t>秒～</a:t>
            </a:r>
            <a:r>
              <a:rPr lang="en-US" altLang="ja-JP" dirty="0" smtClean="0"/>
              <a:t>120</a:t>
            </a:r>
            <a:r>
              <a:rPr lang="ja-JP" altLang="en-US" dirty="0"/>
              <a:t>秒</a:t>
            </a:r>
            <a:endParaRPr kumimoji="1" lang="ja-JP" altLang="en-US" dirty="0"/>
          </a:p>
        </p:txBody>
      </p:sp>
      <p:sp>
        <p:nvSpPr>
          <p:cNvPr id="7" name="テキスト ボックス 6"/>
          <p:cNvSpPr txBox="1"/>
          <p:nvPr/>
        </p:nvSpPr>
        <p:spPr>
          <a:xfrm>
            <a:off x="1714873" y="4581128"/>
            <a:ext cx="3041217" cy="369332"/>
          </a:xfrm>
          <a:prstGeom prst="rect">
            <a:avLst/>
          </a:prstGeom>
          <a:noFill/>
          <a:ln>
            <a:solidFill>
              <a:schemeClr val="tx1"/>
            </a:solidFill>
          </a:ln>
        </p:spPr>
        <p:txBody>
          <a:bodyPr wrap="none" rtlCol="0">
            <a:spAutoFit/>
          </a:bodyPr>
          <a:lstStyle/>
          <a:p>
            <a:r>
              <a:rPr lang="ja-JP" altLang="en-US" dirty="0" smtClean="0"/>
              <a:t>データ記録時間　</a:t>
            </a:r>
            <a:r>
              <a:rPr lang="en-US" altLang="ja-JP" dirty="0" smtClean="0"/>
              <a:t>0</a:t>
            </a:r>
            <a:r>
              <a:rPr lang="ja-JP" altLang="en-US" dirty="0" smtClean="0"/>
              <a:t>秒～</a:t>
            </a:r>
            <a:r>
              <a:rPr lang="en-US" altLang="ja-JP" dirty="0" smtClean="0"/>
              <a:t>120</a:t>
            </a:r>
            <a:r>
              <a:rPr lang="ja-JP" altLang="en-US" dirty="0"/>
              <a:t>秒</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normAutofit/>
          </a:bodyPr>
          <a:lstStyle/>
          <a:p>
            <a:r>
              <a:rPr lang="ja-JP" altLang="en-US" sz="3200" dirty="0" smtClean="0"/>
              <a:t>経験的トモグラフィック推定の性能評価</a:t>
            </a:r>
            <a:endParaRPr kumimoji="1" lang="ja-JP" altLang="en-US" sz="3200" dirty="0"/>
          </a:p>
        </p:txBody>
      </p:sp>
      <p:pic>
        <p:nvPicPr>
          <p:cNvPr id="6" name="コンテンツ プレースホルダ 5" descr="1204_09.eps"/>
          <p:cNvPicPr>
            <a:picLocks noGrp="1" noChangeAspect="1"/>
          </p:cNvPicPr>
          <p:nvPr>
            <p:ph idx="1"/>
          </p:nvPr>
        </p:nvPicPr>
        <p:blipFill>
          <a:blip r:embed="rId2" cstate="print"/>
          <a:stretch>
            <a:fillRect/>
          </a:stretch>
        </p:blipFill>
        <p:spPr>
          <a:xfrm>
            <a:off x="1115616" y="764704"/>
            <a:ext cx="6987823" cy="4608512"/>
          </a:xfrm>
        </p:spPr>
      </p:pic>
      <p:sp>
        <p:nvSpPr>
          <p:cNvPr id="5" name="テキスト ボックス 4"/>
          <p:cNvSpPr txBox="1"/>
          <p:nvPr/>
        </p:nvSpPr>
        <p:spPr>
          <a:xfrm>
            <a:off x="1115616" y="5230941"/>
            <a:ext cx="7398179" cy="646331"/>
          </a:xfrm>
          <a:prstGeom prst="rect">
            <a:avLst/>
          </a:prstGeom>
          <a:solidFill>
            <a:schemeClr val="bg1"/>
          </a:solidFill>
        </p:spPr>
        <p:txBody>
          <a:bodyPr wrap="none" rtlCol="0">
            <a:spAutoFit/>
          </a:bodyPr>
          <a:lstStyle/>
          <a:p>
            <a:pPr algn="ctr"/>
            <a:r>
              <a:rPr kumimoji="1" lang="ja-JP" altLang="en-US" dirty="0" smtClean="0"/>
              <a:t>行列計算のためのデータ記録終了（</a:t>
            </a:r>
            <a:r>
              <a:rPr kumimoji="1" lang="en-US" altLang="ja-JP" dirty="0" smtClean="0"/>
              <a:t>120</a:t>
            </a:r>
            <a:r>
              <a:rPr kumimoji="1" lang="ja-JP" altLang="en-US" dirty="0" smtClean="0"/>
              <a:t>秒地点）から</a:t>
            </a:r>
            <a:r>
              <a:rPr kumimoji="1" lang="en-US" altLang="ja-JP" dirty="0" smtClean="0"/>
              <a:t>5</a:t>
            </a:r>
            <a:r>
              <a:rPr kumimoji="1" lang="ja-JP" altLang="en-US" dirty="0" smtClean="0"/>
              <a:t>秒後の</a:t>
            </a:r>
            <a:r>
              <a:rPr kumimoji="1" lang="en-US" altLang="ja-JP" dirty="0" smtClean="0"/>
              <a:t>WFE</a:t>
            </a:r>
            <a:r>
              <a:rPr kumimoji="1" lang="ja-JP" altLang="en-US" dirty="0" smtClean="0"/>
              <a:t>の平均値</a:t>
            </a:r>
            <a:endParaRPr kumimoji="1" lang="en-US" altLang="ja-JP" dirty="0" smtClean="0"/>
          </a:p>
          <a:p>
            <a:pPr algn="ctr"/>
            <a:r>
              <a:rPr lang="ja-JP" altLang="en-US" dirty="0"/>
              <a:t>データ</a:t>
            </a:r>
            <a:r>
              <a:rPr lang="ja-JP" altLang="en-US" dirty="0" smtClean="0"/>
              <a:t>記録時間を</a:t>
            </a:r>
            <a:r>
              <a:rPr lang="en-US" altLang="ja-JP" dirty="0" smtClean="0"/>
              <a:t>5</a:t>
            </a:r>
            <a:r>
              <a:rPr lang="ja-JP" altLang="en-US" dirty="0" smtClean="0"/>
              <a:t>秒間隔で変化</a:t>
            </a:r>
            <a:endParaRPr kumimoji="1" lang="en-US" altLang="ja-JP" dirty="0" smtClean="0"/>
          </a:p>
        </p:txBody>
      </p:sp>
      <p:sp>
        <p:nvSpPr>
          <p:cNvPr id="7" name="テキスト ボックス 6"/>
          <p:cNvSpPr txBox="1"/>
          <p:nvPr/>
        </p:nvSpPr>
        <p:spPr>
          <a:xfrm rot="16200000">
            <a:off x="540077" y="2987135"/>
            <a:ext cx="1213794" cy="369332"/>
          </a:xfrm>
          <a:prstGeom prst="rect">
            <a:avLst/>
          </a:prstGeom>
          <a:solidFill>
            <a:schemeClr val="bg1"/>
          </a:solidFill>
        </p:spPr>
        <p:txBody>
          <a:bodyPr wrap="none" rtlCol="0">
            <a:spAutoFit/>
          </a:bodyPr>
          <a:lstStyle/>
          <a:p>
            <a:r>
              <a:rPr kumimoji="1" lang="en-US" altLang="ja-JP" dirty="0" smtClean="0"/>
              <a:t>RMS</a:t>
            </a:r>
            <a:r>
              <a:rPr kumimoji="1" lang="ja-JP" altLang="en-US" dirty="0" smtClean="0"/>
              <a:t>　</a:t>
            </a:r>
            <a:r>
              <a:rPr kumimoji="1" lang="en-US" altLang="ja-JP" dirty="0" smtClean="0"/>
              <a:t>[nm]</a:t>
            </a:r>
            <a:endParaRPr kumimoji="1" lang="ja-JP" altLang="en-US" dirty="0"/>
          </a:p>
        </p:txBody>
      </p:sp>
      <p:sp>
        <p:nvSpPr>
          <p:cNvPr id="9" name="テキスト ボックス 8"/>
          <p:cNvSpPr txBox="1"/>
          <p:nvPr/>
        </p:nvSpPr>
        <p:spPr>
          <a:xfrm>
            <a:off x="216024" y="5877272"/>
            <a:ext cx="8676456" cy="830997"/>
          </a:xfrm>
          <a:prstGeom prst="rect">
            <a:avLst/>
          </a:prstGeom>
          <a:noFill/>
        </p:spPr>
        <p:txBody>
          <a:bodyPr wrap="square" rtlCol="0">
            <a:spAutoFit/>
          </a:bodyPr>
          <a:lstStyle/>
          <a:p>
            <a:pPr algn="ctr"/>
            <a:r>
              <a:rPr lang="ja-JP" altLang="en-US" sz="2400" b="1" dirty="0"/>
              <a:t>記録時間を長く取るほど</a:t>
            </a:r>
            <a:r>
              <a:rPr lang="en-US" altLang="ja-JP" sz="2400" b="1" dirty="0"/>
              <a:t>WFE</a:t>
            </a:r>
            <a:r>
              <a:rPr lang="ja-JP" altLang="en-US" sz="2400" b="1" dirty="0"/>
              <a:t>が</a:t>
            </a:r>
            <a:r>
              <a:rPr lang="ja-JP" altLang="en-US" sz="2400" b="1" dirty="0" smtClean="0"/>
              <a:t>減少</a:t>
            </a:r>
            <a:endParaRPr lang="en-US" altLang="ja-JP" sz="2400" b="1" dirty="0" smtClean="0"/>
          </a:p>
          <a:p>
            <a:pPr algn="ctr"/>
            <a:r>
              <a:rPr lang="ja-JP" altLang="en-US" sz="2400" b="1" dirty="0" smtClean="0"/>
              <a:t>トモグラフィー</a:t>
            </a:r>
            <a:r>
              <a:rPr lang="ja-JP" altLang="en-US" sz="2400" b="1" dirty="0"/>
              <a:t>推定の精度を</a:t>
            </a:r>
            <a:r>
              <a:rPr lang="ja-JP" altLang="en-US" sz="2400" b="1" dirty="0" smtClean="0"/>
              <a:t>上回る精度を確認</a:t>
            </a:r>
            <a:endParaRPr lang="ja-JP" alt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51720" y="4941168"/>
            <a:ext cx="5688632" cy="86409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051720" y="2780928"/>
            <a:ext cx="5688632" cy="302433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99392"/>
            <a:ext cx="8229600" cy="1143000"/>
          </a:xfrm>
        </p:spPr>
        <p:txBody>
          <a:bodyPr>
            <a:normAutofit/>
          </a:bodyPr>
          <a:lstStyle/>
          <a:p>
            <a:r>
              <a:rPr lang="ja-JP" altLang="en-US" sz="3200" dirty="0" smtClean="0"/>
              <a:t>特異値によるノイズ依存性の低減</a:t>
            </a:r>
            <a:endParaRPr kumimoji="1" lang="ja-JP" altLang="en-US" sz="3200" dirty="0"/>
          </a:p>
        </p:txBody>
      </p:sp>
      <p:sp>
        <p:nvSpPr>
          <p:cNvPr id="6" name="コンテンツ プレースホルダ 5"/>
          <p:cNvSpPr>
            <a:spLocks noGrp="1"/>
          </p:cNvSpPr>
          <p:nvPr>
            <p:ph idx="1"/>
          </p:nvPr>
        </p:nvSpPr>
        <p:spPr>
          <a:xfrm>
            <a:off x="457200" y="980728"/>
            <a:ext cx="8229600" cy="4525963"/>
          </a:xfrm>
        </p:spPr>
        <p:txBody>
          <a:bodyPr>
            <a:normAutofit/>
          </a:bodyPr>
          <a:lstStyle/>
          <a:p>
            <a:r>
              <a:rPr lang="ja-JP" altLang="en-US" sz="2400" dirty="0" smtClean="0"/>
              <a:t>経験的トモグラフィック再構成行列の特異値</a:t>
            </a:r>
            <a:endParaRPr kumimoji="1" lang="ja-JP" altLang="en-US" sz="2400" dirty="0"/>
          </a:p>
        </p:txBody>
      </p:sp>
      <p:pic>
        <p:nvPicPr>
          <p:cNvPr id="7" name="図 6" descr="1207_11.eps"/>
          <p:cNvPicPr>
            <a:picLocks noChangeAspect="1"/>
          </p:cNvPicPr>
          <p:nvPr/>
        </p:nvPicPr>
        <p:blipFill>
          <a:blip r:embed="rId2" cstate="print"/>
          <a:stretch>
            <a:fillRect/>
          </a:stretch>
        </p:blipFill>
        <p:spPr>
          <a:xfrm>
            <a:off x="1187624" y="1484784"/>
            <a:ext cx="6789326" cy="4752528"/>
          </a:xfrm>
          <a:prstGeom prst="rect">
            <a:avLst/>
          </a:prstGeom>
        </p:spPr>
      </p:pic>
      <p:sp>
        <p:nvSpPr>
          <p:cNvPr id="8" name="テキスト ボックス 7"/>
          <p:cNvSpPr txBox="1"/>
          <p:nvPr/>
        </p:nvSpPr>
        <p:spPr>
          <a:xfrm>
            <a:off x="2673801" y="5157192"/>
            <a:ext cx="2993127" cy="369332"/>
          </a:xfrm>
          <a:prstGeom prst="rect">
            <a:avLst/>
          </a:prstGeom>
          <a:noFill/>
        </p:spPr>
        <p:txBody>
          <a:bodyPr wrap="none" rtlCol="0">
            <a:spAutoFit/>
          </a:bodyPr>
          <a:lstStyle/>
          <a:p>
            <a:r>
              <a:rPr kumimoji="1" lang="en-US" altLang="ja-JP" dirty="0" smtClean="0"/>
              <a:t>1e-10</a:t>
            </a:r>
            <a:r>
              <a:rPr kumimoji="1" lang="ja-JP" altLang="en-US" dirty="0" smtClean="0"/>
              <a:t>未満　</a:t>
            </a:r>
            <a:r>
              <a:rPr lang="en-US" altLang="ja-JP" dirty="0"/>
              <a:t>6</a:t>
            </a:r>
            <a:r>
              <a:rPr kumimoji="1" lang="ja-JP" altLang="en-US" dirty="0" smtClean="0"/>
              <a:t>個　（計算不能）</a:t>
            </a:r>
            <a:endParaRPr kumimoji="1" lang="ja-JP" altLang="en-US" dirty="0"/>
          </a:p>
        </p:txBody>
      </p:sp>
      <p:sp>
        <p:nvSpPr>
          <p:cNvPr id="9" name="テキスト ボックス 8"/>
          <p:cNvSpPr txBox="1"/>
          <p:nvPr/>
        </p:nvSpPr>
        <p:spPr>
          <a:xfrm>
            <a:off x="2843808" y="3717032"/>
            <a:ext cx="1685077" cy="369332"/>
          </a:xfrm>
          <a:prstGeom prst="rect">
            <a:avLst/>
          </a:prstGeom>
          <a:noFill/>
        </p:spPr>
        <p:txBody>
          <a:bodyPr wrap="none" rtlCol="0">
            <a:spAutoFit/>
          </a:bodyPr>
          <a:lstStyle/>
          <a:p>
            <a:r>
              <a:rPr kumimoji="1" lang="en-US" altLang="ja-JP" dirty="0" smtClean="0"/>
              <a:t>1e-0</a:t>
            </a:r>
            <a:r>
              <a:rPr kumimoji="1" lang="ja-JP" altLang="en-US" dirty="0" smtClean="0"/>
              <a:t>未満　</a:t>
            </a:r>
            <a:r>
              <a:rPr lang="en-US" altLang="ja-JP" dirty="0" smtClean="0"/>
              <a:t>21</a:t>
            </a:r>
            <a:r>
              <a:rPr kumimoji="1" lang="ja-JP" altLang="en-US" dirty="0" smtClean="0"/>
              <a:t>個</a:t>
            </a:r>
            <a:endParaRPr kumimoji="1" lang="ja-JP" altLang="en-US" dirty="0"/>
          </a:p>
        </p:txBody>
      </p:sp>
      <p:sp>
        <p:nvSpPr>
          <p:cNvPr id="12" name="テキスト ボックス 11"/>
          <p:cNvSpPr txBox="1"/>
          <p:nvPr/>
        </p:nvSpPr>
        <p:spPr>
          <a:xfrm>
            <a:off x="899592" y="6372036"/>
            <a:ext cx="8064896" cy="369332"/>
          </a:xfrm>
          <a:prstGeom prst="rect">
            <a:avLst/>
          </a:prstGeom>
          <a:noFill/>
        </p:spPr>
        <p:txBody>
          <a:bodyPr wrap="square" rtlCol="0">
            <a:spAutoFit/>
          </a:bodyPr>
          <a:lstStyle/>
          <a:p>
            <a:r>
              <a:rPr lang="ja-JP" altLang="en-US" dirty="0" smtClean="0">
                <a:solidFill>
                  <a:srgbClr val="FF0000"/>
                </a:solidFill>
              </a:rPr>
              <a:t>低すぎる特異値は疑似逆行列の計算時に省く</a:t>
            </a:r>
            <a:r>
              <a:rPr lang="ja-JP" altLang="en-US" dirty="0"/>
              <a:t>こと</a:t>
            </a:r>
            <a:r>
              <a:rPr lang="ja-JP" altLang="en-US" dirty="0" smtClean="0"/>
              <a:t>で、推定のノイズ依存を調整</a:t>
            </a:r>
            <a:endParaRPr kumimoji="1" lang="ja-JP" altLang="en-US" dirty="0"/>
          </a:p>
        </p:txBody>
      </p:sp>
      <p:sp>
        <p:nvSpPr>
          <p:cNvPr id="14" name="テキスト ボックス 13"/>
          <p:cNvSpPr txBox="1"/>
          <p:nvPr/>
        </p:nvSpPr>
        <p:spPr>
          <a:xfrm>
            <a:off x="5608546" y="2051556"/>
            <a:ext cx="1843774" cy="369332"/>
          </a:xfrm>
          <a:prstGeom prst="rect">
            <a:avLst/>
          </a:prstGeom>
          <a:noFill/>
        </p:spPr>
        <p:txBody>
          <a:bodyPr wrap="none" rtlCol="0">
            <a:spAutoFit/>
          </a:bodyPr>
          <a:lstStyle/>
          <a:p>
            <a:r>
              <a:rPr kumimoji="1" lang="ja-JP" altLang="en-US" dirty="0" smtClean="0"/>
              <a:t>特異値　全</a:t>
            </a:r>
            <a:r>
              <a:rPr kumimoji="1" lang="en-US" altLang="ja-JP" dirty="0" smtClean="0"/>
              <a:t>432</a:t>
            </a:r>
            <a:r>
              <a:rPr lang="ja-JP" altLang="en-US" dirty="0"/>
              <a:t>個</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99392"/>
            <a:ext cx="8229600" cy="1143000"/>
          </a:xfrm>
        </p:spPr>
        <p:txBody>
          <a:bodyPr>
            <a:normAutofit/>
          </a:bodyPr>
          <a:lstStyle/>
          <a:p>
            <a:r>
              <a:rPr lang="ja-JP" altLang="en-US" sz="3200" dirty="0" smtClean="0"/>
              <a:t>特異値によるノイズ依存性の低減</a:t>
            </a:r>
            <a:endParaRPr kumimoji="1" lang="ja-JP" altLang="en-US" sz="3200" dirty="0"/>
          </a:p>
        </p:txBody>
      </p:sp>
      <p:pic>
        <p:nvPicPr>
          <p:cNvPr id="7" name="コンテンツ プレースホルダ 6" descr="1207_14.eps"/>
          <p:cNvPicPr>
            <a:picLocks noGrp="1" noChangeAspect="1"/>
          </p:cNvPicPr>
          <p:nvPr>
            <p:ph idx="1"/>
          </p:nvPr>
        </p:nvPicPr>
        <p:blipFill>
          <a:blip r:embed="rId2" cstate="print"/>
          <a:stretch>
            <a:fillRect/>
          </a:stretch>
        </p:blipFill>
        <p:spPr>
          <a:xfrm>
            <a:off x="683568" y="1052736"/>
            <a:ext cx="7776864" cy="2592288"/>
          </a:xfrm>
        </p:spPr>
      </p:pic>
      <p:pic>
        <p:nvPicPr>
          <p:cNvPr id="8" name="図 7" descr="1207_15.eps"/>
          <p:cNvPicPr>
            <a:picLocks noChangeAspect="1"/>
          </p:cNvPicPr>
          <p:nvPr/>
        </p:nvPicPr>
        <p:blipFill>
          <a:blip r:embed="rId3" cstate="print"/>
          <a:stretch>
            <a:fillRect/>
          </a:stretch>
        </p:blipFill>
        <p:spPr>
          <a:xfrm>
            <a:off x="683568" y="4077072"/>
            <a:ext cx="7776864" cy="2592288"/>
          </a:xfrm>
          <a:prstGeom prst="rect">
            <a:avLst/>
          </a:prstGeom>
        </p:spPr>
      </p:pic>
      <p:sp>
        <p:nvSpPr>
          <p:cNvPr id="9" name="テキスト ボックス 8"/>
          <p:cNvSpPr txBox="1"/>
          <p:nvPr/>
        </p:nvSpPr>
        <p:spPr>
          <a:xfrm>
            <a:off x="1763688" y="1484784"/>
            <a:ext cx="1697003" cy="369332"/>
          </a:xfrm>
          <a:prstGeom prst="rect">
            <a:avLst/>
          </a:prstGeom>
          <a:noFill/>
          <a:ln>
            <a:solidFill>
              <a:schemeClr val="tx1"/>
            </a:solidFill>
          </a:ln>
        </p:spPr>
        <p:txBody>
          <a:bodyPr wrap="none" rtlCol="0">
            <a:spAutoFit/>
          </a:bodyPr>
          <a:lstStyle/>
          <a:p>
            <a:r>
              <a:rPr lang="en-US" altLang="ja-JP" dirty="0" smtClean="0"/>
              <a:t>Criteria : 10^-10</a:t>
            </a:r>
            <a:endParaRPr kumimoji="1" lang="ja-JP" altLang="en-US" dirty="0"/>
          </a:p>
        </p:txBody>
      </p:sp>
      <p:sp>
        <p:nvSpPr>
          <p:cNvPr id="10" name="テキスト ボックス 9"/>
          <p:cNvSpPr txBox="1"/>
          <p:nvPr/>
        </p:nvSpPr>
        <p:spPr>
          <a:xfrm>
            <a:off x="1763688" y="4499828"/>
            <a:ext cx="1159998" cy="369332"/>
          </a:xfrm>
          <a:prstGeom prst="rect">
            <a:avLst/>
          </a:prstGeom>
          <a:noFill/>
          <a:ln>
            <a:solidFill>
              <a:schemeClr val="tx1"/>
            </a:solidFill>
          </a:ln>
        </p:spPr>
        <p:txBody>
          <a:bodyPr wrap="none" rtlCol="0">
            <a:spAutoFit/>
          </a:bodyPr>
          <a:lstStyle/>
          <a:p>
            <a:r>
              <a:rPr lang="en-US" altLang="ja-JP" dirty="0" smtClean="0"/>
              <a:t>Criteria : 1</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a:bodyPr>
          <a:lstStyle/>
          <a:p>
            <a:r>
              <a:rPr lang="ja-JP" altLang="en-US" sz="3200" dirty="0" smtClean="0"/>
              <a:t>特異値によるノイズ依存性の低減</a:t>
            </a:r>
            <a:endParaRPr kumimoji="1" lang="ja-JP" altLang="en-US" sz="3200" dirty="0"/>
          </a:p>
        </p:txBody>
      </p:sp>
      <p:sp>
        <p:nvSpPr>
          <p:cNvPr id="6" name="コンテンツ プレースホルダ 5"/>
          <p:cNvSpPr>
            <a:spLocks noGrp="1"/>
          </p:cNvSpPr>
          <p:nvPr>
            <p:ph idx="1"/>
          </p:nvPr>
        </p:nvSpPr>
        <p:spPr>
          <a:xfrm>
            <a:off x="457200" y="836712"/>
            <a:ext cx="8229600" cy="4525963"/>
          </a:xfrm>
        </p:spPr>
        <p:txBody>
          <a:bodyPr>
            <a:normAutofit/>
          </a:bodyPr>
          <a:lstStyle/>
          <a:p>
            <a:r>
              <a:rPr lang="ja-JP" altLang="en-US" sz="2400" dirty="0" smtClean="0"/>
              <a:t>行列構造の比較</a:t>
            </a:r>
            <a:endParaRPr kumimoji="1" lang="ja-JP" altLang="en-US" sz="2400" dirty="0"/>
          </a:p>
        </p:txBody>
      </p:sp>
      <p:pic>
        <p:nvPicPr>
          <p:cNvPr id="25" name="図 24" descr="1207_20.eps"/>
          <p:cNvPicPr>
            <a:picLocks noChangeAspect="1"/>
          </p:cNvPicPr>
          <p:nvPr/>
        </p:nvPicPr>
        <p:blipFill>
          <a:blip r:embed="rId2" cstate="print"/>
          <a:stretch>
            <a:fillRect/>
          </a:stretch>
        </p:blipFill>
        <p:spPr>
          <a:xfrm>
            <a:off x="2987824" y="3861048"/>
            <a:ext cx="3744416" cy="2232248"/>
          </a:xfrm>
          <a:prstGeom prst="rect">
            <a:avLst/>
          </a:prstGeom>
        </p:spPr>
      </p:pic>
      <p:grpSp>
        <p:nvGrpSpPr>
          <p:cNvPr id="35" name="グループ化 34"/>
          <p:cNvGrpSpPr/>
          <p:nvPr/>
        </p:nvGrpSpPr>
        <p:grpSpPr>
          <a:xfrm>
            <a:off x="611560" y="1340768"/>
            <a:ext cx="8280919" cy="2448272"/>
            <a:chOff x="611560" y="1412776"/>
            <a:chExt cx="8280919" cy="2817604"/>
          </a:xfrm>
        </p:grpSpPr>
        <p:pic>
          <p:nvPicPr>
            <p:cNvPr id="22" name="図 21" descr="1207_23.eps"/>
            <p:cNvPicPr>
              <a:picLocks noChangeAspect="1"/>
            </p:cNvPicPr>
            <p:nvPr/>
          </p:nvPicPr>
          <p:blipFill>
            <a:blip r:embed="rId3" cstate="print"/>
            <a:stretch>
              <a:fillRect/>
            </a:stretch>
          </p:blipFill>
          <p:spPr>
            <a:xfrm>
              <a:off x="4860032" y="1412776"/>
              <a:ext cx="4032447" cy="2664296"/>
            </a:xfrm>
            <a:prstGeom prst="rect">
              <a:avLst/>
            </a:prstGeom>
          </p:spPr>
        </p:pic>
        <p:pic>
          <p:nvPicPr>
            <p:cNvPr id="24" name="図 23" descr="1207_24.eps"/>
            <p:cNvPicPr>
              <a:picLocks noChangeAspect="1"/>
            </p:cNvPicPr>
            <p:nvPr/>
          </p:nvPicPr>
          <p:blipFill>
            <a:blip r:embed="rId4" cstate="print"/>
            <a:stretch>
              <a:fillRect/>
            </a:stretch>
          </p:blipFill>
          <p:spPr>
            <a:xfrm>
              <a:off x="611560" y="1412776"/>
              <a:ext cx="4032448" cy="2664296"/>
            </a:xfrm>
            <a:prstGeom prst="rect">
              <a:avLst/>
            </a:prstGeom>
          </p:spPr>
        </p:pic>
        <p:sp>
          <p:nvSpPr>
            <p:cNvPr id="26" name="テキスト ボックス 25"/>
            <p:cNvSpPr txBox="1"/>
            <p:nvPr/>
          </p:nvSpPr>
          <p:spPr>
            <a:xfrm>
              <a:off x="1619672" y="3851756"/>
              <a:ext cx="1697003" cy="369332"/>
            </a:xfrm>
            <a:prstGeom prst="rect">
              <a:avLst/>
            </a:prstGeom>
            <a:noFill/>
          </p:spPr>
          <p:txBody>
            <a:bodyPr wrap="none" rtlCol="0">
              <a:spAutoFit/>
            </a:bodyPr>
            <a:lstStyle/>
            <a:p>
              <a:r>
                <a:rPr kumimoji="1" lang="en-US" altLang="ja-JP" dirty="0" smtClean="0"/>
                <a:t>Criteria : 10^-10</a:t>
              </a:r>
              <a:endParaRPr kumimoji="1" lang="ja-JP" altLang="en-US" dirty="0"/>
            </a:p>
          </p:txBody>
        </p:sp>
        <p:sp>
          <p:nvSpPr>
            <p:cNvPr id="27" name="テキスト ボックス 26"/>
            <p:cNvSpPr txBox="1"/>
            <p:nvPr/>
          </p:nvSpPr>
          <p:spPr>
            <a:xfrm>
              <a:off x="6156176" y="3861048"/>
              <a:ext cx="1159998" cy="369332"/>
            </a:xfrm>
            <a:prstGeom prst="rect">
              <a:avLst/>
            </a:prstGeom>
            <a:noFill/>
          </p:spPr>
          <p:txBody>
            <a:bodyPr wrap="none" rtlCol="0">
              <a:spAutoFit/>
            </a:bodyPr>
            <a:lstStyle/>
            <a:p>
              <a:r>
                <a:rPr kumimoji="1" lang="en-US" altLang="ja-JP" dirty="0" smtClean="0"/>
                <a:t>Criteria : 1</a:t>
              </a:r>
              <a:endParaRPr kumimoji="1" lang="ja-JP" altLang="en-US" dirty="0"/>
            </a:p>
          </p:txBody>
        </p:sp>
      </p:grpSp>
      <p:sp>
        <p:nvSpPr>
          <p:cNvPr id="30" name="右矢印 29"/>
          <p:cNvSpPr/>
          <p:nvPr/>
        </p:nvSpPr>
        <p:spPr>
          <a:xfrm rot="14352084">
            <a:off x="2256018" y="41630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18031092">
            <a:off x="6361928" y="41632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948264" y="4509120"/>
            <a:ext cx="646331" cy="369332"/>
          </a:xfrm>
          <a:prstGeom prst="rect">
            <a:avLst/>
          </a:prstGeom>
          <a:noFill/>
        </p:spPr>
        <p:txBody>
          <a:bodyPr wrap="none" rtlCol="0">
            <a:spAutoFit/>
          </a:bodyPr>
          <a:lstStyle/>
          <a:p>
            <a:r>
              <a:rPr lang="ja-JP" altLang="en-US" dirty="0"/>
              <a:t>比較</a:t>
            </a:r>
            <a:endParaRPr kumimoji="1" lang="ja-JP" altLang="en-US" dirty="0"/>
          </a:p>
        </p:txBody>
      </p:sp>
      <p:sp>
        <p:nvSpPr>
          <p:cNvPr id="33" name="テキスト ボックス 32"/>
          <p:cNvSpPr txBox="1"/>
          <p:nvPr/>
        </p:nvSpPr>
        <p:spPr>
          <a:xfrm>
            <a:off x="1909445" y="4437112"/>
            <a:ext cx="646331" cy="369332"/>
          </a:xfrm>
          <a:prstGeom prst="rect">
            <a:avLst/>
          </a:prstGeom>
          <a:noFill/>
        </p:spPr>
        <p:txBody>
          <a:bodyPr wrap="none" rtlCol="0">
            <a:spAutoFit/>
          </a:bodyPr>
          <a:lstStyle/>
          <a:p>
            <a:r>
              <a:rPr lang="ja-JP" altLang="en-US" dirty="0"/>
              <a:t>比較</a:t>
            </a:r>
            <a:endParaRPr kumimoji="1" lang="ja-JP" altLang="en-US" dirty="0"/>
          </a:p>
        </p:txBody>
      </p:sp>
      <p:sp>
        <p:nvSpPr>
          <p:cNvPr id="34" name="テキスト ボックス 33"/>
          <p:cNvSpPr txBox="1"/>
          <p:nvPr/>
        </p:nvSpPr>
        <p:spPr>
          <a:xfrm>
            <a:off x="171995" y="5373216"/>
            <a:ext cx="3175869" cy="523220"/>
          </a:xfrm>
          <a:prstGeom prst="rect">
            <a:avLst/>
          </a:prstGeom>
          <a:noFill/>
        </p:spPr>
        <p:txBody>
          <a:bodyPr wrap="none" rtlCol="0">
            <a:spAutoFit/>
          </a:bodyPr>
          <a:lstStyle/>
          <a:p>
            <a:r>
              <a:rPr kumimoji="1" lang="ja-JP" altLang="en-US" sz="1400" dirty="0" smtClean="0"/>
              <a:t>上：経験的トモグラフィック再構成行列</a:t>
            </a:r>
            <a:endParaRPr kumimoji="1" lang="en-US" altLang="ja-JP" sz="1400" dirty="0" smtClean="0"/>
          </a:p>
          <a:p>
            <a:r>
              <a:rPr lang="ja-JP" altLang="en-US" sz="1400" dirty="0" smtClean="0"/>
              <a:t>右：トモグラフィック再構成行列（モデル）</a:t>
            </a:r>
            <a:endParaRPr kumimoji="1" lang="ja-JP" altLang="en-US" sz="1400" dirty="0"/>
          </a:p>
        </p:txBody>
      </p:sp>
      <p:sp>
        <p:nvSpPr>
          <p:cNvPr id="36" name="テキスト ボックス 35"/>
          <p:cNvSpPr txBox="1"/>
          <p:nvPr/>
        </p:nvSpPr>
        <p:spPr>
          <a:xfrm>
            <a:off x="1115616" y="6165304"/>
            <a:ext cx="6875600" cy="646331"/>
          </a:xfrm>
          <a:prstGeom prst="rect">
            <a:avLst/>
          </a:prstGeom>
          <a:noFill/>
        </p:spPr>
        <p:txBody>
          <a:bodyPr wrap="none" rtlCol="0">
            <a:spAutoFit/>
          </a:bodyPr>
          <a:lstStyle/>
          <a:p>
            <a:r>
              <a:rPr lang="ja-JP" altLang="en-US" b="1" dirty="0"/>
              <a:t>比較的</a:t>
            </a:r>
            <a:r>
              <a:rPr lang="ja-JP" altLang="en-US" b="1" dirty="0" smtClean="0"/>
              <a:t>大きい特異値までカットするとモデル行列の構造が捉えられる</a:t>
            </a:r>
            <a:endParaRPr lang="en-US" altLang="ja-JP" b="1" dirty="0" smtClean="0"/>
          </a:p>
          <a:p>
            <a:r>
              <a:rPr kumimoji="1" lang="ja-JP" altLang="en-US" b="1" dirty="0" smtClean="0"/>
              <a:t>⇒　トモグラフィーのモデルを経験的に再現している可能性</a:t>
            </a:r>
            <a:endParaRPr kumimoji="1" lang="ja-JP" alt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ja-JP" altLang="en-US" sz="3200" dirty="0" smtClean="0"/>
              <a:t>まとめと今後の展望</a:t>
            </a:r>
            <a:endParaRPr kumimoji="1" lang="ja-JP" altLang="en-US" sz="3200" dirty="0"/>
          </a:p>
        </p:txBody>
      </p:sp>
      <p:sp>
        <p:nvSpPr>
          <p:cNvPr id="3" name="コンテンツ プレースホルダ 2"/>
          <p:cNvSpPr>
            <a:spLocks noGrp="1"/>
          </p:cNvSpPr>
          <p:nvPr>
            <p:ph idx="1"/>
          </p:nvPr>
        </p:nvSpPr>
        <p:spPr>
          <a:xfrm>
            <a:off x="251520" y="980728"/>
            <a:ext cx="8640960" cy="5472608"/>
          </a:xfrm>
        </p:spPr>
        <p:txBody>
          <a:bodyPr>
            <a:normAutofit/>
          </a:bodyPr>
          <a:lstStyle/>
          <a:p>
            <a:r>
              <a:rPr kumimoji="1" lang="ja-JP" altLang="en-US" sz="2400" dirty="0" smtClean="0"/>
              <a:t>まとめ</a:t>
            </a:r>
            <a:endParaRPr kumimoji="1" lang="en-US" altLang="ja-JP" sz="2400" dirty="0" smtClean="0"/>
          </a:p>
          <a:p>
            <a:pPr lvl="1">
              <a:buFont typeface="Wingdings" pitchFamily="2" charset="2"/>
              <a:buChar char="ü"/>
            </a:pPr>
            <a:r>
              <a:rPr kumimoji="1" lang="en-US" altLang="ja-JP" sz="2000" dirty="0" smtClean="0"/>
              <a:t>2015</a:t>
            </a:r>
            <a:r>
              <a:rPr kumimoji="1" lang="ja-JP" altLang="en-US" sz="2000" dirty="0" smtClean="0"/>
              <a:t>年</a:t>
            </a:r>
            <a:r>
              <a:rPr kumimoji="1" lang="en-US" altLang="ja-JP" sz="2000" dirty="0" smtClean="0"/>
              <a:t>6</a:t>
            </a:r>
            <a:r>
              <a:rPr kumimoji="1" lang="ja-JP" altLang="en-US" sz="2000" dirty="0" smtClean="0"/>
              <a:t>月の</a:t>
            </a:r>
            <a:r>
              <a:rPr kumimoji="1" lang="en-US" altLang="ja-JP" sz="2000" dirty="0" smtClean="0"/>
              <a:t>RAVEN on-sky</a:t>
            </a:r>
            <a:r>
              <a:rPr kumimoji="1" lang="ja-JP" altLang="en-US" sz="2000" dirty="0" smtClean="0"/>
              <a:t>測定データに</a:t>
            </a:r>
            <a:r>
              <a:rPr kumimoji="1" lang="en-US" altLang="ja-JP" sz="2000" dirty="0" smtClean="0"/>
              <a:t>Learn &amp; Apply</a:t>
            </a:r>
            <a:r>
              <a:rPr kumimoji="1" lang="ja-JP" altLang="en-US" sz="2000" dirty="0" smtClean="0"/>
              <a:t>法を適用し、経験的にトモグラフィック再構成行列を構成。</a:t>
            </a:r>
            <a:endParaRPr kumimoji="1" lang="en-US" altLang="ja-JP" sz="2000" dirty="0" smtClean="0"/>
          </a:p>
          <a:p>
            <a:pPr lvl="1">
              <a:buFont typeface="Wingdings" pitchFamily="2" charset="2"/>
              <a:buChar char="ü"/>
            </a:pPr>
            <a:r>
              <a:rPr lang="ja-JP" altLang="en-US" sz="2000" dirty="0" smtClean="0"/>
              <a:t>既定の再構成行列によるトモグラフィーと経験的トモグラフィーの精度を比較　⇒　データ記録時間によっては経験的トモグラフィーの精度が上回る結果。</a:t>
            </a:r>
            <a:endParaRPr lang="en-US" altLang="ja-JP" sz="2000" dirty="0" smtClean="0"/>
          </a:p>
          <a:p>
            <a:pPr lvl="1">
              <a:buFont typeface="Wingdings" pitchFamily="2" charset="2"/>
              <a:buChar char="ü"/>
            </a:pPr>
            <a:r>
              <a:rPr lang="ja-JP" altLang="en-US" sz="2000" dirty="0" smtClean="0"/>
              <a:t>経験的トモグラフィック再構成行列の推定性能及び行列構造と特異値との関連性の示唆。</a:t>
            </a:r>
            <a:endParaRPr lang="en-US" altLang="ja-JP" sz="2000" dirty="0" smtClean="0"/>
          </a:p>
          <a:p>
            <a:r>
              <a:rPr kumimoji="1" lang="en-US" altLang="ja-JP" sz="2400" dirty="0" smtClean="0"/>
              <a:t>Future Work</a:t>
            </a:r>
          </a:p>
          <a:p>
            <a:pPr lvl="1">
              <a:buFont typeface="Wingdings" pitchFamily="2" charset="2"/>
              <a:buChar char="ü"/>
            </a:pPr>
            <a:r>
              <a:rPr kumimoji="1" lang="ja-JP" altLang="en-US" sz="2000" dirty="0" smtClean="0"/>
              <a:t>経験的トモグラフィック再構成行列の構造からトモグラフィーのモデルとの対応関係を分析。</a:t>
            </a:r>
            <a:endParaRPr kumimoji="1" lang="en-US" altLang="ja-JP" sz="2000" dirty="0" smtClean="0"/>
          </a:p>
          <a:p>
            <a:pPr lvl="1">
              <a:buFont typeface="Wingdings" pitchFamily="2" charset="2"/>
              <a:buChar char="ü"/>
            </a:pPr>
            <a:r>
              <a:rPr kumimoji="1" lang="en-US" altLang="ja-JP" sz="2000" dirty="0" smtClean="0"/>
              <a:t>on-sky</a:t>
            </a:r>
            <a:r>
              <a:rPr kumimoji="1" lang="ja-JP" altLang="en-US" sz="2000" dirty="0" smtClean="0"/>
              <a:t>観測においてトモグラフィー性能に影響を与えるパラメータを洗い出す。</a:t>
            </a:r>
            <a:endParaRPr kumimoji="1" lang="ja-JP"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936104"/>
          </a:xfrm>
        </p:spPr>
        <p:txBody>
          <a:bodyPr>
            <a:normAutofit/>
          </a:bodyPr>
          <a:lstStyle/>
          <a:p>
            <a:r>
              <a:rPr lang="en-US" altLang="ja-JP" sz="3200" dirty="0" smtClean="0"/>
              <a:t>TMT</a:t>
            </a:r>
            <a:r>
              <a:rPr lang="ja-JP" altLang="en-US" sz="3200" dirty="0" smtClean="0"/>
              <a:t>プロジェクトにおける広視野補償光学</a:t>
            </a:r>
            <a:endParaRPr kumimoji="1" lang="ja-JP" altLang="en-US" sz="3200" dirty="0"/>
          </a:p>
        </p:txBody>
      </p:sp>
      <p:pic>
        <p:nvPicPr>
          <p:cNvPr id="4" name="コンテンツ プレースホルダ 3" descr="naoj_tmt_8_1280x720.jpg"/>
          <p:cNvPicPr>
            <a:picLocks noGrp="1" noChangeAspect="1"/>
          </p:cNvPicPr>
          <p:nvPr>
            <p:ph idx="1"/>
          </p:nvPr>
        </p:nvPicPr>
        <p:blipFill>
          <a:blip r:embed="rId2" cstate="print"/>
          <a:stretch>
            <a:fillRect/>
          </a:stretch>
        </p:blipFill>
        <p:spPr>
          <a:xfrm>
            <a:off x="1619672" y="836712"/>
            <a:ext cx="6192688" cy="3483387"/>
          </a:xfrm>
        </p:spPr>
      </p:pic>
      <p:sp>
        <p:nvSpPr>
          <p:cNvPr id="5" name="テキスト ボックス 4"/>
          <p:cNvSpPr txBox="1"/>
          <p:nvPr/>
        </p:nvSpPr>
        <p:spPr>
          <a:xfrm>
            <a:off x="251520" y="4437112"/>
            <a:ext cx="8895064" cy="1815882"/>
          </a:xfrm>
          <a:prstGeom prst="rect">
            <a:avLst/>
          </a:prstGeom>
          <a:noFill/>
        </p:spPr>
        <p:txBody>
          <a:bodyPr wrap="none" rtlCol="0">
            <a:spAutoFit/>
          </a:bodyPr>
          <a:lstStyle/>
          <a:p>
            <a:pPr>
              <a:buFont typeface="Arial" pitchFamily="34" charset="0"/>
              <a:buChar char="•"/>
            </a:pPr>
            <a:r>
              <a:rPr kumimoji="1" lang="en-US" altLang="ja-JP" sz="2000" dirty="0" smtClean="0"/>
              <a:t>TMT</a:t>
            </a:r>
            <a:r>
              <a:rPr kumimoji="1" lang="ja-JP" altLang="en-US" sz="2000" dirty="0" smtClean="0"/>
              <a:t>　第</a:t>
            </a:r>
            <a:r>
              <a:rPr kumimoji="1" lang="en-US" altLang="ja-JP" sz="2000" dirty="0" smtClean="0"/>
              <a:t>1</a:t>
            </a:r>
            <a:r>
              <a:rPr kumimoji="1" lang="ja-JP" altLang="en-US" sz="2000" dirty="0" smtClean="0"/>
              <a:t>期観測装置</a:t>
            </a:r>
            <a:endParaRPr kumimoji="1" lang="en-US" altLang="ja-JP" sz="2000" dirty="0" smtClean="0"/>
          </a:p>
          <a:p>
            <a:r>
              <a:rPr lang="en-US" altLang="ja-JP" dirty="0"/>
              <a:t>	</a:t>
            </a:r>
            <a:r>
              <a:rPr lang="en-US" altLang="ja-JP" dirty="0" smtClean="0"/>
              <a:t>IRIS (</a:t>
            </a:r>
            <a:r>
              <a:rPr lang="en-US" altLang="ja-JP" dirty="0" err="1" smtClean="0"/>
              <a:t>InfraRed</a:t>
            </a:r>
            <a:r>
              <a:rPr lang="en-US" altLang="ja-JP" dirty="0" smtClean="0"/>
              <a:t> Imaging Spectrograph)   </a:t>
            </a:r>
            <a:r>
              <a:rPr lang="en-US" altLang="ja-JP" dirty="0"/>
              <a:t>	</a:t>
            </a:r>
            <a:r>
              <a:rPr lang="ja-JP" altLang="en-US" dirty="0" smtClean="0"/>
              <a:t>⇒　撮像</a:t>
            </a:r>
            <a:r>
              <a:rPr lang="en-US" altLang="ja-JP" dirty="0" smtClean="0"/>
              <a:t>+</a:t>
            </a:r>
            <a:r>
              <a:rPr lang="ja-JP" altLang="en-US" dirty="0" smtClean="0"/>
              <a:t>面分光　</a:t>
            </a:r>
            <a:r>
              <a:rPr lang="en-US" altLang="ja-JP" dirty="0" smtClean="0"/>
              <a:t> with AO</a:t>
            </a:r>
            <a:r>
              <a:rPr lang="ja-JP" altLang="en-US" dirty="0" smtClean="0"/>
              <a:t>（</a:t>
            </a:r>
            <a:r>
              <a:rPr lang="en-US" altLang="ja-JP" dirty="0" smtClean="0"/>
              <a:t>NFIRAOS</a:t>
            </a:r>
            <a:r>
              <a:rPr lang="ja-JP" altLang="en-US" dirty="0" smtClean="0"/>
              <a:t>）</a:t>
            </a:r>
            <a:endParaRPr lang="en-US" altLang="ja-JP" dirty="0" smtClean="0"/>
          </a:p>
          <a:p>
            <a:r>
              <a:rPr kumimoji="1" lang="en-US" altLang="ja-JP" dirty="0"/>
              <a:t>	</a:t>
            </a:r>
            <a:r>
              <a:rPr kumimoji="1" lang="en-US" altLang="ja-JP" dirty="0" smtClean="0"/>
              <a:t>IRMS(Infrared Multi-slit Spectrograph)</a:t>
            </a:r>
            <a:r>
              <a:rPr lang="en-US" altLang="ja-JP" dirty="0"/>
              <a:t>	</a:t>
            </a:r>
            <a:r>
              <a:rPr kumimoji="1" lang="ja-JP" altLang="en-US" dirty="0" smtClean="0"/>
              <a:t>⇒　広視野多天体分光 </a:t>
            </a:r>
            <a:r>
              <a:rPr lang="en-US" altLang="ja-JP" dirty="0" smtClean="0"/>
              <a:t>with AO</a:t>
            </a:r>
            <a:r>
              <a:rPr lang="ja-JP" altLang="en-US" dirty="0" smtClean="0"/>
              <a:t>（</a:t>
            </a:r>
            <a:r>
              <a:rPr lang="en-US" altLang="ja-JP" dirty="0" smtClean="0"/>
              <a:t>NFIRAOS</a:t>
            </a:r>
            <a:r>
              <a:rPr lang="ja-JP" altLang="en-US" dirty="0" smtClean="0"/>
              <a:t>）</a:t>
            </a:r>
            <a:endParaRPr lang="en-US" altLang="ja-JP" dirty="0" smtClean="0"/>
          </a:p>
          <a:p>
            <a:pPr>
              <a:buFont typeface="Arial" pitchFamily="34" charset="0"/>
              <a:buChar char="•"/>
            </a:pPr>
            <a:r>
              <a:rPr lang="en-US" altLang="ja-JP" sz="2000" dirty="0" smtClean="0"/>
              <a:t>TMT </a:t>
            </a:r>
            <a:r>
              <a:rPr lang="ja-JP" altLang="en-US" sz="2000" dirty="0" smtClean="0"/>
              <a:t>第</a:t>
            </a:r>
            <a:r>
              <a:rPr lang="en-US" altLang="ja-JP" sz="2000" dirty="0" smtClean="0"/>
              <a:t>2</a:t>
            </a:r>
            <a:r>
              <a:rPr lang="ja-JP" altLang="en-US" sz="2000" dirty="0" smtClean="0"/>
              <a:t>期観測装置</a:t>
            </a:r>
            <a:endParaRPr lang="en-US" altLang="ja-JP" sz="2000" dirty="0" smtClean="0"/>
          </a:p>
          <a:p>
            <a:r>
              <a:rPr kumimoji="1" lang="en-US" altLang="ja-JP" dirty="0"/>
              <a:t>	</a:t>
            </a:r>
            <a:r>
              <a:rPr kumimoji="1" lang="en-US" altLang="ja-JP" dirty="0" smtClean="0"/>
              <a:t>IRMOS(</a:t>
            </a:r>
            <a:r>
              <a:rPr kumimoji="1" lang="en-US" altLang="ja-JP" dirty="0" err="1" smtClean="0"/>
              <a:t>InfraRed</a:t>
            </a:r>
            <a:r>
              <a:rPr kumimoji="1" lang="en-US" altLang="ja-JP" dirty="0" smtClean="0"/>
              <a:t> Multi-Object Spectrograph)</a:t>
            </a:r>
            <a:r>
              <a:rPr kumimoji="1" lang="ja-JP" altLang="en-US" dirty="0" smtClean="0"/>
              <a:t>　　</a:t>
            </a:r>
            <a:r>
              <a:rPr kumimoji="1" lang="en-US" altLang="ja-JP" b="1" i="1" dirty="0" smtClean="0"/>
              <a:t>TMT-AGE</a:t>
            </a:r>
            <a:r>
              <a:rPr lang="ja-JP" altLang="en-US" b="1" i="1" dirty="0"/>
              <a:t>プロジェクト</a:t>
            </a:r>
            <a:endParaRPr kumimoji="1" lang="en-US" altLang="ja-JP" b="1" i="1" dirty="0" smtClean="0"/>
          </a:p>
          <a:p>
            <a:r>
              <a:rPr lang="en-US" altLang="ja-JP" dirty="0"/>
              <a:t>	</a:t>
            </a:r>
            <a:r>
              <a:rPr lang="ja-JP" altLang="en-US" dirty="0"/>
              <a:t>地</a:t>
            </a:r>
            <a:r>
              <a:rPr lang="ja-JP" altLang="en-US" dirty="0" smtClean="0"/>
              <a:t>表層</a:t>
            </a:r>
            <a:r>
              <a:rPr lang="ja-JP" altLang="en-US" dirty="0"/>
              <a:t>補償光学</a:t>
            </a:r>
            <a:r>
              <a:rPr lang="en-US" altLang="ja-JP" dirty="0" smtClean="0"/>
              <a:t>(GLAO)+ </a:t>
            </a:r>
            <a:r>
              <a:rPr lang="ja-JP" altLang="en-US" u="sng" dirty="0" smtClean="0">
                <a:solidFill>
                  <a:srgbClr val="FF0000"/>
                </a:solidFill>
              </a:rPr>
              <a:t>多天体</a:t>
            </a:r>
            <a:r>
              <a:rPr lang="ja-JP" altLang="en-US" u="sng" dirty="0">
                <a:solidFill>
                  <a:srgbClr val="FF0000"/>
                </a:solidFill>
              </a:rPr>
              <a:t>補償光学</a:t>
            </a:r>
            <a:r>
              <a:rPr lang="en-US" altLang="ja-JP" u="sng" dirty="0" smtClean="0">
                <a:solidFill>
                  <a:srgbClr val="FF0000"/>
                </a:solidFill>
              </a:rPr>
              <a:t>(MOAO)</a:t>
            </a:r>
            <a:r>
              <a:rPr lang="en-US" altLang="ja-JP" dirty="0" smtClean="0"/>
              <a:t> + IFU</a:t>
            </a:r>
            <a:endParaRPr kumimoji="1" lang="ja-JP" altLang="en-US" dirty="0"/>
          </a:p>
        </p:txBody>
      </p:sp>
      <p:sp>
        <p:nvSpPr>
          <p:cNvPr id="6" name="テキスト ボックス 5"/>
          <p:cNvSpPr txBox="1"/>
          <p:nvPr/>
        </p:nvSpPr>
        <p:spPr>
          <a:xfrm>
            <a:off x="1763688" y="6309320"/>
            <a:ext cx="6394699" cy="369332"/>
          </a:xfrm>
          <a:prstGeom prst="rect">
            <a:avLst/>
          </a:prstGeom>
          <a:noFill/>
        </p:spPr>
        <p:txBody>
          <a:bodyPr wrap="none" rtlCol="0">
            <a:spAutoFit/>
          </a:bodyPr>
          <a:lstStyle/>
          <a:p>
            <a:r>
              <a:rPr kumimoji="1" lang="ja-JP" altLang="en-US" b="1" dirty="0" smtClean="0">
                <a:solidFill>
                  <a:srgbClr val="FF0000"/>
                </a:solidFill>
              </a:rPr>
              <a:t>ビクトリア大学、国立天文台ハワイ観測所のチームと共同で研究</a:t>
            </a:r>
            <a:endParaRPr kumimoji="1" lang="en-US" altLang="ja-JP" b="1" dirty="0" smtClean="0">
              <a:solidFill>
                <a:srgbClr val="FF0000"/>
              </a:solidFill>
            </a:endParaRPr>
          </a:p>
        </p:txBody>
      </p:sp>
      <p:sp>
        <p:nvSpPr>
          <p:cNvPr id="7" name="テキスト ボックス 6"/>
          <p:cNvSpPr txBox="1"/>
          <p:nvPr/>
        </p:nvSpPr>
        <p:spPr>
          <a:xfrm>
            <a:off x="6830366" y="5939988"/>
            <a:ext cx="1342034" cy="369332"/>
          </a:xfrm>
          <a:prstGeom prst="rect">
            <a:avLst/>
          </a:prstGeom>
          <a:noFill/>
          <a:ln>
            <a:solidFill>
              <a:schemeClr val="tx1"/>
            </a:solidFill>
          </a:ln>
        </p:spPr>
        <p:txBody>
          <a:bodyPr wrap="none" rtlCol="0">
            <a:spAutoFit/>
          </a:bodyPr>
          <a:lstStyle/>
          <a:p>
            <a:r>
              <a:rPr kumimoji="1" lang="ja-JP" altLang="en-US" dirty="0" smtClean="0"/>
              <a:t>視野</a:t>
            </a:r>
            <a:r>
              <a:rPr kumimoji="1" lang="en-US" altLang="ja-JP" dirty="0" smtClean="0"/>
              <a:t>10</a:t>
            </a:r>
            <a:r>
              <a:rPr kumimoji="1" lang="ja-JP" altLang="en-US" dirty="0" smtClean="0"/>
              <a:t>分角</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1691680" y="4797152"/>
            <a:ext cx="72008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endCxn id="9" idx="2"/>
          </p:cNvCxnSpPr>
          <p:nvPr/>
        </p:nvCxnSpPr>
        <p:spPr>
          <a:xfrm>
            <a:off x="1691680" y="1268760"/>
            <a:ext cx="0"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411760" y="1268760"/>
            <a:ext cx="0"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907704" y="5589240"/>
            <a:ext cx="2880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9" idx="2"/>
          </p:cNvCxnSpPr>
          <p:nvPr/>
        </p:nvCxnSpPr>
        <p:spPr>
          <a:xfrm>
            <a:off x="1691680" y="4869160"/>
            <a:ext cx="21602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9" idx="6"/>
          </p:cNvCxnSpPr>
          <p:nvPr/>
        </p:nvCxnSpPr>
        <p:spPr>
          <a:xfrm flipH="1">
            <a:off x="2195736" y="4869160"/>
            <a:ext cx="216024"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星 5 18"/>
          <p:cNvSpPr/>
          <p:nvPr/>
        </p:nvSpPr>
        <p:spPr>
          <a:xfrm>
            <a:off x="1979712" y="980728"/>
            <a:ext cx="216024" cy="21602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231006" y="1913824"/>
            <a:ext cx="3609474" cy="271111"/>
          </a:xfrm>
          <a:custGeom>
            <a:avLst/>
            <a:gdLst>
              <a:gd name="connsiteX0" fmla="*/ 0 w 3609474"/>
              <a:gd name="connsiteY0" fmla="*/ 49730 h 271111"/>
              <a:gd name="connsiteX1" fmla="*/ 154005 w 3609474"/>
              <a:gd name="connsiteY1" fmla="*/ 11229 h 271111"/>
              <a:gd name="connsiteX2" fmla="*/ 385011 w 3609474"/>
              <a:gd name="connsiteY2" fmla="*/ 117107 h 271111"/>
              <a:gd name="connsiteX3" fmla="*/ 654518 w 3609474"/>
              <a:gd name="connsiteY3" fmla="*/ 20854 h 271111"/>
              <a:gd name="connsiteX4" fmla="*/ 875899 w 3609474"/>
              <a:gd name="connsiteY4" fmla="*/ 88231 h 271111"/>
              <a:gd name="connsiteX5" fmla="*/ 1212783 w 3609474"/>
              <a:gd name="connsiteY5" fmla="*/ 59355 h 271111"/>
              <a:gd name="connsiteX6" fmla="*/ 1607419 w 3609474"/>
              <a:gd name="connsiteY6" fmla="*/ 165233 h 271111"/>
              <a:gd name="connsiteX7" fmla="*/ 1925053 w 3609474"/>
              <a:gd name="connsiteY7" fmla="*/ 97856 h 271111"/>
              <a:gd name="connsiteX8" fmla="*/ 2127183 w 3609474"/>
              <a:gd name="connsiteY8" fmla="*/ 126732 h 271111"/>
              <a:gd name="connsiteX9" fmla="*/ 2473693 w 3609474"/>
              <a:gd name="connsiteY9" fmla="*/ 59355 h 271111"/>
              <a:gd name="connsiteX10" fmla="*/ 2752826 w 3609474"/>
              <a:gd name="connsiteY10" fmla="*/ 126732 h 271111"/>
              <a:gd name="connsiteX11" fmla="*/ 2877954 w 3609474"/>
              <a:gd name="connsiteY11" fmla="*/ 117107 h 271111"/>
              <a:gd name="connsiteX12" fmla="*/ 3099335 w 3609474"/>
              <a:gd name="connsiteY12" fmla="*/ 194109 h 271111"/>
              <a:gd name="connsiteX13" fmla="*/ 3349592 w 3609474"/>
              <a:gd name="connsiteY13" fmla="*/ 145982 h 271111"/>
              <a:gd name="connsiteX14" fmla="*/ 3609474 w 3609474"/>
              <a:gd name="connsiteY14" fmla="*/ 271111 h 2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9474" h="271111">
                <a:moveTo>
                  <a:pt x="0" y="49730"/>
                </a:moveTo>
                <a:cubicBezTo>
                  <a:pt x="44918" y="24865"/>
                  <a:pt x="89837" y="0"/>
                  <a:pt x="154005" y="11229"/>
                </a:cubicBezTo>
                <a:cubicBezTo>
                  <a:pt x="218173" y="22458"/>
                  <a:pt x="301592" y="115503"/>
                  <a:pt x="385011" y="117107"/>
                </a:cubicBezTo>
                <a:cubicBezTo>
                  <a:pt x="468430" y="118711"/>
                  <a:pt x="572703" y="25667"/>
                  <a:pt x="654518" y="20854"/>
                </a:cubicBezTo>
                <a:cubicBezTo>
                  <a:pt x="736333" y="16041"/>
                  <a:pt x="782855" y="81814"/>
                  <a:pt x="875899" y="88231"/>
                </a:cubicBezTo>
                <a:cubicBezTo>
                  <a:pt x="968943" y="94648"/>
                  <a:pt x="1090863" y="46521"/>
                  <a:pt x="1212783" y="59355"/>
                </a:cubicBezTo>
                <a:cubicBezTo>
                  <a:pt x="1334703" y="72189"/>
                  <a:pt x="1488707" y="158816"/>
                  <a:pt x="1607419" y="165233"/>
                </a:cubicBezTo>
                <a:cubicBezTo>
                  <a:pt x="1726131" y="171650"/>
                  <a:pt x="1838426" y="104273"/>
                  <a:pt x="1925053" y="97856"/>
                </a:cubicBezTo>
                <a:cubicBezTo>
                  <a:pt x="2011680" y="91439"/>
                  <a:pt x="2035743" y="133149"/>
                  <a:pt x="2127183" y="126732"/>
                </a:cubicBezTo>
                <a:cubicBezTo>
                  <a:pt x="2218623" y="120315"/>
                  <a:pt x="2369419" y="59355"/>
                  <a:pt x="2473693" y="59355"/>
                </a:cubicBezTo>
                <a:cubicBezTo>
                  <a:pt x="2577967" y="59355"/>
                  <a:pt x="2685449" y="117107"/>
                  <a:pt x="2752826" y="126732"/>
                </a:cubicBezTo>
                <a:cubicBezTo>
                  <a:pt x="2820203" y="136357"/>
                  <a:pt x="2820203" y="105878"/>
                  <a:pt x="2877954" y="117107"/>
                </a:cubicBezTo>
                <a:cubicBezTo>
                  <a:pt x="2935705" y="128336"/>
                  <a:pt x="3020729" y="189296"/>
                  <a:pt x="3099335" y="194109"/>
                </a:cubicBezTo>
                <a:cubicBezTo>
                  <a:pt x="3177941" y="198922"/>
                  <a:pt x="3264569" y="133148"/>
                  <a:pt x="3349592" y="145982"/>
                </a:cubicBezTo>
                <a:cubicBezTo>
                  <a:pt x="3434615" y="158816"/>
                  <a:pt x="3522044" y="214963"/>
                  <a:pt x="3609474" y="27111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231006" y="2569946"/>
            <a:ext cx="3619099" cy="234214"/>
          </a:xfrm>
          <a:custGeom>
            <a:avLst/>
            <a:gdLst>
              <a:gd name="connsiteX0" fmla="*/ 0 w 3619099"/>
              <a:gd name="connsiteY0" fmla="*/ 134753 h 234214"/>
              <a:gd name="connsiteX1" fmla="*/ 250257 w 3619099"/>
              <a:gd name="connsiteY1" fmla="*/ 48126 h 234214"/>
              <a:gd name="connsiteX2" fmla="*/ 336885 w 3619099"/>
              <a:gd name="connsiteY2" fmla="*/ 144378 h 234214"/>
              <a:gd name="connsiteX3" fmla="*/ 481263 w 3619099"/>
              <a:gd name="connsiteY3" fmla="*/ 125128 h 234214"/>
              <a:gd name="connsiteX4" fmla="*/ 558266 w 3619099"/>
              <a:gd name="connsiteY4" fmla="*/ 154003 h 234214"/>
              <a:gd name="connsiteX5" fmla="*/ 712270 w 3619099"/>
              <a:gd name="connsiteY5" fmla="*/ 154003 h 234214"/>
              <a:gd name="connsiteX6" fmla="*/ 808522 w 3619099"/>
              <a:gd name="connsiteY6" fmla="*/ 115502 h 234214"/>
              <a:gd name="connsiteX7" fmla="*/ 1078030 w 3619099"/>
              <a:gd name="connsiteY7" fmla="*/ 221380 h 234214"/>
              <a:gd name="connsiteX8" fmla="*/ 1145407 w 3619099"/>
              <a:gd name="connsiteY8" fmla="*/ 192505 h 234214"/>
              <a:gd name="connsiteX9" fmla="*/ 1376413 w 3619099"/>
              <a:gd name="connsiteY9" fmla="*/ 173254 h 234214"/>
              <a:gd name="connsiteX10" fmla="*/ 1453415 w 3619099"/>
              <a:gd name="connsiteY10" fmla="*/ 192505 h 234214"/>
              <a:gd name="connsiteX11" fmla="*/ 1655546 w 3619099"/>
              <a:gd name="connsiteY11" fmla="*/ 125128 h 234214"/>
              <a:gd name="connsiteX12" fmla="*/ 1915428 w 3619099"/>
              <a:gd name="connsiteY12" fmla="*/ 202130 h 234214"/>
              <a:gd name="connsiteX13" fmla="*/ 2098308 w 3619099"/>
              <a:gd name="connsiteY13" fmla="*/ 144378 h 234214"/>
              <a:gd name="connsiteX14" fmla="*/ 2290813 w 3619099"/>
              <a:gd name="connsiteY14" fmla="*/ 182879 h 234214"/>
              <a:gd name="connsiteX15" fmla="*/ 2483318 w 3619099"/>
              <a:gd name="connsiteY15" fmla="*/ 134753 h 234214"/>
              <a:gd name="connsiteX16" fmla="*/ 2646948 w 3619099"/>
              <a:gd name="connsiteY16" fmla="*/ 192505 h 234214"/>
              <a:gd name="connsiteX17" fmla="*/ 2954956 w 3619099"/>
              <a:gd name="connsiteY17" fmla="*/ 144378 h 234214"/>
              <a:gd name="connsiteX18" fmla="*/ 3166712 w 3619099"/>
              <a:gd name="connsiteY18" fmla="*/ 19250 h 234214"/>
              <a:gd name="connsiteX19" fmla="*/ 3349592 w 3619099"/>
              <a:gd name="connsiteY19" fmla="*/ 28875 h 234214"/>
              <a:gd name="connsiteX20" fmla="*/ 3484346 w 3619099"/>
              <a:gd name="connsiteY20" fmla="*/ 77001 h 234214"/>
              <a:gd name="connsiteX21" fmla="*/ 3619099 w 3619099"/>
              <a:gd name="connsiteY21" fmla="*/ 105877 h 23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9099" h="234214">
                <a:moveTo>
                  <a:pt x="0" y="134753"/>
                </a:moveTo>
                <a:cubicBezTo>
                  <a:pt x="97055" y="90637"/>
                  <a:pt x="194110" y="46522"/>
                  <a:pt x="250257" y="48126"/>
                </a:cubicBezTo>
                <a:cubicBezTo>
                  <a:pt x="306404" y="49730"/>
                  <a:pt x="298384" y="131544"/>
                  <a:pt x="336885" y="144378"/>
                </a:cubicBezTo>
                <a:cubicBezTo>
                  <a:pt x="375386" y="157212"/>
                  <a:pt x="444366" y="123524"/>
                  <a:pt x="481263" y="125128"/>
                </a:cubicBezTo>
                <a:cubicBezTo>
                  <a:pt x="518160" y="126732"/>
                  <a:pt x="519765" y="149191"/>
                  <a:pt x="558266" y="154003"/>
                </a:cubicBezTo>
                <a:cubicBezTo>
                  <a:pt x="596767" y="158816"/>
                  <a:pt x="670561" y="160420"/>
                  <a:pt x="712270" y="154003"/>
                </a:cubicBezTo>
                <a:cubicBezTo>
                  <a:pt x="753979" y="147586"/>
                  <a:pt x="747562" y="104272"/>
                  <a:pt x="808522" y="115502"/>
                </a:cubicBezTo>
                <a:cubicBezTo>
                  <a:pt x="869482" y="126732"/>
                  <a:pt x="1021883" y="208546"/>
                  <a:pt x="1078030" y="221380"/>
                </a:cubicBezTo>
                <a:cubicBezTo>
                  <a:pt x="1134178" y="234214"/>
                  <a:pt x="1095677" y="200526"/>
                  <a:pt x="1145407" y="192505"/>
                </a:cubicBezTo>
                <a:cubicBezTo>
                  <a:pt x="1195137" y="184484"/>
                  <a:pt x="1325078" y="173254"/>
                  <a:pt x="1376413" y="173254"/>
                </a:cubicBezTo>
                <a:cubicBezTo>
                  <a:pt x="1427748" y="173254"/>
                  <a:pt x="1406893" y="200526"/>
                  <a:pt x="1453415" y="192505"/>
                </a:cubicBezTo>
                <a:cubicBezTo>
                  <a:pt x="1499937" y="184484"/>
                  <a:pt x="1578544" y="123524"/>
                  <a:pt x="1655546" y="125128"/>
                </a:cubicBezTo>
                <a:cubicBezTo>
                  <a:pt x="1732548" y="126732"/>
                  <a:pt x="1841634" y="198922"/>
                  <a:pt x="1915428" y="202130"/>
                </a:cubicBezTo>
                <a:cubicBezTo>
                  <a:pt x="1989222" y="205338"/>
                  <a:pt x="2035744" y="147587"/>
                  <a:pt x="2098308" y="144378"/>
                </a:cubicBezTo>
                <a:cubicBezTo>
                  <a:pt x="2160872" y="141170"/>
                  <a:pt x="2226645" y="184483"/>
                  <a:pt x="2290813" y="182879"/>
                </a:cubicBezTo>
                <a:cubicBezTo>
                  <a:pt x="2354981" y="181275"/>
                  <a:pt x="2423962" y="133149"/>
                  <a:pt x="2483318" y="134753"/>
                </a:cubicBezTo>
                <a:cubicBezTo>
                  <a:pt x="2542674" y="136357"/>
                  <a:pt x="2568342" y="190901"/>
                  <a:pt x="2646948" y="192505"/>
                </a:cubicBezTo>
                <a:cubicBezTo>
                  <a:pt x="2725554" y="194109"/>
                  <a:pt x="2868329" y="173254"/>
                  <a:pt x="2954956" y="144378"/>
                </a:cubicBezTo>
                <a:cubicBezTo>
                  <a:pt x="3041583" y="115502"/>
                  <a:pt x="3100939" y="38500"/>
                  <a:pt x="3166712" y="19250"/>
                </a:cubicBezTo>
                <a:cubicBezTo>
                  <a:pt x="3232485" y="0"/>
                  <a:pt x="3296653" y="19250"/>
                  <a:pt x="3349592" y="28875"/>
                </a:cubicBezTo>
                <a:cubicBezTo>
                  <a:pt x="3402531" y="38500"/>
                  <a:pt x="3439428" y="64167"/>
                  <a:pt x="3484346" y="77001"/>
                </a:cubicBezTo>
                <a:cubicBezTo>
                  <a:pt x="3529264" y="89835"/>
                  <a:pt x="3574181" y="97856"/>
                  <a:pt x="3619099" y="1058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a:off x="231006" y="3354405"/>
            <a:ext cx="3599849" cy="198921"/>
          </a:xfrm>
          <a:custGeom>
            <a:avLst/>
            <a:gdLst>
              <a:gd name="connsiteX0" fmla="*/ 0 w 3599849"/>
              <a:gd name="connsiteY0" fmla="*/ 72189 h 198921"/>
              <a:gd name="connsiteX1" fmla="*/ 86628 w 3599849"/>
              <a:gd name="connsiteY1" fmla="*/ 4812 h 198921"/>
              <a:gd name="connsiteX2" fmla="*/ 192506 w 3599849"/>
              <a:gd name="connsiteY2" fmla="*/ 101064 h 198921"/>
              <a:gd name="connsiteX3" fmla="*/ 385011 w 3599849"/>
              <a:gd name="connsiteY3" fmla="*/ 33688 h 198921"/>
              <a:gd name="connsiteX4" fmla="*/ 471638 w 3599849"/>
              <a:gd name="connsiteY4" fmla="*/ 91439 h 198921"/>
              <a:gd name="connsiteX5" fmla="*/ 596767 w 3599849"/>
              <a:gd name="connsiteY5" fmla="*/ 33688 h 198921"/>
              <a:gd name="connsiteX6" fmla="*/ 693019 w 3599849"/>
              <a:gd name="connsiteY6" fmla="*/ 129940 h 198921"/>
              <a:gd name="connsiteX7" fmla="*/ 866274 w 3599849"/>
              <a:gd name="connsiteY7" fmla="*/ 43313 h 198921"/>
              <a:gd name="connsiteX8" fmla="*/ 972152 w 3599849"/>
              <a:gd name="connsiteY8" fmla="*/ 120315 h 198921"/>
              <a:gd name="connsiteX9" fmla="*/ 1145407 w 3599849"/>
              <a:gd name="connsiteY9" fmla="*/ 43313 h 198921"/>
              <a:gd name="connsiteX10" fmla="*/ 1260910 w 3599849"/>
              <a:gd name="connsiteY10" fmla="*/ 110690 h 198921"/>
              <a:gd name="connsiteX11" fmla="*/ 1501541 w 3599849"/>
              <a:gd name="connsiteY11" fmla="*/ 24062 h 198921"/>
              <a:gd name="connsiteX12" fmla="*/ 1713297 w 3599849"/>
              <a:gd name="connsiteY12" fmla="*/ 120315 h 198921"/>
              <a:gd name="connsiteX13" fmla="*/ 1934678 w 3599849"/>
              <a:gd name="connsiteY13" fmla="*/ 52938 h 198921"/>
              <a:gd name="connsiteX14" fmla="*/ 2021306 w 3599849"/>
              <a:gd name="connsiteY14" fmla="*/ 101064 h 198921"/>
              <a:gd name="connsiteX15" fmla="*/ 2136809 w 3599849"/>
              <a:gd name="connsiteY15" fmla="*/ 52938 h 198921"/>
              <a:gd name="connsiteX16" fmla="*/ 2184935 w 3599849"/>
              <a:gd name="connsiteY16" fmla="*/ 129940 h 198921"/>
              <a:gd name="connsiteX17" fmla="*/ 2358190 w 3599849"/>
              <a:gd name="connsiteY17" fmla="*/ 52938 h 198921"/>
              <a:gd name="connsiteX18" fmla="*/ 2483318 w 3599849"/>
              <a:gd name="connsiteY18" fmla="*/ 139566 h 198921"/>
              <a:gd name="connsiteX19" fmla="*/ 2579571 w 3599849"/>
              <a:gd name="connsiteY19" fmla="*/ 81814 h 198921"/>
              <a:gd name="connsiteX20" fmla="*/ 2627697 w 3599849"/>
              <a:gd name="connsiteY20" fmla="*/ 149191 h 198921"/>
              <a:gd name="connsiteX21" fmla="*/ 2810577 w 3599849"/>
              <a:gd name="connsiteY21" fmla="*/ 129940 h 198921"/>
              <a:gd name="connsiteX22" fmla="*/ 2887579 w 3599849"/>
              <a:gd name="connsiteY22" fmla="*/ 197317 h 198921"/>
              <a:gd name="connsiteX23" fmla="*/ 3080085 w 3599849"/>
              <a:gd name="connsiteY23" fmla="*/ 120315 h 198921"/>
              <a:gd name="connsiteX24" fmla="*/ 3243714 w 3599849"/>
              <a:gd name="connsiteY24" fmla="*/ 178067 h 198921"/>
              <a:gd name="connsiteX25" fmla="*/ 3455470 w 3599849"/>
              <a:gd name="connsiteY25" fmla="*/ 120315 h 198921"/>
              <a:gd name="connsiteX26" fmla="*/ 3599849 w 3599849"/>
              <a:gd name="connsiteY26" fmla="*/ 158816 h 19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99849" h="198921">
                <a:moveTo>
                  <a:pt x="0" y="72189"/>
                </a:moveTo>
                <a:cubicBezTo>
                  <a:pt x="27272" y="36094"/>
                  <a:pt x="54544" y="0"/>
                  <a:pt x="86628" y="4812"/>
                </a:cubicBezTo>
                <a:cubicBezTo>
                  <a:pt x="118712" y="9624"/>
                  <a:pt x="142776" y="96251"/>
                  <a:pt x="192506" y="101064"/>
                </a:cubicBezTo>
                <a:cubicBezTo>
                  <a:pt x="242236" y="105877"/>
                  <a:pt x="338489" y="35292"/>
                  <a:pt x="385011" y="33688"/>
                </a:cubicBezTo>
                <a:cubicBezTo>
                  <a:pt x="431533" y="32084"/>
                  <a:pt x="436345" y="91439"/>
                  <a:pt x="471638" y="91439"/>
                </a:cubicBezTo>
                <a:cubicBezTo>
                  <a:pt x="506931" y="91439"/>
                  <a:pt x="559870" y="27271"/>
                  <a:pt x="596767" y="33688"/>
                </a:cubicBezTo>
                <a:cubicBezTo>
                  <a:pt x="633664" y="40105"/>
                  <a:pt x="648101" y="128336"/>
                  <a:pt x="693019" y="129940"/>
                </a:cubicBezTo>
                <a:cubicBezTo>
                  <a:pt x="737937" y="131544"/>
                  <a:pt x="819752" y="44917"/>
                  <a:pt x="866274" y="43313"/>
                </a:cubicBezTo>
                <a:cubicBezTo>
                  <a:pt x="912796" y="41709"/>
                  <a:pt x="925630" y="120315"/>
                  <a:pt x="972152" y="120315"/>
                </a:cubicBezTo>
                <a:cubicBezTo>
                  <a:pt x="1018674" y="120315"/>
                  <a:pt x="1097281" y="44917"/>
                  <a:pt x="1145407" y="43313"/>
                </a:cubicBezTo>
                <a:cubicBezTo>
                  <a:pt x="1193533" y="41709"/>
                  <a:pt x="1201554" y="113898"/>
                  <a:pt x="1260910" y="110690"/>
                </a:cubicBezTo>
                <a:cubicBezTo>
                  <a:pt x="1320266" y="107482"/>
                  <a:pt x="1426143" y="22458"/>
                  <a:pt x="1501541" y="24062"/>
                </a:cubicBezTo>
                <a:cubicBezTo>
                  <a:pt x="1576939" y="25666"/>
                  <a:pt x="1641108" y="115502"/>
                  <a:pt x="1713297" y="120315"/>
                </a:cubicBezTo>
                <a:cubicBezTo>
                  <a:pt x="1785487" y="125128"/>
                  <a:pt x="1883343" y="56146"/>
                  <a:pt x="1934678" y="52938"/>
                </a:cubicBezTo>
                <a:cubicBezTo>
                  <a:pt x="1986013" y="49730"/>
                  <a:pt x="1987618" y="101064"/>
                  <a:pt x="2021306" y="101064"/>
                </a:cubicBezTo>
                <a:cubicBezTo>
                  <a:pt x="2054994" y="101064"/>
                  <a:pt x="2109538" y="48125"/>
                  <a:pt x="2136809" y="52938"/>
                </a:cubicBezTo>
                <a:cubicBezTo>
                  <a:pt x="2164081" y="57751"/>
                  <a:pt x="2148038" y="129940"/>
                  <a:pt x="2184935" y="129940"/>
                </a:cubicBezTo>
                <a:cubicBezTo>
                  <a:pt x="2221832" y="129940"/>
                  <a:pt x="2308460" y="51334"/>
                  <a:pt x="2358190" y="52938"/>
                </a:cubicBezTo>
                <a:cubicBezTo>
                  <a:pt x="2407920" y="54542"/>
                  <a:pt x="2446421" y="134753"/>
                  <a:pt x="2483318" y="139566"/>
                </a:cubicBezTo>
                <a:cubicBezTo>
                  <a:pt x="2520215" y="144379"/>
                  <a:pt x="2555508" y="80210"/>
                  <a:pt x="2579571" y="81814"/>
                </a:cubicBezTo>
                <a:cubicBezTo>
                  <a:pt x="2603634" y="83418"/>
                  <a:pt x="2589196" y="141170"/>
                  <a:pt x="2627697" y="149191"/>
                </a:cubicBezTo>
                <a:cubicBezTo>
                  <a:pt x="2666198" y="157212"/>
                  <a:pt x="2767263" y="121919"/>
                  <a:pt x="2810577" y="129940"/>
                </a:cubicBezTo>
                <a:cubicBezTo>
                  <a:pt x="2853891" y="137961"/>
                  <a:pt x="2842661" y="198921"/>
                  <a:pt x="2887579" y="197317"/>
                </a:cubicBezTo>
                <a:cubicBezTo>
                  <a:pt x="2932497" y="195713"/>
                  <a:pt x="3020729" y="123523"/>
                  <a:pt x="3080085" y="120315"/>
                </a:cubicBezTo>
                <a:cubicBezTo>
                  <a:pt x="3139441" y="117107"/>
                  <a:pt x="3181150" y="178067"/>
                  <a:pt x="3243714" y="178067"/>
                </a:cubicBezTo>
                <a:cubicBezTo>
                  <a:pt x="3306278" y="178067"/>
                  <a:pt x="3396114" y="123523"/>
                  <a:pt x="3455470" y="120315"/>
                </a:cubicBezTo>
                <a:cubicBezTo>
                  <a:pt x="3514826" y="117107"/>
                  <a:pt x="3557337" y="137961"/>
                  <a:pt x="3599849" y="15881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p:cNvCxnSpPr>
            <a:endCxn id="9" idx="2"/>
          </p:cNvCxnSpPr>
          <p:nvPr/>
        </p:nvCxnSpPr>
        <p:spPr>
          <a:xfrm>
            <a:off x="251520" y="1268760"/>
            <a:ext cx="1440160"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971600" y="1268760"/>
            <a:ext cx="1440160"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5059024" y="1268760"/>
            <a:ext cx="3816424" cy="38164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H="1">
            <a:off x="6427176" y="3140968"/>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5059024" y="1268760"/>
            <a:ext cx="3816424" cy="3816424"/>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a:off x="1691680" y="3068960"/>
            <a:ext cx="720080" cy="1800200"/>
          </a:xfrm>
          <a:prstGeom prst="triangle">
            <a:avLst>
              <a:gd name="adj" fmla="val 133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715208" y="2924944"/>
            <a:ext cx="432048" cy="43204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76"/>
          <p:cNvGrpSpPr/>
          <p:nvPr/>
        </p:nvGrpSpPr>
        <p:grpSpPr>
          <a:xfrm>
            <a:off x="1691680" y="1268760"/>
            <a:ext cx="2160240" cy="3600400"/>
            <a:chOff x="1691680" y="1268760"/>
            <a:chExt cx="2160240" cy="3600400"/>
          </a:xfrm>
        </p:grpSpPr>
        <p:cxnSp>
          <p:nvCxnSpPr>
            <p:cNvPr id="37" name="直線コネクタ 36"/>
            <p:cNvCxnSpPr>
              <a:endCxn id="9" idx="2"/>
            </p:cNvCxnSpPr>
            <p:nvPr/>
          </p:nvCxnSpPr>
          <p:spPr>
            <a:xfrm flipH="1">
              <a:off x="1691680" y="1268760"/>
              <a:ext cx="1440160"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2411760" y="1268760"/>
              <a:ext cx="1440160" cy="3600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グループ化 75"/>
          <p:cNvGrpSpPr/>
          <p:nvPr/>
        </p:nvGrpSpPr>
        <p:grpSpPr>
          <a:xfrm>
            <a:off x="1331640" y="4869160"/>
            <a:ext cx="1440160" cy="1296144"/>
            <a:chOff x="1331640" y="4869160"/>
            <a:chExt cx="1440160" cy="1296144"/>
          </a:xfrm>
        </p:grpSpPr>
        <p:cxnSp>
          <p:nvCxnSpPr>
            <p:cNvPr id="40" name="直線コネクタ 39"/>
            <p:cNvCxnSpPr>
              <a:stCxn id="9" idx="6"/>
            </p:cNvCxnSpPr>
            <p:nvPr/>
          </p:nvCxnSpPr>
          <p:spPr>
            <a:xfrm>
              <a:off x="2411760" y="4869160"/>
              <a:ext cx="36004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691680" y="4869160"/>
              <a:ext cx="792088"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2483768" y="5589240"/>
              <a:ext cx="2880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331640" y="5589240"/>
              <a:ext cx="2880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9" idx="6"/>
            </p:cNvCxnSpPr>
            <p:nvPr/>
          </p:nvCxnSpPr>
          <p:spPr>
            <a:xfrm flipH="1">
              <a:off x="1619672" y="4869160"/>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9" idx="2"/>
            </p:cNvCxnSpPr>
            <p:nvPr/>
          </p:nvCxnSpPr>
          <p:spPr>
            <a:xfrm flipH="1">
              <a:off x="1331640" y="4869160"/>
              <a:ext cx="360040" cy="7200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グループ化 74"/>
          <p:cNvGrpSpPr/>
          <p:nvPr/>
        </p:nvGrpSpPr>
        <p:grpSpPr>
          <a:xfrm>
            <a:off x="1475656" y="2708920"/>
            <a:ext cx="3024336" cy="3960440"/>
            <a:chOff x="1475656" y="2708920"/>
            <a:chExt cx="3024336" cy="3960440"/>
          </a:xfrm>
        </p:grpSpPr>
        <p:grpSp>
          <p:nvGrpSpPr>
            <p:cNvPr id="5" name="グループ化 72"/>
            <p:cNvGrpSpPr/>
            <p:nvPr/>
          </p:nvGrpSpPr>
          <p:grpSpPr>
            <a:xfrm>
              <a:off x="1475656" y="6165304"/>
              <a:ext cx="3024336" cy="504056"/>
              <a:chOff x="1475656" y="6165304"/>
              <a:chExt cx="3024336" cy="504056"/>
            </a:xfrm>
          </p:grpSpPr>
          <p:cxnSp>
            <p:nvCxnSpPr>
              <p:cNvPr id="60" name="直線コネクタ 59"/>
              <p:cNvCxnSpPr/>
              <p:nvPr/>
            </p:nvCxnSpPr>
            <p:spPr>
              <a:xfrm flipH="1">
                <a:off x="1475656" y="6669360"/>
                <a:ext cx="30243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0" idx="2"/>
              </p:cNvCxnSpPr>
              <p:nvPr/>
            </p:nvCxnSpPr>
            <p:spPr>
              <a:xfrm>
                <a:off x="1475656" y="6165304"/>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051720" y="6165304"/>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627784" y="6165304"/>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 name="グループ化 73"/>
            <p:cNvGrpSpPr/>
            <p:nvPr/>
          </p:nvGrpSpPr>
          <p:grpSpPr>
            <a:xfrm>
              <a:off x="3923928" y="2708920"/>
              <a:ext cx="576064" cy="3960440"/>
              <a:chOff x="3923928" y="2708920"/>
              <a:chExt cx="576064" cy="3960440"/>
            </a:xfrm>
          </p:grpSpPr>
          <p:cxnSp>
            <p:nvCxnSpPr>
              <p:cNvPr id="58" name="直線コネクタ 57"/>
              <p:cNvCxnSpPr/>
              <p:nvPr/>
            </p:nvCxnSpPr>
            <p:spPr>
              <a:xfrm>
                <a:off x="4499992" y="2708920"/>
                <a:ext cx="0"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a:off x="3923928" y="2708920"/>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3923928" y="350100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sp>
        <p:nvSpPr>
          <p:cNvPr id="78" name="星 5 77"/>
          <p:cNvSpPr/>
          <p:nvPr/>
        </p:nvSpPr>
        <p:spPr>
          <a:xfrm>
            <a:off x="251520" y="98072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星 5 78"/>
          <p:cNvSpPr/>
          <p:nvPr/>
        </p:nvSpPr>
        <p:spPr>
          <a:xfrm>
            <a:off x="3563888" y="98072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6355168" y="2564904"/>
            <a:ext cx="1152128" cy="11521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星 5 28"/>
          <p:cNvSpPr/>
          <p:nvPr/>
        </p:nvSpPr>
        <p:spPr>
          <a:xfrm>
            <a:off x="6859224" y="3068960"/>
            <a:ext cx="144016" cy="1440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85"/>
          <p:cNvGrpSpPr/>
          <p:nvPr/>
        </p:nvGrpSpPr>
        <p:grpSpPr>
          <a:xfrm>
            <a:off x="6571192" y="2780928"/>
            <a:ext cx="720080" cy="720080"/>
            <a:chOff x="6300192" y="2780928"/>
            <a:chExt cx="720080" cy="720080"/>
          </a:xfrm>
        </p:grpSpPr>
        <p:sp>
          <p:nvSpPr>
            <p:cNvPr id="81" name="星 5 80"/>
            <p:cNvSpPr/>
            <p:nvPr/>
          </p:nvSpPr>
          <p:spPr>
            <a:xfrm>
              <a:off x="6876256" y="3356992"/>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星 5 79"/>
            <p:cNvSpPr/>
            <p:nvPr/>
          </p:nvSpPr>
          <p:spPr>
            <a:xfrm>
              <a:off x="6876256" y="2780928"/>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星 5 81"/>
            <p:cNvSpPr/>
            <p:nvPr/>
          </p:nvSpPr>
          <p:spPr>
            <a:xfrm>
              <a:off x="6300192" y="2780928"/>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星 5 83"/>
            <p:cNvSpPr/>
            <p:nvPr/>
          </p:nvSpPr>
          <p:spPr>
            <a:xfrm>
              <a:off x="6300192" y="3356992"/>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p:cNvSpPr txBox="1"/>
          <p:nvPr/>
        </p:nvSpPr>
        <p:spPr>
          <a:xfrm>
            <a:off x="1475656" y="827420"/>
            <a:ext cx="436338" cy="369332"/>
          </a:xfrm>
          <a:prstGeom prst="rect">
            <a:avLst/>
          </a:prstGeom>
          <a:noFill/>
        </p:spPr>
        <p:txBody>
          <a:bodyPr wrap="none" rtlCol="0">
            <a:spAutoFit/>
          </a:bodyPr>
          <a:lstStyle/>
          <a:p>
            <a:r>
              <a:rPr kumimoji="1" lang="en-US" altLang="ja-JP" dirty="0" smtClean="0"/>
              <a:t>GS</a:t>
            </a:r>
            <a:endParaRPr kumimoji="1" lang="ja-JP" altLang="en-US" dirty="0"/>
          </a:p>
        </p:txBody>
      </p:sp>
      <p:sp>
        <p:nvSpPr>
          <p:cNvPr id="90" name="テキスト ボックス 89"/>
          <p:cNvSpPr txBox="1"/>
          <p:nvPr/>
        </p:nvSpPr>
        <p:spPr>
          <a:xfrm>
            <a:off x="539552" y="5723964"/>
            <a:ext cx="598177" cy="369332"/>
          </a:xfrm>
          <a:prstGeom prst="rect">
            <a:avLst/>
          </a:prstGeom>
          <a:noFill/>
        </p:spPr>
        <p:txBody>
          <a:bodyPr wrap="none" rtlCol="0">
            <a:spAutoFit/>
          </a:bodyPr>
          <a:lstStyle/>
          <a:p>
            <a:r>
              <a:rPr kumimoji="1" lang="en-US" altLang="ja-JP" dirty="0" smtClean="0"/>
              <a:t>WFS</a:t>
            </a:r>
            <a:endParaRPr kumimoji="1" lang="ja-JP" altLang="en-US" dirty="0"/>
          </a:p>
        </p:txBody>
      </p:sp>
      <p:grpSp>
        <p:nvGrpSpPr>
          <p:cNvPr id="8" name="グループ化 94"/>
          <p:cNvGrpSpPr/>
          <p:nvPr/>
        </p:nvGrpSpPr>
        <p:grpSpPr>
          <a:xfrm>
            <a:off x="4572000" y="5291916"/>
            <a:ext cx="4572000" cy="1521460"/>
            <a:chOff x="4572000" y="5291916"/>
            <a:chExt cx="4572000" cy="1521460"/>
          </a:xfrm>
        </p:grpSpPr>
        <p:sp>
          <p:nvSpPr>
            <p:cNvPr id="91" name="テキスト ボックス 90"/>
            <p:cNvSpPr txBox="1"/>
            <p:nvPr/>
          </p:nvSpPr>
          <p:spPr>
            <a:xfrm>
              <a:off x="5004048" y="6167045"/>
              <a:ext cx="3960440" cy="646331"/>
            </a:xfrm>
            <a:prstGeom prst="rect">
              <a:avLst/>
            </a:prstGeom>
            <a:noFill/>
          </p:spPr>
          <p:txBody>
            <a:bodyPr wrap="square" rtlCol="0">
              <a:spAutoFit/>
            </a:bodyPr>
            <a:lstStyle/>
            <a:p>
              <a:r>
                <a:rPr lang="ja-JP" altLang="en-US" b="1" dirty="0" smtClean="0"/>
                <a:t>トモグラフィーの手法により大気揺らぎを</a:t>
              </a:r>
              <a:r>
                <a:rPr lang="en-US" altLang="ja-JP" b="1" dirty="0" smtClean="0"/>
                <a:t>3</a:t>
              </a:r>
              <a:r>
                <a:rPr lang="ja-JP" altLang="en-US" b="1" dirty="0" smtClean="0"/>
                <a:t>次元的に補正</a:t>
              </a:r>
              <a:endParaRPr lang="en-US" altLang="ja-JP" b="1" dirty="0" smtClean="0"/>
            </a:p>
          </p:txBody>
        </p:sp>
        <p:cxnSp>
          <p:nvCxnSpPr>
            <p:cNvPr id="93" name="直線コネクタ 92"/>
            <p:cNvCxnSpPr>
              <a:stCxn id="91" idx="1"/>
            </p:cNvCxnSpPr>
            <p:nvPr/>
          </p:nvCxnSpPr>
          <p:spPr>
            <a:xfrm flipH="1" flipV="1">
              <a:off x="4572000" y="6165305"/>
              <a:ext cx="432048" cy="324906"/>
            </a:xfrm>
            <a:prstGeom prst="line">
              <a:avLst/>
            </a:prstGeom>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4644008" y="5291916"/>
              <a:ext cx="4499992" cy="369332"/>
            </a:xfrm>
            <a:prstGeom prst="rect">
              <a:avLst/>
            </a:prstGeom>
            <a:noFill/>
          </p:spPr>
          <p:txBody>
            <a:bodyPr wrap="square" rtlCol="0">
              <a:spAutoFit/>
            </a:bodyPr>
            <a:lstStyle/>
            <a:p>
              <a:pPr algn="ctr"/>
              <a:r>
                <a:rPr lang="ja-JP" altLang="en-US" b="1" dirty="0" smtClean="0">
                  <a:solidFill>
                    <a:srgbClr val="FF0000"/>
                  </a:solidFill>
                </a:rPr>
                <a:t>広視野での補正が可能に</a:t>
              </a:r>
              <a:endParaRPr kumimoji="1" lang="ja-JP" altLang="en-US" dirty="0">
                <a:solidFill>
                  <a:srgbClr val="FF0000"/>
                </a:solidFill>
              </a:endParaRPr>
            </a:p>
          </p:txBody>
        </p:sp>
      </p:grpSp>
      <p:sp>
        <p:nvSpPr>
          <p:cNvPr id="96" name="テキスト ボックス 95"/>
          <p:cNvSpPr txBox="1"/>
          <p:nvPr/>
        </p:nvSpPr>
        <p:spPr>
          <a:xfrm>
            <a:off x="7363280" y="2060848"/>
            <a:ext cx="1623650" cy="369332"/>
          </a:xfrm>
          <a:prstGeom prst="rect">
            <a:avLst/>
          </a:prstGeom>
          <a:solidFill>
            <a:schemeClr val="bg1"/>
          </a:solidFill>
        </p:spPr>
        <p:txBody>
          <a:bodyPr wrap="none" rtlCol="0">
            <a:spAutoFit/>
          </a:bodyPr>
          <a:lstStyle/>
          <a:p>
            <a:r>
              <a:rPr lang="en-US" altLang="ja-JP" dirty="0" err="1"/>
              <a:t>A</a:t>
            </a:r>
            <a:r>
              <a:rPr lang="en-US" altLang="ja-JP" dirty="0" err="1" smtClean="0"/>
              <a:t>ni</a:t>
            </a:r>
            <a:r>
              <a:rPr kumimoji="1" lang="en-US" altLang="ja-JP" dirty="0" err="1" smtClean="0"/>
              <a:t>soplanatism</a:t>
            </a:r>
            <a:endParaRPr kumimoji="1" lang="ja-JP" altLang="en-US" dirty="0"/>
          </a:p>
        </p:txBody>
      </p:sp>
      <p:grpSp>
        <p:nvGrpSpPr>
          <p:cNvPr id="10" name="グループ化 98"/>
          <p:cNvGrpSpPr/>
          <p:nvPr/>
        </p:nvGrpSpPr>
        <p:grpSpPr>
          <a:xfrm>
            <a:off x="3779912" y="993502"/>
            <a:ext cx="1712713" cy="1211362"/>
            <a:chOff x="3579367" y="764704"/>
            <a:chExt cx="1712713" cy="1211362"/>
          </a:xfrm>
        </p:grpSpPr>
        <p:sp>
          <p:nvSpPr>
            <p:cNvPr id="88" name="テキスト ボックス 87"/>
            <p:cNvSpPr txBox="1"/>
            <p:nvPr/>
          </p:nvSpPr>
          <p:spPr>
            <a:xfrm>
              <a:off x="3851920" y="764704"/>
              <a:ext cx="1256113" cy="369332"/>
            </a:xfrm>
            <a:prstGeom prst="rect">
              <a:avLst/>
            </a:prstGeom>
            <a:noFill/>
          </p:spPr>
          <p:txBody>
            <a:bodyPr wrap="none" rtlCol="0">
              <a:spAutoFit/>
            </a:bodyPr>
            <a:lstStyle/>
            <a:p>
              <a:r>
                <a:rPr kumimoji="1" lang="en-US" altLang="ja-JP" b="1" dirty="0" smtClean="0"/>
                <a:t>More GSs!!</a:t>
              </a:r>
              <a:endParaRPr kumimoji="1" lang="ja-JP" altLang="en-US" b="1" dirty="0"/>
            </a:p>
          </p:txBody>
        </p:sp>
        <p:sp>
          <p:nvSpPr>
            <p:cNvPr id="98" name="テキスト ボックス 97"/>
            <p:cNvSpPr txBox="1"/>
            <p:nvPr/>
          </p:nvSpPr>
          <p:spPr>
            <a:xfrm>
              <a:off x="3579367" y="1052736"/>
              <a:ext cx="1712713" cy="923330"/>
            </a:xfrm>
            <a:prstGeom prst="rect">
              <a:avLst/>
            </a:prstGeom>
            <a:noFill/>
          </p:spPr>
          <p:txBody>
            <a:bodyPr wrap="none" rtlCol="0">
              <a:spAutoFit/>
            </a:bodyPr>
            <a:lstStyle/>
            <a:p>
              <a:pPr algn="ctr"/>
              <a:r>
                <a:rPr kumimoji="1" lang="ja-JP" altLang="en-US" dirty="0" smtClean="0"/>
                <a:t>⇓</a:t>
              </a:r>
              <a:endParaRPr kumimoji="1" lang="en-US" altLang="ja-JP" dirty="0" smtClean="0"/>
            </a:p>
            <a:p>
              <a:pPr algn="ctr"/>
              <a:r>
                <a:rPr lang="en-US" altLang="ja-JP" dirty="0" smtClean="0">
                  <a:solidFill>
                    <a:srgbClr val="FF0000"/>
                  </a:solidFill>
                </a:rPr>
                <a:t>Laser Guide Star</a:t>
              </a:r>
            </a:p>
            <a:p>
              <a:pPr algn="ctr"/>
              <a:r>
                <a:rPr kumimoji="1" lang="en-US" altLang="ja-JP" dirty="0" smtClean="0">
                  <a:solidFill>
                    <a:srgbClr val="FF0000"/>
                  </a:solidFill>
                </a:rPr>
                <a:t>(LGS)</a:t>
              </a:r>
              <a:endParaRPr kumimoji="1" lang="ja-JP" altLang="en-US" dirty="0">
                <a:solidFill>
                  <a:srgbClr val="FF0000"/>
                </a:solidFill>
              </a:endParaRPr>
            </a:p>
          </p:txBody>
        </p:sp>
      </p:grpSp>
      <p:sp>
        <p:nvSpPr>
          <p:cNvPr id="64" name="タイトル 1"/>
          <p:cNvSpPr>
            <a:spLocks noGrp="1"/>
          </p:cNvSpPr>
          <p:nvPr>
            <p:ph type="title"/>
          </p:nvPr>
        </p:nvSpPr>
        <p:spPr>
          <a:xfrm>
            <a:off x="457200" y="-27384"/>
            <a:ext cx="8229600" cy="922114"/>
          </a:xfrm>
        </p:spPr>
        <p:txBody>
          <a:bodyPr>
            <a:normAutofit/>
          </a:bodyPr>
          <a:lstStyle/>
          <a:p>
            <a:r>
              <a:rPr lang="ja-JP" altLang="en-US" sz="3200" dirty="0"/>
              <a:t>広視野</a:t>
            </a:r>
            <a:r>
              <a:rPr lang="ja-JP" altLang="en-US" sz="3200" dirty="0" smtClean="0"/>
              <a:t>補償光学</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9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2000"/>
                                        <p:tgtEl>
                                          <p:spTgt spid="85"/>
                                        </p:tgtEl>
                                      </p:cBhvr>
                                    </p:animEffec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32" grpId="1" animBg="1"/>
      <p:bldP spid="33" grpId="0" animBg="1"/>
      <p:bldP spid="78" grpId="0" animBg="1"/>
      <p:bldP spid="79" grpId="0" animBg="1"/>
      <p:bldP spid="85" grpId="0" animBg="1"/>
      <p:bldP spid="96" grpId="0" animBg="1"/>
      <p:bldP spid="9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251520" y="973177"/>
            <a:ext cx="8667455" cy="1015663"/>
          </a:xfrm>
          <a:prstGeom prst="rect">
            <a:avLst/>
          </a:prstGeom>
          <a:noFill/>
        </p:spPr>
        <p:txBody>
          <a:bodyPr wrap="square" rtlCol="0">
            <a:spAutoFit/>
          </a:bodyPr>
          <a:lstStyle/>
          <a:p>
            <a:pPr>
              <a:buFont typeface="Arial" pitchFamily="34" charset="0"/>
              <a:buChar char="•"/>
            </a:pPr>
            <a:r>
              <a:rPr kumimoji="1" lang="ja-JP" altLang="en-US" sz="2000" dirty="0" smtClean="0">
                <a:latin typeface="+mn-ea"/>
              </a:rPr>
              <a:t>ビクトリア大学（カナダ）を中心に東北大学、国立天文台ハワイ観測所が協力</a:t>
            </a:r>
            <a:endParaRPr kumimoji="1" lang="en-US" altLang="ja-JP" sz="2000" dirty="0" smtClean="0">
              <a:latin typeface="+mn-ea"/>
            </a:endParaRPr>
          </a:p>
          <a:p>
            <a:pPr>
              <a:buFont typeface="Arial" pitchFamily="34" charset="0"/>
              <a:buChar char="•"/>
            </a:pPr>
            <a:r>
              <a:rPr lang="en-US" altLang="ja-JP" sz="2000" dirty="0" smtClean="0">
                <a:latin typeface="+mn-ea"/>
              </a:rPr>
              <a:t>MOAO</a:t>
            </a:r>
            <a:r>
              <a:rPr lang="ja-JP" altLang="en-US" sz="2000" dirty="0" smtClean="0">
                <a:latin typeface="+mn-ea"/>
              </a:rPr>
              <a:t>（多天体補償光学）の実証実験装置</a:t>
            </a:r>
            <a:endParaRPr lang="en-US" altLang="ja-JP" sz="2000" dirty="0" smtClean="0">
              <a:latin typeface="+mn-ea"/>
            </a:endParaRPr>
          </a:p>
          <a:p>
            <a:pPr>
              <a:buFont typeface="Arial" pitchFamily="34" charset="0"/>
              <a:buChar char="•"/>
            </a:pPr>
            <a:r>
              <a:rPr kumimoji="1" lang="en-US" altLang="ja-JP" sz="2000" dirty="0" smtClean="0">
                <a:latin typeface="+mn-ea"/>
              </a:rPr>
              <a:t>2014</a:t>
            </a:r>
            <a:r>
              <a:rPr kumimoji="1" lang="ja-JP" altLang="en-US" sz="2000" dirty="0" smtClean="0">
                <a:latin typeface="+mn-ea"/>
              </a:rPr>
              <a:t>年</a:t>
            </a:r>
            <a:r>
              <a:rPr kumimoji="1" lang="en-US" altLang="ja-JP" sz="2000" dirty="0" smtClean="0">
                <a:latin typeface="+mn-ea"/>
              </a:rPr>
              <a:t>5</a:t>
            </a:r>
            <a:r>
              <a:rPr kumimoji="1" lang="ja-JP" altLang="en-US" sz="2000" dirty="0" smtClean="0">
                <a:latin typeface="+mn-ea"/>
              </a:rPr>
              <a:t>月</a:t>
            </a:r>
            <a:r>
              <a:rPr kumimoji="1" lang="en-US" altLang="ja-JP" sz="2000" dirty="0" smtClean="0">
                <a:latin typeface="+mn-ea"/>
              </a:rPr>
              <a:t>,8</a:t>
            </a:r>
            <a:r>
              <a:rPr kumimoji="1" lang="ja-JP" altLang="en-US" sz="2000" dirty="0" smtClean="0">
                <a:latin typeface="+mn-ea"/>
              </a:rPr>
              <a:t>月</a:t>
            </a:r>
            <a:r>
              <a:rPr lang="ja-JP" altLang="en-US" sz="2000" dirty="0" smtClean="0">
                <a:latin typeface="+mn-ea"/>
              </a:rPr>
              <a:t>、</a:t>
            </a:r>
            <a:r>
              <a:rPr lang="en-US" altLang="ja-JP" sz="2000" dirty="0" smtClean="0">
                <a:latin typeface="+mn-ea"/>
              </a:rPr>
              <a:t>2015</a:t>
            </a:r>
            <a:r>
              <a:rPr lang="ja-JP" altLang="en-US" sz="2000" dirty="0" smtClean="0">
                <a:latin typeface="+mn-ea"/>
              </a:rPr>
              <a:t>年</a:t>
            </a:r>
            <a:r>
              <a:rPr lang="en-US" altLang="ja-JP" sz="2000" dirty="0" smtClean="0">
                <a:latin typeface="+mn-ea"/>
              </a:rPr>
              <a:t>6</a:t>
            </a:r>
            <a:r>
              <a:rPr lang="ja-JP" altLang="en-US" sz="2000" dirty="0" smtClean="0">
                <a:latin typeface="+mn-ea"/>
              </a:rPr>
              <a:t>月に</a:t>
            </a:r>
            <a:r>
              <a:rPr lang="en-US" altLang="ja-JP" sz="2000" dirty="0" smtClean="0">
                <a:latin typeface="+mn-ea"/>
              </a:rPr>
              <a:t>on-sky</a:t>
            </a:r>
            <a:r>
              <a:rPr lang="ja-JP" altLang="en-US" sz="2000" dirty="0" smtClean="0">
                <a:latin typeface="+mn-ea"/>
              </a:rPr>
              <a:t>観測を実施　＠すばる望遠鏡</a:t>
            </a:r>
            <a:endParaRPr kumimoji="1" lang="ja-JP" altLang="en-US" sz="2000" dirty="0">
              <a:latin typeface="+mn-ea"/>
            </a:endParaRPr>
          </a:p>
        </p:txBody>
      </p:sp>
      <p:sp>
        <p:nvSpPr>
          <p:cNvPr id="17" name="タイトル 1"/>
          <p:cNvSpPr>
            <a:spLocks noGrp="1"/>
          </p:cNvSpPr>
          <p:nvPr>
            <p:ph type="title"/>
          </p:nvPr>
        </p:nvSpPr>
        <p:spPr>
          <a:xfrm>
            <a:off x="457200" y="44624"/>
            <a:ext cx="8229600" cy="922114"/>
          </a:xfrm>
        </p:spPr>
        <p:txBody>
          <a:bodyPr>
            <a:normAutofit/>
          </a:bodyPr>
          <a:lstStyle/>
          <a:p>
            <a:r>
              <a:rPr kumimoji="1" lang="en-US" altLang="ja-JP" sz="3200" dirty="0" smtClean="0"/>
              <a:t>RAVEN</a:t>
            </a:r>
            <a:r>
              <a:rPr lang="ja-JP" altLang="en-US" sz="3200" dirty="0" smtClean="0"/>
              <a:t> </a:t>
            </a:r>
            <a:endParaRPr kumimoji="1" lang="ja-JP" altLang="en-US" sz="3200" dirty="0"/>
          </a:p>
        </p:txBody>
      </p:sp>
      <p:graphicFrame>
        <p:nvGraphicFramePr>
          <p:cNvPr id="18" name="表 17"/>
          <p:cNvGraphicFramePr>
            <a:graphicFrameLocks noGrp="1"/>
          </p:cNvGraphicFramePr>
          <p:nvPr/>
        </p:nvGraphicFramePr>
        <p:xfrm>
          <a:off x="1475656" y="3054568"/>
          <a:ext cx="6096000" cy="3337560"/>
        </p:xfrm>
        <a:graphic>
          <a:graphicData uri="http://schemas.openxmlformats.org/drawingml/2006/table">
            <a:tbl>
              <a:tblPr bandRow="1">
                <a:tableStyleId>{5C22544A-7EE6-4342-B048-85BDC9FD1C3A}</a:tableStyleId>
              </a:tblPr>
              <a:tblGrid>
                <a:gridCol w="3048000"/>
                <a:gridCol w="3048000"/>
              </a:tblGrid>
              <a:tr h="370840">
                <a:tc>
                  <a:txBody>
                    <a:bodyPr/>
                    <a:lstStyle/>
                    <a:p>
                      <a:pPr algn="ctr"/>
                      <a:r>
                        <a:rPr kumimoji="1" lang="en-US" altLang="ja-JP" dirty="0" smtClean="0"/>
                        <a:t>AO</a:t>
                      </a:r>
                      <a:r>
                        <a:rPr kumimoji="1" lang="ja-JP" altLang="en-US" baseline="0" dirty="0" smtClean="0"/>
                        <a:t>システム</a:t>
                      </a:r>
                      <a:endParaRPr kumimoji="1" lang="ja-JP" altLang="en-US" dirty="0"/>
                    </a:p>
                  </a:txBody>
                  <a:tcPr/>
                </a:tc>
                <a:tc>
                  <a:txBody>
                    <a:bodyPr/>
                    <a:lstStyle/>
                    <a:p>
                      <a:pPr algn="ctr"/>
                      <a:r>
                        <a:rPr kumimoji="1" lang="en-US" altLang="ja-JP" dirty="0" smtClean="0"/>
                        <a:t>MOAO</a:t>
                      </a:r>
                      <a:endParaRPr kumimoji="1" lang="ja-JP" altLang="en-US" dirty="0"/>
                    </a:p>
                  </a:txBody>
                  <a:tcPr/>
                </a:tc>
              </a:tr>
              <a:tr h="370840">
                <a:tc>
                  <a:txBody>
                    <a:bodyPr/>
                    <a:lstStyle/>
                    <a:p>
                      <a:pPr algn="ctr"/>
                      <a:r>
                        <a:rPr kumimoji="1" lang="ja-JP" altLang="en-US" dirty="0" smtClean="0"/>
                        <a:t>観測装置</a:t>
                      </a:r>
                      <a:endParaRPr kumimoji="1" lang="ja-JP" altLang="en-US" dirty="0"/>
                    </a:p>
                  </a:txBody>
                  <a:tcPr/>
                </a:tc>
                <a:tc>
                  <a:txBody>
                    <a:bodyPr/>
                    <a:lstStyle/>
                    <a:p>
                      <a:pPr algn="ctr"/>
                      <a:r>
                        <a:rPr kumimoji="1" lang="en-US" altLang="ja-JP" dirty="0" smtClean="0"/>
                        <a:t>IRCS</a:t>
                      </a:r>
                      <a:endParaRPr kumimoji="1" lang="ja-JP" altLang="en-US" dirty="0"/>
                    </a:p>
                  </a:txBody>
                  <a:tcPr/>
                </a:tc>
              </a:tr>
              <a:tr h="370840">
                <a:tc>
                  <a:txBody>
                    <a:bodyPr/>
                    <a:lstStyle/>
                    <a:p>
                      <a:pPr algn="ctr"/>
                      <a:r>
                        <a:rPr kumimoji="1" lang="ja-JP" altLang="en-US" dirty="0" smtClean="0"/>
                        <a:t>サイエンス　チャンネル数</a:t>
                      </a:r>
                      <a:endParaRPr kumimoji="1" lang="ja-JP" altLang="en-US" dirty="0"/>
                    </a:p>
                  </a:txBody>
                  <a:tcPr/>
                </a:tc>
                <a:tc>
                  <a:txBody>
                    <a:bodyPr/>
                    <a:lstStyle/>
                    <a:p>
                      <a:pPr algn="ctr"/>
                      <a:r>
                        <a:rPr kumimoji="1" lang="en-US" altLang="ja-JP" dirty="0" smtClean="0"/>
                        <a:t>2</a:t>
                      </a:r>
                      <a:endParaRPr kumimoji="1" lang="ja-JP" altLang="en-US" dirty="0"/>
                    </a:p>
                  </a:txBody>
                  <a:tcPr/>
                </a:tc>
              </a:tr>
              <a:tr h="370840">
                <a:tc>
                  <a:txBody>
                    <a:bodyPr/>
                    <a:lstStyle/>
                    <a:p>
                      <a:pPr algn="ctr"/>
                      <a:r>
                        <a:rPr kumimoji="1" lang="ja-JP" altLang="en-US" dirty="0" smtClean="0">
                          <a:solidFill>
                            <a:srgbClr val="FF0000"/>
                          </a:solidFill>
                        </a:rPr>
                        <a:t>波面センサー</a:t>
                      </a:r>
                      <a:r>
                        <a:rPr kumimoji="1" lang="en-US" altLang="ja-JP" dirty="0" smtClean="0">
                          <a:solidFill>
                            <a:srgbClr val="FF0000"/>
                          </a:solidFill>
                        </a:rPr>
                        <a:t>(WFS)</a:t>
                      </a:r>
                    </a:p>
                  </a:txBody>
                  <a:tcPr/>
                </a:tc>
                <a:tc>
                  <a:txBody>
                    <a:bodyPr/>
                    <a:lstStyle/>
                    <a:p>
                      <a:pPr algn="ctr"/>
                      <a:r>
                        <a:rPr kumimoji="1" lang="en-US" altLang="ja-JP" dirty="0" smtClean="0">
                          <a:solidFill>
                            <a:srgbClr val="FF0000"/>
                          </a:solidFill>
                        </a:rPr>
                        <a:t>3NGS +</a:t>
                      </a:r>
                      <a:r>
                        <a:rPr kumimoji="1" lang="en-US" altLang="ja-JP" baseline="0" dirty="0" smtClean="0">
                          <a:solidFill>
                            <a:srgbClr val="FF0000"/>
                          </a:solidFill>
                        </a:rPr>
                        <a:t> 1 on-axis LGC</a:t>
                      </a:r>
                      <a:endParaRPr kumimoji="1" lang="ja-JP" altLang="en-US" dirty="0">
                        <a:solidFill>
                          <a:srgbClr val="FF0000"/>
                        </a:solidFill>
                      </a:endParaRPr>
                    </a:p>
                  </a:txBody>
                  <a:tcPr/>
                </a:tc>
              </a:tr>
              <a:tr h="370840">
                <a:tc>
                  <a:txBody>
                    <a:bodyPr/>
                    <a:lstStyle/>
                    <a:p>
                      <a:pPr algn="ctr"/>
                      <a:r>
                        <a:rPr kumimoji="1" lang="en-US" altLang="ja-JP" dirty="0" smtClean="0"/>
                        <a:t>Field of Regard</a:t>
                      </a:r>
                      <a:endParaRPr kumimoji="1" lang="ja-JP" altLang="en-US" dirty="0"/>
                    </a:p>
                  </a:txBody>
                  <a:tcPr/>
                </a:tc>
                <a:tc>
                  <a:txBody>
                    <a:bodyPr/>
                    <a:lstStyle/>
                    <a:p>
                      <a:pPr algn="ctr"/>
                      <a:r>
                        <a:rPr kumimoji="1" lang="en-US" altLang="ja-JP" dirty="0" smtClean="0"/>
                        <a:t>3.5 </a:t>
                      </a:r>
                      <a:r>
                        <a:rPr kumimoji="1" lang="en-US" altLang="ja-JP" dirty="0" err="1" smtClean="0"/>
                        <a:t>arcmin</a:t>
                      </a:r>
                      <a:endParaRPr kumimoji="1" lang="ja-JP" altLang="en-US" dirty="0"/>
                    </a:p>
                  </a:txBody>
                  <a:tcPr/>
                </a:tc>
              </a:tr>
              <a:tr h="370840">
                <a:tc>
                  <a:txBody>
                    <a:bodyPr/>
                    <a:lstStyle/>
                    <a:p>
                      <a:pPr algn="ctr"/>
                      <a:r>
                        <a:rPr kumimoji="1" lang="en-US" altLang="ja-JP" dirty="0" smtClean="0"/>
                        <a:t>Science</a:t>
                      </a:r>
                      <a:r>
                        <a:rPr kumimoji="1" lang="en-US" altLang="ja-JP" baseline="0" dirty="0" smtClean="0"/>
                        <a:t> Field </a:t>
                      </a:r>
                      <a:r>
                        <a:rPr kumimoji="1" lang="ja-JP" altLang="en-US" baseline="0" dirty="0" smtClean="0"/>
                        <a:t>視野</a:t>
                      </a:r>
                      <a:endParaRPr kumimoji="1" lang="ja-JP" altLang="en-US" dirty="0"/>
                    </a:p>
                  </a:txBody>
                  <a:tcPr/>
                </a:tc>
                <a:tc>
                  <a:txBody>
                    <a:bodyPr/>
                    <a:lstStyle/>
                    <a:p>
                      <a:pPr algn="ctr"/>
                      <a:r>
                        <a:rPr kumimoji="1" lang="en-US" altLang="ja-JP" dirty="0" smtClean="0"/>
                        <a:t>4 </a:t>
                      </a:r>
                      <a:r>
                        <a:rPr kumimoji="1" lang="en-US" altLang="ja-JP" dirty="0" err="1" smtClean="0"/>
                        <a:t>arcsec</a:t>
                      </a:r>
                      <a:r>
                        <a:rPr kumimoji="1" lang="en-US" altLang="ja-JP" dirty="0" smtClean="0"/>
                        <a:t> </a:t>
                      </a:r>
                      <a:endParaRPr kumimoji="1" lang="ja-JP" altLang="en-US" dirty="0"/>
                    </a:p>
                  </a:txBody>
                  <a:tcPr/>
                </a:tc>
              </a:tr>
              <a:tr h="370840">
                <a:tc>
                  <a:txBody>
                    <a:bodyPr/>
                    <a:lstStyle/>
                    <a:p>
                      <a:pPr algn="ctr"/>
                      <a:r>
                        <a:rPr kumimoji="1" lang="en-US" altLang="ja-JP" dirty="0" err="1" smtClean="0"/>
                        <a:t>Ensquared</a:t>
                      </a:r>
                      <a:r>
                        <a:rPr kumimoji="1" lang="en-US" altLang="ja-JP" dirty="0" smtClean="0"/>
                        <a:t> Energy(EE)</a:t>
                      </a:r>
                      <a:endParaRPr kumimoji="1" lang="ja-JP" altLang="en-US" dirty="0"/>
                    </a:p>
                  </a:txBody>
                  <a:tcPr/>
                </a:tc>
                <a:tc>
                  <a:txBody>
                    <a:bodyPr/>
                    <a:lstStyle/>
                    <a:p>
                      <a:pPr algn="ctr"/>
                      <a:r>
                        <a:rPr kumimoji="1" lang="en-US" altLang="ja-JP" dirty="0" smtClean="0"/>
                        <a:t>&gt;30%</a:t>
                      </a:r>
                      <a:r>
                        <a:rPr kumimoji="1" lang="ja-JP" altLang="en-US" dirty="0" smtClean="0"/>
                        <a:t>　</a:t>
                      </a:r>
                      <a:r>
                        <a:rPr kumimoji="1" lang="en-US" altLang="ja-JP" dirty="0" smtClean="0"/>
                        <a:t>(140mas ,H-band)</a:t>
                      </a:r>
                      <a:endParaRPr kumimoji="1" lang="ja-JP" altLang="en-US" dirty="0"/>
                    </a:p>
                  </a:txBody>
                  <a:tcPr/>
                </a:tc>
              </a:tr>
              <a:tr h="370840">
                <a:tc>
                  <a:txBody>
                    <a:bodyPr/>
                    <a:lstStyle/>
                    <a:p>
                      <a:pPr algn="ctr"/>
                      <a:r>
                        <a:rPr kumimoji="1" lang="en-US" altLang="ja-JP" dirty="0" smtClean="0"/>
                        <a:t>Throughput</a:t>
                      </a:r>
                      <a:endParaRPr kumimoji="1" lang="ja-JP" altLang="en-US" dirty="0"/>
                    </a:p>
                  </a:txBody>
                  <a:tcPr/>
                </a:tc>
                <a:tc>
                  <a:txBody>
                    <a:bodyPr/>
                    <a:lstStyle/>
                    <a:p>
                      <a:pPr algn="ctr"/>
                      <a:r>
                        <a:rPr kumimoji="1" lang="en-US" altLang="ja-JP" dirty="0" smtClean="0"/>
                        <a:t>AO188</a:t>
                      </a:r>
                      <a:r>
                        <a:rPr kumimoji="1" lang="ja-JP" altLang="en-US" dirty="0" smtClean="0"/>
                        <a:t>の</a:t>
                      </a:r>
                      <a:r>
                        <a:rPr kumimoji="1" lang="en-US" altLang="ja-JP" dirty="0" smtClean="0"/>
                        <a:t>80</a:t>
                      </a:r>
                      <a:r>
                        <a:rPr kumimoji="1" lang="ja-JP" altLang="en-US" dirty="0" smtClean="0"/>
                        <a:t>％</a:t>
                      </a:r>
                      <a:endParaRPr kumimoji="1" lang="ja-JP" altLang="en-US" dirty="0"/>
                    </a:p>
                  </a:txBody>
                  <a:tcPr/>
                </a:tc>
              </a:tr>
              <a:tr h="370840">
                <a:tc>
                  <a:txBody>
                    <a:bodyPr/>
                    <a:lstStyle/>
                    <a:p>
                      <a:pPr algn="ctr"/>
                      <a:r>
                        <a:rPr kumimoji="1" lang="en-US" altLang="ja-JP" dirty="0" smtClean="0"/>
                        <a:t>WFS</a:t>
                      </a:r>
                      <a:r>
                        <a:rPr kumimoji="1" lang="ja-JP" altLang="en-US" dirty="0" smtClean="0"/>
                        <a:t>限界等級</a:t>
                      </a:r>
                      <a:endParaRPr kumimoji="1" lang="ja-JP" altLang="en-US" dirty="0"/>
                    </a:p>
                  </a:txBody>
                  <a:tcPr/>
                </a:tc>
                <a:tc>
                  <a:txBody>
                    <a:bodyPr/>
                    <a:lstStyle/>
                    <a:p>
                      <a:pPr algn="ctr"/>
                      <a:r>
                        <a:rPr kumimoji="1" lang="en-US" altLang="ja-JP" dirty="0" smtClean="0"/>
                        <a:t>R&lt;14</a:t>
                      </a:r>
                      <a:endParaRPr kumimoji="1" lang="ja-JP" altLang="en-US" dirty="0"/>
                    </a:p>
                  </a:txBody>
                  <a:tcPr/>
                </a:tc>
              </a:tr>
            </a:tbl>
          </a:graphicData>
        </a:graphic>
      </p:graphicFrame>
      <p:sp>
        <p:nvSpPr>
          <p:cNvPr id="19" name="テキスト ボックス 18"/>
          <p:cNvSpPr txBox="1"/>
          <p:nvPr/>
        </p:nvSpPr>
        <p:spPr>
          <a:xfrm>
            <a:off x="253212" y="2276872"/>
            <a:ext cx="1582484" cy="400110"/>
          </a:xfrm>
          <a:prstGeom prst="rect">
            <a:avLst/>
          </a:prstGeom>
          <a:noFill/>
        </p:spPr>
        <p:txBody>
          <a:bodyPr wrap="none" rtlCol="0">
            <a:spAutoFit/>
          </a:bodyPr>
          <a:lstStyle/>
          <a:p>
            <a:pPr>
              <a:buFont typeface="Arial" pitchFamily="34" charset="0"/>
              <a:buChar char="•"/>
            </a:pPr>
            <a:r>
              <a:rPr lang="en-US" altLang="ja-JP" sz="2000" dirty="0" smtClean="0">
                <a:latin typeface="+mn-ea"/>
              </a:rPr>
              <a:t>RAVEN</a:t>
            </a:r>
            <a:r>
              <a:rPr lang="ja-JP" altLang="en-US" sz="2000" dirty="0" smtClean="0">
                <a:latin typeface="+mn-ea"/>
              </a:rPr>
              <a:t>仕様</a:t>
            </a:r>
            <a:endParaRPr kumimoji="1" lang="ja-JP" altLang="en-US" sz="2000" dirty="0">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descr="20150318ポス02.png"/>
          <p:cNvPicPr>
            <a:picLocks noChangeAspect="1"/>
          </p:cNvPicPr>
          <p:nvPr/>
        </p:nvPicPr>
        <p:blipFill>
          <a:blip r:embed="rId2" cstate="print"/>
          <a:stretch>
            <a:fillRect/>
          </a:stretch>
        </p:blipFill>
        <p:spPr>
          <a:xfrm>
            <a:off x="925776" y="2204864"/>
            <a:ext cx="7572421" cy="4320480"/>
          </a:xfrm>
          <a:prstGeom prst="rect">
            <a:avLst/>
          </a:prstGeom>
        </p:spPr>
      </p:pic>
      <p:sp>
        <p:nvSpPr>
          <p:cNvPr id="77" name="テキスト ボックス 76"/>
          <p:cNvSpPr txBox="1"/>
          <p:nvPr/>
        </p:nvSpPr>
        <p:spPr>
          <a:xfrm>
            <a:off x="251520" y="809417"/>
            <a:ext cx="7992888" cy="1323439"/>
          </a:xfrm>
          <a:prstGeom prst="rect">
            <a:avLst/>
          </a:prstGeom>
          <a:noFill/>
        </p:spPr>
        <p:txBody>
          <a:bodyPr wrap="square" rtlCol="0">
            <a:spAutoFit/>
          </a:bodyPr>
          <a:lstStyle/>
          <a:p>
            <a:pPr>
              <a:buFont typeface="Arial" pitchFamily="34" charset="0"/>
              <a:buChar char="•"/>
            </a:pPr>
            <a:r>
              <a:rPr kumimoji="1" lang="ja-JP" altLang="en-US" sz="2000" dirty="0" smtClean="0">
                <a:latin typeface="+mj-ea"/>
                <a:ea typeface="+mj-ea"/>
              </a:rPr>
              <a:t>ガイド星（</a:t>
            </a:r>
            <a:r>
              <a:rPr lang="en-US" altLang="ja-JP" sz="2000" dirty="0" smtClean="0">
                <a:latin typeface="+mj-ea"/>
                <a:ea typeface="+mj-ea"/>
              </a:rPr>
              <a:t>NGS3</a:t>
            </a:r>
            <a:r>
              <a:rPr lang="ja-JP" altLang="en-US" sz="2000" dirty="0" smtClean="0">
                <a:latin typeface="+mj-ea"/>
                <a:ea typeface="+mj-ea"/>
              </a:rPr>
              <a:t>個＋</a:t>
            </a:r>
            <a:r>
              <a:rPr lang="en-US" altLang="ja-JP" sz="2000" dirty="0" smtClean="0">
                <a:latin typeface="+mj-ea"/>
                <a:ea typeface="+mj-ea"/>
              </a:rPr>
              <a:t>LGS1</a:t>
            </a:r>
            <a:r>
              <a:rPr lang="ja-JP" altLang="en-US" sz="2000" dirty="0" smtClean="0">
                <a:latin typeface="+mj-ea"/>
                <a:ea typeface="+mj-ea"/>
              </a:rPr>
              <a:t>個</a:t>
            </a:r>
            <a:r>
              <a:rPr kumimoji="1" lang="ja-JP" altLang="en-US" sz="2000" dirty="0" smtClean="0">
                <a:latin typeface="+mj-ea"/>
                <a:ea typeface="+mj-ea"/>
              </a:rPr>
              <a:t>）</a:t>
            </a:r>
            <a:endParaRPr kumimoji="1" lang="en-US" altLang="ja-JP" sz="2000" dirty="0" smtClean="0">
              <a:latin typeface="+mj-ea"/>
              <a:ea typeface="+mj-ea"/>
            </a:endParaRPr>
          </a:p>
          <a:p>
            <a:pPr>
              <a:buFont typeface="Arial" pitchFamily="34" charset="0"/>
              <a:buChar char="•"/>
            </a:pPr>
            <a:r>
              <a:rPr lang="ja-JP" altLang="en-US" sz="2000" dirty="0" smtClean="0">
                <a:latin typeface="+mj-ea"/>
                <a:ea typeface="+mj-ea"/>
              </a:rPr>
              <a:t>サイエンスターゲット</a:t>
            </a:r>
            <a:r>
              <a:rPr lang="en-US" altLang="ja-JP" sz="2000" dirty="0" smtClean="0">
                <a:latin typeface="+mj-ea"/>
                <a:ea typeface="+mj-ea"/>
              </a:rPr>
              <a:t>2</a:t>
            </a:r>
            <a:r>
              <a:rPr lang="ja-JP" altLang="en-US" sz="2000" dirty="0" smtClean="0">
                <a:latin typeface="+mj-ea"/>
                <a:ea typeface="+mj-ea"/>
              </a:rPr>
              <a:t>天体</a:t>
            </a:r>
            <a:endParaRPr kumimoji="1" lang="en-US" altLang="ja-JP" sz="2000" dirty="0" smtClean="0">
              <a:latin typeface="+mj-ea"/>
              <a:ea typeface="+mj-ea"/>
            </a:endParaRPr>
          </a:p>
          <a:p>
            <a:pPr>
              <a:buFont typeface="Arial" pitchFamily="34" charset="0"/>
              <a:buChar char="•"/>
            </a:pPr>
            <a:r>
              <a:rPr lang="ja-JP" altLang="en-US" sz="2000" dirty="0" smtClean="0">
                <a:latin typeface="+mj-ea"/>
                <a:ea typeface="+mj-ea"/>
              </a:rPr>
              <a:t>シャックハルトマン波面センサー（</a:t>
            </a:r>
            <a:r>
              <a:rPr lang="en-US" altLang="ja-JP" sz="2000" dirty="0" smtClean="0">
                <a:latin typeface="+mj-ea"/>
                <a:ea typeface="+mj-ea"/>
              </a:rPr>
              <a:t>WFS</a:t>
            </a:r>
            <a:r>
              <a:rPr lang="ja-JP" altLang="en-US" sz="2000" dirty="0" smtClean="0">
                <a:latin typeface="+mj-ea"/>
                <a:ea typeface="+mj-ea"/>
              </a:rPr>
              <a:t>）　⇒　波面</a:t>
            </a:r>
            <a:r>
              <a:rPr lang="en-US" altLang="ja-JP" sz="2000" dirty="0" smtClean="0">
                <a:latin typeface="+mj-ea"/>
                <a:ea typeface="+mj-ea"/>
              </a:rPr>
              <a:t>slope</a:t>
            </a:r>
            <a:r>
              <a:rPr lang="ja-JP" altLang="en-US" sz="2000" dirty="0" smtClean="0">
                <a:latin typeface="+mj-ea"/>
                <a:ea typeface="+mj-ea"/>
              </a:rPr>
              <a:t>の測定</a:t>
            </a:r>
            <a:endParaRPr lang="en-US" altLang="ja-JP" sz="2000" dirty="0" smtClean="0">
              <a:latin typeface="+mj-ea"/>
              <a:ea typeface="+mj-ea"/>
            </a:endParaRPr>
          </a:p>
          <a:p>
            <a:pPr>
              <a:buFont typeface="Arial" pitchFamily="34" charset="0"/>
              <a:buChar char="•"/>
            </a:pPr>
            <a:r>
              <a:rPr lang="ja-JP" altLang="en-US" sz="2000" dirty="0" smtClean="0">
                <a:latin typeface="+mj-ea"/>
                <a:ea typeface="+mj-ea"/>
              </a:rPr>
              <a:t>トモグラフィー推定　⇒　可変形鏡（</a:t>
            </a:r>
            <a:r>
              <a:rPr lang="en-US" altLang="ja-JP" sz="2000" dirty="0" smtClean="0">
                <a:latin typeface="+mj-ea"/>
                <a:ea typeface="+mj-ea"/>
              </a:rPr>
              <a:t>DM</a:t>
            </a:r>
            <a:r>
              <a:rPr lang="ja-JP" altLang="en-US" sz="2000" dirty="0" smtClean="0">
                <a:latin typeface="+mj-ea"/>
                <a:ea typeface="+mj-ea"/>
              </a:rPr>
              <a:t>）で補正 </a:t>
            </a:r>
            <a:r>
              <a:rPr lang="en-US" altLang="ja-JP" sz="2000" dirty="0" smtClean="0">
                <a:latin typeface="+mj-ea"/>
                <a:ea typeface="+mj-ea"/>
              </a:rPr>
              <a:t>=&gt; </a:t>
            </a:r>
            <a:r>
              <a:rPr lang="ja-JP" altLang="en-US" sz="2000" dirty="0" smtClean="0">
                <a:latin typeface="+mj-ea"/>
                <a:ea typeface="+mj-ea"/>
              </a:rPr>
              <a:t>分光</a:t>
            </a:r>
            <a:r>
              <a:rPr lang="en-US" altLang="ja-JP" sz="2000" dirty="0" smtClean="0">
                <a:latin typeface="+mj-ea"/>
                <a:ea typeface="+mj-ea"/>
              </a:rPr>
              <a:t>/</a:t>
            </a:r>
            <a:r>
              <a:rPr lang="ja-JP" altLang="en-US" sz="2000" dirty="0" smtClean="0">
                <a:latin typeface="+mj-ea"/>
                <a:ea typeface="+mj-ea"/>
              </a:rPr>
              <a:t>撮像（</a:t>
            </a:r>
            <a:r>
              <a:rPr lang="en-US" altLang="ja-JP" sz="2000" dirty="0" smtClean="0">
                <a:latin typeface="+mj-ea"/>
                <a:ea typeface="+mj-ea"/>
              </a:rPr>
              <a:t>IRCS</a:t>
            </a:r>
            <a:r>
              <a:rPr lang="ja-JP" altLang="en-US" sz="2000" dirty="0" smtClean="0">
                <a:latin typeface="+mj-ea"/>
                <a:ea typeface="+mj-ea"/>
              </a:rPr>
              <a:t>）</a:t>
            </a:r>
            <a:endParaRPr lang="en-US" altLang="ja-JP" sz="2000" dirty="0" smtClean="0">
              <a:latin typeface="+mj-ea"/>
              <a:ea typeface="+mj-ea"/>
            </a:endParaRPr>
          </a:p>
        </p:txBody>
      </p:sp>
      <p:pic>
        <p:nvPicPr>
          <p:cNvPr id="14" name="図 13" descr="20150312_01.eps"/>
          <p:cNvPicPr>
            <a:picLocks noChangeAspect="1"/>
          </p:cNvPicPr>
          <p:nvPr/>
        </p:nvPicPr>
        <p:blipFill>
          <a:blip r:embed="rId3" cstate="print"/>
          <a:stretch>
            <a:fillRect/>
          </a:stretch>
        </p:blipFill>
        <p:spPr>
          <a:xfrm>
            <a:off x="611560" y="2636912"/>
            <a:ext cx="1673367" cy="1171357"/>
          </a:xfrm>
          <a:prstGeom prst="rect">
            <a:avLst/>
          </a:prstGeom>
        </p:spPr>
      </p:pic>
      <p:pic>
        <p:nvPicPr>
          <p:cNvPr id="15" name="図 14" descr="20150312_02.eps"/>
          <p:cNvPicPr>
            <a:picLocks noChangeAspect="1"/>
          </p:cNvPicPr>
          <p:nvPr/>
        </p:nvPicPr>
        <p:blipFill>
          <a:blip r:embed="rId4" cstate="print"/>
          <a:stretch>
            <a:fillRect/>
          </a:stretch>
        </p:blipFill>
        <p:spPr>
          <a:xfrm>
            <a:off x="5220072" y="3284984"/>
            <a:ext cx="1673367" cy="1171357"/>
          </a:xfrm>
          <a:prstGeom prst="rect">
            <a:avLst/>
          </a:prstGeom>
        </p:spPr>
      </p:pic>
      <p:pic>
        <p:nvPicPr>
          <p:cNvPr id="16" name="図 15" descr="20150312_03.eps"/>
          <p:cNvPicPr>
            <a:picLocks noChangeAspect="1"/>
          </p:cNvPicPr>
          <p:nvPr/>
        </p:nvPicPr>
        <p:blipFill>
          <a:blip r:embed="rId5" cstate="print"/>
          <a:stretch>
            <a:fillRect/>
          </a:stretch>
        </p:blipFill>
        <p:spPr>
          <a:xfrm>
            <a:off x="2284927" y="5373216"/>
            <a:ext cx="1633038" cy="1143127"/>
          </a:xfrm>
          <a:prstGeom prst="rect">
            <a:avLst/>
          </a:prstGeom>
        </p:spPr>
      </p:pic>
      <p:sp>
        <p:nvSpPr>
          <p:cNvPr id="17" name="タイトル 1"/>
          <p:cNvSpPr>
            <a:spLocks noGrp="1"/>
          </p:cNvSpPr>
          <p:nvPr>
            <p:ph type="title"/>
          </p:nvPr>
        </p:nvSpPr>
        <p:spPr>
          <a:xfrm>
            <a:off x="457200" y="44624"/>
            <a:ext cx="8229600" cy="792088"/>
          </a:xfrm>
        </p:spPr>
        <p:txBody>
          <a:bodyPr>
            <a:normAutofit/>
          </a:bodyPr>
          <a:lstStyle/>
          <a:p>
            <a:r>
              <a:rPr kumimoji="1" lang="en-US" altLang="ja-JP" sz="3200" dirty="0" smtClean="0"/>
              <a:t>RAVEN </a:t>
            </a:r>
            <a:r>
              <a:rPr kumimoji="1" lang="ja-JP" altLang="en-US" sz="3200" dirty="0" smtClean="0"/>
              <a:t>システム概要</a:t>
            </a:r>
            <a:r>
              <a:rPr lang="ja-JP" altLang="en-US" sz="3200" dirty="0" smtClean="0"/>
              <a:t> </a:t>
            </a:r>
            <a:endParaRPr kumimoji="1" lang="ja-JP" alt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75656" y="1484784"/>
            <a:ext cx="4320480" cy="345638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44624"/>
            <a:ext cx="8229600" cy="864096"/>
          </a:xfrm>
        </p:spPr>
        <p:txBody>
          <a:bodyPr>
            <a:normAutofit/>
          </a:bodyPr>
          <a:lstStyle/>
          <a:p>
            <a:r>
              <a:rPr kumimoji="1" lang="ja-JP" altLang="en-US" sz="3200" dirty="0" smtClean="0"/>
              <a:t>大気揺らぎの推定</a:t>
            </a:r>
            <a:endParaRPr kumimoji="1" lang="ja-JP" altLang="en-US" sz="3200" dirty="0"/>
          </a:p>
        </p:txBody>
      </p:sp>
      <p:sp>
        <p:nvSpPr>
          <p:cNvPr id="3" name="コンテンツ プレースホルダ 2"/>
          <p:cNvSpPr>
            <a:spLocks noGrp="1"/>
          </p:cNvSpPr>
          <p:nvPr>
            <p:ph idx="1"/>
          </p:nvPr>
        </p:nvSpPr>
        <p:spPr>
          <a:xfrm>
            <a:off x="457200" y="764704"/>
            <a:ext cx="8229600" cy="4525963"/>
          </a:xfrm>
        </p:spPr>
        <p:txBody>
          <a:bodyPr>
            <a:normAutofit/>
          </a:bodyPr>
          <a:lstStyle/>
          <a:p>
            <a:r>
              <a:rPr kumimoji="1" lang="ja-JP" altLang="en-US" sz="2000" dirty="0" smtClean="0"/>
              <a:t>３つの開ループ</a:t>
            </a:r>
            <a:r>
              <a:rPr kumimoji="1" lang="en-US" altLang="ja-JP" sz="2000" dirty="0" smtClean="0"/>
              <a:t>WFS</a:t>
            </a:r>
            <a:r>
              <a:rPr kumimoji="1" lang="ja-JP" altLang="en-US" sz="2000" dirty="0" smtClean="0"/>
              <a:t>の測定値からサイエンスターゲット方向の大気揺らぎを導く行列の作成</a:t>
            </a:r>
            <a:endParaRPr kumimoji="1" lang="ja-JP" altLang="en-US" sz="2000" dirty="0"/>
          </a:p>
        </p:txBody>
      </p:sp>
      <p:sp>
        <p:nvSpPr>
          <p:cNvPr id="4" name="テキスト ボックス 3"/>
          <p:cNvSpPr txBox="1"/>
          <p:nvPr/>
        </p:nvSpPr>
        <p:spPr>
          <a:xfrm>
            <a:off x="7947800" y="2350621"/>
            <a:ext cx="1088696" cy="646331"/>
          </a:xfrm>
          <a:prstGeom prst="rect">
            <a:avLst/>
          </a:prstGeom>
          <a:noFill/>
          <a:ln>
            <a:solidFill>
              <a:schemeClr val="tx1"/>
            </a:solidFill>
          </a:ln>
        </p:spPr>
        <p:txBody>
          <a:bodyPr wrap="none" rtlCol="0">
            <a:spAutoFit/>
          </a:bodyPr>
          <a:lstStyle/>
          <a:p>
            <a:pPr algn="ctr"/>
            <a:r>
              <a:rPr lang="en-US" altLang="ja-JP" dirty="0" smtClean="0"/>
              <a:t>3 OL-WFS</a:t>
            </a:r>
          </a:p>
          <a:p>
            <a:pPr algn="ctr"/>
            <a:r>
              <a:rPr lang="en-US" altLang="ja-JP" dirty="0" smtClean="0"/>
              <a:t>slope </a:t>
            </a:r>
            <a:endParaRPr kumimoji="1" lang="ja-JP" altLang="en-US" dirty="0"/>
          </a:p>
        </p:txBody>
      </p:sp>
      <p:grpSp>
        <p:nvGrpSpPr>
          <p:cNvPr id="23" name="グループ化 22"/>
          <p:cNvGrpSpPr/>
          <p:nvPr/>
        </p:nvGrpSpPr>
        <p:grpSpPr>
          <a:xfrm>
            <a:off x="6117920" y="1484784"/>
            <a:ext cx="1550424" cy="3456384"/>
            <a:chOff x="5580112" y="1916832"/>
            <a:chExt cx="1550424" cy="3456384"/>
          </a:xfrm>
        </p:grpSpPr>
        <p:sp>
          <p:nvSpPr>
            <p:cNvPr id="18" name="正方形/長方形 17"/>
            <p:cNvSpPr/>
            <p:nvPr/>
          </p:nvSpPr>
          <p:spPr>
            <a:xfrm>
              <a:off x="5580112" y="1916832"/>
              <a:ext cx="1512168" cy="345638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99"/>
                </a:solidFill>
              </a:endParaRPr>
            </a:p>
          </p:txBody>
        </p:sp>
        <p:sp>
          <p:nvSpPr>
            <p:cNvPr id="12" name="テキスト ボックス 11"/>
            <p:cNvSpPr txBox="1"/>
            <p:nvPr/>
          </p:nvSpPr>
          <p:spPr>
            <a:xfrm>
              <a:off x="5940152" y="2132856"/>
              <a:ext cx="738664" cy="2392643"/>
            </a:xfrm>
            <a:prstGeom prst="rect">
              <a:avLst/>
            </a:prstGeom>
            <a:noFill/>
            <a:ln>
              <a:solidFill>
                <a:schemeClr val="tx1"/>
              </a:solidFill>
            </a:ln>
          </p:spPr>
          <p:txBody>
            <a:bodyPr vert="eaVert" wrap="none" rtlCol="0">
              <a:spAutoFit/>
            </a:bodyPr>
            <a:lstStyle/>
            <a:p>
              <a:r>
                <a:rPr lang="ja-JP" altLang="en-US" dirty="0" smtClean="0"/>
                <a:t>サイエンスパスに対する</a:t>
              </a:r>
              <a:endParaRPr lang="en-US" altLang="ja-JP" dirty="0" smtClean="0"/>
            </a:p>
            <a:p>
              <a:r>
                <a:rPr lang="ja-JP" altLang="en-US" dirty="0" smtClean="0"/>
                <a:t>位置合わせ（回転等）</a:t>
              </a:r>
              <a:endParaRPr kumimoji="1" lang="en-US" altLang="ja-JP" dirty="0" smtClean="0"/>
            </a:p>
          </p:txBody>
        </p:sp>
        <p:sp>
          <p:nvSpPr>
            <p:cNvPr id="19" name="テキスト ボックス 18"/>
            <p:cNvSpPr txBox="1"/>
            <p:nvPr/>
          </p:nvSpPr>
          <p:spPr>
            <a:xfrm>
              <a:off x="5580112" y="5065439"/>
              <a:ext cx="1550424" cy="307777"/>
            </a:xfrm>
            <a:prstGeom prst="rect">
              <a:avLst/>
            </a:prstGeom>
            <a:noFill/>
          </p:spPr>
          <p:txBody>
            <a:bodyPr wrap="none" rtlCol="0">
              <a:spAutoFit/>
            </a:bodyPr>
            <a:lstStyle/>
            <a:p>
              <a:r>
                <a:rPr kumimoji="1" lang="ja-JP" altLang="en-US" sz="1400" dirty="0" smtClean="0"/>
                <a:t>キャリブレーション</a:t>
              </a:r>
              <a:endParaRPr kumimoji="1" lang="ja-JP" altLang="en-US" sz="1400" dirty="0"/>
            </a:p>
          </p:txBody>
        </p:sp>
      </p:grpSp>
      <p:sp>
        <p:nvSpPr>
          <p:cNvPr id="20" name="正方形/長方形 19"/>
          <p:cNvSpPr/>
          <p:nvPr/>
        </p:nvSpPr>
        <p:spPr>
          <a:xfrm>
            <a:off x="2339752" y="1628800"/>
            <a:ext cx="3240360" cy="302433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419872" y="1761627"/>
            <a:ext cx="738664" cy="1874298"/>
          </a:xfrm>
          <a:prstGeom prst="rect">
            <a:avLst/>
          </a:prstGeom>
          <a:noFill/>
          <a:ln>
            <a:solidFill>
              <a:schemeClr val="tx1"/>
            </a:solidFill>
          </a:ln>
        </p:spPr>
        <p:txBody>
          <a:bodyPr vert="eaVert" wrap="square" rtlCol="0">
            <a:spAutoFit/>
          </a:bodyPr>
          <a:lstStyle/>
          <a:p>
            <a:r>
              <a:rPr lang="ja-JP" altLang="en-US" dirty="0"/>
              <a:t>層</a:t>
            </a:r>
            <a:r>
              <a:rPr lang="ja-JP" altLang="en-US" dirty="0" smtClean="0"/>
              <a:t>ごとに揺らぎの</a:t>
            </a:r>
            <a:endParaRPr lang="en-US" altLang="ja-JP" dirty="0" smtClean="0"/>
          </a:p>
          <a:p>
            <a:r>
              <a:rPr lang="ja-JP" altLang="en-US" dirty="0" smtClean="0"/>
              <a:t>内挿・補間</a:t>
            </a:r>
            <a:endParaRPr kumimoji="1" lang="ja-JP" altLang="en-US" dirty="0"/>
          </a:p>
        </p:txBody>
      </p:sp>
      <p:sp>
        <p:nvSpPr>
          <p:cNvPr id="16" name="テキスト ボックス 15"/>
          <p:cNvSpPr txBox="1"/>
          <p:nvPr/>
        </p:nvSpPr>
        <p:spPr>
          <a:xfrm>
            <a:off x="4625424" y="1753070"/>
            <a:ext cx="738664" cy="2856103"/>
          </a:xfrm>
          <a:prstGeom prst="rect">
            <a:avLst/>
          </a:prstGeom>
          <a:noFill/>
          <a:ln>
            <a:solidFill>
              <a:schemeClr val="tx1"/>
            </a:solidFill>
          </a:ln>
        </p:spPr>
        <p:txBody>
          <a:bodyPr vert="eaVert" wrap="square" rtlCol="0">
            <a:spAutoFit/>
          </a:bodyPr>
          <a:lstStyle/>
          <a:p>
            <a:r>
              <a:rPr kumimoji="1" lang="ja-JP" altLang="en-US" dirty="0" smtClean="0"/>
              <a:t>揺らぎの高度分布仮定</a:t>
            </a:r>
            <a:endParaRPr kumimoji="1" lang="en-US" altLang="ja-JP" dirty="0" smtClean="0"/>
          </a:p>
          <a:p>
            <a:r>
              <a:rPr lang="ja-JP" altLang="en-US" dirty="0" smtClean="0"/>
              <a:t>望遠鏡上空の大気を断層化</a:t>
            </a:r>
            <a:endParaRPr kumimoji="1" lang="ja-JP" altLang="en-US" dirty="0"/>
          </a:p>
        </p:txBody>
      </p:sp>
      <p:sp>
        <p:nvSpPr>
          <p:cNvPr id="17" name="テキスト ボックス 16"/>
          <p:cNvSpPr txBox="1"/>
          <p:nvPr/>
        </p:nvSpPr>
        <p:spPr>
          <a:xfrm>
            <a:off x="2555776" y="1731552"/>
            <a:ext cx="461665" cy="1687287"/>
          </a:xfrm>
          <a:prstGeom prst="rect">
            <a:avLst/>
          </a:prstGeom>
          <a:noFill/>
          <a:ln>
            <a:solidFill>
              <a:schemeClr val="tx1"/>
            </a:solidFill>
          </a:ln>
        </p:spPr>
        <p:txBody>
          <a:bodyPr vert="eaVert" wrap="square" rtlCol="0">
            <a:spAutoFit/>
          </a:bodyPr>
          <a:lstStyle/>
          <a:p>
            <a:r>
              <a:rPr lang="ja-JP" altLang="en-US" dirty="0" smtClean="0"/>
              <a:t>全層足し合わせ</a:t>
            </a:r>
            <a:endParaRPr kumimoji="1" lang="ja-JP" altLang="en-US" dirty="0"/>
          </a:p>
        </p:txBody>
      </p:sp>
      <p:sp>
        <p:nvSpPr>
          <p:cNvPr id="21" name="テキスト ボックス 20"/>
          <p:cNvSpPr txBox="1"/>
          <p:nvPr/>
        </p:nvSpPr>
        <p:spPr>
          <a:xfrm>
            <a:off x="2624058" y="4005064"/>
            <a:ext cx="1587902" cy="523220"/>
          </a:xfrm>
          <a:prstGeom prst="rect">
            <a:avLst/>
          </a:prstGeom>
          <a:noFill/>
        </p:spPr>
        <p:txBody>
          <a:bodyPr wrap="square" rtlCol="0">
            <a:spAutoFit/>
          </a:bodyPr>
          <a:lstStyle/>
          <a:p>
            <a:r>
              <a:rPr kumimoji="1" lang="en-US" altLang="ja-JP" sz="1400" dirty="0" smtClean="0"/>
              <a:t>3</a:t>
            </a:r>
            <a:r>
              <a:rPr kumimoji="1" lang="ja-JP" altLang="en-US" sz="1400" dirty="0" smtClean="0"/>
              <a:t>次元的波面推定</a:t>
            </a:r>
            <a:endParaRPr kumimoji="1" lang="en-US" altLang="ja-JP" sz="1400" dirty="0" smtClean="0"/>
          </a:p>
          <a:p>
            <a:r>
              <a:rPr kumimoji="1" lang="ja-JP" altLang="en-US" sz="1400" dirty="0" smtClean="0"/>
              <a:t>＝</a:t>
            </a:r>
            <a:r>
              <a:rPr kumimoji="1" lang="ja-JP" altLang="en-US" sz="1400" b="1" dirty="0" smtClean="0"/>
              <a:t>トモグラフィ</a:t>
            </a:r>
            <a:r>
              <a:rPr kumimoji="1" lang="en-US" altLang="ja-JP" sz="1400" b="1" dirty="0" smtClean="0"/>
              <a:t>―</a:t>
            </a:r>
          </a:p>
        </p:txBody>
      </p:sp>
      <p:sp>
        <p:nvSpPr>
          <p:cNvPr id="22" name="テキスト ボックス 21"/>
          <p:cNvSpPr txBox="1"/>
          <p:nvPr/>
        </p:nvSpPr>
        <p:spPr>
          <a:xfrm>
            <a:off x="1662063" y="1750457"/>
            <a:ext cx="461665" cy="1253616"/>
          </a:xfrm>
          <a:prstGeom prst="rect">
            <a:avLst/>
          </a:prstGeom>
          <a:noFill/>
          <a:ln>
            <a:solidFill>
              <a:schemeClr val="tx1"/>
            </a:solidFill>
          </a:ln>
        </p:spPr>
        <p:txBody>
          <a:bodyPr vert="eaVert" wrap="square" rtlCol="0">
            <a:spAutoFit/>
          </a:bodyPr>
          <a:lstStyle/>
          <a:p>
            <a:r>
              <a:rPr lang="ja-JP" altLang="en-US" dirty="0" smtClean="0"/>
              <a:t>波面再構成</a:t>
            </a:r>
            <a:endParaRPr kumimoji="1" lang="ja-JP" altLang="en-US" dirty="0"/>
          </a:p>
        </p:txBody>
      </p:sp>
      <p:sp>
        <p:nvSpPr>
          <p:cNvPr id="25" name="テキスト ボックス 24"/>
          <p:cNvSpPr txBox="1"/>
          <p:nvPr/>
        </p:nvSpPr>
        <p:spPr>
          <a:xfrm>
            <a:off x="251520" y="2276872"/>
            <a:ext cx="889923" cy="646331"/>
          </a:xfrm>
          <a:prstGeom prst="rect">
            <a:avLst/>
          </a:prstGeom>
          <a:noFill/>
          <a:ln>
            <a:solidFill>
              <a:schemeClr val="tx1"/>
            </a:solidFill>
          </a:ln>
        </p:spPr>
        <p:txBody>
          <a:bodyPr wrap="none" rtlCol="0">
            <a:spAutoFit/>
          </a:bodyPr>
          <a:lstStyle/>
          <a:p>
            <a:pPr algn="ctr"/>
            <a:r>
              <a:rPr lang="en-US" altLang="ja-JP" dirty="0" smtClean="0"/>
              <a:t>CL-WFS</a:t>
            </a:r>
          </a:p>
          <a:p>
            <a:pPr algn="ctr"/>
            <a:r>
              <a:rPr lang="en-US" altLang="ja-JP" dirty="0" smtClean="0"/>
              <a:t>phase</a:t>
            </a:r>
          </a:p>
        </p:txBody>
      </p:sp>
      <p:sp>
        <p:nvSpPr>
          <p:cNvPr id="28" name="テキスト ボックス 27"/>
          <p:cNvSpPr txBox="1"/>
          <p:nvPr/>
        </p:nvSpPr>
        <p:spPr>
          <a:xfrm>
            <a:off x="1907704" y="4653136"/>
            <a:ext cx="2212465" cy="307777"/>
          </a:xfrm>
          <a:prstGeom prst="rect">
            <a:avLst/>
          </a:prstGeom>
          <a:noFill/>
        </p:spPr>
        <p:txBody>
          <a:bodyPr wrap="none" rtlCol="0">
            <a:spAutoFit/>
          </a:bodyPr>
          <a:lstStyle/>
          <a:p>
            <a:r>
              <a:rPr kumimoji="1" lang="ja-JP" altLang="en-US" sz="1400" b="1" dirty="0" smtClean="0"/>
              <a:t>トモグラフィック波面再構成</a:t>
            </a:r>
            <a:endParaRPr kumimoji="1" lang="ja-JP" altLang="en-US" sz="1400" b="1" dirty="0"/>
          </a:p>
        </p:txBody>
      </p:sp>
      <p:sp>
        <p:nvSpPr>
          <p:cNvPr id="31" name="右矢印 30"/>
          <p:cNvSpPr/>
          <p:nvPr/>
        </p:nvSpPr>
        <p:spPr>
          <a:xfrm flipH="1">
            <a:off x="7596336" y="2420888"/>
            <a:ext cx="28803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5796136" y="2420888"/>
            <a:ext cx="28803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flipH="1">
            <a:off x="1187624" y="2420888"/>
            <a:ext cx="28803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オブジェクト 34"/>
          <p:cNvGraphicFramePr>
            <a:graphicFrameLocks noChangeAspect="1"/>
          </p:cNvGraphicFramePr>
          <p:nvPr/>
        </p:nvGraphicFramePr>
        <p:xfrm>
          <a:off x="3371847" y="5301208"/>
          <a:ext cx="2208265" cy="821680"/>
        </p:xfrm>
        <a:graphic>
          <a:graphicData uri="http://schemas.openxmlformats.org/presentationml/2006/ole">
            <p:oleObj spid="_x0000_s8194" name="数式" r:id="rId3" imgW="545760" imgH="203040" progId="Equation.3">
              <p:embed/>
            </p:oleObj>
          </a:graphicData>
        </a:graphic>
      </p:graphicFrame>
      <p:sp>
        <p:nvSpPr>
          <p:cNvPr id="36" name="テキスト ボックス 35"/>
          <p:cNvSpPr txBox="1"/>
          <p:nvPr/>
        </p:nvSpPr>
        <p:spPr>
          <a:xfrm>
            <a:off x="3047378" y="6237312"/>
            <a:ext cx="3252814" cy="369332"/>
          </a:xfrm>
          <a:prstGeom prst="rect">
            <a:avLst/>
          </a:prstGeom>
          <a:noFill/>
        </p:spPr>
        <p:txBody>
          <a:bodyPr wrap="none" rtlCol="0">
            <a:spAutoFit/>
          </a:bodyPr>
          <a:lstStyle/>
          <a:p>
            <a:r>
              <a:rPr kumimoji="1" lang="ja-JP" altLang="en-US" dirty="0" smtClean="0"/>
              <a:t>トモグラフィック波面再構成行列</a:t>
            </a:r>
            <a:endParaRPr kumimoji="1" lang="ja-JP" altLang="en-US" dirty="0"/>
          </a:p>
        </p:txBody>
      </p:sp>
      <p:graphicFrame>
        <p:nvGraphicFramePr>
          <p:cNvPr id="8195" name="Object 3"/>
          <p:cNvGraphicFramePr>
            <a:graphicFrameLocks noChangeAspect="1"/>
          </p:cNvGraphicFramePr>
          <p:nvPr/>
        </p:nvGraphicFramePr>
        <p:xfrm>
          <a:off x="8316416" y="3068960"/>
          <a:ext cx="432048" cy="432048"/>
        </p:xfrm>
        <a:graphic>
          <a:graphicData uri="http://schemas.openxmlformats.org/presentationml/2006/ole">
            <p:oleObj spid="_x0000_s8195" name="数式" r:id="rId4" imgW="126720" imgH="177480" progId="Equation.3">
              <p:embed/>
            </p:oleObj>
          </a:graphicData>
        </a:graphic>
      </p:graphicFrame>
      <p:graphicFrame>
        <p:nvGraphicFramePr>
          <p:cNvPr id="8196" name="Object 4"/>
          <p:cNvGraphicFramePr>
            <a:graphicFrameLocks noChangeAspect="1"/>
          </p:cNvGraphicFramePr>
          <p:nvPr/>
        </p:nvGraphicFramePr>
        <p:xfrm>
          <a:off x="467544" y="2996952"/>
          <a:ext cx="474663" cy="493713"/>
        </p:xfrm>
        <a:graphic>
          <a:graphicData uri="http://schemas.openxmlformats.org/presentationml/2006/ole">
            <p:oleObj spid="_x0000_s8196" name="数式" r:id="rId5" imgW="139680" imgH="203040" progId="Equation.3">
              <p:embed/>
            </p:oleObj>
          </a:graphicData>
        </a:graphic>
      </p:graphicFrame>
      <p:pic>
        <p:nvPicPr>
          <p:cNvPr id="39" name="図 38" descr="120701.eps"/>
          <p:cNvPicPr>
            <a:picLocks noChangeAspect="1"/>
          </p:cNvPicPr>
          <p:nvPr/>
        </p:nvPicPr>
        <p:blipFill>
          <a:blip r:embed="rId6" cstate="print"/>
          <a:stretch>
            <a:fillRect/>
          </a:stretch>
        </p:blipFill>
        <p:spPr>
          <a:xfrm>
            <a:off x="107504" y="4913784"/>
            <a:ext cx="2592289" cy="1944216"/>
          </a:xfrm>
          <a:prstGeom prst="rect">
            <a:avLst/>
          </a:prstGeom>
        </p:spPr>
      </p:pic>
      <p:sp>
        <p:nvSpPr>
          <p:cNvPr id="40" name="屈折矢印 39"/>
          <p:cNvSpPr/>
          <p:nvPr/>
        </p:nvSpPr>
        <p:spPr>
          <a:xfrm rot="10800000">
            <a:off x="755576" y="4437112"/>
            <a:ext cx="504056" cy="504056"/>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0622"/>
            <a:ext cx="8229600" cy="778098"/>
          </a:xfrm>
        </p:spPr>
        <p:txBody>
          <a:bodyPr>
            <a:normAutofit/>
          </a:bodyPr>
          <a:lstStyle/>
          <a:p>
            <a:r>
              <a:rPr lang="ja-JP" altLang="en-US" sz="3200" dirty="0" smtClean="0"/>
              <a:t>性能シュミレーション</a:t>
            </a:r>
            <a:endParaRPr kumimoji="1" lang="ja-JP" altLang="en-US" sz="3200" dirty="0"/>
          </a:p>
        </p:txBody>
      </p:sp>
      <p:pic>
        <p:nvPicPr>
          <p:cNvPr id="4" name="コンテンツ プレースホルダ 3" descr="raven_RMSsumi.png"/>
          <p:cNvPicPr>
            <a:picLocks noGrp="1" noChangeAspect="1"/>
          </p:cNvPicPr>
          <p:nvPr>
            <p:ph idx="1"/>
          </p:nvPr>
        </p:nvPicPr>
        <p:blipFill>
          <a:blip r:embed="rId2" cstate="print"/>
          <a:stretch>
            <a:fillRect/>
          </a:stretch>
        </p:blipFill>
        <p:spPr>
          <a:xfrm>
            <a:off x="107504" y="836712"/>
            <a:ext cx="6049227" cy="5430969"/>
          </a:xfrm>
        </p:spPr>
      </p:pic>
      <p:sp>
        <p:nvSpPr>
          <p:cNvPr id="6" name="テキスト ボックス 5"/>
          <p:cNvSpPr txBox="1"/>
          <p:nvPr/>
        </p:nvSpPr>
        <p:spPr>
          <a:xfrm>
            <a:off x="6228184" y="1268760"/>
            <a:ext cx="2686569" cy="2308324"/>
          </a:xfrm>
          <a:prstGeom prst="rect">
            <a:avLst/>
          </a:prstGeom>
          <a:noFill/>
        </p:spPr>
        <p:txBody>
          <a:bodyPr wrap="square" rtlCol="0">
            <a:spAutoFit/>
          </a:bodyPr>
          <a:lstStyle/>
          <a:p>
            <a:pPr>
              <a:buFont typeface="Arial" pitchFamily="34" charset="0"/>
              <a:buChar char="•"/>
            </a:pPr>
            <a:r>
              <a:rPr kumimoji="1" lang="en-US" altLang="ja-JP" dirty="0" smtClean="0"/>
              <a:t>RAVEN</a:t>
            </a:r>
            <a:r>
              <a:rPr kumimoji="1" lang="ja-JP" altLang="en-US" dirty="0" smtClean="0"/>
              <a:t>の</a:t>
            </a:r>
            <a:r>
              <a:rPr kumimoji="1" lang="en-US" altLang="ja-JP" dirty="0" smtClean="0"/>
              <a:t>Baseline GS</a:t>
            </a:r>
            <a:r>
              <a:rPr lang="ja-JP" altLang="en-US" dirty="0" smtClean="0"/>
              <a:t>配置（</a:t>
            </a:r>
            <a:r>
              <a:rPr lang="en-US" altLang="ja-JP" dirty="0" smtClean="0"/>
              <a:t>NGS</a:t>
            </a:r>
            <a:r>
              <a:rPr lang="ja-JP" altLang="en-US" dirty="0" smtClean="0"/>
              <a:t>のみ）を仮定した時の波面推定精度</a:t>
            </a:r>
            <a:endParaRPr lang="en-US" altLang="ja-JP" dirty="0" smtClean="0"/>
          </a:p>
          <a:p>
            <a:pPr>
              <a:buFont typeface="Arial" pitchFamily="34" charset="0"/>
              <a:buChar char="•"/>
            </a:pPr>
            <a:r>
              <a:rPr kumimoji="1" lang="ja-JP" altLang="en-US" dirty="0" smtClean="0"/>
              <a:t>横軸：</a:t>
            </a:r>
            <a:r>
              <a:rPr kumimoji="1" lang="en-US" altLang="ja-JP" dirty="0" smtClean="0"/>
              <a:t>location</a:t>
            </a:r>
          </a:p>
          <a:p>
            <a:pPr>
              <a:buFont typeface="Arial" pitchFamily="34" charset="0"/>
              <a:buChar char="•"/>
            </a:pPr>
            <a:r>
              <a:rPr lang="en-US" altLang="ja-JP" dirty="0" smtClean="0"/>
              <a:t>r0=15.6cm</a:t>
            </a:r>
          </a:p>
          <a:p>
            <a:pPr>
              <a:buFont typeface="Arial" pitchFamily="34" charset="0"/>
              <a:buChar char="•"/>
            </a:pPr>
            <a:r>
              <a:rPr lang="en-US" altLang="ja-JP" dirty="0" smtClean="0"/>
              <a:t>GS</a:t>
            </a:r>
            <a:r>
              <a:rPr lang="ja-JP" altLang="en-US" dirty="0" smtClean="0"/>
              <a:t>配置：半径４５秒のリングに</a:t>
            </a:r>
            <a:r>
              <a:rPr lang="en-US" altLang="ja-JP" dirty="0" smtClean="0"/>
              <a:t>3</a:t>
            </a:r>
            <a:r>
              <a:rPr lang="ja-JP" altLang="en-US" dirty="0" err="1" smtClean="0"/>
              <a:t>つの</a:t>
            </a:r>
            <a:r>
              <a:rPr lang="en-US" altLang="ja-JP" dirty="0" smtClean="0"/>
              <a:t>NGS</a:t>
            </a:r>
          </a:p>
          <a:p>
            <a:pPr>
              <a:buFont typeface="Arial" pitchFamily="34" charset="0"/>
              <a:buChar char="•"/>
            </a:pP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normAutofit/>
          </a:bodyPr>
          <a:lstStyle/>
          <a:p>
            <a:r>
              <a:rPr lang="ja-JP" altLang="en-US" sz="3200" dirty="0" smtClean="0"/>
              <a:t>トモグラフィック波面再構成の妥当性</a:t>
            </a:r>
            <a:endParaRPr kumimoji="1" lang="ja-JP" altLang="en-US" sz="3200" dirty="0"/>
          </a:p>
        </p:txBody>
      </p:sp>
      <p:sp>
        <p:nvSpPr>
          <p:cNvPr id="3" name="コンテンツ プレースホルダ 2"/>
          <p:cNvSpPr>
            <a:spLocks noGrp="1"/>
          </p:cNvSpPr>
          <p:nvPr>
            <p:ph idx="1"/>
          </p:nvPr>
        </p:nvSpPr>
        <p:spPr>
          <a:xfrm>
            <a:off x="251520" y="980728"/>
            <a:ext cx="8229600" cy="3744416"/>
          </a:xfrm>
        </p:spPr>
        <p:txBody>
          <a:bodyPr>
            <a:normAutofit/>
          </a:bodyPr>
          <a:lstStyle/>
          <a:p>
            <a:r>
              <a:rPr kumimoji="1" lang="ja-JP" altLang="en-US" sz="2000" dirty="0" smtClean="0"/>
              <a:t>トモグラフィック再構成行列はモデル化されたものを使用</a:t>
            </a:r>
            <a:endParaRPr kumimoji="1" lang="en-US" altLang="ja-JP" sz="2000" dirty="0" smtClean="0"/>
          </a:p>
          <a:p>
            <a:endParaRPr lang="en-US" altLang="ja-JP" sz="2400" dirty="0"/>
          </a:p>
          <a:p>
            <a:endParaRPr kumimoji="1" lang="en-US" altLang="ja-JP" sz="2400" dirty="0" smtClean="0"/>
          </a:p>
          <a:p>
            <a:endParaRPr kumimoji="1" lang="en-US" altLang="ja-JP" sz="2400" dirty="0" smtClean="0"/>
          </a:p>
          <a:p>
            <a:endParaRPr lang="en-US" altLang="ja-JP" sz="2400" dirty="0"/>
          </a:p>
          <a:p>
            <a:pPr>
              <a:buNone/>
            </a:pPr>
            <a:endParaRPr kumimoji="1" lang="en-US" altLang="ja-JP" sz="2400" dirty="0" smtClean="0"/>
          </a:p>
          <a:p>
            <a:endParaRPr lang="en-US" altLang="ja-JP" sz="2400" dirty="0" smtClean="0"/>
          </a:p>
          <a:p>
            <a:r>
              <a:rPr lang="ja-JP" altLang="en-US" sz="2000" dirty="0" smtClean="0"/>
              <a:t>現実の観測にどこまで対応できるか？</a:t>
            </a:r>
            <a:endParaRPr lang="en-US" altLang="ja-JP" sz="2000" dirty="0" smtClean="0"/>
          </a:p>
          <a:p>
            <a:pPr lvl="1">
              <a:buFont typeface="Wingdings" pitchFamily="2" charset="2"/>
              <a:buChar char="ü"/>
            </a:pPr>
            <a:endParaRPr kumimoji="1" lang="en-US" altLang="ja-JP" sz="2000" dirty="0" smtClean="0"/>
          </a:p>
        </p:txBody>
      </p:sp>
      <p:graphicFrame>
        <p:nvGraphicFramePr>
          <p:cNvPr id="6" name="オブジェクト 5"/>
          <p:cNvGraphicFramePr>
            <a:graphicFrameLocks noChangeAspect="1"/>
          </p:cNvGraphicFramePr>
          <p:nvPr/>
        </p:nvGraphicFramePr>
        <p:xfrm>
          <a:off x="1907704" y="1754813"/>
          <a:ext cx="1296144" cy="576064"/>
        </p:xfrm>
        <a:graphic>
          <a:graphicData uri="http://schemas.openxmlformats.org/presentationml/2006/ole">
            <p:oleObj spid="_x0000_s7170" name="数式" r:id="rId3" imgW="457200" imgH="203040" progId="Equation.3">
              <p:embed/>
            </p:oleObj>
          </a:graphicData>
        </a:graphic>
      </p:graphicFrame>
      <p:graphicFrame>
        <p:nvGraphicFramePr>
          <p:cNvPr id="7" name="オブジェクト 6"/>
          <p:cNvGraphicFramePr>
            <a:graphicFrameLocks noChangeAspect="1"/>
          </p:cNvGraphicFramePr>
          <p:nvPr/>
        </p:nvGraphicFramePr>
        <p:xfrm>
          <a:off x="2195736" y="2618909"/>
          <a:ext cx="2943401" cy="601340"/>
        </p:xfrm>
        <a:graphic>
          <a:graphicData uri="http://schemas.openxmlformats.org/presentationml/2006/ole">
            <p:oleObj spid="_x0000_s7171" name="数式" r:id="rId4" imgW="1180800" imgH="241200" progId="Equation.3">
              <p:embed/>
            </p:oleObj>
          </a:graphicData>
        </a:graphic>
      </p:graphicFrame>
      <p:sp>
        <p:nvSpPr>
          <p:cNvPr id="8" name="テキスト ボックス 7"/>
          <p:cNvSpPr txBox="1"/>
          <p:nvPr/>
        </p:nvSpPr>
        <p:spPr>
          <a:xfrm>
            <a:off x="3419872" y="1826821"/>
            <a:ext cx="2329484" cy="369332"/>
          </a:xfrm>
          <a:prstGeom prst="rect">
            <a:avLst/>
          </a:prstGeom>
          <a:noFill/>
        </p:spPr>
        <p:txBody>
          <a:bodyPr wrap="none" rtlCol="0">
            <a:spAutoFit/>
          </a:bodyPr>
          <a:lstStyle/>
          <a:p>
            <a:r>
              <a:rPr lang="ja-JP" altLang="en-US" dirty="0" smtClean="0"/>
              <a:t>トモグラフィック再構成</a:t>
            </a:r>
            <a:endParaRPr kumimoji="1" lang="ja-JP" altLang="en-US" dirty="0"/>
          </a:p>
        </p:txBody>
      </p:sp>
      <p:cxnSp>
        <p:nvCxnSpPr>
          <p:cNvPr id="10" name="直線矢印コネクタ 9"/>
          <p:cNvCxnSpPr/>
          <p:nvPr/>
        </p:nvCxnSpPr>
        <p:spPr>
          <a:xfrm flipV="1">
            <a:off x="2555776" y="2258869"/>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下矢印 11"/>
          <p:cNvSpPr/>
          <p:nvPr/>
        </p:nvSpPr>
        <p:spPr>
          <a:xfrm rot="5400000">
            <a:off x="5358368" y="2613189"/>
            <a:ext cx="3714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191608" y="2348880"/>
            <a:ext cx="2412840" cy="1169551"/>
          </a:xfrm>
          <a:prstGeom prst="rect">
            <a:avLst/>
          </a:prstGeom>
          <a:noFill/>
          <a:ln>
            <a:solidFill>
              <a:schemeClr val="tx1"/>
            </a:solidFill>
          </a:ln>
        </p:spPr>
        <p:txBody>
          <a:bodyPr wrap="none" rtlCol="0">
            <a:spAutoFit/>
          </a:bodyPr>
          <a:lstStyle/>
          <a:p>
            <a:r>
              <a:rPr kumimoji="1" lang="ja-JP" altLang="en-US" sz="1400" dirty="0" smtClean="0"/>
              <a:t>・高度プロファイル</a:t>
            </a:r>
            <a:endParaRPr kumimoji="1" lang="en-US" altLang="ja-JP" sz="1400" dirty="0" smtClean="0"/>
          </a:p>
          <a:p>
            <a:r>
              <a:rPr lang="ja-JP" altLang="en-US" sz="1400" dirty="0" smtClean="0"/>
              <a:t>・大気揺らぎパワースペクトル</a:t>
            </a:r>
            <a:endParaRPr lang="en-US" altLang="ja-JP" sz="1400" dirty="0" smtClean="0"/>
          </a:p>
          <a:p>
            <a:r>
              <a:rPr kumimoji="1" lang="ja-JP" altLang="en-US" sz="1400" dirty="0" smtClean="0"/>
              <a:t>・位相⇔</a:t>
            </a:r>
            <a:r>
              <a:rPr kumimoji="1" lang="en-US" altLang="ja-JP" sz="1400" dirty="0" smtClean="0"/>
              <a:t>slope</a:t>
            </a:r>
            <a:r>
              <a:rPr kumimoji="1" lang="ja-JP" altLang="en-US" sz="1400" dirty="0" smtClean="0"/>
              <a:t>関係</a:t>
            </a:r>
            <a:endParaRPr kumimoji="1" lang="en-US" altLang="ja-JP" sz="1400" dirty="0" smtClean="0"/>
          </a:p>
          <a:p>
            <a:r>
              <a:rPr lang="ja-JP" altLang="en-US" sz="1400" dirty="0" smtClean="0"/>
              <a:t>・波面センサーの位置関係</a:t>
            </a:r>
            <a:endParaRPr lang="en-US" altLang="ja-JP" sz="1400" dirty="0" smtClean="0"/>
          </a:p>
          <a:p>
            <a:r>
              <a:rPr lang="ja-JP" altLang="en-US" sz="1400" dirty="0" smtClean="0"/>
              <a:t>・</a:t>
            </a:r>
            <a:r>
              <a:rPr lang="en-US" altLang="ja-JP" sz="1400" dirty="0" smtClean="0"/>
              <a:t>GS</a:t>
            </a:r>
            <a:r>
              <a:rPr lang="ja-JP" altLang="en-US" sz="1400" dirty="0" smtClean="0"/>
              <a:t>配置　など</a:t>
            </a:r>
            <a:endParaRPr kumimoji="1" lang="ja-JP" altLang="en-US" sz="1400" dirty="0"/>
          </a:p>
        </p:txBody>
      </p:sp>
      <p:sp>
        <p:nvSpPr>
          <p:cNvPr id="15" name="テキスト ボックス 14"/>
          <p:cNvSpPr txBox="1"/>
          <p:nvPr/>
        </p:nvSpPr>
        <p:spPr>
          <a:xfrm>
            <a:off x="5148064" y="3193231"/>
            <a:ext cx="878767" cy="307777"/>
          </a:xfrm>
          <a:prstGeom prst="rect">
            <a:avLst/>
          </a:prstGeom>
          <a:noFill/>
        </p:spPr>
        <p:txBody>
          <a:bodyPr wrap="none" rtlCol="0">
            <a:spAutoFit/>
          </a:bodyPr>
          <a:lstStyle/>
          <a:p>
            <a:r>
              <a:rPr lang="ja-JP" altLang="en-US" sz="1400" dirty="0" smtClean="0"/>
              <a:t>モデル化</a:t>
            </a:r>
            <a:endParaRPr kumimoji="1" lang="ja-JP" altLang="en-US" sz="1400" dirty="0"/>
          </a:p>
        </p:txBody>
      </p:sp>
      <p:sp>
        <p:nvSpPr>
          <p:cNvPr id="17" name="下矢印 16"/>
          <p:cNvSpPr/>
          <p:nvPr/>
        </p:nvSpPr>
        <p:spPr>
          <a:xfrm>
            <a:off x="4427984" y="5373216"/>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67544" y="4581128"/>
            <a:ext cx="8352928" cy="646331"/>
          </a:xfrm>
          <a:prstGeom prst="rect">
            <a:avLst/>
          </a:prstGeom>
          <a:noFill/>
        </p:spPr>
        <p:txBody>
          <a:bodyPr wrap="square" rtlCol="0">
            <a:spAutoFit/>
          </a:bodyPr>
          <a:lstStyle/>
          <a:p>
            <a:r>
              <a:rPr kumimoji="1" lang="en-US" altLang="ja-JP" dirty="0" smtClean="0"/>
              <a:t>On-sky</a:t>
            </a:r>
            <a:r>
              <a:rPr kumimoji="1" lang="ja-JP" altLang="en-US" dirty="0" smtClean="0"/>
              <a:t>観測では、現実の観測コンディションや装置の機械的特性など、トモグラフィーモデルに含めきれないパラメータの影響を受けると予想できる。</a:t>
            </a:r>
            <a:endParaRPr kumimoji="1" lang="ja-JP" altLang="en-US" dirty="0"/>
          </a:p>
        </p:txBody>
      </p:sp>
      <p:sp>
        <p:nvSpPr>
          <p:cNvPr id="20" name="テキスト ボックス 19"/>
          <p:cNvSpPr txBox="1"/>
          <p:nvPr/>
        </p:nvSpPr>
        <p:spPr>
          <a:xfrm>
            <a:off x="899592" y="5877272"/>
            <a:ext cx="7704856" cy="646331"/>
          </a:xfrm>
          <a:prstGeom prst="rect">
            <a:avLst/>
          </a:prstGeom>
          <a:noFill/>
        </p:spPr>
        <p:txBody>
          <a:bodyPr wrap="square" rtlCol="0">
            <a:spAutoFit/>
          </a:bodyPr>
          <a:lstStyle/>
          <a:p>
            <a:r>
              <a:rPr kumimoji="1" lang="ja-JP" altLang="en-US" b="1" dirty="0" smtClean="0"/>
              <a:t>既定のトモグラフィーモデルが現実の</a:t>
            </a:r>
            <a:r>
              <a:rPr kumimoji="1" lang="en-US" altLang="ja-JP" b="1" dirty="0" smtClean="0"/>
              <a:t>on-sky</a:t>
            </a:r>
            <a:r>
              <a:rPr kumimoji="1" lang="ja-JP" altLang="en-US" b="1" dirty="0" smtClean="0"/>
              <a:t>観測に適用できているかを検証し、</a:t>
            </a:r>
            <a:r>
              <a:rPr kumimoji="1" lang="en-US" altLang="ja-JP" b="1" dirty="0" smtClean="0"/>
              <a:t>MOAO</a:t>
            </a:r>
            <a:r>
              <a:rPr kumimoji="1" lang="ja-JP" altLang="en-US" b="1" dirty="0" smtClean="0"/>
              <a:t>の実用化に向けて課題点を洗い出すことが必要</a:t>
            </a:r>
            <a:endParaRPr kumimoji="1" lang="en-US" altLang="ja-JP" b="1" dirty="0" smtClean="0"/>
          </a:p>
        </p:txBody>
      </p:sp>
      <p:sp>
        <p:nvSpPr>
          <p:cNvPr id="21" name="テキスト ボックス 20"/>
          <p:cNvSpPr txBox="1"/>
          <p:nvPr/>
        </p:nvSpPr>
        <p:spPr>
          <a:xfrm>
            <a:off x="6948264" y="1988840"/>
            <a:ext cx="1058303" cy="338554"/>
          </a:xfrm>
          <a:prstGeom prst="rect">
            <a:avLst/>
          </a:prstGeom>
          <a:solidFill>
            <a:schemeClr val="bg1"/>
          </a:solidFill>
        </p:spPr>
        <p:txBody>
          <a:bodyPr wrap="none" rtlCol="0">
            <a:spAutoFit/>
          </a:bodyPr>
          <a:lstStyle/>
          <a:p>
            <a:r>
              <a:rPr kumimoji="1" lang="ja-JP" altLang="en-US" sz="1600" dirty="0" smtClean="0"/>
              <a:t>パラメータ</a:t>
            </a:r>
            <a:endParaRPr kumimoji="1" lang="ja-JP"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ja-JP" altLang="en-US" sz="3200" dirty="0" smtClean="0"/>
              <a:t>トモグラフィック再構成行列を</a:t>
            </a:r>
            <a:r>
              <a:rPr kumimoji="1" lang="en-US" altLang="ja-JP" sz="3200" dirty="0" smtClean="0"/>
              <a:t/>
            </a:r>
            <a:br>
              <a:rPr kumimoji="1" lang="en-US" altLang="ja-JP" sz="3200" dirty="0" smtClean="0"/>
            </a:br>
            <a:r>
              <a:rPr kumimoji="1" lang="ja-JP" altLang="en-US" sz="3200" dirty="0" smtClean="0"/>
              <a:t>経験的に求める手法</a:t>
            </a:r>
            <a:endParaRPr kumimoji="1" lang="ja-JP" altLang="en-US" sz="3200" dirty="0"/>
          </a:p>
        </p:txBody>
      </p:sp>
      <p:sp>
        <p:nvSpPr>
          <p:cNvPr id="3" name="コンテンツ プレースホルダ 2"/>
          <p:cNvSpPr>
            <a:spLocks noGrp="1"/>
          </p:cNvSpPr>
          <p:nvPr>
            <p:ph idx="1"/>
          </p:nvPr>
        </p:nvSpPr>
        <p:spPr>
          <a:xfrm>
            <a:off x="251520" y="1268760"/>
            <a:ext cx="8229600" cy="5517232"/>
          </a:xfrm>
        </p:spPr>
        <p:txBody>
          <a:bodyPr>
            <a:normAutofit lnSpcReduction="10000"/>
          </a:bodyPr>
          <a:lstStyle/>
          <a:p>
            <a:r>
              <a:rPr kumimoji="1" lang="en-US" altLang="ja-JP" sz="2000" dirty="0" smtClean="0"/>
              <a:t>Learn &amp; Apply </a:t>
            </a:r>
            <a:r>
              <a:rPr kumimoji="1" lang="ja-JP" altLang="en-US" sz="2000" dirty="0" smtClean="0"/>
              <a:t>法 （</a:t>
            </a:r>
            <a:r>
              <a:rPr kumimoji="1" lang="en-US" altLang="ja-JP" sz="2000" dirty="0" smtClean="0"/>
              <a:t>Vidal et al.2010</a:t>
            </a:r>
            <a:r>
              <a:rPr kumimoji="1" lang="ja-JP" altLang="en-US" sz="2000" dirty="0" smtClean="0"/>
              <a:t>）</a:t>
            </a:r>
            <a:endParaRPr kumimoji="1" lang="en-US" altLang="ja-JP" sz="2000" dirty="0" smtClean="0"/>
          </a:p>
          <a:p>
            <a:pPr lvl="1">
              <a:buFont typeface="Wingdings" pitchFamily="2" charset="2"/>
              <a:buChar char="ü"/>
            </a:pPr>
            <a:r>
              <a:rPr lang="en-US" altLang="ja-JP" sz="1800" dirty="0" smtClean="0"/>
              <a:t>EAGLE(</a:t>
            </a:r>
            <a:r>
              <a:rPr lang="en-US" altLang="ja-JP" sz="1800" dirty="0" err="1" smtClean="0"/>
              <a:t>Elt</a:t>
            </a:r>
            <a:r>
              <a:rPr lang="en-US" altLang="ja-JP" sz="1800" dirty="0" smtClean="0"/>
              <a:t> Adaptive optics for </a:t>
            </a:r>
            <a:r>
              <a:rPr lang="en-US" altLang="ja-JP" sz="1800" dirty="0" err="1" smtClean="0"/>
              <a:t>GaLaxy</a:t>
            </a:r>
            <a:r>
              <a:rPr lang="en-US" altLang="ja-JP" sz="1800" dirty="0" smtClean="0"/>
              <a:t> Evolution)</a:t>
            </a:r>
            <a:r>
              <a:rPr lang="ja-JP" altLang="en-US" sz="1800" dirty="0" smtClean="0"/>
              <a:t>の</a:t>
            </a:r>
            <a:r>
              <a:rPr lang="en-US" altLang="ja-JP" sz="1800" dirty="0" smtClean="0"/>
              <a:t>MOAO</a:t>
            </a:r>
            <a:r>
              <a:rPr lang="ja-JP" altLang="en-US" sz="1800" dirty="0" smtClean="0"/>
              <a:t>実証装置</a:t>
            </a:r>
            <a:r>
              <a:rPr lang="en-US" altLang="ja-JP" sz="1800" dirty="0" smtClean="0"/>
              <a:t>CANARY</a:t>
            </a:r>
            <a:r>
              <a:rPr lang="ja-JP" altLang="en-US" sz="1800" dirty="0" smtClean="0"/>
              <a:t>のトモグラフィーアルゴリズムとして提案</a:t>
            </a:r>
            <a:endParaRPr lang="en-US" altLang="ja-JP" sz="1800" dirty="0" smtClean="0"/>
          </a:p>
          <a:p>
            <a:pPr>
              <a:buNone/>
            </a:pPr>
            <a:endParaRPr kumimoji="1" lang="en-US" altLang="ja-JP" sz="1800" dirty="0"/>
          </a:p>
          <a:p>
            <a:pPr>
              <a:buNone/>
            </a:pPr>
            <a:endParaRPr lang="en-US" altLang="ja-JP" sz="1800" dirty="0" smtClean="0"/>
          </a:p>
          <a:p>
            <a:pPr>
              <a:buNone/>
            </a:pPr>
            <a:endParaRPr lang="en-US" altLang="ja-JP" sz="1800" dirty="0" smtClean="0"/>
          </a:p>
          <a:p>
            <a:pPr>
              <a:buNone/>
            </a:pPr>
            <a:endParaRPr kumimoji="1" lang="en-US" altLang="ja-JP" sz="1800" dirty="0"/>
          </a:p>
          <a:p>
            <a:pPr>
              <a:buNone/>
            </a:pPr>
            <a:endParaRPr lang="en-US" altLang="ja-JP" sz="1800" dirty="0" smtClean="0"/>
          </a:p>
          <a:p>
            <a:pPr>
              <a:buNone/>
            </a:pPr>
            <a:endParaRPr kumimoji="1" lang="en-US" altLang="ja-JP" sz="1800" dirty="0"/>
          </a:p>
          <a:p>
            <a:pPr lvl="1">
              <a:buFont typeface="Wingdings" pitchFamily="2" charset="2"/>
              <a:buChar char="ü"/>
            </a:pPr>
            <a:r>
              <a:rPr lang="ja-JP" altLang="en-US" sz="1800" dirty="0" smtClean="0"/>
              <a:t>共分散行列の計算には</a:t>
            </a:r>
            <a:r>
              <a:rPr lang="en-US" altLang="ja-JP" sz="1800" dirty="0" smtClean="0"/>
              <a:t>on-sky</a:t>
            </a:r>
            <a:r>
              <a:rPr lang="ja-JP" altLang="en-US" sz="1800" dirty="0" smtClean="0"/>
              <a:t>で</a:t>
            </a:r>
            <a:r>
              <a:rPr lang="ja-JP" altLang="en-US" sz="1800" dirty="0" smtClean="0">
                <a:solidFill>
                  <a:srgbClr val="FF0000"/>
                </a:solidFill>
              </a:rPr>
              <a:t>実際に測定された</a:t>
            </a:r>
            <a:r>
              <a:rPr lang="en-US" altLang="ja-JP" sz="1800" dirty="0" smtClean="0">
                <a:solidFill>
                  <a:srgbClr val="FF0000"/>
                </a:solidFill>
              </a:rPr>
              <a:t>Slope</a:t>
            </a:r>
            <a:r>
              <a:rPr lang="ja-JP" altLang="en-US" sz="1800" dirty="0" smtClean="0">
                <a:solidFill>
                  <a:srgbClr val="FF0000"/>
                </a:solidFill>
              </a:rPr>
              <a:t>データを用いる</a:t>
            </a:r>
            <a:endParaRPr lang="en-US" altLang="ja-JP" sz="1800" dirty="0" smtClean="0">
              <a:solidFill>
                <a:srgbClr val="FF0000"/>
              </a:solidFill>
            </a:endParaRPr>
          </a:p>
          <a:p>
            <a:pPr lvl="1">
              <a:buFont typeface="Wingdings" pitchFamily="2" charset="2"/>
              <a:buChar char="ü"/>
            </a:pPr>
            <a:r>
              <a:rPr lang="ja-JP" altLang="en-US" sz="1800" dirty="0" smtClean="0"/>
              <a:t>行列計算のために一定期間データを記録、蓄積　⇒　</a:t>
            </a:r>
            <a:r>
              <a:rPr lang="en-US" altLang="ja-JP" sz="1800" dirty="0" smtClean="0"/>
              <a:t>Learn</a:t>
            </a:r>
          </a:p>
          <a:p>
            <a:pPr lvl="1">
              <a:buFont typeface="Wingdings" pitchFamily="2" charset="2"/>
              <a:buChar char="ü"/>
            </a:pPr>
            <a:r>
              <a:rPr lang="ja-JP" altLang="en-US" sz="1800" dirty="0" smtClean="0"/>
              <a:t>計算した行列を適応　⇒　</a:t>
            </a:r>
            <a:r>
              <a:rPr lang="en-US" altLang="ja-JP" sz="1800" dirty="0" smtClean="0"/>
              <a:t>Apply</a:t>
            </a:r>
            <a:endParaRPr lang="en-US" altLang="ja-JP" sz="2200" dirty="0" smtClean="0"/>
          </a:p>
          <a:p>
            <a:r>
              <a:rPr lang="ja-JP" altLang="en-US" sz="2000" dirty="0"/>
              <a:t>実際の観測コンディション、装置の機械的特性、大気揺らぎの性質等を反映したトモグラフィック再構成行列を経験的に導くことができると期待される</a:t>
            </a:r>
            <a:r>
              <a:rPr lang="ja-JP" altLang="en-US" sz="2000" dirty="0" smtClean="0"/>
              <a:t>。</a:t>
            </a:r>
            <a:endParaRPr lang="en-US" altLang="ja-JP" sz="2000" dirty="0" smtClean="0"/>
          </a:p>
          <a:p>
            <a:r>
              <a:rPr lang="ja-JP" altLang="en-US" sz="2200" dirty="0" smtClean="0"/>
              <a:t> </a:t>
            </a:r>
            <a:r>
              <a:rPr lang="ja-JP" altLang="en-US" sz="2000" dirty="0" smtClean="0"/>
              <a:t>再構成行列の構造を比較することでトモグラフィー手法の課題点の洗い出しに繋がる</a:t>
            </a:r>
            <a:endParaRPr lang="en-US" altLang="ja-JP" sz="2000" dirty="0"/>
          </a:p>
        </p:txBody>
      </p:sp>
      <p:grpSp>
        <p:nvGrpSpPr>
          <p:cNvPr id="6" name="グループ化 5"/>
          <p:cNvGrpSpPr/>
          <p:nvPr/>
        </p:nvGrpSpPr>
        <p:grpSpPr>
          <a:xfrm>
            <a:off x="2817321" y="2492896"/>
            <a:ext cx="3194839" cy="1296144"/>
            <a:chOff x="2843808" y="2996952"/>
            <a:chExt cx="3194839" cy="1296144"/>
          </a:xfrm>
        </p:grpSpPr>
        <p:graphicFrame>
          <p:nvGraphicFramePr>
            <p:cNvPr id="4" name="オブジェクト 3"/>
            <p:cNvGraphicFramePr>
              <a:graphicFrameLocks noChangeAspect="1"/>
            </p:cNvGraphicFramePr>
            <p:nvPr/>
          </p:nvGraphicFramePr>
          <p:xfrm>
            <a:off x="2843808" y="2996952"/>
            <a:ext cx="3194839" cy="618356"/>
          </p:xfrm>
          <a:graphic>
            <a:graphicData uri="http://schemas.openxmlformats.org/presentationml/2006/ole">
              <p:oleObj spid="_x0000_s4098" name="数式" r:id="rId3" imgW="1180800" imgH="228600" progId="Equation.3">
                <p:embed/>
              </p:oleObj>
            </a:graphicData>
          </a:graphic>
        </p:graphicFrame>
        <p:graphicFrame>
          <p:nvGraphicFramePr>
            <p:cNvPr id="5" name="オブジェクト 4"/>
            <p:cNvGraphicFramePr>
              <a:graphicFrameLocks noChangeAspect="1"/>
            </p:cNvGraphicFramePr>
            <p:nvPr/>
          </p:nvGraphicFramePr>
          <p:xfrm>
            <a:off x="3277546" y="3662040"/>
            <a:ext cx="1798510" cy="631056"/>
          </p:xfrm>
          <a:graphic>
            <a:graphicData uri="http://schemas.openxmlformats.org/presentationml/2006/ole">
              <p:oleObj spid="_x0000_s4099" name="数式" r:id="rId4" imgW="723600" imgH="253800" progId="Equation.3">
                <p:embed/>
              </p:oleObj>
            </a:graphicData>
          </a:graphic>
        </p:graphicFrame>
      </p:grpSp>
      <p:cxnSp>
        <p:nvCxnSpPr>
          <p:cNvPr id="9" name="直線矢印コネクタ 8"/>
          <p:cNvCxnSpPr/>
          <p:nvPr/>
        </p:nvCxnSpPr>
        <p:spPr>
          <a:xfrm flipH="1">
            <a:off x="5292080" y="350100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868144" y="3284984"/>
            <a:ext cx="1391728" cy="369332"/>
          </a:xfrm>
          <a:prstGeom prst="rect">
            <a:avLst/>
          </a:prstGeom>
          <a:noFill/>
        </p:spPr>
        <p:txBody>
          <a:bodyPr wrap="none" rtlCol="0">
            <a:spAutoFit/>
          </a:bodyPr>
          <a:lstStyle/>
          <a:p>
            <a:r>
              <a:rPr lang="ja-JP" altLang="en-US" dirty="0" smtClean="0"/>
              <a:t>共分散行列</a:t>
            </a:r>
            <a:r>
              <a:rPr lang="en-US" altLang="ja-JP" dirty="0" smtClean="0"/>
              <a:t> </a:t>
            </a:r>
            <a:endParaRPr kumimoji="1" lang="ja-JP" altLang="en-US" dirty="0"/>
          </a:p>
        </p:txBody>
      </p:sp>
      <p:cxnSp>
        <p:nvCxnSpPr>
          <p:cNvPr id="14" name="直線コネクタ 13"/>
          <p:cNvCxnSpPr/>
          <p:nvPr/>
        </p:nvCxnSpPr>
        <p:spPr>
          <a:xfrm>
            <a:off x="3563888" y="3717032"/>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3834</TotalTime>
  <Words>795</Words>
  <Application>Microsoft Office PowerPoint</Application>
  <PresentationFormat>画面に合わせる (4:3)</PresentationFormat>
  <Paragraphs>206</Paragraphs>
  <Slides>19</Slides>
  <Notes>1</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22" baseType="lpstr">
      <vt:lpstr>Office テーマ</vt:lpstr>
      <vt:lpstr>1_Office テーマ</vt:lpstr>
      <vt:lpstr>数式</vt:lpstr>
      <vt:lpstr>Subaru/RAVENのon-sky観測データを用いた トモグラフィック再構成行列の推定</vt:lpstr>
      <vt:lpstr>TMTプロジェクトにおける広視野補償光学</vt:lpstr>
      <vt:lpstr>広視野補償光学</vt:lpstr>
      <vt:lpstr>RAVEN </vt:lpstr>
      <vt:lpstr>RAVEN システム概要 </vt:lpstr>
      <vt:lpstr>大気揺らぎの推定</vt:lpstr>
      <vt:lpstr>性能シュミレーション</vt:lpstr>
      <vt:lpstr>トモグラフィック波面再構成の妥当性</vt:lpstr>
      <vt:lpstr>トモグラフィック再構成行列を 経験的に求める手法</vt:lpstr>
      <vt:lpstr>経験的トモグラフィック波面再構成行列</vt:lpstr>
      <vt:lpstr>RAVEN on-skyデータの解析 （経験的トモグラフィー）</vt:lpstr>
      <vt:lpstr>データ</vt:lpstr>
      <vt:lpstr>経験的トモグラフィー推定結果1</vt:lpstr>
      <vt:lpstr>経験的トモグラフィー推定結果2</vt:lpstr>
      <vt:lpstr>経験的トモグラフィック推定の性能評価</vt:lpstr>
      <vt:lpstr>特異値によるノイズ依存性の低減</vt:lpstr>
      <vt:lpstr>特異値によるノイズ依存性の低減</vt:lpstr>
      <vt:lpstr>特異値によるノイズ依存性の低減</vt:lpstr>
      <vt:lpstr>まとめと今後の展望</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Subaru/RAVENのon-sky観測データを用いた トモグラフィック再構成行列の推定</dc:title>
  <dc:creator>kimihiro</dc:creator>
  <cp:lastModifiedBy>yamazaki</cp:lastModifiedBy>
  <cp:revision>62</cp:revision>
  <dcterms:created xsi:type="dcterms:W3CDTF">2015-12-05T06:48:36Z</dcterms:created>
  <dcterms:modified xsi:type="dcterms:W3CDTF">2015-12-08T01:18:33Z</dcterms:modified>
</cp:coreProperties>
</file>