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0" r:id="rId1"/>
  </p:sldMasterIdLst>
  <p:notesMasterIdLst>
    <p:notesMasterId r:id="rId44"/>
  </p:notesMasterIdLst>
  <p:sldIdLst>
    <p:sldId id="304" r:id="rId2"/>
    <p:sldId id="306" r:id="rId3"/>
    <p:sldId id="302" r:id="rId4"/>
    <p:sldId id="296" r:id="rId5"/>
    <p:sldId id="279" r:id="rId6"/>
    <p:sldId id="280" r:id="rId7"/>
    <p:sldId id="303" r:id="rId8"/>
    <p:sldId id="307" r:id="rId9"/>
    <p:sldId id="309" r:id="rId10"/>
    <p:sldId id="267" r:id="rId11"/>
    <p:sldId id="308" r:id="rId12"/>
    <p:sldId id="320" r:id="rId13"/>
    <p:sldId id="310" r:id="rId14"/>
    <p:sldId id="311" r:id="rId15"/>
    <p:sldId id="312" r:id="rId16"/>
    <p:sldId id="313" r:id="rId17"/>
    <p:sldId id="314" r:id="rId18"/>
    <p:sldId id="315" r:id="rId19"/>
    <p:sldId id="316" r:id="rId20"/>
    <p:sldId id="317" r:id="rId21"/>
    <p:sldId id="318" r:id="rId22"/>
    <p:sldId id="319" r:id="rId23"/>
    <p:sldId id="343"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40" r:id="rId41"/>
    <p:sldId id="341" r:id="rId42"/>
    <p:sldId id="342" r:id="rId43"/>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Garamond" pitchFamily="18" charset="0"/>
        <a:ea typeface="HGP創英角ﾎﾟｯﾌﾟ体" pitchFamily="50" charset="-128"/>
        <a:cs typeface="+mn-cs"/>
      </a:defRPr>
    </a:lvl1pPr>
    <a:lvl2pPr marL="457200" algn="l" rtl="0" fontAlgn="base">
      <a:spcBef>
        <a:spcPct val="0"/>
      </a:spcBef>
      <a:spcAft>
        <a:spcPct val="0"/>
      </a:spcAft>
      <a:defRPr kumimoji="1" kern="1200">
        <a:solidFill>
          <a:schemeClr val="tx1"/>
        </a:solidFill>
        <a:latin typeface="Garamond" pitchFamily="18" charset="0"/>
        <a:ea typeface="HGP創英角ﾎﾟｯﾌﾟ体" pitchFamily="50" charset="-128"/>
        <a:cs typeface="+mn-cs"/>
      </a:defRPr>
    </a:lvl2pPr>
    <a:lvl3pPr marL="914400" algn="l" rtl="0" fontAlgn="base">
      <a:spcBef>
        <a:spcPct val="0"/>
      </a:spcBef>
      <a:spcAft>
        <a:spcPct val="0"/>
      </a:spcAft>
      <a:defRPr kumimoji="1" kern="1200">
        <a:solidFill>
          <a:schemeClr val="tx1"/>
        </a:solidFill>
        <a:latin typeface="Garamond" pitchFamily="18" charset="0"/>
        <a:ea typeface="HGP創英角ﾎﾟｯﾌﾟ体" pitchFamily="50" charset="-128"/>
        <a:cs typeface="+mn-cs"/>
      </a:defRPr>
    </a:lvl3pPr>
    <a:lvl4pPr marL="1371600" algn="l" rtl="0" fontAlgn="base">
      <a:spcBef>
        <a:spcPct val="0"/>
      </a:spcBef>
      <a:spcAft>
        <a:spcPct val="0"/>
      </a:spcAft>
      <a:defRPr kumimoji="1" kern="1200">
        <a:solidFill>
          <a:schemeClr val="tx1"/>
        </a:solidFill>
        <a:latin typeface="Garamond" pitchFamily="18" charset="0"/>
        <a:ea typeface="HGP創英角ﾎﾟｯﾌﾟ体" pitchFamily="50" charset="-128"/>
        <a:cs typeface="+mn-cs"/>
      </a:defRPr>
    </a:lvl4pPr>
    <a:lvl5pPr marL="1828800" algn="l" rtl="0" fontAlgn="base">
      <a:spcBef>
        <a:spcPct val="0"/>
      </a:spcBef>
      <a:spcAft>
        <a:spcPct val="0"/>
      </a:spcAft>
      <a:defRPr kumimoji="1" kern="1200">
        <a:solidFill>
          <a:schemeClr val="tx1"/>
        </a:solidFill>
        <a:latin typeface="Garamond" pitchFamily="18" charset="0"/>
        <a:ea typeface="HGP創英角ﾎﾟｯﾌﾟ体" pitchFamily="50" charset="-128"/>
        <a:cs typeface="+mn-cs"/>
      </a:defRPr>
    </a:lvl5pPr>
    <a:lvl6pPr marL="2286000" algn="l" defTabSz="914400" rtl="0" eaLnBrk="1" latinLnBrk="0" hangingPunct="1">
      <a:defRPr kumimoji="1" kern="1200">
        <a:solidFill>
          <a:schemeClr val="tx1"/>
        </a:solidFill>
        <a:latin typeface="Garamond" pitchFamily="18" charset="0"/>
        <a:ea typeface="HGP創英角ﾎﾟｯﾌﾟ体" pitchFamily="50" charset="-128"/>
        <a:cs typeface="+mn-cs"/>
      </a:defRPr>
    </a:lvl6pPr>
    <a:lvl7pPr marL="2743200" algn="l" defTabSz="914400" rtl="0" eaLnBrk="1" latinLnBrk="0" hangingPunct="1">
      <a:defRPr kumimoji="1" kern="1200">
        <a:solidFill>
          <a:schemeClr val="tx1"/>
        </a:solidFill>
        <a:latin typeface="Garamond" pitchFamily="18" charset="0"/>
        <a:ea typeface="HGP創英角ﾎﾟｯﾌﾟ体" pitchFamily="50" charset="-128"/>
        <a:cs typeface="+mn-cs"/>
      </a:defRPr>
    </a:lvl7pPr>
    <a:lvl8pPr marL="3200400" algn="l" defTabSz="914400" rtl="0" eaLnBrk="1" latinLnBrk="0" hangingPunct="1">
      <a:defRPr kumimoji="1" kern="1200">
        <a:solidFill>
          <a:schemeClr val="tx1"/>
        </a:solidFill>
        <a:latin typeface="Garamond" pitchFamily="18" charset="0"/>
        <a:ea typeface="HGP創英角ﾎﾟｯﾌﾟ体" pitchFamily="50" charset="-128"/>
        <a:cs typeface="+mn-cs"/>
      </a:defRPr>
    </a:lvl8pPr>
    <a:lvl9pPr marL="3657600" algn="l" defTabSz="914400" rtl="0" eaLnBrk="1" latinLnBrk="0" hangingPunct="1">
      <a:defRPr kumimoji="1" kern="1200">
        <a:solidFill>
          <a:schemeClr val="tx1"/>
        </a:solidFill>
        <a:latin typeface="Garamond" pitchFamily="18" charset="0"/>
        <a:ea typeface="HGP創英角ﾎﾟｯﾌﾟ体"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90113" autoAdjust="0"/>
  </p:normalViewPr>
  <p:slideViewPr>
    <p:cSldViewPr>
      <p:cViewPr varScale="1">
        <p:scale>
          <a:sx n="69" d="100"/>
          <a:sy n="69" d="100"/>
        </p:scale>
        <p:origin x="-48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ltLang="ja-JP"/>
          </a:p>
        </p:txBody>
      </p:sp>
      <p:sp>
        <p:nvSpPr>
          <p:cNvPr id="1013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ltLang="ja-JP"/>
          </a:p>
        </p:txBody>
      </p:sp>
      <p:sp>
        <p:nvSpPr>
          <p:cNvPr id="10138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13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13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ja-JP"/>
          </a:p>
        </p:txBody>
      </p:sp>
      <p:sp>
        <p:nvSpPr>
          <p:cNvPr id="1013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9EC2FA36-FB04-4FD3-AAE3-03D132B5C85A}" type="slidenum">
              <a:rPr lang="en-US" altLang="ja-JP"/>
              <a:pPr/>
              <a:t>‹#›</a:t>
            </a:fld>
            <a:endParaRPr lang="en-US" altLang="ja-JP"/>
          </a:p>
        </p:txBody>
      </p:sp>
    </p:spTree>
    <p:extLst>
      <p:ext uri="{BB962C8B-B14F-4D97-AF65-F5344CB8AC3E}">
        <p14:creationId xmlns:p14="http://schemas.microsoft.com/office/powerpoint/2010/main" val="36180576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2E041-74CB-43FD-A274-52A3896428C4}" type="slidenum">
              <a:rPr lang="en-US" altLang="ja-JP"/>
              <a:pPr/>
              <a:t>3</a:t>
            </a:fld>
            <a:endParaRPr lang="en-US" altLang="ja-JP"/>
          </a:p>
        </p:txBody>
      </p:sp>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790A5-F59D-4042-940F-2F689042B743}" type="slidenum">
              <a:rPr lang="en-US" altLang="ja-JP"/>
              <a:pPr/>
              <a:t>9</a:t>
            </a:fld>
            <a:endParaRPr lang="en-US" altLang="ja-JP"/>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790A5-F59D-4042-940F-2F689042B743}" type="slidenum">
              <a:rPr lang="en-US" altLang="ja-JP"/>
              <a:pPr/>
              <a:t>10</a:t>
            </a:fld>
            <a:endParaRPr lang="en-US" altLang="ja-JP"/>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9140825" cy="6850063"/>
            <a:chOff x="0" y="0"/>
            <a:chExt cx="5758" cy="4315"/>
          </a:xfrm>
        </p:grpSpPr>
        <p:grpSp>
          <p:nvGrpSpPr>
            <p:cNvPr id="98307" name="Group 3"/>
            <p:cNvGrpSpPr>
              <a:grpSpLocks/>
            </p:cNvGrpSpPr>
            <p:nvPr userDrawn="1"/>
          </p:nvGrpSpPr>
          <p:grpSpPr bwMode="auto">
            <a:xfrm>
              <a:off x="1728" y="2230"/>
              <a:ext cx="4027" cy="2085"/>
              <a:chOff x="1728" y="2230"/>
              <a:chExt cx="4027" cy="2085"/>
            </a:xfrm>
          </p:grpSpPr>
          <p:sp>
            <p:nvSpPr>
              <p:cNvPr id="9830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830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83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83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83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8313"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8314"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831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ja-JP" altLang="en-US" noProof="0" smtClean="0"/>
              <a:t>マスタ タイトルの書式設定</a:t>
            </a:r>
          </a:p>
        </p:txBody>
      </p:sp>
      <p:sp>
        <p:nvSpPr>
          <p:cNvPr id="983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ja-JP" altLang="en-US" noProof="0" smtClean="0"/>
              <a:t>マスタ サブタイトルの書式設定</a:t>
            </a:r>
          </a:p>
        </p:txBody>
      </p:sp>
      <p:sp>
        <p:nvSpPr>
          <p:cNvPr id="98317" name="Rectangle 13"/>
          <p:cNvSpPr>
            <a:spLocks noGrp="1" noChangeArrowheads="1"/>
          </p:cNvSpPr>
          <p:nvPr>
            <p:ph type="dt" sz="quarter" idx="2"/>
          </p:nvPr>
        </p:nvSpPr>
        <p:spPr>
          <a:xfrm>
            <a:off x="457200" y="6248400"/>
            <a:ext cx="2133600" cy="476250"/>
          </a:xfrm>
        </p:spPr>
        <p:txBody>
          <a:bodyPr/>
          <a:lstStyle>
            <a:lvl1pPr>
              <a:defRPr/>
            </a:lvl1pPr>
          </a:lstStyle>
          <a:p>
            <a:fld id="{B5BF48B0-0120-49FB-8D3C-55A2E1CD9DF5}" type="datetime1">
              <a:rPr lang="ja-JP" altLang="en-US"/>
              <a:pPr/>
              <a:t>2012/3/23</a:t>
            </a:fld>
            <a:endParaRPr lang="en-US" altLang="ja-JP"/>
          </a:p>
        </p:txBody>
      </p:sp>
      <p:sp>
        <p:nvSpPr>
          <p:cNvPr id="98318" name="Rectangle 14"/>
          <p:cNvSpPr>
            <a:spLocks noGrp="1" noChangeArrowheads="1"/>
          </p:cNvSpPr>
          <p:nvPr>
            <p:ph type="ftr" sz="quarter" idx="3"/>
          </p:nvPr>
        </p:nvSpPr>
        <p:spPr>
          <a:xfrm>
            <a:off x="3124200" y="6251575"/>
            <a:ext cx="2895600" cy="476250"/>
          </a:xfrm>
        </p:spPr>
        <p:txBody>
          <a:bodyPr/>
          <a:lstStyle>
            <a:lvl1pPr>
              <a:defRPr/>
            </a:lvl1pPr>
          </a:lstStyle>
          <a:p>
            <a:endParaRPr lang="en-US" altLang="ja-JP"/>
          </a:p>
        </p:txBody>
      </p:sp>
      <p:sp>
        <p:nvSpPr>
          <p:cNvPr id="98319" name="Rectangle 15"/>
          <p:cNvSpPr>
            <a:spLocks noGrp="1" noChangeArrowheads="1"/>
          </p:cNvSpPr>
          <p:nvPr>
            <p:ph type="sldNum" sz="quarter" idx="4"/>
          </p:nvPr>
        </p:nvSpPr>
        <p:spPr>
          <a:xfrm>
            <a:off x="6553200" y="6254750"/>
            <a:ext cx="2133600" cy="476250"/>
          </a:xfrm>
        </p:spPr>
        <p:txBody>
          <a:bodyPr/>
          <a:lstStyle>
            <a:lvl1pPr>
              <a:defRPr/>
            </a:lvl1pPr>
          </a:lstStyle>
          <a:p>
            <a:fld id="{4DB8F9A6-C1EB-4D72-B0A8-008229306572}" type="slidenum">
              <a:rPr lang="en-US" altLang="ja-JP"/>
              <a:pPr/>
              <a:t>‹#›</a:t>
            </a:fld>
            <a:endParaRPr lang="en-US" altLang="ja-JP"/>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AE3C2F3D-E636-4FEF-B0C9-69B0718A1546}" type="datetime1">
              <a:rPr lang="ja-JP" altLang="en-US"/>
              <a:pPr/>
              <a:t>2012/3/23</a:t>
            </a:fld>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3CDA4E17-7D2C-45C3-9F40-F88896F069F7}"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89699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F1A86390-5209-4EDA-97F2-F932FA1E875F}" type="datetime1">
              <a:rPr lang="ja-JP" altLang="en-US"/>
              <a:pPr/>
              <a:t>2012/3/23</a:t>
            </a:fld>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97714F99-C902-4356-86EF-0188AA583726}"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332719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A8B6BC90-0DB7-45AA-AB2C-418CB70E3196}" type="datetime1">
              <a:rPr lang="ja-JP" altLang="en-US"/>
              <a:pPr/>
              <a:t>2012/3/23</a:t>
            </a:fld>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66472514-D71D-4948-A749-8CFD6BEE848E}"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07625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A653D43C-F2E6-4BCE-9036-6A9B0F2972F2}" type="datetime1">
              <a:rPr lang="ja-JP" altLang="en-US"/>
              <a:pPr/>
              <a:t>2012/3/23</a:t>
            </a:fld>
            <a:endParaRPr lang="en-US" altLang="ja-JP"/>
          </a:p>
        </p:txBody>
      </p:sp>
      <p:sp>
        <p:nvSpPr>
          <p:cNvPr id="5" name="スライド番号プレースホルダー 4"/>
          <p:cNvSpPr>
            <a:spLocks noGrp="1"/>
          </p:cNvSpPr>
          <p:nvPr>
            <p:ph type="sldNum" sz="quarter" idx="11"/>
          </p:nvPr>
        </p:nvSpPr>
        <p:spPr/>
        <p:txBody>
          <a:bodyPr/>
          <a:lstStyle>
            <a:lvl1pPr>
              <a:defRPr/>
            </a:lvl1pPr>
          </a:lstStyle>
          <a:p>
            <a:fld id="{E70C4294-BF52-4479-BE14-2D77C5B01B87}" type="slidenum">
              <a:rPr lang="en-US" altLang="ja-JP"/>
              <a:pPr/>
              <a:t>‹#›</a:t>
            </a:fld>
            <a:endParaRPr lang="en-US" altLang="ja-JP"/>
          </a:p>
        </p:txBody>
      </p:sp>
      <p:sp>
        <p:nvSpPr>
          <p:cNvPr id="6" name="フッター プレースホルダー 5"/>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342839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fld id="{B87A5499-BD7D-4511-8845-EFE7349A0BBE}" type="datetime1">
              <a:rPr lang="ja-JP" altLang="en-US"/>
              <a:pPr/>
              <a:t>2012/3/23</a:t>
            </a:fld>
            <a:endParaRPr lang="en-US" altLang="ja-JP"/>
          </a:p>
        </p:txBody>
      </p:sp>
      <p:sp>
        <p:nvSpPr>
          <p:cNvPr id="6" name="スライド番号プレースホルダー 5"/>
          <p:cNvSpPr>
            <a:spLocks noGrp="1"/>
          </p:cNvSpPr>
          <p:nvPr>
            <p:ph type="sldNum" sz="quarter" idx="11"/>
          </p:nvPr>
        </p:nvSpPr>
        <p:spPr/>
        <p:txBody>
          <a:bodyPr/>
          <a:lstStyle>
            <a:lvl1pPr>
              <a:defRPr/>
            </a:lvl1pPr>
          </a:lstStyle>
          <a:p>
            <a:fld id="{21995837-A7D8-44F0-BA3F-D37EE30935A5}" type="slidenum">
              <a:rPr lang="en-US" altLang="ja-JP"/>
              <a:pPr/>
              <a:t>‹#›</a:t>
            </a:fld>
            <a:endParaRPr lang="en-US" altLang="ja-JP"/>
          </a:p>
        </p:txBody>
      </p:sp>
      <p:sp>
        <p:nvSpPr>
          <p:cNvPr id="7" name="フッター プレースホルダー 6"/>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416118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fld id="{6FC8111F-A594-4C61-A3EF-4347A3BCCB9A}" type="datetime1">
              <a:rPr lang="ja-JP" altLang="en-US"/>
              <a:pPr/>
              <a:t>2012/3/23</a:t>
            </a:fld>
            <a:endParaRPr lang="en-US" altLang="ja-JP"/>
          </a:p>
        </p:txBody>
      </p:sp>
      <p:sp>
        <p:nvSpPr>
          <p:cNvPr id="8" name="スライド番号プレースホルダー 7"/>
          <p:cNvSpPr>
            <a:spLocks noGrp="1"/>
          </p:cNvSpPr>
          <p:nvPr>
            <p:ph type="sldNum" sz="quarter" idx="11"/>
          </p:nvPr>
        </p:nvSpPr>
        <p:spPr/>
        <p:txBody>
          <a:bodyPr/>
          <a:lstStyle>
            <a:lvl1pPr>
              <a:defRPr/>
            </a:lvl1pPr>
          </a:lstStyle>
          <a:p>
            <a:fld id="{C36B4F08-EAB2-4369-8426-6D18ADDA84BE}" type="slidenum">
              <a:rPr lang="en-US" altLang="ja-JP"/>
              <a:pPr/>
              <a:t>‹#›</a:t>
            </a:fld>
            <a:endParaRPr lang="en-US" altLang="ja-JP"/>
          </a:p>
        </p:txBody>
      </p:sp>
      <p:sp>
        <p:nvSpPr>
          <p:cNvPr id="9" name="フッター プレースホルダー 8"/>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30171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fld id="{5A5A4535-6536-46DE-B410-33AF9B8DA960}" type="datetime1">
              <a:rPr lang="ja-JP" altLang="en-US"/>
              <a:pPr/>
              <a:t>2012/3/23</a:t>
            </a:fld>
            <a:endParaRPr lang="en-US" altLang="ja-JP"/>
          </a:p>
        </p:txBody>
      </p:sp>
      <p:sp>
        <p:nvSpPr>
          <p:cNvPr id="4" name="スライド番号プレースホルダー 3"/>
          <p:cNvSpPr>
            <a:spLocks noGrp="1"/>
          </p:cNvSpPr>
          <p:nvPr>
            <p:ph type="sldNum" sz="quarter" idx="11"/>
          </p:nvPr>
        </p:nvSpPr>
        <p:spPr/>
        <p:txBody>
          <a:bodyPr/>
          <a:lstStyle>
            <a:lvl1pPr>
              <a:defRPr/>
            </a:lvl1pPr>
          </a:lstStyle>
          <a:p>
            <a:fld id="{24B9784F-427E-4F61-B2CB-90E84C06794E}" type="slidenum">
              <a:rPr lang="en-US" altLang="ja-JP"/>
              <a:pPr/>
              <a:t>‹#›</a:t>
            </a:fld>
            <a:endParaRPr lang="en-US" altLang="ja-JP"/>
          </a:p>
        </p:txBody>
      </p:sp>
      <p:sp>
        <p:nvSpPr>
          <p:cNvPr id="5" name="フッター プレースホルダー 4"/>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41388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7ABF58C5-9BDA-4A2A-B321-9BDD21E7FC8F}" type="datetime1">
              <a:rPr lang="ja-JP" altLang="en-US"/>
              <a:pPr/>
              <a:t>2012/3/23</a:t>
            </a:fld>
            <a:endParaRPr lang="en-US" altLang="ja-JP"/>
          </a:p>
        </p:txBody>
      </p:sp>
      <p:sp>
        <p:nvSpPr>
          <p:cNvPr id="3" name="スライド番号プレースホルダー 2"/>
          <p:cNvSpPr>
            <a:spLocks noGrp="1"/>
          </p:cNvSpPr>
          <p:nvPr>
            <p:ph type="sldNum" sz="quarter" idx="11"/>
          </p:nvPr>
        </p:nvSpPr>
        <p:spPr/>
        <p:txBody>
          <a:bodyPr/>
          <a:lstStyle>
            <a:lvl1pPr>
              <a:defRPr/>
            </a:lvl1pPr>
          </a:lstStyle>
          <a:p>
            <a:fld id="{0DA5510E-ED69-40D9-8FCF-448CDA60CB50}" type="slidenum">
              <a:rPr lang="en-US" altLang="ja-JP"/>
              <a:pPr/>
              <a:t>‹#›</a:t>
            </a:fld>
            <a:endParaRPr lang="en-US" altLang="ja-JP"/>
          </a:p>
        </p:txBody>
      </p:sp>
      <p:sp>
        <p:nvSpPr>
          <p:cNvPr id="4" name="フッター プレースホルダー 3"/>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6363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49095558-BCD7-4ED9-B5D6-5CCC689D1635}" type="datetime1">
              <a:rPr lang="ja-JP" altLang="en-US"/>
              <a:pPr/>
              <a:t>2012/3/23</a:t>
            </a:fld>
            <a:endParaRPr lang="en-US" altLang="ja-JP"/>
          </a:p>
        </p:txBody>
      </p:sp>
      <p:sp>
        <p:nvSpPr>
          <p:cNvPr id="6" name="スライド番号プレースホルダー 5"/>
          <p:cNvSpPr>
            <a:spLocks noGrp="1"/>
          </p:cNvSpPr>
          <p:nvPr>
            <p:ph type="sldNum" sz="quarter" idx="11"/>
          </p:nvPr>
        </p:nvSpPr>
        <p:spPr/>
        <p:txBody>
          <a:bodyPr/>
          <a:lstStyle>
            <a:lvl1pPr>
              <a:defRPr/>
            </a:lvl1pPr>
          </a:lstStyle>
          <a:p>
            <a:fld id="{27DC14D8-B65F-4BC7-B0C5-2F4DFF060C43}" type="slidenum">
              <a:rPr lang="en-US" altLang="ja-JP"/>
              <a:pPr/>
              <a:t>‹#›</a:t>
            </a:fld>
            <a:endParaRPr lang="en-US" altLang="ja-JP"/>
          </a:p>
        </p:txBody>
      </p:sp>
      <p:sp>
        <p:nvSpPr>
          <p:cNvPr id="7" name="フッター プレースホルダー 6"/>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69444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B0510967-CD1C-449F-9295-544C70448A95}" type="datetime1">
              <a:rPr lang="ja-JP" altLang="en-US"/>
              <a:pPr/>
              <a:t>2012/3/23</a:t>
            </a:fld>
            <a:endParaRPr lang="en-US" altLang="ja-JP"/>
          </a:p>
        </p:txBody>
      </p:sp>
      <p:sp>
        <p:nvSpPr>
          <p:cNvPr id="6" name="スライド番号プレースホルダー 5"/>
          <p:cNvSpPr>
            <a:spLocks noGrp="1"/>
          </p:cNvSpPr>
          <p:nvPr>
            <p:ph type="sldNum" sz="quarter" idx="11"/>
          </p:nvPr>
        </p:nvSpPr>
        <p:spPr/>
        <p:txBody>
          <a:bodyPr/>
          <a:lstStyle>
            <a:lvl1pPr>
              <a:defRPr/>
            </a:lvl1pPr>
          </a:lstStyle>
          <a:p>
            <a:fld id="{21AB3931-2155-474F-B4CC-74D531303298}" type="slidenum">
              <a:rPr lang="en-US" altLang="ja-JP"/>
              <a:pPr/>
              <a:t>‹#›</a:t>
            </a:fld>
            <a:endParaRPr lang="en-US" altLang="ja-JP"/>
          </a:p>
        </p:txBody>
      </p:sp>
      <p:sp>
        <p:nvSpPr>
          <p:cNvPr id="7" name="フッター プレースホルダー 6"/>
          <p:cNvSpPr>
            <a:spLocks noGrp="1"/>
          </p:cNvSpPr>
          <p:nvPr>
            <p:ph type="ftr" sz="quarter" idx="12"/>
          </p:nvPr>
        </p:nvSpPr>
        <p:spPr/>
        <p:txBody>
          <a:bodyPr/>
          <a:lstStyle>
            <a:lvl1pPr>
              <a:defRPr/>
            </a:lvl1pPr>
          </a:lstStyle>
          <a:p>
            <a:endParaRPr lang="en-US" altLang="ja-JP"/>
          </a:p>
        </p:txBody>
      </p:sp>
    </p:spTree>
    <p:extLst>
      <p:ext uri="{BB962C8B-B14F-4D97-AF65-F5344CB8AC3E}">
        <p14:creationId xmlns:p14="http://schemas.microsoft.com/office/powerpoint/2010/main" val="262699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fld id="{C6E92B68-B5CE-4092-96FB-27255B57805C}" type="datetime1">
              <a:rPr lang="ja-JP" altLang="en-US"/>
              <a:pPr/>
              <a:t>2012/3/23</a:t>
            </a:fld>
            <a:endParaRPr lang="en-US" altLang="ja-JP"/>
          </a:p>
        </p:txBody>
      </p:sp>
      <p:sp>
        <p:nvSpPr>
          <p:cNvPr id="9728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Arial" charset="0"/>
              </a:defRPr>
            </a:lvl1pPr>
          </a:lstStyle>
          <a:p>
            <a:fld id="{862AC285-7076-47F9-8A59-CFC519F955FD}" type="slidenum">
              <a:rPr lang="en-US" altLang="ja-JP"/>
              <a:pPr/>
              <a:t>‹#›</a:t>
            </a:fld>
            <a:endParaRPr lang="en-US" altLang="ja-JP"/>
          </a:p>
        </p:txBody>
      </p:sp>
      <p:grpSp>
        <p:nvGrpSpPr>
          <p:cNvPr id="97284" name="Group 4"/>
          <p:cNvGrpSpPr>
            <a:grpSpLocks/>
          </p:cNvGrpSpPr>
          <p:nvPr/>
        </p:nvGrpSpPr>
        <p:grpSpPr bwMode="auto">
          <a:xfrm>
            <a:off x="0" y="0"/>
            <a:ext cx="9140825" cy="6850063"/>
            <a:chOff x="0" y="0"/>
            <a:chExt cx="5758" cy="4315"/>
          </a:xfrm>
        </p:grpSpPr>
        <p:grpSp>
          <p:nvGrpSpPr>
            <p:cNvPr id="97285" name="Group 5"/>
            <p:cNvGrpSpPr>
              <a:grpSpLocks/>
            </p:cNvGrpSpPr>
            <p:nvPr userDrawn="1"/>
          </p:nvGrpSpPr>
          <p:grpSpPr bwMode="auto">
            <a:xfrm>
              <a:off x="1728" y="2230"/>
              <a:ext cx="4027" cy="2085"/>
              <a:chOff x="1728" y="2230"/>
              <a:chExt cx="4027" cy="2085"/>
            </a:xfrm>
          </p:grpSpPr>
          <p:sp>
            <p:nvSpPr>
              <p:cNvPr id="9728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728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728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728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729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729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7292"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9729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729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endParaRPr lang="en-US" altLang="ja-JP"/>
          </a:p>
        </p:txBody>
      </p:sp>
      <p:sp>
        <p:nvSpPr>
          <p:cNvPr id="9729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iming>
    <p:tnLst>
      <p:par>
        <p:cTn id="1" dur="indefinite" restart="never" nodeType="tmRoot"/>
      </p:par>
    </p:tnLst>
  </p:timing>
  <p:hf hdr="0" ftr="0"/>
  <p:txStyles>
    <p:titleStyle>
      <a:lvl1pPr algn="ctr" rtl="0" fontAlgn="base">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2pPr>
      <a:lvl3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3pPr>
      <a:lvl4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4pPr>
      <a:lvl5pPr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HGP創英角ﾎﾟｯﾌﾟ体" pitchFamily="50" charset="-128"/>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ja.wikipedia.org/wiki/%E3%83%95%E3%82%A1%E3%82%A4%E3%83%AB:Flag_of_Australia.svg" TargetMode="External"/><Relationship Id="rId3" Type="http://schemas.openxmlformats.org/officeDocument/2006/relationships/hyperlink" Target="http://ja.wikipedia.org/wiki/%E3%83%95%E3%82%A1%E3%82%A4%E3%83%AB:Flag_of_the_People's_Republic_of_China.svg" TargetMode="External"/><Relationship Id="rId7" Type="http://schemas.openxmlformats.org/officeDocument/2006/relationships/hyperlink" Target="http://ja.wikipedia.org/wiki/%E3%83%95%E3%82%A1%E3%82%A4%E3%83%AB:Flag_of_France.svg" TargetMode="External"/><Relationship Id="rId12" Type="http://schemas.openxmlformats.org/officeDocument/2006/relationships/image" Target="../media/image15.png"/><Relationship Id="rId2" Type="http://schemas.openxmlformats.org/officeDocument/2006/relationships/image" Target="../media/image10.pn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ja.wikipedia.org/wiki/%E3%83%95%E3%82%A1%E3%82%A4%E3%83%AB:Flag_of_Japan.svg" TargetMode="External"/><Relationship Id="rId5" Type="http://schemas.openxmlformats.org/officeDocument/2006/relationships/hyperlink" Target="http://ja.wikipedia.org/wiki/%E3%83%95%E3%82%A1%E3%82%A4%E3%83%AB:Flag_of_Italy.svg" TargetMode="External"/><Relationship Id="rId15" Type="http://schemas.openxmlformats.org/officeDocument/2006/relationships/image" Target="../media/image17.jpe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ja.wikipedia.org/wiki/%E3%83%95%E3%82%A1%E3%82%A4%E3%83%AB:Flag_of_the_United_States.svg" TargetMode="External"/><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photo.sankei.jp.msn.com/kodawari/photo?gid=%7b33DFB79E-83F7-40D0-A48E-53A4EE085730%7d"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wmf"/><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0.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130425"/>
            <a:ext cx="9144000" cy="1470025"/>
          </a:xfrm>
        </p:spPr>
        <p:txBody>
          <a:bodyPr>
            <a:normAutofit/>
          </a:bodyPr>
          <a:lstStyle/>
          <a:p>
            <a:r>
              <a:rPr lang="ja-JP" altLang="en-US" sz="5400" dirty="0" smtClean="0">
                <a:solidFill>
                  <a:schemeClr val="tx1"/>
                </a:solidFill>
                <a:latin typeface="HGP創英角ﾎﾟｯﾌﾟ体" pitchFamily="50" charset="-128"/>
                <a:ea typeface="HGP創英角ﾎﾟｯﾌﾟ体" pitchFamily="50" charset="-128"/>
              </a:rPr>
              <a:t>南極に天文台をつくる</a:t>
            </a:r>
            <a:endParaRPr kumimoji="1" lang="ja-JP" altLang="en-US" sz="5400" dirty="0">
              <a:solidFill>
                <a:schemeClr val="tx1"/>
              </a:solidFill>
              <a:latin typeface="HGP創英角ﾎﾟｯﾌﾟ体" pitchFamily="50" charset="-128"/>
              <a:ea typeface="HGP創英角ﾎﾟｯﾌﾟ体" pitchFamily="50" charset="-128"/>
            </a:endParaRPr>
          </a:p>
        </p:txBody>
      </p:sp>
      <p:sp>
        <p:nvSpPr>
          <p:cNvPr id="3" name="サブタイトル 2"/>
          <p:cNvSpPr>
            <a:spLocks noGrp="1"/>
          </p:cNvSpPr>
          <p:nvPr>
            <p:ph type="subTitle" idx="1"/>
          </p:nvPr>
        </p:nvSpPr>
        <p:spPr/>
        <p:txBody>
          <a:bodyPr>
            <a:normAutofit/>
          </a:bodyPr>
          <a:lstStyle/>
          <a:p>
            <a:r>
              <a:rPr kumimoji="1" lang="ja-JP" altLang="en-US" dirty="0" smtClean="0">
                <a:latin typeface="HGP創英角ﾎﾟｯﾌﾟ体" pitchFamily="50" charset="-128"/>
                <a:ea typeface="HGP創英角ﾎﾟｯﾌﾟ体" pitchFamily="50" charset="-128"/>
              </a:rPr>
              <a:t>東北大学</a:t>
            </a:r>
            <a:r>
              <a:rPr kumimoji="1" lang="ja-JP" altLang="en-US" dirty="0" smtClean="0">
                <a:latin typeface="HGP創英角ﾎﾟｯﾌﾟ体" pitchFamily="50" charset="-128"/>
                <a:ea typeface="HGP創英角ﾎﾟｯﾌﾟ体" pitchFamily="50" charset="-128"/>
              </a:rPr>
              <a:t>大学院／国立極地研究所</a:t>
            </a:r>
            <a:endParaRPr kumimoji="1" lang="en-US" altLang="ja-JP" dirty="0" smtClean="0">
              <a:latin typeface="HGP創英角ﾎﾟｯﾌﾟ体" pitchFamily="50" charset="-128"/>
              <a:ea typeface="HGP創英角ﾎﾟｯﾌﾟ体" pitchFamily="50" charset="-128"/>
            </a:endParaRPr>
          </a:p>
          <a:p>
            <a:r>
              <a:rPr kumimoji="1" lang="ja-JP" altLang="en-US" dirty="0" smtClean="0">
                <a:latin typeface="HGP創英角ﾎﾟｯﾌﾟ体" pitchFamily="50" charset="-128"/>
                <a:ea typeface="HGP創英角ﾎﾟｯﾌﾟ体" pitchFamily="50" charset="-128"/>
              </a:rPr>
              <a:t>沖田博文（高</a:t>
            </a:r>
            <a:r>
              <a:rPr kumimoji="1" lang="en-US" altLang="ja-JP" dirty="0" smtClean="0">
                <a:latin typeface="HGP創英角ﾎﾟｯﾌﾟ体" pitchFamily="50" charset="-128"/>
                <a:ea typeface="HGP創英角ﾎﾟｯﾌﾟ体" pitchFamily="50" charset="-128"/>
              </a:rPr>
              <a:t>56</a:t>
            </a:r>
            <a:r>
              <a:rPr lang="ja-JP" altLang="en-US" dirty="0" smtClean="0">
                <a:latin typeface="HGP創英角ﾎﾟｯﾌﾟ体" pitchFamily="50" charset="-128"/>
                <a:ea typeface="HGP創英角ﾎﾟｯﾌﾟ体" pitchFamily="50" charset="-128"/>
              </a:rPr>
              <a:t>回卒</a:t>
            </a:r>
            <a:r>
              <a:rPr kumimoji="1" lang="ja-JP" altLang="en-US" dirty="0" smtClean="0">
                <a:latin typeface="HGP創英角ﾎﾟｯﾌﾟ体" pitchFamily="50" charset="-128"/>
                <a:ea typeface="HGP創英角ﾎﾟｯﾌﾟ体" pitchFamily="50" charset="-128"/>
              </a:rPr>
              <a:t>）</a:t>
            </a:r>
            <a:endParaRPr kumimoji="1" lang="ja-JP" altLang="en-US" dirty="0">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908273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2130425"/>
            <a:ext cx="9144000" cy="1470025"/>
          </a:xfrm>
        </p:spPr>
        <p:txBody>
          <a:bodyPr/>
          <a:lstStyle/>
          <a:p>
            <a:r>
              <a:rPr lang="ja-JP" altLang="en-US" dirty="0">
                <a:solidFill>
                  <a:schemeClr val="tx1"/>
                </a:solidFill>
                <a:latin typeface="HGS創英角ﾎﾟｯﾌﾟ体" pitchFamily="50" charset="-128"/>
                <a:ea typeface="HGS創英角ﾎﾟｯﾌﾟ体" pitchFamily="50" charset="-128"/>
              </a:rPr>
              <a:t>南極</a:t>
            </a:r>
          </a:p>
        </p:txBody>
      </p:sp>
      <p:pic>
        <p:nvPicPr>
          <p:cNvPr id="118787" name="Picture 3" descr="C:\Private\南極写真\jpg_内陸旅行\a00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06" r="836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HGP創英角ﾎﾟｯﾌﾟ体" pitchFamily="50" charset="-128"/>
                <a:ea typeface="HGP創英角ﾎﾟｯﾌﾟ体" pitchFamily="50" charset="-128"/>
              </a:rPr>
              <a:t>　</a:t>
            </a:r>
            <a:r>
              <a:rPr lang="ja-JP" altLang="en-US" sz="3600" dirty="0" smtClean="0">
                <a:latin typeface="HGP創英角ﾎﾟｯﾌﾟ体" pitchFamily="50" charset="-128"/>
                <a:ea typeface="HGP創英角ﾎﾟｯﾌﾟ体" pitchFamily="50" charset="-128"/>
              </a:rPr>
              <a:t>　</a:t>
            </a:r>
            <a:r>
              <a:rPr lang="ja-JP" altLang="en-US" sz="3600" dirty="0" smtClean="0">
                <a:latin typeface="HGP創英角ﾎﾟｯﾌﾟ体" pitchFamily="50" charset="-128"/>
                <a:ea typeface="HGP創英角ﾎﾟｯﾌﾟ体" pitchFamily="50" charset="-128"/>
              </a:rPr>
              <a:t>天体観測の条件</a:t>
            </a:r>
            <a:endParaRPr lang="en-US" altLang="ja-JP" sz="3600" dirty="0" smtClean="0">
              <a:latin typeface="HGP創英角ﾎﾟｯﾌﾟ体" pitchFamily="50" charset="-128"/>
              <a:ea typeface="HGP創英角ﾎﾟｯﾌﾟ体" pitchFamily="50" charset="-128"/>
            </a:endParaRPr>
          </a:p>
        </p:txBody>
      </p:sp>
      <p:sp>
        <p:nvSpPr>
          <p:cNvPr id="13" name="テキスト ボックス 12"/>
          <p:cNvSpPr txBox="1"/>
          <p:nvPr/>
        </p:nvSpPr>
        <p:spPr>
          <a:xfrm>
            <a:off x="1045987" y="1650472"/>
            <a:ext cx="5760640" cy="2062103"/>
          </a:xfrm>
          <a:prstGeom prst="rect">
            <a:avLst/>
          </a:prstGeom>
          <a:noFill/>
        </p:spPr>
        <p:txBody>
          <a:bodyPr wrap="square" rtlCol="0">
            <a:spAutoFit/>
          </a:bodyPr>
          <a:lstStyle/>
          <a:p>
            <a:r>
              <a:rPr kumimoji="1" lang="ja-JP" altLang="en-US" sz="2800" dirty="0" smtClean="0">
                <a:latin typeface="HGP創英角ﾎﾟｯﾌﾟ体" pitchFamily="50" charset="-128"/>
                <a:ea typeface="HGP創英角ﾎﾟｯﾌﾟ体" pitchFamily="50" charset="-128"/>
              </a:rPr>
              <a:t>天体観測の条件とは・・・</a:t>
            </a:r>
            <a:endParaRPr kumimoji="1" lang="en-US" altLang="ja-JP" sz="2800" dirty="0" smtClean="0">
              <a:latin typeface="HGP創英角ﾎﾟｯﾌﾟ体" pitchFamily="50" charset="-128"/>
              <a:ea typeface="HGP創英角ﾎﾟｯﾌﾟ体" pitchFamily="50" charset="-128"/>
            </a:endParaRPr>
          </a:p>
          <a:p>
            <a:r>
              <a:rPr kumimoji="1" lang="ja-JP" altLang="en-US" sz="1400" dirty="0" smtClean="0">
                <a:latin typeface="HGP創英角ﾎﾟｯﾌﾟ体" pitchFamily="50" charset="-128"/>
                <a:ea typeface="HGP創英角ﾎﾟｯﾌﾟ体" pitchFamily="50" charset="-128"/>
              </a:rPr>
              <a:t>　</a:t>
            </a:r>
            <a:endParaRPr kumimoji="1" lang="en-US" altLang="ja-JP" sz="2800" dirty="0" smtClean="0">
              <a:latin typeface="HGP創英角ﾎﾟｯﾌﾟ体" pitchFamily="50" charset="-128"/>
              <a:ea typeface="HGP創英角ﾎﾟｯﾌﾟ体" pitchFamily="50" charset="-128"/>
            </a:endParaRPr>
          </a:p>
          <a:p>
            <a:pPr marL="1885950" lvl="3" indent="-514350">
              <a:buFont typeface="+mj-lt"/>
              <a:buAutoNum type="arabicPeriod"/>
            </a:pPr>
            <a:r>
              <a:rPr kumimoji="1" lang="ja-JP" altLang="en-US" sz="2800" dirty="0" smtClean="0">
                <a:latin typeface="HGP創英角ﾎﾟｯﾌﾟ体" pitchFamily="50" charset="-128"/>
                <a:ea typeface="HGP創英角ﾎﾟｯﾌﾟ体" pitchFamily="50" charset="-128"/>
              </a:rPr>
              <a:t>空が暗い</a:t>
            </a:r>
            <a:endParaRPr lang="en-US" altLang="ja-JP" sz="2800" dirty="0">
              <a:latin typeface="HGP創英角ﾎﾟｯﾌﾟ体" pitchFamily="50" charset="-128"/>
            </a:endParaRPr>
          </a:p>
          <a:p>
            <a:pPr marL="1885950" lvl="3" indent="-514350">
              <a:buFont typeface="+mj-lt"/>
              <a:buAutoNum type="arabicPeriod"/>
            </a:pPr>
            <a:r>
              <a:rPr lang="ja-JP" altLang="en-US" sz="2800" dirty="0" smtClean="0">
                <a:latin typeface="HGP創英角ﾎﾟｯﾌﾟ体" pitchFamily="50" charset="-128"/>
                <a:ea typeface="HGP創英角ﾎﾟｯﾌﾟ体" pitchFamily="50" charset="-128"/>
              </a:rPr>
              <a:t>空気</a:t>
            </a:r>
            <a:r>
              <a:rPr lang="ja-JP" altLang="en-US" sz="2800" dirty="0">
                <a:latin typeface="HGP創英角ﾎﾟｯﾌﾟ体" pitchFamily="50" charset="-128"/>
                <a:ea typeface="HGP創英角ﾎﾟｯﾌﾟ体" pitchFamily="50" charset="-128"/>
              </a:rPr>
              <a:t>が澄んで</a:t>
            </a:r>
            <a:r>
              <a:rPr lang="ja-JP" altLang="en-US" sz="2800" dirty="0" smtClean="0">
                <a:latin typeface="HGP創英角ﾎﾟｯﾌﾟ体" pitchFamily="50" charset="-128"/>
                <a:ea typeface="HGP創英角ﾎﾟｯﾌﾟ体" pitchFamily="50" charset="-128"/>
              </a:rPr>
              <a:t>いる</a:t>
            </a:r>
            <a:endParaRPr lang="en-US" altLang="ja-JP" sz="2800" dirty="0">
              <a:latin typeface="HGP創英角ﾎﾟｯﾌﾟ体" pitchFamily="50" charset="-128"/>
            </a:endParaRPr>
          </a:p>
          <a:p>
            <a:pPr marL="1885950" lvl="3" indent="-514350">
              <a:buFont typeface="+mj-lt"/>
              <a:buAutoNum type="arabicPeriod"/>
            </a:pPr>
            <a:r>
              <a:rPr kumimoji="1" lang="ja-JP" altLang="en-US" sz="2800" dirty="0" smtClean="0">
                <a:latin typeface="HGP創英角ﾎﾟｯﾌﾟ体" pitchFamily="50" charset="-128"/>
                <a:ea typeface="HGP創英角ﾎﾟｯﾌﾟ体" pitchFamily="50" charset="-128"/>
              </a:rPr>
              <a:t>大気</a:t>
            </a:r>
            <a:r>
              <a:rPr kumimoji="1" lang="ja-JP" altLang="en-US" sz="2800" dirty="0">
                <a:latin typeface="HGP創英角ﾎﾟｯﾌﾟ体" pitchFamily="50" charset="-128"/>
                <a:ea typeface="HGP創英角ﾎﾟｯﾌﾟ体" pitchFamily="50" charset="-128"/>
              </a:rPr>
              <a:t>が安定して</a:t>
            </a:r>
            <a:r>
              <a:rPr kumimoji="1" lang="ja-JP" altLang="en-US" sz="2800" dirty="0" smtClean="0">
                <a:latin typeface="HGP創英角ﾎﾟｯﾌﾟ体" pitchFamily="50" charset="-128"/>
                <a:ea typeface="HGP創英角ﾎﾟｯﾌﾟ体" pitchFamily="50" charset="-128"/>
              </a:rPr>
              <a:t>いる</a:t>
            </a:r>
            <a:endParaRPr kumimoji="1" lang="en-US" altLang="ja-JP" sz="2800" dirty="0" smtClean="0">
              <a:latin typeface="HGP創英角ﾎﾟｯﾌﾟ体" pitchFamily="50" charset="-128"/>
              <a:ea typeface="HGP創英角ﾎﾟｯﾌﾟ体" pitchFamily="50" charset="-128"/>
            </a:endParaRPr>
          </a:p>
        </p:txBody>
      </p:sp>
      <p:sp>
        <p:nvSpPr>
          <p:cNvPr id="6" name="テキスト ボックス 5"/>
          <p:cNvSpPr txBox="1"/>
          <p:nvPr/>
        </p:nvSpPr>
        <p:spPr>
          <a:xfrm>
            <a:off x="1043608" y="3985900"/>
            <a:ext cx="7560840" cy="523220"/>
          </a:xfrm>
          <a:prstGeom prst="rect">
            <a:avLst/>
          </a:prstGeom>
          <a:noFill/>
        </p:spPr>
        <p:txBody>
          <a:bodyPr wrap="square" rtlCol="0">
            <a:spAutoFit/>
          </a:bodyPr>
          <a:lstStyle/>
          <a:p>
            <a:r>
              <a:rPr kumimoji="1" lang="ja-JP" altLang="en-US" sz="2800" dirty="0" smtClean="0">
                <a:latin typeface="HGP創英角ﾎﾟｯﾌﾟ体" pitchFamily="50" charset="-128"/>
                <a:ea typeface="HGP創英角ﾎﾟｯﾌﾟ体" pitchFamily="50" charset="-128"/>
              </a:rPr>
              <a:t>南極は全てで</a:t>
            </a:r>
            <a:r>
              <a:rPr kumimoji="1" lang="ja-JP" altLang="en-US" sz="2800" dirty="0" smtClean="0">
                <a:solidFill>
                  <a:srgbClr val="FF0000"/>
                </a:solidFill>
                <a:latin typeface="HGP創英角ﾎﾟｯﾌﾟ体" pitchFamily="50" charset="-128"/>
                <a:ea typeface="HGP創英角ﾎﾟｯﾌﾟ体" pitchFamily="50" charset="-128"/>
              </a:rPr>
              <a:t>地球上で最高</a:t>
            </a:r>
            <a:r>
              <a:rPr kumimoji="1" lang="ja-JP" altLang="en-US" sz="2800" dirty="0" smtClean="0">
                <a:latin typeface="HGP創英角ﾎﾟｯﾌﾟ体" pitchFamily="50" charset="-128"/>
                <a:ea typeface="HGP創英角ﾎﾟｯﾌﾟ体" pitchFamily="50" charset="-128"/>
              </a:rPr>
              <a:t>と</a:t>
            </a:r>
            <a:r>
              <a:rPr kumimoji="1" lang="ja-JP" altLang="en-US" sz="2800" u="sng" dirty="0" smtClean="0">
                <a:latin typeface="HGP創英角ﾎﾟｯﾌﾟ体" pitchFamily="50" charset="-128"/>
                <a:ea typeface="HGP創英角ﾎﾟｯﾌﾟ体" pitchFamily="50" charset="-128"/>
              </a:rPr>
              <a:t>考えられている</a:t>
            </a:r>
            <a:endParaRPr kumimoji="1" lang="en-US" altLang="ja-JP" sz="2800" u="sng" dirty="0" smtClean="0">
              <a:latin typeface="HGP創英角ﾎﾟｯﾌﾟ体" pitchFamily="50" charset="-128"/>
              <a:ea typeface="HGP創英角ﾎﾟｯﾌﾟ体" pitchFamily="50" charset="-128"/>
            </a:endParaRPr>
          </a:p>
        </p:txBody>
      </p:sp>
      <p:sp>
        <p:nvSpPr>
          <p:cNvPr id="8" name="テキスト ボックス 7"/>
          <p:cNvSpPr txBox="1"/>
          <p:nvPr/>
        </p:nvSpPr>
        <p:spPr>
          <a:xfrm>
            <a:off x="1673680" y="5105074"/>
            <a:ext cx="5796642" cy="954107"/>
          </a:xfrm>
          <a:prstGeom prst="rect">
            <a:avLst/>
          </a:prstGeom>
          <a:noFill/>
        </p:spPr>
        <p:txBody>
          <a:bodyPr wrap="square" rtlCol="0">
            <a:spAutoFit/>
          </a:bodyPr>
          <a:lstStyle/>
          <a:p>
            <a:pPr algn="ctr"/>
            <a:r>
              <a:rPr kumimoji="1" lang="ja-JP" altLang="en-US" sz="2800" dirty="0" smtClean="0">
                <a:latin typeface="HGP創英角ﾎﾟｯﾌﾟ体" pitchFamily="50" charset="-128"/>
                <a:ea typeface="HGP創英角ﾎﾟｯﾌﾟ体" pitchFamily="50" charset="-128"/>
              </a:rPr>
              <a:t>南極に巨大な望遠鏡を建設すれば、</a:t>
            </a:r>
            <a:r>
              <a:rPr kumimoji="1" lang="ja-JP" altLang="en-US" sz="2800" dirty="0" smtClean="0">
                <a:solidFill>
                  <a:srgbClr val="FF0000"/>
                </a:solidFill>
                <a:latin typeface="HGP創英角ﾎﾟｯﾌﾟ体" pitchFamily="50" charset="-128"/>
                <a:ea typeface="HGP創英角ﾎﾟｯﾌﾟ体" pitchFamily="50" charset="-128"/>
              </a:rPr>
              <a:t>究極の天文学</a:t>
            </a:r>
            <a:r>
              <a:rPr kumimoji="1" lang="ja-JP" altLang="en-US" sz="2800" dirty="0" smtClean="0">
                <a:latin typeface="HGP創英角ﾎﾟｯﾌﾟ体" pitchFamily="50" charset="-128"/>
                <a:ea typeface="HGP創英角ﾎﾟｯﾌﾟ体" pitchFamily="50" charset="-128"/>
              </a:rPr>
              <a:t>が実現する！！</a:t>
            </a:r>
            <a:endParaRPr kumimoji="1" lang="en-US" altLang="ja-JP" sz="2800" dirty="0" smtClean="0">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2839842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ja-JP" altLang="en-US" sz="3600" dirty="0">
                <a:latin typeface="+mn-ea"/>
              </a:rPr>
              <a:t>南極</a:t>
            </a:r>
            <a:endParaRPr lang="en-US" altLang="ja-JP" sz="3600" dirty="0" smtClean="0">
              <a:latin typeface="+mn-ea"/>
            </a:endParaRPr>
          </a:p>
        </p:txBody>
      </p:sp>
      <p:sp>
        <p:nvSpPr>
          <p:cNvPr id="53" name="Rectangle 8"/>
          <p:cNvSpPr>
            <a:spLocks noChangeArrowheads="1"/>
          </p:cNvSpPr>
          <p:nvPr/>
        </p:nvSpPr>
        <p:spPr bwMode="auto">
          <a:xfrm>
            <a:off x="821506" y="1372594"/>
            <a:ext cx="2821800" cy="1200329"/>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mn-ea"/>
                <a:ea typeface="+mn-ea"/>
              </a:rPr>
              <a:t>・大陸全土が氷雪気候</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・基地において科学調査</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・白夜と極夜が存在</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・平均標高</a:t>
            </a:r>
            <a:r>
              <a:rPr lang="en-US" altLang="ja-JP" dirty="0" smtClean="0">
                <a:effectLst>
                  <a:outerShdw blurRad="38100" dist="38100" dir="2700000" algn="tl">
                    <a:srgbClr val="000000">
                      <a:alpha val="43137"/>
                    </a:srgbClr>
                  </a:outerShdw>
                </a:effectLst>
                <a:latin typeface="+mn-ea"/>
                <a:ea typeface="+mn-ea"/>
              </a:rPr>
              <a:t>2,200m</a:t>
            </a:r>
            <a:endParaRPr lang="ja-JP" altLang="en-US" dirty="0" smtClean="0">
              <a:effectLst>
                <a:outerShdw blurRad="38100" dist="38100" dir="2700000" algn="tl">
                  <a:srgbClr val="000000">
                    <a:alpha val="43137"/>
                  </a:srgbClr>
                </a:outerShdw>
              </a:effectLst>
              <a:latin typeface="+mn-ea"/>
              <a:ea typeface="+mn-ea"/>
            </a:endParaRPr>
          </a:p>
        </p:txBody>
      </p:sp>
      <p:sp>
        <p:nvSpPr>
          <p:cNvPr id="55" name="Rectangle 8"/>
          <p:cNvSpPr>
            <a:spLocks noChangeArrowheads="1"/>
          </p:cNvSpPr>
          <p:nvPr/>
        </p:nvSpPr>
        <p:spPr bwMode="auto">
          <a:xfrm>
            <a:off x="5038692" y="2492896"/>
            <a:ext cx="3925796" cy="2185214"/>
          </a:xfrm>
          <a:prstGeom prst="rect">
            <a:avLst/>
          </a:prstGeom>
          <a:noFill/>
          <a:ln w="9525">
            <a:noFill/>
            <a:miter lim="800000"/>
            <a:headEnd/>
            <a:tailEnd/>
          </a:ln>
          <a:effectLst/>
        </p:spPr>
        <p:txBody>
          <a:bodyPr wrap="square">
            <a:spAutoFit/>
          </a:bodyPr>
          <a:lstStyle/>
          <a:p>
            <a:pPr defTabSz="4176713"/>
            <a:r>
              <a:rPr lang="ja-JP" altLang="en-US" dirty="0" smtClean="0">
                <a:effectLst>
                  <a:outerShdw blurRad="38100" dist="38100" dir="2700000" algn="tl">
                    <a:srgbClr val="000000">
                      <a:alpha val="43137"/>
                    </a:srgbClr>
                  </a:outerShdw>
                </a:effectLst>
                <a:latin typeface="+mn-ea"/>
                <a:ea typeface="+mn-ea"/>
              </a:rPr>
              <a:t>大陸沿岸　　・カタバ風</a:t>
            </a:r>
            <a:r>
              <a:rPr lang="en-US" altLang="ja-JP" dirty="0" smtClean="0">
                <a:effectLst>
                  <a:outerShdw blurRad="38100" dist="38100" dir="2700000" algn="tl">
                    <a:srgbClr val="000000">
                      <a:alpha val="43137"/>
                    </a:srgbClr>
                  </a:outerShdw>
                </a:effectLst>
                <a:latin typeface="+mn-ea"/>
                <a:ea typeface="+mn-ea"/>
              </a:rPr>
              <a:t>(</a:t>
            </a:r>
            <a:r>
              <a:rPr lang="ja-JP" altLang="en-US" dirty="0" smtClean="0">
                <a:effectLst>
                  <a:outerShdw blurRad="38100" dist="38100" dir="2700000" algn="tl">
                    <a:srgbClr val="000000">
                      <a:alpha val="43137"/>
                    </a:srgbClr>
                  </a:outerShdw>
                </a:effectLst>
                <a:latin typeface="+mn-ea"/>
                <a:ea typeface="+mn-ea"/>
              </a:rPr>
              <a:t>斜面下降風</a:t>
            </a:r>
            <a:r>
              <a:rPr lang="en-US" altLang="ja-JP" dirty="0" smtClean="0">
                <a:effectLst>
                  <a:outerShdw blurRad="38100" dist="38100" dir="2700000" algn="tl">
                    <a:srgbClr val="000000">
                      <a:alpha val="43137"/>
                    </a:srgbClr>
                  </a:outerShdw>
                </a:effectLst>
                <a:latin typeface="+mn-ea"/>
                <a:ea typeface="+mn-ea"/>
              </a:rPr>
              <a:t>)</a:t>
            </a:r>
          </a:p>
          <a:p>
            <a:pPr defTabSz="4176713"/>
            <a:r>
              <a:rPr lang="ja-JP" altLang="en-US" dirty="0" smtClean="0">
                <a:effectLst>
                  <a:outerShdw blurRad="38100" dist="38100" dir="2700000" algn="tl">
                    <a:srgbClr val="000000">
                      <a:alpha val="43137"/>
                    </a:srgbClr>
                  </a:outerShdw>
                </a:effectLst>
                <a:latin typeface="+mn-ea"/>
                <a:ea typeface="+mn-ea"/>
              </a:rPr>
              <a:t>　　　　　　　　・ブリザード</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　　　　　　　　・</a:t>
            </a:r>
            <a:r>
              <a:rPr lang="en-US" altLang="ja-JP" dirty="0" smtClean="0">
                <a:effectLst>
                  <a:outerShdw blurRad="38100" dist="38100" dir="2700000" algn="tl">
                    <a:srgbClr val="000000">
                      <a:alpha val="43137"/>
                    </a:srgbClr>
                  </a:outerShdw>
                </a:effectLst>
                <a:latin typeface="+mn-ea"/>
                <a:ea typeface="+mn-ea"/>
              </a:rPr>
              <a:t>-40</a:t>
            </a:r>
            <a:r>
              <a:rPr lang="ja-JP" altLang="en-US" dirty="0" smtClean="0">
                <a:effectLst>
                  <a:outerShdw blurRad="38100" dist="38100" dir="2700000" algn="tl">
                    <a:srgbClr val="000000">
                      <a:alpha val="43137"/>
                    </a:srgbClr>
                  </a:outerShdw>
                </a:effectLst>
                <a:latin typeface="+mn-ea"/>
                <a:ea typeface="+mn-ea"/>
              </a:rPr>
              <a:t>℃～</a:t>
            </a:r>
            <a:r>
              <a:rPr lang="en-US" altLang="ja-JP" dirty="0" smtClean="0">
                <a:effectLst>
                  <a:outerShdw blurRad="38100" dist="38100" dir="2700000" algn="tl">
                    <a:srgbClr val="000000">
                      <a:alpha val="43137"/>
                    </a:srgbClr>
                  </a:outerShdw>
                </a:effectLst>
                <a:latin typeface="+mn-ea"/>
                <a:ea typeface="+mn-ea"/>
              </a:rPr>
              <a:t>+10</a:t>
            </a:r>
            <a:r>
              <a:rPr lang="ja-JP" altLang="en-US" dirty="0" smtClean="0">
                <a:effectLst>
                  <a:outerShdw blurRad="38100" dist="38100" dir="2700000" algn="tl">
                    <a:srgbClr val="000000">
                      <a:alpha val="43137"/>
                    </a:srgbClr>
                  </a:outerShdw>
                </a:effectLst>
                <a:latin typeface="+mn-ea"/>
                <a:ea typeface="+mn-ea"/>
              </a:rPr>
              <a:t>℃</a:t>
            </a:r>
            <a:endParaRPr lang="en-US" altLang="ja-JP" dirty="0" smtClean="0">
              <a:effectLst>
                <a:outerShdw blurRad="38100" dist="38100" dir="2700000" algn="tl">
                  <a:srgbClr val="000000">
                    <a:alpha val="43137"/>
                  </a:srgbClr>
                </a:outerShdw>
              </a:effectLst>
              <a:latin typeface="+mn-ea"/>
              <a:ea typeface="+mn-ea"/>
            </a:endParaRPr>
          </a:p>
          <a:p>
            <a:pPr defTabSz="4176713"/>
            <a:endParaRPr lang="en-US" altLang="ja-JP" sz="1000"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内陸高原　　・極高気圧帯</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　　　　　　　　・乾燥、無風</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　　　　　　　　・極渦</a:t>
            </a:r>
            <a:endParaRPr lang="en-US" altLang="ja-JP" dirty="0" smtClean="0">
              <a:effectLst>
                <a:outerShdw blurRad="38100" dist="38100" dir="2700000" algn="tl">
                  <a:srgbClr val="000000">
                    <a:alpha val="43137"/>
                  </a:srgbClr>
                </a:outerShdw>
              </a:effectLst>
              <a:latin typeface="+mn-ea"/>
              <a:ea typeface="+mn-ea"/>
            </a:endParaRPr>
          </a:p>
          <a:p>
            <a:pPr defTabSz="4176713"/>
            <a:r>
              <a:rPr lang="ja-JP" altLang="en-US" dirty="0" smtClean="0">
                <a:effectLst>
                  <a:outerShdw blurRad="38100" dist="38100" dir="2700000" algn="tl">
                    <a:srgbClr val="000000">
                      <a:alpha val="43137"/>
                    </a:srgbClr>
                  </a:outerShdw>
                </a:effectLst>
                <a:latin typeface="+mn-ea"/>
                <a:ea typeface="+mn-ea"/>
              </a:rPr>
              <a:t>　　　　　　　　・</a:t>
            </a:r>
            <a:r>
              <a:rPr lang="en-US" altLang="ja-JP" dirty="0" smtClean="0">
                <a:effectLst>
                  <a:outerShdw blurRad="38100" dist="38100" dir="2700000" algn="tl">
                    <a:srgbClr val="000000">
                      <a:alpha val="43137"/>
                    </a:srgbClr>
                  </a:outerShdw>
                </a:effectLst>
                <a:latin typeface="+mn-ea"/>
                <a:ea typeface="+mn-ea"/>
              </a:rPr>
              <a:t>-90</a:t>
            </a:r>
            <a:r>
              <a:rPr lang="ja-JP" altLang="en-US" dirty="0" smtClean="0">
                <a:effectLst>
                  <a:outerShdw blurRad="38100" dist="38100" dir="2700000" algn="tl">
                    <a:srgbClr val="000000">
                      <a:alpha val="43137"/>
                    </a:srgbClr>
                  </a:outerShdw>
                </a:effectLst>
                <a:latin typeface="+mn-ea"/>
                <a:ea typeface="+mn-ea"/>
              </a:rPr>
              <a:t>℃～</a:t>
            </a:r>
            <a:r>
              <a:rPr lang="en-US" altLang="ja-JP" dirty="0" smtClean="0">
                <a:effectLst>
                  <a:outerShdw blurRad="38100" dist="38100" dir="2700000" algn="tl">
                    <a:srgbClr val="000000">
                      <a:alpha val="43137"/>
                    </a:srgbClr>
                  </a:outerShdw>
                </a:effectLst>
                <a:latin typeface="+mn-ea"/>
                <a:ea typeface="+mn-ea"/>
              </a:rPr>
              <a:t>-20</a:t>
            </a:r>
            <a:r>
              <a:rPr lang="ja-JP" altLang="en-US" dirty="0" smtClean="0">
                <a:effectLst>
                  <a:outerShdw blurRad="38100" dist="38100" dir="2700000" algn="tl">
                    <a:srgbClr val="000000">
                      <a:alpha val="43137"/>
                    </a:srgbClr>
                  </a:outerShdw>
                </a:effectLst>
                <a:latin typeface="+mn-ea"/>
                <a:ea typeface="+mn-ea"/>
              </a:rPr>
              <a:t>℃</a:t>
            </a:r>
            <a:endParaRPr lang="en-US" altLang="ja-JP" dirty="0" smtClean="0">
              <a:effectLst>
                <a:outerShdw blurRad="38100" dist="38100" dir="2700000" algn="tl">
                  <a:srgbClr val="000000">
                    <a:alpha val="43137"/>
                  </a:srgbClr>
                </a:outerShdw>
              </a:effectLst>
              <a:latin typeface="+mn-ea"/>
              <a:ea typeface="+mn-ea"/>
            </a:endParaRPr>
          </a:p>
        </p:txBody>
      </p:sp>
      <p:pic>
        <p:nvPicPr>
          <p:cNvPr id="56"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647702" y="2871809"/>
            <a:ext cx="4059237" cy="3629025"/>
          </a:xfrm>
          <a:prstGeom prst="rect">
            <a:avLst/>
          </a:prstGeom>
          <a:noFill/>
        </p:spPr>
      </p:pic>
      <p:sp>
        <p:nvSpPr>
          <p:cNvPr id="61" name="Text Box 21"/>
          <p:cNvSpPr txBox="1">
            <a:spLocks noChangeArrowheads="1"/>
          </p:cNvSpPr>
          <p:nvPr/>
        </p:nvSpPr>
        <p:spPr bwMode="auto">
          <a:xfrm>
            <a:off x="928662" y="3157561"/>
            <a:ext cx="1247759"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latin typeface="+mn-ea"/>
                <a:ea typeface="+mn-ea"/>
              </a:rPr>
              <a:t>ドームふじ</a:t>
            </a:r>
            <a:endParaRPr lang="en-US" altLang="ja-JP" dirty="0">
              <a:effectLst>
                <a:outerShdw blurRad="38100" dist="38100" dir="2700000" algn="tl">
                  <a:srgbClr val="000000">
                    <a:alpha val="43137"/>
                  </a:srgbClr>
                </a:outerShdw>
              </a:effectLst>
              <a:latin typeface="+mn-ea"/>
              <a:ea typeface="+mn-ea"/>
            </a:endParaRPr>
          </a:p>
        </p:txBody>
      </p:sp>
      <p:sp>
        <p:nvSpPr>
          <p:cNvPr id="62" name="Text Box 22"/>
          <p:cNvSpPr txBox="1">
            <a:spLocks noChangeArrowheads="1"/>
          </p:cNvSpPr>
          <p:nvPr/>
        </p:nvSpPr>
        <p:spPr bwMode="auto">
          <a:xfrm>
            <a:off x="4357686" y="4372007"/>
            <a:ext cx="974721"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latin typeface="+mn-ea"/>
                <a:ea typeface="+mn-ea"/>
              </a:rPr>
              <a:t>ドーム</a:t>
            </a:r>
            <a:r>
              <a:rPr lang="en-US" altLang="ja-JP" dirty="0" smtClean="0">
                <a:effectLst>
                  <a:outerShdw blurRad="38100" dist="38100" dir="2700000" algn="tl">
                    <a:srgbClr val="000000">
                      <a:alpha val="43137"/>
                    </a:srgbClr>
                  </a:outerShdw>
                </a:effectLst>
                <a:latin typeface="+mn-ea"/>
                <a:ea typeface="+mn-ea"/>
              </a:rPr>
              <a:t>A</a:t>
            </a:r>
            <a:endParaRPr lang="en-US" altLang="ja-JP" dirty="0">
              <a:effectLst>
                <a:outerShdw blurRad="38100" dist="38100" dir="2700000" algn="tl">
                  <a:srgbClr val="000000">
                    <a:alpha val="43137"/>
                  </a:srgbClr>
                </a:outerShdw>
              </a:effectLst>
              <a:latin typeface="+mn-ea"/>
              <a:ea typeface="+mn-ea"/>
            </a:endParaRPr>
          </a:p>
        </p:txBody>
      </p:sp>
      <p:sp>
        <p:nvSpPr>
          <p:cNvPr id="63" name="Text Box 23"/>
          <p:cNvSpPr txBox="1">
            <a:spLocks noChangeArrowheads="1"/>
          </p:cNvSpPr>
          <p:nvPr/>
        </p:nvSpPr>
        <p:spPr bwMode="auto">
          <a:xfrm>
            <a:off x="2143108" y="6086519"/>
            <a:ext cx="938211"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latin typeface="+mn-ea"/>
                <a:ea typeface="+mn-ea"/>
              </a:rPr>
              <a:t>ドーム</a:t>
            </a:r>
            <a:r>
              <a:rPr lang="en-US" altLang="ja-JP" dirty="0" smtClean="0">
                <a:effectLst>
                  <a:outerShdw blurRad="38100" dist="38100" dir="2700000" algn="tl">
                    <a:srgbClr val="000000">
                      <a:alpha val="43137"/>
                    </a:srgbClr>
                  </a:outerShdw>
                </a:effectLst>
                <a:latin typeface="+mn-ea"/>
                <a:ea typeface="+mn-ea"/>
              </a:rPr>
              <a:t>C</a:t>
            </a:r>
            <a:endParaRPr lang="en-US" altLang="ja-JP" dirty="0">
              <a:effectLst>
                <a:outerShdw blurRad="38100" dist="38100" dir="2700000" algn="tl">
                  <a:srgbClr val="000000">
                    <a:alpha val="43137"/>
                  </a:srgbClr>
                </a:outerShdw>
              </a:effectLst>
              <a:latin typeface="+mn-ea"/>
              <a:ea typeface="+mn-ea"/>
            </a:endParaRPr>
          </a:p>
        </p:txBody>
      </p:sp>
      <p:sp>
        <p:nvSpPr>
          <p:cNvPr id="64" name="Text Box 24"/>
          <p:cNvSpPr txBox="1">
            <a:spLocks noChangeArrowheads="1"/>
          </p:cNvSpPr>
          <p:nvPr/>
        </p:nvSpPr>
        <p:spPr bwMode="auto">
          <a:xfrm>
            <a:off x="642910" y="5086387"/>
            <a:ext cx="930298"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latin typeface="+mn-ea"/>
                <a:ea typeface="+mn-ea"/>
              </a:rPr>
              <a:t>南極点</a:t>
            </a:r>
            <a:endParaRPr lang="en-US" altLang="ja-JP" dirty="0">
              <a:effectLst>
                <a:outerShdw blurRad="38100" dist="38100" dir="2700000" algn="tl">
                  <a:srgbClr val="000000">
                    <a:alpha val="43137"/>
                  </a:srgbClr>
                </a:outerShdw>
              </a:effectLst>
              <a:latin typeface="+mn-ea"/>
              <a:ea typeface="+mn-ea"/>
            </a:endParaRPr>
          </a:p>
        </p:txBody>
      </p:sp>
      <p:sp>
        <p:nvSpPr>
          <p:cNvPr id="65" name="Oval 25"/>
          <p:cNvSpPr>
            <a:spLocks noChangeArrowheads="1"/>
          </p:cNvSpPr>
          <p:nvPr/>
        </p:nvSpPr>
        <p:spPr bwMode="auto">
          <a:xfrm>
            <a:off x="3518430" y="3513148"/>
            <a:ext cx="117466" cy="131876"/>
          </a:xfrm>
          <a:prstGeom prst="ellipse">
            <a:avLst/>
          </a:prstGeom>
          <a:solidFill>
            <a:srgbClr val="FF0000"/>
          </a:solidFill>
          <a:ln w="9525" algn="ctr">
            <a:noFill/>
            <a:round/>
            <a:headEnd/>
            <a:tailEnd/>
          </a:ln>
          <a:effectLst/>
        </p:spPr>
        <p:txBody>
          <a:bodyPr wrap="square" anchor="ctr">
            <a:spAutoFit/>
          </a:bodyPr>
          <a:lstStyle/>
          <a:p>
            <a:endParaRPr lang="ja-JP" altLang="en-US">
              <a:latin typeface="+mn-ea"/>
              <a:ea typeface="+mn-ea"/>
            </a:endParaRPr>
          </a:p>
        </p:txBody>
      </p:sp>
      <p:sp>
        <p:nvSpPr>
          <p:cNvPr id="66" name="Text Box 26"/>
          <p:cNvSpPr txBox="1">
            <a:spLocks noChangeArrowheads="1"/>
          </p:cNvSpPr>
          <p:nvPr/>
        </p:nvSpPr>
        <p:spPr bwMode="auto">
          <a:xfrm>
            <a:off x="3571868" y="2871809"/>
            <a:ext cx="1123951"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latin typeface="+mn-ea"/>
                <a:ea typeface="+mn-ea"/>
              </a:rPr>
              <a:t>昭和基地</a:t>
            </a:r>
            <a:endParaRPr lang="en-US" altLang="ja-JP" dirty="0">
              <a:effectLst>
                <a:outerShdw blurRad="38100" dist="38100" dir="2700000" algn="tl">
                  <a:srgbClr val="000000">
                    <a:alpha val="43137"/>
                  </a:srgbClr>
                </a:outerShdw>
              </a:effectLst>
              <a:latin typeface="+mn-ea"/>
              <a:ea typeface="+mn-ea"/>
            </a:endParaRPr>
          </a:p>
        </p:txBody>
      </p:sp>
      <p:cxnSp>
        <p:nvCxnSpPr>
          <p:cNvPr id="67" name="直線矢印コネクタ 66"/>
          <p:cNvCxnSpPr/>
          <p:nvPr/>
        </p:nvCxnSpPr>
        <p:spPr>
          <a:xfrm>
            <a:off x="1928794" y="3586189"/>
            <a:ext cx="1071570" cy="35719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rot="10800000" flipV="1">
            <a:off x="3643306" y="3300437"/>
            <a:ext cx="357190" cy="21431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flipV="1">
            <a:off x="3356732" y="4556673"/>
            <a:ext cx="929516" cy="3123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rot="5400000" flipH="1" flipV="1">
            <a:off x="2750331" y="5407858"/>
            <a:ext cx="642942" cy="57150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V="1">
            <a:off x="1643042" y="4729197"/>
            <a:ext cx="928694" cy="50006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2" name="Picture 2" descr="中華人民共和国の国旗">
            <a:hlinkClick r:id="rId3" tooltip="中華人民共和国の国旗"/>
          </p:cNvPr>
          <p:cNvPicPr>
            <a:picLocks noChangeAspect="1" noChangeArrowheads="1"/>
          </p:cNvPicPr>
          <p:nvPr/>
        </p:nvPicPr>
        <p:blipFill>
          <a:blip r:embed="rId4" cstate="print"/>
          <a:srcRect/>
          <a:stretch>
            <a:fillRect/>
          </a:stretch>
        </p:blipFill>
        <p:spPr bwMode="auto">
          <a:xfrm>
            <a:off x="4500562" y="4800635"/>
            <a:ext cx="428628" cy="286851"/>
          </a:xfrm>
          <a:prstGeom prst="rect">
            <a:avLst/>
          </a:prstGeom>
          <a:noFill/>
        </p:spPr>
      </p:pic>
      <p:pic>
        <p:nvPicPr>
          <p:cNvPr id="73" name="Picture 4" descr="イタリアの国旗">
            <a:hlinkClick r:id="rId5" tooltip="イタリアの国旗"/>
          </p:cNvPr>
          <p:cNvPicPr>
            <a:picLocks noChangeAspect="1" noChangeArrowheads="1"/>
          </p:cNvPicPr>
          <p:nvPr/>
        </p:nvPicPr>
        <p:blipFill>
          <a:blip r:embed="rId6" cstate="print"/>
          <a:srcRect/>
          <a:stretch>
            <a:fillRect/>
          </a:stretch>
        </p:blipFill>
        <p:spPr bwMode="auto">
          <a:xfrm>
            <a:off x="3643306" y="6157957"/>
            <a:ext cx="428628" cy="286851"/>
          </a:xfrm>
          <a:prstGeom prst="rect">
            <a:avLst/>
          </a:prstGeom>
          <a:noFill/>
        </p:spPr>
      </p:pic>
      <p:pic>
        <p:nvPicPr>
          <p:cNvPr id="74" name="Picture 6" descr="フランスの国旗">
            <a:hlinkClick r:id="rId7" tooltip="フランスの国旗"/>
          </p:cNvPr>
          <p:cNvPicPr>
            <a:picLocks noChangeAspect="1" noChangeArrowheads="1"/>
          </p:cNvPicPr>
          <p:nvPr/>
        </p:nvPicPr>
        <p:blipFill>
          <a:blip r:embed="rId8" cstate="print"/>
          <a:srcRect/>
          <a:stretch>
            <a:fillRect/>
          </a:stretch>
        </p:blipFill>
        <p:spPr bwMode="auto">
          <a:xfrm>
            <a:off x="3143240" y="6157957"/>
            <a:ext cx="426985" cy="285752"/>
          </a:xfrm>
          <a:prstGeom prst="rect">
            <a:avLst/>
          </a:prstGeom>
          <a:noFill/>
        </p:spPr>
      </p:pic>
      <p:pic>
        <p:nvPicPr>
          <p:cNvPr id="75" name="Picture 8" descr="アメリカ合衆国の国旗">
            <a:hlinkClick r:id="rId9" tooltip="アメリカ合衆国の国旗"/>
          </p:cNvPr>
          <p:cNvPicPr>
            <a:picLocks noChangeAspect="1" noChangeArrowheads="1"/>
          </p:cNvPicPr>
          <p:nvPr/>
        </p:nvPicPr>
        <p:blipFill>
          <a:blip r:embed="rId10" cstate="print"/>
          <a:srcRect/>
          <a:stretch>
            <a:fillRect/>
          </a:stretch>
        </p:blipFill>
        <p:spPr bwMode="auto">
          <a:xfrm>
            <a:off x="785786" y="5515015"/>
            <a:ext cx="571504" cy="301410"/>
          </a:xfrm>
          <a:prstGeom prst="rect">
            <a:avLst/>
          </a:prstGeom>
          <a:noFill/>
        </p:spPr>
      </p:pic>
      <p:pic>
        <p:nvPicPr>
          <p:cNvPr id="76"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4117961" y="3300437"/>
            <a:ext cx="426985" cy="285752"/>
          </a:xfrm>
          <a:prstGeom prst="rect">
            <a:avLst/>
          </a:prstGeom>
          <a:noFill/>
        </p:spPr>
      </p:pic>
      <p:pic>
        <p:nvPicPr>
          <p:cNvPr id="77"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4143372" y="6157957"/>
            <a:ext cx="571504" cy="285752"/>
          </a:xfrm>
          <a:prstGeom prst="rect">
            <a:avLst/>
          </a:prstGeom>
          <a:noFill/>
        </p:spPr>
      </p:pic>
      <p:pic>
        <p:nvPicPr>
          <p:cNvPr id="78"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5000628" y="4800635"/>
            <a:ext cx="571504" cy="285752"/>
          </a:xfrm>
          <a:prstGeom prst="rect">
            <a:avLst/>
          </a:prstGeom>
          <a:noFill/>
        </p:spPr>
      </p:pic>
      <p:pic>
        <p:nvPicPr>
          <p:cNvPr id="79"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1428728" y="5515015"/>
            <a:ext cx="571504" cy="285752"/>
          </a:xfrm>
          <a:prstGeom prst="rect">
            <a:avLst/>
          </a:prstGeom>
          <a:noFill/>
        </p:spPr>
      </p:pic>
      <p:pic>
        <p:nvPicPr>
          <p:cNvPr id="80"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1331879" y="3586189"/>
            <a:ext cx="426985" cy="285752"/>
          </a:xfrm>
          <a:prstGeom prst="rect">
            <a:avLst/>
          </a:prstGeom>
          <a:noFill/>
        </p:spPr>
      </p:pic>
      <p:pic>
        <p:nvPicPr>
          <p:cNvPr id="164866" name="Picture 2" descr="C:\Private\南極写真\jpg_復路\DSC_9098.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29124" y="569879"/>
            <a:ext cx="2880000" cy="1799824"/>
          </a:xfrm>
          <a:prstGeom prst="rect">
            <a:avLst/>
          </a:prstGeom>
          <a:noFill/>
          <a:extLst>
            <a:ext uri="{909E8E84-426E-40DD-AFC4-6F175D3DCCD1}">
              <a14:hiddenFill xmlns:a14="http://schemas.microsoft.com/office/drawing/2010/main">
                <a:solidFill>
                  <a:srgbClr val="FFFFFF"/>
                </a:solidFill>
              </a14:hiddenFill>
            </a:ext>
          </a:extLst>
        </p:spPr>
      </p:pic>
      <p:pic>
        <p:nvPicPr>
          <p:cNvPr id="164867" name="Picture 3" descr="C:\Private\南極写真\jpg_復路\DSC_8536.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96136" y="4800635"/>
            <a:ext cx="2880000" cy="1800754"/>
          </a:xfrm>
          <a:prstGeom prst="rect">
            <a:avLst/>
          </a:prstGeom>
          <a:noFill/>
          <a:extLst>
            <a:ext uri="{909E8E84-426E-40DD-AFC4-6F175D3DCCD1}">
              <a14:hiddenFill xmlns:a14="http://schemas.microsoft.com/office/drawing/2010/main">
                <a:solidFill>
                  <a:srgbClr val="FFFFFF"/>
                </a:solidFill>
              </a14:hiddenFill>
            </a:ext>
          </a:extLst>
        </p:spPr>
      </p:pic>
      <p:sp>
        <p:nvSpPr>
          <p:cNvPr id="84" name="Oval 25"/>
          <p:cNvSpPr>
            <a:spLocks noChangeArrowheads="1"/>
          </p:cNvSpPr>
          <p:nvPr/>
        </p:nvSpPr>
        <p:spPr bwMode="auto">
          <a:xfrm>
            <a:off x="3059832" y="3933056"/>
            <a:ext cx="117466" cy="131876"/>
          </a:xfrm>
          <a:prstGeom prst="ellipse">
            <a:avLst/>
          </a:prstGeom>
          <a:solidFill>
            <a:srgbClr val="FF0000"/>
          </a:solidFill>
          <a:ln w="9525" algn="ctr">
            <a:noFill/>
            <a:round/>
            <a:headEnd/>
            <a:tailEnd/>
          </a:ln>
          <a:effectLst/>
        </p:spPr>
        <p:txBody>
          <a:bodyPr wrap="square" anchor="ctr">
            <a:spAutoFit/>
          </a:bodyPr>
          <a:lstStyle/>
          <a:p>
            <a:endParaRPr lang="ja-JP" altLang="en-US">
              <a:latin typeface="+mn-ea"/>
              <a:ea typeface="+mn-ea"/>
            </a:endParaRPr>
          </a:p>
        </p:txBody>
      </p:sp>
      <p:sp>
        <p:nvSpPr>
          <p:cNvPr id="85" name="Oval 25"/>
          <p:cNvSpPr>
            <a:spLocks noChangeArrowheads="1"/>
          </p:cNvSpPr>
          <p:nvPr/>
        </p:nvSpPr>
        <p:spPr bwMode="auto">
          <a:xfrm>
            <a:off x="3131840" y="4437112"/>
            <a:ext cx="117466" cy="131876"/>
          </a:xfrm>
          <a:prstGeom prst="ellipse">
            <a:avLst/>
          </a:prstGeom>
          <a:solidFill>
            <a:srgbClr val="FF0000"/>
          </a:solidFill>
          <a:ln w="9525" algn="ctr">
            <a:noFill/>
            <a:round/>
            <a:headEnd/>
            <a:tailEnd/>
          </a:ln>
          <a:effectLst/>
        </p:spPr>
        <p:txBody>
          <a:bodyPr wrap="square" anchor="ctr">
            <a:spAutoFit/>
          </a:bodyPr>
          <a:lstStyle/>
          <a:p>
            <a:endParaRPr lang="ja-JP" altLang="en-US">
              <a:latin typeface="+mn-ea"/>
              <a:ea typeface="+mn-ea"/>
            </a:endParaRPr>
          </a:p>
        </p:txBody>
      </p:sp>
      <p:sp>
        <p:nvSpPr>
          <p:cNvPr id="86" name="Oval 25"/>
          <p:cNvSpPr>
            <a:spLocks noChangeArrowheads="1"/>
          </p:cNvSpPr>
          <p:nvPr/>
        </p:nvSpPr>
        <p:spPr bwMode="auto">
          <a:xfrm>
            <a:off x="2627784" y="4593268"/>
            <a:ext cx="117466" cy="131876"/>
          </a:xfrm>
          <a:prstGeom prst="ellipse">
            <a:avLst/>
          </a:prstGeom>
          <a:solidFill>
            <a:srgbClr val="FF0000"/>
          </a:solidFill>
          <a:ln w="9525" algn="ctr">
            <a:noFill/>
            <a:round/>
            <a:headEnd/>
            <a:tailEnd/>
          </a:ln>
          <a:effectLst/>
        </p:spPr>
        <p:txBody>
          <a:bodyPr wrap="square" anchor="ctr">
            <a:spAutoFit/>
          </a:bodyPr>
          <a:lstStyle/>
          <a:p>
            <a:endParaRPr lang="ja-JP" altLang="en-US">
              <a:latin typeface="+mn-ea"/>
              <a:ea typeface="+mn-ea"/>
            </a:endParaRPr>
          </a:p>
        </p:txBody>
      </p:sp>
      <p:sp>
        <p:nvSpPr>
          <p:cNvPr id="87" name="Oval 25"/>
          <p:cNvSpPr>
            <a:spLocks noChangeArrowheads="1"/>
          </p:cNvSpPr>
          <p:nvPr/>
        </p:nvSpPr>
        <p:spPr bwMode="auto">
          <a:xfrm>
            <a:off x="3406897" y="5205115"/>
            <a:ext cx="117466" cy="131876"/>
          </a:xfrm>
          <a:prstGeom prst="ellipse">
            <a:avLst/>
          </a:prstGeom>
          <a:solidFill>
            <a:srgbClr val="FF0000"/>
          </a:solidFill>
          <a:ln w="9525" algn="ctr">
            <a:noFill/>
            <a:round/>
            <a:headEnd/>
            <a:tailEnd/>
          </a:ln>
          <a:effectLst/>
        </p:spPr>
        <p:txBody>
          <a:bodyPr wrap="square" anchor="ctr">
            <a:spAutoFit/>
          </a:bodyPr>
          <a:lstStyle/>
          <a:p>
            <a:endParaRPr lang="ja-JP" altLang="en-US">
              <a:latin typeface="+mn-ea"/>
              <a:ea typeface="+mn-ea"/>
            </a:endParaRPr>
          </a:p>
        </p:txBody>
      </p:sp>
    </p:spTree>
    <p:extLst>
      <p:ext uri="{BB962C8B-B14F-4D97-AF65-F5344CB8AC3E}">
        <p14:creationId xmlns:p14="http://schemas.microsoft.com/office/powerpoint/2010/main" val="3273764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3"/>
          <p:cNvSpPr>
            <a:spLocks noChangeArrowheads="1"/>
          </p:cNvSpPr>
          <p:nvPr/>
        </p:nvSpPr>
        <p:spPr bwMode="auto">
          <a:xfrm>
            <a:off x="5159782" y="4737918"/>
            <a:ext cx="3546164" cy="92333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smtClean="0">
                <a:solidFill>
                  <a:srgbClr val="FF0000"/>
                </a:solidFill>
                <a:latin typeface="+mn-ea"/>
                <a:ea typeface="+mn-ea"/>
              </a:rPr>
              <a:t>南緯</a:t>
            </a:r>
            <a:r>
              <a:rPr lang="en-US" altLang="ja-JP" dirty="0" smtClean="0">
                <a:solidFill>
                  <a:srgbClr val="FF0000"/>
                </a:solidFill>
                <a:latin typeface="+mn-ea"/>
                <a:ea typeface="+mn-ea"/>
              </a:rPr>
              <a:t>77°19’, </a:t>
            </a:r>
            <a:r>
              <a:rPr lang="ja-JP" altLang="en-US" dirty="0" smtClean="0">
                <a:solidFill>
                  <a:srgbClr val="FF0000"/>
                </a:solidFill>
                <a:latin typeface="+mn-ea"/>
                <a:ea typeface="+mn-ea"/>
              </a:rPr>
              <a:t>　東経</a:t>
            </a:r>
            <a:r>
              <a:rPr lang="en-US" altLang="ja-JP" dirty="0" smtClean="0">
                <a:solidFill>
                  <a:srgbClr val="FF0000"/>
                </a:solidFill>
                <a:latin typeface="+mn-ea"/>
                <a:ea typeface="+mn-ea"/>
              </a:rPr>
              <a:t>39°42’</a:t>
            </a:r>
          </a:p>
          <a:p>
            <a:r>
              <a:rPr lang="ja-JP" altLang="en-US" dirty="0" smtClean="0">
                <a:solidFill>
                  <a:srgbClr val="FF0000"/>
                </a:solidFill>
                <a:latin typeface="+mn-ea"/>
                <a:ea typeface="+mn-ea"/>
              </a:rPr>
              <a:t>標高</a:t>
            </a:r>
            <a:r>
              <a:rPr lang="en-US" altLang="ja-JP" dirty="0" smtClean="0">
                <a:solidFill>
                  <a:srgbClr val="FF0000"/>
                </a:solidFill>
                <a:latin typeface="+mn-ea"/>
                <a:ea typeface="+mn-ea"/>
              </a:rPr>
              <a:t>3,810m</a:t>
            </a:r>
            <a:r>
              <a:rPr lang="ja-JP" altLang="en-US" dirty="0" smtClean="0">
                <a:latin typeface="+mn-ea"/>
                <a:ea typeface="+mn-ea"/>
              </a:rPr>
              <a:t>　</a:t>
            </a:r>
            <a:r>
              <a:rPr lang="en-US" altLang="ja-JP" dirty="0" smtClean="0">
                <a:latin typeface="+mn-ea"/>
                <a:ea typeface="+mn-ea"/>
              </a:rPr>
              <a:t>(0.6</a:t>
            </a:r>
            <a:r>
              <a:rPr lang="ja-JP" altLang="en-US" dirty="0" smtClean="0">
                <a:latin typeface="+mn-ea"/>
                <a:ea typeface="+mn-ea"/>
              </a:rPr>
              <a:t>気圧</a:t>
            </a:r>
            <a:r>
              <a:rPr lang="en-US" altLang="ja-JP" dirty="0" smtClean="0">
                <a:latin typeface="+mn-ea"/>
                <a:ea typeface="+mn-ea"/>
              </a:rPr>
              <a:t>)</a:t>
            </a:r>
          </a:p>
          <a:p>
            <a:r>
              <a:rPr lang="ja-JP" altLang="en-US" dirty="0" smtClean="0">
                <a:latin typeface="+mn-ea"/>
                <a:ea typeface="+mn-ea"/>
              </a:rPr>
              <a:t>最低気温 </a:t>
            </a:r>
            <a:r>
              <a:rPr lang="en-US" altLang="ja-JP" dirty="0" smtClean="0">
                <a:latin typeface="+mn-ea"/>
                <a:ea typeface="+mn-ea"/>
              </a:rPr>
              <a:t>-</a:t>
            </a:r>
            <a:r>
              <a:rPr lang="en-US" altLang="ja-JP" dirty="0">
                <a:latin typeface="+mn-ea"/>
                <a:ea typeface="+mn-ea"/>
              </a:rPr>
              <a:t>80</a:t>
            </a:r>
            <a:r>
              <a:rPr lang="ja-JP" altLang="en-US" dirty="0" smtClean="0">
                <a:latin typeface="+mn-ea"/>
                <a:ea typeface="+mn-ea"/>
              </a:rPr>
              <a:t>℃</a:t>
            </a:r>
            <a:r>
              <a:rPr lang="en-US" altLang="ja-JP" dirty="0" smtClean="0">
                <a:latin typeface="+mn-ea"/>
                <a:ea typeface="+mn-ea"/>
              </a:rPr>
              <a:t>, </a:t>
            </a:r>
            <a:r>
              <a:rPr lang="ja-JP" altLang="en-US" dirty="0" smtClean="0">
                <a:solidFill>
                  <a:srgbClr val="FF0000"/>
                </a:solidFill>
                <a:latin typeface="+mn-ea"/>
                <a:ea typeface="+mn-ea"/>
              </a:rPr>
              <a:t>年平均</a:t>
            </a:r>
            <a:r>
              <a:rPr lang="en-US" altLang="ja-JP" dirty="0" smtClean="0">
                <a:solidFill>
                  <a:srgbClr val="FF0000"/>
                </a:solidFill>
                <a:latin typeface="+mn-ea"/>
                <a:ea typeface="+mn-ea"/>
              </a:rPr>
              <a:t>-54.4</a:t>
            </a:r>
            <a:r>
              <a:rPr lang="ja-JP" altLang="en-US" dirty="0" smtClean="0">
                <a:solidFill>
                  <a:srgbClr val="FF0000"/>
                </a:solidFill>
                <a:latin typeface="+mn-ea"/>
                <a:ea typeface="+mn-ea"/>
              </a:rPr>
              <a:t>℃</a:t>
            </a:r>
            <a:endParaRPr lang="en-US" altLang="ja-JP" dirty="0" smtClean="0">
              <a:solidFill>
                <a:srgbClr val="FF0000"/>
              </a:solidFill>
              <a:latin typeface="+mn-ea"/>
              <a:ea typeface="+mn-ea"/>
            </a:endParaRPr>
          </a:p>
        </p:txBody>
      </p:sp>
      <p:sp>
        <p:nvSpPr>
          <p:cNvPr id="9" name="テキスト ボックス 8"/>
          <p:cNvSpPr txBox="1"/>
          <p:nvPr/>
        </p:nvSpPr>
        <p:spPr>
          <a:xfrm>
            <a:off x="472248" y="1556792"/>
            <a:ext cx="8208912" cy="1200329"/>
          </a:xfrm>
          <a:prstGeom prst="rect">
            <a:avLst/>
          </a:prstGeom>
          <a:noFill/>
        </p:spPr>
        <p:txBody>
          <a:bodyPr wrap="square" rtlCol="0">
            <a:spAutoFit/>
          </a:bodyPr>
          <a:lstStyle/>
          <a:p>
            <a:r>
              <a:rPr lang="ja-JP" altLang="en-US" sz="2400" dirty="0" smtClean="0">
                <a:latin typeface="+mn-ea"/>
                <a:ea typeface="+mn-ea"/>
              </a:rPr>
              <a:t>南極大陸内陸高原に位置する「ドームふじ基地」はその</a:t>
            </a:r>
            <a:r>
              <a:rPr lang="ja-JP" altLang="en-US" sz="2400" u="sng" dirty="0" smtClean="0">
                <a:solidFill>
                  <a:srgbClr val="FF0000"/>
                </a:solidFill>
                <a:latin typeface="+mn-ea"/>
                <a:ea typeface="+mn-ea"/>
              </a:rPr>
              <a:t>特異な地理条件</a:t>
            </a:r>
            <a:r>
              <a:rPr lang="ja-JP" altLang="en-US" sz="2400" dirty="0" smtClean="0">
                <a:latin typeface="+mn-ea"/>
                <a:ea typeface="+mn-ea"/>
              </a:rPr>
              <a:t>から地球上で最も赤外線観測に適している</a:t>
            </a:r>
            <a:r>
              <a:rPr lang="ja-JP" altLang="en-US" sz="2400" u="sng" dirty="0" smtClean="0">
                <a:latin typeface="+mn-ea"/>
                <a:ea typeface="+mn-ea"/>
              </a:rPr>
              <a:t>と考えられている</a:t>
            </a:r>
            <a:r>
              <a:rPr lang="ja-JP" altLang="en-US" sz="2400" dirty="0" smtClean="0">
                <a:latin typeface="+mn-ea"/>
                <a:ea typeface="+mn-ea"/>
              </a:rPr>
              <a:t>。</a:t>
            </a:r>
            <a:endParaRPr kumimoji="1" lang="ja-JP" altLang="en-US" sz="2400" dirty="0">
              <a:latin typeface="+mn-ea"/>
              <a:ea typeface="+mn-ea"/>
            </a:endParaRPr>
          </a:p>
        </p:txBody>
      </p:sp>
      <p:pic>
        <p:nvPicPr>
          <p:cNvPr id="10" name="Picture 2" descr="F:\D1\2010_05_SPIE\Oral_presentation\fig1.jpg"/>
          <p:cNvPicPr>
            <a:picLocks noChangeAspect="1" noChangeArrowheads="1"/>
          </p:cNvPicPr>
          <p:nvPr/>
        </p:nvPicPr>
        <p:blipFill>
          <a:blip r:embed="rId2" cstate="print"/>
          <a:srcRect/>
          <a:stretch>
            <a:fillRect/>
          </a:stretch>
        </p:blipFill>
        <p:spPr bwMode="auto">
          <a:xfrm>
            <a:off x="539552" y="3017826"/>
            <a:ext cx="3960000" cy="2715430"/>
          </a:xfrm>
          <a:prstGeom prst="rect">
            <a:avLst/>
          </a:prstGeom>
          <a:noFill/>
        </p:spPr>
      </p:pic>
      <p:sp>
        <p:nvSpPr>
          <p:cNvPr id="11" name="テキスト ボックス 10"/>
          <p:cNvSpPr txBox="1"/>
          <p:nvPr/>
        </p:nvSpPr>
        <p:spPr>
          <a:xfrm>
            <a:off x="4932040" y="5807005"/>
            <a:ext cx="3688299" cy="646331"/>
          </a:xfrm>
          <a:prstGeom prst="rect">
            <a:avLst/>
          </a:prstGeom>
          <a:noFill/>
        </p:spPr>
        <p:txBody>
          <a:bodyPr wrap="square" rtlCol="0">
            <a:spAutoFit/>
          </a:bodyPr>
          <a:lstStyle/>
          <a:p>
            <a:r>
              <a:rPr kumimoji="1" lang="ja-JP" altLang="en-US" dirty="0" smtClean="0">
                <a:latin typeface="+mn-ea"/>
                <a:ea typeface="+mn-ea"/>
              </a:rPr>
              <a:t>常に極高気圧帯が卓越し晴天が続く。ブリザードは無い。</a:t>
            </a:r>
            <a:endParaRPr kumimoji="1" lang="ja-JP" altLang="en-US" dirty="0">
              <a:latin typeface="+mn-ea"/>
              <a:ea typeface="+mn-ea"/>
            </a:endParaRPr>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solidFill>
                  <a:schemeClr val="tx1"/>
                </a:solidFill>
                <a:latin typeface="+mn-ea"/>
              </a:rPr>
              <a:t>　</a:t>
            </a:r>
            <a:r>
              <a:rPr lang="ja-JP" altLang="en-US" sz="3600" dirty="0" smtClean="0">
                <a:solidFill>
                  <a:schemeClr val="tx1"/>
                </a:solidFill>
                <a:latin typeface="+mn-ea"/>
              </a:rPr>
              <a:t>　</a:t>
            </a:r>
            <a:r>
              <a:rPr lang="ja-JP" altLang="en-US" sz="3600" dirty="0" smtClean="0">
                <a:solidFill>
                  <a:schemeClr val="tx1"/>
                </a:solidFill>
                <a:latin typeface="+mn-ea"/>
              </a:rPr>
              <a:t>ドーム</a:t>
            </a:r>
            <a:r>
              <a:rPr lang="ja-JP" altLang="en-US" sz="3600" dirty="0" smtClean="0">
                <a:solidFill>
                  <a:schemeClr val="tx1"/>
                </a:solidFill>
                <a:latin typeface="+mn-ea"/>
              </a:rPr>
              <a:t>ふじの天文学的メリット</a:t>
            </a:r>
            <a:endParaRPr kumimoji="1" lang="ja-JP" altLang="en-US" sz="3600" dirty="0">
              <a:solidFill>
                <a:schemeClr val="tx1"/>
              </a:solidFill>
              <a:latin typeface="+mn-ea"/>
            </a:endParaRPr>
          </a:p>
        </p:txBody>
      </p:sp>
      <p:sp>
        <p:nvSpPr>
          <p:cNvPr id="26" name="Rectangle 44"/>
          <p:cNvSpPr>
            <a:spLocks noChangeArrowheads="1"/>
          </p:cNvSpPr>
          <p:nvPr/>
        </p:nvSpPr>
        <p:spPr bwMode="auto">
          <a:xfrm>
            <a:off x="4626355" y="2852936"/>
            <a:ext cx="4264309" cy="1200329"/>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b="1" dirty="0" smtClean="0">
                <a:latin typeface="+mn-ea"/>
                <a:ea typeface="+mn-ea"/>
              </a:rPr>
              <a:t>○</a:t>
            </a:r>
            <a:r>
              <a:rPr lang="ja-JP" altLang="en-US" b="1" dirty="0">
                <a:latin typeface="+mn-ea"/>
                <a:ea typeface="+mn-ea"/>
              </a:rPr>
              <a:t>赤外線での空の明るさが地球上で最小</a:t>
            </a:r>
          </a:p>
          <a:p>
            <a:pPr defTabSz="4176713"/>
            <a:r>
              <a:rPr lang="en-US" altLang="ja-JP" b="1" dirty="0">
                <a:latin typeface="+mn-ea"/>
                <a:ea typeface="+mn-ea"/>
              </a:rPr>
              <a:t>○</a:t>
            </a:r>
            <a:r>
              <a:rPr lang="ja-JP" altLang="en-US" b="1" dirty="0">
                <a:latin typeface="+mn-ea"/>
                <a:ea typeface="+mn-ea"/>
              </a:rPr>
              <a:t>地球上で最も幅広い波長で観測が</a:t>
            </a:r>
            <a:r>
              <a:rPr lang="ja-JP" altLang="en-US" b="1" dirty="0" smtClean="0">
                <a:latin typeface="+mn-ea"/>
                <a:ea typeface="+mn-ea"/>
              </a:rPr>
              <a:t>可能</a:t>
            </a:r>
            <a:endParaRPr lang="en-US" altLang="ja-JP" b="1" dirty="0" smtClean="0">
              <a:latin typeface="+mn-ea"/>
              <a:ea typeface="+mn-ea"/>
            </a:endParaRPr>
          </a:p>
          <a:p>
            <a:pPr defTabSz="4176713"/>
            <a:r>
              <a:rPr lang="en-US" altLang="ja-JP" b="1" dirty="0">
                <a:latin typeface="+mn-ea"/>
                <a:ea typeface="+mn-ea"/>
              </a:rPr>
              <a:t>○</a:t>
            </a:r>
            <a:r>
              <a:rPr lang="ja-JP" altLang="en-US" b="1" dirty="0">
                <a:latin typeface="+mn-ea"/>
                <a:ea typeface="+mn-ea"/>
              </a:rPr>
              <a:t>シーイングが地球上で最も</a:t>
            </a:r>
            <a:r>
              <a:rPr lang="ja-JP" altLang="en-US" b="1" dirty="0" smtClean="0">
                <a:latin typeface="+mn-ea"/>
                <a:ea typeface="+mn-ea"/>
              </a:rPr>
              <a:t>良い</a:t>
            </a:r>
            <a:endParaRPr lang="en-US" altLang="ja-JP" b="1" dirty="0" smtClean="0">
              <a:latin typeface="+mn-ea"/>
              <a:ea typeface="+mn-ea"/>
            </a:endParaRPr>
          </a:p>
          <a:p>
            <a:pPr defTabSz="4176713"/>
            <a:r>
              <a:rPr lang="en-US" altLang="ja-JP" b="1" dirty="0">
                <a:latin typeface="+mn-ea"/>
                <a:ea typeface="+mn-ea"/>
              </a:rPr>
              <a:t>○</a:t>
            </a:r>
            <a:r>
              <a:rPr lang="ja-JP" altLang="en-US" b="1" dirty="0">
                <a:latin typeface="+mn-ea"/>
                <a:ea typeface="+mn-ea"/>
              </a:rPr>
              <a:t>夜が</a:t>
            </a:r>
            <a:r>
              <a:rPr lang="en-US" altLang="ja-JP" b="1" dirty="0">
                <a:latin typeface="+mn-ea"/>
                <a:ea typeface="+mn-ea"/>
              </a:rPr>
              <a:t>90</a:t>
            </a:r>
            <a:r>
              <a:rPr lang="ja-JP" altLang="en-US" b="1" dirty="0">
                <a:latin typeface="+mn-ea"/>
                <a:ea typeface="+mn-ea"/>
              </a:rPr>
              <a:t>日以上</a:t>
            </a:r>
            <a:r>
              <a:rPr lang="ja-JP" altLang="en-US" b="1" dirty="0" smtClean="0">
                <a:latin typeface="+mn-ea"/>
                <a:ea typeface="+mn-ea"/>
              </a:rPr>
              <a:t>続く</a:t>
            </a:r>
            <a:endParaRPr lang="ja-JP" altLang="en-US" b="1" dirty="0">
              <a:latin typeface="+mn-ea"/>
              <a:ea typeface="+mn-ea"/>
            </a:endParaRPr>
          </a:p>
        </p:txBody>
      </p:sp>
      <p:sp>
        <p:nvSpPr>
          <p:cNvPr id="2" name="テキスト ボックス 1"/>
          <p:cNvSpPr txBox="1"/>
          <p:nvPr/>
        </p:nvSpPr>
        <p:spPr>
          <a:xfrm>
            <a:off x="2651882" y="5652856"/>
            <a:ext cx="2274982" cy="369332"/>
          </a:xfrm>
          <a:prstGeom prst="rect">
            <a:avLst/>
          </a:prstGeom>
          <a:noFill/>
        </p:spPr>
        <p:txBody>
          <a:bodyPr wrap="none" rtlCol="0">
            <a:spAutoFit/>
          </a:bodyPr>
          <a:lstStyle/>
          <a:p>
            <a:r>
              <a:rPr kumimoji="1" lang="en-US" altLang="ja-JP" dirty="0" smtClean="0">
                <a:latin typeface="+mn-ea"/>
                <a:ea typeface="+mn-ea"/>
              </a:rPr>
              <a:t>©SPIE Okita+2010</a:t>
            </a:r>
            <a:endParaRPr kumimoji="1" lang="ja-JP" altLang="en-US" dirty="0">
              <a:latin typeface="+mn-ea"/>
              <a:ea typeface="+mn-ea"/>
            </a:endParaRPr>
          </a:p>
        </p:txBody>
      </p:sp>
      <p:sp>
        <p:nvSpPr>
          <p:cNvPr id="3" name="正方形/長方形 2"/>
          <p:cNvSpPr/>
          <p:nvPr/>
        </p:nvSpPr>
        <p:spPr>
          <a:xfrm>
            <a:off x="4932040" y="4293096"/>
            <a:ext cx="1664238" cy="369332"/>
          </a:xfrm>
          <a:prstGeom prst="rect">
            <a:avLst/>
          </a:prstGeom>
        </p:spPr>
        <p:txBody>
          <a:bodyPr wrap="none">
            <a:spAutoFit/>
          </a:bodyPr>
          <a:lstStyle/>
          <a:p>
            <a:r>
              <a:rPr lang="ja-JP" altLang="en-US" dirty="0">
                <a:latin typeface="+mn-ea"/>
                <a:ea typeface="+mn-ea"/>
              </a:rPr>
              <a:t>ドームふじ基地</a:t>
            </a:r>
            <a:endParaRPr lang="en-US" altLang="ja-JP" dirty="0">
              <a:latin typeface="+mn-ea"/>
              <a:ea typeface="+mn-ea"/>
            </a:endParaRPr>
          </a:p>
        </p:txBody>
      </p:sp>
      <p:cxnSp>
        <p:nvCxnSpPr>
          <p:cNvPr id="6" name="直線コネクタ 5"/>
          <p:cNvCxnSpPr/>
          <p:nvPr/>
        </p:nvCxnSpPr>
        <p:spPr>
          <a:xfrm flipH="1">
            <a:off x="3203848" y="3443808"/>
            <a:ext cx="640719" cy="129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139946" y="3074476"/>
            <a:ext cx="859531" cy="369332"/>
          </a:xfrm>
          <a:prstGeom prst="rect">
            <a:avLst/>
          </a:prstGeom>
          <a:noFill/>
          <a:ln>
            <a:noFill/>
          </a:ln>
        </p:spPr>
        <p:txBody>
          <a:bodyPr wrap="none" rtlCol="0">
            <a:spAutoFit/>
          </a:bodyPr>
          <a:lstStyle/>
          <a:p>
            <a:r>
              <a:rPr kumimoji="1" lang="en-US" altLang="ja-JP" dirty="0" smtClean="0">
                <a:solidFill>
                  <a:srgbClr val="FF0000"/>
                </a:solidFill>
                <a:latin typeface="+mn-ea"/>
                <a:ea typeface="+mn-ea"/>
              </a:rPr>
              <a:t>Syowa</a:t>
            </a:r>
            <a:endParaRPr kumimoji="1" lang="ja-JP" altLang="en-US" dirty="0">
              <a:solidFill>
                <a:srgbClr val="FF0000"/>
              </a:solidFill>
              <a:latin typeface="+mn-ea"/>
              <a:ea typeface="+mn-ea"/>
            </a:endParaRPr>
          </a:p>
        </p:txBody>
      </p:sp>
      <p:cxnSp>
        <p:nvCxnSpPr>
          <p:cNvPr id="16" name="直線コネクタ 15"/>
          <p:cNvCxnSpPr/>
          <p:nvPr/>
        </p:nvCxnSpPr>
        <p:spPr>
          <a:xfrm flipH="1" flipV="1">
            <a:off x="3211201" y="3420616"/>
            <a:ext cx="640719"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392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5569153" cy="461665"/>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sz="2400" b="1" dirty="0">
                <a:solidFill>
                  <a:srgbClr val="FF0000"/>
                </a:solidFill>
                <a:latin typeface="+mn-ea"/>
                <a:ea typeface="+mn-ea"/>
              </a:rPr>
              <a:t>○</a:t>
            </a:r>
            <a:r>
              <a:rPr lang="ja-JP" altLang="en-US" sz="2400" b="1" dirty="0" smtClean="0">
                <a:solidFill>
                  <a:srgbClr val="FF0000"/>
                </a:solidFill>
                <a:latin typeface="+mn-ea"/>
                <a:ea typeface="+mn-ea"/>
              </a:rPr>
              <a:t>赤外線での空の明るさが地球上で最小</a:t>
            </a:r>
            <a:endParaRPr lang="ja-JP" altLang="en-US" sz="2400" b="1" dirty="0">
              <a:solidFill>
                <a:srgbClr val="FF0000"/>
              </a:solidFill>
              <a:latin typeface="+mn-ea"/>
              <a:ea typeface="+mn-ea"/>
            </a:endParaRPr>
          </a:p>
        </p:txBody>
      </p:sp>
      <p:sp>
        <p:nvSpPr>
          <p:cNvPr id="12" name="テキスト ボックス 11"/>
          <p:cNvSpPr txBox="1"/>
          <p:nvPr/>
        </p:nvSpPr>
        <p:spPr>
          <a:xfrm>
            <a:off x="481711" y="1800185"/>
            <a:ext cx="7884857" cy="369332"/>
          </a:xfrm>
          <a:prstGeom prst="rect">
            <a:avLst/>
          </a:prstGeom>
          <a:noFill/>
        </p:spPr>
        <p:txBody>
          <a:bodyPr wrap="square" rtlCol="0">
            <a:spAutoFit/>
          </a:bodyPr>
          <a:lstStyle/>
          <a:p>
            <a:r>
              <a:rPr kumimoji="1" lang="ja-JP" altLang="en-US" dirty="0" smtClean="0">
                <a:latin typeface="+mn-ea"/>
                <a:ea typeface="+mn-ea"/>
              </a:rPr>
              <a:t>赤外線の「空」は可視光のそれと比べて</a:t>
            </a:r>
            <a:r>
              <a:rPr lang="ja-JP" altLang="en-US" dirty="0" smtClean="0">
                <a:latin typeface="+mn-ea"/>
                <a:ea typeface="+mn-ea"/>
              </a:rPr>
              <a:t>約</a:t>
            </a:r>
            <a:r>
              <a:rPr kumimoji="1" lang="en-US" altLang="ja-JP" dirty="0" smtClean="0">
                <a:latin typeface="+mn-ea"/>
                <a:ea typeface="+mn-ea"/>
              </a:rPr>
              <a:t>10,000</a:t>
            </a:r>
            <a:r>
              <a:rPr kumimoji="1" lang="ja-JP" altLang="en-US" dirty="0" smtClean="0">
                <a:latin typeface="+mn-ea"/>
                <a:ea typeface="+mn-ea"/>
              </a:rPr>
              <a:t>倍明るい</a:t>
            </a:r>
            <a:endParaRPr kumimoji="1" lang="ja-JP" altLang="en-US" dirty="0">
              <a:latin typeface="+mn-ea"/>
              <a:ea typeface="+mn-ea"/>
            </a:endParaRPr>
          </a:p>
        </p:txBody>
      </p:sp>
      <p:pic>
        <p:nvPicPr>
          <p:cNvPr id="13" name="Picture 3" descr="C:\Research\D2\2011_02学振申請書\ichikawa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61562"/>
            <a:ext cx="3611013" cy="2297707"/>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854409" y="4581128"/>
            <a:ext cx="3951896" cy="954107"/>
          </a:xfrm>
          <a:prstGeom prst="rect">
            <a:avLst/>
          </a:prstGeom>
        </p:spPr>
        <p:txBody>
          <a:bodyPr wrap="square">
            <a:spAutoFit/>
          </a:bodyPr>
          <a:lstStyle/>
          <a:p>
            <a:pPr algn="just"/>
            <a:r>
              <a:rPr lang="ja-JP" altLang="ja-JP" sz="1400" dirty="0">
                <a:latin typeface="+mn-ea"/>
                <a:ea typeface="+mn-ea"/>
              </a:rPr>
              <a:t>マウナケア山頂</a:t>
            </a:r>
            <a:r>
              <a:rPr lang="en-US" altLang="ja-JP" sz="1400" dirty="0">
                <a:latin typeface="+mn-ea"/>
                <a:ea typeface="+mn-ea"/>
              </a:rPr>
              <a:t>(</a:t>
            </a:r>
            <a:r>
              <a:rPr lang="ja-JP" altLang="ja-JP" sz="1400" dirty="0">
                <a:latin typeface="+mn-ea"/>
                <a:ea typeface="+mn-ea"/>
              </a:rPr>
              <a:t>赤</a:t>
            </a:r>
            <a:r>
              <a:rPr lang="en-US" altLang="ja-JP" sz="1400" dirty="0">
                <a:latin typeface="+mn-ea"/>
                <a:ea typeface="+mn-ea"/>
              </a:rPr>
              <a:t>)</a:t>
            </a:r>
            <a:r>
              <a:rPr lang="ja-JP" altLang="ja-JP" sz="1400" dirty="0">
                <a:latin typeface="+mn-ea"/>
                <a:ea typeface="+mn-ea"/>
              </a:rPr>
              <a:t>とドームふじ基地</a:t>
            </a:r>
            <a:r>
              <a:rPr lang="en-US" altLang="ja-JP" sz="1400" dirty="0">
                <a:latin typeface="+mn-ea"/>
                <a:ea typeface="+mn-ea"/>
              </a:rPr>
              <a:t>(</a:t>
            </a:r>
            <a:r>
              <a:rPr lang="ja-JP" altLang="ja-JP" sz="1400" dirty="0">
                <a:latin typeface="+mn-ea"/>
                <a:ea typeface="+mn-ea"/>
              </a:rPr>
              <a:t>青</a:t>
            </a:r>
            <a:r>
              <a:rPr lang="en-US" altLang="ja-JP" sz="1400" dirty="0">
                <a:latin typeface="+mn-ea"/>
                <a:ea typeface="+mn-ea"/>
              </a:rPr>
              <a:t>)</a:t>
            </a:r>
            <a:r>
              <a:rPr lang="ja-JP" altLang="ja-JP" sz="1400" dirty="0">
                <a:latin typeface="+mn-ea"/>
                <a:ea typeface="+mn-ea"/>
              </a:rPr>
              <a:t>で予想</a:t>
            </a:r>
            <a:r>
              <a:rPr lang="ja-JP" altLang="ja-JP" sz="1400" dirty="0" smtClean="0">
                <a:latin typeface="+mn-ea"/>
                <a:ea typeface="+mn-ea"/>
              </a:rPr>
              <a:t>される</a:t>
            </a:r>
            <a:r>
              <a:rPr lang="ja-JP" altLang="en-US" sz="1400" dirty="0">
                <a:latin typeface="+mn-ea"/>
                <a:ea typeface="+mn-ea"/>
              </a:rPr>
              <a:t>赤外線</a:t>
            </a:r>
            <a:r>
              <a:rPr lang="ja-JP" altLang="ja-JP" sz="1400" dirty="0" smtClean="0">
                <a:latin typeface="+mn-ea"/>
                <a:ea typeface="+mn-ea"/>
              </a:rPr>
              <a:t>ノイズのシミュレーション</a:t>
            </a:r>
            <a:r>
              <a:rPr lang="en-US" altLang="ja-JP" sz="1400" dirty="0" smtClean="0">
                <a:latin typeface="+mn-ea"/>
                <a:ea typeface="+mn-ea"/>
              </a:rPr>
              <a:t>(Ichikawa2008)</a:t>
            </a:r>
            <a:r>
              <a:rPr lang="ja-JP" altLang="ja-JP" sz="1400" dirty="0" smtClean="0">
                <a:latin typeface="+mn-ea"/>
                <a:ea typeface="+mn-ea"/>
              </a:rPr>
              <a:t>横軸</a:t>
            </a:r>
            <a:r>
              <a:rPr lang="ja-JP" altLang="ja-JP" sz="1400" dirty="0">
                <a:latin typeface="+mn-ea"/>
                <a:ea typeface="+mn-ea"/>
              </a:rPr>
              <a:t>波長</a:t>
            </a:r>
            <a:r>
              <a:rPr lang="en-US" altLang="ja-JP" sz="1400" dirty="0">
                <a:latin typeface="+mn-ea"/>
                <a:ea typeface="+mn-ea"/>
              </a:rPr>
              <a:t>[</a:t>
            </a:r>
            <a:r>
              <a:rPr lang="ja-JP" altLang="ja-JP" sz="1400" dirty="0">
                <a:latin typeface="+mn-ea"/>
                <a:ea typeface="+mn-ea"/>
              </a:rPr>
              <a:t>μ</a:t>
            </a:r>
            <a:r>
              <a:rPr lang="en-US" altLang="ja-JP" sz="1400" dirty="0">
                <a:latin typeface="+mn-ea"/>
                <a:ea typeface="+mn-ea"/>
              </a:rPr>
              <a:t>m]</a:t>
            </a:r>
            <a:r>
              <a:rPr lang="ja-JP" altLang="ja-JP" sz="1400" dirty="0" err="1">
                <a:latin typeface="+mn-ea"/>
                <a:ea typeface="+mn-ea"/>
              </a:rPr>
              <a:t>、</a:t>
            </a:r>
            <a:r>
              <a:rPr lang="ja-JP" altLang="ja-JP" sz="1400" dirty="0">
                <a:latin typeface="+mn-ea"/>
                <a:ea typeface="+mn-ea"/>
              </a:rPr>
              <a:t>縦軸は放射強度</a:t>
            </a:r>
            <a:r>
              <a:rPr lang="en-US" altLang="ja-JP" sz="1400" dirty="0">
                <a:latin typeface="+mn-ea"/>
                <a:ea typeface="+mn-ea"/>
              </a:rPr>
              <a:t>[</a:t>
            </a:r>
            <a:r>
              <a:rPr lang="en-US" altLang="ja-JP" sz="1400" dirty="0" err="1">
                <a:latin typeface="+mn-ea"/>
                <a:ea typeface="+mn-ea"/>
              </a:rPr>
              <a:t>Jy</a:t>
            </a:r>
            <a:r>
              <a:rPr lang="en-US" altLang="ja-JP" sz="1400" dirty="0">
                <a:latin typeface="+mn-ea"/>
                <a:ea typeface="+mn-ea"/>
              </a:rPr>
              <a:t>/arcsec</a:t>
            </a:r>
            <a:r>
              <a:rPr lang="en-US" altLang="ja-JP" sz="1400" baseline="30000" dirty="0">
                <a:latin typeface="+mn-ea"/>
                <a:ea typeface="+mn-ea"/>
              </a:rPr>
              <a:t>2</a:t>
            </a:r>
            <a:r>
              <a:rPr lang="en-US" altLang="ja-JP" sz="1400" dirty="0">
                <a:latin typeface="+mn-ea"/>
                <a:ea typeface="+mn-ea"/>
              </a:rPr>
              <a:t>]</a:t>
            </a:r>
            <a:r>
              <a:rPr lang="ja-JP" altLang="ja-JP" sz="1400" dirty="0" err="1" smtClean="0">
                <a:latin typeface="+mn-ea"/>
                <a:ea typeface="+mn-ea"/>
              </a:rPr>
              <a:t>。</a:t>
            </a:r>
            <a:endParaRPr lang="ja-JP" altLang="en-US" sz="1400" dirty="0">
              <a:latin typeface="+mn-ea"/>
              <a:ea typeface="+mn-ea"/>
            </a:endParaRPr>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1.1. Sky Brightness</a:t>
            </a:r>
            <a:endParaRPr kumimoji="1" lang="ja-JP" altLang="en-US" sz="3600" dirty="0">
              <a:latin typeface="+mn-ea"/>
            </a:endParaRPr>
          </a:p>
        </p:txBody>
      </p:sp>
      <p:sp>
        <p:nvSpPr>
          <p:cNvPr id="3" name="正方形/長方形 2"/>
          <p:cNvSpPr/>
          <p:nvPr/>
        </p:nvSpPr>
        <p:spPr>
          <a:xfrm>
            <a:off x="1187624" y="2273584"/>
            <a:ext cx="2952328" cy="1200329"/>
          </a:xfrm>
          <a:prstGeom prst="rect">
            <a:avLst/>
          </a:prstGeom>
        </p:spPr>
        <p:txBody>
          <a:bodyPr wrap="square">
            <a:spAutoFit/>
          </a:bodyPr>
          <a:lstStyle/>
          <a:p>
            <a:r>
              <a:rPr lang="ja-JP" altLang="en-US" dirty="0" smtClean="0">
                <a:latin typeface="+mn-ea"/>
                <a:ea typeface="+mn-ea"/>
              </a:rPr>
              <a:t>原因</a:t>
            </a:r>
            <a:endParaRPr lang="en-US" altLang="ja-JP" dirty="0" smtClean="0">
              <a:latin typeface="+mn-ea"/>
              <a:ea typeface="+mn-ea"/>
            </a:endParaRPr>
          </a:p>
          <a:p>
            <a:r>
              <a:rPr lang="ja-JP" altLang="en-US" dirty="0" smtClean="0">
                <a:latin typeface="+mn-ea"/>
                <a:ea typeface="+mn-ea"/>
              </a:rPr>
              <a:t>　</a:t>
            </a:r>
            <a:r>
              <a:rPr lang="ja-JP" altLang="en-US" dirty="0">
                <a:latin typeface="+mn-ea"/>
                <a:ea typeface="+mn-ea"/>
              </a:rPr>
              <a:t>　</a:t>
            </a:r>
            <a:r>
              <a:rPr lang="en-US" altLang="ja-JP" dirty="0" smtClean="0">
                <a:latin typeface="+mn-ea"/>
                <a:ea typeface="+mn-ea"/>
              </a:rPr>
              <a:t>(</a:t>
            </a:r>
            <a:r>
              <a:rPr lang="en-US" altLang="ja-JP" dirty="0">
                <a:latin typeface="+mn-ea"/>
                <a:ea typeface="+mn-ea"/>
              </a:rPr>
              <a:t>1)OH</a:t>
            </a:r>
            <a:r>
              <a:rPr lang="ja-JP" altLang="en-US" dirty="0" smtClean="0">
                <a:latin typeface="+mn-ea"/>
                <a:ea typeface="+mn-ea"/>
              </a:rPr>
              <a:t>夜光</a:t>
            </a:r>
            <a:endParaRPr lang="en-US" altLang="ja-JP" dirty="0" smtClean="0">
              <a:latin typeface="+mn-ea"/>
              <a:ea typeface="+mn-ea"/>
            </a:endParaRPr>
          </a:p>
          <a:p>
            <a:r>
              <a:rPr lang="ja-JP" altLang="en-US" dirty="0" smtClean="0">
                <a:latin typeface="+mn-ea"/>
                <a:ea typeface="+mn-ea"/>
              </a:rPr>
              <a:t>　</a:t>
            </a:r>
            <a:r>
              <a:rPr lang="ja-JP" altLang="en-US" dirty="0">
                <a:latin typeface="+mn-ea"/>
                <a:ea typeface="+mn-ea"/>
              </a:rPr>
              <a:t>　</a:t>
            </a:r>
            <a:r>
              <a:rPr lang="en-US" altLang="ja-JP" dirty="0" smtClean="0">
                <a:latin typeface="+mn-ea"/>
                <a:ea typeface="+mn-ea"/>
              </a:rPr>
              <a:t>(</a:t>
            </a:r>
            <a:r>
              <a:rPr lang="en-US" altLang="ja-JP" dirty="0">
                <a:latin typeface="+mn-ea"/>
                <a:ea typeface="+mn-ea"/>
              </a:rPr>
              <a:t>2</a:t>
            </a:r>
            <a:r>
              <a:rPr lang="en-US" altLang="ja-JP" dirty="0" smtClean="0">
                <a:latin typeface="+mn-ea"/>
                <a:ea typeface="+mn-ea"/>
              </a:rPr>
              <a:t>)</a:t>
            </a:r>
            <a:r>
              <a:rPr lang="ja-JP" altLang="en-US" dirty="0" smtClean="0">
                <a:latin typeface="+mn-ea"/>
                <a:ea typeface="+mn-ea"/>
              </a:rPr>
              <a:t>地球大気</a:t>
            </a:r>
            <a:r>
              <a:rPr lang="ja-JP" altLang="en-US" dirty="0">
                <a:latin typeface="+mn-ea"/>
                <a:ea typeface="+mn-ea"/>
              </a:rPr>
              <a:t>の熱</a:t>
            </a:r>
            <a:r>
              <a:rPr lang="ja-JP" altLang="en-US" dirty="0" smtClean="0">
                <a:latin typeface="+mn-ea"/>
                <a:ea typeface="+mn-ea"/>
              </a:rPr>
              <a:t>放射</a:t>
            </a:r>
            <a:endParaRPr lang="en-US" altLang="ja-JP" dirty="0" smtClean="0">
              <a:latin typeface="+mn-ea"/>
              <a:ea typeface="+mn-ea"/>
            </a:endParaRPr>
          </a:p>
          <a:p>
            <a:r>
              <a:rPr lang="ja-JP" altLang="en-US" dirty="0" smtClean="0">
                <a:latin typeface="+mn-ea"/>
                <a:ea typeface="+mn-ea"/>
              </a:rPr>
              <a:t>　</a:t>
            </a:r>
            <a:r>
              <a:rPr lang="ja-JP" altLang="en-US" dirty="0">
                <a:latin typeface="+mn-ea"/>
                <a:ea typeface="+mn-ea"/>
              </a:rPr>
              <a:t>　</a:t>
            </a:r>
            <a:r>
              <a:rPr lang="en-US" altLang="ja-JP" dirty="0" smtClean="0">
                <a:latin typeface="+mn-ea"/>
                <a:ea typeface="+mn-ea"/>
              </a:rPr>
              <a:t>(</a:t>
            </a:r>
            <a:r>
              <a:rPr lang="en-US" altLang="ja-JP" dirty="0">
                <a:latin typeface="+mn-ea"/>
                <a:ea typeface="+mn-ea"/>
              </a:rPr>
              <a:t>3)</a:t>
            </a:r>
            <a:r>
              <a:rPr lang="ja-JP" altLang="en-US" dirty="0" smtClean="0">
                <a:latin typeface="+mn-ea"/>
                <a:ea typeface="+mn-ea"/>
              </a:rPr>
              <a:t>望遠鏡自身の</a:t>
            </a:r>
            <a:r>
              <a:rPr lang="ja-JP" altLang="en-US" dirty="0">
                <a:latin typeface="+mn-ea"/>
                <a:ea typeface="+mn-ea"/>
              </a:rPr>
              <a:t>熱放射</a:t>
            </a:r>
          </a:p>
        </p:txBody>
      </p:sp>
      <p:sp>
        <p:nvSpPr>
          <p:cNvPr id="5" name="左中かっこ 4"/>
          <p:cNvSpPr/>
          <p:nvPr/>
        </p:nvSpPr>
        <p:spPr>
          <a:xfrm>
            <a:off x="1403648" y="2659131"/>
            <a:ext cx="144016" cy="7427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7" name="テキスト ボックス 6"/>
          <p:cNvSpPr txBox="1"/>
          <p:nvPr/>
        </p:nvSpPr>
        <p:spPr>
          <a:xfrm>
            <a:off x="647334" y="3863522"/>
            <a:ext cx="3983623" cy="646331"/>
          </a:xfrm>
          <a:prstGeom prst="rect">
            <a:avLst/>
          </a:prstGeom>
          <a:noFill/>
        </p:spPr>
        <p:txBody>
          <a:bodyPr wrap="square" rtlCol="0">
            <a:spAutoFit/>
          </a:bodyPr>
          <a:lstStyle/>
          <a:p>
            <a:r>
              <a:rPr kumimoji="1" lang="ja-JP" altLang="en-US" dirty="0" smtClean="0">
                <a:latin typeface="+mn-ea"/>
                <a:ea typeface="+mn-ea"/>
              </a:rPr>
              <a:t>ドームふじでは冬期に</a:t>
            </a:r>
            <a:r>
              <a:rPr kumimoji="1" lang="en-US" altLang="ja-JP" dirty="0" smtClean="0">
                <a:latin typeface="+mn-ea"/>
                <a:ea typeface="+mn-ea"/>
              </a:rPr>
              <a:t>-80</a:t>
            </a:r>
            <a:r>
              <a:rPr lang="ja-JP" altLang="en-US" dirty="0" smtClean="0">
                <a:latin typeface="+mn-ea"/>
                <a:ea typeface="+mn-ea"/>
              </a:rPr>
              <a:t>℃となるため、熱放射の影響は地球上で最小となる</a:t>
            </a:r>
            <a:endParaRPr kumimoji="1" lang="ja-JP" altLang="en-US" dirty="0">
              <a:latin typeface="+mn-ea"/>
              <a:ea typeface="+mn-ea"/>
            </a:endParaRPr>
          </a:p>
        </p:txBody>
      </p:sp>
      <p:sp>
        <p:nvSpPr>
          <p:cNvPr id="8" name="テキスト ボックス 7"/>
          <p:cNvSpPr txBox="1"/>
          <p:nvPr/>
        </p:nvSpPr>
        <p:spPr>
          <a:xfrm>
            <a:off x="612713" y="5827330"/>
            <a:ext cx="8125942" cy="369332"/>
          </a:xfrm>
          <a:prstGeom prst="rect">
            <a:avLst/>
          </a:prstGeom>
          <a:noFill/>
          <a:ln>
            <a:solidFill>
              <a:schemeClr val="tx1"/>
            </a:solidFill>
          </a:ln>
        </p:spPr>
        <p:txBody>
          <a:bodyPr wrap="none" rtlCol="0">
            <a:spAutoFit/>
          </a:bodyPr>
          <a:lstStyle/>
          <a:p>
            <a:r>
              <a:rPr kumimoji="1" lang="ja-JP" altLang="en-US" dirty="0" smtClean="0">
                <a:latin typeface="+mn-ea"/>
                <a:ea typeface="+mn-ea"/>
              </a:rPr>
              <a:t>ドームふじでは赤外線</a:t>
            </a:r>
            <a:r>
              <a:rPr kumimoji="1" lang="en-US" altLang="ja-JP" dirty="0" smtClean="0">
                <a:latin typeface="+mn-ea"/>
                <a:ea typeface="+mn-ea"/>
              </a:rPr>
              <a:t>(</a:t>
            </a:r>
            <a:r>
              <a:rPr kumimoji="1" lang="ja-JP" altLang="en-US" dirty="0" smtClean="0">
                <a:latin typeface="+mn-ea"/>
                <a:ea typeface="+mn-ea"/>
              </a:rPr>
              <a:t>特に</a:t>
            </a:r>
            <a:r>
              <a:rPr kumimoji="1" lang="en-US" altLang="ja-JP" dirty="0" smtClean="0">
                <a:latin typeface="+mn-ea"/>
                <a:ea typeface="+mn-ea"/>
              </a:rPr>
              <a:t>K-dark</a:t>
            </a:r>
            <a:r>
              <a:rPr kumimoji="1" lang="ja-JP" altLang="en-US" dirty="0" err="1" smtClean="0">
                <a:latin typeface="+mn-ea"/>
                <a:ea typeface="+mn-ea"/>
              </a:rPr>
              <a:t>、</a:t>
            </a:r>
            <a:r>
              <a:rPr kumimoji="1" lang="ja-JP" altLang="en-US" dirty="0" smtClean="0">
                <a:latin typeface="+mn-ea"/>
                <a:ea typeface="+mn-ea"/>
              </a:rPr>
              <a:t>中間赤外線</a:t>
            </a:r>
            <a:r>
              <a:rPr kumimoji="1" lang="en-US" altLang="ja-JP" dirty="0" smtClean="0">
                <a:latin typeface="+mn-ea"/>
                <a:ea typeface="+mn-ea"/>
              </a:rPr>
              <a:t>)</a:t>
            </a:r>
            <a:r>
              <a:rPr kumimoji="1" lang="ja-JP" altLang="en-US" dirty="0" smtClean="0">
                <a:latin typeface="+mn-ea"/>
                <a:ea typeface="+mn-ea"/>
              </a:rPr>
              <a:t>で地球上最高の感度が得られる</a:t>
            </a:r>
            <a:endParaRPr kumimoji="1" lang="ja-JP" altLang="en-US" dirty="0">
              <a:latin typeface="+mn-ea"/>
              <a:ea typeface="+mn-ea"/>
            </a:endParaRPr>
          </a:p>
        </p:txBody>
      </p:sp>
      <p:sp>
        <p:nvSpPr>
          <p:cNvPr id="15" name="円/楕円 14"/>
          <p:cNvSpPr/>
          <p:nvPr/>
        </p:nvSpPr>
        <p:spPr>
          <a:xfrm rot="20854631">
            <a:off x="7073067" y="2252092"/>
            <a:ext cx="1882334" cy="958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0" name="円/楕円 19"/>
          <p:cNvSpPr/>
          <p:nvPr/>
        </p:nvSpPr>
        <p:spPr>
          <a:xfrm>
            <a:off x="6150870" y="3056513"/>
            <a:ext cx="653378" cy="826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テキスト ボックス 15"/>
          <p:cNvSpPr txBox="1"/>
          <p:nvPr/>
        </p:nvSpPr>
        <p:spPr>
          <a:xfrm>
            <a:off x="6333624" y="3863522"/>
            <a:ext cx="805029" cy="307777"/>
          </a:xfrm>
          <a:prstGeom prst="rect">
            <a:avLst/>
          </a:prstGeom>
          <a:noFill/>
        </p:spPr>
        <p:txBody>
          <a:bodyPr wrap="none" rtlCol="0">
            <a:spAutoFit/>
          </a:bodyPr>
          <a:lstStyle/>
          <a:p>
            <a:r>
              <a:rPr lang="en-US" altLang="ja-JP" sz="1400" dirty="0" smtClean="0">
                <a:solidFill>
                  <a:srgbClr val="FF0000"/>
                </a:solidFill>
                <a:latin typeface="+mn-ea"/>
                <a:ea typeface="+mn-ea"/>
              </a:rPr>
              <a:t>K-dark</a:t>
            </a:r>
            <a:endParaRPr kumimoji="1" lang="ja-JP" altLang="en-US" dirty="0">
              <a:solidFill>
                <a:srgbClr val="FF0000"/>
              </a:solidFill>
              <a:latin typeface="+mn-ea"/>
              <a:ea typeface="+mn-ea"/>
            </a:endParaRPr>
          </a:p>
        </p:txBody>
      </p:sp>
      <p:sp>
        <p:nvSpPr>
          <p:cNvPr id="22" name="テキスト ボックス 21"/>
          <p:cNvSpPr txBox="1"/>
          <p:nvPr/>
        </p:nvSpPr>
        <p:spPr>
          <a:xfrm>
            <a:off x="7355886" y="3307203"/>
            <a:ext cx="1082348" cy="307777"/>
          </a:xfrm>
          <a:prstGeom prst="rect">
            <a:avLst/>
          </a:prstGeom>
          <a:noFill/>
        </p:spPr>
        <p:txBody>
          <a:bodyPr wrap="none" rtlCol="0">
            <a:spAutoFit/>
          </a:bodyPr>
          <a:lstStyle/>
          <a:p>
            <a:r>
              <a:rPr lang="ja-JP" altLang="en-US" sz="1400" dirty="0">
                <a:solidFill>
                  <a:srgbClr val="FF0000"/>
                </a:solidFill>
                <a:latin typeface="+mn-ea"/>
                <a:ea typeface="+mn-ea"/>
              </a:rPr>
              <a:t>中間</a:t>
            </a:r>
            <a:r>
              <a:rPr lang="ja-JP" altLang="en-US" sz="1400" dirty="0" smtClean="0">
                <a:solidFill>
                  <a:srgbClr val="FF0000"/>
                </a:solidFill>
                <a:latin typeface="+mn-ea"/>
                <a:ea typeface="+mn-ea"/>
              </a:rPr>
              <a:t>赤外線</a:t>
            </a:r>
            <a:endParaRPr kumimoji="1" lang="ja-JP" altLang="en-US" dirty="0">
              <a:solidFill>
                <a:srgbClr val="FF0000"/>
              </a:solidFill>
              <a:latin typeface="+mn-ea"/>
              <a:ea typeface="+mn-ea"/>
            </a:endParaRPr>
          </a:p>
        </p:txBody>
      </p:sp>
      <p:sp>
        <p:nvSpPr>
          <p:cNvPr id="17" name="テキスト ボックス 16"/>
          <p:cNvSpPr txBox="1"/>
          <p:nvPr/>
        </p:nvSpPr>
        <p:spPr>
          <a:xfrm>
            <a:off x="737796" y="4843844"/>
            <a:ext cx="3750781" cy="646331"/>
          </a:xfrm>
          <a:prstGeom prst="rect">
            <a:avLst/>
          </a:prstGeom>
          <a:noFill/>
        </p:spPr>
        <p:txBody>
          <a:bodyPr wrap="square" rtlCol="0">
            <a:spAutoFit/>
          </a:bodyPr>
          <a:lstStyle/>
          <a:p>
            <a:r>
              <a:rPr kumimoji="1" lang="ja-JP" altLang="en-US" dirty="0" smtClean="0">
                <a:latin typeface="+mn-ea"/>
                <a:ea typeface="+mn-ea"/>
              </a:rPr>
              <a:t>シミュレーション</a:t>
            </a:r>
            <a:r>
              <a:rPr lang="ja-JP" altLang="en-US" dirty="0" smtClean="0">
                <a:latin typeface="+mn-ea"/>
                <a:ea typeface="+mn-ea"/>
              </a:rPr>
              <a:t>から</a:t>
            </a:r>
            <a:r>
              <a:rPr kumimoji="1" lang="ja-JP" altLang="en-US" dirty="0" smtClean="0">
                <a:latin typeface="+mn-ea"/>
                <a:ea typeface="+mn-ea"/>
              </a:rPr>
              <a:t>赤外線の空の明るさは温帯の</a:t>
            </a:r>
            <a:r>
              <a:rPr lang="en-US" altLang="ja-JP" dirty="0" smtClean="0">
                <a:latin typeface="+mn-ea"/>
                <a:ea typeface="+mn-ea"/>
              </a:rPr>
              <a:t>100</a:t>
            </a:r>
            <a:r>
              <a:rPr lang="ja-JP" altLang="en-US" dirty="0" smtClean="0">
                <a:latin typeface="+mn-ea"/>
                <a:ea typeface="+mn-ea"/>
              </a:rPr>
              <a:t>分の</a:t>
            </a:r>
            <a:r>
              <a:rPr lang="en-US" altLang="ja-JP" dirty="0" smtClean="0">
                <a:latin typeface="+mn-ea"/>
                <a:ea typeface="+mn-ea"/>
              </a:rPr>
              <a:t>1</a:t>
            </a:r>
            <a:r>
              <a:rPr lang="ja-JP" altLang="en-US" dirty="0" smtClean="0">
                <a:latin typeface="+mn-ea"/>
                <a:ea typeface="+mn-ea"/>
              </a:rPr>
              <a:t>程度と</a:t>
            </a:r>
            <a:r>
              <a:rPr lang="ja-JP" altLang="en-US" dirty="0">
                <a:latin typeface="+mn-ea"/>
                <a:ea typeface="+mn-ea"/>
              </a:rPr>
              <a:t>予想</a:t>
            </a:r>
            <a:endParaRPr kumimoji="1" lang="ja-JP" altLang="en-US" dirty="0">
              <a:latin typeface="+mn-ea"/>
              <a:ea typeface="+mn-ea"/>
            </a:endParaRPr>
          </a:p>
        </p:txBody>
      </p:sp>
    </p:spTree>
    <p:extLst>
      <p:ext uri="{BB962C8B-B14F-4D97-AF65-F5344CB8AC3E}">
        <p14:creationId xmlns:p14="http://schemas.microsoft.com/office/powerpoint/2010/main" val="2809386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96" t="15941" r="18172" b="5970"/>
          <a:stretch/>
        </p:blipFill>
        <p:spPr bwMode="auto">
          <a:xfrm>
            <a:off x="-81584" y="-17869"/>
            <a:ext cx="926459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300192" y="1052736"/>
            <a:ext cx="329445"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n-ea"/>
            </a:endParaRPr>
          </a:p>
        </p:txBody>
      </p:sp>
      <p:sp>
        <p:nvSpPr>
          <p:cNvPr id="4" name="正方形/長方形 3"/>
          <p:cNvSpPr/>
          <p:nvPr/>
        </p:nvSpPr>
        <p:spPr>
          <a:xfrm>
            <a:off x="6840000" y="1052736"/>
            <a:ext cx="494172"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2"/>
              </a:solidFill>
              <a:latin typeface="+mn-ea"/>
            </a:endParaRPr>
          </a:p>
        </p:txBody>
      </p:sp>
      <p:sp>
        <p:nvSpPr>
          <p:cNvPr id="5" name="正方形/長方形 4"/>
          <p:cNvSpPr/>
          <p:nvPr/>
        </p:nvSpPr>
        <p:spPr>
          <a:xfrm>
            <a:off x="8100392" y="1052736"/>
            <a:ext cx="360040"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n-ea"/>
            </a:endParaRPr>
          </a:p>
        </p:txBody>
      </p:sp>
      <p:sp>
        <p:nvSpPr>
          <p:cNvPr id="6" name="正方形/長方形 5"/>
          <p:cNvSpPr/>
          <p:nvPr/>
        </p:nvSpPr>
        <p:spPr>
          <a:xfrm>
            <a:off x="1835696" y="3933056"/>
            <a:ext cx="144016"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n-ea"/>
            </a:endParaRPr>
          </a:p>
        </p:txBody>
      </p:sp>
      <p:sp>
        <p:nvSpPr>
          <p:cNvPr id="7" name="正方形/長方形 6"/>
          <p:cNvSpPr/>
          <p:nvPr/>
        </p:nvSpPr>
        <p:spPr>
          <a:xfrm>
            <a:off x="2088000" y="3933056"/>
            <a:ext cx="351656"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2"/>
              </a:solidFill>
              <a:latin typeface="+mn-ea"/>
            </a:endParaRPr>
          </a:p>
        </p:txBody>
      </p:sp>
      <p:sp>
        <p:nvSpPr>
          <p:cNvPr id="8" name="正方形/長方形 7"/>
          <p:cNvSpPr/>
          <p:nvPr/>
        </p:nvSpPr>
        <p:spPr>
          <a:xfrm>
            <a:off x="7334172" y="1052736"/>
            <a:ext cx="478188" cy="22322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latin typeface="+mn-ea"/>
            </a:endParaRPr>
          </a:p>
        </p:txBody>
      </p:sp>
      <p:sp>
        <p:nvSpPr>
          <p:cNvPr id="3" name="テキスト ボックス 2"/>
          <p:cNvSpPr txBox="1"/>
          <p:nvPr/>
        </p:nvSpPr>
        <p:spPr>
          <a:xfrm>
            <a:off x="6012160" y="1124744"/>
            <a:ext cx="832279" cy="369332"/>
          </a:xfrm>
          <a:prstGeom prst="rect">
            <a:avLst/>
          </a:prstGeom>
          <a:noFill/>
        </p:spPr>
        <p:txBody>
          <a:bodyPr wrap="none" rtlCol="0">
            <a:spAutoFit/>
          </a:bodyPr>
          <a:lstStyle/>
          <a:p>
            <a:r>
              <a:rPr kumimoji="1" lang="en-US" altLang="ja-JP" dirty="0" err="1" smtClean="0">
                <a:solidFill>
                  <a:schemeClr val="bg2"/>
                </a:solidFill>
                <a:latin typeface="+mn-ea"/>
                <a:ea typeface="+mn-ea"/>
              </a:rPr>
              <a:t>Kdark</a:t>
            </a:r>
            <a:endParaRPr kumimoji="1" lang="ja-JP" altLang="en-US" dirty="0">
              <a:solidFill>
                <a:schemeClr val="bg2"/>
              </a:solidFill>
              <a:latin typeface="+mn-ea"/>
              <a:ea typeface="+mn-ea"/>
            </a:endParaRPr>
          </a:p>
        </p:txBody>
      </p:sp>
      <p:sp>
        <p:nvSpPr>
          <p:cNvPr id="9" name="テキスト ボックス 8"/>
          <p:cNvSpPr txBox="1"/>
          <p:nvPr/>
        </p:nvSpPr>
        <p:spPr>
          <a:xfrm>
            <a:off x="6730113" y="2222450"/>
            <a:ext cx="1225015" cy="369332"/>
          </a:xfrm>
          <a:prstGeom prst="rect">
            <a:avLst/>
          </a:prstGeom>
          <a:noFill/>
        </p:spPr>
        <p:txBody>
          <a:bodyPr wrap="none" rtlCol="0">
            <a:spAutoFit/>
          </a:bodyPr>
          <a:lstStyle/>
          <a:p>
            <a:r>
              <a:rPr kumimoji="1" lang="en-US" altLang="ja-JP" dirty="0" smtClean="0">
                <a:solidFill>
                  <a:schemeClr val="bg2"/>
                </a:solidFill>
                <a:latin typeface="+mn-ea"/>
                <a:ea typeface="+mn-ea"/>
              </a:rPr>
              <a:t>“A”-band</a:t>
            </a:r>
            <a:endParaRPr kumimoji="1" lang="ja-JP" altLang="en-US" dirty="0">
              <a:solidFill>
                <a:schemeClr val="bg2"/>
              </a:solidFill>
              <a:latin typeface="+mn-ea"/>
              <a:ea typeface="+mn-ea"/>
            </a:endParaRPr>
          </a:p>
        </p:txBody>
      </p:sp>
      <p:sp>
        <p:nvSpPr>
          <p:cNvPr id="11" name="テキスト ボックス 10"/>
          <p:cNvSpPr txBox="1"/>
          <p:nvPr/>
        </p:nvSpPr>
        <p:spPr>
          <a:xfrm>
            <a:off x="7334172" y="980728"/>
            <a:ext cx="316112" cy="369332"/>
          </a:xfrm>
          <a:prstGeom prst="rect">
            <a:avLst/>
          </a:prstGeom>
          <a:noFill/>
        </p:spPr>
        <p:txBody>
          <a:bodyPr wrap="none" rtlCol="0">
            <a:spAutoFit/>
          </a:bodyPr>
          <a:lstStyle/>
          <a:p>
            <a:r>
              <a:rPr kumimoji="1" lang="en-US" altLang="ja-JP" dirty="0" smtClean="0">
                <a:solidFill>
                  <a:schemeClr val="bg2"/>
                </a:solidFill>
                <a:latin typeface="+mn-ea"/>
                <a:ea typeface="+mn-ea"/>
              </a:rPr>
              <a:t>L</a:t>
            </a:r>
            <a:endParaRPr kumimoji="1" lang="ja-JP" altLang="en-US" dirty="0">
              <a:solidFill>
                <a:schemeClr val="bg2"/>
              </a:solidFill>
              <a:latin typeface="+mn-ea"/>
              <a:ea typeface="+mn-ea"/>
            </a:endParaRPr>
          </a:p>
        </p:txBody>
      </p:sp>
      <p:sp>
        <p:nvSpPr>
          <p:cNvPr id="12" name="テキスト ボックス 11"/>
          <p:cNvSpPr txBox="1"/>
          <p:nvPr/>
        </p:nvSpPr>
        <p:spPr>
          <a:xfrm>
            <a:off x="8060640" y="1700808"/>
            <a:ext cx="354584" cy="369332"/>
          </a:xfrm>
          <a:prstGeom prst="rect">
            <a:avLst/>
          </a:prstGeom>
          <a:noFill/>
        </p:spPr>
        <p:txBody>
          <a:bodyPr wrap="none" rtlCol="0">
            <a:spAutoFit/>
          </a:bodyPr>
          <a:lstStyle/>
          <a:p>
            <a:r>
              <a:rPr kumimoji="1" lang="en-US" altLang="ja-JP" dirty="0" smtClean="0">
                <a:solidFill>
                  <a:schemeClr val="bg2"/>
                </a:solidFill>
                <a:latin typeface="+mn-ea"/>
                <a:ea typeface="+mn-ea"/>
              </a:rPr>
              <a:t>M</a:t>
            </a:r>
            <a:endParaRPr kumimoji="1" lang="ja-JP" altLang="en-US" dirty="0">
              <a:solidFill>
                <a:schemeClr val="bg2"/>
              </a:solidFill>
              <a:latin typeface="+mn-ea"/>
              <a:ea typeface="+mn-ea"/>
            </a:endParaRPr>
          </a:p>
        </p:txBody>
      </p:sp>
      <p:sp>
        <p:nvSpPr>
          <p:cNvPr id="10" name="テキスト ボックス 9"/>
          <p:cNvSpPr txBox="1"/>
          <p:nvPr/>
        </p:nvSpPr>
        <p:spPr>
          <a:xfrm>
            <a:off x="1619672" y="4077072"/>
            <a:ext cx="524503" cy="369332"/>
          </a:xfrm>
          <a:prstGeom prst="rect">
            <a:avLst/>
          </a:prstGeom>
          <a:noFill/>
        </p:spPr>
        <p:txBody>
          <a:bodyPr wrap="none" rtlCol="0">
            <a:spAutoFit/>
          </a:bodyPr>
          <a:lstStyle/>
          <a:p>
            <a:r>
              <a:rPr kumimoji="1" lang="en-US" altLang="ja-JP" dirty="0" smtClean="0">
                <a:solidFill>
                  <a:schemeClr val="bg2"/>
                </a:solidFill>
                <a:latin typeface="+mn-ea"/>
                <a:ea typeface="+mn-ea"/>
              </a:rPr>
              <a:t>8.7</a:t>
            </a:r>
            <a:endParaRPr kumimoji="1" lang="ja-JP" altLang="en-US" dirty="0">
              <a:solidFill>
                <a:schemeClr val="bg2"/>
              </a:solidFill>
              <a:latin typeface="+mn-ea"/>
              <a:ea typeface="+mn-ea"/>
            </a:endParaRPr>
          </a:p>
        </p:txBody>
      </p:sp>
      <p:sp>
        <p:nvSpPr>
          <p:cNvPr id="13" name="テキスト ボックス 12"/>
          <p:cNvSpPr txBox="1"/>
          <p:nvPr/>
        </p:nvSpPr>
        <p:spPr>
          <a:xfrm>
            <a:off x="1979712" y="5517232"/>
            <a:ext cx="942887" cy="369332"/>
          </a:xfrm>
          <a:prstGeom prst="rect">
            <a:avLst/>
          </a:prstGeom>
          <a:noFill/>
        </p:spPr>
        <p:txBody>
          <a:bodyPr wrap="none" rtlCol="0">
            <a:spAutoFit/>
          </a:bodyPr>
          <a:lstStyle/>
          <a:p>
            <a:r>
              <a:rPr kumimoji="1" lang="en-US" altLang="ja-JP" dirty="0" smtClean="0">
                <a:solidFill>
                  <a:schemeClr val="bg2"/>
                </a:solidFill>
                <a:latin typeface="+mn-ea"/>
                <a:ea typeface="+mn-ea"/>
              </a:rPr>
              <a:t>N, 11.7</a:t>
            </a:r>
            <a:endParaRPr kumimoji="1" lang="ja-JP" altLang="en-US" dirty="0">
              <a:solidFill>
                <a:schemeClr val="bg2"/>
              </a:solidFill>
              <a:latin typeface="+mn-ea"/>
              <a:ea typeface="+mn-ea"/>
            </a:endParaRPr>
          </a:p>
        </p:txBody>
      </p:sp>
      <p:cxnSp>
        <p:nvCxnSpPr>
          <p:cNvPr id="15" name="直線矢印コネクタ 14"/>
          <p:cNvCxnSpPr/>
          <p:nvPr/>
        </p:nvCxnSpPr>
        <p:spPr>
          <a:xfrm flipH="1" flipV="1">
            <a:off x="6464914" y="3429000"/>
            <a:ext cx="164723" cy="832738"/>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151002" y="3429001"/>
            <a:ext cx="157302" cy="832737"/>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7758664" y="3429000"/>
            <a:ext cx="489545" cy="832738"/>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1979712" y="4077076"/>
            <a:ext cx="4320480" cy="432044"/>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2555776" y="4869160"/>
            <a:ext cx="3744416" cy="504056"/>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6372644" y="4276690"/>
            <a:ext cx="2231804" cy="1015663"/>
          </a:xfrm>
          <a:prstGeom prst="rect">
            <a:avLst/>
          </a:prstGeom>
          <a:noFill/>
          <a:ln>
            <a:noFill/>
          </a:ln>
        </p:spPr>
        <p:txBody>
          <a:bodyPr wrap="square" rtlCol="0">
            <a:spAutoFit/>
          </a:bodyPr>
          <a:lstStyle/>
          <a:p>
            <a:r>
              <a:rPr lang="en-US" altLang="ja-JP" sz="2000" dirty="0">
                <a:solidFill>
                  <a:schemeClr val="bg2"/>
                </a:solidFill>
                <a:latin typeface="+mn-ea"/>
                <a:ea typeface="+mn-ea"/>
              </a:rPr>
              <a:t>10 – 100 times less </a:t>
            </a:r>
            <a:r>
              <a:rPr lang="en-US" altLang="ja-JP" sz="2000" dirty="0" smtClean="0">
                <a:solidFill>
                  <a:schemeClr val="bg2"/>
                </a:solidFill>
                <a:latin typeface="+mn-ea"/>
                <a:ea typeface="+mn-ea"/>
              </a:rPr>
              <a:t>Background </a:t>
            </a:r>
            <a:r>
              <a:rPr lang="en-US" altLang="ja-JP" sz="2000" dirty="0">
                <a:solidFill>
                  <a:schemeClr val="bg2"/>
                </a:solidFill>
                <a:latin typeface="+mn-ea"/>
                <a:ea typeface="+mn-ea"/>
              </a:rPr>
              <a:t>than </a:t>
            </a:r>
            <a:r>
              <a:rPr lang="en-US" altLang="ja-JP" sz="2000" dirty="0" smtClean="0">
                <a:solidFill>
                  <a:schemeClr val="bg2"/>
                </a:solidFill>
                <a:latin typeface="+mn-ea"/>
                <a:ea typeface="+mn-ea"/>
              </a:rPr>
              <a:t>Mauna </a:t>
            </a:r>
            <a:r>
              <a:rPr lang="en-US" altLang="ja-JP" sz="2000" dirty="0">
                <a:solidFill>
                  <a:schemeClr val="bg2"/>
                </a:solidFill>
                <a:latin typeface="+mn-ea"/>
                <a:ea typeface="+mn-ea"/>
              </a:rPr>
              <a:t>Kea</a:t>
            </a:r>
          </a:p>
        </p:txBody>
      </p:sp>
    </p:spTree>
    <p:extLst>
      <p:ext uri="{BB962C8B-B14F-4D97-AF65-F5344CB8AC3E}">
        <p14:creationId xmlns:p14="http://schemas.microsoft.com/office/powerpoint/2010/main" val="555558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a:spLocks noChangeArrowheads="1"/>
          </p:cNvSpPr>
          <p:nvPr/>
        </p:nvSpPr>
        <p:spPr bwMode="auto">
          <a:xfrm>
            <a:off x="251520" y="1268760"/>
            <a:ext cx="5630067" cy="461665"/>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sz="2400" b="1" dirty="0" smtClean="0">
                <a:solidFill>
                  <a:srgbClr val="FF0000"/>
                </a:solidFill>
                <a:latin typeface="+mn-ea"/>
                <a:ea typeface="+mn-ea"/>
              </a:rPr>
              <a:t>○</a:t>
            </a:r>
            <a:r>
              <a:rPr lang="ja-JP" altLang="en-US" sz="2400" b="1" dirty="0" smtClean="0">
                <a:solidFill>
                  <a:srgbClr val="FF0000"/>
                </a:solidFill>
                <a:latin typeface="+mn-ea"/>
                <a:ea typeface="+mn-ea"/>
              </a:rPr>
              <a:t>地球上で最も幅広い波長で観測が可能</a:t>
            </a:r>
            <a:endParaRPr lang="ja-JP" altLang="en-US" sz="2400" b="1" dirty="0">
              <a:solidFill>
                <a:srgbClr val="FF0000"/>
              </a:solidFill>
              <a:latin typeface="+mn-ea"/>
              <a:ea typeface="+mn-ea"/>
            </a:endParaRPr>
          </a:p>
        </p:txBody>
      </p:sp>
      <p:sp>
        <p:nvSpPr>
          <p:cNvPr id="12" name="テキスト ボックス 11"/>
          <p:cNvSpPr txBox="1"/>
          <p:nvPr/>
        </p:nvSpPr>
        <p:spPr>
          <a:xfrm>
            <a:off x="628863" y="1988840"/>
            <a:ext cx="3726348" cy="646331"/>
          </a:xfrm>
          <a:prstGeom prst="rect">
            <a:avLst/>
          </a:prstGeom>
          <a:noFill/>
        </p:spPr>
        <p:txBody>
          <a:bodyPr wrap="square" rtlCol="0">
            <a:spAutoFit/>
          </a:bodyPr>
          <a:lstStyle/>
          <a:p>
            <a:pPr algn="ctr"/>
            <a:r>
              <a:rPr lang="ja-JP" altLang="en-US" dirty="0" smtClean="0">
                <a:latin typeface="+mn-ea"/>
                <a:ea typeface="+mn-ea"/>
              </a:rPr>
              <a:t>水蒸気による吸収によって天体観測可能な波長が大きく制限</a:t>
            </a:r>
            <a:endParaRPr kumimoji="1" lang="ja-JP" altLang="en-US" dirty="0">
              <a:latin typeface="+mn-ea"/>
              <a:ea typeface="+mn-ea"/>
            </a:endParaRPr>
          </a:p>
        </p:txBody>
      </p:sp>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1.2. Sky Extinction</a:t>
            </a:r>
            <a:endParaRPr kumimoji="1" lang="ja-JP" altLang="en-US" sz="3600" dirty="0">
              <a:latin typeface="+mn-ea"/>
            </a:endParaRPr>
          </a:p>
        </p:txBody>
      </p:sp>
      <p:graphicFrame>
        <p:nvGraphicFramePr>
          <p:cNvPr id="8" name="表 7"/>
          <p:cNvGraphicFramePr>
            <a:graphicFrameLocks noGrp="1"/>
          </p:cNvGraphicFramePr>
          <p:nvPr>
            <p:extLst>
              <p:ext uri="{D42A27DB-BD31-4B8C-83A1-F6EECF244321}">
                <p14:modId xmlns:p14="http://schemas.microsoft.com/office/powerpoint/2010/main" val="880430347"/>
              </p:ext>
            </p:extLst>
          </p:nvPr>
        </p:nvGraphicFramePr>
        <p:xfrm>
          <a:off x="755576" y="4293096"/>
          <a:ext cx="3413973" cy="9144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ハワイ・マウナケア山頂</a:t>
                      </a:r>
                      <a:endParaRPr kumimoji="1" lang="ja-JP" altLang="en-US" sz="1400" b="0" dirty="0">
                        <a:latin typeface="+mn-lt"/>
                        <a:ea typeface="+mn-ea"/>
                      </a:endParaRPr>
                    </a:p>
                  </a:txBody>
                  <a:tcPr/>
                </a:tc>
                <a:tc>
                  <a:txBody>
                    <a:bodyPr/>
                    <a:lstStyle/>
                    <a:p>
                      <a:pPr algn="ctr"/>
                      <a:r>
                        <a:rPr kumimoji="1" lang="en-US" altLang="ja-JP" sz="1400" b="0" dirty="0" smtClean="0">
                          <a:latin typeface="+mn-ea"/>
                          <a:ea typeface="+mn-ea"/>
                        </a:rPr>
                        <a:t>2.4mm</a:t>
                      </a:r>
                      <a:endParaRPr kumimoji="1" lang="ja-JP" altLang="en-US" sz="1400" b="0" dirty="0">
                        <a:latin typeface="+mn-ea"/>
                        <a:ea typeface="+mn-ea"/>
                      </a:endParaRPr>
                    </a:p>
                  </a:txBody>
                  <a:tcPr/>
                </a:tc>
              </a:tr>
              <a:tr h="283413">
                <a:tc>
                  <a:txBody>
                    <a:bodyPr/>
                    <a:lstStyle/>
                    <a:p>
                      <a:pPr algn="ctr"/>
                      <a:r>
                        <a:rPr kumimoji="1" lang="ja-JP" altLang="en-US" sz="1400" b="0" dirty="0" smtClean="0">
                          <a:latin typeface="+mn-lt"/>
                          <a:ea typeface="+mn-ea"/>
                        </a:rPr>
                        <a:t>チリ・アタカマ高原</a:t>
                      </a:r>
                      <a:endParaRPr kumimoji="1" lang="ja-JP" altLang="en-US" sz="1400" b="0" dirty="0">
                        <a:latin typeface="+mn-lt"/>
                        <a:ea typeface="+mn-ea"/>
                      </a:endParaRPr>
                    </a:p>
                  </a:txBody>
                  <a:tcPr/>
                </a:tc>
                <a:tc>
                  <a:txBody>
                    <a:bodyPr/>
                    <a:lstStyle/>
                    <a:p>
                      <a:pPr algn="ctr"/>
                      <a:r>
                        <a:rPr kumimoji="1" lang="en-US" altLang="ja-JP" sz="1400" b="0" dirty="0" smtClean="0">
                          <a:latin typeface="+mn-ea"/>
                          <a:ea typeface="+mn-ea"/>
                        </a:rPr>
                        <a:t>2.0mm</a:t>
                      </a:r>
                      <a:endParaRPr kumimoji="1" lang="ja-JP" altLang="en-US" sz="1400" b="0" dirty="0">
                        <a:latin typeface="+mn-ea"/>
                        <a:ea typeface="+mn-ea"/>
                      </a:endParaRPr>
                    </a:p>
                  </a:txBody>
                  <a:tcPr/>
                </a:tc>
              </a:tr>
              <a:tr h="283413">
                <a:tc>
                  <a:txBody>
                    <a:bodyPr/>
                    <a:lstStyle/>
                    <a:p>
                      <a:pPr algn="ctr"/>
                      <a:r>
                        <a:rPr kumimoji="1" lang="en-US" altLang="ja-JP" sz="1400" b="0" dirty="0" smtClean="0">
                          <a:solidFill>
                            <a:srgbClr val="FF0000"/>
                          </a:solidFill>
                          <a:latin typeface="+mn-ea"/>
                          <a:ea typeface="+mn-ea"/>
                        </a:rPr>
                        <a:t>Dome</a:t>
                      </a:r>
                      <a:r>
                        <a:rPr kumimoji="1" lang="en-US" altLang="ja-JP" sz="1400" b="0" baseline="0" dirty="0" smtClean="0">
                          <a:solidFill>
                            <a:srgbClr val="FF0000"/>
                          </a:solidFill>
                          <a:latin typeface="+mn-ea"/>
                          <a:ea typeface="+mn-ea"/>
                        </a:rPr>
                        <a:t> </a:t>
                      </a:r>
                      <a:r>
                        <a:rPr kumimoji="1" lang="en-US" altLang="ja-JP" sz="1400" b="0" dirty="0" smtClean="0">
                          <a:solidFill>
                            <a:srgbClr val="FF0000"/>
                          </a:solidFill>
                          <a:latin typeface="+mn-ea"/>
                          <a:ea typeface="+mn-ea"/>
                        </a:rPr>
                        <a:t>C,</a:t>
                      </a:r>
                      <a:r>
                        <a:rPr kumimoji="1" lang="en-US" altLang="ja-JP" sz="1400" b="0" baseline="0" dirty="0" smtClean="0">
                          <a:solidFill>
                            <a:srgbClr val="FF0000"/>
                          </a:solidFill>
                          <a:latin typeface="+mn-ea"/>
                          <a:ea typeface="+mn-ea"/>
                        </a:rPr>
                        <a:t> A</a:t>
                      </a:r>
                      <a:endParaRPr kumimoji="1" lang="ja-JP" altLang="en-US" sz="1400" b="0" dirty="0">
                        <a:solidFill>
                          <a:srgbClr val="FF0000"/>
                        </a:solidFill>
                        <a:latin typeface="+mn-ea"/>
                        <a:ea typeface="+mn-ea"/>
                      </a:endParaRPr>
                    </a:p>
                  </a:txBody>
                  <a:tcPr/>
                </a:tc>
                <a:tc>
                  <a:txBody>
                    <a:bodyPr/>
                    <a:lstStyle/>
                    <a:p>
                      <a:pPr algn="ctr"/>
                      <a:r>
                        <a:rPr kumimoji="1" lang="en-US" altLang="ja-JP" sz="1400" b="0" dirty="0" smtClean="0">
                          <a:solidFill>
                            <a:srgbClr val="FF0000"/>
                          </a:solidFill>
                          <a:latin typeface="+mn-ea"/>
                          <a:ea typeface="+mn-ea"/>
                        </a:rPr>
                        <a:t>0.6mm</a:t>
                      </a:r>
                      <a:endParaRPr kumimoji="1" lang="ja-JP" altLang="en-US" sz="1400" b="0" dirty="0">
                        <a:solidFill>
                          <a:srgbClr val="FF0000"/>
                        </a:solidFill>
                        <a:latin typeface="+mn-ea"/>
                        <a:ea typeface="+mn-ea"/>
                      </a:endParaRPr>
                    </a:p>
                  </a:txBody>
                  <a:tcPr/>
                </a:tc>
              </a:tr>
            </a:tbl>
          </a:graphicData>
        </a:graphic>
      </p:graphicFrame>
      <p:sp>
        <p:nvSpPr>
          <p:cNvPr id="9" name="TextBox 4"/>
          <p:cNvSpPr txBox="1"/>
          <p:nvPr/>
        </p:nvSpPr>
        <p:spPr>
          <a:xfrm>
            <a:off x="695159" y="5615660"/>
            <a:ext cx="3672408" cy="430887"/>
          </a:xfrm>
          <a:prstGeom prst="rect">
            <a:avLst/>
          </a:prstGeom>
          <a:noFill/>
        </p:spPr>
        <p:txBody>
          <a:bodyPr wrap="square" rtlCol="0">
            <a:spAutoFit/>
          </a:bodyPr>
          <a:lstStyle/>
          <a:p>
            <a:r>
              <a:rPr lang="it-IT" altLang="ja-JP" sz="1100" dirty="0" smtClean="0">
                <a:latin typeface="+mn-ea"/>
                <a:ea typeface="+mn-ea"/>
              </a:rPr>
              <a:t>Yang+2010, Takato+</a:t>
            </a:r>
            <a:r>
              <a:rPr lang="en-US" altLang="ja-JP" sz="1100" dirty="0" smtClean="0">
                <a:latin typeface="+mn-ea"/>
                <a:ea typeface="+mn-ea"/>
              </a:rPr>
              <a:t>2010</a:t>
            </a:r>
            <a:r>
              <a:rPr lang="it-IT" altLang="ja-JP" sz="1100" dirty="0" smtClean="0">
                <a:latin typeface="+mn-ea"/>
                <a:ea typeface="+mn-ea"/>
              </a:rPr>
              <a:t>, Valenzino +1999, Giovanelli+2001, Otarola+2010</a:t>
            </a:r>
            <a:endParaRPr kumimoji="1" lang="ja-JP" altLang="en-US" sz="1100" dirty="0">
              <a:latin typeface="+mn-ea"/>
              <a:ea typeface="+mn-ea"/>
            </a:endParaRPr>
          </a:p>
        </p:txBody>
      </p:sp>
      <p:pic>
        <p:nvPicPr>
          <p:cNvPr id="1026" name="Picture 2" descr="C:\Users\hirofumi\Desktop\midinfra.bmp"/>
          <p:cNvPicPr>
            <a:picLocks noChangeAspect="1" noChangeArrowheads="1"/>
          </p:cNvPicPr>
          <p:nvPr/>
        </p:nvPicPr>
        <p:blipFill rotWithShape="1">
          <a:blip r:embed="rId2">
            <a:extLst>
              <a:ext uri="{28A0092B-C50C-407E-A947-70E740481C1C}">
                <a14:useLocalDpi xmlns:a14="http://schemas.microsoft.com/office/drawing/2010/main" val="0"/>
              </a:ext>
            </a:extLst>
          </a:blip>
          <a:srcRect b="6524"/>
          <a:stretch/>
        </p:blipFill>
        <p:spPr bwMode="auto">
          <a:xfrm>
            <a:off x="4847120" y="1772816"/>
            <a:ext cx="3765872" cy="201945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4796568" y="3843045"/>
            <a:ext cx="3951896" cy="954107"/>
          </a:xfrm>
          <a:prstGeom prst="rect">
            <a:avLst/>
          </a:prstGeom>
        </p:spPr>
        <p:txBody>
          <a:bodyPr wrap="square">
            <a:spAutoFit/>
          </a:bodyPr>
          <a:lstStyle/>
          <a:p>
            <a:pPr algn="just"/>
            <a:r>
              <a:rPr lang="ja-JP" altLang="ja-JP" sz="1400" dirty="0">
                <a:latin typeface="+mn-ea"/>
                <a:ea typeface="+mn-ea"/>
              </a:rPr>
              <a:t>マウナケア山頂</a:t>
            </a:r>
            <a:r>
              <a:rPr lang="en-US" altLang="ja-JP" sz="1400" dirty="0">
                <a:latin typeface="+mn-ea"/>
                <a:ea typeface="+mn-ea"/>
              </a:rPr>
              <a:t>(</a:t>
            </a:r>
            <a:r>
              <a:rPr lang="ja-JP" altLang="ja-JP" sz="1400" dirty="0">
                <a:latin typeface="+mn-ea"/>
                <a:ea typeface="+mn-ea"/>
              </a:rPr>
              <a:t>赤</a:t>
            </a:r>
            <a:r>
              <a:rPr lang="en-US" altLang="ja-JP" sz="1400" dirty="0">
                <a:latin typeface="+mn-ea"/>
                <a:ea typeface="+mn-ea"/>
              </a:rPr>
              <a:t>)</a:t>
            </a:r>
            <a:r>
              <a:rPr lang="ja-JP" altLang="ja-JP" sz="1400" dirty="0">
                <a:latin typeface="+mn-ea"/>
                <a:ea typeface="+mn-ea"/>
              </a:rPr>
              <a:t>とドームふじ基地</a:t>
            </a:r>
            <a:r>
              <a:rPr lang="en-US" altLang="ja-JP" sz="1400" dirty="0">
                <a:latin typeface="+mn-ea"/>
                <a:ea typeface="+mn-ea"/>
              </a:rPr>
              <a:t>(</a:t>
            </a:r>
            <a:r>
              <a:rPr lang="ja-JP" altLang="ja-JP" sz="1400" dirty="0">
                <a:latin typeface="+mn-ea"/>
                <a:ea typeface="+mn-ea"/>
              </a:rPr>
              <a:t>青</a:t>
            </a:r>
            <a:r>
              <a:rPr lang="en-US" altLang="ja-JP" sz="1400" dirty="0">
                <a:latin typeface="+mn-ea"/>
                <a:ea typeface="+mn-ea"/>
              </a:rPr>
              <a:t>)</a:t>
            </a:r>
            <a:r>
              <a:rPr lang="ja-JP" altLang="ja-JP" sz="1400" dirty="0">
                <a:latin typeface="+mn-ea"/>
                <a:ea typeface="+mn-ea"/>
              </a:rPr>
              <a:t>で予想</a:t>
            </a:r>
            <a:r>
              <a:rPr lang="ja-JP" altLang="ja-JP" sz="1400" dirty="0" smtClean="0">
                <a:latin typeface="+mn-ea"/>
                <a:ea typeface="+mn-ea"/>
              </a:rPr>
              <a:t>される</a:t>
            </a:r>
            <a:r>
              <a:rPr lang="ja-JP" altLang="en-US" sz="1400" dirty="0">
                <a:latin typeface="+mn-ea"/>
                <a:ea typeface="+mn-ea"/>
              </a:rPr>
              <a:t>大気</a:t>
            </a:r>
            <a:r>
              <a:rPr lang="ja-JP" altLang="en-US" sz="1400" dirty="0" smtClean="0">
                <a:latin typeface="+mn-ea"/>
                <a:ea typeface="+mn-ea"/>
              </a:rPr>
              <a:t>透過率</a:t>
            </a:r>
            <a:r>
              <a:rPr lang="ja-JP" altLang="ja-JP" sz="1400" dirty="0" smtClean="0">
                <a:latin typeface="+mn-ea"/>
                <a:ea typeface="+mn-ea"/>
              </a:rPr>
              <a:t>のシミュレーション</a:t>
            </a:r>
            <a:r>
              <a:rPr lang="en-US" altLang="ja-JP" sz="1400" dirty="0" smtClean="0">
                <a:latin typeface="+mn-ea"/>
                <a:ea typeface="+mn-ea"/>
              </a:rPr>
              <a:t>(Ichikawa2008)</a:t>
            </a:r>
            <a:r>
              <a:rPr lang="ja-JP" altLang="ja-JP" sz="1400" dirty="0" smtClean="0">
                <a:latin typeface="+mn-ea"/>
                <a:ea typeface="+mn-ea"/>
              </a:rPr>
              <a:t>横軸</a:t>
            </a:r>
            <a:r>
              <a:rPr lang="ja-JP" altLang="ja-JP" sz="1400" dirty="0">
                <a:latin typeface="+mn-ea"/>
                <a:ea typeface="+mn-ea"/>
              </a:rPr>
              <a:t>波長</a:t>
            </a:r>
            <a:r>
              <a:rPr lang="en-US" altLang="ja-JP" sz="1400" dirty="0">
                <a:latin typeface="+mn-ea"/>
                <a:ea typeface="+mn-ea"/>
              </a:rPr>
              <a:t>[</a:t>
            </a:r>
            <a:r>
              <a:rPr lang="ja-JP" altLang="ja-JP" sz="1400" dirty="0">
                <a:latin typeface="+mn-ea"/>
                <a:ea typeface="+mn-ea"/>
              </a:rPr>
              <a:t>μ</a:t>
            </a:r>
            <a:r>
              <a:rPr lang="en-US" altLang="ja-JP" sz="1400" dirty="0">
                <a:latin typeface="+mn-ea"/>
                <a:ea typeface="+mn-ea"/>
              </a:rPr>
              <a:t>m]</a:t>
            </a:r>
            <a:r>
              <a:rPr lang="ja-JP" altLang="ja-JP" sz="1400" dirty="0" err="1">
                <a:latin typeface="+mn-ea"/>
                <a:ea typeface="+mn-ea"/>
              </a:rPr>
              <a:t>、</a:t>
            </a:r>
            <a:r>
              <a:rPr lang="ja-JP" altLang="ja-JP" sz="1400" dirty="0">
                <a:latin typeface="+mn-ea"/>
                <a:ea typeface="+mn-ea"/>
              </a:rPr>
              <a:t>縦軸</a:t>
            </a:r>
            <a:r>
              <a:rPr lang="ja-JP" altLang="ja-JP" sz="1400" dirty="0" smtClean="0">
                <a:latin typeface="+mn-ea"/>
                <a:ea typeface="+mn-ea"/>
              </a:rPr>
              <a:t>は</a:t>
            </a:r>
            <a:r>
              <a:rPr lang="ja-JP" altLang="en-US" sz="1400" dirty="0" smtClean="0">
                <a:latin typeface="+mn-ea"/>
                <a:ea typeface="+mn-ea"/>
              </a:rPr>
              <a:t>透過率を表す</a:t>
            </a:r>
            <a:r>
              <a:rPr lang="ja-JP" altLang="ja-JP" sz="1400" dirty="0" smtClean="0">
                <a:latin typeface="+mn-ea"/>
                <a:ea typeface="+mn-ea"/>
              </a:rPr>
              <a:t>。</a:t>
            </a:r>
            <a:endParaRPr lang="ja-JP" altLang="en-US" sz="1400" dirty="0">
              <a:latin typeface="+mn-ea"/>
              <a:ea typeface="+mn-ea"/>
            </a:endParaRPr>
          </a:p>
        </p:txBody>
      </p:sp>
      <p:sp>
        <p:nvSpPr>
          <p:cNvPr id="15" name="テキスト ボックス 14"/>
          <p:cNvSpPr txBox="1"/>
          <p:nvPr/>
        </p:nvSpPr>
        <p:spPr>
          <a:xfrm>
            <a:off x="2418062" y="5317757"/>
            <a:ext cx="1906291" cy="307777"/>
          </a:xfrm>
          <a:prstGeom prst="rect">
            <a:avLst/>
          </a:prstGeom>
          <a:noFill/>
        </p:spPr>
        <p:txBody>
          <a:bodyPr wrap="none" rtlCol="0">
            <a:spAutoFit/>
          </a:bodyPr>
          <a:lstStyle/>
          <a:p>
            <a:r>
              <a:rPr lang="ja-JP" altLang="en-US" sz="1400" u="sng" dirty="0" smtClean="0">
                <a:latin typeface="+mn-ea"/>
                <a:ea typeface="+mn-ea"/>
              </a:rPr>
              <a:t>夏期</a:t>
            </a:r>
            <a:r>
              <a:rPr lang="ja-JP" altLang="en-US" sz="1400" dirty="0" smtClean="0">
                <a:latin typeface="+mn-ea"/>
                <a:ea typeface="+mn-ea"/>
              </a:rPr>
              <a:t>の可降水量</a:t>
            </a:r>
            <a:r>
              <a:rPr lang="en-US" altLang="ja-JP" sz="1400" dirty="0" smtClean="0">
                <a:latin typeface="+mn-ea"/>
                <a:ea typeface="+mn-ea"/>
              </a:rPr>
              <a:t>(PWV)</a:t>
            </a:r>
            <a:endParaRPr kumimoji="1" lang="ja-JP" altLang="en-US" dirty="0">
              <a:latin typeface="+mn-ea"/>
              <a:ea typeface="+mn-ea"/>
            </a:endParaRPr>
          </a:p>
        </p:txBody>
      </p:sp>
      <p:sp>
        <p:nvSpPr>
          <p:cNvPr id="16" name="テキスト ボックス 15"/>
          <p:cNvSpPr txBox="1"/>
          <p:nvPr/>
        </p:nvSpPr>
        <p:spPr>
          <a:xfrm>
            <a:off x="539552" y="2843809"/>
            <a:ext cx="3976277" cy="923330"/>
          </a:xfrm>
          <a:prstGeom prst="rect">
            <a:avLst/>
          </a:prstGeom>
          <a:noFill/>
        </p:spPr>
        <p:txBody>
          <a:bodyPr wrap="square" rtlCol="0">
            <a:spAutoFit/>
          </a:bodyPr>
          <a:lstStyle/>
          <a:p>
            <a:pPr algn="ctr"/>
            <a:r>
              <a:rPr kumimoji="1" lang="ja-JP" altLang="en-US" dirty="0" smtClean="0">
                <a:latin typeface="+mn-ea"/>
                <a:ea typeface="+mn-ea"/>
              </a:rPr>
              <a:t>ドームふじでは冬期に</a:t>
            </a:r>
            <a:r>
              <a:rPr kumimoji="1" lang="en-US" altLang="ja-JP" dirty="0" smtClean="0">
                <a:latin typeface="+mn-ea"/>
                <a:ea typeface="+mn-ea"/>
              </a:rPr>
              <a:t>-80</a:t>
            </a:r>
            <a:r>
              <a:rPr lang="ja-JP" altLang="en-US" dirty="0" smtClean="0">
                <a:latin typeface="+mn-ea"/>
                <a:ea typeface="+mn-ea"/>
              </a:rPr>
              <a:t>℃となるため大気中に含まれる水蒸気量が極小、</a:t>
            </a:r>
            <a:endParaRPr lang="en-US" altLang="ja-JP" dirty="0" smtClean="0">
              <a:latin typeface="+mn-ea"/>
              <a:ea typeface="+mn-ea"/>
            </a:endParaRPr>
          </a:p>
          <a:p>
            <a:pPr algn="ctr"/>
            <a:r>
              <a:rPr lang="ja-JP" altLang="en-US" dirty="0" smtClean="0">
                <a:latin typeface="+mn-ea"/>
                <a:ea typeface="+mn-ea"/>
              </a:rPr>
              <a:t>大気の透過率が高い</a:t>
            </a:r>
            <a:endParaRPr kumimoji="1" lang="ja-JP" altLang="en-US" dirty="0">
              <a:latin typeface="+mn-ea"/>
              <a:ea typeface="+mn-ea"/>
            </a:endParaRPr>
          </a:p>
        </p:txBody>
      </p:sp>
      <p:sp>
        <p:nvSpPr>
          <p:cNvPr id="3" name="テキスト ボックス 2"/>
          <p:cNvSpPr txBox="1"/>
          <p:nvPr/>
        </p:nvSpPr>
        <p:spPr>
          <a:xfrm>
            <a:off x="5090793" y="5085183"/>
            <a:ext cx="3153615" cy="923330"/>
          </a:xfrm>
          <a:prstGeom prst="rect">
            <a:avLst/>
          </a:prstGeom>
          <a:noFill/>
          <a:ln>
            <a:solidFill>
              <a:schemeClr val="tx1"/>
            </a:solidFill>
          </a:ln>
        </p:spPr>
        <p:txBody>
          <a:bodyPr wrap="square" rtlCol="0">
            <a:spAutoFit/>
          </a:bodyPr>
          <a:lstStyle/>
          <a:p>
            <a:pPr algn="just"/>
            <a:r>
              <a:rPr lang="ja-JP" altLang="en-US" dirty="0" smtClean="0">
                <a:latin typeface="+mn-ea"/>
                <a:ea typeface="+mn-ea"/>
              </a:rPr>
              <a:t>（水</a:t>
            </a:r>
            <a:r>
              <a:rPr lang="ja-JP" altLang="en-US" dirty="0">
                <a:latin typeface="+mn-ea"/>
                <a:ea typeface="+mn-ea"/>
              </a:rPr>
              <a:t>を含む物質と</a:t>
            </a:r>
            <a:r>
              <a:rPr lang="ja-JP" altLang="en-US" dirty="0" smtClean="0">
                <a:latin typeface="+mn-ea"/>
                <a:ea typeface="+mn-ea"/>
              </a:rPr>
              <a:t>関係のある）南極</a:t>
            </a:r>
            <a:r>
              <a:rPr kumimoji="1" lang="ja-JP" altLang="en-US" dirty="0" smtClean="0">
                <a:latin typeface="+mn-ea"/>
                <a:ea typeface="+mn-ea"/>
              </a:rPr>
              <a:t>で無ければ不可能な波長での観測が可能</a:t>
            </a:r>
            <a:endParaRPr kumimoji="1" lang="ja-JP" altLang="en-US" dirty="0">
              <a:latin typeface="+mn-ea"/>
              <a:ea typeface="+mn-ea"/>
            </a:endParaRPr>
          </a:p>
        </p:txBody>
      </p:sp>
    </p:spTree>
    <p:extLst>
      <p:ext uri="{BB962C8B-B14F-4D97-AF65-F5344CB8AC3E}">
        <p14:creationId xmlns:p14="http://schemas.microsoft.com/office/powerpoint/2010/main" val="2656045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51" t="15941" r="18825" b="5791"/>
          <a:stretch/>
        </p:blipFill>
        <p:spPr bwMode="auto">
          <a:xfrm>
            <a:off x="-1" y="-18149"/>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矢印コネクタ 4"/>
          <p:cNvCxnSpPr/>
          <p:nvPr/>
        </p:nvCxnSpPr>
        <p:spPr>
          <a:xfrm flipV="1">
            <a:off x="6120000" y="3068960"/>
            <a:ext cx="0" cy="360040"/>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5823348" y="3347700"/>
            <a:ext cx="752129" cy="369332"/>
          </a:xfrm>
          <a:prstGeom prst="rect">
            <a:avLst/>
          </a:prstGeom>
          <a:noFill/>
        </p:spPr>
        <p:txBody>
          <a:bodyPr wrap="none" rtlCol="0">
            <a:spAutoFit/>
          </a:bodyPr>
          <a:lstStyle/>
          <a:p>
            <a:r>
              <a:rPr kumimoji="1" lang="en-US" altLang="ja-JP" dirty="0" smtClean="0">
                <a:solidFill>
                  <a:schemeClr val="bg2"/>
                </a:solidFill>
                <a:latin typeface="+mn-ea"/>
                <a:ea typeface="+mn-ea"/>
              </a:rPr>
              <a:t>Pa α</a:t>
            </a:r>
            <a:endParaRPr kumimoji="1" lang="ja-JP" altLang="en-US" dirty="0">
              <a:solidFill>
                <a:schemeClr val="bg2"/>
              </a:solidFill>
              <a:latin typeface="+mn-ea"/>
              <a:ea typeface="+mn-ea"/>
            </a:endParaRPr>
          </a:p>
        </p:txBody>
      </p:sp>
      <p:sp>
        <p:nvSpPr>
          <p:cNvPr id="8" name="円/楕円 7"/>
          <p:cNvSpPr/>
          <p:nvPr/>
        </p:nvSpPr>
        <p:spPr>
          <a:xfrm>
            <a:off x="6228184" y="5445224"/>
            <a:ext cx="1188304" cy="958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テキスト ボックス 6"/>
          <p:cNvSpPr txBox="1"/>
          <p:nvPr/>
        </p:nvSpPr>
        <p:spPr>
          <a:xfrm>
            <a:off x="6089607" y="4689807"/>
            <a:ext cx="601447" cy="369332"/>
          </a:xfrm>
          <a:prstGeom prst="rect">
            <a:avLst/>
          </a:prstGeom>
          <a:noFill/>
        </p:spPr>
        <p:txBody>
          <a:bodyPr wrap="none" rtlCol="0">
            <a:spAutoFit/>
          </a:bodyPr>
          <a:lstStyle/>
          <a:p>
            <a:r>
              <a:rPr kumimoji="1" lang="en-US" altLang="ja-JP" dirty="0" smtClean="0">
                <a:solidFill>
                  <a:schemeClr val="bg2"/>
                </a:solidFill>
                <a:latin typeface="+mn-ea"/>
                <a:ea typeface="+mn-ea"/>
              </a:rPr>
              <a:t>THz</a:t>
            </a:r>
          </a:p>
        </p:txBody>
      </p:sp>
      <p:cxnSp>
        <p:nvCxnSpPr>
          <p:cNvPr id="10" name="直線矢印コネクタ 9"/>
          <p:cNvCxnSpPr/>
          <p:nvPr/>
        </p:nvCxnSpPr>
        <p:spPr>
          <a:xfrm>
            <a:off x="6355866" y="5059438"/>
            <a:ext cx="71534" cy="385786"/>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2" name="左右矢印 11"/>
          <p:cNvSpPr/>
          <p:nvPr/>
        </p:nvSpPr>
        <p:spPr>
          <a:xfrm>
            <a:off x="4211960" y="6237312"/>
            <a:ext cx="1296144" cy="288032"/>
          </a:xfrm>
          <a:prstGeom prst="lef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mn-ea"/>
            </a:endParaRPr>
          </a:p>
        </p:txBody>
      </p:sp>
      <p:sp>
        <p:nvSpPr>
          <p:cNvPr id="16" name="テキスト ボックス 15"/>
          <p:cNvSpPr txBox="1"/>
          <p:nvPr/>
        </p:nvSpPr>
        <p:spPr>
          <a:xfrm>
            <a:off x="4313546" y="6470519"/>
            <a:ext cx="1414170" cy="369332"/>
          </a:xfrm>
          <a:prstGeom prst="rect">
            <a:avLst/>
          </a:prstGeom>
          <a:noFill/>
        </p:spPr>
        <p:txBody>
          <a:bodyPr wrap="none" rtlCol="0">
            <a:spAutoFit/>
          </a:bodyPr>
          <a:lstStyle/>
          <a:p>
            <a:r>
              <a:rPr lang="en-US" altLang="ja-JP" dirty="0" smtClean="0">
                <a:solidFill>
                  <a:schemeClr val="bg2"/>
                </a:solidFill>
                <a:latin typeface="+mn-ea"/>
                <a:ea typeface="+mn-ea"/>
              </a:rPr>
              <a:t>20</a:t>
            </a:r>
            <a:r>
              <a:rPr lang="ja-JP" altLang="en-US" dirty="0" smtClean="0">
                <a:solidFill>
                  <a:schemeClr val="bg2"/>
                </a:solidFill>
                <a:latin typeface="+mn-ea"/>
                <a:ea typeface="+mn-ea"/>
              </a:rPr>
              <a:t>～</a:t>
            </a:r>
            <a:r>
              <a:rPr lang="en-US" altLang="ja-JP" dirty="0" smtClean="0">
                <a:solidFill>
                  <a:schemeClr val="bg2"/>
                </a:solidFill>
                <a:latin typeface="+mn-ea"/>
                <a:ea typeface="+mn-ea"/>
              </a:rPr>
              <a:t>40μm</a:t>
            </a:r>
            <a:endParaRPr kumimoji="1" lang="ja-JP" altLang="en-US" dirty="0">
              <a:solidFill>
                <a:schemeClr val="bg2"/>
              </a:solidFill>
              <a:latin typeface="+mn-ea"/>
              <a:ea typeface="+mn-ea"/>
            </a:endParaRPr>
          </a:p>
        </p:txBody>
      </p:sp>
      <p:sp>
        <p:nvSpPr>
          <p:cNvPr id="14" name="テキスト ボックス 13"/>
          <p:cNvSpPr txBox="1"/>
          <p:nvPr/>
        </p:nvSpPr>
        <p:spPr>
          <a:xfrm>
            <a:off x="4855283" y="4001395"/>
            <a:ext cx="1930337" cy="461665"/>
          </a:xfrm>
          <a:prstGeom prst="rect">
            <a:avLst/>
          </a:prstGeom>
          <a:solidFill>
            <a:schemeClr val="bg1"/>
          </a:solidFill>
          <a:ln>
            <a:solidFill>
              <a:schemeClr val="bg2"/>
            </a:solidFill>
          </a:ln>
        </p:spPr>
        <p:txBody>
          <a:bodyPr wrap="none" rtlCol="0">
            <a:spAutoFit/>
          </a:bodyPr>
          <a:lstStyle/>
          <a:p>
            <a:r>
              <a:rPr kumimoji="1" lang="en-US" altLang="ja-JP" sz="2400" dirty="0" smtClean="0">
                <a:latin typeface="+mn-ea"/>
                <a:ea typeface="+mn-ea"/>
              </a:rPr>
              <a:t>New Window</a:t>
            </a:r>
            <a:endParaRPr kumimoji="1" lang="ja-JP" altLang="en-US" sz="2400" dirty="0">
              <a:latin typeface="+mn-ea"/>
              <a:ea typeface="+mn-ea"/>
            </a:endParaRPr>
          </a:p>
        </p:txBody>
      </p:sp>
    </p:spTree>
    <p:extLst>
      <p:ext uri="{BB962C8B-B14F-4D97-AF65-F5344CB8AC3E}">
        <p14:creationId xmlns:p14="http://schemas.microsoft.com/office/powerpoint/2010/main" val="202488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smtClean="0">
                <a:latin typeface="+mn-ea"/>
              </a:rPr>
              <a:t>1.3. Telescope Thermal Emission</a:t>
            </a:r>
            <a:endParaRPr lang="ja-JP" altLang="en-US" sz="3600" dirty="0">
              <a:latin typeface="+mn-ea"/>
            </a:endParaRPr>
          </a:p>
        </p:txBody>
      </p:sp>
      <p:sp>
        <p:nvSpPr>
          <p:cNvPr id="3" name="星 7 2"/>
          <p:cNvSpPr/>
          <p:nvPr/>
        </p:nvSpPr>
        <p:spPr>
          <a:xfrm>
            <a:off x="2005431" y="1561441"/>
            <a:ext cx="360040" cy="360040"/>
          </a:xfrm>
          <a:prstGeom prst="star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5" name="直線矢印コネクタ 4"/>
          <p:cNvCxnSpPr/>
          <p:nvPr/>
        </p:nvCxnSpPr>
        <p:spPr>
          <a:xfrm>
            <a:off x="2593383" y="2112478"/>
            <a:ext cx="3150233" cy="230392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345307" y="1196752"/>
            <a:ext cx="875561" cy="369332"/>
          </a:xfrm>
          <a:prstGeom prst="rect">
            <a:avLst/>
          </a:prstGeom>
          <a:noFill/>
        </p:spPr>
        <p:txBody>
          <a:bodyPr wrap="none" rtlCol="0">
            <a:spAutoFit/>
          </a:bodyPr>
          <a:lstStyle/>
          <a:p>
            <a:r>
              <a:rPr kumimoji="1" lang="en-US" altLang="ja-JP" dirty="0" smtClean="0">
                <a:latin typeface="+mn-ea"/>
                <a:ea typeface="+mn-ea"/>
              </a:rPr>
              <a:t>Object</a:t>
            </a:r>
            <a:endParaRPr kumimoji="1" lang="ja-JP" altLang="en-US" dirty="0">
              <a:latin typeface="+mn-ea"/>
              <a:ea typeface="+mn-ea"/>
            </a:endParaRPr>
          </a:p>
        </p:txBody>
      </p:sp>
      <p:sp>
        <p:nvSpPr>
          <p:cNvPr id="12" name="円弧 11"/>
          <p:cNvSpPr/>
          <p:nvPr/>
        </p:nvSpPr>
        <p:spPr>
          <a:xfrm rot="17002543">
            <a:off x="2128044" y="1855471"/>
            <a:ext cx="4678194" cy="546851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3" name="円柱 12"/>
          <p:cNvSpPr/>
          <p:nvPr/>
        </p:nvSpPr>
        <p:spPr>
          <a:xfrm rot="18280608">
            <a:off x="6210206" y="4450083"/>
            <a:ext cx="648072" cy="108012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 name="平行四辺形 14"/>
          <p:cNvSpPr/>
          <p:nvPr/>
        </p:nvSpPr>
        <p:spPr>
          <a:xfrm rot="1811543">
            <a:off x="7216216" y="5355499"/>
            <a:ext cx="312558" cy="36004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テキスト ボックス 15"/>
          <p:cNvSpPr txBox="1"/>
          <p:nvPr/>
        </p:nvSpPr>
        <p:spPr>
          <a:xfrm>
            <a:off x="7499658" y="4806665"/>
            <a:ext cx="1242648" cy="369332"/>
          </a:xfrm>
          <a:prstGeom prst="rect">
            <a:avLst/>
          </a:prstGeom>
          <a:noFill/>
        </p:spPr>
        <p:txBody>
          <a:bodyPr wrap="none" rtlCol="0">
            <a:spAutoFit/>
          </a:bodyPr>
          <a:lstStyle/>
          <a:p>
            <a:r>
              <a:rPr kumimoji="1" lang="en-US" altLang="ja-JP" dirty="0" smtClean="0">
                <a:latin typeface="+mn-ea"/>
                <a:ea typeface="+mn-ea"/>
              </a:rPr>
              <a:t>Telescope</a:t>
            </a:r>
            <a:endParaRPr kumimoji="1" lang="ja-JP" altLang="en-US" dirty="0">
              <a:latin typeface="+mn-ea"/>
              <a:ea typeface="+mn-ea"/>
            </a:endParaRPr>
          </a:p>
        </p:txBody>
      </p:sp>
      <p:sp>
        <p:nvSpPr>
          <p:cNvPr id="17" name="テキスト ボックス 16"/>
          <p:cNvSpPr txBox="1"/>
          <p:nvPr/>
        </p:nvSpPr>
        <p:spPr>
          <a:xfrm>
            <a:off x="6900061" y="5727464"/>
            <a:ext cx="1143262" cy="369332"/>
          </a:xfrm>
          <a:prstGeom prst="rect">
            <a:avLst/>
          </a:prstGeom>
          <a:noFill/>
        </p:spPr>
        <p:txBody>
          <a:bodyPr wrap="none" rtlCol="0">
            <a:spAutoFit/>
          </a:bodyPr>
          <a:lstStyle/>
          <a:p>
            <a:r>
              <a:rPr kumimoji="1" lang="en-US" altLang="ja-JP" dirty="0" smtClean="0">
                <a:latin typeface="+mn-ea"/>
                <a:ea typeface="+mn-ea"/>
              </a:rPr>
              <a:t>Detector</a:t>
            </a:r>
            <a:endParaRPr kumimoji="1" lang="ja-JP" altLang="en-US" dirty="0">
              <a:latin typeface="+mn-ea"/>
              <a:ea typeface="+mn-ea"/>
            </a:endParaRPr>
          </a:p>
        </p:txBody>
      </p:sp>
      <p:sp>
        <p:nvSpPr>
          <p:cNvPr id="20" name="テキスト ボックス 19"/>
          <p:cNvSpPr txBox="1"/>
          <p:nvPr/>
        </p:nvSpPr>
        <p:spPr>
          <a:xfrm>
            <a:off x="4566412" y="1927812"/>
            <a:ext cx="2182008" cy="369332"/>
          </a:xfrm>
          <a:prstGeom prst="rect">
            <a:avLst/>
          </a:prstGeom>
          <a:noFill/>
        </p:spPr>
        <p:txBody>
          <a:bodyPr wrap="none" rtlCol="0">
            <a:spAutoFit/>
          </a:bodyPr>
          <a:lstStyle/>
          <a:p>
            <a:r>
              <a:rPr kumimoji="1" lang="en-US" altLang="ja-JP" dirty="0" smtClean="0">
                <a:latin typeface="+mn-ea"/>
                <a:ea typeface="+mn-ea"/>
              </a:rPr>
              <a:t>Earth Atmosphere</a:t>
            </a:r>
            <a:endParaRPr kumimoji="1" lang="ja-JP" altLang="en-US" dirty="0">
              <a:latin typeface="+mn-ea"/>
              <a:ea typeface="+mn-ea"/>
            </a:endParaRPr>
          </a:p>
        </p:txBody>
      </p:sp>
      <p:cxnSp>
        <p:nvCxnSpPr>
          <p:cNvPr id="38" name="曲線コネクタ 37"/>
          <p:cNvCxnSpPr/>
          <p:nvPr/>
        </p:nvCxnSpPr>
        <p:spPr>
          <a:xfrm>
            <a:off x="3346309" y="2992526"/>
            <a:ext cx="955685" cy="511560"/>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2632411" y="3609472"/>
            <a:ext cx="1552028" cy="923330"/>
          </a:xfrm>
          <a:prstGeom prst="rect">
            <a:avLst/>
          </a:prstGeom>
          <a:noFill/>
          <a:ln>
            <a:solidFill>
              <a:schemeClr val="tx1"/>
            </a:solidFill>
          </a:ln>
        </p:spPr>
        <p:txBody>
          <a:bodyPr wrap="none" rtlCol="0">
            <a:spAutoFit/>
          </a:bodyPr>
          <a:lstStyle/>
          <a:p>
            <a:pPr algn="ctr"/>
            <a:r>
              <a:rPr kumimoji="1" lang="en-US" altLang="ja-JP" dirty="0" smtClean="0">
                <a:latin typeface="+mn-ea"/>
                <a:ea typeface="+mn-ea"/>
              </a:rPr>
              <a:t>Atmospheric</a:t>
            </a:r>
          </a:p>
          <a:p>
            <a:pPr algn="ctr"/>
            <a:r>
              <a:rPr kumimoji="1" lang="en-US" altLang="ja-JP" dirty="0" smtClean="0">
                <a:latin typeface="+mn-ea"/>
                <a:ea typeface="+mn-ea"/>
              </a:rPr>
              <a:t>Thermal </a:t>
            </a:r>
          </a:p>
          <a:p>
            <a:pPr algn="ctr"/>
            <a:r>
              <a:rPr kumimoji="1" lang="en-US" altLang="ja-JP" dirty="0" smtClean="0">
                <a:latin typeface="+mn-ea"/>
                <a:ea typeface="+mn-ea"/>
              </a:rPr>
              <a:t>Emission</a:t>
            </a:r>
            <a:endParaRPr kumimoji="1" lang="ja-JP" altLang="en-US" dirty="0">
              <a:latin typeface="+mn-ea"/>
              <a:ea typeface="+mn-ea"/>
            </a:endParaRPr>
          </a:p>
        </p:txBody>
      </p:sp>
      <p:sp>
        <p:nvSpPr>
          <p:cNvPr id="42" name="正方形/長方形 41"/>
          <p:cNvSpPr/>
          <p:nvPr/>
        </p:nvSpPr>
        <p:spPr>
          <a:xfrm rot="18419239">
            <a:off x="4345004" y="3535840"/>
            <a:ext cx="1459741" cy="75158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3" name="テキスト ボックス 42"/>
          <p:cNvSpPr txBox="1"/>
          <p:nvPr/>
        </p:nvSpPr>
        <p:spPr>
          <a:xfrm>
            <a:off x="5510003" y="2817905"/>
            <a:ext cx="1559209" cy="646331"/>
          </a:xfrm>
          <a:prstGeom prst="rect">
            <a:avLst/>
          </a:prstGeom>
          <a:noFill/>
          <a:ln>
            <a:solidFill>
              <a:schemeClr val="tx1"/>
            </a:solidFill>
          </a:ln>
        </p:spPr>
        <p:txBody>
          <a:bodyPr wrap="none" rtlCol="0">
            <a:spAutoFit/>
          </a:bodyPr>
          <a:lstStyle/>
          <a:p>
            <a:r>
              <a:rPr kumimoji="1" lang="en-US" altLang="ja-JP" dirty="0" smtClean="0">
                <a:latin typeface="+mn-ea"/>
                <a:ea typeface="+mn-ea"/>
              </a:rPr>
              <a:t>Atmospheric</a:t>
            </a:r>
          </a:p>
          <a:p>
            <a:pPr algn="ctr"/>
            <a:r>
              <a:rPr kumimoji="1" lang="en-US" altLang="ja-JP" dirty="0" smtClean="0">
                <a:latin typeface="+mn-ea"/>
                <a:ea typeface="+mn-ea"/>
              </a:rPr>
              <a:t>Absorption</a:t>
            </a:r>
            <a:endParaRPr kumimoji="1" lang="ja-JP" altLang="en-US" dirty="0">
              <a:latin typeface="+mn-ea"/>
              <a:ea typeface="+mn-ea"/>
            </a:endParaRPr>
          </a:p>
        </p:txBody>
      </p:sp>
      <p:cxnSp>
        <p:nvCxnSpPr>
          <p:cNvPr id="44" name="曲線コネクタ 43"/>
          <p:cNvCxnSpPr/>
          <p:nvPr/>
        </p:nvCxnSpPr>
        <p:spPr>
          <a:xfrm rot="5400000" flipH="1" flipV="1">
            <a:off x="6516637" y="4366437"/>
            <a:ext cx="407602" cy="33383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6892918" y="3677735"/>
            <a:ext cx="1564852" cy="923330"/>
          </a:xfrm>
          <a:prstGeom prst="rect">
            <a:avLst/>
          </a:prstGeom>
          <a:noFill/>
          <a:ln>
            <a:solidFill>
              <a:schemeClr val="tx1"/>
            </a:solidFill>
          </a:ln>
        </p:spPr>
        <p:txBody>
          <a:bodyPr wrap="none" rtlCol="0">
            <a:spAutoFit/>
          </a:bodyPr>
          <a:lstStyle/>
          <a:p>
            <a:pPr algn="ctr"/>
            <a:r>
              <a:rPr kumimoji="1" lang="en-US" altLang="ja-JP" dirty="0" smtClean="0">
                <a:latin typeface="+mn-ea"/>
                <a:ea typeface="+mn-ea"/>
              </a:rPr>
              <a:t>Instrumental</a:t>
            </a:r>
          </a:p>
          <a:p>
            <a:pPr algn="ctr"/>
            <a:r>
              <a:rPr kumimoji="1" lang="en-US" altLang="ja-JP" dirty="0" smtClean="0">
                <a:latin typeface="+mn-ea"/>
                <a:ea typeface="+mn-ea"/>
              </a:rPr>
              <a:t>Thermal </a:t>
            </a:r>
          </a:p>
          <a:p>
            <a:pPr algn="ctr"/>
            <a:r>
              <a:rPr kumimoji="1" lang="en-US" altLang="ja-JP" dirty="0" smtClean="0">
                <a:latin typeface="+mn-ea"/>
                <a:ea typeface="+mn-ea"/>
              </a:rPr>
              <a:t>Emission</a:t>
            </a:r>
          </a:p>
        </p:txBody>
      </p:sp>
      <p:cxnSp>
        <p:nvCxnSpPr>
          <p:cNvPr id="48" name="曲線コネクタ 47"/>
          <p:cNvCxnSpPr/>
          <p:nvPr/>
        </p:nvCxnSpPr>
        <p:spPr>
          <a:xfrm rot="16200000" flipH="1">
            <a:off x="6654757" y="5222399"/>
            <a:ext cx="387889" cy="29508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曲線コネクタ 49"/>
          <p:cNvCxnSpPr/>
          <p:nvPr/>
        </p:nvCxnSpPr>
        <p:spPr>
          <a:xfrm rot="5400000">
            <a:off x="6130778" y="5078216"/>
            <a:ext cx="444788" cy="362140"/>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曲線コネクタ 52"/>
          <p:cNvCxnSpPr/>
          <p:nvPr/>
        </p:nvCxnSpPr>
        <p:spPr>
          <a:xfrm rot="16200000" flipH="1">
            <a:off x="4136276" y="2767404"/>
            <a:ext cx="612948" cy="56954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曲線コネクタ 54"/>
          <p:cNvCxnSpPr/>
          <p:nvPr/>
        </p:nvCxnSpPr>
        <p:spPr>
          <a:xfrm>
            <a:off x="4377262" y="2488472"/>
            <a:ext cx="559338" cy="504056"/>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曲線コネクタ 58"/>
          <p:cNvCxnSpPr/>
          <p:nvPr/>
        </p:nvCxnSpPr>
        <p:spPr>
          <a:xfrm>
            <a:off x="3206631" y="3401379"/>
            <a:ext cx="617520" cy="29278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曲線コネクタ 64"/>
          <p:cNvCxnSpPr/>
          <p:nvPr/>
        </p:nvCxnSpPr>
        <p:spPr>
          <a:xfrm flipV="1">
            <a:off x="6900061" y="4872605"/>
            <a:ext cx="563902" cy="17282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曲線コネクタ 67"/>
          <p:cNvCxnSpPr/>
          <p:nvPr/>
        </p:nvCxnSpPr>
        <p:spPr>
          <a:xfrm rot="10800000">
            <a:off x="5833444" y="4569939"/>
            <a:ext cx="523187" cy="389079"/>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683568" y="5157192"/>
            <a:ext cx="5259773" cy="1200329"/>
          </a:xfrm>
          <a:prstGeom prst="rect">
            <a:avLst/>
          </a:prstGeom>
          <a:noFill/>
        </p:spPr>
        <p:txBody>
          <a:bodyPr wrap="none" rtlCol="0">
            <a:spAutoFit/>
          </a:bodyPr>
          <a:lstStyle/>
          <a:p>
            <a:r>
              <a:rPr kumimoji="1" lang="en-US" altLang="ja-JP" u="sng" dirty="0" err="1" smtClean="0">
                <a:latin typeface="+mn-ea"/>
                <a:ea typeface="+mn-ea"/>
              </a:rPr>
              <a:t>Kdark</a:t>
            </a:r>
            <a:r>
              <a:rPr kumimoji="1" lang="en-US" altLang="ja-JP" u="sng" dirty="0" smtClean="0">
                <a:latin typeface="+mn-ea"/>
                <a:ea typeface="+mn-ea"/>
              </a:rPr>
              <a:t> 2.36</a:t>
            </a:r>
            <a:r>
              <a:rPr lang="en-US" altLang="ja-JP" u="sng" dirty="0" smtClean="0">
                <a:latin typeface="+mn-ea"/>
                <a:ea typeface="+mn-ea"/>
              </a:rPr>
              <a:t>μ</a:t>
            </a:r>
            <a:r>
              <a:rPr kumimoji="1" lang="en-US" altLang="ja-JP" u="sng" dirty="0" smtClean="0">
                <a:latin typeface="+mn-ea"/>
                <a:ea typeface="+mn-ea"/>
              </a:rPr>
              <a:t>m, 273K</a:t>
            </a:r>
          </a:p>
          <a:p>
            <a:r>
              <a:rPr kumimoji="1" lang="en-US" altLang="ja-JP" dirty="0" smtClean="0">
                <a:latin typeface="+mn-ea"/>
                <a:ea typeface="+mn-ea"/>
              </a:rPr>
              <a:t>Sky thermal emission </a:t>
            </a:r>
            <a:r>
              <a:rPr kumimoji="1" lang="en-US" altLang="ja-JP" dirty="0" smtClean="0">
                <a:latin typeface="+mn-ea"/>
                <a:ea typeface="+mn-ea"/>
              </a:rPr>
              <a:t>	</a:t>
            </a:r>
            <a:r>
              <a:rPr kumimoji="1" lang="en-US" altLang="ja-JP" dirty="0" smtClean="0">
                <a:latin typeface="+mn-ea"/>
                <a:ea typeface="+mn-ea"/>
              </a:rPr>
              <a:t>	17 </a:t>
            </a:r>
            <a:r>
              <a:rPr lang="en-US" altLang="ja-JP" dirty="0" smtClean="0">
                <a:latin typeface="+mn-ea"/>
                <a:ea typeface="+mn-ea"/>
              </a:rPr>
              <a:t>mag</a:t>
            </a:r>
            <a:r>
              <a:rPr lang="en-US" altLang="ja-JP" dirty="0">
                <a:latin typeface="+mn-ea"/>
                <a:ea typeface="+mn-ea"/>
              </a:rPr>
              <a:t>/</a:t>
            </a:r>
            <a:r>
              <a:rPr lang="ja-JP" altLang="en-US" baseline="-25000" dirty="0">
                <a:latin typeface="+mn-ea"/>
                <a:ea typeface="+mn-ea"/>
              </a:rPr>
              <a:t>□</a:t>
            </a:r>
            <a:r>
              <a:rPr lang="en-US" altLang="ja-JP" dirty="0" smtClean="0">
                <a:latin typeface="+mn-ea"/>
                <a:ea typeface="+mn-ea"/>
              </a:rPr>
              <a:t>’’</a:t>
            </a:r>
          </a:p>
          <a:p>
            <a:r>
              <a:rPr kumimoji="1" lang="en-US" altLang="ja-JP" dirty="0" smtClean="0">
                <a:latin typeface="+mn-ea"/>
                <a:ea typeface="+mn-ea"/>
              </a:rPr>
              <a:t>OH </a:t>
            </a:r>
            <a:r>
              <a:rPr kumimoji="1" lang="en-US" altLang="ja-JP" dirty="0" err="1" smtClean="0">
                <a:latin typeface="+mn-ea"/>
                <a:ea typeface="+mn-ea"/>
              </a:rPr>
              <a:t>airgrow</a:t>
            </a:r>
            <a:r>
              <a:rPr lang="en-US" altLang="ja-JP" dirty="0">
                <a:latin typeface="+mn-ea"/>
                <a:ea typeface="+mn-ea"/>
              </a:rPr>
              <a:t>	</a:t>
            </a:r>
            <a:r>
              <a:rPr lang="en-US" altLang="ja-JP" dirty="0" smtClean="0">
                <a:latin typeface="+mn-ea"/>
                <a:ea typeface="+mn-ea"/>
              </a:rPr>
              <a:t>	</a:t>
            </a:r>
            <a:r>
              <a:rPr lang="en-US" altLang="ja-JP" dirty="0" smtClean="0">
                <a:latin typeface="+mn-ea"/>
                <a:ea typeface="+mn-ea"/>
              </a:rPr>
              <a:t>	18 </a:t>
            </a:r>
            <a:r>
              <a:rPr lang="en-US" altLang="ja-JP" dirty="0" smtClean="0">
                <a:latin typeface="+mn-ea"/>
                <a:ea typeface="+mn-ea"/>
              </a:rPr>
              <a:t>mag</a:t>
            </a:r>
            <a:r>
              <a:rPr kumimoji="1" lang="en-US" altLang="ja-JP" dirty="0" smtClean="0">
                <a:latin typeface="+mn-ea"/>
                <a:ea typeface="+mn-ea"/>
              </a:rPr>
              <a:t>/</a:t>
            </a:r>
            <a:r>
              <a:rPr kumimoji="1" lang="ja-JP" altLang="en-US" baseline="-25000" dirty="0" smtClean="0">
                <a:latin typeface="+mn-ea"/>
                <a:ea typeface="+mn-ea"/>
              </a:rPr>
              <a:t>□</a:t>
            </a:r>
            <a:r>
              <a:rPr lang="en-US" altLang="ja-JP" dirty="0" smtClean="0">
                <a:latin typeface="+mn-ea"/>
                <a:ea typeface="+mn-ea"/>
              </a:rPr>
              <a:t>’’</a:t>
            </a:r>
            <a:endParaRPr lang="en-US" altLang="ja-JP" sz="1200" dirty="0" smtClean="0">
              <a:latin typeface="+mn-ea"/>
              <a:ea typeface="+mn-ea"/>
            </a:endParaRPr>
          </a:p>
          <a:p>
            <a:r>
              <a:rPr kumimoji="1" lang="en-US" altLang="ja-JP" dirty="0" smtClean="0">
                <a:solidFill>
                  <a:srgbClr val="FF0000"/>
                </a:solidFill>
                <a:latin typeface="+mn-ea"/>
                <a:ea typeface="+mn-ea"/>
              </a:rPr>
              <a:t>Telescope </a:t>
            </a:r>
            <a:r>
              <a:rPr kumimoji="1" lang="en-US" altLang="ja-JP" dirty="0" smtClean="0">
                <a:solidFill>
                  <a:srgbClr val="FF0000"/>
                </a:solidFill>
                <a:latin typeface="+mn-ea"/>
                <a:ea typeface="+mn-ea"/>
              </a:rPr>
              <a:t>thermal </a:t>
            </a:r>
            <a:r>
              <a:rPr kumimoji="1" lang="en-US" altLang="ja-JP" dirty="0" smtClean="0">
                <a:solidFill>
                  <a:srgbClr val="FF0000"/>
                </a:solidFill>
                <a:latin typeface="+mn-ea"/>
                <a:ea typeface="+mn-ea"/>
              </a:rPr>
              <a:t>emission	13 </a:t>
            </a:r>
            <a:r>
              <a:rPr kumimoji="1" lang="en-US" altLang="ja-JP" dirty="0" smtClean="0">
                <a:solidFill>
                  <a:srgbClr val="FF0000"/>
                </a:solidFill>
                <a:latin typeface="+mn-ea"/>
                <a:ea typeface="+mn-ea"/>
              </a:rPr>
              <a:t>mag/</a:t>
            </a:r>
            <a:r>
              <a:rPr lang="ja-JP" altLang="en-US" baseline="-25000" dirty="0">
                <a:solidFill>
                  <a:srgbClr val="FF0000"/>
                </a:solidFill>
                <a:latin typeface="+mn-ea"/>
                <a:ea typeface="+mn-ea"/>
              </a:rPr>
              <a:t> □</a:t>
            </a:r>
            <a:r>
              <a:rPr lang="en-US" altLang="ja-JP" dirty="0" smtClean="0">
                <a:solidFill>
                  <a:srgbClr val="FF0000"/>
                </a:solidFill>
                <a:latin typeface="+mn-ea"/>
                <a:ea typeface="+mn-ea"/>
              </a:rPr>
              <a:t>’’</a:t>
            </a:r>
          </a:p>
        </p:txBody>
      </p:sp>
      <p:sp>
        <p:nvSpPr>
          <p:cNvPr id="4" name="フローチャート : せん孔テープ 3"/>
          <p:cNvSpPr/>
          <p:nvPr/>
        </p:nvSpPr>
        <p:spPr>
          <a:xfrm>
            <a:off x="2093173" y="2637016"/>
            <a:ext cx="1000419" cy="504055"/>
          </a:xfrm>
          <a:prstGeom prst="flowChartPunchedTap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0" name="フローチャート : せん孔テープ 29"/>
          <p:cNvSpPr/>
          <p:nvPr/>
        </p:nvSpPr>
        <p:spPr>
          <a:xfrm>
            <a:off x="3157559" y="2045116"/>
            <a:ext cx="1000419" cy="504055"/>
          </a:xfrm>
          <a:prstGeom prst="flowChartPunchedTap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 name="テキスト ボックス 30"/>
          <p:cNvSpPr txBox="1"/>
          <p:nvPr/>
        </p:nvSpPr>
        <p:spPr>
          <a:xfrm>
            <a:off x="558087" y="2823311"/>
            <a:ext cx="1627364" cy="1200329"/>
          </a:xfrm>
          <a:prstGeom prst="rect">
            <a:avLst/>
          </a:prstGeom>
          <a:noFill/>
          <a:ln>
            <a:solidFill>
              <a:schemeClr val="tx1"/>
            </a:solidFill>
          </a:ln>
        </p:spPr>
        <p:txBody>
          <a:bodyPr wrap="square" rtlCol="0">
            <a:spAutoFit/>
          </a:bodyPr>
          <a:lstStyle/>
          <a:p>
            <a:pPr algn="ctr"/>
            <a:r>
              <a:rPr lang="en-US" altLang="ja-JP" dirty="0" smtClean="0">
                <a:latin typeface="+mn-ea"/>
                <a:ea typeface="+mn-ea"/>
              </a:rPr>
              <a:t>Air Grow Emission</a:t>
            </a:r>
          </a:p>
          <a:p>
            <a:pPr algn="ctr"/>
            <a:r>
              <a:rPr kumimoji="1" lang="en-US" altLang="ja-JP" dirty="0" smtClean="0">
                <a:latin typeface="+mn-ea"/>
                <a:ea typeface="+mn-ea"/>
              </a:rPr>
              <a:t>(non-thermal)</a:t>
            </a:r>
            <a:endParaRPr kumimoji="1" lang="ja-JP" altLang="en-US" dirty="0">
              <a:latin typeface="+mn-ea"/>
              <a:ea typeface="+mn-ea"/>
            </a:endParaRPr>
          </a:p>
        </p:txBody>
      </p:sp>
      <p:sp>
        <p:nvSpPr>
          <p:cNvPr id="32" name="正方形/長方形 31"/>
          <p:cNvSpPr/>
          <p:nvPr/>
        </p:nvSpPr>
        <p:spPr>
          <a:xfrm>
            <a:off x="4355976" y="5373216"/>
            <a:ext cx="1524776"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latin typeface="+mn-ea"/>
                <a:ea typeface="+mn-ea"/>
              </a:rPr>
              <a:t>18 </a:t>
            </a:r>
            <a:r>
              <a:rPr lang="en-US" altLang="ja-JP" b="1" dirty="0">
                <a:solidFill>
                  <a:srgbClr val="FF0000"/>
                </a:solidFill>
                <a:latin typeface="+mn-ea"/>
                <a:ea typeface="+mn-ea"/>
              </a:rPr>
              <a:t>mag/</a:t>
            </a:r>
            <a:r>
              <a:rPr lang="ja-JP" altLang="en-US" b="1" baseline="-25000" dirty="0">
                <a:solidFill>
                  <a:srgbClr val="FF0000"/>
                </a:solidFill>
                <a:latin typeface="+mn-ea"/>
                <a:ea typeface="+mn-ea"/>
              </a:rPr>
              <a:t>□</a:t>
            </a:r>
            <a:r>
              <a:rPr lang="en-US" altLang="ja-JP" b="1" dirty="0" smtClean="0">
                <a:solidFill>
                  <a:srgbClr val="FF0000"/>
                </a:solidFill>
                <a:latin typeface="+mn-ea"/>
                <a:ea typeface="+mn-ea"/>
              </a:rPr>
              <a:t>’’</a:t>
            </a:r>
            <a:endParaRPr lang="en-US" altLang="ja-JP" b="1" dirty="0">
              <a:solidFill>
                <a:srgbClr val="FF0000"/>
              </a:solidFill>
              <a:latin typeface="+mn-ea"/>
              <a:ea typeface="+mn-ea"/>
            </a:endParaRPr>
          </a:p>
        </p:txBody>
      </p:sp>
      <p:sp>
        <p:nvSpPr>
          <p:cNvPr id="33" name="正方形/長方形 32"/>
          <p:cNvSpPr/>
          <p:nvPr/>
        </p:nvSpPr>
        <p:spPr>
          <a:xfrm>
            <a:off x="4355976" y="6084004"/>
            <a:ext cx="1524776"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latin typeface="+mn-ea"/>
                <a:ea typeface="+mn-ea"/>
              </a:rPr>
              <a:t>19 </a:t>
            </a:r>
            <a:r>
              <a:rPr lang="en-US" altLang="ja-JP" b="1" dirty="0">
                <a:solidFill>
                  <a:srgbClr val="FF0000"/>
                </a:solidFill>
                <a:latin typeface="+mn-ea"/>
                <a:ea typeface="+mn-ea"/>
              </a:rPr>
              <a:t>mag/</a:t>
            </a:r>
            <a:r>
              <a:rPr lang="ja-JP" altLang="en-US" b="1" baseline="-25000" dirty="0">
                <a:solidFill>
                  <a:srgbClr val="FF0000"/>
                </a:solidFill>
                <a:latin typeface="+mn-ea"/>
                <a:ea typeface="+mn-ea"/>
              </a:rPr>
              <a:t>□</a:t>
            </a:r>
            <a:r>
              <a:rPr lang="en-US" altLang="ja-JP" b="1" dirty="0" smtClean="0">
                <a:solidFill>
                  <a:srgbClr val="FF0000"/>
                </a:solidFill>
                <a:latin typeface="+mn-ea"/>
                <a:ea typeface="+mn-ea"/>
              </a:rPr>
              <a:t>’’</a:t>
            </a:r>
            <a:endParaRPr lang="en-US" altLang="ja-JP" b="1" dirty="0">
              <a:solidFill>
                <a:srgbClr val="FF0000"/>
              </a:solidFill>
              <a:latin typeface="+mn-ea"/>
              <a:ea typeface="+mn-ea"/>
            </a:endParaRPr>
          </a:p>
        </p:txBody>
      </p:sp>
      <p:sp>
        <p:nvSpPr>
          <p:cNvPr id="34" name="正方形/長方形 33"/>
          <p:cNvSpPr/>
          <p:nvPr/>
        </p:nvSpPr>
        <p:spPr>
          <a:xfrm>
            <a:off x="2555776" y="5135711"/>
            <a:ext cx="782587" cy="369332"/>
          </a:xfrm>
          <a:prstGeom prst="rect">
            <a:avLst/>
          </a:prstGeom>
          <a:solidFill>
            <a:schemeClr val="bg1"/>
          </a:solidFill>
          <a:ln>
            <a:solidFill>
              <a:srgbClr val="FF0000"/>
            </a:solidFill>
          </a:ln>
        </p:spPr>
        <p:txBody>
          <a:bodyPr wrap="none">
            <a:spAutoFit/>
          </a:bodyPr>
          <a:lstStyle/>
          <a:p>
            <a:r>
              <a:rPr lang="en-US" altLang="ja-JP" b="1" dirty="0" smtClean="0">
                <a:solidFill>
                  <a:srgbClr val="FF0000"/>
                </a:solidFill>
                <a:latin typeface="+mn-ea"/>
                <a:ea typeface="+mn-ea"/>
              </a:rPr>
              <a:t>217K</a:t>
            </a:r>
            <a:endParaRPr lang="en-US" altLang="ja-JP" b="1" dirty="0">
              <a:solidFill>
                <a:srgbClr val="FF0000"/>
              </a:solidFill>
              <a:latin typeface="+mn-ea"/>
              <a:ea typeface="+mn-ea"/>
            </a:endParaRPr>
          </a:p>
        </p:txBody>
      </p:sp>
      <p:sp>
        <p:nvSpPr>
          <p:cNvPr id="2" name="テキスト ボックス 1"/>
          <p:cNvSpPr txBox="1"/>
          <p:nvPr/>
        </p:nvSpPr>
        <p:spPr>
          <a:xfrm>
            <a:off x="6150570" y="1165974"/>
            <a:ext cx="2698175" cy="800219"/>
          </a:xfrm>
          <a:prstGeom prst="rect">
            <a:avLst/>
          </a:prstGeom>
          <a:noFill/>
        </p:spPr>
        <p:txBody>
          <a:bodyPr wrap="none" rtlCol="0">
            <a:spAutoFit/>
          </a:bodyPr>
          <a:lstStyle/>
          <a:p>
            <a:r>
              <a:rPr kumimoji="1" lang="ja-JP" altLang="en-US" dirty="0" smtClean="0">
                <a:latin typeface="+mn-ea"/>
                <a:ea typeface="+mn-ea"/>
              </a:rPr>
              <a:t>隠れた最大の問題</a:t>
            </a:r>
            <a:endParaRPr kumimoji="1" lang="en-US" altLang="ja-JP" dirty="0" smtClean="0">
              <a:latin typeface="+mn-ea"/>
              <a:ea typeface="+mn-ea"/>
            </a:endParaRPr>
          </a:p>
          <a:p>
            <a:r>
              <a:rPr kumimoji="1" lang="ja-JP" altLang="en-US" sz="2800" b="1" dirty="0" smtClean="0">
                <a:solidFill>
                  <a:srgbClr val="FF0000"/>
                </a:solidFill>
                <a:latin typeface="+mn-ea"/>
                <a:ea typeface="+mn-ea"/>
              </a:rPr>
              <a:t>望遠鏡の熱放射</a:t>
            </a:r>
            <a:endParaRPr kumimoji="1" lang="ja-JP" altLang="en-US" sz="2800" b="1" dirty="0">
              <a:solidFill>
                <a:srgbClr val="FF0000"/>
              </a:solidFill>
              <a:latin typeface="+mn-ea"/>
              <a:ea typeface="+mn-ea"/>
            </a:endParaRPr>
          </a:p>
        </p:txBody>
      </p:sp>
    </p:spTree>
    <p:extLst>
      <p:ext uri="{BB962C8B-B14F-4D97-AF65-F5344CB8AC3E}">
        <p14:creationId xmlns:p14="http://schemas.microsoft.com/office/powerpoint/2010/main" val="181101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anim calcmode="lin" valueType="num">
                                      <p:cBhvr>
                                        <p:cTn id="13" dur="1000" fill="hold"/>
                                        <p:tgtEl>
                                          <p:spTgt spid="68"/>
                                        </p:tgtEl>
                                        <p:attrNameLst>
                                          <p:attrName>ppt_x</p:attrName>
                                        </p:attrNameLst>
                                      </p:cBhvr>
                                      <p:tavLst>
                                        <p:tav tm="0">
                                          <p:val>
                                            <p:strVal val="#ppt_x"/>
                                          </p:val>
                                        </p:tav>
                                        <p:tav tm="100000">
                                          <p:val>
                                            <p:strVal val="#ppt_x"/>
                                          </p:val>
                                        </p:tav>
                                      </p:tavLst>
                                    </p:anim>
                                    <p:anim calcmode="lin" valueType="num">
                                      <p:cBhvr>
                                        <p:cTn id="14" dur="1000" fill="hold"/>
                                        <p:tgtEl>
                                          <p:spTgt spid="6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1000"/>
                                        <p:tgtEl>
                                          <p:spTgt spid="65"/>
                                        </p:tgtEl>
                                      </p:cBhvr>
                                    </p:animEffect>
                                    <p:anim calcmode="lin" valueType="num">
                                      <p:cBhvr>
                                        <p:cTn id="28" dur="1000" fill="hold"/>
                                        <p:tgtEl>
                                          <p:spTgt spid="65"/>
                                        </p:tgtEl>
                                        <p:attrNameLst>
                                          <p:attrName>ppt_x</p:attrName>
                                        </p:attrNameLst>
                                      </p:cBhvr>
                                      <p:tavLst>
                                        <p:tav tm="0">
                                          <p:val>
                                            <p:strVal val="#ppt_x"/>
                                          </p:val>
                                        </p:tav>
                                        <p:tav tm="100000">
                                          <p:val>
                                            <p:strVal val="#ppt_x"/>
                                          </p:val>
                                        </p:tav>
                                      </p:tavLst>
                                    </p:anim>
                                    <p:anim calcmode="lin" valueType="num">
                                      <p:cBhvr>
                                        <p:cTn id="29" dur="1000" fill="hold"/>
                                        <p:tgtEl>
                                          <p:spTgt spid="6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3">
                                            <p:txEl>
                                              <p:pRg st="3" end="3"/>
                                            </p:txEl>
                                          </p:spTgt>
                                        </p:tgtEl>
                                        <p:attrNameLst>
                                          <p:attrName>style.visibility</p:attrName>
                                        </p:attrNameLst>
                                      </p:cBhvr>
                                      <p:to>
                                        <p:strVal val="visible"/>
                                      </p:to>
                                    </p:set>
                                    <p:animEffect transition="in" filter="fade">
                                      <p:cBhvr>
                                        <p:cTn id="37" dur="1000"/>
                                        <p:tgtEl>
                                          <p:spTgt spid="73">
                                            <p:txEl>
                                              <p:pRg st="3" end="3"/>
                                            </p:txEl>
                                          </p:spTgt>
                                        </p:tgtEl>
                                      </p:cBhvr>
                                    </p:animEffect>
                                    <p:anim calcmode="lin" valueType="num">
                                      <p:cBhvr>
                                        <p:cTn id="38" dur="1000" fill="hold"/>
                                        <p:tgtEl>
                                          <p:spTgt spid="7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
          <p:cNvSpPr>
            <a:spLocks noChangeArrowheads="1"/>
          </p:cNvSpPr>
          <p:nvPr/>
        </p:nvSpPr>
        <p:spPr bwMode="auto">
          <a:xfrm>
            <a:off x="323528" y="1340768"/>
            <a:ext cx="4559261" cy="461665"/>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sz="2400" b="1" dirty="0">
                <a:solidFill>
                  <a:srgbClr val="FF0000"/>
                </a:solidFill>
                <a:latin typeface="+mn-ea"/>
                <a:ea typeface="+mn-ea"/>
              </a:rPr>
              <a:t>○</a:t>
            </a:r>
            <a:r>
              <a:rPr lang="ja-JP" altLang="en-US" sz="2400" b="1" dirty="0">
                <a:solidFill>
                  <a:srgbClr val="FF0000"/>
                </a:solidFill>
                <a:latin typeface="+mn-ea"/>
                <a:ea typeface="+mn-ea"/>
              </a:rPr>
              <a:t>シーイングが地球上で最も良い</a:t>
            </a:r>
          </a:p>
        </p:txBody>
      </p:sp>
      <p:sp>
        <p:nvSpPr>
          <p:cNvPr id="15" name="テキスト ボックス 14"/>
          <p:cNvSpPr txBox="1"/>
          <p:nvPr/>
        </p:nvSpPr>
        <p:spPr>
          <a:xfrm>
            <a:off x="697078" y="4748090"/>
            <a:ext cx="4522994" cy="923330"/>
          </a:xfrm>
          <a:prstGeom prst="rect">
            <a:avLst/>
          </a:prstGeom>
          <a:noFill/>
        </p:spPr>
        <p:txBody>
          <a:bodyPr wrap="square" rtlCol="0">
            <a:spAutoFit/>
          </a:bodyPr>
          <a:lstStyle/>
          <a:p>
            <a:r>
              <a:rPr lang="ja-JP" altLang="en-US" dirty="0" smtClean="0">
                <a:latin typeface="+mn-ea"/>
                <a:ea typeface="+mn-ea"/>
              </a:rPr>
              <a:t>シミュレーション・ドーム</a:t>
            </a:r>
            <a:r>
              <a:rPr lang="en-US" altLang="ja-JP" dirty="0" smtClean="0">
                <a:latin typeface="+mn-ea"/>
                <a:ea typeface="+mn-ea"/>
              </a:rPr>
              <a:t>C</a:t>
            </a:r>
            <a:r>
              <a:rPr lang="ja-JP" altLang="en-US" dirty="0" err="1" smtClean="0">
                <a:latin typeface="+mn-ea"/>
                <a:ea typeface="+mn-ea"/>
              </a:rPr>
              <a:t>での</a:t>
            </a:r>
            <a:r>
              <a:rPr lang="ja-JP" altLang="en-US" dirty="0" smtClean="0">
                <a:latin typeface="+mn-ea"/>
                <a:ea typeface="+mn-ea"/>
              </a:rPr>
              <a:t>観測結果から、冬期には地面</a:t>
            </a:r>
            <a:r>
              <a:rPr lang="en-US" altLang="ja-JP" dirty="0" smtClean="0">
                <a:latin typeface="+mn-ea"/>
                <a:ea typeface="+mn-ea"/>
              </a:rPr>
              <a:t>15m</a:t>
            </a:r>
            <a:r>
              <a:rPr lang="ja-JP" altLang="en-US" dirty="0" smtClean="0">
                <a:latin typeface="+mn-ea"/>
                <a:ea typeface="+mn-ea"/>
              </a:rPr>
              <a:t>上で</a:t>
            </a:r>
            <a:r>
              <a:rPr lang="en-US" altLang="ja-JP" dirty="0" smtClean="0">
                <a:latin typeface="+mn-ea"/>
                <a:ea typeface="+mn-ea"/>
              </a:rPr>
              <a:t>0.3</a:t>
            </a:r>
            <a:r>
              <a:rPr lang="ja-JP" altLang="en-US" dirty="0" smtClean="0">
                <a:latin typeface="+mn-ea"/>
                <a:ea typeface="+mn-ea"/>
              </a:rPr>
              <a:t>秒角のシーイングが期待される</a:t>
            </a:r>
            <a:endParaRPr kumimoji="1" lang="ja-JP" altLang="en-US" dirty="0">
              <a:latin typeface="+mn-ea"/>
              <a:ea typeface="+mn-ea"/>
            </a:endParaRPr>
          </a:p>
        </p:txBody>
      </p:sp>
      <p:sp>
        <p:nvSpPr>
          <p:cNvPr id="16" name="正方形/長方形 15"/>
          <p:cNvSpPr/>
          <p:nvPr/>
        </p:nvSpPr>
        <p:spPr>
          <a:xfrm>
            <a:off x="5606649" y="4819551"/>
            <a:ext cx="3285831" cy="738664"/>
          </a:xfrm>
          <a:prstGeom prst="rect">
            <a:avLst/>
          </a:prstGeom>
        </p:spPr>
        <p:txBody>
          <a:bodyPr wrap="square">
            <a:spAutoFit/>
          </a:bodyPr>
          <a:lstStyle/>
          <a:p>
            <a:r>
              <a:rPr lang="ja-JP" altLang="en-US" sz="1400" dirty="0">
                <a:latin typeface="+mn-ea"/>
                <a:ea typeface="+mn-ea"/>
              </a:rPr>
              <a:t>接地境界層の</a:t>
            </a:r>
            <a:r>
              <a:rPr lang="ja-JP" altLang="en-US" sz="1400" dirty="0" smtClean="0">
                <a:latin typeface="+mn-ea"/>
                <a:ea typeface="+mn-ea"/>
              </a:rPr>
              <a:t>シーイングが</a:t>
            </a:r>
            <a:r>
              <a:rPr lang="en-US" altLang="ja-JP" sz="1400" dirty="0" smtClean="0">
                <a:latin typeface="+mn-ea"/>
                <a:ea typeface="+mn-ea"/>
              </a:rPr>
              <a:t>0.1’’</a:t>
            </a:r>
            <a:r>
              <a:rPr lang="ja-JP" altLang="en-US" sz="1400" dirty="0" smtClean="0">
                <a:latin typeface="+mn-ea"/>
                <a:ea typeface="+mn-ea"/>
              </a:rPr>
              <a:t>となる高度の</a:t>
            </a:r>
            <a:r>
              <a:rPr lang="ja-JP" altLang="ja-JP" sz="1400" dirty="0" smtClean="0">
                <a:latin typeface="+mn-ea"/>
                <a:ea typeface="+mn-ea"/>
              </a:rPr>
              <a:t>シミュレーション</a:t>
            </a:r>
            <a:r>
              <a:rPr lang="en-US" altLang="ja-JP" sz="1400" dirty="0" smtClean="0">
                <a:latin typeface="+mn-ea"/>
                <a:ea typeface="+mn-ea"/>
              </a:rPr>
              <a:t>(Swain&amp;Gallee2006)</a:t>
            </a:r>
            <a:endParaRPr lang="en-US" altLang="ja-JP" sz="1400" dirty="0">
              <a:latin typeface="+mn-ea"/>
              <a:ea typeface="+mn-ea"/>
            </a:endParaRPr>
          </a:p>
        </p:txBody>
      </p:sp>
      <p:pic>
        <p:nvPicPr>
          <p:cNvPr id="17" name="Picture 3"/>
          <p:cNvPicPr>
            <a:picLocks noChangeAspect="1" noChangeArrowheads="1"/>
          </p:cNvPicPr>
          <p:nvPr/>
        </p:nvPicPr>
        <p:blipFill rotWithShape="1">
          <a:blip r:embed="rId2" cstate="print"/>
          <a:srcRect b="8635"/>
          <a:stretch/>
        </p:blipFill>
        <p:spPr bwMode="auto">
          <a:xfrm>
            <a:off x="5574487" y="2348880"/>
            <a:ext cx="3240000" cy="2458477"/>
          </a:xfrm>
          <a:prstGeom prst="rect">
            <a:avLst/>
          </a:prstGeom>
          <a:noFill/>
          <a:ln w="9525">
            <a:noFill/>
            <a:miter lim="800000"/>
            <a:headEnd/>
            <a:tailEnd/>
          </a:ln>
          <a:effectLst/>
        </p:spPr>
      </p:pic>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1.4. Seeing</a:t>
            </a:r>
            <a:endParaRPr kumimoji="1" lang="ja-JP" altLang="en-US" sz="3600" dirty="0">
              <a:latin typeface="+mn-ea"/>
            </a:endParaRPr>
          </a:p>
        </p:txBody>
      </p:sp>
      <p:sp>
        <p:nvSpPr>
          <p:cNvPr id="3" name="正方形/長方形 2"/>
          <p:cNvSpPr/>
          <p:nvPr/>
        </p:nvSpPr>
        <p:spPr>
          <a:xfrm>
            <a:off x="697078" y="1988840"/>
            <a:ext cx="4102581" cy="646331"/>
          </a:xfrm>
          <a:prstGeom prst="rect">
            <a:avLst/>
          </a:prstGeom>
        </p:spPr>
        <p:txBody>
          <a:bodyPr wrap="square">
            <a:spAutoFit/>
          </a:bodyPr>
          <a:lstStyle/>
          <a:p>
            <a:r>
              <a:rPr lang="en-US" altLang="ja-JP" dirty="0" smtClean="0">
                <a:latin typeface="+mn-ea"/>
                <a:ea typeface="+mn-ea"/>
              </a:rPr>
              <a:t>大気の揺らぎによ</a:t>
            </a:r>
            <a:r>
              <a:rPr lang="ja-JP" altLang="en-US" dirty="0" smtClean="0">
                <a:latin typeface="+mn-ea"/>
                <a:ea typeface="+mn-ea"/>
              </a:rPr>
              <a:t>り</a:t>
            </a:r>
            <a:r>
              <a:rPr lang="en-US" altLang="ja-JP" dirty="0" smtClean="0">
                <a:latin typeface="+mn-ea"/>
                <a:ea typeface="+mn-ea"/>
              </a:rPr>
              <a:t>星が広がって</a:t>
            </a:r>
            <a:r>
              <a:rPr lang="ja-JP" altLang="en-US" dirty="0" smtClean="0">
                <a:latin typeface="+mn-ea"/>
                <a:ea typeface="+mn-ea"/>
              </a:rPr>
              <a:t>見えるため細かい構造が観測出来ない</a:t>
            </a:r>
          </a:p>
        </p:txBody>
      </p:sp>
      <p:graphicFrame>
        <p:nvGraphicFramePr>
          <p:cNvPr id="21" name="表 20"/>
          <p:cNvGraphicFramePr>
            <a:graphicFrameLocks noGrp="1"/>
          </p:cNvGraphicFramePr>
          <p:nvPr>
            <p:extLst>
              <p:ext uri="{D42A27DB-BD31-4B8C-83A1-F6EECF244321}">
                <p14:modId xmlns:p14="http://schemas.microsoft.com/office/powerpoint/2010/main" val="3369603106"/>
              </p:ext>
            </p:extLst>
          </p:nvPr>
        </p:nvGraphicFramePr>
        <p:xfrm>
          <a:off x="1115616" y="2924944"/>
          <a:ext cx="3413973" cy="121920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400" b="0" dirty="0" smtClean="0">
                          <a:latin typeface="+mn-lt"/>
                          <a:ea typeface="+mn-ea"/>
                        </a:rPr>
                        <a:t>仙台</a:t>
                      </a:r>
                      <a:r>
                        <a:rPr kumimoji="1" lang="en-US" altLang="ja-JP" sz="1400" b="0" dirty="0" smtClean="0">
                          <a:latin typeface="+mn-lt"/>
                          <a:ea typeface="+mn-ea"/>
                        </a:rPr>
                        <a:t>(</a:t>
                      </a:r>
                      <a:r>
                        <a:rPr kumimoji="1" lang="ja-JP" altLang="en-US" sz="1400" b="0" dirty="0" smtClean="0">
                          <a:latin typeface="+mn-lt"/>
                          <a:ea typeface="+mn-ea"/>
                        </a:rPr>
                        <a:t>参考</a:t>
                      </a:r>
                      <a:r>
                        <a:rPr kumimoji="1" lang="en-US" altLang="ja-JP" sz="1400" b="0" dirty="0" smtClean="0">
                          <a:latin typeface="+mn-lt"/>
                          <a:ea typeface="+mn-ea"/>
                        </a:rPr>
                        <a:t>)</a:t>
                      </a:r>
                      <a:endParaRPr kumimoji="1" lang="ja-JP" altLang="en-US" sz="1400" b="0" dirty="0">
                        <a:latin typeface="+mn-lt"/>
                        <a:ea typeface="+mn-ea"/>
                      </a:endParaRPr>
                    </a:p>
                  </a:txBody>
                  <a:tcPr/>
                </a:tc>
                <a:tc>
                  <a:txBody>
                    <a:bodyPr/>
                    <a:lstStyle/>
                    <a:p>
                      <a:pPr algn="ctr"/>
                      <a:r>
                        <a:rPr kumimoji="1" lang="ja-JP" altLang="en-US" sz="1400" b="0" dirty="0" smtClean="0">
                          <a:latin typeface="+mn-ea"/>
                          <a:ea typeface="+mn-ea"/>
                        </a:rPr>
                        <a:t>～</a:t>
                      </a:r>
                      <a:r>
                        <a:rPr kumimoji="1" lang="en-US" altLang="ja-JP" sz="1400" b="0" dirty="0" smtClean="0">
                          <a:latin typeface="+mn-ea"/>
                          <a:ea typeface="+mn-ea"/>
                        </a:rPr>
                        <a:t>3”</a:t>
                      </a:r>
                      <a:endParaRPr kumimoji="1" lang="ja-JP" altLang="en-US" sz="1400" b="0" dirty="0">
                        <a:latin typeface="+mn-ea"/>
                        <a:ea typeface="+mn-ea"/>
                      </a:endParaRPr>
                    </a:p>
                  </a:txBody>
                  <a:tcPr/>
                </a:tc>
              </a:tr>
              <a:tr h="283413">
                <a:tc>
                  <a:txBody>
                    <a:bodyPr/>
                    <a:lstStyle/>
                    <a:p>
                      <a:pPr algn="ctr"/>
                      <a:r>
                        <a:rPr kumimoji="1" lang="ja-JP" altLang="en-US" sz="1400" b="0" dirty="0" smtClean="0">
                          <a:latin typeface="+mn-lt"/>
                          <a:ea typeface="+mn-ea"/>
                        </a:rPr>
                        <a:t>岡山観測所</a:t>
                      </a:r>
                      <a:endParaRPr kumimoji="1" lang="ja-JP" altLang="en-US" sz="1400" b="0" dirty="0">
                        <a:latin typeface="+mn-lt"/>
                        <a:ea typeface="+mn-ea"/>
                      </a:endParaRPr>
                    </a:p>
                  </a:txBody>
                  <a:tcPr/>
                </a:tc>
                <a:tc>
                  <a:txBody>
                    <a:bodyPr/>
                    <a:lstStyle/>
                    <a:p>
                      <a:pPr algn="ctr"/>
                      <a:r>
                        <a:rPr kumimoji="1" lang="en-US" altLang="ja-JP" sz="1400" b="0" dirty="0" smtClean="0">
                          <a:latin typeface="+mn-ea"/>
                          <a:ea typeface="+mn-ea"/>
                        </a:rPr>
                        <a:t>1.2”</a:t>
                      </a:r>
                      <a:endParaRPr kumimoji="1" lang="ja-JP" altLang="en-US" sz="1400" b="0" dirty="0">
                        <a:latin typeface="+mn-ea"/>
                        <a:ea typeface="+mn-ea"/>
                      </a:endParaRPr>
                    </a:p>
                  </a:txBody>
                  <a:tcPr/>
                </a:tc>
              </a:tr>
              <a:tr h="283413">
                <a:tc>
                  <a:txBody>
                    <a:bodyPr/>
                    <a:lstStyle/>
                    <a:p>
                      <a:pPr algn="ctr"/>
                      <a:r>
                        <a:rPr kumimoji="1" lang="ja-JP" altLang="en-US" sz="1400" b="0" dirty="0" smtClean="0">
                          <a:latin typeface="+mn-lt"/>
                          <a:ea typeface="+mn-ea"/>
                        </a:rPr>
                        <a:t>ハワイ観測所</a:t>
                      </a:r>
                      <a:endParaRPr kumimoji="1" lang="ja-JP" altLang="en-US" sz="1400" b="0" dirty="0">
                        <a:latin typeface="+mn-lt"/>
                        <a:ea typeface="+mn-ea"/>
                      </a:endParaRPr>
                    </a:p>
                  </a:txBody>
                  <a:tcPr/>
                </a:tc>
                <a:tc>
                  <a:txBody>
                    <a:bodyPr/>
                    <a:lstStyle/>
                    <a:p>
                      <a:pPr algn="ctr"/>
                      <a:r>
                        <a:rPr kumimoji="1" lang="en-US" altLang="ja-JP" sz="1400" b="0" dirty="0" smtClean="0">
                          <a:latin typeface="+mn-ea"/>
                          <a:ea typeface="+mn-ea"/>
                        </a:rPr>
                        <a:t>0.6”</a:t>
                      </a:r>
                      <a:endParaRPr kumimoji="1" lang="ja-JP" altLang="en-US" sz="1400" b="0" dirty="0">
                        <a:latin typeface="+mn-ea"/>
                        <a:ea typeface="+mn-ea"/>
                      </a:endParaRPr>
                    </a:p>
                  </a:txBody>
                  <a:tcPr/>
                </a:tc>
              </a:tr>
              <a:tr h="283413">
                <a:tc>
                  <a:txBody>
                    <a:bodyPr/>
                    <a:lstStyle/>
                    <a:p>
                      <a:pPr algn="ctr"/>
                      <a:r>
                        <a:rPr kumimoji="1" lang="en-US" altLang="ja-JP" sz="1400" b="0" dirty="0" smtClean="0">
                          <a:solidFill>
                            <a:srgbClr val="FF0000"/>
                          </a:solidFill>
                          <a:latin typeface="+mn-ea"/>
                          <a:ea typeface="+mn-ea"/>
                        </a:rPr>
                        <a:t>Dome</a:t>
                      </a:r>
                      <a:r>
                        <a:rPr kumimoji="1" lang="en-US" altLang="ja-JP" sz="1400" b="0" baseline="0" dirty="0" smtClean="0">
                          <a:solidFill>
                            <a:srgbClr val="FF0000"/>
                          </a:solidFill>
                          <a:latin typeface="+mn-ea"/>
                          <a:ea typeface="+mn-ea"/>
                        </a:rPr>
                        <a:t> C</a:t>
                      </a:r>
                      <a:endParaRPr kumimoji="1" lang="ja-JP" altLang="en-US" sz="1400" b="0" dirty="0">
                        <a:solidFill>
                          <a:srgbClr val="FF0000"/>
                        </a:solidFill>
                        <a:latin typeface="+mn-ea"/>
                        <a:ea typeface="+mn-ea"/>
                      </a:endParaRPr>
                    </a:p>
                  </a:txBody>
                  <a:tcPr/>
                </a:tc>
                <a:tc>
                  <a:txBody>
                    <a:bodyPr/>
                    <a:lstStyle/>
                    <a:p>
                      <a:pPr algn="ctr"/>
                      <a:r>
                        <a:rPr kumimoji="1" lang="en-US" altLang="ja-JP" sz="1400" b="0" dirty="0" smtClean="0">
                          <a:solidFill>
                            <a:srgbClr val="FF0000"/>
                          </a:solidFill>
                          <a:latin typeface="+mn-ea"/>
                          <a:ea typeface="+mn-ea"/>
                        </a:rPr>
                        <a:t>0.3”</a:t>
                      </a:r>
                      <a:endParaRPr kumimoji="1" lang="ja-JP" altLang="en-US" sz="1400" b="0" dirty="0">
                        <a:solidFill>
                          <a:srgbClr val="FF0000"/>
                        </a:solidFill>
                        <a:latin typeface="+mn-ea"/>
                        <a:ea typeface="+mn-ea"/>
                      </a:endParaRPr>
                    </a:p>
                  </a:txBody>
                  <a:tcPr/>
                </a:tc>
              </a:tr>
            </a:tbl>
          </a:graphicData>
        </a:graphic>
      </p:graphicFrame>
      <p:sp>
        <p:nvSpPr>
          <p:cNvPr id="8" name="テキスト ボックス 7"/>
          <p:cNvSpPr txBox="1"/>
          <p:nvPr/>
        </p:nvSpPr>
        <p:spPr>
          <a:xfrm>
            <a:off x="2051720" y="5733256"/>
            <a:ext cx="4851008" cy="369332"/>
          </a:xfrm>
          <a:prstGeom prst="rect">
            <a:avLst/>
          </a:prstGeom>
          <a:noFill/>
          <a:ln>
            <a:solidFill>
              <a:schemeClr val="tx1"/>
            </a:solidFill>
          </a:ln>
        </p:spPr>
        <p:txBody>
          <a:bodyPr wrap="none" rtlCol="0">
            <a:spAutoFit/>
          </a:bodyPr>
          <a:lstStyle/>
          <a:p>
            <a:r>
              <a:rPr kumimoji="1" lang="ja-JP" altLang="en-US" dirty="0" smtClean="0">
                <a:latin typeface="+mn-ea"/>
                <a:ea typeface="+mn-ea"/>
              </a:rPr>
              <a:t>ドームふじでは地球上最高の分解能で観測可能</a:t>
            </a:r>
            <a:endParaRPr kumimoji="1" lang="ja-JP" altLang="en-US" dirty="0">
              <a:latin typeface="+mn-ea"/>
              <a:ea typeface="+mn-ea"/>
            </a:endParaRPr>
          </a:p>
        </p:txBody>
      </p:sp>
      <p:sp>
        <p:nvSpPr>
          <p:cNvPr id="9" name="テキスト ボックス 8"/>
          <p:cNvSpPr txBox="1"/>
          <p:nvPr/>
        </p:nvSpPr>
        <p:spPr>
          <a:xfrm>
            <a:off x="2267744" y="4272701"/>
            <a:ext cx="2537874" cy="307777"/>
          </a:xfrm>
          <a:prstGeom prst="rect">
            <a:avLst/>
          </a:prstGeom>
          <a:noFill/>
        </p:spPr>
        <p:txBody>
          <a:bodyPr wrap="none" rtlCol="0">
            <a:spAutoFit/>
          </a:bodyPr>
          <a:lstStyle/>
          <a:p>
            <a:r>
              <a:rPr lang="ja-JP" altLang="en-US" sz="1400" dirty="0">
                <a:latin typeface="+mn-ea"/>
                <a:ea typeface="+mn-ea"/>
              </a:rPr>
              <a:t>接地</a:t>
            </a:r>
            <a:r>
              <a:rPr lang="ja-JP" altLang="en-US" sz="1400" dirty="0" smtClean="0">
                <a:latin typeface="+mn-ea"/>
                <a:ea typeface="+mn-ea"/>
              </a:rPr>
              <a:t>境界層より上のシーイング</a:t>
            </a:r>
            <a:endParaRPr kumimoji="1" lang="ja-JP" altLang="en-US" dirty="0">
              <a:latin typeface="+mn-ea"/>
              <a:ea typeface="+mn-ea"/>
            </a:endParaRPr>
          </a:p>
        </p:txBody>
      </p:sp>
    </p:spTree>
    <p:extLst>
      <p:ext uri="{BB962C8B-B14F-4D97-AF65-F5344CB8AC3E}">
        <p14:creationId xmlns:p14="http://schemas.microsoft.com/office/powerpoint/2010/main" val="2673828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p>
            <a:r>
              <a:rPr kumimoji="1" lang="ja-JP" altLang="en-US" dirty="0" smtClean="0">
                <a:latin typeface="HGP創英角ﾎﾟｯﾌﾟ体" pitchFamily="50" charset="-128"/>
                <a:ea typeface="HGP創英角ﾎﾟｯﾌﾟ体" pitchFamily="50" charset="-128"/>
              </a:rPr>
              <a:t>自己紹介</a:t>
            </a:r>
            <a:endParaRPr kumimoji="1" lang="ja-JP" altLang="en-US" dirty="0">
              <a:latin typeface="HGP創英角ﾎﾟｯﾌﾟ体" pitchFamily="50" charset="-128"/>
              <a:ea typeface="HGP創英角ﾎﾟｯﾌﾟ体" pitchFamily="50" charset="-128"/>
            </a:endParaRPr>
          </a:p>
        </p:txBody>
      </p:sp>
      <p:pic>
        <p:nvPicPr>
          <p:cNvPr id="1027" name="Picture 3" descr="C:\Private\南極写真\jpg_内陸旅行\DSC_73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22" r="9522"/>
          <a:stretch/>
        </p:blipFill>
        <p:spPr bwMode="auto">
          <a:xfrm>
            <a:off x="6187364" y="1054890"/>
            <a:ext cx="2797791" cy="216000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619672" y="3591014"/>
            <a:ext cx="6480720" cy="2862322"/>
          </a:xfrm>
          <a:prstGeom prst="rect">
            <a:avLst/>
          </a:prstGeom>
        </p:spPr>
        <p:txBody>
          <a:bodyPr wrap="square">
            <a:spAutoFit/>
          </a:bodyPr>
          <a:lstStyle/>
          <a:p>
            <a:r>
              <a:rPr lang="ja-JP" altLang="en-US" dirty="0">
                <a:latin typeface="HGP創英角ﾎﾟｯﾌﾟ体" pitchFamily="50" charset="-128"/>
                <a:ea typeface="HGP創英角ﾎﾟｯﾌﾟ体" pitchFamily="50" charset="-128"/>
              </a:rPr>
              <a:t>略歴</a:t>
            </a:r>
            <a:r>
              <a:rPr lang="ja-JP" altLang="en-US" dirty="0" smtClean="0">
                <a:latin typeface="HGP創英角ﾎﾟｯﾌﾟ体" pitchFamily="50" charset="-128"/>
                <a:ea typeface="HGP創英角ﾎﾟｯﾌﾟ体" pitchFamily="50" charset="-128"/>
              </a:rPr>
              <a:t>：</a:t>
            </a:r>
            <a:endParaRPr lang="en-US" altLang="ja-JP" dirty="0">
              <a:latin typeface="HGP創英角ﾎﾟｯﾌﾟ体" pitchFamily="50" charset="-128"/>
              <a:ea typeface="HGP創英角ﾎﾟｯﾌﾟ体" pitchFamily="50" charset="-128"/>
            </a:endParaRPr>
          </a:p>
          <a:p>
            <a:r>
              <a:rPr lang="en-US" altLang="ja-JP" dirty="0">
                <a:latin typeface="HGP創英角ﾎﾟｯﾌﾟ体" pitchFamily="50" charset="-128"/>
                <a:ea typeface="HGP創英角ﾎﾟｯﾌﾟ体" pitchFamily="50" charset="-128"/>
              </a:rPr>
              <a:t>1998</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4</a:t>
            </a:r>
            <a:r>
              <a:rPr lang="ja-JP" altLang="en-US" dirty="0" smtClean="0">
                <a:latin typeface="HGP創英角ﾎﾟｯﾌﾟ体" pitchFamily="50" charset="-128"/>
                <a:ea typeface="HGP創英角ﾎﾟｯﾌﾟ体" pitchFamily="50" charset="-128"/>
              </a:rPr>
              <a:t>月</a:t>
            </a:r>
            <a:r>
              <a:rPr lang="ja-JP" altLang="en-US" dirty="0">
                <a:latin typeface="HGP創英角ﾎﾟｯﾌﾟ体" pitchFamily="50" charset="-128"/>
                <a:ea typeface="HGP創英角ﾎﾟｯﾌﾟ体" pitchFamily="50" charset="-128"/>
              </a:rPr>
              <a:t>　</a:t>
            </a:r>
            <a:r>
              <a:rPr lang="ja-JP" altLang="en-US" dirty="0">
                <a:solidFill>
                  <a:srgbClr val="FF0000"/>
                </a:solidFill>
                <a:latin typeface="HGP創英角ﾎﾟｯﾌﾟ体" pitchFamily="50" charset="-128"/>
                <a:ea typeface="HGP創英角ﾎﾟｯﾌﾟ体" pitchFamily="50" charset="-128"/>
              </a:rPr>
              <a:t>金光学園中学高等学校</a:t>
            </a:r>
            <a:r>
              <a:rPr lang="ja-JP" altLang="en-US" dirty="0">
                <a:latin typeface="HGP創英角ﾎﾟｯﾌﾟ体" pitchFamily="50" charset="-128"/>
                <a:ea typeface="HGP創英角ﾎﾟｯﾌﾟ体" pitchFamily="50" charset="-128"/>
              </a:rPr>
              <a:t>　入学</a:t>
            </a:r>
            <a:endParaRPr lang="en-US" altLang="ja-JP" dirty="0">
              <a:latin typeface="HGP創英角ﾎﾟｯﾌﾟ体" pitchFamily="50" charset="-128"/>
              <a:ea typeface="HGP創英角ﾎﾟｯﾌﾟ体" pitchFamily="50" charset="-128"/>
            </a:endParaRPr>
          </a:p>
          <a:p>
            <a:r>
              <a:rPr lang="en-US" altLang="ja-JP" dirty="0" smtClean="0">
                <a:latin typeface="HGP創英角ﾎﾟｯﾌﾟ体" pitchFamily="50" charset="-128"/>
                <a:ea typeface="HGP創英角ﾎﾟｯﾌﾟ体" pitchFamily="50" charset="-128"/>
              </a:rPr>
              <a:t>2004</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3</a:t>
            </a:r>
            <a:r>
              <a:rPr lang="ja-JP" altLang="en-US" dirty="0" smtClean="0">
                <a:latin typeface="HGP創英角ﾎﾟｯﾌﾟ体" pitchFamily="50" charset="-128"/>
                <a:ea typeface="HGP創英角ﾎﾟｯﾌﾟ体" pitchFamily="50" charset="-128"/>
              </a:rPr>
              <a:t>月　</a:t>
            </a:r>
            <a:r>
              <a:rPr lang="ja-JP" altLang="en-US" dirty="0">
                <a:solidFill>
                  <a:srgbClr val="FF0000"/>
                </a:solidFill>
                <a:latin typeface="HGP創英角ﾎﾟｯﾌﾟ体" pitchFamily="50" charset="-128"/>
                <a:ea typeface="HGP創英角ﾎﾟｯﾌﾟ体" pitchFamily="50" charset="-128"/>
              </a:rPr>
              <a:t>金光学園中学</a:t>
            </a:r>
            <a:r>
              <a:rPr lang="ja-JP" altLang="en-US" dirty="0" smtClean="0">
                <a:solidFill>
                  <a:srgbClr val="FF0000"/>
                </a:solidFill>
                <a:latin typeface="HGP創英角ﾎﾟｯﾌﾟ体" pitchFamily="50" charset="-128"/>
                <a:ea typeface="HGP創英角ﾎﾟｯﾌﾟ体" pitchFamily="50" charset="-128"/>
              </a:rPr>
              <a:t>高等学校</a:t>
            </a:r>
            <a:r>
              <a:rPr lang="ja-JP" altLang="en-US" dirty="0" smtClean="0">
                <a:latin typeface="HGP創英角ﾎﾟｯﾌﾟ体" pitchFamily="50" charset="-128"/>
                <a:ea typeface="HGP創英角ﾎﾟｯﾌﾟ体" pitchFamily="50" charset="-128"/>
              </a:rPr>
              <a:t>　卒業　（高</a:t>
            </a:r>
            <a:r>
              <a:rPr lang="en-US" altLang="ja-JP" dirty="0" smtClean="0">
                <a:latin typeface="HGP創英角ﾎﾟｯﾌﾟ体" pitchFamily="50" charset="-128"/>
                <a:ea typeface="HGP創英角ﾎﾟｯﾌﾟ体" pitchFamily="50" charset="-128"/>
              </a:rPr>
              <a:t>56</a:t>
            </a:r>
            <a:r>
              <a:rPr lang="ja-JP" altLang="en-US" dirty="0" smtClean="0">
                <a:latin typeface="HGP創英角ﾎﾟｯﾌﾟ体" pitchFamily="50" charset="-128"/>
                <a:ea typeface="HGP創英角ﾎﾟｯﾌﾟ体" pitchFamily="50" charset="-128"/>
              </a:rPr>
              <a:t>回卒）</a:t>
            </a:r>
            <a:endParaRPr lang="en-US" altLang="ja-JP" dirty="0" smtClean="0">
              <a:latin typeface="HGP創英角ﾎﾟｯﾌﾟ体" pitchFamily="50" charset="-128"/>
              <a:ea typeface="HGP創英角ﾎﾟｯﾌﾟ体" pitchFamily="50" charset="-128"/>
            </a:endParaRPr>
          </a:p>
          <a:p>
            <a:r>
              <a:rPr lang="en-US" altLang="ja-JP" dirty="0">
                <a:latin typeface="HGP創英角ﾎﾟｯﾌﾟ体" pitchFamily="50" charset="-128"/>
                <a:ea typeface="HGP創英角ﾎﾟｯﾌﾟ体" pitchFamily="50" charset="-128"/>
              </a:rPr>
              <a:t>2004</a:t>
            </a:r>
            <a:r>
              <a:rPr lang="ja-JP" altLang="en-US" dirty="0" smtClean="0">
                <a:latin typeface="HGP創英角ﾎﾟｯﾌﾟ体" pitchFamily="50" charset="-128"/>
                <a:ea typeface="HGP創英角ﾎﾟｯﾌﾟ体" pitchFamily="50" charset="-128"/>
              </a:rPr>
              <a:t>年</a:t>
            </a:r>
            <a:r>
              <a:rPr lang="en-US" altLang="ja-JP" dirty="0">
                <a:latin typeface="HGP創英角ﾎﾟｯﾌﾟ体" pitchFamily="50" charset="-128"/>
                <a:ea typeface="HGP創英角ﾎﾟｯﾌﾟ体" pitchFamily="50" charset="-128"/>
              </a:rPr>
              <a:t>4</a:t>
            </a:r>
            <a:r>
              <a:rPr lang="ja-JP" altLang="en-US" dirty="0">
                <a:latin typeface="HGP創英角ﾎﾟｯﾌﾟ体" pitchFamily="50" charset="-128"/>
                <a:ea typeface="HGP創英角ﾎﾟｯﾌﾟ体" pitchFamily="50" charset="-128"/>
              </a:rPr>
              <a:t>月　</a:t>
            </a:r>
            <a:r>
              <a:rPr lang="ja-JP" altLang="en-US" dirty="0" smtClean="0">
                <a:latin typeface="HGP創英角ﾎﾟｯﾌﾟ体" pitchFamily="50" charset="-128"/>
                <a:ea typeface="HGP創英角ﾎﾟｯﾌﾟ体" pitchFamily="50" charset="-128"/>
              </a:rPr>
              <a:t>東北</a:t>
            </a:r>
            <a:r>
              <a:rPr lang="ja-JP" altLang="en-US" dirty="0">
                <a:latin typeface="HGP創英角ﾎﾟｯﾌﾟ体" pitchFamily="50" charset="-128"/>
                <a:ea typeface="HGP創英角ﾎﾟｯﾌﾟ体" pitchFamily="50" charset="-128"/>
              </a:rPr>
              <a:t>大学理学部物理系　</a:t>
            </a:r>
            <a:r>
              <a:rPr lang="ja-JP" altLang="en-US" dirty="0" smtClean="0">
                <a:latin typeface="HGP創英角ﾎﾟｯﾌﾟ体" pitchFamily="50" charset="-128"/>
                <a:ea typeface="HGP創英角ﾎﾟｯﾌﾟ体" pitchFamily="50" charset="-128"/>
              </a:rPr>
              <a:t>入学</a:t>
            </a:r>
            <a:endParaRPr lang="en-US" altLang="ja-JP" dirty="0" smtClean="0">
              <a:latin typeface="HGP創英角ﾎﾟｯﾌﾟ体" pitchFamily="50" charset="-128"/>
              <a:ea typeface="HGP創英角ﾎﾟｯﾌﾟ体" pitchFamily="50" charset="-128"/>
            </a:endParaRPr>
          </a:p>
          <a:p>
            <a:r>
              <a:rPr lang="en-US" altLang="ja-JP" dirty="0">
                <a:latin typeface="HGP創英角ﾎﾟｯﾌﾟ体" pitchFamily="50" charset="-128"/>
                <a:ea typeface="HGP創英角ﾎﾟｯﾌﾟ体" pitchFamily="50" charset="-128"/>
              </a:rPr>
              <a:t>2008</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3</a:t>
            </a:r>
            <a:r>
              <a:rPr lang="ja-JP" altLang="en-US" dirty="0" smtClean="0">
                <a:latin typeface="HGP創英角ﾎﾟｯﾌﾟ体" pitchFamily="50" charset="-128"/>
                <a:ea typeface="HGP創英角ﾎﾟｯﾌﾟ体" pitchFamily="50" charset="-128"/>
              </a:rPr>
              <a:t>月　東北大学理学部宇宙地球物理学科　卒業</a:t>
            </a:r>
            <a:endParaRPr lang="en-US" altLang="ja-JP" dirty="0" smtClean="0">
              <a:latin typeface="HGP創英角ﾎﾟｯﾌﾟ体" pitchFamily="50" charset="-128"/>
              <a:ea typeface="HGP創英角ﾎﾟｯﾌﾟ体" pitchFamily="50" charset="-128"/>
            </a:endParaRPr>
          </a:p>
          <a:p>
            <a:r>
              <a:rPr lang="en-US" altLang="ja-JP" dirty="0">
                <a:latin typeface="HGP創英角ﾎﾟｯﾌﾟ体" pitchFamily="50" charset="-128"/>
                <a:ea typeface="HGP創英角ﾎﾟｯﾌﾟ体" pitchFamily="50" charset="-128"/>
              </a:rPr>
              <a:t>2008</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4</a:t>
            </a:r>
            <a:r>
              <a:rPr lang="ja-JP" altLang="en-US" dirty="0" smtClean="0">
                <a:latin typeface="HGP創英角ﾎﾟｯﾌﾟ体" pitchFamily="50" charset="-128"/>
                <a:ea typeface="HGP創英角ﾎﾟｯﾌﾟ体" pitchFamily="50" charset="-128"/>
              </a:rPr>
              <a:t>月　東北大学大学院理学研究科天文学専攻　入学</a:t>
            </a:r>
            <a:endParaRPr lang="en-US" altLang="ja-JP" dirty="0" smtClean="0">
              <a:latin typeface="HGP創英角ﾎﾟｯﾌﾟ体" pitchFamily="50" charset="-128"/>
              <a:ea typeface="HGP創英角ﾎﾟｯﾌﾟ体" pitchFamily="50" charset="-128"/>
            </a:endParaRPr>
          </a:p>
          <a:p>
            <a:r>
              <a:rPr lang="en-US" altLang="ja-JP" dirty="0" smtClean="0">
                <a:latin typeface="HGP創英角ﾎﾟｯﾌﾟ体" pitchFamily="50" charset="-128"/>
                <a:ea typeface="HGP創英角ﾎﾟｯﾌﾟ体" pitchFamily="50" charset="-128"/>
              </a:rPr>
              <a:t>2010</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11</a:t>
            </a:r>
            <a:r>
              <a:rPr lang="ja-JP" altLang="en-US" dirty="0" smtClean="0">
                <a:latin typeface="HGP創英角ﾎﾟｯﾌﾟ体" pitchFamily="50" charset="-128"/>
                <a:ea typeface="HGP創英角ﾎﾟｯﾌﾟ体" pitchFamily="50" charset="-128"/>
              </a:rPr>
              <a:t>月　</a:t>
            </a:r>
            <a:r>
              <a:rPr lang="ja-JP" altLang="en-US" dirty="0" smtClean="0">
                <a:solidFill>
                  <a:srgbClr val="FF0000"/>
                </a:solidFill>
                <a:latin typeface="HGP創英角ﾎﾟｯﾌﾟ体" pitchFamily="50" charset="-128"/>
                <a:ea typeface="HGP創英角ﾎﾟｯﾌﾟ体" pitchFamily="50" charset="-128"/>
              </a:rPr>
              <a:t>第</a:t>
            </a:r>
            <a:r>
              <a:rPr lang="en-US" altLang="ja-JP" dirty="0" smtClean="0">
                <a:solidFill>
                  <a:srgbClr val="FF0000"/>
                </a:solidFill>
                <a:latin typeface="HGP創英角ﾎﾟｯﾌﾟ体" pitchFamily="50" charset="-128"/>
                <a:ea typeface="HGP創英角ﾎﾟｯﾌﾟ体" pitchFamily="50" charset="-128"/>
              </a:rPr>
              <a:t>52</a:t>
            </a:r>
            <a:r>
              <a:rPr lang="ja-JP" altLang="en-US" dirty="0" smtClean="0">
                <a:solidFill>
                  <a:srgbClr val="FF0000"/>
                </a:solidFill>
                <a:latin typeface="HGP創英角ﾎﾟｯﾌﾟ体" pitchFamily="50" charset="-128"/>
                <a:ea typeface="HGP創英角ﾎﾟｯﾌﾟ体" pitchFamily="50" charset="-128"/>
              </a:rPr>
              <a:t>次日本南極地域観測隊同行者</a:t>
            </a:r>
            <a:endParaRPr lang="en-US" altLang="ja-JP" dirty="0" smtClean="0">
              <a:solidFill>
                <a:srgbClr val="FF0000"/>
              </a:solidFill>
              <a:latin typeface="HGP創英角ﾎﾟｯﾌﾟ体" pitchFamily="50" charset="-128"/>
              <a:ea typeface="HGP創英角ﾎﾟｯﾌﾟ体" pitchFamily="50" charset="-128"/>
            </a:endParaRPr>
          </a:p>
          <a:p>
            <a:r>
              <a:rPr lang="en-US" altLang="ja-JP" dirty="0" smtClean="0">
                <a:latin typeface="HGP創英角ﾎﾟｯﾌﾟ体" pitchFamily="50" charset="-128"/>
                <a:ea typeface="HGP創英角ﾎﾟｯﾌﾟ体" pitchFamily="50" charset="-128"/>
              </a:rPr>
              <a:t>2011</a:t>
            </a:r>
            <a:r>
              <a:rPr lang="ja-JP" altLang="en-US" dirty="0" smtClean="0">
                <a:latin typeface="HGP創英角ﾎﾟｯﾌﾟ体" pitchFamily="50" charset="-128"/>
                <a:ea typeface="HGP創英角ﾎﾟｯﾌﾟ体" pitchFamily="50" charset="-128"/>
              </a:rPr>
              <a:t>年</a:t>
            </a:r>
            <a:r>
              <a:rPr lang="en-US" altLang="ja-JP" dirty="0">
                <a:latin typeface="HGP創英角ﾎﾟｯﾌﾟ体" pitchFamily="50" charset="-128"/>
                <a:ea typeface="HGP創英角ﾎﾟｯﾌﾟ体" pitchFamily="50" charset="-128"/>
              </a:rPr>
              <a:t>6</a:t>
            </a:r>
            <a:r>
              <a:rPr lang="ja-JP" altLang="en-US" dirty="0" smtClean="0">
                <a:latin typeface="HGP創英角ﾎﾟｯﾌﾟ体" pitchFamily="50" charset="-128"/>
                <a:ea typeface="HGP創英角ﾎﾟｯﾌﾟ体" pitchFamily="50" charset="-128"/>
              </a:rPr>
              <a:t>月　国立極地研究所特別共同利用研究員</a:t>
            </a:r>
            <a:endParaRPr lang="en-US" altLang="ja-JP" dirty="0" smtClean="0">
              <a:latin typeface="HGP創英角ﾎﾟｯﾌﾟ体" pitchFamily="50" charset="-128"/>
              <a:ea typeface="HGP創英角ﾎﾟｯﾌﾟ体" pitchFamily="50" charset="-128"/>
            </a:endParaRPr>
          </a:p>
          <a:p>
            <a:r>
              <a:rPr lang="en-US" altLang="ja-JP" dirty="0" smtClean="0">
                <a:latin typeface="HGP創英角ﾎﾟｯﾌﾟ体" pitchFamily="50" charset="-128"/>
                <a:ea typeface="HGP創英角ﾎﾟｯﾌﾟ体" pitchFamily="50" charset="-128"/>
              </a:rPr>
              <a:t>2012</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8</a:t>
            </a:r>
            <a:r>
              <a:rPr lang="ja-JP" altLang="en-US" dirty="0" smtClean="0">
                <a:latin typeface="HGP創英角ﾎﾟｯﾌﾟ体" pitchFamily="50" charset="-128"/>
                <a:ea typeface="HGP創英角ﾎﾟｯﾌﾟ体" pitchFamily="50" charset="-128"/>
              </a:rPr>
              <a:t>月　東北大学大学院理学研究科助手（</a:t>
            </a:r>
            <a:r>
              <a:rPr lang="ja-JP" altLang="en-US" dirty="0">
                <a:latin typeface="HGP創英角ﾎﾟｯﾌﾟ体" pitchFamily="50" charset="-128"/>
                <a:ea typeface="HGP創英角ﾎﾟｯﾌﾟ体" pitchFamily="50" charset="-128"/>
              </a:rPr>
              <a:t>予定</a:t>
            </a:r>
            <a:r>
              <a:rPr lang="ja-JP" altLang="en-US" dirty="0" smtClean="0">
                <a:latin typeface="HGP創英角ﾎﾟｯﾌﾟ体" pitchFamily="50" charset="-128"/>
                <a:ea typeface="HGP創英角ﾎﾟｯﾌﾟ体" pitchFamily="50" charset="-128"/>
              </a:rPr>
              <a:t>）</a:t>
            </a:r>
            <a:endParaRPr lang="en-US" altLang="ja-JP" dirty="0" smtClean="0">
              <a:latin typeface="HGP創英角ﾎﾟｯﾌﾟ体" pitchFamily="50" charset="-128"/>
              <a:ea typeface="HGP創英角ﾎﾟｯﾌﾟ体" pitchFamily="50" charset="-128"/>
            </a:endParaRPr>
          </a:p>
          <a:p>
            <a:r>
              <a:rPr lang="en-US" altLang="ja-JP" dirty="0">
                <a:latin typeface="HGP創英角ﾎﾟｯﾌﾟ体" pitchFamily="50" charset="-128"/>
                <a:ea typeface="HGP創英角ﾎﾟｯﾌﾟ体" pitchFamily="50" charset="-128"/>
              </a:rPr>
              <a:t>2012</a:t>
            </a:r>
            <a:r>
              <a:rPr lang="ja-JP" altLang="en-US" dirty="0" smtClean="0">
                <a:latin typeface="HGP創英角ﾎﾟｯﾌﾟ体" pitchFamily="50" charset="-128"/>
                <a:ea typeface="HGP創英角ﾎﾟｯﾌﾟ体" pitchFamily="50" charset="-128"/>
              </a:rPr>
              <a:t>年</a:t>
            </a:r>
            <a:r>
              <a:rPr lang="en-US" altLang="ja-JP" dirty="0" smtClean="0">
                <a:latin typeface="HGP創英角ﾎﾟｯﾌﾟ体" pitchFamily="50" charset="-128"/>
                <a:ea typeface="HGP創英角ﾎﾟｯﾌﾟ体" pitchFamily="50" charset="-128"/>
              </a:rPr>
              <a:t>11</a:t>
            </a:r>
            <a:r>
              <a:rPr lang="ja-JP" altLang="en-US" dirty="0" smtClean="0">
                <a:latin typeface="HGP創英角ﾎﾟｯﾌﾟ体" pitchFamily="50" charset="-128"/>
                <a:ea typeface="HGP創英角ﾎﾟｯﾌﾟ体" pitchFamily="50" charset="-128"/>
              </a:rPr>
              <a:t>月　</a:t>
            </a:r>
            <a:r>
              <a:rPr lang="ja-JP" altLang="en-US" dirty="0" smtClean="0">
                <a:solidFill>
                  <a:srgbClr val="FF0000"/>
                </a:solidFill>
                <a:latin typeface="HGP創英角ﾎﾟｯﾌﾟ体" pitchFamily="50" charset="-128"/>
                <a:ea typeface="HGP創英角ﾎﾟｯﾌﾟ体" pitchFamily="50" charset="-128"/>
              </a:rPr>
              <a:t>第</a:t>
            </a:r>
            <a:r>
              <a:rPr lang="en-US" altLang="ja-JP" dirty="0">
                <a:solidFill>
                  <a:srgbClr val="FF0000"/>
                </a:solidFill>
                <a:latin typeface="HGP創英角ﾎﾟｯﾌﾟ体" pitchFamily="50" charset="-128"/>
                <a:ea typeface="HGP創英角ﾎﾟｯﾌﾟ体" pitchFamily="50" charset="-128"/>
              </a:rPr>
              <a:t>54</a:t>
            </a:r>
            <a:r>
              <a:rPr lang="ja-JP" altLang="en-US" dirty="0" smtClean="0">
                <a:solidFill>
                  <a:srgbClr val="FF0000"/>
                </a:solidFill>
                <a:latin typeface="HGP創英角ﾎﾟｯﾌﾟ体" pitchFamily="50" charset="-128"/>
                <a:ea typeface="HGP創英角ﾎﾟｯﾌﾟ体" pitchFamily="50" charset="-128"/>
              </a:rPr>
              <a:t>次日本南極地域観測隊夏隊</a:t>
            </a:r>
            <a:r>
              <a:rPr lang="ja-JP" altLang="en-US" dirty="0" smtClean="0">
                <a:latin typeface="HGP創英角ﾎﾟｯﾌﾟ体" pitchFamily="50" charset="-128"/>
                <a:ea typeface="HGP創英角ﾎﾟｯﾌﾟ体" pitchFamily="50" charset="-128"/>
              </a:rPr>
              <a:t>（予定）　</a:t>
            </a:r>
            <a:endParaRPr lang="en-US" altLang="ja-JP" dirty="0">
              <a:latin typeface="HGP創英角ﾎﾟｯﾌﾟ体" pitchFamily="50" charset="-128"/>
              <a:ea typeface="HGP創英角ﾎﾟｯﾌﾟ体" pitchFamily="50" charset="-128"/>
            </a:endParaRPr>
          </a:p>
        </p:txBody>
      </p:sp>
      <p:sp>
        <p:nvSpPr>
          <p:cNvPr id="6" name="正方形/長方形 5"/>
          <p:cNvSpPr/>
          <p:nvPr/>
        </p:nvSpPr>
        <p:spPr>
          <a:xfrm>
            <a:off x="485998" y="980728"/>
            <a:ext cx="5526162" cy="2585323"/>
          </a:xfrm>
          <a:prstGeom prst="rect">
            <a:avLst/>
          </a:prstGeom>
        </p:spPr>
        <p:txBody>
          <a:bodyPr wrap="square">
            <a:spAutoFit/>
          </a:bodyPr>
          <a:lstStyle/>
          <a:p>
            <a:r>
              <a:rPr lang="ja-JP" altLang="en-US" sz="3600" dirty="0" smtClean="0">
                <a:latin typeface="HGP創英角ﾎﾟｯﾌﾟ体" pitchFamily="50" charset="-128"/>
                <a:ea typeface="HGP創英角ﾎﾟｯﾌﾟ体" pitchFamily="50" charset="-128"/>
              </a:rPr>
              <a:t>沖田</a:t>
            </a:r>
            <a:r>
              <a:rPr lang="ja-JP" altLang="en-US" sz="3600" dirty="0">
                <a:latin typeface="HGP創英角ﾎﾟｯﾌﾟ体" pitchFamily="50" charset="-128"/>
                <a:ea typeface="HGP創英角ﾎﾟｯﾌﾟ体" pitchFamily="50" charset="-128"/>
              </a:rPr>
              <a:t>博文（おきたひろふみ）</a:t>
            </a:r>
            <a:endParaRPr lang="en-US" altLang="ja-JP" sz="3600"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a:t>
            </a:r>
            <a:endParaRPr lang="en-US" altLang="ja-JP" dirty="0" smtClean="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a:t>
            </a:r>
            <a:r>
              <a:rPr lang="ja-JP" altLang="en-US" dirty="0" smtClean="0">
                <a:latin typeface="HGP創英角ﾎﾟｯﾌﾟ体" pitchFamily="50" charset="-128"/>
                <a:ea typeface="HGP創英角ﾎﾟｯﾌﾟ体" pitchFamily="50" charset="-128"/>
              </a:rPr>
              <a:t>　生年</a:t>
            </a:r>
            <a:r>
              <a:rPr lang="ja-JP" altLang="en-US" dirty="0">
                <a:latin typeface="HGP創英角ﾎﾟｯﾌﾟ体" pitchFamily="50" charset="-128"/>
                <a:ea typeface="HGP創英角ﾎﾟｯﾌﾟ体" pitchFamily="50" charset="-128"/>
              </a:rPr>
              <a:t>月日：</a:t>
            </a:r>
            <a:r>
              <a:rPr lang="en-US" altLang="ja-JP" dirty="0">
                <a:latin typeface="HGP創英角ﾎﾟｯﾌﾟ体" pitchFamily="50" charset="-128"/>
                <a:ea typeface="HGP創英角ﾎﾟｯﾌﾟ体" pitchFamily="50" charset="-128"/>
              </a:rPr>
              <a:t>1985</a:t>
            </a:r>
            <a:r>
              <a:rPr lang="ja-JP" altLang="en-US" dirty="0">
                <a:latin typeface="HGP創英角ﾎﾟｯﾌﾟ体" pitchFamily="50" charset="-128"/>
                <a:ea typeface="HGP創英角ﾎﾟｯﾌﾟ体" pitchFamily="50" charset="-128"/>
              </a:rPr>
              <a:t>年</a:t>
            </a:r>
            <a:r>
              <a:rPr lang="en-US" altLang="ja-JP" dirty="0">
                <a:latin typeface="HGP創英角ﾎﾟｯﾌﾟ体" pitchFamily="50" charset="-128"/>
                <a:ea typeface="HGP創英角ﾎﾟｯﾌﾟ体" pitchFamily="50" charset="-128"/>
              </a:rPr>
              <a:t>7</a:t>
            </a:r>
            <a:r>
              <a:rPr lang="ja-JP" altLang="en-US" dirty="0">
                <a:latin typeface="HGP創英角ﾎﾟｯﾌﾟ体" pitchFamily="50" charset="-128"/>
                <a:ea typeface="HGP創英角ﾎﾟｯﾌﾟ体" pitchFamily="50" charset="-128"/>
              </a:rPr>
              <a:t>月</a:t>
            </a:r>
            <a:r>
              <a:rPr lang="en-US" altLang="ja-JP" dirty="0">
                <a:latin typeface="HGP創英角ﾎﾟｯﾌﾟ体" pitchFamily="50" charset="-128"/>
                <a:ea typeface="HGP創英角ﾎﾟｯﾌﾟ体" pitchFamily="50" charset="-128"/>
              </a:rPr>
              <a:t>23</a:t>
            </a:r>
            <a:r>
              <a:rPr lang="ja-JP" altLang="en-US" dirty="0">
                <a:latin typeface="HGP創英角ﾎﾟｯﾌﾟ体" pitchFamily="50" charset="-128"/>
                <a:ea typeface="HGP創英角ﾎﾟｯﾌﾟ体" pitchFamily="50" charset="-128"/>
              </a:rPr>
              <a:t>日（満</a:t>
            </a:r>
            <a:r>
              <a:rPr lang="en-US" altLang="ja-JP" dirty="0">
                <a:latin typeface="HGP創英角ﾎﾟｯﾌﾟ体" pitchFamily="50" charset="-128"/>
                <a:ea typeface="HGP創英角ﾎﾟｯﾌﾟ体" pitchFamily="50" charset="-128"/>
              </a:rPr>
              <a:t>26</a:t>
            </a:r>
            <a:r>
              <a:rPr lang="ja-JP" altLang="en-US" dirty="0">
                <a:latin typeface="HGP創英角ﾎﾟｯﾌﾟ体" pitchFamily="50" charset="-128"/>
                <a:ea typeface="HGP創英角ﾎﾟｯﾌﾟ体" pitchFamily="50" charset="-128"/>
              </a:rPr>
              <a:t>歳） </a:t>
            </a:r>
            <a:endParaRPr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出生地：岡山県倉敷市（水島）</a:t>
            </a:r>
            <a:endParaRPr lang="en-US" altLang="ja-JP" dirty="0">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趣味</a:t>
            </a:r>
            <a:r>
              <a:rPr lang="ja-JP" altLang="en-US" dirty="0" smtClean="0">
                <a:latin typeface="HGP創英角ﾎﾟｯﾌﾟ体" pitchFamily="50" charset="-128"/>
                <a:ea typeface="HGP創英角ﾎﾟｯﾌﾟ体" pitchFamily="50" charset="-128"/>
              </a:rPr>
              <a:t>：</a:t>
            </a:r>
            <a:r>
              <a:rPr lang="ja-JP" altLang="en-US" dirty="0">
                <a:latin typeface="HGP創英角ﾎﾟｯﾌﾟ体" pitchFamily="50" charset="-128"/>
                <a:ea typeface="HGP創英角ﾎﾟｯﾌﾟ体" pitchFamily="50" charset="-128"/>
              </a:rPr>
              <a:t>天体</a:t>
            </a:r>
            <a:r>
              <a:rPr lang="ja-JP" altLang="en-US" dirty="0" smtClean="0">
                <a:latin typeface="HGP創英角ﾎﾟｯﾌﾟ体" pitchFamily="50" charset="-128"/>
                <a:ea typeface="HGP創英角ﾎﾟｯﾌﾟ体" pitchFamily="50" charset="-128"/>
              </a:rPr>
              <a:t>のスケッチ、ドライブ</a:t>
            </a:r>
            <a:endParaRPr lang="en-US" altLang="ja-JP" dirty="0" smtClean="0">
              <a:latin typeface="HGP創英角ﾎﾟｯﾌﾟ体" pitchFamily="50" charset="-128"/>
              <a:ea typeface="HGP創英角ﾎﾟｯﾌﾟ体" pitchFamily="50" charset="-128"/>
            </a:endParaRPr>
          </a:p>
          <a:p>
            <a:r>
              <a:rPr lang="ja-JP" altLang="en-US" dirty="0" smtClean="0">
                <a:latin typeface="HGP創英角ﾎﾟｯﾌﾟ体" pitchFamily="50" charset="-128"/>
                <a:ea typeface="HGP創英角ﾎﾟｯﾌﾟ体" pitchFamily="50" charset="-128"/>
              </a:rPr>
              <a:t>　　所属：東北大学・天文・</a:t>
            </a:r>
            <a:r>
              <a:rPr lang="en-US" altLang="ja-JP" dirty="0" smtClean="0">
                <a:latin typeface="HGP創英角ﾎﾟｯﾌﾟ体" pitchFamily="50" charset="-128"/>
                <a:ea typeface="HGP創英角ﾎﾟｯﾌﾟ体" pitchFamily="50" charset="-128"/>
              </a:rPr>
              <a:t>D2</a:t>
            </a:r>
            <a:r>
              <a:rPr lang="ja-JP" altLang="en-US" dirty="0" smtClean="0">
                <a:latin typeface="HGP創英角ﾎﾟｯﾌﾟ体" pitchFamily="50" charset="-128"/>
                <a:ea typeface="HGP創英角ﾎﾟｯﾌﾟ体" pitchFamily="50" charset="-128"/>
              </a:rPr>
              <a:t>／国立極地研究所</a:t>
            </a:r>
            <a:endParaRPr lang="en-US" altLang="ja-JP" dirty="0" smtClean="0">
              <a:latin typeface="HGP創英角ﾎﾟｯﾌﾟ体" pitchFamily="50" charset="-128"/>
              <a:ea typeface="HGP創英角ﾎﾟｯﾌﾟ体" pitchFamily="50" charset="-128"/>
            </a:endParaRPr>
          </a:p>
          <a:p>
            <a:r>
              <a:rPr lang="ja-JP" altLang="en-US" dirty="0" smtClean="0">
                <a:latin typeface="HGP創英角ﾎﾟｯﾌﾟ体" pitchFamily="50" charset="-128"/>
                <a:ea typeface="HGP創英角ﾎﾟｯﾌﾟ体" pitchFamily="50" charset="-128"/>
              </a:rPr>
              <a:t>　　専門：</a:t>
            </a:r>
            <a:r>
              <a:rPr lang="ja-JP" altLang="en-US" dirty="0" smtClean="0">
                <a:solidFill>
                  <a:srgbClr val="FF0000"/>
                </a:solidFill>
                <a:latin typeface="HGP創英角ﾎﾟｯﾌﾟ体" pitchFamily="50" charset="-128"/>
                <a:ea typeface="HGP創英角ﾎﾟｯﾌﾟ体" pitchFamily="50" charset="-128"/>
              </a:rPr>
              <a:t>赤外線の装置開発・サイト調査</a:t>
            </a:r>
            <a:endParaRPr lang="en-US" altLang="ja-JP" dirty="0">
              <a:solidFill>
                <a:srgbClr val="FF0000"/>
              </a:solidFill>
              <a:latin typeface="HGP創英角ﾎﾟｯﾌﾟ体" pitchFamily="50" charset="-128"/>
              <a:ea typeface="HGP創英角ﾎﾟｯﾌﾟ体" pitchFamily="50" charset="-128"/>
            </a:endParaRPr>
          </a:p>
          <a:p>
            <a:r>
              <a:rPr lang="ja-JP" altLang="en-US" dirty="0">
                <a:latin typeface="HGP創英角ﾎﾟｯﾌﾟ体" pitchFamily="50" charset="-128"/>
                <a:ea typeface="HGP創英角ﾎﾟｯﾌﾟ体" pitchFamily="50" charset="-128"/>
              </a:rPr>
              <a:t>　　指導教官：市川</a:t>
            </a:r>
            <a:r>
              <a:rPr lang="ja-JP" altLang="en-US" dirty="0" smtClean="0">
                <a:latin typeface="HGP創英角ﾎﾟｯﾌﾟ体" pitchFamily="50" charset="-128"/>
                <a:ea typeface="HGP創英角ﾎﾟｯﾌﾟ体" pitchFamily="50" charset="-128"/>
              </a:rPr>
              <a:t>隆／宮岡宏</a:t>
            </a:r>
            <a:endParaRPr lang="en-US" altLang="ja-JP" dirty="0">
              <a:latin typeface="HGP創英角ﾎﾟｯﾌﾟ体" pitchFamily="50" charset="-128"/>
              <a:ea typeface="HGP創英角ﾎﾟｯﾌﾟ体" pitchFamily="50" charset="-128"/>
            </a:endParaRPr>
          </a:p>
        </p:txBody>
      </p:sp>
    </p:spTree>
    <p:extLst>
      <p:ext uri="{BB962C8B-B14F-4D97-AF65-F5344CB8AC3E}">
        <p14:creationId xmlns:p14="http://schemas.microsoft.com/office/powerpoint/2010/main" val="2897363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en-US" altLang="ja-JP" sz="3600" dirty="0" smtClean="0">
                <a:latin typeface="+mn-ea"/>
              </a:rPr>
              <a:t>1.4.</a:t>
            </a:r>
            <a:r>
              <a:rPr lang="ja-JP" altLang="en-US" sz="3600" dirty="0" smtClean="0">
                <a:latin typeface="+mn-ea"/>
              </a:rPr>
              <a:t> </a:t>
            </a:r>
            <a:r>
              <a:rPr lang="en-US" altLang="ja-JP" sz="3600" dirty="0" smtClean="0">
                <a:latin typeface="+mn-ea"/>
              </a:rPr>
              <a:t>Seeing</a:t>
            </a:r>
            <a:endParaRPr kumimoji="1" lang="ja-JP" altLang="en-US" sz="3600" dirty="0">
              <a:latin typeface="+mn-ea"/>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86" t="22364" r="56507" b="31785"/>
          <a:stretch/>
        </p:blipFill>
        <p:spPr bwMode="auto">
          <a:xfrm>
            <a:off x="1187624" y="3851756"/>
            <a:ext cx="3312368" cy="246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830003" y="4028871"/>
            <a:ext cx="3342397" cy="1200329"/>
          </a:xfrm>
          <a:prstGeom prst="rect">
            <a:avLst/>
          </a:prstGeom>
          <a:noFill/>
        </p:spPr>
        <p:txBody>
          <a:bodyPr wrap="square" rtlCol="0">
            <a:spAutoFit/>
          </a:bodyPr>
          <a:lstStyle/>
          <a:p>
            <a:pPr algn="just"/>
            <a:r>
              <a:rPr kumimoji="1" lang="en-US" altLang="ja-JP" dirty="0" smtClean="0">
                <a:latin typeface="+mn-ea"/>
                <a:ea typeface="+mn-ea"/>
              </a:rPr>
              <a:t>Good seeing brings not only high resolution imaging, but also </a:t>
            </a:r>
            <a:r>
              <a:rPr lang="en-US" altLang="ja-JP" dirty="0" smtClean="0">
                <a:latin typeface="+mn-ea"/>
                <a:ea typeface="+mn-ea"/>
              </a:rPr>
              <a:t>more </a:t>
            </a:r>
            <a:r>
              <a:rPr kumimoji="1" lang="en-US" altLang="ja-JP" dirty="0" smtClean="0">
                <a:latin typeface="+mn-ea"/>
                <a:ea typeface="+mn-ea"/>
              </a:rPr>
              <a:t>deeper detection limit.</a:t>
            </a:r>
            <a:endParaRPr kumimoji="1" lang="ja-JP" altLang="en-US" dirty="0">
              <a:latin typeface="+mn-ea"/>
              <a:ea typeface="+mn-ea"/>
            </a:endParaRPr>
          </a:p>
        </p:txBody>
      </p:sp>
      <p:pic>
        <p:nvPicPr>
          <p:cNvPr id="30" name="Picture 2" descr="C:\Research\D2\2011_09天文学会秋季年会\DIMM\see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2111" y="1700808"/>
            <a:ext cx="2880000" cy="1034949"/>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4860032" y="2735756"/>
            <a:ext cx="3318263" cy="984885"/>
          </a:xfrm>
          <a:prstGeom prst="rect">
            <a:avLst/>
          </a:prstGeom>
          <a:noFill/>
        </p:spPr>
        <p:txBody>
          <a:bodyPr wrap="square" rtlCol="0">
            <a:spAutoFit/>
          </a:bodyPr>
          <a:lstStyle/>
          <a:p>
            <a:pPr algn="just"/>
            <a:r>
              <a:rPr kumimoji="1" lang="en-US" altLang="ja-JP" sz="1400" dirty="0" smtClean="0">
                <a:latin typeface="+mn-ea"/>
                <a:ea typeface="+mn-ea"/>
              </a:rPr>
              <a:t>Long exposure, short exposure, corrected image of observed star</a:t>
            </a:r>
            <a:r>
              <a:rPr lang="ja-JP" altLang="en-US" sz="1400" dirty="0">
                <a:latin typeface="+mn-ea"/>
                <a:ea typeface="+mn-ea"/>
              </a:rPr>
              <a:t> </a:t>
            </a:r>
            <a:r>
              <a:rPr kumimoji="1" lang="en-US" altLang="ja-JP" sz="1000" dirty="0" smtClean="0">
                <a:latin typeface="+mn-ea"/>
                <a:ea typeface="+mn-ea"/>
              </a:rPr>
              <a:t>(</a:t>
            </a:r>
            <a:r>
              <a:rPr lang="en-US" altLang="ja-JP" sz="1000" dirty="0" smtClean="0">
                <a:latin typeface="+mn-ea"/>
                <a:ea typeface="+mn-ea"/>
              </a:rPr>
              <a:t>Image</a:t>
            </a:r>
            <a:r>
              <a:rPr lang="en-US" altLang="ja-JP" sz="1000" dirty="0">
                <a:latin typeface="+mn-ea"/>
                <a:ea typeface="+mn-ea"/>
              </a:rPr>
              <a:t>: Lawrence Livermore National Laboratory and NSF Center for Adaptive Optics.(in Claire Max's papers</a:t>
            </a:r>
            <a:r>
              <a:rPr lang="en-US" altLang="ja-JP" sz="1000" dirty="0" smtClean="0">
                <a:latin typeface="+mn-ea"/>
                <a:ea typeface="+mn-ea"/>
              </a:rPr>
              <a:t>)</a:t>
            </a:r>
            <a:endParaRPr lang="ja-JP" altLang="en-US" sz="1000" dirty="0">
              <a:latin typeface="+mn-ea"/>
              <a:ea typeface="+mn-ea"/>
            </a:endParaRPr>
          </a:p>
        </p:txBody>
      </p:sp>
      <p:sp>
        <p:nvSpPr>
          <p:cNvPr id="8" name="テキスト ボックス 7"/>
          <p:cNvSpPr txBox="1"/>
          <p:nvPr/>
        </p:nvSpPr>
        <p:spPr>
          <a:xfrm>
            <a:off x="1619672" y="4433533"/>
            <a:ext cx="1249060" cy="369332"/>
          </a:xfrm>
          <a:prstGeom prst="rect">
            <a:avLst/>
          </a:prstGeom>
          <a:noFill/>
        </p:spPr>
        <p:txBody>
          <a:bodyPr wrap="none" rtlCol="0">
            <a:spAutoFit/>
          </a:bodyPr>
          <a:lstStyle/>
          <a:p>
            <a:r>
              <a:rPr kumimoji="1" lang="en-US" altLang="ja-JP" dirty="0" smtClean="0">
                <a:solidFill>
                  <a:srgbClr val="FF0000"/>
                </a:solidFill>
                <a:latin typeface="+mn-ea"/>
                <a:ea typeface="+mn-ea"/>
              </a:rPr>
              <a:t>0.75</a:t>
            </a:r>
            <a:r>
              <a:rPr kumimoji="1" lang="en-US" altLang="ja-JP" dirty="0" smtClean="0">
                <a:latin typeface="+mn-ea"/>
                <a:ea typeface="+mn-ea"/>
              </a:rPr>
              <a:t> </a:t>
            </a:r>
            <a:r>
              <a:rPr kumimoji="1" lang="en-US" altLang="ja-JP" dirty="0" smtClean="0">
                <a:solidFill>
                  <a:srgbClr val="FF0000"/>
                </a:solidFill>
                <a:latin typeface="+mn-ea"/>
                <a:ea typeface="+mn-ea"/>
              </a:rPr>
              <a:t>mag</a:t>
            </a:r>
            <a:r>
              <a:rPr kumimoji="1" lang="en-US" altLang="ja-JP" dirty="0" smtClean="0">
                <a:latin typeface="+mn-ea"/>
                <a:ea typeface="+mn-ea"/>
              </a:rPr>
              <a:t> </a:t>
            </a:r>
            <a:endParaRPr kumimoji="1" lang="ja-JP" altLang="en-US" dirty="0">
              <a:latin typeface="+mn-ea"/>
              <a:ea typeface="+mn-ea"/>
            </a:endParaRPr>
          </a:p>
        </p:txBody>
      </p:sp>
      <p:cxnSp>
        <p:nvCxnSpPr>
          <p:cNvPr id="10" name="直線矢印コネクタ 9"/>
          <p:cNvCxnSpPr/>
          <p:nvPr/>
        </p:nvCxnSpPr>
        <p:spPr>
          <a:xfrm>
            <a:off x="2829518" y="4156534"/>
            <a:ext cx="14290" cy="927731"/>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821350" y="1803157"/>
            <a:ext cx="3642379" cy="923330"/>
          </a:xfrm>
          <a:prstGeom prst="rect">
            <a:avLst/>
          </a:prstGeom>
          <a:noFill/>
        </p:spPr>
        <p:txBody>
          <a:bodyPr wrap="square" rtlCol="0">
            <a:spAutoFit/>
          </a:bodyPr>
          <a:lstStyle/>
          <a:p>
            <a:pPr algn="just"/>
            <a:r>
              <a:rPr lang="en-US" altLang="ja-JP" dirty="0" smtClean="0">
                <a:latin typeface="+mn-ea"/>
                <a:ea typeface="+mn-ea"/>
              </a:rPr>
              <a:t>The Earth atmosphere also degrades sharpness of the star image, which is called “seeing”.</a:t>
            </a:r>
            <a:endParaRPr kumimoji="1" lang="en-US" altLang="ja-JP" dirty="0" smtClean="0">
              <a:latin typeface="+mn-ea"/>
              <a:ea typeface="+mn-ea"/>
            </a:endParaRPr>
          </a:p>
        </p:txBody>
      </p:sp>
      <p:cxnSp>
        <p:nvCxnSpPr>
          <p:cNvPr id="24" name="直線矢印コネクタ 23"/>
          <p:cNvCxnSpPr/>
          <p:nvPr/>
        </p:nvCxnSpPr>
        <p:spPr>
          <a:xfrm>
            <a:off x="3260127" y="5256494"/>
            <a:ext cx="197686"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2316527" y="5668704"/>
            <a:ext cx="334481"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1776759" y="5484038"/>
            <a:ext cx="639919" cy="369332"/>
          </a:xfrm>
          <a:prstGeom prst="rect">
            <a:avLst/>
          </a:prstGeom>
          <a:noFill/>
        </p:spPr>
        <p:txBody>
          <a:bodyPr wrap="none" rtlCol="0">
            <a:spAutoFit/>
          </a:bodyPr>
          <a:lstStyle/>
          <a:p>
            <a:r>
              <a:rPr kumimoji="1" lang="en-US" altLang="ja-JP" dirty="0" smtClean="0">
                <a:solidFill>
                  <a:schemeClr val="bg2"/>
                </a:solidFill>
                <a:latin typeface="+mn-ea"/>
                <a:ea typeface="+mn-ea"/>
              </a:rPr>
              <a:t>0.6”</a:t>
            </a:r>
            <a:endParaRPr kumimoji="1" lang="ja-JP" altLang="en-US" dirty="0">
              <a:solidFill>
                <a:schemeClr val="bg2"/>
              </a:solidFill>
              <a:latin typeface="+mn-ea"/>
              <a:ea typeface="+mn-ea"/>
            </a:endParaRPr>
          </a:p>
        </p:txBody>
      </p:sp>
      <p:sp>
        <p:nvSpPr>
          <p:cNvPr id="51" name="テキスト ボックス 50"/>
          <p:cNvSpPr txBox="1"/>
          <p:nvPr/>
        </p:nvSpPr>
        <p:spPr>
          <a:xfrm>
            <a:off x="3491880" y="5071828"/>
            <a:ext cx="646331" cy="369332"/>
          </a:xfrm>
          <a:prstGeom prst="rect">
            <a:avLst/>
          </a:prstGeom>
          <a:noFill/>
        </p:spPr>
        <p:txBody>
          <a:bodyPr wrap="none" rtlCol="0">
            <a:spAutoFit/>
          </a:bodyPr>
          <a:lstStyle/>
          <a:p>
            <a:r>
              <a:rPr kumimoji="1" lang="en-US" altLang="ja-JP" b="1" dirty="0" smtClean="0">
                <a:solidFill>
                  <a:srgbClr val="FF0000"/>
                </a:solidFill>
                <a:latin typeface="+mn-ea"/>
                <a:ea typeface="+mn-ea"/>
              </a:rPr>
              <a:t>0.3”</a:t>
            </a:r>
            <a:endParaRPr kumimoji="1" lang="ja-JP" altLang="en-US" b="1" dirty="0">
              <a:solidFill>
                <a:srgbClr val="FF0000"/>
              </a:solidFill>
              <a:latin typeface="+mn-ea"/>
              <a:ea typeface="+mn-ea"/>
            </a:endParaRPr>
          </a:p>
        </p:txBody>
      </p:sp>
      <p:sp>
        <p:nvSpPr>
          <p:cNvPr id="16" name="テキスト ボックス 15"/>
          <p:cNvSpPr txBox="1"/>
          <p:nvPr/>
        </p:nvSpPr>
        <p:spPr>
          <a:xfrm>
            <a:off x="1594976" y="6362744"/>
            <a:ext cx="1308371" cy="369332"/>
          </a:xfrm>
          <a:prstGeom prst="rect">
            <a:avLst/>
          </a:prstGeom>
          <a:noFill/>
          <a:ln>
            <a:solidFill>
              <a:schemeClr val="tx1"/>
            </a:solidFill>
          </a:ln>
        </p:spPr>
        <p:txBody>
          <a:bodyPr wrap="none" rtlCol="0">
            <a:spAutoFit/>
          </a:bodyPr>
          <a:lstStyle/>
          <a:p>
            <a:r>
              <a:rPr kumimoji="1" lang="en-US" altLang="ja-JP" dirty="0" smtClean="0">
                <a:latin typeface="+mn-ea"/>
                <a:ea typeface="+mn-ea"/>
              </a:rPr>
              <a:t>Mauna Kea</a:t>
            </a:r>
            <a:endParaRPr kumimoji="1" lang="ja-JP" altLang="en-US" dirty="0">
              <a:latin typeface="+mn-ea"/>
              <a:ea typeface="+mn-ea"/>
            </a:endParaRPr>
          </a:p>
        </p:txBody>
      </p:sp>
      <p:sp>
        <p:nvSpPr>
          <p:cNvPr id="17" name="テキスト ボックス 16"/>
          <p:cNvSpPr txBox="1"/>
          <p:nvPr/>
        </p:nvSpPr>
        <p:spPr>
          <a:xfrm>
            <a:off x="3088315" y="6372036"/>
            <a:ext cx="1293944" cy="369332"/>
          </a:xfrm>
          <a:prstGeom prst="rect">
            <a:avLst/>
          </a:prstGeom>
          <a:noFill/>
          <a:ln>
            <a:solidFill>
              <a:srgbClr val="FF0000"/>
            </a:solidFill>
          </a:ln>
        </p:spPr>
        <p:txBody>
          <a:bodyPr wrap="none" rtlCol="0">
            <a:spAutoFit/>
          </a:bodyPr>
          <a:lstStyle/>
          <a:p>
            <a:r>
              <a:rPr lang="en-US" altLang="ja-JP" b="1" dirty="0" smtClean="0">
                <a:solidFill>
                  <a:srgbClr val="FF0000"/>
                </a:solidFill>
                <a:latin typeface="+mn-ea"/>
                <a:ea typeface="+mn-ea"/>
              </a:rPr>
              <a:t>Dome FUJI</a:t>
            </a:r>
            <a:endParaRPr kumimoji="1" lang="ja-JP" altLang="en-US" b="1" dirty="0">
              <a:solidFill>
                <a:srgbClr val="FF0000"/>
              </a:solidFill>
              <a:latin typeface="+mn-ea"/>
              <a:ea typeface="+mn-ea"/>
            </a:endParaRPr>
          </a:p>
        </p:txBody>
      </p:sp>
      <p:cxnSp>
        <p:nvCxnSpPr>
          <p:cNvPr id="18" name="直線コネクタ 17"/>
          <p:cNvCxnSpPr/>
          <p:nvPr/>
        </p:nvCxnSpPr>
        <p:spPr>
          <a:xfrm>
            <a:off x="1043608" y="5812720"/>
            <a:ext cx="3816265" cy="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826993" y="5646655"/>
            <a:ext cx="1309974" cy="369332"/>
          </a:xfrm>
          <a:prstGeom prst="rect">
            <a:avLst/>
          </a:prstGeom>
          <a:noFill/>
        </p:spPr>
        <p:txBody>
          <a:bodyPr wrap="none" rtlCol="0">
            <a:spAutoFit/>
          </a:bodyPr>
          <a:lstStyle/>
          <a:p>
            <a:r>
              <a:rPr kumimoji="1" lang="en-US" altLang="ja-JP" dirty="0" smtClean="0">
                <a:latin typeface="+mn-ea"/>
                <a:ea typeface="+mn-ea"/>
              </a:rPr>
              <a:t>noise level</a:t>
            </a:r>
            <a:endParaRPr kumimoji="1" lang="ja-JP" altLang="en-US" dirty="0">
              <a:latin typeface="+mn-ea"/>
              <a:ea typeface="+mn-ea"/>
            </a:endParaRPr>
          </a:p>
        </p:txBody>
      </p:sp>
      <p:sp>
        <p:nvSpPr>
          <p:cNvPr id="20" name="テキスト ボックス 19"/>
          <p:cNvSpPr txBox="1"/>
          <p:nvPr/>
        </p:nvSpPr>
        <p:spPr>
          <a:xfrm>
            <a:off x="1447011" y="3884780"/>
            <a:ext cx="587020" cy="369332"/>
          </a:xfrm>
          <a:prstGeom prst="rect">
            <a:avLst/>
          </a:prstGeom>
          <a:noFill/>
        </p:spPr>
        <p:txBody>
          <a:bodyPr wrap="none" rtlCol="0">
            <a:spAutoFit/>
          </a:bodyPr>
          <a:lstStyle/>
          <a:p>
            <a:r>
              <a:rPr kumimoji="1" lang="en-US" altLang="ja-JP" dirty="0" smtClean="0">
                <a:solidFill>
                  <a:schemeClr val="bg1"/>
                </a:solidFill>
                <a:latin typeface="+mn-ea"/>
                <a:ea typeface="+mn-ea"/>
              </a:rPr>
              <a:t>PSF</a:t>
            </a:r>
          </a:p>
        </p:txBody>
      </p:sp>
    </p:spTree>
    <p:extLst>
      <p:ext uri="{BB962C8B-B14F-4D97-AF65-F5344CB8AC3E}">
        <p14:creationId xmlns:p14="http://schemas.microsoft.com/office/powerpoint/2010/main" val="10537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p:cNvSpPr>
            <a:spLocks noChangeArrowheads="1"/>
          </p:cNvSpPr>
          <p:nvPr/>
        </p:nvSpPr>
        <p:spPr bwMode="auto">
          <a:xfrm>
            <a:off x="498888" y="1301479"/>
            <a:ext cx="2981907" cy="461665"/>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sz="2400" b="1" dirty="0">
                <a:solidFill>
                  <a:srgbClr val="FF0000"/>
                </a:solidFill>
                <a:latin typeface="ＭＳ Ｐゴシック" charset="-128"/>
              </a:rPr>
              <a:t>○</a:t>
            </a:r>
            <a:r>
              <a:rPr lang="ja-JP" altLang="en-US" sz="2400" b="1" dirty="0">
                <a:solidFill>
                  <a:srgbClr val="FF0000"/>
                </a:solidFill>
                <a:latin typeface="ＭＳ Ｐゴシック" charset="-128"/>
              </a:rPr>
              <a:t>夜が</a:t>
            </a:r>
            <a:r>
              <a:rPr lang="en-US" altLang="ja-JP" sz="2400" b="1" dirty="0">
                <a:solidFill>
                  <a:srgbClr val="FF0000"/>
                </a:solidFill>
                <a:latin typeface="+mj-ea"/>
                <a:ea typeface="+mj-ea"/>
              </a:rPr>
              <a:t>90</a:t>
            </a:r>
            <a:r>
              <a:rPr lang="ja-JP" altLang="en-US" sz="2400" b="1" dirty="0">
                <a:solidFill>
                  <a:srgbClr val="FF0000"/>
                </a:solidFill>
                <a:latin typeface="ＭＳ Ｐゴシック" charset="-128"/>
              </a:rPr>
              <a:t>日以上続く</a:t>
            </a:r>
          </a:p>
        </p:txBody>
      </p:sp>
      <p:sp>
        <p:nvSpPr>
          <p:cNvPr id="18" name="テキスト ボックス 17"/>
          <p:cNvSpPr txBox="1"/>
          <p:nvPr/>
        </p:nvSpPr>
        <p:spPr>
          <a:xfrm>
            <a:off x="584930" y="1702549"/>
            <a:ext cx="6075302" cy="369332"/>
          </a:xfrm>
          <a:prstGeom prst="rect">
            <a:avLst/>
          </a:prstGeom>
          <a:noFill/>
        </p:spPr>
        <p:txBody>
          <a:bodyPr wrap="square" rtlCol="0">
            <a:spAutoFit/>
          </a:bodyPr>
          <a:lstStyle/>
          <a:p>
            <a:r>
              <a:rPr kumimoji="1" lang="ja-JP" altLang="en-US" dirty="0" smtClean="0">
                <a:latin typeface="+mn-ea"/>
                <a:ea typeface="+mn-ea"/>
              </a:rPr>
              <a:t>極夜期のドームふじ</a:t>
            </a:r>
            <a:r>
              <a:rPr lang="ja-JP" altLang="en-US" dirty="0">
                <a:latin typeface="+mn-ea"/>
                <a:ea typeface="+mn-ea"/>
              </a:rPr>
              <a:t>で</a:t>
            </a:r>
            <a:r>
              <a:rPr lang="ja-JP" altLang="en-US" dirty="0" smtClean="0">
                <a:latin typeface="+mn-ea"/>
                <a:ea typeface="+mn-ea"/>
              </a:rPr>
              <a:t>は</a:t>
            </a:r>
            <a:r>
              <a:rPr kumimoji="1" lang="ja-JP" altLang="en-US" dirty="0" smtClean="0">
                <a:latin typeface="+mn-ea"/>
                <a:ea typeface="+mn-ea"/>
              </a:rPr>
              <a:t>連続</a:t>
            </a:r>
            <a:r>
              <a:rPr kumimoji="1" lang="en-US" altLang="ja-JP" dirty="0" smtClean="0">
                <a:latin typeface="+mn-ea"/>
                <a:ea typeface="+mn-ea"/>
              </a:rPr>
              <a:t>2,500</a:t>
            </a:r>
            <a:r>
              <a:rPr kumimoji="1" lang="ja-JP" altLang="en-US" dirty="0" smtClean="0">
                <a:latin typeface="+mn-ea"/>
                <a:ea typeface="+mn-ea"/>
              </a:rPr>
              <a:t>時間にわたって夜が続く。</a:t>
            </a:r>
            <a:endParaRPr kumimoji="1" lang="en-US" altLang="ja-JP" dirty="0" smtClean="0">
              <a:latin typeface="+mn-ea"/>
              <a:ea typeface="+mn-ea"/>
            </a:endParaRPr>
          </a:p>
        </p:txBody>
      </p:sp>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1.5. Polar Night</a:t>
            </a:r>
            <a:endParaRPr kumimoji="1" lang="ja-JP" altLang="en-US" sz="3600" dirty="0">
              <a:latin typeface="+mn-ea"/>
            </a:endParaRPr>
          </a:p>
        </p:txBody>
      </p:sp>
      <p:pic>
        <p:nvPicPr>
          <p:cNvPr id="2050" name="Picture 2" descr="C:\Users\hirofumi\Desktop\murat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284" y="2235438"/>
            <a:ext cx="5994100" cy="4073881"/>
          </a:xfrm>
          <a:prstGeom prst="rect">
            <a:avLst/>
          </a:prstGeom>
          <a:noFill/>
          <a:extLst>
            <a:ext uri="{909E8E84-426E-40DD-AFC4-6F175D3DCCD1}">
              <a14:hiddenFill xmlns:a14="http://schemas.microsoft.com/office/drawing/2010/main">
                <a:solidFill>
                  <a:srgbClr val="FFFFFF"/>
                </a:solidFill>
              </a14:hiddenFill>
            </a:ext>
          </a:extLst>
        </p:spPr>
      </p:pic>
      <p:sp>
        <p:nvSpPr>
          <p:cNvPr id="9" name="左右矢印 8"/>
          <p:cNvSpPr/>
          <p:nvPr/>
        </p:nvSpPr>
        <p:spPr>
          <a:xfrm rot="16200000">
            <a:off x="1443730" y="4223298"/>
            <a:ext cx="1008112" cy="172995"/>
          </a:xfrm>
          <a:prstGeom prst="lef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n-ea"/>
            </a:endParaRPr>
          </a:p>
        </p:txBody>
      </p:sp>
      <p:sp>
        <p:nvSpPr>
          <p:cNvPr id="10" name="テキスト ボックス 9"/>
          <p:cNvSpPr txBox="1"/>
          <p:nvPr/>
        </p:nvSpPr>
        <p:spPr>
          <a:xfrm>
            <a:off x="395536" y="4123118"/>
            <a:ext cx="1404552" cy="369332"/>
          </a:xfrm>
          <a:prstGeom prst="rect">
            <a:avLst/>
          </a:prstGeom>
          <a:solidFill>
            <a:schemeClr val="bg1"/>
          </a:solidFill>
        </p:spPr>
        <p:txBody>
          <a:bodyPr wrap="none" rtlCol="0">
            <a:spAutoFit/>
          </a:bodyPr>
          <a:lstStyle/>
          <a:p>
            <a:r>
              <a:rPr kumimoji="1" lang="en-US" altLang="ja-JP" dirty="0" smtClean="0">
                <a:latin typeface="+mn-ea"/>
                <a:ea typeface="+mn-ea"/>
              </a:rPr>
              <a:t>Polar Night</a:t>
            </a:r>
            <a:endParaRPr kumimoji="1" lang="ja-JP" altLang="en-US" dirty="0">
              <a:latin typeface="+mn-ea"/>
              <a:ea typeface="+mn-ea"/>
            </a:endParaRPr>
          </a:p>
        </p:txBody>
      </p:sp>
      <p:sp>
        <p:nvSpPr>
          <p:cNvPr id="11" name="テキスト ボックス 10"/>
          <p:cNvSpPr txBox="1"/>
          <p:nvPr/>
        </p:nvSpPr>
        <p:spPr>
          <a:xfrm>
            <a:off x="646003" y="3136553"/>
            <a:ext cx="1140056" cy="646331"/>
          </a:xfrm>
          <a:prstGeom prst="rect">
            <a:avLst/>
          </a:prstGeom>
          <a:solidFill>
            <a:schemeClr val="bg1"/>
          </a:solidFill>
        </p:spPr>
        <p:txBody>
          <a:bodyPr wrap="none" rtlCol="0">
            <a:spAutoFit/>
          </a:bodyPr>
          <a:lstStyle/>
          <a:p>
            <a:r>
              <a:rPr lang="en-US" altLang="ja-JP" dirty="0" smtClean="0">
                <a:latin typeface="+mn-ea"/>
                <a:ea typeface="+mn-ea"/>
              </a:rPr>
              <a:t>Sunrise/</a:t>
            </a:r>
          </a:p>
          <a:p>
            <a:r>
              <a:rPr lang="en-US" altLang="ja-JP" dirty="0" smtClean="0">
                <a:latin typeface="+mn-ea"/>
                <a:ea typeface="+mn-ea"/>
              </a:rPr>
              <a:t>Sunset</a:t>
            </a:r>
            <a:endParaRPr kumimoji="1" lang="ja-JP" altLang="en-US" dirty="0">
              <a:latin typeface="+mn-ea"/>
              <a:ea typeface="+mn-ea"/>
            </a:endParaRPr>
          </a:p>
        </p:txBody>
      </p:sp>
      <p:sp>
        <p:nvSpPr>
          <p:cNvPr id="12" name="右矢印 11"/>
          <p:cNvSpPr/>
          <p:nvPr/>
        </p:nvSpPr>
        <p:spPr>
          <a:xfrm rot="16200000">
            <a:off x="1677325" y="3446576"/>
            <a:ext cx="540922" cy="144004"/>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テキスト ボックス 12"/>
          <p:cNvSpPr txBox="1"/>
          <p:nvPr/>
        </p:nvSpPr>
        <p:spPr>
          <a:xfrm>
            <a:off x="680766" y="4797152"/>
            <a:ext cx="1140056" cy="646331"/>
          </a:xfrm>
          <a:prstGeom prst="rect">
            <a:avLst/>
          </a:prstGeom>
          <a:solidFill>
            <a:schemeClr val="bg1"/>
          </a:solidFill>
        </p:spPr>
        <p:txBody>
          <a:bodyPr wrap="none" rtlCol="0">
            <a:spAutoFit/>
          </a:bodyPr>
          <a:lstStyle/>
          <a:p>
            <a:r>
              <a:rPr lang="en-US" altLang="ja-JP" dirty="0" smtClean="0">
                <a:latin typeface="+mn-ea"/>
                <a:ea typeface="+mn-ea"/>
              </a:rPr>
              <a:t>Sunrise/</a:t>
            </a:r>
          </a:p>
          <a:p>
            <a:r>
              <a:rPr lang="en-US" altLang="ja-JP" dirty="0" smtClean="0">
                <a:latin typeface="+mn-ea"/>
                <a:ea typeface="+mn-ea"/>
              </a:rPr>
              <a:t>Sunset</a:t>
            </a:r>
            <a:endParaRPr kumimoji="1" lang="ja-JP" altLang="en-US" dirty="0">
              <a:latin typeface="+mn-ea"/>
              <a:ea typeface="+mn-ea"/>
            </a:endParaRPr>
          </a:p>
        </p:txBody>
      </p:sp>
      <p:sp>
        <p:nvSpPr>
          <p:cNvPr id="14" name="右矢印 13"/>
          <p:cNvSpPr/>
          <p:nvPr/>
        </p:nvSpPr>
        <p:spPr>
          <a:xfrm rot="5400000">
            <a:off x="1677325" y="5029011"/>
            <a:ext cx="540922" cy="144004"/>
          </a:xfrm>
          <a:prstGeom prst="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1600046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6"/>
          <p:cNvSpPr>
            <a:spLocks noChangeArrowheads="1"/>
          </p:cNvSpPr>
          <p:nvPr/>
        </p:nvSpPr>
        <p:spPr bwMode="auto">
          <a:xfrm>
            <a:off x="498888" y="1301479"/>
            <a:ext cx="2993127" cy="461665"/>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176713"/>
            <a:r>
              <a:rPr lang="en-US" altLang="ja-JP" sz="2400" b="1" dirty="0">
                <a:solidFill>
                  <a:srgbClr val="FF0000"/>
                </a:solidFill>
                <a:latin typeface="+mn-ea"/>
                <a:ea typeface="+mn-ea"/>
              </a:rPr>
              <a:t>○</a:t>
            </a:r>
            <a:r>
              <a:rPr lang="ja-JP" altLang="en-US" sz="2400" b="1" dirty="0">
                <a:solidFill>
                  <a:srgbClr val="FF0000"/>
                </a:solidFill>
                <a:latin typeface="+mn-ea"/>
                <a:ea typeface="+mn-ea"/>
              </a:rPr>
              <a:t>夜</a:t>
            </a:r>
            <a:r>
              <a:rPr lang="ja-JP" altLang="en-US" sz="2400" b="1" dirty="0" smtClean="0">
                <a:solidFill>
                  <a:srgbClr val="FF0000"/>
                </a:solidFill>
                <a:latin typeface="+mn-ea"/>
                <a:ea typeface="+mn-ea"/>
              </a:rPr>
              <a:t>が</a:t>
            </a:r>
            <a:r>
              <a:rPr lang="en-US" altLang="ja-JP" sz="2400" b="1" dirty="0" smtClean="0">
                <a:solidFill>
                  <a:srgbClr val="FF0000"/>
                </a:solidFill>
                <a:latin typeface="+mn-ea"/>
                <a:ea typeface="+mn-ea"/>
              </a:rPr>
              <a:t>3</a:t>
            </a:r>
            <a:r>
              <a:rPr lang="ja-JP" altLang="en-US" sz="2400" b="1" dirty="0" smtClean="0">
                <a:solidFill>
                  <a:srgbClr val="FF0000"/>
                </a:solidFill>
                <a:latin typeface="+mn-ea"/>
                <a:ea typeface="+mn-ea"/>
              </a:rPr>
              <a:t>ヶ月以上</a:t>
            </a:r>
            <a:r>
              <a:rPr lang="ja-JP" altLang="en-US" sz="2400" b="1" dirty="0">
                <a:solidFill>
                  <a:srgbClr val="FF0000"/>
                </a:solidFill>
                <a:latin typeface="+mn-ea"/>
                <a:ea typeface="+mn-ea"/>
              </a:rPr>
              <a:t>続く</a:t>
            </a:r>
          </a:p>
        </p:txBody>
      </p:sp>
      <p:sp>
        <p:nvSpPr>
          <p:cNvPr id="18" name="テキスト ボックス 17"/>
          <p:cNvSpPr txBox="1"/>
          <p:nvPr/>
        </p:nvSpPr>
        <p:spPr>
          <a:xfrm>
            <a:off x="584930" y="1702549"/>
            <a:ext cx="6075302" cy="369332"/>
          </a:xfrm>
          <a:prstGeom prst="rect">
            <a:avLst/>
          </a:prstGeom>
          <a:noFill/>
        </p:spPr>
        <p:txBody>
          <a:bodyPr wrap="square" rtlCol="0">
            <a:spAutoFit/>
          </a:bodyPr>
          <a:lstStyle/>
          <a:p>
            <a:r>
              <a:rPr kumimoji="1" lang="ja-JP" altLang="en-US" dirty="0" smtClean="0">
                <a:latin typeface="+mn-ea"/>
                <a:ea typeface="+mn-ea"/>
              </a:rPr>
              <a:t>極夜期のドームふじ</a:t>
            </a:r>
            <a:r>
              <a:rPr lang="ja-JP" altLang="en-US" dirty="0">
                <a:latin typeface="+mn-ea"/>
                <a:ea typeface="+mn-ea"/>
              </a:rPr>
              <a:t>で</a:t>
            </a:r>
            <a:r>
              <a:rPr lang="ja-JP" altLang="en-US" dirty="0" smtClean="0">
                <a:latin typeface="+mn-ea"/>
                <a:ea typeface="+mn-ea"/>
              </a:rPr>
              <a:t>は</a:t>
            </a:r>
            <a:r>
              <a:rPr kumimoji="1" lang="ja-JP" altLang="en-US" dirty="0" smtClean="0">
                <a:latin typeface="+mn-ea"/>
                <a:ea typeface="+mn-ea"/>
              </a:rPr>
              <a:t>連続</a:t>
            </a:r>
            <a:r>
              <a:rPr kumimoji="1" lang="en-US" altLang="ja-JP" dirty="0" smtClean="0">
                <a:latin typeface="+mn-ea"/>
                <a:ea typeface="+mn-ea"/>
              </a:rPr>
              <a:t>2,500</a:t>
            </a:r>
            <a:r>
              <a:rPr kumimoji="1" lang="ja-JP" altLang="en-US" dirty="0" smtClean="0">
                <a:latin typeface="+mn-ea"/>
                <a:ea typeface="+mn-ea"/>
              </a:rPr>
              <a:t>時間にわたって夜が続く。</a:t>
            </a:r>
            <a:endParaRPr kumimoji="1" lang="en-US" altLang="ja-JP" dirty="0" smtClean="0">
              <a:latin typeface="+mn-ea"/>
              <a:ea typeface="+mn-ea"/>
            </a:endParaRPr>
          </a:p>
        </p:txBody>
      </p:sp>
      <p:sp>
        <p:nvSpPr>
          <p:cNvPr id="29" name="正方形/長方形 28"/>
          <p:cNvSpPr/>
          <p:nvPr/>
        </p:nvSpPr>
        <p:spPr>
          <a:xfrm>
            <a:off x="0"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1.5. Polar Night</a:t>
            </a:r>
            <a:endParaRPr kumimoji="1" lang="ja-JP" altLang="en-US" sz="3600" dirty="0">
              <a:latin typeface="+mn-ea"/>
            </a:endParaRPr>
          </a:p>
        </p:txBody>
      </p:sp>
      <p:sp>
        <p:nvSpPr>
          <p:cNvPr id="8" name="テキスト ボックス 7"/>
          <p:cNvSpPr txBox="1"/>
          <p:nvPr/>
        </p:nvSpPr>
        <p:spPr>
          <a:xfrm>
            <a:off x="1072582" y="5980638"/>
            <a:ext cx="6439583" cy="369332"/>
          </a:xfrm>
          <a:prstGeom prst="rect">
            <a:avLst/>
          </a:prstGeom>
          <a:noFill/>
          <a:ln>
            <a:solidFill>
              <a:schemeClr val="tx1"/>
            </a:solidFill>
          </a:ln>
        </p:spPr>
        <p:txBody>
          <a:bodyPr wrap="none" rtlCol="0">
            <a:spAutoFit/>
          </a:bodyPr>
          <a:lstStyle/>
          <a:p>
            <a:r>
              <a:rPr lang="ja-JP" altLang="en-US" dirty="0" smtClean="0">
                <a:latin typeface="+mn-ea"/>
                <a:ea typeface="+mn-ea"/>
              </a:rPr>
              <a:t>中断のない連続的な天体観測・俊敏なフォローアップ観測が</a:t>
            </a:r>
            <a:r>
              <a:rPr lang="ja-JP" altLang="en-US" dirty="0">
                <a:latin typeface="+mn-ea"/>
                <a:ea typeface="+mn-ea"/>
              </a:rPr>
              <a:t>可能</a:t>
            </a:r>
            <a:endParaRPr kumimoji="1" lang="ja-JP" altLang="en-US" dirty="0">
              <a:latin typeface="+mn-ea"/>
              <a:ea typeface="+mn-ea"/>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22" t="29419" r="4627" b="15283"/>
          <a:stretch/>
        </p:blipFill>
        <p:spPr bwMode="auto">
          <a:xfrm>
            <a:off x="20275" y="2071881"/>
            <a:ext cx="9123725" cy="371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左右矢印 1"/>
          <p:cNvSpPr/>
          <p:nvPr/>
        </p:nvSpPr>
        <p:spPr>
          <a:xfrm>
            <a:off x="3275856" y="2924944"/>
            <a:ext cx="2664296" cy="144016"/>
          </a:xfrm>
          <a:prstGeom prst="lef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mn-ea"/>
            </a:endParaRPr>
          </a:p>
        </p:txBody>
      </p:sp>
      <p:sp>
        <p:nvSpPr>
          <p:cNvPr id="3" name="テキスト ボックス 2"/>
          <p:cNvSpPr txBox="1"/>
          <p:nvPr/>
        </p:nvSpPr>
        <p:spPr>
          <a:xfrm>
            <a:off x="3995378" y="2483604"/>
            <a:ext cx="1404552" cy="369332"/>
          </a:xfrm>
          <a:prstGeom prst="rect">
            <a:avLst/>
          </a:prstGeom>
          <a:solidFill>
            <a:schemeClr val="bg1"/>
          </a:solidFill>
        </p:spPr>
        <p:txBody>
          <a:bodyPr wrap="none" rtlCol="0">
            <a:spAutoFit/>
          </a:bodyPr>
          <a:lstStyle/>
          <a:p>
            <a:r>
              <a:rPr kumimoji="1" lang="en-US" altLang="ja-JP" dirty="0" smtClean="0">
                <a:latin typeface="+mn-ea"/>
                <a:ea typeface="+mn-ea"/>
              </a:rPr>
              <a:t>Polar Night</a:t>
            </a:r>
            <a:endParaRPr kumimoji="1" lang="ja-JP" altLang="en-US" dirty="0">
              <a:latin typeface="+mn-ea"/>
              <a:ea typeface="+mn-ea"/>
            </a:endParaRPr>
          </a:p>
        </p:txBody>
      </p:sp>
      <p:sp>
        <p:nvSpPr>
          <p:cNvPr id="13" name="テキスト ボックス 12"/>
          <p:cNvSpPr txBox="1"/>
          <p:nvPr/>
        </p:nvSpPr>
        <p:spPr>
          <a:xfrm>
            <a:off x="6155618" y="2532638"/>
            <a:ext cx="1047082" cy="369332"/>
          </a:xfrm>
          <a:prstGeom prst="rect">
            <a:avLst/>
          </a:prstGeom>
          <a:solidFill>
            <a:schemeClr val="bg1"/>
          </a:solidFill>
        </p:spPr>
        <p:txBody>
          <a:bodyPr wrap="none" rtlCol="0">
            <a:spAutoFit/>
          </a:bodyPr>
          <a:lstStyle/>
          <a:p>
            <a:r>
              <a:rPr kumimoji="1" lang="en-US" altLang="ja-JP" dirty="0" smtClean="0">
                <a:latin typeface="+mn-ea"/>
                <a:ea typeface="+mn-ea"/>
              </a:rPr>
              <a:t>Twilight</a:t>
            </a:r>
            <a:endParaRPr kumimoji="1" lang="ja-JP" altLang="en-US" dirty="0">
              <a:latin typeface="+mn-ea"/>
              <a:ea typeface="+mn-ea"/>
            </a:endParaRPr>
          </a:p>
        </p:txBody>
      </p:sp>
      <p:sp>
        <p:nvSpPr>
          <p:cNvPr id="14" name="テキスト ボックス 13"/>
          <p:cNvSpPr txBox="1"/>
          <p:nvPr/>
        </p:nvSpPr>
        <p:spPr>
          <a:xfrm>
            <a:off x="2155783" y="2348880"/>
            <a:ext cx="1140056" cy="646331"/>
          </a:xfrm>
          <a:prstGeom prst="rect">
            <a:avLst/>
          </a:prstGeom>
          <a:solidFill>
            <a:schemeClr val="bg1"/>
          </a:solidFill>
        </p:spPr>
        <p:txBody>
          <a:bodyPr wrap="none" rtlCol="0">
            <a:spAutoFit/>
          </a:bodyPr>
          <a:lstStyle/>
          <a:p>
            <a:r>
              <a:rPr lang="en-US" altLang="ja-JP" dirty="0" smtClean="0">
                <a:latin typeface="+mn-ea"/>
                <a:ea typeface="+mn-ea"/>
              </a:rPr>
              <a:t>Sunrise/</a:t>
            </a:r>
          </a:p>
          <a:p>
            <a:r>
              <a:rPr lang="en-US" altLang="ja-JP" dirty="0" smtClean="0">
                <a:latin typeface="+mn-ea"/>
                <a:ea typeface="+mn-ea"/>
              </a:rPr>
              <a:t>Sunset</a:t>
            </a:r>
            <a:endParaRPr kumimoji="1" lang="ja-JP" altLang="en-US" dirty="0">
              <a:latin typeface="+mn-ea"/>
              <a:ea typeface="+mn-ea"/>
            </a:endParaRPr>
          </a:p>
        </p:txBody>
      </p:sp>
      <p:sp>
        <p:nvSpPr>
          <p:cNvPr id="12" name="右矢印 11"/>
          <p:cNvSpPr/>
          <p:nvPr/>
        </p:nvSpPr>
        <p:spPr>
          <a:xfrm rot="10800000">
            <a:off x="1835696" y="2924952"/>
            <a:ext cx="1368152"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5" name="テキスト ボックス 14"/>
          <p:cNvSpPr txBox="1"/>
          <p:nvPr/>
        </p:nvSpPr>
        <p:spPr>
          <a:xfrm>
            <a:off x="6205756" y="2348880"/>
            <a:ext cx="1140056" cy="646331"/>
          </a:xfrm>
          <a:prstGeom prst="rect">
            <a:avLst/>
          </a:prstGeom>
          <a:solidFill>
            <a:schemeClr val="bg1"/>
          </a:solidFill>
        </p:spPr>
        <p:txBody>
          <a:bodyPr wrap="none" rtlCol="0">
            <a:spAutoFit/>
          </a:bodyPr>
          <a:lstStyle/>
          <a:p>
            <a:r>
              <a:rPr lang="en-US" altLang="ja-JP" dirty="0" smtClean="0">
                <a:latin typeface="+mn-ea"/>
                <a:ea typeface="+mn-ea"/>
              </a:rPr>
              <a:t>Sunrise/</a:t>
            </a:r>
          </a:p>
          <a:p>
            <a:r>
              <a:rPr lang="en-US" altLang="ja-JP" dirty="0" smtClean="0">
                <a:latin typeface="+mn-ea"/>
                <a:ea typeface="+mn-ea"/>
              </a:rPr>
              <a:t>Sunset</a:t>
            </a:r>
            <a:endParaRPr kumimoji="1" lang="ja-JP" altLang="en-US" dirty="0">
              <a:latin typeface="+mn-ea"/>
              <a:ea typeface="+mn-ea"/>
            </a:endParaRPr>
          </a:p>
        </p:txBody>
      </p:sp>
      <p:sp>
        <p:nvSpPr>
          <p:cNvPr id="5" name="右矢印 4"/>
          <p:cNvSpPr/>
          <p:nvPr/>
        </p:nvSpPr>
        <p:spPr>
          <a:xfrm>
            <a:off x="6012160" y="2924952"/>
            <a:ext cx="1368152"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2267581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HGP創英角ﾎﾟｯﾌﾟ体" pitchFamily="50" charset="-128"/>
                <a:ea typeface="HGP創英角ﾎﾟｯﾌﾟ体" pitchFamily="50" charset="-128"/>
              </a:rPr>
              <a:t>　</a:t>
            </a:r>
            <a:r>
              <a:rPr lang="ja-JP" altLang="en-US" sz="3600" dirty="0" smtClean="0">
                <a:latin typeface="HGP創英角ﾎﾟｯﾌﾟ体" pitchFamily="50" charset="-128"/>
                <a:ea typeface="HGP創英角ﾎﾟｯﾌﾟ体" pitchFamily="50" charset="-128"/>
              </a:rPr>
              <a:t>　</a:t>
            </a:r>
            <a:r>
              <a:rPr lang="ja-JP" altLang="en-US" sz="3600" dirty="0" smtClean="0">
                <a:latin typeface="HGP創英角ﾎﾟｯﾌﾟ体" pitchFamily="50" charset="-128"/>
                <a:ea typeface="HGP創英角ﾎﾟｯﾌﾟ体" pitchFamily="50" charset="-128"/>
              </a:rPr>
              <a:t>天体観測の条件</a:t>
            </a:r>
            <a:endParaRPr lang="en-US" altLang="ja-JP" sz="3600" dirty="0" smtClean="0">
              <a:latin typeface="HGP創英角ﾎﾟｯﾌﾟ体" pitchFamily="50" charset="-128"/>
              <a:ea typeface="HGP創英角ﾎﾟｯﾌﾟ体" pitchFamily="50" charset="-128"/>
            </a:endParaRPr>
          </a:p>
        </p:txBody>
      </p:sp>
      <p:sp>
        <p:nvSpPr>
          <p:cNvPr id="13" name="テキスト ボックス 12"/>
          <p:cNvSpPr txBox="1"/>
          <p:nvPr/>
        </p:nvSpPr>
        <p:spPr>
          <a:xfrm>
            <a:off x="323528" y="1412776"/>
            <a:ext cx="5184576" cy="3354765"/>
          </a:xfrm>
          <a:prstGeom prst="rect">
            <a:avLst/>
          </a:prstGeom>
          <a:noFill/>
        </p:spPr>
        <p:txBody>
          <a:bodyPr wrap="square" rtlCol="0">
            <a:spAutoFit/>
          </a:bodyPr>
          <a:lstStyle/>
          <a:p>
            <a:r>
              <a:rPr lang="ja-JP" altLang="en-US" sz="2800" dirty="0">
                <a:latin typeface="HGP創英角ﾎﾟｯﾌﾟ体" pitchFamily="50" charset="-128"/>
              </a:rPr>
              <a:t>これら</a:t>
            </a:r>
            <a:r>
              <a:rPr lang="ja-JP" altLang="en-US" sz="2800" dirty="0" smtClean="0">
                <a:latin typeface="HGP創英角ﾎﾟｯﾌﾟ体" pitchFamily="50" charset="-128"/>
              </a:rPr>
              <a:t>を総合すると南極では</a:t>
            </a:r>
            <a:endParaRPr lang="en-US" altLang="ja-JP" sz="2800" dirty="0" smtClean="0">
              <a:latin typeface="HGP創英角ﾎﾟｯﾌﾟ体" pitchFamily="50" charset="-128"/>
            </a:endParaRPr>
          </a:p>
          <a:p>
            <a:r>
              <a:rPr kumimoji="1" lang="ja-JP" altLang="en-US" sz="1600" dirty="0" smtClean="0">
                <a:latin typeface="HGP創英角ﾎﾟｯﾌﾟ体" pitchFamily="50" charset="-128"/>
                <a:ea typeface="HGP創英角ﾎﾟｯﾌﾟ体" pitchFamily="50" charset="-128"/>
              </a:rPr>
              <a:t>　</a:t>
            </a:r>
            <a:endParaRPr kumimoji="1" lang="en-US" altLang="ja-JP" sz="2800" dirty="0">
              <a:latin typeface="HGP創英角ﾎﾟｯﾌﾟ体" pitchFamily="50" charset="-128"/>
              <a:ea typeface="HGP創英角ﾎﾟｯﾌﾟ体" pitchFamily="50" charset="-128"/>
            </a:endParaRPr>
          </a:p>
          <a:p>
            <a:pPr marL="457200" indent="-457200">
              <a:buFont typeface="Wingdings" pitchFamily="2" charset="2"/>
              <a:buChar char="n"/>
            </a:pPr>
            <a:r>
              <a:rPr lang="ja-JP" altLang="en-US" sz="2800" dirty="0" smtClean="0">
                <a:latin typeface="HGP創英角ﾎﾟｯﾌﾟ体" pitchFamily="50" charset="-128"/>
              </a:rPr>
              <a:t>２</a:t>
            </a:r>
            <a:r>
              <a:rPr lang="ja-JP" altLang="en-US" sz="2800" dirty="0">
                <a:latin typeface="HGP創英角ﾎﾟｯﾌﾟ体" pitchFamily="50" charset="-128"/>
              </a:rPr>
              <a:t>ｍ</a:t>
            </a:r>
            <a:r>
              <a:rPr lang="ja-JP" altLang="en-US" sz="2800" dirty="0" smtClean="0">
                <a:latin typeface="HGP創英角ﾎﾟｯﾌﾟ体" pitchFamily="50" charset="-128"/>
              </a:rPr>
              <a:t>望遠鏡　＝　すばる望遠鏡</a:t>
            </a:r>
            <a:endParaRPr lang="en-US" altLang="ja-JP" sz="2800" dirty="0" smtClean="0">
              <a:latin typeface="HGP創英角ﾎﾟｯﾌﾟ体" pitchFamily="50" charset="-128"/>
            </a:endParaRPr>
          </a:p>
          <a:p>
            <a:pPr marL="457200" indent="-457200">
              <a:buFont typeface="Wingdings" pitchFamily="2" charset="2"/>
              <a:buChar char="n"/>
            </a:pPr>
            <a:r>
              <a:rPr lang="ja-JP" altLang="en-US" sz="2800" dirty="0" smtClean="0">
                <a:latin typeface="HGP創英角ﾎﾟｯﾌﾟ体" pitchFamily="50" charset="-128"/>
              </a:rPr>
              <a:t>８ｍ望遠鏡　＝　３０ｍ望遠鏡</a:t>
            </a:r>
            <a:endParaRPr lang="en-US" altLang="ja-JP" sz="2800" dirty="0">
              <a:latin typeface="HGP創英角ﾎﾟｯﾌﾟ体" pitchFamily="50" charset="-128"/>
            </a:endParaRPr>
          </a:p>
          <a:p>
            <a:pPr marL="457200" indent="-457200">
              <a:buFont typeface="Wingdings" pitchFamily="2" charset="2"/>
              <a:buChar char="n"/>
            </a:pPr>
            <a:r>
              <a:rPr lang="ja-JP" altLang="en-US" sz="2800" dirty="0" smtClean="0">
                <a:latin typeface="HGP創英角ﾎﾟｯﾌﾟ体" pitchFamily="50" charset="-128"/>
              </a:rPr>
              <a:t>３０ｍ望遠鏡　＝　？？？</a:t>
            </a:r>
            <a:endParaRPr lang="en-US" altLang="ja-JP" sz="2800" dirty="0">
              <a:latin typeface="HGP創英角ﾎﾟｯﾌﾟ体" pitchFamily="50" charset="-128"/>
            </a:endParaRPr>
          </a:p>
          <a:p>
            <a:pPr marL="457200" indent="-457200">
              <a:buFont typeface="Wingdings" pitchFamily="2" charset="2"/>
              <a:buChar char="n"/>
            </a:pPr>
            <a:endParaRPr lang="en-US" altLang="ja-JP" sz="2800" dirty="0" smtClean="0">
              <a:latin typeface="HGP創英角ﾎﾟｯﾌﾟ体" pitchFamily="50" charset="-128"/>
            </a:endParaRPr>
          </a:p>
          <a:p>
            <a:endParaRPr kumimoji="1" lang="en-US" altLang="ja-JP" sz="2800" dirty="0">
              <a:latin typeface="HGP創英角ﾎﾟｯﾌﾟ体" pitchFamily="50" charset="-128"/>
              <a:ea typeface="HGP創英角ﾎﾟｯﾌﾟ体" pitchFamily="50" charset="-128"/>
            </a:endParaRPr>
          </a:p>
          <a:p>
            <a:endParaRPr kumimoji="1" lang="en-US" altLang="ja-JP" sz="2800" dirty="0" smtClean="0">
              <a:latin typeface="HGP創英角ﾎﾟｯﾌﾟ体" pitchFamily="50" charset="-128"/>
              <a:ea typeface="HGP創英角ﾎﾟｯﾌﾟ体" pitchFamily="50" charset="-128"/>
            </a:endParaRPr>
          </a:p>
        </p:txBody>
      </p:sp>
      <p:pic>
        <p:nvPicPr>
          <p:cNvPr id="7" name="Picture 6"/>
          <p:cNvPicPr>
            <a:picLocks noChangeAspect="1" noChangeArrowheads="1"/>
          </p:cNvPicPr>
          <p:nvPr/>
        </p:nvPicPr>
        <p:blipFill>
          <a:blip r:embed="rId2" cstate="print"/>
          <a:srcRect/>
          <a:stretch>
            <a:fillRect/>
          </a:stretch>
        </p:blipFill>
        <p:spPr bwMode="auto">
          <a:xfrm>
            <a:off x="5652120" y="1412776"/>
            <a:ext cx="3111614" cy="510959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正方形/長方形 8"/>
          <p:cNvSpPr/>
          <p:nvPr/>
        </p:nvSpPr>
        <p:spPr>
          <a:xfrm>
            <a:off x="7309220" y="6263658"/>
            <a:ext cx="1511252" cy="276999"/>
          </a:xfrm>
          <a:prstGeom prst="rect">
            <a:avLst/>
          </a:prstGeom>
        </p:spPr>
        <p:txBody>
          <a:bodyPr wrap="square">
            <a:spAutoFit/>
          </a:bodyPr>
          <a:lstStyle/>
          <a:p>
            <a:r>
              <a:rPr lang="en-US" altLang="ja-JP" sz="1200" dirty="0" smtClean="0">
                <a:solidFill>
                  <a:schemeClr val="bg2"/>
                </a:solidFill>
                <a:latin typeface="+mn-ea"/>
                <a:ea typeface="+mn-ea"/>
              </a:rPr>
              <a:t>Lawrence+(2009)</a:t>
            </a:r>
            <a:endParaRPr lang="ja-JP" altLang="en-US" sz="1200" dirty="0">
              <a:solidFill>
                <a:schemeClr val="bg2"/>
              </a:solidFill>
              <a:latin typeface="+mn-ea"/>
              <a:ea typeface="+mn-ea"/>
            </a:endParaRPr>
          </a:p>
        </p:txBody>
      </p:sp>
      <p:sp>
        <p:nvSpPr>
          <p:cNvPr id="10" name="正方形/長方形 9"/>
          <p:cNvSpPr/>
          <p:nvPr/>
        </p:nvSpPr>
        <p:spPr>
          <a:xfrm>
            <a:off x="8163734" y="6001543"/>
            <a:ext cx="728746" cy="307777"/>
          </a:xfrm>
          <a:prstGeom prst="rect">
            <a:avLst/>
          </a:prstGeom>
        </p:spPr>
        <p:txBody>
          <a:bodyPr wrap="square">
            <a:spAutoFit/>
          </a:bodyPr>
          <a:lstStyle/>
          <a:p>
            <a:r>
              <a:rPr lang="en-US" altLang="ja-JP" sz="1400" dirty="0" smtClean="0">
                <a:solidFill>
                  <a:schemeClr val="bg2"/>
                </a:solidFill>
                <a:latin typeface="+mn-ea"/>
                <a:ea typeface="+mn-ea"/>
              </a:rPr>
              <a:t>PILOT</a:t>
            </a:r>
            <a:endParaRPr lang="ja-JP" altLang="en-US" sz="1400" dirty="0">
              <a:solidFill>
                <a:schemeClr val="bg2"/>
              </a:solidFill>
              <a:latin typeface="+mn-ea"/>
              <a:ea typeface="+mn-ea"/>
            </a:endParaRPr>
          </a:p>
        </p:txBody>
      </p:sp>
      <p:sp>
        <p:nvSpPr>
          <p:cNvPr id="2" name="テキスト ボックス 1"/>
          <p:cNvSpPr txBox="1"/>
          <p:nvPr/>
        </p:nvSpPr>
        <p:spPr>
          <a:xfrm>
            <a:off x="1723093" y="6032825"/>
            <a:ext cx="3785011" cy="461665"/>
          </a:xfrm>
          <a:prstGeom prst="rect">
            <a:avLst/>
          </a:prstGeom>
          <a:noFill/>
        </p:spPr>
        <p:txBody>
          <a:bodyPr wrap="none" rtlCol="0">
            <a:spAutoFit/>
          </a:bodyPr>
          <a:lstStyle/>
          <a:p>
            <a:r>
              <a:rPr kumimoji="1" lang="ja-JP" altLang="en-US" sz="2400" dirty="0" smtClean="0">
                <a:latin typeface="+mn-ea"/>
                <a:ea typeface="+mn-ea"/>
              </a:rPr>
              <a:t>南極</a:t>
            </a:r>
            <a:r>
              <a:rPr lang="ja-JP" altLang="en-US" sz="2400" dirty="0">
                <a:latin typeface="+mn-ea"/>
                <a:ea typeface="+mn-ea"/>
              </a:rPr>
              <a:t>２ｍ</a:t>
            </a:r>
            <a:r>
              <a:rPr lang="ja-JP" altLang="en-US" sz="2400" dirty="0" smtClean="0">
                <a:latin typeface="+mn-ea"/>
                <a:ea typeface="+mn-ea"/>
              </a:rPr>
              <a:t>望遠鏡完成予想図</a:t>
            </a:r>
            <a:endParaRPr kumimoji="1" lang="ja-JP" altLang="en-US" dirty="0">
              <a:latin typeface="+mn-ea"/>
              <a:ea typeface="+mn-ea"/>
            </a:endParaRPr>
          </a:p>
        </p:txBody>
      </p:sp>
      <p:sp>
        <p:nvSpPr>
          <p:cNvPr id="3" name="テキスト ボックス 2"/>
          <p:cNvSpPr txBox="1"/>
          <p:nvPr/>
        </p:nvSpPr>
        <p:spPr>
          <a:xfrm>
            <a:off x="323528" y="4365104"/>
            <a:ext cx="5105722" cy="1077218"/>
          </a:xfrm>
          <a:prstGeom prst="rect">
            <a:avLst/>
          </a:prstGeom>
          <a:noFill/>
        </p:spPr>
        <p:txBody>
          <a:bodyPr wrap="square" rtlCol="0">
            <a:spAutoFit/>
          </a:bodyPr>
          <a:lstStyle/>
          <a:p>
            <a:r>
              <a:rPr lang="ja-JP" altLang="en-US" sz="3200" dirty="0" smtClean="0">
                <a:solidFill>
                  <a:srgbClr val="FF0000"/>
                </a:solidFill>
              </a:rPr>
              <a:t>南極に天文台を作ることが本質的に重要！</a:t>
            </a:r>
            <a:endParaRPr kumimoji="1" lang="ja-JP" altLang="en-US" sz="1400" dirty="0">
              <a:solidFill>
                <a:srgbClr val="FF0000"/>
              </a:solidFill>
            </a:endParaRPr>
          </a:p>
        </p:txBody>
      </p:sp>
    </p:spTree>
    <p:extLst>
      <p:ext uri="{BB962C8B-B14F-4D97-AF65-F5344CB8AC3E}">
        <p14:creationId xmlns:p14="http://schemas.microsoft.com/office/powerpoint/2010/main" val="37451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 </a:t>
            </a:r>
            <a:r>
              <a:rPr lang="ja-JP" altLang="en-US" sz="3600" dirty="0" smtClean="0">
                <a:latin typeface="+mn-ea"/>
              </a:rPr>
              <a:t>これまでの取り組み</a:t>
            </a:r>
            <a:endParaRPr lang="en-US" altLang="ja-JP" sz="3600" dirty="0" smtClean="0">
              <a:latin typeface="+mn-ea"/>
            </a:endParaRPr>
          </a:p>
        </p:txBody>
      </p:sp>
      <p:sp>
        <p:nvSpPr>
          <p:cNvPr id="3" name="テキスト ボックス 2"/>
          <p:cNvSpPr txBox="1"/>
          <p:nvPr/>
        </p:nvSpPr>
        <p:spPr>
          <a:xfrm>
            <a:off x="2298306" y="1865057"/>
            <a:ext cx="3744416" cy="2677656"/>
          </a:xfrm>
          <a:prstGeom prst="rect">
            <a:avLst/>
          </a:prstGeom>
          <a:noFill/>
        </p:spPr>
        <p:txBody>
          <a:bodyPr wrap="square" rtlCol="0">
            <a:spAutoFit/>
          </a:bodyPr>
          <a:lstStyle/>
          <a:p>
            <a:pPr marL="342900" indent="-342900">
              <a:buFont typeface="+mj-lt"/>
              <a:buAutoNum type="arabicPeriod"/>
            </a:pPr>
            <a:r>
              <a:rPr kumimoji="1" lang="ja-JP" altLang="en-US" sz="2400" dirty="0" smtClean="0">
                <a:latin typeface="+mn-ea"/>
                <a:ea typeface="+mn-ea"/>
              </a:rPr>
              <a:t>物資</a:t>
            </a:r>
            <a:r>
              <a:rPr kumimoji="1" lang="ja-JP" altLang="en-US" sz="2400" dirty="0" smtClean="0">
                <a:latin typeface="+mn-ea"/>
                <a:ea typeface="+mn-ea"/>
              </a:rPr>
              <a:t>の輸送</a:t>
            </a:r>
            <a:endParaRPr kumimoji="1" lang="en-US" altLang="ja-JP" sz="2400" dirty="0" smtClean="0">
              <a:latin typeface="+mn-ea"/>
              <a:ea typeface="+mn-ea"/>
            </a:endParaRPr>
          </a:p>
          <a:p>
            <a:pPr marL="342900" indent="-342900">
              <a:buFont typeface="+mj-lt"/>
              <a:buAutoNum type="arabicPeriod"/>
            </a:pPr>
            <a:r>
              <a:rPr lang="ja-JP" altLang="en-US" sz="2400" dirty="0" smtClean="0">
                <a:latin typeface="+mn-ea"/>
                <a:ea typeface="+mn-ea"/>
              </a:rPr>
              <a:t>人員</a:t>
            </a:r>
            <a:r>
              <a:rPr lang="ja-JP" altLang="en-US" sz="2400" dirty="0" smtClean="0">
                <a:latin typeface="+mn-ea"/>
                <a:ea typeface="+mn-ea"/>
              </a:rPr>
              <a:t>の輸送</a:t>
            </a:r>
            <a:endParaRPr kumimoji="1" lang="en-US" altLang="ja-JP" sz="2400" dirty="0" smtClean="0">
              <a:latin typeface="+mn-ea"/>
              <a:ea typeface="+mn-ea"/>
            </a:endParaRPr>
          </a:p>
          <a:p>
            <a:pPr marL="342900" indent="-342900">
              <a:buFont typeface="+mj-lt"/>
              <a:buAutoNum type="arabicPeriod"/>
            </a:pPr>
            <a:r>
              <a:rPr lang="ja-JP" altLang="en-US" sz="2400" dirty="0" smtClean="0">
                <a:latin typeface="+mn-ea"/>
                <a:ea typeface="+mn-ea"/>
              </a:rPr>
              <a:t>電力</a:t>
            </a:r>
            <a:endParaRPr lang="en-US" altLang="ja-JP" sz="2400" dirty="0" smtClean="0">
              <a:latin typeface="+mn-ea"/>
              <a:ea typeface="+mn-ea"/>
            </a:endParaRPr>
          </a:p>
          <a:p>
            <a:pPr marL="342900" indent="-342900">
              <a:buFont typeface="+mj-lt"/>
              <a:buAutoNum type="arabicPeriod"/>
            </a:pPr>
            <a:r>
              <a:rPr kumimoji="1" lang="ja-JP" altLang="en-US" sz="2400" dirty="0" smtClean="0">
                <a:latin typeface="+mn-ea"/>
                <a:ea typeface="+mn-ea"/>
              </a:rPr>
              <a:t>通信</a:t>
            </a:r>
            <a:endParaRPr kumimoji="1" lang="en-US" altLang="ja-JP" sz="2400" dirty="0" smtClean="0">
              <a:latin typeface="+mn-ea"/>
              <a:ea typeface="+mn-ea"/>
            </a:endParaRPr>
          </a:p>
          <a:p>
            <a:pPr marL="342900" indent="-342900">
              <a:buFont typeface="+mj-lt"/>
              <a:buAutoNum type="arabicPeriod"/>
            </a:pPr>
            <a:r>
              <a:rPr lang="ja-JP" altLang="en-US" sz="2400" dirty="0" smtClean="0">
                <a:latin typeface="+mn-ea"/>
                <a:ea typeface="+mn-ea"/>
              </a:rPr>
              <a:t>低温</a:t>
            </a:r>
            <a:r>
              <a:rPr lang="ja-JP" altLang="en-US" sz="2400" dirty="0" smtClean="0">
                <a:latin typeface="+mn-ea"/>
                <a:ea typeface="+mn-ea"/>
              </a:rPr>
              <a:t>対策</a:t>
            </a:r>
            <a:endParaRPr kumimoji="1" lang="en-US" altLang="ja-JP" sz="2400" dirty="0" smtClean="0">
              <a:latin typeface="+mn-ea"/>
              <a:ea typeface="+mn-ea"/>
            </a:endParaRPr>
          </a:p>
          <a:p>
            <a:pPr marL="342900" indent="-342900">
              <a:buFont typeface="+mj-lt"/>
              <a:buAutoNum type="arabicPeriod"/>
            </a:pPr>
            <a:r>
              <a:rPr lang="ja-JP" altLang="en-US" sz="2400" dirty="0" smtClean="0">
                <a:latin typeface="+mn-ea"/>
                <a:ea typeface="+mn-ea"/>
              </a:rPr>
              <a:t>結露</a:t>
            </a:r>
            <a:r>
              <a:rPr lang="ja-JP" altLang="en-US" sz="2400" dirty="0" smtClean="0">
                <a:latin typeface="+mn-ea"/>
                <a:ea typeface="+mn-ea"/>
              </a:rPr>
              <a:t>対策</a:t>
            </a:r>
            <a:endParaRPr lang="en-US" altLang="ja-JP" sz="2400" dirty="0" smtClean="0">
              <a:latin typeface="+mn-ea"/>
              <a:ea typeface="+mn-ea"/>
            </a:endParaRPr>
          </a:p>
          <a:p>
            <a:pPr marL="342900" indent="-342900">
              <a:buFont typeface="+mj-lt"/>
              <a:buAutoNum type="arabicPeriod"/>
            </a:pPr>
            <a:r>
              <a:rPr lang="ja-JP" altLang="en-US" sz="2400" dirty="0" smtClean="0">
                <a:latin typeface="+mn-ea"/>
                <a:ea typeface="+mn-ea"/>
              </a:rPr>
              <a:t>不等</a:t>
            </a:r>
            <a:r>
              <a:rPr lang="ja-JP" altLang="en-US" sz="2400" dirty="0" smtClean="0">
                <a:latin typeface="+mn-ea"/>
                <a:ea typeface="+mn-ea"/>
              </a:rPr>
              <a:t>沈下</a:t>
            </a:r>
            <a:endParaRPr kumimoji="1" lang="ja-JP" altLang="en-US" sz="2400" dirty="0">
              <a:latin typeface="+mn-ea"/>
              <a:ea typeface="+mn-ea"/>
            </a:endParaRPr>
          </a:p>
        </p:txBody>
      </p:sp>
      <p:sp>
        <p:nvSpPr>
          <p:cNvPr id="2" name="テキスト ボックス 1"/>
          <p:cNvSpPr txBox="1"/>
          <p:nvPr/>
        </p:nvSpPr>
        <p:spPr>
          <a:xfrm>
            <a:off x="539552" y="1340768"/>
            <a:ext cx="6311343" cy="523220"/>
          </a:xfrm>
          <a:prstGeom prst="rect">
            <a:avLst/>
          </a:prstGeom>
          <a:noFill/>
        </p:spPr>
        <p:txBody>
          <a:bodyPr wrap="none" rtlCol="0">
            <a:spAutoFit/>
          </a:bodyPr>
          <a:lstStyle/>
          <a:p>
            <a:r>
              <a:rPr lang="ja-JP" altLang="en-US" sz="2800" dirty="0" smtClean="0">
                <a:solidFill>
                  <a:srgbClr val="FF0000"/>
                </a:solidFill>
              </a:rPr>
              <a:t>南極で天体観測するのはとにかく困難！</a:t>
            </a:r>
            <a:endParaRPr lang="en-US" altLang="ja-JP" sz="2000" dirty="0" smtClean="0">
              <a:solidFill>
                <a:srgbClr val="FF0000"/>
              </a:solidFill>
            </a:endParaRPr>
          </a:p>
        </p:txBody>
      </p:sp>
      <p:sp>
        <p:nvSpPr>
          <p:cNvPr id="7" name="正方形/長方形 6"/>
          <p:cNvSpPr/>
          <p:nvPr/>
        </p:nvSpPr>
        <p:spPr>
          <a:xfrm>
            <a:off x="560956" y="4653136"/>
            <a:ext cx="8115499" cy="1569660"/>
          </a:xfrm>
          <a:prstGeom prst="rect">
            <a:avLst/>
          </a:prstGeom>
        </p:spPr>
        <p:txBody>
          <a:bodyPr wrap="square">
            <a:spAutoFit/>
          </a:bodyPr>
          <a:lstStyle/>
          <a:p>
            <a:pPr algn="just"/>
            <a:r>
              <a:rPr lang="ja-JP" altLang="en-US" sz="2400" dirty="0">
                <a:latin typeface="+mn-ea"/>
                <a:ea typeface="+mn-ea"/>
              </a:rPr>
              <a:t>筑波大学・東北</a:t>
            </a:r>
            <a:r>
              <a:rPr lang="ja-JP" altLang="en-US" sz="2400" dirty="0" smtClean="0">
                <a:latin typeface="+mn-ea"/>
                <a:ea typeface="+mn-ea"/>
              </a:rPr>
              <a:t>大学・名古屋大学・国立天文台・極地研究所等によって</a:t>
            </a:r>
            <a:r>
              <a:rPr lang="ja-JP" altLang="en-US" sz="2400" b="1" dirty="0">
                <a:solidFill>
                  <a:srgbClr val="FF0000"/>
                </a:solidFill>
                <a:latin typeface="+mn-ea"/>
                <a:ea typeface="+mn-ea"/>
              </a:rPr>
              <a:t>「</a:t>
            </a:r>
            <a:r>
              <a:rPr lang="ja-JP" altLang="en-US" sz="2400" b="1" dirty="0" smtClean="0">
                <a:solidFill>
                  <a:srgbClr val="FF0000"/>
                </a:solidFill>
                <a:latin typeface="+mn-ea"/>
                <a:ea typeface="+mn-ea"/>
              </a:rPr>
              <a:t>南極</a:t>
            </a:r>
            <a:r>
              <a:rPr lang="ja-JP" altLang="en-US" sz="2400" b="1" dirty="0">
                <a:solidFill>
                  <a:srgbClr val="FF0000"/>
                </a:solidFill>
                <a:latin typeface="+mn-ea"/>
                <a:ea typeface="+mn-ea"/>
              </a:rPr>
              <a:t>天文</a:t>
            </a:r>
            <a:r>
              <a:rPr lang="ja-JP" altLang="en-US" sz="2400" b="1" dirty="0" smtClean="0">
                <a:solidFill>
                  <a:srgbClr val="FF0000"/>
                </a:solidFill>
                <a:latin typeface="+mn-ea"/>
                <a:ea typeface="+mn-ea"/>
              </a:rPr>
              <a:t>コンソーシアム」</a:t>
            </a:r>
            <a:r>
              <a:rPr lang="ja-JP" altLang="en-US" sz="2400" dirty="0">
                <a:latin typeface="+mn-ea"/>
                <a:ea typeface="+mn-ea"/>
              </a:rPr>
              <a:t>（</a:t>
            </a:r>
            <a:r>
              <a:rPr lang="en-US" altLang="ja-JP" sz="2400" dirty="0">
                <a:latin typeface="+mn-ea"/>
                <a:ea typeface="+mn-ea"/>
              </a:rPr>
              <a:t>2005</a:t>
            </a:r>
            <a:r>
              <a:rPr lang="ja-JP" altLang="en-US" sz="2400" dirty="0">
                <a:latin typeface="+mn-ea"/>
                <a:ea typeface="+mn-ea"/>
              </a:rPr>
              <a:t>年結成</a:t>
            </a:r>
            <a:r>
              <a:rPr lang="ja-JP" altLang="en-US" sz="2400" dirty="0" smtClean="0">
                <a:latin typeface="+mn-ea"/>
                <a:ea typeface="+mn-ea"/>
              </a:rPr>
              <a:t>、</a:t>
            </a:r>
            <a:r>
              <a:rPr lang="ja-JP" altLang="en-US" sz="2400" dirty="0" smtClean="0">
                <a:latin typeface="+mn-ea"/>
                <a:ea typeface="+mn-ea"/>
              </a:rPr>
              <a:t>代表：中井</a:t>
            </a:r>
            <a:r>
              <a:rPr lang="ja-JP" altLang="en-US" sz="2400" dirty="0">
                <a:latin typeface="+mn-ea"/>
                <a:ea typeface="+mn-ea"/>
              </a:rPr>
              <a:t>直正</a:t>
            </a:r>
            <a:r>
              <a:rPr lang="ja-JP" altLang="en-US" sz="2400" dirty="0" smtClean="0">
                <a:latin typeface="+mn-ea"/>
                <a:ea typeface="+mn-ea"/>
              </a:rPr>
              <a:t>）を結成し赤外線・テラヘルツ天文学の為の基礎研究を推進中。</a:t>
            </a:r>
            <a:r>
              <a:rPr lang="ja-JP" altLang="en-US" sz="2400" u="sng" dirty="0" smtClean="0">
                <a:latin typeface="+mn-ea"/>
                <a:ea typeface="+mn-ea"/>
              </a:rPr>
              <a:t>実験開発を積極的に行いこれら困難を解決してきた。</a:t>
            </a:r>
            <a:endParaRPr lang="en-US" altLang="ja-JP" sz="2400" u="sng" dirty="0">
              <a:latin typeface="+mn-ea"/>
              <a:ea typeface="+mn-ea"/>
            </a:endParaRPr>
          </a:p>
        </p:txBody>
      </p:sp>
    </p:spTree>
    <p:extLst>
      <p:ext uri="{BB962C8B-B14F-4D97-AF65-F5344CB8AC3E}">
        <p14:creationId xmlns:p14="http://schemas.microsoft.com/office/powerpoint/2010/main" val="29252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2.1. </a:t>
            </a:r>
            <a:r>
              <a:rPr lang="ja-JP" altLang="en-US" sz="3600" dirty="0" smtClean="0">
                <a:latin typeface="+mn-ea"/>
              </a:rPr>
              <a:t>物資輸送</a:t>
            </a:r>
            <a:endParaRPr lang="en-US" altLang="ja-JP" sz="3600" dirty="0" smtClean="0">
              <a:latin typeface="+mn-ea"/>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5" y="1467239"/>
            <a:ext cx="269662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6838526" y="3267239"/>
            <a:ext cx="1739579" cy="369332"/>
          </a:xfrm>
          <a:prstGeom prst="rect">
            <a:avLst/>
          </a:prstGeom>
          <a:noFill/>
        </p:spPr>
        <p:txBody>
          <a:bodyPr wrap="none" rtlCol="0">
            <a:spAutoFit/>
          </a:bodyPr>
          <a:lstStyle/>
          <a:p>
            <a:r>
              <a:rPr kumimoji="1" lang="ja-JP" altLang="en-US" dirty="0" smtClean="0">
                <a:latin typeface="+mn-ea"/>
                <a:ea typeface="+mn-ea"/>
              </a:rPr>
              <a:t>加速度センサー</a:t>
            </a:r>
            <a:endParaRPr kumimoji="1" lang="ja-JP" altLang="en-US" dirty="0">
              <a:latin typeface="+mn-ea"/>
              <a:ea typeface="+mn-ea"/>
            </a:endParaRPr>
          </a:p>
        </p:txBody>
      </p:sp>
      <p:sp>
        <p:nvSpPr>
          <p:cNvPr id="4" name="正方形/長方形 3"/>
          <p:cNvSpPr/>
          <p:nvPr/>
        </p:nvSpPr>
        <p:spPr>
          <a:xfrm>
            <a:off x="683568" y="1412776"/>
            <a:ext cx="3783408" cy="1015663"/>
          </a:xfrm>
          <a:prstGeom prst="rect">
            <a:avLst/>
          </a:prstGeom>
        </p:spPr>
        <p:txBody>
          <a:bodyPr wrap="none">
            <a:spAutoFit/>
          </a:bodyPr>
          <a:lstStyle/>
          <a:p>
            <a:r>
              <a:rPr lang="ja-JP" altLang="en-US" sz="2400" u="sng" dirty="0" smtClean="0">
                <a:latin typeface="+mn-ea"/>
                <a:ea typeface="+mn-ea"/>
              </a:rPr>
              <a:t>これまでの課題</a:t>
            </a:r>
            <a:endParaRPr lang="en-US" altLang="ja-JP" sz="2400" u="sng" dirty="0" smtClean="0">
              <a:latin typeface="+mn-ea"/>
              <a:ea typeface="+mn-ea"/>
            </a:endParaRPr>
          </a:p>
          <a:p>
            <a:r>
              <a:rPr lang="ja-JP" altLang="en-US" dirty="0">
                <a:latin typeface="+mn-ea"/>
                <a:ea typeface="+mn-ea"/>
              </a:rPr>
              <a:t>　</a:t>
            </a:r>
            <a:r>
              <a:rPr lang="en-US" altLang="ja-JP" dirty="0" smtClean="0">
                <a:latin typeface="+mn-ea"/>
                <a:ea typeface="+mn-ea"/>
              </a:rPr>
              <a:t>(1)</a:t>
            </a:r>
            <a:r>
              <a:rPr lang="ja-JP" altLang="en-US" dirty="0" smtClean="0">
                <a:latin typeface="+mn-ea"/>
                <a:ea typeface="+mn-ea"/>
              </a:rPr>
              <a:t>従来の小型橇では振動が多い</a:t>
            </a:r>
            <a:endParaRPr lang="en-US" altLang="ja-JP" dirty="0" smtClean="0">
              <a:latin typeface="+mn-ea"/>
              <a:ea typeface="+mn-ea"/>
            </a:endParaRPr>
          </a:p>
          <a:p>
            <a:r>
              <a:rPr lang="ja-JP" altLang="en-US" dirty="0">
                <a:latin typeface="+mn-ea"/>
                <a:ea typeface="+mn-ea"/>
              </a:rPr>
              <a:t>　</a:t>
            </a:r>
            <a:r>
              <a:rPr lang="en-US" altLang="ja-JP" dirty="0" smtClean="0">
                <a:latin typeface="+mn-ea"/>
                <a:ea typeface="+mn-ea"/>
              </a:rPr>
              <a:t>(2)</a:t>
            </a:r>
            <a:r>
              <a:rPr lang="ja-JP" altLang="en-US" dirty="0" smtClean="0">
                <a:latin typeface="+mn-ea"/>
                <a:ea typeface="+mn-ea"/>
              </a:rPr>
              <a:t>一度に運べる量・サイズが小さい</a:t>
            </a:r>
            <a:endParaRPr lang="en-US" altLang="ja-JP" dirty="0">
              <a:latin typeface="+mn-ea"/>
              <a:ea typeface="+mn-ea"/>
            </a:endParaRPr>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438187" y="3009726"/>
            <a:ext cx="5069918" cy="923330"/>
          </a:xfrm>
          <a:prstGeom prst="rect">
            <a:avLst/>
          </a:prstGeom>
          <a:noFill/>
        </p:spPr>
        <p:txBody>
          <a:bodyPr wrap="square" rtlCol="0">
            <a:spAutoFit/>
          </a:bodyPr>
          <a:lstStyle/>
          <a:p>
            <a:r>
              <a:rPr lang="ja-JP" altLang="en-US" dirty="0">
                <a:latin typeface="+mn-ea"/>
                <a:ea typeface="+mn-ea"/>
              </a:rPr>
              <a:t>・</a:t>
            </a:r>
            <a:r>
              <a:rPr lang="ja-JP" altLang="en-US" dirty="0" smtClean="0">
                <a:latin typeface="+mn-ea"/>
                <a:ea typeface="+mn-ea"/>
              </a:rPr>
              <a:t>加速度</a:t>
            </a:r>
            <a:r>
              <a:rPr lang="ja-JP" altLang="en-US" dirty="0">
                <a:latin typeface="+mn-ea"/>
                <a:ea typeface="+mn-ea"/>
              </a:rPr>
              <a:t>センサー</a:t>
            </a:r>
            <a:r>
              <a:rPr lang="ja-JP" altLang="en-US" dirty="0" smtClean="0">
                <a:latin typeface="+mn-ea"/>
                <a:ea typeface="+mn-ea"/>
              </a:rPr>
              <a:t>による振動の測定 </a:t>
            </a:r>
            <a:r>
              <a:rPr lang="en-US" altLang="ja-JP" dirty="0" smtClean="0">
                <a:latin typeface="+mn-ea"/>
                <a:ea typeface="+mn-ea"/>
              </a:rPr>
              <a:t>(JARE48)</a:t>
            </a:r>
          </a:p>
          <a:p>
            <a:r>
              <a:rPr lang="ja-JP" altLang="en-US" dirty="0" smtClean="0">
                <a:latin typeface="+mn-ea"/>
                <a:ea typeface="+mn-ea"/>
              </a:rPr>
              <a:t>・</a:t>
            </a:r>
            <a:r>
              <a:rPr lang="ja-JP" altLang="en-US" b="1" dirty="0" smtClean="0">
                <a:solidFill>
                  <a:srgbClr val="FF0000"/>
                </a:solidFill>
                <a:latin typeface="+mn-ea"/>
                <a:ea typeface="+mn-ea"/>
              </a:rPr>
              <a:t>大型橇</a:t>
            </a:r>
            <a:r>
              <a:rPr lang="ja-JP" altLang="en-US" dirty="0" smtClean="0">
                <a:latin typeface="+mn-ea"/>
                <a:ea typeface="+mn-ea"/>
              </a:rPr>
              <a:t>の開発と持ち込み </a:t>
            </a:r>
            <a:r>
              <a:rPr lang="en-US" altLang="ja-JP" dirty="0" smtClean="0">
                <a:latin typeface="+mn-ea"/>
                <a:ea typeface="+mn-ea"/>
              </a:rPr>
              <a:t>(JARE52, JARE53)</a:t>
            </a:r>
          </a:p>
          <a:p>
            <a:r>
              <a:rPr lang="ja-JP" altLang="en-US" dirty="0" smtClean="0">
                <a:latin typeface="+mn-ea"/>
                <a:ea typeface="+mn-ea"/>
              </a:rPr>
              <a:t>・</a:t>
            </a:r>
            <a:r>
              <a:rPr lang="ja-JP" altLang="en-US" b="1" dirty="0">
                <a:solidFill>
                  <a:srgbClr val="FF0000"/>
                </a:solidFill>
                <a:latin typeface="+mn-ea"/>
                <a:ea typeface="+mn-ea"/>
              </a:rPr>
              <a:t>新型</a:t>
            </a:r>
            <a:r>
              <a:rPr lang="ja-JP" altLang="en-US" b="1" dirty="0" smtClean="0">
                <a:solidFill>
                  <a:srgbClr val="FF0000"/>
                </a:solidFill>
                <a:latin typeface="+mn-ea"/>
                <a:ea typeface="+mn-ea"/>
              </a:rPr>
              <a:t>雪上車</a:t>
            </a:r>
            <a:r>
              <a:rPr lang="ja-JP" altLang="en-US" dirty="0" smtClean="0">
                <a:latin typeface="+mn-ea"/>
                <a:ea typeface="+mn-ea"/>
              </a:rPr>
              <a:t>の開発　</a:t>
            </a:r>
            <a:r>
              <a:rPr lang="en-US" altLang="ja-JP" dirty="0" smtClean="0">
                <a:latin typeface="+mn-ea"/>
                <a:ea typeface="+mn-ea"/>
              </a:rPr>
              <a:t>(JARE54</a:t>
            </a:r>
            <a:r>
              <a:rPr lang="ja-JP" altLang="en-US" dirty="0" smtClean="0">
                <a:latin typeface="+mn-ea"/>
                <a:ea typeface="+mn-ea"/>
              </a:rPr>
              <a:t>～</a:t>
            </a:r>
            <a:r>
              <a:rPr lang="en-US" altLang="ja-JP" dirty="0" smtClean="0">
                <a:latin typeface="+mn-ea"/>
                <a:ea typeface="+mn-ea"/>
              </a:rPr>
              <a:t>)</a:t>
            </a:r>
          </a:p>
        </p:txBody>
      </p:sp>
      <p:pic>
        <p:nvPicPr>
          <p:cNvPr id="2050" name="Picture 2" descr="C:\Research\Antarctic_Picture\2010_12_26出発\DSC_5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02" y="4221088"/>
            <a:ext cx="3245957"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310163" y="4351588"/>
            <a:ext cx="4438301" cy="923330"/>
          </a:xfrm>
          <a:prstGeom prst="rect">
            <a:avLst/>
          </a:prstGeom>
          <a:noFill/>
        </p:spPr>
        <p:txBody>
          <a:bodyPr wrap="square" rtlCol="0">
            <a:spAutoFit/>
          </a:bodyPr>
          <a:lstStyle/>
          <a:p>
            <a:r>
              <a:rPr lang="ja-JP" altLang="en-US" dirty="0">
                <a:latin typeface="+mn-ea"/>
                <a:ea typeface="+mn-ea"/>
              </a:rPr>
              <a:t>・</a:t>
            </a:r>
            <a:r>
              <a:rPr lang="en-US" altLang="ja-JP" dirty="0" smtClean="0">
                <a:latin typeface="+mn-ea"/>
                <a:ea typeface="+mn-ea"/>
              </a:rPr>
              <a:t>S16 - </a:t>
            </a:r>
            <a:r>
              <a:rPr lang="ja-JP" altLang="en-US" dirty="0" smtClean="0">
                <a:latin typeface="+mn-ea"/>
                <a:ea typeface="+mn-ea"/>
                <a:sym typeface="Wingdings" pitchFamily="2" charset="2"/>
              </a:rPr>
              <a:t>ドームふじ</a:t>
            </a:r>
            <a:r>
              <a:rPr lang="en-US" altLang="ja-JP" dirty="0" smtClean="0">
                <a:latin typeface="+mn-ea"/>
                <a:ea typeface="+mn-ea"/>
                <a:sym typeface="Wingdings" pitchFamily="2" charset="2"/>
              </a:rPr>
              <a:t>(1000km)</a:t>
            </a:r>
            <a:r>
              <a:rPr lang="ja-JP" altLang="en-US" dirty="0" smtClean="0">
                <a:latin typeface="+mn-ea"/>
                <a:ea typeface="+mn-ea"/>
                <a:sym typeface="Wingdings" pitchFamily="2" charset="2"/>
              </a:rPr>
              <a:t>　片道</a:t>
            </a:r>
            <a:r>
              <a:rPr lang="en-US" altLang="ja-JP" dirty="0" smtClean="0">
                <a:latin typeface="+mn-ea"/>
                <a:ea typeface="+mn-ea"/>
                <a:sym typeface="Wingdings" pitchFamily="2" charset="2"/>
              </a:rPr>
              <a:t>3</a:t>
            </a:r>
            <a:r>
              <a:rPr lang="ja-JP" altLang="en-US" dirty="0" smtClean="0">
                <a:latin typeface="+mn-ea"/>
                <a:ea typeface="+mn-ea"/>
                <a:sym typeface="Wingdings" pitchFamily="2" charset="2"/>
              </a:rPr>
              <a:t>週間</a:t>
            </a:r>
            <a:endParaRPr lang="en-US" altLang="ja-JP" dirty="0" smtClean="0">
              <a:latin typeface="+mn-ea"/>
              <a:ea typeface="+mn-ea"/>
              <a:sym typeface="Wingdings" pitchFamily="2" charset="2"/>
            </a:endParaRPr>
          </a:p>
          <a:p>
            <a:r>
              <a:rPr lang="ja-JP" altLang="en-US" dirty="0" smtClean="0">
                <a:latin typeface="+mn-ea"/>
                <a:ea typeface="+mn-ea"/>
              </a:rPr>
              <a:t>・雪上車</a:t>
            </a:r>
            <a:r>
              <a:rPr lang="en-US" altLang="ja-JP" dirty="0" smtClean="0">
                <a:latin typeface="+mn-ea"/>
                <a:ea typeface="+mn-ea"/>
              </a:rPr>
              <a:t>1</a:t>
            </a:r>
            <a:r>
              <a:rPr lang="ja-JP" altLang="en-US" dirty="0" smtClean="0">
                <a:latin typeface="+mn-ea"/>
                <a:ea typeface="+mn-ea"/>
              </a:rPr>
              <a:t>台につき牽引は</a:t>
            </a:r>
            <a:r>
              <a:rPr lang="en-US" altLang="ja-JP" dirty="0" smtClean="0">
                <a:latin typeface="+mn-ea"/>
                <a:ea typeface="+mn-ea"/>
              </a:rPr>
              <a:t>20t (</a:t>
            </a:r>
            <a:r>
              <a:rPr lang="ja-JP" altLang="en-US" dirty="0" smtClean="0">
                <a:latin typeface="+mn-ea"/>
                <a:ea typeface="+mn-ea"/>
              </a:rPr>
              <a:t>燃料</a:t>
            </a:r>
            <a:r>
              <a:rPr lang="en-US" altLang="ja-JP" dirty="0" smtClean="0">
                <a:latin typeface="+mn-ea"/>
                <a:ea typeface="+mn-ea"/>
              </a:rPr>
              <a:t>10t)</a:t>
            </a:r>
          </a:p>
          <a:p>
            <a:r>
              <a:rPr lang="ja-JP" altLang="en-US" dirty="0" smtClean="0">
                <a:latin typeface="+mn-ea"/>
                <a:ea typeface="+mn-ea"/>
              </a:rPr>
              <a:t>・夏にオングル海峡が渡れない</a:t>
            </a:r>
            <a:endParaRPr kumimoji="1" lang="en-US" altLang="ja-JP" dirty="0" smtClean="0">
              <a:latin typeface="+mn-ea"/>
              <a:ea typeface="+mn-ea"/>
            </a:endParaRPr>
          </a:p>
        </p:txBody>
      </p:sp>
      <p:sp>
        <p:nvSpPr>
          <p:cNvPr id="8" name="テキスト ボックス 7"/>
          <p:cNvSpPr txBox="1"/>
          <p:nvPr/>
        </p:nvSpPr>
        <p:spPr>
          <a:xfrm>
            <a:off x="4285948" y="5548311"/>
            <a:ext cx="4265911" cy="646331"/>
          </a:xfrm>
          <a:prstGeom prst="rect">
            <a:avLst/>
          </a:prstGeom>
          <a:noFill/>
        </p:spPr>
        <p:txBody>
          <a:bodyPr wrap="none" rtlCol="0">
            <a:spAutoFit/>
          </a:bodyPr>
          <a:lstStyle/>
          <a:p>
            <a:r>
              <a:rPr lang="en-US" altLang="ja-JP" dirty="0">
                <a:latin typeface="+mn-ea"/>
                <a:ea typeface="+mn-ea"/>
              </a:rPr>
              <a:t>1</a:t>
            </a:r>
            <a:r>
              <a:rPr lang="ja-JP" altLang="en-US" dirty="0">
                <a:latin typeface="+mn-ea"/>
                <a:ea typeface="+mn-ea"/>
              </a:rPr>
              <a:t>回</a:t>
            </a:r>
            <a:r>
              <a:rPr lang="ja-JP" altLang="en-US" dirty="0" smtClean="0">
                <a:latin typeface="+mn-ea"/>
                <a:ea typeface="+mn-ea"/>
              </a:rPr>
              <a:t>の旅行につき運べる物資は</a:t>
            </a:r>
            <a:r>
              <a:rPr lang="en-US" altLang="ja-JP" dirty="0" smtClean="0">
                <a:latin typeface="+mn-ea"/>
                <a:ea typeface="+mn-ea"/>
              </a:rPr>
              <a:t>50t</a:t>
            </a:r>
            <a:r>
              <a:rPr lang="ja-JP" altLang="en-US" dirty="0" smtClean="0">
                <a:latin typeface="+mn-ea"/>
                <a:ea typeface="+mn-ea"/>
              </a:rPr>
              <a:t>が限度</a:t>
            </a:r>
            <a:endParaRPr lang="en-US" altLang="ja-JP" dirty="0" smtClean="0">
              <a:latin typeface="+mn-ea"/>
              <a:ea typeface="+mn-ea"/>
            </a:endParaRPr>
          </a:p>
          <a:p>
            <a:r>
              <a:rPr kumimoji="1" lang="ja-JP" altLang="en-US" b="1" dirty="0">
                <a:solidFill>
                  <a:srgbClr val="FF0000"/>
                </a:solidFill>
                <a:latin typeface="+mn-ea"/>
                <a:ea typeface="+mn-ea"/>
              </a:rPr>
              <a:t>航空機</a:t>
            </a:r>
            <a:r>
              <a:rPr kumimoji="1" lang="ja-JP" altLang="en-US" b="1" dirty="0" smtClean="0">
                <a:solidFill>
                  <a:srgbClr val="FF0000"/>
                </a:solidFill>
                <a:latin typeface="+mn-ea"/>
                <a:ea typeface="+mn-ea"/>
              </a:rPr>
              <a:t>による物資投下</a:t>
            </a:r>
            <a:r>
              <a:rPr kumimoji="1" lang="ja-JP" altLang="en-US" dirty="0" smtClean="0">
                <a:latin typeface="+mn-ea"/>
                <a:ea typeface="+mn-ea"/>
              </a:rPr>
              <a:t>を今後検討</a:t>
            </a:r>
            <a:endParaRPr kumimoji="1" lang="ja-JP" altLang="en-US" dirty="0">
              <a:latin typeface="+mn-ea"/>
              <a:ea typeface="+mn-ea"/>
            </a:endParaRPr>
          </a:p>
        </p:txBody>
      </p:sp>
      <p:sp>
        <p:nvSpPr>
          <p:cNvPr id="17" name="テキスト ボックス 16"/>
          <p:cNvSpPr txBox="1"/>
          <p:nvPr/>
        </p:nvSpPr>
        <p:spPr>
          <a:xfrm>
            <a:off x="467544" y="6381088"/>
            <a:ext cx="4063933" cy="369332"/>
          </a:xfrm>
          <a:prstGeom prst="rect">
            <a:avLst/>
          </a:prstGeom>
          <a:noFill/>
        </p:spPr>
        <p:txBody>
          <a:bodyPr wrap="none" rtlCol="0">
            <a:spAutoFit/>
          </a:bodyPr>
          <a:lstStyle/>
          <a:p>
            <a:r>
              <a:rPr kumimoji="1" lang="en-US" altLang="ja-JP" dirty="0" smtClean="0">
                <a:latin typeface="+mn-ea"/>
                <a:ea typeface="+mn-ea"/>
              </a:rPr>
              <a:t>SM100(</a:t>
            </a:r>
            <a:r>
              <a:rPr kumimoji="1" lang="ja-JP" altLang="en-US" dirty="0" smtClean="0">
                <a:latin typeface="+mn-ea"/>
                <a:ea typeface="+mn-ea"/>
              </a:rPr>
              <a:t>旧型雪上車</a:t>
            </a:r>
            <a:r>
              <a:rPr kumimoji="1" lang="en-US" altLang="ja-JP" dirty="0" smtClean="0">
                <a:latin typeface="+mn-ea"/>
                <a:ea typeface="+mn-ea"/>
              </a:rPr>
              <a:t>)</a:t>
            </a:r>
            <a:r>
              <a:rPr kumimoji="1" lang="ja-JP" altLang="en-US" dirty="0" smtClean="0">
                <a:latin typeface="+mn-ea"/>
                <a:ea typeface="+mn-ea"/>
              </a:rPr>
              <a:t>と大型</a:t>
            </a:r>
            <a:r>
              <a:rPr lang="ja-JP" altLang="en-US" dirty="0" smtClean="0">
                <a:latin typeface="+mn-ea"/>
                <a:ea typeface="+mn-ea"/>
              </a:rPr>
              <a:t>橇（新型橇）</a:t>
            </a:r>
            <a:endParaRPr kumimoji="1" lang="ja-JP" altLang="en-US" dirty="0">
              <a:latin typeface="+mn-ea"/>
              <a:ea typeface="+mn-ea"/>
            </a:endParaRPr>
          </a:p>
        </p:txBody>
      </p:sp>
    </p:spTree>
    <p:extLst>
      <p:ext uri="{BB962C8B-B14F-4D97-AF65-F5344CB8AC3E}">
        <p14:creationId xmlns:p14="http://schemas.microsoft.com/office/powerpoint/2010/main" val="1877911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2.2. </a:t>
            </a:r>
            <a:r>
              <a:rPr lang="ja-JP" altLang="en-US" sz="3600" dirty="0" smtClean="0">
                <a:latin typeface="+mn-ea"/>
              </a:rPr>
              <a:t>人員輸送</a:t>
            </a:r>
            <a:endParaRPr lang="en-US" altLang="ja-JP" sz="3600" dirty="0" smtClean="0">
              <a:latin typeface="+mn-ea"/>
            </a:endParaRPr>
          </a:p>
        </p:txBody>
      </p:sp>
      <p:sp>
        <p:nvSpPr>
          <p:cNvPr id="4" name="正方形/長方形 3"/>
          <p:cNvSpPr/>
          <p:nvPr/>
        </p:nvSpPr>
        <p:spPr>
          <a:xfrm>
            <a:off x="415094" y="1412776"/>
            <a:ext cx="4844596" cy="1015663"/>
          </a:xfrm>
          <a:prstGeom prst="rect">
            <a:avLst/>
          </a:prstGeom>
        </p:spPr>
        <p:txBody>
          <a:bodyPr wrap="none">
            <a:spAutoFit/>
          </a:bodyPr>
          <a:lstStyle/>
          <a:p>
            <a:r>
              <a:rPr lang="ja-JP" altLang="en-US" sz="2400" u="sng" dirty="0" smtClean="0">
                <a:latin typeface="+mn-ea"/>
                <a:ea typeface="+mn-ea"/>
              </a:rPr>
              <a:t>これまでの課題</a:t>
            </a:r>
            <a:endParaRPr lang="en-US" altLang="ja-JP" sz="2400" u="sng" dirty="0" smtClean="0">
              <a:latin typeface="+mn-ea"/>
              <a:ea typeface="+mn-ea"/>
            </a:endParaRPr>
          </a:p>
          <a:p>
            <a:r>
              <a:rPr lang="ja-JP" altLang="en-US" dirty="0">
                <a:latin typeface="+mn-ea"/>
                <a:ea typeface="+mn-ea"/>
              </a:rPr>
              <a:t>　</a:t>
            </a:r>
            <a:r>
              <a:rPr lang="en-US" altLang="ja-JP" dirty="0" smtClean="0">
                <a:latin typeface="+mn-ea"/>
                <a:ea typeface="+mn-ea"/>
              </a:rPr>
              <a:t>(1)</a:t>
            </a:r>
            <a:r>
              <a:rPr lang="ja-JP" altLang="en-US" dirty="0" smtClean="0">
                <a:latin typeface="+mn-ea"/>
                <a:ea typeface="+mn-ea"/>
              </a:rPr>
              <a:t>最短で移動に往復</a:t>
            </a:r>
            <a:r>
              <a:rPr lang="en-US" altLang="ja-JP" dirty="0" smtClean="0">
                <a:latin typeface="+mn-ea"/>
                <a:ea typeface="+mn-ea"/>
              </a:rPr>
              <a:t>3</a:t>
            </a:r>
            <a:r>
              <a:rPr lang="ja-JP" altLang="en-US" dirty="0" smtClean="0">
                <a:latin typeface="+mn-ea"/>
                <a:ea typeface="+mn-ea"/>
              </a:rPr>
              <a:t>ヶ月（砕氷船＋雪上車）</a:t>
            </a:r>
            <a:endParaRPr lang="en-US" altLang="ja-JP" dirty="0">
              <a:latin typeface="+mn-ea"/>
              <a:ea typeface="+mn-ea"/>
            </a:endParaRPr>
          </a:p>
          <a:p>
            <a:r>
              <a:rPr lang="ja-JP" altLang="en-US" dirty="0" smtClean="0">
                <a:latin typeface="+mn-ea"/>
                <a:ea typeface="+mn-ea"/>
              </a:rPr>
              <a:t>　</a:t>
            </a:r>
            <a:r>
              <a:rPr lang="en-US" altLang="ja-JP" dirty="0" smtClean="0">
                <a:latin typeface="+mn-ea"/>
                <a:ea typeface="+mn-ea"/>
              </a:rPr>
              <a:t>(2)</a:t>
            </a:r>
            <a:r>
              <a:rPr lang="ja-JP" altLang="en-US" dirty="0" smtClean="0">
                <a:latin typeface="+mn-ea"/>
                <a:ea typeface="+mn-ea"/>
              </a:rPr>
              <a:t>実際の</a:t>
            </a:r>
            <a:r>
              <a:rPr lang="ja-JP" altLang="en-US" dirty="0">
                <a:latin typeface="+mn-ea"/>
                <a:ea typeface="+mn-ea"/>
              </a:rPr>
              <a:t>ドームふじ</a:t>
            </a:r>
            <a:r>
              <a:rPr lang="ja-JP" altLang="en-US" dirty="0" smtClean="0">
                <a:latin typeface="+mn-ea"/>
                <a:ea typeface="+mn-ea"/>
              </a:rPr>
              <a:t>滞在は最大</a:t>
            </a:r>
            <a:r>
              <a:rPr lang="en-US" altLang="ja-JP" dirty="0" smtClean="0">
                <a:latin typeface="+mn-ea"/>
                <a:ea typeface="+mn-ea"/>
              </a:rPr>
              <a:t>2</a:t>
            </a:r>
            <a:r>
              <a:rPr lang="ja-JP" altLang="en-US" dirty="0" smtClean="0">
                <a:latin typeface="+mn-ea"/>
                <a:ea typeface="+mn-ea"/>
              </a:rPr>
              <a:t>週間</a:t>
            </a:r>
            <a:endParaRPr lang="en-US" altLang="ja-JP" dirty="0">
              <a:latin typeface="+mn-ea"/>
              <a:ea typeface="+mn-ea"/>
            </a:endParaRPr>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438186" y="3009726"/>
            <a:ext cx="5862006" cy="1200329"/>
          </a:xfrm>
          <a:prstGeom prst="rect">
            <a:avLst/>
          </a:prstGeom>
          <a:noFill/>
        </p:spPr>
        <p:txBody>
          <a:bodyPr wrap="square" rtlCol="0">
            <a:spAutoFit/>
          </a:bodyPr>
          <a:lstStyle/>
          <a:p>
            <a:r>
              <a:rPr lang="ja-JP" altLang="en-US" dirty="0" smtClean="0">
                <a:latin typeface="+mn-ea"/>
                <a:ea typeface="+mn-ea"/>
              </a:rPr>
              <a:t>・</a:t>
            </a:r>
            <a:r>
              <a:rPr lang="en-US" altLang="ja-JP" dirty="0" smtClean="0">
                <a:latin typeface="+mn-ea"/>
                <a:ea typeface="+mn-ea"/>
              </a:rPr>
              <a:t>DROMLAN</a:t>
            </a:r>
            <a:r>
              <a:rPr lang="ja-JP" altLang="en-US" dirty="0" smtClean="0">
                <a:latin typeface="+mn-ea"/>
                <a:ea typeface="+mn-ea"/>
              </a:rPr>
              <a:t>による空路での大陸アクセス</a:t>
            </a:r>
            <a:r>
              <a:rPr lang="en-US" altLang="ja-JP" dirty="0" smtClean="0">
                <a:latin typeface="+mn-ea"/>
                <a:ea typeface="+mn-ea"/>
              </a:rPr>
              <a:t>(1</a:t>
            </a:r>
            <a:r>
              <a:rPr lang="ja-JP" altLang="en-US" dirty="0" smtClean="0">
                <a:latin typeface="+mn-ea"/>
                <a:ea typeface="+mn-ea"/>
              </a:rPr>
              <a:t>人</a:t>
            </a:r>
            <a:r>
              <a:rPr lang="en-US" altLang="ja-JP" dirty="0" smtClean="0">
                <a:latin typeface="+mn-ea"/>
                <a:ea typeface="+mn-ea"/>
              </a:rPr>
              <a:t>250</a:t>
            </a:r>
            <a:r>
              <a:rPr lang="ja-JP" altLang="en-US" dirty="0">
                <a:latin typeface="+mn-ea"/>
                <a:ea typeface="+mn-ea"/>
              </a:rPr>
              <a:t>万</a:t>
            </a:r>
            <a:r>
              <a:rPr lang="ja-JP" altLang="en-US" dirty="0" smtClean="0">
                <a:latin typeface="+mn-ea"/>
                <a:ea typeface="+mn-ea"/>
              </a:rPr>
              <a:t>円～</a:t>
            </a:r>
            <a:r>
              <a:rPr lang="en-US" altLang="ja-JP" dirty="0" smtClean="0">
                <a:latin typeface="+mn-ea"/>
                <a:ea typeface="+mn-ea"/>
              </a:rPr>
              <a:t>)</a:t>
            </a:r>
          </a:p>
          <a:p>
            <a:r>
              <a:rPr lang="ja-JP" altLang="en-US" dirty="0" smtClean="0">
                <a:latin typeface="+mn-ea"/>
                <a:ea typeface="+mn-ea"/>
              </a:rPr>
              <a:t>・将来はドームふじ基地へダイレクトにアクセス？</a:t>
            </a:r>
            <a:endParaRPr lang="en-US" altLang="ja-JP" dirty="0" smtClean="0">
              <a:latin typeface="+mn-ea"/>
              <a:ea typeface="+mn-ea"/>
            </a:endParaRPr>
          </a:p>
          <a:p>
            <a:r>
              <a:rPr lang="en-US" altLang="ja-JP" dirty="0" smtClean="0">
                <a:latin typeface="+mn-ea"/>
                <a:ea typeface="+mn-ea"/>
                <a:sym typeface="Wingdings" pitchFamily="2" charset="2"/>
              </a:rPr>
              <a:t></a:t>
            </a:r>
            <a:r>
              <a:rPr lang="ja-JP" altLang="en-US" b="1" dirty="0">
                <a:solidFill>
                  <a:srgbClr val="FF0000"/>
                </a:solidFill>
                <a:latin typeface="+mn-ea"/>
                <a:ea typeface="+mn-ea"/>
                <a:sym typeface="Wingdings" pitchFamily="2" charset="2"/>
              </a:rPr>
              <a:t>滞在</a:t>
            </a:r>
            <a:r>
              <a:rPr lang="ja-JP" altLang="en-US" b="1" dirty="0" smtClean="0">
                <a:solidFill>
                  <a:srgbClr val="FF0000"/>
                </a:solidFill>
                <a:latin typeface="+mn-ea"/>
                <a:ea typeface="+mn-ea"/>
                <a:sym typeface="Wingdings" pitchFamily="2" charset="2"/>
              </a:rPr>
              <a:t>期間は最大</a:t>
            </a:r>
            <a:r>
              <a:rPr lang="en-US" altLang="ja-JP" b="1" dirty="0" smtClean="0">
                <a:solidFill>
                  <a:srgbClr val="FF0000"/>
                </a:solidFill>
                <a:latin typeface="+mn-ea"/>
                <a:ea typeface="+mn-ea"/>
                <a:sym typeface="Wingdings" pitchFamily="2" charset="2"/>
              </a:rPr>
              <a:t>2</a:t>
            </a:r>
            <a:r>
              <a:rPr lang="ja-JP" altLang="en-US" b="1" dirty="0" smtClean="0">
                <a:solidFill>
                  <a:srgbClr val="FF0000"/>
                </a:solidFill>
                <a:latin typeface="+mn-ea"/>
                <a:ea typeface="+mn-ea"/>
                <a:sym typeface="Wingdings" pitchFamily="2" charset="2"/>
              </a:rPr>
              <a:t>ヶ月</a:t>
            </a:r>
            <a:r>
              <a:rPr lang="en-US" altLang="ja-JP" b="1" dirty="0" smtClean="0">
                <a:solidFill>
                  <a:srgbClr val="FF0000"/>
                </a:solidFill>
                <a:latin typeface="+mn-ea"/>
                <a:ea typeface="+mn-ea"/>
                <a:sym typeface="Wingdings" pitchFamily="2" charset="2"/>
              </a:rPr>
              <a:t>(</a:t>
            </a:r>
            <a:r>
              <a:rPr lang="ja-JP" altLang="en-US" b="1" dirty="0">
                <a:solidFill>
                  <a:srgbClr val="FF0000"/>
                </a:solidFill>
                <a:latin typeface="+mn-ea"/>
                <a:ea typeface="+mn-ea"/>
                <a:sym typeface="Wingdings" pitchFamily="2" charset="2"/>
              </a:rPr>
              <a:t>夏期のみの場合</a:t>
            </a:r>
            <a:r>
              <a:rPr lang="en-US" altLang="ja-JP" b="1" dirty="0" smtClean="0">
                <a:solidFill>
                  <a:srgbClr val="FF0000"/>
                </a:solidFill>
                <a:latin typeface="+mn-ea"/>
                <a:ea typeface="+mn-ea"/>
                <a:sym typeface="Wingdings" pitchFamily="2" charset="2"/>
              </a:rPr>
              <a:t>)</a:t>
            </a:r>
            <a:endParaRPr lang="en-US" altLang="ja-JP" dirty="0" smtClean="0">
              <a:latin typeface="+mn-ea"/>
              <a:ea typeface="+mn-ea"/>
            </a:endParaRPr>
          </a:p>
          <a:p>
            <a:endParaRPr lang="en-US" altLang="ja-JP" dirty="0" smtClean="0">
              <a:latin typeface="+mn-ea"/>
              <a:ea typeface="+mn-ea"/>
            </a:endParaRPr>
          </a:p>
        </p:txBody>
      </p:sp>
      <p:sp>
        <p:nvSpPr>
          <p:cNvPr id="17" name="テキスト ボックス 16"/>
          <p:cNvSpPr txBox="1"/>
          <p:nvPr/>
        </p:nvSpPr>
        <p:spPr>
          <a:xfrm>
            <a:off x="1168625" y="6366514"/>
            <a:ext cx="3429144" cy="369332"/>
          </a:xfrm>
          <a:prstGeom prst="rect">
            <a:avLst/>
          </a:prstGeom>
          <a:noFill/>
        </p:spPr>
        <p:txBody>
          <a:bodyPr wrap="none" rtlCol="0">
            <a:spAutoFit/>
          </a:bodyPr>
          <a:lstStyle/>
          <a:p>
            <a:r>
              <a:rPr kumimoji="1" lang="en-US" altLang="ja-JP" dirty="0" smtClean="0">
                <a:latin typeface="+mn-ea"/>
                <a:ea typeface="+mn-ea"/>
              </a:rPr>
              <a:t>S17</a:t>
            </a:r>
            <a:r>
              <a:rPr kumimoji="1" lang="ja-JP" altLang="en-US" dirty="0" smtClean="0">
                <a:latin typeface="+mn-ea"/>
                <a:ea typeface="+mn-ea"/>
              </a:rPr>
              <a:t>航空拠点でのバスラーターボ</a:t>
            </a:r>
            <a:endParaRPr kumimoji="1" lang="ja-JP" altLang="en-US" dirty="0">
              <a:latin typeface="+mn-ea"/>
              <a:ea typeface="+mn-ea"/>
            </a:endParaRPr>
          </a:p>
        </p:txBody>
      </p:sp>
      <p:pic>
        <p:nvPicPr>
          <p:cNvPr id="12" name="Picture 4"/>
          <p:cNvPicPr>
            <a:picLocks noChangeAspect="1" noChangeArrowheads="1"/>
          </p:cNvPicPr>
          <p:nvPr/>
        </p:nvPicPr>
        <p:blipFill>
          <a:blip r:embed="rId2" cstate="print"/>
          <a:srcRect/>
          <a:stretch>
            <a:fillRect/>
          </a:stretch>
        </p:blipFill>
        <p:spPr bwMode="auto">
          <a:xfrm>
            <a:off x="5220072" y="1149189"/>
            <a:ext cx="2834646" cy="18000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6626286" y="2744924"/>
            <a:ext cx="2411941" cy="1607961"/>
          </a:xfrm>
          <a:prstGeom prst="rect">
            <a:avLst/>
          </a:prstGeom>
          <a:noFill/>
          <a:ln w="9525">
            <a:noFill/>
            <a:miter lim="800000"/>
            <a:headEnd/>
            <a:tailEnd/>
          </a:ln>
        </p:spPr>
      </p:pic>
      <p:pic>
        <p:nvPicPr>
          <p:cNvPr id="14" name="Picture 2"/>
          <p:cNvPicPr>
            <a:picLocks noChangeAspect="1" noChangeArrowheads="1"/>
          </p:cNvPicPr>
          <p:nvPr/>
        </p:nvPicPr>
        <p:blipFill rotWithShape="1">
          <a:blip r:embed="rId4" cstate="print"/>
          <a:srcRect l="30744" t="46666" r="12307"/>
          <a:stretch/>
        </p:blipFill>
        <p:spPr bwMode="auto">
          <a:xfrm>
            <a:off x="4847192" y="4050995"/>
            <a:ext cx="2489556" cy="2500185"/>
          </a:xfrm>
          <a:prstGeom prst="rect">
            <a:avLst/>
          </a:prstGeom>
          <a:noFill/>
          <a:ln w="9525">
            <a:solidFill>
              <a:schemeClr val="tx1"/>
            </a:solidFill>
            <a:miter lim="800000"/>
            <a:headEnd/>
            <a:tailEnd/>
          </a:ln>
        </p:spPr>
      </p:pic>
      <p:pic>
        <p:nvPicPr>
          <p:cNvPr id="3074" name="Picture 2" descr="http://photo.sankei.jp.msn.com/kodawari/data/2011/shirase/0528dromlan/dromlan/~/media/kodawari/2011/shirase/0528dromlan/あドロムラン5.jpg?mh=581&amp;mw=6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045966"/>
            <a:ext cx="4117020" cy="233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103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2.3. </a:t>
            </a:r>
            <a:r>
              <a:rPr lang="ja-JP" altLang="en-US" sz="3600" dirty="0" smtClean="0">
                <a:latin typeface="+mn-ea"/>
              </a:rPr>
              <a:t>電力</a:t>
            </a:r>
            <a:endParaRPr lang="en-US" altLang="ja-JP" sz="3600" dirty="0" smtClean="0">
              <a:latin typeface="+mn-ea"/>
            </a:endParaRPr>
          </a:p>
        </p:txBody>
      </p:sp>
      <p:sp>
        <p:nvSpPr>
          <p:cNvPr id="4" name="正方形/長方形 3"/>
          <p:cNvSpPr/>
          <p:nvPr/>
        </p:nvSpPr>
        <p:spPr>
          <a:xfrm>
            <a:off x="415094" y="1412776"/>
            <a:ext cx="4591321" cy="1015663"/>
          </a:xfrm>
          <a:prstGeom prst="rect">
            <a:avLst/>
          </a:prstGeom>
        </p:spPr>
        <p:txBody>
          <a:bodyPr wrap="none">
            <a:spAutoFit/>
          </a:bodyPr>
          <a:lstStyle/>
          <a:p>
            <a:r>
              <a:rPr lang="ja-JP" altLang="en-US" sz="2400" u="sng" dirty="0" smtClean="0">
                <a:latin typeface="+mn-ea"/>
                <a:ea typeface="+mn-ea"/>
              </a:rPr>
              <a:t>これまでの課題</a:t>
            </a:r>
            <a:endParaRPr lang="en-US" altLang="ja-JP" sz="2400" u="sng" dirty="0" smtClean="0">
              <a:latin typeface="+mn-ea"/>
              <a:ea typeface="+mn-ea"/>
            </a:endParaRPr>
          </a:p>
          <a:p>
            <a:r>
              <a:rPr lang="ja-JP" altLang="en-US" dirty="0">
                <a:latin typeface="+mn-ea"/>
                <a:ea typeface="+mn-ea"/>
              </a:rPr>
              <a:t>　</a:t>
            </a:r>
            <a:r>
              <a:rPr lang="en-US" altLang="ja-JP" dirty="0" smtClean="0">
                <a:latin typeface="+mn-ea"/>
                <a:ea typeface="+mn-ea"/>
              </a:rPr>
              <a:t>(1)</a:t>
            </a:r>
            <a:r>
              <a:rPr lang="ja-JP" altLang="en-US" dirty="0" smtClean="0">
                <a:latin typeface="+mn-ea"/>
                <a:ea typeface="+mn-ea"/>
              </a:rPr>
              <a:t>現在のドームふじ基地は無人</a:t>
            </a:r>
            <a:endParaRPr lang="en-US" altLang="ja-JP" dirty="0" smtClean="0">
              <a:latin typeface="+mn-ea"/>
              <a:ea typeface="+mn-ea"/>
            </a:endParaRPr>
          </a:p>
          <a:p>
            <a:r>
              <a:rPr lang="ja-JP" altLang="en-US" dirty="0" smtClean="0">
                <a:latin typeface="+mn-ea"/>
                <a:ea typeface="+mn-ea"/>
              </a:rPr>
              <a:t>　</a:t>
            </a:r>
            <a:r>
              <a:rPr lang="en-US" altLang="ja-JP" dirty="0" smtClean="0">
                <a:latin typeface="+mn-ea"/>
                <a:ea typeface="+mn-ea"/>
              </a:rPr>
              <a:t>(2)</a:t>
            </a:r>
            <a:r>
              <a:rPr lang="ja-JP" altLang="en-US" dirty="0" smtClean="0">
                <a:latin typeface="+mn-ea"/>
                <a:ea typeface="+mn-ea"/>
              </a:rPr>
              <a:t>そもそも冬期の無人発電システムが無い</a:t>
            </a:r>
            <a:endParaRPr lang="en-US" altLang="ja-JP" dirty="0">
              <a:latin typeface="+mn-ea"/>
              <a:ea typeface="+mn-ea"/>
            </a:endParaRPr>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438187" y="3009726"/>
            <a:ext cx="4752528" cy="646331"/>
          </a:xfrm>
          <a:prstGeom prst="rect">
            <a:avLst/>
          </a:prstGeom>
          <a:noFill/>
        </p:spPr>
        <p:txBody>
          <a:bodyPr wrap="square" rtlCol="0">
            <a:spAutoFit/>
          </a:bodyPr>
          <a:lstStyle/>
          <a:p>
            <a:r>
              <a:rPr lang="ja-JP" altLang="en-US" dirty="0" smtClean="0">
                <a:latin typeface="+mn-ea"/>
                <a:ea typeface="+mn-ea"/>
              </a:rPr>
              <a:t>・オーストラリア</a:t>
            </a:r>
            <a:r>
              <a:rPr lang="en-US" altLang="ja-JP" dirty="0" smtClean="0">
                <a:latin typeface="+mn-ea"/>
                <a:ea typeface="+mn-ea"/>
              </a:rPr>
              <a:t>UNSW</a:t>
            </a:r>
            <a:r>
              <a:rPr lang="ja-JP" altLang="en-US" dirty="0" smtClean="0">
                <a:latin typeface="+mn-ea"/>
                <a:ea typeface="+mn-ea"/>
              </a:rPr>
              <a:t>大学開発の</a:t>
            </a:r>
            <a:r>
              <a:rPr lang="en-US" altLang="ja-JP" b="1" dirty="0" smtClean="0">
                <a:solidFill>
                  <a:srgbClr val="FF0000"/>
                </a:solidFill>
                <a:latin typeface="+mn-ea"/>
                <a:ea typeface="+mn-ea"/>
              </a:rPr>
              <a:t>PLATO-F</a:t>
            </a:r>
          </a:p>
          <a:p>
            <a:r>
              <a:rPr lang="ja-JP" altLang="en-US" dirty="0">
                <a:latin typeface="+mn-ea"/>
                <a:ea typeface="+mn-ea"/>
              </a:rPr>
              <a:t>　</a:t>
            </a:r>
            <a:r>
              <a:rPr lang="en-US" altLang="ja-JP" dirty="0" smtClean="0">
                <a:latin typeface="+mn-ea"/>
                <a:ea typeface="+mn-ea"/>
              </a:rPr>
              <a:t>6,000L</a:t>
            </a:r>
            <a:r>
              <a:rPr lang="ja-JP" altLang="en-US" dirty="0" err="1" smtClean="0">
                <a:latin typeface="+mn-ea"/>
                <a:ea typeface="+mn-ea"/>
              </a:rPr>
              <a:t>の航</a:t>
            </a:r>
            <a:r>
              <a:rPr lang="ja-JP" altLang="en-US" dirty="0" smtClean="0">
                <a:latin typeface="+mn-ea"/>
                <a:ea typeface="+mn-ea"/>
              </a:rPr>
              <a:t>空燃料で</a:t>
            </a:r>
            <a:r>
              <a:rPr lang="en-US" altLang="ja-JP" b="1" dirty="0" smtClean="0">
                <a:solidFill>
                  <a:srgbClr val="FF0000"/>
                </a:solidFill>
                <a:latin typeface="+mn-ea"/>
                <a:ea typeface="+mn-ea"/>
              </a:rPr>
              <a:t>1KW</a:t>
            </a:r>
            <a:r>
              <a:rPr lang="ja-JP" altLang="en-US" b="1" dirty="0" smtClean="0">
                <a:solidFill>
                  <a:srgbClr val="FF0000"/>
                </a:solidFill>
                <a:latin typeface="+mn-ea"/>
                <a:ea typeface="+mn-ea"/>
              </a:rPr>
              <a:t>を</a:t>
            </a:r>
            <a:r>
              <a:rPr lang="en-US" altLang="ja-JP" b="1" dirty="0" smtClean="0">
                <a:solidFill>
                  <a:srgbClr val="FF0000"/>
                </a:solidFill>
                <a:latin typeface="+mn-ea"/>
                <a:ea typeface="+mn-ea"/>
              </a:rPr>
              <a:t>600</a:t>
            </a:r>
            <a:r>
              <a:rPr lang="ja-JP" altLang="en-US" b="1" dirty="0" smtClean="0">
                <a:solidFill>
                  <a:srgbClr val="FF0000"/>
                </a:solidFill>
                <a:latin typeface="+mn-ea"/>
                <a:ea typeface="+mn-ea"/>
              </a:rPr>
              <a:t>日</a:t>
            </a:r>
            <a:r>
              <a:rPr lang="ja-JP" altLang="en-US" dirty="0" smtClean="0">
                <a:latin typeface="+mn-ea"/>
                <a:ea typeface="+mn-ea"/>
              </a:rPr>
              <a:t>供給</a:t>
            </a:r>
            <a:endParaRPr lang="en-US" altLang="ja-JP" dirty="0" smtClean="0">
              <a:latin typeface="+mn-ea"/>
              <a:ea typeface="+mn-ea"/>
            </a:endParaRPr>
          </a:p>
        </p:txBody>
      </p:sp>
      <p:sp>
        <p:nvSpPr>
          <p:cNvPr id="2" name="テキスト ボックス 1"/>
          <p:cNvSpPr txBox="1"/>
          <p:nvPr/>
        </p:nvSpPr>
        <p:spPr>
          <a:xfrm>
            <a:off x="5050980" y="5526498"/>
            <a:ext cx="3726160" cy="923330"/>
          </a:xfrm>
          <a:prstGeom prst="rect">
            <a:avLst/>
          </a:prstGeom>
          <a:noFill/>
        </p:spPr>
        <p:txBody>
          <a:bodyPr wrap="square" rtlCol="0">
            <a:spAutoFit/>
          </a:bodyPr>
          <a:lstStyle/>
          <a:p>
            <a:pPr algn="just"/>
            <a:r>
              <a:rPr kumimoji="1" lang="ja-JP" altLang="en-US" dirty="0" smtClean="0">
                <a:latin typeface="+mn-ea"/>
                <a:ea typeface="+mn-ea"/>
              </a:rPr>
              <a:t>越冬基地が出来れば電力の問題は一応解決。</a:t>
            </a:r>
            <a:r>
              <a:rPr lang="ja-JP" altLang="en-US" dirty="0">
                <a:latin typeface="+mn-ea"/>
                <a:ea typeface="+mn-ea"/>
              </a:rPr>
              <a:t>しかし</a:t>
            </a:r>
            <a:r>
              <a:rPr kumimoji="1" lang="ja-JP" altLang="en-US" dirty="0" smtClean="0">
                <a:latin typeface="+mn-ea"/>
                <a:ea typeface="+mn-ea"/>
              </a:rPr>
              <a:t>発電量は燃料輸送量に依存するため無尽蔵ではない。</a:t>
            </a:r>
            <a:endParaRPr kumimoji="1" lang="en-US" altLang="ja-JP" dirty="0" smtClean="0">
              <a:latin typeface="+mn-ea"/>
              <a:ea typeface="+mn-ea"/>
            </a:endParaRPr>
          </a:p>
        </p:txBody>
      </p:sp>
      <p:pic>
        <p:nvPicPr>
          <p:cNvPr id="15" name="Picture 2"/>
          <p:cNvPicPr>
            <a:picLocks noChangeAspect="1" noChangeArrowheads="1"/>
          </p:cNvPicPr>
          <p:nvPr/>
        </p:nvPicPr>
        <p:blipFill>
          <a:blip r:embed="rId2" cstate="print"/>
          <a:srcRect/>
          <a:stretch>
            <a:fillRect/>
          </a:stretch>
        </p:blipFill>
        <p:spPr bwMode="auto">
          <a:xfrm rot="16200000">
            <a:off x="6088180" y="1317363"/>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3" cstate="print"/>
          <a:stretch>
            <a:fillRect/>
          </a:stretch>
        </p:blipFill>
        <p:spPr>
          <a:xfrm>
            <a:off x="5700571" y="3573016"/>
            <a:ext cx="2426979" cy="1617986"/>
          </a:xfrm>
          <a:prstGeom prst="rect">
            <a:avLst/>
          </a:prstGeom>
        </p:spPr>
      </p:pic>
      <p:sp>
        <p:nvSpPr>
          <p:cNvPr id="18" name="テキスト ボックス 17"/>
          <p:cNvSpPr txBox="1"/>
          <p:nvPr/>
        </p:nvSpPr>
        <p:spPr>
          <a:xfrm>
            <a:off x="5703755" y="4857846"/>
            <a:ext cx="1298753" cy="307777"/>
          </a:xfrm>
          <a:prstGeom prst="rect">
            <a:avLst/>
          </a:prstGeom>
          <a:noFill/>
        </p:spPr>
        <p:txBody>
          <a:bodyPr wrap="none" rtlCol="0">
            <a:spAutoFit/>
          </a:bodyPr>
          <a:lstStyle/>
          <a:p>
            <a:r>
              <a:rPr kumimoji="1" lang="en-US" altLang="ja-JP" sz="1400" dirty="0" err="1" smtClean="0">
                <a:solidFill>
                  <a:schemeClr val="bg2"/>
                </a:solidFill>
                <a:latin typeface="+mn-ea"/>
                <a:ea typeface="+mn-ea"/>
              </a:rPr>
              <a:t>Photo:Takato</a:t>
            </a:r>
            <a:endParaRPr kumimoji="1" lang="ja-JP" altLang="en-US" sz="1400" dirty="0">
              <a:solidFill>
                <a:schemeClr val="bg2"/>
              </a:solidFill>
              <a:latin typeface="+mn-ea"/>
              <a:ea typeface="+mn-ea"/>
            </a:endParaRPr>
          </a:p>
        </p:txBody>
      </p:sp>
      <p:sp>
        <p:nvSpPr>
          <p:cNvPr id="19" name="テキスト ボックス 18"/>
          <p:cNvSpPr txBox="1"/>
          <p:nvPr/>
        </p:nvSpPr>
        <p:spPr>
          <a:xfrm>
            <a:off x="6660232" y="2924944"/>
            <a:ext cx="1298753" cy="307777"/>
          </a:xfrm>
          <a:prstGeom prst="rect">
            <a:avLst/>
          </a:prstGeom>
          <a:noFill/>
        </p:spPr>
        <p:txBody>
          <a:bodyPr wrap="none" rtlCol="0">
            <a:spAutoFit/>
          </a:bodyPr>
          <a:lstStyle/>
          <a:p>
            <a:r>
              <a:rPr kumimoji="1" lang="en-US" altLang="ja-JP" sz="1400" dirty="0" err="1" smtClean="0">
                <a:solidFill>
                  <a:schemeClr val="bg2"/>
                </a:solidFill>
                <a:latin typeface="+mn-ea"/>
                <a:ea typeface="+mn-ea"/>
              </a:rPr>
              <a:t>Photo:Takato</a:t>
            </a:r>
            <a:endParaRPr kumimoji="1" lang="ja-JP" altLang="en-US" sz="1400" dirty="0">
              <a:solidFill>
                <a:schemeClr val="bg2"/>
              </a:solidFill>
              <a:latin typeface="+mn-ea"/>
              <a:ea typeface="+mn-ea"/>
            </a:endParaRPr>
          </a:p>
        </p:txBody>
      </p:sp>
      <p:pic>
        <p:nvPicPr>
          <p:cNvPr id="20" name="Picture 2"/>
          <p:cNvPicPr>
            <a:picLocks noChangeAspect="1" noChangeArrowheads="1"/>
          </p:cNvPicPr>
          <p:nvPr/>
        </p:nvPicPr>
        <p:blipFill>
          <a:blip r:embed="rId4" cstate="print"/>
          <a:srcRect/>
          <a:stretch>
            <a:fillRect/>
          </a:stretch>
        </p:blipFill>
        <p:spPr bwMode="auto">
          <a:xfrm>
            <a:off x="674807" y="3745162"/>
            <a:ext cx="4017392" cy="2520000"/>
          </a:xfrm>
          <a:prstGeom prst="rect">
            <a:avLst/>
          </a:prstGeom>
          <a:noFill/>
          <a:ln w="9525">
            <a:noFill/>
            <a:miter lim="800000"/>
            <a:headEnd/>
            <a:tailEnd/>
          </a:ln>
        </p:spPr>
      </p:pic>
      <p:sp>
        <p:nvSpPr>
          <p:cNvPr id="21" name="正方形/長方形 20"/>
          <p:cNvSpPr/>
          <p:nvPr/>
        </p:nvSpPr>
        <p:spPr>
          <a:xfrm>
            <a:off x="2814451" y="6265162"/>
            <a:ext cx="1170513" cy="369332"/>
          </a:xfrm>
          <a:prstGeom prst="rect">
            <a:avLst/>
          </a:prstGeom>
        </p:spPr>
        <p:txBody>
          <a:bodyPr wrap="none">
            <a:spAutoFit/>
          </a:bodyPr>
          <a:lstStyle/>
          <a:p>
            <a:r>
              <a:rPr lang="en-US" altLang="ja-JP" dirty="0" smtClean="0">
                <a:latin typeface="+mn-ea"/>
                <a:ea typeface="+mn-ea"/>
              </a:rPr>
              <a:t>PLATO-F</a:t>
            </a:r>
            <a:endParaRPr lang="en-US" altLang="ja-JP" dirty="0">
              <a:latin typeface="+mn-ea"/>
              <a:ea typeface="+mn-ea"/>
            </a:endParaRPr>
          </a:p>
        </p:txBody>
      </p:sp>
    </p:spTree>
    <p:extLst>
      <p:ext uri="{BB962C8B-B14F-4D97-AF65-F5344CB8AC3E}">
        <p14:creationId xmlns:p14="http://schemas.microsoft.com/office/powerpoint/2010/main" val="1407628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2.4. </a:t>
            </a:r>
            <a:r>
              <a:rPr lang="ja-JP" altLang="en-US" sz="3600" dirty="0" smtClean="0">
                <a:latin typeface="+mn-ea"/>
              </a:rPr>
              <a:t>通信</a:t>
            </a:r>
            <a:endParaRPr lang="en-US" altLang="ja-JP" sz="3600" dirty="0" smtClean="0">
              <a:latin typeface="+mn-ea"/>
            </a:endParaRPr>
          </a:p>
        </p:txBody>
      </p:sp>
      <p:sp>
        <p:nvSpPr>
          <p:cNvPr id="4" name="正方形/長方形 3"/>
          <p:cNvSpPr/>
          <p:nvPr/>
        </p:nvSpPr>
        <p:spPr>
          <a:xfrm>
            <a:off x="415094" y="1412776"/>
            <a:ext cx="4907113" cy="2123658"/>
          </a:xfrm>
          <a:prstGeom prst="rect">
            <a:avLst/>
          </a:prstGeom>
        </p:spPr>
        <p:txBody>
          <a:bodyPr wrap="none">
            <a:spAutoFit/>
          </a:bodyPr>
          <a:lstStyle/>
          <a:p>
            <a:r>
              <a:rPr lang="ja-JP" altLang="en-US" sz="2400" u="sng" dirty="0" smtClean="0">
                <a:latin typeface="+mn-ea"/>
                <a:ea typeface="+mn-ea"/>
              </a:rPr>
              <a:t>これまでの課題</a:t>
            </a:r>
            <a:endParaRPr lang="en-US" altLang="ja-JP" sz="2400" u="sng" dirty="0" smtClean="0">
              <a:latin typeface="+mn-ea"/>
              <a:ea typeface="+mn-ea"/>
            </a:endParaRPr>
          </a:p>
          <a:p>
            <a:r>
              <a:rPr lang="ja-JP" altLang="en-US" dirty="0">
                <a:latin typeface="+mn-ea"/>
                <a:ea typeface="+mn-ea"/>
              </a:rPr>
              <a:t>　</a:t>
            </a:r>
            <a:r>
              <a:rPr lang="ja-JP" altLang="en-US" dirty="0" smtClean="0">
                <a:latin typeface="+mn-ea"/>
                <a:ea typeface="+mn-ea"/>
              </a:rPr>
              <a:t>通信環境は極めて厳しい</a:t>
            </a:r>
            <a:endParaRPr lang="en-US" altLang="ja-JP" dirty="0" smtClean="0">
              <a:latin typeface="+mn-ea"/>
              <a:ea typeface="+mn-ea"/>
            </a:endParaRPr>
          </a:p>
          <a:p>
            <a:r>
              <a:rPr lang="ja-JP" altLang="en-US" dirty="0" smtClean="0">
                <a:latin typeface="+mn-ea"/>
                <a:ea typeface="+mn-ea"/>
              </a:rPr>
              <a:t>　</a:t>
            </a:r>
            <a:r>
              <a:rPr lang="en-US" altLang="ja-JP" dirty="0" smtClean="0">
                <a:latin typeface="+mn-ea"/>
                <a:ea typeface="+mn-ea"/>
              </a:rPr>
              <a:t>(1)</a:t>
            </a:r>
            <a:r>
              <a:rPr lang="ja-JP" altLang="en-US" dirty="0" smtClean="0">
                <a:latin typeface="+mn-ea"/>
                <a:ea typeface="+mn-ea"/>
              </a:rPr>
              <a:t>イリジウム衛星携帯電話</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a:t>
            </a:r>
            <a:r>
              <a:rPr lang="en-US" altLang="ja-JP" b="1" dirty="0" smtClean="0">
                <a:solidFill>
                  <a:srgbClr val="FF0000"/>
                </a:solidFill>
                <a:latin typeface="+mn-ea"/>
                <a:ea typeface="+mn-ea"/>
              </a:rPr>
              <a:t>2.4kbps</a:t>
            </a:r>
            <a:r>
              <a:rPr lang="en-US" altLang="ja-JP" dirty="0" smtClean="0">
                <a:latin typeface="+mn-ea"/>
                <a:ea typeface="+mn-ea"/>
              </a:rPr>
              <a:t>, \150/1KB</a:t>
            </a:r>
            <a:r>
              <a:rPr lang="ja-JP" altLang="en-US" dirty="0">
                <a:latin typeface="+mn-ea"/>
                <a:ea typeface="+mn-ea"/>
              </a:rPr>
              <a:t>　→　</a:t>
            </a:r>
            <a:r>
              <a:rPr lang="en-US" altLang="ja-JP" b="1" dirty="0" smtClean="0">
                <a:solidFill>
                  <a:srgbClr val="FF0000"/>
                </a:solidFill>
                <a:latin typeface="+mn-ea"/>
                <a:ea typeface="+mn-ea"/>
              </a:rPr>
              <a:t>1GB=1.5</a:t>
            </a:r>
            <a:r>
              <a:rPr lang="ja-JP" altLang="en-US" b="1" dirty="0" smtClean="0">
                <a:solidFill>
                  <a:srgbClr val="FF0000"/>
                </a:solidFill>
                <a:latin typeface="+mn-ea"/>
                <a:ea typeface="+mn-ea"/>
              </a:rPr>
              <a:t>億円</a:t>
            </a:r>
            <a:endParaRPr lang="en-US" altLang="ja-JP" b="1" dirty="0" smtClean="0">
              <a:latin typeface="+mn-ea"/>
              <a:ea typeface="+mn-ea"/>
            </a:endParaRPr>
          </a:p>
          <a:p>
            <a:r>
              <a:rPr lang="ja-JP" altLang="en-US" dirty="0" smtClean="0">
                <a:latin typeface="+mn-ea"/>
                <a:ea typeface="+mn-ea"/>
              </a:rPr>
              <a:t>　</a:t>
            </a:r>
            <a:r>
              <a:rPr lang="en-US" altLang="ja-JP" dirty="0" smtClean="0">
                <a:latin typeface="+mn-ea"/>
                <a:ea typeface="+mn-ea"/>
              </a:rPr>
              <a:t>(2)</a:t>
            </a:r>
            <a:r>
              <a:rPr lang="ja-JP" altLang="en-US" dirty="0" smtClean="0">
                <a:latin typeface="+mn-ea"/>
                <a:ea typeface="+mn-ea"/>
              </a:rPr>
              <a:t>インマルサット</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　　　通信できない場所・時間帯あり</a:t>
            </a:r>
            <a:endParaRPr lang="en-US" altLang="ja-JP" dirty="0" smtClean="0">
              <a:latin typeface="+mn-ea"/>
              <a:ea typeface="+mn-ea"/>
            </a:endParaRPr>
          </a:p>
          <a:p>
            <a:r>
              <a:rPr lang="ja-JP" altLang="en-US" dirty="0">
                <a:latin typeface="+mn-ea"/>
                <a:ea typeface="+mn-ea"/>
              </a:rPr>
              <a:t>　</a:t>
            </a:r>
            <a:r>
              <a:rPr lang="en-US" altLang="ja-JP" dirty="0" smtClean="0">
                <a:latin typeface="+mn-ea"/>
                <a:ea typeface="+mn-ea"/>
              </a:rPr>
              <a:t>(3)HF</a:t>
            </a:r>
            <a:r>
              <a:rPr lang="ja-JP" altLang="en-US" dirty="0" smtClean="0">
                <a:latin typeface="+mn-ea"/>
                <a:ea typeface="+mn-ea"/>
              </a:rPr>
              <a:t>無線</a:t>
            </a:r>
            <a:r>
              <a:rPr lang="en-US" altLang="ja-JP" dirty="0" smtClean="0">
                <a:latin typeface="+mn-ea"/>
                <a:ea typeface="+mn-ea"/>
              </a:rPr>
              <a:t>(</a:t>
            </a:r>
            <a:r>
              <a:rPr lang="ja-JP" altLang="en-US" dirty="0" smtClean="0">
                <a:latin typeface="+mn-ea"/>
                <a:ea typeface="+mn-ea"/>
              </a:rPr>
              <a:t>観測隊は主にこれを使用</a:t>
            </a:r>
            <a:r>
              <a:rPr lang="en-US" altLang="ja-JP" dirty="0" smtClean="0">
                <a:latin typeface="+mn-ea"/>
                <a:ea typeface="+mn-ea"/>
              </a:rPr>
              <a:t>)</a:t>
            </a:r>
          </a:p>
        </p:txBody>
      </p:sp>
      <p:sp>
        <p:nvSpPr>
          <p:cNvPr id="2" name="テキスト ボックス 1"/>
          <p:cNvSpPr txBox="1"/>
          <p:nvPr/>
        </p:nvSpPr>
        <p:spPr>
          <a:xfrm>
            <a:off x="415094" y="5602014"/>
            <a:ext cx="4300922" cy="923330"/>
          </a:xfrm>
          <a:prstGeom prst="rect">
            <a:avLst/>
          </a:prstGeom>
          <a:noFill/>
          <a:ln>
            <a:solidFill>
              <a:schemeClr val="tx1"/>
            </a:solidFill>
          </a:ln>
        </p:spPr>
        <p:txBody>
          <a:bodyPr wrap="square" rtlCol="0">
            <a:spAutoFit/>
          </a:bodyPr>
          <a:lstStyle/>
          <a:p>
            <a:pPr algn="just"/>
            <a:r>
              <a:rPr kumimoji="1" lang="ja-JP" altLang="en-US" dirty="0" smtClean="0">
                <a:latin typeface="+mn-ea"/>
                <a:ea typeface="+mn-ea"/>
              </a:rPr>
              <a:t>ちなみに、南極点基地では退役した</a:t>
            </a:r>
            <a:r>
              <a:rPr kumimoji="1" lang="en-US" altLang="ja-JP" dirty="0" smtClean="0">
                <a:latin typeface="+mn-ea"/>
                <a:ea typeface="+mn-ea"/>
              </a:rPr>
              <a:t>4</a:t>
            </a:r>
            <a:r>
              <a:rPr kumimoji="1" lang="ja-JP" altLang="en-US" dirty="0" smtClean="0">
                <a:latin typeface="+mn-ea"/>
                <a:ea typeface="+mn-ea"/>
              </a:rPr>
              <a:t>機の通信衛星</a:t>
            </a:r>
            <a:r>
              <a:rPr lang="ja-JP" altLang="en-US" dirty="0" smtClean="0">
                <a:latin typeface="+mn-ea"/>
                <a:ea typeface="+mn-ea"/>
              </a:rPr>
              <a:t>に</a:t>
            </a:r>
            <a:r>
              <a:rPr kumimoji="1" lang="ja-JP" altLang="en-US" dirty="0" smtClean="0">
                <a:latin typeface="+mn-ea"/>
                <a:ea typeface="+mn-ea"/>
              </a:rPr>
              <a:t>傾斜をつけて</a:t>
            </a:r>
            <a:r>
              <a:rPr kumimoji="1" lang="en-US" altLang="ja-JP" b="1" dirty="0" smtClean="0">
                <a:solidFill>
                  <a:srgbClr val="FF0000"/>
                </a:solidFill>
                <a:latin typeface="+mn-ea"/>
                <a:ea typeface="+mn-ea"/>
              </a:rPr>
              <a:t>1.5</a:t>
            </a:r>
            <a:r>
              <a:rPr kumimoji="1" lang="ja-JP" altLang="en-US" b="1" dirty="0" smtClean="0">
                <a:solidFill>
                  <a:srgbClr val="FF0000"/>
                </a:solidFill>
                <a:latin typeface="+mn-ea"/>
                <a:ea typeface="+mn-ea"/>
              </a:rPr>
              <a:t>～</a:t>
            </a:r>
            <a:r>
              <a:rPr kumimoji="1" lang="en-US" altLang="ja-JP" b="1" dirty="0" smtClean="0">
                <a:solidFill>
                  <a:srgbClr val="FF0000"/>
                </a:solidFill>
                <a:latin typeface="+mn-ea"/>
                <a:ea typeface="+mn-ea"/>
              </a:rPr>
              <a:t>150Mbps</a:t>
            </a:r>
            <a:r>
              <a:rPr kumimoji="1" lang="ja-JP" altLang="en-US" dirty="0" smtClean="0">
                <a:latin typeface="+mn-ea"/>
                <a:ea typeface="+mn-ea"/>
              </a:rPr>
              <a:t>を</a:t>
            </a:r>
            <a:r>
              <a:rPr lang="ja-JP" altLang="en-US" dirty="0" smtClean="0">
                <a:latin typeface="+mn-ea"/>
                <a:ea typeface="+mn-ea"/>
              </a:rPr>
              <a:t>実現</a:t>
            </a:r>
            <a:r>
              <a:rPr lang="ja-JP" altLang="en-US" dirty="0">
                <a:latin typeface="+mn-ea"/>
                <a:ea typeface="+mn-ea"/>
              </a:rPr>
              <a:t>。</a:t>
            </a:r>
            <a:r>
              <a:rPr kumimoji="1" lang="ja-JP" altLang="en-US" dirty="0" smtClean="0">
                <a:latin typeface="+mn-ea"/>
                <a:ea typeface="+mn-ea"/>
              </a:rPr>
              <a:t>使えるのは</a:t>
            </a:r>
            <a:r>
              <a:rPr kumimoji="1" lang="en-US" altLang="ja-JP" dirty="0" smtClean="0">
                <a:latin typeface="+mn-ea"/>
                <a:ea typeface="+mn-ea"/>
              </a:rPr>
              <a:t>1</a:t>
            </a:r>
            <a:r>
              <a:rPr kumimoji="1" lang="ja-JP" altLang="en-US" dirty="0" smtClean="0">
                <a:latin typeface="+mn-ea"/>
                <a:ea typeface="+mn-ea"/>
              </a:rPr>
              <a:t>日</a:t>
            </a:r>
            <a:r>
              <a:rPr kumimoji="1" lang="en-US" altLang="ja-JP" dirty="0" smtClean="0">
                <a:latin typeface="+mn-ea"/>
                <a:ea typeface="+mn-ea"/>
              </a:rPr>
              <a:t>3</a:t>
            </a:r>
            <a:r>
              <a:rPr kumimoji="1" lang="ja-JP" altLang="en-US" dirty="0" smtClean="0">
                <a:latin typeface="+mn-ea"/>
                <a:ea typeface="+mn-ea"/>
              </a:rPr>
              <a:t>～</a:t>
            </a:r>
            <a:r>
              <a:rPr kumimoji="1" lang="en-US" altLang="ja-JP" dirty="0" smtClean="0">
                <a:latin typeface="+mn-ea"/>
                <a:ea typeface="+mn-ea"/>
              </a:rPr>
              <a:t>7</a:t>
            </a:r>
            <a:r>
              <a:rPr lang="ja-JP" altLang="en-US" dirty="0" smtClean="0">
                <a:latin typeface="+mn-ea"/>
                <a:ea typeface="+mn-ea"/>
              </a:rPr>
              <a:t>時間程度。</a:t>
            </a:r>
            <a:endParaRPr kumimoji="1" lang="en-US" altLang="ja-JP" dirty="0" smtClean="0">
              <a:latin typeface="+mn-ea"/>
              <a:ea typeface="+mn-ea"/>
            </a:endParaRPr>
          </a:p>
        </p:txBody>
      </p:sp>
      <p:sp>
        <p:nvSpPr>
          <p:cNvPr id="3" name="テキスト ボックス 2"/>
          <p:cNvSpPr txBox="1"/>
          <p:nvPr/>
        </p:nvSpPr>
        <p:spPr>
          <a:xfrm>
            <a:off x="846712" y="4150821"/>
            <a:ext cx="4474302" cy="923330"/>
          </a:xfrm>
          <a:prstGeom prst="rect">
            <a:avLst/>
          </a:prstGeom>
          <a:noFill/>
        </p:spPr>
        <p:txBody>
          <a:bodyPr wrap="none" rtlCol="0">
            <a:spAutoFit/>
          </a:bodyPr>
          <a:lstStyle/>
          <a:p>
            <a:r>
              <a:rPr kumimoji="1" lang="ja-JP" altLang="en-US" dirty="0" smtClean="0">
                <a:latin typeface="+mn-ea"/>
                <a:ea typeface="+mn-ea"/>
              </a:rPr>
              <a:t>イリジウムオープンポート</a:t>
            </a:r>
            <a:endParaRPr kumimoji="1" lang="en-US" altLang="ja-JP" dirty="0" smtClean="0">
              <a:latin typeface="+mn-ea"/>
              <a:ea typeface="+mn-ea"/>
            </a:endParaRPr>
          </a:p>
          <a:p>
            <a:r>
              <a:rPr lang="en-US" altLang="ja-JP" b="1" dirty="0" smtClean="0">
                <a:solidFill>
                  <a:srgbClr val="FF0000"/>
                </a:solidFill>
                <a:latin typeface="+mn-ea"/>
                <a:ea typeface="+mn-ea"/>
              </a:rPr>
              <a:t>128kbps</a:t>
            </a:r>
            <a:r>
              <a:rPr lang="en-US" altLang="ja-JP" dirty="0" smtClean="0">
                <a:latin typeface="+mn-ea"/>
                <a:ea typeface="+mn-ea"/>
              </a:rPr>
              <a:t>,</a:t>
            </a:r>
            <a:r>
              <a:rPr lang="ja-JP" altLang="en-US" dirty="0" smtClean="0">
                <a:latin typeface="+mn-ea"/>
                <a:ea typeface="+mn-ea"/>
              </a:rPr>
              <a:t>　</a:t>
            </a:r>
            <a:r>
              <a:rPr lang="en-US" altLang="ja-JP" dirty="0" smtClean="0">
                <a:latin typeface="+mn-ea"/>
                <a:ea typeface="+mn-ea"/>
              </a:rPr>
              <a:t>\0.82/1KB</a:t>
            </a:r>
            <a:r>
              <a:rPr lang="ja-JP" altLang="en-US" dirty="0" smtClean="0">
                <a:latin typeface="+mn-ea"/>
                <a:ea typeface="+mn-ea"/>
              </a:rPr>
              <a:t>　→　</a:t>
            </a:r>
            <a:r>
              <a:rPr lang="en-US" altLang="ja-JP" b="1" dirty="0" smtClean="0">
                <a:solidFill>
                  <a:srgbClr val="FF0000"/>
                </a:solidFill>
                <a:latin typeface="+mn-ea"/>
                <a:ea typeface="+mn-ea"/>
              </a:rPr>
              <a:t>1GB=82</a:t>
            </a:r>
            <a:r>
              <a:rPr lang="ja-JP" altLang="en-US" b="1" dirty="0" smtClean="0">
                <a:solidFill>
                  <a:srgbClr val="FF0000"/>
                </a:solidFill>
                <a:latin typeface="+mn-ea"/>
                <a:ea typeface="+mn-ea"/>
              </a:rPr>
              <a:t>万円</a:t>
            </a:r>
            <a:endParaRPr lang="en-US" altLang="ja-JP" b="1" dirty="0" smtClean="0">
              <a:solidFill>
                <a:srgbClr val="FF0000"/>
              </a:solidFill>
              <a:latin typeface="+mn-ea"/>
              <a:ea typeface="+mn-ea"/>
            </a:endParaRPr>
          </a:p>
          <a:p>
            <a:r>
              <a:rPr lang="en-US" altLang="ja-JP" dirty="0" smtClean="0">
                <a:latin typeface="+mn-ea"/>
                <a:ea typeface="+mn-ea"/>
              </a:rPr>
              <a:t>(PLATO-F</a:t>
            </a:r>
            <a:r>
              <a:rPr lang="ja-JP" altLang="en-US" dirty="0" smtClean="0">
                <a:latin typeface="+mn-ea"/>
                <a:ea typeface="+mn-ea"/>
              </a:rPr>
              <a:t>との通信は主にこれを使用</a:t>
            </a:r>
            <a:r>
              <a:rPr lang="en-US" altLang="ja-JP" dirty="0" smtClean="0">
                <a:latin typeface="+mn-ea"/>
                <a:ea typeface="+mn-ea"/>
              </a:rPr>
              <a:t>)</a:t>
            </a:r>
            <a:endParaRPr kumimoji="1" lang="ja-JP" altLang="en-US" dirty="0">
              <a:latin typeface="+mn-ea"/>
              <a:ea typeface="+mn-ea"/>
            </a:endParaRPr>
          </a:p>
        </p:txBody>
      </p:sp>
      <p:sp>
        <p:nvSpPr>
          <p:cNvPr id="14" name="下矢印 13"/>
          <p:cNvSpPr/>
          <p:nvPr/>
        </p:nvSpPr>
        <p:spPr>
          <a:xfrm>
            <a:off x="1691680" y="364502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4098" name="Picture 2" descr="写真: アンテ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823" y="3802943"/>
            <a:ext cx="2180497" cy="98194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189175" y="5740513"/>
            <a:ext cx="3284874" cy="646331"/>
          </a:xfrm>
          <a:prstGeom prst="rect">
            <a:avLst/>
          </a:prstGeom>
          <a:noFill/>
        </p:spPr>
        <p:txBody>
          <a:bodyPr wrap="none" rtlCol="0">
            <a:spAutoFit/>
          </a:bodyPr>
          <a:lstStyle/>
          <a:p>
            <a:r>
              <a:rPr lang="ja-JP" altLang="en-US" dirty="0">
                <a:latin typeface="+mn-ea"/>
                <a:ea typeface="+mn-ea"/>
              </a:rPr>
              <a:t>生</a:t>
            </a:r>
            <a:r>
              <a:rPr lang="ja-JP" altLang="en-US" dirty="0" smtClean="0">
                <a:latin typeface="+mn-ea"/>
                <a:ea typeface="+mn-ea"/>
              </a:rPr>
              <a:t>データ</a:t>
            </a:r>
            <a:r>
              <a:rPr lang="ja-JP" altLang="en-US" dirty="0">
                <a:latin typeface="+mn-ea"/>
                <a:ea typeface="+mn-ea"/>
              </a:rPr>
              <a:t>の</a:t>
            </a:r>
            <a:r>
              <a:rPr lang="ja-JP" altLang="en-US" dirty="0" smtClean="0">
                <a:latin typeface="+mn-ea"/>
                <a:ea typeface="+mn-ea"/>
              </a:rPr>
              <a:t>転送は現実的でない</a:t>
            </a:r>
            <a:endParaRPr lang="en-US" altLang="ja-JP" dirty="0" smtClean="0">
              <a:latin typeface="+mn-ea"/>
              <a:ea typeface="+mn-ea"/>
            </a:endParaRPr>
          </a:p>
          <a:p>
            <a:r>
              <a:rPr kumimoji="1" lang="ja-JP" altLang="en-US" dirty="0" smtClean="0">
                <a:latin typeface="+mn-ea"/>
                <a:ea typeface="+mn-ea"/>
              </a:rPr>
              <a:t>現地で</a:t>
            </a:r>
            <a:r>
              <a:rPr kumimoji="1" lang="en-US" altLang="ja-JP" dirty="0" smtClean="0">
                <a:latin typeface="+mn-ea"/>
                <a:ea typeface="+mn-ea"/>
              </a:rPr>
              <a:t>1</a:t>
            </a:r>
            <a:r>
              <a:rPr kumimoji="1" lang="ja-JP" altLang="en-US" dirty="0" smtClean="0">
                <a:latin typeface="+mn-ea"/>
                <a:ea typeface="+mn-ea"/>
              </a:rPr>
              <a:t>次処理する必要有り</a:t>
            </a:r>
            <a:endParaRPr kumimoji="1" lang="en-US" altLang="ja-JP" dirty="0" smtClean="0">
              <a:latin typeface="+mn-ea"/>
              <a:ea typeface="+mn-ea"/>
            </a:endParaRPr>
          </a:p>
        </p:txBody>
      </p:sp>
      <p:sp>
        <p:nvSpPr>
          <p:cNvPr id="8" name="正方形/長方形 7"/>
          <p:cNvSpPr/>
          <p:nvPr/>
        </p:nvSpPr>
        <p:spPr>
          <a:xfrm>
            <a:off x="5796136" y="4798260"/>
            <a:ext cx="2626040" cy="369332"/>
          </a:xfrm>
          <a:prstGeom prst="rect">
            <a:avLst/>
          </a:prstGeom>
        </p:spPr>
        <p:txBody>
          <a:bodyPr wrap="none">
            <a:spAutoFit/>
          </a:bodyPr>
          <a:lstStyle/>
          <a:p>
            <a:r>
              <a:rPr lang="ja-JP" altLang="en-US" dirty="0">
                <a:latin typeface="+mn-ea"/>
                <a:ea typeface="+mn-ea"/>
              </a:rPr>
              <a:t>イリジウムオープンポート</a:t>
            </a:r>
            <a:endParaRPr lang="en-US" altLang="ja-JP" dirty="0">
              <a:latin typeface="+mn-ea"/>
              <a:ea typeface="+mn-ea"/>
            </a:endParaRPr>
          </a:p>
        </p:txBody>
      </p:sp>
      <p:pic>
        <p:nvPicPr>
          <p:cNvPr id="4100" name="Picture 4" descr="写真: イリジウム衛星携帯電話 9555 (イリジウムコミュニケーション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196752"/>
            <a:ext cx="857250" cy="2200276"/>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6941418" y="2878366"/>
            <a:ext cx="1659429" cy="369332"/>
          </a:xfrm>
          <a:prstGeom prst="rect">
            <a:avLst/>
          </a:prstGeom>
        </p:spPr>
        <p:txBody>
          <a:bodyPr wrap="none">
            <a:spAutoFit/>
          </a:bodyPr>
          <a:lstStyle/>
          <a:p>
            <a:r>
              <a:rPr lang="ja-JP" altLang="en-US" dirty="0" smtClean="0">
                <a:latin typeface="+mn-ea"/>
                <a:ea typeface="+mn-ea"/>
              </a:rPr>
              <a:t>イリジウム端末</a:t>
            </a:r>
            <a:endParaRPr lang="en-US" altLang="ja-JP" dirty="0" smtClean="0">
              <a:latin typeface="+mn-ea"/>
              <a:ea typeface="+mn-ea"/>
            </a:endParaRPr>
          </a:p>
        </p:txBody>
      </p:sp>
    </p:spTree>
    <p:extLst>
      <p:ext uri="{BB962C8B-B14F-4D97-AF65-F5344CB8AC3E}">
        <p14:creationId xmlns:p14="http://schemas.microsoft.com/office/powerpoint/2010/main" val="215411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2.5. </a:t>
            </a:r>
            <a:r>
              <a:rPr lang="ja-JP" altLang="en-US" sz="3600" dirty="0" smtClean="0">
                <a:latin typeface="+mn-ea"/>
              </a:rPr>
              <a:t>低温対策</a:t>
            </a:r>
            <a:endParaRPr lang="en-US" altLang="ja-JP" sz="3600" dirty="0" smtClean="0">
              <a:latin typeface="+mn-ea"/>
            </a:endParaRPr>
          </a:p>
        </p:txBody>
      </p:sp>
      <p:sp>
        <p:nvSpPr>
          <p:cNvPr id="4" name="正方形/長方形 3"/>
          <p:cNvSpPr/>
          <p:nvPr/>
        </p:nvSpPr>
        <p:spPr>
          <a:xfrm>
            <a:off x="683568" y="1390452"/>
            <a:ext cx="7019870" cy="461665"/>
          </a:xfrm>
          <a:prstGeom prst="rect">
            <a:avLst/>
          </a:prstGeom>
        </p:spPr>
        <p:txBody>
          <a:bodyPr wrap="none">
            <a:spAutoFit/>
          </a:bodyPr>
          <a:lstStyle/>
          <a:p>
            <a:r>
              <a:rPr lang="ja-JP" altLang="en-US" sz="2400" dirty="0">
                <a:latin typeface="+mn-ea"/>
                <a:ea typeface="+mn-ea"/>
              </a:rPr>
              <a:t>ドームふじ基地</a:t>
            </a:r>
            <a:r>
              <a:rPr lang="ja-JP" altLang="en-US" sz="2400" dirty="0" smtClean="0">
                <a:latin typeface="+mn-ea"/>
                <a:ea typeface="+mn-ea"/>
              </a:rPr>
              <a:t>の最大</a:t>
            </a:r>
            <a:r>
              <a:rPr lang="ja-JP" altLang="en-US" sz="2400" dirty="0">
                <a:latin typeface="+mn-ea"/>
                <a:ea typeface="+mn-ea"/>
              </a:rPr>
              <a:t>の</a:t>
            </a:r>
            <a:r>
              <a:rPr lang="ja-JP" altLang="en-US" sz="2400" dirty="0" smtClean="0">
                <a:latin typeface="+mn-ea"/>
                <a:ea typeface="+mn-ea"/>
              </a:rPr>
              <a:t>メリットは同時に最大の困難</a:t>
            </a:r>
            <a:endParaRPr lang="en-US" altLang="ja-JP" dirty="0" smtClean="0">
              <a:latin typeface="+mn-ea"/>
              <a:ea typeface="+mn-ea"/>
            </a:endParaRPr>
          </a:p>
        </p:txBody>
      </p:sp>
      <p:sp>
        <p:nvSpPr>
          <p:cNvPr id="13" name="下矢印 12"/>
          <p:cNvSpPr/>
          <p:nvPr/>
        </p:nvSpPr>
        <p:spPr>
          <a:xfrm rot="16200000">
            <a:off x="3332314" y="2149756"/>
            <a:ext cx="566058" cy="617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815319" y="5601878"/>
            <a:ext cx="3738524" cy="923330"/>
          </a:xfrm>
          <a:prstGeom prst="rect">
            <a:avLst/>
          </a:prstGeom>
          <a:noFill/>
        </p:spPr>
        <p:txBody>
          <a:bodyPr wrap="none" rtlCol="0">
            <a:spAutoFit/>
          </a:bodyPr>
          <a:lstStyle/>
          <a:p>
            <a:r>
              <a:rPr kumimoji="1" lang="ja-JP" altLang="en-US" dirty="0" smtClean="0">
                <a:latin typeface="+mn-ea"/>
                <a:ea typeface="+mn-ea"/>
              </a:rPr>
              <a:t>・加熱はできるだけしない</a:t>
            </a:r>
            <a:endParaRPr kumimoji="1" lang="en-US" altLang="ja-JP" dirty="0" smtClean="0">
              <a:latin typeface="+mn-ea"/>
              <a:ea typeface="+mn-ea"/>
            </a:endParaRPr>
          </a:p>
          <a:p>
            <a:r>
              <a:rPr lang="ja-JP" altLang="en-US" dirty="0" smtClean="0">
                <a:latin typeface="+mn-ea"/>
                <a:ea typeface="+mn-ea"/>
              </a:rPr>
              <a:t>　（せっかくの低温＋電力の問題</a:t>
            </a:r>
            <a:r>
              <a:rPr lang="ja-JP" altLang="en-US" dirty="0">
                <a:latin typeface="+mn-ea"/>
                <a:ea typeface="+mn-ea"/>
              </a:rPr>
              <a:t>）　</a:t>
            </a:r>
            <a:r>
              <a:rPr lang="ja-JP" altLang="en-US" dirty="0" smtClean="0">
                <a:latin typeface="+mn-ea"/>
                <a:ea typeface="+mn-ea"/>
              </a:rPr>
              <a:t>　</a:t>
            </a:r>
            <a:endParaRPr kumimoji="1" lang="en-US" altLang="ja-JP" dirty="0" smtClean="0">
              <a:latin typeface="+mn-ea"/>
              <a:ea typeface="+mn-ea"/>
            </a:endParaRPr>
          </a:p>
          <a:p>
            <a:r>
              <a:rPr lang="ja-JP" altLang="en-US" dirty="0" smtClean="0">
                <a:latin typeface="+mn-ea"/>
                <a:ea typeface="+mn-ea"/>
              </a:rPr>
              <a:t>・保温する場合は熱の管理が重要</a:t>
            </a:r>
            <a:endParaRPr kumimoji="1" lang="en-US" altLang="ja-JP" dirty="0" smtClean="0">
              <a:latin typeface="+mn-ea"/>
              <a:ea typeface="+mn-ea"/>
            </a:endParaRPr>
          </a:p>
        </p:txBody>
      </p:sp>
      <p:sp>
        <p:nvSpPr>
          <p:cNvPr id="9" name="テキスト ボックス 8"/>
          <p:cNvSpPr txBox="1"/>
          <p:nvPr/>
        </p:nvSpPr>
        <p:spPr>
          <a:xfrm>
            <a:off x="634245" y="3668831"/>
            <a:ext cx="3466013" cy="1200329"/>
          </a:xfrm>
          <a:prstGeom prst="rect">
            <a:avLst/>
          </a:prstGeom>
          <a:noFill/>
        </p:spPr>
        <p:txBody>
          <a:bodyPr wrap="none" rtlCol="0">
            <a:spAutoFit/>
          </a:bodyPr>
          <a:lstStyle/>
          <a:p>
            <a:r>
              <a:rPr lang="ja-JP" altLang="en-US" dirty="0" smtClean="0">
                <a:latin typeface="+mn-ea"/>
                <a:ea typeface="+mn-ea"/>
              </a:rPr>
              <a:t>・</a:t>
            </a:r>
            <a:r>
              <a:rPr lang="en-US" altLang="ja-JP" dirty="0" smtClean="0">
                <a:latin typeface="+mn-ea"/>
                <a:ea typeface="+mn-ea"/>
              </a:rPr>
              <a:t>FOMBLIN</a:t>
            </a:r>
            <a:r>
              <a:rPr lang="ja-JP" altLang="en-US" dirty="0">
                <a:latin typeface="+mn-ea"/>
                <a:ea typeface="+mn-ea"/>
              </a:rPr>
              <a:t>　</a:t>
            </a:r>
            <a:r>
              <a:rPr lang="en-US" altLang="ja-JP" dirty="0" smtClean="0">
                <a:latin typeface="+mn-ea"/>
                <a:ea typeface="+mn-ea"/>
              </a:rPr>
              <a:t>ZLHT</a:t>
            </a:r>
            <a:r>
              <a:rPr lang="ja-JP" altLang="en-US" dirty="0" smtClean="0">
                <a:latin typeface="+mn-ea"/>
                <a:ea typeface="+mn-ea"/>
              </a:rPr>
              <a:t>グリ</a:t>
            </a:r>
            <a:r>
              <a:rPr lang="ja-JP" altLang="en-US" dirty="0">
                <a:latin typeface="+mn-ea"/>
                <a:ea typeface="+mn-ea"/>
              </a:rPr>
              <a:t>ー</a:t>
            </a:r>
            <a:r>
              <a:rPr lang="ja-JP" altLang="en-US" dirty="0" smtClean="0">
                <a:latin typeface="+mn-ea"/>
                <a:ea typeface="+mn-ea"/>
              </a:rPr>
              <a:t>ス</a:t>
            </a:r>
            <a:endParaRPr lang="en-US" altLang="ja-JP" dirty="0" smtClean="0">
              <a:latin typeface="+mn-ea"/>
              <a:ea typeface="+mn-ea"/>
            </a:endParaRPr>
          </a:p>
          <a:p>
            <a:r>
              <a:rPr kumimoji="1" lang="ja-JP" altLang="en-US" dirty="0" smtClean="0">
                <a:latin typeface="+mn-ea"/>
                <a:ea typeface="+mn-ea"/>
              </a:rPr>
              <a:t>・潤工社テフロンリード線</a:t>
            </a:r>
            <a:endParaRPr kumimoji="1" lang="en-US" altLang="ja-JP" dirty="0" smtClean="0">
              <a:latin typeface="+mn-ea"/>
              <a:ea typeface="+mn-ea"/>
            </a:endParaRPr>
          </a:p>
          <a:p>
            <a:r>
              <a:rPr lang="ja-JP" altLang="en-US" dirty="0" smtClean="0">
                <a:latin typeface="+mn-ea"/>
                <a:ea typeface="+mn-ea"/>
              </a:rPr>
              <a:t>・袋内ケーブル</a:t>
            </a:r>
            <a:endParaRPr lang="en-US" altLang="ja-JP" dirty="0" smtClean="0">
              <a:latin typeface="+mn-ea"/>
              <a:ea typeface="+mn-ea"/>
            </a:endParaRPr>
          </a:p>
          <a:p>
            <a:r>
              <a:rPr kumimoji="1" lang="ja-JP" altLang="en-US" dirty="0" smtClean="0">
                <a:latin typeface="+mn-ea"/>
                <a:ea typeface="+mn-ea"/>
              </a:rPr>
              <a:t>・日立製</a:t>
            </a:r>
            <a:r>
              <a:rPr kumimoji="1" lang="en-US" altLang="ja-JP" dirty="0" smtClean="0">
                <a:latin typeface="+mn-ea"/>
                <a:ea typeface="+mn-ea"/>
              </a:rPr>
              <a:t>HDD(2011</a:t>
            </a:r>
            <a:r>
              <a:rPr kumimoji="1" lang="ja-JP" altLang="en-US" dirty="0" smtClean="0">
                <a:latin typeface="+mn-ea"/>
                <a:ea typeface="+mn-ea"/>
              </a:rPr>
              <a:t>年</a:t>
            </a:r>
            <a:r>
              <a:rPr kumimoji="1" lang="en-US" altLang="ja-JP" dirty="0" smtClean="0">
                <a:latin typeface="+mn-ea"/>
                <a:ea typeface="+mn-ea"/>
              </a:rPr>
              <a:t>3</a:t>
            </a:r>
            <a:r>
              <a:rPr kumimoji="1" lang="ja-JP" altLang="en-US" dirty="0" smtClean="0">
                <a:latin typeface="+mn-ea"/>
                <a:ea typeface="+mn-ea"/>
              </a:rPr>
              <a:t>月に撤退</a:t>
            </a:r>
            <a:r>
              <a:rPr kumimoji="1" lang="en-US" altLang="ja-JP" dirty="0" smtClean="0">
                <a:latin typeface="+mn-ea"/>
                <a:ea typeface="+mn-ea"/>
              </a:rPr>
              <a:t>)</a:t>
            </a:r>
            <a:endParaRPr kumimoji="1" lang="ja-JP" altLang="en-US" dirty="0">
              <a:latin typeface="+mn-ea"/>
              <a:ea typeface="+mn-ea"/>
            </a:endParaRPr>
          </a:p>
        </p:txBody>
      </p:sp>
      <p:sp>
        <p:nvSpPr>
          <p:cNvPr id="16" name="テキスト ボックス 15"/>
          <p:cNvSpPr txBox="1"/>
          <p:nvPr/>
        </p:nvSpPr>
        <p:spPr>
          <a:xfrm>
            <a:off x="4318537" y="1858175"/>
            <a:ext cx="3073277" cy="1200329"/>
          </a:xfrm>
          <a:prstGeom prst="rect">
            <a:avLst/>
          </a:prstGeom>
          <a:noFill/>
        </p:spPr>
        <p:txBody>
          <a:bodyPr wrap="none" rtlCol="0">
            <a:spAutoFit/>
          </a:bodyPr>
          <a:lstStyle/>
          <a:p>
            <a:r>
              <a:rPr lang="ja-JP" altLang="en-US" dirty="0" smtClean="0">
                <a:latin typeface="+mn-ea"/>
                <a:ea typeface="+mn-ea"/>
              </a:rPr>
              <a:t>・液晶パネルの</a:t>
            </a:r>
            <a:r>
              <a:rPr lang="ja-JP" altLang="en-US" dirty="0">
                <a:latin typeface="+mn-ea"/>
                <a:ea typeface="+mn-ea"/>
              </a:rPr>
              <a:t>凍結</a:t>
            </a:r>
            <a:endParaRPr lang="en-US" altLang="ja-JP" dirty="0" smtClean="0">
              <a:latin typeface="+mn-ea"/>
              <a:ea typeface="+mn-ea"/>
            </a:endParaRPr>
          </a:p>
          <a:p>
            <a:r>
              <a:rPr kumimoji="1" lang="ja-JP" altLang="en-US" dirty="0" smtClean="0">
                <a:latin typeface="+mn-ea"/>
                <a:ea typeface="+mn-ea"/>
              </a:rPr>
              <a:t>・動作部の凍結</a:t>
            </a:r>
            <a:endParaRPr kumimoji="1" lang="en-US" altLang="ja-JP" dirty="0" smtClean="0">
              <a:latin typeface="+mn-ea"/>
              <a:ea typeface="+mn-ea"/>
            </a:endParaRPr>
          </a:p>
          <a:p>
            <a:r>
              <a:rPr lang="ja-JP" altLang="en-US" dirty="0" smtClean="0">
                <a:latin typeface="+mn-ea"/>
                <a:ea typeface="+mn-ea"/>
              </a:rPr>
              <a:t>・機械部品のクリアランス変化</a:t>
            </a:r>
            <a:endParaRPr lang="en-US" altLang="ja-JP" dirty="0" smtClean="0">
              <a:latin typeface="+mn-ea"/>
              <a:ea typeface="+mn-ea"/>
            </a:endParaRPr>
          </a:p>
          <a:p>
            <a:r>
              <a:rPr kumimoji="1" lang="ja-JP" altLang="en-US" dirty="0" smtClean="0">
                <a:latin typeface="+mn-ea"/>
                <a:ea typeface="+mn-ea"/>
              </a:rPr>
              <a:t>・物性の変化</a:t>
            </a:r>
            <a:endParaRPr kumimoji="1" lang="en-US" altLang="ja-JP" dirty="0" smtClean="0">
              <a:latin typeface="+mn-ea"/>
              <a:ea typeface="+mn-ea"/>
            </a:endParaRPr>
          </a:p>
        </p:txBody>
      </p:sp>
      <p:sp>
        <p:nvSpPr>
          <p:cNvPr id="10" name="正方形/長方形 9"/>
          <p:cNvSpPr/>
          <p:nvPr/>
        </p:nvSpPr>
        <p:spPr>
          <a:xfrm>
            <a:off x="1133906" y="2132856"/>
            <a:ext cx="1853917" cy="646331"/>
          </a:xfrm>
          <a:prstGeom prst="rect">
            <a:avLst/>
          </a:prstGeom>
          <a:ln>
            <a:solidFill>
              <a:schemeClr val="tx1"/>
            </a:solidFill>
          </a:ln>
        </p:spPr>
        <p:txBody>
          <a:bodyPr wrap="square">
            <a:spAutoFit/>
          </a:bodyPr>
          <a:lstStyle/>
          <a:p>
            <a:r>
              <a:rPr lang="ja-JP" altLang="en-US" dirty="0" smtClean="0">
                <a:latin typeface="+mn-ea"/>
                <a:ea typeface="+mn-ea"/>
              </a:rPr>
              <a:t>最低</a:t>
            </a:r>
            <a:r>
              <a:rPr lang="ja-JP" altLang="en-US" dirty="0">
                <a:latin typeface="+mn-ea"/>
                <a:ea typeface="+mn-ea"/>
              </a:rPr>
              <a:t>気温 </a:t>
            </a:r>
            <a:r>
              <a:rPr lang="en-US" altLang="ja-JP" dirty="0">
                <a:latin typeface="+mn-ea"/>
                <a:ea typeface="+mn-ea"/>
              </a:rPr>
              <a:t>-80</a:t>
            </a:r>
            <a:r>
              <a:rPr lang="ja-JP" altLang="en-US" dirty="0">
                <a:latin typeface="+mn-ea"/>
                <a:ea typeface="+mn-ea"/>
              </a:rPr>
              <a:t>℃</a:t>
            </a:r>
            <a:endParaRPr lang="en-US" altLang="ja-JP" dirty="0">
              <a:latin typeface="+mn-ea"/>
              <a:ea typeface="+mn-ea"/>
            </a:endParaRPr>
          </a:p>
          <a:p>
            <a:r>
              <a:rPr lang="ja-JP" altLang="en-US" dirty="0" smtClean="0">
                <a:latin typeface="+mn-ea"/>
                <a:ea typeface="+mn-ea"/>
              </a:rPr>
              <a:t>年</a:t>
            </a:r>
            <a:r>
              <a:rPr lang="ja-JP" altLang="en-US" dirty="0">
                <a:latin typeface="+mn-ea"/>
                <a:ea typeface="+mn-ea"/>
              </a:rPr>
              <a:t>平均</a:t>
            </a:r>
            <a:r>
              <a:rPr lang="en-US" altLang="ja-JP" dirty="0">
                <a:latin typeface="+mn-ea"/>
                <a:ea typeface="+mn-ea"/>
              </a:rPr>
              <a:t>-54.4</a:t>
            </a:r>
            <a:r>
              <a:rPr lang="ja-JP" altLang="en-US" dirty="0">
                <a:latin typeface="+mn-ea"/>
                <a:ea typeface="+mn-ea"/>
              </a:rPr>
              <a:t>℃　</a:t>
            </a:r>
            <a:endParaRPr lang="en-US" altLang="ja-JP" dirty="0">
              <a:latin typeface="+mn-ea"/>
              <a:ea typeface="+mn-ea"/>
            </a:endParaRPr>
          </a:p>
        </p:txBody>
      </p:sp>
      <p:pic>
        <p:nvPicPr>
          <p:cNvPr id="7170" name="Picture 2" descr="C:\Research\Antarctica\2011_JARE53\Cimg1435.jpg"/>
          <p:cNvPicPr>
            <a:picLocks noChangeAspect="1" noChangeArrowheads="1"/>
          </p:cNvPicPr>
          <p:nvPr/>
        </p:nvPicPr>
        <p:blipFill rotWithShape="1">
          <a:blip r:embed="rId2">
            <a:extLst>
              <a:ext uri="{28A0092B-C50C-407E-A947-70E740481C1C}">
                <a14:useLocalDpi xmlns:a14="http://schemas.microsoft.com/office/drawing/2010/main" val="0"/>
              </a:ext>
            </a:extLst>
          </a:blip>
          <a:srcRect l="44160" t="38561" r="900" b="4795"/>
          <a:stretch/>
        </p:blipFill>
        <p:spPr bwMode="auto">
          <a:xfrm>
            <a:off x="6300192" y="2860550"/>
            <a:ext cx="2411331" cy="186459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39552" y="5180571"/>
            <a:ext cx="3499676" cy="369332"/>
          </a:xfrm>
          <a:prstGeom prst="rect">
            <a:avLst/>
          </a:prstGeom>
          <a:noFill/>
        </p:spPr>
        <p:txBody>
          <a:bodyPr wrap="none" rtlCol="0">
            <a:spAutoFit/>
          </a:bodyPr>
          <a:lstStyle/>
          <a:p>
            <a:r>
              <a:rPr lang="ja-JP" altLang="en-US" b="1" dirty="0" smtClean="0">
                <a:latin typeface="+mn-ea"/>
                <a:ea typeface="+mn-ea"/>
              </a:rPr>
              <a:t>実験によって低温での使用を検証</a:t>
            </a:r>
            <a:endParaRPr kumimoji="1" lang="ja-JP" altLang="en-US" b="1" dirty="0">
              <a:latin typeface="+mn-ea"/>
              <a:ea typeface="+mn-ea"/>
            </a:endParaRPr>
          </a:p>
        </p:txBody>
      </p:sp>
      <p:pic>
        <p:nvPicPr>
          <p:cNvPr id="20" name="Picture 5" descr="IMG_1742"/>
          <p:cNvPicPr>
            <a:picLocks noChangeAspect="1" noChangeArrowheads="1"/>
          </p:cNvPicPr>
          <p:nvPr/>
        </p:nvPicPr>
        <p:blipFill>
          <a:blip r:embed="rId3" cstate="print"/>
          <a:srcRect l="10526" b="14030"/>
          <a:stretch>
            <a:fillRect/>
          </a:stretch>
        </p:blipFill>
        <p:spPr bwMode="auto">
          <a:xfrm>
            <a:off x="4718484" y="4348766"/>
            <a:ext cx="2635043" cy="1899443"/>
          </a:xfrm>
          <a:prstGeom prst="rect">
            <a:avLst/>
          </a:prstGeom>
          <a:noFill/>
          <a:effectLst>
            <a:outerShdw blurRad="50800" dist="38100" dir="2700000" algn="tl" rotWithShape="0">
              <a:prstClr val="black">
                <a:alpha val="40000"/>
              </a:prstClr>
            </a:outerShdw>
          </a:effectLst>
        </p:spPr>
      </p:pic>
      <p:sp>
        <p:nvSpPr>
          <p:cNvPr id="21" name="正方形/長方形 20"/>
          <p:cNvSpPr/>
          <p:nvPr/>
        </p:nvSpPr>
        <p:spPr>
          <a:xfrm>
            <a:off x="6300192" y="5517232"/>
            <a:ext cx="2555347" cy="646331"/>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200" dirty="0" smtClean="0">
                <a:solidFill>
                  <a:schemeClr val="tx1"/>
                </a:solidFill>
                <a:latin typeface="+mn-ea"/>
              </a:rPr>
              <a:t>・日本フリーザー</a:t>
            </a:r>
            <a:r>
              <a:rPr lang="en-US" altLang="ja-JP" sz="1200" dirty="0" smtClean="0">
                <a:solidFill>
                  <a:schemeClr val="tx1"/>
                </a:solidFill>
                <a:latin typeface="+mn-ea"/>
              </a:rPr>
              <a:t> CLN-70C </a:t>
            </a:r>
            <a:r>
              <a:rPr lang="ja-JP" altLang="en-US" sz="1200" dirty="0" smtClean="0">
                <a:solidFill>
                  <a:schemeClr val="tx1"/>
                </a:solidFill>
                <a:latin typeface="+mn-ea"/>
              </a:rPr>
              <a:t>冷凍庫</a:t>
            </a:r>
          </a:p>
          <a:p>
            <a:pPr>
              <a:buFontTx/>
              <a:buNone/>
            </a:pPr>
            <a:r>
              <a:rPr lang="ja-JP" altLang="en-US" sz="1200" dirty="0" smtClean="0">
                <a:solidFill>
                  <a:schemeClr val="tx1"/>
                </a:solidFill>
                <a:latin typeface="+mn-ea"/>
              </a:rPr>
              <a:t>・</a:t>
            </a:r>
            <a:r>
              <a:rPr lang="en-US" altLang="ja-JP" sz="1200" dirty="0" smtClean="0">
                <a:solidFill>
                  <a:schemeClr val="tx1"/>
                </a:solidFill>
                <a:latin typeface="+mn-ea"/>
              </a:rPr>
              <a:t>KEYENCE NR-1000 </a:t>
            </a:r>
            <a:r>
              <a:rPr lang="ja-JP" altLang="en-US" sz="1200" dirty="0" smtClean="0">
                <a:solidFill>
                  <a:schemeClr val="tx1"/>
                </a:solidFill>
                <a:latin typeface="+mn-ea"/>
              </a:rPr>
              <a:t>データロガー</a:t>
            </a:r>
            <a:endParaRPr lang="en-US" altLang="ja-JP" sz="1200" dirty="0" smtClean="0">
              <a:solidFill>
                <a:schemeClr val="tx1"/>
              </a:solidFill>
              <a:latin typeface="+mn-ea"/>
            </a:endParaRPr>
          </a:p>
          <a:p>
            <a:pPr>
              <a:buFontTx/>
              <a:buNone/>
            </a:pPr>
            <a:r>
              <a:rPr lang="ja-JP" altLang="en-US" sz="1200" dirty="0" smtClean="0">
                <a:solidFill>
                  <a:schemeClr val="tx1"/>
                </a:solidFill>
                <a:latin typeface="+mn-ea"/>
              </a:rPr>
              <a:t>・白金温度計</a:t>
            </a:r>
            <a:endParaRPr lang="ja-JP" altLang="en-US" sz="1200" dirty="0">
              <a:solidFill>
                <a:schemeClr val="tx1"/>
              </a:solidFill>
              <a:latin typeface="+mn-ea"/>
            </a:endParaRPr>
          </a:p>
        </p:txBody>
      </p:sp>
      <p:pic>
        <p:nvPicPr>
          <p:cNvPr id="23" name="Picture 2" descr="D:\M2\20091109修論中間発表\5019002.JPG"/>
          <p:cNvPicPr>
            <a:picLocks noChangeAspect="1" noChangeArrowheads="1"/>
          </p:cNvPicPr>
          <p:nvPr/>
        </p:nvPicPr>
        <p:blipFill>
          <a:blip r:embed="rId4" cstate="print"/>
          <a:srcRect/>
          <a:stretch>
            <a:fillRect/>
          </a:stretch>
        </p:blipFill>
        <p:spPr bwMode="auto">
          <a:xfrm>
            <a:off x="3404800" y="3189284"/>
            <a:ext cx="1887280" cy="1319836"/>
          </a:xfrm>
          <a:prstGeom prst="rect">
            <a:avLst/>
          </a:prstGeom>
          <a:noFill/>
          <a:ln>
            <a:noFill/>
          </a:ln>
          <a:effectLst/>
        </p:spPr>
      </p:pic>
      <p:sp>
        <p:nvSpPr>
          <p:cNvPr id="25" name="正方形/長方形 24"/>
          <p:cNvSpPr/>
          <p:nvPr/>
        </p:nvSpPr>
        <p:spPr>
          <a:xfrm>
            <a:off x="3478763" y="3203614"/>
            <a:ext cx="1874231" cy="276999"/>
          </a:xfrm>
          <a:prstGeom prst="rect">
            <a:avLst/>
          </a:prstGeom>
        </p:spPr>
        <p:txBody>
          <a:bodyPr wrap="none">
            <a:spAutoFit/>
          </a:bodyPr>
          <a:lstStyle/>
          <a:p>
            <a:r>
              <a:rPr lang="ja-JP" altLang="en-US" sz="1200" dirty="0" smtClean="0">
                <a:latin typeface="+mn-ea"/>
                <a:ea typeface="+mn-ea"/>
              </a:rPr>
              <a:t>ソルベイソレクシス</a:t>
            </a:r>
            <a:r>
              <a:rPr lang="en-US" altLang="ja-JP" sz="1200" dirty="0" smtClean="0">
                <a:latin typeface="+mn-ea"/>
                <a:ea typeface="+mn-ea"/>
              </a:rPr>
              <a:t>(</a:t>
            </a:r>
            <a:r>
              <a:rPr lang="ja-JP" altLang="en-US" sz="1200" dirty="0" smtClean="0">
                <a:latin typeface="+mn-ea"/>
                <a:ea typeface="+mn-ea"/>
              </a:rPr>
              <a:t>株</a:t>
            </a:r>
            <a:r>
              <a:rPr lang="en-US" altLang="ja-JP" sz="1200" dirty="0" smtClean="0">
                <a:latin typeface="+mn-ea"/>
                <a:ea typeface="+mn-ea"/>
              </a:rPr>
              <a:t>)HP</a:t>
            </a:r>
            <a:endParaRPr lang="ja-JP" altLang="en-US" sz="1200" dirty="0">
              <a:latin typeface="+mn-ea"/>
              <a:ea typeface="+mn-ea"/>
            </a:endParaRPr>
          </a:p>
        </p:txBody>
      </p:sp>
    </p:spTree>
    <p:extLst>
      <p:ext uri="{BB962C8B-B14F-4D97-AF65-F5344CB8AC3E}">
        <p14:creationId xmlns:p14="http://schemas.microsoft.com/office/powerpoint/2010/main" val="3520762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2130425"/>
            <a:ext cx="9144000" cy="1470025"/>
          </a:xfrm>
        </p:spPr>
        <p:txBody>
          <a:bodyPr/>
          <a:lstStyle/>
          <a:p>
            <a:r>
              <a:rPr lang="ja-JP" altLang="en-US" dirty="0" smtClean="0">
                <a:solidFill>
                  <a:schemeClr val="tx1"/>
                </a:solidFill>
                <a:latin typeface="HGS創英角ﾎﾟｯﾌﾟ体" pitchFamily="50" charset="-128"/>
                <a:ea typeface="HGS創英角ﾎﾟｯﾌﾟ体" pitchFamily="50" charset="-128"/>
              </a:rPr>
              <a:t>これか</a:t>
            </a:r>
            <a:r>
              <a:rPr lang="ja-JP" altLang="en-US" dirty="0">
                <a:solidFill>
                  <a:schemeClr val="tx1"/>
                </a:solidFill>
                <a:latin typeface="HGS創英角ﾎﾟｯﾌﾟ体" pitchFamily="50" charset="-128"/>
                <a:ea typeface="HGS創英角ﾎﾟｯﾌﾟ体" pitchFamily="50" charset="-128"/>
              </a:rPr>
              <a:t>らの</a:t>
            </a:r>
            <a:r>
              <a:rPr lang="ja-JP" altLang="en-US" dirty="0" smtClean="0">
                <a:solidFill>
                  <a:schemeClr val="tx1"/>
                </a:solidFill>
                <a:latin typeface="HGS創英角ﾎﾟｯﾌﾟ体" pitchFamily="50" charset="-128"/>
                <a:ea typeface="HGS創英角ﾎﾟｯﾌﾟ体" pitchFamily="50" charset="-128"/>
              </a:rPr>
              <a:t>天文学</a:t>
            </a:r>
            <a:endParaRPr lang="ja-JP" altLang="en-US" dirty="0">
              <a:solidFill>
                <a:schemeClr val="tx1"/>
              </a:solidFill>
              <a:latin typeface="HGS創英角ﾎﾟｯﾌﾟ体" pitchFamily="50" charset="-128"/>
              <a:ea typeface="HGS創英角ﾎﾟｯﾌﾟ体" pitchFamily="50" charset="-128"/>
            </a:endParaRPr>
          </a:p>
        </p:txBody>
      </p:sp>
    </p:spTree>
    <p:extLst>
      <p:ext uri="{BB962C8B-B14F-4D97-AF65-F5344CB8AC3E}">
        <p14:creationId xmlns:p14="http://schemas.microsoft.com/office/powerpoint/2010/main" val="394526277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2.6. </a:t>
            </a:r>
            <a:r>
              <a:rPr lang="ja-JP" altLang="en-US" sz="3600" dirty="0" smtClean="0">
                <a:latin typeface="+mn-ea"/>
              </a:rPr>
              <a:t>結露対策</a:t>
            </a:r>
            <a:endParaRPr lang="en-US" altLang="ja-JP" sz="3600" dirty="0" smtClean="0">
              <a:latin typeface="+mn-ea"/>
            </a:endParaRPr>
          </a:p>
        </p:txBody>
      </p:sp>
      <p:sp>
        <p:nvSpPr>
          <p:cNvPr id="4" name="正方形/長方形 3"/>
          <p:cNvSpPr/>
          <p:nvPr/>
        </p:nvSpPr>
        <p:spPr>
          <a:xfrm>
            <a:off x="415094" y="1412776"/>
            <a:ext cx="4025461" cy="369332"/>
          </a:xfrm>
          <a:prstGeom prst="rect">
            <a:avLst/>
          </a:prstGeom>
        </p:spPr>
        <p:txBody>
          <a:bodyPr wrap="none">
            <a:spAutoFit/>
          </a:bodyPr>
          <a:lstStyle/>
          <a:p>
            <a:r>
              <a:rPr lang="en-US" altLang="ja-JP" dirty="0" smtClean="0">
                <a:latin typeface="+mn-ea"/>
                <a:ea typeface="+mn-ea"/>
                <a:sym typeface="Wingdings" pitchFamily="2" charset="2"/>
              </a:rPr>
              <a:t> </a:t>
            </a:r>
            <a:r>
              <a:rPr lang="ja-JP" altLang="en-US" dirty="0" smtClean="0">
                <a:latin typeface="+mn-ea"/>
                <a:ea typeface="+mn-ea"/>
              </a:rPr>
              <a:t>結露対策が冬期観測では重要となる</a:t>
            </a:r>
            <a:endParaRPr lang="en-US" altLang="ja-JP" dirty="0" smtClean="0">
              <a:latin typeface="+mn-ea"/>
              <a:ea typeface="+mn-ea"/>
            </a:endParaRPr>
          </a:p>
        </p:txBody>
      </p:sp>
      <p:pic>
        <p:nvPicPr>
          <p:cNvPr id="13" name="Picture 6" descr="dDSC_5910"/>
          <p:cNvPicPr>
            <a:picLocks noChangeAspect="1" noChangeArrowheads="1"/>
          </p:cNvPicPr>
          <p:nvPr/>
        </p:nvPicPr>
        <p:blipFill>
          <a:blip r:embed="rId2" cstate="print"/>
          <a:srcRect/>
          <a:stretch>
            <a:fillRect/>
          </a:stretch>
        </p:blipFill>
        <p:spPr bwMode="auto">
          <a:xfrm>
            <a:off x="4716016" y="1246191"/>
            <a:ext cx="3857232" cy="2696474"/>
          </a:xfrm>
          <a:prstGeom prst="rect">
            <a:avLst/>
          </a:prstGeom>
          <a:noFill/>
        </p:spPr>
      </p:pic>
      <p:sp>
        <p:nvSpPr>
          <p:cNvPr id="16" name="Text Box 11"/>
          <p:cNvSpPr txBox="1">
            <a:spLocks noChangeArrowheads="1"/>
          </p:cNvSpPr>
          <p:nvPr/>
        </p:nvSpPr>
        <p:spPr bwMode="auto">
          <a:xfrm>
            <a:off x="4770801" y="3293773"/>
            <a:ext cx="1253869" cy="646331"/>
          </a:xfrm>
          <a:prstGeom prst="rect">
            <a:avLst/>
          </a:prstGeom>
          <a:noFill/>
          <a:ln w="9525">
            <a:noFill/>
            <a:miter lim="800000"/>
            <a:headEnd/>
            <a:tailEnd/>
          </a:ln>
          <a:effectLst/>
        </p:spPr>
        <p:txBody>
          <a:bodyPr wrap="none">
            <a:spAutoFit/>
          </a:bodyPr>
          <a:lstStyle/>
          <a:p>
            <a:r>
              <a:rPr lang="en-US" altLang="ja-JP" dirty="0">
                <a:latin typeface="+mn-ea"/>
                <a:ea typeface="+mn-ea"/>
              </a:rPr>
              <a:t>Dome </a:t>
            </a:r>
            <a:r>
              <a:rPr lang="en-US" altLang="ja-JP" dirty="0" smtClean="0">
                <a:latin typeface="+mn-ea"/>
                <a:ea typeface="+mn-ea"/>
              </a:rPr>
              <a:t>C</a:t>
            </a:r>
          </a:p>
          <a:p>
            <a:r>
              <a:rPr lang="en-US" altLang="ja-JP" dirty="0" smtClean="0">
                <a:latin typeface="+mn-ea"/>
                <a:ea typeface="+mn-ea"/>
              </a:rPr>
              <a:t> </a:t>
            </a:r>
            <a:r>
              <a:rPr lang="en-US" altLang="ja-JP" dirty="0">
                <a:latin typeface="+mn-ea"/>
                <a:ea typeface="+mn-ea"/>
              </a:rPr>
              <a:t>in winter</a:t>
            </a:r>
          </a:p>
        </p:txBody>
      </p:sp>
      <p:pic>
        <p:nvPicPr>
          <p:cNvPr id="17" name="Picture 3" descr="20110128_030133.JPG"/>
          <p:cNvPicPr>
            <a:picLocks noChangeAspect="1"/>
          </p:cNvPicPr>
          <p:nvPr/>
        </p:nvPicPr>
        <p:blipFill>
          <a:blip r:embed="rId3" cstate="print"/>
          <a:stretch>
            <a:fillRect/>
          </a:stretch>
        </p:blipFill>
        <p:spPr>
          <a:xfrm>
            <a:off x="631821" y="2204015"/>
            <a:ext cx="3508131" cy="2338754"/>
          </a:xfrm>
          <a:prstGeom prst="rect">
            <a:avLst/>
          </a:prstGeom>
        </p:spPr>
      </p:pic>
      <p:cxnSp>
        <p:nvCxnSpPr>
          <p:cNvPr id="6" name="直線矢印コネクタ 5"/>
          <p:cNvCxnSpPr/>
          <p:nvPr/>
        </p:nvCxnSpPr>
        <p:spPr>
          <a:xfrm flipH="1">
            <a:off x="2555776" y="2070140"/>
            <a:ext cx="126014" cy="8266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43052" y="1792661"/>
            <a:ext cx="758541" cy="369332"/>
          </a:xfrm>
          <a:prstGeom prst="rect">
            <a:avLst/>
          </a:prstGeom>
          <a:noFill/>
        </p:spPr>
        <p:txBody>
          <a:bodyPr wrap="none" rtlCol="0">
            <a:spAutoFit/>
          </a:bodyPr>
          <a:lstStyle/>
          <a:p>
            <a:r>
              <a:rPr lang="en-US" altLang="ja-JP" dirty="0" smtClean="0">
                <a:solidFill>
                  <a:srgbClr val="FF0000"/>
                </a:solidFill>
                <a:latin typeface="+mn-ea"/>
                <a:ea typeface="+mn-ea"/>
              </a:rPr>
              <a:t>ITO</a:t>
            </a:r>
            <a:r>
              <a:rPr lang="ja-JP" altLang="en-US" dirty="0">
                <a:solidFill>
                  <a:srgbClr val="FF0000"/>
                </a:solidFill>
                <a:latin typeface="+mn-ea"/>
                <a:ea typeface="+mn-ea"/>
              </a:rPr>
              <a:t>膜</a:t>
            </a:r>
            <a:endParaRPr kumimoji="1" lang="ja-JP" altLang="en-US" dirty="0">
              <a:solidFill>
                <a:srgbClr val="FF0000"/>
              </a:solidFill>
              <a:latin typeface="+mn-ea"/>
              <a:ea typeface="+mn-ea"/>
            </a:endParaRPr>
          </a:p>
        </p:txBody>
      </p:sp>
      <p:pic>
        <p:nvPicPr>
          <p:cNvPr id="6146" name="Picture 2" descr="C:\Research\D2\2011_09AIRT40主鏡ヒーター\IMG_03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252" y="4149080"/>
            <a:ext cx="3360125" cy="252000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013886" y="3913623"/>
            <a:ext cx="1168910" cy="553998"/>
          </a:xfrm>
          <a:prstGeom prst="rect">
            <a:avLst/>
          </a:prstGeom>
          <a:noFill/>
        </p:spPr>
        <p:txBody>
          <a:bodyPr wrap="none" rtlCol="0">
            <a:spAutoFit/>
          </a:bodyPr>
          <a:lstStyle/>
          <a:p>
            <a:r>
              <a:rPr kumimoji="1" lang="en-US" altLang="ja-JP" dirty="0" err="1" smtClean="0">
                <a:solidFill>
                  <a:schemeClr val="bg2"/>
                </a:solidFill>
                <a:latin typeface="+mn-ea"/>
                <a:ea typeface="+mn-ea"/>
              </a:rPr>
              <a:t>TwinCAM</a:t>
            </a:r>
            <a:endParaRPr kumimoji="1" lang="en-US" altLang="ja-JP" dirty="0" smtClean="0">
              <a:solidFill>
                <a:schemeClr val="bg2"/>
              </a:solidFill>
              <a:latin typeface="+mn-ea"/>
              <a:ea typeface="+mn-ea"/>
            </a:endParaRPr>
          </a:p>
          <a:p>
            <a:r>
              <a:rPr kumimoji="1" lang="en-US" altLang="ja-JP" sz="1200" dirty="0" smtClean="0">
                <a:solidFill>
                  <a:schemeClr val="bg2"/>
                </a:solidFill>
                <a:latin typeface="+mn-ea"/>
                <a:ea typeface="+mn-ea"/>
              </a:rPr>
              <a:t> (c)</a:t>
            </a:r>
            <a:r>
              <a:rPr kumimoji="1" lang="en-US" altLang="ja-JP" sz="1200" dirty="0" err="1" smtClean="0">
                <a:solidFill>
                  <a:schemeClr val="bg2"/>
                </a:solidFill>
                <a:latin typeface="+mn-ea"/>
                <a:ea typeface="+mn-ea"/>
              </a:rPr>
              <a:t>Takato</a:t>
            </a:r>
            <a:endParaRPr kumimoji="1" lang="ja-JP" altLang="en-US" dirty="0">
              <a:solidFill>
                <a:schemeClr val="bg2"/>
              </a:solidFill>
              <a:latin typeface="+mn-ea"/>
              <a:ea typeface="+mn-ea"/>
            </a:endParaRPr>
          </a:p>
        </p:txBody>
      </p:sp>
      <p:sp>
        <p:nvSpPr>
          <p:cNvPr id="25" name="テキスト ボックス 24"/>
          <p:cNvSpPr txBox="1"/>
          <p:nvPr/>
        </p:nvSpPr>
        <p:spPr>
          <a:xfrm>
            <a:off x="7697770" y="6064764"/>
            <a:ext cx="1446230" cy="646331"/>
          </a:xfrm>
          <a:prstGeom prst="rect">
            <a:avLst/>
          </a:prstGeom>
          <a:noFill/>
        </p:spPr>
        <p:txBody>
          <a:bodyPr wrap="none" rtlCol="0">
            <a:spAutoFit/>
          </a:bodyPr>
          <a:lstStyle/>
          <a:p>
            <a:r>
              <a:rPr lang="en-US" altLang="ja-JP" dirty="0" smtClean="0">
                <a:latin typeface="+mn-ea"/>
                <a:ea typeface="+mn-ea"/>
              </a:rPr>
              <a:t>AIRT40</a:t>
            </a:r>
            <a:r>
              <a:rPr lang="ja-JP" altLang="en-US" dirty="0" smtClean="0">
                <a:latin typeface="+mn-ea"/>
                <a:ea typeface="+mn-ea"/>
              </a:rPr>
              <a:t>主鏡</a:t>
            </a:r>
            <a:endParaRPr lang="en-US" altLang="ja-JP" dirty="0" smtClean="0">
              <a:latin typeface="+mn-ea"/>
              <a:ea typeface="+mn-ea"/>
            </a:endParaRPr>
          </a:p>
          <a:p>
            <a:r>
              <a:rPr kumimoji="1" lang="ja-JP" altLang="en-US" dirty="0">
                <a:latin typeface="+mn-ea"/>
                <a:ea typeface="+mn-ea"/>
              </a:rPr>
              <a:t>ヒーター</a:t>
            </a:r>
          </a:p>
        </p:txBody>
      </p:sp>
      <p:sp>
        <p:nvSpPr>
          <p:cNvPr id="21" name="テキスト ボックス 20"/>
          <p:cNvSpPr txBox="1"/>
          <p:nvPr/>
        </p:nvSpPr>
        <p:spPr>
          <a:xfrm>
            <a:off x="251520" y="4695408"/>
            <a:ext cx="4032449" cy="1585049"/>
          </a:xfrm>
          <a:prstGeom prst="rect">
            <a:avLst/>
          </a:prstGeom>
          <a:noFill/>
        </p:spPr>
        <p:txBody>
          <a:bodyPr wrap="square" rtlCol="0">
            <a:spAutoFit/>
          </a:bodyPr>
          <a:lstStyle/>
          <a:p>
            <a:r>
              <a:rPr lang="ja-JP" altLang="en-US" dirty="0" smtClean="0">
                <a:latin typeface="+mn-ea"/>
                <a:ea typeface="+mn-ea"/>
              </a:rPr>
              <a:t>特有の気象によって</a:t>
            </a:r>
            <a:r>
              <a:rPr lang="en-US" altLang="ja-JP" dirty="0" smtClean="0">
                <a:latin typeface="+mn-ea"/>
                <a:ea typeface="+mn-ea"/>
              </a:rPr>
              <a:t>-70</a:t>
            </a:r>
            <a:r>
              <a:rPr lang="ja-JP" altLang="en-US" dirty="0" smtClean="0">
                <a:latin typeface="+mn-ea"/>
                <a:ea typeface="+mn-ea"/>
              </a:rPr>
              <a:t>℃ →  </a:t>
            </a:r>
            <a:r>
              <a:rPr lang="en-US" altLang="ja-JP" dirty="0" smtClean="0">
                <a:latin typeface="+mn-ea"/>
                <a:ea typeface="+mn-ea"/>
              </a:rPr>
              <a:t>-30</a:t>
            </a:r>
            <a:r>
              <a:rPr lang="ja-JP" altLang="en-US" dirty="0" smtClean="0">
                <a:latin typeface="+mn-ea"/>
                <a:ea typeface="+mn-ea"/>
              </a:rPr>
              <a:t>℃といった急激な温度変化が生じるらしい。結露対策が重要となる。</a:t>
            </a:r>
            <a:endParaRPr lang="en-US" altLang="ja-JP" dirty="0" smtClean="0">
              <a:latin typeface="+mn-ea"/>
              <a:ea typeface="+mn-ea"/>
            </a:endParaRPr>
          </a:p>
          <a:p>
            <a:r>
              <a:rPr kumimoji="1" lang="ja-JP" altLang="en-US" sz="400" dirty="0" smtClean="0">
                <a:latin typeface="+mn-ea"/>
                <a:ea typeface="+mn-ea"/>
              </a:rPr>
              <a:t>　</a:t>
            </a:r>
            <a:endParaRPr kumimoji="1" lang="en-US" altLang="ja-JP" dirty="0" smtClean="0">
              <a:latin typeface="+mn-ea"/>
              <a:ea typeface="+mn-ea"/>
            </a:endParaRPr>
          </a:p>
          <a:p>
            <a:pPr marL="285750" indent="-285750">
              <a:buFont typeface="Wingdings" pitchFamily="2" charset="2"/>
              <a:buChar char="à"/>
            </a:pPr>
            <a:r>
              <a:rPr lang="ja-JP" altLang="en-US" dirty="0" smtClean="0">
                <a:latin typeface="+mn-ea"/>
                <a:ea typeface="+mn-ea"/>
                <a:sym typeface="Wingdings" pitchFamily="2" charset="2"/>
              </a:rPr>
              <a:t>ヒーターによる加熱</a:t>
            </a:r>
            <a:endParaRPr lang="en-US" altLang="ja-JP" dirty="0" smtClean="0">
              <a:latin typeface="+mn-ea"/>
              <a:ea typeface="+mn-ea"/>
              <a:sym typeface="Wingdings" pitchFamily="2" charset="2"/>
            </a:endParaRPr>
          </a:p>
          <a:p>
            <a:pPr marL="285750" indent="-285750">
              <a:buFont typeface="Wingdings" pitchFamily="2" charset="2"/>
              <a:buChar char="à"/>
            </a:pPr>
            <a:r>
              <a:rPr kumimoji="1" lang="ja-JP" altLang="en-US" dirty="0" smtClean="0">
                <a:latin typeface="+mn-ea"/>
                <a:ea typeface="+mn-ea"/>
                <a:sym typeface="Wingdings" pitchFamily="2" charset="2"/>
              </a:rPr>
              <a:t>ハロゲンランプによる昇華</a:t>
            </a:r>
            <a:endParaRPr kumimoji="1" lang="ja-JP" altLang="en-US" dirty="0">
              <a:latin typeface="+mn-ea"/>
              <a:ea typeface="+mn-ea"/>
            </a:endParaRPr>
          </a:p>
        </p:txBody>
      </p:sp>
      <p:sp>
        <p:nvSpPr>
          <p:cNvPr id="23" name="正方形/長方形 22"/>
          <p:cNvSpPr/>
          <p:nvPr/>
        </p:nvSpPr>
        <p:spPr>
          <a:xfrm>
            <a:off x="1029043" y="6203264"/>
            <a:ext cx="2828018" cy="369332"/>
          </a:xfrm>
          <a:prstGeom prst="rect">
            <a:avLst/>
          </a:prstGeom>
        </p:spPr>
        <p:txBody>
          <a:bodyPr wrap="none">
            <a:spAutoFit/>
          </a:bodyPr>
          <a:lstStyle/>
          <a:p>
            <a:r>
              <a:rPr lang="ja-JP" altLang="en-US" dirty="0" smtClean="0">
                <a:solidFill>
                  <a:srgbClr val="FF0000"/>
                </a:solidFill>
                <a:latin typeface="+mn-ea"/>
                <a:ea typeface="+mn-ea"/>
              </a:rPr>
              <a:t>宇宙望遠鏡にはない難しさ</a:t>
            </a:r>
            <a:endParaRPr lang="ja-JP" altLang="en-US" dirty="0">
              <a:solidFill>
                <a:srgbClr val="FF0000"/>
              </a:solidFill>
              <a:latin typeface="+mn-ea"/>
              <a:ea typeface="+mn-ea"/>
            </a:endParaRPr>
          </a:p>
        </p:txBody>
      </p:sp>
    </p:spTree>
    <p:extLst>
      <p:ext uri="{BB962C8B-B14F-4D97-AF65-F5344CB8AC3E}">
        <p14:creationId xmlns:p14="http://schemas.microsoft.com/office/powerpoint/2010/main" val="381835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2.7. </a:t>
            </a:r>
            <a:r>
              <a:rPr lang="ja-JP" altLang="en-US" sz="3600" dirty="0">
                <a:latin typeface="+mn-ea"/>
              </a:rPr>
              <a:t>不同</a:t>
            </a:r>
            <a:r>
              <a:rPr lang="ja-JP" altLang="en-US" sz="3600" dirty="0" smtClean="0">
                <a:latin typeface="+mn-ea"/>
              </a:rPr>
              <a:t>沈下</a:t>
            </a:r>
            <a:endParaRPr lang="en-US" altLang="ja-JP" sz="3600" dirty="0" smtClean="0">
              <a:latin typeface="+mn-ea"/>
            </a:endParaRPr>
          </a:p>
        </p:txBody>
      </p:sp>
      <p:pic>
        <p:nvPicPr>
          <p:cNvPr id="14" name="Picture 3"/>
          <p:cNvPicPr>
            <a:picLocks noChangeAspect="1" noChangeArrowheads="1"/>
          </p:cNvPicPr>
          <p:nvPr/>
        </p:nvPicPr>
        <p:blipFill>
          <a:blip r:embed="rId2" cstate="print"/>
          <a:srcRect/>
          <a:stretch>
            <a:fillRect/>
          </a:stretch>
        </p:blipFill>
        <p:spPr bwMode="auto">
          <a:xfrm>
            <a:off x="4590728" y="1203647"/>
            <a:ext cx="2819400" cy="2114550"/>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251520" y="1203647"/>
            <a:ext cx="3240911" cy="2133600"/>
          </a:xfrm>
          <a:prstGeom prst="rect">
            <a:avLst/>
          </a:prstGeom>
          <a:noFill/>
          <a:ln w="9525">
            <a:noFill/>
            <a:miter lim="800000"/>
            <a:headEnd/>
            <a:tailEnd/>
          </a:ln>
        </p:spPr>
      </p:pic>
      <p:sp>
        <p:nvSpPr>
          <p:cNvPr id="18" name="テキスト ボックス 17"/>
          <p:cNvSpPr txBox="1"/>
          <p:nvPr/>
        </p:nvSpPr>
        <p:spPr>
          <a:xfrm>
            <a:off x="2140425" y="3388350"/>
            <a:ext cx="3471735" cy="369332"/>
          </a:xfrm>
          <a:prstGeom prst="rect">
            <a:avLst/>
          </a:prstGeom>
          <a:noFill/>
        </p:spPr>
        <p:txBody>
          <a:bodyPr wrap="square" rtlCol="0">
            <a:spAutoFit/>
          </a:bodyPr>
          <a:lstStyle/>
          <a:p>
            <a:r>
              <a:rPr lang="en-US" dirty="0" smtClean="0">
                <a:latin typeface="+mn-ea"/>
                <a:ea typeface="+mn-ea"/>
                <a:cs typeface="Times New Roman" pitchFamily="18" charset="0"/>
              </a:rPr>
              <a:t>Kameda2009(from Kim’s talk)</a:t>
            </a:r>
            <a:endParaRPr lang="en-US" dirty="0">
              <a:latin typeface="+mn-ea"/>
              <a:ea typeface="+mn-ea"/>
              <a:cs typeface="Times New Roman" pitchFamily="18" charset="0"/>
            </a:endParaRPr>
          </a:p>
        </p:txBody>
      </p:sp>
      <p:sp>
        <p:nvSpPr>
          <p:cNvPr id="20" name="テキスト ボックス 19"/>
          <p:cNvSpPr txBox="1"/>
          <p:nvPr/>
        </p:nvSpPr>
        <p:spPr>
          <a:xfrm>
            <a:off x="2183904" y="1281476"/>
            <a:ext cx="1524000" cy="381000"/>
          </a:xfrm>
          <a:prstGeom prst="rect">
            <a:avLst/>
          </a:prstGeom>
          <a:noFill/>
        </p:spPr>
        <p:txBody>
          <a:bodyPr wrap="square" rtlCol="0">
            <a:spAutoFit/>
          </a:bodyPr>
          <a:lstStyle/>
          <a:p>
            <a:r>
              <a:rPr lang="en-US" dirty="0" smtClean="0">
                <a:latin typeface="+mn-ea"/>
                <a:ea typeface="+mn-ea"/>
                <a:cs typeface="Times New Roman" pitchFamily="18" charset="0"/>
              </a:rPr>
              <a:t>Jan. 1995</a:t>
            </a:r>
            <a:endParaRPr lang="en-US" dirty="0">
              <a:latin typeface="+mn-ea"/>
              <a:ea typeface="+mn-ea"/>
              <a:cs typeface="Times New Roman" pitchFamily="18" charset="0"/>
            </a:endParaRPr>
          </a:p>
        </p:txBody>
      </p:sp>
      <p:sp>
        <p:nvSpPr>
          <p:cNvPr id="22" name="テキスト ボックス 21"/>
          <p:cNvSpPr txBox="1"/>
          <p:nvPr/>
        </p:nvSpPr>
        <p:spPr>
          <a:xfrm>
            <a:off x="6216352" y="1281476"/>
            <a:ext cx="1524000" cy="381000"/>
          </a:xfrm>
          <a:prstGeom prst="rect">
            <a:avLst/>
          </a:prstGeom>
          <a:noFill/>
        </p:spPr>
        <p:txBody>
          <a:bodyPr wrap="square" rtlCol="0">
            <a:spAutoFit/>
          </a:bodyPr>
          <a:lstStyle/>
          <a:p>
            <a:r>
              <a:rPr lang="en-US" dirty="0" smtClean="0">
                <a:latin typeface="+mn-ea"/>
                <a:ea typeface="+mn-ea"/>
                <a:cs typeface="Times New Roman" pitchFamily="18" charset="0"/>
              </a:rPr>
              <a:t>Feb. 2003</a:t>
            </a:r>
            <a:endParaRPr lang="en-US" dirty="0">
              <a:latin typeface="+mn-ea"/>
              <a:ea typeface="+mn-ea"/>
              <a:cs typeface="Times New Roman" pitchFamily="18" charset="0"/>
            </a:endParaRPr>
          </a:p>
        </p:txBody>
      </p:sp>
      <p:sp>
        <p:nvSpPr>
          <p:cNvPr id="24" name="右矢印 23"/>
          <p:cNvSpPr/>
          <p:nvPr/>
        </p:nvSpPr>
        <p:spPr>
          <a:xfrm>
            <a:off x="3604320" y="1889447"/>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6" name="円/楕円 25"/>
          <p:cNvSpPr/>
          <p:nvPr/>
        </p:nvSpPr>
        <p:spPr>
          <a:xfrm>
            <a:off x="1623120" y="2118047"/>
            <a:ext cx="457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7" name="円/楕円 26"/>
          <p:cNvSpPr/>
          <p:nvPr/>
        </p:nvSpPr>
        <p:spPr>
          <a:xfrm>
            <a:off x="5904416" y="1813247"/>
            <a:ext cx="457200" cy="4572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pic>
        <p:nvPicPr>
          <p:cNvPr id="34" name="図 33"/>
          <p:cNvPicPr/>
          <p:nvPr/>
        </p:nvPicPr>
        <p:blipFill>
          <a:blip r:embed="rId4" cstate="print"/>
          <a:srcRect/>
          <a:stretch>
            <a:fillRect/>
          </a:stretch>
        </p:blipFill>
        <p:spPr bwMode="auto">
          <a:xfrm>
            <a:off x="72009" y="3968468"/>
            <a:ext cx="2843807" cy="2213407"/>
          </a:xfrm>
          <a:prstGeom prst="rect">
            <a:avLst/>
          </a:prstGeom>
          <a:noFill/>
          <a:ln w="9525">
            <a:noFill/>
            <a:miter lim="800000"/>
            <a:headEnd/>
            <a:tailEnd/>
          </a:ln>
        </p:spPr>
      </p:pic>
      <p:pic>
        <p:nvPicPr>
          <p:cNvPr id="35" name="図 34"/>
          <p:cNvPicPr/>
          <p:nvPr/>
        </p:nvPicPr>
        <p:blipFill>
          <a:blip r:embed="rId5" cstate="print"/>
          <a:srcRect/>
          <a:stretch>
            <a:fillRect/>
          </a:stretch>
        </p:blipFill>
        <p:spPr bwMode="auto">
          <a:xfrm>
            <a:off x="2411760" y="3573016"/>
            <a:ext cx="4191000" cy="2891934"/>
          </a:xfrm>
          <a:prstGeom prst="rect">
            <a:avLst/>
          </a:prstGeom>
          <a:noFill/>
          <a:ln w="9525">
            <a:noFill/>
            <a:miter lim="800000"/>
            <a:headEnd/>
            <a:tailEnd/>
          </a:ln>
        </p:spPr>
      </p:pic>
      <p:sp>
        <p:nvSpPr>
          <p:cNvPr id="36" name="テキスト ボックス 35"/>
          <p:cNvSpPr txBox="1"/>
          <p:nvPr/>
        </p:nvSpPr>
        <p:spPr>
          <a:xfrm>
            <a:off x="1491727" y="6187078"/>
            <a:ext cx="3584329" cy="369332"/>
          </a:xfrm>
          <a:prstGeom prst="rect">
            <a:avLst/>
          </a:prstGeom>
          <a:noFill/>
        </p:spPr>
        <p:txBody>
          <a:bodyPr wrap="square" rtlCol="0">
            <a:spAutoFit/>
          </a:bodyPr>
          <a:lstStyle/>
          <a:p>
            <a:r>
              <a:rPr lang="en-US" dirty="0" smtClean="0">
                <a:latin typeface="+mn-ea"/>
                <a:ea typeface="+mn-ea"/>
                <a:cs typeface="Times New Roman" pitchFamily="18" charset="0"/>
              </a:rPr>
              <a:t>Yoda+2004 (from Kim’s talk)</a:t>
            </a:r>
            <a:endParaRPr lang="en-US" dirty="0">
              <a:latin typeface="+mn-ea"/>
              <a:ea typeface="+mn-ea"/>
              <a:cs typeface="Times New Roman" pitchFamily="18" charset="0"/>
            </a:endParaRPr>
          </a:p>
        </p:txBody>
      </p:sp>
      <p:sp>
        <p:nvSpPr>
          <p:cNvPr id="2" name="テキスト ボックス 1"/>
          <p:cNvSpPr txBox="1"/>
          <p:nvPr/>
        </p:nvSpPr>
        <p:spPr>
          <a:xfrm>
            <a:off x="6300192" y="3757682"/>
            <a:ext cx="2556351" cy="1754326"/>
          </a:xfrm>
          <a:prstGeom prst="rect">
            <a:avLst/>
          </a:prstGeom>
          <a:noFill/>
        </p:spPr>
        <p:txBody>
          <a:bodyPr wrap="square" rtlCol="0">
            <a:spAutoFit/>
          </a:bodyPr>
          <a:lstStyle/>
          <a:p>
            <a:pPr marL="342900" indent="-342900">
              <a:buAutoNum type="arabicParenBoth"/>
            </a:pPr>
            <a:r>
              <a:rPr kumimoji="1" lang="ja-JP" altLang="en-US" dirty="0" smtClean="0">
                <a:latin typeface="+mn-ea"/>
                <a:ea typeface="+mn-ea"/>
              </a:rPr>
              <a:t>雪面は決して強固な基盤ではない</a:t>
            </a:r>
            <a:endParaRPr kumimoji="1" lang="en-US" altLang="ja-JP" dirty="0" smtClean="0">
              <a:latin typeface="+mn-ea"/>
              <a:ea typeface="+mn-ea"/>
            </a:endParaRPr>
          </a:p>
          <a:p>
            <a:pPr marL="342900" indent="-342900">
              <a:buAutoNum type="arabicParenBoth"/>
            </a:pPr>
            <a:r>
              <a:rPr lang="ja-JP" altLang="en-US" dirty="0" smtClean="0">
                <a:latin typeface="+mn-ea"/>
                <a:ea typeface="+mn-ea"/>
              </a:rPr>
              <a:t>一様に沈降する訳でもない</a:t>
            </a:r>
            <a:endParaRPr lang="en-US" altLang="ja-JP" dirty="0" smtClean="0">
              <a:latin typeface="+mn-ea"/>
              <a:ea typeface="+mn-ea"/>
            </a:endParaRPr>
          </a:p>
          <a:p>
            <a:pPr marL="342900" indent="-342900">
              <a:buAutoNum type="arabicParenBoth"/>
            </a:pPr>
            <a:r>
              <a:rPr lang="ja-JP" altLang="en-US" dirty="0" smtClean="0">
                <a:latin typeface="+mn-ea"/>
                <a:ea typeface="+mn-ea"/>
              </a:rPr>
              <a:t>スノウドリフトによる埋没も大きな問題</a:t>
            </a:r>
            <a:endParaRPr kumimoji="1" lang="ja-JP" altLang="en-US" dirty="0">
              <a:latin typeface="+mn-ea"/>
              <a:ea typeface="+mn-ea"/>
            </a:endParaRPr>
          </a:p>
        </p:txBody>
      </p:sp>
      <p:sp>
        <p:nvSpPr>
          <p:cNvPr id="3" name="テキスト ボックス 2"/>
          <p:cNvSpPr txBox="1"/>
          <p:nvPr/>
        </p:nvSpPr>
        <p:spPr>
          <a:xfrm>
            <a:off x="5617089" y="5633080"/>
            <a:ext cx="3024336" cy="923330"/>
          </a:xfrm>
          <a:prstGeom prst="rect">
            <a:avLst/>
          </a:prstGeom>
          <a:noFill/>
          <a:ln>
            <a:solidFill>
              <a:schemeClr val="tx1"/>
            </a:solidFill>
          </a:ln>
        </p:spPr>
        <p:txBody>
          <a:bodyPr wrap="square" rtlCol="0">
            <a:spAutoFit/>
          </a:bodyPr>
          <a:lstStyle/>
          <a:p>
            <a:r>
              <a:rPr lang="ja-JP" altLang="en-US" dirty="0" smtClean="0">
                <a:latin typeface="+mn-ea"/>
                <a:ea typeface="+mn-ea"/>
              </a:rPr>
              <a:t>極地研・金高義（極地工学）とコラボレーション。最適な構造物の設計・開発を実施。</a:t>
            </a:r>
            <a:endParaRPr kumimoji="1" lang="ja-JP" altLang="en-US" dirty="0">
              <a:latin typeface="+mn-ea"/>
              <a:ea typeface="+mn-ea"/>
            </a:endParaRPr>
          </a:p>
        </p:txBody>
      </p:sp>
      <p:sp>
        <p:nvSpPr>
          <p:cNvPr id="5" name="テキスト ボックス 4"/>
          <p:cNvSpPr txBox="1"/>
          <p:nvPr/>
        </p:nvSpPr>
        <p:spPr>
          <a:xfrm>
            <a:off x="7380312" y="2367212"/>
            <a:ext cx="1694695" cy="646331"/>
          </a:xfrm>
          <a:prstGeom prst="rect">
            <a:avLst/>
          </a:prstGeom>
          <a:noFill/>
        </p:spPr>
        <p:txBody>
          <a:bodyPr wrap="none" rtlCol="0">
            <a:spAutoFit/>
          </a:bodyPr>
          <a:lstStyle/>
          <a:p>
            <a:r>
              <a:rPr kumimoji="1" lang="ja-JP" altLang="en-US" dirty="0" smtClean="0">
                <a:latin typeface="+mn-ea"/>
                <a:ea typeface="+mn-ea"/>
              </a:rPr>
              <a:t>降雪量</a:t>
            </a:r>
            <a:endParaRPr kumimoji="1" lang="en-US" altLang="ja-JP" dirty="0" smtClean="0">
              <a:latin typeface="+mn-ea"/>
              <a:ea typeface="+mn-ea"/>
            </a:endParaRPr>
          </a:p>
          <a:p>
            <a:r>
              <a:rPr lang="ja-JP" altLang="en-US" dirty="0" smtClean="0">
                <a:latin typeface="+mn-ea"/>
                <a:ea typeface="+mn-ea"/>
              </a:rPr>
              <a:t>年間</a:t>
            </a:r>
            <a:r>
              <a:rPr lang="en-US" altLang="ja-JP" dirty="0" smtClean="0">
                <a:latin typeface="+mn-ea"/>
                <a:ea typeface="+mn-ea"/>
              </a:rPr>
              <a:t>20cm</a:t>
            </a:r>
            <a:r>
              <a:rPr lang="ja-JP" altLang="en-US" dirty="0" smtClean="0">
                <a:latin typeface="+mn-ea"/>
                <a:ea typeface="+mn-ea"/>
              </a:rPr>
              <a:t>程度</a:t>
            </a:r>
            <a:endParaRPr kumimoji="1" lang="ja-JP" altLang="en-US" dirty="0">
              <a:latin typeface="+mn-ea"/>
              <a:ea typeface="+mn-ea"/>
            </a:endParaRPr>
          </a:p>
        </p:txBody>
      </p:sp>
    </p:spTree>
    <p:extLst>
      <p:ext uri="{BB962C8B-B14F-4D97-AF65-F5344CB8AC3E}">
        <p14:creationId xmlns:p14="http://schemas.microsoft.com/office/powerpoint/2010/main" val="2951116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2.7. Activity of JARE 48</a:t>
            </a:r>
          </a:p>
        </p:txBody>
      </p:sp>
      <p:pic>
        <p:nvPicPr>
          <p:cNvPr id="21" name="Picture 69"/>
          <p:cNvPicPr>
            <a:picLocks noChangeAspect="1" noChangeArrowheads="1"/>
          </p:cNvPicPr>
          <p:nvPr/>
        </p:nvPicPr>
        <p:blipFill>
          <a:blip r:embed="rId2" cstate="print"/>
          <a:srcRect/>
          <a:stretch>
            <a:fillRect/>
          </a:stretch>
        </p:blipFill>
        <p:spPr bwMode="auto">
          <a:xfrm>
            <a:off x="1331640" y="4231107"/>
            <a:ext cx="2880000" cy="2021284"/>
          </a:xfrm>
          <a:prstGeom prst="rect">
            <a:avLst/>
          </a:prstGeom>
          <a:noFill/>
          <a:ln w="9525">
            <a:noFill/>
            <a:miter lim="800000"/>
            <a:headEnd/>
            <a:tailEnd/>
          </a:ln>
        </p:spPr>
      </p:pic>
      <p:sp>
        <p:nvSpPr>
          <p:cNvPr id="2" name="テキスト ボックス 1"/>
          <p:cNvSpPr txBox="1"/>
          <p:nvPr/>
        </p:nvSpPr>
        <p:spPr>
          <a:xfrm>
            <a:off x="6384037" y="6237312"/>
            <a:ext cx="889987" cy="369332"/>
          </a:xfrm>
          <a:prstGeom prst="rect">
            <a:avLst/>
          </a:prstGeom>
          <a:noFill/>
        </p:spPr>
        <p:txBody>
          <a:bodyPr wrap="none" rtlCol="0">
            <a:spAutoFit/>
          </a:bodyPr>
          <a:lstStyle/>
          <a:p>
            <a:r>
              <a:rPr kumimoji="1" lang="en-US" altLang="ja-JP" dirty="0" smtClean="0">
                <a:latin typeface="+mn-ea"/>
                <a:ea typeface="+mn-ea"/>
              </a:rPr>
              <a:t>SODAR</a:t>
            </a:r>
            <a:endParaRPr kumimoji="1" lang="ja-JP" altLang="en-US" dirty="0">
              <a:latin typeface="+mn-ea"/>
              <a:ea typeface="+mn-ea"/>
            </a:endParaRPr>
          </a:p>
        </p:txBody>
      </p:sp>
      <p:sp>
        <p:nvSpPr>
          <p:cNvPr id="27" name="テキスト ボックス 26"/>
          <p:cNvSpPr txBox="1"/>
          <p:nvPr/>
        </p:nvSpPr>
        <p:spPr>
          <a:xfrm>
            <a:off x="1616516" y="6326792"/>
            <a:ext cx="2483372" cy="369332"/>
          </a:xfrm>
          <a:prstGeom prst="rect">
            <a:avLst/>
          </a:prstGeom>
          <a:noFill/>
        </p:spPr>
        <p:txBody>
          <a:bodyPr wrap="none" rtlCol="0">
            <a:spAutoFit/>
          </a:bodyPr>
          <a:lstStyle/>
          <a:p>
            <a:r>
              <a:rPr kumimoji="1" lang="en-US" altLang="ja-JP" dirty="0" smtClean="0">
                <a:latin typeface="+mn-ea"/>
                <a:ea typeface="+mn-ea"/>
              </a:rPr>
              <a:t>220GHz</a:t>
            </a:r>
            <a:r>
              <a:rPr kumimoji="1" lang="ja-JP" altLang="en-US" dirty="0" smtClean="0">
                <a:latin typeface="+mn-ea"/>
                <a:ea typeface="+mn-ea"/>
              </a:rPr>
              <a:t>ラジオメーター</a:t>
            </a:r>
            <a:endParaRPr kumimoji="1" lang="ja-JP" altLang="en-US" dirty="0">
              <a:latin typeface="+mn-ea"/>
              <a:ea typeface="+mn-ea"/>
            </a:endParaRPr>
          </a:p>
        </p:txBody>
      </p:sp>
      <p:sp>
        <p:nvSpPr>
          <p:cNvPr id="3" name="テキスト ボックス 2"/>
          <p:cNvSpPr txBox="1"/>
          <p:nvPr/>
        </p:nvSpPr>
        <p:spPr>
          <a:xfrm>
            <a:off x="579040" y="1398794"/>
            <a:ext cx="4713040" cy="2092881"/>
          </a:xfrm>
          <a:prstGeom prst="rect">
            <a:avLst/>
          </a:prstGeom>
          <a:noFill/>
        </p:spPr>
        <p:txBody>
          <a:bodyPr wrap="square" rtlCol="0">
            <a:spAutoFit/>
          </a:bodyPr>
          <a:lstStyle/>
          <a:p>
            <a:r>
              <a:rPr lang="en-US" altLang="ja-JP" sz="2000" u="sng" dirty="0">
                <a:latin typeface="+mn-ea"/>
                <a:ea typeface="+mn-ea"/>
              </a:rPr>
              <a:t>48</a:t>
            </a:r>
            <a:r>
              <a:rPr lang="ja-JP" altLang="en-US" sz="2000" u="sng" dirty="0">
                <a:latin typeface="+mn-ea"/>
                <a:ea typeface="+mn-ea"/>
              </a:rPr>
              <a:t>次隊</a:t>
            </a:r>
            <a:r>
              <a:rPr lang="en-US" altLang="ja-JP" sz="2000" u="sng" dirty="0">
                <a:latin typeface="+mn-ea"/>
                <a:ea typeface="+mn-ea"/>
              </a:rPr>
              <a:t>(2006-2007</a:t>
            </a:r>
            <a:r>
              <a:rPr lang="en-US" altLang="ja-JP" sz="2000" u="sng" dirty="0" smtClean="0">
                <a:latin typeface="+mn-ea"/>
                <a:ea typeface="+mn-ea"/>
              </a:rPr>
              <a:t>)</a:t>
            </a:r>
          </a:p>
          <a:p>
            <a:r>
              <a:rPr lang="en-US" altLang="ja-JP" sz="2000" dirty="0" smtClean="0">
                <a:latin typeface="+mn-ea"/>
                <a:ea typeface="+mn-ea"/>
              </a:rPr>
              <a:t> </a:t>
            </a:r>
            <a:r>
              <a:rPr lang="en-US" altLang="ja-JP" dirty="0" smtClean="0">
                <a:latin typeface="+mn-ea"/>
                <a:ea typeface="+mn-ea"/>
              </a:rPr>
              <a:t>  </a:t>
            </a:r>
            <a:r>
              <a:rPr lang="ja-JP" altLang="en-US" dirty="0">
                <a:latin typeface="+mn-ea"/>
                <a:ea typeface="+mn-ea"/>
              </a:rPr>
              <a:t>委託して夏期</a:t>
            </a:r>
            <a:r>
              <a:rPr lang="ja-JP" altLang="en-US" dirty="0" smtClean="0">
                <a:latin typeface="+mn-ea"/>
                <a:ea typeface="+mn-ea"/>
              </a:rPr>
              <a:t>の天文学的な観測条件調査を</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実施</a:t>
            </a:r>
            <a:endParaRPr lang="en-US" altLang="ja-JP" dirty="0">
              <a:latin typeface="+mn-ea"/>
              <a:ea typeface="+mn-ea"/>
            </a:endParaRPr>
          </a:p>
          <a:p>
            <a:pPr>
              <a:buNone/>
            </a:pPr>
            <a:r>
              <a:rPr lang="ja-JP" altLang="en-US" dirty="0">
                <a:latin typeface="+mn-ea"/>
                <a:ea typeface="+mn-ea"/>
              </a:rPr>
              <a:t>　　</a:t>
            </a:r>
            <a:r>
              <a:rPr lang="en-US" altLang="ja-JP" dirty="0">
                <a:latin typeface="+mn-ea"/>
                <a:ea typeface="+mn-ea"/>
              </a:rPr>
              <a:t>(1) </a:t>
            </a:r>
            <a:r>
              <a:rPr lang="ja-JP" altLang="en-US" dirty="0">
                <a:latin typeface="+mn-ea"/>
                <a:ea typeface="+mn-ea"/>
              </a:rPr>
              <a:t>接地乱流層調査</a:t>
            </a:r>
            <a:r>
              <a:rPr lang="en-US" altLang="ja-JP" dirty="0">
                <a:latin typeface="+mn-ea"/>
                <a:ea typeface="+mn-ea"/>
              </a:rPr>
              <a:t>(</a:t>
            </a:r>
            <a:r>
              <a:rPr lang="en-US" altLang="ja-JP" dirty="0" smtClean="0">
                <a:latin typeface="+mn-ea"/>
                <a:ea typeface="+mn-ea"/>
              </a:rPr>
              <a:t>SODAR)</a:t>
            </a:r>
            <a:endParaRPr lang="en-US" altLang="ja-JP" dirty="0">
              <a:latin typeface="+mn-ea"/>
              <a:ea typeface="+mn-ea"/>
            </a:endParaRPr>
          </a:p>
          <a:p>
            <a:pPr>
              <a:buNone/>
            </a:pPr>
            <a:r>
              <a:rPr lang="ja-JP" altLang="en-US" dirty="0">
                <a:latin typeface="+mn-ea"/>
                <a:ea typeface="+mn-ea"/>
              </a:rPr>
              <a:t>　　</a:t>
            </a:r>
            <a:r>
              <a:rPr lang="en-US" altLang="ja-JP" dirty="0">
                <a:latin typeface="+mn-ea"/>
                <a:ea typeface="+mn-ea"/>
              </a:rPr>
              <a:t>(2) </a:t>
            </a:r>
            <a:r>
              <a:rPr lang="ja-JP" altLang="en-US" dirty="0">
                <a:latin typeface="+mn-ea"/>
                <a:ea typeface="+mn-ea"/>
              </a:rPr>
              <a:t>大気透過率調査</a:t>
            </a:r>
            <a:r>
              <a:rPr lang="en-US" altLang="ja-JP" dirty="0">
                <a:latin typeface="+mn-ea"/>
                <a:ea typeface="+mn-ea"/>
              </a:rPr>
              <a:t>(220GHz</a:t>
            </a:r>
            <a:r>
              <a:rPr lang="ja-JP" altLang="en-US" dirty="0" smtClean="0">
                <a:latin typeface="+mn-ea"/>
                <a:ea typeface="+mn-ea"/>
              </a:rPr>
              <a:t>ラジオメータ</a:t>
            </a:r>
            <a:r>
              <a:rPr lang="en-US" altLang="ja-JP" dirty="0" smtClean="0">
                <a:latin typeface="+mn-ea"/>
                <a:ea typeface="+mn-ea"/>
              </a:rPr>
              <a:t>)</a:t>
            </a:r>
            <a:endParaRPr lang="en-US" altLang="ja-JP" dirty="0">
              <a:latin typeface="+mn-ea"/>
              <a:ea typeface="+mn-ea"/>
            </a:endParaRPr>
          </a:p>
          <a:p>
            <a:pPr>
              <a:buNone/>
            </a:pPr>
            <a:r>
              <a:rPr lang="ja-JP" altLang="en-US" dirty="0">
                <a:latin typeface="+mn-ea"/>
                <a:ea typeface="+mn-ea"/>
              </a:rPr>
              <a:t>　　</a:t>
            </a:r>
            <a:r>
              <a:rPr lang="en-US" altLang="ja-JP" dirty="0">
                <a:latin typeface="+mn-ea"/>
                <a:ea typeface="+mn-ea"/>
              </a:rPr>
              <a:t>(3)</a:t>
            </a:r>
            <a:r>
              <a:rPr lang="ja-JP" altLang="en-US" dirty="0">
                <a:latin typeface="+mn-ea"/>
                <a:ea typeface="+mn-ea"/>
              </a:rPr>
              <a:t> 輸送振動</a:t>
            </a:r>
            <a:r>
              <a:rPr lang="ja-JP" altLang="en-US" dirty="0" smtClean="0">
                <a:latin typeface="+mn-ea"/>
                <a:ea typeface="+mn-ea"/>
              </a:rPr>
              <a:t>測定</a:t>
            </a:r>
            <a:r>
              <a:rPr lang="en-US" altLang="ja-JP" dirty="0" smtClean="0">
                <a:latin typeface="+mn-ea"/>
                <a:ea typeface="+mn-ea"/>
              </a:rPr>
              <a:t>(</a:t>
            </a:r>
            <a:r>
              <a:rPr lang="ja-JP" altLang="en-US" dirty="0" smtClean="0">
                <a:latin typeface="+mn-ea"/>
                <a:ea typeface="+mn-ea"/>
              </a:rPr>
              <a:t>加速度センサー</a:t>
            </a:r>
            <a:r>
              <a:rPr lang="en-US" altLang="ja-JP" dirty="0" smtClean="0">
                <a:latin typeface="+mn-ea"/>
                <a:ea typeface="+mn-ea"/>
              </a:rPr>
              <a:t>)</a:t>
            </a:r>
            <a:endParaRPr lang="en-US" altLang="ja-JP" dirty="0">
              <a:latin typeface="+mn-ea"/>
              <a:ea typeface="+mn-ea"/>
            </a:endParaRPr>
          </a:p>
          <a:p>
            <a:endParaRPr kumimoji="1" lang="ja-JP" altLang="en-US" dirty="0">
              <a:latin typeface="+mn-ea"/>
              <a:ea typeface="+mn-ea"/>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700808"/>
            <a:ext cx="2880000" cy="19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355934"/>
            <a:ext cx="2880000" cy="188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5934298" y="3681820"/>
            <a:ext cx="1739579" cy="369332"/>
          </a:xfrm>
          <a:prstGeom prst="rect">
            <a:avLst/>
          </a:prstGeom>
          <a:noFill/>
        </p:spPr>
        <p:txBody>
          <a:bodyPr wrap="none" rtlCol="0">
            <a:spAutoFit/>
          </a:bodyPr>
          <a:lstStyle/>
          <a:p>
            <a:r>
              <a:rPr kumimoji="1" lang="ja-JP" altLang="en-US" dirty="0" smtClean="0">
                <a:latin typeface="+mn-ea"/>
                <a:ea typeface="+mn-ea"/>
              </a:rPr>
              <a:t>加速度センサー</a:t>
            </a:r>
            <a:endParaRPr kumimoji="1" lang="ja-JP" altLang="en-US" dirty="0">
              <a:latin typeface="+mn-ea"/>
              <a:ea typeface="+mn-ea"/>
            </a:endParaRPr>
          </a:p>
        </p:txBody>
      </p:sp>
    </p:spTree>
    <p:extLst>
      <p:ext uri="{BB962C8B-B14F-4D97-AF65-F5344CB8AC3E}">
        <p14:creationId xmlns:p14="http://schemas.microsoft.com/office/powerpoint/2010/main" val="2017652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2.8</a:t>
            </a:r>
            <a:r>
              <a:rPr lang="en-US" altLang="ja-JP" sz="3600" dirty="0">
                <a:latin typeface="+mn-ea"/>
              </a:rPr>
              <a:t>. Activity of JARE </a:t>
            </a:r>
            <a:r>
              <a:rPr lang="en-US" altLang="ja-JP" sz="3600" dirty="0" smtClean="0">
                <a:latin typeface="+mn-ea"/>
              </a:rPr>
              <a:t>51</a:t>
            </a:r>
          </a:p>
        </p:txBody>
      </p:sp>
      <p:sp>
        <p:nvSpPr>
          <p:cNvPr id="3" name="テキスト ボックス 2"/>
          <p:cNvSpPr txBox="1"/>
          <p:nvPr/>
        </p:nvSpPr>
        <p:spPr>
          <a:xfrm>
            <a:off x="579041" y="1398794"/>
            <a:ext cx="7521352" cy="1815882"/>
          </a:xfrm>
          <a:prstGeom prst="rect">
            <a:avLst/>
          </a:prstGeom>
          <a:noFill/>
        </p:spPr>
        <p:txBody>
          <a:bodyPr wrap="square" rtlCol="0">
            <a:spAutoFit/>
          </a:bodyPr>
          <a:lstStyle/>
          <a:p>
            <a:r>
              <a:rPr lang="en-US" altLang="ja-JP" sz="2000" u="sng" dirty="0">
                <a:latin typeface="+mn-ea"/>
                <a:ea typeface="+mn-ea"/>
              </a:rPr>
              <a:t>51</a:t>
            </a:r>
            <a:r>
              <a:rPr lang="ja-JP" altLang="en-US" sz="2000" u="sng" dirty="0" smtClean="0">
                <a:latin typeface="+mn-ea"/>
                <a:ea typeface="+mn-ea"/>
              </a:rPr>
              <a:t>次隊</a:t>
            </a:r>
            <a:r>
              <a:rPr lang="en-US" altLang="ja-JP" sz="2000" u="sng" dirty="0">
                <a:latin typeface="+mn-ea"/>
                <a:ea typeface="+mn-ea"/>
              </a:rPr>
              <a:t>(</a:t>
            </a:r>
            <a:r>
              <a:rPr lang="en-US" altLang="ja-JP" sz="2000" u="sng" dirty="0" smtClean="0">
                <a:latin typeface="+mn-ea"/>
                <a:ea typeface="+mn-ea"/>
              </a:rPr>
              <a:t>2009-2010)</a:t>
            </a:r>
          </a:p>
          <a:p>
            <a:r>
              <a:rPr lang="en-US" altLang="ja-JP" sz="2000" dirty="0" smtClean="0">
                <a:latin typeface="+mn-ea"/>
                <a:ea typeface="+mn-ea"/>
              </a:rPr>
              <a:t> </a:t>
            </a:r>
            <a:r>
              <a:rPr lang="en-US" altLang="ja-JP" dirty="0" smtClean="0">
                <a:latin typeface="+mn-ea"/>
                <a:ea typeface="+mn-ea"/>
              </a:rPr>
              <a:t>  </a:t>
            </a:r>
            <a:r>
              <a:rPr lang="ja-JP" altLang="en-US" dirty="0" smtClean="0">
                <a:latin typeface="+mn-ea"/>
                <a:ea typeface="+mn-ea"/>
              </a:rPr>
              <a:t>瀬田益道</a:t>
            </a:r>
            <a:r>
              <a:rPr lang="en-US" altLang="ja-JP" dirty="0" smtClean="0">
                <a:latin typeface="+mn-ea"/>
                <a:ea typeface="+mn-ea"/>
              </a:rPr>
              <a:t>(</a:t>
            </a:r>
            <a:r>
              <a:rPr lang="ja-JP" altLang="en-US" dirty="0" smtClean="0">
                <a:latin typeface="+mn-ea"/>
                <a:ea typeface="+mn-ea"/>
              </a:rPr>
              <a:t>筑波大講師</a:t>
            </a:r>
            <a:r>
              <a:rPr lang="en-US" altLang="ja-JP" dirty="0" smtClean="0">
                <a:latin typeface="+mn-ea"/>
                <a:ea typeface="+mn-ea"/>
              </a:rPr>
              <a:t>)</a:t>
            </a:r>
            <a:r>
              <a:rPr lang="ja-JP" altLang="en-US" dirty="0" smtClean="0">
                <a:latin typeface="+mn-ea"/>
                <a:ea typeface="+mn-ea"/>
              </a:rPr>
              <a:t>が同行者として参加</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し、夏期の天文学的な観測条件調査を</a:t>
            </a:r>
            <a:r>
              <a:rPr lang="ja-JP" altLang="en-US" dirty="0">
                <a:latin typeface="+mn-ea"/>
                <a:ea typeface="+mn-ea"/>
              </a:rPr>
              <a:t>実施</a:t>
            </a:r>
            <a:endParaRPr lang="en-US" altLang="ja-JP" dirty="0">
              <a:latin typeface="+mn-ea"/>
              <a:ea typeface="+mn-ea"/>
            </a:endParaRPr>
          </a:p>
          <a:p>
            <a:pPr>
              <a:buNone/>
            </a:pPr>
            <a:r>
              <a:rPr lang="ja-JP" altLang="en-US" dirty="0">
                <a:latin typeface="+mn-ea"/>
                <a:ea typeface="+mn-ea"/>
              </a:rPr>
              <a:t>　　</a:t>
            </a:r>
            <a:r>
              <a:rPr lang="en-US" altLang="ja-JP" dirty="0" smtClean="0">
                <a:latin typeface="+mn-ea"/>
                <a:ea typeface="+mn-ea"/>
              </a:rPr>
              <a:t>(2) </a:t>
            </a:r>
            <a:r>
              <a:rPr lang="ja-JP" altLang="en-US" dirty="0">
                <a:latin typeface="+mn-ea"/>
                <a:ea typeface="+mn-ea"/>
              </a:rPr>
              <a:t>大気透過率調査</a:t>
            </a:r>
            <a:r>
              <a:rPr lang="en-US" altLang="ja-JP" dirty="0">
                <a:latin typeface="+mn-ea"/>
                <a:ea typeface="+mn-ea"/>
              </a:rPr>
              <a:t>(220GHz</a:t>
            </a:r>
            <a:r>
              <a:rPr lang="ja-JP" altLang="en-US" dirty="0" smtClean="0">
                <a:latin typeface="+mn-ea"/>
                <a:ea typeface="+mn-ea"/>
              </a:rPr>
              <a:t>ラジオメータ</a:t>
            </a:r>
            <a:r>
              <a:rPr lang="en-US" altLang="ja-JP" dirty="0" smtClean="0">
                <a:latin typeface="+mn-ea"/>
                <a:ea typeface="+mn-ea"/>
              </a:rPr>
              <a:t>)</a:t>
            </a:r>
            <a:endParaRPr lang="en-US" altLang="ja-JP" dirty="0">
              <a:latin typeface="+mn-ea"/>
              <a:ea typeface="+mn-ea"/>
            </a:endParaRPr>
          </a:p>
          <a:p>
            <a:pPr>
              <a:buNone/>
            </a:pPr>
            <a:r>
              <a:rPr lang="ja-JP" altLang="en-US" dirty="0">
                <a:latin typeface="+mn-ea"/>
                <a:ea typeface="+mn-ea"/>
              </a:rPr>
              <a:t>　　</a:t>
            </a:r>
            <a:r>
              <a:rPr lang="en-US" altLang="ja-JP" dirty="0" smtClean="0">
                <a:latin typeface="+mn-ea"/>
                <a:ea typeface="+mn-ea"/>
              </a:rPr>
              <a:t>(4)</a:t>
            </a:r>
            <a:r>
              <a:rPr lang="ja-JP" altLang="en-US" dirty="0" smtClean="0">
                <a:latin typeface="+mn-ea"/>
                <a:ea typeface="+mn-ea"/>
              </a:rPr>
              <a:t> 大気水蒸気モニタ</a:t>
            </a:r>
            <a:r>
              <a:rPr lang="en-US" altLang="ja-JP" dirty="0" smtClean="0">
                <a:latin typeface="+mn-ea"/>
                <a:ea typeface="+mn-ea"/>
              </a:rPr>
              <a:t>(</a:t>
            </a:r>
            <a:r>
              <a:rPr lang="ja-JP" altLang="en-US" dirty="0" smtClean="0">
                <a:latin typeface="+mn-ea"/>
                <a:ea typeface="+mn-ea"/>
              </a:rPr>
              <a:t>近赤外線分光器</a:t>
            </a:r>
            <a:r>
              <a:rPr lang="en-US" altLang="ja-JP" dirty="0" smtClean="0">
                <a:latin typeface="+mn-ea"/>
                <a:ea typeface="+mn-ea"/>
              </a:rPr>
              <a:t>)</a:t>
            </a:r>
            <a:endParaRPr lang="en-US" altLang="ja-JP" dirty="0">
              <a:latin typeface="+mn-ea"/>
              <a:ea typeface="+mn-ea"/>
            </a:endParaRPr>
          </a:p>
          <a:p>
            <a:r>
              <a:rPr kumimoji="1" lang="ja-JP" altLang="en-US" dirty="0" smtClean="0">
                <a:latin typeface="+mn-ea"/>
                <a:ea typeface="+mn-ea"/>
              </a:rPr>
              <a:t>　　</a:t>
            </a:r>
            <a:r>
              <a:rPr kumimoji="1" lang="en-US" altLang="ja-JP" dirty="0" smtClean="0">
                <a:latin typeface="+mn-ea"/>
                <a:ea typeface="+mn-ea"/>
              </a:rPr>
              <a:t>(5) </a:t>
            </a:r>
            <a:r>
              <a:rPr kumimoji="1" lang="ja-JP" altLang="en-US" dirty="0" smtClean="0">
                <a:latin typeface="+mn-ea"/>
                <a:ea typeface="+mn-ea"/>
              </a:rPr>
              <a:t>全天カメラ</a:t>
            </a:r>
            <a:endParaRPr kumimoji="1" lang="ja-JP" altLang="en-US" dirty="0">
              <a:latin typeface="+mn-ea"/>
              <a:ea typeface="+mn-ea"/>
            </a:endParaRPr>
          </a:p>
        </p:txBody>
      </p:sp>
      <p:sp>
        <p:nvSpPr>
          <p:cNvPr id="9" name="テキスト ボックス 8"/>
          <p:cNvSpPr txBox="1"/>
          <p:nvPr/>
        </p:nvSpPr>
        <p:spPr>
          <a:xfrm>
            <a:off x="1744593" y="6320248"/>
            <a:ext cx="2483372" cy="369332"/>
          </a:xfrm>
          <a:prstGeom prst="rect">
            <a:avLst/>
          </a:prstGeom>
          <a:noFill/>
        </p:spPr>
        <p:txBody>
          <a:bodyPr wrap="none" rtlCol="0">
            <a:spAutoFit/>
          </a:bodyPr>
          <a:lstStyle/>
          <a:p>
            <a:r>
              <a:rPr kumimoji="1" lang="en-US" altLang="ja-JP" dirty="0" smtClean="0">
                <a:latin typeface="+mn-ea"/>
                <a:ea typeface="+mn-ea"/>
              </a:rPr>
              <a:t>220GHz</a:t>
            </a:r>
            <a:r>
              <a:rPr kumimoji="1" lang="ja-JP" altLang="en-US" dirty="0" smtClean="0">
                <a:latin typeface="+mn-ea"/>
                <a:ea typeface="+mn-ea"/>
              </a:rPr>
              <a:t>ラジオメーター</a:t>
            </a:r>
            <a:endParaRPr kumimoji="1" lang="ja-JP" altLang="en-US" dirty="0">
              <a:latin typeface="+mn-ea"/>
              <a:ea typeface="+mn-ea"/>
            </a:endParaRPr>
          </a:p>
        </p:txBody>
      </p:sp>
      <p:pic>
        <p:nvPicPr>
          <p:cNvPr id="10" name="図 9"/>
          <p:cNvPicPr>
            <a:picLocks noChangeAspect="1"/>
          </p:cNvPicPr>
          <p:nvPr/>
        </p:nvPicPr>
        <p:blipFill>
          <a:blip r:embed="rId2" cstate="print"/>
          <a:srcRect/>
          <a:stretch>
            <a:fillRect/>
          </a:stretch>
        </p:blipFill>
        <p:spPr bwMode="auto">
          <a:xfrm>
            <a:off x="1459717" y="4135402"/>
            <a:ext cx="2880000" cy="2160000"/>
          </a:xfrm>
          <a:prstGeom prst="rect">
            <a:avLst/>
          </a:prstGeom>
          <a:noFill/>
          <a:ln w="9525">
            <a:noFill/>
            <a:miter lim="800000"/>
            <a:headEnd/>
            <a:tailEnd/>
          </a:ln>
        </p:spPr>
      </p:pic>
      <p:pic>
        <p:nvPicPr>
          <p:cNvPr id="11" name="図 3"/>
          <p:cNvPicPr>
            <a:picLocks noChangeAspect="1"/>
          </p:cNvPicPr>
          <p:nvPr/>
        </p:nvPicPr>
        <p:blipFill>
          <a:blip r:embed="rId3" cstate="print"/>
          <a:srcRect/>
          <a:stretch>
            <a:fillRect/>
          </a:stretch>
        </p:blipFill>
        <p:spPr bwMode="auto">
          <a:xfrm>
            <a:off x="5364088" y="4248107"/>
            <a:ext cx="2880000" cy="1917197"/>
          </a:xfrm>
          <a:prstGeom prst="rect">
            <a:avLst/>
          </a:prstGeom>
          <a:noFill/>
          <a:ln w="9525">
            <a:noFill/>
            <a:miter lim="800000"/>
            <a:headEnd/>
            <a:tailEnd/>
          </a:ln>
        </p:spPr>
      </p:pic>
      <p:pic>
        <p:nvPicPr>
          <p:cNvPr id="12" name="図 4"/>
          <p:cNvPicPr>
            <a:picLocks noChangeAspect="1"/>
          </p:cNvPicPr>
          <p:nvPr/>
        </p:nvPicPr>
        <p:blipFill>
          <a:blip r:embed="rId4" cstate="print"/>
          <a:srcRect/>
          <a:stretch>
            <a:fillRect/>
          </a:stretch>
        </p:blipFill>
        <p:spPr bwMode="auto">
          <a:xfrm rot="16200000">
            <a:off x="5839858" y="1032103"/>
            <a:ext cx="1913793" cy="2880000"/>
          </a:xfrm>
          <a:prstGeom prst="rect">
            <a:avLst/>
          </a:prstGeom>
          <a:noFill/>
          <a:ln w="9525">
            <a:noFill/>
            <a:miter lim="800000"/>
            <a:headEnd/>
            <a:tailEnd/>
          </a:ln>
        </p:spPr>
      </p:pic>
      <p:sp>
        <p:nvSpPr>
          <p:cNvPr id="13" name="テキスト ボックス 12"/>
          <p:cNvSpPr txBox="1"/>
          <p:nvPr/>
        </p:nvSpPr>
        <p:spPr>
          <a:xfrm>
            <a:off x="5903841" y="6295402"/>
            <a:ext cx="1976823" cy="369332"/>
          </a:xfrm>
          <a:prstGeom prst="rect">
            <a:avLst/>
          </a:prstGeom>
          <a:noFill/>
        </p:spPr>
        <p:txBody>
          <a:bodyPr wrap="none" rtlCol="0">
            <a:spAutoFit/>
          </a:bodyPr>
          <a:lstStyle/>
          <a:p>
            <a:r>
              <a:rPr kumimoji="1" lang="ja-JP" altLang="en-US" dirty="0" smtClean="0">
                <a:latin typeface="+mn-ea"/>
                <a:ea typeface="+mn-ea"/>
              </a:rPr>
              <a:t>大気水蒸気モニタ</a:t>
            </a:r>
            <a:endParaRPr kumimoji="1" lang="ja-JP" altLang="en-US" dirty="0">
              <a:latin typeface="+mn-ea"/>
              <a:ea typeface="+mn-ea"/>
            </a:endParaRPr>
          </a:p>
        </p:txBody>
      </p:sp>
      <p:sp>
        <p:nvSpPr>
          <p:cNvPr id="14" name="テキスト ボックス 13"/>
          <p:cNvSpPr txBox="1"/>
          <p:nvPr/>
        </p:nvSpPr>
        <p:spPr>
          <a:xfrm>
            <a:off x="6209213" y="3429000"/>
            <a:ext cx="1260281" cy="369332"/>
          </a:xfrm>
          <a:prstGeom prst="rect">
            <a:avLst/>
          </a:prstGeom>
          <a:noFill/>
        </p:spPr>
        <p:txBody>
          <a:bodyPr wrap="none" rtlCol="0">
            <a:spAutoFit/>
          </a:bodyPr>
          <a:lstStyle/>
          <a:p>
            <a:r>
              <a:rPr kumimoji="1" lang="ja-JP" altLang="en-US" dirty="0" smtClean="0">
                <a:latin typeface="+mn-ea"/>
                <a:ea typeface="+mn-ea"/>
              </a:rPr>
              <a:t>全天カメラ</a:t>
            </a:r>
            <a:endParaRPr kumimoji="1" lang="ja-JP" altLang="en-US" dirty="0">
              <a:latin typeface="+mn-ea"/>
              <a:ea typeface="+mn-ea"/>
            </a:endParaRPr>
          </a:p>
        </p:txBody>
      </p:sp>
    </p:spTree>
    <p:extLst>
      <p:ext uri="{BB962C8B-B14F-4D97-AF65-F5344CB8AC3E}">
        <p14:creationId xmlns:p14="http://schemas.microsoft.com/office/powerpoint/2010/main" val="517547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2.9. </a:t>
            </a:r>
            <a:r>
              <a:rPr lang="en-US" altLang="ja-JP" sz="3600" dirty="0">
                <a:latin typeface="+mn-ea"/>
              </a:rPr>
              <a:t>Activity of JARE </a:t>
            </a:r>
            <a:r>
              <a:rPr lang="en-US" altLang="ja-JP" sz="3600" dirty="0" smtClean="0">
                <a:latin typeface="+mn-ea"/>
              </a:rPr>
              <a:t>52</a:t>
            </a:r>
          </a:p>
        </p:txBody>
      </p:sp>
      <p:sp>
        <p:nvSpPr>
          <p:cNvPr id="3" name="テキスト ボックス 2"/>
          <p:cNvSpPr txBox="1"/>
          <p:nvPr/>
        </p:nvSpPr>
        <p:spPr>
          <a:xfrm>
            <a:off x="579040" y="1398794"/>
            <a:ext cx="8169424" cy="1815882"/>
          </a:xfrm>
          <a:prstGeom prst="rect">
            <a:avLst/>
          </a:prstGeom>
          <a:noFill/>
        </p:spPr>
        <p:txBody>
          <a:bodyPr wrap="square" rtlCol="0">
            <a:spAutoFit/>
          </a:bodyPr>
          <a:lstStyle/>
          <a:p>
            <a:r>
              <a:rPr lang="en-US" altLang="ja-JP" sz="2000" u="sng" dirty="0" smtClean="0">
                <a:latin typeface="+mn-ea"/>
                <a:ea typeface="+mn-ea"/>
              </a:rPr>
              <a:t>JARE52 </a:t>
            </a:r>
            <a:r>
              <a:rPr lang="ja-JP" altLang="en-US" sz="2000" u="sng" dirty="0" smtClean="0">
                <a:latin typeface="+mn-ea"/>
                <a:ea typeface="+mn-ea"/>
              </a:rPr>
              <a:t>夏期観測</a:t>
            </a:r>
            <a:endParaRPr lang="en-US" altLang="ja-JP" sz="2000" u="sng" dirty="0">
              <a:latin typeface="+mn-ea"/>
              <a:ea typeface="+mn-ea"/>
            </a:endParaRPr>
          </a:p>
          <a:p>
            <a:r>
              <a:rPr lang="ja-JP" altLang="en-US" dirty="0" smtClean="0">
                <a:latin typeface="+mn-ea"/>
                <a:ea typeface="+mn-ea"/>
              </a:rPr>
              <a:t>　　</a:t>
            </a:r>
            <a:r>
              <a:rPr lang="ja-JP" altLang="en-US" dirty="0">
                <a:latin typeface="+mn-ea"/>
                <a:ea typeface="+mn-ea"/>
              </a:rPr>
              <a:t>高遠徳</a:t>
            </a:r>
            <a:r>
              <a:rPr lang="ja-JP" altLang="en-US" dirty="0" smtClean="0">
                <a:latin typeface="+mn-ea"/>
                <a:ea typeface="+mn-ea"/>
              </a:rPr>
              <a:t>尚、</a:t>
            </a:r>
            <a:r>
              <a:rPr lang="ja-JP" altLang="en-US" dirty="0" smtClean="0">
                <a:solidFill>
                  <a:srgbClr val="FF0000"/>
                </a:solidFill>
                <a:latin typeface="+mn-ea"/>
                <a:ea typeface="+mn-ea"/>
              </a:rPr>
              <a:t>沖田博文</a:t>
            </a:r>
            <a:r>
              <a:rPr lang="ja-JP" altLang="en-US" dirty="0" smtClean="0">
                <a:latin typeface="+mn-ea"/>
                <a:ea typeface="+mn-ea"/>
              </a:rPr>
              <a:t>の</a:t>
            </a:r>
            <a:r>
              <a:rPr lang="en-US" altLang="ja-JP" dirty="0" smtClean="0">
                <a:latin typeface="+mn-ea"/>
                <a:ea typeface="+mn-ea"/>
              </a:rPr>
              <a:t>2</a:t>
            </a:r>
            <a:r>
              <a:rPr lang="ja-JP" altLang="en-US" dirty="0" smtClean="0">
                <a:latin typeface="+mn-ea"/>
                <a:ea typeface="+mn-ea"/>
              </a:rPr>
              <a:t>名が参加</a:t>
            </a:r>
            <a:r>
              <a:rPr lang="ja-JP" altLang="en-US" dirty="0">
                <a:latin typeface="+mn-ea"/>
                <a:ea typeface="+mn-ea"/>
              </a:rPr>
              <a:t>。</a:t>
            </a:r>
            <a:endParaRPr lang="en-US" altLang="ja-JP" dirty="0" smtClean="0">
              <a:latin typeface="+mn-ea"/>
              <a:ea typeface="+mn-ea"/>
            </a:endParaRPr>
          </a:p>
          <a:p>
            <a:pPr>
              <a:buNone/>
            </a:pPr>
            <a:r>
              <a:rPr lang="ja-JP" altLang="en-US" dirty="0">
                <a:latin typeface="+mn-ea"/>
                <a:ea typeface="+mn-ea"/>
              </a:rPr>
              <a:t>　　</a:t>
            </a:r>
            <a:r>
              <a:rPr lang="en-US" altLang="ja-JP" dirty="0" smtClean="0">
                <a:latin typeface="+mn-ea"/>
                <a:ea typeface="+mn-ea"/>
              </a:rPr>
              <a:t>(4)</a:t>
            </a:r>
            <a:r>
              <a:rPr lang="ja-JP" altLang="en-US" dirty="0" smtClean="0">
                <a:latin typeface="+mn-ea"/>
                <a:ea typeface="+mn-ea"/>
              </a:rPr>
              <a:t> 大気水蒸気モニタ</a:t>
            </a:r>
            <a:r>
              <a:rPr lang="en-US" altLang="ja-JP" dirty="0" smtClean="0">
                <a:latin typeface="+mn-ea"/>
                <a:ea typeface="+mn-ea"/>
              </a:rPr>
              <a:t>(</a:t>
            </a:r>
            <a:r>
              <a:rPr lang="ja-JP" altLang="en-US" dirty="0" smtClean="0">
                <a:latin typeface="+mn-ea"/>
                <a:ea typeface="+mn-ea"/>
              </a:rPr>
              <a:t>近赤外線分光器</a:t>
            </a:r>
            <a:r>
              <a:rPr lang="en-US" altLang="ja-JP" dirty="0" smtClean="0">
                <a:latin typeface="+mn-ea"/>
                <a:ea typeface="+mn-ea"/>
              </a:rPr>
              <a:t>)</a:t>
            </a:r>
            <a:endParaRPr lang="en-US" altLang="ja-JP" dirty="0">
              <a:latin typeface="+mn-ea"/>
              <a:ea typeface="+mn-ea"/>
            </a:endParaRPr>
          </a:p>
          <a:p>
            <a:r>
              <a:rPr kumimoji="1" lang="ja-JP" altLang="en-US" dirty="0" smtClean="0">
                <a:latin typeface="+mn-ea"/>
                <a:ea typeface="+mn-ea"/>
              </a:rPr>
              <a:t>　　</a:t>
            </a:r>
            <a:r>
              <a:rPr kumimoji="1" lang="en-US" altLang="ja-JP" dirty="0" smtClean="0">
                <a:latin typeface="+mn-ea"/>
                <a:ea typeface="+mn-ea"/>
              </a:rPr>
              <a:t>(5) </a:t>
            </a:r>
            <a:r>
              <a:rPr kumimoji="1" lang="ja-JP" altLang="en-US" dirty="0" smtClean="0">
                <a:latin typeface="+mn-ea"/>
                <a:ea typeface="+mn-ea"/>
              </a:rPr>
              <a:t>全天カメラ</a:t>
            </a:r>
            <a:endParaRPr kumimoji="1" lang="en-US" altLang="ja-JP" dirty="0" smtClean="0">
              <a:latin typeface="+mn-ea"/>
              <a:ea typeface="+mn-ea"/>
            </a:endParaRPr>
          </a:p>
          <a:p>
            <a:r>
              <a:rPr lang="ja-JP" altLang="en-US" dirty="0">
                <a:latin typeface="+mn-ea"/>
                <a:ea typeface="+mn-ea"/>
              </a:rPr>
              <a:t>　</a:t>
            </a:r>
            <a:r>
              <a:rPr lang="ja-JP" altLang="en-US" dirty="0" smtClean="0">
                <a:latin typeface="+mn-ea"/>
                <a:ea typeface="+mn-ea"/>
              </a:rPr>
              <a:t>　</a:t>
            </a:r>
            <a:r>
              <a:rPr lang="en-US" altLang="ja-JP" dirty="0" smtClean="0">
                <a:latin typeface="+mn-ea"/>
                <a:ea typeface="+mn-ea"/>
              </a:rPr>
              <a:t>(6) DIMM</a:t>
            </a:r>
            <a:r>
              <a:rPr lang="ja-JP" altLang="en-US" dirty="0" smtClean="0">
                <a:latin typeface="+mn-ea"/>
                <a:ea typeface="+mn-ea"/>
              </a:rPr>
              <a:t>によるシーイング測定</a:t>
            </a:r>
            <a:r>
              <a:rPr lang="en-US" altLang="ja-JP" dirty="0" smtClean="0">
                <a:latin typeface="+mn-ea"/>
                <a:ea typeface="+mn-ea"/>
              </a:rPr>
              <a:t>(40cm</a:t>
            </a:r>
            <a:r>
              <a:rPr lang="ja-JP" altLang="en-US" dirty="0" smtClean="0">
                <a:latin typeface="+mn-ea"/>
                <a:ea typeface="+mn-ea"/>
              </a:rPr>
              <a:t>望遠鏡</a:t>
            </a:r>
            <a:r>
              <a:rPr lang="en-US" altLang="ja-JP" dirty="0" smtClean="0">
                <a:latin typeface="+mn-ea"/>
                <a:ea typeface="+mn-ea"/>
              </a:rPr>
              <a:t>)</a:t>
            </a:r>
          </a:p>
          <a:p>
            <a:r>
              <a:rPr kumimoji="1" lang="ja-JP" altLang="en-US" dirty="0">
                <a:latin typeface="+mn-ea"/>
                <a:ea typeface="+mn-ea"/>
              </a:rPr>
              <a:t>　</a:t>
            </a:r>
            <a:r>
              <a:rPr kumimoji="1" lang="ja-JP" altLang="en-US" dirty="0" smtClean="0">
                <a:latin typeface="+mn-ea"/>
                <a:ea typeface="+mn-ea"/>
              </a:rPr>
              <a:t>　</a:t>
            </a:r>
            <a:r>
              <a:rPr kumimoji="1" lang="en-US" altLang="ja-JP" dirty="0" smtClean="0">
                <a:latin typeface="+mn-ea"/>
                <a:ea typeface="+mn-ea"/>
              </a:rPr>
              <a:t>(7) </a:t>
            </a:r>
            <a:r>
              <a:rPr kumimoji="1" lang="ja-JP" altLang="en-US" dirty="0" smtClean="0">
                <a:latin typeface="+mn-ea"/>
                <a:ea typeface="+mn-ea"/>
              </a:rPr>
              <a:t>赤外線の空の明るさ観測</a:t>
            </a:r>
            <a:r>
              <a:rPr kumimoji="1" lang="en-US" altLang="ja-JP" dirty="0" smtClean="0">
                <a:latin typeface="+mn-ea"/>
                <a:ea typeface="+mn-ea"/>
              </a:rPr>
              <a:t>(40cm</a:t>
            </a:r>
            <a:r>
              <a:rPr kumimoji="1" lang="ja-JP" altLang="en-US" dirty="0" smtClean="0">
                <a:latin typeface="+mn-ea"/>
                <a:ea typeface="+mn-ea"/>
              </a:rPr>
              <a:t>望遠鏡</a:t>
            </a:r>
            <a:r>
              <a:rPr kumimoji="1" lang="en-US" altLang="ja-JP" dirty="0" smtClean="0">
                <a:latin typeface="+mn-ea"/>
                <a:ea typeface="+mn-ea"/>
              </a:rPr>
              <a:t>)</a:t>
            </a:r>
          </a:p>
        </p:txBody>
      </p:sp>
      <p:pic>
        <p:nvPicPr>
          <p:cNvPr id="15" name="Picture 2" descr="20110108_029694.JPG"/>
          <p:cNvPicPr>
            <a:picLocks noChangeAspect="1"/>
          </p:cNvPicPr>
          <p:nvPr/>
        </p:nvPicPr>
        <p:blipFill>
          <a:blip r:embed="rId2" cstate="print"/>
          <a:stretch>
            <a:fillRect/>
          </a:stretch>
        </p:blipFill>
        <p:spPr>
          <a:xfrm>
            <a:off x="5642778" y="1916122"/>
            <a:ext cx="2880000" cy="1920000"/>
          </a:xfrm>
          <a:prstGeom prst="rect">
            <a:avLst/>
          </a:prstGeom>
        </p:spPr>
      </p:pic>
      <p:sp>
        <p:nvSpPr>
          <p:cNvPr id="4" name="正方形/長方形 3"/>
          <p:cNvSpPr/>
          <p:nvPr/>
        </p:nvSpPr>
        <p:spPr>
          <a:xfrm>
            <a:off x="6119950" y="3866329"/>
            <a:ext cx="2002471" cy="369332"/>
          </a:xfrm>
          <a:prstGeom prst="rect">
            <a:avLst/>
          </a:prstGeom>
        </p:spPr>
        <p:txBody>
          <a:bodyPr wrap="none">
            <a:spAutoFit/>
          </a:bodyPr>
          <a:lstStyle/>
          <a:p>
            <a:pPr>
              <a:buNone/>
            </a:pPr>
            <a:r>
              <a:rPr lang="ja-JP" altLang="en-US" dirty="0">
                <a:latin typeface="+mn-ea"/>
                <a:ea typeface="+mn-ea"/>
              </a:rPr>
              <a:t>大気水蒸気</a:t>
            </a:r>
            <a:r>
              <a:rPr lang="ja-JP" altLang="en-US" dirty="0" smtClean="0">
                <a:latin typeface="+mn-ea"/>
                <a:ea typeface="+mn-ea"/>
              </a:rPr>
              <a:t>モニタ</a:t>
            </a:r>
            <a:endParaRPr lang="en-US" altLang="ja-JP" dirty="0">
              <a:latin typeface="+mn-ea"/>
              <a:ea typeface="+mn-ea"/>
            </a:endParaRPr>
          </a:p>
        </p:txBody>
      </p:sp>
      <p:pic>
        <p:nvPicPr>
          <p:cNvPr id="5123"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778" y="4428379"/>
            <a:ext cx="2880000" cy="179964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540869" y="6034062"/>
            <a:ext cx="1681871" cy="369332"/>
          </a:xfrm>
          <a:prstGeom prst="rect">
            <a:avLst/>
          </a:prstGeom>
        </p:spPr>
        <p:txBody>
          <a:bodyPr wrap="none">
            <a:spAutoFit/>
          </a:bodyPr>
          <a:lstStyle/>
          <a:p>
            <a:r>
              <a:rPr lang="ja-JP" altLang="en-US" dirty="0">
                <a:latin typeface="+mn-ea"/>
                <a:ea typeface="+mn-ea"/>
              </a:rPr>
              <a:t>シーイング測定</a:t>
            </a:r>
          </a:p>
        </p:txBody>
      </p:sp>
      <p:sp>
        <p:nvSpPr>
          <p:cNvPr id="6" name="正方形/長方形 5"/>
          <p:cNvSpPr/>
          <p:nvPr/>
        </p:nvSpPr>
        <p:spPr>
          <a:xfrm>
            <a:off x="6225812" y="6218728"/>
            <a:ext cx="1733167" cy="369332"/>
          </a:xfrm>
          <a:prstGeom prst="rect">
            <a:avLst/>
          </a:prstGeom>
        </p:spPr>
        <p:txBody>
          <a:bodyPr wrap="none">
            <a:spAutoFit/>
          </a:bodyPr>
          <a:lstStyle/>
          <a:p>
            <a:r>
              <a:rPr lang="ja-JP" altLang="en-US" dirty="0">
                <a:latin typeface="+mn-ea"/>
                <a:ea typeface="+mn-ea"/>
              </a:rPr>
              <a:t>空の明るさ観測</a:t>
            </a:r>
          </a:p>
        </p:txBody>
      </p:sp>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5554" r="16683"/>
          <a:stretch/>
        </p:blipFill>
        <p:spPr>
          <a:xfrm>
            <a:off x="3203848" y="3320890"/>
            <a:ext cx="1800000" cy="1764294"/>
          </a:xfrm>
          <a:prstGeom prst="rect">
            <a:avLst/>
          </a:prstGeom>
        </p:spPr>
      </p:pic>
      <p:pic>
        <p:nvPicPr>
          <p:cNvPr id="5122" name="Picture 2" descr="C:\Private\南極写真\jpg_内陸旅行\DSC_73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040" y="4653136"/>
            <a:ext cx="2880000" cy="180018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835696" y="4033145"/>
            <a:ext cx="1260281" cy="369332"/>
          </a:xfrm>
          <a:prstGeom prst="rect">
            <a:avLst/>
          </a:prstGeom>
        </p:spPr>
        <p:txBody>
          <a:bodyPr wrap="none">
            <a:spAutoFit/>
          </a:bodyPr>
          <a:lstStyle/>
          <a:p>
            <a:r>
              <a:rPr lang="ja-JP" altLang="en-US" dirty="0" smtClean="0">
                <a:latin typeface="+mn-ea"/>
                <a:ea typeface="+mn-ea"/>
              </a:rPr>
              <a:t>全天</a:t>
            </a:r>
            <a:r>
              <a:rPr lang="ja-JP" altLang="en-US" dirty="0">
                <a:latin typeface="+mn-ea"/>
                <a:ea typeface="+mn-ea"/>
              </a:rPr>
              <a:t>カメラ</a:t>
            </a:r>
          </a:p>
        </p:txBody>
      </p:sp>
      <p:sp>
        <p:nvSpPr>
          <p:cNvPr id="12" name="テキスト ボックス 11"/>
          <p:cNvSpPr txBox="1"/>
          <p:nvPr/>
        </p:nvSpPr>
        <p:spPr>
          <a:xfrm>
            <a:off x="7164288" y="3501008"/>
            <a:ext cx="1298753" cy="307777"/>
          </a:xfrm>
          <a:prstGeom prst="rect">
            <a:avLst/>
          </a:prstGeom>
          <a:noFill/>
        </p:spPr>
        <p:txBody>
          <a:bodyPr wrap="none" rtlCol="0">
            <a:spAutoFit/>
          </a:bodyPr>
          <a:lstStyle/>
          <a:p>
            <a:r>
              <a:rPr kumimoji="1" lang="en-US" altLang="ja-JP" sz="1400" dirty="0" err="1" smtClean="0">
                <a:solidFill>
                  <a:schemeClr val="bg2"/>
                </a:solidFill>
                <a:latin typeface="+mn-ea"/>
                <a:ea typeface="+mn-ea"/>
              </a:rPr>
              <a:t>Photo:Takato</a:t>
            </a:r>
            <a:endParaRPr kumimoji="1" lang="ja-JP" altLang="en-US" sz="1400" dirty="0">
              <a:solidFill>
                <a:schemeClr val="bg2"/>
              </a:solidFill>
              <a:latin typeface="+mn-ea"/>
              <a:ea typeface="+mn-ea"/>
            </a:endParaRPr>
          </a:p>
        </p:txBody>
      </p:sp>
    </p:spTree>
    <p:extLst>
      <p:ext uri="{BB962C8B-B14F-4D97-AF65-F5344CB8AC3E}">
        <p14:creationId xmlns:p14="http://schemas.microsoft.com/office/powerpoint/2010/main" val="2263348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2.9. Activity of JARE </a:t>
            </a:r>
            <a:r>
              <a:rPr lang="en-US" altLang="ja-JP" sz="3600" dirty="0" smtClean="0">
                <a:latin typeface="+mn-ea"/>
              </a:rPr>
              <a:t>52</a:t>
            </a:r>
          </a:p>
        </p:txBody>
      </p:sp>
      <p:sp>
        <p:nvSpPr>
          <p:cNvPr id="3" name="テキスト ボックス 2"/>
          <p:cNvSpPr txBox="1"/>
          <p:nvPr/>
        </p:nvSpPr>
        <p:spPr>
          <a:xfrm>
            <a:off x="435024" y="1340768"/>
            <a:ext cx="8169424" cy="2062103"/>
          </a:xfrm>
          <a:prstGeom prst="rect">
            <a:avLst/>
          </a:prstGeom>
          <a:noFill/>
        </p:spPr>
        <p:txBody>
          <a:bodyPr wrap="square" rtlCol="0">
            <a:spAutoFit/>
          </a:bodyPr>
          <a:lstStyle/>
          <a:p>
            <a:r>
              <a:rPr lang="en-US" altLang="ja-JP" sz="2000" u="sng" dirty="0" smtClean="0">
                <a:latin typeface="+mn-ea"/>
                <a:ea typeface="+mn-ea"/>
              </a:rPr>
              <a:t>JARE52 </a:t>
            </a:r>
            <a:r>
              <a:rPr lang="ja-JP" altLang="en-US" sz="2000" u="sng" dirty="0" smtClean="0">
                <a:latin typeface="+mn-ea"/>
                <a:ea typeface="+mn-ea"/>
              </a:rPr>
              <a:t>冬期観測</a:t>
            </a:r>
            <a:endParaRPr lang="en-US" altLang="ja-JP" sz="2000" u="sng" dirty="0">
              <a:latin typeface="+mn-ea"/>
              <a:ea typeface="+mn-ea"/>
            </a:endParaRPr>
          </a:p>
          <a:p>
            <a:r>
              <a:rPr lang="ja-JP" altLang="en-US" dirty="0">
                <a:latin typeface="+mn-ea"/>
                <a:ea typeface="+mn-ea"/>
              </a:rPr>
              <a:t>　　</a:t>
            </a:r>
            <a:r>
              <a:rPr lang="en-US" altLang="ja-JP" dirty="0">
                <a:latin typeface="+mn-ea"/>
                <a:ea typeface="+mn-ea"/>
              </a:rPr>
              <a:t>(8)</a:t>
            </a:r>
            <a:r>
              <a:rPr lang="ja-JP" altLang="en-US" dirty="0">
                <a:latin typeface="+mn-ea"/>
                <a:ea typeface="+mn-ea"/>
              </a:rPr>
              <a:t> 無人発電制御モジュール　</a:t>
            </a:r>
            <a:r>
              <a:rPr lang="en-US" altLang="ja-JP" dirty="0">
                <a:latin typeface="+mn-ea"/>
                <a:ea typeface="+mn-ea"/>
              </a:rPr>
              <a:t>PLATO-F</a:t>
            </a:r>
          </a:p>
          <a:p>
            <a:r>
              <a:rPr lang="ja-JP" altLang="en-US" dirty="0">
                <a:latin typeface="+mn-ea"/>
                <a:ea typeface="+mn-ea"/>
              </a:rPr>
              <a:t>　　</a:t>
            </a:r>
            <a:r>
              <a:rPr lang="en-US" altLang="ja-JP" dirty="0">
                <a:latin typeface="+mn-ea"/>
                <a:ea typeface="+mn-ea"/>
              </a:rPr>
              <a:t>(9) </a:t>
            </a:r>
            <a:r>
              <a:rPr lang="ja-JP" altLang="en-US" dirty="0">
                <a:latin typeface="+mn-ea"/>
                <a:ea typeface="+mn-ea"/>
              </a:rPr>
              <a:t>太陽系外惑星観測</a:t>
            </a:r>
            <a:r>
              <a:rPr lang="en-US" altLang="ja-JP" dirty="0">
                <a:latin typeface="+mn-ea"/>
                <a:ea typeface="+mn-ea"/>
              </a:rPr>
              <a:t>2</a:t>
            </a:r>
            <a:r>
              <a:rPr lang="ja-JP" altLang="en-US" dirty="0">
                <a:latin typeface="+mn-ea"/>
                <a:ea typeface="+mn-ea"/>
              </a:rPr>
              <a:t>連望遠鏡　</a:t>
            </a:r>
            <a:r>
              <a:rPr lang="en-US" altLang="ja-JP" dirty="0" err="1">
                <a:latin typeface="+mn-ea"/>
                <a:ea typeface="+mn-ea"/>
              </a:rPr>
              <a:t>TwinCAM</a:t>
            </a:r>
            <a:endParaRPr lang="en-US" altLang="ja-JP" dirty="0">
              <a:latin typeface="+mn-ea"/>
              <a:ea typeface="+mn-ea"/>
            </a:endParaRPr>
          </a:p>
          <a:p>
            <a:r>
              <a:rPr lang="ja-JP" altLang="en-US" dirty="0">
                <a:latin typeface="+mn-ea"/>
                <a:ea typeface="+mn-ea"/>
              </a:rPr>
              <a:t>　　</a:t>
            </a:r>
            <a:r>
              <a:rPr lang="en-US" altLang="ja-JP" dirty="0">
                <a:latin typeface="+mn-ea"/>
                <a:ea typeface="+mn-ea"/>
              </a:rPr>
              <a:t>(11) </a:t>
            </a:r>
            <a:r>
              <a:rPr lang="ja-JP" altLang="en-US" dirty="0">
                <a:latin typeface="+mn-ea"/>
                <a:ea typeface="+mn-ea"/>
              </a:rPr>
              <a:t>接地境界層観測装置 </a:t>
            </a:r>
            <a:r>
              <a:rPr lang="en-US" altLang="ja-JP" dirty="0">
                <a:latin typeface="+mn-ea"/>
                <a:ea typeface="+mn-ea"/>
              </a:rPr>
              <a:t>SNODAR</a:t>
            </a:r>
          </a:p>
          <a:p>
            <a:r>
              <a:rPr lang="ja-JP" altLang="en-US" dirty="0">
                <a:latin typeface="+mn-ea"/>
                <a:ea typeface="+mn-ea"/>
              </a:rPr>
              <a:t>　　</a:t>
            </a:r>
            <a:r>
              <a:rPr lang="en-US" altLang="ja-JP" dirty="0">
                <a:latin typeface="+mn-ea"/>
                <a:ea typeface="+mn-ea"/>
              </a:rPr>
              <a:t>(12) </a:t>
            </a:r>
            <a:r>
              <a:rPr lang="ja-JP" altLang="en-US" dirty="0">
                <a:latin typeface="+mn-ea"/>
                <a:ea typeface="+mn-ea"/>
              </a:rPr>
              <a:t>全天カメラ </a:t>
            </a:r>
            <a:r>
              <a:rPr lang="en-US" altLang="ja-JP" dirty="0">
                <a:latin typeface="+mn-ea"/>
                <a:ea typeface="+mn-ea"/>
              </a:rPr>
              <a:t>HR-CAM2</a:t>
            </a:r>
          </a:p>
          <a:p>
            <a:r>
              <a:rPr lang="ja-JP" altLang="en-US" dirty="0">
                <a:latin typeface="+mn-ea"/>
                <a:ea typeface="+mn-ea"/>
              </a:rPr>
              <a:t>　　</a:t>
            </a:r>
            <a:r>
              <a:rPr lang="en-US" altLang="ja-JP" dirty="0">
                <a:latin typeface="+mn-ea"/>
                <a:ea typeface="+mn-ea"/>
              </a:rPr>
              <a:t>(10) 16m</a:t>
            </a:r>
            <a:r>
              <a:rPr lang="ja-JP" altLang="en-US" dirty="0">
                <a:latin typeface="+mn-ea"/>
                <a:ea typeface="+mn-ea"/>
              </a:rPr>
              <a:t>気象タワー</a:t>
            </a:r>
          </a:p>
          <a:p>
            <a:pPr>
              <a:buNone/>
            </a:pPr>
            <a:endParaRPr kumimoji="1" lang="en-US" altLang="ja-JP" dirty="0" smtClean="0">
              <a:latin typeface="+mn-ea"/>
              <a:ea typeface="+mn-ea"/>
            </a:endParaRPr>
          </a:p>
        </p:txBody>
      </p:sp>
      <p:pic>
        <p:nvPicPr>
          <p:cNvPr id="12" name="Picture 2"/>
          <p:cNvPicPr>
            <a:picLocks noChangeAspect="1" noChangeArrowheads="1"/>
          </p:cNvPicPr>
          <p:nvPr/>
        </p:nvPicPr>
        <p:blipFill>
          <a:blip r:embed="rId2" cstate="print"/>
          <a:srcRect/>
          <a:stretch>
            <a:fillRect/>
          </a:stretch>
        </p:blipFill>
        <p:spPr bwMode="auto">
          <a:xfrm>
            <a:off x="467544" y="3284984"/>
            <a:ext cx="4320000" cy="2709818"/>
          </a:xfrm>
          <a:prstGeom prst="rect">
            <a:avLst/>
          </a:prstGeom>
          <a:noFill/>
          <a:ln w="9525">
            <a:noFill/>
            <a:miter lim="800000"/>
            <a:headEnd/>
            <a:tailEnd/>
          </a:ln>
        </p:spPr>
      </p:pic>
      <p:sp>
        <p:nvSpPr>
          <p:cNvPr id="2" name="正方形/長方形 1"/>
          <p:cNvSpPr/>
          <p:nvPr/>
        </p:nvSpPr>
        <p:spPr>
          <a:xfrm>
            <a:off x="35496" y="6054208"/>
            <a:ext cx="4902304" cy="369332"/>
          </a:xfrm>
          <a:prstGeom prst="rect">
            <a:avLst/>
          </a:prstGeom>
        </p:spPr>
        <p:txBody>
          <a:bodyPr wrap="none">
            <a:spAutoFit/>
          </a:bodyPr>
          <a:lstStyle/>
          <a:p>
            <a:r>
              <a:rPr lang="en-US" altLang="ja-JP" dirty="0" smtClean="0">
                <a:latin typeface="+mn-ea"/>
                <a:ea typeface="+mn-ea"/>
              </a:rPr>
              <a:t>PLATO-F</a:t>
            </a:r>
            <a:r>
              <a:rPr lang="en-US" altLang="ja-JP" sz="1400" dirty="0" smtClean="0">
                <a:latin typeface="+mn-ea"/>
                <a:ea typeface="+mn-ea"/>
              </a:rPr>
              <a:t> (</a:t>
            </a:r>
            <a:r>
              <a:rPr lang="ja-JP" altLang="en-US" sz="1400" dirty="0" smtClean="0">
                <a:latin typeface="+mn-ea"/>
                <a:ea typeface="+mn-ea"/>
              </a:rPr>
              <a:t>黄色が装置モジュール、緑がエンジンモジュール</a:t>
            </a:r>
            <a:r>
              <a:rPr lang="en-US" altLang="ja-JP" sz="1400" dirty="0" smtClean="0">
                <a:latin typeface="+mn-ea"/>
                <a:ea typeface="+mn-ea"/>
              </a:rPr>
              <a:t>)</a:t>
            </a:r>
            <a:endParaRPr lang="en-US" altLang="ja-JP" dirty="0">
              <a:latin typeface="+mn-ea"/>
              <a:ea typeface="+mn-ea"/>
            </a:endParaRPr>
          </a:p>
        </p:txBody>
      </p:sp>
      <p:sp>
        <p:nvSpPr>
          <p:cNvPr id="8" name="テキスト ボックス 7"/>
          <p:cNvSpPr txBox="1"/>
          <p:nvPr/>
        </p:nvSpPr>
        <p:spPr>
          <a:xfrm>
            <a:off x="5004049" y="4576479"/>
            <a:ext cx="3960439" cy="2092881"/>
          </a:xfrm>
          <a:prstGeom prst="rect">
            <a:avLst/>
          </a:prstGeom>
          <a:noFill/>
        </p:spPr>
        <p:txBody>
          <a:bodyPr wrap="square" rtlCol="0">
            <a:spAutoFit/>
          </a:bodyPr>
          <a:lstStyle/>
          <a:p>
            <a:pPr algn="just"/>
            <a:r>
              <a:rPr kumimoji="1" lang="en-US" altLang="ja-JP" u="sng" dirty="0" smtClean="0">
                <a:latin typeface="+mn-ea"/>
                <a:ea typeface="+mn-ea"/>
              </a:rPr>
              <a:t>PLATO-F</a:t>
            </a:r>
          </a:p>
          <a:p>
            <a:pPr algn="just"/>
            <a:r>
              <a:rPr lang="ja-JP" altLang="en-US" sz="1400" dirty="0" smtClean="0">
                <a:latin typeface="+mn-ea"/>
                <a:ea typeface="+mn-ea"/>
              </a:rPr>
              <a:t>オーストラリア・ニューサウスウェールズ大開発の無人発電制御モジュール。</a:t>
            </a:r>
            <a:endParaRPr lang="en-US" altLang="ja-JP" sz="1400" dirty="0" smtClean="0">
              <a:latin typeface="+mn-ea"/>
              <a:ea typeface="+mn-ea"/>
            </a:endParaRPr>
          </a:p>
          <a:p>
            <a:pPr algn="just"/>
            <a:r>
              <a:rPr kumimoji="1" lang="ja-JP" altLang="en-US" sz="1400" dirty="0" smtClean="0">
                <a:latin typeface="+mn-ea"/>
                <a:ea typeface="+mn-ea"/>
              </a:rPr>
              <a:t>ディーゼルエンジン・太陽パネル・リチウムバッテリーの組み合わせで連続して</a:t>
            </a:r>
            <a:r>
              <a:rPr kumimoji="1" lang="en-US" altLang="ja-JP" sz="1400" dirty="0" smtClean="0">
                <a:latin typeface="+mn-ea"/>
                <a:ea typeface="+mn-ea"/>
              </a:rPr>
              <a:t>1KW</a:t>
            </a:r>
            <a:r>
              <a:rPr kumimoji="1" lang="ja-JP" altLang="en-US" sz="1400" dirty="0" smtClean="0">
                <a:latin typeface="+mn-ea"/>
                <a:ea typeface="+mn-ea"/>
              </a:rPr>
              <a:t>を</a:t>
            </a:r>
            <a:r>
              <a:rPr kumimoji="1" lang="en-US" altLang="ja-JP" sz="1400" dirty="0" smtClean="0">
                <a:latin typeface="+mn-ea"/>
                <a:ea typeface="+mn-ea"/>
              </a:rPr>
              <a:t>600</a:t>
            </a:r>
            <a:r>
              <a:rPr kumimoji="1" lang="ja-JP" altLang="en-US" sz="1400" dirty="0" smtClean="0">
                <a:latin typeface="+mn-ea"/>
                <a:ea typeface="+mn-ea"/>
              </a:rPr>
              <a:t>日供給する。</a:t>
            </a:r>
            <a:r>
              <a:rPr kumimoji="1" lang="en-US" altLang="ja-JP" sz="1400" dirty="0" smtClean="0">
                <a:latin typeface="+mn-ea"/>
                <a:ea typeface="+mn-ea"/>
              </a:rPr>
              <a:t>(Jet-A1</a:t>
            </a:r>
            <a:r>
              <a:rPr kumimoji="1" lang="ja-JP" altLang="en-US" sz="1400" dirty="0" smtClean="0">
                <a:latin typeface="+mn-ea"/>
                <a:ea typeface="+mn-ea"/>
              </a:rPr>
              <a:t>を</a:t>
            </a:r>
            <a:r>
              <a:rPr kumimoji="1" lang="en-US" altLang="ja-JP" sz="1400" dirty="0" smtClean="0">
                <a:latin typeface="+mn-ea"/>
                <a:ea typeface="+mn-ea"/>
              </a:rPr>
              <a:t>6,000L)</a:t>
            </a:r>
          </a:p>
          <a:p>
            <a:pPr algn="just"/>
            <a:r>
              <a:rPr lang="ja-JP" altLang="en-US" sz="1400" dirty="0" smtClean="0">
                <a:latin typeface="+mn-ea"/>
                <a:ea typeface="+mn-ea"/>
              </a:rPr>
              <a:t>イリジウムオープンポートでステータス確認・データ転送を行う。</a:t>
            </a:r>
            <a:r>
              <a:rPr lang="en-US" altLang="ja-JP" sz="1400" dirty="0" smtClean="0">
                <a:latin typeface="+mn-ea"/>
                <a:ea typeface="+mn-ea"/>
              </a:rPr>
              <a:t>2011</a:t>
            </a:r>
            <a:r>
              <a:rPr lang="ja-JP" altLang="en-US" sz="1400" dirty="0" smtClean="0">
                <a:latin typeface="+mn-ea"/>
                <a:ea typeface="+mn-ea"/>
              </a:rPr>
              <a:t>年</a:t>
            </a:r>
            <a:r>
              <a:rPr lang="en-US" altLang="ja-JP" sz="1400" dirty="0" smtClean="0">
                <a:latin typeface="+mn-ea"/>
                <a:ea typeface="+mn-ea"/>
              </a:rPr>
              <a:t>7</a:t>
            </a:r>
            <a:r>
              <a:rPr lang="ja-JP" altLang="en-US" sz="1400" dirty="0" smtClean="0">
                <a:latin typeface="+mn-ea"/>
                <a:ea typeface="+mn-ea"/>
              </a:rPr>
              <a:t>月以降電源トラブルで停止。現在再起動を試行中。</a:t>
            </a:r>
            <a:endParaRPr lang="en-US" altLang="ja-JP" sz="1400" dirty="0" smtClean="0">
              <a:latin typeface="+mn-ea"/>
              <a:ea typeface="+mn-ea"/>
            </a:endParaRPr>
          </a:p>
        </p:txBody>
      </p:sp>
      <p:pic>
        <p:nvPicPr>
          <p:cNvPr id="18" name="Picture 2"/>
          <p:cNvPicPr>
            <a:picLocks noChangeAspect="1" noChangeArrowheads="1"/>
          </p:cNvPicPr>
          <p:nvPr/>
        </p:nvPicPr>
        <p:blipFill>
          <a:blip r:embed="rId3" cstate="print"/>
          <a:srcRect/>
          <a:stretch>
            <a:fillRect/>
          </a:stretch>
        </p:blipFill>
        <p:spPr bwMode="auto">
          <a:xfrm rot="16200000">
            <a:off x="5368572" y="2571075"/>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4" cstate="print"/>
          <a:stretch>
            <a:fillRect/>
          </a:stretch>
        </p:blipFill>
        <p:spPr>
          <a:xfrm>
            <a:off x="5385381" y="1179847"/>
            <a:ext cx="2426979" cy="1617986"/>
          </a:xfrm>
          <a:prstGeom prst="rect">
            <a:avLst/>
          </a:prstGeom>
        </p:spPr>
      </p:pic>
      <p:sp>
        <p:nvSpPr>
          <p:cNvPr id="9" name="テキスト ボックス 8"/>
          <p:cNvSpPr txBox="1"/>
          <p:nvPr/>
        </p:nvSpPr>
        <p:spPr>
          <a:xfrm>
            <a:off x="5388565" y="2507109"/>
            <a:ext cx="1298753" cy="307777"/>
          </a:xfrm>
          <a:prstGeom prst="rect">
            <a:avLst/>
          </a:prstGeom>
          <a:noFill/>
        </p:spPr>
        <p:txBody>
          <a:bodyPr wrap="none" rtlCol="0">
            <a:spAutoFit/>
          </a:bodyPr>
          <a:lstStyle/>
          <a:p>
            <a:r>
              <a:rPr kumimoji="1" lang="en-US" altLang="ja-JP" sz="1400" dirty="0" err="1" smtClean="0">
                <a:solidFill>
                  <a:schemeClr val="bg2"/>
                </a:solidFill>
                <a:latin typeface="+mn-ea"/>
                <a:ea typeface="+mn-ea"/>
              </a:rPr>
              <a:t>Photo:Takato</a:t>
            </a:r>
            <a:endParaRPr kumimoji="1" lang="ja-JP" altLang="en-US" sz="1400" dirty="0">
              <a:solidFill>
                <a:schemeClr val="bg2"/>
              </a:solidFill>
              <a:latin typeface="+mn-ea"/>
              <a:ea typeface="+mn-ea"/>
            </a:endParaRPr>
          </a:p>
        </p:txBody>
      </p:sp>
      <p:sp>
        <p:nvSpPr>
          <p:cNvPr id="10" name="テキスト ボックス 9"/>
          <p:cNvSpPr txBox="1"/>
          <p:nvPr/>
        </p:nvSpPr>
        <p:spPr>
          <a:xfrm>
            <a:off x="5940152" y="4149080"/>
            <a:ext cx="1298753" cy="307777"/>
          </a:xfrm>
          <a:prstGeom prst="rect">
            <a:avLst/>
          </a:prstGeom>
          <a:noFill/>
        </p:spPr>
        <p:txBody>
          <a:bodyPr wrap="none" rtlCol="0">
            <a:spAutoFit/>
          </a:bodyPr>
          <a:lstStyle/>
          <a:p>
            <a:r>
              <a:rPr kumimoji="1" lang="en-US" altLang="ja-JP" sz="1400" dirty="0" err="1" smtClean="0">
                <a:solidFill>
                  <a:schemeClr val="bg2"/>
                </a:solidFill>
                <a:latin typeface="+mn-ea"/>
                <a:ea typeface="+mn-ea"/>
              </a:rPr>
              <a:t>Photo:Takato</a:t>
            </a:r>
            <a:endParaRPr kumimoji="1" lang="ja-JP" altLang="en-US" sz="1400" dirty="0">
              <a:solidFill>
                <a:schemeClr val="bg2"/>
              </a:solidFill>
              <a:latin typeface="+mn-ea"/>
              <a:ea typeface="+mn-ea"/>
            </a:endParaRPr>
          </a:p>
        </p:txBody>
      </p:sp>
      <p:pic>
        <p:nvPicPr>
          <p:cNvPr id="2050" name="Picture 2" descr="C:\Research\Antarctic_Picture\2011_01_28撤収・デポ\DSC_747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5525" r="15568"/>
          <a:stretch/>
        </p:blipFill>
        <p:spPr bwMode="auto">
          <a:xfrm>
            <a:off x="7380312" y="2302017"/>
            <a:ext cx="1718231" cy="233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654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2.9. Activity of </a:t>
            </a:r>
            <a:r>
              <a:rPr lang="en-US" altLang="ja-JP" sz="3600" dirty="0" smtClean="0">
                <a:latin typeface="+mn-ea"/>
              </a:rPr>
              <a:t>JARE 52</a:t>
            </a:r>
          </a:p>
        </p:txBody>
      </p:sp>
      <p:sp>
        <p:nvSpPr>
          <p:cNvPr id="3" name="テキスト ボックス 2"/>
          <p:cNvSpPr txBox="1"/>
          <p:nvPr/>
        </p:nvSpPr>
        <p:spPr>
          <a:xfrm>
            <a:off x="579040" y="1398794"/>
            <a:ext cx="8169424" cy="2062103"/>
          </a:xfrm>
          <a:prstGeom prst="rect">
            <a:avLst/>
          </a:prstGeom>
          <a:noFill/>
        </p:spPr>
        <p:txBody>
          <a:bodyPr wrap="square" rtlCol="0">
            <a:spAutoFit/>
          </a:bodyPr>
          <a:lstStyle/>
          <a:p>
            <a:r>
              <a:rPr lang="en-US" altLang="ja-JP" sz="2000" u="sng" dirty="0" smtClean="0">
                <a:latin typeface="+mn-ea"/>
                <a:ea typeface="+mn-ea"/>
              </a:rPr>
              <a:t>JARE52 </a:t>
            </a:r>
            <a:r>
              <a:rPr lang="ja-JP" altLang="en-US" sz="2000" u="sng" dirty="0" smtClean="0">
                <a:latin typeface="+mn-ea"/>
                <a:ea typeface="+mn-ea"/>
              </a:rPr>
              <a:t>冬期観測</a:t>
            </a:r>
            <a:endParaRPr lang="en-US" altLang="ja-JP" sz="2000" u="sng" dirty="0">
              <a:latin typeface="+mn-ea"/>
              <a:ea typeface="+mn-ea"/>
            </a:endParaRPr>
          </a:p>
          <a:p>
            <a:r>
              <a:rPr lang="ja-JP" altLang="en-US" dirty="0">
                <a:latin typeface="+mn-ea"/>
                <a:ea typeface="+mn-ea"/>
              </a:rPr>
              <a:t>　　</a:t>
            </a:r>
            <a:r>
              <a:rPr lang="en-US" altLang="ja-JP" dirty="0">
                <a:latin typeface="+mn-ea"/>
                <a:ea typeface="+mn-ea"/>
              </a:rPr>
              <a:t>(8)</a:t>
            </a:r>
            <a:r>
              <a:rPr lang="ja-JP" altLang="en-US" dirty="0">
                <a:latin typeface="+mn-ea"/>
                <a:ea typeface="+mn-ea"/>
              </a:rPr>
              <a:t> 無人発電制御モジュール　</a:t>
            </a:r>
            <a:r>
              <a:rPr lang="en-US" altLang="ja-JP" dirty="0">
                <a:latin typeface="+mn-ea"/>
                <a:ea typeface="+mn-ea"/>
              </a:rPr>
              <a:t>PLATO-F</a:t>
            </a:r>
          </a:p>
          <a:p>
            <a:r>
              <a:rPr lang="ja-JP" altLang="en-US" dirty="0">
                <a:latin typeface="+mn-ea"/>
                <a:ea typeface="+mn-ea"/>
              </a:rPr>
              <a:t>　　</a:t>
            </a:r>
            <a:r>
              <a:rPr lang="en-US" altLang="ja-JP" dirty="0">
                <a:latin typeface="+mn-ea"/>
                <a:ea typeface="+mn-ea"/>
              </a:rPr>
              <a:t>(9) </a:t>
            </a:r>
            <a:r>
              <a:rPr lang="ja-JP" altLang="en-US" dirty="0">
                <a:latin typeface="+mn-ea"/>
                <a:ea typeface="+mn-ea"/>
              </a:rPr>
              <a:t>太陽系外惑星観測</a:t>
            </a:r>
            <a:r>
              <a:rPr lang="en-US" altLang="ja-JP" dirty="0">
                <a:latin typeface="+mn-ea"/>
                <a:ea typeface="+mn-ea"/>
              </a:rPr>
              <a:t>2</a:t>
            </a:r>
            <a:r>
              <a:rPr lang="ja-JP" altLang="en-US" dirty="0">
                <a:latin typeface="+mn-ea"/>
                <a:ea typeface="+mn-ea"/>
              </a:rPr>
              <a:t>連望遠鏡　</a:t>
            </a:r>
            <a:r>
              <a:rPr lang="en-US" altLang="ja-JP" dirty="0" err="1">
                <a:latin typeface="+mn-ea"/>
                <a:ea typeface="+mn-ea"/>
              </a:rPr>
              <a:t>TwinCAM</a:t>
            </a:r>
            <a:endParaRPr lang="en-US" altLang="ja-JP" dirty="0">
              <a:latin typeface="+mn-ea"/>
              <a:ea typeface="+mn-ea"/>
            </a:endParaRPr>
          </a:p>
          <a:p>
            <a:r>
              <a:rPr lang="ja-JP" altLang="en-US" dirty="0">
                <a:latin typeface="+mn-ea"/>
                <a:ea typeface="+mn-ea"/>
              </a:rPr>
              <a:t>　　</a:t>
            </a:r>
            <a:r>
              <a:rPr lang="en-US" altLang="ja-JP" dirty="0">
                <a:latin typeface="+mn-ea"/>
                <a:ea typeface="+mn-ea"/>
              </a:rPr>
              <a:t>(11) </a:t>
            </a:r>
            <a:r>
              <a:rPr lang="ja-JP" altLang="en-US" dirty="0">
                <a:latin typeface="+mn-ea"/>
                <a:ea typeface="+mn-ea"/>
              </a:rPr>
              <a:t>接地境界層観測装置 </a:t>
            </a:r>
            <a:r>
              <a:rPr lang="en-US" altLang="ja-JP" dirty="0">
                <a:latin typeface="+mn-ea"/>
                <a:ea typeface="+mn-ea"/>
              </a:rPr>
              <a:t>SNODAR</a:t>
            </a:r>
          </a:p>
          <a:p>
            <a:r>
              <a:rPr lang="ja-JP" altLang="en-US" dirty="0">
                <a:latin typeface="+mn-ea"/>
                <a:ea typeface="+mn-ea"/>
              </a:rPr>
              <a:t>　　</a:t>
            </a:r>
            <a:r>
              <a:rPr lang="en-US" altLang="ja-JP" dirty="0">
                <a:latin typeface="+mn-ea"/>
                <a:ea typeface="+mn-ea"/>
              </a:rPr>
              <a:t>(12) </a:t>
            </a:r>
            <a:r>
              <a:rPr lang="ja-JP" altLang="en-US" dirty="0">
                <a:latin typeface="+mn-ea"/>
                <a:ea typeface="+mn-ea"/>
              </a:rPr>
              <a:t>全天カメラ </a:t>
            </a:r>
            <a:r>
              <a:rPr lang="en-US" altLang="ja-JP" dirty="0">
                <a:latin typeface="+mn-ea"/>
                <a:ea typeface="+mn-ea"/>
              </a:rPr>
              <a:t>HR-CAM2</a:t>
            </a:r>
          </a:p>
          <a:p>
            <a:r>
              <a:rPr lang="ja-JP" altLang="en-US" dirty="0">
                <a:latin typeface="+mn-ea"/>
                <a:ea typeface="+mn-ea"/>
              </a:rPr>
              <a:t>　　</a:t>
            </a:r>
            <a:r>
              <a:rPr lang="en-US" altLang="ja-JP" dirty="0">
                <a:latin typeface="+mn-ea"/>
                <a:ea typeface="+mn-ea"/>
              </a:rPr>
              <a:t>(10) 16m</a:t>
            </a:r>
            <a:r>
              <a:rPr lang="ja-JP" altLang="en-US" dirty="0">
                <a:latin typeface="+mn-ea"/>
                <a:ea typeface="+mn-ea"/>
              </a:rPr>
              <a:t>気象タワー</a:t>
            </a:r>
          </a:p>
          <a:p>
            <a:pPr>
              <a:buNone/>
            </a:pPr>
            <a:endParaRPr kumimoji="1" lang="en-US" altLang="ja-JP" dirty="0" smtClean="0">
              <a:latin typeface="+mn-ea"/>
              <a:ea typeface="+mn-ea"/>
            </a:endParaRPr>
          </a:p>
        </p:txBody>
      </p:sp>
      <p:sp>
        <p:nvSpPr>
          <p:cNvPr id="2" name="正方形/長方形 1"/>
          <p:cNvSpPr/>
          <p:nvPr/>
        </p:nvSpPr>
        <p:spPr>
          <a:xfrm>
            <a:off x="2051260" y="6372036"/>
            <a:ext cx="1168910" cy="461665"/>
          </a:xfrm>
          <a:prstGeom prst="rect">
            <a:avLst/>
          </a:prstGeom>
        </p:spPr>
        <p:txBody>
          <a:bodyPr wrap="none">
            <a:spAutoFit/>
          </a:bodyPr>
          <a:lstStyle/>
          <a:p>
            <a:r>
              <a:rPr lang="en-US" altLang="ja-JP" dirty="0" err="1">
                <a:latin typeface="+mn-ea"/>
                <a:ea typeface="+mn-ea"/>
              </a:rPr>
              <a:t>TwinCAM</a:t>
            </a:r>
            <a:endParaRPr lang="en-US" altLang="ja-JP" sz="2400" dirty="0">
              <a:latin typeface="+mn-ea"/>
              <a:ea typeface="+mn-ea"/>
            </a:endParaRPr>
          </a:p>
        </p:txBody>
      </p:sp>
      <p:pic>
        <p:nvPicPr>
          <p:cNvPr id="9" name="Picture 3" descr="20110128_030133.JPG"/>
          <p:cNvPicPr>
            <a:picLocks noChangeAspect="1"/>
          </p:cNvPicPr>
          <p:nvPr/>
        </p:nvPicPr>
        <p:blipFill>
          <a:blip r:embed="rId2" cstate="print"/>
          <a:stretch>
            <a:fillRect/>
          </a:stretch>
        </p:blipFill>
        <p:spPr>
          <a:xfrm>
            <a:off x="971600" y="4167861"/>
            <a:ext cx="3240000" cy="2160000"/>
          </a:xfrm>
          <a:prstGeom prst="rect">
            <a:avLst/>
          </a:prstGeom>
        </p:spPr>
      </p:pic>
      <p:pic>
        <p:nvPicPr>
          <p:cNvPr id="10" name="Picture 2" descr="20110120_029978.JPG"/>
          <p:cNvPicPr>
            <a:picLocks noChangeAspect="1"/>
          </p:cNvPicPr>
          <p:nvPr/>
        </p:nvPicPr>
        <p:blipFill>
          <a:blip r:embed="rId3" cstate="print"/>
          <a:stretch>
            <a:fillRect/>
          </a:stretch>
        </p:blipFill>
        <p:spPr>
          <a:xfrm>
            <a:off x="5076056" y="4149080"/>
            <a:ext cx="3240000" cy="2160000"/>
          </a:xfrm>
          <a:prstGeom prst="rect">
            <a:avLst/>
          </a:prstGeom>
        </p:spPr>
      </p:pic>
      <p:pic>
        <p:nvPicPr>
          <p:cNvPr id="11" name="Picture 3" descr="20110121_029992.JPG"/>
          <p:cNvPicPr>
            <a:picLocks noChangeAspect="1"/>
          </p:cNvPicPr>
          <p:nvPr/>
        </p:nvPicPr>
        <p:blipFill>
          <a:blip r:embed="rId4" cstate="print"/>
          <a:stretch>
            <a:fillRect/>
          </a:stretch>
        </p:blipFill>
        <p:spPr>
          <a:xfrm>
            <a:off x="5503003" y="1398794"/>
            <a:ext cx="3240000" cy="2160000"/>
          </a:xfrm>
          <a:prstGeom prst="rect">
            <a:avLst/>
          </a:prstGeom>
        </p:spPr>
      </p:pic>
      <p:sp>
        <p:nvSpPr>
          <p:cNvPr id="13" name="正方形/長方形 12"/>
          <p:cNvSpPr/>
          <p:nvPr/>
        </p:nvSpPr>
        <p:spPr>
          <a:xfrm>
            <a:off x="5855922" y="6326300"/>
            <a:ext cx="1741182" cy="461665"/>
          </a:xfrm>
          <a:prstGeom prst="rect">
            <a:avLst/>
          </a:prstGeom>
        </p:spPr>
        <p:txBody>
          <a:bodyPr wrap="none">
            <a:spAutoFit/>
          </a:bodyPr>
          <a:lstStyle/>
          <a:p>
            <a:r>
              <a:rPr lang="en-US" altLang="ja-JP" dirty="0" smtClean="0">
                <a:latin typeface="+mn-ea"/>
                <a:ea typeface="+mn-ea"/>
              </a:rPr>
              <a:t>16m</a:t>
            </a:r>
            <a:r>
              <a:rPr lang="ja-JP" altLang="en-US" dirty="0" smtClean="0">
                <a:latin typeface="+mn-ea"/>
                <a:ea typeface="+mn-ea"/>
              </a:rPr>
              <a:t>気象タワー</a:t>
            </a:r>
            <a:endParaRPr lang="en-US" altLang="ja-JP" sz="2400" dirty="0">
              <a:latin typeface="+mn-ea"/>
              <a:ea typeface="+mn-ea"/>
            </a:endParaRPr>
          </a:p>
        </p:txBody>
      </p:sp>
      <p:sp>
        <p:nvSpPr>
          <p:cNvPr id="14" name="正方形/長方形 13"/>
          <p:cNvSpPr/>
          <p:nvPr/>
        </p:nvSpPr>
        <p:spPr>
          <a:xfrm>
            <a:off x="6559641" y="3506267"/>
            <a:ext cx="1037463" cy="461665"/>
          </a:xfrm>
          <a:prstGeom prst="rect">
            <a:avLst/>
          </a:prstGeom>
        </p:spPr>
        <p:txBody>
          <a:bodyPr wrap="none">
            <a:spAutoFit/>
          </a:bodyPr>
          <a:lstStyle/>
          <a:p>
            <a:r>
              <a:rPr lang="en-US" altLang="ja-JP" dirty="0" smtClean="0">
                <a:latin typeface="+mn-ea"/>
                <a:ea typeface="+mn-ea"/>
              </a:rPr>
              <a:t>SNODAR</a:t>
            </a:r>
            <a:endParaRPr lang="en-US" altLang="ja-JP" sz="2400" dirty="0">
              <a:latin typeface="+mn-ea"/>
              <a:ea typeface="+mn-ea"/>
            </a:endParaRPr>
          </a:p>
        </p:txBody>
      </p:sp>
      <p:sp>
        <p:nvSpPr>
          <p:cNvPr id="4" name="テキスト ボックス 3"/>
          <p:cNvSpPr txBox="1"/>
          <p:nvPr/>
        </p:nvSpPr>
        <p:spPr>
          <a:xfrm>
            <a:off x="7742725" y="3491135"/>
            <a:ext cx="1298753" cy="307777"/>
          </a:xfrm>
          <a:prstGeom prst="rect">
            <a:avLst/>
          </a:prstGeom>
          <a:noFill/>
        </p:spPr>
        <p:txBody>
          <a:bodyPr wrap="none" rtlCol="0">
            <a:spAutoFit/>
          </a:bodyPr>
          <a:lstStyle/>
          <a:p>
            <a:r>
              <a:rPr kumimoji="1" lang="en-US" altLang="ja-JP" sz="1400" dirty="0" err="1" smtClean="0">
                <a:latin typeface="+mn-ea"/>
                <a:ea typeface="+mn-ea"/>
              </a:rPr>
              <a:t>Photo:Takato</a:t>
            </a:r>
            <a:endParaRPr kumimoji="1" lang="ja-JP" altLang="en-US" sz="1400" dirty="0">
              <a:latin typeface="+mn-ea"/>
              <a:ea typeface="+mn-ea"/>
            </a:endParaRPr>
          </a:p>
        </p:txBody>
      </p:sp>
      <p:sp>
        <p:nvSpPr>
          <p:cNvPr id="12" name="テキスト ボックス 11"/>
          <p:cNvSpPr txBox="1"/>
          <p:nvPr/>
        </p:nvSpPr>
        <p:spPr>
          <a:xfrm>
            <a:off x="7321794" y="6218147"/>
            <a:ext cx="1298753" cy="307777"/>
          </a:xfrm>
          <a:prstGeom prst="rect">
            <a:avLst/>
          </a:prstGeom>
          <a:noFill/>
        </p:spPr>
        <p:txBody>
          <a:bodyPr wrap="none" rtlCol="0">
            <a:spAutoFit/>
          </a:bodyPr>
          <a:lstStyle/>
          <a:p>
            <a:r>
              <a:rPr kumimoji="1" lang="en-US" altLang="ja-JP" sz="1400" dirty="0" err="1" smtClean="0">
                <a:latin typeface="+mn-ea"/>
                <a:ea typeface="+mn-ea"/>
              </a:rPr>
              <a:t>Photo:Takato</a:t>
            </a:r>
            <a:endParaRPr kumimoji="1" lang="ja-JP" altLang="en-US" sz="1400" dirty="0">
              <a:latin typeface="+mn-ea"/>
              <a:ea typeface="+mn-ea"/>
            </a:endParaRPr>
          </a:p>
        </p:txBody>
      </p:sp>
    </p:spTree>
    <p:extLst>
      <p:ext uri="{BB962C8B-B14F-4D97-AF65-F5344CB8AC3E}">
        <p14:creationId xmlns:p14="http://schemas.microsoft.com/office/powerpoint/2010/main" val="2602154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a:latin typeface="+mn-ea"/>
              </a:rPr>
              <a:t>2.10. Activity of </a:t>
            </a:r>
            <a:r>
              <a:rPr lang="en-US" altLang="ja-JP" sz="3600" dirty="0" smtClean="0">
                <a:latin typeface="+mn-ea"/>
              </a:rPr>
              <a:t>JARE 53</a:t>
            </a:r>
          </a:p>
        </p:txBody>
      </p:sp>
      <p:sp>
        <p:nvSpPr>
          <p:cNvPr id="3" name="テキスト ボックス 2"/>
          <p:cNvSpPr txBox="1"/>
          <p:nvPr/>
        </p:nvSpPr>
        <p:spPr>
          <a:xfrm>
            <a:off x="579040" y="1541691"/>
            <a:ext cx="8169424" cy="2031325"/>
          </a:xfrm>
          <a:prstGeom prst="rect">
            <a:avLst/>
          </a:prstGeom>
          <a:noFill/>
        </p:spPr>
        <p:txBody>
          <a:bodyPr wrap="square" rtlCol="0">
            <a:spAutoFit/>
          </a:bodyPr>
          <a:lstStyle/>
          <a:p>
            <a:pPr algn="just"/>
            <a:r>
              <a:rPr lang="en-US" altLang="ja-JP" dirty="0" smtClean="0">
                <a:latin typeface="+mn-ea"/>
                <a:ea typeface="+mn-ea"/>
              </a:rPr>
              <a:t>2013</a:t>
            </a:r>
            <a:r>
              <a:rPr lang="ja-JP" altLang="en-US" dirty="0" smtClean="0">
                <a:latin typeface="+mn-ea"/>
                <a:ea typeface="+mn-ea"/>
              </a:rPr>
              <a:t>年</a:t>
            </a:r>
            <a:r>
              <a:rPr lang="en-US" altLang="ja-JP" dirty="0" smtClean="0">
                <a:latin typeface="+mn-ea"/>
                <a:ea typeface="+mn-ea"/>
              </a:rPr>
              <a:t>4</a:t>
            </a:r>
            <a:r>
              <a:rPr lang="ja-JP" altLang="en-US" dirty="0" smtClean="0">
                <a:latin typeface="+mn-ea"/>
                <a:ea typeface="+mn-ea"/>
              </a:rPr>
              <a:t>月</a:t>
            </a:r>
            <a:r>
              <a:rPr lang="ja-JP" altLang="en-US" dirty="0">
                <a:latin typeface="+mn-ea"/>
                <a:ea typeface="+mn-ea"/>
              </a:rPr>
              <a:t>上</a:t>
            </a:r>
            <a:r>
              <a:rPr lang="ja-JP" altLang="en-US" dirty="0" smtClean="0">
                <a:latin typeface="+mn-ea"/>
                <a:ea typeface="+mn-ea"/>
              </a:rPr>
              <a:t>旬～</a:t>
            </a:r>
            <a:r>
              <a:rPr lang="en-US" altLang="ja-JP" dirty="0">
                <a:latin typeface="+mn-ea"/>
                <a:ea typeface="+mn-ea"/>
              </a:rPr>
              <a:t>9</a:t>
            </a:r>
            <a:r>
              <a:rPr lang="ja-JP" altLang="en-US" dirty="0" smtClean="0">
                <a:latin typeface="+mn-ea"/>
                <a:ea typeface="+mn-ea"/>
              </a:rPr>
              <a:t>月中旬にかけてドームふじ基地で無人赤外線天体観測を実施</a:t>
            </a:r>
            <a:endParaRPr lang="en-US" altLang="ja-JP" dirty="0" smtClean="0">
              <a:latin typeface="+mn-ea"/>
              <a:ea typeface="+mn-ea"/>
            </a:endParaRPr>
          </a:p>
          <a:p>
            <a:pPr algn="just"/>
            <a:r>
              <a:rPr lang="ja-JP" altLang="en-US" dirty="0" smtClean="0">
                <a:latin typeface="+mn-ea"/>
                <a:ea typeface="+mn-ea"/>
              </a:rPr>
              <a:t>する準備の為、東北大</a:t>
            </a:r>
            <a:r>
              <a:rPr lang="en-US" altLang="ja-JP" dirty="0" smtClean="0">
                <a:latin typeface="+mn-ea"/>
                <a:ea typeface="+mn-ea"/>
              </a:rPr>
              <a:t>M2</a:t>
            </a:r>
            <a:r>
              <a:rPr lang="ja-JP" altLang="en-US" dirty="0" smtClean="0">
                <a:latin typeface="+mn-ea"/>
                <a:ea typeface="+mn-ea"/>
              </a:rPr>
              <a:t>小山拓也が昭和基地で現在越冬中</a:t>
            </a:r>
            <a:r>
              <a:rPr lang="ja-JP" altLang="en-US" dirty="0">
                <a:latin typeface="+mn-ea"/>
                <a:ea typeface="+mn-ea"/>
              </a:rPr>
              <a:t>。</a:t>
            </a:r>
            <a:endParaRPr lang="en-US" altLang="ja-JP" dirty="0" smtClean="0">
              <a:latin typeface="+mn-ea"/>
              <a:ea typeface="+mn-ea"/>
            </a:endParaRPr>
          </a:p>
          <a:p>
            <a:pPr algn="just"/>
            <a:endParaRPr lang="en-US" altLang="ja-JP" dirty="0">
              <a:latin typeface="+mn-ea"/>
              <a:ea typeface="+mn-ea"/>
            </a:endParaRPr>
          </a:p>
          <a:p>
            <a:pPr algn="just"/>
            <a:r>
              <a:rPr lang="ja-JP" altLang="en-US" dirty="0">
                <a:latin typeface="+mn-ea"/>
                <a:ea typeface="+mn-ea"/>
              </a:rPr>
              <a:t>　</a:t>
            </a:r>
            <a:r>
              <a:rPr lang="ja-JP" altLang="en-US" dirty="0" smtClean="0">
                <a:latin typeface="+mn-ea"/>
                <a:ea typeface="+mn-ea"/>
              </a:rPr>
              <a:t>　</a:t>
            </a:r>
            <a:r>
              <a:rPr lang="en-US" altLang="ja-JP" dirty="0" smtClean="0">
                <a:latin typeface="+mn-ea"/>
                <a:ea typeface="+mn-ea"/>
              </a:rPr>
              <a:t>(A) PLATO-F</a:t>
            </a:r>
            <a:r>
              <a:rPr lang="ja-JP" altLang="en-US" dirty="0" smtClean="0">
                <a:latin typeface="+mn-ea"/>
                <a:ea typeface="+mn-ea"/>
              </a:rPr>
              <a:t>の給油・修理・改造（</a:t>
            </a:r>
            <a:r>
              <a:rPr lang="en-US" altLang="ja-JP" dirty="0" smtClean="0">
                <a:latin typeface="+mn-ea"/>
                <a:ea typeface="+mn-ea"/>
              </a:rPr>
              <a:t>2KW</a:t>
            </a:r>
            <a:r>
              <a:rPr lang="ja-JP" altLang="en-US" dirty="0" smtClean="0">
                <a:latin typeface="+mn-ea"/>
                <a:ea typeface="+mn-ea"/>
              </a:rPr>
              <a:t>・</a:t>
            </a:r>
            <a:r>
              <a:rPr lang="en-US" altLang="ja-JP" dirty="0" smtClean="0">
                <a:latin typeface="+mn-ea"/>
                <a:ea typeface="+mn-ea"/>
              </a:rPr>
              <a:t>300</a:t>
            </a:r>
            <a:r>
              <a:rPr lang="ja-JP" altLang="en-US" dirty="0" smtClean="0">
                <a:latin typeface="+mn-ea"/>
                <a:ea typeface="+mn-ea"/>
              </a:rPr>
              <a:t>日供給モードへ変更</a:t>
            </a:r>
            <a:r>
              <a:rPr lang="en-US" altLang="ja-JP" dirty="0" smtClean="0">
                <a:latin typeface="+mn-ea"/>
                <a:ea typeface="+mn-ea"/>
              </a:rPr>
              <a:t>)</a:t>
            </a:r>
          </a:p>
          <a:p>
            <a:pPr algn="just">
              <a:buNone/>
            </a:pPr>
            <a:r>
              <a:rPr kumimoji="1" lang="ja-JP" altLang="en-US" dirty="0">
                <a:latin typeface="+mn-ea"/>
                <a:ea typeface="+mn-ea"/>
              </a:rPr>
              <a:t>　</a:t>
            </a:r>
            <a:r>
              <a:rPr kumimoji="1" lang="ja-JP" altLang="en-US" dirty="0" smtClean="0">
                <a:latin typeface="+mn-ea"/>
                <a:ea typeface="+mn-ea"/>
              </a:rPr>
              <a:t>　</a:t>
            </a:r>
            <a:r>
              <a:rPr kumimoji="1" lang="en-US" altLang="ja-JP" dirty="0" smtClean="0">
                <a:latin typeface="+mn-ea"/>
                <a:ea typeface="+mn-ea"/>
              </a:rPr>
              <a:t>(B) </a:t>
            </a:r>
            <a:r>
              <a:rPr kumimoji="1" lang="ja-JP" altLang="en-US" dirty="0" smtClean="0">
                <a:latin typeface="+mn-ea"/>
                <a:ea typeface="+mn-ea"/>
              </a:rPr>
              <a:t>天体観測用</a:t>
            </a:r>
            <a:r>
              <a:rPr kumimoji="1" lang="en-US" altLang="ja-JP" dirty="0" smtClean="0">
                <a:latin typeface="+mn-ea"/>
                <a:ea typeface="+mn-ea"/>
              </a:rPr>
              <a:t>8m</a:t>
            </a:r>
            <a:r>
              <a:rPr kumimoji="1" lang="ja-JP" altLang="en-US" dirty="0" smtClean="0">
                <a:latin typeface="+mn-ea"/>
                <a:ea typeface="+mn-ea"/>
              </a:rPr>
              <a:t>ステージ及び天体観測ドームの建設</a:t>
            </a:r>
            <a:endParaRPr kumimoji="1" lang="en-US" altLang="ja-JP" dirty="0" smtClean="0">
              <a:latin typeface="+mn-ea"/>
              <a:ea typeface="+mn-ea"/>
            </a:endParaRPr>
          </a:p>
          <a:p>
            <a:pPr algn="just">
              <a:buNone/>
            </a:pPr>
            <a:r>
              <a:rPr lang="ja-JP" altLang="en-US" dirty="0">
                <a:latin typeface="+mn-ea"/>
                <a:ea typeface="+mn-ea"/>
              </a:rPr>
              <a:t>　</a:t>
            </a:r>
            <a:r>
              <a:rPr lang="ja-JP" altLang="en-US" dirty="0" smtClean="0">
                <a:latin typeface="+mn-ea"/>
                <a:ea typeface="+mn-ea"/>
              </a:rPr>
              <a:t>　</a:t>
            </a:r>
            <a:r>
              <a:rPr lang="en-US" altLang="ja-JP" dirty="0" smtClean="0">
                <a:latin typeface="+mn-ea"/>
                <a:ea typeface="+mn-ea"/>
              </a:rPr>
              <a:t>(C) </a:t>
            </a:r>
            <a:r>
              <a:rPr lang="ja-JP" altLang="en-US" dirty="0" smtClean="0">
                <a:latin typeface="+mn-ea"/>
                <a:ea typeface="+mn-ea"/>
              </a:rPr>
              <a:t>赤外線望遠鏡の設置・調整</a:t>
            </a:r>
            <a:endParaRPr lang="en-US" altLang="ja-JP" dirty="0" smtClean="0">
              <a:latin typeface="+mn-ea"/>
              <a:ea typeface="+mn-ea"/>
            </a:endParaRPr>
          </a:p>
          <a:p>
            <a:pPr algn="just">
              <a:buNone/>
            </a:pPr>
            <a:r>
              <a:rPr lang="ja-JP" altLang="en-US" dirty="0">
                <a:latin typeface="+mn-ea"/>
                <a:ea typeface="+mn-ea"/>
              </a:rPr>
              <a:t>　</a:t>
            </a:r>
            <a:r>
              <a:rPr lang="ja-JP" altLang="en-US" dirty="0" smtClean="0">
                <a:latin typeface="+mn-ea"/>
                <a:ea typeface="+mn-ea"/>
              </a:rPr>
              <a:t>　</a:t>
            </a:r>
            <a:r>
              <a:rPr lang="en-US" altLang="ja-JP" dirty="0" smtClean="0">
                <a:latin typeface="+mn-ea"/>
                <a:ea typeface="+mn-ea"/>
              </a:rPr>
              <a:t>(D)</a:t>
            </a:r>
            <a:r>
              <a:rPr lang="ja-JP" altLang="en-US" dirty="0">
                <a:latin typeface="+mn-ea"/>
                <a:ea typeface="+mn-ea"/>
              </a:rPr>
              <a:t>サイト</a:t>
            </a:r>
            <a:r>
              <a:rPr lang="ja-JP" altLang="en-US" dirty="0" smtClean="0">
                <a:latin typeface="+mn-ea"/>
                <a:ea typeface="+mn-ea"/>
              </a:rPr>
              <a:t>調査</a:t>
            </a:r>
            <a:endParaRPr lang="en-US" altLang="ja-JP" dirty="0" smtClean="0">
              <a:latin typeface="+mn-ea"/>
              <a:ea typeface="+mn-ea"/>
            </a:endParaRPr>
          </a:p>
        </p:txBody>
      </p:sp>
      <p:pic>
        <p:nvPicPr>
          <p:cNvPr id="6146" name="Picture 2" descr="C:\Research\D2\2011_06極地原稿\pic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8152" y="3573016"/>
            <a:ext cx="3600000" cy="2700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149080"/>
            <a:ext cx="2808312" cy="179964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447764" y="5922738"/>
            <a:ext cx="1720343" cy="307777"/>
          </a:xfrm>
          <a:prstGeom prst="rect">
            <a:avLst/>
          </a:prstGeom>
          <a:noFill/>
        </p:spPr>
        <p:txBody>
          <a:bodyPr wrap="none" rtlCol="0">
            <a:spAutoFit/>
          </a:bodyPr>
          <a:lstStyle/>
          <a:p>
            <a:r>
              <a:rPr kumimoji="1" lang="en-US" altLang="ja-JP" sz="1400" dirty="0" smtClean="0">
                <a:latin typeface="+mn-ea"/>
                <a:ea typeface="+mn-ea"/>
              </a:rPr>
              <a:t>40cm</a:t>
            </a:r>
            <a:r>
              <a:rPr kumimoji="1" lang="ja-JP" altLang="en-US" sz="1400" dirty="0" smtClean="0">
                <a:latin typeface="+mn-ea"/>
                <a:ea typeface="+mn-ea"/>
              </a:rPr>
              <a:t>赤外線望遠鏡</a:t>
            </a:r>
            <a:endParaRPr kumimoji="1" lang="ja-JP" altLang="en-US" dirty="0">
              <a:latin typeface="+mn-ea"/>
              <a:ea typeface="+mn-ea"/>
            </a:endParaRPr>
          </a:p>
        </p:txBody>
      </p:sp>
      <p:sp>
        <p:nvSpPr>
          <p:cNvPr id="8" name="テキスト ボックス 7"/>
          <p:cNvSpPr txBox="1"/>
          <p:nvPr/>
        </p:nvSpPr>
        <p:spPr>
          <a:xfrm>
            <a:off x="5299117" y="6233677"/>
            <a:ext cx="3119765" cy="307777"/>
          </a:xfrm>
          <a:prstGeom prst="rect">
            <a:avLst/>
          </a:prstGeom>
          <a:noFill/>
        </p:spPr>
        <p:txBody>
          <a:bodyPr wrap="none" rtlCol="0">
            <a:spAutoFit/>
          </a:bodyPr>
          <a:lstStyle/>
          <a:p>
            <a:r>
              <a:rPr kumimoji="1" lang="en-US" altLang="ja-JP" sz="1400" dirty="0" smtClean="0">
                <a:latin typeface="+mn-ea"/>
                <a:ea typeface="+mn-ea"/>
              </a:rPr>
              <a:t>8m</a:t>
            </a:r>
            <a:r>
              <a:rPr kumimoji="1" lang="ja-JP" altLang="en-US" sz="1400" dirty="0" smtClean="0">
                <a:latin typeface="+mn-ea"/>
                <a:ea typeface="+mn-ea"/>
              </a:rPr>
              <a:t>ステージ</a:t>
            </a:r>
            <a:r>
              <a:rPr kumimoji="1" lang="en-US" altLang="ja-JP" sz="1400" dirty="0" smtClean="0">
                <a:latin typeface="+mn-ea"/>
                <a:ea typeface="+mn-ea"/>
              </a:rPr>
              <a:t>(</a:t>
            </a:r>
            <a:r>
              <a:rPr kumimoji="1" lang="ja-JP" altLang="en-US" sz="1400" dirty="0" smtClean="0">
                <a:latin typeface="+mn-ea"/>
                <a:ea typeface="+mn-ea"/>
              </a:rPr>
              <a:t>写真では</a:t>
            </a:r>
            <a:r>
              <a:rPr kumimoji="1" lang="en-US" altLang="ja-JP" sz="1400" dirty="0" smtClean="0">
                <a:latin typeface="+mn-ea"/>
                <a:ea typeface="+mn-ea"/>
              </a:rPr>
              <a:t>5m)</a:t>
            </a:r>
            <a:r>
              <a:rPr kumimoji="1" lang="ja-JP" altLang="en-US" sz="1400" dirty="0" smtClean="0">
                <a:latin typeface="+mn-ea"/>
                <a:ea typeface="+mn-ea"/>
              </a:rPr>
              <a:t>と観測ドーム</a:t>
            </a:r>
            <a:endParaRPr kumimoji="1" lang="ja-JP" altLang="en-US" dirty="0">
              <a:latin typeface="+mn-ea"/>
              <a:ea typeface="+mn-ea"/>
            </a:endParaRPr>
          </a:p>
        </p:txBody>
      </p:sp>
    </p:spTree>
    <p:extLst>
      <p:ext uri="{BB962C8B-B14F-4D97-AF65-F5344CB8AC3E}">
        <p14:creationId xmlns:p14="http://schemas.microsoft.com/office/powerpoint/2010/main" val="1503284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n>
                  <a:solidFill>
                    <a:sysClr val="windowText" lastClr="000000"/>
                  </a:solidFill>
                </a:ln>
                <a:latin typeface="+mn-ea"/>
              </a:rPr>
              <a:t>　</a:t>
            </a:r>
            <a:r>
              <a:rPr lang="ja-JP" altLang="en-US" sz="3600" dirty="0" smtClean="0">
                <a:ln>
                  <a:solidFill>
                    <a:sysClr val="windowText" lastClr="000000"/>
                  </a:solidFill>
                </a:ln>
                <a:latin typeface="+mn-ea"/>
              </a:rPr>
              <a:t>　</a:t>
            </a:r>
            <a:r>
              <a:rPr lang="en-US" altLang="ja-JP" sz="3600" dirty="0" smtClean="0">
                <a:ln>
                  <a:solidFill>
                    <a:sysClr val="windowText" lastClr="000000"/>
                  </a:solidFill>
                </a:ln>
                <a:latin typeface="+mn-ea"/>
              </a:rPr>
              <a:t>4. Future Work</a:t>
            </a:r>
            <a:endParaRPr lang="en-US" altLang="ja-JP" sz="3600" dirty="0">
              <a:ln>
                <a:solidFill>
                  <a:sysClr val="windowText" lastClr="000000"/>
                </a:solidFill>
              </a:ln>
              <a:latin typeface="+mn-ea"/>
            </a:endParaRPr>
          </a:p>
        </p:txBody>
      </p:sp>
      <p:sp>
        <p:nvSpPr>
          <p:cNvPr id="2" name="テキスト ボックス 1"/>
          <p:cNvSpPr txBox="1"/>
          <p:nvPr/>
        </p:nvSpPr>
        <p:spPr>
          <a:xfrm>
            <a:off x="611560" y="3996101"/>
            <a:ext cx="2991525" cy="461665"/>
          </a:xfrm>
          <a:prstGeom prst="rect">
            <a:avLst/>
          </a:prstGeom>
          <a:noFill/>
        </p:spPr>
        <p:txBody>
          <a:bodyPr wrap="none" rtlCol="0">
            <a:spAutoFit/>
          </a:bodyPr>
          <a:lstStyle/>
          <a:p>
            <a:r>
              <a:rPr kumimoji="1" lang="en-US" altLang="ja-JP" sz="2400" u="sng" dirty="0" smtClean="0">
                <a:latin typeface="+mn-ea"/>
                <a:ea typeface="+mn-ea"/>
              </a:rPr>
              <a:t>(B) </a:t>
            </a:r>
            <a:r>
              <a:rPr kumimoji="1" lang="ja-JP" altLang="en-US" sz="2400" u="sng" dirty="0" smtClean="0">
                <a:latin typeface="+mn-ea"/>
                <a:ea typeface="+mn-ea"/>
              </a:rPr>
              <a:t>冬期のサイト調査</a:t>
            </a:r>
            <a:endParaRPr kumimoji="1" lang="en-US" altLang="ja-JP" sz="2400" u="sng" dirty="0" smtClean="0">
              <a:latin typeface="+mn-ea"/>
              <a:ea typeface="+mn-ea"/>
            </a:endParaRPr>
          </a:p>
        </p:txBody>
      </p:sp>
      <p:sp>
        <p:nvSpPr>
          <p:cNvPr id="4" name="テキスト ボックス 3"/>
          <p:cNvSpPr txBox="1"/>
          <p:nvPr/>
        </p:nvSpPr>
        <p:spPr>
          <a:xfrm>
            <a:off x="611560" y="1484784"/>
            <a:ext cx="4049507" cy="461665"/>
          </a:xfrm>
          <a:prstGeom prst="rect">
            <a:avLst/>
          </a:prstGeom>
          <a:noFill/>
        </p:spPr>
        <p:txBody>
          <a:bodyPr wrap="none" rtlCol="0">
            <a:spAutoFit/>
          </a:bodyPr>
          <a:lstStyle/>
          <a:p>
            <a:r>
              <a:rPr kumimoji="1" lang="en-US" altLang="ja-JP" sz="2400" u="sng" dirty="0" smtClean="0">
                <a:latin typeface="+mn-ea"/>
                <a:ea typeface="+mn-ea"/>
              </a:rPr>
              <a:t>(A) </a:t>
            </a:r>
            <a:r>
              <a:rPr kumimoji="1" lang="ja-JP" altLang="en-US" sz="2400" u="sng" dirty="0" smtClean="0">
                <a:latin typeface="+mn-ea"/>
                <a:ea typeface="+mn-ea"/>
              </a:rPr>
              <a:t>無人での赤外線天体観測</a:t>
            </a:r>
            <a:endParaRPr kumimoji="1" lang="ja-JP" altLang="en-US" sz="2400" u="sng" dirty="0">
              <a:latin typeface="+mn-ea"/>
              <a:ea typeface="+mn-ea"/>
            </a:endParaRPr>
          </a:p>
        </p:txBody>
      </p:sp>
      <p:sp>
        <p:nvSpPr>
          <p:cNvPr id="5" name="テキスト ボックス 4"/>
          <p:cNvSpPr txBox="1"/>
          <p:nvPr/>
        </p:nvSpPr>
        <p:spPr>
          <a:xfrm>
            <a:off x="948984" y="4429561"/>
            <a:ext cx="7295423" cy="1015663"/>
          </a:xfrm>
          <a:prstGeom prst="rect">
            <a:avLst/>
          </a:prstGeom>
          <a:noFill/>
        </p:spPr>
        <p:txBody>
          <a:bodyPr wrap="square" rtlCol="0">
            <a:spAutoFit/>
          </a:bodyPr>
          <a:lstStyle/>
          <a:p>
            <a:pPr algn="just"/>
            <a:r>
              <a:rPr lang="ja-JP" altLang="en-US" sz="2000" dirty="0">
                <a:latin typeface="+mn-ea"/>
                <a:ea typeface="+mn-ea"/>
              </a:rPr>
              <a:t>これ</a:t>
            </a:r>
            <a:r>
              <a:rPr lang="ja-JP" altLang="en-US" sz="2000" dirty="0" smtClean="0">
                <a:latin typeface="+mn-ea"/>
                <a:ea typeface="+mn-ea"/>
              </a:rPr>
              <a:t>までに実施してきたサイト調査はほぼ全てが夏期のみの短期間の限定的なものであった。無人発電制御モジュール</a:t>
            </a:r>
            <a:r>
              <a:rPr lang="en-US" altLang="ja-JP" sz="2000" dirty="0" smtClean="0">
                <a:latin typeface="+mn-ea"/>
                <a:ea typeface="+mn-ea"/>
              </a:rPr>
              <a:t>PLATO-F</a:t>
            </a:r>
            <a:r>
              <a:rPr lang="ja-JP" altLang="en-US" sz="2000" dirty="0" smtClean="0">
                <a:latin typeface="+mn-ea"/>
                <a:ea typeface="+mn-ea"/>
              </a:rPr>
              <a:t>を用いることで冬期のデータ取得を行う予定である。</a:t>
            </a:r>
            <a:endParaRPr kumimoji="1" lang="ja-JP" altLang="en-US" sz="2000" dirty="0">
              <a:latin typeface="+mn-ea"/>
              <a:ea typeface="+mn-ea"/>
            </a:endParaRPr>
          </a:p>
        </p:txBody>
      </p:sp>
      <p:sp>
        <p:nvSpPr>
          <p:cNvPr id="9" name="テキスト ボックス 8"/>
          <p:cNvSpPr txBox="1"/>
          <p:nvPr/>
        </p:nvSpPr>
        <p:spPr>
          <a:xfrm>
            <a:off x="948985" y="1961545"/>
            <a:ext cx="7295423" cy="1631216"/>
          </a:xfrm>
          <a:prstGeom prst="rect">
            <a:avLst/>
          </a:prstGeom>
          <a:noFill/>
        </p:spPr>
        <p:txBody>
          <a:bodyPr wrap="square" rtlCol="0">
            <a:spAutoFit/>
          </a:bodyPr>
          <a:lstStyle/>
          <a:p>
            <a:r>
              <a:rPr lang="ja-JP" altLang="en-US" sz="2000" dirty="0">
                <a:latin typeface="+mn-ea"/>
                <a:ea typeface="+mn-ea"/>
              </a:rPr>
              <a:t>南極</a:t>
            </a:r>
            <a:r>
              <a:rPr lang="en-US" altLang="ja-JP" sz="2000" dirty="0" smtClean="0">
                <a:latin typeface="+mn-ea"/>
                <a:ea typeface="+mn-ea"/>
              </a:rPr>
              <a:t>40cm</a:t>
            </a:r>
            <a:r>
              <a:rPr lang="ja-JP" altLang="en-US" sz="2000" dirty="0" smtClean="0">
                <a:latin typeface="+mn-ea"/>
                <a:ea typeface="+mn-ea"/>
              </a:rPr>
              <a:t>赤外線望遠鏡をドームふじ基地に設置して冬期に無人で観測を実施する。豊富な観測時間と明るい</a:t>
            </a:r>
            <a:r>
              <a:rPr lang="en-US" altLang="ja-JP" sz="2000" dirty="0" smtClean="0">
                <a:latin typeface="+mn-ea"/>
                <a:ea typeface="+mn-ea"/>
              </a:rPr>
              <a:t>F</a:t>
            </a:r>
            <a:r>
              <a:rPr lang="ja-JP" altLang="en-US" sz="2000" dirty="0" smtClean="0">
                <a:latin typeface="+mn-ea"/>
                <a:ea typeface="+mn-ea"/>
              </a:rPr>
              <a:t>値を生かし、近傍銀河を</a:t>
            </a:r>
            <a:r>
              <a:rPr lang="en-US" altLang="ja-JP" sz="2000" dirty="0" err="1" smtClean="0">
                <a:latin typeface="+mn-ea"/>
                <a:ea typeface="+mn-ea"/>
              </a:rPr>
              <a:t>Kdark</a:t>
            </a:r>
            <a:r>
              <a:rPr lang="ja-JP" altLang="en-US" sz="2000" dirty="0" smtClean="0">
                <a:latin typeface="+mn-ea"/>
                <a:ea typeface="+mn-ea"/>
              </a:rPr>
              <a:t>　</a:t>
            </a:r>
            <a:r>
              <a:rPr lang="en-US" altLang="ja-JP" sz="2000" dirty="0" smtClean="0">
                <a:latin typeface="+mn-ea"/>
                <a:ea typeface="+mn-ea"/>
              </a:rPr>
              <a:t>(2.36μm)</a:t>
            </a:r>
            <a:r>
              <a:rPr lang="ja-JP" altLang="en-US" sz="2000" dirty="0" smtClean="0">
                <a:latin typeface="+mn-ea"/>
                <a:ea typeface="+mn-ea"/>
              </a:rPr>
              <a:t>で極めて深く撮像することで恒星質量に基づいた銀河形成の痕跡を探る。他</a:t>
            </a:r>
            <a:r>
              <a:rPr lang="ja-JP" altLang="en-US" sz="2000" dirty="0">
                <a:latin typeface="+mn-ea"/>
                <a:ea typeface="+mn-ea"/>
              </a:rPr>
              <a:t>から</a:t>
            </a:r>
            <a:r>
              <a:rPr lang="ja-JP" altLang="en-US" sz="2000" dirty="0" smtClean="0">
                <a:latin typeface="+mn-ea"/>
                <a:ea typeface="+mn-ea"/>
              </a:rPr>
              <a:t>の観測提案にも柔軟に応じて南極のメリットを生かした観測を実施する。</a:t>
            </a:r>
            <a:endParaRPr kumimoji="1" lang="ja-JP" altLang="en-US" sz="2000" dirty="0">
              <a:latin typeface="+mn-ea"/>
              <a:ea typeface="+mn-ea"/>
            </a:endParaRPr>
          </a:p>
        </p:txBody>
      </p:sp>
    </p:spTree>
    <p:extLst>
      <p:ext uri="{BB962C8B-B14F-4D97-AF65-F5344CB8AC3E}">
        <p14:creationId xmlns:p14="http://schemas.microsoft.com/office/powerpoint/2010/main" val="3098751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Research\D2\2011_06極地原稿\pic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2986" y="1412776"/>
            <a:ext cx="3600000" cy="2628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Private\南極写真\jpg_内陸旅行\DSC_73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70" y="1375139"/>
            <a:ext cx="3370647"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619672" y="3542907"/>
            <a:ext cx="2618024" cy="461665"/>
          </a:xfrm>
          <a:prstGeom prst="rect">
            <a:avLst/>
          </a:prstGeom>
          <a:noFill/>
        </p:spPr>
        <p:txBody>
          <a:bodyPr wrap="none" rtlCol="0">
            <a:spAutoFit/>
          </a:bodyPr>
          <a:lstStyle/>
          <a:p>
            <a:r>
              <a:rPr lang="ja-JP" altLang="en-US" dirty="0">
                <a:latin typeface="+mn-ea"/>
                <a:ea typeface="+mn-ea"/>
              </a:rPr>
              <a:t>南極</a:t>
            </a:r>
            <a:r>
              <a:rPr kumimoji="1" lang="en-US" altLang="ja-JP" dirty="0" smtClean="0">
                <a:latin typeface="+mn-ea"/>
                <a:ea typeface="+mn-ea"/>
              </a:rPr>
              <a:t>40cm</a:t>
            </a:r>
            <a:r>
              <a:rPr kumimoji="1" lang="ja-JP" altLang="en-US" dirty="0" smtClean="0">
                <a:latin typeface="+mn-ea"/>
                <a:ea typeface="+mn-ea"/>
              </a:rPr>
              <a:t>赤外線望遠鏡</a:t>
            </a:r>
            <a:endParaRPr kumimoji="1" lang="ja-JP" altLang="en-US" sz="2400" dirty="0">
              <a:latin typeface="+mn-ea"/>
              <a:ea typeface="+mn-ea"/>
            </a:endParaRPr>
          </a:p>
        </p:txBody>
      </p:sp>
      <p:sp>
        <p:nvSpPr>
          <p:cNvPr id="8" name="テキスト ボックス 7"/>
          <p:cNvSpPr txBox="1"/>
          <p:nvPr/>
        </p:nvSpPr>
        <p:spPr>
          <a:xfrm>
            <a:off x="4823154" y="4099660"/>
            <a:ext cx="3954929" cy="461665"/>
          </a:xfrm>
          <a:prstGeom prst="rect">
            <a:avLst/>
          </a:prstGeom>
          <a:noFill/>
        </p:spPr>
        <p:txBody>
          <a:bodyPr wrap="none" rtlCol="0">
            <a:spAutoFit/>
          </a:bodyPr>
          <a:lstStyle/>
          <a:p>
            <a:r>
              <a:rPr kumimoji="1" lang="en-US" altLang="ja-JP" dirty="0" smtClean="0">
                <a:latin typeface="+mn-ea"/>
                <a:ea typeface="+mn-ea"/>
              </a:rPr>
              <a:t>8m</a:t>
            </a:r>
            <a:r>
              <a:rPr kumimoji="1" lang="ja-JP" altLang="en-US" dirty="0" smtClean="0">
                <a:latin typeface="+mn-ea"/>
                <a:ea typeface="+mn-ea"/>
              </a:rPr>
              <a:t>ステージ</a:t>
            </a:r>
            <a:r>
              <a:rPr kumimoji="1" lang="en-US" altLang="ja-JP" dirty="0" smtClean="0">
                <a:latin typeface="+mn-ea"/>
                <a:ea typeface="+mn-ea"/>
              </a:rPr>
              <a:t>(</a:t>
            </a:r>
            <a:r>
              <a:rPr kumimoji="1" lang="ja-JP" altLang="en-US" dirty="0" smtClean="0">
                <a:latin typeface="+mn-ea"/>
                <a:ea typeface="+mn-ea"/>
              </a:rPr>
              <a:t>写真では</a:t>
            </a:r>
            <a:r>
              <a:rPr kumimoji="1" lang="en-US" altLang="ja-JP" dirty="0" smtClean="0">
                <a:latin typeface="+mn-ea"/>
                <a:ea typeface="+mn-ea"/>
              </a:rPr>
              <a:t>5m)</a:t>
            </a:r>
            <a:r>
              <a:rPr kumimoji="1" lang="ja-JP" altLang="en-US" dirty="0" smtClean="0">
                <a:latin typeface="+mn-ea"/>
                <a:ea typeface="+mn-ea"/>
              </a:rPr>
              <a:t>と観測ドーム</a:t>
            </a:r>
            <a:endParaRPr kumimoji="1" lang="ja-JP" altLang="en-US" sz="2400" dirty="0">
              <a:latin typeface="+mn-ea"/>
              <a:ea typeface="+mn-ea"/>
            </a:endParaRPr>
          </a:p>
        </p:txBody>
      </p:sp>
      <p:pic>
        <p:nvPicPr>
          <p:cNvPr id="10242" name="Picture 2" descr="C:\Research\D2\2011_08AIRT40試験観測\IMG_04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65" y="4077072"/>
            <a:ext cx="3072455" cy="230425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330793" y="6401113"/>
            <a:ext cx="2276585" cy="461665"/>
          </a:xfrm>
          <a:prstGeom prst="rect">
            <a:avLst/>
          </a:prstGeom>
          <a:noFill/>
        </p:spPr>
        <p:txBody>
          <a:bodyPr wrap="none" rtlCol="0">
            <a:spAutoFit/>
          </a:bodyPr>
          <a:lstStyle/>
          <a:p>
            <a:r>
              <a:rPr lang="ja-JP" altLang="en-US" dirty="0" smtClean="0">
                <a:latin typeface="+mn-ea"/>
                <a:ea typeface="+mn-ea"/>
              </a:rPr>
              <a:t>赤外線カメラ</a:t>
            </a:r>
            <a:r>
              <a:rPr lang="en-US" altLang="ja-JP" dirty="0" smtClean="0">
                <a:latin typeface="+mn-ea"/>
                <a:ea typeface="+mn-ea"/>
              </a:rPr>
              <a:t>TONIC2</a:t>
            </a:r>
            <a:endParaRPr kumimoji="1" lang="ja-JP" altLang="en-US" sz="2400" dirty="0">
              <a:latin typeface="+mn-ea"/>
              <a:ea typeface="+mn-ea"/>
            </a:endParaRPr>
          </a:p>
        </p:txBody>
      </p:sp>
      <p:sp>
        <p:nvSpPr>
          <p:cNvPr id="5" name="テキスト ボックス 4"/>
          <p:cNvSpPr txBox="1"/>
          <p:nvPr/>
        </p:nvSpPr>
        <p:spPr>
          <a:xfrm>
            <a:off x="4704170" y="5085184"/>
            <a:ext cx="3868151" cy="923330"/>
          </a:xfrm>
          <a:prstGeom prst="rect">
            <a:avLst/>
          </a:prstGeom>
          <a:noFill/>
        </p:spPr>
        <p:txBody>
          <a:bodyPr wrap="square" rtlCol="0">
            <a:spAutoFit/>
          </a:bodyPr>
          <a:lstStyle/>
          <a:p>
            <a:pPr algn="just"/>
            <a:r>
              <a:rPr lang="ja-JP" altLang="en-US" dirty="0">
                <a:latin typeface="+mn-ea"/>
                <a:ea typeface="+mn-ea"/>
              </a:rPr>
              <a:t>これら</a:t>
            </a:r>
            <a:r>
              <a:rPr lang="ja-JP" altLang="en-US" dirty="0" smtClean="0">
                <a:latin typeface="+mn-ea"/>
                <a:ea typeface="+mn-ea"/>
              </a:rPr>
              <a:t>を全てリモートで制御し、無人となる冬期のドームふじ基地での赤外線天体観測を実施する。</a:t>
            </a:r>
            <a:endParaRPr kumimoji="1" lang="ja-JP" altLang="en-US" dirty="0">
              <a:latin typeface="+mn-ea"/>
              <a:ea typeface="+mn-ea"/>
            </a:endParaRPr>
          </a:p>
        </p:txBody>
      </p:sp>
      <p:sp>
        <p:nvSpPr>
          <p:cNvPr id="13" name="正方形/長方形 12"/>
          <p:cNvSpPr/>
          <p:nvPr/>
        </p:nvSpPr>
        <p:spPr>
          <a:xfrm>
            <a:off x="1" y="0"/>
            <a:ext cx="9144000" cy="10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n>
                  <a:solidFill>
                    <a:sysClr val="windowText" lastClr="000000"/>
                  </a:solidFill>
                </a:ln>
                <a:latin typeface="+mn-ea"/>
              </a:rPr>
              <a:t>　</a:t>
            </a:r>
            <a:r>
              <a:rPr lang="ja-JP" altLang="en-US" sz="3600" dirty="0" smtClean="0">
                <a:ln>
                  <a:solidFill>
                    <a:sysClr val="windowText" lastClr="000000"/>
                  </a:solidFill>
                </a:ln>
                <a:latin typeface="+mn-ea"/>
              </a:rPr>
              <a:t>　</a:t>
            </a:r>
            <a:r>
              <a:rPr lang="en-US" altLang="ja-JP" sz="3600" dirty="0" smtClean="0">
                <a:ln>
                  <a:solidFill>
                    <a:sysClr val="windowText" lastClr="000000"/>
                  </a:solidFill>
                </a:ln>
                <a:latin typeface="+mn-ea"/>
              </a:rPr>
              <a:t>4. Future Work</a:t>
            </a:r>
            <a:endParaRPr lang="en-US" altLang="ja-JP" sz="3600" dirty="0">
              <a:ln>
                <a:solidFill>
                  <a:sysClr val="windowText" lastClr="000000"/>
                </a:solidFill>
              </a:ln>
              <a:latin typeface="+mn-ea"/>
            </a:endParaRPr>
          </a:p>
        </p:txBody>
      </p:sp>
    </p:spTree>
    <p:extLst>
      <p:ext uri="{BB962C8B-B14F-4D97-AF65-F5344CB8AC3E}">
        <p14:creationId xmlns:p14="http://schemas.microsoft.com/office/powerpoint/2010/main" val="3278495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ー 3"/>
          <p:cNvSpPr>
            <a:spLocks noGrp="1"/>
          </p:cNvSpPr>
          <p:nvPr>
            <p:ph type="dt" sz="half" idx="10"/>
          </p:nvPr>
        </p:nvSpPr>
        <p:spPr/>
        <p:txBody>
          <a:bodyPr/>
          <a:lstStyle/>
          <a:p>
            <a:fld id="{E46FC11E-A5CC-43FA-B055-DF08B7A1D8F2}" type="datetime1">
              <a:rPr lang="ja-JP" altLang="en-US"/>
              <a:pPr/>
              <a:t>2012/3/23</a:t>
            </a:fld>
            <a:endParaRPr lang="en-US" altLang="ja-JP"/>
          </a:p>
        </p:txBody>
      </p:sp>
      <p:sp>
        <p:nvSpPr>
          <p:cNvPr id="7" name="スライド番号プレースホルダー 4"/>
          <p:cNvSpPr>
            <a:spLocks noGrp="1"/>
          </p:cNvSpPr>
          <p:nvPr>
            <p:ph type="sldNum" sz="quarter" idx="11"/>
          </p:nvPr>
        </p:nvSpPr>
        <p:spPr/>
        <p:txBody>
          <a:bodyPr/>
          <a:lstStyle/>
          <a:p>
            <a:fld id="{CC11A386-28A2-45F6-8396-E01128781A1C}" type="slidenum">
              <a:rPr lang="en-US" altLang="ja-JP"/>
              <a:pPr/>
              <a:t>4</a:t>
            </a:fld>
            <a:endParaRPr lang="en-US" altLang="ja-JP"/>
          </a:p>
        </p:txBody>
      </p:sp>
      <p:pic>
        <p:nvPicPr>
          <p:cNvPr id="158724" name="Picture 4" descr="ALMA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8722" name="Rectangle 2"/>
          <p:cNvSpPr>
            <a:spLocks noGrp="1" noRot="1" noChangeArrowheads="1"/>
          </p:cNvSpPr>
          <p:nvPr>
            <p:ph type="title"/>
          </p:nvPr>
        </p:nvSpPr>
        <p:spPr/>
        <p:txBody>
          <a:bodyPr/>
          <a:lstStyle/>
          <a:p>
            <a:r>
              <a:rPr lang="ja-JP" altLang="en-US">
                <a:solidFill>
                  <a:schemeClr val="tx1"/>
                </a:solidFill>
              </a:rPr>
              <a:t>アルマ電波望遠鏡</a:t>
            </a:r>
          </a:p>
        </p:txBody>
      </p:sp>
      <p:sp>
        <p:nvSpPr>
          <p:cNvPr id="158723" name="Rectangle 3"/>
          <p:cNvSpPr>
            <a:spLocks noGrp="1" noChangeArrowheads="1"/>
          </p:cNvSpPr>
          <p:nvPr>
            <p:ph type="body" idx="1"/>
          </p:nvPr>
        </p:nvSpPr>
        <p:spPr/>
        <p:txBody>
          <a:bodyPr/>
          <a:lstStyle/>
          <a:p>
            <a:r>
              <a:rPr lang="ja-JP" altLang="en-US" dirty="0"/>
              <a:t>ミリ波・サブミリ波干渉計</a:t>
            </a:r>
          </a:p>
          <a:p>
            <a:r>
              <a:rPr lang="ja-JP" altLang="en-US" dirty="0"/>
              <a:t>合計８０台の高精度パラボラアンテナ</a:t>
            </a:r>
          </a:p>
          <a:p>
            <a:pPr>
              <a:buFont typeface="Wingdings" pitchFamily="2" charset="2"/>
              <a:buNone/>
            </a:pPr>
            <a:r>
              <a:rPr lang="ja-JP" altLang="en-US" dirty="0" smtClean="0"/>
              <a:t>２０１１年～運用開始（現在も建設中）</a:t>
            </a:r>
            <a:endParaRPr lang="ja-JP" altLang="en-US" dirty="0"/>
          </a:p>
          <a:p>
            <a:endParaRPr lang="en-US" altLang="ja-JP" dirty="0"/>
          </a:p>
        </p:txBody>
      </p:sp>
      <p:pic>
        <p:nvPicPr>
          <p:cNvPr id="158725" name="Picture 5" descr="fourACA12mOS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3860800"/>
            <a:ext cx="3768725" cy="2827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まとめ</a:t>
            </a:r>
            <a:endParaRPr lang="en-US" altLang="ja-JP" sz="3600" dirty="0">
              <a:latin typeface="+mn-ea"/>
            </a:endParaRPr>
          </a:p>
        </p:txBody>
      </p:sp>
      <p:sp>
        <p:nvSpPr>
          <p:cNvPr id="2" name="正方形/長方形 1"/>
          <p:cNvSpPr/>
          <p:nvPr/>
        </p:nvSpPr>
        <p:spPr>
          <a:xfrm>
            <a:off x="611560" y="1700808"/>
            <a:ext cx="8496944" cy="4524315"/>
          </a:xfrm>
          <a:prstGeom prst="rect">
            <a:avLst/>
          </a:prstGeom>
        </p:spPr>
        <p:txBody>
          <a:bodyPr wrap="square">
            <a:spAutoFit/>
          </a:bodyPr>
          <a:lstStyle/>
          <a:p>
            <a:pPr marL="285750" indent="-285750" algn="just">
              <a:lnSpc>
                <a:spcPct val="150000"/>
              </a:lnSpc>
              <a:buFont typeface="Wingdings" pitchFamily="2" charset="2"/>
              <a:buChar char="n"/>
            </a:pPr>
            <a:r>
              <a:rPr lang="ja-JP" altLang="en-US" sz="3200" dirty="0" smtClean="0"/>
              <a:t>これからの天文学は超大型望遠鏡の時代</a:t>
            </a:r>
            <a:endParaRPr lang="en-US" altLang="ja-JP" sz="3200" dirty="0" smtClean="0"/>
          </a:p>
          <a:p>
            <a:pPr marL="285750" indent="-285750" algn="just">
              <a:lnSpc>
                <a:spcPct val="150000"/>
              </a:lnSpc>
              <a:buFont typeface="Wingdings" pitchFamily="2" charset="2"/>
              <a:buChar char="n"/>
            </a:pPr>
            <a:r>
              <a:rPr lang="ja-JP" altLang="en-US" sz="3200" dirty="0" smtClean="0"/>
              <a:t>とにかく詳細に天体を観測したい</a:t>
            </a:r>
            <a:endParaRPr lang="en-US" altLang="ja-JP" sz="3200" dirty="0" smtClean="0"/>
          </a:p>
          <a:p>
            <a:pPr marL="285750" indent="-285750" algn="just">
              <a:lnSpc>
                <a:spcPct val="150000"/>
              </a:lnSpc>
              <a:buFont typeface="Wingdings" pitchFamily="2" charset="2"/>
              <a:buChar char="n"/>
            </a:pPr>
            <a:r>
              <a:rPr lang="ja-JP" altLang="en-US" sz="3200" dirty="0" smtClean="0"/>
              <a:t>一つの可能性が、南極</a:t>
            </a:r>
            <a:endParaRPr lang="en-US" altLang="ja-JP" sz="3200" dirty="0" smtClean="0"/>
          </a:p>
          <a:p>
            <a:pPr marL="285750" indent="-285750" algn="just">
              <a:lnSpc>
                <a:spcPct val="150000"/>
              </a:lnSpc>
              <a:buFont typeface="Wingdings" pitchFamily="2" charset="2"/>
              <a:buChar char="n"/>
            </a:pPr>
            <a:r>
              <a:rPr lang="ja-JP" altLang="en-US" sz="3200" dirty="0" smtClean="0"/>
              <a:t>南極はとにかく大変！</a:t>
            </a:r>
            <a:endParaRPr lang="en-US" altLang="ja-JP" sz="3200" dirty="0" smtClean="0"/>
          </a:p>
          <a:p>
            <a:pPr marL="285750" indent="-285750" algn="just">
              <a:lnSpc>
                <a:spcPct val="150000"/>
              </a:lnSpc>
              <a:buFont typeface="Wingdings" pitchFamily="2" charset="2"/>
              <a:buChar char="n"/>
            </a:pPr>
            <a:r>
              <a:rPr lang="ja-JP" altLang="en-US" sz="3200" dirty="0" smtClean="0"/>
              <a:t>そこで天文学の枠を超えて装置開発を実施</a:t>
            </a:r>
            <a:endParaRPr lang="en-US" altLang="ja-JP" sz="3200" dirty="0" smtClean="0"/>
          </a:p>
          <a:p>
            <a:pPr marL="285750" indent="-285750" algn="just">
              <a:lnSpc>
                <a:spcPct val="150000"/>
              </a:lnSpc>
              <a:buFont typeface="Wingdings" pitchFamily="2" charset="2"/>
              <a:buChar char="n"/>
            </a:pPr>
            <a:r>
              <a:rPr lang="ja-JP" altLang="en-US" sz="3200" dirty="0" smtClean="0"/>
              <a:t>５２次隊に参加、５４次隊に参加予定</a:t>
            </a:r>
            <a:endParaRPr lang="en-US" altLang="ja-JP" sz="3200" dirty="0" smtClean="0"/>
          </a:p>
        </p:txBody>
      </p:sp>
    </p:spTree>
    <p:extLst>
      <p:ext uri="{BB962C8B-B14F-4D97-AF65-F5344CB8AC3E}">
        <p14:creationId xmlns:p14="http://schemas.microsoft.com/office/powerpoint/2010/main" val="2113615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j-ea"/>
                <a:ea typeface="+mj-ea"/>
              </a:rPr>
              <a:t>　</a:t>
            </a:r>
            <a:r>
              <a:rPr lang="ja-JP" altLang="en-US" sz="3600" dirty="0" smtClean="0">
                <a:latin typeface="+mj-ea"/>
                <a:ea typeface="+mj-ea"/>
              </a:rPr>
              <a:t>　最後に・・・</a:t>
            </a:r>
            <a:endParaRPr lang="en-US" altLang="ja-JP" sz="3600" dirty="0">
              <a:latin typeface="+mj-ea"/>
              <a:ea typeface="+mj-ea"/>
            </a:endParaRPr>
          </a:p>
        </p:txBody>
      </p:sp>
      <p:sp>
        <p:nvSpPr>
          <p:cNvPr id="2" name="テキスト ボックス 1"/>
          <p:cNvSpPr txBox="1"/>
          <p:nvPr/>
        </p:nvSpPr>
        <p:spPr>
          <a:xfrm>
            <a:off x="323528" y="1269335"/>
            <a:ext cx="5689378" cy="3724096"/>
          </a:xfrm>
          <a:prstGeom prst="rect">
            <a:avLst/>
          </a:prstGeom>
          <a:noFill/>
        </p:spPr>
        <p:txBody>
          <a:bodyPr wrap="none" rtlCol="0">
            <a:spAutoFit/>
          </a:bodyPr>
          <a:lstStyle/>
          <a:p>
            <a:r>
              <a:rPr kumimoji="1" lang="en-US" altLang="ja-JP" sz="2400" dirty="0" smtClean="0">
                <a:latin typeface="+mj-ea"/>
                <a:ea typeface="+mj-ea"/>
              </a:rPr>
              <a:t>1960</a:t>
            </a:r>
            <a:r>
              <a:rPr kumimoji="1" lang="ja-JP" altLang="en-US" sz="2400" dirty="0" smtClean="0">
                <a:latin typeface="+mj-ea"/>
                <a:ea typeface="+mj-ea"/>
              </a:rPr>
              <a:t>年　　岡山天体物理学観測所　開所</a:t>
            </a:r>
            <a:endParaRPr kumimoji="1" lang="en-US" altLang="ja-JP" sz="2400" dirty="0" smtClean="0">
              <a:latin typeface="+mj-ea"/>
              <a:ea typeface="+mj-ea"/>
            </a:endParaRPr>
          </a:p>
          <a:p>
            <a:endParaRPr lang="en-US" altLang="ja-JP" sz="2000" dirty="0" smtClean="0">
              <a:latin typeface="+mj-ea"/>
              <a:ea typeface="+mj-ea"/>
            </a:endParaRPr>
          </a:p>
          <a:p>
            <a:endParaRPr lang="en-US" altLang="ja-JP" sz="2000" dirty="0" smtClean="0">
              <a:latin typeface="+mj-ea"/>
              <a:ea typeface="+mj-ea"/>
            </a:endParaRPr>
          </a:p>
          <a:p>
            <a:endParaRPr lang="en-US" altLang="ja-JP" sz="2000" dirty="0">
              <a:latin typeface="+mj-ea"/>
              <a:ea typeface="+mj-ea"/>
            </a:endParaRPr>
          </a:p>
          <a:p>
            <a:endParaRPr kumimoji="1" lang="en-US" altLang="ja-JP" sz="2000" dirty="0" smtClean="0">
              <a:latin typeface="+mj-ea"/>
              <a:ea typeface="+mj-ea"/>
            </a:endParaRPr>
          </a:p>
          <a:p>
            <a:r>
              <a:rPr kumimoji="1" lang="en-US" altLang="ja-JP" sz="2400" dirty="0" smtClean="0">
                <a:latin typeface="+mj-ea"/>
                <a:ea typeface="+mj-ea"/>
              </a:rPr>
              <a:t>1999</a:t>
            </a:r>
            <a:r>
              <a:rPr kumimoji="1" lang="ja-JP" altLang="en-US" sz="2400" dirty="0" smtClean="0">
                <a:latin typeface="+mj-ea"/>
                <a:ea typeface="+mj-ea"/>
              </a:rPr>
              <a:t>年　　すばる望遠鏡　ファーストライト</a:t>
            </a:r>
            <a:endParaRPr kumimoji="1" lang="en-US" altLang="ja-JP" sz="2400" dirty="0" smtClean="0">
              <a:latin typeface="+mj-ea"/>
              <a:ea typeface="+mj-ea"/>
            </a:endParaRPr>
          </a:p>
          <a:p>
            <a:endParaRPr lang="en-US" altLang="ja-JP" sz="2000" dirty="0">
              <a:latin typeface="+mj-ea"/>
              <a:ea typeface="+mj-ea"/>
            </a:endParaRPr>
          </a:p>
          <a:p>
            <a:endParaRPr lang="en-US" altLang="ja-JP" sz="2000" dirty="0">
              <a:latin typeface="+mj-ea"/>
              <a:ea typeface="+mj-ea"/>
            </a:endParaRPr>
          </a:p>
          <a:p>
            <a:r>
              <a:rPr kumimoji="1" lang="ja-JP" altLang="en-US" sz="2000" dirty="0" smtClean="0">
                <a:latin typeface="+mj-ea"/>
                <a:ea typeface="+mj-ea"/>
              </a:rPr>
              <a:t>　　　　　　</a:t>
            </a:r>
            <a:r>
              <a:rPr kumimoji="1" lang="en-US" altLang="ja-JP" sz="2400" dirty="0" smtClean="0">
                <a:latin typeface="+mj-ea"/>
                <a:ea typeface="+mj-ea"/>
              </a:rPr>
              <a:t>20</a:t>
            </a:r>
            <a:r>
              <a:rPr lang="en-US" altLang="ja-JP" sz="2400" dirty="0" smtClean="0">
                <a:latin typeface="+mj-ea"/>
                <a:ea typeface="+mj-ea"/>
              </a:rPr>
              <a:t>21</a:t>
            </a:r>
            <a:r>
              <a:rPr kumimoji="1" lang="ja-JP" altLang="en-US" sz="2400" dirty="0" smtClean="0">
                <a:latin typeface="+mj-ea"/>
                <a:ea typeface="+mj-ea"/>
              </a:rPr>
              <a:t>年</a:t>
            </a:r>
            <a:r>
              <a:rPr kumimoji="1" lang="ja-JP" altLang="en-US" sz="2400" dirty="0" smtClean="0">
                <a:latin typeface="+mj-ea"/>
                <a:ea typeface="+mj-ea"/>
              </a:rPr>
              <a:t>？　</a:t>
            </a:r>
            <a:r>
              <a:rPr kumimoji="1" lang="en-US" altLang="ja-JP" sz="2400" dirty="0" smtClean="0">
                <a:latin typeface="+mj-ea"/>
                <a:ea typeface="+mj-ea"/>
              </a:rPr>
              <a:t>TMT</a:t>
            </a:r>
          </a:p>
          <a:p>
            <a:endParaRPr kumimoji="1" lang="en-US" altLang="ja-JP" sz="2000" dirty="0" smtClean="0">
              <a:latin typeface="+mj-ea"/>
              <a:ea typeface="+mj-ea"/>
            </a:endParaRPr>
          </a:p>
          <a:p>
            <a:r>
              <a:rPr lang="en-US" altLang="ja-JP" sz="2400" dirty="0" smtClean="0">
                <a:latin typeface="+mj-ea"/>
                <a:ea typeface="+mj-ea"/>
              </a:rPr>
              <a:t>2040</a:t>
            </a:r>
            <a:r>
              <a:rPr lang="ja-JP" altLang="en-US" sz="2400" dirty="0" smtClean="0">
                <a:latin typeface="+mj-ea"/>
                <a:ea typeface="+mj-ea"/>
              </a:rPr>
              <a:t>年　　？？？？？</a:t>
            </a:r>
            <a:endParaRPr kumimoji="1" lang="en-US" altLang="ja-JP" sz="2400" dirty="0" smtClean="0">
              <a:latin typeface="+mj-ea"/>
              <a:ea typeface="+mj-ea"/>
            </a:endParaRPr>
          </a:p>
        </p:txBody>
      </p:sp>
      <p:sp>
        <p:nvSpPr>
          <p:cNvPr id="4" name="テキスト ボックス 3"/>
          <p:cNvSpPr txBox="1"/>
          <p:nvPr/>
        </p:nvSpPr>
        <p:spPr>
          <a:xfrm>
            <a:off x="6012906" y="823059"/>
            <a:ext cx="2549842" cy="2308324"/>
          </a:xfrm>
          <a:prstGeom prst="rect">
            <a:avLst/>
          </a:prstGeom>
          <a:solidFill>
            <a:schemeClr val="tx1"/>
          </a:solidFill>
          <a:ln>
            <a:solidFill>
              <a:schemeClr val="bg2"/>
            </a:solidFill>
          </a:ln>
        </p:spPr>
        <p:txBody>
          <a:bodyPr wrap="square" rtlCol="0">
            <a:spAutoFit/>
          </a:bodyPr>
          <a:lstStyle/>
          <a:p>
            <a:pPr algn="just"/>
            <a:r>
              <a:rPr lang="en-US" altLang="ja-JP" sz="2400" dirty="0" smtClean="0">
                <a:solidFill>
                  <a:srgbClr val="FF0000"/>
                </a:solidFill>
                <a:latin typeface="+mj-ea"/>
                <a:ea typeface="+mj-ea"/>
              </a:rPr>
              <a:t>1960</a:t>
            </a:r>
            <a:r>
              <a:rPr lang="ja-JP" altLang="en-US" sz="2400" dirty="0" smtClean="0">
                <a:solidFill>
                  <a:srgbClr val="FF0000"/>
                </a:solidFill>
                <a:latin typeface="+mj-ea"/>
                <a:ea typeface="+mj-ea"/>
              </a:rPr>
              <a:t>年の時点で日本が</a:t>
            </a:r>
            <a:r>
              <a:rPr lang="en-US" altLang="ja-JP" sz="2400" dirty="0" smtClean="0">
                <a:solidFill>
                  <a:srgbClr val="FF0000"/>
                </a:solidFill>
                <a:latin typeface="+mj-ea"/>
                <a:ea typeface="+mj-ea"/>
              </a:rPr>
              <a:t>8.2m</a:t>
            </a:r>
            <a:r>
              <a:rPr lang="ja-JP" altLang="en-US" sz="2400" dirty="0" smtClean="0">
                <a:solidFill>
                  <a:srgbClr val="FF0000"/>
                </a:solidFill>
                <a:latin typeface="+mj-ea"/>
                <a:ea typeface="+mj-ea"/>
              </a:rPr>
              <a:t>の望遠鏡をマウナケア山頂に建設する事を、誰が想像できただろうか？</a:t>
            </a:r>
            <a:endParaRPr kumimoji="1" lang="ja-JP" altLang="en-US" sz="2400" dirty="0">
              <a:solidFill>
                <a:srgbClr val="FF0000"/>
              </a:solidFill>
              <a:latin typeface="+mj-ea"/>
              <a:ea typeface="+mj-ea"/>
            </a:endParaRPr>
          </a:p>
        </p:txBody>
      </p:sp>
      <p:sp>
        <p:nvSpPr>
          <p:cNvPr id="8" name="テキスト ボックス 7"/>
          <p:cNvSpPr txBox="1"/>
          <p:nvPr/>
        </p:nvSpPr>
        <p:spPr>
          <a:xfrm>
            <a:off x="1085338" y="1988840"/>
            <a:ext cx="1031051" cy="400110"/>
          </a:xfrm>
          <a:prstGeom prst="rect">
            <a:avLst/>
          </a:prstGeom>
          <a:noFill/>
        </p:spPr>
        <p:txBody>
          <a:bodyPr wrap="none" rtlCol="0">
            <a:spAutoFit/>
          </a:bodyPr>
          <a:lstStyle/>
          <a:p>
            <a:r>
              <a:rPr kumimoji="1" lang="ja-JP" altLang="en-US" sz="2000" dirty="0" smtClean="0">
                <a:latin typeface="+mj-ea"/>
                <a:ea typeface="+mj-ea"/>
              </a:rPr>
              <a:t>約</a:t>
            </a:r>
            <a:r>
              <a:rPr kumimoji="1" lang="en-US" altLang="ja-JP" sz="2000" dirty="0" smtClean="0">
                <a:latin typeface="+mj-ea"/>
                <a:ea typeface="+mj-ea"/>
              </a:rPr>
              <a:t>40</a:t>
            </a:r>
            <a:r>
              <a:rPr kumimoji="1" lang="ja-JP" altLang="en-US" sz="2000" dirty="0" smtClean="0">
                <a:latin typeface="+mj-ea"/>
                <a:ea typeface="+mj-ea"/>
              </a:rPr>
              <a:t>年</a:t>
            </a:r>
            <a:endParaRPr kumimoji="1" lang="ja-JP" altLang="en-US" sz="2000" dirty="0">
              <a:latin typeface="+mj-ea"/>
              <a:ea typeface="+mj-ea"/>
            </a:endParaRPr>
          </a:p>
        </p:txBody>
      </p:sp>
      <p:sp>
        <p:nvSpPr>
          <p:cNvPr id="30" name="テキスト ボックス 29"/>
          <p:cNvSpPr txBox="1"/>
          <p:nvPr/>
        </p:nvSpPr>
        <p:spPr>
          <a:xfrm>
            <a:off x="2051720" y="3410416"/>
            <a:ext cx="1287532" cy="400110"/>
          </a:xfrm>
          <a:prstGeom prst="rect">
            <a:avLst/>
          </a:prstGeom>
          <a:noFill/>
        </p:spPr>
        <p:txBody>
          <a:bodyPr wrap="none" rtlCol="0">
            <a:spAutoFit/>
          </a:bodyPr>
          <a:lstStyle/>
          <a:p>
            <a:r>
              <a:rPr lang="ja-JP" altLang="en-US" sz="2000" dirty="0">
                <a:latin typeface="+mj-ea"/>
                <a:ea typeface="+mj-ea"/>
              </a:rPr>
              <a:t>約</a:t>
            </a:r>
            <a:r>
              <a:rPr lang="en-US" altLang="ja-JP" sz="2000" dirty="0" smtClean="0">
                <a:latin typeface="+mj-ea"/>
                <a:ea typeface="+mj-ea"/>
              </a:rPr>
              <a:t>20</a:t>
            </a:r>
            <a:r>
              <a:rPr kumimoji="1" lang="ja-JP" altLang="en-US" sz="2000" dirty="0" smtClean="0">
                <a:latin typeface="+mj-ea"/>
                <a:ea typeface="+mj-ea"/>
              </a:rPr>
              <a:t>年？</a:t>
            </a:r>
            <a:endParaRPr kumimoji="1" lang="ja-JP" altLang="en-US" sz="2000" dirty="0">
              <a:latin typeface="+mj-ea"/>
              <a:ea typeface="+mj-ea"/>
            </a:endParaRPr>
          </a:p>
        </p:txBody>
      </p:sp>
      <p:sp>
        <p:nvSpPr>
          <p:cNvPr id="31" name="テキスト ボックス 30"/>
          <p:cNvSpPr txBox="1"/>
          <p:nvPr/>
        </p:nvSpPr>
        <p:spPr>
          <a:xfrm>
            <a:off x="5865922" y="3409344"/>
            <a:ext cx="2843810" cy="2308324"/>
          </a:xfrm>
          <a:prstGeom prst="rect">
            <a:avLst/>
          </a:prstGeom>
          <a:solidFill>
            <a:schemeClr val="tx1"/>
          </a:solidFill>
          <a:ln>
            <a:solidFill>
              <a:schemeClr val="bg2"/>
            </a:solidFill>
          </a:ln>
        </p:spPr>
        <p:txBody>
          <a:bodyPr wrap="square" rtlCol="0">
            <a:spAutoFit/>
          </a:bodyPr>
          <a:lstStyle/>
          <a:p>
            <a:pPr algn="just"/>
            <a:r>
              <a:rPr kumimoji="1" lang="ja-JP" altLang="en-US" sz="2400" dirty="0" smtClean="0">
                <a:solidFill>
                  <a:srgbClr val="FF0000"/>
                </a:solidFill>
                <a:latin typeface="+mj-ea"/>
                <a:ea typeface="+mj-ea"/>
              </a:rPr>
              <a:t>もし今後、地上で「究極」の望遠鏡を作ることになったら、それは「究極」の観測地に建設されるべきではないだろうか？</a:t>
            </a:r>
            <a:endParaRPr kumimoji="1" lang="ja-JP" altLang="en-US" sz="2400" dirty="0">
              <a:solidFill>
                <a:srgbClr val="FF0000"/>
              </a:solidFill>
              <a:latin typeface="+mj-ea"/>
              <a:ea typeface="+mj-ea"/>
            </a:endParaRPr>
          </a:p>
        </p:txBody>
      </p:sp>
      <p:sp>
        <p:nvSpPr>
          <p:cNvPr id="33" name="下矢印 32"/>
          <p:cNvSpPr/>
          <p:nvPr/>
        </p:nvSpPr>
        <p:spPr>
          <a:xfrm>
            <a:off x="755576" y="1844824"/>
            <a:ext cx="384140" cy="864095"/>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j-ea"/>
              <a:ea typeface="+mj-ea"/>
            </a:endParaRPr>
          </a:p>
        </p:txBody>
      </p:sp>
      <p:sp>
        <p:nvSpPr>
          <p:cNvPr id="34" name="下矢印 33"/>
          <p:cNvSpPr/>
          <p:nvPr/>
        </p:nvSpPr>
        <p:spPr>
          <a:xfrm>
            <a:off x="755576" y="3419708"/>
            <a:ext cx="384140" cy="1089412"/>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j-ea"/>
              <a:ea typeface="+mj-ea"/>
            </a:endParaRPr>
          </a:p>
        </p:txBody>
      </p:sp>
      <p:sp>
        <p:nvSpPr>
          <p:cNvPr id="35" name="下矢印 34"/>
          <p:cNvSpPr/>
          <p:nvPr/>
        </p:nvSpPr>
        <p:spPr>
          <a:xfrm>
            <a:off x="1667580" y="3410416"/>
            <a:ext cx="384140" cy="378624"/>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j-ea"/>
              <a:ea typeface="+mj-ea"/>
            </a:endParaRPr>
          </a:p>
        </p:txBody>
      </p:sp>
      <p:sp>
        <p:nvSpPr>
          <p:cNvPr id="37" name="テキスト ボックス 36"/>
          <p:cNvSpPr txBox="1"/>
          <p:nvPr/>
        </p:nvSpPr>
        <p:spPr>
          <a:xfrm>
            <a:off x="467544" y="5143556"/>
            <a:ext cx="8352928" cy="1538883"/>
          </a:xfrm>
          <a:prstGeom prst="rect">
            <a:avLst/>
          </a:prstGeom>
          <a:noFill/>
        </p:spPr>
        <p:txBody>
          <a:bodyPr wrap="square" rtlCol="0">
            <a:spAutoFit/>
          </a:bodyPr>
          <a:lstStyle/>
          <a:p>
            <a:r>
              <a:rPr kumimoji="1" lang="ja-JP" altLang="en-US" sz="3200" dirty="0" smtClean="0">
                <a:solidFill>
                  <a:srgbClr val="FF0000"/>
                </a:solidFill>
                <a:latin typeface="+mj-ea"/>
                <a:ea typeface="+mj-ea"/>
              </a:rPr>
              <a:t>南極はひとつの大きな</a:t>
            </a:r>
            <a:r>
              <a:rPr kumimoji="1" lang="ja-JP" altLang="en-US" sz="3200" dirty="0" smtClean="0">
                <a:solidFill>
                  <a:srgbClr val="FF0000"/>
                </a:solidFill>
                <a:latin typeface="+mj-ea"/>
                <a:ea typeface="+mj-ea"/>
              </a:rPr>
              <a:t>可能性</a:t>
            </a:r>
            <a:endParaRPr kumimoji="1" lang="en-US" altLang="ja-JP" sz="3200" dirty="0" smtClean="0">
              <a:solidFill>
                <a:srgbClr val="FF0000"/>
              </a:solidFill>
              <a:latin typeface="+mj-ea"/>
              <a:ea typeface="+mj-ea"/>
            </a:endParaRPr>
          </a:p>
          <a:p>
            <a:endParaRPr kumimoji="1" lang="en-US" altLang="ja-JP" sz="1100" dirty="0" smtClean="0">
              <a:latin typeface="+mj-ea"/>
              <a:ea typeface="+mj-ea"/>
            </a:endParaRPr>
          </a:p>
          <a:p>
            <a:r>
              <a:rPr kumimoji="1" lang="ja-JP" altLang="en-US" sz="2400" dirty="0" smtClean="0">
                <a:latin typeface="+mj-ea"/>
                <a:ea typeface="+mj-ea"/>
              </a:rPr>
              <a:t>　→　まずはサイト調査を</a:t>
            </a:r>
            <a:r>
              <a:rPr kumimoji="1" lang="ja-JP" altLang="en-US" sz="2400" dirty="0" smtClean="0">
                <a:latin typeface="+mj-ea"/>
                <a:ea typeface="+mj-ea"/>
              </a:rPr>
              <a:t>完遂</a:t>
            </a:r>
            <a:r>
              <a:rPr lang="ja-JP" altLang="en-US" sz="2400" dirty="0" smtClean="0">
                <a:latin typeface="+mj-ea"/>
                <a:ea typeface="+mj-ea"/>
              </a:rPr>
              <a:t>、観測</a:t>
            </a:r>
            <a:r>
              <a:rPr kumimoji="1" lang="ja-JP" altLang="en-US" sz="2400" dirty="0" smtClean="0">
                <a:latin typeface="+mj-ea"/>
                <a:ea typeface="+mj-ea"/>
              </a:rPr>
              <a:t>条件</a:t>
            </a:r>
            <a:r>
              <a:rPr kumimoji="1" lang="ja-JP" altLang="en-US" sz="2400" dirty="0" smtClean="0">
                <a:latin typeface="+mj-ea"/>
                <a:ea typeface="+mj-ea"/>
              </a:rPr>
              <a:t>を明示的に示したい</a:t>
            </a:r>
            <a:endParaRPr kumimoji="1" lang="en-US" altLang="ja-JP" sz="2400" dirty="0" smtClean="0">
              <a:latin typeface="+mj-ea"/>
              <a:ea typeface="+mj-ea"/>
            </a:endParaRPr>
          </a:p>
          <a:p>
            <a:r>
              <a:rPr lang="ja-JP" altLang="en-US" sz="2400" dirty="0" smtClean="0">
                <a:latin typeface="+mj-ea"/>
                <a:ea typeface="+mj-ea"/>
              </a:rPr>
              <a:t>　→　地の利を生かした</a:t>
            </a:r>
            <a:r>
              <a:rPr lang="en-US" altLang="ja-JP" sz="2400" dirty="0" smtClean="0">
                <a:latin typeface="+mj-ea"/>
                <a:ea typeface="+mj-ea"/>
              </a:rPr>
              <a:t>deep</a:t>
            </a:r>
            <a:r>
              <a:rPr lang="ja-JP" altLang="en-US" sz="2400" dirty="0">
                <a:latin typeface="+mj-ea"/>
                <a:ea typeface="+mj-ea"/>
              </a:rPr>
              <a:t>な</a:t>
            </a:r>
            <a:r>
              <a:rPr lang="ja-JP" altLang="en-US" sz="2400" dirty="0" smtClean="0">
                <a:latin typeface="+mj-ea"/>
                <a:ea typeface="+mj-ea"/>
              </a:rPr>
              <a:t>観測・研究を行っていきたい</a:t>
            </a:r>
            <a:endParaRPr lang="en-US" altLang="ja-JP" sz="2400" dirty="0">
              <a:latin typeface="+mj-ea"/>
              <a:ea typeface="+mj-ea"/>
            </a:endParaRPr>
          </a:p>
        </p:txBody>
      </p:sp>
    </p:spTree>
    <p:extLst>
      <p:ext uri="{BB962C8B-B14F-4D97-AF65-F5344CB8AC3E}">
        <p14:creationId xmlns:p14="http://schemas.microsoft.com/office/powerpoint/2010/main" val="21280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1+#ppt_w/2"/>
                                          </p:val>
                                        </p:tav>
                                        <p:tav tm="100000">
                                          <p:val>
                                            <p:strVal val="#ppt_x"/>
                                          </p:val>
                                        </p:tav>
                                      </p:tavLst>
                                    </p:anim>
                                    <p:anim calcmode="lin" valueType="num">
                                      <p:cBhvr additive="base">
                                        <p:cTn id="3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41" dur="500"/>
                                        <p:tgtEl>
                                          <p:spTgt spid="2">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30" grpId="0"/>
      <p:bldP spid="31" grpId="0" animBg="1"/>
      <p:bldP spid="33" grpId="0" animBg="1"/>
      <p:bldP spid="34" grpId="0" animBg="1"/>
      <p:bldP spid="35" grpId="0" animBg="1"/>
      <p:bldP spid="3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rivate\南極写真\jpg_内陸旅行\DSC_74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5" b="3055"/>
          <a:stretch/>
        </p:blipFill>
        <p:spPr bwMode="auto">
          <a:xfrm>
            <a:off x="0" y="-27384"/>
            <a:ext cx="9144000" cy="5377266"/>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179512" y="5725705"/>
            <a:ext cx="8712968" cy="1015663"/>
          </a:xfrm>
          <a:prstGeom prst="rect">
            <a:avLst/>
          </a:prstGeom>
        </p:spPr>
        <p:txBody>
          <a:bodyPr wrap="square">
            <a:spAutoFit/>
          </a:bodyPr>
          <a:lstStyle/>
          <a:p>
            <a:pPr algn="just"/>
            <a:r>
              <a:rPr lang="ja-JP" altLang="en-US" sz="1200" dirty="0">
                <a:latin typeface="+mn-ea"/>
                <a:ea typeface="+mn-ea"/>
              </a:rPr>
              <a:t>本研究は南極地域観測第</a:t>
            </a:r>
            <a:r>
              <a:rPr lang="en-US" altLang="ja-JP" sz="1200" dirty="0">
                <a:latin typeface="+mn-ea"/>
                <a:ea typeface="+mn-ea"/>
              </a:rPr>
              <a:t>VIII</a:t>
            </a:r>
            <a:r>
              <a:rPr lang="ja-JP" altLang="en-US" sz="1200" dirty="0">
                <a:latin typeface="+mn-ea"/>
                <a:ea typeface="+mn-ea"/>
              </a:rPr>
              <a:t>期</a:t>
            </a:r>
            <a:r>
              <a:rPr lang="en-US" altLang="ja-JP" sz="1200" dirty="0">
                <a:latin typeface="+mn-ea"/>
                <a:ea typeface="+mn-ea"/>
              </a:rPr>
              <a:t>6</a:t>
            </a:r>
            <a:r>
              <a:rPr lang="ja-JP" altLang="en-US" sz="1200" dirty="0">
                <a:latin typeface="+mn-ea"/>
                <a:ea typeface="+mn-ea"/>
              </a:rPr>
              <a:t>か年計画及び国立極地研究所プロジェクト研究「ドームふじ基地における赤外線・テラヘルツ天文学の開拓」に基づいて行われたものである。当研究の遂行にあたっては山内恭隊長、本山秀明ドーム旅行リーダーをはじめとする第</a:t>
            </a:r>
            <a:r>
              <a:rPr lang="en-US" altLang="ja-JP" sz="1200" dirty="0">
                <a:latin typeface="+mn-ea"/>
                <a:ea typeface="+mn-ea"/>
              </a:rPr>
              <a:t>52</a:t>
            </a:r>
            <a:r>
              <a:rPr lang="ja-JP" altLang="en-US" sz="1200" dirty="0">
                <a:latin typeface="+mn-ea"/>
                <a:ea typeface="+mn-ea"/>
              </a:rPr>
              <a:t>次日本南極地域観測隊、第</a:t>
            </a:r>
            <a:r>
              <a:rPr lang="en-US" altLang="ja-JP" sz="1200" dirty="0">
                <a:latin typeface="+mn-ea"/>
                <a:ea typeface="+mn-ea"/>
              </a:rPr>
              <a:t>51</a:t>
            </a:r>
            <a:r>
              <a:rPr lang="ja-JP" altLang="en-US" sz="1200" dirty="0">
                <a:latin typeface="+mn-ea"/>
                <a:ea typeface="+mn-ea"/>
              </a:rPr>
              <a:t>次越冬隊の全面的なサポートによって成し遂げることができた。また</a:t>
            </a:r>
            <a:r>
              <a:rPr lang="en-US" altLang="ja-JP" sz="1200" dirty="0">
                <a:latin typeface="+mn-ea"/>
                <a:ea typeface="+mn-ea"/>
              </a:rPr>
              <a:t>51</a:t>
            </a:r>
            <a:r>
              <a:rPr lang="ja-JP" altLang="en-US" sz="1200" dirty="0">
                <a:latin typeface="+mn-ea"/>
                <a:ea typeface="+mn-ea"/>
              </a:rPr>
              <a:t>次隊同行者としてドームふじ基地に赴いた瀬田益道講師からドームふじ全般についてアドバイスをいただいた。これらの方々に深く感謝する。</a:t>
            </a:r>
            <a:endParaRPr lang="en-US" altLang="ja-JP" sz="1200" dirty="0">
              <a:latin typeface="+mn-ea"/>
              <a:ea typeface="+mn-ea"/>
            </a:endParaRPr>
          </a:p>
          <a:p>
            <a:pPr algn="just"/>
            <a:r>
              <a:rPr lang="ja-JP" altLang="en-US" sz="1200" dirty="0">
                <a:latin typeface="+mn-ea"/>
                <a:ea typeface="+mn-ea"/>
              </a:rPr>
              <a:t>なお本研究は東北大学国際高等研究教育機構から研究費及び奨学金の助成を受けたものである。</a:t>
            </a:r>
            <a:endParaRPr lang="en-US" altLang="ja-JP" sz="1200" dirty="0">
              <a:latin typeface="+mn-ea"/>
              <a:ea typeface="+mn-ea"/>
            </a:endParaRPr>
          </a:p>
        </p:txBody>
      </p:sp>
      <p:sp>
        <p:nvSpPr>
          <p:cNvPr id="11" name="テキスト ボックス 10"/>
          <p:cNvSpPr txBox="1"/>
          <p:nvPr/>
        </p:nvSpPr>
        <p:spPr>
          <a:xfrm>
            <a:off x="179512" y="5435932"/>
            <a:ext cx="646331" cy="369332"/>
          </a:xfrm>
          <a:prstGeom prst="rect">
            <a:avLst/>
          </a:prstGeom>
          <a:noFill/>
        </p:spPr>
        <p:txBody>
          <a:bodyPr wrap="none" rtlCol="0">
            <a:spAutoFit/>
          </a:bodyPr>
          <a:lstStyle/>
          <a:p>
            <a:r>
              <a:rPr kumimoji="1" lang="ja-JP" altLang="en-US" dirty="0" smtClean="0">
                <a:latin typeface="+mn-ea"/>
                <a:ea typeface="+mn-ea"/>
              </a:rPr>
              <a:t>謝辞</a:t>
            </a:r>
            <a:endParaRPr kumimoji="1" lang="ja-JP" altLang="en-US" dirty="0">
              <a:latin typeface="+mn-ea"/>
              <a:ea typeface="+mn-ea"/>
            </a:endParaRPr>
          </a:p>
        </p:txBody>
      </p:sp>
      <p:sp>
        <p:nvSpPr>
          <p:cNvPr id="7" name="テキスト ボックス 6"/>
          <p:cNvSpPr txBox="1"/>
          <p:nvPr/>
        </p:nvSpPr>
        <p:spPr>
          <a:xfrm>
            <a:off x="2016716" y="2924944"/>
            <a:ext cx="5222905" cy="707886"/>
          </a:xfrm>
          <a:prstGeom prst="rect">
            <a:avLst/>
          </a:prstGeom>
          <a:solidFill>
            <a:schemeClr val="bg1">
              <a:alpha val="60000"/>
            </a:schemeClr>
          </a:solidFill>
        </p:spPr>
        <p:txBody>
          <a:bodyPr wrap="none" rtlCol="0">
            <a:spAutoFit/>
          </a:bodyPr>
          <a:lstStyle/>
          <a:p>
            <a:r>
              <a:rPr lang="ja-JP" altLang="en-US" sz="4000" dirty="0" smtClean="0">
                <a:latin typeface="+mn-ea"/>
                <a:ea typeface="+mn-ea"/>
              </a:rPr>
              <a:t>ありがとう</a:t>
            </a:r>
            <a:r>
              <a:rPr lang="ja-JP" altLang="en-US" sz="4000" dirty="0">
                <a:latin typeface="+mn-ea"/>
                <a:ea typeface="+mn-ea"/>
              </a:rPr>
              <a:t>ございました</a:t>
            </a:r>
            <a:endParaRPr kumimoji="1" lang="ja-JP" altLang="en-US" sz="4000" dirty="0">
              <a:latin typeface="+mn-ea"/>
              <a:ea typeface="+mn-ea"/>
            </a:endParaRPr>
          </a:p>
        </p:txBody>
      </p:sp>
    </p:spTree>
    <p:extLst>
      <p:ext uri="{BB962C8B-B14F-4D97-AF65-F5344CB8AC3E}">
        <p14:creationId xmlns:p14="http://schemas.microsoft.com/office/powerpoint/2010/main" val="3731747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付プレースホルダー 3"/>
          <p:cNvSpPr>
            <a:spLocks noGrp="1"/>
          </p:cNvSpPr>
          <p:nvPr>
            <p:ph type="dt" sz="half" idx="10"/>
          </p:nvPr>
        </p:nvSpPr>
        <p:spPr/>
        <p:txBody>
          <a:bodyPr/>
          <a:lstStyle/>
          <a:p>
            <a:fld id="{B79A587C-04CB-490E-84CF-AF0BBACD8C59}" type="datetime1">
              <a:rPr lang="ja-JP" altLang="en-US"/>
              <a:pPr/>
              <a:t>2012/3/23</a:t>
            </a:fld>
            <a:endParaRPr lang="en-US" altLang="ja-JP"/>
          </a:p>
        </p:txBody>
      </p:sp>
      <p:sp>
        <p:nvSpPr>
          <p:cNvPr id="8" name="スライド番号プレースホルダー 4"/>
          <p:cNvSpPr>
            <a:spLocks noGrp="1"/>
          </p:cNvSpPr>
          <p:nvPr>
            <p:ph type="sldNum" sz="quarter" idx="11"/>
          </p:nvPr>
        </p:nvSpPr>
        <p:spPr/>
        <p:txBody>
          <a:bodyPr/>
          <a:lstStyle/>
          <a:p>
            <a:fld id="{D01ECEE9-95C1-4ED9-B64C-1B38BAC6954E}" type="slidenum">
              <a:rPr lang="en-US" altLang="ja-JP"/>
              <a:pPr/>
              <a:t>5</a:t>
            </a:fld>
            <a:endParaRPr lang="en-US" altLang="ja-JP"/>
          </a:p>
        </p:txBody>
      </p:sp>
      <p:pic>
        <p:nvPicPr>
          <p:cNvPr id="137225" name="Picture 9" descr="http://www.jwst.nasa.gov/images/sat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7363"/>
            <a:ext cx="9144000" cy="6370637"/>
          </a:xfrm>
          <a:prstGeom prst="rect">
            <a:avLst/>
          </a:prstGeom>
          <a:noFill/>
          <a:extLst>
            <a:ext uri="{909E8E84-426E-40DD-AFC4-6F175D3DCCD1}">
              <a14:hiddenFill xmlns:a14="http://schemas.microsoft.com/office/drawing/2010/main">
                <a:solidFill>
                  <a:srgbClr val="FFFFFF"/>
                </a:solidFill>
              </a14:hiddenFill>
            </a:ext>
          </a:extLst>
        </p:spPr>
      </p:pic>
      <p:sp>
        <p:nvSpPr>
          <p:cNvPr id="137218" name="Rectangle 2"/>
          <p:cNvSpPr>
            <a:spLocks noGrp="1" noRot="1" noChangeArrowheads="1"/>
          </p:cNvSpPr>
          <p:nvPr>
            <p:ph type="title"/>
          </p:nvPr>
        </p:nvSpPr>
        <p:spPr/>
        <p:txBody>
          <a:bodyPr/>
          <a:lstStyle/>
          <a:p>
            <a:r>
              <a:rPr lang="ja-JP" altLang="en-US">
                <a:solidFill>
                  <a:schemeClr val="tx1"/>
                </a:solidFill>
              </a:rPr>
              <a:t>ジェームスウェブ宇宙望遠鏡</a:t>
            </a:r>
          </a:p>
        </p:txBody>
      </p:sp>
      <p:sp>
        <p:nvSpPr>
          <p:cNvPr id="137219" name="Rectangle 3"/>
          <p:cNvSpPr>
            <a:spLocks noGrp="1" noChangeArrowheads="1"/>
          </p:cNvSpPr>
          <p:nvPr>
            <p:ph type="body" idx="1"/>
          </p:nvPr>
        </p:nvSpPr>
        <p:spPr/>
        <p:txBody>
          <a:bodyPr/>
          <a:lstStyle/>
          <a:p>
            <a:r>
              <a:rPr lang="ja-JP" altLang="en-US" dirty="0"/>
              <a:t>６．５ｍ赤外線望遠鏡</a:t>
            </a:r>
          </a:p>
          <a:p>
            <a:r>
              <a:rPr lang="ja-JP" altLang="en-US" dirty="0"/>
              <a:t>主に</a:t>
            </a:r>
            <a:r>
              <a:rPr lang="ja-JP" altLang="en-US" dirty="0" smtClean="0"/>
              <a:t>精密な測光観測</a:t>
            </a:r>
            <a:endParaRPr lang="ja-JP" altLang="en-US" dirty="0"/>
          </a:p>
          <a:p>
            <a:pPr>
              <a:buFont typeface="Wingdings" pitchFamily="2" charset="2"/>
              <a:buNone/>
            </a:pPr>
            <a:r>
              <a:rPr lang="ja-JP" altLang="en-US" dirty="0" smtClean="0"/>
              <a:t>２０１８年</a:t>
            </a:r>
            <a:r>
              <a:rPr lang="ja-JP" altLang="en-US" dirty="0"/>
              <a:t>打ち上げ</a:t>
            </a:r>
            <a:r>
              <a:rPr lang="ja-JP" altLang="en-US" dirty="0" smtClean="0"/>
              <a:t>？？</a:t>
            </a:r>
            <a:endParaRPr lang="ja-JP" altLang="en-US" dirty="0"/>
          </a:p>
        </p:txBody>
      </p:sp>
      <p:pic>
        <p:nvPicPr>
          <p:cNvPr id="137221" name="Picture 5" descr="Diagram showing the Sun, the Earth, JWST, and the Lagrange po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4724400"/>
            <a:ext cx="2951162" cy="1970088"/>
          </a:xfrm>
          <a:prstGeom prst="rect">
            <a:avLst/>
          </a:prstGeom>
          <a:noFill/>
          <a:extLst>
            <a:ext uri="{909E8E84-426E-40DD-AFC4-6F175D3DCCD1}">
              <a14:hiddenFill xmlns:a14="http://schemas.microsoft.com/office/drawing/2010/main">
                <a:solidFill>
                  <a:srgbClr val="FFFFFF"/>
                </a:solidFill>
              </a14:hiddenFill>
            </a:ext>
          </a:extLst>
        </p:spPr>
      </p:pic>
      <p:sp>
        <p:nvSpPr>
          <p:cNvPr id="137226" name="Rectangle 10"/>
          <p:cNvSpPr>
            <a:spLocks noChangeArrowheads="1"/>
          </p:cNvSpPr>
          <p:nvPr/>
        </p:nvSpPr>
        <p:spPr bwMode="auto">
          <a:xfrm>
            <a:off x="4987925" y="6491288"/>
            <a:ext cx="4156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http://www.jwst.nasa.gov/images_jwst.html</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日付プレースホルダー 3"/>
          <p:cNvSpPr>
            <a:spLocks noGrp="1"/>
          </p:cNvSpPr>
          <p:nvPr>
            <p:ph type="dt" sz="half" idx="10"/>
          </p:nvPr>
        </p:nvSpPr>
        <p:spPr/>
        <p:txBody>
          <a:bodyPr/>
          <a:lstStyle/>
          <a:p>
            <a:fld id="{EA08C393-356F-4716-89D0-EABE041759BB}" type="datetime1">
              <a:rPr lang="ja-JP" altLang="en-US"/>
              <a:pPr/>
              <a:t>2012/3/23</a:t>
            </a:fld>
            <a:endParaRPr lang="en-US" altLang="ja-JP"/>
          </a:p>
        </p:txBody>
      </p:sp>
      <p:sp>
        <p:nvSpPr>
          <p:cNvPr id="14" name="スライド番号プレースホルダー 4"/>
          <p:cNvSpPr>
            <a:spLocks noGrp="1"/>
          </p:cNvSpPr>
          <p:nvPr>
            <p:ph type="sldNum" sz="quarter" idx="11"/>
          </p:nvPr>
        </p:nvSpPr>
        <p:spPr/>
        <p:txBody>
          <a:bodyPr/>
          <a:lstStyle/>
          <a:p>
            <a:fld id="{7BC0FB0D-4770-41C3-8323-9858EC73EB67}" type="slidenum">
              <a:rPr lang="en-US" altLang="ja-JP"/>
              <a:pPr/>
              <a:t>6</a:t>
            </a:fld>
            <a:endParaRPr lang="en-US" altLang="ja-JP"/>
          </a:p>
        </p:txBody>
      </p:sp>
      <p:pic>
        <p:nvPicPr>
          <p:cNvPr id="138245" name="Picture 5" descr="Slideshow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138242" name="Rectangle 2"/>
          <p:cNvSpPr>
            <a:spLocks noGrp="1" noRot="1" noChangeArrowheads="1"/>
          </p:cNvSpPr>
          <p:nvPr>
            <p:ph type="title"/>
          </p:nvPr>
        </p:nvSpPr>
        <p:spPr/>
        <p:txBody>
          <a:bodyPr/>
          <a:lstStyle/>
          <a:p>
            <a:r>
              <a:rPr lang="ja-JP" altLang="en-US">
                <a:solidFill>
                  <a:schemeClr val="tx1"/>
                </a:solidFill>
              </a:rPr>
              <a:t>３０ｍ望遠鏡</a:t>
            </a:r>
          </a:p>
        </p:txBody>
      </p:sp>
      <p:sp>
        <p:nvSpPr>
          <p:cNvPr id="138243" name="Rectangle 3"/>
          <p:cNvSpPr>
            <a:spLocks noGrp="1" noChangeArrowheads="1"/>
          </p:cNvSpPr>
          <p:nvPr>
            <p:ph type="body" idx="1"/>
          </p:nvPr>
        </p:nvSpPr>
        <p:spPr/>
        <p:txBody>
          <a:bodyPr/>
          <a:lstStyle/>
          <a:p>
            <a:r>
              <a:rPr lang="ja-JP" altLang="en-US" dirty="0"/>
              <a:t>３０ｍ望遠鏡＋補償光学</a:t>
            </a:r>
          </a:p>
          <a:p>
            <a:r>
              <a:rPr lang="ja-JP" altLang="en-US" dirty="0"/>
              <a:t>主に赤外線</a:t>
            </a:r>
          </a:p>
          <a:p>
            <a:pPr>
              <a:buFont typeface="Wingdings" pitchFamily="2" charset="2"/>
              <a:buNone/>
            </a:pPr>
            <a:r>
              <a:rPr lang="ja-JP" altLang="en-US" dirty="0" smtClean="0"/>
              <a:t>２０２１年に完成</a:t>
            </a:r>
            <a:r>
              <a:rPr lang="ja-JP" altLang="en-US" dirty="0"/>
              <a:t>？</a:t>
            </a:r>
          </a:p>
        </p:txBody>
      </p:sp>
      <p:sp>
        <p:nvSpPr>
          <p:cNvPr id="138246" name="Rectangle 6"/>
          <p:cNvSpPr>
            <a:spLocks noChangeArrowheads="1"/>
          </p:cNvSpPr>
          <p:nvPr/>
        </p:nvSpPr>
        <p:spPr bwMode="auto">
          <a:xfrm>
            <a:off x="6011863" y="6375400"/>
            <a:ext cx="30495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http://www.tmt.org/index.html</a:t>
            </a:r>
          </a:p>
        </p:txBody>
      </p:sp>
      <p:sp>
        <p:nvSpPr>
          <p:cNvPr id="138248" name="Rectangle 8"/>
          <p:cNvSpPr>
            <a:spLocks noChangeArrowheads="1"/>
          </p:cNvSpPr>
          <p:nvPr/>
        </p:nvSpPr>
        <p:spPr bwMode="auto">
          <a:xfrm>
            <a:off x="250825" y="6526213"/>
            <a:ext cx="5386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http://subarutelescope.org/Introduction/j_telescope.html</a:t>
            </a:r>
          </a:p>
        </p:txBody>
      </p:sp>
      <p:pic>
        <p:nvPicPr>
          <p:cNvPr id="138250" name="Picture 10" descr="http://www.tmt.org/graphics/gallery/fli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357563"/>
            <a:ext cx="4248150" cy="3184525"/>
          </a:xfrm>
          <a:prstGeom prst="rect">
            <a:avLst/>
          </a:prstGeom>
          <a:noFill/>
          <a:extLst>
            <a:ext uri="{909E8E84-426E-40DD-AFC4-6F175D3DCCD1}">
              <a14:hiddenFill xmlns:a14="http://schemas.microsoft.com/office/drawing/2010/main">
                <a:solidFill>
                  <a:srgbClr val="FFFFFF"/>
                </a:solidFill>
              </a14:hiddenFill>
            </a:ext>
          </a:extLst>
        </p:spPr>
      </p:pic>
      <p:pic>
        <p:nvPicPr>
          <p:cNvPr id="138247" name="Picture 7" descr="telescope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4725988"/>
            <a:ext cx="1182687" cy="1668462"/>
          </a:xfrm>
          <a:prstGeom prst="rect">
            <a:avLst/>
          </a:prstGeom>
          <a:noFill/>
          <a:extLst>
            <a:ext uri="{909E8E84-426E-40DD-AFC4-6F175D3DCCD1}">
              <a14:hiddenFill xmlns:a14="http://schemas.microsoft.com/office/drawing/2010/main">
                <a:solidFill>
                  <a:srgbClr val="FFFFFF"/>
                </a:solidFill>
              </a14:hiddenFill>
            </a:ext>
          </a:extLst>
        </p:spPr>
      </p:pic>
      <p:sp>
        <p:nvSpPr>
          <p:cNvPr id="138252" name="Line 12"/>
          <p:cNvSpPr>
            <a:spLocks noChangeShapeType="1"/>
          </p:cNvSpPr>
          <p:nvPr/>
        </p:nvSpPr>
        <p:spPr bwMode="auto">
          <a:xfrm flipV="1">
            <a:off x="1979613" y="4222750"/>
            <a:ext cx="1655762" cy="719138"/>
          </a:xfrm>
          <a:prstGeom prst="line">
            <a:avLst/>
          </a:prstGeom>
          <a:noFill/>
          <a:ln w="254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3" name="Line 13"/>
          <p:cNvSpPr>
            <a:spLocks noChangeShapeType="1"/>
          </p:cNvSpPr>
          <p:nvPr/>
        </p:nvSpPr>
        <p:spPr bwMode="auto">
          <a:xfrm flipV="1">
            <a:off x="395288" y="5807075"/>
            <a:ext cx="576262" cy="0"/>
          </a:xfrm>
          <a:prstGeom prst="line">
            <a:avLst/>
          </a:prstGeom>
          <a:noFill/>
          <a:ln w="254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254" name="Text Box 14"/>
          <p:cNvSpPr txBox="1">
            <a:spLocks noChangeArrowheads="1"/>
          </p:cNvSpPr>
          <p:nvPr/>
        </p:nvSpPr>
        <p:spPr bwMode="auto">
          <a:xfrm>
            <a:off x="2484438" y="4654550"/>
            <a:ext cx="75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rgbClr val="FF0000"/>
                </a:solidFill>
              </a:rPr>
              <a:t>３０ｍ</a:t>
            </a:r>
          </a:p>
        </p:txBody>
      </p:sp>
      <p:sp>
        <p:nvSpPr>
          <p:cNvPr id="138255" name="Text Box 15"/>
          <p:cNvSpPr txBox="1">
            <a:spLocks noChangeArrowheads="1"/>
          </p:cNvSpPr>
          <p:nvPr/>
        </p:nvSpPr>
        <p:spPr bwMode="auto">
          <a:xfrm>
            <a:off x="395288" y="5878513"/>
            <a:ext cx="5730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solidFill>
                  <a:srgbClr val="FF0000"/>
                </a:solidFill>
              </a:rPr>
              <a:t>８ｍ</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type="body" idx="1"/>
          </p:nvPr>
        </p:nvSpPr>
        <p:spPr>
          <a:xfrm>
            <a:off x="457200" y="775245"/>
            <a:ext cx="8229600" cy="4525963"/>
          </a:xfrm>
        </p:spPr>
        <p:txBody>
          <a:bodyPr/>
          <a:lstStyle/>
          <a:p>
            <a:r>
              <a:rPr lang="ja-JP" altLang="en-US" dirty="0" smtClean="0"/>
              <a:t>超大型望遠鏡の時代</a:t>
            </a:r>
            <a:endParaRPr lang="en-US" altLang="ja-JP" dirty="0" smtClean="0"/>
          </a:p>
          <a:p>
            <a:pPr lvl="1">
              <a:buFont typeface="Wingdings" pitchFamily="2" charset="2"/>
              <a:buChar char="ü"/>
            </a:pPr>
            <a:r>
              <a:rPr lang="en-US" altLang="ja-JP" dirty="0" smtClean="0">
                <a:latin typeface="+mn-ea"/>
              </a:rPr>
              <a:t>ALMA</a:t>
            </a:r>
          </a:p>
          <a:p>
            <a:pPr lvl="1">
              <a:buFont typeface="Wingdings" pitchFamily="2" charset="2"/>
              <a:buChar char="ü"/>
            </a:pPr>
            <a:r>
              <a:rPr lang="en-US" altLang="ja-JP" dirty="0" smtClean="0">
                <a:latin typeface="+mn-ea"/>
              </a:rPr>
              <a:t>JWST</a:t>
            </a:r>
          </a:p>
          <a:p>
            <a:pPr lvl="1">
              <a:buFont typeface="Wingdings" pitchFamily="2" charset="2"/>
              <a:buChar char="ü"/>
            </a:pPr>
            <a:r>
              <a:rPr lang="en-US" altLang="ja-JP" dirty="0" smtClean="0">
                <a:latin typeface="+mn-ea"/>
              </a:rPr>
              <a:t>TMT</a:t>
            </a:r>
            <a:endParaRPr lang="en-US" altLang="ja-JP" dirty="0" smtClean="0"/>
          </a:p>
          <a:p>
            <a:r>
              <a:rPr lang="ja-JP" altLang="en-US" dirty="0" smtClean="0"/>
              <a:t>これらを使って知りたいことは・・・</a:t>
            </a:r>
            <a:endParaRPr lang="en-US" altLang="ja-JP" dirty="0" smtClean="0"/>
          </a:p>
          <a:p>
            <a:pPr lvl="1">
              <a:buFont typeface="Wingdings" pitchFamily="2" charset="2"/>
              <a:buChar char="ü"/>
            </a:pPr>
            <a:r>
              <a:rPr lang="ja-JP" altLang="en-US" dirty="0" smtClean="0"/>
              <a:t>宇宙最初の星</a:t>
            </a:r>
            <a:endParaRPr lang="en-US" altLang="ja-JP" dirty="0" smtClean="0"/>
          </a:p>
          <a:p>
            <a:pPr lvl="1">
              <a:buFont typeface="Wingdings" pitchFamily="2" charset="2"/>
              <a:buChar char="ü"/>
            </a:pPr>
            <a:r>
              <a:rPr lang="ja-JP" altLang="en-US" dirty="0" smtClean="0"/>
              <a:t>ダークマター・ダークエナジー</a:t>
            </a:r>
            <a:endParaRPr lang="en-US" altLang="ja-JP" dirty="0" smtClean="0"/>
          </a:p>
          <a:p>
            <a:pPr lvl="1">
              <a:buFont typeface="Wingdings" pitchFamily="2" charset="2"/>
              <a:buChar char="ü"/>
            </a:pPr>
            <a:r>
              <a:rPr lang="ja-JP" altLang="en-US" dirty="0" smtClean="0"/>
              <a:t>第２の地球</a:t>
            </a:r>
            <a:endParaRPr lang="en-US" altLang="ja-JP" dirty="0" smtClean="0"/>
          </a:p>
          <a:p>
            <a:endParaRPr lang="en-US" altLang="ja-JP" dirty="0" smtClean="0"/>
          </a:p>
          <a:p>
            <a:pPr marL="0" indent="0">
              <a:buNone/>
            </a:pPr>
            <a:r>
              <a:rPr lang="ja-JP" altLang="en-US" dirty="0" smtClean="0"/>
              <a:t>　　　　　　</a:t>
            </a:r>
            <a:r>
              <a:rPr lang="en-US" altLang="ja-JP" dirty="0" smtClean="0">
                <a:sym typeface="Wingdings" pitchFamily="2" charset="2"/>
              </a:rPr>
              <a:t> </a:t>
            </a:r>
            <a:r>
              <a:rPr lang="ja-JP" altLang="en-US" dirty="0" smtClean="0"/>
              <a:t>要は</a:t>
            </a:r>
            <a:r>
              <a:rPr lang="ja-JP" altLang="en-US" u="sng" dirty="0">
                <a:solidFill>
                  <a:srgbClr val="FF0000"/>
                </a:solidFill>
              </a:rPr>
              <a:t>とにかく</a:t>
            </a:r>
            <a:r>
              <a:rPr lang="ja-JP" altLang="en-US" u="sng" dirty="0" smtClean="0">
                <a:solidFill>
                  <a:srgbClr val="FF0000"/>
                </a:solidFill>
              </a:rPr>
              <a:t>精密に観測</a:t>
            </a:r>
            <a:r>
              <a:rPr lang="ja-JP" altLang="en-US" u="sng" dirty="0">
                <a:solidFill>
                  <a:srgbClr val="FF0000"/>
                </a:solidFill>
              </a:rPr>
              <a:t>が</a:t>
            </a:r>
            <a:r>
              <a:rPr lang="ja-JP" altLang="en-US" u="sng" dirty="0" smtClean="0">
                <a:solidFill>
                  <a:srgbClr val="FF0000"/>
                </a:solidFill>
              </a:rPr>
              <a:t>したい</a:t>
            </a:r>
            <a:endParaRPr lang="en-US" altLang="ja-JP" u="sng" dirty="0" smtClean="0">
              <a:solidFill>
                <a:srgbClr val="FF0000"/>
              </a:solidFill>
            </a:endParaRPr>
          </a:p>
        </p:txBody>
      </p:sp>
    </p:spTree>
    <p:extLst>
      <p:ext uri="{BB962C8B-B14F-4D97-AF65-F5344CB8AC3E}">
        <p14:creationId xmlns:p14="http://schemas.microsoft.com/office/powerpoint/2010/main" val="2540398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712630" y="5445224"/>
            <a:ext cx="1718740" cy="584775"/>
          </a:xfrm>
          <a:prstGeom prst="rect">
            <a:avLst/>
          </a:prstGeom>
          <a:noFill/>
        </p:spPr>
        <p:txBody>
          <a:bodyPr wrap="none" rtlCol="0">
            <a:spAutoFit/>
          </a:bodyPr>
          <a:lstStyle/>
          <a:p>
            <a:r>
              <a:rPr kumimoji="1" lang="ja-JP" altLang="en-US" sz="3200" dirty="0" smtClean="0"/>
              <a:t>そこで！</a:t>
            </a:r>
            <a:endParaRPr kumimoji="1" lang="ja-JP" altLang="en-US" dirty="0"/>
          </a:p>
        </p:txBody>
      </p:sp>
      <p:sp>
        <p:nvSpPr>
          <p:cNvPr id="8" name="Rectangle 3"/>
          <p:cNvSpPr txBox="1">
            <a:spLocks noChangeArrowheads="1"/>
          </p:cNvSpPr>
          <p:nvPr/>
        </p:nvSpPr>
        <p:spPr bwMode="auto">
          <a:xfrm>
            <a:off x="457200" y="99126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a:lstStyle>
          <a:p>
            <a:pPr marL="0" indent="0">
              <a:buNone/>
            </a:pPr>
            <a:r>
              <a:rPr lang="ja-JP" altLang="en-US" dirty="0" smtClean="0"/>
              <a:t>精密な天体観測を行うためには・・・</a:t>
            </a:r>
            <a:endParaRPr lang="en-US" altLang="ja-JP" dirty="0" smtClean="0"/>
          </a:p>
          <a:p>
            <a:endParaRPr lang="en-US" altLang="ja-JP" dirty="0"/>
          </a:p>
          <a:p>
            <a:r>
              <a:rPr lang="ja-JP" altLang="en-US" dirty="0" smtClean="0"/>
              <a:t>宇宙に望遠鏡を打ち上げる</a:t>
            </a:r>
            <a:endParaRPr lang="en-US" altLang="ja-JP" dirty="0" smtClean="0"/>
          </a:p>
          <a:p>
            <a:pPr marL="0" indent="0">
              <a:buNone/>
            </a:pPr>
            <a:r>
              <a:rPr lang="ja-JP" altLang="en-US" dirty="0" smtClean="0"/>
              <a:t>　　　</a:t>
            </a:r>
            <a:r>
              <a:rPr lang="en-US" altLang="ja-JP" dirty="0" smtClean="0">
                <a:solidFill>
                  <a:srgbClr val="FF0000"/>
                </a:solidFill>
              </a:rPr>
              <a:t>× </a:t>
            </a:r>
            <a:r>
              <a:rPr lang="ja-JP" altLang="en-US" dirty="0" smtClean="0">
                <a:solidFill>
                  <a:srgbClr val="FF0000"/>
                </a:solidFill>
              </a:rPr>
              <a:t>大きい望遠鏡を作ることが出来ない</a:t>
            </a:r>
            <a:endParaRPr lang="en-US" altLang="ja-JP" dirty="0" smtClean="0">
              <a:solidFill>
                <a:srgbClr val="FF0000"/>
              </a:solidFill>
            </a:endParaRPr>
          </a:p>
          <a:p>
            <a:endParaRPr lang="en-US" altLang="ja-JP" dirty="0"/>
          </a:p>
          <a:p>
            <a:r>
              <a:rPr lang="ja-JP" altLang="en-US" dirty="0" smtClean="0"/>
              <a:t>地上に大きい望遠鏡を作る</a:t>
            </a:r>
            <a:endParaRPr lang="en-US" altLang="ja-JP" dirty="0" smtClean="0"/>
          </a:p>
          <a:p>
            <a:pPr marL="0" indent="0">
              <a:buNone/>
            </a:pPr>
            <a:r>
              <a:rPr lang="ja-JP" altLang="en-US" dirty="0" smtClean="0"/>
              <a:t>　　　</a:t>
            </a:r>
            <a:r>
              <a:rPr lang="en-US" altLang="ja-JP" dirty="0" smtClean="0">
                <a:solidFill>
                  <a:srgbClr val="FF0000"/>
                </a:solidFill>
              </a:rPr>
              <a:t>× </a:t>
            </a:r>
            <a:r>
              <a:rPr lang="ja-JP" altLang="en-US" dirty="0" smtClean="0">
                <a:solidFill>
                  <a:srgbClr val="FF0000"/>
                </a:solidFill>
              </a:rPr>
              <a:t>宇宙と比べて観測条件が悪い</a:t>
            </a:r>
            <a:endParaRPr lang="en-US" altLang="ja-JP" dirty="0" smtClean="0">
              <a:solidFill>
                <a:srgbClr val="FF0000"/>
              </a:solidFill>
            </a:endParaRPr>
          </a:p>
        </p:txBody>
      </p:sp>
    </p:spTree>
    <p:extLst>
      <p:ext uri="{BB962C8B-B14F-4D97-AF65-F5344CB8AC3E}">
        <p14:creationId xmlns:p14="http://schemas.microsoft.com/office/powerpoint/2010/main" val="36241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2130425"/>
            <a:ext cx="9144000" cy="1470025"/>
          </a:xfrm>
        </p:spPr>
        <p:txBody>
          <a:bodyPr/>
          <a:lstStyle/>
          <a:p>
            <a:r>
              <a:rPr lang="ja-JP" altLang="en-US" dirty="0">
                <a:solidFill>
                  <a:schemeClr val="tx1"/>
                </a:solidFill>
                <a:latin typeface="HGS創英角ﾎﾟｯﾌﾟ体" pitchFamily="50" charset="-128"/>
                <a:ea typeface="HGS創英角ﾎﾟｯﾌﾟ体" pitchFamily="50" charset="-128"/>
              </a:rPr>
              <a:t>南極</a:t>
            </a:r>
          </a:p>
        </p:txBody>
      </p:sp>
    </p:spTree>
    <p:extLst>
      <p:ext uri="{BB962C8B-B14F-4D97-AF65-F5344CB8AC3E}">
        <p14:creationId xmlns:p14="http://schemas.microsoft.com/office/powerpoint/2010/main" val="297618691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HGP創英角ﾎﾟｯﾌﾟ体"/>
        <a:cs typeface=""/>
      </a:majorFont>
      <a:minorFont>
        <a:latin typeface="Garamond"/>
        <a:ea typeface="HGP創英角ﾎﾟｯﾌﾟ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1560</TotalTime>
  <Words>2028</Words>
  <Application>Microsoft Office PowerPoint</Application>
  <PresentationFormat>画面に合わせる (4:3)</PresentationFormat>
  <Paragraphs>438</Paragraphs>
  <Slides>42</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42</vt:i4>
      </vt:variant>
    </vt:vector>
  </HeadingPairs>
  <TitlesOfParts>
    <vt:vector size="51" baseType="lpstr">
      <vt:lpstr>Arial</vt:lpstr>
      <vt:lpstr>HGP創英角ﾎﾟｯﾌﾟ体</vt:lpstr>
      <vt:lpstr>Garamond</vt:lpstr>
      <vt:lpstr>Times New Roman</vt:lpstr>
      <vt:lpstr>Wingdings</vt:lpstr>
      <vt:lpstr>ＭＳ Ｐ明朝</vt:lpstr>
      <vt:lpstr>HGS創英角ﾎﾟｯﾌﾟ体</vt:lpstr>
      <vt:lpstr>ＭＳ Ｐゴシック</vt:lpstr>
      <vt:lpstr>Stream</vt:lpstr>
      <vt:lpstr>南極に天文台をつくる</vt:lpstr>
      <vt:lpstr>自己紹介</vt:lpstr>
      <vt:lpstr>これからの天文学</vt:lpstr>
      <vt:lpstr>アルマ電波望遠鏡</vt:lpstr>
      <vt:lpstr>ジェームスウェブ宇宙望遠鏡</vt:lpstr>
      <vt:lpstr>３０ｍ望遠鏡</vt:lpstr>
      <vt:lpstr>PowerPoint プレゼンテーション</vt:lpstr>
      <vt:lpstr>PowerPoint プレゼンテーション</vt:lpstr>
      <vt:lpstr>南極</vt:lpstr>
      <vt:lpstr>南極</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Okita</dc:creator>
  <cp:lastModifiedBy>hirofumi</cp:lastModifiedBy>
  <cp:revision>29</cp:revision>
  <dcterms:created xsi:type="dcterms:W3CDTF">2009-06-27T04:37:28Z</dcterms:created>
  <dcterms:modified xsi:type="dcterms:W3CDTF">2012-03-23T17:18:29Z</dcterms:modified>
</cp:coreProperties>
</file>