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4" r:id="rId2"/>
    <p:sldId id="256" r:id="rId3"/>
    <p:sldId id="261" r:id="rId4"/>
    <p:sldId id="259" r:id="rId5"/>
    <p:sldId id="260" r:id="rId6"/>
    <p:sldId id="264" r:id="rId7"/>
    <p:sldId id="263" r:id="rId8"/>
    <p:sldId id="271" r:id="rId9"/>
    <p:sldId id="272" r:id="rId10"/>
    <p:sldId id="279" r:id="rId11"/>
    <p:sldId id="265" r:id="rId12"/>
    <p:sldId id="267" r:id="rId13"/>
    <p:sldId id="268" r:id="rId14"/>
    <p:sldId id="269" r:id="rId15"/>
    <p:sldId id="274" r:id="rId16"/>
    <p:sldId id="275" r:id="rId17"/>
    <p:sldId id="280" r:id="rId18"/>
    <p:sldId id="277" r:id="rId19"/>
    <p:sldId id="278" r:id="rId20"/>
    <p:sldId id="281" r:id="rId21"/>
    <p:sldId id="282" r:id="rId22"/>
    <p:sldId id="283" r:id="rId23"/>
    <p:sldId id="284" r:id="rId24"/>
    <p:sldId id="286" r:id="rId25"/>
    <p:sldId id="287" r:id="rId26"/>
    <p:sldId id="288" r:id="rId27"/>
    <p:sldId id="289" r:id="rId28"/>
    <p:sldId id="292" r:id="rId29"/>
    <p:sldId id="295" r:id="rId30"/>
    <p:sldId id="296" r:id="rId31"/>
    <p:sldId id="293" r:id="rId32"/>
    <p:sldId id="297" r:id="rId33"/>
    <p:sldId id="300" r:id="rId34"/>
    <p:sldId id="298" r:id="rId35"/>
    <p:sldId id="299" r:id="rId36"/>
    <p:sldId id="303" r:id="rId37"/>
    <p:sldId id="301" r:id="rId38"/>
    <p:sldId id="302" r:id="rId39"/>
  </p:sldIdLst>
  <p:sldSz cx="9144000" cy="6858000" type="screen4x3"/>
  <p:notesSz cx="6805613"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0" d="100"/>
          <a:sy n="70" d="100"/>
        </p:scale>
        <p:origin x="-522"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B635C798-866F-4815-9CE5-FA53C4467B6D}" type="datetimeFigureOut">
              <a:rPr kumimoji="1" lang="ja-JP" altLang="en-US" smtClean="0"/>
              <a:pPr/>
              <a:t>2010/8/27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72869CC6-E78B-46EE-BAF4-9DB196D7E425}" type="slidenum">
              <a:rPr kumimoji="1" lang="ja-JP" altLang="en-US" smtClean="0"/>
              <a:pPr/>
              <a:t>&lt;#&gt;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B635C798-866F-4815-9CE5-FA53C4467B6D}" type="datetimeFigureOut">
              <a:rPr kumimoji="1" lang="ja-JP" altLang="en-US" smtClean="0"/>
              <a:pPr/>
              <a:t>2010/8/27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72869CC6-E78B-46EE-BAF4-9DB196D7E425}" type="slidenum">
              <a:rPr kumimoji="1" lang="ja-JP" altLang="en-US" smtClean="0"/>
              <a:pPr/>
              <a:t>&lt;#&gt;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B635C798-866F-4815-9CE5-FA53C4467B6D}" type="datetimeFigureOut">
              <a:rPr kumimoji="1" lang="ja-JP" altLang="en-US" smtClean="0"/>
              <a:pPr/>
              <a:t>2010/8/27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72869CC6-E78B-46EE-BAF4-9DB196D7E425}" type="slidenum">
              <a:rPr kumimoji="1" lang="ja-JP" altLang="en-US" smtClean="0"/>
              <a:pPr/>
              <a:t>&lt;#&gt;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B635C798-866F-4815-9CE5-FA53C4467B6D}" type="datetimeFigureOut">
              <a:rPr kumimoji="1" lang="ja-JP" altLang="en-US" smtClean="0"/>
              <a:pPr/>
              <a:t>2010/8/27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72869CC6-E78B-46EE-BAF4-9DB196D7E425}" type="slidenum">
              <a:rPr kumimoji="1" lang="ja-JP" altLang="en-US" smtClean="0"/>
              <a:pPr/>
              <a:t>&lt;#&gt;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B635C798-866F-4815-9CE5-FA53C4467B6D}" type="datetimeFigureOut">
              <a:rPr kumimoji="1" lang="ja-JP" altLang="en-US" smtClean="0"/>
              <a:pPr/>
              <a:t>2010/8/27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72869CC6-E78B-46EE-BAF4-9DB196D7E425}" type="slidenum">
              <a:rPr kumimoji="1" lang="ja-JP" altLang="en-US" smtClean="0"/>
              <a:pPr/>
              <a:t>&lt;#&gt;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B635C798-866F-4815-9CE5-FA53C4467B6D}" type="datetimeFigureOut">
              <a:rPr kumimoji="1" lang="ja-JP" altLang="en-US" smtClean="0"/>
              <a:pPr/>
              <a:t>2010/8/27</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72869CC6-E78B-46EE-BAF4-9DB196D7E425}" type="slidenum">
              <a:rPr kumimoji="1" lang="ja-JP" altLang="en-US" smtClean="0"/>
              <a:pPr/>
              <a:t>&lt;#&gt;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B635C798-866F-4815-9CE5-FA53C4467B6D}" type="datetimeFigureOut">
              <a:rPr kumimoji="1" lang="ja-JP" altLang="en-US" smtClean="0"/>
              <a:pPr/>
              <a:t>2010/8/27</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72869CC6-E78B-46EE-BAF4-9DB196D7E425}" type="slidenum">
              <a:rPr kumimoji="1" lang="ja-JP" altLang="en-US" smtClean="0"/>
              <a:pPr/>
              <a:t>&lt;#&gt;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B635C798-866F-4815-9CE5-FA53C4467B6D}" type="datetimeFigureOut">
              <a:rPr kumimoji="1" lang="ja-JP" altLang="en-US" smtClean="0"/>
              <a:pPr/>
              <a:t>2010/8/27</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72869CC6-E78B-46EE-BAF4-9DB196D7E425}" type="slidenum">
              <a:rPr kumimoji="1" lang="ja-JP" altLang="en-US" smtClean="0"/>
              <a:pPr/>
              <a:t>&lt;#&gt;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B635C798-866F-4815-9CE5-FA53C4467B6D}" type="datetimeFigureOut">
              <a:rPr kumimoji="1" lang="ja-JP" altLang="en-US" smtClean="0"/>
              <a:pPr/>
              <a:t>2010/8/27</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72869CC6-E78B-46EE-BAF4-9DB196D7E425}" type="slidenum">
              <a:rPr kumimoji="1" lang="ja-JP" altLang="en-US" smtClean="0"/>
              <a:pPr/>
              <a:t>&lt;#&gt;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B635C798-866F-4815-9CE5-FA53C4467B6D}" type="datetimeFigureOut">
              <a:rPr kumimoji="1" lang="ja-JP" altLang="en-US" smtClean="0"/>
              <a:pPr/>
              <a:t>2010/8/27</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72869CC6-E78B-46EE-BAF4-9DB196D7E425}" type="slidenum">
              <a:rPr kumimoji="1" lang="ja-JP" altLang="en-US" smtClean="0"/>
              <a:pPr/>
              <a:t>&lt;#&gt;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B635C798-866F-4815-9CE5-FA53C4467B6D}" type="datetimeFigureOut">
              <a:rPr kumimoji="1" lang="ja-JP" altLang="en-US" smtClean="0"/>
              <a:pPr/>
              <a:t>2010/8/27</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72869CC6-E78B-46EE-BAF4-9DB196D7E425}" type="slidenum">
              <a:rPr kumimoji="1" lang="ja-JP" altLang="en-US" smtClean="0"/>
              <a:pPr/>
              <a:t>&lt;#&gt;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35C798-866F-4815-9CE5-FA53C4467B6D}" type="datetimeFigureOut">
              <a:rPr kumimoji="1" lang="ja-JP" altLang="en-US" smtClean="0"/>
              <a:pPr/>
              <a:t>2010/8/27</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869CC6-E78B-46EE-BAF4-9DB196D7E425}"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0.wmf"/><Relationship Id="rId4" Type="http://schemas.openxmlformats.org/officeDocument/2006/relationships/image" Target="../media/image39.jpeg"/></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38.xml.rels><?xml version="1.0" encoding="UTF-8" standalone="yes"?>
<Relationships xmlns="http://schemas.openxmlformats.org/package/2006/relationships"><Relationship Id="rId8" Type="http://schemas.openxmlformats.org/officeDocument/2006/relationships/hyperlink" Target="http://ja.wikipedia.org/wiki/%E3%83%95%E3%82%A1%E3%82%A4%E3%83%AB:Flag_of_Italy.svg" TargetMode="External"/><Relationship Id="rId13" Type="http://schemas.openxmlformats.org/officeDocument/2006/relationships/image" Target="../media/image59.png"/><Relationship Id="rId18" Type="http://schemas.openxmlformats.org/officeDocument/2006/relationships/image" Target="../media/image62.png"/><Relationship Id="rId3" Type="http://schemas.openxmlformats.org/officeDocument/2006/relationships/image" Target="../media/image53.jpeg"/><Relationship Id="rId21" Type="http://schemas.openxmlformats.org/officeDocument/2006/relationships/image" Target="../media/image65.png"/><Relationship Id="rId7" Type="http://schemas.openxmlformats.org/officeDocument/2006/relationships/image" Target="../media/image56.png"/><Relationship Id="rId12" Type="http://schemas.openxmlformats.org/officeDocument/2006/relationships/hyperlink" Target="http://ja.wikipedia.org/wiki/%E3%83%95%E3%82%A1%E3%82%A4%E3%83%AB:Flag_of_Japan.svg" TargetMode="External"/><Relationship Id="rId17" Type="http://schemas.openxmlformats.org/officeDocument/2006/relationships/hyperlink" Target="http://ja.wikipedia.org/wiki/%E3%83%95%E3%82%A1%E3%82%A4%E3%83%AB:Flag_of_the_People's_Republic_of_China.svg" TargetMode="External"/><Relationship Id="rId2" Type="http://schemas.openxmlformats.org/officeDocument/2006/relationships/image" Target="../media/image27.png"/><Relationship Id="rId16" Type="http://schemas.openxmlformats.org/officeDocument/2006/relationships/image" Target="../media/image61.png"/><Relationship Id="rId20"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58.png"/><Relationship Id="rId24" Type="http://schemas.openxmlformats.org/officeDocument/2006/relationships/image" Target="../media/image68.png"/><Relationship Id="rId5" Type="http://schemas.openxmlformats.org/officeDocument/2006/relationships/image" Target="../media/image54.jpeg"/><Relationship Id="rId15" Type="http://schemas.openxmlformats.org/officeDocument/2006/relationships/image" Target="../media/image60.png"/><Relationship Id="rId23" Type="http://schemas.openxmlformats.org/officeDocument/2006/relationships/image" Target="../media/image67.png"/><Relationship Id="rId10" Type="http://schemas.openxmlformats.org/officeDocument/2006/relationships/hyperlink" Target="http://ja.wikipedia.org/wiki/%E3%83%95%E3%82%A1%E3%82%A4%E3%83%AB:Flag_of_France.svg" TargetMode="External"/><Relationship Id="rId19" Type="http://schemas.openxmlformats.org/officeDocument/2006/relationships/image" Target="../media/image63.png"/><Relationship Id="rId4" Type="http://schemas.openxmlformats.org/officeDocument/2006/relationships/hyperlink" Target="http://upload.wikimedia.org/wikipedia/commons/b/b6/Amundsen-scott-south_pole_station_2006.jpg" TargetMode="External"/><Relationship Id="rId9" Type="http://schemas.openxmlformats.org/officeDocument/2006/relationships/image" Target="../media/image57.png"/><Relationship Id="rId14" Type="http://schemas.openxmlformats.org/officeDocument/2006/relationships/hyperlink" Target="http://ja.wikipedia.org/wiki/%E3%83%95%E3%82%A1%E3%82%A4%E3%83%AB:Flag_of_the_United_States.svg" TargetMode="External"/><Relationship Id="rId22" Type="http://schemas.openxmlformats.org/officeDocument/2006/relationships/image" Target="../media/image6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lang="ja-JP" altLang="en-US" sz="4000" dirty="0" smtClean="0"/>
              <a:t>南極</a:t>
            </a:r>
            <a:r>
              <a:rPr lang="en-US" altLang="ja-JP" sz="4000" dirty="0" smtClean="0"/>
              <a:t>2m</a:t>
            </a:r>
            <a:r>
              <a:rPr lang="ja-JP" altLang="en-US" sz="4000" dirty="0" smtClean="0"/>
              <a:t>赤外線望遠鏡計画</a:t>
            </a:r>
            <a:r>
              <a:rPr lang="en-US" altLang="ja-JP" sz="3200" dirty="0" smtClean="0"/>
              <a:t/>
            </a:r>
            <a:br>
              <a:rPr lang="en-US" altLang="ja-JP" sz="3200" dirty="0" smtClean="0"/>
            </a:br>
            <a:r>
              <a:rPr lang="ja-JP" altLang="en-US" sz="3200" dirty="0" smtClean="0"/>
              <a:t>～南極での</a:t>
            </a:r>
            <a:r>
              <a:rPr lang="en-US" altLang="ja-JP" sz="3200" dirty="0" smtClean="0"/>
              <a:t>GRB</a:t>
            </a:r>
            <a:r>
              <a:rPr lang="ja-JP" altLang="en-US" sz="3200" dirty="0" smtClean="0"/>
              <a:t>観測～</a:t>
            </a:r>
            <a:endParaRPr kumimoji="1" lang="ja-JP" altLang="en-US" sz="4800" dirty="0"/>
          </a:p>
        </p:txBody>
      </p:sp>
      <p:sp>
        <p:nvSpPr>
          <p:cNvPr id="3" name="サブタイトル 2"/>
          <p:cNvSpPr>
            <a:spLocks noGrp="1"/>
          </p:cNvSpPr>
          <p:nvPr>
            <p:ph type="subTitle" idx="1"/>
          </p:nvPr>
        </p:nvSpPr>
        <p:spPr/>
        <p:txBody>
          <a:bodyPr>
            <a:normAutofit/>
          </a:bodyPr>
          <a:lstStyle/>
          <a:p>
            <a:endParaRPr lang="en-US" altLang="ja-JP" sz="2400" dirty="0" smtClean="0">
              <a:solidFill>
                <a:schemeClr val="tx1">
                  <a:lumMod val="75000"/>
                  <a:lumOff val="25000"/>
                </a:schemeClr>
              </a:solidFill>
            </a:endParaRPr>
          </a:p>
          <a:p>
            <a:r>
              <a:rPr lang="ja-JP" altLang="en-US" sz="2400" dirty="0" smtClean="0">
                <a:solidFill>
                  <a:schemeClr val="tx1">
                    <a:lumMod val="75000"/>
                    <a:lumOff val="25000"/>
                  </a:schemeClr>
                </a:solidFill>
              </a:rPr>
              <a:t>沖田博文　</a:t>
            </a:r>
            <a:r>
              <a:rPr lang="en-US" altLang="ja-JP" sz="2400" dirty="0" smtClean="0">
                <a:solidFill>
                  <a:schemeClr val="tx1">
                    <a:lumMod val="75000"/>
                    <a:lumOff val="25000"/>
                  </a:schemeClr>
                </a:solidFill>
              </a:rPr>
              <a:t>(</a:t>
            </a:r>
            <a:r>
              <a:rPr lang="ja-JP" altLang="en-US" sz="2400" dirty="0" smtClean="0">
                <a:solidFill>
                  <a:schemeClr val="tx1">
                    <a:lumMod val="75000"/>
                    <a:lumOff val="25000"/>
                  </a:schemeClr>
                </a:solidFill>
              </a:rPr>
              <a:t>東北大・天文</a:t>
            </a:r>
            <a:r>
              <a:rPr lang="en-US" altLang="ja-JP" sz="2400" dirty="0" smtClean="0">
                <a:solidFill>
                  <a:schemeClr val="tx1">
                    <a:lumMod val="75000"/>
                    <a:lumOff val="25000"/>
                  </a:schemeClr>
                </a:solidFill>
              </a:rPr>
              <a:t>)</a:t>
            </a:r>
          </a:p>
          <a:p>
            <a:r>
              <a:rPr lang="ja-JP" altLang="en-US" sz="1600" dirty="0" smtClean="0">
                <a:solidFill>
                  <a:schemeClr val="tx1">
                    <a:lumMod val="75000"/>
                    <a:lumOff val="25000"/>
                  </a:schemeClr>
                </a:solidFill>
              </a:rPr>
              <a:t>第</a:t>
            </a:r>
            <a:r>
              <a:rPr lang="en-US" altLang="ja-JP" sz="1600" dirty="0" smtClean="0">
                <a:solidFill>
                  <a:schemeClr val="tx1">
                    <a:lumMod val="75000"/>
                    <a:lumOff val="25000"/>
                  </a:schemeClr>
                </a:solidFill>
              </a:rPr>
              <a:t>52</a:t>
            </a:r>
            <a:r>
              <a:rPr lang="ja-JP" altLang="en-US" sz="1600" dirty="0" smtClean="0">
                <a:solidFill>
                  <a:schemeClr val="tx1">
                    <a:lumMod val="75000"/>
                    <a:lumOff val="25000"/>
                  </a:schemeClr>
                </a:solidFill>
              </a:rPr>
              <a:t>次南極地域観測隊夏隊同行者</a:t>
            </a:r>
            <a:endParaRPr lang="en-US" altLang="ja-JP" sz="1600" dirty="0" smtClean="0">
              <a:solidFill>
                <a:schemeClr val="tx1">
                  <a:lumMod val="75000"/>
                  <a:lumOff val="25000"/>
                </a:schemeClr>
              </a:solidFill>
            </a:endParaRPr>
          </a:p>
          <a:p>
            <a:endParaRPr lang="en-US" altLang="ja-JP" sz="2400" b="1" dirty="0" smtClean="0">
              <a:solidFill>
                <a:schemeClr val="tx1">
                  <a:lumMod val="75000"/>
                  <a:lumOff val="25000"/>
                </a:schemeClr>
              </a:solidFill>
            </a:endParaRPr>
          </a:p>
        </p:txBody>
      </p:sp>
      <p:sp>
        <p:nvSpPr>
          <p:cNvPr id="4" name="テキスト ボックス 3"/>
          <p:cNvSpPr txBox="1"/>
          <p:nvPr/>
        </p:nvSpPr>
        <p:spPr>
          <a:xfrm>
            <a:off x="0" y="0"/>
            <a:ext cx="7457939" cy="276999"/>
          </a:xfrm>
          <a:prstGeom prst="rect">
            <a:avLst/>
          </a:prstGeom>
          <a:noFill/>
        </p:spPr>
        <p:txBody>
          <a:bodyPr wrap="none" rtlCol="0">
            <a:spAutoFit/>
          </a:bodyPr>
          <a:lstStyle/>
          <a:p>
            <a:r>
              <a:rPr kumimoji="1" lang="en-US" altLang="ja-JP" sz="1200" dirty="0" smtClean="0"/>
              <a:t>2010</a:t>
            </a:r>
            <a:r>
              <a:rPr kumimoji="1" lang="ja-JP" altLang="en-US" sz="1200" dirty="0" smtClean="0"/>
              <a:t>年</a:t>
            </a:r>
            <a:r>
              <a:rPr kumimoji="1" lang="en-US" altLang="ja-JP" sz="1200" dirty="0" smtClean="0"/>
              <a:t>8</a:t>
            </a:r>
            <a:r>
              <a:rPr kumimoji="1" lang="ja-JP" altLang="en-US" sz="1200" dirty="0" smtClean="0"/>
              <a:t>月</a:t>
            </a:r>
            <a:r>
              <a:rPr kumimoji="1" lang="en-US" altLang="ja-JP" sz="1200" dirty="0" smtClean="0"/>
              <a:t>27</a:t>
            </a:r>
            <a:r>
              <a:rPr kumimoji="1" lang="ja-JP" altLang="en-US" sz="1200" dirty="0" smtClean="0"/>
              <a:t>日　</a:t>
            </a:r>
            <a:r>
              <a:rPr lang="ja-JP" altLang="en-US" sz="1200" b="1" dirty="0" smtClean="0"/>
              <a:t> </a:t>
            </a:r>
            <a:r>
              <a:rPr lang="en-US" altLang="ja-JP" sz="1200" dirty="0" smtClean="0">
                <a:latin typeface="+mj-lt"/>
              </a:rPr>
              <a:t>GCOE</a:t>
            </a:r>
            <a:r>
              <a:rPr lang="ja-JP" altLang="en-US" sz="1200" dirty="0" smtClean="0">
                <a:latin typeface="+mj-lt"/>
              </a:rPr>
              <a:t>研究会　ガンマ線バーストによるダークな宇宙の観測に向けたワークショップ</a:t>
            </a:r>
            <a:r>
              <a:rPr lang="ja-JP" altLang="en-US" sz="1200" dirty="0" smtClean="0"/>
              <a:t>＠京都大学</a:t>
            </a:r>
            <a:endParaRPr kumimoji="1" lang="ja-JP" altLang="en-US" sz="12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p:cNvSpPr/>
          <p:nvPr/>
        </p:nvSpPr>
        <p:spPr>
          <a:xfrm>
            <a:off x="539552" y="260648"/>
            <a:ext cx="8064896" cy="1031051"/>
          </a:xfrm>
          <a:prstGeom prst="rect">
            <a:avLst/>
          </a:prstGeom>
        </p:spPr>
        <p:txBody>
          <a:bodyPr wrap="square">
            <a:spAutoFit/>
          </a:bodyPr>
          <a:lstStyle/>
          <a:p>
            <a:r>
              <a:rPr lang="en-US" altLang="ja-JP" sz="4000" dirty="0" smtClean="0"/>
              <a:t>GUNDAM</a:t>
            </a:r>
            <a:r>
              <a:rPr lang="ja-JP" altLang="en-US" sz="4000" dirty="0"/>
              <a:t> </a:t>
            </a:r>
            <a:r>
              <a:rPr lang="en-US" altLang="ja-JP" sz="4000" dirty="0" smtClean="0"/>
              <a:t>450</a:t>
            </a:r>
            <a:r>
              <a:rPr lang="ja-JP" altLang="en-US" sz="3200" dirty="0" smtClean="0"/>
              <a:t>：計算上の仮定</a:t>
            </a:r>
            <a:r>
              <a:rPr lang="en-US" altLang="ja-JP" sz="3200" dirty="0" smtClean="0"/>
              <a:t>(1)</a:t>
            </a:r>
            <a:endParaRPr lang="en-US" altLang="ja-JP" sz="4000" dirty="0"/>
          </a:p>
          <a:p>
            <a:r>
              <a:rPr lang="en-US" altLang="ja-JP" sz="2100" dirty="0" smtClean="0">
                <a:solidFill>
                  <a:srgbClr val="FF0000"/>
                </a:solidFill>
              </a:rPr>
              <a:t>G</a:t>
            </a:r>
            <a:r>
              <a:rPr lang="en-US" altLang="ja-JP" sz="2100" dirty="0" smtClean="0"/>
              <a:t>amma-ray burst  for </a:t>
            </a:r>
            <a:r>
              <a:rPr lang="en-US" altLang="ja-JP" sz="2100" dirty="0" err="1" smtClean="0">
                <a:solidFill>
                  <a:srgbClr val="FF0000"/>
                </a:solidFill>
              </a:rPr>
              <a:t>UN</a:t>
            </a:r>
            <a:r>
              <a:rPr lang="en-US" altLang="ja-JP" sz="2100" dirty="0" err="1" smtClean="0"/>
              <a:t>ravelling</a:t>
            </a:r>
            <a:r>
              <a:rPr lang="en-US" altLang="ja-JP" sz="2100" dirty="0" smtClean="0"/>
              <a:t> </a:t>
            </a:r>
            <a:r>
              <a:rPr lang="en-US" altLang="ja-JP" sz="2100" dirty="0" smtClean="0">
                <a:solidFill>
                  <a:srgbClr val="FF0000"/>
                </a:solidFill>
              </a:rPr>
              <a:t>D</a:t>
            </a:r>
            <a:r>
              <a:rPr lang="en-US" altLang="ja-JP" sz="2100" dirty="0" smtClean="0"/>
              <a:t>ark </a:t>
            </a:r>
            <a:r>
              <a:rPr lang="en-US" altLang="ja-JP" sz="2100" dirty="0" smtClean="0">
                <a:solidFill>
                  <a:srgbClr val="FF0000"/>
                </a:solidFill>
              </a:rPr>
              <a:t>A</a:t>
            </a:r>
            <a:r>
              <a:rPr lang="en-US" altLang="ja-JP" sz="2100" dirty="0" smtClean="0"/>
              <a:t>ges </a:t>
            </a:r>
            <a:r>
              <a:rPr lang="en-US" altLang="ja-JP" sz="2100" dirty="0" smtClean="0">
                <a:solidFill>
                  <a:srgbClr val="FF0000"/>
                </a:solidFill>
              </a:rPr>
              <a:t>M</a:t>
            </a:r>
            <a:r>
              <a:rPr lang="en-US" altLang="ja-JP" sz="2100" dirty="0" smtClean="0"/>
              <a:t>ission </a:t>
            </a:r>
            <a:r>
              <a:rPr lang="en-US" altLang="ja-JP" sz="2100" dirty="0" smtClean="0">
                <a:solidFill>
                  <a:srgbClr val="FF0000"/>
                </a:solidFill>
              </a:rPr>
              <a:t>450</a:t>
            </a:r>
            <a:r>
              <a:rPr lang="en-US" altLang="ja-JP" sz="2100" dirty="0" smtClean="0"/>
              <a:t>mm Telescope</a:t>
            </a:r>
            <a:endParaRPr lang="ja-JP" altLang="en-US" sz="2100" dirty="0"/>
          </a:p>
        </p:txBody>
      </p:sp>
      <p:sp>
        <p:nvSpPr>
          <p:cNvPr id="7" name="正方形/長方形 6"/>
          <p:cNvSpPr/>
          <p:nvPr/>
        </p:nvSpPr>
        <p:spPr>
          <a:xfrm>
            <a:off x="2699792" y="1599183"/>
            <a:ext cx="4392488" cy="369332"/>
          </a:xfrm>
          <a:prstGeom prst="rect">
            <a:avLst/>
          </a:prstGeom>
        </p:spPr>
        <p:txBody>
          <a:bodyPr wrap="square">
            <a:spAutoFit/>
          </a:bodyPr>
          <a:lstStyle/>
          <a:p>
            <a:r>
              <a:rPr lang="ja-JP" altLang="en-US" dirty="0" smtClean="0"/>
              <a:t>・・・ノイズ強度と光学レイアウトに依存</a:t>
            </a:r>
            <a:endParaRPr lang="en-US" altLang="ja-JP" dirty="0" smtClean="0"/>
          </a:p>
        </p:txBody>
      </p:sp>
      <p:sp>
        <p:nvSpPr>
          <p:cNvPr id="11" name="正方形/長方形 10"/>
          <p:cNvSpPr/>
          <p:nvPr/>
        </p:nvSpPr>
        <p:spPr>
          <a:xfrm>
            <a:off x="1187624" y="1527175"/>
            <a:ext cx="1415772" cy="461665"/>
          </a:xfrm>
          <a:prstGeom prst="rect">
            <a:avLst/>
          </a:prstGeom>
        </p:spPr>
        <p:txBody>
          <a:bodyPr wrap="none">
            <a:spAutoFit/>
          </a:bodyPr>
          <a:lstStyle/>
          <a:p>
            <a:r>
              <a:rPr lang="ja-JP" altLang="en-US" sz="2400" dirty="0" smtClean="0"/>
              <a:t>検出限界</a:t>
            </a:r>
            <a:endParaRPr lang="ja-JP" altLang="en-US" sz="2400" dirty="0"/>
          </a:p>
        </p:txBody>
      </p:sp>
      <p:sp>
        <p:nvSpPr>
          <p:cNvPr id="15" name="テキスト ボックス 14"/>
          <p:cNvSpPr txBox="1"/>
          <p:nvPr/>
        </p:nvSpPr>
        <p:spPr>
          <a:xfrm>
            <a:off x="1810877" y="1979548"/>
            <a:ext cx="3913251" cy="369332"/>
          </a:xfrm>
          <a:prstGeom prst="rect">
            <a:avLst/>
          </a:prstGeom>
          <a:noFill/>
        </p:spPr>
        <p:txBody>
          <a:bodyPr wrap="none" rtlCol="0">
            <a:spAutoFit/>
          </a:bodyPr>
          <a:lstStyle/>
          <a:p>
            <a:r>
              <a:rPr kumimoji="1" lang="ja-JP" altLang="en-US" dirty="0" smtClean="0"/>
              <a:t>→評価する為に</a:t>
            </a:r>
            <a:r>
              <a:rPr lang="ja-JP" altLang="en-US" dirty="0" smtClean="0"/>
              <a:t>は</a:t>
            </a:r>
            <a:r>
              <a:rPr kumimoji="1" lang="ja-JP" altLang="en-US" dirty="0" smtClean="0"/>
              <a:t>いくつか仮定が必要</a:t>
            </a:r>
            <a:endParaRPr kumimoji="1" lang="en-US" altLang="ja-JP" dirty="0" smtClean="0"/>
          </a:p>
        </p:txBody>
      </p:sp>
      <p:sp>
        <p:nvSpPr>
          <p:cNvPr id="16" name="テキスト ボックス 15"/>
          <p:cNvSpPr txBox="1"/>
          <p:nvPr/>
        </p:nvSpPr>
        <p:spPr>
          <a:xfrm>
            <a:off x="2123728" y="2444695"/>
            <a:ext cx="4249048" cy="1200329"/>
          </a:xfrm>
          <a:prstGeom prst="rect">
            <a:avLst/>
          </a:prstGeom>
          <a:noFill/>
        </p:spPr>
        <p:txBody>
          <a:bodyPr wrap="none" rtlCol="0">
            <a:spAutoFit/>
          </a:bodyPr>
          <a:lstStyle/>
          <a:p>
            <a:pPr>
              <a:buFont typeface="Arial" pitchFamily="34" charset="0"/>
              <a:buChar char="•"/>
            </a:pPr>
            <a:r>
              <a:rPr kumimoji="1" lang="en-US" altLang="ja-JP" dirty="0" smtClean="0"/>
              <a:t> </a:t>
            </a:r>
            <a:r>
              <a:rPr lang="ja-JP" altLang="en-US" dirty="0" smtClean="0"/>
              <a:t>コールドストップの有無</a:t>
            </a:r>
            <a:endParaRPr lang="en-US" altLang="ja-JP" dirty="0" smtClean="0"/>
          </a:p>
          <a:p>
            <a:pPr>
              <a:buFont typeface="Arial" pitchFamily="34" charset="0"/>
              <a:buChar char="•"/>
            </a:pPr>
            <a:r>
              <a:rPr lang="ja-JP" altLang="en-US" dirty="0" smtClean="0"/>
              <a:t> 各エレメントの</a:t>
            </a:r>
            <a:r>
              <a:rPr kumimoji="1" lang="ja-JP" altLang="en-US" dirty="0" smtClean="0"/>
              <a:t>検出器から見た立体角</a:t>
            </a:r>
            <a:endParaRPr kumimoji="1" lang="en-US" altLang="ja-JP" dirty="0" smtClean="0"/>
          </a:p>
          <a:p>
            <a:pPr>
              <a:buFont typeface="Arial" pitchFamily="34" charset="0"/>
              <a:buChar char="•"/>
            </a:pPr>
            <a:r>
              <a:rPr lang="en-US" altLang="ja-JP" dirty="0" smtClean="0"/>
              <a:t> 1</a:t>
            </a:r>
            <a:r>
              <a:rPr lang="ja-JP" altLang="en-US" dirty="0" smtClean="0"/>
              <a:t>ピクセルの見込む視野角</a:t>
            </a:r>
            <a:endParaRPr lang="en-US" altLang="ja-JP" dirty="0" smtClean="0"/>
          </a:p>
          <a:p>
            <a:pPr>
              <a:buFont typeface="Arial" pitchFamily="34" charset="0"/>
              <a:buChar char="•"/>
            </a:pPr>
            <a:r>
              <a:rPr lang="en-US" altLang="ja-JP" dirty="0" smtClean="0"/>
              <a:t> </a:t>
            </a:r>
            <a:r>
              <a:rPr lang="ja-JP" altLang="en-US" dirty="0" smtClean="0"/>
              <a:t>冷却温度                      　　　　　　　　    </a:t>
            </a:r>
            <a:r>
              <a:rPr lang="en-US" altLang="ja-JP" dirty="0" smtClean="0"/>
              <a:t>etc..</a:t>
            </a:r>
            <a:endParaRPr kumimoji="1" lang="ja-JP" altLang="en-US" dirty="0"/>
          </a:p>
        </p:txBody>
      </p:sp>
      <p:graphicFrame>
        <p:nvGraphicFramePr>
          <p:cNvPr id="17" name="表 16"/>
          <p:cNvGraphicFramePr>
            <a:graphicFrameLocks noGrp="1"/>
          </p:cNvGraphicFramePr>
          <p:nvPr/>
        </p:nvGraphicFramePr>
        <p:xfrm>
          <a:off x="899592" y="3933056"/>
          <a:ext cx="4320480" cy="2438400"/>
        </p:xfrm>
        <a:graphic>
          <a:graphicData uri="http://schemas.openxmlformats.org/drawingml/2006/table">
            <a:tbl>
              <a:tblPr bandRow="1">
                <a:tableStyleId>{5C22544A-7EE6-4342-B048-85BDC9FD1C3A}</a:tableStyleId>
              </a:tblPr>
              <a:tblGrid>
                <a:gridCol w="2880321"/>
                <a:gridCol w="1440159"/>
              </a:tblGrid>
              <a:tr h="261029">
                <a:tc>
                  <a:txBody>
                    <a:bodyPr/>
                    <a:lstStyle/>
                    <a:p>
                      <a:r>
                        <a:rPr kumimoji="1" lang="ja-JP" altLang="en-US" sz="1400" dirty="0" smtClean="0"/>
                        <a:t>開口直径</a:t>
                      </a:r>
                      <a:endParaRPr kumimoji="1" lang="ja-JP" altLang="en-US" sz="1400" dirty="0"/>
                    </a:p>
                  </a:txBody>
                  <a:tcPr/>
                </a:tc>
                <a:tc>
                  <a:txBody>
                    <a:bodyPr/>
                    <a:lstStyle/>
                    <a:p>
                      <a:r>
                        <a:rPr kumimoji="1" lang="en-US" altLang="ja-JP" sz="1400" dirty="0" smtClean="0"/>
                        <a:t>450mm</a:t>
                      </a:r>
                      <a:endParaRPr kumimoji="1" lang="ja-JP" altLang="en-US" sz="1400" dirty="0"/>
                    </a:p>
                  </a:txBody>
                  <a:tcPr/>
                </a:tc>
              </a:tr>
              <a:tr h="261029">
                <a:tc>
                  <a:txBody>
                    <a:bodyPr/>
                    <a:lstStyle/>
                    <a:p>
                      <a:r>
                        <a:rPr kumimoji="1" lang="ja-JP" altLang="en-US" sz="1400" dirty="0" smtClean="0"/>
                        <a:t>主鏡焦点距離</a:t>
                      </a:r>
                      <a:endParaRPr kumimoji="1" lang="ja-JP" altLang="en-US" sz="1400" dirty="0"/>
                    </a:p>
                  </a:txBody>
                  <a:tcPr/>
                </a:tc>
                <a:tc>
                  <a:txBody>
                    <a:bodyPr/>
                    <a:lstStyle/>
                    <a:p>
                      <a:r>
                        <a:rPr kumimoji="1" lang="en-US" altLang="ja-JP" sz="1400" dirty="0" smtClean="0"/>
                        <a:t>450mm(F1.0)</a:t>
                      </a:r>
                    </a:p>
                  </a:txBody>
                  <a:tcPr/>
                </a:tc>
              </a:tr>
              <a:tr h="254496">
                <a:tc>
                  <a:txBody>
                    <a:bodyPr/>
                    <a:lstStyle/>
                    <a:p>
                      <a:r>
                        <a:rPr kumimoji="1" lang="ja-JP" altLang="en-US" sz="1400" dirty="0" smtClean="0"/>
                        <a:t>合成焦点距離</a:t>
                      </a:r>
                      <a:endParaRPr kumimoji="1" lang="ja-JP" alt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400" dirty="0" smtClean="0"/>
                        <a:t>8,250</a:t>
                      </a:r>
                      <a:r>
                        <a:rPr kumimoji="1" lang="en-US" altLang="ja-JP" sz="1400" baseline="0" dirty="0" smtClean="0"/>
                        <a:t>mm(F18.3)</a:t>
                      </a:r>
                      <a:endParaRPr kumimoji="1" lang="en-US" altLang="ja-JP" sz="1400" dirty="0" smtClean="0"/>
                    </a:p>
                  </a:txBody>
                  <a:tcPr/>
                </a:tc>
              </a:tr>
              <a:tr h="261029">
                <a:tc>
                  <a:txBody>
                    <a:bodyPr/>
                    <a:lstStyle/>
                    <a:p>
                      <a:r>
                        <a:rPr kumimoji="1" lang="ja-JP" altLang="en-US" sz="1400" dirty="0" smtClean="0"/>
                        <a:t>ピクセルサイズ</a:t>
                      </a:r>
                      <a:endParaRPr kumimoji="1" lang="ja-JP" altLang="en-US" sz="1400" dirty="0"/>
                    </a:p>
                  </a:txBody>
                  <a:tcPr/>
                </a:tc>
                <a:tc>
                  <a:txBody>
                    <a:bodyPr/>
                    <a:lstStyle/>
                    <a:p>
                      <a:r>
                        <a:rPr kumimoji="1" lang="en-US" altLang="ja-JP" sz="1400" dirty="0" smtClean="0"/>
                        <a:t>20x20μm</a:t>
                      </a:r>
                      <a:endParaRPr kumimoji="1" lang="ja-JP" altLang="en-US" sz="1400" dirty="0"/>
                    </a:p>
                  </a:txBody>
                  <a:tcPr/>
                </a:tc>
              </a:tr>
              <a:tr h="261029">
                <a:tc>
                  <a:txBody>
                    <a:bodyPr/>
                    <a:lstStyle/>
                    <a:p>
                      <a:r>
                        <a:rPr kumimoji="1" lang="ja-JP" altLang="en-US" sz="1400" dirty="0" smtClean="0"/>
                        <a:t>ピクセルスケール</a:t>
                      </a:r>
                      <a:endParaRPr kumimoji="1" lang="ja-JP" altLang="en-US" sz="1400" dirty="0"/>
                    </a:p>
                  </a:txBody>
                  <a:tcPr/>
                </a:tc>
                <a:tc>
                  <a:txBody>
                    <a:bodyPr/>
                    <a:lstStyle/>
                    <a:p>
                      <a:r>
                        <a:rPr kumimoji="1" lang="en-US" altLang="ja-JP" sz="1400" dirty="0" smtClean="0"/>
                        <a:t>0.5’’/pixel</a:t>
                      </a:r>
                      <a:endParaRPr kumimoji="1" lang="ja-JP" altLang="en-US" sz="1400" dirty="0"/>
                    </a:p>
                  </a:txBody>
                  <a:tcPr/>
                </a:tc>
              </a:tr>
              <a:tr h="261029">
                <a:tc>
                  <a:txBody>
                    <a:bodyPr/>
                    <a:lstStyle/>
                    <a:p>
                      <a:r>
                        <a:rPr kumimoji="1" lang="ja-JP" altLang="en-US" sz="1400" dirty="0" smtClean="0"/>
                        <a:t>コールドストップ</a:t>
                      </a:r>
                      <a:endParaRPr kumimoji="1" lang="ja-JP" altLang="en-US" sz="1400" dirty="0"/>
                    </a:p>
                  </a:txBody>
                  <a:tcPr/>
                </a:tc>
                <a:tc>
                  <a:txBody>
                    <a:bodyPr/>
                    <a:lstStyle/>
                    <a:p>
                      <a:r>
                        <a:rPr kumimoji="1" lang="ja-JP" altLang="en-US" sz="1400" dirty="0" smtClean="0"/>
                        <a:t>有</a:t>
                      </a:r>
                      <a:endParaRPr kumimoji="1" lang="ja-JP" altLang="en-US" sz="1400" dirty="0"/>
                    </a:p>
                  </a:txBody>
                  <a:tcPr/>
                </a:tc>
              </a:tr>
              <a:tr h="261029">
                <a:tc>
                  <a:txBody>
                    <a:bodyPr/>
                    <a:lstStyle/>
                    <a:p>
                      <a:r>
                        <a:rPr kumimoji="1" lang="ja-JP" altLang="en-US" sz="1400" dirty="0" smtClean="0"/>
                        <a:t>冷却温度</a:t>
                      </a:r>
                      <a:r>
                        <a:rPr kumimoji="1" lang="en-US" altLang="ja-JP" sz="1400" dirty="0" smtClean="0"/>
                        <a:t>(</a:t>
                      </a:r>
                      <a:r>
                        <a:rPr kumimoji="1" lang="ja-JP" altLang="en-US" sz="1400" dirty="0" smtClean="0"/>
                        <a:t>クライオスタット</a:t>
                      </a:r>
                      <a:r>
                        <a:rPr kumimoji="1" lang="en-US" altLang="ja-JP" sz="1400" dirty="0" smtClean="0"/>
                        <a:t>/</a:t>
                      </a:r>
                      <a:r>
                        <a:rPr kumimoji="1" lang="ja-JP" altLang="en-US" sz="1400" dirty="0" smtClean="0"/>
                        <a:t>その他</a:t>
                      </a:r>
                      <a:r>
                        <a:rPr kumimoji="1" lang="en-US" altLang="ja-JP" sz="1400" dirty="0" smtClean="0"/>
                        <a:t>)</a:t>
                      </a:r>
                      <a:endParaRPr kumimoji="1" lang="ja-JP" alt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400" dirty="0" smtClean="0"/>
                        <a:t>150K/190K</a:t>
                      </a:r>
                      <a:r>
                        <a:rPr kumimoji="1" lang="ja-JP" altLang="en-US" sz="1400" baseline="30000" dirty="0" smtClean="0"/>
                        <a:t>（注</a:t>
                      </a:r>
                      <a:r>
                        <a:rPr kumimoji="1" lang="en-US" altLang="ja-JP" sz="1400" baseline="30000" dirty="0" smtClean="0"/>
                        <a:t>1</a:t>
                      </a:r>
                      <a:r>
                        <a:rPr kumimoji="1" lang="ja-JP" altLang="en-US" sz="1400" baseline="30000" dirty="0" smtClean="0"/>
                        <a:t>）</a:t>
                      </a:r>
                    </a:p>
                  </a:txBody>
                  <a:tcPr/>
                </a:tc>
              </a:tr>
              <a:tr h="261029">
                <a:tc>
                  <a:txBody>
                    <a:bodyPr/>
                    <a:lstStyle/>
                    <a:p>
                      <a:r>
                        <a:rPr kumimoji="1" lang="ja-JP" altLang="en-US" sz="1400" dirty="0" smtClean="0"/>
                        <a:t>視野</a:t>
                      </a:r>
                      <a:r>
                        <a:rPr kumimoji="1" lang="ja-JP" altLang="en-US" sz="1400" baseline="30000" dirty="0" smtClean="0"/>
                        <a:t>（注</a:t>
                      </a:r>
                      <a:r>
                        <a:rPr kumimoji="1" lang="en-US" altLang="ja-JP" sz="1400" baseline="30000" dirty="0" smtClean="0"/>
                        <a:t>2</a:t>
                      </a:r>
                      <a:r>
                        <a:rPr kumimoji="1" lang="ja-JP" altLang="en-US" sz="1400" baseline="30000" dirty="0" smtClean="0"/>
                        <a:t>）</a:t>
                      </a:r>
                      <a:endParaRPr kumimoji="1" lang="ja-JP" altLang="en-US" sz="1400" baseline="30000" dirty="0"/>
                    </a:p>
                  </a:txBody>
                  <a:tcPr/>
                </a:tc>
                <a:tc>
                  <a:txBody>
                    <a:bodyPr/>
                    <a:lstStyle/>
                    <a:p>
                      <a:r>
                        <a:rPr kumimoji="1" lang="en-US" altLang="ja-JP" sz="1400" dirty="0" smtClean="0"/>
                        <a:t>16.7’x16.7’</a:t>
                      </a:r>
                      <a:endParaRPr kumimoji="1" lang="ja-JP" altLang="en-US" sz="1400" dirty="0"/>
                    </a:p>
                  </a:txBody>
                  <a:tcPr/>
                </a:tc>
              </a:tr>
            </a:tbl>
          </a:graphicData>
        </a:graphic>
      </p:graphicFrame>
      <p:sp>
        <p:nvSpPr>
          <p:cNvPr id="18" name="正方形/長方形 17"/>
          <p:cNvSpPr/>
          <p:nvPr/>
        </p:nvSpPr>
        <p:spPr>
          <a:xfrm>
            <a:off x="5436096" y="4509120"/>
            <a:ext cx="3024336" cy="1815882"/>
          </a:xfrm>
          <a:prstGeom prst="rect">
            <a:avLst/>
          </a:prstGeom>
        </p:spPr>
        <p:txBody>
          <a:bodyPr wrap="square">
            <a:spAutoFit/>
          </a:bodyPr>
          <a:lstStyle/>
          <a:p>
            <a:pPr algn="just"/>
            <a:r>
              <a:rPr lang="en-US" altLang="ja-JP" sz="1400" dirty="0" smtClean="0"/>
              <a:t>(</a:t>
            </a:r>
            <a:r>
              <a:rPr lang="ja-JP" altLang="en-US" sz="1400" dirty="0" smtClean="0"/>
              <a:t>注</a:t>
            </a:r>
            <a:r>
              <a:rPr lang="en-US" altLang="ja-JP" sz="1400" dirty="0" smtClean="0"/>
              <a:t>1)</a:t>
            </a:r>
            <a:r>
              <a:rPr lang="ja-JP" altLang="en-US" sz="1400" dirty="0" smtClean="0"/>
              <a:t>冷却温度は検出限界の計算結果より許容される最大の温度とした。検出器はこれとは別に</a:t>
            </a:r>
            <a:r>
              <a:rPr lang="en-US" altLang="ja-JP" sz="1400" dirty="0" smtClean="0"/>
              <a:t>70K</a:t>
            </a:r>
            <a:r>
              <a:rPr lang="ja-JP" altLang="en-US" sz="1400" dirty="0" smtClean="0"/>
              <a:t>程度まで冷却する必要がある。</a:t>
            </a:r>
            <a:endParaRPr lang="en-US" altLang="ja-JP" sz="1400" dirty="0" smtClean="0"/>
          </a:p>
          <a:p>
            <a:pPr algn="just"/>
            <a:endParaRPr lang="en-US" altLang="ja-JP" sz="1400" dirty="0" smtClean="0"/>
          </a:p>
          <a:p>
            <a:pPr algn="just"/>
            <a:r>
              <a:rPr lang="en-US" altLang="ja-JP" sz="1400" dirty="0" smtClean="0"/>
              <a:t>(</a:t>
            </a:r>
            <a:r>
              <a:rPr lang="ja-JP" altLang="en-US" sz="1400" dirty="0" smtClean="0"/>
              <a:t>注</a:t>
            </a:r>
            <a:r>
              <a:rPr lang="en-US" altLang="ja-JP" sz="1400" dirty="0" smtClean="0"/>
              <a:t>2)</a:t>
            </a:r>
            <a:r>
              <a:rPr lang="ja-JP" altLang="en-US" sz="1400" dirty="0" smtClean="0"/>
              <a:t>光学系が理想的と仮定すると望遠鏡の視野は検出器のサイズ</a:t>
            </a:r>
            <a:r>
              <a:rPr lang="en-US" altLang="ja-JP" sz="1400" dirty="0" smtClean="0"/>
              <a:t>(</a:t>
            </a:r>
            <a:r>
              <a:rPr lang="ja-JP" altLang="en-US" sz="1400" dirty="0" smtClean="0"/>
              <a:t>画素数</a:t>
            </a:r>
            <a:r>
              <a:rPr lang="en-US" altLang="ja-JP" sz="1400" dirty="0" smtClean="0"/>
              <a:t>)</a:t>
            </a:r>
            <a:r>
              <a:rPr lang="ja-JP" altLang="en-US" sz="1400" dirty="0" smtClean="0"/>
              <a:t>にのみ依存。</a:t>
            </a:r>
            <a:endParaRPr lang="ja-JP" altLang="en-US" sz="14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Antarctica\GRB\gundam450.bmp"/>
          <p:cNvPicPr>
            <a:picLocks noChangeAspect="1" noChangeArrowheads="1"/>
          </p:cNvPicPr>
          <p:nvPr/>
        </p:nvPicPr>
        <p:blipFill>
          <a:blip r:embed="rId2" cstate="print"/>
          <a:srcRect t="3865" b="2087"/>
          <a:stretch>
            <a:fillRect/>
          </a:stretch>
        </p:blipFill>
        <p:spPr bwMode="auto">
          <a:xfrm>
            <a:off x="899592" y="1052736"/>
            <a:ext cx="7082256" cy="5328592"/>
          </a:xfrm>
          <a:prstGeom prst="rect">
            <a:avLst/>
          </a:prstGeom>
          <a:noFill/>
        </p:spPr>
      </p:pic>
      <p:sp>
        <p:nvSpPr>
          <p:cNvPr id="6" name="正方形/長方形 5"/>
          <p:cNvSpPr/>
          <p:nvPr/>
        </p:nvSpPr>
        <p:spPr>
          <a:xfrm>
            <a:off x="539552" y="260648"/>
            <a:ext cx="8064896" cy="707886"/>
          </a:xfrm>
          <a:prstGeom prst="rect">
            <a:avLst/>
          </a:prstGeom>
        </p:spPr>
        <p:txBody>
          <a:bodyPr wrap="square">
            <a:spAutoFit/>
          </a:bodyPr>
          <a:lstStyle/>
          <a:p>
            <a:r>
              <a:rPr lang="en-US" altLang="ja-JP" sz="4000" dirty="0" smtClean="0"/>
              <a:t>GUNDAM</a:t>
            </a:r>
            <a:r>
              <a:rPr lang="ja-JP" altLang="en-US" sz="4000" dirty="0"/>
              <a:t> </a:t>
            </a:r>
            <a:r>
              <a:rPr lang="en-US" altLang="ja-JP" sz="4000" dirty="0" smtClean="0"/>
              <a:t>450</a:t>
            </a:r>
            <a:r>
              <a:rPr lang="ja-JP" altLang="en-US" sz="3200" dirty="0" smtClean="0"/>
              <a:t>：光学レイアウト</a:t>
            </a:r>
            <a:r>
              <a:rPr lang="en-US" altLang="ja-JP" sz="3200" dirty="0" smtClean="0"/>
              <a:t>(</a:t>
            </a:r>
            <a:r>
              <a:rPr lang="ja-JP" altLang="en-US" sz="3200" dirty="0" smtClean="0"/>
              <a:t>概念図</a:t>
            </a:r>
            <a:r>
              <a:rPr lang="en-US" altLang="ja-JP" sz="3200" dirty="0" smtClean="0"/>
              <a:t>)</a:t>
            </a:r>
            <a:endParaRPr lang="en-US" altLang="ja-JP" sz="3200" dirty="0"/>
          </a:p>
        </p:txBody>
      </p:sp>
      <p:sp>
        <p:nvSpPr>
          <p:cNvPr id="7" name="テキスト ボックス 6"/>
          <p:cNvSpPr txBox="1"/>
          <p:nvPr/>
        </p:nvSpPr>
        <p:spPr>
          <a:xfrm>
            <a:off x="6444208" y="1196752"/>
            <a:ext cx="1944216" cy="1200329"/>
          </a:xfrm>
          <a:prstGeom prst="rect">
            <a:avLst/>
          </a:prstGeom>
          <a:solidFill>
            <a:schemeClr val="bg1"/>
          </a:solidFill>
          <a:ln>
            <a:solidFill>
              <a:schemeClr val="tx1"/>
            </a:solidFill>
          </a:ln>
        </p:spPr>
        <p:txBody>
          <a:bodyPr wrap="square" rtlCol="0">
            <a:spAutoFit/>
          </a:bodyPr>
          <a:lstStyle/>
          <a:p>
            <a:r>
              <a:rPr lang="en-US" altLang="ja-JP" dirty="0" smtClean="0"/>
              <a:t>φ450mm, F</a:t>
            </a:r>
            <a:r>
              <a:rPr lang="en-US" altLang="ja-JP" baseline="-25000" dirty="0" smtClean="0"/>
              <a:t>1 </a:t>
            </a:r>
            <a:r>
              <a:rPr lang="en-US" altLang="ja-JP" dirty="0" smtClean="0"/>
              <a:t>= 1.0</a:t>
            </a:r>
          </a:p>
          <a:p>
            <a:r>
              <a:rPr lang="en-US" altLang="ja-JP" dirty="0" err="1" smtClean="0"/>
              <a:t>f</a:t>
            </a:r>
            <a:r>
              <a:rPr lang="en-US" altLang="ja-JP" baseline="-25000" dirty="0" err="1" smtClean="0"/>
              <a:t>eff</a:t>
            </a:r>
            <a:r>
              <a:rPr lang="en-US" altLang="ja-JP" baseline="-25000" dirty="0" smtClean="0"/>
              <a:t> </a:t>
            </a:r>
            <a:r>
              <a:rPr lang="en-US" altLang="ja-JP" dirty="0" smtClean="0"/>
              <a:t>= 8,250mm</a:t>
            </a:r>
          </a:p>
          <a:p>
            <a:r>
              <a:rPr lang="en-US" altLang="ja-JP" dirty="0" smtClean="0"/>
              <a:t>0.5 </a:t>
            </a:r>
            <a:r>
              <a:rPr lang="en-US" altLang="ja-JP" dirty="0" err="1" smtClean="0"/>
              <a:t>arcsec</a:t>
            </a:r>
            <a:r>
              <a:rPr lang="en-US" altLang="ja-JP" dirty="0" smtClean="0"/>
              <a:t>/pixel</a:t>
            </a:r>
          </a:p>
          <a:p>
            <a:r>
              <a:rPr lang="en-US" altLang="ja-JP" dirty="0" smtClean="0"/>
              <a:t>FOV =16.7’x16.7’</a:t>
            </a:r>
            <a:r>
              <a:rPr lang="ja-JP" altLang="en-US" dirty="0" smtClean="0"/>
              <a:t>　</a:t>
            </a:r>
            <a:endParaRPr kumimoji="1" lang="ja-JP" altLang="en-US" dirty="0"/>
          </a:p>
        </p:txBody>
      </p:sp>
      <p:sp>
        <p:nvSpPr>
          <p:cNvPr id="8" name="円/楕円 7"/>
          <p:cNvSpPr/>
          <p:nvPr/>
        </p:nvSpPr>
        <p:spPr>
          <a:xfrm>
            <a:off x="5724128" y="2924944"/>
            <a:ext cx="504056" cy="504056"/>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427984" y="2060848"/>
            <a:ext cx="1715534" cy="369332"/>
          </a:xfrm>
          <a:prstGeom prst="rect">
            <a:avLst/>
          </a:prstGeom>
          <a:solidFill>
            <a:schemeClr val="bg1"/>
          </a:solidFill>
          <a:ln>
            <a:solidFill>
              <a:srgbClr val="FF0000"/>
            </a:solidFill>
          </a:ln>
        </p:spPr>
        <p:txBody>
          <a:bodyPr wrap="none" rtlCol="0">
            <a:spAutoFit/>
          </a:bodyPr>
          <a:lstStyle/>
          <a:p>
            <a:r>
              <a:rPr lang="ja-JP" altLang="en-US" dirty="0"/>
              <a:t>コールドストップ</a:t>
            </a:r>
            <a:endParaRPr kumimoji="1" lang="ja-JP" altLang="en-US" dirty="0"/>
          </a:p>
        </p:txBody>
      </p:sp>
      <p:sp>
        <p:nvSpPr>
          <p:cNvPr id="12" name="テキスト ボックス 11"/>
          <p:cNvSpPr txBox="1"/>
          <p:nvPr/>
        </p:nvSpPr>
        <p:spPr>
          <a:xfrm>
            <a:off x="5148064" y="5158933"/>
            <a:ext cx="3528392" cy="646331"/>
          </a:xfrm>
          <a:prstGeom prst="rect">
            <a:avLst/>
          </a:prstGeom>
          <a:solidFill>
            <a:schemeClr val="bg1"/>
          </a:solidFill>
          <a:ln>
            <a:solidFill>
              <a:schemeClr val="tx1"/>
            </a:solidFill>
          </a:ln>
        </p:spPr>
        <p:txBody>
          <a:bodyPr wrap="square" rtlCol="0">
            <a:spAutoFit/>
          </a:bodyPr>
          <a:lstStyle/>
          <a:p>
            <a:r>
              <a:rPr kumimoji="1" lang="ja-JP" altLang="en-US" dirty="0" smtClean="0"/>
              <a:t>どこにダイクロイックミラーを入れて</a:t>
            </a:r>
            <a:endParaRPr kumimoji="1" lang="en-US" altLang="ja-JP" dirty="0" smtClean="0"/>
          </a:p>
          <a:p>
            <a:r>
              <a:rPr lang="ja-JP" altLang="en-US" dirty="0" smtClean="0"/>
              <a:t>光路分割するかは今後検討する</a:t>
            </a:r>
            <a:endParaRPr lang="en-US" altLang="ja-JP" dirty="0" smtClean="0"/>
          </a:p>
        </p:txBody>
      </p:sp>
      <p:cxnSp>
        <p:nvCxnSpPr>
          <p:cNvPr id="14" name="直線コネクタ 13"/>
          <p:cNvCxnSpPr/>
          <p:nvPr/>
        </p:nvCxnSpPr>
        <p:spPr>
          <a:xfrm rot="5400000">
            <a:off x="4932040" y="3573016"/>
            <a:ext cx="288032"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5076056" y="3717032"/>
            <a:ext cx="2664296"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flipV="1">
            <a:off x="5076056" y="2564904"/>
            <a:ext cx="2664296" cy="72008"/>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rot="5400000">
            <a:off x="4932040" y="2780928"/>
            <a:ext cx="288032"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rot="5400000">
            <a:off x="7164288" y="3140968"/>
            <a:ext cx="1152128"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a:stCxn id="9" idx="2"/>
            <a:endCxn id="8" idx="1"/>
          </p:cNvCxnSpPr>
          <p:nvPr/>
        </p:nvCxnSpPr>
        <p:spPr>
          <a:xfrm rot="16200000" flipH="1">
            <a:off x="5257558" y="2458373"/>
            <a:ext cx="568581" cy="51219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p:nvPr/>
        </p:nvSpPr>
        <p:spPr>
          <a:xfrm>
            <a:off x="6084168" y="3779748"/>
            <a:ext cx="1665841" cy="369332"/>
          </a:xfrm>
          <a:prstGeom prst="rect">
            <a:avLst/>
          </a:prstGeom>
          <a:noFill/>
          <a:ln>
            <a:noFill/>
          </a:ln>
        </p:spPr>
        <p:txBody>
          <a:bodyPr wrap="none" rtlCol="0">
            <a:spAutoFit/>
          </a:bodyPr>
          <a:lstStyle/>
          <a:p>
            <a:r>
              <a:rPr lang="ja-JP" altLang="en-US" b="1" dirty="0">
                <a:solidFill>
                  <a:srgbClr val="0070C0"/>
                </a:solidFill>
              </a:rPr>
              <a:t>クライオスタット</a:t>
            </a:r>
            <a:endParaRPr kumimoji="1" lang="ja-JP" altLang="en-US" b="1" dirty="0">
              <a:solidFill>
                <a:srgbClr val="0070C0"/>
              </a:solidFill>
            </a:endParaRPr>
          </a:p>
        </p:txBody>
      </p:sp>
      <p:sp>
        <p:nvSpPr>
          <p:cNvPr id="28" name="テキスト ボックス 27"/>
          <p:cNvSpPr txBox="1"/>
          <p:nvPr/>
        </p:nvSpPr>
        <p:spPr>
          <a:xfrm>
            <a:off x="755576" y="3861048"/>
            <a:ext cx="3528392" cy="830997"/>
          </a:xfrm>
          <a:prstGeom prst="rect">
            <a:avLst/>
          </a:prstGeom>
          <a:solidFill>
            <a:schemeClr val="bg1"/>
          </a:solidFill>
          <a:ln>
            <a:solidFill>
              <a:schemeClr val="tx1"/>
            </a:solidFill>
          </a:ln>
        </p:spPr>
        <p:txBody>
          <a:bodyPr wrap="square" rtlCol="0">
            <a:spAutoFit/>
          </a:bodyPr>
          <a:lstStyle/>
          <a:p>
            <a:pPr algn="just"/>
            <a:r>
              <a:rPr lang="ja-JP" altLang="en-US" sz="1600" dirty="0" smtClean="0"/>
              <a:t>コールドストップによって検出器は副鏡しか見えない。入射する熱ノイズを大幅にカット</a:t>
            </a:r>
            <a:endParaRPr lang="en-US" altLang="ja-JP" sz="1600" dirty="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539552" y="260648"/>
            <a:ext cx="8064896" cy="707886"/>
          </a:xfrm>
          <a:prstGeom prst="rect">
            <a:avLst/>
          </a:prstGeom>
        </p:spPr>
        <p:txBody>
          <a:bodyPr wrap="square">
            <a:spAutoFit/>
          </a:bodyPr>
          <a:lstStyle/>
          <a:p>
            <a:r>
              <a:rPr lang="en-US" altLang="ja-JP" sz="4000" dirty="0" smtClean="0"/>
              <a:t>GUNDAM</a:t>
            </a:r>
            <a:r>
              <a:rPr lang="ja-JP" altLang="en-US" sz="4000" dirty="0"/>
              <a:t> </a:t>
            </a:r>
            <a:r>
              <a:rPr lang="en-US" altLang="ja-JP" sz="4000" dirty="0" smtClean="0"/>
              <a:t>450</a:t>
            </a:r>
            <a:r>
              <a:rPr lang="ja-JP" altLang="en-US" sz="3200" dirty="0" smtClean="0"/>
              <a:t>：</a:t>
            </a:r>
            <a:r>
              <a:rPr lang="ja-JP" altLang="en-US" sz="3200" dirty="0"/>
              <a:t>計算上</a:t>
            </a:r>
            <a:r>
              <a:rPr lang="ja-JP" altLang="en-US" sz="3200" dirty="0" smtClean="0"/>
              <a:t>の仮定</a:t>
            </a:r>
            <a:r>
              <a:rPr lang="en-US" altLang="ja-JP" sz="3200" dirty="0" smtClean="0"/>
              <a:t>(2)</a:t>
            </a:r>
            <a:endParaRPr lang="en-US" altLang="ja-JP" sz="3200" dirty="0"/>
          </a:p>
        </p:txBody>
      </p:sp>
      <p:sp>
        <p:nvSpPr>
          <p:cNvPr id="5" name="テキスト ボックス 4"/>
          <p:cNvSpPr txBox="1"/>
          <p:nvPr/>
        </p:nvSpPr>
        <p:spPr>
          <a:xfrm>
            <a:off x="1547664" y="2132856"/>
            <a:ext cx="6468759" cy="3139321"/>
          </a:xfrm>
          <a:prstGeom prst="rect">
            <a:avLst/>
          </a:prstGeom>
          <a:noFill/>
        </p:spPr>
        <p:txBody>
          <a:bodyPr wrap="none" rtlCol="0">
            <a:spAutoFit/>
          </a:bodyPr>
          <a:lstStyle/>
          <a:p>
            <a:pPr>
              <a:buFont typeface="Arial" pitchFamily="34" charset="0"/>
              <a:buChar char="•"/>
            </a:pPr>
            <a:r>
              <a:rPr lang="ja-JP" altLang="en-US" dirty="0"/>
              <a:t> </a:t>
            </a:r>
            <a:r>
              <a:rPr kumimoji="1" lang="ja-JP" altLang="en-US" dirty="0" smtClean="0"/>
              <a:t>各コンポーネントからの熱放射は</a:t>
            </a:r>
            <a:r>
              <a:rPr kumimoji="1" lang="en-US" altLang="ja-JP" dirty="0" smtClean="0"/>
              <a:t>gray body</a:t>
            </a:r>
            <a:endParaRPr lang="en-US" altLang="ja-JP" dirty="0" smtClean="0"/>
          </a:p>
          <a:p>
            <a:pPr>
              <a:buFont typeface="Arial" pitchFamily="34" charset="0"/>
              <a:buChar char="•"/>
            </a:pPr>
            <a:r>
              <a:rPr lang="ja-JP" altLang="en-US" dirty="0" smtClean="0"/>
              <a:t> 各コンポーネントから検出器の</a:t>
            </a:r>
            <a:r>
              <a:rPr lang="en-US" altLang="ja-JP" dirty="0" smtClean="0"/>
              <a:t>1</a:t>
            </a:r>
            <a:r>
              <a:rPr lang="ja-JP" altLang="en-US" dirty="0" smtClean="0"/>
              <a:t>ピクセルに入る光子数を計算</a:t>
            </a:r>
            <a:endParaRPr lang="en-US" altLang="ja-JP" dirty="0" smtClean="0"/>
          </a:p>
          <a:p>
            <a:pPr>
              <a:buFont typeface="Arial" pitchFamily="34" charset="0"/>
              <a:buChar char="•"/>
            </a:pPr>
            <a:r>
              <a:rPr lang="ja-JP" altLang="en-US" dirty="0" smtClean="0"/>
              <a:t> 口径</a:t>
            </a:r>
            <a:r>
              <a:rPr lang="en-US" altLang="ja-JP" dirty="0"/>
              <a:t>450m</a:t>
            </a:r>
            <a:r>
              <a:rPr lang="en-US" altLang="ja-JP" dirty="0" smtClean="0"/>
              <a:t>m</a:t>
            </a:r>
            <a:r>
              <a:rPr lang="ja-JP" altLang="en-US" dirty="0" err="1"/>
              <a:t>、</a:t>
            </a:r>
            <a:r>
              <a:rPr lang="ja-JP" altLang="en-US" dirty="0" smtClean="0"/>
              <a:t>ピクセルスケール</a:t>
            </a:r>
            <a:r>
              <a:rPr lang="en-US" altLang="ja-JP" dirty="0" smtClean="0"/>
              <a:t>0.5arcsec/pixel</a:t>
            </a:r>
          </a:p>
          <a:p>
            <a:pPr>
              <a:buFont typeface="Arial" pitchFamily="34" charset="0"/>
              <a:buChar char="•"/>
            </a:pPr>
            <a:r>
              <a:rPr lang="ja-JP" altLang="en-US" dirty="0"/>
              <a:t> </a:t>
            </a:r>
            <a:r>
              <a:rPr lang="ja-JP" altLang="en-US" dirty="0" smtClean="0"/>
              <a:t>フィルター</a:t>
            </a:r>
            <a:r>
              <a:rPr lang="ja-JP" altLang="en-US" dirty="0"/>
              <a:t>は</a:t>
            </a:r>
            <a:r>
              <a:rPr lang="en-US" altLang="ja-JP" dirty="0" smtClean="0">
                <a:solidFill>
                  <a:srgbClr val="0070C0"/>
                </a:solidFill>
              </a:rPr>
              <a:t>0.5-1.0um(OPT</a:t>
            </a:r>
            <a:r>
              <a:rPr lang="en-US" altLang="ja-JP" dirty="0">
                <a:solidFill>
                  <a:srgbClr val="0070C0"/>
                </a:solidFill>
              </a:rPr>
              <a:t>)</a:t>
            </a:r>
            <a:r>
              <a:rPr lang="en-US" altLang="ja-JP" dirty="0"/>
              <a:t>, </a:t>
            </a:r>
            <a:r>
              <a:rPr lang="en-US" altLang="ja-JP" dirty="0">
                <a:solidFill>
                  <a:srgbClr val="0070C0"/>
                </a:solidFill>
              </a:rPr>
              <a:t>1.0-1.5um(IR1)</a:t>
            </a:r>
            <a:r>
              <a:rPr lang="en-US" altLang="ja-JP" dirty="0"/>
              <a:t>, </a:t>
            </a:r>
            <a:r>
              <a:rPr lang="en-US" altLang="ja-JP" dirty="0">
                <a:solidFill>
                  <a:srgbClr val="0070C0"/>
                </a:solidFill>
              </a:rPr>
              <a:t>1.5-2.2um(IR2</a:t>
            </a:r>
            <a:r>
              <a:rPr lang="en-US" altLang="ja-JP" dirty="0" smtClean="0">
                <a:solidFill>
                  <a:srgbClr val="0070C0"/>
                </a:solidFill>
              </a:rPr>
              <a:t>)</a:t>
            </a:r>
          </a:p>
          <a:p>
            <a:pPr>
              <a:buFont typeface="Arial" pitchFamily="34" charset="0"/>
              <a:buChar char="•"/>
            </a:pPr>
            <a:r>
              <a:rPr lang="ja-JP" altLang="en-US" dirty="0" smtClean="0"/>
              <a:t> 望遠鏡、検出器の効率は波長依存せずそれぞれ</a:t>
            </a:r>
            <a:r>
              <a:rPr lang="en-US" altLang="ja-JP" dirty="0" smtClean="0"/>
              <a:t>60%</a:t>
            </a:r>
            <a:r>
              <a:rPr lang="ja-JP" altLang="en-US" dirty="0" err="1" smtClean="0"/>
              <a:t>、</a:t>
            </a:r>
            <a:r>
              <a:rPr lang="en-US" altLang="ja-JP" dirty="0" smtClean="0"/>
              <a:t>80%</a:t>
            </a:r>
            <a:endParaRPr lang="en-US" altLang="ja-JP" dirty="0"/>
          </a:p>
          <a:p>
            <a:pPr>
              <a:buFont typeface="Arial" pitchFamily="34" charset="0"/>
              <a:buChar char="•"/>
            </a:pPr>
            <a:r>
              <a:rPr lang="ja-JP" altLang="en-US" dirty="0" smtClean="0"/>
              <a:t> 点光源は</a:t>
            </a:r>
            <a:r>
              <a:rPr lang="en-US" altLang="ja-JP" dirty="0" smtClean="0"/>
              <a:t>(</a:t>
            </a:r>
            <a:r>
              <a:rPr lang="ja-JP" altLang="en-US" dirty="0" smtClean="0"/>
              <a:t>望遠鏡の収差等により</a:t>
            </a:r>
            <a:r>
              <a:rPr lang="en-US" altLang="ja-JP" dirty="0" smtClean="0"/>
              <a:t>)9pixel</a:t>
            </a:r>
            <a:r>
              <a:rPr lang="ja-JP" altLang="en-US" dirty="0" smtClean="0"/>
              <a:t>にまたがって写ると仮定</a:t>
            </a:r>
            <a:endParaRPr lang="en-US" altLang="ja-JP" dirty="0" smtClean="0"/>
          </a:p>
          <a:p>
            <a:pPr>
              <a:buFont typeface="Arial" pitchFamily="34" charset="0"/>
              <a:buChar char="•"/>
            </a:pPr>
            <a:r>
              <a:rPr lang="ja-JP" altLang="en-US" dirty="0" smtClean="0"/>
              <a:t> 検出限界は</a:t>
            </a:r>
            <a:r>
              <a:rPr lang="en-US" altLang="ja-JP" dirty="0" smtClean="0"/>
              <a:t>5σ</a:t>
            </a:r>
          </a:p>
          <a:p>
            <a:pPr>
              <a:buFont typeface="Arial" pitchFamily="34" charset="0"/>
              <a:buChar char="•"/>
            </a:pPr>
            <a:r>
              <a:rPr lang="en-US" altLang="ja-JP" dirty="0"/>
              <a:t> </a:t>
            </a:r>
            <a:r>
              <a:rPr lang="ja-JP" altLang="en-US" dirty="0" smtClean="0"/>
              <a:t>ダークは</a:t>
            </a:r>
            <a:r>
              <a:rPr lang="en-US" altLang="ja-JP" dirty="0" smtClean="0"/>
              <a:t>1e</a:t>
            </a:r>
            <a:r>
              <a:rPr lang="en-US" altLang="ja-JP" baseline="30000" dirty="0" smtClean="0"/>
              <a:t>-</a:t>
            </a:r>
            <a:r>
              <a:rPr lang="en-US" altLang="ja-JP" dirty="0" smtClean="0"/>
              <a:t>/sec</a:t>
            </a:r>
            <a:r>
              <a:rPr lang="ja-JP" altLang="en-US" dirty="0" smtClean="0"/>
              <a:t>とし、読み出しノイズは無視</a:t>
            </a:r>
            <a:endParaRPr lang="en-US" altLang="ja-JP" dirty="0"/>
          </a:p>
          <a:p>
            <a:pPr>
              <a:buFont typeface="Arial" pitchFamily="34" charset="0"/>
              <a:buChar char="•"/>
            </a:pPr>
            <a:r>
              <a:rPr lang="ja-JP" altLang="en-US" dirty="0" smtClean="0"/>
              <a:t> スパイダーの面積は副鏡面積の</a:t>
            </a:r>
            <a:r>
              <a:rPr lang="en-US" altLang="ja-JP" dirty="0" smtClean="0"/>
              <a:t>1%</a:t>
            </a:r>
          </a:p>
          <a:p>
            <a:pPr>
              <a:buFont typeface="Arial" pitchFamily="34" charset="0"/>
              <a:buChar char="•"/>
            </a:pPr>
            <a:r>
              <a:rPr lang="ja-JP" altLang="en-US" dirty="0"/>
              <a:t> </a:t>
            </a:r>
            <a:r>
              <a:rPr lang="ja-JP" altLang="en-US" dirty="0" smtClean="0"/>
              <a:t>迷光</a:t>
            </a:r>
            <a:r>
              <a:rPr lang="en-US" altLang="ja-JP" dirty="0" smtClean="0"/>
              <a:t>(</a:t>
            </a:r>
            <a:r>
              <a:rPr lang="ja-JP" altLang="en-US" dirty="0" smtClean="0"/>
              <a:t>ゴースト、フレア</a:t>
            </a:r>
            <a:r>
              <a:rPr lang="en-US" altLang="ja-JP" dirty="0" smtClean="0"/>
              <a:t>)</a:t>
            </a:r>
            <a:r>
              <a:rPr lang="ja-JP" altLang="en-US" dirty="0" smtClean="0"/>
              <a:t>は考慮しない</a:t>
            </a:r>
            <a:endParaRPr lang="en-US" altLang="ja-JP" dirty="0" smtClean="0"/>
          </a:p>
          <a:p>
            <a:pPr>
              <a:buFont typeface="Arial" pitchFamily="34" charset="0"/>
              <a:buChar char="•"/>
            </a:pPr>
            <a:r>
              <a:rPr lang="en-US" altLang="ja-JP" dirty="0" smtClean="0"/>
              <a:t> </a:t>
            </a:r>
            <a:r>
              <a:rPr lang="ja-JP" altLang="en-US" dirty="0" smtClean="0"/>
              <a:t>読み出し時間は無視</a:t>
            </a:r>
            <a:endParaRPr lang="en-US" altLang="ja-JP" dirty="0" smtClean="0"/>
          </a:p>
        </p:txBody>
      </p:sp>
      <p:cxnSp>
        <p:nvCxnSpPr>
          <p:cNvPr id="8" name="直線コネクタ 7"/>
          <p:cNvCxnSpPr/>
          <p:nvPr/>
        </p:nvCxnSpPr>
        <p:spPr>
          <a:xfrm>
            <a:off x="3707904" y="4358139"/>
            <a:ext cx="2232248"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1763688" y="4934203"/>
            <a:ext cx="3456384"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p:nvPr/>
        </p:nvCxnSpPr>
        <p:spPr>
          <a:xfrm rot="16200000" flipV="1">
            <a:off x="5508104" y="4718179"/>
            <a:ext cx="1008112" cy="43204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rot="10800000">
            <a:off x="5220072" y="5006211"/>
            <a:ext cx="864096" cy="50405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正方形/長方形 13"/>
          <p:cNvSpPr/>
          <p:nvPr/>
        </p:nvSpPr>
        <p:spPr>
          <a:xfrm>
            <a:off x="6075224" y="5438259"/>
            <a:ext cx="2169184" cy="369332"/>
          </a:xfrm>
          <a:prstGeom prst="rect">
            <a:avLst/>
          </a:prstGeom>
        </p:spPr>
        <p:txBody>
          <a:bodyPr wrap="none">
            <a:spAutoFit/>
          </a:bodyPr>
          <a:lstStyle/>
          <a:p>
            <a:r>
              <a:rPr lang="ja-JP" altLang="en-US" dirty="0" smtClean="0"/>
              <a:t>実際は無視できない</a:t>
            </a:r>
            <a:endParaRPr lang="ja-JP" altLang="en-US" dirty="0"/>
          </a:p>
        </p:txBody>
      </p:sp>
      <p:cxnSp>
        <p:nvCxnSpPr>
          <p:cNvPr id="16" name="直線コネクタ 15"/>
          <p:cNvCxnSpPr/>
          <p:nvPr/>
        </p:nvCxnSpPr>
        <p:spPr>
          <a:xfrm>
            <a:off x="1763688" y="5222235"/>
            <a:ext cx="2016224"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rot="10800000">
            <a:off x="3923928" y="5222235"/>
            <a:ext cx="2088232" cy="43204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正方形/長方形 11"/>
          <p:cNvSpPr/>
          <p:nvPr/>
        </p:nvSpPr>
        <p:spPr>
          <a:xfrm>
            <a:off x="2627784" y="4070107"/>
            <a:ext cx="648072" cy="288032"/>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 name="直線矢印コネクタ 17"/>
          <p:cNvCxnSpPr/>
          <p:nvPr/>
        </p:nvCxnSpPr>
        <p:spPr>
          <a:xfrm flipV="1">
            <a:off x="1259632" y="4286131"/>
            <a:ext cx="1296144" cy="432048"/>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a:off x="395536" y="4574163"/>
            <a:ext cx="1382173" cy="523220"/>
          </a:xfrm>
          <a:prstGeom prst="rect">
            <a:avLst/>
          </a:prstGeom>
          <a:noFill/>
        </p:spPr>
        <p:txBody>
          <a:bodyPr wrap="none" rtlCol="0">
            <a:spAutoFit/>
          </a:bodyPr>
          <a:lstStyle/>
          <a:p>
            <a:r>
              <a:rPr kumimoji="1" lang="en-US" altLang="ja-JP" sz="1400" dirty="0" smtClean="0">
                <a:solidFill>
                  <a:srgbClr val="0070C0"/>
                </a:solidFill>
              </a:rPr>
              <a:t>VIRGO-2K</a:t>
            </a:r>
          </a:p>
          <a:p>
            <a:r>
              <a:rPr lang="en-US" altLang="ja-JP" sz="1400" dirty="0" smtClean="0">
                <a:solidFill>
                  <a:srgbClr val="0070C0"/>
                </a:solidFill>
              </a:rPr>
              <a:t>(</a:t>
            </a:r>
            <a:r>
              <a:rPr lang="en-US" altLang="ja-JP" sz="1400" dirty="0" err="1" smtClean="0">
                <a:solidFill>
                  <a:srgbClr val="0070C0"/>
                </a:solidFill>
              </a:rPr>
              <a:t>HgCdTe</a:t>
            </a:r>
            <a:r>
              <a:rPr lang="en-US" altLang="ja-JP" sz="1400" dirty="0" smtClean="0">
                <a:solidFill>
                  <a:srgbClr val="0070C0"/>
                </a:solidFill>
              </a:rPr>
              <a:t>)</a:t>
            </a:r>
            <a:r>
              <a:rPr lang="ja-JP" altLang="en-US" sz="1400" dirty="0" smtClean="0">
                <a:solidFill>
                  <a:srgbClr val="0070C0"/>
                </a:solidFill>
              </a:rPr>
              <a:t>の場合</a:t>
            </a:r>
            <a:endParaRPr kumimoji="1" lang="ja-JP" altLang="en-US" sz="1400" dirty="0">
              <a:solidFill>
                <a:srgbClr val="0070C0"/>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539552" y="260648"/>
            <a:ext cx="8064896" cy="707886"/>
          </a:xfrm>
          <a:prstGeom prst="rect">
            <a:avLst/>
          </a:prstGeom>
        </p:spPr>
        <p:txBody>
          <a:bodyPr wrap="square">
            <a:spAutoFit/>
          </a:bodyPr>
          <a:lstStyle/>
          <a:p>
            <a:r>
              <a:rPr lang="en-US" altLang="ja-JP" sz="4000" dirty="0" smtClean="0"/>
              <a:t>GUNDAM</a:t>
            </a:r>
            <a:r>
              <a:rPr lang="ja-JP" altLang="en-US" sz="4000" dirty="0"/>
              <a:t> </a:t>
            </a:r>
            <a:r>
              <a:rPr lang="en-US" altLang="ja-JP" sz="4000" dirty="0" smtClean="0"/>
              <a:t>450</a:t>
            </a:r>
            <a:r>
              <a:rPr lang="ja-JP" altLang="en-US" sz="3200" dirty="0" smtClean="0"/>
              <a:t>：</a:t>
            </a:r>
            <a:r>
              <a:rPr lang="ja-JP" altLang="en-US" sz="3200" dirty="0"/>
              <a:t>計算上</a:t>
            </a:r>
            <a:r>
              <a:rPr lang="ja-JP" altLang="en-US" sz="3200" dirty="0" smtClean="0"/>
              <a:t>の仮定</a:t>
            </a:r>
            <a:r>
              <a:rPr lang="en-US" altLang="ja-JP" sz="3200" dirty="0" smtClean="0"/>
              <a:t>(3)</a:t>
            </a:r>
            <a:endParaRPr lang="en-US" altLang="ja-JP" sz="3200" dirty="0"/>
          </a:p>
        </p:txBody>
      </p:sp>
      <p:sp>
        <p:nvSpPr>
          <p:cNvPr id="6" name="テキスト ボックス 5"/>
          <p:cNvSpPr txBox="1"/>
          <p:nvPr/>
        </p:nvSpPr>
        <p:spPr>
          <a:xfrm>
            <a:off x="0" y="1052736"/>
            <a:ext cx="9144000" cy="461665"/>
          </a:xfrm>
          <a:prstGeom prst="rect">
            <a:avLst/>
          </a:prstGeom>
          <a:noFill/>
        </p:spPr>
        <p:txBody>
          <a:bodyPr wrap="square" rtlCol="0">
            <a:spAutoFit/>
          </a:bodyPr>
          <a:lstStyle/>
          <a:p>
            <a:pPr algn="ctr"/>
            <a:r>
              <a:rPr lang="ja-JP" altLang="en-US" sz="2400" dirty="0" smtClean="0"/>
              <a:t>各コンポーネントの温度・放射率・立体角</a:t>
            </a:r>
            <a:endParaRPr lang="en-US" altLang="ja-JP" sz="2400" dirty="0" smtClean="0"/>
          </a:p>
        </p:txBody>
      </p:sp>
      <p:graphicFrame>
        <p:nvGraphicFramePr>
          <p:cNvPr id="8" name="表 7"/>
          <p:cNvGraphicFramePr>
            <a:graphicFrameLocks noGrp="1"/>
          </p:cNvGraphicFramePr>
          <p:nvPr/>
        </p:nvGraphicFramePr>
        <p:xfrm>
          <a:off x="1187624" y="1484784"/>
          <a:ext cx="6696744" cy="1828800"/>
        </p:xfrm>
        <a:graphic>
          <a:graphicData uri="http://schemas.openxmlformats.org/drawingml/2006/table">
            <a:tbl>
              <a:tblPr firstRow="1" bandRow="1">
                <a:tableStyleId>{5C22544A-7EE6-4342-B048-85BDC9FD1C3A}</a:tableStyleId>
              </a:tblPr>
              <a:tblGrid>
                <a:gridCol w="2396730"/>
                <a:gridCol w="1268856"/>
                <a:gridCol w="1339348"/>
                <a:gridCol w="1691810"/>
              </a:tblGrid>
              <a:tr h="360040">
                <a:tc>
                  <a:txBody>
                    <a:bodyPr/>
                    <a:lstStyle/>
                    <a:p>
                      <a:r>
                        <a:rPr kumimoji="1" lang="ja-JP" altLang="en-US" dirty="0" smtClean="0"/>
                        <a:t>名称</a:t>
                      </a:r>
                      <a:endParaRPr kumimoji="1" lang="ja-JP" altLang="en-US" dirty="0"/>
                    </a:p>
                  </a:txBody>
                  <a:tcPr/>
                </a:tc>
                <a:tc>
                  <a:txBody>
                    <a:bodyPr/>
                    <a:lstStyle/>
                    <a:p>
                      <a:pPr algn="ctr"/>
                      <a:r>
                        <a:rPr kumimoji="1" lang="ja-JP" altLang="en-US" dirty="0" smtClean="0"/>
                        <a:t>温度</a:t>
                      </a:r>
                      <a:r>
                        <a:rPr kumimoji="1" lang="en-US" altLang="ja-JP" dirty="0" smtClean="0"/>
                        <a:t>(K)</a:t>
                      </a:r>
                      <a:endParaRPr kumimoji="1" lang="ja-JP" altLang="en-US" dirty="0"/>
                    </a:p>
                  </a:txBody>
                  <a:tcPr/>
                </a:tc>
                <a:tc>
                  <a:txBody>
                    <a:bodyPr/>
                    <a:lstStyle/>
                    <a:p>
                      <a:pPr algn="ctr"/>
                      <a:r>
                        <a:rPr kumimoji="1" lang="ja-JP" altLang="en-US" dirty="0" smtClean="0"/>
                        <a:t>放射率</a:t>
                      </a:r>
                      <a:r>
                        <a:rPr kumimoji="1" lang="en-US" altLang="ja-JP" dirty="0" smtClean="0"/>
                        <a:t>(%)</a:t>
                      </a:r>
                      <a:endParaRPr kumimoji="1" lang="ja-JP" altLang="en-US" dirty="0"/>
                    </a:p>
                  </a:txBody>
                  <a:tcPr/>
                </a:tc>
                <a:tc>
                  <a:txBody>
                    <a:bodyPr/>
                    <a:lstStyle/>
                    <a:p>
                      <a:pPr algn="ctr"/>
                      <a:r>
                        <a:rPr kumimoji="1" lang="ja-JP" altLang="en-US" dirty="0" smtClean="0"/>
                        <a:t>立体角</a:t>
                      </a:r>
                      <a:r>
                        <a:rPr kumimoji="1" lang="en-US" altLang="ja-JP" dirty="0" smtClean="0"/>
                        <a:t>(</a:t>
                      </a:r>
                      <a:r>
                        <a:rPr kumimoji="1" lang="en-US" altLang="ja-JP" dirty="0" err="1" smtClean="0"/>
                        <a:t>str</a:t>
                      </a:r>
                      <a:r>
                        <a:rPr kumimoji="1" lang="en-US" altLang="ja-JP" dirty="0" smtClean="0"/>
                        <a:t>)</a:t>
                      </a:r>
                    </a:p>
                  </a:txBody>
                  <a:tcPr/>
                </a:tc>
              </a:tr>
              <a:tr h="360040">
                <a:tc>
                  <a:txBody>
                    <a:bodyPr/>
                    <a:lstStyle/>
                    <a:p>
                      <a:r>
                        <a:rPr kumimoji="1" lang="ja-JP" altLang="en-US" dirty="0" smtClean="0"/>
                        <a:t>クライオスタット内部</a:t>
                      </a:r>
                      <a:endParaRPr kumimoji="1" lang="ja-JP" altLang="en-US" dirty="0"/>
                    </a:p>
                  </a:txBody>
                  <a:tcPr/>
                </a:tc>
                <a:tc>
                  <a:txBody>
                    <a:bodyPr/>
                    <a:lstStyle/>
                    <a:p>
                      <a:pPr algn="ctr"/>
                      <a:r>
                        <a:rPr kumimoji="1" lang="en-US" altLang="ja-JP" dirty="0" smtClean="0"/>
                        <a:t>150</a:t>
                      </a:r>
                      <a:endParaRPr kumimoji="1" lang="ja-JP" altLang="en-US" dirty="0"/>
                    </a:p>
                  </a:txBody>
                  <a:tcPr/>
                </a:tc>
                <a:tc>
                  <a:txBody>
                    <a:bodyPr/>
                    <a:lstStyle/>
                    <a:p>
                      <a:pPr algn="ctr"/>
                      <a:r>
                        <a:rPr kumimoji="1" lang="en-US" altLang="ja-JP" dirty="0" smtClean="0"/>
                        <a:t>10</a:t>
                      </a:r>
                    </a:p>
                  </a:txBody>
                  <a:tcPr/>
                </a:tc>
                <a:tc>
                  <a:txBody>
                    <a:bodyPr/>
                    <a:lstStyle/>
                    <a:p>
                      <a:pPr algn="ctr"/>
                      <a:r>
                        <a:rPr kumimoji="1" lang="en-US" altLang="ja-JP" dirty="0" smtClean="0"/>
                        <a:t>6.28</a:t>
                      </a:r>
                      <a:endParaRPr kumimoji="1" lang="ja-JP" altLang="en-US" dirty="0"/>
                    </a:p>
                  </a:txBody>
                  <a:tcPr/>
                </a:tc>
              </a:tr>
              <a:tr h="360040">
                <a:tc>
                  <a:txBody>
                    <a:bodyPr/>
                    <a:lstStyle/>
                    <a:p>
                      <a:r>
                        <a:rPr kumimoji="1" lang="ja-JP" altLang="en-US" dirty="0" smtClean="0"/>
                        <a:t>副鏡</a:t>
                      </a:r>
                      <a:endParaRPr kumimoji="1" lang="ja-JP" altLang="en-US" dirty="0"/>
                    </a:p>
                  </a:txBody>
                  <a:tcPr/>
                </a:tc>
                <a:tc>
                  <a:txBody>
                    <a:bodyPr/>
                    <a:lstStyle/>
                    <a:p>
                      <a:pPr algn="ctr"/>
                      <a:r>
                        <a:rPr kumimoji="1" lang="en-US" altLang="ja-JP" dirty="0" smtClean="0"/>
                        <a:t>190</a:t>
                      </a:r>
                      <a:endParaRPr kumimoji="1" lang="ja-JP" altLang="en-US" dirty="0"/>
                    </a:p>
                  </a:txBody>
                  <a:tcPr/>
                </a:tc>
                <a:tc>
                  <a:txBody>
                    <a:bodyPr/>
                    <a:lstStyle/>
                    <a:p>
                      <a:pPr algn="ctr"/>
                      <a:r>
                        <a:rPr kumimoji="1" lang="en-US" altLang="ja-JP" dirty="0" smtClean="0"/>
                        <a:t>5</a:t>
                      </a:r>
                      <a:endParaRPr kumimoji="1" lang="ja-JP" altLang="en-US" dirty="0"/>
                    </a:p>
                  </a:txBody>
                  <a:tcPr/>
                </a:tc>
                <a:tc>
                  <a:txBody>
                    <a:bodyPr/>
                    <a:lstStyle/>
                    <a:p>
                      <a:pPr algn="ctr"/>
                      <a:r>
                        <a:rPr kumimoji="1" lang="en-US" altLang="ja-JP" dirty="0" smtClean="0"/>
                        <a:t>3.85E-03</a:t>
                      </a:r>
                      <a:endParaRPr kumimoji="1" lang="ja-JP" altLang="en-US" dirty="0"/>
                    </a:p>
                  </a:txBody>
                  <a:tcPr/>
                </a:tc>
              </a:tr>
              <a:tr h="360040">
                <a:tc>
                  <a:txBody>
                    <a:bodyPr/>
                    <a:lstStyle/>
                    <a:p>
                      <a:r>
                        <a:rPr kumimoji="1" lang="ja-JP" altLang="en-US" dirty="0" smtClean="0"/>
                        <a:t>スパイダー</a:t>
                      </a:r>
                      <a:endParaRPr kumimoji="1" lang="ja-JP" altLang="en-US" dirty="0"/>
                    </a:p>
                  </a:txBody>
                  <a:tcPr/>
                </a:tc>
                <a:tc>
                  <a:txBody>
                    <a:bodyPr/>
                    <a:lstStyle/>
                    <a:p>
                      <a:pPr algn="ctr"/>
                      <a:r>
                        <a:rPr kumimoji="1" lang="en-US" altLang="ja-JP" dirty="0" smtClean="0"/>
                        <a:t>190</a:t>
                      </a:r>
                      <a:endParaRPr kumimoji="1" lang="ja-JP" altLang="en-US" dirty="0"/>
                    </a:p>
                  </a:txBody>
                  <a:tcPr/>
                </a:tc>
                <a:tc>
                  <a:txBody>
                    <a:bodyPr/>
                    <a:lstStyle/>
                    <a:p>
                      <a:pPr algn="ctr"/>
                      <a:r>
                        <a:rPr kumimoji="1" lang="en-US" altLang="ja-JP" dirty="0" smtClean="0"/>
                        <a:t>5</a:t>
                      </a:r>
                      <a:endParaRPr kumimoji="1" lang="ja-JP" altLang="en-US" dirty="0"/>
                    </a:p>
                  </a:txBody>
                  <a:tcPr/>
                </a:tc>
                <a:tc>
                  <a:txBody>
                    <a:bodyPr/>
                    <a:lstStyle/>
                    <a:p>
                      <a:pPr algn="ctr"/>
                      <a:r>
                        <a:rPr kumimoji="1" lang="en-US" altLang="ja-JP" dirty="0" smtClean="0"/>
                        <a:t>3.85E-05</a:t>
                      </a:r>
                      <a:endParaRPr kumimoji="1" lang="ja-JP" altLang="en-US" dirty="0"/>
                    </a:p>
                  </a:txBody>
                  <a:tcPr/>
                </a:tc>
              </a:tr>
              <a:tr h="360040">
                <a:tc>
                  <a:txBody>
                    <a:bodyPr/>
                    <a:lstStyle/>
                    <a:p>
                      <a:r>
                        <a:rPr kumimoji="1" lang="ja-JP" altLang="en-US" dirty="0" smtClean="0"/>
                        <a:t>主鏡</a:t>
                      </a:r>
                      <a:endParaRPr kumimoji="1" lang="ja-JP" altLang="en-US" dirty="0"/>
                    </a:p>
                  </a:txBody>
                  <a:tcPr/>
                </a:tc>
                <a:tc>
                  <a:txBody>
                    <a:bodyPr/>
                    <a:lstStyle/>
                    <a:p>
                      <a:pPr algn="ctr"/>
                      <a:r>
                        <a:rPr kumimoji="1" lang="en-US" altLang="ja-JP" dirty="0" smtClean="0"/>
                        <a:t>190</a:t>
                      </a:r>
                      <a:endParaRPr kumimoji="1" lang="ja-JP" altLang="en-US" dirty="0"/>
                    </a:p>
                  </a:txBody>
                  <a:tcPr/>
                </a:tc>
                <a:tc>
                  <a:txBody>
                    <a:bodyPr/>
                    <a:lstStyle/>
                    <a:p>
                      <a:pPr algn="ctr"/>
                      <a:r>
                        <a:rPr kumimoji="1" lang="en-US" altLang="ja-JP" dirty="0" smtClean="0"/>
                        <a:t>90</a:t>
                      </a:r>
                      <a:endParaRPr kumimoji="1" lang="ja-JP" altLang="en-US" dirty="0"/>
                    </a:p>
                  </a:txBody>
                  <a:tcPr/>
                </a:tc>
                <a:tc>
                  <a:txBody>
                    <a:bodyPr/>
                    <a:lstStyle/>
                    <a:p>
                      <a:pPr algn="ctr"/>
                      <a:r>
                        <a:rPr kumimoji="1" lang="en-US" altLang="ja-JP" dirty="0" smtClean="0"/>
                        <a:t>0.121</a:t>
                      </a:r>
                      <a:endParaRPr kumimoji="1" lang="ja-JP" altLang="en-US" dirty="0"/>
                    </a:p>
                  </a:txBody>
                  <a:tcPr/>
                </a:tc>
              </a:tr>
            </a:tbl>
          </a:graphicData>
        </a:graphic>
      </p:graphicFrame>
      <p:sp>
        <p:nvSpPr>
          <p:cNvPr id="9" name="テキスト ボックス 8"/>
          <p:cNvSpPr txBox="1"/>
          <p:nvPr/>
        </p:nvSpPr>
        <p:spPr>
          <a:xfrm>
            <a:off x="0" y="3573016"/>
            <a:ext cx="9144000" cy="461665"/>
          </a:xfrm>
          <a:prstGeom prst="rect">
            <a:avLst/>
          </a:prstGeom>
          <a:noFill/>
        </p:spPr>
        <p:txBody>
          <a:bodyPr wrap="square" rtlCol="0">
            <a:spAutoFit/>
          </a:bodyPr>
          <a:lstStyle/>
          <a:p>
            <a:pPr algn="ctr"/>
            <a:r>
              <a:rPr lang="ja-JP" altLang="en-US" sz="2400" dirty="0" smtClean="0"/>
              <a:t>背景光の温度・放射率</a:t>
            </a:r>
            <a:endParaRPr lang="en-US" altLang="ja-JP" sz="2400" dirty="0" smtClean="0"/>
          </a:p>
        </p:txBody>
      </p:sp>
      <p:graphicFrame>
        <p:nvGraphicFramePr>
          <p:cNvPr id="11" name="表 10"/>
          <p:cNvGraphicFramePr>
            <a:graphicFrameLocks noGrp="1"/>
          </p:cNvGraphicFramePr>
          <p:nvPr/>
        </p:nvGraphicFramePr>
        <p:xfrm>
          <a:off x="2051720" y="4005064"/>
          <a:ext cx="4968553" cy="1828800"/>
        </p:xfrm>
        <a:graphic>
          <a:graphicData uri="http://schemas.openxmlformats.org/drawingml/2006/table">
            <a:tbl>
              <a:tblPr firstRow="1" bandRow="1">
                <a:tableStyleId>{21E4AEA4-8DFA-4A89-87EB-49C32662AFE0}</a:tableStyleId>
              </a:tblPr>
              <a:tblGrid>
                <a:gridCol w="2379307"/>
                <a:gridCol w="1259633"/>
                <a:gridCol w="1329613"/>
              </a:tblGrid>
              <a:tr h="316835">
                <a:tc>
                  <a:txBody>
                    <a:bodyPr/>
                    <a:lstStyle/>
                    <a:p>
                      <a:r>
                        <a:rPr kumimoji="1" lang="ja-JP" altLang="en-US" dirty="0" smtClean="0"/>
                        <a:t>名称</a:t>
                      </a:r>
                      <a:endParaRPr kumimoji="1" lang="ja-JP" altLang="en-US" dirty="0"/>
                    </a:p>
                  </a:txBody>
                  <a:tcPr/>
                </a:tc>
                <a:tc>
                  <a:txBody>
                    <a:bodyPr/>
                    <a:lstStyle/>
                    <a:p>
                      <a:pPr algn="ctr"/>
                      <a:r>
                        <a:rPr kumimoji="1" lang="ja-JP" altLang="en-US" dirty="0" smtClean="0"/>
                        <a:t>温度</a:t>
                      </a:r>
                      <a:r>
                        <a:rPr kumimoji="1" lang="en-US" altLang="ja-JP" dirty="0" smtClean="0"/>
                        <a:t>(K)</a:t>
                      </a:r>
                      <a:endParaRPr kumimoji="1" lang="ja-JP" altLang="en-US" dirty="0"/>
                    </a:p>
                  </a:txBody>
                  <a:tcPr/>
                </a:tc>
                <a:tc>
                  <a:txBody>
                    <a:bodyPr/>
                    <a:lstStyle/>
                    <a:p>
                      <a:pPr algn="ctr"/>
                      <a:r>
                        <a:rPr kumimoji="1" lang="ja-JP" altLang="en-US" dirty="0" smtClean="0"/>
                        <a:t>放射率</a:t>
                      </a:r>
                      <a:r>
                        <a:rPr kumimoji="1" lang="en-US" altLang="ja-JP" dirty="0" smtClean="0"/>
                        <a:t>(%)</a:t>
                      </a:r>
                      <a:endParaRPr kumimoji="1" lang="ja-JP" altLang="en-US" dirty="0"/>
                    </a:p>
                  </a:txBody>
                  <a:tcPr/>
                </a:tc>
              </a:tr>
              <a:tr h="316835">
                <a:tc>
                  <a:txBody>
                    <a:bodyPr/>
                    <a:lstStyle/>
                    <a:p>
                      <a:r>
                        <a:rPr kumimoji="1" lang="ja-JP" altLang="en-US" dirty="0" smtClean="0"/>
                        <a:t>黄道光</a:t>
                      </a:r>
                      <a:r>
                        <a:rPr kumimoji="1" lang="en-US" altLang="ja-JP" dirty="0" smtClean="0"/>
                        <a:t>(</a:t>
                      </a:r>
                      <a:r>
                        <a:rPr kumimoji="1" lang="ja-JP" altLang="en-US" dirty="0" smtClean="0"/>
                        <a:t>散乱</a:t>
                      </a:r>
                      <a:r>
                        <a:rPr kumimoji="1" lang="en-US" altLang="ja-JP" dirty="0" smtClean="0"/>
                        <a:t>)</a:t>
                      </a:r>
                      <a:endParaRPr kumimoji="1" lang="ja-JP" altLang="en-US" dirty="0"/>
                    </a:p>
                  </a:txBody>
                  <a:tcPr/>
                </a:tc>
                <a:tc>
                  <a:txBody>
                    <a:bodyPr/>
                    <a:lstStyle/>
                    <a:p>
                      <a:pPr algn="ctr"/>
                      <a:r>
                        <a:rPr kumimoji="1" lang="en-US" altLang="ja-JP" dirty="0" smtClean="0"/>
                        <a:t>275</a:t>
                      </a:r>
                      <a:endParaRPr kumimoji="1" lang="ja-JP" altLang="en-US" dirty="0"/>
                    </a:p>
                  </a:txBody>
                  <a:tcPr/>
                </a:tc>
                <a:tc>
                  <a:txBody>
                    <a:bodyPr/>
                    <a:lstStyle/>
                    <a:p>
                      <a:pPr algn="ctr"/>
                      <a:r>
                        <a:rPr kumimoji="1" lang="en-US" altLang="ja-JP" dirty="0" smtClean="0"/>
                        <a:t>7.1E-08</a:t>
                      </a:r>
                    </a:p>
                  </a:txBody>
                  <a:tcPr/>
                </a:tc>
              </a:tr>
              <a:tr h="316835">
                <a:tc>
                  <a:txBody>
                    <a:bodyPr/>
                    <a:lstStyle/>
                    <a:p>
                      <a:r>
                        <a:rPr kumimoji="1" lang="ja-JP" altLang="en-US" dirty="0" smtClean="0"/>
                        <a:t>黄道光</a:t>
                      </a:r>
                      <a:r>
                        <a:rPr kumimoji="1" lang="en-US" altLang="ja-JP" dirty="0" smtClean="0"/>
                        <a:t>(</a:t>
                      </a:r>
                      <a:r>
                        <a:rPr kumimoji="1" lang="ja-JP" altLang="en-US" dirty="0" smtClean="0"/>
                        <a:t>熱放射</a:t>
                      </a:r>
                      <a:r>
                        <a:rPr kumimoji="1" lang="en-US" altLang="ja-JP" dirty="0" smtClean="0"/>
                        <a:t>)</a:t>
                      </a:r>
                      <a:endParaRPr kumimoji="1" lang="ja-JP" altLang="en-US" dirty="0"/>
                    </a:p>
                  </a:txBody>
                  <a:tcPr/>
                </a:tc>
                <a:tc>
                  <a:txBody>
                    <a:bodyPr/>
                    <a:lstStyle/>
                    <a:p>
                      <a:pPr algn="ctr"/>
                      <a:r>
                        <a:rPr kumimoji="1" lang="en-US" altLang="ja-JP" dirty="0" smtClean="0"/>
                        <a:t>5800</a:t>
                      </a:r>
                      <a:endParaRPr kumimoji="1" lang="ja-JP" altLang="en-US" dirty="0"/>
                    </a:p>
                  </a:txBody>
                  <a:tcPr/>
                </a:tc>
                <a:tc>
                  <a:txBody>
                    <a:bodyPr/>
                    <a:lstStyle/>
                    <a:p>
                      <a:pPr algn="ctr"/>
                      <a:r>
                        <a:rPr kumimoji="1" lang="en-US" altLang="ja-JP" dirty="0" smtClean="0"/>
                        <a:t>3E-14</a:t>
                      </a:r>
                      <a:endParaRPr kumimoji="1" lang="ja-JP" altLang="en-US" dirty="0"/>
                    </a:p>
                  </a:txBody>
                  <a:tcPr/>
                </a:tc>
              </a:tr>
              <a:tr h="316835">
                <a:tc>
                  <a:txBody>
                    <a:bodyPr/>
                    <a:lstStyle/>
                    <a:p>
                      <a:r>
                        <a:rPr kumimoji="1" lang="ja-JP" altLang="en-US" dirty="0" smtClean="0"/>
                        <a:t>銀河面</a:t>
                      </a:r>
                      <a:r>
                        <a:rPr kumimoji="1" lang="en-US" altLang="ja-JP" dirty="0" smtClean="0"/>
                        <a:t>(</a:t>
                      </a:r>
                      <a:r>
                        <a:rPr kumimoji="1" lang="ja-JP" altLang="en-US" dirty="0" smtClean="0"/>
                        <a:t>熱放射</a:t>
                      </a:r>
                      <a:r>
                        <a:rPr kumimoji="1" lang="en-US" altLang="ja-JP" dirty="0" smtClean="0"/>
                        <a:t>)</a:t>
                      </a:r>
                      <a:endParaRPr kumimoji="1" lang="ja-JP" altLang="en-US" dirty="0"/>
                    </a:p>
                  </a:txBody>
                  <a:tcPr/>
                </a:tc>
                <a:tc>
                  <a:txBody>
                    <a:bodyPr/>
                    <a:lstStyle/>
                    <a:p>
                      <a:pPr algn="ctr"/>
                      <a:r>
                        <a:rPr kumimoji="1" lang="en-US" altLang="ja-JP" dirty="0" smtClean="0"/>
                        <a:t>17</a:t>
                      </a:r>
                      <a:endParaRPr kumimoji="1" lang="ja-JP" altLang="en-US" dirty="0"/>
                    </a:p>
                  </a:txBody>
                  <a:tcPr/>
                </a:tc>
                <a:tc>
                  <a:txBody>
                    <a:bodyPr/>
                    <a:lstStyle/>
                    <a:p>
                      <a:pPr algn="ctr"/>
                      <a:r>
                        <a:rPr kumimoji="1" lang="en-US" altLang="ja-JP" dirty="0" smtClean="0"/>
                        <a:t>0.1</a:t>
                      </a:r>
                      <a:endParaRPr kumimoji="1" lang="ja-JP" altLang="en-US" dirty="0"/>
                    </a:p>
                  </a:txBody>
                  <a:tcPr/>
                </a:tc>
              </a:tr>
              <a:tr h="316835">
                <a:tc>
                  <a:txBody>
                    <a:bodyPr/>
                    <a:lstStyle/>
                    <a:p>
                      <a:r>
                        <a:rPr kumimoji="1" lang="en-US" altLang="ja-JP" dirty="0" smtClean="0"/>
                        <a:t>CMB</a:t>
                      </a:r>
                      <a:endParaRPr kumimoji="1" lang="ja-JP" altLang="en-US" dirty="0"/>
                    </a:p>
                  </a:txBody>
                  <a:tcPr/>
                </a:tc>
                <a:tc>
                  <a:txBody>
                    <a:bodyPr/>
                    <a:lstStyle/>
                    <a:p>
                      <a:pPr algn="ctr"/>
                      <a:r>
                        <a:rPr kumimoji="1" lang="en-US" altLang="ja-JP" dirty="0" smtClean="0"/>
                        <a:t>2.73</a:t>
                      </a:r>
                      <a:endParaRPr kumimoji="1" lang="ja-JP" altLang="en-US" dirty="0"/>
                    </a:p>
                  </a:txBody>
                  <a:tcPr/>
                </a:tc>
                <a:tc>
                  <a:txBody>
                    <a:bodyPr/>
                    <a:lstStyle/>
                    <a:p>
                      <a:pPr algn="ctr"/>
                      <a:r>
                        <a:rPr kumimoji="1" lang="en-US" altLang="ja-JP" dirty="0" smtClean="0"/>
                        <a:t>100</a:t>
                      </a:r>
                      <a:endParaRPr kumimoji="1" lang="ja-JP" altLang="en-US" dirty="0"/>
                    </a:p>
                  </a:txBody>
                  <a:tcPr/>
                </a:tc>
              </a:tr>
            </a:tbl>
          </a:graphicData>
        </a:graphic>
      </p:graphicFrame>
      <p:sp>
        <p:nvSpPr>
          <p:cNvPr id="12" name="テキスト ボックス 11"/>
          <p:cNvSpPr txBox="1"/>
          <p:nvPr/>
        </p:nvSpPr>
        <p:spPr>
          <a:xfrm>
            <a:off x="7092280" y="5589240"/>
            <a:ext cx="1641283" cy="307777"/>
          </a:xfrm>
          <a:prstGeom prst="rect">
            <a:avLst/>
          </a:prstGeom>
          <a:noFill/>
        </p:spPr>
        <p:txBody>
          <a:bodyPr wrap="none" rtlCol="0">
            <a:spAutoFit/>
          </a:bodyPr>
          <a:lstStyle/>
          <a:p>
            <a:r>
              <a:rPr lang="en-US" altLang="ja-JP" sz="1400" dirty="0" smtClean="0"/>
              <a:t>A.T. Tokunaga(1993)</a:t>
            </a:r>
          </a:p>
        </p:txBody>
      </p:sp>
      <p:sp>
        <p:nvSpPr>
          <p:cNvPr id="13" name="正方形/長方形 12"/>
          <p:cNvSpPr/>
          <p:nvPr/>
        </p:nvSpPr>
        <p:spPr>
          <a:xfrm>
            <a:off x="1667856" y="6011996"/>
            <a:ext cx="6072496" cy="369332"/>
          </a:xfrm>
          <a:prstGeom prst="rect">
            <a:avLst/>
          </a:prstGeom>
        </p:spPr>
        <p:txBody>
          <a:bodyPr wrap="none">
            <a:spAutoFit/>
          </a:bodyPr>
          <a:lstStyle/>
          <a:p>
            <a:r>
              <a:rPr lang="ja-JP" altLang="en-US" dirty="0" smtClean="0"/>
              <a:t>宇宙望遠鏡なので</a:t>
            </a:r>
            <a:r>
              <a:rPr lang="en-US" altLang="ja-JP" dirty="0" smtClean="0"/>
              <a:t>OH</a:t>
            </a:r>
            <a:r>
              <a:rPr lang="ja-JP" altLang="en-US" dirty="0" smtClean="0"/>
              <a:t>夜光や地球大気の熱放射は考えない</a:t>
            </a:r>
            <a:endParaRPr lang="ja-JP" alt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539552" y="260648"/>
            <a:ext cx="8064896" cy="707886"/>
          </a:xfrm>
          <a:prstGeom prst="rect">
            <a:avLst/>
          </a:prstGeom>
        </p:spPr>
        <p:txBody>
          <a:bodyPr wrap="square">
            <a:spAutoFit/>
          </a:bodyPr>
          <a:lstStyle/>
          <a:p>
            <a:r>
              <a:rPr lang="en-US" altLang="ja-JP" sz="4000" dirty="0" smtClean="0"/>
              <a:t>GUNDAM</a:t>
            </a:r>
            <a:r>
              <a:rPr lang="ja-JP" altLang="en-US" sz="4000" dirty="0"/>
              <a:t> </a:t>
            </a:r>
            <a:r>
              <a:rPr lang="en-US" altLang="ja-JP" sz="4000" dirty="0" smtClean="0"/>
              <a:t>450</a:t>
            </a:r>
            <a:r>
              <a:rPr lang="ja-JP" altLang="en-US" sz="3200" dirty="0" smtClean="0"/>
              <a:t>：</a:t>
            </a:r>
            <a:r>
              <a:rPr lang="ja-JP" altLang="en-US" sz="3200" dirty="0"/>
              <a:t>計算上</a:t>
            </a:r>
            <a:r>
              <a:rPr lang="ja-JP" altLang="en-US" sz="3200" dirty="0" smtClean="0"/>
              <a:t>の仮定</a:t>
            </a:r>
            <a:r>
              <a:rPr lang="en-US" altLang="ja-JP" sz="3200" dirty="0" smtClean="0"/>
              <a:t>(4)</a:t>
            </a:r>
            <a:endParaRPr lang="en-US" altLang="ja-JP" sz="3200" dirty="0"/>
          </a:p>
        </p:txBody>
      </p:sp>
      <p:sp>
        <p:nvSpPr>
          <p:cNvPr id="5" name="テキスト ボックス 4"/>
          <p:cNvSpPr txBox="1"/>
          <p:nvPr/>
        </p:nvSpPr>
        <p:spPr>
          <a:xfrm>
            <a:off x="0" y="1340768"/>
            <a:ext cx="9144000" cy="461665"/>
          </a:xfrm>
          <a:prstGeom prst="rect">
            <a:avLst/>
          </a:prstGeom>
          <a:noFill/>
        </p:spPr>
        <p:txBody>
          <a:bodyPr wrap="square" rtlCol="0">
            <a:spAutoFit/>
          </a:bodyPr>
          <a:lstStyle/>
          <a:p>
            <a:pPr algn="ctr"/>
            <a:r>
              <a:rPr lang="ja-JP" altLang="en-US" sz="2400" dirty="0" smtClean="0"/>
              <a:t>検出器・フィルターの特性</a:t>
            </a:r>
            <a:endParaRPr lang="en-US" altLang="ja-JP" sz="2400" dirty="0" smtClean="0"/>
          </a:p>
        </p:txBody>
      </p:sp>
      <p:pic>
        <p:nvPicPr>
          <p:cNvPr id="5121" name="Picture 1" descr="D:\GRB\detector+filter.jpg"/>
          <p:cNvPicPr>
            <a:picLocks noChangeAspect="1" noChangeArrowheads="1"/>
          </p:cNvPicPr>
          <p:nvPr/>
        </p:nvPicPr>
        <p:blipFill>
          <a:blip r:embed="rId2" cstate="print"/>
          <a:srcRect/>
          <a:stretch>
            <a:fillRect/>
          </a:stretch>
        </p:blipFill>
        <p:spPr bwMode="auto">
          <a:xfrm>
            <a:off x="1259632" y="2060848"/>
            <a:ext cx="6480720" cy="4190976"/>
          </a:xfrm>
          <a:prstGeom prst="rect">
            <a:avLst/>
          </a:prstGeom>
          <a:noFill/>
        </p:spPr>
      </p:pic>
      <p:sp>
        <p:nvSpPr>
          <p:cNvPr id="6" name="テキスト ボックス 5"/>
          <p:cNvSpPr txBox="1"/>
          <p:nvPr/>
        </p:nvSpPr>
        <p:spPr>
          <a:xfrm>
            <a:off x="2195736" y="2420888"/>
            <a:ext cx="566758" cy="369332"/>
          </a:xfrm>
          <a:prstGeom prst="rect">
            <a:avLst/>
          </a:prstGeom>
          <a:noFill/>
        </p:spPr>
        <p:txBody>
          <a:bodyPr wrap="none" rtlCol="0">
            <a:spAutoFit/>
          </a:bodyPr>
          <a:lstStyle/>
          <a:p>
            <a:r>
              <a:rPr kumimoji="1" lang="en-US" altLang="ja-JP" dirty="0" smtClean="0"/>
              <a:t>OPT</a:t>
            </a:r>
            <a:endParaRPr kumimoji="1" lang="ja-JP" altLang="en-US" dirty="0"/>
          </a:p>
        </p:txBody>
      </p:sp>
      <p:sp>
        <p:nvSpPr>
          <p:cNvPr id="7" name="テキスト ボックス 6"/>
          <p:cNvSpPr txBox="1"/>
          <p:nvPr/>
        </p:nvSpPr>
        <p:spPr>
          <a:xfrm>
            <a:off x="2843808" y="2420888"/>
            <a:ext cx="484428" cy="369332"/>
          </a:xfrm>
          <a:prstGeom prst="rect">
            <a:avLst/>
          </a:prstGeom>
          <a:noFill/>
        </p:spPr>
        <p:txBody>
          <a:bodyPr wrap="none" rtlCol="0">
            <a:spAutoFit/>
          </a:bodyPr>
          <a:lstStyle/>
          <a:p>
            <a:r>
              <a:rPr kumimoji="1" lang="en-US" altLang="ja-JP" dirty="0" smtClean="0"/>
              <a:t>IR1</a:t>
            </a:r>
            <a:endParaRPr kumimoji="1" lang="ja-JP" altLang="en-US" dirty="0"/>
          </a:p>
        </p:txBody>
      </p:sp>
      <p:sp>
        <p:nvSpPr>
          <p:cNvPr id="8" name="テキスト ボックス 7"/>
          <p:cNvSpPr txBox="1"/>
          <p:nvPr/>
        </p:nvSpPr>
        <p:spPr>
          <a:xfrm>
            <a:off x="3563888" y="2420888"/>
            <a:ext cx="484428" cy="369332"/>
          </a:xfrm>
          <a:prstGeom prst="rect">
            <a:avLst/>
          </a:prstGeom>
          <a:noFill/>
        </p:spPr>
        <p:txBody>
          <a:bodyPr wrap="none" rtlCol="0">
            <a:spAutoFit/>
          </a:bodyPr>
          <a:lstStyle/>
          <a:p>
            <a:r>
              <a:rPr kumimoji="1" lang="en-US" altLang="ja-JP" dirty="0" smtClean="0"/>
              <a:t>IR2</a:t>
            </a:r>
            <a:endParaRPr kumimoji="1" lang="ja-JP" alt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descr="D:\GRB\figure1aa.jpg"/>
          <p:cNvPicPr>
            <a:picLocks noChangeAspect="1" noChangeArrowheads="1"/>
          </p:cNvPicPr>
          <p:nvPr/>
        </p:nvPicPr>
        <p:blipFill>
          <a:blip r:embed="rId2" cstate="print"/>
          <a:srcRect/>
          <a:stretch>
            <a:fillRect/>
          </a:stretch>
        </p:blipFill>
        <p:spPr bwMode="auto">
          <a:xfrm>
            <a:off x="1352872" y="1124744"/>
            <a:ext cx="6243464" cy="4037546"/>
          </a:xfrm>
          <a:prstGeom prst="rect">
            <a:avLst/>
          </a:prstGeom>
          <a:noFill/>
        </p:spPr>
      </p:pic>
      <p:sp>
        <p:nvSpPr>
          <p:cNvPr id="4" name="正方形/長方形 3"/>
          <p:cNvSpPr/>
          <p:nvPr/>
        </p:nvSpPr>
        <p:spPr>
          <a:xfrm>
            <a:off x="539552" y="260648"/>
            <a:ext cx="8064896" cy="707886"/>
          </a:xfrm>
          <a:prstGeom prst="rect">
            <a:avLst/>
          </a:prstGeom>
        </p:spPr>
        <p:txBody>
          <a:bodyPr wrap="square">
            <a:spAutoFit/>
          </a:bodyPr>
          <a:lstStyle/>
          <a:p>
            <a:r>
              <a:rPr lang="en-US" altLang="ja-JP" sz="4000" dirty="0" smtClean="0"/>
              <a:t>GUNDAM</a:t>
            </a:r>
            <a:r>
              <a:rPr lang="ja-JP" altLang="en-US" sz="4000" dirty="0"/>
              <a:t> </a:t>
            </a:r>
            <a:r>
              <a:rPr lang="en-US" altLang="ja-JP" sz="4000" dirty="0" smtClean="0"/>
              <a:t>450</a:t>
            </a:r>
            <a:r>
              <a:rPr lang="ja-JP" altLang="en-US" sz="3200" dirty="0" smtClean="0"/>
              <a:t>：</a:t>
            </a:r>
            <a:r>
              <a:rPr lang="en-US" altLang="ja-JP" sz="3200" dirty="0" smtClean="0"/>
              <a:t>photon</a:t>
            </a:r>
            <a:r>
              <a:rPr lang="ja-JP" altLang="en-US" sz="3200" dirty="0" smtClean="0"/>
              <a:t>数</a:t>
            </a:r>
            <a:endParaRPr lang="en-US" altLang="ja-JP" sz="3200" dirty="0"/>
          </a:p>
        </p:txBody>
      </p:sp>
      <p:sp>
        <p:nvSpPr>
          <p:cNvPr id="6" name="テキスト ボックス 5"/>
          <p:cNvSpPr txBox="1"/>
          <p:nvPr/>
        </p:nvSpPr>
        <p:spPr>
          <a:xfrm>
            <a:off x="899592" y="5229200"/>
            <a:ext cx="7560840" cy="646331"/>
          </a:xfrm>
          <a:prstGeom prst="rect">
            <a:avLst/>
          </a:prstGeom>
          <a:noFill/>
        </p:spPr>
        <p:txBody>
          <a:bodyPr wrap="square" rtlCol="0">
            <a:spAutoFit/>
          </a:bodyPr>
          <a:lstStyle/>
          <a:p>
            <a:r>
              <a:rPr kumimoji="1" lang="ja-JP" altLang="en-US" dirty="0" smtClean="0"/>
              <a:t>観測波長を</a:t>
            </a:r>
            <a:r>
              <a:rPr kumimoji="1" lang="en-US" altLang="ja-JP" dirty="0" smtClean="0"/>
              <a:t>2.2um</a:t>
            </a:r>
            <a:r>
              <a:rPr kumimoji="1" lang="ja-JP" altLang="en-US" dirty="0" smtClean="0"/>
              <a:t>以下と限定するのであれば、</a:t>
            </a:r>
            <a:r>
              <a:rPr lang="ja-JP" altLang="en-US" dirty="0" smtClean="0">
                <a:solidFill>
                  <a:srgbClr val="FF0000"/>
                </a:solidFill>
              </a:rPr>
              <a:t>鏡</a:t>
            </a:r>
            <a:r>
              <a:rPr lang="en-US" altLang="ja-JP" dirty="0" smtClean="0">
                <a:solidFill>
                  <a:srgbClr val="FF0000"/>
                </a:solidFill>
              </a:rPr>
              <a:t>190K, </a:t>
            </a:r>
            <a:r>
              <a:rPr lang="ja-JP" altLang="en-US" dirty="0" smtClean="0">
                <a:solidFill>
                  <a:srgbClr val="FF0000"/>
                </a:solidFill>
              </a:rPr>
              <a:t>クライオスタット</a:t>
            </a:r>
            <a:r>
              <a:rPr lang="en-US" altLang="ja-JP" dirty="0" smtClean="0">
                <a:solidFill>
                  <a:srgbClr val="FF0000"/>
                </a:solidFill>
              </a:rPr>
              <a:t>150K</a:t>
            </a:r>
            <a:r>
              <a:rPr lang="ja-JP" altLang="en-US" dirty="0" smtClean="0"/>
              <a:t>でも各コンポーネントの熱放射の影響は黄道光</a:t>
            </a:r>
            <a:r>
              <a:rPr lang="en-US" altLang="ja-JP" dirty="0" smtClean="0"/>
              <a:t>(</a:t>
            </a:r>
            <a:r>
              <a:rPr lang="ja-JP" altLang="en-US" dirty="0" smtClean="0"/>
              <a:t>散乱</a:t>
            </a:r>
            <a:r>
              <a:rPr lang="en-US" altLang="ja-JP" dirty="0" smtClean="0"/>
              <a:t>)</a:t>
            </a:r>
            <a:r>
              <a:rPr lang="ja-JP" altLang="en-US" dirty="0" smtClean="0"/>
              <a:t>以下となり無視できる。</a:t>
            </a:r>
            <a:endParaRPr kumimoji="1" lang="ja-JP" altLang="en-US" dirty="0"/>
          </a:p>
        </p:txBody>
      </p:sp>
      <p:sp>
        <p:nvSpPr>
          <p:cNvPr id="7" name="テキスト ボックス 6"/>
          <p:cNvSpPr txBox="1"/>
          <p:nvPr/>
        </p:nvSpPr>
        <p:spPr>
          <a:xfrm>
            <a:off x="2267744" y="5951021"/>
            <a:ext cx="5472608" cy="646331"/>
          </a:xfrm>
          <a:prstGeom prst="rect">
            <a:avLst/>
          </a:prstGeom>
          <a:noFill/>
        </p:spPr>
        <p:txBody>
          <a:bodyPr wrap="square" rtlCol="0">
            <a:spAutoFit/>
          </a:bodyPr>
          <a:lstStyle/>
          <a:p>
            <a:r>
              <a:rPr lang="ja-JP" altLang="en-US" dirty="0" smtClean="0"/>
              <a:t>→</a:t>
            </a:r>
            <a:r>
              <a:rPr kumimoji="1" lang="ja-JP" altLang="en-US" dirty="0" smtClean="0"/>
              <a:t>ほとんど冷却しなくても</a:t>
            </a:r>
            <a:r>
              <a:rPr lang="en-US" altLang="ja-JP" dirty="0" smtClean="0"/>
              <a:t>OK?</a:t>
            </a:r>
          </a:p>
          <a:p>
            <a:r>
              <a:rPr lang="en-US" altLang="ja-JP" dirty="0" smtClean="0"/>
              <a:t>     </a:t>
            </a:r>
            <a:r>
              <a:rPr lang="ja-JP" altLang="en-US" dirty="0" smtClean="0"/>
              <a:t>むしろ</a:t>
            </a:r>
            <a:r>
              <a:rPr lang="ja-JP" altLang="en-US" dirty="0" smtClean="0">
                <a:solidFill>
                  <a:srgbClr val="00B050"/>
                </a:solidFill>
              </a:rPr>
              <a:t>暗電流</a:t>
            </a:r>
            <a:r>
              <a:rPr lang="ja-JP" altLang="en-US" dirty="0" smtClean="0"/>
              <a:t>を減らす努力</a:t>
            </a:r>
            <a:r>
              <a:rPr lang="en-US" altLang="ja-JP" dirty="0" smtClean="0"/>
              <a:t>(</a:t>
            </a:r>
            <a:r>
              <a:rPr lang="ja-JP" altLang="en-US" dirty="0" smtClean="0"/>
              <a:t>検出器の冷却</a:t>
            </a:r>
            <a:r>
              <a:rPr lang="en-US" altLang="ja-JP" dirty="0" smtClean="0"/>
              <a:t>?)</a:t>
            </a:r>
            <a:r>
              <a:rPr lang="ja-JP" altLang="en-US" dirty="0" smtClean="0"/>
              <a:t>が重要</a:t>
            </a:r>
            <a:endParaRPr lang="en-US" altLang="ja-JP" dirty="0" smtClean="0"/>
          </a:p>
        </p:txBody>
      </p:sp>
      <p:cxnSp>
        <p:nvCxnSpPr>
          <p:cNvPr id="9" name="直線コネクタ 8"/>
          <p:cNvCxnSpPr/>
          <p:nvPr/>
        </p:nvCxnSpPr>
        <p:spPr>
          <a:xfrm rot="5400000" flipH="1" flipV="1">
            <a:off x="3347864" y="3789040"/>
            <a:ext cx="1728192" cy="0"/>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2195736" y="2924944"/>
            <a:ext cx="576064" cy="0"/>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a:off x="2771800" y="2924944"/>
            <a:ext cx="576064" cy="0"/>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3347864" y="2996952"/>
            <a:ext cx="864096" cy="0"/>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rot="10800000" flipV="1">
            <a:off x="2915816" y="980728"/>
            <a:ext cx="4248472" cy="1872208"/>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p:nvPr/>
        </p:nvCxnSpPr>
        <p:spPr>
          <a:xfrm rot="10800000" flipV="1">
            <a:off x="3923928" y="980728"/>
            <a:ext cx="3240360" cy="1944216"/>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9" name="正方形/長方形 28"/>
          <p:cNvSpPr/>
          <p:nvPr/>
        </p:nvSpPr>
        <p:spPr>
          <a:xfrm>
            <a:off x="7180021" y="764704"/>
            <a:ext cx="1568443" cy="369332"/>
          </a:xfrm>
          <a:prstGeom prst="rect">
            <a:avLst/>
          </a:prstGeom>
        </p:spPr>
        <p:txBody>
          <a:bodyPr wrap="none">
            <a:spAutoFit/>
          </a:bodyPr>
          <a:lstStyle/>
          <a:p>
            <a:r>
              <a:rPr lang="ja-JP" altLang="en-US" dirty="0" smtClean="0">
                <a:solidFill>
                  <a:srgbClr val="00B050"/>
                </a:solidFill>
              </a:rPr>
              <a:t>暗電流</a:t>
            </a:r>
            <a:r>
              <a:rPr lang="en-US" altLang="ja-JP" dirty="0" smtClean="0">
                <a:solidFill>
                  <a:srgbClr val="00B050"/>
                </a:solidFill>
              </a:rPr>
              <a:t>1e</a:t>
            </a:r>
            <a:r>
              <a:rPr lang="en-US" altLang="ja-JP" baseline="30000" dirty="0" smtClean="0">
                <a:solidFill>
                  <a:srgbClr val="00B050"/>
                </a:solidFill>
              </a:rPr>
              <a:t>-</a:t>
            </a:r>
            <a:r>
              <a:rPr lang="en-US" altLang="ja-JP" dirty="0" smtClean="0">
                <a:solidFill>
                  <a:srgbClr val="00B050"/>
                </a:solidFill>
              </a:rPr>
              <a:t>/sec</a:t>
            </a:r>
            <a:endParaRPr lang="ja-JP" altLang="en-US" dirty="0">
              <a:solidFill>
                <a:srgbClr val="00B05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539552" y="260648"/>
            <a:ext cx="8064896" cy="707886"/>
          </a:xfrm>
          <a:prstGeom prst="rect">
            <a:avLst/>
          </a:prstGeom>
        </p:spPr>
        <p:txBody>
          <a:bodyPr wrap="square">
            <a:spAutoFit/>
          </a:bodyPr>
          <a:lstStyle/>
          <a:p>
            <a:r>
              <a:rPr lang="en-US" altLang="ja-JP" sz="4000" dirty="0" smtClean="0"/>
              <a:t>GUNDAM</a:t>
            </a:r>
            <a:r>
              <a:rPr lang="ja-JP" altLang="en-US" sz="4000" dirty="0"/>
              <a:t> </a:t>
            </a:r>
            <a:r>
              <a:rPr lang="en-US" altLang="ja-JP" sz="4000" dirty="0" smtClean="0"/>
              <a:t>450</a:t>
            </a:r>
            <a:r>
              <a:rPr lang="ja-JP" altLang="en-US" sz="3200" dirty="0" smtClean="0"/>
              <a:t>：検出限界</a:t>
            </a:r>
            <a:endParaRPr lang="en-US" altLang="ja-JP" sz="3200" dirty="0"/>
          </a:p>
        </p:txBody>
      </p:sp>
      <p:pic>
        <p:nvPicPr>
          <p:cNvPr id="3073" name="Picture 1" descr="D:\GRB\figure1ab.jpg"/>
          <p:cNvPicPr>
            <a:picLocks noChangeAspect="1" noChangeArrowheads="1"/>
          </p:cNvPicPr>
          <p:nvPr/>
        </p:nvPicPr>
        <p:blipFill>
          <a:blip r:embed="rId2" cstate="print"/>
          <a:srcRect/>
          <a:stretch>
            <a:fillRect/>
          </a:stretch>
        </p:blipFill>
        <p:spPr bwMode="auto">
          <a:xfrm>
            <a:off x="1475656" y="1547500"/>
            <a:ext cx="6020055" cy="3893071"/>
          </a:xfrm>
          <a:prstGeom prst="rect">
            <a:avLst/>
          </a:prstGeom>
          <a:noFill/>
        </p:spPr>
      </p:pic>
      <p:cxnSp>
        <p:nvCxnSpPr>
          <p:cNvPr id="9" name="直線コネクタ 8"/>
          <p:cNvCxnSpPr/>
          <p:nvPr/>
        </p:nvCxnSpPr>
        <p:spPr>
          <a:xfrm rot="5400000">
            <a:off x="2339752" y="3419708"/>
            <a:ext cx="2880320" cy="0"/>
          </a:xfrm>
          <a:prstGeom prst="line">
            <a:avLst/>
          </a:prstGeom>
          <a:ln w="28575">
            <a:solidFill>
              <a:schemeClr val="tx1"/>
            </a:solidFill>
            <a:prstDash val="sysDot"/>
          </a:ln>
        </p:spPr>
        <p:style>
          <a:lnRef idx="1">
            <a:schemeClr val="accent2"/>
          </a:lnRef>
          <a:fillRef idx="0">
            <a:schemeClr val="accent2"/>
          </a:fillRef>
          <a:effectRef idx="0">
            <a:schemeClr val="accent2"/>
          </a:effectRef>
          <a:fontRef idx="minor">
            <a:schemeClr val="tx1"/>
          </a:fontRef>
        </p:style>
      </p:cxnSp>
      <p:cxnSp>
        <p:nvCxnSpPr>
          <p:cNvPr id="11" name="直線コネクタ 10"/>
          <p:cNvCxnSpPr/>
          <p:nvPr/>
        </p:nvCxnSpPr>
        <p:spPr>
          <a:xfrm>
            <a:off x="2123728" y="2843644"/>
            <a:ext cx="5184576"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5148064" y="3140968"/>
            <a:ext cx="2808312" cy="369332"/>
          </a:xfrm>
          <a:prstGeom prst="rect">
            <a:avLst/>
          </a:prstGeom>
          <a:solidFill>
            <a:schemeClr val="bg1"/>
          </a:solidFill>
          <a:ln>
            <a:solidFill>
              <a:schemeClr val="tx1"/>
            </a:solidFill>
          </a:ln>
        </p:spPr>
        <p:txBody>
          <a:bodyPr wrap="square" rtlCol="0">
            <a:spAutoFit/>
          </a:bodyPr>
          <a:lstStyle/>
          <a:p>
            <a:r>
              <a:rPr lang="en-US" altLang="ja-JP" dirty="0" smtClean="0"/>
              <a:t>10min</a:t>
            </a:r>
            <a:r>
              <a:rPr lang="ja-JP" altLang="en-US" dirty="0" smtClean="0"/>
              <a:t>で</a:t>
            </a:r>
            <a:r>
              <a:rPr lang="en-US" altLang="ja-JP" dirty="0" smtClean="0"/>
              <a:t>22</a:t>
            </a:r>
            <a:r>
              <a:rPr lang="ja-JP" altLang="en-US" dirty="0" smtClean="0"/>
              <a:t>等</a:t>
            </a:r>
            <a:r>
              <a:rPr lang="en-US" altLang="ja-JP" dirty="0" smtClean="0"/>
              <a:t>(AB)</a:t>
            </a:r>
            <a:r>
              <a:rPr lang="ja-JP" altLang="en-US" dirty="0" smtClean="0"/>
              <a:t>を達成！</a:t>
            </a:r>
            <a:endParaRPr kumimoji="1" lang="ja-JP" altLang="en-US" dirty="0"/>
          </a:p>
        </p:txBody>
      </p:sp>
      <p:sp>
        <p:nvSpPr>
          <p:cNvPr id="12" name="テキスト ボックス 11"/>
          <p:cNvSpPr txBox="1"/>
          <p:nvPr/>
        </p:nvSpPr>
        <p:spPr>
          <a:xfrm>
            <a:off x="4788024" y="5589240"/>
            <a:ext cx="3384376" cy="523220"/>
          </a:xfrm>
          <a:prstGeom prst="rect">
            <a:avLst/>
          </a:prstGeom>
          <a:noFill/>
        </p:spPr>
        <p:txBody>
          <a:bodyPr wrap="square" rtlCol="0">
            <a:spAutoFit/>
          </a:bodyPr>
          <a:lstStyle/>
          <a:p>
            <a:pPr algn="just"/>
            <a:r>
              <a:rPr kumimoji="1" lang="en-US" altLang="ja-JP" sz="1400" dirty="0" smtClean="0"/>
              <a:t>Opt</a:t>
            </a:r>
            <a:r>
              <a:rPr kumimoji="1" lang="ja-JP" altLang="en-US" sz="1400" dirty="0" err="1" smtClean="0"/>
              <a:t>で検</a:t>
            </a:r>
            <a:r>
              <a:rPr kumimoji="1" lang="ja-JP" altLang="en-US" sz="1400" dirty="0" smtClean="0"/>
              <a:t>出限界が深いのは</a:t>
            </a:r>
            <a:r>
              <a:rPr kumimoji="1" lang="en-US" altLang="ja-JP" sz="1400" dirty="0" smtClean="0"/>
              <a:t>IR1,IR2</a:t>
            </a:r>
            <a:r>
              <a:rPr kumimoji="1" lang="ja-JP" altLang="en-US" sz="1400" dirty="0" smtClean="0"/>
              <a:t>に比べ相対的にフィルター幅が広い事に由来する</a:t>
            </a:r>
            <a:endParaRPr kumimoji="1" lang="ja-JP" altLang="en-US" dirty="0"/>
          </a:p>
        </p:txBody>
      </p:sp>
      <p:sp>
        <p:nvSpPr>
          <p:cNvPr id="8" name="正方形/長方形 7"/>
          <p:cNvSpPr/>
          <p:nvPr/>
        </p:nvSpPr>
        <p:spPr>
          <a:xfrm>
            <a:off x="971600" y="5589240"/>
            <a:ext cx="3711529" cy="369332"/>
          </a:xfrm>
          <a:prstGeom prst="rect">
            <a:avLst/>
          </a:prstGeom>
        </p:spPr>
        <p:txBody>
          <a:bodyPr wrap="none">
            <a:spAutoFit/>
          </a:bodyPr>
          <a:lstStyle/>
          <a:p>
            <a:r>
              <a:rPr lang="en-US" altLang="ja-JP" dirty="0" smtClean="0"/>
              <a:t>22</a:t>
            </a:r>
            <a:r>
              <a:rPr lang="ja-JP" altLang="en-US" dirty="0" smtClean="0"/>
              <a:t>等</a:t>
            </a:r>
            <a:r>
              <a:rPr lang="en-US" altLang="ja-JP" dirty="0" smtClean="0"/>
              <a:t>(</a:t>
            </a:r>
            <a:r>
              <a:rPr lang="en-US" altLang="ja-JP" dirty="0" smtClean="0"/>
              <a:t>AB)</a:t>
            </a:r>
            <a:r>
              <a:rPr lang="ja-JP" altLang="en-US" dirty="0" smtClean="0"/>
              <a:t>～</a:t>
            </a:r>
            <a:r>
              <a:rPr lang="en-US" altLang="ja-JP" dirty="0" smtClean="0"/>
              <a:t>20</a:t>
            </a:r>
            <a:r>
              <a:rPr lang="ja-JP" altLang="en-US" dirty="0" smtClean="0"/>
              <a:t>等</a:t>
            </a:r>
            <a:r>
              <a:rPr lang="en-US" altLang="ja-JP" dirty="0" smtClean="0"/>
              <a:t>(Vega)</a:t>
            </a:r>
            <a:r>
              <a:rPr lang="ja-JP" altLang="en-US" dirty="0" smtClean="0"/>
              <a:t>～</a:t>
            </a:r>
            <a:r>
              <a:rPr lang="en-US" altLang="ja-JP" dirty="0" smtClean="0"/>
              <a:t>5.75E-05(</a:t>
            </a:r>
            <a:r>
              <a:rPr lang="en-US" altLang="ja-JP" dirty="0" err="1" smtClean="0"/>
              <a:t>Jy</a:t>
            </a:r>
            <a:r>
              <a:rPr lang="en-US" altLang="ja-JP" dirty="0" smtClean="0"/>
              <a:t>)</a:t>
            </a:r>
            <a:endParaRPr lang="ja-JP" alt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539552" y="260648"/>
            <a:ext cx="8064896" cy="707886"/>
          </a:xfrm>
          <a:prstGeom prst="rect">
            <a:avLst/>
          </a:prstGeom>
        </p:spPr>
        <p:txBody>
          <a:bodyPr wrap="square">
            <a:spAutoFit/>
          </a:bodyPr>
          <a:lstStyle/>
          <a:p>
            <a:r>
              <a:rPr lang="ja-JP" altLang="en-US" sz="4000" dirty="0" smtClean="0"/>
              <a:t>ちなみに</a:t>
            </a:r>
            <a:r>
              <a:rPr lang="en-US" altLang="ja-JP" sz="4000" dirty="0" smtClean="0"/>
              <a:t>…</a:t>
            </a:r>
            <a:endParaRPr lang="en-US" altLang="ja-JP" sz="3200" dirty="0"/>
          </a:p>
        </p:txBody>
      </p:sp>
      <p:sp>
        <p:nvSpPr>
          <p:cNvPr id="6" name="テキスト ボックス 5"/>
          <p:cNvSpPr txBox="1"/>
          <p:nvPr/>
        </p:nvSpPr>
        <p:spPr>
          <a:xfrm>
            <a:off x="1475656" y="980728"/>
            <a:ext cx="6192688" cy="369332"/>
          </a:xfrm>
          <a:prstGeom prst="rect">
            <a:avLst/>
          </a:prstGeom>
          <a:noFill/>
        </p:spPr>
        <p:txBody>
          <a:bodyPr wrap="square" rtlCol="0">
            <a:spAutoFit/>
          </a:bodyPr>
          <a:lstStyle/>
          <a:p>
            <a:r>
              <a:rPr lang="ja-JP" altLang="en-US" dirty="0" smtClean="0"/>
              <a:t>ピクセルスケールを変更して視野を広げた場合</a:t>
            </a:r>
            <a:endParaRPr lang="en-US" altLang="ja-JP" dirty="0" smtClean="0"/>
          </a:p>
        </p:txBody>
      </p:sp>
      <p:sp>
        <p:nvSpPr>
          <p:cNvPr id="7" name="テキスト ボックス 6"/>
          <p:cNvSpPr txBox="1"/>
          <p:nvPr/>
        </p:nvSpPr>
        <p:spPr>
          <a:xfrm>
            <a:off x="2051720" y="1340768"/>
            <a:ext cx="5688632" cy="646331"/>
          </a:xfrm>
          <a:prstGeom prst="rect">
            <a:avLst/>
          </a:prstGeom>
          <a:noFill/>
        </p:spPr>
        <p:txBody>
          <a:bodyPr wrap="square" rtlCol="0">
            <a:spAutoFit/>
          </a:bodyPr>
          <a:lstStyle/>
          <a:p>
            <a:pPr>
              <a:buFont typeface="Arial" pitchFamily="34" charset="0"/>
              <a:buChar char="•"/>
            </a:pPr>
            <a:r>
              <a:rPr kumimoji="1" lang="ja-JP" altLang="en-US" dirty="0" smtClean="0"/>
              <a:t> </a:t>
            </a:r>
            <a:r>
              <a:rPr kumimoji="1" lang="en-US" altLang="ja-JP" dirty="0" smtClean="0"/>
              <a:t>1</a:t>
            </a:r>
            <a:r>
              <a:rPr kumimoji="1" lang="ja-JP" altLang="en-US" dirty="0" smtClean="0"/>
              <a:t>ピクセルに入射するノイズが増加して検出限界が悪化</a:t>
            </a:r>
            <a:endParaRPr lang="en-US" altLang="ja-JP" dirty="0" smtClean="0"/>
          </a:p>
          <a:p>
            <a:pPr>
              <a:buFont typeface="Arial" pitchFamily="34" charset="0"/>
              <a:buChar char="•"/>
            </a:pPr>
            <a:r>
              <a:rPr lang="ja-JP" altLang="en-US" dirty="0" smtClean="0"/>
              <a:t> 空間分解能も悪くなる　　　　視野とのトレードオフ</a:t>
            </a:r>
            <a:endParaRPr lang="en-US" altLang="ja-JP" dirty="0" smtClean="0"/>
          </a:p>
        </p:txBody>
      </p:sp>
      <p:sp>
        <p:nvSpPr>
          <p:cNvPr id="5" name="テキスト ボックス 4"/>
          <p:cNvSpPr txBox="1"/>
          <p:nvPr/>
        </p:nvSpPr>
        <p:spPr>
          <a:xfrm>
            <a:off x="2627785" y="5166484"/>
            <a:ext cx="5230919" cy="369332"/>
          </a:xfrm>
          <a:prstGeom prst="rect">
            <a:avLst/>
          </a:prstGeom>
          <a:solidFill>
            <a:schemeClr val="bg1"/>
          </a:solidFill>
          <a:ln>
            <a:solidFill>
              <a:schemeClr val="tx1"/>
            </a:solidFill>
          </a:ln>
        </p:spPr>
        <p:txBody>
          <a:bodyPr wrap="none" rtlCol="0">
            <a:spAutoFit/>
          </a:bodyPr>
          <a:lstStyle/>
          <a:p>
            <a:r>
              <a:rPr lang="en-US" altLang="ja-JP" dirty="0" smtClean="0"/>
              <a:t>10min</a:t>
            </a:r>
            <a:r>
              <a:rPr lang="ja-JP" altLang="en-US" dirty="0" smtClean="0"/>
              <a:t>露出では殆ど検出限界は変わらず</a:t>
            </a:r>
            <a:r>
              <a:rPr lang="en-US" altLang="ja-JP" dirty="0" smtClean="0"/>
              <a:t>22 </a:t>
            </a:r>
            <a:r>
              <a:rPr lang="en-US" altLang="ja-JP" dirty="0" err="1" smtClean="0"/>
              <a:t>mag</a:t>
            </a:r>
            <a:r>
              <a:rPr lang="en-US" altLang="ja-JP" dirty="0" smtClean="0"/>
              <a:t>(AB)</a:t>
            </a:r>
            <a:endParaRPr kumimoji="1" lang="ja-JP" altLang="en-US" dirty="0"/>
          </a:p>
        </p:txBody>
      </p:sp>
      <p:pic>
        <p:nvPicPr>
          <p:cNvPr id="2051" name="Picture 3" descr="D:\GRB\hiroshima_dl.jpg"/>
          <p:cNvPicPr>
            <a:picLocks noChangeAspect="1" noChangeArrowheads="1"/>
          </p:cNvPicPr>
          <p:nvPr/>
        </p:nvPicPr>
        <p:blipFill>
          <a:blip r:embed="rId2" cstate="print"/>
          <a:stretch>
            <a:fillRect/>
          </a:stretch>
        </p:blipFill>
        <p:spPr bwMode="auto">
          <a:xfrm>
            <a:off x="611561" y="2646204"/>
            <a:ext cx="3897239" cy="2430853"/>
          </a:xfrm>
          <a:prstGeom prst="rect">
            <a:avLst/>
          </a:prstGeom>
          <a:noFill/>
        </p:spPr>
      </p:pic>
      <p:cxnSp>
        <p:nvCxnSpPr>
          <p:cNvPr id="14" name="直線コネクタ 13"/>
          <p:cNvCxnSpPr/>
          <p:nvPr/>
        </p:nvCxnSpPr>
        <p:spPr>
          <a:xfrm>
            <a:off x="1043609" y="3438292"/>
            <a:ext cx="1368152"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rot="5400000">
            <a:off x="1232436" y="3861631"/>
            <a:ext cx="1800200"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9" name="正方形/長方形 18"/>
          <p:cNvSpPr/>
          <p:nvPr/>
        </p:nvSpPr>
        <p:spPr>
          <a:xfrm>
            <a:off x="1835696" y="2276872"/>
            <a:ext cx="1317477" cy="369332"/>
          </a:xfrm>
          <a:prstGeom prst="rect">
            <a:avLst/>
          </a:prstGeom>
        </p:spPr>
        <p:txBody>
          <a:bodyPr wrap="none">
            <a:spAutoFit/>
          </a:bodyPr>
          <a:lstStyle/>
          <a:p>
            <a:r>
              <a:rPr lang="ja-JP" altLang="en-US" dirty="0" smtClean="0"/>
              <a:t>視野</a:t>
            </a:r>
            <a:r>
              <a:rPr lang="en-US" altLang="ja-JP" dirty="0" smtClean="0"/>
              <a:t>20’x20’</a:t>
            </a:r>
            <a:endParaRPr lang="ja-JP" altLang="en-US" dirty="0"/>
          </a:p>
        </p:txBody>
      </p:sp>
      <p:sp>
        <p:nvSpPr>
          <p:cNvPr id="20" name="正方形/長方形 19"/>
          <p:cNvSpPr/>
          <p:nvPr/>
        </p:nvSpPr>
        <p:spPr>
          <a:xfrm>
            <a:off x="5912407" y="2276872"/>
            <a:ext cx="1323889" cy="369332"/>
          </a:xfrm>
          <a:prstGeom prst="rect">
            <a:avLst/>
          </a:prstGeom>
        </p:spPr>
        <p:txBody>
          <a:bodyPr wrap="none">
            <a:spAutoFit/>
          </a:bodyPr>
          <a:lstStyle/>
          <a:p>
            <a:r>
              <a:rPr lang="ja-JP" altLang="en-US" dirty="0" smtClean="0"/>
              <a:t>視野</a:t>
            </a:r>
            <a:r>
              <a:rPr lang="en-US" altLang="ja-JP" dirty="0" smtClean="0"/>
              <a:t>30’x30’</a:t>
            </a:r>
            <a:endParaRPr lang="ja-JP" altLang="en-US" dirty="0"/>
          </a:p>
        </p:txBody>
      </p:sp>
      <p:pic>
        <p:nvPicPr>
          <p:cNvPr id="23" name="Picture 3" descr="D:\GRB\hiroshima_dl.jpg"/>
          <p:cNvPicPr>
            <a:picLocks noChangeAspect="1" noChangeArrowheads="1"/>
          </p:cNvPicPr>
          <p:nvPr/>
        </p:nvPicPr>
        <p:blipFill>
          <a:blip r:embed="rId3" cstate="print"/>
          <a:stretch>
            <a:fillRect/>
          </a:stretch>
        </p:blipFill>
        <p:spPr bwMode="auto">
          <a:xfrm>
            <a:off x="4635202" y="2663623"/>
            <a:ext cx="3897238" cy="2430853"/>
          </a:xfrm>
          <a:prstGeom prst="rect">
            <a:avLst/>
          </a:prstGeom>
          <a:noFill/>
        </p:spPr>
      </p:pic>
      <p:cxnSp>
        <p:nvCxnSpPr>
          <p:cNvPr id="24" name="直線コネクタ 23"/>
          <p:cNvCxnSpPr/>
          <p:nvPr/>
        </p:nvCxnSpPr>
        <p:spPr>
          <a:xfrm>
            <a:off x="5067250" y="3438292"/>
            <a:ext cx="1368152"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rot="5400000">
            <a:off x="5256077" y="3879050"/>
            <a:ext cx="1800200"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a:xfrm>
            <a:off x="4499992" y="1772816"/>
            <a:ext cx="360040" cy="1588"/>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539552" y="260648"/>
            <a:ext cx="8064896" cy="707886"/>
          </a:xfrm>
          <a:prstGeom prst="rect">
            <a:avLst/>
          </a:prstGeom>
        </p:spPr>
        <p:txBody>
          <a:bodyPr wrap="square">
            <a:spAutoFit/>
          </a:bodyPr>
          <a:lstStyle/>
          <a:p>
            <a:r>
              <a:rPr lang="ja-JP" altLang="en-US" sz="4000" dirty="0" smtClean="0"/>
              <a:t>ちなみに</a:t>
            </a:r>
            <a:r>
              <a:rPr lang="en-US" altLang="ja-JP" sz="4000" dirty="0" smtClean="0"/>
              <a:t>…</a:t>
            </a:r>
            <a:endParaRPr lang="en-US" altLang="ja-JP" sz="3200" dirty="0"/>
          </a:p>
        </p:txBody>
      </p:sp>
      <p:sp>
        <p:nvSpPr>
          <p:cNvPr id="6" name="テキスト ボックス 5"/>
          <p:cNvSpPr txBox="1"/>
          <p:nvPr/>
        </p:nvSpPr>
        <p:spPr>
          <a:xfrm>
            <a:off x="1475656" y="1052736"/>
            <a:ext cx="6192688" cy="369332"/>
          </a:xfrm>
          <a:prstGeom prst="rect">
            <a:avLst/>
          </a:prstGeom>
          <a:noFill/>
        </p:spPr>
        <p:txBody>
          <a:bodyPr wrap="square" rtlCol="0">
            <a:spAutoFit/>
          </a:bodyPr>
          <a:lstStyle/>
          <a:p>
            <a:r>
              <a:rPr lang="ja-JP" altLang="en-US" dirty="0" smtClean="0"/>
              <a:t>口径</a:t>
            </a:r>
            <a:r>
              <a:rPr lang="en-US" altLang="ja-JP" dirty="0" smtClean="0"/>
              <a:t>1.5m</a:t>
            </a:r>
            <a:r>
              <a:rPr lang="ja-JP" altLang="en-US" dirty="0" smtClean="0"/>
              <a:t>クラスの地上望遠鏡で観測した場合･･･</a:t>
            </a:r>
            <a:endParaRPr lang="en-US" altLang="ja-JP" dirty="0" smtClean="0"/>
          </a:p>
        </p:txBody>
      </p:sp>
      <p:sp>
        <p:nvSpPr>
          <p:cNvPr id="7" name="テキスト ボックス 6"/>
          <p:cNvSpPr txBox="1"/>
          <p:nvPr/>
        </p:nvSpPr>
        <p:spPr>
          <a:xfrm>
            <a:off x="3635896" y="1628800"/>
            <a:ext cx="4536504" cy="646331"/>
          </a:xfrm>
          <a:prstGeom prst="rect">
            <a:avLst/>
          </a:prstGeom>
          <a:noFill/>
        </p:spPr>
        <p:txBody>
          <a:bodyPr wrap="square" rtlCol="0">
            <a:spAutoFit/>
          </a:bodyPr>
          <a:lstStyle/>
          <a:p>
            <a:pPr>
              <a:buFont typeface="Arial" pitchFamily="34" charset="0"/>
              <a:buChar char="•"/>
            </a:pPr>
            <a:r>
              <a:rPr kumimoji="1" lang="ja-JP" altLang="en-US" dirty="0" smtClean="0"/>
              <a:t> 地上望遠鏡なので短波長側で強い</a:t>
            </a:r>
            <a:r>
              <a:rPr kumimoji="1" lang="en-US" altLang="ja-JP" dirty="0" smtClean="0"/>
              <a:t>OH</a:t>
            </a:r>
            <a:r>
              <a:rPr kumimoji="1" lang="ja-JP" altLang="en-US" dirty="0" smtClean="0"/>
              <a:t>夜光</a:t>
            </a:r>
            <a:endParaRPr lang="en-US" altLang="ja-JP" dirty="0" smtClean="0"/>
          </a:p>
          <a:p>
            <a:pPr>
              <a:buFont typeface="Arial" pitchFamily="34" charset="0"/>
              <a:buChar char="•"/>
            </a:pPr>
            <a:r>
              <a:rPr lang="ja-JP" altLang="en-US" dirty="0" smtClean="0"/>
              <a:t> 大気吸収を考慮したフィルター域</a:t>
            </a:r>
            <a:r>
              <a:rPr lang="en-US" altLang="ja-JP" dirty="0" smtClean="0"/>
              <a:t>(J, H, K)</a:t>
            </a:r>
          </a:p>
        </p:txBody>
      </p:sp>
      <p:sp>
        <p:nvSpPr>
          <p:cNvPr id="5" name="テキスト ボックス 4"/>
          <p:cNvSpPr txBox="1"/>
          <p:nvPr/>
        </p:nvSpPr>
        <p:spPr>
          <a:xfrm>
            <a:off x="6012160" y="5085184"/>
            <a:ext cx="2138727" cy="646331"/>
          </a:xfrm>
          <a:prstGeom prst="rect">
            <a:avLst/>
          </a:prstGeom>
          <a:solidFill>
            <a:schemeClr val="bg1"/>
          </a:solidFill>
          <a:ln>
            <a:solidFill>
              <a:schemeClr val="tx1"/>
            </a:solidFill>
          </a:ln>
        </p:spPr>
        <p:txBody>
          <a:bodyPr wrap="none" rtlCol="0">
            <a:spAutoFit/>
          </a:bodyPr>
          <a:lstStyle/>
          <a:p>
            <a:r>
              <a:rPr lang="en-US" altLang="ja-JP" dirty="0" smtClean="0"/>
              <a:t>10min</a:t>
            </a:r>
            <a:r>
              <a:rPr lang="ja-JP" altLang="en-US" dirty="0" smtClean="0"/>
              <a:t>では</a:t>
            </a:r>
            <a:r>
              <a:rPr lang="en-US" altLang="ja-JP" dirty="0" smtClean="0"/>
              <a:t>K</a:t>
            </a:r>
            <a:r>
              <a:rPr kumimoji="1" lang="ja-JP" altLang="en-US" dirty="0" smtClean="0"/>
              <a:t>バンドで</a:t>
            </a:r>
            <a:endParaRPr kumimoji="1" lang="en-US" altLang="ja-JP" dirty="0" smtClean="0"/>
          </a:p>
          <a:p>
            <a:r>
              <a:rPr lang="en-US" altLang="ja-JP" dirty="0" smtClean="0"/>
              <a:t>20.5</a:t>
            </a:r>
            <a:r>
              <a:rPr kumimoji="1" lang="ja-JP" altLang="en-US" dirty="0" smtClean="0"/>
              <a:t>等</a:t>
            </a:r>
            <a:r>
              <a:rPr kumimoji="1" lang="en-US" altLang="ja-JP" dirty="0" smtClean="0"/>
              <a:t>(AB)</a:t>
            </a:r>
            <a:r>
              <a:rPr kumimoji="1" lang="ja-JP" altLang="en-US" dirty="0" smtClean="0"/>
              <a:t>が限界</a:t>
            </a:r>
            <a:endParaRPr kumimoji="1" lang="ja-JP" altLang="en-US" dirty="0"/>
          </a:p>
        </p:txBody>
      </p:sp>
      <p:pic>
        <p:nvPicPr>
          <p:cNvPr id="2049" name="Picture 1" descr="D:\GRB\hiroshima_bp.jpg"/>
          <p:cNvPicPr>
            <a:picLocks noChangeAspect="1" noChangeArrowheads="1"/>
          </p:cNvPicPr>
          <p:nvPr/>
        </p:nvPicPr>
        <p:blipFill>
          <a:blip r:embed="rId2" cstate="print"/>
          <a:srcRect/>
          <a:stretch>
            <a:fillRect/>
          </a:stretch>
        </p:blipFill>
        <p:spPr bwMode="auto">
          <a:xfrm>
            <a:off x="611560" y="1628800"/>
            <a:ext cx="2989130" cy="2376264"/>
          </a:xfrm>
          <a:prstGeom prst="rect">
            <a:avLst/>
          </a:prstGeom>
          <a:noFill/>
        </p:spPr>
      </p:pic>
      <p:pic>
        <p:nvPicPr>
          <p:cNvPr id="2050" name="Picture 2" descr="D:\GRB\hiroshima_d+f.jpg"/>
          <p:cNvPicPr>
            <a:picLocks noChangeAspect="1" noChangeArrowheads="1"/>
          </p:cNvPicPr>
          <p:nvPr/>
        </p:nvPicPr>
        <p:blipFill>
          <a:blip r:embed="rId3" cstate="print"/>
          <a:srcRect/>
          <a:stretch>
            <a:fillRect/>
          </a:stretch>
        </p:blipFill>
        <p:spPr bwMode="auto">
          <a:xfrm>
            <a:off x="4788024" y="2348880"/>
            <a:ext cx="2808312" cy="1656185"/>
          </a:xfrm>
          <a:prstGeom prst="rect">
            <a:avLst/>
          </a:prstGeom>
          <a:noFill/>
        </p:spPr>
      </p:pic>
      <p:pic>
        <p:nvPicPr>
          <p:cNvPr id="2051" name="Picture 3" descr="D:\GRB\hiroshima_dl.jpg"/>
          <p:cNvPicPr>
            <a:picLocks noChangeAspect="1" noChangeArrowheads="1"/>
          </p:cNvPicPr>
          <p:nvPr/>
        </p:nvPicPr>
        <p:blipFill>
          <a:blip r:embed="rId4" cstate="print"/>
          <a:srcRect/>
          <a:stretch>
            <a:fillRect/>
          </a:stretch>
        </p:blipFill>
        <p:spPr bwMode="auto">
          <a:xfrm>
            <a:off x="2042913" y="4149080"/>
            <a:ext cx="3897239" cy="2520280"/>
          </a:xfrm>
          <a:prstGeom prst="rect">
            <a:avLst/>
          </a:prstGeom>
          <a:noFill/>
        </p:spPr>
      </p:pic>
      <p:cxnSp>
        <p:nvCxnSpPr>
          <p:cNvPr id="12" name="直線コネクタ 11"/>
          <p:cNvCxnSpPr/>
          <p:nvPr/>
        </p:nvCxnSpPr>
        <p:spPr>
          <a:xfrm>
            <a:off x="2483768" y="4941168"/>
            <a:ext cx="1368152" cy="0"/>
          </a:xfrm>
          <a:prstGeom prst="line">
            <a:avLst/>
          </a:prstGeom>
          <a:ln w="19050">
            <a:solidFill>
              <a:srgbClr val="92D050"/>
            </a:solidFill>
            <a:prstDash val="dash"/>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2483768" y="5157192"/>
            <a:ext cx="1368152" cy="0"/>
          </a:xfrm>
          <a:prstGeom prst="line">
            <a:avLst/>
          </a:prstGeom>
          <a:ln w="19050">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2483768" y="5517232"/>
            <a:ext cx="1368152"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rot="5400000">
            <a:off x="2663788" y="5409220"/>
            <a:ext cx="1800200"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5436096" y="3140968"/>
            <a:ext cx="258404" cy="369332"/>
          </a:xfrm>
          <a:prstGeom prst="rect">
            <a:avLst/>
          </a:prstGeom>
          <a:noFill/>
        </p:spPr>
        <p:txBody>
          <a:bodyPr wrap="none" rtlCol="0">
            <a:spAutoFit/>
          </a:bodyPr>
          <a:lstStyle/>
          <a:p>
            <a:r>
              <a:rPr kumimoji="1" lang="en-US" altLang="ja-JP" dirty="0" smtClean="0"/>
              <a:t>J</a:t>
            </a:r>
            <a:endParaRPr kumimoji="1" lang="ja-JP" altLang="en-US" dirty="0"/>
          </a:p>
        </p:txBody>
      </p:sp>
      <p:sp>
        <p:nvSpPr>
          <p:cNvPr id="16" name="テキスト ボックス 15"/>
          <p:cNvSpPr txBox="1"/>
          <p:nvPr/>
        </p:nvSpPr>
        <p:spPr>
          <a:xfrm>
            <a:off x="5652120" y="3140968"/>
            <a:ext cx="328936" cy="369332"/>
          </a:xfrm>
          <a:prstGeom prst="rect">
            <a:avLst/>
          </a:prstGeom>
          <a:noFill/>
        </p:spPr>
        <p:txBody>
          <a:bodyPr wrap="none" rtlCol="0">
            <a:spAutoFit/>
          </a:bodyPr>
          <a:lstStyle/>
          <a:p>
            <a:r>
              <a:rPr kumimoji="1" lang="en-US" altLang="ja-JP" dirty="0" smtClean="0"/>
              <a:t>H</a:t>
            </a:r>
            <a:endParaRPr kumimoji="1" lang="ja-JP" altLang="en-US" dirty="0"/>
          </a:p>
        </p:txBody>
      </p:sp>
      <p:sp>
        <p:nvSpPr>
          <p:cNvPr id="17" name="テキスト ボックス 16"/>
          <p:cNvSpPr txBox="1"/>
          <p:nvPr/>
        </p:nvSpPr>
        <p:spPr>
          <a:xfrm>
            <a:off x="5940152" y="3140968"/>
            <a:ext cx="304892" cy="369332"/>
          </a:xfrm>
          <a:prstGeom prst="rect">
            <a:avLst/>
          </a:prstGeom>
          <a:noFill/>
        </p:spPr>
        <p:txBody>
          <a:bodyPr wrap="none" rtlCol="0">
            <a:spAutoFit/>
          </a:bodyPr>
          <a:lstStyle/>
          <a:p>
            <a:r>
              <a:rPr kumimoji="1" lang="en-US" altLang="ja-JP" dirty="0" smtClean="0"/>
              <a:t>K</a:t>
            </a:r>
            <a:endParaRPr kumimoji="1" lang="ja-JP" altLang="en-US" dirty="0"/>
          </a:p>
        </p:txBody>
      </p:sp>
      <p:sp>
        <p:nvSpPr>
          <p:cNvPr id="18" name="テキスト ボックス 17"/>
          <p:cNvSpPr txBox="1"/>
          <p:nvPr/>
        </p:nvSpPr>
        <p:spPr>
          <a:xfrm>
            <a:off x="6300192" y="5949280"/>
            <a:ext cx="2304256" cy="523220"/>
          </a:xfrm>
          <a:prstGeom prst="rect">
            <a:avLst/>
          </a:prstGeom>
          <a:noFill/>
        </p:spPr>
        <p:txBody>
          <a:bodyPr wrap="square" rtlCol="0">
            <a:spAutoFit/>
          </a:bodyPr>
          <a:lstStyle/>
          <a:p>
            <a:pPr algn="just"/>
            <a:r>
              <a:rPr kumimoji="1" lang="ja-JP" altLang="en-US" sz="1400" dirty="0" smtClean="0"/>
              <a:t>相対的に狭いフィルター幅・</a:t>
            </a:r>
            <a:r>
              <a:rPr kumimoji="1" lang="en-US" altLang="ja-JP" sz="1400" dirty="0" smtClean="0"/>
              <a:t>4</a:t>
            </a:r>
            <a:r>
              <a:rPr kumimoji="1" lang="ja-JP" altLang="en-US" sz="1400" dirty="0" smtClean="0"/>
              <a:t>桁大きいノイズ強度が原因</a:t>
            </a:r>
            <a:endParaRPr kumimoji="1" lang="ja-JP" alt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539552" y="260648"/>
            <a:ext cx="8064896" cy="707886"/>
          </a:xfrm>
          <a:prstGeom prst="rect">
            <a:avLst/>
          </a:prstGeom>
        </p:spPr>
        <p:txBody>
          <a:bodyPr wrap="square">
            <a:spAutoFit/>
          </a:bodyPr>
          <a:lstStyle/>
          <a:p>
            <a:r>
              <a:rPr lang="en-US" altLang="ja-JP" sz="4000" dirty="0" smtClean="0"/>
              <a:t>GUNDAM</a:t>
            </a:r>
            <a:r>
              <a:rPr lang="ja-JP" altLang="en-US" sz="4000" dirty="0"/>
              <a:t> </a:t>
            </a:r>
            <a:r>
              <a:rPr lang="en-US" altLang="ja-JP" sz="4000" dirty="0" smtClean="0"/>
              <a:t>450</a:t>
            </a:r>
            <a:r>
              <a:rPr lang="ja-JP" altLang="en-US" sz="3200" dirty="0" smtClean="0"/>
              <a:t>：まとめ</a:t>
            </a:r>
            <a:endParaRPr lang="en-US" altLang="ja-JP" sz="3200" dirty="0"/>
          </a:p>
        </p:txBody>
      </p:sp>
      <p:sp>
        <p:nvSpPr>
          <p:cNvPr id="6" name="テキスト ボックス 5"/>
          <p:cNvSpPr txBox="1"/>
          <p:nvPr/>
        </p:nvSpPr>
        <p:spPr>
          <a:xfrm>
            <a:off x="1331640" y="1412776"/>
            <a:ext cx="6480720" cy="923330"/>
          </a:xfrm>
          <a:prstGeom prst="rect">
            <a:avLst/>
          </a:prstGeom>
          <a:noFill/>
        </p:spPr>
        <p:txBody>
          <a:bodyPr wrap="square" rtlCol="0">
            <a:spAutoFit/>
          </a:bodyPr>
          <a:lstStyle/>
          <a:p>
            <a:pPr>
              <a:buFont typeface="Arial" pitchFamily="34" charset="0"/>
              <a:buChar char="•"/>
            </a:pPr>
            <a:r>
              <a:rPr lang="en-US" altLang="ja-JP" dirty="0" smtClean="0"/>
              <a:t> 10</a:t>
            </a:r>
            <a:r>
              <a:rPr lang="ja-JP" altLang="en-US" dirty="0" smtClean="0"/>
              <a:t>分露出で</a:t>
            </a:r>
            <a:r>
              <a:rPr lang="en-US" altLang="ja-JP" dirty="0" smtClean="0"/>
              <a:t>Opt =23mag, IR1=22mag, IR2=22mag</a:t>
            </a:r>
            <a:r>
              <a:rPr lang="ja-JP" altLang="en-US" dirty="0" smtClean="0"/>
              <a:t>に到達可能</a:t>
            </a:r>
            <a:endParaRPr lang="en-US" altLang="ja-JP" dirty="0" smtClean="0"/>
          </a:p>
          <a:p>
            <a:pPr>
              <a:buFont typeface="Arial" pitchFamily="34" charset="0"/>
              <a:buChar char="•"/>
            </a:pPr>
            <a:r>
              <a:rPr kumimoji="1" lang="ja-JP" altLang="en-US" dirty="0" smtClean="0"/>
              <a:t> 観測波長を</a:t>
            </a:r>
            <a:r>
              <a:rPr kumimoji="1" lang="en-US" altLang="ja-JP" dirty="0" smtClean="0"/>
              <a:t>2.2μm</a:t>
            </a:r>
            <a:r>
              <a:rPr lang="ja-JP" altLang="en-US" dirty="0" smtClean="0"/>
              <a:t>以下に限定すれば</a:t>
            </a:r>
            <a:r>
              <a:rPr lang="en-US" altLang="ja-JP" dirty="0" smtClean="0"/>
              <a:t>190K/150K</a:t>
            </a:r>
            <a:r>
              <a:rPr lang="ja-JP" altLang="en-US" dirty="0" smtClean="0"/>
              <a:t>程度の冷却で</a:t>
            </a:r>
            <a:r>
              <a:rPr lang="en-US" altLang="ja-JP" dirty="0" smtClean="0"/>
              <a:t>OK</a:t>
            </a:r>
          </a:p>
          <a:p>
            <a:pPr>
              <a:buFont typeface="Arial" pitchFamily="34" charset="0"/>
              <a:buChar char="•"/>
            </a:pPr>
            <a:r>
              <a:rPr kumimoji="1" lang="en-US" altLang="ja-JP" dirty="0" smtClean="0"/>
              <a:t> </a:t>
            </a:r>
            <a:r>
              <a:rPr lang="en-US" altLang="ja-JP" dirty="0" smtClean="0"/>
              <a:t>(</a:t>
            </a:r>
            <a:r>
              <a:rPr lang="ja-JP" altLang="en-US" dirty="0" smtClean="0"/>
              <a:t>実は</a:t>
            </a:r>
            <a:r>
              <a:rPr lang="en-US" altLang="ja-JP" dirty="0" smtClean="0"/>
              <a:t>)</a:t>
            </a:r>
            <a:r>
              <a:rPr kumimoji="1" lang="ja-JP" altLang="en-US" dirty="0" smtClean="0"/>
              <a:t>暗電流が支配的</a:t>
            </a:r>
            <a:r>
              <a:rPr lang="ja-JP" altLang="en-US" dirty="0" smtClean="0"/>
              <a:t>なの</a:t>
            </a:r>
            <a:r>
              <a:rPr kumimoji="1" lang="ja-JP" altLang="en-US" dirty="0" smtClean="0"/>
              <a:t>で</a:t>
            </a:r>
            <a:r>
              <a:rPr kumimoji="1" lang="ja-JP" altLang="en-US" dirty="0" smtClean="0"/>
              <a:t>検出器自体の</a:t>
            </a:r>
            <a:r>
              <a:rPr kumimoji="1" lang="ja-JP" altLang="en-US" dirty="0" smtClean="0"/>
              <a:t>冷却</a:t>
            </a:r>
            <a:r>
              <a:rPr kumimoji="1" lang="ja-JP" altLang="en-US" dirty="0" smtClean="0"/>
              <a:t>は必要</a:t>
            </a:r>
            <a:endParaRPr kumimoji="1" lang="ja-JP" altLang="en-US" dirty="0"/>
          </a:p>
        </p:txBody>
      </p:sp>
      <p:sp>
        <p:nvSpPr>
          <p:cNvPr id="5" name="正方形/長方形 4"/>
          <p:cNvSpPr/>
          <p:nvPr/>
        </p:nvSpPr>
        <p:spPr>
          <a:xfrm>
            <a:off x="2339752" y="2924944"/>
            <a:ext cx="4032448" cy="646331"/>
          </a:xfrm>
          <a:prstGeom prst="rect">
            <a:avLst/>
          </a:prstGeom>
          <a:ln>
            <a:noFill/>
          </a:ln>
        </p:spPr>
        <p:txBody>
          <a:bodyPr wrap="square">
            <a:spAutoFit/>
          </a:bodyPr>
          <a:lstStyle/>
          <a:p>
            <a:r>
              <a:rPr lang="ja-JP" altLang="en-US" dirty="0" smtClean="0"/>
              <a:t>地球周回軌道でも受動的冷却＋機械式冷凍機で</a:t>
            </a:r>
            <a:r>
              <a:rPr lang="en-US" altLang="ja-JP" dirty="0" smtClean="0"/>
              <a:t>OK</a:t>
            </a:r>
            <a:r>
              <a:rPr lang="ja-JP" altLang="en-US" dirty="0" smtClean="0"/>
              <a:t>かも？</a:t>
            </a:r>
            <a:endParaRPr lang="ja-JP" altLang="en-US" dirty="0"/>
          </a:p>
        </p:txBody>
      </p:sp>
      <p:sp>
        <p:nvSpPr>
          <p:cNvPr id="7" name="下矢印 6"/>
          <p:cNvSpPr/>
          <p:nvPr/>
        </p:nvSpPr>
        <p:spPr>
          <a:xfrm>
            <a:off x="3923928" y="2492896"/>
            <a:ext cx="864096" cy="288032"/>
          </a:xfrm>
          <a:prstGeom prst="down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1259632" y="4725144"/>
            <a:ext cx="6768752" cy="1200329"/>
          </a:xfrm>
          <a:prstGeom prst="rect">
            <a:avLst/>
          </a:prstGeom>
        </p:spPr>
        <p:txBody>
          <a:bodyPr wrap="square">
            <a:spAutoFit/>
          </a:bodyPr>
          <a:lstStyle/>
          <a:p>
            <a:r>
              <a:rPr lang="ja-JP" altLang="en-US" dirty="0" smtClean="0"/>
              <a:t>但し地球周回軌道であるので</a:t>
            </a:r>
            <a:r>
              <a:rPr lang="ja-JP" altLang="en-US" dirty="0" smtClean="0">
                <a:solidFill>
                  <a:srgbClr val="0070C0"/>
                </a:solidFill>
              </a:rPr>
              <a:t>観測可能な領域に大きな制限</a:t>
            </a:r>
            <a:r>
              <a:rPr lang="ja-JP" altLang="en-US" dirty="0" smtClean="0"/>
              <a:t>がかかり、</a:t>
            </a:r>
            <a:r>
              <a:rPr lang="en-US" altLang="ja-JP" dirty="0" smtClean="0">
                <a:solidFill>
                  <a:srgbClr val="0070C0"/>
                </a:solidFill>
              </a:rPr>
              <a:t>1</a:t>
            </a:r>
            <a:r>
              <a:rPr lang="ja-JP" altLang="en-US" dirty="0" smtClean="0">
                <a:solidFill>
                  <a:srgbClr val="0070C0"/>
                </a:solidFill>
              </a:rPr>
              <a:t>回の露出時間も</a:t>
            </a:r>
            <a:r>
              <a:rPr lang="en-US" altLang="ja-JP" dirty="0" smtClean="0">
                <a:solidFill>
                  <a:srgbClr val="0070C0"/>
                </a:solidFill>
              </a:rPr>
              <a:t>10</a:t>
            </a:r>
            <a:r>
              <a:rPr lang="ja-JP" altLang="en-US" dirty="0" smtClean="0">
                <a:solidFill>
                  <a:srgbClr val="0070C0"/>
                </a:solidFill>
              </a:rPr>
              <a:t>分が限界</a:t>
            </a:r>
            <a:r>
              <a:rPr lang="ja-JP" altLang="en-US" dirty="0" smtClean="0"/>
              <a:t>であり、また</a:t>
            </a:r>
            <a:r>
              <a:rPr lang="en-US" altLang="ja-JP" dirty="0" smtClean="0"/>
              <a:t>100</a:t>
            </a:r>
            <a:r>
              <a:rPr lang="ja-JP" altLang="en-US" dirty="0" smtClean="0"/>
              <a:t>分で</a:t>
            </a:r>
            <a:r>
              <a:rPr lang="en-US" altLang="ja-JP" dirty="0" smtClean="0"/>
              <a:t>1</a:t>
            </a:r>
            <a:r>
              <a:rPr lang="ja-JP" altLang="en-US" dirty="0" smtClean="0"/>
              <a:t>周する軌道と</a:t>
            </a:r>
            <a:r>
              <a:rPr lang="en-US" altLang="ja-JP" dirty="0" smtClean="0"/>
              <a:t>GRB</a:t>
            </a:r>
            <a:r>
              <a:rPr lang="ja-JP" altLang="en-US" dirty="0" err="1" smtClean="0"/>
              <a:t>を検</a:t>
            </a:r>
            <a:r>
              <a:rPr lang="ja-JP" altLang="en-US" dirty="0" smtClean="0"/>
              <a:t>出して撮像するまでの時間等の折り合いがつくのかどうか、実際に観測可能かどうかは今後検討しなければならない。</a:t>
            </a:r>
            <a:endParaRPr lang="en-US" altLang="ja-JP" dirty="0" smtClean="0"/>
          </a:p>
        </p:txBody>
      </p:sp>
      <p:sp>
        <p:nvSpPr>
          <p:cNvPr id="10" name="正方形/長方形 9"/>
          <p:cNvSpPr/>
          <p:nvPr/>
        </p:nvSpPr>
        <p:spPr>
          <a:xfrm>
            <a:off x="3779912" y="3717032"/>
            <a:ext cx="4320480" cy="523220"/>
          </a:xfrm>
          <a:prstGeom prst="rect">
            <a:avLst/>
          </a:prstGeom>
        </p:spPr>
        <p:txBody>
          <a:bodyPr wrap="square">
            <a:spAutoFit/>
          </a:bodyPr>
          <a:lstStyle/>
          <a:p>
            <a:r>
              <a:rPr lang="en-US" altLang="ja-JP" sz="1400" dirty="0" smtClean="0"/>
              <a:t>WISH</a:t>
            </a:r>
            <a:r>
              <a:rPr lang="ja-JP" altLang="en-US" sz="1400" dirty="0" smtClean="0"/>
              <a:t>より早く打ち上がるのであれば「受動的冷却」の技術的な実証実験機としての性格も持つことになるかも？</a:t>
            </a:r>
            <a:endParaRPr lang="ja-JP" altLang="en-US" sz="14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lang="en-US" altLang="ja-JP" sz="3200" dirty="0" smtClean="0"/>
              <a:t>45cm</a:t>
            </a:r>
            <a:r>
              <a:rPr lang="ja-JP" altLang="en-US" sz="3200" dirty="0"/>
              <a:t>可視</a:t>
            </a:r>
            <a:r>
              <a:rPr lang="ja-JP" altLang="en-US" sz="3200" dirty="0" smtClean="0"/>
              <a:t>・赤外線宇宙望遠鏡：</a:t>
            </a:r>
            <a:r>
              <a:rPr lang="en-US" altLang="ja-JP" dirty="0" smtClean="0"/>
              <a:t/>
            </a:r>
            <a:br>
              <a:rPr lang="en-US" altLang="ja-JP" dirty="0" smtClean="0"/>
            </a:br>
            <a:r>
              <a:rPr kumimoji="1" lang="ja-JP" altLang="en-US" sz="4800" dirty="0" smtClean="0"/>
              <a:t>検出限界の評価</a:t>
            </a:r>
            <a:endParaRPr kumimoji="1" lang="ja-JP" altLang="en-US" sz="4800" dirty="0"/>
          </a:p>
        </p:txBody>
      </p:sp>
      <p:sp>
        <p:nvSpPr>
          <p:cNvPr id="3" name="サブタイトル 2"/>
          <p:cNvSpPr>
            <a:spLocks noGrp="1"/>
          </p:cNvSpPr>
          <p:nvPr>
            <p:ph type="subTitle" idx="1"/>
          </p:nvPr>
        </p:nvSpPr>
        <p:spPr/>
        <p:txBody>
          <a:bodyPr>
            <a:normAutofit/>
          </a:bodyPr>
          <a:lstStyle/>
          <a:p>
            <a:endParaRPr lang="en-US" altLang="ja-JP" sz="2400" dirty="0" smtClean="0">
              <a:solidFill>
                <a:schemeClr val="tx1">
                  <a:lumMod val="75000"/>
                  <a:lumOff val="25000"/>
                </a:schemeClr>
              </a:solidFill>
            </a:endParaRPr>
          </a:p>
          <a:p>
            <a:r>
              <a:rPr lang="ja-JP" altLang="en-US" sz="2400" dirty="0" smtClean="0">
                <a:solidFill>
                  <a:schemeClr val="tx1">
                    <a:lumMod val="75000"/>
                    <a:lumOff val="25000"/>
                  </a:schemeClr>
                </a:solidFill>
              </a:rPr>
              <a:t>沖田博文　</a:t>
            </a:r>
            <a:r>
              <a:rPr lang="en-US" altLang="ja-JP" sz="2400" dirty="0" smtClean="0">
                <a:solidFill>
                  <a:schemeClr val="tx1">
                    <a:lumMod val="75000"/>
                    <a:lumOff val="25000"/>
                  </a:schemeClr>
                </a:solidFill>
              </a:rPr>
              <a:t>(</a:t>
            </a:r>
            <a:r>
              <a:rPr lang="ja-JP" altLang="en-US" sz="2400" dirty="0" smtClean="0">
                <a:solidFill>
                  <a:schemeClr val="tx1">
                    <a:lumMod val="75000"/>
                    <a:lumOff val="25000"/>
                  </a:schemeClr>
                </a:solidFill>
              </a:rPr>
              <a:t>東北大・天文</a:t>
            </a:r>
            <a:r>
              <a:rPr lang="en-US" altLang="ja-JP" sz="2400" dirty="0" smtClean="0">
                <a:solidFill>
                  <a:schemeClr val="tx1">
                    <a:lumMod val="75000"/>
                    <a:lumOff val="25000"/>
                  </a:schemeClr>
                </a:solidFill>
              </a:rPr>
              <a:t>)</a:t>
            </a:r>
          </a:p>
          <a:p>
            <a:r>
              <a:rPr lang="ja-JP" altLang="en-US" sz="1600" dirty="0" smtClean="0">
                <a:solidFill>
                  <a:schemeClr val="tx1">
                    <a:lumMod val="75000"/>
                    <a:lumOff val="25000"/>
                  </a:schemeClr>
                </a:solidFill>
              </a:rPr>
              <a:t>第</a:t>
            </a:r>
            <a:r>
              <a:rPr lang="en-US" altLang="ja-JP" sz="1600" dirty="0" smtClean="0">
                <a:solidFill>
                  <a:schemeClr val="tx1">
                    <a:lumMod val="75000"/>
                    <a:lumOff val="25000"/>
                  </a:schemeClr>
                </a:solidFill>
              </a:rPr>
              <a:t>52</a:t>
            </a:r>
            <a:r>
              <a:rPr lang="ja-JP" altLang="en-US" sz="1600" dirty="0" smtClean="0">
                <a:solidFill>
                  <a:schemeClr val="tx1">
                    <a:lumMod val="75000"/>
                    <a:lumOff val="25000"/>
                  </a:schemeClr>
                </a:solidFill>
              </a:rPr>
              <a:t>次南極地域観測隊夏隊同行者</a:t>
            </a:r>
            <a:endParaRPr lang="en-US" altLang="ja-JP" sz="1600" dirty="0" smtClean="0">
              <a:solidFill>
                <a:schemeClr val="tx1">
                  <a:lumMod val="75000"/>
                  <a:lumOff val="25000"/>
                </a:schemeClr>
              </a:solidFill>
            </a:endParaRPr>
          </a:p>
          <a:p>
            <a:endParaRPr lang="en-US" altLang="ja-JP" sz="2400" b="1" dirty="0" smtClean="0">
              <a:solidFill>
                <a:schemeClr val="tx1">
                  <a:lumMod val="75000"/>
                  <a:lumOff val="25000"/>
                </a:schemeClr>
              </a:solidFill>
            </a:endParaRPr>
          </a:p>
        </p:txBody>
      </p:sp>
      <p:sp>
        <p:nvSpPr>
          <p:cNvPr id="4" name="テキスト ボックス 3"/>
          <p:cNvSpPr txBox="1"/>
          <p:nvPr/>
        </p:nvSpPr>
        <p:spPr>
          <a:xfrm>
            <a:off x="0" y="0"/>
            <a:ext cx="7457939" cy="276999"/>
          </a:xfrm>
          <a:prstGeom prst="rect">
            <a:avLst/>
          </a:prstGeom>
          <a:noFill/>
        </p:spPr>
        <p:txBody>
          <a:bodyPr wrap="none" rtlCol="0">
            <a:spAutoFit/>
          </a:bodyPr>
          <a:lstStyle/>
          <a:p>
            <a:r>
              <a:rPr kumimoji="1" lang="en-US" altLang="ja-JP" sz="1200" dirty="0" smtClean="0"/>
              <a:t>2010</a:t>
            </a:r>
            <a:r>
              <a:rPr kumimoji="1" lang="ja-JP" altLang="en-US" sz="1200" dirty="0" smtClean="0"/>
              <a:t>年</a:t>
            </a:r>
            <a:r>
              <a:rPr kumimoji="1" lang="en-US" altLang="ja-JP" sz="1200" dirty="0" smtClean="0"/>
              <a:t>8</a:t>
            </a:r>
            <a:r>
              <a:rPr kumimoji="1" lang="ja-JP" altLang="en-US" sz="1200" dirty="0" smtClean="0"/>
              <a:t>月</a:t>
            </a:r>
            <a:r>
              <a:rPr kumimoji="1" lang="en-US" altLang="ja-JP" sz="1200" dirty="0" smtClean="0"/>
              <a:t>27</a:t>
            </a:r>
            <a:r>
              <a:rPr kumimoji="1" lang="ja-JP" altLang="en-US" sz="1200" dirty="0" smtClean="0"/>
              <a:t>日　</a:t>
            </a:r>
            <a:r>
              <a:rPr lang="ja-JP" altLang="en-US" sz="1200" b="1" dirty="0" smtClean="0"/>
              <a:t> </a:t>
            </a:r>
            <a:r>
              <a:rPr lang="en-US" altLang="ja-JP" sz="1200" dirty="0" smtClean="0">
                <a:latin typeface="+mj-lt"/>
              </a:rPr>
              <a:t>GCOE</a:t>
            </a:r>
            <a:r>
              <a:rPr lang="ja-JP" altLang="en-US" sz="1200" dirty="0" smtClean="0">
                <a:latin typeface="+mj-lt"/>
              </a:rPr>
              <a:t>研究会　ガンマ線バーストによるダークな宇宙の観測に向けたワークショップ</a:t>
            </a:r>
            <a:r>
              <a:rPr lang="ja-JP" altLang="en-US" sz="1200" dirty="0" smtClean="0"/>
              <a:t>＠京都大学</a:t>
            </a:r>
            <a:endParaRPr kumimoji="1" lang="ja-JP" altLang="en-US" sz="12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lang="ja-JP" altLang="en-US" sz="4000" dirty="0" smtClean="0"/>
              <a:t>南極</a:t>
            </a:r>
            <a:r>
              <a:rPr lang="en-US" altLang="ja-JP" sz="4000" dirty="0" smtClean="0"/>
              <a:t>2m</a:t>
            </a:r>
            <a:r>
              <a:rPr lang="ja-JP" altLang="en-US" sz="4000" dirty="0" smtClean="0"/>
              <a:t>赤外線望遠鏡計画</a:t>
            </a:r>
            <a:r>
              <a:rPr lang="en-US" altLang="ja-JP" sz="3200" dirty="0" smtClean="0"/>
              <a:t/>
            </a:r>
            <a:br>
              <a:rPr lang="en-US" altLang="ja-JP" sz="3200" dirty="0" smtClean="0"/>
            </a:br>
            <a:r>
              <a:rPr lang="ja-JP" altLang="en-US" sz="3200" dirty="0" smtClean="0"/>
              <a:t>～南極での</a:t>
            </a:r>
            <a:r>
              <a:rPr lang="en-US" altLang="ja-JP" sz="3200" dirty="0" smtClean="0"/>
              <a:t>GRB</a:t>
            </a:r>
            <a:r>
              <a:rPr lang="ja-JP" altLang="en-US" sz="3200" dirty="0" smtClean="0"/>
              <a:t>観測～</a:t>
            </a:r>
            <a:endParaRPr kumimoji="1" lang="ja-JP" altLang="en-US" sz="4800" dirty="0"/>
          </a:p>
        </p:txBody>
      </p:sp>
      <p:sp>
        <p:nvSpPr>
          <p:cNvPr id="3" name="サブタイトル 2"/>
          <p:cNvSpPr>
            <a:spLocks noGrp="1"/>
          </p:cNvSpPr>
          <p:nvPr>
            <p:ph type="subTitle" idx="1"/>
          </p:nvPr>
        </p:nvSpPr>
        <p:spPr/>
        <p:txBody>
          <a:bodyPr>
            <a:normAutofit/>
          </a:bodyPr>
          <a:lstStyle/>
          <a:p>
            <a:endParaRPr lang="en-US" altLang="ja-JP" sz="2400" dirty="0" smtClean="0">
              <a:solidFill>
                <a:schemeClr val="tx1">
                  <a:lumMod val="75000"/>
                  <a:lumOff val="25000"/>
                </a:schemeClr>
              </a:solidFill>
            </a:endParaRPr>
          </a:p>
          <a:p>
            <a:r>
              <a:rPr lang="ja-JP" altLang="en-US" sz="2400" dirty="0" smtClean="0">
                <a:solidFill>
                  <a:schemeClr val="tx1">
                    <a:lumMod val="75000"/>
                    <a:lumOff val="25000"/>
                  </a:schemeClr>
                </a:solidFill>
              </a:rPr>
              <a:t>沖田博文　</a:t>
            </a:r>
            <a:r>
              <a:rPr lang="en-US" altLang="ja-JP" sz="2400" dirty="0" smtClean="0">
                <a:solidFill>
                  <a:schemeClr val="tx1">
                    <a:lumMod val="75000"/>
                    <a:lumOff val="25000"/>
                  </a:schemeClr>
                </a:solidFill>
              </a:rPr>
              <a:t>(</a:t>
            </a:r>
            <a:r>
              <a:rPr lang="ja-JP" altLang="en-US" sz="2400" dirty="0" smtClean="0">
                <a:solidFill>
                  <a:schemeClr val="tx1">
                    <a:lumMod val="75000"/>
                    <a:lumOff val="25000"/>
                  </a:schemeClr>
                </a:solidFill>
              </a:rPr>
              <a:t>東北大・天文</a:t>
            </a:r>
            <a:r>
              <a:rPr lang="en-US" altLang="ja-JP" sz="2400" dirty="0" smtClean="0">
                <a:solidFill>
                  <a:schemeClr val="tx1">
                    <a:lumMod val="75000"/>
                    <a:lumOff val="25000"/>
                  </a:schemeClr>
                </a:solidFill>
              </a:rPr>
              <a:t>)</a:t>
            </a:r>
          </a:p>
          <a:p>
            <a:r>
              <a:rPr lang="ja-JP" altLang="en-US" sz="1600" dirty="0" smtClean="0">
                <a:solidFill>
                  <a:schemeClr val="tx1">
                    <a:lumMod val="75000"/>
                    <a:lumOff val="25000"/>
                  </a:schemeClr>
                </a:solidFill>
              </a:rPr>
              <a:t>第</a:t>
            </a:r>
            <a:r>
              <a:rPr lang="en-US" altLang="ja-JP" sz="1600" dirty="0" smtClean="0">
                <a:solidFill>
                  <a:schemeClr val="tx1">
                    <a:lumMod val="75000"/>
                    <a:lumOff val="25000"/>
                  </a:schemeClr>
                </a:solidFill>
              </a:rPr>
              <a:t>52</a:t>
            </a:r>
            <a:r>
              <a:rPr lang="ja-JP" altLang="en-US" sz="1600" dirty="0" smtClean="0">
                <a:solidFill>
                  <a:schemeClr val="tx1">
                    <a:lumMod val="75000"/>
                    <a:lumOff val="25000"/>
                  </a:schemeClr>
                </a:solidFill>
              </a:rPr>
              <a:t>次南極地域観測隊夏隊同行者</a:t>
            </a:r>
            <a:endParaRPr lang="en-US" altLang="ja-JP" sz="1600" dirty="0" smtClean="0">
              <a:solidFill>
                <a:schemeClr val="tx1">
                  <a:lumMod val="75000"/>
                  <a:lumOff val="25000"/>
                </a:schemeClr>
              </a:solidFill>
            </a:endParaRPr>
          </a:p>
          <a:p>
            <a:endParaRPr lang="en-US" altLang="ja-JP" sz="2400" b="1" dirty="0" smtClean="0">
              <a:solidFill>
                <a:schemeClr val="tx1">
                  <a:lumMod val="75000"/>
                  <a:lumOff val="25000"/>
                </a:schemeClr>
              </a:solidFill>
            </a:endParaRPr>
          </a:p>
        </p:txBody>
      </p:sp>
      <p:sp>
        <p:nvSpPr>
          <p:cNvPr id="4" name="テキスト ボックス 3"/>
          <p:cNvSpPr txBox="1"/>
          <p:nvPr/>
        </p:nvSpPr>
        <p:spPr>
          <a:xfrm>
            <a:off x="0" y="0"/>
            <a:ext cx="7457939" cy="276999"/>
          </a:xfrm>
          <a:prstGeom prst="rect">
            <a:avLst/>
          </a:prstGeom>
          <a:noFill/>
        </p:spPr>
        <p:txBody>
          <a:bodyPr wrap="none" rtlCol="0">
            <a:spAutoFit/>
          </a:bodyPr>
          <a:lstStyle/>
          <a:p>
            <a:r>
              <a:rPr kumimoji="1" lang="en-US" altLang="ja-JP" sz="1200" dirty="0" smtClean="0"/>
              <a:t>2010</a:t>
            </a:r>
            <a:r>
              <a:rPr kumimoji="1" lang="ja-JP" altLang="en-US" sz="1200" dirty="0" smtClean="0"/>
              <a:t>年</a:t>
            </a:r>
            <a:r>
              <a:rPr kumimoji="1" lang="en-US" altLang="ja-JP" sz="1200" dirty="0" smtClean="0"/>
              <a:t>8</a:t>
            </a:r>
            <a:r>
              <a:rPr kumimoji="1" lang="ja-JP" altLang="en-US" sz="1200" dirty="0" smtClean="0"/>
              <a:t>月</a:t>
            </a:r>
            <a:r>
              <a:rPr kumimoji="1" lang="en-US" altLang="ja-JP" sz="1200" dirty="0" smtClean="0"/>
              <a:t>27</a:t>
            </a:r>
            <a:r>
              <a:rPr kumimoji="1" lang="ja-JP" altLang="en-US" sz="1200" dirty="0" smtClean="0"/>
              <a:t>日　</a:t>
            </a:r>
            <a:r>
              <a:rPr lang="ja-JP" altLang="en-US" sz="1200" b="1" dirty="0" smtClean="0"/>
              <a:t> </a:t>
            </a:r>
            <a:r>
              <a:rPr lang="en-US" altLang="ja-JP" sz="1200" dirty="0" smtClean="0">
                <a:latin typeface="+mj-lt"/>
              </a:rPr>
              <a:t>GCOE</a:t>
            </a:r>
            <a:r>
              <a:rPr lang="ja-JP" altLang="en-US" sz="1200" dirty="0" smtClean="0">
                <a:latin typeface="+mj-lt"/>
              </a:rPr>
              <a:t>研究会　ガンマ線バーストによるダークな宇宙の観測に向けたワークショップ</a:t>
            </a:r>
            <a:r>
              <a:rPr lang="ja-JP" altLang="en-US" sz="1200" dirty="0" smtClean="0"/>
              <a:t>＠京都大学</a:t>
            </a:r>
            <a:endParaRPr kumimoji="1" lang="ja-JP" altLang="en-US" sz="12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5" name="正方形/長方形 4"/>
          <p:cNvSpPr/>
          <p:nvPr/>
        </p:nvSpPr>
        <p:spPr>
          <a:xfrm>
            <a:off x="1043608" y="2060848"/>
            <a:ext cx="7200800" cy="3139321"/>
          </a:xfrm>
          <a:prstGeom prst="rect">
            <a:avLst/>
          </a:prstGeom>
        </p:spPr>
        <p:txBody>
          <a:bodyPr wrap="square">
            <a:spAutoFit/>
          </a:bodyPr>
          <a:lstStyle/>
          <a:p>
            <a:pPr algn="just"/>
            <a:r>
              <a:rPr lang="ja-JP" altLang="en-US" dirty="0" smtClean="0"/>
              <a:t>南極大陸内陸高原ドームふじ基地は</a:t>
            </a:r>
            <a:r>
              <a:rPr lang="en-US" altLang="ja-JP" dirty="0" smtClean="0"/>
              <a:t>-80</a:t>
            </a:r>
            <a:r>
              <a:rPr lang="ja-JP" altLang="en-US" dirty="0" smtClean="0"/>
              <a:t>度にもなる極低温環境によって </a:t>
            </a:r>
            <a:r>
              <a:rPr lang="ja-JP" altLang="en-US" b="1" dirty="0" smtClean="0">
                <a:solidFill>
                  <a:srgbClr val="0070C0"/>
                </a:solidFill>
              </a:rPr>
              <a:t>極めて低い赤外線バックグラウンド</a:t>
            </a:r>
            <a:r>
              <a:rPr lang="ja-JP" altLang="en-US" dirty="0" smtClean="0"/>
              <a:t>・</a:t>
            </a:r>
            <a:r>
              <a:rPr lang="ja-JP" altLang="en-US" b="1" dirty="0" smtClean="0">
                <a:solidFill>
                  <a:srgbClr val="0070C0"/>
                </a:solidFill>
              </a:rPr>
              <a:t>極めて少ない水蒸気吸収</a:t>
            </a:r>
            <a:r>
              <a:rPr lang="ja-JP" altLang="en-US" dirty="0" smtClean="0"/>
              <a:t>という地球上で最も赤外天体観測に適したサイトである。さらに常に卓越した高気圧によって</a:t>
            </a:r>
            <a:r>
              <a:rPr lang="ja-JP" altLang="en-US" b="1" dirty="0" smtClean="0">
                <a:solidFill>
                  <a:srgbClr val="0070C0"/>
                </a:solidFill>
              </a:rPr>
              <a:t>地球上で最も高い空間分解能</a:t>
            </a:r>
            <a:r>
              <a:rPr lang="ja-JP" altLang="en-US" dirty="0" smtClean="0"/>
              <a:t>が得られることも近年分かってきた。加えて</a:t>
            </a:r>
            <a:r>
              <a:rPr lang="en-US" altLang="ja-JP" dirty="0" smtClean="0"/>
              <a:t>1</a:t>
            </a:r>
            <a:r>
              <a:rPr lang="ja-JP" altLang="en-US" dirty="0" smtClean="0"/>
              <a:t>年のうちおよそ</a:t>
            </a:r>
            <a:r>
              <a:rPr lang="en-US" altLang="ja-JP" dirty="0" smtClean="0"/>
              <a:t>3</a:t>
            </a:r>
            <a:r>
              <a:rPr lang="ja-JP" altLang="en-US" dirty="0" smtClean="0"/>
              <a:t>ヶ月は太陽が全く昇らない極夜が続き、</a:t>
            </a:r>
            <a:r>
              <a:rPr lang="en-US" altLang="ja-JP" b="1" dirty="0" smtClean="0">
                <a:solidFill>
                  <a:srgbClr val="0070C0"/>
                </a:solidFill>
              </a:rPr>
              <a:t>2,000</a:t>
            </a:r>
            <a:r>
              <a:rPr lang="ja-JP" altLang="en-US" b="1" dirty="0" smtClean="0">
                <a:solidFill>
                  <a:srgbClr val="0070C0"/>
                </a:solidFill>
              </a:rPr>
              <a:t>時間に渡って連続観測</a:t>
            </a:r>
            <a:r>
              <a:rPr lang="ja-JP" altLang="en-US" dirty="0" smtClean="0"/>
              <a:t>が実施できるユニークな観測地であるとも言える。この利点を生かし、我々は</a:t>
            </a:r>
            <a:r>
              <a:rPr lang="en-US" altLang="ja-JP" dirty="0" smtClean="0"/>
              <a:t>2m</a:t>
            </a:r>
            <a:r>
              <a:rPr lang="ja-JP" altLang="en-US" dirty="0" smtClean="0"/>
              <a:t>クラスの赤外線望遠鏡の建設を目標にドームふじ基地のサイト調査と極低温環境に耐えうる観測装置の基礎開発を行ってきた。 本公演では今年計画されている</a:t>
            </a:r>
            <a:r>
              <a:rPr lang="en-US" altLang="ja-JP" dirty="0" smtClean="0"/>
              <a:t>40cm</a:t>
            </a:r>
            <a:r>
              <a:rPr lang="ja-JP" altLang="en-US" dirty="0" smtClean="0"/>
              <a:t>赤外線望遠鏡による試験観測と将来の</a:t>
            </a:r>
            <a:r>
              <a:rPr lang="en-US" altLang="ja-JP" dirty="0" smtClean="0"/>
              <a:t>2m</a:t>
            </a:r>
            <a:r>
              <a:rPr lang="ja-JP" altLang="en-US" dirty="0" smtClean="0"/>
              <a:t>クラス望遠鏡への展望・南極の連続観測可能性を生かした南極</a:t>
            </a:r>
            <a:r>
              <a:rPr lang="en-US" altLang="ja-JP" dirty="0" smtClean="0"/>
              <a:t>GRB </a:t>
            </a:r>
            <a:r>
              <a:rPr lang="ja-JP" altLang="en-US" dirty="0" smtClean="0"/>
              <a:t>モニタ観測について議論する。</a:t>
            </a:r>
            <a:endParaRPr lang="ja-JP" alt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l"/>
            <a:r>
              <a:rPr lang="en-US" altLang="ja-JP" dirty="0" smtClean="0"/>
              <a:t>TMT, E-ELT</a:t>
            </a:r>
            <a:r>
              <a:rPr lang="ja-JP" altLang="en-US" dirty="0" smtClean="0"/>
              <a:t>時代</a:t>
            </a:r>
            <a:r>
              <a:rPr lang="ja-JP" altLang="en-US" sz="2800" dirty="0" smtClean="0"/>
              <a:t>　その</a:t>
            </a:r>
            <a:r>
              <a:rPr lang="en-US" altLang="ja-JP" sz="2800" dirty="0" smtClean="0"/>
              <a:t>1</a:t>
            </a:r>
            <a:endParaRPr kumimoji="1" lang="ja-JP" altLang="en-US" sz="2800" dirty="0"/>
          </a:p>
        </p:txBody>
      </p:sp>
      <p:sp>
        <p:nvSpPr>
          <p:cNvPr id="5" name="正方形/長方形 4"/>
          <p:cNvSpPr/>
          <p:nvPr/>
        </p:nvSpPr>
        <p:spPr>
          <a:xfrm>
            <a:off x="683568" y="4717593"/>
            <a:ext cx="7848872" cy="369332"/>
          </a:xfrm>
          <a:prstGeom prst="rect">
            <a:avLst/>
          </a:prstGeom>
        </p:spPr>
        <p:txBody>
          <a:bodyPr wrap="square">
            <a:spAutoFit/>
          </a:bodyPr>
          <a:lstStyle/>
          <a:p>
            <a:pPr algn="just"/>
            <a:r>
              <a:rPr lang="ja-JP" altLang="en-US" dirty="0" smtClean="0"/>
              <a:t>これらの望遠鏡を用いた</a:t>
            </a:r>
            <a:r>
              <a:rPr lang="en-US" altLang="ja-JP" dirty="0" smtClean="0"/>
              <a:t>GRB</a:t>
            </a:r>
            <a:r>
              <a:rPr lang="ja-JP" altLang="en-US" dirty="0" smtClean="0"/>
              <a:t>フォローアップ観測の実現は正直厳しいのでは？</a:t>
            </a:r>
            <a:endParaRPr lang="en-US" altLang="ja-JP" dirty="0" smtClean="0"/>
          </a:p>
        </p:txBody>
      </p:sp>
      <p:sp>
        <p:nvSpPr>
          <p:cNvPr id="4" name="テキスト ボックス 3"/>
          <p:cNvSpPr txBox="1"/>
          <p:nvPr/>
        </p:nvSpPr>
        <p:spPr>
          <a:xfrm>
            <a:off x="1645154" y="1916832"/>
            <a:ext cx="1702710" cy="923330"/>
          </a:xfrm>
          <a:prstGeom prst="rect">
            <a:avLst/>
          </a:prstGeom>
          <a:noFill/>
        </p:spPr>
        <p:txBody>
          <a:bodyPr wrap="none" rtlCol="0">
            <a:spAutoFit/>
          </a:bodyPr>
          <a:lstStyle/>
          <a:p>
            <a:pPr>
              <a:buFont typeface="Arial" pitchFamily="34" charset="0"/>
              <a:buChar char="•"/>
            </a:pPr>
            <a:r>
              <a:rPr lang="ja-JP" altLang="en-US" dirty="0" smtClean="0"/>
              <a:t> 高感度</a:t>
            </a:r>
            <a:endParaRPr lang="en-US" altLang="ja-JP" dirty="0" smtClean="0"/>
          </a:p>
          <a:p>
            <a:pPr>
              <a:buFont typeface="Arial" pitchFamily="34" charset="0"/>
              <a:buChar char="•"/>
            </a:pPr>
            <a:r>
              <a:rPr lang="en-US" altLang="ja-JP" dirty="0" smtClean="0"/>
              <a:t> </a:t>
            </a:r>
            <a:r>
              <a:rPr lang="ja-JP" altLang="en-US" dirty="0" smtClean="0"/>
              <a:t>高空間分解能</a:t>
            </a:r>
            <a:endParaRPr lang="en-US" altLang="ja-JP" dirty="0" smtClean="0"/>
          </a:p>
          <a:p>
            <a:pPr>
              <a:buFont typeface="Arial" pitchFamily="34" charset="0"/>
              <a:buChar char="•"/>
            </a:pPr>
            <a:r>
              <a:rPr lang="en-US" altLang="ja-JP" dirty="0" smtClean="0"/>
              <a:t> </a:t>
            </a:r>
            <a:r>
              <a:rPr lang="ja-JP" altLang="en-US" dirty="0" smtClean="0"/>
              <a:t>高分散分光</a:t>
            </a:r>
            <a:endParaRPr lang="en-US" altLang="ja-JP" dirty="0" smtClean="0"/>
          </a:p>
        </p:txBody>
      </p:sp>
      <p:sp>
        <p:nvSpPr>
          <p:cNvPr id="6" name="テキスト ボックス 5"/>
          <p:cNvSpPr txBox="1"/>
          <p:nvPr/>
        </p:nvSpPr>
        <p:spPr>
          <a:xfrm>
            <a:off x="2195736" y="1340768"/>
            <a:ext cx="4994316" cy="369332"/>
          </a:xfrm>
          <a:prstGeom prst="rect">
            <a:avLst/>
          </a:prstGeom>
          <a:noFill/>
        </p:spPr>
        <p:txBody>
          <a:bodyPr wrap="none" rtlCol="0">
            <a:spAutoFit/>
          </a:bodyPr>
          <a:lstStyle/>
          <a:p>
            <a:r>
              <a:rPr lang="ja-JP" altLang="en-US" dirty="0" smtClean="0"/>
              <a:t>圧倒的な大口径</a:t>
            </a:r>
            <a:r>
              <a:rPr lang="en-US" altLang="ja-JP" dirty="0" smtClean="0"/>
              <a:t>+AO</a:t>
            </a:r>
            <a:r>
              <a:rPr lang="ja-JP" altLang="en-US" dirty="0" smtClean="0"/>
              <a:t>によって天文学に大きな進展</a:t>
            </a:r>
            <a:endParaRPr kumimoji="1" lang="ja-JP" altLang="en-US" dirty="0"/>
          </a:p>
        </p:txBody>
      </p:sp>
      <p:sp>
        <p:nvSpPr>
          <p:cNvPr id="7" name="テキスト ボックス 6"/>
          <p:cNvSpPr txBox="1"/>
          <p:nvPr/>
        </p:nvSpPr>
        <p:spPr>
          <a:xfrm>
            <a:off x="5250694" y="2182798"/>
            <a:ext cx="2417650" cy="369332"/>
          </a:xfrm>
          <a:prstGeom prst="rect">
            <a:avLst/>
          </a:prstGeom>
          <a:noFill/>
        </p:spPr>
        <p:txBody>
          <a:bodyPr wrap="none" rtlCol="0">
            <a:spAutoFit/>
          </a:bodyPr>
          <a:lstStyle/>
          <a:p>
            <a:r>
              <a:rPr lang="ja-JP" altLang="en-US" dirty="0" smtClean="0"/>
              <a:t>きわめて高い競争倍率</a:t>
            </a:r>
            <a:endParaRPr lang="en-US" altLang="ja-JP" dirty="0" smtClean="0"/>
          </a:p>
        </p:txBody>
      </p:sp>
      <p:sp>
        <p:nvSpPr>
          <p:cNvPr id="8" name="左右矢印 7"/>
          <p:cNvSpPr/>
          <p:nvPr/>
        </p:nvSpPr>
        <p:spPr>
          <a:xfrm>
            <a:off x="3923928" y="2192090"/>
            <a:ext cx="792088" cy="360040"/>
          </a:xfrm>
          <a:prstGeom prst="lef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 name="正方形/長方形 8"/>
          <p:cNvSpPr/>
          <p:nvPr/>
        </p:nvSpPr>
        <p:spPr>
          <a:xfrm>
            <a:off x="755576" y="5291916"/>
            <a:ext cx="7488832" cy="646331"/>
          </a:xfrm>
          <a:prstGeom prst="rect">
            <a:avLst/>
          </a:prstGeom>
        </p:spPr>
        <p:txBody>
          <a:bodyPr wrap="square">
            <a:spAutoFit/>
          </a:bodyPr>
          <a:lstStyle/>
          <a:p>
            <a:r>
              <a:rPr lang="ja-JP" altLang="en-US" dirty="0" smtClean="0"/>
              <a:t>→かといってすばるクラスの望遠鏡もサーベイ等の観測枠増大によって以前</a:t>
            </a:r>
            <a:endParaRPr lang="en-US" altLang="ja-JP" dirty="0" smtClean="0"/>
          </a:p>
          <a:p>
            <a:r>
              <a:rPr lang="en-US" altLang="ja-JP" dirty="0" smtClean="0"/>
              <a:t>    </a:t>
            </a:r>
            <a:r>
              <a:rPr lang="ja-JP" altLang="en-US" dirty="0" smtClean="0"/>
              <a:t>より使いやすくなるとは言えそうにない</a:t>
            </a:r>
            <a:r>
              <a:rPr lang="en-US" altLang="ja-JP" dirty="0" smtClean="0"/>
              <a:t>(</a:t>
            </a:r>
            <a:r>
              <a:rPr lang="ja-JP" altLang="en-US" dirty="0" err="1" smtClean="0"/>
              <a:t>だろう</a:t>
            </a:r>
            <a:r>
              <a:rPr lang="en-US" altLang="ja-JP" dirty="0" smtClean="0"/>
              <a:t>)</a:t>
            </a:r>
            <a:endParaRPr lang="ja-JP" altLang="en-US" dirty="0"/>
          </a:p>
        </p:txBody>
      </p:sp>
      <p:sp>
        <p:nvSpPr>
          <p:cNvPr id="11" name="正方形/長方形 10"/>
          <p:cNvSpPr/>
          <p:nvPr/>
        </p:nvSpPr>
        <p:spPr>
          <a:xfrm>
            <a:off x="755576" y="5939988"/>
            <a:ext cx="7488832" cy="369332"/>
          </a:xfrm>
          <a:prstGeom prst="rect">
            <a:avLst/>
          </a:prstGeom>
        </p:spPr>
        <p:txBody>
          <a:bodyPr wrap="square">
            <a:spAutoFit/>
          </a:bodyPr>
          <a:lstStyle/>
          <a:p>
            <a:r>
              <a:rPr lang="ja-JP" altLang="en-US" dirty="0" smtClean="0"/>
              <a:t>→観測不能な時間も含め、フォローアップ観測のためには</a:t>
            </a:r>
            <a:r>
              <a:rPr lang="ja-JP" altLang="en-US" dirty="0" smtClean="0">
                <a:solidFill>
                  <a:srgbClr val="0070C0"/>
                </a:solidFill>
              </a:rPr>
              <a:t>望遠鏡の数も必要</a:t>
            </a:r>
            <a:endParaRPr lang="ja-JP" altLang="en-US" dirty="0">
              <a:solidFill>
                <a:srgbClr val="0070C0"/>
              </a:solidFill>
            </a:endParaRPr>
          </a:p>
        </p:txBody>
      </p:sp>
      <p:pic>
        <p:nvPicPr>
          <p:cNvPr id="1026" name="Picture 2" descr="C:\Documents and Settings\Okita\デスクトップ\tmt-2009-rev3.jpg"/>
          <p:cNvPicPr>
            <a:picLocks noChangeAspect="1" noChangeArrowheads="1"/>
          </p:cNvPicPr>
          <p:nvPr/>
        </p:nvPicPr>
        <p:blipFill>
          <a:blip r:embed="rId2" cstate="print"/>
          <a:srcRect/>
          <a:stretch>
            <a:fillRect/>
          </a:stretch>
        </p:blipFill>
        <p:spPr bwMode="auto">
          <a:xfrm>
            <a:off x="3275856" y="3068960"/>
            <a:ext cx="2217738" cy="1546551"/>
          </a:xfrm>
          <a:prstGeom prst="rect">
            <a:avLst/>
          </a:prstGeom>
          <a:noFill/>
        </p:spPr>
      </p:pic>
      <p:pic>
        <p:nvPicPr>
          <p:cNvPr id="1027" name="Picture 3" descr="C:\Documents and Settings\Okita\デスクトップ\elt-telescope[1].jpg"/>
          <p:cNvPicPr>
            <a:picLocks noChangeAspect="1" noChangeArrowheads="1"/>
          </p:cNvPicPr>
          <p:nvPr/>
        </p:nvPicPr>
        <p:blipFill>
          <a:blip r:embed="rId3" cstate="print">
            <a:lum bright="10000"/>
          </a:blip>
          <a:srcRect/>
          <a:stretch>
            <a:fillRect/>
          </a:stretch>
        </p:blipFill>
        <p:spPr bwMode="auto">
          <a:xfrm>
            <a:off x="827584" y="3068960"/>
            <a:ext cx="2256756" cy="1529647"/>
          </a:xfrm>
          <a:prstGeom prst="rect">
            <a:avLst/>
          </a:prstGeom>
          <a:noFill/>
        </p:spPr>
      </p:pic>
      <p:sp>
        <p:nvSpPr>
          <p:cNvPr id="12" name="正方形/長方形 11"/>
          <p:cNvSpPr/>
          <p:nvPr/>
        </p:nvSpPr>
        <p:spPr>
          <a:xfrm>
            <a:off x="1043608" y="4509120"/>
            <a:ext cx="2213992" cy="215444"/>
          </a:xfrm>
          <a:prstGeom prst="rect">
            <a:avLst/>
          </a:prstGeom>
        </p:spPr>
        <p:txBody>
          <a:bodyPr wrap="square">
            <a:spAutoFit/>
          </a:bodyPr>
          <a:lstStyle/>
          <a:p>
            <a:r>
              <a:rPr lang="en-US" altLang="ja-JP" sz="800" dirty="0" smtClean="0"/>
              <a:t>http://www.eso.org/public/teles-instr/e-elt.html</a:t>
            </a:r>
            <a:endParaRPr lang="ja-JP" altLang="en-US" sz="800" dirty="0"/>
          </a:p>
        </p:txBody>
      </p:sp>
      <p:sp>
        <p:nvSpPr>
          <p:cNvPr id="13" name="正方形/長方形 12"/>
          <p:cNvSpPr/>
          <p:nvPr/>
        </p:nvSpPr>
        <p:spPr>
          <a:xfrm>
            <a:off x="4584199" y="4509120"/>
            <a:ext cx="1067921" cy="215444"/>
          </a:xfrm>
          <a:prstGeom prst="rect">
            <a:avLst/>
          </a:prstGeom>
        </p:spPr>
        <p:txBody>
          <a:bodyPr wrap="none">
            <a:spAutoFit/>
          </a:bodyPr>
          <a:lstStyle/>
          <a:p>
            <a:r>
              <a:rPr lang="en-US" altLang="ja-JP" sz="800" dirty="0" smtClean="0"/>
              <a:t>http://www.tmt.org/</a:t>
            </a:r>
            <a:endParaRPr lang="ja-JP" altLang="en-US" sz="8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l"/>
            <a:r>
              <a:rPr lang="en-US" altLang="ja-JP" dirty="0" smtClean="0"/>
              <a:t>TMT, E-ELT</a:t>
            </a:r>
            <a:r>
              <a:rPr lang="ja-JP" altLang="en-US" dirty="0" smtClean="0"/>
              <a:t>時代</a:t>
            </a:r>
            <a:r>
              <a:rPr lang="ja-JP" altLang="en-US" sz="2800" dirty="0" smtClean="0"/>
              <a:t>　その</a:t>
            </a:r>
            <a:r>
              <a:rPr lang="en-US" altLang="ja-JP" sz="2800" dirty="0" smtClean="0"/>
              <a:t>2</a:t>
            </a:r>
            <a:endParaRPr kumimoji="1" lang="ja-JP" altLang="en-US" sz="2800" dirty="0"/>
          </a:p>
        </p:txBody>
      </p:sp>
      <p:sp>
        <p:nvSpPr>
          <p:cNvPr id="5" name="正方形/長方形 4"/>
          <p:cNvSpPr/>
          <p:nvPr/>
        </p:nvSpPr>
        <p:spPr>
          <a:xfrm>
            <a:off x="1547664" y="5879013"/>
            <a:ext cx="6264696" cy="646331"/>
          </a:xfrm>
          <a:prstGeom prst="rect">
            <a:avLst/>
          </a:prstGeom>
        </p:spPr>
        <p:txBody>
          <a:bodyPr wrap="square">
            <a:spAutoFit/>
          </a:bodyPr>
          <a:lstStyle/>
          <a:p>
            <a:pPr algn="just"/>
            <a:r>
              <a:rPr lang="en-US" altLang="ja-JP" dirty="0" smtClean="0"/>
              <a:t>z&gt;10</a:t>
            </a:r>
            <a:r>
              <a:rPr lang="ja-JP" altLang="en-US" dirty="0" smtClean="0"/>
              <a:t>以上の</a:t>
            </a:r>
            <a:r>
              <a:rPr lang="en-US" altLang="ja-JP" dirty="0" smtClean="0"/>
              <a:t>GRB</a:t>
            </a:r>
            <a:r>
              <a:rPr lang="ja-JP" altLang="en-US" dirty="0" smtClean="0"/>
              <a:t>を分光観測するためには</a:t>
            </a:r>
            <a:r>
              <a:rPr lang="ja-JP" altLang="en-US" dirty="0" smtClean="0">
                <a:solidFill>
                  <a:srgbClr val="FF0000"/>
                </a:solidFill>
              </a:rPr>
              <a:t>絶対的に高い感度と赤外分光ができる装置</a:t>
            </a:r>
            <a:r>
              <a:rPr lang="ja-JP" altLang="en-US" dirty="0" smtClean="0"/>
              <a:t>が必要</a:t>
            </a:r>
            <a:r>
              <a:rPr lang="en-US" altLang="ja-JP" sz="1200" dirty="0" smtClean="0"/>
              <a:t>(</a:t>
            </a:r>
            <a:r>
              <a:rPr lang="ja-JP" altLang="en-US" sz="1200" dirty="0" smtClean="0"/>
              <a:t>もちろんこれらの望遠鏡には搭載されるはず</a:t>
            </a:r>
            <a:r>
              <a:rPr lang="en-US" altLang="ja-JP" sz="1200" dirty="0" smtClean="0"/>
              <a:t>)</a:t>
            </a:r>
          </a:p>
        </p:txBody>
      </p:sp>
      <p:sp>
        <p:nvSpPr>
          <p:cNvPr id="4" name="テキスト ボックス 3"/>
          <p:cNvSpPr txBox="1"/>
          <p:nvPr/>
        </p:nvSpPr>
        <p:spPr>
          <a:xfrm>
            <a:off x="899592" y="1844824"/>
            <a:ext cx="1547218" cy="369332"/>
          </a:xfrm>
          <a:prstGeom prst="rect">
            <a:avLst/>
          </a:prstGeom>
          <a:noFill/>
        </p:spPr>
        <p:txBody>
          <a:bodyPr wrap="none" rtlCol="0">
            <a:spAutoFit/>
          </a:bodyPr>
          <a:lstStyle/>
          <a:p>
            <a:r>
              <a:rPr lang="en-US" altLang="ja-JP" dirty="0" smtClean="0"/>
              <a:t>6.5m(</a:t>
            </a:r>
            <a:r>
              <a:rPr lang="ja-JP" altLang="en-US" dirty="0" smtClean="0"/>
              <a:t>東京大</a:t>
            </a:r>
            <a:r>
              <a:rPr lang="en-US" altLang="ja-JP" dirty="0" smtClean="0"/>
              <a:t>) </a:t>
            </a:r>
          </a:p>
        </p:txBody>
      </p:sp>
      <p:sp>
        <p:nvSpPr>
          <p:cNvPr id="6" name="テキスト ボックス 5"/>
          <p:cNvSpPr txBox="1"/>
          <p:nvPr/>
        </p:nvSpPr>
        <p:spPr>
          <a:xfrm>
            <a:off x="827584" y="1412776"/>
            <a:ext cx="7500771" cy="369332"/>
          </a:xfrm>
          <a:prstGeom prst="rect">
            <a:avLst/>
          </a:prstGeom>
          <a:noFill/>
        </p:spPr>
        <p:txBody>
          <a:bodyPr wrap="none" rtlCol="0">
            <a:spAutoFit/>
          </a:bodyPr>
          <a:lstStyle/>
          <a:p>
            <a:r>
              <a:rPr kumimoji="1" lang="ja-JP" altLang="en-US" dirty="0" smtClean="0"/>
              <a:t>ということでやはり</a:t>
            </a:r>
            <a:r>
              <a:rPr kumimoji="1" lang="en-US" altLang="ja-JP" dirty="0" smtClean="0"/>
              <a:t>GRB</a:t>
            </a:r>
            <a:r>
              <a:rPr kumimoji="1" lang="ja-JP" altLang="en-US" dirty="0" smtClean="0"/>
              <a:t>フォローアップ観測は大学所有の望遠鏡</a:t>
            </a:r>
            <a:r>
              <a:rPr lang="ja-JP" altLang="en-US" dirty="0" smtClean="0"/>
              <a:t>がメイン</a:t>
            </a:r>
            <a:r>
              <a:rPr kumimoji="1" lang="ja-JP" altLang="en-US" dirty="0" smtClean="0"/>
              <a:t>か？</a:t>
            </a:r>
            <a:endParaRPr kumimoji="1" lang="ja-JP" altLang="en-US" dirty="0"/>
          </a:p>
        </p:txBody>
      </p:sp>
      <p:sp>
        <p:nvSpPr>
          <p:cNvPr id="11" name="正方形/長方形 10"/>
          <p:cNvSpPr/>
          <p:nvPr/>
        </p:nvSpPr>
        <p:spPr>
          <a:xfrm>
            <a:off x="1584622" y="4643844"/>
            <a:ext cx="1547218" cy="369332"/>
          </a:xfrm>
          <a:prstGeom prst="rect">
            <a:avLst/>
          </a:prstGeom>
        </p:spPr>
        <p:txBody>
          <a:bodyPr wrap="none">
            <a:spAutoFit/>
          </a:bodyPr>
          <a:lstStyle/>
          <a:p>
            <a:r>
              <a:rPr lang="en-US" altLang="ja-JP" dirty="0" smtClean="0"/>
              <a:t>1.5m(</a:t>
            </a:r>
            <a:r>
              <a:rPr lang="ja-JP" altLang="en-US" dirty="0" smtClean="0"/>
              <a:t>広島大</a:t>
            </a:r>
            <a:r>
              <a:rPr lang="en-US" altLang="ja-JP" dirty="0" smtClean="0"/>
              <a:t>) </a:t>
            </a:r>
          </a:p>
        </p:txBody>
      </p:sp>
      <p:pic>
        <p:nvPicPr>
          <p:cNvPr id="2050" name="Picture 2" descr="C:\Documents and Settings\Okita\デスクトップ\ChajnantorTOP0904.jpg"/>
          <p:cNvPicPr>
            <a:picLocks noChangeAspect="1" noChangeArrowheads="1"/>
          </p:cNvPicPr>
          <p:nvPr/>
        </p:nvPicPr>
        <p:blipFill>
          <a:blip r:embed="rId2" cstate="print">
            <a:lum bright="20000" contrast="10000"/>
          </a:blip>
          <a:srcRect/>
          <a:stretch>
            <a:fillRect/>
          </a:stretch>
        </p:blipFill>
        <p:spPr bwMode="auto">
          <a:xfrm>
            <a:off x="1259632" y="2276872"/>
            <a:ext cx="2581800" cy="1584176"/>
          </a:xfrm>
          <a:prstGeom prst="rect">
            <a:avLst/>
          </a:prstGeom>
          <a:noFill/>
        </p:spPr>
      </p:pic>
      <p:pic>
        <p:nvPicPr>
          <p:cNvPr id="2051" name="Picture 3" descr="C:\Documents and Settings\Okita\デスクトップ\k3m4_b1.jpg"/>
          <p:cNvPicPr>
            <a:picLocks noChangeAspect="1" noChangeArrowheads="1"/>
          </p:cNvPicPr>
          <p:nvPr/>
        </p:nvPicPr>
        <p:blipFill>
          <a:blip r:embed="rId3" cstate="print"/>
          <a:srcRect/>
          <a:stretch>
            <a:fillRect/>
          </a:stretch>
        </p:blipFill>
        <p:spPr bwMode="auto">
          <a:xfrm>
            <a:off x="5436096" y="2057300"/>
            <a:ext cx="2493138" cy="1947764"/>
          </a:xfrm>
          <a:prstGeom prst="rect">
            <a:avLst/>
          </a:prstGeom>
          <a:noFill/>
        </p:spPr>
      </p:pic>
      <p:pic>
        <p:nvPicPr>
          <p:cNvPr id="2052" name="Picture 4" descr="C:\Documents and Settings\Okita\デスクトップ\1282776315.jpg"/>
          <p:cNvPicPr>
            <a:picLocks noChangeAspect="1" noChangeArrowheads="1"/>
          </p:cNvPicPr>
          <p:nvPr/>
        </p:nvPicPr>
        <p:blipFill>
          <a:blip r:embed="rId4" cstate="print">
            <a:lum bright="10000"/>
          </a:blip>
          <a:srcRect/>
          <a:stretch>
            <a:fillRect/>
          </a:stretch>
        </p:blipFill>
        <p:spPr bwMode="auto">
          <a:xfrm>
            <a:off x="3059832" y="4031272"/>
            <a:ext cx="2160240" cy="1620180"/>
          </a:xfrm>
          <a:prstGeom prst="rect">
            <a:avLst/>
          </a:prstGeom>
          <a:noFill/>
        </p:spPr>
      </p:pic>
      <p:sp>
        <p:nvSpPr>
          <p:cNvPr id="10" name="正方形/長方形 9"/>
          <p:cNvSpPr/>
          <p:nvPr/>
        </p:nvSpPr>
        <p:spPr>
          <a:xfrm>
            <a:off x="4608958" y="2051556"/>
            <a:ext cx="1547218" cy="369332"/>
          </a:xfrm>
          <a:prstGeom prst="rect">
            <a:avLst/>
          </a:prstGeom>
        </p:spPr>
        <p:txBody>
          <a:bodyPr wrap="none">
            <a:spAutoFit/>
          </a:bodyPr>
          <a:lstStyle/>
          <a:p>
            <a:r>
              <a:rPr lang="en-US" altLang="ja-JP" dirty="0" smtClean="0"/>
              <a:t>3.8m(</a:t>
            </a:r>
            <a:r>
              <a:rPr lang="ja-JP" altLang="en-US" dirty="0" smtClean="0"/>
              <a:t>京都大</a:t>
            </a:r>
            <a:r>
              <a:rPr lang="en-US" altLang="ja-JP" dirty="0" smtClean="0"/>
              <a:t>) </a:t>
            </a:r>
          </a:p>
        </p:txBody>
      </p:sp>
      <p:sp>
        <p:nvSpPr>
          <p:cNvPr id="12" name="正方形/長方形 11"/>
          <p:cNvSpPr/>
          <p:nvPr/>
        </p:nvSpPr>
        <p:spPr>
          <a:xfrm>
            <a:off x="2483768" y="1988840"/>
            <a:ext cx="1378904" cy="307777"/>
          </a:xfrm>
          <a:prstGeom prst="rect">
            <a:avLst/>
          </a:prstGeom>
        </p:spPr>
        <p:txBody>
          <a:bodyPr wrap="none">
            <a:spAutoFit/>
          </a:bodyPr>
          <a:lstStyle/>
          <a:p>
            <a:r>
              <a:rPr lang="ja-JP" altLang="en-US" sz="1400" dirty="0" smtClean="0"/>
              <a:t>写真は</a:t>
            </a:r>
            <a:r>
              <a:rPr lang="en-US" altLang="ja-JP" sz="1400" dirty="0" err="1" smtClean="0"/>
              <a:t>miniTAO</a:t>
            </a:r>
            <a:endParaRPr lang="ja-JP" altLang="en-US" sz="1400" dirty="0"/>
          </a:p>
        </p:txBody>
      </p:sp>
      <p:sp>
        <p:nvSpPr>
          <p:cNvPr id="13" name="正方形/長方形 12"/>
          <p:cNvSpPr/>
          <p:nvPr/>
        </p:nvSpPr>
        <p:spPr>
          <a:xfrm>
            <a:off x="2195736" y="3789040"/>
            <a:ext cx="1736373" cy="215444"/>
          </a:xfrm>
          <a:prstGeom prst="rect">
            <a:avLst/>
          </a:prstGeom>
        </p:spPr>
        <p:txBody>
          <a:bodyPr wrap="none">
            <a:spAutoFit/>
          </a:bodyPr>
          <a:lstStyle/>
          <a:p>
            <a:r>
              <a:rPr lang="en-US" altLang="ja-JP" sz="800" dirty="0" smtClean="0"/>
              <a:t>http://www.ioa.s.u-tokyo.ac.jp/TAO/</a:t>
            </a:r>
            <a:endParaRPr lang="ja-JP" altLang="en-US" sz="800" dirty="0"/>
          </a:p>
        </p:txBody>
      </p:sp>
      <p:sp>
        <p:nvSpPr>
          <p:cNvPr id="14" name="正方形/長方形 13"/>
          <p:cNvSpPr/>
          <p:nvPr/>
        </p:nvSpPr>
        <p:spPr>
          <a:xfrm>
            <a:off x="5652120" y="3933056"/>
            <a:ext cx="2934072" cy="215444"/>
          </a:xfrm>
          <a:prstGeom prst="rect">
            <a:avLst/>
          </a:prstGeom>
        </p:spPr>
        <p:txBody>
          <a:bodyPr wrap="square">
            <a:spAutoFit/>
          </a:bodyPr>
          <a:lstStyle/>
          <a:p>
            <a:r>
              <a:rPr lang="en-US" altLang="ja-JP" sz="800" dirty="0" smtClean="0"/>
              <a:t>http://www.kusastro.kyoto-u.ac.jp/~nagata/Kyoto3m/</a:t>
            </a:r>
            <a:endParaRPr lang="ja-JP" altLang="en-US" sz="800" dirty="0"/>
          </a:p>
        </p:txBody>
      </p:sp>
      <p:sp>
        <p:nvSpPr>
          <p:cNvPr id="15" name="正方形/長方形 14"/>
          <p:cNvSpPr/>
          <p:nvPr/>
        </p:nvSpPr>
        <p:spPr>
          <a:xfrm>
            <a:off x="2987824" y="5589240"/>
            <a:ext cx="4572000" cy="215444"/>
          </a:xfrm>
          <a:prstGeom prst="rect">
            <a:avLst/>
          </a:prstGeom>
        </p:spPr>
        <p:txBody>
          <a:bodyPr>
            <a:spAutoFit/>
          </a:bodyPr>
          <a:lstStyle/>
          <a:p>
            <a:r>
              <a:rPr lang="en-US" altLang="ja-JP" sz="800" dirty="0" smtClean="0"/>
              <a:t>http://www.hiroshima-u.ac.jp/hasc/institution/telescope/abstract/index.html</a:t>
            </a:r>
            <a:endParaRPr lang="ja-JP" altLang="en-US" sz="8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755576" y="1700808"/>
            <a:ext cx="3515706" cy="369332"/>
          </a:xfrm>
          <a:prstGeom prst="rect">
            <a:avLst/>
          </a:prstGeom>
          <a:noFill/>
        </p:spPr>
        <p:txBody>
          <a:bodyPr wrap="none" rtlCol="0">
            <a:spAutoFit/>
          </a:bodyPr>
          <a:lstStyle/>
          <a:p>
            <a:r>
              <a:rPr lang="ja-JP" altLang="en-US" dirty="0" smtClean="0"/>
              <a:t>しかし地上での赤外線観測は困難</a:t>
            </a:r>
            <a:endParaRPr lang="en-US" altLang="ja-JP" dirty="0" smtClean="0"/>
          </a:p>
        </p:txBody>
      </p:sp>
      <p:sp>
        <p:nvSpPr>
          <p:cNvPr id="8" name="Rectangle 57"/>
          <p:cNvSpPr>
            <a:spLocks noChangeArrowheads="1"/>
          </p:cNvSpPr>
          <p:nvPr/>
        </p:nvSpPr>
        <p:spPr bwMode="auto">
          <a:xfrm>
            <a:off x="7910589" y="5970766"/>
            <a:ext cx="765867" cy="215444"/>
          </a:xfrm>
          <a:prstGeom prst="rect">
            <a:avLst/>
          </a:prstGeom>
          <a:noFill/>
          <a:ln w="9525">
            <a:noFill/>
            <a:miter lim="800000"/>
            <a:headEnd/>
            <a:tailEnd/>
          </a:ln>
          <a:effectLst/>
        </p:spPr>
        <p:txBody>
          <a:bodyPr wrap="square">
            <a:spAutoFit/>
          </a:bodyPr>
          <a:lstStyle/>
          <a:p>
            <a:pPr defTabSz="4176713"/>
            <a:r>
              <a:rPr lang="en-US" altLang="ja-JP" sz="800" dirty="0" smtClean="0"/>
              <a:t>Cox (1999)</a:t>
            </a:r>
            <a:endParaRPr lang="en-US" altLang="ja-JP" sz="800" dirty="0"/>
          </a:p>
        </p:txBody>
      </p:sp>
      <p:sp>
        <p:nvSpPr>
          <p:cNvPr id="9" name="Rectangle 57"/>
          <p:cNvSpPr>
            <a:spLocks noChangeArrowheads="1"/>
          </p:cNvSpPr>
          <p:nvPr/>
        </p:nvSpPr>
        <p:spPr bwMode="auto">
          <a:xfrm>
            <a:off x="6558713" y="4437112"/>
            <a:ext cx="2045735" cy="338554"/>
          </a:xfrm>
          <a:prstGeom prst="rect">
            <a:avLst/>
          </a:prstGeom>
          <a:noFill/>
          <a:ln w="9525">
            <a:noFill/>
            <a:miter lim="800000"/>
            <a:headEnd/>
            <a:tailEnd/>
          </a:ln>
          <a:effectLst/>
        </p:spPr>
        <p:txBody>
          <a:bodyPr wrap="square">
            <a:spAutoFit/>
          </a:bodyPr>
          <a:lstStyle/>
          <a:p>
            <a:pPr defTabSz="4176713"/>
            <a:r>
              <a:rPr lang="en-US" altLang="ja-JP" sz="800" dirty="0"/>
              <a:t>http://www.kusastro.kyoto-u.ac.jp/~iwamuro/LECTURE/OBS/atmos.html</a:t>
            </a:r>
          </a:p>
        </p:txBody>
      </p:sp>
      <p:sp>
        <p:nvSpPr>
          <p:cNvPr id="13" name="Rectangle 8"/>
          <p:cNvSpPr>
            <a:spLocks noChangeArrowheads="1"/>
          </p:cNvSpPr>
          <p:nvPr/>
        </p:nvSpPr>
        <p:spPr bwMode="auto">
          <a:xfrm>
            <a:off x="993726" y="2420888"/>
            <a:ext cx="3578274" cy="1200329"/>
          </a:xfrm>
          <a:prstGeom prst="rect">
            <a:avLst/>
          </a:prstGeom>
          <a:noFill/>
          <a:ln w="9525">
            <a:noFill/>
            <a:miter lim="800000"/>
            <a:headEnd/>
            <a:tailEnd/>
          </a:ln>
          <a:effectLst/>
        </p:spPr>
        <p:txBody>
          <a:bodyPr wrap="square">
            <a:spAutoFit/>
          </a:bodyPr>
          <a:lstStyle/>
          <a:p>
            <a:pPr defTabSz="4176713"/>
            <a:r>
              <a:rPr lang="en-US" altLang="ja-JP" dirty="0" smtClean="0">
                <a:latin typeface="ＭＳ Ｐゴシック" charset="-128"/>
              </a:rPr>
              <a:t>(1)</a:t>
            </a:r>
            <a:r>
              <a:rPr lang="ja-JP" altLang="en-US" dirty="0" smtClean="0">
                <a:latin typeface="ＭＳ Ｐゴシック" charset="-128"/>
              </a:rPr>
              <a:t>大気の輝線放射</a:t>
            </a:r>
            <a:r>
              <a:rPr lang="en-US" altLang="ja-JP" dirty="0" smtClean="0">
                <a:latin typeface="ＭＳ Ｐゴシック" charset="-128"/>
              </a:rPr>
              <a:t>(OH</a:t>
            </a:r>
            <a:r>
              <a:rPr lang="ja-JP" altLang="en-US" dirty="0" smtClean="0">
                <a:latin typeface="ＭＳ Ｐゴシック" charset="-128"/>
              </a:rPr>
              <a:t>夜光</a:t>
            </a:r>
            <a:r>
              <a:rPr lang="en-US" altLang="ja-JP" dirty="0" smtClean="0">
                <a:latin typeface="ＭＳ Ｐゴシック" charset="-128"/>
              </a:rPr>
              <a:t>)</a:t>
            </a:r>
          </a:p>
          <a:p>
            <a:pPr defTabSz="4176713"/>
            <a:r>
              <a:rPr lang="en-US" altLang="ja-JP" dirty="0" smtClean="0">
                <a:latin typeface="ＭＳ Ｐゴシック" charset="-128"/>
              </a:rPr>
              <a:t>(2)</a:t>
            </a:r>
            <a:r>
              <a:rPr lang="ja-JP" altLang="en-US" dirty="0" smtClean="0">
                <a:latin typeface="ＭＳ Ｐゴシック" charset="-128"/>
              </a:rPr>
              <a:t>大気の熱放射</a:t>
            </a:r>
            <a:endParaRPr lang="en-US" altLang="ja-JP" dirty="0" smtClean="0">
              <a:latin typeface="ＭＳ Ｐゴシック" charset="-128"/>
            </a:endParaRPr>
          </a:p>
          <a:p>
            <a:pPr defTabSz="4176713"/>
            <a:r>
              <a:rPr lang="en-US" altLang="ja-JP" dirty="0" smtClean="0">
                <a:latin typeface="ＭＳ Ｐゴシック" charset="-128"/>
              </a:rPr>
              <a:t>(3)</a:t>
            </a:r>
            <a:r>
              <a:rPr lang="ja-JP" altLang="en-US" dirty="0" smtClean="0">
                <a:latin typeface="ＭＳ Ｐゴシック" charset="-128"/>
              </a:rPr>
              <a:t>望遠鏡の熱放射</a:t>
            </a:r>
            <a:endParaRPr lang="en-US" altLang="ja-JP" dirty="0" smtClean="0">
              <a:latin typeface="ＭＳ Ｐゴシック" charset="-128"/>
            </a:endParaRPr>
          </a:p>
          <a:p>
            <a:pPr defTabSz="4176713"/>
            <a:r>
              <a:rPr lang="en-US" altLang="ja-JP" dirty="0" smtClean="0">
                <a:latin typeface="ＭＳ Ｐゴシック" charset="-128"/>
              </a:rPr>
              <a:t>(4)</a:t>
            </a:r>
            <a:r>
              <a:rPr lang="ja-JP" altLang="en-US" dirty="0" smtClean="0">
                <a:latin typeface="ＭＳ Ｐゴシック" charset="-128"/>
              </a:rPr>
              <a:t>大気中の水蒸気による吸収</a:t>
            </a:r>
            <a:endParaRPr lang="en-US" altLang="ja-JP" dirty="0" smtClean="0">
              <a:latin typeface="ＭＳ Ｐゴシック" charset="-128"/>
            </a:endParaRPr>
          </a:p>
        </p:txBody>
      </p:sp>
      <p:sp>
        <p:nvSpPr>
          <p:cNvPr id="14" name="正方形/長方形 13"/>
          <p:cNvSpPr/>
          <p:nvPr/>
        </p:nvSpPr>
        <p:spPr>
          <a:xfrm>
            <a:off x="571472" y="4346325"/>
            <a:ext cx="4424609" cy="646331"/>
          </a:xfrm>
          <a:prstGeom prst="rect">
            <a:avLst/>
          </a:prstGeom>
        </p:spPr>
        <p:txBody>
          <a:bodyPr wrap="none">
            <a:spAutoFit/>
          </a:bodyPr>
          <a:lstStyle/>
          <a:p>
            <a:pPr defTabSz="4176713"/>
            <a:r>
              <a:rPr lang="ja-JP" altLang="en-US" dirty="0" smtClean="0">
                <a:latin typeface="ＭＳ Ｐゴシック" charset="-128"/>
              </a:rPr>
              <a:t>・背景ノイズは可視光の</a:t>
            </a:r>
            <a:r>
              <a:rPr lang="en-US" altLang="ja-JP" dirty="0" smtClean="0">
                <a:solidFill>
                  <a:srgbClr val="FF0000"/>
                </a:solidFill>
                <a:latin typeface="ＭＳ Ｐゴシック" charset="-128"/>
              </a:rPr>
              <a:t>1,000</a:t>
            </a:r>
            <a:r>
              <a:rPr lang="ja-JP" altLang="en-US" dirty="0" smtClean="0">
                <a:solidFill>
                  <a:srgbClr val="FF0000"/>
                </a:solidFill>
                <a:latin typeface="ＭＳ Ｐゴシック" charset="-128"/>
              </a:rPr>
              <a:t>～</a:t>
            </a:r>
            <a:r>
              <a:rPr lang="en-US" altLang="ja-JP" dirty="0" smtClean="0">
                <a:solidFill>
                  <a:srgbClr val="FF0000"/>
                </a:solidFill>
                <a:latin typeface="ＭＳ Ｐゴシック" charset="-128"/>
              </a:rPr>
              <a:t>1,000,000</a:t>
            </a:r>
            <a:r>
              <a:rPr lang="ja-JP" altLang="en-US" dirty="0" smtClean="0">
                <a:solidFill>
                  <a:srgbClr val="FF0000"/>
                </a:solidFill>
                <a:latin typeface="ＭＳ Ｐゴシック" charset="-128"/>
              </a:rPr>
              <a:t>倍</a:t>
            </a:r>
            <a:endParaRPr lang="en-US" altLang="ja-JP" dirty="0" smtClean="0">
              <a:solidFill>
                <a:srgbClr val="FF0000"/>
              </a:solidFill>
              <a:latin typeface="ＭＳ Ｐゴシック" charset="-128"/>
            </a:endParaRPr>
          </a:p>
          <a:p>
            <a:pPr defTabSz="4176713"/>
            <a:r>
              <a:rPr lang="ja-JP" altLang="en-US" dirty="0" smtClean="0">
                <a:latin typeface="ＭＳ Ｐゴシック" charset="-128"/>
              </a:rPr>
              <a:t>・観測可能な波長に</a:t>
            </a:r>
            <a:r>
              <a:rPr lang="ja-JP" altLang="en-US" dirty="0" smtClean="0">
                <a:solidFill>
                  <a:srgbClr val="FF0000"/>
                </a:solidFill>
                <a:latin typeface="ＭＳ Ｐゴシック" charset="-128"/>
              </a:rPr>
              <a:t>大きな制限</a:t>
            </a:r>
            <a:endParaRPr lang="en-US" altLang="ja-JP" dirty="0" smtClean="0">
              <a:solidFill>
                <a:srgbClr val="FF0000"/>
              </a:solidFill>
              <a:latin typeface="ＭＳ Ｐゴシック" charset="-128"/>
            </a:endParaRPr>
          </a:p>
        </p:txBody>
      </p:sp>
      <p:sp>
        <p:nvSpPr>
          <p:cNvPr id="15" name="右矢印 14"/>
          <p:cNvSpPr/>
          <p:nvPr/>
        </p:nvSpPr>
        <p:spPr>
          <a:xfrm rot="5400000">
            <a:off x="2357422" y="3632158"/>
            <a:ext cx="328617" cy="620721"/>
          </a:xfrm>
          <a:prstGeom prst="right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Picture 55" descr="background"/>
          <p:cNvPicPr>
            <a:picLocks noChangeAspect="1" noChangeArrowheads="1"/>
          </p:cNvPicPr>
          <p:nvPr/>
        </p:nvPicPr>
        <p:blipFill>
          <a:blip r:embed="rId2" cstate="print"/>
          <a:srcRect b="25385"/>
          <a:stretch>
            <a:fillRect/>
          </a:stretch>
        </p:blipFill>
        <p:spPr bwMode="auto">
          <a:xfrm>
            <a:off x="4976067" y="1772816"/>
            <a:ext cx="3556373" cy="2661017"/>
          </a:xfrm>
          <a:prstGeom prst="rect">
            <a:avLst/>
          </a:prstGeom>
          <a:ln>
            <a:noFill/>
          </a:ln>
          <a:effectLst/>
        </p:spPr>
      </p:pic>
      <p:pic>
        <p:nvPicPr>
          <p:cNvPr id="17" name="Picture 2" descr="F:\M2\Master\motohara-1.bmp"/>
          <p:cNvPicPr>
            <a:picLocks noChangeAspect="1" noChangeArrowheads="1"/>
          </p:cNvPicPr>
          <p:nvPr/>
        </p:nvPicPr>
        <p:blipFill>
          <a:blip r:embed="rId3" cstate="print"/>
          <a:srcRect/>
          <a:stretch>
            <a:fillRect/>
          </a:stretch>
        </p:blipFill>
        <p:spPr bwMode="auto">
          <a:xfrm rot="16200000">
            <a:off x="6205357" y="3639870"/>
            <a:ext cx="1241808" cy="3556373"/>
          </a:xfrm>
          <a:prstGeom prst="rect">
            <a:avLst/>
          </a:prstGeom>
          <a:ln>
            <a:noFill/>
          </a:ln>
          <a:effectLst/>
        </p:spPr>
      </p:pic>
      <p:sp>
        <p:nvSpPr>
          <p:cNvPr id="18" name="Rectangle 8"/>
          <p:cNvSpPr>
            <a:spLocks noChangeArrowheads="1"/>
          </p:cNvSpPr>
          <p:nvPr/>
        </p:nvSpPr>
        <p:spPr bwMode="auto">
          <a:xfrm>
            <a:off x="899592" y="5445224"/>
            <a:ext cx="4214842" cy="461665"/>
          </a:xfrm>
          <a:prstGeom prst="rect">
            <a:avLst/>
          </a:prstGeom>
          <a:noFill/>
          <a:ln w="9525">
            <a:noFill/>
            <a:miter lim="800000"/>
            <a:headEnd/>
            <a:tailEnd/>
          </a:ln>
          <a:effectLst/>
        </p:spPr>
        <p:txBody>
          <a:bodyPr wrap="square">
            <a:spAutoFit/>
          </a:bodyPr>
          <a:lstStyle/>
          <a:p>
            <a:pPr defTabSz="4176713"/>
            <a:r>
              <a:rPr lang="ja-JP" altLang="en-US" dirty="0" smtClean="0">
                <a:latin typeface="ＭＳ Ｐゴシック" charset="-128"/>
              </a:rPr>
              <a:t>そこで、</a:t>
            </a:r>
            <a:r>
              <a:rPr lang="ja-JP" altLang="en-US" sz="2400" b="1" u="sng" dirty="0" smtClean="0">
                <a:latin typeface="ＭＳ Ｐゴシック" charset="-128"/>
              </a:rPr>
              <a:t>南極大陸内陸高原</a:t>
            </a:r>
            <a:endParaRPr lang="en-US" altLang="ja-JP" u="sng" dirty="0" smtClean="0">
              <a:latin typeface="ＭＳ Ｐゴシック" charset="-128"/>
            </a:endParaRPr>
          </a:p>
        </p:txBody>
      </p:sp>
      <p:sp>
        <p:nvSpPr>
          <p:cNvPr id="25" name="タイトル 1"/>
          <p:cNvSpPr>
            <a:spLocks noGrp="1"/>
          </p:cNvSpPr>
          <p:nvPr>
            <p:ph type="title"/>
          </p:nvPr>
        </p:nvSpPr>
        <p:spPr>
          <a:xfrm>
            <a:off x="457200" y="274638"/>
            <a:ext cx="8229600" cy="1143000"/>
          </a:xfrm>
        </p:spPr>
        <p:txBody>
          <a:bodyPr/>
          <a:lstStyle/>
          <a:p>
            <a:pPr algn="l"/>
            <a:r>
              <a:rPr lang="en-US" altLang="ja-JP" dirty="0" smtClean="0"/>
              <a:t>TMT, E-ELT</a:t>
            </a:r>
            <a:r>
              <a:rPr lang="ja-JP" altLang="en-US" dirty="0" smtClean="0"/>
              <a:t>時代</a:t>
            </a:r>
            <a:r>
              <a:rPr lang="ja-JP" altLang="en-US" sz="2800" dirty="0" smtClean="0"/>
              <a:t>　その</a:t>
            </a:r>
            <a:r>
              <a:rPr lang="en-US" altLang="ja-JP" sz="2800" dirty="0" smtClean="0"/>
              <a:t>3</a:t>
            </a:r>
            <a:endParaRPr kumimoji="1" lang="ja-JP" altLang="en-US" sz="28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2" descr="D:\M2\Master\ichikawa2008-1.jpg"/>
          <p:cNvPicPr>
            <a:picLocks noChangeAspect="1" noChangeArrowheads="1"/>
          </p:cNvPicPr>
          <p:nvPr/>
        </p:nvPicPr>
        <p:blipFill>
          <a:blip r:embed="rId2" cstate="print"/>
          <a:srcRect/>
          <a:stretch>
            <a:fillRect/>
          </a:stretch>
        </p:blipFill>
        <p:spPr bwMode="auto">
          <a:xfrm>
            <a:off x="3059832" y="4077073"/>
            <a:ext cx="2857520" cy="2016224"/>
          </a:xfrm>
          <a:prstGeom prst="rect">
            <a:avLst/>
          </a:prstGeom>
          <a:noFill/>
          <a:effectLst/>
        </p:spPr>
      </p:pic>
      <p:sp>
        <p:nvSpPr>
          <p:cNvPr id="25" name="タイトル 1"/>
          <p:cNvSpPr>
            <a:spLocks noGrp="1"/>
          </p:cNvSpPr>
          <p:nvPr>
            <p:ph type="title"/>
          </p:nvPr>
        </p:nvSpPr>
        <p:spPr>
          <a:xfrm>
            <a:off x="457200" y="274638"/>
            <a:ext cx="8229600" cy="1143000"/>
          </a:xfrm>
        </p:spPr>
        <p:txBody>
          <a:bodyPr/>
          <a:lstStyle/>
          <a:p>
            <a:pPr algn="l"/>
            <a:r>
              <a:rPr lang="ja-JP" altLang="en-US" dirty="0" smtClean="0"/>
              <a:t>南極</a:t>
            </a:r>
            <a:r>
              <a:rPr lang="ja-JP" altLang="en-US" sz="2800" dirty="0" smtClean="0"/>
              <a:t>　その</a:t>
            </a:r>
            <a:r>
              <a:rPr lang="en-US" altLang="ja-JP" sz="2800" dirty="0" smtClean="0"/>
              <a:t>1</a:t>
            </a:r>
            <a:endParaRPr kumimoji="1" lang="ja-JP" altLang="en-US" sz="2800" dirty="0"/>
          </a:p>
        </p:txBody>
      </p:sp>
      <p:sp>
        <p:nvSpPr>
          <p:cNvPr id="19" name="Rectangle 8"/>
          <p:cNvSpPr>
            <a:spLocks noChangeArrowheads="1"/>
          </p:cNvSpPr>
          <p:nvPr/>
        </p:nvSpPr>
        <p:spPr bwMode="auto">
          <a:xfrm>
            <a:off x="6228184" y="5661248"/>
            <a:ext cx="2448272" cy="646331"/>
          </a:xfrm>
          <a:prstGeom prst="rect">
            <a:avLst/>
          </a:prstGeom>
          <a:noFill/>
          <a:ln w="9525">
            <a:solidFill>
              <a:schemeClr val="tx1"/>
            </a:solidFill>
            <a:miter lim="800000"/>
            <a:headEnd/>
            <a:tailEnd/>
          </a:ln>
          <a:effectLst/>
        </p:spPr>
        <p:txBody>
          <a:bodyPr wrap="square">
            <a:spAutoFit/>
          </a:bodyPr>
          <a:lstStyle/>
          <a:p>
            <a:pPr algn="just" defTabSz="4176713"/>
            <a:r>
              <a:rPr lang="ja-JP" altLang="en-US" dirty="0" smtClean="0">
                <a:latin typeface="ＭＳ Ｐゴシック" charset="-128"/>
              </a:rPr>
              <a:t>赤外線天文学にとって地球上で最高の観測地</a:t>
            </a:r>
            <a:endParaRPr lang="en-US" altLang="ja-JP" dirty="0" smtClean="0">
              <a:latin typeface="ＭＳ Ｐゴシック" charset="-128"/>
            </a:endParaRPr>
          </a:p>
        </p:txBody>
      </p:sp>
      <p:sp>
        <p:nvSpPr>
          <p:cNvPr id="21" name="Rectangle 8"/>
          <p:cNvSpPr>
            <a:spLocks noChangeArrowheads="1"/>
          </p:cNvSpPr>
          <p:nvPr/>
        </p:nvSpPr>
        <p:spPr bwMode="auto">
          <a:xfrm>
            <a:off x="642910" y="1357298"/>
            <a:ext cx="4214842" cy="461665"/>
          </a:xfrm>
          <a:prstGeom prst="rect">
            <a:avLst/>
          </a:prstGeom>
          <a:noFill/>
          <a:ln w="9525">
            <a:noFill/>
            <a:miter lim="800000"/>
            <a:headEnd/>
            <a:tailEnd/>
          </a:ln>
          <a:effectLst/>
        </p:spPr>
        <p:txBody>
          <a:bodyPr wrap="square">
            <a:spAutoFit/>
          </a:bodyPr>
          <a:lstStyle/>
          <a:p>
            <a:pPr defTabSz="4176713"/>
            <a:r>
              <a:rPr lang="ja-JP" altLang="en-US" sz="2400" dirty="0" smtClean="0">
                <a:latin typeface="ＭＳ Ｐゴシック" charset="-128"/>
              </a:rPr>
              <a:t>「極夜」の南極大陸内陸高原</a:t>
            </a:r>
            <a:endParaRPr lang="en-US" altLang="ja-JP" dirty="0" smtClean="0">
              <a:latin typeface="ＭＳ Ｐゴシック" charset="-128"/>
            </a:endParaRPr>
          </a:p>
        </p:txBody>
      </p:sp>
      <p:sp>
        <p:nvSpPr>
          <p:cNvPr id="22" name="Rectangle 8"/>
          <p:cNvSpPr>
            <a:spLocks noChangeArrowheads="1"/>
          </p:cNvSpPr>
          <p:nvPr/>
        </p:nvSpPr>
        <p:spPr bwMode="auto">
          <a:xfrm>
            <a:off x="1321571" y="1818963"/>
            <a:ext cx="2500330" cy="923330"/>
          </a:xfrm>
          <a:prstGeom prst="rect">
            <a:avLst/>
          </a:prstGeom>
          <a:noFill/>
          <a:ln w="9525">
            <a:noFill/>
            <a:miter lim="800000"/>
            <a:headEnd/>
            <a:tailEnd/>
          </a:ln>
          <a:effectLst/>
        </p:spPr>
        <p:txBody>
          <a:bodyPr wrap="square">
            <a:spAutoFit/>
          </a:bodyPr>
          <a:lstStyle/>
          <a:p>
            <a:pPr defTabSz="4176713">
              <a:buFont typeface="Arial" pitchFamily="34" charset="0"/>
              <a:buChar char="•"/>
            </a:pPr>
            <a:r>
              <a:rPr lang="en-US" altLang="ja-JP" dirty="0" smtClean="0">
                <a:latin typeface="ＭＳ Ｐゴシック" charset="-128"/>
              </a:rPr>
              <a:t> </a:t>
            </a:r>
            <a:r>
              <a:rPr lang="ja-JP" altLang="en-US" dirty="0" smtClean="0">
                <a:latin typeface="ＭＳ Ｐゴシック" charset="-128"/>
              </a:rPr>
              <a:t>標高</a:t>
            </a:r>
            <a:r>
              <a:rPr lang="en-US" altLang="ja-JP" dirty="0" smtClean="0">
                <a:latin typeface="ＭＳ Ｐゴシック" charset="-128"/>
              </a:rPr>
              <a:t>3,810m</a:t>
            </a:r>
          </a:p>
          <a:p>
            <a:pPr defTabSz="4176713">
              <a:buFont typeface="Arial" pitchFamily="34" charset="0"/>
              <a:buChar char="•"/>
            </a:pPr>
            <a:r>
              <a:rPr lang="ja-JP" altLang="en-US" dirty="0" smtClean="0">
                <a:latin typeface="ＭＳ Ｐゴシック" charset="-128"/>
              </a:rPr>
              <a:t> 極低温</a:t>
            </a:r>
            <a:r>
              <a:rPr lang="ja-JP" altLang="en-US" dirty="0">
                <a:latin typeface="ＭＳ Ｐゴシック" charset="-128"/>
              </a:rPr>
              <a:t>（</a:t>
            </a:r>
            <a:r>
              <a:rPr lang="ja-JP" altLang="en-US" dirty="0" smtClean="0">
                <a:latin typeface="ＭＳ Ｐゴシック" charset="-128"/>
              </a:rPr>
              <a:t>冬期　</a:t>
            </a:r>
            <a:r>
              <a:rPr lang="en-US" altLang="ja-JP" dirty="0" smtClean="0">
                <a:latin typeface="ＭＳ Ｐゴシック" charset="-128"/>
              </a:rPr>
              <a:t>-80</a:t>
            </a:r>
            <a:r>
              <a:rPr lang="ja-JP" altLang="en-US" dirty="0" smtClean="0">
                <a:latin typeface="ＭＳ Ｐゴシック" charset="-128"/>
              </a:rPr>
              <a:t>℃</a:t>
            </a:r>
            <a:r>
              <a:rPr lang="ja-JP" altLang="en-US" dirty="0">
                <a:latin typeface="ＭＳ Ｐゴシック" charset="-128"/>
              </a:rPr>
              <a:t>）</a:t>
            </a:r>
            <a:endParaRPr lang="en-US" altLang="ja-JP" dirty="0" smtClean="0">
              <a:latin typeface="ＭＳ Ｐゴシック" charset="-128"/>
            </a:endParaRPr>
          </a:p>
          <a:p>
            <a:pPr defTabSz="4176713">
              <a:buFont typeface="Arial" pitchFamily="34" charset="0"/>
              <a:buChar char="•"/>
            </a:pPr>
            <a:r>
              <a:rPr lang="ja-JP" altLang="en-US" dirty="0" smtClean="0">
                <a:latin typeface="ＭＳ Ｐゴシック" charset="-128"/>
              </a:rPr>
              <a:t> 極乾燥（</a:t>
            </a:r>
            <a:r>
              <a:rPr lang="en-US" altLang="ja-JP" dirty="0" smtClean="0">
                <a:latin typeface="ＭＳ Ｐゴシック" charset="-128"/>
              </a:rPr>
              <a:t>PWV</a:t>
            </a:r>
            <a:r>
              <a:rPr lang="ja-JP" altLang="en-US" dirty="0" smtClean="0">
                <a:latin typeface="ＭＳ Ｐゴシック" charset="-128"/>
              </a:rPr>
              <a:t>　</a:t>
            </a:r>
            <a:r>
              <a:rPr lang="en-US" altLang="ja-JP" dirty="0" smtClean="0">
                <a:latin typeface="ＭＳ Ｐゴシック" charset="-128"/>
              </a:rPr>
              <a:t>0.2mm</a:t>
            </a:r>
            <a:r>
              <a:rPr lang="ja-JP" altLang="en-US" dirty="0" smtClean="0">
                <a:latin typeface="ＭＳ Ｐゴシック" charset="-128"/>
              </a:rPr>
              <a:t>）</a:t>
            </a:r>
            <a:endParaRPr lang="en-US" altLang="ja-JP" dirty="0" smtClean="0">
              <a:latin typeface="ＭＳ Ｐゴシック" charset="-128"/>
            </a:endParaRPr>
          </a:p>
        </p:txBody>
      </p:sp>
      <p:pic>
        <p:nvPicPr>
          <p:cNvPr id="23" name="Picture 2" descr="F:\D1\2010_04国際高等\面接試問\nankyoku.jpg"/>
          <p:cNvPicPr>
            <a:picLocks noChangeAspect="1" noChangeArrowheads="1"/>
          </p:cNvPicPr>
          <p:nvPr/>
        </p:nvPicPr>
        <p:blipFill>
          <a:blip r:embed="rId3" cstate="print"/>
          <a:srcRect/>
          <a:stretch>
            <a:fillRect/>
          </a:stretch>
        </p:blipFill>
        <p:spPr bwMode="auto">
          <a:xfrm>
            <a:off x="4857752" y="857232"/>
            <a:ext cx="3437309" cy="2351844"/>
          </a:xfrm>
          <a:prstGeom prst="rect">
            <a:avLst/>
          </a:prstGeom>
          <a:noFill/>
        </p:spPr>
      </p:pic>
      <p:sp>
        <p:nvSpPr>
          <p:cNvPr id="35" name="正方形/長方形 34"/>
          <p:cNvSpPr/>
          <p:nvPr/>
        </p:nvSpPr>
        <p:spPr>
          <a:xfrm>
            <a:off x="3629531" y="2214554"/>
            <a:ext cx="1249060" cy="246221"/>
          </a:xfrm>
          <a:prstGeom prst="rect">
            <a:avLst/>
          </a:prstGeom>
        </p:spPr>
        <p:txBody>
          <a:bodyPr wrap="none">
            <a:spAutoFit/>
          </a:bodyPr>
          <a:lstStyle/>
          <a:p>
            <a:r>
              <a:rPr lang="en-US" altLang="ja-JP" sz="1000" dirty="0" smtClean="0"/>
              <a:t>Yamanouchi+(2003)</a:t>
            </a:r>
            <a:endParaRPr lang="ja-JP" altLang="en-US" sz="1000" dirty="0"/>
          </a:p>
        </p:txBody>
      </p:sp>
      <p:sp>
        <p:nvSpPr>
          <p:cNvPr id="37" name="正方形/長方形 36"/>
          <p:cNvSpPr/>
          <p:nvPr/>
        </p:nvSpPr>
        <p:spPr>
          <a:xfrm>
            <a:off x="7884368" y="6309320"/>
            <a:ext cx="1000132" cy="246221"/>
          </a:xfrm>
          <a:prstGeom prst="rect">
            <a:avLst/>
          </a:prstGeom>
        </p:spPr>
        <p:txBody>
          <a:bodyPr wrap="square">
            <a:spAutoFit/>
          </a:bodyPr>
          <a:lstStyle/>
          <a:p>
            <a:r>
              <a:rPr lang="en-US" altLang="ja-JP" sz="1000" dirty="0" smtClean="0"/>
              <a:t>Burton+(2005)</a:t>
            </a:r>
          </a:p>
        </p:txBody>
      </p:sp>
      <p:sp>
        <p:nvSpPr>
          <p:cNvPr id="38" name="Rectangle 8"/>
          <p:cNvSpPr>
            <a:spLocks noChangeArrowheads="1"/>
          </p:cNvSpPr>
          <p:nvPr/>
        </p:nvSpPr>
        <p:spPr bwMode="auto">
          <a:xfrm>
            <a:off x="899592" y="3214717"/>
            <a:ext cx="3744416" cy="646331"/>
          </a:xfrm>
          <a:prstGeom prst="rect">
            <a:avLst/>
          </a:prstGeom>
          <a:noFill/>
          <a:ln w="9525">
            <a:noFill/>
            <a:miter lim="800000"/>
            <a:headEnd/>
            <a:tailEnd/>
          </a:ln>
          <a:effectLst/>
        </p:spPr>
        <p:txBody>
          <a:bodyPr wrap="square">
            <a:spAutoFit/>
          </a:bodyPr>
          <a:lstStyle/>
          <a:p>
            <a:pPr defTabSz="4176713">
              <a:buFont typeface="Arial" pitchFamily="34" charset="0"/>
              <a:buChar char="•"/>
            </a:pPr>
            <a:r>
              <a:rPr lang="ja-JP" altLang="en-US" dirty="0" smtClean="0">
                <a:latin typeface="ＭＳ Ｐゴシック" charset="-128"/>
              </a:rPr>
              <a:t> </a:t>
            </a:r>
            <a:r>
              <a:rPr lang="ja-JP" altLang="en-US" dirty="0" smtClean="0"/>
              <a:t>極めて低い赤外線バックグラウンド</a:t>
            </a:r>
            <a:endParaRPr lang="en-US" altLang="ja-JP" dirty="0" smtClean="0"/>
          </a:p>
          <a:p>
            <a:pPr defTabSz="4176713">
              <a:buFont typeface="Arial" pitchFamily="34" charset="0"/>
              <a:buChar char="•"/>
            </a:pPr>
            <a:r>
              <a:rPr lang="ja-JP" altLang="en-US" dirty="0" smtClean="0"/>
              <a:t> 極めて少ない水蒸気吸収</a:t>
            </a:r>
            <a:endParaRPr lang="en-US" altLang="ja-JP" dirty="0" smtClean="0">
              <a:latin typeface="ＭＳ Ｐゴシック" charset="-128"/>
            </a:endParaRPr>
          </a:p>
        </p:txBody>
      </p:sp>
      <p:sp>
        <p:nvSpPr>
          <p:cNvPr id="40" name="下矢印 39"/>
          <p:cNvSpPr/>
          <p:nvPr/>
        </p:nvSpPr>
        <p:spPr>
          <a:xfrm>
            <a:off x="2195736" y="2852936"/>
            <a:ext cx="576064"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1" name="Picture 22"/>
          <p:cNvPicPr>
            <a:picLocks noChangeAspect="1" noChangeArrowheads="1"/>
          </p:cNvPicPr>
          <p:nvPr/>
        </p:nvPicPr>
        <p:blipFill>
          <a:blip r:embed="rId4" cstate="print"/>
          <a:srcRect/>
          <a:stretch>
            <a:fillRect/>
          </a:stretch>
        </p:blipFill>
        <p:spPr bwMode="auto">
          <a:xfrm>
            <a:off x="6228184" y="3501008"/>
            <a:ext cx="2304256" cy="1506095"/>
          </a:xfrm>
          <a:prstGeom prst="rect">
            <a:avLst/>
          </a:prstGeom>
          <a:noFill/>
          <a:ln w="9525">
            <a:noFill/>
            <a:miter lim="800000"/>
            <a:headEnd/>
            <a:tailEnd/>
          </a:ln>
          <a:effectLst/>
        </p:spPr>
      </p:pic>
      <p:sp>
        <p:nvSpPr>
          <p:cNvPr id="42" name="Rectangle 23"/>
          <p:cNvSpPr>
            <a:spLocks noChangeArrowheads="1"/>
          </p:cNvSpPr>
          <p:nvPr/>
        </p:nvSpPr>
        <p:spPr bwMode="auto">
          <a:xfrm>
            <a:off x="6874605" y="4797733"/>
            <a:ext cx="1873859" cy="215444"/>
          </a:xfrm>
          <a:prstGeom prst="rect">
            <a:avLst/>
          </a:prstGeom>
          <a:noFill/>
          <a:ln w="9525">
            <a:noFill/>
            <a:miter lim="800000"/>
            <a:headEnd/>
            <a:tailEnd/>
          </a:ln>
          <a:effectLst/>
        </p:spPr>
        <p:txBody>
          <a:bodyPr wrap="square">
            <a:spAutoFit/>
          </a:bodyPr>
          <a:lstStyle/>
          <a:p>
            <a:r>
              <a:rPr lang="en-US" altLang="ja-JP" sz="800" dirty="0"/>
              <a:t>http://www.nipr.ac.jp/jare/index.html</a:t>
            </a:r>
          </a:p>
        </p:txBody>
      </p:sp>
      <p:sp>
        <p:nvSpPr>
          <p:cNvPr id="39" name="正方形/長方形 38"/>
          <p:cNvSpPr/>
          <p:nvPr/>
        </p:nvSpPr>
        <p:spPr>
          <a:xfrm>
            <a:off x="6228184" y="3501009"/>
            <a:ext cx="1664238" cy="369332"/>
          </a:xfrm>
          <a:prstGeom prst="rect">
            <a:avLst/>
          </a:prstGeom>
        </p:spPr>
        <p:txBody>
          <a:bodyPr wrap="none">
            <a:spAutoFit/>
          </a:bodyPr>
          <a:lstStyle/>
          <a:p>
            <a:r>
              <a:rPr lang="ja-JP" altLang="en-US" dirty="0" smtClean="0">
                <a:solidFill>
                  <a:schemeClr val="bg1"/>
                </a:solidFill>
                <a:latin typeface="ＭＳ Ｐゴシック" charset="-128"/>
              </a:rPr>
              <a:t>ドームふじ基地</a:t>
            </a:r>
            <a:endParaRPr lang="ja-JP" altLang="en-US" dirty="0">
              <a:solidFill>
                <a:schemeClr val="bg1"/>
              </a:solidFill>
            </a:endParaRPr>
          </a:p>
        </p:txBody>
      </p:sp>
      <p:pic>
        <p:nvPicPr>
          <p:cNvPr id="44" name="Picture 3" descr="D:\M2\Master\ichikawa2008-3.jpg"/>
          <p:cNvPicPr>
            <a:picLocks noChangeAspect="1" noChangeArrowheads="1"/>
          </p:cNvPicPr>
          <p:nvPr/>
        </p:nvPicPr>
        <p:blipFill>
          <a:blip r:embed="rId5" cstate="print"/>
          <a:srcRect/>
          <a:stretch>
            <a:fillRect/>
          </a:stretch>
        </p:blipFill>
        <p:spPr bwMode="auto">
          <a:xfrm>
            <a:off x="467544" y="4084115"/>
            <a:ext cx="2857520" cy="1937173"/>
          </a:xfrm>
          <a:prstGeom prst="rect">
            <a:avLst/>
          </a:prstGeom>
          <a:noFill/>
          <a:effectLst/>
        </p:spPr>
      </p:pic>
      <p:sp>
        <p:nvSpPr>
          <p:cNvPr id="45" name="テキスト ボックス 44"/>
          <p:cNvSpPr txBox="1"/>
          <p:nvPr/>
        </p:nvSpPr>
        <p:spPr>
          <a:xfrm>
            <a:off x="2039180" y="5157192"/>
            <a:ext cx="1149674" cy="461665"/>
          </a:xfrm>
          <a:prstGeom prst="rect">
            <a:avLst/>
          </a:prstGeom>
          <a:ln w="12700"/>
          <a:effectLst/>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1200" dirty="0" smtClean="0">
                <a:solidFill>
                  <a:srgbClr val="FF0000"/>
                </a:solidFill>
              </a:rPr>
              <a:t>赤</a:t>
            </a:r>
            <a:r>
              <a:rPr kumimoji="1" lang="ja-JP" altLang="en-US" sz="1200" dirty="0" smtClean="0"/>
              <a:t>　マウナケア</a:t>
            </a:r>
            <a:endParaRPr kumimoji="1" lang="en-US" altLang="ja-JP" sz="1200" dirty="0" smtClean="0"/>
          </a:p>
          <a:p>
            <a:r>
              <a:rPr lang="ja-JP" altLang="en-US" sz="1200" dirty="0" smtClean="0">
                <a:solidFill>
                  <a:srgbClr val="0000FF"/>
                </a:solidFill>
              </a:rPr>
              <a:t>青</a:t>
            </a:r>
            <a:r>
              <a:rPr lang="ja-JP" altLang="en-US" sz="1200" dirty="0" smtClean="0"/>
              <a:t>　ドームふじ</a:t>
            </a:r>
            <a:endParaRPr kumimoji="1" lang="ja-JP" altLang="en-US" sz="1200" dirty="0"/>
          </a:p>
        </p:txBody>
      </p:sp>
      <p:sp>
        <p:nvSpPr>
          <p:cNvPr id="46" name="テキスト ボックス 45"/>
          <p:cNvSpPr txBox="1"/>
          <p:nvPr/>
        </p:nvSpPr>
        <p:spPr>
          <a:xfrm>
            <a:off x="3202708" y="3854030"/>
            <a:ext cx="1082348" cy="307777"/>
          </a:xfrm>
          <a:prstGeom prst="rect">
            <a:avLst/>
          </a:prstGeom>
          <a:ln w="9525">
            <a:solidFill>
              <a:srgbClr val="0000FF"/>
            </a:solidFill>
          </a:ln>
          <a:effectLst/>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1400" dirty="0" smtClean="0">
                <a:solidFill>
                  <a:schemeClr val="tx1"/>
                </a:solidFill>
              </a:rPr>
              <a:t>大気透過率</a:t>
            </a:r>
            <a:endParaRPr kumimoji="1" lang="ja-JP" altLang="en-US" sz="1400" dirty="0">
              <a:solidFill>
                <a:schemeClr val="tx1"/>
              </a:solidFill>
            </a:endParaRPr>
          </a:p>
        </p:txBody>
      </p:sp>
      <p:sp>
        <p:nvSpPr>
          <p:cNvPr id="47" name="テキスト ボックス 46"/>
          <p:cNvSpPr txBox="1"/>
          <p:nvPr/>
        </p:nvSpPr>
        <p:spPr>
          <a:xfrm>
            <a:off x="610420" y="3861048"/>
            <a:ext cx="995785" cy="307777"/>
          </a:xfrm>
          <a:prstGeom prst="rect">
            <a:avLst/>
          </a:prstGeom>
          <a:solidFill>
            <a:schemeClr val="bg1"/>
          </a:solidFill>
          <a:ln w="9525">
            <a:solidFill>
              <a:srgbClr val="0000FF"/>
            </a:solidFill>
          </a:ln>
          <a:effectLst/>
        </p:spPr>
        <p:txBody>
          <a:bodyPr wrap="square" rtlCol="0">
            <a:spAutoFit/>
          </a:bodyPr>
          <a:lstStyle/>
          <a:p>
            <a:r>
              <a:rPr kumimoji="1" lang="ja-JP" altLang="en-US" sz="1400" dirty="0" smtClean="0"/>
              <a:t>背景ノイズ</a:t>
            </a:r>
            <a:endParaRPr kumimoji="1" lang="ja-JP" altLang="en-US" sz="1400" dirty="0"/>
          </a:p>
        </p:txBody>
      </p:sp>
      <p:sp>
        <p:nvSpPr>
          <p:cNvPr id="49" name="テキスト ボックス 48"/>
          <p:cNvSpPr txBox="1"/>
          <p:nvPr/>
        </p:nvSpPr>
        <p:spPr>
          <a:xfrm>
            <a:off x="2339752" y="5877272"/>
            <a:ext cx="1053494" cy="276999"/>
          </a:xfrm>
          <a:prstGeom prst="rect">
            <a:avLst/>
          </a:prstGeom>
          <a:noFill/>
          <a:effectLst/>
        </p:spPr>
        <p:txBody>
          <a:bodyPr wrap="square" rtlCol="0">
            <a:spAutoFit/>
          </a:bodyPr>
          <a:lstStyle/>
          <a:p>
            <a:r>
              <a:rPr kumimoji="1" lang="ja-JP" altLang="en-US" sz="1200" dirty="0" smtClean="0"/>
              <a:t>市川隆</a:t>
            </a:r>
            <a:r>
              <a:rPr kumimoji="1" lang="en-US" altLang="ja-JP" sz="1200" dirty="0" smtClean="0"/>
              <a:t>(2008)</a:t>
            </a:r>
            <a:endParaRPr kumimoji="1" lang="ja-JP" altLang="en-US" sz="12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タイトル 1"/>
          <p:cNvSpPr>
            <a:spLocks noGrp="1"/>
          </p:cNvSpPr>
          <p:nvPr>
            <p:ph type="title"/>
          </p:nvPr>
        </p:nvSpPr>
        <p:spPr>
          <a:xfrm>
            <a:off x="457200" y="274638"/>
            <a:ext cx="8229600" cy="1143000"/>
          </a:xfrm>
        </p:spPr>
        <p:txBody>
          <a:bodyPr/>
          <a:lstStyle/>
          <a:p>
            <a:pPr algn="l"/>
            <a:r>
              <a:rPr lang="ja-JP" altLang="en-US" dirty="0" smtClean="0"/>
              <a:t>南極</a:t>
            </a:r>
            <a:r>
              <a:rPr lang="ja-JP" altLang="en-US" sz="2800" dirty="0" smtClean="0"/>
              <a:t>　その</a:t>
            </a:r>
            <a:r>
              <a:rPr lang="en-US" altLang="ja-JP" sz="2800" dirty="0" smtClean="0"/>
              <a:t>2</a:t>
            </a:r>
            <a:endParaRPr kumimoji="1" lang="ja-JP" altLang="en-US" sz="2800" dirty="0"/>
          </a:p>
        </p:txBody>
      </p:sp>
      <p:sp>
        <p:nvSpPr>
          <p:cNvPr id="20" name="Rectangle 8"/>
          <p:cNvSpPr>
            <a:spLocks noChangeArrowheads="1"/>
          </p:cNvSpPr>
          <p:nvPr/>
        </p:nvSpPr>
        <p:spPr bwMode="auto">
          <a:xfrm>
            <a:off x="899592" y="1412776"/>
            <a:ext cx="5661272" cy="369332"/>
          </a:xfrm>
          <a:prstGeom prst="rect">
            <a:avLst/>
          </a:prstGeom>
          <a:noFill/>
          <a:ln w="9525">
            <a:noFill/>
            <a:miter lim="800000"/>
            <a:headEnd/>
            <a:tailEnd/>
          </a:ln>
          <a:effectLst/>
        </p:spPr>
        <p:txBody>
          <a:bodyPr wrap="square">
            <a:spAutoFit/>
          </a:bodyPr>
          <a:lstStyle/>
          <a:p>
            <a:pPr defTabSz="4176713"/>
            <a:r>
              <a:rPr lang="ja-JP" altLang="en-US" dirty="0" smtClean="0">
                <a:latin typeface="ＭＳ Ｐゴシック" charset="-128"/>
              </a:rPr>
              <a:t>さらに接地境界層の上に極めて安定した大気が存在</a:t>
            </a:r>
            <a:endParaRPr lang="en-US" altLang="ja-JP" dirty="0" smtClean="0">
              <a:solidFill>
                <a:srgbClr val="FF0000"/>
              </a:solidFill>
              <a:latin typeface="ＭＳ Ｐゴシック" charset="-128"/>
            </a:endParaRPr>
          </a:p>
        </p:txBody>
      </p:sp>
      <p:sp>
        <p:nvSpPr>
          <p:cNvPr id="26" name="正方形/長方形 25"/>
          <p:cNvSpPr/>
          <p:nvPr/>
        </p:nvSpPr>
        <p:spPr>
          <a:xfrm>
            <a:off x="3245458" y="4320893"/>
            <a:ext cx="5142966" cy="1200329"/>
          </a:xfrm>
          <a:prstGeom prst="rect">
            <a:avLst/>
          </a:prstGeom>
          <a:ln>
            <a:noFill/>
          </a:ln>
        </p:spPr>
        <p:txBody>
          <a:bodyPr wrap="square">
            <a:spAutoFit/>
          </a:bodyPr>
          <a:lstStyle/>
          <a:p>
            <a:pPr algn="just"/>
            <a:r>
              <a:rPr lang="ja-JP" altLang="en-US" dirty="0" smtClean="0">
                <a:solidFill>
                  <a:srgbClr val="FF0000"/>
                </a:solidFill>
              </a:rPr>
              <a:t>口径</a:t>
            </a:r>
            <a:r>
              <a:rPr lang="en-US" altLang="ja-JP" dirty="0" smtClean="0">
                <a:solidFill>
                  <a:srgbClr val="FF0000"/>
                </a:solidFill>
              </a:rPr>
              <a:t>2m</a:t>
            </a:r>
            <a:r>
              <a:rPr lang="ja-JP" altLang="en-US" dirty="0" smtClean="0">
                <a:solidFill>
                  <a:srgbClr val="FF0000"/>
                </a:solidFill>
              </a:rPr>
              <a:t>の望遠鏡</a:t>
            </a:r>
            <a:r>
              <a:rPr lang="ja-JP" altLang="en-US" dirty="0" smtClean="0"/>
              <a:t>で近赤外線波長で回折限界を達成し、加えて</a:t>
            </a:r>
            <a:r>
              <a:rPr lang="en-US" altLang="ja-JP" dirty="0" smtClean="0"/>
              <a:t>8m</a:t>
            </a:r>
            <a:r>
              <a:rPr lang="ja-JP" altLang="en-US" dirty="0" smtClean="0"/>
              <a:t>のすばる望遠鏡と</a:t>
            </a:r>
            <a:r>
              <a:rPr lang="ja-JP" altLang="en-US" dirty="0" smtClean="0">
                <a:solidFill>
                  <a:srgbClr val="0070C0"/>
                </a:solidFill>
              </a:rPr>
              <a:t>同等の検出限界</a:t>
            </a:r>
            <a:r>
              <a:rPr lang="ja-JP" altLang="en-US" dirty="0" smtClean="0"/>
              <a:t>、中間赤外線域で他の地上望遠鏡で観測不能な波長で高い感度での観測が可能</a:t>
            </a:r>
          </a:p>
        </p:txBody>
      </p:sp>
      <p:sp>
        <p:nvSpPr>
          <p:cNvPr id="27" name="正方形/長方形 26"/>
          <p:cNvSpPr/>
          <p:nvPr/>
        </p:nvSpPr>
        <p:spPr>
          <a:xfrm>
            <a:off x="2840826" y="3861048"/>
            <a:ext cx="2904962" cy="338554"/>
          </a:xfrm>
          <a:prstGeom prst="rect">
            <a:avLst/>
          </a:prstGeom>
        </p:spPr>
        <p:txBody>
          <a:bodyPr wrap="none">
            <a:spAutoFit/>
          </a:bodyPr>
          <a:lstStyle/>
          <a:p>
            <a:pPr defTabSz="4176713"/>
            <a:r>
              <a:rPr lang="ja-JP" altLang="en-US" sz="1600" dirty="0" smtClean="0">
                <a:latin typeface="ＭＳ Ｐゴシック" charset="-128"/>
              </a:rPr>
              <a:t>これらを踏まえて計算すると・・・</a:t>
            </a:r>
            <a:endParaRPr lang="en-US" altLang="ja-JP" sz="1600" dirty="0" smtClean="0">
              <a:latin typeface="ＭＳ Ｐゴシック" charset="-128"/>
            </a:endParaRPr>
          </a:p>
        </p:txBody>
      </p:sp>
      <p:pic>
        <p:nvPicPr>
          <p:cNvPr id="28" name="Picture 6" descr="http://subarutelescope.org/photo/telescope2.jpg"/>
          <p:cNvPicPr>
            <a:picLocks noChangeAspect="1" noChangeArrowheads="1"/>
          </p:cNvPicPr>
          <p:nvPr/>
        </p:nvPicPr>
        <p:blipFill>
          <a:blip r:embed="rId2" cstate="print"/>
          <a:srcRect/>
          <a:stretch>
            <a:fillRect/>
          </a:stretch>
        </p:blipFill>
        <p:spPr bwMode="auto">
          <a:xfrm>
            <a:off x="888004" y="4128704"/>
            <a:ext cx="1571636" cy="2241427"/>
          </a:xfrm>
          <a:prstGeom prst="rect">
            <a:avLst/>
          </a:prstGeom>
          <a:ln>
            <a:noFill/>
          </a:ln>
          <a:effectLst/>
        </p:spPr>
      </p:pic>
      <p:sp>
        <p:nvSpPr>
          <p:cNvPr id="29" name="正方形/長方形 28"/>
          <p:cNvSpPr/>
          <p:nvPr/>
        </p:nvSpPr>
        <p:spPr>
          <a:xfrm>
            <a:off x="1122086" y="6370131"/>
            <a:ext cx="1701107" cy="276999"/>
          </a:xfrm>
          <a:prstGeom prst="rect">
            <a:avLst/>
          </a:prstGeom>
        </p:spPr>
        <p:txBody>
          <a:bodyPr wrap="none">
            <a:spAutoFit/>
          </a:bodyPr>
          <a:lstStyle/>
          <a:p>
            <a:r>
              <a:rPr lang="ja-JP" altLang="en-US" sz="1200" dirty="0" smtClean="0"/>
              <a:t>すばる望遠鏡</a:t>
            </a:r>
            <a:r>
              <a:rPr lang="en-US" altLang="ja-JP" sz="800" dirty="0" smtClean="0"/>
              <a:t> ©</a:t>
            </a:r>
            <a:r>
              <a:rPr lang="ja-JP" altLang="en-US" sz="800" dirty="0" smtClean="0"/>
              <a:t>国立天文台</a:t>
            </a:r>
            <a:endParaRPr lang="ja-JP" altLang="en-US" sz="800" dirty="0"/>
          </a:p>
        </p:txBody>
      </p:sp>
      <p:pic>
        <p:nvPicPr>
          <p:cNvPr id="30" name="Picture 8" descr="http://www.yaotomi.co.jp/blog/used/1004-001.jpg"/>
          <p:cNvPicPr>
            <a:picLocks noChangeAspect="1" noChangeArrowheads="1"/>
          </p:cNvPicPr>
          <p:nvPr/>
        </p:nvPicPr>
        <p:blipFill>
          <a:blip r:embed="rId3" cstate="print"/>
          <a:srcRect l="7338" r="7476"/>
          <a:stretch>
            <a:fillRect/>
          </a:stretch>
        </p:blipFill>
        <p:spPr bwMode="auto">
          <a:xfrm>
            <a:off x="3370888" y="5504123"/>
            <a:ext cx="1051941" cy="827370"/>
          </a:xfrm>
          <a:prstGeom prst="rect">
            <a:avLst/>
          </a:prstGeom>
          <a:ln>
            <a:noFill/>
          </a:ln>
          <a:effectLst/>
        </p:spPr>
      </p:pic>
      <p:sp>
        <p:nvSpPr>
          <p:cNvPr id="31" name="正方形/長方形 30"/>
          <p:cNvSpPr/>
          <p:nvPr/>
        </p:nvSpPr>
        <p:spPr>
          <a:xfrm>
            <a:off x="3151810" y="6348723"/>
            <a:ext cx="1802096" cy="276999"/>
          </a:xfrm>
          <a:prstGeom prst="rect">
            <a:avLst/>
          </a:prstGeom>
        </p:spPr>
        <p:txBody>
          <a:bodyPr wrap="none">
            <a:spAutoFit/>
          </a:bodyPr>
          <a:lstStyle/>
          <a:p>
            <a:r>
              <a:rPr lang="ja-JP" altLang="en-US" sz="1200" dirty="0" err="1" smtClean="0"/>
              <a:t>なゆた</a:t>
            </a:r>
            <a:r>
              <a:rPr lang="ja-JP" altLang="en-US" sz="1200" dirty="0" smtClean="0"/>
              <a:t>望遠鏡</a:t>
            </a:r>
            <a:r>
              <a:rPr lang="en-US" altLang="ja-JP" sz="800" dirty="0" smtClean="0"/>
              <a:t> ©</a:t>
            </a:r>
            <a:r>
              <a:rPr lang="ja-JP" altLang="en-US" sz="800" dirty="0" smtClean="0"/>
              <a:t>西播磨天文台</a:t>
            </a:r>
            <a:endParaRPr lang="ja-JP" altLang="en-US" sz="800" dirty="0"/>
          </a:p>
        </p:txBody>
      </p:sp>
      <p:sp>
        <p:nvSpPr>
          <p:cNvPr id="32" name="正方形/長方形 31"/>
          <p:cNvSpPr/>
          <p:nvPr/>
        </p:nvSpPr>
        <p:spPr>
          <a:xfrm>
            <a:off x="2673954" y="5671909"/>
            <a:ext cx="492443" cy="461665"/>
          </a:xfrm>
          <a:prstGeom prst="rect">
            <a:avLst/>
          </a:prstGeom>
        </p:spPr>
        <p:txBody>
          <a:bodyPr wrap="none">
            <a:spAutoFit/>
          </a:bodyPr>
          <a:lstStyle/>
          <a:p>
            <a:r>
              <a:rPr lang="ja-JP" altLang="en-US" sz="2400" dirty="0" smtClean="0"/>
              <a:t>＝</a:t>
            </a:r>
            <a:endParaRPr lang="ja-JP" altLang="en-US" sz="2400" dirty="0"/>
          </a:p>
        </p:txBody>
      </p:sp>
      <p:sp>
        <p:nvSpPr>
          <p:cNvPr id="33" name="Rectangle 8"/>
          <p:cNvSpPr>
            <a:spLocks noChangeArrowheads="1"/>
          </p:cNvSpPr>
          <p:nvPr/>
        </p:nvSpPr>
        <p:spPr bwMode="auto">
          <a:xfrm>
            <a:off x="5394298" y="5665238"/>
            <a:ext cx="2885829" cy="707886"/>
          </a:xfrm>
          <a:prstGeom prst="rect">
            <a:avLst/>
          </a:prstGeom>
          <a:noFill/>
          <a:ln w="9525">
            <a:noFill/>
            <a:miter lim="800000"/>
            <a:headEnd/>
            <a:tailEnd/>
          </a:ln>
          <a:effectLst/>
        </p:spPr>
        <p:txBody>
          <a:bodyPr wrap="square">
            <a:spAutoFit/>
          </a:bodyPr>
          <a:lstStyle/>
          <a:p>
            <a:pPr defTabSz="4176713"/>
            <a:r>
              <a:rPr lang="ja-JP" altLang="en-US" sz="2000" dirty="0" smtClean="0">
                <a:latin typeface="ＭＳ Ｐゴシック" charset="-128"/>
              </a:rPr>
              <a:t>低コスト・東北大</a:t>
            </a:r>
            <a:endParaRPr lang="en-US" altLang="ja-JP" sz="2000" dirty="0" smtClean="0">
              <a:latin typeface="ＭＳ Ｐゴシック" charset="-128"/>
            </a:endParaRPr>
          </a:p>
          <a:p>
            <a:pPr defTabSz="4176713"/>
            <a:r>
              <a:rPr lang="ja-JP" altLang="en-US" sz="2000" dirty="0" smtClean="0">
                <a:latin typeface="ＭＳ Ｐゴシック" charset="-128"/>
              </a:rPr>
              <a:t>オリジナルの望遠鏡計画</a:t>
            </a:r>
            <a:endParaRPr lang="en-US" altLang="ja-JP" sz="2000" dirty="0" smtClean="0">
              <a:latin typeface="ＭＳ Ｐゴシック" charset="-128"/>
            </a:endParaRPr>
          </a:p>
        </p:txBody>
      </p:sp>
      <p:sp>
        <p:nvSpPr>
          <p:cNvPr id="36" name="正方形/長方形 35"/>
          <p:cNvSpPr/>
          <p:nvPr/>
        </p:nvSpPr>
        <p:spPr>
          <a:xfrm>
            <a:off x="4139952" y="1988840"/>
            <a:ext cx="1955985" cy="246221"/>
          </a:xfrm>
          <a:prstGeom prst="rect">
            <a:avLst/>
          </a:prstGeom>
        </p:spPr>
        <p:txBody>
          <a:bodyPr wrap="none">
            <a:spAutoFit/>
          </a:bodyPr>
          <a:lstStyle/>
          <a:p>
            <a:r>
              <a:rPr lang="en-US" altLang="ja-JP" sz="1000" dirty="0" smtClean="0"/>
              <a:t>Lawrence+(2004), </a:t>
            </a:r>
            <a:r>
              <a:rPr lang="ja-JP" altLang="en-US" sz="1000" dirty="0" smtClean="0"/>
              <a:t>　</a:t>
            </a:r>
            <a:r>
              <a:rPr lang="en-US" altLang="ja-JP" sz="1000" dirty="0" err="1" smtClean="0"/>
              <a:t>Agabi</a:t>
            </a:r>
            <a:r>
              <a:rPr lang="en-US" altLang="ja-JP" sz="1000" dirty="0" smtClean="0"/>
              <a:t>+(2006)</a:t>
            </a:r>
            <a:endParaRPr lang="ja-JP" altLang="en-US" sz="1000" dirty="0"/>
          </a:p>
        </p:txBody>
      </p:sp>
      <p:sp>
        <p:nvSpPr>
          <p:cNvPr id="38" name="正方形/長方形 37"/>
          <p:cNvSpPr/>
          <p:nvPr/>
        </p:nvSpPr>
        <p:spPr>
          <a:xfrm>
            <a:off x="1691680" y="1700808"/>
            <a:ext cx="2684838" cy="369332"/>
          </a:xfrm>
          <a:prstGeom prst="rect">
            <a:avLst/>
          </a:prstGeom>
        </p:spPr>
        <p:txBody>
          <a:bodyPr wrap="none">
            <a:spAutoFit/>
          </a:bodyPr>
          <a:lstStyle/>
          <a:p>
            <a:r>
              <a:rPr lang="ja-JP" altLang="en-US" dirty="0" smtClean="0"/>
              <a:t>シーイング～</a:t>
            </a:r>
            <a:r>
              <a:rPr lang="en-US" altLang="ja-JP" dirty="0" smtClean="0">
                <a:solidFill>
                  <a:srgbClr val="FF0000"/>
                </a:solidFill>
              </a:rPr>
              <a:t>0.27’’ </a:t>
            </a:r>
            <a:r>
              <a:rPr lang="en-US" altLang="ja-JP" dirty="0" smtClean="0"/>
              <a:t>at 30m</a:t>
            </a:r>
            <a:endParaRPr lang="ja-JP" altLang="en-US" dirty="0"/>
          </a:p>
        </p:txBody>
      </p:sp>
      <p:sp>
        <p:nvSpPr>
          <p:cNvPr id="39" name="正方形/長方形 38"/>
          <p:cNvSpPr/>
          <p:nvPr/>
        </p:nvSpPr>
        <p:spPr>
          <a:xfrm>
            <a:off x="1619672" y="2267580"/>
            <a:ext cx="3015569" cy="369332"/>
          </a:xfrm>
          <a:prstGeom prst="rect">
            <a:avLst/>
          </a:prstGeom>
        </p:spPr>
        <p:txBody>
          <a:bodyPr wrap="none">
            <a:spAutoFit/>
          </a:bodyPr>
          <a:lstStyle/>
          <a:p>
            <a:r>
              <a:rPr lang="ja-JP" altLang="en-US" dirty="0" smtClean="0"/>
              <a:t>但し接地境界層の厚みは・・・</a:t>
            </a:r>
            <a:endParaRPr lang="ja-JP" altLang="en-US" dirty="0"/>
          </a:p>
        </p:txBody>
      </p:sp>
      <p:sp>
        <p:nvSpPr>
          <p:cNvPr id="40" name="正方形/長方形 39"/>
          <p:cNvSpPr/>
          <p:nvPr/>
        </p:nvSpPr>
        <p:spPr>
          <a:xfrm>
            <a:off x="2195736" y="2588711"/>
            <a:ext cx="1909497" cy="1200329"/>
          </a:xfrm>
          <a:prstGeom prst="rect">
            <a:avLst/>
          </a:prstGeom>
        </p:spPr>
        <p:txBody>
          <a:bodyPr wrap="none">
            <a:spAutoFit/>
          </a:bodyPr>
          <a:lstStyle/>
          <a:p>
            <a:pPr>
              <a:buFont typeface="Arial" pitchFamily="34" charset="0"/>
              <a:buChar char="•"/>
            </a:pPr>
            <a:r>
              <a:rPr lang="ja-JP" altLang="en-US" dirty="0" smtClean="0"/>
              <a:t> 南極点     </a:t>
            </a:r>
            <a:r>
              <a:rPr lang="en-US" altLang="ja-JP" dirty="0" smtClean="0"/>
              <a:t>280m</a:t>
            </a:r>
          </a:p>
          <a:p>
            <a:pPr>
              <a:buFont typeface="Arial" pitchFamily="34" charset="0"/>
              <a:buChar char="•"/>
            </a:pPr>
            <a:r>
              <a:rPr lang="en-US" altLang="ja-JP" dirty="0" smtClean="0"/>
              <a:t> Dome C    </a:t>
            </a:r>
            <a:r>
              <a:rPr lang="ja-JP" altLang="en-US" dirty="0" smtClean="0"/>
              <a:t>  </a:t>
            </a:r>
            <a:r>
              <a:rPr lang="en-US" altLang="ja-JP" dirty="0" smtClean="0"/>
              <a:t>30m</a:t>
            </a:r>
          </a:p>
          <a:p>
            <a:pPr>
              <a:buFont typeface="Arial" pitchFamily="34" charset="0"/>
              <a:buChar char="•"/>
            </a:pPr>
            <a:r>
              <a:rPr lang="en-US" altLang="ja-JP" dirty="0" smtClean="0"/>
              <a:t> Dome A      14m</a:t>
            </a:r>
          </a:p>
          <a:p>
            <a:pPr>
              <a:buFont typeface="Arial" pitchFamily="34" charset="0"/>
              <a:buChar char="•"/>
            </a:pPr>
            <a:r>
              <a:rPr lang="en-US" altLang="ja-JP" dirty="0" smtClean="0"/>
              <a:t> Dome Fuji    ??   </a:t>
            </a:r>
            <a:endParaRPr lang="ja-JP" altLang="en-US" dirty="0"/>
          </a:p>
        </p:txBody>
      </p:sp>
      <p:sp>
        <p:nvSpPr>
          <p:cNvPr id="41" name="右中かっこ 40"/>
          <p:cNvSpPr/>
          <p:nvPr/>
        </p:nvSpPr>
        <p:spPr>
          <a:xfrm>
            <a:off x="4067944" y="3284984"/>
            <a:ext cx="216024" cy="36004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2" name="正方形/長方形 41"/>
          <p:cNvSpPr/>
          <p:nvPr/>
        </p:nvSpPr>
        <p:spPr>
          <a:xfrm>
            <a:off x="4427984" y="3284984"/>
            <a:ext cx="2262158" cy="369332"/>
          </a:xfrm>
          <a:prstGeom prst="rect">
            <a:avLst/>
          </a:prstGeom>
        </p:spPr>
        <p:txBody>
          <a:bodyPr wrap="none">
            <a:spAutoFit/>
          </a:bodyPr>
          <a:lstStyle/>
          <a:p>
            <a:r>
              <a:rPr lang="ja-JP" altLang="en-US" dirty="0" smtClean="0"/>
              <a:t>望遠鏡建設は現実的</a:t>
            </a:r>
            <a:endParaRPr lang="ja-JP" altLang="en-US" dirty="0"/>
          </a:p>
        </p:txBody>
      </p:sp>
      <p:pic>
        <p:nvPicPr>
          <p:cNvPr id="21" name="Picture 7" descr="Lawrence_et_al_2004_2"/>
          <p:cNvPicPr>
            <a:picLocks noChangeAspect="1" noChangeArrowheads="1"/>
          </p:cNvPicPr>
          <p:nvPr/>
        </p:nvPicPr>
        <p:blipFill>
          <a:blip r:embed="rId4" cstate="print"/>
          <a:srcRect l="15371" r="13954" b="59975"/>
          <a:stretch>
            <a:fillRect/>
          </a:stretch>
        </p:blipFill>
        <p:spPr bwMode="auto">
          <a:xfrm>
            <a:off x="6300192" y="1443241"/>
            <a:ext cx="2448272" cy="1769735"/>
          </a:xfrm>
          <a:prstGeom prst="rect">
            <a:avLst/>
          </a:prstGeom>
          <a:noFill/>
        </p:spPr>
      </p:pic>
      <p:sp>
        <p:nvSpPr>
          <p:cNvPr id="22" name="Text Box 12"/>
          <p:cNvSpPr txBox="1">
            <a:spLocks noChangeArrowheads="1"/>
          </p:cNvSpPr>
          <p:nvPr/>
        </p:nvSpPr>
        <p:spPr bwMode="auto">
          <a:xfrm>
            <a:off x="6588770" y="836067"/>
            <a:ext cx="1670050" cy="366713"/>
          </a:xfrm>
          <a:prstGeom prst="rect">
            <a:avLst/>
          </a:prstGeom>
          <a:noFill/>
          <a:ln w="9525">
            <a:noFill/>
            <a:miter lim="800000"/>
            <a:headEnd/>
            <a:tailEnd/>
          </a:ln>
          <a:effectLst/>
        </p:spPr>
        <p:txBody>
          <a:bodyPr wrap="none">
            <a:spAutoFit/>
          </a:bodyPr>
          <a:lstStyle/>
          <a:p>
            <a:r>
              <a:rPr lang="en-US" altLang="ja-JP" dirty="0"/>
              <a:t>Median seeing</a:t>
            </a:r>
          </a:p>
        </p:txBody>
      </p:sp>
      <p:sp>
        <p:nvSpPr>
          <p:cNvPr id="23" name="Text Box 14"/>
          <p:cNvSpPr txBox="1">
            <a:spLocks noChangeArrowheads="1"/>
          </p:cNvSpPr>
          <p:nvPr/>
        </p:nvSpPr>
        <p:spPr bwMode="auto">
          <a:xfrm>
            <a:off x="7755582" y="1190080"/>
            <a:ext cx="704850" cy="366712"/>
          </a:xfrm>
          <a:prstGeom prst="rect">
            <a:avLst/>
          </a:prstGeom>
          <a:noFill/>
          <a:ln w="9525">
            <a:noFill/>
            <a:miter lim="800000"/>
            <a:headEnd/>
            <a:tailEnd/>
          </a:ln>
          <a:effectLst/>
        </p:spPr>
        <p:txBody>
          <a:bodyPr wrap="none">
            <a:spAutoFit/>
          </a:bodyPr>
          <a:lstStyle/>
          <a:p>
            <a:r>
              <a:rPr lang="en-US" altLang="ja-JP" dirty="0">
                <a:solidFill>
                  <a:srgbClr val="FF0000"/>
                </a:solidFill>
              </a:rPr>
              <a:t>0.”27</a:t>
            </a:r>
          </a:p>
        </p:txBody>
      </p:sp>
      <p:pic>
        <p:nvPicPr>
          <p:cNvPr id="24" name="Picture 16" descr="\begin{align*}&#10;  \epsilon(30m)=&#10;\end{align*}&#10;"/>
          <p:cNvPicPr>
            <a:picLocks noChangeAspect="1" noChangeArrowheads="1"/>
          </p:cNvPicPr>
          <p:nvPr/>
        </p:nvPicPr>
        <p:blipFill>
          <a:blip r:embed="rId5" cstate="print"/>
          <a:srcRect/>
          <a:stretch>
            <a:fillRect/>
          </a:stretch>
        </p:blipFill>
        <p:spPr bwMode="auto">
          <a:xfrm>
            <a:off x="6731645" y="1239292"/>
            <a:ext cx="1008062" cy="246063"/>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タイトル 1"/>
          <p:cNvSpPr>
            <a:spLocks noGrp="1"/>
          </p:cNvSpPr>
          <p:nvPr>
            <p:ph type="title"/>
          </p:nvPr>
        </p:nvSpPr>
        <p:spPr>
          <a:xfrm>
            <a:off x="457200" y="274638"/>
            <a:ext cx="8229600" cy="1143000"/>
          </a:xfrm>
        </p:spPr>
        <p:txBody>
          <a:bodyPr/>
          <a:lstStyle/>
          <a:p>
            <a:pPr algn="l"/>
            <a:r>
              <a:rPr lang="ja-JP" altLang="en-US" dirty="0" smtClean="0"/>
              <a:t>南極</a:t>
            </a:r>
            <a:r>
              <a:rPr lang="ja-JP" altLang="en-US" sz="2800" dirty="0" smtClean="0"/>
              <a:t>　その</a:t>
            </a:r>
            <a:r>
              <a:rPr lang="en-US" altLang="ja-JP" sz="2800" dirty="0" smtClean="0"/>
              <a:t>3</a:t>
            </a:r>
            <a:endParaRPr kumimoji="1" lang="ja-JP" altLang="en-US" sz="2800" dirty="0"/>
          </a:p>
        </p:txBody>
      </p:sp>
      <p:sp>
        <p:nvSpPr>
          <p:cNvPr id="20" name="Rectangle 8"/>
          <p:cNvSpPr>
            <a:spLocks noChangeArrowheads="1"/>
          </p:cNvSpPr>
          <p:nvPr/>
        </p:nvSpPr>
        <p:spPr bwMode="auto">
          <a:xfrm>
            <a:off x="1142976" y="1340768"/>
            <a:ext cx="5661272" cy="369332"/>
          </a:xfrm>
          <a:prstGeom prst="rect">
            <a:avLst/>
          </a:prstGeom>
          <a:noFill/>
          <a:ln w="9525">
            <a:noFill/>
            <a:miter lim="800000"/>
            <a:headEnd/>
            <a:tailEnd/>
          </a:ln>
          <a:effectLst/>
        </p:spPr>
        <p:txBody>
          <a:bodyPr wrap="square">
            <a:spAutoFit/>
          </a:bodyPr>
          <a:lstStyle/>
          <a:p>
            <a:pPr defTabSz="4176713"/>
            <a:r>
              <a:rPr lang="ja-JP" altLang="en-US" dirty="0" smtClean="0">
                <a:latin typeface="ＭＳ Ｐゴシック" charset="-128"/>
              </a:rPr>
              <a:t>加えて</a:t>
            </a:r>
            <a:r>
              <a:rPr lang="en-US" altLang="ja-JP" dirty="0" smtClean="0">
                <a:latin typeface="ＭＳ Ｐゴシック" charset="-128"/>
              </a:rPr>
              <a:t>2,000</a:t>
            </a:r>
            <a:r>
              <a:rPr lang="ja-JP" altLang="en-US" dirty="0" smtClean="0">
                <a:latin typeface="ＭＳ Ｐゴシック" charset="-128"/>
              </a:rPr>
              <a:t>時間にわたる「極夜」の存在</a:t>
            </a:r>
            <a:endParaRPr lang="en-US" altLang="ja-JP" dirty="0" smtClean="0">
              <a:solidFill>
                <a:srgbClr val="FF0000"/>
              </a:solidFill>
              <a:latin typeface="ＭＳ Ｐゴシック" charset="-128"/>
            </a:endParaRPr>
          </a:p>
        </p:txBody>
      </p:sp>
      <p:pic>
        <p:nvPicPr>
          <p:cNvPr id="1028" name="Picture 4" descr="C:\Documents and Settings\Okita\デスクトップ\aq2q.JPG"/>
          <p:cNvPicPr>
            <a:picLocks noChangeAspect="1" noChangeArrowheads="1"/>
          </p:cNvPicPr>
          <p:nvPr/>
        </p:nvPicPr>
        <p:blipFill>
          <a:blip r:embed="rId2" cstate="print"/>
          <a:srcRect l="15843" t="18343" r="15369" b="17308"/>
          <a:stretch>
            <a:fillRect/>
          </a:stretch>
        </p:blipFill>
        <p:spPr bwMode="auto">
          <a:xfrm>
            <a:off x="1187624" y="1816440"/>
            <a:ext cx="4032448" cy="2829150"/>
          </a:xfrm>
          <a:prstGeom prst="rect">
            <a:avLst/>
          </a:prstGeom>
          <a:noFill/>
        </p:spPr>
      </p:pic>
      <p:sp>
        <p:nvSpPr>
          <p:cNvPr id="8" name="Rectangle 8"/>
          <p:cNvSpPr>
            <a:spLocks noChangeArrowheads="1"/>
          </p:cNvSpPr>
          <p:nvPr/>
        </p:nvSpPr>
        <p:spPr bwMode="auto">
          <a:xfrm>
            <a:off x="5220072" y="3068960"/>
            <a:ext cx="3240360" cy="369332"/>
          </a:xfrm>
          <a:prstGeom prst="rect">
            <a:avLst/>
          </a:prstGeom>
          <a:noFill/>
          <a:ln w="9525">
            <a:noFill/>
            <a:miter lim="800000"/>
            <a:headEnd/>
            <a:tailEnd/>
          </a:ln>
          <a:effectLst/>
        </p:spPr>
        <p:txBody>
          <a:bodyPr wrap="square">
            <a:spAutoFit/>
          </a:bodyPr>
          <a:lstStyle/>
          <a:p>
            <a:pPr defTabSz="4176713"/>
            <a:r>
              <a:rPr lang="en-US" altLang="ja-JP" dirty="0" smtClean="0">
                <a:latin typeface="ＭＳ Ｐゴシック" charset="-128"/>
              </a:rPr>
              <a:t>5</a:t>
            </a:r>
            <a:r>
              <a:rPr lang="ja-JP" altLang="en-US" dirty="0" smtClean="0">
                <a:latin typeface="ＭＳ Ｐゴシック" charset="-128"/>
              </a:rPr>
              <a:t>月～</a:t>
            </a:r>
            <a:r>
              <a:rPr lang="en-US" altLang="ja-JP" dirty="0" smtClean="0">
                <a:latin typeface="ＭＳ Ｐゴシック" charset="-128"/>
              </a:rPr>
              <a:t>7</a:t>
            </a:r>
            <a:r>
              <a:rPr lang="ja-JP" altLang="en-US" dirty="0" smtClean="0">
                <a:latin typeface="ＭＳ Ｐゴシック" charset="-128"/>
              </a:rPr>
              <a:t>月は太陽が全く昇らない</a:t>
            </a:r>
            <a:endParaRPr lang="en-US" altLang="ja-JP" dirty="0" smtClean="0">
              <a:solidFill>
                <a:srgbClr val="FF0000"/>
              </a:solidFill>
              <a:latin typeface="ＭＳ Ｐゴシック" charset="-128"/>
            </a:endParaRPr>
          </a:p>
        </p:txBody>
      </p:sp>
      <p:sp>
        <p:nvSpPr>
          <p:cNvPr id="9" name="Rectangle 8"/>
          <p:cNvSpPr>
            <a:spLocks noChangeArrowheads="1"/>
          </p:cNvSpPr>
          <p:nvPr/>
        </p:nvSpPr>
        <p:spPr bwMode="auto">
          <a:xfrm>
            <a:off x="1403648" y="4653136"/>
            <a:ext cx="3456384" cy="646331"/>
          </a:xfrm>
          <a:prstGeom prst="rect">
            <a:avLst/>
          </a:prstGeom>
          <a:noFill/>
          <a:ln w="9525">
            <a:noFill/>
            <a:miter lim="800000"/>
            <a:headEnd/>
            <a:tailEnd/>
          </a:ln>
          <a:effectLst/>
        </p:spPr>
        <p:txBody>
          <a:bodyPr wrap="square">
            <a:spAutoFit/>
          </a:bodyPr>
          <a:lstStyle/>
          <a:p>
            <a:pPr defTabSz="4176713">
              <a:buFont typeface="Arial" pitchFamily="34" charset="0"/>
              <a:buChar char="•"/>
            </a:pPr>
            <a:r>
              <a:rPr lang="en-US" altLang="ja-JP" dirty="0" smtClean="0">
                <a:latin typeface="ＭＳ Ｐゴシック" charset="-128"/>
              </a:rPr>
              <a:t>  24</a:t>
            </a:r>
            <a:r>
              <a:rPr lang="ja-JP" altLang="en-US" dirty="0" smtClean="0">
                <a:latin typeface="ＭＳ Ｐゴシック" charset="-128"/>
              </a:rPr>
              <a:t>時間周期の変光天体の探査</a:t>
            </a:r>
            <a:endParaRPr lang="en-US" altLang="ja-JP" dirty="0" smtClean="0">
              <a:latin typeface="ＭＳ Ｐゴシック" charset="-128"/>
            </a:endParaRPr>
          </a:p>
          <a:p>
            <a:pPr defTabSz="4176713">
              <a:buFont typeface="Arial" pitchFamily="34" charset="0"/>
              <a:buChar char="•"/>
            </a:pPr>
            <a:r>
              <a:rPr lang="ja-JP" altLang="en-US" dirty="0" smtClean="0">
                <a:latin typeface="ＭＳ Ｐゴシック" charset="-128"/>
              </a:rPr>
              <a:t> 長期間のモニター観測</a:t>
            </a:r>
            <a:endParaRPr lang="en-US" altLang="ja-JP" dirty="0" smtClean="0">
              <a:latin typeface="ＭＳ Ｐゴシック" charset="-128"/>
            </a:endParaRPr>
          </a:p>
        </p:txBody>
      </p:sp>
      <p:cxnSp>
        <p:nvCxnSpPr>
          <p:cNvPr id="13" name="直線矢印コネクタ 12"/>
          <p:cNvCxnSpPr/>
          <p:nvPr/>
        </p:nvCxnSpPr>
        <p:spPr>
          <a:xfrm rot="10800000">
            <a:off x="4139952" y="5125040"/>
            <a:ext cx="576064"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正方形/長方形 13"/>
          <p:cNvSpPr/>
          <p:nvPr/>
        </p:nvSpPr>
        <p:spPr>
          <a:xfrm>
            <a:off x="4788024" y="4941168"/>
            <a:ext cx="2246128" cy="369332"/>
          </a:xfrm>
          <a:prstGeom prst="rect">
            <a:avLst/>
          </a:prstGeom>
        </p:spPr>
        <p:txBody>
          <a:bodyPr wrap="none">
            <a:spAutoFit/>
          </a:bodyPr>
          <a:lstStyle/>
          <a:p>
            <a:r>
              <a:rPr lang="en-US" altLang="ja-JP" dirty="0" smtClean="0">
                <a:solidFill>
                  <a:srgbClr val="FF0000"/>
                </a:solidFill>
                <a:latin typeface="ＭＳ Ｐゴシック" charset="-128"/>
              </a:rPr>
              <a:t>GRB</a:t>
            </a:r>
            <a:r>
              <a:rPr lang="ja-JP" altLang="en-US" dirty="0" smtClean="0">
                <a:solidFill>
                  <a:srgbClr val="FF0000"/>
                </a:solidFill>
                <a:latin typeface="ＭＳ Ｐゴシック" charset="-128"/>
              </a:rPr>
              <a:t>フォロアップ観測</a:t>
            </a:r>
            <a:endParaRPr lang="ja-JP" altLang="en-US" dirty="0">
              <a:solidFill>
                <a:srgbClr val="FF0000"/>
              </a:solidFill>
            </a:endParaRPr>
          </a:p>
        </p:txBody>
      </p:sp>
      <p:sp>
        <p:nvSpPr>
          <p:cNvPr id="16" name="左中かっこ 15"/>
          <p:cNvSpPr/>
          <p:nvPr/>
        </p:nvSpPr>
        <p:spPr>
          <a:xfrm>
            <a:off x="1331640" y="4724273"/>
            <a:ext cx="144016" cy="504056"/>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7" name="正方形/長方形 16"/>
          <p:cNvSpPr/>
          <p:nvPr/>
        </p:nvSpPr>
        <p:spPr>
          <a:xfrm>
            <a:off x="1331640" y="5528265"/>
            <a:ext cx="6912768" cy="646331"/>
          </a:xfrm>
          <a:prstGeom prst="rect">
            <a:avLst/>
          </a:prstGeom>
          <a:ln>
            <a:solidFill>
              <a:schemeClr val="tx1"/>
            </a:solidFill>
          </a:ln>
        </p:spPr>
        <p:txBody>
          <a:bodyPr wrap="square">
            <a:spAutoFit/>
          </a:bodyPr>
          <a:lstStyle/>
          <a:p>
            <a:r>
              <a:rPr lang="ja-JP" altLang="en-US" dirty="0" smtClean="0"/>
              <a:t>南極</a:t>
            </a:r>
            <a:r>
              <a:rPr lang="en-US" altLang="ja-JP" dirty="0" smtClean="0"/>
              <a:t>2m</a:t>
            </a:r>
            <a:r>
              <a:rPr lang="ja-JP" altLang="en-US" dirty="0" smtClean="0"/>
              <a:t>望遠鏡は南半球の天体のみ・</a:t>
            </a:r>
            <a:r>
              <a:rPr lang="en-US" altLang="ja-JP" dirty="0" smtClean="0"/>
              <a:t>1</a:t>
            </a:r>
            <a:r>
              <a:rPr lang="ja-JP" altLang="en-US" dirty="0" smtClean="0"/>
              <a:t>年のうち半年のみという制限はあるが</a:t>
            </a:r>
            <a:r>
              <a:rPr lang="en-US" altLang="ja-JP" dirty="0" smtClean="0"/>
              <a:t>24</a:t>
            </a:r>
            <a:r>
              <a:rPr lang="ja-JP" altLang="en-US" dirty="0" smtClean="0"/>
              <a:t>時間いつでも温帯</a:t>
            </a:r>
            <a:r>
              <a:rPr lang="en-US" altLang="ja-JP" dirty="0" smtClean="0"/>
              <a:t>8m</a:t>
            </a:r>
            <a:r>
              <a:rPr lang="ja-JP" altLang="en-US" dirty="0" smtClean="0"/>
              <a:t>クラスの深い検出限界で観測が可能！</a:t>
            </a:r>
            <a:endParaRPr lang="ja-JP" altLang="en-US" dirty="0"/>
          </a:p>
        </p:txBody>
      </p:sp>
      <p:sp>
        <p:nvSpPr>
          <p:cNvPr id="19" name="正方形/長方形 18"/>
          <p:cNvSpPr/>
          <p:nvPr/>
        </p:nvSpPr>
        <p:spPr>
          <a:xfrm>
            <a:off x="6948264" y="6165304"/>
            <a:ext cx="1338828" cy="369332"/>
          </a:xfrm>
          <a:prstGeom prst="rect">
            <a:avLst/>
          </a:prstGeom>
        </p:spPr>
        <p:txBody>
          <a:bodyPr wrap="none">
            <a:spAutoFit/>
          </a:bodyPr>
          <a:lstStyle/>
          <a:p>
            <a:r>
              <a:rPr lang="ja-JP" altLang="en-US" dirty="0" smtClean="0"/>
              <a:t>南極の強み</a:t>
            </a:r>
            <a:endParaRPr lang="ja-JP" alt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タイトル 1"/>
          <p:cNvSpPr>
            <a:spLocks noGrp="1"/>
          </p:cNvSpPr>
          <p:nvPr>
            <p:ph type="title"/>
          </p:nvPr>
        </p:nvSpPr>
        <p:spPr>
          <a:xfrm>
            <a:off x="457200" y="274638"/>
            <a:ext cx="8229600" cy="1143000"/>
          </a:xfrm>
        </p:spPr>
        <p:txBody>
          <a:bodyPr/>
          <a:lstStyle/>
          <a:p>
            <a:pPr algn="l"/>
            <a:r>
              <a:rPr lang="ja-JP" altLang="en-US" dirty="0" smtClean="0"/>
              <a:t>南極</a:t>
            </a:r>
            <a:r>
              <a:rPr lang="ja-JP" altLang="en-US" sz="2800" dirty="0" smtClean="0"/>
              <a:t>　その</a:t>
            </a:r>
            <a:r>
              <a:rPr lang="en-US" altLang="ja-JP" sz="2800" dirty="0" smtClean="0"/>
              <a:t>4</a:t>
            </a:r>
            <a:endParaRPr kumimoji="1" lang="ja-JP" altLang="en-US" sz="2800" dirty="0"/>
          </a:p>
        </p:txBody>
      </p:sp>
      <p:sp>
        <p:nvSpPr>
          <p:cNvPr id="20" name="Rectangle 8"/>
          <p:cNvSpPr>
            <a:spLocks noChangeArrowheads="1"/>
          </p:cNvSpPr>
          <p:nvPr/>
        </p:nvSpPr>
        <p:spPr bwMode="auto">
          <a:xfrm>
            <a:off x="1142976" y="1340768"/>
            <a:ext cx="5661272" cy="369332"/>
          </a:xfrm>
          <a:prstGeom prst="rect">
            <a:avLst/>
          </a:prstGeom>
          <a:noFill/>
          <a:ln w="9525">
            <a:noFill/>
            <a:miter lim="800000"/>
            <a:headEnd/>
            <a:tailEnd/>
          </a:ln>
          <a:effectLst/>
        </p:spPr>
        <p:txBody>
          <a:bodyPr wrap="square">
            <a:spAutoFit/>
          </a:bodyPr>
          <a:lstStyle/>
          <a:p>
            <a:pPr defTabSz="4176713"/>
            <a:r>
              <a:rPr lang="ja-JP" altLang="en-US" dirty="0" smtClean="0">
                <a:latin typeface="ＭＳ Ｐゴシック" charset="-128"/>
              </a:rPr>
              <a:t>しかし実際、南極での望遠鏡設置は困難</a:t>
            </a:r>
            <a:endParaRPr lang="en-US" altLang="ja-JP" dirty="0" smtClean="0">
              <a:latin typeface="ＭＳ Ｐゴシック" charset="-128"/>
            </a:endParaRPr>
          </a:p>
        </p:txBody>
      </p:sp>
      <p:sp>
        <p:nvSpPr>
          <p:cNvPr id="12" name="Rectangle 7"/>
          <p:cNvSpPr>
            <a:spLocks noChangeArrowheads="1"/>
          </p:cNvSpPr>
          <p:nvPr/>
        </p:nvSpPr>
        <p:spPr bwMode="auto">
          <a:xfrm>
            <a:off x="1043608" y="1988840"/>
            <a:ext cx="1338828" cy="369332"/>
          </a:xfrm>
          <a:prstGeom prst="rect">
            <a:avLst/>
          </a:prstGeom>
          <a:solidFill>
            <a:schemeClr val="bg1"/>
          </a:solidFill>
          <a:ln w="9525">
            <a:solidFill>
              <a:schemeClr val="tx1"/>
            </a:solidFill>
            <a:miter lim="800000"/>
            <a:headEnd/>
            <a:tailEnd/>
          </a:ln>
          <a:effectLst/>
        </p:spPr>
        <p:txBody>
          <a:bodyPr wrap="none">
            <a:spAutoFit/>
          </a:bodyPr>
          <a:lstStyle/>
          <a:p>
            <a:pPr defTabSz="4176713"/>
            <a:r>
              <a:rPr lang="ja-JP" altLang="en-US" dirty="0" smtClean="0">
                <a:latin typeface="ＭＳ Ｐゴシック" charset="-128"/>
              </a:rPr>
              <a:t>南極の環境</a:t>
            </a:r>
            <a:endParaRPr lang="ja-JP" altLang="en-US" dirty="0">
              <a:latin typeface="ＭＳ Ｐゴシック" charset="-128"/>
            </a:endParaRPr>
          </a:p>
        </p:txBody>
      </p:sp>
      <p:sp>
        <p:nvSpPr>
          <p:cNvPr id="15" name="Rectangle 8"/>
          <p:cNvSpPr>
            <a:spLocks noChangeArrowheads="1"/>
          </p:cNvSpPr>
          <p:nvPr/>
        </p:nvSpPr>
        <p:spPr bwMode="auto">
          <a:xfrm>
            <a:off x="1350075" y="2420888"/>
            <a:ext cx="2300630" cy="1200329"/>
          </a:xfrm>
          <a:prstGeom prst="rect">
            <a:avLst/>
          </a:prstGeom>
          <a:noFill/>
          <a:ln w="9525">
            <a:noFill/>
            <a:miter lim="800000"/>
            <a:headEnd/>
            <a:tailEnd/>
          </a:ln>
          <a:effectLst/>
        </p:spPr>
        <p:txBody>
          <a:bodyPr wrap="none">
            <a:spAutoFit/>
          </a:bodyPr>
          <a:lstStyle/>
          <a:p>
            <a:pPr defTabSz="4176713"/>
            <a:r>
              <a:rPr lang="ja-JP" altLang="en-US" dirty="0" smtClean="0">
                <a:latin typeface="ＭＳ Ｐゴシック" charset="-128"/>
              </a:rPr>
              <a:t>・最低気温</a:t>
            </a:r>
            <a:r>
              <a:rPr lang="en-US" altLang="ja-JP" dirty="0" smtClean="0">
                <a:latin typeface="ＭＳ Ｐゴシック" charset="-128"/>
              </a:rPr>
              <a:t>-80</a:t>
            </a:r>
            <a:r>
              <a:rPr lang="ja-JP" altLang="en-US" dirty="0" smtClean="0">
                <a:latin typeface="ＭＳ Ｐゴシック" charset="-128"/>
              </a:rPr>
              <a:t>℃</a:t>
            </a:r>
            <a:endParaRPr lang="en-US" altLang="ja-JP" dirty="0" smtClean="0">
              <a:latin typeface="ＭＳ Ｐゴシック" charset="-128"/>
            </a:endParaRPr>
          </a:p>
          <a:p>
            <a:pPr defTabSz="4176713"/>
            <a:r>
              <a:rPr lang="ja-JP" altLang="en-US" dirty="0" smtClean="0">
                <a:latin typeface="ＭＳ Ｐゴシック" charset="-128"/>
              </a:rPr>
              <a:t>・湿度</a:t>
            </a:r>
            <a:r>
              <a:rPr lang="en-US" altLang="ja-JP" dirty="0" smtClean="0">
                <a:latin typeface="ＭＳ Ｐゴシック" charset="-128"/>
              </a:rPr>
              <a:t>100</a:t>
            </a:r>
            <a:r>
              <a:rPr lang="ja-JP" altLang="en-US" dirty="0" smtClean="0">
                <a:latin typeface="ＭＳ Ｐゴシック" charset="-128"/>
              </a:rPr>
              <a:t>％</a:t>
            </a:r>
            <a:endParaRPr lang="en-US" altLang="ja-JP" dirty="0" smtClean="0">
              <a:latin typeface="ＭＳ Ｐゴシック" charset="-128"/>
            </a:endParaRPr>
          </a:p>
          <a:p>
            <a:pPr defTabSz="4176713"/>
            <a:r>
              <a:rPr lang="ja-JP" altLang="en-US" dirty="0" smtClean="0">
                <a:latin typeface="ＭＳ Ｐゴシック" charset="-128"/>
              </a:rPr>
              <a:t>・温度変化による結露</a:t>
            </a:r>
            <a:endParaRPr lang="en-US" altLang="ja-JP" dirty="0" smtClean="0">
              <a:latin typeface="ＭＳ Ｐゴシック" charset="-128"/>
            </a:endParaRPr>
          </a:p>
          <a:p>
            <a:pPr defTabSz="4176713"/>
            <a:r>
              <a:rPr lang="ja-JP" altLang="en-US" dirty="0" smtClean="0">
                <a:latin typeface="ＭＳ Ｐゴシック" charset="-128"/>
              </a:rPr>
              <a:t>・ダイヤモンドダスト</a:t>
            </a:r>
            <a:endParaRPr lang="en-US" altLang="ja-JP" dirty="0" smtClean="0">
              <a:latin typeface="ＭＳ Ｐゴシック" charset="-128"/>
            </a:endParaRPr>
          </a:p>
        </p:txBody>
      </p:sp>
      <p:sp>
        <p:nvSpPr>
          <p:cNvPr id="19" name="Rectangle 11"/>
          <p:cNvSpPr>
            <a:spLocks noChangeArrowheads="1"/>
          </p:cNvSpPr>
          <p:nvPr/>
        </p:nvSpPr>
        <p:spPr bwMode="auto">
          <a:xfrm>
            <a:off x="1115616" y="3765165"/>
            <a:ext cx="1231427" cy="369332"/>
          </a:xfrm>
          <a:prstGeom prst="rect">
            <a:avLst/>
          </a:prstGeom>
          <a:solidFill>
            <a:schemeClr val="bg1"/>
          </a:solidFill>
          <a:ln w="9525">
            <a:solidFill>
              <a:schemeClr val="tx1"/>
            </a:solidFill>
            <a:miter lim="800000"/>
            <a:headEnd/>
            <a:tailEnd/>
          </a:ln>
          <a:effectLst/>
        </p:spPr>
        <p:txBody>
          <a:bodyPr wrap="none">
            <a:spAutoFit/>
          </a:bodyPr>
          <a:lstStyle/>
          <a:p>
            <a:pPr defTabSz="4176713"/>
            <a:r>
              <a:rPr lang="ja-JP" altLang="en-US" dirty="0" smtClean="0">
                <a:latin typeface="ＭＳ Ｐゴシック" charset="-128"/>
              </a:rPr>
              <a:t>輸送・通信</a:t>
            </a:r>
            <a:endParaRPr lang="ja-JP" altLang="en-US" dirty="0">
              <a:latin typeface="ＭＳ Ｐゴシック" charset="-128"/>
            </a:endParaRPr>
          </a:p>
        </p:txBody>
      </p:sp>
      <p:sp>
        <p:nvSpPr>
          <p:cNvPr id="22" name="右矢印 21"/>
          <p:cNvSpPr/>
          <p:nvPr/>
        </p:nvSpPr>
        <p:spPr>
          <a:xfrm>
            <a:off x="3725840" y="2708920"/>
            <a:ext cx="285752" cy="357190"/>
          </a:xfrm>
          <a:prstGeom prst="right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Rectangle 8"/>
          <p:cNvSpPr>
            <a:spLocks noChangeArrowheads="1"/>
          </p:cNvSpPr>
          <p:nvPr/>
        </p:nvSpPr>
        <p:spPr bwMode="auto">
          <a:xfrm>
            <a:off x="4154468" y="2420888"/>
            <a:ext cx="1569660" cy="646331"/>
          </a:xfrm>
          <a:prstGeom prst="rect">
            <a:avLst/>
          </a:prstGeom>
          <a:noFill/>
          <a:ln w="9525">
            <a:noFill/>
            <a:miter lim="800000"/>
            <a:headEnd/>
            <a:tailEnd/>
          </a:ln>
          <a:effectLst/>
        </p:spPr>
        <p:txBody>
          <a:bodyPr wrap="none">
            <a:spAutoFit/>
          </a:bodyPr>
          <a:lstStyle/>
          <a:p>
            <a:pPr defTabSz="4176713"/>
            <a:endParaRPr lang="en-US" altLang="ja-JP" dirty="0" smtClean="0">
              <a:latin typeface="ＭＳ Ｐゴシック" charset="-128"/>
            </a:endParaRPr>
          </a:p>
          <a:p>
            <a:pPr defTabSz="4176713"/>
            <a:r>
              <a:rPr lang="ja-JP" altLang="en-US" dirty="0" smtClean="0">
                <a:latin typeface="ＭＳ Ｐゴシック" charset="-128"/>
              </a:rPr>
              <a:t>通常の望遠鏡</a:t>
            </a:r>
            <a:endParaRPr lang="en-US" altLang="ja-JP" dirty="0" smtClean="0">
              <a:latin typeface="ＭＳ Ｐゴシック" charset="-128"/>
            </a:endParaRPr>
          </a:p>
        </p:txBody>
      </p:sp>
      <p:cxnSp>
        <p:nvCxnSpPr>
          <p:cNvPr id="24" name="直線コネクタ 23"/>
          <p:cNvCxnSpPr/>
          <p:nvPr/>
        </p:nvCxnSpPr>
        <p:spPr>
          <a:xfrm rot="10800000" flipV="1">
            <a:off x="4297344" y="2640901"/>
            <a:ext cx="1000132" cy="50006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4297344" y="2640901"/>
            <a:ext cx="1000132" cy="50006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Rectangle 8"/>
          <p:cNvSpPr>
            <a:spLocks noChangeArrowheads="1"/>
          </p:cNvSpPr>
          <p:nvPr/>
        </p:nvSpPr>
        <p:spPr bwMode="auto">
          <a:xfrm>
            <a:off x="1406257" y="4193793"/>
            <a:ext cx="2877711" cy="1323439"/>
          </a:xfrm>
          <a:prstGeom prst="rect">
            <a:avLst/>
          </a:prstGeom>
          <a:noFill/>
          <a:ln w="9525">
            <a:noFill/>
            <a:miter lim="800000"/>
            <a:headEnd/>
            <a:tailEnd/>
          </a:ln>
          <a:effectLst/>
        </p:spPr>
        <p:txBody>
          <a:bodyPr wrap="none">
            <a:spAutoFit/>
          </a:bodyPr>
          <a:lstStyle/>
          <a:p>
            <a:pPr defTabSz="4176713"/>
            <a:r>
              <a:rPr lang="ja-JP" altLang="en-US" dirty="0" smtClean="0">
                <a:latin typeface="ＭＳ Ｐゴシック" charset="-128"/>
              </a:rPr>
              <a:t>・雪上車による年</a:t>
            </a:r>
            <a:r>
              <a:rPr lang="en-US" altLang="ja-JP" dirty="0" smtClean="0">
                <a:latin typeface="ＭＳ Ｐゴシック" charset="-128"/>
              </a:rPr>
              <a:t>1</a:t>
            </a:r>
            <a:r>
              <a:rPr lang="ja-JP" altLang="en-US" dirty="0" smtClean="0">
                <a:latin typeface="ＭＳ Ｐゴシック" charset="-128"/>
              </a:rPr>
              <a:t>度の補給</a:t>
            </a:r>
            <a:endParaRPr lang="en-US" altLang="ja-JP" dirty="0" smtClean="0">
              <a:latin typeface="ＭＳ Ｐゴシック" charset="-128"/>
            </a:endParaRPr>
          </a:p>
          <a:p>
            <a:pPr defTabSz="4176713"/>
            <a:r>
              <a:rPr lang="ja-JP" altLang="en-US" dirty="0" smtClean="0">
                <a:latin typeface="ＭＳ Ｐゴシック" charset="-128"/>
              </a:rPr>
              <a:t>　　→輸送量・人員に制限</a:t>
            </a:r>
            <a:endParaRPr lang="en-US" altLang="ja-JP" dirty="0" smtClean="0">
              <a:latin typeface="ＭＳ Ｐゴシック" charset="-128"/>
            </a:endParaRPr>
          </a:p>
          <a:p>
            <a:pPr defTabSz="4176713"/>
            <a:r>
              <a:rPr lang="ja-JP" altLang="en-US" sz="800" dirty="0" smtClean="0">
                <a:latin typeface="ＭＳ Ｐゴシック" charset="-128"/>
              </a:rPr>
              <a:t>　</a:t>
            </a:r>
            <a:endParaRPr lang="en-US" altLang="ja-JP" sz="800" dirty="0" smtClean="0">
              <a:latin typeface="ＭＳ Ｐゴシック" charset="-128"/>
            </a:endParaRPr>
          </a:p>
          <a:p>
            <a:pPr defTabSz="4176713"/>
            <a:r>
              <a:rPr lang="ja-JP" altLang="en-US" dirty="0" smtClean="0">
                <a:latin typeface="ＭＳ Ｐゴシック" charset="-128"/>
              </a:rPr>
              <a:t>・通信衛星からの通信</a:t>
            </a:r>
            <a:endParaRPr lang="en-US" altLang="ja-JP" dirty="0" smtClean="0">
              <a:latin typeface="ＭＳ Ｐゴシック" charset="-128"/>
            </a:endParaRPr>
          </a:p>
          <a:p>
            <a:pPr defTabSz="4176713"/>
            <a:r>
              <a:rPr lang="ja-JP" altLang="en-US" dirty="0" smtClean="0">
                <a:latin typeface="ＭＳ Ｐゴシック" charset="-128"/>
              </a:rPr>
              <a:t>　　→回線が細い</a:t>
            </a:r>
            <a:endParaRPr lang="en-US" altLang="ja-JP" dirty="0" smtClean="0">
              <a:latin typeface="ＭＳ Ｐゴシック" charset="-128"/>
            </a:endParaRPr>
          </a:p>
        </p:txBody>
      </p:sp>
      <p:sp>
        <p:nvSpPr>
          <p:cNvPr id="28" name="テキスト ボックス 27"/>
          <p:cNvSpPr txBox="1"/>
          <p:nvPr/>
        </p:nvSpPr>
        <p:spPr>
          <a:xfrm>
            <a:off x="5029228" y="4276579"/>
            <a:ext cx="3359196" cy="1200329"/>
          </a:xfrm>
          <a:prstGeom prst="rect">
            <a:avLst/>
          </a:prstGeom>
          <a:noFill/>
          <a:ln>
            <a:noFill/>
          </a:ln>
        </p:spPr>
        <p:txBody>
          <a:bodyPr wrap="square" rtlCol="0">
            <a:spAutoFit/>
          </a:bodyPr>
          <a:lstStyle/>
          <a:p>
            <a:pPr algn="just"/>
            <a:r>
              <a:rPr lang="ja-JP" altLang="en-US" dirty="0" smtClean="0"/>
              <a:t>但し、他の地上の天文台と比べれば制約は大きいが宇宙望遠鏡と比べると容易に維持・運用でき低コストだと言える。</a:t>
            </a:r>
            <a:endParaRPr kumimoji="1" lang="ja-JP" altLang="en-US" dirty="0"/>
          </a:p>
        </p:txBody>
      </p:sp>
      <p:sp>
        <p:nvSpPr>
          <p:cNvPr id="29" name="テキスト ボックス 28"/>
          <p:cNvSpPr txBox="1"/>
          <p:nvPr/>
        </p:nvSpPr>
        <p:spPr>
          <a:xfrm>
            <a:off x="1115616" y="5877272"/>
            <a:ext cx="7344816" cy="646331"/>
          </a:xfrm>
          <a:prstGeom prst="rect">
            <a:avLst/>
          </a:prstGeom>
          <a:noFill/>
          <a:ln>
            <a:noFill/>
          </a:ln>
        </p:spPr>
        <p:txBody>
          <a:bodyPr wrap="square" rtlCol="0">
            <a:spAutoFit/>
          </a:bodyPr>
          <a:lstStyle/>
          <a:p>
            <a:pPr algn="ctr"/>
            <a:r>
              <a:rPr kumimoji="1" lang="ja-JP" altLang="en-US" dirty="0" smtClean="0"/>
              <a:t>最も観測条件の優れた南極で観測することが</a:t>
            </a:r>
            <a:r>
              <a:rPr kumimoji="1" lang="ja-JP" altLang="en-US" dirty="0" smtClean="0">
                <a:solidFill>
                  <a:srgbClr val="0000FF"/>
                </a:solidFill>
              </a:rPr>
              <a:t>本質的に重要</a:t>
            </a:r>
            <a:endParaRPr kumimoji="1" lang="en-US" altLang="ja-JP" dirty="0" smtClean="0">
              <a:solidFill>
                <a:srgbClr val="0000FF"/>
              </a:solidFill>
            </a:endParaRPr>
          </a:p>
          <a:p>
            <a:pPr algn="ctr"/>
            <a:r>
              <a:rPr kumimoji="1" lang="ja-JP" altLang="en-US" dirty="0" smtClean="0">
                <a:solidFill>
                  <a:srgbClr val="002060"/>
                </a:solidFill>
              </a:rPr>
              <a:t>小型・軽量で</a:t>
            </a:r>
            <a:r>
              <a:rPr kumimoji="1" lang="en-US" altLang="ja-JP" dirty="0" smtClean="0">
                <a:solidFill>
                  <a:srgbClr val="002060"/>
                </a:solidFill>
              </a:rPr>
              <a:t>-80</a:t>
            </a:r>
            <a:r>
              <a:rPr lang="ja-JP" altLang="en-US" dirty="0" smtClean="0">
                <a:solidFill>
                  <a:srgbClr val="002060"/>
                </a:solidFill>
              </a:rPr>
              <a:t>℃でも動作する望遠鏡の開発</a:t>
            </a:r>
            <a:r>
              <a:rPr lang="ja-JP" altLang="en-US" dirty="0" smtClean="0"/>
              <a:t>が南極天文学実現の鍵</a:t>
            </a:r>
            <a:endParaRPr lang="en-US" altLang="ja-JP" dirty="0" smtClean="0"/>
          </a:p>
        </p:txBody>
      </p:sp>
      <p:pic>
        <p:nvPicPr>
          <p:cNvPr id="30" name="Picture 2" descr="http://homepage2.nifty.com/ik-tech/index.files/Touhoku-IKNet51.JPG"/>
          <p:cNvPicPr>
            <a:picLocks noChangeAspect="1" noChangeArrowheads="1"/>
          </p:cNvPicPr>
          <p:nvPr/>
        </p:nvPicPr>
        <p:blipFill>
          <a:blip r:embed="rId2" cstate="print"/>
          <a:srcRect/>
          <a:stretch>
            <a:fillRect/>
          </a:stretch>
        </p:blipFill>
        <p:spPr bwMode="auto">
          <a:xfrm>
            <a:off x="5706369" y="1700808"/>
            <a:ext cx="1601935" cy="2017823"/>
          </a:xfrm>
          <a:prstGeom prst="rect">
            <a:avLst/>
          </a:prstGeom>
          <a:noFill/>
          <a:effectLst/>
        </p:spPr>
      </p:pic>
      <p:cxnSp>
        <p:nvCxnSpPr>
          <p:cNvPr id="31" name="直線コネクタ 30"/>
          <p:cNvCxnSpPr/>
          <p:nvPr/>
        </p:nvCxnSpPr>
        <p:spPr>
          <a:xfrm rot="5400000">
            <a:off x="5579138" y="2057998"/>
            <a:ext cx="1714512" cy="128588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rot="16200000" flipH="1">
            <a:off x="5579138" y="2057998"/>
            <a:ext cx="1714512" cy="128588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テキスト ボックス 32"/>
          <p:cNvSpPr txBox="1"/>
          <p:nvPr/>
        </p:nvSpPr>
        <p:spPr>
          <a:xfrm>
            <a:off x="7222212" y="3343882"/>
            <a:ext cx="1454244" cy="461665"/>
          </a:xfrm>
          <a:prstGeom prst="rect">
            <a:avLst/>
          </a:prstGeom>
          <a:noFill/>
          <a:ln>
            <a:noFill/>
          </a:ln>
        </p:spPr>
        <p:txBody>
          <a:bodyPr wrap="none" rtlCol="0">
            <a:spAutoFit/>
          </a:bodyPr>
          <a:lstStyle/>
          <a:p>
            <a:r>
              <a:rPr lang="ja-JP" altLang="en-US" sz="1200" dirty="0" smtClean="0"/>
              <a:t>東北大</a:t>
            </a:r>
            <a:r>
              <a:rPr lang="en-US" altLang="ja-JP" sz="1200" dirty="0" smtClean="0"/>
              <a:t>51cm</a:t>
            </a:r>
            <a:r>
              <a:rPr lang="ja-JP" altLang="en-US" sz="1200" dirty="0" smtClean="0"/>
              <a:t>望遠鏡</a:t>
            </a:r>
            <a:endParaRPr kumimoji="1" lang="en-US" altLang="ja-JP" sz="1200" dirty="0" smtClean="0"/>
          </a:p>
          <a:p>
            <a:r>
              <a:rPr kumimoji="1" lang="en-US" altLang="ja-JP" sz="1200" dirty="0" smtClean="0"/>
              <a:t>IK</a:t>
            </a:r>
            <a:r>
              <a:rPr kumimoji="1" lang="ja-JP" altLang="en-US" sz="1200" dirty="0" smtClean="0"/>
              <a:t>技研</a:t>
            </a:r>
            <a:r>
              <a:rPr kumimoji="1" lang="en-US" altLang="ja-JP" sz="1200" dirty="0" smtClean="0"/>
              <a:t>HP</a:t>
            </a:r>
            <a:endParaRPr kumimoji="1" lang="ja-JP" altLang="en-US" sz="1200" dirty="0"/>
          </a:p>
        </p:txBody>
      </p:sp>
      <p:sp>
        <p:nvSpPr>
          <p:cNvPr id="35" name="右矢印 34"/>
          <p:cNvSpPr/>
          <p:nvPr/>
        </p:nvSpPr>
        <p:spPr>
          <a:xfrm rot="10800000">
            <a:off x="4430264" y="4708627"/>
            <a:ext cx="285752" cy="357190"/>
          </a:xfrm>
          <a:prstGeom prst="right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l"/>
            <a:r>
              <a:rPr lang="en-US" altLang="ja-JP" i="1" dirty="0" smtClean="0"/>
              <a:t>AIRT40</a:t>
            </a:r>
            <a:endParaRPr kumimoji="1" lang="ja-JP" altLang="en-US" i="1" dirty="0"/>
          </a:p>
        </p:txBody>
      </p:sp>
      <p:sp>
        <p:nvSpPr>
          <p:cNvPr id="4" name="正方形/長方形 3"/>
          <p:cNvSpPr/>
          <p:nvPr/>
        </p:nvSpPr>
        <p:spPr>
          <a:xfrm>
            <a:off x="611560" y="1270501"/>
            <a:ext cx="7848872" cy="646331"/>
          </a:xfrm>
          <a:prstGeom prst="rect">
            <a:avLst/>
          </a:prstGeom>
        </p:spPr>
        <p:txBody>
          <a:bodyPr wrap="square">
            <a:spAutoFit/>
          </a:bodyPr>
          <a:lstStyle/>
          <a:p>
            <a:r>
              <a:rPr lang="en-US" altLang="ja-JP" i="1" dirty="0" smtClean="0"/>
              <a:t>The Antarctic Infra-Red Telescope with a 40cm primary mirror (AIRT40) will be the first optical/infra-red telescope to be set up in Dome Fuji.</a:t>
            </a:r>
            <a:endParaRPr lang="ja-JP" altLang="en-US" i="1" dirty="0"/>
          </a:p>
        </p:txBody>
      </p:sp>
      <p:pic>
        <p:nvPicPr>
          <p:cNvPr id="1026" name="Picture 2" descr="C:\Documents and Settings\Okita\デスクトップ\2010_05_SPIE\Oral_presentation\fig2.jpg"/>
          <p:cNvPicPr>
            <a:picLocks noChangeAspect="1" noChangeArrowheads="1"/>
          </p:cNvPicPr>
          <p:nvPr/>
        </p:nvPicPr>
        <p:blipFill>
          <a:blip r:embed="rId2" cstate="print"/>
          <a:srcRect/>
          <a:stretch>
            <a:fillRect/>
          </a:stretch>
        </p:blipFill>
        <p:spPr bwMode="auto">
          <a:xfrm>
            <a:off x="5580112" y="5373216"/>
            <a:ext cx="2862497" cy="1283420"/>
          </a:xfrm>
          <a:prstGeom prst="rect">
            <a:avLst/>
          </a:prstGeom>
          <a:noFill/>
        </p:spPr>
      </p:pic>
      <p:pic>
        <p:nvPicPr>
          <p:cNvPr id="6" name="Picture 3" descr="AirT40"/>
          <p:cNvPicPr>
            <a:picLocks noChangeAspect="1" noChangeArrowheads="1"/>
          </p:cNvPicPr>
          <p:nvPr/>
        </p:nvPicPr>
        <p:blipFill>
          <a:blip r:embed="rId3" cstate="print"/>
          <a:srcRect/>
          <a:stretch>
            <a:fillRect/>
          </a:stretch>
        </p:blipFill>
        <p:spPr bwMode="auto">
          <a:xfrm>
            <a:off x="6444208" y="1700808"/>
            <a:ext cx="1567426" cy="3600401"/>
          </a:xfrm>
          <a:prstGeom prst="rect">
            <a:avLst/>
          </a:prstGeom>
          <a:ln w="3175">
            <a:noFill/>
          </a:ln>
          <a:effectLst/>
        </p:spPr>
      </p:pic>
      <p:sp>
        <p:nvSpPr>
          <p:cNvPr id="14" name="正方形/長方形 13"/>
          <p:cNvSpPr/>
          <p:nvPr/>
        </p:nvSpPr>
        <p:spPr>
          <a:xfrm>
            <a:off x="827584" y="1916832"/>
            <a:ext cx="5904656" cy="923330"/>
          </a:xfrm>
          <a:prstGeom prst="rect">
            <a:avLst/>
          </a:prstGeom>
        </p:spPr>
        <p:txBody>
          <a:bodyPr wrap="square">
            <a:spAutoFit/>
          </a:bodyPr>
          <a:lstStyle/>
          <a:p>
            <a:pPr algn="just"/>
            <a:r>
              <a:rPr lang="en-US" altLang="ja-JP" i="1" dirty="0" smtClean="0"/>
              <a:t>Some problems were found from the test observations in Sendai, Japan. We solved these problems with improvements to the original units and by developing additional parts.</a:t>
            </a:r>
            <a:endParaRPr lang="ja-JP" altLang="en-US" i="1" dirty="0"/>
          </a:p>
        </p:txBody>
      </p:sp>
      <p:sp>
        <p:nvSpPr>
          <p:cNvPr id="15" name="正方形/長方形 14"/>
          <p:cNvSpPr/>
          <p:nvPr/>
        </p:nvSpPr>
        <p:spPr>
          <a:xfrm>
            <a:off x="1259632" y="2852936"/>
            <a:ext cx="4608512" cy="3693319"/>
          </a:xfrm>
          <a:prstGeom prst="rect">
            <a:avLst/>
          </a:prstGeom>
        </p:spPr>
        <p:txBody>
          <a:bodyPr wrap="square">
            <a:spAutoFit/>
          </a:bodyPr>
          <a:lstStyle/>
          <a:p>
            <a:pPr>
              <a:buFont typeface="Wingdings" pitchFamily="2" charset="2"/>
              <a:buChar char="ü"/>
            </a:pPr>
            <a:r>
              <a:rPr lang="en-US" altLang="ja-JP" b="1" i="1" dirty="0" smtClean="0">
                <a:solidFill>
                  <a:srgbClr val="0070C0"/>
                </a:solidFill>
              </a:rPr>
              <a:t> Infra-Red Telescope</a:t>
            </a:r>
          </a:p>
          <a:p>
            <a:pPr lvl="1"/>
            <a:r>
              <a:rPr lang="ja-JP" altLang="en-US" i="1" dirty="0" smtClean="0"/>
              <a:t>→</a:t>
            </a:r>
            <a:r>
              <a:rPr lang="en-US" altLang="ja-JP" i="1" dirty="0" smtClean="0"/>
              <a:t>truss</a:t>
            </a:r>
          </a:p>
          <a:p>
            <a:pPr lvl="1"/>
            <a:r>
              <a:rPr lang="ja-JP" altLang="en-US" i="1" dirty="0" smtClean="0"/>
              <a:t>→</a:t>
            </a:r>
            <a:r>
              <a:rPr lang="en-US" altLang="ja-JP" i="1" dirty="0" smtClean="0"/>
              <a:t>small secondary mirror</a:t>
            </a:r>
          </a:p>
          <a:p>
            <a:pPr lvl="1"/>
            <a:r>
              <a:rPr lang="ja-JP" altLang="en-US" i="1" dirty="0" smtClean="0"/>
              <a:t>→</a:t>
            </a:r>
            <a:r>
              <a:rPr lang="en-US" altLang="ja-JP" i="1" dirty="0" smtClean="0"/>
              <a:t>no </a:t>
            </a:r>
            <a:r>
              <a:rPr lang="en-US" altLang="ja-JP" i="1" dirty="0" err="1" smtClean="0"/>
              <a:t>buffle</a:t>
            </a:r>
            <a:endParaRPr lang="en-US" altLang="ja-JP" i="1" dirty="0" smtClean="0"/>
          </a:p>
          <a:p>
            <a:pPr>
              <a:buFont typeface="Wingdings" pitchFamily="2" charset="2"/>
              <a:buChar char="ü"/>
            </a:pPr>
            <a:r>
              <a:rPr lang="en-US" altLang="ja-JP" i="1" dirty="0" smtClean="0">
                <a:solidFill>
                  <a:srgbClr val="0070C0"/>
                </a:solidFill>
              </a:rPr>
              <a:t> </a:t>
            </a:r>
            <a:r>
              <a:rPr lang="en-US" altLang="ja-JP" b="1" i="1" dirty="0" smtClean="0">
                <a:solidFill>
                  <a:srgbClr val="0070C0"/>
                </a:solidFill>
              </a:rPr>
              <a:t>Using Solvay </a:t>
            </a:r>
            <a:r>
              <a:rPr lang="en-US" altLang="ja-JP" b="1" i="1" dirty="0" err="1" smtClean="0">
                <a:solidFill>
                  <a:srgbClr val="0070C0"/>
                </a:solidFill>
              </a:rPr>
              <a:t>Solexis</a:t>
            </a:r>
            <a:r>
              <a:rPr lang="en-US" altLang="ja-JP" b="1" i="1" dirty="0" smtClean="0">
                <a:solidFill>
                  <a:srgbClr val="0070C0"/>
                </a:solidFill>
              </a:rPr>
              <a:t> FOMBLIN ZLHT grease</a:t>
            </a:r>
          </a:p>
          <a:p>
            <a:pPr>
              <a:buFont typeface="Wingdings" pitchFamily="2" charset="2"/>
              <a:buChar char="ü"/>
            </a:pPr>
            <a:r>
              <a:rPr lang="en-US" altLang="ja-JP" b="1" i="1" dirty="0" smtClean="0">
                <a:solidFill>
                  <a:srgbClr val="0070C0"/>
                </a:solidFill>
              </a:rPr>
              <a:t> The same material for Bush and Shaft</a:t>
            </a:r>
          </a:p>
          <a:p>
            <a:pPr lvl="1"/>
            <a:r>
              <a:rPr lang="ja-JP" altLang="en-US" i="1" dirty="0" smtClean="0"/>
              <a:t>→</a:t>
            </a:r>
            <a:r>
              <a:rPr lang="en-US" altLang="ja-JP" i="1" dirty="0" smtClean="0"/>
              <a:t>Work even in -80</a:t>
            </a:r>
            <a:r>
              <a:rPr lang="en-US" altLang="ja-JP" i="1" baseline="50000" dirty="0" smtClean="0"/>
              <a:t>o</a:t>
            </a:r>
            <a:r>
              <a:rPr lang="en-US" altLang="ja-JP" i="1" dirty="0" smtClean="0"/>
              <a:t>C</a:t>
            </a:r>
          </a:p>
          <a:p>
            <a:pPr>
              <a:buFont typeface="Wingdings" pitchFamily="2" charset="2"/>
              <a:buChar char="ü"/>
            </a:pPr>
            <a:r>
              <a:rPr lang="en-US" altLang="ja-JP" i="1" dirty="0" smtClean="0">
                <a:solidFill>
                  <a:srgbClr val="0070C0"/>
                </a:solidFill>
              </a:rPr>
              <a:t> </a:t>
            </a:r>
            <a:r>
              <a:rPr lang="en-US" altLang="ja-JP" b="1" i="1" dirty="0" smtClean="0">
                <a:solidFill>
                  <a:srgbClr val="0070C0"/>
                </a:solidFill>
              </a:rPr>
              <a:t>Light weight (&lt;300kg)</a:t>
            </a:r>
          </a:p>
          <a:p>
            <a:pPr>
              <a:buFont typeface="Wingdings" pitchFamily="2" charset="2"/>
              <a:buChar char="ü"/>
            </a:pPr>
            <a:r>
              <a:rPr lang="en-US" altLang="ja-JP" b="1" i="1" dirty="0" smtClean="0">
                <a:solidFill>
                  <a:srgbClr val="0070C0"/>
                </a:solidFill>
              </a:rPr>
              <a:t> Handles</a:t>
            </a:r>
          </a:p>
          <a:p>
            <a:pPr lvl="1"/>
            <a:r>
              <a:rPr lang="ja-JP" altLang="en-US" i="1" dirty="0" smtClean="0"/>
              <a:t>→</a:t>
            </a:r>
            <a:r>
              <a:rPr lang="en-US" altLang="ja-JP" i="1" dirty="0" smtClean="0"/>
              <a:t>for easy transportation</a:t>
            </a:r>
          </a:p>
          <a:p>
            <a:pPr>
              <a:buFont typeface="Wingdings" pitchFamily="2" charset="2"/>
              <a:buChar char="ü"/>
            </a:pPr>
            <a:r>
              <a:rPr lang="en-US" altLang="ja-JP" i="1" dirty="0" smtClean="0">
                <a:solidFill>
                  <a:srgbClr val="0070C0"/>
                </a:solidFill>
              </a:rPr>
              <a:t> </a:t>
            </a:r>
            <a:r>
              <a:rPr lang="en-US" altLang="ja-JP" b="1" i="1" dirty="0" smtClean="0">
                <a:solidFill>
                  <a:srgbClr val="0070C0"/>
                </a:solidFill>
              </a:rPr>
              <a:t>Polar Alignment Stage</a:t>
            </a:r>
          </a:p>
          <a:p>
            <a:pPr>
              <a:buFont typeface="Wingdings" pitchFamily="2" charset="2"/>
              <a:buChar char="ü"/>
            </a:pPr>
            <a:r>
              <a:rPr lang="en-US" altLang="ja-JP" b="1" i="1" dirty="0" smtClean="0">
                <a:solidFill>
                  <a:srgbClr val="0070C0"/>
                </a:solidFill>
              </a:rPr>
              <a:t> Balance Adjuster</a:t>
            </a:r>
          </a:p>
          <a:p>
            <a:pPr lvl="1"/>
            <a:r>
              <a:rPr lang="ja-JP" altLang="en-US" i="1" dirty="0" smtClean="0"/>
              <a:t>→</a:t>
            </a:r>
            <a:r>
              <a:rPr lang="en-US" altLang="ja-JP" i="1" dirty="0" smtClean="0"/>
              <a:t>for easy operation </a:t>
            </a:r>
          </a:p>
        </p:txBody>
      </p:sp>
      <p:pic>
        <p:nvPicPr>
          <p:cNvPr id="12" name="Picture 3" descr="学章"/>
          <p:cNvPicPr>
            <a:picLocks noChangeAspect="1" noChangeArrowheads="1"/>
          </p:cNvPicPr>
          <p:nvPr/>
        </p:nvPicPr>
        <p:blipFill>
          <a:blip r:embed="rId4" cstate="print"/>
          <a:srcRect l="25696" r="51820"/>
          <a:stretch>
            <a:fillRect/>
          </a:stretch>
        </p:blipFill>
        <p:spPr bwMode="auto">
          <a:xfrm>
            <a:off x="8072462" y="285728"/>
            <a:ext cx="756408" cy="857256"/>
          </a:xfrm>
          <a:prstGeom prst="rect">
            <a:avLst/>
          </a:prstGeom>
          <a:noFill/>
        </p:spPr>
      </p:pic>
      <p:sp>
        <p:nvSpPr>
          <p:cNvPr id="16" name="右中かっこ 15"/>
          <p:cNvSpPr/>
          <p:nvPr/>
        </p:nvSpPr>
        <p:spPr>
          <a:xfrm>
            <a:off x="4211960" y="3321858"/>
            <a:ext cx="216024" cy="576064"/>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i="1"/>
          </a:p>
        </p:txBody>
      </p:sp>
      <p:sp>
        <p:nvSpPr>
          <p:cNvPr id="17" name="正方形/長方形 16"/>
          <p:cNvSpPr/>
          <p:nvPr/>
        </p:nvSpPr>
        <p:spPr>
          <a:xfrm>
            <a:off x="4499992" y="3286725"/>
            <a:ext cx="1800200" cy="646331"/>
          </a:xfrm>
          <a:prstGeom prst="rect">
            <a:avLst/>
          </a:prstGeom>
        </p:spPr>
        <p:txBody>
          <a:bodyPr wrap="square">
            <a:spAutoFit/>
          </a:bodyPr>
          <a:lstStyle/>
          <a:p>
            <a:r>
              <a:rPr lang="en-US" altLang="ja-JP" i="1" dirty="0" smtClean="0"/>
              <a:t>for minimum thermal emission</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395536" y="1196752"/>
            <a:ext cx="8424936" cy="1569660"/>
          </a:xfrm>
          <a:prstGeom prst="rect">
            <a:avLst/>
          </a:prstGeom>
          <a:noFill/>
        </p:spPr>
        <p:txBody>
          <a:bodyPr wrap="square" rtlCol="0">
            <a:spAutoFit/>
          </a:bodyPr>
          <a:lstStyle/>
          <a:p>
            <a:pPr algn="just"/>
            <a:r>
              <a:rPr lang="ja-JP" altLang="en-US" sz="2400" u="sng" dirty="0" smtClean="0"/>
              <a:t>小型科学衛星</a:t>
            </a:r>
            <a:r>
              <a:rPr lang="en-US" altLang="ja-JP" sz="2400" u="sng" dirty="0" smtClean="0"/>
              <a:t>3</a:t>
            </a:r>
            <a:r>
              <a:rPr lang="ja-JP" altLang="en-US" sz="2400" u="sng" dirty="0" smtClean="0"/>
              <a:t>号機</a:t>
            </a:r>
            <a:r>
              <a:rPr lang="ja-JP" altLang="en-US" sz="2400" dirty="0" smtClean="0"/>
              <a:t>に搭載可能な最大サイズの口径</a:t>
            </a:r>
            <a:r>
              <a:rPr lang="en-US" altLang="ja-JP" sz="2400" dirty="0" smtClean="0"/>
              <a:t>45cm</a:t>
            </a:r>
            <a:r>
              <a:rPr lang="ja-JP" altLang="en-US" sz="2400" dirty="0" smtClean="0"/>
              <a:t>可視・赤外線望遠鏡＋ダイクロイックミラーによる</a:t>
            </a:r>
            <a:r>
              <a:rPr lang="en-US" altLang="ja-JP" sz="2400" dirty="0" smtClean="0"/>
              <a:t>3</a:t>
            </a:r>
            <a:r>
              <a:rPr lang="ja-JP" altLang="en-US" sz="2400" dirty="0" smtClean="0"/>
              <a:t>色同時撮像によって</a:t>
            </a:r>
            <a:r>
              <a:rPr lang="en-US" altLang="ja-JP" sz="2400" dirty="0" smtClean="0"/>
              <a:t>GRB</a:t>
            </a:r>
            <a:r>
              <a:rPr lang="ja-JP" altLang="en-US" sz="2400" dirty="0" smtClean="0"/>
              <a:t>残光を即座に観測し、</a:t>
            </a:r>
            <a:r>
              <a:rPr lang="en-US" altLang="ja-JP" sz="2400" dirty="0" smtClean="0"/>
              <a:t>GRB</a:t>
            </a:r>
            <a:r>
              <a:rPr lang="ja-JP" altLang="en-US" sz="2400" dirty="0" smtClean="0"/>
              <a:t>の</a:t>
            </a:r>
            <a:r>
              <a:rPr lang="en-US" altLang="ja-JP" sz="2400" dirty="0" smtClean="0"/>
              <a:t>Photometric </a:t>
            </a:r>
            <a:r>
              <a:rPr lang="en-US" altLang="ja-JP" sz="2400" dirty="0" err="1" smtClean="0"/>
              <a:t>Redshift</a:t>
            </a:r>
            <a:r>
              <a:rPr lang="ja-JP" altLang="en-US" sz="2400" dirty="0"/>
              <a:t>の</a:t>
            </a:r>
            <a:r>
              <a:rPr lang="ja-JP" altLang="en-US" sz="2400" dirty="0" smtClean="0"/>
              <a:t>決定を実現する。</a:t>
            </a:r>
            <a:endParaRPr lang="en-US" altLang="ja-JP" sz="2400" dirty="0" smtClean="0"/>
          </a:p>
        </p:txBody>
      </p:sp>
      <p:sp>
        <p:nvSpPr>
          <p:cNvPr id="23" name="正方形/長方形 22"/>
          <p:cNvSpPr/>
          <p:nvPr/>
        </p:nvSpPr>
        <p:spPr>
          <a:xfrm>
            <a:off x="539552" y="3838109"/>
            <a:ext cx="8064896" cy="1031051"/>
          </a:xfrm>
          <a:prstGeom prst="rect">
            <a:avLst/>
          </a:prstGeom>
        </p:spPr>
        <p:txBody>
          <a:bodyPr wrap="square">
            <a:spAutoFit/>
          </a:bodyPr>
          <a:lstStyle/>
          <a:p>
            <a:r>
              <a:rPr lang="en-US" altLang="ja-JP" sz="4000" dirty="0" smtClean="0"/>
              <a:t>GUNDAM</a:t>
            </a:r>
            <a:r>
              <a:rPr lang="ja-JP" altLang="en-US" sz="4000" dirty="0"/>
              <a:t> </a:t>
            </a:r>
            <a:r>
              <a:rPr lang="en-US" altLang="ja-JP" sz="4000" dirty="0" smtClean="0"/>
              <a:t>450</a:t>
            </a:r>
            <a:endParaRPr lang="en-US" altLang="ja-JP" sz="4000" dirty="0"/>
          </a:p>
          <a:p>
            <a:r>
              <a:rPr lang="en-US" altLang="ja-JP" sz="2100" dirty="0" smtClean="0">
                <a:solidFill>
                  <a:srgbClr val="FF0000"/>
                </a:solidFill>
              </a:rPr>
              <a:t>G</a:t>
            </a:r>
            <a:r>
              <a:rPr lang="en-US" altLang="ja-JP" sz="2100" dirty="0" smtClean="0"/>
              <a:t>amma-ray burst  for </a:t>
            </a:r>
            <a:r>
              <a:rPr lang="en-US" altLang="ja-JP" sz="2100" dirty="0" err="1" smtClean="0">
                <a:solidFill>
                  <a:srgbClr val="FF0000"/>
                </a:solidFill>
              </a:rPr>
              <a:t>UN</a:t>
            </a:r>
            <a:r>
              <a:rPr lang="en-US" altLang="ja-JP" sz="2100" dirty="0" err="1" smtClean="0"/>
              <a:t>ravelling</a:t>
            </a:r>
            <a:r>
              <a:rPr lang="en-US" altLang="ja-JP" sz="2100" dirty="0" smtClean="0"/>
              <a:t> </a:t>
            </a:r>
            <a:r>
              <a:rPr lang="en-US" altLang="ja-JP" sz="2100" dirty="0" smtClean="0">
                <a:solidFill>
                  <a:srgbClr val="FF0000"/>
                </a:solidFill>
              </a:rPr>
              <a:t>D</a:t>
            </a:r>
            <a:r>
              <a:rPr lang="en-US" altLang="ja-JP" sz="2100" dirty="0" smtClean="0"/>
              <a:t>ark </a:t>
            </a:r>
            <a:r>
              <a:rPr lang="en-US" altLang="ja-JP" sz="2100" dirty="0" smtClean="0">
                <a:solidFill>
                  <a:srgbClr val="FF0000"/>
                </a:solidFill>
              </a:rPr>
              <a:t>A</a:t>
            </a:r>
            <a:r>
              <a:rPr lang="en-US" altLang="ja-JP" sz="2100" dirty="0" smtClean="0"/>
              <a:t>ges </a:t>
            </a:r>
            <a:r>
              <a:rPr lang="en-US" altLang="ja-JP" sz="2100" dirty="0" smtClean="0">
                <a:solidFill>
                  <a:srgbClr val="FF0000"/>
                </a:solidFill>
              </a:rPr>
              <a:t>M</a:t>
            </a:r>
            <a:r>
              <a:rPr lang="en-US" altLang="ja-JP" sz="2100" dirty="0" smtClean="0"/>
              <a:t>ission </a:t>
            </a:r>
            <a:r>
              <a:rPr lang="en-US" altLang="ja-JP" sz="2100" dirty="0" smtClean="0">
                <a:solidFill>
                  <a:srgbClr val="FF0000"/>
                </a:solidFill>
              </a:rPr>
              <a:t>450</a:t>
            </a:r>
            <a:r>
              <a:rPr lang="en-US" altLang="ja-JP" sz="2100" dirty="0" smtClean="0"/>
              <a:t>mm Telescope</a:t>
            </a:r>
            <a:endParaRPr lang="ja-JP" altLang="en-US" sz="2100" dirty="0"/>
          </a:p>
        </p:txBody>
      </p:sp>
      <p:sp>
        <p:nvSpPr>
          <p:cNvPr id="24" name="テキスト ボックス 23"/>
          <p:cNvSpPr txBox="1"/>
          <p:nvPr/>
        </p:nvSpPr>
        <p:spPr>
          <a:xfrm>
            <a:off x="3923928" y="2636912"/>
            <a:ext cx="4730782" cy="923330"/>
          </a:xfrm>
          <a:prstGeom prst="rect">
            <a:avLst/>
          </a:prstGeom>
          <a:noFill/>
        </p:spPr>
        <p:txBody>
          <a:bodyPr wrap="none" rtlCol="0">
            <a:spAutoFit/>
          </a:bodyPr>
          <a:lstStyle/>
          <a:p>
            <a:r>
              <a:rPr lang="ja-JP" altLang="en-US" dirty="0" smtClean="0"/>
              <a:t>サイズ</a:t>
            </a:r>
            <a:r>
              <a:rPr lang="ja-JP" altLang="en-US" dirty="0"/>
              <a:t>：</a:t>
            </a:r>
            <a:r>
              <a:rPr kumimoji="1" lang="en-US" altLang="ja-JP" dirty="0" smtClean="0"/>
              <a:t>95cm x 95cm </a:t>
            </a:r>
            <a:r>
              <a:rPr kumimoji="1" lang="ja-JP" altLang="en-US" dirty="0" smtClean="0"/>
              <a:t>程度</a:t>
            </a:r>
            <a:endParaRPr kumimoji="1" lang="en-US" altLang="ja-JP" dirty="0" smtClean="0"/>
          </a:p>
          <a:p>
            <a:r>
              <a:rPr kumimoji="1" lang="ja-JP" altLang="en-US" dirty="0" smtClean="0"/>
              <a:t>重　 量</a:t>
            </a:r>
            <a:r>
              <a:rPr lang="ja-JP" altLang="en-US" dirty="0"/>
              <a:t>：</a:t>
            </a:r>
            <a:r>
              <a:rPr kumimoji="1" lang="ja-JP" altLang="en-US" dirty="0" smtClean="0"/>
              <a:t>バス </a:t>
            </a:r>
            <a:r>
              <a:rPr kumimoji="1" lang="en-US" altLang="ja-JP" dirty="0" smtClean="0"/>
              <a:t>200kg + </a:t>
            </a:r>
            <a:r>
              <a:rPr kumimoji="1" lang="ja-JP" altLang="en-US" dirty="0" smtClean="0"/>
              <a:t>ミッションペイロード </a:t>
            </a:r>
            <a:r>
              <a:rPr kumimoji="1" lang="en-US" altLang="ja-JP" dirty="0" smtClean="0"/>
              <a:t>200kg</a:t>
            </a:r>
          </a:p>
          <a:p>
            <a:r>
              <a:rPr lang="ja-JP" altLang="en-US" dirty="0" smtClean="0"/>
              <a:t>電　 力：</a:t>
            </a:r>
            <a:r>
              <a:rPr lang="en-US" altLang="ja-JP" dirty="0" smtClean="0"/>
              <a:t>150W, 300W(OPTION)</a:t>
            </a:r>
          </a:p>
        </p:txBody>
      </p:sp>
      <p:sp>
        <p:nvSpPr>
          <p:cNvPr id="5" name="テキスト ボックス 4"/>
          <p:cNvSpPr txBox="1"/>
          <p:nvPr/>
        </p:nvSpPr>
        <p:spPr>
          <a:xfrm>
            <a:off x="1187624" y="5302949"/>
            <a:ext cx="3104643" cy="646331"/>
          </a:xfrm>
          <a:prstGeom prst="rect">
            <a:avLst/>
          </a:prstGeom>
          <a:noFill/>
        </p:spPr>
        <p:txBody>
          <a:bodyPr wrap="square" rtlCol="0">
            <a:spAutoFit/>
          </a:bodyPr>
          <a:lstStyle/>
          <a:p>
            <a:r>
              <a:rPr lang="ja-JP" altLang="en-US" dirty="0" smtClean="0"/>
              <a:t>・観測波長</a:t>
            </a:r>
            <a:r>
              <a:rPr lang="en-US" altLang="ja-JP" dirty="0" smtClean="0"/>
              <a:t>&lt;2.2um</a:t>
            </a:r>
          </a:p>
          <a:p>
            <a:r>
              <a:rPr lang="ja-JP" altLang="en-US" dirty="0" smtClean="0"/>
              <a:t>・コールドストップ搭載</a:t>
            </a:r>
            <a:endParaRPr lang="en-US" altLang="ja-JP" dirty="0" smtClean="0"/>
          </a:p>
        </p:txBody>
      </p:sp>
      <p:sp>
        <p:nvSpPr>
          <p:cNvPr id="6" name="正方形/長方形 5"/>
          <p:cNvSpPr/>
          <p:nvPr/>
        </p:nvSpPr>
        <p:spPr>
          <a:xfrm>
            <a:off x="4076243" y="5302949"/>
            <a:ext cx="3888432" cy="646331"/>
          </a:xfrm>
          <a:prstGeom prst="rect">
            <a:avLst/>
          </a:prstGeom>
          <a:ln>
            <a:solidFill>
              <a:schemeClr val="tx1"/>
            </a:solidFill>
          </a:ln>
        </p:spPr>
        <p:txBody>
          <a:bodyPr wrap="square">
            <a:spAutoFit/>
          </a:bodyPr>
          <a:lstStyle/>
          <a:p>
            <a:r>
              <a:rPr lang="ja-JP" altLang="en-US" dirty="0" smtClean="0"/>
              <a:t>地球周回軌道でも機械式冷凍機のみで深い検出限界を達成する</a:t>
            </a:r>
            <a:r>
              <a:rPr lang="en-US" altLang="ja-JP" dirty="0" smtClean="0"/>
              <a:t>(</a:t>
            </a:r>
            <a:r>
              <a:rPr lang="ja-JP" altLang="en-US" dirty="0" smtClean="0"/>
              <a:t>目標</a:t>
            </a:r>
            <a:r>
              <a:rPr lang="en-US" altLang="ja-JP" dirty="0" smtClean="0"/>
              <a:t>)</a:t>
            </a:r>
            <a:endParaRPr lang="ja-JP" alt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l"/>
            <a:r>
              <a:rPr lang="en-US" altLang="ja-JP" i="1" dirty="0" smtClean="0"/>
              <a:t>AIRT40</a:t>
            </a:r>
            <a:endParaRPr kumimoji="1" lang="ja-JP" altLang="en-US" i="1" dirty="0"/>
          </a:p>
        </p:txBody>
      </p:sp>
      <p:pic>
        <p:nvPicPr>
          <p:cNvPr id="10" name="Picture 6" descr="D:\M2\Master\tonic2.jpg"/>
          <p:cNvPicPr>
            <a:picLocks noChangeArrowheads="1"/>
          </p:cNvPicPr>
          <p:nvPr/>
        </p:nvPicPr>
        <p:blipFill>
          <a:blip r:embed="rId2" cstate="print"/>
          <a:srcRect b="4560"/>
          <a:stretch>
            <a:fillRect/>
          </a:stretch>
        </p:blipFill>
        <p:spPr bwMode="auto">
          <a:xfrm>
            <a:off x="827584" y="2132856"/>
            <a:ext cx="1800200" cy="1440160"/>
          </a:xfrm>
          <a:prstGeom prst="rect">
            <a:avLst/>
          </a:prstGeom>
          <a:noFill/>
          <a:ln w="3175">
            <a:noFill/>
          </a:ln>
        </p:spPr>
      </p:pic>
      <p:pic>
        <p:nvPicPr>
          <p:cNvPr id="12" name="Picture 3" descr="学章"/>
          <p:cNvPicPr>
            <a:picLocks noChangeAspect="1" noChangeArrowheads="1"/>
          </p:cNvPicPr>
          <p:nvPr/>
        </p:nvPicPr>
        <p:blipFill>
          <a:blip r:embed="rId3" cstate="print"/>
          <a:srcRect l="25696" r="51820"/>
          <a:stretch>
            <a:fillRect/>
          </a:stretch>
        </p:blipFill>
        <p:spPr bwMode="auto">
          <a:xfrm>
            <a:off x="8072462" y="285728"/>
            <a:ext cx="756408" cy="857256"/>
          </a:xfrm>
          <a:prstGeom prst="rect">
            <a:avLst/>
          </a:prstGeom>
          <a:noFill/>
        </p:spPr>
      </p:pic>
      <p:sp>
        <p:nvSpPr>
          <p:cNvPr id="16" name="正方形/長方形 15"/>
          <p:cNvSpPr/>
          <p:nvPr/>
        </p:nvSpPr>
        <p:spPr>
          <a:xfrm>
            <a:off x="755576" y="1270501"/>
            <a:ext cx="7920880" cy="646331"/>
          </a:xfrm>
          <a:prstGeom prst="rect">
            <a:avLst/>
          </a:prstGeom>
        </p:spPr>
        <p:txBody>
          <a:bodyPr wrap="square">
            <a:spAutoFit/>
          </a:bodyPr>
          <a:lstStyle/>
          <a:p>
            <a:r>
              <a:rPr lang="en-US" altLang="ja-JP" b="1" i="1" dirty="0" smtClean="0">
                <a:solidFill>
                  <a:srgbClr val="0070C0"/>
                </a:solidFill>
              </a:rPr>
              <a:t>TONIC2</a:t>
            </a:r>
            <a:r>
              <a:rPr lang="en-US" altLang="ja-JP" i="1" dirty="0" smtClean="0"/>
              <a:t> (The </a:t>
            </a:r>
            <a:r>
              <a:rPr lang="en-US" altLang="ja-JP" i="1" dirty="0" err="1" smtClean="0"/>
              <a:t>TOhoku</a:t>
            </a:r>
            <a:r>
              <a:rPr lang="en-US" altLang="ja-JP" i="1" dirty="0" smtClean="0"/>
              <a:t> university Near Infra-red Camera II) is a near infra-red camera for AIRT40 using </a:t>
            </a:r>
            <a:r>
              <a:rPr lang="en-US" altLang="ja-JP" i="1" dirty="0" err="1" smtClean="0"/>
              <a:t>Reytheon</a:t>
            </a:r>
            <a:r>
              <a:rPr lang="en-US" altLang="ja-JP" i="1" dirty="0" smtClean="0"/>
              <a:t> VIRGO-2k astronomical array.</a:t>
            </a:r>
            <a:endParaRPr lang="ja-JP" altLang="en-US" i="1" dirty="0"/>
          </a:p>
        </p:txBody>
      </p:sp>
      <p:sp>
        <p:nvSpPr>
          <p:cNvPr id="17" name="正方形/長方形 16"/>
          <p:cNvSpPr/>
          <p:nvPr/>
        </p:nvSpPr>
        <p:spPr>
          <a:xfrm>
            <a:off x="2771800" y="1929606"/>
            <a:ext cx="6048672" cy="923330"/>
          </a:xfrm>
          <a:prstGeom prst="rect">
            <a:avLst/>
          </a:prstGeom>
        </p:spPr>
        <p:txBody>
          <a:bodyPr wrap="square">
            <a:spAutoFit/>
          </a:bodyPr>
          <a:lstStyle/>
          <a:p>
            <a:r>
              <a:rPr lang="en-US" altLang="ja-JP" i="1" dirty="0" smtClean="0"/>
              <a:t>Two optical modes can be selected for TONIC2;</a:t>
            </a:r>
          </a:p>
          <a:p>
            <a:r>
              <a:rPr lang="en-US" altLang="ja-JP" i="1" dirty="0" smtClean="0">
                <a:solidFill>
                  <a:srgbClr val="00B050"/>
                </a:solidFill>
              </a:rPr>
              <a:t>Mode A</a:t>
            </a:r>
            <a:r>
              <a:rPr lang="en-US" altLang="ja-JP" i="1" dirty="0" smtClean="0"/>
              <a:t>: narrow field of view (φ5’) camera with </a:t>
            </a:r>
            <a:r>
              <a:rPr lang="en-US" altLang="ja-JP" b="1" i="1" dirty="0" smtClean="0">
                <a:solidFill>
                  <a:srgbClr val="0070C0"/>
                </a:solidFill>
              </a:rPr>
              <a:t>cold </a:t>
            </a:r>
            <a:r>
              <a:rPr lang="en-US" altLang="ja-JP" b="1" i="1" dirty="0" err="1" smtClean="0">
                <a:solidFill>
                  <a:srgbClr val="0070C0"/>
                </a:solidFill>
              </a:rPr>
              <a:t>Lyot</a:t>
            </a:r>
            <a:r>
              <a:rPr lang="en-US" altLang="ja-JP" b="1" i="1" dirty="0" smtClean="0">
                <a:solidFill>
                  <a:srgbClr val="0070C0"/>
                </a:solidFill>
              </a:rPr>
              <a:t> stop</a:t>
            </a:r>
          </a:p>
          <a:p>
            <a:r>
              <a:rPr lang="en-US" altLang="ja-JP" i="1" dirty="0" smtClean="0">
                <a:solidFill>
                  <a:srgbClr val="FFC000"/>
                </a:solidFill>
              </a:rPr>
              <a:t>Mode-B</a:t>
            </a:r>
            <a:r>
              <a:rPr lang="en-US" altLang="ja-JP" i="1" dirty="0" smtClean="0"/>
              <a:t>: φ30 </a:t>
            </a:r>
            <a:r>
              <a:rPr lang="en-US" altLang="ja-JP" i="1" dirty="0" err="1" smtClean="0"/>
              <a:t>arcminute</a:t>
            </a:r>
            <a:r>
              <a:rPr lang="en-US" altLang="ja-JP" i="1" dirty="0" smtClean="0"/>
              <a:t> wide field of view direct camera</a:t>
            </a:r>
            <a:endParaRPr lang="ja-JP" altLang="en-US" b="1" i="1" dirty="0">
              <a:solidFill>
                <a:srgbClr val="0070C0"/>
              </a:solidFill>
            </a:endParaRPr>
          </a:p>
        </p:txBody>
      </p:sp>
      <p:pic>
        <p:nvPicPr>
          <p:cNvPr id="3" name="Picture 2" descr="C:\Documents and Settings\Okita\デスクトップ\2010_05_SPIE\Oral_presentation\layout.jpg"/>
          <p:cNvPicPr>
            <a:picLocks noChangeAspect="1" noChangeArrowheads="1"/>
          </p:cNvPicPr>
          <p:nvPr/>
        </p:nvPicPr>
        <p:blipFill>
          <a:blip r:embed="rId4" cstate="print"/>
          <a:srcRect/>
          <a:stretch>
            <a:fillRect/>
          </a:stretch>
        </p:blipFill>
        <p:spPr bwMode="auto">
          <a:xfrm>
            <a:off x="1082799" y="5014770"/>
            <a:ext cx="4602138" cy="1150534"/>
          </a:xfrm>
          <a:prstGeom prst="rect">
            <a:avLst/>
          </a:prstGeom>
          <a:noFill/>
        </p:spPr>
      </p:pic>
      <p:sp>
        <p:nvSpPr>
          <p:cNvPr id="19" name="正方形/長方形 18"/>
          <p:cNvSpPr/>
          <p:nvPr/>
        </p:nvSpPr>
        <p:spPr>
          <a:xfrm>
            <a:off x="899593" y="6095037"/>
            <a:ext cx="4968551" cy="646331"/>
          </a:xfrm>
          <a:prstGeom prst="rect">
            <a:avLst/>
          </a:prstGeom>
        </p:spPr>
        <p:txBody>
          <a:bodyPr wrap="square">
            <a:spAutoFit/>
          </a:bodyPr>
          <a:lstStyle/>
          <a:p>
            <a:pPr algn="ctr"/>
            <a:r>
              <a:rPr lang="en-US" altLang="ja-JP" i="1" dirty="0" smtClean="0"/>
              <a:t>Optical layout of </a:t>
            </a:r>
            <a:r>
              <a:rPr lang="en-US" altLang="ja-JP" i="1" dirty="0" smtClean="0">
                <a:solidFill>
                  <a:srgbClr val="00B050"/>
                </a:solidFill>
              </a:rPr>
              <a:t>Mode-A</a:t>
            </a:r>
            <a:r>
              <a:rPr lang="en-US" altLang="ja-JP" i="1" dirty="0" smtClean="0"/>
              <a:t> TONIC2</a:t>
            </a:r>
          </a:p>
          <a:p>
            <a:pPr algn="ctr"/>
            <a:r>
              <a:rPr lang="en-US" altLang="ja-JP" i="1" dirty="0" smtClean="0"/>
              <a:t>simple optical system brings more higher efficiency</a:t>
            </a:r>
            <a:endParaRPr lang="ja-JP" altLang="en-US" i="1" dirty="0" smtClean="0"/>
          </a:p>
        </p:txBody>
      </p:sp>
      <p:sp>
        <p:nvSpPr>
          <p:cNvPr id="20" name="正方形/長方形 19"/>
          <p:cNvSpPr/>
          <p:nvPr/>
        </p:nvSpPr>
        <p:spPr>
          <a:xfrm>
            <a:off x="1475656" y="3563724"/>
            <a:ext cx="905049" cy="369332"/>
          </a:xfrm>
          <a:prstGeom prst="rect">
            <a:avLst/>
          </a:prstGeom>
        </p:spPr>
        <p:txBody>
          <a:bodyPr wrap="square">
            <a:spAutoFit/>
          </a:bodyPr>
          <a:lstStyle/>
          <a:p>
            <a:r>
              <a:rPr lang="en-US" altLang="ja-JP" i="1" dirty="0" smtClean="0"/>
              <a:t>TONIC2 </a:t>
            </a:r>
            <a:endParaRPr lang="ja-JP" altLang="en-US" i="1" dirty="0"/>
          </a:p>
        </p:txBody>
      </p:sp>
      <p:sp>
        <p:nvSpPr>
          <p:cNvPr id="21" name="正方形/長方形 20"/>
          <p:cNvSpPr/>
          <p:nvPr/>
        </p:nvSpPr>
        <p:spPr>
          <a:xfrm>
            <a:off x="3419872" y="3585790"/>
            <a:ext cx="4752528" cy="923330"/>
          </a:xfrm>
          <a:prstGeom prst="rect">
            <a:avLst/>
          </a:prstGeom>
          <a:ln w="9525">
            <a:solidFill>
              <a:schemeClr val="tx1"/>
            </a:solidFill>
          </a:ln>
        </p:spPr>
        <p:txBody>
          <a:bodyPr wrap="square">
            <a:spAutoFit/>
          </a:bodyPr>
          <a:lstStyle/>
          <a:p>
            <a:r>
              <a:rPr lang="en-US" altLang="ja-JP" i="1" dirty="0" smtClean="0"/>
              <a:t>We have planned observations that use Mode-A TONIC2 with J, H, K-band, and a few narrow band filters during the austral summer of 2010-2011.</a:t>
            </a:r>
            <a:endParaRPr lang="ja-JP" altLang="en-US" i="1" dirty="0"/>
          </a:p>
        </p:txBody>
      </p:sp>
      <p:pic>
        <p:nvPicPr>
          <p:cNvPr id="11" name="Picture 192"/>
          <p:cNvPicPr>
            <a:picLocks noChangeAspect="1" noChangeArrowheads="1"/>
          </p:cNvPicPr>
          <p:nvPr/>
        </p:nvPicPr>
        <p:blipFill>
          <a:blip r:embed="rId5" cstate="print"/>
          <a:srcRect/>
          <a:stretch>
            <a:fillRect/>
          </a:stretch>
        </p:blipFill>
        <p:spPr bwMode="auto">
          <a:xfrm>
            <a:off x="6580122" y="4910971"/>
            <a:ext cx="1520270" cy="1173203"/>
          </a:xfrm>
          <a:prstGeom prst="rect">
            <a:avLst/>
          </a:prstGeom>
          <a:noFill/>
          <a:ln w="9525">
            <a:noFill/>
            <a:miter lim="800000"/>
            <a:headEnd/>
            <a:tailEnd/>
          </a:ln>
          <a:effectLst/>
        </p:spPr>
      </p:pic>
      <p:sp>
        <p:nvSpPr>
          <p:cNvPr id="13" name="Rectangle 1"/>
          <p:cNvSpPr>
            <a:spLocks noChangeArrowheads="1"/>
          </p:cNvSpPr>
          <p:nvPr/>
        </p:nvSpPr>
        <p:spPr bwMode="auto">
          <a:xfrm>
            <a:off x="6876256" y="6063099"/>
            <a:ext cx="1512168" cy="2462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i="1" u="none" strike="noStrike" cap="none" normalizeH="0" baseline="0" dirty="0" smtClean="0">
                <a:ln>
                  <a:noFill/>
                </a:ln>
                <a:effectLst/>
                <a:latin typeface="+mj-lt"/>
                <a:ea typeface="ＭＳ Ｐゴシック" pitchFamily="50" charset="-128"/>
                <a:cs typeface="Arial" pitchFamily="34" charset="0"/>
              </a:rPr>
              <a:t>Copyright Raytheon</a:t>
            </a:r>
            <a:endParaRPr kumimoji="1" lang="ja-JP" altLang="ja-JP" sz="1000" i="1" u="none" strike="noStrike" cap="none" normalizeH="0" baseline="0" dirty="0" smtClean="0">
              <a:ln>
                <a:noFill/>
              </a:ln>
              <a:effectLst/>
              <a:latin typeface="+mj-lt"/>
              <a:ea typeface="ＭＳ Ｐゴシック" pitchFamily="50" charset="-128"/>
            </a:endParaRPr>
          </a:p>
        </p:txBody>
      </p:sp>
      <p:sp>
        <p:nvSpPr>
          <p:cNvPr id="14" name="正方形/長方形 13"/>
          <p:cNvSpPr/>
          <p:nvPr/>
        </p:nvSpPr>
        <p:spPr>
          <a:xfrm>
            <a:off x="899592" y="4725144"/>
            <a:ext cx="932371" cy="369332"/>
          </a:xfrm>
          <a:prstGeom prst="rect">
            <a:avLst/>
          </a:prstGeom>
        </p:spPr>
        <p:txBody>
          <a:bodyPr wrap="none">
            <a:spAutoFit/>
          </a:bodyPr>
          <a:lstStyle/>
          <a:p>
            <a:r>
              <a:rPr lang="en-US" altLang="ja-JP" i="1" dirty="0" smtClean="0"/>
              <a:t>window</a:t>
            </a:r>
            <a:endParaRPr lang="ja-JP" altLang="en-US" i="1" dirty="0"/>
          </a:p>
        </p:txBody>
      </p:sp>
      <p:sp>
        <p:nvSpPr>
          <p:cNvPr id="15" name="正方形/長方形 14"/>
          <p:cNvSpPr/>
          <p:nvPr/>
        </p:nvSpPr>
        <p:spPr>
          <a:xfrm>
            <a:off x="2937378" y="5723964"/>
            <a:ext cx="1130566" cy="369332"/>
          </a:xfrm>
          <a:prstGeom prst="rect">
            <a:avLst/>
          </a:prstGeom>
        </p:spPr>
        <p:txBody>
          <a:bodyPr wrap="none">
            <a:spAutoFit/>
          </a:bodyPr>
          <a:lstStyle/>
          <a:p>
            <a:r>
              <a:rPr lang="en-US" altLang="ja-JP" i="1" dirty="0" smtClean="0"/>
              <a:t>collimator</a:t>
            </a:r>
          </a:p>
        </p:txBody>
      </p:sp>
      <p:sp>
        <p:nvSpPr>
          <p:cNvPr id="18" name="正方形/長方形 17"/>
          <p:cNvSpPr/>
          <p:nvPr/>
        </p:nvSpPr>
        <p:spPr>
          <a:xfrm>
            <a:off x="4343165" y="5723964"/>
            <a:ext cx="888513" cy="369332"/>
          </a:xfrm>
          <a:prstGeom prst="rect">
            <a:avLst/>
          </a:prstGeom>
        </p:spPr>
        <p:txBody>
          <a:bodyPr wrap="none">
            <a:spAutoFit/>
          </a:bodyPr>
          <a:lstStyle/>
          <a:p>
            <a:r>
              <a:rPr lang="en-US" altLang="ja-JP" i="1" dirty="0" smtClean="0"/>
              <a:t>camera</a:t>
            </a:r>
            <a:endParaRPr lang="ja-JP" altLang="en-US" i="1" dirty="0"/>
          </a:p>
        </p:txBody>
      </p:sp>
      <p:sp>
        <p:nvSpPr>
          <p:cNvPr id="22" name="正方形/長方形 21"/>
          <p:cNvSpPr/>
          <p:nvPr/>
        </p:nvSpPr>
        <p:spPr>
          <a:xfrm>
            <a:off x="4932040" y="5013176"/>
            <a:ext cx="631007" cy="369332"/>
          </a:xfrm>
          <a:prstGeom prst="rect">
            <a:avLst/>
          </a:prstGeom>
        </p:spPr>
        <p:txBody>
          <a:bodyPr wrap="none">
            <a:spAutoFit/>
          </a:bodyPr>
          <a:lstStyle/>
          <a:p>
            <a:r>
              <a:rPr lang="en-US" altLang="ja-JP" i="1" dirty="0" smtClean="0"/>
              <a:t>filter</a:t>
            </a:r>
            <a:endParaRPr lang="ja-JP" altLang="en-US" i="1" dirty="0"/>
          </a:p>
        </p:txBody>
      </p:sp>
      <p:cxnSp>
        <p:nvCxnSpPr>
          <p:cNvPr id="24" name="直線矢印コネクタ 23"/>
          <p:cNvCxnSpPr/>
          <p:nvPr/>
        </p:nvCxnSpPr>
        <p:spPr>
          <a:xfrm rot="5400000">
            <a:off x="4283968" y="5229200"/>
            <a:ext cx="432048"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正方形/長方形 24"/>
          <p:cNvSpPr/>
          <p:nvPr/>
        </p:nvSpPr>
        <p:spPr>
          <a:xfrm>
            <a:off x="3779912" y="4571836"/>
            <a:ext cx="1500539" cy="369332"/>
          </a:xfrm>
          <a:prstGeom prst="rect">
            <a:avLst/>
          </a:prstGeom>
        </p:spPr>
        <p:txBody>
          <a:bodyPr wrap="none">
            <a:spAutoFit/>
          </a:bodyPr>
          <a:lstStyle/>
          <a:p>
            <a:r>
              <a:rPr lang="en-US" altLang="ja-JP" b="1" i="1" dirty="0" smtClean="0">
                <a:solidFill>
                  <a:srgbClr val="FF0000"/>
                </a:solidFill>
              </a:rPr>
              <a:t>cold </a:t>
            </a:r>
            <a:r>
              <a:rPr lang="en-US" altLang="ja-JP" b="1" i="1" dirty="0" err="1" smtClean="0">
                <a:solidFill>
                  <a:srgbClr val="FF0000"/>
                </a:solidFill>
              </a:rPr>
              <a:t>Lyot</a:t>
            </a:r>
            <a:r>
              <a:rPr lang="en-US" altLang="ja-JP" b="1" i="1" dirty="0" smtClean="0">
                <a:solidFill>
                  <a:srgbClr val="FF0000"/>
                </a:solidFill>
              </a:rPr>
              <a:t> stop</a:t>
            </a:r>
            <a:endParaRPr lang="ja-JP" altLang="en-US" i="1" dirty="0">
              <a:solidFill>
                <a:srgbClr val="FF0000"/>
              </a:solidFill>
            </a:endParaRPr>
          </a:p>
        </p:txBody>
      </p:sp>
      <p:sp>
        <p:nvSpPr>
          <p:cNvPr id="27" name="正方形/長方形 26"/>
          <p:cNvSpPr/>
          <p:nvPr/>
        </p:nvSpPr>
        <p:spPr>
          <a:xfrm>
            <a:off x="6444208" y="6237312"/>
            <a:ext cx="1939890" cy="369332"/>
          </a:xfrm>
          <a:prstGeom prst="rect">
            <a:avLst/>
          </a:prstGeom>
        </p:spPr>
        <p:txBody>
          <a:bodyPr wrap="none">
            <a:spAutoFit/>
          </a:bodyPr>
          <a:lstStyle/>
          <a:p>
            <a:r>
              <a:rPr lang="en-US" altLang="ja-JP" i="1" dirty="0" smtClean="0"/>
              <a:t>VIRGO-2k detector</a:t>
            </a:r>
            <a:endParaRPr lang="ja-JP" altLang="en-US" i="1" dirty="0"/>
          </a:p>
        </p:txBody>
      </p:sp>
      <p:sp>
        <p:nvSpPr>
          <p:cNvPr id="23" name="正方形/長方形 22"/>
          <p:cNvSpPr/>
          <p:nvPr/>
        </p:nvSpPr>
        <p:spPr>
          <a:xfrm>
            <a:off x="4211960" y="2852936"/>
            <a:ext cx="3096344" cy="646331"/>
          </a:xfrm>
          <a:prstGeom prst="rect">
            <a:avLst/>
          </a:prstGeom>
        </p:spPr>
        <p:txBody>
          <a:bodyPr wrap="square">
            <a:spAutoFit/>
          </a:bodyPr>
          <a:lstStyle/>
          <a:p>
            <a:r>
              <a:rPr lang="en-US" altLang="ja-JP" i="1" dirty="0" smtClean="0"/>
              <a:t>pixel scale = 0.8’’</a:t>
            </a:r>
          </a:p>
          <a:p>
            <a:r>
              <a:rPr lang="en-US" altLang="ja-JP" i="1" dirty="0" smtClean="0"/>
              <a:t>diffraction limit = 1.4’’ @2.3μm</a:t>
            </a:r>
            <a:endParaRPr lang="ja-JP" altLang="en-US" i="1"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タイトル 1"/>
          <p:cNvSpPr>
            <a:spLocks noGrp="1"/>
          </p:cNvSpPr>
          <p:nvPr>
            <p:ph type="title"/>
          </p:nvPr>
        </p:nvSpPr>
        <p:spPr>
          <a:xfrm>
            <a:off x="457200" y="274638"/>
            <a:ext cx="8229600" cy="1143000"/>
          </a:xfrm>
        </p:spPr>
        <p:txBody>
          <a:bodyPr>
            <a:normAutofit/>
          </a:bodyPr>
          <a:lstStyle/>
          <a:p>
            <a:pPr algn="l"/>
            <a:r>
              <a:rPr kumimoji="1" lang="en-US" altLang="ja-JP" dirty="0" smtClean="0"/>
              <a:t>AIRT40+TONIC2</a:t>
            </a:r>
            <a:endParaRPr kumimoji="1" lang="ja-JP" altLang="en-US" dirty="0"/>
          </a:p>
        </p:txBody>
      </p:sp>
      <p:pic>
        <p:nvPicPr>
          <p:cNvPr id="2050" name="Picture 2" descr="C:\Documents and Settings\Okita\デスクトップ\DSC_1635.jpg"/>
          <p:cNvPicPr>
            <a:picLocks noChangeAspect="1" noChangeArrowheads="1"/>
          </p:cNvPicPr>
          <p:nvPr/>
        </p:nvPicPr>
        <p:blipFill>
          <a:blip r:embed="rId2" cstate="print">
            <a:lum bright="10000"/>
          </a:blip>
          <a:srcRect/>
          <a:stretch>
            <a:fillRect/>
          </a:stretch>
        </p:blipFill>
        <p:spPr bwMode="auto">
          <a:xfrm>
            <a:off x="971600" y="1484784"/>
            <a:ext cx="3312368" cy="4975020"/>
          </a:xfrm>
          <a:prstGeom prst="rect">
            <a:avLst/>
          </a:prstGeom>
          <a:noFill/>
        </p:spPr>
      </p:pic>
      <p:pic>
        <p:nvPicPr>
          <p:cNvPr id="2052" name="Picture 4" descr="C:\Documents and Settings\Okita\デスクトップ\DSC_1642.jpg"/>
          <p:cNvPicPr>
            <a:picLocks noChangeAspect="1" noChangeArrowheads="1"/>
          </p:cNvPicPr>
          <p:nvPr/>
        </p:nvPicPr>
        <p:blipFill>
          <a:blip r:embed="rId3" cstate="print">
            <a:lum bright="10000"/>
          </a:blip>
          <a:srcRect t="15528" b="38500"/>
          <a:stretch>
            <a:fillRect/>
          </a:stretch>
        </p:blipFill>
        <p:spPr bwMode="auto">
          <a:xfrm>
            <a:off x="4427984" y="3811328"/>
            <a:ext cx="2592288" cy="1789914"/>
          </a:xfrm>
          <a:prstGeom prst="rect">
            <a:avLst/>
          </a:prstGeom>
          <a:noFill/>
        </p:spPr>
      </p:pic>
      <p:sp>
        <p:nvSpPr>
          <p:cNvPr id="36" name="テキスト ボックス 35"/>
          <p:cNvSpPr txBox="1"/>
          <p:nvPr/>
        </p:nvSpPr>
        <p:spPr>
          <a:xfrm>
            <a:off x="4788024" y="1412776"/>
            <a:ext cx="3744936" cy="646331"/>
          </a:xfrm>
          <a:prstGeom prst="rect">
            <a:avLst/>
          </a:prstGeom>
          <a:noFill/>
        </p:spPr>
        <p:txBody>
          <a:bodyPr wrap="none" rtlCol="0">
            <a:spAutoFit/>
          </a:bodyPr>
          <a:lstStyle/>
          <a:p>
            <a:r>
              <a:rPr lang="en-US" altLang="ja-JP" dirty="0" smtClean="0"/>
              <a:t>8</a:t>
            </a:r>
            <a:r>
              <a:rPr lang="ja-JP" altLang="en-US" dirty="0" smtClean="0"/>
              <a:t>月</a:t>
            </a:r>
            <a:r>
              <a:rPr lang="en-US" altLang="ja-JP" dirty="0" smtClean="0"/>
              <a:t>25</a:t>
            </a:r>
            <a:r>
              <a:rPr lang="ja-JP" altLang="en-US" dirty="0" smtClean="0"/>
              <a:t>日組み上げ実験</a:t>
            </a:r>
            <a:endParaRPr lang="en-US" altLang="ja-JP" dirty="0" smtClean="0"/>
          </a:p>
          <a:p>
            <a:r>
              <a:rPr kumimoji="1" lang="ja-JP" altLang="en-US" dirty="0" smtClean="0"/>
              <a:t>屋内での実験を</a:t>
            </a:r>
            <a:r>
              <a:rPr lang="ja-JP" altLang="en-US" dirty="0" smtClean="0"/>
              <a:t>終了次第、試験観測</a:t>
            </a:r>
            <a:endParaRPr lang="en-US" altLang="ja-JP" dirty="0" smtClean="0"/>
          </a:p>
        </p:txBody>
      </p:sp>
      <p:sp>
        <p:nvSpPr>
          <p:cNvPr id="37" name="テキスト ボックス 36"/>
          <p:cNvSpPr txBox="1"/>
          <p:nvPr/>
        </p:nvSpPr>
        <p:spPr>
          <a:xfrm>
            <a:off x="4716016" y="2636912"/>
            <a:ext cx="4067944" cy="646331"/>
          </a:xfrm>
          <a:prstGeom prst="rect">
            <a:avLst/>
          </a:prstGeom>
          <a:noFill/>
        </p:spPr>
        <p:txBody>
          <a:bodyPr wrap="square" rtlCol="0">
            <a:spAutoFit/>
          </a:bodyPr>
          <a:lstStyle/>
          <a:p>
            <a:r>
              <a:rPr kumimoji="1" lang="ja-JP" altLang="en-US" dirty="0" smtClean="0"/>
              <a:t>梱包して</a:t>
            </a:r>
            <a:r>
              <a:rPr lang="en-US" altLang="ja-JP" dirty="0" smtClean="0"/>
              <a:t>10</a:t>
            </a:r>
            <a:r>
              <a:rPr kumimoji="1" lang="ja-JP" altLang="en-US" dirty="0" smtClean="0"/>
              <a:t>月</a:t>
            </a:r>
            <a:r>
              <a:rPr lang="ja-JP" altLang="en-US" dirty="0" smtClean="0"/>
              <a:t>初旬に</a:t>
            </a:r>
            <a:r>
              <a:rPr kumimoji="1" lang="ja-JP" altLang="en-US" dirty="0" smtClean="0"/>
              <a:t>大井埠頭へ</a:t>
            </a:r>
            <a:endParaRPr kumimoji="1" lang="en-US" altLang="ja-JP" dirty="0" smtClean="0"/>
          </a:p>
          <a:p>
            <a:r>
              <a:rPr lang="ja-JP" altLang="en-US" dirty="0" smtClean="0"/>
              <a:t>来年</a:t>
            </a:r>
            <a:r>
              <a:rPr lang="en-US" altLang="ja-JP" dirty="0" smtClean="0"/>
              <a:t>1</a:t>
            </a:r>
            <a:r>
              <a:rPr lang="ja-JP" altLang="en-US" dirty="0" smtClean="0"/>
              <a:t>月「ドームふじ」にて</a:t>
            </a:r>
            <a:r>
              <a:rPr lang="en-US" altLang="ja-JP" dirty="0" smtClean="0"/>
              <a:t>2</a:t>
            </a:r>
            <a:r>
              <a:rPr lang="ja-JP" altLang="en-US" dirty="0" smtClean="0"/>
              <a:t>週間の観測</a:t>
            </a:r>
            <a:endParaRPr kumimoji="1" lang="ja-JP" altLang="en-US" dirty="0"/>
          </a:p>
        </p:txBody>
      </p:sp>
      <p:pic>
        <p:nvPicPr>
          <p:cNvPr id="38" name="Picture 3" descr="C:\Documents and Settings\Okita\デスクトップ\DSC_1645.jpg"/>
          <p:cNvPicPr>
            <a:picLocks noChangeAspect="1" noChangeArrowheads="1"/>
          </p:cNvPicPr>
          <p:nvPr/>
        </p:nvPicPr>
        <p:blipFill>
          <a:blip r:embed="rId4" cstate="print">
            <a:lum bright="10000"/>
          </a:blip>
          <a:srcRect l="14051"/>
          <a:stretch>
            <a:fillRect/>
          </a:stretch>
        </p:blipFill>
        <p:spPr bwMode="auto">
          <a:xfrm>
            <a:off x="6372200" y="4869160"/>
            <a:ext cx="2509818" cy="1800200"/>
          </a:xfrm>
          <a:prstGeom prst="rect">
            <a:avLst/>
          </a:prstGeom>
          <a:noFill/>
        </p:spPr>
      </p:pic>
      <p:sp>
        <p:nvSpPr>
          <p:cNvPr id="39" name="下矢印 38"/>
          <p:cNvSpPr/>
          <p:nvPr/>
        </p:nvSpPr>
        <p:spPr>
          <a:xfrm>
            <a:off x="6156176" y="2132856"/>
            <a:ext cx="648072" cy="432048"/>
          </a:xfrm>
          <a:prstGeom prst="downArrow">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l"/>
            <a:r>
              <a:rPr lang="ja-JP" altLang="en-US" dirty="0" smtClean="0"/>
              <a:t>まとめ</a:t>
            </a:r>
            <a:endParaRPr kumimoji="1" lang="ja-JP" altLang="en-US" sz="2800" dirty="0"/>
          </a:p>
        </p:txBody>
      </p:sp>
      <p:sp>
        <p:nvSpPr>
          <p:cNvPr id="5" name="正方形/長方形 4"/>
          <p:cNvSpPr/>
          <p:nvPr/>
        </p:nvSpPr>
        <p:spPr>
          <a:xfrm>
            <a:off x="1475656" y="5374957"/>
            <a:ext cx="6480720" cy="646331"/>
          </a:xfrm>
          <a:prstGeom prst="rect">
            <a:avLst/>
          </a:prstGeom>
        </p:spPr>
        <p:txBody>
          <a:bodyPr wrap="square">
            <a:spAutoFit/>
          </a:bodyPr>
          <a:lstStyle/>
          <a:p>
            <a:pPr algn="just"/>
            <a:r>
              <a:rPr lang="en-US" altLang="ja-JP" dirty="0" smtClean="0">
                <a:latin typeface="+mj-lt"/>
              </a:rPr>
              <a:t>2010</a:t>
            </a:r>
            <a:r>
              <a:rPr lang="ja-JP" altLang="en-US" dirty="0" smtClean="0">
                <a:latin typeface="+mj-lt"/>
              </a:rPr>
              <a:t>年代後半から</a:t>
            </a:r>
            <a:r>
              <a:rPr lang="en-US" altLang="ja-JP" dirty="0" smtClean="0">
                <a:latin typeface="+mj-lt"/>
              </a:rPr>
              <a:t>2020</a:t>
            </a:r>
            <a:r>
              <a:rPr lang="ja-JP" altLang="en-US" dirty="0" smtClean="0">
                <a:latin typeface="+mj-lt"/>
              </a:rPr>
              <a:t>年前半にかけて小型</a:t>
            </a:r>
            <a:r>
              <a:rPr lang="en-US" altLang="ja-JP" dirty="0" smtClean="0">
                <a:latin typeface="+mj-lt"/>
              </a:rPr>
              <a:t>GRB</a:t>
            </a:r>
            <a:r>
              <a:rPr lang="ja-JP" altLang="en-US" dirty="0" smtClean="0">
                <a:latin typeface="+mj-lt"/>
              </a:rPr>
              <a:t>検出衛星</a:t>
            </a:r>
            <a:r>
              <a:rPr lang="en-US" altLang="ja-JP" dirty="0" smtClean="0">
                <a:latin typeface="+mj-lt"/>
              </a:rPr>
              <a:t>+</a:t>
            </a:r>
            <a:r>
              <a:rPr lang="ja-JP" altLang="en-US" dirty="0" smtClean="0">
                <a:latin typeface="+mj-lt"/>
              </a:rPr>
              <a:t>南極</a:t>
            </a:r>
            <a:r>
              <a:rPr lang="en-US" altLang="ja-JP" dirty="0" smtClean="0">
                <a:latin typeface="+mj-lt"/>
              </a:rPr>
              <a:t>2m</a:t>
            </a:r>
            <a:r>
              <a:rPr lang="ja-JP" altLang="en-US" dirty="0" smtClean="0">
                <a:latin typeface="+mj-lt"/>
              </a:rPr>
              <a:t>望遠鏡のコンビネーションで</a:t>
            </a:r>
            <a:r>
              <a:rPr lang="en-US" altLang="ja-JP" dirty="0" smtClean="0">
                <a:latin typeface="+mj-lt"/>
              </a:rPr>
              <a:t>z&gt;10</a:t>
            </a:r>
            <a:r>
              <a:rPr lang="ja-JP" altLang="en-US" dirty="0" smtClean="0">
                <a:latin typeface="+mj-lt"/>
              </a:rPr>
              <a:t>の宇宙に迫る</a:t>
            </a:r>
            <a:endParaRPr lang="en-US" altLang="ja-JP" dirty="0" smtClean="0">
              <a:latin typeface="+mj-lt"/>
            </a:endParaRPr>
          </a:p>
        </p:txBody>
      </p:sp>
      <p:sp>
        <p:nvSpPr>
          <p:cNvPr id="4" name="テキスト ボックス 3"/>
          <p:cNvSpPr txBox="1"/>
          <p:nvPr/>
        </p:nvSpPr>
        <p:spPr>
          <a:xfrm>
            <a:off x="2771800" y="3543979"/>
            <a:ext cx="3438762" cy="369332"/>
          </a:xfrm>
          <a:prstGeom prst="rect">
            <a:avLst/>
          </a:prstGeom>
          <a:noFill/>
        </p:spPr>
        <p:txBody>
          <a:bodyPr wrap="none" rtlCol="0">
            <a:spAutoFit/>
          </a:bodyPr>
          <a:lstStyle/>
          <a:p>
            <a:r>
              <a:rPr lang="en-US" altLang="ja-JP" dirty="0" smtClean="0"/>
              <a:t>1</a:t>
            </a:r>
            <a:r>
              <a:rPr lang="ja-JP" altLang="en-US" dirty="0" err="1" smtClean="0"/>
              <a:t>つの</a:t>
            </a:r>
            <a:r>
              <a:rPr lang="ja-JP" altLang="en-US" dirty="0" smtClean="0"/>
              <a:t>答えとして「南極</a:t>
            </a:r>
            <a:r>
              <a:rPr lang="en-US" altLang="ja-JP" dirty="0" smtClean="0"/>
              <a:t>2m</a:t>
            </a:r>
            <a:r>
              <a:rPr lang="ja-JP" altLang="en-US" dirty="0" smtClean="0"/>
              <a:t>望遠鏡」</a:t>
            </a:r>
            <a:endParaRPr lang="en-US" altLang="ja-JP" dirty="0" smtClean="0"/>
          </a:p>
        </p:txBody>
      </p:sp>
      <p:sp>
        <p:nvSpPr>
          <p:cNvPr id="6" name="テキスト ボックス 5"/>
          <p:cNvSpPr txBox="1"/>
          <p:nvPr/>
        </p:nvSpPr>
        <p:spPr>
          <a:xfrm>
            <a:off x="827584" y="1340768"/>
            <a:ext cx="7992888" cy="923330"/>
          </a:xfrm>
          <a:prstGeom prst="rect">
            <a:avLst/>
          </a:prstGeom>
          <a:noFill/>
        </p:spPr>
        <p:txBody>
          <a:bodyPr wrap="square" rtlCol="0">
            <a:spAutoFit/>
          </a:bodyPr>
          <a:lstStyle/>
          <a:p>
            <a:r>
              <a:rPr kumimoji="1" lang="ja-JP" altLang="en-US" dirty="0" smtClean="0"/>
              <a:t>・</a:t>
            </a:r>
            <a:r>
              <a:rPr kumimoji="1" lang="en-US" altLang="ja-JP" dirty="0" smtClean="0"/>
              <a:t>TMT, E-ELT</a:t>
            </a:r>
            <a:r>
              <a:rPr kumimoji="1" lang="ja-JP" altLang="en-US" dirty="0" smtClean="0"/>
              <a:t>時代</a:t>
            </a:r>
            <a:r>
              <a:rPr lang="ja-JP" altLang="en-US" dirty="0" smtClean="0"/>
              <a:t>といっても</a:t>
            </a:r>
            <a:r>
              <a:rPr lang="en-US" altLang="ja-JP" dirty="0" smtClean="0"/>
              <a:t>GRB</a:t>
            </a:r>
            <a:r>
              <a:rPr lang="ja-JP" altLang="en-US" dirty="0" smtClean="0"/>
              <a:t>の地上フォローアップ観測は従来通り大学所有の</a:t>
            </a:r>
            <a:endParaRPr lang="en-US" altLang="ja-JP" dirty="0" smtClean="0"/>
          </a:p>
          <a:p>
            <a:r>
              <a:rPr lang="ja-JP" altLang="en-US" dirty="0" smtClean="0"/>
              <a:t>　望遠鏡がメインとなるだろう</a:t>
            </a:r>
            <a:endParaRPr lang="en-US" altLang="ja-JP" dirty="0" smtClean="0"/>
          </a:p>
          <a:p>
            <a:r>
              <a:rPr lang="ja-JP" altLang="en-US" dirty="0" smtClean="0"/>
              <a:t>・より</a:t>
            </a:r>
            <a:r>
              <a:rPr lang="en-US" altLang="ja-JP" dirty="0" smtClean="0"/>
              <a:t>high z</a:t>
            </a:r>
            <a:r>
              <a:rPr lang="ja-JP" altLang="en-US" dirty="0" smtClean="0"/>
              <a:t>に迫るにはこれまで以上に赤外線波長で絶対的に高い感度が必要</a:t>
            </a:r>
            <a:endParaRPr lang="en-US" altLang="ja-JP" dirty="0" smtClean="0"/>
          </a:p>
        </p:txBody>
      </p:sp>
      <p:sp>
        <p:nvSpPr>
          <p:cNvPr id="12" name="テキスト ボックス 11"/>
          <p:cNvSpPr txBox="1"/>
          <p:nvPr/>
        </p:nvSpPr>
        <p:spPr>
          <a:xfrm>
            <a:off x="3340982" y="3926085"/>
            <a:ext cx="2815194" cy="923330"/>
          </a:xfrm>
          <a:prstGeom prst="rect">
            <a:avLst/>
          </a:prstGeom>
          <a:noFill/>
        </p:spPr>
        <p:txBody>
          <a:bodyPr wrap="none" rtlCol="0">
            <a:spAutoFit/>
          </a:bodyPr>
          <a:lstStyle/>
          <a:p>
            <a:pPr>
              <a:buFont typeface="Arial" pitchFamily="34" charset="0"/>
              <a:buChar char="•"/>
            </a:pPr>
            <a:r>
              <a:rPr lang="ja-JP" altLang="en-US" dirty="0" smtClean="0"/>
              <a:t> 地上最良のシーイング</a:t>
            </a:r>
            <a:endParaRPr lang="en-US" altLang="ja-JP" dirty="0" smtClean="0"/>
          </a:p>
          <a:p>
            <a:pPr>
              <a:buFont typeface="Arial" pitchFamily="34" charset="0"/>
              <a:buChar char="•"/>
            </a:pPr>
            <a:r>
              <a:rPr lang="en-US" altLang="ja-JP" dirty="0" smtClean="0"/>
              <a:t> </a:t>
            </a:r>
            <a:r>
              <a:rPr lang="ja-JP" altLang="en-US" dirty="0" smtClean="0"/>
              <a:t>温帯</a:t>
            </a:r>
            <a:r>
              <a:rPr lang="en-US" altLang="ja-JP" dirty="0" smtClean="0"/>
              <a:t>8m</a:t>
            </a:r>
            <a:r>
              <a:rPr lang="ja-JP" altLang="en-US" dirty="0" smtClean="0"/>
              <a:t>クラスの検出限界</a:t>
            </a:r>
            <a:endParaRPr lang="en-US" altLang="ja-JP" dirty="0" smtClean="0"/>
          </a:p>
          <a:p>
            <a:pPr>
              <a:buFont typeface="Arial" pitchFamily="34" charset="0"/>
              <a:buChar char="•"/>
            </a:pPr>
            <a:r>
              <a:rPr kumimoji="1" lang="en-US" altLang="ja-JP" dirty="0" smtClean="0"/>
              <a:t> 2,000</a:t>
            </a:r>
            <a:r>
              <a:rPr kumimoji="1" lang="ja-JP" altLang="en-US" dirty="0" smtClean="0"/>
              <a:t>時間の連続観測</a:t>
            </a:r>
            <a:endParaRPr kumimoji="1" lang="ja-JP" altLang="en-US" dirty="0"/>
          </a:p>
        </p:txBody>
      </p:sp>
      <p:sp>
        <p:nvSpPr>
          <p:cNvPr id="13" name="左大かっこ 12"/>
          <p:cNvSpPr/>
          <p:nvPr/>
        </p:nvSpPr>
        <p:spPr>
          <a:xfrm>
            <a:off x="3196966" y="4027710"/>
            <a:ext cx="144016" cy="720080"/>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4" name="下矢印 13"/>
          <p:cNvSpPr/>
          <p:nvPr/>
        </p:nvSpPr>
        <p:spPr>
          <a:xfrm>
            <a:off x="3851920" y="2564904"/>
            <a:ext cx="1224136" cy="720080"/>
          </a:xfrm>
          <a:prstGeom prst="downArrow">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2771800" y="4849415"/>
            <a:ext cx="3528392" cy="307777"/>
          </a:xfrm>
          <a:prstGeom prst="rect">
            <a:avLst/>
          </a:prstGeom>
        </p:spPr>
        <p:txBody>
          <a:bodyPr wrap="square">
            <a:spAutoFit/>
          </a:bodyPr>
          <a:lstStyle/>
          <a:p>
            <a:pPr defTabSz="4176713"/>
            <a:r>
              <a:rPr lang="ja-JP" altLang="en-US" sz="1400" dirty="0" smtClean="0">
                <a:latin typeface="ＭＳ Ｐゴシック" charset="-128"/>
              </a:rPr>
              <a:t>ただし南天しか観測できず、半年は観測不能</a:t>
            </a:r>
            <a:endParaRPr lang="en-US" altLang="ja-JP" sz="1400" dirty="0" smtClean="0">
              <a:latin typeface="ＭＳ Ｐゴシック" charset="-128"/>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3851920" y="2924944"/>
            <a:ext cx="1184940" cy="523220"/>
          </a:xfrm>
          <a:prstGeom prst="rect">
            <a:avLst/>
          </a:prstGeom>
          <a:noFill/>
        </p:spPr>
        <p:txBody>
          <a:bodyPr wrap="none" rtlCol="0">
            <a:spAutoFit/>
          </a:bodyPr>
          <a:lstStyle/>
          <a:p>
            <a:r>
              <a:rPr kumimoji="1" lang="ja-JP" altLang="en-US" sz="2800" dirty="0" smtClean="0"/>
              <a:t>おまけ</a:t>
            </a:r>
            <a:endParaRPr kumimoji="1" lang="ja-JP" altLang="en-US" sz="28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4000" dirty="0" smtClean="0">
                <a:effectLst>
                  <a:outerShdw blurRad="38100" dist="38100" dir="2700000" algn="tl">
                    <a:srgbClr val="000000">
                      <a:alpha val="43137"/>
                    </a:srgbClr>
                  </a:outerShdw>
                </a:effectLst>
              </a:rPr>
              <a:t>南極天文コンソーシアム</a:t>
            </a:r>
            <a:endParaRPr lang="en-US" altLang="ja-JP" sz="4000" dirty="0" smtClean="0">
              <a:effectLst>
                <a:outerShdw blurRad="38100" dist="38100" dir="2700000" algn="tl">
                  <a:srgbClr val="000000">
                    <a:alpha val="43137"/>
                  </a:srgbClr>
                </a:outerShdw>
              </a:effectLst>
            </a:endParaRPr>
          </a:p>
        </p:txBody>
      </p:sp>
      <p:sp>
        <p:nvSpPr>
          <p:cNvPr id="7" name="正方形/長方形 6"/>
          <p:cNvSpPr/>
          <p:nvPr/>
        </p:nvSpPr>
        <p:spPr>
          <a:xfrm>
            <a:off x="857224" y="1714488"/>
            <a:ext cx="7500958" cy="1323439"/>
          </a:xfrm>
          <a:prstGeom prst="rect">
            <a:avLst/>
          </a:prstGeom>
        </p:spPr>
        <p:txBody>
          <a:bodyPr wrap="square">
            <a:spAutoFit/>
          </a:bodyPr>
          <a:lstStyle/>
          <a:p>
            <a:r>
              <a:rPr lang="ja-JP" altLang="en-US" sz="1400" dirty="0" smtClean="0">
                <a:effectLst>
                  <a:outerShdw blurRad="38100" dist="38100" dir="2700000" algn="tl">
                    <a:srgbClr val="000000">
                      <a:alpha val="43137"/>
                    </a:srgbClr>
                  </a:outerShdw>
                </a:effectLst>
              </a:rPr>
              <a:t>南極天文コンソーシアムは東北大学・筑波大学・名古屋大学・国立天文台・極地研究所等によって</a:t>
            </a:r>
            <a:r>
              <a:rPr lang="en-US" altLang="ja-JP" sz="1400" dirty="0" smtClean="0">
                <a:effectLst>
                  <a:outerShdw blurRad="38100" dist="38100" dir="2700000" algn="tl">
                    <a:srgbClr val="000000">
                      <a:alpha val="43137"/>
                    </a:srgbClr>
                  </a:outerShdw>
                </a:effectLst>
              </a:rPr>
              <a:t>2005</a:t>
            </a:r>
            <a:r>
              <a:rPr lang="ja-JP" altLang="en-US" sz="1400" dirty="0" smtClean="0">
                <a:effectLst>
                  <a:outerShdw blurRad="38100" dist="38100" dir="2700000" algn="tl">
                    <a:srgbClr val="000000">
                      <a:alpha val="43137"/>
                    </a:srgbClr>
                  </a:outerShdw>
                </a:effectLst>
              </a:rPr>
              <a:t>年に結成されたドームふじ基地に天文台を建設する事を目的とした有志のコミュニティである。</a:t>
            </a:r>
            <a:r>
              <a:rPr lang="en-US" altLang="ja-JP" sz="1400" dirty="0" smtClean="0">
                <a:effectLst>
                  <a:outerShdw blurRad="38100" dist="38100" dir="2700000" algn="tl">
                    <a:srgbClr val="000000">
                      <a:alpha val="43137"/>
                    </a:srgbClr>
                  </a:outerShdw>
                </a:effectLst>
              </a:rPr>
              <a:t>(</a:t>
            </a:r>
            <a:r>
              <a:rPr lang="ja-JP" altLang="en-US" sz="1400" dirty="0" smtClean="0">
                <a:effectLst>
                  <a:outerShdw blurRad="38100" dist="38100" dir="2700000" algn="tl">
                    <a:srgbClr val="000000">
                      <a:alpha val="43137"/>
                    </a:srgbClr>
                  </a:outerShdw>
                </a:effectLst>
              </a:rPr>
              <a:t>代表</a:t>
            </a:r>
            <a:r>
              <a:rPr lang="en-US" altLang="ja-JP" sz="1400" dirty="0" smtClean="0">
                <a:effectLst>
                  <a:outerShdw blurRad="38100" dist="38100" dir="2700000" algn="tl">
                    <a:srgbClr val="000000">
                      <a:alpha val="43137"/>
                    </a:srgbClr>
                  </a:outerShdw>
                </a:effectLst>
              </a:rPr>
              <a:t>:</a:t>
            </a:r>
            <a:r>
              <a:rPr lang="ja-JP" altLang="en-US" sz="1400" dirty="0" smtClean="0">
                <a:effectLst>
                  <a:outerShdw blurRad="38100" dist="38100" dir="2700000" algn="tl">
                    <a:srgbClr val="000000">
                      <a:alpha val="43137"/>
                    </a:srgbClr>
                  </a:outerShdw>
                </a:effectLst>
              </a:rPr>
              <a:t>中井直正 筑波大教授</a:t>
            </a:r>
            <a:r>
              <a:rPr lang="en-US" altLang="ja-JP" sz="1400" dirty="0" smtClean="0">
                <a:effectLst>
                  <a:outerShdw blurRad="38100" dist="38100" dir="2700000" algn="tl">
                    <a:srgbClr val="000000">
                      <a:alpha val="43137"/>
                    </a:srgbClr>
                  </a:outerShdw>
                </a:effectLst>
              </a:rPr>
              <a:t>)</a:t>
            </a:r>
          </a:p>
          <a:p>
            <a:r>
              <a:rPr lang="ja-JP" altLang="en-US" sz="1000" dirty="0" smtClean="0">
                <a:effectLst>
                  <a:outerShdw blurRad="38100" dist="38100" dir="2700000" algn="tl">
                    <a:srgbClr val="000000">
                      <a:alpha val="43137"/>
                    </a:srgbClr>
                  </a:outerShdw>
                </a:effectLst>
              </a:rPr>
              <a:t>　</a:t>
            </a:r>
            <a:endParaRPr lang="en-US" altLang="ja-JP" sz="1000" dirty="0" smtClean="0">
              <a:effectLst>
                <a:outerShdw blurRad="38100" dist="38100" dir="2700000" algn="tl">
                  <a:srgbClr val="000000">
                    <a:alpha val="43137"/>
                  </a:srgbClr>
                </a:outerShdw>
              </a:effectLst>
            </a:endParaRPr>
          </a:p>
          <a:p>
            <a:r>
              <a:rPr lang="ja-JP" altLang="en-US" sz="1400" dirty="0" smtClean="0">
                <a:effectLst>
                  <a:outerShdw blurRad="38100" dist="38100" dir="2700000" algn="tl">
                    <a:srgbClr val="000000">
                      <a:alpha val="43137"/>
                    </a:srgbClr>
                  </a:outerShdw>
                </a:effectLst>
              </a:rPr>
              <a:t>　　　　　　　　東北大学　・・・　近中間赤外用</a:t>
            </a:r>
            <a:r>
              <a:rPr lang="en-US" altLang="ja-JP" sz="1400" dirty="0" smtClean="0">
                <a:effectLst>
                  <a:outerShdw blurRad="38100" dist="38100" dir="2700000" algn="tl">
                    <a:srgbClr val="000000">
                      <a:alpha val="43137"/>
                    </a:srgbClr>
                  </a:outerShdw>
                </a:effectLst>
              </a:rPr>
              <a:t>2m </a:t>
            </a:r>
            <a:r>
              <a:rPr lang="ja-JP" altLang="en-US" sz="1400" dirty="0" smtClean="0">
                <a:effectLst>
                  <a:outerShdw blurRad="38100" dist="38100" dir="2700000" algn="tl">
                    <a:srgbClr val="000000">
                      <a:alpha val="43137"/>
                    </a:srgbClr>
                  </a:outerShdw>
                </a:effectLst>
              </a:rPr>
              <a:t>クラス望遠鏡</a:t>
            </a:r>
            <a:endParaRPr lang="en-US" altLang="ja-JP" sz="1400" dirty="0" smtClean="0">
              <a:effectLst>
                <a:outerShdw blurRad="38100" dist="38100" dir="2700000" algn="tl">
                  <a:srgbClr val="000000">
                    <a:alpha val="43137"/>
                  </a:srgbClr>
                </a:outerShdw>
              </a:effectLst>
            </a:endParaRPr>
          </a:p>
          <a:p>
            <a:r>
              <a:rPr lang="ja-JP" altLang="en-US" sz="1400" dirty="0" smtClean="0">
                <a:effectLst>
                  <a:outerShdw blurRad="38100" dist="38100" dir="2700000" algn="tl">
                    <a:srgbClr val="000000">
                      <a:alpha val="43137"/>
                    </a:srgbClr>
                  </a:outerShdw>
                </a:effectLst>
              </a:rPr>
              <a:t>　　　　　　　　筑波大学　・・・　</a:t>
            </a:r>
            <a:r>
              <a:rPr lang="en-US" altLang="ja-JP" sz="1400" dirty="0" smtClean="0">
                <a:effectLst>
                  <a:outerShdw blurRad="38100" dist="38100" dir="2700000" algn="tl">
                    <a:srgbClr val="000000">
                      <a:alpha val="43137"/>
                    </a:srgbClr>
                  </a:outerShdw>
                </a:effectLst>
              </a:rPr>
              <a:t>10m </a:t>
            </a:r>
            <a:r>
              <a:rPr lang="ja-JP" altLang="en-US" sz="1400" dirty="0" smtClean="0">
                <a:effectLst>
                  <a:outerShdw blurRad="38100" dist="38100" dir="2700000" algn="tl">
                    <a:srgbClr val="000000">
                      <a:alpha val="43137"/>
                    </a:srgbClr>
                  </a:outerShdw>
                </a:effectLst>
              </a:rPr>
              <a:t>級テラヘルツ望遠鏡</a:t>
            </a:r>
            <a:endParaRPr lang="ja-JP" altLang="en-US" sz="1400" dirty="0">
              <a:effectLst>
                <a:outerShdw blurRad="38100" dist="38100" dir="2700000" algn="tl">
                  <a:srgbClr val="000000">
                    <a:alpha val="43137"/>
                  </a:srgbClr>
                </a:outerShdw>
              </a:effectLst>
            </a:endParaRPr>
          </a:p>
        </p:txBody>
      </p:sp>
      <p:sp>
        <p:nvSpPr>
          <p:cNvPr id="11" name="テキスト ボックス 10"/>
          <p:cNvSpPr txBox="1"/>
          <p:nvPr/>
        </p:nvSpPr>
        <p:spPr>
          <a:xfrm>
            <a:off x="5715008" y="2643182"/>
            <a:ext cx="697627" cy="307777"/>
          </a:xfrm>
          <a:prstGeom prst="rect">
            <a:avLst/>
          </a:prstGeom>
          <a:noFill/>
        </p:spPr>
        <p:txBody>
          <a:bodyPr wrap="none" rtlCol="0">
            <a:spAutoFit/>
          </a:bodyPr>
          <a:lstStyle/>
          <a:p>
            <a:r>
              <a:rPr kumimoji="1" lang="ja-JP" altLang="en-US" sz="1400" dirty="0" smtClean="0">
                <a:effectLst>
                  <a:outerShdw blurRad="38100" dist="38100" dir="2700000" algn="tl">
                    <a:srgbClr val="000000">
                      <a:alpha val="43137"/>
                    </a:srgbClr>
                  </a:outerShdw>
                </a:effectLst>
              </a:rPr>
              <a:t>を計画</a:t>
            </a:r>
            <a:endParaRPr kumimoji="1" lang="ja-JP" altLang="en-US" sz="1400" dirty="0">
              <a:effectLst>
                <a:outerShdw blurRad="38100" dist="38100" dir="2700000" algn="tl">
                  <a:srgbClr val="000000">
                    <a:alpha val="43137"/>
                  </a:srgbClr>
                </a:outerShdw>
              </a:effectLst>
            </a:endParaRPr>
          </a:p>
        </p:txBody>
      </p:sp>
      <p:sp>
        <p:nvSpPr>
          <p:cNvPr id="12" name="テキスト ボックス 11"/>
          <p:cNvSpPr txBox="1"/>
          <p:nvPr/>
        </p:nvSpPr>
        <p:spPr>
          <a:xfrm>
            <a:off x="1142976" y="3643314"/>
            <a:ext cx="3789064" cy="1384995"/>
          </a:xfrm>
          <a:prstGeom prst="rect">
            <a:avLst/>
          </a:prstGeom>
          <a:noFill/>
        </p:spPr>
        <p:txBody>
          <a:bodyPr wrap="square" rtlCol="0">
            <a:spAutoFit/>
          </a:bodyPr>
          <a:lstStyle/>
          <a:p>
            <a:pPr marL="342900" indent="-342900">
              <a:buAutoNum type="arabicPlain" startAt="2005"/>
            </a:pPr>
            <a:r>
              <a:rPr kumimoji="1" lang="ja-JP" altLang="en-US" sz="1400" dirty="0" smtClean="0">
                <a:latin typeface="+mj-lt"/>
              </a:rPr>
              <a:t>　　南極天文コンソーシアム　結成</a:t>
            </a:r>
            <a:endParaRPr kumimoji="1" lang="en-US" altLang="ja-JP" sz="800" dirty="0" smtClean="0">
              <a:latin typeface="+mj-lt"/>
            </a:endParaRPr>
          </a:p>
          <a:p>
            <a:pPr marL="342900" indent="-342900">
              <a:buAutoNum type="arabicPlain" startAt="2006"/>
            </a:pPr>
            <a:r>
              <a:rPr kumimoji="1" lang="ja-JP" altLang="en-US" sz="1400" dirty="0" smtClean="0">
                <a:latin typeface="+mj-lt"/>
              </a:rPr>
              <a:t>　　</a:t>
            </a:r>
            <a:r>
              <a:rPr kumimoji="1" lang="en-US" altLang="ja-JP" sz="1400" dirty="0" smtClean="0">
                <a:latin typeface="+mj-lt"/>
              </a:rPr>
              <a:t>48</a:t>
            </a:r>
            <a:r>
              <a:rPr lang="ja-JP" altLang="en-US" sz="1400" dirty="0" smtClean="0">
                <a:latin typeface="+mj-lt"/>
              </a:rPr>
              <a:t>次隊に付託してサイト調査</a:t>
            </a:r>
            <a:endParaRPr kumimoji="1" lang="en-US" altLang="ja-JP" sz="800" dirty="0" smtClean="0">
              <a:latin typeface="+mj-lt"/>
            </a:endParaRPr>
          </a:p>
          <a:p>
            <a:pPr marL="342900" indent="-342900"/>
            <a:r>
              <a:rPr kumimoji="1" lang="en-US" altLang="ja-JP" sz="1400" dirty="0" smtClean="0">
                <a:latin typeface="+mj-lt"/>
              </a:rPr>
              <a:t>2009</a:t>
            </a:r>
            <a:r>
              <a:rPr kumimoji="1" lang="ja-JP" altLang="en-US" sz="1400" dirty="0" smtClean="0">
                <a:latin typeface="+mj-lt"/>
              </a:rPr>
              <a:t>　　瀬田益道</a:t>
            </a:r>
            <a:r>
              <a:rPr lang="en-US" altLang="ja-JP" sz="1400" dirty="0" smtClean="0">
                <a:latin typeface="+mj-lt"/>
              </a:rPr>
              <a:t>(</a:t>
            </a:r>
            <a:r>
              <a:rPr lang="ja-JP" altLang="en-US" sz="1400" dirty="0" smtClean="0">
                <a:latin typeface="+mj-lt"/>
              </a:rPr>
              <a:t>筑波大講師</a:t>
            </a:r>
            <a:r>
              <a:rPr lang="en-US" altLang="ja-JP" sz="1400" dirty="0" smtClean="0">
                <a:latin typeface="+mj-lt"/>
              </a:rPr>
              <a:t>)</a:t>
            </a:r>
            <a:r>
              <a:rPr lang="ja-JP" altLang="en-US" sz="1400" dirty="0" smtClean="0">
                <a:latin typeface="+mj-lt"/>
              </a:rPr>
              <a:t>　ドームふじ調査</a:t>
            </a:r>
            <a:endParaRPr lang="en-US" altLang="ja-JP" sz="800" dirty="0" smtClean="0">
              <a:latin typeface="+mj-lt"/>
            </a:endParaRPr>
          </a:p>
          <a:p>
            <a:pPr marL="342900" indent="-342900">
              <a:buAutoNum type="arabicPlain" startAt="2010"/>
            </a:pPr>
            <a:r>
              <a:rPr lang="ja-JP" altLang="en-US" sz="1400" dirty="0" smtClean="0">
                <a:latin typeface="+mj-lt"/>
              </a:rPr>
              <a:t>　　高藤徳尚</a:t>
            </a:r>
            <a:r>
              <a:rPr lang="en-US" altLang="ja-JP" sz="1400" dirty="0" smtClean="0">
                <a:latin typeface="+mj-lt"/>
              </a:rPr>
              <a:t>(</a:t>
            </a:r>
            <a:r>
              <a:rPr lang="ja-JP" altLang="en-US" sz="1400" dirty="0" smtClean="0">
                <a:latin typeface="+mj-lt"/>
              </a:rPr>
              <a:t>すばる</a:t>
            </a:r>
            <a:r>
              <a:rPr lang="en-US" altLang="ja-JP" sz="1400" dirty="0" smtClean="0">
                <a:latin typeface="+mj-lt"/>
              </a:rPr>
              <a:t>)</a:t>
            </a:r>
            <a:r>
              <a:rPr lang="ja-JP" altLang="en-US" sz="1400" dirty="0" smtClean="0">
                <a:latin typeface="+mj-lt"/>
              </a:rPr>
              <a:t>・沖田博文</a:t>
            </a:r>
            <a:r>
              <a:rPr lang="en-US" altLang="ja-JP" sz="1400" dirty="0" smtClean="0">
                <a:latin typeface="+mj-lt"/>
              </a:rPr>
              <a:t>(</a:t>
            </a:r>
            <a:r>
              <a:rPr lang="ja-JP" altLang="en-US" sz="1400" dirty="0" smtClean="0">
                <a:latin typeface="+mj-lt"/>
              </a:rPr>
              <a:t>東北大</a:t>
            </a:r>
            <a:r>
              <a:rPr lang="en-US" altLang="ja-JP" sz="1400" dirty="0" smtClean="0">
                <a:latin typeface="+mj-lt"/>
              </a:rPr>
              <a:t>)</a:t>
            </a:r>
            <a:r>
              <a:rPr lang="ja-JP" altLang="en-US" sz="1400" dirty="0" smtClean="0">
                <a:latin typeface="+mj-lt"/>
              </a:rPr>
              <a:t>　</a:t>
            </a:r>
            <a:r>
              <a:rPr lang="en-US" altLang="ja-JP" sz="1400" dirty="0" smtClean="0">
                <a:latin typeface="+mj-lt"/>
              </a:rPr>
              <a:t>40cm</a:t>
            </a:r>
            <a:r>
              <a:rPr lang="ja-JP" altLang="en-US" sz="1400" dirty="0" smtClean="0">
                <a:latin typeface="+mj-lt"/>
              </a:rPr>
              <a:t>望遠鏡を用いた初めての天体観測・越冬観測装置・発電モジュールの設置</a:t>
            </a:r>
            <a:endParaRPr lang="en-US" altLang="ja-JP" sz="1400" dirty="0" smtClean="0">
              <a:latin typeface="+mj-lt"/>
            </a:endParaRPr>
          </a:p>
        </p:txBody>
      </p:sp>
      <p:pic>
        <p:nvPicPr>
          <p:cNvPr id="78850" name="Picture 2"/>
          <p:cNvPicPr>
            <a:picLocks noChangeAspect="1" noChangeArrowheads="1"/>
          </p:cNvPicPr>
          <p:nvPr/>
        </p:nvPicPr>
        <p:blipFill>
          <a:blip r:embed="rId2" cstate="print"/>
          <a:srcRect/>
          <a:stretch>
            <a:fillRect/>
          </a:stretch>
        </p:blipFill>
        <p:spPr bwMode="auto">
          <a:xfrm>
            <a:off x="6143636" y="4929198"/>
            <a:ext cx="2333628" cy="13126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78851" name="Picture 3"/>
          <p:cNvPicPr>
            <a:picLocks noChangeAspect="1" noChangeArrowheads="1"/>
          </p:cNvPicPr>
          <p:nvPr/>
        </p:nvPicPr>
        <p:blipFill>
          <a:blip r:embed="rId3" cstate="print"/>
          <a:srcRect/>
          <a:stretch>
            <a:fillRect/>
          </a:stretch>
        </p:blipFill>
        <p:spPr bwMode="auto">
          <a:xfrm>
            <a:off x="6143636" y="3286124"/>
            <a:ext cx="2327455" cy="1295403"/>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5" name="テキスト ボックス 14"/>
          <p:cNvSpPr txBox="1"/>
          <p:nvPr/>
        </p:nvSpPr>
        <p:spPr>
          <a:xfrm>
            <a:off x="6215074" y="3357562"/>
            <a:ext cx="694998" cy="307777"/>
          </a:xfrm>
          <a:prstGeom prst="rect">
            <a:avLst/>
          </a:prstGeom>
          <a:solidFill>
            <a:schemeClr val="bg1"/>
          </a:solidFill>
          <a:ln>
            <a:solidFill>
              <a:schemeClr val="tx1"/>
            </a:solidFill>
          </a:ln>
        </p:spPr>
        <p:txBody>
          <a:bodyPr wrap="none" rtlCol="0">
            <a:spAutoFit/>
          </a:bodyPr>
          <a:lstStyle/>
          <a:p>
            <a:r>
              <a:rPr kumimoji="1" lang="en-US" altLang="ja-JP" sz="1400" dirty="0" smtClean="0">
                <a:effectLst>
                  <a:outerShdw blurRad="38100" dist="38100" dir="2700000" algn="tl">
                    <a:srgbClr val="000000">
                      <a:alpha val="43137"/>
                    </a:srgbClr>
                  </a:outerShdw>
                </a:effectLst>
              </a:rPr>
              <a:t>SODAR</a:t>
            </a:r>
            <a:endParaRPr kumimoji="1" lang="ja-JP" altLang="en-US" sz="1400" dirty="0">
              <a:effectLst>
                <a:outerShdw blurRad="38100" dist="38100" dir="2700000" algn="tl">
                  <a:srgbClr val="000000">
                    <a:alpha val="43137"/>
                  </a:srgbClr>
                </a:outerShdw>
              </a:effectLst>
            </a:endParaRPr>
          </a:p>
        </p:txBody>
      </p:sp>
      <p:sp>
        <p:nvSpPr>
          <p:cNvPr id="16" name="テキスト ボックス 15"/>
          <p:cNvSpPr txBox="1"/>
          <p:nvPr/>
        </p:nvSpPr>
        <p:spPr>
          <a:xfrm>
            <a:off x="6215074" y="5000636"/>
            <a:ext cx="1274708" cy="307777"/>
          </a:xfrm>
          <a:prstGeom prst="rect">
            <a:avLst/>
          </a:prstGeom>
          <a:solidFill>
            <a:schemeClr val="bg1"/>
          </a:solidFill>
          <a:ln>
            <a:solidFill>
              <a:schemeClr val="tx1"/>
            </a:solidFill>
          </a:ln>
        </p:spPr>
        <p:txBody>
          <a:bodyPr wrap="none" rtlCol="0">
            <a:spAutoFit/>
          </a:bodyPr>
          <a:lstStyle/>
          <a:p>
            <a:r>
              <a:rPr lang="ja-JP" altLang="en-US" sz="1400" dirty="0" smtClean="0">
                <a:effectLst>
                  <a:outerShdw blurRad="38100" dist="38100" dir="2700000" algn="tl">
                    <a:srgbClr val="000000">
                      <a:alpha val="43137"/>
                    </a:srgbClr>
                  </a:outerShdw>
                </a:effectLst>
              </a:rPr>
              <a:t>ラジオメーター</a:t>
            </a:r>
            <a:endParaRPr kumimoji="1" lang="ja-JP" altLang="en-US" sz="1400" dirty="0">
              <a:effectLst>
                <a:outerShdw blurRad="38100" dist="38100" dir="2700000" algn="tl">
                  <a:srgbClr val="000000">
                    <a:alpha val="43137"/>
                  </a:srgbClr>
                </a:outerShdw>
              </a:effectLst>
            </a:endParaRPr>
          </a:p>
        </p:txBody>
      </p:sp>
      <p:sp>
        <p:nvSpPr>
          <p:cNvPr id="17" name="正方形/長方形 16"/>
          <p:cNvSpPr/>
          <p:nvPr/>
        </p:nvSpPr>
        <p:spPr>
          <a:xfrm>
            <a:off x="7365146" y="4580761"/>
            <a:ext cx="1207382" cy="276999"/>
          </a:xfrm>
          <a:prstGeom prst="rect">
            <a:avLst/>
          </a:prstGeom>
        </p:spPr>
        <p:txBody>
          <a:bodyPr wrap="none">
            <a:spAutoFit/>
          </a:bodyPr>
          <a:lstStyle/>
          <a:p>
            <a:r>
              <a:rPr lang="ja-JP" altLang="en-US" sz="1200" dirty="0" smtClean="0">
                <a:effectLst>
                  <a:outerShdw blurRad="38100" dist="38100" dir="2700000" algn="tl">
                    <a:srgbClr val="000000">
                      <a:alpha val="43137"/>
                    </a:srgbClr>
                  </a:outerShdw>
                </a:effectLst>
              </a:rPr>
              <a:t>高遠和尚</a:t>
            </a:r>
            <a:r>
              <a:rPr lang="en-US" altLang="ja-JP" sz="1200" dirty="0" smtClean="0">
                <a:effectLst>
                  <a:outerShdw blurRad="38100" dist="38100" dir="2700000" algn="tl">
                    <a:srgbClr val="000000">
                      <a:alpha val="43137"/>
                    </a:srgbClr>
                  </a:outerShdw>
                </a:effectLst>
              </a:rPr>
              <a:t>(2008)</a:t>
            </a:r>
            <a:endParaRPr lang="ja-JP" altLang="en-US" sz="1200" dirty="0">
              <a:effectLst>
                <a:outerShdw blurRad="38100" dist="38100" dir="2700000" algn="tl">
                  <a:srgbClr val="000000">
                    <a:alpha val="43137"/>
                  </a:srgbClr>
                </a:outerShdw>
              </a:effectLst>
            </a:endParaRPr>
          </a:p>
        </p:txBody>
      </p:sp>
      <p:sp>
        <p:nvSpPr>
          <p:cNvPr id="18" name="正方形/長方形 17"/>
          <p:cNvSpPr/>
          <p:nvPr/>
        </p:nvSpPr>
        <p:spPr>
          <a:xfrm>
            <a:off x="7715272" y="6215082"/>
            <a:ext cx="822661" cy="276999"/>
          </a:xfrm>
          <a:prstGeom prst="rect">
            <a:avLst/>
          </a:prstGeom>
        </p:spPr>
        <p:txBody>
          <a:bodyPr wrap="none">
            <a:spAutoFit/>
          </a:bodyPr>
          <a:lstStyle/>
          <a:p>
            <a:r>
              <a:rPr lang="ja-JP" altLang="en-US" sz="1200" dirty="0" smtClean="0">
                <a:effectLst>
                  <a:outerShdw blurRad="38100" dist="38100" dir="2700000" algn="tl">
                    <a:srgbClr val="000000">
                      <a:alpha val="43137"/>
                    </a:srgbClr>
                  </a:outerShdw>
                </a:effectLst>
              </a:rPr>
              <a:t>筑波大</a:t>
            </a:r>
            <a:r>
              <a:rPr lang="en-US" altLang="ja-JP" sz="1200" dirty="0" smtClean="0">
                <a:effectLst>
                  <a:outerShdw blurRad="38100" dist="38100" dir="2700000" algn="tl">
                    <a:srgbClr val="000000">
                      <a:alpha val="43137"/>
                    </a:srgbClr>
                  </a:outerShdw>
                </a:effectLst>
              </a:rPr>
              <a:t>HP</a:t>
            </a:r>
            <a:endParaRPr lang="ja-JP" altLang="en-US" sz="1200" dirty="0">
              <a:effectLst>
                <a:outerShdw blurRad="38100" dist="38100" dir="2700000" algn="tl">
                  <a:srgbClr val="000000">
                    <a:alpha val="43137"/>
                  </a:srgbClr>
                </a:outerShdw>
              </a:effectLst>
            </a:endParaRPr>
          </a:p>
        </p:txBody>
      </p:sp>
      <p:sp>
        <p:nvSpPr>
          <p:cNvPr id="22" name="スライド番号プレースホルダ 21"/>
          <p:cNvSpPr>
            <a:spLocks noGrp="1"/>
          </p:cNvSpPr>
          <p:nvPr>
            <p:ph type="sldNum" sz="quarter" idx="12"/>
          </p:nvPr>
        </p:nvSpPr>
        <p:spPr/>
        <p:txBody>
          <a:bodyPr/>
          <a:lstStyle/>
          <a:p>
            <a:fld id="{211C075B-6712-4FC4-92CB-6BC868D296D4}" type="slidenum">
              <a:rPr kumimoji="1" lang="ja-JP" altLang="en-US" smtClean="0"/>
              <a:pPr/>
              <a:t>34</a:t>
            </a:fld>
            <a:endParaRPr kumimoji="1" lang="ja-JP" altLang="en-US"/>
          </a:p>
        </p:txBody>
      </p:sp>
      <p:sp>
        <p:nvSpPr>
          <p:cNvPr id="14" name="テキスト ボックス 13"/>
          <p:cNvSpPr txBox="1"/>
          <p:nvPr/>
        </p:nvSpPr>
        <p:spPr>
          <a:xfrm>
            <a:off x="2857488" y="4643446"/>
            <a:ext cx="400110" cy="361637"/>
          </a:xfrm>
          <a:prstGeom prst="rect">
            <a:avLst/>
          </a:prstGeom>
          <a:noFill/>
        </p:spPr>
        <p:txBody>
          <a:bodyPr vert="eaVert" wrap="none" rtlCol="0">
            <a:spAutoFit/>
          </a:bodyPr>
          <a:lstStyle/>
          <a:p>
            <a:r>
              <a:rPr kumimoji="1" lang="ja-JP" altLang="en-US" sz="1400" dirty="0" smtClean="0">
                <a:effectLst>
                  <a:outerShdw blurRad="38100" dist="38100" dir="2700000" algn="tl">
                    <a:srgbClr val="000000">
                      <a:alpha val="43137"/>
                    </a:srgbClr>
                  </a:outerShdw>
                </a:effectLst>
              </a:rPr>
              <a:t>・・・</a:t>
            </a:r>
            <a:endParaRPr kumimoji="1" lang="ja-JP" altLang="en-US" sz="1400" dirty="0">
              <a:effectLst>
                <a:outerShdw blurRad="38100" dist="38100" dir="2700000" algn="tl">
                  <a:srgbClr val="000000">
                    <a:alpha val="43137"/>
                  </a:srgbClr>
                </a:outerShdw>
              </a:effectLst>
            </a:endParaRPr>
          </a:p>
        </p:txBody>
      </p:sp>
      <p:sp>
        <p:nvSpPr>
          <p:cNvPr id="19" name="テキスト ボックス 18"/>
          <p:cNvSpPr txBox="1"/>
          <p:nvPr/>
        </p:nvSpPr>
        <p:spPr>
          <a:xfrm>
            <a:off x="1043608" y="5229200"/>
            <a:ext cx="4680520" cy="923330"/>
          </a:xfrm>
          <a:prstGeom prst="rect">
            <a:avLst/>
          </a:prstGeom>
          <a:noFill/>
        </p:spPr>
        <p:txBody>
          <a:bodyPr wrap="square" rtlCol="0">
            <a:spAutoFit/>
          </a:bodyPr>
          <a:lstStyle/>
          <a:p>
            <a:r>
              <a:rPr kumimoji="1" lang="en-US" altLang="ja-JP" dirty="0" smtClean="0"/>
              <a:t>2012</a:t>
            </a:r>
            <a:r>
              <a:rPr kumimoji="1" lang="ja-JP" altLang="en-US" dirty="0" smtClean="0"/>
              <a:t>年には南極</a:t>
            </a:r>
            <a:r>
              <a:rPr kumimoji="1" lang="en-US" altLang="ja-JP" dirty="0" smtClean="0"/>
              <a:t>40cm</a:t>
            </a:r>
            <a:r>
              <a:rPr kumimoji="1" lang="ja-JP" altLang="en-US" dirty="0" smtClean="0"/>
              <a:t>望遠鏡による</a:t>
            </a:r>
            <a:r>
              <a:rPr kumimoji="1" lang="en-US" altLang="ja-JP" dirty="0" smtClean="0"/>
              <a:t>3</a:t>
            </a:r>
            <a:r>
              <a:rPr kumimoji="1" lang="ja-JP" altLang="en-US" dirty="0" smtClean="0"/>
              <a:t>色赤外線観測を開始</a:t>
            </a:r>
            <a:endParaRPr kumimoji="1" lang="en-US" altLang="ja-JP" dirty="0" smtClean="0"/>
          </a:p>
          <a:p>
            <a:r>
              <a:rPr lang="en-US" altLang="ja-JP" dirty="0" smtClean="0"/>
              <a:t>2010</a:t>
            </a:r>
            <a:r>
              <a:rPr lang="ja-JP" altLang="en-US" dirty="0" smtClean="0"/>
              <a:t>年代後半に</a:t>
            </a:r>
            <a:r>
              <a:rPr lang="en-US" altLang="ja-JP" dirty="0" smtClean="0"/>
              <a:t>2m</a:t>
            </a:r>
            <a:r>
              <a:rPr lang="ja-JP" altLang="en-US" dirty="0" smtClean="0"/>
              <a:t>望遠鏡の稼働を目指す！</a:t>
            </a:r>
            <a:endParaRPr kumimoji="1" lang="ja-JP" alt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fld id="{211C075B-6712-4FC4-92CB-6BC868D296D4}" type="slidenum">
              <a:rPr kumimoji="1" lang="ja-JP" altLang="en-US" smtClean="0"/>
              <a:pPr/>
              <a:t>35</a:t>
            </a:fld>
            <a:endParaRPr kumimoji="1" lang="ja-JP" altLang="en-US"/>
          </a:p>
        </p:txBody>
      </p:sp>
      <p:sp>
        <p:nvSpPr>
          <p:cNvPr id="3" name="正方形/長方形 2"/>
          <p:cNvSpPr/>
          <p:nvPr/>
        </p:nvSpPr>
        <p:spPr>
          <a:xfrm>
            <a:off x="4097331" y="617499"/>
            <a:ext cx="989182"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en-US" altLang="ja-JP" dirty="0" smtClean="0">
                <a:effectLst>
                  <a:outerShdw blurRad="38100" dist="38100" dir="2700000" algn="tl">
                    <a:srgbClr val="000000">
                      <a:alpha val="43137"/>
                    </a:srgbClr>
                  </a:outerShdw>
                </a:effectLst>
              </a:rPr>
              <a:t>SNODAR</a:t>
            </a:r>
          </a:p>
        </p:txBody>
      </p:sp>
      <p:sp>
        <p:nvSpPr>
          <p:cNvPr id="5" name="正方形/長方形 4"/>
          <p:cNvSpPr/>
          <p:nvPr/>
        </p:nvSpPr>
        <p:spPr>
          <a:xfrm>
            <a:off x="774648" y="3449217"/>
            <a:ext cx="1577676"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ja-JP" altLang="en-US" dirty="0" smtClean="0">
                <a:effectLst>
                  <a:outerShdw blurRad="38100" dist="38100" dir="2700000" algn="tl">
                    <a:srgbClr val="000000">
                      <a:alpha val="43137"/>
                    </a:srgbClr>
                  </a:outerShdw>
                </a:effectLst>
              </a:rPr>
              <a:t>ラジオメーター</a:t>
            </a:r>
            <a:endParaRPr lang="en-US" altLang="ja-JP" dirty="0" smtClean="0">
              <a:effectLst>
                <a:outerShdw blurRad="38100" dist="38100" dir="2700000" algn="tl">
                  <a:srgbClr val="000000">
                    <a:alpha val="43137"/>
                  </a:srgbClr>
                </a:outerShdw>
              </a:effectLst>
            </a:endParaRPr>
          </a:p>
        </p:txBody>
      </p:sp>
      <p:sp>
        <p:nvSpPr>
          <p:cNvPr id="135" name="テキスト ボックス 134"/>
          <p:cNvSpPr txBox="1"/>
          <p:nvPr/>
        </p:nvSpPr>
        <p:spPr>
          <a:xfrm>
            <a:off x="4170357" y="2041506"/>
            <a:ext cx="1204928" cy="276999"/>
          </a:xfrm>
          <a:prstGeom prst="rect">
            <a:avLst/>
          </a:prstGeom>
          <a:noFill/>
        </p:spPr>
        <p:txBody>
          <a:bodyPr wrap="square" rtlCol="0">
            <a:spAutoFit/>
          </a:bodyPr>
          <a:lstStyle/>
          <a:p>
            <a:r>
              <a:rPr lang="ja-JP" altLang="en-US" sz="1200" dirty="0" smtClean="0"/>
              <a:t>理科年表</a:t>
            </a:r>
            <a:r>
              <a:rPr lang="en-US" altLang="ja-JP" sz="1200" dirty="0" smtClean="0"/>
              <a:t>2006</a:t>
            </a:r>
          </a:p>
        </p:txBody>
      </p:sp>
      <p:pic>
        <p:nvPicPr>
          <p:cNvPr id="96259" name="Picture 3" descr="D:\M2\20100202修論発表会\takato.jpg"/>
          <p:cNvPicPr>
            <a:picLocks noChangeAspect="1" noChangeArrowheads="1"/>
          </p:cNvPicPr>
          <p:nvPr/>
        </p:nvPicPr>
        <p:blipFill>
          <a:blip r:embed="rId2" cstate="print"/>
          <a:srcRect/>
          <a:stretch>
            <a:fillRect/>
          </a:stretch>
        </p:blipFill>
        <p:spPr bwMode="auto">
          <a:xfrm>
            <a:off x="4097331" y="1055655"/>
            <a:ext cx="4454586" cy="3392194"/>
          </a:xfrm>
          <a:prstGeom prst="rect">
            <a:avLst/>
          </a:prstGeom>
          <a:noFill/>
          <a:effectLst>
            <a:outerShdw blurRad="50800" dist="38100" dir="2700000" algn="tl" rotWithShape="0">
              <a:prstClr val="black">
                <a:alpha val="40000"/>
              </a:prstClr>
            </a:outerShdw>
          </a:effectLst>
        </p:spPr>
      </p:pic>
      <p:pic>
        <p:nvPicPr>
          <p:cNvPr id="96260" name="Picture 4" descr="D:\M2\20100202修論発表会\seta.jpg"/>
          <p:cNvPicPr>
            <a:picLocks noChangeAspect="1" noChangeArrowheads="1"/>
          </p:cNvPicPr>
          <p:nvPr/>
        </p:nvPicPr>
        <p:blipFill>
          <a:blip r:embed="rId3" cstate="print"/>
          <a:srcRect/>
          <a:stretch>
            <a:fillRect/>
          </a:stretch>
        </p:blipFill>
        <p:spPr bwMode="auto">
          <a:xfrm>
            <a:off x="767454" y="3887373"/>
            <a:ext cx="4461780" cy="2645232"/>
          </a:xfrm>
          <a:prstGeom prst="rect">
            <a:avLst/>
          </a:prstGeom>
          <a:noFill/>
          <a:effectLst>
            <a:outerShdw blurRad="50800" dist="38100" dir="2700000" algn="tl" rotWithShape="0">
              <a:prstClr val="black">
                <a:alpha val="40000"/>
              </a:prstClr>
            </a:outerShdw>
          </a:effectLst>
        </p:spPr>
      </p:pic>
      <p:sp>
        <p:nvSpPr>
          <p:cNvPr id="47" name="テキスト ボックス 46"/>
          <p:cNvSpPr txBox="1"/>
          <p:nvPr/>
        </p:nvSpPr>
        <p:spPr>
          <a:xfrm>
            <a:off x="5229234" y="6255606"/>
            <a:ext cx="1204929" cy="276999"/>
          </a:xfrm>
          <a:prstGeom prst="rect">
            <a:avLst/>
          </a:prstGeom>
          <a:noFill/>
        </p:spPr>
        <p:txBody>
          <a:bodyPr wrap="square" rtlCol="0">
            <a:spAutoFit/>
          </a:bodyPr>
          <a:lstStyle/>
          <a:p>
            <a:r>
              <a:rPr lang="ja-JP" altLang="en-US" sz="1200" dirty="0" smtClean="0"/>
              <a:t>瀬田益道</a:t>
            </a:r>
            <a:r>
              <a:rPr lang="en-US" altLang="ja-JP" sz="1200" dirty="0" smtClean="0"/>
              <a:t>(2009)</a:t>
            </a:r>
          </a:p>
        </p:txBody>
      </p:sp>
      <p:sp>
        <p:nvSpPr>
          <p:cNvPr id="48" name="テキスト ボックス 47"/>
          <p:cNvSpPr txBox="1"/>
          <p:nvPr/>
        </p:nvSpPr>
        <p:spPr>
          <a:xfrm>
            <a:off x="7529553" y="4451364"/>
            <a:ext cx="1204929" cy="276999"/>
          </a:xfrm>
          <a:prstGeom prst="rect">
            <a:avLst/>
          </a:prstGeom>
          <a:noFill/>
        </p:spPr>
        <p:txBody>
          <a:bodyPr wrap="square" rtlCol="0">
            <a:spAutoFit/>
          </a:bodyPr>
          <a:lstStyle/>
          <a:p>
            <a:r>
              <a:rPr lang="ja-JP" altLang="en-US" sz="1200" dirty="0" smtClean="0"/>
              <a:t>高遠徳尚</a:t>
            </a:r>
            <a:r>
              <a:rPr lang="en-US" altLang="ja-JP" sz="1200" dirty="0" smtClean="0"/>
              <a:t>(2008)</a:t>
            </a:r>
          </a:p>
        </p:txBody>
      </p:sp>
      <p:sp>
        <p:nvSpPr>
          <p:cNvPr id="50" name="テキスト ボックス 49"/>
          <p:cNvSpPr txBox="1"/>
          <p:nvPr/>
        </p:nvSpPr>
        <p:spPr>
          <a:xfrm>
            <a:off x="847674" y="1931967"/>
            <a:ext cx="3067091" cy="738664"/>
          </a:xfrm>
          <a:prstGeom prst="rect">
            <a:avLst/>
          </a:prstGeom>
          <a:noFill/>
        </p:spPr>
        <p:txBody>
          <a:bodyPr wrap="square" rtlCol="0">
            <a:spAutoFit/>
          </a:bodyPr>
          <a:lstStyle/>
          <a:p>
            <a:r>
              <a:rPr lang="en-US" altLang="ja-JP" sz="1400" dirty="0" smtClean="0">
                <a:effectLst>
                  <a:outerShdw blurRad="38100" dist="38100" dir="2700000" algn="tl">
                    <a:srgbClr val="000000">
                      <a:alpha val="43137"/>
                    </a:srgbClr>
                  </a:outerShdw>
                </a:effectLst>
              </a:rPr>
              <a:t>2006</a:t>
            </a:r>
            <a:r>
              <a:rPr lang="ja-JP" altLang="en-US" sz="1400" dirty="0" smtClean="0">
                <a:effectLst>
                  <a:outerShdw blurRad="38100" dist="38100" dir="2700000" algn="tl">
                    <a:srgbClr val="000000">
                      <a:alpha val="43137"/>
                    </a:srgbClr>
                  </a:outerShdw>
                </a:effectLst>
              </a:rPr>
              <a:t>年度の第</a:t>
            </a:r>
            <a:r>
              <a:rPr lang="en-US" altLang="ja-JP" sz="1400" dirty="0" smtClean="0">
                <a:effectLst>
                  <a:outerShdw blurRad="38100" dist="38100" dir="2700000" algn="tl">
                    <a:srgbClr val="000000">
                      <a:alpha val="43137"/>
                    </a:srgbClr>
                  </a:outerShdw>
                </a:effectLst>
              </a:rPr>
              <a:t>48</a:t>
            </a:r>
            <a:r>
              <a:rPr lang="ja-JP" altLang="en-US" sz="1400" dirty="0" smtClean="0">
                <a:effectLst>
                  <a:outerShdw blurRad="38100" dist="38100" dir="2700000" algn="tl">
                    <a:srgbClr val="000000">
                      <a:alpha val="43137"/>
                    </a:srgbClr>
                  </a:outerShdw>
                </a:effectLst>
              </a:rPr>
              <a:t>次南極地域観測隊</a:t>
            </a:r>
            <a:r>
              <a:rPr lang="en-US" altLang="ja-JP" sz="1400" dirty="0" smtClean="0">
                <a:effectLst>
                  <a:outerShdw blurRad="38100" dist="38100" dir="2700000" algn="tl">
                    <a:srgbClr val="000000">
                      <a:alpha val="43137"/>
                    </a:srgbClr>
                  </a:outerShdw>
                </a:effectLst>
              </a:rPr>
              <a:t>(</a:t>
            </a:r>
            <a:r>
              <a:rPr lang="ja-JP" altLang="en-US" sz="1400" dirty="0" smtClean="0">
                <a:effectLst>
                  <a:outerShdw blurRad="38100" dist="38100" dir="2700000" algn="tl">
                    <a:srgbClr val="000000">
                      <a:alpha val="43137"/>
                    </a:srgbClr>
                  </a:outerShdw>
                </a:effectLst>
              </a:rPr>
              <a:t>夏隊</a:t>
            </a:r>
            <a:r>
              <a:rPr lang="en-US" altLang="ja-JP" sz="1400" dirty="0" smtClean="0">
                <a:effectLst>
                  <a:outerShdw blurRad="38100" dist="38100" dir="2700000" algn="tl">
                    <a:srgbClr val="000000">
                      <a:alpha val="43137"/>
                    </a:srgbClr>
                  </a:outerShdw>
                </a:effectLst>
              </a:rPr>
              <a:t>)</a:t>
            </a:r>
            <a:r>
              <a:rPr lang="ja-JP" altLang="en-US" sz="1400" dirty="0" smtClean="0">
                <a:effectLst>
                  <a:outerShdw blurRad="38100" dist="38100" dir="2700000" algn="tl">
                    <a:srgbClr val="000000">
                      <a:alpha val="43137"/>
                    </a:srgbClr>
                  </a:outerShdw>
                </a:effectLst>
              </a:rPr>
              <a:t>に付託してドームふじ基地の大気透過率と乱流度を測定。</a:t>
            </a:r>
            <a:endParaRPr lang="en-US" altLang="ja-JP" sz="1400" dirty="0" smtClean="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l"/>
            <a:r>
              <a:rPr lang="ja-JP" altLang="en-US" sz="4000" u="sng" dirty="0" smtClean="0">
                <a:effectLst>
                  <a:outerShdw blurRad="38100" dist="38100" dir="2700000" algn="tl">
                    <a:srgbClr val="000000">
                      <a:alpha val="43137"/>
                    </a:srgbClr>
                  </a:outerShdw>
                </a:effectLst>
                <a:latin typeface="+mj-ea"/>
              </a:rPr>
              <a:t>研究計画</a:t>
            </a:r>
            <a:endParaRPr lang="en-US" altLang="ja-JP" sz="4000" u="sng" dirty="0" smtClean="0">
              <a:effectLst>
                <a:outerShdw blurRad="38100" dist="38100" dir="2700000" algn="tl">
                  <a:srgbClr val="000000">
                    <a:alpha val="43137"/>
                  </a:srgbClr>
                </a:outerShdw>
              </a:effectLst>
              <a:latin typeface="+mj-ea"/>
            </a:endParaRPr>
          </a:p>
        </p:txBody>
      </p:sp>
      <p:sp>
        <p:nvSpPr>
          <p:cNvPr id="16" name="正方形/長方形 15"/>
          <p:cNvSpPr/>
          <p:nvPr/>
        </p:nvSpPr>
        <p:spPr>
          <a:xfrm>
            <a:off x="857224" y="1451606"/>
            <a:ext cx="6000792" cy="1477328"/>
          </a:xfrm>
          <a:prstGeom prst="rect">
            <a:avLst/>
          </a:prstGeom>
        </p:spPr>
        <p:txBody>
          <a:bodyPr wrap="square">
            <a:spAutoFit/>
          </a:bodyPr>
          <a:lstStyle/>
          <a:p>
            <a:pPr marL="342900" indent="-342900" algn="just" defTabSz="4176713">
              <a:buFont typeface="+mj-lt"/>
              <a:buAutoNum type="arabicPeriod"/>
            </a:pPr>
            <a:r>
              <a:rPr lang="ja-JP" altLang="en-US" dirty="0" smtClean="0">
                <a:effectLst>
                  <a:outerShdw blurRad="38100" dist="38100" dir="2700000" algn="tl">
                    <a:srgbClr val="000000">
                      <a:alpha val="43137"/>
                    </a:srgbClr>
                  </a:outerShdw>
                </a:effectLst>
                <a:latin typeface="ＭＳ Ｐゴシック" charset="-128"/>
              </a:rPr>
              <a:t>第</a:t>
            </a:r>
            <a:r>
              <a:rPr lang="en-US" altLang="ja-JP" dirty="0" smtClean="0">
                <a:effectLst>
                  <a:outerShdw blurRad="38100" dist="38100" dir="2700000" algn="tl">
                    <a:srgbClr val="000000">
                      <a:alpha val="43137"/>
                    </a:srgbClr>
                  </a:outerShdw>
                </a:effectLst>
                <a:latin typeface="ＭＳ Ｐゴシック" charset="-128"/>
              </a:rPr>
              <a:t>52</a:t>
            </a:r>
            <a:r>
              <a:rPr lang="ja-JP" altLang="en-US" dirty="0" smtClean="0">
                <a:effectLst>
                  <a:outerShdw blurRad="38100" dist="38100" dir="2700000" algn="tl">
                    <a:srgbClr val="000000">
                      <a:alpha val="43137"/>
                    </a:srgbClr>
                  </a:outerShdw>
                </a:effectLst>
                <a:latin typeface="ＭＳ Ｐゴシック" charset="-128"/>
              </a:rPr>
              <a:t>次南極地域観測隊夏隊同行者としてドームふじ基地に赴き、観測条件調査・初期科学観測・駆動技術の立証を</a:t>
            </a:r>
            <a:r>
              <a:rPr lang="ja-JP" altLang="en-US" dirty="0">
                <a:effectLst>
                  <a:outerShdw blurRad="38100" dist="38100" dir="2700000" algn="tl">
                    <a:srgbClr val="000000">
                      <a:alpha val="43137"/>
                    </a:srgbClr>
                  </a:outerShdw>
                </a:effectLst>
                <a:latin typeface="ＭＳ Ｐゴシック" charset="-128"/>
              </a:rPr>
              <a:t>行う</a:t>
            </a:r>
            <a:r>
              <a:rPr lang="ja-JP" altLang="en-US" dirty="0" smtClean="0">
                <a:effectLst>
                  <a:outerShdw blurRad="38100" dist="38100" dir="2700000" algn="tl">
                    <a:srgbClr val="000000">
                      <a:alpha val="43137"/>
                    </a:srgbClr>
                  </a:outerShdw>
                </a:effectLst>
                <a:latin typeface="ＭＳ Ｐゴシック" charset="-128"/>
              </a:rPr>
              <a:t>。</a:t>
            </a:r>
            <a:endParaRPr lang="en-US" altLang="ja-JP" dirty="0" smtClean="0">
              <a:effectLst>
                <a:outerShdw blurRad="38100" dist="38100" dir="2700000" algn="tl">
                  <a:srgbClr val="000000">
                    <a:alpha val="43137"/>
                  </a:srgbClr>
                </a:outerShdw>
              </a:effectLst>
              <a:latin typeface="ＭＳ Ｐゴシック" charset="-128"/>
            </a:endParaRPr>
          </a:p>
          <a:p>
            <a:pPr marL="342900" indent="-342900" algn="just" defTabSz="4176713">
              <a:buFont typeface="+mj-lt"/>
              <a:buAutoNum type="arabicPeriod"/>
            </a:pPr>
            <a:r>
              <a:rPr lang="ja-JP" altLang="en-US" dirty="0" smtClean="0">
                <a:effectLst>
                  <a:outerShdw blurRad="38100" dist="38100" dir="2700000" algn="tl">
                    <a:srgbClr val="000000">
                      <a:alpha val="43137"/>
                    </a:srgbClr>
                  </a:outerShdw>
                </a:effectLst>
                <a:latin typeface="ＭＳ Ｐゴシック" charset="-128"/>
              </a:rPr>
              <a:t>得られた観測データを解析し、「南極天文学」を創造する</a:t>
            </a:r>
            <a:endParaRPr lang="en-US" altLang="ja-JP" dirty="0" smtClean="0">
              <a:effectLst>
                <a:outerShdw blurRad="38100" dist="38100" dir="2700000" algn="tl">
                  <a:srgbClr val="000000">
                    <a:alpha val="43137"/>
                  </a:srgbClr>
                </a:outerShdw>
              </a:effectLst>
              <a:latin typeface="ＭＳ Ｐゴシック" charset="-128"/>
            </a:endParaRPr>
          </a:p>
          <a:p>
            <a:pPr marL="342900" indent="-342900" algn="just" defTabSz="4176713">
              <a:buFont typeface="+mj-lt"/>
              <a:buAutoNum type="arabicPeriod"/>
            </a:pPr>
            <a:r>
              <a:rPr lang="ja-JP" altLang="en-US" dirty="0" smtClean="0">
                <a:effectLst>
                  <a:outerShdw blurRad="38100" dist="38100" dir="2700000" algn="tl">
                    <a:srgbClr val="000000">
                      <a:alpha val="43137"/>
                    </a:srgbClr>
                  </a:outerShdw>
                </a:effectLst>
                <a:latin typeface="ＭＳ Ｐゴシック" charset="-128"/>
              </a:rPr>
              <a:t>観測データから地球環境のモニターが可能か評価する</a:t>
            </a:r>
            <a:endParaRPr lang="en-US" altLang="ja-JP" dirty="0" smtClean="0">
              <a:effectLst>
                <a:outerShdw blurRad="38100" dist="38100" dir="2700000" algn="tl">
                  <a:srgbClr val="000000">
                    <a:alpha val="43137"/>
                  </a:srgbClr>
                </a:outerShdw>
              </a:effectLst>
              <a:latin typeface="ＭＳ Ｐゴシック" charset="-128"/>
            </a:endParaRPr>
          </a:p>
        </p:txBody>
      </p:sp>
      <p:sp>
        <p:nvSpPr>
          <p:cNvPr id="7" name="正方形/長方形 6"/>
          <p:cNvSpPr/>
          <p:nvPr/>
        </p:nvSpPr>
        <p:spPr>
          <a:xfrm>
            <a:off x="0" y="3386080"/>
            <a:ext cx="9144000" cy="400110"/>
          </a:xfrm>
          <a:prstGeom prst="rect">
            <a:avLst/>
          </a:prstGeom>
        </p:spPr>
        <p:txBody>
          <a:bodyPr wrap="square">
            <a:spAutoFit/>
          </a:bodyPr>
          <a:lstStyle/>
          <a:p>
            <a:pPr algn="ctr" defTabSz="4176713"/>
            <a:r>
              <a:rPr lang="ja-JP" altLang="en-US" sz="2000" b="1" dirty="0" smtClean="0">
                <a:effectLst>
                  <a:outerShdw blurRad="38100" dist="38100" dir="2700000" algn="tl">
                    <a:srgbClr val="000000">
                      <a:alpha val="43137"/>
                    </a:srgbClr>
                  </a:outerShdw>
                </a:effectLst>
                <a:latin typeface="ＭＳ Ｐゴシック" charset="-128"/>
              </a:rPr>
              <a:t>観測計画　　</a:t>
            </a:r>
            <a:r>
              <a:rPr lang="en-US" altLang="ja-JP" sz="2000" b="1" dirty="0" smtClean="0">
                <a:effectLst>
                  <a:outerShdw blurRad="38100" dist="38100" dir="2700000" algn="tl">
                    <a:srgbClr val="000000">
                      <a:alpha val="43137"/>
                    </a:srgbClr>
                  </a:outerShdw>
                </a:effectLst>
                <a:latin typeface="ＭＳ Ｐゴシック" charset="-128"/>
              </a:rPr>
              <a:t>2010</a:t>
            </a:r>
            <a:r>
              <a:rPr lang="ja-JP" altLang="en-US" sz="2000" b="1" dirty="0" smtClean="0">
                <a:effectLst>
                  <a:outerShdw blurRad="38100" dist="38100" dir="2700000" algn="tl">
                    <a:srgbClr val="000000">
                      <a:alpha val="43137"/>
                    </a:srgbClr>
                  </a:outerShdw>
                </a:effectLst>
                <a:latin typeface="ＭＳ Ｐゴシック" charset="-128"/>
              </a:rPr>
              <a:t>年</a:t>
            </a:r>
            <a:r>
              <a:rPr lang="en-US" altLang="ja-JP" sz="2000" b="1" dirty="0" smtClean="0">
                <a:effectLst>
                  <a:outerShdw blurRad="38100" dist="38100" dir="2700000" algn="tl">
                    <a:srgbClr val="000000">
                      <a:alpha val="43137"/>
                    </a:srgbClr>
                  </a:outerShdw>
                </a:effectLst>
                <a:latin typeface="ＭＳ Ｐゴシック" charset="-128"/>
              </a:rPr>
              <a:t>12</a:t>
            </a:r>
            <a:r>
              <a:rPr lang="ja-JP" altLang="en-US" sz="2000" b="1" dirty="0" smtClean="0">
                <a:effectLst>
                  <a:outerShdw blurRad="38100" dist="38100" dir="2700000" algn="tl">
                    <a:srgbClr val="000000">
                      <a:alpha val="43137"/>
                    </a:srgbClr>
                  </a:outerShdw>
                </a:effectLst>
                <a:latin typeface="ＭＳ Ｐゴシック" charset="-128"/>
              </a:rPr>
              <a:t>月下旬～</a:t>
            </a:r>
            <a:r>
              <a:rPr lang="en-US" altLang="ja-JP" sz="2000" b="1" dirty="0" smtClean="0">
                <a:effectLst>
                  <a:outerShdw blurRad="38100" dist="38100" dir="2700000" algn="tl">
                    <a:srgbClr val="000000">
                      <a:alpha val="43137"/>
                    </a:srgbClr>
                  </a:outerShdw>
                </a:effectLst>
                <a:latin typeface="ＭＳ Ｐゴシック" charset="-128"/>
              </a:rPr>
              <a:t>2011</a:t>
            </a:r>
            <a:r>
              <a:rPr lang="ja-JP" altLang="en-US" sz="2000" b="1" dirty="0" smtClean="0">
                <a:effectLst>
                  <a:outerShdw blurRad="38100" dist="38100" dir="2700000" algn="tl">
                    <a:srgbClr val="000000">
                      <a:alpha val="43137"/>
                    </a:srgbClr>
                  </a:outerShdw>
                </a:effectLst>
                <a:latin typeface="ＭＳ Ｐゴシック" charset="-128"/>
              </a:rPr>
              <a:t>年</a:t>
            </a:r>
            <a:r>
              <a:rPr lang="en-US" altLang="ja-JP" sz="2000" b="1" dirty="0" smtClean="0">
                <a:effectLst>
                  <a:outerShdw blurRad="38100" dist="38100" dir="2700000" algn="tl">
                    <a:srgbClr val="000000">
                      <a:alpha val="43137"/>
                    </a:srgbClr>
                  </a:outerShdw>
                </a:effectLst>
                <a:latin typeface="ＭＳ Ｐゴシック" charset="-128"/>
              </a:rPr>
              <a:t>1</a:t>
            </a:r>
            <a:r>
              <a:rPr lang="ja-JP" altLang="en-US" sz="2000" b="1" dirty="0" smtClean="0">
                <a:effectLst>
                  <a:outerShdw blurRad="38100" dist="38100" dir="2700000" algn="tl">
                    <a:srgbClr val="000000">
                      <a:alpha val="43137"/>
                    </a:srgbClr>
                  </a:outerShdw>
                </a:effectLst>
                <a:latin typeface="ＭＳ Ｐゴシック" charset="-128"/>
              </a:rPr>
              <a:t>月初旬（最大３週間</a:t>
            </a:r>
            <a:r>
              <a:rPr lang="en-US" altLang="ja-JP" sz="2000" b="1" dirty="0" smtClean="0">
                <a:effectLst>
                  <a:outerShdw blurRad="38100" dist="38100" dir="2700000" algn="tl">
                    <a:srgbClr val="000000">
                      <a:alpha val="43137"/>
                    </a:srgbClr>
                  </a:outerShdw>
                </a:effectLst>
                <a:latin typeface="ＭＳ Ｐゴシック" charset="-128"/>
              </a:rPr>
              <a:t>)</a:t>
            </a:r>
          </a:p>
        </p:txBody>
      </p:sp>
      <p:pic>
        <p:nvPicPr>
          <p:cNvPr id="8" name="Picture 9" descr="D:\M2\2010_03冬期総合訓練\新しいフォルダ\IMG_2084.jpg"/>
          <p:cNvPicPr>
            <a:picLocks noChangeAspect="1" noChangeArrowheads="1"/>
          </p:cNvPicPr>
          <p:nvPr/>
        </p:nvPicPr>
        <p:blipFill>
          <a:blip r:embed="rId2" cstate="print"/>
          <a:srcRect/>
          <a:stretch>
            <a:fillRect/>
          </a:stretch>
        </p:blipFill>
        <p:spPr bwMode="auto">
          <a:xfrm>
            <a:off x="7000892" y="428604"/>
            <a:ext cx="1584000" cy="1187297"/>
          </a:xfrm>
          <a:prstGeom prst="rect">
            <a:avLst/>
          </a:prstGeom>
          <a:ln>
            <a:noFill/>
          </a:ln>
          <a:effectLst>
            <a:outerShdw blurRad="292100" dist="139700" dir="2700000" algn="tl" rotWithShape="0">
              <a:srgbClr val="333333">
                <a:alpha val="65000"/>
              </a:srgbClr>
            </a:outerShdw>
          </a:effectLst>
        </p:spPr>
      </p:pic>
      <p:sp>
        <p:nvSpPr>
          <p:cNvPr id="9" name="正方形/長方形 8"/>
          <p:cNvSpPr/>
          <p:nvPr/>
        </p:nvSpPr>
        <p:spPr>
          <a:xfrm>
            <a:off x="6964466" y="1621025"/>
            <a:ext cx="1107996" cy="276999"/>
          </a:xfrm>
          <a:prstGeom prst="rect">
            <a:avLst/>
          </a:prstGeom>
        </p:spPr>
        <p:txBody>
          <a:bodyPr wrap="square">
            <a:spAutoFit/>
          </a:bodyPr>
          <a:lstStyle/>
          <a:p>
            <a:r>
              <a:rPr lang="ja-JP" altLang="en-US" sz="1200" dirty="0" smtClean="0">
                <a:effectLst>
                  <a:outerShdw blurRad="38100" dist="38100" dir="2700000" algn="tl">
                    <a:srgbClr val="000000">
                      <a:alpha val="43137"/>
                    </a:srgbClr>
                  </a:outerShdw>
                </a:effectLst>
              </a:rPr>
              <a:t>冬期総合訓練</a:t>
            </a:r>
            <a:endParaRPr lang="ja-JP" altLang="en-US" sz="1200" dirty="0">
              <a:effectLst>
                <a:outerShdw blurRad="38100" dist="38100" dir="2700000" algn="tl">
                  <a:srgbClr val="000000">
                    <a:alpha val="43137"/>
                  </a:srgbClr>
                </a:outerShdw>
              </a:effectLst>
            </a:endParaRPr>
          </a:p>
        </p:txBody>
      </p:sp>
      <p:sp>
        <p:nvSpPr>
          <p:cNvPr id="17" name="Rectangle 8"/>
          <p:cNvSpPr>
            <a:spLocks noChangeArrowheads="1"/>
          </p:cNvSpPr>
          <p:nvPr/>
        </p:nvSpPr>
        <p:spPr bwMode="auto">
          <a:xfrm>
            <a:off x="500034" y="4006152"/>
            <a:ext cx="4071966" cy="1077218"/>
          </a:xfrm>
          <a:prstGeom prst="rect">
            <a:avLst/>
          </a:prstGeom>
          <a:noFill/>
          <a:ln w="9525">
            <a:noFill/>
            <a:miter lim="800000"/>
            <a:headEnd/>
            <a:tailEnd/>
          </a:ln>
          <a:effectLst/>
        </p:spPr>
        <p:txBody>
          <a:bodyPr wrap="square">
            <a:spAutoFit/>
          </a:bodyPr>
          <a:lstStyle/>
          <a:p>
            <a:pPr defTabSz="4176713"/>
            <a:r>
              <a:rPr lang="ja-JP" altLang="en-US" b="1" u="sng" dirty="0" smtClean="0">
                <a:solidFill>
                  <a:srgbClr val="3333FF"/>
                </a:solidFill>
                <a:effectLst>
                  <a:outerShdw blurRad="38100" dist="38100" dir="2700000" algn="tl">
                    <a:srgbClr val="000000">
                      <a:alpha val="43137"/>
                    </a:srgbClr>
                  </a:outerShdw>
                </a:effectLst>
                <a:latin typeface="ＭＳ Ｐゴシック" charset="-128"/>
              </a:rPr>
              <a:t>シーイング測定</a:t>
            </a:r>
            <a:endParaRPr lang="en-US" altLang="ja-JP" b="1" u="sng" dirty="0" smtClean="0">
              <a:solidFill>
                <a:srgbClr val="3333FF"/>
              </a:solidFill>
              <a:effectLst>
                <a:outerShdw blurRad="38100" dist="38100" dir="2700000" algn="tl">
                  <a:srgbClr val="000000">
                    <a:alpha val="43137"/>
                  </a:srgbClr>
                </a:outerShdw>
              </a:effectLst>
              <a:latin typeface="ＭＳ Ｐゴシック" charset="-128"/>
            </a:endParaRPr>
          </a:p>
          <a:p>
            <a:pPr defTabSz="4176713"/>
            <a:r>
              <a:rPr lang="ja-JP" altLang="en-US" sz="800" u="sng" dirty="0" smtClean="0">
                <a:effectLst>
                  <a:outerShdw blurRad="38100" dist="38100" dir="2700000" algn="tl">
                    <a:srgbClr val="000000">
                      <a:alpha val="43137"/>
                    </a:srgbClr>
                  </a:outerShdw>
                </a:effectLst>
                <a:latin typeface="ＭＳ Ｐゴシック" charset="-128"/>
              </a:rPr>
              <a:t>　</a:t>
            </a:r>
            <a:endParaRPr lang="en-US" altLang="ja-JP" sz="800" u="sng" dirty="0" smtClean="0">
              <a:effectLst>
                <a:outerShdw blurRad="38100" dist="38100" dir="2700000" algn="tl">
                  <a:srgbClr val="000000">
                    <a:alpha val="43137"/>
                  </a:srgbClr>
                </a:outerShdw>
              </a:effectLst>
              <a:latin typeface="ＭＳ Ｐゴシック" charset="-128"/>
            </a:endParaRPr>
          </a:p>
          <a:p>
            <a:pPr algn="just" defTabSz="4176713"/>
            <a:r>
              <a:rPr lang="en-US" altLang="ja-JP" dirty="0" smtClean="0">
                <a:effectLst>
                  <a:outerShdw blurRad="38100" dist="38100" dir="2700000" algn="tl">
                    <a:srgbClr val="000000">
                      <a:alpha val="43137"/>
                    </a:srgbClr>
                  </a:outerShdw>
                </a:effectLst>
                <a:latin typeface="ＭＳ Ｐゴシック" charset="-128"/>
              </a:rPr>
              <a:t>DIMM, SNODAR</a:t>
            </a:r>
            <a:r>
              <a:rPr lang="ja-JP" altLang="en-US" dirty="0" smtClean="0">
                <a:effectLst>
                  <a:outerShdw blurRad="38100" dist="38100" dir="2700000" algn="tl">
                    <a:srgbClr val="000000">
                      <a:alpha val="43137"/>
                    </a:srgbClr>
                  </a:outerShdw>
                </a:effectLst>
                <a:latin typeface="ＭＳ Ｐゴシック" charset="-128"/>
              </a:rPr>
              <a:t>を用いて大気擾乱の高さ分布とシーイングの絶対値を測定する。</a:t>
            </a:r>
            <a:endParaRPr lang="en-US" altLang="ja-JP" dirty="0" smtClean="0">
              <a:effectLst>
                <a:outerShdw blurRad="38100" dist="38100" dir="2700000" algn="tl">
                  <a:srgbClr val="000000">
                    <a:alpha val="43137"/>
                  </a:srgbClr>
                </a:outerShdw>
              </a:effectLst>
              <a:latin typeface="ＭＳ Ｐゴシック" charset="-128"/>
            </a:endParaRPr>
          </a:p>
        </p:txBody>
      </p:sp>
      <p:sp>
        <p:nvSpPr>
          <p:cNvPr id="18" name="Rectangle 8"/>
          <p:cNvSpPr>
            <a:spLocks noChangeArrowheads="1"/>
          </p:cNvSpPr>
          <p:nvPr/>
        </p:nvSpPr>
        <p:spPr bwMode="auto">
          <a:xfrm>
            <a:off x="500034" y="5105957"/>
            <a:ext cx="4071966" cy="1323439"/>
          </a:xfrm>
          <a:prstGeom prst="rect">
            <a:avLst/>
          </a:prstGeom>
          <a:noFill/>
          <a:ln w="9525">
            <a:noFill/>
            <a:miter lim="800000"/>
            <a:headEnd/>
            <a:tailEnd/>
          </a:ln>
          <a:effectLst/>
        </p:spPr>
        <p:txBody>
          <a:bodyPr wrap="square">
            <a:spAutoFit/>
          </a:bodyPr>
          <a:lstStyle/>
          <a:p>
            <a:pPr defTabSz="4176713"/>
            <a:r>
              <a:rPr lang="ja-JP" altLang="en-US" b="1" u="sng" dirty="0" smtClean="0">
                <a:solidFill>
                  <a:srgbClr val="3333FF"/>
                </a:solidFill>
                <a:effectLst>
                  <a:outerShdw blurRad="38100" dist="38100" dir="2700000" algn="tl">
                    <a:srgbClr val="000000">
                      <a:alpha val="43137"/>
                    </a:srgbClr>
                  </a:outerShdw>
                </a:effectLst>
                <a:latin typeface="ＭＳ Ｐゴシック" charset="-128"/>
              </a:rPr>
              <a:t>金星</a:t>
            </a:r>
            <a:r>
              <a:rPr lang="en-US" altLang="ja-JP" b="1" u="sng" dirty="0" smtClean="0">
                <a:solidFill>
                  <a:srgbClr val="3333FF"/>
                </a:solidFill>
                <a:effectLst>
                  <a:outerShdw blurRad="38100" dist="38100" dir="2700000" algn="tl">
                    <a:srgbClr val="000000">
                      <a:alpha val="43137"/>
                    </a:srgbClr>
                  </a:outerShdw>
                </a:effectLst>
                <a:latin typeface="ＭＳ Ｐゴシック" charset="-128"/>
              </a:rPr>
              <a:t>CO</a:t>
            </a:r>
            <a:r>
              <a:rPr lang="ja-JP" altLang="en-US" b="1" u="sng" dirty="0" smtClean="0">
                <a:solidFill>
                  <a:srgbClr val="3333FF"/>
                </a:solidFill>
                <a:effectLst>
                  <a:outerShdw blurRad="38100" dist="38100" dir="2700000" algn="tl">
                    <a:srgbClr val="000000">
                      <a:alpha val="43137"/>
                    </a:srgbClr>
                  </a:outerShdw>
                </a:effectLst>
                <a:latin typeface="ＭＳ Ｐゴシック" charset="-128"/>
              </a:rPr>
              <a:t>雲の</a:t>
            </a:r>
            <a:r>
              <a:rPr lang="en-US" altLang="ja-JP" b="1" u="sng" dirty="0" smtClean="0">
                <a:solidFill>
                  <a:srgbClr val="3333FF"/>
                </a:solidFill>
                <a:effectLst>
                  <a:outerShdw blurRad="38100" dist="38100" dir="2700000" algn="tl">
                    <a:srgbClr val="000000">
                      <a:alpha val="43137"/>
                    </a:srgbClr>
                  </a:outerShdw>
                </a:effectLst>
                <a:latin typeface="ＭＳ Ｐゴシック" charset="-128"/>
              </a:rPr>
              <a:t>2.3μm</a:t>
            </a:r>
            <a:r>
              <a:rPr lang="ja-JP" altLang="en-US" b="1" u="sng" dirty="0" smtClean="0">
                <a:solidFill>
                  <a:srgbClr val="3333FF"/>
                </a:solidFill>
                <a:effectLst>
                  <a:outerShdw blurRad="38100" dist="38100" dir="2700000" algn="tl">
                    <a:srgbClr val="000000">
                      <a:alpha val="43137"/>
                    </a:srgbClr>
                  </a:outerShdw>
                </a:effectLst>
                <a:latin typeface="ＭＳ Ｐゴシック" charset="-128"/>
              </a:rPr>
              <a:t>連続観測</a:t>
            </a:r>
            <a:endParaRPr lang="en-US" altLang="ja-JP" b="1" u="sng" dirty="0" smtClean="0">
              <a:solidFill>
                <a:srgbClr val="3333FF"/>
              </a:solidFill>
              <a:effectLst>
                <a:outerShdw blurRad="38100" dist="38100" dir="2700000" algn="tl">
                  <a:srgbClr val="000000">
                    <a:alpha val="43137"/>
                  </a:srgbClr>
                </a:outerShdw>
              </a:effectLst>
              <a:latin typeface="ＭＳ Ｐゴシック" charset="-128"/>
            </a:endParaRPr>
          </a:p>
          <a:p>
            <a:pPr defTabSz="4176713"/>
            <a:r>
              <a:rPr lang="ja-JP" altLang="en-US" sz="800" u="sng" dirty="0" smtClean="0">
                <a:effectLst>
                  <a:outerShdw blurRad="38100" dist="38100" dir="2700000" algn="tl">
                    <a:srgbClr val="000000">
                      <a:alpha val="43137"/>
                    </a:srgbClr>
                  </a:outerShdw>
                </a:effectLst>
                <a:latin typeface="ＭＳ Ｐゴシック" charset="-128"/>
              </a:rPr>
              <a:t>　</a:t>
            </a:r>
            <a:endParaRPr lang="en-US" altLang="ja-JP" sz="800" u="sng" dirty="0" smtClean="0">
              <a:effectLst>
                <a:outerShdw blurRad="38100" dist="38100" dir="2700000" algn="tl">
                  <a:srgbClr val="000000">
                    <a:alpha val="43137"/>
                  </a:srgbClr>
                </a:outerShdw>
              </a:effectLst>
              <a:latin typeface="ＭＳ Ｐゴシック" charset="-128"/>
            </a:endParaRPr>
          </a:p>
          <a:p>
            <a:pPr algn="just" defTabSz="4176713"/>
            <a:r>
              <a:rPr lang="ja-JP" altLang="en-US" dirty="0" smtClean="0">
                <a:effectLst>
                  <a:outerShdw blurRad="38100" dist="38100" dir="2700000" algn="tl">
                    <a:srgbClr val="000000">
                      <a:alpha val="43137"/>
                    </a:srgbClr>
                  </a:outerShdw>
                </a:effectLst>
              </a:rPr>
              <a:t>金星の下層大気～雲層の</a:t>
            </a:r>
            <a:r>
              <a:rPr lang="en-US" altLang="ja-JP" dirty="0" smtClean="0">
                <a:effectLst>
                  <a:outerShdw blurRad="38100" dist="38100" dir="2700000" algn="tl">
                    <a:srgbClr val="000000">
                      <a:alpha val="43137"/>
                    </a:srgbClr>
                  </a:outerShdw>
                </a:effectLst>
              </a:rPr>
              <a:t>CO</a:t>
            </a:r>
            <a:r>
              <a:rPr lang="ja-JP" altLang="en-US" dirty="0" smtClean="0">
                <a:effectLst>
                  <a:outerShdw blurRad="38100" dist="38100" dir="2700000" algn="tl">
                    <a:srgbClr val="000000">
                      <a:alpha val="43137"/>
                    </a:srgbClr>
                  </a:outerShdw>
                </a:effectLst>
              </a:rPr>
              <a:t>吸収線の連続観測によって金星大気の三次元構造の把握を目指す。</a:t>
            </a:r>
            <a:endParaRPr lang="en-US" altLang="ja-JP" dirty="0" smtClean="0">
              <a:effectLst>
                <a:outerShdw blurRad="38100" dist="38100" dir="2700000" algn="tl">
                  <a:srgbClr val="000000">
                    <a:alpha val="43137"/>
                  </a:srgbClr>
                </a:outerShdw>
              </a:effectLst>
              <a:latin typeface="ＭＳ Ｐゴシック" charset="-128"/>
            </a:endParaRPr>
          </a:p>
        </p:txBody>
      </p:sp>
      <p:sp>
        <p:nvSpPr>
          <p:cNvPr id="19" name="Rectangle 8"/>
          <p:cNvSpPr>
            <a:spLocks noChangeArrowheads="1"/>
          </p:cNvSpPr>
          <p:nvPr/>
        </p:nvSpPr>
        <p:spPr bwMode="auto">
          <a:xfrm>
            <a:off x="4714876" y="4000504"/>
            <a:ext cx="4071966" cy="1323439"/>
          </a:xfrm>
          <a:prstGeom prst="rect">
            <a:avLst/>
          </a:prstGeom>
          <a:noFill/>
          <a:ln w="9525">
            <a:noFill/>
            <a:miter lim="800000"/>
            <a:headEnd/>
            <a:tailEnd/>
          </a:ln>
          <a:effectLst/>
        </p:spPr>
        <p:txBody>
          <a:bodyPr wrap="square">
            <a:spAutoFit/>
          </a:bodyPr>
          <a:lstStyle/>
          <a:p>
            <a:pPr defTabSz="4176713"/>
            <a:r>
              <a:rPr lang="ja-JP" altLang="en-US" b="1" u="sng" dirty="0" smtClean="0">
                <a:solidFill>
                  <a:srgbClr val="3333FF"/>
                </a:solidFill>
                <a:effectLst>
                  <a:outerShdw blurRad="38100" dist="38100" dir="2700000" algn="tl">
                    <a:srgbClr val="000000">
                      <a:alpha val="43137"/>
                    </a:srgbClr>
                  </a:outerShdw>
                </a:effectLst>
                <a:latin typeface="ＭＳ Ｐゴシック" charset="-128"/>
              </a:rPr>
              <a:t>大気背景散乱光の測定</a:t>
            </a:r>
            <a:endParaRPr lang="en-US" altLang="ja-JP" b="1" u="sng" dirty="0" smtClean="0">
              <a:solidFill>
                <a:srgbClr val="3333FF"/>
              </a:solidFill>
              <a:effectLst>
                <a:outerShdw blurRad="38100" dist="38100" dir="2700000" algn="tl">
                  <a:srgbClr val="000000">
                    <a:alpha val="43137"/>
                  </a:srgbClr>
                </a:outerShdw>
              </a:effectLst>
              <a:latin typeface="ＭＳ Ｐゴシック" charset="-128"/>
            </a:endParaRPr>
          </a:p>
          <a:p>
            <a:pPr defTabSz="4176713"/>
            <a:r>
              <a:rPr lang="ja-JP" altLang="en-US" sz="800" u="sng" dirty="0" smtClean="0">
                <a:effectLst>
                  <a:outerShdw blurRad="38100" dist="38100" dir="2700000" algn="tl">
                    <a:srgbClr val="000000">
                      <a:alpha val="43137"/>
                    </a:srgbClr>
                  </a:outerShdw>
                </a:effectLst>
                <a:latin typeface="ＭＳ Ｐゴシック" charset="-128"/>
              </a:rPr>
              <a:t>　</a:t>
            </a:r>
            <a:endParaRPr lang="en-US" altLang="ja-JP" sz="800" u="sng" dirty="0" smtClean="0">
              <a:effectLst>
                <a:outerShdw blurRad="38100" dist="38100" dir="2700000" algn="tl">
                  <a:srgbClr val="000000">
                    <a:alpha val="43137"/>
                  </a:srgbClr>
                </a:outerShdw>
              </a:effectLst>
              <a:latin typeface="ＭＳ Ｐゴシック" charset="-128"/>
            </a:endParaRPr>
          </a:p>
          <a:p>
            <a:pPr algn="just" defTabSz="4176713"/>
            <a:r>
              <a:rPr lang="ja-JP" altLang="en-US" dirty="0" smtClean="0">
                <a:effectLst>
                  <a:outerShdw blurRad="38100" dist="38100" dir="2700000" algn="tl">
                    <a:srgbClr val="000000">
                      <a:alpha val="43137"/>
                    </a:srgbClr>
                  </a:outerShdw>
                </a:effectLst>
                <a:latin typeface="ＭＳ Ｐゴシック" charset="-128"/>
              </a:rPr>
              <a:t>大気中の散乱物質の少ない南極では散乱も少ない。中間赤外線波長で日中の天体観測が可能かどうか評価する。</a:t>
            </a:r>
            <a:endParaRPr lang="en-US" altLang="ja-JP" dirty="0" smtClean="0">
              <a:effectLst>
                <a:outerShdw blurRad="38100" dist="38100" dir="2700000" algn="tl">
                  <a:srgbClr val="000000">
                    <a:alpha val="43137"/>
                  </a:srgbClr>
                </a:outerShdw>
              </a:effectLst>
              <a:latin typeface="ＭＳ Ｐゴシック" charset="-128"/>
            </a:endParaRPr>
          </a:p>
        </p:txBody>
      </p:sp>
      <p:sp>
        <p:nvSpPr>
          <p:cNvPr id="20" name="Rectangle 8"/>
          <p:cNvSpPr>
            <a:spLocks noChangeArrowheads="1"/>
          </p:cNvSpPr>
          <p:nvPr/>
        </p:nvSpPr>
        <p:spPr bwMode="auto">
          <a:xfrm>
            <a:off x="4714876" y="5382956"/>
            <a:ext cx="4071966" cy="1046440"/>
          </a:xfrm>
          <a:prstGeom prst="rect">
            <a:avLst/>
          </a:prstGeom>
          <a:noFill/>
          <a:ln w="9525">
            <a:noFill/>
            <a:miter lim="800000"/>
            <a:headEnd/>
            <a:tailEnd/>
          </a:ln>
          <a:effectLst/>
        </p:spPr>
        <p:txBody>
          <a:bodyPr wrap="square">
            <a:spAutoFit/>
          </a:bodyPr>
          <a:lstStyle/>
          <a:p>
            <a:pPr defTabSz="4176713"/>
            <a:r>
              <a:rPr lang="ja-JP" altLang="en-US" b="1" u="sng" dirty="0" smtClean="0">
                <a:solidFill>
                  <a:srgbClr val="3333FF"/>
                </a:solidFill>
                <a:effectLst>
                  <a:outerShdw blurRad="38100" dist="38100" dir="2700000" algn="tl">
                    <a:srgbClr val="000000">
                      <a:alpha val="43137"/>
                    </a:srgbClr>
                  </a:outerShdw>
                </a:effectLst>
                <a:latin typeface="ＭＳ Ｐゴシック" charset="-128"/>
              </a:rPr>
              <a:t>低温下での駆動技術の立証</a:t>
            </a:r>
            <a:r>
              <a:rPr lang="ja-JP" altLang="en-US" sz="800" u="sng" dirty="0" smtClean="0">
                <a:effectLst>
                  <a:outerShdw blurRad="38100" dist="38100" dir="2700000" algn="tl">
                    <a:srgbClr val="000000">
                      <a:alpha val="43137"/>
                    </a:srgbClr>
                  </a:outerShdw>
                </a:effectLst>
                <a:latin typeface="ＭＳ Ｐゴシック" charset="-128"/>
              </a:rPr>
              <a:t>　</a:t>
            </a:r>
            <a:endParaRPr lang="en-US" altLang="ja-JP" sz="800" u="sng" dirty="0" smtClean="0">
              <a:effectLst>
                <a:outerShdw blurRad="38100" dist="38100" dir="2700000" algn="tl">
                  <a:srgbClr val="000000">
                    <a:alpha val="43137"/>
                  </a:srgbClr>
                </a:outerShdw>
              </a:effectLst>
              <a:latin typeface="ＭＳ Ｐゴシック" charset="-128"/>
            </a:endParaRPr>
          </a:p>
          <a:p>
            <a:pPr defTabSz="4176713"/>
            <a:endParaRPr lang="en-US" altLang="ja-JP" sz="800" u="sng" dirty="0" smtClean="0">
              <a:effectLst>
                <a:outerShdw blurRad="38100" dist="38100" dir="2700000" algn="tl">
                  <a:srgbClr val="000000">
                    <a:alpha val="43137"/>
                  </a:srgbClr>
                </a:outerShdw>
              </a:effectLst>
              <a:latin typeface="ＭＳ Ｐゴシック" charset="-128"/>
            </a:endParaRPr>
          </a:p>
          <a:p>
            <a:pPr algn="just" defTabSz="4176713"/>
            <a:r>
              <a:rPr lang="ja-JP" altLang="en-US" dirty="0" smtClean="0">
                <a:effectLst>
                  <a:outerShdw blurRad="38100" dist="38100" dir="2700000" algn="tl">
                    <a:srgbClr val="000000">
                      <a:alpha val="43137"/>
                    </a:srgbClr>
                  </a:outerShdw>
                </a:effectLst>
                <a:latin typeface="ＭＳ Ｐゴシック" charset="-128"/>
              </a:rPr>
              <a:t>ドームふじ基地での観測によって低温下での駆動技術を確立する。</a:t>
            </a:r>
            <a:endParaRPr lang="en-US" altLang="ja-JP" dirty="0" smtClean="0">
              <a:effectLst>
                <a:outerShdw blurRad="38100" dist="38100" dir="2700000" algn="tl">
                  <a:srgbClr val="000000">
                    <a:alpha val="43137"/>
                  </a:srgbClr>
                </a:outerShdw>
              </a:effectLst>
              <a:latin typeface="ＭＳ Ｐゴシック" charset="-128"/>
            </a:endParaRPr>
          </a:p>
        </p:txBody>
      </p:sp>
      <p:pic>
        <p:nvPicPr>
          <p:cNvPr id="21" name="Picture 22"/>
          <p:cNvPicPr>
            <a:picLocks noChangeAspect="1" noChangeArrowheads="1"/>
          </p:cNvPicPr>
          <p:nvPr/>
        </p:nvPicPr>
        <p:blipFill>
          <a:blip r:embed="rId3" cstate="print"/>
          <a:srcRect l="16991" b="13265"/>
          <a:stretch>
            <a:fillRect/>
          </a:stretch>
        </p:blipFill>
        <p:spPr bwMode="auto">
          <a:xfrm>
            <a:off x="7000892" y="1857364"/>
            <a:ext cx="1584000" cy="1081800"/>
          </a:xfrm>
          <a:prstGeom prst="rect">
            <a:avLst/>
          </a:prstGeom>
          <a:ln>
            <a:noFill/>
          </a:ln>
          <a:effectLst>
            <a:outerShdw blurRad="292100" dist="139700" dir="2700000" algn="tl" rotWithShape="0">
              <a:srgbClr val="333333">
                <a:alpha val="65000"/>
              </a:srgbClr>
            </a:outerShdw>
          </a:effectLst>
        </p:spPr>
      </p:pic>
      <p:sp>
        <p:nvSpPr>
          <p:cNvPr id="22" name="正方形/長方形 21"/>
          <p:cNvSpPr/>
          <p:nvPr/>
        </p:nvSpPr>
        <p:spPr>
          <a:xfrm>
            <a:off x="6929454" y="2928934"/>
            <a:ext cx="1600118" cy="276999"/>
          </a:xfrm>
          <a:prstGeom prst="rect">
            <a:avLst/>
          </a:prstGeom>
        </p:spPr>
        <p:txBody>
          <a:bodyPr wrap="none">
            <a:spAutoFit/>
          </a:bodyPr>
          <a:lstStyle/>
          <a:p>
            <a:r>
              <a:rPr lang="ja-JP" altLang="en-US" sz="1200" dirty="0" smtClean="0">
                <a:effectLst>
                  <a:outerShdw blurRad="38100" dist="38100" dir="2700000" algn="tl">
                    <a:srgbClr val="000000">
                      <a:alpha val="43137"/>
                    </a:srgbClr>
                  </a:outerShdw>
                </a:effectLst>
              </a:rPr>
              <a:t>ドームふじ基地 </a:t>
            </a:r>
            <a:r>
              <a:rPr lang="en-US" altLang="ja-JP" sz="800" dirty="0" smtClean="0">
                <a:effectLst>
                  <a:outerShdw blurRad="38100" dist="38100" dir="2700000" algn="tl">
                    <a:srgbClr val="000000">
                      <a:alpha val="43137"/>
                    </a:srgbClr>
                  </a:outerShdw>
                </a:effectLst>
              </a:rPr>
              <a:t>©</a:t>
            </a:r>
            <a:r>
              <a:rPr lang="ja-JP" altLang="en-US" sz="800" dirty="0" smtClean="0">
                <a:effectLst>
                  <a:outerShdw blurRad="38100" dist="38100" dir="2700000" algn="tl">
                    <a:srgbClr val="000000">
                      <a:alpha val="43137"/>
                    </a:srgbClr>
                  </a:outerShdw>
                </a:effectLst>
              </a:rPr>
              <a:t>極地研</a:t>
            </a:r>
            <a:endParaRPr lang="en-US" altLang="ja-JP" sz="800" dirty="0" smtClean="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87" name="Picture 11" descr="C:\Documents and Settings\Hirofumi Okita\デスクトップ\DomeFuji21.jpg"/>
          <p:cNvPicPr>
            <a:picLocks noChangeAspect="1" noChangeArrowheads="1"/>
          </p:cNvPicPr>
          <p:nvPr/>
        </p:nvPicPr>
        <p:blipFill>
          <a:blip r:embed="rId2" cstate="print"/>
          <a:srcRect l="2511" r="9589" b="25915"/>
          <a:stretch>
            <a:fillRect/>
          </a:stretch>
        </p:blipFill>
        <p:spPr bwMode="auto">
          <a:xfrm>
            <a:off x="3403584" y="4597416"/>
            <a:ext cx="3194888" cy="1643085"/>
          </a:xfrm>
          <a:prstGeom prst="rect">
            <a:avLst/>
          </a:prstGeom>
          <a:noFill/>
          <a:effectLst>
            <a:outerShdw blurRad="50800" dist="38100" dir="2700000" algn="tl" rotWithShape="0">
              <a:prstClr val="black">
                <a:alpha val="40000"/>
              </a:prstClr>
            </a:outerShdw>
          </a:effectLst>
        </p:spPr>
      </p:pic>
      <p:sp>
        <p:nvSpPr>
          <p:cNvPr id="4" name="スライド番号プレースホルダ 3"/>
          <p:cNvSpPr>
            <a:spLocks noGrp="1"/>
          </p:cNvSpPr>
          <p:nvPr>
            <p:ph type="sldNum" sz="quarter" idx="12"/>
          </p:nvPr>
        </p:nvSpPr>
        <p:spPr/>
        <p:txBody>
          <a:bodyPr/>
          <a:lstStyle/>
          <a:p>
            <a:fld id="{211C075B-6712-4FC4-92CB-6BC868D296D4}" type="slidenum">
              <a:rPr kumimoji="1" lang="ja-JP" altLang="en-US" smtClean="0"/>
              <a:pPr/>
              <a:t>37</a:t>
            </a:fld>
            <a:endParaRPr kumimoji="1" lang="ja-JP" altLang="en-US"/>
          </a:p>
        </p:txBody>
      </p:sp>
      <p:pic>
        <p:nvPicPr>
          <p:cNvPr id="101378" name="Picture 2" descr="http://www.nipr.ac.jp/jare/shirase/voy-map49.gif"/>
          <p:cNvPicPr>
            <a:picLocks noChangeAspect="1" noChangeArrowheads="1"/>
          </p:cNvPicPr>
          <p:nvPr/>
        </p:nvPicPr>
        <p:blipFill>
          <a:blip r:embed="rId3" cstate="print"/>
          <a:srcRect/>
          <a:stretch>
            <a:fillRect/>
          </a:stretch>
        </p:blipFill>
        <p:spPr bwMode="auto">
          <a:xfrm>
            <a:off x="1431882" y="1234569"/>
            <a:ext cx="2884527" cy="2596074"/>
          </a:xfrm>
          <a:prstGeom prst="rect">
            <a:avLst/>
          </a:prstGeom>
          <a:noFill/>
          <a:effectLst>
            <a:outerShdw blurRad="50800" dist="38100" dir="2700000" algn="tl" rotWithShape="0">
              <a:prstClr val="black">
                <a:alpha val="40000"/>
              </a:prstClr>
            </a:outerShdw>
          </a:effectLst>
        </p:spPr>
      </p:pic>
      <p:sp>
        <p:nvSpPr>
          <p:cNvPr id="6" name="正方形/長方形 5"/>
          <p:cNvSpPr/>
          <p:nvPr/>
        </p:nvSpPr>
        <p:spPr>
          <a:xfrm>
            <a:off x="884187" y="613297"/>
            <a:ext cx="2480166"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ja-JP" altLang="en-US" dirty="0" smtClean="0">
                <a:effectLst>
                  <a:outerShdw blurRad="38100" dist="38100" dir="2700000" algn="tl">
                    <a:srgbClr val="000000">
                      <a:alpha val="43137"/>
                    </a:srgbClr>
                  </a:outerShdw>
                </a:effectLst>
              </a:rPr>
              <a:t>ドームふじまでの道のり</a:t>
            </a:r>
            <a:endParaRPr lang="en-US" altLang="ja-JP" dirty="0" smtClean="0">
              <a:effectLst>
                <a:outerShdw blurRad="38100" dist="38100" dir="2700000" algn="tl">
                  <a:srgbClr val="000000">
                    <a:alpha val="43137"/>
                  </a:srgbClr>
                </a:outerShdw>
              </a:effectLst>
            </a:endParaRPr>
          </a:p>
        </p:txBody>
      </p:sp>
      <p:sp>
        <p:nvSpPr>
          <p:cNvPr id="7" name="Rectangle 8"/>
          <p:cNvSpPr>
            <a:spLocks noChangeArrowheads="1"/>
          </p:cNvSpPr>
          <p:nvPr/>
        </p:nvSpPr>
        <p:spPr bwMode="auto">
          <a:xfrm>
            <a:off x="5521338" y="909603"/>
            <a:ext cx="2573140" cy="2246769"/>
          </a:xfrm>
          <a:prstGeom prst="rect">
            <a:avLst/>
          </a:prstGeom>
          <a:noFill/>
          <a:ln w="9525">
            <a:noFill/>
            <a:miter lim="800000"/>
            <a:headEnd/>
            <a:tailEnd/>
          </a:ln>
          <a:effectLst/>
        </p:spPr>
        <p:txBody>
          <a:bodyPr wrap="none">
            <a:spAutoFit/>
          </a:bodyPr>
          <a:lstStyle/>
          <a:p>
            <a:pPr defTabSz="4176713"/>
            <a:r>
              <a:rPr lang="en-US" altLang="ja-JP" sz="1400" dirty="0" smtClean="0">
                <a:effectLst>
                  <a:outerShdw blurRad="38100" dist="38100" dir="2700000" algn="tl">
                    <a:srgbClr val="000000">
                      <a:alpha val="43137"/>
                    </a:srgbClr>
                  </a:outerShdw>
                </a:effectLst>
                <a:latin typeface="ＭＳ Ｐゴシック" charset="-128"/>
              </a:rPr>
              <a:t>11</a:t>
            </a:r>
            <a:r>
              <a:rPr lang="ja-JP" altLang="en-US" sz="1400" dirty="0" smtClean="0">
                <a:effectLst>
                  <a:outerShdw blurRad="38100" dist="38100" dir="2700000" algn="tl">
                    <a:srgbClr val="000000">
                      <a:alpha val="43137"/>
                    </a:srgbClr>
                  </a:outerShdw>
                </a:effectLst>
                <a:latin typeface="ＭＳ Ｐゴシック" charset="-128"/>
              </a:rPr>
              <a:t>月中旬　晴海埠頭　出港</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en-US" altLang="ja-JP" sz="1400" dirty="0" smtClean="0">
                <a:effectLst>
                  <a:outerShdw blurRad="38100" dist="38100" dir="2700000" algn="tl">
                    <a:srgbClr val="000000">
                      <a:alpha val="43137"/>
                    </a:srgbClr>
                  </a:outerShdw>
                </a:effectLst>
                <a:latin typeface="ＭＳ Ｐゴシック" charset="-128"/>
              </a:rPr>
              <a:t>11</a:t>
            </a:r>
            <a:r>
              <a:rPr lang="ja-JP" altLang="en-US" sz="1400" dirty="0" smtClean="0">
                <a:effectLst>
                  <a:outerShdw blurRad="38100" dist="38100" dir="2700000" algn="tl">
                    <a:srgbClr val="000000">
                      <a:alpha val="43137"/>
                    </a:srgbClr>
                  </a:outerShdw>
                </a:effectLst>
                <a:latin typeface="ＭＳ Ｐゴシック" charset="-128"/>
              </a:rPr>
              <a:t>月下旬　フリーマントル　寄港</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en-US" altLang="ja-JP" sz="1400" dirty="0" smtClean="0">
                <a:effectLst>
                  <a:outerShdw blurRad="38100" dist="38100" dir="2700000" algn="tl">
                    <a:srgbClr val="000000">
                      <a:alpha val="43137"/>
                    </a:srgbClr>
                  </a:outerShdw>
                </a:effectLst>
                <a:latin typeface="ＭＳ Ｐゴシック" charset="-128"/>
              </a:rPr>
              <a:t>12</a:t>
            </a:r>
            <a:r>
              <a:rPr lang="ja-JP" altLang="en-US" sz="1400" dirty="0" smtClean="0">
                <a:effectLst>
                  <a:outerShdw blurRad="38100" dist="38100" dir="2700000" algn="tl">
                    <a:srgbClr val="000000">
                      <a:alpha val="43137"/>
                    </a:srgbClr>
                  </a:outerShdw>
                </a:effectLst>
                <a:latin typeface="ＭＳ Ｐゴシック" charset="-128"/>
              </a:rPr>
              <a:t>月中旬　昭和基地　接岸</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en-US" altLang="ja-JP" sz="1400" dirty="0" smtClean="0">
                <a:effectLst>
                  <a:outerShdw blurRad="38100" dist="38100" dir="2700000" algn="tl">
                    <a:srgbClr val="000000">
                      <a:alpha val="43137"/>
                    </a:srgbClr>
                  </a:outerShdw>
                </a:effectLst>
                <a:latin typeface="ＭＳ Ｐゴシック" charset="-128"/>
              </a:rPr>
              <a:t>12</a:t>
            </a:r>
            <a:r>
              <a:rPr lang="ja-JP" altLang="en-US" sz="1400" dirty="0" smtClean="0">
                <a:effectLst>
                  <a:outerShdw blurRad="38100" dist="38100" dir="2700000" algn="tl">
                    <a:srgbClr val="000000">
                      <a:alpha val="43137"/>
                    </a:srgbClr>
                  </a:outerShdw>
                </a:effectLst>
                <a:latin typeface="ＭＳ Ｐゴシック" charset="-128"/>
              </a:rPr>
              <a:t>月下旬　昭和基地　出発</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　</a:t>
            </a:r>
            <a:r>
              <a:rPr lang="en-US" altLang="ja-JP" sz="1400" dirty="0" smtClean="0">
                <a:effectLst>
                  <a:outerShdw blurRad="38100" dist="38100" dir="2700000" algn="tl">
                    <a:srgbClr val="000000">
                      <a:alpha val="43137"/>
                    </a:srgbClr>
                  </a:outerShdw>
                </a:effectLst>
                <a:latin typeface="ＭＳ Ｐゴシック" charset="-128"/>
              </a:rPr>
              <a:t>1</a:t>
            </a:r>
            <a:r>
              <a:rPr lang="ja-JP" altLang="en-US" sz="1400" dirty="0" smtClean="0">
                <a:effectLst>
                  <a:outerShdw blurRad="38100" dist="38100" dir="2700000" algn="tl">
                    <a:srgbClr val="000000">
                      <a:alpha val="43137"/>
                    </a:srgbClr>
                  </a:outerShdw>
                </a:effectLst>
                <a:latin typeface="ＭＳ Ｐゴシック" charset="-128"/>
              </a:rPr>
              <a:t>月初旬　ドームふじ　到着</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　</a:t>
            </a:r>
            <a:r>
              <a:rPr lang="en-US" altLang="ja-JP" sz="1400" dirty="0" smtClean="0">
                <a:effectLst>
                  <a:outerShdw blurRad="38100" dist="38100" dir="2700000" algn="tl">
                    <a:srgbClr val="000000">
                      <a:alpha val="43137"/>
                    </a:srgbClr>
                  </a:outerShdw>
                </a:effectLst>
                <a:latin typeface="ＭＳ Ｐゴシック" charset="-128"/>
              </a:rPr>
              <a:t>1</a:t>
            </a:r>
            <a:r>
              <a:rPr lang="ja-JP" altLang="en-US" sz="1400" dirty="0" smtClean="0">
                <a:effectLst>
                  <a:outerShdw blurRad="38100" dist="38100" dir="2700000" algn="tl">
                    <a:srgbClr val="000000">
                      <a:alpha val="43137"/>
                    </a:srgbClr>
                  </a:outerShdw>
                </a:effectLst>
                <a:latin typeface="ＭＳ Ｐゴシック" charset="-128"/>
              </a:rPr>
              <a:t>月下旬　ドームふじ　出発</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　</a:t>
            </a:r>
            <a:r>
              <a:rPr lang="en-US" altLang="ja-JP" sz="1400" dirty="0" smtClean="0">
                <a:effectLst>
                  <a:outerShdw blurRad="38100" dist="38100" dir="2700000" algn="tl">
                    <a:srgbClr val="000000">
                      <a:alpha val="43137"/>
                    </a:srgbClr>
                  </a:outerShdw>
                </a:effectLst>
                <a:latin typeface="ＭＳ Ｐゴシック" charset="-128"/>
              </a:rPr>
              <a:t>2</a:t>
            </a:r>
            <a:r>
              <a:rPr lang="ja-JP" altLang="en-US" sz="1400" dirty="0" smtClean="0">
                <a:effectLst>
                  <a:outerShdw blurRad="38100" dist="38100" dir="2700000" algn="tl">
                    <a:srgbClr val="000000">
                      <a:alpha val="43137"/>
                    </a:srgbClr>
                  </a:outerShdw>
                </a:effectLst>
                <a:latin typeface="ＭＳ Ｐゴシック" charset="-128"/>
              </a:rPr>
              <a:t>月初旬　昭和基地　到着　</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　</a:t>
            </a:r>
            <a:r>
              <a:rPr lang="en-US" altLang="ja-JP" sz="1400" dirty="0" smtClean="0">
                <a:effectLst>
                  <a:outerShdw blurRad="38100" dist="38100" dir="2700000" algn="tl">
                    <a:srgbClr val="000000">
                      <a:alpha val="43137"/>
                    </a:srgbClr>
                  </a:outerShdw>
                </a:effectLst>
                <a:latin typeface="ＭＳ Ｐゴシック" charset="-128"/>
              </a:rPr>
              <a:t>2</a:t>
            </a:r>
            <a:r>
              <a:rPr lang="ja-JP" altLang="en-US" sz="1400" dirty="0" smtClean="0">
                <a:effectLst>
                  <a:outerShdw blurRad="38100" dist="38100" dir="2700000" algn="tl">
                    <a:srgbClr val="000000">
                      <a:alpha val="43137"/>
                    </a:srgbClr>
                  </a:outerShdw>
                </a:effectLst>
                <a:latin typeface="ＭＳ Ｐゴシック" charset="-128"/>
              </a:rPr>
              <a:t>月中旬　昭和基地　離岸</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　</a:t>
            </a:r>
            <a:r>
              <a:rPr lang="en-US" altLang="ja-JP" sz="1400" dirty="0" smtClean="0">
                <a:effectLst>
                  <a:outerShdw blurRad="38100" dist="38100" dir="2700000" algn="tl">
                    <a:srgbClr val="000000">
                      <a:alpha val="43137"/>
                    </a:srgbClr>
                  </a:outerShdw>
                </a:effectLst>
                <a:latin typeface="ＭＳ Ｐゴシック" charset="-128"/>
              </a:rPr>
              <a:t>3</a:t>
            </a:r>
            <a:r>
              <a:rPr lang="ja-JP" altLang="en-US" sz="1400" dirty="0" smtClean="0">
                <a:effectLst>
                  <a:outerShdw blurRad="38100" dist="38100" dir="2700000" algn="tl">
                    <a:srgbClr val="000000">
                      <a:alpha val="43137"/>
                    </a:srgbClr>
                  </a:outerShdw>
                </a:effectLst>
                <a:latin typeface="ＭＳ Ｐゴシック" charset="-128"/>
              </a:rPr>
              <a:t>月下旬　シドニー　寄港</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　</a:t>
            </a:r>
            <a:r>
              <a:rPr lang="en-US" altLang="ja-JP" sz="1400" dirty="0" smtClean="0">
                <a:effectLst>
                  <a:outerShdw blurRad="38100" dist="38100" dir="2700000" algn="tl">
                    <a:srgbClr val="000000">
                      <a:alpha val="43137"/>
                    </a:srgbClr>
                  </a:outerShdw>
                </a:effectLst>
                <a:latin typeface="ＭＳ Ｐゴシック" charset="-128"/>
              </a:rPr>
              <a:t>4</a:t>
            </a:r>
            <a:r>
              <a:rPr lang="ja-JP" altLang="en-US" sz="1400" dirty="0" smtClean="0">
                <a:effectLst>
                  <a:outerShdw blurRad="38100" dist="38100" dir="2700000" algn="tl">
                    <a:srgbClr val="000000">
                      <a:alpha val="43137"/>
                    </a:srgbClr>
                  </a:outerShdw>
                </a:effectLst>
                <a:latin typeface="ＭＳ Ｐゴシック" charset="-128"/>
              </a:rPr>
              <a:t>月中旬　晴海埠頭　帰港</a:t>
            </a:r>
            <a:endParaRPr lang="en-US" altLang="ja-JP" sz="1400" dirty="0" smtClean="0">
              <a:effectLst>
                <a:outerShdw blurRad="38100" dist="38100" dir="2700000" algn="tl">
                  <a:srgbClr val="000000">
                    <a:alpha val="43137"/>
                  </a:srgbClr>
                </a:outerShdw>
              </a:effectLst>
              <a:latin typeface="ＭＳ Ｐゴシック" charset="-128"/>
            </a:endParaRPr>
          </a:p>
        </p:txBody>
      </p:sp>
      <p:pic>
        <p:nvPicPr>
          <p:cNvPr id="101380" name="Picture 4" descr="http://www.nipr.ac.jp/jare/research/image/image02.jpg"/>
          <p:cNvPicPr>
            <a:picLocks noChangeAspect="1" noChangeArrowheads="1"/>
          </p:cNvPicPr>
          <p:nvPr/>
        </p:nvPicPr>
        <p:blipFill>
          <a:blip r:embed="rId4" cstate="print"/>
          <a:srcRect/>
          <a:stretch>
            <a:fillRect/>
          </a:stretch>
        </p:blipFill>
        <p:spPr bwMode="auto">
          <a:xfrm>
            <a:off x="6251598" y="3684591"/>
            <a:ext cx="2307102" cy="1533546"/>
          </a:xfrm>
          <a:prstGeom prst="rect">
            <a:avLst/>
          </a:prstGeom>
          <a:noFill/>
          <a:effectLst>
            <a:outerShdw blurRad="50800" dist="38100" dir="2700000" algn="tl" rotWithShape="0">
              <a:prstClr val="black">
                <a:alpha val="40000"/>
              </a:prstClr>
            </a:outerShdw>
          </a:effectLst>
        </p:spPr>
      </p:pic>
      <p:sp>
        <p:nvSpPr>
          <p:cNvPr id="10" name="Rectangle 8"/>
          <p:cNvSpPr>
            <a:spLocks noChangeArrowheads="1"/>
          </p:cNvSpPr>
          <p:nvPr/>
        </p:nvSpPr>
        <p:spPr bwMode="auto">
          <a:xfrm>
            <a:off x="6653241" y="5327676"/>
            <a:ext cx="2373345" cy="523220"/>
          </a:xfrm>
          <a:prstGeom prst="rect">
            <a:avLst/>
          </a:prstGeom>
          <a:noFill/>
          <a:ln w="9525">
            <a:noFill/>
            <a:miter lim="800000"/>
            <a:headEnd/>
            <a:tailEnd/>
          </a:ln>
          <a:effectLst/>
        </p:spPr>
        <p:txBody>
          <a:bodyPr wrap="square">
            <a:spAutoFit/>
          </a:bodyPr>
          <a:lstStyle/>
          <a:p>
            <a:pPr defTabSz="4176713"/>
            <a:r>
              <a:rPr lang="ja-JP" altLang="en-US" sz="1400" dirty="0" smtClean="0">
                <a:effectLst>
                  <a:outerShdw blurRad="38100" dist="38100" dir="2700000" algn="tl">
                    <a:srgbClr val="000000">
                      <a:alpha val="43137"/>
                    </a:srgbClr>
                  </a:outerShdw>
                </a:effectLst>
              </a:rPr>
              <a:t>昭和基地</a:t>
            </a:r>
            <a:r>
              <a:rPr lang="en-US" altLang="ja-JP" sz="1400" dirty="0" smtClean="0">
                <a:effectLst>
                  <a:outerShdw blurRad="38100" dist="38100" dir="2700000" algn="tl">
                    <a:srgbClr val="000000">
                      <a:alpha val="43137"/>
                    </a:srgbClr>
                  </a:outerShdw>
                </a:effectLst>
              </a:rPr>
              <a:t>-</a:t>
            </a:r>
            <a:r>
              <a:rPr lang="ja-JP" altLang="en-US" sz="1400" dirty="0" smtClean="0">
                <a:effectLst>
                  <a:outerShdw blurRad="38100" dist="38100" dir="2700000" algn="tl">
                    <a:srgbClr val="000000">
                      <a:alpha val="43137"/>
                    </a:srgbClr>
                  </a:outerShdw>
                </a:effectLst>
              </a:rPr>
              <a:t>ドームふじ</a:t>
            </a:r>
            <a:r>
              <a:rPr lang="en-US" altLang="ja-JP" sz="1400" dirty="0" smtClean="0">
                <a:solidFill>
                  <a:srgbClr val="0000FF"/>
                </a:solidFill>
                <a:effectLst>
                  <a:outerShdw blurRad="38100" dist="38100" dir="2700000" algn="tl">
                    <a:srgbClr val="000000">
                      <a:alpha val="43137"/>
                    </a:srgbClr>
                  </a:outerShdw>
                </a:effectLst>
              </a:rPr>
              <a:t>1,000km</a:t>
            </a:r>
            <a:r>
              <a:rPr lang="ja-JP" altLang="en-US" sz="1400" dirty="0" smtClean="0">
                <a:effectLst>
                  <a:outerShdw blurRad="38100" dist="38100" dir="2700000" algn="tl">
                    <a:srgbClr val="000000">
                      <a:alpha val="43137"/>
                    </a:srgbClr>
                  </a:outerShdw>
                </a:effectLst>
              </a:rPr>
              <a:t>雪上車で</a:t>
            </a:r>
            <a:r>
              <a:rPr lang="en-US" altLang="ja-JP" sz="1400" dirty="0" smtClean="0">
                <a:effectLst>
                  <a:outerShdw blurRad="38100" dist="38100" dir="2700000" algn="tl">
                    <a:srgbClr val="000000">
                      <a:alpha val="43137"/>
                    </a:srgbClr>
                  </a:outerShdw>
                </a:effectLst>
              </a:rPr>
              <a:t>2</a:t>
            </a:r>
            <a:r>
              <a:rPr lang="ja-JP" altLang="en-US" sz="1400" dirty="0" smtClean="0">
                <a:effectLst>
                  <a:outerShdw blurRad="38100" dist="38100" dir="2700000" algn="tl">
                    <a:srgbClr val="000000">
                      <a:alpha val="43137"/>
                    </a:srgbClr>
                  </a:outerShdw>
                </a:effectLst>
              </a:rPr>
              <a:t>週間</a:t>
            </a:r>
            <a:endParaRPr lang="en-US" altLang="ja-JP" sz="1400" dirty="0" smtClean="0">
              <a:effectLst>
                <a:outerShdw blurRad="38100" dist="38100" dir="2700000" algn="tl">
                  <a:srgbClr val="000000">
                    <a:alpha val="43137"/>
                  </a:srgbClr>
                </a:outerShdw>
              </a:effectLst>
            </a:endParaRPr>
          </a:p>
        </p:txBody>
      </p:sp>
      <p:pic>
        <p:nvPicPr>
          <p:cNvPr id="101384" name="Picture 8" descr="しらせ"/>
          <p:cNvPicPr>
            <a:picLocks noChangeAspect="1" noChangeArrowheads="1"/>
          </p:cNvPicPr>
          <p:nvPr/>
        </p:nvPicPr>
        <p:blipFill>
          <a:blip r:embed="rId5" cstate="print"/>
          <a:srcRect/>
          <a:stretch>
            <a:fillRect/>
          </a:stretch>
        </p:blipFill>
        <p:spPr bwMode="auto">
          <a:xfrm>
            <a:off x="572708" y="4232286"/>
            <a:ext cx="2446371" cy="1834778"/>
          </a:xfrm>
          <a:prstGeom prst="rect">
            <a:avLst/>
          </a:prstGeom>
          <a:noFill/>
          <a:effectLst>
            <a:outerShdw blurRad="50800" dist="38100" dir="2700000" algn="tl" rotWithShape="0">
              <a:prstClr val="black">
                <a:alpha val="40000"/>
              </a:prstClr>
            </a:outerShdw>
          </a:effectLst>
        </p:spPr>
      </p:pic>
      <p:sp>
        <p:nvSpPr>
          <p:cNvPr id="13" name="正方形/長方形 12"/>
          <p:cNvSpPr/>
          <p:nvPr/>
        </p:nvSpPr>
        <p:spPr>
          <a:xfrm>
            <a:off x="3530261" y="3538539"/>
            <a:ext cx="822661" cy="276999"/>
          </a:xfrm>
          <a:prstGeom prst="rect">
            <a:avLst/>
          </a:prstGeom>
        </p:spPr>
        <p:txBody>
          <a:bodyPr wrap="none">
            <a:spAutoFit/>
          </a:bodyPr>
          <a:lstStyle/>
          <a:p>
            <a:r>
              <a:rPr lang="ja-JP" altLang="en-US" sz="1200" dirty="0" smtClean="0"/>
              <a:t>極地研</a:t>
            </a:r>
            <a:r>
              <a:rPr lang="en-US" altLang="ja-JP" sz="1200" dirty="0" smtClean="0"/>
              <a:t>HP</a:t>
            </a:r>
            <a:endParaRPr lang="ja-JP" altLang="en-US" sz="1200" dirty="0"/>
          </a:p>
        </p:txBody>
      </p:sp>
      <p:sp>
        <p:nvSpPr>
          <p:cNvPr id="14" name="正方形/長方形 13"/>
          <p:cNvSpPr/>
          <p:nvPr/>
        </p:nvSpPr>
        <p:spPr>
          <a:xfrm>
            <a:off x="2252306" y="6057936"/>
            <a:ext cx="822661" cy="276999"/>
          </a:xfrm>
          <a:prstGeom prst="rect">
            <a:avLst/>
          </a:prstGeom>
        </p:spPr>
        <p:txBody>
          <a:bodyPr wrap="none">
            <a:spAutoFit/>
          </a:bodyPr>
          <a:lstStyle/>
          <a:p>
            <a:r>
              <a:rPr lang="ja-JP" altLang="en-US" sz="1200" dirty="0" smtClean="0"/>
              <a:t>極地研</a:t>
            </a:r>
            <a:r>
              <a:rPr lang="en-US" altLang="ja-JP" sz="1200" dirty="0" smtClean="0"/>
              <a:t>HP</a:t>
            </a:r>
            <a:endParaRPr lang="ja-JP" altLang="en-US" sz="1200" dirty="0"/>
          </a:p>
        </p:txBody>
      </p:sp>
      <p:sp>
        <p:nvSpPr>
          <p:cNvPr id="15" name="正方形/長方形 14"/>
          <p:cNvSpPr/>
          <p:nvPr/>
        </p:nvSpPr>
        <p:spPr>
          <a:xfrm>
            <a:off x="5867093" y="6203988"/>
            <a:ext cx="822661" cy="276999"/>
          </a:xfrm>
          <a:prstGeom prst="rect">
            <a:avLst/>
          </a:prstGeom>
        </p:spPr>
        <p:txBody>
          <a:bodyPr wrap="none">
            <a:spAutoFit/>
          </a:bodyPr>
          <a:lstStyle/>
          <a:p>
            <a:r>
              <a:rPr lang="ja-JP" altLang="en-US" sz="1200" dirty="0" smtClean="0"/>
              <a:t>市川隆</a:t>
            </a:r>
            <a:r>
              <a:rPr lang="en-US" altLang="ja-JP" sz="1200" dirty="0" smtClean="0"/>
              <a:t>HP</a:t>
            </a:r>
            <a:endParaRPr lang="ja-JP" altLang="en-US" sz="1200" dirty="0"/>
          </a:p>
        </p:txBody>
      </p:sp>
      <p:sp>
        <p:nvSpPr>
          <p:cNvPr id="16" name="正方形/長方形 15"/>
          <p:cNvSpPr/>
          <p:nvPr/>
        </p:nvSpPr>
        <p:spPr>
          <a:xfrm>
            <a:off x="7712118" y="3684591"/>
            <a:ext cx="822661" cy="276999"/>
          </a:xfrm>
          <a:prstGeom prst="rect">
            <a:avLst/>
          </a:prstGeom>
        </p:spPr>
        <p:txBody>
          <a:bodyPr wrap="none">
            <a:spAutoFit/>
          </a:bodyPr>
          <a:lstStyle/>
          <a:p>
            <a:r>
              <a:rPr lang="ja-JP" altLang="en-US" sz="1200" dirty="0" smtClean="0"/>
              <a:t>極地研</a:t>
            </a:r>
            <a:r>
              <a:rPr lang="en-US" altLang="ja-JP" sz="1200" dirty="0" smtClean="0"/>
              <a:t>HP</a:t>
            </a:r>
            <a:endParaRPr lang="ja-JP" altLang="en-US" sz="1200" dirty="0"/>
          </a:p>
        </p:txBody>
      </p:sp>
      <p:cxnSp>
        <p:nvCxnSpPr>
          <p:cNvPr id="18" name="直線矢印コネクタ 17"/>
          <p:cNvCxnSpPr/>
          <p:nvPr/>
        </p:nvCxnSpPr>
        <p:spPr>
          <a:xfrm rot="16200000" flipV="1">
            <a:off x="4718054" y="5656294"/>
            <a:ext cx="292103" cy="7302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rot="5400000" flipH="1" flipV="1">
            <a:off x="4772823" y="5236395"/>
            <a:ext cx="328617" cy="21907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正方形/長方形 21"/>
          <p:cNvSpPr/>
          <p:nvPr/>
        </p:nvSpPr>
        <p:spPr>
          <a:xfrm>
            <a:off x="572708" y="3940182"/>
            <a:ext cx="1364476" cy="307777"/>
          </a:xfrm>
          <a:prstGeom prst="rect">
            <a:avLst/>
          </a:prstGeom>
        </p:spPr>
        <p:txBody>
          <a:bodyPr wrap="none">
            <a:spAutoFit/>
          </a:bodyPr>
          <a:lstStyle/>
          <a:p>
            <a:r>
              <a:rPr lang="ja-JP" altLang="en-US" sz="1400" dirty="0" smtClean="0">
                <a:effectLst>
                  <a:outerShdw blurRad="38100" dist="38100" dir="2700000" algn="tl">
                    <a:srgbClr val="000000">
                      <a:alpha val="43137"/>
                    </a:srgbClr>
                  </a:outerShdw>
                </a:effectLst>
              </a:rPr>
              <a:t>砕氷艦「しらせ」</a:t>
            </a:r>
            <a:endParaRPr lang="en-US" altLang="ja-JP" sz="1400" dirty="0" smtClean="0">
              <a:effectLst>
                <a:outerShdw blurRad="38100" dist="38100" dir="2700000" algn="tl">
                  <a:srgbClr val="000000">
                    <a:alpha val="43137"/>
                  </a:srgbClr>
                </a:outerShdw>
              </a:effectLst>
            </a:endParaRPr>
          </a:p>
        </p:txBody>
      </p:sp>
      <p:sp>
        <p:nvSpPr>
          <p:cNvPr id="23" name="Rectangle 8"/>
          <p:cNvSpPr>
            <a:spLocks noChangeArrowheads="1"/>
          </p:cNvSpPr>
          <p:nvPr/>
        </p:nvSpPr>
        <p:spPr bwMode="auto">
          <a:xfrm>
            <a:off x="4352922" y="3343936"/>
            <a:ext cx="1350981" cy="523220"/>
          </a:xfrm>
          <a:prstGeom prst="rect">
            <a:avLst/>
          </a:prstGeom>
          <a:noFill/>
          <a:ln w="9525">
            <a:noFill/>
            <a:miter lim="800000"/>
            <a:headEnd/>
            <a:tailEnd/>
          </a:ln>
          <a:effectLst/>
        </p:spPr>
        <p:txBody>
          <a:bodyPr wrap="square">
            <a:spAutoFit/>
          </a:bodyPr>
          <a:lstStyle/>
          <a:p>
            <a:pPr defTabSz="4176713"/>
            <a:r>
              <a:rPr lang="ja-JP" altLang="en-US" sz="1400" dirty="0" smtClean="0">
                <a:effectLst>
                  <a:outerShdw blurRad="38100" dist="38100" dir="2700000" algn="tl">
                    <a:srgbClr val="000000">
                      <a:alpha val="43137"/>
                    </a:srgbClr>
                  </a:outerShdw>
                </a:effectLst>
              </a:rPr>
              <a:t>東京</a:t>
            </a:r>
            <a:r>
              <a:rPr lang="en-US" altLang="ja-JP" sz="1400" dirty="0" smtClean="0">
                <a:effectLst>
                  <a:outerShdw blurRad="38100" dist="38100" dir="2700000" algn="tl">
                    <a:srgbClr val="000000">
                      <a:alpha val="43137"/>
                    </a:srgbClr>
                  </a:outerShdw>
                </a:effectLst>
              </a:rPr>
              <a:t>-</a:t>
            </a:r>
            <a:r>
              <a:rPr lang="ja-JP" altLang="en-US" sz="1400" dirty="0" smtClean="0">
                <a:effectLst>
                  <a:outerShdw blurRad="38100" dist="38100" dir="2700000" algn="tl">
                    <a:srgbClr val="000000">
                      <a:alpha val="43137"/>
                    </a:srgbClr>
                  </a:outerShdw>
                </a:effectLst>
              </a:rPr>
              <a:t>昭和基地</a:t>
            </a:r>
            <a:r>
              <a:rPr lang="en-US" altLang="ja-JP" sz="1400" dirty="0" smtClean="0">
                <a:solidFill>
                  <a:srgbClr val="0000FF"/>
                </a:solidFill>
                <a:effectLst>
                  <a:outerShdw blurRad="38100" dist="38100" dir="2700000" algn="tl">
                    <a:srgbClr val="000000">
                      <a:alpha val="43137"/>
                    </a:srgbClr>
                  </a:outerShdw>
                </a:effectLst>
              </a:rPr>
              <a:t>14,000km</a:t>
            </a:r>
          </a:p>
        </p:txBody>
      </p:sp>
      <p:sp>
        <p:nvSpPr>
          <p:cNvPr id="24" name="正方形/長方形 23"/>
          <p:cNvSpPr/>
          <p:nvPr/>
        </p:nvSpPr>
        <p:spPr>
          <a:xfrm>
            <a:off x="550131" y="5817450"/>
            <a:ext cx="1811714" cy="276999"/>
          </a:xfrm>
          <a:prstGeom prst="rect">
            <a:avLst/>
          </a:prstGeom>
        </p:spPr>
        <p:txBody>
          <a:bodyPr wrap="none">
            <a:spAutoFit/>
          </a:bodyPr>
          <a:lstStyle/>
          <a:p>
            <a:r>
              <a:rPr lang="en-US" altLang="ja-JP" sz="1200" dirty="0" smtClean="0"/>
              <a:t>※</a:t>
            </a:r>
            <a:r>
              <a:rPr lang="ja-JP" altLang="en-US" sz="1200" dirty="0" smtClean="0"/>
              <a:t>現在は後継艦「しらせ」</a:t>
            </a:r>
            <a:endParaRPr lang="ja-JP" altLang="en-US" sz="1200" dirty="0"/>
          </a:p>
        </p:txBody>
      </p:sp>
      <p:sp>
        <p:nvSpPr>
          <p:cNvPr id="31" name="正方形/長方形 30"/>
          <p:cNvSpPr/>
          <p:nvPr/>
        </p:nvSpPr>
        <p:spPr>
          <a:xfrm>
            <a:off x="6069033" y="3392487"/>
            <a:ext cx="2550698" cy="307777"/>
          </a:xfrm>
          <a:prstGeom prst="rect">
            <a:avLst/>
          </a:prstGeom>
        </p:spPr>
        <p:txBody>
          <a:bodyPr wrap="none">
            <a:spAutoFit/>
          </a:bodyPr>
          <a:lstStyle/>
          <a:p>
            <a:r>
              <a:rPr lang="zh-TW" altLang="en-US" sz="1400" dirty="0" smtClean="0">
                <a:effectLst>
                  <a:outerShdw blurRad="38100" dist="38100" dir="2700000" algn="tl">
                    <a:srgbClr val="000000">
                      <a:alpha val="43137"/>
                    </a:srgbClr>
                  </a:outerShdw>
                </a:effectLst>
                <a:ea typeface="ＭＳ Ｐゴシック" pitchFamily="50" charset="-128"/>
              </a:rPr>
              <a:t>南極観測用雪上車 </a:t>
            </a:r>
            <a:r>
              <a:rPr lang="ja-JP" altLang="en-US" sz="1400" dirty="0" smtClean="0">
                <a:effectLst>
                  <a:outerShdw blurRad="38100" dist="38100" dir="2700000" algn="tl">
                    <a:srgbClr val="000000">
                      <a:alpha val="43137"/>
                    </a:srgbClr>
                  </a:outerShdw>
                </a:effectLst>
                <a:ea typeface="ＭＳ Ｐゴシック" pitchFamily="50" charset="-128"/>
              </a:rPr>
              <a:t>　</a:t>
            </a:r>
            <a:r>
              <a:rPr lang="en-US" altLang="zh-TW" sz="1400" dirty="0" smtClean="0">
                <a:effectLst>
                  <a:outerShdw blurRad="38100" dist="38100" dir="2700000" algn="tl">
                    <a:srgbClr val="000000">
                      <a:alpha val="43137"/>
                    </a:srgbClr>
                  </a:outerShdw>
                </a:effectLst>
                <a:ea typeface="ＭＳ Ｐゴシック" pitchFamily="50" charset="-128"/>
              </a:rPr>
              <a:t>SM100S</a:t>
            </a:r>
            <a:r>
              <a:rPr lang="zh-TW" altLang="en-US" sz="1400" dirty="0" smtClean="0">
                <a:effectLst>
                  <a:outerShdw blurRad="38100" dist="38100" dir="2700000" algn="tl">
                    <a:srgbClr val="000000">
                      <a:alpha val="43137"/>
                    </a:srgbClr>
                  </a:outerShdw>
                </a:effectLst>
                <a:ea typeface="ＭＳ Ｐゴシック" pitchFamily="50" charset="-128"/>
              </a:rPr>
              <a:t>型</a:t>
            </a:r>
            <a:endParaRPr lang="ja-JP" altLang="en-US" sz="1400" dirty="0">
              <a:effectLst>
                <a:outerShdw blurRad="38100" dist="38100" dir="2700000" algn="tl">
                  <a:srgbClr val="000000">
                    <a:alpha val="43137"/>
                  </a:srgbClr>
                </a:outerShdw>
              </a:effectLst>
              <a:ea typeface="ＭＳ Ｐゴシック" pitchFamily="50" charset="-128"/>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22"/>
          <p:cNvPicPr>
            <a:picLocks noChangeAspect="1" noChangeArrowheads="1"/>
          </p:cNvPicPr>
          <p:nvPr/>
        </p:nvPicPr>
        <p:blipFill>
          <a:blip r:embed="rId2" cstate="print"/>
          <a:srcRect l="4049" b="13265"/>
          <a:stretch>
            <a:fillRect/>
          </a:stretch>
        </p:blipFill>
        <p:spPr bwMode="auto">
          <a:xfrm>
            <a:off x="5776929" y="1530324"/>
            <a:ext cx="3151748" cy="1862163"/>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97288" name="Picture 8" descr="http://www.nipr.ac.jp/jare/nankyoku/04/pic41300.jpg"/>
          <p:cNvPicPr>
            <a:picLocks noChangeAspect="1" noChangeArrowheads="1"/>
          </p:cNvPicPr>
          <p:nvPr/>
        </p:nvPicPr>
        <p:blipFill>
          <a:blip r:embed="rId3" cstate="print"/>
          <a:srcRect t="14119" b="18108"/>
          <a:stretch>
            <a:fillRect/>
          </a:stretch>
        </p:blipFill>
        <p:spPr bwMode="auto">
          <a:xfrm>
            <a:off x="4498974" y="434934"/>
            <a:ext cx="2761123" cy="1497033"/>
          </a:xfrm>
          <a:prstGeom prst="rect">
            <a:avLst/>
          </a:prstGeom>
          <a:noFill/>
          <a:effectLst>
            <a:outerShdw blurRad="50800" dist="38100" dir="2700000" algn="tl" rotWithShape="0">
              <a:prstClr val="black">
                <a:alpha val="40000"/>
              </a:prstClr>
            </a:outerShdw>
          </a:effectLst>
        </p:spPr>
      </p:pic>
      <p:sp>
        <p:nvSpPr>
          <p:cNvPr id="42" name="正方形/長方形 41"/>
          <p:cNvSpPr/>
          <p:nvPr/>
        </p:nvSpPr>
        <p:spPr>
          <a:xfrm>
            <a:off x="5682752" y="3867156"/>
            <a:ext cx="1992853"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ja-JP" altLang="en-US" dirty="0" smtClean="0">
                <a:effectLst>
                  <a:outerShdw blurRad="38100" dist="38100" dir="2700000" algn="tl">
                    <a:srgbClr val="000000">
                      <a:alpha val="43137"/>
                    </a:srgbClr>
                  </a:outerShdw>
                </a:effectLst>
              </a:rPr>
              <a:t>崑崙基地</a:t>
            </a:r>
            <a:r>
              <a:rPr lang="en-US" altLang="ja-JP" dirty="0" smtClean="0">
                <a:effectLst>
                  <a:outerShdw blurRad="38100" dist="38100" dir="2700000" algn="tl">
                    <a:srgbClr val="000000">
                      <a:alpha val="43137"/>
                    </a:srgbClr>
                  </a:outerShdw>
                </a:effectLst>
              </a:rPr>
              <a:t>(</a:t>
            </a:r>
            <a:r>
              <a:rPr lang="ja-JP" altLang="en-US" dirty="0" smtClean="0">
                <a:effectLst>
                  <a:outerShdw blurRad="38100" dist="38100" dir="2700000" algn="tl">
                    <a:srgbClr val="000000">
                      <a:alpha val="43137"/>
                    </a:srgbClr>
                  </a:outerShdw>
                </a:effectLst>
              </a:rPr>
              <a:t>ドーム</a:t>
            </a:r>
            <a:r>
              <a:rPr lang="en-US" altLang="ja-JP" dirty="0" smtClean="0">
                <a:effectLst>
                  <a:outerShdw blurRad="38100" dist="38100" dir="2700000" algn="tl">
                    <a:srgbClr val="000000">
                      <a:alpha val="43137"/>
                    </a:srgbClr>
                  </a:outerShdw>
                </a:effectLst>
              </a:rPr>
              <a:t>A)</a:t>
            </a:r>
          </a:p>
        </p:txBody>
      </p:sp>
      <p:pic>
        <p:nvPicPr>
          <p:cNvPr id="3" name="Picture 7" descr="画像:Amundsen-scott-south pole station 2006.jpg">
            <a:hlinkClick r:id="rId4"/>
          </p:cNvPr>
          <p:cNvPicPr>
            <a:picLocks noChangeAspect="1" noChangeArrowheads="1"/>
          </p:cNvPicPr>
          <p:nvPr/>
        </p:nvPicPr>
        <p:blipFill>
          <a:blip r:embed="rId5" cstate="print"/>
          <a:srcRect/>
          <a:stretch>
            <a:fillRect/>
          </a:stretch>
        </p:blipFill>
        <p:spPr bwMode="auto">
          <a:xfrm>
            <a:off x="628596" y="982629"/>
            <a:ext cx="3213144" cy="1667017"/>
          </a:xfrm>
          <a:prstGeom prst="rect">
            <a:avLst/>
          </a:prstGeom>
          <a:noFill/>
          <a:effectLst>
            <a:outerShdw blurRad="50800" dist="38100" dir="2700000" algn="tl" rotWithShape="0">
              <a:prstClr val="black">
                <a:alpha val="40000"/>
              </a:prstClr>
            </a:outerShdw>
          </a:effectLst>
        </p:spPr>
      </p:pic>
      <p:sp>
        <p:nvSpPr>
          <p:cNvPr id="4" name="スライド番号プレースホルダ 3"/>
          <p:cNvSpPr>
            <a:spLocks noGrp="1"/>
          </p:cNvSpPr>
          <p:nvPr>
            <p:ph type="sldNum" sz="quarter" idx="12"/>
          </p:nvPr>
        </p:nvSpPr>
        <p:spPr/>
        <p:txBody>
          <a:bodyPr/>
          <a:lstStyle/>
          <a:p>
            <a:fld id="{211C075B-6712-4FC4-92CB-6BC868D296D4}" type="slidenum">
              <a:rPr kumimoji="1" lang="ja-JP" altLang="en-US" smtClean="0"/>
              <a:pPr/>
              <a:t>38</a:t>
            </a:fld>
            <a:endParaRPr kumimoji="1" lang="ja-JP" altLang="en-US" dirty="0"/>
          </a:p>
        </p:txBody>
      </p:sp>
      <p:sp>
        <p:nvSpPr>
          <p:cNvPr id="5" name="Rectangle 8"/>
          <p:cNvSpPr>
            <a:spLocks noChangeArrowheads="1"/>
          </p:cNvSpPr>
          <p:nvPr/>
        </p:nvSpPr>
        <p:spPr bwMode="auto">
          <a:xfrm>
            <a:off x="585766" y="2630600"/>
            <a:ext cx="2416175" cy="274637"/>
          </a:xfrm>
          <a:prstGeom prst="rect">
            <a:avLst/>
          </a:prstGeom>
          <a:noFill/>
          <a:ln w="9525">
            <a:noFill/>
            <a:miter lim="800000"/>
            <a:headEnd/>
            <a:tailEnd/>
          </a:ln>
          <a:effectLst/>
        </p:spPr>
        <p:txBody>
          <a:bodyPr wrap="none">
            <a:spAutoFit/>
          </a:bodyPr>
          <a:lstStyle/>
          <a:p>
            <a:r>
              <a:rPr lang="en-US" altLang="ja-JP" sz="1200" dirty="0"/>
              <a:t>http://www.southpolestation.com/</a:t>
            </a:r>
          </a:p>
        </p:txBody>
      </p:sp>
      <p:pic>
        <p:nvPicPr>
          <p:cNvPr id="7" name="Picture 10"/>
          <p:cNvPicPr>
            <a:picLocks noChangeAspect="1" noChangeArrowheads="1"/>
          </p:cNvPicPr>
          <p:nvPr/>
        </p:nvPicPr>
        <p:blipFill>
          <a:blip r:embed="rId6" cstate="print"/>
          <a:srcRect l="3659" t="20975" r="42415" b="46907"/>
          <a:stretch>
            <a:fillRect/>
          </a:stretch>
        </p:blipFill>
        <p:spPr bwMode="auto">
          <a:xfrm>
            <a:off x="665156" y="4419053"/>
            <a:ext cx="3760792" cy="1679598"/>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8" name="Rectangle 11"/>
          <p:cNvSpPr>
            <a:spLocks noChangeArrowheads="1"/>
          </p:cNvSpPr>
          <p:nvPr/>
        </p:nvSpPr>
        <p:spPr bwMode="auto">
          <a:xfrm>
            <a:off x="4614776" y="2955847"/>
            <a:ext cx="1022350" cy="366712"/>
          </a:xfrm>
          <a:prstGeom prst="rect">
            <a:avLst/>
          </a:prstGeom>
          <a:noFill/>
          <a:ln w="9525">
            <a:noFill/>
            <a:miter lim="800000"/>
            <a:headEnd/>
            <a:tailEnd/>
          </a:ln>
          <a:effectLst/>
        </p:spPr>
        <p:txBody>
          <a:bodyPr wrap="none">
            <a:spAutoFit/>
          </a:bodyPr>
          <a:lstStyle/>
          <a:p>
            <a:r>
              <a:rPr lang="en-US" altLang="ja-JP">
                <a:solidFill>
                  <a:srgbClr val="FF0000"/>
                </a:solidFill>
              </a:rPr>
              <a:t>Dome C</a:t>
            </a:r>
          </a:p>
        </p:txBody>
      </p:sp>
      <p:sp>
        <p:nvSpPr>
          <p:cNvPr id="9" name="Rectangle 12"/>
          <p:cNvSpPr>
            <a:spLocks noChangeArrowheads="1"/>
          </p:cNvSpPr>
          <p:nvPr/>
        </p:nvSpPr>
        <p:spPr bwMode="auto">
          <a:xfrm>
            <a:off x="1943064" y="6079605"/>
            <a:ext cx="2678113" cy="274637"/>
          </a:xfrm>
          <a:prstGeom prst="rect">
            <a:avLst/>
          </a:prstGeom>
          <a:noFill/>
          <a:ln w="9525">
            <a:noFill/>
            <a:miter lim="800000"/>
            <a:headEnd/>
            <a:tailEnd/>
          </a:ln>
          <a:effectLst/>
        </p:spPr>
        <p:txBody>
          <a:bodyPr wrap="none">
            <a:spAutoFit/>
          </a:bodyPr>
          <a:lstStyle/>
          <a:p>
            <a:r>
              <a:rPr lang="en-US" altLang="ja-JP" sz="1200" dirty="0"/>
              <a:t>http://www.phys.unsw.edu.au/nature/</a:t>
            </a:r>
          </a:p>
        </p:txBody>
      </p:sp>
      <p:sp>
        <p:nvSpPr>
          <p:cNvPr id="10" name="Rectangle 13"/>
          <p:cNvSpPr>
            <a:spLocks noChangeArrowheads="1"/>
          </p:cNvSpPr>
          <p:nvPr/>
        </p:nvSpPr>
        <p:spPr bwMode="auto">
          <a:xfrm>
            <a:off x="4716376" y="3316209"/>
            <a:ext cx="920750" cy="366713"/>
          </a:xfrm>
          <a:prstGeom prst="rect">
            <a:avLst/>
          </a:prstGeom>
          <a:noFill/>
          <a:ln w="9525">
            <a:noFill/>
            <a:miter lim="800000"/>
            <a:headEnd/>
            <a:tailEnd/>
          </a:ln>
          <a:effectLst/>
        </p:spPr>
        <p:txBody>
          <a:bodyPr wrap="none">
            <a:spAutoFit/>
          </a:bodyPr>
          <a:lstStyle/>
          <a:p>
            <a:r>
              <a:rPr lang="en-US" altLang="ja-JP"/>
              <a:t>2004</a:t>
            </a:r>
            <a:r>
              <a:rPr lang="ja-JP" altLang="en-US"/>
              <a:t>～</a:t>
            </a:r>
          </a:p>
        </p:txBody>
      </p:sp>
      <p:sp>
        <p:nvSpPr>
          <p:cNvPr id="12" name="正方形/長方形 11"/>
          <p:cNvSpPr/>
          <p:nvPr/>
        </p:nvSpPr>
        <p:spPr>
          <a:xfrm>
            <a:off x="555570" y="471447"/>
            <a:ext cx="3363421"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ja-JP" altLang="en-US" dirty="0" smtClean="0">
                <a:effectLst>
                  <a:outerShdw blurRad="38100" dist="38100" dir="2700000" algn="tl">
                    <a:srgbClr val="000000">
                      <a:alpha val="43137"/>
                    </a:srgbClr>
                  </a:outerShdw>
                </a:effectLst>
              </a:rPr>
              <a:t>アムンゼン・スコット基地</a:t>
            </a:r>
            <a:r>
              <a:rPr lang="en-US" altLang="ja-JP" dirty="0" smtClean="0">
                <a:effectLst>
                  <a:outerShdw blurRad="38100" dist="38100" dir="2700000" algn="tl">
                    <a:srgbClr val="000000">
                      <a:alpha val="43137"/>
                    </a:srgbClr>
                  </a:outerShdw>
                </a:effectLst>
              </a:rPr>
              <a:t>(</a:t>
            </a:r>
            <a:r>
              <a:rPr lang="ja-JP" altLang="en-US" dirty="0" smtClean="0">
                <a:effectLst>
                  <a:outerShdw blurRad="38100" dist="38100" dir="2700000" algn="tl">
                    <a:srgbClr val="000000">
                      <a:alpha val="43137"/>
                    </a:srgbClr>
                  </a:outerShdw>
                </a:effectLst>
              </a:rPr>
              <a:t>南極点</a:t>
            </a:r>
            <a:r>
              <a:rPr lang="en-US" altLang="ja-JP" dirty="0" smtClean="0">
                <a:effectLst>
                  <a:outerShdw blurRad="38100" dist="38100" dir="2700000" algn="tl">
                    <a:srgbClr val="000000">
                      <a:alpha val="43137"/>
                    </a:srgbClr>
                  </a:outerShdw>
                </a:effectLst>
              </a:rPr>
              <a:t>)</a:t>
            </a:r>
          </a:p>
        </p:txBody>
      </p:sp>
      <p:pic>
        <p:nvPicPr>
          <p:cNvPr id="13" name="Picture 16" descr="antarctica3"/>
          <p:cNvPicPr>
            <a:picLocks noChangeAspect="1" noChangeArrowheads="1"/>
          </p:cNvPicPr>
          <p:nvPr/>
        </p:nvPicPr>
        <p:blipFill>
          <a:blip r:embed="rId7" cstate="print">
            <a:clrChange>
              <a:clrFrom>
                <a:srgbClr val="FAFAFA"/>
              </a:clrFrom>
              <a:clrTo>
                <a:srgbClr val="FAFAFA">
                  <a:alpha val="0"/>
                </a:srgbClr>
              </a:clrTo>
            </a:clrChange>
          </a:blip>
          <a:srcRect/>
          <a:stretch>
            <a:fillRect/>
          </a:stretch>
        </p:blipFill>
        <p:spPr bwMode="auto">
          <a:xfrm>
            <a:off x="2235168" y="1603350"/>
            <a:ext cx="4059237" cy="3629025"/>
          </a:xfrm>
          <a:prstGeom prst="rect">
            <a:avLst/>
          </a:prstGeom>
          <a:noFill/>
        </p:spPr>
      </p:pic>
      <p:sp>
        <p:nvSpPr>
          <p:cNvPr id="14" name="Oval 17"/>
          <p:cNvSpPr>
            <a:spLocks noChangeArrowheads="1"/>
          </p:cNvSpPr>
          <p:nvPr/>
        </p:nvSpPr>
        <p:spPr bwMode="auto">
          <a:xfrm>
            <a:off x="4640230" y="2662213"/>
            <a:ext cx="150813" cy="152400"/>
          </a:xfrm>
          <a:prstGeom prst="ellipse">
            <a:avLst/>
          </a:prstGeom>
          <a:solidFill>
            <a:srgbClr val="FF0000"/>
          </a:solidFill>
          <a:ln w="9525" algn="ctr">
            <a:noFill/>
            <a:round/>
            <a:headEnd/>
            <a:tailEnd/>
          </a:ln>
          <a:effectLst/>
        </p:spPr>
        <p:txBody>
          <a:bodyPr anchor="ctr">
            <a:spAutoFit/>
          </a:bodyPr>
          <a:lstStyle/>
          <a:p>
            <a:endParaRPr lang="ja-JP" altLang="en-US"/>
          </a:p>
        </p:txBody>
      </p:sp>
      <p:sp>
        <p:nvSpPr>
          <p:cNvPr id="15" name="Oval 18"/>
          <p:cNvSpPr>
            <a:spLocks noChangeArrowheads="1"/>
          </p:cNvSpPr>
          <p:nvPr/>
        </p:nvSpPr>
        <p:spPr bwMode="auto">
          <a:xfrm>
            <a:off x="4741830" y="3219425"/>
            <a:ext cx="150813" cy="152400"/>
          </a:xfrm>
          <a:prstGeom prst="ellipse">
            <a:avLst/>
          </a:prstGeom>
          <a:solidFill>
            <a:srgbClr val="0033CC"/>
          </a:solidFill>
          <a:ln w="9525" algn="ctr">
            <a:noFill/>
            <a:round/>
            <a:headEnd/>
            <a:tailEnd/>
          </a:ln>
          <a:effectLst/>
        </p:spPr>
        <p:txBody>
          <a:bodyPr anchor="ctr">
            <a:spAutoFit/>
          </a:bodyPr>
          <a:lstStyle/>
          <a:p>
            <a:endParaRPr lang="ja-JP" altLang="en-US"/>
          </a:p>
        </p:txBody>
      </p:sp>
      <p:sp>
        <p:nvSpPr>
          <p:cNvPr id="16" name="Oval 19"/>
          <p:cNvSpPr>
            <a:spLocks noChangeArrowheads="1"/>
          </p:cNvSpPr>
          <p:nvPr/>
        </p:nvSpPr>
        <p:spPr bwMode="auto">
          <a:xfrm>
            <a:off x="4991068" y="3929038"/>
            <a:ext cx="150812" cy="152400"/>
          </a:xfrm>
          <a:prstGeom prst="ellipse">
            <a:avLst/>
          </a:prstGeom>
          <a:solidFill>
            <a:srgbClr val="0033CC"/>
          </a:solidFill>
          <a:ln w="9525" algn="ctr">
            <a:noFill/>
            <a:round/>
            <a:headEnd/>
            <a:tailEnd/>
          </a:ln>
          <a:effectLst/>
        </p:spPr>
        <p:txBody>
          <a:bodyPr anchor="ctr">
            <a:spAutoFit/>
          </a:bodyPr>
          <a:lstStyle/>
          <a:p>
            <a:endParaRPr lang="ja-JP" altLang="en-US"/>
          </a:p>
        </p:txBody>
      </p:sp>
      <p:sp>
        <p:nvSpPr>
          <p:cNvPr id="17" name="Oval 20"/>
          <p:cNvSpPr>
            <a:spLocks noChangeArrowheads="1"/>
          </p:cNvSpPr>
          <p:nvPr/>
        </p:nvSpPr>
        <p:spPr bwMode="auto">
          <a:xfrm>
            <a:off x="4170357" y="3355974"/>
            <a:ext cx="150813" cy="152400"/>
          </a:xfrm>
          <a:prstGeom prst="ellipse">
            <a:avLst/>
          </a:prstGeom>
          <a:solidFill>
            <a:srgbClr val="0033CC"/>
          </a:solidFill>
          <a:ln w="9525" algn="ctr">
            <a:noFill/>
            <a:round/>
            <a:headEnd/>
            <a:tailEnd/>
          </a:ln>
          <a:effectLst/>
        </p:spPr>
        <p:txBody>
          <a:bodyPr anchor="ctr">
            <a:spAutoFit/>
          </a:bodyPr>
          <a:lstStyle/>
          <a:p>
            <a:endParaRPr lang="ja-JP" altLang="en-US"/>
          </a:p>
        </p:txBody>
      </p:sp>
      <p:sp>
        <p:nvSpPr>
          <p:cNvPr id="22" name="Oval 25"/>
          <p:cNvSpPr>
            <a:spLocks noChangeArrowheads="1"/>
          </p:cNvSpPr>
          <p:nvPr/>
        </p:nvSpPr>
        <p:spPr bwMode="auto">
          <a:xfrm>
            <a:off x="5041868" y="2255813"/>
            <a:ext cx="150812" cy="153987"/>
          </a:xfrm>
          <a:prstGeom prst="ellipse">
            <a:avLst/>
          </a:prstGeom>
          <a:solidFill>
            <a:srgbClr val="FF0000"/>
          </a:solidFill>
          <a:ln w="9525" algn="ctr">
            <a:noFill/>
            <a:round/>
            <a:headEnd/>
            <a:tailEnd/>
          </a:ln>
          <a:effectLst/>
        </p:spPr>
        <p:txBody>
          <a:bodyPr anchor="ctr">
            <a:spAutoFit/>
          </a:bodyPr>
          <a:lstStyle/>
          <a:p>
            <a:endParaRPr lang="ja-JP" altLang="en-US"/>
          </a:p>
        </p:txBody>
      </p:sp>
      <p:cxnSp>
        <p:nvCxnSpPr>
          <p:cNvPr id="26" name="直線矢印コネクタ 25"/>
          <p:cNvCxnSpPr/>
          <p:nvPr/>
        </p:nvCxnSpPr>
        <p:spPr>
          <a:xfrm>
            <a:off x="3257532" y="2735253"/>
            <a:ext cx="876312" cy="620721"/>
          </a:xfrm>
          <a:prstGeom prst="straightConnector1">
            <a:avLst/>
          </a:prstGeom>
          <a:ln w="158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p:nvPr/>
        </p:nvCxnSpPr>
        <p:spPr>
          <a:xfrm flipV="1">
            <a:off x="3841740" y="4103680"/>
            <a:ext cx="1103280" cy="639788"/>
          </a:xfrm>
          <a:prstGeom prst="straightConnector1">
            <a:avLst/>
          </a:prstGeom>
          <a:ln w="158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p:nvPr/>
        </p:nvCxnSpPr>
        <p:spPr>
          <a:xfrm rot="10800000">
            <a:off x="4973648" y="3319461"/>
            <a:ext cx="839795" cy="511183"/>
          </a:xfrm>
          <a:prstGeom prst="straightConnector1">
            <a:avLst/>
          </a:prstGeom>
          <a:ln w="15875">
            <a:solidFill>
              <a:srgbClr val="0000FF"/>
            </a:solidFill>
            <a:tailEnd type="arrow"/>
          </a:ln>
        </p:spPr>
        <p:style>
          <a:lnRef idx="1">
            <a:schemeClr val="accent1"/>
          </a:lnRef>
          <a:fillRef idx="0">
            <a:schemeClr val="accent1"/>
          </a:fillRef>
          <a:effectRef idx="0">
            <a:schemeClr val="accent1"/>
          </a:effectRef>
          <a:fontRef idx="minor">
            <a:schemeClr val="tx1"/>
          </a:fontRef>
        </p:style>
      </p:cxnSp>
      <p:pic>
        <p:nvPicPr>
          <p:cNvPr id="30" name="Picture 4" descr="イタリアの国旗">
            <a:hlinkClick r:id="rId8" tooltip="イタリアの国旗"/>
          </p:cNvPr>
          <p:cNvPicPr>
            <a:picLocks noChangeAspect="1" noChangeArrowheads="1"/>
          </p:cNvPicPr>
          <p:nvPr/>
        </p:nvPicPr>
        <p:blipFill>
          <a:blip r:embed="rId9" cstate="print"/>
          <a:srcRect/>
          <a:stretch>
            <a:fillRect/>
          </a:stretch>
        </p:blipFill>
        <p:spPr bwMode="auto">
          <a:xfrm>
            <a:off x="1274714" y="4528592"/>
            <a:ext cx="428628" cy="286851"/>
          </a:xfrm>
          <a:prstGeom prst="rect">
            <a:avLst/>
          </a:prstGeom>
          <a:noFill/>
        </p:spPr>
      </p:pic>
      <p:pic>
        <p:nvPicPr>
          <p:cNvPr id="31" name="Picture 6" descr="フランスの国旗">
            <a:hlinkClick r:id="rId10" tooltip="フランスの国旗"/>
          </p:cNvPr>
          <p:cNvPicPr>
            <a:picLocks noChangeAspect="1" noChangeArrowheads="1"/>
          </p:cNvPicPr>
          <p:nvPr/>
        </p:nvPicPr>
        <p:blipFill>
          <a:blip r:embed="rId11" cstate="print"/>
          <a:srcRect/>
          <a:stretch>
            <a:fillRect/>
          </a:stretch>
        </p:blipFill>
        <p:spPr bwMode="auto">
          <a:xfrm>
            <a:off x="774648" y="4528592"/>
            <a:ext cx="426985" cy="285752"/>
          </a:xfrm>
          <a:prstGeom prst="rect">
            <a:avLst/>
          </a:prstGeom>
          <a:noFill/>
        </p:spPr>
      </p:pic>
      <p:pic>
        <p:nvPicPr>
          <p:cNvPr id="33" name="Picture 10" descr="日本の国旗">
            <a:hlinkClick r:id="rId12" tooltip="日本の国旗"/>
          </p:cNvPr>
          <p:cNvPicPr>
            <a:picLocks noChangeAspect="1" noChangeArrowheads="1"/>
          </p:cNvPicPr>
          <p:nvPr/>
        </p:nvPicPr>
        <p:blipFill>
          <a:blip r:embed="rId13" cstate="print"/>
          <a:srcRect/>
          <a:stretch>
            <a:fillRect/>
          </a:stretch>
        </p:blipFill>
        <p:spPr bwMode="auto">
          <a:xfrm>
            <a:off x="5521338" y="361908"/>
            <a:ext cx="426985" cy="285752"/>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32" name="Picture 8" descr="アメリカ合衆国の国旗">
            <a:hlinkClick r:id="rId14" tooltip="アメリカ合衆国の国旗"/>
          </p:cNvPr>
          <p:cNvPicPr>
            <a:picLocks noChangeAspect="1" noChangeArrowheads="1"/>
          </p:cNvPicPr>
          <p:nvPr/>
        </p:nvPicPr>
        <p:blipFill>
          <a:blip r:embed="rId15" cstate="print"/>
          <a:srcRect/>
          <a:stretch>
            <a:fillRect/>
          </a:stretch>
        </p:blipFill>
        <p:spPr bwMode="auto">
          <a:xfrm>
            <a:off x="3147993" y="1092168"/>
            <a:ext cx="571504" cy="301410"/>
          </a:xfrm>
          <a:prstGeom prst="rect">
            <a:avLst/>
          </a:prstGeom>
          <a:noFill/>
        </p:spPr>
      </p:pic>
      <p:sp>
        <p:nvSpPr>
          <p:cNvPr id="38" name="正方形/長方形 37"/>
          <p:cNvSpPr/>
          <p:nvPr/>
        </p:nvSpPr>
        <p:spPr>
          <a:xfrm>
            <a:off x="592083" y="3903669"/>
            <a:ext cx="2898550"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ja-JP" altLang="en-US" dirty="0" smtClean="0">
                <a:effectLst>
                  <a:outerShdw blurRad="38100" dist="38100" dir="2700000" algn="tl">
                    <a:srgbClr val="000000">
                      <a:alpha val="43137"/>
                    </a:srgbClr>
                  </a:outerShdw>
                </a:effectLst>
              </a:rPr>
              <a:t>コンコルディア基地</a:t>
            </a:r>
            <a:r>
              <a:rPr lang="en-US" altLang="ja-JP" dirty="0" smtClean="0">
                <a:effectLst>
                  <a:outerShdw blurRad="38100" dist="38100" dir="2700000" algn="tl">
                    <a:srgbClr val="000000">
                      <a:alpha val="43137"/>
                    </a:srgbClr>
                  </a:outerShdw>
                </a:effectLst>
              </a:rPr>
              <a:t>(</a:t>
            </a:r>
            <a:r>
              <a:rPr lang="ja-JP" altLang="en-US" dirty="0" smtClean="0">
                <a:effectLst>
                  <a:outerShdw blurRad="38100" dist="38100" dir="2700000" algn="tl">
                    <a:srgbClr val="000000">
                      <a:alpha val="43137"/>
                    </a:srgbClr>
                  </a:outerShdw>
                </a:effectLst>
              </a:rPr>
              <a:t>ドーム</a:t>
            </a:r>
            <a:r>
              <a:rPr lang="en-US" altLang="ja-JP" dirty="0" smtClean="0">
                <a:effectLst>
                  <a:outerShdw blurRad="38100" dist="38100" dir="2700000" algn="tl">
                    <a:srgbClr val="000000">
                      <a:alpha val="43137"/>
                    </a:srgbClr>
                  </a:outerShdw>
                </a:effectLst>
              </a:rPr>
              <a:t>C)</a:t>
            </a:r>
          </a:p>
        </p:txBody>
      </p:sp>
      <p:pic>
        <p:nvPicPr>
          <p:cNvPr id="97282" name="Picture 2"/>
          <p:cNvPicPr>
            <a:picLocks noChangeAspect="1" noChangeArrowheads="1"/>
          </p:cNvPicPr>
          <p:nvPr/>
        </p:nvPicPr>
        <p:blipFill>
          <a:blip r:embed="rId16" cstate="print">
            <a:lum bright="10000" contrast="20000"/>
          </a:blip>
          <a:srcRect/>
          <a:stretch>
            <a:fillRect/>
          </a:stretch>
        </p:blipFill>
        <p:spPr bwMode="auto">
          <a:xfrm>
            <a:off x="5813442" y="4378338"/>
            <a:ext cx="2940258" cy="1862163"/>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3" name="正方形/長方形 42"/>
          <p:cNvSpPr/>
          <p:nvPr/>
        </p:nvSpPr>
        <p:spPr>
          <a:xfrm>
            <a:off x="5813442" y="6277014"/>
            <a:ext cx="1130438" cy="276999"/>
          </a:xfrm>
          <a:prstGeom prst="rect">
            <a:avLst/>
          </a:prstGeom>
        </p:spPr>
        <p:txBody>
          <a:bodyPr wrap="none">
            <a:spAutoFit/>
          </a:bodyPr>
          <a:lstStyle/>
          <a:p>
            <a:r>
              <a:rPr lang="ja-JP" altLang="en-US" sz="1200" dirty="0" smtClean="0"/>
              <a:t>新華通訊社</a:t>
            </a:r>
            <a:r>
              <a:rPr lang="en-US" altLang="ja-JP" sz="1200" dirty="0" smtClean="0"/>
              <a:t>HP</a:t>
            </a:r>
            <a:endParaRPr lang="ja-JP" altLang="en-US" sz="1200" dirty="0"/>
          </a:p>
        </p:txBody>
      </p:sp>
      <p:pic>
        <p:nvPicPr>
          <p:cNvPr id="29" name="Picture 2" descr="中華人民共和国の国旗">
            <a:hlinkClick r:id="rId17" tooltip="中華人民共和国の国旗"/>
          </p:cNvPr>
          <p:cNvPicPr>
            <a:picLocks noChangeAspect="1" noChangeArrowheads="1"/>
          </p:cNvPicPr>
          <p:nvPr/>
        </p:nvPicPr>
        <p:blipFill>
          <a:blip r:embed="rId18" cstate="print"/>
          <a:srcRect/>
          <a:stretch>
            <a:fillRect/>
          </a:stretch>
        </p:blipFill>
        <p:spPr bwMode="auto">
          <a:xfrm>
            <a:off x="5922981" y="4487877"/>
            <a:ext cx="428628" cy="286851"/>
          </a:xfrm>
          <a:prstGeom prst="rect">
            <a:avLst/>
          </a:prstGeom>
          <a:noFill/>
        </p:spPr>
      </p:pic>
      <p:sp>
        <p:nvSpPr>
          <p:cNvPr id="46" name="Rectangle 8"/>
          <p:cNvSpPr>
            <a:spLocks noChangeArrowheads="1"/>
          </p:cNvSpPr>
          <p:nvPr/>
        </p:nvSpPr>
        <p:spPr bwMode="auto">
          <a:xfrm>
            <a:off x="6361137" y="4524390"/>
            <a:ext cx="968535" cy="276999"/>
          </a:xfrm>
          <a:prstGeom prst="rect">
            <a:avLst/>
          </a:prstGeom>
          <a:noFill/>
          <a:ln w="9525">
            <a:noFill/>
            <a:miter lim="800000"/>
            <a:headEnd/>
            <a:tailEnd/>
          </a:ln>
          <a:effectLst/>
        </p:spPr>
        <p:txBody>
          <a:bodyPr wrap="none">
            <a:spAutoFit/>
          </a:bodyPr>
          <a:lstStyle/>
          <a:p>
            <a:r>
              <a:rPr lang="ja-JP" altLang="en-US" sz="1200" dirty="0" smtClean="0">
                <a:solidFill>
                  <a:schemeClr val="bg1">
                    <a:lumMod val="95000"/>
                  </a:schemeClr>
                </a:solidFill>
              </a:rPr>
              <a:t>標高</a:t>
            </a:r>
            <a:r>
              <a:rPr lang="en-US" altLang="ja-JP" sz="1200" dirty="0" smtClean="0">
                <a:solidFill>
                  <a:schemeClr val="bg1">
                    <a:lumMod val="95000"/>
                  </a:schemeClr>
                </a:solidFill>
              </a:rPr>
              <a:t>4,093m</a:t>
            </a:r>
            <a:endParaRPr lang="en-US" altLang="ja-JP" sz="1200" dirty="0">
              <a:solidFill>
                <a:schemeClr val="bg1">
                  <a:lumMod val="95000"/>
                </a:schemeClr>
              </a:solidFill>
            </a:endParaRPr>
          </a:p>
        </p:txBody>
      </p:sp>
      <p:sp>
        <p:nvSpPr>
          <p:cNvPr id="47" name="Rectangle 8"/>
          <p:cNvSpPr>
            <a:spLocks noChangeArrowheads="1"/>
          </p:cNvSpPr>
          <p:nvPr/>
        </p:nvSpPr>
        <p:spPr bwMode="auto">
          <a:xfrm>
            <a:off x="1797012" y="4565105"/>
            <a:ext cx="968535" cy="276999"/>
          </a:xfrm>
          <a:prstGeom prst="rect">
            <a:avLst/>
          </a:prstGeom>
          <a:noFill/>
          <a:ln w="9525">
            <a:noFill/>
            <a:miter lim="800000"/>
            <a:headEnd/>
            <a:tailEnd/>
          </a:ln>
          <a:effectLst/>
        </p:spPr>
        <p:txBody>
          <a:bodyPr wrap="none">
            <a:spAutoFit/>
          </a:bodyPr>
          <a:lstStyle/>
          <a:p>
            <a:r>
              <a:rPr lang="ja-JP" altLang="en-US" sz="1200" dirty="0" smtClean="0">
                <a:solidFill>
                  <a:schemeClr val="bg1">
                    <a:lumMod val="95000"/>
                  </a:schemeClr>
                </a:solidFill>
              </a:rPr>
              <a:t>標高</a:t>
            </a:r>
            <a:r>
              <a:rPr lang="en-US" altLang="ja-JP" sz="1200" dirty="0" smtClean="0">
                <a:solidFill>
                  <a:schemeClr val="bg1">
                    <a:lumMod val="95000"/>
                  </a:schemeClr>
                </a:solidFill>
              </a:rPr>
              <a:t>3,280m</a:t>
            </a:r>
            <a:endParaRPr lang="en-US" altLang="ja-JP" sz="1200" dirty="0">
              <a:solidFill>
                <a:schemeClr val="bg1">
                  <a:lumMod val="95000"/>
                </a:schemeClr>
              </a:solidFill>
            </a:endParaRPr>
          </a:p>
        </p:txBody>
      </p:sp>
      <p:pic>
        <p:nvPicPr>
          <p:cNvPr id="97283" name="Picture 3"/>
          <p:cNvPicPr>
            <a:picLocks noChangeAspect="1" noChangeArrowheads="1"/>
          </p:cNvPicPr>
          <p:nvPr/>
        </p:nvPicPr>
        <p:blipFill>
          <a:blip r:embed="rId19" cstate="print"/>
          <a:srcRect/>
          <a:stretch>
            <a:fillRect/>
          </a:stretch>
        </p:blipFill>
        <p:spPr bwMode="auto">
          <a:xfrm>
            <a:off x="482544" y="2187558"/>
            <a:ext cx="1687897" cy="1060963"/>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97284" name="Picture 4"/>
          <p:cNvPicPr>
            <a:picLocks noChangeAspect="1" noChangeArrowheads="1"/>
          </p:cNvPicPr>
          <p:nvPr/>
        </p:nvPicPr>
        <p:blipFill>
          <a:blip r:embed="rId20" cstate="print"/>
          <a:srcRect/>
          <a:stretch>
            <a:fillRect/>
          </a:stretch>
        </p:blipFill>
        <p:spPr bwMode="auto">
          <a:xfrm flipH="1">
            <a:off x="2636811" y="1676376"/>
            <a:ext cx="1350981" cy="1824832"/>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50" name="正方形/長方形 49"/>
          <p:cNvSpPr/>
          <p:nvPr/>
        </p:nvSpPr>
        <p:spPr>
          <a:xfrm>
            <a:off x="1614447" y="2224071"/>
            <a:ext cx="486865" cy="307777"/>
          </a:xfrm>
          <a:prstGeom prst="rect">
            <a:avLst/>
          </a:prstGeom>
        </p:spPr>
        <p:txBody>
          <a:bodyPr wrap="none">
            <a:spAutoFit/>
          </a:bodyPr>
          <a:lstStyle/>
          <a:p>
            <a:r>
              <a:rPr lang="en-US" altLang="ja-JP" sz="1400" dirty="0" smtClean="0"/>
              <a:t>SPT </a:t>
            </a:r>
            <a:endParaRPr lang="ja-JP" altLang="en-US" sz="1400" dirty="0"/>
          </a:p>
        </p:txBody>
      </p:sp>
      <p:sp>
        <p:nvSpPr>
          <p:cNvPr id="51" name="正方形/長方形 50"/>
          <p:cNvSpPr/>
          <p:nvPr/>
        </p:nvSpPr>
        <p:spPr>
          <a:xfrm>
            <a:off x="2673326" y="3165573"/>
            <a:ext cx="837683" cy="307777"/>
          </a:xfrm>
          <a:prstGeom prst="rect">
            <a:avLst/>
          </a:prstGeom>
        </p:spPr>
        <p:txBody>
          <a:bodyPr wrap="square">
            <a:spAutoFit/>
          </a:bodyPr>
          <a:lstStyle/>
          <a:p>
            <a:r>
              <a:rPr lang="en-US" altLang="ja-JP" sz="1400" dirty="0" err="1" smtClean="0"/>
              <a:t>IceCube</a:t>
            </a:r>
            <a:endParaRPr lang="ja-JP" altLang="en-US" sz="1400" dirty="0"/>
          </a:p>
        </p:txBody>
      </p:sp>
      <p:sp>
        <p:nvSpPr>
          <p:cNvPr id="52" name="正方形/長方形 51"/>
          <p:cNvSpPr/>
          <p:nvPr/>
        </p:nvSpPr>
        <p:spPr>
          <a:xfrm>
            <a:off x="811161" y="3319461"/>
            <a:ext cx="1774845" cy="276999"/>
          </a:xfrm>
          <a:prstGeom prst="rect">
            <a:avLst/>
          </a:prstGeom>
        </p:spPr>
        <p:txBody>
          <a:bodyPr wrap="none">
            <a:spAutoFit/>
          </a:bodyPr>
          <a:lstStyle/>
          <a:p>
            <a:r>
              <a:rPr lang="ja-JP" altLang="en-US" sz="1200" dirty="0" smtClean="0"/>
              <a:t>アメリカ国立科学財団</a:t>
            </a:r>
            <a:r>
              <a:rPr lang="en-US" altLang="ja-JP" sz="1200" dirty="0" smtClean="0"/>
              <a:t>HP</a:t>
            </a:r>
            <a:endParaRPr lang="ja-JP" altLang="en-US" sz="1200" dirty="0"/>
          </a:p>
        </p:txBody>
      </p:sp>
      <p:pic>
        <p:nvPicPr>
          <p:cNvPr id="97285" name="Picture 5"/>
          <p:cNvPicPr>
            <a:picLocks noChangeAspect="1" noChangeArrowheads="1"/>
          </p:cNvPicPr>
          <p:nvPr/>
        </p:nvPicPr>
        <p:blipFill>
          <a:blip r:embed="rId21" cstate="print"/>
          <a:srcRect/>
          <a:stretch>
            <a:fillRect/>
          </a:stretch>
        </p:blipFill>
        <p:spPr bwMode="auto">
          <a:xfrm>
            <a:off x="336492" y="5473728"/>
            <a:ext cx="1543270" cy="1196948"/>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97286" name="Picture 6"/>
          <p:cNvPicPr>
            <a:picLocks noChangeAspect="1" noChangeArrowheads="1"/>
          </p:cNvPicPr>
          <p:nvPr/>
        </p:nvPicPr>
        <p:blipFill>
          <a:blip r:embed="rId22" cstate="print"/>
          <a:srcRect/>
          <a:stretch>
            <a:fillRect/>
          </a:stretch>
        </p:blipFill>
        <p:spPr bwMode="auto">
          <a:xfrm>
            <a:off x="3476610" y="4305312"/>
            <a:ext cx="1417239" cy="2327256"/>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55" name="正方形/長方形 54"/>
          <p:cNvSpPr/>
          <p:nvPr/>
        </p:nvSpPr>
        <p:spPr>
          <a:xfrm>
            <a:off x="3768714" y="6581001"/>
            <a:ext cx="1266822" cy="276999"/>
          </a:xfrm>
          <a:prstGeom prst="rect">
            <a:avLst/>
          </a:prstGeom>
        </p:spPr>
        <p:txBody>
          <a:bodyPr wrap="none">
            <a:spAutoFit/>
          </a:bodyPr>
          <a:lstStyle/>
          <a:p>
            <a:r>
              <a:rPr lang="en-US" altLang="ja-JP" sz="1200" dirty="0" smtClean="0"/>
              <a:t>Lawrence+(2009)</a:t>
            </a:r>
            <a:endParaRPr lang="ja-JP" altLang="en-US" sz="1200" dirty="0"/>
          </a:p>
        </p:txBody>
      </p:sp>
      <p:sp>
        <p:nvSpPr>
          <p:cNvPr id="56" name="正方形/長方形 55"/>
          <p:cNvSpPr/>
          <p:nvPr/>
        </p:nvSpPr>
        <p:spPr>
          <a:xfrm>
            <a:off x="993726" y="6423066"/>
            <a:ext cx="957955" cy="276999"/>
          </a:xfrm>
          <a:prstGeom prst="rect">
            <a:avLst/>
          </a:prstGeom>
        </p:spPr>
        <p:txBody>
          <a:bodyPr wrap="none">
            <a:spAutoFit/>
          </a:bodyPr>
          <a:lstStyle/>
          <a:p>
            <a:r>
              <a:rPr lang="en-US" altLang="ja-JP" sz="1200" dirty="0" err="1" smtClean="0"/>
              <a:t>Tosti</a:t>
            </a:r>
            <a:r>
              <a:rPr lang="en-US" altLang="ja-JP" sz="1200" dirty="0" smtClean="0"/>
              <a:t>+(2006)</a:t>
            </a:r>
            <a:endParaRPr lang="ja-JP" altLang="en-US" sz="1200" dirty="0"/>
          </a:p>
        </p:txBody>
      </p:sp>
      <p:sp>
        <p:nvSpPr>
          <p:cNvPr id="57" name="正方形/長方形 56"/>
          <p:cNvSpPr/>
          <p:nvPr/>
        </p:nvSpPr>
        <p:spPr>
          <a:xfrm>
            <a:off x="336492" y="5473728"/>
            <a:ext cx="604653" cy="307777"/>
          </a:xfrm>
          <a:prstGeom prst="rect">
            <a:avLst/>
          </a:prstGeom>
        </p:spPr>
        <p:txBody>
          <a:bodyPr wrap="none">
            <a:spAutoFit/>
          </a:bodyPr>
          <a:lstStyle/>
          <a:p>
            <a:r>
              <a:rPr lang="en-US" altLang="ja-JP" sz="1400" dirty="0" smtClean="0"/>
              <a:t>IRAIT </a:t>
            </a:r>
            <a:endParaRPr lang="ja-JP" altLang="en-US" sz="1400" dirty="0"/>
          </a:p>
        </p:txBody>
      </p:sp>
      <p:sp>
        <p:nvSpPr>
          <p:cNvPr id="58" name="正方形/長方形 57"/>
          <p:cNvSpPr/>
          <p:nvPr/>
        </p:nvSpPr>
        <p:spPr>
          <a:xfrm>
            <a:off x="3440097" y="4289639"/>
            <a:ext cx="595869" cy="307777"/>
          </a:xfrm>
          <a:prstGeom prst="rect">
            <a:avLst/>
          </a:prstGeom>
        </p:spPr>
        <p:txBody>
          <a:bodyPr wrap="none">
            <a:spAutoFit/>
          </a:bodyPr>
          <a:lstStyle/>
          <a:p>
            <a:r>
              <a:rPr lang="en-US" altLang="ja-JP" sz="1400" dirty="0" smtClean="0">
                <a:solidFill>
                  <a:schemeClr val="bg1">
                    <a:lumMod val="95000"/>
                  </a:schemeClr>
                </a:solidFill>
              </a:rPr>
              <a:t>PILOT</a:t>
            </a:r>
            <a:endParaRPr lang="ja-JP" altLang="en-US" sz="1400" dirty="0">
              <a:solidFill>
                <a:schemeClr val="bg1">
                  <a:lumMod val="95000"/>
                </a:schemeClr>
              </a:solidFill>
            </a:endParaRPr>
          </a:p>
        </p:txBody>
      </p:sp>
      <p:sp>
        <p:nvSpPr>
          <p:cNvPr id="60" name="正方形/長方形 59"/>
          <p:cNvSpPr/>
          <p:nvPr/>
        </p:nvSpPr>
        <p:spPr>
          <a:xfrm>
            <a:off x="4352922" y="325395"/>
            <a:ext cx="1107996"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ja-JP" altLang="en-US" dirty="0" smtClean="0">
                <a:effectLst>
                  <a:outerShdw blurRad="38100" dist="38100" dir="2700000" algn="tl">
                    <a:srgbClr val="000000">
                      <a:alpha val="43137"/>
                    </a:srgbClr>
                  </a:outerShdw>
                </a:effectLst>
              </a:rPr>
              <a:t>昭和基地</a:t>
            </a:r>
            <a:endParaRPr lang="en-US" altLang="ja-JP" dirty="0" smtClean="0">
              <a:effectLst>
                <a:outerShdw blurRad="38100" dist="38100" dir="2700000" algn="tl">
                  <a:srgbClr val="000000">
                    <a:alpha val="43137"/>
                  </a:srgbClr>
                </a:outerShdw>
              </a:effectLst>
            </a:endParaRPr>
          </a:p>
        </p:txBody>
      </p:sp>
      <p:cxnSp>
        <p:nvCxnSpPr>
          <p:cNvPr id="62" name="直線矢印コネクタ 61"/>
          <p:cNvCxnSpPr/>
          <p:nvPr/>
        </p:nvCxnSpPr>
        <p:spPr>
          <a:xfrm rot="10800000" flipV="1">
            <a:off x="5192723" y="1858941"/>
            <a:ext cx="511181" cy="36513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66" name="Picture 10" descr="日本の国旗">
            <a:hlinkClick r:id="rId12" tooltip="日本の国旗"/>
          </p:cNvPr>
          <p:cNvPicPr>
            <a:picLocks noChangeAspect="1" noChangeArrowheads="1"/>
          </p:cNvPicPr>
          <p:nvPr/>
        </p:nvPicPr>
        <p:blipFill>
          <a:blip r:embed="rId13" cstate="print"/>
          <a:srcRect/>
          <a:stretch>
            <a:fillRect/>
          </a:stretch>
        </p:blipFill>
        <p:spPr bwMode="auto">
          <a:xfrm>
            <a:off x="7675605" y="1676376"/>
            <a:ext cx="426985" cy="285752"/>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59" name="正方形/長方形 58"/>
          <p:cNvSpPr/>
          <p:nvPr/>
        </p:nvSpPr>
        <p:spPr>
          <a:xfrm>
            <a:off x="5922981" y="1635661"/>
            <a:ext cx="1664238"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ja-JP" altLang="en-US" dirty="0" smtClean="0">
                <a:effectLst>
                  <a:outerShdw blurRad="38100" dist="38100" dir="2700000" algn="tl">
                    <a:srgbClr val="000000">
                      <a:alpha val="43137"/>
                    </a:srgbClr>
                  </a:outerShdw>
                </a:effectLst>
              </a:rPr>
              <a:t>ドームふじ基地</a:t>
            </a:r>
            <a:endParaRPr lang="en-US" altLang="ja-JP" dirty="0" smtClean="0">
              <a:effectLst>
                <a:outerShdw blurRad="38100" dist="38100" dir="2700000" algn="tl">
                  <a:srgbClr val="000000">
                    <a:alpha val="43137"/>
                  </a:srgbClr>
                </a:outerShdw>
              </a:effectLst>
            </a:endParaRPr>
          </a:p>
        </p:txBody>
      </p:sp>
      <p:cxnSp>
        <p:nvCxnSpPr>
          <p:cNvPr id="67" name="直線矢印コネクタ 66"/>
          <p:cNvCxnSpPr/>
          <p:nvPr/>
        </p:nvCxnSpPr>
        <p:spPr>
          <a:xfrm rot="10800000">
            <a:off x="4864105" y="2735253"/>
            <a:ext cx="1131902" cy="1588"/>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0" name="正方形/長方形 69"/>
          <p:cNvSpPr/>
          <p:nvPr/>
        </p:nvSpPr>
        <p:spPr>
          <a:xfrm>
            <a:off x="7164423" y="3100383"/>
            <a:ext cx="1825650" cy="276999"/>
          </a:xfrm>
          <a:prstGeom prst="rect">
            <a:avLst/>
          </a:prstGeom>
        </p:spPr>
        <p:txBody>
          <a:bodyPr wrap="square">
            <a:spAutoFit/>
          </a:bodyPr>
          <a:lstStyle/>
          <a:p>
            <a:r>
              <a:rPr lang="en-US" altLang="ja-JP" sz="1200" dirty="0" smtClean="0"/>
              <a:t>http://www.nipr.ac.jp/jare</a:t>
            </a:r>
            <a:endParaRPr lang="ja-JP" altLang="en-US" sz="1200" dirty="0"/>
          </a:p>
        </p:txBody>
      </p:sp>
      <p:pic>
        <p:nvPicPr>
          <p:cNvPr id="97290" name="Picture 10"/>
          <p:cNvPicPr>
            <a:picLocks noChangeAspect="1" noChangeArrowheads="1"/>
          </p:cNvPicPr>
          <p:nvPr/>
        </p:nvPicPr>
        <p:blipFill>
          <a:blip r:embed="rId23" cstate="print"/>
          <a:srcRect/>
          <a:stretch>
            <a:fillRect/>
          </a:stretch>
        </p:blipFill>
        <p:spPr bwMode="auto">
          <a:xfrm>
            <a:off x="5484825" y="5364189"/>
            <a:ext cx="1652571" cy="1101714"/>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97289" name="Picture 9"/>
          <p:cNvPicPr>
            <a:picLocks noChangeAspect="1" noChangeArrowheads="1"/>
          </p:cNvPicPr>
          <p:nvPr/>
        </p:nvPicPr>
        <p:blipFill>
          <a:blip r:embed="rId24" cstate="print"/>
          <a:srcRect/>
          <a:stretch>
            <a:fillRect/>
          </a:stretch>
        </p:blipFill>
        <p:spPr bwMode="auto">
          <a:xfrm>
            <a:off x="6963601" y="4305312"/>
            <a:ext cx="1889906" cy="1259937"/>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75" name="正方形/長方形 74"/>
          <p:cNvSpPr/>
          <p:nvPr/>
        </p:nvSpPr>
        <p:spPr>
          <a:xfrm>
            <a:off x="8223300" y="4049721"/>
            <a:ext cx="677558" cy="307777"/>
          </a:xfrm>
          <a:prstGeom prst="rect">
            <a:avLst/>
          </a:prstGeom>
        </p:spPr>
        <p:txBody>
          <a:bodyPr wrap="none">
            <a:spAutoFit/>
          </a:bodyPr>
          <a:lstStyle/>
          <a:p>
            <a:r>
              <a:rPr lang="en-US" altLang="ja-JP" sz="1400" dirty="0" smtClean="0"/>
              <a:t>CSTAR </a:t>
            </a:r>
            <a:endParaRPr lang="ja-JP" altLang="en-US" sz="1400" dirty="0"/>
          </a:p>
        </p:txBody>
      </p:sp>
      <p:sp>
        <p:nvSpPr>
          <p:cNvPr id="76" name="正方形/長方形 75"/>
          <p:cNvSpPr/>
          <p:nvPr/>
        </p:nvSpPr>
        <p:spPr>
          <a:xfrm>
            <a:off x="6434163" y="6130962"/>
            <a:ext cx="684931" cy="307777"/>
          </a:xfrm>
          <a:prstGeom prst="rect">
            <a:avLst/>
          </a:prstGeom>
        </p:spPr>
        <p:txBody>
          <a:bodyPr wrap="none">
            <a:spAutoFit/>
          </a:bodyPr>
          <a:lstStyle/>
          <a:p>
            <a:r>
              <a:rPr lang="en-US" altLang="ja-JP" sz="1400" dirty="0" smtClean="0"/>
              <a:t>PLATO </a:t>
            </a:r>
            <a:endParaRPr lang="ja-JP" altLang="en-US" sz="1400" dirty="0"/>
          </a:p>
        </p:txBody>
      </p:sp>
      <p:sp>
        <p:nvSpPr>
          <p:cNvPr id="77" name="正方形/長方形 76"/>
          <p:cNvSpPr/>
          <p:nvPr/>
        </p:nvSpPr>
        <p:spPr>
          <a:xfrm>
            <a:off x="6397650" y="6459579"/>
            <a:ext cx="971100" cy="276999"/>
          </a:xfrm>
          <a:prstGeom prst="rect">
            <a:avLst/>
          </a:prstGeom>
        </p:spPr>
        <p:txBody>
          <a:bodyPr wrap="none">
            <a:spAutoFit/>
          </a:bodyPr>
          <a:lstStyle/>
          <a:p>
            <a:r>
              <a:rPr lang="en-US" altLang="ja-JP" sz="1200" dirty="0" smtClean="0"/>
              <a:t>Yuan+(2008)</a:t>
            </a:r>
            <a:endParaRPr lang="ja-JP" altLang="en-US" sz="1200" dirty="0"/>
          </a:p>
        </p:txBody>
      </p:sp>
      <p:sp>
        <p:nvSpPr>
          <p:cNvPr id="78" name="正方形/長方形 77"/>
          <p:cNvSpPr/>
          <p:nvPr/>
        </p:nvSpPr>
        <p:spPr>
          <a:xfrm>
            <a:off x="8018973" y="5525346"/>
            <a:ext cx="971100" cy="276999"/>
          </a:xfrm>
          <a:prstGeom prst="rect">
            <a:avLst/>
          </a:prstGeom>
        </p:spPr>
        <p:txBody>
          <a:bodyPr wrap="none">
            <a:spAutoFit/>
          </a:bodyPr>
          <a:lstStyle/>
          <a:p>
            <a:r>
              <a:rPr lang="en-US" altLang="ja-JP" sz="1200" dirty="0" smtClean="0"/>
              <a:t>Yuan+(2008)</a:t>
            </a:r>
            <a:endParaRPr lang="ja-JP" altLang="en-US"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7283"/>
                                        </p:tgtEl>
                                        <p:attrNameLst>
                                          <p:attrName>style.visibility</p:attrName>
                                        </p:attrNameLst>
                                      </p:cBhvr>
                                      <p:to>
                                        <p:strVal val="visible"/>
                                      </p:to>
                                    </p:set>
                                    <p:animEffect transition="in" filter="fade">
                                      <p:cBhvr>
                                        <p:cTn id="7" dur="500"/>
                                        <p:tgtEl>
                                          <p:spTgt spid="9728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10" presetClass="entr" presetSubtype="0" fill="hold" nodeType="withEffect">
                                  <p:stCondLst>
                                    <p:cond delay="0"/>
                                  </p:stCondLst>
                                  <p:childTnLst>
                                    <p:set>
                                      <p:cBhvr>
                                        <p:cTn id="12" dur="1" fill="hold">
                                          <p:stCondLst>
                                            <p:cond delay="0"/>
                                          </p:stCondLst>
                                        </p:cTn>
                                        <p:tgtEl>
                                          <p:spTgt spid="97284"/>
                                        </p:tgtEl>
                                        <p:attrNameLst>
                                          <p:attrName>style.visibility</p:attrName>
                                        </p:attrNameLst>
                                      </p:cBhvr>
                                      <p:to>
                                        <p:strVal val="visible"/>
                                      </p:to>
                                    </p:set>
                                    <p:animEffect transition="in" filter="fade">
                                      <p:cBhvr>
                                        <p:cTn id="13" dur="500"/>
                                        <p:tgtEl>
                                          <p:spTgt spid="9728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fade">
                                      <p:cBhvr>
                                        <p:cTn id="16" dur="500"/>
                                        <p:tgtEl>
                                          <p:spTgt spid="5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500"/>
                                        <p:tgtEl>
                                          <p:spTgt spid="5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7285"/>
                                        </p:tgtEl>
                                        <p:attrNameLst>
                                          <p:attrName>style.visibility</p:attrName>
                                        </p:attrNameLst>
                                      </p:cBhvr>
                                      <p:to>
                                        <p:strVal val="visible"/>
                                      </p:to>
                                    </p:set>
                                    <p:animEffect transition="in" filter="fade">
                                      <p:cBhvr>
                                        <p:cTn id="24" dur="500"/>
                                        <p:tgtEl>
                                          <p:spTgt spid="9728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fade">
                                      <p:cBhvr>
                                        <p:cTn id="27" dur="500"/>
                                        <p:tgtEl>
                                          <p:spTgt spid="5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fade">
                                      <p:cBhvr>
                                        <p:cTn id="30" dur="500"/>
                                        <p:tgtEl>
                                          <p:spTgt spid="5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5"/>
                                        </p:tgtEl>
                                        <p:attrNameLst>
                                          <p:attrName>style.visibility</p:attrName>
                                        </p:attrNameLst>
                                      </p:cBhvr>
                                      <p:to>
                                        <p:strVal val="visible"/>
                                      </p:to>
                                    </p:set>
                                    <p:animEffect transition="in" filter="fade">
                                      <p:cBhvr>
                                        <p:cTn id="33" dur="500"/>
                                        <p:tgtEl>
                                          <p:spTgt spid="5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par>
                                <p:cTn id="37" presetID="10" presetClass="entr" presetSubtype="0" fill="hold" nodeType="withEffect">
                                  <p:stCondLst>
                                    <p:cond delay="0"/>
                                  </p:stCondLst>
                                  <p:childTnLst>
                                    <p:set>
                                      <p:cBhvr>
                                        <p:cTn id="38" dur="1" fill="hold">
                                          <p:stCondLst>
                                            <p:cond delay="0"/>
                                          </p:stCondLst>
                                        </p:cTn>
                                        <p:tgtEl>
                                          <p:spTgt spid="97286"/>
                                        </p:tgtEl>
                                        <p:attrNameLst>
                                          <p:attrName>style.visibility</p:attrName>
                                        </p:attrNameLst>
                                      </p:cBhvr>
                                      <p:to>
                                        <p:strVal val="visible"/>
                                      </p:to>
                                    </p:set>
                                    <p:animEffect transition="in" filter="fade">
                                      <p:cBhvr>
                                        <p:cTn id="39" dur="500"/>
                                        <p:tgtEl>
                                          <p:spTgt spid="9728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97290"/>
                                        </p:tgtEl>
                                        <p:attrNameLst>
                                          <p:attrName>style.visibility</p:attrName>
                                        </p:attrNameLst>
                                      </p:cBhvr>
                                      <p:to>
                                        <p:strVal val="visible"/>
                                      </p:to>
                                    </p:set>
                                    <p:animEffect transition="in" filter="fade">
                                      <p:cBhvr>
                                        <p:cTn id="44" dur="500"/>
                                        <p:tgtEl>
                                          <p:spTgt spid="9729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76"/>
                                        </p:tgtEl>
                                        <p:attrNameLst>
                                          <p:attrName>style.visibility</p:attrName>
                                        </p:attrNameLst>
                                      </p:cBhvr>
                                      <p:to>
                                        <p:strVal val="visible"/>
                                      </p:to>
                                    </p:set>
                                    <p:animEffect transition="in" filter="fade">
                                      <p:cBhvr>
                                        <p:cTn id="47" dur="500"/>
                                        <p:tgtEl>
                                          <p:spTgt spid="7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77"/>
                                        </p:tgtEl>
                                        <p:attrNameLst>
                                          <p:attrName>style.visibility</p:attrName>
                                        </p:attrNameLst>
                                      </p:cBhvr>
                                      <p:to>
                                        <p:strVal val="visible"/>
                                      </p:to>
                                    </p:set>
                                    <p:animEffect transition="in" filter="fade">
                                      <p:cBhvr>
                                        <p:cTn id="50" dur="500"/>
                                        <p:tgtEl>
                                          <p:spTgt spid="77"/>
                                        </p:tgtEl>
                                      </p:cBhvr>
                                    </p:animEffect>
                                  </p:childTnLst>
                                </p:cTn>
                              </p:par>
                              <p:par>
                                <p:cTn id="51" presetID="10" presetClass="entr" presetSubtype="0" fill="hold" nodeType="withEffect">
                                  <p:stCondLst>
                                    <p:cond delay="0"/>
                                  </p:stCondLst>
                                  <p:childTnLst>
                                    <p:set>
                                      <p:cBhvr>
                                        <p:cTn id="52" dur="1" fill="hold">
                                          <p:stCondLst>
                                            <p:cond delay="0"/>
                                          </p:stCondLst>
                                        </p:cTn>
                                        <p:tgtEl>
                                          <p:spTgt spid="97289"/>
                                        </p:tgtEl>
                                        <p:attrNameLst>
                                          <p:attrName>style.visibility</p:attrName>
                                        </p:attrNameLst>
                                      </p:cBhvr>
                                      <p:to>
                                        <p:strVal val="visible"/>
                                      </p:to>
                                    </p:set>
                                    <p:animEffect transition="in" filter="fade">
                                      <p:cBhvr>
                                        <p:cTn id="53" dur="500"/>
                                        <p:tgtEl>
                                          <p:spTgt spid="9728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75"/>
                                        </p:tgtEl>
                                        <p:attrNameLst>
                                          <p:attrName>style.visibility</p:attrName>
                                        </p:attrNameLst>
                                      </p:cBhvr>
                                      <p:to>
                                        <p:strVal val="visible"/>
                                      </p:to>
                                    </p:set>
                                    <p:animEffect transition="in" filter="fade">
                                      <p:cBhvr>
                                        <p:cTn id="56" dur="500"/>
                                        <p:tgtEl>
                                          <p:spTgt spid="75"/>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78"/>
                                        </p:tgtEl>
                                        <p:attrNameLst>
                                          <p:attrName>style.visibility</p:attrName>
                                        </p:attrNameLst>
                                      </p:cBhvr>
                                      <p:to>
                                        <p:strVal val="visible"/>
                                      </p:to>
                                    </p:set>
                                    <p:animEffect transition="in" filter="fade">
                                      <p:cBhvr>
                                        <p:cTn id="59"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2" grpId="0"/>
      <p:bldP spid="55" grpId="0"/>
      <p:bldP spid="56" grpId="0"/>
      <p:bldP spid="57" grpId="0"/>
      <p:bldP spid="58" grpId="0"/>
      <p:bldP spid="75" grpId="0"/>
      <p:bldP spid="76" grpId="0"/>
      <p:bldP spid="77" grpId="0"/>
      <p:bldP spid="7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p:cNvGrpSpPr/>
          <p:nvPr/>
        </p:nvGrpSpPr>
        <p:grpSpPr>
          <a:xfrm>
            <a:off x="1115617" y="97468"/>
            <a:ext cx="6624735" cy="6571892"/>
            <a:chOff x="1115617" y="97468"/>
            <a:chExt cx="6624735" cy="6571892"/>
          </a:xfrm>
        </p:grpSpPr>
        <p:sp>
          <p:nvSpPr>
            <p:cNvPr id="3" name="正方形/長方形 2"/>
            <p:cNvSpPr/>
            <p:nvPr/>
          </p:nvSpPr>
          <p:spPr>
            <a:xfrm>
              <a:off x="1691680" y="620688"/>
              <a:ext cx="6048672" cy="6048672"/>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4220953" y="97468"/>
              <a:ext cx="1071127" cy="523220"/>
            </a:xfrm>
            <a:prstGeom prst="rect">
              <a:avLst/>
            </a:prstGeom>
            <a:noFill/>
          </p:spPr>
          <p:txBody>
            <a:bodyPr wrap="none" rtlCol="0">
              <a:spAutoFit/>
            </a:bodyPr>
            <a:lstStyle/>
            <a:p>
              <a:r>
                <a:rPr kumimoji="1" lang="en-US" altLang="ja-JP" sz="2800" dirty="0" smtClean="0"/>
                <a:t>95 cm</a:t>
              </a:r>
              <a:endParaRPr kumimoji="1" lang="ja-JP" altLang="en-US" sz="2800" dirty="0"/>
            </a:p>
          </p:txBody>
        </p:sp>
        <p:sp>
          <p:nvSpPr>
            <p:cNvPr id="5" name="テキスト ボックス 4"/>
            <p:cNvSpPr txBox="1"/>
            <p:nvPr/>
          </p:nvSpPr>
          <p:spPr>
            <a:xfrm rot="16200000">
              <a:off x="841663" y="3207890"/>
              <a:ext cx="1071127" cy="523220"/>
            </a:xfrm>
            <a:prstGeom prst="rect">
              <a:avLst/>
            </a:prstGeom>
            <a:noFill/>
          </p:spPr>
          <p:txBody>
            <a:bodyPr wrap="none" rtlCol="0">
              <a:spAutoFit/>
            </a:bodyPr>
            <a:lstStyle/>
            <a:p>
              <a:r>
                <a:rPr kumimoji="1" lang="en-US" altLang="ja-JP" sz="2800" dirty="0" smtClean="0"/>
                <a:t>95 cm</a:t>
              </a:r>
              <a:endParaRPr kumimoji="1" lang="ja-JP" altLang="en-US" sz="2800" dirty="0"/>
            </a:p>
          </p:txBody>
        </p:sp>
      </p:grpSp>
      <p:sp>
        <p:nvSpPr>
          <p:cNvPr id="6" name="円/楕円 5"/>
          <p:cNvSpPr/>
          <p:nvPr/>
        </p:nvSpPr>
        <p:spPr>
          <a:xfrm>
            <a:off x="1979712" y="3356992"/>
            <a:ext cx="3168352" cy="3168352"/>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5246836" y="3140968"/>
            <a:ext cx="2016224" cy="216024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正方形/長方形 7"/>
          <p:cNvSpPr/>
          <p:nvPr/>
        </p:nvSpPr>
        <p:spPr>
          <a:xfrm>
            <a:off x="1963670" y="908720"/>
            <a:ext cx="5544616" cy="216024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3563888" y="1556792"/>
            <a:ext cx="2270173" cy="1200329"/>
          </a:xfrm>
          <a:prstGeom prst="rect">
            <a:avLst/>
          </a:prstGeom>
          <a:noFill/>
        </p:spPr>
        <p:txBody>
          <a:bodyPr wrap="none" rtlCol="0">
            <a:spAutoFit/>
          </a:bodyPr>
          <a:lstStyle/>
          <a:p>
            <a:pPr algn="ctr"/>
            <a:r>
              <a:rPr kumimoji="1" lang="ja-JP" altLang="en-US" sz="2400" b="1" dirty="0" smtClean="0"/>
              <a:t>コンプトンカメラ</a:t>
            </a:r>
            <a:endParaRPr kumimoji="1" lang="en-US" altLang="ja-JP" sz="2400" b="1" dirty="0" smtClean="0"/>
          </a:p>
          <a:p>
            <a:pPr algn="ctr"/>
            <a:r>
              <a:rPr lang="ja-JP" altLang="en-US" sz="2400" b="1" dirty="0"/>
              <a:t>また</a:t>
            </a:r>
            <a:r>
              <a:rPr lang="ja-JP" altLang="en-US" sz="2400" b="1" dirty="0" smtClean="0"/>
              <a:t>は</a:t>
            </a:r>
            <a:endParaRPr lang="en-US" altLang="ja-JP" sz="2400" b="1" dirty="0" smtClean="0"/>
          </a:p>
          <a:p>
            <a:pPr algn="ctr"/>
            <a:r>
              <a:rPr kumimoji="1" lang="ja-JP" altLang="en-US" sz="2400" b="1" dirty="0"/>
              <a:t>コーデッドマスク</a:t>
            </a:r>
          </a:p>
        </p:txBody>
      </p:sp>
      <p:sp>
        <p:nvSpPr>
          <p:cNvPr id="10" name="テキスト ボックス 9"/>
          <p:cNvSpPr txBox="1"/>
          <p:nvPr/>
        </p:nvSpPr>
        <p:spPr>
          <a:xfrm rot="16200000">
            <a:off x="1705759" y="1686729"/>
            <a:ext cx="1071127" cy="523220"/>
          </a:xfrm>
          <a:prstGeom prst="rect">
            <a:avLst/>
          </a:prstGeom>
          <a:noFill/>
        </p:spPr>
        <p:txBody>
          <a:bodyPr wrap="none" rtlCol="0">
            <a:spAutoFit/>
          </a:bodyPr>
          <a:lstStyle/>
          <a:p>
            <a:r>
              <a:rPr kumimoji="1" lang="en-US" altLang="ja-JP" sz="2800" dirty="0" smtClean="0"/>
              <a:t>40 cm</a:t>
            </a:r>
            <a:endParaRPr kumimoji="1" lang="ja-JP" altLang="en-US" sz="2800" dirty="0"/>
          </a:p>
        </p:txBody>
      </p:sp>
      <p:sp>
        <p:nvSpPr>
          <p:cNvPr id="11" name="テキスト ボックス 10"/>
          <p:cNvSpPr txBox="1"/>
          <p:nvPr/>
        </p:nvSpPr>
        <p:spPr>
          <a:xfrm>
            <a:off x="4244044" y="889556"/>
            <a:ext cx="1071127" cy="523220"/>
          </a:xfrm>
          <a:prstGeom prst="rect">
            <a:avLst/>
          </a:prstGeom>
          <a:noFill/>
        </p:spPr>
        <p:txBody>
          <a:bodyPr wrap="none" rtlCol="0">
            <a:spAutoFit/>
          </a:bodyPr>
          <a:lstStyle/>
          <a:p>
            <a:r>
              <a:rPr lang="en-US" altLang="ja-JP" sz="2800" dirty="0" smtClean="0"/>
              <a:t>80</a:t>
            </a:r>
            <a:r>
              <a:rPr kumimoji="1" lang="en-US" altLang="ja-JP" sz="2800" dirty="0" smtClean="0"/>
              <a:t> cm</a:t>
            </a:r>
            <a:endParaRPr kumimoji="1" lang="ja-JP" altLang="en-US" sz="2800" dirty="0"/>
          </a:p>
        </p:txBody>
      </p:sp>
      <p:sp>
        <p:nvSpPr>
          <p:cNvPr id="12" name="テキスト ボックス 11"/>
          <p:cNvSpPr txBox="1"/>
          <p:nvPr/>
        </p:nvSpPr>
        <p:spPr>
          <a:xfrm>
            <a:off x="2195736" y="4489956"/>
            <a:ext cx="2948243" cy="523220"/>
          </a:xfrm>
          <a:prstGeom prst="rect">
            <a:avLst/>
          </a:prstGeom>
          <a:noFill/>
        </p:spPr>
        <p:txBody>
          <a:bodyPr wrap="none" rtlCol="0">
            <a:spAutoFit/>
          </a:bodyPr>
          <a:lstStyle/>
          <a:p>
            <a:r>
              <a:rPr lang="ja-JP" altLang="en-US" sz="2800" dirty="0" smtClean="0"/>
              <a:t>直径 </a:t>
            </a:r>
            <a:r>
              <a:rPr lang="en-US" altLang="ja-JP" sz="2800" dirty="0" smtClean="0"/>
              <a:t>45cm </a:t>
            </a:r>
            <a:r>
              <a:rPr lang="ja-JP" altLang="en-US" sz="2800" dirty="0" smtClean="0"/>
              <a:t>望遠鏡</a:t>
            </a:r>
            <a:endParaRPr lang="en-US" altLang="ja-JP" sz="2800" dirty="0" smtClean="0"/>
          </a:p>
        </p:txBody>
      </p:sp>
      <p:sp>
        <p:nvSpPr>
          <p:cNvPr id="13" name="テキスト ボックス 12"/>
          <p:cNvSpPr txBox="1"/>
          <p:nvPr/>
        </p:nvSpPr>
        <p:spPr>
          <a:xfrm>
            <a:off x="5493418" y="3246075"/>
            <a:ext cx="1569660" cy="830997"/>
          </a:xfrm>
          <a:prstGeom prst="rect">
            <a:avLst/>
          </a:prstGeom>
          <a:noFill/>
        </p:spPr>
        <p:txBody>
          <a:bodyPr wrap="none" rtlCol="0">
            <a:spAutoFit/>
          </a:bodyPr>
          <a:lstStyle/>
          <a:p>
            <a:pPr algn="ctr"/>
            <a:r>
              <a:rPr lang="ja-JP" altLang="en-US" sz="2400" b="1" dirty="0" smtClean="0"/>
              <a:t>光・近赤外</a:t>
            </a:r>
            <a:endParaRPr lang="en-US" altLang="ja-JP" sz="2400" b="1" dirty="0" smtClean="0"/>
          </a:p>
          <a:p>
            <a:pPr algn="ctr"/>
            <a:r>
              <a:rPr lang="ja-JP" altLang="en-US" sz="2400" b="1" dirty="0"/>
              <a:t>カメラ</a:t>
            </a:r>
            <a:endParaRPr lang="en-US" altLang="ja-JP" sz="2400" b="1" dirty="0" smtClean="0"/>
          </a:p>
        </p:txBody>
      </p:sp>
      <p:sp>
        <p:nvSpPr>
          <p:cNvPr id="14" name="テキスト ボックス 13"/>
          <p:cNvSpPr txBox="1"/>
          <p:nvPr/>
        </p:nvSpPr>
        <p:spPr>
          <a:xfrm>
            <a:off x="5245945" y="4250795"/>
            <a:ext cx="2062359" cy="923330"/>
          </a:xfrm>
          <a:prstGeom prst="rect">
            <a:avLst/>
          </a:prstGeom>
          <a:noFill/>
        </p:spPr>
        <p:txBody>
          <a:bodyPr wrap="none" rtlCol="0">
            <a:spAutoFit/>
          </a:bodyPr>
          <a:lstStyle/>
          <a:p>
            <a:r>
              <a:rPr lang="en-US" altLang="ja-JP" dirty="0" smtClean="0"/>
              <a:t>OPT   </a:t>
            </a:r>
            <a:r>
              <a:rPr lang="ja-JP" altLang="en-US" dirty="0" smtClean="0"/>
              <a:t>： </a:t>
            </a:r>
            <a:r>
              <a:rPr lang="en-US" altLang="ja-JP" dirty="0" smtClean="0"/>
              <a:t>0.5 – 1.0 </a:t>
            </a:r>
            <a:r>
              <a:rPr lang="en-US" altLang="ja-JP" dirty="0" err="1" smtClean="0"/>
              <a:t>μm</a:t>
            </a:r>
            <a:endParaRPr lang="en-US" altLang="ja-JP" dirty="0" smtClean="0"/>
          </a:p>
          <a:p>
            <a:r>
              <a:rPr lang="en-US" altLang="ja-JP" dirty="0" smtClean="0"/>
              <a:t>NIR1 </a:t>
            </a:r>
            <a:r>
              <a:rPr lang="ja-JP" altLang="en-US" dirty="0" smtClean="0"/>
              <a:t>：</a:t>
            </a:r>
            <a:r>
              <a:rPr lang="en-US" altLang="ja-JP" dirty="0" smtClean="0"/>
              <a:t> 1.0 – 1.5 </a:t>
            </a:r>
            <a:r>
              <a:rPr lang="en-US" altLang="ja-JP" dirty="0" err="1" smtClean="0"/>
              <a:t>μm</a:t>
            </a:r>
            <a:endParaRPr lang="en-US" altLang="ja-JP" dirty="0" smtClean="0"/>
          </a:p>
          <a:p>
            <a:r>
              <a:rPr lang="en-US" altLang="ja-JP" dirty="0" smtClean="0"/>
              <a:t>NIR2 </a:t>
            </a:r>
            <a:r>
              <a:rPr lang="ja-JP" altLang="en-US" dirty="0" smtClean="0"/>
              <a:t>： </a:t>
            </a:r>
            <a:r>
              <a:rPr lang="en-US" altLang="ja-JP" dirty="0" smtClean="0"/>
              <a:t>1.5 – 2.2 </a:t>
            </a:r>
            <a:r>
              <a:rPr lang="en-US" altLang="ja-JP" dirty="0" err="1" smtClean="0"/>
              <a:t>μm</a:t>
            </a:r>
            <a:endParaRPr kumimoji="1" lang="ja-JP" altLang="en-US" dirty="0"/>
          </a:p>
        </p:txBody>
      </p:sp>
      <p:sp>
        <p:nvSpPr>
          <p:cNvPr id="15" name="正方形/長方形 14"/>
          <p:cNvSpPr/>
          <p:nvPr/>
        </p:nvSpPr>
        <p:spPr>
          <a:xfrm>
            <a:off x="5220072" y="5445224"/>
            <a:ext cx="2016224" cy="108012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5364088" y="5518973"/>
            <a:ext cx="1709122" cy="646331"/>
          </a:xfrm>
          <a:prstGeom prst="rect">
            <a:avLst/>
          </a:prstGeom>
          <a:noFill/>
        </p:spPr>
        <p:txBody>
          <a:bodyPr wrap="none" rtlCol="0">
            <a:spAutoFit/>
          </a:bodyPr>
          <a:lstStyle/>
          <a:p>
            <a:pPr algn="ctr"/>
            <a:r>
              <a:rPr kumimoji="1" lang="ja-JP" altLang="en-US" dirty="0" smtClean="0"/>
              <a:t>ガンマ線</a:t>
            </a:r>
            <a:endParaRPr kumimoji="1" lang="en-US" altLang="ja-JP" dirty="0" smtClean="0"/>
          </a:p>
          <a:p>
            <a:pPr algn="ctr"/>
            <a:r>
              <a:rPr lang="ja-JP" altLang="en-US" dirty="0"/>
              <a:t>スペクトロメータ</a:t>
            </a:r>
            <a:endParaRPr kumimoji="1" lang="ja-JP" altLang="en-US" dirty="0"/>
          </a:p>
        </p:txBody>
      </p:sp>
      <p:sp>
        <p:nvSpPr>
          <p:cNvPr id="17" name="テキスト ボックス 16"/>
          <p:cNvSpPr txBox="1"/>
          <p:nvPr/>
        </p:nvSpPr>
        <p:spPr>
          <a:xfrm>
            <a:off x="5580112" y="6156012"/>
            <a:ext cx="1253869" cy="369332"/>
          </a:xfrm>
          <a:prstGeom prst="rect">
            <a:avLst/>
          </a:prstGeom>
          <a:noFill/>
        </p:spPr>
        <p:txBody>
          <a:bodyPr wrap="none" rtlCol="0">
            <a:spAutoFit/>
          </a:bodyPr>
          <a:lstStyle/>
          <a:p>
            <a:r>
              <a:rPr kumimoji="1" lang="en-US" altLang="ja-JP" dirty="0" smtClean="0"/>
              <a:t>10 – 1 </a:t>
            </a:r>
            <a:r>
              <a:rPr kumimoji="1" lang="en-US" altLang="ja-JP" dirty="0" err="1" smtClean="0"/>
              <a:t>MeV</a:t>
            </a:r>
            <a:endParaRPr kumimoji="1" lang="ja-JP" altLang="en-US" dirty="0"/>
          </a:p>
        </p:txBody>
      </p:sp>
      <p:sp>
        <p:nvSpPr>
          <p:cNvPr id="18" name="テキスト ボックス 17"/>
          <p:cNvSpPr txBox="1"/>
          <p:nvPr/>
        </p:nvSpPr>
        <p:spPr>
          <a:xfrm>
            <a:off x="7287426" y="4305870"/>
            <a:ext cx="1677062" cy="923330"/>
          </a:xfrm>
          <a:prstGeom prst="rect">
            <a:avLst/>
          </a:prstGeom>
          <a:noFill/>
        </p:spPr>
        <p:txBody>
          <a:bodyPr wrap="none" rtlCol="0">
            <a:spAutoFit/>
          </a:bodyPr>
          <a:lstStyle/>
          <a:p>
            <a:r>
              <a:rPr kumimoji="1" lang="en-US" altLang="ja-JP" dirty="0" smtClean="0"/>
              <a:t>(z = 3.1 – 7.2)</a:t>
            </a:r>
          </a:p>
          <a:p>
            <a:r>
              <a:rPr lang="en-US" altLang="ja-JP" dirty="0" smtClean="0"/>
              <a:t>(z = 7.2 – 11.3)</a:t>
            </a:r>
          </a:p>
          <a:p>
            <a:r>
              <a:rPr kumimoji="1" lang="en-US" altLang="ja-JP" dirty="0" smtClean="0"/>
              <a:t>(z = 11.3 – 15.4)</a:t>
            </a:r>
            <a:endParaRPr kumimoji="1" lang="ja-JP" altLang="en-US" dirty="0"/>
          </a:p>
        </p:txBody>
      </p:sp>
      <p:sp>
        <p:nvSpPr>
          <p:cNvPr id="19" name="テキスト ボックス 18"/>
          <p:cNvSpPr txBox="1"/>
          <p:nvPr/>
        </p:nvSpPr>
        <p:spPr>
          <a:xfrm>
            <a:off x="0" y="0"/>
            <a:ext cx="2906565" cy="307777"/>
          </a:xfrm>
          <a:prstGeom prst="rect">
            <a:avLst/>
          </a:prstGeom>
          <a:noFill/>
        </p:spPr>
        <p:txBody>
          <a:bodyPr wrap="none" rtlCol="0">
            <a:spAutoFit/>
          </a:bodyPr>
          <a:lstStyle/>
          <a:p>
            <a:r>
              <a:rPr kumimoji="1" lang="en-US" altLang="ja-JP" sz="1400" dirty="0" smtClean="0"/>
              <a:t>2010.08.02</a:t>
            </a:r>
            <a:r>
              <a:rPr kumimoji="1" lang="ja-JP" altLang="en-US" sz="1400" dirty="0" smtClean="0"/>
              <a:t>米徳さん</a:t>
            </a:r>
            <a:r>
              <a:rPr lang="ja-JP" altLang="en-US" sz="1400" dirty="0" smtClean="0"/>
              <a:t>スライドより転用</a:t>
            </a:r>
            <a:endParaRPr kumimoji="1" lang="ja-JP" altLang="en-US" sz="14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p:cNvGrpSpPr/>
          <p:nvPr/>
        </p:nvGrpSpPr>
        <p:grpSpPr>
          <a:xfrm>
            <a:off x="1115617" y="97468"/>
            <a:ext cx="6624735" cy="6571892"/>
            <a:chOff x="1115617" y="97468"/>
            <a:chExt cx="6624735" cy="6571892"/>
          </a:xfrm>
        </p:grpSpPr>
        <p:sp>
          <p:nvSpPr>
            <p:cNvPr id="2" name="正方形/長方形 1"/>
            <p:cNvSpPr/>
            <p:nvPr/>
          </p:nvSpPr>
          <p:spPr>
            <a:xfrm>
              <a:off x="1691680" y="620688"/>
              <a:ext cx="6048672" cy="6048672"/>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4220953" y="97468"/>
              <a:ext cx="1071127" cy="523220"/>
            </a:xfrm>
            <a:prstGeom prst="rect">
              <a:avLst/>
            </a:prstGeom>
            <a:noFill/>
          </p:spPr>
          <p:txBody>
            <a:bodyPr wrap="none" rtlCol="0">
              <a:spAutoFit/>
            </a:bodyPr>
            <a:lstStyle/>
            <a:p>
              <a:r>
                <a:rPr kumimoji="1" lang="en-US" altLang="ja-JP" sz="2800" dirty="0" smtClean="0"/>
                <a:t>95 cm</a:t>
              </a:r>
              <a:endParaRPr kumimoji="1" lang="ja-JP" altLang="en-US" sz="2800" dirty="0"/>
            </a:p>
          </p:txBody>
        </p:sp>
        <p:sp>
          <p:nvSpPr>
            <p:cNvPr id="4" name="テキスト ボックス 3"/>
            <p:cNvSpPr txBox="1"/>
            <p:nvPr/>
          </p:nvSpPr>
          <p:spPr>
            <a:xfrm rot="16200000">
              <a:off x="841663" y="3207890"/>
              <a:ext cx="1071127" cy="523220"/>
            </a:xfrm>
            <a:prstGeom prst="rect">
              <a:avLst/>
            </a:prstGeom>
            <a:noFill/>
          </p:spPr>
          <p:txBody>
            <a:bodyPr wrap="none" rtlCol="0">
              <a:spAutoFit/>
            </a:bodyPr>
            <a:lstStyle/>
            <a:p>
              <a:r>
                <a:rPr kumimoji="1" lang="en-US" altLang="ja-JP" sz="2800" dirty="0" smtClean="0"/>
                <a:t>95 cm</a:t>
              </a:r>
              <a:endParaRPr kumimoji="1" lang="ja-JP" altLang="en-US" sz="2800" dirty="0"/>
            </a:p>
          </p:txBody>
        </p:sp>
      </p:grpSp>
      <p:sp>
        <p:nvSpPr>
          <p:cNvPr id="28" name="円柱 27"/>
          <p:cNvSpPr/>
          <p:nvPr/>
        </p:nvSpPr>
        <p:spPr>
          <a:xfrm>
            <a:off x="1835696" y="1052736"/>
            <a:ext cx="2664296" cy="5472608"/>
          </a:xfrm>
          <a:prstGeom prst="can">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直方体 35"/>
          <p:cNvSpPr/>
          <p:nvPr/>
        </p:nvSpPr>
        <p:spPr>
          <a:xfrm>
            <a:off x="4644008" y="4869160"/>
            <a:ext cx="2808312" cy="1512168"/>
          </a:xfrm>
          <a:prstGeom prst="cub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 name="グループ化 34"/>
          <p:cNvGrpSpPr/>
          <p:nvPr/>
        </p:nvGrpSpPr>
        <p:grpSpPr>
          <a:xfrm>
            <a:off x="4644008" y="1052736"/>
            <a:ext cx="2808312" cy="3888432"/>
            <a:chOff x="4644008" y="1916832"/>
            <a:chExt cx="2808312" cy="4464496"/>
          </a:xfrm>
        </p:grpSpPr>
        <p:sp>
          <p:nvSpPr>
            <p:cNvPr id="30" name="直方体 29"/>
            <p:cNvSpPr/>
            <p:nvPr/>
          </p:nvSpPr>
          <p:spPr>
            <a:xfrm>
              <a:off x="4644008" y="1916832"/>
              <a:ext cx="2808312" cy="4464496"/>
            </a:xfrm>
            <a:prstGeom prst="cube">
              <a:avLst>
                <a:gd name="adj" fmla="val 194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平行四辺形 30"/>
            <p:cNvSpPr/>
            <p:nvPr/>
          </p:nvSpPr>
          <p:spPr>
            <a:xfrm>
              <a:off x="4716016" y="5805264"/>
              <a:ext cx="2592288" cy="504056"/>
            </a:xfrm>
            <a:prstGeom prst="parallelogram">
              <a:avLst>
                <a:gd name="adj" fmla="val 102267"/>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平行四辺形 31"/>
            <p:cNvSpPr/>
            <p:nvPr/>
          </p:nvSpPr>
          <p:spPr>
            <a:xfrm>
              <a:off x="4677874" y="1938041"/>
              <a:ext cx="2706714" cy="557522"/>
            </a:xfrm>
            <a:prstGeom prst="parallelogram">
              <a:avLst>
                <a:gd name="adj" fmla="val 95548"/>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4" name="直線コネクタ 33"/>
            <p:cNvCxnSpPr/>
            <p:nvPr/>
          </p:nvCxnSpPr>
          <p:spPr>
            <a:xfrm rot="5400000">
              <a:off x="6046026" y="5517232"/>
              <a:ext cx="1728192"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7" name="テキスト ボックス 36"/>
          <p:cNvSpPr txBox="1"/>
          <p:nvPr/>
        </p:nvSpPr>
        <p:spPr>
          <a:xfrm>
            <a:off x="2339752" y="1916832"/>
            <a:ext cx="1624163" cy="830997"/>
          </a:xfrm>
          <a:prstGeom prst="rect">
            <a:avLst/>
          </a:prstGeom>
          <a:noFill/>
        </p:spPr>
        <p:txBody>
          <a:bodyPr wrap="none" rtlCol="0">
            <a:spAutoFit/>
          </a:bodyPr>
          <a:lstStyle/>
          <a:p>
            <a:pPr algn="ctr"/>
            <a:r>
              <a:rPr lang="ja-JP" altLang="en-US" sz="2400" dirty="0" smtClean="0"/>
              <a:t>直径 </a:t>
            </a:r>
            <a:r>
              <a:rPr lang="en-US" altLang="ja-JP" sz="2400" dirty="0" smtClean="0"/>
              <a:t>45cm </a:t>
            </a:r>
          </a:p>
          <a:p>
            <a:pPr algn="ctr"/>
            <a:r>
              <a:rPr kumimoji="1" lang="ja-JP" altLang="en-US" sz="2400" dirty="0" smtClean="0"/>
              <a:t>望遠鏡</a:t>
            </a:r>
            <a:endParaRPr kumimoji="1" lang="ja-JP" altLang="en-US" sz="2400" dirty="0"/>
          </a:p>
        </p:txBody>
      </p:sp>
      <p:sp>
        <p:nvSpPr>
          <p:cNvPr id="38" name="テキスト ボックス 37"/>
          <p:cNvSpPr txBox="1"/>
          <p:nvPr/>
        </p:nvSpPr>
        <p:spPr>
          <a:xfrm>
            <a:off x="5076056" y="5373216"/>
            <a:ext cx="1569660" cy="830997"/>
          </a:xfrm>
          <a:prstGeom prst="rect">
            <a:avLst/>
          </a:prstGeom>
          <a:noFill/>
        </p:spPr>
        <p:txBody>
          <a:bodyPr wrap="none" rtlCol="0">
            <a:spAutoFit/>
          </a:bodyPr>
          <a:lstStyle/>
          <a:p>
            <a:pPr algn="ctr"/>
            <a:r>
              <a:rPr lang="ja-JP" altLang="en-US" sz="2400" b="1" dirty="0" smtClean="0"/>
              <a:t>光・近赤外</a:t>
            </a:r>
            <a:endParaRPr lang="en-US" altLang="ja-JP" sz="2400" b="1" dirty="0" smtClean="0"/>
          </a:p>
          <a:p>
            <a:pPr algn="ctr"/>
            <a:r>
              <a:rPr lang="ja-JP" altLang="en-US" sz="2400" b="1" dirty="0"/>
              <a:t>カメラ</a:t>
            </a:r>
            <a:endParaRPr lang="en-US" altLang="ja-JP" sz="2400" b="1" dirty="0" smtClean="0"/>
          </a:p>
        </p:txBody>
      </p:sp>
      <p:sp>
        <p:nvSpPr>
          <p:cNvPr id="39" name="テキスト ボックス 38"/>
          <p:cNvSpPr txBox="1"/>
          <p:nvPr/>
        </p:nvSpPr>
        <p:spPr>
          <a:xfrm>
            <a:off x="4644008" y="2492896"/>
            <a:ext cx="2270173" cy="1200329"/>
          </a:xfrm>
          <a:prstGeom prst="rect">
            <a:avLst/>
          </a:prstGeom>
          <a:noFill/>
        </p:spPr>
        <p:txBody>
          <a:bodyPr wrap="none" rtlCol="0">
            <a:spAutoFit/>
          </a:bodyPr>
          <a:lstStyle/>
          <a:p>
            <a:pPr algn="ctr"/>
            <a:r>
              <a:rPr kumimoji="1" lang="ja-JP" altLang="en-US" sz="2400" b="1" dirty="0" smtClean="0"/>
              <a:t>コンプトンカメラ</a:t>
            </a:r>
            <a:endParaRPr kumimoji="1" lang="en-US" altLang="ja-JP" sz="2400" b="1" dirty="0" smtClean="0"/>
          </a:p>
          <a:p>
            <a:pPr algn="ctr"/>
            <a:r>
              <a:rPr lang="ja-JP" altLang="en-US" sz="2400" b="1" dirty="0"/>
              <a:t>また</a:t>
            </a:r>
            <a:r>
              <a:rPr lang="ja-JP" altLang="en-US" sz="2400" b="1" dirty="0" smtClean="0"/>
              <a:t>は</a:t>
            </a:r>
            <a:endParaRPr lang="en-US" altLang="ja-JP" sz="2400" b="1" dirty="0" smtClean="0"/>
          </a:p>
          <a:p>
            <a:pPr algn="ctr"/>
            <a:r>
              <a:rPr kumimoji="1" lang="ja-JP" altLang="en-US" sz="2400" b="1" dirty="0"/>
              <a:t>コーデッドマスク</a:t>
            </a:r>
          </a:p>
        </p:txBody>
      </p:sp>
      <p:sp>
        <p:nvSpPr>
          <p:cNvPr id="40" name="正方形/長方形 39"/>
          <p:cNvSpPr/>
          <p:nvPr/>
        </p:nvSpPr>
        <p:spPr>
          <a:xfrm rot="16200000">
            <a:off x="7488324" y="5121187"/>
            <a:ext cx="2016224" cy="108012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p:cNvSpPr txBox="1"/>
          <p:nvPr/>
        </p:nvSpPr>
        <p:spPr>
          <a:xfrm rot="16200000">
            <a:off x="7492713" y="5330684"/>
            <a:ext cx="1709122" cy="646331"/>
          </a:xfrm>
          <a:prstGeom prst="rect">
            <a:avLst/>
          </a:prstGeom>
          <a:noFill/>
        </p:spPr>
        <p:txBody>
          <a:bodyPr wrap="none" rtlCol="0">
            <a:spAutoFit/>
          </a:bodyPr>
          <a:lstStyle/>
          <a:p>
            <a:pPr algn="ctr"/>
            <a:r>
              <a:rPr kumimoji="1" lang="ja-JP" altLang="en-US" dirty="0" smtClean="0"/>
              <a:t>ガンマ線</a:t>
            </a:r>
            <a:endParaRPr kumimoji="1" lang="en-US" altLang="ja-JP" dirty="0" smtClean="0"/>
          </a:p>
          <a:p>
            <a:pPr algn="ctr"/>
            <a:r>
              <a:rPr lang="ja-JP" altLang="en-US" dirty="0"/>
              <a:t>スペクトロメータ</a:t>
            </a:r>
            <a:endParaRPr kumimoji="1" lang="ja-JP" altLang="en-US" dirty="0"/>
          </a:p>
        </p:txBody>
      </p:sp>
      <p:sp>
        <p:nvSpPr>
          <p:cNvPr id="42" name="テキスト ボックス 41"/>
          <p:cNvSpPr txBox="1"/>
          <p:nvPr/>
        </p:nvSpPr>
        <p:spPr>
          <a:xfrm rot="16200000">
            <a:off x="8186753" y="5527453"/>
            <a:ext cx="1253869" cy="369332"/>
          </a:xfrm>
          <a:prstGeom prst="rect">
            <a:avLst/>
          </a:prstGeom>
          <a:noFill/>
        </p:spPr>
        <p:txBody>
          <a:bodyPr wrap="none" rtlCol="0">
            <a:spAutoFit/>
          </a:bodyPr>
          <a:lstStyle/>
          <a:p>
            <a:r>
              <a:rPr kumimoji="1" lang="en-US" altLang="ja-JP" dirty="0" smtClean="0"/>
              <a:t>10 – 1 </a:t>
            </a:r>
            <a:r>
              <a:rPr kumimoji="1" lang="en-US" altLang="ja-JP" dirty="0" err="1" smtClean="0"/>
              <a:t>MeV</a:t>
            </a:r>
            <a:endParaRPr kumimoji="1" lang="ja-JP" altLang="en-US" dirty="0"/>
          </a:p>
        </p:txBody>
      </p:sp>
      <p:sp>
        <p:nvSpPr>
          <p:cNvPr id="19" name="テキスト ボックス 18"/>
          <p:cNvSpPr txBox="1"/>
          <p:nvPr/>
        </p:nvSpPr>
        <p:spPr>
          <a:xfrm>
            <a:off x="0" y="0"/>
            <a:ext cx="2906565" cy="307777"/>
          </a:xfrm>
          <a:prstGeom prst="rect">
            <a:avLst/>
          </a:prstGeom>
          <a:noFill/>
        </p:spPr>
        <p:txBody>
          <a:bodyPr wrap="none" rtlCol="0">
            <a:spAutoFit/>
          </a:bodyPr>
          <a:lstStyle/>
          <a:p>
            <a:r>
              <a:rPr kumimoji="1" lang="en-US" altLang="ja-JP" sz="1400" dirty="0" smtClean="0"/>
              <a:t>2010.08.02</a:t>
            </a:r>
            <a:r>
              <a:rPr kumimoji="1" lang="ja-JP" altLang="en-US" sz="1400" dirty="0" smtClean="0"/>
              <a:t>米徳さん</a:t>
            </a:r>
            <a:r>
              <a:rPr lang="ja-JP" altLang="en-US" sz="1400" dirty="0" smtClean="0"/>
              <a:t>スライドより転用</a:t>
            </a:r>
            <a:endParaRPr kumimoji="1" lang="ja-JP" altLang="en-US" sz="14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p:cNvSpPr/>
          <p:nvPr/>
        </p:nvSpPr>
        <p:spPr>
          <a:xfrm>
            <a:off x="539552" y="260648"/>
            <a:ext cx="8064896" cy="1031051"/>
          </a:xfrm>
          <a:prstGeom prst="rect">
            <a:avLst/>
          </a:prstGeom>
        </p:spPr>
        <p:txBody>
          <a:bodyPr wrap="square">
            <a:spAutoFit/>
          </a:bodyPr>
          <a:lstStyle/>
          <a:p>
            <a:r>
              <a:rPr lang="en-US" altLang="ja-JP" sz="4000" dirty="0" smtClean="0"/>
              <a:t>GUNDAM</a:t>
            </a:r>
            <a:r>
              <a:rPr lang="ja-JP" altLang="en-US" sz="4000" dirty="0"/>
              <a:t> </a:t>
            </a:r>
            <a:r>
              <a:rPr lang="en-US" altLang="ja-JP" sz="4000" dirty="0" smtClean="0"/>
              <a:t>450</a:t>
            </a:r>
            <a:endParaRPr lang="en-US" altLang="ja-JP" sz="4000" dirty="0"/>
          </a:p>
          <a:p>
            <a:r>
              <a:rPr lang="en-US" altLang="ja-JP" sz="2100" dirty="0" smtClean="0">
                <a:solidFill>
                  <a:srgbClr val="FF0000"/>
                </a:solidFill>
              </a:rPr>
              <a:t>G</a:t>
            </a:r>
            <a:r>
              <a:rPr lang="en-US" altLang="ja-JP" sz="2100" dirty="0" smtClean="0"/>
              <a:t>amma-ray burst  for </a:t>
            </a:r>
            <a:r>
              <a:rPr lang="en-US" altLang="ja-JP" sz="2100" dirty="0" err="1" smtClean="0">
                <a:solidFill>
                  <a:srgbClr val="FF0000"/>
                </a:solidFill>
              </a:rPr>
              <a:t>UN</a:t>
            </a:r>
            <a:r>
              <a:rPr lang="en-US" altLang="ja-JP" sz="2100" dirty="0" err="1" smtClean="0"/>
              <a:t>ravelling</a:t>
            </a:r>
            <a:r>
              <a:rPr lang="en-US" altLang="ja-JP" sz="2100" dirty="0" smtClean="0"/>
              <a:t> </a:t>
            </a:r>
            <a:r>
              <a:rPr lang="en-US" altLang="ja-JP" sz="2100" dirty="0" smtClean="0">
                <a:solidFill>
                  <a:srgbClr val="FF0000"/>
                </a:solidFill>
              </a:rPr>
              <a:t>D</a:t>
            </a:r>
            <a:r>
              <a:rPr lang="en-US" altLang="ja-JP" sz="2100" dirty="0" smtClean="0"/>
              <a:t>ark </a:t>
            </a:r>
            <a:r>
              <a:rPr lang="en-US" altLang="ja-JP" sz="2100" dirty="0" smtClean="0">
                <a:solidFill>
                  <a:srgbClr val="FF0000"/>
                </a:solidFill>
              </a:rPr>
              <a:t>A</a:t>
            </a:r>
            <a:r>
              <a:rPr lang="en-US" altLang="ja-JP" sz="2100" dirty="0" smtClean="0"/>
              <a:t>ges </a:t>
            </a:r>
            <a:r>
              <a:rPr lang="en-US" altLang="ja-JP" sz="2100" dirty="0" smtClean="0">
                <a:solidFill>
                  <a:srgbClr val="FF0000"/>
                </a:solidFill>
              </a:rPr>
              <a:t>M</a:t>
            </a:r>
            <a:r>
              <a:rPr lang="en-US" altLang="ja-JP" sz="2100" dirty="0" smtClean="0"/>
              <a:t>ission </a:t>
            </a:r>
            <a:r>
              <a:rPr lang="en-US" altLang="ja-JP" sz="2100" dirty="0" smtClean="0">
                <a:solidFill>
                  <a:srgbClr val="FF0000"/>
                </a:solidFill>
              </a:rPr>
              <a:t>450</a:t>
            </a:r>
            <a:r>
              <a:rPr lang="en-US" altLang="ja-JP" sz="2100" dirty="0" smtClean="0"/>
              <a:t>mm Telescope</a:t>
            </a:r>
            <a:endParaRPr lang="ja-JP" altLang="en-US" sz="2100" dirty="0"/>
          </a:p>
        </p:txBody>
      </p:sp>
      <p:sp>
        <p:nvSpPr>
          <p:cNvPr id="5" name="テキスト ボックス 4"/>
          <p:cNvSpPr txBox="1"/>
          <p:nvPr/>
        </p:nvSpPr>
        <p:spPr>
          <a:xfrm>
            <a:off x="683568" y="1772816"/>
            <a:ext cx="2908168" cy="461665"/>
          </a:xfrm>
          <a:prstGeom prst="rect">
            <a:avLst/>
          </a:prstGeom>
          <a:noFill/>
        </p:spPr>
        <p:txBody>
          <a:bodyPr wrap="none" rtlCol="0">
            <a:spAutoFit/>
          </a:bodyPr>
          <a:lstStyle/>
          <a:p>
            <a:r>
              <a:rPr kumimoji="1" lang="ja-JP" altLang="en-US" sz="2400" dirty="0" smtClean="0"/>
              <a:t>宇宙望遠鏡のメリット</a:t>
            </a:r>
            <a:endParaRPr kumimoji="1" lang="ja-JP" altLang="en-US" sz="2400" dirty="0"/>
          </a:p>
        </p:txBody>
      </p:sp>
      <p:sp>
        <p:nvSpPr>
          <p:cNvPr id="6" name="テキスト ボックス 5"/>
          <p:cNvSpPr txBox="1"/>
          <p:nvPr/>
        </p:nvSpPr>
        <p:spPr>
          <a:xfrm>
            <a:off x="755576" y="2276872"/>
            <a:ext cx="3680816" cy="923330"/>
          </a:xfrm>
          <a:prstGeom prst="rect">
            <a:avLst/>
          </a:prstGeom>
          <a:noFill/>
        </p:spPr>
        <p:txBody>
          <a:bodyPr wrap="none" rtlCol="0">
            <a:spAutoFit/>
          </a:bodyPr>
          <a:lstStyle/>
          <a:p>
            <a:r>
              <a:rPr lang="ja-JP" altLang="en-US" dirty="0" smtClean="0"/>
              <a:t>・シーイングがない</a:t>
            </a:r>
            <a:endParaRPr lang="en-US" altLang="ja-JP" dirty="0" smtClean="0"/>
          </a:p>
          <a:p>
            <a:r>
              <a:rPr lang="ja-JP" altLang="en-US" dirty="0" smtClean="0"/>
              <a:t>・地球大気の吸収がない</a:t>
            </a:r>
            <a:endParaRPr lang="en-US" altLang="ja-JP" dirty="0" smtClean="0"/>
          </a:p>
          <a:p>
            <a:r>
              <a:rPr lang="ja-JP" altLang="en-US" dirty="0" smtClean="0"/>
              <a:t>・地球大気の放射の影響を受けない</a:t>
            </a:r>
            <a:endParaRPr lang="en-US" altLang="ja-JP" dirty="0" smtClean="0"/>
          </a:p>
        </p:txBody>
      </p:sp>
      <p:sp>
        <p:nvSpPr>
          <p:cNvPr id="7" name="正方形/長方形 6"/>
          <p:cNvSpPr/>
          <p:nvPr/>
        </p:nvSpPr>
        <p:spPr>
          <a:xfrm>
            <a:off x="5292080" y="2276872"/>
            <a:ext cx="3168352" cy="923330"/>
          </a:xfrm>
          <a:prstGeom prst="rect">
            <a:avLst/>
          </a:prstGeom>
        </p:spPr>
        <p:txBody>
          <a:bodyPr wrap="square">
            <a:spAutoFit/>
          </a:bodyPr>
          <a:lstStyle/>
          <a:p>
            <a:r>
              <a:rPr lang="ja-JP" altLang="en-US" dirty="0" smtClean="0"/>
              <a:t>空間分解能は回折限界を達成</a:t>
            </a:r>
            <a:endParaRPr lang="en-US" altLang="ja-JP" dirty="0" smtClean="0"/>
          </a:p>
          <a:p>
            <a:r>
              <a:rPr lang="ja-JP" altLang="en-US" dirty="0" smtClean="0"/>
              <a:t>任意の波長で観測可能</a:t>
            </a:r>
            <a:endParaRPr lang="en-US" altLang="ja-JP" dirty="0" smtClean="0"/>
          </a:p>
          <a:p>
            <a:r>
              <a:rPr lang="ja-JP" altLang="en-US" dirty="0" smtClean="0"/>
              <a:t>深い検出限界を達成</a:t>
            </a:r>
            <a:endParaRPr lang="en-US" altLang="ja-JP" dirty="0" smtClean="0"/>
          </a:p>
        </p:txBody>
      </p:sp>
      <p:sp>
        <p:nvSpPr>
          <p:cNvPr id="8" name="右矢印 7"/>
          <p:cNvSpPr/>
          <p:nvPr/>
        </p:nvSpPr>
        <p:spPr>
          <a:xfrm>
            <a:off x="4572000" y="2450505"/>
            <a:ext cx="576064" cy="576064"/>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 name="テキスト ボックス 8"/>
          <p:cNvSpPr txBox="1"/>
          <p:nvPr/>
        </p:nvSpPr>
        <p:spPr>
          <a:xfrm>
            <a:off x="1907704" y="3284984"/>
            <a:ext cx="5830442" cy="523220"/>
          </a:xfrm>
          <a:prstGeom prst="rect">
            <a:avLst/>
          </a:prstGeom>
          <a:noFill/>
        </p:spPr>
        <p:txBody>
          <a:bodyPr wrap="none" rtlCol="0">
            <a:spAutoFit/>
          </a:bodyPr>
          <a:lstStyle/>
          <a:p>
            <a:r>
              <a:rPr lang="ja-JP" altLang="en-US" sz="1400" dirty="0" smtClean="0"/>
              <a:t>但し</a:t>
            </a:r>
            <a:r>
              <a:rPr lang="en-US" altLang="ja-JP" sz="1400" dirty="0" smtClean="0"/>
              <a:t>45cm</a:t>
            </a:r>
            <a:r>
              <a:rPr lang="ja-JP" altLang="en-US" sz="1400" dirty="0" smtClean="0"/>
              <a:t>と口径が小さいので空間分解能は特にメリットがあるとはいえない</a:t>
            </a:r>
            <a:endParaRPr lang="en-US" altLang="ja-JP" sz="1400" dirty="0" smtClean="0"/>
          </a:p>
          <a:p>
            <a:r>
              <a:rPr kumimoji="1" lang="ja-JP" altLang="en-US" sz="1400" dirty="0"/>
              <a:t>回折</a:t>
            </a:r>
            <a:r>
              <a:rPr kumimoji="1" lang="ja-JP" altLang="en-US" sz="1400" dirty="0" smtClean="0"/>
              <a:t>限界</a:t>
            </a:r>
            <a:r>
              <a:rPr kumimoji="1" lang="en-US" altLang="ja-JP" sz="1400" dirty="0" smtClean="0"/>
              <a:t>0.4-1.0arcsec</a:t>
            </a:r>
            <a:r>
              <a:rPr kumimoji="1" lang="ja-JP" altLang="en-US" sz="1400" dirty="0" smtClean="0"/>
              <a:t>程度。</a:t>
            </a:r>
            <a:endParaRPr kumimoji="1" lang="ja-JP" altLang="en-US" sz="1400" dirty="0"/>
          </a:p>
        </p:txBody>
      </p:sp>
      <p:sp>
        <p:nvSpPr>
          <p:cNvPr id="10" name="正方形/長方形 9"/>
          <p:cNvSpPr/>
          <p:nvPr/>
        </p:nvSpPr>
        <p:spPr>
          <a:xfrm>
            <a:off x="899592" y="2852936"/>
            <a:ext cx="1728192"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755576" y="4119463"/>
            <a:ext cx="1425390" cy="461665"/>
          </a:xfrm>
          <a:prstGeom prst="rect">
            <a:avLst/>
          </a:prstGeom>
          <a:noFill/>
        </p:spPr>
        <p:txBody>
          <a:bodyPr wrap="none" rtlCol="0">
            <a:spAutoFit/>
          </a:bodyPr>
          <a:lstStyle/>
          <a:p>
            <a:r>
              <a:rPr kumimoji="1" lang="ja-JP" altLang="en-US" sz="2400" dirty="0" smtClean="0"/>
              <a:t>しかし・・・</a:t>
            </a:r>
            <a:endParaRPr kumimoji="1" lang="ja-JP" altLang="en-US" sz="2400" dirty="0"/>
          </a:p>
        </p:txBody>
      </p:sp>
      <p:sp>
        <p:nvSpPr>
          <p:cNvPr id="12" name="テキスト ボックス 11"/>
          <p:cNvSpPr txBox="1"/>
          <p:nvPr/>
        </p:nvSpPr>
        <p:spPr>
          <a:xfrm>
            <a:off x="755576" y="4665910"/>
            <a:ext cx="8064896" cy="1477328"/>
          </a:xfrm>
          <a:prstGeom prst="rect">
            <a:avLst/>
          </a:prstGeom>
          <a:noFill/>
        </p:spPr>
        <p:txBody>
          <a:bodyPr wrap="square" rtlCol="0">
            <a:spAutoFit/>
          </a:bodyPr>
          <a:lstStyle/>
          <a:p>
            <a:pPr>
              <a:buFont typeface="Arial" pitchFamily="34" charset="0"/>
              <a:buChar char="•"/>
            </a:pPr>
            <a:r>
              <a:rPr lang="ja-JP" altLang="en-US" dirty="0" smtClean="0"/>
              <a:t> 口径</a:t>
            </a:r>
            <a:r>
              <a:rPr lang="en-US" altLang="ja-JP" dirty="0" smtClean="0"/>
              <a:t>45cm</a:t>
            </a:r>
            <a:r>
              <a:rPr lang="ja-JP" altLang="en-US" dirty="0" smtClean="0"/>
              <a:t>の望遠鏡にしてはきわめて高コスト</a:t>
            </a:r>
            <a:r>
              <a:rPr lang="en-US" altLang="ja-JP" dirty="0" smtClean="0"/>
              <a:t>(</a:t>
            </a:r>
            <a:r>
              <a:rPr lang="ja-JP" altLang="en-US" dirty="0" smtClean="0"/>
              <a:t>宇宙望遠鏡、赤外検出器</a:t>
            </a:r>
            <a:r>
              <a:rPr lang="en-US" altLang="ja-JP" dirty="0" smtClean="0"/>
              <a:t>x2</a:t>
            </a:r>
            <a:r>
              <a:rPr lang="ja-JP" altLang="en-US" dirty="0" smtClean="0"/>
              <a:t>枚</a:t>
            </a:r>
            <a:r>
              <a:rPr lang="en-US" altLang="ja-JP" dirty="0" smtClean="0"/>
              <a:t>)</a:t>
            </a:r>
          </a:p>
          <a:p>
            <a:pPr>
              <a:buFont typeface="Arial" pitchFamily="34" charset="0"/>
              <a:buChar char="•"/>
            </a:pPr>
            <a:r>
              <a:rPr lang="ja-JP" altLang="en-US" dirty="0" smtClean="0"/>
              <a:t> 短い寿命</a:t>
            </a:r>
            <a:r>
              <a:rPr lang="en-US" altLang="ja-JP" dirty="0" smtClean="0"/>
              <a:t>(3</a:t>
            </a:r>
            <a:r>
              <a:rPr lang="ja-JP" altLang="en-US" dirty="0" smtClean="0"/>
              <a:t>年？</a:t>
            </a:r>
            <a:r>
              <a:rPr lang="en-US" altLang="ja-JP" dirty="0" smtClean="0"/>
              <a:t>)</a:t>
            </a:r>
          </a:p>
          <a:p>
            <a:pPr>
              <a:buFont typeface="Arial" pitchFamily="34" charset="0"/>
              <a:buChar char="•"/>
            </a:pPr>
            <a:r>
              <a:rPr lang="ja-JP" altLang="en-US" dirty="0" smtClean="0">
                <a:solidFill>
                  <a:srgbClr val="FF0000"/>
                </a:solidFill>
              </a:rPr>
              <a:t> 地球周回軌道</a:t>
            </a:r>
            <a:r>
              <a:rPr lang="en-US" altLang="ja-JP" dirty="0" smtClean="0">
                <a:solidFill>
                  <a:srgbClr val="FF0000"/>
                </a:solidFill>
              </a:rPr>
              <a:t>(</a:t>
            </a:r>
            <a:r>
              <a:rPr lang="ja-JP" altLang="en-US" dirty="0" smtClean="0">
                <a:solidFill>
                  <a:srgbClr val="FF0000"/>
                </a:solidFill>
              </a:rPr>
              <a:t>太陽同期極軌道？</a:t>
            </a:r>
            <a:r>
              <a:rPr lang="en-US" altLang="ja-JP" dirty="0" smtClean="0">
                <a:solidFill>
                  <a:srgbClr val="FF0000"/>
                </a:solidFill>
              </a:rPr>
              <a:t>)</a:t>
            </a:r>
            <a:r>
              <a:rPr lang="ja-JP" altLang="en-US" dirty="0" smtClean="0">
                <a:solidFill>
                  <a:srgbClr val="FF0000"/>
                </a:solidFill>
              </a:rPr>
              <a:t>では熱源</a:t>
            </a:r>
            <a:r>
              <a:rPr lang="en-US" altLang="ja-JP" dirty="0" smtClean="0">
                <a:solidFill>
                  <a:srgbClr val="FF0000"/>
                </a:solidFill>
              </a:rPr>
              <a:t>(</a:t>
            </a:r>
            <a:r>
              <a:rPr lang="ja-JP" altLang="en-US" dirty="0" smtClean="0">
                <a:solidFill>
                  <a:srgbClr val="FF0000"/>
                </a:solidFill>
              </a:rPr>
              <a:t>太陽、地球、月</a:t>
            </a:r>
            <a:r>
              <a:rPr lang="en-US" altLang="ja-JP" dirty="0" smtClean="0">
                <a:solidFill>
                  <a:srgbClr val="FF0000"/>
                </a:solidFill>
              </a:rPr>
              <a:t>)</a:t>
            </a:r>
            <a:r>
              <a:rPr lang="ja-JP" altLang="en-US" dirty="0" smtClean="0">
                <a:solidFill>
                  <a:srgbClr val="FF0000"/>
                </a:solidFill>
              </a:rPr>
              <a:t>の位置関係が刻々変化し観測可能な方向・観測時間に大きな制限</a:t>
            </a:r>
            <a:endParaRPr lang="en-US" altLang="ja-JP" dirty="0" smtClean="0"/>
          </a:p>
          <a:p>
            <a:pPr>
              <a:buFont typeface="Arial" pitchFamily="34" charset="0"/>
              <a:buChar char="•"/>
            </a:pPr>
            <a:r>
              <a:rPr lang="ja-JP" altLang="en-US" dirty="0" smtClean="0">
                <a:solidFill>
                  <a:srgbClr val="FF0000"/>
                </a:solidFill>
              </a:rPr>
              <a:t> 地球の立体角が大きい</a:t>
            </a:r>
            <a:endParaRPr lang="en-US" altLang="ja-JP" dirty="0" smtClean="0">
              <a:solidFill>
                <a:srgbClr val="FF000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M2\Master\background.gif"/>
          <p:cNvPicPr>
            <a:picLocks noChangeAspect="1" noChangeArrowheads="1"/>
          </p:cNvPicPr>
          <p:nvPr/>
        </p:nvPicPr>
        <p:blipFill>
          <a:blip r:embed="rId2" cstate="print"/>
          <a:srcRect b="23837"/>
          <a:stretch>
            <a:fillRect/>
          </a:stretch>
        </p:blipFill>
        <p:spPr bwMode="auto">
          <a:xfrm>
            <a:off x="967308" y="764704"/>
            <a:ext cx="7277100" cy="5184576"/>
          </a:xfrm>
          <a:prstGeom prst="rect">
            <a:avLst/>
          </a:prstGeom>
          <a:noFill/>
        </p:spPr>
      </p:pic>
      <p:sp>
        <p:nvSpPr>
          <p:cNvPr id="5" name="テキスト ボックス 4"/>
          <p:cNvSpPr txBox="1"/>
          <p:nvPr/>
        </p:nvSpPr>
        <p:spPr>
          <a:xfrm>
            <a:off x="2123728" y="2780928"/>
            <a:ext cx="942887" cy="369332"/>
          </a:xfrm>
          <a:prstGeom prst="rect">
            <a:avLst/>
          </a:prstGeom>
          <a:solidFill>
            <a:schemeClr val="bg1"/>
          </a:solidFill>
          <a:ln>
            <a:solidFill>
              <a:schemeClr val="tx1"/>
            </a:solidFill>
          </a:ln>
        </p:spPr>
        <p:txBody>
          <a:bodyPr wrap="none" rtlCol="0">
            <a:spAutoFit/>
          </a:bodyPr>
          <a:lstStyle/>
          <a:p>
            <a:r>
              <a:rPr kumimoji="1" lang="en-US" altLang="ja-JP" dirty="0" smtClean="0"/>
              <a:t>OH</a:t>
            </a:r>
            <a:r>
              <a:rPr kumimoji="1" lang="ja-JP" altLang="en-US" dirty="0" smtClean="0"/>
              <a:t>夜光</a:t>
            </a:r>
            <a:endParaRPr kumimoji="1" lang="ja-JP" altLang="en-US" dirty="0"/>
          </a:p>
        </p:txBody>
      </p:sp>
      <p:sp>
        <p:nvSpPr>
          <p:cNvPr id="8" name="テキスト ボックス 7"/>
          <p:cNvSpPr txBox="1"/>
          <p:nvPr/>
        </p:nvSpPr>
        <p:spPr>
          <a:xfrm rot="16200000">
            <a:off x="-1420466" y="3507517"/>
            <a:ext cx="4414798" cy="369332"/>
          </a:xfrm>
          <a:prstGeom prst="rect">
            <a:avLst/>
          </a:prstGeom>
          <a:noFill/>
        </p:spPr>
        <p:txBody>
          <a:bodyPr wrap="none" rtlCol="0">
            <a:spAutoFit/>
          </a:bodyPr>
          <a:lstStyle/>
          <a:p>
            <a:r>
              <a:rPr lang="en-US" altLang="ja-JP" dirty="0" smtClean="0"/>
              <a:t>1</a:t>
            </a:r>
            <a:r>
              <a:rPr lang="ja-JP" altLang="en-US" dirty="0" smtClean="0"/>
              <a:t>秒</a:t>
            </a:r>
            <a:r>
              <a:rPr lang="ja-JP" altLang="en-US" dirty="0"/>
              <a:t>、</a:t>
            </a:r>
            <a:r>
              <a:rPr kumimoji="1" lang="en-US" altLang="ja-JP" dirty="0" smtClean="0"/>
              <a:t>1m^2</a:t>
            </a:r>
            <a:r>
              <a:rPr kumimoji="1" lang="ja-JP" altLang="en-US" dirty="0" err="1" smtClean="0"/>
              <a:t>、</a:t>
            </a:r>
            <a:r>
              <a:rPr kumimoji="1" lang="en-US" altLang="ja-JP" dirty="0" smtClean="0"/>
              <a:t>1um</a:t>
            </a:r>
            <a:r>
              <a:rPr kumimoji="1" lang="ja-JP" altLang="en-US" dirty="0" err="1" smtClean="0"/>
              <a:t>、</a:t>
            </a:r>
            <a:r>
              <a:rPr kumimoji="1" lang="en-US" altLang="ja-JP" dirty="0" smtClean="0"/>
              <a:t>1arcsec^2</a:t>
            </a:r>
            <a:r>
              <a:rPr kumimoji="1" lang="ja-JP" altLang="en-US" dirty="0" smtClean="0"/>
              <a:t>あたりの光子数</a:t>
            </a:r>
            <a:endParaRPr kumimoji="1" lang="ja-JP" altLang="en-US" dirty="0"/>
          </a:p>
        </p:txBody>
      </p:sp>
      <p:sp>
        <p:nvSpPr>
          <p:cNvPr id="9" name="テキスト ボックス 8"/>
          <p:cNvSpPr txBox="1"/>
          <p:nvPr/>
        </p:nvSpPr>
        <p:spPr>
          <a:xfrm>
            <a:off x="4211960" y="5805264"/>
            <a:ext cx="1146468" cy="369332"/>
          </a:xfrm>
          <a:prstGeom prst="rect">
            <a:avLst/>
          </a:prstGeom>
          <a:noFill/>
        </p:spPr>
        <p:txBody>
          <a:bodyPr wrap="none" rtlCol="0">
            <a:spAutoFit/>
          </a:bodyPr>
          <a:lstStyle/>
          <a:p>
            <a:r>
              <a:rPr kumimoji="1" lang="ja-JP" altLang="en-US" dirty="0" smtClean="0"/>
              <a:t>波長 </a:t>
            </a:r>
            <a:r>
              <a:rPr kumimoji="1" lang="en-US" altLang="ja-JP" dirty="0" smtClean="0"/>
              <a:t>(um)</a:t>
            </a:r>
            <a:endParaRPr kumimoji="1" lang="ja-JP" altLang="en-US" dirty="0"/>
          </a:p>
        </p:txBody>
      </p:sp>
      <p:sp>
        <p:nvSpPr>
          <p:cNvPr id="10" name="テキスト ボックス 9"/>
          <p:cNvSpPr txBox="1"/>
          <p:nvPr/>
        </p:nvSpPr>
        <p:spPr>
          <a:xfrm>
            <a:off x="2843808" y="1412776"/>
            <a:ext cx="2031325" cy="369332"/>
          </a:xfrm>
          <a:prstGeom prst="rect">
            <a:avLst/>
          </a:prstGeom>
          <a:solidFill>
            <a:schemeClr val="bg1"/>
          </a:solidFill>
          <a:ln>
            <a:solidFill>
              <a:schemeClr val="tx1"/>
            </a:solidFill>
          </a:ln>
        </p:spPr>
        <p:txBody>
          <a:bodyPr wrap="none" rtlCol="0">
            <a:spAutoFit/>
          </a:bodyPr>
          <a:lstStyle/>
          <a:p>
            <a:r>
              <a:rPr lang="ja-JP" altLang="en-US" dirty="0"/>
              <a:t>地球</a:t>
            </a:r>
            <a:r>
              <a:rPr lang="ja-JP" altLang="en-US" dirty="0" smtClean="0"/>
              <a:t>大気の熱放射</a:t>
            </a:r>
            <a:endParaRPr kumimoji="1" lang="ja-JP" altLang="en-US" dirty="0"/>
          </a:p>
        </p:txBody>
      </p:sp>
      <p:sp>
        <p:nvSpPr>
          <p:cNvPr id="11" name="テキスト ボックス 10"/>
          <p:cNvSpPr txBox="1"/>
          <p:nvPr/>
        </p:nvSpPr>
        <p:spPr>
          <a:xfrm>
            <a:off x="5652120" y="1556792"/>
            <a:ext cx="1800493" cy="646331"/>
          </a:xfrm>
          <a:prstGeom prst="rect">
            <a:avLst/>
          </a:prstGeom>
          <a:solidFill>
            <a:schemeClr val="bg1"/>
          </a:solidFill>
          <a:ln>
            <a:solidFill>
              <a:schemeClr val="tx1"/>
            </a:solidFill>
          </a:ln>
        </p:spPr>
        <p:txBody>
          <a:bodyPr wrap="none" rtlCol="0">
            <a:spAutoFit/>
          </a:bodyPr>
          <a:lstStyle/>
          <a:p>
            <a:r>
              <a:rPr lang="ja-JP" altLang="en-US" dirty="0" smtClean="0"/>
              <a:t>望遠鏡の</a:t>
            </a:r>
            <a:r>
              <a:rPr kumimoji="1" lang="ja-JP" altLang="en-US" dirty="0" smtClean="0"/>
              <a:t>熱放射</a:t>
            </a:r>
            <a:endParaRPr kumimoji="1" lang="en-US" altLang="ja-JP" dirty="0" smtClean="0"/>
          </a:p>
          <a:p>
            <a:r>
              <a:rPr lang="en-US" altLang="ja-JP" dirty="0" smtClean="0"/>
              <a:t>270K</a:t>
            </a:r>
            <a:endParaRPr kumimoji="1" lang="ja-JP" altLang="en-US" dirty="0"/>
          </a:p>
        </p:txBody>
      </p:sp>
      <p:sp>
        <p:nvSpPr>
          <p:cNvPr id="12" name="テキスト ボックス 11"/>
          <p:cNvSpPr txBox="1"/>
          <p:nvPr/>
        </p:nvSpPr>
        <p:spPr>
          <a:xfrm>
            <a:off x="1763688" y="4715852"/>
            <a:ext cx="1479892" cy="369332"/>
          </a:xfrm>
          <a:prstGeom prst="rect">
            <a:avLst/>
          </a:prstGeom>
          <a:solidFill>
            <a:schemeClr val="bg1"/>
          </a:solidFill>
          <a:ln>
            <a:solidFill>
              <a:schemeClr val="tx1"/>
            </a:solidFill>
          </a:ln>
        </p:spPr>
        <p:txBody>
          <a:bodyPr wrap="none" rtlCol="0">
            <a:spAutoFit/>
          </a:bodyPr>
          <a:lstStyle/>
          <a:p>
            <a:r>
              <a:rPr lang="ja-JP" altLang="en-US" dirty="0" smtClean="0"/>
              <a:t>黄道光</a:t>
            </a:r>
            <a:r>
              <a:rPr lang="en-US" altLang="ja-JP" dirty="0" smtClean="0"/>
              <a:t>(</a:t>
            </a:r>
            <a:r>
              <a:rPr lang="ja-JP" altLang="en-US" dirty="0" smtClean="0"/>
              <a:t>散乱</a:t>
            </a:r>
            <a:r>
              <a:rPr lang="en-US" altLang="ja-JP" dirty="0" smtClean="0"/>
              <a:t>)</a:t>
            </a:r>
            <a:endParaRPr kumimoji="1" lang="ja-JP" altLang="en-US" dirty="0"/>
          </a:p>
        </p:txBody>
      </p:sp>
      <p:sp>
        <p:nvSpPr>
          <p:cNvPr id="13" name="テキスト ボックス 12"/>
          <p:cNvSpPr txBox="1"/>
          <p:nvPr/>
        </p:nvSpPr>
        <p:spPr>
          <a:xfrm>
            <a:off x="6012160" y="3573016"/>
            <a:ext cx="1710725" cy="369332"/>
          </a:xfrm>
          <a:prstGeom prst="rect">
            <a:avLst/>
          </a:prstGeom>
          <a:solidFill>
            <a:schemeClr val="bg1"/>
          </a:solidFill>
          <a:ln>
            <a:solidFill>
              <a:schemeClr val="tx1"/>
            </a:solidFill>
          </a:ln>
        </p:spPr>
        <p:txBody>
          <a:bodyPr wrap="none" rtlCol="0">
            <a:spAutoFit/>
          </a:bodyPr>
          <a:lstStyle/>
          <a:p>
            <a:r>
              <a:rPr lang="ja-JP" altLang="en-US" dirty="0" smtClean="0"/>
              <a:t>黄道光</a:t>
            </a:r>
            <a:r>
              <a:rPr lang="en-US" altLang="ja-JP" dirty="0" smtClean="0"/>
              <a:t>(</a:t>
            </a:r>
            <a:r>
              <a:rPr lang="ja-JP" altLang="en-US" dirty="0" smtClean="0"/>
              <a:t>熱放射</a:t>
            </a:r>
            <a:r>
              <a:rPr lang="en-US" altLang="ja-JP" dirty="0" smtClean="0"/>
              <a:t>)</a:t>
            </a:r>
            <a:endParaRPr kumimoji="1" lang="ja-JP" altLang="en-US" dirty="0"/>
          </a:p>
        </p:txBody>
      </p:sp>
      <p:sp>
        <p:nvSpPr>
          <p:cNvPr id="17" name="テキスト ボックス 16"/>
          <p:cNvSpPr txBox="1"/>
          <p:nvPr/>
        </p:nvSpPr>
        <p:spPr>
          <a:xfrm>
            <a:off x="6076960" y="5733256"/>
            <a:ext cx="2455480" cy="523220"/>
          </a:xfrm>
          <a:prstGeom prst="rect">
            <a:avLst/>
          </a:prstGeom>
          <a:noFill/>
        </p:spPr>
        <p:txBody>
          <a:bodyPr wrap="none" rtlCol="0">
            <a:spAutoFit/>
          </a:bodyPr>
          <a:lstStyle/>
          <a:p>
            <a:r>
              <a:rPr lang="ja-JP" altLang="en-US" sz="1400" dirty="0" smtClean="0"/>
              <a:t>岩室生さん</a:t>
            </a:r>
            <a:r>
              <a:rPr lang="en-US" altLang="ja-JP" sz="1400" dirty="0" smtClean="0"/>
              <a:t>HP</a:t>
            </a:r>
            <a:r>
              <a:rPr lang="ja-JP" altLang="en-US" sz="1400" dirty="0" smtClean="0"/>
              <a:t>より</a:t>
            </a:r>
            <a:endParaRPr lang="en-US" altLang="ja-JP" sz="1400" dirty="0" smtClean="0"/>
          </a:p>
          <a:p>
            <a:r>
              <a:rPr kumimoji="1" lang="en-US" altLang="ja-JP" sz="1400" dirty="0" smtClean="0"/>
              <a:t>A.T Tokunaga, 1993 (Cox. 1993)</a:t>
            </a:r>
            <a:endParaRPr kumimoji="1" lang="ja-JP" altLang="en-US" sz="14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ポインティングモード"/>
          <p:cNvPicPr>
            <a:picLocks noChangeAspect="1" noChangeArrowheads="1"/>
          </p:cNvPicPr>
          <p:nvPr/>
        </p:nvPicPr>
        <p:blipFill>
          <a:blip r:embed="rId2" cstate="print"/>
          <a:srcRect/>
          <a:stretch>
            <a:fillRect/>
          </a:stretch>
        </p:blipFill>
        <p:spPr bwMode="auto">
          <a:xfrm>
            <a:off x="827584" y="3308842"/>
            <a:ext cx="3456384" cy="2751815"/>
          </a:xfrm>
          <a:prstGeom prst="rect">
            <a:avLst/>
          </a:prstGeom>
          <a:noFill/>
        </p:spPr>
      </p:pic>
      <p:sp>
        <p:nvSpPr>
          <p:cNvPr id="10" name="テキスト ボックス 9"/>
          <p:cNvSpPr txBox="1"/>
          <p:nvPr/>
        </p:nvSpPr>
        <p:spPr>
          <a:xfrm>
            <a:off x="827584" y="764704"/>
            <a:ext cx="2945037" cy="523220"/>
          </a:xfrm>
          <a:prstGeom prst="rect">
            <a:avLst/>
          </a:prstGeom>
          <a:noFill/>
          <a:ln>
            <a:noFill/>
          </a:ln>
        </p:spPr>
        <p:txBody>
          <a:bodyPr wrap="none" rtlCol="0">
            <a:spAutoFit/>
          </a:bodyPr>
          <a:lstStyle/>
          <a:p>
            <a:r>
              <a:rPr lang="ja-JP" altLang="en-US" sz="2800" dirty="0" smtClean="0"/>
              <a:t>あかり衛星の場合</a:t>
            </a:r>
            <a:endParaRPr lang="en-US" altLang="ja-JP" sz="2800" dirty="0" smtClean="0"/>
          </a:p>
        </p:txBody>
      </p:sp>
      <p:sp>
        <p:nvSpPr>
          <p:cNvPr id="11" name="テキスト ボックス 10"/>
          <p:cNvSpPr txBox="1"/>
          <p:nvPr/>
        </p:nvSpPr>
        <p:spPr>
          <a:xfrm>
            <a:off x="4211960" y="4293096"/>
            <a:ext cx="2162772" cy="923330"/>
          </a:xfrm>
          <a:prstGeom prst="rect">
            <a:avLst/>
          </a:prstGeom>
          <a:noFill/>
          <a:ln>
            <a:solidFill>
              <a:schemeClr val="tx1"/>
            </a:solidFill>
          </a:ln>
        </p:spPr>
        <p:txBody>
          <a:bodyPr wrap="none" rtlCol="0">
            <a:spAutoFit/>
          </a:bodyPr>
          <a:lstStyle/>
          <a:p>
            <a:r>
              <a:rPr kumimoji="1" lang="ja-JP" altLang="en-US" dirty="0" smtClean="0"/>
              <a:t>向けるのに　</a:t>
            </a:r>
            <a:r>
              <a:rPr kumimoji="1" lang="en-US" altLang="ja-JP" dirty="0" smtClean="0"/>
              <a:t>7.5min</a:t>
            </a:r>
          </a:p>
          <a:p>
            <a:r>
              <a:rPr lang="ja-JP" altLang="en-US" dirty="0" smtClean="0"/>
              <a:t>安定に　　　　　</a:t>
            </a:r>
            <a:r>
              <a:rPr lang="en-US" altLang="ja-JP" dirty="0" smtClean="0"/>
              <a:t>5min</a:t>
            </a:r>
          </a:p>
          <a:p>
            <a:r>
              <a:rPr lang="ja-JP" altLang="en-US" dirty="0" smtClean="0"/>
              <a:t>撮像　　　　　  </a:t>
            </a:r>
            <a:r>
              <a:rPr lang="en-US" altLang="ja-JP" dirty="0" smtClean="0"/>
              <a:t>10min</a:t>
            </a:r>
            <a:endParaRPr kumimoji="1" lang="ja-JP" altLang="en-US" dirty="0"/>
          </a:p>
        </p:txBody>
      </p:sp>
      <p:sp>
        <p:nvSpPr>
          <p:cNvPr id="17" name="テキスト ボックス 16"/>
          <p:cNvSpPr txBox="1"/>
          <p:nvPr/>
        </p:nvSpPr>
        <p:spPr>
          <a:xfrm>
            <a:off x="3275856" y="5949280"/>
            <a:ext cx="2455480" cy="523220"/>
          </a:xfrm>
          <a:prstGeom prst="rect">
            <a:avLst/>
          </a:prstGeom>
          <a:noFill/>
        </p:spPr>
        <p:txBody>
          <a:bodyPr wrap="none" rtlCol="0">
            <a:spAutoFit/>
          </a:bodyPr>
          <a:lstStyle/>
          <a:p>
            <a:r>
              <a:rPr lang="en-US" altLang="ja-JP" sz="1400" dirty="0" smtClean="0"/>
              <a:t>ASTRO-</a:t>
            </a:r>
            <a:r>
              <a:rPr lang="ja-JP" altLang="en-US" sz="1400" dirty="0" smtClean="0"/>
              <a:t>衛生</a:t>
            </a:r>
            <a:r>
              <a:rPr lang="en-US" altLang="ja-JP" sz="1400" dirty="0" smtClean="0"/>
              <a:t>&gt;</a:t>
            </a:r>
            <a:r>
              <a:rPr lang="ja-JP" altLang="en-US" sz="1400" dirty="0" smtClean="0"/>
              <a:t>運用計画</a:t>
            </a:r>
            <a:r>
              <a:rPr lang="en-US" altLang="ja-JP" sz="1400" dirty="0" smtClean="0"/>
              <a:t>HP</a:t>
            </a:r>
            <a:r>
              <a:rPr lang="ja-JP" altLang="en-US" sz="1400" dirty="0" smtClean="0"/>
              <a:t>より</a:t>
            </a:r>
            <a:endParaRPr lang="en-US" altLang="ja-JP" sz="1400" dirty="0" smtClean="0"/>
          </a:p>
          <a:p>
            <a:r>
              <a:rPr lang="en-US" altLang="ja-JP" sz="1400" dirty="0" smtClean="0"/>
              <a:t>http://www.ir.isas.jaxa.jp</a:t>
            </a:r>
            <a:endParaRPr kumimoji="1" lang="ja-JP" altLang="en-US" sz="1400" dirty="0"/>
          </a:p>
        </p:txBody>
      </p:sp>
      <p:sp>
        <p:nvSpPr>
          <p:cNvPr id="14" name="テキスト ボックス 13"/>
          <p:cNvSpPr txBox="1"/>
          <p:nvPr/>
        </p:nvSpPr>
        <p:spPr>
          <a:xfrm>
            <a:off x="1475656" y="1340768"/>
            <a:ext cx="4229043" cy="1754326"/>
          </a:xfrm>
          <a:prstGeom prst="rect">
            <a:avLst/>
          </a:prstGeom>
          <a:noFill/>
          <a:ln>
            <a:noFill/>
          </a:ln>
        </p:spPr>
        <p:txBody>
          <a:bodyPr wrap="none" rtlCol="0">
            <a:spAutoFit/>
          </a:bodyPr>
          <a:lstStyle/>
          <a:p>
            <a:r>
              <a:rPr lang="ja-JP" altLang="en-US" dirty="0" smtClean="0"/>
              <a:t>高度</a:t>
            </a:r>
            <a:r>
              <a:rPr lang="en-US" altLang="ja-JP" dirty="0" smtClean="0"/>
              <a:t>745km</a:t>
            </a:r>
            <a:r>
              <a:rPr lang="ja-JP" altLang="en-US" dirty="0" smtClean="0"/>
              <a:t>の太陽同期極軌道</a:t>
            </a:r>
            <a:endParaRPr lang="en-US" altLang="ja-JP" dirty="0" smtClean="0"/>
          </a:p>
          <a:p>
            <a:r>
              <a:rPr lang="ja-JP" altLang="en-US" dirty="0" smtClean="0"/>
              <a:t>→昼夜境界線上、</a:t>
            </a:r>
            <a:r>
              <a:rPr lang="en-US" altLang="ja-JP" dirty="0" smtClean="0"/>
              <a:t>1</a:t>
            </a:r>
            <a:r>
              <a:rPr lang="ja-JP" altLang="en-US" dirty="0" smtClean="0"/>
              <a:t>周約</a:t>
            </a:r>
            <a:r>
              <a:rPr lang="en-US" altLang="ja-JP" dirty="0" smtClean="0"/>
              <a:t>100</a:t>
            </a:r>
            <a:r>
              <a:rPr lang="ja-JP" altLang="en-US" dirty="0" smtClean="0"/>
              <a:t>分</a:t>
            </a:r>
            <a:endParaRPr lang="en-US" altLang="ja-JP" dirty="0" smtClean="0"/>
          </a:p>
          <a:p>
            <a:endParaRPr lang="en-US" altLang="ja-JP" dirty="0" smtClean="0"/>
          </a:p>
          <a:p>
            <a:pPr>
              <a:buFont typeface="Arial" pitchFamily="34" charset="0"/>
              <a:buChar char="•"/>
            </a:pPr>
            <a:r>
              <a:rPr lang="ja-JP" altLang="en-US" dirty="0" smtClean="0"/>
              <a:t> 太陽・地球・月等の熱源が望遠鏡に入射</a:t>
            </a:r>
            <a:endParaRPr lang="en-US" altLang="ja-JP" dirty="0" smtClean="0"/>
          </a:p>
          <a:p>
            <a:r>
              <a:rPr lang="ja-JP" altLang="en-US" dirty="0" smtClean="0"/>
              <a:t>しない方向のみ観測可能</a:t>
            </a:r>
            <a:endParaRPr lang="en-US" altLang="ja-JP" dirty="0" smtClean="0"/>
          </a:p>
          <a:p>
            <a:pPr>
              <a:buFont typeface="Arial" pitchFamily="34" charset="0"/>
              <a:buChar char="•"/>
            </a:pPr>
            <a:r>
              <a:rPr lang="ja-JP" altLang="en-US" dirty="0" smtClean="0"/>
              <a:t> </a:t>
            </a:r>
            <a:r>
              <a:rPr lang="en-US" altLang="ja-JP" dirty="0" smtClean="0">
                <a:solidFill>
                  <a:srgbClr val="FF0000"/>
                </a:solidFill>
              </a:rPr>
              <a:t>1</a:t>
            </a:r>
            <a:r>
              <a:rPr lang="ja-JP" altLang="en-US" dirty="0" smtClean="0">
                <a:solidFill>
                  <a:srgbClr val="FF0000"/>
                </a:solidFill>
              </a:rPr>
              <a:t>回のポインティング撮像は</a:t>
            </a:r>
            <a:r>
              <a:rPr lang="en-US" altLang="ja-JP" dirty="0" smtClean="0">
                <a:solidFill>
                  <a:srgbClr val="FF0000"/>
                </a:solidFill>
              </a:rPr>
              <a:t>10</a:t>
            </a:r>
            <a:r>
              <a:rPr lang="ja-JP" altLang="en-US" dirty="0" smtClean="0">
                <a:solidFill>
                  <a:srgbClr val="FF0000"/>
                </a:solidFill>
              </a:rPr>
              <a:t>分が限界</a:t>
            </a:r>
            <a:endParaRPr lang="en-US" altLang="ja-JP" dirty="0" smtClean="0">
              <a:solidFill>
                <a:srgbClr val="FF0000"/>
              </a:solidFill>
            </a:endParaRPr>
          </a:p>
        </p:txBody>
      </p:sp>
      <p:pic>
        <p:nvPicPr>
          <p:cNvPr id="10244" name="Picture 4" descr="サーベイモード"/>
          <p:cNvPicPr>
            <a:picLocks noChangeAspect="1" noChangeArrowheads="1"/>
          </p:cNvPicPr>
          <p:nvPr/>
        </p:nvPicPr>
        <p:blipFill>
          <a:blip r:embed="rId3" cstate="print"/>
          <a:srcRect/>
          <a:stretch>
            <a:fillRect/>
          </a:stretch>
        </p:blipFill>
        <p:spPr bwMode="auto">
          <a:xfrm>
            <a:off x="6588225" y="2780928"/>
            <a:ext cx="1728192" cy="1935575"/>
          </a:xfrm>
          <a:prstGeom prst="rect">
            <a:avLst/>
          </a:prstGeom>
          <a:noFill/>
        </p:spPr>
      </p:pic>
      <p:pic>
        <p:nvPicPr>
          <p:cNvPr id="10246" name="Picture 6" descr="あかり (ASTRO-F)"/>
          <p:cNvPicPr>
            <a:picLocks noChangeAspect="1" noChangeArrowheads="1"/>
          </p:cNvPicPr>
          <p:nvPr/>
        </p:nvPicPr>
        <p:blipFill>
          <a:blip r:embed="rId4" cstate="print"/>
          <a:srcRect/>
          <a:stretch>
            <a:fillRect/>
          </a:stretch>
        </p:blipFill>
        <p:spPr bwMode="auto">
          <a:xfrm>
            <a:off x="6012160" y="548680"/>
            <a:ext cx="2381250" cy="1800225"/>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827584" y="764704"/>
            <a:ext cx="2778325" cy="523220"/>
          </a:xfrm>
          <a:prstGeom prst="rect">
            <a:avLst/>
          </a:prstGeom>
          <a:noFill/>
          <a:ln>
            <a:noFill/>
          </a:ln>
        </p:spPr>
        <p:txBody>
          <a:bodyPr wrap="none" rtlCol="0">
            <a:spAutoFit/>
          </a:bodyPr>
          <a:lstStyle/>
          <a:p>
            <a:r>
              <a:rPr lang="en-US" altLang="ja-JP" sz="2800" dirty="0" smtClean="0"/>
              <a:t>WISH</a:t>
            </a:r>
            <a:r>
              <a:rPr lang="ja-JP" altLang="en-US" sz="2800" dirty="0" smtClean="0"/>
              <a:t>計画の場合</a:t>
            </a:r>
            <a:endParaRPr lang="en-US" altLang="ja-JP" sz="2800" dirty="0" smtClean="0"/>
          </a:p>
        </p:txBody>
      </p:sp>
      <p:sp>
        <p:nvSpPr>
          <p:cNvPr id="17" name="テキスト ボックス 16"/>
          <p:cNvSpPr txBox="1"/>
          <p:nvPr/>
        </p:nvSpPr>
        <p:spPr>
          <a:xfrm>
            <a:off x="7452320" y="5281463"/>
            <a:ext cx="1207382" cy="307777"/>
          </a:xfrm>
          <a:prstGeom prst="rect">
            <a:avLst/>
          </a:prstGeom>
          <a:noFill/>
        </p:spPr>
        <p:txBody>
          <a:bodyPr wrap="none" rtlCol="0">
            <a:spAutoFit/>
          </a:bodyPr>
          <a:lstStyle/>
          <a:p>
            <a:r>
              <a:rPr lang="en-US" altLang="ja-JP" sz="1400" dirty="0" smtClean="0"/>
              <a:t>Wikipedia</a:t>
            </a:r>
            <a:r>
              <a:rPr lang="ja-JP" altLang="en-US" sz="1400" dirty="0" smtClean="0"/>
              <a:t>より</a:t>
            </a:r>
            <a:endParaRPr lang="en-US" altLang="ja-JP" sz="1400" dirty="0" smtClean="0"/>
          </a:p>
        </p:txBody>
      </p:sp>
      <p:sp>
        <p:nvSpPr>
          <p:cNvPr id="14" name="テキスト ボックス 13"/>
          <p:cNvSpPr txBox="1"/>
          <p:nvPr/>
        </p:nvSpPr>
        <p:spPr>
          <a:xfrm>
            <a:off x="1331641" y="1674674"/>
            <a:ext cx="4464496" cy="2031325"/>
          </a:xfrm>
          <a:prstGeom prst="rect">
            <a:avLst/>
          </a:prstGeom>
          <a:noFill/>
          <a:ln>
            <a:noFill/>
          </a:ln>
        </p:spPr>
        <p:txBody>
          <a:bodyPr wrap="square" rtlCol="0">
            <a:spAutoFit/>
          </a:bodyPr>
          <a:lstStyle/>
          <a:p>
            <a:r>
              <a:rPr lang="ja-JP" altLang="en-US" dirty="0" smtClean="0"/>
              <a:t>太陽</a:t>
            </a:r>
            <a:r>
              <a:rPr lang="en-US" altLang="ja-JP" dirty="0" smtClean="0"/>
              <a:t>-</a:t>
            </a:r>
            <a:r>
              <a:rPr lang="ja-JP" altLang="en-US" dirty="0" smtClean="0"/>
              <a:t>地球のラグランジュ点</a:t>
            </a:r>
            <a:r>
              <a:rPr lang="en-US" altLang="ja-JP" dirty="0" smtClean="0"/>
              <a:t>(S-E L2)</a:t>
            </a:r>
            <a:r>
              <a:rPr lang="ja-JP" altLang="en-US" dirty="0" smtClean="0"/>
              <a:t>に配置</a:t>
            </a:r>
            <a:endParaRPr lang="en-US" altLang="ja-JP" dirty="0" smtClean="0"/>
          </a:p>
          <a:p>
            <a:endParaRPr lang="en-US" altLang="ja-JP" dirty="0" smtClean="0"/>
          </a:p>
          <a:p>
            <a:r>
              <a:rPr lang="ja-JP" altLang="en-US" dirty="0" smtClean="0"/>
              <a:t>→太陽と地球は同じ方向に見える為、観測</a:t>
            </a:r>
            <a:endParaRPr lang="en-US" altLang="ja-JP" dirty="0" smtClean="0"/>
          </a:p>
          <a:p>
            <a:r>
              <a:rPr lang="ja-JP" altLang="en-US" dirty="0" smtClean="0"/>
              <a:t>　 可能領域が広い</a:t>
            </a:r>
            <a:endParaRPr lang="en-US" altLang="ja-JP" dirty="0" smtClean="0"/>
          </a:p>
          <a:p>
            <a:r>
              <a:rPr lang="ja-JP" altLang="en-US" dirty="0" smtClean="0"/>
              <a:t>→地球の立体角が小さく流入熱量が小さい</a:t>
            </a:r>
            <a:endParaRPr lang="en-US" altLang="ja-JP" dirty="0" smtClean="0"/>
          </a:p>
          <a:p>
            <a:r>
              <a:rPr lang="ja-JP" altLang="en-US" dirty="0" smtClean="0"/>
              <a:t>→温度変化が殆ど生じない</a:t>
            </a:r>
            <a:endParaRPr lang="en-US" altLang="ja-JP" dirty="0" smtClean="0"/>
          </a:p>
          <a:p>
            <a:r>
              <a:rPr lang="ja-JP" altLang="en-US" dirty="0" smtClean="0"/>
              <a:t>→長時間のポインティングが可能</a:t>
            </a:r>
            <a:endParaRPr lang="en-US" altLang="ja-JP" dirty="0" smtClean="0"/>
          </a:p>
        </p:txBody>
      </p:sp>
      <p:pic>
        <p:nvPicPr>
          <p:cNvPr id="9218" name="Picture 2" descr="http://upload.wikimedia.org/wikipedia/ja/f/f8/%E3%83%A9%E3%82%B0%E3%83%A9%E3%83%B3%E3%82%B8%E3%83%A5%E3%83%9D%E3%82%A4%E3%83%B3%E3%83%88.png"/>
          <p:cNvPicPr>
            <a:picLocks noChangeAspect="1" noChangeArrowheads="1"/>
          </p:cNvPicPr>
          <p:nvPr/>
        </p:nvPicPr>
        <p:blipFill>
          <a:blip r:embed="rId2" cstate="print"/>
          <a:srcRect/>
          <a:stretch>
            <a:fillRect/>
          </a:stretch>
        </p:blipFill>
        <p:spPr bwMode="auto">
          <a:xfrm>
            <a:off x="5940152" y="3193231"/>
            <a:ext cx="2333625" cy="2000250"/>
          </a:xfrm>
          <a:prstGeom prst="rect">
            <a:avLst/>
          </a:prstGeom>
          <a:noFill/>
        </p:spPr>
      </p:pic>
      <p:sp>
        <p:nvSpPr>
          <p:cNvPr id="15" name="テキスト ボックス 14"/>
          <p:cNvSpPr txBox="1"/>
          <p:nvPr/>
        </p:nvSpPr>
        <p:spPr>
          <a:xfrm>
            <a:off x="6732240" y="4181598"/>
            <a:ext cx="543739" cy="307777"/>
          </a:xfrm>
          <a:prstGeom prst="rect">
            <a:avLst/>
          </a:prstGeom>
          <a:noFill/>
        </p:spPr>
        <p:txBody>
          <a:bodyPr wrap="none" rtlCol="0">
            <a:spAutoFit/>
          </a:bodyPr>
          <a:lstStyle/>
          <a:p>
            <a:r>
              <a:rPr lang="ja-JP" altLang="en-US" sz="1400" b="1" dirty="0" smtClean="0">
                <a:solidFill>
                  <a:srgbClr val="FF0000"/>
                </a:solidFill>
              </a:rPr>
              <a:t>太陽</a:t>
            </a:r>
            <a:endParaRPr kumimoji="1" lang="ja-JP" altLang="en-US" sz="1400" b="1" dirty="0">
              <a:solidFill>
                <a:srgbClr val="FF0000"/>
              </a:solidFill>
            </a:endParaRPr>
          </a:p>
        </p:txBody>
      </p:sp>
      <p:sp>
        <p:nvSpPr>
          <p:cNvPr id="16" name="テキスト ボックス 15"/>
          <p:cNvSpPr txBox="1"/>
          <p:nvPr/>
        </p:nvSpPr>
        <p:spPr>
          <a:xfrm>
            <a:off x="7524328" y="4129335"/>
            <a:ext cx="543739" cy="307777"/>
          </a:xfrm>
          <a:prstGeom prst="rect">
            <a:avLst/>
          </a:prstGeom>
          <a:noFill/>
        </p:spPr>
        <p:txBody>
          <a:bodyPr wrap="none" rtlCol="0">
            <a:spAutoFit/>
          </a:bodyPr>
          <a:lstStyle/>
          <a:p>
            <a:r>
              <a:rPr kumimoji="1" lang="ja-JP" altLang="en-US" sz="1400" b="1" dirty="0" smtClean="0">
                <a:solidFill>
                  <a:srgbClr val="FF0000"/>
                </a:solidFill>
              </a:rPr>
              <a:t>地球</a:t>
            </a:r>
            <a:endParaRPr kumimoji="1" lang="ja-JP" altLang="en-US" sz="1400" b="1" dirty="0">
              <a:solidFill>
                <a:srgbClr val="FF0000"/>
              </a:solidFill>
            </a:endParaRPr>
          </a:p>
        </p:txBody>
      </p:sp>
      <p:pic>
        <p:nvPicPr>
          <p:cNvPr id="9219" name="Picture 3" descr="C:\Documents and Settings\Hirofumi Okita\デスクトップ\WISH_Stockholm200908\ppt\media\image1.jpeg"/>
          <p:cNvPicPr>
            <a:picLocks noChangeAspect="1" noChangeArrowheads="1"/>
          </p:cNvPicPr>
          <p:nvPr/>
        </p:nvPicPr>
        <p:blipFill>
          <a:blip r:embed="rId3" cstate="print"/>
          <a:srcRect/>
          <a:stretch>
            <a:fillRect/>
          </a:stretch>
        </p:blipFill>
        <p:spPr bwMode="auto">
          <a:xfrm>
            <a:off x="5868144" y="744959"/>
            <a:ext cx="2432269" cy="1762579"/>
          </a:xfrm>
          <a:prstGeom prst="rect">
            <a:avLst/>
          </a:prstGeom>
          <a:noFill/>
        </p:spPr>
      </p:pic>
      <p:sp>
        <p:nvSpPr>
          <p:cNvPr id="18" name="テキスト ボックス 17"/>
          <p:cNvSpPr txBox="1"/>
          <p:nvPr/>
        </p:nvSpPr>
        <p:spPr>
          <a:xfrm>
            <a:off x="7236296" y="2545159"/>
            <a:ext cx="1119217" cy="307777"/>
          </a:xfrm>
          <a:prstGeom prst="rect">
            <a:avLst/>
          </a:prstGeom>
          <a:noFill/>
        </p:spPr>
        <p:txBody>
          <a:bodyPr wrap="none" rtlCol="0">
            <a:spAutoFit/>
          </a:bodyPr>
          <a:lstStyle/>
          <a:p>
            <a:r>
              <a:rPr lang="en-US" altLang="ja-JP" sz="1400" dirty="0" smtClean="0"/>
              <a:t>WISH HP</a:t>
            </a:r>
            <a:r>
              <a:rPr lang="ja-JP" altLang="en-US" sz="1400" dirty="0" smtClean="0"/>
              <a:t>より</a:t>
            </a:r>
            <a:endParaRPr lang="en-US" altLang="ja-JP" sz="1400" dirty="0" smtClean="0"/>
          </a:p>
        </p:txBody>
      </p:sp>
      <p:sp>
        <p:nvSpPr>
          <p:cNvPr id="19" name="正方形/長方形 18"/>
          <p:cNvSpPr/>
          <p:nvPr/>
        </p:nvSpPr>
        <p:spPr>
          <a:xfrm>
            <a:off x="1691680" y="4005064"/>
            <a:ext cx="3528392" cy="1200329"/>
          </a:xfrm>
          <a:prstGeom prst="rect">
            <a:avLst/>
          </a:prstGeom>
          <a:ln>
            <a:solidFill>
              <a:schemeClr val="tx1"/>
            </a:solidFill>
          </a:ln>
        </p:spPr>
        <p:txBody>
          <a:bodyPr wrap="square">
            <a:spAutoFit/>
          </a:bodyPr>
          <a:lstStyle/>
          <a:p>
            <a:pPr algn="just"/>
            <a:r>
              <a:rPr lang="ja-JP" altLang="en-US" dirty="0" smtClean="0"/>
              <a:t>冷凍機を搭載せず、サンシールドによる遮熱とラジエータによる排熱で</a:t>
            </a:r>
            <a:r>
              <a:rPr lang="ja-JP" altLang="en-US" dirty="0" smtClean="0">
                <a:solidFill>
                  <a:srgbClr val="0070C0"/>
                </a:solidFill>
              </a:rPr>
              <a:t>受動的冷却</a:t>
            </a:r>
            <a:r>
              <a:rPr lang="ja-JP" altLang="en-US" dirty="0" smtClean="0"/>
              <a:t>を行う</a:t>
            </a:r>
            <a:endParaRPr lang="en-US" altLang="ja-JP" dirty="0" smtClean="0"/>
          </a:p>
          <a:p>
            <a:pPr algn="ctr"/>
            <a:r>
              <a:rPr lang="ja-JP" altLang="en-US" dirty="0" smtClean="0"/>
              <a:t>（主鏡→</a:t>
            </a:r>
            <a:r>
              <a:rPr lang="en-US" altLang="ja-JP" dirty="0" smtClean="0"/>
              <a:t>100K</a:t>
            </a:r>
            <a:r>
              <a:rPr lang="ja-JP" altLang="en-US" dirty="0" err="1" smtClean="0"/>
              <a:t>、</a:t>
            </a:r>
            <a:r>
              <a:rPr lang="ja-JP" altLang="en-US" dirty="0" smtClean="0"/>
              <a:t>　検出器→</a:t>
            </a:r>
            <a:r>
              <a:rPr lang="en-US" altLang="ja-JP" dirty="0" smtClean="0"/>
              <a:t>40K</a:t>
            </a:r>
            <a:r>
              <a:rPr lang="ja-JP" altLang="en-US" dirty="0" smtClean="0"/>
              <a:t>）</a:t>
            </a:r>
          </a:p>
        </p:txBody>
      </p:sp>
      <p:sp>
        <p:nvSpPr>
          <p:cNvPr id="21" name="テキスト ボックス 20"/>
          <p:cNvSpPr txBox="1"/>
          <p:nvPr/>
        </p:nvSpPr>
        <p:spPr>
          <a:xfrm>
            <a:off x="4139952" y="5229200"/>
            <a:ext cx="1446230" cy="369332"/>
          </a:xfrm>
          <a:prstGeom prst="rect">
            <a:avLst/>
          </a:prstGeom>
          <a:noFill/>
        </p:spPr>
        <p:txBody>
          <a:bodyPr wrap="none" rtlCol="0">
            <a:spAutoFit/>
          </a:bodyPr>
          <a:lstStyle/>
          <a:p>
            <a:r>
              <a:rPr kumimoji="1" lang="ja-JP" altLang="en-US" dirty="0" smtClean="0"/>
              <a:t>ユニークネス</a:t>
            </a:r>
            <a:endParaRPr kumimoji="1" lang="ja-JP" alt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1061</TotalTime>
  <Words>2968</Words>
  <Application>Microsoft Office PowerPoint</Application>
  <PresentationFormat>画面に合わせる (4:3)</PresentationFormat>
  <Paragraphs>480</Paragraphs>
  <Slides>38</Slides>
  <Notes>0</Notes>
  <HiddenSlides>0</HiddenSlides>
  <MMClips>0</MMClips>
  <ScaleCrop>false</ScaleCrop>
  <HeadingPairs>
    <vt:vector size="4" baseType="variant">
      <vt:variant>
        <vt:lpstr>テーマ</vt:lpstr>
      </vt:variant>
      <vt:variant>
        <vt:i4>1</vt:i4>
      </vt:variant>
      <vt:variant>
        <vt:lpstr>スライド タイトル</vt:lpstr>
      </vt:variant>
      <vt:variant>
        <vt:i4>38</vt:i4>
      </vt:variant>
    </vt:vector>
  </HeadingPairs>
  <TitlesOfParts>
    <vt:vector size="39" baseType="lpstr">
      <vt:lpstr>Office テーマ</vt:lpstr>
      <vt:lpstr>南極2m赤外線望遠鏡計画 ～南極でのGRB観測～</vt:lpstr>
      <vt:lpstr>45cm可視・赤外線宇宙望遠鏡： 検出限界の評価</vt:lpstr>
      <vt:lpstr>スライド 3</vt:lpstr>
      <vt:lpstr>スライド 4</vt:lpstr>
      <vt:lpstr>スライド 5</vt:lpstr>
      <vt:lpstr>スライド 6</vt:lpstr>
      <vt:lpstr>スライド 7</vt:lpstr>
      <vt:lpstr>スライド 8</vt:lpstr>
      <vt:lpstr>スライド 9</vt:lpstr>
      <vt:lpstr>スライド 10</vt:lpstr>
      <vt:lpstr>スライド 11</vt:lpstr>
      <vt:lpstr>スライド 12</vt:lpstr>
      <vt:lpstr>スライド 13</vt:lpstr>
      <vt:lpstr>スライド 14</vt:lpstr>
      <vt:lpstr>スライド 15</vt:lpstr>
      <vt:lpstr>スライド 16</vt:lpstr>
      <vt:lpstr>スライド 17</vt:lpstr>
      <vt:lpstr>スライド 18</vt:lpstr>
      <vt:lpstr>スライド 19</vt:lpstr>
      <vt:lpstr>南極2m赤外線望遠鏡計画 ～南極でのGRB観測～</vt:lpstr>
      <vt:lpstr>スライド 21</vt:lpstr>
      <vt:lpstr>TMT, E-ELT時代　その1</vt:lpstr>
      <vt:lpstr>TMT, E-ELT時代　その2</vt:lpstr>
      <vt:lpstr>TMT, E-ELT時代　その3</vt:lpstr>
      <vt:lpstr>南極　その1</vt:lpstr>
      <vt:lpstr>南極　その2</vt:lpstr>
      <vt:lpstr>南極　その3</vt:lpstr>
      <vt:lpstr>南極　その4</vt:lpstr>
      <vt:lpstr>AIRT40</vt:lpstr>
      <vt:lpstr>AIRT40</vt:lpstr>
      <vt:lpstr>AIRT40+TONIC2</vt:lpstr>
      <vt:lpstr>まとめ</vt:lpstr>
      <vt:lpstr>スライド 33</vt:lpstr>
      <vt:lpstr>南極天文コンソーシアム</vt:lpstr>
      <vt:lpstr>スライド 35</vt:lpstr>
      <vt:lpstr>研究計画</vt:lpstr>
      <vt:lpstr>スライド 37</vt:lpstr>
      <vt:lpstr>スライド 38</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45cm光学・赤外線宇宙望遠鏡： 検出限界の評価</dc:title>
  <dc:creator>Okita</dc:creator>
  <cp:lastModifiedBy>Okita</cp:lastModifiedBy>
  <cp:revision>116</cp:revision>
  <dcterms:created xsi:type="dcterms:W3CDTF">2010-08-17T09:40:04Z</dcterms:created>
  <dcterms:modified xsi:type="dcterms:W3CDTF">2010-08-27T06:59:35Z</dcterms:modified>
</cp:coreProperties>
</file>