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9" r:id="rId5"/>
    <p:sldId id="270" r:id="rId6"/>
    <p:sldId id="261" r:id="rId7"/>
    <p:sldId id="271" r:id="rId8"/>
    <p:sldId id="262" r:id="rId9"/>
    <p:sldId id="263" r:id="rId10"/>
    <p:sldId id="272" r:id="rId11"/>
    <p:sldId id="264" r:id="rId12"/>
    <p:sldId id="268" r:id="rId13"/>
    <p:sldId id="273" r:id="rId14"/>
    <p:sldId id="275" r:id="rId15"/>
    <p:sldId id="274"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03" autoAdjust="0"/>
    <p:restoredTop sz="94660"/>
  </p:normalViewPr>
  <p:slideViewPr>
    <p:cSldViewPr>
      <p:cViewPr varScale="1">
        <p:scale>
          <a:sx n="62" d="100"/>
          <a:sy n="62" d="100"/>
        </p:scale>
        <p:origin x="-78"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8907FD0-7833-4880-927D-BE7424DEDC31}" type="datetimeFigureOut">
              <a:rPr kumimoji="1" lang="ja-JP" altLang="en-US" smtClean="0"/>
              <a:pPr/>
              <a:t>2010/6/30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0D0C4EE-0DFD-4471-B0F1-328D7F00A277}"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07FD0-7833-4880-927D-BE7424DEDC31}" type="datetimeFigureOut">
              <a:rPr kumimoji="1" lang="ja-JP" altLang="en-US" smtClean="0"/>
              <a:pPr/>
              <a:t>2010/6/30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0C4EE-0DFD-4471-B0F1-328D7F00A27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gif"/><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130425"/>
            <a:ext cx="9144000" cy="1470025"/>
          </a:xfrm>
        </p:spPr>
        <p:txBody>
          <a:bodyPr>
            <a:noAutofit/>
          </a:bodyPr>
          <a:lstStyle/>
          <a:p>
            <a:r>
              <a:rPr lang="en-US" altLang="ja-JP" sz="3200" b="1" i="1" dirty="0">
                <a:effectLst>
                  <a:outerShdw blurRad="38100" dist="38100" dir="2700000" algn="tl">
                    <a:srgbClr val="000000">
                      <a:alpha val="43137"/>
                    </a:srgbClr>
                  </a:outerShdw>
                </a:effectLst>
              </a:rPr>
              <a:t>Antarctic Infra-Red Telescope with a 40cm primary </a:t>
            </a:r>
            <a:r>
              <a:rPr lang="en-US" altLang="ja-JP" sz="3200" b="1" i="1" dirty="0" smtClean="0">
                <a:effectLst>
                  <a:outerShdw blurRad="38100" dist="38100" dir="2700000" algn="tl">
                    <a:srgbClr val="000000">
                      <a:alpha val="43137"/>
                    </a:srgbClr>
                  </a:outerShdw>
                </a:effectLst>
              </a:rPr>
              <a:t>mirror (AIRT40</a:t>
            </a:r>
            <a:r>
              <a:rPr lang="en-US" altLang="ja-JP" sz="3200" b="1" i="1" dirty="0">
                <a:effectLst>
                  <a:outerShdw blurRad="38100" dist="38100" dir="2700000" algn="tl">
                    <a:srgbClr val="000000">
                      <a:alpha val="43137"/>
                    </a:srgbClr>
                  </a:outerShdw>
                </a:effectLst>
              </a:rPr>
              <a:t>), Development and Improvement</a:t>
            </a:r>
            <a:endParaRPr kumimoji="1" lang="ja-JP" altLang="en-US" sz="3200" i="1" dirty="0">
              <a:effectLst>
                <a:outerShdw blurRad="38100" dist="38100" dir="2700000" algn="tl">
                  <a:srgbClr val="000000">
                    <a:alpha val="43137"/>
                  </a:srgbClr>
                </a:outerShdw>
              </a:effectLst>
            </a:endParaRPr>
          </a:p>
        </p:txBody>
      </p:sp>
      <p:sp>
        <p:nvSpPr>
          <p:cNvPr id="3" name="サブタイトル 2"/>
          <p:cNvSpPr>
            <a:spLocks noGrp="1"/>
          </p:cNvSpPr>
          <p:nvPr>
            <p:ph type="subTitle" idx="1"/>
          </p:nvPr>
        </p:nvSpPr>
        <p:spPr>
          <a:xfrm>
            <a:off x="0" y="3886200"/>
            <a:ext cx="9144000" cy="1752600"/>
          </a:xfrm>
        </p:spPr>
        <p:txBody>
          <a:bodyPr>
            <a:normAutofit fontScale="85000" lnSpcReduction="10000"/>
          </a:bodyPr>
          <a:lstStyle/>
          <a:p>
            <a:r>
              <a:rPr lang="en-US" altLang="ja-JP" sz="2400" i="1" u="sng" dirty="0">
                <a:effectLst>
                  <a:outerShdw blurRad="38100" dist="38100" dir="2700000" algn="tl">
                    <a:srgbClr val="000000">
                      <a:alpha val="43137"/>
                    </a:srgbClr>
                  </a:outerShdw>
                </a:effectLst>
              </a:rPr>
              <a:t>Hirofumi </a:t>
            </a:r>
            <a:r>
              <a:rPr lang="en-US" altLang="ja-JP" sz="2400" i="1" u="sng" dirty="0" err="1">
                <a:effectLst>
                  <a:outerShdw blurRad="38100" dist="38100" dir="2700000" algn="tl">
                    <a:srgbClr val="000000">
                      <a:alpha val="43137"/>
                    </a:srgbClr>
                  </a:outerShdw>
                </a:effectLst>
              </a:rPr>
              <a:t>Okita</a:t>
            </a:r>
            <a:r>
              <a:rPr lang="en-US" altLang="ja-JP" sz="2400" i="1" baseline="30000" dirty="0" err="1">
                <a:effectLst>
                  <a:outerShdw blurRad="38100" dist="38100" dir="2700000" algn="tl">
                    <a:srgbClr val="000000">
                      <a:alpha val="43137"/>
                    </a:srgbClr>
                  </a:outerShdw>
                </a:effectLst>
              </a:rPr>
              <a:t>a</a:t>
            </a:r>
            <a:r>
              <a:rPr lang="en-US" altLang="ja-JP" sz="2400" i="1" dirty="0">
                <a:effectLst>
                  <a:outerShdw blurRad="38100" dist="38100" dir="2700000" algn="tl">
                    <a:srgbClr val="000000">
                      <a:alpha val="43137"/>
                    </a:srgbClr>
                  </a:outerShdw>
                </a:effectLst>
              </a:rPr>
              <a:t>, Takashi </a:t>
            </a:r>
            <a:r>
              <a:rPr lang="en-US" altLang="ja-JP" sz="2400" i="1" dirty="0" err="1">
                <a:effectLst>
                  <a:outerShdw blurRad="38100" dist="38100" dir="2700000" algn="tl">
                    <a:srgbClr val="000000">
                      <a:alpha val="43137"/>
                    </a:srgbClr>
                  </a:outerShdw>
                </a:effectLst>
              </a:rPr>
              <a:t>Ichikawa</a:t>
            </a:r>
            <a:r>
              <a:rPr lang="en-US" altLang="ja-JP" sz="2400" i="1" baseline="30000" dirty="0" err="1">
                <a:effectLst>
                  <a:outerShdw blurRad="38100" dist="38100" dir="2700000" algn="tl">
                    <a:srgbClr val="000000">
                      <a:alpha val="43137"/>
                    </a:srgbClr>
                  </a:outerShdw>
                </a:effectLst>
              </a:rPr>
              <a:t>a</a:t>
            </a:r>
            <a:r>
              <a:rPr lang="en-US" altLang="ja-JP" sz="2400" i="1" dirty="0">
                <a:effectLst>
                  <a:outerShdw blurRad="38100" dist="38100" dir="2700000" algn="tl">
                    <a:srgbClr val="000000">
                      <a:alpha val="43137"/>
                    </a:srgbClr>
                  </a:outerShdw>
                </a:effectLst>
              </a:rPr>
              <a:t>, </a:t>
            </a:r>
            <a:r>
              <a:rPr lang="en-US" altLang="ja-JP" sz="2400" i="1" dirty="0" smtClean="0">
                <a:effectLst>
                  <a:outerShdw blurRad="38100" dist="38100" dir="2700000" algn="tl">
                    <a:srgbClr val="000000">
                      <a:alpha val="43137"/>
                    </a:srgbClr>
                  </a:outerShdw>
                </a:effectLst>
              </a:rPr>
              <a:t>Tomohiro </a:t>
            </a:r>
            <a:r>
              <a:rPr lang="en-US" altLang="ja-JP" sz="2400" i="1" dirty="0" err="1">
                <a:effectLst>
                  <a:outerShdw blurRad="38100" dist="38100" dir="2700000" algn="tl">
                    <a:srgbClr val="000000">
                      <a:alpha val="43137"/>
                    </a:srgbClr>
                  </a:outerShdw>
                </a:effectLst>
              </a:rPr>
              <a:t>Yoshikawa</a:t>
            </a:r>
            <a:r>
              <a:rPr lang="en-US" altLang="ja-JP" sz="2400" i="1" baseline="30000" dirty="0" err="1">
                <a:effectLst>
                  <a:outerShdw blurRad="38100" dist="38100" dir="2700000" algn="tl">
                    <a:srgbClr val="000000">
                      <a:alpha val="43137"/>
                    </a:srgbClr>
                  </a:outerShdw>
                </a:effectLst>
              </a:rPr>
              <a:t>b</a:t>
            </a:r>
            <a:r>
              <a:rPr lang="en-US" altLang="ja-JP" sz="2400" i="1" dirty="0">
                <a:effectLst>
                  <a:outerShdw blurRad="38100" dist="38100" dir="2700000" algn="tl">
                    <a:srgbClr val="000000">
                      <a:alpha val="43137"/>
                    </a:srgbClr>
                  </a:outerShdw>
                </a:effectLst>
              </a:rPr>
              <a:t>, Ramsey Guy </a:t>
            </a:r>
            <a:r>
              <a:rPr lang="en-US" altLang="ja-JP" sz="2400" i="1" dirty="0" err="1">
                <a:effectLst>
                  <a:outerShdw blurRad="38100" dist="38100" dir="2700000" algn="tl">
                    <a:srgbClr val="000000">
                      <a:alpha val="43137"/>
                    </a:srgbClr>
                  </a:outerShdw>
                </a:effectLst>
              </a:rPr>
              <a:t>Lundock</a:t>
            </a:r>
            <a:r>
              <a:rPr lang="en-US" altLang="ja-JP" sz="2400" i="1" baseline="30000" dirty="0" err="1">
                <a:effectLst>
                  <a:outerShdw blurRad="38100" dist="38100" dir="2700000" algn="tl">
                    <a:srgbClr val="000000">
                      <a:alpha val="43137"/>
                    </a:srgbClr>
                  </a:outerShdw>
                </a:effectLst>
              </a:rPr>
              <a:t>a</a:t>
            </a:r>
            <a:r>
              <a:rPr lang="en-US" altLang="ja-JP" sz="2400" i="1" baseline="30000" dirty="0">
                <a:effectLst>
                  <a:outerShdw blurRad="38100" dist="38100" dir="2700000" algn="tl">
                    <a:srgbClr val="000000">
                      <a:alpha val="43137"/>
                    </a:srgbClr>
                  </a:outerShdw>
                </a:effectLst>
              </a:rPr>
              <a:t> </a:t>
            </a:r>
            <a:endParaRPr lang="en-US" altLang="ja-JP" sz="2400" i="1" baseline="30000" dirty="0" smtClean="0">
              <a:effectLst>
                <a:outerShdw blurRad="38100" dist="38100" dir="2700000" algn="tl">
                  <a:srgbClr val="000000">
                    <a:alpha val="43137"/>
                  </a:srgbClr>
                </a:outerShdw>
              </a:effectLst>
            </a:endParaRPr>
          </a:p>
          <a:p>
            <a:r>
              <a:rPr lang="en-US" altLang="ja-JP" sz="2400" i="1" dirty="0" smtClean="0">
                <a:effectLst>
                  <a:outerShdw blurRad="38100" dist="38100" dir="2700000" algn="tl">
                    <a:srgbClr val="000000">
                      <a:alpha val="43137"/>
                    </a:srgbClr>
                  </a:outerShdw>
                </a:effectLst>
              </a:rPr>
              <a:t>and </a:t>
            </a:r>
            <a:r>
              <a:rPr lang="en-US" altLang="ja-JP" sz="2400" i="1" dirty="0" err="1" smtClean="0">
                <a:effectLst>
                  <a:outerShdw blurRad="38100" dist="38100" dir="2700000" algn="tl">
                    <a:srgbClr val="000000">
                      <a:alpha val="43137"/>
                    </a:srgbClr>
                  </a:outerShdw>
                </a:effectLst>
              </a:rPr>
              <a:t>Kentaro</a:t>
            </a:r>
            <a:r>
              <a:rPr lang="en-US" altLang="ja-JP" sz="2400" i="1" dirty="0" smtClean="0">
                <a:effectLst>
                  <a:outerShdw blurRad="38100" dist="38100" dir="2700000" algn="tl">
                    <a:srgbClr val="000000">
                      <a:alpha val="43137"/>
                    </a:srgbClr>
                  </a:outerShdw>
                </a:effectLst>
              </a:rPr>
              <a:t> </a:t>
            </a:r>
            <a:r>
              <a:rPr lang="en-US" altLang="ja-JP" sz="2400" i="1" dirty="0" err="1" smtClean="0">
                <a:effectLst>
                  <a:outerShdw blurRad="38100" dist="38100" dir="2700000" algn="tl">
                    <a:srgbClr val="000000">
                      <a:alpha val="43137"/>
                    </a:srgbClr>
                  </a:outerShdw>
                </a:effectLst>
              </a:rPr>
              <a:t>Kurita</a:t>
            </a:r>
            <a:r>
              <a:rPr lang="en-US" altLang="ja-JP" sz="2400" i="1" baseline="30000" dirty="0" err="1" smtClean="0">
                <a:effectLst>
                  <a:outerShdw blurRad="38100" dist="38100" dir="2700000" algn="tl">
                    <a:srgbClr val="000000">
                      <a:alpha val="43137"/>
                    </a:srgbClr>
                  </a:outerShdw>
                </a:effectLst>
              </a:rPr>
              <a:t>a</a:t>
            </a:r>
            <a:endParaRPr lang="en-US" altLang="ja-JP" sz="2400" i="1" baseline="30000" dirty="0" smtClean="0">
              <a:effectLst>
                <a:outerShdw blurRad="38100" dist="38100" dir="2700000" algn="tl">
                  <a:srgbClr val="000000">
                    <a:alpha val="43137"/>
                  </a:srgbClr>
                </a:outerShdw>
              </a:effectLst>
            </a:endParaRPr>
          </a:p>
          <a:p>
            <a:r>
              <a:rPr lang="en-US" altLang="ja-JP" sz="2400" i="1" baseline="30000" dirty="0" err="1" smtClean="0">
                <a:effectLst>
                  <a:outerShdw blurRad="38100" dist="38100" dir="2700000" algn="tl">
                    <a:srgbClr val="000000">
                      <a:alpha val="43137"/>
                    </a:srgbClr>
                  </a:outerShdw>
                </a:effectLst>
              </a:rPr>
              <a:t>a</a:t>
            </a:r>
            <a:r>
              <a:rPr lang="en-US" altLang="ja-JP" sz="2400" i="1" dirty="0" err="1" smtClean="0">
                <a:effectLst>
                  <a:outerShdw blurRad="38100" dist="38100" dir="2700000" algn="tl">
                    <a:srgbClr val="000000">
                      <a:alpha val="43137"/>
                    </a:srgbClr>
                  </a:outerShdw>
                </a:effectLst>
              </a:rPr>
              <a:t>Astronomical</a:t>
            </a:r>
            <a:r>
              <a:rPr lang="en-US" altLang="ja-JP" sz="2400" i="1" dirty="0" smtClean="0">
                <a:effectLst>
                  <a:outerShdw blurRad="38100" dist="38100" dir="2700000" algn="tl">
                    <a:srgbClr val="000000">
                      <a:alpha val="43137"/>
                    </a:srgbClr>
                  </a:outerShdw>
                </a:effectLst>
              </a:rPr>
              <a:t> Institute, Tohoku University, </a:t>
            </a:r>
            <a:r>
              <a:rPr lang="en-US" altLang="ja-JP" sz="2400" i="1" dirty="0" err="1" smtClean="0">
                <a:effectLst>
                  <a:outerShdw blurRad="38100" dist="38100" dir="2700000" algn="tl">
                    <a:srgbClr val="000000">
                      <a:alpha val="43137"/>
                    </a:srgbClr>
                  </a:outerShdw>
                </a:effectLst>
              </a:rPr>
              <a:t>Aramaki</a:t>
            </a:r>
            <a:r>
              <a:rPr lang="en-US" altLang="ja-JP" sz="2400" i="1" dirty="0" smtClean="0">
                <a:effectLst>
                  <a:outerShdw blurRad="38100" dist="38100" dir="2700000" algn="tl">
                    <a:srgbClr val="000000">
                      <a:alpha val="43137"/>
                    </a:srgbClr>
                  </a:outerShdw>
                </a:effectLst>
              </a:rPr>
              <a:t> Aoba Sendai 980-8578, Japan</a:t>
            </a:r>
          </a:p>
          <a:p>
            <a:r>
              <a:rPr lang="en-US" altLang="ja-JP" sz="2400" i="1" baseline="30000" dirty="0" err="1" smtClean="0">
                <a:effectLst>
                  <a:outerShdw blurRad="38100" dist="38100" dir="2700000" algn="tl">
                    <a:srgbClr val="000000">
                      <a:alpha val="43137"/>
                    </a:srgbClr>
                  </a:outerShdw>
                </a:effectLst>
              </a:rPr>
              <a:t>b</a:t>
            </a:r>
            <a:r>
              <a:rPr lang="en-US" altLang="ja-JP" sz="2400" i="1" dirty="0" err="1" smtClean="0">
                <a:effectLst>
                  <a:outerShdw blurRad="38100" dist="38100" dir="2700000" algn="tl">
                    <a:srgbClr val="000000">
                      <a:alpha val="43137"/>
                    </a:srgbClr>
                  </a:outerShdw>
                </a:effectLst>
              </a:rPr>
              <a:t>Koyama</a:t>
            </a:r>
            <a:r>
              <a:rPr lang="en-US" altLang="ja-JP" sz="2400" i="1" dirty="0" smtClean="0">
                <a:effectLst>
                  <a:outerShdw blurRad="38100" dist="38100" dir="2700000" algn="tl">
                    <a:srgbClr val="000000">
                      <a:alpha val="43137"/>
                    </a:srgbClr>
                  </a:outerShdw>
                </a:effectLst>
              </a:rPr>
              <a:t> Astronomical Observatory, Kyoto Sangyo University, </a:t>
            </a:r>
            <a:r>
              <a:rPr lang="en-US" altLang="ja-JP" sz="2400" i="1" dirty="0" err="1" smtClean="0">
                <a:effectLst>
                  <a:outerShdw blurRad="38100" dist="38100" dir="2700000" algn="tl">
                    <a:srgbClr val="000000">
                      <a:alpha val="43137"/>
                    </a:srgbClr>
                  </a:outerShdw>
                </a:effectLst>
              </a:rPr>
              <a:t>Motoyama</a:t>
            </a:r>
            <a:r>
              <a:rPr lang="en-US" altLang="ja-JP" sz="2400" i="1" dirty="0" smtClean="0">
                <a:effectLst>
                  <a:outerShdw blurRad="38100" dist="38100" dir="2700000" algn="tl">
                    <a:srgbClr val="000000">
                      <a:alpha val="43137"/>
                    </a:srgbClr>
                  </a:outerShdw>
                </a:effectLst>
              </a:rPr>
              <a:t>, </a:t>
            </a:r>
            <a:r>
              <a:rPr lang="en-US" altLang="ja-JP" sz="2400" i="1" dirty="0" err="1" smtClean="0">
                <a:effectLst>
                  <a:outerShdw blurRad="38100" dist="38100" dir="2700000" algn="tl">
                    <a:srgbClr val="000000">
                      <a:alpha val="43137"/>
                    </a:srgbClr>
                  </a:outerShdw>
                </a:effectLst>
              </a:rPr>
              <a:t>Kamigamo</a:t>
            </a:r>
            <a:r>
              <a:rPr lang="en-US" altLang="ja-JP" sz="2400" i="1" dirty="0" smtClean="0">
                <a:effectLst>
                  <a:outerShdw blurRad="38100" dist="38100" dir="2700000" algn="tl">
                    <a:srgbClr val="000000">
                      <a:alpha val="43137"/>
                    </a:srgbClr>
                  </a:outerShdw>
                </a:effectLst>
              </a:rPr>
              <a:t>,</a:t>
            </a:r>
          </a:p>
          <a:p>
            <a:r>
              <a:rPr lang="en-US" altLang="ja-JP" sz="2400" i="1" dirty="0" smtClean="0">
                <a:effectLst>
                  <a:outerShdw blurRad="38100" dist="38100" dir="2700000" algn="tl">
                    <a:srgbClr val="000000">
                      <a:alpha val="43137"/>
                    </a:srgbClr>
                  </a:outerShdw>
                </a:effectLst>
              </a:rPr>
              <a:t>Kita-</a:t>
            </a:r>
            <a:r>
              <a:rPr lang="en-US" altLang="ja-JP" sz="2400" i="1" dirty="0" err="1" smtClean="0">
                <a:effectLst>
                  <a:outerShdw blurRad="38100" dist="38100" dir="2700000" algn="tl">
                    <a:srgbClr val="000000">
                      <a:alpha val="43137"/>
                    </a:srgbClr>
                  </a:outerShdw>
                </a:effectLst>
              </a:rPr>
              <a:t>ku</a:t>
            </a:r>
            <a:r>
              <a:rPr lang="en-US" altLang="ja-JP" sz="2400" i="1" dirty="0" smtClean="0">
                <a:effectLst>
                  <a:outerShdw blurRad="38100" dist="38100" dir="2700000" algn="tl">
                    <a:srgbClr val="000000">
                      <a:alpha val="43137"/>
                    </a:srgbClr>
                  </a:outerShdw>
                </a:effectLst>
              </a:rPr>
              <a:t>, Kyoto 603-8555, Japan</a:t>
            </a:r>
            <a:endParaRPr kumimoji="1" lang="ja-JP" altLang="en-US" sz="2400" i="1" dirty="0">
              <a:effectLst>
                <a:outerShdw blurRad="38100" dist="38100" dir="2700000" algn="tl">
                  <a:srgbClr val="000000">
                    <a:alpha val="43137"/>
                  </a:srgbClr>
                </a:outerShdw>
              </a:effectLst>
            </a:endParaRPr>
          </a:p>
        </p:txBody>
      </p:sp>
      <p:pic>
        <p:nvPicPr>
          <p:cNvPr id="4"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i="1" dirty="0" smtClean="0"/>
              <a:t>Test Observation</a:t>
            </a:r>
            <a:endParaRPr kumimoji="1" lang="ja-JP" altLang="en-US" i="1" dirty="0"/>
          </a:p>
        </p:txBody>
      </p:sp>
      <p:pic>
        <p:nvPicPr>
          <p:cNvPr id="5"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21" name="正方形/長方形 20"/>
          <p:cNvSpPr/>
          <p:nvPr/>
        </p:nvSpPr>
        <p:spPr>
          <a:xfrm>
            <a:off x="755576" y="1196752"/>
            <a:ext cx="4192814" cy="369332"/>
          </a:xfrm>
          <a:prstGeom prst="rect">
            <a:avLst/>
          </a:prstGeom>
        </p:spPr>
        <p:txBody>
          <a:bodyPr wrap="none">
            <a:spAutoFit/>
          </a:bodyPr>
          <a:lstStyle/>
          <a:p>
            <a:r>
              <a:rPr lang="en-US" altLang="ja-JP" i="1" dirty="0" smtClean="0"/>
              <a:t>We had test observations at Sendai, Japan.</a:t>
            </a:r>
            <a:endParaRPr lang="ja-JP" altLang="en-US" i="1" dirty="0"/>
          </a:p>
        </p:txBody>
      </p:sp>
      <p:pic>
        <p:nvPicPr>
          <p:cNvPr id="2050" name="Picture 2" descr="C:\Documents and Settings\Okita\デスクトップ\2010_05_SPIE\Oral_presentation\fig7.jpg"/>
          <p:cNvPicPr>
            <a:picLocks noChangeAspect="1" noChangeArrowheads="1"/>
          </p:cNvPicPr>
          <p:nvPr/>
        </p:nvPicPr>
        <p:blipFill>
          <a:blip r:embed="rId3" cstate="print"/>
          <a:srcRect/>
          <a:stretch>
            <a:fillRect/>
          </a:stretch>
        </p:blipFill>
        <p:spPr bwMode="auto">
          <a:xfrm>
            <a:off x="2987824" y="1926124"/>
            <a:ext cx="2448272" cy="1872208"/>
          </a:xfrm>
          <a:prstGeom prst="rect">
            <a:avLst/>
          </a:prstGeom>
          <a:noFill/>
        </p:spPr>
      </p:pic>
      <p:pic>
        <p:nvPicPr>
          <p:cNvPr id="2051" name="Picture 3" descr="C:\Documents and Settings\Okita\デスクトップ\2010_05_SPIE\Oral_presentation\fig8.jpg"/>
          <p:cNvPicPr>
            <a:picLocks noChangeAspect="1" noChangeArrowheads="1"/>
          </p:cNvPicPr>
          <p:nvPr/>
        </p:nvPicPr>
        <p:blipFill>
          <a:blip r:embed="rId4" cstate="print"/>
          <a:srcRect/>
          <a:stretch>
            <a:fillRect/>
          </a:stretch>
        </p:blipFill>
        <p:spPr bwMode="auto">
          <a:xfrm>
            <a:off x="5508104" y="1926124"/>
            <a:ext cx="3384376" cy="1906359"/>
          </a:xfrm>
          <a:prstGeom prst="rect">
            <a:avLst/>
          </a:prstGeom>
          <a:noFill/>
        </p:spPr>
      </p:pic>
      <p:pic>
        <p:nvPicPr>
          <p:cNvPr id="23" name="Picture 2" descr="D:\M2\20091109修論中間発表\purasu_ページ_1.jpg"/>
          <p:cNvPicPr>
            <a:picLocks noChangeAspect="1" noChangeArrowheads="1"/>
          </p:cNvPicPr>
          <p:nvPr/>
        </p:nvPicPr>
        <p:blipFill>
          <a:blip r:embed="rId5" cstate="print"/>
          <a:srcRect/>
          <a:stretch>
            <a:fillRect/>
          </a:stretch>
        </p:blipFill>
        <p:spPr bwMode="auto">
          <a:xfrm>
            <a:off x="179512" y="1916832"/>
            <a:ext cx="2664296" cy="1893497"/>
          </a:xfrm>
          <a:prstGeom prst="rect">
            <a:avLst/>
          </a:prstGeom>
          <a:ln>
            <a:noFill/>
          </a:ln>
          <a:effectLst/>
        </p:spPr>
      </p:pic>
      <p:sp>
        <p:nvSpPr>
          <p:cNvPr id="25" name="正方形/長方形 24"/>
          <p:cNvSpPr/>
          <p:nvPr/>
        </p:nvSpPr>
        <p:spPr>
          <a:xfrm>
            <a:off x="1043608" y="1628800"/>
            <a:ext cx="1356846" cy="369332"/>
          </a:xfrm>
          <a:prstGeom prst="rect">
            <a:avLst/>
          </a:prstGeom>
        </p:spPr>
        <p:txBody>
          <a:bodyPr wrap="none">
            <a:spAutoFit/>
          </a:bodyPr>
          <a:lstStyle/>
          <a:p>
            <a:r>
              <a:rPr lang="en-US" altLang="ja-JP" b="1" i="1" dirty="0" smtClean="0">
                <a:solidFill>
                  <a:srgbClr val="FF0000"/>
                </a:solidFill>
              </a:rPr>
              <a:t>set up error </a:t>
            </a:r>
            <a:endParaRPr lang="ja-JP" altLang="en-US" b="1" i="1" dirty="0">
              <a:solidFill>
                <a:srgbClr val="FF0000"/>
              </a:solidFill>
            </a:endParaRPr>
          </a:p>
        </p:txBody>
      </p:sp>
      <p:sp>
        <p:nvSpPr>
          <p:cNvPr id="26" name="正方形/長方形 25"/>
          <p:cNvSpPr/>
          <p:nvPr/>
        </p:nvSpPr>
        <p:spPr>
          <a:xfrm>
            <a:off x="3635896" y="1638092"/>
            <a:ext cx="1486304" cy="369332"/>
          </a:xfrm>
          <a:prstGeom prst="rect">
            <a:avLst/>
          </a:prstGeom>
        </p:spPr>
        <p:txBody>
          <a:bodyPr wrap="none">
            <a:spAutoFit/>
          </a:bodyPr>
          <a:lstStyle/>
          <a:p>
            <a:r>
              <a:rPr lang="en-US" altLang="ja-JP" b="1" i="1" dirty="0" smtClean="0">
                <a:solidFill>
                  <a:srgbClr val="00B050"/>
                </a:solidFill>
              </a:rPr>
              <a:t>periodic error</a:t>
            </a:r>
            <a:endParaRPr lang="ja-JP" altLang="en-US" i="1" dirty="0">
              <a:solidFill>
                <a:srgbClr val="00B050"/>
              </a:solidFill>
            </a:endParaRPr>
          </a:p>
        </p:txBody>
      </p:sp>
      <p:sp>
        <p:nvSpPr>
          <p:cNvPr id="27" name="正方形/長方形 26"/>
          <p:cNvSpPr/>
          <p:nvPr/>
        </p:nvSpPr>
        <p:spPr>
          <a:xfrm>
            <a:off x="6444208" y="1638092"/>
            <a:ext cx="1842171" cy="369332"/>
          </a:xfrm>
          <a:prstGeom prst="rect">
            <a:avLst/>
          </a:prstGeom>
        </p:spPr>
        <p:txBody>
          <a:bodyPr wrap="none">
            <a:spAutoFit/>
          </a:bodyPr>
          <a:lstStyle/>
          <a:p>
            <a:r>
              <a:rPr lang="en-US" altLang="ja-JP" b="1" i="1" dirty="0" smtClean="0">
                <a:solidFill>
                  <a:srgbClr val="7030A0"/>
                </a:solidFill>
              </a:rPr>
              <a:t>orthogonal error </a:t>
            </a:r>
            <a:endParaRPr lang="ja-JP" altLang="en-US" b="1" i="1" dirty="0">
              <a:solidFill>
                <a:srgbClr val="7030A0"/>
              </a:solidFill>
            </a:endParaRPr>
          </a:p>
        </p:txBody>
      </p:sp>
      <p:pic>
        <p:nvPicPr>
          <p:cNvPr id="2052" name="Picture 4" descr="C:\Documents and Settings\Okita\デスクトップ\2010_05_SPIE\Oral_presentation\telescope.jpg"/>
          <p:cNvPicPr>
            <a:picLocks noChangeAspect="1" noChangeArrowheads="1"/>
          </p:cNvPicPr>
          <p:nvPr/>
        </p:nvPicPr>
        <p:blipFill>
          <a:blip r:embed="rId6" cstate="print"/>
          <a:srcRect l="15080" r="8621"/>
          <a:stretch>
            <a:fillRect/>
          </a:stretch>
        </p:blipFill>
        <p:spPr bwMode="auto">
          <a:xfrm>
            <a:off x="467544" y="4221088"/>
            <a:ext cx="2232248" cy="1898328"/>
          </a:xfrm>
          <a:prstGeom prst="rect">
            <a:avLst/>
          </a:prstGeom>
          <a:noFill/>
        </p:spPr>
      </p:pic>
      <p:sp>
        <p:nvSpPr>
          <p:cNvPr id="29" name="正方形/長方形 28"/>
          <p:cNvSpPr/>
          <p:nvPr/>
        </p:nvSpPr>
        <p:spPr>
          <a:xfrm>
            <a:off x="3923928" y="4077072"/>
            <a:ext cx="4249368" cy="923330"/>
          </a:xfrm>
          <a:prstGeom prst="rect">
            <a:avLst/>
          </a:prstGeom>
        </p:spPr>
        <p:txBody>
          <a:bodyPr wrap="none">
            <a:spAutoFit/>
          </a:bodyPr>
          <a:lstStyle/>
          <a:p>
            <a:r>
              <a:rPr lang="en-US" altLang="ja-JP" i="1" dirty="0" smtClean="0"/>
              <a:t>Periodic motion	 4.3 +/- 1.8 [</a:t>
            </a:r>
            <a:r>
              <a:rPr lang="en-US" altLang="ja-JP" i="1" dirty="0" err="1" smtClean="0"/>
              <a:t>arcsecond</a:t>
            </a:r>
            <a:r>
              <a:rPr lang="en-US" altLang="ja-JP" i="1" dirty="0" smtClean="0"/>
              <a:t>]</a:t>
            </a:r>
          </a:p>
          <a:p>
            <a:r>
              <a:rPr lang="en-US" altLang="ja-JP" i="1" dirty="0" smtClean="0"/>
              <a:t>RA – Dec axes	  87 +/- 21  [</a:t>
            </a:r>
            <a:r>
              <a:rPr lang="en-US" altLang="ja-JP" i="1" dirty="0" err="1" smtClean="0"/>
              <a:t>arcsecond</a:t>
            </a:r>
            <a:r>
              <a:rPr lang="en-US" altLang="ja-JP" i="1" dirty="0" smtClean="0"/>
              <a:t>]</a:t>
            </a:r>
          </a:p>
          <a:p>
            <a:r>
              <a:rPr lang="en-US" altLang="ja-JP" i="1" dirty="0" smtClean="0"/>
              <a:t>Dec – Opt axes	320 +/- 29  [</a:t>
            </a:r>
            <a:r>
              <a:rPr lang="en-US" altLang="ja-JP" i="1" dirty="0" err="1" smtClean="0"/>
              <a:t>arcsecond</a:t>
            </a:r>
            <a:r>
              <a:rPr lang="en-US" altLang="ja-JP" i="1" dirty="0" smtClean="0"/>
              <a:t>] </a:t>
            </a:r>
            <a:endParaRPr lang="ja-JP" altLang="en-US" i="1" dirty="0"/>
          </a:p>
        </p:txBody>
      </p:sp>
      <p:sp>
        <p:nvSpPr>
          <p:cNvPr id="30" name="正方形/長方形 29"/>
          <p:cNvSpPr/>
          <p:nvPr/>
        </p:nvSpPr>
        <p:spPr>
          <a:xfrm>
            <a:off x="3275856" y="5085184"/>
            <a:ext cx="5544616" cy="646331"/>
          </a:xfrm>
          <a:prstGeom prst="rect">
            <a:avLst/>
          </a:prstGeom>
        </p:spPr>
        <p:txBody>
          <a:bodyPr wrap="square">
            <a:spAutoFit/>
          </a:bodyPr>
          <a:lstStyle/>
          <a:p>
            <a:r>
              <a:rPr lang="en-US" altLang="ja-JP" i="1" dirty="0" smtClean="0"/>
              <a:t>This accuracy is not generally good, although </a:t>
            </a:r>
            <a:r>
              <a:rPr lang="en-US" altLang="ja-JP" b="1" i="1" dirty="0" smtClean="0">
                <a:solidFill>
                  <a:srgbClr val="0070C0"/>
                </a:solidFill>
              </a:rPr>
              <a:t>it is enough for the 2010-2011 summer campaign </a:t>
            </a:r>
            <a:r>
              <a:rPr lang="en-US" altLang="ja-JP" i="1" dirty="0" smtClean="0"/>
              <a:t>at Dome Fuji. </a:t>
            </a:r>
          </a:p>
        </p:txBody>
      </p:sp>
      <p:sp>
        <p:nvSpPr>
          <p:cNvPr id="32" name="正方形/長方形 31"/>
          <p:cNvSpPr/>
          <p:nvPr/>
        </p:nvSpPr>
        <p:spPr>
          <a:xfrm>
            <a:off x="323528" y="6165304"/>
            <a:ext cx="2573846" cy="369332"/>
          </a:xfrm>
          <a:prstGeom prst="rect">
            <a:avLst/>
          </a:prstGeom>
        </p:spPr>
        <p:txBody>
          <a:bodyPr wrap="none">
            <a:spAutoFit/>
          </a:bodyPr>
          <a:lstStyle/>
          <a:p>
            <a:r>
              <a:rPr lang="en-US" altLang="ja-JP" i="1" dirty="0" smtClean="0"/>
              <a:t>Observed at Tohoku Univ.</a:t>
            </a:r>
            <a:endParaRPr lang="ja-JP" altLang="en-US" i="1" dirty="0"/>
          </a:p>
        </p:txBody>
      </p:sp>
      <p:sp>
        <p:nvSpPr>
          <p:cNvPr id="33" name="正方形/長方形 32"/>
          <p:cNvSpPr/>
          <p:nvPr/>
        </p:nvSpPr>
        <p:spPr>
          <a:xfrm>
            <a:off x="4860032" y="5733256"/>
            <a:ext cx="2218813" cy="646331"/>
          </a:xfrm>
          <a:prstGeom prst="rect">
            <a:avLst/>
          </a:prstGeom>
        </p:spPr>
        <p:txBody>
          <a:bodyPr wrap="none">
            <a:spAutoFit/>
          </a:bodyPr>
          <a:lstStyle/>
          <a:p>
            <a:pPr>
              <a:buFont typeface="Arial" pitchFamily="34" charset="0"/>
              <a:buChar char="•"/>
            </a:pPr>
            <a:r>
              <a:rPr lang="en-US" altLang="ja-JP" i="1" dirty="0" smtClean="0">
                <a:solidFill>
                  <a:prstClr val="black"/>
                </a:solidFill>
              </a:rPr>
              <a:t> Short exposure time</a:t>
            </a:r>
          </a:p>
          <a:p>
            <a:pPr>
              <a:buFont typeface="Arial" pitchFamily="34" charset="0"/>
              <a:buChar char="•"/>
            </a:pPr>
            <a:r>
              <a:rPr lang="en-US" altLang="ja-JP" i="1" dirty="0" smtClean="0">
                <a:solidFill>
                  <a:prstClr val="black"/>
                </a:solidFill>
              </a:rPr>
              <a:t> Manually pointing</a:t>
            </a:r>
            <a:endParaRPr lang="ja-JP" altLang="en-US" i="1" dirty="0"/>
          </a:p>
        </p:txBody>
      </p:sp>
      <p:sp>
        <p:nvSpPr>
          <p:cNvPr id="16" name="正方形/長方形 15"/>
          <p:cNvSpPr/>
          <p:nvPr/>
        </p:nvSpPr>
        <p:spPr>
          <a:xfrm>
            <a:off x="467544" y="2852936"/>
            <a:ext cx="2376264" cy="369332"/>
          </a:xfrm>
          <a:prstGeom prst="rect">
            <a:avLst/>
          </a:prstGeom>
          <a:solidFill>
            <a:schemeClr val="bg1"/>
          </a:solidFill>
          <a:ln w="9525">
            <a:solidFill>
              <a:schemeClr val="tx1"/>
            </a:solidFill>
          </a:ln>
        </p:spPr>
        <p:txBody>
          <a:bodyPr wrap="square">
            <a:spAutoFit/>
          </a:bodyPr>
          <a:lstStyle/>
          <a:p>
            <a:r>
              <a:rPr lang="en-US" altLang="ja-JP" b="1" i="1" dirty="0" smtClean="0">
                <a:solidFill>
                  <a:srgbClr val="0070C0"/>
                </a:solidFill>
              </a:rPr>
              <a:t>Polar Alignment Stage</a:t>
            </a:r>
            <a:endParaRPr lang="ja-JP" altLang="en-US" b="1"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i="1" dirty="0" smtClean="0"/>
              <a:t>Optical Analysis</a:t>
            </a:r>
            <a:endParaRPr kumimoji="1" lang="ja-JP" altLang="en-US" i="1" dirty="0"/>
          </a:p>
        </p:txBody>
      </p:sp>
      <p:pic>
        <p:nvPicPr>
          <p:cNvPr id="4"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8" name="正方形/長方形 7"/>
          <p:cNvSpPr/>
          <p:nvPr/>
        </p:nvSpPr>
        <p:spPr>
          <a:xfrm>
            <a:off x="827584" y="1340768"/>
            <a:ext cx="7560840" cy="646331"/>
          </a:xfrm>
          <a:prstGeom prst="rect">
            <a:avLst/>
          </a:prstGeom>
        </p:spPr>
        <p:txBody>
          <a:bodyPr wrap="square">
            <a:spAutoFit/>
          </a:bodyPr>
          <a:lstStyle/>
          <a:p>
            <a:r>
              <a:rPr lang="en-US" altLang="ja-JP" i="1" dirty="0" smtClean="0"/>
              <a:t>We carried out the </a:t>
            </a:r>
            <a:r>
              <a:rPr lang="en-US" altLang="ja-JP" b="1" i="1" dirty="0" smtClean="0">
                <a:solidFill>
                  <a:srgbClr val="0070C0"/>
                </a:solidFill>
              </a:rPr>
              <a:t>Hartmann test </a:t>
            </a:r>
            <a:r>
              <a:rPr lang="en-US" altLang="ja-JP" i="1" dirty="0" smtClean="0"/>
              <a:t>to check the potential of AIRT40’s optics and the accuracy of the optical alignment.</a:t>
            </a:r>
            <a:endParaRPr lang="ja-JP" altLang="en-US" i="1" dirty="0"/>
          </a:p>
        </p:txBody>
      </p:sp>
      <p:pic>
        <p:nvPicPr>
          <p:cNvPr id="9" name="Picture 2" descr="D:\M2\Master\haltmann005.jpg"/>
          <p:cNvPicPr>
            <a:picLocks noChangeAspect="1" noChangeArrowheads="1"/>
          </p:cNvPicPr>
          <p:nvPr/>
        </p:nvPicPr>
        <p:blipFill>
          <a:blip r:embed="rId3" cstate="print"/>
          <a:srcRect/>
          <a:stretch>
            <a:fillRect/>
          </a:stretch>
        </p:blipFill>
        <p:spPr bwMode="auto">
          <a:xfrm>
            <a:off x="755576" y="2278614"/>
            <a:ext cx="1208428" cy="1512168"/>
          </a:xfrm>
          <a:prstGeom prst="rect">
            <a:avLst/>
          </a:prstGeom>
          <a:noFill/>
          <a:ln>
            <a:noFill/>
          </a:ln>
          <a:effectLst/>
        </p:spPr>
      </p:pic>
      <p:pic>
        <p:nvPicPr>
          <p:cNvPr id="10" name="Picture 3" descr="D:\M2\20100202修論発表会\haltmann-22.jpg"/>
          <p:cNvPicPr>
            <a:picLocks noChangeAspect="1" noChangeArrowheads="1"/>
          </p:cNvPicPr>
          <p:nvPr/>
        </p:nvPicPr>
        <p:blipFill>
          <a:blip r:embed="rId4" cstate="print"/>
          <a:srcRect l="7242" t="27639" r="5859" b="33462"/>
          <a:stretch>
            <a:fillRect/>
          </a:stretch>
        </p:blipFill>
        <p:spPr bwMode="auto">
          <a:xfrm>
            <a:off x="2239036" y="3561015"/>
            <a:ext cx="2520280" cy="1596177"/>
          </a:xfrm>
          <a:prstGeom prst="rect">
            <a:avLst/>
          </a:prstGeom>
          <a:noFill/>
          <a:ln>
            <a:noFill/>
          </a:ln>
          <a:effectLst/>
        </p:spPr>
      </p:pic>
      <p:pic>
        <p:nvPicPr>
          <p:cNvPr id="11" name="Picture 2" descr="D:\M2\20100202修論発表会\spot-diagram.jpg"/>
          <p:cNvPicPr>
            <a:picLocks noChangeAspect="1" noChangeArrowheads="1"/>
          </p:cNvPicPr>
          <p:nvPr/>
        </p:nvPicPr>
        <p:blipFill>
          <a:blip r:embed="rId5" cstate="print"/>
          <a:srcRect l="9954" t="6821" b="6211"/>
          <a:stretch>
            <a:fillRect/>
          </a:stretch>
        </p:blipFill>
        <p:spPr bwMode="auto">
          <a:xfrm>
            <a:off x="5724128" y="3186448"/>
            <a:ext cx="1944216" cy="1826728"/>
          </a:xfrm>
          <a:prstGeom prst="rect">
            <a:avLst/>
          </a:prstGeom>
          <a:noFill/>
          <a:ln>
            <a:noFill/>
          </a:ln>
          <a:effectLst/>
        </p:spPr>
      </p:pic>
      <p:sp>
        <p:nvSpPr>
          <p:cNvPr id="12" name="正方形/長方形 11"/>
          <p:cNvSpPr/>
          <p:nvPr/>
        </p:nvSpPr>
        <p:spPr>
          <a:xfrm>
            <a:off x="395536" y="3718773"/>
            <a:ext cx="1728192" cy="646331"/>
          </a:xfrm>
          <a:prstGeom prst="rect">
            <a:avLst/>
          </a:prstGeom>
        </p:spPr>
        <p:txBody>
          <a:bodyPr wrap="square">
            <a:spAutoFit/>
          </a:bodyPr>
          <a:lstStyle/>
          <a:p>
            <a:pPr algn="r"/>
            <a:r>
              <a:rPr lang="en-US" altLang="ja-JP" i="1" dirty="0" smtClean="0"/>
              <a:t>Hartmann plate on AIRT40</a:t>
            </a:r>
            <a:endParaRPr lang="ja-JP" altLang="en-US" i="1" dirty="0"/>
          </a:p>
        </p:txBody>
      </p:sp>
      <p:sp>
        <p:nvSpPr>
          <p:cNvPr id="13" name="正方形/長方形 12"/>
          <p:cNvSpPr/>
          <p:nvPr/>
        </p:nvSpPr>
        <p:spPr>
          <a:xfrm>
            <a:off x="2455060" y="4929167"/>
            <a:ext cx="64807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4" name="正方形/長方形 13"/>
          <p:cNvSpPr/>
          <p:nvPr/>
        </p:nvSpPr>
        <p:spPr>
          <a:xfrm>
            <a:off x="3967228" y="4929167"/>
            <a:ext cx="64807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5" name="正方形/長方形 14"/>
          <p:cNvSpPr/>
          <p:nvPr/>
        </p:nvSpPr>
        <p:spPr>
          <a:xfrm>
            <a:off x="3103132" y="3561015"/>
            <a:ext cx="648072"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6" name="正方形/長方形 15"/>
          <p:cNvSpPr/>
          <p:nvPr/>
        </p:nvSpPr>
        <p:spPr>
          <a:xfrm>
            <a:off x="2051720" y="2132856"/>
            <a:ext cx="6552728" cy="923330"/>
          </a:xfrm>
          <a:prstGeom prst="rect">
            <a:avLst/>
          </a:prstGeom>
        </p:spPr>
        <p:txBody>
          <a:bodyPr wrap="square">
            <a:spAutoFit/>
          </a:bodyPr>
          <a:lstStyle/>
          <a:p>
            <a:pPr algn="just"/>
            <a:r>
              <a:rPr lang="en-US" altLang="ja-JP" i="1" dirty="0" smtClean="0"/>
              <a:t>If the optical system of AIRT40 is perfect, starlight passes these small holes and converges at the focal plane. Although the </a:t>
            </a:r>
            <a:r>
              <a:rPr lang="en-US" altLang="ja-JP" b="1" i="1" dirty="0" smtClean="0">
                <a:solidFill>
                  <a:srgbClr val="0070C0"/>
                </a:solidFill>
              </a:rPr>
              <a:t>aberrations</a:t>
            </a:r>
            <a:r>
              <a:rPr lang="en-US" altLang="ja-JP" i="1" dirty="0" smtClean="0"/>
              <a:t>, </a:t>
            </a:r>
            <a:r>
              <a:rPr lang="en-US" altLang="ja-JP" b="1" i="1" dirty="0" smtClean="0">
                <a:solidFill>
                  <a:srgbClr val="0070C0"/>
                </a:solidFill>
              </a:rPr>
              <a:t>tolerances</a:t>
            </a:r>
            <a:r>
              <a:rPr lang="en-US" altLang="ja-JP" i="1" dirty="0" smtClean="0"/>
              <a:t> and/or </a:t>
            </a:r>
            <a:r>
              <a:rPr lang="en-US" altLang="ja-JP" b="1" i="1" dirty="0" smtClean="0">
                <a:solidFill>
                  <a:srgbClr val="0070C0"/>
                </a:solidFill>
              </a:rPr>
              <a:t>miss alignments</a:t>
            </a:r>
            <a:r>
              <a:rPr lang="en-US" altLang="ja-JP" b="1" i="1" dirty="0" smtClean="0"/>
              <a:t> </a:t>
            </a:r>
            <a:r>
              <a:rPr lang="en-US" altLang="ja-JP" i="1" dirty="0" smtClean="0"/>
              <a:t>cause the light to diverge.</a:t>
            </a:r>
            <a:endParaRPr lang="ja-JP" altLang="en-US" i="1" dirty="0"/>
          </a:p>
        </p:txBody>
      </p:sp>
      <p:sp>
        <p:nvSpPr>
          <p:cNvPr id="17" name="正方形/長方形 16"/>
          <p:cNvSpPr/>
          <p:nvPr/>
        </p:nvSpPr>
        <p:spPr>
          <a:xfrm>
            <a:off x="2239036" y="4797152"/>
            <a:ext cx="1015278" cy="369332"/>
          </a:xfrm>
          <a:prstGeom prst="rect">
            <a:avLst/>
          </a:prstGeom>
        </p:spPr>
        <p:txBody>
          <a:bodyPr wrap="none">
            <a:spAutoFit/>
          </a:bodyPr>
          <a:lstStyle/>
          <a:p>
            <a:r>
              <a:rPr lang="en-US" altLang="ja-JP" i="1" dirty="0" smtClean="0"/>
              <a:t>forwards</a:t>
            </a:r>
            <a:endParaRPr lang="ja-JP" altLang="en-US" i="1" dirty="0"/>
          </a:p>
        </p:txBody>
      </p:sp>
      <p:sp>
        <p:nvSpPr>
          <p:cNvPr id="19" name="正方形/長方形 18"/>
          <p:cNvSpPr/>
          <p:nvPr/>
        </p:nvSpPr>
        <p:spPr>
          <a:xfrm>
            <a:off x="3751204" y="4797152"/>
            <a:ext cx="1192955" cy="369332"/>
          </a:xfrm>
          <a:prstGeom prst="rect">
            <a:avLst/>
          </a:prstGeom>
        </p:spPr>
        <p:txBody>
          <a:bodyPr wrap="none">
            <a:spAutoFit/>
          </a:bodyPr>
          <a:lstStyle/>
          <a:p>
            <a:r>
              <a:rPr lang="en-US" altLang="ja-JP" i="1" dirty="0" smtClean="0"/>
              <a:t>backwards</a:t>
            </a:r>
            <a:endParaRPr lang="ja-JP" altLang="en-US" i="1" dirty="0"/>
          </a:p>
        </p:txBody>
      </p:sp>
      <p:sp>
        <p:nvSpPr>
          <p:cNvPr id="20" name="正方形/長方形 19"/>
          <p:cNvSpPr/>
          <p:nvPr/>
        </p:nvSpPr>
        <p:spPr>
          <a:xfrm>
            <a:off x="2959116" y="3284984"/>
            <a:ext cx="1243995" cy="369332"/>
          </a:xfrm>
          <a:prstGeom prst="rect">
            <a:avLst/>
          </a:prstGeom>
        </p:spPr>
        <p:txBody>
          <a:bodyPr wrap="none">
            <a:spAutoFit/>
          </a:bodyPr>
          <a:lstStyle/>
          <a:p>
            <a:r>
              <a:rPr lang="en-US" altLang="ja-JP" i="1" dirty="0" smtClean="0"/>
              <a:t>Focal plane</a:t>
            </a:r>
            <a:endParaRPr lang="ja-JP" altLang="en-US" i="1" dirty="0"/>
          </a:p>
        </p:txBody>
      </p:sp>
      <p:pic>
        <p:nvPicPr>
          <p:cNvPr id="21" name="Picture 2" descr="D:\M2\Master\haltmann005.jpg"/>
          <p:cNvPicPr>
            <a:picLocks noChangeArrowheads="1"/>
          </p:cNvPicPr>
          <p:nvPr/>
        </p:nvPicPr>
        <p:blipFill>
          <a:blip r:embed="rId6" cstate="print"/>
          <a:stretch>
            <a:fillRect/>
          </a:stretch>
        </p:blipFill>
        <p:spPr bwMode="auto">
          <a:xfrm>
            <a:off x="2239036" y="5185364"/>
            <a:ext cx="1080000" cy="1023896"/>
          </a:xfrm>
          <a:prstGeom prst="rect">
            <a:avLst/>
          </a:prstGeom>
          <a:noFill/>
          <a:ln>
            <a:noFill/>
          </a:ln>
          <a:effectLst/>
        </p:spPr>
      </p:pic>
      <p:pic>
        <p:nvPicPr>
          <p:cNvPr id="22" name="Picture 2" descr="D:\M2\Master\haltmann005.jpg"/>
          <p:cNvPicPr>
            <a:picLocks noChangeArrowheads="1"/>
          </p:cNvPicPr>
          <p:nvPr/>
        </p:nvPicPr>
        <p:blipFill>
          <a:blip r:embed="rId7" cstate="print"/>
          <a:stretch>
            <a:fillRect/>
          </a:stretch>
        </p:blipFill>
        <p:spPr bwMode="auto">
          <a:xfrm>
            <a:off x="3823212" y="5185364"/>
            <a:ext cx="1080000" cy="1023896"/>
          </a:xfrm>
          <a:prstGeom prst="rect">
            <a:avLst/>
          </a:prstGeom>
          <a:noFill/>
          <a:ln>
            <a:noFill/>
          </a:ln>
          <a:effectLst/>
        </p:spPr>
      </p:pic>
      <p:sp>
        <p:nvSpPr>
          <p:cNvPr id="23" name="正方形/長方形 22"/>
          <p:cNvSpPr/>
          <p:nvPr/>
        </p:nvSpPr>
        <p:spPr>
          <a:xfrm>
            <a:off x="438836" y="5229200"/>
            <a:ext cx="1828908" cy="923330"/>
          </a:xfrm>
          <a:prstGeom prst="rect">
            <a:avLst/>
          </a:prstGeom>
        </p:spPr>
        <p:txBody>
          <a:bodyPr wrap="square">
            <a:spAutoFit/>
          </a:bodyPr>
          <a:lstStyle/>
          <a:p>
            <a:r>
              <a:rPr lang="en-US" altLang="ja-JP" i="1" dirty="0" smtClean="0"/>
              <a:t>We take forwards and backwards images</a:t>
            </a:r>
            <a:endParaRPr lang="ja-JP" altLang="en-US" i="1" dirty="0"/>
          </a:p>
        </p:txBody>
      </p:sp>
      <p:cxnSp>
        <p:nvCxnSpPr>
          <p:cNvPr id="48" name="直線矢印コネクタ 47"/>
          <p:cNvCxnSpPr/>
          <p:nvPr/>
        </p:nvCxnSpPr>
        <p:spPr>
          <a:xfrm>
            <a:off x="4211960" y="3573016"/>
            <a:ext cx="1512168" cy="432048"/>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5004048" y="5075892"/>
            <a:ext cx="3816424" cy="369332"/>
          </a:xfrm>
          <a:prstGeom prst="rect">
            <a:avLst/>
          </a:prstGeom>
        </p:spPr>
        <p:txBody>
          <a:bodyPr wrap="square">
            <a:spAutoFit/>
          </a:bodyPr>
          <a:lstStyle/>
          <a:p>
            <a:r>
              <a:rPr lang="en-US" altLang="ja-JP" b="1" i="1" dirty="0" smtClean="0">
                <a:solidFill>
                  <a:srgbClr val="0070C0"/>
                </a:solidFill>
              </a:rPr>
              <a:t>Hartmann constant   0.59 [</a:t>
            </a:r>
            <a:r>
              <a:rPr lang="en-US" altLang="ja-JP" b="1" i="1" dirty="0" err="1" smtClean="0">
                <a:solidFill>
                  <a:srgbClr val="0070C0"/>
                </a:solidFill>
              </a:rPr>
              <a:t>arcsecond</a:t>
            </a:r>
            <a:r>
              <a:rPr lang="en-US" altLang="ja-JP" b="1" i="1" dirty="0" smtClean="0">
                <a:solidFill>
                  <a:srgbClr val="0070C0"/>
                </a:solidFill>
              </a:rPr>
              <a:t>]</a:t>
            </a:r>
            <a:endParaRPr lang="ja-JP" altLang="en-US" b="1" i="1" dirty="0">
              <a:solidFill>
                <a:srgbClr val="0070C0"/>
              </a:solidFill>
            </a:endParaRPr>
          </a:p>
        </p:txBody>
      </p:sp>
      <p:sp>
        <p:nvSpPr>
          <p:cNvPr id="50" name="正方形/長方形 49"/>
          <p:cNvSpPr/>
          <p:nvPr/>
        </p:nvSpPr>
        <p:spPr>
          <a:xfrm>
            <a:off x="5580112" y="5877272"/>
            <a:ext cx="2880320" cy="646331"/>
          </a:xfrm>
          <a:prstGeom prst="rect">
            <a:avLst/>
          </a:prstGeom>
          <a:ln w="9525">
            <a:solidFill>
              <a:schemeClr val="tx1"/>
            </a:solidFill>
          </a:ln>
        </p:spPr>
        <p:txBody>
          <a:bodyPr wrap="square">
            <a:spAutoFit/>
          </a:bodyPr>
          <a:lstStyle/>
          <a:p>
            <a:r>
              <a:rPr lang="en-US" altLang="ja-JP" i="1" dirty="0" smtClean="0"/>
              <a:t>AIRT40 has enough accuracy  for  infra-red observation.</a:t>
            </a:r>
          </a:p>
        </p:txBody>
      </p:sp>
      <p:sp>
        <p:nvSpPr>
          <p:cNvPr id="51" name="正方形/長方形 50"/>
          <p:cNvSpPr/>
          <p:nvPr/>
        </p:nvSpPr>
        <p:spPr>
          <a:xfrm>
            <a:off x="5652120" y="5445224"/>
            <a:ext cx="3096344" cy="369332"/>
          </a:xfrm>
          <a:prstGeom prst="rect">
            <a:avLst/>
          </a:prstGeom>
        </p:spPr>
        <p:txBody>
          <a:bodyPr wrap="square">
            <a:spAutoFit/>
          </a:bodyPr>
          <a:lstStyle/>
          <a:p>
            <a:r>
              <a:rPr lang="en-US" altLang="ja-JP" i="1" dirty="0" smtClean="0"/>
              <a:t>diffraction limit = 1.4’’ @2.3μm</a:t>
            </a:r>
            <a:endParaRPr lang="ja-JP" altLang="en-US" i="1" dirty="0"/>
          </a:p>
        </p:txBody>
      </p:sp>
      <p:sp>
        <p:nvSpPr>
          <p:cNvPr id="52" name="左右矢印 51"/>
          <p:cNvSpPr/>
          <p:nvPr/>
        </p:nvSpPr>
        <p:spPr>
          <a:xfrm>
            <a:off x="5292080" y="5517232"/>
            <a:ext cx="360040" cy="216024"/>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Observation plan</a:t>
            </a:r>
            <a:endParaRPr kumimoji="1" lang="ja-JP" altLang="en-US" dirty="0"/>
          </a:p>
        </p:txBody>
      </p:sp>
      <p:pic>
        <p:nvPicPr>
          <p:cNvPr id="4"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5" name="正方形/長方形 4"/>
          <p:cNvSpPr/>
          <p:nvPr/>
        </p:nvSpPr>
        <p:spPr>
          <a:xfrm>
            <a:off x="323528" y="1340768"/>
            <a:ext cx="8496944" cy="923330"/>
          </a:xfrm>
          <a:prstGeom prst="rect">
            <a:avLst/>
          </a:prstGeom>
        </p:spPr>
        <p:txBody>
          <a:bodyPr wrap="square">
            <a:spAutoFit/>
          </a:bodyPr>
          <a:lstStyle/>
          <a:p>
            <a:pPr algn="just"/>
            <a:r>
              <a:rPr lang="en-US" altLang="ja-JP" dirty="0" smtClean="0"/>
              <a:t>We will perform site-testing and astronomical observation at Dome Fuji during the austral summer of 2010-2011. This is the first observation to use an optical/infra-red telescope at Dome Fuji.</a:t>
            </a:r>
            <a:endParaRPr lang="ja-JP" altLang="en-US" dirty="0"/>
          </a:p>
        </p:txBody>
      </p:sp>
      <p:sp>
        <p:nvSpPr>
          <p:cNvPr id="6" name="正方形/長方形 5"/>
          <p:cNvSpPr/>
          <p:nvPr/>
        </p:nvSpPr>
        <p:spPr>
          <a:xfrm>
            <a:off x="467544" y="3068960"/>
            <a:ext cx="2918876" cy="461665"/>
          </a:xfrm>
          <a:prstGeom prst="rect">
            <a:avLst/>
          </a:prstGeom>
          <a:ln w="9525">
            <a:noFill/>
          </a:ln>
        </p:spPr>
        <p:txBody>
          <a:bodyPr wrap="none">
            <a:spAutoFit/>
          </a:bodyPr>
          <a:lstStyle/>
          <a:p>
            <a:r>
              <a:rPr lang="en-US" altLang="ja-JP" sz="2400" u="sng" dirty="0" smtClean="0"/>
              <a:t>Seeing measurement</a:t>
            </a:r>
            <a:endParaRPr lang="ja-JP" altLang="en-US" sz="2400" u="sng" dirty="0"/>
          </a:p>
        </p:txBody>
      </p:sp>
      <p:pic>
        <p:nvPicPr>
          <p:cNvPr id="7" name="Picture 2" descr="D:\M2\Master\DSC_8888.JPG"/>
          <p:cNvPicPr>
            <a:picLocks noChangeAspect="1" noChangeArrowheads="1"/>
          </p:cNvPicPr>
          <p:nvPr/>
        </p:nvPicPr>
        <p:blipFill>
          <a:blip r:embed="rId3" cstate="print"/>
          <a:srcRect/>
          <a:stretch>
            <a:fillRect/>
          </a:stretch>
        </p:blipFill>
        <p:spPr bwMode="auto">
          <a:xfrm>
            <a:off x="827584" y="3717032"/>
            <a:ext cx="1415007" cy="2127227"/>
          </a:xfrm>
          <a:prstGeom prst="rect">
            <a:avLst/>
          </a:prstGeom>
          <a:noFill/>
          <a:effectLst/>
        </p:spPr>
      </p:pic>
      <p:sp>
        <p:nvSpPr>
          <p:cNvPr id="10" name="正方形/長方形 9"/>
          <p:cNvSpPr/>
          <p:nvPr/>
        </p:nvSpPr>
        <p:spPr>
          <a:xfrm>
            <a:off x="2903430" y="2204864"/>
            <a:ext cx="3468770" cy="646331"/>
          </a:xfrm>
          <a:prstGeom prst="rect">
            <a:avLst/>
          </a:prstGeom>
        </p:spPr>
        <p:txBody>
          <a:bodyPr wrap="none">
            <a:spAutoFit/>
          </a:bodyPr>
          <a:lstStyle/>
          <a:p>
            <a:pPr>
              <a:buFont typeface="Arial" pitchFamily="34" charset="0"/>
              <a:buChar char="•"/>
            </a:pPr>
            <a:r>
              <a:rPr lang="en-US" altLang="ja-JP" dirty="0" smtClean="0"/>
              <a:t> Only 2 weeks observation</a:t>
            </a:r>
          </a:p>
          <a:p>
            <a:pPr>
              <a:buFont typeface="Arial" pitchFamily="34" charset="0"/>
              <a:buChar char="•"/>
            </a:pPr>
            <a:r>
              <a:rPr lang="en-US" altLang="ja-JP" dirty="0" smtClean="0"/>
              <a:t> Day-time observation (No sunset)</a:t>
            </a:r>
          </a:p>
        </p:txBody>
      </p:sp>
      <p:sp>
        <p:nvSpPr>
          <p:cNvPr id="11" name="正方形/長方形 10"/>
          <p:cNvSpPr/>
          <p:nvPr/>
        </p:nvSpPr>
        <p:spPr>
          <a:xfrm>
            <a:off x="4248472" y="3070701"/>
            <a:ext cx="3851920" cy="646331"/>
          </a:xfrm>
          <a:prstGeom prst="rect">
            <a:avLst/>
          </a:prstGeom>
        </p:spPr>
        <p:txBody>
          <a:bodyPr wrap="square">
            <a:spAutoFit/>
          </a:bodyPr>
          <a:lstStyle/>
          <a:p>
            <a:r>
              <a:rPr lang="en-US" altLang="ja-JP" dirty="0" smtClean="0"/>
              <a:t>Seeing is a parameter that describes how blurry a star image will be.</a:t>
            </a:r>
            <a:endParaRPr lang="ja-JP" altLang="en-US" dirty="0"/>
          </a:p>
        </p:txBody>
      </p:sp>
      <p:sp>
        <p:nvSpPr>
          <p:cNvPr id="12" name="正方形/長方形 11"/>
          <p:cNvSpPr/>
          <p:nvPr/>
        </p:nvSpPr>
        <p:spPr>
          <a:xfrm>
            <a:off x="2411760" y="3789040"/>
            <a:ext cx="5904656" cy="923330"/>
          </a:xfrm>
          <a:prstGeom prst="rect">
            <a:avLst/>
          </a:prstGeom>
        </p:spPr>
        <p:txBody>
          <a:bodyPr wrap="square">
            <a:spAutoFit/>
          </a:bodyPr>
          <a:lstStyle/>
          <a:p>
            <a:pPr algn="just"/>
            <a:r>
              <a:rPr lang="en-US" altLang="ja-JP" dirty="0" smtClean="0"/>
              <a:t>The </a:t>
            </a:r>
            <a:r>
              <a:rPr lang="en-US" altLang="ja-JP" b="1" dirty="0" smtClean="0">
                <a:solidFill>
                  <a:srgbClr val="0070C0"/>
                </a:solidFill>
              </a:rPr>
              <a:t>DIMM</a:t>
            </a:r>
            <a:r>
              <a:rPr lang="en-US" altLang="ja-JP" dirty="0" smtClean="0"/>
              <a:t> (Differential Image Motion Monitor) which is now broadly used for site testing over the world is a technique to measure seeing using a small telescope.</a:t>
            </a:r>
            <a:endParaRPr lang="ja-JP" altLang="en-US" dirty="0"/>
          </a:p>
        </p:txBody>
      </p:sp>
      <p:sp>
        <p:nvSpPr>
          <p:cNvPr id="13" name="正方形/長方形 12"/>
          <p:cNvSpPr/>
          <p:nvPr/>
        </p:nvSpPr>
        <p:spPr>
          <a:xfrm>
            <a:off x="755576" y="5772251"/>
            <a:ext cx="1512168" cy="646331"/>
          </a:xfrm>
          <a:prstGeom prst="rect">
            <a:avLst/>
          </a:prstGeom>
        </p:spPr>
        <p:txBody>
          <a:bodyPr wrap="square">
            <a:spAutoFit/>
          </a:bodyPr>
          <a:lstStyle/>
          <a:p>
            <a:pPr algn="r"/>
            <a:r>
              <a:rPr lang="en-US" altLang="ja-JP" dirty="0" smtClean="0"/>
              <a:t>Tohoku DIMM on AIRT40</a:t>
            </a:r>
            <a:endParaRPr lang="ja-JP" altLang="en-US" dirty="0"/>
          </a:p>
        </p:txBody>
      </p:sp>
      <p:pic>
        <p:nvPicPr>
          <p:cNvPr id="4099" name="Picture 3" descr="C:\Documents and Settings\Okita\デスクトップ\2010_05_SPIE\Oral_presentation\fig10.jpg"/>
          <p:cNvPicPr>
            <a:picLocks noChangeAspect="1" noChangeArrowheads="1"/>
          </p:cNvPicPr>
          <p:nvPr/>
        </p:nvPicPr>
        <p:blipFill>
          <a:blip r:embed="rId4" cstate="print"/>
          <a:srcRect/>
          <a:stretch>
            <a:fillRect/>
          </a:stretch>
        </p:blipFill>
        <p:spPr bwMode="auto">
          <a:xfrm>
            <a:off x="2699792" y="4797152"/>
            <a:ext cx="3240360" cy="1290605"/>
          </a:xfrm>
          <a:prstGeom prst="rect">
            <a:avLst/>
          </a:prstGeom>
          <a:noFill/>
        </p:spPr>
      </p:pic>
      <p:sp>
        <p:nvSpPr>
          <p:cNvPr id="17" name="正方形/長方形 16"/>
          <p:cNvSpPr/>
          <p:nvPr/>
        </p:nvSpPr>
        <p:spPr>
          <a:xfrm rot="16200000">
            <a:off x="2212700" y="5212236"/>
            <a:ext cx="819135" cy="276999"/>
          </a:xfrm>
          <a:prstGeom prst="rect">
            <a:avLst/>
          </a:prstGeom>
        </p:spPr>
        <p:txBody>
          <a:bodyPr wrap="none">
            <a:spAutoFit/>
          </a:bodyPr>
          <a:lstStyle/>
          <a:p>
            <a:r>
              <a:rPr lang="en-US" altLang="ja-JP" sz="1200" dirty="0" err="1" smtClean="0"/>
              <a:t>arcsecond</a:t>
            </a:r>
            <a:endParaRPr lang="ja-JP" altLang="en-US" sz="1200" dirty="0"/>
          </a:p>
        </p:txBody>
      </p:sp>
      <p:sp>
        <p:nvSpPr>
          <p:cNvPr id="18" name="正方形/長方形 17"/>
          <p:cNvSpPr/>
          <p:nvPr/>
        </p:nvSpPr>
        <p:spPr>
          <a:xfrm>
            <a:off x="3779912" y="6021288"/>
            <a:ext cx="826188" cy="276999"/>
          </a:xfrm>
          <a:prstGeom prst="rect">
            <a:avLst/>
          </a:prstGeom>
        </p:spPr>
        <p:txBody>
          <a:bodyPr wrap="none">
            <a:spAutoFit/>
          </a:bodyPr>
          <a:lstStyle/>
          <a:p>
            <a:r>
              <a:rPr lang="en-US" altLang="ja-JP" sz="1200" dirty="0" smtClean="0"/>
              <a:t>Local time</a:t>
            </a:r>
            <a:endParaRPr lang="ja-JP" altLang="en-US" sz="1200" dirty="0"/>
          </a:p>
        </p:txBody>
      </p:sp>
      <p:sp>
        <p:nvSpPr>
          <p:cNvPr id="19" name="正方形/長方形 18"/>
          <p:cNvSpPr/>
          <p:nvPr/>
        </p:nvSpPr>
        <p:spPr>
          <a:xfrm>
            <a:off x="4716016" y="6021288"/>
            <a:ext cx="3312368" cy="369332"/>
          </a:xfrm>
          <a:prstGeom prst="rect">
            <a:avLst/>
          </a:prstGeom>
        </p:spPr>
        <p:txBody>
          <a:bodyPr wrap="square">
            <a:spAutoFit/>
          </a:bodyPr>
          <a:lstStyle/>
          <a:p>
            <a:r>
              <a:rPr lang="en-US" altLang="ja-JP" dirty="0" smtClean="0"/>
              <a:t>Test observation at Sendai, Japan</a:t>
            </a:r>
            <a:endParaRPr lang="ja-JP" altLang="en-US" dirty="0"/>
          </a:p>
        </p:txBody>
      </p:sp>
      <p:sp>
        <p:nvSpPr>
          <p:cNvPr id="20" name="正方形/長方形 19"/>
          <p:cNvSpPr/>
          <p:nvPr/>
        </p:nvSpPr>
        <p:spPr>
          <a:xfrm>
            <a:off x="6228184" y="4953942"/>
            <a:ext cx="2448272" cy="923330"/>
          </a:xfrm>
          <a:prstGeom prst="rect">
            <a:avLst/>
          </a:prstGeom>
          <a:ln w="9525">
            <a:solidFill>
              <a:schemeClr val="tx1"/>
            </a:solidFill>
          </a:ln>
        </p:spPr>
        <p:txBody>
          <a:bodyPr wrap="square">
            <a:spAutoFit/>
          </a:bodyPr>
          <a:lstStyle/>
          <a:p>
            <a:r>
              <a:rPr lang="en-US" altLang="ja-JP" dirty="0" smtClean="0"/>
              <a:t>We plan to measure the seeing using </a:t>
            </a:r>
            <a:r>
              <a:rPr lang="en-US" altLang="ja-JP" b="1" dirty="0" smtClean="0">
                <a:solidFill>
                  <a:srgbClr val="0070C0"/>
                </a:solidFill>
              </a:rPr>
              <a:t>Canopus</a:t>
            </a:r>
            <a:r>
              <a:rPr lang="en-US" altLang="ja-JP" dirty="0" smtClean="0"/>
              <a:t>.</a:t>
            </a:r>
          </a:p>
          <a:p>
            <a:pPr algn="ctr"/>
            <a:r>
              <a:rPr lang="en-US" altLang="ja-JP" dirty="0" smtClean="0"/>
              <a:t>( -0.72mag, δ-52</a:t>
            </a:r>
            <a:r>
              <a:rPr lang="en-US" altLang="ja-JP" baseline="50000" dirty="0" smtClean="0"/>
              <a:t>o</a:t>
            </a:r>
            <a:r>
              <a:rPr lang="en-US" altLang="ja-JP" dirty="0" smtClean="0"/>
              <a:t>)</a:t>
            </a:r>
            <a:endParaRPr lang="ja-JP"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t>Observation plan</a:t>
            </a:r>
            <a:endParaRPr kumimoji="1" lang="ja-JP" altLang="en-US" dirty="0"/>
          </a:p>
        </p:txBody>
      </p:sp>
      <p:pic>
        <p:nvPicPr>
          <p:cNvPr id="4"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6" name="正方形/長方形 5"/>
          <p:cNvSpPr/>
          <p:nvPr/>
        </p:nvSpPr>
        <p:spPr>
          <a:xfrm>
            <a:off x="467544" y="1497558"/>
            <a:ext cx="4520340" cy="461665"/>
          </a:xfrm>
          <a:prstGeom prst="rect">
            <a:avLst/>
          </a:prstGeom>
          <a:ln w="9525">
            <a:noFill/>
          </a:ln>
        </p:spPr>
        <p:txBody>
          <a:bodyPr wrap="none">
            <a:spAutoFit/>
          </a:bodyPr>
          <a:lstStyle/>
          <a:p>
            <a:r>
              <a:rPr lang="en-US" altLang="ja-JP" sz="2400" u="sng" dirty="0" smtClean="0"/>
              <a:t>Daytime Infra-red Sky Background</a:t>
            </a:r>
            <a:endParaRPr lang="ja-JP" altLang="en-US" sz="2400" u="sng" dirty="0"/>
          </a:p>
        </p:txBody>
      </p:sp>
      <p:sp>
        <p:nvSpPr>
          <p:cNvPr id="16" name="正方形/長方形 15"/>
          <p:cNvSpPr/>
          <p:nvPr/>
        </p:nvSpPr>
        <p:spPr>
          <a:xfrm>
            <a:off x="1043608" y="1929606"/>
            <a:ext cx="7056784" cy="923330"/>
          </a:xfrm>
          <a:prstGeom prst="rect">
            <a:avLst/>
          </a:prstGeom>
        </p:spPr>
        <p:txBody>
          <a:bodyPr wrap="square">
            <a:spAutoFit/>
          </a:bodyPr>
          <a:lstStyle/>
          <a:p>
            <a:pPr algn="just"/>
            <a:r>
              <a:rPr lang="en-US" altLang="ja-JP" dirty="0" smtClean="0"/>
              <a:t>The Sky background is one of the important parameters to decide the limiting magnitude. We expect that the strength of the scattering is much lower because there is no air pollution in the Antarctic plateau.</a:t>
            </a:r>
            <a:endParaRPr lang="ja-JP" altLang="en-US" dirty="0"/>
          </a:p>
        </p:txBody>
      </p:sp>
      <p:sp>
        <p:nvSpPr>
          <p:cNvPr id="21" name="正方形/長方形 20"/>
          <p:cNvSpPr/>
          <p:nvPr/>
        </p:nvSpPr>
        <p:spPr>
          <a:xfrm>
            <a:off x="467544" y="3412157"/>
            <a:ext cx="4448525" cy="461665"/>
          </a:xfrm>
          <a:prstGeom prst="rect">
            <a:avLst/>
          </a:prstGeom>
          <a:ln w="9525">
            <a:noFill/>
          </a:ln>
        </p:spPr>
        <p:txBody>
          <a:bodyPr wrap="none">
            <a:spAutoFit/>
          </a:bodyPr>
          <a:lstStyle/>
          <a:p>
            <a:r>
              <a:rPr lang="en-US" altLang="ja-JP" sz="2400" u="sng" dirty="0" smtClean="0"/>
              <a:t>Continuous Observation of Venus</a:t>
            </a:r>
            <a:endParaRPr lang="ja-JP" altLang="en-US" sz="2400" u="sng" dirty="0"/>
          </a:p>
        </p:txBody>
      </p:sp>
      <p:pic>
        <p:nvPicPr>
          <p:cNvPr id="5122" name="Picture 2" descr="C:\Documents and Settings\Okita\デスクトップ\2010_05_SPIE\Oral_presentation\ven9jul.jpg"/>
          <p:cNvPicPr>
            <a:picLocks noChangeAspect="1" noChangeArrowheads="1"/>
          </p:cNvPicPr>
          <p:nvPr/>
        </p:nvPicPr>
        <p:blipFill>
          <a:blip r:embed="rId3" cstate="print"/>
          <a:srcRect/>
          <a:stretch>
            <a:fillRect/>
          </a:stretch>
        </p:blipFill>
        <p:spPr bwMode="auto">
          <a:xfrm>
            <a:off x="6588224" y="3432482"/>
            <a:ext cx="1415207" cy="1215882"/>
          </a:xfrm>
          <a:prstGeom prst="rect">
            <a:avLst/>
          </a:prstGeom>
          <a:noFill/>
        </p:spPr>
      </p:pic>
      <p:sp>
        <p:nvSpPr>
          <p:cNvPr id="3073" name="Rectangle 1"/>
          <p:cNvSpPr>
            <a:spLocks noChangeArrowheads="1"/>
          </p:cNvSpPr>
          <p:nvPr/>
        </p:nvSpPr>
        <p:spPr bwMode="auto">
          <a:xfrm>
            <a:off x="6516216" y="4626421"/>
            <a:ext cx="15121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0" u="none" strike="noStrike" cap="none" normalizeH="0" baseline="0" dirty="0" smtClean="0">
                <a:ln>
                  <a:noFill/>
                </a:ln>
                <a:effectLst/>
                <a:latin typeface="+mj-lt"/>
                <a:ea typeface="ＭＳ Ｐゴシック" pitchFamily="50" charset="-128"/>
                <a:cs typeface="Arial" pitchFamily="34" charset="0"/>
              </a:rPr>
              <a:t>Copyright</a:t>
            </a:r>
            <a:r>
              <a:rPr kumimoji="1" lang="en-US" altLang="ja-JP" sz="1000" i="0" u="none" strike="noStrike" cap="none" normalizeH="0" dirty="0" smtClean="0">
                <a:ln>
                  <a:noFill/>
                </a:ln>
                <a:effectLst/>
                <a:latin typeface="+mj-lt"/>
                <a:ea typeface="ＭＳ Ｐゴシック" pitchFamily="50" charset="-128"/>
                <a:cs typeface="Arial" pitchFamily="34" charset="0"/>
              </a:rPr>
              <a:t>  </a:t>
            </a:r>
            <a:r>
              <a:rPr kumimoji="1" lang="ja-JP" altLang="ja-JP" sz="1000" i="0" u="none" strike="noStrike" cap="none" normalizeH="0" baseline="0" dirty="0" smtClean="0">
                <a:ln>
                  <a:noFill/>
                </a:ln>
                <a:effectLst/>
                <a:latin typeface="+mj-lt"/>
                <a:ea typeface="ＭＳ Ｐゴシック" pitchFamily="50" charset="-128"/>
                <a:cs typeface="Arial" pitchFamily="34" charset="0"/>
              </a:rPr>
              <a:t>Jeremy Bailey</a:t>
            </a:r>
            <a:r>
              <a:rPr kumimoji="1" lang="ja-JP" altLang="ja-JP" sz="1000" i="0" u="none" strike="noStrike" cap="none" normalizeH="0" baseline="0" dirty="0" smtClean="0">
                <a:ln>
                  <a:noFill/>
                </a:ln>
                <a:effectLst/>
                <a:latin typeface="+mj-lt"/>
                <a:ea typeface="ＭＳ Ｐゴシック" pitchFamily="50" charset="-128"/>
              </a:rPr>
              <a:t> </a:t>
            </a:r>
          </a:p>
        </p:txBody>
      </p:sp>
      <p:sp>
        <p:nvSpPr>
          <p:cNvPr id="9" name="正方形/長方形 8"/>
          <p:cNvSpPr/>
          <p:nvPr/>
        </p:nvSpPr>
        <p:spPr>
          <a:xfrm>
            <a:off x="1043608" y="3980670"/>
            <a:ext cx="5112568" cy="1477328"/>
          </a:xfrm>
          <a:prstGeom prst="rect">
            <a:avLst/>
          </a:prstGeom>
        </p:spPr>
        <p:txBody>
          <a:bodyPr wrap="square">
            <a:spAutoFit/>
          </a:bodyPr>
          <a:lstStyle/>
          <a:p>
            <a:pPr algn="just"/>
            <a:r>
              <a:rPr lang="en-US" altLang="ja-JP" dirty="0" smtClean="0"/>
              <a:t>We plan to perform the continuous</a:t>
            </a:r>
            <a:r>
              <a:rPr lang="ja-JP" altLang="en-US" dirty="0" smtClean="0"/>
              <a:t> </a:t>
            </a:r>
            <a:r>
              <a:rPr lang="en-US" altLang="ja-JP" dirty="0" smtClean="0"/>
              <a:t>observations of Venus. It is possible to observe Venus continuously because like the sun, </a:t>
            </a:r>
            <a:r>
              <a:rPr lang="en-US" altLang="ja-JP" b="1" dirty="0" smtClean="0">
                <a:solidFill>
                  <a:srgbClr val="0070C0"/>
                </a:solidFill>
              </a:rPr>
              <a:t>Venus doesn’t set during summer in Antarctica</a:t>
            </a:r>
            <a:r>
              <a:rPr lang="en-US" altLang="ja-JP" dirty="0" smtClean="0"/>
              <a:t>.</a:t>
            </a:r>
            <a:endParaRPr lang="ja-JP" altLang="en-US" dirty="0" smtClean="0"/>
          </a:p>
          <a:p>
            <a:endParaRPr lang="ja-JP" altLang="en-US" dirty="0"/>
          </a:p>
        </p:txBody>
      </p:sp>
      <p:sp>
        <p:nvSpPr>
          <p:cNvPr id="11" name="正方形/長方形 10"/>
          <p:cNvSpPr/>
          <p:nvPr/>
        </p:nvSpPr>
        <p:spPr>
          <a:xfrm>
            <a:off x="1043608" y="5169966"/>
            <a:ext cx="6768752" cy="923330"/>
          </a:xfrm>
          <a:prstGeom prst="rect">
            <a:avLst/>
          </a:prstGeom>
        </p:spPr>
        <p:txBody>
          <a:bodyPr wrap="square">
            <a:spAutoFit/>
          </a:bodyPr>
          <a:lstStyle/>
          <a:p>
            <a:pPr algn="just"/>
            <a:r>
              <a:rPr lang="en-US" altLang="ja-JP" dirty="0" smtClean="0"/>
              <a:t>We plan to observe Venus continuously for a week at infra-red wavelengths and examine the cloud structure by following the movement of the cloud of Venus.</a:t>
            </a:r>
            <a:endParaRPr lang="ja-JP" altLang="en-US" dirty="0"/>
          </a:p>
        </p:txBody>
      </p:sp>
      <p:sp>
        <p:nvSpPr>
          <p:cNvPr id="12" name="正方形/長方形 11"/>
          <p:cNvSpPr/>
          <p:nvPr/>
        </p:nvSpPr>
        <p:spPr>
          <a:xfrm>
            <a:off x="6588224" y="4800634"/>
            <a:ext cx="1615892" cy="369332"/>
          </a:xfrm>
          <a:prstGeom prst="rect">
            <a:avLst/>
          </a:prstGeom>
        </p:spPr>
        <p:txBody>
          <a:bodyPr wrap="none">
            <a:spAutoFit/>
          </a:bodyPr>
          <a:lstStyle/>
          <a:p>
            <a:r>
              <a:rPr lang="en-US" altLang="ja-JP" dirty="0" smtClean="0"/>
              <a:t>Venus</a:t>
            </a:r>
            <a:r>
              <a:rPr lang="ja-JP" altLang="en-US" dirty="0" smtClean="0"/>
              <a:t> </a:t>
            </a:r>
            <a:r>
              <a:rPr lang="en-US" altLang="ja-JP" dirty="0" smtClean="0"/>
              <a:t>@2.3μm</a:t>
            </a:r>
            <a:endParaRPr lang="ja-JP"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199" y="274638"/>
            <a:ext cx="8373979" cy="1143000"/>
          </a:xfrm>
        </p:spPr>
        <p:txBody>
          <a:bodyPr/>
          <a:lstStyle/>
          <a:p>
            <a:pPr algn="l"/>
            <a:r>
              <a:rPr lang="en-US" altLang="ja-JP" i="1" dirty="0" smtClean="0"/>
              <a:t>Conclusion</a:t>
            </a:r>
            <a:endParaRPr kumimoji="1" lang="ja-JP" altLang="en-US" i="1" dirty="0"/>
          </a:p>
        </p:txBody>
      </p:sp>
      <p:pic>
        <p:nvPicPr>
          <p:cNvPr id="5" name="Picture 3" descr="AirT40"/>
          <p:cNvPicPr>
            <a:picLocks noChangeAspect="1" noChangeArrowheads="1"/>
          </p:cNvPicPr>
          <p:nvPr/>
        </p:nvPicPr>
        <p:blipFill>
          <a:blip r:embed="rId2" cstate="print"/>
          <a:srcRect/>
          <a:stretch>
            <a:fillRect/>
          </a:stretch>
        </p:blipFill>
        <p:spPr bwMode="auto">
          <a:xfrm>
            <a:off x="6561039" y="2627620"/>
            <a:ext cx="1594925" cy="3600401"/>
          </a:xfrm>
          <a:prstGeom prst="rect">
            <a:avLst/>
          </a:prstGeom>
          <a:ln w="3175">
            <a:noFill/>
          </a:ln>
          <a:effectLst/>
        </p:spPr>
      </p:pic>
      <p:pic>
        <p:nvPicPr>
          <p:cNvPr id="6" name="Picture 3" descr="学章"/>
          <p:cNvPicPr>
            <a:picLocks noChangeAspect="1" noChangeArrowheads="1"/>
          </p:cNvPicPr>
          <p:nvPr/>
        </p:nvPicPr>
        <p:blipFill>
          <a:blip r:embed="rId3" cstate="print"/>
          <a:srcRect l="25696" r="51820"/>
          <a:stretch>
            <a:fillRect/>
          </a:stretch>
        </p:blipFill>
        <p:spPr bwMode="auto">
          <a:xfrm>
            <a:off x="8072462" y="285728"/>
            <a:ext cx="769678" cy="857256"/>
          </a:xfrm>
          <a:prstGeom prst="rect">
            <a:avLst/>
          </a:prstGeom>
          <a:noFill/>
        </p:spPr>
      </p:pic>
      <p:sp>
        <p:nvSpPr>
          <p:cNvPr id="9" name="下矢印 8"/>
          <p:cNvSpPr/>
          <p:nvPr/>
        </p:nvSpPr>
        <p:spPr>
          <a:xfrm>
            <a:off x="3017512" y="4005064"/>
            <a:ext cx="732713" cy="288032"/>
          </a:xfrm>
          <a:prstGeom prst="down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i="1"/>
          </a:p>
        </p:txBody>
      </p:sp>
      <p:sp>
        <p:nvSpPr>
          <p:cNvPr id="11" name="正方形/長方形 10"/>
          <p:cNvSpPr/>
          <p:nvPr/>
        </p:nvSpPr>
        <p:spPr>
          <a:xfrm>
            <a:off x="611560" y="1268760"/>
            <a:ext cx="8064896" cy="1754326"/>
          </a:xfrm>
          <a:prstGeom prst="rect">
            <a:avLst/>
          </a:prstGeom>
        </p:spPr>
        <p:txBody>
          <a:bodyPr wrap="square">
            <a:spAutoFit/>
          </a:bodyPr>
          <a:lstStyle/>
          <a:p>
            <a:pPr algn="just"/>
            <a:r>
              <a:rPr lang="en-US" altLang="ja-JP" i="1" dirty="0" smtClean="0"/>
              <a:t>Dome Fuji, on the Antarctic plateau, is expected the best site for infra-red astronomy on Earth. To enjoy these advantages, we are planning to construct 2m-class infra-red telescopes at Dome Fuji. For this purpose we developed the </a:t>
            </a:r>
            <a:r>
              <a:rPr lang="en-US" altLang="ja-JP" b="1" i="1" dirty="0" smtClean="0">
                <a:solidFill>
                  <a:srgbClr val="0070C0"/>
                </a:solidFill>
              </a:rPr>
              <a:t>Antarctic Infra-Red Telescope with a 40cm primary mirror (AIRT40)</a:t>
            </a:r>
            <a:r>
              <a:rPr lang="en-US" altLang="ja-JP" i="1" dirty="0" smtClean="0"/>
              <a:t>, which will be the first optical/infra-red telescope setting up at Dome Fuji. </a:t>
            </a:r>
          </a:p>
          <a:p>
            <a:pPr algn="just"/>
            <a:endParaRPr lang="en-US" altLang="ja-JP" i="1" dirty="0" smtClean="0"/>
          </a:p>
        </p:txBody>
      </p:sp>
      <p:sp>
        <p:nvSpPr>
          <p:cNvPr id="12" name="正方形/長方形 11"/>
          <p:cNvSpPr/>
          <p:nvPr/>
        </p:nvSpPr>
        <p:spPr>
          <a:xfrm>
            <a:off x="1475656" y="4437112"/>
            <a:ext cx="3960440" cy="369332"/>
          </a:xfrm>
          <a:prstGeom prst="rect">
            <a:avLst/>
          </a:prstGeom>
        </p:spPr>
        <p:txBody>
          <a:bodyPr wrap="square">
            <a:spAutoFit/>
          </a:bodyPr>
          <a:lstStyle/>
          <a:p>
            <a:r>
              <a:rPr lang="en-US" altLang="ja-JP" i="1" dirty="0" smtClean="0"/>
              <a:t>AIRT40 </a:t>
            </a:r>
            <a:r>
              <a:rPr lang="en-US" altLang="ja-JP" i="1" dirty="0" smtClean="0"/>
              <a:t>is suited to observe at Dome Fuji. </a:t>
            </a:r>
          </a:p>
        </p:txBody>
      </p:sp>
      <p:sp>
        <p:nvSpPr>
          <p:cNvPr id="13" name="正方形/長方形 12"/>
          <p:cNvSpPr/>
          <p:nvPr/>
        </p:nvSpPr>
        <p:spPr>
          <a:xfrm>
            <a:off x="1475656" y="2924944"/>
            <a:ext cx="4176464" cy="923330"/>
          </a:xfrm>
          <a:prstGeom prst="rect">
            <a:avLst/>
          </a:prstGeom>
        </p:spPr>
        <p:txBody>
          <a:bodyPr wrap="square">
            <a:spAutoFit/>
          </a:bodyPr>
          <a:lstStyle/>
          <a:p>
            <a:pPr algn="just">
              <a:buFont typeface="Wingdings" pitchFamily="2" charset="2"/>
              <a:buChar char="ü"/>
            </a:pPr>
            <a:r>
              <a:rPr lang="en-US" altLang="ja-JP" b="1" i="1" dirty="0" smtClean="0">
                <a:solidFill>
                  <a:srgbClr val="0070C0"/>
                </a:solidFill>
              </a:rPr>
              <a:t>Work well even at -80</a:t>
            </a:r>
            <a:r>
              <a:rPr lang="en-US" altLang="ja-JP" b="1" i="1" baseline="50000" dirty="0" smtClean="0">
                <a:solidFill>
                  <a:srgbClr val="0070C0"/>
                </a:solidFill>
              </a:rPr>
              <a:t>o</a:t>
            </a:r>
            <a:r>
              <a:rPr lang="en-US" altLang="ja-JP" b="1" i="1" dirty="0" smtClean="0">
                <a:solidFill>
                  <a:srgbClr val="0070C0"/>
                </a:solidFill>
              </a:rPr>
              <a:t>C</a:t>
            </a:r>
          </a:p>
          <a:p>
            <a:pPr algn="just">
              <a:buFont typeface="Wingdings" pitchFamily="2" charset="2"/>
              <a:buChar char="ü"/>
            </a:pPr>
            <a:r>
              <a:rPr lang="en-US" altLang="ja-JP" b="1" i="1" dirty="0" smtClean="0">
                <a:solidFill>
                  <a:srgbClr val="0070C0"/>
                </a:solidFill>
              </a:rPr>
              <a:t>Easy operation</a:t>
            </a:r>
            <a:endParaRPr lang="en-US" altLang="ja-JP" i="1" dirty="0" smtClean="0"/>
          </a:p>
          <a:p>
            <a:pPr algn="just">
              <a:buFont typeface="Wingdings" pitchFamily="2" charset="2"/>
              <a:buChar char="ü"/>
            </a:pPr>
            <a:r>
              <a:rPr lang="en-US" altLang="ja-JP" b="1" i="1" dirty="0" smtClean="0">
                <a:solidFill>
                  <a:srgbClr val="0070C0"/>
                </a:solidFill>
              </a:rPr>
              <a:t>Pointing, Tracking, and optical accuracy</a:t>
            </a:r>
          </a:p>
        </p:txBody>
      </p:sp>
      <p:sp>
        <p:nvSpPr>
          <p:cNvPr id="14" name="正方形/長方形 13"/>
          <p:cNvSpPr/>
          <p:nvPr/>
        </p:nvSpPr>
        <p:spPr>
          <a:xfrm>
            <a:off x="1403648" y="5157192"/>
            <a:ext cx="4320480" cy="923330"/>
          </a:xfrm>
          <a:prstGeom prst="rect">
            <a:avLst/>
          </a:prstGeom>
          <a:ln w="9525">
            <a:solidFill>
              <a:schemeClr val="tx1"/>
            </a:solidFill>
          </a:ln>
        </p:spPr>
        <p:txBody>
          <a:bodyPr wrap="square">
            <a:spAutoFit/>
          </a:bodyPr>
          <a:lstStyle/>
          <a:p>
            <a:pPr algn="just"/>
            <a:r>
              <a:rPr lang="en-US" altLang="ja-JP" i="1" dirty="0" smtClean="0"/>
              <a:t>We plan to observe the </a:t>
            </a:r>
            <a:r>
              <a:rPr lang="en-US" altLang="ja-JP" b="1" i="1" dirty="0" smtClean="0">
                <a:solidFill>
                  <a:srgbClr val="0070C0"/>
                </a:solidFill>
              </a:rPr>
              <a:t>seeing</a:t>
            </a:r>
            <a:r>
              <a:rPr lang="en-US" altLang="ja-JP" i="1" dirty="0" smtClean="0"/>
              <a:t>, </a:t>
            </a:r>
            <a:r>
              <a:rPr lang="en-US" altLang="ja-JP" b="1" i="1" dirty="0" smtClean="0">
                <a:solidFill>
                  <a:srgbClr val="0070C0"/>
                </a:solidFill>
              </a:rPr>
              <a:t>infra-red sky background</a:t>
            </a:r>
            <a:r>
              <a:rPr lang="en-US" altLang="ja-JP" i="1" dirty="0" smtClean="0"/>
              <a:t>, and </a:t>
            </a:r>
            <a:r>
              <a:rPr lang="en-US" altLang="ja-JP" b="1" i="1" dirty="0" smtClean="0">
                <a:solidFill>
                  <a:srgbClr val="0070C0"/>
                </a:solidFill>
              </a:rPr>
              <a:t>Venus</a:t>
            </a:r>
            <a:r>
              <a:rPr lang="en-US" altLang="ja-JP" i="1" dirty="0" smtClean="0"/>
              <a:t> using AIRT40 during the 2010-2011 austral summer campaign.</a:t>
            </a:r>
            <a:endParaRPr lang="ja-JP" altLang="en-US"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9552" y="5301208"/>
            <a:ext cx="8136904" cy="1200329"/>
          </a:xfrm>
          <a:prstGeom prst="rect">
            <a:avLst/>
          </a:prstGeom>
        </p:spPr>
        <p:txBody>
          <a:bodyPr wrap="square">
            <a:spAutoFit/>
          </a:bodyPr>
          <a:lstStyle/>
          <a:p>
            <a:pPr algn="just"/>
            <a:r>
              <a:rPr lang="en-US" altLang="ja-JP" i="1" dirty="0" smtClean="0"/>
              <a:t>This work has been supported by a Grant-in-Aid for Scientific Research (21244012) of the Ministry of Education, Culture, Sports, Science, and Technology in Japan, and be supported by a grant from the Hayakawa </a:t>
            </a:r>
            <a:r>
              <a:rPr lang="en-US" altLang="ja-JP" i="1" dirty="0" err="1" smtClean="0"/>
              <a:t>Satio</a:t>
            </a:r>
            <a:r>
              <a:rPr lang="en-US" altLang="ja-JP" i="1" dirty="0" smtClean="0"/>
              <a:t> Fund awarded by the Astronomical Society of Japan.</a:t>
            </a:r>
            <a:endParaRPr lang="ja-JP" altLang="en-US" i="1" dirty="0"/>
          </a:p>
        </p:txBody>
      </p:sp>
      <p:sp>
        <p:nvSpPr>
          <p:cNvPr id="5" name="正方形/長方形 4"/>
          <p:cNvSpPr/>
          <p:nvPr/>
        </p:nvSpPr>
        <p:spPr>
          <a:xfrm>
            <a:off x="0" y="2924944"/>
            <a:ext cx="9144000" cy="769441"/>
          </a:xfrm>
          <a:prstGeom prst="rect">
            <a:avLst/>
          </a:prstGeom>
        </p:spPr>
        <p:txBody>
          <a:bodyPr wrap="square">
            <a:spAutoFit/>
          </a:bodyPr>
          <a:lstStyle/>
          <a:p>
            <a:pPr algn="ctr"/>
            <a:r>
              <a:rPr lang="en-US" altLang="ja-JP" sz="4400" i="1" dirty="0" smtClean="0"/>
              <a:t>Thank you.</a:t>
            </a:r>
            <a:endParaRPr lang="ja-JP" altLang="en-US" sz="4400" i="1" dirty="0"/>
          </a:p>
        </p:txBody>
      </p:sp>
      <p:sp>
        <p:nvSpPr>
          <p:cNvPr id="6" name="正方形/長方形 5"/>
          <p:cNvSpPr/>
          <p:nvPr/>
        </p:nvSpPr>
        <p:spPr>
          <a:xfrm>
            <a:off x="323528" y="4901098"/>
            <a:ext cx="2208682" cy="400110"/>
          </a:xfrm>
          <a:prstGeom prst="rect">
            <a:avLst/>
          </a:prstGeom>
        </p:spPr>
        <p:txBody>
          <a:bodyPr wrap="none">
            <a:spAutoFit/>
          </a:bodyPr>
          <a:lstStyle/>
          <a:p>
            <a:r>
              <a:rPr lang="en-US" altLang="ja-JP" sz="2000" i="1" u="sng" dirty="0" smtClean="0"/>
              <a:t>Acknowledgements</a:t>
            </a:r>
            <a:endParaRPr lang="ja-JP" altLang="en-US" sz="2000"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i="1" dirty="0" smtClean="0"/>
              <a:t>Introduction</a:t>
            </a:r>
            <a:endParaRPr kumimoji="1" lang="ja-JP" altLang="en-US" i="1" dirty="0"/>
          </a:p>
        </p:txBody>
      </p:sp>
      <p:pic>
        <p:nvPicPr>
          <p:cNvPr id="4"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6" name="正方形/長方形 5"/>
          <p:cNvSpPr/>
          <p:nvPr/>
        </p:nvSpPr>
        <p:spPr>
          <a:xfrm>
            <a:off x="467544" y="1268760"/>
            <a:ext cx="4896544" cy="2308324"/>
          </a:xfrm>
          <a:prstGeom prst="rect">
            <a:avLst/>
          </a:prstGeom>
        </p:spPr>
        <p:txBody>
          <a:bodyPr wrap="square">
            <a:spAutoFit/>
          </a:bodyPr>
          <a:lstStyle/>
          <a:p>
            <a:pPr algn="just"/>
            <a:r>
              <a:rPr lang="en-US" altLang="ja-JP" b="1" i="1" dirty="0" smtClean="0">
                <a:solidFill>
                  <a:srgbClr val="0070C0"/>
                </a:solidFill>
              </a:rPr>
              <a:t>Infra-red observation is important</a:t>
            </a:r>
            <a:r>
              <a:rPr lang="en-US" altLang="ja-JP" b="1" i="1" dirty="0" smtClean="0"/>
              <a:t> </a:t>
            </a:r>
            <a:r>
              <a:rPr lang="en-US" altLang="ja-JP" i="1" dirty="0" smtClean="0"/>
              <a:t>for researching distant galaxies, </a:t>
            </a:r>
            <a:r>
              <a:rPr lang="en-US" altLang="ja-JP" i="1" dirty="0" err="1" smtClean="0"/>
              <a:t>extrasolar</a:t>
            </a:r>
            <a:r>
              <a:rPr lang="en-US" altLang="ja-JP" i="1" dirty="0" smtClean="0"/>
              <a:t> planets, and star forming regions. However, it is </a:t>
            </a:r>
            <a:r>
              <a:rPr lang="en-US" altLang="ja-JP" b="1" i="1" dirty="0" smtClean="0">
                <a:solidFill>
                  <a:srgbClr val="0070C0"/>
                </a:solidFill>
              </a:rPr>
              <a:t>difficult to observe infra-red</a:t>
            </a:r>
            <a:r>
              <a:rPr lang="en-US" altLang="ja-JP" i="1" dirty="0" smtClean="0"/>
              <a:t> rays from the ground. </a:t>
            </a:r>
          </a:p>
          <a:p>
            <a:pPr lvl="1" algn="just">
              <a:buFont typeface="Arial" pitchFamily="34" charset="0"/>
              <a:buChar char="•"/>
            </a:pPr>
            <a:r>
              <a:rPr lang="en-US" altLang="ja-JP" i="1" dirty="0" smtClean="0"/>
              <a:t> airglow emission</a:t>
            </a:r>
          </a:p>
          <a:p>
            <a:pPr lvl="1" algn="just">
              <a:buFont typeface="Arial" pitchFamily="34" charset="0"/>
              <a:buChar char="•"/>
            </a:pPr>
            <a:r>
              <a:rPr lang="en-US" altLang="ja-JP" i="1" dirty="0" smtClean="0"/>
              <a:t> thermal emissions from the atmosphere and from a telescope</a:t>
            </a:r>
          </a:p>
          <a:p>
            <a:pPr lvl="1" algn="just">
              <a:buFont typeface="Arial" pitchFamily="34" charset="0"/>
              <a:buChar char="•"/>
            </a:pPr>
            <a:r>
              <a:rPr lang="en-US" altLang="ja-JP" i="1" dirty="0" smtClean="0"/>
              <a:t> strong absorption lines of water vapor exist</a:t>
            </a:r>
          </a:p>
        </p:txBody>
      </p:sp>
      <p:pic>
        <p:nvPicPr>
          <p:cNvPr id="7" name="Picture 55" descr="background"/>
          <p:cNvPicPr>
            <a:picLocks noChangeAspect="1" noChangeArrowheads="1"/>
          </p:cNvPicPr>
          <p:nvPr/>
        </p:nvPicPr>
        <p:blipFill>
          <a:blip r:embed="rId3" cstate="print"/>
          <a:srcRect b="25385"/>
          <a:stretch>
            <a:fillRect/>
          </a:stretch>
        </p:blipFill>
        <p:spPr bwMode="auto">
          <a:xfrm>
            <a:off x="5508104" y="1628800"/>
            <a:ext cx="3240000" cy="2143140"/>
          </a:xfrm>
          <a:prstGeom prst="rect">
            <a:avLst/>
          </a:prstGeom>
          <a:ln>
            <a:noFill/>
          </a:ln>
          <a:effectLst/>
        </p:spPr>
      </p:pic>
      <p:pic>
        <p:nvPicPr>
          <p:cNvPr id="8" name="Picture 2" descr="F:\M2\Master\motohara-1.bmp"/>
          <p:cNvPicPr>
            <a:picLocks noChangeAspect="1" noChangeArrowheads="1"/>
          </p:cNvPicPr>
          <p:nvPr/>
        </p:nvPicPr>
        <p:blipFill>
          <a:blip r:embed="rId4" cstate="print"/>
          <a:srcRect/>
          <a:stretch>
            <a:fillRect/>
          </a:stretch>
        </p:blipFill>
        <p:spPr bwMode="auto">
          <a:xfrm rot="16200000">
            <a:off x="6700226" y="2956958"/>
            <a:ext cx="1000132" cy="3240360"/>
          </a:xfrm>
          <a:prstGeom prst="rect">
            <a:avLst/>
          </a:prstGeom>
          <a:ln>
            <a:noFill/>
          </a:ln>
          <a:effectLst/>
        </p:spPr>
      </p:pic>
      <p:sp>
        <p:nvSpPr>
          <p:cNvPr id="13" name="正方形/長方形 12"/>
          <p:cNvSpPr/>
          <p:nvPr/>
        </p:nvSpPr>
        <p:spPr>
          <a:xfrm>
            <a:off x="5220072" y="764704"/>
            <a:ext cx="1754776" cy="369332"/>
          </a:xfrm>
          <a:prstGeom prst="rect">
            <a:avLst/>
          </a:prstGeom>
        </p:spPr>
        <p:txBody>
          <a:bodyPr wrap="none">
            <a:spAutoFit/>
          </a:bodyPr>
          <a:lstStyle/>
          <a:p>
            <a:r>
              <a:rPr lang="en-US" altLang="ja-JP" i="1" dirty="0" smtClean="0"/>
              <a:t>airglow emission</a:t>
            </a:r>
            <a:endParaRPr lang="ja-JP" altLang="en-US" i="1" dirty="0"/>
          </a:p>
        </p:txBody>
      </p:sp>
      <p:sp>
        <p:nvSpPr>
          <p:cNvPr id="14" name="正方形/長方形 13"/>
          <p:cNvSpPr/>
          <p:nvPr/>
        </p:nvSpPr>
        <p:spPr>
          <a:xfrm>
            <a:off x="6732240" y="980728"/>
            <a:ext cx="1898277" cy="369332"/>
          </a:xfrm>
          <a:prstGeom prst="rect">
            <a:avLst/>
          </a:prstGeom>
        </p:spPr>
        <p:txBody>
          <a:bodyPr wrap="none">
            <a:spAutoFit/>
          </a:bodyPr>
          <a:lstStyle/>
          <a:p>
            <a:r>
              <a:rPr lang="en-US" altLang="ja-JP" i="1" dirty="0" smtClean="0"/>
              <a:t>thermal emissions</a:t>
            </a:r>
            <a:endParaRPr lang="ja-JP" altLang="en-US" i="1" dirty="0"/>
          </a:p>
        </p:txBody>
      </p:sp>
      <p:cxnSp>
        <p:nvCxnSpPr>
          <p:cNvPr id="16" name="直線矢印コネクタ 15"/>
          <p:cNvCxnSpPr/>
          <p:nvPr/>
        </p:nvCxnSpPr>
        <p:spPr>
          <a:xfrm rot="16200000" flipH="1">
            <a:off x="7379518" y="1485578"/>
            <a:ext cx="360834" cy="7121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左中かっこ 19"/>
          <p:cNvSpPr/>
          <p:nvPr/>
        </p:nvSpPr>
        <p:spPr>
          <a:xfrm>
            <a:off x="755576" y="2708920"/>
            <a:ext cx="288032" cy="72008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i="1"/>
          </a:p>
        </p:txBody>
      </p:sp>
      <p:cxnSp>
        <p:nvCxnSpPr>
          <p:cNvPr id="28" name="直線コネクタ 27"/>
          <p:cNvCxnSpPr>
            <a:stCxn id="20" idx="1"/>
          </p:cNvCxnSpPr>
          <p:nvPr/>
        </p:nvCxnSpPr>
        <p:spPr>
          <a:xfrm rot="10800000" flipV="1">
            <a:off x="755576" y="3068960"/>
            <a:ext cx="0" cy="1008112"/>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755576" y="4077072"/>
            <a:ext cx="288032" cy="1588"/>
          </a:xfrm>
          <a:prstGeom prst="straightConnector1">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1115616" y="3645024"/>
            <a:ext cx="3960440" cy="923330"/>
          </a:xfrm>
          <a:prstGeom prst="rect">
            <a:avLst/>
          </a:prstGeom>
        </p:spPr>
        <p:txBody>
          <a:bodyPr wrap="square">
            <a:spAutoFit/>
          </a:bodyPr>
          <a:lstStyle/>
          <a:p>
            <a:pPr algn="just"/>
            <a:r>
              <a:rPr lang="en-US" altLang="ja-JP" i="1" dirty="0" smtClean="0"/>
              <a:t>There are minimum sky background and water absorption at the </a:t>
            </a:r>
            <a:r>
              <a:rPr lang="en-US" altLang="ja-JP" b="1" i="1" dirty="0" smtClean="0">
                <a:solidFill>
                  <a:srgbClr val="0070C0"/>
                </a:solidFill>
              </a:rPr>
              <a:t>coldest</a:t>
            </a:r>
            <a:r>
              <a:rPr lang="en-US" altLang="ja-JP" i="1" dirty="0" smtClean="0"/>
              <a:t> and the </a:t>
            </a:r>
            <a:r>
              <a:rPr lang="en-US" altLang="ja-JP" b="1" i="1" dirty="0" smtClean="0">
                <a:solidFill>
                  <a:srgbClr val="0070C0"/>
                </a:solidFill>
              </a:rPr>
              <a:t>driest (highest) </a:t>
            </a:r>
            <a:r>
              <a:rPr lang="en-US" altLang="ja-JP" i="1" dirty="0" smtClean="0"/>
              <a:t>site on the Earth. </a:t>
            </a:r>
            <a:endParaRPr lang="ja-JP" altLang="en-US" i="1" dirty="0"/>
          </a:p>
        </p:txBody>
      </p:sp>
      <p:sp>
        <p:nvSpPr>
          <p:cNvPr id="44" name="正方形/長方形 43"/>
          <p:cNvSpPr/>
          <p:nvPr/>
        </p:nvSpPr>
        <p:spPr>
          <a:xfrm>
            <a:off x="5940152" y="3645024"/>
            <a:ext cx="2540567" cy="369332"/>
          </a:xfrm>
          <a:prstGeom prst="rect">
            <a:avLst/>
          </a:prstGeom>
        </p:spPr>
        <p:txBody>
          <a:bodyPr wrap="none">
            <a:spAutoFit/>
          </a:bodyPr>
          <a:lstStyle/>
          <a:p>
            <a:r>
              <a:rPr lang="en-US" altLang="ja-JP" i="1" dirty="0" smtClean="0"/>
              <a:t>Sky background emission</a:t>
            </a:r>
            <a:endParaRPr lang="ja-JP" altLang="en-US" i="1" dirty="0"/>
          </a:p>
        </p:txBody>
      </p:sp>
      <p:sp>
        <p:nvSpPr>
          <p:cNvPr id="48" name="正方形/長方形 47"/>
          <p:cNvSpPr/>
          <p:nvPr/>
        </p:nvSpPr>
        <p:spPr>
          <a:xfrm>
            <a:off x="6300192" y="5075892"/>
            <a:ext cx="1830566" cy="369332"/>
          </a:xfrm>
          <a:prstGeom prst="rect">
            <a:avLst/>
          </a:prstGeom>
        </p:spPr>
        <p:txBody>
          <a:bodyPr wrap="none">
            <a:spAutoFit/>
          </a:bodyPr>
          <a:lstStyle/>
          <a:p>
            <a:r>
              <a:rPr lang="en-US" altLang="ja-JP" i="1" dirty="0" smtClean="0"/>
              <a:t>Water absorption</a:t>
            </a:r>
            <a:endParaRPr lang="ja-JP" altLang="en-US" i="1" dirty="0"/>
          </a:p>
        </p:txBody>
      </p:sp>
      <p:sp>
        <p:nvSpPr>
          <p:cNvPr id="27" name="下矢印 26"/>
          <p:cNvSpPr/>
          <p:nvPr/>
        </p:nvSpPr>
        <p:spPr>
          <a:xfrm>
            <a:off x="2528863" y="4581128"/>
            <a:ext cx="720080" cy="288032"/>
          </a:xfrm>
          <a:prstGeom prst="downArrow">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i="1"/>
          </a:p>
        </p:txBody>
      </p:sp>
      <p:sp>
        <p:nvSpPr>
          <p:cNvPr id="29" name="正方形/長方形 28"/>
          <p:cNvSpPr/>
          <p:nvPr/>
        </p:nvSpPr>
        <p:spPr>
          <a:xfrm>
            <a:off x="1979712" y="5013176"/>
            <a:ext cx="1838517" cy="369332"/>
          </a:xfrm>
          <a:prstGeom prst="rect">
            <a:avLst/>
          </a:prstGeom>
          <a:ln>
            <a:solidFill>
              <a:srgbClr val="0070C0"/>
            </a:solidFill>
          </a:ln>
        </p:spPr>
        <p:txBody>
          <a:bodyPr wrap="none">
            <a:spAutoFit/>
          </a:bodyPr>
          <a:lstStyle/>
          <a:p>
            <a:r>
              <a:rPr lang="en-US" altLang="ja-JP" b="1" i="1" dirty="0" smtClean="0">
                <a:solidFill>
                  <a:srgbClr val="0070C0"/>
                </a:solidFill>
              </a:rPr>
              <a:t>Antarctic plateau</a:t>
            </a:r>
            <a:endParaRPr lang="ja-JP" altLang="en-US" b="1" i="1" dirty="0">
              <a:solidFill>
                <a:srgbClr val="0070C0"/>
              </a:solidFill>
            </a:endParaRPr>
          </a:p>
        </p:txBody>
      </p:sp>
      <p:sp>
        <p:nvSpPr>
          <p:cNvPr id="31" name="正方形/長方形 30"/>
          <p:cNvSpPr/>
          <p:nvPr/>
        </p:nvSpPr>
        <p:spPr>
          <a:xfrm>
            <a:off x="4788024" y="5517232"/>
            <a:ext cx="4104456" cy="923330"/>
          </a:xfrm>
          <a:prstGeom prst="rect">
            <a:avLst/>
          </a:prstGeom>
        </p:spPr>
        <p:txBody>
          <a:bodyPr wrap="square">
            <a:spAutoFit/>
          </a:bodyPr>
          <a:lstStyle/>
          <a:p>
            <a:pPr algn="just"/>
            <a:r>
              <a:rPr lang="en-US" altLang="ja-JP" i="1" dirty="0" smtClean="0"/>
              <a:t>To enjoy these advantages, Japanese groups are also planning to construct 2m-class infra-red telescopes at Dome Fuji.</a:t>
            </a:r>
            <a:endParaRPr lang="ja-JP" altLang="en-US" i="1" dirty="0"/>
          </a:p>
        </p:txBody>
      </p:sp>
      <p:sp>
        <p:nvSpPr>
          <p:cNvPr id="32" name="正方形/長方形 31"/>
          <p:cNvSpPr/>
          <p:nvPr/>
        </p:nvSpPr>
        <p:spPr>
          <a:xfrm rot="16200000">
            <a:off x="4932078" y="4365067"/>
            <a:ext cx="997004" cy="276999"/>
          </a:xfrm>
          <a:prstGeom prst="rect">
            <a:avLst/>
          </a:prstGeom>
        </p:spPr>
        <p:txBody>
          <a:bodyPr wrap="none">
            <a:spAutoFit/>
          </a:bodyPr>
          <a:lstStyle/>
          <a:p>
            <a:r>
              <a:rPr lang="en-US" altLang="ja-JP" sz="1200" i="1" dirty="0" smtClean="0"/>
              <a:t>transparency</a:t>
            </a:r>
          </a:p>
        </p:txBody>
      </p:sp>
      <p:sp>
        <p:nvSpPr>
          <p:cNvPr id="34" name="正方形/長方形 33"/>
          <p:cNvSpPr/>
          <p:nvPr/>
        </p:nvSpPr>
        <p:spPr>
          <a:xfrm>
            <a:off x="6660232" y="4941168"/>
            <a:ext cx="947695" cy="276999"/>
          </a:xfrm>
          <a:prstGeom prst="rect">
            <a:avLst/>
          </a:prstGeom>
        </p:spPr>
        <p:txBody>
          <a:bodyPr wrap="none">
            <a:spAutoFit/>
          </a:bodyPr>
          <a:lstStyle/>
          <a:p>
            <a:r>
              <a:rPr lang="en-US" altLang="ja-JP" sz="1200" i="1" dirty="0" smtClean="0"/>
              <a:t>wave length</a:t>
            </a:r>
          </a:p>
        </p:txBody>
      </p:sp>
      <p:sp>
        <p:nvSpPr>
          <p:cNvPr id="47" name="正方形/長方形 46"/>
          <p:cNvSpPr/>
          <p:nvPr/>
        </p:nvSpPr>
        <p:spPr>
          <a:xfrm>
            <a:off x="5436096" y="1268760"/>
            <a:ext cx="801823" cy="369332"/>
          </a:xfrm>
          <a:prstGeom prst="rect">
            <a:avLst/>
          </a:prstGeom>
          <a:noFill/>
          <a:ln>
            <a:noFill/>
          </a:ln>
        </p:spPr>
        <p:txBody>
          <a:bodyPr wrap="none">
            <a:spAutoFit/>
          </a:bodyPr>
          <a:lstStyle/>
          <a:p>
            <a:r>
              <a:rPr lang="en-US" altLang="ja-JP" i="1" dirty="0" smtClean="0">
                <a:solidFill>
                  <a:srgbClr val="0070C0"/>
                </a:solidFill>
              </a:rPr>
              <a:t>Visible</a:t>
            </a:r>
            <a:endParaRPr lang="ja-JP" altLang="en-US" i="1" dirty="0">
              <a:solidFill>
                <a:srgbClr val="0070C0"/>
              </a:solidFill>
            </a:endParaRPr>
          </a:p>
        </p:txBody>
      </p:sp>
      <p:cxnSp>
        <p:nvCxnSpPr>
          <p:cNvPr id="37" name="直線コネクタ 36"/>
          <p:cNvCxnSpPr/>
          <p:nvPr/>
        </p:nvCxnSpPr>
        <p:spPr>
          <a:xfrm rot="5400000">
            <a:off x="5076056" y="2420888"/>
            <a:ext cx="2304256" cy="0"/>
          </a:xfrm>
          <a:prstGeom prst="line">
            <a:avLst/>
          </a:prstGeom>
          <a:ln w="5715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13" idx="2"/>
          </p:cNvCxnSpPr>
          <p:nvPr/>
        </p:nvCxnSpPr>
        <p:spPr>
          <a:xfrm rot="16200000" flipH="1">
            <a:off x="5555400" y="1676096"/>
            <a:ext cx="1430868" cy="34674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372200" y="1268760"/>
            <a:ext cx="1004314" cy="369332"/>
          </a:xfrm>
          <a:prstGeom prst="rect">
            <a:avLst/>
          </a:prstGeom>
          <a:noFill/>
          <a:ln>
            <a:noFill/>
          </a:ln>
        </p:spPr>
        <p:txBody>
          <a:bodyPr wrap="none">
            <a:spAutoFit/>
          </a:bodyPr>
          <a:lstStyle/>
          <a:p>
            <a:r>
              <a:rPr lang="en-US" altLang="ja-JP" i="1" dirty="0" smtClean="0">
                <a:solidFill>
                  <a:srgbClr val="FF0000"/>
                </a:solidFill>
              </a:rPr>
              <a:t>Infra-red</a:t>
            </a:r>
            <a:endParaRPr lang="ja-JP" altLang="en-US" i="1" dirty="0">
              <a:solidFill>
                <a:srgbClr val="FF0000"/>
              </a:solidFill>
            </a:endParaRPr>
          </a:p>
        </p:txBody>
      </p:sp>
      <p:sp>
        <p:nvSpPr>
          <p:cNvPr id="52" name="正方形/長方形 51"/>
          <p:cNvSpPr/>
          <p:nvPr/>
        </p:nvSpPr>
        <p:spPr>
          <a:xfrm>
            <a:off x="755576" y="5517232"/>
            <a:ext cx="1242841" cy="923330"/>
          </a:xfrm>
          <a:prstGeom prst="rect">
            <a:avLst/>
          </a:prstGeom>
        </p:spPr>
        <p:txBody>
          <a:bodyPr wrap="none">
            <a:spAutoFit/>
          </a:bodyPr>
          <a:lstStyle/>
          <a:p>
            <a:pPr algn="ctr"/>
            <a:r>
              <a:rPr lang="en-US" altLang="ja-JP" i="1" dirty="0" smtClean="0"/>
              <a:t> South Pole</a:t>
            </a:r>
          </a:p>
          <a:p>
            <a:pPr algn="ctr"/>
            <a:r>
              <a:rPr lang="en-US" altLang="ja-JP" i="1" dirty="0" smtClean="0"/>
              <a:t> Dome C</a:t>
            </a:r>
          </a:p>
          <a:p>
            <a:pPr algn="ctr"/>
            <a:r>
              <a:rPr lang="en-US" altLang="ja-JP" i="1" dirty="0" smtClean="0"/>
              <a:t> Dome A</a:t>
            </a:r>
            <a:endParaRPr lang="ja-JP" altLang="en-US" i="1" dirty="0"/>
          </a:p>
        </p:txBody>
      </p:sp>
      <p:sp>
        <p:nvSpPr>
          <p:cNvPr id="53" name="正方形/長方形 52"/>
          <p:cNvSpPr/>
          <p:nvPr/>
        </p:nvSpPr>
        <p:spPr>
          <a:xfrm>
            <a:off x="2051720" y="5733256"/>
            <a:ext cx="2586029" cy="646331"/>
          </a:xfrm>
          <a:prstGeom prst="rect">
            <a:avLst/>
          </a:prstGeom>
        </p:spPr>
        <p:txBody>
          <a:bodyPr wrap="none">
            <a:spAutoFit/>
          </a:bodyPr>
          <a:lstStyle/>
          <a:p>
            <a:r>
              <a:rPr lang="en-US" altLang="ja-JP" i="1" dirty="0" smtClean="0"/>
              <a:t>Now starting Site testing,</a:t>
            </a:r>
          </a:p>
          <a:p>
            <a:r>
              <a:rPr lang="en-US" altLang="ja-JP" i="1" dirty="0" smtClean="0"/>
              <a:t>Astronomical observation</a:t>
            </a:r>
            <a:endParaRPr lang="ja-JP" altLang="en-US" i="1" dirty="0"/>
          </a:p>
        </p:txBody>
      </p:sp>
      <p:sp>
        <p:nvSpPr>
          <p:cNvPr id="54" name="円/楕円 53"/>
          <p:cNvSpPr/>
          <p:nvPr/>
        </p:nvSpPr>
        <p:spPr>
          <a:xfrm>
            <a:off x="683568" y="5445224"/>
            <a:ext cx="1368152" cy="1008112"/>
          </a:xfrm>
          <a:prstGeom prst="ellipse">
            <a:avLst/>
          </a:prstGeom>
          <a:noFill/>
          <a:ln w="952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i="1"/>
          </a:p>
        </p:txBody>
      </p:sp>
      <p:sp>
        <p:nvSpPr>
          <p:cNvPr id="30" name="正方形/長方形 29"/>
          <p:cNvSpPr/>
          <p:nvPr/>
        </p:nvSpPr>
        <p:spPr>
          <a:xfrm>
            <a:off x="8244408" y="5013176"/>
            <a:ext cx="668773" cy="246221"/>
          </a:xfrm>
          <a:prstGeom prst="rect">
            <a:avLst/>
          </a:prstGeom>
        </p:spPr>
        <p:txBody>
          <a:bodyPr wrap="none">
            <a:spAutoFit/>
          </a:bodyPr>
          <a:lstStyle/>
          <a:p>
            <a:r>
              <a:rPr lang="en-US" altLang="ja-JP" sz="1000" dirty="0" smtClean="0"/>
              <a:t>Cox 1999</a:t>
            </a:r>
            <a:endParaRPr lang="ja-JP" altLang="en-US" sz="1000" dirty="0"/>
          </a:p>
        </p:txBody>
      </p:sp>
      <p:sp>
        <p:nvSpPr>
          <p:cNvPr id="35" name="正方形/長方形 34"/>
          <p:cNvSpPr/>
          <p:nvPr/>
        </p:nvSpPr>
        <p:spPr>
          <a:xfrm>
            <a:off x="8244408" y="3501008"/>
            <a:ext cx="668773" cy="246221"/>
          </a:xfrm>
          <a:prstGeom prst="rect">
            <a:avLst/>
          </a:prstGeom>
        </p:spPr>
        <p:txBody>
          <a:bodyPr wrap="none">
            <a:spAutoFit/>
          </a:bodyPr>
          <a:lstStyle/>
          <a:p>
            <a:r>
              <a:rPr lang="en-US" altLang="ja-JP" sz="1000" dirty="0" smtClean="0"/>
              <a:t>Cox 1999</a:t>
            </a:r>
            <a:endParaRPr lang="ja-JP"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dissolve">
                                      <p:cBhvr>
                                        <p:cTn id="10" dur="500"/>
                                        <p:tgtEl>
                                          <p:spTgt spid="5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dissolve">
                                      <p:cBhvr>
                                        <p:cTn id="13" dur="500"/>
                                        <p:tgtEl>
                                          <p:spTgt spid="5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dissolve">
                                      <p:cBhvr>
                                        <p:cTn id="1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52" grpId="0"/>
      <p:bldP spid="53" grpId="0"/>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i="1" dirty="0" smtClean="0"/>
              <a:t>Dome Fuji</a:t>
            </a:r>
            <a:endParaRPr kumimoji="1" lang="ja-JP" altLang="en-US" i="1" dirty="0"/>
          </a:p>
        </p:txBody>
      </p:sp>
      <p:pic>
        <p:nvPicPr>
          <p:cNvPr id="1026" name="Picture 2" descr="F:\D1\2010_05_SPIE\Oral_presentation\fig1.jpg"/>
          <p:cNvPicPr>
            <a:picLocks noChangeAspect="1" noChangeArrowheads="1"/>
          </p:cNvPicPr>
          <p:nvPr/>
        </p:nvPicPr>
        <p:blipFill>
          <a:blip r:embed="rId2" cstate="print"/>
          <a:srcRect/>
          <a:stretch>
            <a:fillRect/>
          </a:stretch>
        </p:blipFill>
        <p:spPr bwMode="auto">
          <a:xfrm>
            <a:off x="683568" y="4365104"/>
            <a:ext cx="2880321" cy="1975078"/>
          </a:xfrm>
          <a:prstGeom prst="rect">
            <a:avLst/>
          </a:prstGeom>
          <a:noFill/>
        </p:spPr>
      </p:pic>
      <p:sp>
        <p:nvSpPr>
          <p:cNvPr id="5" name="正方形/長方形 4"/>
          <p:cNvSpPr/>
          <p:nvPr/>
        </p:nvSpPr>
        <p:spPr>
          <a:xfrm>
            <a:off x="611560" y="1412776"/>
            <a:ext cx="7848872" cy="923330"/>
          </a:xfrm>
          <a:prstGeom prst="rect">
            <a:avLst/>
          </a:prstGeom>
        </p:spPr>
        <p:txBody>
          <a:bodyPr wrap="square">
            <a:spAutoFit/>
          </a:bodyPr>
          <a:lstStyle/>
          <a:p>
            <a:pPr algn="just">
              <a:buFont typeface="Arial" pitchFamily="34" charset="0"/>
              <a:buChar char="•"/>
            </a:pPr>
            <a:r>
              <a:rPr lang="en-US" altLang="ja-JP" i="1" dirty="0" smtClean="0"/>
              <a:t> Dome Fuji is one of the peaks of the Antarctic plateau and located at </a:t>
            </a:r>
            <a:r>
              <a:rPr lang="en-US" altLang="ja-JP" b="1" i="1" dirty="0" smtClean="0">
                <a:solidFill>
                  <a:srgbClr val="0070C0"/>
                </a:solidFill>
              </a:rPr>
              <a:t>77</a:t>
            </a:r>
            <a:r>
              <a:rPr lang="en-US" altLang="ja-JP" b="1" i="1" baseline="50000" dirty="0" smtClean="0">
                <a:solidFill>
                  <a:srgbClr val="0070C0"/>
                </a:solidFill>
              </a:rPr>
              <a:t>o</a:t>
            </a:r>
            <a:r>
              <a:rPr lang="en-US" altLang="ja-JP" b="1" i="1" dirty="0" smtClean="0">
                <a:solidFill>
                  <a:srgbClr val="0070C0"/>
                </a:solidFill>
              </a:rPr>
              <a:t>19’ 01’’S 39</a:t>
            </a:r>
            <a:r>
              <a:rPr lang="en-US" altLang="ja-JP" b="1" i="1" baseline="50000" dirty="0" smtClean="0">
                <a:solidFill>
                  <a:srgbClr val="0070C0"/>
                </a:solidFill>
              </a:rPr>
              <a:t>o</a:t>
            </a:r>
            <a:r>
              <a:rPr lang="en-US" altLang="ja-JP" b="1" i="1" dirty="0" smtClean="0">
                <a:solidFill>
                  <a:srgbClr val="0070C0"/>
                </a:solidFill>
              </a:rPr>
              <a:t>42’12’’ E</a:t>
            </a:r>
            <a:r>
              <a:rPr lang="en-US" altLang="ja-JP" i="1" dirty="0" smtClean="0"/>
              <a:t>, which is 1,000km inland from Showa Station.</a:t>
            </a:r>
          </a:p>
          <a:p>
            <a:pPr>
              <a:buFont typeface="Arial" pitchFamily="34" charset="0"/>
              <a:buChar char="•"/>
            </a:pPr>
            <a:r>
              <a:rPr lang="en-US" altLang="ja-JP" i="1" dirty="0" smtClean="0"/>
              <a:t> The altitude is </a:t>
            </a:r>
            <a:r>
              <a:rPr lang="en-US" altLang="ja-JP" b="1" i="1" dirty="0" smtClean="0">
                <a:solidFill>
                  <a:srgbClr val="0070C0"/>
                </a:solidFill>
              </a:rPr>
              <a:t>3,810m</a:t>
            </a:r>
            <a:r>
              <a:rPr lang="en-US" altLang="ja-JP" i="1" dirty="0" smtClean="0"/>
              <a:t> and it is the second highest next to Dome A (4,093m).</a:t>
            </a:r>
            <a:endParaRPr lang="ja-JP" altLang="en-US" i="1" dirty="0" smtClean="0"/>
          </a:p>
        </p:txBody>
      </p:sp>
      <p:sp>
        <p:nvSpPr>
          <p:cNvPr id="6" name="正方形/長方形 5"/>
          <p:cNvSpPr/>
          <p:nvPr/>
        </p:nvSpPr>
        <p:spPr>
          <a:xfrm>
            <a:off x="1619672" y="2348880"/>
            <a:ext cx="5688632" cy="646331"/>
          </a:xfrm>
          <a:prstGeom prst="rect">
            <a:avLst/>
          </a:prstGeom>
        </p:spPr>
        <p:txBody>
          <a:bodyPr wrap="square">
            <a:spAutoFit/>
          </a:bodyPr>
          <a:lstStyle/>
          <a:p>
            <a:r>
              <a:rPr lang="en-US" altLang="ja-JP" i="1" dirty="0" smtClean="0"/>
              <a:t>The annual average temperature at the station is </a:t>
            </a:r>
            <a:r>
              <a:rPr lang="en-US" altLang="ja-JP" b="1" i="1" dirty="0" smtClean="0">
                <a:solidFill>
                  <a:srgbClr val="0070C0"/>
                </a:solidFill>
              </a:rPr>
              <a:t>-54.4</a:t>
            </a:r>
            <a:r>
              <a:rPr lang="en-US" altLang="ja-JP" b="1" i="1" baseline="50000" dirty="0" smtClean="0">
                <a:solidFill>
                  <a:srgbClr val="0070C0"/>
                </a:solidFill>
              </a:rPr>
              <a:t>o</a:t>
            </a:r>
            <a:r>
              <a:rPr lang="en-US" altLang="ja-JP" b="1" i="1" dirty="0" smtClean="0">
                <a:solidFill>
                  <a:srgbClr val="0070C0"/>
                </a:solidFill>
              </a:rPr>
              <a:t>C</a:t>
            </a:r>
            <a:r>
              <a:rPr lang="en-US" altLang="ja-JP" i="1" dirty="0" smtClean="0"/>
              <a:t>, and the lowest temperature ever recorded was </a:t>
            </a:r>
            <a:r>
              <a:rPr lang="en-US" altLang="ja-JP" b="1" i="1" dirty="0" smtClean="0">
                <a:solidFill>
                  <a:srgbClr val="0070C0"/>
                </a:solidFill>
              </a:rPr>
              <a:t>-79.7</a:t>
            </a:r>
            <a:r>
              <a:rPr lang="en-US" altLang="ja-JP" b="1" i="1" baseline="50000" dirty="0" smtClean="0">
                <a:solidFill>
                  <a:srgbClr val="0070C0"/>
                </a:solidFill>
              </a:rPr>
              <a:t>o</a:t>
            </a:r>
            <a:r>
              <a:rPr lang="en-US" altLang="ja-JP" b="1" i="1" dirty="0" smtClean="0">
                <a:solidFill>
                  <a:srgbClr val="0070C0"/>
                </a:solidFill>
              </a:rPr>
              <a:t>C</a:t>
            </a:r>
            <a:endParaRPr lang="ja-JP" altLang="en-US" b="1" i="1" dirty="0">
              <a:solidFill>
                <a:srgbClr val="0070C0"/>
              </a:solidFill>
            </a:endParaRPr>
          </a:p>
        </p:txBody>
      </p:sp>
      <p:sp>
        <p:nvSpPr>
          <p:cNvPr id="7" name="正方形/長方形 6"/>
          <p:cNvSpPr/>
          <p:nvPr/>
        </p:nvSpPr>
        <p:spPr>
          <a:xfrm>
            <a:off x="846391" y="6300028"/>
            <a:ext cx="2554674" cy="369332"/>
          </a:xfrm>
          <a:prstGeom prst="rect">
            <a:avLst/>
          </a:prstGeom>
        </p:spPr>
        <p:txBody>
          <a:bodyPr wrap="none">
            <a:spAutoFit/>
          </a:bodyPr>
          <a:lstStyle/>
          <a:p>
            <a:r>
              <a:rPr lang="en-US" altLang="ja-JP" i="1" dirty="0" smtClean="0"/>
              <a:t>the location of Dome Fuji</a:t>
            </a:r>
            <a:endParaRPr lang="ja-JP" altLang="en-US" i="1" dirty="0"/>
          </a:p>
        </p:txBody>
      </p:sp>
      <p:pic>
        <p:nvPicPr>
          <p:cNvPr id="8" name="Picture 3" descr="学章"/>
          <p:cNvPicPr>
            <a:picLocks noChangeAspect="1" noChangeArrowheads="1"/>
          </p:cNvPicPr>
          <p:nvPr/>
        </p:nvPicPr>
        <p:blipFill>
          <a:blip r:embed="rId3" cstate="print"/>
          <a:srcRect l="25696" r="51820"/>
          <a:stretch>
            <a:fillRect/>
          </a:stretch>
        </p:blipFill>
        <p:spPr bwMode="auto">
          <a:xfrm>
            <a:off x="8072462" y="285728"/>
            <a:ext cx="756408" cy="857256"/>
          </a:xfrm>
          <a:prstGeom prst="rect">
            <a:avLst/>
          </a:prstGeom>
          <a:noFill/>
        </p:spPr>
      </p:pic>
      <p:sp>
        <p:nvSpPr>
          <p:cNvPr id="9" name="正方形/長方形 8"/>
          <p:cNvSpPr/>
          <p:nvPr/>
        </p:nvSpPr>
        <p:spPr>
          <a:xfrm>
            <a:off x="4139952" y="5397023"/>
            <a:ext cx="4392488" cy="1200329"/>
          </a:xfrm>
          <a:prstGeom prst="rect">
            <a:avLst/>
          </a:prstGeom>
          <a:ln>
            <a:solidFill>
              <a:srgbClr val="0070C0"/>
            </a:solidFill>
          </a:ln>
        </p:spPr>
        <p:txBody>
          <a:bodyPr wrap="square">
            <a:spAutoFit/>
          </a:bodyPr>
          <a:lstStyle/>
          <a:p>
            <a:pPr algn="just"/>
            <a:r>
              <a:rPr lang="en-US" altLang="ja-JP" b="1" i="1" dirty="0" smtClean="0">
                <a:solidFill>
                  <a:srgbClr val="0070C0"/>
                </a:solidFill>
              </a:rPr>
              <a:t>In the coming decade, the National Institute of</a:t>
            </a:r>
            <a:r>
              <a:rPr lang="ja-JP" altLang="en-US" b="1" i="1" dirty="0" smtClean="0">
                <a:solidFill>
                  <a:srgbClr val="0070C0"/>
                </a:solidFill>
              </a:rPr>
              <a:t> </a:t>
            </a:r>
            <a:r>
              <a:rPr lang="en-US" altLang="ja-JP" b="1" i="1" dirty="0" smtClean="0">
                <a:solidFill>
                  <a:srgbClr val="0070C0"/>
                </a:solidFill>
              </a:rPr>
              <a:t>Polar Research of Japan</a:t>
            </a:r>
            <a:r>
              <a:rPr lang="ja-JP" altLang="en-US" b="1" i="1" dirty="0" smtClean="0">
                <a:solidFill>
                  <a:srgbClr val="0070C0"/>
                </a:solidFill>
              </a:rPr>
              <a:t> </a:t>
            </a:r>
            <a:r>
              <a:rPr lang="en-US" altLang="ja-JP" b="1" i="1" dirty="0" smtClean="0">
                <a:solidFill>
                  <a:srgbClr val="0070C0"/>
                </a:solidFill>
              </a:rPr>
              <a:t>(NIPR) plans </a:t>
            </a:r>
            <a:r>
              <a:rPr lang="en-US" altLang="ja-JP" b="1" i="1" u="sng" dirty="0" smtClean="0">
                <a:solidFill>
                  <a:srgbClr val="0070C0"/>
                </a:solidFill>
              </a:rPr>
              <a:t>to</a:t>
            </a:r>
            <a:r>
              <a:rPr lang="en-US" altLang="ja-JP" b="1" i="1" dirty="0" smtClean="0">
                <a:solidFill>
                  <a:srgbClr val="0070C0"/>
                </a:solidFill>
              </a:rPr>
              <a:t> </a:t>
            </a:r>
            <a:r>
              <a:rPr lang="en-US" altLang="ja-JP" b="1" i="1" u="sng" dirty="0" smtClean="0">
                <a:solidFill>
                  <a:srgbClr val="0070C0"/>
                </a:solidFill>
              </a:rPr>
              <a:t>construct a permanent station at Dome Fuji </a:t>
            </a:r>
            <a:r>
              <a:rPr lang="en-US" altLang="ja-JP" b="1" i="1" dirty="0" smtClean="0">
                <a:solidFill>
                  <a:srgbClr val="0070C0"/>
                </a:solidFill>
              </a:rPr>
              <a:t>for ice-core research and </a:t>
            </a:r>
            <a:r>
              <a:rPr lang="en-US" altLang="ja-JP" b="1" i="1" u="sng" dirty="0" smtClean="0">
                <a:solidFill>
                  <a:srgbClr val="0070C0"/>
                </a:solidFill>
              </a:rPr>
              <a:t>for “astronomy.”</a:t>
            </a:r>
            <a:endParaRPr lang="ja-JP" altLang="en-US" b="1" i="1" u="sng" dirty="0">
              <a:solidFill>
                <a:srgbClr val="0070C0"/>
              </a:solidFill>
            </a:endParaRPr>
          </a:p>
        </p:txBody>
      </p:sp>
      <p:pic>
        <p:nvPicPr>
          <p:cNvPr id="14" name="Picture 4" descr="http://www.nipr.ac.jp/jare/research/image/image02.jpg"/>
          <p:cNvPicPr>
            <a:picLocks noChangeAspect="1" noChangeArrowheads="1"/>
          </p:cNvPicPr>
          <p:nvPr/>
        </p:nvPicPr>
        <p:blipFill>
          <a:blip r:embed="rId4" cstate="print"/>
          <a:srcRect/>
          <a:stretch>
            <a:fillRect/>
          </a:stretch>
        </p:blipFill>
        <p:spPr bwMode="auto">
          <a:xfrm>
            <a:off x="1156134" y="2996952"/>
            <a:ext cx="1935189" cy="1286333"/>
          </a:xfrm>
          <a:prstGeom prst="rect">
            <a:avLst/>
          </a:prstGeom>
          <a:ln>
            <a:noFill/>
          </a:ln>
          <a:effectLst/>
        </p:spPr>
      </p:pic>
      <p:sp>
        <p:nvSpPr>
          <p:cNvPr id="15" name="正方形/長方形 14"/>
          <p:cNvSpPr/>
          <p:nvPr/>
        </p:nvSpPr>
        <p:spPr>
          <a:xfrm>
            <a:off x="3190432" y="3286725"/>
            <a:ext cx="3602781" cy="646331"/>
          </a:xfrm>
          <a:prstGeom prst="rect">
            <a:avLst/>
          </a:prstGeom>
        </p:spPr>
        <p:txBody>
          <a:bodyPr wrap="none">
            <a:spAutoFit/>
          </a:bodyPr>
          <a:lstStyle/>
          <a:p>
            <a:r>
              <a:rPr lang="en-US" altLang="ja-JP" i="1" dirty="0" smtClean="0"/>
              <a:t>Snowmobile SM100,</a:t>
            </a:r>
          </a:p>
          <a:p>
            <a:r>
              <a:rPr lang="en-US" altLang="ja-JP" i="1" dirty="0" smtClean="0"/>
              <a:t>We need 3-weeks to go to Dome Fuji</a:t>
            </a:r>
          </a:p>
        </p:txBody>
      </p:sp>
      <p:sp>
        <p:nvSpPr>
          <p:cNvPr id="16" name="正方形/長方形 15"/>
          <p:cNvSpPr/>
          <p:nvPr/>
        </p:nvSpPr>
        <p:spPr>
          <a:xfrm>
            <a:off x="3970938" y="4293096"/>
            <a:ext cx="4777526" cy="923330"/>
          </a:xfrm>
          <a:prstGeom prst="rect">
            <a:avLst/>
          </a:prstGeom>
        </p:spPr>
        <p:txBody>
          <a:bodyPr wrap="none">
            <a:spAutoFit/>
          </a:bodyPr>
          <a:lstStyle/>
          <a:p>
            <a:r>
              <a:rPr lang="en-US" altLang="ja-JP" i="1" dirty="0" smtClean="0"/>
              <a:t>2006-2007   SODAR + </a:t>
            </a:r>
            <a:r>
              <a:rPr lang="en-US" altLang="ja-JP" i="1" dirty="0" err="1" smtClean="0"/>
              <a:t>Radiomater</a:t>
            </a:r>
            <a:endParaRPr lang="en-US" altLang="ja-JP" i="1" dirty="0" smtClean="0"/>
          </a:p>
          <a:p>
            <a:r>
              <a:rPr lang="en-US" altLang="ja-JP" i="1" dirty="0" smtClean="0"/>
              <a:t>2009-2010   </a:t>
            </a:r>
            <a:r>
              <a:rPr lang="en-US" altLang="ja-JP" i="1" dirty="0" err="1" smtClean="0"/>
              <a:t>Radiomater</a:t>
            </a:r>
            <a:r>
              <a:rPr lang="en-US" altLang="ja-JP" i="1" dirty="0" smtClean="0"/>
              <a:t> + Infra-red spectrograph</a:t>
            </a:r>
          </a:p>
          <a:p>
            <a:r>
              <a:rPr lang="en-US" altLang="ja-JP" i="1" dirty="0" smtClean="0"/>
              <a:t>2010-2011   </a:t>
            </a:r>
            <a:r>
              <a:rPr lang="en-US" altLang="ja-JP" b="1" i="1" dirty="0" smtClean="0">
                <a:solidFill>
                  <a:srgbClr val="0070C0"/>
                </a:solidFill>
              </a:rPr>
              <a:t>AIRT40</a:t>
            </a:r>
            <a:endParaRPr lang="ja-JP" altLang="en-US" b="1" i="1" dirty="0">
              <a:solidFill>
                <a:srgbClr val="0070C0"/>
              </a:solidFill>
            </a:endParaRPr>
          </a:p>
        </p:txBody>
      </p:sp>
      <p:sp>
        <p:nvSpPr>
          <p:cNvPr id="17" name="正方形/長方形 16"/>
          <p:cNvSpPr/>
          <p:nvPr/>
        </p:nvSpPr>
        <p:spPr>
          <a:xfrm>
            <a:off x="4570695" y="4005064"/>
            <a:ext cx="3266663" cy="369332"/>
          </a:xfrm>
          <a:prstGeom prst="rect">
            <a:avLst/>
          </a:prstGeom>
        </p:spPr>
        <p:txBody>
          <a:bodyPr wrap="none">
            <a:spAutoFit/>
          </a:bodyPr>
          <a:lstStyle/>
          <a:p>
            <a:r>
              <a:rPr lang="en-US" altLang="ja-JP" i="1" dirty="0" smtClean="0"/>
              <a:t>Astronomical Site-Testing History</a:t>
            </a:r>
            <a:endParaRPr lang="ja-JP" altLang="en-US" i="1" dirty="0"/>
          </a:p>
        </p:txBody>
      </p:sp>
      <p:sp>
        <p:nvSpPr>
          <p:cNvPr id="13" name="Rectangle 1"/>
          <p:cNvSpPr>
            <a:spLocks noChangeArrowheads="1"/>
          </p:cNvSpPr>
          <p:nvPr/>
        </p:nvSpPr>
        <p:spPr bwMode="auto">
          <a:xfrm>
            <a:off x="2195736" y="4077072"/>
            <a:ext cx="1008112"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1" u="none" strike="noStrike" cap="none" normalizeH="0" baseline="0" dirty="0" smtClean="0">
                <a:ln>
                  <a:noFill/>
                </a:ln>
                <a:effectLst/>
                <a:latin typeface="+mj-lt"/>
                <a:ea typeface="ＭＳ Ｐゴシック" pitchFamily="50" charset="-128"/>
                <a:cs typeface="Arial" pitchFamily="34" charset="0"/>
              </a:rPr>
              <a:t>Copyright NIPR</a:t>
            </a:r>
            <a:endParaRPr kumimoji="1" lang="ja-JP" altLang="ja-JP" sz="1000" i="1" u="none" strike="noStrike" cap="none" normalizeH="0" baseline="0" dirty="0" smtClean="0">
              <a:ln>
                <a:noFill/>
              </a:ln>
              <a:effectLst/>
              <a:latin typeface="+mj-lt"/>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i="1" dirty="0" smtClean="0"/>
              <a:t>AIRT40</a:t>
            </a:r>
            <a:endParaRPr kumimoji="1" lang="ja-JP" altLang="en-US" i="1" dirty="0"/>
          </a:p>
        </p:txBody>
      </p:sp>
      <p:sp>
        <p:nvSpPr>
          <p:cNvPr id="4" name="正方形/長方形 3"/>
          <p:cNvSpPr/>
          <p:nvPr/>
        </p:nvSpPr>
        <p:spPr>
          <a:xfrm>
            <a:off x="611560" y="1270501"/>
            <a:ext cx="7848872" cy="646331"/>
          </a:xfrm>
          <a:prstGeom prst="rect">
            <a:avLst/>
          </a:prstGeom>
        </p:spPr>
        <p:txBody>
          <a:bodyPr wrap="square">
            <a:spAutoFit/>
          </a:bodyPr>
          <a:lstStyle/>
          <a:p>
            <a:r>
              <a:rPr lang="en-US" altLang="ja-JP" i="1" dirty="0" smtClean="0"/>
              <a:t>The Antarctic Infra-Red Telescope with a 40cm primary mirror (AIRT40) will be the first optical/infra-red telescope to be set up in Dome Fuji.</a:t>
            </a:r>
            <a:endParaRPr lang="ja-JP" altLang="en-US" i="1" dirty="0"/>
          </a:p>
        </p:txBody>
      </p:sp>
      <p:pic>
        <p:nvPicPr>
          <p:cNvPr id="1026" name="Picture 2" descr="C:\Documents and Settings\Okita\デスクトップ\2010_05_SPIE\Oral_presentation\fig2.jpg"/>
          <p:cNvPicPr>
            <a:picLocks noChangeAspect="1" noChangeArrowheads="1"/>
          </p:cNvPicPr>
          <p:nvPr/>
        </p:nvPicPr>
        <p:blipFill>
          <a:blip r:embed="rId2" cstate="print"/>
          <a:srcRect/>
          <a:stretch>
            <a:fillRect/>
          </a:stretch>
        </p:blipFill>
        <p:spPr bwMode="auto">
          <a:xfrm>
            <a:off x="5580112" y="5373216"/>
            <a:ext cx="2862497" cy="1283420"/>
          </a:xfrm>
          <a:prstGeom prst="rect">
            <a:avLst/>
          </a:prstGeom>
          <a:noFill/>
        </p:spPr>
      </p:pic>
      <p:pic>
        <p:nvPicPr>
          <p:cNvPr id="6" name="Picture 3" descr="AirT40"/>
          <p:cNvPicPr>
            <a:picLocks noChangeAspect="1" noChangeArrowheads="1"/>
          </p:cNvPicPr>
          <p:nvPr/>
        </p:nvPicPr>
        <p:blipFill>
          <a:blip r:embed="rId3" cstate="print"/>
          <a:srcRect/>
          <a:stretch>
            <a:fillRect/>
          </a:stretch>
        </p:blipFill>
        <p:spPr bwMode="auto">
          <a:xfrm>
            <a:off x="6444208" y="1700808"/>
            <a:ext cx="1567426" cy="3600401"/>
          </a:xfrm>
          <a:prstGeom prst="rect">
            <a:avLst/>
          </a:prstGeom>
          <a:ln w="3175">
            <a:noFill/>
          </a:ln>
          <a:effectLst/>
        </p:spPr>
      </p:pic>
      <p:sp>
        <p:nvSpPr>
          <p:cNvPr id="14" name="正方形/長方形 13"/>
          <p:cNvSpPr/>
          <p:nvPr/>
        </p:nvSpPr>
        <p:spPr>
          <a:xfrm>
            <a:off x="827584" y="1916832"/>
            <a:ext cx="5904656" cy="923330"/>
          </a:xfrm>
          <a:prstGeom prst="rect">
            <a:avLst/>
          </a:prstGeom>
        </p:spPr>
        <p:txBody>
          <a:bodyPr wrap="square">
            <a:spAutoFit/>
          </a:bodyPr>
          <a:lstStyle/>
          <a:p>
            <a:pPr algn="just"/>
            <a:r>
              <a:rPr lang="en-US" altLang="ja-JP" i="1" dirty="0" smtClean="0"/>
              <a:t>Some problems were found from the test observations in Sendai, Japan. We solved these problems with improvements to the original units and by developing additional parts.</a:t>
            </a:r>
            <a:endParaRPr lang="ja-JP" altLang="en-US" i="1" dirty="0"/>
          </a:p>
        </p:txBody>
      </p:sp>
      <p:sp>
        <p:nvSpPr>
          <p:cNvPr id="15" name="正方形/長方形 14"/>
          <p:cNvSpPr/>
          <p:nvPr/>
        </p:nvSpPr>
        <p:spPr>
          <a:xfrm>
            <a:off x="1259632" y="2852936"/>
            <a:ext cx="4608512" cy="3693319"/>
          </a:xfrm>
          <a:prstGeom prst="rect">
            <a:avLst/>
          </a:prstGeom>
        </p:spPr>
        <p:txBody>
          <a:bodyPr wrap="square">
            <a:spAutoFit/>
          </a:bodyPr>
          <a:lstStyle/>
          <a:p>
            <a:pPr>
              <a:buFont typeface="Wingdings" pitchFamily="2" charset="2"/>
              <a:buChar char="ü"/>
            </a:pPr>
            <a:r>
              <a:rPr lang="en-US" altLang="ja-JP" b="1" i="1" dirty="0" smtClean="0">
                <a:solidFill>
                  <a:srgbClr val="0070C0"/>
                </a:solidFill>
              </a:rPr>
              <a:t> Infra-Red Telescope</a:t>
            </a:r>
          </a:p>
          <a:p>
            <a:pPr lvl="1"/>
            <a:r>
              <a:rPr lang="ja-JP" altLang="en-US" i="1" dirty="0" smtClean="0"/>
              <a:t>→</a:t>
            </a:r>
            <a:r>
              <a:rPr lang="en-US" altLang="ja-JP" i="1" dirty="0" smtClean="0"/>
              <a:t>truss</a:t>
            </a:r>
          </a:p>
          <a:p>
            <a:pPr lvl="1"/>
            <a:r>
              <a:rPr lang="ja-JP" altLang="en-US" i="1" dirty="0" smtClean="0"/>
              <a:t>→</a:t>
            </a:r>
            <a:r>
              <a:rPr lang="en-US" altLang="ja-JP" i="1" dirty="0" smtClean="0"/>
              <a:t>small secondary mirror</a:t>
            </a:r>
          </a:p>
          <a:p>
            <a:pPr lvl="1"/>
            <a:r>
              <a:rPr lang="ja-JP" altLang="en-US" i="1" dirty="0" smtClean="0"/>
              <a:t>→</a:t>
            </a:r>
            <a:r>
              <a:rPr lang="en-US" altLang="ja-JP" i="1" dirty="0" smtClean="0"/>
              <a:t>no </a:t>
            </a:r>
            <a:r>
              <a:rPr lang="en-US" altLang="ja-JP" i="1" dirty="0" err="1" smtClean="0"/>
              <a:t>buffle</a:t>
            </a:r>
            <a:endParaRPr lang="en-US" altLang="ja-JP" i="1" dirty="0" smtClean="0"/>
          </a:p>
          <a:p>
            <a:pPr>
              <a:buFont typeface="Wingdings" pitchFamily="2" charset="2"/>
              <a:buChar char="ü"/>
            </a:pPr>
            <a:r>
              <a:rPr lang="en-US" altLang="ja-JP" i="1" dirty="0" smtClean="0">
                <a:solidFill>
                  <a:srgbClr val="0070C0"/>
                </a:solidFill>
              </a:rPr>
              <a:t> </a:t>
            </a:r>
            <a:r>
              <a:rPr lang="en-US" altLang="ja-JP" b="1" i="1" dirty="0" smtClean="0">
                <a:solidFill>
                  <a:srgbClr val="0070C0"/>
                </a:solidFill>
              </a:rPr>
              <a:t>Using Solvay </a:t>
            </a:r>
            <a:r>
              <a:rPr lang="en-US" altLang="ja-JP" b="1" i="1" dirty="0" err="1" smtClean="0">
                <a:solidFill>
                  <a:srgbClr val="0070C0"/>
                </a:solidFill>
              </a:rPr>
              <a:t>Solexis</a:t>
            </a:r>
            <a:r>
              <a:rPr lang="en-US" altLang="ja-JP" b="1" i="1" dirty="0" smtClean="0">
                <a:solidFill>
                  <a:srgbClr val="0070C0"/>
                </a:solidFill>
              </a:rPr>
              <a:t> FOMBLIN ZLHT grease</a:t>
            </a:r>
          </a:p>
          <a:p>
            <a:pPr>
              <a:buFont typeface="Wingdings" pitchFamily="2" charset="2"/>
              <a:buChar char="ü"/>
            </a:pPr>
            <a:r>
              <a:rPr lang="en-US" altLang="ja-JP" b="1" i="1" dirty="0" smtClean="0">
                <a:solidFill>
                  <a:srgbClr val="0070C0"/>
                </a:solidFill>
              </a:rPr>
              <a:t> The same material for Bush and Shaft</a:t>
            </a:r>
          </a:p>
          <a:p>
            <a:pPr lvl="1"/>
            <a:r>
              <a:rPr lang="ja-JP" altLang="en-US" i="1" dirty="0" smtClean="0"/>
              <a:t>→</a:t>
            </a:r>
            <a:r>
              <a:rPr lang="en-US" altLang="ja-JP" i="1" dirty="0" smtClean="0"/>
              <a:t>Work even in -80</a:t>
            </a:r>
            <a:r>
              <a:rPr lang="en-US" altLang="ja-JP" i="1" baseline="50000" dirty="0" smtClean="0"/>
              <a:t>o</a:t>
            </a:r>
            <a:r>
              <a:rPr lang="en-US" altLang="ja-JP" i="1" dirty="0" smtClean="0"/>
              <a:t>C</a:t>
            </a:r>
          </a:p>
          <a:p>
            <a:pPr>
              <a:buFont typeface="Wingdings" pitchFamily="2" charset="2"/>
              <a:buChar char="ü"/>
            </a:pPr>
            <a:r>
              <a:rPr lang="en-US" altLang="ja-JP" i="1" dirty="0" smtClean="0">
                <a:solidFill>
                  <a:srgbClr val="0070C0"/>
                </a:solidFill>
              </a:rPr>
              <a:t> </a:t>
            </a:r>
            <a:r>
              <a:rPr lang="en-US" altLang="ja-JP" b="1" i="1" dirty="0" smtClean="0">
                <a:solidFill>
                  <a:srgbClr val="0070C0"/>
                </a:solidFill>
              </a:rPr>
              <a:t>Light weight (&lt;300kg)</a:t>
            </a:r>
          </a:p>
          <a:p>
            <a:pPr>
              <a:buFont typeface="Wingdings" pitchFamily="2" charset="2"/>
              <a:buChar char="ü"/>
            </a:pPr>
            <a:r>
              <a:rPr lang="en-US" altLang="ja-JP" b="1" i="1" dirty="0" smtClean="0">
                <a:solidFill>
                  <a:srgbClr val="0070C0"/>
                </a:solidFill>
              </a:rPr>
              <a:t> Handles</a:t>
            </a:r>
          </a:p>
          <a:p>
            <a:pPr lvl="1"/>
            <a:r>
              <a:rPr lang="ja-JP" altLang="en-US" i="1" dirty="0" smtClean="0"/>
              <a:t>→</a:t>
            </a:r>
            <a:r>
              <a:rPr lang="en-US" altLang="ja-JP" i="1" dirty="0" smtClean="0"/>
              <a:t>for easy transportation</a:t>
            </a:r>
          </a:p>
          <a:p>
            <a:pPr>
              <a:buFont typeface="Wingdings" pitchFamily="2" charset="2"/>
              <a:buChar char="ü"/>
            </a:pPr>
            <a:r>
              <a:rPr lang="en-US" altLang="ja-JP" i="1" dirty="0" smtClean="0">
                <a:solidFill>
                  <a:srgbClr val="0070C0"/>
                </a:solidFill>
              </a:rPr>
              <a:t> </a:t>
            </a:r>
            <a:r>
              <a:rPr lang="en-US" altLang="ja-JP" b="1" i="1" dirty="0" smtClean="0">
                <a:solidFill>
                  <a:srgbClr val="0070C0"/>
                </a:solidFill>
              </a:rPr>
              <a:t>Polar Alignment Stage</a:t>
            </a:r>
          </a:p>
          <a:p>
            <a:pPr>
              <a:buFont typeface="Wingdings" pitchFamily="2" charset="2"/>
              <a:buChar char="ü"/>
            </a:pPr>
            <a:r>
              <a:rPr lang="en-US" altLang="ja-JP" b="1" i="1" dirty="0" smtClean="0">
                <a:solidFill>
                  <a:srgbClr val="0070C0"/>
                </a:solidFill>
              </a:rPr>
              <a:t> Balance Adjuster</a:t>
            </a:r>
          </a:p>
          <a:p>
            <a:pPr lvl="1"/>
            <a:r>
              <a:rPr lang="ja-JP" altLang="en-US" i="1" dirty="0" smtClean="0"/>
              <a:t>→</a:t>
            </a:r>
            <a:r>
              <a:rPr lang="en-US" altLang="ja-JP" i="1" dirty="0" smtClean="0"/>
              <a:t>for easy operation </a:t>
            </a:r>
          </a:p>
        </p:txBody>
      </p:sp>
      <p:pic>
        <p:nvPicPr>
          <p:cNvPr id="12" name="Picture 3" descr="学章"/>
          <p:cNvPicPr>
            <a:picLocks noChangeAspect="1" noChangeArrowheads="1"/>
          </p:cNvPicPr>
          <p:nvPr/>
        </p:nvPicPr>
        <p:blipFill>
          <a:blip r:embed="rId4" cstate="print"/>
          <a:srcRect l="25696" r="51820"/>
          <a:stretch>
            <a:fillRect/>
          </a:stretch>
        </p:blipFill>
        <p:spPr bwMode="auto">
          <a:xfrm>
            <a:off x="8072462" y="285728"/>
            <a:ext cx="756408" cy="857256"/>
          </a:xfrm>
          <a:prstGeom prst="rect">
            <a:avLst/>
          </a:prstGeom>
          <a:noFill/>
        </p:spPr>
      </p:pic>
      <p:sp>
        <p:nvSpPr>
          <p:cNvPr id="16" name="右中かっこ 15"/>
          <p:cNvSpPr/>
          <p:nvPr/>
        </p:nvSpPr>
        <p:spPr>
          <a:xfrm>
            <a:off x="4211960" y="3321858"/>
            <a:ext cx="216024"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i="1"/>
          </a:p>
        </p:txBody>
      </p:sp>
      <p:sp>
        <p:nvSpPr>
          <p:cNvPr id="17" name="正方形/長方形 16"/>
          <p:cNvSpPr/>
          <p:nvPr/>
        </p:nvSpPr>
        <p:spPr>
          <a:xfrm>
            <a:off x="4499992" y="3286725"/>
            <a:ext cx="1800200" cy="646331"/>
          </a:xfrm>
          <a:prstGeom prst="rect">
            <a:avLst/>
          </a:prstGeom>
        </p:spPr>
        <p:txBody>
          <a:bodyPr wrap="square">
            <a:spAutoFit/>
          </a:bodyPr>
          <a:lstStyle/>
          <a:p>
            <a:r>
              <a:rPr lang="en-US" altLang="ja-JP" i="1" dirty="0" smtClean="0"/>
              <a:t>for minimum thermal emission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i="1" dirty="0" smtClean="0"/>
              <a:t>AIRT40</a:t>
            </a:r>
            <a:endParaRPr kumimoji="1" lang="ja-JP" altLang="en-US" i="1" dirty="0"/>
          </a:p>
        </p:txBody>
      </p:sp>
      <p:pic>
        <p:nvPicPr>
          <p:cNvPr id="10" name="Picture 6" descr="D:\M2\Master\tonic2.jpg"/>
          <p:cNvPicPr>
            <a:picLocks noChangeArrowheads="1"/>
          </p:cNvPicPr>
          <p:nvPr/>
        </p:nvPicPr>
        <p:blipFill>
          <a:blip r:embed="rId2" cstate="print"/>
          <a:srcRect b="4560"/>
          <a:stretch>
            <a:fillRect/>
          </a:stretch>
        </p:blipFill>
        <p:spPr bwMode="auto">
          <a:xfrm>
            <a:off x="827584" y="2132856"/>
            <a:ext cx="1800200" cy="1440160"/>
          </a:xfrm>
          <a:prstGeom prst="rect">
            <a:avLst/>
          </a:prstGeom>
          <a:noFill/>
          <a:ln w="3175">
            <a:noFill/>
          </a:ln>
        </p:spPr>
      </p:pic>
      <p:pic>
        <p:nvPicPr>
          <p:cNvPr id="12" name="Picture 3" descr="学章"/>
          <p:cNvPicPr>
            <a:picLocks noChangeAspect="1" noChangeArrowheads="1"/>
          </p:cNvPicPr>
          <p:nvPr/>
        </p:nvPicPr>
        <p:blipFill>
          <a:blip r:embed="rId3" cstate="print"/>
          <a:srcRect l="25696" r="51820"/>
          <a:stretch>
            <a:fillRect/>
          </a:stretch>
        </p:blipFill>
        <p:spPr bwMode="auto">
          <a:xfrm>
            <a:off x="8072462" y="285728"/>
            <a:ext cx="756408" cy="857256"/>
          </a:xfrm>
          <a:prstGeom prst="rect">
            <a:avLst/>
          </a:prstGeom>
          <a:noFill/>
        </p:spPr>
      </p:pic>
      <p:sp>
        <p:nvSpPr>
          <p:cNvPr id="16" name="正方形/長方形 15"/>
          <p:cNvSpPr/>
          <p:nvPr/>
        </p:nvSpPr>
        <p:spPr>
          <a:xfrm>
            <a:off x="755576" y="1270501"/>
            <a:ext cx="7920880" cy="646331"/>
          </a:xfrm>
          <a:prstGeom prst="rect">
            <a:avLst/>
          </a:prstGeom>
        </p:spPr>
        <p:txBody>
          <a:bodyPr wrap="square">
            <a:spAutoFit/>
          </a:bodyPr>
          <a:lstStyle/>
          <a:p>
            <a:r>
              <a:rPr lang="en-US" altLang="ja-JP" b="1" i="1" dirty="0" smtClean="0">
                <a:solidFill>
                  <a:srgbClr val="0070C0"/>
                </a:solidFill>
              </a:rPr>
              <a:t>TONIC2</a:t>
            </a:r>
            <a:r>
              <a:rPr lang="en-US" altLang="ja-JP" i="1" dirty="0" smtClean="0"/>
              <a:t> (The </a:t>
            </a:r>
            <a:r>
              <a:rPr lang="en-US" altLang="ja-JP" i="1" dirty="0" err="1" smtClean="0"/>
              <a:t>TOhoku</a:t>
            </a:r>
            <a:r>
              <a:rPr lang="en-US" altLang="ja-JP" i="1" dirty="0" smtClean="0"/>
              <a:t> university Near Infra-red Camera II) is a near infra-red camera for AIRT40 using </a:t>
            </a:r>
            <a:r>
              <a:rPr lang="en-US" altLang="ja-JP" i="1" dirty="0" err="1" smtClean="0"/>
              <a:t>Reytheon</a:t>
            </a:r>
            <a:r>
              <a:rPr lang="en-US" altLang="ja-JP" i="1" dirty="0" smtClean="0"/>
              <a:t> VIRGO-2k astronomical array.</a:t>
            </a:r>
            <a:endParaRPr lang="ja-JP" altLang="en-US" i="1" dirty="0"/>
          </a:p>
        </p:txBody>
      </p:sp>
      <p:sp>
        <p:nvSpPr>
          <p:cNvPr id="17" name="正方形/長方形 16"/>
          <p:cNvSpPr/>
          <p:nvPr/>
        </p:nvSpPr>
        <p:spPr>
          <a:xfrm>
            <a:off x="2771800" y="1929606"/>
            <a:ext cx="6048672" cy="923330"/>
          </a:xfrm>
          <a:prstGeom prst="rect">
            <a:avLst/>
          </a:prstGeom>
        </p:spPr>
        <p:txBody>
          <a:bodyPr wrap="square">
            <a:spAutoFit/>
          </a:bodyPr>
          <a:lstStyle/>
          <a:p>
            <a:r>
              <a:rPr lang="en-US" altLang="ja-JP" i="1" dirty="0" smtClean="0"/>
              <a:t>Two optical modes can be selected for TONIC2;</a:t>
            </a:r>
          </a:p>
          <a:p>
            <a:r>
              <a:rPr lang="en-US" altLang="ja-JP" i="1" dirty="0" smtClean="0">
                <a:solidFill>
                  <a:srgbClr val="00B050"/>
                </a:solidFill>
              </a:rPr>
              <a:t>Mode A</a:t>
            </a:r>
            <a:r>
              <a:rPr lang="en-US" altLang="ja-JP" i="1" dirty="0" smtClean="0"/>
              <a:t>: narrow field of view (φ5’) camera with </a:t>
            </a:r>
            <a:r>
              <a:rPr lang="en-US" altLang="ja-JP" b="1" i="1" dirty="0" smtClean="0">
                <a:solidFill>
                  <a:srgbClr val="0070C0"/>
                </a:solidFill>
              </a:rPr>
              <a:t>cold </a:t>
            </a:r>
            <a:r>
              <a:rPr lang="en-US" altLang="ja-JP" b="1" i="1" dirty="0" err="1" smtClean="0">
                <a:solidFill>
                  <a:srgbClr val="0070C0"/>
                </a:solidFill>
              </a:rPr>
              <a:t>Lyot</a:t>
            </a:r>
            <a:r>
              <a:rPr lang="en-US" altLang="ja-JP" b="1" i="1" dirty="0" smtClean="0">
                <a:solidFill>
                  <a:srgbClr val="0070C0"/>
                </a:solidFill>
              </a:rPr>
              <a:t> stop</a:t>
            </a:r>
          </a:p>
          <a:p>
            <a:r>
              <a:rPr lang="en-US" altLang="ja-JP" i="1" dirty="0" smtClean="0">
                <a:solidFill>
                  <a:srgbClr val="FFC000"/>
                </a:solidFill>
              </a:rPr>
              <a:t>Mode-B</a:t>
            </a:r>
            <a:r>
              <a:rPr lang="en-US" altLang="ja-JP" i="1" dirty="0" smtClean="0"/>
              <a:t>: φ30 </a:t>
            </a:r>
            <a:r>
              <a:rPr lang="en-US" altLang="ja-JP" i="1" dirty="0" err="1" smtClean="0"/>
              <a:t>arcminute</a:t>
            </a:r>
            <a:r>
              <a:rPr lang="en-US" altLang="ja-JP" i="1" dirty="0" smtClean="0"/>
              <a:t> wide field of view direct camera</a:t>
            </a:r>
            <a:endParaRPr lang="ja-JP" altLang="en-US" b="1" i="1" dirty="0">
              <a:solidFill>
                <a:srgbClr val="0070C0"/>
              </a:solidFill>
            </a:endParaRPr>
          </a:p>
        </p:txBody>
      </p:sp>
      <p:pic>
        <p:nvPicPr>
          <p:cNvPr id="3" name="Picture 2" descr="C:\Documents and Settings\Okita\デスクトップ\2010_05_SPIE\Oral_presentation\layout.jpg"/>
          <p:cNvPicPr>
            <a:picLocks noChangeAspect="1" noChangeArrowheads="1"/>
          </p:cNvPicPr>
          <p:nvPr/>
        </p:nvPicPr>
        <p:blipFill>
          <a:blip r:embed="rId4" cstate="print"/>
          <a:srcRect/>
          <a:stretch>
            <a:fillRect/>
          </a:stretch>
        </p:blipFill>
        <p:spPr bwMode="auto">
          <a:xfrm>
            <a:off x="1082799" y="5014770"/>
            <a:ext cx="4602138" cy="1150534"/>
          </a:xfrm>
          <a:prstGeom prst="rect">
            <a:avLst/>
          </a:prstGeom>
          <a:noFill/>
        </p:spPr>
      </p:pic>
      <p:sp>
        <p:nvSpPr>
          <p:cNvPr id="19" name="正方形/長方形 18"/>
          <p:cNvSpPr/>
          <p:nvPr/>
        </p:nvSpPr>
        <p:spPr>
          <a:xfrm>
            <a:off x="899593" y="6095037"/>
            <a:ext cx="4968551" cy="646331"/>
          </a:xfrm>
          <a:prstGeom prst="rect">
            <a:avLst/>
          </a:prstGeom>
        </p:spPr>
        <p:txBody>
          <a:bodyPr wrap="square">
            <a:spAutoFit/>
          </a:bodyPr>
          <a:lstStyle/>
          <a:p>
            <a:pPr algn="ctr"/>
            <a:r>
              <a:rPr lang="en-US" altLang="ja-JP" i="1" dirty="0" smtClean="0"/>
              <a:t>Optical layout of </a:t>
            </a:r>
            <a:r>
              <a:rPr lang="en-US" altLang="ja-JP" i="1" dirty="0" smtClean="0">
                <a:solidFill>
                  <a:srgbClr val="00B050"/>
                </a:solidFill>
              </a:rPr>
              <a:t>Mode-A</a:t>
            </a:r>
            <a:r>
              <a:rPr lang="en-US" altLang="ja-JP" i="1" dirty="0" smtClean="0"/>
              <a:t> TONIC2</a:t>
            </a:r>
          </a:p>
          <a:p>
            <a:pPr algn="ctr"/>
            <a:r>
              <a:rPr lang="en-US" altLang="ja-JP" i="1" dirty="0" smtClean="0"/>
              <a:t>simple optical system brings more higher efficiency</a:t>
            </a:r>
            <a:endParaRPr lang="ja-JP" altLang="en-US" i="1" dirty="0" smtClean="0"/>
          </a:p>
        </p:txBody>
      </p:sp>
      <p:sp>
        <p:nvSpPr>
          <p:cNvPr id="20" name="正方形/長方形 19"/>
          <p:cNvSpPr/>
          <p:nvPr/>
        </p:nvSpPr>
        <p:spPr>
          <a:xfrm>
            <a:off x="1475656" y="3563724"/>
            <a:ext cx="905049" cy="369332"/>
          </a:xfrm>
          <a:prstGeom prst="rect">
            <a:avLst/>
          </a:prstGeom>
        </p:spPr>
        <p:txBody>
          <a:bodyPr wrap="square">
            <a:spAutoFit/>
          </a:bodyPr>
          <a:lstStyle/>
          <a:p>
            <a:r>
              <a:rPr lang="en-US" altLang="ja-JP" i="1" dirty="0" smtClean="0"/>
              <a:t>TONIC2 </a:t>
            </a:r>
            <a:endParaRPr lang="ja-JP" altLang="en-US" i="1" dirty="0"/>
          </a:p>
        </p:txBody>
      </p:sp>
      <p:sp>
        <p:nvSpPr>
          <p:cNvPr id="21" name="正方形/長方形 20"/>
          <p:cNvSpPr/>
          <p:nvPr/>
        </p:nvSpPr>
        <p:spPr>
          <a:xfrm>
            <a:off x="3419872" y="3585790"/>
            <a:ext cx="4752528" cy="923330"/>
          </a:xfrm>
          <a:prstGeom prst="rect">
            <a:avLst/>
          </a:prstGeom>
          <a:ln w="9525">
            <a:solidFill>
              <a:schemeClr val="tx1"/>
            </a:solidFill>
          </a:ln>
        </p:spPr>
        <p:txBody>
          <a:bodyPr wrap="square">
            <a:spAutoFit/>
          </a:bodyPr>
          <a:lstStyle/>
          <a:p>
            <a:r>
              <a:rPr lang="en-US" altLang="ja-JP" i="1" dirty="0" smtClean="0"/>
              <a:t>We have planned observations that use Mode-A TONIC2 with J, H, K-band, and a few narrow band filters during the austral summer of 2010-2011.</a:t>
            </a:r>
            <a:endParaRPr lang="ja-JP" altLang="en-US" i="1" dirty="0"/>
          </a:p>
        </p:txBody>
      </p:sp>
      <p:pic>
        <p:nvPicPr>
          <p:cNvPr id="11" name="Picture 192"/>
          <p:cNvPicPr>
            <a:picLocks noChangeAspect="1" noChangeArrowheads="1"/>
          </p:cNvPicPr>
          <p:nvPr/>
        </p:nvPicPr>
        <p:blipFill>
          <a:blip r:embed="rId5" cstate="print"/>
          <a:srcRect/>
          <a:stretch>
            <a:fillRect/>
          </a:stretch>
        </p:blipFill>
        <p:spPr bwMode="auto">
          <a:xfrm>
            <a:off x="6580122" y="4910971"/>
            <a:ext cx="1520270" cy="1173203"/>
          </a:xfrm>
          <a:prstGeom prst="rect">
            <a:avLst/>
          </a:prstGeom>
          <a:noFill/>
          <a:ln w="9525">
            <a:noFill/>
            <a:miter lim="800000"/>
            <a:headEnd/>
            <a:tailEnd/>
          </a:ln>
          <a:effectLst/>
        </p:spPr>
      </p:pic>
      <p:sp>
        <p:nvSpPr>
          <p:cNvPr id="13" name="Rectangle 1"/>
          <p:cNvSpPr>
            <a:spLocks noChangeArrowheads="1"/>
          </p:cNvSpPr>
          <p:nvPr/>
        </p:nvSpPr>
        <p:spPr bwMode="auto">
          <a:xfrm>
            <a:off x="6876256" y="6063099"/>
            <a:ext cx="1512168"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i="1" u="none" strike="noStrike" cap="none" normalizeH="0" baseline="0" dirty="0" smtClean="0">
                <a:ln>
                  <a:noFill/>
                </a:ln>
                <a:effectLst/>
                <a:latin typeface="+mj-lt"/>
                <a:ea typeface="ＭＳ Ｐゴシック" pitchFamily="50" charset="-128"/>
                <a:cs typeface="Arial" pitchFamily="34" charset="0"/>
              </a:rPr>
              <a:t>Copyright Raytheon</a:t>
            </a:r>
            <a:endParaRPr kumimoji="1" lang="ja-JP" altLang="ja-JP" sz="1000" i="1" u="none" strike="noStrike" cap="none" normalizeH="0" baseline="0" dirty="0" smtClean="0">
              <a:ln>
                <a:noFill/>
              </a:ln>
              <a:effectLst/>
              <a:latin typeface="+mj-lt"/>
              <a:ea typeface="ＭＳ Ｐゴシック" pitchFamily="50" charset="-128"/>
            </a:endParaRPr>
          </a:p>
        </p:txBody>
      </p:sp>
      <p:sp>
        <p:nvSpPr>
          <p:cNvPr id="14" name="正方形/長方形 13"/>
          <p:cNvSpPr/>
          <p:nvPr/>
        </p:nvSpPr>
        <p:spPr>
          <a:xfrm>
            <a:off x="899592" y="4725144"/>
            <a:ext cx="932371" cy="369332"/>
          </a:xfrm>
          <a:prstGeom prst="rect">
            <a:avLst/>
          </a:prstGeom>
        </p:spPr>
        <p:txBody>
          <a:bodyPr wrap="none">
            <a:spAutoFit/>
          </a:bodyPr>
          <a:lstStyle/>
          <a:p>
            <a:r>
              <a:rPr lang="en-US" altLang="ja-JP" i="1" dirty="0" smtClean="0"/>
              <a:t>window</a:t>
            </a:r>
            <a:endParaRPr lang="ja-JP" altLang="en-US" i="1" dirty="0"/>
          </a:p>
        </p:txBody>
      </p:sp>
      <p:sp>
        <p:nvSpPr>
          <p:cNvPr id="15" name="正方形/長方形 14"/>
          <p:cNvSpPr/>
          <p:nvPr/>
        </p:nvSpPr>
        <p:spPr>
          <a:xfrm>
            <a:off x="2937378" y="5723964"/>
            <a:ext cx="1130566" cy="369332"/>
          </a:xfrm>
          <a:prstGeom prst="rect">
            <a:avLst/>
          </a:prstGeom>
        </p:spPr>
        <p:txBody>
          <a:bodyPr wrap="none">
            <a:spAutoFit/>
          </a:bodyPr>
          <a:lstStyle/>
          <a:p>
            <a:r>
              <a:rPr lang="en-US" altLang="ja-JP" i="1" dirty="0" smtClean="0"/>
              <a:t>collimator</a:t>
            </a:r>
          </a:p>
        </p:txBody>
      </p:sp>
      <p:sp>
        <p:nvSpPr>
          <p:cNvPr id="18" name="正方形/長方形 17"/>
          <p:cNvSpPr/>
          <p:nvPr/>
        </p:nvSpPr>
        <p:spPr>
          <a:xfrm>
            <a:off x="4343165" y="5723964"/>
            <a:ext cx="888513" cy="369332"/>
          </a:xfrm>
          <a:prstGeom prst="rect">
            <a:avLst/>
          </a:prstGeom>
        </p:spPr>
        <p:txBody>
          <a:bodyPr wrap="none">
            <a:spAutoFit/>
          </a:bodyPr>
          <a:lstStyle/>
          <a:p>
            <a:r>
              <a:rPr lang="en-US" altLang="ja-JP" i="1" dirty="0" smtClean="0"/>
              <a:t>camera</a:t>
            </a:r>
            <a:endParaRPr lang="ja-JP" altLang="en-US" i="1" dirty="0"/>
          </a:p>
        </p:txBody>
      </p:sp>
      <p:sp>
        <p:nvSpPr>
          <p:cNvPr id="22" name="正方形/長方形 21"/>
          <p:cNvSpPr/>
          <p:nvPr/>
        </p:nvSpPr>
        <p:spPr>
          <a:xfrm>
            <a:off x="4932040" y="5013176"/>
            <a:ext cx="631007" cy="369332"/>
          </a:xfrm>
          <a:prstGeom prst="rect">
            <a:avLst/>
          </a:prstGeom>
        </p:spPr>
        <p:txBody>
          <a:bodyPr wrap="none">
            <a:spAutoFit/>
          </a:bodyPr>
          <a:lstStyle/>
          <a:p>
            <a:r>
              <a:rPr lang="en-US" altLang="ja-JP" i="1" dirty="0" smtClean="0"/>
              <a:t>filter</a:t>
            </a:r>
            <a:endParaRPr lang="ja-JP" altLang="en-US" i="1" dirty="0"/>
          </a:p>
        </p:txBody>
      </p:sp>
      <p:cxnSp>
        <p:nvCxnSpPr>
          <p:cNvPr id="24" name="直線矢印コネクタ 23"/>
          <p:cNvCxnSpPr/>
          <p:nvPr/>
        </p:nvCxnSpPr>
        <p:spPr>
          <a:xfrm rot="5400000">
            <a:off x="4283968" y="5229200"/>
            <a:ext cx="432048"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3779912" y="4571836"/>
            <a:ext cx="1500539" cy="369332"/>
          </a:xfrm>
          <a:prstGeom prst="rect">
            <a:avLst/>
          </a:prstGeom>
        </p:spPr>
        <p:txBody>
          <a:bodyPr wrap="none">
            <a:spAutoFit/>
          </a:bodyPr>
          <a:lstStyle/>
          <a:p>
            <a:r>
              <a:rPr lang="en-US" altLang="ja-JP" b="1" i="1" dirty="0" smtClean="0">
                <a:solidFill>
                  <a:srgbClr val="FF0000"/>
                </a:solidFill>
              </a:rPr>
              <a:t>cold </a:t>
            </a:r>
            <a:r>
              <a:rPr lang="en-US" altLang="ja-JP" b="1" i="1" dirty="0" err="1" smtClean="0">
                <a:solidFill>
                  <a:srgbClr val="FF0000"/>
                </a:solidFill>
              </a:rPr>
              <a:t>Lyot</a:t>
            </a:r>
            <a:r>
              <a:rPr lang="en-US" altLang="ja-JP" b="1" i="1" dirty="0" smtClean="0">
                <a:solidFill>
                  <a:srgbClr val="FF0000"/>
                </a:solidFill>
              </a:rPr>
              <a:t> stop</a:t>
            </a:r>
            <a:endParaRPr lang="ja-JP" altLang="en-US" i="1" dirty="0">
              <a:solidFill>
                <a:srgbClr val="FF0000"/>
              </a:solidFill>
            </a:endParaRPr>
          </a:p>
        </p:txBody>
      </p:sp>
      <p:sp>
        <p:nvSpPr>
          <p:cNvPr id="27" name="正方形/長方形 26"/>
          <p:cNvSpPr/>
          <p:nvPr/>
        </p:nvSpPr>
        <p:spPr>
          <a:xfrm>
            <a:off x="6444208" y="6237312"/>
            <a:ext cx="1939890" cy="369332"/>
          </a:xfrm>
          <a:prstGeom prst="rect">
            <a:avLst/>
          </a:prstGeom>
        </p:spPr>
        <p:txBody>
          <a:bodyPr wrap="none">
            <a:spAutoFit/>
          </a:bodyPr>
          <a:lstStyle/>
          <a:p>
            <a:r>
              <a:rPr lang="en-US" altLang="ja-JP" i="1" dirty="0" smtClean="0"/>
              <a:t>VIRGO-2k detector</a:t>
            </a:r>
            <a:endParaRPr lang="ja-JP" altLang="en-US" i="1" dirty="0"/>
          </a:p>
        </p:txBody>
      </p:sp>
      <p:sp>
        <p:nvSpPr>
          <p:cNvPr id="23" name="正方形/長方形 22"/>
          <p:cNvSpPr/>
          <p:nvPr/>
        </p:nvSpPr>
        <p:spPr>
          <a:xfrm>
            <a:off x="4211960" y="2852936"/>
            <a:ext cx="3096344" cy="646331"/>
          </a:xfrm>
          <a:prstGeom prst="rect">
            <a:avLst/>
          </a:prstGeom>
        </p:spPr>
        <p:txBody>
          <a:bodyPr wrap="square">
            <a:spAutoFit/>
          </a:bodyPr>
          <a:lstStyle/>
          <a:p>
            <a:r>
              <a:rPr lang="en-US" altLang="ja-JP" i="1" dirty="0" smtClean="0"/>
              <a:t>pixel scale = 0.8’’</a:t>
            </a:r>
          </a:p>
          <a:p>
            <a:r>
              <a:rPr lang="en-US" altLang="ja-JP" i="1" dirty="0" smtClean="0"/>
              <a:t>diffraction limit = 1.4’’ @2.3μm</a:t>
            </a:r>
            <a:endParaRPr lang="ja-JP" altLang="en-US"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i="1" dirty="0" smtClean="0"/>
              <a:t>Cold Test</a:t>
            </a:r>
            <a:endParaRPr kumimoji="1" lang="ja-JP" altLang="en-US" i="1" dirty="0"/>
          </a:p>
        </p:txBody>
      </p:sp>
      <p:sp>
        <p:nvSpPr>
          <p:cNvPr id="5" name="正方形/長方形 4"/>
          <p:cNvSpPr/>
          <p:nvPr/>
        </p:nvSpPr>
        <p:spPr>
          <a:xfrm>
            <a:off x="539552" y="1196752"/>
            <a:ext cx="8064896" cy="1200329"/>
          </a:xfrm>
          <a:prstGeom prst="rect">
            <a:avLst/>
          </a:prstGeom>
        </p:spPr>
        <p:txBody>
          <a:bodyPr wrap="square">
            <a:spAutoFit/>
          </a:bodyPr>
          <a:lstStyle/>
          <a:p>
            <a:pPr algn="just"/>
            <a:r>
              <a:rPr lang="en-US" altLang="ja-JP" i="1" dirty="0" smtClean="0"/>
              <a:t>AIRT40 was too big to put it in the freezer as a whole, we disassembled it and tested four of the vital components individually: </a:t>
            </a:r>
            <a:r>
              <a:rPr lang="en-US" altLang="ja-JP" b="1" i="1" dirty="0" smtClean="0">
                <a:solidFill>
                  <a:srgbClr val="0070C0"/>
                </a:solidFill>
              </a:rPr>
              <a:t>the RA motor unit</a:t>
            </a:r>
            <a:r>
              <a:rPr lang="en-US" altLang="ja-JP" i="1" dirty="0" smtClean="0"/>
              <a:t>,</a:t>
            </a:r>
            <a:r>
              <a:rPr lang="en-US" altLang="ja-JP" i="1" dirty="0" smtClean="0">
                <a:solidFill>
                  <a:srgbClr val="0070C0"/>
                </a:solidFill>
              </a:rPr>
              <a:t> </a:t>
            </a:r>
            <a:r>
              <a:rPr lang="en-US" altLang="ja-JP" b="1" i="1" dirty="0" err="1" smtClean="0">
                <a:solidFill>
                  <a:srgbClr val="0070C0"/>
                </a:solidFill>
              </a:rPr>
              <a:t>dec</a:t>
            </a:r>
            <a:r>
              <a:rPr lang="en-US" altLang="ja-JP" b="1" i="1" dirty="0" smtClean="0">
                <a:solidFill>
                  <a:srgbClr val="0070C0"/>
                </a:solidFill>
              </a:rPr>
              <a:t> motor unit</a:t>
            </a:r>
            <a:r>
              <a:rPr lang="en-US" altLang="ja-JP" i="1" dirty="0" smtClean="0"/>
              <a:t>,</a:t>
            </a:r>
            <a:r>
              <a:rPr lang="en-US" altLang="ja-JP" i="1" dirty="0" smtClean="0">
                <a:solidFill>
                  <a:srgbClr val="0070C0"/>
                </a:solidFill>
              </a:rPr>
              <a:t> </a:t>
            </a:r>
            <a:r>
              <a:rPr lang="en-US" altLang="ja-JP" b="1" i="1" dirty="0" smtClean="0">
                <a:solidFill>
                  <a:srgbClr val="0070C0"/>
                </a:solidFill>
              </a:rPr>
              <a:t>focus unit</a:t>
            </a:r>
            <a:r>
              <a:rPr lang="en-US" altLang="ja-JP" i="1" dirty="0" smtClean="0"/>
              <a:t>,</a:t>
            </a:r>
            <a:r>
              <a:rPr lang="en-US" altLang="ja-JP" i="1" dirty="0" smtClean="0">
                <a:solidFill>
                  <a:srgbClr val="0070C0"/>
                </a:solidFill>
              </a:rPr>
              <a:t> </a:t>
            </a:r>
            <a:r>
              <a:rPr lang="en-US" altLang="ja-JP" i="1" dirty="0" smtClean="0"/>
              <a:t>and </a:t>
            </a:r>
            <a:r>
              <a:rPr lang="en-US" altLang="ja-JP" b="1" i="1" dirty="0" smtClean="0">
                <a:solidFill>
                  <a:srgbClr val="0070C0"/>
                </a:solidFill>
              </a:rPr>
              <a:t>RA shaft unit</a:t>
            </a:r>
            <a:r>
              <a:rPr lang="en-US" altLang="ja-JP" i="1" dirty="0" smtClean="0"/>
              <a:t>. If the units work individually even at -80</a:t>
            </a:r>
            <a:r>
              <a:rPr lang="en-US" altLang="ja-JP" i="1" baseline="50000" dirty="0" smtClean="0"/>
              <a:t>o</a:t>
            </a:r>
            <a:r>
              <a:rPr lang="en-US" altLang="ja-JP" i="1" dirty="0" smtClean="0"/>
              <a:t>C, AIRT40 should work as a whole in low temperature.</a:t>
            </a:r>
            <a:endParaRPr lang="ja-JP" altLang="en-US" i="1" dirty="0"/>
          </a:p>
        </p:txBody>
      </p:sp>
      <p:sp>
        <p:nvSpPr>
          <p:cNvPr id="6" name="正方形/長方形 5"/>
          <p:cNvSpPr/>
          <p:nvPr/>
        </p:nvSpPr>
        <p:spPr>
          <a:xfrm>
            <a:off x="467544" y="2492896"/>
            <a:ext cx="2813784" cy="461665"/>
          </a:xfrm>
          <a:prstGeom prst="rect">
            <a:avLst/>
          </a:prstGeom>
          <a:ln w="9525">
            <a:solidFill>
              <a:schemeClr val="tx1"/>
            </a:solidFill>
          </a:ln>
        </p:spPr>
        <p:txBody>
          <a:bodyPr wrap="none">
            <a:spAutoFit/>
          </a:bodyPr>
          <a:lstStyle/>
          <a:p>
            <a:r>
              <a:rPr lang="en-US" altLang="ja-JP" sz="2400" i="1" dirty="0" smtClean="0"/>
              <a:t>RA &amp; Dec Motor Unit</a:t>
            </a:r>
            <a:endParaRPr lang="ja-JP" altLang="en-US" sz="2400" i="1" dirty="0"/>
          </a:p>
        </p:txBody>
      </p:sp>
      <p:sp>
        <p:nvSpPr>
          <p:cNvPr id="7" name="正方形/長方形 6"/>
          <p:cNvSpPr/>
          <p:nvPr/>
        </p:nvSpPr>
        <p:spPr>
          <a:xfrm>
            <a:off x="827584" y="2948751"/>
            <a:ext cx="6048672" cy="646331"/>
          </a:xfrm>
          <a:prstGeom prst="rect">
            <a:avLst/>
          </a:prstGeom>
        </p:spPr>
        <p:txBody>
          <a:bodyPr wrap="square">
            <a:spAutoFit/>
          </a:bodyPr>
          <a:lstStyle/>
          <a:p>
            <a:pPr>
              <a:buFont typeface="Wingdings" pitchFamily="2" charset="2"/>
              <a:buChar char="ü"/>
            </a:pPr>
            <a:r>
              <a:rPr lang="en-US" altLang="ja-JP" i="1" dirty="0" smtClean="0"/>
              <a:t> 5-phase stepping motors</a:t>
            </a:r>
          </a:p>
          <a:p>
            <a:pPr>
              <a:buFont typeface="Wingdings" pitchFamily="2" charset="2"/>
              <a:buChar char="ü"/>
            </a:pPr>
            <a:r>
              <a:rPr lang="en-US" altLang="ja-JP" i="1" dirty="0" smtClean="0"/>
              <a:t> Solvay </a:t>
            </a:r>
            <a:r>
              <a:rPr lang="en-US" altLang="ja-JP" i="1" dirty="0" err="1" smtClean="0"/>
              <a:t>Solexis</a:t>
            </a:r>
            <a:r>
              <a:rPr lang="en-US" altLang="ja-JP" i="1" dirty="0" smtClean="0"/>
              <a:t> FOMBLIN ZLHT grease</a:t>
            </a:r>
          </a:p>
        </p:txBody>
      </p:sp>
      <p:pic>
        <p:nvPicPr>
          <p:cNvPr id="1026" name="Picture 2" descr="C:\Documents and Settings\Okita\デスクトップ\2010_05_SPIE\Oral_presentation\ra.jpg"/>
          <p:cNvPicPr>
            <a:picLocks noChangeAspect="1" noChangeArrowheads="1"/>
          </p:cNvPicPr>
          <p:nvPr/>
        </p:nvPicPr>
        <p:blipFill>
          <a:blip r:embed="rId2" cstate="print"/>
          <a:srcRect/>
          <a:stretch>
            <a:fillRect/>
          </a:stretch>
        </p:blipFill>
        <p:spPr bwMode="auto">
          <a:xfrm>
            <a:off x="4860032" y="2276872"/>
            <a:ext cx="3600400" cy="1200133"/>
          </a:xfrm>
          <a:prstGeom prst="rect">
            <a:avLst/>
          </a:prstGeom>
          <a:noFill/>
        </p:spPr>
      </p:pic>
      <p:sp>
        <p:nvSpPr>
          <p:cNvPr id="9" name="正方形/長方形 8"/>
          <p:cNvSpPr/>
          <p:nvPr/>
        </p:nvSpPr>
        <p:spPr>
          <a:xfrm>
            <a:off x="467544" y="4149080"/>
            <a:ext cx="8136904" cy="646331"/>
          </a:xfrm>
          <a:prstGeom prst="rect">
            <a:avLst/>
          </a:prstGeom>
        </p:spPr>
        <p:txBody>
          <a:bodyPr wrap="square">
            <a:spAutoFit/>
          </a:bodyPr>
          <a:lstStyle/>
          <a:p>
            <a:pPr algn="just"/>
            <a:r>
              <a:rPr lang="en-US" altLang="ja-JP" b="1" i="1" dirty="0" smtClean="0">
                <a:solidFill>
                  <a:srgbClr val="0070C0"/>
                </a:solidFill>
              </a:rPr>
              <a:t>Because the space between the worm gear shaft and the bushes decreases and the grease</a:t>
            </a:r>
            <a:r>
              <a:rPr lang="ja-JP" altLang="en-US" b="1" i="1" dirty="0" smtClean="0">
                <a:solidFill>
                  <a:srgbClr val="0070C0"/>
                </a:solidFill>
              </a:rPr>
              <a:t> </a:t>
            </a:r>
            <a:r>
              <a:rPr lang="en-US" altLang="ja-JP" b="1" i="1" dirty="0" smtClean="0">
                <a:solidFill>
                  <a:srgbClr val="0070C0"/>
                </a:solidFill>
              </a:rPr>
              <a:t>becomes thicker in low temperatures, the motor cannot rotate at high speed.</a:t>
            </a:r>
            <a:endParaRPr lang="ja-JP" altLang="en-US" b="1" i="1" dirty="0">
              <a:solidFill>
                <a:srgbClr val="0070C0"/>
              </a:solidFill>
            </a:endParaRPr>
          </a:p>
        </p:txBody>
      </p:sp>
      <p:pic>
        <p:nvPicPr>
          <p:cNvPr id="1027" name="Picture 3" descr="C:\Documents and Settings\Okita\デスクトップ\2010_05_SPIE\Oral_presentation\ra2.jpg"/>
          <p:cNvPicPr>
            <a:picLocks noChangeAspect="1" noChangeArrowheads="1"/>
          </p:cNvPicPr>
          <p:nvPr/>
        </p:nvPicPr>
        <p:blipFill>
          <a:blip r:embed="rId3" cstate="print"/>
          <a:srcRect/>
          <a:stretch>
            <a:fillRect/>
          </a:stretch>
        </p:blipFill>
        <p:spPr bwMode="auto">
          <a:xfrm>
            <a:off x="611560" y="4885565"/>
            <a:ext cx="3528392" cy="1927811"/>
          </a:xfrm>
          <a:prstGeom prst="rect">
            <a:avLst/>
          </a:prstGeom>
          <a:noFill/>
        </p:spPr>
      </p:pic>
      <p:sp>
        <p:nvSpPr>
          <p:cNvPr id="11" name="正方形/長方形 10"/>
          <p:cNvSpPr/>
          <p:nvPr/>
        </p:nvSpPr>
        <p:spPr>
          <a:xfrm>
            <a:off x="683568" y="3501008"/>
            <a:ext cx="6552728" cy="646331"/>
          </a:xfrm>
          <a:prstGeom prst="rect">
            <a:avLst/>
          </a:prstGeom>
        </p:spPr>
        <p:txBody>
          <a:bodyPr wrap="square">
            <a:spAutoFit/>
          </a:bodyPr>
          <a:lstStyle/>
          <a:p>
            <a:r>
              <a:rPr lang="en-US" altLang="ja-JP" i="1" dirty="0" smtClean="0"/>
              <a:t>The worm gear which is made of </a:t>
            </a:r>
            <a:r>
              <a:rPr lang="en-US" altLang="ja-JP" b="1" i="1" dirty="0" smtClean="0">
                <a:solidFill>
                  <a:srgbClr val="0070C0"/>
                </a:solidFill>
              </a:rPr>
              <a:t>steel</a:t>
            </a:r>
            <a:r>
              <a:rPr lang="en-US" altLang="ja-JP" i="1" dirty="0" smtClean="0"/>
              <a:t> is supported with two bushes, which are made of </a:t>
            </a:r>
            <a:r>
              <a:rPr lang="en-US" altLang="ja-JP" b="1" i="1" dirty="0" smtClean="0">
                <a:solidFill>
                  <a:srgbClr val="0070C0"/>
                </a:solidFill>
              </a:rPr>
              <a:t>gunmetal</a:t>
            </a:r>
            <a:r>
              <a:rPr lang="en-US" altLang="ja-JP" i="1" dirty="0" smtClean="0"/>
              <a:t> (90% Cu and 10% </a:t>
            </a:r>
            <a:r>
              <a:rPr lang="en-US" altLang="ja-JP" i="1" dirty="0" err="1" smtClean="0"/>
              <a:t>Sn</a:t>
            </a:r>
            <a:r>
              <a:rPr lang="en-US" altLang="ja-JP" i="1" dirty="0" smtClean="0"/>
              <a:t>).</a:t>
            </a:r>
            <a:endParaRPr lang="ja-JP" altLang="en-US" i="1" dirty="0"/>
          </a:p>
        </p:txBody>
      </p:sp>
      <p:pic>
        <p:nvPicPr>
          <p:cNvPr id="1028" name="Picture 4" descr="C:\Documents and Settings\Okita\デスクトップ\2010_05_SPIE\Oral_presentation\p(t).jpg"/>
          <p:cNvPicPr>
            <a:picLocks noChangeAspect="1" noChangeArrowheads="1"/>
          </p:cNvPicPr>
          <p:nvPr/>
        </p:nvPicPr>
        <p:blipFill>
          <a:blip r:embed="rId4" cstate="print"/>
          <a:srcRect/>
          <a:stretch>
            <a:fillRect/>
          </a:stretch>
        </p:blipFill>
        <p:spPr bwMode="auto">
          <a:xfrm>
            <a:off x="5436071" y="5365973"/>
            <a:ext cx="1800225" cy="295275"/>
          </a:xfrm>
          <a:prstGeom prst="rect">
            <a:avLst/>
          </a:prstGeom>
          <a:noFill/>
        </p:spPr>
      </p:pic>
      <p:sp>
        <p:nvSpPr>
          <p:cNvPr id="13" name="正方形/長方形 12"/>
          <p:cNvSpPr/>
          <p:nvPr/>
        </p:nvSpPr>
        <p:spPr>
          <a:xfrm>
            <a:off x="4283968" y="4869160"/>
            <a:ext cx="4248472" cy="369332"/>
          </a:xfrm>
          <a:prstGeom prst="rect">
            <a:avLst/>
          </a:prstGeom>
        </p:spPr>
        <p:txBody>
          <a:bodyPr wrap="square">
            <a:spAutoFit/>
          </a:bodyPr>
          <a:lstStyle/>
          <a:p>
            <a:r>
              <a:rPr lang="en-US" altLang="ja-JP" i="1" dirty="0" smtClean="0"/>
              <a:t>We treated the grease as a Newtonian fluid,</a:t>
            </a:r>
            <a:endParaRPr lang="ja-JP" altLang="en-US" i="1" dirty="0"/>
          </a:p>
        </p:txBody>
      </p:sp>
      <p:pic>
        <p:nvPicPr>
          <p:cNvPr id="15" name="Picture 3" descr="学章"/>
          <p:cNvPicPr>
            <a:picLocks noChangeAspect="1" noChangeArrowheads="1"/>
          </p:cNvPicPr>
          <p:nvPr/>
        </p:nvPicPr>
        <p:blipFill>
          <a:blip r:embed="rId5" cstate="print"/>
          <a:srcRect l="25696" r="51820"/>
          <a:stretch>
            <a:fillRect/>
          </a:stretch>
        </p:blipFill>
        <p:spPr bwMode="auto">
          <a:xfrm>
            <a:off x="8072462" y="285728"/>
            <a:ext cx="756408" cy="857256"/>
          </a:xfrm>
          <a:prstGeom prst="rect">
            <a:avLst/>
          </a:prstGeom>
          <a:noFill/>
        </p:spPr>
      </p:pic>
      <p:sp>
        <p:nvSpPr>
          <p:cNvPr id="16" name="正方形/長方形 15"/>
          <p:cNvSpPr/>
          <p:nvPr/>
        </p:nvSpPr>
        <p:spPr>
          <a:xfrm>
            <a:off x="4283968" y="5733256"/>
            <a:ext cx="4392488" cy="923330"/>
          </a:xfrm>
          <a:prstGeom prst="rect">
            <a:avLst/>
          </a:prstGeom>
        </p:spPr>
        <p:txBody>
          <a:bodyPr wrap="square">
            <a:spAutoFit/>
          </a:bodyPr>
          <a:lstStyle/>
          <a:p>
            <a:pPr algn="just"/>
            <a:r>
              <a:rPr lang="en-US" altLang="ja-JP" i="1" dirty="0" smtClean="0"/>
              <a:t>The major cause of motor rotation failure is the decrease of the space between the shaft and the bushes.</a:t>
            </a:r>
            <a:endParaRPr lang="ja-JP" altLang="en-US"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i="1" dirty="0" smtClean="0"/>
              <a:t>Cold Test</a:t>
            </a:r>
            <a:endParaRPr kumimoji="1" lang="ja-JP" altLang="en-US" i="1" dirty="0"/>
          </a:p>
        </p:txBody>
      </p:sp>
      <p:sp>
        <p:nvSpPr>
          <p:cNvPr id="6" name="正方形/長方形 5"/>
          <p:cNvSpPr/>
          <p:nvPr/>
        </p:nvSpPr>
        <p:spPr>
          <a:xfrm>
            <a:off x="611560" y="1196752"/>
            <a:ext cx="1496500" cy="461665"/>
          </a:xfrm>
          <a:prstGeom prst="rect">
            <a:avLst/>
          </a:prstGeom>
          <a:ln w="9525">
            <a:solidFill>
              <a:schemeClr val="tx1"/>
            </a:solidFill>
          </a:ln>
        </p:spPr>
        <p:txBody>
          <a:bodyPr wrap="none">
            <a:spAutoFit/>
          </a:bodyPr>
          <a:lstStyle/>
          <a:p>
            <a:r>
              <a:rPr lang="en-US" altLang="ja-JP" sz="2400" i="1" dirty="0" smtClean="0"/>
              <a:t>Focus Unit</a:t>
            </a:r>
            <a:endParaRPr lang="ja-JP" altLang="en-US" sz="2400" i="1" dirty="0"/>
          </a:p>
        </p:txBody>
      </p:sp>
      <p:sp>
        <p:nvSpPr>
          <p:cNvPr id="7" name="正方形/長方形 6"/>
          <p:cNvSpPr/>
          <p:nvPr/>
        </p:nvSpPr>
        <p:spPr>
          <a:xfrm>
            <a:off x="971600" y="1702549"/>
            <a:ext cx="6048672" cy="646331"/>
          </a:xfrm>
          <a:prstGeom prst="rect">
            <a:avLst/>
          </a:prstGeom>
        </p:spPr>
        <p:txBody>
          <a:bodyPr wrap="square">
            <a:spAutoFit/>
          </a:bodyPr>
          <a:lstStyle/>
          <a:p>
            <a:pPr>
              <a:buFont typeface="Wingdings" pitchFamily="2" charset="2"/>
              <a:buChar char="ü"/>
            </a:pPr>
            <a:r>
              <a:rPr lang="en-US" altLang="ja-JP" i="1" dirty="0" smtClean="0"/>
              <a:t> 5-phase stepping motors</a:t>
            </a:r>
          </a:p>
          <a:p>
            <a:pPr>
              <a:buFont typeface="Wingdings" pitchFamily="2" charset="2"/>
              <a:buChar char="ü"/>
            </a:pPr>
            <a:r>
              <a:rPr lang="en-US" altLang="ja-JP" i="1" dirty="0" smtClean="0"/>
              <a:t> Solvay </a:t>
            </a:r>
            <a:r>
              <a:rPr lang="en-US" altLang="ja-JP" i="1" dirty="0" err="1" smtClean="0"/>
              <a:t>Solexis</a:t>
            </a:r>
            <a:r>
              <a:rPr lang="en-US" altLang="ja-JP" i="1" dirty="0" smtClean="0"/>
              <a:t> FOMBLIN ZLHT grease</a:t>
            </a:r>
          </a:p>
        </p:txBody>
      </p:sp>
      <p:pic>
        <p:nvPicPr>
          <p:cNvPr id="15"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14" name="正方形/長方形 13"/>
          <p:cNvSpPr/>
          <p:nvPr/>
        </p:nvSpPr>
        <p:spPr>
          <a:xfrm>
            <a:off x="827584" y="2348880"/>
            <a:ext cx="4392488" cy="923330"/>
          </a:xfrm>
          <a:prstGeom prst="rect">
            <a:avLst/>
          </a:prstGeom>
        </p:spPr>
        <p:txBody>
          <a:bodyPr wrap="square">
            <a:spAutoFit/>
          </a:bodyPr>
          <a:lstStyle/>
          <a:p>
            <a:pPr algn="just"/>
            <a:r>
              <a:rPr lang="en-US" altLang="ja-JP" i="1" dirty="0" smtClean="0"/>
              <a:t>The secondary mirror was fixed to the shaft and supported by two bushes. This shaft and bushes are made from </a:t>
            </a:r>
            <a:r>
              <a:rPr lang="en-US" altLang="ja-JP" b="1" i="1" dirty="0" smtClean="0">
                <a:solidFill>
                  <a:srgbClr val="0070C0"/>
                </a:solidFill>
              </a:rPr>
              <a:t>the same steel</a:t>
            </a:r>
            <a:r>
              <a:rPr lang="en-US" altLang="ja-JP" i="1" dirty="0" smtClean="0"/>
              <a:t>.</a:t>
            </a:r>
            <a:endParaRPr lang="ja-JP" altLang="en-US" i="1" dirty="0"/>
          </a:p>
        </p:txBody>
      </p:sp>
      <p:pic>
        <p:nvPicPr>
          <p:cNvPr id="2051" name="Picture 3" descr="C:\Documents and Settings\Okita\デスクトップ\2010_05_SPIE\Oral_presentation\secondary.jpg"/>
          <p:cNvPicPr>
            <a:picLocks noChangeAspect="1" noChangeArrowheads="1"/>
          </p:cNvPicPr>
          <p:nvPr/>
        </p:nvPicPr>
        <p:blipFill>
          <a:blip r:embed="rId3" cstate="print"/>
          <a:srcRect/>
          <a:stretch>
            <a:fillRect/>
          </a:stretch>
        </p:blipFill>
        <p:spPr bwMode="auto">
          <a:xfrm>
            <a:off x="5249903" y="692696"/>
            <a:ext cx="2706473" cy="2461317"/>
          </a:xfrm>
          <a:prstGeom prst="rect">
            <a:avLst/>
          </a:prstGeom>
          <a:noFill/>
        </p:spPr>
      </p:pic>
      <p:sp>
        <p:nvSpPr>
          <p:cNvPr id="17" name="正方形/長方形 16"/>
          <p:cNvSpPr/>
          <p:nvPr/>
        </p:nvSpPr>
        <p:spPr>
          <a:xfrm>
            <a:off x="467544" y="3225750"/>
            <a:ext cx="8064896" cy="923330"/>
          </a:xfrm>
          <a:prstGeom prst="rect">
            <a:avLst/>
          </a:prstGeom>
        </p:spPr>
        <p:txBody>
          <a:bodyPr wrap="square">
            <a:spAutoFit/>
          </a:bodyPr>
          <a:lstStyle/>
          <a:p>
            <a:pPr algn="just"/>
            <a:r>
              <a:rPr lang="en-US" altLang="ja-JP" i="1" dirty="0" smtClean="0"/>
              <a:t>We tested the Focus Unit in the freezer and verified that it could move even at -80</a:t>
            </a:r>
            <a:r>
              <a:rPr lang="en-US" altLang="ja-JP" i="1" baseline="50000" dirty="0" smtClean="0"/>
              <a:t>o</a:t>
            </a:r>
            <a:r>
              <a:rPr lang="en-US" altLang="ja-JP" i="1" dirty="0" smtClean="0"/>
              <a:t>C. </a:t>
            </a:r>
            <a:r>
              <a:rPr lang="en-US" altLang="ja-JP" b="1" i="1" dirty="0" smtClean="0">
                <a:solidFill>
                  <a:srgbClr val="0070C0"/>
                </a:solidFill>
              </a:rPr>
              <a:t>The space between the shaft and the bushes hardly changes if these are made of the same material.</a:t>
            </a:r>
            <a:endParaRPr lang="ja-JP" altLang="en-US" b="1" i="1" dirty="0">
              <a:solidFill>
                <a:srgbClr val="0070C0"/>
              </a:solidFill>
            </a:endParaRPr>
          </a:p>
        </p:txBody>
      </p:sp>
      <p:sp>
        <p:nvSpPr>
          <p:cNvPr id="18" name="正方形/長方形 17"/>
          <p:cNvSpPr/>
          <p:nvPr/>
        </p:nvSpPr>
        <p:spPr>
          <a:xfrm>
            <a:off x="555938" y="4221088"/>
            <a:ext cx="2287870" cy="461665"/>
          </a:xfrm>
          <a:prstGeom prst="rect">
            <a:avLst/>
          </a:prstGeom>
          <a:ln w="9525">
            <a:solidFill>
              <a:schemeClr val="tx1"/>
            </a:solidFill>
          </a:ln>
        </p:spPr>
        <p:txBody>
          <a:bodyPr wrap="none">
            <a:spAutoFit/>
          </a:bodyPr>
          <a:lstStyle/>
          <a:p>
            <a:r>
              <a:rPr lang="en-US" altLang="ja-JP" sz="2400" i="1" dirty="0" smtClean="0"/>
              <a:t>Worm Drive Unit</a:t>
            </a:r>
            <a:endParaRPr lang="ja-JP" altLang="en-US" sz="2400" i="1" dirty="0"/>
          </a:p>
        </p:txBody>
      </p:sp>
      <p:pic>
        <p:nvPicPr>
          <p:cNvPr id="19" name="Picture 5" descr="D:\M2\2009_11修論中間発表\背景.jpg"/>
          <p:cNvPicPr>
            <a:picLocks noChangeArrowheads="1"/>
          </p:cNvPicPr>
          <p:nvPr/>
        </p:nvPicPr>
        <p:blipFill>
          <a:blip r:embed="rId4" cstate="print"/>
          <a:srcRect t="21820" b="7105"/>
          <a:stretch>
            <a:fillRect/>
          </a:stretch>
        </p:blipFill>
        <p:spPr bwMode="auto">
          <a:xfrm>
            <a:off x="6156416" y="4283804"/>
            <a:ext cx="2160000" cy="1620000"/>
          </a:xfrm>
          <a:prstGeom prst="rect">
            <a:avLst/>
          </a:prstGeom>
          <a:noFill/>
          <a:ln w="3175">
            <a:noFill/>
          </a:ln>
        </p:spPr>
      </p:pic>
      <p:sp>
        <p:nvSpPr>
          <p:cNvPr id="20" name="正方形/長方形 19"/>
          <p:cNvSpPr/>
          <p:nvPr/>
        </p:nvSpPr>
        <p:spPr>
          <a:xfrm>
            <a:off x="792088" y="4725144"/>
            <a:ext cx="5220072" cy="369332"/>
          </a:xfrm>
          <a:prstGeom prst="rect">
            <a:avLst/>
          </a:prstGeom>
        </p:spPr>
        <p:txBody>
          <a:bodyPr wrap="square">
            <a:spAutoFit/>
          </a:bodyPr>
          <a:lstStyle/>
          <a:p>
            <a:r>
              <a:rPr lang="en-US" altLang="ja-JP" i="1" dirty="0" smtClean="0"/>
              <a:t>The worm drive units are made of various materials</a:t>
            </a:r>
            <a:endParaRPr lang="ja-JP" altLang="en-US" i="1" dirty="0"/>
          </a:p>
        </p:txBody>
      </p:sp>
      <p:sp>
        <p:nvSpPr>
          <p:cNvPr id="21" name="正方形/長方形 20"/>
          <p:cNvSpPr/>
          <p:nvPr/>
        </p:nvSpPr>
        <p:spPr>
          <a:xfrm>
            <a:off x="1187624" y="5022468"/>
            <a:ext cx="3672408" cy="923330"/>
          </a:xfrm>
          <a:prstGeom prst="rect">
            <a:avLst/>
          </a:prstGeom>
        </p:spPr>
        <p:txBody>
          <a:bodyPr wrap="square">
            <a:spAutoFit/>
          </a:bodyPr>
          <a:lstStyle/>
          <a:p>
            <a:pPr>
              <a:buFont typeface="Arial" pitchFamily="34" charset="0"/>
              <a:buChar char="•"/>
            </a:pPr>
            <a:r>
              <a:rPr lang="en-US" altLang="ja-JP" i="1" dirty="0" smtClean="0"/>
              <a:t> RA/</a:t>
            </a:r>
            <a:r>
              <a:rPr lang="en-US" altLang="ja-JP" i="1" dirty="0" err="1" smtClean="0"/>
              <a:t>dec</a:t>
            </a:r>
            <a:r>
              <a:rPr lang="en-US" altLang="ja-JP" i="1" dirty="0" smtClean="0"/>
              <a:t> worms 	     </a:t>
            </a:r>
            <a:r>
              <a:rPr lang="ja-JP" altLang="en-US" i="1" dirty="0" smtClean="0"/>
              <a:t>←    </a:t>
            </a:r>
            <a:r>
              <a:rPr lang="en-US" altLang="ja-JP" i="1" dirty="0" smtClean="0"/>
              <a:t>brass</a:t>
            </a:r>
          </a:p>
          <a:p>
            <a:pPr>
              <a:buFont typeface="Arial" pitchFamily="34" charset="0"/>
              <a:buChar char="•"/>
            </a:pPr>
            <a:r>
              <a:rPr lang="en-US" altLang="ja-JP" i="1" dirty="0" smtClean="0"/>
              <a:t> shaft and bearings    </a:t>
            </a:r>
            <a:r>
              <a:rPr lang="ja-JP" altLang="en-US" i="1" dirty="0" smtClean="0"/>
              <a:t> ←    </a:t>
            </a:r>
            <a:r>
              <a:rPr lang="en-US" altLang="ja-JP" i="1" dirty="0" smtClean="0"/>
              <a:t>steel</a:t>
            </a:r>
          </a:p>
          <a:p>
            <a:pPr>
              <a:buFont typeface="Arial" pitchFamily="34" charset="0"/>
              <a:buChar char="•"/>
            </a:pPr>
            <a:r>
              <a:rPr lang="en-US" altLang="ja-JP" i="1" dirty="0" smtClean="0"/>
              <a:t> bearing holders 	     </a:t>
            </a:r>
            <a:r>
              <a:rPr lang="ja-JP" altLang="en-US" i="1" dirty="0" smtClean="0"/>
              <a:t>←    </a:t>
            </a:r>
            <a:r>
              <a:rPr lang="en-US" altLang="ja-JP" i="1" dirty="0" smtClean="0"/>
              <a:t>aluminum</a:t>
            </a:r>
          </a:p>
        </p:txBody>
      </p:sp>
      <p:sp>
        <p:nvSpPr>
          <p:cNvPr id="22" name="正方形/長方形 21"/>
          <p:cNvSpPr/>
          <p:nvPr/>
        </p:nvSpPr>
        <p:spPr>
          <a:xfrm>
            <a:off x="755576" y="5886564"/>
            <a:ext cx="5688632" cy="646331"/>
          </a:xfrm>
          <a:prstGeom prst="rect">
            <a:avLst/>
          </a:prstGeom>
        </p:spPr>
        <p:txBody>
          <a:bodyPr wrap="square">
            <a:spAutoFit/>
          </a:bodyPr>
          <a:lstStyle/>
          <a:p>
            <a:r>
              <a:rPr lang="en-US" altLang="ja-JP" b="1" i="1" dirty="0" smtClean="0">
                <a:solidFill>
                  <a:srgbClr val="0070C0"/>
                </a:solidFill>
              </a:rPr>
              <a:t>The backlash (the space between the worm screw and </a:t>
            </a:r>
          </a:p>
          <a:p>
            <a:r>
              <a:rPr lang="en-US" altLang="ja-JP" b="1" i="1" dirty="0" smtClean="0">
                <a:solidFill>
                  <a:srgbClr val="0070C0"/>
                </a:solidFill>
              </a:rPr>
              <a:t>the worm wheel) changes depending on the temperature.</a:t>
            </a:r>
            <a:endParaRPr lang="ja-JP" altLang="en-US" b="1" i="1" dirty="0">
              <a:solidFill>
                <a:srgbClr val="0070C0"/>
              </a:solidFill>
            </a:endParaRPr>
          </a:p>
        </p:txBody>
      </p:sp>
      <p:sp>
        <p:nvSpPr>
          <p:cNvPr id="23" name="左右矢印 22"/>
          <p:cNvSpPr/>
          <p:nvPr/>
        </p:nvSpPr>
        <p:spPr>
          <a:xfrm>
            <a:off x="6804488" y="5867980"/>
            <a:ext cx="432048" cy="21602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24" name="正方形/長方形 23"/>
          <p:cNvSpPr/>
          <p:nvPr/>
        </p:nvSpPr>
        <p:spPr>
          <a:xfrm>
            <a:off x="6727173" y="6011996"/>
            <a:ext cx="1024639" cy="369332"/>
          </a:xfrm>
          <a:prstGeom prst="rect">
            <a:avLst/>
          </a:prstGeom>
        </p:spPr>
        <p:txBody>
          <a:bodyPr wrap="none">
            <a:spAutoFit/>
          </a:bodyPr>
          <a:lstStyle/>
          <a:p>
            <a:r>
              <a:rPr lang="en-US" altLang="ja-JP" b="1" i="1" dirty="0" smtClean="0"/>
              <a:t>backlash</a:t>
            </a:r>
            <a:endParaRPr lang="ja-JP" altLang="en-US"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i="1" dirty="0" smtClean="0"/>
              <a:t>Tracking Error Analysis</a:t>
            </a:r>
            <a:endParaRPr kumimoji="1" lang="ja-JP" altLang="en-US" i="1" dirty="0"/>
          </a:p>
        </p:txBody>
      </p:sp>
      <p:pic>
        <p:nvPicPr>
          <p:cNvPr id="5"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6" name="正方形/長方形 5"/>
          <p:cNvSpPr/>
          <p:nvPr/>
        </p:nvSpPr>
        <p:spPr>
          <a:xfrm>
            <a:off x="827584" y="1412776"/>
            <a:ext cx="7704856" cy="646331"/>
          </a:xfrm>
          <a:prstGeom prst="rect">
            <a:avLst/>
          </a:prstGeom>
        </p:spPr>
        <p:txBody>
          <a:bodyPr wrap="square">
            <a:spAutoFit/>
          </a:bodyPr>
          <a:lstStyle/>
          <a:p>
            <a:r>
              <a:rPr lang="en-US" altLang="ja-JP" i="1" dirty="0" smtClean="0"/>
              <a:t>Due to </a:t>
            </a:r>
            <a:r>
              <a:rPr lang="en-US" altLang="ja-JP" b="1" i="1" dirty="0" smtClean="0">
                <a:solidFill>
                  <a:srgbClr val="0070C0"/>
                </a:solidFill>
              </a:rPr>
              <a:t>the set up error</a:t>
            </a:r>
            <a:r>
              <a:rPr lang="en-US" altLang="ja-JP" i="1" dirty="0" smtClean="0"/>
              <a:t>, </a:t>
            </a:r>
            <a:r>
              <a:rPr lang="en-US" altLang="ja-JP" b="1" i="1" dirty="0" smtClean="0">
                <a:solidFill>
                  <a:srgbClr val="0070C0"/>
                </a:solidFill>
              </a:rPr>
              <a:t>the atmospheric refraction</a:t>
            </a:r>
            <a:r>
              <a:rPr lang="en-US" altLang="ja-JP" i="1" dirty="0" smtClean="0"/>
              <a:t> and </a:t>
            </a:r>
            <a:r>
              <a:rPr lang="en-US" altLang="ja-JP" b="1" i="1" dirty="0" smtClean="0">
                <a:solidFill>
                  <a:srgbClr val="0070C0"/>
                </a:solidFill>
              </a:rPr>
              <a:t>a periodic error</a:t>
            </a:r>
            <a:r>
              <a:rPr lang="en-US" altLang="ja-JP" i="1" dirty="0" smtClean="0"/>
              <a:t>, it is not possible to track by driving only the RA axis.</a:t>
            </a:r>
            <a:endParaRPr lang="ja-JP" altLang="en-US" i="1" dirty="0"/>
          </a:p>
        </p:txBody>
      </p:sp>
      <p:sp>
        <p:nvSpPr>
          <p:cNvPr id="7" name="正方形/長方形 6"/>
          <p:cNvSpPr/>
          <p:nvPr/>
        </p:nvSpPr>
        <p:spPr>
          <a:xfrm>
            <a:off x="1835696" y="2060848"/>
            <a:ext cx="5688632" cy="646331"/>
          </a:xfrm>
          <a:prstGeom prst="rect">
            <a:avLst/>
          </a:prstGeom>
        </p:spPr>
        <p:txBody>
          <a:bodyPr wrap="square">
            <a:spAutoFit/>
          </a:bodyPr>
          <a:lstStyle/>
          <a:p>
            <a:r>
              <a:rPr lang="en-US" altLang="ja-JP" i="1" dirty="0" smtClean="0"/>
              <a:t>We track an object whose position is (H, δ) for m minutes, this object moves (</a:t>
            </a:r>
            <a:r>
              <a:rPr lang="en-US" altLang="ja-JP" i="1" dirty="0" err="1" smtClean="0"/>
              <a:t>Δα</a:t>
            </a:r>
            <a:r>
              <a:rPr lang="en-US" altLang="ja-JP" i="1" baseline="-25000" dirty="0" err="1" smtClean="0"/>
              <a:t>m</a:t>
            </a:r>
            <a:r>
              <a:rPr lang="en-US" altLang="ja-JP" i="1" dirty="0" smtClean="0"/>
              <a:t>, </a:t>
            </a:r>
            <a:r>
              <a:rPr lang="en-US" altLang="ja-JP" i="1" dirty="0" err="1" smtClean="0"/>
              <a:t>Δδ</a:t>
            </a:r>
            <a:r>
              <a:rPr lang="en-US" altLang="ja-JP" i="1" baseline="-25000" dirty="0" err="1" smtClean="0"/>
              <a:t>m</a:t>
            </a:r>
            <a:r>
              <a:rPr lang="en-US" altLang="ja-JP" i="1" dirty="0" smtClean="0"/>
              <a:t>) in the telescope FOV.</a:t>
            </a:r>
            <a:endParaRPr lang="ja-JP" altLang="en-US" i="1" dirty="0"/>
          </a:p>
        </p:txBody>
      </p:sp>
      <p:pic>
        <p:nvPicPr>
          <p:cNvPr id="1026" name="Picture 2" descr="C:\Documents and Settings\Okita\デスクトップ\2010_05_SPIE\Oral_presentation\eq23.jpg"/>
          <p:cNvPicPr>
            <a:picLocks noChangeAspect="1" noChangeArrowheads="1"/>
          </p:cNvPicPr>
          <p:nvPr/>
        </p:nvPicPr>
        <p:blipFill>
          <a:blip r:embed="rId3" cstate="print"/>
          <a:srcRect/>
          <a:stretch>
            <a:fillRect/>
          </a:stretch>
        </p:blipFill>
        <p:spPr bwMode="auto">
          <a:xfrm>
            <a:off x="1259632" y="2852936"/>
            <a:ext cx="6800851" cy="1963291"/>
          </a:xfrm>
          <a:prstGeom prst="rect">
            <a:avLst/>
          </a:prstGeom>
          <a:noFill/>
        </p:spPr>
      </p:pic>
      <p:sp>
        <p:nvSpPr>
          <p:cNvPr id="8" name="正方形/長方形 7"/>
          <p:cNvSpPr/>
          <p:nvPr/>
        </p:nvSpPr>
        <p:spPr>
          <a:xfrm>
            <a:off x="2267744" y="5013176"/>
            <a:ext cx="4572000" cy="1477328"/>
          </a:xfrm>
          <a:prstGeom prst="rect">
            <a:avLst/>
          </a:prstGeom>
        </p:spPr>
        <p:txBody>
          <a:bodyPr>
            <a:spAutoFit/>
          </a:bodyPr>
          <a:lstStyle/>
          <a:p>
            <a:r>
              <a:rPr lang="en-US" altLang="ja-JP" i="1" dirty="0" smtClean="0"/>
              <a:t>H</a:t>
            </a:r>
            <a:r>
              <a:rPr lang="en-US" altLang="ja-JP" i="1" baseline="-25000" dirty="0" smtClean="0"/>
              <a:t>0</a:t>
            </a:r>
            <a:r>
              <a:rPr lang="en-US" altLang="ja-JP" i="1" dirty="0" smtClean="0"/>
              <a:t>	hour angle</a:t>
            </a:r>
            <a:r>
              <a:rPr lang="ja-JP" altLang="en-US" i="1" dirty="0" smtClean="0"/>
              <a:t> </a:t>
            </a:r>
            <a:r>
              <a:rPr lang="en-US" altLang="ja-JP" i="1" dirty="0" smtClean="0"/>
              <a:t>of the set up error </a:t>
            </a:r>
          </a:p>
          <a:p>
            <a:r>
              <a:rPr lang="en-US" altLang="ja-JP" i="1" dirty="0" err="1" smtClean="0"/>
              <a:t>ε</a:t>
            </a:r>
            <a:r>
              <a:rPr lang="en-US" altLang="ja-JP" i="1" baseline="-25000" dirty="0" err="1" smtClean="0"/>
              <a:t>p</a:t>
            </a:r>
            <a:r>
              <a:rPr lang="en-US" altLang="ja-JP" i="1" dirty="0" smtClean="0"/>
              <a:t>	separation angle of the set up error </a:t>
            </a:r>
          </a:p>
          <a:p>
            <a:r>
              <a:rPr lang="en-US" altLang="ja-JP" i="1" dirty="0" smtClean="0"/>
              <a:t>L	latitude of the observatory</a:t>
            </a:r>
          </a:p>
          <a:p>
            <a:r>
              <a:rPr lang="en-US" altLang="ja-JP" i="1" dirty="0" smtClean="0"/>
              <a:t>P</a:t>
            </a:r>
            <a:r>
              <a:rPr lang="en-US" altLang="ja-JP" i="1" baseline="-25000" dirty="0" smtClean="0"/>
              <a:t>0</a:t>
            </a:r>
            <a:r>
              <a:rPr lang="en-US" altLang="ja-JP" i="1" dirty="0" smtClean="0"/>
              <a:t> 	periodic motion amplitude</a:t>
            </a:r>
          </a:p>
          <a:p>
            <a:r>
              <a:rPr lang="en-US" altLang="ja-JP" i="1" dirty="0" smtClean="0"/>
              <a:t>φ </a:t>
            </a:r>
            <a:r>
              <a:rPr lang="ja-JP" altLang="en-US" i="1" dirty="0" smtClean="0"/>
              <a:t>　　</a:t>
            </a:r>
            <a:r>
              <a:rPr lang="en-US" altLang="ja-JP" i="1" dirty="0" smtClean="0"/>
              <a:t>	periodic motion phase</a:t>
            </a:r>
            <a:endParaRPr lang="ja-JP" altLang="en-US" i="1" dirty="0"/>
          </a:p>
        </p:txBody>
      </p:sp>
      <p:sp>
        <p:nvSpPr>
          <p:cNvPr id="9" name="正方形/長方形 8"/>
          <p:cNvSpPr/>
          <p:nvPr/>
        </p:nvSpPr>
        <p:spPr>
          <a:xfrm>
            <a:off x="2195736" y="2880000"/>
            <a:ext cx="42484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0" name="正方形/長方形 9"/>
          <p:cNvSpPr/>
          <p:nvPr/>
        </p:nvSpPr>
        <p:spPr>
          <a:xfrm>
            <a:off x="2051720" y="3429000"/>
            <a:ext cx="3528392"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1" name="正方形/長方形 10"/>
          <p:cNvSpPr/>
          <p:nvPr/>
        </p:nvSpPr>
        <p:spPr>
          <a:xfrm>
            <a:off x="2052000" y="3978000"/>
            <a:ext cx="2376264" cy="28803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dirty="0">
              <a:solidFill>
                <a:srgbClr val="00B050"/>
              </a:solidFill>
            </a:endParaRPr>
          </a:p>
        </p:txBody>
      </p:sp>
      <p:sp>
        <p:nvSpPr>
          <p:cNvPr id="12" name="正方形/長方形 11"/>
          <p:cNvSpPr/>
          <p:nvPr/>
        </p:nvSpPr>
        <p:spPr>
          <a:xfrm>
            <a:off x="4644008" y="4293096"/>
            <a:ext cx="3168352" cy="50405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3" name="正方形/長方形 12"/>
          <p:cNvSpPr/>
          <p:nvPr/>
        </p:nvSpPr>
        <p:spPr>
          <a:xfrm>
            <a:off x="2195736" y="4293096"/>
            <a:ext cx="230425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4" name="正方形/長方形 13"/>
          <p:cNvSpPr/>
          <p:nvPr/>
        </p:nvSpPr>
        <p:spPr>
          <a:xfrm>
            <a:off x="6444208" y="2996952"/>
            <a:ext cx="1356846" cy="369332"/>
          </a:xfrm>
          <a:prstGeom prst="rect">
            <a:avLst/>
          </a:prstGeom>
        </p:spPr>
        <p:txBody>
          <a:bodyPr wrap="none">
            <a:spAutoFit/>
          </a:bodyPr>
          <a:lstStyle/>
          <a:p>
            <a:r>
              <a:rPr lang="en-US" altLang="ja-JP" b="1" i="1" dirty="0" smtClean="0">
                <a:solidFill>
                  <a:srgbClr val="FF0000"/>
                </a:solidFill>
              </a:rPr>
              <a:t>set up error </a:t>
            </a:r>
            <a:endParaRPr lang="ja-JP" altLang="en-US" b="1" i="1" dirty="0">
              <a:solidFill>
                <a:srgbClr val="FF0000"/>
              </a:solidFill>
            </a:endParaRPr>
          </a:p>
        </p:txBody>
      </p:sp>
      <p:sp>
        <p:nvSpPr>
          <p:cNvPr id="15" name="正方形/長方形 14"/>
          <p:cNvSpPr/>
          <p:nvPr/>
        </p:nvSpPr>
        <p:spPr>
          <a:xfrm>
            <a:off x="5724128" y="3573016"/>
            <a:ext cx="2428293" cy="369332"/>
          </a:xfrm>
          <a:prstGeom prst="rect">
            <a:avLst/>
          </a:prstGeom>
        </p:spPr>
        <p:txBody>
          <a:bodyPr wrap="none">
            <a:spAutoFit/>
          </a:bodyPr>
          <a:lstStyle/>
          <a:p>
            <a:r>
              <a:rPr lang="en-US" altLang="ja-JP" b="1" i="1" dirty="0" smtClean="0">
                <a:solidFill>
                  <a:srgbClr val="0070C0"/>
                </a:solidFill>
              </a:rPr>
              <a:t>atmospheric refraction</a:t>
            </a:r>
            <a:r>
              <a:rPr lang="en-US" altLang="ja-JP" i="1" dirty="0" smtClean="0"/>
              <a:t> </a:t>
            </a:r>
            <a:endParaRPr lang="ja-JP" altLang="en-US" dirty="0"/>
          </a:p>
        </p:txBody>
      </p:sp>
      <p:sp>
        <p:nvSpPr>
          <p:cNvPr id="16" name="正方形/長方形 15"/>
          <p:cNvSpPr/>
          <p:nvPr/>
        </p:nvSpPr>
        <p:spPr>
          <a:xfrm>
            <a:off x="493408" y="3933056"/>
            <a:ext cx="1486304" cy="369332"/>
          </a:xfrm>
          <a:prstGeom prst="rect">
            <a:avLst/>
          </a:prstGeom>
        </p:spPr>
        <p:txBody>
          <a:bodyPr wrap="none">
            <a:spAutoFit/>
          </a:bodyPr>
          <a:lstStyle/>
          <a:p>
            <a:r>
              <a:rPr lang="en-US" altLang="ja-JP" b="1" i="1" dirty="0" smtClean="0">
                <a:solidFill>
                  <a:srgbClr val="00B050"/>
                </a:solidFill>
              </a:rPr>
              <a:t>periodic error</a:t>
            </a:r>
            <a:endParaRPr lang="ja-JP" altLang="en-US" dirty="0">
              <a:solidFill>
                <a:srgbClr val="00B050"/>
              </a:solidFill>
            </a:endParaRPr>
          </a:p>
        </p:txBody>
      </p:sp>
      <p:sp>
        <p:nvSpPr>
          <p:cNvPr id="17" name="正方形/長方形 16"/>
          <p:cNvSpPr/>
          <p:nvPr/>
        </p:nvSpPr>
        <p:spPr>
          <a:xfrm>
            <a:off x="3131840" y="4725144"/>
            <a:ext cx="1356846" cy="369332"/>
          </a:xfrm>
          <a:prstGeom prst="rect">
            <a:avLst/>
          </a:prstGeom>
        </p:spPr>
        <p:txBody>
          <a:bodyPr wrap="none">
            <a:spAutoFit/>
          </a:bodyPr>
          <a:lstStyle/>
          <a:p>
            <a:r>
              <a:rPr lang="en-US" altLang="ja-JP" b="1" i="1" dirty="0" smtClean="0">
                <a:solidFill>
                  <a:srgbClr val="FF0000"/>
                </a:solidFill>
              </a:rPr>
              <a:t>set up error </a:t>
            </a:r>
            <a:endParaRPr lang="ja-JP" altLang="en-US" b="1" i="1" dirty="0">
              <a:solidFill>
                <a:srgbClr val="FF0000"/>
              </a:solidFill>
            </a:endParaRPr>
          </a:p>
        </p:txBody>
      </p:sp>
      <p:sp>
        <p:nvSpPr>
          <p:cNvPr id="18" name="正方形/長方形 17"/>
          <p:cNvSpPr/>
          <p:nvPr/>
        </p:nvSpPr>
        <p:spPr>
          <a:xfrm>
            <a:off x="5528083" y="4725144"/>
            <a:ext cx="2428293" cy="369332"/>
          </a:xfrm>
          <a:prstGeom prst="rect">
            <a:avLst/>
          </a:prstGeom>
        </p:spPr>
        <p:txBody>
          <a:bodyPr wrap="none">
            <a:spAutoFit/>
          </a:bodyPr>
          <a:lstStyle/>
          <a:p>
            <a:r>
              <a:rPr lang="en-US" altLang="ja-JP" b="1" i="1" dirty="0" smtClean="0">
                <a:solidFill>
                  <a:srgbClr val="0070C0"/>
                </a:solidFill>
              </a:rPr>
              <a:t>atmospheric refraction</a:t>
            </a:r>
            <a:r>
              <a:rPr lang="en-US" altLang="ja-JP" i="1" dirty="0" smtClean="0"/>
              <a:t> </a:t>
            </a:r>
            <a:endParaRPr lang="ja-JP" altLang="en-US" dirty="0"/>
          </a:p>
        </p:txBody>
      </p:sp>
      <p:sp>
        <p:nvSpPr>
          <p:cNvPr id="19" name="正方形/長方形 18"/>
          <p:cNvSpPr/>
          <p:nvPr/>
        </p:nvSpPr>
        <p:spPr>
          <a:xfrm>
            <a:off x="755576" y="2924944"/>
            <a:ext cx="453970" cy="369332"/>
          </a:xfrm>
          <a:prstGeom prst="rect">
            <a:avLst/>
          </a:prstGeom>
        </p:spPr>
        <p:txBody>
          <a:bodyPr wrap="none">
            <a:spAutoFit/>
          </a:bodyPr>
          <a:lstStyle/>
          <a:p>
            <a:r>
              <a:rPr lang="en-US" altLang="ja-JP" b="1" i="1" dirty="0" smtClean="0"/>
              <a:t>RA</a:t>
            </a:r>
            <a:endParaRPr lang="ja-JP" altLang="en-US" dirty="0"/>
          </a:p>
        </p:txBody>
      </p:sp>
      <p:sp>
        <p:nvSpPr>
          <p:cNvPr id="20" name="正方形/長方形 19"/>
          <p:cNvSpPr/>
          <p:nvPr/>
        </p:nvSpPr>
        <p:spPr>
          <a:xfrm>
            <a:off x="755576" y="4355812"/>
            <a:ext cx="538930" cy="369332"/>
          </a:xfrm>
          <a:prstGeom prst="rect">
            <a:avLst/>
          </a:prstGeom>
        </p:spPr>
        <p:txBody>
          <a:bodyPr wrap="none">
            <a:spAutoFit/>
          </a:bodyPr>
          <a:lstStyle/>
          <a:p>
            <a:r>
              <a:rPr lang="en-US" altLang="ja-JP" b="1" i="1" dirty="0" smtClean="0"/>
              <a:t>Dec</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dissolve">
                                      <p:cBhvr>
                                        <p:cTn id="16" dur="500"/>
                                        <p:tgtEl>
                                          <p:spTgt spid="12"/>
                                        </p:tgtEl>
                                      </p:cBhvr>
                                    </p:animEffect>
                                  </p:childTnLst>
                                </p:cTn>
                              </p:par>
                              <p:par>
                                <p:cTn id="17" presetID="9"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ssolve">
                                      <p:cBhvr>
                                        <p:cTn id="19" dur="500"/>
                                        <p:tgtEl>
                                          <p:spTgt spid="13"/>
                                        </p:tgtEl>
                                      </p:cBhvr>
                                    </p:animEffect>
                                  </p:childTnLst>
                                </p:cTn>
                              </p:par>
                              <p:par>
                                <p:cTn id="20" presetID="9"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par>
                                <p:cTn id="29" presetID="9"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par>
                                <p:cTn id="32" presetID="9"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i="1" dirty="0" smtClean="0"/>
              <a:t>Pointing Error Analysis</a:t>
            </a:r>
            <a:endParaRPr kumimoji="1" lang="ja-JP" altLang="en-US" i="1" dirty="0"/>
          </a:p>
        </p:txBody>
      </p:sp>
      <p:pic>
        <p:nvPicPr>
          <p:cNvPr id="4" name="Picture 3" descr="学章"/>
          <p:cNvPicPr>
            <a:picLocks noChangeAspect="1" noChangeArrowheads="1"/>
          </p:cNvPicPr>
          <p:nvPr/>
        </p:nvPicPr>
        <p:blipFill>
          <a:blip r:embed="rId2" cstate="print"/>
          <a:srcRect l="25696" r="51820"/>
          <a:stretch>
            <a:fillRect/>
          </a:stretch>
        </p:blipFill>
        <p:spPr bwMode="auto">
          <a:xfrm>
            <a:off x="8072462" y="285728"/>
            <a:ext cx="756408" cy="857256"/>
          </a:xfrm>
          <a:prstGeom prst="rect">
            <a:avLst/>
          </a:prstGeom>
          <a:noFill/>
        </p:spPr>
      </p:pic>
      <p:sp>
        <p:nvSpPr>
          <p:cNvPr id="5" name="正方形/長方形 4"/>
          <p:cNvSpPr/>
          <p:nvPr/>
        </p:nvSpPr>
        <p:spPr>
          <a:xfrm>
            <a:off x="611560" y="1198493"/>
            <a:ext cx="8136904" cy="646331"/>
          </a:xfrm>
          <a:prstGeom prst="rect">
            <a:avLst/>
          </a:prstGeom>
        </p:spPr>
        <p:txBody>
          <a:bodyPr wrap="square">
            <a:spAutoFit/>
          </a:bodyPr>
          <a:lstStyle/>
          <a:p>
            <a:r>
              <a:rPr lang="en-US" altLang="ja-JP" i="1" dirty="0" smtClean="0"/>
              <a:t>AIRT40 has three axes (</a:t>
            </a:r>
            <a:r>
              <a:rPr lang="en-US" altLang="ja-JP" b="1" i="1" dirty="0" smtClean="0">
                <a:solidFill>
                  <a:srgbClr val="0070C0"/>
                </a:solidFill>
              </a:rPr>
              <a:t>RA</a:t>
            </a:r>
            <a:r>
              <a:rPr lang="en-US" altLang="ja-JP" i="1" dirty="0" smtClean="0"/>
              <a:t>, </a:t>
            </a:r>
            <a:r>
              <a:rPr lang="en-US" altLang="ja-JP" b="1" i="1" dirty="0" err="1" smtClean="0">
                <a:solidFill>
                  <a:srgbClr val="0070C0"/>
                </a:solidFill>
              </a:rPr>
              <a:t>dec</a:t>
            </a:r>
            <a:r>
              <a:rPr lang="en-US" altLang="ja-JP" i="1" dirty="0" smtClean="0"/>
              <a:t>, and </a:t>
            </a:r>
            <a:r>
              <a:rPr lang="en-US" altLang="ja-JP" b="1" i="1" dirty="0" smtClean="0">
                <a:solidFill>
                  <a:srgbClr val="0070C0"/>
                </a:solidFill>
              </a:rPr>
              <a:t>opt axis</a:t>
            </a:r>
            <a:r>
              <a:rPr lang="en-US" altLang="ja-JP" i="1" dirty="0" smtClean="0"/>
              <a:t>). These three axes should be orthogonal, although telescope as built is not quite orthogonal.</a:t>
            </a:r>
            <a:endParaRPr lang="ja-JP" altLang="en-US" i="1" dirty="0"/>
          </a:p>
        </p:txBody>
      </p:sp>
      <p:sp>
        <p:nvSpPr>
          <p:cNvPr id="8" name="正方形/長方形 7"/>
          <p:cNvSpPr/>
          <p:nvPr/>
        </p:nvSpPr>
        <p:spPr>
          <a:xfrm>
            <a:off x="1043608" y="1918573"/>
            <a:ext cx="7416824" cy="646331"/>
          </a:xfrm>
          <a:prstGeom prst="rect">
            <a:avLst/>
          </a:prstGeom>
        </p:spPr>
        <p:txBody>
          <a:bodyPr wrap="square">
            <a:spAutoFit/>
          </a:bodyPr>
          <a:lstStyle/>
          <a:p>
            <a:r>
              <a:rPr lang="en-US" altLang="ja-JP" i="1" dirty="0" smtClean="0"/>
              <a:t>AIRT40 is aligned using the object A (H</a:t>
            </a:r>
            <a:r>
              <a:rPr lang="en-US" altLang="ja-JP" i="1" baseline="-25000" dirty="0" smtClean="0"/>
              <a:t>A</a:t>
            </a:r>
            <a:r>
              <a:rPr lang="en-US" altLang="ja-JP" i="1" dirty="0" smtClean="0"/>
              <a:t>, </a:t>
            </a:r>
            <a:r>
              <a:rPr lang="en-US" altLang="ja-JP" i="1" dirty="0" err="1" smtClean="0"/>
              <a:t>δ</a:t>
            </a:r>
            <a:r>
              <a:rPr lang="en-US" altLang="ja-JP" i="1" baseline="-25000" dirty="0" err="1" smtClean="0"/>
              <a:t>A</a:t>
            </a:r>
            <a:r>
              <a:rPr lang="en-US" altLang="ja-JP" i="1" dirty="0" smtClean="0"/>
              <a:t>) and then points to the object B (H</a:t>
            </a:r>
            <a:r>
              <a:rPr lang="en-US" altLang="ja-JP" i="1" baseline="-25000" dirty="0" smtClean="0"/>
              <a:t>B</a:t>
            </a:r>
            <a:r>
              <a:rPr lang="en-US" altLang="ja-JP" i="1" dirty="0" smtClean="0"/>
              <a:t>, </a:t>
            </a:r>
            <a:r>
              <a:rPr lang="en-US" altLang="ja-JP" i="1" dirty="0" err="1" smtClean="0"/>
              <a:t>δ</a:t>
            </a:r>
            <a:r>
              <a:rPr lang="en-US" altLang="ja-JP" i="1" baseline="-25000" dirty="0" err="1" smtClean="0"/>
              <a:t>B</a:t>
            </a:r>
            <a:r>
              <a:rPr lang="en-US" altLang="ja-JP" i="1" dirty="0" smtClean="0"/>
              <a:t>), the pointing errors of the RA and </a:t>
            </a:r>
            <a:r>
              <a:rPr lang="en-US" altLang="ja-JP" i="1" dirty="0" err="1" smtClean="0"/>
              <a:t>dec</a:t>
            </a:r>
            <a:r>
              <a:rPr lang="en-US" altLang="ja-JP" i="1" dirty="0" smtClean="0"/>
              <a:t> axis (</a:t>
            </a:r>
            <a:r>
              <a:rPr lang="en-US" altLang="ja-JP" i="1" dirty="0" err="1" smtClean="0"/>
              <a:t>Δα</a:t>
            </a:r>
            <a:r>
              <a:rPr lang="en-US" altLang="ja-JP" i="1" baseline="-25000" dirty="0" err="1" smtClean="0"/>
              <a:t>p</a:t>
            </a:r>
            <a:r>
              <a:rPr lang="en-US" altLang="ja-JP" i="1" dirty="0" smtClean="0"/>
              <a:t>, </a:t>
            </a:r>
            <a:r>
              <a:rPr lang="en-US" altLang="ja-JP" i="1" dirty="0" err="1" smtClean="0"/>
              <a:t>Δδ</a:t>
            </a:r>
            <a:r>
              <a:rPr lang="en-US" altLang="ja-JP" i="1" baseline="-25000" dirty="0" err="1" smtClean="0"/>
              <a:t>p</a:t>
            </a:r>
            <a:r>
              <a:rPr lang="en-US" altLang="ja-JP" i="1" dirty="0" smtClean="0"/>
              <a:t>)are given below,</a:t>
            </a:r>
            <a:endParaRPr lang="ja-JP" altLang="en-US" i="1" dirty="0"/>
          </a:p>
        </p:txBody>
      </p:sp>
      <p:pic>
        <p:nvPicPr>
          <p:cNvPr id="3074" name="Picture 2" descr="C:\Documents and Settings\Okita\デスクトップ\2010_05_SPIE\Oral_presentation\eq45.jpg"/>
          <p:cNvPicPr>
            <a:picLocks noChangeAspect="1" noChangeArrowheads="1"/>
          </p:cNvPicPr>
          <p:nvPr/>
        </p:nvPicPr>
        <p:blipFill>
          <a:blip r:embed="rId3" cstate="print"/>
          <a:srcRect/>
          <a:stretch>
            <a:fillRect/>
          </a:stretch>
        </p:blipFill>
        <p:spPr bwMode="auto">
          <a:xfrm>
            <a:off x="1259632" y="3140968"/>
            <a:ext cx="6438900" cy="3048000"/>
          </a:xfrm>
          <a:prstGeom prst="rect">
            <a:avLst/>
          </a:prstGeom>
          <a:noFill/>
        </p:spPr>
      </p:pic>
      <p:sp>
        <p:nvSpPr>
          <p:cNvPr id="10" name="正方形/長方形 9"/>
          <p:cNvSpPr/>
          <p:nvPr/>
        </p:nvSpPr>
        <p:spPr>
          <a:xfrm>
            <a:off x="2123728" y="3212976"/>
            <a:ext cx="331236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1" name="正方形/長方形 10"/>
          <p:cNvSpPr/>
          <p:nvPr/>
        </p:nvSpPr>
        <p:spPr>
          <a:xfrm>
            <a:off x="2051720" y="4293096"/>
            <a:ext cx="5544616" cy="43204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2" name="正方形/長方形 11"/>
          <p:cNvSpPr/>
          <p:nvPr/>
        </p:nvSpPr>
        <p:spPr>
          <a:xfrm>
            <a:off x="5940152" y="3789040"/>
            <a:ext cx="1512168" cy="360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dirty="0">
              <a:solidFill>
                <a:srgbClr val="00B050"/>
              </a:solidFill>
            </a:endParaRPr>
          </a:p>
        </p:txBody>
      </p:sp>
      <p:sp>
        <p:nvSpPr>
          <p:cNvPr id="13" name="正方形/長方形 12"/>
          <p:cNvSpPr/>
          <p:nvPr/>
        </p:nvSpPr>
        <p:spPr>
          <a:xfrm>
            <a:off x="1979712" y="4824008"/>
            <a:ext cx="4392488" cy="93610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15" name="正方形/長方形 14"/>
          <p:cNvSpPr/>
          <p:nvPr/>
        </p:nvSpPr>
        <p:spPr>
          <a:xfrm>
            <a:off x="5447402" y="3212976"/>
            <a:ext cx="1356846" cy="369332"/>
          </a:xfrm>
          <a:prstGeom prst="rect">
            <a:avLst/>
          </a:prstGeom>
        </p:spPr>
        <p:txBody>
          <a:bodyPr wrap="none">
            <a:spAutoFit/>
          </a:bodyPr>
          <a:lstStyle/>
          <a:p>
            <a:r>
              <a:rPr lang="en-US" altLang="ja-JP" b="1" i="1" dirty="0" smtClean="0">
                <a:solidFill>
                  <a:srgbClr val="FF0000"/>
                </a:solidFill>
              </a:rPr>
              <a:t>set up error </a:t>
            </a:r>
            <a:endParaRPr lang="ja-JP" altLang="en-US" b="1" i="1" dirty="0">
              <a:solidFill>
                <a:srgbClr val="FF0000"/>
              </a:solidFill>
            </a:endParaRPr>
          </a:p>
        </p:txBody>
      </p:sp>
      <p:sp>
        <p:nvSpPr>
          <p:cNvPr id="16" name="正方形/長方形 15"/>
          <p:cNvSpPr/>
          <p:nvPr/>
        </p:nvSpPr>
        <p:spPr>
          <a:xfrm>
            <a:off x="6372200" y="4653136"/>
            <a:ext cx="2428293" cy="369332"/>
          </a:xfrm>
          <a:prstGeom prst="rect">
            <a:avLst/>
          </a:prstGeom>
        </p:spPr>
        <p:txBody>
          <a:bodyPr wrap="none">
            <a:spAutoFit/>
          </a:bodyPr>
          <a:lstStyle/>
          <a:p>
            <a:r>
              <a:rPr lang="en-US" altLang="ja-JP" b="1" i="1" dirty="0" smtClean="0">
                <a:solidFill>
                  <a:srgbClr val="0070C0"/>
                </a:solidFill>
              </a:rPr>
              <a:t>atmospheric refraction</a:t>
            </a:r>
            <a:r>
              <a:rPr lang="en-US" altLang="ja-JP" i="1" dirty="0" smtClean="0"/>
              <a:t> </a:t>
            </a:r>
            <a:endParaRPr lang="ja-JP" altLang="en-US" i="1" dirty="0"/>
          </a:p>
        </p:txBody>
      </p:sp>
      <p:sp>
        <p:nvSpPr>
          <p:cNvPr id="17" name="正方形/長方形 16"/>
          <p:cNvSpPr/>
          <p:nvPr/>
        </p:nvSpPr>
        <p:spPr>
          <a:xfrm>
            <a:off x="7452320" y="3707740"/>
            <a:ext cx="1486304" cy="369332"/>
          </a:xfrm>
          <a:prstGeom prst="rect">
            <a:avLst/>
          </a:prstGeom>
        </p:spPr>
        <p:txBody>
          <a:bodyPr wrap="none">
            <a:spAutoFit/>
          </a:bodyPr>
          <a:lstStyle/>
          <a:p>
            <a:r>
              <a:rPr lang="en-US" altLang="ja-JP" b="1" i="1" dirty="0" smtClean="0">
                <a:solidFill>
                  <a:srgbClr val="00B050"/>
                </a:solidFill>
              </a:rPr>
              <a:t>periodic error</a:t>
            </a:r>
            <a:endParaRPr lang="ja-JP" altLang="en-US" i="1" dirty="0">
              <a:solidFill>
                <a:srgbClr val="00B050"/>
              </a:solidFill>
            </a:endParaRPr>
          </a:p>
        </p:txBody>
      </p:sp>
      <p:sp>
        <p:nvSpPr>
          <p:cNvPr id="18" name="正方形/長方形 17"/>
          <p:cNvSpPr/>
          <p:nvPr/>
        </p:nvSpPr>
        <p:spPr>
          <a:xfrm>
            <a:off x="3275856" y="6156012"/>
            <a:ext cx="1356846" cy="369332"/>
          </a:xfrm>
          <a:prstGeom prst="rect">
            <a:avLst/>
          </a:prstGeom>
        </p:spPr>
        <p:txBody>
          <a:bodyPr wrap="none">
            <a:spAutoFit/>
          </a:bodyPr>
          <a:lstStyle/>
          <a:p>
            <a:r>
              <a:rPr lang="en-US" altLang="ja-JP" b="1" i="1" dirty="0" smtClean="0">
                <a:solidFill>
                  <a:srgbClr val="FF0000"/>
                </a:solidFill>
              </a:rPr>
              <a:t>set up error </a:t>
            </a:r>
            <a:endParaRPr lang="ja-JP" altLang="en-US" b="1" i="1" dirty="0">
              <a:solidFill>
                <a:srgbClr val="FF0000"/>
              </a:solidFill>
            </a:endParaRPr>
          </a:p>
        </p:txBody>
      </p:sp>
      <p:sp>
        <p:nvSpPr>
          <p:cNvPr id="19" name="正方形/長方形 18"/>
          <p:cNvSpPr/>
          <p:nvPr/>
        </p:nvSpPr>
        <p:spPr>
          <a:xfrm>
            <a:off x="6372200" y="5445224"/>
            <a:ext cx="2428293" cy="369332"/>
          </a:xfrm>
          <a:prstGeom prst="rect">
            <a:avLst/>
          </a:prstGeom>
        </p:spPr>
        <p:txBody>
          <a:bodyPr wrap="none">
            <a:spAutoFit/>
          </a:bodyPr>
          <a:lstStyle/>
          <a:p>
            <a:r>
              <a:rPr lang="en-US" altLang="ja-JP" b="1" i="1" dirty="0" smtClean="0">
                <a:solidFill>
                  <a:srgbClr val="0070C0"/>
                </a:solidFill>
              </a:rPr>
              <a:t>atmospheric refraction</a:t>
            </a:r>
            <a:r>
              <a:rPr lang="en-US" altLang="ja-JP" i="1" dirty="0" smtClean="0"/>
              <a:t> </a:t>
            </a:r>
            <a:endParaRPr lang="ja-JP" altLang="en-US" i="1" dirty="0"/>
          </a:p>
        </p:txBody>
      </p:sp>
      <p:sp>
        <p:nvSpPr>
          <p:cNvPr id="20" name="正方形/長方形 19"/>
          <p:cNvSpPr/>
          <p:nvPr/>
        </p:nvSpPr>
        <p:spPr>
          <a:xfrm>
            <a:off x="611560" y="3203684"/>
            <a:ext cx="453970" cy="369332"/>
          </a:xfrm>
          <a:prstGeom prst="rect">
            <a:avLst/>
          </a:prstGeom>
        </p:spPr>
        <p:txBody>
          <a:bodyPr wrap="none">
            <a:spAutoFit/>
          </a:bodyPr>
          <a:lstStyle/>
          <a:p>
            <a:r>
              <a:rPr lang="en-US" altLang="ja-JP" b="1" i="1" dirty="0" smtClean="0"/>
              <a:t>RA</a:t>
            </a:r>
            <a:endParaRPr lang="ja-JP" altLang="en-US" i="1" dirty="0"/>
          </a:p>
        </p:txBody>
      </p:sp>
      <p:sp>
        <p:nvSpPr>
          <p:cNvPr id="21" name="正方形/長方形 20"/>
          <p:cNvSpPr/>
          <p:nvPr/>
        </p:nvSpPr>
        <p:spPr>
          <a:xfrm>
            <a:off x="611560" y="4787860"/>
            <a:ext cx="538930" cy="369332"/>
          </a:xfrm>
          <a:prstGeom prst="rect">
            <a:avLst/>
          </a:prstGeom>
        </p:spPr>
        <p:txBody>
          <a:bodyPr wrap="none">
            <a:spAutoFit/>
          </a:bodyPr>
          <a:lstStyle/>
          <a:p>
            <a:r>
              <a:rPr lang="en-US" altLang="ja-JP" b="1" i="1" dirty="0" smtClean="0"/>
              <a:t>Dec</a:t>
            </a:r>
            <a:endParaRPr lang="ja-JP" altLang="en-US" i="1" dirty="0"/>
          </a:p>
        </p:txBody>
      </p:sp>
      <p:sp>
        <p:nvSpPr>
          <p:cNvPr id="22" name="正方形/長方形 21"/>
          <p:cNvSpPr/>
          <p:nvPr/>
        </p:nvSpPr>
        <p:spPr>
          <a:xfrm>
            <a:off x="2123728" y="5832008"/>
            <a:ext cx="2448272"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23" name="正方形/長方形 22"/>
          <p:cNvSpPr/>
          <p:nvPr/>
        </p:nvSpPr>
        <p:spPr>
          <a:xfrm>
            <a:off x="4716016" y="5832008"/>
            <a:ext cx="432048" cy="36004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a:p>
        </p:txBody>
      </p:sp>
      <p:sp>
        <p:nvSpPr>
          <p:cNvPr id="24" name="正方形/長方形 23"/>
          <p:cNvSpPr/>
          <p:nvPr/>
        </p:nvSpPr>
        <p:spPr>
          <a:xfrm>
            <a:off x="4716016" y="6156012"/>
            <a:ext cx="1024639" cy="369332"/>
          </a:xfrm>
          <a:prstGeom prst="rect">
            <a:avLst/>
          </a:prstGeom>
        </p:spPr>
        <p:txBody>
          <a:bodyPr wrap="none">
            <a:spAutoFit/>
          </a:bodyPr>
          <a:lstStyle/>
          <a:p>
            <a:r>
              <a:rPr lang="en-US" altLang="ja-JP" b="1" i="1" dirty="0" smtClean="0">
                <a:solidFill>
                  <a:srgbClr val="FFC000"/>
                </a:solidFill>
              </a:rPr>
              <a:t>backlash</a:t>
            </a:r>
            <a:endParaRPr lang="ja-JP" altLang="en-US" b="1" i="1" dirty="0">
              <a:solidFill>
                <a:srgbClr val="FFC000"/>
              </a:solidFill>
            </a:endParaRPr>
          </a:p>
        </p:txBody>
      </p:sp>
      <p:sp>
        <p:nvSpPr>
          <p:cNvPr id="25" name="正方形/長方形 24"/>
          <p:cNvSpPr/>
          <p:nvPr/>
        </p:nvSpPr>
        <p:spPr>
          <a:xfrm>
            <a:off x="2123728" y="3789040"/>
            <a:ext cx="1440160" cy="36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dirty="0">
              <a:solidFill>
                <a:srgbClr val="7030A0"/>
              </a:solidFill>
            </a:endParaRPr>
          </a:p>
        </p:txBody>
      </p:sp>
      <p:sp>
        <p:nvSpPr>
          <p:cNvPr id="26" name="正方形/長方形 25"/>
          <p:cNvSpPr/>
          <p:nvPr/>
        </p:nvSpPr>
        <p:spPr>
          <a:xfrm>
            <a:off x="3707904" y="3789040"/>
            <a:ext cx="1440160" cy="3600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i="1" dirty="0">
              <a:solidFill>
                <a:srgbClr val="7030A0"/>
              </a:solidFill>
            </a:endParaRPr>
          </a:p>
        </p:txBody>
      </p:sp>
      <p:cxnSp>
        <p:nvCxnSpPr>
          <p:cNvPr id="30" name="直線矢印コネクタ 29"/>
          <p:cNvCxnSpPr/>
          <p:nvPr/>
        </p:nvCxnSpPr>
        <p:spPr>
          <a:xfrm rot="10800000" flipV="1">
            <a:off x="3059832" y="2924944"/>
            <a:ext cx="1008112" cy="79208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rot="16200000" flipH="1">
            <a:off x="3815916" y="3176972"/>
            <a:ext cx="792088" cy="28803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3491880" y="2564904"/>
            <a:ext cx="1842171" cy="369332"/>
          </a:xfrm>
          <a:prstGeom prst="rect">
            <a:avLst/>
          </a:prstGeom>
        </p:spPr>
        <p:txBody>
          <a:bodyPr wrap="none">
            <a:spAutoFit/>
          </a:bodyPr>
          <a:lstStyle/>
          <a:p>
            <a:r>
              <a:rPr lang="en-US" altLang="ja-JP" b="1" i="1" dirty="0" smtClean="0">
                <a:solidFill>
                  <a:srgbClr val="7030A0"/>
                </a:solidFill>
              </a:rPr>
              <a:t>orthogonal error </a:t>
            </a:r>
            <a:endParaRPr lang="ja-JP" altLang="en-US" b="1" i="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ssolve">
                                      <p:cBhvr>
                                        <p:cTn id="13" dur="500"/>
                                        <p:tgtEl>
                                          <p:spTgt spid="1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dissolve">
                                      <p:cBhvr>
                                        <p:cTn id="34" dur="500"/>
                                        <p:tgtEl>
                                          <p:spTgt spid="2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dissolve">
                                      <p:cBhvr>
                                        <p:cTn id="43" dur="500"/>
                                        <p:tgtEl>
                                          <p:spTgt spid="2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dissolve">
                                      <p:cBhvr>
                                        <p:cTn id="46" dur="500"/>
                                        <p:tgtEl>
                                          <p:spTgt spid="26"/>
                                        </p:tgtEl>
                                      </p:cBhvr>
                                    </p:animEffect>
                                  </p:childTnLst>
                                </p:cTn>
                              </p:par>
                              <p:par>
                                <p:cTn id="47" presetID="9"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dissolve">
                                      <p:cBhvr>
                                        <p:cTn id="49" dur="500"/>
                                        <p:tgtEl>
                                          <p:spTgt spid="30"/>
                                        </p:tgtEl>
                                      </p:cBhvr>
                                    </p:animEffect>
                                  </p:childTnLst>
                                </p:cTn>
                              </p:par>
                              <p:par>
                                <p:cTn id="50" presetID="9" presetClass="entr" presetSubtype="0"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dissolve">
                                      <p:cBhvr>
                                        <p:cTn id="52" dur="500"/>
                                        <p:tgtEl>
                                          <p:spTgt spid="32"/>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dissolve">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P spid="16" grpId="0"/>
      <p:bldP spid="17" grpId="0"/>
      <p:bldP spid="18" grpId="0"/>
      <p:bldP spid="19" grpId="0"/>
      <p:bldP spid="22" grpId="0" animBg="1"/>
      <p:bldP spid="23" grpId="0" animBg="1"/>
      <p:bldP spid="24" grpId="0"/>
      <p:bldP spid="25" grpId="0" animBg="1"/>
      <p:bldP spid="26" grpId="0" animBg="1"/>
      <p:bldP spid="3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1191</TotalTime>
  <Words>1550</Words>
  <Application>Microsoft Office PowerPoint</Application>
  <PresentationFormat>画面に合わせる (4:3)</PresentationFormat>
  <Paragraphs>182</Paragraphs>
  <Slides>15</Slides>
  <Notes>0</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Office テーマ</vt:lpstr>
      <vt:lpstr>Antarctic Infra-Red Telescope with a 40cm primary mirror (AIRT40), Development and Improvement</vt:lpstr>
      <vt:lpstr>Introduction</vt:lpstr>
      <vt:lpstr>Dome Fuji</vt:lpstr>
      <vt:lpstr>AIRT40</vt:lpstr>
      <vt:lpstr>AIRT40</vt:lpstr>
      <vt:lpstr>Cold Test</vt:lpstr>
      <vt:lpstr>Cold Test</vt:lpstr>
      <vt:lpstr>Tracking Error Analysis</vt:lpstr>
      <vt:lpstr>Pointing Error Analysis</vt:lpstr>
      <vt:lpstr>Test Observation</vt:lpstr>
      <vt:lpstr>Optical Analysis</vt:lpstr>
      <vt:lpstr>Observation plan</vt:lpstr>
      <vt:lpstr>Observation plan</vt:lpstr>
      <vt:lpstr>Conclusion</vt:lpstr>
      <vt:lpstr>スライド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Antarctic Infra-Red Telescope with a 40cm primary mirror (AIRT40), Development and Improvement</dc:title>
  <dc:creator>Okita</dc:creator>
  <cp:lastModifiedBy>Okita</cp:lastModifiedBy>
  <cp:revision>90</cp:revision>
  <dcterms:created xsi:type="dcterms:W3CDTF">2010-06-23T11:46:07Z</dcterms:created>
  <dcterms:modified xsi:type="dcterms:W3CDTF">2010-06-30T17:33:18Z</dcterms:modified>
</cp:coreProperties>
</file>