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501" r:id="rId2"/>
    <p:sldId id="502" r:id="rId3"/>
    <p:sldId id="503" r:id="rId4"/>
    <p:sldId id="504" r:id="rId5"/>
    <p:sldId id="506" r:id="rId6"/>
    <p:sldId id="505" r:id="rId7"/>
    <p:sldId id="443" r:id="rId8"/>
    <p:sldId id="450" r:id="rId9"/>
    <p:sldId id="451" r:id="rId10"/>
    <p:sldId id="452" r:id="rId11"/>
    <p:sldId id="455" r:id="rId12"/>
    <p:sldId id="456" r:id="rId13"/>
    <p:sldId id="458" r:id="rId14"/>
    <p:sldId id="461" r:id="rId15"/>
    <p:sldId id="462" r:id="rId16"/>
    <p:sldId id="465" r:id="rId17"/>
    <p:sldId id="499" r:id="rId18"/>
    <p:sldId id="500" r:id="rId19"/>
    <p:sldId id="429" r:id="rId20"/>
    <p:sldId id="430" r:id="rId2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D9D9D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7" autoAdjust="0"/>
  </p:normalViewPr>
  <p:slideViewPr>
    <p:cSldViewPr>
      <p:cViewPr>
        <p:scale>
          <a:sx n="70" d="100"/>
          <a:sy n="70" d="100"/>
        </p:scale>
        <p:origin x="-528" y="-108"/>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90" d="100"/>
        <a:sy n="90" d="100"/>
      </p:scale>
      <p:origin x="0" y="10578"/>
    </p:cViewPr>
  </p:sorterViewPr>
  <p:notesViewPr>
    <p:cSldViewPr>
      <p:cViewPr varScale="1">
        <p:scale>
          <a:sx n="76" d="100"/>
          <a:sy n="76" d="100"/>
        </p:scale>
        <p:origin x="-2214" y="-114"/>
      </p:cViewPr>
      <p:guideLst>
        <p:guide orient="horz" pos="3130"/>
        <p:guide pos="2143"/>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18FACA24-958E-4E7A-9DBA-B762CB1808B1}" type="datetimeFigureOut">
              <a:rPr kumimoji="1" lang="ja-JP" altLang="en-US" smtClean="0"/>
              <a:pPr/>
              <a:t>2010/3/26</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776AAC8D-8BFF-4645-B8FA-6A78FA9701D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099" cy="4969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2226" tIns="46113" rIns="92226" bIns="46113" rtlCol="0"/>
          <a:lstStyle>
            <a:lvl1pPr algn="r">
              <a:defRPr sz="1200"/>
            </a:lvl1pPr>
          </a:lstStyle>
          <a:p>
            <a:fld id="{E9DBFEC1-0B3C-4ED3-B2AB-6D91DBC1E537}" type="datetimeFigureOut">
              <a:rPr kumimoji="1" lang="ja-JP" altLang="en-US" smtClean="0"/>
              <a:pPr/>
              <a:t>2010/3/26</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 4"/>
          <p:cNvSpPr>
            <a:spLocks noGrp="1"/>
          </p:cNvSpPr>
          <p:nvPr>
            <p:ph type="body" sz="quarter" idx="3"/>
          </p:nvPr>
        </p:nvSpPr>
        <p:spPr>
          <a:xfrm>
            <a:off x="680562" y="4721187"/>
            <a:ext cx="5444490" cy="4472702"/>
          </a:xfrm>
          <a:prstGeom prst="rect">
            <a:avLst/>
          </a:prstGeom>
        </p:spPr>
        <p:txBody>
          <a:bodyPr vert="horz" lIns="92226" tIns="46113" rIns="92226" bIns="4611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46"/>
            <a:ext cx="2949099" cy="496967"/>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2226" tIns="46113" rIns="92226" bIns="46113" rtlCol="0" anchor="b"/>
          <a:lstStyle>
            <a:lvl1pPr algn="r">
              <a:defRPr sz="1200"/>
            </a:lvl1pPr>
          </a:lstStyle>
          <a:p>
            <a:fld id="{8A08E276-C688-4D49-8311-6FF7E5D4413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A1B8571-B6D6-44E5-AAD1-2EB814498562}" type="datetime1">
              <a:rPr kumimoji="1" lang="ja-JP" altLang="en-US" smtClean="0"/>
              <a:pPr/>
              <a:t>2010/3/26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37274C9-D6CE-49D1-8121-74759C91493B}" type="datetime1">
              <a:rPr kumimoji="1" lang="ja-JP" altLang="en-US" smtClean="0"/>
              <a:pPr/>
              <a:t>2010/3/26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7EF9F15-9127-4578-81AF-924EB3B29184}" type="datetime1">
              <a:rPr kumimoji="1" lang="ja-JP" altLang="en-US" smtClean="0"/>
              <a:pPr/>
              <a:t>2010/3/26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923DB59-B45F-4CB6-A630-85CA2865B10E}" type="datetime1">
              <a:rPr kumimoji="1" lang="ja-JP" altLang="en-US" smtClean="0"/>
              <a:pPr/>
              <a:t>2010/3/26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9DB7A94-D4BC-4F79-8B79-10811158C124}" type="datetime1">
              <a:rPr kumimoji="1" lang="ja-JP" altLang="en-US" smtClean="0"/>
              <a:pPr/>
              <a:t>2010/3/26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505ED8C-D75F-4B2B-B522-B0EA6F603DFC}" type="datetime1">
              <a:rPr kumimoji="1" lang="ja-JP" altLang="en-US" smtClean="0"/>
              <a:pPr/>
              <a:t>2010/3/26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F9E0B0B-55B0-4518-9207-622CC7490EFC}" type="datetime1">
              <a:rPr kumimoji="1" lang="ja-JP" altLang="en-US" smtClean="0"/>
              <a:pPr/>
              <a:t>2010/3/26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E28E904-D02F-4AE7-BFD0-8731C994D865}" type="datetime1">
              <a:rPr kumimoji="1" lang="ja-JP" altLang="en-US" smtClean="0"/>
              <a:pPr/>
              <a:t>2010/3/26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9553F12-DCC6-433F-9E69-E7529FD6C2FA}" type="datetime1">
              <a:rPr kumimoji="1" lang="ja-JP" altLang="en-US" smtClean="0"/>
              <a:pPr/>
              <a:t>2010/3/26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ABC39AE-B096-49ED-AE57-99F44E257205}" type="datetime1">
              <a:rPr kumimoji="1" lang="ja-JP" altLang="en-US" smtClean="0"/>
              <a:pPr/>
              <a:t>2010/3/26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F3BC415-BA0A-4E8F-A8E1-1F655A8CA29E}" type="datetime1">
              <a:rPr kumimoji="1" lang="ja-JP" altLang="en-US" smtClean="0"/>
              <a:pPr/>
              <a:t>2010/3/26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11C075B-6712-4FC4-92CB-6BC868D296D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8E557-4556-41C6-AFA0-A172CF8A4CE6}" type="datetime1">
              <a:rPr kumimoji="1" lang="ja-JP" altLang="en-US" smtClean="0"/>
              <a:pPr/>
              <a:t>2010/3/26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1C075B-6712-4FC4-92CB-6BC868D296D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hyperlink" Target="http://maru.bonyari.jp/texclip/'%20=-4.37527/times%2010%5e%7b-3%7d/epsilon%20''_p%20/sin%20(H_0-Hp)t+0'"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maru.bonyari.jp/texclip/'%20=%20902.465''%20/times%20/frac%7b/cos%20/delta%20/sin%20H_0%7d%7b/cos%20/delta%20/sin%20H_0-4.84814/times%2010%5e%7b-6%7d/epsilon%20'" TargetMode="External"/><Relationship Id="rId1" Type="http://schemas.openxmlformats.org/officeDocument/2006/relationships/slideLayout" Target="../slideLayouts/slideLayout2.xml"/><Relationship Id="rId6" Type="http://schemas.openxmlformats.org/officeDocument/2006/relationships/hyperlink" Target="http://maru.bonyari.jp/texclip/texclip.php?s=\begin%7balign*%7d%0d%0a+%20P_0''%20\times%20\left%20\%7b%20\sin%20(1.57510%20t+\phi%20)-\sin%20\phi%20\right%20\%7d+%20E%0d%0a\end%7balign*%7d" TargetMode="External"/><Relationship Id="rId11" Type="http://schemas.openxmlformats.org/officeDocument/2006/relationships/image" Target="../media/image33.png"/><Relationship Id="rId5" Type="http://schemas.openxmlformats.org/officeDocument/2006/relationships/image" Target="../media/image30.png"/><Relationship Id="rId10" Type="http://schemas.openxmlformats.org/officeDocument/2006/relationships/hyperlink" Target="http://maru.bonyari.jp/texclip/texclip.php?s=\begin%7balign*%7d%0d%0a+%20D\times%20t%20+%20F%20%0d%0a\end%7balign*%7d" TargetMode="External"/><Relationship Id="rId4" Type="http://schemas.openxmlformats.org/officeDocument/2006/relationships/hyperlink" Target="http://maru.bonyari.jp/texclip/'.255078/times%20/frac%7b/sin%20/delta%20/sin%20L/cos%20L%20/cos%20H_0+/cos%20/delta%20/cos%20%5e2L%20%7d%7b(/sin%20/delta%20/sin%20L+/cos%20/delta%20/cos%20L%20/cos%20H_0)%5e2%7d%20t%20+%20C/times%20t%20-902.465'" TargetMode="Externa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maru.bonyari.jp/texclip/texclip.php?s=\begin%7balign*%7d%0d%0a%20%20\Delta%20\alpha_%7bobs%7d%20&amp;%20\simeq%20\Biggl\%7b%20\epsilon_p%20\left%20\%7b%20\sin%20(H_B-H_p)\tan%20\delta_B%20-\sin%20(H_A-H_p)\tan%20\delta_A%20\right%20\%7d%20+d\left%20(%20\tan%20\delta_B%20-\tan%20\delta_A%20\right%20)%20-t\left%20(%20\frac%7b1%7d%7b\cos%20\delta_B%7d%20-%20\frac%7b1%7d%7b\cos%20\delta_A%7d\right%20)%20\Biggr\%7d%20\cos%20\delta_B%20\\%0d%0a%20%20&amp;%20-R_0%20\Biggl(%20\frac%7b\sin%20H_B\cos%20L%7d%7b\sin%20\delta_B%20\sin%20L+\cos%20\delta_B%20\cos%20L%20\cos%20H_B%7d%20-\frac%7b\sin%20H_A\cos%20L%7d%7b\sin%20\delta_A%20\sin%20L+\cos%20\delta_A%20\cos%20L%20\cos%20H_A%7d%20\Biggl)%20\\%0d%0a%20%20&amp;%20\pm%20\Bigl(%20|P_0|+|B_%7bRA%7d\pm%20\Delta%20B_%7bRA%7d|%20\Bigr)%20(\cos%20\delta_A+\cos%20\delta_B)%20\\%0d%0a\end%7balign*%7d"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maru.bonyari.jp/texclip/texclip.php?s=\begin%7balign*%7d%0d%0a\Delta%20\delta_%7bobs%7d%20&amp;%20\simeq%20R_0\Biggl\%7b%20\frac%7b\sin%20L%7d%7b\sin%20\delta_B%20\cos%20\delta_B%20\sin%20L+\cos%20%5e2%20\delta_B%20\cos%20L%20\cos%20H_B%7d%20-%20\frac%7b\sin%20L%7d%7b\sin%20\delta_A%20\cos%20\delta_A%20\sin%20L+\cos%20%5e2%20\delta_A%20\cos%20L%20\cos%20H_A%7d%20-(%20\tan%20\delta_B-\tan\delta_A)%20\Biggr\%7d%20\\%0d%0a%20%20&amp;%20+\epsilon_p%20\left%20\%7b%20\cos%20(H_B-H_p)-\cos%20(H_A-H_p)%20\right%20\%7d\pm%202|B_%7bDec%7d\pm%20\Delta%20B_%7bDec%7d|\end%7balign*%7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maru.bonyari.jp/texclip/texclip.php?s=\begin%7balign*%7d%0d%0a%20%20\Delta%20\alpha_%7bobs%7d%20&amp;%20\simeq%20\Biggl\%7b%20\epsilon_p%20\left%20\%7b%20\sin%20(H_B-H_p)\tan%20\delta_B%20-\sin%20(H_A-H_p)\tan%20\delta_A%20\right%20\%7d%20+d\left%20(%20\tan%20\delta_B%20-\tan%20\delta_A%20\right%20)%20-t\left%20(%20\frac%7b1%7d%7b\cos%20\delta_B%7d%20-%20\frac%7b1%7d%7b\cos%20\delta_A%7d\right%20)%20\Biggr\%7d%20\cos%20\delta_B%20\\%0d%0a%20%20&amp;%20-R_0%20\Biggl(%20\frac%7b\sin%20H_B\cos%20L%7d%7b\sin%20\delta_B%20\sin%20L+\cos%20\delta_B%20\cos%20L%20\cos%20H_B%7d%20-\frac%7b\sin%20H_A\cos%20L%7d%7b\sin%20\delta_A%20\sin%20L+\cos%20\delta_A%20\cos%20L%20\cos%20H_A%7d%20\Biggl)%20\\%0d%0a%20%20&amp;%20\pm%20\Bigl(%20|P_0|+|B_%7bRA%7d\pm%20\Delta%20B_%7bRA%7d|%20\Bigr)%20(\cos%20\delta_A+\cos%20\delta_B)%20\\%0d%0a\end%7balign*%7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ja.wikipedia.org/wiki/%E3%83%95%E3%82%A1%E3%82%A4%E3%83%AB:Flag_of_Australia.svg" TargetMode="External"/><Relationship Id="rId3" Type="http://schemas.openxmlformats.org/officeDocument/2006/relationships/hyperlink" Target="http://ja.wikipedia.org/wiki/%E3%83%95%E3%82%A1%E3%82%A4%E3%83%AB:Flag_of_the_People's_Republic_of_China.svg" TargetMode="External"/><Relationship Id="rId7" Type="http://schemas.openxmlformats.org/officeDocument/2006/relationships/hyperlink" Target="http://ja.wikipedia.org/wiki/%E3%83%95%E3%82%A1%E3%82%A4%E3%83%AB:Flag_of_France.svg" TargetMode="Externa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ja.wikipedia.org/wiki/%E3%83%95%E3%82%A1%E3%82%A4%E3%83%AB:Flag_of_Japan.svg" TargetMode="External"/><Relationship Id="rId5" Type="http://schemas.openxmlformats.org/officeDocument/2006/relationships/hyperlink" Target="http://ja.wikipedia.org/wiki/%E3%83%95%E3%82%A1%E3%82%A4%E3%83%AB:Flag_of_Italy.svg" TargetMode="External"/><Relationship Id="rId15" Type="http://schemas.openxmlformats.org/officeDocument/2006/relationships/image" Target="../media/image8.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ja.wikipedia.org/wiki/%E3%83%95%E3%82%A1%E3%82%A4%E3%83%AB:Flag_of_the_United_States.svg" TargetMode="Externa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maru.bonyari.jp/texclip/texclip.php?s=\begin%7balign*%7d%0d%0a%20%20P(T)=\frac%7bN_a(T,P)%7d%7bC%7dT%5e%7b\alpha%7d(T-T_C)%0d%0a\end%7balign*%7d"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85915"/>
            <a:ext cx="7772400" cy="1470025"/>
          </a:xfrm>
          <a:noFill/>
        </p:spPr>
        <p:txBody>
          <a:bodyPr>
            <a:normAutofit/>
          </a:bodyPr>
          <a:lstStyle/>
          <a:p>
            <a:r>
              <a:rPr kumimoji="1" lang="ja-JP" altLang="en-US" dirty="0" smtClean="0">
                <a:effectLst>
                  <a:outerShdw blurRad="38100" dist="38100" dir="2700000" algn="tl">
                    <a:srgbClr val="000000">
                      <a:alpha val="43137"/>
                    </a:srgbClr>
                  </a:outerShdw>
                </a:effectLst>
                <a:latin typeface="+mj-ea"/>
              </a:rPr>
              <a:t>南極</a:t>
            </a:r>
            <a:r>
              <a:rPr kumimoji="1" lang="en-US" altLang="ja-JP" dirty="0" smtClean="0">
                <a:effectLst>
                  <a:outerShdw blurRad="38100" dist="38100" dir="2700000" algn="tl">
                    <a:srgbClr val="000000">
                      <a:alpha val="43137"/>
                    </a:srgbClr>
                  </a:outerShdw>
                </a:effectLst>
                <a:latin typeface="+mn-lt"/>
              </a:rPr>
              <a:t>40cm</a:t>
            </a:r>
            <a:r>
              <a:rPr kumimoji="1" lang="ja-JP" altLang="en-US" dirty="0" smtClean="0">
                <a:effectLst>
                  <a:outerShdw blurRad="38100" dist="38100" dir="2700000" algn="tl">
                    <a:srgbClr val="000000">
                      <a:alpha val="43137"/>
                    </a:srgbClr>
                  </a:outerShdw>
                </a:effectLst>
                <a:latin typeface="+mj-ea"/>
              </a:rPr>
              <a:t>赤外線望遠鏡の</a:t>
            </a:r>
            <a:r>
              <a:rPr lang="ja-JP" altLang="en-US" dirty="0" smtClean="0">
                <a:effectLst>
                  <a:outerShdw blurRad="38100" dist="38100" dir="2700000" algn="tl">
                    <a:srgbClr val="000000">
                      <a:alpha val="43137"/>
                    </a:srgbClr>
                  </a:outerShdw>
                </a:effectLst>
                <a:latin typeface="+mj-ea"/>
              </a:rPr>
              <a:t>開発</a:t>
            </a:r>
            <a:r>
              <a:rPr kumimoji="1" lang="ja-JP" altLang="en-US" dirty="0" smtClean="0">
                <a:effectLst>
                  <a:outerShdw blurRad="38100" dist="38100" dir="2700000" algn="tl">
                    <a:srgbClr val="000000">
                      <a:alpha val="43137"/>
                    </a:srgbClr>
                  </a:outerShdw>
                </a:effectLst>
                <a:latin typeface="+mj-ea"/>
              </a:rPr>
              <a:t>と性能評価</a:t>
            </a:r>
            <a:endParaRPr kumimoji="1" lang="ja-JP" altLang="en-US" dirty="0">
              <a:effectLst>
                <a:outerShdw blurRad="38100" dist="38100" dir="2700000" algn="tl">
                  <a:srgbClr val="000000">
                    <a:alpha val="43137"/>
                  </a:srgbClr>
                </a:outerShdw>
              </a:effectLst>
              <a:latin typeface="+mj-ea"/>
            </a:endParaRPr>
          </a:p>
        </p:txBody>
      </p:sp>
      <p:sp>
        <p:nvSpPr>
          <p:cNvPr id="3" name="サブタイトル 2"/>
          <p:cNvSpPr>
            <a:spLocks noGrp="1"/>
          </p:cNvSpPr>
          <p:nvPr>
            <p:ph type="subTitle" idx="1"/>
          </p:nvPr>
        </p:nvSpPr>
        <p:spPr>
          <a:xfrm>
            <a:off x="0" y="3886200"/>
            <a:ext cx="9144000" cy="1752600"/>
          </a:xfrm>
        </p:spPr>
        <p:txBody>
          <a:bodyPr>
            <a:noAutofit/>
          </a:bodyPr>
          <a:lstStyle/>
          <a:p>
            <a:r>
              <a:rPr lang="ja-JP" altLang="en-US" sz="2200" dirty="0" smtClean="0">
                <a:solidFill>
                  <a:schemeClr val="tx1"/>
                </a:solidFill>
                <a:effectLst>
                  <a:outerShdw blurRad="38100" dist="38100" dir="2700000" algn="tl">
                    <a:srgbClr val="000000">
                      <a:alpha val="43137"/>
                    </a:srgbClr>
                  </a:outerShdw>
                </a:effectLst>
                <a:ea typeface="+mj-ea"/>
              </a:rPr>
              <a:t>○</a:t>
            </a:r>
            <a:r>
              <a:rPr kumimoji="1" lang="ja-JP" altLang="en-US" sz="2200" dirty="0" smtClean="0">
                <a:solidFill>
                  <a:schemeClr val="tx1"/>
                </a:solidFill>
                <a:effectLst>
                  <a:outerShdw blurRad="38100" dist="38100" dir="2700000" algn="tl">
                    <a:srgbClr val="000000">
                      <a:alpha val="43137"/>
                    </a:srgbClr>
                  </a:outerShdw>
                </a:effectLst>
                <a:ea typeface="+mj-ea"/>
              </a:rPr>
              <a:t>沖田博文、市川隆、吉川智弘、</a:t>
            </a:r>
            <a:r>
              <a:rPr kumimoji="1" lang="en-US" altLang="ja-JP" sz="2200" dirty="0" smtClean="0">
                <a:solidFill>
                  <a:schemeClr val="tx1"/>
                </a:solidFill>
                <a:effectLst>
                  <a:outerShdw blurRad="38100" dist="38100" dir="2700000" algn="tl">
                    <a:srgbClr val="000000">
                      <a:alpha val="43137"/>
                    </a:srgbClr>
                  </a:outerShdw>
                </a:effectLst>
                <a:ea typeface="+mj-ea"/>
              </a:rPr>
              <a:t>Ramsey Guy </a:t>
            </a:r>
            <a:r>
              <a:rPr kumimoji="1" lang="en-US" altLang="ja-JP" sz="2200" dirty="0" err="1" smtClean="0">
                <a:solidFill>
                  <a:schemeClr val="tx1"/>
                </a:solidFill>
                <a:effectLst>
                  <a:outerShdw blurRad="38100" dist="38100" dir="2700000" algn="tl">
                    <a:srgbClr val="000000">
                      <a:alpha val="43137"/>
                    </a:srgbClr>
                  </a:outerShdw>
                </a:effectLst>
                <a:ea typeface="+mj-ea"/>
              </a:rPr>
              <a:t>Lundock</a:t>
            </a:r>
            <a:r>
              <a:rPr kumimoji="1" lang="ja-JP" altLang="en-US" sz="2200" dirty="0" err="1" smtClean="0">
                <a:solidFill>
                  <a:schemeClr val="tx1"/>
                </a:solidFill>
                <a:effectLst>
                  <a:outerShdw blurRad="38100" dist="38100" dir="2700000" algn="tl">
                    <a:srgbClr val="000000">
                      <a:alpha val="43137"/>
                    </a:srgbClr>
                  </a:outerShdw>
                </a:effectLst>
                <a:ea typeface="+mj-ea"/>
              </a:rPr>
              <a:t>、</a:t>
            </a:r>
            <a:r>
              <a:rPr kumimoji="1" lang="ja-JP" altLang="en-US" sz="2200" dirty="0" smtClean="0">
                <a:solidFill>
                  <a:schemeClr val="tx1"/>
                </a:solidFill>
                <a:effectLst>
                  <a:outerShdw blurRad="38100" dist="38100" dir="2700000" algn="tl">
                    <a:srgbClr val="000000">
                      <a:alpha val="43137"/>
                    </a:srgbClr>
                  </a:outerShdw>
                </a:effectLst>
                <a:ea typeface="+mj-ea"/>
              </a:rPr>
              <a:t>栗田健太郎</a:t>
            </a:r>
            <a:endParaRPr kumimoji="1" lang="en-US" altLang="ja-JP" sz="2200" dirty="0" smtClean="0">
              <a:solidFill>
                <a:schemeClr val="tx1"/>
              </a:solidFill>
              <a:effectLst>
                <a:outerShdw blurRad="38100" dist="38100" dir="2700000" algn="tl">
                  <a:srgbClr val="000000">
                    <a:alpha val="43137"/>
                  </a:srgbClr>
                </a:outerShdw>
              </a:effectLst>
              <a:ea typeface="+mj-ea"/>
            </a:endParaRPr>
          </a:p>
          <a:p>
            <a:r>
              <a:rPr lang="ja-JP" altLang="en-US" sz="2200" dirty="0" smtClean="0">
                <a:solidFill>
                  <a:schemeClr val="tx1"/>
                </a:solidFill>
                <a:effectLst>
                  <a:outerShdw blurRad="38100" dist="38100" dir="2700000" algn="tl">
                    <a:srgbClr val="000000">
                      <a:alpha val="43137"/>
                    </a:srgbClr>
                  </a:outerShdw>
                </a:effectLst>
                <a:ea typeface="+mj-ea"/>
              </a:rPr>
              <a:t>（東北大学）</a:t>
            </a:r>
            <a:endParaRPr kumimoji="1" lang="en-US" altLang="ja-JP" sz="2200" dirty="0" smtClean="0">
              <a:solidFill>
                <a:schemeClr val="tx1"/>
              </a:solidFill>
              <a:effectLst>
                <a:outerShdw blurRad="38100" dist="38100" dir="2700000" algn="tl">
                  <a:srgbClr val="000000">
                    <a:alpha val="43137"/>
                  </a:srgbClr>
                </a:outerShdw>
              </a:effectLst>
              <a:ea typeface="+mj-ea"/>
            </a:endParaRPr>
          </a:p>
          <a:p>
            <a:endParaRPr lang="en-US" altLang="ja-JP" sz="2000" dirty="0" smtClean="0">
              <a:solidFill>
                <a:schemeClr val="tx1"/>
              </a:solidFill>
              <a:effectLst>
                <a:outerShdw blurRad="38100" dist="38100" dir="2700000" algn="tl">
                  <a:srgbClr val="000000">
                    <a:alpha val="43137"/>
                  </a:srgbClr>
                </a:outerShdw>
              </a:effectLst>
              <a:ea typeface="+mj-ea"/>
            </a:endParaRPr>
          </a:p>
          <a:p>
            <a:pPr lvl="0">
              <a:spcBef>
                <a:spcPts val="0"/>
              </a:spcBef>
            </a:pPr>
            <a:r>
              <a:rPr lang="ja-JP" altLang="en-US" sz="1600" dirty="0" smtClean="0">
                <a:solidFill>
                  <a:prstClr val="black"/>
                </a:solidFill>
                <a:effectLst>
                  <a:outerShdw blurRad="38100" dist="38100" dir="2700000" algn="tl">
                    <a:srgbClr val="000000">
                      <a:alpha val="43137"/>
                    </a:srgbClr>
                  </a:outerShdw>
                </a:effectLst>
                <a:ea typeface="+mj-ea"/>
              </a:rPr>
              <a:t>日本天文学会 </a:t>
            </a:r>
            <a:r>
              <a:rPr lang="en-US" altLang="ja-JP" sz="1600" dirty="0" smtClean="0">
                <a:solidFill>
                  <a:prstClr val="black"/>
                </a:solidFill>
                <a:effectLst>
                  <a:outerShdw blurRad="38100" dist="38100" dir="2700000" algn="tl">
                    <a:srgbClr val="000000">
                      <a:alpha val="43137"/>
                    </a:srgbClr>
                  </a:outerShdw>
                </a:effectLst>
                <a:ea typeface="+mj-ea"/>
              </a:rPr>
              <a:t>2010</a:t>
            </a:r>
            <a:r>
              <a:rPr lang="ja-JP" altLang="en-US" sz="1600" dirty="0" smtClean="0">
                <a:solidFill>
                  <a:prstClr val="black"/>
                </a:solidFill>
                <a:effectLst>
                  <a:outerShdw blurRad="38100" dist="38100" dir="2700000" algn="tl">
                    <a:srgbClr val="000000">
                      <a:alpha val="43137"/>
                    </a:srgbClr>
                  </a:outerShdw>
                </a:effectLst>
                <a:ea typeface="+mj-ea"/>
              </a:rPr>
              <a:t>年春期年会 </a:t>
            </a:r>
            <a:r>
              <a:rPr lang="en-US" altLang="ja-JP" sz="1600" dirty="0" smtClean="0">
                <a:solidFill>
                  <a:prstClr val="black"/>
                </a:solidFill>
                <a:effectLst>
                  <a:outerShdw blurRad="38100" dist="38100" dir="2700000" algn="tl">
                    <a:srgbClr val="000000">
                      <a:alpha val="43137"/>
                    </a:srgbClr>
                  </a:outerShdw>
                </a:effectLst>
                <a:ea typeface="+mj-ea"/>
              </a:rPr>
              <a:t>V64a</a:t>
            </a:r>
          </a:p>
          <a:p>
            <a:pPr lvl="0">
              <a:spcBef>
                <a:spcPts val="0"/>
              </a:spcBef>
            </a:pPr>
            <a:r>
              <a:rPr lang="en-US" altLang="ja-JP" sz="1600" dirty="0" smtClean="0">
                <a:solidFill>
                  <a:prstClr val="black"/>
                </a:solidFill>
                <a:effectLst>
                  <a:outerShdw blurRad="38100" dist="38100" dir="2700000" algn="tl">
                    <a:srgbClr val="000000">
                      <a:alpha val="43137"/>
                    </a:srgbClr>
                  </a:outerShdw>
                </a:effectLst>
                <a:ea typeface="+mj-ea"/>
              </a:rPr>
              <a:t>2010</a:t>
            </a:r>
            <a:r>
              <a:rPr lang="ja-JP" altLang="en-US" sz="1600" dirty="0" smtClean="0">
                <a:solidFill>
                  <a:prstClr val="black"/>
                </a:solidFill>
                <a:effectLst>
                  <a:outerShdw blurRad="38100" dist="38100" dir="2700000" algn="tl">
                    <a:srgbClr val="000000">
                      <a:alpha val="43137"/>
                    </a:srgbClr>
                  </a:outerShdw>
                </a:effectLst>
                <a:ea typeface="+mj-ea"/>
              </a:rPr>
              <a:t>年</a:t>
            </a:r>
            <a:r>
              <a:rPr lang="en-US" altLang="ja-JP" sz="1600" dirty="0" smtClean="0">
                <a:solidFill>
                  <a:prstClr val="black"/>
                </a:solidFill>
                <a:effectLst>
                  <a:outerShdw blurRad="38100" dist="38100" dir="2700000" algn="tl">
                    <a:srgbClr val="000000">
                      <a:alpha val="43137"/>
                    </a:srgbClr>
                  </a:outerShdw>
                </a:effectLst>
                <a:ea typeface="+mj-ea"/>
              </a:rPr>
              <a:t>3</a:t>
            </a:r>
            <a:r>
              <a:rPr lang="ja-JP" altLang="en-US" sz="1600" dirty="0" smtClean="0">
                <a:solidFill>
                  <a:prstClr val="black"/>
                </a:solidFill>
                <a:effectLst>
                  <a:outerShdw blurRad="38100" dist="38100" dir="2700000" algn="tl">
                    <a:srgbClr val="000000">
                      <a:alpha val="43137"/>
                    </a:srgbClr>
                  </a:outerShdw>
                </a:effectLst>
                <a:ea typeface="+mj-ea"/>
              </a:rPr>
              <a:t>月</a:t>
            </a:r>
            <a:r>
              <a:rPr lang="en-US" altLang="ja-JP" sz="1600" dirty="0" smtClean="0">
                <a:solidFill>
                  <a:prstClr val="black"/>
                </a:solidFill>
                <a:effectLst>
                  <a:outerShdw blurRad="38100" dist="38100" dir="2700000" algn="tl">
                    <a:srgbClr val="000000">
                      <a:alpha val="43137"/>
                    </a:srgbClr>
                  </a:outerShdw>
                </a:effectLst>
                <a:ea typeface="+mj-ea"/>
              </a:rPr>
              <a:t>27</a:t>
            </a:r>
            <a:r>
              <a:rPr lang="ja-JP" altLang="en-US" sz="1600" dirty="0" smtClean="0">
                <a:solidFill>
                  <a:prstClr val="black"/>
                </a:solidFill>
                <a:effectLst>
                  <a:outerShdw blurRad="38100" dist="38100" dir="2700000" algn="tl">
                    <a:srgbClr val="000000">
                      <a:alpha val="43137"/>
                    </a:srgbClr>
                  </a:outerShdw>
                </a:effectLst>
                <a:ea typeface="+mj-ea"/>
              </a:rPr>
              <a:t>日</a:t>
            </a:r>
            <a:r>
              <a:rPr lang="en-US" altLang="ja-JP" sz="1600" dirty="0" smtClean="0">
                <a:solidFill>
                  <a:prstClr val="black"/>
                </a:solidFill>
                <a:effectLst>
                  <a:outerShdw blurRad="38100" dist="38100" dir="2700000" algn="tl">
                    <a:srgbClr val="000000">
                      <a:alpha val="43137"/>
                    </a:srgbClr>
                  </a:outerShdw>
                </a:effectLst>
                <a:ea typeface="+mj-ea"/>
              </a:rPr>
              <a:t>(</a:t>
            </a:r>
            <a:r>
              <a:rPr lang="ja-JP" altLang="en-US" sz="1600" dirty="0" smtClean="0">
                <a:solidFill>
                  <a:prstClr val="black"/>
                </a:solidFill>
                <a:effectLst>
                  <a:outerShdw blurRad="38100" dist="38100" dir="2700000" algn="tl">
                    <a:srgbClr val="000000">
                      <a:alpha val="43137"/>
                    </a:srgbClr>
                  </a:outerShdw>
                </a:effectLst>
                <a:ea typeface="+mj-ea"/>
              </a:rPr>
              <a:t>土</a:t>
            </a:r>
            <a:r>
              <a:rPr lang="en-US" altLang="ja-JP" sz="1600" dirty="0" smtClean="0">
                <a:solidFill>
                  <a:prstClr val="black"/>
                </a:solidFill>
                <a:effectLst>
                  <a:outerShdw blurRad="38100" dist="38100" dir="2700000" algn="tl">
                    <a:srgbClr val="000000">
                      <a:alpha val="43137"/>
                    </a:srgbClr>
                  </a:outerShdw>
                </a:effectLst>
                <a:ea typeface="+mj-ea"/>
              </a:rPr>
              <a:t>) 9:30</a:t>
            </a:r>
            <a:r>
              <a:rPr lang="ja-JP" altLang="en-US" sz="1600" dirty="0" smtClean="0">
                <a:solidFill>
                  <a:prstClr val="black"/>
                </a:solidFill>
                <a:effectLst>
                  <a:outerShdw blurRad="38100" dist="38100" dir="2700000" algn="tl">
                    <a:srgbClr val="000000">
                      <a:alpha val="43137"/>
                    </a:srgbClr>
                  </a:outerShdw>
                </a:effectLst>
                <a:ea typeface="+mj-ea"/>
              </a:rPr>
              <a:t>～</a:t>
            </a:r>
            <a:r>
              <a:rPr lang="en-US" altLang="ja-JP" sz="1600" dirty="0" smtClean="0">
                <a:solidFill>
                  <a:prstClr val="black"/>
                </a:solidFill>
                <a:effectLst>
                  <a:outerShdw blurRad="38100" dist="38100" dir="2700000" algn="tl">
                    <a:srgbClr val="000000">
                      <a:alpha val="43137"/>
                    </a:srgbClr>
                  </a:outerShdw>
                </a:effectLst>
                <a:ea typeface="+mj-ea"/>
              </a:rPr>
              <a:t>9:42</a:t>
            </a:r>
            <a:endParaRPr lang="ja-JP" altLang="en-US" sz="1600" dirty="0" smtClean="0">
              <a:solidFill>
                <a:prstClr val="black"/>
              </a:solidFill>
              <a:effectLst>
                <a:outerShdw blurRad="38100" dist="38100" dir="2700000" algn="tl">
                  <a:srgbClr val="000000">
                    <a:alpha val="43137"/>
                  </a:srgbClr>
                </a:outerShdw>
              </a:effectLst>
              <a:ea typeface="+mj-ea"/>
            </a:endParaRPr>
          </a:p>
          <a:p>
            <a:endParaRPr kumimoji="1" lang="en-US" altLang="ja-JP" sz="2000" b="1" dirty="0" smtClean="0">
              <a:solidFill>
                <a:schemeClr val="tx1"/>
              </a:solidFill>
              <a:effectLst>
                <a:outerShdw blurRad="38100" dist="38100" dir="2700000" algn="tl">
                  <a:srgbClr val="000000">
                    <a:alpha val="43137"/>
                  </a:srgbClr>
                </a:outerShdw>
              </a:effectLst>
            </a:endParaRPr>
          </a:p>
          <a:p>
            <a:endParaRPr kumimoji="1" lang="en-US" altLang="ja-JP" sz="2400" b="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effectLst>
                  <a:outerShdw blurRad="38100" dist="38100" dir="2700000" algn="tl">
                    <a:srgbClr val="000000">
                      <a:alpha val="43137"/>
                    </a:srgbClr>
                  </a:outerShdw>
                </a:effectLst>
              </a:rPr>
              <a:t>副鏡ユニット・</a:t>
            </a:r>
            <a:r>
              <a:rPr kumimoji="1" lang="en-US" altLang="ja-JP" sz="3200" dirty="0" smtClean="0">
                <a:effectLst>
                  <a:outerShdw blurRad="38100" dist="38100" dir="2700000" algn="tl">
                    <a:srgbClr val="000000">
                      <a:alpha val="43137"/>
                    </a:srgbClr>
                  </a:outerShdw>
                </a:effectLst>
              </a:rPr>
              <a:t>RA</a:t>
            </a:r>
            <a:r>
              <a:rPr kumimoji="1" lang="ja-JP" altLang="en-US" sz="3200" dirty="0" smtClean="0">
                <a:effectLst>
                  <a:outerShdw blurRad="38100" dist="38100" dir="2700000" algn="tl">
                    <a:srgbClr val="000000">
                      <a:alpha val="43137"/>
                    </a:srgbClr>
                  </a:outerShdw>
                </a:effectLst>
              </a:rPr>
              <a:t>軸ユニット</a:t>
            </a:r>
            <a:endParaRPr kumimoji="1" lang="ja-JP" altLang="en-US" sz="3200" dirty="0">
              <a:effectLst>
                <a:outerShdw blurRad="38100" dist="38100" dir="2700000" algn="tl">
                  <a:srgbClr val="000000">
                    <a:alpha val="43137"/>
                  </a:srgbClr>
                </a:outerShdw>
              </a:effectLst>
            </a:endParaRPr>
          </a:p>
        </p:txBody>
      </p:sp>
      <p:pic>
        <p:nvPicPr>
          <p:cNvPr id="30722" name="Picture 2"/>
          <p:cNvPicPr>
            <a:picLocks noChangeAspect="1" noChangeArrowheads="1"/>
          </p:cNvPicPr>
          <p:nvPr/>
        </p:nvPicPr>
        <p:blipFill>
          <a:blip r:embed="rId2" cstate="print"/>
          <a:srcRect/>
          <a:stretch>
            <a:fillRect/>
          </a:stretch>
        </p:blipFill>
        <p:spPr bwMode="auto">
          <a:xfrm>
            <a:off x="5578128" y="3049785"/>
            <a:ext cx="2351458" cy="214314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上下矢印 12"/>
          <p:cNvSpPr/>
          <p:nvPr/>
        </p:nvSpPr>
        <p:spPr>
          <a:xfrm>
            <a:off x="6685364" y="3549851"/>
            <a:ext cx="178543" cy="5715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右矢印 14"/>
          <p:cNvSpPr/>
          <p:nvPr/>
        </p:nvSpPr>
        <p:spPr>
          <a:xfrm>
            <a:off x="6328174" y="4549983"/>
            <a:ext cx="428628"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 13"/>
          <p:cNvSpPr>
            <a:spLocks noGrp="1"/>
          </p:cNvSpPr>
          <p:nvPr>
            <p:ph type="sldNum" sz="quarter" idx="12"/>
          </p:nvPr>
        </p:nvSpPr>
        <p:spPr/>
        <p:txBody>
          <a:bodyPr/>
          <a:lstStyle/>
          <a:p>
            <a:fld id="{211C075B-6712-4FC4-92CB-6BC868D296D4}" type="slidenum">
              <a:rPr kumimoji="1" lang="ja-JP" altLang="en-US" smtClean="0"/>
              <a:pPr/>
              <a:t>10</a:t>
            </a:fld>
            <a:endParaRPr kumimoji="1" lang="ja-JP" altLang="en-US" dirty="0"/>
          </a:p>
        </p:txBody>
      </p:sp>
      <p:sp>
        <p:nvSpPr>
          <p:cNvPr id="16" name="正方形/長方形 15"/>
          <p:cNvSpPr/>
          <p:nvPr/>
        </p:nvSpPr>
        <p:spPr>
          <a:xfrm>
            <a:off x="5153841" y="1692463"/>
            <a:ext cx="2347117" cy="369332"/>
          </a:xfrm>
          <a:prstGeom prst="rect">
            <a:avLst/>
          </a:prstGeom>
          <a:solidFill>
            <a:schemeClr val="bg1"/>
          </a:solidFill>
          <a:ln>
            <a:solidFill>
              <a:schemeClr val="tx1"/>
            </a:solidFill>
          </a:ln>
          <a:effectLst/>
        </p:spPr>
        <p:txBody>
          <a:bodyPr wrap="none">
            <a:spAutoFit/>
          </a:bodyPr>
          <a:lstStyle/>
          <a:p>
            <a:pPr marL="342900" lvl="0" indent="-342900">
              <a:spcBef>
                <a:spcPct val="20000"/>
              </a:spcBef>
              <a:defRPr/>
            </a:pPr>
            <a:r>
              <a:rPr lang="en-US" altLang="ja-JP" dirty="0" smtClean="0">
                <a:effectLst>
                  <a:outerShdw blurRad="38100" dist="38100" dir="2700000" algn="tl">
                    <a:srgbClr val="000000">
                      <a:alpha val="43137"/>
                    </a:srgbClr>
                  </a:outerShdw>
                </a:effectLst>
              </a:rPr>
              <a:t>RA</a:t>
            </a:r>
            <a:r>
              <a:rPr lang="ja-JP" altLang="en-US" dirty="0" smtClean="0">
                <a:effectLst>
                  <a:outerShdw blurRad="38100" dist="38100" dir="2700000" algn="tl">
                    <a:srgbClr val="000000">
                      <a:alpha val="43137"/>
                    </a:srgbClr>
                  </a:outerShdw>
                </a:effectLst>
              </a:rPr>
              <a:t>軸ユニット冷却実験</a:t>
            </a:r>
            <a:endParaRPr lang="en-US" altLang="ja-JP" dirty="0" smtClean="0">
              <a:effectLst>
                <a:outerShdw blurRad="38100" dist="38100" dir="2700000" algn="tl">
                  <a:srgbClr val="000000">
                    <a:alpha val="43137"/>
                  </a:srgbClr>
                </a:outerShdw>
              </a:effectLst>
            </a:endParaRPr>
          </a:p>
        </p:txBody>
      </p:sp>
      <p:sp>
        <p:nvSpPr>
          <p:cNvPr id="17" name="テキスト ボックス 16"/>
          <p:cNvSpPr txBox="1"/>
          <p:nvPr/>
        </p:nvSpPr>
        <p:spPr>
          <a:xfrm>
            <a:off x="5357818" y="2121091"/>
            <a:ext cx="2928958" cy="861774"/>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dirty="0" smtClean="0">
                <a:effectLst>
                  <a:outerShdw blurRad="38100" dist="38100" dir="2700000" algn="tl">
                    <a:srgbClr val="000000">
                      <a:alpha val="43137"/>
                    </a:srgbClr>
                  </a:outerShdw>
                </a:effectLst>
              </a:rPr>
              <a:t>シャフト・軸受け・ウォームホイルは材質が異なり熱収縮率も異なる</a:t>
            </a:r>
            <a:endParaRPr lang="en-US" altLang="ja-JP" sz="1400" dirty="0" smtClean="0">
              <a:effectLst>
                <a:outerShdw blurRad="38100" dist="38100" dir="2700000" algn="tl">
                  <a:srgbClr val="000000">
                    <a:alpha val="43137"/>
                  </a:srgbClr>
                </a:outerShdw>
              </a:effectLst>
            </a:endParaRPr>
          </a:p>
          <a:p>
            <a:endParaRPr lang="en-US" altLang="ja-JP" sz="800" dirty="0" smtClean="0">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℃では</a:t>
            </a:r>
            <a:r>
              <a:rPr lang="ja-JP" altLang="en-US" sz="1400" dirty="0" smtClean="0">
                <a:solidFill>
                  <a:srgbClr val="0000FF"/>
                </a:solidFill>
                <a:effectLst>
                  <a:outerShdw blurRad="38100" dist="38100" dir="2700000" algn="tl">
                    <a:srgbClr val="000000">
                      <a:alpha val="43137"/>
                    </a:srgbClr>
                  </a:outerShdw>
                </a:effectLst>
              </a:rPr>
              <a:t>隙間調整必須</a:t>
            </a:r>
            <a:endParaRPr lang="en-US" altLang="ja-JP" sz="1400" dirty="0" smtClean="0">
              <a:solidFill>
                <a:srgbClr val="0000FF"/>
              </a:solidFill>
              <a:effectLst>
                <a:outerShdw blurRad="38100" dist="38100" dir="2700000" algn="tl">
                  <a:srgbClr val="000000">
                    <a:alpha val="43137"/>
                  </a:srgbClr>
                </a:outerShdw>
              </a:effectLst>
            </a:endParaRPr>
          </a:p>
        </p:txBody>
      </p:sp>
      <p:pic>
        <p:nvPicPr>
          <p:cNvPr id="18" name="Picture 7" descr="IMG_1745"/>
          <p:cNvPicPr>
            <a:picLocks noChangeAspect="1" noChangeArrowheads="1"/>
          </p:cNvPicPr>
          <p:nvPr/>
        </p:nvPicPr>
        <p:blipFill>
          <a:blip r:embed="rId3" cstate="print"/>
          <a:srcRect/>
          <a:stretch>
            <a:fillRect/>
          </a:stretch>
        </p:blipFill>
        <p:spPr bwMode="auto">
          <a:xfrm>
            <a:off x="2071670" y="3978479"/>
            <a:ext cx="1928826" cy="1446412"/>
          </a:xfrm>
          <a:prstGeom prst="rect">
            <a:avLst/>
          </a:prstGeom>
          <a:noFill/>
          <a:effectLst>
            <a:outerShdw blurRad="50800" dist="38100" dir="2700000" algn="tl" rotWithShape="0">
              <a:prstClr val="black">
                <a:alpha val="40000"/>
              </a:prstClr>
            </a:outerShdw>
          </a:effectLst>
        </p:spPr>
      </p:pic>
      <p:pic>
        <p:nvPicPr>
          <p:cNvPr id="19" name="Picture 2"/>
          <p:cNvPicPr>
            <a:picLocks noChangeAspect="1" noChangeArrowheads="1"/>
          </p:cNvPicPr>
          <p:nvPr/>
        </p:nvPicPr>
        <p:blipFill>
          <a:blip r:embed="rId4" cstate="print"/>
          <a:srcRect/>
          <a:stretch>
            <a:fillRect/>
          </a:stretch>
        </p:blipFill>
        <p:spPr bwMode="auto">
          <a:xfrm>
            <a:off x="962512" y="2335405"/>
            <a:ext cx="1500198" cy="232364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テキスト ボックス 19"/>
          <p:cNvSpPr txBox="1"/>
          <p:nvPr/>
        </p:nvSpPr>
        <p:spPr>
          <a:xfrm>
            <a:off x="2605586" y="2312251"/>
            <a:ext cx="2286016" cy="523220"/>
          </a:xfrm>
          <a:prstGeom prst="rect">
            <a:avLst/>
          </a:prstGeom>
          <a:noFill/>
        </p:spPr>
        <p:txBody>
          <a:bodyPr wrap="square" rtlCol="0">
            <a:spAutoFit/>
          </a:bodyPr>
          <a:lstStyle/>
          <a:p>
            <a:r>
              <a:rPr kumimoji="1" lang="ja-JP" altLang="en-US" sz="1400" dirty="0" smtClean="0">
                <a:effectLst>
                  <a:outerShdw blurRad="38100" dist="38100" dir="2700000" algn="tl">
                    <a:srgbClr val="000000">
                      <a:alpha val="43137"/>
                    </a:srgbClr>
                  </a:outerShdw>
                </a:effectLst>
              </a:rPr>
              <a:t>副鏡モーターの回転で副鏡を上下</a:t>
            </a:r>
            <a:r>
              <a:rPr lang="ja-JP" altLang="en-US" sz="1400" dirty="0" smtClean="0">
                <a:effectLst>
                  <a:outerShdw blurRad="38100" dist="38100" dir="2700000" algn="tl">
                    <a:srgbClr val="000000">
                      <a:alpha val="43137"/>
                    </a:srgbClr>
                  </a:outerShdw>
                </a:effectLst>
              </a:rPr>
              <a:t>させてピントを調整</a:t>
            </a:r>
            <a:endParaRPr kumimoji="1" lang="ja-JP" altLang="en-US" sz="1400" dirty="0">
              <a:effectLst>
                <a:outerShdw blurRad="38100" dist="38100" dir="2700000" algn="tl">
                  <a:srgbClr val="000000">
                    <a:alpha val="43137"/>
                  </a:srgbClr>
                </a:outerShdw>
              </a:effectLst>
            </a:endParaRPr>
          </a:p>
        </p:txBody>
      </p:sp>
      <p:sp>
        <p:nvSpPr>
          <p:cNvPr id="21" name="円/楕円 20"/>
          <p:cNvSpPr/>
          <p:nvPr/>
        </p:nvSpPr>
        <p:spPr>
          <a:xfrm>
            <a:off x="1391140" y="3907041"/>
            <a:ext cx="642942" cy="35719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3" name="直線矢印コネクタ 22"/>
          <p:cNvCxnSpPr/>
          <p:nvPr/>
        </p:nvCxnSpPr>
        <p:spPr>
          <a:xfrm rot="10800000" flipV="1">
            <a:off x="2105520" y="3264099"/>
            <a:ext cx="680530" cy="142876"/>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4" name="直線矢印コネクタ 23"/>
          <p:cNvCxnSpPr/>
          <p:nvPr/>
        </p:nvCxnSpPr>
        <p:spPr>
          <a:xfrm rot="10800000" flipV="1">
            <a:off x="2034082" y="3264099"/>
            <a:ext cx="751968" cy="714380"/>
          </a:xfrm>
          <a:prstGeom prst="straightConnector1">
            <a:avLst/>
          </a:prstGeom>
          <a:ln>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5" name="テキスト ボックス 24"/>
          <p:cNvSpPr txBox="1"/>
          <p:nvPr/>
        </p:nvSpPr>
        <p:spPr>
          <a:xfrm>
            <a:off x="2786050" y="3049785"/>
            <a:ext cx="2214578" cy="646331"/>
          </a:xfrm>
          <a:prstGeom prst="rect">
            <a:avLst/>
          </a:prstGeom>
          <a:noFill/>
        </p:spPr>
        <p:txBody>
          <a:bodyPr wrap="square" rtlCol="0">
            <a:spAutoFit/>
          </a:bodyPr>
          <a:lstStyle/>
          <a:p>
            <a:r>
              <a:rPr kumimoji="1" lang="ja-JP" altLang="en-US" sz="1400" dirty="0" smtClean="0">
                <a:effectLst>
                  <a:outerShdw blurRad="38100" dist="38100" dir="2700000" algn="tl">
                    <a:srgbClr val="000000">
                      <a:alpha val="43137"/>
                    </a:srgbClr>
                  </a:outerShdw>
                </a:effectLst>
              </a:rPr>
              <a:t>シャフト・ブシュは同一材質</a:t>
            </a:r>
            <a:endParaRPr kumimoji="1" lang="en-US" altLang="ja-JP" sz="1400" dirty="0" smtClean="0">
              <a:effectLst>
                <a:outerShdw blurRad="38100" dist="38100" dir="2700000" algn="tl">
                  <a:srgbClr val="000000">
                    <a:alpha val="43137"/>
                  </a:srgbClr>
                </a:outerShdw>
              </a:effectLst>
            </a:endParaRPr>
          </a:p>
          <a:p>
            <a:endParaRPr lang="en-US" altLang="ja-JP" sz="800" dirty="0" smtClean="0">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　　　→</a:t>
            </a:r>
            <a:r>
              <a:rPr lang="ja-JP" altLang="en-US" sz="1400" dirty="0" smtClean="0">
                <a:solidFill>
                  <a:srgbClr val="0000FF"/>
                </a:solidFill>
                <a:effectLst>
                  <a:outerShdw blurRad="38100" dist="38100" dir="2700000" algn="tl">
                    <a:srgbClr val="000000">
                      <a:alpha val="43137"/>
                    </a:srgbClr>
                  </a:outerShdw>
                </a:effectLst>
              </a:rPr>
              <a:t>隙間調整不要</a:t>
            </a:r>
            <a:endParaRPr kumimoji="1" lang="en-US" altLang="ja-JP" sz="1400" dirty="0" smtClean="0">
              <a:solidFill>
                <a:srgbClr val="0000FF"/>
              </a:solidFill>
              <a:effectLst>
                <a:outerShdw blurRad="38100" dist="38100" dir="2700000" algn="tl">
                  <a:srgbClr val="000000">
                    <a:alpha val="43137"/>
                  </a:srgbClr>
                </a:outerShdw>
              </a:effectLst>
            </a:endParaRPr>
          </a:p>
        </p:txBody>
      </p:sp>
      <p:sp>
        <p:nvSpPr>
          <p:cNvPr id="26" name="正方形/長方形 25"/>
          <p:cNvSpPr/>
          <p:nvPr/>
        </p:nvSpPr>
        <p:spPr>
          <a:xfrm>
            <a:off x="2428860" y="6072206"/>
            <a:ext cx="4572000" cy="307777"/>
          </a:xfrm>
          <a:prstGeom prst="rect">
            <a:avLst/>
          </a:prstGeom>
          <a:solidFill>
            <a:schemeClr val="bg1"/>
          </a:solidFill>
          <a:ln>
            <a:solidFill>
              <a:schemeClr val="tx1"/>
            </a:solidFill>
          </a:ln>
        </p:spPr>
        <p:txBody>
          <a:bodyPr>
            <a:spAutoFit/>
          </a:bodyPr>
          <a:lstStyle/>
          <a:p>
            <a:r>
              <a:rPr lang="ja-JP" altLang="en-US" sz="1400" dirty="0" smtClean="0">
                <a:effectLst>
                  <a:outerShdw blurRad="38100" dist="38100" dir="2700000" algn="tl">
                    <a:srgbClr val="000000">
                      <a:alpha val="43137"/>
                    </a:srgbClr>
                  </a:outerShdw>
                </a:effectLst>
                <a:latin typeface="+mn-ea"/>
              </a:rPr>
              <a:t>脱脂</a:t>
            </a:r>
            <a:r>
              <a:rPr lang="en-US" altLang="ja-JP" sz="1400" dirty="0" smtClean="0">
                <a:effectLst>
                  <a:outerShdw blurRad="38100" dist="38100" dir="2700000" algn="tl">
                    <a:srgbClr val="000000">
                      <a:alpha val="43137"/>
                    </a:srgbClr>
                  </a:outerShdw>
                </a:effectLst>
                <a:latin typeface="+mn-ea"/>
              </a:rPr>
              <a:t>/</a:t>
            </a:r>
            <a:r>
              <a:rPr lang="ja-JP" altLang="en-US" sz="1400" dirty="0" smtClean="0">
                <a:effectLst>
                  <a:outerShdw blurRad="38100" dist="38100" dir="2700000" algn="tl">
                    <a:srgbClr val="000000">
                      <a:alpha val="43137"/>
                    </a:srgbClr>
                  </a:outerShdw>
                </a:effectLst>
                <a:latin typeface="+mn-ea"/>
              </a:rPr>
              <a:t>グリスアップ</a:t>
            </a:r>
            <a:r>
              <a:rPr lang="en-US" altLang="ja-JP" sz="1400" dirty="0" smtClean="0">
                <a:effectLst>
                  <a:outerShdw blurRad="38100" dist="38100" dir="2700000" algn="tl">
                    <a:srgbClr val="000000">
                      <a:alpha val="43137"/>
                    </a:srgbClr>
                  </a:outerShdw>
                </a:effectLst>
                <a:latin typeface="+mn-ea"/>
              </a:rPr>
              <a:t>/</a:t>
            </a:r>
            <a:r>
              <a:rPr lang="ja-JP" altLang="en-US" sz="1400" dirty="0" smtClean="0">
                <a:effectLst>
                  <a:outerShdw blurRad="38100" dist="38100" dir="2700000" algn="tl">
                    <a:srgbClr val="000000">
                      <a:alpha val="43137"/>
                    </a:srgbClr>
                  </a:outerShdw>
                </a:effectLst>
                <a:latin typeface="+mn-ea"/>
              </a:rPr>
              <a:t>最適な隙間調整によって</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latin typeface="+mn-ea"/>
              </a:rPr>
              <a:t>で動作</a:t>
            </a:r>
            <a:endParaRPr lang="en-US" altLang="ja-JP" sz="1400" dirty="0" smtClean="0">
              <a:effectLst>
                <a:outerShdw blurRad="38100" dist="38100" dir="2700000" algn="tl">
                  <a:srgbClr val="000000">
                    <a:alpha val="43137"/>
                  </a:srgbClr>
                </a:outerShdw>
              </a:effectLst>
              <a:latin typeface="+mn-ea"/>
            </a:endParaRPr>
          </a:p>
        </p:txBody>
      </p:sp>
      <p:sp>
        <p:nvSpPr>
          <p:cNvPr id="27" name="正方形/長方形 26"/>
          <p:cNvSpPr/>
          <p:nvPr/>
        </p:nvSpPr>
        <p:spPr>
          <a:xfrm>
            <a:off x="857224" y="1692463"/>
            <a:ext cx="2319866" cy="369332"/>
          </a:xfrm>
          <a:prstGeom prst="rect">
            <a:avLst/>
          </a:prstGeom>
          <a:solidFill>
            <a:schemeClr val="bg1"/>
          </a:solidFill>
          <a:ln>
            <a:solidFill>
              <a:schemeClr val="tx1"/>
            </a:solidFill>
          </a:ln>
          <a:effectLst/>
        </p:spPr>
        <p:txBody>
          <a:bodyPr wrap="none">
            <a:spAutoFit/>
          </a:bodyPr>
          <a:lstStyle/>
          <a:p>
            <a:pPr marL="342900" lvl="0" indent="-342900">
              <a:spcBef>
                <a:spcPct val="20000"/>
              </a:spcBef>
              <a:defRPr/>
            </a:pPr>
            <a:r>
              <a:rPr lang="ja-JP" altLang="en-US" dirty="0" smtClean="0">
                <a:effectLst>
                  <a:outerShdw blurRad="38100" dist="38100" dir="2700000" algn="tl">
                    <a:srgbClr val="000000">
                      <a:alpha val="43137"/>
                    </a:srgbClr>
                  </a:outerShdw>
                </a:effectLst>
              </a:rPr>
              <a:t>副鏡ユニット冷却実験</a:t>
            </a:r>
            <a:endParaRPr lang="en-US" altLang="ja-JP" dirty="0" smtClean="0">
              <a:effectLst>
                <a:outerShdw blurRad="38100" dist="38100" dir="2700000" algn="tl">
                  <a:srgbClr val="000000">
                    <a:alpha val="43137"/>
                  </a:srgbClr>
                </a:outerShdw>
              </a:effectLst>
            </a:endParaRPr>
          </a:p>
        </p:txBody>
      </p:sp>
      <p:sp>
        <p:nvSpPr>
          <p:cNvPr id="28" name="円/楕円 27"/>
          <p:cNvSpPr/>
          <p:nvPr/>
        </p:nvSpPr>
        <p:spPr>
          <a:xfrm>
            <a:off x="1391140" y="3264099"/>
            <a:ext cx="642942" cy="35719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2" name="正方形/長方形 41"/>
          <p:cNvSpPr/>
          <p:nvPr/>
        </p:nvSpPr>
        <p:spPr>
          <a:xfrm>
            <a:off x="4786314" y="6357958"/>
            <a:ext cx="2563779" cy="27699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r>
              <a:rPr lang="en-US" altLang="ja-JP" sz="1200" dirty="0" smtClean="0"/>
              <a:t>※</a:t>
            </a:r>
            <a:r>
              <a:rPr lang="ja-JP" altLang="en-US" sz="1200" dirty="0" smtClean="0"/>
              <a:t>但し</a:t>
            </a:r>
            <a:r>
              <a:rPr lang="en-US" altLang="ja-JP" sz="1200" dirty="0" smtClean="0"/>
              <a:t>FOMBLIN  ZLHT</a:t>
            </a:r>
            <a:r>
              <a:rPr lang="ja-JP" altLang="en-US" sz="1200" dirty="0" smtClean="0"/>
              <a:t>グリースを使用</a:t>
            </a:r>
            <a:endParaRPr lang="ja-JP" altLang="en-US" sz="1200" dirty="0"/>
          </a:p>
        </p:txBody>
      </p:sp>
      <p:sp>
        <p:nvSpPr>
          <p:cNvPr id="43" name="テキスト ボックス 42"/>
          <p:cNvSpPr txBox="1"/>
          <p:nvPr/>
        </p:nvSpPr>
        <p:spPr>
          <a:xfrm>
            <a:off x="5214942" y="5264363"/>
            <a:ext cx="3143272" cy="307777"/>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1400" dirty="0" smtClean="0">
                <a:solidFill>
                  <a:schemeClr val="tx1"/>
                </a:solidFill>
                <a:effectLst>
                  <a:outerShdw blurRad="38100" dist="38100" dir="2700000" algn="tl">
                    <a:srgbClr val="000000">
                      <a:alpha val="43137"/>
                    </a:srgbClr>
                  </a:outerShdw>
                </a:effectLst>
              </a:rPr>
              <a:t>隙間調整を行えば</a:t>
            </a:r>
            <a:r>
              <a:rPr lang="en-US" altLang="ja-JP" sz="1400" dirty="0" smtClean="0">
                <a:solidFill>
                  <a:schemeClr val="tx1"/>
                </a:solidFill>
                <a:effectLst>
                  <a:outerShdw blurRad="38100" dist="38100" dir="2700000" algn="tl">
                    <a:srgbClr val="000000">
                      <a:alpha val="43137"/>
                    </a:srgbClr>
                  </a:outerShdw>
                </a:effectLst>
              </a:rPr>
              <a:t>-80</a:t>
            </a:r>
            <a:r>
              <a:rPr lang="ja-JP" altLang="en-US" sz="1400" dirty="0" smtClean="0">
                <a:solidFill>
                  <a:schemeClr val="tx1"/>
                </a:solidFill>
                <a:effectLst>
                  <a:outerShdw blurRad="38100" dist="38100" dir="2700000" algn="tl">
                    <a:srgbClr val="000000">
                      <a:alpha val="43137"/>
                    </a:srgbClr>
                  </a:outerShdw>
                </a:effectLst>
              </a:rPr>
              <a:t>℃でも動作可能</a:t>
            </a:r>
            <a:endParaRPr lang="en-US" altLang="ja-JP" sz="1400"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u="sng" dirty="0" smtClean="0">
                <a:effectLst>
                  <a:outerShdw blurRad="38100" dist="38100" dir="2700000" algn="tl">
                    <a:srgbClr val="000000">
                      <a:alpha val="43137"/>
                    </a:srgbClr>
                  </a:outerShdw>
                </a:effectLst>
              </a:rPr>
              <a:t>追尾性能評価</a:t>
            </a:r>
            <a:endParaRPr lang="en-US" altLang="ja-JP" sz="4000" u="sng" dirty="0" smtClean="0">
              <a:effectLst>
                <a:outerShdw blurRad="38100" dist="38100" dir="2700000" algn="tl">
                  <a:srgbClr val="000000">
                    <a:alpha val="43137"/>
                  </a:srgbClr>
                </a:outerShdw>
              </a:effectLst>
            </a:endParaRPr>
          </a:p>
        </p:txBody>
      </p:sp>
      <p:sp>
        <p:nvSpPr>
          <p:cNvPr id="4" name="Rectangle 7"/>
          <p:cNvSpPr>
            <a:spLocks noChangeArrowheads="1"/>
          </p:cNvSpPr>
          <p:nvPr/>
        </p:nvSpPr>
        <p:spPr bwMode="auto">
          <a:xfrm>
            <a:off x="1139376" y="3370595"/>
            <a:ext cx="1800494"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追尾誤差の原因</a:t>
            </a:r>
            <a:endParaRPr lang="ja-JP" altLang="en-US" dirty="0">
              <a:solidFill>
                <a:schemeClr val="tx1"/>
              </a:solidFill>
              <a:effectLst>
                <a:outerShdw blurRad="38100" dist="38100" dir="2700000" algn="tl">
                  <a:srgbClr val="000000">
                    <a:alpha val="43137"/>
                  </a:srgbClr>
                </a:outerShdw>
              </a:effectLst>
              <a:latin typeface="+mn-ea"/>
            </a:endParaRPr>
          </a:p>
        </p:txBody>
      </p:sp>
      <p:sp>
        <p:nvSpPr>
          <p:cNvPr id="5" name="Rectangle 8"/>
          <p:cNvSpPr>
            <a:spLocks noChangeArrowheads="1"/>
          </p:cNvSpPr>
          <p:nvPr/>
        </p:nvSpPr>
        <p:spPr bwMode="auto">
          <a:xfrm>
            <a:off x="1485627" y="3799223"/>
            <a:ext cx="2214578" cy="95410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・設置誤差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・大気差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・ピリオディックモーション</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・その他</a:t>
            </a:r>
            <a:r>
              <a:rPr lang="en-US" altLang="ja-JP" sz="1400" dirty="0" smtClean="0">
                <a:effectLst>
                  <a:outerShdw blurRad="38100" dist="38100" dir="2700000" algn="tl">
                    <a:srgbClr val="000000">
                      <a:alpha val="43137"/>
                    </a:srgbClr>
                  </a:outerShdw>
                </a:effectLst>
                <a:latin typeface="ＭＳ Ｐゴシック" charset="-128"/>
              </a:rPr>
              <a:t>(</a:t>
            </a:r>
            <a:r>
              <a:rPr lang="ja-JP" altLang="en-US" sz="1400" dirty="0" smtClean="0">
                <a:effectLst>
                  <a:outerShdw blurRad="38100" dist="38100" dir="2700000" algn="tl">
                    <a:srgbClr val="000000">
                      <a:alpha val="43137"/>
                    </a:srgbClr>
                  </a:outerShdw>
                </a:effectLst>
                <a:latin typeface="ＭＳ Ｐゴシック" charset="-128"/>
              </a:rPr>
              <a:t>たわみ等</a:t>
            </a:r>
            <a:r>
              <a:rPr lang="en-US" altLang="ja-JP" sz="1400" dirty="0" smtClean="0">
                <a:effectLst>
                  <a:outerShdw blurRad="38100" dist="38100" dir="2700000" algn="tl">
                    <a:srgbClr val="000000">
                      <a:alpha val="43137"/>
                    </a:srgbClr>
                  </a:outerShdw>
                </a:effectLst>
                <a:latin typeface="ＭＳ Ｐゴシック" charset="-128"/>
              </a:rPr>
              <a:t>)</a:t>
            </a:r>
            <a:endParaRPr lang="ja-JP" altLang="en-US" sz="1400" dirty="0" smtClean="0">
              <a:effectLst>
                <a:outerShdw blurRad="38100" dist="38100" dir="2700000" algn="tl">
                  <a:srgbClr val="000000">
                    <a:alpha val="43137"/>
                  </a:srgbClr>
                </a:outerShdw>
              </a:effectLst>
              <a:latin typeface="ＭＳ Ｐゴシック" charset="-128"/>
            </a:endParaRPr>
          </a:p>
        </p:txBody>
      </p:sp>
      <p:sp>
        <p:nvSpPr>
          <p:cNvPr id="77" name="Rectangle 8"/>
          <p:cNvSpPr>
            <a:spLocks noChangeArrowheads="1"/>
          </p:cNvSpPr>
          <p:nvPr/>
        </p:nvSpPr>
        <p:spPr bwMode="auto">
          <a:xfrm>
            <a:off x="714348" y="1571612"/>
            <a:ext cx="7715304" cy="523220"/>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latin typeface="ＭＳ Ｐゴシック" charset="-128"/>
              </a:rPr>
              <a:t>赤外線望遠鏡は</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℃対応・小型・軽量を最優先</a:t>
            </a:r>
            <a:r>
              <a:rPr lang="ja-JP" altLang="en-US" sz="1400" dirty="0" smtClean="0">
                <a:effectLst>
                  <a:outerShdw blurRad="38100" dist="38100" dir="2700000" algn="tl">
                    <a:srgbClr val="000000">
                      <a:alpha val="43137"/>
                    </a:srgbClr>
                  </a:outerShdw>
                </a:effectLst>
                <a:latin typeface="ＭＳ Ｐゴシック" charset="-128"/>
              </a:rPr>
              <a:t>で開発</a:t>
            </a:r>
            <a:r>
              <a:rPr lang="ja-JP" altLang="en-US" sz="1400" dirty="0" smtClean="0">
                <a:effectLst>
                  <a:outerShdw blurRad="38100" dist="38100" dir="2700000" algn="tl">
                    <a:srgbClr val="000000">
                      <a:alpha val="43137"/>
                    </a:srgbClr>
                  </a:outerShdw>
                </a:effectLst>
                <a:latin typeface="ＭＳ Ｐゴシック" charset="-128"/>
              </a:rPr>
              <a:t>した望遠鏡でありどの程度追尾</a:t>
            </a:r>
            <a:r>
              <a:rPr lang="ja-JP" altLang="en-US" sz="1400" dirty="0" smtClean="0">
                <a:effectLst>
                  <a:outerShdw blurRad="38100" dist="38100" dir="2700000" algn="tl">
                    <a:srgbClr val="000000">
                      <a:alpha val="43137"/>
                    </a:srgbClr>
                  </a:outerShdw>
                </a:effectLst>
                <a:latin typeface="ＭＳ Ｐゴシック" charset="-128"/>
              </a:rPr>
              <a:t>誤差</a:t>
            </a:r>
            <a:r>
              <a:rPr lang="ja-JP" altLang="en-US" sz="1400" dirty="0" smtClean="0">
                <a:effectLst>
                  <a:outerShdw blurRad="38100" dist="38100" dir="2700000" algn="tl">
                    <a:srgbClr val="000000">
                      <a:alpha val="43137"/>
                    </a:srgbClr>
                  </a:outerShdw>
                </a:effectLst>
                <a:latin typeface="ＭＳ Ｐゴシック" charset="-128"/>
              </a:rPr>
              <a:t>が存在する</a:t>
            </a:r>
            <a:r>
              <a:rPr lang="ja-JP" altLang="en-US" sz="1400" dirty="0" smtClean="0">
                <a:effectLst>
                  <a:outerShdw blurRad="38100" dist="38100" dir="2700000" algn="tl">
                    <a:srgbClr val="000000">
                      <a:alpha val="43137"/>
                    </a:srgbClr>
                  </a:outerShdw>
                </a:effectLst>
                <a:latin typeface="ＭＳ Ｐゴシック" charset="-128"/>
              </a:rPr>
              <a:t>のか</a:t>
            </a:r>
            <a:r>
              <a:rPr lang="ja-JP" altLang="en-US" sz="1400" dirty="0" smtClean="0">
                <a:effectLst>
                  <a:outerShdw blurRad="38100" dist="38100" dir="2700000" algn="tl">
                    <a:srgbClr val="000000">
                      <a:alpha val="43137"/>
                    </a:srgbClr>
                  </a:outerShdw>
                </a:effectLst>
                <a:latin typeface="ＭＳ Ｐゴシック" charset="-128"/>
              </a:rPr>
              <a:t>評価した。</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78" name="スライド番号プレースホルダ 77"/>
          <p:cNvSpPr>
            <a:spLocks noGrp="1"/>
          </p:cNvSpPr>
          <p:nvPr>
            <p:ph type="sldNum" sz="quarter" idx="12"/>
          </p:nvPr>
        </p:nvSpPr>
        <p:spPr>
          <a:xfrm>
            <a:off x="6481762" y="6356350"/>
            <a:ext cx="2133600" cy="365125"/>
          </a:xfrm>
        </p:spPr>
        <p:txBody>
          <a:bodyPr/>
          <a:lstStyle/>
          <a:p>
            <a:fld id="{211C075B-6712-4FC4-92CB-6BC868D296D4}" type="slidenum">
              <a:rPr kumimoji="1" lang="ja-JP" altLang="en-US" smtClean="0"/>
              <a:pPr/>
              <a:t>11</a:t>
            </a:fld>
            <a:endParaRPr kumimoji="1" lang="ja-JP" altLang="en-US" dirty="0"/>
          </a:p>
        </p:txBody>
      </p:sp>
      <p:pic>
        <p:nvPicPr>
          <p:cNvPr id="28" name="Picture 2" descr="D:\M2\20091109修論中間発表\track_ページ_4.jpg"/>
          <p:cNvPicPr>
            <a:picLocks noChangeAspect="1" noChangeArrowheads="1"/>
          </p:cNvPicPr>
          <p:nvPr/>
        </p:nvPicPr>
        <p:blipFill>
          <a:blip r:embed="rId2" cstate="print"/>
          <a:srcRect/>
          <a:stretch>
            <a:fillRect/>
          </a:stretch>
        </p:blipFill>
        <p:spPr bwMode="auto">
          <a:xfrm>
            <a:off x="3925458" y="3467446"/>
            <a:ext cx="1932426" cy="1390314"/>
          </a:xfrm>
          <a:prstGeom prst="rect">
            <a:avLst/>
          </a:prstGeom>
          <a:noFill/>
          <a:effectLst>
            <a:outerShdw blurRad="50800" dist="38100" dir="2700000" algn="tl" rotWithShape="0">
              <a:prstClr val="black">
                <a:alpha val="40000"/>
              </a:prstClr>
            </a:outerShdw>
          </a:effectLst>
        </p:spPr>
      </p:pic>
      <p:sp>
        <p:nvSpPr>
          <p:cNvPr id="43" name="Rectangle 8"/>
          <p:cNvSpPr>
            <a:spLocks noChangeArrowheads="1"/>
          </p:cNvSpPr>
          <p:nvPr/>
        </p:nvSpPr>
        <p:spPr bwMode="auto">
          <a:xfrm>
            <a:off x="5143504" y="4549983"/>
            <a:ext cx="785818" cy="276999"/>
          </a:xfrm>
          <a:prstGeom prst="rect">
            <a:avLst/>
          </a:prstGeom>
          <a:noFill/>
          <a:ln w="9525">
            <a:noFill/>
            <a:miter lim="800000"/>
            <a:headEnd/>
            <a:tailEnd/>
          </a:ln>
          <a:effectLst/>
        </p:spPr>
        <p:txBody>
          <a:bodyPr wrap="square">
            <a:spAutoFit/>
          </a:bodyPr>
          <a:lstStyle/>
          <a:p>
            <a:pPr algn="ctr" defTabSz="4176713"/>
            <a:r>
              <a:rPr lang="ja-JP" altLang="en-US" sz="1200" dirty="0" smtClean="0">
                <a:latin typeface="ＭＳ Ｐゴシック" charset="-128"/>
              </a:rPr>
              <a:t>大気差</a:t>
            </a:r>
          </a:p>
        </p:txBody>
      </p:sp>
      <p:sp>
        <p:nvSpPr>
          <p:cNvPr id="29" name="Rectangle 8"/>
          <p:cNvSpPr>
            <a:spLocks noChangeArrowheads="1"/>
          </p:cNvSpPr>
          <p:nvPr/>
        </p:nvSpPr>
        <p:spPr bwMode="auto">
          <a:xfrm>
            <a:off x="1643042" y="5643578"/>
            <a:ext cx="3786214" cy="523220"/>
          </a:xfrm>
          <a:prstGeom prst="rect">
            <a:avLst/>
          </a:prstGeom>
          <a:solidFill>
            <a:schemeClr val="bg1"/>
          </a:solidFill>
          <a:ln w="9525">
            <a:solidFill>
              <a:schemeClr val="tx1"/>
            </a:solid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追尾誤差が</a:t>
            </a:r>
            <a:r>
              <a:rPr lang="en-US" altLang="ja-JP" sz="1400" dirty="0" smtClean="0">
                <a:effectLst>
                  <a:outerShdw blurRad="38100" dist="38100" dir="2700000" algn="tl">
                    <a:srgbClr val="000000">
                      <a:alpha val="43137"/>
                    </a:srgbClr>
                  </a:outerShdw>
                </a:effectLst>
                <a:latin typeface="ＭＳ Ｐゴシック" charset="-128"/>
              </a:rPr>
              <a:t>2010</a:t>
            </a:r>
            <a:r>
              <a:rPr lang="ja-JP" altLang="en-US" sz="1400" dirty="0" smtClean="0">
                <a:effectLst>
                  <a:outerShdw blurRad="38100" dist="38100" dir="2700000" algn="tl">
                    <a:srgbClr val="000000">
                      <a:alpha val="43137"/>
                    </a:srgbClr>
                  </a:outerShdw>
                </a:effectLst>
                <a:latin typeface="ＭＳ Ｐゴシック" charset="-128"/>
              </a:rPr>
              <a:t>年度のサイト調査・試験観測に求められる精度を有するかどうか検証する。</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31" name="正方形/長方形 30"/>
          <p:cNvSpPr/>
          <p:nvPr/>
        </p:nvSpPr>
        <p:spPr>
          <a:xfrm>
            <a:off x="1425128" y="2571744"/>
            <a:ext cx="4176143" cy="307777"/>
          </a:xfrm>
          <a:prstGeom prst="rect">
            <a:avLst/>
          </a:prstGeom>
          <a:noFill/>
          <a:ln>
            <a:noFill/>
          </a:ln>
        </p:spPr>
        <p:txBody>
          <a:bodyPr wrap="none">
            <a:spAutoFit/>
          </a:bodyPr>
          <a:lstStyle/>
          <a:p>
            <a:r>
              <a:rPr lang="ja-JP" altLang="en-US" sz="1400" dirty="0" smtClean="0">
                <a:effectLst>
                  <a:outerShdw blurRad="38100" dist="38100" dir="2700000" algn="tl">
                    <a:srgbClr val="000000">
                      <a:alpha val="43137"/>
                    </a:srgbClr>
                  </a:outerShdw>
                </a:effectLst>
              </a:rPr>
              <a:t>赤道儀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軸を一定速度で回転させて天体を追尾</a:t>
            </a:r>
            <a:endParaRPr lang="ja-JP" altLang="en-US" sz="1400" dirty="0">
              <a:effectLst>
                <a:outerShdw blurRad="38100" dist="38100" dir="2700000" algn="tl">
                  <a:srgbClr val="000000">
                    <a:alpha val="43137"/>
                  </a:srgbClr>
                </a:outerShdw>
              </a:effectLst>
            </a:endParaRPr>
          </a:p>
        </p:txBody>
      </p:sp>
      <p:pic>
        <p:nvPicPr>
          <p:cNvPr id="32" name="Picture 4" descr="D:\M2\20100202修論発表会\バッフル.jpg"/>
          <p:cNvPicPr>
            <a:picLocks noChangeAspect="1" noChangeArrowheads="1"/>
          </p:cNvPicPr>
          <p:nvPr/>
        </p:nvPicPr>
        <p:blipFill>
          <a:blip r:embed="rId3" cstate="print"/>
          <a:srcRect/>
          <a:stretch>
            <a:fillRect/>
          </a:stretch>
        </p:blipFill>
        <p:spPr bwMode="auto">
          <a:xfrm>
            <a:off x="6286512" y="2357430"/>
            <a:ext cx="1526014" cy="1899822"/>
          </a:xfrm>
          <a:prstGeom prst="rect">
            <a:avLst/>
          </a:prstGeom>
          <a:noFill/>
          <a:effectLst>
            <a:outerShdw blurRad="50800" dist="38100" dir="2700000" algn="tl" rotWithShape="0">
              <a:prstClr val="black">
                <a:alpha val="40000"/>
              </a:prstClr>
            </a:outerShdw>
          </a:effectLst>
        </p:spPr>
      </p:pic>
      <p:sp>
        <p:nvSpPr>
          <p:cNvPr id="37" name="右カーブ矢印 36"/>
          <p:cNvSpPr/>
          <p:nvPr/>
        </p:nvSpPr>
        <p:spPr>
          <a:xfrm rot="7604291">
            <a:off x="6804012" y="2598618"/>
            <a:ext cx="639222" cy="1496578"/>
          </a:xfrm>
          <a:prstGeom prst="curved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Rectangle 8"/>
          <p:cNvSpPr>
            <a:spLocks noChangeArrowheads="1"/>
          </p:cNvSpPr>
          <p:nvPr/>
        </p:nvSpPr>
        <p:spPr bwMode="auto">
          <a:xfrm>
            <a:off x="6215074" y="4295009"/>
            <a:ext cx="2357454" cy="276999"/>
          </a:xfrm>
          <a:prstGeom prst="rect">
            <a:avLst/>
          </a:prstGeom>
          <a:noFill/>
          <a:ln w="9525">
            <a:noFill/>
            <a:miter lim="800000"/>
            <a:headEnd/>
            <a:tailEnd/>
          </a:ln>
          <a:effectLst/>
        </p:spPr>
        <p:txBody>
          <a:bodyPr wrap="square">
            <a:spAutoFit/>
          </a:bodyPr>
          <a:lstStyle/>
          <a:p>
            <a:pPr defTabSz="4176713"/>
            <a:r>
              <a:rPr lang="en-US" altLang="ja-JP" sz="1200" dirty="0" smtClean="0">
                <a:latin typeface="ＭＳ Ｐゴシック" charset="-128"/>
              </a:rPr>
              <a:t>RA</a:t>
            </a:r>
            <a:r>
              <a:rPr lang="ja-JP" altLang="en-US" sz="1200" dirty="0" smtClean="0">
                <a:latin typeface="ＭＳ Ｐゴシック" charset="-128"/>
              </a:rPr>
              <a:t>軸の回転によって天体を追尾</a:t>
            </a:r>
          </a:p>
        </p:txBody>
      </p:sp>
      <p:pic>
        <p:nvPicPr>
          <p:cNvPr id="45" name="Picture 5" descr="D:\M2\20091109修論中間発表\IMG_1946.jpg"/>
          <p:cNvPicPr>
            <a:picLocks noChangeAspect="1" noChangeArrowheads="1"/>
          </p:cNvPicPr>
          <p:nvPr/>
        </p:nvPicPr>
        <p:blipFill>
          <a:blip r:embed="rId4" cstate="print"/>
          <a:srcRect/>
          <a:stretch>
            <a:fillRect/>
          </a:stretch>
        </p:blipFill>
        <p:spPr bwMode="auto">
          <a:xfrm>
            <a:off x="6286512" y="4786321"/>
            <a:ext cx="1714512" cy="1285885"/>
          </a:xfrm>
          <a:prstGeom prst="rect">
            <a:avLst/>
          </a:prstGeom>
          <a:noFill/>
          <a:effectLst>
            <a:outerShdw blurRad="50800" dist="38100" dir="2700000" algn="tl" rotWithShape="0">
              <a:prstClr val="black">
                <a:alpha val="40000"/>
              </a:prstClr>
            </a:outerShdw>
          </a:effectLst>
        </p:spPr>
      </p:pic>
      <p:sp>
        <p:nvSpPr>
          <p:cNvPr id="46" name="Rectangle 8"/>
          <p:cNvSpPr>
            <a:spLocks noChangeArrowheads="1"/>
          </p:cNvSpPr>
          <p:nvPr/>
        </p:nvSpPr>
        <p:spPr bwMode="auto">
          <a:xfrm>
            <a:off x="6215074" y="6110607"/>
            <a:ext cx="2428892" cy="461665"/>
          </a:xfrm>
          <a:prstGeom prst="rect">
            <a:avLst/>
          </a:prstGeom>
          <a:noFill/>
          <a:ln w="9525">
            <a:noFill/>
            <a:miter lim="800000"/>
            <a:headEnd/>
            <a:tailEnd/>
          </a:ln>
          <a:effectLst/>
        </p:spPr>
        <p:txBody>
          <a:bodyPr wrap="square">
            <a:spAutoFit/>
          </a:bodyPr>
          <a:lstStyle/>
          <a:p>
            <a:pPr defTabSz="4176713"/>
            <a:r>
              <a:rPr lang="ja-JP" altLang="en-US" sz="1200" dirty="0" smtClean="0">
                <a:latin typeface="ＭＳ Ｐゴシック" charset="-128"/>
              </a:rPr>
              <a:t>ギヤ・軸受けの偏芯によって周期的な追尾誤差が生じる</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342900" lvl="0" indent="-342900">
              <a:spcBef>
                <a:spcPct val="20000"/>
              </a:spcBef>
              <a:defRPr/>
            </a:pPr>
            <a:r>
              <a:rPr lang="ja-JP" altLang="en-US" sz="3200" dirty="0" smtClean="0">
                <a:effectLst>
                  <a:outerShdw blurRad="38100" dist="38100" dir="2700000" algn="tl">
                    <a:srgbClr val="000000">
                      <a:alpha val="43137"/>
                    </a:srgbClr>
                  </a:outerShdw>
                </a:effectLst>
              </a:rPr>
              <a:t>追尾誤差</a:t>
            </a:r>
            <a:r>
              <a:rPr lang="en-US" altLang="ja-JP" sz="3200" dirty="0" smtClean="0">
                <a:effectLst>
                  <a:outerShdw blurRad="38100" dist="38100" dir="2700000" algn="tl">
                    <a:srgbClr val="000000">
                      <a:alpha val="43137"/>
                    </a:srgbClr>
                  </a:outerShdw>
                </a:effectLst>
              </a:rPr>
              <a:t>(</a:t>
            </a:r>
            <a:r>
              <a:rPr lang="ja-JP" altLang="en-US" sz="3200" dirty="0" smtClean="0">
                <a:effectLst>
                  <a:outerShdw blurRad="38100" dist="38100" dir="2700000" algn="tl">
                    <a:srgbClr val="000000">
                      <a:alpha val="43137"/>
                    </a:srgbClr>
                  </a:outerShdw>
                </a:effectLst>
              </a:rPr>
              <a:t>理論式</a:t>
            </a:r>
            <a:r>
              <a:rPr lang="en-US" altLang="ja-JP" sz="3200" dirty="0" smtClean="0">
                <a:effectLst>
                  <a:outerShdw blurRad="38100" dist="38100" dir="2700000" algn="tl">
                    <a:srgbClr val="000000">
                      <a:alpha val="43137"/>
                    </a:srgbClr>
                  </a:outerShdw>
                </a:effectLst>
              </a:rPr>
              <a:t>)</a:t>
            </a:r>
          </a:p>
        </p:txBody>
      </p:sp>
      <p:sp>
        <p:nvSpPr>
          <p:cNvPr id="8" name="正方形/長方形 7"/>
          <p:cNvSpPr/>
          <p:nvPr/>
        </p:nvSpPr>
        <p:spPr>
          <a:xfrm>
            <a:off x="1285852" y="2071678"/>
            <a:ext cx="4786346" cy="514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9" name="正方形/長方形 8"/>
          <p:cNvSpPr/>
          <p:nvPr/>
        </p:nvSpPr>
        <p:spPr>
          <a:xfrm>
            <a:off x="1428728" y="5214950"/>
            <a:ext cx="2928958"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10" name="正方形/長方形 9"/>
          <p:cNvSpPr/>
          <p:nvPr/>
        </p:nvSpPr>
        <p:spPr>
          <a:xfrm>
            <a:off x="4572000" y="5214950"/>
            <a:ext cx="4000528" cy="5000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11" name="正方形/長方形 10"/>
          <p:cNvSpPr/>
          <p:nvPr/>
        </p:nvSpPr>
        <p:spPr>
          <a:xfrm>
            <a:off x="2081240" y="2943225"/>
            <a:ext cx="4429156" cy="50006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ffectLst>
                <a:outerShdw blurRad="38100" dist="38100" dir="2700000" algn="tl">
                  <a:srgbClr val="000000">
                    <a:alpha val="43137"/>
                  </a:srgbClr>
                </a:outerShdw>
              </a:effectLst>
            </a:endParaRPr>
          </a:p>
        </p:txBody>
      </p:sp>
      <p:sp>
        <p:nvSpPr>
          <p:cNvPr id="12" name="正方形/長方形 11"/>
          <p:cNvSpPr/>
          <p:nvPr/>
        </p:nvSpPr>
        <p:spPr>
          <a:xfrm>
            <a:off x="2786050" y="3800481"/>
            <a:ext cx="2928958" cy="5000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pic>
        <p:nvPicPr>
          <p:cNvPr id="2056" name="Picture 8" descr="\begin{align*}&#10;  \Delta_{RA}'' = 902.465'' \times \frac{\cos \delta \sin H_0}{\cos \delta \sin H_0-4.84814\times 10^{-6}\epsilon ''_p  &#10;\sin H_p\sin \delta } t&#10;\end{align*}">
            <a:hlinkClick r:id="rId2"/>
          </p:cNvPr>
          <p:cNvPicPr>
            <a:picLocks noChangeAspect="1" noChangeArrowheads="1"/>
          </p:cNvPicPr>
          <p:nvPr/>
        </p:nvPicPr>
        <p:blipFill>
          <a:blip r:embed="rId3" cstate="print"/>
          <a:srcRect/>
          <a:stretch>
            <a:fillRect/>
          </a:stretch>
        </p:blipFill>
        <p:spPr bwMode="auto">
          <a:xfrm>
            <a:off x="642910" y="2100260"/>
            <a:ext cx="5410200" cy="485775"/>
          </a:xfrm>
          <a:prstGeom prst="rect">
            <a:avLst/>
          </a:prstGeom>
          <a:noFill/>
        </p:spPr>
      </p:pic>
      <p:pic>
        <p:nvPicPr>
          <p:cNvPr id="2060" name="Picture 12" descr="\begin{align*}&#10;-0''.255078\times \frac{\sin \delta \sin L\cos L \cos H_0+\cos \delta \cos ^2L }{(\sin \delta \sin L+\cos \delta \cos L \cos H_0)^2} t + C\times t -902.465''\times t &#10;\end{align*}">
            <a:hlinkClick r:id="rId4"/>
          </p:cNvPr>
          <p:cNvPicPr>
            <a:picLocks noChangeAspect="1" noChangeArrowheads="1"/>
          </p:cNvPicPr>
          <p:nvPr/>
        </p:nvPicPr>
        <p:blipFill>
          <a:blip r:embed="rId5" cstate="print"/>
          <a:srcRect/>
          <a:stretch>
            <a:fillRect/>
          </a:stretch>
        </p:blipFill>
        <p:spPr bwMode="auto">
          <a:xfrm>
            <a:off x="2081240" y="2967041"/>
            <a:ext cx="6419850" cy="476250"/>
          </a:xfrm>
          <a:prstGeom prst="rect">
            <a:avLst/>
          </a:prstGeom>
          <a:noFill/>
        </p:spPr>
      </p:pic>
      <p:sp>
        <p:nvSpPr>
          <p:cNvPr id="22" name="正方形/長方形 21"/>
          <p:cNvSpPr/>
          <p:nvPr/>
        </p:nvSpPr>
        <p:spPr>
          <a:xfrm>
            <a:off x="6715140" y="2943225"/>
            <a:ext cx="500066" cy="50006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23" name="正方形/長方形 22"/>
          <p:cNvSpPr/>
          <p:nvPr/>
        </p:nvSpPr>
        <p:spPr>
          <a:xfrm>
            <a:off x="7429520" y="2943225"/>
            <a:ext cx="1071570" cy="50006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24" name="正方形/長方形 23"/>
          <p:cNvSpPr/>
          <p:nvPr/>
        </p:nvSpPr>
        <p:spPr>
          <a:xfrm>
            <a:off x="1214414" y="2573893"/>
            <a:ext cx="1984839" cy="307777"/>
          </a:xfrm>
          <a:prstGeom prst="rect">
            <a:avLst/>
          </a:prstGeom>
        </p:spPr>
        <p:txBody>
          <a:bodyPr wrap="none">
            <a:spAutoFit/>
          </a:bodyPr>
          <a:lstStyle/>
          <a:p>
            <a:r>
              <a:rPr lang="ja-JP" altLang="en-US" sz="1400" dirty="0">
                <a:solidFill>
                  <a:srgbClr val="FF0000"/>
                </a:solidFill>
                <a:effectLst>
                  <a:outerShdw blurRad="38100" dist="38100" dir="2700000" algn="tl">
                    <a:srgbClr val="000000">
                      <a:alpha val="43137"/>
                    </a:srgbClr>
                  </a:outerShdw>
                </a:effectLst>
              </a:rPr>
              <a:t>設置</a:t>
            </a:r>
            <a:r>
              <a:rPr lang="ja-JP" altLang="en-US" sz="1400" dirty="0" smtClean="0">
                <a:solidFill>
                  <a:srgbClr val="FF0000"/>
                </a:solidFill>
                <a:effectLst>
                  <a:outerShdw blurRad="38100" dist="38100" dir="2700000" algn="tl">
                    <a:srgbClr val="000000">
                      <a:alpha val="43137"/>
                    </a:srgbClr>
                  </a:outerShdw>
                </a:effectLst>
              </a:rPr>
              <a:t>誤差</a:t>
            </a:r>
            <a:r>
              <a:rPr lang="en-US" altLang="ja-JP" sz="1400" dirty="0" smtClean="0">
                <a:solidFill>
                  <a:srgbClr val="FF0000"/>
                </a:solidFill>
                <a:effectLst>
                  <a:outerShdw blurRad="38100" dist="38100" dir="2700000" algn="tl">
                    <a:srgbClr val="000000">
                      <a:alpha val="43137"/>
                    </a:srgbClr>
                  </a:outerShdw>
                </a:effectLst>
              </a:rPr>
              <a:t>(</a:t>
            </a:r>
            <a:r>
              <a:rPr lang="en-US" altLang="ja-JP" sz="1400" dirty="0" err="1" smtClean="0">
                <a:solidFill>
                  <a:srgbClr val="FF0000"/>
                </a:solidFill>
                <a:effectLst>
                  <a:outerShdw blurRad="38100" dist="38100" dir="2700000" algn="tl">
                    <a:srgbClr val="000000">
                      <a:alpha val="43137"/>
                    </a:srgbClr>
                  </a:outerShdw>
                </a:effectLst>
              </a:rPr>
              <a:t>Ep</a:t>
            </a:r>
            <a:r>
              <a:rPr lang="en-US" altLang="ja-JP" sz="1400" dirty="0" err="1">
                <a:solidFill>
                  <a:srgbClr val="FF0000"/>
                </a:solidFill>
                <a:effectLst>
                  <a:outerShdw blurRad="38100" dist="38100" dir="2700000" algn="tl">
                    <a:srgbClr val="000000">
                      <a:alpha val="43137"/>
                    </a:srgbClr>
                  </a:outerShdw>
                </a:effectLst>
              </a:rPr>
              <a:t>,</a:t>
            </a:r>
            <a:r>
              <a:rPr lang="en-US" altLang="ja-JP" sz="1400" dirty="0" err="1" smtClean="0">
                <a:solidFill>
                  <a:srgbClr val="FF0000"/>
                </a:solidFill>
                <a:effectLst>
                  <a:outerShdw blurRad="38100" dist="38100" dir="2700000" algn="tl">
                    <a:srgbClr val="000000">
                      <a:alpha val="43137"/>
                    </a:srgbClr>
                  </a:outerShdw>
                </a:effectLst>
              </a:rPr>
              <a:t>Hp</a:t>
            </a:r>
            <a:r>
              <a:rPr lang="en-US" altLang="ja-JP" sz="1400" dirty="0" smtClean="0">
                <a:solidFill>
                  <a:srgbClr val="FF0000"/>
                </a:solidFill>
                <a:effectLst>
                  <a:outerShdw blurRad="38100" dist="38100" dir="2700000" algn="tl">
                    <a:srgbClr val="000000">
                      <a:alpha val="43137"/>
                    </a:srgbClr>
                  </a:outerShdw>
                </a:effectLst>
              </a:rPr>
              <a:t>)</a:t>
            </a:r>
            <a:r>
              <a:rPr lang="ja-JP" altLang="en-US" sz="1400" dirty="0" smtClean="0">
                <a:solidFill>
                  <a:srgbClr val="FF0000"/>
                </a:solidFill>
                <a:effectLst>
                  <a:outerShdw blurRad="38100" dist="38100" dir="2700000" algn="tl">
                    <a:srgbClr val="000000">
                      <a:alpha val="43137"/>
                    </a:srgbClr>
                  </a:outerShdw>
                </a:effectLst>
              </a:rPr>
              <a:t>の成分</a:t>
            </a:r>
            <a:endParaRPr lang="ja-JP" altLang="en-US" sz="1400" dirty="0">
              <a:solidFill>
                <a:srgbClr val="FF0000"/>
              </a:solidFill>
              <a:effectLst>
                <a:outerShdw blurRad="38100" dist="38100" dir="2700000" algn="tl">
                  <a:srgbClr val="000000">
                    <a:alpha val="43137"/>
                  </a:srgbClr>
                </a:outerShdw>
              </a:effectLst>
            </a:endParaRPr>
          </a:p>
        </p:txBody>
      </p:sp>
      <p:sp>
        <p:nvSpPr>
          <p:cNvPr id="25" name="正方形/長方形 24"/>
          <p:cNvSpPr/>
          <p:nvPr/>
        </p:nvSpPr>
        <p:spPr>
          <a:xfrm>
            <a:off x="2068232" y="3443291"/>
            <a:ext cx="2821478" cy="307777"/>
          </a:xfrm>
          <a:prstGeom prst="rect">
            <a:avLst/>
          </a:prstGeom>
        </p:spPr>
        <p:txBody>
          <a:bodyPr wrap="none">
            <a:spAutoFit/>
          </a:bodyPr>
          <a:lstStyle/>
          <a:p>
            <a:r>
              <a:rPr lang="ja-JP" altLang="en-US" sz="1400" dirty="0" smtClean="0">
                <a:solidFill>
                  <a:schemeClr val="accent1"/>
                </a:solidFill>
                <a:effectLst>
                  <a:outerShdw blurRad="38100" dist="38100" dir="2700000" algn="tl">
                    <a:srgbClr val="000000">
                      <a:alpha val="43137"/>
                    </a:srgbClr>
                  </a:outerShdw>
                </a:effectLst>
              </a:rPr>
              <a:t>大気差</a:t>
            </a:r>
            <a:r>
              <a:rPr lang="en-US" altLang="ja-JP" sz="1400" dirty="0" smtClean="0">
                <a:solidFill>
                  <a:schemeClr val="accent1"/>
                </a:solidFill>
                <a:effectLst>
                  <a:outerShdw blurRad="38100" dist="38100" dir="2700000" algn="tl">
                    <a:srgbClr val="000000">
                      <a:alpha val="43137"/>
                    </a:srgbClr>
                  </a:outerShdw>
                </a:effectLst>
              </a:rPr>
              <a:t>(</a:t>
            </a:r>
            <a:r>
              <a:rPr lang="ja-JP" altLang="en-US" sz="1400" dirty="0" smtClean="0">
                <a:solidFill>
                  <a:schemeClr val="accent1"/>
                </a:solidFill>
                <a:effectLst>
                  <a:outerShdw blurRad="38100" dist="38100" dir="2700000" algn="tl">
                    <a:srgbClr val="000000">
                      <a:alpha val="43137"/>
                    </a:srgbClr>
                  </a:outerShdw>
                </a:effectLst>
              </a:rPr>
              <a:t>緯度</a:t>
            </a:r>
            <a:r>
              <a:rPr lang="en-US" altLang="ja-JP" sz="1400" dirty="0" smtClean="0">
                <a:solidFill>
                  <a:schemeClr val="accent1"/>
                </a:solidFill>
                <a:effectLst>
                  <a:outerShdw blurRad="38100" dist="38100" dir="2700000" algn="tl">
                    <a:srgbClr val="000000">
                      <a:alpha val="43137"/>
                    </a:srgbClr>
                  </a:outerShdw>
                </a:effectLst>
              </a:rPr>
              <a:t>L,</a:t>
            </a:r>
            <a:r>
              <a:rPr lang="ja-JP" altLang="en-US" sz="1400" dirty="0" smtClean="0">
                <a:solidFill>
                  <a:schemeClr val="accent1"/>
                </a:solidFill>
                <a:effectLst>
                  <a:outerShdw blurRad="38100" dist="38100" dir="2700000" algn="tl">
                    <a:srgbClr val="000000">
                      <a:alpha val="43137"/>
                    </a:srgbClr>
                  </a:outerShdw>
                </a:effectLst>
              </a:rPr>
              <a:t>時角</a:t>
            </a:r>
            <a:r>
              <a:rPr lang="en-US" altLang="ja-JP" sz="1400" dirty="0" smtClean="0">
                <a:solidFill>
                  <a:schemeClr val="accent1"/>
                </a:solidFill>
                <a:effectLst>
                  <a:outerShdw blurRad="38100" dist="38100" dir="2700000" algn="tl">
                    <a:srgbClr val="000000">
                      <a:alpha val="43137"/>
                    </a:srgbClr>
                  </a:outerShdw>
                </a:effectLst>
              </a:rPr>
              <a:t>H,</a:t>
            </a:r>
            <a:r>
              <a:rPr lang="ja-JP" altLang="en-US" sz="1400" dirty="0" smtClean="0">
                <a:solidFill>
                  <a:schemeClr val="accent1"/>
                </a:solidFill>
                <a:effectLst>
                  <a:outerShdw blurRad="38100" dist="38100" dir="2700000" algn="tl">
                    <a:srgbClr val="000000">
                      <a:alpha val="43137"/>
                    </a:srgbClr>
                  </a:outerShdw>
                </a:effectLst>
              </a:rPr>
              <a:t>赤緯</a:t>
            </a:r>
            <a:r>
              <a:rPr lang="en-US" altLang="ja-JP" sz="1400" dirty="0">
                <a:solidFill>
                  <a:schemeClr val="accent1"/>
                </a:solidFill>
                <a:effectLst>
                  <a:outerShdw blurRad="38100" dist="38100" dir="2700000" algn="tl">
                    <a:srgbClr val="000000">
                      <a:alpha val="43137"/>
                    </a:srgbClr>
                  </a:outerShdw>
                </a:effectLst>
              </a:rPr>
              <a:t>δ</a:t>
            </a:r>
            <a:r>
              <a:rPr lang="en-US" altLang="ja-JP" sz="1400" dirty="0" smtClean="0">
                <a:solidFill>
                  <a:schemeClr val="accent1"/>
                </a:solidFill>
                <a:effectLst>
                  <a:outerShdw blurRad="38100" dist="38100" dir="2700000" algn="tl">
                    <a:srgbClr val="000000">
                      <a:alpha val="43137"/>
                    </a:srgbClr>
                  </a:outerShdw>
                </a:effectLst>
              </a:rPr>
              <a:t>)</a:t>
            </a:r>
            <a:r>
              <a:rPr lang="ja-JP" altLang="en-US" sz="1400" dirty="0" smtClean="0">
                <a:solidFill>
                  <a:schemeClr val="accent1"/>
                </a:solidFill>
                <a:effectLst>
                  <a:outerShdw blurRad="38100" dist="38100" dir="2700000" algn="tl">
                    <a:srgbClr val="000000">
                      <a:alpha val="43137"/>
                    </a:srgbClr>
                  </a:outerShdw>
                </a:effectLst>
              </a:rPr>
              <a:t>の成分</a:t>
            </a:r>
            <a:endParaRPr lang="ja-JP" altLang="en-US" sz="1400" dirty="0">
              <a:solidFill>
                <a:schemeClr val="accent1"/>
              </a:solidFill>
              <a:effectLst>
                <a:outerShdw blurRad="38100" dist="38100" dir="2700000" algn="tl">
                  <a:srgbClr val="000000">
                    <a:alpha val="43137"/>
                  </a:srgbClr>
                </a:outerShdw>
              </a:effectLst>
            </a:endParaRPr>
          </a:p>
        </p:txBody>
      </p:sp>
      <p:sp>
        <p:nvSpPr>
          <p:cNvPr id="26" name="正方形/長方形 25"/>
          <p:cNvSpPr/>
          <p:nvPr/>
        </p:nvSpPr>
        <p:spPr>
          <a:xfrm>
            <a:off x="2746277" y="4288405"/>
            <a:ext cx="1688283" cy="307777"/>
          </a:xfrm>
          <a:prstGeom prst="rect">
            <a:avLst/>
          </a:prstGeom>
        </p:spPr>
        <p:txBody>
          <a:bodyPr wrap="none">
            <a:spAutoFit/>
          </a:bodyPr>
          <a:lstStyle/>
          <a:p>
            <a:r>
              <a:rPr lang="ja-JP" altLang="en-US" sz="1400" dirty="0" smtClean="0">
                <a:solidFill>
                  <a:srgbClr val="00B050"/>
                </a:solidFill>
                <a:effectLst>
                  <a:outerShdw blurRad="38100" dist="38100" dir="2700000" algn="tl">
                    <a:srgbClr val="000000">
                      <a:alpha val="43137"/>
                    </a:srgbClr>
                  </a:outerShdw>
                </a:effectLst>
              </a:rPr>
              <a:t>ピリオディックエラー</a:t>
            </a:r>
            <a:endParaRPr lang="ja-JP" altLang="en-US" sz="1400" dirty="0">
              <a:solidFill>
                <a:srgbClr val="00B050"/>
              </a:solidFill>
              <a:effectLst>
                <a:outerShdw blurRad="38100" dist="38100" dir="2700000" algn="tl">
                  <a:srgbClr val="000000">
                    <a:alpha val="43137"/>
                  </a:srgbClr>
                </a:outerShdw>
              </a:effectLst>
            </a:endParaRPr>
          </a:p>
        </p:txBody>
      </p:sp>
      <p:sp>
        <p:nvSpPr>
          <p:cNvPr id="27" name="正方形/長方形 26"/>
          <p:cNvSpPr/>
          <p:nvPr/>
        </p:nvSpPr>
        <p:spPr>
          <a:xfrm>
            <a:off x="7376576" y="3431149"/>
            <a:ext cx="1082348" cy="307777"/>
          </a:xfrm>
          <a:prstGeom prst="rect">
            <a:avLst/>
          </a:prstGeom>
        </p:spPr>
        <p:txBody>
          <a:bodyPr wrap="none">
            <a:spAutoFit/>
          </a:bodyPr>
          <a:lstStyle/>
          <a:p>
            <a:r>
              <a:rPr lang="ja-JP" altLang="en-US" sz="1400" dirty="0" smtClean="0">
                <a:solidFill>
                  <a:schemeClr val="accent4"/>
                </a:solidFill>
                <a:effectLst>
                  <a:outerShdw blurRad="38100" dist="38100" dir="2700000" algn="tl">
                    <a:srgbClr val="000000">
                      <a:alpha val="43137"/>
                    </a:srgbClr>
                  </a:outerShdw>
                </a:effectLst>
              </a:rPr>
              <a:t>恒星時追尾</a:t>
            </a:r>
            <a:endParaRPr lang="ja-JP" altLang="en-US" sz="1400" dirty="0">
              <a:solidFill>
                <a:schemeClr val="accent4"/>
              </a:solidFill>
              <a:effectLst>
                <a:outerShdw blurRad="38100" dist="38100" dir="2700000" algn="tl">
                  <a:srgbClr val="000000">
                    <a:alpha val="43137"/>
                  </a:srgbClr>
                </a:outerShdw>
              </a:effectLst>
            </a:endParaRPr>
          </a:p>
        </p:txBody>
      </p:sp>
      <p:sp>
        <p:nvSpPr>
          <p:cNvPr id="31" name="正方形/長方形 30"/>
          <p:cNvSpPr/>
          <p:nvPr/>
        </p:nvSpPr>
        <p:spPr>
          <a:xfrm>
            <a:off x="4500562" y="5715016"/>
            <a:ext cx="2821478" cy="307777"/>
          </a:xfrm>
          <a:prstGeom prst="rect">
            <a:avLst/>
          </a:prstGeom>
        </p:spPr>
        <p:txBody>
          <a:bodyPr wrap="none">
            <a:spAutoFit/>
          </a:bodyPr>
          <a:lstStyle/>
          <a:p>
            <a:r>
              <a:rPr lang="ja-JP" altLang="en-US" sz="1400" dirty="0" smtClean="0">
                <a:solidFill>
                  <a:schemeClr val="accent1"/>
                </a:solidFill>
                <a:effectLst>
                  <a:outerShdw blurRad="38100" dist="38100" dir="2700000" algn="tl">
                    <a:srgbClr val="000000">
                      <a:alpha val="43137"/>
                    </a:srgbClr>
                  </a:outerShdw>
                </a:effectLst>
              </a:rPr>
              <a:t>大気差</a:t>
            </a:r>
            <a:r>
              <a:rPr lang="en-US" altLang="ja-JP" sz="1400" dirty="0" smtClean="0">
                <a:solidFill>
                  <a:schemeClr val="accent1"/>
                </a:solidFill>
                <a:effectLst>
                  <a:outerShdw blurRad="38100" dist="38100" dir="2700000" algn="tl">
                    <a:srgbClr val="000000">
                      <a:alpha val="43137"/>
                    </a:srgbClr>
                  </a:outerShdw>
                </a:effectLst>
              </a:rPr>
              <a:t>(</a:t>
            </a:r>
            <a:r>
              <a:rPr lang="ja-JP" altLang="en-US" sz="1400" dirty="0" smtClean="0">
                <a:solidFill>
                  <a:schemeClr val="accent1"/>
                </a:solidFill>
                <a:effectLst>
                  <a:outerShdw blurRad="38100" dist="38100" dir="2700000" algn="tl">
                    <a:srgbClr val="000000">
                      <a:alpha val="43137"/>
                    </a:srgbClr>
                  </a:outerShdw>
                </a:effectLst>
              </a:rPr>
              <a:t>緯度</a:t>
            </a:r>
            <a:r>
              <a:rPr lang="en-US" altLang="ja-JP" sz="1400" dirty="0" smtClean="0">
                <a:solidFill>
                  <a:schemeClr val="accent1"/>
                </a:solidFill>
                <a:effectLst>
                  <a:outerShdw blurRad="38100" dist="38100" dir="2700000" algn="tl">
                    <a:srgbClr val="000000">
                      <a:alpha val="43137"/>
                    </a:srgbClr>
                  </a:outerShdw>
                </a:effectLst>
              </a:rPr>
              <a:t>L,</a:t>
            </a:r>
            <a:r>
              <a:rPr lang="ja-JP" altLang="en-US" sz="1400" dirty="0" smtClean="0">
                <a:solidFill>
                  <a:schemeClr val="accent1"/>
                </a:solidFill>
                <a:effectLst>
                  <a:outerShdw blurRad="38100" dist="38100" dir="2700000" algn="tl">
                    <a:srgbClr val="000000">
                      <a:alpha val="43137"/>
                    </a:srgbClr>
                  </a:outerShdw>
                </a:effectLst>
              </a:rPr>
              <a:t>時角</a:t>
            </a:r>
            <a:r>
              <a:rPr lang="en-US" altLang="ja-JP" sz="1400" dirty="0" smtClean="0">
                <a:solidFill>
                  <a:schemeClr val="accent1"/>
                </a:solidFill>
                <a:effectLst>
                  <a:outerShdw blurRad="38100" dist="38100" dir="2700000" algn="tl">
                    <a:srgbClr val="000000">
                      <a:alpha val="43137"/>
                    </a:srgbClr>
                  </a:outerShdw>
                </a:effectLst>
              </a:rPr>
              <a:t>H,</a:t>
            </a:r>
            <a:r>
              <a:rPr lang="ja-JP" altLang="en-US" sz="1400" dirty="0" smtClean="0">
                <a:solidFill>
                  <a:schemeClr val="accent1"/>
                </a:solidFill>
                <a:effectLst>
                  <a:outerShdw blurRad="38100" dist="38100" dir="2700000" algn="tl">
                    <a:srgbClr val="000000">
                      <a:alpha val="43137"/>
                    </a:srgbClr>
                  </a:outerShdw>
                </a:effectLst>
              </a:rPr>
              <a:t>赤緯</a:t>
            </a:r>
            <a:r>
              <a:rPr lang="en-US" altLang="ja-JP" sz="1400" dirty="0">
                <a:solidFill>
                  <a:schemeClr val="accent1"/>
                </a:solidFill>
                <a:effectLst>
                  <a:outerShdw blurRad="38100" dist="38100" dir="2700000" algn="tl">
                    <a:srgbClr val="000000">
                      <a:alpha val="43137"/>
                    </a:srgbClr>
                  </a:outerShdw>
                </a:effectLst>
              </a:rPr>
              <a:t>δ</a:t>
            </a:r>
            <a:r>
              <a:rPr lang="en-US" altLang="ja-JP" sz="1400" dirty="0" smtClean="0">
                <a:solidFill>
                  <a:schemeClr val="accent1"/>
                </a:solidFill>
                <a:effectLst>
                  <a:outerShdw blurRad="38100" dist="38100" dir="2700000" algn="tl">
                    <a:srgbClr val="000000">
                      <a:alpha val="43137"/>
                    </a:srgbClr>
                  </a:outerShdw>
                </a:effectLst>
              </a:rPr>
              <a:t>)</a:t>
            </a:r>
            <a:r>
              <a:rPr lang="ja-JP" altLang="en-US" sz="1400" dirty="0" smtClean="0">
                <a:solidFill>
                  <a:schemeClr val="accent1"/>
                </a:solidFill>
                <a:effectLst>
                  <a:outerShdw blurRad="38100" dist="38100" dir="2700000" algn="tl">
                    <a:srgbClr val="000000">
                      <a:alpha val="43137"/>
                    </a:srgbClr>
                  </a:outerShdw>
                </a:effectLst>
              </a:rPr>
              <a:t>の成分</a:t>
            </a:r>
            <a:endParaRPr lang="ja-JP" altLang="en-US" sz="1400" dirty="0">
              <a:solidFill>
                <a:schemeClr val="accent1"/>
              </a:solidFill>
              <a:effectLst>
                <a:outerShdw blurRad="38100" dist="38100" dir="2700000" algn="tl">
                  <a:srgbClr val="000000">
                    <a:alpha val="43137"/>
                  </a:srgbClr>
                </a:outerShdw>
              </a:effectLst>
            </a:endParaRPr>
          </a:p>
        </p:txBody>
      </p:sp>
      <p:sp>
        <p:nvSpPr>
          <p:cNvPr id="32" name="正方形/長方形 31"/>
          <p:cNvSpPr/>
          <p:nvPr/>
        </p:nvSpPr>
        <p:spPr>
          <a:xfrm>
            <a:off x="1358218" y="5715016"/>
            <a:ext cx="1984839" cy="307777"/>
          </a:xfrm>
          <a:prstGeom prst="rect">
            <a:avLst/>
          </a:prstGeom>
        </p:spPr>
        <p:txBody>
          <a:bodyPr wrap="none">
            <a:spAutoFit/>
          </a:bodyPr>
          <a:lstStyle/>
          <a:p>
            <a:r>
              <a:rPr lang="ja-JP" altLang="en-US" sz="1400" dirty="0">
                <a:solidFill>
                  <a:srgbClr val="FF0000"/>
                </a:solidFill>
                <a:effectLst>
                  <a:outerShdw blurRad="38100" dist="38100" dir="2700000" algn="tl">
                    <a:srgbClr val="000000">
                      <a:alpha val="43137"/>
                    </a:srgbClr>
                  </a:outerShdw>
                </a:effectLst>
              </a:rPr>
              <a:t>設置</a:t>
            </a:r>
            <a:r>
              <a:rPr lang="ja-JP" altLang="en-US" sz="1400" dirty="0" smtClean="0">
                <a:solidFill>
                  <a:srgbClr val="FF0000"/>
                </a:solidFill>
                <a:effectLst>
                  <a:outerShdw blurRad="38100" dist="38100" dir="2700000" algn="tl">
                    <a:srgbClr val="000000">
                      <a:alpha val="43137"/>
                    </a:srgbClr>
                  </a:outerShdw>
                </a:effectLst>
              </a:rPr>
              <a:t>誤差</a:t>
            </a:r>
            <a:r>
              <a:rPr lang="en-US" altLang="ja-JP" sz="1400" dirty="0" smtClean="0">
                <a:solidFill>
                  <a:srgbClr val="FF0000"/>
                </a:solidFill>
                <a:effectLst>
                  <a:outerShdw blurRad="38100" dist="38100" dir="2700000" algn="tl">
                    <a:srgbClr val="000000">
                      <a:alpha val="43137"/>
                    </a:srgbClr>
                  </a:outerShdw>
                </a:effectLst>
              </a:rPr>
              <a:t>(</a:t>
            </a:r>
            <a:r>
              <a:rPr lang="en-US" altLang="ja-JP" sz="1400" dirty="0" err="1" smtClean="0">
                <a:solidFill>
                  <a:srgbClr val="FF0000"/>
                </a:solidFill>
                <a:effectLst>
                  <a:outerShdw blurRad="38100" dist="38100" dir="2700000" algn="tl">
                    <a:srgbClr val="000000">
                      <a:alpha val="43137"/>
                    </a:srgbClr>
                  </a:outerShdw>
                </a:effectLst>
              </a:rPr>
              <a:t>Ep</a:t>
            </a:r>
            <a:r>
              <a:rPr lang="en-US" altLang="ja-JP" sz="1400" dirty="0" err="1">
                <a:solidFill>
                  <a:srgbClr val="FF0000"/>
                </a:solidFill>
                <a:effectLst>
                  <a:outerShdw blurRad="38100" dist="38100" dir="2700000" algn="tl">
                    <a:srgbClr val="000000">
                      <a:alpha val="43137"/>
                    </a:srgbClr>
                  </a:outerShdw>
                </a:effectLst>
              </a:rPr>
              <a:t>,</a:t>
            </a:r>
            <a:r>
              <a:rPr lang="en-US" altLang="ja-JP" sz="1400" dirty="0" err="1" smtClean="0">
                <a:solidFill>
                  <a:srgbClr val="FF0000"/>
                </a:solidFill>
                <a:effectLst>
                  <a:outerShdw blurRad="38100" dist="38100" dir="2700000" algn="tl">
                    <a:srgbClr val="000000">
                      <a:alpha val="43137"/>
                    </a:srgbClr>
                  </a:outerShdw>
                </a:effectLst>
              </a:rPr>
              <a:t>Hp</a:t>
            </a:r>
            <a:r>
              <a:rPr lang="en-US" altLang="ja-JP" sz="1400" dirty="0" smtClean="0">
                <a:solidFill>
                  <a:srgbClr val="FF0000"/>
                </a:solidFill>
                <a:effectLst>
                  <a:outerShdw blurRad="38100" dist="38100" dir="2700000" algn="tl">
                    <a:srgbClr val="000000">
                      <a:alpha val="43137"/>
                    </a:srgbClr>
                  </a:outerShdw>
                </a:effectLst>
              </a:rPr>
              <a:t>)</a:t>
            </a:r>
            <a:r>
              <a:rPr lang="ja-JP" altLang="en-US" sz="1400" dirty="0" smtClean="0">
                <a:solidFill>
                  <a:srgbClr val="FF0000"/>
                </a:solidFill>
                <a:effectLst>
                  <a:outerShdw blurRad="38100" dist="38100" dir="2700000" algn="tl">
                    <a:srgbClr val="000000">
                      <a:alpha val="43137"/>
                    </a:srgbClr>
                  </a:outerShdw>
                </a:effectLst>
              </a:rPr>
              <a:t>の成分</a:t>
            </a:r>
            <a:endParaRPr lang="ja-JP" altLang="en-US" sz="1400" dirty="0">
              <a:solidFill>
                <a:srgbClr val="FF0000"/>
              </a:solidFill>
              <a:effectLst>
                <a:outerShdw blurRad="38100" dist="38100" dir="2700000" algn="tl">
                  <a:srgbClr val="000000">
                    <a:alpha val="43137"/>
                  </a:srgbClr>
                </a:outerShdw>
              </a:effectLst>
            </a:endParaRPr>
          </a:p>
        </p:txBody>
      </p:sp>
      <p:sp>
        <p:nvSpPr>
          <p:cNvPr id="33" name="正方形/長方形 32"/>
          <p:cNvSpPr/>
          <p:nvPr/>
        </p:nvSpPr>
        <p:spPr>
          <a:xfrm>
            <a:off x="456424" y="1571612"/>
            <a:ext cx="3329758" cy="369332"/>
          </a:xfrm>
          <a:prstGeom prst="rect">
            <a:avLst/>
          </a:prstGeom>
          <a:solidFill>
            <a:schemeClr val="bg1"/>
          </a:solidFill>
          <a:ln>
            <a:solidFill>
              <a:schemeClr val="tx1"/>
            </a:solidFill>
          </a:ln>
        </p:spPr>
        <p:txBody>
          <a:bodyPr wrap="none">
            <a:spAutoFit/>
          </a:bodyPr>
          <a:lstStyle/>
          <a:p>
            <a:r>
              <a:rPr lang="en-US" altLang="ja-JP" dirty="0" smtClean="0">
                <a:effectLst>
                  <a:outerShdw blurRad="38100" dist="38100" dir="2700000" algn="tl">
                    <a:srgbClr val="000000">
                      <a:alpha val="43137"/>
                    </a:srgbClr>
                  </a:outerShdw>
                </a:effectLst>
              </a:rPr>
              <a:t>1</a:t>
            </a:r>
            <a:r>
              <a:rPr lang="ja-JP" altLang="en-US" dirty="0" smtClean="0">
                <a:effectLst>
                  <a:outerShdw blurRad="38100" dist="38100" dir="2700000" algn="tl">
                    <a:srgbClr val="000000">
                      <a:alpha val="43137"/>
                    </a:srgbClr>
                  </a:outerShdw>
                </a:effectLst>
              </a:rPr>
              <a:t>分間あたりの</a:t>
            </a:r>
            <a:r>
              <a:rPr lang="en-US" altLang="ja-JP" dirty="0" smtClean="0">
                <a:effectLst>
                  <a:outerShdw blurRad="38100" dist="38100" dir="2700000" algn="tl">
                    <a:srgbClr val="000000">
                      <a:alpha val="43137"/>
                    </a:srgbClr>
                  </a:outerShdw>
                </a:effectLst>
              </a:rPr>
              <a:t>RA</a:t>
            </a:r>
            <a:r>
              <a:rPr lang="ja-JP" altLang="en-US" dirty="0" smtClean="0">
                <a:effectLst>
                  <a:outerShdw blurRad="38100" dist="38100" dir="2700000" algn="tl">
                    <a:srgbClr val="000000">
                      <a:alpha val="43137"/>
                    </a:srgbClr>
                  </a:outerShdw>
                </a:effectLst>
              </a:rPr>
              <a:t>方向のエラー </a:t>
            </a:r>
            <a:endParaRPr lang="ja-JP" altLang="en-US" dirty="0">
              <a:effectLst>
                <a:outerShdw blurRad="38100" dist="38100" dir="2700000" algn="tl">
                  <a:srgbClr val="000000">
                    <a:alpha val="43137"/>
                  </a:srgbClr>
                </a:outerShdw>
              </a:effectLst>
            </a:endParaRPr>
          </a:p>
        </p:txBody>
      </p:sp>
      <p:sp>
        <p:nvSpPr>
          <p:cNvPr id="34" name="正方形/長方形 33"/>
          <p:cNvSpPr/>
          <p:nvPr/>
        </p:nvSpPr>
        <p:spPr>
          <a:xfrm>
            <a:off x="428596" y="4729175"/>
            <a:ext cx="3374642" cy="369332"/>
          </a:xfrm>
          <a:prstGeom prst="rect">
            <a:avLst/>
          </a:prstGeom>
          <a:solidFill>
            <a:schemeClr val="bg1"/>
          </a:solidFill>
          <a:ln>
            <a:solidFill>
              <a:schemeClr val="tx1"/>
            </a:solidFill>
          </a:ln>
        </p:spPr>
        <p:txBody>
          <a:bodyPr wrap="none">
            <a:spAutoFit/>
          </a:bodyPr>
          <a:lstStyle/>
          <a:p>
            <a:r>
              <a:rPr lang="en-US" altLang="ja-JP" dirty="0" smtClean="0">
                <a:effectLst>
                  <a:outerShdw blurRad="38100" dist="38100" dir="2700000" algn="tl">
                    <a:srgbClr val="000000">
                      <a:alpha val="43137"/>
                    </a:srgbClr>
                  </a:outerShdw>
                </a:effectLst>
              </a:rPr>
              <a:t>1</a:t>
            </a:r>
            <a:r>
              <a:rPr lang="ja-JP" altLang="en-US" dirty="0" smtClean="0">
                <a:effectLst>
                  <a:outerShdw blurRad="38100" dist="38100" dir="2700000" algn="tl">
                    <a:srgbClr val="000000">
                      <a:alpha val="43137"/>
                    </a:srgbClr>
                  </a:outerShdw>
                </a:effectLst>
              </a:rPr>
              <a:t>分間あたりの</a:t>
            </a:r>
            <a:r>
              <a:rPr lang="en-US" altLang="ja-JP" dirty="0" smtClean="0">
                <a:effectLst>
                  <a:outerShdw blurRad="38100" dist="38100" dir="2700000" algn="tl">
                    <a:srgbClr val="000000">
                      <a:alpha val="43137"/>
                    </a:srgbClr>
                  </a:outerShdw>
                </a:effectLst>
              </a:rPr>
              <a:t>Dec</a:t>
            </a:r>
            <a:r>
              <a:rPr lang="ja-JP" altLang="en-US" dirty="0" smtClean="0">
                <a:effectLst>
                  <a:outerShdw blurRad="38100" dist="38100" dir="2700000" algn="tl">
                    <a:srgbClr val="000000">
                      <a:alpha val="43137"/>
                    </a:srgbClr>
                  </a:outerShdw>
                </a:effectLst>
              </a:rPr>
              <a:t>方向のエラー</a:t>
            </a:r>
            <a:endParaRPr lang="ja-JP" altLang="en-US" dirty="0">
              <a:effectLst>
                <a:outerShdw blurRad="38100" dist="38100" dir="2700000" algn="tl">
                  <a:srgbClr val="000000">
                    <a:alpha val="43137"/>
                  </a:srgbClr>
                </a:outerShdw>
              </a:effectLst>
            </a:endParaRPr>
          </a:p>
        </p:txBody>
      </p:sp>
      <p:pic>
        <p:nvPicPr>
          <p:cNvPr id="18440" name="Picture 8" descr="\begin{align*}&#10;+ P_0'' \times \left \{ \sin (1.57510 t+\phi )-\sin \phi \right \}+ E&#10;\end{align*}">
            <a:hlinkClick r:id="rId6"/>
          </p:cNvPr>
          <p:cNvPicPr>
            <a:picLocks noChangeAspect="1" noChangeArrowheads="1"/>
          </p:cNvPicPr>
          <p:nvPr/>
        </p:nvPicPr>
        <p:blipFill>
          <a:blip r:embed="rId7" cstate="print"/>
          <a:srcRect/>
          <a:stretch>
            <a:fillRect/>
          </a:stretch>
        </p:blipFill>
        <p:spPr bwMode="auto">
          <a:xfrm>
            <a:off x="2786050" y="3938596"/>
            <a:ext cx="3343275" cy="219075"/>
          </a:xfrm>
          <a:prstGeom prst="rect">
            <a:avLst/>
          </a:prstGeom>
          <a:noFill/>
        </p:spPr>
      </p:pic>
      <p:pic>
        <p:nvPicPr>
          <p:cNvPr id="18444" name="Picture 12" descr="\begin{align*}&#10; \Delta_{Dec}'' =-4.37527\times 10^{-3}\epsilon ''_p \sin (H_0-Hp)t+0''.255078\times \frac{\sin L\cos L\sin H_0}{(\sin \delta \sin L+\cos \delta \cos L \cos H_0)^2}t&#10;\end{align*}">
            <a:hlinkClick r:id="rId8"/>
          </p:cNvPr>
          <p:cNvPicPr>
            <a:picLocks noChangeAspect="1" noChangeArrowheads="1"/>
          </p:cNvPicPr>
          <p:nvPr/>
        </p:nvPicPr>
        <p:blipFill>
          <a:blip r:embed="rId9" cstate="print"/>
          <a:srcRect/>
          <a:stretch>
            <a:fillRect/>
          </a:stretch>
        </p:blipFill>
        <p:spPr bwMode="auto">
          <a:xfrm>
            <a:off x="714348" y="5267341"/>
            <a:ext cx="7800975" cy="447675"/>
          </a:xfrm>
          <a:prstGeom prst="rect">
            <a:avLst/>
          </a:prstGeom>
          <a:noFill/>
        </p:spPr>
      </p:pic>
      <p:pic>
        <p:nvPicPr>
          <p:cNvPr id="18446" name="Picture 14" descr="\begin{align*}&#10;+ D\times t + F &#10;\end{align*}">
            <a:hlinkClick r:id="rId10"/>
          </p:cNvPr>
          <p:cNvPicPr>
            <a:picLocks noChangeAspect="1" noChangeArrowheads="1"/>
          </p:cNvPicPr>
          <p:nvPr/>
        </p:nvPicPr>
        <p:blipFill>
          <a:blip r:embed="rId11" cstate="print"/>
          <a:srcRect/>
          <a:stretch>
            <a:fillRect/>
          </a:stretch>
        </p:blipFill>
        <p:spPr bwMode="auto">
          <a:xfrm>
            <a:off x="6572264" y="6348434"/>
            <a:ext cx="1019175" cy="152400"/>
          </a:xfrm>
          <a:prstGeom prst="rect">
            <a:avLst/>
          </a:prstGeom>
          <a:noFill/>
        </p:spPr>
      </p:pic>
      <p:sp>
        <p:nvSpPr>
          <p:cNvPr id="36" name="正方形/長方形 35"/>
          <p:cNvSpPr/>
          <p:nvPr/>
        </p:nvSpPr>
        <p:spPr>
          <a:xfrm>
            <a:off x="6715140" y="6143644"/>
            <a:ext cx="500066" cy="50006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7" name="下矢印 36"/>
          <p:cNvSpPr/>
          <p:nvPr/>
        </p:nvSpPr>
        <p:spPr>
          <a:xfrm>
            <a:off x="6786578" y="4786322"/>
            <a:ext cx="357190" cy="128588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矢印 37"/>
          <p:cNvSpPr/>
          <p:nvPr/>
        </p:nvSpPr>
        <p:spPr>
          <a:xfrm>
            <a:off x="6786578" y="3514728"/>
            <a:ext cx="357190" cy="914404"/>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スライド番号プレースホルダ 27"/>
          <p:cNvSpPr>
            <a:spLocks noGrp="1"/>
          </p:cNvSpPr>
          <p:nvPr>
            <p:ph type="sldNum" sz="quarter" idx="12"/>
          </p:nvPr>
        </p:nvSpPr>
        <p:spPr/>
        <p:txBody>
          <a:bodyPr/>
          <a:lstStyle/>
          <a:p>
            <a:fld id="{211C075B-6712-4FC4-92CB-6BC868D296D4}" type="slidenum">
              <a:rPr kumimoji="1" lang="ja-JP" altLang="en-US" smtClean="0"/>
              <a:pPr/>
              <a:t>12</a:t>
            </a:fld>
            <a:endParaRPr kumimoji="1" lang="ja-JP" altLang="en-US"/>
          </a:p>
        </p:txBody>
      </p:sp>
      <p:sp>
        <p:nvSpPr>
          <p:cNvPr id="29" name="正方形/長方形 28"/>
          <p:cNvSpPr/>
          <p:nvPr/>
        </p:nvSpPr>
        <p:spPr>
          <a:xfrm>
            <a:off x="6355928" y="4386212"/>
            <a:ext cx="1247457" cy="400110"/>
          </a:xfrm>
          <a:prstGeom prst="rect">
            <a:avLst/>
          </a:prstGeom>
          <a:solidFill>
            <a:schemeClr val="accent6"/>
          </a:solidFill>
          <a:ln>
            <a:solidFill>
              <a:schemeClr val="accent6"/>
            </a:solidFill>
          </a:ln>
        </p:spPr>
        <p:txBody>
          <a:bodyPr wrap="square">
            <a:spAutoFit/>
          </a:bodyPr>
          <a:lstStyle/>
          <a:p>
            <a:pPr algn="ctr"/>
            <a:r>
              <a:rPr lang="ja-JP" altLang="en-US" sz="300" dirty="0" smtClean="0">
                <a:solidFill>
                  <a:schemeClr val="bg1"/>
                </a:solidFill>
                <a:effectLst>
                  <a:outerShdw blurRad="38100" dist="38100" dir="2700000" algn="tl">
                    <a:srgbClr val="000000">
                      <a:alpha val="43137"/>
                    </a:srgbClr>
                  </a:outerShdw>
                </a:effectLst>
              </a:rPr>
              <a:t>　</a:t>
            </a:r>
            <a:endParaRPr lang="en-US" altLang="ja-JP" sz="300" dirty="0" smtClean="0">
              <a:solidFill>
                <a:schemeClr val="bg1"/>
              </a:solidFill>
              <a:effectLst>
                <a:outerShdw blurRad="38100" dist="38100" dir="2700000" algn="tl">
                  <a:srgbClr val="000000">
                    <a:alpha val="43137"/>
                  </a:srgbClr>
                </a:outerShdw>
              </a:effectLst>
            </a:endParaRPr>
          </a:p>
          <a:p>
            <a:pPr algn="ctr"/>
            <a:r>
              <a:rPr lang="ja-JP" altLang="en-US" sz="1400" dirty="0" smtClean="0">
                <a:solidFill>
                  <a:schemeClr val="bg1"/>
                </a:solidFill>
                <a:effectLst>
                  <a:outerShdw blurRad="38100" dist="38100" dir="2700000" algn="tl">
                    <a:srgbClr val="000000">
                      <a:alpha val="43137"/>
                    </a:srgbClr>
                  </a:outerShdw>
                </a:effectLst>
              </a:rPr>
              <a:t>その他の成分</a:t>
            </a:r>
            <a:endParaRPr lang="en-US" altLang="ja-JP" sz="1400" dirty="0" smtClean="0">
              <a:solidFill>
                <a:schemeClr val="bg1"/>
              </a:solidFill>
              <a:effectLst>
                <a:outerShdw blurRad="38100" dist="38100" dir="2700000" algn="tl">
                  <a:srgbClr val="000000">
                    <a:alpha val="43137"/>
                  </a:srgbClr>
                </a:outerShdw>
              </a:effectLst>
            </a:endParaRPr>
          </a:p>
          <a:p>
            <a:pPr algn="ctr"/>
            <a:r>
              <a:rPr lang="ja-JP" altLang="en-US" sz="300" dirty="0" smtClean="0">
                <a:solidFill>
                  <a:schemeClr val="bg1"/>
                </a:solidFill>
                <a:effectLst>
                  <a:outerShdw blurRad="38100" dist="38100" dir="2700000" algn="tl">
                    <a:srgbClr val="000000">
                      <a:alpha val="43137"/>
                    </a:srgbClr>
                  </a:outerShdw>
                </a:effectLst>
              </a:rPr>
              <a:t>　</a:t>
            </a:r>
            <a:endParaRPr lang="en-US" altLang="ja-JP" sz="300" dirty="0" smtClean="0">
              <a:solidFill>
                <a:schemeClr val="bg1"/>
              </a:solidFill>
              <a:effectLst>
                <a:outerShdw blurRad="38100" dist="38100" dir="2700000" algn="tl">
                  <a:srgbClr val="000000">
                    <a:alpha val="43137"/>
                  </a:srgbClr>
                </a:outerShdw>
              </a:effectLst>
            </a:endParaRPr>
          </a:p>
        </p:txBody>
      </p:sp>
      <p:sp>
        <p:nvSpPr>
          <p:cNvPr id="30" name="正方形/長方形 29"/>
          <p:cNvSpPr/>
          <p:nvPr/>
        </p:nvSpPr>
        <p:spPr>
          <a:xfrm>
            <a:off x="6500826" y="1571612"/>
            <a:ext cx="2145139" cy="677108"/>
          </a:xfrm>
          <a:prstGeom prst="rect">
            <a:avLst/>
          </a:prstGeom>
        </p:spPr>
        <p:txBody>
          <a:bodyPr wrap="none">
            <a:spAutoFit/>
          </a:bodyPr>
          <a:lstStyle/>
          <a:p>
            <a:r>
              <a:rPr lang="ja-JP" altLang="en-US" sz="1200" dirty="0" smtClean="0"/>
              <a:t>設置誤差　時角</a:t>
            </a:r>
            <a:r>
              <a:rPr lang="en-US" altLang="ja-JP" sz="1200" dirty="0" smtClean="0">
                <a:solidFill>
                  <a:srgbClr val="0000FF"/>
                </a:solidFill>
              </a:rPr>
              <a:t>Hp</a:t>
            </a:r>
            <a:r>
              <a:rPr lang="ja-JP" altLang="en-US" sz="1200" dirty="0" smtClean="0"/>
              <a:t>方向に</a:t>
            </a:r>
            <a:r>
              <a:rPr lang="en-US" altLang="ja-JP" sz="1400" dirty="0" err="1" smtClean="0">
                <a:solidFill>
                  <a:srgbClr val="0000FF"/>
                </a:solidFill>
              </a:rPr>
              <a:t>ε</a:t>
            </a:r>
            <a:r>
              <a:rPr lang="en-US" altLang="ja-JP" sz="1200" dirty="0" err="1" smtClean="0">
                <a:solidFill>
                  <a:srgbClr val="0000FF"/>
                </a:solidFill>
              </a:rPr>
              <a:t>p</a:t>
            </a:r>
            <a:endParaRPr lang="en-US" altLang="ja-JP" sz="1200" dirty="0" smtClean="0">
              <a:solidFill>
                <a:srgbClr val="0000FF"/>
              </a:solidFill>
            </a:endParaRPr>
          </a:p>
          <a:p>
            <a:r>
              <a:rPr lang="ja-JP" altLang="en-US" sz="1200" dirty="0" smtClean="0"/>
              <a:t>観測地の緯度　</a:t>
            </a:r>
            <a:r>
              <a:rPr lang="en-US" altLang="ja-JP" sz="1200" dirty="0" smtClean="0">
                <a:solidFill>
                  <a:srgbClr val="0000FF"/>
                </a:solidFill>
              </a:rPr>
              <a:t>L</a:t>
            </a:r>
          </a:p>
          <a:p>
            <a:r>
              <a:rPr lang="ja-JP" altLang="en-US" sz="1200" dirty="0" smtClean="0"/>
              <a:t>観測天体の</a:t>
            </a:r>
            <a:r>
              <a:rPr lang="en-US" altLang="ja-JP" sz="1200" dirty="0" smtClean="0"/>
              <a:t>(</a:t>
            </a:r>
            <a:r>
              <a:rPr lang="ja-JP" altLang="en-US" sz="1200" dirty="0" smtClean="0"/>
              <a:t>時角</a:t>
            </a:r>
            <a:r>
              <a:rPr lang="en-US" altLang="ja-JP" sz="1200" dirty="0" smtClean="0"/>
              <a:t>,</a:t>
            </a:r>
            <a:r>
              <a:rPr lang="ja-JP" altLang="en-US" sz="1200" dirty="0" smtClean="0"/>
              <a:t>赤緯</a:t>
            </a:r>
            <a:r>
              <a:rPr lang="en-US" altLang="ja-JP" sz="1200" dirty="0" smtClean="0"/>
              <a:t>)=(</a:t>
            </a:r>
            <a:r>
              <a:rPr lang="en-US" altLang="ja-JP" sz="1200" dirty="0" smtClean="0">
                <a:solidFill>
                  <a:srgbClr val="0000FF"/>
                </a:solidFill>
              </a:rPr>
              <a:t>H</a:t>
            </a:r>
            <a:r>
              <a:rPr lang="en-US" altLang="ja-JP" sz="1000" dirty="0" smtClean="0">
                <a:solidFill>
                  <a:srgbClr val="0000FF"/>
                </a:solidFill>
              </a:rPr>
              <a:t>0</a:t>
            </a:r>
            <a:r>
              <a:rPr lang="en-US" altLang="ja-JP" sz="1000" dirty="0" smtClean="0"/>
              <a:t>,</a:t>
            </a:r>
            <a:r>
              <a:rPr lang="en-US" altLang="ja-JP" sz="1200" dirty="0" smtClean="0">
                <a:solidFill>
                  <a:srgbClr val="0000FF"/>
                </a:solidFill>
              </a:rPr>
              <a:t>δ</a:t>
            </a:r>
            <a:r>
              <a:rPr lang="en-US" altLang="ja-JP" sz="12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2" grpId="0" animBg="1"/>
      <p:bldP spid="23" grpId="0" animBg="1"/>
      <p:bldP spid="24" grpId="0"/>
      <p:bldP spid="25" grpId="0"/>
      <p:bldP spid="26" grpId="0"/>
      <p:bldP spid="27" grpId="0"/>
      <p:bldP spid="31" grpId="0"/>
      <p:bldP spid="32" grpId="0"/>
      <p:bldP spid="36" grpId="0" animBg="1"/>
      <p:bldP spid="37" grpId="0" animBg="1"/>
      <p:bldP spid="3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marL="342900" lvl="0" indent="-342900">
              <a:spcBef>
                <a:spcPct val="20000"/>
              </a:spcBef>
            </a:pPr>
            <a:r>
              <a:rPr lang="ja-JP" altLang="en-US" sz="3200" dirty="0" smtClean="0">
                <a:effectLst>
                  <a:outerShdw blurRad="38100" dist="38100" dir="2700000" algn="tl">
                    <a:srgbClr val="000000">
                      <a:alpha val="43137"/>
                    </a:srgbClr>
                  </a:outerShdw>
                </a:effectLst>
              </a:rPr>
              <a:t>追尾誤差</a:t>
            </a:r>
            <a:r>
              <a:rPr lang="en-US" altLang="ja-JP" sz="3200" dirty="0" smtClean="0">
                <a:effectLst>
                  <a:outerShdw blurRad="38100" dist="38100" dir="2700000" algn="tl">
                    <a:srgbClr val="000000">
                      <a:alpha val="43137"/>
                    </a:srgbClr>
                  </a:outerShdw>
                </a:effectLst>
              </a:rPr>
              <a:t>(</a:t>
            </a:r>
            <a:r>
              <a:rPr lang="ja-JP" altLang="en-US" sz="3200" dirty="0" smtClean="0">
                <a:effectLst>
                  <a:outerShdw blurRad="38100" dist="38100" dir="2700000" algn="tl">
                    <a:srgbClr val="000000">
                      <a:alpha val="43137"/>
                    </a:srgbClr>
                  </a:outerShdw>
                </a:effectLst>
              </a:rPr>
              <a:t>観測結果</a:t>
            </a:r>
            <a:r>
              <a:rPr lang="en-US" altLang="ja-JP" sz="3200" dirty="0" smtClean="0">
                <a:effectLst>
                  <a:outerShdw blurRad="38100" dist="38100" dir="2700000" algn="tl">
                    <a:srgbClr val="000000">
                      <a:alpha val="43137"/>
                    </a:srgbClr>
                  </a:outerShdw>
                </a:effectLst>
              </a:rPr>
              <a:t>)</a:t>
            </a:r>
          </a:p>
        </p:txBody>
      </p:sp>
      <p:sp>
        <p:nvSpPr>
          <p:cNvPr id="7" name="正方形/長方形 6"/>
          <p:cNvSpPr/>
          <p:nvPr/>
        </p:nvSpPr>
        <p:spPr>
          <a:xfrm>
            <a:off x="787340" y="5715016"/>
            <a:ext cx="2927404" cy="523220"/>
          </a:xfrm>
          <a:prstGeom prst="rect">
            <a:avLst/>
          </a:prstGeom>
          <a:ln>
            <a:noFill/>
          </a:ln>
        </p:spPr>
        <p:txBody>
          <a:bodyPr wrap="none">
            <a:spAutoFit/>
          </a:bodyPr>
          <a:lstStyle/>
          <a:p>
            <a:r>
              <a:rPr lang="ja-JP" altLang="en-US" sz="1400" dirty="0" smtClean="0">
                <a:effectLst>
                  <a:outerShdw blurRad="38100" dist="38100" dir="2700000" algn="tl">
                    <a:srgbClr val="000000">
                      <a:alpha val="43137"/>
                    </a:srgbClr>
                  </a:outerShdw>
                </a:effectLst>
              </a:rPr>
              <a:t>その他の成分＝追尾が早くなる傾向</a:t>
            </a:r>
            <a:endParaRPr lang="en-US" altLang="ja-JP" sz="1400" dirty="0" smtClean="0">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　　　→　</a:t>
            </a:r>
            <a:r>
              <a:rPr lang="ja-JP" altLang="en-US" sz="1400" dirty="0" smtClean="0">
                <a:solidFill>
                  <a:srgbClr val="0000FF"/>
                </a:solidFill>
                <a:effectLst>
                  <a:outerShdw blurRad="38100" dist="38100" dir="2700000" algn="tl">
                    <a:srgbClr val="000000">
                      <a:alpha val="43137"/>
                    </a:srgbClr>
                  </a:outerShdw>
                </a:effectLst>
              </a:rPr>
              <a:t>鏡筒のたわみ</a:t>
            </a:r>
            <a:r>
              <a:rPr lang="ja-JP" altLang="en-US" sz="1400" dirty="0" smtClean="0">
                <a:effectLst>
                  <a:outerShdw blurRad="38100" dist="38100" dir="2700000" algn="tl">
                    <a:srgbClr val="000000">
                      <a:alpha val="43137"/>
                    </a:srgbClr>
                  </a:outerShdw>
                </a:effectLst>
              </a:rPr>
              <a:t>が原因か</a:t>
            </a:r>
            <a:endParaRPr lang="en-US" altLang="ja-JP" sz="1400" dirty="0" smtClean="0">
              <a:effectLst>
                <a:outerShdw blurRad="38100" dist="38100" dir="2700000" algn="tl">
                  <a:srgbClr val="000000">
                    <a:alpha val="43137"/>
                  </a:srgbClr>
                </a:outerShdw>
              </a:effectLst>
            </a:endParaRPr>
          </a:p>
        </p:txBody>
      </p:sp>
      <p:sp>
        <p:nvSpPr>
          <p:cNvPr id="8" name="正方形/長方形 7"/>
          <p:cNvSpPr/>
          <p:nvPr/>
        </p:nvSpPr>
        <p:spPr>
          <a:xfrm>
            <a:off x="1071538" y="5000636"/>
            <a:ext cx="2350900" cy="523220"/>
          </a:xfrm>
          <a:prstGeom prst="rect">
            <a:avLst/>
          </a:prstGeom>
          <a:noFill/>
          <a:ln>
            <a:noFill/>
          </a:ln>
        </p:spPr>
        <p:txBody>
          <a:bodyPr wrap="none">
            <a:spAutoFit/>
          </a:bodyPr>
          <a:lstStyle/>
          <a:p>
            <a:r>
              <a:rPr lang="en-US" altLang="ja-JP" sz="1400" dirty="0" smtClean="0">
                <a:effectLst>
                  <a:outerShdw blurRad="38100" dist="38100" dir="2700000" algn="tl">
                    <a:srgbClr val="000000">
                      <a:alpha val="43137"/>
                    </a:srgbClr>
                  </a:outerShdw>
                </a:effectLst>
              </a:rPr>
              <a:t>C= 0.38 +/- 0.58 [arcsec/min]</a:t>
            </a:r>
          </a:p>
          <a:p>
            <a:r>
              <a:rPr lang="en-US" altLang="ja-JP" sz="1400" dirty="0" smtClean="0">
                <a:effectLst>
                  <a:outerShdw blurRad="38100" dist="38100" dir="2700000" algn="tl">
                    <a:srgbClr val="000000">
                      <a:alpha val="43137"/>
                    </a:srgbClr>
                  </a:outerShdw>
                </a:effectLst>
              </a:rPr>
              <a:t>D= 0.05 +/- 0.24 [</a:t>
            </a:r>
            <a:r>
              <a:rPr lang="en-US" altLang="ja-JP" sz="1400" dirty="0" err="1" smtClean="0">
                <a:effectLst>
                  <a:outerShdw blurRad="38100" dist="38100" dir="2700000" algn="tl">
                    <a:srgbClr val="000000">
                      <a:alpha val="43137"/>
                    </a:srgbClr>
                  </a:outerShdw>
                </a:effectLst>
              </a:rPr>
              <a:t>arcsec</a:t>
            </a:r>
            <a:r>
              <a:rPr lang="en-US" altLang="ja-JP" sz="1400" dirty="0" smtClean="0">
                <a:effectLst>
                  <a:outerShdw blurRad="38100" dist="38100" dir="2700000" algn="tl">
                    <a:srgbClr val="000000">
                      <a:alpha val="43137"/>
                    </a:srgbClr>
                  </a:outerShdw>
                </a:effectLst>
              </a:rPr>
              <a:t>/min] </a:t>
            </a:r>
          </a:p>
        </p:txBody>
      </p:sp>
      <p:pic>
        <p:nvPicPr>
          <p:cNvPr id="39938" name="Picture 2" descr="D:\M2\20091109修論中間発表\histgram_ページ_1.jpg"/>
          <p:cNvPicPr>
            <a:picLocks noChangeAspect="1" noChangeArrowheads="1"/>
          </p:cNvPicPr>
          <p:nvPr/>
        </p:nvPicPr>
        <p:blipFill>
          <a:blip r:embed="rId2" cstate="print"/>
          <a:srcRect/>
          <a:stretch>
            <a:fillRect/>
          </a:stretch>
        </p:blipFill>
        <p:spPr bwMode="auto">
          <a:xfrm>
            <a:off x="6357949" y="2240622"/>
            <a:ext cx="2286017" cy="1688444"/>
          </a:xfrm>
          <a:prstGeom prst="rect">
            <a:avLst/>
          </a:prstGeom>
          <a:noFill/>
          <a:effectLst>
            <a:outerShdw blurRad="50800" dist="38100" dir="2700000" algn="tl" rotWithShape="0">
              <a:prstClr val="black">
                <a:alpha val="40000"/>
              </a:prstClr>
            </a:outerShdw>
          </a:effectLst>
        </p:spPr>
      </p:pic>
      <p:pic>
        <p:nvPicPr>
          <p:cNvPr id="39939" name="Picture 3" descr="D:\M2\20091109修論中間発表\histgram_ページ_2.jpg"/>
          <p:cNvPicPr>
            <a:picLocks noChangeAspect="1" noChangeArrowheads="1"/>
          </p:cNvPicPr>
          <p:nvPr/>
        </p:nvPicPr>
        <p:blipFill>
          <a:blip r:embed="rId3" cstate="print"/>
          <a:srcRect/>
          <a:stretch>
            <a:fillRect/>
          </a:stretch>
        </p:blipFill>
        <p:spPr bwMode="auto">
          <a:xfrm>
            <a:off x="3878253" y="4625083"/>
            <a:ext cx="2286016" cy="1688443"/>
          </a:xfrm>
          <a:prstGeom prst="rect">
            <a:avLst/>
          </a:prstGeom>
          <a:noFill/>
          <a:effectLst>
            <a:outerShdw blurRad="50800" dist="38100" dir="2700000" algn="tl" rotWithShape="0">
              <a:prstClr val="black">
                <a:alpha val="40000"/>
              </a:prstClr>
            </a:outerShdw>
          </a:effectLst>
        </p:spPr>
      </p:pic>
      <p:pic>
        <p:nvPicPr>
          <p:cNvPr id="39940" name="Picture 4" descr="D:\M2\20091109修論中間発表\histgram_ページ_3.jpg"/>
          <p:cNvPicPr>
            <a:picLocks noChangeAspect="1" noChangeArrowheads="1"/>
          </p:cNvPicPr>
          <p:nvPr/>
        </p:nvPicPr>
        <p:blipFill>
          <a:blip r:embed="rId4" cstate="print"/>
          <a:srcRect/>
          <a:stretch>
            <a:fillRect/>
          </a:stretch>
        </p:blipFill>
        <p:spPr bwMode="auto">
          <a:xfrm>
            <a:off x="6378583" y="4625083"/>
            <a:ext cx="2286016" cy="1688444"/>
          </a:xfrm>
          <a:prstGeom prst="rect">
            <a:avLst/>
          </a:prstGeom>
          <a:noFill/>
          <a:effectLst>
            <a:outerShdw blurRad="50800" dist="38100" dir="2700000" algn="tl" rotWithShape="0">
              <a:prstClr val="black">
                <a:alpha val="40000"/>
              </a:prstClr>
            </a:outerShdw>
          </a:effectLst>
        </p:spPr>
      </p:pic>
      <p:sp>
        <p:nvSpPr>
          <p:cNvPr id="14" name="正方形/長方形 13"/>
          <p:cNvSpPr/>
          <p:nvPr/>
        </p:nvSpPr>
        <p:spPr>
          <a:xfrm>
            <a:off x="4143372" y="4791304"/>
            <a:ext cx="925253" cy="307777"/>
          </a:xfrm>
          <a:prstGeom prst="rect">
            <a:avLst/>
          </a:prstGeom>
          <a:noFill/>
          <a:ln>
            <a:noFill/>
          </a:ln>
        </p:spPr>
        <p:txBody>
          <a:bodyPr wrap="none">
            <a:spAutoFit/>
          </a:bodyPr>
          <a:lstStyle/>
          <a:p>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軸方向</a:t>
            </a:r>
            <a:endParaRPr lang="en-US" altLang="ja-JP" sz="1400" dirty="0" smtClean="0">
              <a:effectLst>
                <a:outerShdw blurRad="38100" dist="38100" dir="2700000" algn="tl">
                  <a:srgbClr val="000000">
                    <a:alpha val="43137"/>
                  </a:srgbClr>
                </a:outerShdw>
              </a:effectLst>
            </a:endParaRPr>
          </a:p>
        </p:txBody>
      </p:sp>
      <p:sp>
        <p:nvSpPr>
          <p:cNvPr id="6" name="正方形/長方形 5"/>
          <p:cNvSpPr/>
          <p:nvPr/>
        </p:nvSpPr>
        <p:spPr>
          <a:xfrm>
            <a:off x="4429124" y="3000372"/>
            <a:ext cx="1802673" cy="307777"/>
          </a:xfrm>
          <a:prstGeom prst="rect">
            <a:avLst/>
          </a:prstGeom>
          <a:noFill/>
          <a:ln>
            <a:noFill/>
          </a:ln>
        </p:spPr>
        <p:txBody>
          <a:bodyPr wrap="none">
            <a:spAutoFit/>
          </a:bodyPr>
          <a:lstStyle/>
          <a:p>
            <a:r>
              <a:rPr lang="en-US" altLang="ja-JP" sz="1400" dirty="0" smtClean="0">
                <a:effectLst>
                  <a:outerShdw blurRad="38100" dist="38100" dir="2700000" algn="tl">
                    <a:srgbClr val="000000">
                      <a:alpha val="43137"/>
                    </a:srgbClr>
                  </a:outerShdw>
                </a:effectLst>
              </a:rPr>
              <a:t>P= 4.3 +/- 1.8 [arcsec] </a:t>
            </a:r>
          </a:p>
        </p:txBody>
      </p:sp>
      <p:sp>
        <p:nvSpPr>
          <p:cNvPr id="13" name="スライド番号プレースホルダ 12"/>
          <p:cNvSpPr>
            <a:spLocks noGrp="1"/>
          </p:cNvSpPr>
          <p:nvPr>
            <p:ph type="sldNum" sz="quarter" idx="12"/>
          </p:nvPr>
        </p:nvSpPr>
        <p:spPr/>
        <p:txBody>
          <a:bodyPr/>
          <a:lstStyle/>
          <a:p>
            <a:fld id="{211C075B-6712-4FC4-92CB-6BC868D296D4}" type="slidenum">
              <a:rPr kumimoji="1" lang="ja-JP" altLang="en-US" smtClean="0"/>
              <a:pPr/>
              <a:t>13</a:t>
            </a:fld>
            <a:endParaRPr kumimoji="1" lang="ja-JP" altLang="en-US"/>
          </a:p>
        </p:txBody>
      </p:sp>
      <p:pic>
        <p:nvPicPr>
          <p:cNvPr id="17" name="Picture 5" descr="C:\Documents and Settings\Hirofumi Okita\デスクトップ\2009-10-27n_ページ_10.jpg"/>
          <p:cNvPicPr>
            <a:picLocks noChangeAspect="1" noChangeArrowheads="1"/>
          </p:cNvPicPr>
          <p:nvPr/>
        </p:nvPicPr>
        <p:blipFill>
          <a:blip r:embed="rId5" cstate="print"/>
          <a:srcRect/>
          <a:stretch>
            <a:fillRect/>
          </a:stretch>
        </p:blipFill>
        <p:spPr bwMode="auto">
          <a:xfrm>
            <a:off x="971543" y="2437621"/>
            <a:ext cx="2457449" cy="1890359"/>
          </a:xfrm>
          <a:prstGeom prst="rect">
            <a:avLst/>
          </a:prstGeom>
          <a:noFill/>
          <a:effectLst>
            <a:outerShdw blurRad="50800" dist="38100" dir="2700000" algn="tl" rotWithShape="0">
              <a:prstClr val="black">
                <a:alpha val="40000"/>
              </a:prstClr>
            </a:outerShdw>
          </a:effectLst>
        </p:spPr>
      </p:pic>
      <p:sp>
        <p:nvSpPr>
          <p:cNvPr id="18" name="正方形/長方形 17"/>
          <p:cNvSpPr/>
          <p:nvPr/>
        </p:nvSpPr>
        <p:spPr>
          <a:xfrm>
            <a:off x="837317" y="1428736"/>
            <a:ext cx="3267241"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rPr>
              <a:t>ピリオディックモーション</a:t>
            </a:r>
            <a:r>
              <a:rPr lang="en-US" altLang="ja-JP" dirty="0" smtClean="0">
                <a:effectLst>
                  <a:outerShdw blurRad="38100" dist="38100" dir="2700000" algn="tl">
                    <a:srgbClr val="000000">
                      <a:alpha val="43137"/>
                    </a:srgbClr>
                  </a:outerShdw>
                </a:effectLst>
              </a:rPr>
              <a:t>+</a:t>
            </a:r>
            <a:r>
              <a:rPr lang="ja-JP" altLang="en-US" dirty="0" smtClean="0">
                <a:effectLst>
                  <a:outerShdw blurRad="38100" dist="38100" dir="2700000" algn="tl">
                    <a:srgbClr val="000000">
                      <a:alpha val="43137"/>
                    </a:srgbClr>
                  </a:outerShdw>
                </a:effectLst>
              </a:rPr>
              <a:t>その他</a:t>
            </a:r>
            <a:endParaRPr lang="ja-JP" altLang="en-US" dirty="0">
              <a:effectLst>
                <a:outerShdw blurRad="38100" dist="38100" dir="2700000" algn="tl">
                  <a:srgbClr val="000000">
                    <a:alpha val="43137"/>
                  </a:srgbClr>
                </a:outerShdw>
              </a:effectLst>
            </a:endParaRPr>
          </a:p>
        </p:txBody>
      </p:sp>
      <p:sp>
        <p:nvSpPr>
          <p:cNvPr id="19" name="正方形/長方形 18"/>
          <p:cNvSpPr/>
          <p:nvPr/>
        </p:nvSpPr>
        <p:spPr>
          <a:xfrm>
            <a:off x="1357290" y="1857364"/>
            <a:ext cx="6415539" cy="307777"/>
          </a:xfrm>
          <a:prstGeom prst="rect">
            <a:avLst/>
          </a:prstGeom>
        </p:spPr>
        <p:txBody>
          <a:bodyPr wrap="none">
            <a:spAutoFit/>
          </a:bodyPr>
          <a:lstStyle/>
          <a:p>
            <a:r>
              <a:rPr lang="ja-JP" altLang="en-US" sz="1400" dirty="0" smtClean="0">
                <a:effectLst>
                  <a:outerShdw blurRad="38100" dist="38100" dir="2700000" algn="tl">
                    <a:srgbClr val="000000">
                      <a:alpha val="43137"/>
                    </a:srgbClr>
                  </a:outerShdw>
                </a:effectLst>
              </a:rPr>
              <a:t>ピリオディックモーション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その他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軸の追尾誤差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設置誤差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大気差</a:t>
            </a:r>
            <a:r>
              <a:rPr lang="en-US" altLang="ja-JP" sz="1400" dirty="0" smtClean="0">
                <a:effectLst>
                  <a:outerShdw blurRad="38100" dist="38100" dir="2700000" algn="tl">
                    <a:srgbClr val="000000">
                      <a:alpha val="43137"/>
                    </a:srgbClr>
                  </a:outerShdw>
                </a:effectLst>
              </a:rPr>
              <a:t>)</a:t>
            </a:r>
          </a:p>
        </p:txBody>
      </p:sp>
      <p:sp>
        <p:nvSpPr>
          <p:cNvPr id="20" name="テキスト ボックス 19"/>
          <p:cNvSpPr txBox="1"/>
          <p:nvPr/>
        </p:nvSpPr>
        <p:spPr>
          <a:xfrm>
            <a:off x="1500166" y="4366447"/>
            <a:ext cx="1439818" cy="276999"/>
          </a:xfrm>
          <a:prstGeom prst="rect">
            <a:avLst/>
          </a:prstGeom>
          <a:noFill/>
        </p:spPr>
        <p:txBody>
          <a:bodyPr wrap="none" rtlCol="0">
            <a:spAutoFit/>
          </a:bodyPr>
          <a:lstStyle/>
          <a:p>
            <a:r>
              <a:rPr kumimoji="1" lang="ja-JP" altLang="en-US" sz="1200" dirty="0" smtClean="0"/>
              <a:t>観測経過時間</a:t>
            </a:r>
            <a:r>
              <a:rPr kumimoji="1" lang="en-US" altLang="ja-JP" sz="1200" dirty="0" smtClean="0"/>
              <a:t>[min]</a:t>
            </a:r>
            <a:endParaRPr kumimoji="1" lang="ja-JP" altLang="en-US" sz="1200" dirty="0"/>
          </a:p>
        </p:txBody>
      </p:sp>
      <p:sp>
        <p:nvSpPr>
          <p:cNvPr id="21" name="テキスト ボックス 20"/>
          <p:cNvSpPr txBox="1"/>
          <p:nvPr/>
        </p:nvSpPr>
        <p:spPr>
          <a:xfrm rot="16200000">
            <a:off x="101176" y="3307989"/>
            <a:ext cx="1446230" cy="276999"/>
          </a:xfrm>
          <a:prstGeom prst="rect">
            <a:avLst/>
          </a:prstGeom>
          <a:noFill/>
        </p:spPr>
        <p:txBody>
          <a:bodyPr wrap="none" rtlCol="0">
            <a:spAutoFit/>
          </a:bodyPr>
          <a:lstStyle/>
          <a:p>
            <a:r>
              <a:rPr kumimoji="1" lang="en-US" altLang="ja-JP" sz="1200" dirty="0" smtClean="0"/>
              <a:t>RA</a:t>
            </a:r>
            <a:r>
              <a:rPr kumimoji="1" lang="ja-JP" altLang="en-US" sz="1200" dirty="0" smtClean="0"/>
              <a:t>軸の追尾誤差</a:t>
            </a:r>
            <a:r>
              <a:rPr kumimoji="1" lang="en-US" altLang="ja-JP" sz="1200" dirty="0" smtClean="0"/>
              <a:t>[‘’]</a:t>
            </a:r>
            <a:endParaRPr kumimoji="1" lang="ja-JP" altLang="en-US" sz="1200" dirty="0"/>
          </a:p>
        </p:txBody>
      </p:sp>
      <p:sp>
        <p:nvSpPr>
          <p:cNvPr id="22" name="正方形/長方形 21"/>
          <p:cNvSpPr/>
          <p:nvPr/>
        </p:nvSpPr>
        <p:spPr>
          <a:xfrm>
            <a:off x="3857620" y="4193104"/>
            <a:ext cx="2444900" cy="307777"/>
          </a:xfrm>
          <a:prstGeom prst="rect">
            <a:avLst/>
          </a:prstGeom>
          <a:solidFill>
            <a:schemeClr val="bg1"/>
          </a:solidFill>
          <a:ln>
            <a:solidFill>
              <a:schemeClr val="tx1"/>
            </a:solidFill>
          </a:ln>
        </p:spPr>
        <p:txBody>
          <a:bodyPr wrap="none">
            <a:spAutoFit/>
          </a:bodyPr>
          <a:lstStyle/>
          <a:p>
            <a:r>
              <a:rPr lang="ja-JP" altLang="en-US" sz="1400" dirty="0" smtClean="0">
                <a:effectLst>
                  <a:outerShdw blurRad="38100" dist="38100" dir="2700000" algn="tl">
                    <a:srgbClr val="000000">
                      <a:alpha val="43137"/>
                    </a:srgbClr>
                  </a:outerShdw>
                </a:effectLst>
              </a:rPr>
              <a:t>その他の成分による追尾誤差</a:t>
            </a:r>
            <a:endParaRPr lang="en-US" altLang="ja-JP" sz="1400" dirty="0" smtClean="0">
              <a:effectLst>
                <a:outerShdw blurRad="38100" dist="38100" dir="2700000" algn="tl">
                  <a:srgbClr val="000000">
                    <a:alpha val="43137"/>
                  </a:srgbClr>
                </a:outerShdw>
              </a:effectLst>
            </a:endParaRPr>
          </a:p>
        </p:txBody>
      </p:sp>
      <p:sp>
        <p:nvSpPr>
          <p:cNvPr id="23" name="正方形/長方形 22"/>
          <p:cNvSpPr/>
          <p:nvPr/>
        </p:nvSpPr>
        <p:spPr>
          <a:xfrm>
            <a:off x="6647143" y="4791304"/>
            <a:ext cx="998991" cy="307777"/>
          </a:xfrm>
          <a:prstGeom prst="rect">
            <a:avLst/>
          </a:prstGeom>
          <a:noFill/>
          <a:ln>
            <a:noFill/>
          </a:ln>
        </p:spPr>
        <p:txBody>
          <a:bodyPr wrap="none">
            <a:spAutoFit/>
          </a:bodyPr>
          <a:lstStyle/>
          <a:p>
            <a:r>
              <a:rPr lang="en-US" altLang="ja-JP" sz="1400" dirty="0" smtClean="0">
                <a:effectLst>
                  <a:outerShdw blurRad="38100" dist="38100" dir="2700000" algn="tl">
                    <a:srgbClr val="000000">
                      <a:alpha val="43137"/>
                    </a:srgbClr>
                  </a:outerShdw>
                </a:effectLst>
              </a:rPr>
              <a:t>Dec</a:t>
            </a:r>
            <a:r>
              <a:rPr lang="ja-JP" altLang="en-US" sz="1400" dirty="0" smtClean="0">
                <a:effectLst>
                  <a:outerShdw blurRad="38100" dist="38100" dir="2700000" algn="tl">
                    <a:srgbClr val="000000">
                      <a:alpha val="43137"/>
                    </a:srgbClr>
                  </a:outerShdw>
                </a:effectLst>
              </a:rPr>
              <a:t>軸方向</a:t>
            </a:r>
            <a:endParaRPr lang="en-US" altLang="ja-JP" sz="1400" dirty="0" smtClean="0">
              <a:effectLst>
                <a:outerShdw blurRad="38100" dist="38100" dir="2700000" algn="tl">
                  <a:srgbClr val="000000">
                    <a:alpha val="43137"/>
                  </a:srgbClr>
                </a:outerShdw>
              </a:effectLst>
            </a:endParaRPr>
          </a:p>
        </p:txBody>
      </p:sp>
      <p:sp>
        <p:nvSpPr>
          <p:cNvPr id="24" name="正方形/長方形 23"/>
          <p:cNvSpPr/>
          <p:nvPr/>
        </p:nvSpPr>
        <p:spPr>
          <a:xfrm>
            <a:off x="4286248" y="2357430"/>
            <a:ext cx="1973617" cy="307777"/>
          </a:xfrm>
          <a:prstGeom prst="rect">
            <a:avLst/>
          </a:prstGeom>
          <a:solidFill>
            <a:schemeClr val="bg1"/>
          </a:solidFill>
          <a:ln>
            <a:solidFill>
              <a:schemeClr val="tx1"/>
            </a:solidFill>
          </a:ln>
        </p:spPr>
        <p:txBody>
          <a:bodyPr wrap="none">
            <a:spAutoFit/>
          </a:bodyPr>
          <a:lstStyle/>
          <a:p>
            <a:r>
              <a:rPr lang="ja-JP" altLang="en-US" sz="1400" dirty="0" smtClean="0">
                <a:effectLst>
                  <a:outerShdw blurRad="38100" dist="38100" dir="2700000" algn="tl">
                    <a:srgbClr val="000000">
                      <a:alpha val="43137"/>
                    </a:srgbClr>
                  </a:outerShdw>
                </a:effectLst>
              </a:rPr>
              <a:t>ピリオディックモーション</a:t>
            </a:r>
            <a:endParaRPr lang="en-US" altLang="ja-JP" sz="1400" dirty="0" smtClean="0">
              <a:effectLst>
                <a:outerShdw blurRad="38100" dist="38100" dir="2700000" algn="tl">
                  <a:srgbClr val="000000">
                    <a:alpha val="43137"/>
                  </a:srgbClr>
                </a:outerShdw>
              </a:effectLst>
            </a:endParaRPr>
          </a:p>
        </p:txBody>
      </p:sp>
      <p:sp>
        <p:nvSpPr>
          <p:cNvPr id="25" name="正方形/長方形 24"/>
          <p:cNvSpPr/>
          <p:nvPr/>
        </p:nvSpPr>
        <p:spPr>
          <a:xfrm>
            <a:off x="957213" y="2443149"/>
            <a:ext cx="646331" cy="276999"/>
          </a:xfrm>
          <a:prstGeom prst="rect">
            <a:avLst/>
          </a:prstGeom>
          <a:noFill/>
          <a:ln>
            <a:noFill/>
          </a:ln>
        </p:spPr>
        <p:txBody>
          <a:bodyPr wrap="none">
            <a:spAutoFit/>
          </a:bodyPr>
          <a:lstStyle/>
          <a:p>
            <a:r>
              <a:rPr lang="ja-JP" altLang="en-US" sz="1200" dirty="0" smtClean="0"/>
              <a:t>観測例</a:t>
            </a:r>
            <a:endParaRPr lang="en-US" altLang="ja-JP" sz="1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u="sng" dirty="0" smtClean="0">
                <a:effectLst>
                  <a:outerShdw blurRad="38100" dist="38100" dir="2700000" algn="tl">
                    <a:srgbClr val="000000">
                      <a:alpha val="43137"/>
                    </a:srgbClr>
                  </a:outerShdw>
                </a:effectLst>
              </a:rPr>
              <a:t>導入性能評価</a:t>
            </a:r>
            <a:endParaRPr lang="en-US" altLang="ja-JP" sz="4000" u="sng" dirty="0" smtClean="0">
              <a:effectLst>
                <a:outerShdw blurRad="38100" dist="38100" dir="2700000" algn="tl">
                  <a:srgbClr val="000000">
                    <a:alpha val="43137"/>
                  </a:srgbClr>
                </a:outerShdw>
              </a:effectLst>
            </a:endParaRPr>
          </a:p>
        </p:txBody>
      </p:sp>
      <p:sp>
        <p:nvSpPr>
          <p:cNvPr id="4" name="Rectangle 7"/>
          <p:cNvSpPr>
            <a:spLocks noChangeArrowheads="1"/>
          </p:cNvSpPr>
          <p:nvPr/>
        </p:nvSpPr>
        <p:spPr bwMode="auto">
          <a:xfrm>
            <a:off x="1139377" y="3578579"/>
            <a:ext cx="1800493"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導入誤差の原因</a:t>
            </a:r>
            <a:endParaRPr lang="ja-JP" altLang="en-US" dirty="0">
              <a:solidFill>
                <a:schemeClr val="tx1"/>
              </a:solidFill>
              <a:effectLst>
                <a:outerShdw blurRad="38100" dist="38100" dir="2700000" algn="tl">
                  <a:srgbClr val="000000">
                    <a:alpha val="43137"/>
                  </a:srgbClr>
                </a:outerShdw>
              </a:effectLst>
              <a:latin typeface="+mn-ea"/>
            </a:endParaRPr>
          </a:p>
        </p:txBody>
      </p:sp>
      <p:sp>
        <p:nvSpPr>
          <p:cNvPr id="5" name="Rectangle 8"/>
          <p:cNvSpPr>
            <a:spLocks noChangeArrowheads="1"/>
          </p:cNvSpPr>
          <p:nvPr/>
        </p:nvSpPr>
        <p:spPr bwMode="auto">
          <a:xfrm>
            <a:off x="1485627" y="4007207"/>
            <a:ext cx="2214578" cy="1384995"/>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・設置誤差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・大気差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・ピリオディックモーション</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RA</a:t>
            </a:r>
            <a:r>
              <a:rPr lang="ja-JP" altLang="en-US" sz="1400" dirty="0" smtClean="0">
                <a:effectLst>
                  <a:outerShdw blurRad="38100" dist="38100" dir="2700000" algn="tl">
                    <a:srgbClr val="000000">
                      <a:alpha val="43137"/>
                    </a:srgbClr>
                  </a:outerShdw>
                </a:effectLst>
                <a:latin typeface="ＭＳ Ｐゴシック" charset="-128"/>
              </a:rPr>
              <a:t>軸と</a:t>
            </a:r>
            <a:r>
              <a:rPr lang="en-US" altLang="ja-JP" sz="1400" dirty="0" smtClean="0">
                <a:effectLst>
                  <a:outerShdw blurRad="38100" dist="38100" dir="2700000" algn="tl">
                    <a:srgbClr val="000000">
                      <a:alpha val="43137"/>
                    </a:srgbClr>
                  </a:outerShdw>
                </a:effectLst>
                <a:latin typeface="ＭＳ Ｐゴシック" charset="-128"/>
              </a:rPr>
              <a:t>Dec</a:t>
            </a:r>
            <a:r>
              <a:rPr lang="ja-JP" altLang="en-US" sz="1400" dirty="0" smtClean="0">
                <a:effectLst>
                  <a:outerShdw blurRad="38100" dist="38100" dir="2700000" algn="tl">
                    <a:srgbClr val="000000">
                      <a:alpha val="43137"/>
                    </a:srgbClr>
                  </a:outerShdw>
                </a:effectLst>
                <a:latin typeface="ＭＳ Ｐゴシック" charset="-128"/>
              </a:rPr>
              <a:t>軸の直交誤差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Dec</a:t>
            </a:r>
            <a:r>
              <a:rPr lang="ja-JP" altLang="en-US" sz="1400" dirty="0" smtClean="0">
                <a:effectLst>
                  <a:outerShdw blurRad="38100" dist="38100" dir="2700000" algn="tl">
                    <a:srgbClr val="000000">
                      <a:alpha val="43137"/>
                    </a:srgbClr>
                  </a:outerShdw>
                </a:effectLst>
                <a:latin typeface="ＭＳ Ｐゴシック" charset="-128"/>
              </a:rPr>
              <a:t>軸と光軸の直交誤差</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・バックラッシュ</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77" name="Rectangle 8"/>
          <p:cNvSpPr>
            <a:spLocks noChangeArrowheads="1"/>
          </p:cNvSpPr>
          <p:nvPr/>
        </p:nvSpPr>
        <p:spPr bwMode="auto">
          <a:xfrm>
            <a:off x="714348" y="1493811"/>
            <a:ext cx="7715304" cy="523220"/>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latin typeface="ＭＳ Ｐゴシック" charset="-128"/>
              </a:rPr>
              <a:t>赤外線望遠鏡の導入誤差がどの程度存在するか、理論式を立てて観測と比較することで評価する。</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78" name="スライド番号プレースホルダ 77"/>
          <p:cNvSpPr>
            <a:spLocks noGrp="1"/>
          </p:cNvSpPr>
          <p:nvPr>
            <p:ph type="sldNum" sz="quarter" idx="12"/>
          </p:nvPr>
        </p:nvSpPr>
        <p:spPr>
          <a:xfrm>
            <a:off x="6481762" y="6356350"/>
            <a:ext cx="2133600" cy="365125"/>
          </a:xfrm>
        </p:spPr>
        <p:txBody>
          <a:bodyPr/>
          <a:lstStyle/>
          <a:p>
            <a:fld id="{211C075B-6712-4FC4-92CB-6BC868D296D4}" type="slidenum">
              <a:rPr kumimoji="1" lang="ja-JP" altLang="en-US" smtClean="0"/>
              <a:pPr/>
              <a:t>14</a:t>
            </a:fld>
            <a:endParaRPr kumimoji="1" lang="ja-JP" altLang="en-US" dirty="0"/>
          </a:p>
        </p:txBody>
      </p:sp>
      <p:sp>
        <p:nvSpPr>
          <p:cNvPr id="29" name="Rectangle 8"/>
          <p:cNvSpPr>
            <a:spLocks noChangeArrowheads="1"/>
          </p:cNvSpPr>
          <p:nvPr/>
        </p:nvSpPr>
        <p:spPr bwMode="auto">
          <a:xfrm>
            <a:off x="2000232" y="5899846"/>
            <a:ext cx="3786214" cy="523220"/>
          </a:xfrm>
          <a:prstGeom prst="rect">
            <a:avLst/>
          </a:prstGeom>
          <a:solidFill>
            <a:schemeClr val="bg1"/>
          </a:solidFill>
          <a:ln w="9525">
            <a:solidFill>
              <a:schemeClr val="tx1"/>
            </a:solid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導入誤差が</a:t>
            </a:r>
            <a:r>
              <a:rPr lang="en-US" altLang="ja-JP" sz="1400" dirty="0" smtClean="0">
                <a:effectLst>
                  <a:outerShdw blurRad="38100" dist="38100" dir="2700000" algn="tl">
                    <a:srgbClr val="000000">
                      <a:alpha val="43137"/>
                    </a:srgbClr>
                  </a:outerShdw>
                </a:effectLst>
                <a:latin typeface="ＭＳ Ｐゴシック" charset="-128"/>
              </a:rPr>
              <a:t>2010</a:t>
            </a:r>
            <a:r>
              <a:rPr lang="ja-JP" altLang="en-US" sz="1400" dirty="0" smtClean="0">
                <a:effectLst>
                  <a:outerShdw blurRad="38100" dist="38100" dir="2700000" algn="tl">
                    <a:srgbClr val="000000">
                      <a:alpha val="43137"/>
                    </a:srgbClr>
                  </a:outerShdw>
                </a:effectLst>
                <a:latin typeface="ＭＳ Ｐゴシック" charset="-128"/>
              </a:rPr>
              <a:t>年度のサイト調査・試験観測に求められる精度を有するかどうか検証する。</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31" name="正方形/長方形 30"/>
          <p:cNvSpPr/>
          <p:nvPr/>
        </p:nvSpPr>
        <p:spPr>
          <a:xfrm>
            <a:off x="1428728" y="2248546"/>
            <a:ext cx="6327373" cy="523220"/>
          </a:xfrm>
          <a:prstGeom prst="rect">
            <a:avLst/>
          </a:prstGeom>
          <a:noFill/>
          <a:ln>
            <a:noFill/>
          </a:ln>
        </p:spPr>
        <p:txBody>
          <a:bodyPr wrap="none">
            <a:spAutoFit/>
          </a:bodyPr>
          <a:lstStyle/>
          <a:p>
            <a:r>
              <a:rPr lang="ja-JP" altLang="en-US" sz="1400" dirty="0" smtClean="0">
                <a:effectLst>
                  <a:outerShdw blurRad="38100" dist="38100" dir="2700000" algn="tl">
                    <a:srgbClr val="000000">
                      <a:alpha val="43137"/>
                    </a:srgbClr>
                  </a:outerShdw>
                </a:effectLst>
              </a:rPr>
              <a:t>天体の導入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　ある天体</a:t>
            </a:r>
            <a:r>
              <a:rPr lang="en-US" altLang="ja-JP" sz="1400" dirty="0" smtClean="0">
                <a:effectLst>
                  <a:outerShdw blurRad="38100" dist="38100" dir="2700000" algn="tl">
                    <a:srgbClr val="000000">
                      <a:alpha val="43137"/>
                    </a:srgbClr>
                  </a:outerShdw>
                </a:effectLst>
              </a:rPr>
              <a:t>(H</a:t>
            </a:r>
            <a:r>
              <a:rPr lang="en-US" altLang="ja-JP" sz="1000" dirty="0" smtClean="0">
                <a:effectLst>
                  <a:outerShdw blurRad="38100" dist="38100" dir="2700000" algn="tl">
                    <a:srgbClr val="000000">
                      <a:alpha val="43137"/>
                    </a:srgbClr>
                  </a:outerShdw>
                </a:effectLst>
              </a:rPr>
              <a:t>0</a:t>
            </a:r>
            <a:r>
              <a:rPr lang="en-US" altLang="ja-JP" sz="1400" dirty="0" smtClean="0">
                <a:effectLst>
                  <a:outerShdw blurRad="38100" dist="38100" dir="2700000" algn="tl">
                    <a:srgbClr val="000000">
                      <a:alpha val="43137"/>
                    </a:srgbClr>
                  </a:outerShdw>
                </a:effectLst>
              </a:rPr>
              <a:t>,δ</a:t>
            </a:r>
            <a:r>
              <a:rPr lang="en-US" altLang="ja-JP" sz="1000" dirty="0" smtClean="0">
                <a:effectLst>
                  <a:outerShdw blurRad="38100" dist="38100" dir="2700000" algn="tl">
                    <a:srgbClr val="000000">
                      <a:alpha val="43137"/>
                    </a:srgbClr>
                  </a:outerShdw>
                </a:effectLst>
              </a:rPr>
              <a:t>0</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を基準として</a:t>
            </a:r>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a:t>
            </a:r>
            <a:r>
              <a:rPr lang="en-US" altLang="ja-JP" sz="1400" dirty="0" smtClean="0">
                <a:effectLst>
                  <a:outerShdw blurRad="38100" dist="38100" dir="2700000" algn="tl">
                    <a:srgbClr val="000000">
                      <a:alpha val="43137"/>
                    </a:srgbClr>
                  </a:outerShdw>
                </a:effectLst>
              </a:rPr>
              <a:t>Dec</a:t>
            </a:r>
            <a:r>
              <a:rPr lang="ja-JP" altLang="en-US" sz="1400" dirty="0" smtClean="0">
                <a:effectLst>
                  <a:outerShdw blurRad="38100" dist="38100" dir="2700000" algn="tl">
                    <a:srgbClr val="000000">
                      <a:alpha val="43137"/>
                    </a:srgbClr>
                  </a:outerShdw>
                </a:effectLst>
              </a:rPr>
              <a:t>軸を必要量だけ回転させて</a:t>
            </a:r>
            <a:endParaRPr lang="en-US" altLang="ja-JP" sz="1400" dirty="0" smtClean="0">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　　　　　　　　　　目標の天体</a:t>
            </a:r>
            <a:r>
              <a:rPr lang="en-US" altLang="ja-JP" sz="1400" dirty="0" smtClean="0">
                <a:effectLst>
                  <a:outerShdw blurRad="38100" dist="38100" dir="2700000" algn="tl">
                    <a:srgbClr val="000000">
                      <a:alpha val="43137"/>
                    </a:srgbClr>
                  </a:outerShdw>
                </a:effectLst>
              </a:rPr>
              <a:t>(</a:t>
            </a:r>
            <a:r>
              <a:rPr lang="en-US" altLang="ja-JP" sz="1400" dirty="0" err="1" smtClean="0">
                <a:effectLst>
                  <a:outerShdw blurRad="38100" dist="38100" dir="2700000" algn="tl">
                    <a:srgbClr val="000000">
                      <a:alpha val="43137"/>
                    </a:srgbClr>
                  </a:outerShdw>
                </a:effectLst>
              </a:rPr>
              <a:t>H,δ</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に向けること</a:t>
            </a:r>
            <a:endParaRPr lang="en-US" altLang="ja-JP" sz="1400" dirty="0" smtClean="0">
              <a:effectLst>
                <a:outerShdw blurRad="38100" dist="38100" dir="2700000" algn="tl">
                  <a:srgbClr val="000000">
                    <a:alpha val="43137"/>
                  </a:srgbClr>
                </a:outerShdw>
              </a:effectLst>
            </a:endParaRPr>
          </a:p>
        </p:txBody>
      </p:sp>
      <p:sp>
        <p:nvSpPr>
          <p:cNvPr id="41" name="Rectangle 8"/>
          <p:cNvSpPr>
            <a:spLocks noChangeArrowheads="1"/>
          </p:cNvSpPr>
          <p:nvPr/>
        </p:nvSpPr>
        <p:spPr bwMode="auto">
          <a:xfrm>
            <a:off x="6643702" y="4171176"/>
            <a:ext cx="1857388" cy="276999"/>
          </a:xfrm>
          <a:prstGeom prst="rect">
            <a:avLst/>
          </a:prstGeom>
          <a:noFill/>
          <a:ln w="9525">
            <a:noFill/>
            <a:miter lim="800000"/>
            <a:headEnd/>
            <a:tailEnd/>
          </a:ln>
          <a:effectLst/>
        </p:spPr>
        <p:txBody>
          <a:bodyPr wrap="square">
            <a:spAutoFit/>
          </a:bodyPr>
          <a:lstStyle/>
          <a:p>
            <a:pPr defTabSz="4176713"/>
            <a:r>
              <a:rPr lang="en-US" altLang="ja-JP" sz="1200" dirty="0" smtClean="0">
                <a:latin typeface="ＭＳ Ｐゴシック" charset="-128"/>
              </a:rPr>
              <a:t>RA</a:t>
            </a:r>
            <a:r>
              <a:rPr lang="ja-JP" altLang="en-US" sz="1200" dirty="0" smtClean="0">
                <a:latin typeface="ＭＳ Ｐゴシック" charset="-128"/>
              </a:rPr>
              <a:t>軸と</a:t>
            </a:r>
            <a:r>
              <a:rPr lang="en-US" altLang="ja-JP" sz="1200" dirty="0" smtClean="0">
                <a:latin typeface="ＭＳ Ｐゴシック" charset="-128"/>
              </a:rPr>
              <a:t>Dec</a:t>
            </a:r>
            <a:r>
              <a:rPr lang="ja-JP" altLang="en-US" sz="1200" dirty="0" smtClean="0">
                <a:latin typeface="ＭＳ Ｐゴシック" charset="-128"/>
              </a:rPr>
              <a:t>軸の直交誤差</a:t>
            </a:r>
          </a:p>
        </p:txBody>
      </p:sp>
      <p:pic>
        <p:nvPicPr>
          <p:cNvPr id="16" name="Picture 2" descr="D:\M2\20100202修論発表会\RA-Dec1.jpg"/>
          <p:cNvPicPr>
            <a:picLocks noChangeAspect="1" noChangeArrowheads="1"/>
          </p:cNvPicPr>
          <p:nvPr/>
        </p:nvPicPr>
        <p:blipFill>
          <a:blip r:embed="rId2" cstate="print"/>
          <a:srcRect/>
          <a:stretch>
            <a:fillRect/>
          </a:stretch>
        </p:blipFill>
        <p:spPr bwMode="auto">
          <a:xfrm>
            <a:off x="6858016" y="2662227"/>
            <a:ext cx="1363816" cy="1500198"/>
          </a:xfrm>
          <a:prstGeom prst="rect">
            <a:avLst/>
          </a:prstGeom>
          <a:noFill/>
          <a:effectLst>
            <a:outerShdw blurRad="50800" dist="38100" dir="2700000" algn="tl" rotWithShape="0">
              <a:prstClr val="black">
                <a:alpha val="40000"/>
              </a:prstClr>
            </a:outerShdw>
          </a:effectLst>
        </p:spPr>
      </p:pic>
      <p:pic>
        <p:nvPicPr>
          <p:cNvPr id="17" name="Picture 2" descr="D:\M2\20100202修論発表会\Dec-Opt1.jpg"/>
          <p:cNvPicPr>
            <a:picLocks noChangeAspect="1" noChangeArrowheads="1"/>
          </p:cNvPicPr>
          <p:nvPr/>
        </p:nvPicPr>
        <p:blipFill>
          <a:blip r:embed="rId3" cstate="print"/>
          <a:srcRect/>
          <a:stretch>
            <a:fillRect/>
          </a:stretch>
        </p:blipFill>
        <p:spPr bwMode="auto">
          <a:xfrm>
            <a:off x="6864510" y="4555554"/>
            <a:ext cx="1428760" cy="1464257"/>
          </a:xfrm>
          <a:prstGeom prst="rect">
            <a:avLst/>
          </a:prstGeom>
          <a:noFill/>
          <a:effectLst>
            <a:outerShdw blurRad="50800" dist="38100" dir="2700000" algn="tl" rotWithShape="0">
              <a:prstClr val="black">
                <a:alpha val="40000"/>
              </a:prstClr>
            </a:outerShdw>
          </a:effectLst>
        </p:spPr>
      </p:pic>
      <p:sp>
        <p:nvSpPr>
          <p:cNvPr id="18" name="Rectangle 8"/>
          <p:cNvSpPr>
            <a:spLocks noChangeArrowheads="1"/>
          </p:cNvSpPr>
          <p:nvPr/>
        </p:nvSpPr>
        <p:spPr bwMode="auto">
          <a:xfrm>
            <a:off x="6715140" y="6028564"/>
            <a:ext cx="1857388" cy="276999"/>
          </a:xfrm>
          <a:prstGeom prst="rect">
            <a:avLst/>
          </a:prstGeom>
          <a:noFill/>
          <a:ln w="9525">
            <a:noFill/>
            <a:miter lim="800000"/>
            <a:headEnd/>
            <a:tailEnd/>
          </a:ln>
          <a:effectLst/>
        </p:spPr>
        <p:txBody>
          <a:bodyPr wrap="square">
            <a:spAutoFit/>
          </a:bodyPr>
          <a:lstStyle/>
          <a:p>
            <a:pPr defTabSz="4176713"/>
            <a:r>
              <a:rPr lang="en-US" altLang="ja-JP" sz="1200" dirty="0" smtClean="0">
                <a:latin typeface="ＭＳ Ｐゴシック" charset="-128"/>
              </a:rPr>
              <a:t>Dec</a:t>
            </a:r>
            <a:r>
              <a:rPr lang="ja-JP" altLang="en-US" sz="1200" dirty="0" smtClean="0">
                <a:latin typeface="ＭＳ Ｐゴシック" charset="-128"/>
              </a:rPr>
              <a:t>軸と光軸の直交誤差</a:t>
            </a:r>
          </a:p>
        </p:txBody>
      </p:sp>
      <p:pic>
        <p:nvPicPr>
          <p:cNvPr id="19" name="Picture 2" descr="D:\M2\20100202修論発表会\バックラッシュ1.jpg"/>
          <p:cNvPicPr>
            <a:picLocks noChangeAspect="1" noChangeArrowheads="1"/>
          </p:cNvPicPr>
          <p:nvPr/>
        </p:nvPicPr>
        <p:blipFill>
          <a:blip r:embed="rId4" cstate="print"/>
          <a:srcRect b="30147"/>
          <a:stretch>
            <a:fillRect/>
          </a:stretch>
        </p:blipFill>
        <p:spPr bwMode="auto">
          <a:xfrm>
            <a:off x="4643438" y="4208488"/>
            <a:ext cx="1697661" cy="1214446"/>
          </a:xfrm>
          <a:prstGeom prst="rect">
            <a:avLst/>
          </a:prstGeom>
          <a:noFill/>
          <a:effectLst>
            <a:outerShdw blurRad="50800" dist="38100" dir="2700000" algn="tl" rotWithShape="0">
              <a:prstClr val="black">
                <a:alpha val="40000"/>
              </a:prstClr>
            </a:outerShdw>
          </a:effectLst>
        </p:spPr>
      </p:pic>
      <p:sp>
        <p:nvSpPr>
          <p:cNvPr id="20" name="Rectangle 8"/>
          <p:cNvSpPr>
            <a:spLocks noChangeArrowheads="1"/>
          </p:cNvSpPr>
          <p:nvPr/>
        </p:nvSpPr>
        <p:spPr bwMode="auto">
          <a:xfrm>
            <a:off x="4572000" y="3922736"/>
            <a:ext cx="1857388" cy="276999"/>
          </a:xfrm>
          <a:prstGeom prst="rect">
            <a:avLst/>
          </a:prstGeom>
          <a:noFill/>
          <a:ln w="9525">
            <a:noFill/>
            <a:miter lim="800000"/>
            <a:headEnd/>
            <a:tailEnd/>
          </a:ln>
          <a:effectLst/>
        </p:spPr>
        <p:txBody>
          <a:bodyPr wrap="square">
            <a:spAutoFit/>
          </a:bodyPr>
          <a:lstStyle/>
          <a:p>
            <a:pPr defTabSz="4176713"/>
            <a:r>
              <a:rPr lang="ja-JP" altLang="en-US" sz="1200" dirty="0" smtClean="0">
                <a:latin typeface="ＭＳ Ｐゴシック" charset="-128"/>
              </a:rPr>
              <a:t>バックラッシュ</a:t>
            </a:r>
          </a:p>
        </p:txBody>
      </p:sp>
      <p:sp>
        <p:nvSpPr>
          <p:cNvPr id="21" name="Rectangle 8"/>
          <p:cNvSpPr>
            <a:spLocks noChangeArrowheads="1"/>
          </p:cNvSpPr>
          <p:nvPr/>
        </p:nvSpPr>
        <p:spPr bwMode="auto">
          <a:xfrm>
            <a:off x="5143504" y="5422934"/>
            <a:ext cx="1285884" cy="276999"/>
          </a:xfrm>
          <a:prstGeom prst="rect">
            <a:avLst/>
          </a:prstGeom>
          <a:noFill/>
          <a:ln w="9525">
            <a:noFill/>
            <a:miter lim="800000"/>
            <a:headEnd/>
            <a:tailEnd/>
          </a:ln>
          <a:effectLst/>
        </p:spPr>
        <p:txBody>
          <a:bodyPr wrap="square">
            <a:spAutoFit/>
          </a:bodyPr>
          <a:lstStyle/>
          <a:p>
            <a:pPr defTabSz="4176713"/>
            <a:r>
              <a:rPr lang="en-US" altLang="ja-JP" sz="1200" dirty="0" smtClean="0">
                <a:latin typeface="ＭＳ Ｐゴシック" charset="-128"/>
              </a:rPr>
              <a:t>KHK</a:t>
            </a:r>
            <a:r>
              <a:rPr lang="ja-JP" altLang="en-US" sz="1200" dirty="0" smtClean="0">
                <a:latin typeface="ＭＳ Ｐゴシック" charset="-128"/>
              </a:rPr>
              <a:t>カタログ</a:t>
            </a:r>
            <a:r>
              <a:rPr lang="en-US" altLang="ja-JP" sz="1200" dirty="0" smtClean="0">
                <a:latin typeface="ＭＳ Ｐゴシック" charset="-128"/>
              </a:rPr>
              <a:t>3008</a:t>
            </a:r>
            <a:endParaRPr lang="ja-JP" altLang="en-US" sz="1200" dirty="0" smtClean="0">
              <a:latin typeface="ＭＳ Ｐゴシック" charset="-128"/>
            </a:endParaRPr>
          </a:p>
        </p:txBody>
      </p:sp>
      <p:sp>
        <p:nvSpPr>
          <p:cNvPr id="22" name="正方形/長方形 21"/>
          <p:cNvSpPr/>
          <p:nvPr/>
        </p:nvSpPr>
        <p:spPr>
          <a:xfrm>
            <a:off x="1030239" y="2917818"/>
            <a:ext cx="5623002" cy="276999"/>
          </a:xfrm>
          <a:prstGeom prst="rect">
            <a:avLst/>
          </a:prstGeom>
          <a:noFill/>
          <a:ln>
            <a:noFill/>
          </a:ln>
        </p:spPr>
        <p:txBody>
          <a:bodyPr wrap="square">
            <a:spAutoFit/>
          </a:bodyPr>
          <a:lstStyle/>
          <a:p>
            <a:r>
              <a:rPr lang="ja-JP" altLang="en-US" sz="1200" dirty="0" smtClean="0"/>
              <a:t>ある天体</a:t>
            </a:r>
            <a:r>
              <a:rPr lang="en-US" altLang="ja-JP" sz="1200" dirty="0" smtClean="0"/>
              <a:t>(H</a:t>
            </a:r>
            <a:r>
              <a:rPr lang="en-US" altLang="ja-JP" sz="1000" dirty="0" smtClean="0"/>
              <a:t>0</a:t>
            </a:r>
            <a:r>
              <a:rPr lang="en-US" altLang="ja-JP" sz="1200" dirty="0" smtClean="0"/>
              <a:t>,δ</a:t>
            </a:r>
            <a:r>
              <a:rPr lang="en-US" altLang="ja-JP" sz="1000" dirty="0" smtClean="0"/>
              <a:t>0</a:t>
            </a:r>
            <a:r>
              <a:rPr lang="en-US" altLang="ja-JP" sz="1200" dirty="0" smtClean="0"/>
              <a:t>)</a:t>
            </a:r>
            <a:r>
              <a:rPr lang="ja-JP" altLang="en-US" sz="1200" dirty="0" smtClean="0"/>
              <a:t>を基準として望遠鏡の向きを設定することを特に「</a:t>
            </a:r>
            <a:r>
              <a:rPr lang="ja-JP" altLang="en-US" sz="1200" b="1" dirty="0" smtClean="0">
                <a:solidFill>
                  <a:srgbClr val="0000FF"/>
                </a:solidFill>
              </a:rPr>
              <a:t>アライメント</a:t>
            </a:r>
            <a:r>
              <a:rPr lang="ja-JP" altLang="en-US" sz="1200" dirty="0" smtClean="0"/>
              <a:t>」と呼ぶ。</a:t>
            </a:r>
            <a:endParaRPr lang="en-US" altLang="ja-JP"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47674" y="1347759"/>
            <a:ext cx="7631218" cy="307777"/>
          </a:xfrm>
          <a:prstGeom prst="rect">
            <a:avLst/>
          </a:prstGeom>
        </p:spPr>
        <p:txBody>
          <a:bodyPr wrap="square">
            <a:spAutoFit/>
          </a:bodyPr>
          <a:lstStyle/>
          <a:p>
            <a:r>
              <a:rPr lang="ja-JP" altLang="en-US" sz="1400" dirty="0" smtClean="0">
                <a:effectLst>
                  <a:outerShdw blurRad="38100" dist="38100" dir="2700000" algn="tl">
                    <a:srgbClr val="000000">
                      <a:alpha val="43137"/>
                    </a:srgbClr>
                  </a:outerShdw>
                </a:effectLst>
              </a:rPr>
              <a:t>任意の天体</a:t>
            </a:r>
            <a:r>
              <a:rPr lang="en-US" altLang="ja-JP" sz="1400" dirty="0" smtClean="0">
                <a:effectLst>
                  <a:outerShdw blurRad="38100" dist="38100" dir="2700000" algn="tl">
                    <a:srgbClr val="000000">
                      <a:alpha val="43137"/>
                    </a:srgbClr>
                  </a:outerShdw>
                </a:effectLst>
              </a:rPr>
              <a:t>A(</a:t>
            </a:r>
            <a:r>
              <a:rPr lang="en-US" altLang="ja-JP" sz="1400" dirty="0" smtClean="0">
                <a:solidFill>
                  <a:srgbClr val="0000FF"/>
                </a:solidFill>
                <a:effectLst>
                  <a:outerShdw blurRad="38100" dist="38100" dir="2700000" algn="tl">
                    <a:srgbClr val="000000">
                      <a:alpha val="43137"/>
                    </a:srgbClr>
                  </a:outerShdw>
                </a:effectLst>
              </a:rPr>
              <a:t>H</a:t>
            </a:r>
            <a:r>
              <a:rPr lang="en-US" altLang="ja-JP" sz="1100" dirty="0" smtClean="0">
                <a:solidFill>
                  <a:srgbClr val="0000FF"/>
                </a:solidFill>
                <a:effectLst>
                  <a:outerShdw blurRad="38100" dist="38100" dir="2700000" algn="tl">
                    <a:srgbClr val="000000">
                      <a:alpha val="43137"/>
                    </a:srgbClr>
                  </a:outerShdw>
                </a:effectLst>
              </a:rPr>
              <a:t>A</a:t>
            </a:r>
            <a:r>
              <a:rPr lang="en-US" altLang="ja-JP" sz="1400" dirty="0" smtClean="0">
                <a:effectLst>
                  <a:outerShdw blurRad="38100" dist="38100" dir="2700000" algn="tl">
                    <a:srgbClr val="000000">
                      <a:alpha val="43137"/>
                    </a:srgbClr>
                  </a:outerShdw>
                </a:effectLst>
              </a:rPr>
              <a:t>, </a:t>
            </a:r>
            <a:r>
              <a:rPr lang="en-US" altLang="ja-JP" sz="1400" dirty="0" err="1" smtClean="0">
                <a:solidFill>
                  <a:srgbClr val="0000FF"/>
                </a:solidFill>
                <a:effectLst>
                  <a:outerShdw blurRad="38100" dist="38100" dir="2700000" algn="tl">
                    <a:srgbClr val="000000">
                      <a:alpha val="43137"/>
                    </a:srgbClr>
                  </a:outerShdw>
                </a:effectLst>
              </a:rPr>
              <a:t>δ</a:t>
            </a:r>
            <a:r>
              <a:rPr lang="en-US" altLang="ja-JP" sz="1100" dirty="0" err="1" smtClean="0">
                <a:solidFill>
                  <a:srgbClr val="0000FF"/>
                </a:solidFill>
                <a:effectLst>
                  <a:outerShdw blurRad="38100" dist="38100" dir="2700000" algn="tl">
                    <a:srgbClr val="000000">
                      <a:alpha val="43137"/>
                    </a:srgbClr>
                  </a:outerShdw>
                </a:effectLst>
              </a:rPr>
              <a:t>A</a:t>
            </a:r>
            <a:r>
              <a:rPr lang="en-US" altLang="ja-JP" sz="1400" dirty="0" smtClean="0">
                <a:effectLst>
                  <a:outerShdw blurRad="38100" dist="38100" dir="2700000" algn="tl">
                    <a:srgbClr val="000000">
                      <a:alpha val="43137"/>
                    </a:srgbClr>
                  </a:outerShdw>
                </a:effectLst>
              </a:rPr>
              <a:t>) </a:t>
            </a:r>
            <a:r>
              <a:rPr lang="ja-JP" altLang="en-US" sz="1400" dirty="0" smtClean="0">
                <a:effectLst>
                  <a:outerShdw blurRad="38100" dist="38100" dir="2700000" algn="tl">
                    <a:srgbClr val="000000">
                      <a:alpha val="43137"/>
                    </a:srgbClr>
                  </a:outerShdw>
                </a:effectLst>
              </a:rPr>
              <a:t>でアライメントし、次に任意の天体</a:t>
            </a:r>
            <a:r>
              <a:rPr lang="en-US" altLang="ja-JP" sz="1400" dirty="0" smtClean="0">
                <a:effectLst>
                  <a:outerShdw blurRad="38100" dist="38100" dir="2700000" algn="tl">
                    <a:srgbClr val="000000">
                      <a:alpha val="43137"/>
                    </a:srgbClr>
                  </a:outerShdw>
                </a:effectLst>
              </a:rPr>
              <a:t>B(</a:t>
            </a:r>
            <a:r>
              <a:rPr lang="en-US" altLang="ja-JP" sz="1400" dirty="0" smtClean="0">
                <a:solidFill>
                  <a:srgbClr val="0000FF"/>
                </a:solidFill>
                <a:effectLst>
                  <a:outerShdw blurRad="38100" dist="38100" dir="2700000" algn="tl">
                    <a:srgbClr val="000000">
                      <a:alpha val="43137"/>
                    </a:srgbClr>
                  </a:outerShdw>
                </a:effectLst>
              </a:rPr>
              <a:t>H</a:t>
            </a:r>
            <a:r>
              <a:rPr lang="en-US" altLang="ja-JP" sz="1100" dirty="0" smtClean="0">
                <a:solidFill>
                  <a:srgbClr val="0000FF"/>
                </a:solidFill>
                <a:effectLst>
                  <a:outerShdw blurRad="38100" dist="38100" dir="2700000" algn="tl">
                    <a:srgbClr val="000000">
                      <a:alpha val="43137"/>
                    </a:srgbClr>
                  </a:outerShdw>
                </a:effectLst>
              </a:rPr>
              <a:t>B</a:t>
            </a:r>
            <a:r>
              <a:rPr lang="en-US" altLang="ja-JP" sz="1400" dirty="0" smtClean="0">
                <a:effectLst>
                  <a:outerShdw blurRad="38100" dist="38100" dir="2700000" algn="tl">
                    <a:srgbClr val="000000">
                      <a:alpha val="43137"/>
                    </a:srgbClr>
                  </a:outerShdw>
                </a:effectLst>
              </a:rPr>
              <a:t>, </a:t>
            </a:r>
            <a:r>
              <a:rPr lang="en-US" altLang="ja-JP" sz="1400" dirty="0" err="1" smtClean="0">
                <a:solidFill>
                  <a:srgbClr val="0000FF"/>
                </a:solidFill>
                <a:effectLst>
                  <a:outerShdw blurRad="38100" dist="38100" dir="2700000" algn="tl">
                    <a:srgbClr val="000000">
                      <a:alpha val="43137"/>
                    </a:srgbClr>
                  </a:outerShdw>
                </a:effectLst>
              </a:rPr>
              <a:t>δ</a:t>
            </a:r>
            <a:r>
              <a:rPr lang="en-US" altLang="ja-JP" sz="1100" dirty="0" err="1" smtClean="0">
                <a:solidFill>
                  <a:srgbClr val="0000FF"/>
                </a:solidFill>
                <a:effectLst>
                  <a:outerShdw blurRad="38100" dist="38100" dir="2700000" algn="tl">
                    <a:srgbClr val="000000">
                      <a:alpha val="43137"/>
                    </a:srgbClr>
                  </a:outerShdw>
                </a:effectLst>
              </a:rPr>
              <a:t>B</a:t>
            </a:r>
            <a:r>
              <a:rPr lang="en-US" altLang="ja-JP" sz="1400" dirty="0" smtClean="0">
                <a:effectLst>
                  <a:outerShdw blurRad="38100" dist="38100" dir="2700000" algn="tl">
                    <a:srgbClr val="000000">
                      <a:alpha val="43137"/>
                    </a:srgbClr>
                  </a:outerShdw>
                </a:effectLst>
              </a:rPr>
              <a:t>) </a:t>
            </a:r>
            <a:r>
              <a:rPr lang="ja-JP" altLang="en-US" sz="1400" dirty="0" smtClean="0">
                <a:effectLst>
                  <a:outerShdw blurRad="38100" dist="38100" dir="2700000" algn="tl">
                    <a:srgbClr val="000000">
                      <a:alpha val="43137"/>
                    </a:srgbClr>
                  </a:outerShdw>
                </a:effectLst>
              </a:rPr>
              <a:t>を導入したときに生じる導入誤差</a:t>
            </a:r>
            <a:endParaRPr lang="ja-JP" altLang="en-US" sz="1400" dirty="0">
              <a:effectLst>
                <a:outerShdw blurRad="38100" dist="38100" dir="2700000" algn="tl">
                  <a:srgbClr val="000000">
                    <a:alpha val="43137"/>
                  </a:srgbClr>
                </a:outerShdw>
              </a:effectLst>
            </a:endParaRPr>
          </a:p>
        </p:txBody>
      </p:sp>
      <p:sp>
        <p:nvSpPr>
          <p:cNvPr id="62466" name="AutoShape 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68" name="AutoShape 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0" name="AutoShape 6"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2" name="AutoShape 8"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4" name="AutoShape 10"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6" name="AutoShape 1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8" name="AutoShape 1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80" name="AutoShape 16"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1506" name="AutoShape 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1508" name="AutoShape 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1509" name="Picture 5" descr="C:\Documents and Settings\Hirofumi Okita\デスクトップ\texclip20100119093550.png"/>
          <p:cNvPicPr>
            <a:picLocks noChangeAspect="1" noChangeArrowheads="1"/>
          </p:cNvPicPr>
          <p:nvPr/>
        </p:nvPicPr>
        <p:blipFill>
          <a:blip r:embed="rId3" cstate="print"/>
          <a:srcRect/>
          <a:stretch>
            <a:fillRect/>
          </a:stretch>
        </p:blipFill>
        <p:spPr bwMode="auto">
          <a:xfrm>
            <a:off x="214282" y="2609834"/>
            <a:ext cx="8786874" cy="1561340"/>
          </a:xfrm>
          <a:prstGeom prst="rect">
            <a:avLst/>
          </a:prstGeom>
          <a:noFill/>
        </p:spPr>
      </p:pic>
      <p:pic>
        <p:nvPicPr>
          <p:cNvPr id="21511" name="Picture 7" descr="\begin{align*}&#10;\Delta \delta_{obs} &amp; \simeq R_0\Biggl\{ \frac{\sin L}{\sin \delta_B \cos \delta_B \sin L+\cos ^2 \delta_B \cos L \cos H_B} - \frac{\sin L}{\sin \delta_A \cos \delta_A \sin L+\cos ^2 \delta_A \cos L \cos H_A} -( \tan \delta_B-\tan\delta_A) \Biggr\} \\&#10;  &amp; +\epsilon_p \left \{ \cos (H_B-H_p)-\cos (H_A-H_p) \right \}\pm 2|B_{Dec}\pm \Delta B_{Dec}|\end{align*}">
            <a:hlinkClick r:id="rId4"/>
          </p:cNvPr>
          <p:cNvPicPr>
            <a:picLocks noChangeAspect="1" noChangeArrowheads="1"/>
          </p:cNvPicPr>
          <p:nvPr/>
        </p:nvPicPr>
        <p:blipFill>
          <a:blip r:embed="rId5" cstate="print"/>
          <a:srcRect/>
          <a:stretch>
            <a:fillRect/>
          </a:stretch>
        </p:blipFill>
        <p:spPr bwMode="auto">
          <a:xfrm>
            <a:off x="214282" y="5411988"/>
            <a:ext cx="8786878" cy="780873"/>
          </a:xfrm>
          <a:prstGeom prst="rect">
            <a:avLst/>
          </a:prstGeom>
          <a:noFill/>
        </p:spPr>
      </p:pic>
      <p:sp>
        <p:nvSpPr>
          <p:cNvPr id="17" name="スライド番号プレースホルダ 16"/>
          <p:cNvSpPr>
            <a:spLocks noGrp="1"/>
          </p:cNvSpPr>
          <p:nvPr>
            <p:ph type="sldNum" sz="quarter" idx="12"/>
          </p:nvPr>
        </p:nvSpPr>
        <p:spPr/>
        <p:txBody>
          <a:bodyPr/>
          <a:lstStyle/>
          <a:p>
            <a:fld id="{211C075B-6712-4FC4-92CB-6BC868D296D4}" type="slidenum">
              <a:rPr kumimoji="1" lang="ja-JP" altLang="en-US" smtClean="0"/>
              <a:pPr/>
              <a:t>15</a:t>
            </a:fld>
            <a:endParaRPr kumimoji="1" lang="ja-JP" altLang="en-US"/>
          </a:p>
        </p:txBody>
      </p:sp>
      <p:sp>
        <p:nvSpPr>
          <p:cNvPr id="18" name="正方形/長方形 17"/>
          <p:cNvSpPr/>
          <p:nvPr/>
        </p:nvSpPr>
        <p:spPr>
          <a:xfrm>
            <a:off x="1000100" y="2609834"/>
            <a:ext cx="3786214" cy="5000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20" name="正方形/長方形 19"/>
          <p:cNvSpPr/>
          <p:nvPr/>
        </p:nvSpPr>
        <p:spPr>
          <a:xfrm>
            <a:off x="857224" y="5437215"/>
            <a:ext cx="8143932" cy="4558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ffectLst>
                <a:outerShdw blurRad="38100" dist="38100" dir="2700000" algn="tl">
                  <a:srgbClr val="000000">
                    <a:alpha val="43137"/>
                  </a:srgbClr>
                </a:outerShdw>
              </a:effectLst>
            </a:endParaRPr>
          </a:p>
        </p:txBody>
      </p:sp>
      <p:sp>
        <p:nvSpPr>
          <p:cNvPr id="21" name="正方形/長方形 20"/>
          <p:cNvSpPr/>
          <p:nvPr/>
        </p:nvSpPr>
        <p:spPr>
          <a:xfrm>
            <a:off x="857224" y="3252776"/>
            <a:ext cx="5929354" cy="4286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ffectLst>
                <a:outerShdw blurRad="38100" dist="38100" dir="2700000" algn="tl">
                  <a:srgbClr val="000000">
                    <a:alpha val="43137"/>
                  </a:srgbClr>
                </a:outerShdw>
              </a:effectLst>
            </a:endParaRPr>
          </a:p>
        </p:txBody>
      </p:sp>
      <p:sp>
        <p:nvSpPr>
          <p:cNvPr id="22" name="正方形/長方形 21"/>
          <p:cNvSpPr/>
          <p:nvPr/>
        </p:nvSpPr>
        <p:spPr>
          <a:xfrm>
            <a:off x="1000100" y="3824280"/>
            <a:ext cx="285752" cy="35719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23" name="正方形/長方形 22"/>
          <p:cNvSpPr/>
          <p:nvPr/>
        </p:nvSpPr>
        <p:spPr>
          <a:xfrm>
            <a:off x="1428728" y="2324082"/>
            <a:ext cx="902811" cy="307777"/>
          </a:xfrm>
          <a:prstGeom prst="rect">
            <a:avLst/>
          </a:prstGeom>
        </p:spPr>
        <p:txBody>
          <a:bodyPr wrap="none">
            <a:spAutoFit/>
          </a:bodyPr>
          <a:lstStyle/>
          <a:p>
            <a:r>
              <a:rPr lang="ja-JP" altLang="en-US" sz="1400" dirty="0">
                <a:solidFill>
                  <a:srgbClr val="00B050"/>
                </a:solidFill>
                <a:effectLst>
                  <a:outerShdw blurRad="38100" dist="38100" dir="2700000" algn="tl">
                    <a:srgbClr val="000000">
                      <a:alpha val="43137"/>
                    </a:srgbClr>
                  </a:outerShdw>
                </a:effectLst>
              </a:rPr>
              <a:t>設置</a:t>
            </a:r>
            <a:r>
              <a:rPr lang="ja-JP" altLang="en-US" sz="1400" dirty="0" smtClean="0">
                <a:solidFill>
                  <a:srgbClr val="00B050"/>
                </a:solidFill>
                <a:effectLst>
                  <a:outerShdw blurRad="38100" dist="38100" dir="2700000" algn="tl">
                    <a:srgbClr val="000000">
                      <a:alpha val="43137"/>
                    </a:srgbClr>
                  </a:outerShdw>
                </a:effectLst>
              </a:rPr>
              <a:t>誤差</a:t>
            </a:r>
            <a:endParaRPr lang="ja-JP" altLang="en-US" sz="1400" dirty="0">
              <a:solidFill>
                <a:srgbClr val="00B050"/>
              </a:solidFill>
              <a:effectLst>
                <a:outerShdw blurRad="38100" dist="38100" dir="2700000" algn="tl">
                  <a:srgbClr val="000000">
                    <a:alpha val="43137"/>
                  </a:srgbClr>
                </a:outerShdw>
              </a:effectLst>
            </a:endParaRPr>
          </a:p>
        </p:txBody>
      </p:sp>
      <p:sp>
        <p:nvSpPr>
          <p:cNvPr id="24" name="正方形/長方形 23"/>
          <p:cNvSpPr/>
          <p:nvPr/>
        </p:nvSpPr>
        <p:spPr>
          <a:xfrm>
            <a:off x="5214942" y="3681404"/>
            <a:ext cx="723275" cy="307777"/>
          </a:xfrm>
          <a:prstGeom prst="rect">
            <a:avLst/>
          </a:prstGeom>
          <a:ln>
            <a:noFill/>
          </a:ln>
        </p:spPr>
        <p:txBody>
          <a:bodyPr wrap="none">
            <a:spAutoFit/>
          </a:bodyPr>
          <a:lstStyle/>
          <a:p>
            <a:r>
              <a:rPr lang="ja-JP" altLang="en-US" sz="1400" dirty="0" smtClean="0">
                <a:solidFill>
                  <a:srgbClr val="0000FF"/>
                </a:solidFill>
                <a:effectLst>
                  <a:outerShdw blurRad="38100" dist="38100" dir="2700000" algn="tl">
                    <a:srgbClr val="000000">
                      <a:alpha val="43137"/>
                    </a:srgbClr>
                  </a:outerShdw>
                </a:effectLst>
              </a:rPr>
              <a:t>大気差</a:t>
            </a:r>
            <a:endParaRPr lang="ja-JP" altLang="en-US" sz="1400" dirty="0">
              <a:solidFill>
                <a:srgbClr val="0000FF"/>
              </a:solidFill>
              <a:effectLst>
                <a:outerShdw blurRad="38100" dist="38100" dir="2700000" algn="tl">
                  <a:srgbClr val="000000">
                    <a:alpha val="43137"/>
                  </a:srgbClr>
                </a:outerShdw>
              </a:effectLst>
            </a:endParaRPr>
          </a:p>
        </p:txBody>
      </p:sp>
      <p:sp>
        <p:nvSpPr>
          <p:cNvPr id="25" name="正方形/長方形 24"/>
          <p:cNvSpPr/>
          <p:nvPr/>
        </p:nvSpPr>
        <p:spPr>
          <a:xfrm>
            <a:off x="500034" y="4183735"/>
            <a:ext cx="1208985" cy="523220"/>
          </a:xfrm>
          <a:prstGeom prst="rect">
            <a:avLst/>
          </a:prstGeom>
        </p:spPr>
        <p:txBody>
          <a:bodyPr wrap="none">
            <a:spAutoFit/>
          </a:bodyPr>
          <a:lstStyle/>
          <a:p>
            <a:pPr algn="ctr"/>
            <a:r>
              <a:rPr lang="ja-JP" altLang="en-US" sz="1400" dirty="0" smtClean="0">
                <a:solidFill>
                  <a:srgbClr val="0000FF"/>
                </a:solidFill>
                <a:effectLst>
                  <a:outerShdw blurRad="38100" dist="38100" dir="2700000" algn="tl">
                    <a:srgbClr val="000000">
                      <a:alpha val="43137"/>
                    </a:srgbClr>
                  </a:outerShdw>
                </a:effectLst>
              </a:rPr>
              <a:t>ピリオディック</a:t>
            </a:r>
            <a:endParaRPr lang="en-US" altLang="ja-JP" sz="1400" dirty="0" smtClean="0">
              <a:solidFill>
                <a:srgbClr val="0000FF"/>
              </a:solidFill>
              <a:effectLst>
                <a:outerShdw blurRad="38100" dist="38100" dir="2700000" algn="tl">
                  <a:srgbClr val="000000">
                    <a:alpha val="43137"/>
                  </a:srgbClr>
                </a:outerShdw>
              </a:effectLst>
            </a:endParaRPr>
          </a:p>
          <a:p>
            <a:pPr algn="ctr"/>
            <a:r>
              <a:rPr lang="ja-JP" altLang="en-US" sz="1400" dirty="0" smtClean="0">
                <a:solidFill>
                  <a:srgbClr val="0000FF"/>
                </a:solidFill>
                <a:effectLst>
                  <a:outerShdw blurRad="38100" dist="38100" dir="2700000" algn="tl">
                    <a:srgbClr val="000000">
                      <a:alpha val="43137"/>
                    </a:srgbClr>
                  </a:outerShdw>
                </a:effectLst>
              </a:rPr>
              <a:t>モーション</a:t>
            </a:r>
            <a:endParaRPr lang="ja-JP" altLang="en-US" sz="1400" dirty="0">
              <a:solidFill>
                <a:srgbClr val="0000FF"/>
              </a:solidFill>
              <a:effectLst>
                <a:outerShdw blurRad="38100" dist="38100" dir="2700000" algn="tl">
                  <a:srgbClr val="000000">
                    <a:alpha val="43137"/>
                  </a:srgbClr>
                </a:outerShdw>
              </a:effectLst>
            </a:endParaRPr>
          </a:p>
        </p:txBody>
      </p:sp>
      <p:sp>
        <p:nvSpPr>
          <p:cNvPr id="27" name="正方形/長方形 26"/>
          <p:cNvSpPr/>
          <p:nvPr/>
        </p:nvSpPr>
        <p:spPr>
          <a:xfrm>
            <a:off x="1514922" y="6224828"/>
            <a:ext cx="902811" cy="307777"/>
          </a:xfrm>
          <a:prstGeom prst="rect">
            <a:avLst/>
          </a:prstGeom>
        </p:spPr>
        <p:txBody>
          <a:bodyPr wrap="none">
            <a:spAutoFit/>
          </a:bodyPr>
          <a:lstStyle/>
          <a:p>
            <a:r>
              <a:rPr lang="ja-JP" altLang="en-US" sz="1400" dirty="0">
                <a:solidFill>
                  <a:srgbClr val="00B050"/>
                </a:solidFill>
                <a:effectLst>
                  <a:outerShdw blurRad="38100" dist="38100" dir="2700000" algn="tl">
                    <a:srgbClr val="000000">
                      <a:alpha val="43137"/>
                    </a:srgbClr>
                  </a:outerShdw>
                </a:effectLst>
              </a:rPr>
              <a:t>設置</a:t>
            </a:r>
            <a:r>
              <a:rPr lang="ja-JP" altLang="en-US" sz="1400" dirty="0" smtClean="0">
                <a:solidFill>
                  <a:srgbClr val="00B050"/>
                </a:solidFill>
                <a:effectLst>
                  <a:outerShdw blurRad="38100" dist="38100" dir="2700000" algn="tl">
                    <a:srgbClr val="000000">
                      <a:alpha val="43137"/>
                    </a:srgbClr>
                  </a:outerShdw>
                </a:effectLst>
              </a:rPr>
              <a:t>誤差</a:t>
            </a:r>
            <a:endParaRPr lang="ja-JP" altLang="en-US" sz="1400" dirty="0">
              <a:solidFill>
                <a:srgbClr val="00B050"/>
              </a:solidFill>
              <a:effectLst>
                <a:outerShdw blurRad="38100" dist="38100" dir="2700000" algn="tl">
                  <a:srgbClr val="000000">
                    <a:alpha val="43137"/>
                  </a:srgbClr>
                </a:outerShdw>
              </a:effectLst>
            </a:endParaRPr>
          </a:p>
        </p:txBody>
      </p:sp>
      <p:sp>
        <p:nvSpPr>
          <p:cNvPr id="28" name="正方形/長方形 27"/>
          <p:cNvSpPr/>
          <p:nvPr/>
        </p:nvSpPr>
        <p:spPr>
          <a:xfrm>
            <a:off x="456424" y="1895454"/>
            <a:ext cx="2111475" cy="369332"/>
          </a:xfrm>
          <a:prstGeom prst="rect">
            <a:avLst/>
          </a:prstGeom>
          <a:solidFill>
            <a:schemeClr val="bg1"/>
          </a:solidFill>
          <a:ln>
            <a:solidFill>
              <a:schemeClr val="tx1"/>
            </a:solidFill>
          </a:ln>
        </p:spPr>
        <p:txBody>
          <a:bodyPr wrap="none">
            <a:spAutoFit/>
          </a:bodyPr>
          <a:lstStyle/>
          <a:p>
            <a:r>
              <a:rPr lang="en-US" altLang="ja-JP" dirty="0" smtClean="0">
                <a:effectLst>
                  <a:outerShdw blurRad="38100" dist="38100" dir="2700000" algn="tl">
                    <a:srgbClr val="000000">
                      <a:alpha val="43137"/>
                    </a:srgbClr>
                  </a:outerShdw>
                </a:effectLst>
              </a:rPr>
              <a:t>RA</a:t>
            </a:r>
            <a:r>
              <a:rPr lang="ja-JP" altLang="en-US" dirty="0" smtClean="0">
                <a:effectLst>
                  <a:outerShdw blurRad="38100" dist="38100" dir="2700000" algn="tl">
                    <a:srgbClr val="000000">
                      <a:alpha val="43137"/>
                    </a:srgbClr>
                  </a:outerShdw>
                </a:effectLst>
              </a:rPr>
              <a:t>方向の導入誤差 </a:t>
            </a:r>
            <a:endParaRPr lang="ja-JP" altLang="en-US" dirty="0">
              <a:effectLst>
                <a:outerShdw blurRad="38100" dist="38100" dir="2700000" algn="tl">
                  <a:srgbClr val="000000">
                    <a:alpha val="43137"/>
                  </a:srgbClr>
                </a:outerShdw>
              </a:effectLst>
            </a:endParaRPr>
          </a:p>
        </p:txBody>
      </p:sp>
      <p:sp>
        <p:nvSpPr>
          <p:cNvPr id="29" name="正方形/長方形 28"/>
          <p:cNvSpPr/>
          <p:nvPr/>
        </p:nvSpPr>
        <p:spPr>
          <a:xfrm>
            <a:off x="428596" y="4835539"/>
            <a:ext cx="2156360" cy="369332"/>
          </a:xfrm>
          <a:prstGeom prst="rect">
            <a:avLst/>
          </a:prstGeom>
          <a:solidFill>
            <a:schemeClr val="bg1"/>
          </a:solidFill>
          <a:ln>
            <a:solidFill>
              <a:schemeClr val="tx1"/>
            </a:solidFill>
          </a:ln>
        </p:spPr>
        <p:txBody>
          <a:bodyPr wrap="none">
            <a:spAutoFit/>
          </a:bodyPr>
          <a:lstStyle/>
          <a:p>
            <a:r>
              <a:rPr lang="en-US" altLang="ja-JP" dirty="0" smtClean="0">
                <a:effectLst>
                  <a:outerShdw blurRad="38100" dist="38100" dir="2700000" algn="tl">
                    <a:srgbClr val="000000">
                      <a:alpha val="43137"/>
                    </a:srgbClr>
                  </a:outerShdw>
                </a:effectLst>
              </a:rPr>
              <a:t>Dec</a:t>
            </a:r>
            <a:r>
              <a:rPr lang="ja-JP" altLang="en-US" dirty="0" smtClean="0">
                <a:effectLst>
                  <a:outerShdw blurRad="38100" dist="38100" dir="2700000" algn="tl">
                    <a:srgbClr val="000000">
                      <a:alpha val="43137"/>
                    </a:srgbClr>
                  </a:outerShdw>
                </a:effectLst>
              </a:rPr>
              <a:t>方向の導入誤差</a:t>
            </a:r>
            <a:endParaRPr lang="ja-JP" altLang="en-US" dirty="0">
              <a:effectLst>
                <a:outerShdw blurRad="38100" dist="38100" dir="2700000" algn="tl">
                  <a:srgbClr val="000000">
                    <a:alpha val="43137"/>
                  </a:srgbClr>
                </a:outerShdw>
              </a:effectLst>
            </a:endParaRPr>
          </a:p>
        </p:txBody>
      </p:sp>
      <p:sp>
        <p:nvSpPr>
          <p:cNvPr id="30" name="正方形/長方形 29"/>
          <p:cNvSpPr/>
          <p:nvPr/>
        </p:nvSpPr>
        <p:spPr>
          <a:xfrm>
            <a:off x="6689754" y="4049721"/>
            <a:ext cx="2000869" cy="1046440"/>
          </a:xfrm>
          <a:prstGeom prst="rect">
            <a:avLst/>
          </a:prstGeom>
        </p:spPr>
        <p:txBody>
          <a:bodyPr wrap="none">
            <a:spAutoFit/>
          </a:bodyPr>
          <a:lstStyle/>
          <a:p>
            <a:r>
              <a:rPr lang="ja-JP" altLang="en-US" sz="1200" dirty="0" smtClean="0"/>
              <a:t>設置誤差　時角</a:t>
            </a:r>
            <a:r>
              <a:rPr lang="en-US" altLang="ja-JP" sz="1200" dirty="0" smtClean="0">
                <a:solidFill>
                  <a:srgbClr val="0000FF"/>
                </a:solidFill>
              </a:rPr>
              <a:t>Hp</a:t>
            </a:r>
            <a:r>
              <a:rPr lang="ja-JP" altLang="en-US" sz="1200" dirty="0" smtClean="0"/>
              <a:t>方向に</a:t>
            </a:r>
            <a:r>
              <a:rPr lang="en-US" altLang="ja-JP" sz="1400" dirty="0" err="1" smtClean="0">
                <a:solidFill>
                  <a:srgbClr val="0000FF"/>
                </a:solidFill>
              </a:rPr>
              <a:t>ε</a:t>
            </a:r>
            <a:r>
              <a:rPr lang="en-US" altLang="ja-JP" sz="1200" dirty="0" err="1" smtClean="0">
                <a:solidFill>
                  <a:srgbClr val="0000FF"/>
                </a:solidFill>
              </a:rPr>
              <a:t>p</a:t>
            </a:r>
            <a:endParaRPr lang="en-US" altLang="ja-JP" sz="1200" dirty="0" smtClean="0">
              <a:solidFill>
                <a:srgbClr val="0000FF"/>
              </a:solidFill>
            </a:endParaRPr>
          </a:p>
          <a:p>
            <a:r>
              <a:rPr lang="en-US" altLang="ja-JP" sz="1200" dirty="0" smtClean="0"/>
              <a:t>RA</a:t>
            </a:r>
            <a:r>
              <a:rPr lang="ja-JP" altLang="en-US" sz="1200" dirty="0" smtClean="0"/>
              <a:t>軸と</a:t>
            </a:r>
            <a:r>
              <a:rPr lang="en-US" altLang="ja-JP" sz="1200" dirty="0" smtClean="0"/>
              <a:t>Dec</a:t>
            </a:r>
            <a:r>
              <a:rPr lang="ja-JP" altLang="en-US" sz="1200" dirty="0" smtClean="0"/>
              <a:t>軸の直交誤差 </a:t>
            </a:r>
            <a:r>
              <a:rPr lang="en-US" altLang="ja-JP" sz="1200" dirty="0" smtClean="0">
                <a:solidFill>
                  <a:srgbClr val="0000FF"/>
                </a:solidFill>
              </a:rPr>
              <a:t>d</a:t>
            </a:r>
          </a:p>
          <a:p>
            <a:r>
              <a:rPr lang="en-US" altLang="ja-JP" sz="1200" dirty="0" smtClean="0"/>
              <a:t>Dec</a:t>
            </a:r>
            <a:r>
              <a:rPr lang="ja-JP" altLang="en-US" sz="1200" dirty="0" smtClean="0"/>
              <a:t>軸と光軸の直交誤差 </a:t>
            </a:r>
            <a:r>
              <a:rPr lang="en-US" altLang="ja-JP" sz="1200" dirty="0" smtClean="0">
                <a:solidFill>
                  <a:srgbClr val="0000FF"/>
                </a:solidFill>
              </a:rPr>
              <a:t>t</a:t>
            </a:r>
          </a:p>
          <a:p>
            <a:r>
              <a:rPr lang="ja-JP" altLang="en-US" sz="1200" dirty="0" smtClean="0"/>
              <a:t>大気差の大きさ </a:t>
            </a:r>
            <a:r>
              <a:rPr lang="en-US" altLang="ja-JP" sz="1200" dirty="0" smtClean="0">
                <a:solidFill>
                  <a:srgbClr val="0000FF"/>
                </a:solidFill>
              </a:rPr>
              <a:t>R</a:t>
            </a:r>
            <a:r>
              <a:rPr lang="en-US" altLang="ja-JP" sz="1000" dirty="0" smtClean="0">
                <a:solidFill>
                  <a:srgbClr val="0000FF"/>
                </a:solidFill>
              </a:rPr>
              <a:t>0</a:t>
            </a:r>
          </a:p>
          <a:p>
            <a:r>
              <a:rPr lang="ja-JP" altLang="en-US" sz="1200" dirty="0" smtClean="0"/>
              <a:t>観測地の緯度　</a:t>
            </a:r>
            <a:r>
              <a:rPr lang="en-US" altLang="ja-JP" sz="1200" dirty="0" smtClean="0">
                <a:solidFill>
                  <a:srgbClr val="0000FF"/>
                </a:solidFill>
              </a:rPr>
              <a:t>L</a:t>
            </a:r>
          </a:p>
        </p:txBody>
      </p:sp>
      <p:sp>
        <p:nvSpPr>
          <p:cNvPr id="31" name="正方形/長方形 30"/>
          <p:cNvSpPr/>
          <p:nvPr/>
        </p:nvSpPr>
        <p:spPr>
          <a:xfrm>
            <a:off x="5000628" y="2609834"/>
            <a:ext cx="1500198" cy="514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2" name="正方形/長方形 31"/>
          <p:cNvSpPr/>
          <p:nvPr/>
        </p:nvSpPr>
        <p:spPr>
          <a:xfrm>
            <a:off x="6715140" y="2609834"/>
            <a:ext cx="1571636" cy="5143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3" name="正方形/長方形 32"/>
          <p:cNvSpPr/>
          <p:nvPr/>
        </p:nvSpPr>
        <p:spPr>
          <a:xfrm>
            <a:off x="1500166" y="3824280"/>
            <a:ext cx="121444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4" name="正方形/長方形 33"/>
          <p:cNvSpPr/>
          <p:nvPr/>
        </p:nvSpPr>
        <p:spPr>
          <a:xfrm>
            <a:off x="3643306" y="5919824"/>
            <a:ext cx="1285884" cy="3206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5" name="正方形/長方形 34"/>
          <p:cNvSpPr/>
          <p:nvPr/>
        </p:nvSpPr>
        <p:spPr>
          <a:xfrm>
            <a:off x="3914766" y="5165951"/>
            <a:ext cx="723275" cy="307777"/>
          </a:xfrm>
          <a:prstGeom prst="rect">
            <a:avLst/>
          </a:prstGeom>
        </p:spPr>
        <p:txBody>
          <a:bodyPr wrap="none">
            <a:spAutoFit/>
          </a:bodyPr>
          <a:lstStyle/>
          <a:p>
            <a:r>
              <a:rPr lang="ja-JP" altLang="en-US" sz="1400" dirty="0" smtClean="0">
                <a:solidFill>
                  <a:srgbClr val="0000FF"/>
                </a:solidFill>
                <a:effectLst>
                  <a:outerShdw blurRad="38100" dist="38100" dir="2700000" algn="tl">
                    <a:srgbClr val="000000">
                      <a:alpha val="43137"/>
                    </a:srgbClr>
                  </a:outerShdw>
                </a:effectLst>
              </a:rPr>
              <a:t>大気差</a:t>
            </a:r>
            <a:endParaRPr lang="ja-JP" altLang="en-US" sz="1400" dirty="0">
              <a:solidFill>
                <a:srgbClr val="0000FF"/>
              </a:solidFill>
              <a:effectLst>
                <a:outerShdw blurRad="38100" dist="38100" dir="2700000" algn="tl">
                  <a:srgbClr val="000000">
                    <a:alpha val="43137"/>
                  </a:srgbClr>
                </a:outerShdw>
              </a:effectLst>
            </a:endParaRPr>
          </a:p>
        </p:txBody>
      </p:sp>
      <p:sp>
        <p:nvSpPr>
          <p:cNvPr id="19" name="正方形/長方形 18"/>
          <p:cNvSpPr/>
          <p:nvPr/>
        </p:nvSpPr>
        <p:spPr>
          <a:xfrm>
            <a:off x="785785" y="5921412"/>
            <a:ext cx="2690825" cy="3190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outerShdw blurRad="38100" dist="38100" dir="2700000" algn="tl">
                  <a:srgbClr val="000000">
                    <a:alpha val="43137"/>
                  </a:srgbClr>
                </a:outerShdw>
              </a:effectLst>
            </a:endParaRPr>
          </a:p>
        </p:txBody>
      </p:sp>
      <p:sp>
        <p:nvSpPr>
          <p:cNvPr id="36" name="正方形/長方形 35"/>
          <p:cNvSpPr/>
          <p:nvPr/>
        </p:nvSpPr>
        <p:spPr>
          <a:xfrm>
            <a:off x="5072066" y="2109768"/>
            <a:ext cx="1290738" cy="523220"/>
          </a:xfrm>
          <a:prstGeom prst="rect">
            <a:avLst/>
          </a:prstGeom>
        </p:spPr>
        <p:txBody>
          <a:bodyPr wrap="none">
            <a:spAutoFit/>
          </a:bodyPr>
          <a:lstStyle/>
          <a:p>
            <a:pPr algn="ctr"/>
            <a:r>
              <a:rPr lang="en-US" altLang="ja-JP" sz="1400" dirty="0" smtClean="0">
                <a:solidFill>
                  <a:srgbClr val="FF0000"/>
                </a:solidFill>
                <a:effectLst>
                  <a:outerShdw blurRad="38100" dist="38100" dir="2700000" algn="tl">
                    <a:srgbClr val="000000">
                      <a:alpha val="43137"/>
                    </a:srgbClr>
                  </a:outerShdw>
                </a:effectLst>
              </a:rPr>
              <a:t>RA</a:t>
            </a:r>
            <a:r>
              <a:rPr lang="ja-JP" altLang="en-US" sz="1400" dirty="0" smtClean="0">
                <a:solidFill>
                  <a:srgbClr val="FF0000"/>
                </a:solidFill>
                <a:effectLst>
                  <a:outerShdw blurRad="38100" dist="38100" dir="2700000" algn="tl">
                    <a:srgbClr val="000000">
                      <a:alpha val="43137"/>
                    </a:srgbClr>
                  </a:outerShdw>
                </a:effectLst>
              </a:rPr>
              <a:t>軸・</a:t>
            </a:r>
            <a:r>
              <a:rPr lang="en-US" altLang="ja-JP" sz="1400" dirty="0" smtClean="0">
                <a:solidFill>
                  <a:srgbClr val="FF0000"/>
                </a:solidFill>
                <a:effectLst>
                  <a:outerShdw blurRad="38100" dist="38100" dir="2700000" algn="tl">
                    <a:srgbClr val="000000">
                      <a:alpha val="43137"/>
                    </a:srgbClr>
                  </a:outerShdw>
                </a:effectLst>
              </a:rPr>
              <a:t>Dec</a:t>
            </a:r>
            <a:r>
              <a:rPr lang="ja-JP" altLang="en-US" sz="1400" dirty="0" smtClean="0">
                <a:solidFill>
                  <a:srgbClr val="FF0000"/>
                </a:solidFill>
                <a:effectLst>
                  <a:outerShdw blurRad="38100" dist="38100" dir="2700000" algn="tl">
                    <a:srgbClr val="000000">
                      <a:alpha val="43137"/>
                    </a:srgbClr>
                  </a:outerShdw>
                </a:effectLst>
              </a:rPr>
              <a:t>軸の</a:t>
            </a:r>
            <a:endParaRPr lang="en-US" altLang="ja-JP" sz="1400" dirty="0" smtClean="0">
              <a:solidFill>
                <a:srgbClr val="FF0000"/>
              </a:solidFill>
              <a:effectLst>
                <a:outerShdw blurRad="38100" dist="38100" dir="2700000" algn="tl">
                  <a:srgbClr val="000000">
                    <a:alpha val="43137"/>
                  </a:srgbClr>
                </a:outerShdw>
              </a:effectLst>
            </a:endParaRPr>
          </a:p>
          <a:p>
            <a:pPr algn="ctr"/>
            <a:r>
              <a:rPr lang="ja-JP" altLang="en-US" sz="1400" dirty="0" smtClean="0">
                <a:solidFill>
                  <a:srgbClr val="FF0000"/>
                </a:solidFill>
                <a:effectLst>
                  <a:outerShdw blurRad="38100" dist="38100" dir="2700000" algn="tl">
                    <a:srgbClr val="000000">
                      <a:alpha val="43137"/>
                    </a:srgbClr>
                  </a:outerShdw>
                </a:effectLst>
              </a:rPr>
              <a:t>直交誤差</a:t>
            </a:r>
            <a:endParaRPr lang="ja-JP" altLang="en-US" sz="1400" dirty="0">
              <a:solidFill>
                <a:srgbClr val="FF0000"/>
              </a:solidFill>
              <a:effectLst>
                <a:outerShdw blurRad="38100" dist="38100" dir="2700000" algn="tl">
                  <a:srgbClr val="000000">
                    <a:alpha val="43137"/>
                  </a:srgbClr>
                </a:outerShdw>
              </a:effectLst>
            </a:endParaRPr>
          </a:p>
        </p:txBody>
      </p:sp>
      <p:sp>
        <p:nvSpPr>
          <p:cNvPr id="37" name="正方形/長方形 36"/>
          <p:cNvSpPr/>
          <p:nvPr/>
        </p:nvSpPr>
        <p:spPr>
          <a:xfrm>
            <a:off x="6929454" y="2129468"/>
            <a:ext cx="1268296" cy="523220"/>
          </a:xfrm>
          <a:prstGeom prst="rect">
            <a:avLst/>
          </a:prstGeom>
        </p:spPr>
        <p:txBody>
          <a:bodyPr wrap="none">
            <a:spAutoFit/>
          </a:bodyPr>
          <a:lstStyle/>
          <a:p>
            <a:pPr algn="ctr"/>
            <a:r>
              <a:rPr lang="en-US" altLang="ja-JP" sz="1400" dirty="0" smtClean="0">
                <a:solidFill>
                  <a:srgbClr val="FF0000"/>
                </a:solidFill>
                <a:effectLst>
                  <a:outerShdw blurRad="38100" dist="38100" dir="2700000" algn="tl">
                    <a:srgbClr val="000000">
                      <a:alpha val="43137"/>
                    </a:srgbClr>
                  </a:outerShdw>
                </a:effectLst>
              </a:rPr>
              <a:t>Dec</a:t>
            </a:r>
            <a:r>
              <a:rPr lang="ja-JP" altLang="en-US" sz="1400" dirty="0" smtClean="0">
                <a:solidFill>
                  <a:srgbClr val="FF0000"/>
                </a:solidFill>
                <a:effectLst>
                  <a:outerShdw blurRad="38100" dist="38100" dir="2700000" algn="tl">
                    <a:srgbClr val="000000">
                      <a:alpha val="43137"/>
                    </a:srgbClr>
                  </a:outerShdw>
                </a:effectLst>
              </a:rPr>
              <a:t>軸・光軸の</a:t>
            </a:r>
            <a:endParaRPr lang="en-US" altLang="ja-JP" sz="1400" dirty="0" smtClean="0">
              <a:solidFill>
                <a:srgbClr val="FF0000"/>
              </a:solidFill>
              <a:effectLst>
                <a:outerShdw blurRad="38100" dist="38100" dir="2700000" algn="tl">
                  <a:srgbClr val="000000">
                    <a:alpha val="43137"/>
                  </a:srgbClr>
                </a:outerShdw>
              </a:effectLst>
            </a:endParaRPr>
          </a:p>
          <a:p>
            <a:pPr algn="ctr"/>
            <a:r>
              <a:rPr lang="ja-JP" altLang="en-US" sz="1400" dirty="0" smtClean="0">
                <a:solidFill>
                  <a:srgbClr val="FF0000"/>
                </a:solidFill>
                <a:effectLst>
                  <a:outerShdw blurRad="38100" dist="38100" dir="2700000" algn="tl">
                    <a:srgbClr val="000000">
                      <a:alpha val="43137"/>
                    </a:srgbClr>
                  </a:outerShdw>
                </a:effectLst>
              </a:rPr>
              <a:t>直交誤差</a:t>
            </a:r>
            <a:endParaRPr lang="ja-JP" altLang="en-US" sz="1400" dirty="0">
              <a:solidFill>
                <a:srgbClr val="FF0000"/>
              </a:solidFill>
              <a:effectLst>
                <a:outerShdw blurRad="38100" dist="38100" dir="2700000" algn="tl">
                  <a:srgbClr val="000000">
                    <a:alpha val="43137"/>
                  </a:srgbClr>
                </a:outerShdw>
              </a:effectLst>
            </a:endParaRPr>
          </a:p>
        </p:txBody>
      </p:sp>
      <p:sp>
        <p:nvSpPr>
          <p:cNvPr id="38" name="正方形/長方形 37"/>
          <p:cNvSpPr/>
          <p:nvPr/>
        </p:nvSpPr>
        <p:spPr>
          <a:xfrm>
            <a:off x="3476610" y="6224828"/>
            <a:ext cx="1680268" cy="307777"/>
          </a:xfrm>
          <a:prstGeom prst="rect">
            <a:avLst/>
          </a:prstGeom>
          <a:ln>
            <a:noFill/>
          </a:ln>
        </p:spPr>
        <p:txBody>
          <a:bodyPr wrap="none">
            <a:spAutoFit/>
          </a:bodyPr>
          <a:lstStyle/>
          <a:p>
            <a:r>
              <a:rPr lang="en-US" altLang="ja-JP" sz="1400" dirty="0" smtClean="0">
                <a:solidFill>
                  <a:srgbClr val="FF0000"/>
                </a:solidFill>
                <a:effectLst>
                  <a:outerShdw blurRad="38100" dist="38100" dir="2700000" algn="tl">
                    <a:srgbClr val="000000">
                      <a:alpha val="43137"/>
                    </a:srgbClr>
                  </a:outerShdw>
                </a:effectLst>
              </a:rPr>
              <a:t>Dec</a:t>
            </a:r>
            <a:r>
              <a:rPr lang="ja-JP" altLang="en-US" sz="1400" dirty="0" smtClean="0">
                <a:solidFill>
                  <a:srgbClr val="FF0000"/>
                </a:solidFill>
                <a:effectLst>
                  <a:outerShdw blurRad="38100" dist="38100" dir="2700000" algn="tl">
                    <a:srgbClr val="000000">
                      <a:alpha val="43137"/>
                    </a:srgbClr>
                  </a:outerShdw>
                </a:effectLst>
              </a:rPr>
              <a:t>軸バックラッシュ</a:t>
            </a:r>
            <a:endParaRPr lang="ja-JP" altLang="en-US" sz="1400" dirty="0">
              <a:solidFill>
                <a:srgbClr val="FF0000"/>
              </a:solidFill>
              <a:effectLst>
                <a:outerShdw blurRad="38100" dist="38100" dir="2700000" algn="tl">
                  <a:srgbClr val="000000">
                    <a:alpha val="43137"/>
                  </a:srgbClr>
                </a:outerShdw>
              </a:effectLst>
            </a:endParaRPr>
          </a:p>
        </p:txBody>
      </p:sp>
      <p:sp>
        <p:nvSpPr>
          <p:cNvPr id="39" name="正方形/長方形 38"/>
          <p:cNvSpPr/>
          <p:nvPr/>
        </p:nvSpPr>
        <p:spPr>
          <a:xfrm>
            <a:off x="1833567" y="4170561"/>
            <a:ext cx="1606530" cy="307777"/>
          </a:xfrm>
          <a:prstGeom prst="rect">
            <a:avLst/>
          </a:prstGeom>
          <a:ln>
            <a:noFill/>
          </a:ln>
        </p:spPr>
        <p:txBody>
          <a:bodyPr wrap="none">
            <a:spAutoFit/>
          </a:bodyPr>
          <a:lstStyle/>
          <a:p>
            <a:r>
              <a:rPr lang="en-US" altLang="ja-JP" sz="1400" dirty="0" smtClean="0">
                <a:solidFill>
                  <a:srgbClr val="FF0000"/>
                </a:solidFill>
                <a:effectLst>
                  <a:outerShdw blurRad="38100" dist="38100" dir="2700000" algn="tl">
                    <a:srgbClr val="000000">
                      <a:alpha val="43137"/>
                    </a:srgbClr>
                  </a:outerShdw>
                </a:effectLst>
              </a:rPr>
              <a:t>RA</a:t>
            </a:r>
            <a:r>
              <a:rPr lang="ja-JP" altLang="en-US" sz="1400" dirty="0" smtClean="0">
                <a:solidFill>
                  <a:srgbClr val="FF0000"/>
                </a:solidFill>
                <a:effectLst>
                  <a:outerShdw blurRad="38100" dist="38100" dir="2700000" algn="tl">
                    <a:srgbClr val="000000">
                      <a:alpha val="43137"/>
                    </a:srgbClr>
                  </a:outerShdw>
                </a:effectLst>
              </a:rPr>
              <a:t>軸バックラッシュ</a:t>
            </a:r>
            <a:endParaRPr lang="ja-JP" altLang="en-US" sz="1400" dirty="0">
              <a:solidFill>
                <a:srgbClr val="FF0000"/>
              </a:solidFill>
              <a:effectLst>
                <a:outerShdw blurRad="38100" dist="38100" dir="2700000" algn="tl">
                  <a:srgbClr val="000000">
                    <a:alpha val="43137"/>
                  </a:srgbClr>
                </a:outerShdw>
              </a:effectLst>
            </a:endParaRPr>
          </a:p>
        </p:txBody>
      </p:sp>
      <p:sp>
        <p:nvSpPr>
          <p:cNvPr id="41" name="タイトル 1"/>
          <p:cNvSpPr>
            <a:spLocks noGrp="1"/>
          </p:cNvSpPr>
          <p:nvPr>
            <p:ph type="title"/>
          </p:nvPr>
        </p:nvSpPr>
        <p:spPr/>
        <p:txBody>
          <a:bodyPr>
            <a:normAutofit/>
          </a:bodyPr>
          <a:lstStyle/>
          <a:p>
            <a:pPr marL="342900" lvl="0" indent="-342900">
              <a:spcBef>
                <a:spcPct val="20000"/>
              </a:spcBef>
              <a:defRPr/>
            </a:pPr>
            <a:r>
              <a:rPr lang="ja-JP" altLang="en-US" sz="3200" dirty="0" smtClean="0">
                <a:effectLst>
                  <a:outerShdw blurRad="38100" dist="38100" dir="2700000" algn="tl">
                    <a:srgbClr val="000000">
                      <a:alpha val="43137"/>
                    </a:srgbClr>
                  </a:outerShdw>
                </a:effectLst>
              </a:rPr>
              <a:t>導入誤差</a:t>
            </a:r>
            <a:r>
              <a:rPr lang="en-US" altLang="ja-JP" sz="3200" dirty="0" smtClean="0">
                <a:effectLst>
                  <a:outerShdw blurRad="38100" dist="38100" dir="2700000" algn="tl">
                    <a:srgbClr val="000000">
                      <a:alpha val="43137"/>
                    </a:srgbClr>
                  </a:outerShdw>
                </a:effectLst>
              </a:rPr>
              <a:t>(</a:t>
            </a:r>
            <a:r>
              <a:rPr lang="ja-JP" altLang="en-US" sz="3200" dirty="0" smtClean="0">
                <a:effectLst>
                  <a:outerShdw blurRad="38100" dist="38100" dir="2700000" algn="tl">
                    <a:srgbClr val="000000">
                      <a:alpha val="43137"/>
                    </a:srgbClr>
                  </a:outerShdw>
                </a:effectLst>
              </a:rPr>
              <a:t>理論式</a:t>
            </a:r>
            <a:r>
              <a:rPr lang="en-US" altLang="ja-JP" sz="3200" dirty="0" smtClean="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p:bldP spid="24" grpId="0"/>
      <p:bldP spid="25" grpId="0"/>
      <p:bldP spid="27" grpId="0"/>
      <p:bldP spid="31" grpId="0" animBg="1"/>
      <p:bldP spid="32" grpId="0" animBg="1"/>
      <p:bldP spid="33" grpId="0" animBg="1"/>
      <p:bldP spid="34" grpId="0" animBg="1"/>
      <p:bldP spid="35" grpId="0"/>
      <p:bldP spid="19" grpId="0" animBg="1"/>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effectLst>
                  <a:outerShdw blurRad="38100" dist="38100" dir="2700000" algn="tl">
                    <a:srgbClr val="000000">
                      <a:alpha val="43137"/>
                    </a:srgbClr>
                  </a:outerShdw>
                </a:effectLst>
              </a:rPr>
              <a:t>直交誤差</a:t>
            </a:r>
            <a:r>
              <a:rPr lang="en-US" altLang="ja-JP" sz="3200" dirty="0" smtClean="0">
                <a:effectLst>
                  <a:outerShdw blurRad="38100" dist="38100" dir="2700000" algn="tl">
                    <a:srgbClr val="000000">
                      <a:alpha val="43137"/>
                    </a:srgbClr>
                  </a:outerShdw>
                </a:effectLst>
              </a:rPr>
              <a:t>(</a:t>
            </a:r>
            <a:r>
              <a:rPr lang="ja-JP" altLang="en-US" sz="3200" dirty="0" smtClean="0">
                <a:effectLst>
                  <a:outerShdw blurRad="38100" dist="38100" dir="2700000" algn="tl">
                    <a:srgbClr val="000000">
                      <a:alpha val="43137"/>
                    </a:srgbClr>
                  </a:outerShdw>
                </a:effectLst>
              </a:rPr>
              <a:t>観測結果</a:t>
            </a:r>
            <a:r>
              <a:rPr lang="en-US" altLang="ja-JP" sz="3200" dirty="0" smtClean="0">
                <a:effectLst>
                  <a:outerShdw blurRad="38100" dist="38100" dir="2700000" algn="tl">
                    <a:srgbClr val="000000">
                      <a:alpha val="43137"/>
                    </a:srgbClr>
                  </a:outerShdw>
                </a:effectLst>
              </a:rPr>
              <a:t>)</a:t>
            </a:r>
            <a:endParaRPr kumimoji="1" lang="ja-JP" altLang="en-US" sz="3200" dirty="0">
              <a:effectLst>
                <a:outerShdw blurRad="38100" dist="38100" dir="2700000" algn="tl">
                  <a:srgbClr val="000000">
                    <a:alpha val="43137"/>
                  </a:srgbClr>
                </a:outerShdw>
              </a:effectLst>
            </a:endParaRPr>
          </a:p>
        </p:txBody>
      </p:sp>
      <p:sp>
        <p:nvSpPr>
          <p:cNvPr id="62466" name="AutoShape 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68" name="AutoShape 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0" name="AutoShape 6"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2" name="AutoShape 8"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4" name="AutoShape 10"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6" name="AutoShape 1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78" name="AutoShape 1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62480" name="AutoShape 16"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1506" name="AutoShape 2"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1508" name="AutoShape 4" descr="\begin{align*}&#10;  \Delta \alpha_{obs} &amp; \simeq \Biggl\{ \epsilon_p \left \{ \sin (H_B-H_p)\tan \delta_B -\sin (H_A-H_p)\tan \delta_A \right \} +d\left ( \tan \delta_B -\tan \delta_A \right ) -t\left ( \frac{1}{\cos \delta_B} - \frac{1}{\cos \delta_A}\right ) \Biggr\} \cos \delta_B \\&#10;  &amp; -R_0 \Biggl( \frac{\sin H_B\cos L}{\sin \delta_B \sin L+\cos \delta_B \cos L \cos H_B} -\frac{\sin H_A\cos L}{\sin \delta_A \sin L+\cos \delta_A \cos L \cos H_A} \Biggl) \\&#10;  &amp; \pm \Bigl( |P_0|+|B_{RA}\pm \Delta B_{RA}| \Bigr) (\cos \delta_A+\cos \delta_B) \\&#10;\end{align*}">
            <a:hlinkClick r:id="rId2"/>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66562" name="Picture 2" descr="D:\M2\20100202修論発表会\導入誤差.jpg"/>
          <p:cNvPicPr>
            <a:picLocks noChangeAspect="1" noChangeArrowheads="1"/>
          </p:cNvPicPr>
          <p:nvPr/>
        </p:nvPicPr>
        <p:blipFill>
          <a:blip r:embed="rId3" cstate="print"/>
          <a:srcRect b="13229"/>
          <a:stretch>
            <a:fillRect/>
          </a:stretch>
        </p:blipFill>
        <p:spPr bwMode="auto">
          <a:xfrm>
            <a:off x="1614447" y="3592284"/>
            <a:ext cx="3980263" cy="2152140"/>
          </a:xfrm>
          <a:prstGeom prst="rect">
            <a:avLst/>
          </a:prstGeom>
          <a:noFill/>
          <a:effectLst>
            <a:outerShdw blurRad="50800" dist="38100" dir="2700000" algn="tl" rotWithShape="0">
              <a:prstClr val="black">
                <a:alpha val="40000"/>
              </a:prstClr>
            </a:outerShdw>
          </a:effectLst>
        </p:spPr>
      </p:pic>
      <p:sp>
        <p:nvSpPr>
          <p:cNvPr id="18" name="正方形/長方形 17"/>
          <p:cNvSpPr/>
          <p:nvPr/>
        </p:nvSpPr>
        <p:spPr>
          <a:xfrm>
            <a:off x="1468395" y="1733729"/>
            <a:ext cx="6370697" cy="307777"/>
          </a:xfrm>
          <a:prstGeom prst="rect">
            <a:avLst/>
          </a:prstGeom>
        </p:spPr>
        <p:txBody>
          <a:bodyPr wrap="square">
            <a:spAutoFit/>
          </a:bodyPr>
          <a:lstStyle/>
          <a:p>
            <a:r>
              <a:rPr lang="ja-JP" altLang="en-US" sz="1400" dirty="0" smtClean="0">
                <a:effectLst>
                  <a:outerShdw blurRad="38100" dist="38100" dir="2700000" algn="tl">
                    <a:srgbClr val="000000">
                      <a:alpha val="43137"/>
                    </a:srgbClr>
                  </a:outerShdw>
                </a:effectLst>
              </a:rPr>
              <a:t>様々な赤緯の天体を導入し撮像することで</a:t>
            </a:r>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a:t>
            </a:r>
            <a:r>
              <a:rPr lang="en-US" altLang="ja-JP" sz="1400" dirty="0" smtClean="0">
                <a:effectLst>
                  <a:outerShdw blurRad="38100" dist="38100" dir="2700000" algn="tl">
                    <a:srgbClr val="000000">
                      <a:alpha val="43137"/>
                    </a:srgbClr>
                  </a:outerShdw>
                </a:effectLst>
              </a:rPr>
              <a:t>Dec</a:t>
            </a:r>
            <a:r>
              <a:rPr lang="ja-JP" altLang="en-US" sz="1400" dirty="0" smtClean="0">
                <a:effectLst>
                  <a:outerShdw blurRad="38100" dist="38100" dir="2700000" algn="tl">
                    <a:srgbClr val="000000">
                      <a:alpha val="43137"/>
                    </a:srgbClr>
                  </a:outerShdw>
                </a:effectLst>
              </a:rPr>
              <a:t>軸・光軸の直交誤差を求める。</a:t>
            </a:r>
            <a:endParaRPr lang="ja-JP" altLang="en-US" sz="1400" dirty="0">
              <a:effectLst>
                <a:outerShdw blurRad="38100" dist="38100" dir="2700000" algn="tl">
                  <a:srgbClr val="000000">
                    <a:alpha val="43137"/>
                  </a:srgbClr>
                </a:outerShdw>
              </a:effectLst>
            </a:endParaRPr>
          </a:p>
        </p:txBody>
      </p:sp>
      <p:sp>
        <p:nvSpPr>
          <p:cNvPr id="19" name="正方形/長方形 18"/>
          <p:cNvSpPr/>
          <p:nvPr/>
        </p:nvSpPr>
        <p:spPr>
          <a:xfrm>
            <a:off x="5902943" y="4195773"/>
            <a:ext cx="2143536" cy="954107"/>
          </a:xfrm>
          <a:prstGeom prst="rect">
            <a:avLst/>
          </a:prstGeom>
          <a:solidFill>
            <a:schemeClr val="bg1"/>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altLang="ja-JP" sz="1400" dirty="0" smtClean="0">
                <a:solidFill>
                  <a:schemeClr val="tx1"/>
                </a:solidFill>
                <a:effectLst>
                  <a:outerShdw blurRad="38100" dist="38100" dir="2700000" algn="tl">
                    <a:srgbClr val="000000">
                      <a:alpha val="43137"/>
                    </a:srgbClr>
                  </a:outerShdw>
                </a:effectLst>
              </a:rPr>
              <a:t>RA</a:t>
            </a:r>
            <a:r>
              <a:rPr lang="ja-JP" altLang="en-US" sz="1400" dirty="0" smtClean="0">
                <a:solidFill>
                  <a:schemeClr val="tx1"/>
                </a:solidFill>
                <a:effectLst>
                  <a:outerShdw blurRad="38100" dist="38100" dir="2700000" algn="tl">
                    <a:srgbClr val="000000">
                      <a:alpha val="43137"/>
                    </a:srgbClr>
                  </a:outerShdw>
                </a:effectLst>
              </a:rPr>
              <a:t>軸・</a:t>
            </a:r>
            <a:r>
              <a:rPr lang="en-US" altLang="ja-JP" sz="1400" dirty="0" smtClean="0">
                <a:solidFill>
                  <a:schemeClr val="tx1"/>
                </a:solidFill>
                <a:effectLst>
                  <a:outerShdw blurRad="38100" dist="38100" dir="2700000" algn="tl">
                    <a:srgbClr val="000000">
                      <a:alpha val="43137"/>
                    </a:srgbClr>
                  </a:outerShdw>
                </a:effectLst>
              </a:rPr>
              <a:t>Dec</a:t>
            </a:r>
            <a:r>
              <a:rPr lang="ja-JP" altLang="en-US" sz="1400" dirty="0" smtClean="0">
                <a:solidFill>
                  <a:schemeClr val="tx1"/>
                </a:solidFill>
                <a:effectLst>
                  <a:outerShdw blurRad="38100" dist="38100" dir="2700000" algn="tl">
                    <a:srgbClr val="000000">
                      <a:alpha val="43137"/>
                    </a:srgbClr>
                  </a:outerShdw>
                </a:effectLst>
              </a:rPr>
              <a:t>軸の直交誤差 </a:t>
            </a:r>
            <a:r>
              <a:rPr lang="en-US" altLang="ja-JP" sz="1400" dirty="0" smtClean="0">
                <a:solidFill>
                  <a:srgbClr val="0000FF"/>
                </a:solidFill>
                <a:effectLst>
                  <a:outerShdw blurRad="38100" dist="38100" dir="2700000" algn="tl">
                    <a:srgbClr val="000000">
                      <a:alpha val="43137"/>
                    </a:srgbClr>
                  </a:outerShdw>
                </a:effectLst>
              </a:rPr>
              <a:t>d</a:t>
            </a:r>
          </a:p>
          <a:p>
            <a:pPr algn="ctr"/>
            <a:r>
              <a:rPr lang="en-US" altLang="ja-JP" sz="1400" dirty="0" smtClean="0">
                <a:solidFill>
                  <a:schemeClr val="tx1"/>
                </a:solidFill>
                <a:effectLst>
                  <a:outerShdw blurRad="38100" dist="38100" dir="2700000" algn="tl">
                    <a:srgbClr val="000000">
                      <a:alpha val="43137"/>
                    </a:srgbClr>
                  </a:outerShdw>
                </a:effectLst>
              </a:rPr>
              <a:t>87 +/- 21 [arcsec]</a:t>
            </a:r>
          </a:p>
          <a:p>
            <a:pPr algn="ctr"/>
            <a:r>
              <a:rPr lang="en-US" altLang="ja-JP" sz="1400" dirty="0" smtClean="0">
                <a:solidFill>
                  <a:schemeClr val="tx1"/>
                </a:solidFill>
                <a:effectLst>
                  <a:outerShdw blurRad="38100" dist="38100" dir="2700000" algn="tl">
                    <a:srgbClr val="000000">
                      <a:alpha val="43137"/>
                    </a:srgbClr>
                  </a:outerShdw>
                </a:effectLst>
              </a:rPr>
              <a:t>Dec</a:t>
            </a:r>
            <a:r>
              <a:rPr lang="ja-JP" altLang="en-US" sz="1400" dirty="0" smtClean="0">
                <a:solidFill>
                  <a:schemeClr val="tx1"/>
                </a:solidFill>
                <a:effectLst>
                  <a:outerShdw blurRad="38100" dist="38100" dir="2700000" algn="tl">
                    <a:srgbClr val="000000">
                      <a:alpha val="43137"/>
                    </a:srgbClr>
                  </a:outerShdw>
                </a:effectLst>
              </a:rPr>
              <a:t>軸・光軸の直交誤差 </a:t>
            </a:r>
            <a:r>
              <a:rPr lang="en-US" altLang="ja-JP" sz="1400" dirty="0" smtClean="0">
                <a:solidFill>
                  <a:srgbClr val="0000FF"/>
                </a:solidFill>
                <a:effectLst>
                  <a:outerShdw blurRad="38100" dist="38100" dir="2700000" algn="tl">
                    <a:srgbClr val="000000">
                      <a:alpha val="43137"/>
                    </a:srgbClr>
                  </a:outerShdw>
                </a:effectLst>
              </a:rPr>
              <a:t>t</a:t>
            </a:r>
          </a:p>
          <a:p>
            <a:pPr algn="ctr"/>
            <a:r>
              <a:rPr lang="en-US" altLang="ja-JP" sz="1400" dirty="0" smtClean="0">
                <a:solidFill>
                  <a:schemeClr val="tx1"/>
                </a:solidFill>
                <a:effectLst>
                  <a:outerShdw blurRad="38100" dist="38100" dir="2700000" algn="tl">
                    <a:srgbClr val="000000">
                      <a:alpha val="43137"/>
                    </a:srgbClr>
                  </a:outerShdw>
                </a:effectLst>
              </a:rPr>
              <a:t>320 +/- 29 [arcsec] </a:t>
            </a:r>
          </a:p>
        </p:txBody>
      </p:sp>
      <p:sp>
        <p:nvSpPr>
          <p:cNvPr id="21" name="スライド番号プレースホルダ 20"/>
          <p:cNvSpPr>
            <a:spLocks noGrp="1"/>
          </p:cNvSpPr>
          <p:nvPr>
            <p:ph type="sldNum" sz="quarter" idx="12"/>
          </p:nvPr>
        </p:nvSpPr>
        <p:spPr/>
        <p:txBody>
          <a:bodyPr/>
          <a:lstStyle/>
          <a:p>
            <a:fld id="{211C075B-6712-4FC4-92CB-6BC868D296D4}" type="slidenum">
              <a:rPr kumimoji="1" lang="ja-JP" altLang="en-US" smtClean="0"/>
              <a:pPr/>
              <a:t>16</a:t>
            </a:fld>
            <a:endParaRPr kumimoji="1" lang="ja-JP" altLang="en-US"/>
          </a:p>
        </p:txBody>
      </p:sp>
      <p:sp>
        <p:nvSpPr>
          <p:cNvPr id="22" name="正方形/長方形 21"/>
          <p:cNvSpPr/>
          <p:nvPr/>
        </p:nvSpPr>
        <p:spPr>
          <a:xfrm>
            <a:off x="1431882" y="2479662"/>
            <a:ext cx="4381560" cy="738664"/>
          </a:xfrm>
          <a:prstGeom prst="rect">
            <a:avLst/>
          </a:prstGeom>
        </p:spPr>
        <p:txBody>
          <a:bodyPr wrap="square">
            <a:spAutoFit/>
          </a:bodyPr>
          <a:lstStyle/>
          <a:p>
            <a:r>
              <a:rPr lang="ja-JP" altLang="en-US" sz="1400" dirty="0" smtClean="0">
                <a:solidFill>
                  <a:srgbClr val="0000FF"/>
                </a:solidFill>
                <a:effectLst>
                  <a:outerShdw blurRad="38100" dist="38100" dir="2700000" algn="tl">
                    <a:srgbClr val="000000">
                      <a:alpha val="43137"/>
                    </a:srgbClr>
                  </a:outerShdw>
                </a:effectLst>
              </a:rPr>
              <a:t>設置誤差</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大気差</a:t>
            </a:r>
            <a:r>
              <a:rPr lang="ja-JP" altLang="en-US" sz="1400" dirty="0" smtClean="0">
                <a:effectLst>
                  <a:outerShdw blurRad="38100" dist="38100" dir="2700000" algn="tl">
                    <a:srgbClr val="000000">
                      <a:alpha val="43137"/>
                    </a:srgbClr>
                  </a:outerShdw>
                </a:effectLst>
              </a:rPr>
              <a:t>による導入誤差をあらかじめ差し引き、</a:t>
            </a:r>
            <a:r>
              <a:rPr lang="ja-JP" altLang="en-US" sz="1400" dirty="0" smtClean="0">
                <a:solidFill>
                  <a:srgbClr val="0000FF"/>
                </a:solidFill>
                <a:effectLst>
                  <a:outerShdw blurRad="38100" dist="38100" dir="2700000" algn="tl">
                    <a:srgbClr val="000000">
                      <a:alpha val="43137"/>
                    </a:srgbClr>
                  </a:outerShdw>
                </a:effectLst>
              </a:rPr>
              <a:t>ピリオディックモーション</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バックラッシュ</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シーイング</a:t>
            </a:r>
            <a:r>
              <a:rPr lang="ja-JP" altLang="en-US" sz="1400" dirty="0" smtClean="0">
                <a:effectLst>
                  <a:outerShdw blurRad="38100" dist="38100" dir="2700000" algn="tl">
                    <a:srgbClr val="000000">
                      <a:alpha val="43137"/>
                    </a:srgbClr>
                  </a:outerShdw>
                </a:effectLst>
              </a:rPr>
              <a:t>を測定誤差として</a:t>
            </a:r>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軸方向の導入誤差を示す。</a:t>
            </a:r>
            <a:endParaRPr lang="ja-JP" altLang="en-US" sz="1400" dirty="0">
              <a:effectLst>
                <a:outerShdw blurRad="38100" dist="38100" dir="2700000" algn="tl">
                  <a:srgbClr val="000000">
                    <a:alpha val="43137"/>
                  </a:srgbClr>
                </a:outerShdw>
              </a:effectLst>
            </a:endParaRPr>
          </a:p>
        </p:txBody>
      </p:sp>
      <p:sp>
        <p:nvSpPr>
          <p:cNvPr id="23" name="正方形/長方形 22"/>
          <p:cNvSpPr/>
          <p:nvPr/>
        </p:nvSpPr>
        <p:spPr>
          <a:xfrm>
            <a:off x="2965429" y="5744424"/>
            <a:ext cx="1204929" cy="276999"/>
          </a:xfrm>
          <a:prstGeom prst="rect">
            <a:avLst/>
          </a:prstGeom>
        </p:spPr>
        <p:txBody>
          <a:bodyPr wrap="square">
            <a:spAutoFit/>
          </a:bodyPr>
          <a:lstStyle/>
          <a:p>
            <a:r>
              <a:rPr lang="ja-JP" altLang="en-US" sz="1200" dirty="0" smtClean="0"/>
              <a:t>天体の赤緯</a:t>
            </a:r>
            <a:r>
              <a:rPr lang="en-US" altLang="ja-JP" sz="1200" dirty="0" smtClean="0"/>
              <a:t>[°]</a:t>
            </a:r>
            <a:endParaRPr lang="ja-JP" altLang="en-US" sz="1200" dirty="0"/>
          </a:p>
        </p:txBody>
      </p:sp>
      <p:sp>
        <p:nvSpPr>
          <p:cNvPr id="24" name="正方形/長方形 23"/>
          <p:cNvSpPr/>
          <p:nvPr/>
        </p:nvSpPr>
        <p:spPr>
          <a:xfrm rot="16200000">
            <a:off x="420223" y="4550199"/>
            <a:ext cx="2081241" cy="276999"/>
          </a:xfrm>
          <a:prstGeom prst="rect">
            <a:avLst/>
          </a:prstGeom>
        </p:spPr>
        <p:txBody>
          <a:bodyPr wrap="square">
            <a:spAutoFit/>
          </a:bodyPr>
          <a:lstStyle/>
          <a:p>
            <a:r>
              <a:rPr lang="en-US" altLang="ja-JP" sz="1200" dirty="0" smtClean="0"/>
              <a:t>RA</a:t>
            </a:r>
            <a:r>
              <a:rPr lang="ja-JP" altLang="en-US" sz="1200" dirty="0" smtClean="0"/>
              <a:t>軸方向の導入誤差</a:t>
            </a:r>
            <a:r>
              <a:rPr lang="en-US" altLang="ja-JP" sz="1200" dirty="0" smtClean="0"/>
              <a:t>[arcsec]</a:t>
            </a:r>
            <a:endParaRPr lang="ja-JP"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u="sng" dirty="0" smtClean="0">
                <a:effectLst>
                  <a:outerShdw blurRad="38100" dist="38100" dir="2700000" algn="tl">
                    <a:srgbClr val="000000">
                      <a:alpha val="43137"/>
                    </a:srgbClr>
                  </a:outerShdw>
                </a:effectLst>
              </a:rPr>
              <a:t>光学性能評価</a:t>
            </a:r>
            <a:endParaRPr kumimoji="1" lang="ja-JP" altLang="en-US" sz="4000" u="sng" dirty="0">
              <a:effectLst>
                <a:outerShdw blurRad="38100" dist="38100" dir="2700000" algn="tl">
                  <a:srgbClr val="000000">
                    <a:alpha val="43137"/>
                  </a:srgbClr>
                </a:outerShdw>
              </a:effectLst>
            </a:endParaRPr>
          </a:p>
        </p:txBody>
      </p:sp>
      <p:sp>
        <p:nvSpPr>
          <p:cNvPr id="6" name="正方形/長方形 5"/>
          <p:cNvSpPr/>
          <p:nvPr/>
        </p:nvSpPr>
        <p:spPr>
          <a:xfrm>
            <a:off x="993726" y="1818777"/>
            <a:ext cx="5878593" cy="523220"/>
          </a:xfrm>
          <a:prstGeom prst="rect">
            <a:avLst/>
          </a:prstGeom>
        </p:spPr>
        <p:txBody>
          <a:bodyPr wrap="square">
            <a:spAutoFit/>
          </a:bodyPr>
          <a:lstStyle/>
          <a:p>
            <a:r>
              <a:rPr lang="ja-JP" altLang="en-US" sz="1400" dirty="0" smtClean="0">
                <a:effectLst>
                  <a:outerShdw blurRad="38100" dist="38100" dir="2700000" algn="tl">
                    <a:srgbClr val="000000">
                      <a:alpha val="43137"/>
                    </a:srgbClr>
                  </a:outerShdw>
                </a:effectLst>
              </a:rPr>
              <a:t>ハルトマンテスト＝実験的な光線追跡。ハルトマン板を通った各光線の焦点内外像の位置から焦点面でどのように振る舞うか調べる。</a:t>
            </a:r>
            <a:endParaRPr lang="ja-JP" altLang="en-US" sz="1400" dirty="0">
              <a:effectLst>
                <a:outerShdw blurRad="38100" dist="38100" dir="2700000" algn="tl">
                  <a:srgbClr val="000000">
                    <a:alpha val="43137"/>
                  </a:srgbClr>
                </a:outerShdw>
              </a:effectLst>
            </a:endParaRPr>
          </a:p>
        </p:txBody>
      </p:sp>
      <p:pic>
        <p:nvPicPr>
          <p:cNvPr id="2050" name="Picture 2" descr="D:\M2\Master\haltmann005.jpg"/>
          <p:cNvPicPr>
            <a:picLocks noChangeAspect="1" noChangeArrowheads="1"/>
          </p:cNvPicPr>
          <p:nvPr/>
        </p:nvPicPr>
        <p:blipFill>
          <a:blip r:embed="rId2" cstate="print"/>
          <a:srcRect/>
          <a:stretch>
            <a:fillRect/>
          </a:stretch>
        </p:blipFill>
        <p:spPr bwMode="auto">
          <a:xfrm>
            <a:off x="6901372" y="1347759"/>
            <a:ext cx="1488122" cy="1862163"/>
          </a:xfrm>
          <a:prstGeom prst="rect">
            <a:avLst/>
          </a:prstGeom>
          <a:noFill/>
          <a:effectLst>
            <a:outerShdw blurRad="50800" dist="38100" dir="2700000" algn="tl" rotWithShape="0">
              <a:prstClr val="black">
                <a:alpha val="40000"/>
              </a:prstClr>
            </a:outerShdw>
          </a:effectLst>
        </p:spPr>
      </p:pic>
      <p:pic>
        <p:nvPicPr>
          <p:cNvPr id="2051" name="Picture 3" descr="D:\M2\20100202修論発表会\haltmann-22.jpg"/>
          <p:cNvPicPr>
            <a:picLocks noChangeAspect="1" noChangeArrowheads="1"/>
          </p:cNvPicPr>
          <p:nvPr/>
        </p:nvPicPr>
        <p:blipFill>
          <a:blip r:embed="rId3" cstate="print"/>
          <a:srcRect l="7242" t="27639" r="5859" b="33462"/>
          <a:stretch>
            <a:fillRect/>
          </a:stretch>
        </p:blipFill>
        <p:spPr bwMode="auto">
          <a:xfrm>
            <a:off x="1066752" y="2402985"/>
            <a:ext cx="2081241" cy="1318119"/>
          </a:xfrm>
          <a:prstGeom prst="rect">
            <a:avLst/>
          </a:prstGeom>
          <a:noFill/>
          <a:effectLst>
            <a:outerShdw blurRad="50800" dist="38100" dir="2700000" algn="tl" rotWithShape="0">
              <a:prstClr val="black">
                <a:alpha val="40000"/>
              </a:prstClr>
            </a:outerShdw>
          </a:effectLst>
        </p:spPr>
      </p:pic>
      <p:sp>
        <p:nvSpPr>
          <p:cNvPr id="10" name="テキスト ボックス 9"/>
          <p:cNvSpPr txBox="1"/>
          <p:nvPr/>
        </p:nvSpPr>
        <p:spPr>
          <a:xfrm>
            <a:off x="3622662" y="2567209"/>
            <a:ext cx="2555910" cy="1077218"/>
          </a:xfrm>
          <a:prstGeom prst="rect">
            <a:avLst/>
          </a:prstGeom>
          <a:noFill/>
        </p:spPr>
        <p:txBody>
          <a:bodyPr wrap="square" rtlCol="0">
            <a:spAutoFit/>
          </a:bodyPr>
          <a:lstStyle/>
          <a:p>
            <a:r>
              <a:rPr lang="ja-JP" altLang="en-US" sz="1400" dirty="0" smtClean="0">
                <a:effectLst>
                  <a:outerShdw blurRad="38100" dist="38100" dir="2700000" algn="tl">
                    <a:srgbClr val="000000">
                      <a:alpha val="43137"/>
                    </a:srgbClr>
                  </a:outerShdw>
                </a:effectLst>
              </a:rPr>
              <a:t>焦点面での光軸からのズレ</a:t>
            </a:r>
            <a:endParaRPr lang="en-US" altLang="ja-JP" sz="1400" dirty="0" smtClean="0">
              <a:effectLst>
                <a:outerShdw blurRad="38100" dist="38100" dir="2700000" algn="tl">
                  <a:srgbClr val="000000">
                    <a:alpha val="43137"/>
                  </a:srgbClr>
                </a:outerShdw>
              </a:effectLst>
            </a:endParaRPr>
          </a:p>
          <a:p>
            <a:r>
              <a:rPr lang="ja-JP" altLang="en-US" sz="1400" dirty="0" smtClean="0">
                <a:solidFill>
                  <a:srgbClr val="0000FF"/>
                </a:solidFill>
                <a:effectLst>
                  <a:outerShdw blurRad="38100" dist="38100" dir="2700000" algn="tl">
                    <a:srgbClr val="000000">
                      <a:alpha val="43137"/>
                    </a:srgbClr>
                  </a:outerShdw>
                </a:effectLst>
              </a:rPr>
              <a:t>　</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収差ベクトル</a:t>
            </a:r>
            <a:endParaRPr lang="en-US" altLang="ja-JP" sz="1400" dirty="0" smtClean="0">
              <a:solidFill>
                <a:srgbClr val="0000FF"/>
              </a:solidFill>
              <a:effectLst>
                <a:outerShdw blurRad="38100" dist="38100" dir="2700000" algn="tl">
                  <a:srgbClr val="000000">
                    <a:alpha val="43137"/>
                  </a:srgbClr>
                </a:outerShdw>
              </a:effectLst>
            </a:endParaRPr>
          </a:p>
          <a:p>
            <a:endParaRPr lang="en-US" altLang="ja-JP" sz="800" dirty="0" smtClean="0">
              <a:solidFill>
                <a:srgbClr val="0000FF"/>
              </a:solidFill>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収差ベクトルの平均値</a:t>
            </a:r>
            <a:endParaRPr lang="en-US" altLang="ja-JP" sz="1400" dirty="0" smtClean="0">
              <a:effectLst>
                <a:outerShdw blurRad="38100" dist="38100" dir="2700000" algn="tl">
                  <a:srgbClr val="000000">
                    <a:alpha val="43137"/>
                  </a:srgbClr>
                </a:outerShdw>
              </a:effectLst>
            </a:endParaRPr>
          </a:p>
          <a:p>
            <a:r>
              <a:rPr lang="ja-JP" altLang="en-US" sz="1400" dirty="0" smtClean="0">
                <a:solidFill>
                  <a:srgbClr val="0000FF"/>
                </a:solidFill>
                <a:effectLst>
                  <a:outerShdw blurRad="38100" dist="38100" dir="2700000" algn="tl">
                    <a:srgbClr val="000000">
                      <a:alpha val="43137"/>
                    </a:srgbClr>
                  </a:outerShdw>
                </a:effectLst>
              </a:rPr>
              <a:t>　</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ハルトマン定数 </a:t>
            </a:r>
            <a:r>
              <a:rPr lang="en-US" altLang="ja-JP" sz="1400" dirty="0" smtClean="0">
                <a:solidFill>
                  <a:srgbClr val="0000FF"/>
                </a:solidFill>
                <a:effectLst>
                  <a:outerShdw blurRad="38100" dist="38100" dir="2700000" algn="tl">
                    <a:srgbClr val="000000">
                      <a:alpha val="43137"/>
                    </a:srgbClr>
                  </a:outerShdw>
                </a:effectLst>
              </a:rPr>
              <a:t>T</a:t>
            </a:r>
            <a:r>
              <a:rPr lang="en-US" altLang="ja-JP" sz="1400" dirty="0" smtClean="0">
                <a:effectLst>
                  <a:outerShdw blurRad="38100" dist="38100" dir="2700000" algn="tl">
                    <a:srgbClr val="000000">
                      <a:alpha val="43137"/>
                    </a:srgbClr>
                  </a:outerShdw>
                </a:effectLst>
              </a:rPr>
              <a:t> [arcsec]</a:t>
            </a:r>
          </a:p>
        </p:txBody>
      </p:sp>
      <p:sp>
        <p:nvSpPr>
          <p:cNvPr id="8" name="スライド番号プレースホルダ 7"/>
          <p:cNvSpPr>
            <a:spLocks noGrp="1"/>
          </p:cNvSpPr>
          <p:nvPr>
            <p:ph type="sldNum" sz="quarter" idx="12"/>
          </p:nvPr>
        </p:nvSpPr>
        <p:spPr/>
        <p:txBody>
          <a:bodyPr/>
          <a:lstStyle/>
          <a:p>
            <a:fld id="{211C075B-6712-4FC4-92CB-6BC868D296D4}" type="slidenum">
              <a:rPr kumimoji="1" lang="ja-JP" altLang="en-US" smtClean="0"/>
              <a:pPr/>
              <a:t>17</a:t>
            </a:fld>
            <a:endParaRPr kumimoji="1" lang="ja-JP" altLang="en-US"/>
          </a:p>
        </p:txBody>
      </p:sp>
      <p:sp>
        <p:nvSpPr>
          <p:cNvPr id="9" name="正方形/長方形 8"/>
          <p:cNvSpPr/>
          <p:nvPr/>
        </p:nvSpPr>
        <p:spPr>
          <a:xfrm>
            <a:off x="811161" y="1380621"/>
            <a:ext cx="646331"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rPr>
              <a:t>原理</a:t>
            </a:r>
            <a:endParaRPr lang="ja-JP" altLang="en-US" dirty="0"/>
          </a:p>
        </p:txBody>
      </p:sp>
      <p:pic>
        <p:nvPicPr>
          <p:cNvPr id="11" name="Picture 2" descr="D:\M2\20100202修論発表会\spot-diagram.jpg"/>
          <p:cNvPicPr>
            <a:picLocks noChangeAspect="1" noChangeArrowheads="1"/>
          </p:cNvPicPr>
          <p:nvPr/>
        </p:nvPicPr>
        <p:blipFill>
          <a:blip r:embed="rId4" cstate="print"/>
          <a:srcRect l="9954" t="6821" b="6211"/>
          <a:stretch>
            <a:fillRect/>
          </a:stretch>
        </p:blipFill>
        <p:spPr bwMode="auto">
          <a:xfrm>
            <a:off x="2905658" y="4597416"/>
            <a:ext cx="1593316" cy="1497033"/>
          </a:xfrm>
          <a:prstGeom prst="rect">
            <a:avLst/>
          </a:prstGeom>
          <a:noFill/>
          <a:effectLst>
            <a:outerShdw blurRad="50800" dist="38100" dir="2700000" algn="tl" rotWithShape="0">
              <a:prstClr val="black">
                <a:alpha val="40000"/>
              </a:prstClr>
            </a:outerShdw>
          </a:effectLst>
        </p:spPr>
      </p:pic>
      <p:pic>
        <p:nvPicPr>
          <p:cNvPr id="12" name="Picture 3" descr="D:\M2\20100202修論発表会\error-vector.jpg"/>
          <p:cNvPicPr>
            <a:picLocks noChangeAspect="1" noChangeArrowheads="1"/>
          </p:cNvPicPr>
          <p:nvPr/>
        </p:nvPicPr>
        <p:blipFill>
          <a:blip r:embed="rId5" cstate="print"/>
          <a:srcRect l="20964" t="8141" r="2805" b="13498"/>
          <a:stretch>
            <a:fillRect/>
          </a:stretch>
        </p:blipFill>
        <p:spPr bwMode="auto">
          <a:xfrm>
            <a:off x="1103265" y="4597416"/>
            <a:ext cx="1497033" cy="1497033"/>
          </a:xfrm>
          <a:prstGeom prst="rect">
            <a:avLst/>
          </a:prstGeom>
          <a:noFill/>
          <a:effectLst>
            <a:outerShdw blurRad="50800" dist="38100" dir="2700000" algn="tl" rotWithShape="0">
              <a:prstClr val="black">
                <a:alpha val="40000"/>
              </a:prstClr>
            </a:outerShdw>
          </a:effectLst>
        </p:spPr>
      </p:pic>
      <p:sp>
        <p:nvSpPr>
          <p:cNvPr id="13" name="テキスト ボックス 12"/>
          <p:cNvSpPr txBox="1"/>
          <p:nvPr/>
        </p:nvSpPr>
        <p:spPr>
          <a:xfrm>
            <a:off x="2920840" y="6146067"/>
            <a:ext cx="1518364" cy="276999"/>
          </a:xfrm>
          <a:prstGeom prst="rect">
            <a:avLst/>
          </a:prstGeom>
          <a:solidFill>
            <a:schemeClr val="bg1"/>
          </a:solidFill>
          <a:ln>
            <a:solidFill>
              <a:schemeClr val="tx1"/>
            </a:solidFill>
          </a:ln>
        </p:spPr>
        <p:txBody>
          <a:bodyPr wrap="none" rtlCol="0">
            <a:spAutoFit/>
          </a:bodyPr>
          <a:lstStyle/>
          <a:p>
            <a:r>
              <a:rPr lang="ja-JP" altLang="en-US" sz="1200" dirty="0" smtClean="0"/>
              <a:t>スポットダイアグラム</a:t>
            </a:r>
            <a:endParaRPr lang="en-US" altLang="ja-JP" sz="1200" dirty="0" smtClean="0"/>
          </a:p>
        </p:txBody>
      </p:sp>
      <p:sp>
        <p:nvSpPr>
          <p:cNvPr id="14" name="テキスト ボックス 13"/>
          <p:cNvSpPr txBox="1"/>
          <p:nvPr/>
        </p:nvSpPr>
        <p:spPr>
          <a:xfrm>
            <a:off x="1408625" y="6130962"/>
            <a:ext cx="1018227" cy="276999"/>
          </a:xfrm>
          <a:prstGeom prst="rect">
            <a:avLst/>
          </a:prstGeom>
          <a:solidFill>
            <a:schemeClr val="bg1"/>
          </a:solidFill>
          <a:ln>
            <a:solidFill>
              <a:schemeClr val="tx1"/>
            </a:solidFill>
          </a:ln>
        </p:spPr>
        <p:txBody>
          <a:bodyPr wrap="none" rtlCol="0">
            <a:spAutoFit/>
          </a:bodyPr>
          <a:lstStyle/>
          <a:p>
            <a:r>
              <a:rPr lang="ja-JP" altLang="en-US" sz="1200" dirty="0" smtClean="0"/>
              <a:t>収差ベクトル</a:t>
            </a:r>
            <a:endParaRPr lang="en-US" altLang="ja-JP" sz="1200" dirty="0" smtClean="0"/>
          </a:p>
        </p:txBody>
      </p:sp>
      <p:sp>
        <p:nvSpPr>
          <p:cNvPr id="15" name="正方形/長方形 14"/>
          <p:cNvSpPr/>
          <p:nvPr/>
        </p:nvSpPr>
        <p:spPr>
          <a:xfrm>
            <a:off x="5338773" y="4378338"/>
            <a:ext cx="2774988" cy="523220"/>
          </a:xfrm>
          <a:prstGeom prst="rect">
            <a:avLst/>
          </a:prstGeom>
        </p:spPr>
        <p:txBody>
          <a:bodyPr wrap="square">
            <a:spAutoFit/>
          </a:bodyPr>
          <a:lstStyle/>
          <a:p>
            <a:r>
              <a:rPr lang="ja-JP" altLang="en-US" sz="1400" dirty="0" smtClean="0">
                <a:effectLst>
                  <a:outerShdw blurRad="38100" dist="38100" dir="2700000" algn="tl">
                    <a:srgbClr val="000000">
                      <a:alpha val="43137"/>
                    </a:srgbClr>
                  </a:outerShdw>
                </a:effectLst>
              </a:rPr>
              <a:t>ハルトマン定数 　</a:t>
            </a:r>
            <a:r>
              <a:rPr lang="en-US" altLang="ja-JP" sz="1400" dirty="0" smtClean="0">
                <a:solidFill>
                  <a:srgbClr val="0000FF"/>
                </a:solidFill>
                <a:effectLst>
                  <a:outerShdw blurRad="38100" dist="38100" dir="2700000" algn="tl">
                    <a:srgbClr val="000000">
                      <a:alpha val="43137"/>
                    </a:srgbClr>
                  </a:outerShdw>
                </a:effectLst>
              </a:rPr>
              <a:t>T</a:t>
            </a:r>
            <a:r>
              <a:rPr lang="ja-JP" altLang="en-US" sz="1400" dirty="0" smtClean="0">
                <a:solidFill>
                  <a:srgbClr val="0000FF"/>
                </a:solidFill>
                <a:effectLst>
                  <a:outerShdw blurRad="38100" dist="38100" dir="2700000" algn="tl">
                    <a:srgbClr val="000000">
                      <a:alpha val="43137"/>
                    </a:srgbClr>
                  </a:outerShdw>
                </a:effectLst>
              </a:rPr>
              <a:t> </a:t>
            </a:r>
            <a:r>
              <a:rPr lang="en-US" altLang="ja-JP" sz="1400" dirty="0" smtClean="0">
                <a:solidFill>
                  <a:srgbClr val="0000FF"/>
                </a:solidFill>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 </a:t>
            </a:r>
            <a:r>
              <a:rPr lang="en-US" altLang="ja-JP" sz="1400" dirty="0" smtClean="0">
                <a:solidFill>
                  <a:srgbClr val="0000FF"/>
                </a:solidFill>
                <a:effectLst>
                  <a:outerShdw blurRad="38100" dist="38100" dir="2700000" algn="tl">
                    <a:srgbClr val="000000">
                      <a:alpha val="43137"/>
                    </a:srgbClr>
                  </a:outerShdw>
                </a:effectLst>
              </a:rPr>
              <a:t>0.59’’</a:t>
            </a:r>
          </a:p>
          <a:p>
            <a:r>
              <a:rPr lang="ja-JP" altLang="en-US" sz="1400" dirty="0" smtClean="0">
                <a:effectLst>
                  <a:outerShdw blurRad="38100" dist="38100" dir="2700000" algn="tl">
                    <a:srgbClr val="000000">
                      <a:alpha val="43137"/>
                    </a:srgbClr>
                  </a:outerShdw>
                </a:effectLst>
              </a:rPr>
              <a:t>収差ベクトルの傾向 → コマ収差？</a:t>
            </a:r>
            <a:r>
              <a:rPr lang="en-US" altLang="ja-JP" sz="1400" dirty="0" smtClean="0">
                <a:effectLst>
                  <a:outerShdw blurRad="38100" dist="38100" dir="2700000" algn="tl">
                    <a:srgbClr val="000000">
                      <a:alpha val="43137"/>
                    </a:srgbClr>
                  </a:outerShdw>
                </a:effectLst>
              </a:rPr>
              <a:t> </a:t>
            </a:r>
          </a:p>
        </p:txBody>
      </p:sp>
      <p:sp>
        <p:nvSpPr>
          <p:cNvPr id="17" name="正方形/長方形 16"/>
          <p:cNvSpPr/>
          <p:nvPr/>
        </p:nvSpPr>
        <p:spPr>
          <a:xfrm>
            <a:off x="5338773" y="5574863"/>
            <a:ext cx="2884527" cy="738664"/>
          </a:xfrm>
          <a:prstGeom prst="rect">
            <a:avLst/>
          </a:prstGeom>
        </p:spPr>
        <p:txBody>
          <a:bodyPr wrap="square">
            <a:spAutoFit/>
          </a:bodyPr>
          <a:lstStyle/>
          <a:p>
            <a:r>
              <a:rPr lang="ja-JP" altLang="en-US" sz="1400" dirty="0" smtClean="0">
                <a:effectLst>
                  <a:outerShdw blurRad="38100" dist="38100" dir="2700000" algn="tl">
                    <a:srgbClr val="000000">
                      <a:alpha val="43137"/>
                    </a:srgbClr>
                  </a:outerShdw>
                </a:effectLst>
              </a:rPr>
              <a:t>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rPr>
              <a:t>赤外線望遠鏡</a:t>
            </a:r>
            <a:r>
              <a:rPr lang="en-US" altLang="ja-JP" sz="1400" dirty="0" smtClean="0">
                <a:effectLst>
                  <a:outerShdw blurRad="38100" dist="38100" dir="2700000" algn="tl">
                    <a:srgbClr val="000000">
                      <a:alpha val="43137"/>
                    </a:srgbClr>
                  </a:outerShdw>
                </a:effectLst>
              </a:rPr>
              <a:t> + TONIC-II</a:t>
            </a:r>
          </a:p>
          <a:p>
            <a:r>
              <a:rPr lang="ja-JP" altLang="en-US" sz="1400" dirty="0" smtClean="0">
                <a:effectLst>
                  <a:outerShdw blurRad="38100" dist="38100" dir="2700000" algn="tl">
                    <a:srgbClr val="000000">
                      <a:alpha val="43137"/>
                    </a:srgbClr>
                  </a:outerShdw>
                </a:effectLst>
              </a:rPr>
              <a:t>　　空間分解能　</a:t>
            </a:r>
            <a:r>
              <a:rPr lang="en-US" altLang="ja-JP" sz="1400" dirty="0" smtClean="0">
                <a:effectLst>
                  <a:outerShdw blurRad="38100" dist="38100" dir="2700000" algn="tl">
                    <a:srgbClr val="000000">
                      <a:alpha val="43137"/>
                    </a:srgbClr>
                  </a:outerShdw>
                </a:effectLst>
              </a:rPr>
              <a:t>1.4’’</a:t>
            </a:r>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@2.2μm </a:t>
            </a:r>
          </a:p>
          <a:p>
            <a:r>
              <a:rPr lang="ja-JP" altLang="en-US" sz="1400" dirty="0" smtClean="0">
                <a:effectLst>
                  <a:outerShdw blurRad="38100" dist="38100" dir="2700000" algn="tl">
                    <a:srgbClr val="000000">
                      <a:alpha val="43137"/>
                    </a:srgbClr>
                  </a:outerShdw>
                </a:effectLst>
              </a:rPr>
              <a:t>　　ピクセルスケール　</a:t>
            </a:r>
            <a:r>
              <a:rPr lang="en-US" altLang="ja-JP" sz="1400" dirty="0" smtClean="0">
                <a:effectLst>
                  <a:outerShdw blurRad="38100" dist="38100" dir="2700000" algn="tl">
                    <a:srgbClr val="000000">
                      <a:alpha val="43137"/>
                    </a:srgbClr>
                  </a:outerShdw>
                </a:effectLst>
              </a:rPr>
              <a:t>0.86’’</a:t>
            </a:r>
          </a:p>
        </p:txBody>
      </p:sp>
      <p:sp>
        <p:nvSpPr>
          <p:cNvPr id="18" name="テキスト ボックス 17"/>
          <p:cNvSpPr txBox="1"/>
          <p:nvPr/>
        </p:nvSpPr>
        <p:spPr>
          <a:xfrm>
            <a:off x="6726267" y="3222926"/>
            <a:ext cx="1898676" cy="461665"/>
          </a:xfrm>
          <a:prstGeom prst="rect">
            <a:avLst/>
          </a:prstGeom>
          <a:noFill/>
        </p:spPr>
        <p:txBody>
          <a:bodyPr wrap="square" rtlCol="0">
            <a:spAutoFit/>
          </a:bodyPr>
          <a:lstStyle/>
          <a:p>
            <a:r>
              <a:rPr lang="ja-JP" altLang="en-US" sz="1200" dirty="0" smtClean="0"/>
              <a:t>南極</a:t>
            </a:r>
            <a:r>
              <a:rPr lang="en-US" altLang="ja-JP" sz="1200" dirty="0" smtClean="0"/>
              <a:t>40cm</a:t>
            </a:r>
            <a:r>
              <a:rPr lang="ja-JP" altLang="en-US" sz="1200" dirty="0" smtClean="0"/>
              <a:t>赤外線望遠鏡に取り付けたハルトマン板</a:t>
            </a:r>
            <a:endParaRPr lang="en-US" altLang="ja-JP" sz="1200" dirty="0" smtClean="0"/>
          </a:p>
        </p:txBody>
      </p:sp>
      <p:sp>
        <p:nvSpPr>
          <p:cNvPr id="19" name="正方形/長方形 18"/>
          <p:cNvSpPr/>
          <p:nvPr/>
        </p:nvSpPr>
        <p:spPr>
          <a:xfrm>
            <a:off x="811161" y="4009006"/>
            <a:ext cx="1107996"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rPr>
              <a:t>測定結果</a:t>
            </a:r>
            <a:endParaRPr lang="ja-JP" altLang="en-US" dirty="0">
              <a:effectLst>
                <a:outerShdw blurRad="38100" dist="38100" dir="2700000" algn="tl">
                  <a:srgbClr val="000000">
                    <a:alpha val="43137"/>
                  </a:srgbClr>
                </a:outerShdw>
              </a:effectLst>
            </a:endParaRPr>
          </a:p>
        </p:txBody>
      </p:sp>
      <p:sp>
        <p:nvSpPr>
          <p:cNvPr id="20" name="上下矢印 19"/>
          <p:cNvSpPr/>
          <p:nvPr/>
        </p:nvSpPr>
        <p:spPr>
          <a:xfrm>
            <a:off x="6580215" y="4999059"/>
            <a:ext cx="255591" cy="474669"/>
          </a:xfrm>
          <a:prstGeom prst="upDownArrow">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462461" y="5890476"/>
            <a:ext cx="511182" cy="276999"/>
          </a:xfrm>
          <a:prstGeom prst="rect">
            <a:avLst/>
          </a:prstGeom>
          <a:noFill/>
        </p:spPr>
        <p:txBody>
          <a:bodyPr wrap="square" rtlCol="0">
            <a:spAutoFit/>
          </a:bodyPr>
          <a:lstStyle/>
          <a:p>
            <a:r>
              <a:rPr lang="en-US" altLang="ja-JP" sz="1200" dirty="0" smtClean="0"/>
              <a:t>[</a:t>
            </a:r>
            <a:r>
              <a:rPr lang="en-US" altLang="ja-JP" sz="1200" dirty="0" err="1" smtClean="0"/>
              <a:t>μm</a:t>
            </a:r>
            <a:r>
              <a:rPr lang="en-US" altLang="ja-JP" sz="1200" dirty="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12525" y="1420785"/>
            <a:ext cx="646331" cy="369332"/>
          </a:xfrm>
          <a:prstGeom prst="rect">
            <a:avLst/>
          </a:prstGeom>
          <a:solidFill>
            <a:schemeClr val="bg1"/>
          </a:solidFill>
          <a:ln>
            <a:solidFill>
              <a:schemeClr val="tx1"/>
            </a:solidFill>
          </a:ln>
        </p:spPr>
        <p:txBody>
          <a:bodyPr wrap="none" rtlCol="0">
            <a:spAutoFit/>
          </a:bodyPr>
          <a:lstStyle/>
          <a:p>
            <a:r>
              <a:rPr lang="ja-JP" altLang="en-US" dirty="0" smtClean="0">
                <a:effectLst>
                  <a:outerShdw blurRad="38100" dist="38100" dir="2700000" algn="tl">
                    <a:srgbClr val="000000">
                      <a:alpha val="43137"/>
                    </a:srgbClr>
                  </a:outerShdw>
                </a:effectLst>
              </a:rPr>
              <a:t>開発</a:t>
            </a:r>
            <a:endParaRPr kumimoji="1" lang="ja-JP" altLang="en-US" dirty="0">
              <a:effectLst>
                <a:outerShdw blurRad="38100" dist="38100" dir="2700000" algn="tl">
                  <a:srgbClr val="000000">
                    <a:alpha val="43137"/>
                  </a:srgbClr>
                </a:outerShdw>
              </a:effectLst>
            </a:endParaRPr>
          </a:p>
        </p:txBody>
      </p:sp>
      <p:sp>
        <p:nvSpPr>
          <p:cNvPr id="14" name="テキスト ボックス 13"/>
          <p:cNvSpPr txBox="1"/>
          <p:nvPr/>
        </p:nvSpPr>
        <p:spPr>
          <a:xfrm>
            <a:off x="701622" y="3242233"/>
            <a:ext cx="1107996" cy="369332"/>
          </a:xfrm>
          <a:prstGeom prst="rect">
            <a:avLst/>
          </a:prstGeom>
          <a:solidFill>
            <a:schemeClr val="bg1"/>
          </a:solidFill>
          <a:ln>
            <a:solidFill>
              <a:schemeClr val="tx1"/>
            </a:solidFill>
          </a:ln>
        </p:spPr>
        <p:txBody>
          <a:bodyPr wrap="none" rtlCol="0">
            <a:spAutoFit/>
          </a:bodyPr>
          <a:lstStyle/>
          <a:p>
            <a:r>
              <a:rPr kumimoji="1" lang="ja-JP" altLang="en-US" dirty="0" smtClean="0">
                <a:effectLst>
                  <a:outerShdw blurRad="38100" dist="38100" dir="2700000" algn="tl">
                    <a:srgbClr val="000000">
                      <a:alpha val="43137"/>
                    </a:srgbClr>
                  </a:outerShdw>
                </a:effectLst>
              </a:rPr>
              <a:t>性能評価</a:t>
            </a:r>
            <a:endParaRPr kumimoji="1" lang="ja-JP" altLang="en-US" dirty="0">
              <a:effectLst>
                <a:outerShdw blurRad="38100" dist="38100" dir="2700000" algn="tl">
                  <a:srgbClr val="000000">
                    <a:alpha val="43137"/>
                  </a:srgbClr>
                </a:outerShdw>
              </a:effectLst>
            </a:endParaRPr>
          </a:p>
        </p:txBody>
      </p:sp>
      <p:sp>
        <p:nvSpPr>
          <p:cNvPr id="15" name="正方形/長方形 14"/>
          <p:cNvSpPr/>
          <p:nvPr/>
        </p:nvSpPr>
        <p:spPr>
          <a:xfrm>
            <a:off x="1358856" y="1822428"/>
            <a:ext cx="6715172" cy="1077218"/>
          </a:xfrm>
          <a:prstGeom prst="rect">
            <a:avLst/>
          </a:prstGeom>
        </p:spPr>
        <p:txBody>
          <a:bodyPr wrap="square">
            <a:spAutoFit/>
          </a:bodyPr>
          <a:lstStyle/>
          <a:p>
            <a:r>
              <a:rPr lang="en-US" altLang="ja-JP" sz="1600" dirty="0" smtClean="0">
                <a:effectLst>
                  <a:outerShdw blurRad="38100" dist="38100" dir="2700000" algn="tl">
                    <a:srgbClr val="000000">
                      <a:alpha val="43137"/>
                    </a:srgbClr>
                  </a:outerShdw>
                </a:effectLst>
              </a:rPr>
              <a:t>-80</a:t>
            </a:r>
            <a:r>
              <a:rPr lang="ja-JP" altLang="en-US" sz="1600" dirty="0" smtClean="0">
                <a:effectLst>
                  <a:outerShdw blurRad="38100" dist="38100" dir="2700000" algn="tl">
                    <a:srgbClr val="000000">
                      <a:alpha val="43137"/>
                    </a:srgbClr>
                  </a:outerShdw>
                </a:effectLst>
              </a:rPr>
              <a:t>℃対応・小型・軽量の南極</a:t>
            </a:r>
            <a:r>
              <a:rPr lang="en-US" altLang="ja-JP" sz="1600" dirty="0" smtClean="0">
                <a:effectLst>
                  <a:outerShdw blurRad="38100" dist="38100" dir="2700000" algn="tl">
                    <a:srgbClr val="000000">
                      <a:alpha val="43137"/>
                    </a:srgbClr>
                  </a:outerShdw>
                </a:effectLst>
              </a:rPr>
              <a:t>40cm</a:t>
            </a:r>
            <a:r>
              <a:rPr lang="ja-JP" altLang="en-US" sz="1600" dirty="0" smtClean="0">
                <a:effectLst>
                  <a:outerShdw blurRad="38100" dist="38100" dir="2700000" algn="tl">
                    <a:srgbClr val="000000">
                      <a:alpha val="43137"/>
                    </a:srgbClr>
                  </a:outerShdw>
                </a:effectLst>
              </a:rPr>
              <a:t>赤外線望遠鏡が望遠鏡として正しく機能するかどうか</a:t>
            </a:r>
            <a:r>
              <a:rPr lang="ja-JP" altLang="en-US" sz="1600" dirty="0" smtClean="0">
                <a:solidFill>
                  <a:srgbClr val="0000FF"/>
                </a:solidFill>
                <a:effectLst>
                  <a:outerShdw blurRad="38100" dist="38100" dir="2700000" algn="tl">
                    <a:srgbClr val="000000">
                      <a:alpha val="43137"/>
                    </a:srgbClr>
                  </a:outerShdw>
                </a:effectLst>
              </a:rPr>
              <a:t>評価実験</a:t>
            </a:r>
            <a:r>
              <a:rPr lang="ja-JP" altLang="en-US" sz="1600" dirty="0" smtClean="0">
                <a:effectLst>
                  <a:outerShdw blurRad="38100" dist="38100" dir="2700000" algn="tl">
                    <a:srgbClr val="000000">
                      <a:alpha val="43137"/>
                    </a:srgbClr>
                  </a:outerShdw>
                </a:effectLst>
              </a:rPr>
              <a:t>を行った。また</a:t>
            </a:r>
            <a:r>
              <a:rPr lang="en-US" altLang="ja-JP" sz="1600" dirty="0" smtClean="0">
                <a:solidFill>
                  <a:srgbClr val="0000FF"/>
                </a:solidFill>
                <a:effectLst>
                  <a:outerShdw blurRad="38100" dist="38100" dir="2700000" algn="tl">
                    <a:srgbClr val="000000">
                      <a:alpha val="43137"/>
                    </a:srgbClr>
                  </a:outerShdw>
                </a:effectLst>
              </a:rPr>
              <a:t>RA</a:t>
            </a:r>
            <a:r>
              <a:rPr lang="ja-JP" altLang="en-US" sz="1600" dirty="0" smtClean="0">
                <a:solidFill>
                  <a:srgbClr val="0000FF"/>
                </a:solidFill>
                <a:effectLst>
                  <a:outerShdw blurRad="38100" dist="38100" dir="2700000" algn="tl">
                    <a:srgbClr val="000000">
                      <a:alpha val="43137"/>
                    </a:srgbClr>
                  </a:outerShdw>
                </a:effectLst>
              </a:rPr>
              <a:t>軸ユニットの改良</a:t>
            </a:r>
            <a:r>
              <a:rPr lang="ja-JP" altLang="en-US" sz="1600" dirty="0" smtClean="0">
                <a:effectLst>
                  <a:outerShdw blurRad="38100" dist="38100" dir="2700000" algn="tl">
                    <a:srgbClr val="000000">
                      <a:alpha val="43137"/>
                    </a:srgbClr>
                  </a:outerShdw>
                </a:effectLst>
              </a:rPr>
              <a:t>や望遠鏡の</a:t>
            </a:r>
            <a:r>
              <a:rPr lang="ja-JP" altLang="en-US" sz="1600" dirty="0" smtClean="0">
                <a:solidFill>
                  <a:srgbClr val="0000FF"/>
                </a:solidFill>
                <a:effectLst>
                  <a:outerShdw blurRad="38100" dist="38100" dir="2700000" algn="tl">
                    <a:srgbClr val="000000">
                      <a:alpha val="43137"/>
                    </a:srgbClr>
                  </a:outerShdw>
                </a:effectLst>
              </a:rPr>
              <a:t>輸送・設置・観測を効率的に行う為の様々な開発</a:t>
            </a:r>
            <a:r>
              <a:rPr lang="ja-JP" altLang="en-US" sz="1600" dirty="0" smtClean="0">
                <a:effectLst>
                  <a:outerShdw blurRad="38100" dist="38100" dir="2700000" algn="tl">
                    <a:srgbClr val="000000">
                      <a:alpha val="43137"/>
                    </a:srgbClr>
                  </a:outerShdw>
                </a:effectLst>
              </a:rPr>
              <a:t>も行った。また</a:t>
            </a:r>
            <a:r>
              <a:rPr lang="en-US" altLang="ja-JP" sz="1600" dirty="0" smtClean="0">
                <a:solidFill>
                  <a:srgbClr val="0000FF"/>
                </a:solidFill>
                <a:effectLst>
                  <a:outerShdw blurRad="38100" dist="38100" dir="2700000" algn="tl">
                    <a:srgbClr val="000000">
                      <a:alpha val="43137"/>
                    </a:srgbClr>
                  </a:outerShdw>
                </a:effectLst>
              </a:rPr>
              <a:t>-80</a:t>
            </a:r>
            <a:r>
              <a:rPr lang="ja-JP" altLang="en-US" sz="1600" dirty="0" smtClean="0">
                <a:solidFill>
                  <a:srgbClr val="0000FF"/>
                </a:solidFill>
                <a:effectLst>
                  <a:outerShdw blurRad="38100" dist="38100" dir="2700000" algn="tl">
                    <a:srgbClr val="000000">
                      <a:alpha val="43137"/>
                    </a:srgbClr>
                  </a:outerShdw>
                </a:effectLst>
              </a:rPr>
              <a:t>℃冷却実験</a:t>
            </a:r>
            <a:r>
              <a:rPr lang="ja-JP" altLang="en-US" sz="1600" dirty="0" smtClean="0">
                <a:effectLst>
                  <a:outerShdw blurRad="38100" dist="38100" dir="2700000" algn="tl">
                    <a:srgbClr val="000000">
                      <a:alpha val="43137"/>
                    </a:srgbClr>
                  </a:outerShdw>
                </a:effectLst>
              </a:rPr>
              <a:t>を行い各部が</a:t>
            </a:r>
            <a:r>
              <a:rPr lang="en-US" altLang="ja-JP" sz="1600" dirty="0" smtClean="0">
                <a:effectLst>
                  <a:outerShdw blurRad="38100" dist="38100" dir="2700000" algn="tl">
                    <a:srgbClr val="000000">
                      <a:alpha val="43137"/>
                    </a:srgbClr>
                  </a:outerShdw>
                </a:effectLst>
              </a:rPr>
              <a:t>-80</a:t>
            </a:r>
            <a:r>
              <a:rPr lang="ja-JP" altLang="en-US" sz="1600" dirty="0" smtClean="0">
                <a:effectLst>
                  <a:outerShdw blurRad="38100" dist="38100" dir="2700000" algn="tl">
                    <a:srgbClr val="000000">
                      <a:alpha val="43137"/>
                    </a:srgbClr>
                  </a:outerShdw>
                </a:effectLst>
              </a:rPr>
              <a:t>℃でも正しく機能することを確認した。</a:t>
            </a:r>
          </a:p>
        </p:txBody>
      </p:sp>
      <p:sp>
        <p:nvSpPr>
          <p:cNvPr id="16" name="正方形/長方形 15"/>
          <p:cNvSpPr/>
          <p:nvPr/>
        </p:nvSpPr>
        <p:spPr>
          <a:xfrm>
            <a:off x="1358856" y="3785159"/>
            <a:ext cx="6715172" cy="1323439"/>
          </a:xfrm>
          <a:prstGeom prst="rect">
            <a:avLst/>
          </a:prstGeom>
        </p:spPr>
        <p:txBody>
          <a:bodyPr wrap="square">
            <a:spAutoFit/>
          </a:bodyPr>
          <a:lstStyle/>
          <a:p>
            <a:r>
              <a:rPr lang="ja-JP" altLang="en-US" sz="1600" dirty="0" smtClean="0">
                <a:effectLst>
                  <a:outerShdw blurRad="38100" dist="38100" dir="2700000" algn="tl">
                    <a:srgbClr val="000000">
                      <a:alpha val="43137"/>
                    </a:srgbClr>
                  </a:outerShdw>
                </a:effectLst>
              </a:rPr>
              <a:t>南極</a:t>
            </a:r>
            <a:r>
              <a:rPr lang="en-US" altLang="ja-JP" sz="1600" dirty="0" smtClean="0">
                <a:effectLst>
                  <a:outerShdw blurRad="38100" dist="38100" dir="2700000" algn="tl">
                    <a:srgbClr val="000000">
                      <a:alpha val="43137"/>
                    </a:srgbClr>
                  </a:outerShdw>
                </a:effectLst>
              </a:rPr>
              <a:t>40cm</a:t>
            </a:r>
            <a:r>
              <a:rPr lang="ja-JP" altLang="en-US" sz="1600" dirty="0" smtClean="0">
                <a:effectLst>
                  <a:outerShdw blurRad="38100" dist="38100" dir="2700000" algn="tl">
                    <a:srgbClr val="000000">
                      <a:alpha val="43137"/>
                    </a:srgbClr>
                  </a:outerShdw>
                </a:effectLst>
              </a:rPr>
              <a:t>赤外線望遠鏡の追尾・導入・光学性能を評価した。追尾誤差は</a:t>
            </a:r>
            <a:r>
              <a:rPr lang="ja-JP" altLang="en-US" sz="1600" dirty="0" smtClean="0">
                <a:solidFill>
                  <a:srgbClr val="0000FF"/>
                </a:solidFill>
                <a:effectLst>
                  <a:outerShdw blurRad="38100" dist="38100" dir="2700000" algn="tl">
                    <a:srgbClr val="000000">
                      <a:alpha val="43137"/>
                    </a:srgbClr>
                  </a:outerShdw>
                </a:effectLst>
              </a:rPr>
              <a:t>ピリオディックモーション</a:t>
            </a:r>
            <a:r>
              <a:rPr lang="en-US" altLang="ja-JP" sz="1600" dirty="0" smtClean="0">
                <a:solidFill>
                  <a:srgbClr val="0000FF"/>
                </a:solidFill>
                <a:effectLst>
                  <a:outerShdw blurRad="38100" dist="38100" dir="2700000" algn="tl">
                    <a:srgbClr val="000000">
                      <a:alpha val="43137"/>
                    </a:srgbClr>
                  </a:outerShdw>
                </a:effectLst>
              </a:rPr>
              <a:t>4.3’’+/-1.8’’</a:t>
            </a:r>
            <a:r>
              <a:rPr lang="ja-JP" altLang="en-US" sz="1600" dirty="0" smtClean="0">
                <a:effectLst>
                  <a:outerShdw blurRad="38100" dist="38100" dir="2700000" algn="tl">
                    <a:srgbClr val="000000">
                      <a:alpha val="43137"/>
                    </a:srgbClr>
                  </a:outerShdw>
                </a:effectLst>
              </a:rPr>
              <a:t>程度であり、また</a:t>
            </a:r>
            <a:r>
              <a:rPr lang="en-US" altLang="ja-JP" sz="1600" dirty="0" smtClean="0">
                <a:solidFill>
                  <a:srgbClr val="0000FF"/>
                </a:solidFill>
                <a:effectLst>
                  <a:outerShdw blurRad="38100" dist="38100" dir="2700000" algn="tl">
                    <a:srgbClr val="000000">
                      <a:alpha val="43137"/>
                    </a:srgbClr>
                  </a:outerShdw>
                </a:effectLst>
              </a:rPr>
              <a:t>RA</a:t>
            </a:r>
            <a:r>
              <a:rPr lang="ja-JP" altLang="en-US" sz="1600" dirty="0" smtClean="0">
                <a:solidFill>
                  <a:srgbClr val="0000FF"/>
                </a:solidFill>
                <a:effectLst>
                  <a:outerShdw blurRad="38100" dist="38100" dir="2700000" algn="tl">
                    <a:srgbClr val="000000">
                      <a:alpha val="43137"/>
                    </a:srgbClr>
                  </a:outerShdw>
                </a:effectLst>
              </a:rPr>
              <a:t>軸・</a:t>
            </a:r>
            <a:r>
              <a:rPr lang="en-US" altLang="ja-JP" sz="1600" dirty="0" smtClean="0">
                <a:solidFill>
                  <a:srgbClr val="0000FF"/>
                </a:solidFill>
                <a:effectLst>
                  <a:outerShdw blurRad="38100" dist="38100" dir="2700000" algn="tl">
                    <a:srgbClr val="000000">
                      <a:alpha val="43137"/>
                    </a:srgbClr>
                  </a:outerShdw>
                </a:effectLst>
              </a:rPr>
              <a:t>Dec</a:t>
            </a:r>
            <a:r>
              <a:rPr lang="ja-JP" altLang="en-US" sz="1600" dirty="0" smtClean="0">
                <a:solidFill>
                  <a:srgbClr val="0000FF"/>
                </a:solidFill>
                <a:effectLst>
                  <a:outerShdw blurRad="38100" dist="38100" dir="2700000" algn="tl">
                    <a:srgbClr val="000000">
                      <a:alpha val="43137"/>
                    </a:srgbClr>
                  </a:outerShdw>
                </a:effectLst>
              </a:rPr>
              <a:t>軸の直交誤差</a:t>
            </a:r>
            <a:r>
              <a:rPr lang="en-US" altLang="ja-JP" sz="1600" dirty="0" smtClean="0">
                <a:solidFill>
                  <a:srgbClr val="0000FF"/>
                </a:solidFill>
                <a:effectLst>
                  <a:outerShdw blurRad="38100" dist="38100" dir="2700000" algn="tl">
                    <a:srgbClr val="000000">
                      <a:alpha val="43137"/>
                    </a:srgbClr>
                  </a:outerShdw>
                </a:effectLst>
              </a:rPr>
              <a:t>87’’+/-21’’</a:t>
            </a:r>
            <a:r>
              <a:rPr lang="ja-JP" altLang="en-US" sz="1600" dirty="0" err="1" smtClean="0">
                <a:solidFill>
                  <a:srgbClr val="0000FF"/>
                </a:solidFill>
                <a:effectLst>
                  <a:outerShdw blurRad="38100" dist="38100" dir="2700000" algn="tl">
                    <a:srgbClr val="000000">
                      <a:alpha val="43137"/>
                    </a:srgbClr>
                  </a:outerShdw>
                </a:effectLst>
              </a:rPr>
              <a:t>、</a:t>
            </a:r>
            <a:r>
              <a:rPr lang="en-US" altLang="ja-JP" sz="1600" dirty="0" smtClean="0">
                <a:solidFill>
                  <a:srgbClr val="0000FF"/>
                </a:solidFill>
                <a:effectLst>
                  <a:outerShdw blurRad="38100" dist="38100" dir="2700000" algn="tl">
                    <a:srgbClr val="000000">
                      <a:alpha val="43137"/>
                    </a:srgbClr>
                  </a:outerShdw>
                </a:effectLst>
              </a:rPr>
              <a:t>Dec</a:t>
            </a:r>
            <a:r>
              <a:rPr lang="ja-JP" altLang="en-US" sz="1600" dirty="0" smtClean="0">
                <a:solidFill>
                  <a:srgbClr val="0000FF"/>
                </a:solidFill>
                <a:effectLst>
                  <a:outerShdw blurRad="38100" dist="38100" dir="2700000" algn="tl">
                    <a:srgbClr val="000000">
                      <a:alpha val="43137"/>
                    </a:srgbClr>
                  </a:outerShdw>
                </a:effectLst>
              </a:rPr>
              <a:t>軸・光軸の直交誤差</a:t>
            </a:r>
            <a:r>
              <a:rPr lang="en-US" altLang="ja-JP" sz="1600" dirty="0" smtClean="0">
                <a:solidFill>
                  <a:srgbClr val="0000FF"/>
                </a:solidFill>
                <a:effectLst>
                  <a:outerShdw blurRad="38100" dist="38100" dir="2700000" algn="tl">
                    <a:srgbClr val="000000">
                      <a:alpha val="43137"/>
                    </a:srgbClr>
                  </a:outerShdw>
                </a:effectLst>
              </a:rPr>
              <a:t>320’’+/-29</a:t>
            </a:r>
            <a:r>
              <a:rPr lang="en-US" altLang="ja-JP" sz="1600" dirty="0" smtClean="0">
                <a:effectLst>
                  <a:outerShdw blurRad="38100" dist="38100" dir="2700000" algn="tl">
                    <a:srgbClr val="000000">
                      <a:alpha val="43137"/>
                    </a:srgbClr>
                  </a:outerShdw>
                </a:effectLst>
              </a:rPr>
              <a:t>’’</a:t>
            </a:r>
            <a:r>
              <a:rPr lang="ja-JP" altLang="en-US" sz="1600" dirty="0" err="1" smtClean="0">
                <a:effectLst>
                  <a:outerShdw blurRad="38100" dist="38100" dir="2700000" algn="tl">
                    <a:srgbClr val="000000">
                      <a:alpha val="43137"/>
                    </a:srgbClr>
                  </a:outerShdw>
                </a:effectLst>
              </a:rPr>
              <a:t>、</a:t>
            </a:r>
            <a:r>
              <a:rPr lang="en-US" altLang="ja-JP" sz="1600" dirty="0" smtClean="0">
                <a:solidFill>
                  <a:srgbClr val="0000FF"/>
                </a:solidFill>
                <a:effectLst>
                  <a:outerShdw blurRad="38100" dist="38100" dir="2700000" algn="tl">
                    <a:srgbClr val="000000">
                      <a:alpha val="43137"/>
                    </a:srgbClr>
                  </a:outerShdw>
                </a:effectLst>
              </a:rPr>
              <a:t>Dec</a:t>
            </a:r>
            <a:r>
              <a:rPr lang="ja-JP" altLang="en-US" sz="1600" dirty="0" smtClean="0">
                <a:solidFill>
                  <a:srgbClr val="0000FF"/>
                </a:solidFill>
                <a:effectLst>
                  <a:outerShdw blurRad="38100" dist="38100" dir="2700000" algn="tl">
                    <a:srgbClr val="000000">
                      <a:alpha val="43137"/>
                    </a:srgbClr>
                  </a:outerShdw>
                </a:effectLst>
              </a:rPr>
              <a:t>軸バックラッシュ</a:t>
            </a:r>
            <a:r>
              <a:rPr lang="en-US" altLang="ja-JP" sz="1600" dirty="0" smtClean="0">
                <a:solidFill>
                  <a:srgbClr val="0000FF"/>
                </a:solidFill>
                <a:effectLst>
                  <a:outerShdw blurRad="38100" dist="38100" dir="2700000" algn="tl">
                    <a:srgbClr val="000000">
                      <a:alpha val="43137"/>
                    </a:srgbClr>
                  </a:outerShdw>
                </a:effectLst>
              </a:rPr>
              <a:t>-86’’+/-3.8’’</a:t>
            </a:r>
            <a:r>
              <a:rPr lang="ja-JP" altLang="en-US" sz="1600" dirty="0" smtClean="0">
                <a:effectLst>
                  <a:outerShdw blurRad="38100" dist="38100" dir="2700000" algn="tl">
                    <a:srgbClr val="000000">
                      <a:alpha val="43137"/>
                    </a:srgbClr>
                  </a:outerShdw>
                </a:effectLst>
              </a:rPr>
              <a:t>から導入誤差は最大</a:t>
            </a:r>
            <a:r>
              <a:rPr lang="en-US" altLang="ja-JP" sz="1600" dirty="0" smtClean="0">
                <a:effectLst>
                  <a:outerShdw blurRad="38100" dist="38100" dir="2700000" algn="tl">
                    <a:srgbClr val="000000">
                      <a:alpha val="43137"/>
                    </a:srgbClr>
                  </a:outerShdw>
                </a:effectLst>
              </a:rPr>
              <a:t>8’</a:t>
            </a:r>
            <a:r>
              <a:rPr lang="ja-JP" altLang="en-US" sz="1600" dirty="0" smtClean="0">
                <a:effectLst>
                  <a:outerShdw blurRad="38100" dist="38100" dir="2700000" algn="tl">
                    <a:srgbClr val="000000">
                      <a:alpha val="43137"/>
                    </a:srgbClr>
                  </a:outerShdw>
                </a:effectLst>
              </a:rPr>
              <a:t> 程度であることがわかった。また光学系は</a:t>
            </a:r>
            <a:r>
              <a:rPr lang="ja-JP" altLang="en-US" sz="1600" dirty="0" smtClean="0">
                <a:solidFill>
                  <a:srgbClr val="0000FF"/>
                </a:solidFill>
                <a:effectLst>
                  <a:outerShdw blurRad="38100" dist="38100" dir="2700000" algn="tl">
                    <a:srgbClr val="000000">
                      <a:alpha val="43137"/>
                    </a:srgbClr>
                  </a:outerShdw>
                </a:effectLst>
              </a:rPr>
              <a:t>ハルトマン定数</a:t>
            </a:r>
            <a:r>
              <a:rPr lang="en-US" altLang="ja-JP" sz="1600" dirty="0" smtClean="0">
                <a:solidFill>
                  <a:srgbClr val="0000FF"/>
                </a:solidFill>
                <a:effectLst>
                  <a:outerShdw blurRad="38100" dist="38100" dir="2700000" algn="tl">
                    <a:srgbClr val="000000">
                      <a:alpha val="43137"/>
                    </a:srgbClr>
                  </a:outerShdw>
                </a:effectLst>
              </a:rPr>
              <a:t>0.59’’</a:t>
            </a:r>
            <a:r>
              <a:rPr lang="ja-JP" altLang="en-US" sz="1600" dirty="0" smtClean="0">
                <a:effectLst>
                  <a:outerShdw blurRad="38100" dist="38100" dir="2700000" algn="tl">
                    <a:srgbClr val="000000">
                      <a:alpha val="43137"/>
                    </a:srgbClr>
                  </a:outerShdw>
                </a:effectLst>
              </a:rPr>
              <a:t>であり観測に必要な光学性能を有していることがわかった。</a:t>
            </a:r>
            <a:endParaRPr lang="ja-JP" altLang="en-US" sz="1600" dirty="0">
              <a:effectLst>
                <a:outerShdw blurRad="38100" dist="38100" dir="2700000" algn="tl">
                  <a:srgbClr val="000000">
                    <a:alpha val="43137"/>
                  </a:srgbClr>
                </a:outerShdw>
              </a:effectLst>
            </a:endParaRPr>
          </a:p>
        </p:txBody>
      </p:sp>
      <p:sp>
        <p:nvSpPr>
          <p:cNvPr id="8" name="スライド番号プレースホルダ 7"/>
          <p:cNvSpPr>
            <a:spLocks noGrp="1"/>
          </p:cNvSpPr>
          <p:nvPr>
            <p:ph type="sldNum" sz="quarter" idx="12"/>
          </p:nvPr>
        </p:nvSpPr>
        <p:spPr/>
        <p:txBody>
          <a:bodyPr/>
          <a:lstStyle/>
          <a:p>
            <a:fld id="{211C075B-6712-4FC4-92CB-6BC868D296D4}" type="slidenum">
              <a:rPr kumimoji="1" lang="ja-JP" altLang="en-US" smtClean="0"/>
              <a:pPr/>
              <a:t>18</a:t>
            </a:fld>
            <a:endParaRPr kumimoji="1" lang="ja-JP" altLang="en-US"/>
          </a:p>
        </p:txBody>
      </p:sp>
      <p:sp>
        <p:nvSpPr>
          <p:cNvPr id="10" name="タイトル 1"/>
          <p:cNvSpPr>
            <a:spLocks noGrp="1"/>
          </p:cNvSpPr>
          <p:nvPr>
            <p:ph type="title"/>
          </p:nvPr>
        </p:nvSpPr>
        <p:spPr>
          <a:xfrm>
            <a:off x="457200" y="274638"/>
            <a:ext cx="8229600" cy="1143000"/>
          </a:xfrm>
        </p:spPr>
        <p:txBody>
          <a:bodyPr>
            <a:normAutofit/>
          </a:bodyPr>
          <a:lstStyle/>
          <a:p>
            <a:pPr algn="l"/>
            <a:r>
              <a:rPr kumimoji="1" lang="ja-JP" altLang="en-US" sz="4000" u="sng" dirty="0" smtClean="0">
                <a:effectLst>
                  <a:outerShdw blurRad="38100" dist="38100" dir="2700000" algn="tl">
                    <a:srgbClr val="000000">
                      <a:alpha val="43137"/>
                    </a:srgbClr>
                  </a:outerShdw>
                </a:effectLst>
              </a:rPr>
              <a:t>結論</a:t>
            </a:r>
            <a:endParaRPr kumimoji="1" lang="ja-JP" altLang="en-US" sz="4000" u="sng" dirty="0">
              <a:effectLst>
                <a:outerShdw blurRad="38100" dist="38100" dir="2700000" algn="tl">
                  <a:srgbClr val="000000">
                    <a:alpha val="43137"/>
                  </a:srgbClr>
                </a:outerShdw>
              </a:effectLst>
            </a:endParaRPr>
          </a:p>
        </p:txBody>
      </p:sp>
      <p:sp>
        <p:nvSpPr>
          <p:cNvPr id="12" name="正方形/長方形 11"/>
          <p:cNvSpPr/>
          <p:nvPr/>
        </p:nvSpPr>
        <p:spPr>
          <a:xfrm>
            <a:off x="920701" y="5667196"/>
            <a:ext cx="7448651" cy="646331"/>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r>
              <a:rPr lang="ja-JP" altLang="en-US" dirty="0" smtClean="0">
                <a:solidFill>
                  <a:schemeClr val="tx1"/>
                </a:solidFill>
                <a:effectLst>
                  <a:outerShdw blurRad="38100" dist="38100" dir="2700000" algn="tl">
                    <a:srgbClr val="000000">
                      <a:alpha val="43137"/>
                    </a:srgbClr>
                  </a:outerShdw>
                </a:effectLst>
              </a:rPr>
              <a:t>南極</a:t>
            </a:r>
            <a:r>
              <a:rPr lang="en-US" altLang="ja-JP" dirty="0" smtClean="0">
                <a:solidFill>
                  <a:schemeClr val="tx1"/>
                </a:solidFill>
                <a:effectLst>
                  <a:outerShdw blurRad="38100" dist="38100" dir="2700000" algn="tl">
                    <a:srgbClr val="000000">
                      <a:alpha val="43137"/>
                    </a:srgbClr>
                  </a:outerShdw>
                </a:effectLst>
              </a:rPr>
              <a:t>40cm</a:t>
            </a:r>
            <a:r>
              <a:rPr lang="ja-JP" altLang="en-US" dirty="0" smtClean="0">
                <a:solidFill>
                  <a:schemeClr val="tx1"/>
                </a:solidFill>
                <a:effectLst>
                  <a:outerShdw blurRad="38100" dist="38100" dir="2700000" algn="tl">
                    <a:srgbClr val="000000">
                      <a:alpha val="43137"/>
                    </a:srgbClr>
                  </a:outerShdw>
                </a:effectLst>
              </a:rPr>
              <a:t>赤外線望遠鏡が</a:t>
            </a:r>
            <a:r>
              <a:rPr lang="en-US" altLang="ja-JP" dirty="0" smtClean="0">
                <a:solidFill>
                  <a:schemeClr val="tx1"/>
                </a:solidFill>
                <a:effectLst>
                  <a:outerShdw blurRad="38100" dist="38100" dir="2700000" algn="tl">
                    <a:srgbClr val="000000">
                      <a:alpha val="43137"/>
                    </a:srgbClr>
                  </a:outerShdw>
                </a:effectLst>
              </a:rPr>
              <a:t>2010</a:t>
            </a:r>
            <a:r>
              <a:rPr lang="ja-JP" altLang="en-US" dirty="0" smtClean="0">
                <a:solidFill>
                  <a:schemeClr val="tx1"/>
                </a:solidFill>
                <a:effectLst>
                  <a:outerShdw blurRad="38100" dist="38100" dir="2700000" algn="tl">
                    <a:srgbClr val="000000">
                      <a:alpha val="43137"/>
                    </a:srgbClr>
                  </a:outerShdw>
                </a:effectLst>
              </a:rPr>
              <a:t>年度に計画されているドームふじサイト調査</a:t>
            </a:r>
            <a:endParaRPr lang="en-US" altLang="ja-JP" dirty="0" smtClean="0">
              <a:solidFill>
                <a:schemeClr val="tx1"/>
              </a:solidFill>
              <a:effectLst>
                <a:outerShdw blurRad="38100" dist="38100" dir="2700000" algn="tl">
                  <a:srgbClr val="000000">
                    <a:alpha val="43137"/>
                  </a:srgbClr>
                </a:outerShdw>
              </a:effectLst>
            </a:endParaRPr>
          </a:p>
          <a:p>
            <a:r>
              <a:rPr lang="ja-JP" altLang="en-US" dirty="0" smtClean="0">
                <a:solidFill>
                  <a:schemeClr val="tx1"/>
                </a:solidFill>
                <a:effectLst>
                  <a:outerShdw blurRad="38100" dist="38100" dir="2700000" algn="tl">
                    <a:srgbClr val="000000">
                      <a:alpha val="43137"/>
                    </a:srgbClr>
                  </a:outerShdw>
                </a:effectLst>
              </a:rPr>
              <a:t>・試験観測に必要な性能をすべて有する望遠鏡であることが示された。</a:t>
            </a:r>
            <a:endParaRPr lang="en-US" altLang="ja-JP"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4000" u="sng" dirty="0" smtClean="0">
                <a:effectLst>
                  <a:outerShdw blurRad="38100" dist="38100" dir="2700000" algn="tl">
                    <a:srgbClr val="000000">
                      <a:alpha val="43137"/>
                    </a:srgbClr>
                  </a:outerShdw>
                </a:effectLst>
                <a:latin typeface="+mj-ea"/>
              </a:rPr>
              <a:t>2010</a:t>
            </a:r>
            <a:r>
              <a:rPr lang="ja-JP" altLang="en-US" sz="4000" u="sng" dirty="0" smtClean="0">
                <a:effectLst>
                  <a:outerShdw blurRad="38100" dist="38100" dir="2700000" algn="tl">
                    <a:srgbClr val="000000">
                      <a:alpha val="43137"/>
                    </a:srgbClr>
                  </a:outerShdw>
                </a:effectLst>
                <a:latin typeface="+mj-ea"/>
              </a:rPr>
              <a:t>年度観測計画</a:t>
            </a:r>
            <a:endParaRPr lang="en-US" altLang="ja-JP" sz="4000" u="sng" dirty="0" smtClean="0">
              <a:effectLst>
                <a:outerShdw blurRad="38100" dist="38100" dir="2700000" algn="tl">
                  <a:srgbClr val="000000">
                    <a:alpha val="43137"/>
                  </a:srgbClr>
                </a:outerShdw>
              </a:effectLst>
              <a:latin typeface="+mj-ea"/>
            </a:endParaRPr>
          </a:p>
        </p:txBody>
      </p:sp>
      <p:sp>
        <p:nvSpPr>
          <p:cNvPr id="51" name="テキスト ボックス 50"/>
          <p:cNvSpPr txBox="1"/>
          <p:nvPr/>
        </p:nvSpPr>
        <p:spPr>
          <a:xfrm>
            <a:off x="738135" y="1431688"/>
            <a:ext cx="3322683" cy="1015663"/>
          </a:xfrm>
          <a:prstGeom prst="rect">
            <a:avLst/>
          </a:prstGeom>
          <a:noFill/>
        </p:spPr>
        <p:txBody>
          <a:bodyPr wrap="square" rtlCol="0">
            <a:spAutoFit/>
          </a:bodyPr>
          <a:lstStyle/>
          <a:p>
            <a:r>
              <a:rPr lang="en-US" altLang="ja-JP" sz="1200" dirty="0" smtClean="0">
                <a:effectLst>
                  <a:outerShdw blurRad="38100" dist="38100" dir="2700000" algn="tl">
                    <a:srgbClr val="000000">
                      <a:alpha val="43137"/>
                    </a:srgbClr>
                  </a:outerShdw>
                </a:effectLst>
              </a:rPr>
              <a:t>2010</a:t>
            </a:r>
            <a:r>
              <a:rPr lang="ja-JP" altLang="en-US" sz="1200" dirty="0" smtClean="0">
                <a:effectLst>
                  <a:outerShdw blurRad="38100" dist="38100" dir="2700000" algn="tl">
                    <a:srgbClr val="000000">
                      <a:alpha val="43137"/>
                    </a:srgbClr>
                  </a:outerShdw>
                </a:effectLst>
              </a:rPr>
              <a:t>年度はドームふじ基地に南極</a:t>
            </a:r>
            <a:r>
              <a:rPr lang="en-US" altLang="ja-JP" sz="1200" dirty="0" smtClean="0">
                <a:effectLst>
                  <a:outerShdw blurRad="38100" dist="38100" dir="2700000" algn="tl">
                    <a:srgbClr val="000000">
                      <a:alpha val="43137"/>
                    </a:srgbClr>
                  </a:outerShdw>
                </a:effectLst>
              </a:rPr>
              <a:t>40cm</a:t>
            </a:r>
            <a:r>
              <a:rPr lang="ja-JP" altLang="en-US" sz="1200" dirty="0" smtClean="0">
                <a:effectLst>
                  <a:outerShdw blurRad="38100" dist="38100" dir="2700000" algn="tl">
                    <a:srgbClr val="000000">
                      <a:alpha val="43137"/>
                    </a:srgbClr>
                  </a:outerShdw>
                </a:effectLst>
              </a:rPr>
              <a:t>赤外線望遠鏡を設置し試験観測を実施する予定である。沖田もドームふじに赴き観測を遂行する。観測は</a:t>
            </a:r>
            <a:r>
              <a:rPr lang="en-US" altLang="ja-JP" sz="1200" dirty="0" smtClean="0">
                <a:effectLst>
                  <a:outerShdw blurRad="38100" dist="38100" dir="2700000" algn="tl">
                    <a:srgbClr val="000000">
                      <a:alpha val="43137"/>
                    </a:srgbClr>
                  </a:outerShdw>
                </a:effectLst>
              </a:rPr>
              <a:t>2</a:t>
            </a:r>
            <a:r>
              <a:rPr lang="ja-JP" altLang="en-US" sz="1200" dirty="0" smtClean="0">
                <a:effectLst>
                  <a:outerShdw blurRad="38100" dist="38100" dir="2700000" algn="tl">
                    <a:srgbClr val="000000">
                      <a:alpha val="43137"/>
                    </a:srgbClr>
                  </a:outerShdw>
                </a:effectLst>
              </a:rPr>
              <a:t>週間程度であるが今後必要となる基礎データと科学的な初期成果の取得を目指す。</a:t>
            </a:r>
            <a:endParaRPr lang="en-US" altLang="ja-JP" sz="1200" dirty="0" smtClean="0">
              <a:effectLst>
                <a:outerShdw blurRad="38100" dist="38100" dir="2700000" algn="tl">
                  <a:srgbClr val="000000">
                    <a:alpha val="43137"/>
                  </a:srgbClr>
                </a:outerShdw>
              </a:effectLst>
            </a:endParaRPr>
          </a:p>
        </p:txBody>
      </p:sp>
      <p:sp>
        <p:nvSpPr>
          <p:cNvPr id="117" name="テキスト ボックス 116"/>
          <p:cNvSpPr txBox="1"/>
          <p:nvPr/>
        </p:nvSpPr>
        <p:spPr>
          <a:xfrm>
            <a:off x="1103264" y="6057936"/>
            <a:ext cx="4965769" cy="276999"/>
          </a:xfrm>
          <a:prstGeom prst="rect">
            <a:avLst/>
          </a:prstGeom>
          <a:noFill/>
        </p:spPr>
        <p:txBody>
          <a:bodyPr wrap="square" rtlCol="0">
            <a:spAutoFit/>
          </a:bodyPr>
          <a:lstStyle/>
          <a:p>
            <a:r>
              <a:rPr lang="en-US" altLang="ja-JP" sz="1200" dirty="0" smtClean="0">
                <a:effectLst>
                  <a:outerShdw blurRad="38100" dist="38100" dir="2700000" algn="tl">
                    <a:srgbClr val="000000">
                      <a:alpha val="43137"/>
                    </a:srgbClr>
                  </a:outerShdw>
                </a:effectLst>
              </a:rPr>
              <a:t>2010</a:t>
            </a:r>
            <a:r>
              <a:rPr lang="ja-JP" altLang="en-US" sz="1200" dirty="0" smtClean="0">
                <a:effectLst>
                  <a:outerShdw blurRad="38100" dist="38100" dir="2700000" algn="tl">
                    <a:srgbClr val="000000">
                      <a:alpha val="43137"/>
                    </a:srgbClr>
                  </a:outerShdw>
                </a:effectLst>
              </a:rPr>
              <a:t>年度の観測では終日太陽が沈まない為、明るい天体のみ観測が可能</a:t>
            </a:r>
            <a:endParaRPr lang="en-US" altLang="ja-JP" sz="1200" dirty="0" smtClean="0">
              <a:effectLst>
                <a:outerShdw blurRad="38100" dist="38100" dir="2700000" algn="tl">
                  <a:srgbClr val="000000">
                    <a:alpha val="43137"/>
                  </a:srgbClr>
                </a:outerShdw>
              </a:effectLst>
            </a:endParaRPr>
          </a:p>
        </p:txBody>
      </p:sp>
      <p:pic>
        <p:nvPicPr>
          <p:cNvPr id="15" name="Picture 2" descr="http://www.nipr.ac.jp/jare/shirase/voy-map49.gif"/>
          <p:cNvPicPr>
            <a:picLocks noChangeAspect="1" noChangeArrowheads="1"/>
          </p:cNvPicPr>
          <p:nvPr/>
        </p:nvPicPr>
        <p:blipFill>
          <a:blip r:embed="rId2" cstate="print"/>
          <a:srcRect/>
          <a:stretch>
            <a:fillRect/>
          </a:stretch>
        </p:blipFill>
        <p:spPr bwMode="auto">
          <a:xfrm>
            <a:off x="5373955" y="1135382"/>
            <a:ext cx="2884527" cy="2596074"/>
          </a:xfrm>
          <a:prstGeom prst="rect">
            <a:avLst/>
          </a:prstGeom>
          <a:ln>
            <a:noFill/>
          </a:ln>
          <a:effectLst>
            <a:outerShdw blurRad="292100" dist="139700" dir="2700000" algn="tl" rotWithShape="0">
              <a:srgbClr val="333333">
                <a:alpha val="65000"/>
              </a:srgbClr>
            </a:outerShdw>
          </a:effectLst>
        </p:spPr>
      </p:pic>
      <p:pic>
        <p:nvPicPr>
          <p:cNvPr id="17" name="Picture 8" descr="しらせ"/>
          <p:cNvPicPr>
            <a:picLocks noChangeAspect="1" noChangeArrowheads="1"/>
          </p:cNvPicPr>
          <p:nvPr/>
        </p:nvPicPr>
        <p:blipFill>
          <a:blip r:embed="rId3" cstate="print"/>
          <a:srcRect/>
          <a:stretch>
            <a:fillRect/>
          </a:stretch>
        </p:blipFill>
        <p:spPr bwMode="auto">
          <a:xfrm>
            <a:off x="4370513" y="1646564"/>
            <a:ext cx="1935189" cy="1451392"/>
          </a:xfrm>
          <a:prstGeom prst="rect">
            <a:avLst/>
          </a:prstGeom>
          <a:ln>
            <a:noFill/>
          </a:ln>
          <a:effectLst>
            <a:outerShdw blurRad="292100" dist="139700" dir="2700000" algn="tl" rotWithShape="0">
              <a:srgbClr val="333333">
                <a:alpha val="65000"/>
              </a:srgbClr>
            </a:outerShdw>
          </a:effectLst>
        </p:spPr>
      </p:pic>
      <p:sp>
        <p:nvSpPr>
          <p:cNvPr id="18" name="正方形/長方形 17"/>
          <p:cNvSpPr/>
          <p:nvPr/>
        </p:nvSpPr>
        <p:spPr>
          <a:xfrm>
            <a:off x="5264416" y="3731439"/>
            <a:ext cx="577402" cy="215444"/>
          </a:xfrm>
          <a:prstGeom prst="rect">
            <a:avLst/>
          </a:prstGeom>
        </p:spPr>
        <p:txBody>
          <a:bodyPr wrap="none">
            <a:spAutoFit/>
          </a:bodyPr>
          <a:lstStyle/>
          <a:p>
            <a:r>
              <a:rPr lang="en-US" altLang="ja-JP" sz="800" dirty="0" smtClean="0"/>
              <a:t>©</a:t>
            </a:r>
            <a:r>
              <a:rPr lang="ja-JP" altLang="en-US" sz="800" dirty="0" smtClean="0"/>
              <a:t>極地研</a:t>
            </a:r>
            <a:endParaRPr lang="en-US" altLang="ja-JP" sz="800" dirty="0" smtClean="0">
              <a:effectLst>
                <a:outerShdw blurRad="38100" dist="38100" dir="2700000" algn="tl">
                  <a:srgbClr val="000000">
                    <a:alpha val="43137"/>
                  </a:srgbClr>
                </a:outerShdw>
              </a:effectLst>
            </a:endParaRPr>
          </a:p>
        </p:txBody>
      </p:sp>
      <p:sp>
        <p:nvSpPr>
          <p:cNvPr id="19" name="正方形/長方形 18"/>
          <p:cNvSpPr/>
          <p:nvPr/>
        </p:nvSpPr>
        <p:spPr>
          <a:xfrm>
            <a:off x="4352922" y="2866598"/>
            <a:ext cx="1624163" cy="276999"/>
          </a:xfrm>
          <a:prstGeom prst="rect">
            <a:avLst/>
          </a:prstGeom>
        </p:spPr>
        <p:txBody>
          <a:bodyPr wrap="none">
            <a:spAutoFit/>
          </a:bodyPr>
          <a:lstStyle/>
          <a:p>
            <a:r>
              <a:rPr lang="ja-JP" altLang="en-US" sz="1200" dirty="0" smtClean="0">
                <a:effectLst>
                  <a:outerShdw blurRad="38100" dist="38100" dir="2700000" algn="tl">
                    <a:srgbClr val="000000">
                      <a:alpha val="43137"/>
                    </a:srgbClr>
                  </a:outerShdw>
                </a:effectLst>
              </a:rPr>
              <a:t>砕氷艦「しらせ」</a:t>
            </a:r>
            <a:r>
              <a:rPr lang="en-US" altLang="ja-JP" sz="1200" dirty="0" smtClean="0"/>
              <a:t> </a:t>
            </a:r>
            <a:r>
              <a:rPr lang="en-US" altLang="ja-JP" sz="800" dirty="0" smtClean="0"/>
              <a:t>©</a:t>
            </a:r>
            <a:r>
              <a:rPr lang="ja-JP" altLang="en-US" sz="800" dirty="0" smtClean="0"/>
              <a:t>極地研</a:t>
            </a:r>
            <a:endParaRPr lang="en-US" altLang="ja-JP" sz="800" dirty="0" smtClean="0">
              <a:effectLst>
                <a:outerShdw blurRad="38100" dist="38100" dir="2700000" algn="tl">
                  <a:srgbClr val="000000">
                    <a:alpha val="43137"/>
                  </a:srgbClr>
                </a:outerShdw>
              </a:effectLst>
            </a:endParaRPr>
          </a:p>
        </p:txBody>
      </p:sp>
      <p:pic>
        <p:nvPicPr>
          <p:cNvPr id="21" name="Picture 4" descr="http://www.nipr.ac.jp/jare/research/image/image02.jpg"/>
          <p:cNvPicPr>
            <a:picLocks noChangeAspect="1" noChangeArrowheads="1"/>
          </p:cNvPicPr>
          <p:nvPr/>
        </p:nvPicPr>
        <p:blipFill>
          <a:blip r:embed="rId4" cstate="print"/>
          <a:srcRect/>
          <a:stretch>
            <a:fillRect/>
          </a:stretch>
        </p:blipFill>
        <p:spPr bwMode="auto">
          <a:xfrm>
            <a:off x="6762780" y="3502026"/>
            <a:ext cx="1935189" cy="1286333"/>
          </a:xfrm>
          <a:prstGeom prst="rect">
            <a:avLst/>
          </a:prstGeom>
          <a:ln>
            <a:noFill/>
          </a:ln>
          <a:effectLst>
            <a:outerShdw blurRad="292100" dist="139700" dir="2700000" algn="tl" rotWithShape="0">
              <a:srgbClr val="333333">
                <a:alpha val="65000"/>
              </a:srgbClr>
            </a:outerShdw>
          </a:effectLst>
        </p:spPr>
      </p:pic>
      <p:sp>
        <p:nvSpPr>
          <p:cNvPr id="22" name="正方形/長方形 21"/>
          <p:cNvSpPr/>
          <p:nvPr/>
        </p:nvSpPr>
        <p:spPr>
          <a:xfrm>
            <a:off x="7018371" y="4795086"/>
            <a:ext cx="1685077" cy="276999"/>
          </a:xfrm>
          <a:prstGeom prst="rect">
            <a:avLst/>
          </a:prstGeom>
        </p:spPr>
        <p:txBody>
          <a:bodyPr wrap="none">
            <a:spAutoFit/>
          </a:bodyPr>
          <a:lstStyle/>
          <a:p>
            <a:r>
              <a:rPr lang="zh-TW" altLang="en-US" sz="1200" dirty="0" smtClean="0">
                <a:effectLst>
                  <a:outerShdw blurRad="38100" dist="38100" dir="2700000" algn="tl">
                    <a:srgbClr val="000000">
                      <a:alpha val="43137"/>
                    </a:srgbClr>
                  </a:outerShdw>
                </a:effectLst>
                <a:ea typeface="ＭＳ Ｐゴシック" pitchFamily="50" charset="-128"/>
              </a:rPr>
              <a:t>雪上車 </a:t>
            </a:r>
            <a:r>
              <a:rPr lang="en-US" altLang="zh-TW" sz="1200" dirty="0" smtClean="0">
                <a:effectLst>
                  <a:outerShdw blurRad="38100" dist="38100" dir="2700000" algn="tl">
                    <a:srgbClr val="000000">
                      <a:alpha val="43137"/>
                    </a:srgbClr>
                  </a:outerShdw>
                </a:effectLst>
                <a:ea typeface="ＭＳ Ｐゴシック" pitchFamily="50" charset="-128"/>
              </a:rPr>
              <a:t>SM100S</a:t>
            </a:r>
            <a:r>
              <a:rPr lang="ja-JP" altLang="en-US" sz="1200" dirty="0" smtClean="0">
                <a:effectLst>
                  <a:outerShdw blurRad="38100" dist="38100" dir="2700000" algn="tl">
                    <a:srgbClr val="000000">
                      <a:alpha val="43137"/>
                    </a:srgbClr>
                  </a:outerShdw>
                </a:effectLst>
              </a:rPr>
              <a:t>　</a:t>
            </a:r>
            <a:r>
              <a:rPr lang="en-US" altLang="ja-JP" sz="800" dirty="0" smtClean="0"/>
              <a:t>©</a:t>
            </a:r>
            <a:r>
              <a:rPr lang="ja-JP" altLang="en-US" sz="800" dirty="0" smtClean="0"/>
              <a:t>極地研</a:t>
            </a:r>
            <a:endParaRPr lang="en-US" altLang="ja-JP" sz="800" dirty="0" smtClean="0">
              <a:effectLst>
                <a:outerShdw blurRad="38100" dist="38100" dir="2700000" algn="tl">
                  <a:srgbClr val="000000">
                    <a:alpha val="43137"/>
                  </a:srgbClr>
                </a:outerShdw>
              </a:effectLst>
            </a:endParaRPr>
          </a:p>
        </p:txBody>
      </p:sp>
      <p:sp>
        <p:nvSpPr>
          <p:cNvPr id="27" name="Rectangle 8"/>
          <p:cNvSpPr>
            <a:spLocks noChangeArrowheads="1"/>
          </p:cNvSpPr>
          <p:nvPr/>
        </p:nvSpPr>
        <p:spPr bwMode="auto">
          <a:xfrm>
            <a:off x="6419246" y="5334377"/>
            <a:ext cx="2169184" cy="1015663"/>
          </a:xfrm>
          <a:prstGeom prst="rect">
            <a:avLst/>
          </a:prstGeom>
          <a:noFill/>
          <a:ln w="9525">
            <a:noFill/>
            <a:miter lim="800000"/>
            <a:headEnd/>
            <a:tailEnd/>
          </a:ln>
          <a:effectLst/>
        </p:spPr>
        <p:txBody>
          <a:bodyPr wrap="none">
            <a:spAutoFit/>
          </a:bodyPr>
          <a:lstStyle/>
          <a:p>
            <a:pPr defTabSz="4176713"/>
            <a:r>
              <a:rPr lang="en-US" altLang="ja-JP" sz="1200" dirty="0" smtClean="0">
                <a:effectLst>
                  <a:outerShdw blurRad="38100" dist="38100" dir="2700000" algn="tl">
                    <a:srgbClr val="000000">
                      <a:alpha val="43137"/>
                    </a:srgbClr>
                  </a:outerShdw>
                </a:effectLst>
                <a:latin typeface="ＭＳ Ｐゴシック" charset="-128"/>
              </a:rPr>
              <a:t>11</a:t>
            </a:r>
            <a:r>
              <a:rPr lang="ja-JP" altLang="en-US" sz="1200" dirty="0" smtClean="0">
                <a:effectLst>
                  <a:outerShdw blurRad="38100" dist="38100" dir="2700000" algn="tl">
                    <a:srgbClr val="000000">
                      <a:alpha val="43137"/>
                    </a:srgbClr>
                  </a:outerShdw>
                </a:effectLst>
                <a:latin typeface="ＭＳ Ｐゴシック" charset="-128"/>
              </a:rPr>
              <a:t>月下旬　　　 　フリーマントル</a:t>
            </a:r>
            <a:endParaRPr lang="en-US" altLang="ja-JP" sz="1200" dirty="0" smtClean="0">
              <a:effectLst>
                <a:outerShdw blurRad="38100" dist="38100" dir="2700000" algn="tl">
                  <a:srgbClr val="000000">
                    <a:alpha val="43137"/>
                  </a:srgbClr>
                </a:outerShdw>
              </a:effectLst>
              <a:latin typeface="ＭＳ Ｐゴシック" charset="-128"/>
            </a:endParaRPr>
          </a:p>
          <a:p>
            <a:pPr defTabSz="4176713"/>
            <a:r>
              <a:rPr lang="en-US" altLang="ja-JP" sz="1200" dirty="0" smtClean="0">
                <a:effectLst>
                  <a:outerShdw blurRad="38100" dist="38100" dir="2700000" algn="tl">
                    <a:srgbClr val="000000">
                      <a:alpha val="43137"/>
                    </a:srgbClr>
                  </a:outerShdw>
                </a:effectLst>
                <a:latin typeface="ＭＳ Ｐゴシック" charset="-128"/>
              </a:rPr>
              <a:t>12</a:t>
            </a:r>
            <a:r>
              <a:rPr lang="ja-JP" altLang="en-US" sz="1200" dirty="0" smtClean="0">
                <a:effectLst>
                  <a:outerShdw blurRad="38100" dist="38100" dir="2700000" algn="tl">
                    <a:srgbClr val="000000">
                      <a:alpha val="43137"/>
                    </a:srgbClr>
                  </a:outerShdw>
                </a:effectLst>
                <a:latin typeface="ＭＳ Ｐゴシック" charset="-128"/>
              </a:rPr>
              <a:t>月中旬　　 　　昭和基地</a:t>
            </a:r>
            <a:endParaRPr lang="en-US" altLang="ja-JP" sz="1200" dirty="0" smtClean="0">
              <a:effectLst>
                <a:outerShdw blurRad="38100" dist="38100" dir="2700000" algn="tl">
                  <a:srgbClr val="000000">
                    <a:alpha val="43137"/>
                  </a:srgbClr>
                </a:outerShdw>
              </a:effectLst>
              <a:latin typeface="ＭＳ Ｐゴシック" charset="-128"/>
            </a:endParaRPr>
          </a:p>
          <a:p>
            <a:pPr defTabSz="4176713"/>
            <a:r>
              <a:rPr lang="ja-JP" altLang="en-US" sz="1200" dirty="0" smtClean="0">
                <a:effectLst>
                  <a:outerShdw blurRad="38100" dist="38100" dir="2700000" algn="tl">
                    <a:srgbClr val="000000">
                      <a:alpha val="43137"/>
                    </a:srgbClr>
                  </a:outerShdw>
                </a:effectLst>
                <a:latin typeface="ＭＳ Ｐゴシック" charset="-128"/>
              </a:rPr>
              <a:t>　</a:t>
            </a:r>
            <a:r>
              <a:rPr lang="en-US" altLang="ja-JP" sz="1200" dirty="0" smtClean="0">
                <a:effectLst>
                  <a:outerShdw blurRad="38100" dist="38100" dir="2700000" algn="tl">
                    <a:srgbClr val="000000">
                      <a:alpha val="43137"/>
                    </a:srgbClr>
                  </a:outerShdw>
                </a:effectLst>
                <a:latin typeface="ＭＳ Ｐゴシック" charset="-128"/>
              </a:rPr>
              <a:t>1</a:t>
            </a:r>
            <a:r>
              <a:rPr lang="ja-JP" altLang="en-US" sz="1200" dirty="0" smtClean="0">
                <a:effectLst>
                  <a:outerShdw blurRad="38100" dist="38100" dir="2700000" algn="tl">
                    <a:srgbClr val="000000">
                      <a:alpha val="43137"/>
                    </a:srgbClr>
                  </a:outerShdw>
                </a:effectLst>
                <a:latin typeface="ＭＳ Ｐゴシック" charset="-128"/>
              </a:rPr>
              <a:t>月初～下旬   ドームふじ</a:t>
            </a:r>
            <a:endParaRPr lang="en-US" altLang="ja-JP" sz="1200" dirty="0" smtClean="0">
              <a:effectLst>
                <a:outerShdw blurRad="38100" dist="38100" dir="2700000" algn="tl">
                  <a:srgbClr val="000000">
                    <a:alpha val="43137"/>
                  </a:srgbClr>
                </a:outerShdw>
              </a:effectLst>
              <a:latin typeface="ＭＳ Ｐゴシック" charset="-128"/>
            </a:endParaRPr>
          </a:p>
          <a:p>
            <a:pPr defTabSz="4176713"/>
            <a:r>
              <a:rPr lang="ja-JP" altLang="en-US" sz="1200" dirty="0" smtClean="0">
                <a:effectLst>
                  <a:outerShdw blurRad="38100" dist="38100" dir="2700000" algn="tl">
                    <a:srgbClr val="000000">
                      <a:alpha val="43137"/>
                    </a:srgbClr>
                  </a:outerShdw>
                </a:effectLst>
                <a:latin typeface="ＭＳ Ｐゴシック" charset="-128"/>
              </a:rPr>
              <a:t>　</a:t>
            </a:r>
            <a:r>
              <a:rPr lang="en-US" altLang="ja-JP" sz="1200" dirty="0" smtClean="0">
                <a:effectLst>
                  <a:outerShdw blurRad="38100" dist="38100" dir="2700000" algn="tl">
                    <a:srgbClr val="000000">
                      <a:alpha val="43137"/>
                    </a:srgbClr>
                  </a:outerShdw>
                </a:effectLst>
                <a:latin typeface="ＭＳ Ｐゴシック" charset="-128"/>
              </a:rPr>
              <a:t>2</a:t>
            </a:r>
            <a:r>
              <a:rPr lang="ja-JP" altLang="en-US" sz="1200" dirty="0" smtClean="0">
                <a:effectLst>
                  <a:outerShdw blurRad="38100" dist="38100" dir="2700000" algn="tl">
                    <a:srgbClr val="000000">
                      <a:alpha val="43137"/>
                    </a:srgbClr>
                  </a:outerShdw>
                </a:effectLst>
                <a:latin typeface="ＭＳ Ｐゴシック" charset="-128"/>
              </a:rPr>
              <a:t>月初旬　　 　　昭和基地</a:t>
            </a:r>
            <a:endParaRPr lang="en-US" altLang="ja-JP" sz="1200" dirty="0" smtClean="0">
              <a:effectLst>
                <a:outerShdw blurRad="38100" dist="38100" dir="2700000" algn="tl">
                  <a:srgbClr val="000000">
                    <a:alpha val="43137"/>
                  </a:srgbClr>
                </a:outerShdw>
              </a:effectLst>
              <a:latin typeface="ＭＳ Ｐゴシック" charset="-128"/>
            </a:endParaRPr>
          </a:p>
          <a:p>
            <a:pPr defTabSz="4176713"/>
            <a:r>
              <a:rPr lang="ja-JP" altLang="en-US" sz="1200" dirty="0" smtClean="0">
                <a:effectLst>
                  <a:outerShdw blurRad="38100" dist="38100" dir="2700000" algn="tl">
                    <a:srgbClr val="000000">
                      <a:alpha val="43137"/>
                    </a:srgbClr>
                  </a:outerShdw>
                </a:effectLst>
                <a:latin typeface="ＭＳ Ｐゴシック" charset="-128"/>
              </a:rPr>
              <a:t>　</a:t>
            </a:r>
            <a:r>
              <a:rPr lang="en-US" altLang="ja-JP" sz="1200" dirty="0" smtClean="0">
                <a:effectLst>
                  <a:outerShdw blurRad="38100" dist="38100" dir="2700000" algn="tl">
                    <a:srgbClr val="000000">
                      <a:alpha val="43137"/>
                    </a:srgbClr>
                  </a:outerShdw>
                </a:effectLst>
                <a:latin typeface="ＭＳ Ｐゴシック" charset="-128"/>
              </a:rPr>
              <a:t>3</a:t>
            </a:r>
            <a:r>
              <a:rPr lang="ja-JP" altLang="en-US" sz="1200" dirty="0" smtClean="0">
                <a:effectLst>
                  <a:outerShdw blurRad="38100" dist="38100" dir="2700000" algn="tl">
                    <a:srgbClr val="000000">
                      <a:alpha val="43137"/>
                    </a:srgbClr>
                  </a:outerShdw>
                </a:effectLst>
                <a:latin typeface="ＭＳ Ｐゴシック" charset="-128"/>
              </a:rPr>
              <a:t>月下旬　 　　　シドニー</a:t>
            </a:r>
            <a:endParaRPr lang="en-US" altLang="ja-JP" sz="1200" dirty="0" smtClean="0">
              <a:effectLst>
                <a:outerShdw blurRad="38100" dist="38100" dir="2700000" algn="tl">
                  <a:srgbClr val="000000">
                    <a:alpha val="43137"/>
                  </a:srgbClr>
                </a:outerShdw>
              </a:effectLst>
              <a:latin typeface="ＭＳ Ｐゴシック" charset="-128"/>
            </a:endParaRPr>
          </a:p>
        </p:txBody>
      </p:sp>
      <p:pic>
        <p:nvPicPr>
          <p:cNvPr id="28" name="Picture 22"/>
          <p:cNvPicPr>
            <a:picLocks noChangeAspect="1" noChangeArrowheads="1"/>
          </p:cNvPicPr>
          <p:nvPr/>
        </p:nvPicPr>
        <p:blipFill>
          <a:blip r:embed="rId5" cstate="print"/>
          <a:srcRect l="16991" b="13265"/>
          <a:stretch>
            <a:fillRect/>
          </a:stretch>
        </p:blipFill>
        <p:spPr bwMode="auto">
          <a:xfrm>
            <a:off x="4407025" y="4162321"/>
            <a:ext cx="1881085" cy="1284695"/>
          </a:xfrm>
          <a:prstGeom prst="rect">
            <a:avLst/>
          </a:prstGeom>
          <a:ln>
            <a:noFill/>
          </a:ln>
          <a:effectLst>
            <a:outerShdw blurRad="292100" dist="139700" dir="2700000" algn="tl" rotWithShape="0">
              <a:srgbClr val="333333">
                <a:alpha val="65000"/>
              </a:srgbClr>
            </a:outerShdw>
          </a:effectLst>
        </p:spPr>
      </p:pic>
      <p:sp>
        <p:nvSpPr>
          <p:cNvPr id="29" name="正方形/長方形 28"/>
          <p:cNvSpPr/>
          <p:nvPr/>
        </p:nvSpPr>
        <p:spPr>
          <a:xfrm>
            <a:off x="4742097" y="5437215"/>
            <a:ext cx="1600118" cy="276999"/>
          </a:xfrm>
          <a:prstGeom prst="rect">
            <a:avLst/>
          </a:prstGeom>
        </p:spPr>
        <p:txBody>
          <a:bodyPr wrap="none">
            <a:spAutoFit/>
          </a:bodyPr>
          <a:lstStyle/>
          <a:p>
            <a:r>
              <a:rPr lang="ja-JP" altLang="en-US" sz="1200" dirty="0" smtClean="0">
                <a:effectLst>
                  <a:outerShdw blurRad="38100" dist="38100" dir="2700000" algn="tl">
                    <a:srgbClr val="000000">
                      <a:alpha val="43137"/>
                    </a:srgbClr>
                  </a:outerShdw>
                </a:effectLst>
              </a:rPr>
              <a:t>ドームふじ基地 </a:t>
            </a:r>
            <a:r>
              <a:rPr lang="en-US" altLang="ja-JP" sz="800" dirty="0" smtClean="0"/>
              <a:t>©</a:t>
            </a:r>
            <a:r>
              <a:rPr lang="ja-JP" altLang="en-US" sz="800" dirty="0" smtClean="0"/>
              <a:t>極地研</a:t>
            </a:r>
            <a:endParaRPr lang="en-US" altLang="ja-JP" sz="800" dirty="0" smtClean="0">
              <a:effectLst>
                <a:outerShdw blurRad="38100" dist="38100" dir="2700000" algn="tl">
                  <a:srgbClr val="000000">
                    <a:alpha val="43137"/>
                  </a:srgbClr>
                </a:outerShdw>
              </a:effectLst>
            </a:endParaRPr>
          </a:p>
        </p:txBody>
      </p:sp>
      <p:sp>
        <p:nvSpPr>
          <p:cNvPr id="32" name="正方形/長方形 31"/>
          <p:cNvSpPr/>
          <p:nvPr/>
        </p:nvSpPr>
        <p:spPr>
          <a:xfrm>
            <a:off x="847674" y="2778467"/>
            <a:ext cx="1681871"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latin typeface="ＭＳ Ｐゴシック" charset="-128"/>
              </a:rPr>
              <a:t>シーイング測定</a:t>
            </a:r>
            <a:endParaRPr lang="ja-JP" altLang="en-US" dirty="0"/>
          </a:p>
        </p:txBody>
      </p:sp>
      <p:sp>
        <p:nvSpPr>
          <p:cNvPr id="33" name="正方形/長方形 32"/>
          <p:cNvSpPr/>
          <p:nvPr/>
        </p:nvSpPr>
        <p:spPr>
          <a:xfrm>
            <a:off x="847674" y="3716902"/>
            <a:ext cx="1685077"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latin typeface="ＭＳ Ｐゴシック" charset="-128"/>
              </a:rPr>
              <a:t>背景ノイズ測定</a:t>
            </a:r>
            <a:endParaRPr lang="ja-JP" altLang="en-US" dirty="0"/>
          </a:p>
        </p:txBody>
      </p:sp>
      <p:sp>
        <p:nvSpPr>
          <p:cNvPr id="34" name="正方形/長方形 33"/>
          <p:cNvSpPr/>
          <p:nvPr/>
        </p:nvSpPr>
        <p:spPr>
          <a:xfrm>
            <a:off x="847674" y="4633929"/>
            <a:ext cx="1569660" cy="369332"/>
          </a:xfrm>
          <a:prstGeom prst="rect">
            <a:avLst/>
          </a:prstGeom>
          <a:solidFill>
            <a:schemeClr val="bg1"/>
          </a:solidFill>
          <a:ln>
            <a:solidFill>
              <a:schemeClr val="tx1"/>
            </a:solidFill>
          </a:ln>
        </p:spPr>
        <p:txBody>
          <a:bodyPr wrap="none">
            <a:spAutoFit/>
          </a:bodyPr>
          <a:lstStyle/>
          <a:p>
            <a:r>
              <a:rPr lang="ja-JP" altLang="en-US" dirty="0" smtClean="0">
                <a:effectLst>
                  <a:outerShdw blurRad="38100" dist="38100" dir="2700000" algn="tl">
                    <a:srgbClr val="000000">
                      <a:alpha val="43137"/>
                    </a:srgbClr>
                  </a:outerShdw>
                </a:effectLst>
                <a:latin typeface="ＭＳ Ｐゴシック" charset="-128"/>
              </a:rPr>
              <a:t>金星連続観測</a:t>
            </a:r>
            <a:endParaRPr lang="ja-JP" altLang="en-US" dirty="0"/>
          </a:p>
        </p:txBody>
      </p:sp>
      <p:sp>
        <p:nvSpPr>
          <p:cNvPr id="36" name="テキスト ボックス 35"/>
          <p:cNvSpPr txBox="1"/>
          <p:nvPr/>
        </p:nvSpPr>
        <p:spPr>
          <a:xfrm>
            <a:off x="1103265" y="3147799"/>
            <a:ext cx="3030578" cy="461665"/>
          </a:xfrm>
          <a:prstGeom prst="rect">
            <a:avLst/>
          </a:prstGeom>
          <a:noFill/>
        </p:spPr>
        <p:txBody>
          <a:bodyPr wrap="square" rtlCol="0">
            <a:spAutoFit/>
          </a:bodyPr>
          <a:lstStyle/>
          <a:p>
            <a:r>
              <a:rPr lang="ja-JP" altLang="en-US" sz="1200" dirty="0" smtClean="0">
                <a:effectLst>
                  <a:outerShdw blurRad="38100" dist="38100" dir="2700000" algn="tl">
                    <a:srgbClr val="000000">
                      <a:alpha val="43137"/>
                    </a:srgbClr>
                  </a:outerShdw>
                </a:effectLst>
              </a:rPr>
              <a:t>星像の位置変化から長時間露光した場合に得られる空間分解能を測定する</a:t>
            </a:r>
            <a:endParaRPr lang="en-US" altLang="ja-JP" sz="1200" dirty="0" smtClean="0">
              <a:effectLst>
                <a:outerShdw blurRad="38100" dist="38100" dir="2700000" algn="tl">
                  <a:srgbClr val="000000">
                    <a:alpha val="43137"/>
                  </a:srgbClr>
                </a:outerShdw>
              </a:effectLst>
            </a:endParaRPr>
          </a:p>
        </p:txBody>
      </p:sp>
      <p:sp>
        <p:nvSpPr>
          <p:cNvPr id="37" name="テキスト ボックス 36"/>
          <p:cNvSpPr txBox="1"/>
          <p:nvPr/>
        </p:nvSpPr>
        <p:spPr>
          <a:xfrm>
            <a:off x="1139778" y="5009962"/>
            <a:ext cx="3030578" cy="461665"/>
          </a:xfrm>
          <a:prstGeom prst="rect">
            <a:avLst/>
          </a:prstGeom>
          <a:noFill/>
        </p:spPr>
        <p:txBody>
          <a:bodyPr wrap="square" rtlCol="0">
            <a:spAutoFit/>
          </a:bodyPr>
          <a:lstStyle/>
          <a:p>
            <a:r>
              <a:rPr lang="ja-JP" altLang="en-US" sz="1200" dirty="0" smtClean="0">
                <a:effectLst>
                  <a:outerShdw blurRad="38100" dist="38100" dir="2700000" algn="tl">
                    <a:srgbClr val="000000">
                      <a:alpha val="43137"/>
                    </a:srgbClr>
                  </a:outerShdw>
                </a:effectLst>
              </a:rPr>
              <a:t>連続観測の可能性を示し南極オリジナルなサイエンスを目指す</a:t>
            </a:r>
            <a:endParaRPr lang="en-US" altLang="ja-JP" sz="1200" dirty="0" smtClean="0">
              <a:effectLst>
                <a:outerShdw blurRad="38100" dist="38100" dir="2700000" algn="tl">
                  <a:srgbClr val="000000">
                    <a:alpha val="43137"/>
                  </a:srgbClr>
                </a:outerShdw>
              </a:effectLst>
            </a:endParaRPr>
          </a:p>
        </p:txBody>
      </p:sp>
      <p:sp>
        <p:nvSpPr>
          <p:cNvPr id="38" name="テキスト ボックス 37"/>
          <p:cNvSpPr txBox="1"/>
          <p:nvPr/>
        </p:nvSpPr>
        <p:spPr>
          <a:xfrm>
            <a:off x="1103265" y="4086234"/>
            <a:ext cx="3030578" cy="461665"/>
          </a:xfrm>
          <a:prstGeom prst="rect">
            <a:avLst/>
          </a:prstGeom>
          <a:noFill/>
        </p:spPr>
        <p:txBody>
          <a:bodyPr wrap="square" rtlCol="0">
            <a:spAutoFit/>
          </a:bodyPr>
          <a:lstStyle/>
          <a:p>
            <a:r>
              <a:rPr lang="ja-JP" altLang="en-US" sz="1200" dirty="0" smtClean="0">
                <a:effectLst>
                  <a:outerShdw blurRad="38100" dist="38100" dir="2700000" algn="tl">
                    <a:srgbClr val="000000">
                      <a:alpha val="43137"/>
                    </a:srgbClr>
                  </a:outerShdw>
                </a:effectLst>
              </a:rPr>
              <a:t>太陽の散乱光を測定し白夜での赤外線観測の可能性を探る</a:t>
            </a:r>
            <a:endParaRPr lang="en-US" altLang="ja-JP" sz="12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785786" y="1489074"/>
            <a:ext cx="646331"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effectLst>
                  <a:outerShdw blurRad="38100" dist="38100" dir="2700000" algn="tl">
                    <a:srgbClr val="000000">
                      <a:alpha val="43137"/>
                    </a:srgbClr>
                  </a:outerShdw>
                </a:effectLst>
                <a:latin typeface="+mn-ea"/>
              </a:rPr>
              <a:t>概要</a:t>
            </a:r>
            <a:endParaRPr lang="ja-JP" altLang="en-US" b="1" dirty="0">
              <a:solidFill>
                <a:srgbClr val="0000FF"/>
              </a:solidFill>
              <a:effectLst>
                <a:outerShdw blurRad="38100" dist="38100" dir="2700000" algn="tl">
                  <a:srgbClr val="000000">
                    <a:alpha val="43137"/>
                  </a:srgbClr>
                </a:outerShdw>
              </a:effectLst>
              <a:latin typeface="+mn-ea"/>
            </a:endParaRPr>
          </a:p>
        </p:txBody>
      </p:sp>
      <p:sp>
        <p:nvSpPr>
          <p:cNvPr id="5" name="Rectangle 8"/>
          <p:cNvSpPr>
            <a:spLocks noChangeArrowheads="1"/>
          </p:cNvSpPr>
          <p:nvPr/>
        </p:nvSpPr>
        <p:spPr bwMode="auto">
          <a:xfrm>
            <a:off x="1000100" y="1846264"/>
            <a:ext cx="2214578" cy="95410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・大陸全土が氷雪気候</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・基地において科学調査</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・白夜と極夜が存在</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・平均標高</a:t>
            </a:r>
            <a:r>
              <a:rPr lang="en-US" altLang="ja-JP" sz="1400" dirty="0" smtClean="0">
                <a:effectLst>
                  <a:outerShdw blurRad="38100" dist="38100" dir="2700000" algn="tl">
                    <a:srgbClr val="000000">
                      <a:alpha val="43137"/>
                    </a:srgbClr>
                  </a:outerShdw>
                </a:effectLst>
                <a:latin typeface="ＭＳ Ｐゴシック" charset="-128"/>
              </a:rPr>
              <a:t>2,200m</a:t>
            </a:r>
            <a:endParaRPr lang="ja-JP" altLang="en-US" sz="1400" dirty="0" smtClean="0">
              <a:effectLst>
                <a:outerShdw blurRad="38100" dist="38100" dir="2700000" algn="tl">
                  <a:srgbClr val="000000">
                    <a:alpha val="43137"/>
                  </a:srgbClr>
                </a:outerShdw>
              </a:effectLst>
              <a:latin typeface="ＭＳ Ｐゴシック" charset="-128"/>
            </a:endParaRPr>
          </a:p>
        </p:txBody>
      </p:sp>
      <p:sp>
        <p:nvSpPr>
          <p:cNvPr id="14" name="Rectangle 7"/>
          <p:cNvSpPr>
            <a:spLocks noChangeArrowheads="1"/>
          </p:cNvSpPr>
          <p:nvPr/>
        </p:nvSpPr>
        <p:spPr bwMode="auto">
          <a:xfrm>
            <a:off x="4929190" y="1443049"/>
            <a:ext cx="649537"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気候</a:t>
            </a:r>
            <a:endParaRPr lang="ja-JP" altLang="en-US" dirty="0">
              <a:solidFill>
                <a:schemeClr val="tx1"/>
              </a:solidFill>
              <a:effectLst>
                <a:outerShdw blurRad="38100" dist="38100" dir="2700000" algn="tl">
                  <a:srgbClr val="000000">
                    <a:alpha val="43137"/>
                  </a:srgbClr>
                </a:outerShdw>
              </a:effectLst>
              <a:latin typeface="+mn-ea"/>
            </a:endParaRPr>
          </a:p>
        </p:txBody>
      </p:sp>
      <p:sp>
        <p:nvSpPr>
          <p:cNvPr id="16" name="Rectangle 8"/>
          <p:cNvSpPr>
            <a:spLocks noChangeArrowheads="1"/>
          </p:cNvSpPr>
          <p:nvPr/>
        </p:nvSpPr>
        <p:spPr bwMode="auto">
          <a:xfrm>
            <a:off x="5214942" y="1800239"/>
            <a:ext cx="2928958" cy="1723549"/>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大陸沿岸　　・カタバ風</a:t>
            </a:r>
            <a:r>
              <a:rPr lang="en-US" altLang="ja-JP" sz="1400" dirty="0" smtClean="0">
                <a:effectLst>
                  <a:outerShdw blurRad="38100" dist="38100" dir="2700000" algn="tl">
                    <a:srgbClr val="000000">
                      <a:alpha val="43137"/>
                    </a:srgbClr>
                  </a:outerShdw>
                </a:effectLst>
                <a:latin typeface="ＭＳ Ｐゴシック" charset="-128"/>
              </a:rPr>
              <a:t>(</a:t>
            </a:r>
            <a:r>
              <a:rPr lang="ja-JP" altLang="en-US" sz="1400" dirty="0" smtClean="0">
                <a:effectLst>
                  <a:outerShdw blurRad="38100" dist="38100" dir="2700000" algn="tl">
                    <a:srgbClr val="000000">
                      <a:alpha val="43137"/>
                    </a:srgbClr>
                  </a:outerShdw>
                </a:effectLst>
                <a:latin typeface="ＭＳ Ｐゴシック" charset="-128"/>
              </a:rPr>
              <a:t>斜面下降風</a:t>
            </a:r>
            <a:r>
              <a:rPr lang="en-US" altLang="ja-JP" sz="1400" dirty="0" smtClean="0">
                <a:effectLst>
                  <a:outerShdw blurRad="38100" dist="38100" dir="2700000" algn="tl">
                    <a:srgbClr val="000000">
                      <a:alpha val="43137"/>
                    </a:srgbClr>
                  </a:outerShdw>
                </a:effectLst>
                <a:latin typeface="ＭＳ Ｐゴシック" charset="-128"/>
              </a:rPr>
              <a:t>)</a:t>
            </a:r>
          </a:p>
          <a:p>
            <a:pPr defTabSz="4176713"/>
            <a:r>
              <a:rPr lang="ja-JP" altLang="en-US" sz="1400" dirty="0" smtClean="0">
                <a:effectLst>
                  <a:outerShdw blurRad="38100" dist="38100" dir="2700000" algn="tl">
                    <a:srgbClr val="000000">
                      <a:alpha val="43137"/>
                    </a:srgbClr>
                  </a:outerShdw>
                </a:effectLst>
                <a:latin typeface="ＭＳ Ｐゴシック" charset="-128"/>
              </a:rPr>
              <a:t>　　　　　　　　・ブリザード</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a:t>
            </a:r>
            <a:r>
              <a:rPr lang="en-US" altLang="ja-JP" sz="1400" dirty="0" smtClean="0">
                <a:effectLst>
                  <a:outerShdw blurRad="38100" dist="38100" dir="2700000" algn="tl">
                    <a:srgbClr val="000000">
                      <a:alpha val="43137"/>
                    </a:srgbClr>
                  </a:outerShdw>
                </a:effectLst>
                <a:latin typeface="ＭＳ Ｐゴシック" charset="-128"/>
              </a:rPr>
              <a:t>-40</a:t>
            </a:r>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+10</a:t>
            </a:r>
            <a:r>
              <a:rPr lang="ja-JP" altLang="en-US" sz="1400" dirty="0" smtClean="0">
                <a:effectLst>
                  <a:outerShdw blurRad="38100" dist="38100" dir="2700000" algn="tl">
                    <a:srgbClr val="000000">
                      <a:alpha val="43137"/>
                    </a:srgbClr>
                  </a:outerShdw>
                </a:effectLst>
                <a:latin typeface="ＭＳ Ｐゴシック" charset="-128"/>
              </a:rPr>
              <a:t>℃</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endParaRPr lang="en-US" altLang="ja-JP" sz="8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内陸高原　　・極高気圧帯</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・乾燥、無風</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・極渦</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a:t>
            </a:r>
            <a:r>
              <a:rPr lang="en-US" altLang="ja-JP" sz="1400" dirty="0" smtClean="0">
                <a:effectLst>
                  <a:outerShdw blurRad="38100" dist="38100" dir="2700000" algn="tl">
                    <a:srgbClr val="000000">
                      <a:alpha val="43137"/>
                    </a:srgbClr>
                  </a:outerShdw>
                </a:effectLst>
                <a:latin typeface="ＭＳ Ｐゴシック" charset="-128"/>
              </a:rPr>
              <a:t>-90</a:t>
            </a:r>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-20</a:t>
            </a:r>
            <a:r>
              <a:rPr lang="ja-JP" altLang="en-US" sz="1400" dirty="0" smtClean="0">
                <a:effectLst>
                  <a:outerShdw blurRad="38100" dist="38100" dir="2700000" algn="tl">
                    <a:srgbClr val="000000">
                      <a:alpha val="43137"/>
                    </a:srgbClr>
                  </a:outerShdw>
                </a:effectLst>
                <a:latin typeface="ＭＳ Ｐゴシック" charset="-128"/>
              </a:rPr>
              <a:t>℃</a:t>
            </a:r>
            <a:endParaRPr lang="en-US" altLang="ja-JP" sz="1400" dirty="0" smtClean="0">
              <a:effectLst>
                <a:outerShdw blurRad="38100" dist="38100" dir="2700000" algn="tl">
                  <a:srgbClr val="000000">
                    <a:alpha val="43137"/>
                  </a:srgbClr>
                </a:outerShdw>
              </a:effectLst>
              <a:latin typeface="ＭＳ Ｐゴシック" charset="-128"/>
            </a:endParaRPr>
          </a:p>
        </p:txBody>
      </p:sp>
      <p:pic>
        <p:nvPicPr>
          <p:cNvPr id="18" name="Picture 16" descr="antarctica3"/>
          <p:cNvPicPr>
            <a:picLocks noChangeAspect="1" noChangeArrowheads="1"/>
          </p:cNvPicPr>
          <p:nvPr/>
        </p:nvPicPr>
        <p:blipFill>
          <a:blip r:embed="rId2" cstate="print">
            <a:clrChange>
              <a:clrFrom>
                <a:srgbClr val="FAFAFA"/>
              </a:clrFrom>
              <a:clrTo>
                <a:srgbClr val="FAFAFA">
                  <a:alpha val="0"/>
                </a:srgbClr>
              </a:clrTo>
            </a:clrChange>
          </a:blip>
          <a:srcRect/>
          <a:stretch>
            <a:fillRect/>
          </a:stretch>
        </p:blipFill>
        <p:spPr bwMode="auto">
          <a:xfrm>
            <a:off x="647702" y="2871809"/>
            <a:ext cx="4059237" cy="3629025"/>
          </a:xfrm>
          <a:prstGeom prst="rect">
            <a:avLst/>
          </a:prstGeom>
          <a:noFill/>
        </p:spPr>
      </p:pic>
      <p:sp>
        <p:nvSpPr>
          <p:cNvPr id="22" name="Oval 17"/>
          <p:cNvSpPr>
            <a:spLocks noChangeArrowheads="1"/>
          </p:cNvSpPr>
          <p:nvPr/>
        </p:nvSpPr>
        <p:spPr bwMode="auto">
          <a:xfrm>
            <a:off x="3052764" y="3930672"/>
            <a:ext cx="150813" cy="152400"/>
          </a:xfrm>
          <a:prstGeom prst="ellipse">
            <a:avLst/>
          </a:prstGeom>
          <a:solidFill>
            <a:srgbClr val="FF0000"/>
          </a:solidFill>
          <a:ln w="9525" algn="ctr">
            <a:noFill/>
            <a:round/>
            <a:headEnd/>
            <a:tailEnd/>
          </a:ln>
          <a:effectLst/>
        </p:spPr>
        <p:txBody>
          <a:bodyPr anchor="ctr">
            <a:spAutoFit/>
          </a:bodyPr>
          <a:lstStyle/>
          <a:p>
            <a:endParaRPr lang="ja-JP" altLang="en-US"/>
          </a:p>
        </p:txBody>
      </p:sp>
      <p:sp>
        <p:nvSpPr>
          <p:cNvPr id="25" name="Oval 18"/>
          <p:cNvSpPr>
            <a:spLocks noChangeArrowheads="1"/>
          </p:cNvSpPr>
          <p:nvPr/>
        </p:nvSpPr>
        <p:spPr bwMode="auto">
          <a:xfrm>
            <a:off x="3154364" y="4487884"/>
            <a:ext cx="150813" cy="152400"/>
          </a:xfrm>
          <a:prstGeom prst="ellipse">
            <a:avLst/>
          </a:prstGeom>
          <a:solidFill>
            <a:srgbClr val="0033CC"/>
          </a:solidFill>
          <a:ln w="9525" algn="ctr">
            <a:noFill/>
            <a:round/>
            <a:headEnd/>
            <a:tailEnd/>
          </a:ln>
          <a:effectLst/>
        </p:spPr>
        <p:txBody>
          <a:bodyPr anchor="ctr">
            <a:spAutoFit/>
          </a:bodyPr>
          <a:lstStyle/>
          <a:p>
            <a:endParaRPr lang="ja-JP" altLang="en-US"/>
          </a:p>
        </p:txBody>
      </p:sp>
      <p:sp>
        <p:nvSpPr>
          <p:cNvPr id="26" name="Oval 19"/>
          <p:cNvSpPr>
            <a:spLocks noChangeArrowheads="1"/>
          </p:cNvSpPr>
          <p:nvPr/>
        </p:nvSpPr>
        <p:spPr bwMode="auto">
          <a:xfrm>
            <a:off x="3403602" y="5197497"/>
            <a:ext cx="150812" cy="152400"/>
          </a:xfrm>
          <a:prstGeom prst="ellipse">
            <a:avLst/>
          </a:prstGeom>
          <a:solidFill>
            <a:srgbClr val="0033CC"/>
          </a:solidFill>
          <a:ln w="9525" algn="ctr">
            <a:noFill/>
            <a:round/>
            <a:headEnd/>
            <a:tailEnd/>
          </a:ln>
          <a:effectLst/>
        </p:spPr>
        <p:txBody>
          <a:bodyPr anchor="ctr">
            <a:spAutoFit/>
          </a:bodyPr>
          <a:lstStyle/>
          <a:p>
            <a:endParaRPr lang="ja-JP" altLang="en-US"/>
          </a:p>
        </p:txBody>
      </p:sp>
      <p:sp>
        <p:nvSpPr>
          <p:cNvPr id="27" name="Oval 20"/>
          <p:cNvSpPr>
            <a:spLocks noChangeArrowheads="1"/>
          </p:cNvSpPr>
          <p:nvPr/>
        </p:nvSpPr>
        <p:spPr bwMode="auto">
          <a:xfrm>
            <a:off x="2592389" y="4592659"/>
            <a:ext cx="150813" cy="152400"/>
          </a:xfrm>
          <a:prstGeom prst="ellipse">
            <a:avLst/>
          </a:prstGeom>
          <a:solidFill>
            <a:srgbClr val="0033CC"/>
          </a:solidFill>
          <a:ln w="9525" algn="ctr">
            <a:noFill/>
            <a:round/>
            <a:headEnd/>
            <a:tailEnd/>
          </a:ln>
          <a:effectLst/>
        </p:spPr>
        <p:txBody>
          <a:bodyPr anchor="ctr">
            <a:spAutoFit/>
          </a:bodyPr>
          <a:lstStyle/>
          <a:p>
            <a:endParaRPr lang="ja-JP" altLang="en-US"/>
          </a:p>
        </p:txBody>
      </p:sp>
      <p:sp>
        <p:nvSpPr>
          <p:cNvPr id="28" name="Text Box 21"/>
          <p:cNvSpPr txBox="1">
            <a:spLocks noChangeArrowheads="1"/>
          </p:cNvSpPr>
          <p:nvPr/>
        </p:nvSpPr>
        <p:spPr bwMode="auto">
          <a:xfrm>
            <a:off x="928662" y="3157561"/>
            <a:ext cx="1247759" cy="369332"/>
          </a:xfrm>
          <a:prstGeom prst="rect">
            <a:avLst/>
          </a:prstGeom>
          <a:solidFill>
            <a:schemeClr val="bg1"/>
          </a:solidFill>
          <a:ln w="9525">
            <a:solidFill>
              <a:srgbClr val="FF0000"/>
            </a:solidFill>
            <a:miter lim="800000"/>
            <a:headEnd/>
            <a:tailEnd/>
          </a:ln>
          <a:effectLst/>
        </p:spPr>
        <p:txBody>
          <a:bodyPr wrap="square">
            <a:spAutoFit/>
          </a:bodyPr>
          <a:lstStyle/>
          <a:p>
            <a:pPr algn="ctr" defTabSz="4114800"/>
            <a:r>
              <a:rPr lang="ja-JP" altLang="en-US" dirty="0" smtClean="0">
                <a:effectLst>
                  <a:outerShdw blurRad="38100" dist="38100" dir="2700000" algn="tl">
                    <a:srgbClr val="000000">
                      <a:alpha val="43137"/>
                    </a:srgbClr>
                  </a:outerShdw>
                </a:effectLst>
              </a:rPr>
              <a:t>ドームふじ</a:t>
            </a:r>
            <a:endParaRPr lang="en-US" altLang="ja-JP" dirty="0">
              <a:effectLst>
                <a:outerShdw blurRad="38100" dist="38100" dir="2700000" algn="tl">
                  <a:srgbClr val="000000">
                    <a:alpha val="43137"/>
                  </a:srgbClr>
                </a:outerShdw>
              </a:effectLst>
            </a:endParaRPr>
          </a:p>
        </p:txBody>
      </p:sp>
      <p:sp>
        <p:nvSpPr>
          <p:cNvPr id="29" name="Text Box 22"/>
          <p:cNvSpPr txBox="1">
            <a:spLocks noChangeArrowheads="1"/>
          </p:cNvSpPr>
          <p:nvPr/>
        </p:nvSpPr>
        <p:spPr bwMode="auto">
          <a:xfrm>
            <a:off x="4357686" y="4372007"/>
            <a:ext cx="974721" cy="369332"/>
          </a:xfrm>
          <a:prstGeom prst="rect">
            <a:avLst/>
          </a:prstGeom>
          <a:solidFill>
            <a:schemeClr val="bg1"/>
          </a:solidFill>
          <a:ln w="9525">
            <a:solidFill>
              <a:srgbClr val="0033CC"/>
            </a:solidFill>
            <a:miter lim="800000"/>
            <a:headEnd/>
            <a:tailEnd/>
          </a:ln>
          <a:effectLst/>
        </p:spPr>
        <p:txBody>
          <a:bodyPr wrap="square">
            <a:spAutoFit/>
          </a:bodyPr>
          <a:lstStyle/>
          <a:p>
            <a:pPr algn="ctr" defTabSz="4114800"/>
            <a:r>
              <a:rPr lang="ja-JP" altLang="en-US" dirty="0" smtClean="0">
                <a:effectLst>
                  <a:outerShdw blurRad="38100" dist="38100" dir="2700000" algn="tl">
                    <a:srgbClr val="000000">
                      <a:alpha val="43137"/>
                    </a:srgbClr>
                  </a:outerShdw>
                </a:effectLst>
              </a:rPr>
              <a:t>ドーム</a:t>
            </a:r>
            <a:r>
              <a:rPr lang="en-US" altLang="ja-JP" dirty="0" smtClean="0">
                <a:effectLst>
                  <a:outerShdw blurRad="38100" dist="38100" dir="2700000" algn="tl">
                    <a:srgbClr val="000000">
                      <a:alpha val="43137"/>
                    </a:srgbClr>
                  </a:outerShdw>
                </a:effectLst>
              </a:rPr>
              <a:t>A</a:t>
            </a:r>
            <a:endParaRPr lang="en-US" altLang="ja-JP" dirty="0">
              <a:effectLst>
                <a:outerShdw blurRad="38100" dist="38100" dir="2700000" algn="tl">
                  <a:srgbClr val="000000">
                    <a:alpha val="43137"/>
                  </a:srgbClr>
                </a:outerShdw>
              </a:effectLst>
            </a:endParaRPr>
          </a:p>
        </p:txBody>
      </p:sp>
      <p:sp>
        <p:nvSpPr>
          <p:cNvPr id="30" name="Text Box 23"/>
          <p:cNvSpPr txBox="1">
            <a:spLocks noChangeArrowheads="1"/>
          </p:cNvSpPr>
          <p:nvPr/>
        </p:nvSpPr>
        <p:spPr bwMode="auto">
          <a:xfrm>
            <a:off x="2143108" y="6086519"/>
            <a:ext cx="938211" cy="369332"/>
          </a:xfrm>
          <a:prstGeom prst="rect">
            <a:avLst/>
          </a:prstGeom>
          <a:solidFill>
            <a:schemeClr val="bg1"/>
          </a:solidFill>
          <a:ln w="9525">
            <a:solidFill>
              <a:srgbClr val="0033CC"/>
            </a:solidFill>
            <a:miter lim="800000"/>
            <a:headEnd/>
            <a:tailEnd/>
          </a:ln>
          <a:effectLst/>
        </p:spPr>
        <p:txBody>
          <a:bodyPr wrap="square">
            <a:spAutoFit/>
          </a:bodyPr>
          <a:lstStyle/>
          <a:p>
            <a:pPr algn="ctr" defTabSz="4114800"/>
            <a:r>
              <a:rPr lang="ja-JP" altLang="en-US" dirty="0" smtClean="0">
                <a:effectLst>
                  <a:outerShdw blurRad="38100" dist="38100" dir="2700000" algn="tl">
                    <a:srgbClr val="000000">
                      <a:alpha val="43137"/>
                    </a:srgbClr>
                  </a:outerShdw>
                </a:effectLst>
              </a:rPr>
              <a:t>ドーム</a:t>
            </a:r>
            <a:r>
              <a:rPr lang="en-US" altLang="ja-JP" dirty="0" smtClean="0">
                <a:effectLst>
                  <a:outerShdw blurRad="38100" dist="38100" dir="2700000" algn="tl">
                    <a:srgbClr val="000000">
                      <a:alpha val="43137"/>
                    </a:srgbClr>
                  </a:outerShdw>
                </a:effectLst>
              </a:rPr>
              <a:t>C</a:t>
            </a:r>
            <a:endParaRPr lang="en-US" altLang="ja-JP" dirty="0">
              <a:effectLst>
                <a:outerShdw blurRad="38100" dist="38100" dir="2700000" algn="tl">
                  <a:srgbClr val="000000">
                    <a:alpha val="43137"/>
                  </a:srgbClr>
                </a:outerShdw>
              </a:effectLst>
            </a:endParaRPr>
          </a:p>
        </p:txBody>
      </p:sp>
      <p:sp>
        <p:nvSpPr>
          <p:cNvPr id="31" name="Text Box 24"/>
          <p:cNvSpPr txBox="1">
            <a:spLocks noChangeArrowheads="1"/>
          </p:cNvSpPr>
          <p:nvPr/>
        </p:nvSpPr>
        <p:spPr bwMode="auto">
          <a:xfrm>
            <a:off x="642910" y="5086387"/>
            <a:ext cx="930298" cy="369332"/>
          </a:xfrm>
          <a:prstGeom prst="rect">
            <a:avLst/>
          </a:prstGeom>
          <a:solidFill>
            <a:schemeClr val="bg1"/>
          </a:solidFill>
          <a:ln w="9525">
            <a:solidFill>
              <a:srgbClr val="0033CC"/>
            </a:solidFill>
            <a:miter lim="800000"/>
            <a:headEnd/>
            <a:tailEnd/>
          </a:ln>
          <a:effectLst/>
        </p:spPr>
        <p:txBody>
          <a:bodyPr wrap="square">
            <a:spAutoFit/>
          </a:bodyPr>
          <a:lstStyle/>
          <a:p>
            <a:pPr algn="ctr" defTabSz="4114800"/>
            <a:r>
              <a:rPr lang="ja-JP" altLang="en-US" dirty="0" smtClean="0">
                <a:effectLst>
                  <a:outerShdw blurRad="38100" dist="38100" dir="2700000" algn="tl">
                    <a:srgbClr val="000000">
                      <a:alpha val="43137"/>
                    </a:srgbClr>
                  </a:outerShdw>
                </a:effectLst>
              </a:rPr>
              <a:t>南極点</a:t>
            </a:r>
            <a:endParaRPr lang="en-US" altLang="ja-JP" dirty="0">
              <a:effectLst>
                <a:outerShdw blurRad="38100" dist="38100" dir="2700000" algn="tl">
                  <a:srgbClr val="000000">
                    <a:alpha val="43137"/>
                  </a:srgbClr>
                </a:outerShdw>
              </a:effectLst>
            </a:endParaRPr>
          </a:p>
        </p:txBody>
      </p:sp>
      <p:sp>
        <p:nvSpPr>
          <p:cNvPr id="32" name="Oval 25"/>
          <p:cNvSpPr>
            <a:spLocks noChangeArrowheads="1"/>
          </p:cNvSpPr>
          <p:nvPr/>
        </p:nvSpPr>
        <p:spPr bwMode="auto">
          <a:xfrm>
            <a:off x="3454402" y="3524272"/>
            <a:ext cx="150812" cy="153987"/>
          </a:xfrm>
          <a:prstGeom prst="ellipse">
            <a:avLst/>
          </a:prstGeom>
          <a:solidFill>
            <a:srgbClr val="FF0000"/>
          </a:solidFill>
          <a:ln w="9525" algn="ctr">
            <a:noFill/>
            <a:round/>
            <a:headEnd/>
            <a:tailEnd/>
          </a:ln>
          <a:effectLst/>
        </p:spPr>
        <p:txBody>
          <a:bodyPr anchor="ctr">
            <a:spAutoFit/>
          </a:bodyPr>
          <a:lstStyle/>
          <a:p>
            <a:endParaRPr lang="ja-JP" altLang="en-US"/>
          </a:p>
        </p:txBody>
      </p:sp>
      <p:sp>
        <p:nvSpPr>
          <p:cNvPr id="33" name="Text Box 26"/>
          <p:cNvSpPr txBox="1">
            <a:spLocks noChangeArrowheads="1"/>
          </p:cNvSpPr>
          <p:nvPr/>
        </p:nvSpPr>
        <p:spPr bwMode="auto">
          <a:xfrm>
            <a:off x="3571868" y="2871809"/>
            <a:ext cx="1123951" cy="369332"/>
          </a:xfrm>
          <a:prstGeom prst="rect">
            <a:avLst/>
          </a:prstGeom>
          <a:solidFill>
            <a:schemeClr val="bg1"/>
          </a:solidFill>
          <a:ln w="9525">
            <a:solidFill>
              <a:srgbClr val="FF0000"/>
            </a:solidFill>
            <a:miter lim="800000"/>
            <a:headEnd/>
            <a:tailEnd/>
          </a:ln>
          <a:effectLst/>
        </p:spPr>
        <p:txBody>
          <a:bodyPr wrap="square">
            <a:spAutoFit/>
          </a:bodyPr>
          <a:lstStyle/>
          <a:p>
            <a:pPr algn="ctr" defTabSz="4114800"/>
            <a:r>
              <a:rPr lang="ja-JP" altLang="en-US" dirty="0" smtClean="0">
                <a:effectLst>
                  <a:outerShdw blurRad="38100" dist="38100" dir="2700000" algn="tl">
                    <a:srgbClr val="000000">
                      <a:alpha val="43137"/>
                    </a:srgbClr>
                  </a:outerShdw>
                </a:effectLst>
              </a:rPr>
              <a:t>昭和基地</a:t>
            </a:r>
            <a:endParaRPr lang="en-US" altLang="ja-JP" dirty="0">
              <a:effectLst>
                <a:outerShdw blurRad="38100" dist="38100" dir="2700000" algn="tl">
                  <a:srgbClr val="000000">
                    <a:alpha val="43137"/>
                  </a:srgbClr>
                </a:outerShdw>
              </a:effectLst>
            </a:endParaRPr>
          </a:p>
        </p:txBody>
      </p:sp>
      <p:cxnSp>
        <p:nvCxnSpPr>
          <p:cNvPr id="37" name="直線矢印コネクタ 36"/>
          <p:cNvCxnSpPr/>
          <p:nvPr/>
        </p:nvCxnSpPr>
        <p:spPr>
          <a:xfrm>
            <a:off x="1928794" y="3586189"/>
            <a:ext cx="1071570" cy="35719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rot="10800000" flipV="1">
            <a:off x="3643306" y="3300437"/>
            <a:ext cx="357190" cy="21431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rot="10800000">
            <a:off x="3357554" y="4586321"/>
            <a:ext cx="928694" cy="1588"/>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5400000" flipH="1" flipV="1">
            <a:off x="2750331" y="5407858"/>
            <a:ext cx="642942" cy="571504"/>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1643042" y="4729197"/>
            <a:ext cx="928694" cy="500066"/>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中華人民共和国の国旗">
            <a:hlinkClick r:id="rId3" tooltip="中華人民共和国の国旗"/>
          </p:cNvPr>
          <p:cNvPicPr>
            <a:picLocks noChangeAspect="1" noChangeArrowheads="1"/>
          </p:cNvPicPr>
          <p:nvPr/>
        </p:nvPicPr>
        <p:blipFill>
          <a:blip r:embed="rId4" cstate="print"/>
          <a:srcRect/>
          <a:stretch>
            <a:fillRect/>
          </a:stretch>
        </p:blipFill>
        <p:spPr bwMode="auto">
          <a:xfrm>
            <a:off x="4500562" y="4800635"/>
            <a:ext cx="428628" cy="286851"/>
          </a:xfrm>
          <a:prstGeom prst="rect">
            <a:avLst/>
          </a:prstGeom>
          <a:noFill/>
        </p:spPr>
      </p:pic>
      <p:pic>
        <p:nvPicPr>
          <p:cNvPr id="1028" name="Picture 4" descr="イタリアの国旗">
            <a:hlinkClick r:id="rId5" tooltip="イタリアの国旗"/>
          </p:cNvPr>
          <p:cNvPicPr>
            <a:picLocks noChangeAspect="1" noChangeArrowheads="1"/>
          </p:cNvPicPr>
          <p:nvPr/>
        </p:nvPicPr>
        <p:blipFill>
          <a:blip r:embed="rId6" cstate="print"/>
          <a:srcRect/>
          <a:stretch>
            <a:fillRect/>
          </a:stretch>
        </p:blipFill>
        <p:spPr bwMode="auto">
          <a:xfrm>
            <a:off x="3643306" y="6157957"/>
            <a:ext cx="428628" cy="286851"/>
          </a:xfrm>
          <a:prstGeom prst="rect">
            <a:avLst/>
          </a:prstGeom>
          <a:noFill/>
        </p:spPr>
      </p:pic>
      <p:pic>
        <p:nvPicPr>
          <p:cNvPr id="1030" name="Picture 6" descr="フランスの国旗">
            <a:hlinkClick r:id="rId7" tooltip="フランスの国旗"/>
          </p:cNvPr>
          <p:cNvPicPr>
            <a:picLocks noChangeAspect="1" noChangeArrowheads="1"/>
          </p:cNvPicPr>
          <p:nvPr/>
        </p:nvPicPr>
        <p:blipFill>
          <a:blip r:embed="rId8" cstate="print"/>
          <a:srcRect/>
          <a:stretch>
            <a:fillRect/>
          </a:stretch>
        </p:blipFill>
        <p:spPr bwMode="auto">
          <a:xfrm>
            <a:off x="3143240" y="6157957"/>
            <a:ext cx="426985" cy="285752"/>
          </a:xfrm>
          <a:prstGeom prst="rect">
            <a:avLst/>
          </a:prstGeom>
          <a:noFill/>
        </p:spPr>
      </p:pic>
      <p:pic>
        <p:nvPicPr>
          <p:cNvPr id="1032" name="Picture 8" descr="アメリカ合衆国の国旗">
            <a:hlinkClick r:id="rId9" tooltip="アメリカ合衆国の国旗"/>
          </p:cNvPr>
          <p:cNvPicPr>
            <a:picLocks noChangeAspect="1" noChangeArrowheads="1"/>
          </p:cNvPicPr>
          <p:nvPr/>
        </p:nvPicPr>
        <p:blipFill>
          <a:blip r:embed="rId10" cstate="print"/>
          <a:srcRect/>
          <a:stretch>
            <a:fillRect/>
          </a:stretch>
        </p:blipFill>
        <p:spPr bwMode="auto">
          <a:xfrm>
            <a:off x="785786" y="5515015"/>
            <a:ext cx="571504" cy="301410"/>
          </a:xfrm>
          <a:prstGeom prst="rect">
            <a:avLst/>
          </a:prstGeom>
          <a:noFill/>
        </p:spPr>
      </p:pic>
      <p:pic>
        <p:nvPicPr>
          <p:cNvPr id="1034" name="Picture 10" descr="日本の国旗">
            <a:hlinkClick r:id="rId11" tooltip="日本の国旗"/>
          </p:cNvPr>
          <p:cNvPicPr>
            <a:picLocks noChangeAspect="1" noChangeArrowheads="1"/>
          </p:cNvPicPr>
          <p:nvPr/>
        </p:nvPicPr>
        <p:blipFill>
          <a:blip r:embed="rId12" cstate="print"/>
          <a:srcRect/>
          <a:stretch>
            <a:fillRect/>
          </a:stretch>
        </p:blipFill>
        <p:spPr bwMode="auto">
          <a:xfrm>
            <a:off x="4117961" y="3300437"/>
            <a:ext cx="426985" cy="285752"/>
          </a:xfrm>
          <a:prstGeom prst="rect">
            <a:avLst/>
          </a:prstGeom>
          <a:noFill/>
        </p:spPr>
      </p:pic>
      <p:pic>
        <p:nvPicPr>
          <p:cNvPr id="1036" name="Picture 12" descr="オーストラリアの国旗">
            <a:hlinkClick r:id="rId13" tooltip="オーストラリアの国旗"/>
          </p:cNvPr>
          <p:cNvPicPr>
            <a:picLocks noChangeAspect="1" noChangeArrowheads="1"/>
          </p:cNvPicPr>
          <p:nvPr/>
        </p:nvPicPr>
        <p:blipFill>
          <a:blip r:embed="rId14" cstate="print"/>
          <a:srcRect/>
          <a:stretch>
            <a:fillRect/>
          </a:stretch>
        </p:blipFill>
        <p:spPr bwMode="auto">
          <a:xfrm>
            <a:off x="4143372" y="6157957"/>
            <a:ext cx="571504" cy="285752"/>
          </a:xfrm>
          <a:prstGeom prst="rect">
            <a:avLst/>
          </a:prstGeom>
          <a:noFill/>
        </p:spPr>
      </p:pic>
      <p:pic>
        <p:nvPicPr>
          <p:cNvPr id="64" name="Picture 12" descr="オーストラリアの国旗">
            <a:hlinkClick r:id="rId13" tooltip="オーストラリアの国旗"/>
          </p:cNvPr>
          <p:cNvPicPr>
            <a:picLocks noChangeAspect="1" noChangeArrowheads="1"/>
          </p:cNvPicPr>
          <p:nvPr/>
        </p:nvPicPr>
        <p:blipFill>
          <a:blip r:embed="rId14" cstate="print"/>
          <a:srcRect/>
          <a:stretch>
            <a:fillRect/>
          </a:stretch>
        </p:blipFill>
        <p:spPr bwMode="auto">
          <a:xfrm>
            <a:off x="5000628" y="4800635"/>
            <a:ext cx="571504" cy="285752"/>
          </a:xfrm>
          <a:prstGeom prst="rect">
            <a:avLst/>
          </a:prstGeom>
          <a:noFill/>
        </p:spPr>
      </p:pic>
      <p:pic>
        <p:nvPicPr>
          <p:cNvPr id="66" name="Picture 12" descr="オーストラリアの国旗">
            <a:hlinkClick r:id="rId13" tooltip="オーストラリアの国旗"/>
          </p:cNvPr>
          <p:cNvPicPr>
            <a:picLocks noChangeAspect="1" noChangeArrowheads="1"/>
          </p:cNvPicPr>
          <p:nvPr/>
        </p:nvPicPr>
        <p:blipFill>
          <a:blip r:embed="rId14" cstate="print"/>
          <a:srcRect/>
          <a:stretch>
            <a:fillRect/>
          </a:stretch>
        </p:blipFill>
        <p:spPr bwMode="auto">
          <a:xfrm>
            <a:off x="1428728" y="5515015"/>
            <a:ext cx="571504" cy="285752"/>
          </a:xfrm>
          <a:prstGeom prst="rect">
            <a:avLst/>
          </a:prstGeom>
          <a:noFill/>
        </p:spPr>
      </p:pic>
      <p:pic>
        <p:nvPicPr>
          <p:cNvPr id="67" name="Picture 10" descr="日本の国旗">
            <a:hlinkClick r:id="rId11" tooltip="日本の国旗"/>
          </p:cNvPr>
          <p:cNvPicPr>
            <a:picLocks noChangeAspect="1" noChangeArrowheads="1"/>
          </p:cNvPicPr>
          <p:nvPr/>
        </p:nvPicPr>
        <p:blipFill>
          <a:blip r:embed="rId12" cstate="print"/>
          <a:srcRect/>
          <a:stretch>
            <a:fillRect/>
          </a:stretch>
        </p:blipFill>
        <p:spPr bwMode="auto">
          <a:xfrm>
            <a:off x="1331879" y="3586189"/>
            <a:ext cx="426985" cy="285752"/>
          </a:xfrm>
          <a:prstGeom prst="rect">
            <a:avLst/>
          </a:prstGeom>
          <a:noFill/>
        </p:spPr>
      </p:pic>
      <p:sp>
        <p:nvSpPr>
          <p:cNvPr id="68" name="テキスト ボックス 67"/>
          <p:cNvSpPr txBox="1"/>
          <p:nvPr/>
        </p:nvSpPr>
        <p:spPr>
          <a:xfrm>
            <a:off x="5715008" y="4086255"/>
            <a:ext cx="3000396" cy="523220"/>
          </a:xfrm>
          <a:prstGeom prst="rect">
            <a:avLst/>
          </a:prstGeom>
          <a:noFill/>
        </p:spPr>
        <p:txBody>
          <a:bodyPr wrap="square" rtlCol="0">
            <a:spAutoFit/>
          </a:bodyPr>
          <a:lstStyle/>
          <a:p>
            <a:pPr algn="ctr"/>
            <a:r>
              <a:rPr kumimoji="1" lang="ja-JP" altLang="en-US" sz="1400" dirty="0" smtClean="0">
                <a:effectLst>
                  <a:outerShdw blurRad="38100" dist="38100" dir="2700000" algn="tl">
                    <a:srgbClr val="000000">
                      <a:alpha val="43137"/>
                    </a:srgbClr>
                  </a:outerShdw>
                </a:effectLst>
              </a:rPr>
              <a:t>極低温・安定した大気・極夜</a:t>
            </a:r>
            <a:endParaRPr kumimoji="1" lang="en-US" altLang="ja-JP" sz="1400" dirty="0" smtClean="0">
              <a:effectLst>
                <a:outerShdw blurRad="38100" dist="38100" dir="2700000" algn="tl">
                  <a:srgbClr val="000000">
                    <a:alpha val="43137"/>
                  </a:srgbClr>
                </a:outerShdw>
              </a:effectLst>
            </a:endParaRPr>
          </a:p>
          <a:p>
            <a:r>
              <a:rPr kumimoji="1" lang="ja-JP" altLang="en-US" sz="1400" dirty="0" smtClean="0">
                <a:effectLst>
                  <a:outerShdw blurRad="38100" dist="38100" dir="2700000" algn="tl">
                    <a:srgbClr val="000000">
                      <a:alpha val="43137"/>
                    </a:srgbClr>
                  </a:outerShdw>
                </a:effectLst>
              </a:rPr>
              <a:t>赤外～サブミリ天文学</a:t>
            </a:r>
            <a:r>
              <a:rPr lang="ja-JP" altLang="en-US" sz="1400" dirty="0" smtClean="0">
                <a:effectLst>
                  <a:outerShdw blurRad="38100" dist="38100" dir="2700000" algn="tl">
                    <a:srgbClr val="000000">
                      <a:alpha val="43137"/>
                    </a:srgbClr>
                  </a:outerShdw>
                </a:effectLst>
              </a:rPr>
              <a:t>にとって好条件</a:t>
            </a:r>
            <a:endParaRPr lang="en-US" altLang="ja-JP" sz="1400" dirty="0" smtClean="0">
              <a:effectLst>
                <a:outerShdw blurRad="38100" dist="38100" dir="2700000" algn="tl">
                  <a:srgbClr val="000000">
                    <a:alpha val="43137"/>
                  </a:srgbClr>
                </a:outerShdw>
              </a:effectLst>
            </a:endParaRPr>
          </a:p>
        </p:txBody>
      </p:sp>
      <p:pic>
        <p:nvPicPr>
          <p:cNvPr id="1037" name="Picture 13" descr="D:\M2\20100202修論発表会\基地.jpg"/>
          <p:cNvPicPr>
            <a:picLocks noChangeAspect="1" noChangeArrowheads="1"/>
          </p:cNvPicPr>
          <p:nvPr/>
        </p:nvPicPr>
        <p:blipFill>
          <a:blip r:embed="rId15" cstate="print"/>
          <a:srcRect/>
          <a:stretch>
            <a:fillRect/>
          </a:stretch>
        </p:blipFill>
        <p:spPr bwMode="auto">
          <a:xfrm>
            <a:off x="5143504" y="5300701"/>
            <a:ext cx="3763952" cy="1143008"/>
          </a:xfrm>
          <a:prstGeom prst="rect">
            <a:avLst/>
          </a:prstGeom>
          <a:noFill/>
          <a:effectLst>
            <a:outerShdw blurRad="50800" dist="38100" dir="2700000" algn="tl" rotWithShape="0">
              <a:prstClr val="black">
                <a:alpha val="40000"/>
              </a:prstClr>
            </a:outerShdw>
          </a:effectLst>
        </p:spPr>
      </p:pic>
      <p:sp>
        <p:nvSpPr>
          <p:cNvPr id="70" name="スライド番号プレースホルダ 69"/>
          <p:cNvSpPr>
            <a:spLocks noGrp="1"/>
          </p:cNvSpPr>
          <p:nvPr>
            <p:ph type="sldNum" sz="quarter" idx="12"/>
          </p:nvPr>
        </p:nvSpPr>
        <p:spPr/>
        <p:txBody>
          <a:bodyPr/>
          <a:lstStyle/>
          <a:p>
            <a:fld id="{211C075B-6712-4FC4-92CB-6BC868D296D4}" type="slidenum">
              <a:rPr kumimoji="1" lang="ja-JP" altLang="en-US" smtClean="0"/>
              <a:pPr/>
              <a:t>2</a:t>
            </a:fld>
            <a:endParaRPr kumimoji="1" lang="ja-JP" altLang="en-US"/>
          </a:p>
        </p:txBody>
      </p:sp>
      <p:sp>
        <p:nvSpPr>
          <p:cNvPr id="35" name="タイトル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sng"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j-ea"/>
                <a:ea typeface="+mj-ea"/>
                <a:cs typeface="+mj-cs"/>
              </a:rPr>
              <a:t>南極</a:t>
            </a:r>
            <a:endParaRPr kumimoji="1" lang="en-US" altLang="ja-JP" sz="40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ea"/>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Hirofumi Okita\デスクトップ\1141725629633_1141722804066_image2.jpg"/>
          <p:cNvPicPr>
            <a:picLocks noChangeAspect="1" noChangeArrowheads="1"/>
          </p:cNvPicPr>
          <p:nvPr/>
        </p:nvPicPr>
        <p:blipFill>
          <a:blip r:embed="rId2" cstate="print"/>
          <a:srcRect/>
          <a:stretch>
            <a:fillRect/>
          </a:stretch>
        </p:blipFill>
        <p:spPr bwMode="auto">
          <a:xfrm>
            <a:off x="0" y="-71462"/>
            <a:ext cx="9144000" cy="8879722"/>
          </a:xfrm>
          <a:prstGeom prst="rect">
            <a:avLst/>
          </a:prstGeom>
          <a:noFill/>
        </p:spPr>
      </p:pic>
      <p:sp>
        <p:nvSpPr>
          <p:cNvPr id="6" name="正方形/長方形 5"/>
          <p:cNvSpPr/>
          <p:nvPr/>
        </p:nvSpPr>
        <p:spPr>
          <a:xfrm>
            <a:off x="7233412" y="6581001"/>
            <a:ext cx="1910588" cy="276999"/>
          </a:xfrm>
          <a:prstGeom prst="rect">
            <a:avLst/>
          </a:prstGeom>
        </p:spPr>
        <p:txBody>
          <a:bodyPr wrap="none">
            <a:spAutoFit/>
          </a:bodyPr>
          <a:lstStyle/>
          <a:p>
            <a:r>
              <a:rPr lang="en-US" altLang="ja-JP" sz="1200" dirty="0" smtClean="0"/>
              <a:t>http://www.pref.akita.lg.jp/</a:t>
            </a:r>
            <a:endParaRPr lang="ja-JP" altLang="en-US" sz="1200" dirty="0"/>
          </a:p>
        </p:txBody>
      </p:sp>
      <p:sp>
        <p:nvSpPr>
          <p:cNvPr id="5" name="正方形/長方形 4"/>
          <p:cNvSpPr/>
          <p:nvPr/>
        </p:nvSpPr>
        <p:spPr>
          <a:xfrm>
            <a:off x="3650914" y="2967335"/>
            <a:ext cx="1842171" cy="830997"/>
          </a:xfrm>
          <a:prstGeom prst="rect">
            <a:avLst/>
          </a:prstGeom>
          <a:noFill/>
        </p:spPr>
        <p:txBody>
          <a:bodyPr wrap="none" lIns="91440" tIns="45720" rIns="91440" bIns="45720">
            <a:spAutoFit/>
          </a:bodyPr>
          <a:lstStyle/>
          <a:p>
            <a:pPr algn="ctr"/>
            <a:r>
              <a:rPr lang="ja-JP" altLang="en-US"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おわり</a:t>
            </a:r>
            <a:endParaRPr lang="en-US" altLang="ja-JP"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スライド番号プレースホルダ 6"/>
          <p:cNvSpPr>
            <a:spLocks noGrp="1"/>
          </p:cNvSpPr>
          <p:nvPr>
            <p:ph type="sldNum" sz="quarter" idx="12"/>
          </p:nvPr>
        </p:nvSpPr>
        <p:spPr/>
        <p:txBody>
          <a:bodyPr/>
          <a:lstStyle/>
          <a:p>
            <a:fld id="{211C075B-6712-4FC4-92CB-6BC868D296D4}" type="slidenum">
              <a:rPr kumimoji="1" lang="ja-JP" altLang="en-US" smtClean="0"/>
              <a:pPr/>
              <a:t>20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785786" y="1571612"/>
            <a:ext cx="877163"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effectLst>
                  <a:outerShdw blurRad="38100" dist="38100" dir="2700000" algn="tl">
                    <a:srgbClr val="000000">
                      <a:alpha val="43137"/>
                    </a:srgbClr>
                  </a:outerShdw>
                </a:effectLst>
                <a:latin typeface="+mn-ea"/>
              </a:rPr>
              <a:t>極低温</a:t>
            </a:r>
            <a:endParaRPr lang="ja-JP" altLang="en-US" b="1" dirty="0">
              <a:solidFill>
                <a:srgbClr val="0000FF"/>
              </a:solidFill>
              <a:effectLst>
                <a:outerShdw blurRad="38100" dist="38100" dir="2700000" algn="tl">
                  <a:srgbClr val="000000">
                    <a:alpha val="43137"/>
                  </a:srgbClr>
                </a:outerShdw>
              </a:effectLst>
              <a:latin typeface="+mn-ea"/>
            </a:endParaRPr>
          </a:p>
        </p:txBody>
      </p:sp>
      <p:sp>
        <p:nvSpPr>
          <p:cNvPr id="35" name="Rectangle 8"/>
          <p:cNvSpPr>
            <a:spLocks noChangeArrowheads="1"/>
          </p:cNvSpPr>
          <p:nvPr/>
        </p:nvSpPr>
        <p:spPr bwMode="auto">
          <a:xfrm>
            <a:off x="1428728" y="2000240"/>
            <a:ext cx="2928958" cy="1077218"/>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・背景ノイズ</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a:t>
            </a:r>
            <a:r>
              <a:rPr lang="en-US" altLang="ja-JP" sz="1400" dirty="0" smtClean="0">
                <a:effectLst>
                  <a:outerShdw blurRad="38100" dist="38100" dir="2700000" algn="tl">
                    <a:srgbClr val="000000">
                      <a:alpha val="43137"/>
                    </a:srgbClr>
                  </a:outerShdw>
                </a:effectLst>
                <a:latin typeface="ＭＳ Ｐゴシック" charset="-128"/>
              </a:rPr>
              <a:t>(a)</a:t>
            </a:r>
            <a:r>
              <a:rPr lang="ja-JP" altLang="en-US" sz="1400" dirty="0" smtClean="0">
                <a:effectLst>
                  <a:outerShdw blurRad="38100" dist="38100" dir="2700000" algn="tl">
                    <a:srgbClr val="000000">
                      <a:alpha val="43137"/>
                    </a:srgbClr>
                  </a:outerShdw>
                </a:effectLst>
                <a:latin typeface="ＭＳ Ｐゴシック" charset="-128"/>
              </a:rPr>
              <a:t>大気が発する赤外線放射</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a:t>
            </a:r>
            <a:r>
              <a:rPr lang="en-US" altLang="ja-JP" sz="1400" dirty="0" smtClean="0">
                <a:effectLst>
                  <a:outerShdw blurRad="38100" dist="38100" dir="2700000" algn="tl">
                    <a:srgbClr val="000000">
                      <a:alpha val="43137"/>
                    </a:srgbClr>
                  </a:outerShdw>
                </a:effectLst>
                <a:latin typeface="ＭＳ Ｐゴシック" charset="-128"/>
              </a:rPr>
              <a:t>(b)</a:t>
            </a:r>
            <a:r>
              <a:rPr lang="ja-JP" altLang="en-US" sz="1400" dirty="0" smtClean="0">
                <a:effectLst>
                  <a:outerShdw blurRad="38100" dist="38100" dir="2700000" algn="tl">
                    <a:srgbClr val="000000">
                      <a:alpha val="43137"/>
                    </a:srgbClr>
                  </a:outerShdw>
                </a:effectLst>
                <a:latin typeface="ＭＳ Ｐゴシック" charset="-128"/>
              </a:rPr>
              <a:t>望遠鏡が発する赤外線放射</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endParaRPr lang="en-US" altLang="ja-JP" sz="8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・大気中の水蒸気による吸収</a:t>
            </a:r>
            <a:endParaRPr lang="en-US" altLang="ja-JP" sz="1400" dirty="0" smtClean="0">
              <a:effectLst>
                <a:outerShdw blurRad="38100" dist="38100" dir="2700000" algn="tl">
                  <a:srgbClr val="000000">
                    <a:alpha val="43137"/>
                  </a:srgbClr>
                </a:outerShdw>
              </a:effectLst>
              <a:latin typeface="ＭＳ Ｐゴシック" charset="-128"/>
            </a:endParaRPr>
          </a:p>
        </p:txBody>
      </p:sp>
      <p:pic>
        <p:nvPicPr>
          <p:cNvPr id="76802" name="Picture 2" descr="D:\M2\Master\ichikawa2008-1.jpg"/>
          <p:cNvPicPr>
            <a:picLocks noChangeAspect="1" noChangeArrowheads="1"/>
          </p:cNvPicPr>
          <p:nvPr/>
        </p:nvPicPr>
        <p:blipFill>
          <a:blip r:embed="rId2" cstate="print"/>
          <a:srcRect/>
          <a:stretch>
            <a:fillRect/>
          </a:stretch>
        </p:blipFill>
        <p:spPr bwMode="auto">
          <a:xfrm>
            <a:off x="5572132" y="4152109"/>
            <a:ext cx="2857520" cy="2261965"/>
          </a:xfrm>
          <a:prstGeom prst="rect">
            <a:avLst/>
          </a:prstGeom>
          <a:noFill/>
          <a:effectLst>
            <a:outerShdw blurRad="50800" dist="38100" dir="2700000" algn="tl" rotWithShape="0">
              <a:prstClr val="black">
                <a:alpha val="40000"/>
              </a:prstClr>
            </a:outerShdw>
          </a:effectLst>
        </p:spPr>
      </p:pic>
      <p:sp>
        <p:nvSpPr>
          <p:cNvPr id="40" name="正方形/長方形 39"/>
          <p:cNvSpPr/>
          <p:nvPr/>
        </p:nvSpPr>
        <p:spPr>
          <a:xfrm>
            <a:off x="1142976" y="5715016"/>
            <a:ext cx="4190571" cy="523220"/>
          </a:xfrm>
          <a:prstGeom prst="rect">
            <a:avLst/>
          </a:prstGeom>
          <a:solidFill>
            <a:schemeClr val="bg1"/>
          </a:solidFill>
          <a:ln w="12700">
            <a:solidFill>
              <a:schemeClr val="tx1"/>
            </a:solidFill>
          </a:ln>
        </p:spPr>
        <p:txBody>
          <a:bodyPr wrap="none">
            <a:spAutoFit/>
          </a:bodyPr>
          <a:lstStyle/>
          <a:p>
            <a:r>
              <a:rPr lang="ja-JP" altLang="en-US" sz="1400" dirty="0" smtClean="0">
                <a:effectLst>
                  <a:outerShdw blurRad="38100" dist="38100" dir="2700000" algn="tl">
                    <a:srgbClr val="000000">
                      <a:alpha val="43137"/>
                    </a:srgbClr>
                  </a:outerShdw>
                </a:effectLst>
                <a:latin typeface="ＭＳ Ｐゴシック" charset="-128"/>
              </a:rPr>
              <a:t>但し</a:t>
            </a:r>
            <a:r>
              <a:rPr lang="en-US" altLang="ja-JP" sz="1400" dirty="0" smtClean="0">
                <a:effectLst>
                  <a:outerShdw blurRad="38100" dist="38100" dir="2700000" algn="tl">
                    <a:srgbClr val="000000">
                      <a:alpha val="43137"/>
                    </a:srgbClr>
                  </a:outerShdw>
                </a:effectLst>
                <a:latin typeface="ＭＳ Ｐゴシック" charset="-128"/>
              </a:rPr>
              <a:t>OH</a:t>
            </a:r>
            <a:r>
              <a:rPr lang="ja-JP" altLang="en-US" sz="1400" dirty="0" smtClean="0">
                <a:effectLst>
                  <a:outerShdw blurRad="38100" dist="38100" dir="2700000" algn="tl">
                    <a:srgbClr val="000000">
                      <a:alpha val="43137"/>
                    </a:srgbClr>
                  </a:outerShdw>
                </a:effectLst>
                <a:latin typeface="ＭＳ Ｐゴシック" charset="-128"/>
              </a:rPr>
              <a:t>夜光は</a:t>
            </a:r>
            <a:r>
              <a:rPr lang="en-US" altLang="ja-JP" sz="1400" dirty="0" smtClean="0">
                <a:effectLst>
                  <a:outerShdw blurRad="38100" dist="38100" dir="2700000" algn="tl">
                    <a:srgbClr val="000000">
                      <a:alpha val="43137"/>
                    </a:srgbClr>
                  </a:outerShdw>
                </a:effectLst>
                <a:latin typeface="ＭＳ Ｐゴシック" charset="-128"/>
              </a:rPr>
              <a:t>80km</a:t>
            </a:r>
            <a:r>
              <a:rPr lang="ja-JP" altLang="en-US" sz="1400" dirty="0" smtClean="0">
                <a:effectLst>
                  <a:outerShdw blurRad="38100" dist="38100" dir="2700000" algn="tl">
                    <a:srgbClr val="000000">
                      <a:alpha val="43137"/>
                    </a:srgbClr>
                  </a:outerShdw>
                </a:effectLst>
                <a:latin typeface="ＭＳ Ｐゴシック" charset="-128"/>
              </a:rPr>
              <a:t>上空の高層大気の輝線放射の為</a:t>
            </a:r>
            <a:endParaRPr lang="en-US" altLang="ja-JP" sz="1400" dirty="0" smtClean="0">
              <a:effectLst>
                <a:outerShdw blurRad="38100" dist="38100" dir="2700000" algn="tl">
                  <a:srgbClr val="000000">
                    <a:alpha val="43137"/>
                  </a:srgbClr>
                </a:outerShdw>
              </a:effectLst>
              <a:latin typeface="ＭＳ Ｐゴシック" charset="-128"/>
            </a:endParaRPr>
          </a:p>
          <a:p>
            <a:r>
              <a:rPr lang="ja-JP" altLang="en-US" sz="1400" dirty="0" smtClean="0">
                <a:effectLst>
                  <a:outerShdw blurRad="38100" dist="38100" dir="2700000" algn="tl">
                    <a:srgbClr val="000000">
                      <a:alpha val="43137"/>
                    </a:srgbClr>
                  </a:outerShdw>
                </a:effectLst>
                <a:latin typeface="ＭＳ Ｐゴシック" charset="-128"/>
              </a:rPr>
              <a:t>温帯と南極で</a:t>
            </a:r>
            <a:r>
              <a:rPr lang="en-US" altLang="ja-JP" sz="1400" dirty="0" smtClean="0">
                <a:effectLst>
                  <a:outerShdw blurRad="38100" dist="38100" dir="2700000" algn="tl">
                    <a:srgbClr val="000000">
                      <a:alpha val="43137"/>
                    </a:srgbClr>
                  </a:outerShdw>
                </a:effectLst>
                <a:latin typeface="ＭＳ Ｐゴシック" charset="-128"/>
              </a:rPr>
              <a:t>OH</a:t>
            </a:r>
            <a:r>
              <a:rPr lang="ja-JP" altLang="en-US" sz="1400" dirty="0" smtClean="0">
                <a:effectLst>
                  <a:outerShdw blurRad="38100" dist="38100" dir="2700000" algn="tl">
                    <a:srgbClr val="000000">
                      <a:alpha val="43137"/>
                    </a:srgbClr>
                  </a:outerShdw>
                </a:effectLst>
                <a:latin typeface="ＭＳ Ｐゴシック" charset="-128"/>
              </a:rPr>
              <a:t>夜光によるノイズ量は同程度</a:t>
            </a:r>
            <a:endParaRPr lang="ja-JP" altLang="en-US" sz="1400" dirty="0">
              <a:effectLst>
                <a:outerShdw blurRad="38100" dist="38100" dir="2700000" algn="tl">
                  <a:srgbClr val="000000">
                    <a:alpha val="43137"/>
                  </a:srgbClr>
                </a:outerShdw>
              </a:effectLst>
            </a:endParaRPr>
          </a:p>
        </p:txBody>
      </p:sp>
      <p:pic>
        <p:nvPicPr>
          <p:cNvPr id="76803" name="Picture 3" descr="D:\M2\Master\ichikawa2008-3.jpg"/>
          <p:cNvPicPr>
            <a:picLocks noChangeAspect="1" noChangeArrowheads="1"/>
          </p:cNvPicPr>
          <p:nvPr/>
        </p:nvPicPr>
        <p:blipFill>
          <a:blip r:embed="rId3" cstate="print"/>
          <a:srcRect/>
          <a:stretch>
            <a:fillRect/>
          </a:stretch>
        </p:blipFill>
        <p:spPr bwMode="auto">
          <a:xfrm>
            <a:off x="5572132" y="1580365"/>
            <a:ext cx="2857520" cy="2177442"/>
          </a:xfrm>
          <a:prstGeom prst="rect">
            <a:avLst/>
          </a:prstGeom>
          <a:noFill/>
          <a:effectLst>
            <a:outerShdw blurRad="50800" dist="38100" dir="2700000" algn="tl" rotWithShape="0">
              <a:prstClr val="black">
                <a:alpha val="40000"/>
              </a:prstClr>
            </a:outerShdw>
          </a:effectLst>
        </p:spPr>
      </p:pic>
      <p:sp>
        <p:nvSpPr>
          <p:cNvPr id="39" name="テキスト ボックス 38"/>
          <p:cNvSpPr txBox="1"/>
          <p:nvPr/>
        </p:nvSpPr>
        <p:spPr>
          <a:xfrm>
            <a:off x="7143768" y="2937687"/>
            <a:ext cx="1149674" cy="461665"/>
          </a:xfrm>
          <a:prstGeom prst="rect">
            <a:avLst/>
          </a:prstGeom>
          <a:ln w="12700"/>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dirty="0" smtClean="0">
                <a:solidFill>
                  <a:srgbClr val="FF0000"/>
                </a:solidFill>
                <a:effectLst>
                  <a:outerShdw blurRad="38100" dist="38100" dir="2700000" algn="tl">
                    <a:srgbClr val="000000">
                      <a:alpha val="43137"/>
                    </a:srgbClr>
                  </a:outerShdw>
                </a:effectLst>
              </a:rPr>
              <a:t>赤</a:t>
            </a:r>
            <a:r>
              <a:rPr kumimoji="1" lang="ja-JP" altLang="en-US" sz="1200" dirty="0" smtClean="0">
                <a:effectLst>
                  <a:outerShdw blurRad="38100" dist="38100" dir="2700000" algn="tl">
                    <a:srgbClr val="000000">
                      <a:alpha val="43137"/>
                    </a:srgbClr>
                  </a:outerShdw>
                </a:effectLst>
              </a:rPr>
              <a:t>　マウナケア</a:t>
            </a:r>
            <a:endParaRPr kumimoji="1" lang="en-US" altLang="ja-JP" sz="1200" dirty="0" smtClean="0">
              <a:effectLst>
                <a:outerShdw blurRad="38100" dist="38100" dir="2700000" algn="tl">
                  <a:srgbClr val="000000">
                    <a:alpha val="43137"/>
                  </a:srgbClr>
                </a:outerShdw>
              </a:effectLst>
            </a:endParaRPr>
          </a:p>
          <a:p>
            <a:r>
              <a:rPr lang="ja-JP" altLang="en-US" sz="1200" dirty="0" smtClean="0">
                <a:solidFill>
                  <a:srgbClr val="0000FF"/>
                </a:solidFill>
                <a:effectLst>
                  <a:outerShdw blurRad="38100" dist="38100" dir="2700000" algn="tl">
                    <a:srgbClr val="000000">
                      <a:alpha val="43137"/>
                    </a:srgbClr>
                  </a:outerShdw>
                </a:effectLst>
              </a:rPr>
              <a:t>青</a:t>
            </a:r>
            <a:r>
              <a:rPr lang="ja-JP" altLang="en-US" sz="1200" dirty="0" smtClean="0">
                <a:effectLst>
                  <a:outerShdw blurRad="38100" dist="38100" dir="2700000" algn="tl">
                    <a:srgbClr val="000000">
                      <a:alpha val="43137"/>
                    </a:srgbClr>
                  </a:outerShdw>
                </a:effectLst>
              </a:rPr>
              <a:t>　ドームふじ</a:t>
            </a:r>
            <a:endParaRPr kumimoji="1" lang="ja-JP" altLang="en-US" sz="1200" dirty="0">
              <a:effectLst>
                <a:outerShdw blurRad="38100" dist="38100" dir="2700000" algn="tl">
                  <a:srgbClr val="000000">
                    <a:alpha val="43137"/>
                  </a:srgbClr>
                </a:outerShdw>
              </a:effectLst>
            </a:endParaRPr>
          </a:p>
        </p:txBody>
      </p:sp>
      <p:sp>
        <p:nvSpPr>
          <p:cNvPr id="43" name="テキスト ボックス 42"/>
          <p:cNvSpPr txBox="1"/>
          <p:nvPr/>
        </p:nvSpPr>
        <p:spPr>
          <a:xfrm>
            <a:off x="5715008" y="3929066"/>
            <a:ext cx="1082348" cy="307777"/>
          </a:xfrm>
          <a:prstGeom prst="rect">
            <a:avLst/>
          </a:prstGeom>
          <a:ln w="9525">
            <a:solidFill>
              <a:srgbClr val="0000FF"/>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solidFill>
                  <a:schemeClr val="tx1"/>
                </a:solidFill>
                <a:effectLst>
                  <a:outerShdw blurRad="38100" dist="38100" dir="2700000" algn="tl">
                    <a:srgbClr val="000000">
                      <a:alpha val="43137"/>
                    </a:srgbClr>
                  </a:outerShdw>
                </a:effectLst>
              </a:rPr>
              <a:t>大気透過率</a:t>
            </a:r>
            <a:endParaRPr kumimoji="1" lang="ja-JP" altLang="en-US" sz="1400" dirty="0">
              <a:solidFill>
                <a:schemeClr val="tx1"/>
              </a:solidFill>
              <a:effectLst>
                <a:outerShdw blurRad="38100" dist="38100" dir="2700000" algn="tl">
                  <a:srgbClr val="000000">
                    <a:alpha val="43137"/>
                  </a:srgbClr>
                </a:outerShdw>
              </a:effectLst>
            </a:endParaRPr>
          </a:p>
        </p:txBody>
      </p:sp>
      <p:sp>
        <p:nvSpPr>
          <p:cNvPr id="44" name="テキスト ボックス 43"/>
          <p:cNvSpPr txBox="1"/>
          <p:nvPr/>
        </p:nvSpPr>
        <p:spPr>
          <a:xfrm>
            <a:off x="5715008" y="1357298"/>
            <a:ext cx="995785" cy="307777"/>
          </a:xfrm>
          <a:prstGeom prst="rect">
            <a:avLst/>
          </a:prstGeom>
          <a:solidFill>
            <a:schemeClr val="bg1"/>
          </a:solidFill>
          <a:ln w="9525">
            <a:solidFill>
              <a:srgbClr val="0000FF"/>
            </a:solidFill>
          </a:ln>
        </p:spPr>
        <p:txBody>
          <a:bodyPr wrap="none" rtlCol="0">
            <a:spAutoFit/>
          </a:bodyPr>
          <a:lstStyle/>
          <a:p>
            <a:r>
              <a:rPr kumimoji="1" lang="ja-JP" altLang="en-US" sz="1400" dirty="0" smtClean="0">
                <a:effectLst>
                  <a:outerShdw blurRad="38100" dist="38100" dir="2700000" algn="tl">
                    <a:srgbClr val="000000">
                      <a:alpha val="43137"/>
                    </a:srgbClr>
                  </a:outerShdw>
                </a:effectLst>
              </a:rPr>
              <a:t>背景ノイズ</a:t>
            </a:r>
            <a:endParaRPr kumimoji="1" lang="ja-JP" altLang="en-US" sz="1400" dirty="0">
              <a:effectLst>
                <a:outerShdw blurRad="38100" dist="38100" dir="2700000" algn="tl">
                  <a:srgbClr val="000000">
                    <a:alpha val="43137"/>
                  </a:srgbClr>
                </a:outerShdw>
              </a:effectLst>
            </a:endParaRPr>
          </a:p>
        </p:txBody>
      </p:sp>
      <p:sp>
        <p:nvSpPr>
          <p:cNvPr id="45" name="テキスト ボックス 44"/>
          <p:cNvSpPr txBox="1"/>
          <p:nvPr/>
        </p:nvSpPr>
        <p:spPr>
          <a:xfrm>
            <a:off x="3089368" y="4286256"/>
            <a:ext cx="2197012" cy="276999"/>
          </a:xfrm>
          <a:prstGeom prst="rect">
            <a:avLst/>
          </a:prstGeom>
          <a:noFill/>
        </p:spPr>
        <p:txBody>
          <a:bodyPr wrap="none" rtlCol="0">
            <a:spAutoFit/>
          </a:bodyPr>
          <a:lstStyle/>
          <a:p>
            <a:r>
              <a:rPr kumimoji="1" lang="ja-JP" altLang="en-US" sz="1200" dirty="0" smtClean="0">
                <a:effectLst>
                  <a:outerShdw blurRad="38100" dist="38100" dir="2700000" algn="tl">
                    <a:srgbClr val="000000">
                      <a:alpha val="43137"/>
                    </a:srgbClr>
                  </a:outerShdw>
                </a:effectLst>
              </a:rPr>
              <a:t>市川隆</a:t>
            </a:r>
            <a:r>
              <a:rPr kumimoji="1" lang="en-US" altLang="ja-JP" sz="1200" dirty="0" smtClean="0">
                <a:effectLst>
                  <a:outerShdw blurRad="38100" dist="38100" dir="2700000" algn="tl">
                    <a:srgbClr val="000000">
                      <a:alpha val="43137"/>
                    </a:srgbClr>
                  </a:outerShdw>
                </a:effectLst>
              </a:rPr>
              <a:t>(2008)</a:t>
            </a:r>
            <a:r>
              <a:rPr kumimoji="1" lang="ja-JP" altLang="en-US" sz="1200" dirty="0" err="1" smtClean="0">
                <a:effectLst>
                  <a:outerShdw blurRad="38100" dist="38100" dir="2700000" algn="tl">
                    <a:srgbClr val="000000">
                      <a:alpha val="43137"/>
                    </a:srgbClr>
                  </a:outerShdw>
                </a:effectLst>
              </a:rPr>
              <a:t>、</a:t>
            </a:r>
            <a:r>
              <a:rPr kumimoji="1" lang="en-US" altLang="ja-JP" sz="1200" dirty="0" smtClean="0">
                <a:effectLst>
                  <a:outerShdw blurRad="38100" dist="38100" dir="2700000" algn="tl">
                    <a:srgbClr val="000000">
                      <a:alpha val="43137"/>
                    </a:srgbClr>
                  </a:outerShdw>
                </a:effectLst>
              </a:rPr>
              <a:t>Saunders+(2009)</a:t>
            </a:r>
            <a:endParaRPr kumimoji="1" lang="ja-JP" altLang="en-US" sz="1200" dirty="0">
              <a:effectLst>
                <a:outerShdw blurRad="38100" dist="38100" dir="2700000" algn="tl">
                  <a:srgbClr val="000000">
                    <a:alpha val="43137"/>
                  </a:srgbClr>
                </a:outerShdw>
              </a:effectLst>
            </a:endParaRPr>
          </a:p>
        </p:txBody>
      </p:sp>
      <p:sp>
        <p:nvSpPr>
          <p:cNvPr id="47" name="テキスト ボックス 46"/>
          <p:cNvSpPr txBox="1"/>
          <p:nvPr/>
        </p:nvSpPr>
        <p:spPr>
          <a:xfrm>
            <a:off x="7500958" y="6401658"/>
            <a:ext cx="1053494" cy="276999"/>
          </a:xfrm>
          <a:prstGeom prst="rect">
            <a:avLst/>
          </a:prstGeom>
          <a:noFill/>
        </p:spPr>
        <p:txBody>
          <a:bodyPr wrap="none" rtlCol="0">
            <a:spAutoFit/>
          </a:bodyPr>
          <a:lstStyle/>
          <a:p>
            <a:r>
              <a:rPr kumimoji="1" lang="ja-JP" altLang="en-US" sz="1200" dirty="0" smtClean="0">
                <a:effectLst>
                  <a:outerShdw blurRad="38100" dist="38100" dir="2700000" algn="tl">
                    <a:srgbClr val="000000">
                      <a:alpha val="43137"/>
                    </a:srgbClr>
                  </a:outerShdw>
                </a:effectLst>
              </a:rPr>
              <a:t>市川隆</a:t>
            </a:r>
            <a:r>
              <a:rPr kumimoji="1" lang="en-US" altLang="ja-JP" sz="1200" dirty="0" smtClean="0">
                <a:effectLst>
                  <a:outerShdw blurRad="38100" dist="38100" dir="2700000" algn="tl">
                    <a:srgbClr val="000000">
                      <a:alpha val="43137"/>
                    </a:srgbClr>
                  </a:outerShdw>
                </a:effectLst>
              </a:rPr>
              <a:t>(2008)</a:t>
            </a:r>
            <a:endParaRPr kumimoji="1" lang="ja-JP" altLang="en-US" sz="1200" dirty="0">
              <a:effectLst>
                <a:outerShdw blurRad="38100" dist="38100" dir="2700000" algn="tl">
                  <a:srgbClr val="000000">
                    <a:alpha val="43137"/>
                  </a:srgbClr>
                </a:outerShdw>
              </a:effectLst>
            </a:endParaRPr>
          </a:p>
        </p:txBody>
      </p:sp>
      <p:pic>
        <p:nvPicPr>
          <p:cNvPr id="76804" name="Picture 4" descr="D:\M2\20100202修論発表会\市川試算.jpg"/>
          <p:cNvPicPr>
            <a:picLocks noChangeAspect="1" noChangeArrowheads="1"/>
          </p:cNvPicPr>
          <p:nvPr/>
        </p:nvPicPr>
        <p:blipFill>
          <a:blip r:embed="rId4" cstate="print"/>
          <a:srcRect/>
          <a:stretch>
            <a:fillRect/>
          </a:stretch>
        </p:blipFill>
        <p:spPr bwMode="auto">
          <a:xfrm>
            <a:off x="2643174" y="3357562"/>
            <a:ext cx="2162178" cy="926648"/>
          </a:xfrm>
          <a:prstGeom prst="rect">
            <a:avLst/>
          </a:prstGeom>
          <a:noFill/>
          <a:effectLst>
            <a:outerShdw blurRad="50800" dist="38100" dir="2700000" algn="tl" rotWithShape="0">
              <a:prstClr val="black">
                <a:alpha val="40000"/>
              </a:prstClr>
            </a:outerShdw>
          </a:effectLst>
        </p:spPr>
      </p:pic>
      <p:sp>
        <p:nvSpPr>
          <p:cNvPr id="50" name="左中かっこ 49"/>
          <p:cNvSpPr/>
          <p:nvPr/>
        </p:nvSpPr>
        <p:spPr>
          <a:xfrm>
            <a:off x="1285852" y="2071678"/>
            <a:ext cx="142876" cy="928694"/>
          </a:xfrm>
          <a:prstGeom prst="leftBrace">
            <a:avLst/>
          </a:prstGeom>
          <a:noFill/>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effectLst>
                <a:outerShdw blurRad="38100" dist="38100" dir="2700000" algn="tl">
                  <a:srgbClr val="000000">
                    <a:alpha val="43137"/>
                  </a:srgbClr>
                </a:outerShdw>
              </a:effectLst>
            </a:endParaRPr>
          </a:p>
        </p:txBody>
      </p:sp>
      <p:cxnSp>
        <p:nvCxnSpPr>
          <p:cNvPr id="57" name="カギ線コネクタ 56"/>
          <p:cNvCxnSpPr>
            <a:stCxn id="50" idx="1"/>
          </p:cNvCxnSpPr>
          <p:nvPr/>
        </p:nvCxnSpPr>
        <p:spPr>
          <a:xfrm rot="10800000" flipV="1">
            <a:off x="1000100" y="2536024"/>
            <a:ext cx="285752" cy="2536049"/>
          </a:xfrm>
          <a:prstGeom prst="bentConnector2">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a:xfrm>
            <a:off x="1000100" y="5072074"/>
            <a:ext cx="428628" cy="1588"/>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3" name="正方形/長方形 62"/>
          <p:cNvSpPr/>
          <p:nvPr/>
        </p:nvSpPr>
        <p:spPr>
          <a:xfrm>
            <a:off x="1428728" y="4929198"/>
            <a:ext cx="3502882" cy="523220"/>
          </a:xfrm>
          <a:prstGeom prst="rect">
            <a:avLst/>
          </a:prstGeom>
        </p:spPr>
        <p:txBody>
          <a:bodyPr wrap="none">
            <a:spAutoFit/>
          </a:bodyPr>
          <a:lstStyle/>
          <a:p>
            <a:r>
              <a:rPr lang="ja-JP" altLang="en-US" sz="1400" dirty="0" smtClean="0">
                <a:effectLst>
                  <a:outerShdw blurRad="38100" dist="38100" dir="2700000" algn="tl">
                    <a:srgbClr val="000000">
                      <a:alpha val="43137"/>
                    </a:srgbClr>
                  </a:outerShdw>
                </a:effectLst>
                <a:latin typeface="ＭＳ Ｐゴシック" charset="-128"/>
              </a:rPr>
              <a:t>地球上で最も寒冷な</a:t>
            </a:r>
            <a:r>
              <a:rPr lang="ja-JP" altLang="en-US" sz="1400" b="1" dirty="0" smtClean="0">
                <a:solidFill>
                  <a:srgbClr val="0000FF"/>
                </a:solidFill>
                <a:effectLst>
                  <a:outerShdw blurRad="38100" dist="38100" dir="2700000" algn="tl">
                    <a:srgbClr val="000000">
                      <a:alpha val="43137"/>
                    </a:srgbClr>
                  </a:outerShdw>
                </a:effectLst>
                <a:latin typeface="ＭＳ Ｐゴシック" charset="-128"/>
              </a:rPr>
              <a:t>南極</a:t>
            </a:r>
            <a:r>
              <a:rPr lang="ja-JP" altLang="en-US" sz="1400" dirty="0" smtClean="0">
                <a:effectLst>
                  <a:outerShdw blurRad="38100" dist="38100" dir="2700000" algn="tl">
                    <a:srgbClr val="000000">
                      <a:alpha val="43137"/>
                    </a:srgbClr>
                  </a:outerShdw>
                </a:effectLst>
                <a:latin typeface="ＭＳ Ｐゴシック" charset="-128"/>
              </a:rPr>
              <a:t>では地球上で最も</a:t>
            </a:r>
            <a:endParaRPr lang="en-US" altLang="ja-JP" sz="1400" dirty="0" smtClean="0">
              <a:effectLst>
                <a:outerShdw blurRad="38100" dist="38100" dir="2700000" algn="tl">
                  <a:srgbClr val="000000">
                    <a:alpha val="43137"/>
                  </a:srgbClr>
                </a:outerShdw>
              </a:effectLst>
              <a:latin typeface="ＭＳ Ｐゴシック" charset="-128"/>
            </a:endParaRPr>
          </a:p>
          <a:p>
            <a:r>
              <a:rPr lang="ja-JP" altLang="en-US" sz="1400" dirty="0" smtClean="0">
                <a:effectLst>
                  <a:outerShdw blurRad="38100" dist="38100" dir="2700000" algn="tl">
                    <a:srgbClr val="000000">
                      <a:alpha val="43137"/>
                    </a:srgbClr>
                  </a:outerShdw>
                </a:effectLst>
                <a:latin typeface="ＭＳ Ｐゴシック" charset="-128"/>
              </a:rPr>
              <a:t>低い背景ノイズと最も高い透過率が得られる</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70" name="円/楕円 69"/>
          <p:cNvSpPr/>
          <p:nvPr/>
        </p:nvSpPr>
        <p:spPr>
          <a:xfrm>
            <a:off x="5643570" y="2214554"/>
            <a:ext cx="1285884" cy="1357322"/>
          </a:xfrm>
          <a:prstGeom prst="ellipse">
            <a:avLst/>
          </a:prstGeom>
          <a:noFill/>
          <a:ln w="15875">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effectLst>
                <a:outerShdw blurRad="38100" dist="38100" dir="2700000" algn="tl">
                  <a:srgbClr val="000000">
                    <a:alpha val="43137"/>
                  </a:srgbClr>
                </a:outerShdw>
              </a:effectLst>
            </a:endParaRPr>
          </a:p>
        </p:txBody>
      </p:sp>
      <p:cxnSp>
        <p:nvCxnSpPr>
          <p:cNvPr id="72" name="直線矢印コネクタ 71"/>
          <p:cNvCxnSpPr/>
          <p:nvPr/>
        </p:nvCxnSpPr>
        <p:spPr>
          <a:xfrm rot="5400000" flipH="1" flipV="1">
            <a:off x="3786182" y="3571876"/>
            <a:ext cx="2143140" cy="2000264"/>
          </a:xfrm>
          <a:prstGeom prst="straightConnector1">
            <a:avLst/>
          </a:prstGeom>
          <a:ln w="15875">
            <a:solidFill>
              <a:srgbClr val="0000FF"/>
            </a:solidFill>
            <a:tailEnd type="arrow" w="lg" len="lg"/>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500958" y="3736209"/>
            <a:ext cx="1053494" cy="276999"/>
          </a:xfrm>
          <a:prstGeom prst="rect">
            <a:avLst/>
          </a:prstGeom>
          <a:noFill/>
        </p:spPr>
        <p:txBody>
          <a:bodyPr wrap="none" rtlCol="0">
            <a:spAutoFit/>
          </a:bodyPr>
          <a:lstStyle/>
          <a:p>
            <a:r>
              <a:rPr kumimoji="1" lang="ja-JP" altLang="en-US" sz="1200" dirty="0" smtClean="0">
                <a:effectLst>
                  <a:outerShdw blurRad="38100" dist="38100" dir="2700000" algn="tl">
                    <a:srgbClr val="000000">
                      <a:alpha val="43137"/>
                    </a:srgbClr>
                  </a:outerShdw>
                </a:effectLst>
              </a:rPr>
              <a:t>市川隆</a:t>
            </a:r>
            <a:r>
              <a:rPr kumimoji="1" lang="en-US" altLang="ja-JP" sz="1200" dirty="0" smtClean="0">
                <a:effectLst>
                  <a:outerShdw blurRad="38100" dist="38100" dir="2700000" algn="tl">
                    <a:srgbClr val="000000">
                      <a:alpha val="43137"/>
                    </a:srgbClr>
                  </a:outerShdw>
                </a:effectLst>
              </a:rPr>
              <a:t>(2008)</a:t>
            </a:r>
            <a:endParaRPr kumimoji="1" lang="ja-JP" altLang="en-US" sz="1200" dirty="0">
              <a:effectLst>
                <a:outerShdw blurRad="38100" dist="38100" dir="2700000" algn="tl">
                  <a:srgbClr val="000000">
                    <a:alpha val="43137"/>
                  </a:srgbClr>
                </a:outerShdw>
              </a:effectLst>
            </a:endParaRPr>
          </a:p>
        </p:txBody>
      </p:sp>
      <p:sp>
        <p:nvSpPr>
          <p:cNvPr id="75" name="スライド番号プレースホルダ 74"/>
          <p:cNvSpPr>
            <a:spLocks noGrp="1"/>
          </p:cNvSpPr>
          <p:nvPr>
            <p:ph type="sldNum" sz="quarter" idx="12"/>
          </p:nvPr>
        </p:nvSpPr>
        <p:spPr/>
        <p:txBody>
          <a:bodyPr/>
          <a:lstStyle/>
          <a:p>
            <a:fld id="{211C075B-6712-4FC4-92CB-6BC868D296D4}" type="slidenum">
              <a:rPr kumimoji="1" lang="ja-JP" altLang="en-US" smtClean="0"/>
              <a:pPr/>
              <a:t>3</a:t>
            </a:fld>
            <a:endParaRPr kumimoji="1" lang="ja-JP" altLang="en-US" dirty="0"/>
          </a:p>
        </p:txBody>
      </p:sp>
      <p:sp>
        <p:nvSpPr>
          <p:cNvPr id="22" name="テキスト ボックス 21"/>
          <p:cNvSpPr txBox="1"/>
          <p:nvPr/>
        </p:nvSpPr>
        <p:spPr>
          <a:xfrm>
            <a:off x="4206870" y="6240501"/>
            <a:ext cx="1241622" cy="276999"/>
          </a:xfrm>
          <a:prstGeom prst="rect">
            <a:avLst/>
          </a:prstGeom>
          <a:noFill/>
        </p:spPr>
        <p:txBody>
          <a:bodyPr wrap="none" rtlCol="0">
            <a:spAutoFit/>
          </a:bodyPr>
          <a:lstStyle/>
          <a:p>
            <a:r>
              <a:rPr kumimoji="1" lang="en-US" altLang="ja-JP" sz="1200" dirty="0" smtClean="0">
                <a:effectLst>
                  <a:outerShdw blurRad="38100" dist="38100" dir="2700000" algn="tl">
                    <a:srgbClr val="000000">
                      <a:alpha val="43137"/>
                    </a:srgbClr>
                  </a:outerShdw>
                </a:effectLst>
              </a:rPr>
              <a:t>Saunders+(2009)</a:t>
            </a:r>
            <a:endParaRPr kumimoji="1" lang="ja-JP" altLang="en-US" sz="1200" dirty="0">
              <a:effectLst>
                <a:outerShdw blurRad="38100" dist="38100" dir="2700000" algn="tl">
                  <a:srgbClr val="000000">
                    <a:alpha val="43137"/>
                  </a:srgbClr>
                </a:outerShdw>
              </a:effectLst>
            </a:endParaRPr>
          </a:p>
        </p:txBody>
      </p:sp>
      <p:sp>
        <p:nvSpPr>
          <p:cNvPr id="24" name="タイトル 1"/>
          <p:cNvSpPr>
            <a:spLocks noGrp="1"/>
          </p:cNvSpPr>
          <p:nvPr>
            <p:ph type="title"/>
          </p:nvPr>
        </p:nvSpPr>
        <p:spPr>
          <a:xfrm>
            <a:off x="457200" y="274638"/>
            <a:ext cx="8229600" cy="1143000"/>
          </a:xfrm>
        </p:spPr>
        <p:txBody>
          <a:bodyPr>
            <a:normAutofit/>
          </a:bodyPr>
          <a:lstStyle/>
          <a:p>
            <a:pPr algn="l"/>
            <a:r>
              <a:rPr lang="ja-JP" altLang="en-US" sz="4000" u="sng" dirty="0" smtClean="0">
                <a:effectLst>
                  <a:outerShdw blurRad="38100" dist="38100" dir="2700000" algn="tl">
                    <a:srgbClr val="000000">
                      <a:alpha val="43137"/>
                    </a:srgbClr>
                  </a:outerShdw>
                </a:effectLst>
                <a:latin typeface="+mj-ea"/>
              </a:rPr>
              <a:t>南極</a:t>
            </a:r>
            <a:endParaRPr lang="en-US" altLang="ja-JP" sz="4000" u="sng" dirty="0" smtClean="0">
              <a:effectLst>
                <a:outerShdw blurRad="38100" dist="38100" dir="2700000" algn="tl">
                  <a:srgbClr val="000000">
                    <a:alpha val="43137"/>
                  </a:srgbClr>
                </a:outerShdw>
              </a:effectLst>
              <a:latin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7"/>
          <p:cNvSpPr>
            <a:spLocks noChangeArrowheads="1"/>
          </p:cNvSpPr>
          <p:nvPr/>
        </p:nvSpPr>
        <p:spPr bwMode="auto">
          <a:xfrm>
            <a:off x="785786" y="1559470"/>
            <a:ext cx="1497526"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安定した大気</a:t>
            </a:r>
            <a:endParaRPr lang="ja-JP" altLang="en-US" dirty="0">
              <a:solidFill>
                <a:schemeClr val="tx1"/>
              </a:solidFill>
              <a:effectLst>
                <a:outerShdw blurRad="38100" dist="38100" dir="2700000" algn="tl">
                  <a:srgbClr val="000000">
                    <a:alpha val="43137"/>
                  </a:srgbClr>
                </a:outerShdw>
              </a:effectLst>
              <a:latin typeface="+mn-ea"/>
            </a:endParaRPr>
          </a:p>
        </p:txBody>
      </p:sp>
      <p:sp>
        <p:nvSpPr>
          <p:cNvPr id="34" name="Rectangle 7"/>
          <p:cNvSpPr>
            <a:spLocks noChangeArrowheads="1"/>
          </p:cNvSpPr>
          <p:nvPr/>
        </p:nvSpPr>
        <p:spPr bwMode="auto">
          <a:xfrm>
            <a:off x="785786" y="4643446"/>
            <a:ext cx="649537"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極夜</a:t>
            </a:r>
            <a:endParaRPr lang="ja-JP" altLang="en-US" dirty="0">
              <a:solidFill>
                <a:schemeClr val="tx1"/>
              </a:solidFill>
              <a:effectLst>
                <a:outerShdw blurRad="38100" dist="38100" dir="2700000" algn="tl">
                  <a:srgbClr val="000000">
                    <a:alpha val="43137"/>
                  </a:srgbClr>
                </a:outerShdw>
              </a:effectLst>
              <a:latin typeface="+mn-ea"/>
            </a:endParaRPr>
          </a:p>
        </p:txBody>
      </p:sp>
      <p:pic>
        <p:nvPicPr>
          <p:cNvPr id="8" name="Picture 2"/>
          <p:cNvPicPr>
            <a:picLocks noChangeAspect="1" noChangeArrowheads="1"/>
          </p:cNvPicPr>
          <p:nvPr/>
        </p:nvPicPr>
        <p:blipFill>
          <a:blip r:embed="rId2" cstate="print"/>
          <a:srcRect/>
          <a:stretch>
            <a:fillRect/>
          </a:stretch>
        </p:blipFill>
        <p:spPr bwMode="auto">
          <a:xfrm>
            <a:off x="5214942" y="1330800"/>
            <a:ext cx="3143272" cy="239167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7827" name="Picture 3"/>
          <p:cNvPicPr>
            <a:picLocks noChangeAspect="1" noChangeArrowheads="1"/>
          </p:cNvPicPr>
          <p:nvPr/>
        </p:nvPicPr>
        <p:blipFill>
          <a:blip r:embed="rId3" cstate="print"/>
          <a:srcRect/>
          <a:stretch>
            <a:fillRect/>
          </a:stretch>
        </p:blipFill>
        <p:spPr bwMode="auto">
          <a:xfrm>
            <a:off x="5214942" y="4232324"/>
            <a:ext cx="3143272" cy="22896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Rectangle 8"/>
          <p:cNvSpPr>
            <a:spLocks noChangeArrowheads="1"/>
          </p:cNvSpPr>
          <p:nvPr/>
        </p:nvSpPr>
        <p:spPr bwMode="auto">
          <a:xfrm>
            <a:off x="1285852" y="2000240"/>
            <a:ext cx="3500462" cy="1323439"/>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極高気圧帯</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「ドーム」と呼ばれる内陸高原の山頂部分</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では常に穏やかな下降気流</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endParaRPr lang="en-US" altLang="ja-JP" sz="10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良いシーイング</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低い接地境界層</a:t>
            </a:r>
            <a:endParaRPr lang="en-US" altLang="ja-JP" sz="1400" dirty="0" smtClean="0">
              <a:effectLst>
                <a:outerShdw blurRad="38100" dist="38100" dir="2700000" algn="tl">
                  <a:srgbClr val="000000">
                    <a:alpha val="43137"/>
                  </a:srgbClr>
                </a:outerShdw>
              </a:effectLst>
              <a:latin typeface="ＭＳ Ｐゴシック" charset="-128"/>
            </a:endParaRPr>
          </a:p>
        </p:txBody>
      </p:sp>
      <p:cxnSp>
        <p:nvCxnSpPr>
          <p:cNvPr id="13" name="直線矢印コネクタ 12"/>
          <p:cNvCxnSpPr/>
          <p:nvPr/>
        </p:nvCxnSpPr>
        <p:spPr>
          <a:xfrm>
            <a:off x="1571604" y="3071810"/>
            <a:ext cx="285752" cy="1588"/>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6" name="Rectangle 8"/>
          <p:cNvSpPr>
            <a:spLocks noChangeArrowheads="1"/>
          </p:cNvSpPr>
          <p:nvPr/>
        </p:nvSpPr>
        <p:spPr bwMode="auto">
          <a:xfrm>
            <a:off x="1041958" y="3437753"/>
            <a:ext cx="3500462" cy="30777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ドーム</a:t>
            </a:r>
            <a:r>
              <a:rPr lang="en-US" altLang="ja-JP" sz="1400" dirty="0" smtClean="0">
                <a:effectLst>
                  <a:outerShdw blurRad="38100" dist="38100" dir="2700000" algn="tl">
                    <a:srgbClr val="000000">
                      <a:alpha val="43137"/>
                    </a:srgbClr>
                  </a:outerShdw>
                </a:effectLst>
                <a:latin typeface="ＭＳ Ｐゴシック" charset="-128"/>
              </a:rPr>
              <a:t>C</a:t>
            </a:r>
            <a:r>
              <a:rPr lang="ja-JP" altLang="en-US" sz="1400" dirty="0" smtClean="0">
                <a:effectLst>
                  <a:outerShdw blurRad="38100" dist="38100" dir="2700000" algn="tl">
                    <a:srgbClr val="000000">
                      <a:alpha val="43137"/>
                    </a:srgbClr>
                  </a:outerShdw>
                </a:effectLst>
                <a:latin typeface="ＭＳ Ｐゴシック" charset="-128"/>
              </a:rPr>
              <a:t>のシーイング </a:t>
            </a:r>
            <a:r>
              <a:rPr lang="en-US" altLang="ja-JP" sz="1400" dirty="0" smtClean="0">
                <a:effectLst>
                  <a:outerShdw blurRad="38100" dist="38100" dir="2700000" algn="tl">
                    <a:srgbClr val="000000">
                      <a:alpha val="43137"/>
                    </a:srgbClr>
                  </a:outerShdw>
                </a:effectLst>
                <a:latin typeface="ＭＳ Ｐゴシック" charset="-128"/>
              </a:rPr>
              <a:t>…</a:t>
            </a:r>
            <a:r>
              <a:rPr lang="ja-JP" altLang="en-US" sz="1400" dirty="0" smtClean="0">
                <a:effectLst>
                  <a:outerShdw blurRad="38100" dist="38100" dir="2700000" algn="tl">
                    <a:srgbClr val="000000">
                      <a:alpha val="43137"/>
                    </a:srgbClr>
                  </a:outerShdw>
                </a:effectLst>
                <a:latin typeface="ＭＳ Ｐゴシック" charset="-128"/>
              </a:rPr>
              <a:t> </a:t>
            </a:r>
            <a:r>
              <a:rPr lang="en-US" altLang="ja-JP" sz="1400" b="1" dirty="0" smtClean="0">
                <a:solidFill>
                  <a:srgbClr val="0000FF"/>
                </a:solidFill>
                <a:effectLst>
                  <a:outerShdw blurRad="38100" dist="38100" dir="2700000" algn="tl">
                    <a:srgbClr val="000000">
                      <a:alpha val="43137"/>
                    </a:srgbClr>
                  </a:outerShdw>
                </a:effectLst>
                <a:latin typeface="ＭＳ Ｐゴシック" charset="-128"/>
              </a:rPr>
              <a:t>0.3”</a:t>
            </a:r>
            <a:r>
              <a:rPr lang="en-US" altLang="ja-JP" sz="1400" dirty="0" smtClean="0">
                <a:effectLst>
                  <a:outerShdw blurRad="38100" dist="38100" dir="2700000" algn="tl">
                    <a:srgbClr val="000000">
                      <a:alpha val="43137"/>
                    </a:srgbClr>
                  </a:outerShdw>
                </a:effectLst>
                <a:latin typeface="ＭＳ Ｐゴシック" charset="-128"/>
              </a:rPr>
              <a:t> @30m</a:t>
            </a:r>
          </a:p>
        </p:txBody>
      </p:sp>
      <p:sp>
        <p:nvSpPr>
          <p:cNvPr id="17" name="テキスト ボックス 16"/>
          <p:cNvSpPr txBox="1"/>
          <p:nvPr/>
        </p:nvSpPr>
        <p:spPr>
          <a:xfrm>
            <a:off x="3542288" y="3660820"/>
            <a:ext cx="1266822" cy="276999"/>
          </a:xfrm>
          <a:prstGeom prst="rect">
            <a:avLst/>
          </a:prstGeom>
          <a:noFill/>
        </p:spPr>
        <p:txBody>
          <a:bodyPr wrap="none" rtlCol="0">
            <a:spAutoFit/>
          </a:bodyPr>
          <a:lstStyle/>
          <a:p>
            <a:r>
              <a:rPr kumimoji="1" lang="en-US" altLang="ja-JP" sz="1200" dirty="0" smtClean="0">
                <a:effectLst>
                  <a:outerShdw blurRad="38100" dist="38100" dir="2700000" algn="tl">
                    <a:srgbClr val="000000">
                      <a:alpha val="43137"/>
                    </a:srgbClr>
                  </a:outerShdw>
                </a:effectLst>
              </a:rPr>
              <a:t>Lawrence+(2004)</a:t>
            </a:r>
            <a:endParaRPr kumimoji="1" lang="ja-JP" altLang="en-US" sz="1200" dirty="0">
              <a:effectLst>
                <a:outerShdw blurRad="38100" dist="38100" dir="2700000" algn="tl">
                  <a:srgbClr val="000000">
                    <a:alpha val="43137"/>
                  </a:srgbClr>
                </a:outerShdw>
              </a:effectLst>
            </a:endParaRPr>
          </a:p>
        </p:txBody>
      </p:sp>
      <p:sp>
        <p:nvSpPr>
          <p:cNvPr id="18" name="Rectangle 8"/>
          <p:cNvSpPr>
            <a:spLocks noChangeArrowheads="1"/>
          </p:cNvSpPr>
          <p:nvPr/>
        </p:nvSpPr>
        <p:spPr bwMode="auto">
          <a:xfrm>
            <a:off x="1041958" y="3866381"/>
            <a:ext cx="3500462" cy="30777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ドームふじの接地境界層の高さ </a:t>
            </a:r>
            <a:r>
              <a:rPr lang="en-US" altLang="ja-JP" sz="1400" dirty="0" smtClean="0">
                <a:effectLst>
                  <a:outerShdw blurRad="38100" dist="38100" dir="2700000" algn="tl">
                    <a:srgbClr val="000000">
                      <a:alpha val="43137"/>
                    </a:srgbClr>
                  </a:outerShdw>
                </a:effectLst>
                <a:latin typeface="ＭＳ Ｐゴシック" charset="-128"/>
              </a:rPr>
              <a:t>… </a:t>
            </a:r>
            <a:r>
              <a:rPr lang="en-US" altLang="ja-JP" sz="1400" b="1" dirty="0" smtClean="0">
                <a:solidFill>
                  <a:srgbClr val="0000FF"/>
                </a:solidFill>
                <a:effectLst>
                  <a:outerShdw blurRad="38100" dist="38100" dir="2700000" algn="tl">
                    <a:srgbClr val="000000">
                      <a:alpha val="43137"/>
                    </a:srgbClr>
                  </a:outerShdw>
                </a:effectLst>
                <a:latin typeface="ＭＳ Ｐゴシック" charset="-128"/>
              </a:rPr>
              <a:t>18m</a:t>
            </a:r>
          </a:p>
        </p:txBody>
      </p:sp>
      <p:sp>
        <p:nvSpPr>
          <p:cNvPr id="19" name="テキスト ボックス 18"/>
          <p:cNvSpPr txBox="1"/>
          <p:nvPr/>
        </p:nvSpPr>
        <p:spPr>
          <a:xfrm>
            <a:off x="3327974" y="4080695"/>
            <a:ext cx="1529778" cy="276999"/>
          </a:xfrm>
          <a:prstGeom prst="rect">
            <a:avLst/>
          </a:prstGeom>
          <a:noFill/>
        </p:spPr>
        <p:txBody>
          <a:bodyPr wrap="none" rtlCol="0">
            <a:spAutoFit/>
          </a:bodyPr>
          <a:lstStyle/>
          <a:p>
            <a:r>
              <a:rPr kumimoji="1" lang="en-US" altLang="ja-JP" sz="1200" dirty="0" smtClean="0">
                <a:effectLst>
                  <a:outerShdw blurRad="38100" dist="38100" dir="2700000" algn="tl">
                    <a:srgbClr val="000000">
                      <a:alpha val="43137"/>
                    </a:srgbClr>
                  </a:outerShdw>
                </a:effectLst>
              </a:rPr>
              <a:t>Swain &amp; </a:t>
            </a:r>
            <a:r>
              <a:rPr kumimoji="1" lang="en-US" altLang="ja-JP" sz="1200" dirty="0" err="1" smtClean="0">
                <a:effectLst>
                  <a:outerShdw blurRad="38100" dist="38100" dir="2700000" algn="tl">
                    <a:srgbClr val="000000">
                      <a:alpha val="43137"/>
                    </a:srgbClr>
                  </a:outerShdw>
                </a:effectLst>
              </a:rPr>
              <a:t>Gallee</a:t>
            </a:r>
            <a:r>
              <a:rPr kumimoji="1" lang="en-US" altLang="ja-JP" sz="1200" dirty="0" smtClean="0">
                <a:effectLst>
                  <a:outerShdw blurRad="38100" dist="38100" dir="2700000" algn="tl">
                    <a:srgbClr val="000000">
                      <a:alpha val="43137"/>
                    </a:srgbClr>
                  </a:outerShdw>
                </a:effectLst>
              </a:rPr>
              <a:t>(2006)</a:t>
            </a:r>
            <a:endParaRPr kumimoji="1" lang="ja-JP" altLang="en-US" sz="1200" dirty="0">
              <a:effectLst>
                <a:outerShdw blurRad="38100" dist="38100" dir="2700000" algn="tl">
                  <a:srgbClr val="000000">
                    <a:alpha val="43137"/>
                  </a:srgbClr>
                </a:outerShdw>
              </a:effectLst>
            </a:endParaRPr>
          </a:p>
        </p:txBody>
      </p:sp>
      <p:sp>
        <p:nvSpPr>
          <p:cNvPr id="20" name="Rectangle 8"/>
          <p:cNvSpPr>
            <a:spLocks noChangeArrowheads="1"/>
          </p:cNvSpPr>
          <p:nvPr/>
        </p:nvSpPr>
        <p:spPr bwMode="auto">
          <a:xfrm>
            <a:off x="1285852" y="5143512"/>
            <a:ext cx="3500462" cy="1169551"/>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極夜 </a:t>
            </a:r>
            <a:r>
              <a:rPr lang="en-US" altLang="ja-JP" sz="1400" dirty="0" smtClean="0">
                <a:effectLst>
                  <a:outerShdw blurRad="38100" dist="38100" dir="2700000" algn="tl">
                    <a:srgbClr val="000000">
                      <a:alpha val="43137"/>
                    </a:srgbClr>
                  </a:outerShdw>
                </a:effectLst>
                <a:latin typeface="ＭＳ Ｐゴシック" charset="-128"/>
              </a:rPr>
              <a:t>… 1</a:t>
            </a:r>
            <a:r>
              <a:rPr lang="ja-JP" altLang="en-US" sz="1400" dirty="0" smtClean="0">
                <a:effectLst>
                  <a:outerShdw blurRad="38100" dist="38100" dir="2700000" algn="tl">
                    <a:srgbClr val="000000">
                      <a:alpha val="43137"/>
                    </a:srgbClr>
                  </a:outerShdw>
                </a:effectLst>
                <a:latin typeface="ＭＳ Ｐゴシック" charset="-128"/>
              </a:rPr>
              <a:t>日中太陽が昇らない日</a:t>
            </a:r>
            <a:endParaRPr lang="en-US" altLang="ja-JP" sz="10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ドームふじでは約</a:t>
            </a:r>
            <a:r>
              <a:rPr lang="en-US" altLang="ja-JP" sz="1400" dirty="0" smtClean="0">
                <a:effectLst>
                  <a:outerShdw blurRad="38100" dist="38100" dir="2700000" algn="tl">
                    <a:srgbClr val="000000">
                      <a:alpha val="43137"/>
                    </a:srgbClr>
                  </a:outerShdw>
                </a:effectLst>
                <a:latin typeface="ＭＳ Ｐゴシック" charset="-128"/>
              </a:rPr>
              <a:t>2,000</a:t>
            </a:r>
            <a:r>
              <a:rPr lang="ja-JP" altLang="en-US" sz="1400" dirty="0" smtClean="0">
                <a:effectLst>
                  <a:outerShdw blurRad="38100" dist="38100" dir="2700000" algn="tl">
                    <a:srgbClr val="000000">
                      <a:alpha val="43137"/>
                    </a:srgbClr>
                  </a:outerShdw>
                </a:effectLst>
                <a:latin typeface="ＭＳ Ｐゴシック" charset="-128"/>
              </a:rPr>
              <a:t>時間</a:t>
            </a:r>
            <a:r>
              <a:rPr lang="en-US" altLang="ja-JP" sz="1400" dirty="0" smtClean="0">
                <a:effectLst>
                  <a:outerShdw blurRad="38100" dist="38100" dir="2700000" algn="tl">
                    <a:srgbClr val="000000">
                      <a:alpha val="43137"/>
                    </a:srgbClr>
                  </a:outerShdw>
                </a:effectLst>
                <a:latin typeface="ＭＳ Ｐゴシック" charset="-128"/>
              </a:rPr>
              <a:t>(90</a:t>
            </a:r>
            <a:r>
              <a:rPr lang="ja-JP" altLang="en-US" sz="1400" dirty="0" smtClean="0">
                <a:effectLst>
                  <a:outerShdw blurRad="38100" dist="38100" dir="2700000" algn="tl">
                    <a:srgbClr val="000000">
                      <a:alpha val="43137"/>
                    </a:srgbClr>
                  </a:outerShdw>
                </a:effectLst>
                <a:latin typeface="ＭＳ Ｐゴシック" charset="-128"/>
              </a:rPr>
              <a:t>日間</a:t>
            </a:r>
            <a:r>
              <a:rPr lang="en-US" altLang="ja-JP" sz="1400" dirty="0" smtClean="0">
                <a:effectLst>
                  <a:outerShdw blurRad="38100" dist="38100" dir="2700000" algn="tl">
                    <a:srgbClr val="000000">
                      <a:alpha val="43137"/>
                    </a:srgbClr>
                  </a:outerShdw>
                </a:effectLst>
                <a:latin typeface="ＭＳ Ｐゴシック" charset="-128"/>
              </a:rPr>
              <a:t>)</a:t>
            </a:r>
          </a:p>
          <a:p>
            <a:pPr defTabSz="4176713"/>
            <a:r>
              <a:rPr lang="ja-JP" altLang="en-US" sz="2700" dirty="0" smtClean="0">
                <a:effectLst>
                  <a:outerShdw blurRad="38100" dist="38100" dir="2700000" algn="tl">
                    <a:srgbClr val="000000">
                      <a:alpha val="43137"/>
                    </a:srgbClr>
                  </a:outerShdw>
                </a:effectLst>
                <a:latin typeface="ＭＳ Ｐゴシック" charset="-128"/>
              </a:rPr>
              <a:t>　  </a:t>
            </a:r>
            <a:endParaRPr lang="en-US" altLang="ja-JP" sz="27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　　　　　</a:t>
            </a:r>
            <a:r>
              <a:rPr lang="ja-JP" altLang="en-US" sz="1400" b="1" dirty="0" smtClean="0">
                <a:solidFill>
                  <a:srgbClr val="0000FF"/>
                </a:solidFill>
                <a:effectLst>
                  <a:outerShdw blurRad="38100" dist="38100" dir="2700000" algn="tl">
                    <a:srgbClr val="000000">
                      <a:alpha val="43137"/>
                    </a:srgbClr>
                  </a:outerShdw>
                </a:effectLst>
                <a:latin typeface="ＭＳ Ｐゴシック" charset="-128"/>
              </a:rPr>
              <a:t>連続観測</a:t>
            </a:r>
            <a:endParaRPr lang="en-US" altLang="ja-JP" sz="1400" b="1" dirty="0" smtClean="0">
              <a:solidFill>
                <a:srgbClr val="0000FF"/>
              </a:solidFill>
              <a:effectLst>
                <a:outerShdw blurRad="38100" dist="38100" dir="2700000" algn="tl">
                  <a:srgbClr val="000000">
                    <a:alpha val="43137"/>
                  </a:srgbClr>
                </a:outerShdw>
              </a:effectLst>
              <a:latin typeface="ＭＳ Ｐゴシック" charset="-128"/>
            </a:endParaRPr>
          </a:p>
        </p:txBody>
      </p:sp>
      <p:sp>
        <p:nvSpPr>
          <p:cNvPr id="21" name="テキスト ボックス 20"/>
          <p:cNvSpPr txBox="1"/>
          <p:nvPr/>
        </p:nvSpPr>
        <p:spPr>
          <a:xfrm>
            <a:off x="6929454" y="6511197"/>
            <a:ext cx="1529778" cy="276999"/>
          </a:xfrm>
          <a:prstGeom prst="rect">
            <a:avLst/>
          </a:prstGeom>
          <a:noFill/>
        </p:spPr>
        <p:txBody>
          <a:bodyPr wrap="none" rtlCol="0">
            <a:spAutoFit/>
          </a:bodyPr>
          <a:lstStyle/>
          <a:p>
            <a:r>
              <a:rPr kumimoji="1" lang="en-US" altLang="ja-JP" sz="1200" dirty="0" smtClean="0">
                <a:effectLst>
                  <a:outerShdw blurRad="38100" dist="38100" dir="2700000" algn="tl">
                    <a:srgbClr val="000000">
                      <a:alpha val="43137"/>
                    </a:srgbClr>
                  </a:outerShdw>
                </a:effectLst>
              </a:rPr>
              <a:t>Swain &amp; </a:t>
            </a:r>
            <a:r>
              <a:rPr kumimoji="1" lang="en-US" altLang="ja-JP" sz="1200" dirty="0" err="1" smtClean="0">
                <a:effectLst>
                  <a:outerShdw blurRad="38100" dist="38100" dir="2700000" algn="tl">
                    <a:srgbClr val="000000">
                      <a:alpha val="43137"/>
                    </a:srgbClr>
                  </a:outerShdw>
                </a:effectLst>
              </a:rPr>
              <a:t>Gallee</a:t>
            </a:r>
            <a:r>
              <a:rPr kumimoji="1" lang="en-US" altLang="ja-JP" sz="1200" dirty="0" smtClean="0">
                <a:effectLst>
                  <a:outerShdw blurRad="38100" dist="38100" dir="2700000" algn="tl">
                    <a:srgbClr val="000000">
                      <a:alpha val="43137"/>
                    </a:srgbClr>
                  </a:outerShdw>
                </a:effectLst>
              </a:rPr>
              <a:t>(2006)</a:t>
            </a:r>
            <a:endParaRPr kumimoji="1" lang="ja-JP" altLang="en-US" sz="1200" dirty="0">
              <a:effectLst>
                <a:outerShdw blurRad="38100" dist="38100" dir="2700000" algn="tl">
                  <a:srgbClr val="000000">
                    <a:alpha val="43137"/>
                  </a:srgbClr>
                </a:outerShdw>
              </a:effectLst>
            </a:endParaRPr>
          </a:p>
        </p:txBody>
      </p:sp>
      <p:sp>
        <p:nvSpPr>
          <p:cNvPr id="22" name="テキスト ボックス 21"/>
          <p:cNvSpPr txBox="1"/>
          <p:nvPr/>
        </p:nvSpPr>
        <p:spPr>
          <a:xfrm>
            <a:off x="5357818" y="1128681"/>
            <a:ext cx="1871025" cy="307777"/>
          </a:xfrm>
          <a:prstGeom prst="rect">
            <a:avLst/>
          </a:prstGeom>
          <a:solidFill>
            <a:schemeClr val="bg1"/>
          </a:solidFill>
          <a:ln w="9525">
            <a:solidFill>
              <a:srgbClr val="0000FF"/>
            </a:solidFill>
          </a:ln>
        </p:spPr>
        <p:txBody>
          <a:bodyPr wrap="none" rtlCol="0">
            <a:spAutoFit/>
          </a:bodyPr>
          <a:lstStyle/>
          <a:p>
            <a:r>
              <a:rPr kumimoji="1" lang="ja-JP" altLang="en-US" sz="1400" dirty="0" smtClean="0">
                <a:effectLst>
                  <a:outerShdw blurRad="38100" dist="38100" dir="2700000" algn="tl">
                    <a:srgbClr val="000000">
                      <a:alpha val="43137"/>
                    </a:srgbClr>
                  </a:outerShdw>
                </a:effectLst>
              </a:rPr>
              <a:t>地表面でのシーイング</a:t>
            </a:r>
            <a:endParaRPr kumimoji="1" lang="ja-JP" altLang="en-US" sz="1400" dirty="0">
              <a:effectLst>
                <a:outerShdw blurRad="38100" dist="38100" dir="2700000" algn="tl">
                  <a:srgbClr val="000000">
                    <a:alpha val="43137"/>
                  </a:srgbClr>
                </a:outerShdw>
              </a:effectLst>
            </a:endParaRPr>
          </a:p>
        </p:txBody>
      </p:sp>
      <p:sp>
        <p:nvSpPr>
          <p:cNvPr id="23" name="テキスト ボックス 22"/>
          <p:cNvSpPr txBox="1"/>
          <p:nvPr/>
        </p:nvSpPr>
        <p:spPr>
          <a:xfrm>
            <a:off x="5357818" y="3995985"/>
            <a:ext cx="2337499" cy="307777"/>
          </a:xfrm>
          <a:prstGeom prst="rect">
            <a:avLst/>
          </a:prstGeom>
          <a:solidFill>
            <a:schemeClr val="bg1"/>
          </a:solidFill>
          <a:ln w="9525">
            <a:solidFill>
              <a:srgbClr val="0000FF"/>
            </a:solidFill>
          </a:ln>
        </p:spPr>
        <p:txBody>
          <a:bodyPr wrap="none" rtlCol="0">
            <a:spAutoFit/>
          </a:bodyPr>
          <a:lstStyle/>
          <a:p>
            <a:r>
              <a:rPr lang="en-US" altLang="ja-JP" sz="1400" dirty="0" smtClean="0">
                <a:effectLst>
                  <a:outerShdw blurRad="38100" dist="38100" dir="2700000" algn="tl">
                    <a:srgbClr val="000000">
                      <a:alpha val="43137"/>
                    </a:srgbClr>
                  </a:outerShdw>
                </a:effectLst>
              </a:rPr>
              <a:t>0.1”</a:t>
            </a:r>
            <a:r>
              <a:rPr lang="ja-JP" altLang="en-US" sz="1400" dirty="0" smtClean="0">
                <a:effectLst>
                  <a:outerShdw blurRad="38100" dist="38100" dir="2700000" algn="tl">
                    <a:srgbClr val="000000">
                      <a:alpha val="43137"/>
                    </a:srgbClr>
                  </a:outerShdw>
                </a:effectLst>
              </a:rPr>
              <a:t>となる</a:t>
            </a:r>
            <a:r>
              <a:rPr kumimoji="1" lang="ja-JP" altLang="en-US" sz="1400" dirty="0" smtClean="0">
                <a:effectLst>
                  <a:outerShdw blurRad="38100" dist="38100" dir="2700000" algn="tl">
                    <a:srgbClr val="000000">
                      <a:alpha val="43137"/>
                    </a:srgbClr>
                  </a:outerShdw>
                </a:effectLst>
              </a:rPr>
              <a:t>接地境界層の高さ</a:t>
            </a:r>
            <a:endParaRPr kumimoji="1" lang="ja-JP" altLang="en-US" sz="1400" dirty="0">
              <a:effectLst>
                <a:outerShdw blurRad="38100" dist="38100" dir="2700000" algn="tl">
                  <a:srgbClr val="000000">
                    <a:alpha val="43137"/>
                  </a:srgbClr>
                </a:outerShdw>
              </a:effectLst>
            </a:endParaRPr>
          </a:p>
        </p:txBody>
      </p:sp>
      <p:cxnSp>
        <p:nvCxnSpPr>
          <p:cNvPr id="24" name="直線矢印コネクタ 23"/>
          <p:cNvCxnSpPr/>
          <p:nvPr/>
        </p:nvCxnSpPr>
        <p:spPr>
          <a:xfrm>
            <a:off x="1571604" y="6143644"/>
            <a:ext cx="285752" cy="1588"/>
          </a:xfrm>
          <a:prstGeom prst="straightConnector1">
            <a:avLst/>
          </a:prstGeom>
          <a:ln w="127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6929454" y="3714752"/>
            <a:ext cx="1529778" cy="276999"/>
          </a:xfrm>
          <a:prstGeom prst="rect">
            <a:avLst/>
          </a:prstGeom>
          <a:noFill/>
        </p:spPr>
        <p:txBody>
          <a:bodyPr wrap="none" rtlCol="0">
            <a:spAutoFit/>
          </a:bodyPr>
          <a:lstStyle/>
          <a:p>
            <a:r>
              <a:rPr kumimoji="1" lang="en-US" altLang="ja-JP" sz="1200" dirty="0" smtClean="0">
                <a:effectLst>
                  <a:outerShdw blurRad="38100" dist="38100" dir="2700000" algn="tl">
                    <a:srgbClr val="000000">
                      <a:alpha val="43137"/>
                    </a:srgbClr>
                  </a:outerShdw>
                </a:effectLst>
              </a:rPr>
              <a:t>Swain &amp; </a:t>
            </a:r>
            <a:r>
              <a:rPr kumimoji="1" lang="en-US" altLang="ja-JP" sz="1200" dirty="0" err="1" smtClean="0">
                <a:effectLst>
                  <a:outerShdw blurRad="38100" dist="38100" dir="2700000" algn="tl">
                    <a:srgbClr val="000000">
                      <a:alpha val="43137"/>
                    </a:srgbClr>
                  </a:outerShdw>
                </a:effectLst>
              </a:rPr>
              <a:t>Gallee</a:t>
            </a:r>
            <a:r>
              <a:rPr kumimoji="1" lang="en-US" altLang="ja-JP" sz="1200" dirty="0" smtClean="0">
                <a:effectLst>
                  <a:outerShdw blurRad="38100" dist="38100" dir="2700000" algn="tl">
                    <a:srgbClr val="000000">
                      <a:alpha val="43137"/>
                    </a:srgbClr>
                  </a:outerShdw>
                </a:effectLst>
              </a:rPr>
              <a:t>(2006)</a:t>
            </a:r>
            <a:endParaRPr kumimoji="1" lang="ja-JP" altLang="en-US" sz="1200" dirty="0">
              <a:effectLst>
                <a:outerShdw blurRad="38100" dist="38100" dir="2700000" algn="tl">
                  <a:srgbClr val="000000">
                    <a:alpha val="43137"/>
                  </a:srgbClr>
                </a:outerShdw>
              </a:effectLst>
            </a:endParaRPr>
          </a:p>
        </p:txBody>
      </p:sp>
      <p:sp>
        <p:nvSpPr>
          <p:cNvPr id="26" name="テキスト ボックス 25"/>
          <p:cNvSpPr txBox="1"/>
          <p:nvPr/>
        </p:nvSpPr>
        <p:spPr>
          <a:xfrm>
            <a:off x="2297820" y="5652331"/>
            <a:ext cx="2559932" cy="276999"/>
          </a:xfrm>
          <a:prstGeom prst="rect">
            <a:avLst/>
          </a:prstGeom>
          <a:noFill/>
        </p:spPr>
        <p:txBody>
          <a:bodyPr wrap="none" rtlCol="0">
            <a:spAutoFit/>
          </a:bodyPr>
          <a:lstStyle/>
          <a:p>
            <a:r>
              <a:rPr lang="ja-JP" altLang="en-US" sz="1200" dirty="0" smtClean="0">
                <a:effectLst>
                  <a:outerShdw blurRad="38100" dist="38100" dir="2700000" algn="tl">
                    <a:srgbClr val="000000">
                      <a:alpha val="43137"/>
                    </a:srgbClr>
                  </a:outerShdw>
                </a:effectLst>
              </a:rPr>
              <a:t>村田千紘</a:t>
            </a:r>
            <a:r>
              <a:rPr kumimoji="1" lang="ja-JP" altLang="en-US" sz="1200" dirty="0" smtClean="0">
                <a:effectLst>
                  <a:outerShdw blurRad="38100" dist="38100" dir="2700000" algn="tl">
                    <a:srgbClr val="000000">
                      <a:alpha val="43137"/>
                    </a:srgbClr>
                  </a:outerShdw>
                </a:effectLst>
              </a:rPr>
              <a:t> </a:t>
            </a:r>
            <a:r>
              <a:rPr kumimoji="1" lang="en-US" altLang="ja-JP" sz="1200" dirty="0" smtClean="0">
                <a:effectLst>
                  <a:outerShdw blurRad="38100" dist="38100" dir="2700000" algn="tl">
                    <a:srgbClr val="000000">
                      <a:alpha val="43137"/>
                    </a:srgbClr>
                  </a:outerShdw>
                </a:effectLst>
              </a:rPr>
              <a:t>(2009)</a:t>
            </a:r>
            <a:r>
              <a:rPr kumimoji="1" lang="ja-JP" altLang="en-US" sz="1200" dirty="0" err="1" smtClean="0">
                <a:effectLst>
                  <a:outerShdw blurRad="38100" dist="38100" dir="2700000" algn="tl">
                    <a:srgbClr val="000000">
                      <a:alpha val="43137"/>
                    </a:srgbClr>
                  </a:outerShdw>
                </a:effectLst>
              </a:rPr>
              <a:t>、</a:t>
            </a:r>
            <a:r>
              <a:rPr kumimoji="1" lang="en-US" altLang="ja-JP" sz="1200" dirty="0" err="1" smtClean="0">
                <a:effectLst>
                  <a:outerShdw blurRad="38100" dist="38100" dir="2700000" algn="tl">
                    <a:srgbClr val="000000">
                      <a:alpha val="43137"/>
                    </a:srgbClr>
                  </a:outerShdw>
                </a:effectLst>
              </a:rPr>
              <a:t>Strassmeire</a:t>
            </a:r>
            <a:r>
              <a:rPr kumimoji="1" lang="en-US" altLang="ja-JP" sz="1200" dirty="0" smtClean="0">
                <a:effectLst>
                  <a:outerShdw blurRad="38100" dist="38100" dir="2700000" algn="tl">
                    <a:srgbClr val="000000">
                      <a:alpha val="43137"/>
                    </a:srgbClr>
                  </a:outerShdw>
                </a:effectLst>
              </a:rPr>
              <a:t>+(2008)</a:t>
            </a:r>
            <a:endParaRPr kumimoji="1" lang="ja-JP" altLang="en-US" sz="1200" dirty="0">
              <a:effectLst>
                <a:outerShdw blurRad="38100" dist="38100" dir="2700000" algn="tl">
                  <a:srgbClr val="000000">
                    <a:alpha val="43137"/>
                  </a:srgbClr>
                </a:outerShdw>
              </a:effectLst>
            </a:endParaRPr>
          </a:p>
        </p:txBody>
      </p:sp>
      <p:sp>
        <p:nvSpPr>
          <p:cNvPr id="27" name="スライド番号プレースホルダ 26"/>
          <p:cNvSpPr>
            <a:spLocks noGrp="1"/>
          </p:cNvSpPr>
          <p:nvPr>
            <p:ph type="sldNum" sz="quarter" idx="12"/>
          </p:nvPr>
        </p:nvSpPr>
        <p:spPr/>
        <p:txBody>
          <a:bodyPr/>
          <a:lstStyle/>
          <a:p>
            <a:fld id="{211C075B-6712-4FC4-92CB-6BC868D296D4}" type="slidenum">
              <a:rPr kumimoji="1" lang="ja-JP" altLang="en-US" smtClean="0"/>
              <a:pPr/>
              <a:t>4</a:t>
            </a:fld>
            <a:endParaRPr kumimoji="1" lang="ja-JP" altLang="en-US" dirty="0"/>
          </a:p>
        </p:txBody>
      </p:sp>
      <p:sp>
        <p:nvSpPr>
          <p:cNvPr id="29" name="タイトル 1"/>
          <p:cNvSpPr>
            <a:spLocks noGrp="1"/>
          </p:cNvSpPr>
          <p:nvPr>
            <p:ph type="title"/>
          </p:nvPr>
        </p:nvSpPr>
        <p:spPr>
          <a:xfrm>
            <a:off x="457200" y="274638"/>
            <a:ext cx="8229600" cy="1143000"/>
          </a:xfrm>
        </p:spPr>
        <p:txBody>
          <a:bodyPr>
            <a:normAutofit/>
          </a:bodyPr>
          <a:lstStyle/>
          <a:p>
            <a:pPr algn="l"/>
            <a:r>
              <a:rPr lang="ja-JP" altLang="en-US" sz="4000" u="sng" dirty="0" smtClean="0">
                <a:effectLst>
                  <a:outerShdw blurRad="38100" dist="38100" dir="2700000" algn="tl">
                    <a:srgbClr val="000000">
                      <a:alpha val="43137"/>
                    </a:srgbClr>
                  </a:outerShdw>
                </a:effectLst>
                <a:latin typeface="+mj-ea"/>
              </a:rPr>
              <a:t>南極</a:t>
            </a:r>
            <a:endParaRPr lang="en-US" altLang="ja-JP" sz="4000" u="sng" dirty="0" smtClean="0">
              <a:effectLst>
                <a:outerShdw blurRad="38100" dist="38100" dir="2700000" algn="tl">
                  <a:srgbClr val="000000">
                    <a:alpha val="43137"/>
                  </a:srgbClr>
                </a:outerShdw>
              </a:effectLst>
              <a:latin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sz="4000" u="sng" dirty="0" smtClean="0">
                <a:effectLst>
                  <a:outerShdw blurRad="38100" dist="38100" dir="2700000" algn="tl">
                    <a:srgbClr val="000000">
                      <a:alpha val="43137"/>
                    </a:srgbClr>
                  </a:outerShdw>
                </a:effectLst>
              </a:rPr>
              <a:t>南極</a:t>
            </a:r>
            <a:endParaRPr kumimoji="1" lang="ja-JP" altLang="en-US" sz="4000" u="sng" dirty="0">
              <a:effectLst>
                <a:outerShdw blurRad="38100" dist="38100" dir="2700000" algn="tl">
                  <a:srgbClr val="000000">
                    <a:alpha val="43137"/>
                  </a:srgbClr>
                </a:outerShdw>
              </a:effectLst>
            </a:endParaRPr>
          </a:p>
        </p:txBody>
      </p:sp>
      <p:sp>
        <p:nvSpPr>
          <p:cNvPr id="4" name="スライド番号プレースホルダ 3"/>
          <p:cNvSpPr>
            <a:spLocks noGrp="1"/>
          </p:cNvSpPr>
          <p:nvPr>
            <p:ph type="sldNum" sz="quarter" idx="12"/>
          </p:nvPr>
        </p:nvSpPr>
        <p:spPr/>
        <p:txBody>
          <a:bodyPr/>
          <a:lstStyle/>
          <a:p>
            <a:fld id="{211C075B-6712-4FC4-92CB-6BC868D296D4}" type="slidenum">
              <a:rPr kumimoji="1" lang="ja-JP" altLang="en-US" smtClean="0"/>
              <a:pPr/>
              <a:t>5</a:t>
            </a:fld>
            <a:endParaRPr kumimoji="1" lang="ja-JP" altLang="en-US"/>
          </a:p>
        </p:txBody>
      </p:sp>
      <p:sp>
        <p:nvSpPr>
          <p:cNvPr id="5" name="テキスト ボックス 4"/>
          <p:cNvSpPr txBox="1"/>
          <p:nvPr/>
        </p:nvSpPr>
        <p:spPr>
          <a:xfrm>
            <a:off x="1969291" y="1420785"/>
            <a:ext cx="1612942" cy="923330"/>
          </a:xfrm>
          <a:prstGeom prst="rect">
            <a:avLst/>
          </a:prstGeom>
          <a:noFill/>
        </p:spPr>
        <p:txBody>
          <a:bodyPr wrap="none" rtlCol="0">
            <a:spAutoFit/>
          </a:bodyPr>
          <a:lstStyle/>
          <a:p>
            <a:r>
              <a:rPr kumimoji="1" lang="ja-JP" altLang="en-US" dirty="0" smtClean="0">
                <a:effectLst>
                  <a:outerShdw blurRad="38100" dist="38100" dir="2700000" algn="tl">
                    <a:srgbClr val="000000">
                      <a:alpha val="43137"/>
                    </a:srgbClr>
                  </a:outerShdw>
                </a:effectLst>
              </a:rPr>
              <a:t>・極低温</a:t>
            </a:r>
            <a:endParaRPr kumimoji="1" lang="en-US" altLang="ja-JP" dirty="0" smtClean="0">
              <a:effectLst>
                <a:outerShdw blurRad="38100" dist="38100" dir="2700000" algn="tl">
                  <a:srgbClr val="000000">
                    <a:alpha val="43137"/>
                  </a:srgbClr>
                </a:outerShdw>
              </a:effectLst>
            </a:endParaRPr>
          </a:p>
          <a:p>
            <a:r>
              <a:rPr lang="ja-JP" altLang="en-US" dirty="0" smtClean="0">
                <a:effectLst>
                  <a:outerShdw blurRad="38100" dist="38100" dir="2700000" algn="tl">
                    <a:srgbClr val="000000">
                      <a:alpha val="43137"/>
                    </a:srgbClr>
                  </a:outerShdw>
                </a:effectLst>
              </a:rPr>
              <a:t>・安定した大気</a:t>
            </a:r>
            <a:endParaRPr lang="en-US" altLang="ja-JP" dirty="0" smtClean="0">
              <a:effectLst>
                <a:outerShdw blurRad="38100" dist="38100" dir="2700000" algn="tl">
                  <a:srgbClr val="000000">
                    <a:alpha val="43137"/>
                  </a:srgbClr>
                </a:outerShdw>
              </a:effectLst>
            </a:endParaRPr>
          </a:p>
          <a:p>
            <a:r>
              <a:rPr lang="ja-JP" altLang="en-US" dirty="0" smtClean="0">
                <a:effectLst>
                  <a:outerShdw blurRad="38100" dist="38100" dir="2700000" algn="tl">
                    <a:srgbClr val="000000">
                      <a:alpha val="43137"/>
                    </a:srgbClr>
                  </a:outerShdw>
                </a:effectLst>
              </a:rPr>
              <a:t>・極夜</a:t>
            </a:r>
            <a:endParaRPr lang="en-US" altLang="ja-JP" dirty="0" smtClean="0">
              <a:effectLst>
                <a:outerShdw blurRad="38100" dist="38100" dir="2700000" algn="tl">
                  <a:srgbClr val="000000">
                    <a:alpha val="43137"/>
                  </a:srgbClr>
                </a:outerShdw>
              </a:effectLst>
            </a:endParaRPr>
          </a:p>
        </p:txBody>
      </p:sp>
      <p:sp>
        <p:nvSpPr>
          <p:cNvPr id="6" name="テキスト ボックス 5"/>
          <p:cNvSpPr txBox="1"/>
          <p:nvPr/>
        </p:nvSpPr>
        <p:spPr>
          <a:xfrm>
            <a:off x="5438026" y="1420785"/>
            <a:ext cx="2018501" cy="923330"/>
          </a:xfrm>
          <a:prstGeom prst="rect">
            <a:avLst/>
          </a:prstGeom>
          <a:noFill/>
        </p:spPr>
        <p:txBody>
          <a:bodyPr wrap="none" rtlCol="0">
            <a:spAutoFit/>
          </a:bodyPr>
          <a:lstStyle/>
          <a:p>
            <a:r>
              <a:rPr lang="ja-JP" altLang="en-US" dirty="0" smtClean="0">
                <a:solidFill>
                  <a:srgbClr val="0000FF"/>
                </a:solidFill>
                <a:effectLst>
                  <a:outerShdw blurRad="38100" dist="38100" dir="2700000" algn="tl">
                    <a:srgbClr val="000000">
                      <a:alpha val="43137"/>
                    </a:srgbClr>
                  </a:outerShdw>
                </a:effectLst>
              </a:rPr>
              <a:t>「</a:t>
            </a:r>
            <a:r>
              <a:rPr kumimoji="1" lang="ja-JP" altLang="en-US" dirty="0" smtClean="0">
                <a:solidFill>
                  <a:srgbClr val="0000FF"/>
                </a:solidFill>
                <a:effectLst>
                  <a:outerShdw blurRad="38100" dist="38100" dir="2700000" algn="tl">
                    <a:srgbClr val="000000">
                      <a:alpha val="43137"/>
                    </a:srgbClr>
                  </a:outerShdw>
                </a:effectLst>
              </a:rPr>
              <a:t>深い検出限界」</a:t>
            </a:r>
            <a:endParaRPr kumimoji="1" lang="en-US" altLang="ja-JP" dirty="0" smtClean="0">
              <a:solidFill>
                <a:srgbClr val="0000FF"/>
              </a:solidFill>
              <a:effectLst>
                <a:outerShdw blurRad="38100" dist="38100" dir="2700000" algn="tl">
                  <a:srgbClr val="000000">
                    <a:alpha val="43137"/>
                  </a:srgbClr>
                </a:outerShdw>
              </a:effectLst>
            </a:endParaRPr>
          </a:p>
          <a:p>
            <a:r>
              <a:rPr lang="ja-JP" altLang="en-US" dirty="0" smtClean="0">
                <a:solidFill>
                  <a:srgbClr val="0000FF"/>
                </a:solidFill>
                <a:effectLst>
                  <a:outerShdw blurRad="38100" dist="38100" dir="2700000" algn="tl">
                    <a:srgbClr val="000000">
                      <a:alpha val="43137"/>
                    </a:srgbClr>
                  </a:outerShdw>
                </a:effectLst>
              </a:rPr>
              <a:t>「</a:t>
            </a:r>
            <a:r>
              <a:rPr kumimoji="1" lang="ja-JP" altLang="en-US" dirty="0" smtClean="0">
                <a:solidFill>
                  <a:srgbClr val="0000FF"/>
                </a:solidFill>
                <a:effectLst>
                  <a:outerShdw blurRad="38100" dist="38100" dir="2700000" algn="tl">
                    <a:srgbClr val="000000">
                      <a:alpha val="43137"/>
                    </a:srgbClr>
                  </a:outerShdw>
                </a:effectLst>
              </a:rPr>
              <a:t>高い空間分解能」</a:t>
            </a:r>
            <a:endParaRPr kumimoji="1" lang="en-US" altLang="ja-JP" dirty="0" smtClean="0">
              <a:solidFill>
                <a:srgbClr val="0000FF"/>
              </a:solidFill>
              <a:effectLst>
                <a:outerShdw blurRad="38100" dist="38100" dir="2700000" algn="tl">
                  <a:srgbClr val="000000">
                    <a:alpha val="43137"/>
                  </a:srgbClr>
                </a:outerShdw>
              </a:effectLst>
            </a:endParaRPr>
          </a:p>
          <a:p>
            <a:r>
              <a:rPr lang="ja-JP" altLang="en-US" dirty="0" smtClean="0">
                <a:solidFill>
                  <a:srgbClr val="0000FF"/>
                </a:solidFill>
                <a:effectLst>
                  <a:outerShdw blurRad="38100" dist="38100" dir="2700000" algn="tl">
                    <a:srgbClr val="000000">
                      <a:alpha val="43137"/>
                    </a:srgbClr>
                  </a:outerShdw>
                </a:effectLst>
              </a:rPr>
              <a:t>「</a:t>
            </a:r>
            <a:r>
              <a:rPr kumimoji="1" lang="ja-JP" altLang="en-US" dirty="0" smtClean="0">
                <a:solidFill>
                  <a:srgbClr val="0000FF"/>
                </a:solidFill>
                <a:effectLst>
                  <a:outerShdw blurRad="38100" dist="38100" dir="2700000" algn="tl">
                    <a:srgbClr val="000000">
                      <a:alpha val="43137"/>
                    </a:srgbClr>
                  </a:outerShdw>
                </a:effectLst>
              </a:rPr>
              <a:t>連続観測」</a:t>
            </a:r>
            <a:endParaRPr kumimoji="1" lang="ja-JP" altLang="en-US" dirty="0">
              <a:solidFill>
                <a:srgbClr val="0000FF"/>
              </a:solidFill>
              <a:effectLst>
                <a:outerShdw blurRad="38100" dist="38100" dir="2700000" algn="tl">
                  <a:srgbClr val="000000">
                    <a:alpha val="43137"/>
                  </a:srgbClr>
                </a:outerShdw>
              </a:effectLst>
            </a:endParaRPr>
          </a:p>
        </p:txBody>
      </p:sp>
      <p:sp>
        <p:nvSpPr>
          <p:cNvPr id="7" name="正方形/長方形 6"/>
          <p:cNvSpPr/>
          <p:nvPr/>
        </p:nvSpPr>
        <p:spPr>
          <a:xfrm>
            <a:off x="3732201" y="3674086"/>
            <a:ext cx="4308534" cy="923330"/>
          </a:xfrm>
          <a:prstGeom prst="rect">
            <a:avLst/>
          </a:prstGeom>
          <a:ln>
            <a:noFill/>
          </a:ln>
        </p:spPr>
        <p:txBody>
          <a:bodyPr wrap="square">
            <a:spAutoFit/>
          </a:bodyPr>
          <a:lstStyle/>
          <a:p>
            <a:r>
              <a:rPr lang="ja-JP" altLang="en-US" dirty="0" smtClean="0">
                <a:effectLst>
                  <a:outerShdw blurRad="38100" dist="38100" dir="2700000" algn="tl">
                    <a:srgbClr val="000000">
                      <a:alpha val="43137"/>
                    </a:srgbClr>
                  </a:outerShdw>
                </a:effectLst>
              </a:rPr>
              <a:t>世界最高性能の「すばる望遠鏡</a:t>
            </a:r>
            <a:r>
              <a:rPr lang="en-US" altLang="ja-JP" dirty="0" smtClean="0">
                <a:effectLst>
                  <a:outerShdw blurRad="38100" dist="38100" dir="2700000" algn="tl">
                    <a:srgbClr val="000000">
                      <a:alpha val="43137"/>
                    </a:srgbClr>
                  </a:outerShdw>
                </a:effectLst>
              </a:rPr>
              <a:t>(</a:t>
            </a:r>
            <a:r>
              <a:rPr lang="ja-JP" altLang="en-US" dirty="0" smtClean="0">
                <a:effectLst>
                  <a:outerShdw blurRad="38100" dist="38100" dir="2700000" algn="tl">
                    <a:srgbClr val="000000">
                      <a:alpha val="43137"/>
                    </a:srgbClr>
                  </a:outerShdw>
                </a:effectLst>
              </a:rPr>
              <a:t>口径</a:t>
            </a:r>
            <a:r>
              <a:rPr lang="en-US" altLang="ja-JP" dirty="0" smtClean="0">
                <a:effectLst>
                  <a:outerShdw blurRad="38100" dist="38100" dir="2700000" algn="tl">
                    <a:srgbClr val="000000">
                      <a:alpha val="43137"/>
                    </a:srgbClr>
                  </a:outerShdw>
                </a:effectLst>
              </a:rPr>
              <a:t>8m)</a:t>
            </a:r>
            <a:r>
              <a:rPr lang="ja-JP" altLang="en-US" dirty="0" smtClean="0">
                <a:effectLst>
                  <a:outerShdw blurRad="38100" dist="38100" dir="2700000" algn="tl">
                    <a:srgbClr val="000000">
                      <a:alpha val="43137"/>
                    </a:srgbClr>
                  </a:outerShdw>
                </a:effectLst>
              </a:rPr>
              <a:t>」と同等の性能が南極に設置した</a:t>
            </a:r>
            <a:r>
              <a:rPr lang="ja-JP" altLang="en-US" dirty="0" smtClean="0">
                <a:solidFill>
                  <a:srgbClr val="FF0000"/>
                </a:solidFill>
                <a:effectLst>
                  <a:outerShdw blurRad="38100" dist="38100" dir="2700000" algn="tl">
                    <a:srgbClr val="000000">
                      <a:alpha val="43137"/>
                    </a:srgbClr>
                  </a:outerShdw>
                </a:effectLst>
              </a:rPr>
              <a:t>口径</a:t>
            </a:r>
            <a:r>
              <a:rPr lang="en-US" altLang="ja-JP" dirty="0" smtClean="0">
                <a:solidFill>
                  <a:srgbClr val="FF0000"/>
                </a:solidFill>
                <a:effectLst>
                  <a:outerShdw blurRad="38100" dist="38100" dir="2700000" algn="tl">
                    <a:srgbClr val="000000">
                      <a:alpha val="43137"/>
                    </a:srgbClr>
                  </a:outerShdw>
                </a:effectLst>
              </a:rPr>
              <a:t>2m</a:t>
            </a:r>
            <a:r>
              <a:rPr lang="ja-JP" altLang="en-US" dirty="0" smtClean="0">
                <a:effectLst>
                  <a:outerShdw blurRad="38100" dist="38100" dir="2700000" algn="tl">
                    <a:srgbClr val="000000">
                      <a:alpha val="43137"/>
                    </a:srgbClr>
                  </a:outerShdw>
                </a:effectLst>
              </a:rPr>
              <a:t>の望遠鏡で実現可能</a:t>
            </a:r>
          </a:p>
        </p:txBody>
      </p:sp>
      <p:pic>
        <p:nvPicPr>
          <p:cNvPr id="9" name="Picture 6" descr="http://subarutelescope.org/photo/telescope2.jpg"/>
          <p:cNvPicPr>
            <a:picLocks noChangeAspect="1" noChangeArrowheads="1"/>
          </p:cNvPicPr>
          <p:nvPr/>
        </p:nvPicPr>
        <p:blipFill>
          <a:blip r:embed="rId2" cstate="print"/>
          <a:srcRect/>
          <a:stretch>
            <a:fillRect/>
          </a:stretch>
        </p:blipFill>
        <p:spPr bwMode="auto">
          <a:xfrm>
            <a:off x="1528462" y="3444105"/>
            <a:ext cx="1868950" cy="2665449"/>
          </a:xfrm>
          <a:prstGeom prst="rect">
            <a:avLst/>
          </a:prstGeom>
          <a:ln>
            <a:noFill/>
          </a:ln>
          <a:effectLst>
            <a:outerShdw blurRad="292100" dist="139700" dir="2700000" algn="tl" rotWithShape="0">
              <a:srgbClr val="333333">
                <a:alpha val="65000"/>
              </a:srgbClr>
            </a:outerShdw>
          </a:effectLst>
        </p:spPr>
      </p:pic>
      <p:sp>
        <p:nvSpPr>
          <p:cNvPr id="10" name="正方形/長方形 9"/>
          <p:cNvSpPr/>
          <p:nvPr/>
        </p:nvSpPr>
        <p:spPr>
          <a:xfrm>
            <a:off x="1762544" y="6109554"/>
            <a:ext cx="1701107" cy="276999"/>
          </a:xfrm>
          <a:prstGeom prst="rect">
            <a:avLst/>
          </a:prstGeom>
        </p:spPr>
        <p:txBody>
          <a:bodyPr wrap="none">
            <a:spAutoFit/>
          </a:bodyPr>
          <a:lstStyle/>
          <a:p>
            <a:r>
              <a:rPr lang="ja-JP" altLang="en-US" sz="1200" dirty="0" smtClean="0"/>
              <a:t>すばる望遠鏡</a:t>
            </a:r>
            <a:r>
              <a:rPr lang="en-US" altLang="ja-JP" sz="800" dirty="0" smtClean="0"/>
              <a:t> ©</a:t>
            </a:r>
            <a:r>
              <a:rPr lang="ja-JP" altLang="en-US" sz="800" dirty="0" smtClean="0"/>
              <a:t>国立天文台</a:t>
            </a:r>
            <a:endParaRPr lang="ja-JP" altLang="en-US" sz="800" dirty="0"/>
          </a:p>
        </p:txBody>
      </p:sp>
      <p:pic>
        <p:nvPicPr>
          <p:cNvPr id="11" name="Picture 8" descr="http://www.yaotomi.co.jp/blog/used/1004-001.jpg"/>
          <p:cNvPicPr>
            <a:picLocks noChangeAspect="1" noChangeArrowheads="1"/>
          </p:cNvPicPr>
          <p:nvPr/>
        </p:nvPicPr>
        <p:blipFill>
          <a:blip r:embed="rId3" cstate="print"/>
          <a:srcRect l="7338" r="7476"/>
          <a:stretch>
            <a:fillRect/>
          </a:stretch>
        </p:blipFill>
        <p:spPr bwMode="auto">
          <a:xfrm>
            <a:off x="4011346" y="5065782"/>
            <a:ext cx="1277955" cy="1005134"/>
          </a:xfrm>
          <a:prstGeom prst="rect">
            <a:avLst/>
          </a:prstGeom>
          <a:ln>
            <a:noFill/>
          </a:ln>
          <a:effectLst>
            <a:outerShdw blurRad="292100" dist="139700" dir="2700000" algn="tl" rotWithShape="0">
              <a:srgbClr val="333333">
                <a:alpha val="65000"/>
              </a:srgbClr>
            </a:outerShdw>
          </a:effectLst>
        </p:spPr>
      </p:pic>
      <p:sp>
        <p:nvSpPr>
          <p:cNvPr id="12" name="正方形/長方形 11"/>
          <p:cNvSpPr/>
          <p:nvPr/>
        </p:nvSpPr>
        <p:spPr>
          <a:xfrm>
            <a:off x="3792268" y="6088146"/>
            <a:ext cx="1802096" cy="276999"/>
          </a:xfrm>
          <a:prstGeom prst="rect">
            <a:avLst/>
          </a:prstGeom>
        </p:spPr>
        <p:txBody>
          <a:bodyPr wrap="none">
            <a:spAutoFit/>
          </a:bodyPr>
          <a:lstStyle/>
          <a:p>
            <a:r>
              <a:rPr lang="ja-JP" altLang="en-US" sz="1200" dirty="0" err="1" smtClean="0"/>
              <a:t>なゆた</a:t>
            </a:r>
            <a:r>
              <a:rPr lang="ja-JP" altLang="en-US" sz="1200" dirty="0" smtClean="0"/>
              <a:t>望遠鏡</a:t>
            </a:r>
            <a:r>
              <a:rPr lang="en-US" altLang="ja-JP" sz="800" dirty="0" smtClean="0"/>
              <a:t> ©</a:t>
            </a:r>
            <a:r>
              <a:rPr lang="ja-JP" altLang="en-US" sz="800" dirty="0" smtClean="0"/>
              <a:t>西播磨天文台</a:t>
            </a:r>
            <a:endParaRPr lang="ja-JP" altLang="en-US" sz="800" dirty="0"/>
          </a:p>
        </p:txBody>
      </p:sp>
      <p:sp>
        <p:nvSpPr>
          <p:cNvPr id="13" name="正方形/長方形 12"/>
          <p:cNvSpPr/>
          <p:nvPr/>
        </p:nvSpPr>
        <p:spPr>
          <a:xfrm>
            <a:off x="3463651" y="5269755"/>
            <a:ext cx="492443" cy="461665"/>
          </a:xfrm>
          <a:prstGeom prst="rect">
            <a:avLst/>
          </a:prstGeom>
        </p:spPr>
        <p:txBody>
          <a:bodyPr wrap="none">
            <a:spAutoFit/>
          </a:bodyPr>
          <a:lstStyle/>
          <a:p>
            <a:r>
              <a:rPr lang="ja-JP" altLang="en-US" sz="2400" dirty="0" smtClean="0"/>
              <a:t>＝</a:t>
            </a:r>
            <a:endParaRPr lang="ja-JP" altLang="en-US" sz="2400" dirty="0"/>
          </a:p>
        </p:txBody>
      </p:sp>
      <p:sp>
        <p:nvSpPr>
          <p:cNvPr id="14" name="テキスト ボックス 13"/>
          <p:cNvSpPr txBox="1"/>
          <p:nvPr/>
        </p:nvSpPr>
        <p:spPr>
          <a:xfrm>
            <a:off x="5740416" y="5181624"/>
            <a:ext cx="2227292" cy="646331"/>
          </a:xfrm>
          <a:prstGeom prst="rect">
            <a:avLst/>
          </a:prstGeom>
          <a:noFill/>
        </p:spPr>
        <p:txBody>
          <a:bodyPr wrap="square" rtlCol="0">
            <a:spAutoFit/>
          </a:bodyPr>
          <a:lstStyle/>
          <a:p>
            <a:r>
              <a:rPr lang="en-US" altLang="ja-JP" sz="1200" dirty="0" smtClean="0">
                <a:effectLst>
                  <a:outerShdw blurRad="38100" dist="38100" dir="2700000" algn="tl">
                    <a:srgbClr val="000000">
                      <a:alpha val="43137"/>
                    </a:srgbClr>
                  </a:outerShdw>
                </a:effectLst>
              </a:rPr>
              <a:t>S/N=5, 1h</a:t>
            </a:r>
            <a:r>
              <a:rPr lang="ja-JP" altLang="en-US" sz="1200" dirty="0" smtClean="0">
                <a:effectLst>
                  <a:outerShdw blurRad="38100" dist="38100" dir="2700000" algn="tl">
                    <a:srgbClr val="000000">
                      <a:alpha val="43137"/>
                    </a:srgbClr>
                  </a:outerShdw>
                </a:effectLst>
              </a:rPr>
              <a:t>露出で得られる検出</a:t>
            </a:r>
            <a:r>
              <a:rPr lang="ja-JP" altLang="en-US" sz="1200" dirty="0" smtClean="0">
                <a:effectLst>
                  <a:outerShdw blurRad="38100" dist="38100" dir="2700000" algn="tl">
                    <a:srgbClr val="000000">
                      <a:alpha val="43137"/>
                    </a:srgbClr>
                  </a:outerShdw>
                </a:effectLst>
              </a:rPr>
              <a:t>限界での比較。波長</a:t>
            </a:r>
            <a:r>
              <a:rPr lang="en-US" altLang="ja-JP" sz="1200" dirty="0" smtClean="0">
                <a:effectLst>
                  <a:outerShdw blurRad="38100" dist="38100" dir="2700000" algn="tl">
                    <a:srgbClr val="000000">
                      <a:alpha val="43137"/>
                    </a:srgbClr>
                  </a:outerShdw>
                </a:effectLst>
              </a:rPr>
              <a:t>2.4μm</a:t>
            </a:r>
            <a:r>
              <a:rPr lang="ja-JP" altLang="en-US" sz="1200" dirty="0" smtClean="0">
                <a:effectLst>
                  <a:outerShdw blurRad="38100" dist="38100" dir="2700000" algn="tl">
                    <a:srgbClr val="000000">
                      <a:alpha val="43137"/>
                    </a:srgbClr>
                  </a:outerShdw>
                </a:effectLst>
              </a:rPr>
              <a:t>以上でほぼ</a:t>
            </a:r>
            <a:r>
              <a:rPr lang="ja-JP" altLang="en-US" sz="1200" dirty="0" smtClean="0">
                <a:effectLst>
                  <a:outerShdw blurRad="38100" dist="38100" dir="2700000" algn="tl">
                    <a:srgbClr val="000000">
                      <a:alpha val="43137"/>
                    </a:srgbClr>
                  </a:outerShdw>
                </a:effectLst>
              </a:rPr>
              <a:t>同等の検出限界となる。</a:t>
            </a:r>
            <a:endParaRPr lang="en-US" altLang="ja-JP" sz="1200" dirty="0" smtClean="0">
              <a:effectLst>
                <a:outerShdw blurRad="38100" dist="38100" dir="2700000" algn="tl">
                  <a:srgbClr val="000000">
                    <a:alpha val="43137"/>
                  </a:srgbClr>
                </a:outerShdw>
              </a:effectLst>
            </a:endParaRPr>
          </a:p>
        </p:txBody>
      </p:sp>
      <p:sp>
        <p:nvSpPr>
          <p:cNvPr id="15" name="右矢印 14"/>
          <p:cNvSpPr/>
          <p:nvPr/>
        </p:nvSpPr>
        <p:spPr>
          <a:xfrm>
            <a:off x="4206870" y="1603350"/>
            <a:ext cx="584208" cy="511182"/>
          </a:xfrm>
          <a:prstGeom prst="rightArrow">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1189001" y="2625714"/>
            <a:ext cx="6705682" cy="369332"/>
          </a:xfrm>
          <a:prstGeom prst="rect">
            <a:avLst/>
          </a:prstGeom>
          <a:noFill/>
        </p:spPr>
        <p:txBody>
          <a:bodyPr wrap="none" rtlCol="0">
            <a:spAutoFit/>
          </a:bodyPr>
          <a:lstStyle/>
          <a:p>
            <a:r>
              <a:rPr lang="ja-JP" altLang="en-US" dirty="0" smtClean="0">
                <a:effectLst>
                  <a:outerShdw blurRad="38100" dist="38100" dir="2700000" algn="tl">
                    <a:srgbClr val="000000">
                      <a:alpha val="43137"/>
                    </a:srgbClr>
                  </a:outerShdw>
                </a:effectLst>
              </a:rPr>
              <a:t>南極望遠鏡は赤外線観測において</a:t>
            </a:r>
            <a:r>
              <a:rPr kumimoji="1" lang="ja-JP" altLang="en-US" dirty="0" smtClean="0">
                <a:effectLst>
                  <a:outerShdw blurRad="38100" dist="38100" dir="2700000" algn="tl">
                    <a:srgbClr val="000000">
                      <a:alpha val="43137"/>
                    </a:srgbClr>
                  </a:outerShdw>
                </a:effectLst>
              </a:rPr>
              <a:t>ユニークな観測装置となりうる！</a:t>
            </a:r>
            <a:endParaRPr kumimoji="1" lang="ja-JP" alt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u="sng" dirty="0" smtClean="0">
                <a:effectLst>
                  <a:outerShdw blurRad="38100" dist="38100" dir="2700000" algn="tl">
                    <a:srgbClr val="000000">
                      <a:alpha val="43137"/>
                    </a:srgbClr>
                  </a:outerShdw>
                </a:effectLst>
                <a:latin typeface="+mj-ea"/>
              </a:rPr>
              <a:t>南極</a:t>
            </a:r>
            <a:r>
              <a:rPr lang="en-US" altLang="ja-JP" sz="4000" u="sng" dirty="0" smtClean="0">
                <a:effectLst>
                  <a:outerShdw blurRad="38100" dist="38100" dir="2700000" algn="tl">
                    <a:srgbClr val="000000">
                      <a:alpha val="43137"/>
                    </a:srgbClr>
                  </a:outerShdw>
                </a:effectLst>
                <a:latin typeface="+mj-ea"/>
              </a:rPr>
              <a:t>40cm</a:t>
            </a:r>
            <a:r>
              <a:rPr lang="ja-JP" altLang="en-US" sz="4000" u="sng" dirty="0" smtClean="0">
                <a:effectLst>
                  <a:outerShdw blurRad="38100" dist="38100" dir="2700000" algn="tl">
                    <a:srgbClr val="000000">
                      <a:alpha val="43137"/>
                    </a:srgbClr>
                  </a:outerShdw>
                </a:effectLst>
                <a:latin typeface="+mj-ea"/>
              </a:rPr>
              <a:t>赤外線望遠鏡</a:t>
            </a:r>
            <a:endParaRPr lang="en-US" altLang="ja-JP" sz="4000" u="sng" dirty="0" smtClean="0">
              <a:effectLst>
                <a:outerShdw blurRad="38100" dist="38100" dir="2700000" algn="tl">
                  <a:srgbClr val="000000">
                    <a:alpha val="43137"/>
                  </a:srgbClr>
                </a:outerShdw>
              </a:effectLst>
              <a:latin typeface="+mj-ea"/>
            </a:endParaRPr>
          </a:p>
        </p:txBody>
      </p:sp>
      <p:pic>
        <p:nvPicPr>
          <p:cNvPr id="28" name="Picture 3" descr="AirT40"/>
          <p:cNvPicPr>
            <a:picLocks noChangeAspect="1" noChangeArrowheads="1"/>
          </p:cNvPicPr>
          <p:nvPr/>
        </p:nvPicPr>
        <p:blipFill>
          <a:blip r:embed="rId2" cstate="print"/>
          <a:srcRect/>
          <a:stretch>
            <a:fillRect/>
          </a:stretch>
        </p:blipFill>
        <p:spPr bwMode="auto">
          <a:xfrm>
            <a:off x="6580215" y="690525"/>
            <a:ext cx="1877117" cy="4746690"/>
          </a:xfrm>
          <a:prstGeom prst="rect">
            <a:avLst/>
          </a:prstGeom>
          <a:ln>
            <a:noFill/>
          </a:ln>
          <a:effectLst>
            <a:outerShdw blurRad="292100" dist="139700" dir="2700000" algn="tl" rotWithShape="0">
              <a:srgbClr val="333333">
                <a:alpha val="65000"/>
              </a:srgbClr>
            </a:outerShdw>
          </a:effectLst>
        </p:spPr>
      </p:pic>
      <p:pic>
        <p:nvPicPr>
          <p:cNvPr id="29" name="Picture 2"/>
          <p:cNvPicPr>
            <a:picLocks noChangeAspect="1" noChangeArrowheads="1"/>
          </p:cNvPicPr>
          <p:nvPr/>
        </p:nvPicPr>
        <p:blipFill>
          <a:blip r:embed="rId3" cstate="print">
            <a:lum bright="20000" contrast="40000"/>
          </a:blip>
          <a:srcRect l="8932" r="10678"/>
          <a:stretch>
            <a:fillRect/>
          </a:stretch>
        </p:blipFill>
        <p:spPr bwMode="auto">
          <a:xfrm>
            <a:off x="4900617" y="3209922"/>
            <a:ext cx="1971702" cy="3190875"/>
          </a:xfrm>
          <a:prstGeom prst="rect">
            <a:avLst/>
          </a:prstGeom>
          <a:ln>
            <a:noFill/>
          </a:ln>
          <a:effectLst>
            <a:outerShdw blurRad="292100" dist="139700" dir="2700000" algn="tl" rotWithShape="0">
              <a:srgbClr val="333333">
                <a:alpha val="65000"/>
              </a:srgbClr>
            </a:outerShdw>
          </a:effectLst>
        </p:spPr>
      </p:pic>
      <p:sp>
        <p:nvSpPr>
          <p:cNvPr id="32" name="正方形/長方形 31"/>
          <p:cNvSpPr/>
          <p:nvPr/>
        </p:nvSpPr>
        <p:spPr>
          <a:xfrm>
            <a:off x="1994759" y="4461301"/>
            <a:ext cx="1107996" cy="338554"/>
          </a:xfrm>
          <a:prstGeom prst="rect">
            <a:avLst/>
          </a:prstGeom>
          <a:noFill/>
          <a:ln>
            <a:noFill/>
          </a:ln>
        </p:spPr>
        <p:txBody>
          <a:bodyPr wrap="none">
            <a:spAutoFit/>
          </a:bodyPr>
          <a:lstStyle/>
          <a:p>
            <a:r>
              <a:rPr lang="ja-JP" altLang="en-US" sz="1600" dirty="0" smtClean="0">
                <a:effectLst>
                  <a:outerShdw blurRad="38100" dist="38100" dir="2700000" algn="tl">
                    <a:srgbClr val="000000">
                      <a:alpha val="43137"/>
                    </a:srgbClr>
                  </a:outerShdw>
                </a:effectLst>
              </a:rPr>
              <a:t>・冷却</a:t>
            </a:r>
            <a:r>
              <a:rPr lang="ja-JP" altLang="en-US" sz="1600" dirty="0" smtClean="0">
                <a:effectLst>
                  <a:outerShdw blurRad="38100" dist="38100" dir="2700000" algn="tl">
                    <a:srgbClr val="000000">
                      <a:alpha val="43137"/>
                    </a:srgbClr>
                  </a:outerShdw>
                </a:effectLst>
              </a:rPr>
              <a:t>実験</a:t>
            </a:r>
            <a:endParaRPr lang="ja-JP" altLang="en-US" sz="1600" dirty="0">
              <a:effectLst>
                <a:outerShdw blurRad="38100" dist="38100" dir="2700000" algn="tl">
                  <a:srgbClr val="000000">
                    <a:alpha val="43137"/>
                  </a:srgbClr>
                </a:outerShdw>
              </a:effectLst>
            </a:endParaRPr>
          </a:p>
        </p:txBody>
      </p:sp>
      <p:sp>
        <p:nvSpPr>
          <p:cNvPr id="33" name="正方形/長方形 32"/>
          <p:cNvSpPr/>
          <p:nvPr/>
        </p:nvSpPr>
        <p:spPr>
          <a:xfrm>
            <a:off x="1994759" y="4862944"/>
            <a:ext cx="1518364" cy="338554"/>
          </a:xfrm>
          <a:prstGeom prst="rect">
            <a:avLst/>
          </a:prstGeom>
          <a:noFill/>
          <a:ln>
            <a:noFill/>
          </a:ln>
        </p:spPr>
        <p:txBody>
          <a:bodyPr wrap="none">
            <a:spAutoFit/>
          </a:bodyPr>
          <a:lstStyle/>
          <a:p>
            <a:r>
              <a:rPr lang="ja-JP" altLang="en-US" sz="1600" dirty="0" smtClean="0">
                <a:effectLst>
                  <a:outerShdw blurRad="38100" dist="38100" dir="2700000" algn="tl">
                    <a:srgbClr val="000000">
                      <a:alpha val="43137"/>
                    </a:srgbClr>
                  </a:outerShdw>
                </a:effectLst>
              </a:rPr>
              <a:t>・追尾</a:t>
            </a:r>
            <a:r>
              <a:rPr lang="ja-JP" altLang="en-US" sz="1600" dirty="0" smtClean="0">
                <a:effectLst>
                  <a:outerShdw blurRad="38100" dist="38100" dir="2700000" algn="tl">
                    <a:srgbClr val="000000">
                      <a:alpha val="43137"/>
                    </a:srgbClr>
                  </a:outerShdw>
                </a:effectLst>
              </a:rPr>
              <a:t>性能評価</a:t>
            </a:r>
            <a:endParaRPr lang="ja-JP" altLang="en-US" sz="1600" dirty="0">
              <a:effectLst>
                <a:outerShdw blurRad="38100" dist="38100" dir="2700000" algn="tl">
                  <a:srgbClr val="000000">
                    <a:alpha val="43137"/>
                  </a:srgbClr>
                </a:outerShdw>
              </a:effectLst>
            </a:endParaRPr>
          </a:p>
        </p:txBody>
      </p:sp>
      <p:sp>
        <p:nvSpPr>
          <p:cNvPr id="34" name="正方形/長方形 33"/>
          <p:cNvSpPr/>
          <p:nvPr/>
        </p:nvSpPr>
        <p:spPr>
          <a:xfrm>
            <a:off x="1994759" y="5264587"/>
            <a:ext cx="1518364" cy="338554"/>
          </a:xfrm>
          <a:prstGeom prst="rect">
            <a:avLst/>
          </a:prstGeom>
          <a:noFill/>
          <a:ln>
            <a:noFill/>
          </a:ln>
        </p:spPr>
        <p:txBody>
          <a:bodyPr wrap="none">
            <a:spAutoFit/>
          </a:bodyPr>
          <a:lstStyle/>
          <a:p>
            <a:r>
              <a:rPr lang="ja-JP" altLang="en-US" sz="1600" dirty="0" smtClean="0">
                <a:effectLst>
                  <a:outerShdw blurRad="38100" dist="38100" dir="2700000" algn="tl">
                    <a:srgbClr val="000000">
                      <a:alpha val="43137"/>
                    </a:srgbClr>
                  </a:outerShdw>
                </a:effectLst>
              </a:rPr>
              <a:t>・導入</a:t>
            </a:r>
            <a:r>
              <a:rPr lang="ja-JP" altLang="en-US" sz="1600" dirty="0" smtClean="0">
                <a:effectLst>
                  <a:outerShdw blurRad="38100" dist="38100" dir="2700000" algn="tl">
                    <a:srgbClr val="000000">
                      <a:alpha val="43137"/>
                    </a:srgbClr>
                  </a:outerShdw>
                </a:effectLst>
              </a:rPr>
              <a:t>性能評価</a:t>
            </a:r>
            <a:endParaRPr lang="ja-JP" altLang="en-US" sz="1600" dirty="0">
              <a:effectLst>
                <a:outerShdw blurRad="38100" dist="38100" dir="2700000" algn="tl">
                  <a:srgbClr val="000000">
                    <a:alpha val="43137"/>
                  </a:srgbClr>
                </a:outerShdw>
              </a:effectLst>
            </a:endParaRPr>
          </a:p>
        </p:txBody>
      </p:sp>
      <p:sp>
        <p:nvSpPr>
          <p:cNvPr id="36" name="正方形/長方形 35"/>
          <p:cNvSpPr/>
          <p:nvPr/>
        </p:nvSpPr>
        <p:spPr>
          <a:xfrm>
            <a:off x="1994759" y="5666230"/>
            <a:ext cx="1313180" cy="338554"/>
          </a:xfrm>
          <a:prstGeom prst="rect">
            <a:avLst/>
          </a:prstGeom>
          <a:noFill/>
          <a:ln>
            <a:noFill/>
          </a:ln>
        </p:spPr>
        <p:txBody>
          <a:bodyPr wrap="none">
            <a:spAutoFit/>
          </a:bodyPr>
          <a:lstStyle/>
          <a:p>
            <a:r>
              <a:rPr lang="ja-JP" altLang="en-US" sz="1600" dirty="0" smtClean="0">
                <a:effectLst>
                  <a:outerShdw blurRad="38100" dist="38100" dir="2700000" algn="tl">
                    <a:srgbClr val="000000">
                      <a:alpha val="43137"/>
                    </a:srgbClr>
                  </a:outerShdw>
                </a:effectLst>
              </a:rPr>
              <a:t>・光学</a:t>
            </a:r>
            <a:r>
              <a:rPr lang="ja-JP" altLang="en-US" sz="1600" dirty="0" smtClean="0">
                <a:effectLst>
                  <a:outerShdw blurRad="38100" dist="38100" dir="2700000" algn="tl">
                    <a:srgbClr val="000000">
                      <a:alpha val="43137"/>
                    </a:srgbClr>
                  </a:outerShdw>
                </a:effectLst>
              </a:rPr>
              <a:t>系評価</a:t>
            </a:r>
            <a:endParaRPr lang="ja-JP" altLang="en-US" sz="1600" dirty="0">
              <a:effectLst>
                <a:outerShdw blurRad="38100" dist="38100" dir="2700000" algn="tl">
                  <a:srgbClr val="000000">
                    <a:alpha val="43137"/>
                  </a:srgbClr>
                </a:outerShdw>
              </a:effectLst>
            </a:endParaRPr>
          </a:p>
        </p:txBody>
      </p:sp>
      <p:sp>
        <p:nvSpPr>
          <p:cNvPr id="37" name="正方形/長方形 36"/>
          <p:cNvSpPr/>
          <p:nvPr/>
        </p:nvSpPr>
        <p:spPr>
          <a:xfrm>
            <a:off x="1994759" y="4049721"/>
            <a:ext cx="1313180" cy="338554"/>
          </a:xfrm>
          <a:prstGeom prst="rect">
            <a:avLst/>
          </a:prstGeom>
          <a:noFill/>
          <a:ln>
            <a:noFill/>
          </a:ln>
        </p:spPr>
        <p:txBody>
          <a:bodyPr wrap="none">
            <a:spAutoFit/>
          </a:bodyPr>
          <a:lstStyle/>
          <a:p>
            <a:r>
              <a:rPr lang="ja-JP" altLang="en-US" sz="1600" dirty="0" smtClean="0">
                <a:effectLst>
                  <a:outerShdw blurRad="38100" dist="38100" dir="2700000" algn="tl">
                    <a:srgbClr val="000000">
                      <a:alpha val="43137"/>
                    </a:srgbClr>
                  </a:outerShdw>
                </a:effectLst>
              </a:rPr>
              <a:t>・操作性</a:t>
            </a:r>
            <a:r>
              <a:rPr lang="ja-JP" altLang="en-US" sz="1600" dirty="0" smtClean="0">
                <a:effectLst>
                  <a:outerShdw blurRad="38100" dist="38100" dir="2700000" algn="tl">
                    <a:srgbClr val="000000">
                      <a:alpha val="43137"/>
                    </a:srgbClr>
                  </a:outerShdw>
                </a:effectLst>
              </a:rPr>
              <a:t>向上</a:t>
            </a:r>
            <a:endParaRPr lang="ja-JP" altLang="en-US" sz="1600" dirty="0">
              <a:effectLst>
                <a:outerShdw blurRad="38100" dist="38100" dir="2700000" algn="tl">
                  <a:srgbClr val="000000">
                    <a:alpha val="43137"/>
                  </a:srgbClr>
                </a:outerShdw>
              </a:effectLst>
            </a:endParaRPr>
          </a:p>
        </p:txBody>
      </p:sp>
      <p:sp>
        <p:nvSpPr>
          <p:cNvPr id="41" name="正方形/長方形 40"/>
          <p:cNvSpPr/>
          <p:nvPr/>
        </p:nvSpPr>
        <p:spPr>
          <a:xfrm>
            <a:off x="884186" y="1603350"/>
            <a:ext cx="4929256" cy="646331"/>
          </a:xfrm>
          <a:prstGeom prst="rect">
            <a:avLst/>
          </a:prstGeom>
        </p:spPr>
        <p:txBody>
          <a:bodyPr wrap="square">
            <a:spAutoFit/>
          </a:bodyPr>
          <a:lstStyle/>
          <a:p>
            <a:r>
              <a:rPr lang="ja-JP" altLang="en-US" dirty="0" smtClean="0">
                <a:effectLst>
                  <a:outerShdw blurRad="38100" dist="38100" dir="2700000" algn="tl">
                    <a:srgbClr val="000000">
                      <a:alpha val="43137"/>
                    </a:srgbClr>
                  </a:outerShdw>
                </a:effectLst>
              </a:rPr>
              <a:t>小型・軽量で</a:t>
            </a:r>
            <a:r>
              <a:rPr lang="en-US" altLang="ja-JP" dirty="0" smtClean="0">
                <a:effectLst>
                  <a:outerShdw blurRad="38100" dist="38100" dir="2700000" algn="tl">
                    <a:srgbClr val="000000">
                      <a:alpha val="43137"/>
                    </a:srgbClr>
                  </a:outerShdw>
                </a:effectLst>
              </a:rPr>
              <a:t>-80</a:t>
            </a:r>
            <a:r>
              <a:rPr lang="ja-JP" altLang="en-US" dirty="0" smtClean="0">
                <a:effectLst>
                  <a:outerShdw blurRad="38100" dist="38100" dir="2700000" algn="tl">
                    <a:srgbClr val="000000">
                      <a:alpha val="43137"/>
                    </a:srgbClr>
                  </a:outerShdw>
                </a:effectLst>
              </a:rPr>
              <a:t>℃でも動作する望遠鏡の開発が</a:t>
            </a:r>
            <a:endParaRPr lang="en-US" altLang="ja-JP" dirty="0" smtClean="0">
              <a:effectLst>
                <a:outerShdw blurRad="38100" dist="38100" dir="2700000" algn="tl">
                  <a:srgbClr val="000000">
                    <a:alpha val="43137"/>
                  </a:srgbClr>
                </a:outerShdw>
              </a:effectLst>
            </a:endParaRPr>
          </a:p>
          <a:p>
            <a:r>
              <a:rPr lang="ja-JP" altLang="en-US" dirty="0" smtClean="0">
                <a:solidFill>
                  <a:srgbClr val="0000FF"/>
                </a:solidFill>
                <a:effectLst>
                  <a:outerShdw blurRad="38100" dist="38100" dir="2700000" algn="tl">
                    <a:srgbClr val="000000">
                      <a:alpha val="43137"/>
                    </a:srgbClr>
                  </a:outerShdw>
                </a:effectLst>
              </a:rPr>
              <a:t>南極天文学実現の鍵</a:t>
            </a:r>
            <a:endParaRPr lang="en-US" altLang="ja-JP" dirty="0" smtClean="0">
              <a:solidFill>
                <a:srgbClr val="0000FF"/>
              </a:solidFill>
              <a:effectLst>
                <a:outerShdw blurRad="38100" dist="38100" dir="2700000" algn="tl">
                  <a:srgbClr val="000000">
                    <a:alpha val="43137"/>
                  </a:srgbClr>
                </a:outerShdw>
              </a:effectLst>
            </a:endParaRPr>
          </a:p>
        </p:txBody>
      </p:sp>
      <p:sp>
        <p:nvSpPr>
          <p:cNvPr id="42" name="Rectangle 8"/>
          <p:cNvSpPr>
            <a:spLocks noChangeArrowheads="1"/>
          </p:cNvSpPr>
          <p:nvPr/>
        </p:nvSpPr>
        <p:spPr bwMode="auto">
          <a:xfrm>
            <a:off x="2286863" y="2297097"/>
            <a:ext cx="1518364" cy="584775"/>
          </a:xfrm>
          <a:prstGeom prst="rect">
            <a:avLst/>
          </a:prstGeom>
          <a:noFill/>
          <a:ln w="9525">
            <a:noFill/>
            <a:miter lim="800000"/>
            <a:headEnd/>
            <a:tailEnd/>
          </a:ln>
          <a:effectLst/>
        </p:spPr>
        <p:txBody>
          <a:bodyPr wrap="none">
            <a:spAutoFit/>
          </a:bodyPr>
          <a:lstStyle/>
          <a:p>
            <a:pPr defTabSz="4176713"/>
            <a:r>
              <a:rPr lang="ja-JP" altLang="en-US" sz="1600" dirty="0" smtClean="0">
                <a:effectLst>
                  <a:outerShdw blurRad="38100" dist="38100" dir="2700000" algn="tl">
                    <a:srgbClr val="000000">
                      <a:alpha val="43137"/>
                    </a:srgbClr>
                  </a:outerShdw>
                </a:effectLst>
                <a:latin typeface="ＭＳ Ｐゴシック" charset="-128"/>
              </a:rPr>
              <a:t>・技術開発</a:t>
            </a:r>
            <a:endParaRPr lang="en-US" altLang="ja-JP" sz="1600" dirty="0" smtClean="0">
              <a:effectLst>
                <a:outerShdw blurRad="38100" dist="38100" dir="2700000" algn="tl">
                  <a:srgbClr val="000000">
                    <a:alpha val="43137"/>
                  </a:srgbClr>
                </a:outerShdw>
              </a:effectLst>
              <a:latin typeface="ＭＳ Ｐゴシック" charset="-128"/>
            </a:endParaRPr>
          </a:p>
          <a:p>
            <a:pPr defTabSz="4176713"/>
            <a:r>
              <a:rPr lang="ja-JP" altLang="en-US" sz="1600" dirty="0" smtClean="0">
                <a:effectLst>
                  <a:outerShdw blurRad="38100" dist="38100" dir="2700000" algn="tl">
                    <a:srgbClr val="000000">
                      <a:alpha val="43137"/>
                    </a:srgbClr>
                  </a:outerShdw>
                </a:effectLst>
                <a:latin typeface="ＭＳ Ｐゴシック" charset="-128"/>
              </a:rPr>
              <a:t>・観測条件調査</a:t>
            </a:r>
            <a:endParaRPr lang="en-US" altLang="ja-JP" sz="1600" dirty="0" smtClean="0">
              <a:effectLst>
                <a:outerShdw blurRad="38100" dist="38100" dir="2700000" algn="tl">
                  <a:srgbClr val="000000">
                    <a:alpha val="43137"/>
                  </a:srgbClr>
                </a:outerShdw>
              </a:effectLst>
              <a:latin typeface="ＭＳ Ｐゴシック" charset="-128"/>
            </a:endParaRPr>
          </a:p>
        </p:txBody>
      </p:sp>
      <p:sp>
        <p:nvSpPr>
          <p:cNvPr id="43" name="Rectangle 8"/>
          <p:cNvSpPr>
            <a:spLocks noChangeArrowheads="1"/>
          </p:cNvSpPr>
          <p:nvPr/>
        </p:nvSpPr>
        <p:spPr bwMode="auto">
          <a:xfrm>
            <a:off x="1906552" y="3136896"/>
            <a:ext cx="2555910" cy="369332"/>
          </a:xfrm>
          <a:prstGeom prst="rect">
            <a:avLst/>
          </a:prstGeom>
          <a:noFill/>
          <a:ln w="9525">
            <a:noFill/>
            <a:miter lim="800000"/>
            <a:headEnd/>
            <a:tailEnd/>
          </a:ln>
          <a:effectLst/>
        </p:spPr>
        <p:txBody>
          <a:bodyPr wrap="square">
            <a:spAutoFit/>
          </a:bodyPr>
          <a:lstStyle/>
          <a:p>
            <a:pPr defTabSz="4176713"/>
            <a:r>
              <a:rPr lang="ja-JP" altLang="en-US" dirty="0" smtClean="0">
                <a:effectLst>
                  <a:outerShdw blurRad="38100" dist="38100" dir="2700000" algn="tl">
                    <a:srgbClr val="000000">
                      <a:alpha val="43137"/>
                    </a:srgbClr>
                  </a:outerShdw>
                </a:effectLst>
                <a:latin typeface="ＭＳ Ｐゴシック" charset="-128"/>
              </a:rPr>
              <a:t>南極</a:t>
            </a:r>
            <a:r>
              <a:rPr lang="en-US" altLang="ja-JP" dirty="0" smtClean="0">
                <a:effectLst>
                  <a:outerShdw blurRad="38100" dist="38100" dir="2700000" algn="tl">
                    <a:srgbClr val="000000">
                      <a:alpha val="43137"/>
                    </a:srgbClr>
                  </a:outerShdw>
                </a:effectLst>
                <a:latin typeface="ＭＳ Ｐゴシック" charset="-128"/>
              </a:rPr>
              <a:t>40cm</a:t>
            </a:r>
            <a:r>
              <a:rPr lang="ja-JP" altLang="en-US" dirty="0" smtClean="0">
                <a:effectLst>
                  <a:outerShdw blurRad="38100" dist="38100" dir="2700000" algn="tl">
                    <a:srgbClr val="000000">
                      <a:alpha val="43137"/>
                    </a:srgbClr>
                  </a:outerShdw>
                </a:effectLst>
                <a:latin typeface="ＭＳ Ｐゴシック" charset="-128"/>
              </a:rPr>
              <a:t>赤外線望遠鏡</a:t>
            </a:r>
            <a:endParaRPr lang="en-US" altLang="ja-JP" dirty="0" smtClean="0">
              <a:effectLst>
                <a:outerShdw blurRad="38100" dist="38100" dir="2700000" algn="tl">
                  <a:srgbClr val="000000">
                    <a:alpha val="43137"/>
                  </a:srgbClr>
                </a:outerShdw>
              </a:effectLst>
              <a:latin typeface="ＭＳ Ｐゴシック" charset="-128"/>
            </a:endParaRPr>
          </a:p>
        </p:txBody>
      </p:sp>
      <p:sp>
        <p:nvSpPr>
          <p:cNvPr id="44" name="右矢印 43"/>
          <p:cNvSpPr/>
          <p:nvPr/>
        </p:nvSpPr>
        <p:spPr>
          <a:xfrm>
            <a:off x="1504908" y="3250637"/>
            <a:ext cx="255591" cy="182565"/>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u="sng" dirty="0" smtClean="0">
                <a:effectLst>
                  <a:outerShdw blurRad="38100" dist="38100" dir="2700000" algn="tl">
                    <a:srgbClr val="000000">
                      <a:alpha val="43137"/>
                    </a:srgbClr>
                  </a:outerShdw>
                </a:effectLst>
              </a:rPr>
              <a:t>操作性</a:t>
            </a:r>
            <a:r>
              <a:rPr lang="ja-JP" altLang="en-US" sz="4000" u="sng" dirty="0" smtClean="0">
                <a:effectLst>
                  <a:outerShdw blurRad="38100" dist="38100" dir="2700000" algn="tl">
                    <a:srgbClr val="000000">
                      <a:alpha val="43137"/>
                    </a:srgbClr>
                  </a:outerShdw>
                </a:effectLst>
              </a:rPr>
              <a:t>の向上</a:t>
            </a:r>
            <a:endParaRPr lang="en-US" altLang="ja-JP" sz="4000" u="sng" dirty="0" smtClean="0">
              <a:effectLst>
                <a:outerShdw blurRad="38100" dist="38100" dir="2700000" algn="tl">
                  <a:srgbClr val="000000">
                    <a:alpha val="43137"/>
                  </a:srgbClr>
                </a:outerShdw>
              </a:effectLst>
            </a:endParaRPr>
          </a:p>
        </p:txBody>
      </p:sp>
      <p:sp>
        <p:nvSpPr>
          <p:cNvPr id="4" name="Rectangle 7"/>
          <p:cNvSpPr>
            <a:spLocks noChangeArrowheads="1"/>
          </p:cNvSpPr>
          <p:nvPr/>
        </p:nvSpPr>
        <p:spPr bwMode="auto">
          <a:xfrm>
            <a:off x="785786" y="3286124"/>
            <a:ext cx="1407758"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en-US" altLang="ja-JP" dirty="0" smtClean="0">
                <a:solidFill>
                  <a:schemeClr val="tx1"/>
                </a:solidFill>
                <a:effectLst>
                  <a:outerShdw blurRad="38100" dist="38100" dir="2700000" algn="tl">
                    <a:srgbClr val="000000">
                      <a:alpha val="43137"/>
                    </a:srgbClr>
                  </a:outerShdw>
                </a:effectLst>
                <a:latin typeface="+mn-ea"/>
              </a:rPr>
              <a:t>RA</a:t>
            </a:r>
            <a:r>
              <a:rPr lang="ja-JP" altLang="en-US" dirty="0" smtClean="0">
                <a:solidFill>
                  <a:schemeClr val="tx1"/>
                </a:solidFill>
                <a:effectLst>
                  <a:outerShdw blurRad="38100" dist="38100" dir="2700000" algn="tl">
                    <a:srgbClr val="000000">
                      <a:alpha val="43137"/>
                    </a:srgbClr>
                  </a:outerShdw>
                </a:effectLst>
                <a:latin typeface="+mn-ea"/>
              </a:rPr>
              <a:t>軸の改造</a:t>
            </a:r>
            <a:endParaRPr lang="ja-JP" altLang="en-US" dirty="0">
              <a:solidFill>
                <a:schemeClr val="tx1"/>
              </a:solidFill>
              <a:effectLst>
                <a:outerShdw blurRad="38100" dist="38100" dir="2700000" algn="tl">
                  <a:srgbClr val="000000">
                    <a:alpha val="43137"/>
                  </a:srgbClr>
                </a:outerShdw>
              </a:effectLst>
              <a:latin typeface="+mn-ea"/>
            </a:endParaRPr>
          </a:p>
        </p:txBody>
      </p:sp>
      <p:sp>
        <p:nvSpPr>
          <p:cNvPr id="5" name="Rectangle 8"/>
          <p:cNvSpPr>
            <a:spLocks noChangeArrowheads="1"/>
          </p:cNvSpPr>
          <p:nvPr/>
        </p:nvSpPr>
        <p:spPr bwMode="auto">
          <a:xfrm>
            <a:off x="1142976" y="3691598"/>
            <a:ext cx="2214578" cy="523220"/>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・高強度の軸受けに交換</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・評価実験</a:t>
            </a:r>
          </a:p>
        </p:txBody>
      </p:sp>
      <p:pic>
        <p:nvPicPr>
          <p:cNvPr id="35" name="Picture 3" descr="AirT40"/>
          <p:cNvPicPr>
            <a:picLocks noChangeAspect="1" noChangeArrowheads="1"/>
          </p:cNvPicPr>
          <p:nvPr/>
        </p:nvPicPr>
        <p:blipFill>
          <a:blip r:embed="rId2" cstate="print"/>
          <a:srcRect/>
          <a:stretch>
            <a:fillRect/>
          </a:stretch>
        </p:blipFill>
        <p:spPr bwMode="auto">
          <a:xfrm>
            <a:off x="5072066" y="1571612"/>
            <a:ext cx="1928825" cy="4877443"/>
          </a:xfrm>
          <a:prstGeom prst="rect">
            <a:avLst/>
          </a:prstGeom>
          <a:noFill/>
          <a:effectLst>
            <a:outerShdw blurRad="50800" dist="38100" dir="2700000" algn="tl" rotWithShape="0">
              <a:prstClr val="black">
                <a:alpha val="40000"/>
              </a:prstClr>
            </a:outerShdw>
          </a:effectLst>
        </p:spPr>
      </p:pic>
      <p:sp>
        <p:nvSpPr>
          <p:cNvPr id="36" name="Rectangle 8"/>
          <p:cNvSpPr>
            <a:spLocks noChangeArrowheads="1"/>
          </p:cNvSpPr>
          <p:nvPr/>
        </p:nvSpPr>
        <p:spPr bwMode="auto">
          <a:xfrm>
            <a:off x="7358082" y="6000768"/>
            <a:ext cx="928694" cy="523220"/>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ja-JP" altLang="en-US" sz="1400" dirty="0" smtClean="0">
                <a:effectLst>
                  <a:outerShdw blurRad="38100" dist="38100" dir="2700000" algn="tl">
                    <a:srgbClr val="000000">
                      <a:alpha val="43137"/>
                    </a:srgbClr>
                  </a:outerShdw>
                </a:effectLst>
                <a:latin typeface="ＭＳ Ｐゴシック" charset="-128"/>
              </a:rPr>
              <a:t>極軸調整</a:t>
            </a:r>
            <a:endParaRPr lang="en-US" altLang="ja-JP" sz="1400" dirty="0" smtClean="0">
              <a:effectLst>
                <a:outerShdw blurRad="38100" dist="38100" dir="2700000" algn="tl">
                  <a:srgbClr val="000000">
                    <a:alpha val="43137"/>
                  </a:srgbClr>
                </a:outerShdw>
              </a:effectLst>
              <a:latin typeface="ＭＳ Ｐゴシック" charset="-128"/>
            </a:endParaRPr>
          </a:p>
          <a:p>
            <a:pPr algn="ctr" defTabSz="4176713"/>
            <a:r>
              <a:rPr lang="ja-JP" altLang="en-US" sz="1400" dirty="0" smtClean="0">
                <a:effectLst>
                  <a:outerShdw blurRad="38100" dist="38100" dir="2700000" algn="tl">
                    <a:srgbClr val="000000">
                      <a:alpha val="43137"/>
                    </a:srgbClr>
                  </a:outerShdw>
                </a:effectLst>
                <a:latin typeface="ＭＳ Ｐゴシック" charset="-128"/>
              </a:rPr>
              <a:t>プレート</a:t>
            </a:r>
          </a:p>
        </p:txBody>
      </p:sp>
      <p:sp>
        <p:nvSpPr>
          <p:cNvPr id="38" name="Rectangle 8"/>
          <p:cNvSpPr>
            <a:spLocks noChangeArrowheads="1"/>
          </p:cNvSpPr>
          <p:nvPr/>
        </p:nvSpPr>
        <p:spPr bwMode="auto">
          <a:xfrm>
            <a:off x="3643306" y="5143512"/>
            <a:ext cx="1285884" cy="738664"/>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en-US" altLang="ja-JP" sz="1400" dirty="0" smtClean="0">
                <a:effectLst>
                  <a:outerShdw blurRad="38100" dist="38100" dir="2700000" algn="tl">
                    <a:srgbClr val="000000">
                      <a:alpha val="43137"/>
                    </a:srgbClr>
                  </a:outerShdw>
                </a:effectLst>
              </a:rPr>
              <a:t>RA</a:t>
            </a:r>
            <a:r>
              <a:rPr lang="ja-JP" altLang="en-US" sz="1400" dirty="0" smtClean="0">
                <a:effectLst>
                  <a:outerShdw blurRad="38100" dist="38100" dir="2700000" algn="tl">
                    <a:srgbClr val="000000">
                      <a:alpha val="43137"/>
                    </a:srgbClr>
                  </a:outerShdw>
                </a:effectLst>
              </a:rPr>
              <a:t>軸</a:t>
            </a:r>
            <a:r>
              <a:rPr lang="ja-JP" altLang="en-US" sz="1400" dirty="0" smtClean="0">
                <a:effectLst>
                  <a:outerShdw blurRad="38100" dist="38100" dir="2700000" algn="tl">
                    <a:srgbClr val="000000">
                      <a:alpha val="43137"/>
                    </a:srgbClr>
                  </a:outerShdw>
                </a:effectLst>
                <a:latin typeface="ＭＳ Ｐゴシック" charset="-128"/>
              </a:rPr>
              <a:t>ウォームホイルユニット改造</a:t>
            </a:r>
          </a:p>
        </p:txBody>
      </p:sp>
      <p:sp>
        <p:nvSpPr>
          <p:cNvPr id="39" name="Rectangle 8"/>
          <p:cNvSpPr>
            <a:spLocks noChangeArrowheads="1"/>
          </p:cNvSpPr>
          <p:nvPr/>
        </p:nvSpPr>
        <p:spPr bwMode="auto">
          <a:xfrm>
            <a:off x="7286644" y="3500438"/>
            <a:ext cx="1357322" cy="523220"/>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en-US" altLang="ja-JP" sz="1400" dirty="0" smtClean="0">
                <a:effectLst>
                  <a:outerShdw blurRad="38100" dist="38100" dir="2700000" algn="tl">
                    <a:srgbClr val="000000">
                      <a:alpha val="43137"/>
                    </a:srgbClr>
                  </a:outerShdw>
                </a:effectLst>
              </a:rPr>
              <a:t>Dec</a:t>
            </a:r>
            <a:r>
              <a:rPr lang="ja-JP" altLang="en-US" sz="1400" dirty="0" smtClean="0">
                <a:effectLst>
                  <a:outerShdw blurRad="38100" dist="38100" dir="2700000" algn="tl">
                    <a:srgbClr val="000000">
                      <a:alpha val="43137"/>
                    </a:srgbClr>
                  </a:outerShdw>
                </a:effectLst>
              </a:rPr>
              <a:t>軸</a:t>
            </a:r>
            <a:r>
              <a:rPr lang="ja-JP" altLang="en-US" sz="1400" dirty="0" smtClean="0">
                <a:effectLst>
                  <a:outerShdw blurRad="38100" dist="38100" dir="2700000" algn="tl">
                    <a:srgbClr val="000000">
                      <a:alpha val="43137"/>
                    </a:srgbClr>
                  </a:outerShdw>
                </a:effectLst>
                <a:latin typeface="ＭＳ Ｐゴシック" charset="-128"/>
              </a:rPr>
              <a:t>モーター</a:t>
            </a:r>
            <a:endParaRPr lang="en-US" altLang="ja-JP" sz="1400" dirty="0" smtClean="0">
              <a:effectLst>
                <a:outerShdw blurRad="38100" dist="38100" dir="2700000" algn="tl">
                  <a:srgbClr val="000000">
                    <a:alpha val="43137"/>
                  </a:srgbClr>
                </a:outerShdw>
              </a:effectLst>
              <a:latin typeface="ＭＳ Ｐゴシック" charset="-128"/>
            </a:endParaRPr>
          </a:p>
          <a:p>
            <a:pPr algn="ctr" defTabSz="4176713"/>
            <a:r>
              <a:rPr lang="ja-JP" altLang="en-US" sz="1400" dirty="0" smtClean="0">
                <a:effectLst>
                  <a:outerShdw blurRad="38100" dist="38100" dir="2700000" algn="tl">
                    <a:srgbClr val="000000">
                      <a:alpha val="43137"/>
                    </a:srgbClr>
                  </a:outerShdw>
                </a:effectLst>
                <a:latin typeface="ＭＳ Ｐゴシック" charset="-128"/>
              </a:rPr>
              <a:t>ユニット改造</a:t>
            </a:r>
          </a:p>
        </p:txBody>
      </p:sp>
      <p:sp>
        <p:nvSpPr>
          <p:cNvPr id="40" name="Rectangle 8"/>
          <p:cNvSpPr>
            <a:spLocks noChangeArrowheads="1"/>
          </p:cNvSpPr>
          <p:nvPr/>
        </p:nvSpPr>
        <p:spPr bwMode="auto">
          <a:xfrm>
            <a:off x="3643306" y="3429000"/>
            <a:ext cx="1143008" cy="307777"/>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ja-JP" altLang="en-US" sz="1400" dirty="0" smtClean="0">
                <a:effectLst>
                  <a:outerShdw blurRad="38100" dist="38100" dir="2700000" algn="tl">
                    <a:srgbClr val="000000">
                      <a:alpha val="43137"/>
                    </a:srgbClr>
                  </a:outerShdw>
                </a:effectLst>
                <a:latin typeface="ＭＳ Ｐゴシック" charset="-128"/>
              </a:rPr>
              <a:t>極軸望遠鏡</a:t>
            </a:r>
          </a:p>
        </p:txBody>
      </p:sp>
      <p:sp>
        <p:nvSpPr>
          <p:cNvPr id="42" name="Rectangle 8"/>
          <p:cNvSpPr>
            <a:spLocks noChangeArrowheads="1"/>
          </p:cNvSpPr>
          <p:nvPr/>
        </p:nvSpPr>
        <p:spPr bwMode="auto">
          <a:xfrm>
            <a:off x="7286644" y="4643446"/>
            <a:ext cx="1357322" cy="307777"/>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en-US" altLang="ja-JP" sz="1400" dirty="0" smtClean="0">
                <a:effectLst>
                  <a:outerShdw blurRad="38100" dist="38100" dir="2700000" algn="tl">
                    <a:srgbClr val="000000">
                      <a:alpha val="43137"/>
                    </a:srgbClr>
                  </a:outerShdw>
                </a:effectLst>
              </a:rPr>
              <a:t>Dec</a:t>
            </a:r>
            <a:r>
              <a:rPr lang="ja-JP" altLang="en-US" sz="1400" dirty="0" smtClean="0">
                <a:effectLst>
                  <a:outerShdw blurRad="38100" dist="38100" dir="2700000" algn="tl">
                    <a:srgbClr val="000000">
                      <a:alpha val="43137"/>
                    </a:srgbClr>
                  </a:outerShdw>
                </a:effectLst>
              </a:rPr>
              <a:t>軸</a:t>
            </a:r>
            <a:r>
              <a:rPr lang="ja-JP" altLang="en-US" sz="1400" dirty="0" smtClean="0">
                <a:effectLst>
                  <a:outerShdw blurRad="38100" dist="38100" dir="2700000" algn="tl">
                    <a:srgbClr val="000000">
                      <a:alpha val="43137"/>
                    </a:srgbClr>
                  </a:outerShdw>
                </a:effectLst>
                <a:latin typeface="ＭＳ Ｐゴシック" charset="-128"/>
              </a:rPr>
              <a:t>バランス</a:t>
            </a:r>
          </a:p>
        </p:txBody>
      </p:sp>
      <p:sp>
        <p:nvSpPr>
          <p:cNvPr id="43" name="Rectangle 8"/>
          <p:cNvSpPr>
            <a:spLocks noChangeArrowheads="1"/>
          </p:cNvSpPr>
          <p:nvPr/>
        </p:nvSpPr>
        <p:spPr bwMode="auto">
          <a:xfrm>
            <a:off x="3643306" y="4357694"/>
            <a:ext cx="1204922" cy="307777"/>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ja-JP" altLang="en-US" sz="1400" dirty="0" smtClean="0">
                <a:effectLst>
                  <a:outerShdw blurRad="38100" dist="38100" dir="2700000" algn="tl">
                    <a:srgbClr val="000000">
                      <a:alpha val="43137"/>
                    </a:srgbClr>
                  </a:outerShdw>
                </a:effectLst>
                <a:latin typeface="ＭＳ Ｐゴシック" charset="-128"/>
              </a:rPr>
              <a:t>運搬ハンドル</a:t>
            </a:r>
          </a:p>
        </p:txBody>
      </p:sp>
      <p:sp>
        <p:nvSpPr>
          <p:cNvPr id="44" name="Rectangle 8"/>
          <p:cNvSpPr>
            <a:spLocks noChangeArrowheads="1"/>
          </p:cNvSpPr>
          <p:nvPr/>
        </p:nvSpPr>
        <p:spPr bwMode="auto">
          <a:xfrm>
            <a:off x="7286644" y="2357430"/>
            <a:ext cx="857256" cy="307777"/>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ja-JP" altLang="en-US" sz="1400" dirty="0" smtClean="0">
                <a:effectLst>
                  <a:outerShdw blurRad="38100" dist="38100" dir="2700000" algn="tl">
                    <a:srgbClr val="000000">
                      <a:alpha val="43137"/>
                    </a:srgbClr>
                  </a:outerShdw>
                </a:effectLst>
                <a:latin typeface="ＭＳ Ｐゴシック" charset="-128"/>
              </a:rPr>
              <a:t>バッフル</a:t>
            </a:r>
          </a:p>
        </p:txBody>
      </p:sp>
      <p:cxnSp>
        <p:nvCxnSpPr>
          <p:cNvPr id="54" name="直線矢印コネクタ 53"/>
          <p:cNvCxnSpPr/>
          <p:nvPr/>
        </p:nvCxnSpPr>
        <p:spPr>
          <a:xfrm flipV="1">
            <a:off x="5000628" y="5286388"/>
            <a:ext cx="785818" cy="142876"/>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60" name="直線矢印コネクタ 59"/>
          <p:cNvCxnSpPr/>
          <p:nvPr/>
        </p:nvCxnSpPr>
        <p:spPr>
          <a:xfrm rot="10800000">
            <a:off x="6572264" y="4214818"/>
            <a:ext cx="642942" cy="571504"/>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a:xfrm rot="10800000">
            <a:off x="5786446" y="4286256"/>
            <a:ext cx="1428760" cy="500066"/>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69" name="直線矢印コネクタ 68"/>
          <p:cNvCxnSpPr/>
          <p:nvPr/>
        </p:nvCxnSpPr>
        <p:spPr>
          <a:xfrm rot="10800000">
            <a:off x="6929454" y="3786190"/>
            <a:ext cx="285752" cy="1588"/>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72" name="直線矢印コネクタ 71"/>
          <p:cNvCxnSpPr/>
          <p:nvPr/>
        </p:nvCxnSpPr>
        <p:spPr>
          <a:xfrm rot="10800000">
            <a:off x="7000892" y="6286520"/>
            <a:ext cx="285752" cy="1588"/>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75" name="直線矢印コネクタ 74"/>
          <p:cNvCxnSpPr/>
          <p:nvPr/>
        </p:nvCxnSpPr>
        <p:spPr>
          <a:xfrm rot="10800000" flipV="1">
            <a:off x="6072198" y="2644770"/>
            <a:ext cx="1143008" cy="712792"/>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77" name="Rectangle 8"/>
          <p:cNvSpPr>
            <a:spLocks noChangeArrowheads="1"/>
          </p:cNvSpPr>
          <p:nvPr/>
        </p:nvSpPr>
        <p:spPr bwMode="auto">
          <a:xfrm>
            <a:off x="785786" y="1571612"/>
            <a:ext cx="4000528" cy="95410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latin typeface="ＭＳ Ｐゴシック" charset="-128"/>
              </a:rPr>
              <a:t>赤外線望遠鏡は</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℃対応・小型・軽量を最優先</a:t>
            </a:r>
            <a:r>
              <a:rPr lang="ja-JP" altLang="en-US" sz="1400" dirty="0" smtClean="0">
                <a:effectLst>
                  <a:outerShdw blurRad="38100" dist="38100" dir="2700000" algn="tl">
                    <a:srgbClr val="000000">
                      <a:alpha val="43137"/>
                    </a:srgbClr>
                  </a:outerShdw>
                </a:effectLst>
                <a:latin typeface="ＭＳ Ｐゴシック" charset="-128"/>
              </a:rPr>
              <a:t>で開発した為、</a:t>
            </a:r>
            <a:r>
              <a:rPr lang="ja-JP" altLang="en-US" sz="1400" dirty="0" smtClean="0">
                <a:solidFill>
                  <a:srgbClr val="0000FF"/>
                </a:solidFill>
                <a:effectLst>
                  <a:outerShdw blurRad="38100" dist="38100" dir="2700000" algn="tl">
                    <a:srgbClr val="000000">
                      <a:alpha val="43137"/>
                    </a:srgbClr>
                  </a:outerShdw>
                </a:effectLst>
                <a:latin typeface="ＭＳ Ｐゴシック" charset="-128"/>
              </a:rPr>
              <a:t>正しく機能するかわからない</a:t>
            </a:r>
            <a:r>
              <a:rPr lang="ja-JP" altLang="en-US" sz="1400" dirty="0" smtClean="0">
                <a:effectLst>
                  <a:outerShdw blurRad="38100" dist="38100" dir="2700000" algn="tl">
                    <a:srgbClr val="000000">
                      <a:alpha val="43137"/>
                    </a:srgbClr>
                  </a:outerShdw>
                </a:effectLst>
                <a:latin typeface="ＭＳ Ｐゴシック" charset="-128"/>
              </a:rPr>
              <a:t>。また標高</a:t>
            </a:r>
            <a:r>
              <a:rPr lang="en-US" altLang="ja-JP" sz="1400" dirty="0" smtClean="0">
                <a:effectLst>
                  <a:outerShdw blurRad="38100" dist="38100" dir="2700000" algn="tl">
                    <a:srgbClr val="000000">
                      <a:alpha val="43137"/>
                    </a:srgbClr>
                  </a:outerShdw>
                </a:effectLst>
              </a:rPr>
              <a:t>3,810m</a:t>
            </a:r>
            <a:r>
              <a:rPr lang="ja-JP" altLang="en-US" sz="1400" dirty="0" err="1"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rPr>
              <a:t>0.6</a:t>
            </a:r>
            <a:r>
              <a:rPr lang="ja-JP" altLang="en-US" sz="1400" dirty="0" smtClean="0">
                <a:effectLst>
                  <a:outerShdw blurRad="38100" dist="38100" dir="2700000" algn="tl">
                    <a:srgbClr val="000000">
                      <a:alpha val="43137"/>
                    </a:srgbClr>
                  </a:outerShdw>
                </a:effectLst>
                <a:latin typeface="ＭＳ Ｐゴシック" charset="-128"/>
              </a:rPr>
              <a:t>気圧、</a:t>
            </a:r>
            <a:r>
              <a:rPr lang="en-US" altLang="ja-JP" sz="1400" dirty="0" smtClean="0">
                <a:effectLst>
                  <a:outerShdw blurRad="38100" dist="38100" dir="2700000" algn="tl">
                    <a:srgbClr val="000000">
                      <a:alpha val="43137"/>
                    </a:srgbClr>
                  </a:outerShdw>
                </a:effectLst>
              </a:rPr>
              <a:t>-20</a:t>
            </a:r>
            <a:r>
              <a:rPr lang="ja-JP" altLang="en-US"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latin typeface="ＭＳ Ｐゴシック" charset="-128"/>
              </a:rPr>
              <a:t>での</a:t>
            </a:r>
            <a:r>
              <a:rPr lang="ja-JP" altLang="en-US" sz="1400" dirty="0" smtClean="0">
                <a:solidFill>
                  <a:srgbClr val="0000FF"/>
                </a:solidFill>
                <a:effectLst>
                  <a:outerShdw blurRad="38100" dist="38100" dir="2700000" algn="tl">
                    <a:srgbClr val="000000">
                      <a:alpha val="43137"/>
                    </a:srgbClr>
                  </a:outerShdw>
                </a:effectLst>
                <a:latin typeface="ＭＳ Ｐゴシック" charset="-128"/>
              </a:rPr>
              <a:t>組み立て・調整は極めて困難</a:t>
            </a:r>
            <a:r>
              <a:rPr lang="ja-JP" altLang="en-US" sz="1400" dirty="0" smtClean="0">
                <a:effectLst>
                  <a:outerShdw blurRad="38100" dist="38100" dir="2700000" algn="tl">
                    <a:srgbClr val="000000">
                      <a:alpha val="43137"/>
                    </a:srgbClr>
                  </a:outerShdw>
                </a:effectLst>
                <a:latin typeface="ＭＳ Ｐゴシック" charset="-128"/>
              </a:rPr>
              <a:t>だと予想される。</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78" name="スライド番号プレースホルダ 77"/>
          <p:cNvSpPr>
            <a:spLocks noGrp="1"/>
          </p:cNvSpPr>
          <p:nvPr>
            <p:ph type="sldNum" sz="quarter" idx="12"/>
          </p:nvPr>
        </p:nvSpPr>
        <p:spPr>
          <a:xfrm>
            <a:off x="6481762" y="6356350"/>
            <a:ext cx="2133600" cy="365125"/>
          </a:xfrm>
        </p:spPr>
        <p:txBody>
          <a:bodyPr/>
          <a:lstStyle/>
          <a:p>
            <a:fld id="{211C075B-6712-4FC4-92CB-6BC868D296D4}" type="slidenum">
              <a:rPr kumimoji="1" lang="ja-JP" altLang="en-US" smtClean="0"/>
              <a:pPr/>
              <a:t>7</a:t>
            </a:fld>
            <a:endParaRPr kumimoji="1" lang="ja-JP" altLang="en-US" dirty="0"/>
          </a:p>
        </p:txBody>
      </p:sp>
      <p:sp>
        <p:nvSpPr>
          <p:cNvPr id="81" name="Rectangle 7"/>
          <p:cNvSpPr>
            <a:spLocks noChangeArrowheads="1"/>
          </p:cNvSpPr>
          <p:nvPr/>
        </p:nvSpPr>
        <p:spPr bwMode="auto">
          <a:xfrm>
            <a:off x="785786" y="4500570"/>
            <a:ext cx="1579278" cy="369332"/>
          </a:xfrm>
          <a:prstGeom prst="rect">
            <a:avLst/>
          </a:prstGeom>
          <a:solidFill>
            <a:schemeClr val="bg1"/>
          </a:solidFill>
          <a:ln w="9525">
            <a:solidFill>
              <a:schemeClr val="tx1"/>
            </a:solidFill>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defTabSz="4176713"/>
            <a:r>
              <a:rPr lang="ja-JP" altLang="en-US" dirty="0" smtClean="0">
                <a:solidFill>
                  <a:schemeClr val="tx1"/>
                </a:solidFill>
                <a:effectLst>
                  <a:outerShdw blurRad="38100" dist="38100" dir="2700000" algn="tl">
                    <a:srgbClr val="000000">
                      <a:alpha val="43137"/>
                    </a:srgbClr>
                  </a:outerShdw>
                </a:effectLst>
                <a:latin typeface="+mn-ea"/>
              </a:rPr>
              <a:t>操作性の向上</a:t>
            </a:r>
            <a:endParaRPr lang="ja-JP" altLang="en-US" dirty="0">
              <a:solidFill>
                <a:schemeClr val="tx1"/>
              </a:solidFill>
              <a:effectLst>
                <a:outerShdw blurRad="38100" dist="38100" dir="2700000" algn="tl">
                  <a:srgbClr val="000000">
                    <a:alpha val="43137"/>
                  </a:srgbClr>
                </a:outerShdw>
              </a:effectLst>
              <a:latin typeface="+mn-ea"/>
            </a:endParaRPr>
          </a:p>
        </p:txBody>
      </p:sp>
      <p:cxnSp>
        <p:nvCxnSpPr>
          <p:cNvPr id="83" name="直線矢印コネクタ 82"/>
          <p:cNvCxnSpPr/>
          <p:nvPr/>
        </p:nvCxnSpPr>
        <p:spPr>
          <a:xfrm>
            <a:off x="4929190" y="4500570"/>
            <a:ext cx="1357322" cy="357190"/>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86" name="直線矢印コネクタ 85"/>
          <p:cNvCxnSpPr/>
          <p:nvPr/>
        </p:nvCxnSpPr>
        <p:spPr>
          <a:xfrm>
            <a:off x="4929190" y="4500570"/>
            <a:ext cx="857256" cy="357190"/>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a:off x="4857752" y="3786190"/>
            <a:ext cx="500066" cy="428628"/>
          </a:xfrm>
          <a:prstGeom prst="straightConnector1">
            <a:avLst/>
          </a:prstGeom>
          <a:ln w="127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94" name="Rectangle 8"/>
          <p:cNvSpPr>
            <a:spLocks noChangeArrowheads="1"/>
          </p:cNvSpPr>
          <p:nvPr/>
        </p:nvSpPr>
        <p:spPr bwMode="auto">
          <a:xfrm>
            <a:off x="1142976" y="4906044"/>
            <a:ext cx="2214578" cy="1384995"/>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・極軸調整プレート</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Dec</a:t>
            </a:r>
            <a:r>
              <a:rPr lang="ja-JP" altLang="en-US" sz="1400" dirty="0" smtClean="0">
                <a:effectLst>
                  <a:outerShdw blurRad="38100" dist="38100" dir="2700000" algn="tl">
                    <a:srgbClr val="000000">
                      <a:alpha val="43137"/>
                    </a:srgbClr>
                  </a:outerShdw>
                </a:effectLst>
                <a:latin typeface="ＭＳ Ｐゴシック" charset="-128"/>
              </a:rPr>
              <a:t>軸モーターユニット</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・極軸望遠鏡</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a:t>
            </a:r>
            <a:r>
              <a:rPr lang="en-US" altLang="ja-JP" sz="1400" dirty="0" smtClean="0">
                <a:effectLst>
                  <a:outerShdw blurRad="38100" dist="38100" dir="2700000" algn="tl">
                    <a:srgbClr val="000000">
                      <a:alpha val="43137"/>
                    </a:srgbClr>
                  </a:outerShdw>
                </a:effectLst>
                <a:latin typeface="ＭＳ Ｐゴシック" charset="-128"/>
              </a:rPr>
              <a:t>Dec</a:t>
            </a:r>
            <a:r>
              <a:rPr lang="ja-JP" altLang="en-US" sz="1400" dirty="0" smtClean="0">
                <a:effectLst>
                  <a:outerShdw blurRad="38100" dist="38100" dir="2700000" algn="tl">
                    <a:srgbClr val="000000">
                      <a:alpha val="43137"/>
                    </a:srgbClr>
                  </a:outerShdw>
                </a:effectLst>
                <a:latin typeface="ＭＳ Ｐゴシック" charset="-128"/>
              </a:rPr>
              <a:t>軸バランス</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・運搬ハンドル</a:t>
            </a:r>
            <a:endParaRPr lang="en-US" altLang="ja-JP" sz="1400" dirty="0" smtClean="0">
              <a:effectLst>
                <a:outerShdw blurRad="38100" dist="38100" dir="2700000" algn="tl">
                  <a:srgbClr val="000000">
                    <a:alpha val="43137"/>
                  </a:srgbClr>
                </a:outerShdw>
              </a:effectLst>
              <a:latin typeface="ＭＳ Ｐゴシック" charset="-128"/>
            </a:endParaRPr>
          </a:p>
          <a:p>
            <a:pPr defTabSz="4176713"/>
            <a:r>
              <a:rPr lang="ja-JP" altLang="en-US" sz="1400" dirty="0" smtClean="0">
                <a:effectLst>
                  <a:outerShdw blurRad="38100" dist="38100" dir="2700000" algn="tl">
                    <a:srgbClr val="000000">
                      <a:alpha val="43137"/>
                    </a:srgbClr>
                  </a:outerShdw>
                </a:effectLst>
                <a:latin typeface="ＭＳ Ｐゴシック" charset="-128"/>
              </a:rPr>
              <a:t>・バッフル</a:t>
            </a:r>
          </a:p>
        </p:txBody>
      </p:sp>
      <p:sp>
        <p:nvSpPr>
          <p:cNvPr id="96" name="Rectangle 8"/>
          <p:cNvSpPr>
            <a:spLocks noChangeArrowheads="1"/>
          </p:cNvSpPr>
          <p:nvPr/>
        </p:nvSpPr>
        <p:spPr bwMode="auto">
          <a:xfrm>
            <a:off x="1071538" y="2643182"/>
            <a:ext cx="3429024" cy="307777"/>
          </a:xfrm>
          <a:prstGeom prst="rect">
            <a:avLst/>
          </a:prstGeom>
          <a:noFill/>
          <a:ln w="9525">
            <a:noFill/>
            <a:miter lim="800000"/>
            <a:headEnd/>
            <a:tailEnd/>
          </a:ln>
          <a:effectLst/>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 基本性能の検証と操作性の向上が必要</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97" name="Rectangle 8"/>
          <p:cNvSpPr>
            <a:spLocks noChangeArrowheads="1"/>
          </p:cNvSpPr>
          <p:nvPr/>
        </p:nvSpPr>
        <p:spPr bwMode="auto">
          <a:xfrm>
            <a:off x="6357950" y="1214422"/>
            <a:ext cx="2500330" cy="523220"/>
          </a:xfrm>
          <a:prstGeom prst="rect">
            <a:avLst/>
          </a:prstGeom>
          <a:solidFill>
            <a:schemeClr val="bg1"/>
          </a:solidFill>
          <a:ln w="9525">
            <a:solidFill>
              <a:schemeClr val="tx1"/>
            </a:solidFill>
            <a:miter lim="800000"/>
            <a:headEnd/>
            <a:tailEnd/>
          </a:ln>
          <a:effectLst/>
        </p:spPr>
        <p:txBody>
          <a:bodyPr wrap="square">
            <a:spAutoFit/>
          </a:bodyPr>
          <a:lstStyle/>
          <a:p>
            <a:pPr algn="ctr" defTabSz="4176713"/>
            <a:r>
              <a:rPr lang="ja-JP" altLang="en-US" sz="1400" dirty="0" smtClean="0">
                <a:effectLst>
                  <a:outerShdw blurRad="38100" dist="38100" dir="2700000" algn="tl">
                    <a:srgbClr val="000000">
                      <a:alpha val="43137"/>
                    </a:srgbClr>
                  </a:outerShdw>
                </a:effectLst>
                <a:latin typeface="ＭＳ Ｐゴシック" charset="-128"/>
              </a:rPr>
              <a:t>今回開発・改造した南極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latin typeface="ＭＳ Ｐゴシック" charset="-128"/>
              </a:rPr>
              <a:t>赤外線望遠鏡の概観</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4000" u="sng" dirty="0" smtClean="0">
                <a:effectLst>
                  <a:outerShdw blurRad="38100" dist="38100" dir="2700000" algn="tl">
                    <a:srgbClr val="000000">
                      <a:alpha val="43137"/>
                    </a:srgbClr>
                  </a:outerShdw>
                </a:effectLst>
              </a:rPr>
              <a:t>冷却実験</a:t>
            </a:r>
            <a:endParaRPr kumimoji="1" lang="ja-JP" altLang="en-US" sz="4000" u="sng" dirty="0"/>
          </a:p>
        </p:txBody>
      </p:sp>
      <p:sp>
        <p:nvSpPr>
          <p:cNvPr id="6" name="正方形/長方形 5"/>
          <p:cNvSpPr/>
          <p:nvPr/>
        </p:nvSpPr>
        <p:spPr>
          <a:xfrm>
            <a:off x="1214414" y="3120094"/>
            <a:ext cx="2640466" cy="523220"/>
          </a:xfrm>
          <a:prstGeom prst="rect">
            <a:avLst/>
          </a:prstGeom>
          <a:solidFill>
            <a:schemeClr val="bg1"/>
          </a:solid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℃で望遠鏡として機能</a:t>
            </a:r>
            <a:endParaRPr lang="en-US" altLang="ja-JP" sz="1400" dirty="0" smtClean="0">
              <a:effectLst>
                <a:outerShdw blurRad="38100" dist="38100" dir="2700000" algn="tl">
                  <a:srgbClr val="000000">
                    <a:alpha val="43137"/>
                  </a:srgbClr>
                </a:outerShdw>
              </a:effectLst>
            </a:endParaRPr>
          </a:p>
          <a:p>
            <a:r>
              <a:rPr lang="ja-JP" altLang="en-US" sz="1400" dirty="0" smtClean="0">
                <a:effectLst>
                  <a:outerShdw blurRad="38100" dist="38100" dir="2700000" algn="tl">
                    <a:srgbClr val="000000">
                      <a:alpha val="43137"/>
                    </a:srgbClr>
                  </a:outerShdw>
                </a:effectLst>
              </a:rPr>
              <a:t>　　→モーター・軸受が正しく動作</a:t>
            </a:r>
            <a:endParaRPr lang="en-US" altLang="ja-JP" sz="1400" dirty="0" smtClean="0">
              <a:effectLst>
                <a:outerShdw blurRad="38100" dist="38100" dir="2700000" algn="tl">
                  <a:srgbClr val="000000">
                    <a:alpha val="43137"/>
                  </a:srgbClr>
                </a:outerShdw>
              </a:effectLst>
            </a:endParaRPr>
          </a:p>
        </p:txBody>
      </p:sp>
      <p:pic>
        <p:nvPicPr>
          <p:cNvPr id="10" name="Picture 3" descr="AirT40"/>
          <p:cNvPicPr>
            <a:picLocks noChangeAspect="1" noChangeArrowheads="1"/>
          </p:cNvPicPr>
          <p:nvPr/>
        </p:nvPicPr>
        <p:blipFill>
          <a:blip r:embed="rId2" cstate="print">
            <a:lum/>
          </a:blip>
          <a:srcRect/>
          <a:stretch>
            <a:fillRect/>
          </a:stretch>
        </p:blipFill>
        <p:spPr bwMode="auto">
          <a:xfrm>
            <a:off x="5673728" y="2669496"/>
            <a:ext cx="1571636" cy="3974214"/>
          </a:xfrm>
          <a:prstGeom prst="rect">
            <a:avLst/>
          </a:prstGeom>
          <a:noFill/>
          <a:effectLst>
            <a:outerShdw blurRad="50800" dist="38100" dir="2700000" algn="tl" rotWithShape="0">
              <a:prstClr val="black">
                <a:alpha val="40000"/>
              </a:prstClr>
            </a:outerShdw>
          </a:effectLst>
        </p:spPr>
      </p:pic>
      <p:sp>
        <p:nvSpPr>
          <p:cNvPr id="13" name="右矢印 12"/>
          <p:cNvSpPr/>
          <p:nvPr/>
        </p:nvSpPr>
        <p:spPr>
          <a:xfrm>
            <a:off x="5823733" y="5764429"/>
            <a:ext cx="285752"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左矢印 14"/>
          <p:cNvSpPr/>
          <p:nvPr/>
        </p:nvSpPr>
        <p:spPr>
          <a:xfrm>
            <a:off x="7245364" y="4286256"/>
            <a:ext cx="285752" cy="21431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5745166" y="3857628"/>
            <a:ext cx="71438" cy="1428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5888042" y="3857628"/>
            <a:ext cx="71438" cy="1428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6959612" y="3857628"/>
            <a:ext cx="71438" cy="1428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7102488" y="3857628"/>
            <a:ext cx="71438" cy="14287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左矢印 22"/>
          <p:cNvSpPr/>
          <p:nvPr/>
        </p:nvSpPr>
        <p:spPr>
          <a:xfrm>
            <a:off x="6959612" y="5357826"/>
            <a:ext cx="142876" cy="71438"/>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左矢印 23"/>
          <p:cNvSpPr/>
          <p:nvPr/>
        </p:nvSpPr>
        <p:spPr>
          <a:xfrm>
            <a:off x="6959612" y="5786454"/>
            <a:ext cx="142876" cy="71438"/>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769731" y="2571744"/>
            <a:ext cx="1189749" cy="307777"/>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r>
              <a:rPr lang="ja-JP" altLang="en-US" sz="1400" b="1" dirty="0" smtClean="0">
                <a:solidFill>
                  <a:srgbClr val="FF0000"/>
                </a:solidFill>
              </a:rPr>
              <a:t>副鏡モーター</a:t>
            </a:r>
            <a:endParaRPr lang="ja-JP" altLang="en-US" sz="1400" b="1" dirty="0">
              <a:solidFill>
                <a:srgbClr val="FF0000"/>
              </a:solidFill>
            </a:endParaRPr>
          </a:p>
        </p:txBody>
      </p:sp>
      <p:sp>
        <p:nvSpPr>
          <p:cNvPr id="27" name="正方形/長方形 26"/>
          <p:cNvSpPr/>
          <p:nvPr/>
        </p:nvSpPr>
        <p:spPr>
          <a:xfrm>
            <a:off x="7602554" y="4214818"/>
            <a:ext cx="830677" cy="523220"/>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ja-JP" sz="1400" b="1" dirty="0" smtClean="0">
                <a:solidFill>
                  <a:srgbClr val="FF0000"/>
                </a:solidFill>
              </a:rPr>
              <a:t>Dec</a:t>
            </a:r>
            <a:r>
              <a:rPr lang="ja-JP" altLang="en-US" sz="1400" b="1" dirty="0" smtClean="0">
                <a:solidFill>
                  <a:srgbClr val="FF0000"/>
                </a:solidFill>
              </a:rPr>
              <a:t>軸</a:t>
            </a:r>
            <a:endParaRPr lang="en-US" altLang="ja-JP" sz="1400" b="1" dirty="0" smtClean="0">
              <a:solidFill>
                <a:srgbClr val="FF0000"/>
              </a:solidFill>
            </a:endParaRPr>
          </a:p>
          <a:p>
            <a:pPr algn="ctr"/>
            <a:r>
              <a:rPr lang="ja-JP" altLang="en-US" sz="1400" b="1" dirty="0" smtClean="0">
                <a:solidFill>
                  <a:srgbClr val="FF0000"/>
                </a:solidFill>
              </a:rPr>
              <a:t>モーター</a:t>
            </a:r>
            <a:endParaRPr lang="ja-JP" altLang="en-US" sz="1400" b="1" dirty="0">
              <a:solidFill>
                <a:srgbClr val="FF0000"/>
              </a:solidFill>
            </a:endParaRPr>
          </a:p>
        </p:txBody>
      </p:sp>
      <p:sp>
        <p:nvSpPr>
          <p:cNvPr id="28" name="正方形/長方形 27"/>
          <p:cNvSpPr/>
          <p:nvPr/>
        </p:nvSpPr>
        <p:spPr>
          <a:xfrm>
            <a:off x="4786314" y="5692991"/>
            <a:ext cx="857257"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sz="1400" b="1" dirty="0" smtClean="0">
                <a:solidFill>
                  <a:srgbClr val="FF0000"/>
                </a:solidFill>
              </a:rPr>
              <a:t>RA</a:t>
            </a:r>
            <a:r>
              <a:rPr lang="ja-JP" altLang="en-US" sz="1400" b="1" dirty="0" smtClean="0">
                <a:solidFill>
                  <a:srgbClr val="FF0000"/>
                </a:solidFill>
              </a:rPr>
              <a:t>軸モーター</a:t>
            </a:r>
            <a:endParaRPr lang="ja-JP" altLang="en-US" sz="1400" b="1" dirty="0">
              <a:solidFill>
                <a:srgbClr val="FF0000"/>
              </a:solidFill>
            </a:endParaRPr>
          </a:p>
        </p:txBody>
      </p:sp>
      <p:sp>
        <p:nvSpPr>
          <p:cNvPr id="29" name="正方形/長方形 28"/>
          <p:cNvSpPr/>
          <p:nvPr/>
        </p:nvSpPr>
        <p:spPr>
          <a:xfrm>
            <a:off x="7211955" y="5692991"/>
            <a:ext cx="543739" cy="307777"/>
          </a:xfrm>
          <a:prstGeom prst="rect">
            <a:avLst/>
          </a:prstGeom>
          <a:ln/>
        </p:spPr>
        <p:style>
          <a:lnRef idx="1">
            <a:schemeClr val="accent6"/>
          </a:lnRef>
          <a:fillRef idx="2">
            <a:schemeClr val="accent6"/>
          </a:fillRef>
          <a:effectRef idx="1">
            <a:schemeClr val="accent6"/>
          </a:effectRef>
          <a:fontRef idx="minor">
            <a:schemeClr val="dk1"/>
          </a:fontRef>
        </p:style>
        <p:txBody>
          <a:bodyPr wrap="none">
            <a:spAutoFit/>
          </a:bodyPr>
          <a:lstStyle/>
          <a:p>
            <a:r>
              <a:rPr lang="ja-JP" altLang="en-US" sz="1400" b="1" dirty="0" smtClean="0">
                <a:solidFill>
                  <a:schemeClr val="accent6">
                    <a:lumMod val="50000"/>
                  </a:schemeClr>
                </a:solidFill>
              </a:rPr>
              <a:t>軸受</a:t>
            </a:r>
            <a:endParaRPr lang="ja-JP" altLang="en-US" sz="1400" b="1" dirty="0">
              <a:solidFill>
                <a:schemeClr val="accent6">
                  <a:lumMod val="50000"/>
                </a:schemeClr>
              </a:solidFill>
            </a:endParaRPr>
          </a:p>
        </p:txBody>
      </p:sp>
      <p:sp>
        <p:nvSpPr>
          <p:cNvPr id="14" name="右矢印 13"/>
          <p:cNvSpPr/>
          <p:nvPr/>
        </p:nvSpPr>
        <p:spPr>
          <a:xfrm>
            <a:off x="6030918" y="2643182"/>
            <a:ext cx="285752"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a:off x="6602422" y="2786058"/>
            <a:ext cx="142876" cy="71438"/>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矢印 16"/>
          <p:cNvSpPr/>
          <p:nvPr/>
        </p:nvSpPr>
        <p:spPr>
          <a:xfrm>
            <a:off x="6602422" y="3000372"/>
            <a:ext cx="142876" cy="71438"/>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997509" y="5072074"/>
            <a:ext cx="928694" cy="107157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6211823" y="2571744"/>
            <a:ext cx="500066" cy="642942"/>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6854765" y="4286256"/>
            <a:ext cx="428628" cy="357190"/>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6854765" y="2500306"/>
            <a:ext cx="1130438" cy="307777"/>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ja-JP" altLang="en-US" sz="1400" b="1" dirty="0" smtClean="0">
                <a:solidFill>
                  <a:srgbClr val="00B050"/>
                </a:solidFill>
              </a:rPr>
              <a:t>副鏡ユニット</a:t>
            </a:r>
            <a:endParaRPr lang="ja-JP" altLang="en-US" sz="1400" b="1" dirty="0">
              <a:solidFill>
                <a:srgbClr val="00B050"/>
              </a:solidFill>
            </a:endParaRPr>
          </a:p>
        </p:txBody>
      </p:sp>
      <p:sp>
        <p:nvSpPr>
          <p:cNvPr id="41" name="正方形/長方形 40"/>
          <p:cNvSpPr/>
          <p:nvPr/>
        </p:nvSpPr>
        <p:spPr>
          <a:xfrm>
            <a:off x="7426269" y="3643314"/>
            <a:ext cx="1289135" cy="523220"/>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ja-JP" sz="1400" b="1" dirty="0" smtClean="0">
                <a:solidFill>
                  <a:srgbClr val="0000FF"/>
                </a:solidFill>
              </a:rPr>
              <a:t>Dec</a:t>
            </a:r>
            <a:r>
              <a:rPr lang="ja-JP" altLang="en-US" sz="1400" b="1" dirty="0" smtClean="0">
                <a:solidFill>
                  <a:srgbClr val="0000FF"/>
                </a:solidFill>
              </a:rPr>
              <a:t>軸モーター</a:t>
            </a:r>
            <a:endParaRPr lang="en-US" altLang="ja-JP" sz="1400" b="1" dirty="0" smtClean="0">
              <a:solidFill>
                <a:srgbClr val="0000FF"/>
              </a:solidFill>
            </a:endParaRPr>
          </a:p>
          <a:p>
            <a:pPr algn="ctr"/>
            <a:r>
              <a:rPr lang="ja-JP" altLang="en-US" sz="1400" b="1" dirty="0" smtClean="0">
                <a:solidFill>
                  <a:srgbClr val="0000FF"/>
                </a:solidFill>
              </a:rPr>
              <a:t>ユニット</a:t>
            </a:r>
            <a:endParaRPr lang="ja-JP" altLang="en-US" sz="1400" b="1" dirty="0">
              <a:solidFill>
                <a:srgbClr val="0000FF"/>
              </a:solidFill>
            </a:endParaRPr>
          </a:p>
        </p:txBody>
      </p:sp>
      <p:sp>
        <p:nvSpPr>
          <p:cNvPr id="42" name="正方形/長方形 41"/>
          <p:cNvSpPr/>
          <p:nvPr/>
        </p:nvSpPr>
        <p:spPr>
          <a:xfrm>
            <a:off x="6854765" y="6215082"/>
            <a:ext cx="1160895" cy="307777"/>
          </a:xfrm>
          <a:prstGeom prst="rect">
            <a:avLst/>
          </a:prstGeom>
          <a:ln/>
        </p:spPr>
        <p:style>
          <a:lnRef idx="1">
            <a:schemeClr val="accent3"/>
          </a:lnRef>
          <a:fillRef idx="2">
            <a:schemeClr val="accent3"/>
          </a:fillRef>
          <a:effectRef idx="1">
            <a:schemeClr val="accent3"/>
          </a:effectRef>
          <a:fontRef idx="minor">
            <a:schemeClr val="dk1"/>
          </a:fontRef>
        </p:style>
        <p:txBody>
          <a:bodyPr wrap="none">
            <a:spAutoFit/>
          </a:bodyPr>
          <a:lstStyle/>
          <a:p>
            <a:r>
              <a:rPr lang="en-US" altLang="ja-JP" sz="1400" b="1" dirty="0" smtClean="0">
                <a:solidFill>
                  <a:srgbClr val="00B050"/>
                </a:solidFill>
              </a:rPr>
              <a:t>RA</a:t>
            </a:r>
            <a:r>
              <a:rPr lang="ja-JP" altLang="en-US" sz="1400" b="1" dirty="0" smtClean="0">
                <a:solidFill>
                  <a:srgbClr val="00B050"/>
                </a:solidFill>
              </a:rPr>
              <a:t>軸ユニット</a:t>
            </a:r>
            <a:endParaRPr lang="ja-JP" altLang="en-US" sz="1400" b="1" dirty="0">
              <a:solidFill>
                <a:srgbClr val="00B050"/>
              </a:solidFill>
            </a:endParaRPr>
          </a:p>
        </p:txBody>
      </p:sp>
      <p:sp>
        <p:nvSpPr>
          <p:cNvPr id="34" name="正方形/長方形 33"/>
          <p:cNvSpPr/>
          <p:nvPr/>
        </p:nvSpPr>
        <p:spPr>
          <a:xfrm>
            <a:off x="4640187" y="5000636"/>
            <a:ext cx="1214446" cy="52322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ja-JP" sz="1400" b="1" dirty="0" smtClean="0">
                <a:solidFill>
                  <a:srgbClr val="0000FF"/>
                </a:solidFill>
              </a:rPr>
              <a:t>RA</a:t>
            </a:r>
            <a:r>
              <a:rPr lang="ja-JP" altLang="en-US" sz="1400" b="1" dirty="0" smtClean="0">
                <a:solidFill>
                  <a:srgbClr val="0000FF"/>
                </a:solidFill>
              </a:rPr>
              <a:t>軸モ</a:t>
            </a:r>
            <a:r>
              <a:rPr lang="ja-JP" altLang="en-US" sz="1200" b="1" dirty="0" smtClean="0">
                <a:solidFill>
                  <a:srgbClr val="0000FF"/>
                </a:solidFill>
              </a:rPr>
              <a:t>ー</a:t>
            </a:r>
            <a:r>
              <a:rPr lang="ja-JP" altLang="en-US" sz="1400" b="1" dirty="0" smtClean="0">
                <a:solidFill>
                  <a:srgbClr val="0000FF"/>
                </a:solidFill>
              </a:rPr>
              <a:t>タ</a:t>
            </a:r>
            <a:r>
              <a:rPr lang="ja-JP" altLang="en-US" sz="1200" b="1" dirty="0" smtClean="0">
                <a:solidFill>
                  <a:srgbClr val="0000FF"/>
                </a:solidFill>
              </a:rPr>
              <a:t>ー</a:t>
            </a:r>
            <a:endParaRPr lang="en-US" altLang="ja-JP" sz="1200" b="1" dirty="0" smtClean="0">
              <a:solidFill>
                <a:srgbClr val="0000FF"/>
              </a:solidFill>
            </a:endParaRPr>
          </a:p>
          <a:p>
            <a:pPr algn="ctr"/>
            <a:r>
              <a:rPr lang="ja-JP" altLang="en-US" sz="1400" b="1" dirty="0" smtClean="0">
                <a:solidFill>
                  <a:srgbClr val="0000FF"/>
                </a:solidFill>
              </a:rPr>
              <a:t>ユニット</a:t>
            </a:r>
            <a:endParaRPr lang="ja-JP" altLang="en-US" sz="1400" b="1" dirty="0">
              <a:solidFill>
                <a:srgbClr val="0000FF"/>
              </a:solidFill>
            </a:endParaRPr>
          </a:p>
        </p:txBody>
      </p:sp>
      <p:sp>
        <p:nvSpPr>
          <p:cNvPr id="35" name="角丸四角形 34"/>
          <p:cNvSpPr/>
          <p:nvPr/>
        </p:nvSpPr>
        <p:spPr>
          <a:xfrm>
            <a:off x="6068947" y="5715016"/>
            <a:ext cx="428628" cy="357190"/>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5" descr="IMG_1742"/>
          <p:cNvPicPr>
            <a:picLocks noChangeAspect="1" noChangeArrowheads="1"/>
          </p:cNvPicPr>
          <p:nvPr/>
        </p:nvPicPr>
        <p:blipFill>
          <a:blip r:embed="rId3" cstate="print"/>
          <a:srcRect l="10526" b="14030"/>
          <a:stretch>
            <a:fillRect/>
          </a:stretch>
        </p:blipFill>
        <p:spPr bwMode="auto">
          <a:xfrm>
            <a:off x="1055432" y="4929198"/>
            <a:ext cx="1889353" cy="1361920"/>
          </a:xfrm>
          <a:prstGeom prst="rect">
            <a:avLst/>
          </a:prstGeom>
          <a:noFill/>
          <a:effectLst>
            <a:outerShdw blurRad="50800" dist="38100" dir="2700000" algn="tl" rotWithShape="0">
              <a:prstClr val="black">
                <a:alpha val="40000"/>
              </a:prstClr>
            </a:outerShdw>
          </a:effectLst>
        </p:spPr>
      </p:pic>
      <p:sp>
        <p:nvSpPr>
          <p:cNvPr id="43" name="正方形/長方形 42"/>
          <p:cNvSpPr/>
          <p:nvPr/>
        </p:nvSpPr>
        <p:spPr>
          <a:xfrm>
            <a:off x="1857356" y="5857892"/>
            <a:ext cx="2428892" cy="646331"/>
          </a:xfrm>
          <a:prstGeom prst="rect">
            <a:avLst/>
          </a:prstGeom>
          <a:solidFill>
            <a:schemeClr val="bg1"/>
          </a:solidFill>
          <a:ln>
            <a:solidFill>
              <a:schemeClr val="tx1"/>
            </a:solidFill>
          </a:ln>
          <a:effectLst/>
        </p:spPr>
        <p:style>
          <a:lnRef idx="1">
            <a:schemeClr val="dk1"/>
          </a:lnRef>
          <a:fillRef idx="2">
            <a:schemeClr val="dk1"/>
          </a:fillRef>
          <a:effectRef idx="1">
            <a:schemeClr val="dk1"/>
          </a:effectRef>
          <a:fontRef idx="minor">
            <a:schemeClr val="dk1"/>
          </a:fontRef>
        </p:style>
        <p:txBody>
          <a:bodyPr wrap="square">
            <a:spAutoFit/>
          </a:bodyPr>
          <a:lstStyle/>
          <a:p>
            <a:pPr>
              <a:buFontTx/>
              <a:buNone/>
            </a:pPr>
            <a:r>
              <a:rPr lang="ja-JP" altLang="en-US" sz="1200" dirty="0" smtClean="0">
                <a:solidFill>
                  <a:schemeClr val="tx1"/>
                </a:solidFill>
              </a:rPr>
              <a:t>・日本フリーザー</a:t>
            </a:r>
            <a:r>
              <a:rPr lang="en-US" altLang="ja-JP" sz="1200" dirty="0" smtClean="0">
                <a:solidFill>
                  <a:schemeClr val="tx1"/>
                </a:solidFill>
              </a:rPr>
              <a:t> CLN-70C </a:t>
            </a:r>
            <a:r>
              <a:rPr lang="ja-JP" altLang="en-US" sz="1200" dirty="0" smtClean="0">
                <a:solidFill>
                  <a:schemeClr val="tx1"/>
                </a:solidFill>
              </a:rPr>
              <a:t>冷凍庫</a:t>
            </a:r>
          </a:p>
          <a:p>
            <a:pPr>
              <a:buFontTx/>
              <a:buNone/>
            </a:pPr>
            <a:r>
              <a:rPr lang="ja-JP" altLang="en-US" sz="1200" dirty="0" smtClean="0">
                <a:solidFill>
                  <a:schemeClr val="tx1"/>
                </a:solidFill>
              </a:rPr>
              <a:t>・</a:t>
            </a:r>
            <a:r>
              <a:rPr lang="en-US" altLang="ja-JP" sz="1200" dirty="0" smtClean="0">
                <a:solidFill>
                  <a:schemeClr val="tx1"/>
                </a:solidFill>
              </a:rPr>
              <a:t>KEYENCE NR-1000 </a:t>
            </a:r>
            <a:r>
              <a:rPr lang="ja-JP" altLang="en-US" sz="1200" dirty="0" smtClean="0">
                <a:solidFill>
                  <a:schemeClr val="tx1"/>
                </a:solidFill>
              </a:rPr>
              <a:t>データロガー</a:t>
            </a:r>
            <a:endParaRPr lang="en-US" altLang="ja-JP" sz="1200" dirty="0" smtClean="0">
              <a:solidFill>
                <a:schemeClr val="tx1"/>
              </a:solidFill>
            </a:endParaRPr>
          </a:p>
          <a:p>
            <a:pPr>
              <a:buFontTx/>
              <a:buNone/>
            </a:pPr>
            <a:r>
              <a:rPr lang="ja-JP" altLang="en-US" sz="1200" dirty="0" smtClean="0">
                <a:solidFill>
                  <a:schemeClr val="tx1"/>
                </a:solidFill>
              </a:rPr>
              <a:t>・白金温度計</a:t>
            </a:r>
            <a:endParaRPr lang="ja-JP" altLang="en-US" sz="1200" dirty="0">
              <a:solidFill>
                <a:schemeClr val="tx1"/>
              </a:solidFill>
            </a:endParaRPr>
          </a:p>
        </p:txBody>
      </p:sp>
      <p:sp>
        <p:nvSpPr>
          <p:cNvPr id="44" name="スライド番号プレースホルダ 43"/>
          <p:cNvSpPr>
            <a:spLocks noGrp="1"/>
          </p:cNvSpPr>
          <p:nvPr>
            <p:ph type="sldNum" sz="quarter" idx="12"/>
          </p:nvPr>
        </p:nvSpPr>
        <p:spPr/>
        <p:txBody>
          <a:bodyPr/>
          <a:lstStyle/>
          <a:p>
            <a:fld id="{211C075B-6712-4FC4-92CB-6BC868D296D4}" type="slidenum">
              <a:rPr kumimoji="1" lang="ja-JP" altLang="en-US" smtClean="0"/>
              <a:pPr/>
              <a:t>8</a:t>
            </a:fld>
            <a:endParaRPr kumimoji="1" lang="ja-JP" altLang="en-US"/>
          </a:p>
        </p:txBody>
      </p:sp>
      <p:sp>
        <p:nvSpPr>
          <p:cNvPr id="45" name="正方形/長方形 44"/>
          <p:cNvSpPr/>
          <p:nvPr/>
        </p:nvSpPr>
        <p:spPr>
          <a:xfrm>
            <a:off x="857224" y="1285860"/>
            <a:ext cx="7572428" cy="738664"/>
          </a:xfrm>
          <a:prstGeom prst="rect">
            <a:avLst/>
          </a:prstGeom>
        </p:spPr>
        <p:txBody>
          <a:bodyPr wrap="square">
            <a:spAutoFit/>
          </a:bodyPr>
          <a:lstStyle/>
          <a:p>
            <a:pPr defTabSz="4176713"/>
            <a:r>
              <a:rPr lang="ja-JP" altLang="en-US" sz="1400" dirty="0" smtClean="0">
                <a:effectLst>
                  <a:outerShdw blurRad="38100" dist="38100" dir="2700000" algn="tl">
                    <a:srgbClr val="000000">
                      <a:alpha val="43137"/>
                    </a:srgbClr>
                  </a:outerShdw>
                </a:effectLst>
                <a:latin typeface="ＭＳ Ｐゴシック" charset="-128"/>
              </a:rPr>
              <a:t>南極</a:t>
            </a:r>
            <a:r>
              <a:rPr lang="en-US" altLang="ja-JP" sz="1400" dirty="0" smtClean="0">
                <a:effectLst>
                  <a:outerShdw blurRad="38100" dist="38100" dir="2700000" algn="tl">
                    <a:srgbClr val="000000">
                      <a:alpha val="43137"/>
                    </a:srgbClr>
                  </a:outerShdw>
                </a:effectLst>
              </a:rPr>
              <a:t>40cm</a:t>
            </a:r>
            <a:r>
              <a:rPr lang="ja-JP" altLang="en-US" sz="1400" dirty="0" smtClean="0">
                <a:effectLst>
                  <a:outerShdw blurRad="38100" dist="38100" dir="2700000" algn="tl">
                    <a:srgbClr val="000000">
                      <a:alpha val="43137"/>
                    </a:srgbClr>
                  </a:outerShdw>
                </a:effectLst>
                <a:latin typeface="ＭＳ Ｐゴシック" charset="-128"/>
              </a:rPr>
              <a:t>赤外線望遠鏡は</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℃対応で開発されたが実際に</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℃で機能するか不明である。また、これまでの実験から</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℃環境では「</a:t>
            </a:r>
            <a:r>
              <a:rPr lang="ja-JP" altLang="en-US" sz="1400" dirty="0" smtClean="0">
                <a:solidFill>
                  <a:srgbClr val="0000FF"/>
                </a:solidFill>
                <a:effectLst>
                  <a:outerShdw blurRad="38100" dist="38100" dir="2700000" algn="tl">
                    <a:srgbClr val="000000">
                      <a:alpha val="43137"/>
                    </a:srgbClr>
                  </a:outerShdw>
                </a:effectLst>
              </a:rPr>
              <a:t>部品単位</a:t>
            </a:r>
            <a:r>
              <a:rPr lang="ja-JP" altLang="en-US" sz="1400" dirty="0" smtClean="0">
                <a:effectLst>
                  <a:outerShdw blurRad="38100" dist="38100" dir="2700000" algn="tl">
                    <a:srgbClr val="000000">
                      <a:alpha val="43137"/>
                    </a:srgbClr>
                  </a:outerShdw>
                </a:effectLst>
              </a:rPr>
              <a:t>」で正しく機能しても「</a:t>
            </a:r>
            <a:r>
              <a:rPr lang="ja-JP" altLang="en-US" sz="1400" dirty="0" smtClean="0">
                <a:solidFill>
                  <a:srgbClr val="0000FF"/>
                </a:solidFill>
                <a:effectLst>
                  <a:outerShdw blurRad="38100" dist="38100" dir="2700000" algn="tl">
                    <a:srgbClr val="000000">
                      <a:alpha val="43137"/>
                    </a:srgbClr>
                  </a:outerShdw>
                </a:effectLst>
              </a:rPr>
              <a:t>機械単位</a:t>
            </a:r>
            <a:r>
              <a:rPr lang="ja-JP" altLang="en-US" sz="1400" dirty="0" smtClean="0">
                <a:effectLst>
                  <a:outerShdw blurRad="38100" dist="38100" dir="2700000" algn="tl">
                    <a:srgbClr val="000000">
                      <a:alpha val="43137"/>
                    </a:srgbClr>
                  </a:outerShdw>
                </a:effectLst>
              </a:rPr>
              <a:t>」では正しく機能しない。そこで「</a:t>
            </a:r>
            <a:r>
              <a:rPr lang="ja-JP" altLang="en-US" sz="1400" dirty="0" smtClean="0">
                <a:solidFill>
                  <a:srgbClr val="0000FF"/>
                </a:solidFill>
                <a:effectLst>
                  <a:outerShdw blurRad="38100" dist="38100" dir="2700000" algn="tl">
                    <a:srgbClr val="000000">
                      <a:alpha val="43137"/>
                    </a:srgbClr>
                  </a:outerShdw>
                </a:effectLst>
              </a:rPr>
              <a:t>機械単位</a:t>
            </a:r>
            <a:r>
              <a:rPr lang="ja-JP" altLang="en-US" sz="1400" dirty="0" smtClean="0">
                <a:effectLst>
                  <a:outerShdw blurRad="38100" dist="38100" dir="2700000" algn="tl">
                    <a:srgbClr val="000000">
                      <a:alpha val="43137"/>
                    </a:srgbClr>
                  </a:outerShdw>
                </a:effectLst>
              </a:rPr>
              <a:t>」で</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℃まで冷却しその挙動を調べた。</a:t>
            </a:r>
            <a:endParaRPr lang="en-US" altLang="ja-JP" sz="1400" dirty="0" smtClean="0">
              <a:effectLst>
                <a:outerShdw blurRad="38100" dist="38100" dir="2700000" algn="tl">
                  <a:srgbClr val="000000">
                    <a:alpha val="43137"/>
                  </a:srgbClr>
                </a:outerShdw>
              </a:effectLst>
              <a:latin typeface="ＭＳ Ｐゴシック" charset="-128"/>
            </a:endParaRPr>
          </a:p>
        </p:txBody>
      </p:sp>
      <p:sp>
        <p:nvSpPr>
          <p:cNvPr id="46" name="正方形/長方形 45"/>
          <p:cNvSpPr/>
          <p:nvPr/>
        </p:nvSpPr>
        <p:spPr>
          <a:xfrm>
            <a:off x="1285852" y="2038641"/>
            <a:ext cx="6643734" cy="461665"/>
          </a:xfrm>
          <a:prstGeom prst="rect">
            <a:avLst/>
          </a:prstGeom>
        </p:spPr>
        <p:txBody>
          <a:bodyPr wrap="square">
            <a:spAutoFit/>
          </a:bodyPr>
          <a:lstStyle/>
          <a:p>
            <a:pPr defTabSz="4176713"/>
            <a:r>
              <a:rPr lang="ja-JP" altLang="en-US" sz="1200" dirty="0" smtClean="0"/>
              <a:t>なお</a:t>
            </a:r>
            <a:r>
              <a:rPr lang="en-US" altLang="ja-JP" sz="1200" dirty="0" smtClean="0"/>
              <a:t>2010</a:t>
            </a:r>
            <a:r>
              <a:rPr lang="ja-JP" altLang="en-US" sz="1200" dirty="0" smtClean="0"/>
              <a:t>年度のサイト調査・試験観測は夏期のみであり</a:t>
            </a:r>
            <a:r>
              <a:rPr lang="en-US" altLang="ja-JP" sz="1200" dirty="0" smtClean="0"/>
              <a:t>-40</a:t>
            </a:r>
            <a:r>
              <a:rPr lang="ja-JP" altLang="en-US" sz="1200" dirty="0" smtClean="0"/>
              <a:t>℃程度で動作すれば問題は無い。しかし本研究では</a:t>
            </a:r>
            <a:r>
              <a:rPr lang="en-US" altLang="ja-JP" sz="1200" dirty="0" smtClean="0"/>
              <a:t>2012</a:t>
            </a:r>
            <a:r>
              <a:rPr lang="ja-JP" altLang="en-US" sz="1200" dirty="0" smtClean="0"/>
              <a:t>年度からの越冬観測を視野に入れて</a:t>
            </a:r>
            <a:r>
              <a:rPr lang="en-US" altLang="ja-JP" sz="1200" dirty="0" smtClean="0"/>
              <a:t>-80</a:t>
            </a:r>
            <a:r>
              <a:rPr lang="ja-JP" altLang="en-US" sz="1200" dirty="0" smtClean="0"/>
              <a:t>℃で動作可能であるかどうか調べた。</a:t>
            </a:r>
            <a:endParaRPr lang="en-US" altLang="ja-JP" sz="1200" dirty="0" smtClean="0">
              <a:latin typeface="ＭＳ Ｐゴシック" charset="-128"/>
            </a:endParaRPr>
          </a:p>
        </p:txBody>
      </p:sp>
      <p:pic>
        <p:nvPicPr>
          <p:cNvPr id="41986" name="Picture 2" descr="D:\M2\20091109修論中間発表\5019002.JPG"/>
          <p:cNvPicPr>
            <a:picLocks noChangeAspect="1" noChangeArrowheads="1"/>
          </p:cNvPicPr>
          <p:nvPr/>
        </p:nvPicPr>
        <p:blipFill>
          <a:blip r:embed="rId4" cstate="print"/>
          <a:srcRect/>
          <a:stretch>
            <a:fillRect/>
          </a:stretch>
        </p:blipFill>
        <p:spPr bwMode="auto">
          <a:xfrm>
            <a:off x="2682534" y="4357694"/>
            <a:ext cx="1532276" cy="1071570"/>
          </a:xfrm>
          <a:prstGeom prst="rect">
            <a:avLst/>
          </a:prstGeom>
          <a:noFill/>
          <a:ln>
            <a:noFill/>
          </a:ln>
          <a:effectLst>
            <a:outerShdw blurRad="50800" dist="38100" dir="2700000" algn="tl" rotWithShape="0">
              <a:prstClr val="black">
                <a:alpha val="40000"/>
              </a:prstClr>
            </a:outerShdw>
          </a:effectLst>
        </p:spPr>
      </p:pic>
      <p:sp>
        <p:nvSpPr>
          <p:cNvPr id="32" name="正方形/長方形 31"/>
          <p:cNvSpPr/>
          <p:nvPr/>
        </p:nvSpPr>
        <p:spPr>
          <a:xfrm>
            <a:off x="1230769" y="4286256"/>
            <a:ext cx="1698157" cy="276999"/>
          </a:xfrm>
          <a:prstGeom prst="rect">
            <a:avLst/>
          </a:prstGeom>
          <a:solidFill>
            <a:schemeClr val="bg1"/>
          </a:solidFill>
          <a:ln>
            <a:solidFill>
              <a:schemeClr val="tx1"/>
            </a:solidFill>
          </a:ln>
          <a:effectLst/>
        </p:spPr>
        <p:style>
          <a:lnRef idx="1">
            <a:schemeClr val="dk1"/>
          </a:lnRef>
          <a:fillRef idx="2">
            <a:schemeClr val="dk1"/>
          </a:fillRef>
          <a:effectRef idx="1">
            <a:schemeClr val="dk1"/>
          </a:effectRef>
          <a:fontRef idx="minor">
            <a:schemeClr val="dk1"/>
          </a:fontRef>
        </p:style>
        <p:txBody>
          <a:bodyPr wrap="none">
            <a:spAutoFit/>
          </a:bodyPr>
          <a:lstStyle/>
          <a:p>
            <a:r>
              <a:rPr lang="en-US" altLang="ja-JP" sz="1200" dirty="0" smtClean="0"/>
              <a:t>FOMBLIN  ZLHT</a:t>
            </a:r>
            <a:r>
              <a:rPr lang="ja-JP" altLang="en-US" sz="1200" dirty="0" smtClean="0"/>
              <a:t>グリース</a:t>
            </a:r>
            <a:endParaRPr lang="ja-JP" altLang="en-US" sz="1200" dirty="0"/>
          </a:p>
        </p:txBody>
      </p:sp>
      <p:sp>
        <p:nvSpPr>
          <p:cNvPr id="48" name="正方形/長方形 47"/>
          <p:cNvSpPr/>
          <p:nvPr/>
        </p:nvSpPr>
        <p:spPr>
          <a:xfrm>
            <a:off x="3507773" y="4143380"/>
            <a:ext cx="849913" cy="276999"/>
          </a:xfrm>
          <a:prstGeom prst="rect">
            <a:avLst/>
          </a:prstGeom>
        </p:spPr>
        <p:txBody>
          <a:bodyPr wrap="none">
            <a:spAutoFit/>
          </a:bodyPr>
          <a:lstStyle/>
          <a:p>
            <a:r>
              <a:rPr lang="en-US" altLang="ja-JP" sz="1200" dirty="0" smtClean="0"/>
              <a:t>-80</a:t>
            </a:r>
            <a:r>
              <a:rPr lang="ja-JP" altLang="en-US" sz="1200" dirty="0" smtClean="0"/>
              <a:t>℃対応</a:t>
            </a:r>
            <a:endParaRPr lang="ja-JP" altLang="en-US" sz="1200" dirty="0"/>
          </a:p>
        </p:txBody>
      </p:sp>
      <p:sp>
        <p:nvSpPr>
          <p:cNvPr id="49" name="正方形/長方形 48"/>
          <p:cNvSpPr/>
          <p:nvPr/>
        </p:nvSpPr>
        <p:spPr>
          <a:xfrm>
            <a:off x="2901559" y="5438017"/>
            <a:ext cx="1813317" cy="276999"/>
          </a:xfrm>
          <a:prstGeom prst="rect">
            <a:avLst/>
          </a:prstGeom>
        </p:spPr>
        <p:txBody>
          <a:bodyPr wrap="none">
            <a:spAutoFit/>
          </a:bodyPr>
          <a:lstStyle/>
          <a:p>
            <a:r>
              <a:rPr lang="ja-JP" altLang="en-US" sz="1200" dirty="0" smtClean="0"/>
              <a:t>ソルベイソレクシス</a:t>
            </a:r>
            <a:r>
              <a:rPr lang="en-US" altLang="ja-JP" sz="1200" dirty="0" smtClean="0"/>
              <a:t>(</a:t>
            </a:r>
            <a:r>
              <a:rPr lang="ja-JP" altLang="en-US" sz="1200" dirty="0" smtClean="0"/>
              <a:t>株</a:t>
            </a:r>
            <a:r>
              <a:rPr lang="en-US" altLang="ja-JP" sz="1200" dirty="0" smtClean="0"/>
              <a:t>)HP</a:t>
            </a:r>
            <a:endParaRPr lang="ja-JP"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20" grpId="0" animBg="1"/>
      <p:bldP spid="21" grpId="0" animBg="1"/>
      <p:bldP spid="22" grpId="0" animBg="1"/>
      <p:bldP spid="23" grpId="0" animBg="1"/>
      <p:bldP spid="24" grpId="0" animBg="1"/>
      <p:bldP spid="26" grpId="0" animBg="1"/>
      <p:bldP spid="27" grpId="0" animBg="1"/>
      <p:bldP spid="28" grpId="0" animBg="1"/>
      <p:bldP spid="29" grpId="0" animBg="1"/>
      <p:bldP spid="14" grpId="0" animBg="1"/>
      <p:bldP spid="16" grpId="0" animBg="1"/>
      <p:bldP spid="17" grpId="0" animBg="1"/>
      <p:bldP spid="36" grpId="0" animBg="1"/>
      <p:bldP spid="37" grpId="0" animBg="1"/>
      <p:bldP spid="38" grpId="0" animBg="1"/>
      <p:bldP spid="40" grpId="0" animBg="1"/>
      <p:bldP spid="41" grpId="0" animBg="1"/>
      <p:bldP spid="42"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effectLst>
                  <a:outerShdw blurRad="38100" dist="38100" dir="2700000" algn="tl">
                    <a:srgbClr val="000000">
                      <a:alpha val="43137"/>
                    </a:srgbClr>
                  </a:outerShdw>
                </a:effectLst>
              </a:rPr>
              <a:t>モーターユニット</a:t>
            </a:r>
            <a:endParaRPr kumimoji="1" lang="ja-JP" altLang="en-US" sz="3200" dirty="0">
              <a:effectLst>
                <a:outerShdw blurRad="38100" dist="38100" dir="2700000" algn="tl">
                  <a:srgbClr val="000000">
                    <a:alpha val="43137"/>
                  </a:srgbClr>
                </a:outerShdw>
              </a:effectLst>
            </a:endParaRPr>
          </a:p>
        </p:txBody>
      </p:sp>
      <p:pic>
        <p:nvPicPr>
          <p:cNvPr id="2050" name="Picture 2" descr="D:\M2\20091109修論中間発表\coldtest1.jpg"/>
          <p:cNvPicPr>
            <a:picLocks noChangeAspect="1" noChangeArrowheads="1"/>
          </p:cNvPicPr>
          <p:nvPr/>
        </p:nvPicPr>
        <p:blipFill>
          <a:blip r:embed="rId2" cstate="print"/>
          <a:srcRect/>
          <a:stretch>
            <a:fillRect/>
          </a:stretch>
        </p:blipFill>
        <p:spPr bwMode="auto">
          <a:xfrm>
            <a:off x="5298522" y="3357562"/>
            <a:ext cx="3019657" cy="2136752"/>
          </a:xfrm>
          <a:prstGeom prst="rect">
            <a:avLst/>
          </a:prstGeom>
          <a:noFill/>
          <a:effectLst>
            <a:outerShdw blurRad="50800" dist="38100" dir="2700000" algn="tl" rotWithShape="0">
              <a:prstClr val="black">
                <a:alpha val="40000"/>
              </a:prstClr>
            </a:outerShdw>
          </a:effectLst>
        </p:spPr>
      </p:pic>
      <p:pic>
        <p:nvPicPr>
          <p:cNvPr id="2052" name="Picture 4" descr="\begin{align*}&#10;  P(T)=\frac{N_a(T,P)}{C}T^{\alpha}(T-T_C)&#10;\end{align*}">
            <a:hlinkClick r:id="rId3"/>
          </p:cNvPr>
          <p:cNvPicPr>
            <a:picLocks noChangeAspect="1" noChangeArrowheads="1"/>
          </p:cNvPicPr>
          <p:nvPr/>
        </p:nvPicPr>
        <p:blipFill>
          <a:blip r:embed="rId4" cstate="print"/>
          <a:srcRect/>
          <a:stretch>
            <a:fillRect/>
          </a:stretch>
        </p:blipFill>
        <p:spPr bwMode="auto">
          <a:xfrm>
            <a:off x="1787802" y="3559734"/>
            <a:ext cx="2552700" cy="419101"/>
          </a:xfrm>
          <a:prstGeom prst="rect">
            <a:avLst/>
          </a:prstGeom>
          <a:noFill/>
        </p:spPr>
      </p:pic>
      <p:pic>
        <p:nvPicPr>
          <p:cNvPr id="43" name="Picture 6" descr="IMG_1413"/>
          <p:cNvPicPr>
            <a:picLocks noChangeAspect="1" noChangeArrowheads="1"/>
          </p:cNvPicPr>
          <p:nvPr/>
        </p:nvPicPr>
        <p:blipFill>
          <a:blip r:embed="rId5" cstate="print"/>
          <a:srcRect l="13454" t="16445" r="22245" b="13686"/>
          <a:stretch>
            <a:fillRect/>
          </a:stretch>
        </p:blipFill>
        <p:spPr bwMode="auto">
          <a:xfrm>
            <a:off x="1142976" y="4286256"/>
            <a:ext cx="1714512" cy="1397010"/>
          </a:xfrm>
          <a:prstGeom prst="rect">
            <a:avLst/>
          </a:prstGeom>
          <a:noFill/>
          <a:effectLst>
            <a:outerShdw blurRad="50800" dist="38100" dir="2700000" algn="tl" rotWithShape="0">
              <a:prstClr val="black">
                <a:alpha val="40000"/>
              </a:prstClr>
            </a:outerShdw>
          </a:effectLst>
        </p:spPr>
      </p:pic>
      <p:sp>
        <p:nvSpPr>
          <p:cNvPr id="45" name="テキスト ボックス 44"/>
          <p:cNvSpPr txBox="1"/>
          <p:nvPr/>
        </p:nvSpPr>
        <p:spPr>
          <a:xfrm>
            <a:off x="1214414" y="4397382"/>
            <a:ext cx="460382" cy="307777"/>
          </a:xfrm>
          <a:prstGeom prst="rect">
            <a:avLst/>
          </a:prstGeom>
          <a:solidFill>
            <a:schemeClr val="bg1"/>
          </a:solidFill>
          <a:ln>
            <a:solidFill>
              <a:schemeClr val="tx1"/>
            </a:solid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400" dirty="0" smtClean="0"/>
              <a:t>Dec</a:t>
            </a:r>
            <a:endParaRPr kumimoji="1" lang="ja-JP" altLang="en-US" sz="1400" dirty="0"/>
          </a:p>
        </p:txBody>
      </p:sp>
      <p:sp>
        <p:nvSpPr>
          <p:cNvPr id="46" name="正方形/長方形 45"/>
          <p:cNvSpPr/>
          <p:nvPr/>
        </p:nvSpPr>
        <p:spPr>
          <a:xfrm>
            <a:off x="1000100" y="1571612"/>
            <a:ext cx="7429552" cy="52322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a:spAutoFit/>
          </a:bodyPr>
          <a:lstStyle/>
          <a:p>
            <a:r>
              <a:rPr lang="ja-JP" altLang="en-US" sz="1400" dirty="0" smtClean="0">
                <a:effectLst>
                  <a:outerShdw blurRad="38100" dist="38100" dir="2700000" algn="tl">
                    <a:srgbClr val="000000">
                      <a:alpha val="43137"/>
                    </a:srgbClr>
                  </a:outerShdw>
                </a:effectLst>
              </a:rPr>
              <a:t>ステッピングモーターに入力されたパルス数 </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＝同期速度</a:t>
            </a:r>
            <a:r>
              <a:rPr lang="en-US" altLang="ja-JP" sz="1400" dirty="0" smtClean="0">
                <a:effectLst>
                  <a:outerShdw blurRad="38100" dist="38100" dir="2700000" algn="tl">
                    <a:srgbClr val="000000">
                      <a:alpha val="43137"/>
                    </a:srgbClr>
                  </a:outerShdw>
                </a:effectLst>
              </a:rPr>
              <a:t>)</a:t>
            </a:r>
            <a:r>
              <a:rPr lang="ja-JP" altLang="en-US" sz="1400" dirty="0" smtClean="0">
                <a:effectLst>
                  <a:outerShdw blurRad="38100" dist="38100" dir="2700000" algn="tl">
                    <a:srgbClr val="000000">
                      <a:alpha val="43137"/>
                    </a:srgbClr>
                  </a:outerShdw>
                </a:effectLst>
              </a:rPr>
              <a:t>に回転が追従出来ないと「</a:t>
            </a:r>
            <a:r>
              <a:rPr lang="ja-JP" altLang="en-US" sz="1400" dirty="0" smtClean="0">
                <a:solidFill>
                  <a:srgbClr val="0000FF"/>
                </a:solidFill>
                <a:effectLst>
                  <a:outerShdw blurRad="38100" dist="38100" dir="2700000" algn="tl">
                    <a:srgbClr val="000000">
                      <a:alpha val="43137"/>
                    </a:srgbClr>
                  </a:outerShdw>
                </a:effectLst>
              </a:rPr>
              <a:t>脱調</a:t>
            </a:r>
            <a:r>
              <a:rPr lang="ja-JP" altLang="en-US" sz="1400" dirty="0" smtClean="0">
                <a:effectLst>
                  <a:outerShdw blurRad="38100" dist="38100" dir="2700000" algn="tl">
                    <a:srgbClr val="000000">
                      <a:alpha val="43137"/>
                    </a:srgbClr>
                  </a:outerShdw>
                </a:effectLst>
              </a:rPr>
              <a:t>」が生じモーターが回転できない。主にモーターのトルク不足が原因。</a:t>
            </a:r>
            <a:endParaRPr lang="ja-JP" altLang="en-US" sz="1400" dirty="0">
              <a:effectLst>
                <a:outerShdw blurRad="38100" dist="38100" dir="2700000" algn="tl">
                  <a:srgbClr val="000000">
                    <a:alpha val="43137"/>
                  </a:srgbClr>
                </a:outerShdw>
              </a:effectLst>
            </a:endParaRPr>
          </a:p>
        </p:txBody>
      </p:sp>
      <p:sp>
        <p:nvSpPr>
          <p:cNvPr id="49" name="正方形/長方形 48"/>
          <p:cNvSpPr/>
          <p:nvPr/>
        </p:nvSpPr>
        <p:spPr>
          <a:xfrm>
            <a:off x="3287999" y="3559734"/>
            <a:ext cx="285752"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645189" y="3559734"/>
            <a:ext cx="642942" cy="42862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714612" y="3000372"/>
            <a:ext cx="1441420" cy="307777"/>
          </a:xfrm>
          <a:prstGeom prst="rect">
            <a:avLst/>
          </a:prstGeom>
          <a:noFill/>
        </p:spPr>
        <p:txBody>
          <a:bodyPr wrap="none" rtlCol="0">
            <a:spAutoFit/>
          </a:bodyPr>
          <a:lstStyle/>
          <a:p>
            <a:r>
              <a:rPr kumimoji="1" lang="ja-JP" altLang="en-US" sz="1400" dirty="0" smtClean="0">
                <a:solidFill>
                  <a:srgbClr val="FF0000"/>
                </a:solidFill>
                <a:effectLst>
                  <a:outerShdw blurRad="38100" dist="38100" dir="2700000" algn="tl">
                    <a:srgbClr val="000000">
                      <a:alpha val="43137"/>
                    </a:srgbClr>
                  </a:outerShdw>
                </a:effectLst>
              </a:rPr>
              <a:t>粘度の温度依存</a:t>
            </a:r>
            <a:endParaRPr kumimoji="1" lang="ja-JP" altLang="en-US" sz="1400" dirty="0">
              <a:solidFill>
                <a:srgbClr val="FF0000"/>
              </a:solidFill>
              <a:effectLst>
                <a:outerShdw blurRad="38100" dist="38100" dir="2700000" algn="tl">
                  <a:srgbClr val="000000">
                    <a:alpha val="43137"/>
                  </a:srgbClr>
                </a:outerShdw>
              </a:effectLst>
            </a:endParaRPr>
          </a:p>
        </p:txBody>
      </p:sp>
      <p:sp>
        <p:nvSpPr>
          <p:cNvPr id="52" name="下矢印 51"/>
          <p:cNvSpPr/>
          <p:nvPr/>
        </p:nvSpPr>
        <p:spPr>
          <a:xfrm>
            <a:off x="3287999" y="3369704"/>
            <a:ext cx="285752" cy="14287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3418214" y="4202676"/>
            <a:ext cx="1082348" cy="307777"/>
          </a:xfrm>
          <a:prstGeom prst="rect">
            <a:avLst/>
          </a:prstGeom>
          <a:noFill/>
        </p:spPr>
        <p:txBody>
          <a:bodyPr wrap="none" rtlCol="0">
            <a:spAutoFit/>
          </a:bodyPr>
          <a:lstStyle/>
          <a:p>
            <a:r>
              <a:rPr kumimoji="1" lang="ja-JP" altLang="en-US" sz="1400" dirty="0" smtClean="0">
                <a:solidFill>
                  <a:srgbClr val="0000FF"/>
                </a:solidFill>
                <a:effectLst>
                  <a:outerShdw blurRad="38100" dist="38100" dir="2700000" algn="tl">
                    <a:srgbClr val="000000">
                      <a:alpha val="43137"/>
                    </a:srgbClr>
                  </a:outerShdw>
                </a:effectLst>
              </a:rPr>
              <a:t>隙間の減少</a:t>
            </a:r>
            <a:endParaRPr kumimoji="1" lang="ja-JP" altLang="en-US" sz="1400" dirty="0">
              <a:solidFill>
                <a:srgbClr val="0000FF"/>
              </a:solidFill>
              <a:effectLst>
                <a:outerShdw blurRad="38100" dist="38100" dir="2700000" algn="tl">
                  <a:srgbClr val="000000">
                    <a:alpha val="43137"/>
                  </a:srgbClr>
                </a:outerShdw>
              </a:effectLst>
            </a:endParaRPr>
          </a:p>
        </p:txBody>
      </p:sp>
      <p:sp>
        <p:nvSpPr>
          <p:cNvPr id="54" name="下矢印 53"/>
          <p:cNvSpPr/>
          <p:nvPr/>
        </p:nvSpPr>
        <p:spPr>
          <a:xfrm rot="10800000">
            <a:off x="3788065" y="4059800"/>
            <a:ext cx="285752" cy="142876"/>
          </a:xfrm>
          <a:prstGeom prst="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3571868" y="4857760"/>
            <a:ext cx="1143008" cy="523220"/>
          </a:xfrm>
          <a:prstGeom prst="rect">
            <a:avLst/>
          </a:prstGeom>
          <a:noFill/>
          <a:ln>
            <a:noFill/>
          </a:ln>
        </p:spPr>
        <p:txBody>
          <a:bodyPr wrap="square">
            <a:spAutoFit/>
          </a:bodyPr>
          <a:lstStyle/>
          <a:p>
            <a:r>
              <a:rPr lang="en-US" altLang="ja-JP" sz="1400" dirty="0" smtClean="0">
                <a:effectLst>
                  <a:outerShdw blurRad="38100" dist="38100" dir="2700000" algn="tl">
                    <a:srgbClr val="000000">
                      <a:alpha val="43137"/>
                    </a:srgbClr>
                  </a:outerShdw>
                </a:effectLst>
              </a:rPr>
              <a:t>α</a:t>
            </a:r>
            <a:r>
              <a:rPr lang="ja-JP" altLang="en-US" sz="1400" dirty="0" smtClean="0">
                <a:effectLst>
                  <a:outerShdw blurRad="38100" dist="38100" dir="2700000" algn="tl">
                    <a:srgbClr val="000000">
                      <a:alpha val="43137"/>
                    </a:srgbClr>
                  </a:outerShdw>
                </a:effectLst>
              </a:rPr>
              <a:t>  ～ </a:t>
            </a:r>
            <a:r>
              <a:rPr lang="en-US" altLang="ja-JP" sz="1400" dirty="0" smtClean="0">
                <a:effectLst>
                  <a:outerShdw blurRad="38100" dist="38100" dir="2700000" algn="tl">
                    <a:srgbClr val="000000">
                      <a:alpha val="43137"/>
                    </a:srgbClr>
                  </a:outerShdw>
                </a:effectLst>
              </a:rPr>
              <a:t>0</a:t>
            </a:r>
          </a:p>
          <a:p>
            <a:r>
              <a:rPr lang="en-US" altLang="ja-JP" sz="1400" dirty="0" err="1" smtClean="0">
                <a:effectLst>
                  <a:outerShdw blurRad="38100" dist="38100" dir="2700000" algn="tl">
                    <a:srgbClr val="000000">
                      <a:alpha val="43137"/>
                    </a:srgbClr>
                  </a:outerShdw>
                </a:effectLst>
              </a:rPr>
              <a:t>Tc</a:t>
            </a:r>
            <a:r>
              <a:rPr lang="en-US" altLang="ja-JP" sz="1400" dirty="0" smtClean="0">
                <a:effectLst>
                  <a:outerShdw blurRad="38100" dist="38100" dir="2700000" algn="tl">
                    <a:srgbClr val="000000">
                      <a:alpha val="43137"/>
                    </a:srgbClr>
                  </a:outerShdw>
                </a:effectLst>
              </a:rPr>
              <a:t> </a:t>
            </a:r>
            <a:r>
              <a:rPr lang="ja-JP" altLang="en-US" sz="1400" dirty="0" smtClean="0">
                <a:effectLst>
                  <a:outerShdw blurRad="38100" dist="38100" dir="2700000" algn="tl">
                    <a:srgbClr val="000000">
                      <a:alpha val="43137"/>
                    </a:srgbClr>
                  </a:outerShdw>
                </a:effectLst>
              </a:rPr>
              <a:t>～ </a:t>
            </a:r>
            <a:r>
              <a:rPr lang="en-US" altLang="ja-JP" sz="1400" dirty="0" smtClean="0">
                <a:effectLst>
                  <a:outerShdw blurRad="38100" dist="38100" dir="2700000" algn="tl">
                    <a:srgbClr val="000000">
                      <a:alpha val="43137"/>
                    </a:srgbClr>
                  </a:outerShdw>
                </a:effectLst>
              </a:rPr>
              <a:t>-100</a:t>
            </a:r>
            <a:r>
              <a:rPr lang="ja-JP" altLang="en-US" sz="1400" dirty="0" smtClean="0">
                <a:effectLst>
                  <a:outerShdw blurRad="38100" dist="38100" dir="2700000" algn="tl">
                    <a:srgbClr val="000000">
                      <a:alpha val="43137"/>
                    </a:srgbClr>
                  </a:outerShdw>
                </a:effectLst>
              </a:rPr>
              <a:t>℃</a:t>
            </a:r>
            <a:endParaRPr lang="ja-JP" altLang="en-US" sz="1400" dirty="0">
              <a:effectLst>
                <a:outerShdw blurRad="38100" dist="38100" dir="2700000" algn="tl">
                  <a:srgbClr val="000000">
                    <a:alpha val="43137"/>
                  </a:srgbClr>
                </a:outerShdw>
              </a:effectLst>
            </a:endParaRPr>
          </a:p>
        </p:txBody>
      </p:sp>
      <p:sp>
        <p:nvSpPr>
          <p:cNvPr id="21" name="正方形/長方形 20"/>
          <p:cNvSpPr/>
          <p:nvPr/>
        </p:nvSpPr>
        <p:spPr>
          <a:xfrm>
            <a:off x="2500298" y="6072206"/>
            <a:ext cx="4143404" cy="307777"/>
          </a:xfrm>
          <a:prstGeom prst="rect">
            <a:avLst/>
          </a:prstGeom>
          <a:solidFill>
            <a:schemeClr val="bg1"/>
          </a:solidFill>
          <a:ln>
            <a:solidFill>
              <a:schemeClr val="tx1"/>
            </a:solidFill>
          </a:ln>
        </p:spPr>
        <p:txBody>
          <a:bodyPr wrap="square">
            <a:spAutoFit/>
          </a:bodyPr>
          <a:lstStyle/>
          <a:p>
            <a:r>
              <a:rPr lang="en-US" altLang="ja-JP" sz="1400" dirty="0" smtClean="0">
                <a:effectLst>
                  <a:outerShdw blurRad="38100" dist="38100" dir="2700000" algn="tl">
                    <a:srgbClr val="000000">
                      <a:alpha val="43137"/>
                    </a:srgbClr>
                  </a:outerShdw>
                </a:effectLst>
              </a:rPr>
              <a:t>3,500[</a:t>
            </a:r>
            <a:r>
              <a:rPr lang="ja-JP" altLang="en-US" sz="1400" dirty="0" smtClean="0">
                <a:effectLst>
                  <a:outerShdw blurRad="38100" dist="38100" dir="2700000" algn="tl">
                    <a:srgbClr val="000000">
                      <a:alpha val="43137"/>
                    </a:srgbClr>
                  </a:outerShdw>
                </a:effectLst>
              </a:rPr>
              <a:t>パルス</a:t>
            </a:r>
            <a:r>
              <a:rPr lang="en-US" altLang="ja-JP" sz="1400" dirty="0" smtClean="0">
                <a:effectLst>
                  <a:outerShdw blurRad="38100" dist="38100" dir="2700000" algn="tl">
                    <a:srgbClr val="000000">
                      <a:alpha val="43137"/>
                    </a:srgbClr>
                  </a:outerShdw>
                </a:effectLst>
              </a:rPr>
              <a:t>/sec] </a:t>
            </a:r>
            <a:r>
              <a:rPr lang="ja-JP" altLang="en-US" sz="1400" dirty="0" smtClean="0">
                <a:effectLst>
                  <a:outerShdw blurRad="38100" dist="38100" dir="2700000" algn="tl">
                    <a:srgbClr val="000000">
                      <a:alpha val="43137"/>
                    </a:srgbClr>
                  </a:outerShdw>
                </a:effectLst>
              </a:rPr>
              <a:t>程度であれば</a:t>
            </a:r>
            <a:r>
              <a:rPr lang="en-US" altLang="ja-JP" sz="1400" dirty="0" smtClean="0">
                <a:effectLst>
                  <a:outerShdw blurRad="38100" dist="38100" dir="2700000" algn="tl">
                    <a:srgbClr val="000000">
                      <a:alpha val="43137"/>
                    </a:srgbClr>
                  </a:outerShdw>
                </a:effectLst>
              </a:rPr>
              <a:t>-80</a:t>
            </a:r>
            <a:r>
              <a:rPr lang="ja-JP" altLang="en-US" sz="1400" dirty="0" smtClean="0">
                <a:effectLst>
                  <a:outerShdw blurRad="38100" dist="38100" dir="2700000" algn="tl">
                    <a:srgbClr val="000000">
                      <a:alpha val="43137"/>
                    </a:srgbClr>
                  </a:outerShdw>
                </a:effectLst>
              </a:rPr>
              <a:t>℃でも脱調しない</a:t>
            </a:r>
            <a:endParaRPr lang="ja-JP" altLang="en-US" sz="1400" dirty="0">
              <a:effectLst>
                <a:outerShdw blurRad="38100" dist="38100" dir="2700000" algn="tl">
                  <a:srgbClr val="000000">
                    <a:alpha val="43137"/>
                  </a:srgbClr>
                </a:outerShdw>
              </a:effectLst>
            </a:endParaRPr>
          </a:p>
        </p:txBody>
      </p:sp>
      <p:sp>
        <p:nvSpPr>
          <p:cNvPr id="20" name="スライド番号プレースホルダ 19"/>
          <p:cNvSpPr>
            <a:spLocks noGrp="1"/>
          </p:cNvSpPr>
          <p:nvPr>
            <p:ph type="sldNum" sz="quarter" idx="12"/>
          </p:nvPr>
        </p:nvSpPr>
        <p:spPr/>
        <p:txBody>
          <a:bodyPr/>
          <a:lstStyle/>
          <a:p>
            <a:fld id="{211C075B-6712-4FC4-92CB-6BC868D296D4}" type="slidenum">
              <a:rPr kumimoji="1" lang="ja-JP" altLang="en-US" smtClean="0"/>
              <a:pPr/>
              <a:t>9</a:t>
            </a:fld>
            <a:endParaRPr kumimoji="1" lang="ja-JP" altLang="en-US"/>
          </a:p>
        </p:txBody>
      </p:sp>
      <p:sp>
        <p:nvSpPr>
          <p:cNvPr id="22" name="テキスト ボックス 21"/>
          <p:cNvSpPr txBox="1"/>
          <p:nvPr/>
        </p:nvSpPr>
        <p:spPr>
          <a:xfrm>
            <a:off x="2143108" y="2214554"/>
            <a:ext cx="5715039" cy="523220"/>
          </a:xfrm>
          <a:prstGeom prst="rect">
            <a:avLst/>
          </a:prstGeom>
          <a:noFill/>
        </p:spPr>
        <p:txBody>
          <a:bodyPr wrap="square" rtlCol="0">
            <a:spAutoFit/>
          </a:bodyPr>
          <a:lstStyle/>
          <a:p>
            <a:r>
              <a:rPr lang="ja-JP" altLang="en-US" sz="1400" dirty="0" smtClean="0">
                <a:effectLst>
                  <a:outerShdw blurRad="38100" dist="38100" dir="2700000" algn="tl">
                    <a:srgbClr val="000000">
                      <a:alpha val="43137"/>
                    </a:srgbClr>
                  </a:outerShdw>
                </a:effectLst>
              </a:rPr>
              <a:t>低温環境では「</a:t>
            </a:r>
            <a:r>
              <a:rPr lang="ja-JP" altLang="en-US" sz="1400" dirty="0" smtClean="0">
                <a:solidFill>
                  <a:srgbClr val="0000FF"/>
                </a:solidFill>
                <a:effectLst>
                  <a:outerShdw blurRad="38100" dist="38100" dir="2700000" algn="tl">
                    <a:srgbClr val="000000">
                      <a:alpha val="43137"/>
                    </a:srgbClr>
                  </a:outerShdw>
                </a:effectLst>
              </a:rPr>
              <a:t>グリス粘度の増大</a:t>
            </a:r>
            <a:r>
              <a:rPr lang="ja-JP" altLang="en-US" sz="1400" dirty="0" smtClean="0">
                <a:effectLst>
                  <a:outerShdw blurRad="38100" dist="38100" dir="2700000" algn="tl">
                    <a:srgbClr val="000000">
                      <a:alpha val="43137"/>
                    </a:srgbClr>
                  </a:outerShdw>
                </a:effectLst>
              </a:rPr>
              <a:t>」「</a:t>
            </a:r>
            <a:r>
              <a:rPr lang="ja-JP" altLang="en-US" sz="1400" dirty="0" smtClean="0">
                <a:solidFill>
                  <a:srgbClr val="0000FF"/>
                </a:solidFill>
                <a:effectLst>
                  <a:outerShdw blurRad="38100" dist="38100" dir="2700000" algn="tl">
                    <a:srgbClr val="000000">
                      <a:alpha val="43137"/>
                    </a:srgbClr>
                  </a:outerShdw>
                </a:effectLst>
              </a:rPr>
              <a:t>隙間の減少</a:t>
            </a:r>
            <a:r>
              <a:rPr lang="ja-JP" altLang="en-US" sz="1400" dirty="0" smtClean="0">
                <a:effectLst>
                  <a:outerShdw blurRad="38100" dist="38100" dir="2700000" algn="tl">
                    <a:srgbClr val="000000">
                      <a:alpha val="43137"/>
                    </a:srgbClr>
                  </a:outerShdw>
                </a:effectLst>
              </a:rPr>
              <a:t>」によりモーターユニットの内部抵抗が増大し脱調しやすくなる。</a:t>
            </a:r>
            <a:endParaRPr lang="en-US" altLang="ja-JP" sz="1400" dirty="0" smtClean="0">
              <a:effectLst>
                <a:outerShdw blurRad="38100" dist="38100" dir="2700000" algn="tl">
                  <a:srgbClr val="000000">
                    <a:alpha val="43137"/>
                  </a:srgbClr>
                </a:outerShdw>
              </a:effectLst>
            </a:endParaRPr>
          </a:p>
        </p:txBody>
      </p:sp>
      <p:cxnSp>
        <p:nvCxnSpPr>
          <p:cNvPr id="30" name="直線矢印コネクタ 29"/>
          <p:cNvCxnSpPr/>
          <p:nvPr/>
        </p:nvCxnSpPr>
        <p:spPr>
          <a:xfrm>
            <a:off x="1714480" y="2500306"/>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28662" y="3000372"/>
            <a:ext cx="1074333" cy="369332"/>
          </a:xfrm>
          <a:prstGeom prst="rect">
            <a:avLst/>
          </a:prstGeom>
          <a:solidFill>
            <a:schemeClr val="bg1"/>
          </a:solidFill>
          <a:ln>
            <a:solidFill>
              <a:schemeClr val="tx1"/>
            </a:solidFill>
          </a:ln>
        </p:spPr>
        <p:txBody>
          <a:bodyPr wrap="none" rtlCol="0">
            <a:spAutoFit/>
          </a:bodyPr>
          <a:lstStyle/>
          <a:p>
            <a:r>
              <a:rPr lang="ja-JP" altLang="en-US" dirty="0" smtClean="0">
                <a:effectLst>
                  <a:outerShdw blurRad="38100" dist="38100" dir="2700000" algn="tl">
                    <a:srgbClr val="000000">
                      <a:alpha val="43137"/>
                    </a:srgbClr>
                  </a:outerShdw>
                </a:effectLst>
              </a:rPr>
              <a:t>モデル化</a:t>
            </a:r>
            <a:endParaRPr kumimoji="1" lang="ja-JP" altLang="en-US" dirty="0">
              <a:effectLst>
                <a:outerShdw blurRad="38100" dist="38100" dir="2700000" algn="tl">
                  <a:srgbClr val="000000">
                    <a:alpha val="43137"/>
                  </a:srgbClr>
                </a:outerShdw>
              </a:effectLst>
            </a:endParaRPr>
          </a:p>
        </p:txBody>
      </p:sp>
      <p:sp>
        <p:nvSpPr>
          <p:cNvPr id="32" name="テキスト ボックス 31"/>
          <p:cNvSpPr txBox="1"/>
          <p:nvPr/>
        </p:nvSpPr>
        <p:spPr>
          <a:xfrm>
            <a:off x="2428860" y="5254638"/>
            <a:ext cx="386644" cy="307777"/>
          </a:xfrm>
          <a:prstGeom prst="rect">
            <a:avLst/>
          </a:prstGeom>
          <a:solidFill>
            <a:schemeClr val="bg1"/>
          </a:solidFill>
          <a:ln>
            <a:solidFill>
              <a:schemeClr val="tx1"/>
            </a:solid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400" dirty="0" smtClean="0"/>
              <a:t>RA</a:t>
            </a:r>
            <a:endParaRPr kumimoji="1" lang="ja-JP" altLang="en-US" sz="1400" dirty="0"/>
          </a:p>
        </p:txBody>
      </p:sp>
      <p:sp>
        <p:nvSpPr>
          <p:cNvPr id="33" name="テキスト ボックス 32"/>
          <p:cNvSpPr txBox="1"/>
          <p:nvPr/>
        </p:nvSpPr>
        <p:spPr>
          <a:xfrm>
            <a:off x="5298522" y="2928934"/>
            <a:ext cx="2428870" cy="307777"/>
          </a:xfrm>
          <a:prstGeom prst="rect">
            <a:avLst/>
          </a:prstGeom>
          <a:solidFill>
            <a:schemeClr val="bg1"/>
          </a:solidFill>
          <a:ln>
            <a:solidFill>
              <a:schemeClr val="tx1"/>
            </a:solid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sz="1400" dirty="0" smtClean="0">
                <a:effectLst>
                  <a:outerShdw blurRad="38100" dist="38100" dir="2700000" algn="tl">
                    <a:srgbClr val="000000">
                      <a:alpha val="43137"/>
                    </a:srgbClr>
                  </a:outerShdw>
                </a:effectLst>
              </a:rPr>
              <a:t>脱調するパルスと温度の関係</a:t>
            </a:r>
            <a:endParaRPr kumimoji="1" lang="ja-JP" altLang="en-US" sz="1400" dirty="0">
              <a:effectLst>
                <a:outerShdw blurRad="38100" dist="38100" dir="2700000" algn="tl">
                  <a:srgbClr val="000000">
                    <a:alpha val="43137"/>
                  </a:srgbClr>
                </a:outerShdw>
              </a:effectLst>
            </a:endParaRPr>
          </a:p>
        </p:txBody>
      </p:sp>
      <p:sp>
        <p:nvSpPr>
          <p:cNvPr id="34" name="テキスト ボックス 33"/>
          <p:cNvSpPr txBox="1"/>
          <p:nvPr/>
        </p:nvSpPr>
        <p:spPr>
          <a:xfrm>
            <a:off x="6512968" y="5478677"/>
            <a:ext cx="665567" cy="27699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ja-JP" altLang="en-US" sz="1200" dirty="0" smtClean="0"/>
              <a:t>温度</a:t>
            </a:r>
            <a:r>
              <a:rPr kumimoji="1" lang="en-US" altLang="ja-JP" sz="1200" dirty="0" smtClean="0"/>
              <a:t>(K)</a:t>
            </a:r>
            <a:endParaRPr kumimoji="1" lang="ja-JP" altLang="en-US" sz="1200" dirty="0"/>
          </a:p>
        </p:txBody>
      </p:sp>
      <p:sp>
        <p:nvSpPr>
          <p:cNvPr id="35" name="テキスト ボックス 34"/>
          <p:cNvSpPr txBox="1"/>
          <p:nvPr/>
        </p:nvSpPr>
        <p:spPr>
          <a:xfrm>
            <a:off x="7195594" y="3714752"/>
            <a:ext cx="421910" cy="27699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smtClean="0"/>
              <a:t>Dec</a:t>
            </a:r>
            <a:endParaRPr kumimoji="1" lang="ja-JP" altLang="en-US" sz="1200" dirty="0"/>
          </a:p>
        </p:txBody>
      </p:sp>
      <p:sp>
        <p:nvSpPr>
          <p:cNvPr id="36" name="テキスト ボックス 35"/>
          <p:cNvSpPr txBox="1"/>
          <p:nvPr/>
        </p:nvSpPr>
        <p:spPr>
          <a:xfrm>
            <a:off x="7626522" y="4357694"/>
            <a:ext cx="357790" cy="27699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rtlCol="0">
            <a:spAutoFit/>
          </a:bodyPr>
          <a:lstStyle/>
          <a:p>
            <a:r>
              <a:rPr kumimoji="1" lang="en-US" altLang="ja-JP" sz="1200" dirty="0" smtClean="0"/>
              <a:t>RA</a:t>
            </a:r>
            <a:endParaRPr kumimoji="1" lang="ja-JP" altLang="en-US" sz="1200" dirty="0"/>
          </a:p>
        </p:txBody>
      </p:sp>
      <p:sp>
        <p:nvSpPr>
          <p:cNvPr id="37" name="テキスト ボックス 36"/>
          <p:cNvSpPr txBox="1"/>
          <p:nvPr/>
        </p:nvSpPr>
        <p:spPr>
          <a:xfrm>
            <a:off x="5000628" y="3988668"/>
            <a:ext cx="369332" cy="797654"/>
          </a:xfrm>
          <a:prstGeom prst="rect">
            <a:avLst/>
          </a:prstGeom>
          <a:noFill/>
        </p:spPr>
        <p:txBody>
          <a:bodyPr vert="eaVert" wrap="none" rtlCol="0">
            <a:spAutoFit/>
          </a:bodyPr>
          <a:lstStyle/>
          <a:p>
            <a:r>
              <a:rPr lang="ja-JP" altLang="en-US" sz="1200" dirty="0" smtClean="0"/>
              <a:t>脱調パルス</a:t>
            </a:r>
            <a:endParaRPr kumimoji="1" lang="ja-JP" altLang="en-US" sz="1200" dirty="0"/>
          </a:p>
        </p:txBody>
      </p:sp>
      <p:sp>
        <p:nvSpPr>
          <p:cNvPr id="39" name="正方形/長方形 38"/>
          <p:cNvSpPr/>
          <p:nvPr/>
        </p:nvSpPr>
        <p:spPr>
          <a:xfrm>
            <a:off x="4429124" y="6357958"/>
            <a:ext cx="2563779" cy="276999"/>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none">
            <a:spAutoFit/>
          </a:bodyPr>
          <a:lstStyle/>
          <a:p>
            <a:r>
              <a:rPr lang="en-US" altLang="ja-JP" sz="1200" dirty="0" smtClean="0"/>
              <a:t>※</a:t>
            </a:r>
            <a:r>
              <a:rPr lang="ja-JP" altLang="en-US" sz="1200" dirty="0" smtClean="0"/>
              <a:t>但し</a:t>
            </a:r>
            <a:r>
              <a:rPr lang="en-US" altLang="ja-JP" sz="1200" dirty="0" smtClean="0"/>
              <a:t>FOMBLIN  ZLHT</a:t>
            </a:r>
            <a:r>
              <a:rPr lang="ja-JP" altLang="en-US" sz="1200" dirty="0" smtClean="0"/>
              <a:t>グリースを使用</a:t>
            </a:r>
            <a:endParaRPr lang="ja-JP" alt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10490</TotalTime>
  <Words>1909</Words>
  <Application>Microsoft Office PowerPoint</Application>
  <PresentationFormat>画面に合わせる (4:3)</PresentationFormat>
  <Paragraphs>319</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南極40cm赤外線望遠鏡の開発と性能評価</vt:lpstr>
      <vt:lpstr>スライド 2</vt:lpstr>
      <vt:lpstr>南極</vt:lpstr>
      <vt:lpstr>南極</vt:lpstr>
      <vt:lpstr>南極</vt:lpstr>
      <vt:lpstr>南極40cm赤外線望遠鏡</vt:lpstr>
      <vt:lpstr>操作性の向上</vt:lpstr>
      <vt:lpstr>冷却実験</vt:lpstr>
      <vt:lpstr>モーターユニット</vt:lpstr>
      <vt:lpstr>副鏡ユニット・RA軸ユニット</vt:lpstr>
      <vt:lpstr>追尾性能評価</vt:lpstr>
      <vt:lpstr>追尾誤差(理論式)</vt:lpstr>
      <vt:lpstr>追尾誤差(観測結果)</vt:lpstr>
      <vt:lpstr>導入性能評価</vt:lpstr>
      <vt:lpstr>導入誤差(理論式)</vt:lpstr>
      <vt:lpstr>直交誤差(観測結果)</vt:lpstr>
      <vt:lpstr>光学性能評価</vt:lpstr>
      <vt:lpstr>結論</vt:lpstr>
      <vt:lpstr>2010年度観測計画</vt:lpstr>
      <vt:lpstr>スライド 20</vt:lpstr>
    </vt:vector>
  </TitlesOfParts>
  <Company>Ichikawa-group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南極40cm赤外線望遠鏡の改良と定量的性能評価</dc:title>
  <dc:creator>Hirofumi Okita</dc:creator>
  <cp:lastModifiedBy>Okita</cp:lastModifiedBy>
  <cp:revision>769</cp:revision>
  <dcterms:created xsi:type="dcterms:W3CDTF">2009-11-03T08:42:02Z</dcterms:created>
  <dcterms:modified xsi:type="dcterms:W3CDTF">2010-03-26T08:52:49Z</dcterms:modified>
</cp:coreProperties>
</file>