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90" r:id="rId3"/>
    <p:sldId id="291" r:id="rId4"/>
    <p:sldId id="289" r:id="rId5"/>
    <p:sldId id="292" r:id="rId6"/>
    <p:sldId id="293" r:id="rId7"/>
    <p:sldId id="294" r:id="rId8"/>
    <p:sldId id="295" r:id="rId9"/>
    <p:sldId id="296" r:id="rId10"/>
    <p:sldId id="297" r:id="rId11"/>
    <p:sldId id="302" r:id="rId12"/>
    <p:sldId id="300" r:id="rId13"/>
    <p:sldId id="301" r:id="rId14"/>
    <p:sldId id="298" r:id="rId15"/>
    <p:sldId id="303" r:id="rId16"/>
    <p:sldId id="304" r:id="rId17"/>
    <p:sldId id="305" r:id="rId18"/>
    <p:sldId id="306" r:id="rId19"/>
    <p:sldId id="309" r:id="rId20"/>
    <p:sldId id="314" r:id="rId21"/>
    <p:sldId id="307" r:id="rId22"/>
    <p:sldId id="315" r:id="rId23"/>
    <p:sldId id="288" r:id="rId24"/>
    <p:sldId id="262" r:id="rId25"/>
    <p:sldId id="263" r:id="rId26"/>
    <p:sldId id="264" r:id="rId27"/>
    <p:sldId id="265" r:id="rId28"/>
    <p:sldId id="266" r:id="rId2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7" d="100"/>
          <a:sy n="77" d="100"/>
        </p:scale>
        <p:origin x="-95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C328C8A-350C-4669-B8E8-7866ADDCDFC5}" type="datetimeFigureOut">
              <a:rPr kumimoji="1" lang="ja-JP" altLang="en-US" smtClean="0"/>
              <a:t>2011/9/22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3241396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328C8A-350C-4669-B8E8-7866ADDCDFC5}" type="datetimeFigureOut">
              <a:rPr kumimoji="1" lang="ja-JP" altLang="en-US" smtClean="0"/>
              <a:t>2011/9/22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4140326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328C8A-350C-4669-B8E8-7866ADDCDFC5}" type="datetimeFigureOut">
              <a:rPr kumimoji="1" lang="ja-JP" altLang="en-US" smtClean="0"/>
              <a:t>2011/9/22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195864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328C8A-350C-4669-B8E8-7866ADDCDFC5}" type="datetimeFigureOut">
              <a:rPr kumimoji="1" lang="ja-JP" altLang="en-US" smtClean="0"/>
              <a:t>2011/9/22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53022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C328C8A-350C-4669-B8E8-7866ADDCDFC5}" type="datetimeFigureOut">
              <a:rPr kumimoji="1" lang="ja-JP" altLang="en-US" smtClean="0"/>
              <a:t>2011/9/22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1388059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C328C8A-350C-4669-B8E8-7866ADDCDFC5}" type="datetimeFigureOut">
              <a:rPr kumimoji="1" lang="ja-JP" altLang="en-US" smtClean="0"/>
              <a:t>2011/9/22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281752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C328C8A-350C-4669-B8E8-7866ADDCDFC5}" type="datetimeFigureOut">
              <a:rPr kumimoji="1" lang="ja-JP" altLang="en-US" smtClean="0"/>
              <a:t>2011/9/22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271259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C328C8A-350C-4669-B8E8-7866ADDCDFC5}" type="datetimeFigureOut">
              <a:rPr kumimoji="1" lang="ja-JP" altLang="en-US" smtClean="0"/>
              <a:t>2011/9/22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35582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C328C8A-350C-4669-B8E8-7866ADDCDFC5}" type="datetimeFigureOut">
              <a:rPr kumimoji="1" lang="ja-JP" altLang="en-US" smtClean="0"/>
              <a:t>2011/9/22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1448692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C328C8A-350C-4669-B8E8-7866ADDCDFC5}" type="datetimeFigureOut">
              <a:rPr kumimoji="1" lang="ja-JP" altLang="en-US" smtClean="0"/>
              <a:t>2011/9/22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189679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C328C8A-350C-4669-B8E8-7866ADDCDFC5}" type="datetimeFigureOut">
              <a:rPr kumimoji="1" lang="ja-JP" altLang="en-US" smtClean="0"/>
              <a:t>2011/9/22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3795569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28C8A-350C-4669-B8E8-7866ADDCDFC5}" type="datetimeFigureOut">
              <a:rPr kumimoji="1" lang="ja-JP" altLang="en-US" smtClean="0"/>
              <a:t>2011/9/22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B3272-386F-455C-B42C-6F519AF3BC6E}" type="slidenum">
              <a:rPr kumimoji="1" lang="ja-JP" altLang="en-US" smtClean="0"/>
              <a:t>‹#›</a:t>
            </a:fld>
            <a:endParaRPr kumimoji="1" lang="ja-JP" altLang="en-US"/>
          </a:p>
        </p:txBody>
      </p:sp>
    </p:spTree>
    <p:extLst>
      <p:ext uri="{BB962C8B-B14F-4D97-AF65-F5344CB8AC3E}">
        <p14:creationId xmlns:p14="http://schemas.microsoft.com/office/powerpoint/2010/main" val="4059522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wmf"/><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maru.bonyari.jp/texclip/texclip.php?s=\begin%7balign*%7d%0d%0aX(Z)=\left%20\%7b1-0.96\sin%20%5e2(Z)\right%20\%7d%5e%7b-0.5%7d%0d%0a\end%7balign*%7d" TargetMode="External"/><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hyperlink" Target="http://maru.bonyari.jp/texclip/texclip.php?s=\begin%7balign*%7d%0d%0aI_%7b\text%7bsky%7d%7d=I_%7b\text%7bdarksky%7d%7d%20+I_%7b\text%7bscatering%7d%7d%20\%20\%20%5bnL%5d%20%0d%0a\end%7balign*%7d" TargetMode="External"/><Relationship Id="rId2" Type="http://schemas.openxmlformats.org/officeDocument/2006/relationships/hyperlink" Target="http://maru.bonyari.jp/texclip/texclip.php?s=\begin%7balign*%7d%0d%0aI_%7b\text%7bscattering%7d%7d=F_%7b\text%7bmoon,0%7d%7d%2010%5e%7b-0.4kX(Z_%7b\text%7bmoon%7d%7d)%7d\times%20f(\rho)%20\left%20\%7b1-10%5e%7b-0.4kX(Z_%7b\text%7bsky%7d%7d)%7d\right%20\%7d%0d%0a\end%7balign*%7d" TargetMode="External"/><Relationship Id="rId1" Type="http://schemas.openxmlformats.org/officeDocument/2006/relationships/slideLayout" Target="../slideLayouts/slideLayout2.xml"/><Relationship Id="rId6" Type="http://schemas.openxmlformats.org/officeDocument/2006/relationships/hyperlink" Target="http://maru.bonyari.jp/texclip/texclip.php?s=\begin%7balign*%7d%0d%0aF_%7b\text%7bmoon,0%7d%7d=10%5e%7b-0.4(3.84+0.026|\alpha|+4\times10%5e%7b-9%7d\alpha%20%5e4)%7d\%20\%20%20%5b\text%7bfc%7d%5d%0d%0a\end%7balign*%7d" TargetMode="Externa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hyperlink" Target="http://maru.bonyari.jp/texclip/texclip.php?s=\begin%7balign*%7d%0d%0af(\rho)=f_R(\rho)+f_M(\rho)%0d%0a\end%7balign*%7d" TargetMode="External"/><Relationship Id="rId4" Type="http://schemas.openxmlformats.org/officeDocument/2006/relationships/hyperlink" Target="http://maru.bonyari.jp/texclip/texclip.php?s=\begin%7balign*%7d%0d%0aI_%7b\text%7bdarksky%7d%7d=I_%7b\text%7bdarksky,0%7d%7d%2010%5e%7b-0.4k\left%20\%7b1-X(Z_%7b\text%7bsky%7d%7d)\right%20\%7d%7dX(Z_%7b\text%7bsky%7d%7d)%0d%0a\end%7balign*%7d" TargetMode="Externa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maru.bonyari.jp/texclip/texclip.php?s=\begin%7balign*%7d%0d%0af(\rho)=f_R(\rho)+f_M(\rho)%0d%0a\end%7balign*%7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hyperlink" Target="http://maru.bonyari.jp/texclip/texclip.php?s=\begin%7balign*%7d%0d%0af_R(\rho)=2.27\times%2010%5e5\left%20\%7b%201.06+\cos%5e2%20(\rho)%20\right%20\%7d%0d%0a\end%7balign*%7d" TargetMode="External"/><Relationship Id="rId1" Type="http://schemas.openxmlformats.org/officeDocument/2006/relationships/slideLayout" Target="../slideLayouts/slideLayout2.xml"/><Relationship Id="rId6" Type="http://schemas.openxmlformats.org/officeDocument/2006/relationships/hyperlink" Target="http://maru.bonyari.jp/texclip/texclip.php?s=\begin%7balign*%7d%0d%0a=10%5e%7b6.15-\rho/40%7d%20\%20\%20\%20\%20\text%7bfor%20$\rho%3e10%5e\circ$%7d%0d%0a\end%7balign*%7d" TargetMode="External"/><Relationship Id="rId5" Type="http://schemas.openxmlformats.org/officeDocument/2006/relationships/image" Target="../media/image17.png"/><Relationship Id="rId4" Type="http://schemas.openxmlformats.org/officeDocument/2006/relationships/hyperlink" Target="http://maru.bonyari.jp/texclip/texclip.php?s=\begin%7balign*%7d%0d%0af_M(\rho)=6.2\times%2010%5e7%20\rho%5e%7b-2%7d%20\%20\%20\text%7bfor%20$\rho%3c10%5e\circ$%7d%0d%0a\end%7balign*%7d" TargetMode="External"/><Relationship Id="rId9" Type="http://schemas.openxmlformats.org/officeDocument/2006/relationships/image" Target="../media/image20.gif"/></Relationships>
</file>

<file path=ppt/slides/_rels/slide9.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hyperlink" Target="http://maru.bonyari.jp/texclip/texclip.php?s=\begin%7balign*%7d%0d%0af_R(\rho,\lambda)=2.27\times%2010%5e5\left\%7b1.06+\cos%5e2(\rho)\right%20\%7d\left%20\%7b\frac%7b0.55%7d%7b\lambda%7d\right%20\%7d%5e4%0d%0a\end%7balign*%7d" TargetMode="External"/><Relationship Id="rId1" Type="http://schemas.openxmlformats.org/officeDocument/2006/relationships/slideLayout" Target="../slideLayouts/slideLayout2.xml"/><Relationship Id="rId6" Type="http://schemas.openxmlformats.org/officeDocument/2006/relationships/hyperlink" Target="http://maru.bonyari.jp/texclip/texclip.php?s=\begin%7balign*%7d%0d%0a=10%5e%7b6.15-\rho/40%7d\left%20\%7b\frac%7b0.55%7d%7b\lambda%7d\right%20\%7d%5e%7b1.3%7d%20\%20\%20\%20\%20\text%7bfor%20$\rho%3e10%5e\circ$%7d%0d%0a\end%7balign*%7d" TargetMode="External"/><Relationship Id="rId5" Type="http://schemas.openxmlformats.org/officeDocument/2006/relationships/image" Target="../media/image22.png"/><Relationship Id="rId10" Type="http://schemas.openxmlformats.org/officeDocument/2006/relationships/image" Target="../media/image26.gif"/><Relationship Id="rId4" Type="http://schemas.openxmlformats.org/officeDocument/2006/relationships/hyperlink" Target="http://maru.bonyari.jp/texclip/texclip.php?s=\begin%7balign*%7d%0d%0af_M(\rho,\lambda)=6.2\times%2010%5e7\rho%5e%7b-2%7d\left%20\%7b\frac%7b0.55%7d%7b\lambda%7d\right%20\%7d%5e%7b1.3%7d%20\%20\%20\text%7bfor%20$\rho%3c10%5e\circ$%7d%0d%0a\end%7balign*%7d" TargetMode="External"/><Relationship Id="rId9" Type="http://schemas.openxmlformats.org/officeDocument/2006/relationships/image" Target="../media/image2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Private\南極写真\jpg_内陸旅行\DSC_7314.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8714" r="9360"/>
          <a:stretch/>
        </p:blipFill>
        <p:spPr bwMode="auto">
          <a:xfrm>
            <a:off x="0" y="-13591"/>
            <a:ext cx="9144000" cy="688995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084168" y="80542"/>
            <a:ext cx="2961067" cy="369332"/>
          </a:xfrm>
          <a:prstGeom prst="rect">
            <a:avLst/>
          </a:prstGeom>
          <a:solidFill>
            <a:schemeClr val="tx1">
              <a:lumMod val="65000"/>
              <a:lumOff val="35000"/>
              <a:alpha val="80000"/>
            </a:schemeClr>
          </a:solidFill>
        </p:spPr>
        <p:txBody>
          <a:bodyPr wrap="none" rtlCol="0">
            <a:spAutoFit/>
          </a:bodyPr>
          <a:lstStyle/>
          <a:p>
            <a:r>
              <a:rPr kumimoji="1" lang="ja-JP" altLang="en-US" dirty="0" smtClean="0">
                <a:solidFill>
                  <a:schemeClr val="bg1"/>
                </a:solidFill>
              </a:rPr>
              <a:t>日本天文学会秋季年会</a:t>
            </a:r>
            <a:r>
              <a:rPr kumimoji="1" lang="en-US" altLang="ja-JP" dirty="0" smtClean="0">
                <a:solidFill>
                  <a:schemeClr val="bg1"/>
                </a:solidFill>
              </a:rPr>
              <a:t>2011</a:t>
            </a:r>
            <a:endParaRPr kumimoji="1" lang="ja-JP" altLang="en-US" dirty="0">
              <a:solidFill>
                <a:schemeClr val="bg1"/>
              </a:solidFill>
            </a:endParaRPr>
          </a:p>
        </p:txBody>
      </p:sp>
      <p:sp>
        <p:nvSpPr>
          <p:cNvPr id="5" name="テキスト ボックス 4"/>
          <p:cNvSpPr txBox="1"/>
          <p:nvPr/>
        </p:nvSpPr>
        <p:spPr>
          <a:xfrm>
            <a:off x="107504" y="80542"/>
            <a:ext cx="777777" cy="369332"/>
          </a:xfrm>
          <a:prstGeom prst="rect">
            <a:avLst/>
          </a:prstGeom>
          <a:solidFill>
            <a:schemeClr val="tx1">
              <a:lumMod val="65000"/>
              <a:lumOff val="35000"/>
              <a:alpha val="80000"/>
            </a:schemeClr>
          </a:solidFill>
        </p:spPr>
        <p:txBody>
          <a:bodyPr wrap="none" rtlCol="0">
            <a:spAutoFit/>
          </a:bodyPr>
          <a:lstStyle/>
          <a:p>
            <a:r>
              <a:rPr kumimoji="1" lang="en-US" altLang="ja-JP" dirty="0" smtClean="0">
                <a:solidFill>
                  <a:schemeClr val="bg1"/>
                </a:solidFill>
              </a:rPr>
              <a:t>V107a</a:t>
            </a:r>
            <a:endParaRPr kumimoji="1" lang="ja-JP" altLang="en-US" sz="1200" dirty="0">
              <a:solidFill>
                <a:schemeClr val="bg1"/>
              </a:solidFill>
            </a:endParaRPr>
          </a:p>
        </p:txBody>
      </p:sp>
      <p:pic>
        <p:nvPicPr>
          <p:cNvPr id="8" name="Picture 2" descr="C:\Research\D1\JARE52_ロゴ「正式版」.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841" t="15931" r="19917" b="16579"/>
          <a:stretch/>
        </p:blipFill>
        <p:spPr bwMode="auto">
          <a:xfrm>
            <a:off x="772788" y="4266733"/>
            <a:ext cx="1271916" cy="1080000"/>
          </a:xfrm>
          <a:prstGeom prst="rect">
            <a:avLst/>
          </a:prstGeom>
          <a:blipFill dpi="0" rotWithShape="1">
            <a:blip r:embed="rId5">
              <a:alphaModFix amt="50000"/>
            </a:blip>
            <a:srcRect/>
            <a:tile tx="0" ty="0" sx="100000" sy="100000" flip="none" algn="tl"/>
          </a:blipFill>
          <a:extLst/>
        </p:spPr>
      </p:pic>
      <p:sp>
        <p:nvSpPr>
          <p:cNvPr id="9" name="テキスト ボックス 8"/>
          <p:cNvSpPr txBox="1"/>
          <p:nvPr/>
        </p:nvSpPr>
        <p:spPr>
          <a:xfrm>
            <a:off x="892146" y="1983414"/>
            <a:ext cx="7359707" cy="923330"/>
          </a:xfrm>
          <a:prstGeom prst="rect">
            <a:avLst/>
          </a:prstGeom>
          <a:solidFill>
            <a:schemeClr val="tx1">
              <a:lumMod val="65000"/>
              <a:lumOff val="35000"/>
              <a:alpha val="60000"/>
            </a:schemeClr>
          </a:solidFill>
        </p:spPr>
        <p:txBody>
          <a:bodyPr wrap="none" rtlCol="0">
            <a:spAutoFit/>
          </a:bodyPr>
          <a:lstStyle/>
          <a:p>
            <a:r>
              <a:rPr lang="ja-JP" altLang="en-US" sz="5400" b="1" dirty="0" smtClean="0">
                <a:solidFill>
                  <a:schemeClr val="bg1"/>
                </a:solidFill>
              </a:rPr>
              <a:t>南極ドームふじ基地での</a:t>
            </a:r>
            <a:endParaRPr kumimoji="1" lang="ja-JP" altLang="en-US" sz="5400" b="1" dirty="0">
              <a:solidFill>
                <a:schemeClr val="bg1"/>
              </a:solidFill>
            </a:endParaRPr>
          </a:p>
        </p:txBody>
      </p:sp>
      <p:sp>
        <p:nvSpPr>
          <p:cNvPr id="10" name="テキスト ボックス 9"/>
          <p:cNvSpPr txBox="1"/>
          <p:nvPr/>
        </p:nvSpPr>
        <p:spPr>
          <a:xfrm>
            <a:off x="2044704" y="3061189"/>
            <a:ext cx="5054589" cy="923330"/>
          </a:xfrm>
          <a:prstGeom prst="rect">
            <a:avLst/>
          </a:prstGeom>
          <a:solidFill>
            <a:schemeClr val="tx1">
              <a:lumMod val="65000"/>
              <a:lumOff val="35000"/>
              <a:alpha val="60000"/>
            </a:schemeClr>
          </a:solidFill>
        </p:spPr>
        <p:txBody>
          <a:bodyPr wrap="none" rtlCol="0">
            <a:spAutoFit/>
          </a:bodyPr>
          <a:lstStyle/>
          <a:p>
            <a:r>
              <a:rPr kumimoji="1" lang="ja-JP" altLang="en-US" sz="5400" b="1" dirty="0" smtClean="0">
                <a:solidFill>
                  <a:schemeClr val="bg1"/>
                </a:solidFill>
              </a:rPr>
              <a:t>赤外線天体観測</a:t>
            </a:r>
            <a:endParaRPr kumimoji="1" lang="ja-JP" altLang="en-US" sz="5400" b="1" dirty="0">
              <a:solidFill>
                <a:schemeClr val="bg1"/>
              </a:solidFill>
            </a:endParaRPr>
          </a:p>
        </p:txBody>
      </p:sp>
      <p:sp>
        <p:nvSpPr>
          <p:cNvPr id="11" name="テキスト ボックス 10"/>
          <p:cNvSpPr txBox="1"/>
          <p:nvPr/>
        </p:nvSpPr>
        <p:spPr>
          <a:xfrm>
            <a:off x="3370389" y="4362924"/>
            <a:ext cx="2403222" cy="369332"/>
          </a:xfrm>
          <a:prstGeom prst="rect">
            <a:avLst/>
          </a:prstGeom>
          <a:solidFill>
            <a:schemeClr val="tx1">
              <a:lumMod val="65000"/>
              <a:lumOff val="35000"/>
              <a:alpha val="60000"/>
            </a:schemeClr>
          </a:solidFill>
        </p:spPr>
        <p:txBody>
          <a:bodyPr wrap="none" rtlCol="0">
            <a:spAutoFit/>
          </a:bodyPr>
          <a:lstStyle/>
          <a:p>
            <a:r>
              <a:rPr kumimoji="1" lang="ja-JP" altLang="en-US" b="1" dirty="0" smtClean="0">
                <a:solidFill>
                  <a:schemeClr val="bg1"/>
                </a:solidFill>
              </a:rPr>
              <a:t>○沖田博文</a:t>
            </a:r>
            <a:r>
              <a:rPr lang="en-US" altLang="ja-JP" b="1" dirty="0" smtClean="0">
                <a:solidFill>
                  <a:schemeClr val="bg1"/>
                </a:solidFill>
              </a:rPr>
              <a:t>(</a:t>
            </a:r>
            <a:r>
              <a:rPr lang="ja-JP" altLang="en-US" b="1" dirty="0" smtClean="0">
                <a:solidFill>
                  <a:schemeClr val="bg1"/>
                </a:solidFill>
              </a:rPr>
              <a:t>東北大学</a:t>
            </a:r>
            <a:r>
              <a:rPr lang="en-US" altLang="ja-JP" b="1" dirty="0" smtClean="0">
                <a:solidFill>
                  <a:schemeClr val="bg1"/>
                </a:solidFill>
              </a:rPr>
              <a:t>)</a:t>
            </a:r>
            <a:endParaRPr kumimoji="1" lang="ja-JP" altLang="en-US" b="1" dirty="0">
              <a:solidFill>
                <a:schemeClr val="bg1"/>
              </a:solidFill>
            </a:endParaRPr>
          </a:p>
        </p:txBody>
      </p:sp>
      <p:sp>
        <p:nvSpPr>
          <p:cNvPr id="13" name="テキスト ボックス 12"/>
          <p:cNvSpPr txBox="1"/>
          <p:nvPr/>
        </p:nvSpPr>
        <p:spPr>
          <a:xfrm>
            <a:off x="3594005" y="4796062"/>
            <a:ext cx="1955985" cy="369332"/>
          </a:xfrm>
          <a:prstGeom prst="rect">
            <a:avLst/>
          </a:prstGeom>
          <a:solidFill>
            <a:schemeClr val="tx1">
              <a:lumMod val="65000"/>
              <a:lumOff val="35000"/>
              <a:alpha val="60000"/>
            </a:schemeClr>
          </a:solidFill>
        </p:spPr>
        <p:txBody>
          <a:bodyPr wrap="none" rtlCol="0">
            <a:spAutoFit/>
          </a:bodyPr>
          <a:lstStyle/>
          <a:p>
            <a:r>
              <a:rPr lang="ja-JP" altLang="en-US" b="1" dirty="0">
                <a:solidFill>
                  <a:schemeClr val="bg1"/>
                </a:solidFill>
              </a:rPr>
              <a:t>市川隆</a:t>
            </a:r>
            <a:r>
              <a:rPr lang="en-US" altLang="ja-JP" b="1" dirty="0" smtClean="0">
                <a:solidFill>
                  <a:schemeClr val="bg1"/>
                </a:solidFill>
              </a:rPr>
              <a:t>(</a:t>
            </a:r>
            <a:r>
              <a:rPr lang="ja-JP" altLang="en-US" b="1" dirty="0" smtClean="0">
                <a:solidFill>
                  <a:schemeClr val="bg1"/>
                </a:solidFill>
              </a:rPr>
              <a:t>東北大学</a:t>
            </a:r>
            <a:r>
              <a:rPr lang="en-US" altLang="ja-JP" b="1" dirty="0" smtClean="0">
                <a:solidFill>
                  <a:schemeClr val="bg1"/>
                </a:solidFill>
              </a:rPr>
              <a:t>)</a:t>
            </a:r>
            <a:endParaRPr kumimoji="1" lang="ja-JP" altLang="en-US" b="1" dirty="0">
              <a:solidFill>
                <a:schemeClr val="bg1"/>
              </a:solidFill>
            </a:endParaRPr>
          </a:p>
        </p:txBody>
      </p:sp>
      <p:sp>
        <p:nvSpPr>
          <p:cNvPr id="14" name="テキスト ボックス 13"/>
          <p:cNvSpPr txBox="1"/>
          <p:nvPr/>
        </p:nvSpPr>
        <p:spPr>
          <a:xfrm>
            <a:off x="3361572" y="5229200"/>
            <a:ext cx="2420856" cy="369332"/>
          </a:xfrm>
          <a:prstGeom prst="rect">
            <a:avLst/>
          </a:prstGeom>
          <a:solidFill>
            <a:schemeClr val="tx1">
              <a:lumMod val="65000"/>
              <a:lumOff val="35000"/>
              <a:alpha val="60000"/>
            </a:schemeClr>
          </a:solidFill>
        </p:spPr>
        <p:txBody>
          <a:bodyPr wrap="none" rtlCol="0">
            <a:spAutoFit/>
          </a:bodyPr>
          <a:lstStyle/>
          <a:p>
            <a:r>
              <a:rPr lang="ja-JP" altLang="en-US" b="1" dirty="0">
                <a:solidFill>
                  <a:schemeClr val="bg1"/>
                </a:solidFill>
              </a:rPr>
              <a:t>高遠徳尚</a:t>
            </a:r>
            <a:r>
              <a:rPr lang="en-US" altLang="ja-JP" b="1" dirty="0" smtClean="0">
                <a:solidFill>
                  <a:schemeClr val="bg1"/>
                </a:solidFill>
              </a:rPr>
              <a:t>(</a:t>
            </a:r>
            <a:r>
              <a:rPr lang="ja-JP" altLang="en-US" b="1" dirty="0">
                <a:solidFill>
                  <a:schemeClr val="bg1"/>
                </a:solidFill>
              </a:rPr>
              <a:t>国立天文台</a:t>
            </a:r>
            <a:r>
              <a:rPr lang="en-US" altLang="ja-JP" b="1" dirty="0" smtClean="0">
                <a:solidFill>
                  <a:schemeClr val="bg1"/>
                </a:solidFill>
              </a:rPr>
              <a:t>)</a:t>
            </a:r>
            <a:endParaRPr kumimoji="1" lang="ja-JP" altLang="en-US" b="1" dirty="0">
              <a:solidFill>
                <a:schemeClr val="bg1"/>
              </a:solidFill>
            </a:endParaRPr>
          </a:p>
        </p:txBody>
      </p:sp>
      <p:pic>
        <p:nvPicPr>
          <p:cNvPr id="15" name="Picture 3" descr="学章"/>
          <p:cNvPicPr>
            <a:picLocks noChangeAspect="1" noChangeArrowheads="1"/>
          </p:cNvPicPr>
          <p:nvPr/>
        </p:nvPicPr>
        <p:blipFill>
          <a:blip r:embed="rId6" cstate="print"/>
          <a:srcRect l="25696" r="51820"/>
          <a:stretch>
            <a:fillRect/>
          </a:stretch>
        </p:blipFill>
        <p:spPr bwMode="auto">
          <a:xfrm>
            <a:off x="6804248" y="4268348"/>
            <a:ext cx="952949" cy="1080000"/>
          </a:xfrm>
          <a:prstGeom prst="rect">
            <a:avLst/>
          </a:prstGeom>
          <a:blipFill dpi="0" rotWithShape="1">
            <a:blip r:embed="rId5">
              <a:alphaModFix amt="50000"/>
            </a:blip>
            <a:srcRect/>
            <a:tile tx="0" ty="0" sx="100000" sy="100000" flip="none" algn="tl"/>
          </a:blipFill>
        </p:spPr>
      </p:pic>
    </p:spTree>
    <p:extLst>
      <p:ext uri="{BB962C8B-B14F-4D97-AF65-F5344CB8AC3E}">
        <p14:creationId xmlns:p14="http://schemas.microsoft.com/office/powerpoint/2010/main" val="3072507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683569" y="1484784"/>
            <a:ext cx="7992888" cy="646331"/>
          </a:xfrm>
          <a:prstGeom prst="rect">
            <a:avLst/>
          </a:prstGeom>
        </p:spPr>
        <p:txBody>
          <a:bodyPr wrap="square">
            <a:spAutoFit/>
          </a:bodyPr>
          <a:lstStyle/>
          <a:p>
            <a:r>
              <a:rPr lang="en-US" altLang="ja-JP" dirty="0" err="1"/>
              <a:t>Krisciunas</a:t>
            </a:r>
            <a:r>
              <a:rPr lang="en-US" altLang="ja-JP" dirty="0"/>
              <a:t> &amp; </a:t>
            </a:r>
            <a:r>
              <a:rPr lang="en-US" altLang="ja-JP" dirty="0" smtClean="0"/>
              <a:t>Schaefer (1991)</a:t>
            </a:r>
            <a:r>
              <a:rPr lang="ja-JP" altLang="en-US" dirty="0" err="1" smtClean="0"/>
              <a:t>、</a:t>
            </a:r>
            <a:r>
              <a:rPr lang="en-US" altLang="ja-JP" dirty="0" smtClean="0"/>
              <a:t>CFHT Redeye User’s Manual</a:t>
            </a:r>
            <a:r>
              <a:rPr lang="ja-JP" altLang="en-US" dirty="0" smtClean="0"/>
              <a:t>から予想される</a:t>
            </a:r>
            <a:r>
              <a:rPr lang="en-US" altLang="ja-JP" dirty="0" smtClean="0"/>
              <a:t>K-dark</a:t>
            </a:r>
            <a:r>
              <a:rPr lang="ja-JP" altLang="en-US" dirty="0" err="1" smtClean="0"/>
              <a:t>での</a:t>
            </a:r>
            <a:r>
              <a:rPr lang="ja-JP" altLang="en-US" dirty="0" smtClean="0"/>
              <a:t>空の</a:t>
            </a:r>
            <a:r>
              <a:rPr lang="en-US" altLang="ja-JP" dirty="0" smtClean="0"/>
              <a:t>Intensity [mag/</a:t>
            </a:r>
            <a:r>
              <a:rPr lang="en-US" altLang="ja-JP" dirty="0" err="1" smtClean="0"/>
              <a:t>sq</a:t>
            </a:r>
            <a:r>
              <a:rPr lang="en-US" altLang="ja-JP" dirty="0" smtClean="0"/>
              <a:t>”]</a:t>
            </a:r>
            <a:r>
              <a:rPr lang="ja-JP" altLang="en-US" dirty="0" smtClean="0"/>
              <a:t>を計算</a:t>
            </a:r>
            <a:endParaRPr lang="en-US" altLang="ja-JP" dirty="0" smtClean="0"/>
          </a:p>
        </p:txBody>
      </p:sp>
      <p:pic>
        <p:nvPicPr>
          <p:cNvPr id="16" name="Picture 18" descr="D:\Antarctica\Sky_Background\domef.gif"/>
          <p:cNvPicPr>
            <a:picLocks noChangeAspect="1" noChangeArrowheads="1"/>
          </p:cNvPicPr>
          <p:nvPr/>
        </p:nvPicPr>
        <p:blipFill>
          <a:blip r:embed="rId2" cstate="print"/>
          <a:srcRect/>
          <a:stretch>
            <a:fillRect/>
          </a:stretch>
        </p:blipFill>
        <p:spPr bwMode="auto">
          <a:xfrm>
            <a:off x="2025441" y="2276872"/>
            <a:ext cx="7000892" cy="2050766"/>
          </a:xfrm>
          <a:prstGeom prst="rect">
            <a:avLst/>
          </a:prstGeom>
          <a:noFill/>
        </p:spPr>
      </p:pic>
      <p:sp>
        <p:nvSpPr>
          <p:cNvPr id="17" name="正方形/長方形 16"/>
          <p:cNvSpPr/>
          <p:nvPr/>
        </p:nvSpPr>
        <p:spPr>
          <a:xfrm>
            <a:off x="107504" y="2512886"/>
            <a:ext cx="1989584" cy="1661993"/>
          </a:xfrm>
          <a:prstGeom prst="rect">
            <a:avLst/>
          </a:prstGeom>
        </p:spPr>
        <p:txBody>
          <a:bodyPr wrap="none">
            <a:spAutoFit/>
          </a:bodyPr>
          <a:lstStyle/>
          <a:p>
            <a:r>
              <a:rPr lang="en-US" altLang="ja-JP" sz="1600" u="sng" dirty="0" smtClean="0">
                <a:effectLst>
                  <a:outerShdw blurRad="38100" dist="38100" dir="2700000" algn="tl">
                    <a:srgbClr val="000000">
                      <a:alpha val="43137"/>
                    </a:srgbClr>
                  </a:outerShdw>
                </a:effectLst>
              </a:rPr>
              <a:t>Dome Fuji, Antarctica</a:t>
            </a:r>
          </a:p>
          <a:p>
            <a:r>
              <a:rPr lang="en-US" altLang="ja-JP" sz="1400" dirty="0" err="1" smtClean="0"/>
              <a:t>m_sun</a:t>
            </a:r>
            <a:r>
              <a:rPr lang="en-US" altLang="ja-JP" sz="1400" dirty="0" smtClean="0"/>
              <a:t>=-26.7[</a:t>
            </a:r>
            <a:r>
              <a:rPr lang="en-US" altLang="ja-JP" sz="1400" dirty="0" err="1" smtClean="0"/>
              <a:t>mag</a:t>
            </a:r>
            <a:r>
              <a:rPr lang="en-US" altLang="ja-JP" sz="1400" dirty="0" smtClean="0"/>
              <a:t>]</a:t>
            </a:r>
          </a:p>
          <a:p>
            <a:r>
              <a:rPr lang="en-US" altLang="ja-JP" sz="1400" dirty="0" err="1" smtClean="0"/>
              <a:t>Z_sun</a:t>
            </a:r>
            <a:r>
              <a:rPr lang="en-US" altLang="ja-JP" sz="1400" dirty="0" smtClean="0"/>
              <a:t>=70[°]</a:t>
            </a:r>
          </a:p>
          <a:p>
            <a:r>
              <a:rPr lang="en-US" altLang="ja-JP" sz="1400" dirty="0" smtClean="0"/>
              <a:t>k=</a:t>
            </a:r>
            <a:r>
              <a:rPr lang="en-US" altLang="ja-JP" sz="1400" dirty="0" smtClean="0">
                <a:solidFill>
                  <a:srgbClr val="FF0000"/>
                </a:solidFill>
              </a:rPr>
              <a:t>0.05</a:t>
            </a:r>
            <a:r>
              <a:rPr lang="en-US" altLang="ja-JP" sz="1400" dirty="0" smtClean="0"/>
              <a:t>[</a:t>
            </a:r>
            <a:r>
              <a:rPr lang="en-US" altLang="ja-JP" sz="1400" dirty="0" err="1" smtClean="0"/>
              <a:t>mag</a:t>
            </a:r>
            <a:r>
              <a:rPr lang="en-US" altLang="ja-JP" sz="1400" dirty="0" smtClean="0"/>
              <a:t>/</a:t>
            </a:r>
            <a:r>
              <a:rPr lang="en-US" altLang="ja-JP" sz="1400" dirty="0" err="1" smtClean="0"/>
              <a:t>airmass</a:t>
            </a:r>
            <a:r>
              <a:rPr lang="en-US" altLang="ja-JP" sz="1400" dirty="0" smtClean="0"/>
              <a:t>]</a:t>
            </a:r>
          </a:p>
          <a:p>
            <a:r>
              <a:rPr lang="en-US" altLang="ja-JP" sz="1400" dirty="0" smtClean="0"/>
              <a:t>V-</a:t>
            </a:r>
            <a:r>
              <a:rPr lang="en-US" altLang="ja-JP" sz="1400" dirty="0" err="1" smtClean="0"/>
              <a:t>Kd</a:t>
            </a:r>
            <a:r>
              <a:rPr lang="en-US" altLang="ja-JP" sz="1400" dirty="0" smtClean="0"/>
              <a:t>=1.5[</a:t>
            </a:r>
            <a:r>
              <a:rPr lang="en-US" altLang="ja-JP" sz="1400" dirty="0" err="1" smtClean="0"/>
              <a:t>mag</a:t>
            </a:r>
            <a:r>
              <a:rPr lang="en-US" altLang="ja-JP" sz="1400" dirty="0" smtClean="0"/>
              <a:t>]</a:t>
            </a:r>
          </a:p>
          <a:p>
            <a:r>
              <a:rPr lang="en-US" altLang="ja-JP" sz="1400" dirty="0" smtClean="0"/>
              <a:t>lambda=</a:t>
            </a:r>
            <a:r>
              <a:rPr lang="en-US" altLang="ja-JP" sz="1400" dirty="0" smtClean="0">
                <a:solidFill>
                  <a:srgbClr val="FF0000"/>
                </a:solidFill>
              </a:rPr>
              <a:t>2.4</a:t>
            </a:r>
            <a:r>
              <a:rPr lang="en-US" altLang="ja-JP" sz="1400" dirty="0" smtClean="0"/>
              <a:t>[mu m]</a:t>
            </a:r>
          </a:p>
          <a:p>
            <a:r>
              <a:rPr lang="en-US" altLang="ja-JP" sz="1400" dirty="0" err="1" smtClean="0"/>
              <a:t>I_darksky</a:t>
            </a:r>
            <a:r>
              <a:rPr lang="en-US" altLang="ja-JP" sz="1400" dirty="0" smtClean="0"/>
              <a:t>=</a:t>
            </a:r>
            <a:r>
              <a:rPr lang="en-US" altLang="ja-JP" sz="1400" dirty="0" smtClean="0">
                <a:solidFill>
                  <a:srgbClr val="FF0000"/>
                </a:solidFill>
              </a:rPr>
              <a:t>17.0</a:t>
            </a:r>
            <a:r>
              <a:rPr lang="en-US" altLang="ja-JP" sz="1400" dirty="0" smtClean="0"/>
              <a:t>[</a:t>
            </a:r>
            <a:r>
              <a:rPr lang="en-US" altLang="ja-JP" sz="1400" dirty="0" err="1" smtClean="0"/>
              <a:t>mag</a:t>
            </a:r>
            <a:r>
              <a:rPr lang="en-US" altLang="ja-JP" sz="1400" dirty="0" smtClean="0"/>
              <a:t>/</a:t>
            </a:r>
            <a:r>
              <a:rPr lang="ja-JP" altLang="en-US" sz="1000" dirty="0" smtClean="0"/>
              <a:t>□</a:t>
            </a:r>
            <a:r>
              <a:rPr lang="en-US" altLang="ja-JP" sz="1400" dirty="0" smtClean="0"/>
              <a:t>’’]</a:t>
            </a:r>
          </a:p>
        </p:txBody>
      </p:sp>
      <p:sp>
        <p:nvSpPr>
          <p:cNvPr id="4" name="テキスト ボックス 3"/>
          <p:cNvSpPr txBox="1"/>
          <p:nvPr/>
        </p:nvSpPr>
        <p:spPr>
          <a:xfrm>
            <a:off x="1650079" y="4715852"/>
            <a:ext cx="6074676" cy="369332"/>
          </a:xfrm>
          <a:prstGeom prst="rect">
            <a:avLst/>
          </a:prstGeom>
          <a:noFill/>
        </p:spPr>
        <p:txBody>
          <a:bodyPr wrap="none" rtlCol="0">
            <a:spAutoFit/>
          </a:bodyPr>
          <a:lstStyle/>
          <a:p>
            <a:r>
              <a:rPr kumimoji="1" lang="ja-JP" altLang="en-US" dirty="0" smtClean="0"/>
              <a:t>昼間でも太陽の反対側では </a:t>
            </a:r>
            <a:r>
              <a:rPr lang="en-US" altLang="ja-JP" dirty="0" smtClean="0"/>
              <a:t>K = 11 [mag/</a:t>
            </a:r>
            <a:r>
              <a:rPr lang="en-US" altLang="ja-JP" dirty="0" err="1" smtClean="0"/>
              <a:t>sq</a:t>
            </a:r>
            <a:r>
              <a:rPr lang="en-US" altLang="ja-JP" dirty="0" smtClean="0"/>
              <a:t>”] </a:t>
            </a:r>
            <a:r>
              <a:rPr lang="ja-JP" altLang="en-US" dirty="0" smtClean="0"/>
              <a:t>が期待される？</a:t>
            </a:r>
            <a:endParaRPr kumimoji="1" lang="ja-JP" altLang="en-US" dirty="0"/>
          </a:p>
        </p:txBody>
      </p:sp>
      <p:sp>
        <p:nvSpPr>
          <p:cNvPr id="6" name="テキスト ボックス 5"/>
          <p:cNvSpPr txBox="1"/>
          <p:nvPr/>
        </p:nvSpPr>
        <p:spPr>
          <a:xfrm>
            <a:off x="2050927" y="5220447"/>
            <a:ext cx="5258171" cy="369332"/>
          </a:xfrm>
          <a:prstGeom prst="rect">
            <a:avLst/>
          </a:prstGeom>
          <a:noFill/>
        </p:spPr>
        <p:txBody>
          <a:bodyPr wrap="none" rtlCol="0">
            <a:spAutoFit/>
          </a:bodyPr>
          <a:lstStyle/>
          <a:p>
            <a:r>
              <a:rPr lang="ja-JP" altLang="en-US" dirty="0" smtClean="0"/>
              <a:t>これは本当か？　本当なら昼間の観測も現実的？？</a:t>
            </a:r>
            <a:endParaRPr kumimoji="1" lang="ja-JP" altLang="en-US" dirty="0"/>
          </a:p>
        </p:txBody>
      </p:sp>
      <p:sp>
        <p:nvSpPr>
          <p:cNvPr id="8" name="テキスト ボックス 7"/>
          <p:cNvSpPr txBox="1"/>
          <p:nvPr/>
        </p:nvSpPr>
        <p:spPr>
          <a:xfrm>
            <a:off x="1494684" y="5941733"/>
            <a:ext cx="6370655" cy="369332"/>
          </a:xfrm>
          <a:prstGeom prst="rect">
            <a:avLst/>
          </a:prstGeom>
          <a:noFill/>
          <a:ln>
            <a:solidFill>
              <a:schemeClr val="tx1"/>
            </a:solidFill>
          </a:ln>
        </p:spPr>
        <p:txBody>
          <a:bodyPr wrap="none" rtlCol="0">
            <a:spAutoFit/>
          </a:bodyPr>
          <a:lstStyle/>
          <a:p>
            <a:r>
              <a:rPr lang="ja-JP" altLang="en-US" dirty="0" smtClean="0"/>
              <a:t>ドーム</a:t>
            </a:r>
            <a:r>
              <a:rPr lang="ja-JP" altLang="en-US" dirty="0"/>
              <a:t>ふじ</a:t>
            </a:r>
            <a:r>
              <a:rPr lang="ja-JP" altLang="en-US" dirty="0" smtClean="0"/>
              <a:t>基地で実際に観測し、散乱光強度を求めることを計画</a:t>
            </a:r>
            <a:endParaRPr kumimoji="1" lang="ja-JP" altLang="en-US" dirty="0"/>
          </a:p>
        </p:txBody>
      </p:sp>
      <p:sp>
        <p:nvSpPr>
          <p:cNvPr id="9" name="テキスト ボックス 8"/>
          <p:cNvSpPr txBox="1"/>
          <p:nvPr/>
        </p:nvSpPr>
        <p:spPr>
          <a:xfrm>
            <a:off x="5108300" y="4175494"/>
            <a:ext cx="415498" cy="369332"/>
          </a:xfrm>
          <a:prstGeom prst="rect">
            <a:avLst/>
          </a:prstGeom>
          <a:noFill/>
        </p:spPr>
        <p:txBody>
          <a:bodyPr wrap="none" rtlCol="0">
            <a:spAutoFit/>
          </a:bodyPr>
          <a:lstStyle/>
          <a:p>
            <a:r>
              <a:rPr kumimoji="1" lang="ja-JP" altLang="en-US" dirty="0" smtClean="0"/>
              <a:t>南</a:t>
            </a:r>
            <a:endParaRPr kumimoji="1" lang="ja-JP" altLang="en-US" dirty="0"/>
          </a:p>
        </p:txBody>
      </p:sp>
      <p:sp>
        <p:nvSpPr>
          <p:cNvPr id="24" name="テキスト ボックス 23"/>
          <p:cNvSpPr txBox="1"/>
          <p:nvPr/>
        </p:nvSpPr>
        <p:spPr>
          <a:xfrm>
            <a:off x="3580438" y="4175494"/>
            <a:ext cx="415498" cy="369332"/>
          </a:xfrm>
          <a:prstGeom prst="rect">
            <a:avLst/>
          </a:prstGeom>
          <a:noFill/>
        </p:spPr>
        <p:txBody>
          <a:bodyPr wrap="none" rtlCol="0">
            <a:spAutoFit/>
          </a:bodyPr>
          <a:lstStyle/>
          <a:p>
            <a:r>
              <a:rPr kumimoji="1" lang="ja-JP" altLang="en-US" dirty="0" smtClean="0"/>
              <a:t>東</a:t>
            </a:r>
            <a:endParaRPr kumimoji="1" lang="ja-JP" altLang="en-US" dirty="0"/>
          </a:p>
        </p:txBody>
      </p:sp>
      <p:sp>
        <p:nvSpPr>
          <p:cNvPr id="26" name="テキスト ボックス 25"/>
          <p:cNvSpPr txBox="1"/>
          <p:nvPr/>
        </p:nvSpPr>
        <p:spPr>
          <a:xfrm>
            <a:off x="6592311" y="4175494"/>
            <a:ext cx="415498" cy="369332"/>
          </a:xfrm>
          <a:prstGeom prst="rect">
            <a:avLst/>
          </a:prstGeom>
          <a:noFill/>
        </p:spPr>
        <p:txBody>
          <a:bodyPr wrap="none" rtlCol="0">
            <a:spAutoFit/>
          </a:bodyPr>
          <a:lstStyle/>
          <a:p>
            <a:r>
              <a:rPr kumimoji="1" lang="ja-JP" altLang="en-US" dirty="0" smtClean="0"/>
              <a:t>西</a:t>
            </a:r>
            <a:endParaRPr kumimoji="1" lang="ja-JP" altLang="en-US" dirty="0"/>
          </a:p>
        </p:txBody>
      </p:sp>
      <p:sp>
        <p:nvSpPr>
          <p:cNvPr id="28" name="テキスト ボックス 27"/>
          <p:cNvSpPr txBox="1"/>
          <p:nvPr/>
        </p:nvSpPr>
        <p:spPr>
          <a:xfrm>
            <a:off x="8076321" y="4175494"/>
            <a:ext cx="415498" cy="369332"/>
          </a:xfrm>
          <a:prstGeom prst="rect">
            <a:avLst/>
          </a:prstGeom>
          <a:noFill/>
        </p:spPr>
        <p:txBody>
          <a:bodyPr wrap="none" rtlCol="0">
            <a:spAutoFit/>
          </a:bodyPr>
          <a:lstStyle/>
          <a:p>
            <a:r>
              <a:rPr kumimoji="1" lang="ja-JP" altLang="en-US" dirty="0" smtClean="0"/>
              <a:t>北</a:t>
            </a:r>
            <a:endParaRPr kumimoji="1" lang="ja-JP" altLang="en-US" dirty="0"/>
          </a:p>
        </p:txBody>
      </p:sp>
      <p:sp>
        <p:nvSpPr>
          <p:cNvPr id="30" name="テキスト ボックス 29"/>
          <p:cNvSpPr txBox="1"/>
          <p:nvPr/>
        </p:nvSpPr>
        <p:spPr>
          <a:xfrm>
            <a:off x="2140278" y="4175494"/>
            <a:ext cx="415498" cy="369332"/>
          </a:xfrm>
          <a:prstGeom prst="rect">
            <a:avLst/>
          </a:prstGeom>
          <a:noFill/>
        </p:spPr>
        <p:txBody>
          <a:bodyPr wrap="none" rtlCol="0">
            <a:spAutoFit/>
          </a:bodyPr>
          <a:lstStyle/>
          <a:p>
            <a:r>
              <a:rPr kumimoji="1" lang="ja-JP" altLang="en-US" dirty="0" smtClean="0"/>
              <a:t>北</a:t>
            </a:r>
            <a:endParaRPr kumimoji="1" lang="ja-JP" altLang="en-US" dirty="0"/>
          </a:p>
        </p:txBody>
      </p:sp>
      <p:sp>
        <p:nvSpPr>
          <p:cNvPr id="31" name="正方形/長方形 30"/>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2. </a:t>
            </a:r>
            <a:r>
              <a:rPr lang="ja-JP" altLang="en-US" sz="3600" dirty="0" smtClean="0">
                <a:latin typeface="+mn-ea"/>
              </a:rPr>
              <a:t>空の明るさ</a:t>
            </a:r>
            <a:r>
              <a:rPr lang="en-US" altLang="ja-JP" sz="3600" dirty="0" smtClean="0">
                <a:latin typeface="+mn-ea"/>
              </a:rPr>
              <a:t>(</a:t>
            </a:r>
            <a:r>
              <a:rPr lang="ja-JP" altLang="en-US" sz="3600" dirty="0" smtClean="0">
                <a:latin typeface="+mn-ea"/>
              </a:rPr>
              <a:t>先行研究</a:t>
            </a:r>
            <a:r>
              <a:rPr lang="en-US" altLang="ja-JP" sz="3600" dirty="0" smtClean="0">
                <a:latin typeface="+mn-ea"/>
              </a:rPr>
              <a:t>) 5/5</a:t>
            </a:r>
          </a:p>
        </p:txBody>
      </p:sp>
    </p:spTree>
    <p:extLst>
      <p:ext uri="{BB962C8B-B14F-4D97-AF65-F5344CB8AC3E}">
        <p14:creationId xmlns:p14="http://schemas.microsoft.com/office/powerpoint/2010/main" val="2678765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3. </a:t>
            </a:r>
            <a:r>
              <a:rPr lang="ja-JP" altLang="en-US" sz="3600" dirty="0" smtClean="0">
                <a:latin typeface="+mn-ea"/>
              </a:rPr>
              <a:t>観測 </a:t>
            </a:r>
            <a:r>
              <a:rPr lang="en-US" altLang="ja-JP" sz="3600" dirty="0" smtClean="0">
                <a:latin typeface="+mn-ea"/>
              </a:rPr>
              <a:t>1/3</a:t>
            </a:r>
            <a:endParaRPr lang="en-US" altLang="ja-JP" sz="3600" dirty="0">
              <a:latin typeface="+mn-ea"/>
            </a:endParaRPr>
          </a:p>
        </p:txBody>
      </p:sp>
      <p:sp>
        <p:nvSpPr>
          <p:cNvPr id="3" name="テキスト ボックス 2"/>
          <p:cNvSpPr txBox="1"/>
          <p:nvPr/>
        </p:nvSpPr>
        <p:spPr>
          <a:xfrm>
            <a:off x="453473" y="3346612"/>
            <a:ext cx="1569660" cy="369332"/>
          </a:xfrm>
          <a:prstGeom prst="rect">
            <a:avLst/>
          </a:prstGeom>
          <a:noFill/>
        </p:spPr>
        <p:txBody>
          <a:bodyPr wrap="none" rtlCol="0">
            <a:spAutoFit/>
          </a:bodyPr>
          <a:lstStyle/>
          <a:p>
            <a:r>
              <a:rPr lang="ja-JP" altLang="en-US" b="1" dirty="0" smtClean="0">
                <a:solidFill>
                  <a:srgbClr val="0070C0"/>
                </a:solidFill>
              </a:rPr>
              <a:t>標準星の観測</a:t>
            </a:r>
            <a:endParaRPr kumimoji="1" lang="ja-JP" altLang="en-US" b="1" dirty="0">
              <a:solidFill>
                <a:srgbClr val="0070C0"/>
              </a:solidFill>
            </a:endParaRPr>
          </a:p>
        </p:txBody>
      </p:sp>
      <p:sp>
        <p:nvSpPr>
          <p:cNvPr id="7" name="テキスト ボックス 6"/>
          <p:cNvSpPr txBox="1"/>
          <p:nvPr/>
        </p:nvSpPr>
        <p:spPr>
          <a:xfrm>
            <a:off x="448917" y="5939988"/>
            <a:ext cx="8246168" cy="369332"/>
          </a:xfrm>
          <a:prstGeom prst="rect">
            <a:avLst/>
          </a:prstGeom>
          <a:noFill/>
        </p:spPr>
        <p:txBody>
          <a:bodyPr wrap="none" rtlCol="0">
            <a:spAutoFit/>
          </a:bodyPr>
          <a:lstStyle/>
          <a:p>
            <a:r>
              <a:rPr kumimoji="1" lang="en-US" altLang="ja-JP" dirty="0" smtClean="0"/>
              <a:t>※</a:t>
            </a:r>
            <a:r>
              <a:rPr kumimoji="1" lang="ja-JP" altLang="en-US" dirty="0" smtClean="0"/>
              <a:t>全ての観測は近赤外線用の金属</a:t>
            </a:r>
            <a:r>
              <a:rPr kumimoji="1" lang="en-US" altLang="ja-JP" dirty="0" smtClean="0"/>
              <a:t>ND</a:t>
            </a:r>
            <a:r>
              <a:rPr kumimoji="1" lang="ja-JP" altLang="en-US" dirty="0" smtClean="0"/>
              <a:t>フィルターにより</a:t>
            </a:r>
            <a:r>
              <a:rPr kumimoji="1" lang="en-US" altLang="ja-JP" dirty="0" smtClean="0"/>
              <a:t>1/100</a:t>
            </a:r>
            <a:r>
              <a:rPr kumimoji="1" lang="ja-JP" altLang="en-US" dirty="0" smtClean="0"/>
              <a:t>の光量に減光して観測</a:t>
            </a:r>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321486874"/>
              </p:ext>
            </p:extLst>
          </p:nvPr>
        </p:nvGraphicFramePr>
        <p:xfrm>
          <a:off x="4211960" y="3287180"/>
          <a:ext cx="4011391" cy="1828800"/>
        </p:xfrm>
        <a:graphic>
          <a:graphicData uri="http://schemas.openxmlformats.org/drawingml/2006/table">
            <a:tbl>
              <a:tblPr firstRow="1" bandRow="1">
                <a:tableStyleId>{D7AC3CCA-C797-4891-BE02-D94E43425B78}</a:tableStyleId>
              </a:tblPr>
              <a:tblGrid>
                <a:gridCol w="1584176"/>
                <a:gridCol w="2427215"/>
              </a:tblGrid>
              <a:tr h="149736">
                <a:tc>
                  <a:txBody>
                    <a:bodyPr/>
                    <a:lstStyle/>
                    <a:p>
                      <a:pPr algn="ctr"/>
                      <a:r>
                        <a:rPr kumimoji="1" lang="en-US" altLang="ja-JP" sz="1800" b="0" dirty="0" smtClean="0">
                          <a:latin typeface="+mn-lt"/>
                          <a:ea typeface="+mn-ea"/>
                        </a:rPr>
                        <a:t>Type</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K2II—III</a:t>
                      </a:r>
                      <a:endParaRPr kumimoji="1" lang="ja-JP" altLang="en-US" sz="1800" b="0" dirty="0">
                        <a:latin typeface="+mn-lt"/>
                        <a:ea typeface="+mn-ea"/>
                      </a:endParaRPr>
                    </a:p>
                  </a:txBody>
                  <a:tcPr/>
                </a:tc>
              </a:tr>
              <a:tr h="283413">
                <a:tc>
                  <a:txBody>
                    <a:bodyPr/>
                    <a:lstStyle/>
                    <a:p>
                      <a:pPr algn="ctr"/>
                      <a:r>
                        <a:rPr kumimoji="1" lang="en-US" altLang="ja-JP" sz="1800" b="0" dirty="0" smtClean="0">
                          <a:latin typeface="+mn-lt"/>
                          <a:ea typeface="+mn-ea"/>
                        </a:rPr>
                        <a:t>RA</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16h48m39.9s</a:t>
                      </a:r>
                      <a:endParaRPr kumimoji="1" lang="ja-JP" altLang="en-US" sz="1800" b="0" dirty="0">
                        <a:latin typeface="+mn-lt"/>
                        <a:ea typeface="+mn-ea"/>
                      </a:endParaRPr>
                    </a:p>
                  </a:txBody>
                  <a:tcPr/>
                </a:tc>
              </a:tr>
              <a:tr h="283413">
                <a:tc>
                  <a:txBody>
                    <a:bodyPr/>
                    <a:lstStyle/>
                    <a:p>
                      <a:pPr algn="ctr"/>
                      <a:r>
                        <a:rPr kumimoji="1" lang="en-US" altLang="ja-JP" sz="1800" b="0" dirty="0" smtClean="0">
                          <a:latin typeface="+mn-lt"/>
                          <a:ea typeface="+mn-ea"/>
                        </a:rPr>
                        <a:t>Dec</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-69d01m39.9s</a:t>
                      </a:r>
                      <a:endParaRPr kumimoji="1" lang="ja-JP" altLang="en-US" sz="1800" b="0" dirty="0">
                        <a:latin typeface="+mn-lt"/>
                        <a:ea typeface="+mn-ea"/>
                      </a:endParaRPr>
                    </a:p>
                  </a:txBody>
                  <a:tcPr/>
                </a:tc>
              </a:tr>
              <a:tr h="283413">
                <a:tc>
                  <a:txBody>
                    <a:bodyPr/>
                    <a:lstStyle/>
                    <a:p>
                      <a:pPr algn="ctr"/>
                      <a:r>
                        <a:rPr kumimoji="1" lang="en-US" altLang="ja-JP" sz="1800" b="0" dirty="0" smtClean="0">
                          <a:latin typeface="+mn-lt"/>
                          <a:ea typeface="+mn-ea"/>
                        </a:rPr>
                        <a:t>H-band</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-1.042±0.192</a:t>
                      </a:r>
                      <a:endParaRPr kumimoji="1" lang="ja-JP" altLang="en-US" sz="1800" b="0" dirty="0">
                        <a:latin typeface="+mn-lt"/>
                        <a:ea typeface="+mn-ea"/>
                      </a:endParaRPr>
                    </a:p>
                  </a:txBody>
                  <a:tcPr/>
                </a:tc>
              </a:tr>
              <a:tr h="283413">
                <a:tc>
                  <a:txBody>
                    <a:bodyPr/>
                    <a:lstStyle/>
                    <a:p>
                      <a:pPr algn="ctr"/>
                      <a:r>
                        <a:rPr kumimoji="1" lang="en-US" altLang="ja-JP" sz="1800" b="0" dirty="0" smtClean="0">
                          <a:latin typeface="+mn-lt"/>
                          <a:ea typeface="+mn-ea"/>
                        </a:rPr>
                        <a:t>Ks-band</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-1.176±0.192</a:t>
                      </a:r>
                      <a:endParaRPr kumimoji="1" lang="ja-JP" altLang="en-US" sz="1800" b="0" dirty="0">
                        <a:latin typeface="+mn-lt"/>
                        <a:ea typeface="+mn-ea"/>
                      </a:endParaRPr>
                    </a:p>
                  </a:txBody>
                  <a:tcPr/>
                </a:tc>
              </a:tr>
            </a:tbl>
          </a:graphicData>
        </a:graphic>
      </p:graphicFrame>
      <p:sp>
        <p:nvSpPr>
          <p:cNvPr id="2" name="正方形/長方形 1"/>
          <p:cNvSpPr/>
          <p:nvPr/>
        </p:nvSpPr>
        <p:spPr>
          <a:xfrm>
            <a:off x="946750" y="3764132"/>
            <a:ext cx="3045001" cy="369332"/>
          </a:xfrm>
          <a:prstGeom prst="rect">
            <a:avLst/>
          </a:prstGeom>
        </p:spPr>
        <p:txBody>
          <a:bodyPr wrap="none">
            <a:spAutoFit/>
          </a:bodyPr>
          <a:lstStyle/>
          <a:p>
            <a:r>
              <a:rPr lang="ja-JP" altLang="en-US" dirty="0" smtClean="0"/>
              <a:t>みなみの</a:t>
            </a:r>
            <a:r>
              <a:rPr lang="ja-JP" altLang="en-US" dirty="0"/>
              <a:t>さんかく座</a:t>
            </a:r>
            <a:r>
              <a:rPr lang="en-US" altLang="ja-JP" dirty="0"/>
              <a:t>α</a:t>
            </a:r>
            <a:r>
              <a:rPr lang="ja-JP" altLang="en-US" dirty="0" smtClean="0"/>
              <a:t>星　</a:t>
            </a:r>
            <a:r>
              <a:rPr lang="en-US" altLang="ja-JP" dirty="0" smtClean="0"/>
              <a:t>Atria</a:t>
            </a:r>
          </a:p>
        </p:txBody>
      </p:sp>
      <p:sp>
        <p:nvSpPr>
          <p:cNvPr id="4" name="テキスト ボックス 3"/>
          <p:cNvSpPr txBox="1"/>
          <p:nvPr/>
        </p:nvSpPr>
        <p:spPr>
          <a:xfrm>
            <a:off x="1311333" y="1342508"/>
            <a:ext cx="6521337" cy="646331"/>
          </a:xfrm>
          <a:prstGeom prst="rect">
            <a:avLst/>
          </a:prstGeom>
          <a:noFill/>
        </p:spPr>
        <p:txBody>
          <a:bodyPr wrap="none" rtlCol="0">
            <a:spAutoFit/>
          </a:bodyPr>
          <a:lstStyle/>
          <a:p>
            <a:pPr algn="ctr"/>
            <a:r>
              <a:rPr lang="en-US" altLang="ja-JP" dirty="0" smtClean="0"/>
              <a:t>2011</a:t>
            </a:r>
            <a:r>
              <a:rPr lang="ja-JP" altLang="en-US" dirty="0" smtClean="0"/>
              <a:t>年</a:t>
            </a:r>
            <a:r>
              <a:rPr lang="en-US" altLang="ja-JP" dirty="0" smtClean="0"/>
              <a:t>1</a:t>
            </a:r>
            <a:r>
              <a:rPr lang="ja-JP" altLang="en-US" dirty="0" smtClean="0"/>
              <a:t>月</a:t>
            </a:r>
            <a:r>
              <a:rPr lang="en-US" altLang="ja-JP" dirty="0" smtClean="0"/>
              <a:t>23</a:t>
            </a:r>
            <a:r>
              <a:rPr lang="ja-JP" altLang="en-US" dirty="0" smtClean="0"/>
              <a:t>日</a:t>
            </a:r>
            <a:r>
              <a:rPr lang="en-US" altLang="ja-JP" dirty="0" smtClean="0"/>
              <a:t>-24</a:t>
            </a:r>
            <a:r>
              <a:rPr lang="ja-JP" altLang="en-US" dirty="0" smtClean="0"/>
              <a:t>日にかけて</a:t>
            </a:r>
            <a:r>
              <a:rPr lang="ja-JP" altLang="en-US" dirty="0"/>
              <a:t>ドーム</a:t>
            </a:r>
            <a:r>
              <a:rPr lang="ja-JP" altLang="en-US" dirty="0" smtClean="0"/>
              <a:t>ふじの空の明るさ観測を実施</a:t>
            </a:r>
            <a:endParaRPr lang="en-US" altLang="ja-JP" dirty="0" smtClean="0"/>
          </a:p>
          <a:p>
            <a:pPr algn="ctr"/>
            <a:r>
              <a:rPr kumimoji="1" lang="ja-JP" altLang="en-US" dirty="0" smtClean="0"/>
              <a:t>ちなみにこの期間は太陽の沈まない「白夜」</a:t>
            </a:r>
            <a:endParaRPr kumimoji="1" lang="ja-JP" altLang="en-US" dirty="0"/>
          </a:p>
        </p:txBody>
      </p:sp>
      <p:sp>
        <p:nvSpPr>
          <p:cNvPr id="9" name="テキスト ボックス 8"/>
          <p:cNvSpPr txBox="1"/>
          <p:nvPr/>
        </p:nvSpPr>
        <p:spPr>
          <a:xfrm>
            <a:off x="6105085" y="5147900"/>
            <a:ext cx="2464136" cy="369332"/>
          </a:xfrm>
          <a:prstGeom prst="rect">
            <a:avLst/>
          </a:prstGeom>
          <a:noFill/>
        </p:spPr>
        <p:txBody>
          <a:bodyPr wrap="none" rtlCol="0">
            <a:spAutoFit/>
          </a:bodyPr>
          <a:lstStyle/>
          <a:p>
            <a:r>
              <a:rPr kumimoji="1" lang="ja-JP" altLang="en-US" dirty="0" smtClean="0"/>
              <a:t>データは</a:t>
            </a:r>
            <a:r>
              <a:rPr kumimoji="1" lang="en-US" altLang="ja-JP" dirty="0" smtClean="0"/>
              <a:t>2MASS SPC</a:t>
            </a:r>
            <a:r>
              <a:rPr kumimoji="1" lang="ja-JP" altLang="en-US" dirty="0" smtClean="0"/>
              <a:t>より</a:t>
            </a:r>
            <a:endParaRPr kumimoji="1" lang="ja-JP" altLang="en-US" dirty="0"/>
          </a:p>
        </p:txBody>
      </p:sp>
      <p:sp>
        <p:nvSpPr>
          <p:cNvPr id="11" name="正方形/長方形 10"/>
          <p:cNvSpPr/>
          <p:nvPr/>
        </p:nvSpPr>
        <p:spPr>
          <a:xfrm>
            <a:off x="946750" y="4295292"/>
            <a:ext cx="3150096" cy="646331"/>
          </a:xfrm>
          <a:prstGeom prst="rect">
            <a:avLst/>
          </a:prstGeom>
        </p:spPr>
        <p:txBody>
          <a:bodyPr wrap="square">
            <a:spAutoFit/>
          </a:bodyPr>
          <a:lstStyle/>
          <a:p>
            <a:r>
              <a:rPr lang="ja-JP" altLang="en-US" dirty="0"/>
              <a:t>ディザリングしながら</a:t>
            </a:r>
            <a:r>
              <a:rPr lang="en-US" altLang="ja-JP" dirty="0"/>
              <a:t>10</a:t>
            </a:r>
            <a:r>
              <a:rPr lang="ja-JP" altLang="en-US" dirty="0"/>
              <a:t>枚撮像</a:t>
            </a:r>
            <a:endParaRPr lang="en-US" altLang="ja-JP" dirty="0"/>
          </a:p>
          <a:p>
            <a:r>
              <a:rPr lang="ja-JP" altLang="en-US" dirty="0" smtClean="0"/>
              <a:t>観測バンド</a:t>
            </a:r>
            <a:r>
              <a:rPr lang="en-US" altLang="ja-JP" dirty="0" smtClean="0"/>
              <a:t>H, Ks</a:t>
            </a:r>
            <a:endParaRPr lang="ja-JP" altLang="en-US" dirty="0"/>
          </a:p>
        </p:txBody>
      </p:sp>
      <p:sp>
        <p:nvSpPr>
          <p:cNvPr id="13" name="テキスト ボックス 12"/>
          <p:cNvSpPr txBox="1"/>
          <p:nvPr/>
        </p:nvSpPr>
        <p:spPr>
          <a:xfrm>
            <a:off x="448917" y="2204864"/>
            <a:ext cx="1114408" cy="369332"/>
          </a:xfrm>
          <a:prstGeom prst="rect">
            <a:avLst/>
          </a:prstGeom>
          <a:noFill/>
        </p:spPr>
        <p:txBody>
          <a:bodyPr wrap="none" rtlCol="0">
            <a:spAutoFit/>
          </a:bodyPr>
          <a:lstStyle/>
          <a:p>
            <a:r>
              <a:rPr lang="ja-JP" altLang="en-US" b="1" dirty="0" smtClean="0">
                <a:solidFill>
                  <a:srgbClr val="0070C0"/>
                </a:solidFill>
              </a:rPr>
              <a:t>空の観測</a:t>
            </a:r>
            <a:endParaRPr kumimoji="1" lang="ja-JP" altLang="en-US" b="1" dirty="0">
              <a:solidFill>
                <a:srgbClr val="0070C0"/>
              </a:solidFill>
            </a:endParaRPr>
          </a:p>
        </p:txBody>
      </p:sp>
      <p:sp>
        <p:nvSpPr>
          <p:cNvPr id="14" name="正方形/長方形 13"/>
          <p:cNvSpPr/>
          <p:nvPr/>
        </p:nvSpPr>
        <p:spPr>
          <a:xfrm>
            <a:off x="946750" y="2564904"/>
            <a:ext cx="5681363" cy="646331"/>
          </a:xfrm>
          <a:prstGeom prst="rect">
            <a:avLst/>
          </a:prstGeom>
        </p:spPr>
        <p:txBody>
          <a:bodyPr wrap="none">
            <a:spAutoFit/>
          </a:bodyPr>
          <a:lstStyle/>
          <a:p>
            <a:r>
              <a:rPr lang="ja-JP" altLang="en-US" dirty="0" smtClean="0"/>
              <a:t>あらかじめ決めておいた</a:t>
            </a:r>
            <a:r>
              <a:rPr lang="en-US" altLang="ja-JP" dirty="0" smtClean="0"/>
              <a:t>15</a:t>
            </a:r>
            <a:r>
              <a:rPr lang="ja-JP" altLang="en-US" dirty="0" smtClean="0"/>
              <a:t>の天域を</a:t>
            </a:r>
            <a:r>
              <a:rPr lang="en-US" altLang="ja-JP" dirty="0" smtClean="0"/>
              <a:t>1</a:t>
            </a:r>
            <a:r>
              <a:rPr lang="ja-JP" altLang="en-US" dirty="0" smtClean="0"/>
              <a:t>天域につき</a:t>
            </a:r>
            <a:r>
              <a:rPr lang="en-US" altLang="ja-JP" dirty="0" smtClean="0"/>
              <a:t>5</a:t>
            </a:r>
            <a:r>
              <a:rPr lang="ja-JP" altLang="en-US" dirty="0" smtClean="0"/>
              <a:t>枚撮像</a:t>
            </a:r>
            <a:endParaRPr lang="en-US" altLang="ja-JP" dirty="0" smtClean="0"/>
          </a:p>
          <a:p>
            <a:r>
              <a:rPr lang="ja-JP" altLang="en-US" dirty="0" smtClean="0"/>
              <a:t>観測バンド　</a:t>
            </a:r>
            <a:r>
              <a:rPr lang="en-US" altLang="ja-JP" dirty="0" smtClean="0"/>
              <a:t>H, Ks</a:t>
            </a:r>
          </a:p>
        </p:txBody>
      </p:sp>
    </p:spTree>
    <p:extLst>
      <p:ext uri="{BB962C8B-B14F-4D97-AF65-F5344CB8AC3E}">
        <p14:creationId xmlns:p14="http://schemas.microsoft.com/office/powerpoint/2010/main" val="3250425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857" t="9847" r="33133" b="9970"/>
          <a:stretch/>
        </p:blipFill>
        <p:spPr bwMode="auto">
          <a:xfrm>
            <a:off x="1837208" y="1348764"/>
            <a:ext cx="5399088" cy="530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円/楕円 10"/>
          <p:cNvSpPr/>
          <p:nvPr/>
        </p:nvSpPr>
        <p:spPr>
          <a:xfrm>
            <a:off x="4392488" y="4091997"/>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円/楕円 11"/>
          <p:cNvSpPr/>
          <p:nvPr/>
        </p:nvSpPr>
        <p:spPr>
          <a:xfrm>
            <a:off x="3528392" y="3515934"/>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円/楕円 13"/>
          <p:cNvSpPr/>
          <p:nvPr/>
        </p:nvSpPr>
        <p:spPr>
          <a:xfrm>
            <a:off x="3960440" y="3803966"/>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円/楕円 22"/>
          <p:cNvSpPr/>
          <p:nvPr/>
        </p:nvSpPr>
        <p:spPr>
          <a:xfrm>
            <a:off x="2664296" y="2867861"/>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円/楕円 23"/>
          <p:cNvSpPr/>
          <p:nvPr/>
        </p:nvSpPr>
        <p:spPr>
          <a:xfrm>
            <a:off x="4896544" y="4380030"/>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円/楕円 24"/>
          <p:cNvSpPr/>
          <p:nvPr/>
        </p:nvSpPr>
        <p:spPr>
          <a:xfrm>
            <a:off x="5328592" y="4668062"/>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円/楕円 25"/>
          <p:cNvSpPr/>
          <p:nvPr/>
        </p:nvSpPr>
        <p:spPr>
          <a:xfrm>
            <a:off x="5832648" y="4956093"/>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円/楕円 26"/>
          <p:cNvSpPr/>
          <p:nvPr/>
        </p:nvSpPr>
        <p:spPr>
          <a:xfrm>
            <a:off x="6336704" y="5244125"/>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円/楕円 27"/>
          <p:cNvSpPr/>
          <p:nvPr/>
        </p:nvSpPr>
        <p:spPr>
          <a:xfrm>
            <a:off x="4536504" y="4452037"/>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円/楕円 28"/>
          <p:cNvSpPr/>
          <p:nvPr/>
        </p:nvSpPr>
        <p:spPr>
          <a:xfrm>
            <a:off x="4176464" y="4884086"/>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円/楕円 29"/>
          <p:cNvSpPr/>
          <p:nvPr/>
        </p:nvSpPr>
        <p:spPr>
          <a:xfrm>
            <a:off x="3816424" y="5316133"/>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円/楕円 30"/>
          <p:cNvSpPr/>
          <p:nvPr/>
        </p:nvSpPr>
        <p:spPr>
          <a:xfrm>
            <a:off x="3456384" y="5748181"/>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p:cNvSpPr txBox="1"/>
          <p:nvPr/>
        </p:nvSpPr>
        <p:spPr>
          <a:xfrm>
            <a:off x="4414330" y="3786348"/>
            <a:ext cx="301686" cy="369332"/>
          </a:xfrm>
          <a:prstGeom prst="rect">
            <a:avLst/>
          </a:prstGeom>
          <a:noFill/>
        </p:spPr>
        <p:txBody>
          <a:bodyPr wrap="none" rtlCol="0">
            <a:spAutoFit/>
          </a:bodyPr>
          <a:lstStyle/>
          <a:p>
            <a:r>
              <a:rPr kumimoji="1" lang="en-US" altLang="ja-JP" dirty="0" smtClean="0">
                <a:solidFill>
                  <a:srgbClr val="FF0000"/>
                </a:solidFill>
              </a:rPr>
              <a:t>1</a:t>
            </a:r>
            <a:endParaRPr kumimoji="1" lang="ja-JP" altLang="en-US" dirty="0">
              <a:solidFill>
                <a:srgbClr val="FF0000"/>
              </a:solidFill>
            </a:endParaRPr>
          </a:p>
        </p:txBody>
      </p:sp>
      <p:sp>
        <p:nvSpPr>
          <p:cNvPr id="39" name="テキスト ボックス 38"/>
          <p:cNvSpPr txBox="1"/>
          <p:nvPr/>
        </p:nvSpPr>
        <p:spPr>
          <a:xfrm>
            <a:off x="4009165" y="3517291"/>
            <a:ext cx="301686" cy="369332"/>
          </a:xfrm>
          <a:prstGeom prst="rect">
            <a:avLst/>
          </a:prstGeom>
          <a:noFill/>
        </p:spPr>
        <p:txBody>
          <a:bodyPr wrap="none" rtlCol="0">
            <a:spAutoFit/>
          </a:bodyPr>
          <a:lstStyle/>
          <a:p>
            <a:r>
              <a:rPr kumimoji="1" lang="en-US" altLang="ja-JP" dirty="0" smtClean="0">
                <a:solidFill>
                  <a:srgbClr val="FF0000"/>
                </a:solidFill>
              </a:rPr>
              <a:t>2</a:t>
            </a:r>
            <a:endParaRPr kumimoji="1" lang="ja-JP" altLang="en-US" dirty="0">
              <a:solidFill>
                <a:srgbClr val="FF0000"/>
              </a:solidFill>
            </a:endParaRPr>
          </a:p>
        </p:txBody>
      </p:sp>
      <p:sp>
        <p:nvSpPr>
          <p:cNvPr id="40" name="テキスト ボックス 39"/>
          <p:cNvSpPr txBox="1"/>
          <p:nvPr/>
        </p:nvSpPr>
        <p:spPr>
          <a:xfrm>
            <a:off x="3600400" y="3218610"/>
            <a:ext cx="301686" cy="369332"/>
          </a:xfrm>
          <a:prstGeom prst="rect">
            <a:avLst/>
          </a:prstGeom>
          <a:noFill/>
        </p:spPr>
        <p:txBody>
          <a:bodyPr wrap="none" rtlCol="0">
            <a:spAutoFit/>
          </a:bodyPr>
          <a:lstStyle/>
          <a:p>
            <a:r>
              <a:rPr kumimoji="1" lang="en-US" altLang="ja-JP" dirty="0" smtClean="0">
                <a:solidFill>
                  <a:srgbClr val="FF0000"/>
                </a:solidFill>
              </a:rPr>
              <a:t>3</a:t>
            </a:r>
            <a:endParaRPr kumimoji="1" lang="ja-JP" altLang="en-US" dirty="0">
              <a:solidFill>
                <a:srgbClr val="FF0000"/>
              </a:solidFill>
            </a:endParaRPr>
          </a:p>
        </p:txBody>
      </p:sp>
      <p:sp>
        <p:nvSpPr>
          <p:cNvPr id="41" name="テキスト ボックス 40"/>
          <p:cNvSpPr txBox="1"/>
          <p:nvPr/>
        </p:nvSpPr>
        <p:spPr>
          <a:xfrm>
            <a:off x="2736304" y="2570537"/>
            <a:ext cx="301686" cy="369332"/>
          </a:xfrm>
          <a:prstGeom prst="rect">
            <a:avLst/>
          </a:prstGeom>
          <a:noFill/>
        </p:spPr>
        <p:txBody>
          <a:bodyPr wrap="none" rtlCol="0">
            <a:spAutoFit/>
          </a:bodyPr>
          <a:lstStyle/>
          <a:p>
            <a:r>
              <a:rPr kumimoji="1" lang="en-US" altLang="ja-JP" dirty="0" smtClean="0">
                <a:solidFill>
                  <a:srgbClr val="FF0000"/>
                </a:solidFill>
              </a:rPr>
              <a:t>5</a:t>
            </a:r>
            <a:endParaRPr kumimoji="1" lang="ja-JP" altLang="en-US" dirty="0">
              <a:solidFill>
                <a:srgbClr val="FF0000"/>
              </a:solidFill>
            </a:endParaRPr>
          </a:p>
        </p:txBody>
      </p:sp>
      <p:sp>
        <p:nvSpPr>
          <p:cNvPr id="42" name="テキスト ボックス 41"/>
          <p:cNvSpPr txBox="1"/>
          <p:nvPr/>
        </p:nvSpPr>
        <p:spPr>
          <a:xfrm>
            <a:off x="3563888" y="5720798"/>
            <a:ext cx="301686" cy="369332"/>
          </a:xfrm>
          <a:prstGeom prst="rect">
            <a:avLst/>
          </a:prstGeom>
          <a:noFill/>
        </p:spPr>
        <p:txBody>
          <a:bodyPr wrap="none" rtlCol="0">
            <a:spAutoFit/>
          </a:bodyPr>
          <a:lstStyle/>
          <a:p>
            <a:r>
              <a:rPr kumimoji="1" lang="en-US" altLang="ja-JP" dirty="0" smtClean="0">
                <a:solidFill>
                  <a:srgbClr val="FF0000"/>
                </a:solidFill>
              </a:rPr>
              <a:t>7</a:t>
            </a:r>
            <a:endParaRPr kumimoji="1" lang="ja-JP" altLang="en-US" dirty="0">
              <a:solidFill>
                <a:srgbClr val="FF0000"/>
              </a:solidFill>
            </a:endParaRPr>
          </a:p>
        </p:txBody>
      </p:sp>
      <p:sp>
        <p:nvSpPr>
          <p:cNvPr id="43" name="テキスト ボックス 42"/>
          <p:cNvSpPr txBox="1"/>
          <p:nvPr/>
        </p:nvSpPr>
        <p:spPr>
          <a:xfrm>
            <a:off x="3923928" y="5288750"/>
            <a:ext cx="301686" cy="369332"/>
          </a:xfrm>
          <a:prstGeom prst="rect">
            <a:avLst/>
          </a:prstGeom>
          <a:noFill/>
        </p:spPr>
        <p:txBody>
          <a:bodyPr wrap="none" rtlCol="0">
            <a:spAutoFit/>
          </a:bodyPr>
          <a:lstStyle/>
          <a:p>
            <a:r>
              <a:rPr kumimoji="1" lang="en-US" altLang="ja-JP" dirty="0" smtClean="0">
                <a:solidFill>
                  <a:srgbClr val="FF0000"/>
                </a:solidFill>
              </a:rPr>
              <a:t>8</a:t>
            </a:r>
            <a:endParaRPr kumimoji="1" lang="ja-JP" altLang="en-US" dirty="0">
              <a:solidFill>
                <a:srgbClr val="FF0000"/>
              </a:solidFill>
            </a:endParaRPr>
          </a:p>
        </p:txBody>
      </p:sp>
      <p:sp>
        <p:nvSpPr>
          <p:cNvPr id="44" name="テキスト ボックス 43"/>
          <p:cNvSpPr txBox="1"/>
          <p:nvPr/>
        </p:nvSpPr>
        <p:spPr>
          <a:xfrm>
            <a:off x="4270314" y="4856702"/>
            <a:ext cx="301686" cy="369332"/>
          </a:xfrm>
          <a:prstGeom prst="rect">
            <a:avLst/>
          </a:prstGeom>
          <a:noFill/>
        </p:spPr>
        <p:txBody>
          <a:bodyPr wrap="none" rtlCol="0">
            <a:spAutoFit/>
          </a:bodyPr>
          <a:lstStyle/>
          <a:p>
            <a:r>
              <a:rPr kumimoji="1" lang="en-US" altLang="ja-JP" dirty="0" smtClean="0">
                <a:solidFill>
                  <a:srgbClr val="FF0000"/>
                </a:solidFill>
              </a:rPr>
              <a:t>9</a:t>
            </a:r>
            <a:endParaRPr kumimoji="1" lang="ja-JP" altLang="en-US" dirty="0">
              <a:solidFill>
                <a:srgbClr val="FF0000"/>
              </a:solidFill>
            </a:endParaRPr>
          </a:p>
        </p:txBody>
      </p:sp>
      <p:sp>
        <p:nvSpPr>
          <p:cNvPr id="45" name="テキスト ボックス 44"/>
          <p:cNvSpPr txBox="1"/>
          <p:nvPr/>
        </p:nvSpPr>
        <p:spPr>
          <a:xfrm>
            <a:off x="4585344" y="4531482"/>
            <a:ext cx="418704" cy="369332"/>
          </a:xfrm>
          <a:prstGeom prst="rect">
            <a:avLst/>
          </a:prstGeom>
          <a:noFill/>
        </p:spPr>
        <p:txBody>
          <a:bodyPr wrap="none" rtlCol="0">
            <a:spAutoFit/>
          </a:bodyPr>
          <a:lstStyle/>
          <a:p>
            <a:r>
              <a:rPr kumimoji="1" lang="en-US" altLang="ja-JP" dirty="0" smtClean="0">
                <a:solidFill>
                  <a:srgbClr val="FF0000"/>
                </a:solidFill>
              </a:rPr>
              <a:t>10</a:t>
            </a:r>
            <a:endParaRPr kumimoji="1" lang="ja-JP" altLang="en-US" dirty="0">
              <a:solidFill>
                <a:srgbClr val="FF0000"/>
              </a:solidFill>
            </a:endParaRPr>
          </a:p>
        </p:txBody>
      </p:sp>
      <p:sp>
        <p:nvSpPr>
          <p:cNvPr id="46" name="テキスト ボックス 45"/>
          <p:cNvSpPr txBox="1"/>
          <p:nvPr/>
        </p:nvSpPr>
        <p:spPr>
          <a:xfrm>
            <a:off x="5004048" y="4150602"/>
            <a:ext cx="418704" cy="369332"/>
          </a:xfrm>
          <a:prstGeom prst="rect">
            <a:avLst/>
          </a:prstGeom>
          <a:noFill/>
        </p:spPr>
        <p:txBody>
          <a:bodyPr wrap="none" rtlCol="0">
            <a:spAutoFit/>
          </a:bodyPr>
          <a:lstStyle/>
          <a:p>
            <a:r>
              <a:rPr kumimoji="1" lang="en-US" altLang="ja-JP" dirty="0" smtClean="0">
                <a:solidFill>
                  <a:srgbClr val="FF0000"/>
                </a:solidFill>
              </a:rPr>
              <a:t>11</a:t>
            </a:r>
            <a:endParaRPr kumimoji="1" lang="ja-JP" altLang="en-US" dirty="0">
              <a:solidFill>
                <a:srgbClr val="FF0000"/>
              </a:solidFill>
            </a:endParaRPr>
          </a:p>
        </p:txBody>
      </p:sp>
      <p:sp>
        <p:nvSpPr>
          <p:cNvPr id="47" name="テキスト ボックス 46"/>
          <p:cNvSpPr txBox="1"/>
          <p:nvPr/>
        </p:nvSpPr>
        <p:spPr>
          <a:xfrm>
            <a:off x="5436096" y="4411388"/>
            <a:ext cx="418704" cy="369332"/>
          </a:xfrm>
          <a:prstGeom prst="rect">
            <a:avLst/>
          </a:prstGeom>
          <a:noFill/>
        </p:spPr>
        <p:txBody>
          <a:bodyPr wrap="none" rtlCol="0">
            <a:spAutoFit/>
          </a:bodyPr>
          <a:lstStyle/>
          <a:p>
            <a:r>
              <a:rPr kumimoji="1" lang="en-US" altLang="ja-JP" dirty="0" smtClean="0">
                <a:solidFill>
                  <a:srgbClr val="FF0000"/>
                </a:solidFill>
              </a:rPr>
              <a:t>12</a:t>
            </a:r>
            <a:endParaRPr kumimoji="1" lang="ja-JP" altLang="en-US" dirty="0">
              <a:solidFill>
                <a:srgbClr val="FF0000"/>
              </a:solidFill>
            </a:endParaRPr>
          </a:p>
        </p:txBody>
      </p:sp>
      <p:sp>
        <p:nvSpPr>
          <p:cNvPr id="48" name="テキスト ボックス 47"/>
          <p:cNvSpPr txBox="1"/>
          <p:nvPr/>
        </p:nvSpPr>
        <p:spPr>
          <a:xfrm>
            <a:off x="5904656" y="4699420"/>
            <a:ext cx="418704" cy="369332"/>
          </a:xfrm>
          <a:prstGeom prst="rect">
            <a:avLst/>
          </a:prstGeom>
          <a:noFill/>
        </p:spPr>
        <p:txBody>
          <a:bodyPr wrap="none" rtlCol="0">
            <a:spAutoFit/>
          </a:bodyPr>
          <a:lstStyle/>
          <a:p>
            <a:r>
              <a:rPr kumimoji="1" lang="en-US" altLang="ja-JP" dirty="0" smtClean="0">
                <a:solidFill>
                  <a:srgbClr val="FF0000"/>
                </a:solidFill>
              </a:rPr>
              <a:t>13</a:t>
            </a:r>
            <a:endParaRPr kumimoji="1" lang="ja-JP" altLang="en-US" dirty="0">
              <a:solidFill>
                <a:srgbClr val="FF0000"/>
              </a:solidFill>
            </a:endParaRPr>
          </a:p>
        </p:txBody>
      </p:sp>
      <p:sp>
        <p:nvSpPr>
          <p:cNvPr id="49" name="テキスト ボックス 48"/>
          <p:cNvSpPr txBox="1"/>
          <p:nvPr/>
        </p:nvSpPr>
        <p:spPr>
          <a:xfrm>
            <a:off x="6372200" y="4928710"/>
            <a:ext cx="418704" cy="369332"/>
          </a:xfrm>
          <a:prstGeom prst="rect">
            <a:avLst/>
          </a:prstGeom>
          <a:noFill/>
        </p:spPr>
        <p:txBody>
          <a:bodyPr wrap="none" rtlCol="0">
            <a:spAutoFit/>
          </a:bodyPr>
          <a:lstStyle/>
          <a:p>
            <a:r>
              <a:rPr kumimoji="1" lang="en-US" altLang="ja-JP" dirty="0" smtClean="0">
                <a:solidFill>
                  <a:srgbClr val="FF0000"/>
                </a:solidFill>
              </a:rPr>
              <a:t>14</a:t>
            </a:r>
            <a:endParaRPr kumimoji="1" lang="ja-JP" altLang="en-US" dirty="0">
              <a:solidFill>
                <a:srgbClr val="FF0000"/>
              </a:solidFill>
            </a:endParaRPr>
          </a:p>
        </p:txBody>
      </p:sp>
      <p:sp>
        <p:nvSpPr>
          <p:cNvPr id="37" name="テキスト ボックス 36"/>
          <p:cNvSpPr txBox="1"/>
          <p:nvPr/>
        </p:nvSpPr>
        <p:spPr>
          <a:xfrm>
            <a:off x="66657" y="1400318"/>
            <a:ext cx="1702710" cy="646331"/>
          </a:xfrm>
          <a:prstGeom prst="rect">
            <a:avLst/>
          </a:prstGeom>
          <a:noFill/>
        </p:spPr>
        <p:txBody>
          <a:bodyPr wrap="none" rtlCol="0">
            <a:spAutoFit/>
          </a:bodyPr>
          <a:lstStyle/>
          <a:p>
            <a:r>
              <a:rPr kumimoji="1" lang="ja-JP" altLang="en-US" dirty="0" smtClean="0"/>
              <a:t>太陽</a:t>
            </a:r>
            <a:r>
              <a:rPr lang="ja-JP" altLang="en-US" dirty="0" smtClean="0"/>
              <a:t>の</a:t>
            </a:r>
            <a:r>
              <a:rPr lang="en-US" altLang="ja-JP" dirty="0" smtClean="0"/>
              <a:t>Ra,dec</a:t>
            </a:r>
            <a:r>
              <a:rPr lang="ja-JP" altLang="en-US" dirty="0" smtClean="0"/>
              <a:t>を</a:t>
            </a:r>
            <a:endParaRPr lang="en-US" altLang="ja-JP" dirty="0" smtClean="0"/>
          </a:p>
          <a:p>
            <a:r>
              <a:rPr kumimoji="1" lang="en-US" altLang="ja-JP" dirty="0" smtClean="0"/>
              <a:t>(</a:t>
            </a:r>
            <a:r>
              <a:rPr lang="en-US" altLang="ja-JP" dirty="0" smtClean="0"/>
              <a:t>α, δ</a:t>
            </a:r>
            <a:r>
              <a:rPr kumimoji="1" lang="en-US" altLang="ja-JP" dirty="0" smtClean="0"/>
              <a:t>)</a:t>
            </a:r>
            <a:r>
              <a:rPr kumimoji="1" lang="ja-JP" altLang="en-US" dirty="0" smtClean="0"/>
              <a:t>とすると</a:t>
            </a:r>
            <a:endParaRPr kumimoji="1" lang="ja-JP" altLang="en-US" dirty="0"/>
          </a:p>
        </p:txBody>
      </p:sp>
      <p:sp>
        <p:nvSpPr>
          <p:cNvPr id="38" name="テキスト ボックス 37"/>
          <p:cNvSpPr txBox="1"/>
          <p:nvPr/>
        </p:nvSpPr>
        <p:spPr>
          <a:xfrm>
            <a:off x="153438" y="6444044"/>
            <a:ext cx="1539204" cy="369332"/>
          </a:xfrm>
          <a:prstGeom prst="rect">
            <a:avLst/>
          </a:prstGeom>
          <a:noFill/>
        </p:spPr>
        <p:txBody>
          <a:bodyPr wrap="none" rtlCol="0">
            <a:spAutoFit/>
          </a:bodyPr>
          <a:lstStyle/>
          <a:p>
            <a:r>
              <a:rPr lang="ja-JP" altLang="en-US" dirty="0" smtClean="0"/>
              <a:t>の</a:t>
            </a:r>
            <a:r>
              <a:rPr lang="en-US" altLang="ja-JP" dirty="0" smtClean="0"/>
              <a:t>15</a:t>
            </a:r>
            <a:r>
              <a:rPr lang="ja-JP" altLang="en-US" dirty="0" smtClean="0"/>
              <a:t>点</a:t>
            </a:r>
            <a:r>
              <a:rPr kumimoji="1" lang="ja-JP" altLang="en-US" dirty="0" smtClean="0"/>
              <a:t>を観測</a:t>
            </a:r>
            <a:endParaRPr kumimoji="1" lang="ja-JP" altLang="en-US" dirty="0"/>
          </a:p>
        </p:txBody>
      </p:sp>
      <p:sp>
        <p:nvSpPr>
          <p:cNvPr id="50" name="テキスト ボックス 49"/>
          <p:cNvSpPr txBox="1"/>
          <p:nvPr/>
        </p:nvSpPr>
        <p:spPr>
          <a:xfrm>
            <a:off x="7305035" y="5179574"/>
            <a:ext cx="1838965" cy="1477328"/>
          </a:xfrm>
          <a:prstGeom prst="rect">
            <a:avLst/>
          </a:prstGeom>
          <a:noFill/>
        </p:spPr>
        <p:txBody>
          <a:bodyPr wrap="none" rtlCol="0">
            <a:spAutoFit/>
          </a:bodyPr>
          <a:lstStyle/>
          <a:p>
            <a:r>
              <a:rPr kumimoji="1" lang="en-US" altLang="ja-JP" dirty="0" smtClean="0"/>
              <a:t>※</a:t>
            </a:r>
            <a:r>
              <a:rPr kumimoji="1" lang="ja-JP" altLang="en-US" dirty="0" smtClean="0"/>
              <a:t>但し</a:t>
            </a:r>
            <a:endParaRPr kumimoji="1" lang="en-US" altLang="ja-JP" dirty="0" smtClean="0"/>
          </a:p>
          <a:p>
            <a:r>
              <a:rPr kumimoji="1" lang="ja-JP" altLang="en-US" dirty="0" smtClean="0"/>
              <a:t>・太陽に近すぎる</a:t>
            </a:r>
            <a:endParaRPr kumimoji="1" lang="en-US" altLang="ja-JP" dirty="0" smtClean="0"/>
          </a:p>
          <a:p>
            <a:r>
              <a:rPr lang="ja-JP" altLang="en-US" dirty="0" smtClean="0"/>
              <a:t>・地平線下</a:t>
            </a:r>
            <a:endParaRPr lang="en-US" altLang="ja-JP" dirty="0" smtClean="0"/>
          </a:p>
          <a:p>
            <a:r>
              <a:rPr lang="ja-JP" altLang="en-US" dirty="0" smtClean="0"/>
              <a:t>（図では</a:t>
            </a:r>
            <a:r>
              <a:rPr lang="en-US" altLang="ja-JP" dirty="0" smtClean="0"/>
              <a:t>4, 6, 15</a:t>
            </a:r>
            <a:r>
              <a:rPr lang="ja-JP" altLang="en-US" dirty="0" smtClean="0"/>
              <a:t>）</a:t>
            </a:r>
            <a:endParaRPr lang="en-US" altLang="ja-JP" dirty="0" smtClean="0"/>
          </a:p>
          <a:p>
            <a:r>
              <a:rPr kumimoji="1" lang="ja-JP" altLang="en-US" dirty="0" smtClean="0"/>
              <a:t>場合は観測せず</a:t>
            </a:r>
            <a:endParaRPr kumimoji="1" lang="en-US" altLang="ja-JP" dirty="0" smtClean="0"/>
          </a:p>
        </p:txBody>
      </p:sp>
      <p:sp>
        <p:nvSpPr>
          <p:cNvPr id="51" name="テキスト ボックス 50"/>
          <p:cNvSpPr txBox="1"/>
          <p:nvPr/>
        </p:nvSpPr>
        <p:spPr>
          <a:xfrm>
            <a:off x="179512" y="2124813"/>
            <a:ext cx="1554816" cy="4247317"/>
          </a:xfrm>
          <a:prstGeom prst="rect">
            <a:avLst/>
          </a:prstGeom>
          <a:noFill/>
        </p:spPr>
        <p:txBody>
          <a:bodyPr wrap="square" rtlCol="0">
            <a:spAutoFit/>
          </a:bodyPr>
          <a:lstStyle/>
          <a:p>
            <a:r>
              <a:rPr kumimoji="1" lang="en-US" altLang="ja-JP" dirty="0" smtClean="0"/>
              <a:t>  1 (</a:t>
            </a:r>
            <a:r>
              <a:rPr lang="en-US" altLang="ja-JP" dirty="0" smtClean="0"/>
              <a:t>α, -80</a:t>
            </a:r>
            <a:r>
              <a:rPr kumimoji="1" lang="en-US" altLang="ja-JP" dirty="0" smtClean="0"/>
              <a:t>)</a:t>
            </a:r>
          </a:p>
          <a:p>
            <a:r>
              <a:rPr lang="en-US" altLang="ja-JP" dirty="0" smtClean="0"/>
              <a:t>  2 (α, -60</a:t>
            </a:r>
            <a:r>
              <a:rPr lang="en-US" altLang="ja-JP" dirty="0"/>
              <a:t>)</a:t>
            </a:r>
          </a:p>
          <a:p>
            <a:r>
              <a:rPr lang="en-US" altLang="ja-JP" dirty="0" smtClean="0"/>
              <a:t>  3 (α, -40</a:t>
            </a:r>
            <a:r>
              <a:rPr lang="en-US" altLang="ja-JP" dirty="0"/>
              <a:t>)</a:t>
            </a:r>
          </a:p>
          <a:p>
            <a:r>
              <a:rPr lang="en-US" altLang="ja-JP" dirty="0" smtClean="0"/>
              <a:t>  4 (α, -20</a:t>
            </a:r>
            <a:r>
              <a:rPr lang="en-US" altLang="ja-JP" dirty="0"/>
              <a:t>)</a:t>
            </a:r>
          </a:p>
          <a:p>
            <a:r>
              <a:rPr lang="en-US" altLang="ja-JP" dirty="0" smtClean="0"/>
              <a:t>  5 (α, 0)</a:t>
            </a:r>
            <a:endParaRPr lang="en-US" altLang="ja-JP" dirty="0"/>
          </a:p>
          <a:p>
            <a:r>
              <a:rPr lang="en-US" altLang="ja-JP" dirty="0" smtClean="0"/>
              <a:t>  6 (α+6, -80</a:t>
            </a:r>
            <a:r>
              <a:rPr lang="en-US" altLang="ja-JP" dirty="0"/>
              <a:t>)</a:t>
            </a:r>
          </a:p>
          <a:p>
            <a:r>
              <a:rPr lang="en-US" altLang="ja-JP" dirty="0" smtClean="0"/>
              <a:t>  7 (α+6, -60)</a:t>
            </a:r>
            <a:endParaRPr lang="en-US" altLang="ja-JP" dirty="0"/>
          </a:p>
          <a:p>
            <a:r>
              <a:rPr lang="en-US" altLang="ja-JP" dirty="0" smtClean="0"/>
              <a:t>  8 (α+6, -40</a:t>
            </a:r>
            <a:r>
              <a:rPr lang="en-US" altLang="ja-JP" dirty="0"/>
              <a:t>)</a:t>
            </a:r>
          </a:p>
          <a:p>
            <a:r>
              <a:rPr lang="en-US" altLang="ja-JP" dirty="0" smtClean="0"/>
              <a:t>  9 (α+6, -20</a:t>
            </a:r>
            <a:r>
              <a:rPr lang="en-US" altLang="ja-JP" dirty="0"/>
              <a:t>)</a:t>
            </a:r>
          </a:p>
          <a:p>
            <a:r>
              <a:rPr lang="en-US" altLang="ja-JP" dirty="0" smtClean="0"/>
              <a:t>10 (α+6, 0</a:t>
            </a:r>
            <a:r>
              <a:rPr lang="en-US" altLang="ja-JP" dirty="0"/>
              <a:t>)</a:t>
            </a:r>
          </a:p>
          <a:p>
            <a:r>
              <a:rPr lang="en-US" altLang="ja-JP" dirty="0" smtClean="0"/>
              <a:t>11 (α+12, -80)</a:t>
            </a:r>
          </a:p>
          <a:p>
            <a:r>
              <a:rPr lang="en-US" altLang="ja-JP" dirty="0" smtClean="0"/>
              <a:t>12 (α+12, -60)</a:t>
            </a:r>
          </a:p>
          <a:p>
            <a:r>
              <a:rPr lang="en-US" altLang="ja-JP" dirty="0" smtClean="0"/>
              <a:t>13 (α+12, -40)</a:t>
            </a:r>
          </a:p>
          <a:p>
            <a:r>
              <a:rPr lang="en-US" altLang="ja-JP" dirty="0" smtClean="0"/>
              <a:t>14 (α+12, -20)</a:t>
            </a:r>
          </a:p>
          <a:p>
            <a:r>
              <a:rPr lang="en-US" altLang="ja-JP" dirty="0" smtClean="0"/>
              <a:t>15 (α+12, 0)</a:t>
            </a:r>
          </a:p>
        </p:txBody>
      </p:sp>
      <p:sp>
        <p:nvSpPr>
          <p:cNvPr id="32" name="正方形/長方形 31"/>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3. </a:t>
            </a:r>
            <a:r>
              <a:rPr lang="ja-JP" altLang="en-US" sz="3600" dirty="0" smtClean="0">
                <a:latin typeface="+mn-ea"/>
              </a:rPr>
              <a:t>観測 </a:t>
            </a:r>
            <a:r>
              <a:rPr lang="en-US" altLang="ja-JP" sz="3600" dirty="0" smtClean="0">
                <a:latin typeface="+mn-ea"/>
              </a:rPr>
              <a:t>2/3</a:t>
            </a:r>
            <a:endParaRPr lang="en-US" altLang="ja-JP" sz="3600" dirty="0">
              <a:latin typeface="+mn-ea"/>
            </a:endParaRPr>
          </a:p>
        </p:txBody>
      </p:sp>
    </p:spTree>
    <p:extLst>
      <p:ext uri="{BB962C8B-B14F-4D97-AF65-F5344CB8AC3E}">
        <p14:creationId xmlns:p14="http://schemas.microsoft.com/office/powerpoint/2010/main" val="1084572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20485" t="6680" r="19686" b="5987"/>
          <a:stretch/>
        </p:blipFill>
        <p:spPr>
          <a:xfrm>
            <a:off x="1873195" y="1334042"/>
            <a:ext cx="5470634" cy="5302627"/>
          </a:xfrm>
          <a:prstGeom prst="rect">
            <a:avLst/>
          </a:prstGeom>
        </p:spPr>
      </p:pic>
      <p:sp>
        <p:nvSpPr>
          <p:cNvPr id="11" name="円/楕円 10"/>
          <p:cNvSpPr/>
          <p:nvPr/>
        </p:nvSpPr>
        <p:spPr>
          <a:xfrm>
            <a:off x="4392488" y="4063805"/>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円/楕円 11"/>
          <p:cNvSpPr/>
          <p:nvPr/>
        </p:nvSpPr>
        <p:spPr>
          <a:xfrm>
            <a:off x="3528392" y="3487742"/>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円/楕円 13"/>
          <p:cNvSpPr/>
          <p:nvPr/>
        </p:nvSpPr>
        <p:spPr>
          <a:xfrm>
            <a:off x="3960440" y="3775774"/>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円/楕円 22"/>
          <p:cNvSpPr/>
          <p:nvPr/>
        </p:nvSpPr>
        <p:spPr>
          <a:xfrm>
            <a:off x="2664296" y="2839669"/>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円/楕円 23"/>
          <p:cNvSpPr/>
          <p:nvPr/>
        </p:nvSpPr>
        <p:spPr>
          <a:xfrm>
            <a:off x="4896544" y="4351838"/>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円/楕円 24"/>
          <p:cNvSpPr/>
          <p:nvPr/>
        </p:nvSpPr>
        <p:spPr>
          <a:xfrm>
            <a:off x="5328592" y="4639870"/>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円/楕円 25"/>
          <p:cNvSpPr/>
          <p:nvPr/>
        </p:nvSpPr>
        <p:spPr>
          <a:xfrm>
            <a:off x="5832648" y="4927901"/>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円/楕円 26"/>
          <p:cNvSpPr/>
          <p:nvPr/>
        </p:nvSpPr>
        <p:spPr>
          <a:xfrm>
            <a:off x="6336704" y="5215933"/>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円/楕円 27"/>
          <p:cNvSpPr/>
          <p:nvPr/>
        </p:nvSpPr>
        <p:spPr>
          <a:xfrm>
            <a:off x="4536504" y="4423845"/>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円/楕円 28"/>
          <p:cNvSpPr/>
          <p:nvPr/>
        </p:nvSpPr>
        <p:spPr>
          <a:xfrm>
            <a:off x="4176464" y="4855894"/>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円/楕円 29"/>
          <p:cNvSpPr/>
          <p:nvPr/>
        </p:nvSpPr>
        <p:spPr>
          <a:xfrm>
            <a:off x="3816424" y="5287941"/>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円/楕円 30"/>
          <p:cNvSpPr/>
          <p:nvPr/>
        </p:nvSpPr>
        <p:spPr>
          <a:xfrm>
            <a:off x="3456384" y="5719989"/>
            <a:ext cx="144016" cy="1440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7305035" y="5949280"/>
            <a:ext cx="1882246" cy="646331"/>
          </a:xfrm>
          <a:prstGeom prst="rect">
            <a:avLst/>
          </a:prstGeom>
        </p:spPr>
        <p:txBody>
          <a:bodyPr wrap="none">
            <a:spAutoFit/>
          </a:bodyPr>
          <a:lstStyle/>
          <a:p>
            <a:r>
              <a:rPr lang="ja-JP" altLang="en-US" dirty="0" smtClean="0"/>
              <a:t>画像：</a:t>
            </a:r>
            <a:endParaRPr lang="en-US" altLang="ja-JP" dirty="0" smtClean="0"/>
          </a:p>
          <a:p>
            <a:pPr algn="r"/>
            <a:r>
              <a:rPr lang="ja-JP" altLang="en-US" dirty="0" smtClean="0"/>
              <a:t>東北大全天カメラ</a:t>
            </a:r>
            <a:endParaRPr lang="ja-JP" altLang="en-US" dirty="0"/>
          </a:p>
        </p:txBody>
      </p:sp>
      <p:sp>
        <p:nvSpPr>
          <p:cNvPr id="18" name="テキスト ボックス 17"/>
          <p:cNvSpPr txBox="1"/>
          <p:nvPr/>
        </p:nvSpPr>
        <p:spPr>
          <a:xfrm>
            <a:off x="66657" y="1372126"/>
            <a:ext cx="1702710" cy="646331"/>
          </a:xfrm>
          <a:prstGeom prst="rect">
            <a:avLst/>
          </a:prstGeom>
          <a:noFill/>
        </p:spPr>
        <p:txBody>
          <a:bodyPr wrap="none" rtlCol="0">
            <a:spAutoFit/>
          </a:bodyPr>
          <a:lstStyle/>
          <a:p>
            <a:r>
              <a:rPr kumimoji="1" lang="ja-JP" altLang="en-US" dirty="0" smtClean="0"/>
              <a:t>太陽</a:t>
            </a:r>
            <a:r>
              <a:rPr lang="ja-JP" altLang="en-US" dirty="0" smtClean="0"/>
              <a:t>の</a:t>
            </a:r>
            <a:r>
              <a:rPr lang="en-US" altLang="ja-JP" dirty="0" smtClean="0"/>
              <a:t>Ra,dec</a:t>
            </a:r>
            <a:r>
              <a:rPr lang="ja-JP" altLang="en-US" dirty="0" smtClean="0"/>
              <a:t>を</a:t>
            </a:r>
            <a:endParaRPr lang="en-US" altLang="ja-JP" dirty="0" smtClean="0"/>
          </a:p>
          <a:p>
            <a:r>
              <a:rPr kumimoji="1" lang="en-US" altLang="ja-JP" dirty="0" smtClean="0"/>
              <a:t>(</a:t>
            </a:r>
            <a:r>
              <a:rPr lang="en-US" altLang="ja-JP" dirty="0" smtClean="0"/>
              <a:t>α, δ</a:t>
            </a:r>
            <a:r>
              <a:rPr kumimoji="1" lang="en-US" altLang="ja-JP" dirty="0" smtClean="0"/>
              <a:t>)</a:t>
            </a:r>
            <a:r>
              <a:rPr kumimoji="1" lang="ja-JP" altLang="en-US" dirty="0" smtClean="0"/>
              <a:t>とすると</a:t>
            </a:r>
            <a:endParaRPr kumimoji="1" lang="ja-JP" altLang="en-US" dirty="0"/>
          </a:p>
        </p:txBody>
      </p:sp>
      <p:sp>
        <p:nvSpPr>
          <p:cNvPr id="20" name="テキスト ボックス 19"/>
          <p:cNvSpPr txBox="1"/>
          <p:nvPr/>
        </p:nvSpPr>
        <p:spPr>
          <a:xfrm>
            <a:off x="153438" y="6415852"/>
            <a:ext cx="1539204" cy="369332"/>
          </a:xfrm>
          <a:prstGeom prst="rect">
            <a:avLst/>
          </a:prstGeom>
          <a:noFill/>
        </p:spPr>
        <p:txBody>
          <a:bodyPr wrap="none" rtlCol="0">
            <a:spAutoFit/>
          </a:bodyPr>
          <a:lstStyle/>
          <a:p>
            <a:r>
              <a:rPr lang="ja-JP" altLang="en-US" dirty="0" smtClean="0"/>
              <a:t>の</a:t>
            </a:r>
            <a:r>
              <a:rPr lang="en-US" altLang="ja-JP" dirty="0" smtClean="0"/>
              <a:t>15</a:t>
            </a:r>
            <a:r>
              <a:rPr lang="ja-JP" altLang="en-US" dirty="0" smtClean="0"/>
              <a:t>点</a:t>
            </a:r>
            <a:r>
              <a:rPr kumimoji="1" lang="ja-JP" altLang="en-US" dirty="0" smtClean="0"/>
              <a:t>を観測</a:t>
            </a:r>
            <a:endParaRPr kumimoji="1" lang="ja-JP" altLang="en-US" dirty="0"/>
          </a:p>
        </p:txBody>
      </p:sp>
      <p:sp>
        <p:nvSpPr>
          <p:cNvPr id="32" name="テキスト ボックス 31"/>
          <p:cNvSpPr txBox="1"/>
          <p:nvPr/>
        </p:nvSpPr>
        <p:spPr>
          <a:xfrm>
            <a:off x="7305035" y="4202404"/>
            <a:ext cx="1838965" cy="1477328"/>
          </a:xfrm>
          <a:prstGeom prst="rect">
            <a:avLst/>
          </a:prstGeom>
          <a:noFill/>
        </p:spPr>
        <p:txBody>
          <a:bodyPr wrap="none" rtlCol="0">
            <a:spAutoFit/>
          </a:bodyPr>
          <a:lstStyle/>
          <a:p>
            <a:r>
              <a:rPr kumimoji="1" lang="en-US" altLang="ja-JP" dirty="0" smtClean="0"/>
              <a:t>※</a:t>
            </a:r>
            <a:r>
              <a:rPr kumimoji="1" lang="ja-JP" altLang="en-US" dirty="0" smtClean="0"/>
              <a:t>但し</a:t>
            </a:r>
            <a:endParaRPr kumimoji="1" lang="en-US" altLang="ja-JP" dirty="0" smtClean="0"/>
          </a:p>
          <a:p>
            <a:r>
              <a:rPr kumimoji="1" lang="ja-JP" altLang="en-US" dirty="0" smtClean="0"/>
              <a:t>・太陽に近すぎる</a:t>
            </a:r>
            <a:endParaRPr kumimoji="1" lang="en-US" altLang="ja-JP" dirty="0" smtClean="0"/>
          </a:p>
          <a:p>
            <a:r>
              <a:rPr lang="ja-JP" altLang="en-US" dirty="0" smtClean="0"/>
              <a:t>・地平線下</a:t>
            </a:r>
            <a:endParaRPr lang="en-US" altLang="ja-JP" dirty="0" smtClean="0"/>
          </a:p>
          <a:p>
            <a:r>
              <a:rPr lang="ja-JP" altLang="en-US" dirty="0" smtClean="0"/>
              <a:t>（図では</a:t>
            </a:r>
            <a:r>
              <a:rPr lang="en-US" altLang="ja-JP" dirty="0" smtClean="0"/>
              <a:t>4, 6, 15</a:t>
            </a:r>
            <a:r>
              <a:rPr lang="ja-JP" altLang="en-US" dirty="0" smtClean="0"/>
              <a:t>）</a:t>
            </a:r>
            <a:endParaRPr lang="en-US" altLang="ja-JP" dirty="0" smtClean="0"/>
          </a:p>
          <a:p>
            <a:r>
              <a:rPr kumimoji="1" lang="ja-JP" altLang="en-US" dirty="0" smtClean="0"/>
              <a:t>場合は観測せず</a:t>
            </a:r>
            <a:endParaRPr kumimoji="1" lang="en-US" altLang="ja-JP" dirty="0" smtClean="0"/>
          </a:p>
        </p:txBody>
      </p:sp>
      <p:sp>
        <p:nvSpPr>
          <p:cNvPr id="33" name="テキスト ボックス 32"/>
          <p:cNvSpPr txBox="1"/>
          <p:nvPr/>
        </p:nvSpPr>
        <p:spPr>
          <a:xfrm>
            <a:off x="4414330" y="3758156"/>
            <a:ext cx="301686" cy="369332"/>
          </a:xfrm>
          <a:prstGeom prst="rect">
            <a:avLst/>
          </a:prstGeom>
          <a:noFill/>
        </p:spPr>
        <p:txBody>
          <a:bodyPr wrap="none" rtlCol="0">
            <a:spAutoFit/>
          </a:bodyPr>
          <a:lstStyle/>
          <a:p>
            <a:r>
              <a:rPr kumimoji="1" lang="en-US" altLang="ja-JP" dirty="0" smtClean="0">
                <a:solidFill>
                  <a:srgbClr val="FF0000"/>
                </a:solidFill>
              </a:rPr>
              <a:t>1</a:t>
            </a:r>
            <a:endParaRPr kumimoji="1" lang="ja-JP" altLang="en-US" dirty="0">
              <a:solidFill>
                <a:srgbClr val="FF0000"/>
              </a:solidFill>
            </a:endParaRPr>
          </a:p>
        </p:txBody>
      </p:sp>
      <p:sp>
        <p:nvSpPr>
          <p:cNvPr id="34" name="テキスト ボックス 33"/>
          <p:cNvSpPr txBox="1"/>
          <p:nvPr/>
        </p:nvSpPr>
        <p:spPr>
          <a:xfrm>
            <a:off x="4009165" y="3489099"/>
            <a:ext cx="301686" cy="369332"/>
          </a:xfrm>
          <a:prstGeom prst="rect">
            <a:avLst/>
          </a:prstGeom>
          <a:noFill/>
        </p:spPr>
        <p:txBody>
          <a:bodyPr wrap="none" rtlCol="0">
            <a:spAutoFit/>
          </a:bodyPr>
          <a:lstStyle/>
          <a:p>
            <a:r>
              <a:rPr kumimoji="1" lang="en-US" altLang="ja-JP" dirty="0" smtClean="0">
                <a:solidFill>
                  <a:srgbClr val="FF0000"/>
                </a:solidFill>
              </a:rPr>
              <a:t>2</a:t>
            </a:r>
            <a:endParaRPr kumimoji="1" lang="ja-JP" altLang="en-US" dirty="0">
              <a:solidFill>
                <a:srgbClr val="FF0000"/>
              </a:solidFill>
            </a:endParaRPr>
          </a:p>
        </p:txBody>
      </p:sp>
      <p:sp>
        <p:nvSpPr>
          <p:cNvPr id="35" name="テキスト ボックス 34"/>
          <p:cNvSpPr txBox="1"/>
          <p:nvPr/>
        </p:nvSpPr>
        <p:spPr>
          <a:xfrm>
            <a:off x="3600400" y="3190418"/>
            <a:ext cx="301686" cy="369332"/>
          </a:xfrm>
          <a:prstGeom prst="rect">
            <a:avLst/>
          </a:prstGeom>
          <a:noFill/>
        </p:spPr>
        <p:txBody>
          <a:bodyPr wrap="none" rtlCol="0">
            <a:spAutoFit/>
          </a:bodyPr>
          <a:lstStyle/>
          <a:p>
            <a:r>
              <a:rPr kumimoji="1" lang="en-US" altLang="ja-JP" dirty="0" smtClean="0">
                <a:solidFill>
                  <a:srgbClr val="FF0000"/>
                </a:solidFill>
              </a:rPr>
              <a:t>3</a:t>
            </a:r>
            <a:endParaRPr kumimoji="1" lang="ja-JP" altLang="en-US" dirty="0">
              <a:solidFill>
                <a:srgbClr val="FF0000"/>
              </a:solidFill>
            </a:endParaRPr>
          </a:p>
        </p:txBody>
      </p:sp>
      <p:sp>
        <p:nvSpPr>
          <p:cNvPr id="36" name="テキスト ボックス 35"/>
          <p:cNvSpPr txBox="1"/>
          <p:nvPr/>
        </p:nvSpPr>
        <p:spPr>
          <a:xfrm>
            <a:off x="2736304" y="2542345"/>
            <a:ext cx="301686" cy="369332"/>
          </a:xfrm>
          <a:prstGeom prst="rect">
            <a:avLst/>
          </a:prstGeom>
          <a:noFill/>
        </p:spPr>
        <p:txBody>
          <a:bodyPr wrap="none" rtlCol="0">
            <a:spAutoFit/>
          </a:bodyPr>
          <a:lstStyle/>
          <a:p>
            <a:r>
              <a:rPr kumimoji="1" lang="en-US" altLang="ja-JP" dirty="0" smtClean="0">
                <a:solidFill>
                  <a:srgbClr val="FF0000"/>
                </a:solidFill>
              </a:rPr>
              <a:t>5</a:t>
            </a:r>
            <a:endParaRPr kumimoji="1" lang="ja-JP" altLang="en-US" dirty="0">
              <a:solidFill>
                <a:srgbClr val="FF0000"/>
              </a:solidFill>
            </a:endParaRPr>
          </a:p>
        </p:txBody>
      </p:sp>
      <p:sp>
        <p:nvSpPr>
          <p:cNvPr id="37" name="テキスト ボックス 36"/>
          <p:cNvSpPr txBox="1"/>
          <p:nvPr/>
        </p:nvSpPr>
        <p:spPr>
          <a:xfrm>
            <a:off x="3563888" y="5692606"/>
            <a:ext cx="301686" cy="369332"/>
          </a:xfrm>
          <a:prstGeom prst="rect">
            <a:avLst/>
          </a:prstGeom>
          <a:noFill/>
        </p:spPr>
        <p:txBody>
          <a:bodyPr wrap="none" rtlCol="0">
            <a:spAutoFit/>
          </a:bodyPr>
          <a:lstStyle/>
          <a:p>
            <a:r>
              <a:rPr kumimoji="1" lang="en-US" altLang="ja-JP" dirty="0" smtClean="0">
                <a:solidFill>
                  <a:srgbClr val="FF0000"/>
                </a:solidFill>
              </a:rPr>
              <a:t>7</a:t>
            </a:r>
            <a:endParaRPr kumimoji="1" lang="ja-JP" altLang="en-US" dirty="0">
              <a:solidFill>
                <a:srgbClr val="FF0000"/>
              </a:solidFill>
            </a:endParaRPr>
          </a:p>
        </p:txBody>
      </p:sp>
      <p:sp>
        <p:nvSpPr>
          <p:cNvPr id="38" name="テキスト ボックス 37"/>
          <p:cNvSpPr txBox="1"/>
          <p:nvPr/>
        </p:nvSpPr>
        <p:spPr>
          <a:xfrm>
            <a:off x="3923928" y="5260558"/>
            <a:ext cx="301686" cy="369332"/>
          </a:xfrm>
          <a:prstGeom prst="rect">
            <a:avLst/>
          </a:prstGeom>
          <a:noFill/>
        </p:spPr>
        <p:txBody>
          <a:bodyPr wrap="none" rtlCol="0">
            <a:spAutoFit/>
          </a:bodyPr>
          <a:lstStyle/>
          <a:p>
            <a:r>
              <a:rPr kumimoji="1" lang="en-US" altLang="ja-JP" dirty="0" smtClean="0">
                <a:solidFill>
                  <a:srgbClr val="FF0000"/>
                </a:solidFill>
              </a:rPr>
              <a:t>8</a:t>
            </a:r>
            <a:endParaRPr kumimoji="1" lang="ja-JP" altLang="en-US" dirty="0">
              <a:solidFill>
                <a:srgbClr val="FF0000"/>
              </a:solidFill>
            </a:endParaRPr>
          </a:p>
        </p:txBody>
      </p:sp>
      <p:sp>
        <p:nvSpPr>
          <p:cNvPr id="39" name="テキスト ボックス 38"/>
          <p:cNvSpPr txBox="1"/>
          <p:nvPr/>
        </p:nvSpPr>
        <p:spPr>
          <a:xfrm>
            <a:off x="4270314" y="4828510"/>
            <a:ext cx="301686" cy="369332"/>
          </a:xfrm>
          <a:prstGeom prst="rect">
            <a:avLst/>
          </a:prstGeom>
          <a:noFill/>
        </p:spPr>
        <p:txBody>
          <a:bodyPr wrap="none" rtlCol="0">
            <a:spAutoFit/>
          </a:bodyPr>
          <a:lstStyle/>
          <a:p>
            <a:r>
              <a:rPr kumimoji="1" lang="en-US" altLang="ja-JP" dirty="0" smtClean="0">
                <a:solidFill>
                  <a:srgbClr val="FF0000"/>
                </a:solidFill>
              </a:rPr>
              <a:t>9</a:t>
            </a:r>
            <a:endParaRPr kumimoji="1" lang="ja-JP" altLang="en-US" dirty="0">
              <a:solidFill>
                <a:srgbClr val="FF0000"/>
              </a:solidFill>
            </a:endParaRPr>
          </a:p>
        </p:txBody>
      </p:sp>
      <p:sp>
        <p:nvSpPr>
          <p:cNvPr id="40" name="テキスト ボックス 39"/>
          <p:cNvSpPr txBox="1"/>
          <p:nvPr/>
        </p:nvSpPr>
        <p:spPr>
          <a:xfrm>
            <a:off x="4585344" y="4503290"/>
            <a:ext cx="418704" cy="369332"/>
          </a:xfrm>
          <a:prstGeom prst="rect">
            <a:avLst/>
          </a:prstGeom>
          <a:noFill/>
        </p:spPr>
        <p:txBody>
          <a:bodyPr wrap="none" rtlCol="0">
            <a:spAutoFit/>
          </a:bodyPr>
          <a:lstStyle/>
          <a:p>
            <a:r>
              <a:rPr kumimoji="1" lang="en-US" altLang="ja-JP" dirty="0" smtClean="0">
                <a:solidFill>
                  <a:srgbClr val="FF0000"/>
                </a:solidFill>
              </a:rPr>
              <a:t>10</a:t>
            </a:r>
            <a:endParaRPr kumimoji="1" lang="ja-JP" altLang="en-US" dirty="0">
              <a:solidFill>
                <a:srgbClr val="FF0000"/>
              </a:solidFill>
            </a:endParaRPr>
          </a:p>
        </p:txBody>
      </p:sp>
      <p:sp>
        <p:nvSpPr>
          <p:cNvPr id="41" name="テキスト ボックス 40"/>
          <p:cNvSpPr txBox="1"/>
          <p:nvPr/>
        </p:nvSpPr>
        <p:spPr>
          <a:xfrm>
            <a:off x="5004048" y="4122410"/>
            <a:ext cx="418704" cy="369332"/>
          </a:xfrm>
          <a:prstGeom prst="rect">
            <a:avLst/>
          </a:prstGeom>
          <a:noFill/>
        </p:spPr>
        <p:txBody>
          <a:bodyPr wrap="none" rtlCol="0">
            <a:spAutoFit/>
          </a:bodyPr>
          <a:lstStyle/>
          <a:p>
            <a:r>
              <a:rPr kumimoji="1" lang="en-US" altLang="ja-JP" dirty="0" smtClean="0">
                <a:solidFill>
                  <a:srgbClr val="FF0000"/>
                </a:solidFill>
              </a:rPr>
              <a:t>11</a:t>
            </a:r>
            <a:endParaRPr kumimoji="1" lang="ja-JP" altLang="en-US" dirty="0">
              <a:solidFill>
                <a:srgbClr val="FF0000"/>
              </a:solidFill>
            </a:endParaRPr>
          </a:p>
        </p:txBody>
      </p:sp>
      <p:sp>
        <p:nvSpPr>
          <p:cNvPr id="42" name="テキスト ボックス 41"/>
          <p:cNvSpPr txBox="1"/>
          <p:nvPr/>
        </p:nvSpPr>
        <p:spPr>
          <a:xfrm>
            <a:off x="5436096" y="4383196"/>
            <a:ext cx="418704" cy="369332"/>
          </a:xfrm>
          <a:prstGeom prst="rect">
            <a:avLst/>
          </a:prstGeom>
          <a:noFill/>
        </p:spPr>
        <p:txBody>
          <a:bodyPr wrap="none" rtlCol="0">
            <a:spAutoFit/>
          </a:bodyPr>
          <a:lstStyle/>
          <a:p>
            <a:r>
              <a:rPr kumimoji="1" lang="en-US" altLang="ja-JP" dirty="0" smtClean="0">
                <a:solidFill>
                  <a:srgbClr val="FF0000"/>
                </a:solidFill>
              </a:rPr>
              <a:t>12</a:t>
            </a:r>
            <a:endParaRPr kumimoji="1" lang="ja-JP" altLang="en-US" dirty="0">
              <a:solidFill>
                <a:srgbClr val="FF0000"/>
              </a:solidFill>
            </a:endParaRPr>
          </a:p>
        </p:txBody>
      </p:sp>
      <p:sp>
        <p:nvSpPr>
          <p:cNvPr id="43" name="テキスト ボックス 42"/>
          <p:cNvSpPr txBox="1"/>
          <p:nvPr/>
        </p:nvSpPr>
        <p:spPr>
          <a:xfrm>
            <a:off x="5904656" y="4671228"/>
            <a:ext cx="418704" cy="369332"/>
          </a:xfrm>
          <a:prstGeom prst="rect">
            <a:avLst/>
          </a:prstGeom>
          <a:noFill/>
        </p:spPr>
        <p:txBody>
          <a:bodyPr wrap="none" rtlCol="0">
            <a:spAutoFit/>
          </a:bodyPr>
          <a:lstStyle/>
          <a:p>
            <a:r>
              <a:rPr kumimoji="1" lang="en-US" altLang="ja-JP" dirty="0" smtClean="0">
                <a:solidFill>
                  <a:srgbClr val="FF0000"/>
                </a:solidFill>
              </a:rPr>
              <a:t>13</a:t>
            </a:r>
            <a:endParaRPr kumimoji="1" lang="ja-JP" altLang="en-US" dirty="0">
              <a:solidFill>
                <a:srgbClr val="FF0000"/>
              </a:solidFill>
            </a:endParaRPr>
          </a:p>
        </p:txBody>
      </p:sp>
      <p:sp>
        <p:nvSpPr>
          <p:cNvPr id="44" name="テキスト ボックス 43"/>
          <p:cNvSpPr txBox="1"/>
          <p:nvPr/>
        </p:nvSpPr>
        <p:spPr>
          <a:xfrm>
            <a:off x="6372200" y="4900518"/>
            <a:ext cx="418704" cy="369332"/>
          </a:xfrm>
          <a:prstGeom prst="rect">
            <a:avLst/>
          </a:prstGeom>
          <a:noFill/>
        </p:spPr>
        <p:txBody>
          <a:bodyPr wrap="none" rtlCol="0">
            <a:spAutoFit/>
          </a:bodyPr>
          <a:lstStyle/>
          <a:p>
            <a:r>
              <a:rPr kumimoji="1" lang="en-US" altLang="ja-JP" dirty="0" smtClean="0">
                <a:solidFill>
                  <a:srgbClr val="FF0000"/>
                </a:solidFill>
              </a:rPr>
              <a:t>14</a:t>
            </a:r>
            <a:endParaRPr kumimoji="1" lang="ja-JP" altLang="en-US" dirty="0">
              <a:solidFill>
                <a:srgbClr val="FF0000"/>
              </a:solidFill>
            </a:endParaRPr>
          </a:p>
        </p:txBody>
      </p:sp>
      <p:sp>
        <p:nvSpPr>
          <p:cNvPr id="45" name="テキスト ボックス 44"/>
          <p:cNvSpPr txBox="1"/>
          <p:nvPr/>
        </p:nvSpPr>
        <p:spPr>
          <a:xfrm>
            <a:off x="179512" y="2096621"/>
            <a:ext cx="1554816" cy="4247317"/>
          </a:xfrm>
          <a:prstGeom prst="rect">
            <a:avLst/>
          </a:prstGeom>
          <a:noFill/>
        </p:spPr>
        <p:txBody>
          <a:bodyPr wrap="square" rtlCol="0">
            <a:spAutoFit/>
          </a:bodyPr>
          <a:lstStyle/>
          <a:p>
            <a:r>
              <a:rPr kumimoji="1" lang="en-US" altLang="ja-JP" dirty="0" smtClean="0"/>
              <a:t>  1 (</a:t>
            </a:r>
            <a:r>
              <a:rPr lang="en-US" altLang="ja-JP" dirty="0" smtClean="0"/>
              <a:t>α, -80</a:t>
            </a:r>
            <a:r>
              <a:rPr kumimoji="1" lang="en-US" altLang="ja-JP" dirty="0" smtClean="0"/>
              <a:t>)</a:t>
            </a:r>
          </a:p>
          <a:p>
            <a:r>
              <a:rPr lang="en-US" altLang="ja-JP" dirty="0" smtClean="0"/>
              <a:t>  2 (α, -60</a:t>
            </a:r>
            <a:r>
              <a:rPr lang="en-US" altLang="ja-JP" dirty="0"/>
              <a:t>)</a:t>
            </a:r>
          </a:p>
          <a:p>
            <a:r>
              <a:rPr lang="en-US" altLang="ja-JP" dirty="0" smtClean="0"/>
              <a:t>  3 (α, -40</a:t>
            </a:r>
            <a:r>
              <a:rPr lang="en-US" altLang="ja-JP" dirty="0"/>
              <a:t>)</a:t>
            </a:r>
          </a:p>
          <a:p>
            <a:r>
              <a:rPr lang="en-US" altLang="ja-JP" dirty="0" smtClean="0"/>
              <a:t>  4 (α, -20</a:t>
            </a:r>
            <a:r>
              <a:rPr lang="en-US" altLang="ja-JP" dirty="0"/>
              <a:t>)</a:t>
            </a:r>
          </a:p>
          <a:p>
            <a:r>
              <a:rPr lang="en-US" altLang="ja-JP" dirty="0" smtClean="0"/>
              <a:t>  5 (α, 0)</a:t>
            </a:r>
            <a:endParaRPr lang="en-US" altLang="ja-JP" dirty="0"/>
          </a:p>
          <a:p>
            <a:r>
              <a:rPr lang="en-US" altLang="ja-JP" dirty="0" smtClean="0"/>
              <a:t>  6 (α+6, -80</a:t>
            </a:r>
            <a:r>
              <a:rPr lang="en-US" altLang="ja-JP" dirty="0"/>
              <a:t>)</a:t>
            </a:r>
          </a:p>
          <a:p>
            <a:r>
              <a:rPr lang="en-US" altLang="ja-JP" dirty="0" smtClean="0"/>
              <a:t>  7 (α+6, -60)</a:t>
            </a:r>
            <a:endParaRPr lang="en-US" altLang="ja-JP" dirty="0"/>
          </a:p>
          <a:p>
            <a:r>
              <a:rPr lang="en-US" altLang="ja-JP" dirty="0" smtClean="0"/>
              <a:t>  8 (α+6, -40</a:t>
            </a:r>
            <a:r>
              <a:rPr lang="en-US" altLang="ja-JP" dirty="0"/>
              <a:t>)</a:t>
            </a:r>
          </a:p>
          <a:p>
            <a:r>
              <a:rPr lang="en-US" altLang="ja-JP" dirty="0" smtClean="0"/>
              <a:t>  9 (α+6, -20</a:t>
            </a:r>
            <a:r>
              <a:rPr lang="en-US" altLang="ja-JP" dirty="0"/>
              <a:t>)</a:t>
            </a:r>
          </a:p>
          <a:p>
            <a:r>
              <a:rPr lang="en-US" altLang="ja-JP" dirty="0" smtClean="0"/>
              <a:t>10 (α+6, 0</a:t>
            </a:r>
            <a:r>
              <a:rPr lang="en-US" altLang="ja-JP" dirty="0"/>
              <a:t>)</a:t>
            </a:r>
          </a:p>
          <a:p>
            <a:r>
              <a:rPr lang="en-US" altLang="ja-JP" dirty="0" smtClean="0"/>
              <a:t>11 (α+12, -80)</a:t>
            </a:r>
          </a:p>
          <a:p>
            <a:r>
              <a:rPr lang="en-US" altLang="ja-JP" dirty="0" smtClean="0"/>
              <a:t>12 (α+12, -60)</a:t>
            </a:r>
          </a:p>
          <a:p>
            <a:r>
              <a:rPr lang="en-US" altLang="ja-JP" dirty="0" smtClean="0"/>
              <a:t>13 (α+12, -40)</a:t>
            </a:r>
          </a:p>
          <a:p>
            <a:r>
              <a:rPr lang="en-US" altLang="ja-JP" dirty="0" smtClean="0"/>
              <a:t>14 (α+12, -20)</a:t>
            </a:r>
          </a:p>
          <a:p>
            <a:r>
              <a:rPr lang="en-US" altLang="ja-JP" dirty="0" smtClean="0"/>
              <a:t>15 (α+12, 0)</a:t>
            </a:r>
          </a:p>
        </p:txBody>
      </p:sp>
      <p:sp>
        <p:nvSpPr>
          <p:cNvPr id="46" name="正方形/長方形 45"/>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3. </a:t>
            </a:r>
            <a:r>
              <a:rPr lang="ja-JP" altLang="en-US" sz="3600" dirty="0" smtClean="0">
                <a:latin typeface="+mn-ea"/>
              </a:rPr>
              <a:t>観測 </a:t>
            </a:r>
            <a:r>
              <a:rPr lang="en-US" altLang="ja-JP" sz="3600" dirty="0" smtClean="0">
                <a:latin typeface="+mn-ea"/>
              </a:rPr>
              <a:t>3/3</a:t>
            </a:r>
            <a:endParaRPr lang="en-US" altLang="ja-JP" sz="3600" dirty="0">
              <a:latin typeface="+mn-ea"/>
            </a:endParaRPr>
          </a:p>
        </p:txBody>
      </p:sp>
    </p:spTree>
    <p:extLst>
      <p:ext uri="{BB962C8B-B14F-4D97-AF65-F5344CB8AC3E}">
        <p14:creationId xmlns:p14="http://schemas.microsoft.com/office/powerpoint/2010/main" val="3331899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4. </a:t>
            </a:r>
            <a:r>
              <a:rPr lang="ja-JP" altLang="en-US" sz="3600" dirty="0" smtClean="0">
                <a:latin typeface="+mn-ea"/>
              </a:rPr>
              <a:t>観測装置</a:t>
            </a:r>
            <a:endParaRPr lang="en-US" altLang="ja-JP" sz="3600" dirty="0">
              <a:latin typeface="+mn-ea"/>
            </a:endParaRPr>
          </a:p>
        </p:txBody>
      </p:sp>
      <p:sp>
        <p:nvSpPr>
          <p:cNvPr id="2" name="テキスト ボックス 1"/>
          <p:cNvSpPr txBox="1"/>
          <p:nvPr/>
        </p:nvSpPr>
        <p:spPr>
          <a:xfrm>
            <a:off x="560144" y="1196752"/>
            <a:ext cx="3382016" cy="369332"/>
          </a:xfrm>
          <a:prstGeom prst="rect">
            <a:avLst/>
          </a:prstGeom>
          <a:noFill/>
        </p:spPr>
        <p:txBody>
          <a:bodyPr wrap="none" rtlCol="0">
            <a:spAutoFit/>
          </a:bodyPr>
          <a:lstStyle/>
          <a:p>
            <a:r>
              <a:rPr kumimoji="1" lang="ja-JP" altLang="en-US" b="1" dirty="0" smtClean="0">
                <a:solidFill>
                  <a:srgbClr val="0070C0"/>
                </a:solidFill>
              </a:rPr>
              <a:t>南極</a:t>
            </a:r>
            <a:r>
              <a:rPr kumimoji="1" lang="en-US" altLang="ja-JP" b="1" dirty="0" smtClean="0">
                <a:solidFill>
                  <a:srgbClr val="0070C0"/>
                </a:solidFill>
              </a:rPr>
              <a:t>40cm</a:t>
            </a:r>
            <a:r>
              <a:rPr kumimoji="1" lang="ja-JP" altLang="en-US" b="1" dirty="0" smtClean="0">
                <a:solidFill>
                  <a:srgbClr val="0070C0"/>
                </a:solidFill>
              </a:rPr>
              <a:t>赤外線望遠鏡</a:t>
            </a:r>
            <a:r>
              <a:rPr kumimoji="1" lang="en-US" altLang="ja-JP" b="1" dirty="0" smtClean="0">
                <a:solidFill>
                  <a:srgbClr val="0070C0"/>
                </a:solidFill>
              </a:rPr>
              <a:t>(AIRT40)</a:t>
            </a:r>
          </a:p>
        </p:txBody>
      </p:sp>
      <p:sp>
        <p:nvSpPr>
          <p:cNvPr id="15" name="テキスト ボックス 14"/>
          <p:cNvSpPr txBox="1"/>
          <p:nvPr/>
        </p:nvSpPr>
        <p:spPr>
          <a:xfrm>
            <a:off x="560144" y="4211796"/>
            <a:ext cx="3396956" cy="369332"/>
          </a:xfrm>
          <a:prstGeom prst="rect">
            <a:avLst/>
          </a:prstGeom>
          <a:noFill/>
        </p:spPr>
        <p:txBody>
          <a:bodyPr wrap="none" rtlCol="0">
            <a:spAutoFit/>
          </a:bodyPr>
          <a:lstStyle/>
          <a:p>
            <a:r>
              <a:rPr kumimoji="1" lang="ja-JP" altLang="en-US" b="1" dirty="0" smtClean="0">
                <a:solidFill>
                  <a:srgbClr val="0070C0"/>
                </a:solidFill>
              </a:rPr>
              <a:t>赤外線カメラ　</a:t>
            </a:r>
            <a:r>
              <a:rPr kumimoji="1" lang="en-US" altLang="ja-JP" b="1" dirty="0" smtClean="0">
                <a:solidFill>
                  <a:srgbClr val="0070C0"/>
                </a:solidFill>
              </a:rPr>
              <a:t>TONIC2 (</a:t>
            </a:r>
            <a:r>
              <a:rPr kumimoji="1" lang="ja-JP" altLang="en-US" b="1" dirty="0" smtClean="0">
                <a:solidFill>
                  <a:srgbClr val="0070C0"/>
                </a:solidFill>
              </a:rPr>
              <a:t>瞳光学系</a:t>
            </a:r>
            <a:r>
              <a:rPr kumimoji="1" lang="en-US" altLang="ja-JP" b="1" dirty="0" smtClean="0">
                <a:solidFill>
                  <a:srgbClr val="0070C0"/>
                </a:solidFill>
              </a:rPr>
              <a:t>)</a:t>
            </a:r>
          </a:p>
        </p:txBody>
      </p:sp>
      <p:pic>
        <p:nvPicPr>
          <p:cNvPr id="1026" name="Picture 2" descr="C:\Private\南極写真\jpg_内陸旅行\DSC_7302.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70078" y="1683505"/>
            <a:ext cx="3600000" cy="22495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表 18"/>
          <p:cNvGraphicFramePr>
            <a:graphicFrameLocks noGrp="1"/>
          </p:cNvGraphicFramePr>
          <p:nvPr>
            <p:extLst>
              <p:ext uri="{D42A27DB-BD31-4B8C-83A1-F6EECF244321}">
                <p14:modId xmlns:p14="http://schemas.microsoft.com/office/powerpoint/2010/main" val="2464997306"/>
              </p:ext>
            </p:extLst>
          </p:nvPr>
        </p:nvGraphicFramePr>
        <p:xfrm>
          <a:off x="4716016" y="1412776"/>
          <a:ext cx="4011391" cy="2560320"/>
        </p:xfrm>
        <a:graphic>
          <a:graphicData uri="http://schemas.openxmlformats.org/drawingml/2006/table">
            <a:tbl>
              <a:tblPr firstRow="1" bandRow="1">
                <a:tableStyleId>{D7AC3CCA-C797-4891-BE02-D94E43425B78}</a:tableStyleId>
              </a:tblPr>
              <a:tblGrid>
                <a:gridCol w="2113292"/>
                <a:gridCol w="1898099"/>
              </a:tblGrid>
              <a:tr h="0">
                <a:tc>
                  <a:txBody>
                    <a:bodyPr/>
                    <a:lstStyle/>
                    <a:p>
                      <a:pPr algn="ctr"/>
                      <a:r>
                        <a:rPr kumimoji="1" lang="ja-JP" altLang="en-US" sz="1800" b="0" dirty="0" smtClean="0">
                          <a:latin typeface="+mn-lt"/>
                          <a:ea typeface="+mn-ea"/>
                        </a:rPr>
                        <a:t>口径</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400mm</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焦点距離</a:t>
                      </a:r>
                      <a:endParaRPr kumimoji="1" lang="ja-JP" altLang="en-US" sz="1800" b="0" dirty="0">
                        <a:latin typeface="+mn-lt"/>
                        <a:ea typeface="+mn-ea"/>
                      </a:endParaRPr>
                    </a:p>
                  </a:txBody>
                  <a:tcPr/>
                </a:tc>
                <a:tc>
                  <a:txBody>
                    <a:bodyPr/>
                    <a:lstStyle/>
                    <a:p>
                      <a:pPr algn="ctr"/>
                      <a:r>
                        <a:rPr kumimoji="1" lang="en-US" altLang="ja-JP" sz="1800" dirty="0" smtClean="0">
                          <a:latin typeface="+mn-lt"/>
                          <a:ea typeface="+mn-ea"/>
                        </a:rPr>
                        <a:t>4800mm</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形式</a:t>
                      </a:r>
                      <a:endParaRPr kumimoji="1" lang="ja-JP" altLang="en-US" sz="1800" b="0" dirty="0">
                        <a:latin typeface="+mn-lt"/>
                        <a:ea typeface="+mn-ea"/>
                      </a:endParaRPr>
                    </a:p>
                  </a:txBody>
                  <a:tcPr/>
                </a:tc>
                <a:tc>
                  <a:txBody>
                    <a:bodyPr/>
                    <a:lstStyle/>
                    <a:p>
                      <a:pPr algn="ctr"/>
                      <a:r>
                        <a:rPr kumimoji="1" lang="ja-JP" altLang="en-US" sz="1800" b="0" dirty="0" smtClean="0">
                          <a:latin typeface="+mn-lt"/>
                          <a:ea typeface="+mn-ea"/>
                        </a:rPr>
                        <a:t>カセグレン式</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架台</a:t>
                      </a:r>
                      <a:endParaRPr kumimoji="1" lang="ja-JP" altLang="en-US" sz="1800" b="0" dirty="0">
                        <a:latin typeface="+mn-lt"/>
                        <a:ea typeface="+mn-ea"/>
                      </a:endParaRPr>
                    </a:p>
                  </a:txBody>
                  <a:tcPr/>
                </a:tc>
                <a:tc>
                  <a:txBody>
                    <a:bodyPr/>
                    <a:lstStyle/>
                    <a:p>
                      <a:pPr algn="ctr"/>
                      <a:r>
                        <a:rPr kumimoji="1" lang="ja-JP" altLang="en-US" sz="1800" b="0" dirty="0" smtClean="0">
                          <a:latin typeface="+mn-lt"/>
                          <a:ea typeface="+mn-ea"/>
                        </a:rPr>
                        <a:t>フォーク式赤道儀</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追尾精度</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5</a:t>
                      </a:r>
                      <a:r>
                        <a:rPr kumimoji="1" lang="ja-JP" altLang="en-US" sz="1800" b="0" dirty="0" smtClean="0">
                          <a:latin typeface="+mn-lt"/>
                          <a:ea typeface="+mn-ea"/>
                        </a:rPr>
                        <a:t>秒角以下</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設置場所</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77°19’17.2’’S</a:t>
                      </a:r>
                      <a:endParaRPr kumimoji="1" lang="ja-JP" altLang="en-US" sz="1800" b="0" dirty="0">
                        <a:latin typeface="+mn-lt"/>
                        <a:ea typeface="+mn-ea"/>
                      </a:endParaRPr>
                    </a:p>
                  </a:txBody>
                  <a:tcPr/>
                </a:tc>
              </a:tr>
              <a:tr h="283413">
                <a:tc>
                  <a:txBody>
                    <a:bodyPr/>
                    <a:lstStyle/>
                    <a:p>
                      <a:pPr algn="ct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39°41’37.7’’E</a:t>
                      </a:r>
                      <a:endParaRPr kumimoji="1" lang="ja-JP" altLang="en-US" sz="1800" b="0" dirty="0">
                        <a:latin typeface="+mn-lt"/>
                        <a:ea typeface="+mn-ea"/>
                      </a:endParaRPr>
                    </a:p>
                  </a:txBody>
                  <a:tcPr/>
                </a:tc>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347801607"/>
              </p:ext>
            </p:extLst>
          </p:nvPr>
        </p:nvGraphicFramePr>
        <p:xfrm>
          <a:off x="4644008" y="4416037"/>
          <a:ext cx="4176464" cy="2194560"/>
        </p:xfrm>
        <a:graphic>
          <a:graphicData uri="http://schemas.openxmlformats.org/drawingml/2006/table">
            <a:tbl>
              <a:tblPr firstRow="1" bandRow="1">
                <a:tableStyleId>{D7AC3CCA-C797-4891-BE02-D94E43425B78}</a:tableStyleId>
              </a:tblPr>
              <a:tblGrid>
                <a:gridCol w="2200256"/>
                <a:gridCol w="1976208"/>
              </a:tblGrid>
              <a:tr h="0">
                <a:tc>
                  <a:txBody>
                    <a:bodyPr/>
                    <a:lstStyle/>
                    <a:p>
                      <a:pPr algn="ctr"/>
                      <a:r>
                        <a:rPr kumimoji="1" lang="ja-JP" altLang="en-US" sz="1800" b="0" dirty="0" smtClean="0">
                          <a:latin typeface="+mn-lt"/>
                          <a:ea typeface="+mn-ea"/>
                        </a:rPr>
                        <a:t>検出器</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VIRGO-2K</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合成焦点距離</a:t>
                      </a:r>
                      <a:endParaRPr kumimoji="1" lang="ja-JP" altLang="en-US" sz="1800" b="0" dirty="0">
                        <a:latin typeface="+mn-lt"/>
                        <a:ea typeface="+mn-ea"/>
                      </a:endParaRPr>
                    </a:p>
                  </a:txBody>
                  <a:tcPr/>
                </a:tc>
                <a:tc>
                  <a:txBody>
                    <a:bodyPr/>
                    <a:lstStyle/>
                    <a:p>
                      <a:pPr algn="ctr"/>
                      <a:r>
                        <a:rPr kumimoji="1" lang="en-US" altLang="ja-JP" sz="1800" dirty="0" smtClean="0">
                          <a:latin typeface="+mn-lt"/>
                          <a:ea typeface="+mn-ea"/>
                        </a:rPr>
                        <a:t>4800mm</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ピクセルサイズ</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20</a:t>
                      </a:r>
                      <a:r>
                        <a:rPr kumimoji="1" lang="en-US" altLang="ja-JP" sz="1800" b="0" baseline="0" dirty="0" smtClean="0">
                          <a:latin typeface="+mn-lt"/>
                          <a:ea typeface="+mn-ea"/>
                        </a:rPr>
                        <a:t> x 20 </a:t>
                      </a:r>
                      <a:r>
                        <a:rPr kumimoji="1" lang="en-US" altLang="ja-JP" sz="1800" b="0" baseline="0" dirty="0" err="1" smtClean="0">
                          <a:latin typeface="+mn-lt"/>
                          <a:ea typeface="+mn-ea"/>
                        </a:rPr>
                        <a:t>μm</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ピクセルスケール</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0.866’’ x 0.866</a:t>
                      </a:r>
                      <a:r>
                        <a:rPr kumimoji="1" lang="en-US" altLang="ja-JP" sz="1800" b="0" baseline="0" dirty="0" smtClean="0">
                          <a:latin typeface="+mn-lt"/>
                          <a:ea typeface="+mn-ea"/>
                        </a:rPr>
                        <a:t>‘’</a:t>
                      </a:r>
                      <a:r>
                        <a:rPr kumimoji="1" lang="en-US" altLang="ja-JP" sz="1800" b="0" dirty="0" smtClean="0">
                          <a:latin typeface="+mn-lt"/>
                          <a:ea typeface="+mn-ea"/>
                        </a:rPr>
                        <a:t> </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冷却温度</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80K</a:t>
                      </a:r>
                      <a:endParaRPr kumimoji="1" lang="ja-JP" altLang="en-US" sz="1800" b="0" dirty="0">
                        <a:latin typeface="+mn-lt"/>
                        <a:ea typeface="+mn-ea"/>
                      </a:endParaRPr>
                    </a:p>
                  </a:txBody>
                  <a:tcPr/>
                </a:tc>
              </a:tr>
              <a:tr h="283413">
                <a:tc>
                  <a:txBody>
                    <a:bodyPr/>
                    <a:lstStyle/>
                    <a:p>
                      <a:pPr algn="ctr"/>
                      <a:r>
                        <a:rPr kumimoji="1" lang="ja-JP" altLang="en-US" sz="1800" b="0" dirty="0" smtClean="0">
                          <a:latin typeface="+mn-lt"/>
                          <a:ea typeface="+mn-ea"/>
                        </a:rPr>
                        <a:t>フィルター</a:t>
                      </a:r>
                      <a:endParaRPr kumimoji="1" lang="ja-JP" altLang="en-US" sz="1800" b="0" dirty="0">
                        <a:latin typeface="+mn-lt"/>
                        <a:ea typeface="+mn-ea"/>
                      </a:endParaRPr>
                    </a:p>
                  </a:txBody>
                  <a:tcPr/>
                </a:tc>
                <a:tc>
                  <a:txBody>
                    <a:bodyPr/>
                    <a:lstStyle/>
                    <a:p>
                      <a:pPr algn="ctr"/>
                      <a:r>
                        <a:rPr kumimoji="1" lang="en-US" altLang="ja-JP" sz="1800" b="0" dirty="0" smtClean="0">
                          <a:latin typeface="+mn-lt"/>
                          <a:ea typeface="+mn-ea"/>
                        </a:rPr>
                        <a:t>J,</a:t>
                      </a:r>
                      <a:r>
                        <a:rPr kumimoji="1" lang="en-US" altLang="ja-JP" sz="1800" b="0" baseline="0" dirty="0" smtClean="0">
                          <a:latin typeface="+mn-lt"/>
                          <a:ea typeface="+mn-ea"/>
                        </a:rPr>
                        <a:t> H, Ks, </a:t>
                      </a:r>
                      <a:r>
                        <a:rPr kumimoji="1" lang="ja-JP" altLang="en-US" sz="1800" b="0" baseline="0" dirty="0" smtClean="0">
                          <a:latin typeface="+mn-lt"/>
                          <a:ea typeface="+mn-ea"/>
                        </a:rPr>
                        <a:t>他</a:t>
                      </a:r>
                      <a:endParaRPr kumimoji="1" lang="ja-JP" altLang="en-US" sz="1800" b="0" dirty="0">
                        <a:latin typeface="+mn-lt"/>
                        <a:ea typeface="+mn-ea"/>
                      </a:endParaRPr>
                    </a:p>
                  </a:txBody>
                  <a:tcPr/>
                </a:tc>
              </a:tr>
            </a:tbl>
          </a:graphicData>
        </a:graphic>
      </p:graphicFrame>
      <p:pic>
        <p:nvPicPr>
          <p:cNvPr id="22" name="Picture 2" descr="C:\Documents and Settings\Okita\デスクトップ\2010_05_SPIE\Oral_presentation\layout.jpg"/>
          <p:cNvPicPr>
            <a:picLocks noChangeAspect="1" noChangeArrowheads="1"/>
          </p:cNvPicPr>
          <p:nvPr/>
        </p:nvPicPr>
        <p:blipFill>
          <a:blip r:embed="rId4" cstate="print"/>
          <a:srcRect/>
          <a:stretch>
            <a:fillRect/>
          </a:stretch>
        </p:blipFill>
        <p:spPr bwMode="auto">
          <a:xfrm>
            <a:off x="575863" y="4591956"/>
            <a:ext cx="3904837" cy="976209"/>
          </a:xfrm>
          <a:prstGeom prst="rect">
            <a:avLst/>
          </a:prstGeom>
          <a:noFill/>
        </p:spPr>
      </p:pic>
      <p:pic>
        <p:nvPicPr>
          <p:cNvPr id="31" name="Picture 192"/>
          <p:cNvPicPr>
            <a:picLocks noChangeAspect="1" noChangeArrowheads="1"/>
          </p:cNvPicPr>
          <p:nvPr/>
        </p:nvPicPr>
        <p:blipFill>
          <a:blip r:embed="rId5" cstate="print"/>
          <a:srcRect/>
          <a:stretch>
            <a:fillRect/>
          </a:stretch>
        </p:blipFill>
        <p:spPr bwMode="auto">
          <a:xfrm>
            <a:off x="2723946" y="5496157"/>
            <a:ext cx="1520270" cy="1173203"/>
          </a:xfrm>
          <a:prstGeom prst="rect">
            <a:avLst/>
          </a:prstGeom>
          <a:noFill/>
          <a:ln w="9525">
            <a:noFill/>
            <a:miter lim="800000"/>
            <a:headEnd/>
            <a:tailEnd/>
          </a:ln>
          <a:effectLst/>
        </p:spPr>
      </p:pic>
      <p:sp>
        <p:nvSpPr>
          <p:cNvPr id="32" name="Rectangle 1"/>
          <p:cNvSpPr>
            <a:spLocks noChangeArrowheads="1"/>
          </p:cNvSpPr>
          <p:nvPr/>
        </p:nvSpPr>
        <p:spPr bwMode="auto">
          <a:xfrm>
            <a:off x="2948053" y="6423139"/>
            <a:ext cx="151216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i="1" u="none" strike="noStrike" cap="none" normalizeH="0" baseline="0" dirty="0" smtClean="0">
                <a:ln>
                  <a:noFill/>
                </a:ln>
                <a:effectLst/>
                <a:latin typeface="+mj-lt"/>
                <a:ea typeface="ＭＳ Ｐゴシック" pitchFamily="50" charset="-128"/>
                <a:cs typeface="Arial" pitchFamily="34" charset="0"/>
              </a:rPr>
              <a:t>Copyright Raytheon</a:t>
            </a:r>
            <a:endParaRPr kumimoji="1" lang="ja-JP" altLang="ja-JP" sz="1000" i="1" u="none" strike="noStrike" cap="none" normalizeH="0" baseline="0" dirty="0" smtClean="0">
              <a:ln>
                <a:noFill/>
              </a:ln>
              <a:effectLst/>
              <a:latin typeface="+mj-lt"/>
              <a:ea typeface="ＭＳ Ｐゴシック" pitchFamily="50" charset="-128"/>
            </a:endParaRPr>
          </a:p>
        </p:txBody>
      </p:sp>
      <p:pic>
        <p:nvPicPr>
          <p:cNvPr id="21" name="Picture 6" descr="D:\M2\Master\tonic2.jpg"/>
          <p:cNvPicPr>
            <a:picLocks noChangeArrowheads="1"/>
          </p:cNvPicPr>
          <p:nvPr/>
        </p:nvPicPr>
        <p:blipFill>
          <a:blip r:embed="rId6" cstate="print"/>
          <a:srcRect b="4560"/>
          <a:stretch>
            <a:fillRect/>
          </a:stretch>
        </p:blipFill>
        <p:spPr bwMode="auto">
          <a:xfrm>
            <a:off x="971600" y="5496157"/>
            <a:ext cx="1553121" cy="1151331"/>
          </a:xfrm>
          <a:prstGeom prst="rect">
            <a:avLst/>
          </a:prstGeom>
          <a:noFill/>
          <a:ln w="3175">
            <a:noFill/>
          </a:ln>
        </p:spPr>
      </p:pic>
    </p:spTree>
    <p:extLst>
      <p:ext uri="{BB962C8B-B14F-4D97-AF65-F5344CB8AC3E}">
        <p14:creationId xmlns:p14="http://schemas.microsoft.com/office/powerpoint/2010/main" val="2257346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5. </a:t>
            </a:r>
            <a:r>
              <a:rPr lang="ja-JP" altLang="en-US" sz="3600" dirty="0" smtClean="0">
                <a:latin typeface="+mn-ea"/>
              </a:rPr>
              <a:t>データ解析</a:t>
            </a:r>
            <a:endParaRPr lang="en-US" altLang="ja-JP" sz="3600" dirty="0">
              <a:latin typeface="+mn-ea"/>
            </a:endParaRPr>
          </a:p>
        </p:txBody>
      </p:sp>
      <p:sp>
        <p:nvSpPr>
          <p:cNvPr id="4" name="テキスト ボックス 3"/>
          <p:cNvSpPr txBox="1"/>
          <p:nvPr/>
        </p:nvSpPr>
        <p:spPr>
          <a:xfrm>
            <a:off x="589154" y="1839678"/>
            <a:ext cx="5134293" cy="338554"/>
          </a:xfrm>
          <a:prstGeom prst="rect">
            <a:avLst/>
          </a:prstGeom>
          <a:noFill/>
          <a:ln>
            <a:solidFill>
              <a:schemeClr val="tx1"/>
            </a:solidFill>
          </a:ln>
        </p:spPr>
        <p:txBody>
          <a:bodyPr wrap="square" rtlCol="0">
            <a:spAutoFit/>
          </a:bodyPr>
          <a:lstStyle/>
          <a:p>
            <a:pPr algn="ctr"/>
            <a:r>
              <a:rPr kumimoji="1" lang="ja-JP" altLang="en-US" sz="1600" dirty="0" smtClean="0"/>
              <a:t>生データ </a:t>
            </a:r>
            <a:r>
              <a:rPr kumimoji="1" lang="en-US" altLang="ja-JP" sz="1600" dirty="0" smtClean="0"/>
              <a:t>(</a:t>
            </a:r>
            <a:r>
              <a:rPr kumimoji="1" lang="en-US" altLang="ja-JP" sz="1600" dirty="0" err="1" smtClean="0"/>
              <a:t>Atriaaa</a:t>
            </a:r>
            <a:r>
              <a:rPr kumimoji="1" lang="en-US" altLang="ja-JP" sz="1600" dirty="0" smtClean="0"/>
              <a:t> 610, Sky 376)</a:t>
            </a:r>
            <a:endParaRPr kumimoji="1" lang="ja-JP" altLang="en-US" sz="1600" dirty="0"/>
          </a:p>
        </p:txBody>
      </p:sp>
      <p:cxnSp>
        <p:nvCxnSpPr>
          <p:cNvPr id="6" name="直線矢印コネクタ 5"/>
          <p:cNvCxnSpPr>
            <a:stCxn id="4" idx="2"/>
            <a:endCxn id="27" idx="0"/>
          </p:cNvCxnSpPr>
          <p:nvPr/>
        </p:nvCxnSpPr>
        <p:spPr>
          <a:xfrm>
            <a:off x="3156301" y="2178232"/>
            <a:ext cx="0" cy="13082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8" idx="1"/>
          </p:cNvCxnSpPr>
          <p:nvPr/>
        </p:nvCxnSpPr>
        <p:spPr>
          <a:xfrm flipH="1">
            <a:off x="3156303" y="3059459"/>
            <a:ext cx="156807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724382" y="2767071"/>
            <a:ext cx="1944000" cy="584775"/>
          </a:xfrm>
          <a:prstGeom prst="rect">
            <a:avLst/>
          </a:prstGeom>
          <a:noFill/>
          <a:ln>
            <a:solidFill>
              <a:schemeClr val="tx1"/>
            </a:solidFill>
          </a:ln>
        </p:spPr>
        <p:txBody>
          <a:bodyPr wrap="square" rtlCol="0">
            <a:spAutoFit/>
          </a:bodyPr>
          <a:lstStyle/>
          <a:p>
            <a:r>
              <a:rPr lang="ja-JP" altLang="en-US" sz="1600" dirty="0"/>
              <a:t>全天</a:t>
            </a:r>
            <a:r>
              <a:rPr lang="ja-JP" altLang="en-US" sz="1600" dirty="0" smtClean="0"/>
              <a:t>カメラデータ</a:t>
            </a:r>
            <a:endParaRPr lang="en-US" altLang="ja-JP" sz="1600" dirty="0" smtClean="0"/>
          </a:p>
          <a:p>
            <a:r>
              <a:rPr lang="ja-JP" altLang="en-US" sz="1600" dirty="0"/>
              <a:t>悪</a:t>
            </a:r>
            <a:r>
              <a:rPr lang="ja-JP" altLang="en-US" sz="1600" dirty="0" smtClean="0"/>
              <a:t>天候を</a:t>
            </a:r>
            <a:r>
              <a:rPr kumimoji="1" lang="en-US" altLang="ja-JP" sz="1600" dirty="0" smtClean="0"/>
              <a:t>reject</a:t>
            </a:r>
            <a:endParaRPr kumimoji="1" lang="ja-JP" altLang="en-US" sz="1600" dirty="0"/>
          </a:p>
        </p:txBody>
      </p:sp>
      <p:cxnSp>
        <p:nvCxnSpPr>
          <p:cNvPr id="22" name="直線矢印コネクタ 21"/>
          <p:cNvCxnSpPr>
            <a:stCxn id="23" idx="1"/>
          </p:cNvCxnSpPr>
          <p:nvPr/>
        </p:nvCxnSpPr>
        <p:spPr>
          <a:xfrm flipH="1">
            <a:off x="3156301" y="2513011"/>
            <a:ext cx="15680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4724382" y="2343734"/>
            <a:ext cx="1944000" cy="338554"/>
          </a:xfrm>
          <a:prstGeom prst="rect">
            <a:avLst/>
          </a:prstGeom>
          <a:noFill/>
          <a:ln>
            <a:solidFill>
              <a:schemeClr val="tx1"/>
            </a:solidFill>
          </a:ln>
        </p:spPr>
        <p:txBody>
          <a:bodyPr wrap="none" rtlCol="0">
            <a:spAutoFit/>
          </a:bodyPr>
          <a:lstStyle/>
          <a:p>
            <a:r>
              <a:rPr kumimoji="1" lang="en-US" altLang="ja-JP" sz="1600" dirty="0" smtClean="0"/>
              <a:t>FITS</a:t>
            </a:r>
            <a:r>
              <a:rPr kumimoji="1" lang="ja-JP" altLang="en-US" sz="1600" dirty="0" smtClean="0"/>
              <a:t>ヘッダーの修正</a:t>
            </a:r>
            <a:endParaRPr kumimoji="1" lang="ja-JP" altLang="en-US" sz="1600" dirty="0"/>
          </a:p>
        </p:txBody>
      </p:sp>
      <p:sp>
        <p:nvSpPr>
          <p:cNvPr id="27" name="テキスト ボックス 26"/>
          <p:cNvSpPr txBox="1"/>
          <p:nvPr/>
        </p:nvSpPr>
        <p:spPr>
          <a:xfrm>
            <a:off x="589154" y="3486465"/>
            <a:ext cx="5134293" cy="338554"/>
          </a:xfrm>
          <a:prstGeom prst="rect">
            <a:avLst/>
          </a:prstGeom>
          <a:noFill/>
          <a:ln>
            <a:solidFill>
              <a:schemeClr val="tx1"/>
            </a:solidFill>
          </a:ln>
        </p:spPr>
        <p:txBody>
          <a:bodyPr wrap="square" rtlCol="0">
            <a:spAutoFit/>
          </a:bodyPr>
          <a:lstStyle/>
          <a:p>
            <a:pPr algn="ctr"/>
            <a:r>
              <a:rPr lang="ja-JP" altLang="en-US" sz="1600" dirty="0"/>
              <a:t>使用</a:t>
            </a:r>
            <a:r>
              <a:rPr kumimoji="1" lang="ja-JP" altLang="en-US" sz="1600" dirty="0" smtClean="0"/>
              <a:t>データ（</a:t>
            </a:r>
            <a:r>
              <a:rPr kumimoji="1" lang="en-US" altLang="ja-JP" sz="1600" dirty="0" smtClean="0"/>
              <a:t>Atria J=40,Ks=40 </a:t>
            </a:r>
            <a:r>
              <a:rPr lang="en-US" altLang="ja-JP" sz="1600" dirty="0" smtClean="0"/>
              <a:t>Sky J=135 H=105</a:t>
            </a:r>
            <a:r>
              <a:rPr kumimoji="1" lang="ja-JP" altLang="en-US" sz="1600" dirty="0" smtClean="0"/>
              <a:t>）</a:t>
            </a:r>
            <a:endParaRPr kumimoji="1" lang="ja-JP" altLang="en-US" sz="1600" dirty="0"/>
          </a:p>
        </p:txBody>
      </p:sp>
      <p:sp>
        <p:nvSpPr>
          <p:cNvPr id="30" name="テキスト ボックス 29"/>
          <p:cNvSpPr txBox="1"/>
          <p:nvPr/>
        </p:nvSpPr>
        <p:spPr>
          <a:xfrm>
            <a:off x="827824" y="4062529"/>
            <a:ext cx="2160000" cy="338554"/>
          </a:xfrm>
          <a:prstGeom prst="rect">
            <a:avLst/>
          </a:prstGeom>
          <a:noFill/>
          <a:ln>
            <a:solidFill>
              <a:schemeClr val="tx1"/>
            </a:solidFill>
          </a:ln>
        </p:spPr>
        <p:txBody>
          <a:bodyPr wrap="square" rtlCol="0">
            <a:spAutoFit/>
          </a:bodyPr>
          <a:lstStyle/>
          <a:p>
            <a:pPr algn="ctr"/>
            <a:r>
              <a:rPr lang="en-US" altLang="ja-JP" sz="1600" dirty="0" smtClean="0"/>
              <a:t>Median Sky, Flat</a:t>
            </a:r>
            <a:r>
              <a:rPr lang="ja-JP" altLang="en-US" sz="1600" dirty="0" smtClean="0"/>
              <a:t>作成</a:t>
            </a:r>
            <a:endParaRPr kumimoji="1" lang="ja-JP" altLang="en-US" sz="1600" dirty="0"/>
          </a:p>
        </p:txBody>
      </p:sp>
      <p:sp>
        <p:nvSpPr>
          <p:cNvPr id="31" name="テキスト ボックス 30"/>
          <p:cNvSpPr txBox="1"/>
          <p:nvPr/>
        </p:nvSpPr>
        <p:spPr>
          <a:xfrm>
            <a:off x="3576635" y="4055705"/>
            <a:ext cx="1558440" cy="338554"/>
          </a:xfrm>
          <a:prstGeom prst="rect">
            <a:avLst/>
          </a:prstGeom>
          <a:noFill/>
          <a:ln>
            <a:solidFill>
              <a:schemeClr val="tx1"/>
            </a:solidFill>
          </a:ln>
        </p:spPr>
        <p:txBody>
          <a:bodyPr wrap="none" rtlCol="0">
            <a:spAutoFit/>
          </a:bodyPr>
          <a:lstStyle/>
          <a:p>
            <a:pPr algn="ctr"/>
            <a:r>
              <a:rPr lang="en-US" altLang="ja-JP" sz="1600" dirty="0" smtClean="0"/>
              <a:t>Median Sky</a:t>
            </a:r>
            <a:r>
              <a:rPr lang="ja-JP" altLang="en-US" sz="1600" dirty="0" smtClean="0"/>
              <a:t>作成</a:t>
            </a:r>
            <a:endParaRPr kumimoji="1" lang="ja-JP" altLang="en-US" sz="1600" dirty="0"/>
          </a:p>
        </p:txBody>
      </p:sp>
      <p:sp>
        <p:nvSpPr>
          <p:cNvPr id="32" name="テキスト ボックス 31"/>
          <p:cNvSpPr txBox="1"/>
          <p:nvPr/>
        </p:nvSpPr>
        <p:spPr>
          <a:xfrm>
            <a:off x="827824" y="4642024"/>
            <a:ext cx="2160000" cy="338554"/>
          </a:xfrm>
          <a:prstGeom prst="rect">
            <a:avLst/>
          </a:prstGeom>
          <a:noFill/>
          <a:ln>
            <a:solidFill>
              <a:schemeClr val="tx1"/>
            </a:solidFill>
          </a:ln>
        </p:spPr>
        <p:txBody>
          <a:bodyPr wrap="none" rtlCol="0">
            <a:spAutoFit/>
          </a:bodyPr>
          <a:lstStyle/>
          <a:p>
            <a:pPr algn="ctr"/>
            <a:r>
              <a:rPr lang="ja-JP" altLang="en-US" sz="1600" dirty="0" smtClean="0"/>
              <a:t>各フレーム</a:t>
            </a:r>
            <a:r>
              <a:rPr lang="en-US" altLang="ja-JP" sz="1600" dirty="0" smtClean="0"/>
              <a:t>1</a:t>
            </a:r>
            <a:r>
              <a:rPr lang="ja-JP" altLang="en-US" sz="1600" dirty="0" smtClean="0"/>
              <a:t>次処理</a:t>
            </a:r>
            <a:endParaRPr kumimoji="1" lang="ja-JP" altLang="en-US" sz="1600" dirty="0"/>
          </a:p>
        </p:txBody>
      </p:sp>
      <p:sp>
        <p:nvSpPr>
          <p:cNvPr id="33" name="テキスト ボックス 32"/>
          <p:cNvSpPr txBox="1"/>
          <p:nvPr/>
        </p:nvSpPr>
        <p:spPr>
          <a:xfrm>
            <a:off x="3275856" y="4642024"/>
            <a:ext cx="2160000" cy="338554"/>
          </a:xfrm>
          <a:prstGeom prst="rect">
            <a:avLst/>
          </a:prstGeom>
          <a:noFill/>
          <a:ln>
            <a:solidFill>
              <a:schemeClr val="tx1"/>
            </a:solidFill>
          </a:ln>
        </p:spPr>
        <p:txBody>
          <a:bodyPr wrap="none" rtlCol="0">
            <a:spAutoFit/>
          </a:bodyPr>
          <a:lstStyle/>
          <a:p>
            <a:pPr algn="ctr"/>
            <a:r>
              <a:rPr kumimoji="1" lang="en-US" altLang="ja-JP" sz="1600" dirty="0" err="1" smtClean="0"/>
              <a:t>imstat</a:t>
            </a:r>
            <a:r>
              <a:rPr kumimoji="1" lang="en-US" altLang="ja-JP" sz="1600" dirty="0" smtClean="0"/>
              <a:t>,</a:t>
            </a:r>
            <a:r>
              <a:rPr lang="ja-JP" altLang="en-US" sz="1600" dirty="0" smtClean="0"/>
              <a:t> </a:t>
            </a:r>
            <a:r>
              <a:rPr lang="en-US" altLang="ja-JP" sz="1600" dirty="0" smtClean="0"/>
              <a:t>Sky</a:t>
            </a:r>
            <a:r>
              <a:rPr lang="ja-JP" altLang="en-US" sz="1600" dirty="0"/>
              <a:t>測定</a:t>
            </a:r>
            <a:endParaRPr kumimoji="1" lang="ja-JP" altLang="en-US" sz="1600" dirty="0"/>
          </a:p>
        </p:txBody>
      </p:sp>
      <p:sp>
        <p:nvSpPr>
          <p:cNvPr id="34" name="テキスト ボックス 33"/>
          <p:cNvSpPr txBox="1"/>
          <p:nvPr/>
        </p:nvSpPr>
        <p:spPr>
          <a:xfrm>
            <a:off x="827824" y="5221519"/>
            <a:ext cx="2160000" cy="338554"/>
          </a:xfrm>
          <a:prstGeom prst="rect">
            <a:avLst/>
          </a:prstGeom>
          <a:noFill/>
          <a:ln>
            <a:solidFill>
              <a:schemeClr val="tx1"/>
            </a:solidFill>
          </a:ln>
        </p:spPr>
        <p:txBody>
          <a:bodyPr wrap="none" rtlCol="0">
            <a:spAutoFit/>
          </a:bodyPr>
          <a:lstStyle/>
          <a:p>
            <a:pPr algn="ctr"/>
            <a:r>
              <a:rPr lang="en-US" altLang="ja-JP" sz="1600" dirty="0" err="1" smtClean="0"/>
              <a:t>phot</a:t>
            </a:r>
            <a:r>
              <a:rPr lang="en-US" altLang="ja-JP" sz="1600" dirty="0" smtClean="0"/>
              <a:t>, Atria</a:t>
            </a:r>
            <a:r>
              <a:rPr lang="ja-JP" altLang="en-US" sz="1600" dirty="0" smtClean="0"/>
              <a:t>測光</a:t>
            </a:r>
            <a:endParaRPr kumimoji="1" lang="ja-JP" altLang="en-US" sz="1600" dirty="0"/>
          </a:p>
        </p:txBody>
      </p:sp>
      <p:sp>
        <p:nvSpPr>
          <p:cNvPr id="35" name="テキスト ボックス 34"/>
          <p:cNvSpPr txBox="1"/>
          <p:nvPr/>
        </p:nvSpPr>
        <p:spPr>
          <a:xfrm>
            <a:off x="827824" y="5801013"/>
            <a:ext cx="2160000" cy="338554"/>
          </a:xfrm>
          <a:prstGeom prst="rect">
            <a:avLst/>
          </a:prstGeom>
          <a:noFill/>
          <a:ln>
            <a:solidFill>
              <a:schemeClr val="tx1"/>
            </a:solidFill>
          </a:ln>
        </p:spPr>
        <p:txBody>
          <a:bodyPr wrap="none" rtlCol="0">
            <a:spAutoFit/>
          </a:bodyPr>
          <a:lstStyle/>
          <a:p>
            <a:pPr algn="ctr"/>
            <a:r>
              <a:rPr kumimoji="1" lang="en-US" altLang="ja-JP" sz="1600" dirty="0" err="1" smtClean="0"/>
              <a:t>imstat</a:t>
            </a:r>
            <a:r>
              <a:rPr kumimoji="1" lang="en-US" altLang="ja-JP" sz="1600" dirty="0" smtClean="0"/>
              <a:t>,</a:t>
            </a:r>
            <a:r>
              <a:rPr lang="ja-JP" altLang="en-US" sz="1600" dirty="0" smtClean="0"/>
              <a:t> </a:t>
            </a:r>
            <a:r>
              <a:rPr lang="en-US" altLang="ja-JP" sz="1600" dirty="0" smtClean="0"/>
              <a:t>Sky</a:t>
            </a:r>
            <a:r>
              <a:rPr lang="ja-JP" altLang="en-US" sz="1600" dirty="0"/>
              <a:t>測定</a:t>
            </a:r>
            <a:endParaRPr kumimoji="1" lang="ja-JP" altLang="en-US" sz="1600" dirty="0"/>
          </a:p>
        </p:txBody>
      </p:sp>
      <p:cxnSp>
        <p:nvCxnSpPr>
          <p:cNvPr id="39" name="直線矢印コネクタ 38"/>
          <p:cNvCxnSpPr>
            <a:endCxn id="30" idx="0"/>
          </p:cNvCxnSpPr>
          <p:nvPr/>
        </p:nvCxnSpPr>
        <p:spPr>
          <a:xfrm>
            <a:off x="1907824" y="3855797"/>
            <a:ext cx="0" cy="206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stCxn id="30" idx="2"/>
            <a:endCxn id="32" idx="0"/>
          </p:cNvCxnSpPr>
          <p:nvPr/>
        </p:nvCxnSpPr>
        <p:spPr>
          <a:xfrm>
            <a:off x="1907824" y="4401083"/>
            <a:ext cx="0" cy="2409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32" idx="2"/>
            <a:endCxn id="34" idx="0"/>
          </p:cNvCxnSpPr>
          <p:nvPr/>
        </p:nvCxnSpPr>
        <p:spPr>
          <a:xfrm>
            <a:off x="1907824" y="4980578"/>
            <a:ext cx="0" cy="2409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stCxn id="34" idx="2"/>
          </p:cNvCxnSpPr>
          <p:nvPr/>
        </p:nvCxnSpPr>
        <p:spPr>
          <a:xfrm>
            <a:off x="1907824" y="5560073"/>
            <a:ext cx="0" cy="2147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stCxn id="31" idx="2"/>
            <a:endCxn id="33" idx="0"/>
          </p:cNvCxnSpPr>
          <p:nvPr/>
        </p:nvCxnSpPr>
        <p:spPr>
          <a:xfrm>
            <a:off x="4355855" y="4394259"/>
            <a:ext cx="1" cy="2477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endCxn id="31" idx="0"/>
          </p:cNvCxnSpPr>
          <p:nvPr/>
        </p:nvCxnSpPr>
        <p:spPr>
          <a:xfrm flipH="1">
            <a:off x="4355855" y="3831913"/>
            <a:ext cx="1" cy="223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6228184" y="4437994"/>
            <a:ext cx="2160000" cy="338554"/>
          </a:xfrm>
          <a:prstGeom prst="rect">
            <a:avLst/>
          </a:prstGeom>
          <a:noFill/>
          <a:ln>
            <a:solidFill>
              <a:schemeClr val="tx1"/>
            </a:solidFill>
          </a:ln>
        </p:spPr>
        <p:txBody>
          <a:bodyPr wrap="none" rtlCol="0">
            <a:spAutoFit/>
          </a:bodyPr>
          <a:lstStyle/>
          <a:p>
            <a:pPr algn="ctr"/>
            <a:r>
              <a:rPr lang="en-US" altLang="ja-JP" sz="1600" dirty="0" smtClean="0"/>
              <a:t>Atria(</a:t>
            </a:r>
            <a:r>
              <a:rPr lang="en-US" altLang="ja-JP" sz="1600" dirty="0" err="1" smtClean="0"/>
              <a:t>Ra,Dec</a:t>
            </a:r>
            <a:r>
              <a:rPr lang="en-US" altLang="ja-JP" sz="1600" dirty="0" smtClean="0"/>
              <a:t>)</a:t>
            </a:r>
            <a:endParaRPr kumimoji="1" lang="ja-JP" altLang="en-US" sz="1600" dirty="0"/>
          </a:p>
        </p:txBody>
      </p:sp>
      <p:sp>
        <p:nvSpPr>
          <p:cNvPr id="65" name="テキスト ボックス 64"/>
          <p:cNvSpPr txBox="1"/>
          <p:nvPr/>
        </p:nvSpPr>
        <p:spPr>
          <a:xfrm>
            <a:off x="6228184" y="4901222"/>
            <a:ext cx="2160000" cy="338554"/>
          </a:xfrm>
          <a:prstGeom prst="rect">
            <a:avLst/>
          </a:prstGeom>
          <a:noFill/>
          <a:ln>
            <a:solidFill>
              <a:schemeClr val="tx1"/>
            </a:solidFill>
          </a:ln>
        </p:spPr>
        <p:txBody>
          <a:bodyPr wrap="none" rtlCol="0">
            <a:spAutoFit/>
          </a:bodyPr>
          <a:lstStyle/>
          <a:p>
            <a:pPr algn="ctr"/>
            <a:r>
              <a:rPr lang="en-US" altLang="ja-JP" sz="1600" dirty="0"/>
              <a:t>Sky</a:t>
            </a:r>
            <a:r>
              <a:rPr lang="ja-JP" altLang="en-US" sz="1600" dirty="0" smtClean="0"/>
              <a:t> </a:t>
            </a:r>
            <a:r>
              <a:rPr lang="en-US" altLang="ja-JP" sz="1600" dirty="0" smtClean="0"/>
              <a:t>(</a:t>
            </a:r>
            <a:r>
              <a:rPr lang="en-US" altLang="ja-JP" sz="1600" dirty="0" err="1" smtClean="0"/>
              <a:t>Ra,Dec</a:t>
            </a:r>
            <a:r>
              <a:rPr lang="en-US" altLang="ja-JP" sz="1600" dirty="0" smtClean="0"/>
              <a:t>)</a:t>
            </a:r>
            <a:endParaRPr kumimoji="1" lang="ja-JP" altLang="en-US" sz="1600" dirty="0"/>
          </a:p>
        </p:txBody>
      </p:sp>
      <p:sp>
        <p:nvSpPr>
          <p:cNvPr id="66" name="テキスト ボックス 65"/>
          <p:cNvSpPr txBox="1"/>
          <p:nvPr/>
        </p:nvSpPr>
        <p:spPr>
          <a:xfrm>
            <a:off x="6228184" y="5364451"/>
            <a:ext cx="2160000" cy="338554"/>
          </a:xfrm>
          <a:prstGeom prst="rect">
            <a:avLst/>
          </a:prstGeom>
          <a:noFill/>
          <a:ln>
            <a:solidFill>
              <a:schemeClr val="tx1"/>
            </a:solidFill>
          </a:ln>
        </p:spPr>
        <p:txBody>
          <a:bodyPr wrap="none" rtlCol="0">
            <a:spAutoFit/>
          </a:bodyPr>
          <a:lstStyle/>
          <a:p>
            <a:pPr algn="ctr"/>
            <a:r>
              <a:rPr lang="en-US" altLang="ja-JP" sz="1600" dirty="0"/>
              <a:t>Sun</a:t>
            </a:r>
            <a:r>
              <a:rPr lang="en-US" altLang="ja-JP" sz="1600" dirty="0" smtClean="0"/>
              <a:t>(</a:t>
            </a:r>
            <a:r>
              <a:rPr lang="en-US" altLang="ja-JP" sz="1600" dirty="0" err="1" smtClean="0"/>
              <a:t>Ra,Dec</a:t>
            </a:r>
            <a:r>
              <a:rPr lang="en-US" altLang="ja-JP" sz="1600" dirty="0" smtClean="0"/>
              <a:t>)</a:t>
            </a:r>
            <a:endParaRPr kumimoji="1" lang="ja-JP" altLang="en-US" sz="1600" dirty="0"/>
          </a:p>
        </p:txBody>
      </p:sp>
      <p:cxnSp>
        <p:nvCxnSpPr>
          <p:cNvPr id="70" name="直線矢印コネクタ 69"/>
          <p:cNvCxnSpPr>
            <a:stCxn id="35" idx="2"/>
          </p:cNvCxnSpPr>
          <p:nvPr/>
        </p:nvCxnSpPr>
        <p:spPr>
          <a:xfrm>
            <a:off x="1907824" y="6139567"/>
            <a:ext cx="0" cy="2632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589153" y="6402814"/>
            <a:ext cx="8012915" cy="338554"/>
          </a:xfrm>
          <a:prstGeom prst="rect">
            <a:avLst/>
          </a:prstGeom>
          <a:noFill/>
          <a:ln>
            <a:solidFill>
              <a:schemeClr val="tx1"/>
            </a:solidFill>
          </a:ln>
        </p:spPr>
        <p:txBody>
          <a:bodyPr wrap="square" rtlCol="0">
            <a:spAutoFit/>
          </a:bodyPr>
          <a:lstStyle/>
          <a:p>
            <a:pPr algn="ctr"/>
            <a:r>
              <a:rPr lang="en-US" altLang="ja-JP" sz="1600" dirty="0" smtClean="0"/>
              <a:t>Sky(RA, Dec), Sky(h, A), Sun(RA, Dec), Sun(h, A), SA, Mag.</a:t>
            </a:r>
            <a:endParaRPr kumimoji="1" lang="ja-JP" altLang="en-US" sz="1600" dirty="0"/>
          </a:p>
        </p:txBody>
      </p:sp>
      <p:cxnSp>
        <p:nvCxnSpPr>
          <p:cNvPr id="74" name="直線矢印コネクタ 73"/>
          <p:cNvCxnSpPr>
            <a:stCxn id="33" idx="2"/>
          </p:cNvCxnSpPr>
          <p:nvPr/>
        </p:nvCxnSpPr>
        <p:spPr>
          <a:xfrm>
            <a:off x="4355856" y="4980578"/>
            <a:ext cx="0" cy="1422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a:stCxn id="66" idx="2"/>
          </p:cNvCxnSpPr>
          <p:nvPr/>
        </p:nvCxnSpPr>
        <p:spPr>
          <a:xfrm>
            <a:off x="7308184" y="5703005"/>
            <a:ext cx="0" cy="7308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 name="テキスト ボックス 101"/>
          <p:cNvSpPr txBox="1"/>
          <p:nvPr/>
        </p:nvSpPr>
        <p:spPr>
          <a:xfrm>
            <a:off x="6619498" y="3554700"/>
            <a:ext cx="1944000" cy="338554"/>
          </a:xfrm>
          <a:prstGeom prst="rect">
            <a:avLst/>
          </a:prstGeom>
          <a:noFill/>
          <a:ln>
            <a:solidFill>
              <a:schemeClr val="tx1"/>
            </a:solidFill>
          </a:ln>
        </p:spPr>
        <p:txBody>
          <a:bodyPr wrap="none" rtlCol="0">
            <a:spAutoFit/>
          </a:bodyPr>
          <a:lstStyle/>
          <a:p>
            <a:r>
              <a:rPr lang="en-US" altLang="ja-JP" sz="1600" dirty="0" smtClean="0"/>
              <a:t>2MASS PSC</a:t>
            </a:r>
            <a:r>
              <a:rPr lang="ja-JP" altLang="en-US" sz="1600" dirty="0" smtClean="0"/>
              <a:t>データ</a:t>
            </a:r>
            <a:endParaRPr kumimoji="1" lang="ja-JP" altLang="en-US" sz="1600" dirty="0"/>
          </a:p>
        </p:txBody>
      </p:sp>
      <p:cxnSp>
        <p:nvCxnSpPr>
          <p:cNvPr id="124" name="直線矢印コネクタ 123"/>
          <p:cNvCxnSpPr/>
          <p:nvPr/>
        </p:nvCxnSpPr>
        <p:spPr>
          <a:xfrm>
            <a:off x="5868144" y="4055705"/>
            <a:ext cx="0" cy="23471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a:endCxn id="102" idx="1"/>
          </p:cNvCxnSpPr>
          <p:nvPr/>
        </p:nvCxnSpPr>
        <p:spPr>
          <a:xfrm flipV="1">
            <a:off x="5868144" y="3723977"/>
            <a:ext cx="751354" cy="331728"/>
          </a:xfrm>
          <a:prstGeom prst="line">
            <a:avLst/>
          </a:prstGeom>
        </p:spPr>
        <p:style>
          <a:lnRef idx="1">
            <a:schemeClr val="accent1"/>
          </a:lnRef>
          <a:fillRef idx="0">
            <a:schemeClr val="accent1"/>
          </a:fillRef>
          <a:effectRef idx="0">
            <a:schemeClr val="accent1"/>
          </a:effectRef>
          <a:fontRef idx="minor">
            <a:schemeClr val="tx1"/>
          </a:fontRef>
        </p:style>
      </p:cxnSp>
      <p:sp>
        <p:nvSpPr>
          <p:cNvPr id="129" name="テキスト ボックス 128"/>
          <p:cNvSpPr txBox="1"/>
          <p:nvPr/>
        </p:nvSpPr>
        <p:spPr>
          <a:xfrm>
            <a:off x="609434" y="1228110"/>
            <a:ext cx="6296724" cy="369332"/>
          </a:xfrm>
          <a:prstGeom prst="rect">
            <a:avLst/>
          </a:prstGeom>
          <a:noFill/>
        </p:spPr>
        <p:txBody>
          <a:bodyPr wrap="none" rtlCol="0">
            <a:spAutoFit/>
          </a:bodyPr>
          <a:lstStyle/>
          <a:p>
            <a:r>
              <a:rPr kumimoji="1" lang="en-US" altLang="ja-JP" b="1" dirty="0" smtClean="0">
                <a:solidFill>
                  <a:srgbClr val="0070C0"/>
                </a:solidFill>
              </a:rPr>
              <a:t>IRAF</a:t>
            </a:r>
            <a:r>
              <a:rPr kumimoji="1" lang="ja-JP" altLang="en-US" b="1" dirty="0" smtClean="0">
                <a:solidFill>
                  <a:srgbClr val="0070C0"/>
                </a:solidFill>
              </a:rPr>
              <a:t>を用いて一次処理・</a:t>
            </a:r>
            <a:r>
              <a:rPr lang="ja-JP" altLang="en-US" b="1" dirty="0" smtClean="0">
                <a:solidFill>
                  <a:srgbClr val="0070C0"/>
                </a:solidFill>
              </a:rPr>
              <a:t>測光し、</a:t>
            </a:r>
            <a:r>
              <a:rPr lang="en-US" altLang="ja-JP" b="1" dirty="0" smtClean="0">
                <a:solidFill>
                  <a:srgbClr val="0070C0"/>
                </a:solidFill>
              </a:rPr>
              <a:t>c</a:t>
            </a:r>
            <a:r>
              <a:rPr lang="ja-JP" altLang="en-US" b="1" dirty="0" smtClean="0">
                <a:solidFill>
                  <a:srgbClr val="0070C0"/>
                </a:solidFill>
              </a:rPr>
              <a:t>・</a:t>
            </a:r>
            <a:r>
              <a:rPr lang="en-US" altLang="ja-JP" b="1" dirty="0" err="1" smtClean="0">
                <a:solidFill>
                  <a:srgbClr val="0070C0"/>
                </a:solidFill>
              </a:rPr>
              <a:t>awk</a:t>
            </a:r>
            <a:r>
              <a:rPr lang="ja-JP" altLang="en-US" b="1" dirty="0" smtClean="0">
                <a:solidFill>
                  <a:srgbClr val="0070C0"/>
                </a:solidFill>
              </a:rPr>
              <a:t>・</a:t>
            </a:r>
            <a:r>
              <a:rPr lang="en-US" altLang="ja-JP" b="1" dirty="0" err="1" smtClean="0">
                <a:solidFill>
                  <a:srgbClr val="0070C0"/>
                </a:solidFill>
              </a:rPr>
              <a:t>sh</a:t>
            </a:r>
            <a:r>
              <a:rPr lang="ja-JP" altLang="en-US" b="1" dirty="0" smtClean="0">
                <a:solidFill>
                  <a:srgbClr val="0070C0"/>
                </a:solidFill>
              </a:rPr>
              <a:t>等で必要な量に変換</a:t>
            </a:r>
            <a:endParaRPr kumimoji="1" lang="ja-JP" altLang="en-US" b="1" dirty="0">
              <a:solidFill>
                <a:srgbClr val="0070C0"/>
              </a:solidFill>
            </a:endParaRPr>
          </a:p>
        </p:txBody>
      </p:sp>
    </p:spTree>
    <p:extLst>
      <p:ext uri="{BB962C8B-B14F-4D97-AF65-F5344CB8AC3E}">
        <p14:creationId xmlns:p14="http://schemas.microsoft.com/office/powerpoint/2010/main" val="57835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5576" y="1372231"/>
            <a:ext cx="6730369" cy="646331"/>
          </a:xfrm>
          <a:prstGeom prst="rect">
            <a:avLst/>
          </a:prstGeom>
          <a:noFill/>
        </p:spPr>
        <p:txBody>
          <a:bodyPr wrap="none" rtlCol="0">
            <a:spAutoFit/>
          </a:bodyPr>
          <a:lstStyle/>
          <a:p>
            <a:r>
              <a:rPr lang="en-US" altLang="ja-JP" dirty="0" smtClean="0"/>
              <a:t>I</a:t>
            </a:r>
            <a:r>
              <a:rPr lang="en-US" altLang="ja-JP" baseline="-25000" dirty="0" smtClean="0"/>
              <a:t>darksky,0</a:t>
            </a:r>
            <a:r>
              <a:rPr lang="en-US" altLang="ja-JP" dirty="0" smtClean="0"/>
              <a:t>, </a:t>
            </a:r>
            <a:r>
              <a:rPr lang="en-US" altLang="ja-JP" dirty="0" err="1" smtClean="0"/>
              <a:t>F</a:t>
            </a:r>
            <a:r>
              <a:rPr lang="en-US" altLang="ja-JP" baseline="-25000" dirty="0" err="1" smtClean="0"/>
              <a:t>Sun</a:t>
            </a:r>
            <a:r>
              <a:rPr lang="en-US" altLang="ja-JP" dirty="0" smtClean="0"/>
              <a:t>,</a:t>
            </a:r>
            <a:r>
              <a:rPr lang="ja-JP" altLang="en-US" dirty="0"/>
              <a:t>　</a:t>
            </a:r>
            <a:r>
              <a:rPr lang="en-US" altLang="ja-JP" dirty="0" smtClean="0"/>
              <a:t>k</a:t>
            </a:r>
            <a:r>
              <a:rPr lang="ja-JP" altLang="en-US" dirty="0"/>
              <a:t>　</a:t>
            </a:r>
            <a:r>
              <a:rPr lang="ja-JP" altLang="en-US" dirty="0" smtClean="0"/>
              <a:t>←　</a:t>
            </a:r>
            <a:r>
              <a:rPr lang="ja-JP" altLang="en-US" dirty="0" smtClean="0"/>
              <a:t>マウナケアと同値と仮定</a:t>
            </a:r>
            <a:r>
              <a:rPr lang="en-US" altLang="ja-JP" dirty="0" smtClean="0"/>
              <a:t> </a:t>
            </a:r>
            <a:endParaRPr kumimoji="1" lang="en-US" altLang="ja-JP" dirty="0" smtClean="0"/>
          </a:p>
          <a:p>
            <a:r>
              <a:rPr lang="en-US" altLang="ja-JP" dirty="0" smtClean="0"/>
              <a:t>K&amp;S(1991)</a:t>
            </a:r>
            <a:r>
              <a:rPr lang="ja-JP" altLang="en-US" dirty="0" smtClean="0"/>
              <a:t>の式を逆に解いて観測結果から散乱係数</a:t>
            </a:r>
            <a:r>
              <a:rPr lang="en-US" altLang="ja-JP" dirty="0" smtClean="0"/>
              <a:t>f(ρ)</a:t>
            </a:r>
            <a:r>
              <a:rPr lang="ja-JP" altLang="en-US" dirty="0" smtClean="0"/>
              <a:t>を求めた。</a:t>
            </a:r>
            <a:endParaRPr lang="en-US" altLang="ja-JP" dirty="0"/>
          </a:p>
        </p:txBody>
      </p:sp>
      <p:sp>
        <p:nvSpPr>
          <p:cNvPr id="5" name="正方形/長方形 4"/>
          <p:cNvSpPr/>
          <p:nvPr/>
        </p:nvSpPr>
        <p:spPr>
          <a:xfrm>
            <a:off x="0"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a:latin typeface="+mn-ea"/>
              </a:rPr>
              <a:t>6</a:t>
            </a:r>
            <a:r>
              <a:rPr lang="en-US" altLang="ja-JP" sz="3600" dirty="0" smtClean="0">
                <a:latin typeface="+mn-ea"/>
              </a:rPr>
              <a:t>. </a:t>
            </a:r>
            <a:r>
              <a:rPr lang="ja-JP" altLang="en-US" sz="3600" dirty="0" smtClean="0">
                <a:latin typeface="+mn-ea"/>
              </a:rPr>
              <a:t>結果、考察 </a:t>
            </a:r>
            <a:r>
              <a:rPr lang="en-US" altLang="ja-JP" sz="3600" dirty="0" smtClean="0">
                <a:latin typeface="+mn-ea"/>
              </a:rPr>
              <a:t>1/5</a:t>
            </a:r>
            <a:endParaRPr lang="en-US" altLang="ja-JP" sz="3600" dirty="0">
              <a:latin typeface="+mn-ea"/>
            </a:endParaRPr>
          </a:p>
        </p:txBody>
      </p:sp>
      <p:sp>
        <p:nvSpPr>
          <p:cNvPr id="2" name="テキスト ボックス 1"/>
          <p:cNvSpPr txBox="1"/>
          <p:nvPr/>
        </p:nvSpPr>
        <p:spPr>
          <a:xfrm>
            <a:off x="4355975" y="6155044"/>
            <a:ext cx="939231" cy="369332"/>
          </a:xfrm>
          <a:prstGeom prst="rect">
            <a:avLst/>
          </a:prstGeom>
          <a:noFill/>
        </p:spPr>
        <p:txBody>
          <a:bodyPr wrap="none" rtlCol="0">
            <a:spAutoFit/>
          </a:bodyPr>
          <a:lstStyle/>
          <a:p>
            <a:r>
              <a:rPr kumimoji="1" lang="en-US" altLang="ja-JP" dirty="0" smtClean="0"/>
              <a:t>Ks-band</a:t>
            </a:r>
            <a:endParaRPr kumimoji="1" lang="ja-JP" altLang="en-US" dirty="0"/>
          </a:p>
        </p:txBody>
      </p:sp>
      <p:sp>
        <p:nvSpPr>
          <p:cNvPr id="6" name="テキスト ボックス 5"/>
          <p:cNvSpPr txBox="1"/>
          <p:nvPr/>
        </p:nvSpPr>
        <p:spPr>
          <a:xfrm>
            <a:off x="1475654" y="6156012"/>
            <a:ext cx="875561" cy="369332"/>
          </a:xfrm>
          <a:prstGeom prst="rect">
            <a:avLst/>
          </a:prstGeom>
          <a:noFill/>
        </p:spPr>
        <p:txBody>
          <a:bodyPr wrap="none" rtlCol="0">
            <a:spAutoFit/>
          </a:bodyPr>
          <a:lstStyle/>
          <a:p>
            <a:r>
              <a:rPr lang="en-US" altLang="ja-JP" dirty="0"/>
              <a:t>H</a:t>
            </a:r>
            <a:r>
              <a:rPr kumimoji="1" lang="en-US" altLang="ja-JP" dirty="0" smtClean="0"/>
              <a:t>-band</a:t>
            </a:r>
            <a:endParaRPr kumimoji="1" lang="ja-JP" altLang="en-US" dirty="0"/>
          </a:p>
        </p:txBody>
      </p:sp>
      <p:sp>
        <p:nvSpPr>
          <p:cNvPr id="3" name="テキスト ボックス 2"/>
          <p:cNvSpPr txBox="1"/>
          <p:nvPr/>
        </p:nvSpPr>
        <p:spPr>
          <a:xfrm>
            <a:off x="6228184" y="5153193"/>
            <a:ext cx="2202847" cy="523220"/>
          </a:xfrm>
          <a:prstGeom prst="rect">
            <a:avLst/>
          </a:prstGeom>
          <a:noFill/>
        </p:spPr>
        <p:txBody>
          <a:bodyPr wrap="none" rtlCol="0">
            <a:spAutoFit/>
          </a:bodyPr>
          <a:lstStyle/>
          <a:p>
            <a:r>
              <a:rPr kumimoji="1" lang="ja-JP" altLang="en-US" sz="1400" dirty="0" smtClean="0"/>
              <a:t>横軸：</a:t>
            </a:r>
            <a:r>
              <a:rPr kumimoji="1" lang="en-US" altLang="ja-JP" sz="1400" dirty="0" smtClean="0"/>
              <a:t>Sky</a:t>
            </a:r>
            <a:r>
              <a:rPr kumimoji="1" lang="ja-JP" altLang="en-US" sz="1400" dirty="0" smtClean="0"/>
              <a:t>と太陽の離角</a:t>
            </a:r>
            <a:r>
              <a:rPr kumimoji="1" lang="en-US" altLang="ja-JP" sz="1400" dirty="0" smtClean="0"/>
              <a:t>(°)</a:t>
            </a:r>
          </a:p>
          <a:p>
            <a:r>
              <a:rPr lang="ja-JP" altLang="en-US" sz="1400" dirty="0" smtClean="0"/>
              <a:t>縦軸：散乱係数</a:t>
            </a:r>
            <a:r>
              <a:rPr lang="en-US" altLang="ja-JP" sz="1400" dirty="0" smtClean="0"/>
              <a:t>f(ρ)</a:t>
            </a:r>
            <a:r>
              <a:rPr lang="ja-JP" altLang="en-US" sz="1400" dirty="0" smtClean="0"/>
              <a:t>の対数</a:t>
            </a:r>
            <a:endParaRPr kumimoji="1" lang="ja-JP" altLang="en-US" sz="1400" dirty="0"/>
          </a:p>
        </p:txBody>
      </p:sp>
      <p:pic>
        <p:nvPicPr>
          <p:cNvPr id="8" name="Picture 2" descr="C:\Users\hirofumi\Desktop\Sky_Brightness\scatf4.jpg"/>
          <p:cNvPicPr>
            <a:picLocks noChangeAspect="1" noChangeArrowheads="1"/>
          </p:cNvPicPr>
          <p:nvPr/>
        </p:nvPicPr>
        <p:blipFill rotWithShape="1">
          <a:blip r:embed="rId2">
            <a:extLst>
              <a:ext uri="{28A0092B-C50C-407E-A947-70E740481C1C}">
                <a14:useLocalDpi xmlns:a14="http://schemas.microsoft.com/office/drawing/2010/main" val="0"/>
              </a:ext>
            </a:extLst>
          </a:blip>
          <a:srcRect l="50540" t="11834" r="5909" b="8849"/>
          <a:stretch/>
        </p:blipFill>
        <p:spPr bwMode="auto">
          <a:xfrm>
            <a:off x="3131839" y="2348880"/>
            <a:ext cx="2986769" cy="3807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hirofumi\Desktop\Sky_Brightness\scatf4.jpg"/>
          <p:cNvPicPr>
            <a:picLocks noChangeAspect="1" noChangeArrowheads="1"/>
          </p:cNvPicPr>
          <p:nvPr/>
        </p:nvPicPr>
        <p:blipFill rotWithShape="1">
          <a:blip r:embed="rId2">
            <a:extLst>
              <a:ext uri="{28A0092B-C50C-407E-A947-70E740481C1C}">
                <a14:useLocalDpi xmlns:a14="http://schemas.microsoft.com/office/drawing/2010/main" val="0"/>
              </a:ext>
            </a:extLst>
          </a:blip>
          <a:srcRect l="306" t="11854" r="56451" b="8829"/>
          <a:stretch/>
        </p:blipFill>
        <p:spPr bwMode="auto">
          <a:xfrm>
            <a:off x="251520" y="2348287"/>
            <a:ext cx="2965648" cy="3807725"/>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6153644" y="3987641"/>
            <a:ext cx="2351926" cy="1169551"/>
          </a:xfrm>
          <a:prstGeom prst="rect">
            <a:avLst/>
          </a:prstGeom>
          <a:noFill/>
        </p:spPr>
        <p:txBody>
          <a:bodyPr wrap="none" rtlCol="0">
            <a:spAutoFit/>
          </a:bodyPr>
          <a:lstStyle/>
          <a:p>
            <a:r>
              <a:rPr lang="ja-JP" altLang="en-US" sz="1400" b="1" dirty="0" smtClean="0">
                <a:solidFill>
                  <a:srgbClr val="00B050"/>
                </a:solidFill>
              </a:rPr>
              <a:t>緑</a:t>
            </a:r>
            <a:r>
              <a:rPr lang="ja-JP" altLang="en-US" sz="1400" dirty="0" smtClean="0"/>
              <a:t>：観測値</a:t>
            </a:r>
            <a:endParaRPr lang="en-US" altLang="ja-JP" sz="1400" dirty="0" smtClean="0"/>
          </a:p>
          <a:p>
            <a:r>
              <a:rPr kumimoji="1" lang="ja-JP" altLang="en-US" sz="1400" b="1" dirty="0" smtClean="0">
                <a:solidFill>
                  <a:srgbClr val="FF0000"/>
                </a:solidFill>
              </a:rPr>
              <a:t>赤</a:t>
            </a:r>
            <a:r>
              <a:rPr kumimoji="1" lang="ja-JP" altLang="en-US" sz="1400" dirty="0" smtClean="0"/>
              <a:t>：ベストフィット</a:t>
            </a:r>
            <a:endParaRPr lang="en-US" altLang="ja-JP" sz="1400" dirty="0"/>
          </a:p>
          <a:p>
            <a:r>
              <a:rPr lang="ja-JP" altLang="en-US" sz="1400" b="1" dirty="0">
                <a:solidFill>
                  <a:srgbClr val="0070C0"/>
                </a:solidFill>
              </a:rPr>
              <a:t>青</a:t>
            </a:r>
            <a:r>
              <a:rPr lang="ja-JP" altLang="en-US" sz="1400" dirty="0"/>
              <a:t>：</a:t>
            </a:r>
            <a:r>
              <a:rPr lang="en-US" altLang="ja-JP" sz="1400" dirty="0"/>
              <a:t>K&amp;S(1991)</a:t>
            </a:r>
            <a:r>
              <a:rPr lang="ja-JP" altLang="en-US" sz="1400" dirty="0"/>
              <a:t>の散乱係数を</a:t>
            </a:r>
            <a:endParaRPr lang="en-US" altLang="ja-JP" sz="1400" dirty="0"/>
          </a:p>
          <a:p>
            <a:r>
              <a:rPr lang="ja-JP" altLang="en-US" sz="1400" dirty="0" smtClean="0"/>
              <a:t>　　 波長依存を考慮して外挿</a:t>
            </a:r>
            <a:endParaRPr lang="en-US" altLang="ja-JP" sz="1400" dirty="0"/>
          </a:p>
          <a:p>
            <a:r>
              <a:rPr lang="ja-JP" altLang="en-US" sz="1400" dirty="0" smtClean="0"/>
              <a:t>　　 </a:t>
            </a:r>
            <a:r>
              <a:rPr lang="en-US" altLang="ja-JP" sz="1400" dirty="0" smtClean="0"/>
              <a:t>(Redeye </a:t>
            </a:r>
            <a:r>
              <a:rPr lang="en-US" altLang="ja-JP" sz="1400" dirty="0"/>
              <a:t>User’s Manual</a:t>
            </a:r>
            <a:r>
              <a:rPr lang="en-US" altLang="ja-JP" sz="1400" dirty="0" smtClean="0"/>
              <a:t>)</a:t>
            </a:r>
            <a:endParaRPr lang="ja-JP" altLang="en-US" sz="1400" dirty="0"/>
          </a:p>
        </p:txBody>
      </p:sp>
      <p:sp>
        <p:nvSpPr>
          <p:cNvPr id="10" name="テキスト ボックス 9"/>
          <p:cNvSpPr txBox="1"/>
          <p:nvPr/>
        </p:nvSpPr>
        <p:spPr>
          <a:xfrm>
            <a:off x="6228184" y="2348880"/>
            <a:ext cx="1701107" cy="369332"/>
          </a:xfrm>
          <a:prstGeom prst="rect">
            <a:avLst/>
          </a:prstGeom>
          <a:noFill/>
        </p:spPr>
        <p:txBody>
          <a:bodyPr wrap="none" rtlCol="0">
            <a:spAutoFit/>
          </a:bodyPr>
          <a:lstStyle/>
          <a:p>
            <a:r>
              <a:rPr kumimoji="1" lang="en-US" altLang="ja-JP" dirty="0" smtClean="0"/>
              <a:t>f(ρ)</a:t>
            </a:r>
            <a:r>
              <a:rPr kumimoji="1" lang="en-US" altLang="ja-JP" baseline="-25000" dirty="0" smtClean="0"/>
              <a:t>H</a:t>
            </a:r>
            <a:r>
              <a:rPr kumimoji="1" lang="en-US" altLang="ja-JP" dirty="0" smtClean="0"/>
              <a:t>=10</a:t>
            </a:r>
            <a:r>
              <a:rPr kumimoji="1" lang="en-US" altLang="ja-JP" baseline="30000" dirty="0" smtClean="0"/>
              <a:t>5.68-ρ/276</a:t>
            </a:r>
            <a:endParaRPr kumimoji="1" lang="ja-JP" altLang="en-US" baseline="30000" dirty="0"/>
          </a:p>
        </p:txBody>
      </p:sp>
      <p:sp>
        <p:nvSpPr>
          <p:cNvPr id="12" name="テキスト ボックス 11"/>
          <p:cNvSpPr txBox="1"/>
          <p:nvPr/>
        </p:nvSpPr>
        <p:spPr>
          <a:xfrm>
            <a:off x="6228184" y="2699628"/>
            <a:ext cx="1696555" cy="369332"/>
          </a:xfrm>
          <a:prstGeom prst="rect">
            <a:avLst/>
          </a:prstGeom>
          <a:noFill/>
        </p:spPr>
        <p:txBody>
          <a:bodyPr wrap="none" rtlCol="0">
            <a:spAutoFit/>
          </a:bodyPr>
          <a:lstStyle/>
          <a:p>
            <a:r>
              <a:rPr kumimoji="1" lang="en-US" altLang="ja-JP" dirty="0" smtClean="0"/>
              <a:t>f(ρ)</a:t>
            </a:r>
            <a:r>
              <a:rPr lang="en-US" altLang="ja-JP" baseline="-25000" dirty="0" smtClean="0"/>
              <a:t>Ks</a:t>
            </a:r>
            <a:r>
              <a:rPr kumimoji="1" lang="en-US" altLang="ja-JP" dirty="0" smtClean="0"/>
              <a:t>=10</a:t>
            </a:r>
            <a:r>
              <a:rPr kumimoji="1" lang="en-US" altLang="ja-JP" baseline="30000" dirty="0" smtClean="0"/>
              <a:t>5.56-ρ/186</a:t>
            </a:r>
            <a:endParaRPr kumimoji="1" lang="ja-JP" altLang="en-US" baseline="30000" dirty="0"/>
          </a:p>
        </p:txBody>
      </p:sp>
    </p:spTree>
    <p:extLst>
      <p:ext uri="{BB962C8B-B14F-4D97-AF65-F5344CB8AC3E}">
        <p14:creationId xmlns:p14="http://schemas.microsoft.com/office/powerpoint/2010/main" val="3196251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1268760"/>
            <a:ext cx="3596562" cy="369332"/>
          </a:xfrm>
          <a:prstGeom prst="rect">
            <a:avLst/>
          </a:prstGeom>
          <a:noFill/>
        </p:spPr>
        <p:txBody>
          <a:bodyPr wrap="none" rtlCol="0">
            <a:spAutoFit/>
          </a:bodyPr>
          <a:lstStyle/>
          <a:p>
            <a:r>
              <a:rPr lang="en-US" altLang="ja-JP" dirty="0" smtClean="0"/>
              <a:t>Step 1. </a:t>
            </a:r>
            <a:r>
              <a:rPr lang="ja-JP" altLang="en-US" dirty="0" smtClean="0"/>
              <a:t>離角</a:t>
            </a:r>
            <a:r>
              <a:rPr lang="en-US" altLang="ja-JP" dirty="0" smtClean="0"/>
              <a:t>90°</a:t>
            </a:r>
            <a:r>
              <a:rPr lang="ja-JP" altLang="en-US" dirty="0" smtClean="0"/>
              <a:t>以上の値について</a:t>
            </a:r>
            <a:endParaRPr lang="en-US" altLang="ja-JP" dirty="0"/>
          </a:p>
        </p:txBody>
      </p:sp>
      <p:sp>
        <p:nvSpPr>
          <p:cNvPr id="5" name="正方形/長方形 4"/>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a:latin typeface="+mn-ea"/>
              </a:rPr>
              <a:t>6</a:t>
            </a:r>
            <a:r>
              <a:rPr lang="en-US" altLang="ja-JP" sz="3600" dirty="0" smtClean="0">
                <a:latin typeface="+mn-ea"/>
              </a:rPr>
              <a:t>. </a:t>
            </a:r>
            <a:r>
              <a:rPr lang="ja-JP" altLang="en-US" sz="3600" dirty="0" smtClean="0">
                <a:latin typeface="+mn-ea"/>
              </a:rPr>
              <a:t>結果、考察 </a:t>
            </a:r>
            <a:r>
              <a:rPr lang="en-US" altLang="ja-JP" sz="3600" dirty="0" smtClean="0">
                <a:latin typeface="+mn-ea"/>
              </a:rPr>
              <a:t>2/5</a:t>
            </a:r>
          </a:p>
        </p:txBody>
      </p:sp>
      <p:sp>
        <p:nvSpPr>
          <p:cNvPr id="2" name="テキスト ボックス 1"/>
          <p:cNvSpPr txBox="1"/>
          <p:nvPr/>
        </p:nvSpPr>
        <p:spPr>
          <a:xfrm>
            <a:off x="4355975" y="7523196"/>
            <a:ext cx="939231" cy="369332"/>
          </a:xfrm>
          <a:prstGeom prst="rect">
            <a:avLst/>
          </a:prstGeom>
          <a:noFill/>
        </p:spPr>
        <p:txBody>
          <a:bodyPr wrap="none" rtlCol="0">
            <a:spAutoFit/>
          </a:bodyPr>
          <a:lstStyle/>
          <a:p>
            <a:r>
              <a:rPr kumimoji="1" lang="en-US" altLang="ja-JP" dirty="0" smtClean="0"/>
              <a:t>Ks-band</a:t>
            </a:r>
            <a:endParaRPr kumimoji="1" lang="ja-JP" altLang="en-US" dirty="0"/>
          </a:p>
        </p:txBody>
      </p:sp>
      <p:sp>
        <p:nvSpPr>
          <p:cNvPr id="6" name="テキスト ボックス 5"/>
          <p:cNvSpPr txBox="1"/>
          <p:nvPr/>
        </p:nvSpPr>
        <p:spPr>
          <a:xfrm>
            <a:off x="1475654" y="7524164"/>
            <a:ext cx="875561" cy="369332"/>
          </a:xfrm>
          <a:prstGeom prst="rect">
            <a:avLst/>
          </a:prstGeom>
          <a:noFill/>
        </p:spPr>
        <p:txBody>
          <a:bodyPr wrap="none" rtlCol="0">
            <a:spAutoFit/>
          </a:bodyPr>
          <a:lstStyle/>
          <a:p>
            <a:r>
              <a:rPr lang="en-US" altLang="ja-JP" dirty="0"/>
              <a:t>H</a:t>
            </a:r>
            <a:r>
              <a:rPr kumimoji="1" lang="en-US" altLang="ja-JP" dirty="0" smtClean="0"/>
              <a:t>-band</a:t>
            </a:r>
            <a:endParaRPr kumimoji="1" lang="ja-JP" altLang="en-US" dirty="0"/>
          </a:p>
        </p:txBody>
      </p:sp>
      <p:sp>
        <p:nvSpPr>
          <p:cNvPr id="3" name="テキスト ボックス 2"/>
          <p:cNvSpPr txBox="1"/>
          <p:nvPr/>
        </p:nvSpPr>
        <p:spPr>
          <a:xfrm>
            <a:off x="6228184" y="5805264"/>
            <a:ext cx="2202847" cy="523220"/>
          </a:xfrm>
          <a:prstGeom prst="rect">
            <a:avLst/>
          </a:prstGeom>
          <a:noFill/>
        </p:spPr>
        <p:txBody>
          <a:bodyPr wrap="none" rtlCol="0">
            <a:spAutoFit/>
          </a:bodyPr>
          <a:lstStyle/>
          <a:p>
            <a:r>
              <a:rPr kumimoji="1" lang="ja-JP" altLang="en-US" sz="1400" dirty="0" smtClean="0"/>
              <a:t>横軸：</a:t>
            </a:r>
            <a:r>
              <a:rPr kumimoji="1" lang="en-US" altLang="ja-JP" sz="1400" dirty="0" smtClean="0"/>
              <a:t>Sky</a:t>
            </a:r>
            <a:r>
              <a:rPr kumimoji="1" lang="ja-JP" altLang="en-US" sz="1400" dirty="0" smtClean="0"/>
              <a:t>と太陽の離角</a:t>
            </a:r>
            <a:r>
              <a:rPr kumimoji="1" lang="en-US" altLang="ja-JP" sz="1400" dirty="0" smtClean="0"/>
              <a:t>(°)</a:t>
            </a:r>
          </a:p>
          <a:p>
            <a:r>
              <a:rPr lang="ja-JP" altLang="en-US" sz="1400" dirty="0" smtClean="0"/>
              <a:t>縦軸：散乱係数</a:t>
            </a:r>
            <a:r>
              <a:rPr lang="en-US" altLang="ja-JP" sz="1400" dirty="0" smtClean="0"/>
              <a:t>f(ρ)</a:t>
            </a:r>
            <a:r>
              <a:rPr lang="ja-JP" altLang="en-US" sz="1400" dirty="0" smtClean="0"/>
              <a:t>の対数</a:t>
            </a:r>
            <a:endParaRPr kumimoji="1" lang="ja-JP" altLang="en-US" sz="1400" dirty="0"/>
          </a:p>
        </p:txBody>
      </p:sp>
      <p:pic>
        <p:nvPicPr>
          <p:cNvPr id="8" name="Picture 2" descr="C:\Users\hirofumi\Desktop\Sky_Brightness\scatf4.jpg"/>
          <p:cNvPicPr>
            <a:picLocks noChangeAspect="1" noChangeArrowheads="1"/>
          </p:cNvPicPr>
          <p:nvPr/>
        </p:nvPicPr>
        <p:blipFill rotWithShape="1">
          <a:blip r:embed="rId2">
            <a:extLst>
              <a:ext uri="{28A0092B-C50C-407E-A947-70E740481C1C}">
                <a14:useLocalDpi xmlns:a14="http://schemas.microsoft.com/office/drawing/2010/main" val="0"/>
              </a:ext>
            </a:extLst>
          </a:blip>
          <a:srcRect l="50540" t="11834" r="5909" b="8849"/>
          <a:stretch/>
        </p:blipFill>
        <p:spPr bwMode="auto">
          <a:xfrm>
            <a:off x="3534785" y="3717033"/>
            <a:ext cx="2405367" cy="30665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hirofumi\Desktop\Sky_Brightness\scatf4.jpg"/>
          <p:cNvPicPr>
            <a:picLocks noChangeAspect="1" noChangeArrowheads="1"/>
          </p:cNvPicPr>
          <p:nvPr/>
        </p:nvPicPr>
        <p:blipFill rotWithShape="1">
          <a:blip r:embed="rId2">
            <a:extLst>
              <a:ext uri="{28A0092B-C50C-407E-A947-70E740481C1C}">
                <a14:useLocalDpi xmlns:a14="http://schemas.microsoft.com/office/drawing/2010/main" val="0"/>
              </a:ext>
            </a:extLst>
          </a:blip>
          <a:srcRect l="306" t="11854" r="56451" b="8829"/>
          <a:stretch/>
        </p:blipFill>
        <p:spPr bwMode="auto">
          <a:xfrm>
            <a:off x="1015731" y="3716440"/>
            <a:ext cx="2388357" cy="3066516"/>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6153644" y="4216524"/>
            <a:ext cx="2351926" cy="1169551"/>
          </a:xfrm>
          <a:prstGeom prst="rect">
            <a:avLst/>
          </a:prstGeom>
          <a:noFill/>
        </p:spPr>
        <p:txBody>
          <a:bodyPr wrap="none" rtlCol="0">
            <a:spAutoFit/>
          </a:bodyPr>
          <a:lstStyle/>
          <a:p>
            <a:r>
              <a:rPr lang="ja-JP" altLang="en-US" sz="1400" b="1" dirty="0" smtClean="0">
                <a:solidFill>
                  <a:srgbClr val="00B050"/>
                </a:solidFill>
              </a:rPr>
              <a:t>緑</a:t>
            </a:r>
            <a:r>
              <a:rPr lang="ja-JP" altLang="en-US" sz="1400" dirty="0" smtClean="0"/>
              <a:t>：観測値</a:t>
            </a:r>
            <a:endParaRPr lang="en-US" altLang="ja-JP" sz="1400" dirty="0" smtClean="0"/>
          </a:p>
          <a:p>
            <a:r>
              <a:rPr kumimoji="1" lang="ja-JP" altLang="en-US" sz="1400" b="1" dirty="0" smtClean="0">
                <a:solidFill>
                  <a:srgbClr val="FF0000"/>
                </a:solidFill>
              </a:rPr>
              <a:t>赤</a:t>
            </a:r>
            <a:r>
              <a:rPr kumimoji="1" lang="ja-JP" altLang="en-US" sz="1400" dirty="0" smtClean="0"/>
              <a:t>：ベストフィット</a:t>
            </a:r>
            <a:endParaRPr lang="en-US" altLang="ja-JP" sz="1400" dirty="0"/>
          </a:p>
          <a:p>
            <a:r>
              <a:rPr lang="ja-JP" altLang="en-US" sz="1400" b="1" dirty="0">
                <a:solidFill>
                  <a:srgbClr val="0070C0"/>
                </a:solidFill>
              </a:rPr>
              <a:t>青</a:t>
            </a:r>
            <a:r>
              <a:rPr lang="ja-JP" altLang="en-US" sz="1400" dirty="0"/>
              <a:t>：</a:t>
            </a:r>
            <a:r>
              <a:rPr lang="en-US" altLang="ja-JP" sz="1400" dirty="0"/>
              <a:t>K&amp;S(1991)</a:t>
            </a:r>
            <a:r>
              <a:rPr lang="ja-JP" altLang="en-US" sz="1400" dirty="0"/>
              <a:t>の散乱係数を</a:t>
            </a:r>
            <a:endParaRPr lang="en-US" altLang="ja-JP" sz="1400" dirty="0"/>
          </a:p>
          <a:p>
            <a:r>
              <a:rPr lang="ja-JP" altLang="en-US" sz="1400" dirty="0" smtClean="0"/>
              <a:t>　　 波長依存を考慮して外挿</a:t>
            </a:r>
            <a:endParaRPr lang="en-US" altLang="ja-JP" sz="1400" dirty="0"/>
          </a:p>
          <a:p>
            <a:r>
              <a:rPr lang="ja-JP" altLang="en-US" sz="1400" dirty="0" smtClean="0"/>
              <a:t>　　 </a:t>
            </a:r>
            <a:r>
              <a:rPr lang="en-US" altLang="ja-JP" sz="1400" dirty="0" smtClean="0"/>
              <a:t>(Redeye </a:t>
            </a:r>
            <a:r>
              <a:rPr lang="en-US" altLang="ja-JP" sz="1400" dirty="0"/>
              <a:t>User’s Manual</a:t>
            </a:r>
            <a:r>
              <a:rPr lang="en-US" altLang="ja-JP" sz="1400" dirty="0" smtClean="0"/>
              <a:t>)</a:t>
            </a:r>
            <a:endParaRPr lang="ja-JP" altLang="en-US" sz="1400" dirty="0"/>
          </a:p>
        </p:txBody>
      </p:sp>
      <p:sp>
        <p:nvSpPr>
          <p:cNvPr id="7" name="テキスト ボックス 6"/>
          <p:cNvSpPr txBox="1"/>
          <p:nvPr/>
        </p:nvSpPr>
        <p:spPr>
          <a:xfrm>
            <a:off x="1043608" y="1628800"/>
            <a:ext cx="5758308" cy="646331"/>
          </a:xfrm>
          <a:prstGeom prst="rect">
            <a:avLst/>
          </a:prstGeom>
          <a:noFill/>
        </p:spPr>
        <p:txBody>
          <a:bodyPr wrap="none" rtlCol="0">
            <a:spAutoFit/>
          </a:bodyPr>
          <a:lstStyle/>
          <a:p>
            <a:r>
              <a:rPr kumimoji="1" lang="ja-JP" altLang="en-US" dirty="0" smtClean="0"/>
              <a:t>副鏡に直接太陽光が当たり、その一部が検出器に入射？</a:t>
            </a:r>
            <a:endParaRPr kumimoji="1" lang="en-US" altLang="ja-JP" dirty="0" smtClean="0"/>
          </a:p>
          <a:p>
            <a:r>
              <a:rPr lang="ja-JP" altLang="en-US" dirty="0" smtClean="0"/>
              <a:t>→　信用できるデータとは言えない、使用しない</a:t>
            </a:r>
            <a:endParaRPr kumimoji="1" lang="en-US" altLang="ja-JP" dirty="0" smtClean="0"/>
          </a:p>
        </p:txBody>
      </p:sp>
      <p:sp>
        <p:nvSpPr>
          <p:cNvPr id="11" name="テキスト ボックス 10"/>
          <p:cNvSpPr txBox="1"/>
          <p:nvPr/>
        </p:nvSpPr>
        <p:spPr>
          <a:xfrm>
            <a:off x="539552" y="2339588"/>
            <a:ext cx="4688206" cy="369332"/>
          </a:xfrm>
          <a:prstGeom prst="rect">
            <a:avLst/>
          </a:prstGeom>
          <a:noFill/>
        </p:spPr>
        <p:txBody>
          <a:bodyPr wrap="none" rtlCol="0">
            <a:spAutoFit/>
          </a:bodyPr>
          <a:lstStyle/>
          <a:p>
            <a:r>
              <a:rPr lang="en-US" altLang="ja-JP" dirty="0" smtClean="0"/>
              <a:t>Step 2. K&amp;S(1991)</a:t>
            </a:r>
            <a:r>
              <a:rPr lang="ja-JP" altLang="en-US" dirty="0" smtClean="0"/>
              <a:t>の手法に則ってデータを解釈</a:t>
            </a:r>
            <a:endParaRPr lang="en-US" altLang="ja-JP" dirty="0"/>
          </a:p>
        </p:txBody>
      </p:sp>
      <p:sp>
        <p:nvSpPr>
          <p:cNvPr id="13" name="テキスト ボックス 12"/>
          <p:cNvSpPr txBox="1"/>
          <p:nvPr/>
        </p:nvSpPr>
        <p:spPr>
          <a:xfrm>
            <a:off x="1079612" y="2758221"/>
            <a:ext cx="6840762" cy="307777"/>
          </a:xfrm>
          <a:prstGeom prst="rect">
            <a:avLst/>
          </a:prstGeom>
          <a:solidFill>
            <a:schemeClr val="accent1">
              <a:lumMod val="20000"/>
              <a:lumOff val="80000"/>
            </a:schemeClr>
          </a:solidFill>
        </p:spPr>
        <p:txBody>
          <a:bodyPr wrap="square" rtlCol="0">
            <a:spAutoFit/>
          </a:bodyPr>
          <a:lstStyle/>
          <a:p>
            <a:r>
              <a:rPr kumimoji="1" lang="ja-JP" altLang="en-US" sz="1400" dirty="0" smtClean="0"/>
              <a:t>まず</a:t>
            </a:r>
            <a:r>
              <a:rPr kumimoji="1" lang="en-US" altLang="ja-JP" sz="1400" dirty="0" smtClean="0"/>
              <a:t>ρ&gt;90°</a:t>
            </a:r>
            <a:r>
              <a:rPr kumimoji="1" lang="ja-JP" altLang="en-US" sz="1400" dirty="0" smtClean="0"/>
              <a:t>でレイリー散乱をフィッティングし、</a:t>
            </a:r>
            <a:r>
              <a:rPr lang="ja-JP" altLang="en-US" sz="1400" dirty="0"/>
              <a:t>その</a:t>
            </a:r>
            <a:r>
              <a:rPr lang="ja-JP" altLang="en-US" sz="1400" dirty="0" smtClean="0"/>
              <a:t>後</a:t>
            </a:r>
            <a:r>
              <a:rPr lang="en-US" altLang="ja-JP" sz="1400" dirty="0" smtClean="0"/>
              <a:t>10&lt;ρ&lt;80°</a:t>
            </a:r>
            <a:r>
              <a:rPr lang="ja-JP" altLang="en-US" sz="1400" dirty="0" smtClean="0"/>
              <a:t>でミー散乱を</a:t>
            </a:r>
            <a:r>
              <a:rPr lang="ja-JP" altLang="en-US" sz="1400" dirty="0" smtClean="0"/>
              <a:t>フィッティング</a:t>
            </a:r>
            <a:endParaRPr kumimoji="1" lang="ja-JP" altLang="en-US" sz="1400" dirty="0"/>
          </a:p>
        </p:txBody>
      </p:sp>
      <p:sp>
        <p:nvSpPr>
          <p:cNvPr id="12" name="正方形/長方形 11"/>
          <p:cNvSpPr/>
          <p:nvPr/>
        </p:nvSpPr>
        <p:spPr>
          <a:xfrm>
            <a:off x="1043608" y="3105835"/>
            <a:ext cx="5040560" cy="646331"/>
          </a:xfrm>
          <a:prstGeom prst="rect">
            <a:avLst/>
          </a:prstGeom>
        </p:spPr>
        <p:txBody>
          <a:bodyPr wrap="square">
            <a:spAutoFit/>
          </a:bodyPr>
          <a:lstStyle/>
          <a:p>
            <a:r>
              <a:rPr lang="ja-JP" altLang="en-US" dirty="0"/>
              <a:t>→　</a:t>
            </a:r>
            <a:r>
              <a:rPr lang="ja-JP" altLang="en-US" dirty="0" smtClean="0"/>
              <a:t>レイリー散乱を無視、</a:t>
            </a:r>
            <a:endParaRPr lang="en-US" altLang="ja-JP" dirty="0" smtClean="0"/>
          </a:p>
          <a:p>
            <a:r>
              <a:rPr lang="ja-JP" altLang="en-US" dirty="0"/>
              <a:t>　</a:t>
            </a:r>
            <a:r>
              <a:rPr lang="ja-JP" altLang="en-US" dirty="0" smtClean="0"/>
              <a:t>　 </a:t>
            </a:r>
            <a:r>
              <a:rPr lang="en-US" altLang="ja-JP" dirty="0" smtClean="0"/>
              <a:t>10&lt;ρ&lt;80°</a:t>
            </a:r>
            <a:r>
              <a:rPr lang="ja-JP" altLang="en-US" dirty="0" smtClean="0"/>
              <a:t>の範囲をミー散乱でフィッティング</a:t>
            </a:r>
            <a:endParaRPr lang="en-US" altLang="ja-JP" dirty="0"/>
          </a:p>
        </p:txBody>
      </p:sp>
      <p:sp>
        <p:nvSpPr>
          <p:cNvPr id="14" name="円/楕円 13"/>
          <p:cNvSpPr/>
          <p:nvPr/>
        </p:nvSpPr>
        <p:spPr>
          <a:xfrm>
            <a:off x="8134348" y="813420"/>
            <a:ext cx="268385" cy="2582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pic>
        <p:nvPicPr>
          <p:cNvPr id="20" name="Picture 3" descr="C:\Private\南極写真\jpg_内陸旅行\DSC_7314.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25089" r="47249" b="8842"/>
          <a:stretch/>
        </p:blipFill>
        <p:spPr bwMode="auto">
          <a:xfrm rot="17685783">
            <a:off x="7200082" y="1302269"/>
            <a:ext cx="763497" cy="1553269"/>
          </a:xfrm>
          <a:prstGeom prst="rect">
            <a:avLst/>
          </a:prstGeom>
          <a:blipFill dpi="0" rotWithShape="1">
            <a:blip r:embed="rId5"/>
            <a:srcRect/>
            <a:stretch>
              <a:fillRect/>
            </a:stretch>
          </a:blipFill>
          <a:ln>
            <a:noFill/>
          </a:ln>
          <a:extLst/>
        </p:spPr>
      </p:pic>
      <p:cxnSp>
        <p:nvCxnSpPr>
          <p:cNvPr id="15" name="直線矢印コネクタ 14"/>
          <p:cNvCxnSpPr/>
          <p:nvPr/>
        </p:nvCxnSpPr>
        <p:spPr>
          <a:xfrm flipH="1">
            <a:off x="7236296" y="1519228"/>
            <a:ext cx="345534" cy="32559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7236296" y="1910626"/>
            <a:ext cx="345534" cy="16827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a:off x="7594488" y="1094929"/>
            <a:ext cx="432048" cy="39139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089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a:latin typeface="+mn-ea"/>
              </a:rPr>
              <a:t>6</a:t>
            </a:r>
            <a:r>
              <a:rPr lang="en-US" altLang="ja-JP" sz="3600" dirty="0" smtClean="0">
                <a:latin typeface="+mn-ea"/>
              </a:rPr>
              <a:t>. </a:t>
            </a:r>
            <a:r>
              <a:rPr lang="ja-JP" altLang="en-US" sz="3600" dirty="0" smtClean="0">
                <a:latin typeface="+mn-ea"/>
              </a:rPr>
              <a:t>結果、考察 </a:t>
            </a:r>
            <a:r>
              <a:rPr lang="en-US" altLang="ja-JP" sz="3600" dirty="0" smtClean="0">
                <a:latin typeface="+mn-ea"/>
              </a:rPr>
              <a:t>3/5</a:t>
            </a:r>
          </a:p>
        </p:txBody>
      </p:sp>
      <p:sp>
        <p:nvSpPr>
          <p:cNvPr id="2" name="テキスト ボックス 1"/>
          <p:cNvSpPr txBox="1"/>
          <p:nvPr/>
        </p:nvSpPr>
        <p:spPr>
          <a:xfrm>
            <a:off x="4355975" y="7523196"/>
            <a:ext cx="939231" cy="369332"/>
          </a:xfrm>
          <a:prstGeom prst="rect">
            <a:avLst/>
          </a:prstGeom>
          <a:noFill/>
        </p:spPr>
        <p:txBody>
          <a:bodyPr wrap="none" rtlCol="0">
            <a:spAutoFit/>
          </a:bodyPr>
          <a:lstStyle/>
          <a:p>
            <a:r>
              <a:rPr kumimoji="1" lang="en-US" altLang="ja-JP" dirty="0" smtClean="0"/>
              <a:t>Ks-band</a:t>
            </a:r>
            <a:endParaRPr kumimoji="1" lang="ja-JP" altLang="en-US" dirty="0"/>
          </a:p>
        </p:txBody>
      </p:sp>
      <p:sp>
        <p:nvSpPr>
          <p:cNvPr id="6" name="テキスト ボックス 5"/>
          <p:cNvSpPr txBox="1"/>
          <p:nvPr/>
        </p:nvSpPr>
        <p:spPr>
          <a:xfrm>
            <a:off x="1475654" y="7524164"/>
            <a:ext cx="875561" cy="369332"/>
          </a:xfrm>
          <a:prstGeom prst="rect">
            <a:avLst/>
          </a:prstGeom>
          <a:noFill/>
        </p:spPr>
        <p:txBody>
          <a:bodyPr wrap="none" rtlCol="0">
            <a:spAutoFit/>
          </a:bodyPr>
          <a:lstStyle/>
          <a:p>
            <a:r>
              <a:rPr lang="en-US" altLang="ja-JP" dirty="0"/>
              <a:t>H</a:t>
            </a:r>
            <a:r>
              <a:rPr kumimoji="1" lang="en-US" altLang="ja-JP" dirty="0" smtClean="0"/>
              <a:t>-band</a:t>
            </a:r>
            <a:endParaRPr kumimoji="1" lang="ja-JP" altLang="en-US" dirty="0"/>
          </a:p>
        </p:txBody>
      </p:sp>
      <p:sp>
        <p:nvSpPr>
          <p:cNvPr id="3" name="テキスト ボックス 2"/>
          <p:cNvSpPr txBox="1"/>
          <p:nvPr/>
        </p:nvSpPr>
        <p:spPr>
          <a:xfrm>
            <a:off x="3086702" y="6224452"/>
            <a:ext cx="2202847" cy="523220"/>
          </a:xfrm>
          <a:prstGeom prst="rect">
            <a:avLst/>
          </a:prstGeom>
          <a:noFill/>
        </p:spPr>
        <p:txBody>
          <a:bodyPr wrap="none" rtlCol="0">
            <a:spAutoFit/>
          </a:bodyPr>
          <a:lstStyle/>
          <a:p>
            <a:r>
              <a:rPr kumimoji="1" lang="ja-JP" altLang="en-US" sz="1400" dirty="0" smtClean="0"/>
              <a:t>横軸：</a:t>
            </a:r>
            <a:r>
              <a:rPr kumimoji="1" lang="en-US" altLang="ja-JP" sz="1400" dirty="0" smtClean="0"/>
              <a:t>Sky</a:t>
            </a:r>
            <a:r>
              <a:rPr kumimoji="1" lang="ja-JP" altLang="en-US" sz="1400" dirty="0" smtClean="0"/>
              <a:t>と太陽の離角</a:t>
            </a:r>
            <a:r>
              <a:rPr kumimoji="1" lang="en-US" altLang="ja-JP" sz="1400" dirty="0" smtClean="0"/>
              <a:t>(°)</a:t>
            </a:r>
          </a:p>
          <a:p>
            <a:r>
              <a:rPr lang="ja-JP" altLang="en-US" sz="1400" dirty="0" smtClean="0"/>
              <a:t>縦軸：散乱係数</a:t>
            </a:r>
            <a:r>
              <a:rPr lang="en-US" altLang="ja-JP" sz="1400" dirty="0" smtClean="0"/>
              <a:t>f(ρ)</a:t>
            </a:r>
            <a:r>
              <a:rPr lang="ja-JP" altLang="en-US" sz="1400" dirty="0" smtClean="0"/>
              <a:t>の対数</a:t>
            </a:r>
            <a:endParaRPr kumimoji="1" lang="ja-JP" altLang="en-US" sz="1400" dirty="0"/>
          </a:p>
        </p:txBody>
      </p:sp>
      <p:pic>
        <p:nvPicPr>
          <p:cNvPr id="8" name="Picture 2" descr="C:\Users\hirofumi\Desktop\Sky_Brightness\scatf4.jpg"/>
          <p:cNvPicPr>
            <a:picLocks noChangeAspect="1" noChangeArrowheads="1"/>
          </p:cNvPicPr>
          <p:nvPr/>
        </p:nvPicPr>
        <p:blipFill rotWithShape="1">
          <a:blip r:embed="rId2">
            <a:extLst>
              <a:ext uri="{28A0092B-C50C-407E-A947-70E740481C1C}">
                <a14:useLocalDpi xmlns:a14="http://schemas.microsoft.com/office/drawing/2010/main" val="0"/>
              </a:ext>
            </a:extLst>
          </a:blip>
          <a:srcRect l="50540" t="16303" r="5909" b="8849"/>
          <a:stretch/>
        </p:blipFill>
        <p:spPr bwMode="auto">
          <a:xfrm>
            <a:off x="635898" y="4095656"/>
            <a:ext cx="2259064" cy="27177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hirofumi\Desktop\Sky_Brightness\scatf4.jpg"/>
          <p:cNvPicPr>
            <a:picLocks noChangeAspect="1" noChangeArrowheads="1"/>
          </p:cNvPicPr>
          <p:nvPr/>
        </p:nvPicPr>
        <p:blipFill rotWithShape="1">
          <a:blip r:embed="rId2">
            <a:extLst>
              <a:ext uri="{28A0092B-C50C-407E-A947-70E740481C1C}">
                <a14:useLocalDpi xmlns:a14="http://schemas.microsoft.com/office/drawing/2010/main" val="0"/>
              </a:ext>
            </a:extLst>
          </a:blip>
          <a:srcRect l="306" t="17316" r="56451" b="14144"/>
          <a:stretch/>
        </p:blipFill>
        <p:spPr bwMode="auto">
          <a:xfrm>
            <a:off x="625057" y="1350335"/>
            <a:ext cx="2243089" cy="2488647"/>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3012162" y="4635712"/>
            <a:ext cx="2351926" cy="1169551"/>
          </a:xfrm>
          <a:prstGeom prst="rect">
            <a:avLst/>
          </a:prstGeom>
          <a:noFill/>
        </p:spPr>
        <p:txBody>
          <a:bodyPr wrap="none" rtlCol="0">
            <a:spAutoFit/>
          </a:bodyPr>
          <a:lstStyle/>
          <a:p>
            <a:r>
              <a:rPr lang="ja-JP" altLang="en-US" sz="1400" b="1" dirty="0" smtClean="0">
                <a:solidFill>
                  <a:srgbClr val="00B050"/>
                </a:solidFill>
              </a:rPr>
              <a:t>緑</a:t>
            </a:r>
            <a:r>
              <a:rPr lang="ja-JP" altLang="en-US" sz="1400" dirty="0" smtClean="0"/>
              <a:t>：観測値</a:t>
            </a:r>
            <a:endParaRPr lang="en-US" altLang="ja-JP" sz="1400" dirty="0" smtClean="0"/>
          </a:p>
          <a:p>
            <a:r>
              <a:rPr kumimoji="1" lang="ja-JP" altLang="en-US" sz="1400" b="1" dirty="0" smtClean="0">
                <a:solidFill>
                  <a:srgbClr val="FF0000"/>
                </a:solidFill>
              </a:rPr>
              <a:t>赤</a:t>
            </a:r>
            <a:r>
              <a:rPr kumimoji="1" lang="ja-JP" altLang="en-US" sz="1400" dirty="0" smtClean="0"/>
              <a:t>：ベストフィット</a:t>
            </a:r>
            <a:endParaRPr lang="en-US" altLang="ja-JP" sz="1400" dirty="0"/>
          </a:p>
          <a:p>
            <a:r>
              <a:rPr lang="ja-JP" altLang="en-US" sz="1400" b="1" dirty="0">
                <a:solidFill>
                  <a:srgbClr val="0070C0"/>
                </a:solidFill>
              </a:rPr>
              <a:t>青</a:t>
            </a:r>
            <a:r>
              <a:rPr lang="ja-JP" altLang="en-US" sz="1400" dirty="0"/>
              <a:t>：</a:t>
            </a:r>
            <a:r>
              <a:rPr lang="en-US" altLang="ja-JP" sz="1400" dirty="0"/>
              <a:t>K&amp;S(1991)</a:t>
            </a:r>
            <a:r>
              <a:rPr lang="ja-JP" altLang="en-US" sz="1400" dirty="0"/>
              <a:t>の散乱係数を</a:t>
            </a:r>
            <a:endParaRPr lang="en-US" altLang="ja-JP" sz="1400" dirty="0"/>
          </a:p>
          <a:p>
            <a:r>
              <a:rPr lang="ja-JP" altLang="en-US" sz="1400" dirty="0" smtClean="0"/>
              <a:t>　　 波長依存を考慮して外挿</a:t>
            </a:r>
            <a:endParaRPr lang="en-US" altLang="ja-JP" sz="1400" dirty="0"/>
          </a:p>
          <a:p>
            <a:r>
              <a:rPr lang="ja-JP" altLang="en-US" sz="1400" dirty="0" smtClean="0"/>
              <a:t>　　 </a:t>
            </a:r>
            <a:r>
              <a:rPr lang="en-US" altLang="ja-JP" sz="1400" dirty="0" smtClean="0"/>
              <a:t>(Redeye </a:t>
            </a:r>
            <a:r>
              <a:rPr lang="en-US" altLang="ja-JP" sz="1400" dirty="0"/>
              <a:t>User’s Manual</a:t>
            </a:r>
            <a:r>
              <a:rPr lang="en-US" altLang="ja-JP" sz="1400" dirty="0" smtClean="0"/>
              <a:t>)</a:t>
            </a:r>
            <a:endParaRPr lang="ja-JP" altLang="en-US" sz="1400" dirty="0"/>
          </a:p>
        </p:txBody>
      </p:sp>
      <p:sp>
        <p:nvSpPr>
          <p:cNvPr id="14" name="テキスト ボックス 13"/>
          <p:cNvSpPr txBox="1"/>
          <p:nvPr/>
        </p:nvSpPr>
        <p:spPr>
          <a:xfrm>
            <a:off x="1396150" y="3851756"/>
            <a:ext cx="939231" cy="369332"/>
          </a:xfrm>
          <a:prstGeom prst="rect">
            <a:avLst/>
          </a:prstGeom>
          <a:noFill/>
        </p:spPr>
        <p:txBody>
          <a:bodyPr wrap="none" rtlCol="0">
            <a:spAutoFit/>
          </a:bodyPr>
          <a:lstStyle/>
          <a:p>
            <a:r>
              <a:rPr kumimoji="1" lang="en-US" altLang="ja-JP" dirty="0" smtClean="0"/>
              <a:t>Ks-band</a:t>
            </a:r>
            <a:endParaRPr kumimoji="1" lang="ja-JP" altLang="en-US" dirty="0"/>
          </a:p>
        </p:txBody>
      </p:sp>
      <p:sp>
        <p:nvSpPr>
          <p:cNvPr id="15" name="テキスト ボックス 14"/>
          <p:cNvSpPr txBox="1"/>
          <p:nvPr/>
        </p:nvSpPr>
        <p:spPr>
          <a:xfrm>
            <a:off x="1427986" y="1080000"/>
            <a:ext cx="875561" cy="369332"/>
          </a:xfrm>
          <a:prstGeom prst="rect">
            <a:avLst/>
          </a:prstGeom>
          <a:noFill/>
        </p:spPr>
        <p:txBody>
          <a:bodyPr wrap="none" rtlCol="0">
            <a:spAutoFit/>
          </a:bodyPr>
          <a:lstStyle/>
          <a:p>
            <a:r>
              <a:rPr lang="en-US" altLang="ja-JP" dirty="0"/>
              <a:t>H</a:t>
            </a:r>
            <a:r>
              <a:rPr kumimoji="1" lang="en-US" altLang="ja-JP" dirty="0" smtClean="0"/>
              <a:t>-band</a:t>
            </a:r>
            <a:endParaRPr kumimoji="1" lang="ja-JP" altLang="en-US" dirty="0"/>
          </a:p>
        </p:txBody>
      </p:sp>
      <p:cxnSp>
        <p:nvCxnSpPr>
          <p:cNvPr id="16" name="直線矢印コネクタ 15"/>
          <p:cNvCxnSpPr/>
          <p:nvPr/>
        </p:nvCxnSpPr>
        <p:spPr>
          <a:xfrm flipV="1">
            <a:off x="1716016" y="2420888"/>
            <a:ext cx="0" cy="57606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1716018" y="5373216"/>
            <a:ext cx="0" cy="57606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086702" y="1473002"/>
            <a:ext cx="5616624" cy="2308324"/>
          </a:xfrm>
          <a:prstGeom prst="rect">
            <a:avLst/>
          </a:prstGeom>
          <a:noFill/>
        </p:spPr>
        <p:txBody>
          <a:bodyPr wrap="square" rtlCol="0">
            <a:spAutoFit/>
          </a:bodyPr>
          <a:lstStyle/>
          <a:p>
            <a:pPr algn="just"/>
            <a:r>
              <a:rPr kumimoji="1" lang="en-US" altLang="ja-JP" dirty="0" smtClean="0"/>
              <a:t>K&amp;S(1991)</a:t>
            </a:r>
            <a:r>
              <a:rPr kumimoji="1" lang="ja-JP" altLang="en-US" dirty="0" smtClean="0"/>
              <a:t>を赤外波長に外挿した散乱係数に比べて観測結果は</a:t>
            </a:r>
            <a:r>
              <a:rPr kumimoji="1" lang="en-US" altLang="ja-JP" dirty="0" smtClean="0"/>
              <a:t>10</a:t>
            </a:r>
            <a:r>
              <a:rPr kumimoji="1" lang="ja-JP" altLang="en-US" dirty="0" smtClean="0"/>
              <a:t>～</a:t>
            </a:r>
            <a:r>
              <a:rPr kumimoji="1" lang="en-US" altLang="ja-JP" dirty="0" smtClean="0"/>
              <a:t>100</a:t>
            </a:r>
            <a:r>
              <a:rPr kumimoji="1" lang="ja-JP" altLang="en-US" dirty="0" smtClean="0"/>
              <a:t>倍大きい。</a:t>
            </a:r>
            <a:endParaRPr kumimoji="1" lang="en-US" altLang="ja-JP" dirty="0" smtClean="0"/>
          </a:p>
          <a:p>
            <a:pPr algn="just"/>
            <a:r>
              <a:rPr lang="ja-JP" altLang="en-US" dirty="0" smtClean="0"/>
              <a:t>この原因として</a:t>
            </a:r>
            <a:r>
              <a:rPr lang="ja-JP" altLang="en-US" b="1" u="sng" dirty="0" smtClean="0">
                <a:solidFill>
                  <a:srgbClr val="FF0000"/>
                </a:solidFill>
              </a:rPr>
              <a:t>ダイヤモンドダストによるミー散乱</a:t>
            </a:r>
            <a:r>
              <a:rPr lang="ja-JP" altLang="en-US" dirty="0" smtClean="0"/>
              <a:t>が考えられる。ドームふじ基地では頻繁にハロが観測され、晴天時でも常に氷霧や細氷といった降雪現象</a:t>
            </a:r>
            <a:r>
              <a:rPr lang="en-US" altLang="ja-JP" dirty="0" smtClean="0"/>
              <a:t>(</a:t>
            </a:r>
            <a:r>
              <a:rPr lang="ja-JP" altLang="en-US" dirty="0" smtClean="0"/>
              <a:t>いわゆるダイヤモンドダスト</a:t>
            </a:r>
            <a:r>
              <a:rPr lang="en-US" altLang="ja-JP" dirty="0" smtClean="0"/>
              <a:t>)</a:t>
            </a:r>
            <a:r>
              <a:rPr lang="ja-JP" altLang="en-US" dirty="0"/>
              <a:t>も</a:t>
            </a:r>
            <a:r>
              <a:rPr lang="ja-JP" altLang="en-US" dirty="0" smtClean="0"/>
              <a:t>観測された。このダイヤモンドダストの粒子サイズが数</a:t>
            </a:r>
            <a:r>
              <a:rPr lang="en-US" altLang="ja-JP" dirty="0" err="1" smtClean="0"/>
              <a:t>μm</a:t>
            </a:r>
            <a:r>
              <a:rPr lang="ja-JP" altLang="en-US" dirty="0" smtClean="0"/>
              <a:t>であればダイヤモンドダストによる</a:t>
            </a:r>
            <a:r>
              <a:rPr kumimoji="1" lang="ja-JP" altLang="en-US" dirty="0" smtClean="0"/>
              <a:t>ミー散乱が観測されるはずである。</a:t>
            </a:r>
            <a:endParaRPr kumimoji="1" lang="ja-JP" altLang="en-US" dirty="0"/>
          </a:p>
        </p:txBody>
      </p:sp>
      <p:pic>
        <p:nvPicPr>
          <p:cNvPr id="20" name="図 19"/>
          <p:cNvPicPr>
            <a:picLocks noChangeAspect="1"/>
          </p:cNvPicPr>
          <p:nvPr/>
        </p:nvPicPr>
        <p:blipFill rotWithShape="1">
          <a:blip r:embed="rId3" cstate="print">
            <a:extLst>
              <a:ext uri="{28A0092B-C50C-407E-A947-70E740481C1C}">
                <a14:useLocalDpi xmlns:a14="http://schemas.microsoft.com/office/drawing/2010/main" val="0"/>
              </a:ext>
            </a:extLst>
          </a:blip>
          <a:srcRect l="22458" t="8051" r="22211" b="7930"/>
          <a:stretch/>
        </p:blipFill>
        <p:spPr>
          <a:xfrm>
            <a:off x="5796136" y="3861048"/>
            <a:ext cx="2520000" cy="2541507"/>
          </a:xfrm>
          <a:prstGeom prst="rect">
            <a:avLst/>
          </a:prstGeom>
        </p:spPr>
      </p:pic>
      <p:sp>
        <p:nvSpPr>
          <p:cNvPr id="19" name="テキスト ボックス 18"/>
          <p:cNvSpPr txBox="1"/>
          <p:nvPr/>
        </p:nvSpPr>
        <p:spPr>
          <a:xfrm>
            <a:off x="5678996" y="6402757"/>
            <a:ext cx="2754280" cy="369332"/>
          </a:xfrm>
          <a:prstGeom prst="rect">
            <a:avLst/>
          </a:prstGeom>
          <a:noFill/>
        </p:spPr>
        <p:txBody>
          <a:bodyPr wrap="none" rtlCol="0">
            <a:spAutoFit/>
          </a:bodyPr>
          <a:lstStyle/>
          <a:p>
            <a:r>
              <a:rPr kumimoji="1" lang="ja-JP" altLang="en-US" dirty="0" smtClean="0"/>
              <a:t>魚眼レンズで撮影したハロ</a:t>
            </a:r>
            <a:endParaRPr kumimoji="1" lang="ja-JP" altLang="en-US" dirty="0"/>
          </a:p>
        </p:txBody>
      </p:sp>
    </p:spTree>
    <p:extLst>
      <p:ext uri="{BB962C8B-B14F-4D97-AF65-F5344CB8AC3E}">
        <p14:creationId xmlns:p14="http://schemas.microsoft.com/office/powerpoint/2010/main" val="1179686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irofumi\Desktop\Sky_Brightness\sky_h.jpg"/>
          <p:cNvPicPr>
            <a:picLocks noChangeAspect="1" noChangeArrowheads="1"/>
          </p:cNvPicPr>
          <p:nvPr/>
        </p:nvPicPr>
        <p:blipFill rotWithShape="1">
          <a:blip r:embed="rId2">
            <a:extLst>
              <a:ext uri="{28A0092B-C50C-407E-A947-70E740481C1C}">
                <a14:useLocalDpi xmlns:a14="http://schemas.microsoft.com/office/drawing/2010/main" val="0"/>
              </a:ext>
            </a:extLst>
          </a:blip>
          <a:srcRect t="22518" b="18014"/>
          <a:stretch/>
        </p:blipFill>
        <p:spPr bwMode="auto">
          <a:xfrm>
            <a:off x="18188" y="1415756"/>
            <a:ext cx="9125812" cy="2660711"/>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4410000" y="4464381"/>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386792" y="5157589"/>
            <a:ext cx="1941878" cy="369332"/>
          </a:xfrm>
          <a:prstGeom prst="rect">
            <a:avLst/>
          </a:prstGeom>
          <a:noFill/>
        </p:spPr>
        <p:txBody>
          <a:bodyPr wrap="none" rtlCol="0">
            <a:spAutoFit/>
          </a:bodyPr>
          <a:lstStyle/>
          <a:p>
            <a:r>
              <a:rPr lang="en-US" altLang="ja-JP" dirty="0" smtClean="0"/>
              <a:t>Sun (</a:t>
            </a:r>
            <a:r>
              <a:rPr lang="en-US" altLang="ja-JP" dirty="0" err="1" smtClean="0"/>
              <a:t>h,A</a:t>
            </a:r>
            <a:r>
              <a:rPr lang="en-US" altLang="ja-JP" dirty="0" smtClean="0"/>
              <a:t>)=(10,180)</a:t>
            </a:r>
            <a:endParaRPr kumimoji="1" lang="ja-JP" altLang="en-US" dirty="0"/>
          </a:p>
        </p:txBody>
      </p:sp>
      <p:sp>
        <p:nvSpPr>
          <p:cNvPr id="6" name="テキスト ボックス 5"/>
          <p:cNvSpPr txBox="1"/>
          <p:nvPr/>
        </p:nvSpPr>
        <p:spPr>
          <a:xfrm rot="1152730">
            <a:off x="6134764" y="4293493"/>
            <a:ext cx="504056" cy="215444"/>
          </a:xfrm>
          <a:prstGeom prst="rect">
            <a:avLst/>
          </a:prstGeom>
          <a:noFill/>
          <a:ln>
            <a:noFill/>
          </a:ln>
        </p:spPr>
        <p:txBody>
          <a:bodyPr wrap="square" rtlCol="0">
            <a:spAutoFit/>
          </a:bodyPr>
          <a:lstStyle/>
          <a:p>
            <a:r>
              <a:rPr kumimoji="1" lang="en-US" altLang="ja-JP" sz="800" dirty="0" smtClean="0">
                <a:solidFill>
                  <a:schemeClr val="bg1"/>
                </a:solidFill>
              </a:rPr>
              <a:t>4.0mag</a:t>
            </a:r>
            <a:endParaRPr kumimoji="1" lang="ja-JP" altLang="en-US" sz="800" dirty="0">
              <a:solidFill>
                <a:schemeClr val="bg1"/>
              </a:solidFill>
            </a:endParaRPr>
          </a:p>
        </p:txBody>
      </p:sp>
      <p:sp>
        <p:nvSpPr>
          <p:cNvPr id="8" name="テキスト ボックス 7"/>
          <p:cNvSpPr txBox="1"/>
          <p:nvPr/>
        </p:nvSpPr>
        <p:spPr>
          <a:xfrm rot="1933179">
            <a:off x="5053999" y="4509517"/>
            <a:ext cx="504056" cy="215444"/>
          </a:xfrm>
          <a:prstGeom prst="rect">
            <a:avLst/>
          </a:prstGeom>
          <a:noFill/>
          <a:ln>
            <a:noFill/>
          </a:ln>
        </p:spPr>
        <p:txBody>
          <a:bodyPr wrap="square" rtlCol="0">
            <a:spAutoFit/>
          </a:bodyPr>
          <a:lstStyle/>
          <a:p>
            <a:r>
              <a:rPr kumimoji="1" lang="en-US" altLang="ja-JP" sz="800" dirty="0" smtClean="0">
                <a:solidFill>
                  <a:schemeClr val="bg1"/>
                </a:solidFill>
              </a:rPr>
              <a:t>3.0mag</a:t>
            </a:r>
            <a:endParaRPr kumimoji="1" lang="ja-JP" altLang="en-US" sz="800" dirty="0">
              <a:solidFill>
                <a:schemeClr val="bg1"/>
              </a:solidFill>
            </a:endParaRPr>
          </a:p>
        </p:txBody>
      </p:sp>
      <p:sp>
        <p:nvSpPr>
          <p:cNvPr id="9" name="テキスト ボックス 8"/>
          <p:cNvSpPr txBox="1"/>
          <p:nvPr/>
        </p:nvSpPr>
        <p:spPr>
          <a:xfrm>
            <a:off x="1697431" y="1196752"/>
            <a:ext cx="5569153" cy="369332"/>
          </a:xfrm>
          <a:prstGeom prst="rect">
            <a:avLst/>
          </a:prstGeom>
          <a:noFill/>
        </p:spPr>
        <p:txBody>
          <a:bodyPr wrap="none" rtlCol="0">
            <a:spAutoFit/>
          </a:bodyPr>
          <a:lstStyle/>
          <a:p>
            <a:r>
              <a:rPr lang="ja-JP" altLang="en-US" dirty="0"/>
              <a:t>今回</a:t>
            </a:r>
            <a:r>
              <a:rPr lang="ja-JP" altLang="en-US" dirty="0" smtClean="0"/>
              <a:t>の観測結果を</a:t>
            </a:r>
            <a:r>
              <a:rPr lang="ja-JP" altLang="en-US" dirty="0" smtClean="0"/>
              <a:t>用いて</a:t>
            </a:r>
            <a:r>
              <a:rPr lang="ja-JP" altLang="en-US" dirty="0"/>
              <a:t>夏期の</a:t>
            </a:r>
            <a:r>
              <a:rPr lang="ja-JP" altLang="en-US" dirty="0" smtClean="0"/>
              <a:t>ドーム</a:t>
            </a:r>
            <a:r>
              <a:rPr lang="ja-JP" altLang="en-US" dirty="0" smtClean="0"/>
              <a:t>ふじの</a:t>
            </a:r>
            <a:r>
              <a:rPr lang="en-US" altLang="ja-JP" dirty="0" smtClean="0"/>
              <a:t>Sky</a:t>
            </a:r>
            <a:r>
              <a:rPr lang="ja-JP" altLang="en-US" dirty="0" smtClean="0"/>
              <a:t>を再現</a:t>
            </a:r>
            <a:endParaRPr kumimoji="1" lang="ja-JP" altLang="en-US" dirty="0"/>
          </a:p>
        </p:txBody>
      </p:sp>
      <p:sp>
        <p:nvSpPr>
          <p:cNvPr id="7" name="テキスト ボックス 6"/>
          <p:cNvSpPr txBox="1"/>
          <p:nvPr/>
        </p:nvSpPr>
        <p:spPr>
          <a:xfrm>
            <a:off x="1043608" y="1628195"/>
            <a:ext cx="875561" cy="369332"/>
          </a:xfrm>
          <a:prstGeom prst="rect">
            <a:avLst/>
          </a:prstGeom>
          <a:noFill/>
          <a:ln>
            <a:solidFill>
              <a:schemeClr val="tx1"/>
            </a:solidFill>
          </a:ln>
        </p:spPr>
        <p:txBody>
          <a:bodyPr wrap="none" rtlCol="0">
            <a:spAutoFit/>
          </a:bodyPr>
          <a:lstStyle/>
          <a:p>
            <a:r>
              <a:rPr kumimoji="1" lang="en-US" altLang="ja-JP" dirty="0" smtClean="0"/>
              <a:t>H-band</a:t>
            </a:r>
            <a:endParaRPr kumimoji="1" lang="ja-JP" altLang="en-US" dirty="0"/>
          </a:p>
        </p:txBody>
      </p:sp>
      <p:sp>
        <p:nvSpPr>
          <p:cNvPr id="10" name="テキスト ボックス 9"/>
          <p:cNvSpPr txBox="1"/>
          <p:nvPr/>
        </p:nvSpPr>
        <p:spPr>
          <a:xfrm>
            <a:off x="7524328" y="4216540"/>
            <a:ext cx="1327864" cy="369332"/>
          </a:xfrm>
          <a:prstGeom prst="rect">
            <a:avLst/>
          </a:prstGeom>
          <a:noFill/>
        </p:spPr>
        <p:txBody>
          <a:bodyPr wrap="none" rtlCol="0">
            <a:spAutoFit/>
          </a:bodyPr>
          <a:lstStyle/>
          <a:p>
            <a:r>
              <a:rPr kumimoji="1" lang="en-US" altLang="ja-JP" dirty="0" smtClean="0"/>
              <a:t>※</a:t>
            </a:r>
            <a:r>
              <a:rPr lang="en-US" altLang="ja-JP" dirty="0"/>
              <a:t>V</a:t>
            </a:r>
            <a:r>
              <a:rPr kumimoji="1" lang="en-US" altLang="ja-JP" dirty="0" smtClean="0"/>
              <a:t>ega</a:t>
            </a:r>
            <a:r>
              <a:rPr kumimoji="1" lang="ja-JP" altLang="en-US" dirty="0" smtClean="0"/>
              <a:t>等級</a:t>
            </a:r>
            <a:endParaRPr kumimoji="1" lang="ja-JP" altLang="en-US" dirty="0"/>
          </a:p>
        </p:txBody>
      </p:sp>
      <p:sp>
        <p:nvSpPr>
          <p:cNvPr id="11" name="正方形/長方形 10"/>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a:latin typeface="+mn-ea"/>
              </a:rPr>
              <a:t>6</a:t>
            </a:r>
            <a:r>
              <a:rPr lang="en-US" altLang="ja-JP" sz="3600" dirty="0" smtClean="0">
                <a:latin typeface="+mn-ea"/>
              </a:rPr>
              <a:t>. </a:t>
            </a:r>
            <a:r>
              <a:rPr lang="ja-JP" altLang="en-US" sz="3600" dirty="0" smtClean="0">
                <a:latin typeface="+mn-ea"/>
              </a:rPr>
              <a:t>結果、考察 </a:t>
            </a:r>
            <a:r>
              <a:rPr lang="en-US" altLang="ja-JP" sz="3600" dirty="0" smtClean="0">
                <a:latin typeface="+mn-ea"/>
              </a:rPr>
              <a:t>4/5</a:t>
            </a: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5642" b="18014"/>
          <a:stretch/>
        </p:blipFill>
        <p:spPr bwMode="auto">
          <a:xfrm>
            <a:off x="18188" y="3932451"/>
            <a:ext cx="9125812" cy="2520885"/>
          </a:xfrm>
          <a:prstGeom prst="rect">
            <a:avLst/>
          </a:prstGeom>
          <a:noFill/>
          <a:extLst>
            <a:ext uri="{909E8E84-426E-40DD-AFC4-6F175D3DCCD1}">
              <a14:hiddenFill xmlns:a14="http://schemas.microsoft.com/office/drawing/2010/main">
                <a:solidFill>
                  <a:srgbClr val="FFFFFF"/>
                </a:solidFill>
              </a14:hiddenFill>
            </a:ext>
          </a:extLst>
        </p:spPr>
      </p:pic>
      <p:sp>
        <p:nvSpPr>
          <p:cNvPr id="13" name="円/楕円 12"/>
          <p:cNvSpPr/>
          <p:nvPr/>
        </p:nvSpPr>
        <p:spPr>
          <a:xfrm>
            <a:off x="4410000" y="5822239"/>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164288" y="5948675"/>
            <a:ext cx="1941878" cy="369332"/>
          </a:xfrm>
          <a:prstGeom prst="rect">
            <a:avLst/>
          </a:prstGeom>
          <a:noFill/>
        </p:spPr>
        <p:txBody>
          <a:bodyPr wrap="none" rtlCol="0">
            <a:spAutoFit/>
          </a:bodyPr>
          <a:lstStyle/>
          <a:p>
            <a:r>
              <a:rPr lang="en-US" altLang="ja-JP" dirty="0" smtClean="0"/>
              <a:t>Sun (</a:t>
            </a:r>
            <a:r>
              <a:rPr lang="en-US" altLang="ja-JP" dirty="0" err="1" smtClean="0"/>
              <a:t>h,A</a:t>
            </a:r>
            <a:r>
              <a:rPr lang="en-US" altLang="ja-JP" dirty="0" smtClean="0"/>
              <a:t>)=(10,180)</a:t>
            </a:r>
            <a:endParaRPr kumimoji="1" lang="ja-JP" altLang="en-US" dirty="0"/>
          </a:p>
        </p:txBody>
      </p:sp>
      <p:sp>
        <p:nvSpPr>
          <p:cNvPr id="15" name="テキスト ボックス 14"/>
          <p:cNvSpPr txBox="1"/>
          <p:nvPr/>
        </p:nvSpPr>
        <p:spPr>
          <a:xfrm rot="1964404">
            <a:off x="5489883" y="5546619"/>
            <a:ext cx="504056" cy="215444"/>
          </a:xfrm>
          <a:prstGeom prst="rect">
            <a:avLst/>
          </a:prstGeom>
          <a:noFill/>
          <a:ln>
            <a:noFill/>
          </a:ln>
        </p:spPr>
        <p:txBody>
          <a:bodyPr wrap="square" rtlCol="0">
            <a:spAutoFit/>
          </a:bodyPr>
          <a:lstStyle/>
          <a:p>
            <a:r>
              <a:rPr kumimoji="1" lang="en-US" altLang="ja-JP" sz="800" dirty="0" smtClean="0">
                <a:solidFill>
                  <a:schemeClr val="bg1"/>
                </a:solidFill>
              </a:rPr>
              <a:t>4.0mag</a:t>
            </a:r>
            <a:endParaRPr kumimoji="1" lang="ja-JP" altLang="en-US" sz="800" dirty="0">
              <a:solidFill>
                <a:schemeClr val="bg1"/>
              </a:solidFill>
            </a:endParaRPr>
          </a:p>
        </p:txBody>
      </p:sp>
      <p:sp>
        <p:nvSpPr>
          <p:cNvPr id="16" name="テキスト ボックス 15"/>
          <p:cNvSpPr txBox="1"/>
          <p:nvPr/>
        </p:nvSpPr>
        <p:spPr>
          <a:xfrm rot="2290076">
            <a:off x="4919354" y="5869953"/>
            <a:ext cx="504056" cy="215444"/>
          </a:xfrm>
          <a:prstGeom prst="rect">
            <a:avLst/>
          </a:prstGeom>
          <a:noFill/>
          <a:ln>
            <a:noFill/>
          </a:ln>
        </p:spPr>
        <p:txBody>
          <a:bodyPr wrap="square" rtlCol="0">
            <a:spAutoFit/>
          </a:bodyPr>
          <a:lstStyle/>
          <a:p>
            <a:r>
              <a:rPr kumimoji="1" lang="en-US" altLang="ja-JP" sz="800" dirty="0" smtClean="0">
                <a:solidFill>
                  <a:schemeClr val="bg1"/>
                </a:solidFill>
              </a:rPr>
              <a:t>3.0mag</a:t>
            </a:r>
            <a:endParaRPr kumimoji="1" lang="ja-JP" altLang="en-US" sz="800" dirty="0">
              <a:solidFill>
                <a:schemeClr val="bg1"/>
              </a:solidFill>
            </a:endParaRPr>
          </a:p>
        </p:txBody>
      </p:sp>
      <p:sp>
        <p:nvSpPr>
          <p:cNvPr id="17" name="テキスト ボックス 16"/>
          <p:cNvSpPr txBox="1"/>
          <p:nvPr/>
        </p:nvSpPr>
        <p:spPr>
          <a:xfrm>
            <a:off x="979938" y="4022400"/>
            <a:ext cx="939231" cy="369332"/>
          </a:xfrm>
          <a:prstGeom prst="rect">
            <a:avLst/>
          </a:prstGeom>
          <a:noFill/>
          <a:ln>
            <a:solidFill>
              <a:schemeClr val="tx1"/>
            </a:solidFill>
          </a:ln>
        </p:spPr>
        <p:txBody>
          <a:bodyPr wrap="none" rtlCol="0">
            <a:spAutoFit/>
          </a:bodyPr>
          <a:lstStyle/>
          <a:p>
            <a:r>
              <a:rPr kumimoji="1" lang="en-US" altLang="ja-JP" dirty="0" smtClean="0"/>
              <a:t>Ks-band</a:t>
            </a:r>
            <a:endParaRPr kumimoji="1" lang="ja-JP" altLang="en-US" dirty="0"/>
          </a:p>
        </p:txBody>
      </p:sp>
      <p:sp>
        <p:nvSpPr>
          <p:cNvPr id="18" name="テキスト ボックス 17"/>
          <p:cNvSpPr txBox="1"/>
          <p:nvPr/>
        </p:nvSpPr>
        <p:spPr>
          <a:xfrm>
            <a:off x="7524328" y="5574398"/>
            <a:ext cx="1327864" cy="369332"/>
          </a:xfrm>
          <a:prstGeom prst="rect">
            <a:avLst/>
          </a:prstGeom>
          <a:noFill/>
        </p:spPr>
        <p:txBody>
          <a:bodyPr wrap="none" rtlCol="0">
            <a:spAutoFit/>
          </a:bodyPr>
          <a:lstStyle/>
          <a:p>
            <a:r>
              <a:rPr kumimoji="1" lang="en-US" altLang="ja-JP" dirty="0" smtClean="0"/>
              <a:t>※</a:t>
            </a:r>
            <a:r>
              <a:rPr lang="en-US" altLang="ja-JP" dirty="0"/>
              <a:t>V</a:t>
            </a:r>
            <a:r>
              <a:rPr kumimoji="1" lang="en-US" altLang="ja-JP" dirty="0" smtClean="0"/>
              <a:t>ega</a:t>
            </a:r>
            <a:r>
              <a:rPr kumimoji="1" lang="ja-JP" altLang="en-US" dirty="0" smtClean="0"/>
              <a:t>等級</a:t>
            </a:r>
            <a:endParaRPr kumimoji="1" lang="ja-JP" altLang="en-US" dirty="0"/>
          </a:p>
        </p:txBody>
      </p:sp>
      <p:sp>
        <p:nvSpPr>
          <p:cNvPr id="19" name="テキスト ボックス 18"/>
          <p:cNvSpPr txBox="1"/>
          <p:nvPr/>
        </p:nvSpPr>
        <p:spPr>
          <a:xfrm rot="2729973">
            <a:off x="6226729" y="5158230"/>
            <a:ext cx="504056" cy="215444"/>
          </a:xfrm>
          <a:prstGeom prst="rect">
            <a:avLst/>
          </a:prstGeom>
          <a:noFill/>
          <a:ln>
            <a:noFill/>
          </a:ln>
        </p:spPr>
        <p:txBody>
          <a:bodyPr wrap="square" rtlCol="0">
            <a:spAutoFit/>
          </a:bodyPr>
          <a:lstStyle/>
          <a:p>
            <a:r>
              <a:rPr lang="en-US" altLang="ja-JP" sz="800" dirty="0">
                <a:solidFill>
                  <a:schemeClr val="bg1"/>
                </a:solidFill>
              </a:rPr>
              <a:t>5</a:t>
            </a:r>
            <a:r>
              <a:rPr kumimoji="1" lang="en-US" altLang="ja-JP" sz="800" dirty="0" smtClean="0">
                <a:solidFill>
                  <a:schemeClr val="bg1"/>
                </a:solidFill>
              </a:rPr>
              <a:t>.0mag</a:t>
            </a:r>
            <a:endParaRPr kumimoji="1" lang="ja-JP" altLang="en-US" sz="800" dirty="0">
              <a:solidFill>
                <a:schemeClr val="bg1"/>
              </a:solidFill>
            </a:endParaRPr>
          </a:p>
        </p:txBody>
      </p:sp>
      <p:sp>
        <p:nvSpPr>
          <p:cNvPr id="20" name="円/楕円 19"/>
          <p:cNvSpPr/>
          <p:nvPr/>
        </p:nvSpPr>
        <p:spPr>
          <a:xfrm>
            <a:off x="4410000" y="3428395"/>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539552" y="6381328"/>
            <a:ext cx="7992888" cy="369332"/>
          </a:xfrm>
          <a:prstGeom prst="rect">
            <a:avLst/>
          </a:prstGeom>
        </p:spPr>
        <p:txBody>
          <a:bodyPr wrap="square">
            <a:spAutoFit/>
          </a:bodyPr>
          <a:lstStyle/>
          <a:p>
            <a:r>
              <a:rPr lang="ja-JP" altLang="en-US" b="1" dirty="0" smtClean="0">
                <a:solidFill>
                  <a:srgbClr val="0070C0"/>
                </a:solidFill>
              </a:rPr>
              <a:t>→  白夜</a:t>
            </a:r>
            <a:r>
              <a:rPr lang="ja-JP" altLang="en-US" b="1" dirty="0">
                <a:solidFill>
                  <a:srgbClr val="0070C0"/>
                </a:solidFill>
              </a:rPr>
              <a:t>でも最も暗い天域で</a:t>
            </a:r>
            <a:r>
              <a:rPr lang="en-US" altLang="ja-JP" b="1" dirty="0" smtClean="0">
                <a:solidFill>
                  <a:srgbClr val="0070C0"/>
                </a:solidFill>
              </a:rPr>
              <a:t>5mag/</a:t>
            </a:r>
            <a:r>
              <a:rPr lang="en-US" altLang="ja-JP" b="1" dirty="0" err="1" smtClean="0">
                <a:solidFill>
                  <a:srgbClr val="0070C0"/>
                </a:solidFill>
              </a:rPr>
              <a:t>sq</a:t>
            </a:r>
            <a:r>
              <a:rPr lang="en-US" altLang="ja-JP" b="1" dirty="0" smtClean="0">
                <a:solidFill>
                  <a:srgbClr val="0070C0"/>
                </a:solidFill>
              </a:rPr>
              <a:t>”</a:t>
            </a:r>
            <a:r>
              <a:rPr lang="ja-JP" altLang="en-US" b="1" dirty="0" smtClean="0">
                <a:solidFill>
                  <a:srgbClr val="0070C0"/>
                </a:solidFill>
              </a:rPr>
              <a:t>程度、</a:t>
            </a:r>
            <a:r>
              <a:rPr lang="ja-JP" altLang="en-US" b="1" dirty="0">
                <a:solidFill>
                  <a:srgbClr val="0070C0"/>
                </a:solidFill>
              </a:rPr>
              <a:t>明るい星であれば十分観測可能</a:t>
            </a:r>
          </a:p>
        </p:txBody>
      </p:sp>
    </p:spTree>
    <p:extLst>
      <p:ext uri="{BB962C8B-B14F-4D97-AF65-F5344CB8AC3E}">
        <p14:creationId xmlns:p14="http://schemas.microsoft.com/office/powerpoint/2010/main" val="2472252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3"/>
          <p:cNvSpPr>
            <a:spLocks noChangeArrowheads="1"/>
          </p:cNvSpPr>
          <p:nvPr/>
        </p:nvSpPr>
        <p:spPr bwMode="auto">
          <a:xfrm>
            <a:off x="5159783" y="2937718"/>
            <a:ext cx="3156633" cy="923330"/>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smtClean="0"/>
              <a:t>南緯</a:t>
            </a:r>
            <a:r>
              <a:rPr lang="en-US" altLang="ja-JP" dirty="0" smtClean="0"/>
              <a:t>77°19’, </a:t>
            </a:r>
            <a:r>
              <a:rPr lang="ja-JP" altLang="en-US" dirty="0" smtClean="0"/>
              <a:t>　東経</a:t>
            </a:r>
            <a:r>
              <a:rPr lang="en-US" altLang="ja-JP" dirty="0" smtClean="0"/>
              <a:t>39°42’</a:t>
            </a:r>
          </a:p>
          <a:p>
            <a:r>
              <a:rPr lang="ja-JP" altLang="en-US" dirty="0" smtClean="0"/>
              <a:t>標高</a:t>
            </a:r>
            <a:r>
              <a:rPr lang="en-US" altLang="ja-JP" dirty="0" smtClean="0"/>
              <a:t>3,810m</a:t>
            </a:r>
            <a:r>
              <a:rPr lang="ja-JP" altLang="en-US" dirty="0" smtClean="0"/>
              <a:t>　</a:t>
            </a:r>
            <a:r>
              <a:rPr lang="en-US" altLang="ja-JP" dirty="0" smtClean="0"/>
              <a:t>(0.6</a:t>
            </a:r>
            <a:r>
              <a:rPr lang="ja-JP" altLang="en-US" dirty="0" smtClean="0"/>
              <a:t>気圧</a:t>
            </a:r>
            <a:r>
              <a:rPr lang="en-US" altLang="ja-JP" dirty="0" smtClean="0"/>
              <a:t>)</a:t>
            </a:r>
          </a:p>
          <a:p>
            <a:r>
              <a:rPr lang="ja-JP" altLang="en-US" dirty="0" smtClean="0"/>
              <a:t>最低</a:t>
            </a:r>
            <a:r>
              <a:rPr lang="ja-JP" altLang="en-US" dirty="0"/>
              <a:t>気温</a:t>
            </a:r>
            <a:r>
              <a:rPr lang="en-US" altLang="ja-JP" dirty="0"/>
              <a:t>-80</a:t>
            </a:r>
            <a:r>
              <a:rPr lang="ja-JP" altLang="en-US" dirty="0" smtClean="0"/>
              <a:t>℃</a:t>
            </a:r>
            <a:r>
              <a:rPr lang="en-US" altLang="ja-JP" dirty="0" smtClean="0"/>
              <a:t>, </a:t>
            </a:r>
            <a:r>
              <a:rPr lang="ja-JP" altLang="en-US" dirty="0" smtClean="0"/>
              <a:t>年平均</a:t>
            </a:r>
            <a:r>
              <a:rPr lang="en-US" altLang="ja-JP" dirty="0" smtClean="0"/>
              <a:t>-54.4</a:t>
            </a:r>
            <a:r>
              <a:rPr lang="ja-JP" altLang="en-US" dirty="0" smtClean="0"/>
              <a:t>℃</a:t>
            </a:r>
            <a:endParaRPr lang="en-US" altLang="ja-JP" dirty="0" smtClean="0"/>
          </a:p>
        </p:txBody>
      </p:sp>
      <p:sp>
        <p:nvSpPr>
          <p:cNvPr id="9" name="テキスト ボックス 8"/>
          <p:cNvSpPr txBox="1"/>
          <p:nvPr/>
        </p:nvSpPr>
        <p:spPr>
          <a:xfrm>
            <a:off x="472248" y="1556792"/>
            <a:ext cx="8208912" cy="646331"/>
          </a:xfrm>
          <a:prstGeom prst="rect">
            <a:avLst/>
          </a:prstGeom>
          <a:noFill/>
        </p:spPr>
        <p:txBody>
          <a:bodyPr wrap="square" rtlCol="0">
            <a:spAutoFit/>
          </a:bodyPr>
          <a:lstStyle/>
          <a:p>
            <a:r>
              <a:rPr lang="ja-JP" altLang="en-US" dirty="0" smtClean="0"/>
              <a:t>南極大陸内陸高原に位置する「ドームふじ基地」はその</a:t>
            </a:r>
            <a:r>
              <a:rPr lang="ja-JP" altLang="en-US" u="sng" dirty="0" smtClean="0">
                <a:solidFill>
                  <a:srgbClr val="FF0000"/>
                </a:solidFill>
              </a:rPr>
              <a:t>特異な地理条件</a:t>
            </a:r>
            <a:r>
              <a:rPr lang="ja-JP" altLang="en-US" dirty="0" smtClean="0"/>
              <a:t>から地球上で最も赤外線観測に適している。</a:t>
            </a:r>
            <a:endParaRPr kumimoji="1" lang="ja-JP" altLang="en-US" dirty="0"/>
          </a:p>
        </p:txBody>
      </p:sp>
      <p:pic>
        <p:nvPicPr>
          <p:cNvPr id="10" name="Picture 2" descr="F:\D1\2010_05_SPIE\Oral_presentation\fig1.jpg"/>
          <p:cNvPicPr>
            <a:picLocks noChangeAspect="1" noChangeArrowheads="1"/>
          </p:cNvPicPr>
          <p:nvPr/>
        </p:nvPicPr>
        <p:blipFill>
          <a:blip r:embed="rId2" cstate="print"/>
          <a:srcRect/>
          <a:stretch>
            <a:fillRect/>
          </a:stretch>
        </p:blipFill>
        <p:spPr bwMode="auto">
          <a:xfrm>
            <a:off x="607998" y="2729794"/>
            <a:ext cx="3960000" cy="2715430"/>
          </a:xfrm>
          <a:prstGeom prst="rect">
            <a:avLst/>
          </a:prstGeom>
          <a:noFill/>
        </p:spPr>
      </p:pic>
      <p:sp>
        <p:nvSpPr>
          <p:cNvPr id="11" name="テキスト ボックス 10"/>
          <p:cNvSpPr txBox="1"/>
          <p:nvPr/>
        </p:nvSpPr>
        <p:spPr>
          <a:xfrm>
            <a:off x="4932040" y="4222829"/>
            <a:ext cx="3688299" cy="646331"/>
          </a:xfrm>
          <a:prstGeom prst="rect">
            <a:avLst/>
          </a:prstGeom>
          <a:noFill/>
        </p:spPr>
        <p:txBody>
          <a:bodyPr wrap="square" rtlCol="0">
            <a:spAutoFit/>
          </a:bodyPr>
          <a:lstStyle/>
          <a:p>
            <a:r>
              <a:rPr kumimoji="1" lang="ja-JP" altLang="en-US" dirty="0" smtClean="0"/>
              <a:t>常に極高気圧帯が卓越し晴天が続く。ブリザードは無い。</a:t>
            </a:r>
            <a:endParaRPr kumimoji="1" lang="ja-JP" altLang="en-US" dirty="0"/>
          </a:p>
        </p:txBody>
      </p:sp>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1. </a:t>
            </a:r>
            <a:r>
              <a:rPr lang="ja-JP" altLang="en-US" sz="3600" dirty="0" smtClean="0">
                <a:latin typeface="+mn-ea"/>
              </a:rPr>
              <a:t>南極のメリット </a:t>
            </a:r>
            <a:r>
              <a:rPr lang="en-US" altLang="ja-JP" sz="3600" dirty="0" smtClean="0">
                <a:latin typeface="+mn-ea"/>
              </a:rPr>
              <a:t>1/3</a:t>
            </a:r>
            <a:endParaRPr kumimoji="1" lang="ja-JP" altLang="en-US" sz="3600" dirty="0">
              <a:latin typeface="+mn-ea"/>
            </a:endParaRPr>
          </a:p>
        </p:txBody>
      </p:sp>
      <p:sp>
        <p:nvSpPr>
          <p:cNvPr id="26" name="Rectangle 44"/>
          <p:cNvSpPr>
            <a:spLocks noChangeArrowheads="1"/>
          </p:cNvSpPr>
          <p:nvPr/>
        </p:nvSpPr>
        <p:spPr bwMode="auto">
          <a:xfrm>
            <a:off x="5004048" y="5085184"/>
            <a:ext cx="3467616" cy="36933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b="1" dirty="0">
                <a:solidFill>
                  <a:srgbClr val="0070C0"/>
                </a:solidFill>
                <a:latin typeface="ＭＳ Ｐゴシック" charset="-128"/>
              </a:rPr>
              <a:t>○</a:t>
            </a:r>
            <a:r>
              <a:rPr lang="ja-JP" altLang="en-US" b="1" dirty="0">
                <a:solidFill>
                  <a:srgbClr val="0070C0"/>
                </a:solidFill>
                <a:latin typeface="ＭＳ Ｐゴシック" charset="-128"/>
              </a:rPr>
              <a:t>シーイングが地球上で最も良い</a:t>
            </a:r>
          </a:p>
        </p:txBody>
      </p:sp>
      <p:sp>
        <p:nvSpPr>
          <p:cNvPr id="27" name="Rectangle 46"/>
          <p:cNvSpPr>
            <a:spLocks noChangeArrowheads="1"/>
          </p:cNvSpPr>
          <p:nvPr/>
        </p:nvSpPr>
        <p:spPr bwMode="auto">
          <a:xfrm>
            <a:off x="5004048" y="5449870"/>
            <a:ext cx="2183611" cy="36933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b="1" dirty="0">
                <a:solidFill>
                  <a:srgbClr val="0070C0"/>
                </a:solidFill>
                <a:latin typeface="ＭＳ Ｐゴシック" charset="-128"/>
              </a:rPr>
              <a:t>○</a:t>
            </a:r>
            <a:r>
              <a:rPr lang="ja-JP" altLang="en-US" b="1" dirty="0">
                <a:solidFill>
                  <a:srgbClr val="0070C0"/>
                </a:solidFill>
                <a:latin typeface="ＭＳ Ｐゴシック" charset="-128"/>
              </a:rPr>
              <a:t>夜が</a:t>
            </a:r>
            <a:r>
              <a:rPr lang="en-US" altLang="ja-JP" b="1" dirty="0">
                <a:solidFill>
                  <a:srgbClr val="0070C0"/>
                </a:solidFill>
                <a:latin typeface="ＭＳ Ｐゴシック" charset="-128"/>
              </a:rPr>
              <a:t>90</a:t>
            </a:r>
            <a:r>
              <a:rPr lang="ja-JP" altLang="en-US" b="1" dirty="0">
                <a:solidFill>
                  <a:srgbClr val="0070C0"/>
                </a:solidFill>
                <a:latin typeface="ＭＳ Ｐゴシック" charset="-128"/>
              </a:rPr>
              <a:t>日以上続く</a:t>
            </a:r>
          </a:p>
        </p:txBody>
      </p:sp>
      <p:sp>
        <p:nvSpPr>
          <p:cNvPr id="28" name="Rectangle 40"/>
          <p:cNvSpPr>
            <a:spLocks noChangeArrowheads="1"/>
          </p:cNvSpPr>
          <p:nvPr/>
        </p:nvSpPr>
        <p:spPr bwMode="auto">
          <a:xfrm>
            <a:off x="5004048" y="5814556"/>
            <a:ext cx="3297698" cy="36933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b="1" dirty="0">
                <a:solidFill>
                  <a:srgbClr val="0070C0"/>
                </a:solidFill>
                <a:latin typeface="ＭＳ Ｐゴシック" charset="-128"/>
              </a:rPr>
              <a:t>○</a:t>
            </a:r>
            <a:r>
              <a:rPr lang="ja-JP" altLang="en-US" b="1" dirty="0">
                <a:solidFill>
                  <a:srgbClr val="0070C0"/>
                </a:solidFill>
                <a:latin typeface="ＭＳ Ｐゴシック" charset="-128"/>
              </a:rPr>
              <a:t>赤外線</a:t>
            </a:r>
            <a:r>
              <a:rPr lang="ja-JP" altLang="en-US" b="1" dirty="0" smtClean="0">
                <a:solidFill>
                  <a:srgbClr val="0070C0"/>
                </a:solidFill>
                <a:latin typeface="ＭＳ Ｐゴシック" charset="-128"/>
              </a:rPr>
              <a:t>ノイズが地球上で最小</a:t>
            </a:r>
            <a:endParaRPr lang="ja-JP" altLang="en-US" b="1" dirty="0">
              <a:solidFill>
                <a:srgbClr val="0070C0"/>
              </a:solidFill>
              <a:latin typeface="ＭＳ Ｐゴシック" charset="-128"/>
            </a:endParaRPr>
          </a:p>
        </p:txBody>
      </p:sp>
      <p:sp>
        <p:nvSpPr>
          <p:cNvPr id="2" name="テキスト ボックス 1"/>
          <p:cNvSpPr txBox="1"/>
          <p:nvPr/>
        </p:nvSpPr>
        <p:spPr>
          <a:xfrm>
            <a:off x="2651882" y="5436832"/>
            <a:ext cx="1901867" cy="369332"/>
          </a:xfrm>
          <a:prstGeom prst="rect">
            <a:avLst/>
          </a:prstGeom>
          <a:noFill/>
        </p:spPr>
        <p:txBody>
          <a:bodyPr wrap="none" rtlCol="0">
            <a:spAutoFit/>
          </a:bodyPr>
          <a:lstStyle/>
          <a:p>
            <a:r>
              <a:rPr kumimoji="1" lang="en-US" altLang="ja-JP" dirty="0" smtClean="0"/>
              <a:t>©SPIE Okita+2010</a:t>
            </a:r>
            <a:endParaRPr kumimoji="1" lang="ja-JP" altLang="en-US" dirty="0"/>
          </a:p>
        </p:txBody>
      </p:sp>
    </p:spTree>
    <p:extLst>
      <p:ext uri="{BB962C8B-B14F-4D97-AF65-F5344CB8AC3E}">
        <p14:creationId xmlns:p14="http://schemas.microsoft.com/office/powerpoint/2010/main" val="286952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972" b="21781"/>
          <a:stretch/>
        </p:blipFill>
        <p:spPr bwMode="auto">
          <a:xfrm>
            <a:off x="18189" y="3908920"/>
            <a:ext cx="9125810" cy="23376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566" b="20014"/>
          <a:stretch/>
        </p:blipFill>
        <p:spPr bwMode="auto">
          <a:xfrm>
            <a:off x="18189" y="1422067"/>
            <a:ext cx="9125810" cy="2479631"/>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4410000" y="263691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909308" y="2421468"/>
            <a:ext cx="569573" cy="215444"/>
          </a:xfrm>
          <a:prstGeom prst="rect">
            <a:avLst/>
          </a:prstGeom>
          <a:noFill/>
          <a:ln>
            <a:noFill/>
          </a:ln>
        </p:spPr>
        <p:txBody>
          <a:bodyPr wrap="square" rtlCol="0">
            <a:spAutoFit/>
          </a:bodyPr>
          <a:lstStyle/>
          <a:p>
            <a:r>
              <a:rPr kumimoji="1" lang="en-US" altLang="ja-JP" sz="800" dirty="0" smtClean="0">
                <a:solidFill>
                  <a:schemeClr val="bg1"/>
                </a:solidFill>
              </a:rPr>
              <a:t>13mag</a:t>
            </a:r>
            <a:endParaRPr kumimoji="1" lang="ja-JP" altLang="en-US" sz="800" dirty="0">
              <a:solidFill>
                <a:schemeClr val="bg1"/>
              </a:solidFill>
            </a:endParaRPr>
          </a:p>
        </p:txBody>
      </p:sp>
      <p:sp>
        <p:nvSpPr>
          <p:cNvPr id="8" name="テキスト ボックス 7"/>
          <p:cNvSpPr txBox="1"/>
          <p:nvPr/>
        </p:nvSpPr>
        <p:spPr>
          <a:xfrm>
            <a:off x="5942067" y="3068960"/>
            <a:ext cx="504056" cy="215444"/>
          </a:xfrm>
          <a:prstGeom prst="rect">
            <a:avLst/>
          </a:prstGeom>
          <a:noFill/>
          <a:ln>
            <a:noFill/>
          </a:ln>
        </p:spPr>
        <p:txBody>
          <a:bodyPr wrap="square" rtlCol="0">
            <a:spAutoFit/>
          </a:bodyPr>
          <a:lstStyle/>
          <a:p>
            <a:r>
              <a:rPr kumimoji="1" lang="en-US" altLang="ja-JP" sz="800" dirty="0" smtClean="0">
                <a:solidFill>
                  <a:schemeClr val="bg1"/>
                </a:solidFill>
              </a:rPr>
              <a:t>12mag</a:t>
            </a:r>
            <a:endParaRPr kumimoji="1" lang="ja-JP" altLang="en-US" sz="800" dirty="0">
              <a:solidFill>
                <a:schemeClr val="bg1"/>
              </a:solidFill>
            </a:endParaRPr>
          </a:p>
        </p:txBody>
      </p:sp>
      <p:sp>
        <p:nvSpPr>
          <p:cNvPr id="9" name="テキスト ボックス 8"/>
          <p:cNvSpPr txBox="1"/>
          <p:nvPr/>
        </p:nvSpPr>
        <p:spPr>
          <a:xfrm>
            <a:off x="2049034" y="1124744"/>
            <a:ext cx="4966424" cy="369332"/>
          </a:xfrm>
          <a:prstGeom prst="rect">
            <a:avLst/>
          </a:prstGeom>
          <a:noFill/>
        </p:spPr>
        <p:txBody>
          <a:bodyPr wrap="none" rtlCol="0">
            <a:spAutoFit/>
          </a:bodyPr>
          <a:lstStyle/>
          <a:p>
            <a:r>
              <a:rPr lang="ja-JP" altLang="en-US" dirty="0" smtClean="0"/>
              <a:t>ドーム</a:t>
            </a:r>
            <a:r>
              <a:rPr lang="ja-JP" altLang="en-US" dirty="0"/>
              <a:t>ふじにおける月夜の予想される</a:t>
            </a:r>
            <a:r>
              <a:rPr lang="en-US" altLang="ja-JP" dirty="0"/>
              <a:t>Sky</a:t>
            </a:r>
            <a:r>
              <a:rPr lang="ja-JP" altLang="en-US" dirty="0"/>
              <a:t>の</a:t>
            </a:r>
            <a:r>
              <a:rPr lang="ja-JP" altLang="en-US" dirty="0" smtClean="0"/>
              <a:t>明るさ</a:t>
            </a:r>
            <a:endParaRPr lang="ja-JP" altLang="en-US" dirty="0"/>
          </a:p>
        </p:txBody>
      </p:sp>
      <p:sp>
        <p:nvSpPr>
          <p:cNvPr id="7" name="テキスト ボックス 6"/>
          <p:cNvSpPr txBox="1"/>
          <p:nvPr/>
        </p:nvSpPr>
        <p:spPr>
          <a:xfrm>
            <a:off x="971600" y="1556792"/>
            <a:ext cx="875561" cy="369332"/>
          </a:xfrm>
          <a:prstGeom prst="rect">
            <a:avLst/>
          </a:prstGeom>
          <a:noFill/>
          <a:ln>
            <a:solidFill>
              <a:schemeClr val="tx1"/>
            </a:solidFill>
          </a:ln>
        </p:spPr>
        <p:txBody>
          <a:bodyPr wrap="none" rtlCol="0">
            <a:spAutoFit/>
          </a:bodyPr>
          <a:lstStyle/>
          <a:p>
            <a:r>
              <a:rPr lang="en-US" altLang="ja-JP" dirty="0" smtClean="0"/>
              <a:t>H</a:t>
            </a:r>
            <a:r>
              <a:rPr kumimoji="1" lang="en-US" altLang="ja-JP" dirty="0" smtClean="0"/>
              <a:t>-band</a:t>
            </a:r>
            <a:endParaRPr kumimoji="1" lang="ja-JP" altLang="en-US" dirty="0"/>
          </a:p>
        </p:txBody>
      </p:sp>
      <p:sp>
        <p:nvSpPr>
          <p:cNvPr id="11" name="正方形/長方形 10"/>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a:latin typeface="+mn-ea"/>
              </a:rPr>
              <a:t>6</a:t>
            </a:r>
            <a:r>
              <a:rPr lang="en-US" altLang="ja-JP" sz="3600" dirty="0" smtClean="0">
                <a:latin typeface="+mn-ea"/>
              </a:rPr>
              <a:t>. </a:t>
            </a:r>
            <a:r>
              <a:rPr lang="ja-JP" altLang="en-US" sz="3600" dirty="0" smtClean="0">
                <a:latin typeface="+mn-ea"/>
              </a:rPr>
              <a:t>結果、考察 </a:t>
            </a:r>
            <a:r>
              <a:rPr lang="en-US" altLang="ja-JP" sz="3600" dirty="0">
                <a:latin typeface="+mn-ea"/>
              </a:rPr>
              <a:t>5</a:t>
            </a:r>
            <a:r>
              <a:rPr lang="en-US" altLang="ja-JP" sz="3600" dirty="0" smtClean="0">
                <a:latin typeface="+mn-ea"/>
              </a:rPr>
              <a:t>/5</a:t>
            </a:r>
            <a:endParaRPr lang="en-US" altLang="ja-JP" sz="3600" dirty="0">
              <a:latin typeface="+mn-ea"/>
            </a:endParaRPr>
          </a:p>
        </p:txBody>
      </p:sp>
      <p:sp>
        <p:nvSpPr>
          <p:cNvPr id="12" name="テキスト ボックス 11"/>
          <p:cNvSpPr txBox="1"/>
          <p:nvPr/>
        </p:nvSpPr>
        <p:spPr>
          <a:xfrm>
            <a:off x="454505" y="2853516"/>
            <a:ext cx="1255793" cy="646331"/>
          </a:xfrm>
          <a:prstGeom prst="rect">
            <a:avLst/>
          </a:prstGeom>
          <a:noFill/>
        </p:spPr>
        <p:txBody>
          <a:bodyPr wrap="none" rtlCol="0">
            <a:spAutoFit/>
          </a:bodyPr>
          <a:lstStyle/>
          <a:p>
            <a:r>
              <a:rPr lang="en-US" altLang="ja-JP" dirty="0" smtClean="0"/>
              <a:t>Moon (</a:t>
            </a:r>
            <a:r>
              <a:rPr lang="en-US" altLang="ja-JP" dirty="0" err="1" smtClean="0"/>
              <a:t>h,A</a:t>
            </a:r>
            <a:r>
              <a:rPr lang="en-US" altLang="ja-JP" dirty="0" smtClean="0"/>
              <a:t>)</a:t>
            </a:r>
          </a:p>
          <a:p>
            <a:r>
              <a:rPr lang="en-US" altLang="ja-JP" dirty="0" smtClean="0"/>
              <a:t>=(40,180)</a:t>
            </a:r>
            <a:endParaRPr kumimoji="1" lang="ja-JP" altLang="en-US" dirty="0"/>
          </a:p>
        </p:txBody>
      </p:sp>
      <p:sp>
        <p:nvSpPr>
          <p:cNvPr id="13" name="テキスト ボックス 12"/>
          <p:cNvSpPr txBox="1"/>
          <p:nvPr/>
        </p:nvSpPr>
        <p:spPr>
          <a:xfrm>
            <a:off x="7464330" y="2961238"/>
            <a:ext cx="1451616" cy="646331"/>
          </a:xfrm>
          <a:prstGeom prst="rect">
            <a:avLst/>
          </a:prstGeom>
          <a:noFill/>
        </p:spPr>
        <p:txBody>
          <a:bodyPr wrap="none" rtlCol="0">
            <a:spAutoFit/>
          </a:bodyPr>
          <a:lstStyle/>
          <a:p>
            <a:r>
              <a:rPr lang="en-US" altLang="ja-JP" dirty="0" err="1" smtClean="0"/>
              <a:t>M</a:t>
            </a:r>
            <a:r>
              <a:rPr lang="en-US" altLang="ja-JP" baseline="-25000" dirty="0" err="1" smtClean="0"/>
              <a:t>H,darksky</a:t>
            </a:r>
            <a:r>
              <a:rPr lang="en-US" altLang="ja-JP" dirty="0" smtClean="0"/>
              <a:t> =  </a:t>
            </a:r>
          </a:p>
          <a:p>
            <a:r>
              <a:rPr lang="en-US" altLang="ja-JP" dirty="0" smtClean="0"/>
              <a:t>13.4 mag/</a:t>
            </a:r>
            <a:r>
              <a:rPr lang="en-US" altLang="ja-JP" dirty="0" err="1" smtClean="0"/>
              <a:t>sq</a:t>
            </a:r>
            <a:r>
              <a:rPr lang="en-US" altLang="ja-JP" dirty="0" smtClean="0"/>
              <a:t>”</a:t>
            </a:r>
            <a:endParaRPr kumimoji="1" lang="ja-JP" altLang="en-US" dirty="0"/>
          </a:p>
        </p:txBody>
      </p:sp>
      <p:sp>
        <p:nvSpPr>
          <p:cNvPr id="16" name="円/楕円 15"/>
          <p:cNvSpPr/>
          <p:nvPr/>
        </p:nvSpPr>
        <p:spPr>
          <a:xfrm>
            <a:off x="4410000" y="5064247"/>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968473" y="3873539"/>
            <a:ext cx="939231" cy="369332"/>
          </a:xfrm>
          <a:prstGeom prst="rect">
            <a:avLst/>
          </a:prstGeom>
          <a:noFill/>
          <a:ln>
            <a:solidFill>
              <a:schemeClr val="tx1"/>
            </a:solidFill>
          </a:ln>
        </p:spPr>
        <p:txBody>
          <a:bodyPr wrap="none" rtlCol="0">
            <a:spAutoFit/>
          </a:bodyPr>
          <a:lstStyle/>
          <a:p>
            <a:r>
              <a:rPr lang="en-US" altLang="ja-JP" dirty="0" smtClean="0"/>
              <a:t>Ks</a:t>
            </a:r>
            <a:r>
              <a:rPr kumimoji="1" lang="en-US" altLang="ja-JP" dirty="0" smtClean="0"/>
              <a:t>-band</a:t>
            </a:r>
            <a:endParaRPr kumimoji="1" lang="ja-JP" altLang="en-US" dirty="0"/>
          </a:p>
        </p:txBody>
      </p:sp>
      <p:sp>
        <p:nvSpPr>
          <p:cNvPr id="18" name="テキスト ボックス 17"/>
          <p:cNvSpPr txBox="1"/>
          <p:nvPr/>
        </p:nvSpPr>
        <p:spPr>
          <a:xfrm>
            <a:off x="7588082" y="1052736"/>
            <a:ext cx="1327864" cy="369332"/>
          </a:xfrm>
          <a:prstGeom prst="rect">
            <a:avLst/>
          </a:prstGeom>
          <a:noFill/>
        </p:spPr>
        <p:txBody>
          <a:bodyPr wrap="none" rtlCol="0">
            <a:spAutoFit/>
          </a:bodyPr>
          <a:lstStyle/>
          <a:p>
            <a:r>
              <a:rPr kumimoji="1" lang="en-US" altLang="ja-JP" dirty="0" smtClean="0"/>
              <a:t>※</a:t>
            </a:r>
            <a:r>
              <a:rPr lang="en-US" altLang="ja-JP" dirty="0"/>
              <a:t>V</a:t>
            </a:r>
            <a:r>
              <a:rPr kumimoji="1" lang="en-US" altLang="ja-JP" dirty="0" smtClean="0"/>
              <a:t>ega</a:t>
            </a:r>
            <a:r>
              <a:rPr kumimoji="1" lang="ja-JP" altLang="en-US" dirty="0" smtClean="0"/>
              <a:t>等級</a:t>
            </a:r>
            <a:endParaRPr kumimoji="1" lang="ja-JP" altLang="en-US" dirty="0"/>
          </a:p>
        </p:txBody>
      </p:sp>
      <p:sp>
        <p:nvSpPr>
          <p:cNvPr id="20" name="テキスト ボックス 19"/>
          <p:cNvSpPr txBox="1"/>
          <p:nvPr/>
        </p:nvSpPr>
        <p:spPr>
          <a:xfrm>
            <a:off x="7526206" y="5460581"/>
            <a:ext cx="1451616" cy="646331"/>
          </a:xfrm>
          <a:prstGeom prst="rect">
            <a:avLst/>
          </a:prstGeom>
          <a:noFill/>
        </p:spPr>
        <p:txBody>
          <a:bodyPr wrap="none" rtlCol="0">
            <a:spAutoFit/>
          </a:bodyPr>
          <a:lstStyle/>
          <a:p>
            <a:r>
              <a:rPr lang="en-US" altLang="ja-JP" dirty="0" err="1" smtClean="0"/>
              <a:t>M</a:t>
            </a:r>
            <a:r>
              <a:rPr lang="en-US" altLang="ja-JP" baseline="-25000" dirty="0" err="1" smtClean="0"/>
              <a:t>H,darksky</a:t>
            </a:r>
            <a:r>
              <a:rPr lang="en-US" altLang="ja-JP" dirty="0" smtClean="0"/>
              <a:t> =  </a:t>
            </a:r>
          </a:p>
          <a:p>
            <a:r>
              <a:rPr lang="en-US" altLang="ja-JP" dirty="0" smtClean="0"/>
              <a:t>14.1 mag/</a:t>
            </a:r>
            <a:r>
              <a:rPr lang="en-US" altLang="ja-JP" dirty="0" err="1" smtClean="0"/>
              <a:t>sq</a:t>
            </a:r>
            <a:r>
              <a:rPr lang="en-US" altLang="ja-JP" dirty="0" smtClean="0"/>
              <a:t>”</a:t>
            </a:r>
            <a:endParaRPr kumimoji="1" lang="ja-JP" altLang="en-US" dirty="0"/>
          </a:p>
        </p:txBody>
      </p:sp>
      <p:sp>
        <p:nvSpPr>
          <p:cNvPr id="21" name="テキスト ボックス 20"/>
          <p:cNvSpPr txBox="1"/>
          <p:nvPr/>
        </p:nvSpPr>
        <p:spPr>
          <a:xfrm>
            <a:off x="1328724" y="6239053"/>
            <a:ext cx="6483636" cy="646331"/>
          </a:xfrm>
          <a:prstGeom prst="rect">
            <a:avLst/>
          </a:prstGeom>
          <a:noFill/>
        </p:spPr>
        <p:txBody>
          <a:bodyPr wrap="square" rtlCol="0">
            <a:spAutoFit/>
          </a:bodyPr>
          <a:lstStyle/>
          <a:p>
            <a:r>
              <a:rPr lang="ja-JP" altLang="en-US" b="1" dirty="0" smtClean="0">
                <a:solidFill>
                  <a:srgbClr val="0070C0"/>
                </a:solidFill>
              </a:rPr>
              <a:t>→　ダイヤモンドダスト等による強い散乱があっても月明かり程度</a:t>
            </a:r>
            <a:endParaRPr lang="en-US" altLang="ja-JP" b="1" dirty="0" smtClean="0">
              <a:solidFill>
                <a:srgbClr val="0070C0"/>
              </a:solidFill>
            </a:endParaRPr>
          </a:p>
          <a:p>
            <a:r>
              <a:rPr lang="ja-JP" altLang="en-US" b="1" dirty="0" smtClean="0">
                <a:solidFill>
                  <a:srgbClr val="0070C0"/>
                </a:solidFill>
              </a:rPr>
              <a:t>       では</a:t>
            </a:r>
            <a:r>
              <a:rPr lang="en-US" altLang="ja-JP" b="1" dirty="0" smtClean="0">
                <a:solidFill>
                  <a:srgbClr val="0070C0"/>
                </a:solidFill>
              </a:rPr>
              <a:t>Sky</a:t>
            </a:r>
            <a:r>
              <a:rPr lang="ja-JP" altLang="en-US" b="1" dirty="0" smtClean="0">
                <a:solidFill>
                  <a:srgbClr val="0070C0"/>
                </a:solidFill>
              </a:rPr>
              <a:t>の明るさにほとんど影響しない。</a:t>
            </a:r>
            <a:endParaRPr kumimoji="1" lang="ja-JP" altLang="en-US" b="1" dirty="0">
              <a:solidFill>
                <a:srgbClr val="0070C0"/>
              </a:solidFill>
            </a:endParaRPr>
          </a:p>
        </p:txBody>
      </p:sp>
      <p:sp>
        <p:nvSpPr>
          <p:cNvPr id="22" name="テキスト ボックス 21"/>
          <p:cNvSpPr txBox="1"/>
          <p:nvPr/>
        </p:nvSpPr>
        <p:spPr>
          <a:xfrm>
            <a:off x="5909308" y="4272159"/>
            <a:ext cx="569573" cy="215444"/>
          </a:xfrm>
          <a:prstGeom prst="rect">
            <a:avLst/>
          </a:prstGeom>
          <a:noFill/>
          <a:ln>
            <a:noFill/>
          </a:ln>
        </p:spPr>
        <p:txBody>
          <a:bodyPr wrap="square" rtlCol="0">
            <a:spAutoFit/>
          </a:bodyPr>
          <a:lstStyle/>
          <a:p>
            <a:r>
              <a:rPr kumimoji="1" lang="en-US" altLang="ja-JP" sz="800" dirty="0" smtClean="0">
                <a:solidFill>
                  <a:schemeClr val="bg1"/>
                </a:solidFill>
              </a:rPr>
              <a:t>14mag</a:t>
            </a:r>
            <a:endParaRPr kumimoji="1" lang="ja-JP" altLang="en-US" sz="800" dirty="0">
              <a:solidFill>
                <a:schemeClr val="bg1"/>
              </a:solidFill>
            </a:endParaRPr>
          </a:p>
        </p:txBody>
      </p:sp>
      <p:sp>
        <p:nvSpPr>
          <p:cNvPr id="23" name="テキスト ボックス 22"/>
          <p:cNvSpPr txBox="1"/>
          <p:nvPr/>
        </p:nvSpPr>
        <p:spPr>
          <a:xfrm>
            <a:off x="5942067" y="5352859"/>
            <a:ext cx="504056" cy="215444"/>
          </a:xfrm>
          <a:prstGeom prst="rect">
            <a:avLst/>
          </a:prstGeom>
          <a:noFill/>
          <a:ln>
            <a:noFill/>
          </a:ln>
        </p:spPr>
        <p:txBody>
          <a:bodyPr wrap="square" rtlCol="0">
            <a:spAutoFit/>
          </a:bodyPr>
          <a:lstStyle/>
          <a:p>
            <a:r>
              <a:rPr kumimoji="1" lang="en-US" altLang="ja-JP" sz="800" dirty="0" smtClean="0">
                <a:solidFill>
                  <a:schemeClr val="bg1"/>
                </a:solidFill>
              </a:rPr>
              <a:t>13mag</a:t>
            </a:r>
            <a:endParaRPr kumimoji="1" lang="ja-JP" altLang="en-US" sz="800" dirty="0">
              <a:solidFill>
                <a:schemeClr val="bg1"/>
              </a:solidFill>
            </a:endParaRPr>
          </a:p>
        </p:txBody>
      </p:sp>
      <p:sp>
        <p:nvSpPr>
          <p:cNvPr id="2" name="テキスト ボックス 1"/>
          <p:cNvSpPr txBox="1"/>
          <p:nvPr/>
        </p:nvSpPr>
        <p:spPr>
          <a:xfrm>
            <a:off x="307498" y="5137415"/>
            <a:ext cx="1595641" cy="646331"/>
          </a:xfrm>
          <a:prstGeom prst="rect">
            <a:avLst/>
          </a:prstGeom>
          <a:noFill/>
        </p:spPr>
        <p:txBody>
          <a:bodyPr wrap="square" rtlCol="0">
            <a:spAutoFit/>
          </a:bodyPr>
          <a:lstStyle/>
          <a:p>
            <a:r>
              <a:rPr kumimoji="1" lang="ja-JP" altLang="en-US" dirty="0" smtClean="0"/>
              <a:t>注</a:t>
            </a:r>
            <a:r>
              <a:rPr kumimoji="1" lang="en-US" altLang="ja-JP" dirty="0" smtClean="0"/>
              <a:t>: </a:t>
            </a:r>
            <a:r>
              <a:rPr kumimoji="1" lang="el-GR" altLang="ja-JP" dirty="0" smtClean="0"/>
              <a:t>ρ</a:t>
            </a:r>
            <a:r>
              <a:rPr kumimoji="1" lang="en-US" altLang="ja-JP" dirty="0" smtClean="0"/>
              <a:t>&lt;10</a:t>
            </a:r>
            <a:r>
              <a:rPr kumimoji="1" lang="ja-JP" altLang="en-US" dirty="0" smtClean="0"/>
              <a:t>は考慮していない</a:t>
            </a:r>
            <a:endParaRPr kumimoji="1" lang="ja-JP" altLang="en-US" dirty="0"/>
          </a:p>
        </p:txBody>
      </p:sp>
    </p:spTree>
    <p:extLst>
      <p:ext uri="{BB962C8B-B14F-4D97-AF65-F5344CB8AC3E}">
        <p14:creationId xmlns:p14="http://schemas.microsoft.com/office/powerpoint/2010/main" val="2688682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7. </a:t>
            </a:r>
            <a:r>
              <a:rPr lang="ja-JP" altLang="en-US" sz="3600" dirty="0">
                <a:latin typeface="+mn-ea"/>
              </a:rPr>
              <a:t>まとめ</a:t>
            </a:r>
            <a:endParaRPr lang="en-US" altLang="ja-JP" sz="3600" dirty="0">
              <a:latin typeface="+mn-ea"/>
            </a:endParaRPr>
          </a:p>
        </p:txBody>
      </p:sp>
      <p:sp>
        <p:nvSpPr>
          <p:cNvPr id="17" name="テキスト ボックス 16"/>
          <p:cNvSpPr txBox="1"/>
          <p:nvPr/>
        </p:nvSpPr>
        <p:spPr>
          <a:xfrm>
            <a:off x="683568" y="1740872"/>
            <a:ext cx="7848872" cy="3416320"/>
          </a:xfrm>
          <a:prstGeom prst="rect">
            <a:avLst/>
          </a:prstGeom>
          <a:noFill/>
        </p:spPr>
        <p:txBody>
          <a:bodyPr wrap="square" rtlCol="0">
            <a:spAutoFit/>
          </a:bodyPr>
          <a:lstStyle/>
          <a:p>
            <a:pPr algn="just"/>
            <a:r>
              <a:rPr kumimoji="1" lang="ja-JP" altLang="en-US" dirty="0" smtClean="0"/>
              <a:t>南極大陸内陸高原は地球上で最も赤外線天体観測に適した観測地である。ドームふじでの観測条件を調べるため、</a:t>
            </a:r>
            <a:r>
              <a:rPr lang="ja-JP" altLang="en-US" dirty="0"/>
              <a:t>我々</a:t>
            </a:r>
            <a:r>
              <a:rPr lang="ja-JP" altLang="en-US" dirty="0" smtClean="0"/>
              <a:t>は</a:t>
            </a:r>
            <a:r>
              <a:rPr lang="en-US" altLang="ja-JP" dirty="0" smtClean="0"/>
              <a:t>2011</a:t>
            </a:r>
            <a:r>
              <a:rPr lang="ja-JP" altLang="en-US" dirty="0" smtClean="0"/>
              <a:t>年</a:t>
            </a:r>
            <a:r>
              <a:rPr lang="en-US" altLang="ja-JP" dirty="0" smtClean="0"/>
              <a:t>1</a:t>
            </a:r>
            <a:r>
              <a:rPr lang="ja-JP" altLang="en-US" dirty="0" smtClean="0"/>
              <a:t>月に</a:t>
            </a:r>
            <a:r>
              <a:rPr lang="en-US" altLang="ja-JP" dirty="0" smtClean="0"/>
              <a:t>40cm</a:t>
            </a:r>
            <a:r>
              <a:rPr lang="ja-JP" altLang="en-US" dirty="0" smtClean="0"/>
              <a:t>赤外線望遠鏡</a:t>
            </a:r>
            <a:r>
              <a:rPr lang="en-US" altLang="ja-JP" dirty="0" smtClean="0"/>
              <a:t>(ARIT40)</a:t>
            </a:r>
            <a:r>
              <a:rPr lang="ja-JP" altLang="en-US" dirty="0" smtClean="0"/>
              <a:t>と赤外線カメラ</a:t>
            </a:r>
            <a:r>
              <a:rPr lang="en-US" altLang="ja-JP" dirty="0" smtClean="0"/>
              <a:t>(TONIC2)</a:t>
            </a:r>
            <a:r>
              <a:rPr lang="ja-JP" altLang="en-US" dirty="0" smtClean="0"/>
              <a:t>を用いて</a:t>
            </a:r>
            <a:r>
              <a:rPr lang="en-US" altLang="ja-JP" dirty="0" smtClean="0"/>
              <a:t>H</a:t>
            </a:r>
            <a:r>
              <a:rPr lang="ja-JP" altLang="en-US" dirty="0" smtClean="0"/>
              <a:t>バンド、</a:t>
            </a:r>
            <a:r>
              <a:rPr lang="en-US" altLang="ja-JP" dirty="0" smtClean="0"/>
              <a:t>Ks</a:t>
            </a:r>
            <a:r>
              <a:rPr lang="ja-JP" altLang="en-US" dirty="0" smtClean="0"/>
              <a:t>バンドそれぞれの空の明るさを調べた。</a:t>
            </a:r>
            <a:endParaRPr lang="en-US" altLang="ja-JP" dirty="0" smtClean="0"/>
          </a:p>
          <a:p>
            <a:pPr algn="just"/>
            <a:r>
              <a:rPr kumimoji="1" lang="ja-JP" altLang="en-US" dirty="0"/>
              <a:t>観測の</a:t>
            </a:r>
            <a:r>
              <a:rPr kumimoji="1" lang="ja-JP" altLang="en-US" dirty="0" smtClean="0"/>
              <a:t>結果、</a:t>
            </a:r>
            <a:r>
              <a:rPr kumimoji="1" lang="en-US" altLang="ja-JP" b="1" dirty="0" smtClean="0">
                <a:solidFill>
                  <a:srgbClr val="FF0000"/>
                </a:solidFill>
              </a:rPr>
              <a:t>K&amp;S(1991)</a:t>
            </a:r>
            <a:r>
              <a:rPr kumimoji="1" lang="ja-JP" altLang="en-US" b="1" dirty="0" smtClean="0">
                <a:solidFill>
                  <a:srgbClr val="FF0000"/>
                </a:solidFill>
              </a:rPr>
              <a:t>を赤外波長に外挿した散乱係数に比べ、ドームふじの散乱係数は</a:t>
            </a:r>
            <a:r>
              <a:rPr kumimoji="1" lang="en-US" altLang="ja-JP" b="1" dirty="0" smtClean="0">
                <a:solidFill>
                  <a:srgbClr val="FF0000"/>
                </a:solidFill>
              </a:rPr>
              <a:t>10</a:t>
            </a:r>
            <a:r>
              <a:rPr kumimoji="1" lang="ja-JP" altLang="en-US" b="1" dirty="0" smtClean="0">
                <a:solidFill>
                  <a:srgbClr val="FF0000"/>
                </a:solidFill>
              </a:rPr>
              <a:t>～</a:t>
            </a:r>
            <a:r>
              <a:rPr kumimoji="1" lang="en-US" altLang="ja-JP" b="1" dirty="0" smtClean="0">
                <a:solidFill>
                  <a:srgbClr val="FF0000"/>
                </a:solidFill>
              </a:rPr>
              <a:t>100</a:t>
            </a:r>
            <a:r>
              <a:rPr kumimoji="1" lang="ja-JP" altLang="en-US" b="1" dirty="0" smtClean="0">
                <a:solidFill>
                  <a:srgbClr val="FF0000"/>
                </a:solidFill>
              </a:rPr>
              <a:t>倍大きかった</a:t>
            </a:r>
            <a:r>
              <a:rPr kumimoji="1" lang="ja-JP" altLang="en-US" dirty="0" smtClean="0"/>
              <a:t>。これは</a:t>
            </a:r>
            <a:r>
              <a:rPr lang="ja-JP" altLang="en-US" dirty="0" smtClean="0"/>
              <a:t>ドームふじ基地では頻繁にハロが観測され、晴天時でも常に氷霧や細氷といった降雪現象も観測されたことから、</a:t>
            </a:r>
            <a:r>
              <a:rPr lang="ja-JP" altLang="en-US" b="1" dirty="0" smtClean="0">
                <a:solidFill>
                  <a:srgbClr val="FF0000"/>
                </a:solidFill>
              </a:rPr>
              <a:t>ダイヤモンドダストによるミー散乱による強い散乱が生じている</a:t>
            </a:r>
            <a:r>
              <a:rPr lang="ja-JP" altLang="en-US" dirty="0" smtClean="0"/>
              <a:t>と考えた。</a:t>
            </a:r>
            <a:endParaRPr lang="en-US" altLang="ja-JP" dirty="0" smtClean="0"/>
          </a:p>
          <a:p>
            <a:pPr algn="just"/>
            <a:r>
              <a:rPr lang="ja-JP" altLang="en-US" dirty="0" smtClean="0"/>
              <a:t>得られた散乱係数から、白夜でも最も暗い天域で</a:t>
            </a:r>
            <a:r>
              <a:rPr lang="en-US" altLang="ja-JP" dirty="0" smtClean="0"/>
              <a:t>5mag/</a:t>
            </a:r>
            <a:r>
              <a:rPr lang="en-US" altLang="ja-JP" dirty="0" err="1" smtClean="0"/>
              <a:t>sq</a:t>
            </a:r>
            <a:r>
              <a:rPr lang="en-US" altLang="ja-JP" dirty="0" smtClean="0"/>
              <a:t>”</a:t>
            </a:r>
            <a:r>
              <a:rPr lang="ja-JP" altLang="en-US" dirty="0" smtClean="0"/>
              <a:t>程度</a:t>
            </a:r>
            <a:r>
              <a:rPr lang="ja-JP" altLang="en-US" dirty="0" smtClean="0"/>
              <a:t>と、明るい星であれば十分観測可能なことがわかった。また月夜の</a:t>
            </a:r>
            <a:r>
              <a:rPr lang="en-US" altLang="ja-JP" dirty="0" smtClean="0"/>
              <a:t>H</a:t>
            </a:r>
            <a:r>
              <a:rPr lang="ja-JP" altLang="en-US" dirty="0" smtClean="0"/>
              <a:t>バンド、</a:t>
            </a:r>
            <a:r>
              <a:rPr lang="en-US" altLang="ja-JP" dirty="0" smtClean="0"/>
              <a:t>Ks</a:t>
            </a:r>
            <a:r>
              <a:rPr lang="ja-JP" altLang="en-US" dirty="0" smtClean="0"/>
              <a:t>バンドの空の</a:t>
            </a:r>
            <a:r>
              <a:rPr lang="ja-JP" altLang="en-US" dirty="0" smtClean="0"/>
              <a:t>明るさを見積もった結果、元</a:t>
            </a:r>
            <a:r>
              <a:rPr lang="ja-JP" altLang="en-US" dirty="0" smtClean="0"/>
              <a:t>の空の明るさに比べて月の散乱の影響は小さく、月の散乱によって観測効率が低下することはほとんど</a:t>
            </a:r>
            <a:r>
              <a:rPr lang="ja-JP" altLang="en-US" dirty="0" smtClean="0"/>
              <a:t>無い事</a:t>
            </a:r>
            <a:r>
              <a:rPr lang="ja-JP" altLang="en-US" dirty="0" smtClean="0"/>
              <a:t>がわかった。</a:t>
            </a:r>
            <a:endParaRPr lang="en-US" altLang="ja-JP" dirty="0" smtClean="0"/>
          </a:p>
        </p:txBody>
      </p:sp>
    </p:spTree>
    <p:extLst>
      <p:ext uri="{BB962C8B-B14F-4D97-AF65-F5344CB8AC3E}">
        <p14:creationId xmlns:p14="http://schemas.microsoft.com/office/powerpoint/2010/main" val="4127200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3528" y="4901098"/>
            <a:ext cx="2208682" cy="400110"/>
          </a:xfrm>
          <a:prstGeom prst="rect">
            <a:avLst/>
          </a:prstGeom>
        </p:spPr>
        <p:txBody>
          <a:bodyPr wrap="none">
            <a:spAutoFit/>
          </a:bodyPr>
          <a:lstStyle/>
          <a:p>
            <a:r>
              <a:rPr lang="en-US" altLang="ja-JP" sz="2000" i="1" u="sng" dirty="0" smtClean="0"/>
              <a:t>Acknowledgements</a:t>
            </a:r>
            <a:endParaRPr lang="ja-JP" altLang="en-US" sz="2000" u="sng" dirty="0"/>
          </a:p>
        </p:txBody>
      </p:sp>
      <p:pic>
        <p:nvPicPr>
          <p:cNvPr id="3074" name="Picture 2" descr="C:\Private\南極写真\jpg_内陸旅行\DSC_745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65" b="3055"/>
          <a:stretch/>
        </p:blipFill>
        <p:spPr bwMode="auto">
          <a:xfrm>
            <a:off x="0" y="-27384"/>
            <a:ext cx="9144000" cy="5377266"/>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179512" y="5725705"/>
            <a:ext cx="8712968" cy="1015663"/>
          </a:xfrm>
          <a:prstGeom prst="rect">
            <a:avLst/>
          </a:prstGeom>
        </p:spPr>
        <p:txBody>
          <a:bodyPr wrap="square">
            <a:spAutoFit/>
          </a:bodyPr>
          <a:lstStyle/>
          <a:p>
            <a:pPr algn="just"/>
            <a:r>
              <a:rPr lang="ja-JP" altLang="en-US" sz="1200" dirty="0">
                <a:latin typeface="+mj-ea"/>
              </a:rPr>
              <a:t>本研究は南極地域観測第</a:t>
            </a:r>
            <a:r>
              <a:rPr lang="en-US" altLang="ja-JP" sz="1200" dirty="0">
                <a:latin typeface="+mj-ea"/>
              </a:rPr>
              <a:t>VIII</a:t>
            </a:r>
            <a:r>
              <a:rPr lang="ja-JP" altLang="en-US" sz="1200" dirty="0">
                <a:latin typeface="+mj-ea"/>
              </a:rPr>
              <a:t>期</a:t>
            </a:r>
            <a:r>
              <a:rPr lang="en-US" altLang="ja-JP" sz="1200" dirty="0">
                <a:latin typeface="+mj-ea"/>
              </a:rPr>
              <a:t>6</a:t>
            </a:r>
            <a:r>
              <a:rPr lang="ja-JP" altLang="en-US" sz="1200" dirty="0">
                <a:latin typeface="+mj-ea"/>
              </a:rPr>
              <a:t>か年計画及び国立極地研究所プロジェクト研究「ドームふじ基地における赤外線・テラヘルツ天文学の開拓」に基づいて行われたものである。当研究の遂行にあたっては</a:t>
            </a:r>
            <a:r>
              <a:rPr lang="ja-JP" altLang="en-US" sz="1200" dirty="0">
                <a:latin typeface="+mn-ea"/>
              </a:rPr>
              <a:t>山内恭隊長、本山秀明ドーム旅行リーダーをはじめとする</a:t>
            </a:r>
            <a:r>
              <a:rPr lang="ja-JP" altLang="en-US" sz="1200" dirty="0">
                <a:latin typeface="+mj-ea"/>
              </a:rPr>
              <a:t>第</a:t>
            </a:r>
            <a:r>
              <a:rPr lang="en-US" altLang="ja-JP" sz="1200" dirty="0">
                <a:latin typeface="+mj-ea"/>
              </a:rPr>
              <a:t>52</a:t>
            </a:r>
            <a:r>
              <a:rPr lang="ja-JP" altLang="en-US" sz="1200" dirty="0">
                <a:latin typeface="+mj-ea"/>
              </a:rPr>
              <a:t>次日本南極地域観測隊、第</a:t>
            </a:r>
            <a:r>
              <a:rPr lang="en-US" altLang="ja-JP" sz="1200" dirty="0">
                <a:latin typeface="+mj-ea"/>
              </a:rPr>
              <a:t>51</a:t>
            </a:r>
            <a:r>
              <a:rPr lang="ja-JP" altLang="en-US" sz="1200" dirty="0">
                <a:latin typeface="+mj-ea"/>
              </a:rPr>
              <a:t>次越冬隊の全面的なサポートによって成し遂げることができた。また</a:t>
            </a:r>
            <a:r>
              <a:rPr lang="en-US" altLang="ja-JP" sz="1200" dirty="0">
                <a:latin typeface="+mj-ea"/>
              </a:rPr>
              <a:t>51</a:t>
            </a:r>
            <a:r>
              <a:rPr lang="ja-JP" altLang="en-US" sz="1200" dirty="0">
                <a:latin typeface="+mj-ea"/>
              </a:rPr>
              <a:t>次隊同行者としてドームふじ基地に赴いた</a:t>
            </a:r>
            <a:r>
              <a:rPr lang="ja-JP" altLang="en-US" sz="1200" dirty="0"/>
              <a:t>瀬田益道講師からドームふじ全般についてアドバイスをいただいた。これらの方々に深く感謝する。</a:t>
            </a:r>
            <a:endParaRPr lang="en-US" altLang="ja-JP" sz="1200" dirty="0"/>
          </a:p>
          <a:p>
            <a:pPr algn="just"/>
            <a:r>
              <a:rPr lang="ja-JP" altLang="en-US" sz="1200" dirty="0">
                <a:latin typeface="+mj-ea"/>
              </a:rPr>
              <a:t>なお本研究は東北大学国際高等研究教育機構から研究費及び奨学金の助成を受けたものである。</a:t>
            </a:r>
            <a:endParaRPr lang="en-US" altLang="ja-JP" sz="1200" dirty="0">
              <a:latin typeface="+mj-ea"/>
            </a:endParaRPr>
          </a:p>
        </p:txBody>
      </p:sp>
      <p:sp>
        <p:nvSpPr>
          <p:cNvPr id="11" name="テキスト ボックス 10"/>
          <p:cNvSpPr txBox="1"/>
          <p:nvPr/>
        </p:nvSpPr>
        <p:spPr>
          <a:xfrm>
            <a:off x="179512" y="5435932"/>
            <a:ext cx="646331" cy="369332"/>
          </a:xfrm>
          <a:prstGeom prst="rect">
            <a:avLst/>
          </a:prstGeom>
          <a:noFill/>
        </p:spPr>
        <p:txBody>
          <a:bodyPr wrap="none" rtlCol="0">
            <a:spAutoFit/>
          </a:bodyPr>
          <a:lstStyle/>
          <a:p>
            <a:r>
              <a:rPr kumimoji="1" lang="ja-JP" altLang="en-US" dirty="0" smtClean="0"/>
              <a:t>謝辞</a:t>
            </a:r>
            <a:endParaRPr kumimoji="1" lang="ja-JP" altLang="en-US" dirty="0"/>
          </a:p>
        </p:txBody>
      </p:sp>
      <p:sp>
        <p:nvSpPr>
          <p:cNvPr id="7" name="テキスト ボックス 6"/>
          <p:cNvSpPr txBox="1"/>
          <p:nvPr/>
        </p:nvSpPr>
        <p:spPr>
          <a:xfrm>
            <a:off x="2016716" y="2924944"/>
            <a:ext cx="5038559" cy="707886"/>
          </a:xfrm>
          <a:prstGeom prst="rect">
            <a:avLst/>
          </a:prstGeom>
          <a:solidFill>
            <a:schemeClr val="bg1">
              <a:alpha val="60000"/>
            </a:schemeClr>
          </a:solidFill>
        </p:spPr>
        <p:txBody>
          <a:bodyPr wrap="none" rtlCol="0">
            <a:spAutoFit/>
          </a:bodyPr>
          <a:lstStyle/>
          <a:p>
            <a:r>
              <a:rPr lang="ja-JP" altLang="en-US" sz="4000" dirty="0"/>
              <a:t>ありがとうございました</a:t>
            </a:r>
            <a:endParaRPr kumimoji="1" lang="ja-JP" altLang="en-US" sz="4000" dirty="0"/>
          </a:p>
        </p:txBody>
      </p:sp>
    </p:spTree>
    <p:extLst>
      <p:ext uri="{BB962C8B-B14F-4D97-AF65-F5344CB8AC3E}">
        <p14:creationId xmlns:p14="http://schemas.microsoft.com/office/powerpoint/2010/main" val="380055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D1\2010_06みさゼミ\gattini1.bmp"/>
          <p:cNvPicPr>
            <a:picLocks noChangeAspect="1" noChangeArrowheads="1"/>
          </p:cNvPicPr>
          <p:nvPr/>
        </p:nvPicPr>
        <p:blipFill>
          <a:blip r:embed="rId2" cstate="print"/>
          <a:srcRect t="24138" r="56053" b="27586"/>
          <a:stretch>
            <a:fillRect/>
          </a:stretch>
        </p:blipFill>
        <p:spPr bwMode="auto">
          <a:xfrm>
            <a:off x="4211960" y="3994993"/>
            <a:ext cx="1296144" cy="1008112"/>
          </a:xfrm>
          <a:prstGeom prst="rect">
            <a:avLst/>
          </a:prstGeom>
          <a:noFill/>
        </p:spPr>
      </p:pic>
      <p:sp>
        <p:nvSpPr>
          <p:cNvPr id="4" name="テキスト ボックス 3"/>
          <p:cNvSpPr txBox="1"/>
          <p:nvPr/>
        </p:nvSpPr>
        <p:spPr>
          <a:xfrm>
            <a:off x="0" y="476672"/>
            <a:ext cx="9144000" cy="461665"/>
          </a:xfrm>
          <a:prstGeom prst="rect">
            <a:avLst/>
          </a:prstGeom>
          <a:noFill/>
        </p:spPr>
        <p:txBody>
          <a:bodyPr wrap="square" rtlCol="0">
            <a:spAutoFit/>
          </a:bodyPr>
          <a:lstStyle/>
          <a:p>
            <a:pPr algn="ctr"/>
            <a:r>
              <a:rPr kumimoji="1" lang="en-US" altLang="ja-JP" sz="2400" dirty="0" smtClean="0"/>
              <a:t>Dome A, Dome C</a:t>
            </a:r>
            <a:r>
              <a:rPr kumimoji="1" lang="ja-JP" altLang="en-US" sz="2400" dirty="0" smtClean="0"/>
              <a:t>の状況</a:t>
            </a:r>
            <a:endParaRPr kumimoji="1" lang="ja-JP" altLang="en-US" sz="2400" dirty="0"/>
          </a:p>
        </p:txBody>
      </p:sp>
      <p:sp>
        <p:nvSpPr>
          <p:cNvPr id="5" name="テキスト ボックス 4"/>
          <p:cNvSpPr txBox="1"/>
          <p:nvPr/>
        </p:nvSpPr>
        <p:spPr>
          <a:xfrm>
            <a:off x="1763688" y="2194793"/>
            <a:ext cx="2249334" cy="523220"/>
          </a:xfrm>
          <a:prstGeom prst="rect">
            <a:avLst/>
          </a:prstGeom>
          <a:noFill/>
        </p:spPr>
        <p:txBody>
          <a:bodyPr wrap="none" rtlCol="0">
            <a:spAutoFit/>
          </a:bodyPr>
          <a:lstStyle/>
          <a:p>
            <a:r>
              <a:rPr lang="ja-JP" altLang="en-US" sz="1400" dirty="0" smtClean="0"/>
              <a:t>観測効率・観測時間の議論</a:t>
            </a:r>
            <a:endParaRPr lang="en-US" altLang="ja-JP" sz="1400" dirty="0" smtClean="0"/>
          </a:p>
          <a:p>
            <a:r>
              <a:rPr kumimoji="1" lang="ja-JP" altLang="en-US" sz="1400" dirty="0" smtClean="0"/>
              <a:t>偏光板を用いて効率</a:t>
            </a:r>
            <a:r>
              <a:rPr kumimoji="1" lang="en-US" altLang="ja-JP" sz="1400" dirty="0" smtClean="0"/>
              <a:t>up</a:t>
            </a:r>
            <a:endParaRPr kumimoji="1" lang="ja-JP" altLang="en-US" sz="1400" dirty="0"/>
          </a:p>
        </p:txBody>
      </p:sp>
      <p:sp>
        <p:nvSpPr>
          <p:cNvPr id="7" name="タイトル 1"/>
          <p:cNvSpPr>
            <a:spLocks noGrp="1"/>
          </p:cNvSpPr>
          <p:nvPr>
            <p:ph type="title"/>
          </p:nvPr>
        </p:nvSpPr>
        <p:spPr>
          <a:xfrm>
            <a:off x="467544" y="1618729"/>
            <a:ext cx="5472608" cy="648072"/>
          </a:xfrm>
        </p:spPr>
        <p:txBody>
          <a:bodyPr>
            <a:noAutofit/>
          </a:bodyPr>
          <a:lstStyle/>
          <a:p>
            <a:pPr algn="l"/>
            <a:r>
              <a:rPr kumimoji="1" lang="en-US" altLang="ja-JP" sz="1400" b="1" dirty="0" smtClean="0">
                <a:solidFill>
                  <a:srgbClr val="0070C0"/>
                </a:solidFill>
              </a:rPr>
              <a:t>A Review of Optical Sky Brightness and Extinction at Dome C, </a:t>
            </a:r>
            <a:br>
              <a:rPr kumimoji="1" lang="en-US" altLang="ja-JP" sz="1400" b="1" dirty="0" smtClean="0">
                <a:solidFill>
                  <a:srgbClr val="0070C0"/>
                </a:solidFill>
              </a:rPr>
            </a:br>
            <a:r>
              <a:rPr kumimoji="1" lang="en-US" altLang="ja-JP" sz="1400" b="1" dirty="0" smtClean="0">
                <a:solidFill>
                  <a:srgbClr val="0070C0"/>
                </a:solidFill>
              </a:rPr>
              <a:t>Antarctica</a:t>
            </a:r>
            <a:r>
              <a:rPr lang="en-US" altLang="ja-JP" sz="1400" b="1" dirty="0" smtClean="0">
                <a:solidFill>
                  <a:srgbClr val="0070C0"/>
                </a:solidFill>
              </a:rPr>
              <a:t> </a:t>
            </a:r>
            <a:r>
              <a:rPr kumimoji="1" lang="en-US" altLang="ja-JP" sz="1400" b="1" dirty="0" smtClean="0">
                <a:solidFill>
                  <a:srgbClr val="0070C0"/>
                </a:solidFill>
              </a:rPr>
              <a:t>(S. L. Kenyon &amp; J. W. V. Storey 2006, PASP, 118, 489)</a:t>
            </a:r>
            <a:endParaRPr kumimoji="1" lang="ja-JP" altLang="en-US" sz="1400" b="1" dirty="0">
              <a:solidFill>
                <a:srgbClr val="0070C0"/>
              </a:solidFill>
            </a:endParaRPr>
          </a:p>
        </p:txBody>
      </p:sp>
      <p:sp>
        <p:nvSpPr>
          <p:cNvPr id="8" name="タイトル 1"/>
          <p:cNvSpPr txBox="1">
            <a:spLocks/>
          </p:cNvSpPr>
          <p:nvPr/>
        </p:nvSpPr>
        <p:spPr>
          <a:xfrm>
            <a:off x="467544" y="4119845"/>
            <a:ext cx="5472608" cy="64807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0070C0"/>
                </a:solidFill>
                <a:effectLst/>
                <a:uLnTx/>
                <a:uFillTx/>
                <a:latin typeface="+mj-lt"/>
                <a:ea typeface="+mj-ea"/>
                <a:cs typeface="+mj-cs"/>
              </a:rPr>
              <a:t>The Sky</a:t>
            </a:r>
            <a:r>
              <a:rPr kumimoji="1" lang="en-US" altLang="ja-JP" sz="1400" b="1" i="0" u="none" strike="noStrike" kern="1200" cap="none" spc="0" normalizeH="0" noProof="0" dirty="0" smtClean="0">
                <a:ln>
                  <a:noFill/>
                </a:ln>
                <a:solidFill>
                  <a:srgbClr val="0070C0"/>
                </a:solidFill>
                <a:effectLst/>
                <a:uLnTx/>
                <a:uFillTx/>
                <a:latin typeface="+mj-lt"/>
                <a:ea typeface="+mj-ea"/>
                <a:cs typeface="+mj-cs"/>
              </a:rPr>
              <a:t> Brightness and Transparency in </a:t>
            </a:r>
            <a:r>
              <a:rPr kumimoji="1" lang="en-US" altLang="ja-JP" sz="1400" b="1" i="0" u="none" strike="noStrike" kern="1200" cap="none" spc="0" normalizeH="0" noProof="0" dirty="0" err="1" smtClean="0">
                <a:ln>
                  <a:noFill/>
                </a:ln>
                <a:solidFill>
                  <a:srgbClr val="0070C0"/>
                </a:solidFill>
                <a:effectLst/>
                <a:uLnTx/>
                <a:uFillTx/>
                <a:latin typeface="+mj-lt"/>
                <a:ea typeface="+mj-ea"/>
                <a:cs typeface="+mj-cs"/>
              </a:rPr>
              <a:t>i</a:t>
            </a:r>
            <a:r>
              <a:rPr kumimoji="1" lang="en-US" altLang="ja-JP" sz="1400" b="1" i="0" u="none" strike="noStrike" kern="1200" cap="none" spc="0" normalizeH="0" noProof="0" dirty="0" smtClean="0">
                <a:ln>
                  <a:noFill/>
                </a:ln>
                <a:solidFill>
                  <a:srgbClr val="0070C0"/>
                </a:solidFill>
                <a:effectLst/>
                <a:uLnTx/>
                <a:uFillTx/>
                <a:latin typeface="+mj-lt"/>
                <a:ea typeface="+mj-ea"/>
                <a:cs typeface="+mj-cs"/>
              </a:rPr>
              <a:t>-band </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400" b="1" i="0" u="none" strike="noStrike" kern="1200" cap="none" spc="0" normalizeH="0" noProof="0" dirty="0" smtClean="0">
                <a:ln>
                  <a:noFill/>
                </a:ln>
                <a:solidFill>
                  <a:srgbClr val="0070C0"/>
                </a:solidFill>
                <a:effectLst/>
                <a:uLnTx/>
                <a:uFillTx/>
                <a:latin typeface="+mj-lt"/>
                <a:ea typeface="+mj-ea"/>
                <a:cs typeface="+mj-cs"/>
              </a:rPr>
              <a:t>at Dome A, Antarctica</a:t>
            </a:r>
            <a:r>
              <a:rPr kumimoji="1" lang="en-US" altLang="ja-JP" sz="1400" b="1" i="0" u="none" strike="noStrike" kern="1200" cap="none" spc="0" normalizeH="0" baseline="0" noProof="0" dirty="0" smtClean="0">
                <a:ln>
                  <a:noFill/>
                </a:ln>
                <a:solidFill>
                  <a:srgbClr val="0070C0"/>
                </a:solidFill>
                <a:effectLst/>
                <a:uLnTx/>
                <a:uFillTx/>
                <a:latin typeface="+mj-lt"/>
                <a:ea typeface="+mj-ea"/>
                <a:cs typeface="+mj-cs"/>
              </a:rPr>
              <a:t/>
            </a:r>
            <a:br>
              <a:rPr kumimoji="1" lang="en-US" altLang="ja-JP" sz="1400" b="1" i="0" u="none" strike="noStrike" kern="1200" cap="none" spc="0" normalizeH="0" baseline="0" noProof="0" dirty="0" smtClean="0">
                <a:ln>
                  <a:noFill/>
                </a:ln>
                <a:solidFill>
                  <a:srgbClr val="0070C0"/>
                </a:solidFill>
                <a:effectLst/>
                <a:uLnTx/>
                <a:uFillTx/>
                <a:latin typeface="+mj-lt"/>
                <a:ea typeface="+mj-ea"/>
                <a:cs typeface="+mj-cs"/>
              </a:rPr>
            </a:br>
            <a:r>
              <a:rPr kumimoji="1" lang="en-US" altLang="ja-JP" sz="1400" b="1" i="0" u="none" strike="noStrike" kern="1200" cap="none" spc="0" normalizeH="0" baseline="0" noProof="0" dirty="0" smtClean="0">
                <a:ln>
                  <a:noFill/>
                </a:ln>
                <a:solidFill>
                  <a:srgbClr val="0070C0"/>
                </a:solidFill>
                <a:effectLst/>
                <a:uLnTx/>
                <a:uFillTx/>
                <a:latin typeface="+mj-lt"/>
                <a:ea typeface="+mj-ea"/>
                <a:cs typeface="+mj-cs"/>
              </a:rPr>
              <a:t>(H. </a:t>
            </a:r>
            <a:r>
              <a:rPr kumimoji="1" lang="en-US" altLang="ja-JP" sz="1400" b="1" i="0" u="none" strike="noStrike" kern="1200" cap="none" spc="0" normalizeH="0" baseline="0" noProof="0" dirty="0" err="1" smtClean="0">
                <a:ln>
                  <a:noFill/>
                </a:ln>
                <a:solidFill>
                  <a:srgbClr val="0070C0"/>
                </a:solidFill>
                <a:effectLst/>
                <a:uLnTx/>
                <a:uFillTx/>
                <a:latin typeface="+mj-lt"/>
                <a:ea typeface="+mj-ea"/>
                <a:cs typeface="+mj-cs"/>
              </a:rPr>
              <a:t>Zou</a:t>
            </a:r>
            <a:r>
              <a:rPr kumimoji="1" lang="en-US" altLang="ja-JP" sz="1400" b="1" i="0" u="none" strike="noStrike" kern="1200" cap="none" spc="0" normalizeH="0" noProof="0" dirty="0" smtClean="0">
                <a:ln>
                  <a:noFill/>
                </a:ln>
                <a:solidFill>
                  <a:srgbClr val="0070C0"/>
                </a:solidFill>
                <a:effectLst/>
                <a:uLnTx/>
                <a:uFillTx/>
                <a:latin typeface="+mj-lt"/>
                <a:ea typeface="+mj-ea"/>
                <a:cs typeface="+mj-cs"/>
              </a:rPr>
              <a:t> et at. </a:t>
            </a:r>
            <a:r>
              <a:rPr kumimoji="1" lang="en-US" altLang="ja-JP" sz="1400" b="1" i="0" u="none" strike="noStrike" kern="1200" cap="none" spc="0" normalizeH="0" baseline="0" noProof="0" dirty="0" smtClean="0">
                <a:ln>
                  <a:noFill/>
                </a:ln>
                <a:solidFill>
                  <a:srgbClr val="0070C0"/>
                </a:solidFill>
                <a:effectLst/>
                <a:uLnTx/>
                <a:uFillTx/>
                <a:latin typeface="+mj-lt"/>
                <a:ea typeface="+mj-ea"/>
                <a:cs typeface="+mj-cs"/>
              </a:rPr>
              <a:t>2010, </a:t>
            </a:r>
            <a:r>
              <a:rPr lang="en-US" altLang="ja-JP" sz="1400" b="1" noProof="0" dirty="0" smtClean="0">
                <a:solidFill>
                  <a:srgbClr val="0070C0"/>
                </a:solidFill>
                <a:latin typeface="+mj-lt"/>
                <a:ea typeface="+mj-ea"/>
                <a:cs typeface="+mj-cs"/>
              </a:rPr>
              <a:t>arXiv:1001.4951v1</a:t>
            </a:r>
            <a:r>
              <a:rPr kumimoji="1" lang="en-US" altLang="ja-JP" sz="1400" b="1" i="0" u="none" strike="noStrike" kern="1200" cap="none" spc="0" normalizeH="0" baseline="0" noProof="0" dirty="0" smtClean="0">
                <a:ln>
                  <a:noFill/>
                </a:ln>
                <a:solidFill>
                  <a:srgbClr val="0070C0"/>
                </a:solidFill>
                <a:effectLst/>
                <a:uLnTx/>
                <a:uFillTx/>
                <a:latin typeface="+mj-lt"/>
                <a:ea typeface="+mj-ea"/>
                <a:cs typeface="+mj-cs"/>
              </a:rPr>
              <a:t>)</a:t>
            </a:r>
            <a:endParaRPr kumimoji="1" lang="ja-JP" altLang="en-US" sz="1400" b="1" i="0" u="none" strike="noStrike" kern="1200" cap="none" spc="0" normalizeH="0" baseline="0" noProof="0" dirty="0">
              <a:ln>
                <a:noFill/>
              </a:ln>
              <a:solidFill>
                <a:srgbClr val="0070C0"/>
              </a:solidFill>
              <a:effectLst/>
              <a:uLnTx/>
              <a:uFillTx/>
              <a:latin typeface="+mj-lt"/>
              <a:ea typeface="+mj-ea"/>
              <a:cs typeface="+mj-cs"/>
            </a:endParaRPr>
          </a:p>
        </p:txBody>
      </p:sp>
      <p:sp>
        <p:nvSpPr>
          <p:cNvPr id="9" name="タイトル 1"/>
          <p:cNvSpPr txBox="1">
            <a:spLocks/>
          </p:cNvSpPr>
          <p:nvPr/>
        </p:nvSpPr>
        <p:spPr>
          <a:xfrm>
            <a:off x="467544" y="2842865"/>
            <a:ext cx="6336704" cy="64807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400" b="1" i="0" u="none" strike="noStrike" kern="1200" cap="none" spc="0" normalizeH="0" baseline="0" noProof="0" dirty="0" err="1" smtClean="0">
                <a:ln>
                  <a:noFill/>
                </a:ln>
                <a:solidFill>
                  <a:srgbClr val="0070C0"/>
                </a:solidFill>
                <a:effectLst/>
                <a:uLnTx/>
                <a:uFillTx/>
                <a:latin typeface="+mj-lt"/>
                <a:ea typeface="+mj-ea"/>
                <a:cs typeface="+mj-cs"/>
              </a:rPr>
              <a:t>Gattini</a:t>
            </a:r>
            <a:r>
              <a:rPr kumimoji="1" lang="en-US" altLang="ja-JP" sz="1400" b="1" i="0" u="none" strike="noStrike" kern="1200" cap="none" spc="0" normalizeH="0" baseline="0" noProof="0" dirty="0" smtClean="0">
                <a:ln>
                  <a:noFill/>
                </a:ln>
                <a:solidFill>
                  <a:srgbClr val="0070C0"/>
                </a:solidFill>
                <a:effectLst/>
                <a:uLnTx/>
                <a:uFillTx/>
                <a:latin typeface="+mj-lt"/>
                <a:ea typeface="+mj-ea"/>
                <a:cs typeface="+mj-cs"/>
              </a:rPr>
              <a:t>:</a:t>
            </a:r>
            <a:r>
              <a:rPr kumimoji="1" lang="en-US" altLang="ja-JP" sz="1400" b="1" i="0" u="none" strike="noStrike" kern="1200" cap="none" spc="0" normalizeH="0" noProof="0" dirty="0" smtClean="0">
                <a:ln>
                  <a:noFill/>
                </a:ln>
                <a:solidFill>
                  <a:srgbClr val="0070C0"/>
                </a:solidFill>
                <a:effectLst/>
                <a:uLnTx/>
                <a:uFillTx/>
                <a:latin typeface="+mj-lt"/>
                <a:ea typeface="+mj-ea"/>
                <a:cs typeface="+mj-cs"/>
              </a:rPr>
              <a:t> an multisite campaign for the measurement of sky brightness</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400" b="1" i="0" u="none" strike="noStrike" kern="1200" cap="none" spc="0" normalizeH="0" noProof="0" dirty="0" smtClean="0">
                <a:ln>
                  <a:noFill/>
                </a:ln>
                <a:solidFill>
                  <a:srgbClr val="0070C0"/>
                </a:solidFill>
                <a:effectLst/>
                <a:uLnTx/>
                <a:uFillTx/>
                <a:latin typeface="+mj-lt"/>
                <a:ea typeface="+mj-ea"/>
                <a:cs typeface="+mj-cs"/>
              </a:rPr>
              <a:t>in Antarctica </a:t>
            </a:r>
            <a:r>
              <a:rPr kumimoji="1" lang="en-US" altLang="ja-JP" sz="1400" b="1" i="0" u="none" strike="noStrike" kern="1200" cap="none" spc="0" normalizeH="0" baseline="0" noProof="0" dirty="0" smtClean="0">
                <a:ln>
                  <a:noFill/>
                </a:ln>
                <a:solidFill>
                  <a:srgbClr val="0070C0"/>
                </a:solidFill>
                <a:effectLst/>
                <a:uLnTx/>
                <a:uFillTx/>
                <a:latin typeface="+mj-lt"/>
                <a:ea typeface="+mj-ea"/>
                <a:cs typeface="+mj-cs"/>
              </a:rPr>
              <a:t>(A.</a:t>
            </a:r>
            <a:r>
              <a:rPr kumimoji="1" lang="en-US" altLang="ja-JP" sz="1400" b="1" i="0" u="none" strike="noStrike" kern="1200" cap="none" spc="0" normalizeH="0" noProof="0" dirty="0" smtClean="0">
                <a:ln>
                  <a:noFill/>
                </a:ln>
                <a:solidFill>
                  <a:srgbClr val="0070C0"/>
                </a:solidFill>
                <a:effectLst/>
                <a:uLnTx/>
                <a:uFillTx/>
                <a:latin typeface="+mj-lt"/>
                <a:ea typeface="+mj-ea"/>
                <a:cs typeface="+mj-cs"/>
              </a:rPr>
              <a:t> Moore et al. 2008, proc SPIE, 7012, 701226)</a:t>
            </a:r>
            <a:endParaRPr kumimoji="1" lang="ja-JP" altLang="en-US" sz="1400" b="1" i="0" u="none" strike="noStrike" kern="1200" cap="none" spc="0" normalizeH="0" baseline="0" noProof="0" dirty="0">
              <a:ln>
                <a:noFill/>
              </a:ln>
              <a:solidFill>
                <a:srgbClr val="0070C0"/>
              </a:solidFill>
              <a:effectLst/>
              <a:uLnTx/>
              <a:uFillTx/>
              <a:latin typeface="+mj-lt"/>
              <a:ea typeface="+mj-ea"/>
              <a:cs typeface="+mj-cs"/>
            </a:endParaRPr>
          </a:p>
        </p:txBody>
      </p:sp>
      <p:sp>
        <p:nvSpPr>
          <p:cNvPr id="10" name="テキスト ボックス 9"/>
          <p:cNvSpPr txBox="1"/>
          <p:nvPr/>
        </p:nvSpPr>
        <p:spPr>
          <a:xfrm>
            <a:off x="1763688" y="3399184"/>
            <a:ext cx="2736775" cy="523220"/>
          </a:xfrm>
          <a:prstGeom prst="rect">
            <a:avLst/>
          </a:prstGeom>
          <a:noFill/>
        </p:spPr>
        <p:txBody>
          <a:bodyPr wrap="none" rtlCol="0">
            <a:spAutoFit/>
          </a:bodyPr>
          <a:lstStyle/>
          <a:p>
            <a:r>
              <a:rPr lang="en-US" altLang="ja-JP" sz="1400" dirty="0" smtClean="0"/>
              <a:t>PLATO</a:t>
            </a:r>
            <a:r>
              <a:rPr lang="ja-JP" altLang="en-US" sz="1400" dirty="0" smtClean="0"/>
              <a:t>に搭載したカメラによる観測</a:t>
            </a:r>
            <a:endParaRPr lang="en-US" altLang="ja-JP" sz="1400" dirty="0" smtClean="0"/>
          </a:p>
          <a:p>
            <a:r>
              <a:rPr kumimoji="1" lang="en-US" altLang="ja-JP" sz="1400" dirty="0" smtClean="0"/>
              <a:t>g’</a:t>
            </a:r>
            <a:r>
              <a:rPr kumimoji="1" lang="ja-JP" altLang="en-US" sz="1400" dirty="0" smtClean="0"/>
              <a:t>バンド</a:t>
            </a:r>
            <a:endParaRPr kumimoji="1" lang="ja-JP" altLang="en-US" sz="1400" dirty="0"/>
          </a:p>
        </p:txBody>
      </p:sp>
      <p:sp>
        <p:nvSpPr>
          <p:cNvPr id="11" name="テキスト ボックス 10"/>
          <p:cNvSpPr txBox="1"/>
          <p:nvPr/>
        </p:nvSpPr>
        <p:spPr>
          <a:xfrm>
            <a:off x="1763688" y="4695909"/>
            <a:ext cx="2209772" cy="523220"/>
          </a:xfrm>
          <a:prstGeom prst="rect">
            <a:avLst/>
          </a:prstGeom>
          <a:noFill/>
        </p:spPr>
        <p:txBody>
          <a:bodyPr wrap="none" rtlCol="0">
            <a:spAutoFit/>
          </a:bodyPr>
          <a:lstStyle/>
          <a:p>
            <a:r>
              <a:rPr kumimoji="1" lang="en-US" altLang="ja-JP" sz="1400" dirty="0" smtClean="0"/>
              <a:t>CSTAR</a:t>
            </a:r>
            <a:r>
              <a:rPr kumimoji="1" lang="ja-JP" altLang="en-US" sz="1400" dirty="0" smtClean="0"/>
              <a:t>の</a:t>
            </a:r>
            <a:r>
              <a:rPr lang="ja-JP" altLang="en-US" sz="1400" dirty="0" smtClean="0"/>
              <a:t>観測データ</a:t>
            </a:r>
            <a:endParaRPr lang="en-US" altLang="ja-JP" sz="1400" dirty="0" smtClean="0"/>
          </a:p>
          <a:p>
            <a:r>
              <a:rPr kumimoji="1" lang="en-US" altLang="ja-JP" sz="1400" dirty="0" smtClean="0"/>
              <a:t>median 19.81mag/arcsec^2</a:t>
            </a:r>
            <a:endParaRPr kumimoji="1" lang="ja-JP" altLang="en-US" sz="1400" dirty="0"/>
          </a:p>
        </p:txBody>
      </p:sp>
      <p:sp>
        <p:nvSpPr>
          <p:cNvPr id="12" name="テキスト ボックス 11"/>
          <p:cNvSpPr txBox="1"/>
          <p:nvPr/>
        </p:nvSpPr>
        <p:spPr>
          <a:xfrm>
            <a:off x="0" y="5734997"/>
            <a:ext cx="9144000" cy="646331"/>
          </a:xfrm>
          <a:prstGeom prst="rect">
            <a:avLst/>
          </a:prstGeom>
          <a:noFill/>
        </p:spPr>
        <p:txBody>
          <a:bodyPr wrap="square" rtlCol="0">
            <a:spAutoFit/>
          </a:bodyPr>
          <a:lstStyle/>
          <a:p>
            <a:pPr algn="ctr"/>
            <a:r>
              <a:rPr lang="ja-JP" altLang="en-US" dirty="0" smtClean="0"/>
              <a:t>いずれも可視光・極夜の「最高条件」の研究</a:t>
            </a:r>
            <a:r>
              <a:rPr lang="en-US" altLang="ja-JP" dirty="0" smtClean="0"/>
              <a:t>(</a:t>
            </a:r>
            <a:r>
              <a:rPr lang="ja-JP" altLang="en-US" dirty="0" smtClean="0"/>
              <a:t>サイト調査</a:t>
            </a:r>
            <a:r>
              <a:rPr lang="en-US" altLang="ja-JP" dirty="0" smtClean="0"/>
              <a:t>)</a:t>
            </a:r>
          </a:p>
          <a:p>
            <a:pPr algn="ctr"/>
            <a:r>
              <a:rPr lang="ja-JP" altLang="en-US" u="sng" dirty="0" smtClean="0"/>
              <a:t>誰も真剣に夕暮れ～薄明中の天体観測を可能性を考えていない</a:t>
            </a:r>
            <a:endParaRPr lang="en-US" altLang="ja-JP" u="sng" dirty="0" smtClean="0"/>
          </a:p>
        </p:txBody>
      </p:sp>
      <p:pic>
        <p:nvPicPr>
          <p:cNvPr id="39939" name="Picture 3" descr="D:\D1\2010_06みさゼミ\gattini2.bmp"/>
          <p:cNvPicPr>
            <a:picLocks noChangeAspect="1" noChangeArrowheads="1"/>
          </p:cNvPicPr>
          <p:nvPr/>
        </p:nvPicPr>
        <p:blipFill>
          <a:blip r:embed="rId3" cstate="print"/>
          <a:srcRect/>
          <a:stretch>
            <a:fillRect/>
          </a:stretch>
        </p:blipFill>
        <p:spPr bwMode="auto">
          <a:xfrm>
            <a:off x="5634620" y="3490937"/>
            <a:ext cx="3257860" cy="2026295"/>
          </a:xfrm>
          <a:prstGeom prst="rect">
            <a:avLst/>
          </a:prstGeom>
          <a:noFill/>
        </p:spPr>
      </p:pic>
      <p:pic>
        <p:nvPicPr>
          <p:cNvPr id="39940" name="Picture 4" descr="D:\D1\2010_06みさゼミ\gattini3.bmp"/>
          <p:cNvPicPr>
            <a:picLocks noChangeAspect="1" noChangeArrowheads="1"/>
          </p:cNvPicPr>
          <p:nvPr/>
        </p:nvPicPr>
        <p:blipFill>
          <a:blip r:embed="rId4" cstate="print"/>
          <a:srcRect/>
          <a:stretch>
            <a:fillRect/>
          </a:stretch>
        </p:blipFill>
        <p:spPr bwMode="auto">
          <a:xfrm>
            <a:off x="5652120" y="1330697"/>
            <a:ext cx="3256554" cy="2128715"/>
          </a:xfrm>
          <a:prstGeom prst="rect">
            <a:avLst/>
          </a:prstGeom>
          <a:noFill/>
        </p:spPr>
      </p:pic>
    </p:spTree>
    <p:extLst>
      <p:ext uri="{BB962C8B-B14F-4D97-AF65-F5344CB8AC3E}">
        <p14:creationId xmlns:p14="http://schemas.microsoft.com/office/powerpoint/2010/main" val="2443200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611239791"/>
              </p:ext>
            </p:extLst>
          </p:nvPr>
        </p:nvGraphicFramePr>
        <p:xfrm>
          <a:off x="1547664" y="1670990"/>
          <a:ext cx="3600400" cy="2554605"/>
        </p:xfrm>
        <a:graphic>
          <a:graphicData uri="http://schemas.openxmlformats.org/drawingml/2006/table">
            <a:tbl>
              <a:tblPr>
                <a:tableStyleId>{5C22544A-7EE6-4342-B048-85BDC9FD1C3A}</a:tableStyleId>
              </a:tblPr>
              <a:tblGrid>
                <a:gridCol w="2492585"/>
                <a:gridCol w="1107815"/>
              </a:tblGrid>
              <a:tr h="171450">
                <a:tc>
                  <a:txBody>
                    <a:bodyPr/>
                    <a:lstStyle/>
                    <a:p>
                      <a:pPr algn="l" fontAlgn="ctr"/>
                      <a:r>
                        <a:rPr lang="ja-JP" altLang="en-US" sz="1800" u="none" strike="noStrike" dirty="0">
                          <a:effectLst/>
                        </a:rPr>
                        <a:t>平均気圧</a:t>
                      </a:r>
                      <a:r>
                        <a:rPr lang="en-US" altLang="ja-JP" sz="1800" u="none" strike="noStrike" dirty="0">
                          <a:effectLst/>
                        </a:rPr>
                        <a:t>(</a:t>
                      </a:r>
                      <a:r>
                        <a:rPr lang="en-US" sz="1800" u="none" strike="noStrike" dirty="0">
                          <a:effectLst/>
                        </a:rPr>
                        <a:t>hPa)</a:t>
                      </a:r>
                      <a:endParaRPr lang="en-US"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a:effectLst/>
                        </a:rPr>
                        <a:t>607.0 </a:t>
                      </a:r>
                      <a:endParaRPr lang="en-US" altLang="ja-JP" sz="1800" b="0" i="0" u="none" strike="noStrike" dirty="0">
                        <a:solidFill>
                          <a:srgbClr val="000000"/>
                        </a:solidFill>
                        <a:effectLst/>
                        <a:latin typeface="ＭＳ Ｐゴシック"/>
                      </a:endParaRPr>
                    </a:p>
                  </a:txBody>
                  <a:tcPr marL="9525" marR="9525" marT="9525" marB="0" anchor="ctr"/>
                </a:tc>
              </a:tr>
              <a:tr h="171450">
                <a:tc>
                  <a:txBody>
                    <a:bodyPr/>
                    <a:lstStyle/>
                    <a:p>
                      <a:pPr algn="l" fontAlgn="ctr"/>
                      <a:r>
                        <a:rPr lang="ja-JP" altLang="en-US" sz="1800" u="none" strike="noStrike" dirty="0">
                          <a:effectLst/>
                        </a:rPr>
                        <a:t>平均気温</a:t>
                      </a:r>
                      <a:r>
                        <a:rPr lang="en-US" altLang="ja-JP" sz="1800" u="none" strike="noStrike" dirty="0" smtClean="0">
                          <a:effectLst/>
                        </a:rPr>
                        <a:t>(C)</a:t>
                      </a:r>
                      <a:endParaRPr lang="en-US" altLang="ja-JP"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a:effectLst/>
                        </a:rPr>
                        <a:t>-35.4 </a:t>
                      </a:r>
                      <a:endParaRPr lang="en-US" altLang="ja-JP" sz="1800" b="0" i="0" u="none" strike="noStrike" dirty="0">
                        <a:solidFill>
                          <a:srgbClr val="000000"/>
                        </a:solidFill>
                        <a:effectLst/>
                        <a:latin typeface="ＭＳ Ｐゴシック"/>
                      </a:endParaRPr>
                    </a:p>
                  </a:txBody>
                  <a:tcPr marL="9525" marR="9525" marT="9525" marB="0" anchor="ctr"/>
                </a:tc>
              </a:tr>
              <a:tr h="171450">
                <a:tc>
                  <a:txBody>
                    <a:bodyPr/>
                    <a:lstStyle/>
                    <a:p>
                      <a:pPr algn="l" fontAlgn="ctr"/>
                      <a:r>
                        <a:rPr lang="ja-JP" altLang="en-US" sz="1800" u="none" strike="noStrike" dirty="0">
                          <a:effectLst/>
                        </a:rPr>
                        <a:t>平均風速</a:t>
                      </a:r>
                      <a:r>
                        <a:rPr lang="en-US" altLang="ja-JP" sz="1800" u="none" strike="noStrike" dirty="0">
                          <a:effectLst/>
                        </a:rPr>
                        <a:t>(</a:t>
                      </a:r>
                      <a:r>
                        <a:rPr lang="en-US" sz="1800" u="none" strike="noStrike" dirty="0">
                          <a:effectLst/>
                        </a:rPr>
                        <a:t>m/s)</a:t>
                      </a:r>
                      <a:endParaRPr lang="en-US"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a:effectLst/>
                        </a:rPr>
                        <a:t>4.4 </a:t>
                      </a:r>
                      <a:endParaRPr lang="en-US" altLang="ja-JP" sz="1800" b="0" i="0" u="none" strike="noStrike" dirty="0">
                        <a:solidFill>
                          <a:srgbClr val="000000"/>
                        </a:solidFill>
                        <a:effectLst/>
                        <a:latin typeface="ＭＳ Ｐゴシック"/>
                      </a:endParaRPr>
                    </a:p>
                  </a:txBody>
                  <a:tcPr marL="9525" marR="9525" marT="9525" marB="0" anchor="ctr"/>
                </a:tc>
              </a:tr>
              <a:tr h="171450">
                <a:tc>
                  <a:txBody>
                    <a:bodyPr/>
                    <a:lstStyle/>
                    <a:p>
                      <a:pPr algn="l" fontAlgn="ctr"/>
                      <a:r>
                        <a:rPr lang="ja-JP" altLang="en-US" sz="1800" u="none" strike="noStrike" dirty="0">
                          <a:effectLst/>
                        </a:rPr>
                        <a:t>雲量</a:t>
                      </a:r>
                      <a:endParaRPr lang="ja-JP" altLang="en-US"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a:solidFill>
                            <a:srgbClr val="FF0000"/>
                          </a:solidFill>
                          <a:effectLst/>
                        </a:rPr>
                        <a:t>4.0 </a:t>
                      </a:r>
                      <a:endParaRPr lang="en-US" altLang="ja-JP" sz="1800" b="0" i="0" u="none" strike="noStrike" dirty="0">
                        <a:solidFill>
                          <a:srgbClr val="FF0000"/>
                        </a:solidFill>
                        <a:effectLst/>
                        <a:latin typeface="ＭＳ Ｐゴシック"/>
                      </a:endParaRPr>
                    </a:p>
                  </a:txBody>
                  <a:tcPr marL="9525" marR="9525" marT="9525" marB="0" anchor="ctr"/>
                </a:tc>
              </a:tr>
              <a:tr h="171450">
                <a:tc>
                  <a:txBody>
                    <a:bodyPr/>
                    <a:lstStyle/>
                    <a:p>
                      <a:pPr algn="l" fontAlgn="ctr"/>
                      <a:r>
                        <a:rPr lang="ja-JP" altLang="en-US" sz="1800" u="none" strike="noStrike" dirty="0">
                          <a:effectLst/>
                        </a:rPr>
                        <a:t>平均雲量</a:t>
                      </a:r>
                      <a:r>
                        <a:rPr lang="en-US" altLang="ja-JP" sz="1800" u="none" strike="noStrike" dirty="0">
                          <a:effectLst/>
                        </a:rPr>
                        <a:t>1.5</a:t>
                      </a:r>
                      <a:r>
                        <a:rPr lang="ja-JP" altLang="en-US" sz="1800" u="none" strike="noStrike" dirty="0">
                          <a:effectLst/>
                        </a:rPr>
                        <a:t>未満の日数</a:t>
                      </a:r>
                      <a:endParaRPr lang="ja-JP" altLang="en-US"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a:solidFill>
                            <a:srgbClr val="FF0000"/>
                          </a:solidFill>
                          <a:effectLst/>
                        </a:rPr>
                        <a:t>6.0 </a:t>
                      </a:r>
                      <a:endParaRPr lang="en-US" altLang="ja-JP" sz="1800" b="0" i="0" u="none" strike="noStrike" dirty="0">
                        <a:solidFill>
                          <a:srgbClr val="FF0000"/>
                        </a:solidFill>
                        <a:effectLst/>
                        <a:latin typeface="ＭＳ Ｐゴシック"/>
                      </a:endParaRPr>
                    </a:p>
                  </a:txBody>
                  <a:tcPr marL="9525" marR="9525" marT="9525" marB="0" anchor="ctr"/>
                </a:tc>
              </a:tr>
              <a:tr h="171450">
                <a:tc>
                  <a:txBody>
                    <a:bodyPr/>
                    <a:lstStyle/>
                    <a:p>
                      <a:pPr algn="l" fontAlgn="ctr"/>
                      <a:r>
                        <a:rPr lang="ja-JP" altLang="en-US" sz="1800" u="none" strike="noStrike" dirty="0">
                          <a:effectLst/>
                        </a:rPr>
                        <a:t>平均雲量</a:t>
                      </a:r>
                      <a:r>
                        <a:rPr lang="en-US" altLang="ja-JP" sz="1800" u="none" strike="noStrike" dirty="0">
                          <a:effectLst/>
                        </a:rPr>
                        <a:t>8.5</a:t>
                      </a:r>
                      <a:r>
                        <a:rPr lang="ja-JP" altLang="en-US" sz="1800" u="none" strike="noStrike" dirty="0">
                          <a:effectLst/>
                        </a:rPr>
                        <a:t>以上の日数</a:t>
                      </a:r>
                      <a:endParaRPr lang="ja-JP" altLang="en-US"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a:solidFill>
                            <a:srgbClr val="FF0000"/>
                          </a:solidFill>
                          <a:effectLst/>
                        </a:rPr>
                        <a:t>3.0 </a:t>
                      </a:r>
                      <a:endParaRPr lang="en-US" altLang="ja-JP" sz="1800" b="0" i="0" u="none" strike="noStrike" dirty="0">
                        <a:solidFill>
                          <a:srgbClr val="FF0000"/>
                        </a:solidFill>
                        <a:effectLst/>
                        <a:latin typeface="ＭＳ Ｐゴシック"/>
                      </a:endParaRPr>
                    </a:p>
                  </a:txBody>
                  <a:tcPr marL="9525" marR="9525" marT="9525" marB="0" anchor="ctr"/>
                </a:tc>
              </a:tr>
              <a:tr h="171450">
                <a:tc>
                  <a:txBody>
                    <a:bodyPr/>
                    <a:lstStyle/>
                    <a:p>
                      <a:pPr algn="l" fontAlgn="ctr"/>
                      <a:r>
                        <a:rPr lang="ja-JP" altLang="en-US" sz="1800" u="none" strike="noStrike" dirty="0">
                          <a:effectLst/>
                        </a:rPr>
                        <a:t>雪日数</a:t>
                      </a:r>
                      <a:endParaRPr lang="ja-JP" altLang="en-US"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a:solidFill>
                            <a:srgbClr val="FF0000"/>
                          </a:solidFill>
                          <a:effectLst/>
                        </a:rPr>
                        <a:t>28.5 </a:t>
                      </a:r>
                      <a:endParaRPr lang="en-US" altLang="ja-JP" sz="1800" b="0" i="0" u="none" strike="noStrike" dirty="0">
                        <a:solidFill>
                          <a:srgbClr val="FF0000"/>
                        </a:solidFill>
                        <a:effectLst/>
                        <a:latin typeface="ＭＳ Ｐゴシック"/>
                      </a:endParaRPr>
                    </a:p>
                  </a:txBody>
                  <a:tcPr marL="9525" marR="9525" marT="9525" marB="0" anchor="ctr"/>
                </a:tc>
              </a:tr>
              <a:tr h="171450">
                <a:tc>
                  <a:txBody>
                    <a:bodyPr/>
                    <a:lstStyle/>
                    <a:p>
                      <a:pPr algn="l" fontAlgn="ctr"/>
                      <a:r>
                        <a:rPr lang="ja-JP" altLang="en-US" sz="1800" u="none" strike="noStrike" dirty="0">
                          <a:effectLst/>
                        </a:rPr>
                        <a:t>霧日数</a:t>
                      </a:r>
                      <a:endParaRPr lang="ja-JP" altLang="en-US"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a:effectLst/>
                        </a:rPr>
                        <a:t>0.0 </a:t>
                      </a:r>
                      <a:endParaRPr lang="en-US" altLang="ja-JP" sz="1800" b="0" i="0" u="none" strike="noStrike" dirty="0">
                        <a:solidFill>
                          <a:srgbClr val="000000"/>
                        </a:solidFill>
                        <a:effectLst/>
                        <a:latin typeface="ＭＳ Ｐゴシック"/>
                      </a:endParaRPr>
                    </a:p>
                  </a:txBody>
                  <a:tcPr marL="9525" marR="9525" marT="9525" marB="0" anchor="ctr"/>
                </a:tc>
              </a:tr>
              <a:tr h="171450">
                <a:tc>
                  <a:txBody>
                    <a:bodyPr/>
                    <a:lstStyle/>
                    <a:p>
                      <a:pPr algn="l" fontAlgn="ctr"/>
                      <a:r>
                        <a:rPr lang="ja-JP" altLang="en-US" sz="1800" u="none" strike="noStrike" dirty="0">
                          <a:effectLst/>
                        </a:rPr>
                        <a:t>ブリザード日数</a:t>
                      </a:r>
                      <a:endParaRPr lang="ja-JP" altLang="en-US"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a:effectLst/>
                        </a:rPr>
                        <a:t>1.0 </a:t>
                      </a:r>
                      <a:endParaRPr lang="en-US" altLang="ja-JP" sz="1800" b="0" i="0" u="none" strike="noStrike" dirty="0">
                        <a:solidFill>
                          <a:srgbClr val="000000"/>
                        </a:solidFill>
                        <a:effectLst/>
                        <a:latin typeface="ＭＳ Ｐゴシック"/>
                      </a:endParaRPr>
                    </a:p>
                  </a:txBody>
                  <a:tcPr marL="9525" marR="9525" marT="9525" marB="0" anchor="ctr"/>
                </a:tc>
              </a:tr>
            </a:tbl>
          </a:graphicData>
        </a:graphic>
      </p:graphicFrame>
      <p:sp>
        <p:nvSpPr>
          <p:cNvPr id="6" name="テキスト ボックス 5"/>
          <p:cNvSpPr txBox="1"/>
          <p:nvPr/>
        </p:nvSpPr>
        <p:spPr>
          <a:xfrm>
            <a:off x="1907704" y="4170566"/>
            <a:ext cx="3315331" cy="338554"/>
          </a:xfrm>
          <a:prstGeom prst="rect">
            <a:avLst/>
          </a:prstGeom>
          <a:noFill/>
        </p:spPr>
        <p:txBody>
          <a:bodyPr wrap="none" rtlCol="0">
            <a:spAutoFit/>
          </a:bodyPr>
          <a:lstStyle/>
          <a:p>
            <a:r>
              <a:rPr lang="ja-JP" altLang="en-US" sz="1600" dirty="0" smtClean="0"/>
              <a:t>「</a:t>
            </a:r>
            <a:r>
              <a:rPr kumimoji="1" lang="ja-JP" altLang="en-US" sz="1600" dirty="0" smtClean="0"/>
              <a:t>基地要覧</a:t>
            </a:r>
            <a:r>
              <a:rPr kumimoji="1" lang="en-US" altLang="ja-JP" sz="1600" dirty="0" smtClean="0"/>
              <a:t>2010</a:t>
            </a:r>
            <a:r>
              <a:rPr kumimoji="1" lang="ja-JP" altLang="en-US" sz="1600" dirty="0" smtClean="0"/>
              <a:t>年</a:t>
            </a:r>
            <a:r>
              <a:rPr kumimoji="1" lang="en-US" altLang="ja-JP" sz="1600" dirty="0" smtClean="0"/>
              <a:t>(</a:t>
            </a:r>
            <a:r>
              <a:rPr kumimoji="1" lang="ja-JP" altLang="en-US" sz="1600" dirty="0" smtClean="0"/>
              <a:t>極地研</a:t>
            </a:r>
            <a:r>
              <a:rPr kumimoji="1" lang="en-US" altLang="ja-JP" sz="1600" dirty="0" smtClean="0"/>
              <a:t>)</a:t>
            </a:r>
            <a:r>
              <a:rPr kumimoji="1" lang="ja-JP" altLang="en-US" sz="1600" dirty="0" smtClean="0"/>
              <a:t>」より抜粋</a:t>
            </a:r>
            <a:endParaRPr kumimoji="1" lang="ja-JP" altLang="en-US" sz="1600" dirty="0"/>
          </a:p>
        </p:txBody>
      </p:sp>
      <p:sp>
        <p:nvSpPr>
          <p:cNvPr id="8" name="テキスト ボックス 7"/>
          <p:cNvSpPr txBox="1"/>
          <p:nvPr/>
        </p:nvSpPr>
        <p:spPr>
          <a:xfrm>
            <a:off x="373764" y="332656"/>
            <a:ext cx="3607078" cy="646331"/>
          </a:xfrm>
          <a:prstGeom prst="rect">
            <a:avLst/>
          </a:prstGeom>
          <a:noFill/>
        </p:spPr>
        <p:txBody>
          <a:bodyPr wrap="none" rtlCol="0">
            <a:spAutoFit/>
          </a:bodyPr>
          <a:lstStyle/>
          <a:p>
            <a:r>
              <a:rPr lang="ja-JP" altLang="en-US" sz="3600" u="sng" dirty="0"/>
              <a:t>ドーム</a:t>
            </a:r>
            <a:r>
              <a:rPr lang="ja-JP" altLang="en-US" sz="3600" u="sng" dirty="0" smtClean="0"/>
              <a:t>ふじの気象</a:t>
            </a:r>
            <a:endParaRPr kumimoji="1" lang="ja-JP" altLang="en-US" sz="3600" u="sng" dirty="0"/>
          </a:p>
        </p:txBody>
      </p:sp>
      <p:sp>
        <p:nvSpPr>
          <p:cNvPr id="10" name="テキスト ボックス 9"/>
          <p:cNvSpPr txBox="1"/>
          <p:nvPr/>
        </p:nvSpPr>
        <p:spPr>
          <a:xfrm>
            <a:off x="1187624" y="1301658"/>
            <a:ext cx="2542684" cy="369332"/>
          </a:xfrm>
          <a:prstGeom prst="rect">
            <a:avLst/>
          </a:prstGeom>
          <a:noFill/>
        </p:spPr>
        <p:txBody>
          <a:bodyPr wrap="none" rtlCol="0">
            <a:spAutoFit/>
          </a:bodyPr>
          <a:lstStyle/>
          <a:p>
            <a:r>
              <a:rPr lang="en-US" altLang="ja-JP" dirty="0" smtClean="0"/>
              <a:t>1996</a:t>
            </a:r>
            <a:r>
              <a:rPr lang="ja-JP" altLang="en-US" dirty="0" smtClean="0"/>
              <a:t>年</a:t>
            </a:r>
            <a:r>
              <a:rPr lang="en-US" altLang="ja-JP" dirty="0" smtClean="0"/>
              <a:t>1</a:t>
            </a:r>
            <a:r>
              <a:rPr lang="ja-JP" altLang="en-US" dirty="0" smtClean="0"/>
              <a:t>月の気象データ</a:t>
            </a:r>
            <a:endParaRPr kumimoji="1" lang="ja-JP" altLang="en-US" dirty="0"/>
          </a:p>
        </p:txBody>
      </p:sp>
      <p:sp>
        <p:nvSpPr>
          <p:cNvPr id="11" name="正方形/長方形 10"/>
          <p:cNvSpPr/>
          <p:nvPr/>
        </p:nvSpPr>
        <p:spPr>
          <a:xfrm>
            <a:off x="5436096" y="2741254"/>
            <a:ext cx="2736304" cy="646331"/>
          </a:xfrm>
          <a:prstGeom prst="rect">
            <a:avLst/>
          </a:prstGeom>
        </p:spPr>
        <p:txBody>
          <a:bodyPr wrap="square">
            <a:spAutoFit/>
          </a:bodyPr>
          <a:lstStyle/>
          <a:p>
            <a:r>
              <a:rPr lang="ja-JP" altLang="en-US" dirty="0" smtClean="0"/>
              <a:t>快晴率</a:t>
            </a:r>
            <a:r>
              <a:rPr lang="en-US" altLang="ja-JP" dirty="0" smtClean="0"/>
              <a:t>20%</a:t>
            </a:r>
            <a:r>
              <a:rPr lang="ja-JP" altLang="en-US" dirty="0"/>
              <a:t>？</a:t>
            </a:r>
            <a:endParaRPr lang="en-US" altLang="ja-JP" dirty="0" smtClean="0"/>
          </a:p>
          <a:p>
            <a:r>
              <a:rPr lang="ja-JP" altLang="en-US" dirty="0" smtClean="0"/>
              <a:t>常にダイヤモンドダスト</a:t>
            </a:r>
            <a:r>
              <a:rPr lang="ja-JP" altLang="en-US" dirty="0"/>
              <a:t>？</a:t>
            </a:r>
            <a:endParaRPr lang="en-US" altLang="ja-JP" dirty="0" smtClean="0"/>
          </a:p>
        </p:txBody>
      </p:sp>
      <p:sp>
        <p:nvSpPr>
          <p:cNvPr id="12" name="正方形/長方形 11"/>
          <p:cNvSpPr/>
          <p:nvPr/>
        </p:nvSpPr>
        <p:spPr>
          <a:xfrm>
            <a:off x="1028514" y="4725144"/>
            <a:ext cx="6855854" cy="1477328"/>
          </a:xfrm>
          <a:prstGeom prst="rect">
            <a:avLst/>
          </a:prstGeom>
        </p:spPr>
        <p:txBody>
          <a:bodyPr wrap="square">
            <a:spAutoFit/>
          </a:bodyPr>
          <a:lstStyle/>
          <a:p>
            <a:r>
              <a:rPr lang="en-US" altLang="ja-JP" dirty="0" smtClean="0"/>
              <a:t>JARE52</a:t>
            </a:r>
            <a:r>
              <a:rPr lang="ja-JP" altLang="en-US" dirty="0" smtClean="0"/>
              <a:t>で体験したドームふじの天気</a:t>
            </a:r>
            <a:endParaRPr lang="en-US" altLang="ja-JP" dirty="0" smtClean="0"/>
          </a:p>
          <a:p>
            <a:r>
              <a:rPr lang="ja-JP" altLang="en-US" dirty="0"/>
              <a:t>　</a:t>
            </a:r>
            <a:r>
              <a:rPr lang="ja-JP" altLang="en-US" dirty="0" smtClean="0"/>
              <a:t>　　・とにかく変わりやすい</a:t>
            </a:r>
            <a:endParaRPr lang="en-US" altLang="ja-JP" dirty="0"/>
          </a:p>
          <a:p>
            <a:r>
              <a:rPr lang="ja-JP" altLang="en-US" dirty="0" smtClean="0"/>
              <a:t>　　　・快晴は数日続く時もあれば数時間の時もある</a:t>
            </a:r>
            <a:endParaRPr lang="en-US" altLang="ja-JP" dirty="0" smtClean="0"/>
          </a:p>
          <a:p>
            <a:r>
              <a:rPr lang="ja-JP" altLang="en-US" dirty="0" smtClean="0"/>
              <a:t>　</a:t>
            </a:r>
            <a:r>
              <a:rPr lang="ja-JP" altLang="en-US" dirty="0"/>
              <a:t>　</a:t>
            </a:r>
            <a:r>
              <a:rPr lang="ja-JP" altLang="en-US" dirty="0" smtClean="0"/>
              <a:t>　・ほぼ常にダイヤモンドダスト</a:t>
            </a:r>
            <a:endParaRPr lang="en-US" altLang="ja-JP" dirty="0" smtClean="0"/>
          </a:p>
          <a:p>
            <a:r>
              <a:rPr lang="ja-JP" altLang="en-US" dirty="0" smtClean="0"/>
              <a:t>　　　・地吹雪によって、地表付近だけ視界が悪いことも</a:t>
            </a:r>
            <a:endParaRPr lang="en-US" altLang="ja-JP" dirty="0" smtClean="0"/>
          </a:p>
        </p:txBody>
      </p:sp>
    </p:spTree>
    <p:extLst>
      <p:ext uri="{BB962C8B-B14F-4D97-AF65-F5344CB8AC3E}">
        <p14:creationId xmlns:p14="http://schemas.microsoft.com/office/powerpoint/2010/main" val="2323769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5911" r="5858"/>
          <a:stretch/>
        </p:blipFill>
        <p:spPr>
          <a:xfrm>
            <a:off x="-1" y="0"/>
            <a:ext cx="9144001" cy="6883350"/>
          </a:xfrm>
          <a:prstGeom prst="rect">
            <a:avLst/>
          </a:prstGeom>
        </p:spPr>
      </p:pic>
      <p:sp>
        <p:nvSpPr>
          <p:cNvPr id="5" name="テキスト ボックス 4"/>
          <p:cNvSpPr txBox="1"/>
          <p:nvPr/>
        </p:nvSpPr>
        <p:spPr>
          <a:xfrm>
            <a:off x="6660232" y="6317989"/>
            <a:ext cx="2085827" cy="369332"/>
          </a:xfrm>
          <a:prstGeom prst="rect">
            <a:avLst/>
          </a:prstGeom>
          <a:noFill/>
        </p:spPr>
        <p:txBody>
          <a:bodyPr wrap="none" rtlCol="0">
            <a:spAutoFit/>
          </a:bodyPr>
          <a:lstStyle/>
          <a:p>
            <a:pPr algn="r"/>
            <a:r>
              <a:rPr kumimoji="1" lang="en-US" altLang="ja-JP" dirty="0" smtClean="0">
                <a:solidFill>
                  <a:schemeClr val="bg1"/>
                </a:solidFill>
              </a:rPr>
              <a:t>107NCD90/0977.jpg</a:t>
            </a:r>
            <a:endParaRPr kumimoji="1" lang="ja-JP" altLang="en-US" dirty="0">
              <a:solidFill>
                <a:schemeClr val="bg1"/>
              </a:solidFill>
            </a:endParaRPr>
          </a:p>
        </p:txBody>
      </p:sp>
      <p:sp>
        <p:nvSpPr>
          <p:cNvPr id="6" name="テキスト ボックス 5"/>
          <p:cNvSpPr txBox="1"/>
          <p:nvPr/>
        </p:nvSpPr>
        <p:spPr>
          <a:xfrm>
            <a:off x="373765" y="6317989"/>
            <a:ext cx="2452916" cy="369332"/>
          </a:xfrm>
          <a:prstGeom prst="rect">
            <a:avLst/>
          </a:prstGeom>
          <a:noFill/>
        </p:spPr>
        <p:txBody>
          <a:bodyPr wrap="none" rtlCol="0">
            <a:spAutoFit/>
          </a:bodyPr>
          <a:lstStyle/>
          <a:p>
            <a:r>
              <a:rPr kumimoji="1" lang="en-US" altLang="ja-JP" dirty="0" smtClean="0">
                <a:solidFill>
                  <a:schemeClr val="bg1"/>
                </a:solidFill>
              </a:rPr>
              <a:t>Jan.18, 2011  </a:t>
            </a:r>
            <a:r>
              <a:rPr lang="en-US" altLang="ja-JP" dirty="0" smtClean="0">
                <a:solidFill>
                  <a:schemeClr val="bg1"/>
                </a:solidFill>
              </a:rPr>
              <a:t>12</a:t>
            </a:r>
            <a:r>
              <a:rPr kumimoji="1" lang="en-US" altLang="ja-JP" dirty="0" smtClean="0">
                <a:solidFill>
                  <a:schemeClr val="bg1"/>
                </a:solidFill>
              </a:rPr>
              <a:t>:01(LST)</a:t>
            </a:r>
            <a:endParaRPr kumimoji="1" lang="ja-JP" altLang="en-US" dirty="0">
              <a:solidFill>
                <a:schemeClr val="bg1"/>
              </a:solidFill>
            </a:endParaRPr>
          </a:p>
        </p:txBody>
      </p:sp>
      <p:sp>
        <p:nvSpPr>
          <p:cNvPr id="7" name="テキスト ボックス 6"/>
          <p:cNvSpPr txBox="1"/>
          <p:nvPr/>
        </p:nvSpPr>
        <p:spPr>
          <a:xfrm>
            <a:off x="5931505" y="5948657"/>
            <a:ext cx="2814553" cy="369332"/>
          </a:xfrm>
          <a:prstGeom prst="rect">
            <a:avLst/>
          </a:prstGeom>
          <a:noFill/>
        </p:spPr>
        <p:txBody>
          <a:bodyPr wrap="none" rtlCol="0">
            <a:spAutoFit/>
          </a:bodyPr>
          <a:lstStyle/>
          <a:p>
            <a:pPr algn="r"/>
            <a:r>
              <a:rPr lang="en-US" altLang="ja-JP" dirty="0" smtClean="0">
                <a:solidFill>
                  <a:schemeClr val="bg1"/>
                </a:solidFill>
              </a:rPr>
              <a:t>Tohoku Univ. All Sky Camera</a:t>
            </a:r>
            <a:endParaRPr kumimoji="1" lang="ja-JP" altLang="en-US" dirty="0">
              <a:solidFill>
                <a:schemeClr val="bg1"/>
              </a:solidFill>
            </a:endParaRPr>
          </a:p>
        </p:txBody>
      </p:sp>
      <p:sp>
        <p:nvSpPr>
          <p:cNvPr id="8" name="テキスト ボックス 7"/>
          <p:cNvSpPr txBox="1"/>
          <p:nvPr/>
        </p:nvSpPr>
        <p:spPr>
          <a:xfrm>
            <a:off x="373765" y="332656"/>
            <a:ext cx="973343" cy="646331"/>
          </a:xfrm>
          <a:prstGeom prst="rect">
            <a:avLst/>
          </a:prstGeom>
          <a:noFill/>
        </p:spPr>
        <p:txBody>
          <a:bodyPr wrap="none" rtlCol="0">
            <a:spAutoFit/>
          </a:bodyPr>
          <a:lstStyle/>
          <a:p>
            <a:r>
              <a:rPr lang="en-US" altLang="ja-JP" sz="3600" u="sng" dirty="0" smtClean="0">
                <a:solidFill>
                  <a:schemeClr val="bg1"/>
                </a:solidFill>
              </a:rPr>
              <a:t>Fine</a:t>
            </a:r>
            <a:endParaRPr kumimoji="1" lang="ja-JP" altLang="en-US" sz="3600" u="sng" dirty="0">
              <a:solidFill>
                <a:schemeClr val="bg1"/>
              </a:solidFill>
            </a:endParaRPr>
          </a:p>
        </p:txBody>
      </p:sp>
    </p:spTree>
    <p:extLst>
      <p:ext uri="{BB962C8B-B14F-4D97-AF65-F5344CB8AC3E}">
        <p14:creationId xmlns:p14="http://schemas.microsoft.com/office/powerpoint/2010/main" val="216242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5920" r="5710"/>
          <a:stretch/>
        </p:blipFill>
        <p:spPr>
          <a:xfrm>
            <a:off x="-1" y="0"/>
            <a:ext cx="9144001" cy="6872487"/>
          </a:xfrm>
          <a:prstGeom prst="rect">
            <a:avLst/>
          </a:prstGeom>
        </p:spPr>
      </p:pic>
      <p:sp>
        <p:nvSpPr>
          <p:cNvPr id="5" name="テキスト ボックス 4"/>
          <p:cNvSpPr txBox="1"/>
          <p:nvPr/>
        </p:nvSpPr>
        <p:spPr>
          <a:xfrm>
            <a:off x="6660232" y="6317989"/>
            <a:ext cx="2085827" cy="369332"/>
          </a:xfrm>
          <a:prstGeom prst="rect">
            <a:avLst/>
          </a:prstGeom>
          <a:noFill/>
        </p:spPr>
        <p:txBody>
          <a:bodyPr wrap="none" rtlCol="0">
            <a:spAutoFit/>
          </a:bodyPr>
          <a:lstStyle/>
          <a:p>
            <a:pPr algn="r"/>
            <a:r>
              <a:rPr kumimoji="1" lang="en-US" altLang="ja-JP" dirty="0" smtClean="0">
                <a:solidFill>
                  <a:schemeClr val="bg1"/>
                </a:solidFill>
              </a:rPr>
              <a:t>124NCD90/0119.jpg</a:t>
            </a:r>
            <a:endParaRPr kumimoji="1" lang="ja-JP" altLang="en-US" dirty="0">
              <a:solidFill>
                <a:schemeClr val="bg1"/>
              </a:solidFill>
            </a:endParaRPr>
          </a:p>
        </p:txBody>
      </p:sp>
      <p:sp>
        <p:nvSpPr>
          <p:cNvPr id="6" name="テキスト ボックス 5"/>
          <p:cNvSpPr txBox="1"/>
          <p:nvPr/>
        </p:nvSpPr>
        <p:spPr>
          <a:xfrm>
            <a:off x="373765" y="6317989"/>
            <a:ext cx="2452916" cy="369332"/>
          </a:xfrm>
          <a:prstGeom prst="rect">
            <a:avLst/>
          </a:prstGeom>
          <a:noFill/>
        </p:spPr>
        <p:txBody>
          <a:bodyPr wrap="none" rtlCol="0">
            <a:spAutoFit/>
          </a:bodyPr>
          <a:lstStyle/>
          <a:p>
            <a:r>
              <a:rPr kumimoji="1" lang="en-US" altLang="ja-JP" dirty="0" smtClean="0">
                <a:solidFill>
                  <a:schemeClr val="bg1"/>
                </a:solidFill>
              </a:rPr>
              <a:t>Jan.24, 2011  03:59(LST)</a:t>
            </a:r>
            <a:endParaRPr kumimoji="1" lang="ja-JP" altLang="en-US" dirty="0">
              <a:solidFill>
                <a:schemeClr val="bg1"/>
              </a:solidFill>
            </a:endParaRPr>
          </a:p>
        </p:txBody>
      </p:sp>
      <p:sp>
        <p:nvSpPr>
          <p:cNvPr id="7" name="テキスト ボックス 6"/>
          <p:cNvSpPr txBox="1"/>
          <p:nvPr/>
        </p:nvSpPr>
        <p:spPr>
          <a:xfrm>
            <a:off x="5931505" y="5948657"/>
            <a:ext cx="2814553" cy="369332"/>
          </a:xfrm>
          <a:prstGeom prst="rect">
            <a:avLst/>
          </a:prstGeom>
          <a:noFill/>
        </p:spPr>
        <p:txBody>
          <a:bodyPr wrap="none" rtlCol="0">
            <a:spAutoFit/>
          </a:bodyPr>
          <a:lstStyle/>
          <a:p>
            <a:pPr algn="r"/>
            <a:r>
              <a:rPr lang="en-US" altLang="ja-JP" dirty="0" smtClean="0">
                <a:solidFill>
                  <a:schemeClr val="bg1"/>
                </a:solidFill>
              </a:rPr>
              <a:t>Tohoku Univ. All Sky Camera</a:t>
            </a:r>
            <a:endParaRPr kumimoji="1" lang="ja-JP" altLang="en-US" dirty="0">
              <a:solidFill>
                <a:schemeClr val="bg1"/>
              </a:solidFill>
            </a:endParaRPr>
          </a:p>
        </p:txBody>
      </p:sp>
      <p:sp>
        <p:nvSpPr>
          <p:cNvPr id="8" name="テキスト ボックス 7"/>
          <p:cNvSpPr txBox="1"/>
          <p:nvPr/>
        </p:nvSpPr>
        <p:spPr>
          <a:xfrm>
            <a:off x="373765" y="332656"/>
            <a:ext cx="973343" cy="646331"/>
          </a:xfrm>
          <a:prstGeom prst="rect">
            <a:avLst/>
          </a:prstGeom>
          <a:noFill/>
        </p:spPr>
        <p:txBody>
          <a:bodyPr wrap="none" rtlCol="0">
            <a:spAutoFit/>
          </a:bodyPr>
          <a:lstStyle/>
          <a:p>
            <a:r>
              <a:rPr lang="en-US" altLang="ja-JP" sz="3600" u="sng" dirty="0" smtClean="0">
                <a:solidFill>
                  <a:schemeClr val="bg1"/>
                </a:solidFill>
              </a:rPr>
              <a:t>Fine</a:t>
            </a:r>
            <a:endParaRPr kumimoji="1" lang="ja-JP" altLang="en-US" sz="3600" u="sng" dirty="0">
              <a:solidFill>
                <a:schemeClr val="bg1"/>
              </a:solidFill>
            </a:endParaRPr>
          </a:p>
        </p:txBody>
      </p:sp>
    </p:spTree>
    <p:extLst>
      <p:ext uri="{BB962C8B-B14F-4D97-AF65-F5344CB8AC3E}">
        <p14:creationId xmlns:p14="http://schemas.microsoft.com/office/powerpoint/2010/main" val="2333736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5710" r="5920"/>
          <a:stretch/>
        </p:blipFill>
        <p:spPr>
          <a:xfrm>
            <a:off x="-1" y="0"/>
            <a:ext cx="9144001" cy="6872485"/>
          </a:xfrm>
          <a:prstGeom prst="rect">
            <a:avLst/>
          </a:prstGeom>
        </p:spPr>
      </p:pic>
      <p:sp>
        <p:nvSpPr>
          <p:cNvPr id="5" name="テキスト ボックス 4"/>
          <p:cNvSpPr txBox="1"/>
          <p:nvPr/>
        </p:nvSpPr>
        <p:spPr>
          <a:xfrm>
            <a:off x="6660232" y="6317989"/>
            <a:ext cx="2085827" cy="369332"/>
          </a:xfrm>
          <a:prstGeom prst="rect">
            <a:avLst/>
          </a:prstGeom>
          <a:noFill/>
        </p:spPr>
        <p:txBody>
          <a:bodyPr wrap="none" rtlCol="0">
            <a:spAutoFit/>
          </a:bodyPr>
          <a:lstStyle/>
          <a:p>
            <a:pPr algn="r"/>
            <a:r>
              <a:rPr kumimoji="1" lang="en-US" altLang="ja-JP" dirty="0" smtClean="0">
                <a:solidFill>
                  <a:schemeClr val="bg1"/>
                </a:solidFill>
              </a:rPr>
              <a:t>124NCD90/0610.jpg</a:t>
            </a:r>
            <a:endParaRPr kumimoji="1" lang="ja-JP" altLang="en-US" dirty="0">
              <a:solidFill>
                <a:schemeClr val="bg1"/>
              </a:solidFill>
            </a:endParaRPr>
          </a:p>
        </p:txBody>
      </p:sp>
      <p:sp>
        <p:nvSpPr>
          <p:cNvPr id="6" name="テキスト ボックス 5"/>
          <p:cNvSpPr txBox="1"/>
          <p:nvPr/>
        </p:nvSpPr>
        <p:spPr>
          <a:xfrm>
            <a:off x="373765" y="6317989"/>
            <a:ext cx="2452916" cy="369332"/>
          </a:xfrm>
          <a:prstGeom prst="rect">
            <a:avLst/>
          </a:prstGeom>
          <a:noFill/>
        </p:spPr>
        <p:txBody>
          <a:bodyPr wrap="none" rtlCol="0">
            <a:spAutoFit/>
          </a:bodyPr>
          <a:lstStyle/>
          <a:p>
            <a:r>
              <a:rPr kumimoji="1" lang="en-US" altLang="ja-JP" dirty="0" smtClean="0">
                <a:solidFill>
                  <a:schemeClr val="bg1"/>
                </a:solidFill>
              </a:rPr>
              <a:t>Jan.24, 2011  08:04(LST)</a:t>
            </a:r>
            <a:endParaRPr kumimoji="1" lang="ja-JP" altLang="en-US" dirty="0">
              <a:solidFill>
                <a:schemeClr val="bg1"/>
              </a:solidFill>
            </a:endParaRPr>
          </a:p>
        </p:txBody>
      </p:sp>
      <p:sp>
        <p:nvSpPr>
          <p:cNvPr id="7" name="テキスト ボックス 6"/>
          <p:cNvSpPr txBox="1"/>
          <p:nvPr/>
        </p:nvSpPr>
        <p:spPr>
          <a:xfrm>
            <a:off x="5931505" y="5948657"/>
            <a:ext cx="2814553" cy="369332"/>
          </a:xfrm>
          <a:prstGeom prst="rect">
            <a:avLst/>
          </a:prstGeom>
          <a:noFill/>
        </p:spPr>
        <p:txBody>
          <a:bodyPr wrap="none" rtlCol="0">
            <a:spAutoFit/>
          </a:bodyPr>
          <a:lstStyle/>
          <a:p>
            <a:pPr algn="r"/>
            <a:r>
              <a:rPr lang="en-US" altLang="ja-JP" dirty="0" smtClean="0">
                <a:solidFill>
                  <a:schemeClr val="bg1"/>
                </a:solidFill>
              </a:rPr>
              <a:t>Tohoku Univ. All Sky Camera</a:t>
            </a:r>
            <a:endParaRPr kumimoji="1" lang="ja-JP" altLang="en-US" dirty="0">
              <a:solidFill>
                <a:schemeClr val="bg1"/>
              </a:solidFill>
            </a:endParaRPr>
          </a:p>
        </p:txBody>
      </p:sp>
      <p:sp>
        <p:nvSpPr>
          <p:cNvPr id="8" name="テキスト ボックス 7"/>
          <p:cNvSpPr txBox="1"/>
          <p:nvPr/>
        </p:nvSpPr>
        <p:spPr>
          <a:xfrm>
            <a:off x="373765" y="332656"/>
            <a:ext cx="1265090" cy="646331"/>
          </a:xfrm>
          <a:prstGeom prst="rect">
            <a:avLst/>
          </a:prstGeom>
          <a:noFill/>
        </p:spPr>
        <p:txBody>
          <a:bodyPr wrap="none" rtlCol="0">
            <a:spAutoFit/>
          </a:bodyPr>
          <a:lstStyle/>
          <a:p>
            <a:r>
              <a:rPr lang="en-US" altLang="ja-JP" sz="3600" u="sng" dirty="0" smtClean="0">
                <a:solidFill>
                  <a:schemeClr val="bg1"/>
                </a:solidFill>
              </a:rPr>
              <a:t>Cloud</a:t>
            </a:r>
            <a:endParaRPr kumimoji="1" lang="ja-JP" altLang="en-US" sz="3600" u="sng" dirty="0">
              <a:solidFill>
                <a:schemeClr val="bg1"/>
              </a:solidFill>
            </a:endParaRPr>
          </a:p>
        </p:txBody>
      </p:sp>
    </p:spTree>
    <p:extLst>
      <p:ext uri="{BB962C8B-B14F-4D97-AF65-F5344CB8AC3E}">
        <p14:creationId xmlns:p14="http://schemas.microsoft.com/office/powerpoint/2010/main" val="360330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5908" r="5908"/>
          <a:stretch/>
        </p:blipFill>
        <p:spPr>
          <a:xfrm>
            <a:off x="1" y="-14487"/>
            <a:ext cx="9144000" cy="6886974"/>
          </a:xfrm>
          <a:prstGeom prst="rect">
            <a:avLst/>
          </a:prstGeom>
        </p:spPr>
      </p:pic>
      <p:sp>
        <p:nvSpPr>
          <p:cNvPr id="5" name="テキスト ボックス 4"/>
          <p:cNvSpPr txBox="1"/>
          <p:nvPr/>
        </p:nvSpPr>
        <p:spPr>
          <a:xfrm>
            <a:off x="6660232" y="6317989"/>
            <a:ext cx="2085827" cy="369332"/>
          </a:xfrm>
          <a:prstGeom prst="rect">
            <a:avLst/>
          </a:prstGeom>
          <a:noFill/>
        </p:spPr>
        <p:txBody>
          <a:bodyPr wrap="none" rtlCol="0">
            <a:spAutoFit/>
          </a:bodyPr>
          <a:lstStyle/>
          <a:p>
            <a:pPr algn="r"/>
            <a:r>
              <a:rPr kumimoji="1" lang="en-US" altLang="ja-JP" dirty="0" smtClean="0">
                <a:solidFill>
                  <a:schemeClr val="bg1"/>
                </a:solidFill>
              </a:rPr>
              <a:t>122NCD90/0657.jpg</a:t>
            </a:r>
            <a:endParaRPr kumimoji="1" lang="ja-JP" altLang="en-US" dirty="0">
              <a:solidFill>
                <a:schemeClr val="bg1"/>
              </a:solidFill>
            </a:endParaRPr>
          </a:p>
        </p:txBody>
      </p:sp>
      <p:sp>
        <p:nvSpPr>
          <p:cNvPr id="6" name="テキスト ボックス 5"/>
          <p:cNvSpPr txBox="1"/>
          <p:nvPr/>
        </p:nvSpPr>
        <p:spPr>
          <a:xfrm>
            <a:off x="373765" y="6317989"/>
            <a:ext cx="2452916" cy="369332"/>
          </a:xfrm>
          <a:prstGeom prst="rect">
            <a:avLst/>
          </a:prstGeom>
          <a:noFill/>
        </p:spPr>
        <p:txBody>
          <a:bodyPr wrap="none" rtlCol="0">
            <a:spAutoFit/>
          </a:bodyPr>
          <a:lstStyle/>
          <a:p>
            <a:r>
              <a:rPr kumimoji="1" lang="en-US" altLang="ja-JP" dirty="0" smtClean="0">
                <a:solidFill>
                  <a:schemeClr val="bg1"/>
                </a:solidFill>
              </a:rPr>
              <a:t>Jan.23, 2011  15:49(LST)</a:t>
            </a:r>
            <a:endParaRPr kumimoji="1" lang="ja-JP" altLang="en-US" dirty="0">
              <a:solidFill>
                <a:schemeClr val="bg1"/>
              </a:solidFill>
            </a:endParaRPr>
          </a:p>
        </p:txBody>
      </p:sp>
      <p:sp>
        <p:nvSpPr>
          <p:cNvPr id="7" name="テキスト ボックス 6"/>
          <p:cNvSpPr txBox="1"/>
          <p:nvPr/>
        </p:nvSpPr>
        <p:spPr>
          <a:xfrm>
            <a:off x="5931505" y="5948657"/>
            <a:ext cx="2814553" cy="369332"/>
          </a:xfrm>
          <a:prstGeom prst="rect">
            <a:avLst/>
          </a:prstGeom>
          <a:noFill/>
        </p:spPr>
        <p:txBody>
          <a:bodyPr wrap="none" rtlCol="0">
            <a:spAutoFit/>
          </a:bodyPr>
          <a:lstStyle/>
          <a:p>
            <a:pPr algn="r"/>
            <a:r>
              <a:rPr lang="en-US" altLang="ja-JP" dirty="0" smtClean="0">
                <a:solidFill>
                  <a:schemeClr val="bg1"/>
                </a:solidFill>
              </a:rPr>
              <a:t>Tohoku Univ. All Sky Camera</a:t>
            </a:r>
            <a:endParaRPr kumimoji="1" lang="ja-JP" altLang="en-US" dirty="0">
              <a:solidFill>
                <a:schemeClr val="bg1"/>
              </a:solidFill>
            </a:endParaRPr>
          </a:p>
        </p:txBody>
      </p:sp>
      <p:sp>
        <p:nvSpPr>
          <p:cNvPr id="8" name="テキスト ボックス 7"/>
          <p:cNvSpPr txBox="1"/>
          <p:nvPr/>
        </p:nvSpPr>
        <p:spPr>
          <a:xfrm>
            <a:off x="373765" y="332656"/>
            <a:ext cx="1042273" cy="646331"/>
          </a:xfrm>
          <a:prstGeom prst="rect">
            <a:avLst/>
          </a:prstGeom>
          <a:noFill/>
        </p:spPr>
        <p:txBody>
          <a:bodyPr wrap="none" rtlCol="0">
            <a:spAutoFit/>
          </a:bodyPr>
          <a:lstStyle/>
          <a:p>
            <a:r>
              <a:rPr kumimoji="1" lang="en-US" altLang="ja-JP" sz="3600" u="sng" dirty="0" smtClean="0">
                <a:solidFill>
                  <a:schemeClr val="bg1"/>
                </a:solidFill>
              </a:rPr>
              <a:t>Halo</a:t>
            </a:r>
            <a:endParaRPr kumimoji="1" lang="ja-JP" altLang="en-US" sz="3600" u="sng" dirty="0">
              <a:solidFill>
                <a:schemeClr val="bg1"/>
              </a:solidFill>
            </a:endParaRPr>
          </a:p>
        </p:txBody>
      </p:sp>
    </p:spTree>
    <p:extLst>
      <p:ext uri="{BB962C8B-B14F-4D97-AF65-F5344CB8AC3E}">
        <p14:creationId xmlns:p14="http://schemas.microsoft.com/office/powerpoint/2010/main" val="3061751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
          <p:cNvSpPr>
            <a:spLocks noChangeArrowheads="1"/>
          </p:cNvSpPr>
          <p:nvPr/>
        </p:nvSpPr>
        <p:spPr bwMode="auto">
          <a:xfrm>
            <a:off x="563603" y="1340768"/>
            <a:ext cx="3467616" cy="36933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b="1" dirty="0">
                <a:solidFill>
                  <a:srgbClr val="0070C0"/>
                </a:solidFill>
                <a:latin typeface="ＭＳ Ｐゴシック" charset="-128"/>
              </a:rPr>
              <a:t>○</a:t>
            </a:r>
            <a:r>
              <a:rPr lang="ja-JP" altLang="en-US" b="1" dirty="0">
                <a:solidFill>
                  <a:srgbClr val="0070C0"/>
                </a:solidFill>
                <a:latin typeface="ＭＳ Ｐゴシック" charset="-128"/>
              </a:rPr>
              <a:t>シーイングが地球上で最も良い</a:t>
            </a:r>
          </a:p>
        </p:txBody>
      </p:sp>
      <p:sp>
        <p:nvSpPr>
          <p:cNvPr id="6" name="Rectangle 46"/>
          <p:cNvSpPr>
            <a:spLocks noChangeArrowheads="1"/>
          </p:cNvSpPr>
          <p:nvPr/>
        </p:nvSpPr>
        <p:spPr bwMode="auto">
          <a:xfrm>
            <a:off x="683568" y="4900138"/>
            <a:ext cx="2183611" cy="36933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b="1" dirty="0">
                <a:solidFill>
                  <a:srgbClr val="0070C0"/>
                </a:solidFill>
                <a:latin typeface="ＭＳ Ｐゴシック" charset="-128"/>
              </a:rPr>
              <a:t>○</a:t>
            </a:r>
            <a:r>
              <a:rPr lang="ja-JP" altLang="en-US" b="1" dirty="0">
                <a:solidFill>
                  <a:srgbClr val="0070C0"/>
                </a:solidFill>
                <a:latin typeface="ＭＳ Ｐゴシック" charset="-128"/>
              </a:rPr>
              <a:t>夜が</a:t>
            </a:r>
            <a:r>
              <a:rPr lang="en-US" altLang="ja-JP" b="1" dirty="0">
                <a:solidFill>
                  <a:srgbClr val="0070C0"/>
                </a:solidFill>
                <a:latin typeface="ＭＳ Ｐゴシック" charset="-128"/>
              </a:rPr>
              <a:t>90</a:t>
            </a:r>
            <a:r>
              <a:rPr lang="ja-JP" altLang="en-US" b="1" dirty="0">
                <a:solidFill>
                  <a:srgbClr val="0070C0"/>
                </a:solidFill>
                <a:latin typeface="ＭＳ Ｐゴシック" charset="-128"/>
              </a:rPr>
              <a:t>日以上続く</a:t>
            </a:r>
          </a:p>
        </p:txBody>
      </p:sp>
      <p:sp>
        <p:nvSpPr>
          <p:cNvPr id="15" name="テキスト ボックス 14"/>
          <p:cNvSpPr txBox="1"/>
          <p:nvPr/>
        </p:nvSpPr>
        <p:spPr>
          <a:xfrm>
            <a:off x="587647" y="1734277"/>
            <a:ext cx="8034169" cy="923330"/>
          </a:xfrm>
          <a:prstGeom prst="rect">
            <a:avLst/>
          </a:prstGeom>
          <a:noFill/>
        </p:spPr>
        <p:txBody>
          <a:bodyPr wrap="square" rtlCol="0">
            <a:spAutoFit/>
          </a:bodyPr>
          <a:lstStyle/>
          <a:p>
            <a:r>
              <a:rPr lang="ja-JP" altLang="en-US" dirty="0"/>
              <a:t>内陸高原</a:t>
            </a:r>
            <a:r>
              <a:rPr lang="ja-JP" altLang="en-US" dirty="0" smtClean="0"/>
              <a:t>の頭頂部に位置するドームふじ基地では</a:t>
            </a:r>
            <a:r>
              <a:rPr lang="ja-JP" altLang="en-US" dirty="0"/>
              <a:t>極めて安定した</a:t>
            </a:r>
            <a:r>
              <a:rPr lang="ja-JP" altLang="en-US" dirty="0" smtClean="0"/>
              <a:t>大気が存在する。気象シミュレーションやドーム</a:t>
            </a:r>
            <a:r>
              <a:rPr lang="en-US" altLang="ja-JP" dirty="0" smtClean="0"/>
              <a:t>C</a:t>
            </a:r>
            <a:r>
              <a:rPr lang="ja-JP" altLang="en-US" dirty="0" err="1" smtClean="0"/>
              <a:t>での</a:t>
            </a:r>
            <a:r>
              <a:rPr lang="ja-JP" altLang="en-US" dirty="0" smtClean="0"/>
              <a:t>観測結果より、冬期には地面</a:t>
            </a:r>
            <a:r>
              <a:rPr lang="en-US" altLang="ja-JP" dirty="0" smtClean="0"/>
              <a:t>15m</a:t>
            </a:r>
            <a:r>
              <a:rPr lang="ja-JP" altLang="en-US" dirty="0" smtClean="0"/>
              <a:t>上で</a:t>
            </a:r>
            <a:r>
              <a:rPr lang="en-US" altLang="ja-JP" dirty="0" smtClean="0"/>
              <a:t>0.3</a:t>
            </a:r>
            <a:r>
              <a:rPr lang="ja-JP" altLang="en-US" dirty="0" smtClean="0"/>
              <a:t>秒角のシーイングが得られると期待されている。</a:t>
            </a:r>
            <a:endParaRPr kumimoji="1" lang="ja-JP" altLang="en-US" dirty="0"/>
          </a:p>
        </p:txBody>
      </p:sp>
      <p:sp>
        <p:nvSpPr>
          <p:cNvPr id="16" name="正方形/長方形 15"/>
          <p:cNvSpPr/>
          <p:nvPr/>
        </p:nvSpPr>
        <p:spPr>
          <a:xfrm>
            <a:off x="895084" y="3809550"/>
            <a:ext cx="4278070" cy="923330"/>
          </a:xfrm>
          <a:prstGeom prst="rect">
            <a:avLst/>
          </a:prstGeom>
        </p:spPr>
        <p:txBody>
          <a:bodyPr wrap="square">
            <a:spAutoFit/>
          </a:bodyPr>
          <a:lstStyle/>
          <a:p>
            <a:r>
              <a:rPr lang="ja-JP" altLang="en-US" dirty="0"/>
              <a:t>接地境界層の</a:t>
            </a:r>
            <a:r>
              <a:rPr lang="ja-JP" altLang="en-US" dirty="0" smtClean="0"/>
              <a:t>シーイングが</a:t>
            </a:r>
            <a:r>
              <a:rPr lang="en-US" altLang="ja-JP" dirty="0" smtClean="0"/>
              <a:t>0.1’’</a:t>
            </a:r>
            <a:r>
              <a:rPr lang="ja-JP" altLang="en-US" dirty="0" smtClean="0"/>
              <a:t>となる高度の</a:t>
            </a:r>
            <a:r>
              <a:rPr lang="ja-JP" altLang="ja-JP" dirty="0" smtClean="0"/>
              <a:t>シミュレーション</a:t>
            </a:r>
            <a:r>
              <a:rPr lang="en-US" altLang="ja-JP" dirty="0" smtClean="0"/>
              <a:t>(Swain&amp;Gallee2006)</a:t>
            </a:r>
            <a:endParaRPr lang="en-US" altLang="ja-JP" dirty="0"/>
          </a:p>
          <a:p>
            <a:r>
              <a:rPr lang="ja-JP" altLang="en-US" dirty="0" smtClean="0"/>
              <a:t>内陸高原</a:t>
            </a:r>
            <a:r>
              <a:rPr lang="ja-JP" altLang="en-US" dirty="0"/>
              <a:t>頭頂部</a:t>
            </a:r>
            <a:r>
              <a:rPr lang="ja-JP" altLang="en-US" dirty="0" smtClean="0"/>
              <a:t>では極めて低い</a:t>
            </a:r>
            <a:endParaRPr lang="ja-JP" altLang="en-US" dirty="0"/>
          </a:p>
        </p:txBody>
      </p:sp>
      <p:pic>
        <p:nvPicPr>
          <p:cNvPr id="17" name="Picture 3"/>
          <p:cNvPicPr>
            <a:picLocks noChangeAspect="1" noChangeArrowheads="1"/>
          </p:cNvPicPr>
          <p:nvPr/>
        </p:nvPicPr>
        <p:blipFill rotWithShape="1">
          <a:blip r:embed="rId2" cstate="print"/>
          <a:srcRect b="8635"/>
          <a:stretch/>
        </p:blipFill>
        <p:spPr bwMode="auto">
          <a:xfrm>
            <a:off x="5148424" y="2492896"/>
            <a:ext cx="3240000" cy="2458477"/>
          </a:xfrm>
          <a:prstGeom prst="rect">
            <a:avLst/>
          </a:prstGeom>
          <a:noFill/>
          <a:ln w="9525">
            <a:noFill/>
            <a:miter lim="800000"/>
            <a:headEnd/>
            <a:tailEnd/>
          </a:ln>
          <a:effectLst/>
        </p:spPr>
      </p:pic>
      <p:sp>
        <p:nvSpPr>
          <p:cNvPr id="18" name="テキスト ボックス 17"/>
          <p:cNvSpPr txBox="1"/>
          <p:nvPr/>
        </p:nvSpPr>
        <p:spPr>
          <a:xfrm>
            <a:off x="769610" y="5301208"/>
            <a:ext cx="7731486" cy="646331"/>
          </a:xfrm>
          <a:prstGeom prst="rect">
            <a:avLst/>
          </a:prstGeom>
          <a:noFill/>
        </p:spPr>
        <p:txBody>
          <a:bodyPr wrap="square" rtlCol="0">
            <a:spAutoFit/>
          </a:bodyPr>
          <a:lstStyle/>
          <a:p>
            <a:r>
              <a:rPr kumimoji="1" lang="ja-JP" altLang="en-US" dirty="0" smtClean="0"/>
              <a:t>ドームふじ基地は高緯度に位置するため冬に極夜となる。最大連続</a:t>
            </a:r>
            <a:r>
              <a:rPr kumimoji="1" lang="en-US" altLang="ja-JP" dirty="0" smtClean="0"/>
              <a:t>2,000</a:t>
            </a:r>
            <a:r>
              <a:rPr kumimoji="1" lang="ja-JP" altLang="en-US" dirty="0" smtClean="0"/>
              <a:t>時間の天体観測が可能となる。</a:t>
            </a:r>
            <a:endParaRPr kumimoji="1" lang="ja-JP" altLang="en-US" dirty="0"/>
          </a:p>
        </p:txBody>
      </p:sp>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1. </a:t>
            </a:r>
            <a:r>
              <a:rPr lang="ja-JP" altLang="en-US" sz="3600" dirty="0" smtClean="0">
                <a:latin typeface="+mn-ea"/>
              </a:rPr>
              <a:t>南極のメリット </a:t>
            </a:r>
            <a:r>
              <a:rPr lang="en-US" altLang="ja-JP" sz="3600" dirty="0" smtClean="0">
                <a:latin typeface="+mn-ea"/>
              </a:rPr>
              <a:t>2/3</a:t>
            </a:r>
            <a:endParaRPr kumimoji="1" lang="ja-JP" altLang="en-US" sz="3600" dirty="0">
              <a:latin typeface="+mn-ea"/>
            </a:endParaRPr>
          </a:p>
        </p:txBody>
      </p:sp>
      <p:sp>
        <p:nvSpPr>
          <p:cNvPr id="2" name="テキスト ボックス 1"/>
          <p:cNvSpPr txBox="1"/>
          <p:nvPr/>
        </p:nvSpPr>
        <p:spPr>
          <a:xfrm>
            <a:off x="1429926" y="3022055"/>
            <a:ext cx="2874505" cy="369332"/>
          </a:xfrm>
          <a:prstGeom prst="rect">
            <a:avLst/>
          </a:prstGeom>
          <a:noFill/>
          <a:ln>
            <a:solidFill>
              <a:schemeClr val="tx1"/>
            </a:solidFill>
          </a:ln>
        </p:spPr>
        <p:txBody>
          <a:bodyPr wrap="none" rtlCol="0">
            <a:spAutoFit/>
          </a:bodyPr>
          <a:lstStyle/>
          <a:p>
            <a:r>
              <a:rPr lang="ja-JP" altLang="en-US" dirty="0" smtClean="0"/>
              <a:t>本学会 </a:t>
            </a:r>
            <a:r>
              <a:rPr lang="en-US" altLang="ja-JP" dirty="0" smtClean="0"/>
              <a:t>V109b </a:t>
            </a:r>
            <a:r>
              <a:rPr lang="ja-JP" altLang="en-US" dirty="0" smtClean="0"/>
              <a:t>沖田ポスター</a:t>
            </a:r>
            <a:endParaRPr kumimoji="1" lang="ja-JP" altLang="en-US" dirty="0"/>
          </a:p>
        </p:txBody>
      </p:sp>
      <p:sp>
        <p:nvSpPr>
          <p:cNvPr id="26" name="テキスト ボックス 25"/>
          <p:cNvSpPr txBox="1"/>
          <p:nvPr/>
        </p:nvSpPr>
        <p:spPr>
          <a:xfrm>
            <a:off x="4427984" y="5947539"/>
            <a:ext cx="2744662" cy="369332"/>
          </a:xfrm>
          <a:prstGeom prst="rect">
            <a:avLst/>
          </a:prstGeom>
          <a:noFill/>
          <a:ln>
            <a:solidFill>
              <a:schemeClr val="tx1"/>
            </a:solidFill>
          </a:ln>
        </p:spPr>
        <p:txBody>
          <a:bodyPr wrap="none" rtlCol="0">
            <a:spAutoFit/>
          </a:bodyPr>
          <a:lstStyle/>
          <a:p>
            <a:r>
              <a:rPr lang="ja-JP" altLang="en-US" dirty="0" smtClean="0"/>
              <a:t>本学会 </a:t>
            </a:r>
            <a:r>
              <a:rPr lang="en-US" altLang="ja-JP" dirty="0"/>
              <a:t>P72</a:t>
            </a:r>
            <a:r>
              <a:rPr lang="en-US" altLang="ja-JP" dirty="0" smtClean="0"/>
              <a:t>b </a:t>
            </a:r>
            <a:r>
              <a:rPr lang="ja-JP" altLang="en-US" dirty="0" smtClean="0"/>
              <a:t>高遠ポスター</a:t>
            </a:r>
            <a:endParaRPr kumimoji="1" lang="ja-JP" altLang="en-US" dirty="0"/>
          </a:p>
        </p:txBody>
      </p:sp>
    </p:spTree>
    <p:extLst>
      <p:ext uri="{BB962C8B-B14F-4D97-AF65-F5344CB8AC3E}">
        <p14:creationId xmlns:p14="http://schemas.microsoft.com/office/powerpoint/2010/main" val="623435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0"/>
          <p:cNvSpPr>
            <a:spLocks noChangeArrowheads="1"/>
          </p:cNvSpPr>
          <p:nvPr/>
        </p:nvSpPr>
        <p:spPr bwMode="auto">
          <a:xfrm>
            <a:off x="417392" y="1359425"/>
            <a:ext cx="3297698" cy="36933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b="1" dirty="0">
                <a:solidFill>
                  <a:srgbClr val="0070C0"/>
                </a:solidFill>
                <a:latin typeface="ＭＳ Ｐゴシック" charset="-128"/>
              </a:rPr>
              <a:t>○</a:t>
            </a:r>
            <a:r>
              <a:rPr lang="ja-JP" altLang="en-US" b="1" dirty="0">
                <a:solidFill>
                  <a:srgbClr val="0070C0"/>
                </a:solidFill>
                <a:latin typeface="ＭＳ Ｐゴシック" charset="-128"/>
              </a:rPr>
              <a:t>赤外線</a:t>
            </a:r>
            <a:r>
              <a:rPr lang="ja-JP" altLang="en-US" b="1" dirty="0" smtClean="0">
                <a:solidFill>
                  <a:srgbClr val="0070C0"/>
                </a:solidFill>
                <a:latin typeface="ＭＳ Ｐゴシック" charset="-128"/>
              </a:rPr>
              <a:t>ノイズが地球上で最小</a:t>
            </a:r>
            <a:endParaRPr lang="ja-JP" altLang="en-US" b="1" dirty="0">
              <a:solidFill>
                <a:srgbClr val="0070C0"/>
              </a:solidFill>
              <a:latin typeface="ＭＳ Ｐゴシック" charset="-128"/>
            </a:endParaRPr>
          </a:p>
        </p:txBody>
      </p:sp>
      <p:sp>
        <p:nvSpPr>
          <p:cNvPr id="12" name="テキスト ボックス 11"/>
          <p:cNvSpPr txBox="1"/>
          <p:nvPr/>
        </p:nvSpPr>
        <p:spPr>
          <a:xfrm>
            <a:off x="647583" y="1724615"/>
            <a:ext cx="7884857" cy="1200329"/>
          </a:xfrm>
          <a:prstGeom prst="rect">
            <a:avLst/>
          </a:prstGeom>
          <a:noFill/>
        </p:spPr>
        <p:txBody>
          <a:bodyPr wrap="square" rtlCol="0">
            <a:spAutoFit/>
          </a:bodyPr>
          <a:lstStyle/>
          <a:p>
            <a:r>
              <a:rPr kumimoji="1" lang="ja-JP" altLang="en-US" dirty="0" smtClean="0"/>
              <a:t>赤外線観測を妨げるのは、</a:t>
            </a:r>
            <a:r>
              <a:rPr kumimoji="1" lang="en-US" altLang="ja-JP" dirty="0" smtClean="0"/>
              <a:t>(1)OH</a:t>
            </a:r>
            <a:r>
              <a:rPr kumimoji="1" lang="ja-JP" altLang="en-US" dirty="0" smtClean="0"/>
              <a:t>夜光、</a:t>
            </a:r>
            <a:r>
              <a:rPr kumimoji="1" lang="en-US" altLang="ja-JP" dirty="0" smtClean="0"/>
              <a:t>(2)</a:t>
            </a:r>
            <a:r>
              <a:rPr lang="ja-JP" altLang="en-US" dirty="0" smtClean="0"/>
              <a:t>大気の熱放射、</a:t>
            </a:r>
            <a:r>
              <a:rPr lang="en-US" altLang="ja-JP" dirty="0" smtClean="0"/>
              <a:t>(3)</a:t>
            </a:r>
            <a:r>
              <a:rPr lang="ja-JP" altLang="en-US" dirty="0" smtClean="0"/>
              <a:t>望遠鏡の熱放射、</a:t>
            </a:r>
            <a:r>
              <a:rPr lang="en-US" altLang="ja-JP" dirty="0" smtClean="0"/>
              <a:t>(4)</a:t>
            </a:r>
            <a:r>
              <a:rPr lang="ja-JP" altLang="en-US" dirty="0" smtClean="0"/>
              <a:t>水蒸気の吸収があるが、</a:t>
            </a:r>
            <a:r>
              <a:rPr lang="en-US" altLang="ja-JP" dirty="0" smtClean="0"/>
              <a:t>-80℃</a:t>
            </a:r>
            <a:r>
              <a:rPr lang="ja-JP" altLang="en-US" dirty="0" err="1" smtClean="0"/>
              <a:t>にも</a:t>
            </a:r>
            <a:r>
              <a:rPr lang="ja-JP" altLang="en-US" dirty="0" smtClean="0"/>
              <a:t>なるドームふじ基地では</a:t>
            </a:r>
            <a:r>
              <a:rPr lang="en-US" altLang="ja-JP" dirty="0" smtClean="0"/>
              <a:t>(2)(3)</a:t>
            </a:r>
            <a:r>
              <a:rPr lang="ja-JP" altLang="en-US" dirty="0"/>
              <a:t>は</a:t>
            </a:r>
            <a:r>
              <a:rPr lang="ja-JP" altLang="en-US" dirty="0" smtClean="0"/>
              <a:t>地球上で最小となる。また極低温から大気に含まれる水蒸気も極めて低く、</a:t>
            </a:r>
            <a:r>
              <a:rPr lang="en-US" altLang="ja-JP" dirty="0" smtClean="0"/>
              <a:t>(4)</a:t>
            </a:r>
            <a:r>
              <a:rPr lang="ja-JP" altLang="en-US" dirty="0" smtClean="0"/>
              <a:t>も最小と言える。</a:t>
            </a:r>
            <a:endParaRPr kumimoji="1" lang="ja-JP" altLang="en-US" dirty="0"/>
          </a:p>
        </p:txBody>
      </p:sp>
      <p:pic>
        <p:nvPicPr>
          <p:cNvPr id="13" name="Picture 3" descr="C:\Research\D2\2011_02学振申請書\ichikawa2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81" y="3137653"/>
            <a:ext cx="3611013" cy="2297707"/>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4682017" y="4077072"/>
            <a:ext cx="3493674" cy="1477328"/>
          </a:xfrm>
          <a:prstGeom prst="rect">
            <a:avLst/>
          </a:prstGeom>
        </p:spPr>
        <p:txBody>
          <a:bodyPr wrap="square">
            <a:spAutoFit/>
          </a:bodyPr>
          <a:lstStyle/>
          <a:p>
            <a:pPr algn="just"/>
            <a:r>
              <a:rPr lang="ja-JP" altLang="ja-JP" dirty="0"/>
              <a:t>マウナケア山頂</a:t>
            </a:r>
            <a:r>
              <a:rPr lang="en-US" altLang="ja-JP" dirty="0"/>
              <a:t>(</a:t>
            </a:r>
            <a:r>
              <a:rPr lang="ja-JP" altLang="ja-JP" dirty="0"/>
              <a:t>赤</a:t>
            </a:r>
            <a:r>
              <a:rPr lang="en-US" altLang="ja-JP" dirty="0"/>
              <a:t>)</a:t>
            </a:r>
            <a:r>
              <a:rPr lang="ja-JP" altLang="ja-JP" dirty="0"/>
              <a:t>とドームふじ基地</a:t>
            </a:r>
            <a:r>
              <a:rPr lang="en-US" altLang="ja-JP" dirty="0"/>
              <a:t>(</a:t>
            </a:r>
            <a:r>
              <a:rPr lang="ja-JP" altLang="ja-JP" dirty="0"/>
              <a:t>青</a:t>
            </a:r>
            <a:r>
              <a:rPr lang="en-US" altLang="ja-JP" dirty="0"/>
              <a:t>)</a:t>
            </a:r>
            <a:r>
              <a:rPr lang="ja-JP" altLang="ja-JP" dirty="0"/>
              <a:t>で予想</a:t>
            </a:r>
            <a:r>
              <a:rPr lang="ja-JP" altLang="ja-JP" dirty="0" smtClean="0"/>
              <a:t>される</a:t>
            </a:r>
            <a:r>
              <a:rPr lang="ja-JP" altLang="en-US" dirty="0"/>
              <a:t>赤外線</a:t>
            </a:r>
            <a:r>
              <a:rPr lang="ja-JP" altLang="ja-JP" dirty="0" smtClean="0"/>
              <a:t>ノイズのシミュレーション</a:t>
            </a:r>
            <a:r>
              <a:rPr lang="en-US" altLang="ja-JP" dirty="0" smtClean="0"/>
              <a:t>(Ichikawa2008)</a:t>
            </a:r>
            <a:r>
              <a:rPr lang="ja-JP" altLang="ja-JP" dirty="0" smtClean="0"/>
              <a:t>横軸</a:t>
            </a:r>
            <a:r>
              <a:rPr lang="ja-JP" altLang="ja-JP" dirty="0"/>
              <a:t>波長</a:t>
            </a:r>
            <a:r>
              <a:rPr lang="en-US" altLang="ja-JP" dirty="0"/>
              <a:t>[</a:t>
            </a:r>
            <a:r>
              <a:rPr lang="ja-JP" altLang="ja-JP" dirty="0"/>
              <a:t>μ</a:t>
            </a:r>
            <a:r>
              <a:rPr lang="en-US" altLang="ja-JP" dirty="0"/>
              <a:t>m]</a:t>
            </a:r>
            <a:r>
              <a:rPr lang="ja-JP" altLang="ja-JP" dirty="0" err="1"/>
              <a:t>、</a:t>
            </a:r>
            <a:r>
              <a:rPr lang="ja-JP" altLang="ja-JP" dirty="0"/>
              <a:t>縦軸は放射強度</a:t>
            </a:r>
            <a:r>
              <a:rPr lang="en-US" altLang="ja-JP" dirty="0"/>
              <a:t>[</a:t>
            </a:r>
            <a:r>
              <a:rPr lang="en-US" altLang="ja-JP" dirty="0" err="1"/>
              <a:t>Jy</a:t>
            </a:r>
            <a:r>
              <a:rPr lang="en-US" altLang="ja-JP" dirty="0"/>
              <a:t>/arcsec</a:t>
            </a:r>
            <a:r>
              <a:rPr lang="en-US" altLang="ja-JP" baseline="30000" dirty="0"/>
              <a:t>2</a:t>
            </a:r>
            <a:r>
              <a:rPr lang="en-US" altLang="ja-JP" dirty="0"/>
              <a:t>]</a:t>
            </a:r>
            <a:r>
              <a:rPr lang="ja-JP" altLang="ja-JP" dirty="0" err="1" smtClean="0"/>
              <a:t>。</a:t>
            </a:r>
            <a:endParaRPr lang="ja-JP" altLang="en-US" dirty="0"/>
          </a:p>
        </p:txBody>
      </p:sp>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1. </a:t>
            </a:r>
            <a:r>
              <a:rPr lang="ja-JP" altLang="en-US" sz="3600" dirty="0" smtClean="0">
                <a:latin typeface="+mn-ea"/>
              </a:rPr>
              <a:t>南極のメリット </a:t>
            </a:r>
            <a:r>
              <a:rPr lang="en-US" altLang="ja-JP" sz="3600" dirty="0" smtClean="0">
                <a:latin typeface="+mn-ea"/>
              </a:rPr>
              <a:t>3/3</a:t>
            </a:r>
            <a:endParaRPr kumimoji="1" lang="ja-JP" altLang="en-US" sz="3600" dirty="0">
              <a:latin typeface="+mn-ea"/>
            </a:endParaRPr>
          </a:p>
        </p:txBody>
      </p:sp>
      <p:sp>
        <p:nvSpPr>
          <p:cNvPr id="30" name="テキスト ボックス 29"/>
          <p:cNvSpPr txBox="1"/>
          <p:nvPr/>
        </p:nvSpPr>
        <p:spPr>
          <a:xfrm>
            <a:off x="5652120" y="3419708"/>
            <a:ext cx="2499402" cy="369332"/>
          </a:xfrm>
          <a:prstGeom prst="rect">
            <a:avLst/>
          </a:prstGeom>
          <a:noFill/>
          <a:ln>
            <a:solidFill>
              <a:schemeClr val="tx1"/>
            </a:solidFill>
          </a:ln>
        </p:spPr>
        <p:txBody>
          <a:bodyPr wrap="none" rtlCol="0">
            <a:spAutoFit/>
          </a:bodyPr>
          <a:lstStyle/>
          <a:p>
            <a:r>
              <a:rPr lang="ja-JP" altLang="en-US" dirty="0" smtClean="0"/>
              <a:t>本学会 </a:t>
            </a:r>
            <a:r>
              <a:rPr lang="en-US" altLang="ja-JP" dirty="0" smtClean="0"/>
              <a:t>V106a </a:t>
            </a:r>
            <a:r>
              <a:rPr lang="ja-JP" altLang="en-US" dirty="0"/>
              <a:t>高遠講演</a:t>
            </a:r>
            <a:endParaRPr kumimoji="1" lang="ja-JP" altLang="en-US" dirty="0"/>
          </a:p>
        </p:txBody>
      </p:sp>
      <p:sp>
        <p:nvSpPr>
          <p:cNvPr id="31" name="テキスト ボックス 30"/>
          <p:cNvSpPr txBox="1"/>
          <p:nvPr/>
        </p:nvSpPr>
        <p:spPr>
          <a:xfrm>
            <a:off x="5420232" y="2987660"/>
            <a:ext cx="2464136" cy="369332"/>
          </a:xfrm>
          <a:prstGeom prst="rect">
            <a:avLst/>
          </a:prstGeom>
          <a:noFill/>
        </p:spPr>
        <p:txBody>
          <a:bodyPr wrap="none" rtlCol="0">
            <a:spAutoFit/>
          </a:bodyPr>
          <a:lstStyle/>
          <a:p>
            <a:r>
              <a:rPr lang="ja-JP" altLang="en-US" dirty="0" smtClean="0"/>
              <a:t>→ 水蒸気量については</a:t>
            </a:r>
            <a:endParaRPr kumimoji="1" lang="ja-JP" altLang="en-US" dirty="0"/>
          </a:p>
        </p:txBody>
      </p:sp>
      <p:sp>
        <p:nvSpPr>
          <p:cNvPr id="32" name="テキスト ボックス 31"/>
          <p:cNvSpPr txBox="1"/>
          <p:nvPr/>
        </p:nvSpPr>
        <p:spPr>
          <a:xfrm>
            <a:off x="1679228" y="5952230"/>
            <a:ext cx="5927335" cy="369332"/>
          </a:xfrm>
          <a:prstGeom prst="rect">
            <a:avLst/>
          </a:prstGeom>
          <a:noFill/>
        </p:spPr>
        <p:txBody>
          <a:bodyPr wrap="square" rtlCol="0">
            <a:spAutoFit/>
          </a:bodyPr>
          <a:lstStyle/>
          <a:p>
            <a:r>
              <a:rPr kumimoji="1" lang="ja-JP" altLang="en-US" b="1" dirty="0" smtClean="0">
                <a:solidFill>
                  <a:srgbClr val="0070C0"/>
                </a:solidFill>
              </a:rPr>
              <a:t>本公演ではドームふじでの赤外線ノイズについて議論する。</a:t>
            </a:r>
            <a:endParaRPr kumimoji="1" lang="ja-JP" altLang="en-US" b="1" dirty="0">
              <a:solidFill>
                <a:srgbClr val="0070C0"/>
              </a:solidFill>
            </a:endParaRPr>
          </a:p>
        </p:txBody>
      </p:sp>
    </p:spTree>
    <p:extLst>
      <p:ext uri="{BB962C8B-B14F-4D97-AF65-F5344CB8AC3E}">
        <p14:creationId xmlns:p14="http://schemas.microsoft.com/office/powerpoint/2010/main" val="2582922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1619672" y="5226371"/>
            <a:ext cx="5320406" cy="369332"/>
          </a:xfrm>
          <a:prstGeom prst="rect">
            <a:avLst/>
          </a:prstGeom>
          <a:noFill/>
        </p:spPr>
        <p:txBody>
          <a:bodyPr wrap="square" rtlCol="0">
            <a:spAutoFit/>
          </a:bodyPr>
          <a:lstStyle/>
          <a:p>
            <a:r>
              <a:rPr kumimoji="1" lang="ja-JP" altLang="en-US" dirty="0" smtClean="0"/>
              <a:t>→　これらデメリットは技術開発や努力で克服可能。</a:t>
            </a:r>
            <a:endParaRPr kumimoji="1" lang="ja-JP" altLang="en-US" dirty="0"/>
          </a:p>
        </p:txBody>
      </p:sp>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一応、南極の</a:t>
            </a:r>
            <a:r>
              <a:rPr lang="ja-JP" altLang="en-US" sz="3600" dirty="0">
                <a:latin typeface="+mn-ea"/>
              </a:rPr>
              <a:t>デ</a:t>
            </a:r>
            <a:r>
              <a:rPr lang="ja-JP" altLang="en-US" sz="3600" dirty="0" smtClean="0">
                <a:latin typeface="+mn-ea"/>
              </a:rPr>
              <a:t>メリット</a:t>
            </a:r>
            <a:endParaRPr kumimoji="1" lang="ja-JP" altLang="en-US" sz="3600" dirty="0">
              <a:latin typeface="+mn-ea"/>
            </a:endParaRPr>
          </a:p>
        </p:txBody>
      </p:sp>
      <p:sp>
        <p:nvSpPr>
          <p:cNvPr id="27" name="テキスト ボックス 26"/>
          <p:cNvSpPr txBox="1"/>
          <p:nvPr/>
        </p:nvSpPr>
        <p:spPr>
          <a:xfrm>
            <a:off x="683568" y="2315647"/>
            <a:ext cx="5020926" cy="369332"/>
          </a:xfrm>
          <a:prstGeom prst="rect">
            <a:avLst/>
          </a:prstGeom>
          <a:noFill/>
        </p:spPr>
        <p:txBody>
          <a:bodyPr wrap="none" rtlCol="0">
            <a:spAutoFit/>
          </a:bodyPr>
          <a:lstStyle/>
          <a:p>
            <a:r>
              <a:rPr lang="en-US" altLang="ja-JP" b="1" dirty="0" smtClean="0">
                <a:solidFill>
                  <a:srgbClr val="0070C0"/>
                </a:solidFill>
              </a:rPr>
              <a:t>×</a:t>
            </a:r>
            <a:r>
              <a:rPr lang="ja-JP" altLang="en-US" b="1" dirty="0" smtClean="0">
                <a:solidFill>
                  <a:srgbClr val="0070C0"/>
                </a:solidFill>
              </a:rPr>
              <a:t>ドームふじ基地への移動は雪上車で片道</a:t>
            </a:r>
            <a:r>
              <a:rPr lang="en-US" altLang="ja-JP" b="1" dirty="0" smtClean="0">
                <a:solidFill>
                  <a:srgbClr val="0070C0"/>
                </a:solidFill>
              </a:rPr>
              <a:t>3</a:t>
            </a:r>
            <a:r>
              <a:rPr lang="ja-JP" altLang="en-US" b="1" dirty="0" smtClean="0">
                <a:solidFill>
                  <a:srgbClr val="0070C0"/>
                </a:solidFill>
              </a:rPr>
              <a:t>週間</a:t>
            </a:r>
            <a:endParaRPr kumimoji="1" lang="ja-JP" altLang="en-US" b="1" dirty="0">
              <a:solidFill>
                <a:srgbClr val="0070C0"/>
              </a:solidFill>
            </a:endParaRPr>
          </a:p>
        </p:txBody>
      </p:sp>
      <p:sp>
        <p:nvSpPr>
          <p:cNvPr id="28" name="テキスト ボックス 27"/>
          <p:cNvSpPr txBox="1"/>
          <p:nvPr/>
        </p:nvSpPr>
        <p:spPr>
          <a:xfrm>
            <a:off x="683568" y="3376041"/>
            <a:ext cx="1346844" cy="369332"/>
          </a:xfrm>
          <a:prstGeom prst="rect">
            <a:avLst/>
          </a:prstGeom>
          <a:noFill/>
        </p:spPr>
        <p:txBody>
          <a:bodyPr wrap="none" rtlCol="0">
            <a:spAutoFit/>
          </a:bodyPr>
          <a:lstStyle/>
          <a:p>
            <a:r>
              <a:rPr lang="en-US" altLang="ja-JP" b="1" dirty="0" smtClean="0">
                <a:solidFill>
                  <a:srgbClr val="0070C0"/>
                </a:solidFill>
              </a:rPr>
              <a:t>×</a:t>
            </a:r>
            <a:r>
              <a:rPr lang="ja-JP" altLang="en-US" b="1" dirty="0">
                <a:solidFill>
                  <a:srgbClr val="0070C0"/>
                </a:solidFill>
              </a:rPr>
              <a:t>無人</a:t>
            </a:r>
            <a:r>
              <a:rPr lang="ja-JP" altLang="en-US" b="1" dirty="0" smtClean="0">
                <a:solidFill>
                  <a:srgbClr val="0070C0"/>
                </a:solidFill>
              </a:rPr>
              <a:t>観測</a:t>
            </a:r>
            <a:endParaRPr kumimoji="1" lang="ja-JP" altLang="en-US" b="1" dirty="0">
              <a:solidFill>
                <a:srgbClr val="0070C0"/>
              </a:solidFill>
            </a:endParaRPr>
          </a:p>
        </p:txBody>
      </p:sp>
      <p:sp>
        <p:nvSpPr>
          <p:cNvPr id="30" name="テキスト ボックス 29"/>
          <p:cNvSpPr txBox="1"/>
          <p:nvPr/>
        </p:nvSpPr>
        <p:spPr>
          <a:xfrm>
            <a:off x="683568" y="3906239"/>
            <a:ext cx="3961341" cy="369332"/>
          </a:xfrm>
          <a:prstGeom prst="rect">
            <a:avLst/>
          </a:prstGeom>
          <a:noFill/>
        </p:spPr>
        <p:txBody>
          <a:bodyPr wrap="none" rtlCol="0">
            <a:spAutoFit/>
          </a:bodyPr>
          <a:lstStyle/>
          <a:p>
            <a:r>
              <a:rPr lang="en-US" altLang="ja-JP" b="1" dirty="0" smtClean="0">
                <a:solidFill>
                  <a:srgbClr val="0070C0"/>
                </a:solidFill>
              </a:rPr>
              <a:t>×</a:t>
            </a:r>
            <a:r>
              <a:rPr lang="ja-JP" altLang="en-US" b="1" dirty="0" smtClean="0">
                <a:solidFill>
                  <a:srgbClr val="0070C0"/>
                </a:solidFill>
              </a:rPr>
              <a:t>人が生活し観測するには過酷すぎる</a:t>
            </a:r>
            <a:endParaRPr kumimoji="1" lang="ja-JP" altLang="en-US" b="1" dirty="0">
              <a:solidFill>
                <a:srgbClr val="0070C0"/>
              </a:solidFill>
            </a:endParaRPr>
          </a:p>
        </p:txBody>
      </p:sp>
      <p:pic>
        <p:nvPicPr>
          <p:cNvPr id="31" name="Picture 4" descr="C:\Private\南極写真\jpg_内陸旅行\DSC_62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4910" y="1772816"/>
            <a:ext cx="2160000" cy="134996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C:\Private\南極写真\jpg_内陸旅行\DSC_65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8033" y="3310825"/>
            <a:ext cx="2160000" cy="1349896"/>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683568" y="2845844"/>
            <a:ext cx="5503430" cy="369332"/>
          </a:xfrm>
          <a:prstGeom prst="rect">
            <a:avLst/>
          </a:prstGeom>
          <a:noFill/>
        </p:spPr>
        <p:txBody>
          <a:bodyPr wrap="none" rtlCol="0">
            <a:spAutoFit/>
          </a:bodyPr>
          <a:lstStyle/>
          <a:p>
            <a:r>
              <a:rPr lang="en-US" altLang="ja-JP" b="1" dirty="0" smtClean="0">
                <a:solidFill>
                  <a:srgbClr val="0070C0"/>
                </a:solidFill>
              </a:rPr>
              <a:t>×</a:t>
            </a:r>
            <a:r>
              <a:rPr lang="ja-JP" altLang="en-US" b="1" dirty="0" smtClean="0">
                <a:solidFill>
                  <a:srgbClr val="0070C0"/>
                </a:solidFill>
              </a:rPr>
              <a:t>ドームふじ基地での短い滞在期間</a:t>
            </a:r>
            <a:r>
              <a:rPr lang="en-US" altLang="ja-JP" b="1" dirty="0" smtClean="0">
                <a:solidFill>
                  <a:srgbClr val="0070C0"/>
                </a:solidFill>
              </a:rPr>
              <a:t>(52</a:t>
            </a:r>
            <a:r>
              <a:rPr lang="ja-JP" altLang="en-US" b="1" dirty="0" smtClean="0">
                <a:solidFill>
                  <a:srgbClr val="0070C0"/>
                </a:solidFill>
              </a:rPr>
              <a:t>次隊は</a:t>
            </a:r>
            <a:r>
              <a:rPr lang="en-US" altLang="ja-JP" b="1" dirty="0" smtClean="0">
                <a:solidFill>
                  <a:srgbClr val="0070C0"/>
                </a:solidFill>
              </a:rPr>
              <a:t>18</a:t>
            </a:r>
            <a:r>
              <a:rPr lang="ja-JP" altLang="en-US" b="1" dirty="0" smtClean="0">
                <a:solidFill>
                  <a:srgbClr val="0070C0"/>
                </a:solidFill>
              </a:rPr>
              <a:t>日間</a:t>
            </a:r>
            <a:r>
              <a:rPr lang="en-US" altLang="ja-JP" b="1" dirty="0" smtClean="0">
                <a:solidFill>
                  <a:srgbClr val="0070C0"/>
                </a:solidFill>
              </a:rPr>
              <a:t>)</a:t>
            </a:r>
            <a:endParaRPr kumimoji="1" lang="ja-JP" altLang="en-US" b="1" dirty="0">
              <a:solidFill>
                <a:srgbClr val="0070C0"/>
              </a:solidFill>
            </a:endParaRPr>
          </a:p>
        </p:txBody>
      </p:sp>
      <p:sp>
        <p:nvSpPr>
          <p:cNvPr id="2" name="テキスト ボックス 1"/>
          <p:cNvSpPr txBox="1"/>
          <p:nvPr/>
        </p:nvSpPr>
        <p:spPr>
          <a:xfrm>
            <a:off x="812157" y="5805264"/>
            <a:ext cx="7709162" cy="646331"/>
          </a:xfrm>
          <a:prstGeom prst="rect">
            <a:avLst/>
          </a:prstGeom>
          <a:noFill/>
        </p:spPr>
        <p:txBody>
          <a:bodyPr wrap="none" rtlCol="0">
            <a:spAutoFit/>
          </a:bodyPr>
          <a:lstStyle/>
          <a:p>
            <a:r>
              <a:rPr lang="ja-JP" altLang="en-US" dirty="0" smtClean="0"/>
              <a:t>何より、地球上で最高の観測地で天体観測する</a:t>
            </a:r>
            <a:r>
              <a:rPr lang="ja-JP" altLang="en-US" dirty="0"/>
              <a:t>事</a:t>
            </a:r>
            <a:r>
              <a:rPr lang="ja-JP" altLang="en-US" dirty="0" smtClean="0"/>
              <a:t>が本質的に意味がある！</a:t>
            </a:r>
            <a:endParaRPr lang="en-US" altLang="ja-JP" dirty="0" smtClean="0"/>
          </a:p>
          <a:p>
            <a:r>
              <a:rPr kumimoji="1" lang="ja-JP" altLang="en-US" dirty="0" smtClean="0"/>
              <a:t>ハワイやアタカマで見えない世界が南極からは見える！これが最も重要</a:t>
            </a:r>
            <a:r>
              <a:rPr lang="ja-JP" altLang="en-US" dirty="0"/>
              <a:t>。</a:t>
            </a:r>
            <a:endParaRPr kumimoji="1" lang="ja-JP" altLang="en-US" dirty="0"/>
          </a:p>
        </p:txBody>
      </p:sp>
    </p:spTree>
    <p:extLst>
      <p:ext uri="{BB962C8B-B14F-4D97-AF65-F5344CB8AC3E}">
        <p14:creationId xmlns:p14="http://schemas.microsoft.com/office/powerpoint/2010/main" val="2770451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2. </a:t>
            </a:r>
            <a:r>
              <a:rPr lang="ja-JP" altLang="en-US" sz="3600" dirty="0" smtClean="0">
                <a:latin typeface="+mn-ea"/>
              </a:rPr>
              <a:t>空の明るさ</a:t>
            </a:r>
            <a:r>
              <a:rPr lang="en-US" altLang="ja-JP" sz="3600" dirty="0" smtClean="0">
                <a:latin typeface="+mn-ea"/>
              </a:rPr>
              <a:t>(</a:t>
            </a:r>
            <a:r>
              <a:rPr lang="ja-JP" altLang="en-US" sz="3600" dirty="0" smtClean="0">
                <a:latin typeface="+mn-ea"/>
              </a:rPr>
              <a:t>先行研究</a:t>
            </a:r>
            <a:r>
              <a:rPr lang="en-US" altLang="ja-JP" sz="3600" dirty="0" smtClean="0">
                <a:latin typeface="+mn-ea"/>
              </a:rPr>
              <a:t>)</a:t>
            </a:r>
            <a:r>
              <a:rPr lang="ja-JP" altLang="en-US" sz="3600" dirty="0">
                <a:latin typeface="+mn-ea"/>
              </a:rPr>
              <a:t> </a:t>
            </a:r>
            <a:r>
              <a:rPr lang="en-US" altLang="ja-JP" sz="3600" dirty="0" smtClean="0">
                <a:latin typeface="+mn-ea"/>
              </a:rPr>
              <a:t>1/5</a:t>
            </a:r>
          </a:p>
        </p:txBody>
      </p:sp>
      <p:sp>
        <p:nvSpPr>
          <p:cNvPr id="13" name="テキスト ボックス 12"/>
          <p:cNvSpPr txBox="1"/>
          <p:nvPr/>
        </p:nvSpPr>
        <p:spPr>
          <a:xfrm>
            <a:off x="642910" y="5001411"/>
            <a:ext cx="1271502" cy="307777"/>
          </a:xfrm>
          <a:prstGeom prst="rect">
            <a:avLst/>
          </a:prstGeom>
          <a:noFill/>
        </p:spPr>
        <p:txBody>
          <a:bodyPr wrap="none" rtlCol="0">
            <a:spAutoFit/>
          </a:bodyPr>
          <a:lstStyle/>
          <a:p>
            <a:r>
              <a:rPr kumimoji="1" lang="ja-JP" altLang="en-US" sz="1400" dirty="0" smtClean="0"/>
              <a:t>月のフラックス</a:t>
            </a:r>
            <a:endParaRPr kumimoji="1" lang="en-US" altLang="ja-JP" sz="1400" dirty="0" smtClean="0"/>
          </a:p>
        </p:txBody>
      </p:sp>
      <p:sp>
        <p:nvSpPr>
          <p:cNvPr id="14" name="テキスト ボックス 13"/>
          <p:cNvSpPr txBox="1"/>
          <p:nvPr/>
        </p:nvSpPr>
        <p:spPr>
          <a:xfrm>
            <a:off x="5724128" y="4942804"/>
            <a:ext cx="2876108" cy="1354217"/>
          </a:xfrm>
          <a:prstGeom prst="rect">
            <a:avLst/>
          </a:prstGeom>
          <a:noFill/>
        </p:spPr>
        <p:txBody>
          <a:bodyPr wrap="none" rtlCol="0">
            <a:spAutoFit/>
          </a:bodyPr>
          <a:lstStyle/>
          <a:p>
            <a:r>
              <a:rPr lang="en-US" altLang="ja-JP" sz="1600" dirty="0" err="1" smtClean="0"/>
              <a:t>Z</a:t>
            </a:r>
            <a:r>
              <a:rPr lang="en-US" altLang="ja-JP" sz="1050" dirty="0" err="1" smtClean="0"/>
              <a:t>sky</a:t>
            </a:r>
            <a:r>
              <a:rPr lang="en-US" altLang="ja-JP" sz="1600" dirty="0" smtClean="0"/>
              <a:t>	sky</a:t>
            </a:r>
            <a:r>
              <a:rPr lang="ja-JP" altLang="en-US" sz="1600" dirty="0" smtClean="0"/>
              <a:t>の天頂角</a:t>
            </a:r>
            <a:endParaRPr lang="en-US" altLang="ja-JP" sz="1600" dirty="0" smtClean="0"/>
          </a:p>
          <a:p>
            <a:r>
              <a:rPr lang="en-US" altLang="ja-JP" sz="1600" dirty="0" err="1" smtClean="0"/>
              <a:t>Z</a:t>
            </a:r>
            <a:r>
              <a:rPr lang="en-US" altLang="ja-JP" sz="1050" dirty="0" err="1" smtClean="0"/>
              <a:t>moon</a:t>
            </a:r>
            <a:r>
              <a:rPr lang="en-US" altLang="ja-JP" sz="1050" dirty="0" smtClean="0"/>
              <a:t>	</a:t>
            </a:r>
            <a:r>
              <a:rPr lang="ja-JP" altLang="en-US" sz="1600" dirty="0" smtClean="0"/>
              <a:t>月の天頂角</a:t>
            </a:r>
            <a:endParaRPr lang="en-US" altLang="ja-JP" sz="1600" dirty="0" smtClean="0"/>
          </a:p>
          <a:p>
            <a:r>
              <a:rPr lang="en-US" altLang="ja-JP" sz="1600" dirty="0" smtClean="0"/>
              <a:t>α	</a:t>
            </a:r>
            <a:r>
              <a:rPr lang="ja-JP" altLang="en-US" sz="1600" dirty="0" smtClean="0"/>
              <a:t>月の位相</a:t>
            </a:r>
            <a:r>
              <a:rPr lang="en-US" altLang="ja-JP" sz="1600" dirty="0" smtClean="0"/>
              <a:t>(</a:t>
            </a:r>
            <a:r>
              <a:rPr lang="ja-JP" altLang="en-US" sz="1600" dirty="0" smtClean="0"/>
              <a:t>満月</a:t>
            </a:r>
            <a:r>
              <a:rPr lang="en-US" altLang="ja-JP" sz="1600" dirty="0" smtClean="0"/>
              <a:t>=0°)</a:t>
            </a:r>
          </a:p>
          <a:p>
            <a:r>
              <a:rPr lang="en-US" altLang="ja-JP" sz="1600" dirty="0" smtClean="0"/>
              <a:t>ρ	sky </a:t>
            </a:r>
            <a:r>
              <a:rPr lang="ja-JP" altLang="en-US" sz="1600" dirty="0" smtClean="0"/>
              <a:t>と月のなす角度</a:t>
            </a:r>
            <a:endParaRPr lang="en-US" altLang="ja-JP" sz="1600" dirty="0" smtClean="0"/>
          </a:p>
          <a:p>
            <a:r>
              <a:rPr lang="en-US" altLang="ja-JP" sz="1600" dirty="0" smtClean="0"/>
              <a:t>k	</a:t>
            </a:r>
            <a:r>
              <a:rPr lang="ja-JP" altLang="en-US" sz="1600" dirty="0" smtClean="0"/>
              <a:t>減光係数</a:t>
            </a:r>
            <a:endParaRPr lang="en-US" altLang="ja-JP" sz="1600" dirty="0" smtClean="0"/>
          </a:p>
        </p:txBody>
      </p:sp>
      <p:pic>
        <p:nvPicPr>
          <p:cNvPr id="15" name="Picture 10" descr="\begin{align*}&#10;I_{\text{scattering}}=F_{\text{moon,0}} 10^{-0.4kX(Z_{\text{moon}})}\times f(\rho) \left \{1-10^{-0.4kX(Z_{\text{sky}})}\right \}&#10;\end{align*}">
            <a:hlinkClick r:id="rId2"/>
          </p:cNvPr>
          <p:cNvPicPr>
            <a:picLocks noChangeAspect="1" noChangeArrowheads="1"/>
          </p:cNvPicPr>
          <p:nvPr/>
        </p:nvPicPr>
        <p:blipFill>
          <a:blip r:embed="rId3" cstate="print"/>
          <a:srcRect/>
          <a:stretch>
            <a:fillRect/>
          </a:stretch>
        </p:blipFill>
        <p:spPr bwMode="auto">
          <a:xfrm>
            <a:off x="2733625" y="3855447"/>
            <a:ext cx="5438775" cy="361951"/>
          </a:xfrm>
          <a:prstGeom prst="rect">
            <a:avLst/>
          </a:prstGeom>
          <a:noFill/>
        </p:spPr>
      </p:pic>
      <p:pic>
        <p:nvPicPr>
          <p:cNvPr id="16" name="Picture 12" descr="\begin{align*}&#10;I_{\text{darksky}}=I_{\text{darksky,0}} 10^{-0.4k\left \{1-X(Z_{\text{sky}})\right \}}X(Z_{\text{sky}})&#10;\end{align*}">
            <a:hlinkClick r:id="rId4"/>
          </p:cNvPr>
          <p:cNvPicPr>
            <a:picLocks noChangeAspect="1" noChangeArrowheads="1"/>
          </p:cNvPicPr>
          <p:nvPr/>
        </p:nvPicPr>
        <p:blipFill>
          <a:blip r:embed="rId5" cstate="print"/>
          <a:srcRect/>
          <a:stretch>
            <a:fillRect/>
          </a:stretch>
        </p:blipFill>
        <p:spPr bwMode="auto">
          <a:xfrm>
            <a:off x="2733625" y="3361341"/>
            <a:ext cx="3895725" cy="247650"/>
          </a:xfrm>
          <a:prstGeom prst="rect">
            <a:avLst/>
          </a:prstGeom>
          <a:noFill/>
        </p:spPr>
      </p:pic>
      <p:pic>
        <p:nvPicPr>
          <p:cNvPr id="17" name="Picture 16" descr="\begin{align*}&#10;F_{\text{moon,0}}=10^{-0.4(3.84+0.026|\alpha|+4\times10^{-9}\alpha ^4)}\ \  [\text{fc}]&#10;\end{align*}">
            <a:hlinkClick r:id="rId6"/>
          </p:cNvPr>
          <p:cNvPicPr>
            <a:picLocks noChangeAspect="1" noChangeArrowheads="1"/>
          </p:cNvPicPr>
          <p:nvPr/>
        </p:nvPicPr>
        <p:blipFill>
          <a:blip r:embed="rId7" cstate="print"/>
          <a:srcRect/>
          <a:stretch>
            <a:fillRect/>
          </a:stretch>
        </p:blipFill>
        <p:spPr bwMode="auto">
          <a:xfrm>
            <a:off x="1833562" y="5029988"/>
            <a:ext cx="3733800" cy="257175"/>
          </a:xfrm>
          <a:prstGeom prst="rect">
            <a:avLst/>
          </a:prstGeom>
          <a:noFill/>
        </p:spPr>
      </p:pic>
      <p:pic>
        <p:nvPicPr>
          <p:cNvPr id="18" name="Picture 20" descr="\begin{align*}&#10;X(Z)=\left \{1-0.96\sin ^2(Z)\right \}^{-0.5}&#10;\end{align*}">
            <a:hlinkClick r:id="rId8"/>
          </p:cNvPr>
          <p:cNvPicPr>
            <a:picLocks noChangeAspect="1" noChangeArrowheads="1"/>
          </p:cNvPicPr>
          <p:nvPr/>
        </p:nvPicPr>
        <p:blipFill>
          <a:blip r:embed="rId9" cstate="print"/>
          <a:srcRect/>
          <a:stretch>
            <a:fillRect/>
          </a:stretch>
        </p:blipFill>
        <p:spPr bwMode="auto">
          <a:xfrm>
            <a:off x="1833562" y="5349078"/>
            <a:ext cx="2667000" cy="295275"/>
          </a:xfrm>
          <a:prstGeom prst="rect">
            <a:avLst/>
          </a:prstGeom>
          <a:noFill/>
        </p:spPr>
      </p:pic>
      <p:pic>
        <p:nvPicPr>
          <p:cNvPr id="19" name="Picture 22" descr="\begin{align*}&#10;f(\rho)=f_R(\rho)+f_M(\rho)&#10;\end{align*}">
            <a:hlinkClick r:id="rId10"/>
          </p:cNvPr>
          <p:cNvPicPr>
            <a:picLocks noChangeAspect="1" noChangeArrowheads="1"/>
          </p:cNvPicPr>
          <p:nvPr/>
        </p:nvPicPr>
        <p:blipFill>
          <a:blip r:embed="rId11" cstate="print"/>
          <a:srcRect/>
          <a:stretch>
            <a:fillRect/>
          </a:stretch>
        </p:blipFill>
        <p:spPr bwMode="auto">
          <a:xfrm>
            <a:off x="1833562" y="5730080"/>
            <a:ext cx="1866900" cy="200025"/>
          </a:xfrm>
          <a:prstGeom prst="rect">
            <a:avLst/>
          </a:prstGeom>
          <a:noFill/>
        </p:spPr>
      </p:pic>
      <p:sp>
        <p:nvSpPr>
          <p:cNvPr id="24" name="テキスト ボックス 23"/>
          <p:cNvSpPr txBox="1"/>
          <p:nvPr/>
        </p:nvSpPr>
        <p:spPr>
          <a:xfrm>
            <a:off x="642910" y="5358601"/>
            <a:ext cx="830677" cy="307777"/>
          </a:xfrm>
          <a:prstGeom prst="rect">
            <a:avLst/>
          </a:prstGeom>
          <a:noFill/>
        </p:spPr>
        <p:txBody>
          <a:bodyPr wrap="none" rtlCol="0">
            <a:spAutoFit/>
          </a:bodyPr>
          <a:lstStyle/>
          <a:p>
            <a:r>
              <a:rPr lang="ja-JP" altLang="en-US" sz="1400" dirty="0" smtClean="0"/>
              <a:t>エアマス</a:t>
            </a:r>
            <a:endParaRPr kumimoji="1" lang="en-US" altLang="ja-JP" sz="1400" dirty="0" smtClean="0"/>
          </a:p>
        </p:txBody>
      </p:sp>
      <p:sp>
        <p:nvSpPr>
          <p:cNvPr id="25" name="テキスト ボックス 24"/>
          <p:cNvSpPr txBox="1"/>
          <p:nvPr/>
        </p:nvSpPr>
        <p:spPr>
          <a:xfrm>
            <a:off x="642910" y="5693766"/>
            <a:ext cx="902811" cy="307777"/>
          </a:xfrm>
          <a:prstGeom prst="rect">
            <a:avLst/>
          </a:prstGeom>
          <a:noFill/>
        </p:spPr>
        <p:txBody>
          <a:bodyPr wrap="none" rtlCol="0">
            <a:spAutoFit/>
          </a:bodyPr>
          <a:lstStyle/>
          <a:p>
            <a:r>
              <a:rPr kumimoji="1" lang="ja-JP" altLang="en-US" sz="1400" dirty="0" smtClean="0"/>
              <a:t>散乱係数</a:t>
            </a:r>
            <a:endParaRPr kumimoji="1" lang="en-US" altLang="ja-JP" sz="1400" dirty="0" smtClean="0"/>
          </a:p>
        </p:txBody>
      </p:sp>
      <p:pic>
        <p:nvPicPr>
          <p:cNvPr id="26" name="Picture 36" descr="\begin{align*}&#10;I_{\text{sky}}=I_{\text{darksky}} +I_{\text{scatering}} \ \ [nL] &#10;\end{align*}">
            <a:hlinkClick r:id="rId12"/>
          </p:cNvPr>
          <p:cNvPicPr>
            <a:picLocks noChangeAspect="1" noChangeArrowheads="1"/>
          </p:cNvPicPr>
          <p:nvPr/>
        </p:nvPicPr>
        <p:blipFill>
          <a:blip r:embed="rId13" cstate="print"/>
          <a:srcRect/>
          <a:stretch>
            <a:fillRect/>
          </a:stretch>
        </p:blipFill>
        <p:spPr bwMode="auto">
          <a:xfrm>
            <a:off x="2733623" y="2434709"/>
            <a:ext cx="2684989" cy="222139"/>
          </a:xfrm>
          <a:prstGeom prst="rect">
            <a:avLst/>
          </a:prstGeom>
          <a:noFill/>
        </p:spPr>
      </p:pic>
      <p:sp>
        <p:nvSpPr>
          <p:cNvPr id="34" name="テキスト ボックス 33"/>
          <p:cNvSpPr txBox="1"/>
          <p:nvPr/>
        </p:nvSpPr>
        <p:spPr>
          <a:xfrm>
            <a:off x="2157985" y="6001543"/>
            <a:ext cx="1151277" cy="307777"/>
          </a:xfrm>
          <a:prstGeom prst="rect">
            <a:avLst/>
          </a:prstGeom>
          <a:noFill/>
        </p:spPr>
        <p:txBody>
          <a:bodyPr wrap="none" rtlCol="0">
            <a:spAutoFit/>
          </a:bodyPr>
          <a:lstStyle/>
          <a:p>
            <a:r>
              <a:rPr kumimoji="1" lang="ja-JP" altLang="en-US" sz="1400" dirty="0" smtClean="0"/>
              <a:t>レイリー散乱</a:t>
            </a:r>
            <a:endParaRPr kumimoji="1" lang="en-US" altLang="ja-JP" sz="1400" dirty="0" smtClean="0"/>
          </a:p>
        </p:txBody>
      </p:sp>
      <p:sp>
        <p:nvSpPr>
          <p:cNvPr id="35" name="テキスト ボックス 34"/>
          <p:cNvSpPr txBox="1"/>
          <p:nvPr/>
        </p:nvSpPr>
        <p:spPr>
          <a:xfrm>
            <a:off x="3357936" y="6001542"/>
            <a:ext cx="837089" cy="307777"/>
          </a:xfrm>
          <a:prstGeom prst="rect">
            <a:avLst/>
          </a:prstGeom>
          <a:noFill/>
        </p:spPr>
        <p:txBody>
          <a:bodyPr wrap="none" rtlCol="0">
            <a:spAutoFit/>
          </a:bodyPr>
          <a:lstStyle/>
          <a:p>
            <a:r>
              <a:rPr kumimoji="1" lang="ja-JP" altLang="en-US" sz="1400" dirty="0" smtClean="0"/>
              <a:t>ミー散乱</a:t>
            </a:r>
            <a:endParaRPr kumimoji="1" lang="en-US" altLang="ja-JP" sz="1400" dirty="0" smtClean="0"/>
          </a:p>
        </p:txBody>
      </p:sp>
      <p:sp>
        <p:nvSpPr>
          <p:cNvPr id="4" name="正方形/長方形 3"/>
          <p:cNvSpPr/>
          <p:nvPr/>
        </p:nvSpPr>
        <p:spPr>
          <a:xfrm>
            <a:off x="642910" y="1556792"/>
            <a:ext cx="7798430" cy="646331"/>
          </a:xfrm>
          <a:prstGeom prst="rect">
            <a:avLst/>
          </a:prstGeom>
        </p:spPr>
        <p:txBody>
          <a:bodyPr wrap="square">
            <a:spAutoFit/>
          </a:bodyPr>
          <a:lstStyle/>
          <a:p>
            <a:r>
              <a:rPr lang="en-US" altLang="ja-JP" b="1" dirty="0" smtClean="0">
                <a:solidFill>
                  <a:srgbClr val="0070C0"/>
                </a:solidFill>
              </a:rPr>
              <a:t>K</a:t>
            </a:r>
            <a:r>
              <a:rPr lang="en-US" altLang="ja-JP" b="1" dirty="0">
                <a:solidFill>
                  <a:srgbClr val="0070C0"/>
                </a:solidFill>
              </a:rPr>
              <a:t>. </a:t>
            </a:r>
            <a:r>
              <a:rPr lang="en-US" altLang="ja-JP" b="1" dirty="0" err="1">
                <a:solidFill>
                  <a:srgbClr val="0070C0"/>
                </a:solidFill>
              </a:rPr>
              <a:t>Krisciunas</a:t>
            </a:r>
            <a:r>
              <a:rPr lang="en-US" altLang="ja-JP" b="1" dirty="0">
                <a:solidFill>
                  <a:srgbClr val="0070C0"/>
                </a:solidFill>
              </a:rPr>
              <a:t> &amp; B.E. Schaefer 1991, PASP, 103, </a:t>
            </a:r>
            <a:r>
              <a:rPr lang="en-US" altLang="ja-JP" b="1" dirty="0" smtClean="0">
                <a:solidFill>
                  <a:srgbClr val="0070C0"/>
                </a:solidFill>
              </a:rPr>
              <a:t>1033</a:t>
            </a:r>
            <a:r>
              <a:rPr lang="ja-JP" altLang="en-US" dirty="0" smtClean="0"/>
              <a:t>によると、可視での月夜の空の明るさ</a:t>
            </a:r>
            <a:r>
              <a:rPr lang="en-US" altLang="ja-JP" dirty="0" smtClean="0"/>
              <a:t>(Intensity)</a:t>
            </a:r>
            <a:r>
              <a:rPr lang="ja-JP" altLang="en-US" dirty="0" smtClean="0"/>
              <a:t>は、新月の空＋月の散乱光で表される</a:t>
            </a:r>
            <a:endParaRPr lang="ja-JP" altLang="en-US" dirty="0"/>
          </a:p>
        </p:txBody>
      </p:sp>
      <p:sp>
        <p:nvSpPr>
          <p:cNvPr id="37" name="正方形/長方形 36"/>
          <p:cNvSpPr/>
          <p:nvPr/>
        </p:nvSpPr>
        <p:spPr>
          <a:xfrm>
            <a:off x="662002" y="2926685"/>
            <a:ext cx="883719" cy="369332"/>
          </a:xfrm>
          <a:prstGeom prst="rect">
            <a:avLst/>
          </a:prstGeom>
        </p:spPr>
        <p:txBody>
          <a:bodyPr wrap="square">
            <a:spAutoFit/>
          </a:bodyPr>
          <a:lstStyle/>
          <a:p>
            <a:r>
              <a:rPr lang="ja-JP" altLang="en-US" dirty="0"/>
              <a:t>ここ</a:t>
            </a:r>
            <a:r>
              <a:rPr lang="ja-JP" altLang="en-US" dirty="0" smtClean="0"/>
              <a:t>で</a:t>
            </a:r>
            <a:endParaRPr lang="ja-JP" altLang="en-US" dirty="0"/>
          </a:p>
        </p:txBody>
      </p:sp>
      <p:sp>
        <p:nvSpPr>
          <p:cNvPr id="5" name="テキスト ボックス 4"/>
          <p:cNvSpPr txBox="1"/>
          <p:nvPr/>
        </p:nvSpPr>
        <p:spPr>
          <a:xfrm>
            <a:off x="1470999" y="3300500"/>
            <a:ext cx="1107996" cy="369332"/>
          </a:xfrm>
          <a:prstGeom prst="rect">
            <a:avLst/>
          </a:prstGeom>
          <a:noFill/>
        </p:spPr>
        <p:txBody>
          <a:bodyPr wrap="none" rtlCol="0">
            <a:spAutoFit/>
          </a:bodyPr>
          <a:lstStyle/>
          <a:p>
            <a:r>
              <a:rPr kumimoji="1" lang="ja-JP" altLang="en-US" dirty="0" smtClean="0"/>
              <a:t>新月の空</a:t>
            </a:r>
            <a:endParaRPr kumimoji="1" lang="ja-JP" altLang="en-US" dirty="0"/>
          </a:p>
        </p:txBody>
      </p:sp>
      <p:sp>
        <p:nvSpPr>
          <p:cNvPr id="38" name="テキスト ボックス 37"/>
          <p:cNvSpPr txBox="1"/>
          <p:nvPr/>
        </p:nvSpPr>
        <p:spPr>
          <a:xfrm>
            <a:off x="1240167" y="3851756"/>
            <a:ext cx="1338828" cy="369332"/>
          </a:xfrm>
          <a:prstGeom prst="rect">
            <a:avLst/>
          </a:prstGeom>
          <a:noFill/>
        </p:spPr>
        <p:txBody>
          <a:bodyPr wrap="none" rtlCol="0">
            <a:spAutoFit/>
          </a:bodyPr>
          <a:lstStyle/>
          <a:p>
            <a:r>
              <a:rPr lang="ja-JP" altLang="en-US" dirty="0"/>
              <a:t>月</a:t>
            </a:r>
            <a:r>
              <a:rPr lang="ja-JP" altLang="en-US" dirty="0" smtClean="0"/>
              <a:t>の散乱光</a:t>
            </a:r>
            <a:endParaRPr kumimoji="1" lang="ja-JP" altLang="en-US" dirty="0"/>
          </a:p>
        </p:txBody>
      </p:sp>
      <p:sp>
        <p:nvSpPr>
          <p:cNvPr id="39" name="正方形/長方形 38"/>
          <p:cNvSpPr/>
          <p:nvPr/>
        </p:nvSpPr>
        <p:spPr>
          <a:xfrm>
            <a:off x="683568" y="4499828"/>
            <a:ext cx="883719" cy="369332"/>
          </a:xfrm>
          <a:prstGeom prst="rect">
            <a:avLst/>
          </a:prstGeom>
        </p:spPr>
        <p:txBody>
          <a:bodyPr wrap="square">
            <a:spAutoFit/>
          </a:bodyPr>
          <a:lstStyle/>
          <a:p>
            <a:r>
              <a:rPr lang="ja-JP" altLang="en-US" dirty="0"/>
              <a:t>ただし</a:t>
            </a:r>
          </a:p>
        </p:txBody>
      </p:sp>
    </p:spTree>
    <p:extLst>
      <p:ext uri="{BB962C8B-B14F-4D97-AF65-F5344CB8AC3E}">
        <p14:creationId xmlns:p14="http://schemas.microsoft.com/office/powerpoint/2010/main" val="660130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2" descr="\begin{align*}&#10;f(\rho)=f_R(\rho)+f_M(\rho)&#10;\end{align*}">
            <a:hlinkClick r:id="rId2"/>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118541" y="1694471"/>
            <a:ext cx="2221239" cy="237990"/>
          </a:xfrm>
          <a:prstGeom prst="rect">
            <a:avLst/>
          </a:prstGeom>
          <a:noFill/>
        </p:spPr>
      </p:pic>
      <p:sp>
        <p:nvSpPr>
          <p:cNvPr id="25" name="テキスト ボックス 24"/>
          <p:cNvSpPr txBox="1"/>
          <p:nvPr/>
        </p:nvSpPr>
        <p:spPr>
          <a:xfrm>
            <a:off x="992234" y="1628800"/>
            <a:ext cx="1107996" cy="369332"/>
          </a:xfrm>
          <a:prstGeom prst="rect">
            <a:avLst/>
          </a:prstGeom>
          <a:noFill/>
        </p:spPr>
        <p:txBody>
          <a:bodyPr wrap="none" rtlCol="0">
            <a:spAutoFit/>
          </a:bodyPr>
          <a:lstStyle/>
          <a:p>
            <a:r>
              <a:rPr kumimoji="1" lang="ja-JP" altLang="en-US" b="1" dirty="0" smtClean="0">
                <a:solidFill>
                  <a:srgbClr val="0070C0"/>
                </a:solidFill>
              </a:rPr>
              <a:t>散乱係数</a:t>
            </a:r>
            <a:endParaRPr kumimoji="1" lang="en-US" altLang="ja-JP" b="1" dirty="0" smtClean="0">
              <a:solidFill>
                <a:srgbClr val="0070C0"/>
              </a:solidFill>
            </a:endParaRPr>
          </a:p>
        </p:txBody>
      </p:sp>
      <p:sp>
        <p:nvSpPr>
          <p:cNvPr id="34" name="テキスト ボックス 33"/>
          <p:cNvSpPr txBox="1"/>
          <p:nvPr/>
        </p:nvSpPr>
        <p:spPr>
          <a:xfrm>
            <a:off x="992234" y="2204864"/>
            <a:ext cx="3533340" cy="369332"/>
          </a:xfrm>
          <a:prstGeom prst="rect">
            <a:avLst/>
          </a:prstGeom>
          <a:noFill/>
        </p:spPr>
        <p:txBody>
          <a:bodyPr wrap="none" rtlCol="0">
            <a:spAutoFit/>
          </a:bodyPr>
          <a:lstStyle/>
          <a:p>
            <a:r>
              <a:rPr kumimoji="1" lang="ja-JP" altLang="en-US" dirty="0" smtClean="0"/>
              <a:t>レイリー散乱 </a:t>
            </a:r>
            <a:r>
              <a:rPr kumimoji="1" lang="en-US" altLang="ja-JP" dirty="0" smtClean="0"/>
              <a:t>(</a:t>
            </a:r>
            <a:r>
              <a:rPr lang="ja-JP" altLang="en-US" dirty="0" smtClean="0"/>
              <a:t>散乱粒子　</a:t>
            </a:r>
            <a:r>
              <a:rPr lang="en-US" altLang="ja-JP" dirty="0" smtClean="0"/>
              <a:t>&lt;&lt; </a:t>
            </a:r>
            <a:r>
              <a:rPr lang="ja-JP" altLang="en-US" dirty="0" smtClean="0"/>
              <a:t>波長</a:t>
            </a:r>
            <a:r>
              <a:rPr lang="en-US" altLang="ja-JP" dirty="0"/>
              <a:t>)</a:t>
            </a:r>
            <a:endParaRPr kumimoji="1" lang="en-US" altLang="ja-JP" dirty="0" smtClean="0"/>
          </a:p>
        </p:txBody>
      </p:sp>
      <p:sp>
        <p:nvSpPr>
          <p:cNvPr id="35" name="テキスト ボックス 34"/>
          <p:cNvSpPr txBox="1"/>
          <p:nvPr/>
        </p:nvSpPr>
        <p:spPr>
          <a:xfrm>
            <a:off x="992233" y="3654316"/>
            <a:ext cx="3139001" cy="369332"/>
          </a:xfrm>
          <a:prstGeom prst="rect">
            <a:avLst/>
          </a:prstGeom>
          <a:noFill/>
        </p:spPr>
        <p:txBody>
          <a:bodyPr wrap="none" rtlCol="0">
            <a:spAutoFit/>
          </a:bodyPr>
          <a:lstStyle/>
          <a:p>
            <a:r>
              <a:rPr kumimoji="1" lang="ja-JP" altLang="en-US" dirty="0" smtClean="0"/>
              <a:t>ミー散乱　</a:t>
            </a:r>
            <a:r>
              <a:rPr kumimoji="1" lang="en-US" altLang="ja-JP" dirty="0" smtClean="0"/>
              <a:t>(</a:t>
            </a:r>
            <a:r>
              <a:rPr kumimoji="1" lang="ja-JP" altLang="en-US" dirty="0" smtClean="0"/>
              <a:t>散乱粒子　</a:t>
            </a:r>
            <a:r>
              <a:rPr lang="ja-JP" altLang="en-US" dirty="0" smtClean="0"/>
              <a:t>～ 波長</a:t>
            </a:r>
            <a:r>
              <a:rPr kumimoji="1" lang="en-US" altLang="ja-JP" dirty="0" smtClean="0"/>
              <a:t>)</a:t>
            </a:r>
          </a:p>
        </p:txBody>
      </p:sp>
      <p:sp>
        <p:nvSpPr>
          <p:cNvPr id="2" name="テキスト ボックス 1"/>
          <p:cNvSpPr txBox="1"/>
          <p:nvPr/>
        </p:nvSpPr>
        <p:spPr>
          <a:xfrm>
            <a:off x="4351605" y="1628800"/>
            <a:ext cx="1031051" cy="369332"/>
          </a:xfrm>
          <a:prstGeom prst="rect">
            <a:avLst/>
          </a:prstGeom>
          <a:noFill/>
        </p:spPr>
        <p:txBody>
          <a:bodyPr wrap="none" rtlCol="0">
            <a:spAutoFit/>
          </a:bodyPr>
          <a:lstStyle/>
          <a:p>
            <a:r>
              <a:rPr kumimoji="1" lang="ja-JP" altLang="en-US" b="1" dirty="0" smtClean="0">
                <a:solidFill>
                  <a:srgbClr val="0070C0"/>
                </a:solidFill>
              </a:rPr>
              <a:t>が重要。</a:t>
            </a:r>
            <a:endParaRPr kumimoji="1" lang="ja-JP" altLang="en-US" b="1" dirty="0">
              <a:solidFill>
                <a:srgbClr val="0070C0"/>
              </a:solidFill>
            </a:endParaRPr>
          </a:p>
        </p:txBody>
      </p:sp>
      <p:sp>
        <p:nvSpPr>
          <p:cNvPr id="3" name="正方形/長方形 2"/>
          <p:cNvSpPr/>
          <p:nvPr/>
        </p:nvSpPr>
        <p:spPr>
          <a:xfrm>
            <a:off x="810895" y="5667387"/>
            <a:ext cx="7482946" cy="369332"/>
          </a:xfrm>
          <a:prstGeom prst="rect">
            <a:avLst/>
          </a:prstGeom>
        </p:spPr>
        <p:txBody>
          <a:bodyPr wrap="none">
            <a:spAutoFit/>
          </a:bodyPr>
          <a:lstStyle/>
          <a:p>
            <a:r>
              <a:rPr lang="en-US" altLang="ja-JP" dirty="0" err="1"/>
              <a:t>Krisciunas</a:t>
            </a:r>
            <a:r>
              <a:rPr lang="en-US" altLang="ja-JP" dirty="0"/>
              <a:t> &amp; </a:t>
            </a:r>
            <a:r>
              <a:rPr lang="en-US" altLang="ja-JP" dirty="0" smtClean="0"/>
              <a:t>Schaefer (1991)</a:t>
            </a:r>
            <a:r>
              <a:rPr lang="ja-JP" altLang="en-US" dirty="0" smtClean="0"/>
              <a:t>ではマウナケア・ロシアのデータを用いて定式化</a:t>
            </a:r>
            <a:endParaRPr lang="ja-JP" altLang="en-US" dirty="0"/>
          </a:p>
        </p:txBody>
      </p:sp>
      <p:sp>
        <p:nvSpPr>
          <p:cNvPr id="6" name="テキスト ボックス 5"/>
          <p:cNvSpPr txBox="1"/>
          <p:nvPr/>
        </p:nvSpPr>
        <p:spPr>
          <a:xfrm>
            <a:off x="1728972" y="2594507"/>
            <a:ext cx="2924198" cy="923330"/>
          </a:xfrm>
          <a:prstGeom prst="rect">
            <a:avLst/>
          </a:prstGeom>
          <a:noFill/>
        </p:spPr>
        <p:txBody>
          <a:bodyPr wrap="none" rtlCol="0">
            <a:spAutoFit/>
          </a:bodyPr>
          <a:lstStyle/>
          <a:p>
            <a:r>
              <a:rPr lang="ja-JP" altLang="en-US" dirty="0"/>
              <a:t>大気中</a:t>
            </a:r>
            <a:r>
              <a:rPr lang="ja-JP" altLang="en-US" dirty="0" smtClean="0"/>
              <a:t>の分子等による</a:t>
            </a:r>
            <a:r>
              <a:rPr lang="ja-JP" altLang="en-US" dirty="0" smtClean="0"/>
              <a:t>散乱</a:t>
            </a:r>
            <a:endParaRPr lang="en-US" altLang="ja-JP" dirty="0"/>
          </a:p>
          <a:p>
            <a:r>
              <a:rPr lang="en-US" altLang="ja-JP" dirty="0" smtClean="0"/>
              <a:t>(1+cos</a:t>
            </a:r>
            <a:r>
              <a:rPr lang="en-US" altLang="ja-JP" baseline="30000" dirty="0" smtClean="0"/>
              <a:t>2</a:t>
            </a:r>
            <a:r>
              <a:rPr lang="en-US" altLang="ja-JP" dirty="0" smtClean="0"/>
              <a:t>θ)λ</a:t>
            </a:r>
            <a:r>
              <a:rPr lang="en-US" altLang="ja-JP" baseline="30000" dirty="0" smtClean="0"/>
              <a:t>-4</a:t>
            </a:r>
            <a:r>
              <a:rPr lang="ja-JP" altLang="en-US" dirty="0" smtClean="0"/>
              <a:t>に比例</a:t>
            </a:r>
            <a:endParaRPr lang="en-US" altLang="ja-JP" dirty="0" smtClean="0"/>
          </a:p>
          <a:p>
            <a:r>
              <a:rPr kumimoji="1" lang="ja-JP" altLang="en-US" dirty="0" smtClean="0"/>
              <a:t>空</a:t>
            </a:r>
            <a:r>
              <a:rPr kumimoji="1" lang="ja-JP" altLang="en-US" dirty="0" smtClean="0"/>
              <a:t>が青い、夕日が</a:t>
            </a:r>
            <a:r>
              <a:rPr kumimoji="1" lang="ja-JP" altLang="en-US" dirty="0" smtClean="0"/>
              <a:t>赤い</a:t>
            </a:r>
            <a:r>
              <a:rPr lang="ja-JP" altLang="en-US" dirty="0"/>
              <a:t>理由</a:t>
            </a:r>
            <a:endParaRPr kumimoji="1" lang="en-US" altLang="ja-JP" dirty="0"/>
          </a:p>
        </p:txBody>
      </p:sp>
      <p:sp>
        <p:nvSpPr>
          <p:cNvPr id="7" name="テキスト ボックス 6"/>
          <p:cNvSpPr txBox="1"/>
          <p:nvPr/>
        </p:nvSpPr>
        <p:spPr>
          <a:xfrm>
            <a:off x="1721165" y="4114716"/>
            <a:ext cx="4661854" cy="1200329"/>
          </a:xfrm>
          <a:prstGeom prst="rect">
            <a:avLst/>
          </a:prstGeom>
          <a:noFill/>
        </p:spPr>
        <p:txBody>
          <a:bodyPr wrap="none" rtlCol="0">
            <a:spAutoFit/>
          </a:bodyPr>
          <a:lstStyle/>
          <a:p>
            <a:r>
              <a:rPr lang="ja-JP" altLang="en-US" dirty="0" smtClean="0"/>
              <a:t>キリ・モヤ等の散乱</a:t>
            </a:r>
            <a:endParaRPr lang="en-US" altLang="ja-JP" dirty="0" smtClean="0"/>
          </a:p>
          <a:p>
            <a:r>
              <a:rPr kumimoji="1" lang="ja-JP" altLang="en-US" dirty="0" smtClean="0"/>
              <a:t>散乱強度は粒子形状やサイズに</a:t>
            </a:r>
            <a:r>
              <a:rPr kumimoji="1" lang="ja-JP" altLang="en-US" dirty="0" smtClean="0"/>
              <a:t>よる</a:t>
            </a:r>
            <a:endParaRPr kumimoji="1" lang="en-US" altLang="ja-JP" dirty="0" smtClean="0"/>
          </a:p>
          <a:p>
            <a:r>
              <a:rPr lang="ja-JP" altLang="en-US" dirty="0"/>
              <a:t>一般</a:t>
            </a:r>
            <a:r>
              <a:rPr lang="ja-JP" altLang="en-US" dirty="0" smtClean="0"/>
              <a:t>に、前方散乱が</a:t>
            </a:r>
            <a:r>
              <a:rPr lang="ja-JP" altLang="en-US" dirty="0" smtClean="0"/>
              <a:t>強くあまり</a:t>
            </a:r>
            <a:r>
              <a:rPr lang="ja-JP" altLang="en-US" dirty="0" smtClean="0"/>
              <a:t>波長依存しない</a:t>
            </a:r>
            <a:endParaRPr lang="en-US" altLang="ja-JP" dirty="0" smtClean="0"/>
          </a:p>
          <a:p>
            <a:r>
              <a:rPr kumimoji="1" lang="ja-JP" altLang="en-US" dirty="0" smtClean="0"/>
              <a:t>雲や霧が</a:t>
            </a:r>
            <a:r>
              <a:rPr kumimoji="1" lang="ja-JP" altLang="en-US" dirty="0" smtClean="0"/>
              <a:t>白い</a:t>
            </a:r>
            <a:r>
              <a:rPr kumimoji="1" lang="ja-JP" altLang="en-US" dirty="0" smtClean="0"/>
              <a:t>理由</a:t>
            </a:r>
            <a:endParaRPr kumimoji="1" lang="ja-JP" altLang="en-US" dirty="0"/>
          </a:p>
        </p:txBody>
      </p:sp>
      <p:sp>
        <p:nvSpPr>
          <p:cNvPr id="32" name="正方形/長方形 31"/>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2. </a:t>
            </a:r>
            <a:r>
              <a:rPr lang="ja-JP" altLang="en-US" sz="3600" dirty="0" smtClean="0">
                <a:latin typeface="+mn-ea"/>
              </a:rPr>
              <a:t>空の明るさ</a:t>
            </a:r>
            <a:r>
              <a:rPr lang="en-US" altLang="ja-JP" sz="3600" dirty="0" smtClean="0">
                <a:latin typeface="+mn-ea"/>
              </a:rPr>
              <a:t>(</a:t>
            </a:r>
            <a:r>
              <a:rPr lang="ja-JP" altLang="en-US" sz="3600" dirty="0" smtClean="0">
                <a:latin typeface="+mn-ea"/>
              </a:rPr>
              <a:t>先行研究</a:t>
            </a:r>
            <a:r>
              <a:rPr lang="en-US" altLang="ja-JP" sz="3600" dirty="0" smtClean="0">
                <a:latin typeface="+mn-ea"/>
              </a:rPr>
              <a:t>) 2/5</a:t>
            </a:r>
          </a:p>
        </p:txBody>
      </p:sp>
    </p:spTree>
    <p:extLst>
      <p:ext uri="{BB962C8B-B14F-4D97-AF65-F5344CB8AC3E}">
        <p14:creationId xmlns:p14="http://schemas.microsoft.com/office/powerpoint/2010/main" val="2108804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p:cNvSpPr txBox="1"/>
          <p:nvPr/>
        </p:nvSpPr>
        <p:spPr>
          <a:xfrm>
            <a:off x="2051720" y="5390415"/>
            <a:ext cx="1479892" cy="369332"/>
          </a:xfrm>
          <a:prstGeom prst="rect">
            <a:avLst/>
          </a:prstGeom>
          <a:noFill/>
        </p:spPr>
        <p:txBody>
          <a:bodyPr wrap="none" rtlCol="0">
            <a:spAutoFit/>
          </a:bodyPr>
          <a:lstStyle/>
          <a:p>
            <a:r>
              <a:rPr kumimoji="1" lang="ja-JP" altLang="en-US" dirty="0" smtClean="0"/>
              <a:t>レイリー散乱</a:t>
            </a:r>
            <a:endParaRPr kumimoji="1" lang="en-US" altLang="ja-JP" dirty="0" smtClean="0"/>
          </a:p>
        </p:txBody>
      </p:sp>
      <p:sp>
        <p:nvSpPr>
          <p:cNvPr id="35" name="テキスト ボックス 34"/>
          <p:cNvSpPr txBox="1"/>
          <p:nvPr/>
        </p:nvSpPr>
        <p:spPr>
          <a:xfrm>
            <a:off x="2051720" y="6020391"/>
            <a:ext cx="1021433" cy="369332"/>
          </a:xfrm>
          <a:prstGeom prst="rect">
            <a:avLst/>
          </a:prstGeom>
          <a:noFill/>
        </p:spPr>
        <p:txBody>
          <a:bodyPr wrap="none" rtlCol="0">
            <a:spAutoFit/>
          </a:bodyPr>
          <a:lstStyle/>
          <a:p>
            <a:r>
              <a:rPr kumimoji="1" lang="ja-JP" altLang="en-US" dirty="0" smtClean="0"/>
              <a:t>ミー散乱</a:t>
            </a:r>
            <a:endParaRPr kumimoji="1" lang="en-US" altLang="ja-JP" dirty="0" smtClean="0"/>
          </a:p>
        </p:txBody>
      </p:sp>
      <p:pic>
        <p:nvPicPr>
          <p:cNvPr id="28" name="Picture 24" descr="\begin{align*}&#10;f_R(\rho)=2.27\times 10^5\left \{ 1.06+\cos^2 (\rho) \right \}&#10;\end{align*}">
            <a:hlinkClick r:id="rId2"/>
          </p:cNvPr>
          <p:cNvPicPr>
            <a:picLocks noChangeAspect="1" noChangeArrowheads="1"/>
          </p:cNvPicPr>
          <p:nvPr/>
        </p:nvPicPr>
        <p:blipFill>
          <a:blip r:embed="rId3" cstate="print"/>
          <a:srcRect/>
          <a:stretch>
            <a:fillRect/>
          </a:stretch>
        </p:blipFill>
        <p:spPr bwMode="auto">
          <a:xfrm>
            <a:off x="3641772" y="5431081"/>
            <a:ext cx="3566769" cy="288000"/>
          </a:xfrm>
          <a:prstGeom prst="rect">
            <a:avLst/>
          </a:prstGeom>
          <a:noFill/>
        </p:spPr>
      </p:pic>
      <p:pic>
        <p:nvPicPr>
          <p:cNvPr id="30" name="Picture 26" descr="\begin{align*}&#10;f_M(\rho)=6.2\times 10^7 \rho^{-2} \ \ \text{for $\rho&lt;10^\circ$}&#10;\end{align*}">
            <a:hlinkClick r:id="rId4"/>
          </p:cNvPr>
          <p:cNvPicPr>
            <a:picLocks noChangeAspect="1" noChangeArrowheads="1"/>
          </p:cNvPicPr>
          <p:nvPr/>
        </p:nvPicPr>
        <p:blipFill>
          <a:blip r:embed="rId5" cstate="print"/>
          <a:srcRect/>
          <a:stretch>
            <a:fillRect/>
          </a:stretch>
        </p:blipFill>
        <p:spPr bwMode="auto">
          <a:xfrm>
            <a:off x="3641772" y="5859918"/>
            <a:ext cx="3539459" cy="252000"/>
          </a:xfrm>
          <a:prstGeom prst="rect">
            <a:avLst/>
          </a:prstGeom>
          <a:noFill/>
        </p:spPr>
      </p:pic>
      <p:pic>
        <p:nvPicPr>
          <p:cNvPr id="31" name="Picture 34" descr="\begin{align*}&#10;=10^{6.15-\rho/40} \ \ \ \ \text{for $\rho&gt;10^\circ$}&#10;\end{align*}">
            <a:hlinkClick r:id="rId6"/>
          </p:cNvPr>
          <p:cNvPicPr>
            <a:picLocks noChangeAspect="1" noChangeArrowheads="1"/>
          </p:cNvPicPr>
          <p:nvPr/>
        </p:nvPicPr>
        <p:blipFill>
          <a:blip r:embed="rId7" cstate="print"/>
          <a:srcRect/>
          <a:stretch>
            <a:fillRect/>
          </a:stretch>
        </p:blipFill>
        <p:spPr bwMode="auto">
          <a:xfrm>
            <a:off x="4351618" y="6205057"/>
            <a:ext cx="2736304" cy="268047"/>
          </a:xfrm>
          <a:prstGeom prst="rect">
            <a:avLst/>
          </a:prstGeom>
          <a:noFill/>
        </p:spPr>
      </p:pic>
      <p:pic>
        <p:nvPicPr>
          <p:cNvPr id="15" name="Picture 3" descr="D:\Antarctica\Sky_Background\ks1991-2.gif"/>
          <p:cNvPicPr>
            <a:picLocks noChangeAspect="1" noChangeArrowheads="1"/>
          </p:cNvPicPr>
          <p:nvPr/>
        </p:nvPicPr>
        <p:blipFill rotWithShape="1">
          <a:blip r:embed="rId8" cstate="print"/>
          <a:srcRect b="34745"/>
          <a:stretch/>
        </p:blipFill>
        <p:spPr bwMode="auto">
          <a:xfrm rot="-60000">
            <a:off x="3921070" y="1333642"/>
            <a:ext cx="2999653" cy="2376320"/>
          </a:xfrm>
          <a:prstGeom prst="rect">
            <a:avLst/>
          </a:prstGeom>
          <a:noFill/>
        </p:spPr>
      </p:pic>
      <p:pic>
        <p:nvPicPr>
          <p:cNvPr id="16" name="Picture 2" descr="D:\Antarctica\Sky_Background\ks1991-1.gif"/>
          <p:cNvPicPr>
            <a:picLocks noChangeAspect="1" noChangeArrowheads="1"/>
          </p:cNvPicPr>
          <p:nvPr/>
        </p:nvPicPr>
        <p:blipFill rotWithShape="1">
          <a:blip r:embed="rId9" cstate="print"/>
          <a:srcRect b="25862"/>
          <a:stretch/>
        </p:blipFill>
        <p:spPr bwMode="auto">
          <a:xfrm>
            <a:off x="961778" y="1405607"/>
            <a:ext cx="3016088" cy="2330350"/>
          </a:xfrm>
          <a:prstGeom prst="rect">
            <a:avLst/>
          </a:prstGeom>
          <a:noFill/>
        </p:spPr>
      </p:pic>
      <p:sp>
        <p:nvSpPr>
          <p:cNvPr id="17" name="テキスト ボックス 16"/>
          <p:cNvSpPr txBox="1"/>
          <p:nvPr/>
        </p:nvSpPr>
        <p:spPr>
          <a:xfrm>
            <a:off x="5068894" y="1691359"/>
            <a:ext cx="1750800" cy="738664"/>
          </a:xfrm>
          <a:prstGeom prst="rect">
            <a:avLst/>
          </a:prstGeom>
          <a:noFill/>
        </p:spPr>
        <p:txBody>
          <a:bodyPr wrap="none" rtlCol="0">
            <a:spAutoFit/>
          </a:bodyPr>
          <a:lstStyle/>
          <a:p>
            <a:r>
              <a:rPr lang="ja-JP" altLang="en-US" sz="1400" dirty="0" smtClean="0"/>
              <a:t>ロシアのデータ</a:t>
            </a:r>
            <a:endParaRPr lang="en-US" altLang="ja-JP" sz="1400" dirty="0" smtClean="0"/>
          </a:p>
          <a:p>
            <a:r>
              <a:rPr kumimoji="1" lang="en-US" altLang="ja-JP" sz="1400" dirty="0" smtClean="0"/>
              <a:t>k=0.15, 0.24  [</a:t>
            </a:r>
            <a:r>
              <a:rPr kumimoji="1" lang="en-US" altLang="ja-JP" sz="1400" dirty="0" err="1" smtClean="0"/>
              <a:t>mag</a:t>
            </a:r>
            <a:r>
              <a:rPr kumimoji="1" lang="en-US" altLang="ja-JP" sz="1400" dirty="0" smtClean="0"/>
              <a:t>/X]</a:t>
            </a:r>
          </a:p>
          <a:p>
            <a:r>
              <a:rPr lang="ja-JP" altLang="en-US" sz="1400" dirty="0" smtClean="0"/>
              <a:t>太陽の散乱光</a:t>
            </a:r>
            <a:endParaRPr kumimoji="1" lang="en-US" altLang="ja-JP" sz="1400" dirty="0" smtClean="0"/>
          </a:p>
        </p:txBody>
      </p:sp>
      <p:sp>
        <p:nvSpPr>
          <p:cNvPr id="18" name="テキスト ボックス 17"/>
          <p:cNvSpPr txBox="1"/>
          <p:nvPr/>
        </p:nvSpPr>
        <p:spPr>
          <a:xfrm>
            <a:off x="2104786" y="1691359"/>
            <a:ext cx="1713931" cy="738664"/>
          </a:xfrm>
          <a:prstGeom prst="rect">
            <a:avLst/>
          </a:prstGeom>
          <a:noFill/>
        </p:spPr>
        <p:txBody>
          <a:bodyPr wrap="none" rtlCol="0">
            <a:spAutoFit/>
          </a:bodyPr>
          <a:lstStyle/>
          <a:p>
            <a:r>
              <a:rPr lang="ja-JP" altLang="en-US" sz="1400" dirty="0" smtClean="0"/>
              <a:t>マウナケア</a:t>
            </a:r>
            <a:r>
              <a:rPr lang="en-US" altLang="ja-JP" sz="1400" dirty="0" smtClean="0"/>
              <a:t>2,800 [m]</a:t>
            </a:r>
          </a:p>
          <a:p>
            <a:r>
              <a:rPr kumimoji="1" lang="en-US" altLang="ja-JP" sz="1400" dirty="0" smtClean="0"/>
              <a:t>k=0.172  [</a:t>
            </a:r>
            <a:r>
              <a:rPr kumimoji="1" lang="en-US" altLang="ja-JP" sz="1400" dirty="0" err="1" smtClean="0"/>
              <a:t>mag</a:t>
            </a:r>
            <a:r>
              <a:rPr kumimoji="1" lang="en-US" altLang="ja-JP" sz="1400" dirty="0" smtClean="0"/>
              <a:t>/X]</a:t>
            </a:r>
          </a:p>
          <a:p>
            <a:r>
              <a:rPr lang="ja-JP" altLang="en-US" sz="1400" dirty="0" smtClean="0"/>
              <a:t>月の散乱光</a:t>
            </a:r>
            <a:endParaRPr kumimoji="1" lang="en-US" altLang="ja-JP" sz="1400" dirty="0" smtClean="0"/>
          </a:p>
        </p:txBody>
      </p:sp>
      <p:sp>
        <p:nvSpPr>
          <p:cNvPr id="20" name="テキスト ボックス 19"/>
          <p:cNvSpPr txBox="1"/>
          <p:nvPr/>
        </p:nvSpPr>
        <p:spPr>
          <a:xfrm>
            <a:off x="7105446" y="2236340"/>
            <a:ext cx="1021433" cy="369332"/>
          </a:xfrm>
          <a:prstGeom prst="rect">
            <a:avLst/>
          </a:prstGeom>
          <a:noFill/>
        </p:spPr>
        <p:txBody>
          <a:bodyPr wrap="none" rtlCol="0">
            <a:spAutoFit/>
          </a:bodyPr>
          <a:lstStyle/>
          <a:p>
            <a:r>
              <a:rPr kumimoji="1" lang="ja-JP" altLang="en-US" dirty="0" smtClean="0"/>
              <a:t>ミー散乱</a:t>
            </a:r>
            <a:endParaRPr kumimoji="1" lang="en-US" altLang="ja-JP" dirty="0" smtClean="0"/>
          </a:p>
        </p:txBody>
      </p:sp>
      <p:sp>
        <p:nvSpPr>
          <p:cNvPr id="21" name="テキスト ボックス 20"/>
          <p:cNvSpPr txBox="1"/>
          <p:nvPr/>
        </p:nvSpPr>
        <p:spPr>
          <a:xfrm>
            <a:off x="7105446" y="3093596"/>
            <a:ext cx="1426994" cy="369332"/>
          </a:xfrm>
          <a:prstGeom prst="rect">
            <a:avLst/>
          </a:prstGeom>
          <a:noFill/>
        </p:spPr>
        <p:txBody>
          <a:bodyPr wrap="none" rtlCol="0">
            <a:spAutoFit/>
          </a:bodyPr>
          <a:lstStyle/>
          <a:p>
            <a:r>
              <a:rPr kumimoji="1" lang="ja-JP" altLang="en-US" dirty="0" smtClean="0"/>
              <a:t>レイリー散乱</a:t>
            </a:r>
            <a:endParaRPr kumimoji="1" lang="en-US" altLang="ja-JP" dirty="0" smtClean="0"/>
          </a:p>
        </p:txBody>
      </p:sp>
      <p:cxnSp>
        <p:nvCxnSpPr>
          <p:cNvPr id="22" name="直線矢印コネクタ 21"/>
          <p:cNvCxnSpPr/>
          <p:nvPr/>
        </p:nvCxnSpPr>
        <p:spPr>
          <a:xfrm rot="10800000" flipV="1">
            <a:off x="5248058" y="2379216"/>
            <a:ext cx="1785950" cy="1428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10800000">
            <a:off x="6462504" y="2950720"/>
            <a:ext cx="571504" cy="2967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968882" y="3933056"/>
            <a:ext cx="3512500" cy="307777"/>
          </a:xfrm>
          <a:prstGeom prst="rect">
            <a:avLst/>
          </a:prstGeom>
          <a:noFill/>
        </p:spPr>
        <p:txBody>
          <a:bodyPr wrap="none" rtlCol="0">
            <a:spAutoFit/>
          </a:bodyPr>
          <a:lstStyle/>
          <a:p>
            <a:r>
              <a:rPr kumimoji="1" lang="ja-JP" altLang="en-US" sz="1400" dirty="0" smtClean="0"/>
              <a:t>太陽の散乱光は強度以外月の散乱光と同じ</a:t>
            </a:r>
            <a:endParaRPr kumimoji="1" lang="en-US" altLang="ja-JP" sz="1400" dirty="0" smtClean="0"/>
          </a:p>
        </p:txBody>
      </p:sp>
      <p:sp>
        <p:nvSpPr>
          <p:cNvPr id="26" name="テキスト ボックス 25"/>
          <p:cNvSpPr txBox="1"/>
          <p:nvPr/>
        </p:nvSpPr>
        <p:spPr>
          <a:xfrm>
            <a:off x="6112286" y="3805805"/>
            <a:ext cx="1306768" cy="523220"/>
          </a:xfrm>
          <a:prstGeom prst="rect">
            <a:avLst/>
          </a:prstGeom>
          <a:noFill/>
        </p:spPr>
        <p:txBody>
          <a:bodyPr wrap="none" rtlCol="0">
            <a:spAutoFit/>
          </a:bodyPr>
          <a:lstStyle/>
          <a:p>
            <a:r>
              <a:rPr kumimoji="1" lang="en-US" altLang="ja-JP" sz="1400" dirty="0" err="1" smtClean="0"/>
              <a:t>m_sun</a:t>
            </a:r>
            <a:r>
              <a:rPr kumimoji="1" lang="en-US" altLang="ja-JP" sz="1400" dirty="0" smtClean="0"/>
              <a:t>=-26.7</a:t>
            </a:r>
          </a:p>
          <a:p>
            <a:r>
              <a:rPr lang="en-US" altLang="ja-JP" sz="1400" dirty="0" err="1" smtClean="0"/>
              <a:t>m_moon</a:t>
            </a:r>
            <a:r>
              <a:rPr lang="en-US" altLang="ja-JP" sz="1400" dirty="0" smtClean="0"/>
              <a:t>=-12.7</a:t>
            </a:r>
            <a:endParaRPr kumimoji="1" lang="en-US" altLang="ja-JP" sz="1400" dirty="0" smtClean="0"/>
          </a:p>
        </p:txBody>
      </p:sp>
      <p:sp>
        <p:nvSpPr>
          <p:cNvPr id="4" name="テキスト ボックス 3"/>
          <p:cNvSpPr txBox="1"/>
          <p:nvPr/>
        </p:nvSpPr>
        <p:spPr>
          <a:xfrm>
            <a:off x="780501" y="4510861"/>
            <a:ext cx="7724184" cy="646331"/>
          </a:xfrm>
          <a:prstGeom prst="rect">
            <a:avLst/>
          </a:prstGeom>
          <a:noFill/>
        </p:spPr>
        <p:txBody>
          <a:bodyPr wrap="square" rtlCol="0">
            <a:spAutoFit/>
          </a:bodyPr>
          <a:lstStyle/>
          <a:p>
            <a:r>
              <a:rPr kumimoji="1" lang="ja-JP" altLang="en-US" dirty="0" smtClean="0"/>
              <a:t>まず</a:t>
            </a:r>
            <a:r>
              <a:rPr kumimoji="1" lang="en-US" altLang="ja-JP" dirty="0" smtClean="0"/>
              <a:t>ρ&gt;90°</a:t>
            </a:r>
            <a:r>
              <a:rPr kumimoji="1" lang="ja-JP" altLang="en-US" dirty="0" smtClean="0"/>
              <a:t>でレイリー散乱をフィッティングし、</a:t>
            </a:r>
            <a:r>
              <a:rPr lang="ja-JP" altLang="en-US" dirty="0"/>
              <a:t>その</a:t>
            </a:r>
            <a:r>
              <a:rPr lang="ja-JP" altLang="en-US" dirty="0" smtClean="0"/>
              <a:t>後</a:t>
            </a:r>
            <a:r>
              <a:rPr lang="en-US" altLang="ja-JP" dirty="0" smtClean="0"/>
              <a:t>10&lt;ρ&lt;80°</a:t>
            </a:r>
            <a:r>
              <a:rPr lang="ja-JP" altLang="en-US" dirty="0" smtClean="0"/>
              <a:t>でミー散乱をフィッティング。</a:t>
            </a:r>
            <a:r>
              <a:rPr lang="en-US" altLang="ja-JP" dirty="0" smtClean="0"/>
              <a:t>ρ&lt;10°</a:t>
            </a:r>
            <a:r>
              <a:rPr lang="ja-JP" altLang="en-US" dirty="0" smtClean="0"/>
              <a:t>は文献より。</a:t>
            </a:r>
            <a:endParaRPr kumimoji="1" lang="ja-JP" altLang="en-US" dirty="0"/>
          </a:p>
        </p:txBody>
      </p:sp>
      <p:sp>
        <p:nvSpPr>
          <p:cNvPr id="32" name="正方形/長方形 31"/>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2. </a:t>
            </a:r>
            <a:r>
              <a:rPr lang="ja-JP" altLang="en-US" sz="3600" dirty="0" smtClean="0">
                <a:latin typeface="+mn-ea"/>
              </a:rPr>
              <a:t>空の明るさ</a:t>
            </a:r>
            <a:r>
              <a:rPr lang="en-US" altLang="ja-JP" sz="3600" dirty="0" smtClean="0">
                <a:latin typeface="+mn-ea"/>
              </a:rPr>
              <a:t>(</a:t>
            </a:r>
            <a:r>
              <a:rPr lang="ja-JP" altLang="en-US" sz="3600" dirty="0" smtClean="0">
                <a:latin typeface="+mn-ea"/>
              </a:rPr>
              <a:t>先行研究</a:t>
            </a:r>
            <a:r>
              <a:rPr lang="en-US" altLang="ja-JP" sz="3600" dirty="0" smtClean="0">
                <a:latin typeface="+mn-ea"/>
              </a:rPr>
              <a:t>) 3/5</a:t>
            </a:r>
          </a:p>
        </p:txBody>
      </p:sp>
    </p:spTree>
    <p:extLst>
      <p:ext uri="{BB962C8B-B14F-4D97-AF65-F5344CB8AC3E}">
        <p14:creationId xmlns:p14="http://schemas.microsoft.com/office/powerpoint/2010/main" val="3670090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83568" y="1268760"/>
            <a:ext cx="7182544" cy="677108"/>
          </a:xfrm>
          <a:prstGeom prst="rect">
            <a:avLst/>
          </a:prstGeom>
        </p:spPr>
        <p:txBody>
          <a:bodyPr wrap="square">
            <a:spAutoFit/>
          </a:bodyPr>
          <a:lstStyle/>
          <a:p>
            <a:r>
              <a:rPr lang="en-US" altLang="ja-JP" sz="2000" b="1" dirty="0">
                <a:solidFill>
                  <a:srgbClr val="0070C0"/>
                </a:solidFill>
              </a:rPr>
              <a:t>CFHT Redeye Users’ Manual </a:t>
            </a:r>
            <a:r>
              <a:rPr lang="en-US" altLang="ja-JP" sz="2000" b="1" dirty="0"/>
              <a:t/>
            </a:r>
            <a:br>
              <a:rPr lang="en-US" altLang="ja-JP" sz="2000" b="1" dirty="0"/>
            </a:br>
            <a:r>
              <a:rPr lang="en-US" altLang="ja-JP" dirty="0"/>
              <a:t>(http://www.cfht.hawaii.edu/Instruments/Detectors/IR/Redeye/Manual/)</a:t>
            </a:r>
            <a:endParaRPr lang="ja-JP" altLang="en-US" dirty="0"/>
          </a:p>
        </p:txBody>
      </p:sp>
      <p:sp>
        <p:nvSpPr>
          <p:cNvPr id="25" name="正方形/長方形 24"/>
          <p:cNvSpPr/>
          <p:nvPr/>
        </p:nvSpPr>
        <p:spPr>
          <a:xfrm>
            <a:off x="1234584" y="2051556"/>
            <a:ext cx="6080511" cy="369332"/>
          </a:xfrm>
          <a:prstGeom prst="rect">
            <a:avLst/>
          </a:prstGeom>
        </p:spPr>
        <p:txBody>
          <a:bodyPr wrap="none">
            <a:spAutoFit/>
          </a:bodyPr>
          <a:lstStyle/>
          <a:p>
            <a:r>
              <a:rPr lang="en-US" altLang="ja-JP" dirty="0" err="1"/>
              <a:t>Krisciunas</a:t>
            </a:r>
            <a:r>
              <a:rPr lang="en-US" altLang="ja-JP" dirty="0"/>
              <a:t> &amp; </a:t>
            </a:r>
            <a:r>
              <a:rPr lang="en-US" altLang="ja-JP" dirty="0" smtClean="0"/>
              <a:t>Schaefer (1991)</a:t>
            </a:r>
            <a:r>
              <a:rPr lang="ja-JP" altLang="en-US" dirty="0" smtClean="0"/>
              <a:t>を波長を変えて</a:t>
            </a:r>
            <a:r>
              <a:rPr lang="en-US" altLang="ja-JP" dirty="0" smtClean="0"/>
              <a:t>J,H,K</a:t>
            </a:r>
            <a:r>
              <a:rPr lang="ja-JP" altLang="en-US" dirty="0" smtClean="0"/>
              <a:t>バンドに外挿</a:t>
            </a:r>
            <a:endParaRPr lang="en-US" altLang="ja-JP" dirty="0" smtClean="0"/>
          </a:p>
        </p:txBody>
      </p:sp>
      <p:pic>
        <p:nvPicPr>
          <p:cNvPr id="27" name="Picture 2" descr="\begin{align*}&#10;f_R(\rho,\lambda)=2.27\times 10^5\left\{1.06+\cos^2(\rho)\right \}\left \{\frac{0.55}{\lambda}\right \}^4&#10;\end{align*}">
            <a:hlinkClick r:id="rId2"/>
          </p:cNvPr>
          <p:cNvPicPr>
            <a:picLocks noChangeAspect="1" noChangeArrowheads="1"/>
          </p:cNvPicPr>
          <p:nvPr/>
        </p:nvPicPr>
        <p:blipFill>
          <a:blip r:embed="rId3" cstate="print"/>
          <a:srcRect/>
          <a:stretch>
            <a:fillRect/>
          </a:stretch>
        </p:blipFill>
        <p:spPr bwMode="auto">
          <a:xfrm>
            <a:off x="414257" y="3457115"/>
            <a:ext cx="3209010" cy="403933"/>
          </a:xfrm>
          <a:prstGeom prst="rect">
            <a:avLst/>
          </a:prstGeom>
          <a:noFill/>
        </p:spPr>
      </p:pic>
      <p:pic>
        <p:nvPicPr>
          <p:cNvPr id="32" name="Picture 4" descr="\begin{align*}&#10;f_M(\rho,\lambda)=6.2\times 10^7\rho^{-2}\left \{\frac{0.55}{\lambda}\right \}^{1.3} \ \ \text{for $\rho&lt;10^\circ$}&#10;\end{align*}">
            <a:hlinkClick r:id="rId4"/>
          </p:cNvPr>
          <p:cNvPicPr>
            <a:picLocks noChangeAspect="1" noChangeArrowheads="1"/>
          </p:cNvPicPr>
          <p:nvPr/>
        </p:nvPicPr>
        <p:blipFill>
          <a:blip r:embed="rId5" cstate="print"/>
          <a:srcRect/>
          <a:stretch>
            <a:fillRect/>
          </a:stretch>
        </p:blipFill>
        <p:spPr bwMode="auto">
          <a:xfrm>
            <a:off x="395536" y="4480456"/>
            <a:ext cx="3231451" cy="403933"/>
          </a:xfrm>
          <a:prstGeom prst="rect">
            <a:avLst/>
          </a:prstGeom>
          <a:noFill/>
        </p:spPr>
      </p:pic>
      <p:pic>
        <p:nvPicPr>
          <p:cNvPr id="33" name="Picture 6" descr="\begin{align*}&#10;=10^{6.15-\rho/40}\left \{\frac{0.55}{\lambda}\right \}^{1.3} \ \ \ \ \text{for $\rho&gt;10^\circ$}&#10;\end{align*}">
            <a:hlinkClick r:id="rId6"/>
          </p:cNvPr>
          <p:cNvPicPr>
            <a:picLocks noChangeAspect="1" noChangeArrowheads="1"/>
          </p:cNvPicPr>
          <p:nvPr/>
        </p:nvPicPr>
        <p:blipFill>
          <a:blip r:embed="rId7" cstate="print"/>
          <a:srcRect/>
          <a:stretch>
            <a:fillRect/>
          </a:stretch>
        </p:blipFill>
        <p:spPr bwMode="auto">
          <a:xfrm>
            <a:off x="1008000" y="4941168"/>
            <a:ext cx="2603113" cy="403933"/>
          </a:xfrm>
          <a:prstGeom prst="rect">
            <a:avLst/>
          </a:prstGeom>
          <a:noFill/>
        </p:spPr>
      </p:pic>
      <p:pic>
        <p:nvPicPr>
          <p:cNvPr id="36" name="Picture 10" descr="http://www.cfht.hawaii.edu/Instruments/Detectors/IR/Redeye/Manual/Images/fig7-3.gif"/>
          <p:cNvPicPr>
            <a:picLocks noChangeAspect="1" noChangeArrowheads="1"/>
          </p:cNvPicPr>
          <p:nvPr/>
        </p:nvPicPr>
        <p:blipFill>
          <a:blip r:embed="rId8" cstate="print"/>
          <a:srcRect/>
          <a:stretch>
            <a:fillRect/>
          </a:stretch>
        </p:blipFill>
        <p:spPr bwMode="auto">
          <a:xfrm>
            <a:off x="4068253" y="2651204"/>
            <a:ext cx="4320000" cy="1209844"/>
          </a:xfrm>
          <a:prstGeom prst="rect">
            <a:avLst/>
          </a:prstGeom>
          <a:noFill/>
        </p:spPr>
      </p:pic>
      <p:pic>
        <p:nvPicPr>
          <p:cNvPr id="37" name="Picture 12" descr="http://www.cfht.hawaii.edu/Instruments/Detectors/IR/Redeye/Manual/Images/fig7-4.gif"/>
          <p:cNvPicPr>
            <a:picLocks noChangeAspect="1" noChangeArrowheads="1"/>
          </p:cNvPicPr>
          <p:nvPr/>
        </p:nvPicPr>
        <p:blipFill>
          <a:blip r:embed="rId9" cstate="print"/>
          <a:srcRect/>
          <a:stretch>
            <a:fillRect/>
          </a:stretch>
        </p:blipFill>
        <p:spPr bwMode="auto">
          <a:xfrm>
            <a:off x="4068253" y="3903711"/>
            <a:ext cx="4320000" cy="1210817"/>
          </a:xfrm>
          <a:prstGeom prst="rect">
            <a:avLst/>
          </a:prstGeom>
          <a:noFill/>
        </p:spPr>
      </p:pic>
      <p:pic>
        <p:nvPicPr>
          <p:cNvPr id="38" name="Picture 14" descr="http://www.cfht.hawaii.edu/Instruments/Detectors/IR/Redeye/Manual/Images/fig7-6.gif"/>
          <p:cNvPicPr>
            <a:picLocks noChangeAspect="1" noChangeArrowheads="1"/>
          </p:cNvPicPr>
          <p:nvPr/>
        </p:nvPicPr>
        <p:blipFill>
          <a:blip r:embed="rId10" cstate="print"/>
          <a:srcRect/>
          <a:stretch>
            <a:fillRect/>
          </a:stretch>
        </p:blipFill>
        <p:spPr bwMode="auto">
          <a:xfrm>
            <a:off x="4068253" y="5157192"/>
            <a:ext cx="4320000" cy="1222986"/>
          </a:xfrm>
          <a:prstGeom prst="rect">
            <a:avLst/>
          </a:prstGeom>
          <a:noFill/>
        </p:spPr>
      </p:pic>
      <p:sp>
        <p:nvSpPr>
          <p:cNvPr id="39" name="正方形/長方形 38"/>
          <p:cNvSpPr/>
          <p:nvPr/>
        </p:nvSpPr>
        <p:spPr>
          <a:xfrm>
            <a:off x="8468456" y="3102238"/>
            <a:ext cx="287258" cy="307776"/>
          </a:xfrm>
          <a:prstGeom prst="rect">
            <a:avLst/>
          </a:prstGeom>
          <a:solidFill>
            <a:schemeClr val="bg1"/>
          </a:solidFill>
          <a:ln>
            <a:solidFill>
              <a:schemeClr val="tx1"/>
            </a:solidFill>
          </a:ln>
        </p:spPr>
        <p:txBody>
          <a:bodyPr wrap="square">
            <a:spAutoFit/>
          </a:bodyPr>
          <a:lstStyle/>
          <a:p>
            <a:pPr algn="ctr"/>
            <a:r>
              <a:rPr lang="en-US" altLang="ja-JP" sz="1400" dirty="0" smtClean="0"/>
              <a:t>V</a:t>
            </a:r>
            <a:endParaRPr lang="ja-JP" altLang="en-US" sz="1400" dirty="0"/>
          </a:p>
        </p:txBody>
      </p:sp>
      <p:sp>
        <p:nvSpPr>
          <p:cNvPr id="40" name="正方形/長方形 39"/>
          <p:cNvSpPr/>
          <p:nvPr/>
        </p:nvSpPr>
        <p:spPr>
          <a:xfrm>
            <a:off x="8522256" y="4282733"/>
            <a:ext cx="287258" cy="307776"/>
          </a:xfrm>
          <a:prstGeom prst="rect">
            <a:avLst/>
          </a:prstGeom>
          <a:solidFill>
            <a:schemeClr val="bg1"/>
          </a:solidFill>
          <a:ln>
            <a:solidFill>
              <a:schemeClr val="tx1"/>
            </a:solidFill>
          </a:ln>
        </p:spPr>
        <p:txBody>
          <a:bodyPr wrap="square">
            <a:spAutoFit/>
          </a:bodyPr>
          <a:lstStyle/>
          <a:p>
            <a:pPr algn="ctr"/>
            <a:r>
              <a:rPr lang="en-US" altLang="ja-JP" sz="1400" dirty="0" smtClean="0"/>
              <a:t>J</a:t>
            </a:r>
            <a:endParaRPr lang="ja-JP" altLang="en-US" sz="1400" dirty="0"/>
          </a:p>
        </p:txBody>
      </p:sp>
      <p:sp>
        <p:nvSpPr>
          <p:cNvPr id="41" name="正方形/長方形 40"/>
          <p:cNvSpPr/>
          <p:nvPr/>
        </p:nvSpPr>
        <p:spPr>
          <a:xfrm>
            <a:off x="8522256" y="5614797"/>
            <a:ext cx="287258" cy="307776"/>
          </a:xfrm>
          <a:prstGeom prst="rect">
            <a:avLst/>
          </a:prstGeom>
          <a:solidFill>
            <a:schemeClr val="bg1"/>
          </a:solidFill>
          <a:ln>
            <a:solidFill>
              <a:schemeClr val="tx1"/>
            </a:solidFill>
          </a:ln>
        </p:spPr>
        <p:txBody>
          <a:bodyPr wrap="square">
            <a:spAutoFit/>
          </a:bodyPr>
          <a:lstStyle/>
          <a:p>
            <a:r>
              <a:rPr lang="en-US" altLang="ja-JP" sz="1400" dirty="0" smtClean="0"/>
              <a:t>K</a:t>
            </a:r>
            <a:endParaRPr lang="ja-JP" altLang="en-US" sz="1400" dirty="0"/>
          </a:p>
        </p:txBody>
      </p:sp>
      <p:sp>
        <p:nvSpPr>
          <p:cNvPr id="5" name="テキスト ボックス 4"/>
          <p:cNvSpPr txBox="1"/>
          <p:nvPr/>
        </p:nvSpPr>
        <p:spPr>
          <a:xfrm>
            <a:off x="294503" y="3177783"/>
            <a:ext cx="1426994" cy="369332"/>
          </a:xfrm>
          <a:prstGeom prst="rect">
            <a:avLst/>
          </a:prstGeom>
          <a:noFill/>
        </p:spPr>
        <p:txBody>
          <a:bodyPr wrap="none" rtlCol="0">
            <a:spAutoFit/>
          </a:bodyPr>
          <a:lstStyle/>
          <a:p>
            <a:r>
              <a:rPr kumimoji="1" lang="ja-JP" altLang="en-US" dirty="0" smtClean="0"/>
              <a:t>レイリー散乱</a:t>
            </a:r>
            <a:endParaRPr kumimoji="1" lang="ja-JP" altLang="en-US" dirty="0"/>
          </a:p>
        </p:txBody>
      </p:sp>
      <p:sp>
        <p:nvSpPr>
          <p:cNvPr id="42" name="テキスト ボックス 41"/>
          <p:cNvSpPr txBox="1"/>
          <p:nvPr/>
        </p:nvSpPr>
        <p:spPr>
          <a:xfrm>
            <a:off x="294503" y="4221088"/>
            <a:ext cx="1021433" cy="369332"/>
          </a:xfrm>
          <a:prstGeom prst="rect">
            <a:avLst/>
          </a:prstGeom>
          <a:noFill/>
        </p:spPr>
        <p:txBody>
          <a:bodyPr wrap="none" rtlCol="0">
            <a:spAutoFit/>
          </a:bodyPr>
          <a:lstStyle/>
          <a:p>
            <a:r>
              <a:rPr kumimoji="1" lang="ja-JP" altLang="en-US" dirty="0" smtClean="0"/>
              <a:t>ミー散乱</a:t>
            </a:r>
            <a:endParaRPr kumimoji="1" lang="ja-JP" altLang="en-US" dirty="0"/>
          </a:p>
        </p:txBody>
      </p:sp>
      <p:sp>
        <p:nvSpPr>
          <p:cNvPr id="43" name="正方形/長方形 42"/>
          <p:cNvSpPr/>
          <p:nvPr/>
        </p:nvSpPr>
        <p:spPr>
          <a:xfrm>
            <a:off x="1" y="0"/>
            <a:ext cx="9144000" cy="108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atin typeface="+mn-ea"/>
              </a:rPr>
              <a:t>　</a:t>
            </a:r>
            <a:r>
              <a:rPr lang="ja-JP" altLang="en-US" sz="3600" dirty="0" smtClean="0">
                <a:latin typeface="+mn-ea"/>
              </a:rPr>
              <a:t>　</a:t>
            </a:r>
            <a:r>
              <a:rPr lang="en-US" altLang="ja-JP" sz="3600" dirty="0" smtClean="0">
                <a:latin typeface="+mn-ea"/>
              </a:rPr>
              <a:t>2. </a:t>
            </a:r>
            <a:r>
              <a:rPr lang="ja-JP" altLang="en-US" sz="3600" dirty="0" smtClean="0">
                <a:latin typeface="+mn-ea"/>
              </a:rPr>
              <a:t>空の明るさ</a:t>
            </a:r>
            <a:r>
              <a:rPr lang="en-US" altLang="ja-JP" sz="3600" dirty="0" smtClean="0">
                <a:latin typeface="+mn-ea"/>
              </a:rPr>
              <a:t>(</a:t>
            </a:r>
            <a:r>
              <a:rPr lang="ja-JP" altLang="en-US" sz="3600" dirty="0" smtClean="0">
                <a:latin typeface="+mn-ea"/>
              </a:rPr>
              <a:t>先行研究</a:t>
            </a:r>
            <a:r>
              <a:rPr lang="en-US" altLang="ja-JP" sz="3600" dirty="0" smtClean="0">
                <a:latin typeface="+mn-ea"/>
              </a:rPr>
              <a:t>) 4/5</a:t>
            </a:r>
          </a:p>
        </p:txBody>
      </p:sp>
    </p:spTree>
    <p:extLst>
      <p:ext uri="{BB962C8B-B14F-4D97-AF65-F5344CB8AC3E}">
        <p14:creationId xmlns:p14="http://schemas.microsoft.com/office/powerpoint/2010/main" val="1367327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1382</TotalTime>
  <Words>2353</Words>
  <Application>Microsoft Office PowerPoint</Application>
  <PresentationFormat>画面に合わせる (4:3)</PresentationFormat>
  <Paragraphs>398</Paragraphs>
  <Slides>28</Slides>
  <Notes>0</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A Review of Optical Sky Brightness and Extinction at Dome C,  Antarctica (S. L. Kenyon &amp; J. W. V. Storey 2006, PASP, 118, 489)</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hirofumi</dc:creator>
  <cp:lastModifiedBy>hirofumi</cp:lastModifiedBy>
  <cp:revision>48</cp:revision>
  <dcterms:created xsi:type="dcterms:W3CDTF">2011-09-17T18:26:12Z</dcterms:created>
  <dcterms:modified xsi:type="dcterms:W3CDTF">2011-09-22T03:03:11Z</dcterms:modified>
</cp:coreProperties>
</file>