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0279975" cy="42808525"/>
  <p:notesSz cx="6805613" cy="9939338"/>
  <p:embeddedFontLst>
    <p:embeddedFont>
      <p:font typeface="Calibri" pitchFamily="34" charset="0"/>
      <p:regular r:id="rId3"/>
      <p:bold r:id="rId4"/>
      <p:italic r:id="rId5"/>
      <p:boldItalic r:id="rId6"/>
    </p:embeddedFont>
  </p:embeddedFontLst>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2070" y="216"/>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2982" y="1714329"/>
            <a:ext cx="6812994" cy="36525978"/>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513999" y="1714329"/>
            <a:ext cx="19934317" cy="3652597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2011/9/18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E90ED720-0104-4369-84BC-D37694168613}" type="datetimeFigureOut">
              <a:rPr kumimoji="1" lang="ja-JP" altLang="en-US" smtClean="0"/>
              <a:t>2011/9/18</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hyperlink" Target="http://maru.bonyari.jp/texclip/texclip.php?s=\begin%7beqnarray%7d%0a%09\sigma_l%5e2&amp;=&amp;2\lambda%5e2r_0%5e%7b-\frac%7b5%7d%7b3%7d%7d(0.179D%5e%7b-\frac%7b1%7d%7b3%7d%7d-0.0968d%5e%7b-\frac%7b1%7d%7b3%7d%7d)%20\\%0a%09\sigma_t%5e2&amp;=&amp;2\lambda%5e2r_0%5e%7b-\frac%7b5%7d%7b3%7d%7d(0.179D%5e%7b-\frac%7b1%7d%7b3%7d%7d-0.145d%5e%7b-\frac%7b1%7d%7b3%7d%7d)%0a\end%7beqnarray%7d" TargetMode="External"/><Relationship Id="rId18" Type="http://schemas.openxmlformats.org/officeDocument/2006/relationships/image" Target="../media/image13.jpeg"/><Relationship Id="rId3" Type="http://schemas.microsoft.com/office/2007/relationships/hdphoto" Target="../media/hdphoto1.wdp"/><Relationship Id="rId21" Type="http://schemas.openxmlformats.org/officeDocument/2006/relationships/hyperlink" Target="http://maru.bonyari.jp/texclip/%5e2%20/%0a/sigma_t" TargetMode="External"/><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2.jpeg"/><Relationship Id="rId2" Type="http://schemas.openxmlformats.org/officeDocument/2006/relationships/image" Target="../media/image1.jpeg"/><Relationship Id="rId16" Type="http://schemas.openxmlformats.org/officeDocument/2006/relationships/image" Target="../media/image11.png"/><Relationship Id="rId20"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24" Type="http://schemas.openxmlformats.org/officeDocument/2006/relationships/image" Target="../media/image17.jpeg"/><Relationship Id="rId5" Type="http://schemas.openxmlformats.org/officeDocument/2006/relationships/image" Target="../media/image3.jpeg"/><Relationship Id="rId15" Type="http://schemas.openxmlformats.org/officeDocument/2006/relationships/hyperlink" Target="http://maru.bonyari.jp/texclip/texclip.php?s=\begin%7beqnarray%7d%0a%09\theta=0.98\frac%7b\lambda%7d%7br_0%7d%0a\label%7beq:005%7d%0a\end%7beqnarray%7d" TargetMode="External"/><Relationship Id="rId23" Type="http://schemas.openxmlformats.org/officeDocument/2006/relationships/image" Target="../media/image16.jpeg"/><Relationship Id="rId10" Type="http://schemas.openxmlformats.org/officeDocument/2006/relationships/image" Target="../media/image7.jpeg"/><Relationship Id="rId19" Type="http://schemas.microsoft.com/office/2007/relationships/hdphoto" Target="../media/hdphoto3.wdp"/><Relationship Id="rId4" Type="http://schemas.openxmlformats.org/officeDocument/2006/relationships/image" Target="../media/image2.jpeg"/><Relationship Id="rId9" Type="http://schemas.openxmlformats.org/officeDocument/2006/relationships/image" Target="../media/image6.gif"/><Relationship Id="rId14" Type="http://schemas.openxmlformats.org/officeDocument/2006/relationships/image" Target="../media/image10.png"/><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11" descr="C:\Private\南極写真\jpg_内陸旅行\DSC_6490_2.jpg"/>
          <p:cNvPicPr>
            <a:picLocks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9979" r="15791"/>
          <a:stretch/>
        </p:blipFill>
        <p:spPr bwMode="auto">
          <a:xfrm>
            <a:off x="0" y="0"/>
            <a:ext cx="30276000" cy="42804000"/>
          </a:xfrm>
          <a:prstGeom prst="rect">
            <a:avLst/>
          </a:prstGeom>
          <a:noFill/>
          <a:extLst>
            <a:ext uri="{909E8E84-426E-40DD-AFC4-6F175D3DCCD1}">
              <a14:hiddenFill xmlns:a14="http://schemas.microsoft.com/office/drawing/2010/main">
                <a:solidFill>
                  <a:srgbClr val="FFFFFF"/>
                </a:solidFill>
              </a14:hiddenFill>
            </a:ext>
          </a:extLst>
        </p:spPr>
      </p:pic>
      <p:sp>
        <p:nvSpPr>
          <p:cNvPr id="58" name="正方形/長方形 57"/>
          <p:cNvSpPr/>
          <p:nvPr/>
        </p:nvSpPr>
        <p:spPr>
          <a:xfrm>
            <a:off x="288000" y="30038426"/>
            <a:ext cx="14688000" cy="1446956"/>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288000" y="32559405"/>
            <a:ext cx="14688000" cy="9954979"/>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15300000" y="30800702"/>
            <a:ext cx="14688000" cy="4717128"/>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15300000" y="36523947"/>
            <a:ext cx="14688000" cy="2497851"/>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15300000" y="40042140"/>
            <a:ext cx="14688000" cy="2472244"/>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5300000" y="8370814"/>
            <a:ext cx="14688000" cy="4536504"/>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88000" y="8384314"/>
            <a:ext cx="14688000" cy="7967345"/>
          </a:xfrm>
          <a:prstGeom prst="rect">
            <a:avLst/>
          </a:prstGeom>
          <a:solidFill>
            <a:schemeClr val="bg1">
              <a:alpha val="4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33" name="正方形/長方形 32"/>
          <p:cNvSpPr/>
          <p:nvPr/>
        </p:nvSpPr>
        <p:spPr>
          <a:xfrm>
            <a:off x="288000" y="17480692"/>
            <a:ext cx="14688000" cy="11484410"/>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5300000" y="13981341"/>
            <a:ext cx="14688000" cy="15775561"/>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7" name="Picture 5" descr="C:\Research\D2\2011_09天文学会秋季年会\DIMM\hoge.jpg"/>
          <p:cNvPicPr>
            <a:picLocks noChangeAspect="1" noChangeArrowheads="1"/>
          </p:cNvPicPr>
          <p:nvPr/>
        </p:nvPicPr>
        <p:blipFill rotWithShape="1">
          <a:blip r:embed="rId4">
            <a:extLst>
              <a:ext uri="{28A0092B-C50C-407E-A947-70E740481C1C}">
                <a14:useLocalDpi xmlns:a14="http://schemas.microsoft.com/office/drawing/2010/main" val="0"/>
              </a:ext>
            </a:extLst>
          </a:blip>
          <a:srcRect l="1856" t="4952" r="4374"/>
          <a:stretch/>
        </p:blipFill>
        <p:spPr bwMode="auto">
          <a:xfrm>
            <a:off x="15428539" y="19034095"/>
            <a:ext cx="4680000" cy="56950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4" descr="C:\Research\D2\2011_09天文学会秋季年会\DIMM\new_DFseeing_hist_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28" t="2544" r="4107" b="7359"/>
          <a:stretch/>
        </p:blipFill>
        <p:spPr bwMode="auto">
          <a:xfrm>
            <a:off x="24861067" y="15427598"/>
            <a:ext cx="5040000" cy="35369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Research\D2\2011_09天文学会秋季年会\DIMM\new_DFsee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5118" t="20960" r="4963"/>
          <a:stretch/>
        </p:blipFill>
        <p:spPr bwMode="auto">
          <a:xfrm>
            <a:off x="22607936" y="8442822"/>
            <a:ext cx="7184245" cy="442055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8503" y="1132846"/>
            <a:ext cx="30261370" cy="1477328"/>
          </a:xfrm>
          <a:prstGeom prst="rect">
            <a:avLst/>
          </a:prstGeom>
        </p:spPr>
        <p:txBody>
          <a:bodyPr wrap="square">
            <a:spAutoFit/>
          </a:bodyPr>
          <a:lstStyle/>
          <a:p>
            <a:pPr algn="ctr"/>
            <a:r>
              <a:rPr lang="ja-JP" altLang="en-US" sz="8800" b="1" dirty="0"/>
              <a:t>南極ドームふじ基地での天文観測条件調査</a:t>
            </a:r>
          </a:p>
        </p:txBody>
      </p:sp>
      <p:sp>
        <p:nvSpPr>
          <p:cNvPr id="6" name="正方形/長方形 5"/>
          <p:cNvSpPr/>
          <p:nvPr/>
        </p:nvSpPr>
        <p:spPr>
          <a:xfrm>
            <a:off x="4690518" y="2682182"/>
            <a:ext cx="20954708" cy="615553"/>
          </a:xfrm>
          <a:prstGeom prst="rect">
            <a:avLst/>
          </a:prstGeom>
          <a:solidFill>
            <a:schemeClr val="tx1">
              <a:lumMod val="65000"/>
              <a:lumOff val="35000"/>
            </a:schemeClr>
          </a:solidFill>
          <a:ln>
            <a:solidFill>
              <a:schemeClr val="tx1">
                <a:lumMod val="65000"/>
                <a:lumOff val="35000"/>
              </a:schemeClr>
            </a:solidFill>
          </a:ln>
        </p:spPr>
        <p:txBody>
          <a:bodyPr wrap="square">
            <a:spAutoFit/>
          </a:bodyPr>
          <a:lstStyle/>
          <a:p>
            <a:pPr algn="ctr"/>
            <a:r>
              <a:rPr lang="zh-TW" altLang="en-US" sz="3400" dirty="0">
                <a:solidFill>
                  <a:schemeClr val="bg1"/>
                </a:solidFill>
                <a:latin typeface="ＭＳ Ｐゴシック" pitchFamily="50" charset="-128"/>
                <a:ea typeface="ＭＳ Ｐゴシック" pitchFamily="50" charset="-128"/>
              </a:rPr>
              <a:t>○沖田博文</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東北大学</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、市川隆</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東北大学</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、高遠徳尚</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国立天文台</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、栗田健太郎</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東北大学</a:t>
            </a:r>
            <a:r>
              <a:rPr lang="en-US" altLang="zh-TW" sz="3400" dirty="0">
                <a:solidFill>
                  <a:schemeClr val="bg1"/>
                </a:solidFill>
                <a:latin typeface="ＭＳ Ｐゴシック" pitchFamily="50" charset="-128"/>
                <a:ea typeface="ＭＳ Ｐゴシック" pitchFamily="50" charset="-128"/>
              </a:rPr>
              <a:t>)</a:t>
            </a:r>
            <a:r>
              <a:rPr lang="zh-TW" altLang="en-US" sz="3400" dirty="0">
                <a:solidFill>
                  <a:schemeClr val="bg1"/>
                </a:solidFill>
                <a:latin typeface="ＭＳ Ｐゴシック" pitchFamily="50" charset="-128"/>
                <a:ea typeface="ＭＳ Ｐゴシック" pitchFamily="50" charset="-128"/>
              </a:rPr>
              <a:t>、</a:t>
            </a:r>
            <a:r>
              <a:rPr lang="zh-TW" altLang="en-US" sz="3400" dirty="0" smtClean="0">
                <a:solidFill>
                  <a:schemeClr val="bg1"/>
                </a:solidFill>
                <a:latin typeface="ＭＳ Ｐゴシック" pitchFamily="50" charset="-128"/>
                <a:ea typeface="ＭＳ Ｐゴシック" pitchFamily="50" charset="-128"/>
              </a:rPr>
              <a:t>小</a:t>
            </a:r>
            <a:r>
              <a:rPr lang="ja-JP" altLang="en-US" sz="3400" dirty="0" smtClean="0">
                <a:solidFill>
                  <a:schemeClr val="bg1"/>
                </a:solidFill>
                <a:latin typeface="ＭＳ Ｐゴシック" pitchFamily="50" charset="-128"/>
                <a:ea typeface="ＭＳ Ｐゴシック" pitchFamily="50" charset="-128"/>
              </a:rPr>
              <a:t>山拓也</a:t>
            </a:r>
            <a:r>
              <a:rPr lang="en-US" altLang="ja-JP" sz="3400" dirty="0">
                <a:solidFill>
                  <a:schemeClr val="bg1"/>
                </a:solidFill>
                <a:latin typeface="ＭＳ Ｐゴシック" pitchFamily="50" charset="-128"/>
                <a:ea typeface="ＭＳ Ｐゴシック" pitchFamily="50" charset="-128"/>
              </a:rPr>
              <a:t>(</a:t>
            </a:r>
            <a:r>
              <a:rPr lang="ja-JP" altLang="en-US" sz="3400" dirty="0">
                <a:solidFill>
                  <a:schemeClr val="bg1"/>
                </a:solidFill>
                <a:latin typeface="ＭＳ Ｐゴシック" pitchFamily="50" charset="-128"/>
                <a:ea typeface="ＭＳ Ｐゴシック" pitchFamily="50" charset="-128"/>
              </a:rPr>
              <a:t>東北大学</a:t>
            </a:r>
            <a:r>
              <a:rPr lang="en-US" altLang="ja-JP" sz="3400" dirty="0">
                <a:solidFill>
                  <a:schemeClr val="bg1"/>
                </a:solidFill>
                <a:latin typeface="ＭＳ Ｐゴシック" pitchFamily="50" charset="-128"/>
                <a:ea typeface="ＭＳ Ｐゴシック" pitchFamily="50" charset="-128"/>
              </a:rPr>
              <a:t>)</a:t>
            </a:r>
            <a:endParaRPr lang="ja-JP" altLang="en-US" sz="3400" dirty="0">
              <a:solidFill>
                <a:schemeClr val="bg1"/>
              </a:solidFill>
              <a:latin typeface="ＭＳ Ｐゴシック" pitchFamily="50" charset="-128"/>
              <a:ea typeface="ＭＳ Ｐゴシック" pitchFamily="50" charset="-128"/>
            </a:endParaRPr>
          </a:p>
        </p:txBody>
      </p:sp>
      <p:sp>
        <p:nvSpPr>
          <p:cNvPr id="8" name="正方形/長方形 7"/>
          <p:cNvSpPr/>
          <p:nvPr/>
        </p:nvSpPr>
        <p:spPr>
          <a:xfrm>
            <a:off x="288000" y="288000"/>
            <a:ext cx="2222083" cy="1015663"/>
          </a:xfrm>
          <a:prstGeom prst="rect">
            <a:avLst/>
          </a:prstGeom>
          <a:solidFill>
            <a:schemeClr val="bg1">
              <a:alpha val="40000"/>
            </a:schemeClr>
          </a:solidFill>
        </p:spPr>
        <p:txBody>
          <a:bodyPr wrap="none">
            <a:spAutoFit/>
          </a:bodyPr>
          <a:lstStyle/>
          <a:p>
            <a:r>
              <a:rPr lang="en-US" altLang="ja-JP" sz="6000" b="1" dirty="0"/>
              <a:t>V109b</a:t>
            </a:r>
            <a:endParaRPr lang="ja-JP" altLang="en-US" sz="6000" b="1" dirty="0"/>
          </a:p>
        </p:txBody>
      </p:sp>
      <p:sp>
        <p:nvSpPr>
          <p:cNvPr id="9" name="正方形/長方形 8"/>
          <p:cNvSpPr/>
          <p:nvPr/>
        </p:nvSpPr>
        <p:spPr>
          <a:xfrm>
            <a:off x="24789059" y="288000"/>
            <a:ext cx="5198859" cy="553998"/>
          </a:xfrm>
          <a:prstGeom prst="rect">
            <a:avLst/>
          </a:prstGeom>
          <a:solidFill>
            <a:schemeClr val="bg1">
              <a:alpha val="40000"/>
            </a:schemeClr>
          </a:solidFill>
        </p:spPr>
        <p:txBody>
          <a:bodyPr wrap="none">
            <a:spAutoFit/>
          </a:bodyPr>
          <a:lstStyle/>
          <a:p>
            <a:r>
              <a:rPr lang="zh-CN" altLang="en-US" sz="3000" dirty="0">
                <a:ea typeface="ＭＳ Ｐゴシック" pitchFamily="50" charset="-128"/>
              </a:rPr>
              <a:t>日本天文学会</a:t>
            </a:r>
            <a:r>
              <a:rPr lang="en-US" altLang="zh-CN" sz="3000" dirty="0">
                <a:ea typeface="ＭＳ Ｐゴシック" pitchFamily="50" charset="-128"/>
              </a:rPr>
              <a:t>2011</a:t>
            </a:r>
            <a:r>
              <a:rPr lang="zh-CN" altLang="en-US" sz="3000" dirty="0">
                <a:ea typeface="ＭＳ Ｐゴシック" pitchFamily="50" charset="-128"/>
              </a:rPr>
              <a:t>年秋季年会</a:t>
            </a:r>
            <a:endParaRPr lang="ja-JP" altLang="en-US" sz="3000" dirty="0">
              <a:ea typeface="ＭＳ Ｐゴシック" pitchFamily="50" charset="-128"/>
            </a:endParaRPr>
          </a:p>
        </p:txBody>
      </p:sp>
      <p:pic>
        <p:nvPicPr>
          <p:cNvPr id="10" name="Picture 3" descr="C:\Private\南極写真\jpg_内陸旅行\DSC_7314.jp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941587" y="1094262"/>
            <a:ext cx="3600000" cy="22223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3" descr="学章"/>
          <p:cNvPicPr>
            <a:picLocks noChangeAspect="1" noChangeArrowheads="1"/>
          </p:cNvPicPr>
          <p:nvPr/>
        </p:nvPicPr>
        <p:blipFill>
          <a:blip r:embed="rId9" cstate="print"/>
          <a:srcRect l="25696" r="51820"/>
          <a:stretch>
            <a:fillRect/>
          </a:stretch>
        </p:blipFill>
        <p:spPr bwMode="auto">
          <a:xfrm>
            <a:off x="522363" y="1305422"/>
            <a:ext cx="1588248" cy="1800000"/>
          </a:xfrm>
          <a:prstGeom prst="rect">
            <a:avLst/>
          </a:prstGeom>
          <a:blipFill dpi="0" rotWithShape="1">
            <a:blip r:embed="rId10">
              <a:alphaModFix amt="2000"/>
            </a:blip>
            <a:srcRect/>
            <a:tile tx="0" ty="0" sx="100000" sy="100000" flip="none" algn="tl"/>
          </a:blipFill>
        </p:spPr>
      </p:pic>
      <p:pic>
        <p:nvPicPr>
          <p:cNvPr id="13" name="Picture 2" descr="C:\Research\D1\JARE52_ロゴ「正式版」.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841" t="15931" r="19917" b="16579"/>
          <a:stretch/>
        </p:blipFill>
        <p:spPr bwMode="auto">
          <a:xfrm>
            <a:off x="2381173" y="1305422"/>
            <a:ext cx="2119860" cy="1800000"/>
          </a:xfrm>
          <a:prstGeom prst="rect">
            <a:avLst/>
          </a:prstGeom>
          <a:blipFill dpi="0" rotWithShape="1">
            <a:blip r:embed="rId10">
              <a:alphaModFix amt="2000"/>
            </a:blip>
            <a:srcRect/>
            <a:tile tx="0" ty="0" sx="100000" sy="100000" flip="none" algn="tl"/>
          </a:blipFill>
          <a:extLst/>
        </p:spPr>
      </p:pic>
      <p:sp>
        <p:nvSpPr>
          <p:cNvPr id="14" name="正方形/長方形 13"/>
          <p:cNvSpPr/>
          <p:nvPr/>
        </p:nvSpPr>
        <p:spPr>
          <a:xfrm>
            <a:off x="288000" y="3618286"/>
            <a:ext cx="29700000" cy="2092881"/>
          </a:xfrm>
          <a:prstGeom prst="rect">
            <a:avLst/>
          </a:prstGeom>
          <a:solidFill>
            <a:schemeClr val="bg1">
              <a:alpha val="40000"/>
            </a:schemeClr>
          </a:solidFill>
        </p:spPr>
        <p:txBody>
          <a:bodyPr wrap="square">
            <a:spAutoFit/>
          </a:bodyPr>
          <a:lstStyle/>
          <a:p>
            <a:pPr algn="just"/>
            <a:r>
              <a:rPr lang="ja-JP" altLang="en-US" sz="2500" dirty="0"/>
              <a:t>内陸大陸内陸高原に位置するドームふじ基地は年平均</a:t>
            </a:r>
            <a:r>
              <a:rPr lang="ja-JP" altLang="en-US" sz="2500" dirty="0" smtClean="0"/>
              <a:t>気温</a:t>
            </a:r>
            <a:r>
              <a:rPr lang="en-US" altLang="ja-JP" sz="2500" dirty="0" smtClean="0"/>
              <a:t>-54.4</a:t>
            </a:r>
            <a:r>
              <a:rPr lang="ja-JP" altLang="en-US" sz="2500" dirty="0" smtClean="0"/>
              <a:t>℃、</a:t>
            </a:r>
            <a:r>
              <a:rPr lang="ja-JP" altLang="en-US" sz="2500" dirty="0"/>
              <a:t>最低</a:t>
            </a:r>
            <a:r>
              <a:rPr lang="ja-JP" altLang="en-US" sz="2500" dirty="0" smtClean="0"/>
              <a:t>気温</a:t>
            </a:r>
            <a:r>
              <a:rPr lang="en-US" altLang="ja-JP" sz="2500" dirty="0" smtClean="0"/>
              <a:t>-79.7</a:t>
            </a:r>
            <a:r>
              <a:rPr lang="ja-JP" altLang="en-US" sz="2500" dirty="0" smtClean="0"/>
              <a:t>℃に</a:t>
            </a:r>
            <a:r>
              <a:rPr lang="ja-JP" altLang="en-US" sz="2500" dirty="0"/>
              <a:t>もなる極低温環境から</a:t>
            </a:r>
            <a:r>
              <a:rPr lang="ja-JP" altLang="en-US" sz="2500" dirty="0" smtClean="0"/>
              <a:t>、地球</a:t>
            </a:r>
            <a:r>
              <a:rPr lang="ja-JP" altLang="en-US" sz="2500" dirty="0"/>
              <a:t>大気や望遠鏡自身からの熱放射が地球上で最も少なく、赤外線天体観測に適した場所である</a:t>
            </a:r>
            <a:r>
              <a:rPr lang="ja-JP" altLang="en-US" sz="2500" dirty="0" smtClean="0"/>
              <a:t>。さらに</a:t>
            </a:r>
            <a:r>
              <a:rPr lang="ja-JP" altLang="en-US" sz="2500" dirty="0"/>
              <a:t>大気中に含まれる水蒸気量も地球上で最小のため地球大気による吸収の影響が少なく、</a:t>
            </a:r>
            <a:r>
              <a:rPr lang="ja-JP" altLang="en-US" sz="2500" dirty="0" smtClean="0"/>
              <a:t>サブミリ波～テラヘルツ帯</a:t>
            </a:r>
            <a:r>
              <a:rPr lang="ja-JP" altLang="en-US" sz="2500" dirty="0"/>
              <a:t>にかけて他の観測地では観測出来ない波長で天体観測出来る、地球上で最も天体観測に適した場所である</a:t>
            </a:r>
            <a:r>
              <a:rPr lang="ja-JP" altLang="en-US" sz="2500" dirty="0" smtClean="0"/>
              <a:t>。加えて</a:t>
            </a:r>
            <a:r>
              <a:rPr lang="ja-JP" altLang="en-US" sz="2500" dirty="0"/>
              <a:t>地球上から天体を観測する場合、地球大気はその乱流によって空間分解能を低下させる原因となるが</a:t>
            </a:r>
            <a:r>
              <a:rPr lang="ja-JP" altLang="en-US" sz="2500" dirty="0" smtClean="0"/>
              <a:t>、南極</a:t>
            </a:r>
            <a:r>
              <a:rPr lang="ja-JP" altLang="en-US" sz="2500" dirty="0"/>
              <a:t>大陸内陸高原ではその特異な自然環境によって極めて安定した大気が存在し、高い空間分解能が得られる</a:t>
            </a:r>
            <a:r>
              <a:rPr lang="ja-JP" altLang="en-US" sz="2500" dirty="0" smtClean="0"/>
              <a:t>ことも判明</a:t>
            </a:r>
            <a:r>
              <a:rPr lang="ja-JP" altLang="en-US" sz="2500" dirty="0"/>
              <a:t>して</a:t>
            </a:r>
            <a:r>
              <a:rPr lang="ja-JP" altLang="en-US" sz="2500" dirty="0" smtClean="0"/>
              <a:t>いる</a:t>
            </a:r>
            <a:r>
              <a:rPr lang="en-US" altLang="ja-JP" sz="2500" dirty="0" smtClean="0"/>
              <a:t>(Lawrence+2004, Swain&amp;Gallee2006, Bonner+2010)</a:t>
            </a:r>
            <a:r>
              <a:rPr lang="ja-JP" altLang="en-US" sz="2500" dirty="0" err="1" smtClean="0"/>
              <a:t>。</a:t>
            </a:r>
            <a:r>
              <a:rPr lang="ja-JP" altLang="en-US" sz="2500" dirty="0" smtClean="0"/>
              <a:t>しかし</a:t>
            </a:r>
            <a:r>
              <a:rPr lang="ja-JP" altLang="en-US" sz="2500" dirty="0"/>
              <a:t>大気状態は局所的な地形に大きく依存する為、実際の天文台建設候補地において大気条件の調査が必須となる</a:t>
            </a:r>
            <a:r>
              <a:rPr lang="ja-JP" altLang="en-US" sz="2500" dirty="0" smtClean="0"/>
              <a:t>。そこ</a:t>
            </a:r>
            <a:r>
              <a:rPr lang="ja-JP" altLang="en-US" sz="2500" dirty="0"/>
              <a:t>で我々はドームふじ基地の大気状態を実測することを計画した。</a:t>
            </a:r>
          </a:p>
        </p:txBody>
      </p:sp>
      <p:sp>
        <p:nvSpPr>
          <p:cNvPr id="16" name="正方形/長方形 15"/>
          <p:cNvSpPr/>
          <p:nvPr/>
        </p:nvSpPr>
        <p:spPr>
          <a:xfrm>
            <a:off x="288000" y="5875502"/>
            <a:ext cx="29700000" cy="1631216"/>
          </a:xfrm>
          <a:prstGeom prst="rect">
            <a:avLst/>
          </a:prstGeom>
          <a:solidFill>
            <a:schemeClr val="bg1">
              <a:alpha val="40000"/>
            </a:schemeClr>
          </a:solidFill>
        </p:spPr>
        <p:txBody>
          <a:bodyPr wrap="square">
            <a:spAutoFit/>
          </a:bodyPr>
          <a:lstStyle/>
          <a:p>
            <a:pPr algn="just"/>
            <a:r>
              <a:rPr lang="ja-JP" altLang="en-US" sz="2500" dirty="0"/>
              <a:t>筆者は</a:t>
            </a:r>
            <a:r>
              <a:rPr lang="ja-JP" altLang="en-US" sz="2500" dirty="0" smtClean="0"/>
              <a:t>第</a:t>
            </a:r>
            <a:r>
              <a:rPr lang="en-US" altLang="ja-JP" sz="2500" dirty="0" smtClean="0"/>
              <a:t>52</a:t>
            </a:r>
            <a:r>
              <a:rPr lang="ja-JP" altLang="en-US" sz="2500" dirty="0"/>
              <a:t>次日本南極地域</a:t>
            </a:r>
            <a:r>
              <a:rPr lang="ja-JP" altLang="en-US" sz="2500" dirty="0" smtClean="0"/>
              <a:t>観測隊同行者としてドームふじ基地に赴き</a:t>
            </a:r>
            <a:r>
              <a:rPr lang="ja-JP" altLang="en-US" sz="2500" dirty="0"/>
              <a:t>、</a:t>
            </a:r>
            <a:r>
              <a:rPr lang="en-US" altLang="ja-JP" sz="2500" dirty="0" smtClean="0"/>
              <a:t>2011</a:t>
            </a:r>
            <a:r>
              <a:rPr lang="ja-JP" altLang="en-US" sz="2500" dirty="0"/>
              <a:t>年</a:t>
            </a:r>
            <a:r>
              <a:rPr lang="en-US" altLang="ja-JP" sz="2500" dirty="0"/>
              <a:t>1</a:t>
            </a:r>
            <a:r>
              <a:rPr lang="ja-JP" altLang="en-US" sz="2500" dirty="0"/>
              <a:t>月</a:t>
            </a:r>
            <a:r>
              <a:rPr lang="en-US" altLang="ja-JP" sz="2500" dirty="0"/>
              <a:t>25</a:t>
            </a:r>
            <a:r>
              <a:rPr lang="ja-JP" altLang="en-US" sz="2500" dirty="0" smtClean="0"/>
              <a:t>日～</a:t>
            </a:r>
            <a:r>
              <a:rPr lang="en-US" altLang="ja-JP" sz="2500" dirty="0" smtClean="0"/>
              <a:t>28</a:t>
            </a:r>
            <a:r>
              <a:rPr lang="ja-JP" altLang="en-US" sz="2500" dirty="0"/>
              <a:t>日の</a:t>
            </a:r>
            <a:r>
              <a:rPr lang="en-US" altLang="ja-JP" sz="2500" dirty="0"/>
              <a:t>4</a:t>
            </a:r>
            <a:r>
              <a:rPr lang="ja-JP" altLang="en-US" sz="2500" dirty="0"/>
              <a:t>日間</a:t>
            </a:r>
            <a:r>
              <a:rPr lang="ja-JP" altLang="en-US" sz="2500" dirty="0" smtClean="0"/>
              <a:t>にかけてシーイング</a:t>
            </a:r>
            <a:r>
              <a:rPr lang="ja-JP" altLang="en-US" sz="2500" dirty="0"/>
              <a:t>測定を</a:t>
            </a:r>
            <a:r>
              <a:rPr lang="ja-JP" altLang="en-US" sz="2500" dirty="0" smtClean="0"/>
              <a:t>行った。太陽</a:t>
            </a:r>
            <a:r>
              <a:rPr lang="ja-JP" altLang="en-US" sz="2500" dirty="0"/>
              <a:t>の沈まない白夜の期間にカノープス</a:t>
            </a:r>
            <a:r>
              <a:rPr lang="en-US" altLang="ja-JP" sz="2500" dirty="0" smtClean="0"/>
              <a:t>(α Car</a:t>
            </a:r>
            <a:r>
              <a:rPr lang="ja-JP" altLang="en-US" sz="2500" dirty="0" err="1"/>
              <a:t>、</a:t>
            </a:r>
            <a:r>
              <a:rPr lang="en-US" altLang="ja-JP" sz="2500" dirty="0"/>
              <a:t>-0.72</a:t>
            </a:r>
            <a:r>
              <a:rPr lang="ja-JP" altLang="en-US" sz="2500" dirty="0"/>
              <a:t>等、</a:t>
            </a:r>
            <a:r>
              <a:rPr lang="ja-JP" altLang="en-US" sz="2500" dirty="0" smtClean="0"/>
              <a:t>赤緯</a:t>
            </a:r>
            <a:r>
              <a:rPr lang="en-US" altLang="ja-JP" sz="2500" dirty="0" smtClean="0"/>
              <a:t>-52°)</a:t>
            </a:r>
            <a:r>
              <a:rPr lang="ja-JP" altLang="en-US" sz="2500" dirty="0" smtClean="0"/>
              <a:t>を雪</a:t>
            </a:r>
            <a:r>
              <a:rPr lang="ja-JP" altLang="en-US" sz="2500" dirty="0"/>
              <a:t>面上に設置した南極</a:t>
            </a:r>
            <a:r>
              <a:rPr lang="en-US" altLang="ja-JP" sz="2500" dirty="0"/>
              <a:t>40cm</a:t>
            </a:r>
            <a:r>
              <a:rPr lang="ja-JP" altLang="en-US" sz="2500" dirty="0"/>
              <a:t>赤外線望遠鏡</a:t>
            </a:r>
            <a:r>
              <a:rPr lang="en-US" altLang="ja-JP" sz="2500" dirty="0"/>
              <a:t>(</a:t>
            </a:r>
            <a:r>
              <a:rPr lang="ja-JP" altLang="en-US" sz="2500" dirty="0"/>
              <a:t>開口の高さ</a:t>
            </a:r>
            <a:r>
              <a:rPr lang="en-US" altLang="ja-JP" sz="2500" dirty="0"/>
              <a:t>2m)</a:t>
            </a:r>
            <a:r>
              <a:rPr lang="ja-JP" altLang="en-US" sz="2500" dirty="0"/>
              <a:t>を</a:t>
            </a:r>
            <a:r>
              <a:rPr lang="ja-JP" altLang="en-US" sz="2500" dirty="0" smtClean="0"/>
              <a:t>使って</a:t>
            </a:r>
            <a:r>
              <a:rPr lang="en-US" altLang="ja-JP" sz="2500" dirty="0" smtClean="0"/>
              <a:t>Differential </a:t>
            </a:r>
            <a:r>
              <a:rPr lang="en-US" altLang="ja-JP" sz="2500" dirty="0"/>
              <a:t>Image Motion </a:t>
            </a:r>
            <a:r>
              <a:rPr lang="en-US" altLang="ja-JP" sz="2500" dirty="0" smtClean="0"/>
              <a:t>Monitor</a:t>
            </a:r>
            <a:r>
              <a:rPr lang="ja-JP" altLang="en-US" sz="2500" dirty="0" smtClean="0"/>
              <a:t>テクニックでシーイング観測を</a:t>
            </a:r>
            <a:r>
              <a:rPr lang="ja-JP" altLang="en-US" sz="2500" dirty="0"/>
              <a:t>実施した</a:t>
            </a:r>
            <a:r>
              <a:rPr lang="ja-JP" altLang="en-US" sz="2500" dirty="0" smtClean="0"/>
              <a:t>。観測</a:t>
            </a:r>
            <a:r>
              <a:rPr lang="ja-JP" altLang="en-US" sz="2500" dirty="0"/>
              <a:t>の結果、</a:t>
            </a:r>
            <a:r>
              <a:rPr lang="ja-JP" altLang="en-US" sz="2500" b="1" dirty="0">
                <a:solidFill>
                  <a:srgbClr val="FF0000"/>
                </a:solidFill>
              </a:rPr>
              <a:t>夏期のドームふじ基地には統計的に「良いシーイング」「悪いシーイング」の</a:t>
            </a:r>
            <a:r>
              <a:rPr lang="en-US" altLang="ja-JP" sz="2500" b="1" dirty="0">
                <a:solidFill>
                  <a:srgbClr val="FF0000"/>
                </a:solidFill>
              </a:rPr>
              <a:t>2</a:t>
            </a:r>
            <a:r>
              <a:rPr lang="ja-JP" altLang="en-US" sz="2500" b="1" dirty="0" err="1">
                <a:solidFill>
                  <a:srgbClr val="FF0000"/>
                </a:solidFill>
              </a:rPr>
              <a:t>つの</a:t>
            </a:r>
            <a:r>
              <a:rPr lang="ja-JP" altLang="en-US" sz="2500" b="1" dirty="0">
                <a:solidFill>
                  <a:srgbClr val="FF0000"/>
                </a:solidFill>
              </a:rPr>
              <a:t>モードが存在し</a:t>
            </a:r>
            <a:r>
              <a:rPr lang="ja-JP" altLang="en-US" sz="2500" b="1" dirty="0" smtClean="0">
                <a:solidFill>
                  <a:srgbClr val="FF0000"/>
                </a:solidFill>
              </a:rPr>
              <a:t>、それぞれ</a:t>
            </a:r>
            <a:r>
              <a:rPr lang="en-US" altLang="ja-JP" sz="2500" b="1" dirty="0" smtClean="0">
                <a:solidFill>
                  <a:srgbClr val="FF0000"/>
                </a:solidFill>
              </a:rPr>
              <a:t>0.72”±0.14”</a:t>
            </a:r>
            <a:r>
              <a:rPr lang="ja-JP" altLang="en-US" sz="2500" b="1" dirty="0" err="1" smtClean="0">
                <a:solidFill>
                  <a:srgbClr val="FF0000"/>
                </a:solidFill>
              </a:rPr>
              <a:t>、</a:t>
            </a:r>
            <a:r>
              <a:rPr lang="en-US" altLang="ja-JP" sz="2500" b="1" dirty="0" smtClean="0">
                <a:solidFill>
                  <a:srgbClr val="FF0000"/>
                </a:solidFill>
              </a:rPr>
              <a:t>1.3”±0.43”</a:t>
            </a:r>
            <a:r>
              <a:rPr lang="ja-JP" altLang="en-US" sz="2500" b="1" dirty="0" smtClean="0">
                <a:solidFill>
                  <a:srgbClr val="FF0000"/>
                </a:solidFill>
              </a:rPr>
              <a:t>の</a:t>
            </a:r>
            <a:r>
              <a:rPr lang="ja-JP" altLang="en-US" sz="2500" b="1" dirty="0">
                <a:solidFill>
                  <a:srgbClr val="FF0000"/>
                </a:solidFill>
              </a:rPr>
              <a:t>シーイングが期待される</a:t>
            </a:r>
            <a:r>
              <a:rPr lang="ja-JP" altLang="en-US" sz="2500" dirty="0"/>
              <a:t>事が分かった</a:t>
            </a:r>
            <a:r>
              <a:rPr lang="ja-JP" altLang="en-US" sz="2500" dirty="0" smtClean="0"/>
              <a:t>。また</a:t>
            </a:r>
            <a:r>
              <a:rPr lang="en-US" altLang="ja-JP" sz="2500" dirty="0" smtClean="0"/>
              <a:t>1</a:t>
            </a:r>
            <a:r>
              <a:rPr lang="ja-JP" altLang="en-US" sz="2500" dirty="0"/>
              <a:t>時間毎の平均シーイングから、</a:t>
            </a:r>
            <a:r>
              <a:rPr lang="ja-JP" altLang="en-US" sz="2500" b="1" dirty="0">
                <a:solidFill>
                  <a:srgbClr val="FF0000"/>
                </a:solidFill>
              </a:rPr>
              <a:t>ドームふじ基地のシーイングは</a:t>
            </a:r>
            <a:r>
              <a:rPr lang="en-US" altLang="ja-JP" sz="2500" b="1" dirty="0">
                <a:solidFill>
                  <a:srgbClr val="FF0000"/>
                </a:solidFill>
              </a:rPr>
              <a:t>17</a:t>
            </a:r>
            <a:r>
              <a:rPr lang="ja-JP" altLang="en-US" sz="2500" b="1" dirty="0">
                <a:solidFill>
                  <a:srgbClr val="FF0000"/>
                </a:solidFill>
              </a:rPr>
              <a:t>時頃に極小となる</a:t>
            </a:r>
            <a:r>
              <a:rPr lang="ja-JP" altLang="en-US" sz="2500" dirty="0"/>
              <a:t>ことが判明した</a:t>
            </a:r>
            <a:r>
              <a:rPr lang="ja-JP" altLang="en-US" sz="2500" dirty="0" smtClean="0"/>
              <a:t>。この</a:t>
            </a:r>
            <a:r>
              <a:rPr lang="ja-JP" altLang="en-US" sz="2500" dirty="0"/>
              <a:t>ようなドームふじ基地のシーイングを形成するメカニズムを調べるため、</a:t>
            </a:r>
            <a:r>
              <a:rPr lang="en-US" altLang="ja-JP" sz="2500" dirty="0"/>
              <a:t>16m</a:t>
            </a:r>
            <a:r>
              <a:rPr lang="ja-JP" altLang="en-US" sz="2500" dirty="0"/>
              <a:t>気象タワーによる温度分布</a:t>
            </a:r>
            <a:r>
              <a:rPr lang="ja-JP" altLang="en-US" sz="2500" dirty="0" smtClean="0"/>
              <a:t>のデータ</a:t>
            </a:r>
            <a:r>
              <a:rPr lang="ja-JP" altLang="en-US" sz="2500" dirty="0"/>
              <a:t>とシーイングを比較した</a:t>
            </a:r>
            <a:r>
              <a:rPr lang="ja-JP" altLang="en-US" sz="2500" dirty="0" smtClean="0"/>
              <a:t>。比較</a:t>
            </a:r>
            <a:r>
              <a:rPr lang="ja-JP" altLang="en-US" sz="2500" dirty="0"/>
              <a:t>の結果、</a:t>
            </a:r>
            <a:r>
              <a:rPr lang="ja-JP" altLang="en-US" sz="2500" b="1" dirty="0">
                <a:solidFill>
                  <a:srgbClr val="FF0000"/>
                </a:solidFill>
              </a:rPr>
              <a:t>温度勾配や温度の標準偏差とシーイングにはっきりとした相関は見られなかった</a:t>
            </a:r>
            <a:r>
              <a:rPr lang="ja-JP" altLang="en-US" sz="2500" dirty="0"/>
              <a:t>。</a:t>
            </a:r>
          </a:p>
        </p:txBody>
      </p:sp>
      <p:sp>
        <p:nvSpPr>
          <p:cNvPr id="21" name="テキスト ボックス 20"/>
          <p:cNvSpPr txBox="1"/>
          <p:nvPr/>
        </p:nvSpPr>
        <p:spPr>
          <a:xfrm>
            <a:off x="15300000" y="13273455"/>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6. </a:t>
            </a:r>
            <a:r>
              <a:rPr kumimoji="1" lang="ja-JP" altLang="en-US" sz="4000" dirty="0" smtClean="0">
                <a:solidFill>
                  <a:schemeClr val="bg1"/>
                </a:solidFill>
              </a:rPr>
              <a:t>考察</a:t>
            </a:r>
            <a:endParaRPr kumimoji="1" lang="ja-JP" altLang="en-US" sz="4000" dirty="0">
              <a:solidFill>
                <a:schemeClr val="bg1"/>
              </a:solidFill>
            </a:endParaRPr>
          </a:p>
        </p:txBody>
      </p:sp>
      <p:sp>
        <p:nvSpPr>
          <p:cNvPr id="23" name="テキスト ボックス 22"/>
          <p:cNvSpPr txBox="1"/>
          <p:nvPr/>
        </p:nvSpPr>
        <p:spPr>
          <a:xfrm>
            <a:off x="15300000" y="27740966"/>
            <a:ext cx="14688000" cy="2015936"/>
          </a:xfrm>
          <a:prstGeom prst="rect">
            <a:avLst/>
          </a:prstGeom>
          <a:noFill/>
        </p:spPr>
        <p:txBody>
          <a:bodyPr wrap="square" rtlCol="0">
            <a:spAutoFit/>
          </a:bodyPr>
          <a:lstStyle/>
          <a:p>
            <a:pPr algn="just"/>
            <a:r>
              <a:rPr lang="ja-JP" altLang="en-US" sz="2500" dirty="0"/>
              <a:t>気象</a:t>
            </a:r>
            <a:r>
              <a:rPr lang="ja-JP" altLang="en-US" sz="2500" dirty="0" smtClean="0"/>
              <a:t>タワーのデータから温度</a:t>
            </a:r>
            <a:r>
              <a:rPr lang="ja-JP" altLang="en-US" sz="2500" dirty="0"/>
              <a:t>勾配と温度の標準偏差を</a:t>
            </a:r>
            <a:r>
              <a:rPr lang="ja-JP" altLang="en-US" sz="2500" dirty="0" smtClean="0"/>
              <a:t>調べ、シーイングとの関連を調べた。図</a:t>
            </a:r>
            <a:r>
              <a:rPr lang="en-US" altLang="ja-JP" sz="2500" dirty="0" smtClean="0"/>
              <a:t>8</a:t>
            </a:r>
            <a:r>
              <a:rPr lang="ja-JP" altLang="en-US" sz="2500" dirty="0" smtClean="0"/>
              <a:t>中図、下図はそれぞれ</a:t>
            </a:r>
            <a:r>
              <a:rPr lang="en-US" altLang="ja-JP" sz="2500" dirty="0" smtClean="0"/>
              <a:t>1</a:t>
            </a:r>
            <a:r>
              <a:rPr lang="ja-JP" altLang="en-US" sz="2500" dirty="0" smtClean="0"/>
              <a:t>時間</a:t>
            </a:r>
            <a:r>
              <a:rPr lang="ja-JP" altLang="en-US" sz="2500" dirty="0"/>
              <a:t>毎の平均の温度勾配</a:t>
            </a:r>
            <a:r>
              <a:rPr lang="en-US" altLang="ja-JP" sz="2500" dirty="0"/>
              <a:t>(℃/m)</a:t>
            </a:r>
            <a:r>
              <a:rPr lang="ja-JP" altLang="en-US" sz="2500" dirty="0"/>
              <a:t>と温度の標準偏差</a:t>
            </a:r>
            <a:r>
              <a:rPr lang="en-US" altLang="ja-JP" sz="2500" dirty="0"/>
              <a:t>(℃</a:t>
            </a:r>
            <a:r>
              <a:rPr lang="en-US" altLang="ja-JP" sz="2500" dirty="0" smtClean="0"/>
              <a:t>)</a:t>
            </a:r>
            <a:r>
              <a:rPr lang="ja-JP" altLang="en-US" sz="2500" dirty="0" smtClean="0"/>
              <a:t>を表している。温度</a:t>
            </a:r>
            <a:r>
              <a:rPr lang="ja-JP" altLang="en-US" sz="2500" dirty="0"/>
              <a:t>勾配は地上が冷たく上空が暖かい場合をプラスと定義した。これらとシーイングの比較から</a:t>
            </a:r>
            <a:r>
              <a:rPr lang="ja-JP" altLang="en-US" sz="2500" dirty="0" smtClean="0"/>
              <a:t>、はっきりとした相関があるとは考えられない。よって</a:t>
            </a:r>
            <a:r>
              <a:rPr lang="ja-JP" altLang="en-US" sz="2500" b="1" dirty="0" smtClean="0">
                <a:solidFill>
                  <a:srgbClr val="FF0000"/>
                </a:solidFill>
              </a:rPr>
              <a:t>地上</a:t>
            </a:r>
            <a:r>
              <a:rPr lang="en-US" altLang="ja-JP" sz="2500" b="1" dirty="0">
                <a:solidFill>
                  <a:srgbClr val="FF0000"/>
                </a:solidFill>
              </a:rPr>
              <a:t>16m</a:t>
            </a:r>
            <a:r>
              <a:rPr lang="ja-JP" altLang="en-US" sz="2500" b="1" dirty="0" err="1">
                <a:solidFill>
                  <a:srgbClr val="FF0000"/>
                </a:solidFill>
              </a:rPr>
              <a:t>までの</a:t>
            </a:r>
            <a:r>
              <a:rPr lang="ja-JP" altLang="en-US" sz="2500" b="1" dirty="0">
                <a:solidFill>
                  <a:srgbClr val="FF0000"/>
                </a:solidFill>
              </a:rPr>
              <a:t>温度勾配や温度の標準偏差はドームふじのシーイングを決定づけるメカニズムでは無い</a:t>
            </a:r>
            <a:r>
              <a:rPr lang="ja-JP" altLang="en-US" sz="2500" dirty="0"/>
              <a:t>と言える。</a:t>
            </a:r>
          </a:p>
        </p:txBody>
      </p:sp>
      <p:sp>
        <p:nvSpPr>
          <p:cNvPr id="17" name="テキスト ボックス 16"/>
          <p:cNvSpPr txBox="1"/>
          <p:nvPr/>
        </p:nvSpPr>
        <p:spPr>
          <a:xfrm>
            <a:off x="288000" y="7662928"/>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en-US" altLang="ja-JP" sz="4000" dirty="0">
                <a:solidFill>
                  <a:schemeClr val="bg1"/>
                </a:solidFill>
              </a:rPr>
              <a:t> </a:t>
            </a:r>
            <a:r>
              <a:rPr lang="en-US" altLang="ja-JP" sz="4000" dirty="0" smtClean="0">
                <a:solidFill>
                  <a:schemeClr val="bg1"/>
                </a:solidFill>
              </a:rPr>
              <a:t> </a:t>
            </a:r>
            <a:r>
              <a:rPr kumimoji="1" lang="en-US" altLang="ja-JP" sz="4000" dirty="0" smtClean="0">
                <a:solidFill>
                  <a:schemeClr val="bg1"/>
                </a:solidFill>
              </a:rPr>
              <a:t>1. </a:t>
            </a:r>
            <a:r>
              <a:rPr kumimoji="1" lang="ja-JP" altLang="en-US" sz="4000" dirty="0" smtClean="0">
                <a:solidFill>
                  <a:schemeClr val="bg1"/>
                </a:solidFill>
              </a:rPr>
              <a:t>原理</a:t>
            </a:r>
            <a:endParaRPr kumimoji="1" lang="ja-JP" altLang="en-US" sz="4000" dirty="0">
              <a:solidFill>
                <a:schemeClr val="bg1"/>
              </a:solidFill>
            </a:endParaRPr>
          </a:p>
        </p:txBody>
      </p:sp>
      <p:sp>
        <p:nvSpPr>
          <p:cNvPr id="2" name="正方形/長方形 1"/>
          <p:cNvSpPr/>
          <p:nvPr/>
        </p:nvSpPr>
        <p:spPr>
          <a:xfrm>
            <a:off x="288000" y="8896707"/>
            <a:ext cx="10279459" cy="2400657"/>
          </a:xfrm>
          <a:prstGeom prst="rect">
            <a:avLst/>
          </a:prstGeom>
        </p:spPr>
        <p:txBody>
          <a:bodyPr wrap="square">
            <a:spAutoFit/>
          </a:bodyPr>
          <a:lstStyle/>
          <a:p>
            <a:pPr algn="just"/>
            <a:r>
              <a:rPr lang="ja-JP" altLang="en-US" sz="2500" dirty="0"/>
              <a:t>地上から天体を観測すると大気の攪乱によって屈折率が時間的・空間的に変動し</a:t>
            </a:r>
            <a:r>
              <a:rPr lang="ja-JP" altLang="en-US" sz="2500" dirty="0" smtClean="0"/>
              <a:t>、天体</a:t>
            </a:r>
            <a:r>
              <a:rPr lang="ja-JP" altLang="en-US" sz="2500" dirty="0"/>
              <a:t>からの光の強度や入射角が光路ごとにわずか</a:t>
            </a:r>
            <a:r>
              <a:rPr lang="ja-JP" altLang="en-US" sz="2500" dirty="0" smtClean="0"/>
              <a:t>に揺らぎ、星像</a:t>
            </a:r>
            <a:r>
              <a:rPr lang="ja-JP" altLang="en-US" sz="2500" dirty="0"/>
              <a:t>の位置が揺らぐ</a:t>
            </a:r>
            <a:r>
              <a:rPr lang="ja-JP" altLang="en-US" sz="2500" dirty="0" smtClean="0"/>
              <a:t>。その為星は面積をもって観測される。これをシーイングと呼び</a:t>
            </a:r>
            <a:r>
              <a:rPr lang="en-US" altLang="ja-JP" sz="2500" dirty="0" smtClean="0"/>
              <a:t>FWHM </a:t>
            </a:r>
            <a:r>
              <a:rPr lang="en-US" altLang="ja-JP" sz="2500" dirty="0"/>
              <a:t>[</a:t>
            </a:r>
            <a:r>
              <a:rPr lang="en-US" altLang="ja-JP" sz="2500" dirty="0" err="1"/>
              <a:t>arcsec</a:t>
            </a:r>
            <a:r>
              <a:rPr lang="en-US" altLang="ja-JP" sz="2500" dirty="0"/>
              <a:t>] </a:t>
            </a:r>
            <a:r>
              <a:rPr lang="ja-JP" altLang="en-US" sz="2500" dirty="0"/>
              <a:t>で</a:t>
            </a:r>
            <a:r>
              <a:rPr lang="ja-JP" altLang="en-US" sz="2500" dirty="0" smtClean="0"/>
              <a:t>表す</a:t>
            </a:r>
            <a:r>
              <a:rPr lang="en-US" altLang="ja-JP" sz="2500" dirty="0" smtClean="0"/>
              <a:t>(</a:t>
            </a:r>
            <a:r>
              <a:rPr lang="ja-JP" altLang="en-US" sz="2500" dirty="0" smtClean="0"/>
              <a:t>図</a:t>
            </a:r>
            <a:r>
              <a:rPr lang="en-US" altLang="ja-JP" sz="2500" dirty="0" smtClean="0"/>
              <a:t>1</a:t>
            </a:r>
            <a:r>
              <a:rPr lang="ja-JP" altLang="en-US" sz="2500" dirty="0" smtClean="0"/>
              <a:t>参照</a:t>
            </a:r>
            <a:r>
              <a:rPr lang="en-US" altLang="ja-JP" sz="2500" dirty="0" smtClean="0"/>
              <a:t>)</a:t>
            </a:r>
            <a:r>
              <a:rPr lang="ja-JP" altLang="en-US" sz="2500" dirty="0" err="1" smtClean="0"/>
              <a:t>。</a:t>
            </a:r>
            <a:r>
              <a:rPr lang="ja-JP" altLang="en-US" sz="2500" dirty="0" smtClean="0"/>
              <a:t>シーイングは国内で</a:t>
            </a:r>
            <a:r>
              <a:rPr lang="en-US" altLang="ja-JP" sz="2500" dirty="0" smtClean="0"/>
              <a:t>1.5</a:t>
            </a:r>
            <a:r>
              <a:rPr lang="ja-JP" altLang="en-US" sz="2500" dirty="0" smtClean="0"/>
              <a:t>～</a:t>
            </a:r>
            <a:r>
              <a:rPr lang="en-US" altLang="ja-JP" sz="2500" dirty="0" smtClean="0"/>
              <a:t>3</a:t>
            </a:r>
            <a:r>
              <a:rPr lang="ja-JP" altLang="en-US" sz="2500" dirty="0" smtClean="0"/>
              <a:t>秒角程度、</a:t>
            </a:r>
            <a:r>
              <a:rPr lang="ja-JP" altLang="en-US" sz="2500" dirty="0"/>
              <a:t>マウナケア山頂</a:t>
            </a:r>
            <a:r>
              <a:rPr lang="ja-JP" altLang="en-US" sz="2500" dirty="0" smtClean="0"/>
              <a:t>で</a:t>
            </a:r>
            <a:r>
              <a:rPr lang="en-US" altLang="ja-JP" sz="2500" dirty="0" smtClean="0"/>
              <a:t>0.6</a:t>
            </a:r>
            <a:r>
              <a:rPr lang="ja-JP" altLang="en-US" sz="2500" dirty="0" smtClean="0"/>
              <a:t>秒角程度であり、空間分解能を事実上決定する。その為、シーイングの良い場所に天文台を建設することが本質的に重要となる。</a:t>
            </a:r>
            <a:endParaRPr lang="ja-JP" altLang="en-US" sz="2500" dirty="0"/>
          </a:p>
        </p:txBody>
      </p:sp>
      <p:sp>
        <p:nvSpPr>
          <p:cNvPr id="3" name="正方形/長方形 2"/>
          <p:cNvSpPr/>
          <p:nvPr/>
        </p:nvSpPr>
        <p:spPr>
          <a:xfrm>
            <a:off x="11452924" y="10747078"/>
            <a:ext cx="3470559" cy="830997"/>
          </a:xfrm>
          <a:prstGeom prst="rect">
            <a:avLst/>
          </a:prstGeom>
        </p:spPr>
        <p:txBody>
          <a:bodyPr wrap="square">
            <a:spAutoFit/>
          </a:bodyPr>
          <a:lstStyle/>
          <a:p>
            <a:pPr algn="just"/>
            <a:r>
              <a:rPr lang="en-US" altLang="ja-JP" sz="1600" dirty="0" smtClean="0"/>
              <a:t>Image: Lawrence </a:t>
            </a:r>
            <a:r>
              <a:rPr lang="en-US" altLang="ja-JP" sz="1600" dirty="0"/>
              <a:t>Livermore National Laboratory and NSF Center for Adaptive Optics.(in Claire Max's papers)</a:t>
            </a:r>
            <a:endParaRPr lang="ja-JP" altLang="en-US" sz="1600" dirty="0"/>
          </a:p>
        </p:txBody>
      </p:sp>
      <p:pic>
        <p:nvPicPr>
          <p:cNvPr id="1026" name="Picture 2" descr="C:\Research\D2\2011_09天文学会秋季年会\DIMM\seein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03483" y="8442822"/>
            <a:ext cx="4320000" cy="155242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531475" y="9954990"/>
            <a:ext cx="4444525" cy="1246495"/>
          </a:xfrm>
          <a:prstGeom prst="rect">
            <a:avLst/>
          </a:prstGeom>
          <a:noFill/>
        </p:spPr>
        <p:txBody>
          <a:bodyPr wrap="square" rtlCol="0">
            <a:spAutoFit/>
          </a:bodyPr>
          <a:lstStyle/>
          <a:p>
            <a:pPr algn="just"/>
            <a:r>
              <a:rPr kumimoji="1" lang="ja-JP" altLang="en-US" sz="2500" dirty="0" smtClean="0"/>
              <a:t>図</a:t>
            </a:r>
            <a:r>
              <a:rPr kumimoji="1" lang="en-US" altLang="ja-JP" sz="2500" dirty="0" smtClean="0"/>
              <a:t>1. </a:t>
            </a:r>
            <a:r>
              <a:rPr kumimoji="1" lang="ja-JP" altLang="en-US" sz="2500" dirty="0" smtClean="0"/>
              <a:t>左から、長時間露出、短時間露出、大気を補正した場合の星像。</a:t>
            </a:r>
            <a:endParaRPr kumimoji="1" lang="ja-JP" altLang="en-US" sz="2500" dirty="0"/>
          </a:p>
        </p:txBody>
      </p:sp>
      <p:sp>
        <p:nvSpPr>
          <p:cNvPr id="7" name="正方形/長方形 6"/>
          <p:cNvSpPr/>
          <p:nvPr/>
        </p:nvSpPr>
        <p:spPr>
          <a:xfrm>
            <a:off x="288000" y="8442822"/>
            <a:ext cx="3161443" cy="584775"/>
          </a:xfrm>
          <a:prstGeom prst="rect">
            <a:avLst/>
          </a:prstGeom>
        </p:spPr>
        <p:txBody>
          <a:bodyPr wrap="none">
            <a:spAutoFit/>
          </a:bodyPr>
          <a:lstStyle/>
          <a:p>
            <a:r>
              <a:rPr lang="ja-JP" altLang="en-US" sz="3200" u="sng" dirty="0" smtClean="0"/>
              <a:t>シーイングとは？</a:t>
            </a:r>
            <a:endParaRPr lang="ja-JP" altLang="en-US" u="sng" dirty="0"/>
          </a:p>
        </p:txBody>
      </p:sp>
      <p:sp>
        <p:nvSpPr>
          <p:cNvPr id="30" name="正方形/長方形 29"/>
          <p:cNvSpPr/>
          <p:nvPr/>
        </p:nvSpPr>
        <p:spPr>
          <a:xfrm>
            <a:off x="288000" y="11323142"/>
            <a:ext cx="7359322" cy="584775"/>
          </a:xfrm>
          <a:prstGeom prst="rect">
            <a:avLst/>
          </a:prstGeom>
        </p:spPr>
        <p:txBody>
          <a:bodyPr wrap="none">
            <a:spAutoFit/>
          </a:bodyPr>
          <a:lstStyle/>
          <a:p>
            <a:r>
              <a:rPr lang="en-US" altLang="ja-JP" sz="3200" u="sng" dirty="0" smtClean="0"/>
              <a:t>Differential Image Motion Monitor (DIMM)</a:t>
            </a:r>
            <a:endParaRPr lang="ja-JP" altLang="en-US" u="sng" dirty="0"/>
          </a:p>
        </p:txBody>
      </p:sp>
      <p:sp>
        <p:nvSpPr>
          <p:cNvPr id="11" name="正方形/長方形 10"/>
          <p:cNvSpPr/>
          <p:nvPr/>
        </p:nvSpPr>
        <p:spPr>
          <a:xfrm>
            <a:off x="288000" y="11810657"/>
            <a:ext cx="10243475" cy="3170099"/>
          </a:xfrm>
          <a:prstGeom prst="rect">
            <a:avLst/>
          </a:prstGeom>
        </p:spPr>
        <p:txBody>
          <a:bodyPr wrap="square">
            <a:spAutoFit/>
          </a:bodyPr>
          <a:lstStyle/>
          <a:p>
            <a:pPr algn="just"/>
            <a:r>
              <a:rPr lang="en-US" altLang="ja-JP" sz="2500" dirty="0" smtClean="0"/>
              <a:t>DIMM</a:t>
            </a:r>
            <a:r>
              <a:rPr lang="ja-JP" altLang="en-US" sz="2500" dirty="0" smtClean="0"/>
              <a:t>とは距離</a:t>
            </a:r>
            <a:r>
              <a:rPr lang="en-US" altLang="ja-JP" sz="2500" dirty="0" smtClean="0"/>
              <a:t>d</a:t>
            </a:r>
            <a:r>
              <a:rPr lang="ja-JP" altLang="en-US" sz="2500" dirty="0" smtClean="0"/>
              <a:t>離れた</a:t>
            </a:r>
            <a:r>
              <a:rPr lang="en-US" altLang="ja-JP" sz="2500" dirty="0" smtClean="0"/>
              <a:t>2</a:t>
            </a:r>
            <a:r>
              <a:rPr lang="ja-JP" altLang="en-US" sz="2500" dirty="0" err="1"/>
              <a:t>つの</a:t>
            </a:r>
            <a:r>
              <a:rPr lang="ja-JP" altLang="en-US" sz="2500" dirty="0" smtClean="0"/>
              <a:t>開口</a:t>
            </a:r>
            <a:r>
              <a:rPr lang="en-US" altLang="ja-JP" sz="2500" dirty="0" smtClean="0"/>
              <a:t>(</a:t>
            </a:r>
            <a:r>
              <a:rPr lang="ja-JP" altLang="en-US" sz="2500" dirty="0" smtClean="0"/>
              <a:t>口径</a:t>
            </a:r>
            <a:r>
              <a:rPr lang="en-US" altLang="ja-JP" sz="2500" dirty="0" smtClean="0"/>
              <a:t>D)</a:t>
            </a:r>
            <a:r>
              <a:rPr lang="ja-JP" altLang="en-US" sz="2500" dirty="0" smtClean="0"/>
              <a:t>で</a:t>
            </a:r>
            <a:r>
              <a:rPr lang="ja-JP" altLang="en-US" sz="2500" dirty="0"/>
              <a:t>得られた同じ星</a:t>
            </a:r>
            <a:r>
              <a:rPr lang="ja-JP" altLang="en-US" sz="2500" dirty="0" smtClean="0"/>
              <a:t>の相対的</a:t>
            </a:r>
            <a:r>
              <a:rPr lang="ja-JP" altLang="en-US" sz="2500" dirty="0"/>
              <a:t>な位置揺らぎからシーイングを求める</a:t>
            </a:r>
            <a:r>
              <a:rPr lang="ja-JP" altLang="en-US" sz="2500" dirty="0" smtClean="0"/>
              <a:t>テクニック</a:t>
            </a:r>
            <a:r>
              <a:rPr lang="ja-JP" altLang="en-US" sz="2500" dirty="0"/>
              <a:t>で</a:t>
            </a:r>
            <a:r>
              <a:rPr lang="ja-JP" altLang="en-US" sz="2500" dirty="0" smtClean="0"/>
              <a:t>ある。</a:t>
            </a:r>
            <a:r>
              <a:rPr lang="en-US" altLang="ja-JP" sz="2500" dirty="0" smtClean="0"/>
              <a:t>2</a:t>
            </a:r>
            <a:r>
              <a:rPr lang="ja-JP" altLang="en-US" sz="2500" dirty="0" err="1" smtClean="0"/>
              <a:t>つの</a:t>
            </a:r>
            <a:r>
              <a:rPr lang="ja-JP" altLang="en-US" sz="2500" dirty="0" smtClean="0"/>
              <a:t>星の位置分散</a:t>
            </a:r>
            <a:r>
              <a:rPr lang="en-US" altLang="ja-JP" sz="2500" dirty="0" smtClean="0"/>
              <a:t>(=</a:t>
            </a:r>
            <a:r>
              <a:rPr lang="ja-JP" altLang="en-US" sz="2500" dirty="0" smtClean="0"/>
              <a:t>入射角構造関数</a:t>
            </a:r>
            <a:r>
              <a:rPr lang="en-US" altLang="ja-JP" sz="2500" dirty="0" smtClean="0"/>
              <a:t>)σ</a:t>
            </a:r>
            <a:r>
              <a:rPr lang="en-US" altLang="ja-JP" sz="2500" baseline="30000" dirty="0" smtClean="0"/>
              <a:t>2</a:t>
            </a:r>
            <a:r>
              <a:rPr lang="ja-JP" altLang="en-US" sz="2500" dirty="0" smtClean="0"/>
              <a:t>は</a:t>
            </a:r>
            <a:r>
              <a:rPr lang="en-US" altLang="ja-JP" sz="2500" dirty="0" smtClean="0"/>
              <a:t>Kolmogorov</a:t>
            </a:r>
            <a:r>
              <a:rPr lang="ja-JP" altLang="en-US" sz="2500" dirty="0" smtClean="0"/>
              <a:t>乱流を仮定すると</a:t>
            </a:r>
            <a:r>
              <a:rPr lang="en-US" altLang="ja-JP" sz="2500" dirty="0" smtClean="0"/>
              <a:t>Fried</a:t>
            </a:r>
            <a:r>
              <a:rPr lang="ja-JP" altLang="en-US" sz="2500" dirty="0" smtClean="0"/>
              <a:t>パラメータ</a:t>
            </a:r>
            <a:r>
              <a:rPr lang="en-US" altLang="ja-JP" sz="2500" dirty="0" smtClean="0"/>
              <a:t>r</a:t>
            </a:r>
            <a:r>
              <a:rPr lang="en-US" altLang="ja-JP" sz="2500" baseline="-25000" dirty="0" smtClean="0"/>
              <a:t>0</a:t>
            </a:r>
            <a:r>
              <a:rPr lang="ja-JP" altLang="en-US" sz="2500" dirty="0" smtClean="0"/>
              <a:t>で書</a:t>
            </a:r>
            <a:r>
              <a:rPr lang="ja-JP" altLang="en-US" sz="2500" dirty="0"/>
              <a:t>け</a:t>
            </a:r>
            <a:r>
              <a:rPr lang="ja-JP" altLang="en-US" sz="2500" dirty="0" smtClean="0"/>
              <a:t>る</a:t>
            </a:r>
            <a:r>
              <a:rPr lang="en-US" altLang="ja-JP" sz="2500" dirty="0" smtClean="0"/>
              <a:t>(</a:t>
            </a:r>
            <a:r>
              <a:rPr lang="ja-JP" altLang="en-US" sz="2500" dirty="0" smtClean="0"/>
              <a:t>式</a:t>
            </a:r>
            <a:r>
              <a:rPr lang="en-US" altLang="ja-JP" sz="2500" dirty="0" smtClean="0"/>
              <a:t>2)</a:t>
            </a:r>
            <a:r>
              <a:rPr lang="ja-JP" altLang="en-US" sz="2500" dirty="0" err="1" smtClean="0"/>
              <a:t>。</a:t>
            </a:r>
            <a:r>
              <a:rPr lang="ja-JP" altLang="en-US" sz="2500" dirty="0" smtClean="0"/>
              <a:t>またシーイング</a:t>
            </a:r>
            <a:r>
              <a:rPr lang="en-US" altLang="ja-JP" sz="2500" dirty="0" smtClean="0"/>
              <a:t>θ</a:t>
            </a:r>
            <a:r>
              <a:rPr lang="ja-JP" altLang="en-US" sz="2500" dirty="0" smtClean="0"/>
              <a:t>と</a:t>
            </a:r>
            <a:r>
              <a:rPr lang="en-US" altLang="ja-JP" sz="2500" dirty="0" smtClean="0"/>
              <a:t>Fried</a:t>
            </a:r>
            <a:r>
              <a:rPr lang="ja-JP" altLang="en-US" sz="2500" dirty="0" smtClean="0"/>
              <a:t>パラメーターには波長</a:t>
            </a:r>
            <a:r>
              <a:rPr lang="en-US" altLang="ja-JP" sz="2500" dirty="0" smtClean="0"/>
              <a:t>λ</a:t>
            </a:r>
            <a:r>
              <a:rPr lang="ja-JP" altLang="en-US" sz="2500" dirty="0" smtClean="0"/>
              <a:t>を含めて式</a:t>
            </a:r>
            <a:r>
              <a:rPr lang="en-US" altLang="ja-JP" sz="2500" dirty="0" smtClean="0"/>
              <a:t>1</a:t>
            </a:r>
            <a:r>
              <a:rPr lang="ja-JP" altLang="en-US" sz="2500" dirty="0" smtClean="0"/>
              <a:t>の形で表される。よって</a:t>
            </a:r>
            <a:r>
              <a:rPr lang="en-US" altLang="ja-JP" sz="2500" dirty="0" smtClean="0"/>
              <a:t>DIMM</a:t>
            </a:r>
            <a:r>
              <a:rPr lang="ja-JP" altLang="en-US" sz="2500" dirty="0" smtClean="0"/>
              <a:t>テクニックでシーイングを求めることができる。なお式</a:t>
            </a:r>
            <a:r>
              <a:rPr lang="en-US" altLang="ja-JP" sz="2500" dirty="0" smtClean="0"/>
              <a:t>2</a:t>
            </a:r>
            <a:r>
              <a:rPr lang="ja-JP" altLang="en-US" sz="2500" dirty="0" smtClean="0"/>
              <a:t>の添え字</a:t>
            </a:r>
            <a:r>
              <a:rPr lang="en-US" altLang="ja-JP" sz="2500" dirty="0" smtClean="0"/>
              <a:t>l</a:t>
            </a:r>
            <a:r>
              <a:rPr lang="ja-JP" altLang="en-US" sz="2500" dirty="0" err="1" smtClean="0"/>
              <a:t>、</a:t>
            </a:r>
            <a:r>
              <a:rPr lang="en-US" altLang="ja-JP" sz="2500" dirty="0" smtClean="0"/>
              <a:t>t</a:t>
            </a:r>
            <a:r>
              <a:rPr lang="ja-JP" altLang="en-US" sz="2500" dirty="0" smtClean="0"/>
              <a:t>はそれぞれ</a:t>
            </a:r>
            <a:r>
              <a:rPr lang="en-US" altLang="ja-JP" sz="2500" dirty="0" smtClean="0"/>
              <a:t>transverse</a:t>
            </a:r>
            <a:r>
              <a:rPr lang="ja-JP" altLang="en-US" sz="2500" dirty="0" err="1" smtClean="0"/>
              <a:t>、</a:t>
            </a:r>
            <a:r>
              <a:rPr lang="en-US" altLang="ja-JP" sz="2500" dirty="0" smtClean="0"/>
              <a:t>longitudinal</a:t>
            </a:r>
            <a:r>
              <a:rPr lang="ja-JP" altLang="en-US" sz="2500" dirty="0" smtClean="0"/>
              <a:t>方向を表し、その定義は</a:t>
            </a:r>
            <a:r>
              <a:rPr lang="en-US" altLang="ja-JP" sz="2500" dirty="0" smtClean="0"/>
              <a:t>2</a:t>
            </a:r>
            <a:r>
              <a:rPr lang="ja-JP" altLang="en-US" sz="2500" dirty="0" err="1" smtClean="0"/>
              <a:t>つの</a:t>
            </a:r>
            <a:r>
              <a:rPr lang="ja-JP" altLang="en-US" sz="2500" dirty="0" smtClean="0"/>
              <a:t>開口の位置関係による</a:t>
            </a:r>
            <a:r>
              <a:rPr lang="en-US" altLang="ja-JP" sz="2500" dirty="0" smtClean="0"/>
              <a:t>(</a:t>
            </a:r>
            <a:r>
              <a:rPr lang="ja-JP" altLang="en-US" sz="2500" dirty="0" smtClean="0"/>
              <a:t>図</a:t>
            </a:r>
            <a:r>
              <a:rPr lang="en-US" altLang="ja-JP" sz="2500" dirty="0" smtClean="0"/>
              <a:t>2</a:t>
            </a:r>
            <a:r>
              <a:rPr lang="ja-JP" altLang="en-US" sz="2500" dirty="0" smtClean="0"/>
              <a:t>参照</a:t>
            </a:r>
            <a:r>
              <a:rPr lang="en-US" altLang="ja-JP" sz="2500" dirty="0" smtClean="0"/>
              <a:t>)</a:t>
            </a:r>
            <a:r>
              <a:rPr lang="ja-JP" altLang="en-US" sz="2500" dirty="0" err="1" smtClean="0"/>
              <a:t>。</a:t>
            </a:r>
            <a:r>
              <a:rPr lang="ja-JP" altLang="en-US" sz="2500" dirty="0" smtClean="0"/>
              <a:t>式の導出は</a:t>
            </a:r>
            <a:r>
              <a:rPr lang="en-US" altLang="ja-JP" sz="2500" dirty="0" smtClean="0"/>
              <a:t>Sarazin&amp;Roddier1990</a:t>
            </a:r>
            <a:r>
              <a:rPr lang="ja-JP" altLang="en-US" sz="2500" dirty="0" smtClean="0"/>
              <a:t>に詳しい。</a:t>
            </a:r>
            <a:endParaRPr lang="ja-JP" altLang="en-US" sz="2500" dirty="0"/>
          </a:p>
        </p:txBody>
      </p:sp>
      <p:pic>
        <p:nvPicPr>
          <p:cNvPr id="15" name="Picture 2" descr="\begin{eqnarray}&#10; \sigma_l^2&amp;=&amp;2\lambda^2r_0^{-\frac{5}{3}}(0.179D^{-\frac{1}{3}}-0.0968d^{-\frac{1}{3}}) \\&#10; \sigma_t^2&amp;=&amp;2\lambda^2r_0^{-\frac{5}{3}}(0.179D^{-\frac{1}{3}}-0.145d^{-\frac{1}{3}})&#10;\end{eqnarray}">
            <a:hlinkClick r:id="rId13"/>
          </p:cNvPr>
          <p:cNvPicPr>
            <a:picLocks noChangeAspect="1" noChangeArrowheads="1"/>
          </p:cNvPicPr>
          <p:nvPr/>
        </p:nvPicPr>
        <p:blipFill rotWithShape="1">
          <a:blip r:embed="rId14">
            <a:duotone>
              <a:prstClr val="black"/>
              <a:schemeClr val="tx1">
                <a:tint val="45000"/>
                <a:satMod val="400000"/>
              </a:schemeClr>
            </a:duotone>
            <a:extLst>
              <a:ext uri="{28A0092B-C50C-407E-A947-70E740481C1C}">
                <a14:useLocalDpi xmlns:a14="http://schemas.microsoft.com/office/drawing/2010/main" val="0"/>
              </a:ext>
            </a:extLst>
          </a:blip>
          <a:srcRect r="29491"/>
          <a:stretch/>
        </p:blipFill>
        <p:spPr bwMode="auto">
          <a:xfrm>
            <a:off x="3156544" y="15355590"/>
            <a:ext cx="5025685"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gin{eqnarray}&#10; \theta=0.98\frac{\lambda}{r_0}&#10;\label{eq:005}&#10;\end{eqnarray}">
            <a:hlinkClick r:id="rId15"/>
          </p:cNvPr>
          <p:cNvPicPr>
            <a:picLocks noChangeAspect="1" noChangeArrowheads="1"/>
          </p:cNvPicPr>
          <p:nvPr/>
        </p:nvPicPr>
        <p:blipFill rotWithShape="1">
          <a:blip r:embed="rId16">
            <a:duotone>
              <a:prstClr val="black"/>
              <a:schemeClr val="tx1">
                <a:tint val="45000"/>
                <a:satMod val="400000"/>
              </a:schemeClr>
            </a:duotone>
            <a:extLst>
              <a:ext uri="{28A0092B-C50C-407E-A947-70E740481C1C}">
                <a14:useLocalDpi xmlns:a14="http://schemas.microsoft.com/office/drawing/2010/main" val="0"/>
              </a:ext>
            </a:extLst>
          </a:blip>
          <a:srcRect r="76316"/>
          <a:stretch/>
        </p:blipFill>
        <p:spPr bwMode="auto">
          <a:xfrm>
            <a:off x="3156544" y="14635510"/>
            <a:ext cx="1417969" cy="64800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288000" y="16772806"/>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2. </a:t>
            </a:r>
            <a:r>
              <a:rPr kumimoji="1" lang="ja-JP" altLang="en-US" sz="4000" dirty="0" smtClean="0">
                <a:solidFill>
                  <a:schemeClr val="bg1"/>
                </a:solidFill>
              </a:rPr>
              <a:t>装置</a:t>
            </a:r>
            <a:endParaRPr kumimoji="1" lang="ja-JP" altLang="en-US" sz="4000" dirty="0">
              <a:solidFill>
                <a:schemeClr val="bg1"/>
              </a:solidFill>
            </a:endParaRPr>
          </a:p>
        </p:txBody>
      </p:sp>
      <p:sp>
        <p:nvSpPr>
          <p:cNvPr id="34" name="テキスト ボックス 33"/>
          <p:cNvSpPr txBox="1"/>
          <p:nvPr/>
        </p:nvSpPr>
        <p:spPr>
          <a:xfrm>
            <a:off x="10459467" y="14779526"/>
            <a:ext cx="4536504" cy="1246495"/>
          </a:xfrm>
          <a:prstGeom prst="rect">
            <a:avLst/>
          </a:prstGeom>
          <a:noFill/>
        </p:spPr>
        <p:txBody>
          <a:bodyPr wrap="square" rtlCol="0">
            <a:spAutoFit/>
          </a:bodyPr>
          <a:lstStyle/>
          <a:p>
            <a:pPr algn="just"/>
            <a:r>
              <a:rPr kumimoji="1" lang="ja-JP" altLang="en-US" sz="2500" dirty="0" smtClean="0"/>
              <a:t>図</a:t>
            </a:r>
            <a:r>
              <a:rPr kumimoji="1" lang="en-US" altLang="ja-JP" sz="2500" dirty="0" smtClean="0"/>
              <a:t>2. 2</a:t>
            </a:r>
            <a:r>
              <a:rPr kumimoji="1" lang="ja-JP" altLang="en-US" sz="2500" dirty="0" err="1" smtClean="0"/>
              <a:t>つの</a:t>
            </a:r>
            <a:r>
              <a:rPr kumimoji="1" lang="ja-JP" altLang="en-US" sz="2500" dirty="0" smtClean="0"/>
              <a:t>開口を</a:t>
            </a:r>
            <a:r>
              <a:rPr lang="ja-JP" altLang="en-US" sz="2500" dirty="0" smtClean="0"/>
              <a:t>結んだ</a:t>
            </a:r>
            <a:r>
              <a:rPr kumimoji="1" lang="ja-JP" altLang="en-US" sz="2500" dirty="0" smtClean="0"/>
              <a:t>方向を</a:t>
            </a:r>
            <a:r>
              <a:rPr kumimoji="1" lang="en-US" altLang="ja-JP" sz="2500" dirty="0" smtClean="0"/>
              <a:t>longitudinal</a:t>
            </a:r>
            <a:r>
              <a:rPr kumimoji="1" lang="ja-JP" altLang="en-US" sz="2500" dirty="0" smtClean="0"/>
              <a:t>方向、直交する方向を</a:t>
            </a:r>
            <a:r>
              <a:rPr lang="en-US" altLang="ja-JP" sz="2500" dirty="0" err="1" smtClean="0"/>
              <a:t>transeverse</a:t>
            </a:r>
            <a:r>
              <a:rPr lang="ja-JP" altLang="en-US" sz="2500" dirty="0" smtClean="0"/>
              <a:t>方向と定義</a:t>
            </a:r>
            <a:r>
              <a:rPr lang="ja-JP" altLang="en-US" sz="2500" dirty="0"/>
              <a:t>する</a:t>
            </a:r>
            <a:r>
              <a:rPr lang="ja-JP" altLang="en-US" sz="2500" dirty="0" smtClean="0"/>
              <a:t>。</a:t>
            </a:r>
            <a:endParaRPr kumimoji="1" lang="ja-JP" altLang="en-US" sz="2500" dirty="0"/>
          </a:p>
        </p:txBody>
      </p:sp>
      <p:sp>
        <p:nvSpPr>
          <p:cNvPr id="67" name="正方形/長方形 66"/>
          <p:cNvSpPr/>
          <p:nvPr/>
        </p:nvSpPr>
        <p:spPr>
          <a:xfrm>
            <a:off x="288000" y="17980967"/>
            <a:ext cx="10603515" cy="4324261"/>
          </a:xfrm>
          <a:prstGeom prst="rect">
            <a:avLst/>
          </a:prstGeom>
        </p:spPr>
        <p:txBody>
          <a:bodyPr wrap="square">
            <a:spAutoFit/>
          </a:bodyPr>
          <a:lstStyle/>
          <a:p>
            <a:pPr algn="just"/>
            <a:r>
              <a:rPr lang="en-US" altLang="ja-JP" sz="2500" dirty="0"/>
              <a:t>DIMM</a:t>
            </a:r>
            <a:r>
              <a:rPr lang="ja-JP" altLang="en-US" sz="2500" dirty="0"/>
              <a:t>観測には</a:t>
            </a:r>
            <a:r>
              <a:rPr lang="en-US" altLang="ja-JP" sz="2500" dirty="0"/>
              <a:t>IK</a:t>
            </a:r>
            <a:r>
              <a:rPr lang="ja-JP" altLang="en-US" sz="2500" dirty="0" smtClean="0"/>
              <a:t>技研</a:t>
            </a:r>
            <a:r>
              <a:rPr lang="en-US" altLang="ja-JP" sz="2500" dirty="0" smtClean="0"/>
              <a:t>(</a:t>
            </a:r>
            <a:r>
              <a:rPr lang="ja-JP" altLang="en-US" sz="2500" dirty="0" smtClean="0"/>
              <a:t>株</a:t>
            </a:r>
            <a:r>
              <a:rPr lang="en-US" altLang="ja-JP" sz="2500" dirty="0" smtClean="0"/>
              <a:t>)</a:t>
            </a:r>
            <a:r>
              <a:rPr lang="ja-JP" altLang="en-US" sz="2500" dirty="0" smtClean="0"/>
              <a:t> と</a:t>
            </a:r>
            <a:r>
              <a:rPr lang="ja-JP" altLang="en-US" sz="2500" dirty="0"/>
              <a:t>東北大学で共同開発した南極</a:t>
            </a:r>
            <a:r>
              <a:rPr lang="en-US" altLang="ja-JP" sz="2500" dirty="0"/>
              <a:t>40cm</a:t>
            </a:r>
            <a:r>
              <a:rPr lang="ja-JP" altLang="en-US" sz="2500" dirty="0"/>
              <a:t>赤外線望遠鏡</a:t>
            </a:r>
            <a:r>
              <a:rPr lang="en-US" altLang="ja-JP" sz="2500" dirty="0"/>
              <a:t>(AIRT40)</a:t>
            </a:r>
            <a:r>
              <a:rPr lang="ja-JP" altLang="en-US" sz="2500" dirty="0"/>
              <a:t>を用いた</a:t>
            </a:r>
            <a:r>
              <a:rPr lang="ja-JP" altLang="en-US" sz="2500" dirty="0" smtClean="0"/>
              <a:t>。</a:t>
            </a:r>
            <a:r>
              <a:rPr lang="en-US" altLang="ja-JP" sz="2500" dirty="0" smtClean="0"/>
              <a:t>AIRT40</a:t>
            </a:r>
            <a:r>
              <a:rPr lang="ja-JP" altLang="en-US" sz="2500" dirty="0"/>
              <a:t>は口径</a:t>
            </a:r>
            <a:r>
              <a:rPr lang="en-US" altLang="ja-JP" sz="2500" dirty="0"/>
              <a:t>40cm</a:t>
            </a:r>
            <a:r>
              <a:rPr lang="ja-JP" altLang="en-US" sz="2500" dirty="0"/>
              <a:t>の反射望遠鏡で</a:t>
            </a:r>
            <a:r>
              <a:rPr lang="en-US" altLang="ja-JP" sz="2500" dirty="0"/>
              <a:t>-</a:t>
            </a:r>
            <a:r>
              <a:rPr lang="en-US" altLang="ja-JP" sz="2500" dirty="0" smtClean="0"/>
              <a:t>80</a:t>
            </a:r>
            <a:r>
              <a:rPr lang="ja-JP" altLang="en-US" sz="2500" dirty="0" smtClean="0"/>
              <a:t>℃でも</a:t>
            </a:r>
            <a:r>
              <a:rPr lang="ja-JP" altLang="en-US" sz="2500" dirty="0"/>
              <a:t>動作可能な望遠鏡である</a:t>
            </a:r>
            <a:r>
              <a:rPr lang="ja-JP" altLang="en-US" sz="2500" dirty="0" smtClean="0"/>
              <a:t>。</a:t>
            </a:r>
            <a:r>
              <a:rPr lang="ja-JP" altLang="en-US" sz="2500" dirty="0"/>
              <a:t>ドームふじ基地付近の雪面に設置し、開口の高さは地表面</a:t>
            </a:r>
            <a:r>
              <a:rPr lang="ja-JP" altLang="en-US" sz="2500" dirty="0" smtClean="0"/>
              <a:t>から約</a:t>
            </a:r>
            <a:r>
              <a:rPr lang="en-US" altLang="ja-JP" sz="2500" dirty="0" smtClean="0"/>
              <a:t>2m</a:t>
            </a:r>
            <a:r>
              <a:rPr lang="ja-JP" altLang="en-US" sz="2500" dirty="0" err="1" smtClean="0"/>
              <a:t>。</a:t>
            </a:r>
            <a:r>
              <a:rPr lang="en-US" altLang="ja-JP" sz="2500" dirty="0" smtClean="0"/>
              <a:t>AIRT40</a:t>
            </a:r>
            <a:r>
              <a:rPr lang="ja-JP" altLang="en-US" sz="2500" dirty="0" err="1" smtClean="0"/>
              <a:t>は近</a:t>
            </a:r>
            <a:r>
              <a:rPr lang="ja-JP" altLang="en-US" sz="2500" dirty="0" smtClean="0"/>
              <a:t>赤外線観測を主目的とした望遠鏡のため、鏡筒はトラス構造で熱放射を最小限とした設計となっているが、そのため可視光での観測では散乱光の影響が大きく、得られた画像</a:t>
            </a:r>
            <a:r>
              <a:rPr lang="ja-JP" altLang="en-US" sz="2500" dirty="0"/>
              <a:t>のコントラストが低く重心検出が困難で</a:t>
            </a:r>
            <a:r>
              <a:rPr lang="ja-JP" altLang="en-US" sz="2500" dirty="0" smtClean="0"/>
              <a:t>あった。そこで現地でアルミホイルを用いて鏡</a:t>
            </a:r>
            <a:r>
              <a:rPr lang="ja-JP" altLang="en-US" sz="2500" dirty="0"/>
              <a:t>筒を完全</a:t>
            </a:r>
            <a:r>
              <a:rPr lang="ja-JP" altLang="en-US" sz="2500" dirty="0" smtClean="0"/>
              <a:t>に被って遮光し、十分なコントラストで観測を実施した。このアルミホイル</a:t>
            </a:r>
            <a:r>
              <a:rPr lang="ja-JP" altLang="en-US" sz="2500" dirty="0"/>
              <a:t>は厚さ</a:t>
            </a:r>
            <a:r>
              <a:rPr lang="en-US" altLang="ja-JP" sz="2500" dirty="0"/>
              <a:t>0.01mm</a:t>
            </a:r>
            <a:r>
              <a:rPr lang="ja-JP" altLang="en-US" sz="2500" dirty="0"/>
              <a:t>と極めて薄くかつ高い反射率をもつことから暖まりにくく</a:t>
            </a:r>
            <a:r>
              <a:rPr lang="ja-JP" altLang="en-US" sz="2500" dirty="0" smtClean="0"/>
              <a:t>、アルミホイルの鏡筒内部</a:t>
            </a:r>
            <a:r>
              <a:rPr lang="ja-JP" altLang="en-US" sz="2500" dirty="0"/>
              <a:t>の乱流</a:t>
            </a:r>
            <a:r>
              <a:rPr lang="ja-JP" altLang="en-US" sz="2500" dirty="0" smtClean="0"/>
              <a:t>発生を最低限</a:t>
            </a:r>
            <a:r>
              <a:rPr lang="ja-JP" altLang="en-US" sz="2500" dirty="0"/>
              <a:t>に抑えられたと考えられる。</a:t>
            </a:r>
          </a:p>
          <a:p>
            <a:pPr algn="just"/>
            <a:r>
              <a:rPr lang="ja-JP" altLang="en-US" sz="2500" dirty="0" smtClean="0"/>
              <a:t>表</a:t>
            </a:r>
            <a:r>
              <a:rPr lang="en-US" altLang="ja-JP" sz="2500" dirty="0"/>
              <a:t>1</a:t>
            </a:r>
            <a:r>
              <a:rPr lang="ja-JP" altLang="en-US" sz="2500" dirty="0"/>
              <a:t>に</a:t>
            </a:r>
            <a:r>
              <a:rPr lang="ja-JP" altLang="en-US" sz="2500" dirty="0" smtClean="0"/>
              <a:t>観測</a:t>
            </a:r>
            <a:r>
              <a:rPr lang="ja-JP" altLang="en-US" sz="2500" dirty="0"/>
              <a:t>時の</a:t>
            </a:r>
            <a:r>
              <a:rPr lang="en-US" altLang="ja-JP" sz="2500" dirty="0"/>
              <a:t>AIRT40</a:t>
            </a:r>
            <a:r>
              <a:rPr lang="ja-JP" altLang="en-US" sz="2500" dirty="0" smtClean="0"/>
              <a:t>の諸元、及び</a:t>
            </a:r>
            <a:r>
              <a:rPr lang="ja-JP" altLang="en-US" sz="2500" dirty="0"/>
              <a:t>図</a:t>
            </a:r>
            <a:r>
              <a:rPr lang="en-US" altLang="ja-JP" sz="2500" dirty="0"/>
              <a:t>3</a:t>
            </a:r>
            <a:r>
              <a:rPr lang="ja-JP" altLang="en-US" sz="2500" dirty="0" smtClean="0"/>
              <a:t>に写真を示す。</a:t>
            </a:r>
            <a:endParaRPr lang="ja-JP" altLang="en-US" sz="2500" dirty="0"/>
          </a:p>
        </p:txBody>
      </p:sp>
      <p:pic>
        <p:nvPicPr>
          <p:cNvPr id="71" name="Picture 2" descr="C:\Private\南極写真\jpg_内陸旅行\DSC_7367.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8164" t="14545" r="4598" b="9542"/>
          <a:stretch/>
        </p:blipFill>
        <p:spPr bwMode="auto">
          <a:xfrm>
            <a:off x="1098427" y="22305228"/>
            <a:ext cx="4301621"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Private\南極写真\jpg_内陸旅行\DSC_7393.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l="36246" t="54" r="9534" b="6989"/>
          <a:stretch/>
        </p:blipFill>
        <p:spPr bwMode="auto">
          <a:xfrm>
            <a:off x="5772920" y="22305228"/>
            <a:ext cx="2183596" cy="2340000"/>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直線矢印コネクタ 69"/>
          <p:cNvCxnSpPr/>
          <p:nvPr/>
        </p:nvCxnSpPr>
        <p:spPr>
          <a:xfrm flipV="1">
            <a:off x="8293200" y="22602835"/>
            <a:ext cx="0" cy="204239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8437216" y="23545036"/>
            <a:ext cx="2143536" cy="477054"/>
          </a:xfrm>
          <a:prstGeom prst="rect">
            <a:avLst/>
          </a:prstGeom>
        </p:spPr>
        <p:txBody>
          <a:bodyPr wrap="none">
            <a:spAutoFit/>
          </a:bodyPr>
          <a:lstStyle/>
          <a:p>
            <a:r>
              <a:rPr lang="ja-JP" altLang="en-US" sz="2500" dirty="0"/>
              <a:t>雪面</a:t>
            </a:r>
            <a:r>
              <a:rPr lang="ja-JP" altLang="en-US" sz="2500" dirty="0" smtClean="0"/>
              <a:t>から約</a:t>
            </a:r>
            <a:r>
              <a:rPr lang="en-US" altLang="ja-JP" sz="2500" dirty="0" smtClean="0"/>
              <a:t>2m</a:t>
            </a:r>
            <a:endParaRPr lang="ja-JP" altLang="en-US" sz="2500" dirty="0"/>
          </a:p>
        </p:txBody>
      </p:sp>
      <p:sp>
        <p:nvSpPr>
          <p:cNvPr id="74" name="正方形/長方形 73"/>
          <p:cNvSpPr/>
          <p:nvPr/>
        </p:nvSpPr>
        <p:spPr>
          <a:xfrm>
            <a:off x="2564141" y="24645228"/>
            <a:ext cx="5367175" cy="477054"/>
          </a:xfrm>
          <a:prstGeom prst="rect">
            <a:avLst/>
          </a:prstGeom>
        </p:spPr>
        <p:txBody>
          <a:bodyPr wrap="none">
            <a:spAutoFit/>
          </a:bodyPr>
          <a:lstStyle/>
          <a:p>
            <a:r>
              <a:rPr lang="ja-JP" altLang="en-US" sz="2500" dirty="0"/>
              <a:t>図</a:t>
            </a:r>
            <a:r>
              <a:rPr lang="en-US" altLang="ja-JP" sz="2500" dirty="0" smtClean="0"/>
              <a:t>3.</a:t>
            </a:r>
            <a:r>
              <a:rPr lang="ja-JP" altLang="en-US" sz="2500" dirty="0" smtClean="0"/>
              <a:t> 観測</a:t>
            </a:r>
            <a:r>
              <a:rPr lang="ja-JP" altLang="en-US" sz="2500" dirty="0"/>
              <a:t>時の</a:t>
            </a:r>
            <a:r>
              <a:rPr lang="en-US" altLang="ja-JP" sz="2500" dirty="0" smtClean="0"/>
              <a:t>AIRT40</a:t>
            </a:r>
            <a:r>
              <a:rPr lang="ja-JP" altLang="en-US" sz="2500" dirty="0" err="1" smtClean="0"/>
              <a:t>。</a:t>
            </a:r>
            <a:r>
              <a:rPr lang="ja-JP" altLang="en-US" sz="2500" dirty="0" smtClean="0"/>
              <a:t>背後は雪上車。</a:t>
            </a:r>
            <a:endParaRPr lang="ja-JP" altLang="en-US" sz="2500" dirty="0"/>
          </a:p>
        </p:txBody>
      </p:sp>
      <p:graphicFrame>
        <p:nvGraphicFramePr>
          <p:cNvPr id="75" name="表 74"/>
          <p:cNvGraphicFramePr>
            <a:graphicFrameLocks noGrp="1"/>
          </p:cNvGraphicFramePr>
          <p:nvPr>
            <p:extLst>
              <p:ext uri="{D42A27DB-BD31-4B8C-83A1-F6EECF244321}">
                <p14:modId xmlns:p14="http://schemas.microsoft.com/office/powerpoint/2010/main" val="2429437545"/>
              </p:ext>
            </p:extLst>
          </p:nvPr>
        </p:nvGraphicFramePr>
        <p:xfrm>
          <a:off x="10912572" y="21540142"/>
          <a:ext cx="4011391" cy="2560320"/>
        </p:xfrm>
        <a:graphic>
          <a:graphicData uri="http://schemas.openxmlformats.org/drawingml/2006/table">
            <a:tbl>
              <a:tblPr firstRow="1" bandRow="1">
                <a:tableStyleId>{D7AC3CCA-C797-4891-BE02-D94E43425B78}</a:tableStyleId>
              </a:tblPr>
              <a:tblGrid>
                <a:gridCol w="2113292"/>
                <a:gridCol w="1898099"/>
              </a:tblGrid>
              <a:tr h="0">
                <a:tc>
                  <a:txBody>
                    <a:bodyPr/>
                    <a:lstStyle/>
                    <a:p>
                      <a:pPr algn="ctr"/>
                      <a:r>
                        <a:rPr kumimoji="1" lang="ja-JP" altLang="en-US" sz="1800" b="0" dirty="0" smtClean="0">
                          <a:latin typeface="+mn-lt"/>
                          <a:ea typeface="+mn-ea"/>
                        </a:rPr>
                        <a:t>開口数</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4</a:t>
                      </a:r>
                      <a:endParaRPr kumimoji="1" lang="ja-JP" altLang="en-US" sz="1800" b="0" dirty="0">
                        <a:latin typeface="+mn-lt"/>
                        <a:ea typeface="+mn-ea"/>
                      </a:endParaRPr>
                    </a:p>
                  </a:txBody>
                  <a:tcPr/>
                </a:tc>
              </a:tr>
              <a:tr h="283413">
                <a:tc>
                  <a:txBody>
                    <a:bodyPr/>
                    <a:lstStyle/>
                    <a:p>
                      <a:pPr algn="ctr"/>
                      <a:r>
                        <a:rPr kumimoji="1" lang="ja-JP" altLang="en-US" sz="1800" dirty="0" smtClean="0">
                          <a:latin typeface="+mn-lt"/>
                          <a:ea typeface="+mn-ea"/>
                        </a:rPr>
                        <a:t>開口間距離 </a:t>
                      </a:r>
                      <a:r>
                        <a:rPr kumimoji="1" lang="en-US" altLang="ja-JP" sz="1800" dirty="0" smtClean="0">
                          <a:latin typeface="+mn-lt"/>
                          <a:ea typeface="+mn-ea"/>
                        </a:rPr>
                        <a:t>d</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250mm</a:t>
                      </a:r>
                      <a:endParaRPr kumimoji="1" lang="ja-JP" altLang="en-US" sz="1800" b="0" dirty="0">
                        <a:latin typeface="+mn-lt"/>
                        <a:ea typeface="+mn-ea"/>
                      </a:endParaRPr>
                    </a:p>
                  </a:txBody>
                  <a:tcPr/>
                </a:tc>
              </a:tr>
              <a:tr h="283413">
                <a:tc>
                  <a:txBody>
                    <a:bodyPr/>
                    <a:lstStyle/>
                    <a:p>
                      <a:pPr algn="ctr"/>
                      <a:r>
                        <a:rPr kumimoji="1" lang="ja-JP" altLang="en-US" sz="1800" dirty="0" smtClean="0">
                          <a:latin typeface="+mn-lt"/>
                          <a:ea typeface="+mn-ea"/>
                        </a:rPr>
                        <a:t>開口直径 </a:t>
                      </a:r>
                      <a:r>
                        <a:rPr kumimoji="1" lang="en-US" altLang="ja-JP" sz="1800" dirty="0" smtClean="0">
                          <a:latin typeface="+mn-lt"/>
                          <a:ea typeface="+mn-ea"/>
                        </a:rPr>
                        <a:t>D</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74mm</a:t>
                      </a:r>
                      <a:endParaRPr kumimoji="1" lang="ja-JP" altLang="en-US" sz="1800" b="0" dirty="0">
                        <a:latin typeface="+mn-lt"/>
                        <a:ea typeface="+mn-ea"/>
                      </a:endParaRPr>
                    </a:p>
                  </a:txBody>
                  <a:tcPr/>
                </a:tc>
              </a:tr>
              <a:tr h="283413">
                <a:tc>
                  <a:txBody>
                    <a:bodyPr/>
                    <a:lstStyle/>
                    <a:p>
                      <a:pPr algn="ctr"/>
                      <a:r>
                        <a:rPr kumimoji="1" lang="ja-JP" altLang="en-US" sz="1800" dirty="0" smtClean="0">
                          <a:latin typeface="+mn-lt"/>
                          <a:ea typeface="+mn-ea"/>
                        </a:rPr>
                        <a:t>プリズム頂角</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30”</a:t>
                      </a:r>
                      <a:endParaRPr kumimoji="1" lang="ja-JP" altLang="en-US" sz="1800" b="0" dirty="0">
                        <a:latin typeface="+mn-lt"/>
                        <a:ea typeface="+mn-ea"/>
                      </a:endParaRPr>
                    </a:p>
                  </a:txBody>
                  <a:tcPr/>
                </a:tc>
              </a:tr>
              <a:tr h="283413">
                <a:tc>
                  <a:txBody>
                    <a:bodyPr/>
                    <a:lstStyle/>
                    <a:p>
                      <a:pPr algn="ctr"/>
                      <a:r>
                        <a:rPr kumimoji="1" lang="ja-JP" altLang="en-US" sz="1800" dirty="0" smtClean="0">
                          <a:latin typeface="+mn-lt"/>
                          <a:ea typeface="+mn-ea"/>
                        </a:rPr>
                        <a:t>ピクセルサイズ</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8.4x9.8μm</a:t>
                      </a:r>
                      <a:endParaRPr kumimoji="1" lang="ja-JP" altLang="en-US" sz="1800" b="0" dirty="0">
                        <a:latin typeface="+mn-lt"/>
                        <a:ea typeface="+mn-ea"/>
                      </a:endParaRPr>
                    </a:p>
                  </a:txBody>
                  <a:tcPr/>
                </a:tc>
              </a:tr>
              <a:tr h="283413">
                <a:tc>
                  <a:txBody>
                    <a:bodyPr/>
                    <a:lstStyle/>
                    <a:p>
                      <a:pPr algn="ctr"/>
                      <a:r>
                        <a:rPr kumimoji="1" lang="ja-JP" altLang="en-US" sz="1800" dirty="0" smtClean="0">
                          <a:latin typeface="+mn-lt"/>
                          <a:ea typeface="+mn-ea"/>
                        </a:rPr>
                        <a:t>ピクセルスケール</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0.390x 0.455”/pix</a:t>
                      </a:r>
                      <a:endParaRPr kumimoji="1" lang="ja-JP" altLang="en-US" sz="1800" b="0" dirty="0">
                        <a:latin typeface="+mn-lt"/>
                        <a:ea typeface="+mn-ea"/>
                      </a:endParaRPr>
                    </a:p>
                  </a:txBody>
                  <a:tcPr/>
                </a:tc>
              </a:tr>
              <a:tr h="283413">
                <a:tc>
                  <a:txBody>
                    <a:bodyPr/>
                    <a:lstStyle/>
                    <a:p>
                      <a:pPr algn="ctr"/>
                      <a:r>
                        <a:rPr kumimoji="1" lang="ja-JP" altLang="en-US" sz="1800" dirty="0" smtClean="0">
                          <a:latin typeface="+mn-lt"/>
                          <a:ea typeface="+mn-ea"/>
                        </a:rPr>
                        <a:t>露出時間</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1/1000sec</a:t>
                      </a:r>
                      <a:endParaRPr kumimoji="1" lang="ja-JP" altLang="en-US" sz="1800" b="0" dirty="0">
                        <a:latin typeface="+mn-lt"/>
                        <a:ea typeface="+mn-ea"/>
                      </a:endParaRPr>
                    </a:p>
                  </a:txBody>
                  <a:tcPr/>
                </a:tc>
              </a:tr>
            </a:tbl>
          </a:graphicData>
        </a:graphic>
      </p:graphicFrame>
      <p:sp>
        <p:nvSpPr>
          <p:cNvPr id="56" name="正方形/長方形 55"/>
          <p:cNvSpPr/>
          <p:nvPr/>
        </p:nvSpPr>
        <p:spPr>
          <a:xfrm>
            <a:off x="11832161" y="24132430"/>
            <a:ext cx="2286203" cy="477054"/>
          </a:xfrm>
          <a:prstGeom prst="rect">
            <a:avLst/>
          </a:prstGeom>
        </p:spPr>
        <p:txBody>
          <a:bodyPr wrap="none">
            <a:spAutoFit/>
          </a:bodyPr>
          <a:lstStyle/>
          <a:p>
            <a:r>
              <a:rPr lang="ja-JP" altLang="en-US" sz="2500" dirty="0" smtClean="0"/>
              <a:t>表</a:t>
            </a:r>
            <a:r>
              <a:rPr lang="en-US" altLang="ja-JP" sz="2500" dirty="0" smtClean="0"/>
              <a:t>2.</a:t>
            </a:r>
            <a:r>
              <a:rPr lang="ja-JP" altLang="en-US" sz="2500" dirty="0" smtClean="0"/>
              <a:t> </a:t>
            </a:r>
            <a:r>
              <a:rPr lang="en-US" altLang="ja-JP" sz="2500" dirty="0" smtClean="0"/>
              <a:t>DIMM</a:t>
            </a:r>
            <a:r>
              <a:rPr lang="ja-JP" altLang="en-US" sz="2500" dirty="0" smtClean="0"/>
              <a:t>諸元</a:t>
            </a:r>
            <a:endParaRPr lang="ja-JP" altLang="en-US" sz="2500" dirty="0"/>
          </a:p>
        </p:txBody>
      </p:sp>
      <p:sp>
        <p:nvSpPr>
          <p:cNvPr id="19" name="正方形/長方形 18"/>
          <p:cNvSpPr/>
          <p:nvPr/>
        </p:nvSpPr>
        <p:spPr>
          <a:xfrm>
            <a:off x="288000" y="30117230"/>
            <a:ext cx="14688000" cy="1246495"/>
          </a:xfrm>
          <a:prstGeom prst="rect">
            <a:avLst/>
          </a:prstGeom>
        </p:spPr>
        <p:txBody>
          <a:bodyPr wrap="square">
            <a:spAutoFit/>
          </a:bodyPr>
          <a:lstStyle/>
          <a:p>
            <a:pPr algn="just"/>
            <a:r>
              <a:rPr lang="en-US" altLang="ja-JP" sz="2500" dirty="0" smtClean="0"/>
              <a:t>2011</a:t>
            </a:r>
            <a:r>
              <a:rPr lang="ja-JP" altLang="en-US" sz="2500" dirty="0"/>
              <a:t>年</a:t>
            </a:r>
            <a:r>
              <a:rPr lang="en-US" altLang="ja-JP" sz="2500" dirty="0"/>
              <a:t>1</a:t>
            </a:r>
            <a:r>
              <a:rPr lang="ja-JP" altLang="en-US" sz="2500" dirty="0"/>
              <a:t>月</a:t>
            </a:r>
            <a:r>
              <a:rPr lang="en-US" altLang="ja-JP" sz="2500" dirty="0"/>
              <a:t>25</a:t>
            </a:r>
            <a:r>
              <a:rPr lang="ja-JP" altLang="en-US" sz="2500" dirty="0"/>
              <a:t>日から</a:t>
            </a:r>
            <a:r>
              <a:rPr lang="en-US" altLang="ja-JP" sz="2500" dirty="0"/>
              <a:t>28</a:t>
            </a:r>
            <a:r>
              <a:rPr lang="ja-JP" altLang="en-US" sz="2500" dirty="0"/>
              <a:t>日に</a:t>
            </a:r>
            <a:r>
              <a:rPr lang="ja-JP" altLang="en-US" sz="2500" dirty="0" smtClean="0"/>
              <a:t>かけて</a:t>
            </a:r>
            <a:r>
              <a:rPr lang="ja-JP" altLang="en-US" sz="2500" dirty="0"/>
              <a:t>観測を</a:t>
            </a:r>
            <a:r>
              <a:rPr lang="ja-JP" altLang="en-US" sz="2500" dirty="0" smtClean="0"/>
              <a:t>実施</a:t>
            </a:r>
            <a:r>
              <a:rPr lang="ja-JP" altLang="en-US" sz="2500" dirty="0"/>
              <a:t>した</a:t>
            </a:r>
            <a:r>
              <a:rPr lang="ja-JP" altLang="en-US" sz="2500" dirty="0" smtClean="0"/>
              <a:t>。観測</a:t>
            </a:r>
            <a:r>
              <a:rPr lang="ja-JP" altLang="en-US" sz="2500" dirty="0"/>
              <a:t>にはカノープス</a:t>
            </a:r>
            <a:r>
              <a:rPr lang="en-US" altLang="ja-JP" sz="2500" dirty="0" smtClean="0"/>
              <a:t>(α </a:t>
            </a:r>
            <a:r>
              <a:rPr lang="en-US" altLang="ja-JP" sz="2500" dirty="0"/>
              <a:t>Car</a:t>
            </a:r>
            <a:r>
              <a:rPr lang="ja-JP" altLang="en-US" sz="2500" dirty="0" err="1"/>
              <a:t>、</a:t>
            </a:r>
            <a:r>
              <a:rPr lang="en-US" altLang="ja-JP" sz="2500" dirty="0"/>
              <a:t>-0.72</a:t>
            </a:r>
            <a:r>
              <a:rPr lang="ja-JP" altLang="en-US" sz="2500" dirty="0"/>
              <a:t>等、</a:t>
            </a:r>
            <a:r>
              <a:rPr lang="ja-JP" altLang="en-US" sz="2500" dirty="0" smtClean="0"/>
              <a:t>赤緯</a:t>
            </a:r>
            <a:r>
              <a:rPr lang="en-US" altLang="ja-JP" sz="2500" dirty="0" smtClean="0"/>
              <a:t>-52°)</a:t>
            </a:r>
            <a:r>
              <a:rPr lang="ja-JP" altLang="en-US" sz="2500" dirty="0"/>
              <a:t>を用いた</a:t>
            </a:r>
            <a:r>
              <a:rPr lang="ja-JP" altLang="en-US" sz="2500" dirty="0" smtClean="0"/>
              <a:t>。測定頻度</a:t>
            </a:r>
            <a:r>
              <a:rPr lang="ja-JP" altLang="en-US" sz="2500" dirty="0"/>
              <a:t>は観測に用いた</a:t>
            </a:r>
            <a:r>
              <a:rPr lang="en-US" altLang="ja-JP" sz="2500" dirty="0"/>
              <a:t>PC</a:t>
            </a:r>
            <a:r>
              <a:rPr lang="ja-JP" altLang="en-US" sz="2500" dirty="0"/>
              <a:t>の処理速度に依存するが、概ね</a:t>
            </a:r>
            <a:r>
              <a:rPr lang="en-US" altLang="ja-JP" sz="2500" dirty="0"/>
              <a:t>3</a:t>
            </a:r>
            <a:r>
              <a:rPr lang="ja-JP" altLang="en-US" sz="2500" dirty="0"/>
              <a:t>秒に</a:t>
            </a:r>
            <a:r>
              <a:rPr lang="en-US" altLang="ja-JP" sz="2500" dirty="0"/>
              <a:t>1</a:t>
            </a:r>
            <a:r>
              <a:rPr lang="ja-JP" altLang="en-US" sz="2500" dirty="0" smtClean="0"/>
              <a:t>回であった。観測期</a:t>
            </a:r>
            <a:r>
              <a:rPr lang="ja-JP" altLang="en-US" sz="2500" dirty="0"/>
              <a:t>間中はあまり天候に恵まれなかったが、</a:t>
            </a:r>
            <a:r>
              <a:rPr lang="en-US" altLang="ja-JP" sz="2500" dirty="0"/>
              <a:t>4</a:t>
            </a:r>
            <a:r>
              <a:rPr lang="ja-JP" altLang="en-US" sz="2500" dirty="0"/>
              <a:t>日間で合計</a:t>
            </a:r>
            <a:r>
              <a:rPr lang="en-US" altLang="ja-JP" sz="2500" dirty="0"/>
              <a:t>14,463</a:t>
            </a:r>
            <a:r>
              <a:rPr lang="ja-JP" altLang="en-US" sz="2500" dirty="0"/>
              <a:t>回のシーイング取得を行うことができた。</a:t>
            </a:r>
          </a:p>
        </p:txBody>
      </p:sp>
      <p:sp>
        <p:nvSpPr>
          <p:cNvPr id="59" name="テキスト ボックス 58"/>
          <p:cNvSpPr txBox="1"/>
          <p:nvPr/>
        </p:nvSpPr>
        <p:spPr>
          <a:xfrm>
            <a:off x="288000" y="29325142"/>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3.</a:t>
            </a:r>
            <a:r>
              <a:rPr lang="ja-JP" altLang="en-US" sz="4000" dirty="0">
                <a:solidFill>
                  <a:schemeClr val="bg1"/>
                </a:solidFill>
              </a:rPr>
              <a:t>観測</a:t>
            </a:r>
            <a:endParaRPr kumimoji="1" lang="ja-JP" altLang="en-US" sz="4000" dirty="0">
              <a:solidFill>
                <a:schemeClr val="bg1"/>
              </a:solidFill>
            </a:endParaRPr>
          </a:p>
        </p:txBody>
      </p:sp>
      <p:sp>
        <p:nvSpPr>
          <p:cNvPr id="29" name="正方形/長方形 28"/>
          <p:cNvSpPr/>
          <p:nvPr/>
        </p:nvSpPr>
        <p:spPr>
          <a:xfrm>
            <a:off x="288000" y="32559405"/>
            <a:ext cx="14688000" cy="1631216"/>
          </a:xfrm>
          <a:prstGeom prst="rect">
            <a:avLst/>
          </a:prstGeom>
        </p:spPr>
        <p:txBody>
          <a:bodyPr wrap="square">
            <a:spAutoFit/>
          </a:bodyPr>
          <a:lstStyle/>
          <a:p>
            <a:pPr algn="just"/>
            <a:r>
              <a:rPr lang="ja-JP" altLang="en-US" sz="2500" dirty="0"/>
              <a:t>ある瞬間に得られるシーイングは垂直</a:t>
            </a:r>
            <a:r>
              <a:rPr lang="ja-JP" altLang="en-US" sz="2500" dirty="0" smtClean="0"/>
              <a:t>ペア</a:t>
            </a:r>
            <a:r>
              <a:rPr lang="ja-JP" altLang="en-US" sz="2500" dirty="0"/>
              <a:t>・</a:t>
            </a:r>
            <a:r>
              <a:rPr lang="ja-JP" altLang="en-US" sz="2500" dirty="0" smtClean="0"/>
              <a:t>水平</a:t>
            </a:r>
            <a:r>
              <a:rPr lang="ja-JP" altLang="en-US" sz="2500" dirty="0"/>
              <a:t>ペアそれぞれの</a:t>
            </a:r>
            <a:r>
              <a:rPr lang="en-US" altLang="ja-JP" sz="2500" dirty="0" smtClean="0"/>
              <a:t>longitudinal</a:t>
            </a:r>
            <a:r>
              <a:rPr lang="ja-JP" altLang="en-US" sz="2500" dirty="0"/>
              <a:t>・</a:t>
            </a:r>
            <a:r>
              <a:rPr lang="en-US" altLang="ja-JP" sz="2500" dirty="0" smtClean="0"/>
              <a:t>transverse</a:t>
            </a:r>
            <a:r>
              <a:rPr lang="ja-JP" altLang="en-US" sz="2500" dirty="0" smtClean="0"/>
              <a:t>シーイングの合計</a:t>
            </a:r>
            <a:r>
              <a:rPr lang="en-US" altLang="ja-JP" sz="2500" dirty="0"/>
              <a:t>4</a:t>
            </a:r>
            <a:r>
              <a:rPr lang="ja-JP" altLang="en-US" sz="2500" dirty="0" smtClean="0"/>
              <a:t>つ。これら</a:t>
            </a:r>
            <a:r>
              <a:rPr lang="en-US" altLang="ja-JP" sz="2500" dirty="0" smtClean="0"/>
              <a:t>4</a:t>
            </a:r>
            <a:r>
              <a:rPr lang="ja-JP" altLang="en-US" sz="2500" dirty="0" err="1" smtClean="0"/>
              <a:t>つの</a:t>
            </a:r>
            <a:r>
              <a:rPr lang="ja-JP" altLang="en-US" sz="2500" dirty="0" smtClean="0"/>
              <a:t>値</a:t>
            </a:r>
            <a:r>
              <a:rPr lang="ja-JP" altLang="en-US" sz="2500" dirty="0"/>
              <a:t>の平均をその瞬間のシーイングと</a:t>
            </a:r>
            <a:r>
              <a:rPr lang="ja-JP" altLang="en-US" sz="2500" dirty="0" smtClean="0"/>
              <a:t>しその標準偏差を</a:t>
            </a:r>
            <a:r>
              <a:rPr lang="ja-JP" altLang="en-US" sz="2500" dirty="0"/>
              <a:t>測定誤差</a:t>
            </a:r>
            <a:r>
              <a:rPr lang="ja-JP" altLang="en-US" sz="2500" dirty="0" smtClean="0"/>
              <a:t>と</a:t>
            </a:r>
            <a:r>
              <a:rPr lang="ja-JP" altLang="en-US" sz="2500" dirty="0"/>
              <a:t>した</a:t>
            </a:r>
            <a:r>
              <a:rPr lang="ja-JP" altLang="en-US" sz="2500" dirty="0" smtClean="0"/>
              <a:t>。なお得られたシーイングには以下で述べるプリズムの取り付け誤差に起因する回転エラーが</a:t>
            </a:r>
            <a:r>
              <a:rPr lang="ja-JP" altLang="en-US" sz="2500" dirty="0"/>
              <a:t>存在</a:t>
            </a:r>
            <a:r>
              <a:rPr lang="ja-JP" altLang="en-US" sz="2500" dirty="0" smtClean="0"/>
              <a:t>したので、まずこれを補正して解析を進めた。回転エラーの補正後は</a:t>
            </a:r>
            <a:r>
              <a:rPr lang="en-US" altLang="ja-JP" sz="2500" dirty="0" smtClean="0"/>
              <a:t>4</a:t>
            </a:r>
            <a:r>
              <a:rPr lang="ja-JP" altLang="en-US" sz="2500" dirty="0" err="1" smtClean="0"/>
              <a:t>つの</a:t>
            </a:r>
            <a:r>
              <a:rPr lang="ja-JP" altLang="en-US" sz="2500" dirty="0" smtClean="0"/>
              <a:t>シーイングは良く一致し、測定誤差は</a:t>
            </a:r>
            <a:r>
              <a:rPr lang="en-US" altLang="ja-JP" sz="2500" dirty="0" smtClean="0"/>
              <a:t>0.1</a:t>
            </a:r>
            <a:r>
              <a:rPr lang="ja-JP" altLang="en-US" sz="2500" dirty="0" smtClean="0"/>
              <a:t>秒角以下であった。</a:t>
            </a:r>
            <a:endParaRPr lang="ja-JP" altLang="en-US" sz="2500" dirty="0"/>
          </a:p>
        </p:txBody>
      </p:sp>
      <p:sp>
        <p:nvSpPr>
          <p:cNvPr id="68" name="正方形/長方形 67"/>
          <p:cNvSpPr/>
          <p:nvPr/>
        </p:nvSpPr>
        <p:spPr>
          <a:xfrm>
            <a:off x="288000" y="17480692"/>
            <a:ext cx="1415772" cy="584775"/>
          </a:xfrm>
          <a:prstGeom prst="rect">
            <a:avLst/>
          </a:prstGeom>
        </p:spPr>
        <p:txBody>
          <a:bodyPr wrap="none">
            <a:spAutoFit/>
          </a:bodyPr>
          <a:lstStyle/>
          <a:p>
            <a:r>
              <a:rPr lang="ja-JP" altLang="en-US" sz="3200" u="sng" dirty="0"/>
              <a:t>望遠鏡</a:t>
            </a:r>
            <a:endParaRPr lang="ja-JP" altLang="en-US" u="sng" dirty="0"/>
          </a:p>
        </p:txBody>
      </p:sp>
      <p:sp>
        <p:nvSpPr>
          <p:cNvPr id="76" name="正方形/長方形 75"/>
          <p:cNvSpPr/>
          <p:nvPr/>
        </p:nvSpPr>
        <p:spPr>
          <a:xfrm>
            <a:off x="288000" y="24860646"/>
            <a:ext cx="1244251" cy="584775"/>
          </a:xfrm>
          <a:prstGeom prst="rect">
            <a:avLst/>
          </a:prstGeom>
        </p:spPr>
        <p:txBody>
          <a:bodyPr wrap="none">
            <a:spAutoFit/>
          </a:bodyPr>
          <a:lstStyle/>
          <a:p>
            <a:r>
              <a:rPr lang="en-US" altLang="ja-JP" sz="3200" u="sng" dirty="0" smtClean="0"/>
              <a:t>DIMM</a:t>
            </a:r>
            <a:endParaRPr lang="ja-JP" altLang="en-US" sz="3200" u="sng" dirty="0"/>
          </a:p>
        </p:txBody>
      </p:sp>
      <p:sp>
        <p:nvSpPr>
          <p:cNvPr id="35" name="正方形/長方形 34"/>
          <p:cNvSpPr/>
          <p:nvPr/>
        </p:nvSpPr>
        <p:spPr>
          <a:xfrm>
            <a:off x="288000" y="25301405"/>
            <a:ext cx="12125635" cy="3554819"/>
          </a:xfrm>
          <a:prstGeom prst="rect">
            <a:avLst/>
          </a:prstGeom>
        </p:spPr>
        <p:txBody>
          <a:bodyPr wrap="square">
            <a:spAutoFit/>
          </a:bodyPr>
          <a:lstStyle/>
          <a:p>
            <a:pPr algn="just"/>
            <a:r>
              <a:rPr lang="en-US" altLang="ja-JP" sz="2500" dirty="0" smtClean="0"/>
              <a:t>DIMM</a:t>
            </a:r>
            <a:r>
              <a:rPr lang="ja-JP" altLang="en-US" sz="2500" dirty="0" smtClean="0"/>
              <a:t>は本原</a:t>
            </a:r>
            <a:r>
              <a:rPr lang="ja-JP" altLang="en-US" sz="2500" dirty="0"/>
              <a:t>顕太郎氏</a:t>
            </a:r>
            <a:r>
              <a:rPr lang="en-US" altLang="ja-JP" sz="2500" dirty="0"/>
              <a:t>(</a:t>
            </a:r>
            <a:r>
              <a:rPr lang="ja-JP" altLang="en-US" sz="2500" dirty="0"/>
              <a:t>東京大学</a:t>
            </a:r>
            <a:r>
              <a:rPr lang="en-US" altLang="ja-JP" sz="2500" dirty="0"/>
              <a:t>)</a:t>
            </a:r>
            <a:r>
              <a:rPr lang="ja-JP" altLang="en-US" sz="2500" dirty="0"/>
              <a:t>の開発した</a:t>
            </a:r>
            <a:r>
              <a:rPr lang="en-US" altLang="ja-JP" sz="2500" dirty="0"/>
              <a:t>4</a:t>
            </a:r>
            <a:r>
              <a:rPr lang="ja-JP" altLang="en-US" sz="2500" dirty="0"/>
              <a:t>開口</a:t>
            </a:r>
            <a:r>
              <a:rPr lang="en-US" altLang="ja-JP" sz="2500" dirty="0" smtClean="0"/>
              <a:t>DIMM</a:t>
            </a:r>
            <a:r>
              <a:rPr lang="ja-JP" altLang="en-US" sz="2500" dirty="0" smtClean="0"/>
              <a:t>（</a:t>
            </a:r>
            <a:r>
              <a:rPr lang="en-US" altLang="ja-JP" sz="2500" dirty="0" smtClean="0"/>
              <a:t>DIMM</a:t>
            </a:r>
            <a:r>
              <a:rPr lang="en-US" altLang="ja-JP" sz="2500" dirty="0"/>
              <a:t>×</a:t>
            </a:r>
            <a:r>
              <a:rPr lang="en-US" altLang="ja-JP" sz="2500" dirty="0" smtClean="0"/>
              <a:t>2</a:t>
            </a:r>
            <a:r>
              <a:rPr lang="ja-JP" altLang="en-US" sz="2500" dirty="0" smtClean="0"/>
              <a:t>ペア、図</a:t>
            </a:r>
            <a:r>
              <a:rPr lang="en-US" altLang="ja-JP" sz="2500" dirty="0" smtClean="0"/>
              <a:t>4</a:t>
            </a:r>
            <a:r>
              <a:rPr lang="ja-JP" altLang="en-US" sz="2500" dirty="0" smtClean="0"/>
              <a:t>参照）を元に</a:t>
            </a:r>
            <a:r>
              <a:rPr lang="en-US" altLang="ja-JP" sz="2500" dirty="0" smtClean="0"/>
              <a:t>AIRT40</a:t>
            </a:r>
            <a:r>
              <a:rPr lang="ja-JP" altLang="en-US" sz="2500" dirty="0" smtClean="0"/>
              <a:t>に</a:t>
            </a:r>
            <a:r>
              <a:rPr lang="ja-JP" altLang="en-US" sz="2500" dirty="0"/>
              <a:t>最適化して</a:t>
            </a:r>
            <a:r>
              <a:rPr lang="ja-JP" altLang="en-US" sz="2500" dirty="0" smtClean="0"/>
              <a:t>開発した。望遠鏡</a:t>
            </a:r>
            <a:r>
              <a:rPr lang="ja-JP" altLang="en-US" sz="2500" dirty="0"/>
              <a:t>の開口にプリズムを</a:t>
            </a:r>
            <a:r>
              <a:rPr lang="en-US" altLang="ja-JP" sz="2500" dirty="0"/>
              <a:t>4</a:t>
            </a:r>
            <a:r>
              <a:rPr lang="ja-JP" altLang="en-US" sz="2500" dirty="0"/>
              <a:t>つ使うことで</a:t>
            </a:r>
            <a:r>
              <a:rPr lang="en-US" altLang="ja-JP" sz="2500" dirty="0"/>
              <a:t>1</a:t>
            </a:r>
            <a:r>
              <a:rPr lang="ja-JP" altLang="en-US" sz="2500" dirty="0" err="1"/>
              <a:t>つの</a:t>
            </a:r>
            <a:r>
              <a:rPr lang="ja-JP" altLang="en-US" sz="2500" dirty="0"/>
              <a:t>恒星の光を</a:t>
            </a:r>
            <a:r>
              <a:rPr lang="en-US" altLang="ja-JP" sz="2500" dirty="0"/>
              <a:t>4</a:t>
            </a:r>
            <a:r>
              <a:rPr lang="ja-JP" altLang="en-US" sz="2500" dirty="0" err="1"/>
              <a:t>つに</a:t>
            </a:r>
            <a:r>
              <a:rPr lang="ja-JP" altLang="en-US" sz="2500" dirty="0"/>
              <a:t>分割し、これを同じ検出器で観測</a:t>
            </a:r>
            <a:r>
              <a:rPr lang="ja-JP" altLang="en-US" sz="2500" dirty="0" smtClean="0"/>
              <a:t>しその</a:t>
            </a:r>
            <a:r>
              <a:rPr lang="ja-JP" altLang="en-US" sz="2500" dirty="0"/>
              <a:t>相対的な位置の分散を検出する</a:t>
            </a:r>
            <a:r>
              <a:rPr lang="ja-JP" altLang="en-US" sz="2500" dirty="0" smtClean="0"/>
              <a:t>。観測から垂直ペア・水平ペアそれぞれの</a:t>
            </a:r>
            <a:r>
              <a:rPr lang="en-US" altLang="ja-JP" sz="2500" dirty="0" smtClean="0"/>
              <a:t>DIMM</a:t>
            </a:r>
            <a:r>
              <a:rPr lang="ja-JP" altLang="en-US" sz="2500" dirty="0" smtClean="0"/>
              <a:t>からそれぞれ</a:t>
            </a:r>
            <a:r>
              <a:rPr lang="en-US" altLang="ja-JP" sz="2500" dirty="0" smtClean="0"/>
              <a:t>longitudinal</a:t>
            </a:r>
            <a:r>
              <a:rPr lang="ja-JP" altLang="en-US" sz="2500" dirty="0" smtClean="0"/>
              <a:t>方向</a:t>
            </a:r>
            <a:r>
              <a:rPr lang="ja-JP" altLang="en-US" sz="2500" dirty="0"/>
              <a:t>・</a:t>
            </a:r>
            <a:r>
              <a:rPr lang="en-US" altLang="ja-JP" sz="2500" dirty="0" smtClean="0"/>
              <a:t>transverse</a:t>
            </a:r>
            <a:r>
              <a:rPr lang="ja-JP" altLang="en-US" sz="2500" dirty="0" smtClean="0"/>
              <a:t>方向</a:t>
            </a:r>
            <a:r>
              <a:rPr lang="ja-JP" altLang="en-US" sz="2500" dirty="0"/>
              <a:t>のシーイングが</a:t>
            </a:r>
            <a:r>
              <a:rPr lang="ja-JP" altLang="en-US" sz="2500" dirty="0" smtClean="0"/>
              <a:t>得られる。検出</a:t>
            </a:r>
            <a:r>
              <a:rPr lang="ja-JP" altLang="en-US" sz="2500" dirty="0"/>
              <a:t>はワテック</a:t>
            </a:r>
            <a:r>
              <a:rPr lang="en-US" altLang="ja-JP" sz="2500" dirty="0"/>
              <a:t>(</a:t>
            </a:r>
            <a:r>
              <a:rPr lang="ja-JP" altLang="en-US" sz="2500" dirty="0"/>
              <a:t>株</a:t>
            </a:r>
            <a:r>
              <a:rPr lang="en-US" altLang="ja-JP" sz="2500" dirty="0" smtClean="0"/>
              <a:t>)</a:t>
            </a:r>
            <a:r>
              <a:rPr lang="ja-JP" altLang="en-US" sz="2500" dirty="0" smtClean="0"/>
              <a:t> </a:t>
            </a:r>
            <a:r>
              <a:rPr lang="en-US" altLang="ja-JP" sz="2500" dirty="0" smtClean="0"/>
              <a:t>WAT-100N </a:t>
            </a:r>
            <a:r>
              <a:rPr lang="ja-JP" altLang="en-US" sz="2500" dirty="0" smtClean="0"/>
              <a:t>ビデオカメラを</a:t>
            </a:r>
            <a:r>
              <a:rPr lang="ja-JP" altLang="en-US" sz="2500" dirty="0"/>
              <a:t>用い、カノープス</a:t>
            </a:r>
            <a:r>
              <a:rPr lang="en-US" altLang="ja-JP" sz="2500" dirty="0"/>
              <a:t>(</a:t>
            </a:r>
            <a:r>
              <a:rPr lang="ja-JP" altLang="en-US" sz="2500" dirty="0"/>
              <a:t>株</a:t>
            </a:r>
            <a:r>
              <a:rPr lang="en-US" altLang="ja-JP" sz="2500" dirty="0" smtClean="0"/>
              <a:t>)</a:t>
            </a:r>
            <a:r>
              <a:rPr lang="ja-JP" altLang="en-US" sz="2500" dirty="0"/>
              <a:t> </a:t>
            </a:r>
            <a:r>
              <a:rPr lang="en-US" altLang="ja-JP" sz="2500" dirty="0" smtClean="0"/>
              <a:t>ADVC110 </a:t>
            </a:r>
            <a:r>
              <a:rPr lang="ja-JP" altLang="en-US" sz="2500" dirty="0" smtClean="0"/>
              <a:t>ビデオキャプチャで</a:t>
            </a:r>
            <a:r>
              <a:rPr lang="en-US" altLang="ja-JP" sz="2500" dirty="0" smtClean="0"/>
              <a:t>Linux </a:t>
            </a:r>
            <a:r>
              <a:rPr lang="en-US" altLang="ja-JP" sz="2500" dirty="0"/>
              <a:t>PC</a:t>
            </a:r>
            <a:r>
              <a:rPr lang="ja-JP" altLang="en-US" sz="2500" dirty="0"/>
              <a:t>に読み込んだ</a:t>
            </a:r>
            <a:r>
              <a:rPr lang="ja-JP" altLang="en-US" sz="2500" dirty="0" smtClean="0"/>
              <a:t>。</a:t>
            </a:r>
            <a:r>
              <a:rPr lang="en-US" altLang="ja-JP" sz="2500" dirty="0" smtClean="0"/>
              <a:t>Linux </a:t>
            </a:r>
            <a:r>
              <a:rPr lang="en-US" altLang="ja-JP" sz="2500" dirty="0"/>
              <a:t>PC</a:t>
            </a:r>
            <a:r>
              <a:rPr lang="ja-JP" altLang="en-US" sz="2500" dirty="0"/>
              <a:t>で</a:t>
            </a:r>
            <a:r>
              <a:rPr lang="en-US" altLang="ja-JP" sz="2500" dirty="0"/>
              <a:t>FITS</a:t>
            </a:r>
            <a:r>
              <a:rPr lang="ja-JP" altLang="en-US" sz="2500" dirty="0"/>
              <a:t>画像に変換</a:t>
            </a:r>
            <a:r>
              <a:rPr lang="ja-JP" altLang="en-US" sz="2500" dirty="0" smtClean="0"/>
              <a:t>して重心検出をした</a:t>
            </a:r>
            <a:r>
              <a:rPr lang="en-US" altLang="ja-JP" sz="2500" dirty="0" smtClean="0"/>
              <a:t>30</a:t>
            </a:r>
            <a:r>
              <a:rPr lang="ja-JP" altLang="en-US" sz="2500" dirty="0" smtClean="0"/>
              <a:t>フレームから</a:t>
            </a:r>
            <a:r>
              <a:rPr lang="en-US" altLang="ja-JP" sz="2500" dirty="0" smtClean="0"/>
              <a:t>σ</a:t>
            </a:r>
            <a:r>
              <a:rPr lang="en-US" altLang="ja-JP" sz="2500" baseline="30000" dirty="0" smtClean="0"/>
              <a:t>2</a:t>
            </a:r>
            <a:r>
              <a:rPr lang="en-US" altLang="ja-JP" sz="2500" baseline="-25000" dirty="0" smtClean="0"/>
              <a:t>l</a:t>
            </a:r>
            <a:r>
              <a:rPr lang="ja-JP" altLang="en-US" sz="2500" dirty="0" smtClean="0"/>
              <a:t>と</a:t>
            </a:r>
            <a:r>
              <a:rPr lang="en-US" altLang="ja-JP" sz="2500" dirty="0" smtClean="0"/>
              <a:t>σ</a:t>
            </a:r>
            <a:r>
              <a:rPr lang="en-US" altLang="ja-JP" sz="2500" baseline="30000" dirty="0" smtClean="0"/>
              <a:t>2</a:t>
            </a:r>
            <a:r>
              <a:rPr lang="en-US" altLang="ja-JP" sz="2500" baseline="-25000" dirty="0" smtClean="0"/>
              <a:t>t</a:t>
            </a:r>
            <a:r>
              <a:rPr lang="ja-JP" altLang="en-US" sz="2500" dirty="0" smtClean="0"/>
              <a:t>を求めた。</a:t>
            </a:r>
            <a:r>
              <a:rPr lang="ja-JP" altLang="en-US" sz="2500" dirty="0"/>
              <a:t>ピクセルスケールは天体の日周運動から</a:t>
            </a:r>
            <a:r>
              <a:rPr lang="ja-JP" altLang="en-US" sz="2500" dirty="0" smtClean="0"/>
              <a:t>求めた。表</a:t>
            </a:r>
            <a:r>
              <a:rPr lang="en-US" altLang="ja-JP" sz="2500" dirty="0"/>
              <a:t>2</a:t>
            </a:r>
            <a:r>
              <a:rPr lang="ja-JP" altLang="en-US" sz="2500" dirty="0"/>
              <a:t>に</a:t>
            </a:r>
            <a:r>
              <a:rPr lang="en-US" altLang="ja-JP" sz="2500" dirty="0"/>
              <a:t>DIMM</a:t>
            </a:r>
            <a:r>
              <a:rPr lang="ja-JP" altLang="en-US" sz="2500" dirty="0"/>
              <a:t>の諸元を記す</a:t>
            </a:r>
            <a:r>
              <a:rPr lang="ja-JP" altLang="en-US" sz="2500" dirty="0" smtClean="0"/>
              <a:t>。</a:t>
            </a:r>
            <a:r>
              <a:rPr lang="ja-JP" altLang="en-US" sz="2500" dirty="0"/>
              <a:t>なお</a:t>
            </a:r>
            <a:r>
              <a:rPr lang="ja-JP" altLang="en-US" sz="2500" dirty="0" smtClean="0"/>
              <a:t>この</a:t>
            </a:r>
            <a:r>
              <a:rPr lang="en-US" altLang="ja-JP" sz="2500" dirty="0" smtClean="0"/>
              <a:t>DIMM</a:t>
            </a:r>
            <a:r>
              <a:rPr lang="ja-JP" altLang="en-US" sz="2500" dirty="0" smtClean="0"/>
              <a:t>の測定値は広島</a:t>
            </a:r>
            <a:r>
              <a:rPr lang="en-US" altLang="ja-JP" sz="2500" dirty="0" smtClean="0"/>
              <a:t>DIMM</a:t>
            </a:r>
            <a:r>
              <a:rPr lang="ja-JP" altLang="en-US" sz="2500" dirty="0" smtClean="0"/>
              <a:t>との</a:t>
            </a:r>
            <a:r>
              <a:rPr lang="ja-JP" altLang="en-US" sz="2500" dirty="0"/>
              <a:t>同時観測によって妥当で</a:t>
            </a:r>
            <a:r>
              <a:rPr lang="ja-JP" altLang="en-US" sz="2500" dirty="0" smtClean="0"/>
              <a:t>あることがわ</a:t>
            </a:r>
            <a:r>
              <a:rPr lang="ja-JP" altLang="en-US" sz="2500" dirty="0"/>
              <a:t>かっている</a:t>
            </a:r>
            <a:r>
              <a:rPr lang="ja-JP" altLang="en-US" sz="2500" dirty="0" smtClean="0"/>
              <a:t>。</a:t>
            </a:r>
            <a:r>
              <a:rPr lang="en-US" altLang="ja-JP" sz="2500" dirty="0" smtClean="0"/>
              <a:t>(</a:t>
            </a:r>
            <a:r>
              <a:rPr lang="ja-JP" altLang="en-US" sz="2500" dirty="0" smtClean="0"/>
              <a:t>沖田博文他、天文学会</a:t>
            </a:r>
            <a:r>
              <a:rPr lang="en-US" altLang="ja-JP" sz="2500" dirty="0" smtClean="0"/>
              <a:t>2008</a:t>
            </a:r>
            <a:r>
              <a:rPr lang="ja-JP" altLang="en-US" sz="2500" dirty="0" smtClean="0"/>
              <a:t>秋季年会</a:t>
            </a:r>
            <a:r>
              <a:rPr lang="en-US" altLang="ja-JP" sz="2500" dirty="0" smtClean="0"/>
              <a:t>)</a:t>
            </a:r>
            <a:endParaRPr lang="ja-JP" altLang="en-US" sz="2500" dirty="0"/>
          </a:p>
        </p:txBody>
      </p:sp>
      <p:graphicFrame>
        <p:nvGraphicFramePr>
          <p:cNvPr id="77" name="表 76"/>
          <p:cNvGraphicFramePr>
            <a:graphicFrameLocks noGrp="1"/>
          </p:cNvGraphicFramePr>
          <p:nvPr>
            <p:extLst>
              <p:ext uri="{D42A27DB-BD31-4B8C-83A1-F6EECF244321}">
                <p14:modId xmlns:p14="http://schemas.microsoft.com/office/powerpoint/2010/main" val="4139987847"/>
              </p:ext>
            </p:extLst>
          </p:nvPr>
        </p:nvGraphicFramePr>
        <p:xfrm>
          <a:off x="10912572" y="17939742"/>
          <a:ext cx="4011391" cy="2926080"/>
        </p:xfrm>
        <a:graphic>
          <a:graphicData uri="http://schemas.openxmlformats.org/drawingml/2006/table">
            <a:tbl>
              <a:tblPr firstRow="1" bandRow="1">
                <a:tableStyleId>{D7AC3CCA-C797-4891-BE02-D94E43425B78}</a:tableStyleId>
              </a:tblPr>
              <a:tblGrid>
                <a:gridCol w="2113292"/>
                <a:gridCol w="1898099"/>
              </a:tblGrid>
              <a:tr h="0">
                <a:tc>
                  <a:txBody>
                    <a:bodyPr/>
                    <a:lstStyle/>
                    <a:p>
                      <a:pPr algn="ctr"/>
                      <a:r>
                        <a:rPr kumimoji="1" lang="ja-JP" altLang="en-US" sz="1800" b="0" dirty="0" smtClean="0">
                          <a:latin typeface="+mn-lt"/>
                          <a:ea typeface="+mn-ea"/>
                        </a:rPr>
                        <a:t>口径</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400mm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焦点距離</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4438mm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形式</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カセグレン式</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架台</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フォーク式赤道儀</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追尾精度</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5</a:t>
                      </a:r>
                      <a:r>
                        <a:rPr kumimoji="1" lang="ja-JP" altLang="en-US" sz="1800" b="0" dirty="0" smtClean="0">
                          <a:latin typeface="+mn-lt"/>
                          <a:ea typeface="+mn-ea"/>
                        </a:rPr>
                        <a:t>秒角以下</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設置場所</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77d19m17.2S</a:t>
                      </a:r>
                      <a:endParaRPr kumimoji="1" lang="ja-JP" altLang="en-US" sz="1800" b="0" dirty="0">
                        <a:latin typeface="+mn-lt"/>
                        <a:ea typeface="+mn-ea"/>
                      </a:endParaRPr>
                    </a:p>
                  </a:txBody>
                  <a:tcPr/>
                </a:tc>
              </a:tr>
              <a:tr h="283413">
                <a:tc>
                  <a:txBody>
                    <a:bodyPr/>
                    <a:lstStyle/>
                    <a:p>
                      <a:pPr algn="ct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39d41m37.7E</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開口の高さ</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約</a:t>
                      </a:r>
                      <a:r>
                        <a:rPr kumimoji="1" lang="en-US" altLang="ja-JP" sz="1800" b="0" dirty="0" smtClean="0">
                          <a:latin typeface="+mn-lt"/>
                          <a:ea typeface="+mn-ea"/>
                        </a:rPr>
                        <a:t>2m</a:t>
                      </a:r>
                      <a:endParaRPr kumimoji="1" lang="ja-JP" altLang="en-US" sz="1800" b="0" dirty="0">
                        <a:latin typeface="+mn-lt"/>
                        <a:ea typeface="+mn-ea"/>
                      </a:endParaRPr>
                    </a:p>
                  </a:txBody>
                  <a:tcPr/>
                </a:tc>
              </a:tr>
            </a:tbl>
          </a:graphicData>
        </a:graphic>
      </p:graphicFrame>
      <p:sp>
        <p:nvSpPr>
          <p:cNvPr id="78" name="正方形/長方形 77"/>
          <p:cNvSpPr/>
          <p:nvPr/>
        </p:nvSpPr>
        <p:spPr>
          <a:xfrm>
            <a:off x="11729720" y="20892070"/>
            <a:ext cx="2377639" cy="477054"/>
          </a:xfrm>
          <a:prstGeom prst="rect">
            <a:avLst/>
          </a:prstGeom>
        </p:spPr>
        <p:txBody>
          <a:bodyPr wrap="none">
            <a:spAutoFit/>
          </a:bodyPr>
          <a:lstStyle/>
          <a:p>
            <a:r>
              <a:rPr lang="ja-JP" altLang="en-US" sz="2500" dirty="0" smtClean="0"/>
              <a:t>表</a:t>
            </a:r>
            <a:r>
              <a:rPr lang="en-US" altLang="ja-JP" sz="2500" dirty="0" smtClean="0"/>
              <a:t>1.</a:t>
            </a:r>
            <a:r>
              <a:rPr lang="ja-JP" altLang="en-US" sz="2500" dirty="0" smtClean="0"/>
              <a:t> </a:t>
            </a:r>
            <a:r>
              <a:rPr lang="en-US" altLang="ja-JP" sz="2500" dirty="0" smtClean="0"/>
              <a:t>AIRT40</a:t>
            </a:r>
            <a:r>
              <a:rPr lang="ja-JP" altLang="en-US" sz="2500" dirty="0" smtClean="0"/>
              <a:t>諸元</a:t>
            </a:r>
            <a:endParaRPr lang="ja-JP" altLang="en-US" sz="2500" dirty="0"/>
          </a:p>
        </p:txBody>
      </p:sp>
      <p:pic>
        <p:nvPicPr>
          <p:cNvPr id="79" name="Picture 2" descr="D:\M2\Master\DSC_8888.JPG"/>
          <p:cNvPicPr>
            <a:picLocks noChangeAspect="1" noChangeArrowheads="1"/>
          </p:cNvPicPr>
          <p:nvPr/>
        </p:nvPicPr>
        <p:blipFill rotWithShape="1">
          <a:blip r:embed="rId20" cstate="print"/>
          <a:srcRect l="10312" r="6270" b="35211"/>
          <a:stretch/>
        </p:blipFill>
        <p:spPr bwMode="auto">
          <a:xfrm>
            <a:off x="12557607" y="25815844"/>
            <a:ext cx="2103618" cy="2456180"/>
          </a:xfrm>
          <a:prstGeom prst="rect">
            <a:avLst/>
          </a:prstGeom>
          <a:noFill/>
          <a:effectLst/>
        </p:spPr>
      </p:pic>
      <p:sp>
        <p:nvSpPr>
          <p:cNvPr id="80" name="円/楕円 79"/>
          <p:cNvSpPr/>
          <p:nvPr/>
        </p:nvSpPr>
        <p:spPr>
          <a:xfrm rot="21202807">
            <a:off x="12987463" y="26261001"/>
            <a:ext cx="1153090" cy="35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1" name="正方形/長方形 80"/>
          <p:cNvSpPr/>
          <p:nvPr/>
        </p:nvSpPr>
        <p:spPr>
          <a:xfrm>
            <a:off x="13555811" y="25175680"/>
            <a:ext cx="1417376" cy="477054"/>
          </a:xfrm>
          <a:prstGeom prst="rect">
            <a:avLst/>
          </a:prstGeom>
        </p:spPr>
        <p:txBody>
          <a:bodyPr wrap="none">
            <a:spAutoFit/>
          </a:bodyPr>
          <a:lstStyle/>
          <a:p>
            <a:r>
              <a:rPr lang="ja-JP" altLang="en-US" sz="2500" dirty="0"/>
              <a:t>水平ペア</a:t>
            </a:r>
          </a:p>
        </p:txBody>
      </p:sp>
      <p:sp>
        <p:nvSpPr>
          <p:cNvPr id="82" name="円/楕円 81"/>
          <p:cNvSpPr/>
          <p:nvPr/>
        </p:nvSpPr>
        <p:spPr>
          <a:xfrm rot="1183634">
            <a:off x="13383988" y="25882517"/>
            <a:ext cx="360040" cy="111191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3" name="正方形/長方形 82"/>
          <p:cNvSpPr/>
          <p:nvPr/>
        </p:nvSpPr>
        <p:spPr>
          <a:xfrm>
            <a:off x="12282451" y="24959656"/>
            <a:ext cx="1417376" cy="477054"/>
          </a:xfrm>
          <a:prstGeom prst="rect">
            <a:avLst/>
          </a:prstGeom>
        </p:spPr>
        <p:txBody>
          <a:bodyPr wrap="none">
            <a:spAutoFit/>
          </a:bodyPr>
          <a:lstStyle/>
          <a:p>
            <a:r>
              <a:rPr lang="ja-JP" altLang="en-US" sz="2500" dirty="0" smtClean="0"/>
              <a:t>垂直ペア</a:t>
            </a:r>
            <a:endParaRPr lang="ja-JP" altLang="en-US" sz="2500" dirty="0"/>
          </a:p>
        </p:txBody>
      </p:sp>
      <p:cxnSp>
        <p:nvCxnSpPr>
          <p:cNvPr id="84" name="直線コネクタ 83"/>
          <p:cNvCxnSpPr/>
          <p:nvPr/>
        </p:nvCxnSpPr>
        <p:spPr>
          <a:xfrm>
            <a:off x="13075813" y="25410283"/>
            <a:ext cx="501068" cy="6506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80" idx="7"/>
          </p:cNvCxnSpPr>
          <p:nvPr/>
        </p:nvCxnSpPr>
        <p:spPr>
          <a:xfrm flipV="1">
            <a:off x="13954502" y="25588082"/>
            <a:ext cx="253212" cy="6787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12403849" y="28272024"/>
            <a:ext cx="2448106" cy="477054"/>
          </a:xfrm>
          <a:prstGeom prst="rect">
            <a:avLst/>
          </a:prstGeom>
        </p:spPr>
        <p:txBody>
          <a:bodyPr wrap="none">
            <a:spAutoFit/>
          </a:bodyPr>
          <a:lstStyle/>
          <a:p>
            <a:r>
              <a:rPr lang="ja-JP" altLang="en-US" sz="2500" dirty="0" smtClean="0"/>
              <a:t>図</a:t>
            </a:r>
            <a:r>
              <a:rPr lang="en-US" altLang="ja-JP" sz="2500" dirty="0" smtClean="0"/>
              <a:t>4.</a:t>
            </a:r>
            <a:r>
              <a:rPr lang="ja-JP" altLang="en-US" sz="2500" dirty="0" smtClean="0"/>
              <a:t> </a:t>
            </a:r>
            <a:r>
              <a:rPr lang="en-US" altLang="ja-JP" sz="2500" dirty="0" smtClean="0"/>
              <a:t>4</a:t>
            </a:r>
            <a:r>
              <a:rPr lang="ja-JP" altLang="en-US" sz="2500" dirty="0" smtClean="0"/>
              <a:t>開口</a:t>
            </a:r>
            <a:r>
              <a:rPr lang="en-US" altLang="ja-JP" sz="2500" dirty="0" smtClean="0"/>
              <a:t>DIMM</a:t>
            </a:r>
            <a:endParaRPr lang="ja-JP" altLang="en-US" sz="2500" dirty="0"/>
          </a:p>
        </p:txBody>
      </p:sp>
      <p:sp>
        <p:nvSpPr>
          <p:cNvPr id="88" name="テキスト ボックス 87"/>
          <p:cNvSpPr txBox="1"/>
          <p:nvPr/>
        </p:nvSpPr>
        <p:spPr>
          <a:xfrm>
            <a:off x="288000" y="31857616"/>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en-US" altLang="ja-JP" sz="4000" dirty="0" smtClean="0">
                <a:solidFill>
                  <a:schemeClr val="bg1"/>
                </a:solidFill>
              </a:rPr>
              <a:t>  4</a:t>
            </a:r>
            <a:r>
              <a:rPr kumimoji="1" lang="en-US" altLang="ja-JP" sz="4000" dirty="0" smtClean="0">
                <a:solidFill>
                  <a:schemeClr val="bg1"/>
                </a:solidFill>
              </a:rPr>
              <a:t>.</a:t>
            </a:r>
            <a:r>
              <a:rPr kumimoji="1" lang="ja-JP" altLang="en-US" sz="4000" dirty="0" smtClean="0">
                <a:solidFill>
                  <a:schemeClr val="bg1"/>
                </a:solidFill>
              </a:rPr>
              <a:t>データ解析</a:t>
            </a:r>
            <a:endParaRPr kumimoji="1" lang="ja-JP" altLang="en-US" sz="4000" dirty="0">
              <a:solidFill>
                <a:schemeClr val="bg1"/>
              </a:solidFill>
            </a:endParaRPr>
          </a:p>
        </p:txBody>
      </p:sp>
      <p:sp>
        <p:nvSpPr>
          <p:cNvPr id="89" name="正方形/長方形 88"/>
          <p:cNvSpPr/>
          <p:nvPr/>
        </p:nvSpPr>
        <p:spPr>
          <a:xfrm>
            <a:off x="214480" y="34581726"/>
            <a:ext cx="2646878" cy="584775"/>
          </a:xfrm>
          <a:prstGeom prst="rect">
            <a:avLst/>
          </a:prstGeom>
        </p:spPr>
        <p:txBody>
          <a:bodyPr wrap="none">
            <a:spAutoFit/>
          </a:bodyPr>
          <a:lstStyle/>
          <a:p>
            <a:r>
              <a:rPr lang="ja-JP" altLang="en-US" sz="3200" u="sng" dirty="0"/>
              <a:t>回転</a:t>
            </a:r>
            <a:r>
              <a:rPr lang="ja-JP" altLang="en-US" sz="3200" u="sng" dirty="0" smtClean="0"/>
              <a:t>角の補正</a:t>
            </a:r>
            <a:endParaRPr lang="ja-JP" altLang="en-US" sz="3200" u="sng" dirty="0"/>
          </a:p>
        </p:txBody>
      </p:sp>
      <p:sp>
        <p:nvSpPr>
          <p:cNvPr id="43" name="正方形/長方形 42"/>
          <p:cNvSpPr/>
          <p:nvPr/>
        </p:nvSpPr>
        <p:spPr>
          <a:xfrm>
            <a:off x="288001" y="35112358"/>
            <a:ext cx="10208772" cy="7402026"/>
          </a:xfrm>
          <a:prstGeom prst="rect">
            <a:avLst/>
          </a:prstGeom>
        </p:spPr>
        <p:txBody>
          <a:bodyPr wrap="square">
            <a:spAutoFit/>
          </a:bodyPr>
          <a:lstStyle/>
          <a:p>
            <a:pPr algn="just"/>
            <a:r>
              <a:rPr lang="en-US" altLang="ja-JP" sz="2500" dirty="0"/>
              <a:t>DIMM</a:t>
            </a:r>
            <a:r>
              <a:rPr lang="ja-JP" altLang="en-US" sz="2500" dirty="0" smtClean="0"/>
              <a:t>テクニックでは</a:t>
            </a:r>
            <a:r>
              <a:rPr lang="en-US" altLang="ja-JP" sz="2500" dirty="0" smtClean="0"/>
              <a:t>2</a:t>
            </a:r>
            <a:r>
              <a:rPr lang="ja-JP" altLang="en-US" sz="2500" dirty="0" err="1"/>
              <a:t>つの</a:t>
            </a:r>
            <a:r>
              <a:rPr lang="ja-JP" altLang="en-US" sz="2500" dirty="0" smtClean="0"/>
              <a:t>開口を結ぶ方向を</a:t>
            </a:r>
            <a:r>
              <a:rPr lang="en-US" altLang="ja-JP" sz="2500" dirty="0" smtClean="0"/>
              <a:t>longitudinal</a:t>
            </a:r>
            <a:r>
              <a:rPr lang="ja-JP" altLang="en-US" sz="2500" dirty="0" smtClean="0"/>
              <a:t>方向、それと直交する方向を</a:t>
            </a:r>
            <a:r>
              <a:rPr lang="en-US" altLang="ja-JP" sz="2500" dirty="0" smtClean="0"/>
              <a:t>transverse</a:t>
            </a:r>
            <a:r>
              <a:rPr lang="ja-JP" altLang="en-US" sz="2500" dirty="0" smtClean="0"/>
              <a:t>方向と定義している。しかし開口</a:t>
            </a:r>
            <a:r>
              <a:rPr lang="ja-JP" altLang="en-US" sz="2500" dirty="0"/>
              <a:t>にプリズムを付けて光路を分割するタイプの</a:t>
            </a:r>
            <a:r>
              <a:rPr lang="en-US" altLang="ja-JP" sz="2500" dirty="0"/>
              <a:t>DIMM</a:t>
            </a:r>
            <a:r>
              <a:rPr lang="ja-JP" altLang="en-US" sz="2500" dirty="0"/>
              <a:t>の場合には、プリズムによって光路を曲げるため</a:t>
            </a:r>
            <a:r>
              <a:rPr lang="ja-JP" altLang="en-US" sz="2500" dirty="0" smtClean="0"/>
              <a:t>にそれぞれ</a:t>
            </a:r>
            <a:r>
              <a:rPr lang="ja-JP" altLang="en-US" sz="2500" dirty="0"/>
              <a:t>の開口の作る星像は</a:t>
            </a:r>
            <a:r>
              <a:rPr lang="ja-JP" altLang="en-US" sz="2500" dirty="0" smtClean="0"/>
              <a:t>図</a:t>
            </a:r>
            <a:r>
              <a:rPr lang="en-US" altLang="ja-JP" sz="2500" dirty="0" smtClean="0"/>
              <a:t>5</a:t>
            </a:r>
            <a:r>
              <a:rPr lang="ja-JP" altLang="en-US" sz="2500" dirty="0" smtClean="0"/>
              <a:t>の赤い</a:t>
            </a:r>
            <a:r>
              <a:rPr lang="ja-JP" altLang="en-US" sz="2500" dirty="0"/>
              <a:t>円環上の任意の</a:t>
            </a:r>
            <a:r>
              <a:rPr lang="ja-JP" altLang="en-US" sz="2500" dirty="0" smtClean="0"/>
              <a:t>場所になる可能性</a:t>
            </a:r>
            <a:r>
              <a:rPr lang="ja-JP" altLang="en-US" sz="2500" dirty="0"/>
              <a:t>が有る。そのため検出器に写った</a:t>
            </a:r>
            <a:r>
              <a:rPr lang="en-US" altLang="ja-JP" sz="2500" dirty="0"/>
              <a:t>2</a:t>
            </a:r>
            <a:r>
              <a:rPr lang="ja-JP" altLang="en-US" sz="2500" dirty="0" err="1"/>
              <a:t>つの</a:t>
            </a:r>
            <a:r>
              <a:rPr lang="ja-JP" altLang="en-US" sz="2500" dirty="0"/>
              <a:t>星像を結んだ方向は必ずしも</a:t>
            </a:r>
            <a:r>
              <a:rPr lang="en-US" altLang="ja-JP" sz="2500" dirty="0" smtClean="0"/>
              <a:t>longitudinal</a:t>
            </a:r>
            <a:r>
              <a:rPr lang="ja-JP" altLang="en-US" sz="2500" dirty="0" smtClean="0"/>
              <a:t>方向</a:t>
            </a:r>
            <a:r>
              <a:rPr lang="ja-JP" altLang="en-US" sz="2500" dirty="0"/>
              <a:t>とはならない</a:t>
            </a:r>
            <a:r>
              <a:rPr lang="ja-JP" altLang="en-US" sz="2500" dirty="0" smtClean="0"/>
              <a:t>。そこ</a:t>
            </a:r>
            <a:r>
              <a:rPr lang="ja-JP" altLang="en-US" sz="2500" dirty="0"/>
              <a:t>で測定結果に回転</a:t>
            </a:r>
            <a:r>
              <a:rPr lang="ja-JP" altLang="en-US" sz="2500" dirty="0" smtClean="0"/>
              <a:t>行列</a:t>
            </a:r>
            <a:r>
              <a:rPr lang="en-US" altLang="ja-JP" sz="2500" dirty="0" smtClean="0"/>
              <a:t>(</a:t>
            </a:r>
            <a:r>
              <a:rPr lang="ja-JP" altLang="en-US" sz="2500" dirty="0" smtClean="0"/>
              <a:t>式</a:t>
            </a:r>
            <a:r>
              <a:rPr lang="en-US" altLang="ja-JP" sz="2500" dirty="0" smtClean="0"/>
              <a:t>3)</a:t>
            </a:r>
            <a:r>
              <a:rPr lang="ja-JP" altLang="en-US" sz="2500" dirty="0" smtClean="0"/>
              <a:t>を</a:t>
            </a:r>
            <a:r>
              <a:rPr lang="ja-JP" altLang="en-US" sz="2500" dirty="0"/>
              <a:t>かけて真の</a:t>
            </a:r>
            <a:r>
              <a:rPr lang="en-US" altLang="ja-JP" sz="2500" dirty="0" smtClean="0"/>
              <a:t>longitudinal</a:t>
            </a:r>
            <a:r>
              <a:rPr lang="ja-JP" altLang="en-US" sz="2500" dirty="0" smtClean="0"/>
              <a:t>方向と</a:t>
            </a:r>
            <a:r>
              <a:rPr lang="en-US" altLang="ja-JP" sz="2500" dirty="0" smtClean="0"/>
              <a:t>transverse</a:t>
            </a:r>
            <a:r>
              <a:rPr lang="ja-JP" altLang="en-US" sz="2500" dirty="0" smtClean="0"/>
              <a:t>方向</a:t>
            </a:r>
            <a:r>
              <a:rPr lang="ja-JP" altLang="en-US" sz="2500" dirty="0"/>
              <a:t>の</a:t>
            </a:r>
            <a:r>
              <a:rPr lang="ja-JP" altLang="en-US" sz="2500" dirty="0" smtClean="0"/>
              <a:t>分散</a:t>
            </a:r>
            <a:r>
              <a:rPr lang="en-US" altLang="ja-JP" sz="2500" dirty="0" smtClean="0"/>
              <a:t>σ</a:t>
            </a:r>
            <a:r>
              <a:rPr lang="en-US" altLang="ja-JP" sz="2500" baseline="30000" dirty="0" smtClean="0"/>
              <a:t>2</a:t>
            </a:r>
            <a:r>
              <a:rPr lang="en-US" altLang="ja-JP" sz="2500" baseline="-25000" dirty="0" smtClean="0"/>
              <a:t>l</a:t>
            </a:r>
            <a:r>
              <a:rPr lang="en-US" altLang="ja-JP" sz="2500" dirty="0" smtClean="0"/>
              <a:t>’</a:t>
            </a:r>
            <a:r>
              <a:rPr lang="ja-JP" altLang="en-US" sz="2500" dirty="0" err="1" smtClean="0"/>
              <a:t>、</a:t>
            </a:r>
            <a:r>
              <a:rPr lang="en-US" altLang="ja-JP" sz="2500" dirty="0" smtClean="0"/>
              <a:t>σ</a:t>
            </a:r>
            <a:r>
              <a:rPr lang="en-US" altLang="ja-JP" sz="2500" baseline="30000" dirty="0" smtClean="0"/>
              <a:t>2</a:t>
            </a:r>
            <a:r>
              <a:rPr lang="en-US" altLang="ja-JP" sz="2500" baseline="-25000" dirty="0" smtClean="0"/>
              <a:t>t</a:t>
            </a:r>
            <a:r>
              <a:rPr lang="en-US" altLang="ja-JP" sz="2500" dirty="0" smtClean="0"/>
              <a:t>’</a:t>
            </a:r>
            <a:r>
              <a:rPr lang="ja-JP" altLang="en-US" sz="2500" dirty="0" smtClean="0"/>
              <a:t>を求める</a:t>
            </a:r>
            <a:r>
              <a:rPr lang="ja-JP" altLang="en-US" sz="2500" dirty="0"/>
              <a:t>必要がある</a:t>
            </a:r>
            <a:r>
              <a:rPr lang="ja-JP" altLang="en-US" sz="2500" dirty="0" smtClean="0"/>
              <a:t>。</a:t>
            </a:r>
          </a:p>
          <a:p>
            <a:pPr algn="just"/>
            <a:endParaRPr lang="en-US" altLang="ja-JP" sz="2500" dirty="0"/>
          </a:p>
          <a:p>
            <a:pPr algn="just"/>
            <a:endParaRPr lang="en-US" altLang="ja-JP" sz="2500" dirty="0" smtClean="0"/>
          </a:p>
          <a:p>
            <a:pPr algn="just"/>
            <a:endParaRPr lang="en-US" altLang="ja-JP" sz="2500" dirty="0" smtClean="0"/>
          </a:p>
          <a:p>
            <a:pPr algn="just"/>
            <a:r>
              <a:rPr lang="ja-JP" altLang="en-US" sz="2500" dirty="0" smtClean="0"/>
              <a:t>回転の補正は、ある瞬間の</a:t>
            </a:r>
            <a:r>
              <a:rPr lang="en-US" altLang="ja-JP" sz="2500" dirty="0" smtClean="0"/>
              <a:t>longitudinal</a:t>
            </a:r>
            <a:r>
              <a:rPr lang="ja-JP" altLang="en-US" sz="2500" dirty="0" smtClean="0"/>
              <a:t>シーイングと</a:t>
            </a:r>
            <a:r>
              <a:rPr lang="en-US" altLang="ja-JP" sz="2500" dirty="0" smtClean="0"/>
              <a:t>transverse</a:t>
            </a:r>
            <a:r>
              <a:rPr lang="ja-JP" altLang="en-US" sz="2500" dirty="0" smtClean="0"/>
              <a:t>シーイングが等しいと仮定し求めることができる。観測から回転角を求めてその統計をとることで精度良く求めることが出来る。解析の結果、垂直ペアで</a:t>
            </a:r>
            <a:r>
              <a:rPr lang="en-US" altLang="ja-JP" sz="2500" dirty="0" smtClean="0"/>
              <a:t>0°</a:t>
            </a:r>
            <a:r>
              <a:rPr lang="ja-JP" altLang="en-US" sz="2500" dirty="0" err="1" smtClean="0"/>
              <a:t>、</a:t>
            </a:r>
            <a:r>
              <a:rPr lang="ja-JP" altLang="en-US" sz="2500" dirty="0" smtClean="0"/>
              <a:t>水平ペアで</a:t>
            </a:r>
            <a:r>
              <a:rPr lang="en-US" altLang="ja-JP" sz="2500" dirty="0" smtClean="0"/>
              <a:t>7°</a:t>
            </a:r>
            <a:r>
              <a:rPr lang="ja-JP" altLang="en-US" sz="2500" dirty="0" smtClean="0"/>
              <a:t>の回転があることが分かった。なお</a:t>
            </a:r>
            <a:r>
              <a:rPr lang="en-US" altLang="ja-JP" sz="2500" dirty="0" smtClean="0"/>
              <a:t>4</a:t>
            </a:r>
            <a:r>
              <a:rPr lang="ja-JP" altLang="en-US" sz="2500" dirty="0" smtClean="0"/>
              <a:t>開口</a:t>
            </a:r>
            <a:r>
              <a:rPr lang="en-US" altLang="ja-JP" sz="2500" dirty="0" smtClean="0"/>
              <a:t>DIMM</a:t>
            </a:r>
            <a:r>
              <a:rPr lang="ja-JP" altLang="en-US" sz="2500" dirty="0" smtClean="0"/>
              <a:t>の場合は撮像した画像から水平ペアと垂直ペアの相対的な回転量を求めることも出来る。こちらも解析の結果、垂直ペアと水平ペアのなす角は</a:t>
            </a:r>
            <a:r>
              <a:rPr lang="en-US" altLang="ja-JP" sz="2500" dirty="0" smtClean="0"/>
              <a:t>83°</a:t>
            </a:r>
            <a:r>
              <a:rPr lang="ja-JP" altLang="en-US" sz="2500" dirty="0" smtClean="0"/>
              <a:t>であり、前述の回転量と一致する。なおこの回転角の補正に関して先行研究には言及がない。</a:t>
            </a:r>
            <a:r>
              <a:rPr lang="en-US" altLang="ja-JP" sz="2500" dirty="0" smtClean="0"/>
              <a:t>DIMM</a:t>
            </a:r>
            <a:r>
              <a:rPr lang="ja-JP" altLang="en-US" sz="2500" dirty="0" smtClean="0"/>
              <a:t>テクニックによるシーイング測定には系統的な誤差が含まれている可能性があると言える。</a:t>
            </a:r>
            <a:endParaRPr lang="ja-JP" altLang="en-US" sz="2500" dirty="0"/>
          </a:p>
        </p:txBody>
      </p:sp>
      <p:cxnSp>
        <p:nvCxnSpPr>
          <p:cNvPr id="91" name="直線矢印コネクタ 90"/>
          <p:cNvCxnSpPr/>
          <p:nvPr/>
        </p:nvCxnSpPr>
        <p:spPr>
          <a:xfrm flipV="1">
            <a:off x="11981587" y="35713947"/>
            <a:ext cx="792087"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2017590" y="37442139"/>
            <a:ext cx="1728191"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1009478" y="38025750"/>
            <a:ext cx="1728191"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12683662" y="37946195"/>
            <a:ext cx="1044117"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V="1">
            <a:off x="10982929" y="37442139"/>
            <a:ext cx="1044117"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12413635" y="35857963"/>
            <a:ext cx="0" cy="2088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円/楕円 96"/>
          <p:cNvSpPr/>
          <p:nvPr/>
        </p:nvSpPr>
        <p:spPr>
          <a:xfrm rot="693312">
            <a:off x="11774564" y="37782528"/>
            <a:ext cx="1278141" cy="360040"/>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p:cNvCxnSpPr>
            <a:stCxn id="103" idx="0"/>
          </p:cNvCxnSpPr>
          <p:nvPr/>
        </p:nvCxnSpPr>
        <p:spPr>
          <a:xfrm>
            <a:off x="11981587" y="35713947"/>
            <a:ext cx="432048" cy="22486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104" idx="4"/>
          </p:cNvCxnSpPr>
          <p:nvPr/>
        </p:nvCxnSpPr>
        <p:spPr>
          <a:xfrm flipH="1">
            <a:off x="12413635" y="36145995"/>
            <a:ext cx="576063" cy="18165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11477531" y="35641939"/>
            <a:ext cx="2098576"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円/楕円 102"/>
          <p:cNvSpPr/>
          <p:nvPr/>
        </p:nvSpPr>
        <p:spPr>
          <a:xfrm>
            <a:off x="11765563" y="35713947"/>
            <a:ext cx="43204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12773674" y="36001979"/>
            <a:ext cx="432047"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flipV="1">
            <a:off x="11945582" y="37730171"/>
            <a:ext cx="792087"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1441526" y="37658163"/>
            <a:ext cx="2098576"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103" idx="4"/>
          </p:cNvCxnSpPr>
          <p:nvPr/>
        </p:nvCxnSpPr>
        <p:spPr>
          <a:xfrm>
            <a:off x="11981587" y="35857963"/>
            <a:ext cx="216024" cy="188935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stCxn id="104" idx="4"/>
          </p:cNvCxnSpPr>
          <p:nvPr/>
        </p:nvCxnSpPr>
        <p:spPr>
          <a:xfrm flipH="1">
            <a:off x="12665662" y="36145995"/>
            <a:ext cx="324036" cy="20162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12089599" y="37658163"/>
            <a:ext cx="684075" cy="6120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13089164" y="36343078"/>
            <a:ext cx="1742785" cy="477054"/>
          </a:xfrm>
          <a:prstGeom prst="rect">
            <a:avLst/>
          </a:prstGeom>
          <a:noFill/>
        </p:spPr>
        <p:txBody>
          <a:bodyPr wrap="none" rtlCol="0">
            <a:spAutoFit/>
          </a:bodyPr>
          <a:lstStyle/>
          <a:p>
            <a:r>
              <a:rPr kumimoji="1" lang="en-US" altLang="ja-JP" sz="2500" i="1" dirty="0" smtClean="0"/>
              <a:t>longitudinal</a:t>
            </a:r>
            <a:endParaRPr kumimoji="1" lang="ja-JP" altLang="en-US" sz="2500" i="1" dirty="0"/>
          </a:p>
        </p:txBody>
      </p:sp>
      <p:sp>
        <p:nvSpPr>
          <p:cNvPr id="111" name="テキスト ボックス 110"/>
          <p:cNvSpPr txBox="1"/>
          <p:nvPr/>
        </p:nvSpPr>
        <p:spPr>
          <a:xfrm>
            <a:off x="13044500" y="38291279"/>
            <a:ext cx="1742785" cy="477054"/>
          </a:xfrm>
          <a:prstGeom prst="rect">
            <a:avLst/>
          </a:prstGeom>
          <a:noFill/>
        </p:spPr>
        <p:txBody>
          <a:bodyPr wrap="none" rtlCol="0">
            <a:spAutoFit/>
          </a:bodyPr>
          <a:lstStyle/>
          <a:p>
            <a:r>
              <a:rPr kumimoji="1" lang="en-US" altLang="ja-JP" sz="2500" i="1" dirty="0" smtClean="0"/>
              <a:t>longitudinal</a:t>
            </a:r>
            <a:endParaRPr kumimoji="1" lang="ja-JP" altLang="en-US" sz="2500" i="1" dirty="0"/>
          </a:p>
        </p:txBody>
      </p:sp>
      <p:sp>
        <p:nvSpPr>
          <p:cNvPr id="112" name="円弧 111"/>
          <p:cNvSpPr/>
          <p:nvPr/>
        </p:nvSpPr>
        <p:spPr>
          <a:xfrm rot="5647687">
            <a:off x="12443818" y="37929172"/>
            <a:ext cx="212671" cy="102573"/>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テキスト ボックス 112"/>
          <p:cNvSpPr txBox="1"/>
          <p:nvPr/>
        </p:nvSpPr>
        <p:spPr>
          <a:xfrm>
            <a:off x="12152956" y="38085694"/>
            <a:ext cx="505267" cy="477054"/>
          </a:xfrm>
          <a:prstGeom prst="rect">
            <a:avLst/>
          </a:prstGeom>
          <a:noFill/>
        </p:spPr>
        <p:txBody>
          <a:bodyPr wrap="none" rtlCol="0">
            <a:spAutoFit/>
          </a:bodyPr>
          <a:lstStyle/>
          <a:p>
            <a:r>
              <a:rPr lang="en-US" altLang="ja-JP" sz="2500" b="1" i="1" dirty="0">
                <a:solidFill>
                  <a:srgbClr val="FF0000"/>
                </a:solidFill>
                <a:latin typeface="+mn-ea"/>
              </a:rPr>
              <a:t>φ</a:t>
            </a:r>
            <a:endParaRPr kumimoji="1" lang="ja-JP" altLang="en-US" sz="2500" b="1" i="1" dirty="0">
              <a:solidFill>
                <a:srgbClr val="FF0000"/>
              </a:solidFill>
              <a:latin typeface="+mn-ea"/>
            </a:endParaRPr>
          </a:p>
        </p:txBody>
      </p:sp>
      <p:sp>
        <p:nvSpPr>
          <p:cNvPr id="116" name="テキスト ボックス 115"/>
          <p:cNvSpPr txBox="1"/>
          <p:nvPr/>
        </p:nvSpPr>
        <p:spPr>
          <a:xfrm>
            <a:off x="12301868" y="35167643"/>
            <a:ext cx="1540550" cy="477054"/>
          </a:xfrm>
          <a:prstGeom prst="rect">
            <a:avLst/>
          </a:prstGeom>
          <a:noFill/>
        </p:spPr>
        <p:txBody>
          <a:bodyPr wrap="none" rtlCol="0">
            <a:spAutoFit/>
          </a:bodyPr>
          <a:lstStyle/>
          <a:p>
            <a:r>
              <a:rPr kumimoji="1" lang="en-US" altLang="ja-JP" sz="2500" i="1" dirty="0" smtClean="0"/>
              <a:t>transverse</a:t>
            </a:r>
            <a:endParaRPr kumimoji="1" lang="ja-JP" altLang="en-US" sz="2500" i="1" dirty="0"/>
          </a:p>
        </p:txBody>
      </p:sp>
      <p:sp>
        <p:nvSpPr>
          <p:cNvPr id="44" name="正方形/長方形 43"/>
          <p:cNvSpPr/>
          <p:nvPr/>
        </p:nvSpPr>
        <p:spPr>
          <a:xfrm>
            <a:off x="10496772" y="35006182"/>
            <a:ext cx="4403989" cy="40876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0531475" y="39237853"/>
            <a:ext cx="4403990" cy="2400657"/>
          </a:xfrm>
          <a:prstGeom prst="rect">
            <a:avLst/>
          </a:prstGeom>
          <a:noFill/>
        </p:spPr>
        <p:txBody>
          <a:bodyPr wrap="square" rtlCol="0">
            <a:spAutoFit/>
          </a:bodyPr>
          <a:lstStyle/>
          <a:p>
            <a:pPr algn="just"/>
            <a:r>
              <a:rPr kumimoji="1" lang="ja-JP" altLang="en-US" sz="2500" dirty="0" smtClean="0"/>
              <a:t>図</a:t>
            </a:r>
            <a:r>
              <a:rPr kumimoji="1" lang="en-US" altLang="ja-JP" sz="2500" dirty="0" smtClean="0"/>
              <a:t>5.</a:t>
            </a:r>
            <a:r>
              <a:rPr lang="ja-JP" altLang="en-US" sz="2500" dirty="0" smtClean="0"/>
              <a:t> 開口面のプリズムによって星像は赤色の円環上に焦点を結ぶ。そのため</a:t>
            </a:r>
            <a:r>
              <a:rPr lang="en-US" altLang="ja-JP" sz="2500" dirty="0" smtClean="0"/>
              <a:t>2</a:t>
            </a:r>
            <a:r>
              <a:rPr lang="ja-JP" altLang="en-US" sz="2500" dirty="0" err="1" smtClean="0"/>
              <a:t>つの</a:t>
            </a:r>
            <a:r>
              <a:rPr lang="ja-JP" altLang="en-US" sz="2500" dirty="0" smtClean="0"/>
              <a:t>星像を結んだ方向が必ずしも</a:t>
            </a:r>
            <a:r>
              <a:rPr lang="en-US" altLang="ja-JP" sz="2500" dirty="0" smtClean="0"/>
              <a:t>longitudinal</a:t>
            </a:r>
            <a:r>
              <a:rPr lang="ja-JP" altLang="en-US" sz="2500" dirty="0" smtClean="0"/>
              <a:t>方向とは限らない。</a:t>
            </a:r>
            <a:r>
              <a:rPr lang="en-US" altLang="ja-JP" sz="2500" dirty="0" smtClean="0">
                <a:latin typeface="+mn-ea"/>
              </a:rPr>
              <a:t>φ</a:t>
            </a:r>
            <a:r>
              <a:rPr lang="ja-JP" altLang="en-US" sz="2500" dirty="0"/>
              <a:t>を</a:t>
            </a:r>
            <a:r>
              <a:rPr lang="ja-JP" altLang="en-US" sz="2500" dirty="0" smtClean="0"/>
              <a:t>回転角と定義する。</a:t>
            </a:r>
            <a:endParaRPr lang="en-US" altLang="ja-JP" sz="2500" dirty="0" smtClean="0"/>
          </a:p>
        </p:txBody>
      </p:sp>
      <p:pic>
        <p:nvPicPr>
          <p:cNvPr id="46" name="Picture 2" descr="\begin{align*}&#10;\left( &#10;\begin{array}{c}&#10;\sigma_l'^2 \\&#10;\sigma_t'^2 \\&#10;\end{array} &#10;\right)&#10;=&#10;\left( &#10;\begin{array}{cc}&#10;\cos\phi &amp; -\sin\phi \\&#10;\sin\phi &amp; \cos\phi \\&#10;\end{array} &#10;\right)&#10;\left( &#10;\begin{array}{c}&#10;\sigma_l^2 \\&#10;\sigma_t^2 \\&#10;\end{array} &#10;\right)&#10;\end{align*}">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98139" y="38108084"/>
            <a:ext cx="4548960" cy="648000"/>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1458467" y="38193557"/>
            <a:ext cx="862737" cy="477054"/>
          </a:xfrm>
          <a:prstGeom prst="rect">
            <a:avLst/>
          </a:prstGeom>
          <a:noFill/>
        </p:spPr>
        <p:txBody>
          <a:bodyPr wrap="none" rtlCol="0">
            <a:spAutoFit/>
          </a:bodyPr>
          <a:lstStyle/>
          <a:p>
            <a:r>
              <a:rPr kumimoji="1" lang="en-US" altLang="ja-JP" sz="2500" dirty="0" smtClean="0"/>
              <a:t>(</a:t>
            </a:r>
            <a:r>
              <a:rPr kumimoji="1" lang="ja-JP" altLang="en-US" sz="2500" dirty="0" smtClean="0"/>
              <a:t>式</a:t>
            </a:r>
            <a:r>
              <a:rPr kumimoji="1" lang="en-US" altLang="ja-JP" sz="2500" dirty="0" smtClean="0"/>
              <a:t>3)</a:t>
            </a:r>
          </a:p>
        </p:txBody>
      </p:sp>
      <p:sp>
        <p:nvSpPr>
          <p:cNvPr id="117" name="テキスト ボックス 116"/>
          <p:cNvSpPr txBox="1"/>
          <p:nvPr/>
        </p:nvSpPr>
        <p:spPr>
          <a:xfrm>
            <a:off x="1746499" y="14792991"/>
            <a:ext cx="862737" cy="477054"/>
          </a:xfrm>
          <a:prstGeom prst="rect">
            <a:avLst/>
          </a:prstGeom>
          <a:noFill/>
        </p:spPr>
        <p:txBody>
          <a:bodyPr wrap="none" rtlCol="0">
            <a:spAutoFit/>
          </a:bodyPr>
          <a:lstStyle/>
          <a:p>
            <a:r>
              <a:rPr kumimoji="1" lang="en-US" altLang="ja-JP" sz="2500" dirty="0" smtClean="0"/>
              <a:t>(</a:t>
            </a:r>
            <a:r>
              <a:rPr kumimoji="1" lang="ja-JP" altLang="en-US" sz="2500" dirty="0" smtClean="0"/>
              <a:t>式</a:t>
            </a:r>
            <a:r>
              <a:rPr lang="en-US" altLang="ja-JP" sz="2500" dirty="0"/>
              <a:t>1</a:t>
            </a:r>
            <a:r>
              <a:rPr kumimoji="1" lang="en-US" altLang="ja-JP" sz="2500" dirty="0" smtClean="0"/>
              <a:t>)</a:t>
            </a:r>
          </a:p>
        </p:txBody>
      </p:sp>
      <p:sp>
        <p:nvSpPr>
          <p:cNvPr id="118" name="テキスト ボックス 117"/>
          <p:cNvSpPr txBox="1"/>
          <p:nvPr/>
        </p:nvSpPr>
        <p:spPr>
          <a:xfrm>
            <a:off x="1746499" y="15567063"/>
            <a:ext cx="862737" cy="477054"/>
          </a:xfrm>
          <a:prstGeom prst="rect">
            <a:avLst/>
          </a:prstGeom>
          <a:noFill/>
        </p:spPr>
        <p:txBody>
          <a:bodyPr wrap="none" rtlCol="0">
            <a:spAutoFit/>
          </a:bodyPr>
          <a:lstStyle/>
          <a:p>
            <a:r>
              <a:rPr kumimoji="1" lang="en-US" altLang="ja-JP" sz="2500" dirty="0" smtClean="0"/>
              <a:t>(</a:t>
            </a:r>
            <a:r>
              <a:rPr kumimoji="1" lang="ja-JP" altLang="en-US" sz="2500" dirty="0" smtClean="0"/>
              <a:t>式</a:t>
            </a:r>
            <a:r>
              <a:rPr lang="en-US" altLang="ja-JP" sz="2500" dirty="0" smtClean="0"/>
              <a:t>2</a:t>
            </a:r>
            <a:r>
              <a:rPr kumimoji="1" lang="en-US" altLang="ja-JP" sz="2500" dirty="0" smtClean="0"/>
              <a:t>)</a:t>
            </a:r>
          </a:p>
        </p:txBody>
      </p:sp>
      <p:sp>
        <p:nvSpPr>
          <p:cNvPr id="22" name="テキスト ボックス 21"/>
          <p:cNvSpPr txBox="1"/>
          <p:nvPr/>
        </p:nvSpPr>
        <p:spPr>
          <a:xfrm>
            <a:off x="15300000" y="7662928"/>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5. </a:t>
            </a:r>
            <a:r>
              <a:rPr lang="ja-JP" altLang="en-US" sz="4000" dirty="0">
                <a:solidFill>
                  <a:schemeClr val="bg1"/>
                </a:solidFill>
              </a:rPr>
              <a:t>結果</a:t>
            </a:r>
            <a:endParaRPr kumimoji="1" lang="ja-JP" altLang="en-US" sz="4000" dirty="0">
              <a:solidFill>
                <a:schemeClr val="bg1"/>
              </a:solidFill>
            </a:endParaRPr>
          </a:p>
        </p:txBody>
      </p:sp>
      <p:cxnSp>
        <p:nvCxnSpPr>
          <p:cNvPr id="53" name="直線コネクタ 52"/>
          <p:cNvCxnSpPr/>
          <p:nvPr/>
        </p:nvCxnSpPr>
        <p:spPr>
          <a:xfrm>
            <a:off x="26307330" y="8626085"/>
            <a:ext cx="0" cy="380333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28114389" y="8626085"/>
            <a:ext cx="0" cy="381263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24513989" y="8626085"/>
            <a:ext cx="0" cy="380333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23" name="テキスト ボックス 122"/>
          <p:cNvSpPr txBox="1"/>
          <p:nvPr/>
        </p:nvSpPr>
        <p:spPr>
          <a:xfrm>
            <a:off x="22641781" y="8370814"/>
            <a:ext cx="396262" cy="338554"/>
          </a:xfrm>
          <a:prstGeom prst="rect">
            <a:avLst/>
          </a:prstGeom>
          <a:noFill/>
        </p:spPr>
        <p:txBody>
          <a:bodyPr wrap="none" rtlCol="0">
            <a:spAutoFit/>
          </a:bodyPr>
          <a:lstStyle/>
          <a:p>
            <a:r>
              <a:rPr lang="en-US" altLang="ja-JP" sz="1600" dirty="0" smtClean="0"/>
              <a:t>0h</a:t>
            </a:r>
            <a:endParaRPr kumimoji="1" lang="ja-JP" altLang="en-US" sz="1600" dirty="0"/>
          </a:p>
        </p:txBody>
      </p:sp>
      <p:sp>
        <p:nvSpPr>
          <p:cNvPr id="129" name="テキスト ボックス 128"/>
          <p:cNvSpPr txBox="1"/>
          <p:nvPr/>
        </p:nvSpPr>
        <p:spPr>
          <a:xfrm>
            <a:off x="24342307" y="8370814"/>
            <a:ext cx="396262" cy="338554"/>
          </a:xfrm>
          <a:prstGeom prst="rect">
            <a:avLst/>
          </a:prstGeom>
          <a:noFill/>
        </p:spPr>
        <p:txBody>
          <a:bodyPr wrap="none" rtlCol="0">
            <a:spAutoFit/>
          </a:bodyPr>
          <a:lstStyle/>
          <a:p>
            <a:r>
              <a:rPr lang="en-US" altLang="ja-JP" sz="1600" dirty="0"/>
              <a:t>6</a:t>
            </a:r>
            <a:r>
              <a:rPr lang="en-US" altLang="ja-JP" sz="1600" dirty="0" smtClean="0"/>
              <a:t>h</a:t>
            </a:r>
            <a:endParaRPr kumimoji="1" lang="ja-JP" altLang="en-US" sz="1600" dirty="0"/>
          </a:p>
        </p:txBody>
      </p:sp>
      <p:sp>
        <p:nvSpPr>
          <p:cNvPr id="131" name="テキスト ボックス 130"/>
          <p:cNvSpPr txBox="1"/>
          <p:nvPr/>
        </p:nvSpPr>
        <p:spPr>
          <a:xfrm>
            <a:off x="27903434" y="8370814"/>
            <a:ext cx="500458" cy="338554"/>
          </a:xfrm>
          <a:prstGeom prst="rect">
            <a:avLst/>
          </a:prstGeom>
          <a:noFill/>
        </p:spPr>
        <p:txBody>
          <a:bodyPr wrap="none" rtlCol="0">
            <a:spAutoFit/>
          </a:bodyPr>
          <a:lstStyle/>
          <a:p>
            <a:r>
              <a:rPr lang="en-US" altLang="ja-JP" sz="1600" dirty="0" smtClean="0"/>
              <a:t>18h</a:t>
            </a:r>
            <a:endParaRPr kumimoji="1" lang="ja-JP" altLang="en-US" sz="1600" dirty="0"/>
          </a:p>
        </p:txBody>
      </p:sp>
      <p:sp>
        <p:nvSpPr>
          <p:cNvPr id="132" name="テキスト ボックス 131"/>
          <p:cNvSpPr txBox="1"/>
          <p:nvPr/>
        </p:nvSpPr>
        <p:spPr>
          <a:xfrm>
            <a:off x="29492679" y="8370814"/>
            <a:ext cx="500458" cy="338554"/>
          </a:xfrm>
          <a:prstGeom prst="rect">
            <a:avLst/>
          </a:prstGeom>
          <a:noFill/>
        </p:spPr>
        <p:txBody>
          <a:bodyPr wrap="none" rtlCol="0">
            <a:spAutoFit/>
          </a:bodyPr>
          <a:lstStyle/>
          <a:p>
            <a:r>
              <a:rPr lang="en-US" altLang="ja-JP" sz="1600" dirty="0" smtClean="0"/>
              <a:t>24h</a:t>
            </a:r>
            <a:endParaRPr kumimoji="1" lang="ja-JP" altLang="en-US" sz="1600" dirty="0"/>
          </a:p>
        </p:txBody>
      </p:sp>
      <p:sp>
        <p:nvSpPr>
          <p:cNvPr id="130" name="テキスト ボックス 129"/>
          <p:cNvSpPr txBox="1"/>
          <p:nvPr/>
        </p:nvSpPr>
        <p:spPr>
          <a:xfrm>
            <a:off x="26096375" y="8370814"/>
            <a:ext cx="500458" cy="338554"/>
          </a:xfrm>
          <a:prstGeom prst="rect">
            <a:avLst/>
          </a:prstGeom>
          <a:noFill/>
        </p:spPr>
        <p:txBody>
          <a:bodyPr wrap="none" rtlCol="0">
            <a:spAutoFit/>
          </a:bodyPr>
          <a:lstStyle/>
          <a:p>
            <a:r>
              <a:rPr lang="en-US" altLang="ja-JP" sz="1600" dirty="0" smtClean="0"/>
              <a:t>12h</a:t>
            </a:r>
            <a:endParaRPr kumimoji="1" lang="ja-JP" altLang="en-US" sz="1600" dirty="0"/>
          </a:p>
        </p:txBody>
      </p:sp>
      <p:sp>
        <p:nvSpPr>
          <p:cNvPr id="135" name="テキスト ボックス 134"/>
          <p:cNvSpPr txBox="1"/>
          <p:nvPr/>
        </p:nvSpPr>
        <p:spPr>
          <a:xfrm>
            <a:off x="21877046" y="8991832"/>
            <a:ext cx="700833" cy="400110"/>
          </a:xfrm>
          <a:prstGeom prst="rect">
            <a:avLst/>
          </a:prstGeom>
          <a:noFill/>
        </p:spPr>
        <p:txBody>
          <a:bodyPr wrap="none" rtlCol="0">
            <a:spAutoFit/>
          </a:bodyPr>
          <a:lstStyle/>
          <a:p>
            <a:r>
              <a:rPr kumimoji="1" lang="en-US" altLang="ja-JP" sz="2000" dirty="0" smtClean="0"/>
              <a:t>26</a:t>
            </a:r>
            <a:r>
              <a:rPr kumimoji="1" lang="ja-JP" altLang="en-US" sz="2000" dirty="0" smtClean="0"/>
              <a:t>日</a:t>
            </a:r>
            <a:endParaRPr kumimoji="1" lang="ja-JP" altLang="en-US" sz="2000" dirty="0"/>
          </a:p>
        </p:txBody>
      </p:sp>
      <p:sp>
        <p:nvSpPr>
          <p:cNvPr id="136" name="テキスト ボックス 135"/>
          <p:cNvSpPr txBox="1"/>
          <p:nvPr/>
        </p:nvSpPr>
        <p:spPr>
          <a:xfrm>
            <a:off x="21877045" y="10360424"/>
            <a:ext cx="700833" cy="400110"/>
          </a:xfrm>
          <a:prstGeom prst="rect">
            <a:avLst/>
          </a:prstGeom>
          <a:noFill/>
        </p:spPr>
        <p:txBody>
          <a:bodyPr wrap="none" rtlCol="0">
            <a:spAutoFit/>
          </a:bodyPr>
          <a:lstStyle/>
          <a:p>
            <a:r>
              <a:rPr kumimoji="1" lang="en-US" altLang="ja-JP" sz="2000" dirty="0" smtClean="0"/>
              <a:t>27</a:t>
            </a:r>
            <a:r>
              <a:rPr kumimoji="1" lang="ja-JP" altLang="en-US" sz="2000" dirty="0" smtClean="0"/>
              <a:t>日</a:t>
            </a:r>
            <a:endParaRPr kumimoji="1" lang="ja-JP" altLang="en-US" sz="2000" dirty="0"/>
          </a:p>
        </p:txBody>
      </p:sp>
      <p:sp>
        <p:nvSpPr>
          <p:cNvPr id="137" name="テキスト ボックス 136"/>
          <p:cNvSpPr txBox="1"/>
          <p:nvPr/>
        </p:nvSpPr>
        <p:spPr>
          <a:xfrm>
            <a:off x="21877044" y="11769056"/>
            <a:ext cx="700833" cy="400110"/>
          </a:xfrm>
          <a:prstGeom prst="rect">
            <a:avLst/>
          </a:prstGeom>
          <a:noFill/>
        </p:spPr>
        <p:txBody>
          <a:bodyPr wrap="none" rtlCol="0">
            <a:spAutoFit/>
          </a:bodyPr>
          <a:lstStyle/>
          <a:p>
            <a:r>
              <a:rPr kumimoji="1" lang="en-US" altLang="ja-JP" sz="2000" dirty="0" smtClean="0"/>
              <a:t>28</a:t>
            </a:r>
            <a:r>
              <a:rPr kumimoji="1" lang="ja-JP" altLang="en-US" sz="2000" dirty="0" smtClean="0"/>
              <a:t>日</a:t>
            </a:r>
            <a:endParaRPr kumimoji="1" lang="ja-JP" altLang="en-US" sz="2000" dirty="0"/>
          </a:p>
        </p:txBody>
      </p:sp>
      <p:sp>
        <p:nvSpPr>
          <p:cNvPr id="125" name="テキスト ボックス 124"/>
          <p:cNvSpPr txBox="1"/>
          <p:nvPr/>
        </p:nvSpPr>
        <p:spPr>
          <a:xfrm>
            <a:off x="19028419" y="12286248"/>
            <a:ext cx="3541354" cy="477054"/>
          </a:xfrm>
          <a:prstGeom prst="rect">
            <a:avLst/>
          </a:prstGeom>
          <a:noFill/>
        </p:spPr>
        <p:txBody>
          <a:bodyPr wrap="none" rtlCol="0">
            <a:spAutoFit/>
          </a:bodyPr>
          <a:lstStyle/>
          <a:p>
            <a:r>
              <a:rPr lang="ja-JP" altLang="en-US" sz="2500" dirty="0" smtClean="0"/>
              <a:t>図</a:t>
            </a:r>
            <a:r>
              <a:rPr lang="en-US" altLang="ja-JP" sz="2500" dirty="0" smtClean="0"/>
              <a:t>6. </a:t>
            </a:r>
            <a:r>
              <a:rPr lang="ja-JP" altLang="en-US" sz="2500" dirty="0" smtClean="0"/>
              <a:t>シーイング測定結果</a:t>
            </a:r>
            <a:endParaRPr kumimoji="1" lang="ja-JP" altLang="en-US" sz="2500" dirty="0"/>
          </a:p>
        </p:txBody>
      </p:sp>
      <p:sp>
        <p:nvSpPr>
          <p:cNvPr id="1032" name="正方形/長方形 1031"/>
          <p:cNvSpPr/>
          <p:nvPr/>
        </p:nvSpPr>
        <p:spPr>
          <a:xfrm>
            <a:off x="15300000" y="14126130"/>
            <a:ext cx="14688000" cy="1631216"/>
          </a:xfrm>
          <a:prstGeom prst="rect">
            <a:avLst/>
          </a:prstGeom>
        </p:spPr>
        <p:txBody>
          <a:bodyPr wrap="square">
            <a:spAutoFit/>
          </a:bodyPr>
          <a:lstStyle/>
          <a:p>
            <a:pPr algn="just"/>
            <a:r>
              <a:rPr lang="ja-JP" altLang="en-US" sz="2500" dirty="0" smtClean="0"/>
              <a:t>図</a:t>
            </a:r>
            <a:r>
              <a:rPr lang="en-US" altLang="ja-JP" sz="2500" dirty="0" smtClean="0"/>
              <a:t>6</a:t>
            </a:r>
            <a:r>
              <a:rPr lang="ja-JP" altLang="en-US" sz="2500" dirty="0" smtClean="0"/>
              <a:t>からわかるように今回のデータ</a:t>
            </a:r>
            <a:r>
              <a:rPr lang="ja-JP" altLang="en-US" sz="2500" dirty="0"/>
              <a:t>には</a:t>
            </a:r>
            <a:r>
              <a:rPr lang="ja-JP" altLang="en-US" sz="2500" dirty="0" smtClean="0"/>
              <a:t>欠落が多く十分</a:t>
            </a:r>
            <a:r>
              <a:rPr lang="ja-JP" altLang="en-US" sz="2500" dirty="0"/>
              <a:t>な観測結果とは言えない</a:t>
            </a:r>
            <a:r>
              <a:rPr lang="ja-JP" altLang="en-US" sz="2500" dirty="0" smtClean="0"/>
              <a:t>。しかし観測を合計</a:t>
            </a:r>
            <a:r>
              <a:rPr lang="ja-JP" altLang="en-US" sz="2500" dirty="0"/>
              <a:t>すると</a:t>
            </a:r>
            <a:r>
              <a:rPr lang="ja-JP" altLang="en-US" sz="2500" dirty="0" smtClean="0"/>
              <a:t>ほぼ丸</a:t>
            </a:r>
            <a:r>
              <a:rPr lang="en-US" altLang="ja-JP" sz="2500" dirty="0" smtClean="0"/>
              <a:t>1</a:t>
            </a:r>
            <a:r>
              <a:rPr lang="ja-JP" altLang="en-US" sz="2500" dirty="0" smtClean="0"/>
              <a:t>日分のデータが得られており、また欠落は悪天候の時間帯であり、悪</a:t>
            </a:r>
            <a:r>
              <a:rPr lang="ja-JP" altLang="en-US" sz="2500" dirty="0"/>
              <a:t>天候の場合にはそもそも天体観測は</a:t>
            </a:r>
            <a:r>
              <a:rPr lang="ja-JP" altLang="en-US" sz="2500" dirty="0" smtClean="0"/>
              <a:t>行われないことから、今回のデータ</a:t>
            </a:r>
            <a:r>
              <a:rPr lang="ja-JP" altLang="en-US" sz="2500" dirty="0"/>
              <a:t>から夏期のドームふじ基地</a:t>
            </a:r>
            <a:r>
              <a:rPr lang="ja-JP" altLang="en-US" sz="2500" dirty="0" smtClean="0"/>
              <a:t>のシーイング</a:t>
            </a:r>
            <a:r>
              <a:rPr lang="ja-JP" altLang="en-US" sz="2500" dirty="0"/>
              <a:t>について議論することは有意であると考える。</a:t>
            </a:r>
          </a:p>
        </p:txBody>
      </p:sp>
      <p:sp>
        <p:nvSpPr>
          <p:cNvPr id="1033" name="正方形/長方形 1032"/>
          <p:cNvSpPr/>
          <p:nvPr/>
        </p:nvSpPr>
        <p:spPr>
          <a:xfrm>
            <a:off x="15300000" y="15948977"/>
            <a:ext cx="9582585" cy="2785378"/>
          </a:xfrm>
          <a:prstGeom prst="rect">
            <a:avLst/>
          </a:prstGeom>
        </p:spPr>
        <p:txBody>
          <a:bodyPr wrap="square">
            <a:spAutoFit/>
          </a:bodyPr>
          <a:lstStyle/>
          <a:p>
            <a:pPr algn="just"/>
            <a:r>
              <a:rPr lang="ja-JP" altLang="en-US" sz="2500" dirty="0"/>
              <a:t>シーイングの統計情報を得る</a:t>
            </a:r>
            <a:r>
              <a:rPr lang="ja-JP" altLang="en-US" sz="2500" dirty="0" smtClean="0"/>
              <a:t>ため図</a:t>
            </a:r>
            <a:r>
              <a:rPr lang="en-US" altLang="ja-JP" sz="2500" dirty="0" smtClean="0"/>
              <a:t>7</a:t>
            </a:r>
            <a:r>
              <a:rPr lang="ja-JP" altLang="en-US" sz="2500" dirty="0" smtClean="0"/>
              <a:t>のヒストグラム</a:t>
            </a:r>
            <a:r>
              <a:rPr lang="ja-JP" altLang="en-US" sz="2500" dirty="0"/>
              <a:t>を作成した</a:t>
            </a:r>
            <a:r>
              <a:rPr lang="ja-JP" altLang="en-US" sz="2500" dirty="0" smtClean="0"/>
              <a:t>。横軸</a:t>
            </a:r>
            <a:r>
              <a:rPr lang="ja-JP" altLang="en-US" sz="2500" dirty="0"/>
              <a:t>は</a:t>
            </a:r>
            <a:r>
              <a:rPr lang="ja-JP" altLang="en-US" sz="2500" dirty="0" smtClean="0"/>
              <a:t>シーイング値</a:t>
            </a:r>
            <a:r>
              <a:rPr lang="en-US" altLang="ja-JP" sz="2500" dirty="0" smtClean="0"/>
              <a:t>(</a:t>
            </a:r>
            <a:r>
              <a:rPr lang="ja-JP" altLang="en-US" sz="2500" dirty="0" smtClean="0"/>
              <a:t>秒角</a:t>
            </a:r>
            <a:r>
              <a:rPr lang="en-US" altLang="ja-JP" sz="2500" dirty="0" smtClean="0"/>
              <a:t>)</a:t>
            </a:r>
            <a:r>
              <a:rPr lang="ja-JP" altLang="en-US" sz="2500" dirty="0" smtClean="0"/>
              <a:t>で</a:t>
            </a:r>
            <a:r>
              <a:rPr lang="ja-JP" altLang="en-US" sz="2500" dirty="0"/>
              <a:t>縦軸が頻度を表し、面積が</a:t>
            </a:r>
            <a:r>
              <a:rPr lang="en-US" altLang="ja-JP" sz="2500" dirty="0"/>
              <a:t>1</a:t>
            </a:r>
            <a:r>
              <a:rPr lang="ja-JP" altLang="en-US" sz="2500" dirty="0"/>
              <a:t>となるように規格化した</a:t>
            </a:r>
            <a:r>
              <a:rPr lang="ja-JP" altLang="en-US" sz="2500" dirty="0" smtClean="0"/>
              <a:t>。観測結果をフィッティングした結果</a:t>
            </a:r>
            <a:r>
              <a:rPr lang="ja-JP" altLang="en-US" sz="2500" dirty="0"/>
              <a:t>、</a:t>
            </a:r>
            <a:r>
              <a:rPr lang="en-US" altLang="ja-JP" sz="2500" dirty="0"/>
              <a:t>2</a:t>
            </a:r>
            <a:r>
              <a:rPr lang="ja-JP" altLang="en-US" sz="2500" dirty="0" err="1"/>
              <a:t>つの</a:t>
            </a:r>
            <a:r>
              <a:rPr lang="ja-JP" altLang="en-US" sz="2500" dirty="0"/>
              <a:t>対数正規分布の重ね合わせが</a:t>
            </a:r>
            <a:r>
              <a:rPr lang="ja-JP" altLang="en-US" sz="2500" dirty="0" smtClean="0"/>
              <a:t>最もうまくフィットした</a:t>
            </a:r>
            <a:r>
              <a:rPr lang="en-US" altLang="ja-JP" sz="2500" dirty="0" smtClean="0"/>
              <a:t>(</a:t>
            </a:r>
            <a:r>
              <a:rPr lang="ja-JP" altLang="en-US" sz="2500" dirty="0"/>
              <a:t>図</a:t>
            </a:r>
            <a:r>
              <a:rPr lang="en-US" altLang="ja-JP" sz="2500" dirty="0" smtClean="0"/>
              <a:t>7</a:t>
            </a:r>
            <a:r>
              <a:rPr lang="ja-JP" altLang="en-US" sz="2500" dirty="0" smtClean="0"/>
              <a:t>の緑色の曲線</a:t>
            </a:r>
            <a:r>
              <a:rPr lang="en-US" altLang="ja-JP" sz="2500" dirty="0" smtClean="0"/>
              <a:t>)</a:t>
            </a:r>
            <a:r>
              <a:rPr lang="ja-JP" altLang="en-US" sz="2500" dirty="0" err="1" smtClean="0"/>
              <a:t>。</a:t>
            </a:r>
            <a:r>
              <a:rPr lang="ja-JP" altLang="en-US" sz="2500" dirty="0" smtClean="0"/>
              <a:t>よって</a:t>
            </a:r>
            <a:r>
              <a:rPr lang="ja-JP" altLang="en-US" sz="2500" b="1" dirty="0">
                <a:solidFill>
                  <a:srgbClr val="FF0000"/>
                </a:solidFill>
              </a:rPr>
              <a:t>夏期のドームふじ基地のシーイングは統計的に</a:t>
            </a:r>
            <a:r>
              <a:rPr lang="en-US" altLang="ja-JP" sz="2500" b="1" dirty="0">
                <a:solidFill>
                  <a:srgbClr val="FF0000"/>
                </a:solidFill>
              </a:rPr>
              <a:t>2</a:t>
            </a:r>
            <a:r>
              <a:rPr lang="ja-JP" altLang="en-US" sz="2500" b="1" dirty="0" err="1">
                <a:solidFill>
                  <a:srgbClr val="FF0000"/>
                </a:solidFill>
              </a:rPr>
              <a:t>つの</a:t>
            </a:r>
            <a:r>
              <a:rPr lang="ja-JP" altLang="en-US" sz="2500" b="1" dirty="0">
                <a:solidFill>
                  <a:srgbClr val="FF0000"/>
                </a:solidFill>
              </a:rPr>
              <a:t>モード、すなわち「良いシーイング」と「悪いシーイング」が</a:t>
            </a:r>
            <a:r>
              <a:rPr lang="ja-JP" altLang="en-US" sz="2500" b="1" dirty="0" smtClean="0">
                <a:solidFill>
                  <a:srgbClr val="FF0000"/>
                </a:solidFill>
              </a:rPr>
              <a:t>ある</a:t>
            </a:r>
            <a:r>
              <a:rPr lang="ja-JP" altLang="en-US" sz="2500" dirty="0" smtClean="0"/>
              <a:t>と言える。</a:t>
            </a:r>
            <a:r>
              <a:rPr lang="ja-JP" altLang="en-US" sz="2500" b="1" dirty="0" smtClean="0">
                <a:solidFill>
                  <a:srgbClr val="FF0000"/>
                </a:solidFill>
              </a:rPr>
              <a:t>期待</a:t>
            </a:r>
            <a:r>
              <a:rPr lang="ja-JP" altLang="en-US" sz="2500" b="1" dirty="0">
                <a:solidFill>
                  <a:srgbClr val="FF0000"/>
                </a:solidFill>
              </a:rPr>
              <a:t>されるシーイング</a:t>
            </a:r>
            <a:r>
              <a:rPr lang="ja-JP" altLang="en-US" sz="2500" b="1" dirty="0" smtClean="0">
                <a:solidFill>
                  <a:srgbClr val="FF0000"/>
                </a:solidFill>
              </a:rPr>
              <a:t>はそれぞれ</a:t>
            </a:r>
            <a:r>
              <a:rPr lang="en-US" altLang="ja-JP" sz="2500" b="1" dirty="0" smtClean="0">
                <a:solidFill>
                  <a:srgbClr val="FF0000"/>
                </a:solidFill>
              </a:rPr>
              <a:t>0.72</a:t>
            </a:r>
            <a:r>
              <a:rPr lang="en-US" altLang="ja-JP" sz="2500" b="1" dirty="0">
                <a:solidFill>
                  <a:srgbClr val="FF0000"/>
                </a:solidFill>
              </a:rPr>
              <a:t>''±0.14''</a:t>
            </a:r>
            <a:r>
              <a:rPr lang="ja-JP" altLang="en-US" sz="2500" b="1" dirty="0" err="1" smtClean="0">
                <a:solidFill>
                  <a:srgbClr val="FF0000"/>
                </a:solidFill>
              </a:rPr>
              <a:t>、</a:t>
            </a:r>
            <a:r>
              <a:rPr lang="en-US" altLang="ja-JP" sz="2500" b="1" dirty="0" smtClean="0">
                <a:solidFill>
                  <a:srgbClr val="FF0000"/>
                </a:solidFill>
              </a:rPr>
              <a:t>1.3</a:t>
            </a:r>
            <a:r>
              <a:rPr lang="en-US" altLang="ja-JP" sz="2500" b="1" dirty="0">
                <a:solidFill>
                  <a:srgbClr val="FF0000"/>
                </a:solidFill>
              </a:rPr>
              <a:t>''±0.43''</a:t>
            </a:r>
            <a:r>
              <a:rPr lang="ja-JP" altLang="en-US" sz="2500" dirty="0"/>
              <a:t>である。</a:t>
            </a:r>
          </a:p>
        </p:txBody>
      </p:sp>
      <p:sp>
        <p:nvSpPr>
          <p:cNvPr id="1035" name="正方形/長方形 1034"/>
          <p:cNvSpPr/>
          <p:nvPr/>
        </p:nvSpPr>
        <p:spPr>
          <a:xfrm>
            <a:off x="25581147" y="18910984"/>
            <a:ext cx="4466807" cy="477054"/>
          </a:xfrm>
          <a:prstGeom prst="rect">
            <a:avLst/>
          </a:prstGeom>
        </p:spPr>
        <p:txBody>
          <a:bodyPr wrap="square">
            <a:spAutoFit/>
          </a:bodyPr>
          <a:lstStyle/>
          <a:p>
            <a:r>
              <a:rPr lang="ja-JP" altLang="en-US" sz="2500" dirty="0"/>
              <a:t>図</a:t>
            </a:r>
            <a:r>
              <a:rPr lang="en-US" altLang="ja-JP" sz="2500" dirty="0" smtClean="0"/>
              <a:t>7.</a:t>
            </a:r>
            <a:r>
              <a:rPr lang="ja-JP" altLang="en-US" sz="2500" dirty="0"/>
              <a:t> </a:t>
            </a:r>
            <a:r>
              <a:rPr lang="ja-JP" altLang="en-US" sz="2500" dirty="0" smtClean="0"/>
              <a:t>シーイングのヒストグラム</a:t>
            </a:r>
            <a:endParaRPr lang="ja-JP" altLang="en-US" sz="2500" dirty="0"/>
          </a:p>
        </p:txBody>
      </p:sp>
      <p:sp>
        <p:nvSpPr>
          <p:cNvPr id="1036" name="正方形/長方形 1035"/>
          <p:cNvSpPr/>
          <p:nvPr/>
        </p:nvSpPr>
        <p:spPr>
          <a:xfrm>
            <a:off x="20238272" y="19460046"/>
            <a:ext cx="9735363" cy="5863144"/>
          </a:xfrm>
          <a:prstGeom prst="rect">
            <a:avLst/>
          </a:prstGeom>
        </p:spPr>
        <p:txBody>
          <a:bodyPr wrap="square">
            <a:spAutoFit/>
          </a:bodyPr>
          <a:lstStyle/>
          <a:p>
            <a:pPr algn="just"/>
            <a:r>
              <a:rPr lang="ja-JP" altLang="en-US" sz="2500" dirty="0"/>
              <a:t>ここで良いシーイングと悪いシーイングがどのようなメカニズムで生じるのか調べる</a:t>
            </a:r>
            <a:r>
              <a:rPr lang="ja-JP" altLang="en-US" sz="2500" dirty="0" smtClean="0"/>
              <a:t>ため</a:t>
            </a:r>
            <a:r>
              <a:rPr lang="en-US" altLang="ja-JP" sz="2500" dirty="0" smtClean="0"/>
              <a:t>1</a:t>
            </a:r>
            <a:r>
              <a:rPr lang="ja-JP" altLang="en-US" sz="2500" dirty="0"/>
              <a:t>時間毎の</a:t>
            </a:r>
            <a:r>
              <a:rPr lang="ja-JP" altLang="en-US" sz="2500" dirty="0" smtClean="0"/>
              <a:t>平均シーイング</a:t>
            </a:r>
            <a:r>
              <a:rPr lang="ja-JP" altLang="en-US" sz="2500" dirty="0"/>
              <a:t>を調べたものが図</a:t>
            </a:r>
            <a:r>
              <a:rPr lang="en-US" altLang="ja-JP" sz="2500" dirty="0" smtClean="0"/>
              <a:t>8</a:t>
            </a:r>
            <a:r>
              <a:rPr lang="ja-JP" altLang="en-US" sz="2500" dirty="0" smtClean="0"/>
              <a:t>上図で</a:t>
            </a:r>
            <a:r>
              <a:rPr lang="ja-JP" altLang="en-US" sz="2500" dirty="0"/>
              <a:t>ある。横軸がドーム</a:t>
            </a:r>
            <a:r>
              <a:rPr lang="ja-JP" altLang="en-US" sz="2500" dirty="0" smtClean="0"/>
              <a:t>ふじの</a:t>
            </a:r>
            <a:r>
              <a:rPr lang="ja-JP" altLang="en-US" sz="2500" dirty="0"/>
              <a:t>地方時、縦軸がシーイング</a:t>
            </a:r>
            <a:r>
              <a:rPr lang="en-US" altLang="ja-JP" sz="2500" dirty="0"/>
              <a:t>(</a:t>
            </a:r>
            <a:r>
              <a:rPr lang="ja-JP" altLang="en-US" sz="2500" dirty="0"/>
              <a:t>秒角</a:t>
            </a:r>
            <a:r>
              <a:rPr lang="en-US" altLang="ja-JP" sz="2500" dirty="0"/>
              <a:t>)</a:t>
            </a:r>
            <a:r>
              <a:rPr lang="ja-JP" altLang="en-US" sz="2500" dirty="0"/>
              <a:t>を表す</a:t>
            </a:r>
            <a:r>
              <a:rPr lang="ja-JP" altLang="en-US" sz="2500" dirty="0" smtClean="0"/>
              <a:t>。各時刻</a:t>
            </a:r>
            <a:r>
              <a:rPr lang="ja-JP" altLang="en-US" sz="2500" dirty="0"/>
              <a:t>のシーイングは</a:t>
            </a:r>
            <a:r>
              <a:rPr lang="en-US" altLang="ja-JP" sz="2500" dirty="0"/>
              <a:t>1</a:t>
            </a:r>
            <a:r>
              <a:rPr lang="ja-JP" altLang="en-US" sz="2500" dirty="0"/>
              <a:t>時間分のデータを対数正規分布でフィッティングして得られた期待値をその値とし、誤差棒は</a:t>
            </a:r>
            <a:r>
              <a:rPr lang="en-US" altLang="ja-JP" sz="2500" dirty="0"/>
              <a:t>mean error</a:t>
            </a:r>
            <a:r>
              <a:rPr lang="ja-JP" altLang="en-US" sz="2500" dirty="0"/>
              <a:t>を表す</a:t>
            </a:r>
            <a:r>
              <a:rPr lang="ja-JP" altLang="en-US" sz="2500" dirty="0" smtClean="0"/>
              <a:t>。</a:t>
            </a:r>
            <a:r>
              <a:rPr lang="ja-JP" altLang="en-US" sz="2500" dirty="0"/>
              <a:t>ここ</a:t>
            </a:r>
            <a:r>
              <a:rPr lang="ja-JP" altLang="en-US" sz="2500" dirty="0" smtClean="0"/>
              <a:t>からシーイング</a:t>
            </a:r>
            <a:r>
              <a:rPr lang="ja-JP" altLang="en-US" sz="2500" dirty="0"/>
              <a:t>は時間変動し</a:t>
            </a:r>
            <a:r>
              <a:rPr lang="en-US" altLang="ja-JP" sz="2500" b="1" dirty="0">
                <a:solidFill>
                  <a:srgbClr val="FF0000"/>
                </a:solidFill>
              </a:rPr>
              <a:t>17</a:t>
            </a:r>
            <a:r>
              <a:rPr lang="ja-JP" altLang="en-US" sz="2500" b="1" dirty="0">
                <a:solidFill>
                  <a:srgbClr val="FF0000"/>
                </a:solidFill>
              </a:rPr>
              <a:t>時頃に極小をとる</a:t>
            </a:r>
            <a:r>
              <a:rPr lang="ja-JP" altLang="en-US" sz="2500" dirty="0"/>
              <a:t>ことがわかった。この傾向はドーム</a:t>
            </a:r>
            <a:r>
              <a:rPr lang="en-US" altLang="ja-JP" sz="2500" dirty="0"/>
              <a:t>C</a:t>
            </a:r>
            <a:r>
              <a:rPr lang="ja-JP" altLang="en-US" sz="2500" dirty="0" err="1"/>
              <a:t>での</a:t>
            </a:r>
            <a:r>
              <a:rPr lang="ja-JP" altLang="en-US" sz="2500" dirty="0"/>
              <a:t>先行研究</a:t>
            </a:r>
            <a:r>
              <a:rPr lang="en-US" altLang="ja-JP" sz="2500" dirty="0"/>
              <a:t>(</a:t>
            </a:r>
            <a:r>
              <a:rPr lang="en-US" altLang="ja-JP" sz="2500" dirty="0" err="1"/>
              <a:t>Aristidi</a:t>
            </a:r>
            <a:r>
              <a:rPr lang="en-US" altLang="ja-JP" sz="2500" dirty="0"/>
              <a:t> et al. 2005a)</a:t>
            </a:r>
            <a:r>
              <a:rPr lang="ja-JP" altLang="en-US" sz="2500" dirty="0"/>
              <a:t>でも報告されている。</a:t>
            </a:r>
          </a:p>
          <a:p>
            <a:endParaRPr lang="ja-JP" altLang="en-US" sz="2500" dirty="0"/>
          </a:p>
          <a:p>
            <a:pPr algn="just"/>
            <a:r>
              <a:rPr lang="ja-JP" altLang="en-US" sz="2500" dirty="0"/>
              <a:t>シーイングが時刻によって変動するということは太陽の高度変化に伴う地表付近の温度分布の変化が原因と考えるのが自然である</a:t>
            </a:r>
            <a:r>
              <a:rPr lang="ja-JP" altLang="en-US" sz="2500" dirty="0" smtClean="0"/>
              <a:t>。</a:t>
            </a:r>
            <a:r>
              <a:rPr lang="en-US" altLang="ja-JP" sz="2500" dirty="0" err="1" smtClean="0"/>
              <a:t>Aristidi</a:t>
            </a:r>
            <a:r>
              <a:rPr lang="en-US" altLang="ja-JP" sz="2500" dirty="0" smtClean="0"/>
              <a:t> </a:t>
            </a:r>
            <a:r>
              <a:rPr lang="en-US" altLang="ja-JP" sz="2500" dirty="0"/>
              <a:t>et al. 2005a</a:t>
            </a:r>
            <a:r>
              <a:rPr lang="ja-JP" altLang="en-US" sz="2500" dirty="0"/>
              <a:t>及び</a:t>
            </a:r>
            <a:r>
              <a:rPr lang="en-US" altLang="ja-JP" sz="2500" dirty="0" err="1"/>
              <a:t>Aristidi</a:t>
            </a:r>
            <a:r>
              <a:rPr lang="en-US" altLang="ja-JP" sz="2500" dirty="0"/>
              <a:t> et al. 2005b</a:t>
            </a:r>
            <a:r>
              <a:rPr lang="ja-JP" altLang="en-US" sz="2500" dirty="0"/>
              <a:t>による</a:t>
            </a:r>
            <a:r>
              <a:rPr lang="ja-JP" altLang="en-US" sz="2500" dirty="0" smtClean="0"/>
              <a:t>と</a:t>
            </a:r>
            <a:r>
              <a:rPr lang="en-US" altLang="ja-JP" sz="2500" dirty="0" smtClean="0"/>
              <a:t>17</a:t>
            </a:r>
            <a:r>
              <a:rPr lang="ja-JP" altLang="en-US" sz="2500" dirty="0"/>
              <a:t>時の極小は地上付近の温度勾配が一時的に無くなる事に由来</a:t>
            </a:r>
            <a:r>
              <a:rPr lang="ja-JP" altLang="en-US" sz="2500" dirty="0" smtClean="0"/>
              <a:t>する。</a:t>
            </a:r>
            <a:r>
              <a:rPr lang="ja-JP" altLang="en-US" sz="2500" dirty="0"/>
              <a:t>そこで我々はドームふじ基地のシーイングについても温度と何らかの相関があるかどうか調べる</a:t>
            </a:r>
            <a:r>
              <a:rPr lang="ja-JP" altLang="en-US" sz="2500" dirty="0" smtClean="0"/>
              <a:t>ため気象</a:t>
            </a:r>
            <a:r>
              <a:rPr lang="ja-JP" altLang="en-US" sz="2500" dirty="0"/>
              <a:t>タワーのデータと比較した。気象タワーは高さ</a:t>
            </a:r>
            <a:r>
              <a:rPr lang="en-US" altLang="ja-JP" sz="2500" dirty="0"/>
              <a:t>16m</a:t>
            </a:r>
            <a:r>
              <a:rPr lang="ja-JP" altLang="en-US" sz="2500" dirty="0"/>
              <a:t>で</a:t>
            </a:r>
            <a:r>
              <a:rPr lang="en-US" altLang="ja-JP" sz="2500" dirty="0"/>
              <a:t>6</a:t>
            </a:r>
            <a:r>
              <a:rPr lang="ja-JP" altLang="en-US" sz="2500" dirty="0" err="1"/>
              <a:t>つの</a:t>
            </a:r>
            <a:r>
              <a:rPr lang="en-US" altLang="ja-JP" sz="2500" dirty="0" err="1"/>
              <a:t>Pt</a:t>
            </a:r>
            <a:r>
              <a:rPr lang="ja-JP" altLang="en-US" sz="2500" dirty="0"/>
              <a:t>センサーと</a:t>
            </a:r>
            <a:r>
              <a:rPr lang="en-US" altLang="ja-JP" sz="2500" dirty="0"/>
              <a:t>2</a:t>
            </a:r>
            <a:r>
              <a:rPr lang="ja-JP" altLang="en-US" sz="2500" dirty="0" err="1"/>
              <a:t>つの</a:t>
            </a:r>
            <a:r>
              <a:rPr lang="ja-JP" altLang="en-US" sz="2500" dirty="0"/>
              <a:t>超音波風速計からなる</a:t>
            </a:r>
            <a:r>
              <a:rPr lang="ja-JP" altLang="en-US" sz="2500" dirty="0" smtClean="0"/>
              <a:t>。</a:t>
            </a:r>
            <a:endParaRPr lang="en-US" altLang="ja-JP" sz="2500" dirty="0" smtClean="0"/>
          </a:p>
        </p:txBody>
      </p:sp>
      <p:sp>
        <p:nvSpPr>
          <p:cNvPr id="150" name="正方形/長方形 149"/>
          <p:cNvSpPr/>
          <p:nvPr/>
        </p:nvSpPr>
        <p:spPr>
          <a:xfrm>
            <a:off x="15471351" y="24731909"/>
            <a:ext cx="4565180" cy="2785378"/>
          </a:xfrm>
          <a:prstGeom prst="rect">
            <a:avLst/>
          </a:prstGeom>
        </p:spPr>
        <p:txBody>
          <a:bodyPr wrap="square">
            <a:spAutoFit/>
          </a:bodyPr>
          <a:lstStyle/>
          <a:p>
            <a:pPr algn="just"/>
            <a:r>
              <a:rPr lang="ja-JP" altLang="en-US" sz="2500" dirty="0" smtClean="0"/>
              <a:t>図</a:t>
            </a:r>
            <a:r>
              <a:rPr lang="en-US" altLang="ja-JP" sz="2500" dirty="0" smtClean="0"/>
              <a:t>8.</a:t>
            </a:r>
            <a:r>
              <a:rPr lang="ja-JP" altLang="en-US" sz="2500" dirty="0" smtClean="0"/>
              <a:t> 上図</a:t>
            </a:r>
            <a:r>
              <a:rPr lang="en-US" altLang="ja-JP" sz="2500" dirty="0" smtClean="0"/>
              <a:t>: 1</a:t>
            </a:r>
            <a:r>
              <a:rPr lang="ja-JP" altLang="en-US" sz="2500" dirty="0" smtClean="0"/>
              <a:t>時間毎の平均シーイング</a:t>
            </a:r>
            <a:r>
              <a:rPr lang="en-US" altLang="ja-JP" sz="2500" dirty="0" smtClean="0"/>
              <a:t>(</a:t>
            </a:r>
            <a:r>
              <a:rPr lang="ja-JP" altLang="en-US" sz="2500" dirty="0" smtClean="0"/>
              <a:t>秒角</a:t>
            </a:r>
            <a:r>
              <a:rPr lang="en-US" altLang="ja-JP" sz="2500" dirty="0" smtClean="0"/>
              <a:t>)</a:t>
            </a:r>
            <a:r>
              <a:rPr lang="ja-JP" altLang="en-US" sz="2500" dirty="0" err="1" smtClean="0"/>
              <a:t>。</a:t>
            </a:r>
            <a:r>
              <a:rPr lang="en-US" altLang="ja-JP" sz="2500" dirty="0" smtClean="0"/>
              <a:t>17</a:t>
            </a:r>
            <a:r>
              <a:rPr lang="ja-JP" altLang="en-US" sz="2500" dirty="0"/>
              <a:t>時</a:t>
            </a:r>
            <a:r>
              <a:rPr lang="ja-JP" altLang="en-US" sz="2500" dirty="0" smtClean="0"/>
              <a:t>に極小となることがわかる。　中図</a:t>
            </a:r>
            <a:r>
              <a:rPr lang="en-US" altLang="ja-JP" sz="2500" dirty="0"/>
              <a:t>:</a:t>
            </a:r>
            <a:r>
              <a:rPr lang="ja-JP" altLang="en-US" sz="2500" dirty="0" smtClean="0"/>
              <a:t> </a:t>
            </a:r>
            <a:r>
              <a:rPr lang="en-US" altLang="ja-JP" sz="2500" dirty="0" smtClean="0"/>
              <a:t>16m</a:t>
            </a:r>
            <a:r>
              <a:rPr lang="ja-JP" altLang="en-US" sz="2500" dirty="0" smtClean="0"/>
              <a:t>気象タワーで得た温度勾配</a:t>
            </a:r>
            <a:r>
              <a:rPr lang="en-US" altLang="ja-JP" sz="2500" dirty="0" smtClean="0"/>
              <a:t>(</a:t>
            </a:r>
            <a:r>
              <a:rPr lang="ja-JP" altLang="en-US" sz="2500" dirty="0" smtClean="0"/>
              <a:t>℃</a:t>
            </a:r>
            <a:r>
              <a:rPr lang="en-US" altLang="ja-JP" sz="2500" dirty="0" smtClean="0"/>
              <a:t>/m)</a:t>
            </a:r>
            <a:r>
              <a:rPr lang="ja-JP" altLang="en-US" sz="2500" dirty="0" err="1" smtClean="0"/>
              <a:t>。</a:t>
            </a:r>
            <a:r>
              <a:rPr lang="ja-JP" altLang="en-US" sz="2500" dirty="0" smtClean="0"/>
              <a:t>ただし地上が冷たく上空が暖かい場合を</a:t>
            </a:r>
            <a:r>
              <a:rPr lang="ja-JP" altLang="en-US" sz="2500" dirty="0"/>
              <a:t>プラス</a:t>
            </a:r>
            <a:r>
              <a:rPr lang="ja-JP" altLang="en-US" sz="2500" dirty="0" smtClean="0"/>
              <a:t>と定義した。　下図</a:t>
            </a:r>
            <a:r>
              <a:rPr lang="en-US" altLang="ja-JP" sz="2500" dirty="0" smtClean="0"/>
              <a:t>: </a:t>
            </a:r>
            <a:r>
              <a:rPr lang="ja-JP" altLang="en-US" sz="2500" dirty="0" smtClean="0"/>
              <a:t>温度の標準偏差</a:t>
            </a:r>
            <a:r>
              <a:rPr lang="en-US" altLang="ja-JP" sz="2500" dirty="0" smtClean="0"/>
              <a:t>(</a:t>
            </a:r>
            <a:r>
              <a:rPr lang="ja-JP" altLang="en-US" sz="2500" dirty="0" smtClean="0"/>
              <a:t>℃</a:t>
            </a:r>
            <a:r>
              <a:rPr lang="en-US" altLang="ja-JP" sz="2500" dirty="0" smtClean="0"/>
              <a:t>)</a:t>
            </a:r>
            <a:endParaRPr lang="ja-JP" altLang="en-US" sz="2500" dirty="0"/>
          </a:p>
        </p:txBody>
      </p:sp>
      <p:pic>
        <p:nvPicPr>
          <p:cNvPr id="1038" name="Picture 6" descr="C:\Research\D2\2011_09天文学会秋季年会\DIMM\14.jpg"/>
          <p:cNvPicPr>
            <a:picLocks noChangeAspect="1" noChangeArrowheads="1"/>
          </p:cNvPicPr>
          <p:nvPr/>
        </p:nvPicPr>
        <p:blipFill rotWithShape="1">
          <a:blip r:embed="rId23">
            <a:extLst>
              <a:ext uri="{28A0092B-C50C-407E-A947-70E740481C1C}">
                <a14:useLocalDpi xmlns:a14="http://schemas.microsoft.com/office/drawing/2010/main" val="0"/>
              </a:ext>
            </a:extLst>
          </a:blip>
          <a:srcRect l="2451" t="14257" r="2875" b="-1304"/>
          <a:stretch/>
        </p:blipFill>
        <p:spPr bwMode="auto">
          <a:xfrm>
            <a:off x="27192335" y="25220686"/>
            <a:ext cx="2781300" cy="2467816"/>
          </a:xfrm>
          <a:prstGeom prst="rect">
            <a:avLst/>
          </a:prstGeom>
          <a:noFill/>
          <a:extLst>
            <a:ext uri="{909E8E84-426E-40DD-AFC4-6F175D3DCCD1}">
              <a14:hiddenFill xmlns:a14="http://schemas.microsoft.com/office/drawing/2010/main">
                <a:solidFill>
                  <a:srgbClr val="FFFFFF"/>
                </a:solidFill>
              </a14:hiddenFill>
            </a:ext>
          </a:extLst>
        </p:spPr>
      </p:pic>
      <p:sp>
        <p:nvSpPr>
          <p:cNvPr id="1039" name="正方形/長方形 1038"/>
          <p:cNvSpPr/>
          <p:nvPr/>
        </p:nvSpPr>
        <p:spPr>
          <a:xfrm>
            <a:off x="20063565" y="25338502"/>
            <a:ext cx="7128770" cy="2015936"/>
          </a:xfrm>
          <a:prstGeom prst="rect">
            <a:avLst/>
          </a:prstGeom>
        </p:spPr>
        <p:txBody>
          <a:bodyPr wrap="square">
            <a:spAutoFit/>
          </a:bodyPr>
          <a:lstStyle/>
          <a:p>
            <a:pPr algn="just"/>
            <a:r>
              <a:rPr lang="ja-JP" altLang="en-US" sz="2500" dirty="0"/>
              <a:t>図</a:t>
            </a:r>
            <a:r>
              <a:rPr lang="en-US" altLang="ja-JP" sz="2500" dirty="0"/>
              <a:t>9</a:t>
            </a:r>
            <a:r>
              <a:rPr lang="ja-JP" altLang="en-US" sz="2500" dirty="0"/>
              <a:t>は気象タワーで得られた典型的な温度分布である</a:t>
            </a:r>
            <a:r>
              <a:rPr lang="ja-JP" altLang="en-US" sz="2500" dirty="0" smtClean="0"/>
              <a:t>。横軸は温度</a:t>
            </a:r>
            <a:r>
              <a:rPr lang="en-US" altLang="ja-JP" sz="2500" dirty="0" smtClean="0"/>
              <a:t>(</a:t>
            </a:r>
            <a:r>
              <a:rPr lang="ja-JP" altLang="en-US" sz="2500" dirty="0" smtClean="0"/>
              <a:t>℃</a:t>
            </a:r>
            <a:r>
              <a:rPr lang="en-US" altLang="ja-JP" sz="2500" dirty="0" smtClean="0"/>
              <a:t>)</a:t>
            </a:r>
            <a:r>
              <a:rPr lang="ja-JP" altLang="en-US" sz="2500" dirty="0" smtClean="0"/>
              <a:t>で縦軸は地上からの高さ</a:t>
            </a:r>
            <a:r>
              <a:rPr lang="en-US" altLang="ja-JP" sz="2500" dirty="0" smtClean="0"/>
              <a:t>(m)</a:t>
            </a:r>
            <a:r>
              <a:rPr lang="ja-JP" altLang="en-US" sz="2500" dirty="0" smtClean="0"/>
              <a:t>を表す。各温度計の測定精度</a:t>
            </a:r>
            <a:r>
              <a:rPr lang="ja-JP" altLang="en-US" sz="2500" dirty="0"/>
              <a:t>は</a:t>
            </a:r>
            <a:r>
              <a:rPr lang="en-US" altLang="ja-JP" sz="2500" dirty="0"/>
              <a:t>±0.5℃</a:t>
            </a:r>
            <a:r>
              <a:rPr lang="ja-JP" altLang="en-US" sz="2500" dirty="0" smtClean="0"/>
              <a:t>以下。この図から地表</a:t>
            </a:r>
            <a:r>
              <a:rPr lang="ja-JP" altLang="en-US" sz="2500" dirty="0"/>
              <a:t>付近での温度は不連続的でばらつきが大きいことがわかる。</a:t>
            </a:r>
          </a:p>
        </p:txBody>
      </p:sp>
      <p:sp>
        <p:nvSpPr>
          <p:cNvPr id="153" name="正方形/長方形 152"/>
          <p:cNvSpPr/>
          <p:nvPr/>
        </p:nvSpPr>
        <p:spPr>
          <a:xfrm>
            <a:off x="22345731" y="27211448"/>
            <a:ext cx="4993621" cy="477054"/>
          </a:xfrm>
          <a:prstGeom prst="rect">
            <a:avLst/>
          </a:prstGeom>
        </p:spPr>
        <p:txBody>
          <a:bodyPr wrap="square">
            <a:spAutoFit/>
          </a:bodyPr>
          <a:lstStyle/>
          <a:p>
            <a:r>
              <a:rPr lang="ja-JP" altLang="en-US" sz="2500" dirty="0" smtClean="0"/>
              <a:t>図</a:t>
            </a:r>
            <a:r>
              <a:rPr lang="en-US" altLang="ja-JP" sz="2500" dirty="0" smtClean="0"/>
              <a:t>9.</a:t>
            </a:r>
            <a:r>
              <a:rPr lang="ja-JP" altLang="en-US" sz="2500" dirty="0" smtClean="0"/>
              <a:t> </a:t>
            </a:r>
            <a:r>
              <a:rPr lang="ja-JP" altLang="en-US" sz="2500" dirty="0"/>
              <a:t>地上付近の</a:t>
            </a:r>
            <a:r>
              <a:rPr lang="ja-JP" altLang="en-US" sz="2500" dirty="0" smtClean="0"/>
              <a:t>典型的な温度分布</a:t>
            </a:r>
            <a:endParaRPr lang="ja-JP" altLang="en-US" sz="2500" dirty="0"/>
          </a:p>
        </p:txBody>
      </p:sp>
      <p:sp>
        <p:nvSpPr>
          <p:cNvPr id="1040" name="正方形/長方形 1039"/>
          <p:cNvSpPr/>
          <p:nvPr/>
        </p:nvSpPr>
        <p:spPr>
          <a:xfrm>
            <a:off x="15300000" y="30782451"/>
            <a:ext cx="14688000" cy="4708981"/>
          </a:xfrm>
          <a:prstGeom prst="rect">
            <a:avLst/>
          </a:prstGeom>
        </p:spPr>
        <p:txBody>
          <a:bodyPr wrap="square">
            <a:spAutoFit/>
          </a:bodyPr>
          <a:lstStyle/>
          <a:p>
            <a:pPr algn="just"/>
            <a:r>
              <a:rPr lang="ja-JP" altLang="en-US" sz="2500" dirty="0"/>
              <a:t>第</a:t>
            </a:r>
            <a:r>
              <a:rPr lang="en-US" altLang="ja-JP" sz="2500" dirty="0"/>
              <a:t>52</a:t>
            </a:r>
            <a:r>
              <a:rPr lang="ja-JP" altLang="en-US" sz="2500" dirty="0"/>
              <a:t>次日本南極地域観測隊によって</a:t>
            </a:r>
            <a:r>
              <a:rPr lang="en-US" altLang="ja-JP" sz="2500" dirty="0"/>
              <a:t>2011</a:t>
            </a:r>
            <a:r>
              <a:rPr lang="ja-JP" altLang="en-US" sz="2500" dirty="0"/>
              <a:t>年</a:t>
            </a:r>
            <a:r>
              <a:rPr lang="en-US" altLang="ja-JP" sz="2500" dirty="0"/>
              <a:t>1</a:t>
            </a:r>
            <a:r>
              <a:rPr lang="ja-JP" altLang="en-US" sz="2500" dirty="0"/>
              <a:t>月に初めて南極ドームふじ基地に天体望遠鏡を設置し天文学的な観測条件</a:t>
            </a:r>
            <a:r>
              <a:rPr lang="ja-JP" altLang="en-US" sz="2500" dirty="0" smtClean="0"/>
              <a:t>の調査</a:t>
            </a:r>
            <a:r>
              <a:rPr lang="ja-JP" altLang="en-US" sz="2500" dirty="0"/>
              <a:t>が行われた</a:t>
            </a:r>
            <a:r>
              <a:rPr lang="ja-JP" altLang="en-US" sz="2500" dirty="0" smtClean="0"/>
              <a:t>。この</a:t>
            </a:r>
            <a:r>
              <a:rPr lang="ja-JP" altLang="en-US" sz="2500" dirty="0"/>
              <a:t>間の</a:t>
            </a:r>
            <a:r>
              <a:rPr lang="en-US" altLang="ja-JP" sz="2500" dirty="0"/>
              <a:t>2011</a:t>
            </a:r>
            <a:r>
              <a:rPr lang="ja-JP" altLang="en-US" sz="2500" dirty="0"/>
              <a:t>年</a:t>
            </a:r>
            <a:r>
              <a:rPr lang="en-US" altLang="ja-JP" sz="2500" dirty="0"/>
              <a:t>1</a:t>
            </a:r>
            <a:r>
              <a:rPr lang="ja-JP" altLang="en-US" sz="2500" dirty="0"/>
              <a:t>月</a:t>
            </a:r>
            <a:r>
              <a:rPr lang="en-US" altLang="ja-JP" sz="2500" dirty="0"/>
              <a:t>25</a:t>
            </a:r>
            <a:r>
              <a:rPr lang="ja-JP" altLang="en-US" sz="2500" dirty="0" smtClean="0"/>
              <a:t>日～</a:t>
            </a:r>
            <a:r>
              <a:rPr lang="en-US" altLang="ja-JP" sz="2500" dirty="0" smtClean="0"/>
              <a:t>28</a:t>
            </a:r>
            <a:r>
              <a:rPr lang="ja-JP" altLang="en-US" sz="2500" dirty="0"/>
              <a:t>日の</a:t>
            </a:r>
            <a:r>
              <a:rPr lang="en-US" altLang="ja-JP" sz="2500" dirty="0"/>
              <a:t>4</a:t>
            </a:r>
            <a:r>
              <a:rPr lang="ja-JP" altLang="en-US" sz="2500" dirty="0"/>
              <a:t>日間にわたってシーイング測定を行った</a:t>
            </a:r>
            <a:r>
              <a:rPr lang="ja-JP" altLang="en-US" sz="2500" dirty="0" smtClean="0"/>
              <a:t>。観測</a:t>
            </a:r>
            <a:r>
              <a:rPr lang="ja-JP" altLang="en-US" sz="2500" dirty="0"/>
              <a:t>は太陽の沈まない白夜の期間にカノープス</a:t>
            </a:r>
            <a:r>
              <a:rPr lang="en-US" altLang="ja-JP" sz="2500" dirty="0" smtClean="0"/>
              <a:t>(α</a:t>
            </a:r>
            <a:r>
              <a:rPr lang="ja-JP" altLang="en-US" sz="2500" dirty="0"/>
              <a:t> </a:t>
            </a:r>
            <a:r>
              <a:rPr lang="en-US" altLang="ja-JP" sz="2500" dirty="0" smtClean="0"/>
              <a:t>Car</a:t>
            </a:r>
            <a:r>
              <a:rPr lang="ja-JP" altLang="en-US" sz="2500" dirty="0" err="1"/>
              <a:t>、</a:t>
            </a:r>
            <a:r>
              <a:rPr lang="en-US" altLang="ja-JP" sz="2500" dirty="0"/>
              <a:t>-0.72</a:t>
            </a:r>
            <a:r>
              <a:rPr lang="ja-JP" altLang="en-US" sz="2500" dirty="0"/>
              <a:t>等、</a:t>
            </a:r>
            <a:r>
              <a:rPr lang="ja-JP" altLang="en-US" sz="2500" dirty="0" smtClean="0"/>
              <a:t>赤緯</a:t>
            </a:r>
            <a:r>
              <a:rPr lang="en-US" altLang="ja-JP" sz="2500" dirty="0" smtClean="0"/>
              <a:t>-52°)</a:t>
            </a:r>
            <a:r>
              <a:rPr lang="ja-JP" altLang="en-US" sz="2500" dirty="0"/>
              <a:t>を用いて行った</a:t>
            </a:r>
            <a:r>
              <a:rPr lang="ja-JP" altLang="en-US" sz="2500" dirty="0" smtClean="0"/>
              <a:t>。雪</a:t>
            </a:r>
            <a:r>
              <a:rPr lang="ja-JP" altLang="en-US" sz="2500" dirty="0"/>
              <a:t>面上に設置した南極</a:t>
            </a:r>
            <a:r>
              <a:rPr lang="en-US" altLang="ja-JP" sz="2500" dirty="0"/>
              <a:t>40cm</a:t>
            </a:r>
            <a:r>
              <a:rPr lang="ja-JP" altLang="en-US" sz="2500" dirty="0"/>
              <a:t>赤外線望遠鏡</a:t>
            </a:r>
            <a:r>
              <a:rPr lang="en-US" altLang="ja-JP" sz="2500" dirty="0"/>
              <a:t>(</a:t>
            </a:r>
            <a:r>
              <a:rPr lang="ja-JP" altLang="en-US" sz="2500" dirty="0"/>
              <a:t>開口の高さ</a:t>
            </a:r>
            <a:r>
              <a:rPr lang="en-US" altLang="ja-JP" sz="2500" dirty="0"/>
              <a:t>2m)</a:t>
            </a:r>
            <a:r>
              <a:rPr lang="ja-JP" altLang="en-US" sz="2500" dirty="0"/>
              <a:t>を使い、</a:t>
            </a:r>
            <a:r>
              <a:rPr lang="en-US" altLang="ja-JP" sz="2500" dirty="0"/>
              <a:t>Differential Image Motion Monitor</a:t>
            </a:r>
            <a:r>
              <a:rPr lang="ja-JP" altLang="en-US" sz="2500" dirty="0" err="1" smtClean="0"/>
              <a:t>のテク</a:t>
            </a:r>
            <a:r>
              <a:rPr lang="ja-JP" altLang="en-US" sz="2500" dirty="0"/>
              <a:t>ニックを用いる事でこれを実施した</a:t>
            </a:r>
            <a:r>
              <a:rPr lang="ja-JP" altLang="en-US" sz="2500" dirty="0" smtClean="0"/>
              <a:t>。</a:t>
            </a:r>
            <a:endParaRPr lang="en-US" altLang="ja-JP" sz="2500" dirty="0" smtClean="0"/>
          </a:p>
          <a:p>
            <a:pPr algn="just"/>
            <a:r>
              <a:rPr lang="ja-JP" altLang="en-US" sz="2500" dirty="0" smtClean="0"/>
              <a:t>観測</a:t>
            </a:r>
            <a:r>
              <a:rPr lang="ja-JP" altLang="en-US" sz="2500" dirty="0"/>
              <a:t>の結果、</a:t>
            </a:r>
            <a:r>
              <a:rPr lang="ja-JP" altLang="en-US" sz="2500" b="1" dirty="0">
                <a:solidFill>
                  <a:srgbClr val="FF0000"/>
                </a:solidFill>
              </a:rPr>
              <a:t>夏期のドームふじ基地には統計的に「良いシーイング」「悪いシーイング」の</a:t>
            </a:r>
            <a:r>
              <a:rPr lang="en-US" altLang="ja-JP" sz="2500" b="1" dirty="0">
                <a:solidFill>
                  <a:srgbClr val="FF0000"/>
                </a:solidFill>
              </a:rPr>
              <a:t>2</a:t>
            </a:r>
            <a:r>
              <a:rPr lang="ja-JP" altLang="en-US" sz="2500" b="1" dirty="0" err="1">
                <a:solidFill>
                  <a:srgbClr val="FF0000"/>
                </a:solidFill>
              </a:rPr>
              <a:t>つの</a:t>
            </a:r>
            <a:r>
              <a:rPr lang="ja-JP" altLang="en-US" sz="2500" b="1" dirty="0">
                <a:solidFill>
                  <a:srgbClr val="FF0000"/>
                </a:solidFill>
              </a:rPr>
              <a:t>モードが存在し</a:t>
            </a:r>
            <a:r>
              <a:rPr lang="ja-JP" altLang="en-US" sz="2500" b="1" dirty="0" smtClean="0">
                <a:solidFill>
                  <a:srgbClr val="FF0000"/>
                </a:solidFill>
              </a:rPr>
              <a:t>、それぞれ</a:t>
            </a:r>
            <a:r>
              <a:rPr lang="en-US" altLang="ja-JP" sz="2500" b="1" dirty="0" smtClean="0">
                <a:solidFill>
                  <a:srgbClr val="FF0000"/>
                </a:solidFill>
              </a:rPr>
              <a:t>0.72‘‘±0.14’’</a:t>
            </a:r>
            <a:r>
              <a:rPr lang="ja-JP" altLang="en-US" sz="2500" b="1" dirty="0" err="1" smtClean="0">
                <a:solidFill>
                  <a:srgbClr val="FF0000"/>
                </a:solidFill>
              </a:rPr>
              <a:t>、</a:t>
            </a:r>
            <a:r>
              <a:rPr lang="en-US" altLang="ja-JP" sz="2500" b="1" dirty="0" smtClean="0">
                <a:solidFill>
                  <a:srgbClr val="FF0000"/>
                </a:solidFill>
              </a:rPr>
              <a:t>1.3‘’±0.43''</a:t>
            </a:r>
            <a:r>
              <a:rPr lang="ja-JP" altLang="en-US" sz="2500" b="1" dirty="0" smtClean="0">
                <a:solidFill>
                  <a:srgbClr val="FF0000"/>
                </a:solidFill>
              </a:rPr>
              <a:t>の</a:t>
            </a:r>
            <a:r>
              <a:rPr lang="ja-JP" altLang="en-US" sz="2500" b="1" dirty="0">
                <a:solidFill>
                  <a:srgbClr val="FF0000"/>
                </a:solidFill>
              </a:rPr>
              <a:t>シーイングが期待される</a:t>
            </a:r>
            <a:r>
              <a:rPr lang="ja-JP" altLang="en-US" sz="2500" dirty="0"/>
              <a:t>事が分かった</a:t>
            </a:r>
            <a:r>
              <a:rPr lang="ja-JP" altLang="en-US" sz="2500" dirty="0" smtClean="0"/>
              <a:t>。また</a:t>
            </a:r>
            <a:r>
              <a:rPr lang="en-US" altLang="ja-JP" sz="2500" dirty="0"/>
              <a:t>1</a:t>
            </a:r>
            <a:r>
              <a:rPr lang="ja-JP" altLang="en-US" sz="2500" dirty="0"/>
              <a:t>時間毎の平均シーイングから、</a:t>
            </a:r>
            <a:r>
              <a:rPr lang="ja-JP" altLang="en-US" sz="2500" b="1" dirty="0">
                <a:solidFill>
                  <a:srgbClr val="FF0000"/>
                </a:solidFill>
              </a:rPr>
              <a:t>ドームふじ基地のシーイングは</a:t>
            </a:r>
            <a:r>
              <a:rPr lang="en-US" altLang="ja-JP" sz="2500" b="1" dirty="0">
                <a:solidFill>
                  <a:srgbClr val="FF0000"/>
                </a:solidFill>
              </a:rPr>
              <a:t>17</a:t>
            </a:r>
            <a:r>
              <a:rPr lang="ja-JP" altLang="en-US" sz="2500" b="1" dirty="0">
                <a:solidFill>
                  <a:srgbClr val="FF0000"/>
                </a:solidFill>
              </a:rPr>
              <a:t>時頃に極小となる</a:t>
            </a:r>
            <a:r>
              <a:rPr lang="ja-JP" altLang="en-US" sz="2500" dirty="0"/>
              <a:t>ことが判明した</a:t>
            </a:r>
            <a:r>
              <a:rPr lang="ja-JP" altLang="en-US" sz="2500" dirty="0" smtClean="0"/>
              <a:t>。この</a:t>
            </a:r>
            <a:r>
              <a:rPr lang="ja-JP" altLang="en-US" sz="2500" dirty="0"/>
              <a:t>ようなドームふじ基地のシーイングを形成するメカニズムを調べるため、</a:t>
            </a:r>
            <a:r>
              <a:rPr lang="en-US" altLang="ja-JP" sz="2500" dirty="0"/>
              <a:t>16m</a:t>
            </a:r>
            <a:r>
              <a:rPr lang="ja-JP" altLang="en-US" sz="2500" dirty="0"/>
              <a:t>気象タワーによる温度分布</a:t>
            </a:r>
            <a:r>
              <a:rPr lang="ja-JP" altLang="en-US" sz="2500" dirty="0" smtClean="0"/>
              <a:t>のデータ</a:t>
            </a:r>
            <a:r>
              <a:rPr lang="ja-JP" altLang="en-US" sz="2500" dirty="0"/>
              <a:t>とシーイングを比較した</a:t>
            </a:r>
            <a:r>
              <a:rPr lang="ja-JP" altLang="en-US" sz="2500" dirty="0" smtClean="0"/>
              <a:t>。比較</a:t>
            </a:r>
            <a:r>
              <a:rPr lang="ja-JP" altLang="en-US" sz="2500" dirty="0"/>
              <a:t>の結果、</a:t>
            </a:r>
            <a:r>
              <a:rPr lang="ja-JP" altLang="en-US" sz="2500" b="1" dirty="0">
                <a:solidFill>
                  <a:srgbClr val="FF0000"/>
                </a:solidFill>
              </a:rPr>
              <a:t>温度勾配や温度の標準偏差とシーイングにはっきりとした相関は見られなかった</a:t>
            </a:r>
            <a:r>
              <a:rPr lang="ja-JP" altLang="en-US" sz="2500" dirty="0"/>
              <a:t>。</a:t>
            </a:r>
          </a:p>
          <a:p>
            <a:pPr algn="just"/>
            <a:r>
              <a:rPr lang="ja-JP" altLang="en-US" sz="2500" dirty="0" smtClean="0"/>
              <a:t>今回</a:t>
            </a:r>
            <a:r>
              <a:rPr lang="ja-JP" altLang="en-US" sz="2500" dirty="0"/>
              <a:t>の観測は天候に恵まれず欠落時間が多い</a:t>
            </a:r>
            <a:r>
              <a:rPr lang="ja-JP" altLang="en-US" sz="2500" dirty="0" smtClean="0"/>
              <a:t>。今後さらに</a:t>
            </a:r>
            <a:r>
              <a:rPr lang="ja-JP" altLang="en-US" sz="2500" dirty="0"/>
              <a:t>長期にわたる</a:t>
            </a:r>
            <a:r>
              <a:rPr lang="en-US" altLang="ja-JP" sz="2500" dirty="0"/>
              <a:t>DIMM</a:t>
            </a:r>
            <a:r>
              <a:rPr lang="ja-JP" altLang="en-US" sz="2500" dirty="0"/>
              <a:t>観測を実施し、ドームふじでのシーイング変動のメカニズムの解明に</a:t>
            </a:r>
            <a:r>
              <a:rPr lang="ja-JP" altLang="en-US" sz="2500" dirty="0" smtClean="0"/>
              <a:t>迫</a:t>
            </a:r>
            <a:r>
              <a:rPr lang="ja-JP" altLang="en-US" sz="2500" dirty="0"/>
              <a:t>り</a:t>
            </a:r>
            <a:r>
              <a:rPr lang="ja-JP" altLang="en-US" sz="2500" dirty="0" smtClean="0"/>
              <a:t>たいと考える。</a:t>
            </a:r>
            <a:endParaRPr lang="ja-JP" altLang="en-US" sz="2500" dirty="0"/>
          </a:p>
        </p:txBody>
      </p:sp>
      <p:sp>
        <p:nvSpPr>
          <p:cNvPr id="156" name="テキスト ボックス 155"/>
          <p:cNvSpPr txBox="1"/>
          <p:nvPr/>
        </p:nvSpPr>
        <p:spPr>
          <a:xfrm>
            <a:off x="15300000" y="30092816"/>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7. </a:t>
            </a:r>
            <a:r>
              <a:rPr kumimoji="1" lang="ja-JP" altLang="en-US" sz="4000" dirty="0" smtClean="0">
                <a:solidFill>
                  <a:schemeClr val="bg1"/>
                </a:solidFill>
              </a:rPr>
              <a:t>まとめ</a:t>
            </a:r>
            <a:endParaRPr kumimoji="1" lang="ja-JP" altLang="en-US" sz="4000" dirty="0">
              <a:solidFill>
                <a:schemeClr val="bg1"/>
              </a:solidFill>
            </a:endParaRPr>
          </a:p>
        </p:txBody>
      </p:sp>
      <p:sp>
        <p:nvSpPr>
          <p:cNvPr id="158" name="テキスト ボックス 157"/>
          <p:cNvSpPr txBox="1"/>
          <p:nvPr/>
        </p:nvSpPr>
        <p:spPr>
          <a:xfrm>
            <a:off x="15300000" y="35805862"/>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8. </a:t>
            </a:r>
            <a:r>
              <a:rPr kumimoji="1" lang="ja-JP" altLang="en-US" sz="4000" dirty="0" smtClean="0">
                <a:solidFill>
                  <a:schemeClr val="bg1"/>
                </a:solidFill>
              </a:rPr>
              <a:t>謝辞</a:t>
            </a:r>
            <a:endParaRPr kumimoji="1" lang="ja-JP" altLang="en-US" sz="4000" dirty="0">
              <a:solidFill>
                <a:schemeClr val="bg1"/>
              </a:solidFill>
            </a:endParaRPr>
          </a:p>
        </p:txBody>
      </p:sp>
      <p:sp>
        <p:nvSpPr>
          <p:cNvPr id="1041" name="正方形/長方形 1040"/>
          <p:cNvSpPr/>
          <p:nvPr/>
        </p:nvSpPr>
        <p:spPr>
          <a:xfrm>
            <a:off x="15300000" y="36523947"/>
            <a:ext cx="14688000" cy="2400657"/>
          </a:xfrm>
          <a:prstGeom prst="rect">
            <a:avLst/>
          </a:prstGeom>
        </p:spPr>
        <p:txBody>
          <a:bodyPr wrap="square">
            <a:spAutoFit/>
          </a:bodyPr>
          <a:lstStyle/>
          <a:p>
            <a:r>
              <a:rPr lang="ja-JP" altLang="en-US" sz="2500" dirty="0">
                <a:latin typeface="+mj-ea"/>
                <a:ea typeface="+mj-ea"/>
              </a:rPr>
              <a:t>本</a:t>
            </a:r>
            <a:r>
              <a:rPr lang="ja-JP" altLang="en-US" sz="2500" dirty="0" smtClean="0">
                <a:latin typeface="+mj-ea"/>
                <a:ea typeface="+mj-ea"/>
              </a:rPr>
              <a:t>研究は</a:t>
            </a:r>
            <a:r>
              <a:rPr lang="ja-JP" altLang="en-US" sz="2500" dirty="0">
                <a:latin typeface="+mj-ea"/>
              </a:rPr>
              <a:t>南極地域観測第</a:t>
            </a:r>
            <a:r>
              <a:rPr lang="en-US" altLang="ja-JP" sz="2500" dirty="0">
                <a:latin typeface="+mj-ea"/>
              </a:rPr>
              <a:t>VIII</a:t>
            </a:r>
            <a:r>
              <a:rPr lang="ja-JP" altLang="en-US" sz="2500" dirty="0">
                <a:latin typeface="+mj-ea"/>
              </a:rPr>
              <a:t>期</a:t>
            </a:r>
            <a:r>
              <a:rPr lang="en-US" altLang="ja-JP" sz="2500" dirty="0">
                <a:latin typeface="+mj-ea"/>
              </a:rPr>
              <a:t>6</a:t>
            </a:r>
            <a:r>
              <a:rPr lang="ja-JP" altLang="en-US" sz="2500" dirty="0">
                <a:latin typeface="+mj-ea"/>
              </a:rPr>
              <a:t>か年計画及び国立極地研究所プロジェクト</a:t>
            </a:r>
            <a:r>
              <a:rPr lang="ja-JP" altLang="en-US" sz="2500" dirty="0" smtClean="0">
                <a:latin typeface="+mj-ea"/>
              </a:rPr>
              <a:t>研究「</a:t>
            </a:r>
            <a:r>
              <a:rPr lang="ja-JP" altLang="en-US" sz="2500" dirty="0">
                <a:latin typeface="+mj-ea"/>
              </a:rPr>
              <a:t>ドームふじ基地における赤外線・テラヘルツ天文学の開拓」に基づいて行われたものである</a:t>
            </a:r>
            <a:r>
              <a:rPr lang="ja-JP" altLang="en-US" sz="2500" dirty="0" smtClean="0">
                <a:latin typeface="+mj-ea"/>
              </a:rPr>
              <a:t>。</a:t>
            </a:r>
            <a:r>
              <a:rPr lang="ja-JP" altLang="en-US" sz="2500" dirty="0" smtClean="0">
                <a:latin typeface="+mj-ea"/>
                <a:ea typeface="+mj-ea"/>
              </a:rPr>
              <a:t>当研究</a:t>
            </a:r>
            <a:r>
              <a:rPr lang="ja-JP" altLang="en-US" sz="2500" dirty="0">
                <a:latin typeface="+mj-ea"/>
                <a:ea typeface="+mj-ea"/>
              </a:rPr>
              <a:t>の遂行に</a:t>
            </a:r>
            <a:r>
              <a:rPr lang="ja-JP" altLang="en-US" sz="2500" dirty="0" smtClean="0">
                <a:latin typeface="+mj-ea"/>
                <a:ea typeface="+mj-ea"/>
              </a:rPr>
              <a:t>あたっては</a:t>
            </a:r>
            <a:r>
              <a:rPr lang="ja-JP" altLang="en-US" sz="2500" dirty="0" smtClean="0">
                <a:latin typeface="+mn-ea"/>
              </a:rPr>
              <a:t>山内恭隊長、本山秀明ドーム旅行リーダーをはじめとする</a:t>
            </a:r>
            <a:r>
              <a:rPr lang="ja-JP" altLang="en-US" sz="2500" dirty="0" smtClean="0">
                <a:latin typeface="+mj-ea"/>
                <a:ea typeface="+mj-ea"/>
              </a:rPr>
              <a:t>第</a:t>
            </a:r>
            <a:r>
              <a:rPr lang="en-US" altLang="ja-JP" sz="2500" dirty="0" smtClean="0">
                <a:latin typeface="+mj-ea"/>
                <a:ea typeface="+mj-ea"/>
              </a:rPr>
              <a:t>52</a:t>
            </a:r>
            <a:r>
              <a:rPr lang="ja-JP" altLang="en-US" sz="2500" dirty="0">
                <a:latin typeface="+mj-ea"/>
                <a:ea typeface="+mj-ea"/>
              </a:rPr>
              <a:t>次</a:t>
            </a:r>
            <a:r>
              <a:rPr lang="ja-JP" altLang="en-US" sz="2500" dirty="0" smtClean="0">
                <a:latin typeface="+mj-ea"/>
                <a:ea typeface="+mj-ea"/>
              </a:rPr>
              <a:t>日本南極地域観測隊、第</a:t>
            </a:r>
            <a:r>
              <a:rPr lang="en-US" altLang="ja-JP" sz="2500" dirty="0" smtClean="0">
                <a:latin typeface="+mj-ea"/>
                <a:ea typeface="+mj-ea"/>
              </a:rPr>
              <a:t>51</a:t>
            </a:r>
            <a:r>
              <a:rPr lang="ja-JP" altLang="en-US" sz="2500" dirty="0" smtClean="0">
                <a:latin typeface="+mj-ea"/>
                <a:ea typeface="+mj-ea"/>
              </a:rPr>
              <a:t>次越冬隊の全面的なサポートによって成し遂げることができた。また</a:t>
            </a:r>
            <a:r>
              <a:rPr lang="en-US" altLang="ja-JP" sz="2500" dirty="0" smtClean="0">
                <a:latin typeface="+mj-ea"/>
                <a:ea typeface="+mj-ea"/>
              </a:rPr>
              <a:t>51</a:t>
            </a:r>
            <a:r>
              <a:rPr lang="ja-JP" altLang="en-US" sz="2500" dirty="0" smtClean="0">
                <a:latin typeface="+mj-ea"/>
                <a:ea typeface="+mj-ea"/>
              </a:rPr>
              <a:t>次隊同行者としてドームふじ基地</a:t>
            </a:r>
            <a:r>
              <a:rPr lang="ja-JP" altLang="en-US" sz="2500" dirty="0">
                <a:latin typeface="+mj-ea"/>
                <a:ea typeface="+mj-ea"/>
              </a:rPr>
              <a:t>に</a:t>
            </a:r>
            <a:r>
              <a:rPr lang="ja-JP" altLang="en-US" sz="2500" dirty="0" smtClean="0">
                <a:latin typeface="+mj-ea"/>
                <a:ea typeface="+mj-ea"/>
              </a:rPr>
              <a:t>赴いた</a:t>
            </a:r>
            <a:r>
              <a:rPr lang="ja-JP" altLang="en-US" sz="2500" dirty="0" smtClean="0"/>
              <a:t>瀬田益道講師からドームふじ全般についてアドバイスをいただいた。これらの方々に深く感謝する。</a:t>
            </a:r>
            <a:endParaRPr lang="en-US" altLang="ja-JP" sz="2500" dirty="0" smtClean="0"/>
          </a:p>
          <a:p>
            <a:r>
              <a:rPr lang="ja-JP" altLang="en-US" sz="2500" dirty="0" smtClean="0">
                <a:latin typeface="+mj-ea"/>
                <a:ea typeface="+mj-ea"/>
              </a:rPr>
              <a:t>なお本研究は東北</a:t>
            </a:r>
            <a:r>
              <a:rPr lang="ja-JP" altLang="en-US" sz="2500" dirty="0">
                <a:latin typeface="+mj-ea"/>
                <a:ea typeface="+mj-ea"/>
              </a:rPr>
              <a:t>大学国際高等研究教育</a:t>
            </a:r>
            <a:r>
              <a:rPr lang="ja-JP" altLang="en-US" sz="2500" dirty="0" smtClean="0">
                <a:latin typeface="+mj-ea"/>
                <a:ea typeface="+mj-ea"/>
              </a:rPr>
              <a:t>機構から研究費及び奨学金の助成を受けたものである。</a:t>
            </a:r>
            <a:endParaRPr lang="en-US" altLang="ja-JP" sz="2500" dirty="0" smtClean="0">
              <a:latin typeface="+mj-ea"/>
              <a:ea typeface="+mj-ea"/>
            </a:endParaRPr>
          </a:p>
        </p:txBody>
      </p:sp>
      <p:sp>
        <p:nvSpPr>
          <p:cNvPr id="161" name="テキスト ボックス 160"/>
          <p:cNvSpPr txBox="1"/>
          <p:nvPr/>
        </p:nvSpPr>
        <p:spPr>
          <a:xfrm>
            <a:off x="15300000" y="39334254"/>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ja-JP" altLang="en-US" sz="4000" dirty="0" smtClean="0">
                <a:solidFill>
                  <a:schemeClr val="bg1"/>
                </a:solidFill>
              </a:rPr>
              <a:t>  参考</a:t>
            </a:r>
            <a:r>
              <a:rPr lang="ja-JP" altLang="en-US" sz="4000" dirty="0">
                <a:solidFill>
                  <a:schemeClr val="bg1"/>
                </a:solidFill>
              </a:rPr>
              <a:t>文献</a:t>
            </a:r>
            <a:endParaRPr kumimoji="1" lang="ja-JP" altLang="en-US" sz="4000" dirty="0">
              <a:solidFill>
                <a:schemeClr val="bg1"/>
              </a:solidFill>
            </a:endParaRPr>
          </a:p>
        </p:txBody>
      </p:sp>
      <p:sp>
        <p:nvSpPr>
          <p:cNvPr id="1042" name="正方形/長方形 1041"/>
          <p:cNvSpPr/>
          <p:nvPr/>
        </p:nvSpPr>
        <p:spPr>
          <a:xfrm>
            <a:off x="15701567" y="40101949"/>
            <a:ext cx="8079380" cy="2400657"/>
          </a:xfrm>
          <a:prstGeom prst="rect">
            <a:avLst/>
          </a:prstGeom>
        </p:spPr>
        <p:txBody>
          <a:bodyPr wrap="square">
            <a:spAutoFit/>
          </a:bodyPr>
          <a:lstStyle/>
          <a:p>
            <a:r>
              <a:rPr lang="en-US" altLang="ja-JP" sz="2500" dirty="0" smtClean="0"/>
              <a:t>[1] </a:t>
            </a:r>
            <a:r>
              <a:rPr lang="en-US" altLang="ja-JP" sz="2500" dirty="0" err="1" smtClean="0"/>
              <a:t>Aristidi</a:t>
            </a:r>
            <a:r>
              <a:rPr lang="en-US" altLang="ja-JP" sz="2500" dirty="0"/>
              <a:t>, E. et al. 2009, </a:t>
            </a:r>
            <a:r>
              <a:rPr lang="en-US" altLang="ja-JP" sz="2500" dirty="0" smtClean="0"/>
              <a:t>A&amp;A</a:t>
            </a:r>
            <a:r>
              <a:rPr lang="en-US" altLang="ja-JP" sz="2500" dirty="0"/>
              <a:t>, 499, </a:t>
            </a:r>
            <a:r>
              <a:rPr lang="en-US" altLang="ja-JP" sz="2500" dirty="0" smtClean="0"/>
              <a:t>955</a:t>
            </a:r>
            <a:endParaRPr lang="en-US" altLang="ja-JP" sz="2500" dirty="0"/>
          </a:p>
          <a:p>
            <a:r>
              <a:rPr lang="en-US" altLang="ja-JP" sz="2500" dirty="0" smtClean="0"/>
              <a:t>[2] </a:t>
            </a:r>
            <a:r>
              <a:rPr lang="en-US" altLang="ja-JP" sz="2500" dirty="0" err="1" smtClean="0"/>
              <a:t>Aristidi</a:t>
            </a:r>
            <a:r>
              <a:rPr lang="en-US" altLang="ja-JP" sz="2500" dirty="0"/>
              <a:t>, E. et al. 2005, </a:t>
            </a:r>
            <a:r>
              <a:rPr lang="en-US" altLang="ja-JP" sz="2500" dirty="0" smtClean="0"/>
              <a:t>A&amp;A</a:t>
            </a:r>
            <a:r>
              <a:rPr lang="en-US" altLang="ja-JP" sz="2500" dirty="0"/>
              <a:t>, 444, 651</a:t>
            </a:r>
          </a:p>
          <a:p>
            <a:r>
              <a:rPr lang="en-US" altLang="ja-JP" sz="2500" dirty="0" smtClean="0"/>
              <a:t>[3] </a:t>
            </a:r>
            <a:r>
              <a:rPr lang="en-US" altLang="ja-JP" sz="2500" dirty="0" err="1" smtClean="0"/>
              <a:t>Aristidi</a:t>
            </a:r>
            <a:r>
              <a:rPr lang="en-US" altLang="ja-JP" sz="2500" dirty="0"/>
              <a:t>, E. et al. 2005, </a:t>
            </a:r>
            <a:r>
              <a:rPr lang="en-US" altLang="ja-JP" sz="2500" dirty="0" smtClean="0"/>
              <a:t>A&amp;A</a:t>
            </a:r>
            <a:r>
              <a:rPr lang="en-US" altLang="ja-JP" sz="2500" dirty="0"/>
              <a:t>, 430, 739</a:t>
            </a:r>
          </a:p>
          <a:p>
            <a:r>
              <a:rPr lang="en-US" altLang="ja-JP" sz="2500" dirty="0" smtClean="0"/>
              <a:t>[4] Bonner</a:t>
            </a:r>
            <a:r>
              <a:rPr lang="en-US" altLang="ja-JP" sz="2500" dirty="0"/>
              <a:t>, C.S. et al. 2010, PASP, 122, </a:t>
            </a:r>
            <a:r>
              <a:rPr lang="en-US" altLang="ja-JP" sz="2500" dirty="0" smtClean="0"/>
              <a:t>1122</a:t>
            </a:r>
            <a:endParaRPr lang="en-US" altLang="ja-JP" sz="2500" dirty="0"/>
          </a:p>
          <a:p>
            <a:r>
              <a:rPr lang="en-US" altLang="ja-JP" sz="2500" dirty="0" smtClean="0"/>
              <a:t>[5] </a:t>
            </a:r>
            <a:r>
              <a:rPr lang="en-US" altLang="ja-JP" sz="2500" dirty="0" err="1" smtClean="0"/>
              <a:t>Dierickx</a:t>
            </a:r>
            <a:r>
              <a:rPr lang="en-US" altLang="ja-JP" sz="2500" dirty="0"/>
              <a:t>, P. et al. 1988, </a:t>
            </a:r>
            <a:r>
              <a:rPr lang="en-US" altLang="ja-JP" sz="2500" dirty="0" smtClean="0"/>
              <a:t>“Towards </a:t>
            </a:r>
            <a:r>
              <a:rPr lang="en-US" altLang="ja-JP" sz="2500" dirty="0"/>
              <a:t>establishing </a:t>
            </a:r>
            <a:endParaRPr lang="en-US" altLang="ja-JP" sz="2500" dirty="0" smtClean="0"/>
          </a:p>
          <a:p>
            <a:r>
              <a:rPr lang="en-US" altLang="ja-JP" sz="2500" dirty="0" smtClean="0"/>
              <a:t>specifications </a:t>
            </a:r>
            <a:r>
              <a:rPr lang="en-US" altLang="ja-JP" sz="2500" dirty="0"/>
              <a:t>for large telescopes optics",  </a:t>
            </a:r>
            <a:r>
              <a:rPr lang="en-US" altLang="ja-JP" sz="2500" dirty="0" smtClean="0"/>
              <a:t>ESO </a:t>
            </a:r>
            <a:r>
              <a:rPr lang="en-US" altLang="ja-JP" sz="2500" dirty="0"/>
              <a:t>conf., 1, </a:t>
            </a:r>
            <a:r>
              <a:rPr lang="en-US" altLang="ja-JP" sz="2500" dirty="0" smtClean="0"/>
              <a:t>487</a:t>
            </a:r>
            <a:endParaRPr lang="en-US" altLang="ja-JP" sz="2500" dirty="0"/>
          </a:p>
        </p:txBody>
      </p:sp>
      <p:sp>
        <p:nvSpPr>
          <p:cNvPr id="163" name="正方形/長方形 162"/>
          <p:cNvSpPr/>
          <p:nvPr/>
        </p:nvSpPr>
        <p:spPr>
          <a:xfrm>
            <a:off x="22772835" y="40101949"/>
            <a:ext cx="7272808" cy="2015936"/>
          </a:xfrm>
          <a:prstGeom prst="rect">
            <a:avLst/>
          </a:prstGeom>
        </p:spPr>
        <p:txBody>
          <a:bodyPr wrap="square">
            <a:spAutoFit/>
          </a:bodyPr>
          <a:lstStyle/>
          <a:p>
            <a:r>
              <a:rPr lang="en-US" altLang="ja-JP" sz="2500" dirty="0" smtClean="0"/>
              <a:t>[6] Lawrence</a:t>
            </a:r>
            <a:r>
              <a:rPr lang="en-US" altLang="ja-JP" sz="2500" dirty="0"/>
              <a:t>, J.S., et al . 2004, Nature, 431, 278</a:t>
            </a:r>
          </a:p>
          <a:p>
            <a:r>
              <a:rPr lang="en-US" altLang="ja-JP" sz="2500" dirty="0" smtClean="0"/>
              <a:t>[7] </a:t>
            </a:r>
            <a:r>
              <a:rPr lang="en-US" altLang="ja-JP" sz="2500" dirty="0" err="1" smtClean="0"/>
              <a:t>Sarazin</a:t>
            </a:r>
            <a:r>
              <a:rPr lang="en-US" altLang="ja-JP" sz="2500" dirty="0"/>
              <a:t>, M. </a:t>
            </a:r>
            <a:r>
              <a:rPr lang="en-US" altLang="ja-JP" sz="2500" dirty="0" smtClean="0"/>
              <a:t>&amp; </a:t>
            </a:r>
            <a:r>
              <a:rPr lang="en-US" altLang="ja-JP" sz="2500" dirty="0" err="1"/>
              <a:t>Roddier</a:t>
            </a:r>
            <a:r>
              <a:rPr lang="en-US" altLang="ja-JP" sz="2500" dirty="0"/>
              <a:t>, F. 1990, </a:t>
            </a:r>
            <a:r>
              <a:rPr lang="en-US" altLang="ja-JP" sz="2500" dirty="0" smtClean="0"/>
              <a:t>A&amp;A</a:t>
            </a:r>
            <a:r>
              <a:rPr lang="en-US" altLang="ja-JP" sz="2500" dirty="0"/>
              <a:t>, 227, 294</a:t>
            </a:r>
          </a:p>
          <a:p>
            <a:r>
              <a:rPr lang="en-US" altLang="ja-JP" sz="2500" dirty="0" smtClean="0"/>
              <a:t>[8] Swain</a:t>
            </a:r>
            <a:r>
              <a:rPr lang="en-US" altLang="ja-JP" sz="2500" dirty="0"/>
              <a:t>, M. </a:t>
            </a:r>
            <a:r>
              <a:rPr lang="en-US" altLang="ja-JP" sz="2500" dirty="0" smtClean="0"/>
              <a:t>&amp; </a:t>
            </a:r>
            <a:r>
              <a:rPr lang="en-US" altLang="ja-JP" sz="2500" dirty="0" err="1"/>
              <a:t>Gallee</a:t>
            </a:r>
            <a:r>
              <a:rPr lang="en-US" altLang="ja-JP" sz="2500" dirty="0"/>
              <a:t>, H. 2006, PASP, 118, 1190</a:t>
            </a:r>
          </a:p>
          <a:p>
            <a:r>
              <a:rPr lang="en-US" altLang="ja-JP" sz="2500" dirty="0" smtClean="0"/>
              <a:t>[9] </a:t>
            </a:r>
            <a:r>
              <a:rPr lang="en-US" altLang="ja-JP" sz="2500" dirty="0" err="1" smtClean="0"/>
              <a:t>Tatarskii</a:t>
            </a:r>
            <a:r>
              <a:rPr lang="en-US" altLang="ja-JP" sz="2500" dirty="0"/>
              <a:t>, V.I. 1971, "The effect of Turbulent Atmosphere on Wave Propagation", I.P.S.T., Jerusalem</a:t>
            </a:r>
            <a:endParaRPr lang="ja-JP" altLang="en-US" sz="2500" dirty="0"/>
          </a:p>
        </p:txBody>
      </p:sp>
      <p:sp>
        <p:nvSpPr>
          <p:cNvPr id="50" name="正方形/長方形 49"/>
          <p:cNvSpPr/>
          <p:nvPr/>
        </p:nvSpPr>
        <p:spPr>
          <a:xfrm>
            <a:off x="15296662" y="8514830"/>
            <a:ext cx="6580382" cy="3554819"/>
          </a:xfrm>
          <a:prstGeom prst="rect">
            <a:avLst/>
          </a:prstGeom>
        </p:spPr>
        <p:txBody>
          <a:bodyPr wrap="square">
            <a:spAutoFit/>
          </a:bodyPr>
          <a:lstStyle/>
          <a:p>
            <a:pPr algn="just"/>
            <a:r>
              <a:rPr lang="ja-JP" altLang="en-US" sz="2500" dirty="0" smtClean="0"/>
              <a:t>今回得られたシーイングの測定結果を図</a:t>
            </a:r>
            <a:r>
              <a:rPr lang="en-US" altLang="ja-JP" sz="2500" dirty="0" smtClean="0"/>
              <a:t>6</a:t>
            </a:r>
            <a:r>
              <a:rPr lang="ja-JP" altLang="en-US" sz="2500" dirty="0" smtClean="0"/>
              <a:t>に</a:t>
            </a:r>
            <a:r>
              <a:rPr lang="ja-JP" altLang="en-US" sz="2500" dirty="0"/>
              <a:t>示す</a:t>
            </a:r>
            <a:r>
              <a:rPr lang="ja-JP" altLang="en-US" sz="2500" dirty="0" smtClean="0"/>
              <a:t>。横軸</a:t>
            </a:r>
            <a:r>
              <a:rPr lang="ja-JP" altLang="en-US" sz="2500" dirty="0"/>
              <a:t>は修正ユリウス日</a:t>
            </a:r>
            <a:r>
              <a:rPr lang="en-US" altLang="ja-JP" sz="2500" dirty="0"/>
              <a:t>(</a:t>
            </a:r>
            <a:r>
              <a:rPr lang="ja-JP" altLang="en-US" sz="2500" dirty="0"/>
              <a:t>単位は日</a:t>
            </a:r>
            <a:r>
              <a:rPr lang="en-US" altLang="ja-JP" sz="2500" dirty="0"/>
              <a:t>)</a:t>
            </a:r>
            <a:r>
              <a:rPr lang="ja-JP" altLang="en-US" sz="2500" dirty="0" err="1"/>
              <a:t>、</a:t>
            </a:r>
            <a:r>
              <a:rPr lang="ja-JP" altLang="en-US" sz="2500" dirty="0"/>
              <a:t>縦軸は</a:t>
            </a:r>
            <a:r>
              <a:rPr lang="ja-JP" altLang="en-US" sz="2500" dirty="0" smtClean="0"/>
              <a:t>シーイング</a:t>
            </a:r>
            <a:r>
              <a:rPr lang="en-US" altLang="ja-JP" sz="2500" dirty="0" smtClean="0"/>
              <a:t>(</a:t>
            </a:r>
            <a:r>
              <a:rPr lang="ja-JP" altLang="en-US" sz="2500" dirty="0"/>
              <a:t>秒角</a:t>
            </a:r>
            <a:r>
              <a:rPr lang="en-US" altLang="ja-JP" sz="2500" dirty="0"/>
              <a:t>)</a:t>
            </a:r>
            <a:r>
              <a:rPr lang="ja-JP" altLang="en-US" sz="2500" dirty="0"/>
              <a:t>を表す</a:t>
            </a:r>
            <a:r>
              <a:rPr lang="ja-JP" altLang="en-US" sz="2500" dirty="0" smtClean="0"/>
              <a:t>。</a:t>
            </a:r>
            <a:r>
              <a:rPr lang="en-US" altLang="ja-JP" sz="2500" dirty="0" smtClean="0"/>
              <a:t>MJD=55586.0</a:t>
            </a:r>
            <a:r>
              <a:rPr lang="ja-JP" altLang="en-US" sz="2500" dirty="0"/>
              <a:t>が協定世界時</a:t>
            </a:r>
            <a:r>
              <a:rPr lang="en-US" altLang="ja-JP" sz="2500" dirty="0"/>
              <a:t>2011</a:t>
            </a:r>
            <a:r>
              <a:rPr lang="ja-JP" altLang="en-US" sz="2500" dirty="0"/>
              <a:t>年</a:t>
            </a:r>
            <a:r>
              <a:rPr lang="en-US" altLang="ja-JP" sz="2500" dirty="0"/>
              <a:t>1</a:t>
            </a:r>
            <a:r>
              <a:rPr lang="ja-JP" altLang="en-US" sz="2500" dirty="0"/>
              <a:t>月</a:t>
            </a:r>
            <a:r>
              <a:rPr lang="en-US" altLang="ja-JP" sz="2500" dirty="0"/>
              <a:t>25</a:t>
            </a:r>
            <a:r>
              <a:rPr lang="ja-JP" altLang="en-US" sz="2500" dirty="0"/>
              <a:t>日</a:t>
            </a:r>
            <a:r>
              <a:rPr lang="en-US" altLang="ja-JP" sz="2500" dirty="0"/>
              <a:t>0</a:t>
            </a:r>
            <a:r>
              <a:rPr lang="ja-JP" altLang="en-US" sz="2500" dirty="0"/>
              <a:t>時</a:t>
            </a:r>
            <a:r>
              <a:rPr lang="en-US" altLang="ja-JP" sz="2500" dirty="0"/>
              <a:t>0</a:t>
            </a:r>
            <a:r>
              <a:rPr lang="ja-JP" altLang="en-US" sz="2500" dirty="0"/>
              <a:t>分となる</a:t>
            </a:r>
            <a:r>
              <a:rPr lang="ja-JP" altLang="en-US" sz="2500" dirty="0" smtClean="0"/>
              <a:t>。ちなみにドーム</a:t>
            </a:r>
            <a:r>
              <a:rPr lang="ja-JP" altLang="en-US" sz="2500" dirty="0"/>
              <a:t>ふじの地方</a:t>
            </a:r>
            <a:r>
              <a:rPr lang="ja-JP" altLang="en-US" sz="2500" dirty="0" smtClean="0"/>
              <a:t>時</a:t>
            </a:r>
            <a:r>
              <a:rPr lang="ja-JP" altLang="en-US" sz="2500" dirty="0"/>
              <a:t>は</a:t>
            </a:r>
            <a:r>
              <a:rPr lang="en-US" altLang="ja-JP" sz="2500" dirty="0" smtClean="0"/>
              <a:t>UTC+2.646</a:t>
            </a:r>
            <a:r>
              <a:rPr lang="ja-JP" altLang="en-US" sz="2500" dirty="0" smtClean="0"/>
              <a:t>である。データの無い時間帯は主に悪天候による観測中断である。なお</a:t>
            </a:r>
            <a:r>
              <a:rPr lang="en-US" altLang="ja-JP" sz="2500" dirty="0"/>
              <a:t>1</a:t>
            </a:r>
            <a:r>
              <a:rPr lang="ja-JP" altLang="en-US" sz="2500" dirty="0"/>
              <a:t>月</a:t>
            </a:r>
            <a:r>
              <a:rPr lang="en-US" altLang="ja-JP" sz="2500" dirty="0"/>
              <a:t>25</a:t>
            </a:r>
            <a:r>
              <a:rPr lang="ja-JP" altLang="en-US" sz="2500" dirty="0"/>
              <a:t>日のデータ</a:t>
            </a:r>
            <a:r>
              <a:rPr lang="ja-JP" altLang="en-US" sz="2500" dirty="0" smtClean="0"/>
              <a:t>は天候が悪くほとんどの時刻で観測出来なかったため、図</a:t>
            </a:r>
            <a:r>
              <a:rPr lang="en-US" altLang="ja-JP" sz="2500" dirty="0" smtClean="0"/>
              <a:t>6</a:t>
            </a:r>
            <a:r>
              <a:rPr lang="ja-JP" altLang="en-US" sz="2500" dirty="0" smtClean="0"/>
              <a:t>では省略している。</a:t>
            </a:r>
            <a:endParaRPr lang="ja-JP" altLang="en-US" sz="2500" dirty="0"/>
          </a:p>
        </p:txBody>
      </p:sp>
      <p:sp>
        <p:nvSpPr>
          <p:cNvPr id="1044" name="テキスト ボックス 1043"/>
          <p:cNvSpPr txBox="1"/>
          <p:nvPr/>
        </p:nvSpPr>
        <p:spPr>
          <a:xfrm>
            <a:off x="19300983" y="19094515"/>
            <a:ext cx="514885" cy="338554"/>
          </a:xfrm>
          <a:prstGeom prst="rect">
            <a:avLst/>
          </a:prstGeom>
          <a:noFill/>
        </p:spPr>
        <p:txBody>
          <a:bodyPr wrap="none" rtlCol="0">
            <a:spAutoFit/>
          </a:bodyPr>
          <a:lstStyle/>
          <a:p>
            <a:r>
              <a:rPr kumimoji="1" lang="en-US" altLang="ja-JP" sz="1600" dirty="0" smtClean="0"/>
              <a:t>(</a:t>
            </a:r>
            <a:r>
              <a:rPr kumimoji="1" lang="ja-JP" altLang="en-US" sz="1600" dirty="0" smtClean="0"/>
              <a:t>上</a:t>
            </a:r>
            <a:r>
              <a:rPr kumimoji="1" lang="en-US" altLang="ja-JP" sz="1600" dirty="0" smtClean="0"/>
              <a:t>)</a:t>
            </a:r>
            <a:endParaRPr kumimoji="1" lang="ja-JP" altLang="en-US" dirty="0"/>
          </a:p>
        </p:txBody>
      </p:sp>
      <p:sp>
        <p:nvSpPr>
          <p:cNvPr id="166" name="テキスト ボックス 165"/>
          <p:cNvSpPr txBox="1"/>
          <p:nvPr/>
        </p:nvSpPr>
        <p:spPr>
          <a:xfrm>
            <a:off x="19300983" y="20809139"/>
            <a:ext cx="514885" cy="338554"/>
          </a:xfrm>
          <a:prstGeom prst="rect">
            <a:avLst/>
          </a:prstGeom>
          <a:noFill/>
        </p:spPr>
        <p:txBody>
          <a:bodyPr wrap="none" rtlCol="0">
            <a:spAutoFit/>
          </a:bodyPr>
          <a:lstStyle/>
          <a:p>
            <a:r>
              <a:rPr kumimoji="1" lang="en-US" altLang="ja-JP" sz="1600" dirty="0" smtClean="0"/>
              <a:t>(</a:t>
            </a:r>
            <a:r>
              <a:rPr lang="ja-JP" altLang="en-US" sz="1600" dirty="0"/>
              <a:t>中</a:t>
            </a:r>
            <a:r>
              <a:rPr kumimoji="1" lang="en-US" altLang="ja-JP" sz="1600" dirty="0" smtClean="0"/>
              <a:t>)</a:t>
            </a:r>
            <a:endParaRPr kumimoji="1" lang="ja-JP" altLang="en-US" dirty="0"/>
          </a:p>
        </p:txBody>
      </p:sp>
      <p:sp>
        <p:nvSpPr>
          <p:cNvPr id="167" name="テキスト ボックス 166"/>
          <p:cNvSpPr txBox="1"/>
          <p:nvPr/>
        </p:nvSpPr>
        <p:spPr>
          <a:xfrm>
            <a:off x="19300983" y="22493703"/>
            <a:ext cx="514885" cy="338554"/>
          </a:xfrm>
          <a:prstGeom prst="rect">
            <a:avLst/>
          </a:prstGeom>
          <a:noFill/>
        </p:spPr>
        <p:txBody>
          <a:bodyPr wrap="none" rtlCol="0">
            <a:spAutoFit/>
          </a:bodyPr>
          <a:lstStyle/>
          <a:p>
            <a:r>
              <a:rPr kumimoji="1" lang="en-US" altLang="ja-JP" sz="1600" dirty="0" smtClean="0"/>
              <a:t>(</a:t>
            </a:r>
            <a:r>
              <a:rPr lang="ja-JP" altLang="en-US" sz="1600" dirty="0"/>
              <a:t>下</a:t>
            </a:r>
            <a:r>
              <a:rPr kumimoji="1" lang="en-US" altLang="ja-JP" sz="1600" dirty="0" smtClean="0"/>
              <a:t>)</a:t>
            </a:r>
            <a:endParaRPr kumimoji="1" lang="ja-JP" altLang="en-US" dirty="0"/>
          </a:p>
        </p:txBody>
      </p:sp>
      <p:sp>
        <p:nvSpPr>
          <p:cNvPr id="1045" name="正方形/長方形 1044"/>
          <p:cNvSpPr/>
          <p:nvPr/>
        </p:nvSpPr>
        <p:spPr>
          <a:xfrm>
            <a:off x="28821507" y="25586071"/>
            <a:ext cx="683430" cy="17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0587463" y="11683182"/>
            <a:ext cx="4320000" cy="3095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2" descr="DIMM001"/>
          <p:cNvPicPr>
            <a:picLocks noChangeAspect="1" noChangeArrowheads="1"/>
          </p:cNvPicPr>
          <p:nvPr/>
        </p:nvPicPr>
        <p:blipFill rotWithShape="1">
          <a:blip r:embed="rId24">
            <a:extLst>
              <a:ext uri="{28A0092B-C50C-407E-A947-70E740481C1C}">
                <a14:useLocalDpi xmlns:a14="http://schemas.microsoft.com/office/drawing/2010/main" val="0"/>
              </a:ext>
            </a:extLst>
          </a:blip>
          <a:srcRect l="50000" t="52672" b="2304"/>
          <a:stretch/>
        </p:blipFill>
        <p:spPr bwMode="auto">
          <a:xfrm>
            <a:off x="11928885" y="12104293"/>
            <a:ext cx="2278829" cy="2673956"/>
          </a:xfrm>
          <a:prstGeom prst="rect">
            <a:avLst/>
          </a:prstGeom>
          <a:noFill/>
          <a:ln w="12700">
            <a:noFill/>
          </a:ln>
          <a:extLst>
            <a:ext uri="{909E8E84-426E-40DD-AFC4-6F175D3DCCD1}">
              <a14:hiddenFill xmlns:a14="http://schemas.microsoft.com/office/drawing/2010/main">
                <a:solidFill>
                  <a:srgbClr val="FFFFFF"/>
                </a:solidFill>
              </a14:hiddenFill>
            </a:ext>
          </a:extLst>
        </p:spPr>
      </p:pic>
      <p:cxnSp>
        <p:nvCxnSpPr>
          <p:cNvPr id="41" name="直線矢印コネクタ 40"/>
          <p:cNvCxnSpPr/>
          <p:nvPr/>
        </p:nvCxnSpPr>
        <p:spPr>
          <a:xfrm flipH="1" flipV="1">
            <a:off x="12191490" y="12320316"/>
            <a:ext cx="576064" cy="9361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2263498" y="13184412"/>
            <a:ext cx="1175002" cy="369332"/>
          </a:xfrm>
          <a:prstGeom prst="rect">
            <a:avLst/>
          </a:prstGeom>
          <a:solidFill>
            <a:schemeClr val="bg1"/>
          </a:solidFill>
          <a:ln w="3175">
            <a:solidFill>
              <a:schemeClr val="tx1"/>
            </a:solidFill>
          </a:ln>
        </p:spPr>
        <p:txBody>
          <a:bodyPr wrap="none" rtlCol="0">
            <a:spAutoFit/>
          </a:bodyPr>
          <a:lstStyle/>
          <a:p>
            <a:r>
              <a:rPr lang="en-US" altLang="ja-JP" sz="1800" b="1" dirty="0" smtClean="0">
                <a:solidFill>
                  <a:srgbClr val="00B050"/>
                </a:solidFill>
              </a:rPr>
              <a:t>transverse</a:t>
            </a:r>
          </a:p>
        </p:txBody>
      </p:sp>
      <p:sp>
        <p:nvSpPr>
          <p:cNvPr id="57" name="テキスト ボックス 56"/>
          <p:cNvSpPr txBox="1"/>
          <p:nvPr/>
        </p:nvSpPr>
        <p:spPr>
          <a:xfrm>
            <a:off x="10587463" y="11816260"/>
            <a:ext cx="4344459" cy="369332"/>
          </a:xfrm>
          <a:prstGeom prst="rect">
            <a:avLst/>
          </a:prstGeom>
          <a:noFill/>
        </p:spPr>
        <p:txBody>
          <a:bodyPr wrap="none" rtlCol="0">
            <a:spAutoFit/>
          </a:bodyPr>
          <a:lstStyle/>
          <a:p>
            <a:r>
              <a:rPr kumimoji="1" lang="ja-JP" altLang="en-US" sz="1800" dirty="0" smtClean="0"/>
              <a:t>距離</a:t>
            </a:r>
            <a:r>
              <a:rPr lang="en-US" altLang="ja-JP" sz="1800" dirty="0" smtClean="0"/>
              <a:t>d</a:t>
            </a:r>
            <a:r>
              <a:rPr lang="ja-JP" altLang="en-US" sz="1800" dirty="0" smtClean="0"/>
              <a:t>離れた</a:t>
            </a:r>
            <a:r>
              <a:rPr lang="en-US" altLang="ja-JP" sz="1800" dirty="0" smtClean="0"/>
              <a:t>2</a:t>
            </a:r>
            <a:r>
              <a:rPr lang="ja-JP" altLang="en-US" sz="1800" dirty="0" err="1" smtClean="0"/>
              <a:t>つの</a:t>
            </a:r>
            <a:r>
              <a:rPr lang="ja-JP" altLang="en-US" sz="1800" dirty="0" smtClean="0"/>
              <a:t>開口</a:t>
            </a:r>
            <a:r>
              <a:rPr lang="en-US" altLang="ja-JP" sz="1800" dirty="0" smtClean="0"/>
              <a:t>(</a:t>
            </a:r>
            <a:r>
              <a:rPr lang="ja-JP" altLang="en-US" sz="1800" dirty="0" smtClean="0"/>
              <a:t>それぞれの口径</a:t>
            </a:r>
            <a:r>
              <a:rPr lang="en-US" altLang="ja-JP" sz="1800" dirty="0" smtClean="0"/>
              <a:t>D)</a:t>
            </a:r>
            <a:endParaRPr kumimoji="1" lang="ja-JP" altLang="en-US" sz="1800" dirty="0"/>
          </a:p>
        </p:txBody>
      </p:sp>
      <p:sp>
        <p:nvSpPr>
          <p:cNvPr id="60" name="正方形/長方形 59"/>
          <p:cNvSpPr/>
          <p:nvPr/>
        </p:nvSpPr>
        <p:spPr>
          <a:xfrm>
            <a:off x="12891823" y="12201880"/>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V="1">
            <a:off x="11746729" y="12292326"/>
            <a:ext cx="1308857" cy="892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0731479" y="13077271"/>
            <a:ext cx="1329210" cy="369332"/>
          </a:xfrm>
          <a:prstGeom prst="rect">
            <a:avLst/>
          </a:prstGeom>
          <a:solidFill>
            <a:schemeClr val="bg1"/>
          </a:solidFill>
          <a:ln w="3175">
            <a:solidFill>
              <a:schemeClr val="tx1"/>
            </a:solidFill>
          </a:ln>
        </p:spPr>
        <p:txBody>
          <a:bodyPr wrap="none" rtlCol="0">
            <a:spAutoFit/>
          </a:bodyPr>
          <a:lstStyle/>
          <a:p>
            <a:r>
              <a:rPr lang="en-US" altLang="ja-JP" sz="1800" b="1" dirty="0" smtClean="0">
                <a:solidFill>
                  <a:srgbClr val="FF0000"/>
                </a:solidFill>
              </a:rPr>
              <a:t>longitudinal</a:t>
            </a:r>
          </a:p>
        </p:txBody>
      </p:sp>
      <p:sp>
        <p:nvSpPr>
          <p:cNvPr id="63" name="正方形/長方形 62"/>
          <p:cNvSpPr/>
          <p:nvPr/>
        </p:nvSpPr>
        <p:spPr>
          <a:xfrm>
            <a:off x="13447972" y="13006126"/>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13827823" y="13939625"/>
            <a:ext cx="379891"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11933339" y="14336539"/>
            <a:ext cx="1246516" cy="44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13787818" y="13100354"/>
            <a:ext cx="877163" cy="369332"/>
          </a:xfrm>
          <a:prstGeom prst="rect">
            <a:avLst/>
          </a:prstGeom>
          <a:noFill/>
        </p:spPr>
        <p:txBody>
          <a:bodyPr wrap="none" rtlCol="0">
            <a:spAutoFit/>
          </a:bodyPr>
          <a:lstStyle/>
          <a:p>
            <a:r>
              <a:rPr kumimoji="1" lang="ja-JP" altLang="en-US" sz="1800" dirty="0" smtClean="0"/>
              <a:t>望遠鏡</a:t>
            </a:r>
            <a:endParaRPr kumimoji="1" lang="ja-JP" altLang="en-US" sz="1800" dirty="0"/>
          </a:p>
        </p:txBody>
      </p:sp>
      <p:sp>
        <p:nvSpPr>
          <p:cNvPr id="174" name="正方形/長方形 173"/>
          <p:cNvSpPr/>
          <p:nvPr/>
        </p:nvSpPr>
        <p:spPr>
          <a:xfrm>
            <a:off x="12085739" y="14488939"/>
            <a:ext cx="1246516" cy="28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12376062" y="14367111"/>
            <a:ext cx="761747" cy="323165"/>
          </a:xfrm>
          <a:prstGeom prst="rect">
            <a:avLst/>
          </a:prstGeom>
          <a:noFill/>
        </p:spPr>
        <p:txBody>
          <a:bodyPr wrap="none" rtlCol="0">
            <a:spAutoFit/>
          </a:bodyPr>
          <a:lstStyle/>
          <a:p>
            <a:r>
              <a:rPr kumimoji="1" lang="ja-JP" altLang="en-US" sz="1500" dirty="0" smtClean="0"/>
              <a:t>検出器</a:t>
            </a:r>
            <a:endParaRPr kumimoji="1" lang="ja-JP" altLang="en-US" sz="1500" dirty="0"/>
          </a:p>
        </p:txBody>
      </p:sp>
    </p:spTree>
    <p:extLst>
      <p:ext uri="{BB962C8B-B14F-4D97-AF65-F5344CB8AC3E}">
        <p14:creationId xmlns:p14="http://schemas.microsoft.com/office/powerpoint/2010/main" val="318528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3238</Words>
  <Application>Microsoft Office PowerPoint</Application>
  <PresentationFormat>ユーザー設定</PresentationFormat>
  <Paragraphs>122</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ＭＳ Ｐゴシック</vt:lpstr>
      <vt:lpstr>Calibri</vt: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70</cp:revision>
  <cp:lastPrinted>2011-09-18T02:58:14Z</cp:lastPrinted>
  <dcterms:created xsi:type="dcterms:W3CDTF">2011-09-05T15:21:19Z</dcterms:created>
  <dcterms:modified xsi:type="dcterms:W3CDTF">2011-09-18T06:25:44Z</dcterms:modified>
</cp:coreProperties>
</file>