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68" r:id="rId2"/>
    <p:sldId id="290" r:id="rId3"/>
    <p:sldId id="289" r:id="rId4"/>
    <p:sldId id="318" r:id="rId5"/>
    <p:sldId id="317" r:id="rId6"/>
    <p:sldId id="291" r:id="rId7"/>
    <p:sldId id="324" r:id="rId8"/>
    <p:sldId id="325" r:id="rId9"/>
    <p:sldId id="322" r:id="rId10"/>
    <p:sldId id="330" r:id="rId11"/>
    <p:sldId id="334" r:id="rId12"/>
    <p:sldId id="333" r:id="rId13"/>
    <p:sldId id="335" r:id="rId14"/>
    <p:sldId id="331" r:id="rId15"/>
    <p:sldId id="336" r:id="rId16"/>
    <p:sldId id="338" r:id="rId17"/>
    <p:sldId id="339" r:id="rId18"/>
    <p:sldId id="341" r:id="rId19"/>
    <p:sldId id="343" r:id="rId20"/>
    <p:sldId id="329" r:id="rId21"/>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30" autoAdjust="0"/>
  </p:normalViewPr>
  <p:slideViewPr>
    <p:cSldViewPr>
      <p:cViewPr>
        <p:scale>
          <a:sx n="70" d="100"/>
          <a:sy n="70" d="100"/>
        </p:scale>
        <p:origin x="-1164"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2459746E-168B-488E-8C2B-52416039F4CF}" type="datetimeFigureOut">
              <a:rPr kumimoji="1" lang="ja-JP" altLang="en-US" smtClean="0"/>
              <a:t>2011/11/15</a:t>
            </a:fld>
            <a:endParaRPr kumimoji="1" lang="ja-JP" altLang="en-US"/>
          </a:p>
        </p:txBody>
      </p:sp>
      <p:sp>
        <p:nvSpPr>
          <p:cNvPr id="4" name="フッター プレースホルダー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E8B250F-8DA2-481E-9D77-4E44F3293BE1}" type="slidenum">
              <a:rPr kumimoji="1" lang="ja-JP" altLang="en-US" smtClean="0"/>
              <a:t>‹#›</a:t>
            </a:fld>
            <a:endParaRPr kumimoji="1" lang="ja-JP" altLang="en-US"/>
          </a:p>
        </p:txBody>
      </p:sp>
    </p:spTree>
    <p:extLst>
      <p:ext uri="{BB962C8B-B14F-4D97-AF65-F5344CB8AC3E}">
        <p14:creationId xmlns:p14="http://schemas.microsoft.com/office/powerpoint/2010/main" val="35558104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2011/11/15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324139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2011/11/15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414032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2011/11/15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195864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2011/11/15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53022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2011/11/15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1388059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C328C8A-350C-4669-B8E8-7866ADDCDFC5}" type="datetimeFigureOut">
              <a:rPr kumimoji="1" lang="ja-JP" altLang="en-US" smtClean="0"/>
              <a:t>2011/11/15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281752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C328C8A-350C-4669-B8E8-7866ADDCDFC5}" type="datetimeFigureOut">
              <a:rPr kumimoji="1" lang="ja-JP" altLang="en-US" smtClean="0"/>
              <a:t>2011/11/15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271259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C328C8A-350C-4669-B8E8-7866ADDCDFC5}" type="datetimeFigureOut">
              <a:rPr kumimoji="1" lang="ja-JP" altLang="en-US" smtClean="0"/>
              <a:t>2011/11/15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35582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C328C8A-350C-4669-B8E8-7866ADDCDFC5}" type="datetimeFigureOut">
              <a:rPr kumimoji="1" lang="ja-JP" altLang="en-US" smtClean="0"/>
              <a:t>2011/11/15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144869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C328C8A-350C-4669-B8E8-7866ADDCDFC5}" type="datetimeFigureOut">
              <a:rPr kumimoji="1" lang="ja-JP" altLang="en-US" smtClean="0"/>
              <a:t>2011/11/15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189679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C328C8A-350C-4669-B8E8-7866ADDCDFC5}" type="datetimeFigureOut">
              <a:rPr kumimoji="1" lang="ja-JP" altLang="en-US" smtClean="0"/>
              <a:t>2011/11/15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379556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28C8A-350C-4669-B8E8-7866ADDCDFC5}" type="datetimeFigureOut">
              <a:rPr kumimoji="1" lang="ja-JP" altLang="en-US" smtClean="0"/>
              <a:t>2011/11/15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405952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maru.bonyari.jp/texclip/texclip.php?s=\begin%7balign*%7d%0d%0aX(Z)=\left%20\%7b1-0.96\sin%20%5e2(Z)\right%20\%7d%5e%7b-0.5%7d%0d%0a\end%7balign*%7d" TargetMode="External"/><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hyperlink" Target="http://maru.bonyari.jp/texclip/texclip.php?s=\begin%7balign*%7d%0d%0aI_%7b\text%7bsky%7d%7d=I_%7b\text%7bdarksky%7d%7d%20+I_%7b\text%7bscatering%7d%7d%20\%20\%20%5bnL%5d%20%0d%0a\end%7balign*%7d" TargetMode="External"/><Relationship Id="rId2" Type="http://schemas.openxmlformats.org/officeDocument/2006/relationships/hyperlink" Target="http://maru.bonyari.jp/texclip/texclip.php?s=\begin%7balign*%7d%0d%0aI_%7b\text%7bscattering%7d%7d=F_%7b\text%7bmoon,0%7d%7d%2010%5e%7b-0.4kX(Z_%7b\text%7bmoon%7d%7d)%7d\times%20f(\rho)%20\left%20\%7b1-10%5e%7b-0.4kX(Z_%7b\text%7bsky%7d%7d)%7d\right%20\%7d%0d%0a\end%7balign*%7d" TargetMode="External"/><Relationship Id="rId1" Type="http://schemas.openxmlformats.org/officeDocument/2006/relationships/slideLayout" Target="../slideLayouts/slideLayout2.xml"/><Relationship Id="rId6" Type="http://schemas.openxmlformats.org/officeDocument/2006/relationships/hyperlink" Target="http://maru.bonyari.jp/texclip/texclip.php?s=\begin%7balign*%7d%0d%0aF_%7b\text%7bmoon,0%7d%7d=10%5e%7b-0.4(3.84+0.026|\alpha|+4\times10%5e%7b-9%7d\alpha%20%5e4)%7d\%20\%20%20%5b\text%7bfc%7d%5d%0d%0a\end%7balign*%7d" TargetMode="Externa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hyperlink" Target="http://maru.bonyari.jp/texclip/texclip.php?s=\begin%7balign*%7d%0d%0af(\rho)=f_R(\rho)+f_M(\rho)%0d%0a\end%7balign*%7d" TargetMode="External"/><Relationship Id="rId4" Type="http://schemas.openxmlformats.org/officeDocument/2006/relationships/hyperlink" Target="http://maru.bonyari.jp/texclip/texclip.php?s=\begin%7balign*%7d%0d%0aI_%7b\text%7bdarksky%7d%7d=I_%7b\text%7bdarksky,0%7d%7d%2010%5e%7b-0.4k\left%20\%7b1-X(Z_%7b\text%7bsky%7d%7d)\right%20\%7d%7dX(Z_%7b\text%7bsky%7d%7d)%0d%0a\end%7balign*%7d" TargetMode="Externa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wmf"/><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8.jpeg"/><Relationship Id="rId2" Type="http://schemas.openxmlformats.org/officeDocument/2006/relationships/hyperlink" Target="http://maru.bonyari.jp/texclip/texclip.php?s=\begin%7beqnarray%7d%0a%09\sigma_l%5e2&amp;=&amp;2\lambda%5e2r_0%5e%7b-\frac%7b5%7d%7b3%7d%7d(0.179D%5e%7b-\frac%7b1%7d%7b3%7d%7d-0.0968d%5e%7b-\frac%7b1%7d%7b3%7d%7d)%20\\%0a%09\sigma_t%5e2&amp;=&amp;2\lambda%5e2r_0%5e%7b-\frac%7b5%7d%7b3%7d%7d(0.179D%5e%7b-\frac%7b1%7d%7b3%7d%7d-0.145d%5e%7b-\frac%7b1%7d%7b3%7d%7d)%0a\end%7beqnarray%7d" TargetMode="Externa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hyperlink" Target="http://maru.bonyari.jp/texclip/texclip.php?s=\begin%7beqnarray%7d%0a%09\theta=0.98\frac%7b\lambda%7d%7br_0%7d%0a\label%7beq:005%7d%0a\end%7beqnarray%7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ivate\南極写真\jpg_内陸旅行\DSC_72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346" r="3656"/>
          <a:stretch/>
        </p:blipFill>
        <p:spPr bwMode="auto">
          <a:xfrm>
            <a:off x="0" y="0"/>
            <a:ext cx="9144000" cy="688351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07504" y="62230"/>
            <a:ext cx="2501006" cy="369332"/>
          </a:xfrm>
          <a:prstGeom prst="rect">
            <a:avLst/>
          </a:prstGeom>
          <a:solidFill>
            <a:schemeClr val="tx1">
              <a:lumMod val="75000"/>
              <a:lumOff val="25000"/>
              <a:alpha val="60000"/>
            </a:schemeClr>
          </a:solidFill>
        </p:spPr>
        <p:txBody>
          <a:bodyPr wrap="none" rtlCol="0">
            <a:spAutoFit/>
          </a:bodyPr>
          <a:lstStyle/>
          <a:p>
            <a:pPr algn="just"/>
            <a:r>
              <a:rPr kumimoji="1" lang="ja-JP" altLang="en-US" dirty="0" smtClean="0">
                <a:solidFill>
                  <a:schemeClr val="bg1"/>
                </a:solidFill>
              </a:rPr>
              <a:t>第</a:t>
            </a:r>
            <a:r>
              <a:rPr kumimoji="1" lang="en-US" altLang="ja-JP" dirty="0" smtClean="0">
                <a:solidFill>
                  <a:schemeClr val="bg1"/>
                </a:solidFill>
              </a:rPr>
              <a:t>2</a:t>
            </a:r>
            <a:r>
              <a:rPr kumimoji="1" lang="ja-JP" altLang="en-US" dirty="0" smtClean="0">
                <a:solidFill>
                  <a:schemeClr val="bg1"/>
                </a:solidFill>
              </a:rPr>
              <a:t>回</a:t>
            </a:r>
            <a:r>
              <a:rPr lang="ja-JP" altLang="en-US" dirty="0" smtClean="0">
                <a:solidFill>
                  <a:schemeClr val="bg1"/>
                </a:solidFill>
              </a:rPr>
              <a:t>極域シンポジウム</a:t>
            </a:r>
            <a:endParaRPr kumimoji="1" lang="ja-JP" altLang="en-US" dirty="0">
              <a:solidFill>
                <a:schemeClr val="bg1"/>
              </a:solidFill>
            </a:endParaRPr>
          </a:p>
        </p:txBody>
      </p:sp>
      <p:sp>
        <p:nvSpPr>
          <p:cNvPr id="9" name="テキスト ボックス 8"/>
          <p:cNvSpPr txBox="1"/>
          <p:nvPr/>
        </p:nvSpPr>
        <p:spPr>
          <a:xfrm>
            <a:off x="549098" y="2007399"/>
            <a:ext cx="8225329" cy="923330"/>
          </a:xfrm>
          <a:prstGeom prst="rect">
            <a:avLst/>
          </a:prstGeom>
          <a:solidFill>
            <a:schemeClr val="tx1">
              <a:lumMod val="75000"/>
              <a:lumOff val="25000"/>
              <a:alpha val="60000"/>
            </a:schemeClr>
          </a:solidFill>
        </p:spPr>
        <p:txBody>
          <a:bodyPr wrap="none" rtlCol="0">
            <a:spAutoFit/>
          </a:bodyPr>
          <a:lstStyle/>
          <a:p>
            <a:r>
              <a:rPr lang="ja-JP" altLang="en-US" sz="5400" dirty="0">
                <a:solidFill>
                  <a:schemeClr val="bg1"/>
                </a:solidFill>
              </a:rPr>
              <a:t>天文学に</a:t>
            </a:r>
            <a:r>
              <a:rPr lang="ja-JP" altLang="en-US" sz="5400" dirty="0" smtClean="0">
                <a:solidFill>
                  <a:schemeClr val="bg1"/>
                </a:solidFill>
              </a:rPr>
              <a:t>おける</a:t>
            </a:r>
            <a:r>
              <a:rPr lang="en-US" altLang="ja-JP" sz="5400" dirty="0" smtClean="0">
                <a:solidFill>
                  <a:schemeClr val="bg1"/>
                </a:solidFill>
              </a:rPr>
              <a:t>52</a:t>
            </a:r>
            <a:r>
              <a:rPr lang="ja-JP" altLang="en-US" sz="5400" dirty="0" smtClean="0">
                <a:solidFill>
                  <a:schemeClr val="bg1"/>
                </a:solidFill>
              </a:rPr>
              <a:t>次隊での</a:t>
            </a:r>
            <a:endParaRPr kumimoji="1" lang="ja-JP" altLang="en-US" sz="5400" dirty="0">
              <a:solidFill>
                <a:schemeClr val="bg1"/>
              </a:solidFill>
            </a:endParaRPr>
          </a:p>
        </p:txBody>
      </p:sp>
      <p:sp>
        <p:nvSpPr>
          <p:cNvPr id="10" name="テキスト ボックス 9"/>
          <p:cNvSpPr txBox="1"/>
          <p:nvPr/>
        </p:nvSpPr>
        <p:spPr>
          <a:xfrm>
            <a:off x="2136874" y="3074378"/>
            <a:ext cx="4870244" cy="923330"/>
          </a:xfrm>
          <a:prstGeom prst="rect">
            <a:avLst/>
          </a:prstGeom>
          <a:solidFill>
            <a:schemeClr val="tx1">
              <a:lumMod val="75000"/>
              <a:lumOff val="25000"/>
              <a:alpha val="60000"/>
            </a:schemeClr>
          </a:solidFill>
        </p:spPr>
        <p:txBody>
          <a:bodyPr wrap="none" rtlCol="0">
            <a:spAutoFit/>
          </a:bodyPr>
          <a:lstStyle/>
          <a:p>
            <a:r>
              <a:rPr lang="ja-JP" altLang="en-US" sz="5400" dirty="0">
                <a:solidFill>
                  <a:schemeClr val="bg1"/>
                </a:solidFill>
              </a:rPr>
              <a:t>成果と将来</a:t>
            </a:r>
            <a:r>
              <a:rPr lang="ja-JP" altLang="en-US" sz="5400" dirty="0" smtClean="0">
                <a:solidFill>
                  <a:schemeClr val="bg1"/>
                </a:solidFill>
              </a:rPr>
              <a:t>計画</a:t>
            </a:r>
            <a:endParaRPr lang="ja-JP" altLang="en-US" sz="5400" dirty="0">
              <a:solidFill>
                <a:schemeClr val="bg1"/>
              </a:solidFill>
            </a:endParaRPr>
          </a:p>
        </p:txBody>
      </p:sp>
      <p:sp>
        <p:nvSpPr>
          <p:cNvPr id="11" name="テキスト ボックス 10"/>
          <p:cNvSpPr txBox="1"/>
          <p:nvPr/>
        </p:nvSpPr>
        <p:spPr>
          <a:xfrm>
            <a:off x="1409912" y="4529244"/>
            <a:ext cx="6332183" cy="461665"/>
          </a:xfrm>
          <a:prstGeom prst="rect">
            <a:avLst/>
          </a:prstGeom>
          <a:solidFill>
            <a:schemeClr val="tx1">
              <a:lumMod val="75000"/>
              <a:lumOff val="25000"/>
              <a:alpha val="60000"/>
            </a:schemeClr>
          </a:solidFill>
        </p:spPr>
        <p:txBody>
          <a:bodyPr wrap="none" rtlCol="0">
            <a:spAutoFit/>
          </a:bodyPr>
          <a:lstStyle/>
          <a:p>
            <a:r>
              <a:rPr kumimoji="1" lang="ja-JP" altLang="en-US" sz="2400" b="1" dirty="0" smtClean="0">
                <a:solidFill>
                  <a:schemeClr val="bg1"/>
                </a:solidFill>
              </a:rPr>
              <a:t>○沖田博文</a:t>
            </a:r>
            <a:r>
              <a:rPr lang="en-US" altLang="ja-JP" sz="2400" b="1" baseline="30000" dirty="0" smtClean="0">
                <a:solidFill>
                  <a:schemeClr val="bg1"/>
                </a:solidFill>
              </a:rPr>
              <a:t>1,3,4</a:t>
            </a:r>
            <a:r>
              <a:rPr lang="ja-JP" altLang="en-US" sz="2400" b="1" dirty="0" smtClean="0">
                <a:solidFill>
                  <a:schemeClr val="bg1"/>
                </a:solidFill>
              </a:rPr>
              <a:t>・市川</a:t>
            </a:r>
            <a:r>
              <a:rPr lang="ja-JP" altLang="en-US" sz="2400" b="1" dirty="0" smtClean="0">
                <a:solidFill>
                  <a:schemeClr val="bg1"/>
                </a:solidFill>
              </a:rPr>
              <a:t>隆</a:t>
            </a:r>
            <a:r>
              <a:rPr lang="en-US" altLang="ja-JP" sz="2400" b="1" baseline="30000" dirty="0" smtClean="0">
                <a:solidFill>
                  <a:schemeClr val="bg1"/>
                </a:solidFill>
              </a:rPr>
              <a:t>1</a:t>
            </a:r>
            <a:r>
              <a:rPr lang="ja-JP" altLang="en-US" sz="2400" b="1" dirty="0">
                <a:solidFill>
                  <a:schemeClr val="bg1"/>
                </a:solidFill>
              </a:rPr>
              <a:t>・</a:t>
            </a:r>
            <a:r>
              <a:rPr lang="ja-JP" altLang="en-US" sz="2400" b="1" dirty="0" smtClean="0">
                <a:solidFill>
                  <a:schemeClr val="bg1"/>
                </a:solidFill>
              </a:rPr>
              <a:t>高遠徳尚</a:t>
            </a:r>
            <a:r>
              <a:rPr lang="en-US" altLang="ja-JP" sz="2400" b="1" baseline="30000" dirty="0" smtClean="0">
                <a:solidFill>
                  <a:schemeClr val="bg1"/>
                </a:solidFill>
              </a:rPr>
              <a:t>2</a:t>
            </a:r>
            <a:r>
              <a:rPr lang="ja-JP" altLang="en-US" sz="2400" b="1" dirty="0" smtClean="0">
                <a:solidFill>
                  <a:schemeClr val="bg1"/>
                </a:solidFill>
              </a:rPr>
              <a:t>・</a:t>
            </a:r>
            <a:r>
              <a:rPr lang="ja-JP" altLang="en-US" sz="2400" b="1" dirty="0">
                <a:solidFill>
                  <a:schemeClr val="bg1"/>
                </a:solidFill>
              </a:rPr>
              <a:t>小</a:t>
            </a:r>
            <a:r>
              <a:rPr lang="ja-JP" altLang="en-US" sz="2400" b="1" dirty="0" smtClean="0">
                <a:solidFill>
                  <a:schemeClr val="bg1"/>
                </a:solidFill>
              </a:rPr>
              <a:t>山拓也</a:t>
            </a:r>
            <a:r>
              <a:rPr lang="en-US" altLang="ja-JP" sz="2400" b="1" baseline="30000" dirty="0">
                <a:solidFill>
                  <a:schemeClr val="bg1"/>
                </a:solidFill>
              </a:rPr>
              <a:t>1</a:t>
            </a:r>
            <a:endParaRPr kumimoji="1" lang="ja-JP" altLang="en-US" sz="2400" b="1" baseline="30000" dirty="0">
              <a:solidFill>
                <a:schemeClr val="bg1"/>
              </a:solidFill>
            </a:endParaRPr>
          </a:p>
        </p:txBody>
      </p:sp>
      <p:sp>
        <p:nvSpPr>
          <p:cNvPr id="13" name="テキスト ボックス 12"/>
          <p:cNvSpPr txBox="1"/>
          <p:nvPr/>
        </p:nvSpPr>
        <p:spPr>
          <a:xfrm>
            <a:off x="2953601" y="5253883"/>
            <a:ext cx="3416320" cy="307777"/>
          </a:xfrm>
          <a:prstGeom prst="rect">
            <a:avLst/>
          </a:prstGeom>
          <a:solidFill>
            <a:schemeClr val="tx1">
              <a:lumMod val="75000"/>
              <a:lumOff val="25000"/>
              <a:alpha val="60000"/>
            </a:schemeClr>
          </a:solidFill>
        </p:spPr>
        <p:txBody>
          <a:bodyPr wrap="none" rtlCol="0">
            <a:spAutoFit/>
          </a:bodyPr>
          <a:lstStyle/>
          <a:p>
            <a:r>
              <a:rPr lang="en-US" altLang="ja-JP" sz="1400" b="1" i="1" dirty="0" smtClean="0">
                <a:solidFill>
                  <a:schemeClr val="bg1"/>
                </a:solidFill>
              </a:rPr>
              <a:t>1. </a:t>
            </a:r>
            <a:r>
              <a:rPr lang="ja-JP" altLang="en-US" sz="1400" b="1" i="1" dirty="0" smtClean="0">
                <a:solidFill>
                  <a:schemeClr val="bg1"/>
                </a:solidFill>
              </a:rPr>
              <a:t>東北大学大学院理学研究科天文学専攻</a:t>
            </a:r>
            <a:endParaRPr kumimoji="1" lang="ja-JP" altLang="en-US" sz="1400" b="1" i="1" dirty="0">
              <a:solidFill>
                <a:schemeClr val="bg1"/>
              </a:solidFill>
            </a:endParaRPr>
          </a:p>
        </p:txBody>
      </p:sp>
      <p:sp>
        <p:nvSpPr>
          <p:cNvPr id="12" name="テキスト ボックス 11"/>
          <p:cNvSpPr txBox="1"/>
          <p:nvPr/>
        </p:nvSpPr>
        <p:spPr>
          <a:xfrm>
            <a:off x="7236296" y="62230"/>
            <a:ext cx="1813317" cy="369332"/>
          </a:xfrm>
          <a:prstGeom prst="rect">
            <a:avLst/>
          </a:prstGeom>
          <a:solidFill>
            <a:schemeClr val="tx1">
              <a:lumMod val="75000"/>
              <a:lumOff val="25000"/>
              <a:alpha val="60000"/>
            </a:schemeClr>
          </a:solidFill>
        </p:spPr>
        <p:txBody>
          <a:bodyPr wrap="none" rtlCol="0">
            <a:spAutoFit/>
          </a:bodyPr>
          <a:lstStyle/>
          <a:p>
            <a:r>
              <a:rPr kumimoji="1" lang="en-US" altLang="ja-JP" dirty="0" smtClean="0">
                <a:solidFill>
                  <a:schemeClr val="bg1"/>
                </a:solidFill>
              </a:rPr>
              <a:t>2011</a:t>
            </a:r>
            <a:r>
              <a:rPr kumimoji="1" lang="ja-JP" altLang="en-US" dirty="0" smtClean="0">
                <a:solidFill>
                  <a:schemeClr val="bg1"/>
                </a:solidFill>
              </a:rPr>
              <a:t>年</a:t>
            </a:r>
            <a:r>
              <a:rPr kumimoji="1" lang="en-US" altLang="ja-JP" dirty="0" smtClean="0">
                <a:solidFill>
                  <a:schemeClr val="bg1"/>
                </a:solidFill>
              </a:rPr>
              <a:t>11</a:t>
            </a:r>
            <a:r>
              <a:rPr kumimoji="1" lang="ja-JP" altLang="en-US" dirty="0" smtClean="0">
                <a:solidFill>
                  <a:schemeClr val="bg1"/>
                </a:solidFill>
              </a:rPr>
              <a:t>月</a:t>
            </a:r>
            <a:r>
              <a:rPr lang="en-US" altLang="ja-JP" dirty="0" smtClean="0">
                <a:solidFill>
                  <a:schemeClr val="bg1"/>
                </a:solidFill>
              </a:rPr>
              <a:t>15</a:t>
            </a:r>
            <a:r>
              <a:rPr kumimoji="1" lang="ja-JP" altLang="en-US" dirty="0" smtClean="0">
                <a:solidFill>
                  <a:schemeClr val="bg1"/>
                </a:solidFill>
              </a:rPr>
              <a:t>日</a:t>
            </a:r>
            <a:endParaRPr kumimoji="1" lang="ja-JP" altLang="en-US" dirty="0">
              <a:solidFill>
                <a:schemeClr val="bg1"/>
              </a:solidFill>
            </a:endParaRPr>
          </a:p>
        </p:txBody>
      </p:sp>
      <p:sp>
        <p:nvSpPr>
          <p:cNvPr id="15" name="テキスト ボックス 14"/>
          <p:cNvSpPr txBox="1"/>
          <p:nvPr/>
        </p:nvSpPr>
        <p:spPr>
          <a:xfrm>
            <a:off x="3512248" y="5623116"/>
            <a:ext cx="2299027" cy="307777"/>
          </a:xfrm>
          <a:prstGeom prst="rect">
            <a:avLst/>
          </a:prstGeom>
          <a:solidFill>
            <a:schemeClr val="tx1">
              <a:lumMod val="75000"/>
              <a:lumOff val="25000"/>
              <a:alpha val="60000"/>
            </a:schemeClr>
          </a:solidFill>
        </p:spPr>
        <p:txBody>
          <a:bodyPr wrap="none" rtlCol="0">
            <a:spAutoFit/>
          </a:bodyPr>
          <a:lstStyle/>
          <a:p>
            <a:r>
              <a:rPr lang="en-US" altLang="ja-JP" sz="1400" b="1" i="1" dirty="0">
                <a:solidFill>
                  <a:schemeClr val="bg1"/>
                </a:solidFill>
              </a:rPr>
              <a:t>2</a:t>
            </a:r>
            <a:r>
              <a:rPr lang="en-US" altLang="ja-JP" sz="1400" b="1" i="1" dirty="0" smtClean="0">
                <a:solidFill>
                  <a:schemeClr val="bg1"/>
                </a:solidFill>
              </a:rPr>
              <a:t>. </a:t>
            </a:r>
            <a:r>
              <a:rPr lang="ja-JP" altLang="en-US" sz="1400" b="1" i="1" dirty="0" smtClean="0">
                <a:solidFill>
                  <a:schemeClr val="bg1"/>
                </a:solidFill>
              </a:rPr>
              <a:t>国立</a:t>
            </a:r>
            <a:r>
              <a:rPr lang="ja-JP" altLang="en-US" sz="1400" b="1" i="1" dirty="0">
                <a:solidFill>
                  <a:schemeClr val="bg1"/>
                </a:solidFill>
              </a:rPr>
              <a:t>天</a:t>
            </a:r>
            <a:r>
              <a:rPr lang="ja-JP" altLang="en-US" sz="1400" b="1" i="1" dirty="0" smtClean="0">
                <a:solidFill>
                  <a:schemeClr val="bg1"/>
                </a:solidFill>
              </a:rPr>
              <a:t>文台ハワイ観測所</a:t>
            </a:r>
            <a:endParaRPr kumimoji="1" lang="ja-JP" altLang="en-US" sz="1400" b="1" i="1" dirty="0">
              <a:solidFill>
                <a:schemeClr val="bg1"/>
              </a:solidFill>
            </a:endParaRPr>
          </a:p>
        </p:txBody>
      </p:sp>
      <p:sp>
        <p:nvSpPr>
          <p:cNvPr id="16" name="テキスト ボックス 15"/>
          <p:cNvSpPr txBox="1"/>
          <p:nvPr/>
        </p:nvSpPr>
        <p:spPr>
          <a:xfrm>
            <a:off x="3023332" y="5992349"/>
            <a:ext cx="3276859" cy="307777"/>
          </a:xfrm>
          <a:prstGeom prst="rect">
            <a:avLst/>
          </a:prstGeom>
          <a:solidFill>
            <a:schemeClr val="tx1">
              <a:lumMod val="75000"/>
              <a:lumOff val="25000"/>
              <a:alpha val="60000"/>
            </a:schemeClr>
          </a:solidFill>
        </p:spPr>
        <p:txBody>
          <a:bodyPr wrap="none" rtlCol="0">
            <a:spAutoFit/>
          </a:bodyPr>
          <a:lstStyle/>
          <a:p>
            <a:r>
              <a:rPr lang="en-US" altLang="ja-JP" sz="1400" b="1" i="1" dirty="0" smtClean="0">
                <a:solidFill>
                  <a:schemeClr val="bg1"/>
                </a:solidFill>
              </a:rPr>
              <a:t>3. </a:t>
            </a:r>
            <a:r>
              <a:rPr lang="ja-JP" altLang="en-US" sz="1400" b="1" i="1" dirty="0" smtClean="0">
                <a:solidFill>
                  <a:schemeClr val="bg1"/>
                </a:solidFill>
              </a:rPr>
              <a:t>国立極地研究所 特別共同利用研究員</a:t>
            </a:r>
            <a:endParaRPr kumimoji="1" lang="ja-JP" altLang="en-US" sz="1400" b="1" i="1" dirty="0">
              <a:solidFill>
                <a:schemeClr val="bg1"/>
              </a:solidFill>
            </a:endParaRPr>
          </a:p>
        </p:txBody>
      </p:sp>
      <p:sp>
        <p:nvSpPr>
          <p:cNvPr id="17" name="テキスト ボックス 16"/>
          <p:cNvSpPr txBox="1"/>
          <p:nvPr/>
        </p:nvSpPr>
        <p:spPr>
          <a:xfrm>
            <a:off x="2574491" y="6361583"/>
            <a:ext cx="4174541" cy="307777"/>
          </a:xfrm>
          <a:prstGeom prst="rect">
            <a:avLst/>
          </a:prstGeom>
          <a:solidFill>
            <a:schemeClr val="tx1">
              <a:lumMod val="75000"/>
              <a:lumOff val="25000"/>
              <a:alpha val="60000"/>
            </a:schemeClr>
          </a:solidFill>
        </p:spPr>
        <p:txBody>
          <a:bodyPr wrap="none" rtlCol="0">
            <a:spAutoFit/>
          </a:bodyPr>
          <a:lstStyle/>
          <a:p>
            <a:r>
              <a:rPr lang="en-US" altLang="ja-JP" sz="1400" b="1" i="1" dirty="0" smtClean="0">
                <a:solidFill>
                  <a:schemeClr val="bg1"/>
                </a:solidFill>
              </a:rPr>
              <a:t>4. </a:t>
            </a:r>
            <a:r>
              <a:rPr lang="ja-JP" altLang="en-US" sz="1400" b="1" i="1" dirty="0" smtClean="0">
                <a:solidFill>
                  <a:schemeClr val="bg1"/>
                </a:solidFill>
              </a:rPr>
              <a:t>東北大学国際高等研究教育院 博士研究教育院生</a:t>
            </a:r>
            <a:endParaRPr kumimoji="1" lang="ja-JP" altLang="en-US" sz="1400" b="1" i="1" dirty="0">
              <a:solidFill>
                <a:schemeClr val="bg1"/>
              </a:solidFill>
            </a:endParaRPr>
          </a:p>
        </p:txBody>
      </p:sp>
    </p:spTree>
    <p:extLst>
      <p:ext uri="{BB962C8B-B14F-4D97-AF65-F5344CB8AC3E}">
        <p14:creationId xmlns:p14="http://schemas.microsoft.com/office/powerpoint/2010/main" val="3072507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3. </a:t>
            </a:r>
            <a:r>
              <a:rPr lang="ja-JP" altLang="en-US" sz="3600" dirty="0" smtClean="0">
                <a:latin typeface="+mn-ea"/>
              </a:rPr>
              <a:t>赤外線の空</a:t>
            </a:r>
            <a:r>
              <a:rPr lang="ja-JP" altLang="en-US" sz="3600" dirty="0" smtClean="0">
                <a:latin typeface="+mn-ea"/>
              </a:rPr>
              <a:t>の散乱強度測定</a:t>
            </a:r>
            <a:r>
              <a:rPr lang="ja-JP" altLang="en-US" sz="3600" dirty="0" smtClean="0">
                <a:latin typeface="+mn-ea"/>
              </a:rPr>
              <a:t>　</a:t>
            </a:r>
            <a:r>
              <a:rPr lang="en-US" altLang="ja-JP" sz="3600" dirty="0" smtClean="0">
                <a:latin typeface="+mn-ea"/>
              </a:rPr>
              <a:t>1/4</a:t>
            </a:r>
          </a:p>
        </p:txBody>
      </p:sp>
      <p:sp>
        <p:nvSpPr>
          <p:cNvPr id="5" name="テキスト ボックス 4"/>
          <p:cNvSpPr txBox="1"/>
          <p:nvPr/>
        </p:nvSpPr>
        <p:spPr>
          <a:xfrm>
            <a:off x="1005084" y="3417085"/>
            <a:ext cx="1271502" cy="307777"/>
          </a:xfrm>
          <a:prstGeom prst="rect">
            <a:avLst/>
          </a:prstGeom>
          <a:noFill/>
        </p:spPr>
        <p:txBody>
          <a:bodyPr wrap="none" rtlCol="0">
            <a:spAutoFit/>
          </a:bodyPr>
          <a:lstStyle/>
          <a:p>
            <a:r>
              <a:rPr kumimoji="1" lang="ja-JP" altLang="en-US" sz="1400" dirty="0" smtClean="0"/>
              <a:t>月のフラックス</a:t>
            </a:r>
            <a:endParaRPr kumimoji="1" lang="en-US" altLang="ja-JP" sz="1400" dirty="0" smtClean="0"/>
          </a:p>
        </p:txBody>
      </p:sp>
      <p:sp>
        <p:nvSpPr>
          <p:cNvPr id="6" name="テキスト ボックス 5"/>
          <p:cNvSpPr txBox="1"/>
          <p:nvPr/>
        </p:nvSpPr>
        <p:spPr>
          <a:xfrm>
            <a:off x="6080266" y="3219974"/>
            <a:ext cx="2876108" cy="1354217"/>
          </a:xfrm>
          <a:prstGeom prst="rect">
            <a:avLst/>
          </a:prstGeom>
          <a:noFill/>
        </p:spPr>
        <p:txBody>
          <a:bodyPr wrap="none" rtlCol="0">
            <a:spAutoFit/>
          </a:bodyPr>
          <a:lstStyle/>
          <a:p>
            <a:r>
              <a:rPr lang="en-US" altLang="ja-JP" sz="1600" dirty="0" err="1" smtClean="0"/>
              <a:t>Z</a:t>
            </a:r>
            <a:r>
              <a:rPr lang="en-US" altLang="ja-JP" sz="1050" dirty="0" err="1" smtClean="0"/>
              <a:t>sky</a:t>
            </a:r>
            <a:r>
              <a:rPr lang="en-US" altLang="ja-JP" sz="1600" dirty="0" smtClean="0"/>
              <a:t>	sky</a:t>
            </a:r>
            <a:r>
              <a:rPr lang="ja-JP" altLang="en-US" sz="1600" dirty="0" smtClean="0"/>
              <a:t>の天頂角</a:t>
            </a:r>
            <a:endParaRPr lang="en-US" altLang="ja-JP" sz="1600" dirty="0" smtClean="0"/>
          </a:p>
          <a:p>
            <a:r>
              <a:rPr lang="en-US" altLang="ja-JP" sz="1600" dirty="0" err="1" smtClean="0"/>
              <a:t>Z</a:t>
            </a:r>
            <a:r>
              <a:rPr lang="en-US" altLang="ja-JP" sz="1050" dirty="0" err="1" smtClean="0"/>
              <a:t>moon</a:t>
            </a:r>
            <a:r>
              <a:rPr lang="en-US" altLang="ja-JP" sz="1050" dirty="0" smtClean="0"/>
              <a:t>	</a:t>
            </a:r>
            <a:r>
              <a:rPr lang="ja-JP" altLang="en-US" sz="1600" dirty="0" smtClean="0"/>
              <a:t>月の天頂角</a:t>
            </a:r>
            <a:endParaRPr lang="en-US" altLang="ja-JP" sz="1600" dirty="0" smtClean="0"/>
          </a:p>
          <a:p>
            <a:r>
              <a:rPr lang="en-US" altLang="ja-JP" sz="1600" dirty="0" smtClean="0"/>
              <a:t>α	</a:t>
            </a:r>
            <a:r>
              <a:rPr lang="ja-JP" altLang="en-US" sz="1600" dirty="0" smtClean="0"/>
              <a:t>月の位相</a:t>
            </a:r>
            <a:r>
              <a:rPr lang="en-US" altLang="ja-JP" sz="1600" dirty="0" smtClean="0"/>
              <a:t>(</a:t>
            </a:r>
            <a:r>
              <a:rPr lang="ja-JP" altLang="en-US" sz="1600" dirty="0" smtClean="0"/>
              <a:t>満月</a:t>
            </a:r>
            <a:r>
              <a:rPr lang="en-US" altLang="ja-JP" sz="1600" dirty="0" smtClean="0"/>
              <a:t>=0°)</a:t>
            </a:r>
          </a:p>
          <a:p>
            <a:r>
              <a:rPr lang="en-US" altLang="ja-JP" sz="1600" dirty="0" smtClean="0"/>
              <a:t>ρ	sky </a:t>
            </a:r>
            <a:r>
              <a:rPr lang="ja-JP" altLang="en-US" sz="1600" dirty="0" smtClean="0"/>
              <a:t>と月のなす角度</a:t>
            </a:r>
            <a:endParaRPr lang="en-US" altLang="ja-JP" sz="1600" dirty="0" smtClean="0"/>
          </a:p>
          <a:p>
            <a:r>
              <a:rPr lang="en-US" altLang="ja-JP" sz="1600" dirty="0" smtClean="0"/>
              <a:t>k	</a:t>
            </a:r>
            <a:r>
              <a:rPr lang="ja-JP" altLang="en-US" sz="1600" dirty="0" smtClean="0"/>
              <a:t>減光係数</a:t>
            </a:r>
            <a:endParaRPr lang="en-US" altLang="ja-JP" sz="1600" dirty="0" smtClean="0"/>
          </a:p>
        </p:txBody>
      </p:sp>
      <p:pic>
        <p:nvPicPr>
          <p:cNvPr id="7" name="Picture 10" descr="\begin{align*}&#10;I_{\text{scattering}}=F_{\text{moon,0}} 10^{-0.4kX(Z_{\text{moon}})}\times f(\rho) \left \{1-10^{-0.4kX(Z_{\text{sky}})}\right \}&#10;\end{align*}">
            <a:hlinkClick r:id="rId2"/>
          </p:cNvPr>
          <p:cNvPicPr>
            <a:picLocks noChangeAspect="1" noChangeArrowheads="1"/>
          </p:cNvPicPr>
          <p:nvPr/>
        </p:nvPicPr>
        <p:blipFill>
          <a:blip r:embed="rId3" cstate="print"/>
          <a:srcRect/>
          <a:stretch>
            <a:fillRect/>
          </a:stretch>
        </p:blipFill>
        <p:spPr bwMode="auto">
          <a:xfrm>
            <a:off x="3381697" y="2672594"/>
            <a:ext cx="5438775" cy="361951"/>
          </a:xfrm>
          <a:prstGeom prst="rect">
            <a:avLst/>
          </a:prstGeom>
          <a:noFill/>
        </p:spPr>
      </p:pic>
      <p:pic>
        <p:nvPicPr>
          <p:cNvPr id="8" name="Picture 12" descr="\begin{align*}&#10;I_{\text{darksky}}=I_{\text{darksky,0}} 10^{-0.4k\left \{1-X(Z_{\text{sky}})\right \}}X(Z_{\text{sky}})&#10;\end{align*}">
            <a:hlinkClick r:id="rId4"/>
          </p:cNvPr>
          <p:cNvPicPr>
            <a:picLocks noChangeAspect="1" noChangeArrowheads="1"/>
          </p:cNvPicPr>
          <p:nvPr/>
        </p:nvPicPr>
        <p:blipFill>
          <a:blip r:embed="rId5" cstate="print"/>
          <a:srcRect/>
          <a:stretch>
            <a:fillRect/>
          </a:stretch>
        </p:blipFill>
        <p:spPr bwMode="auto">
          <a:xfrm>
            <a:off x="3412579" y="2351062"/>
            <a:ext cx="3895725" cy="247650"/>
          </a:xfrm>
          <a:prstGeom prst="rect">
            <a:avLst/>
          </a:prstGeom>
          <a:noFill/>
        </p:spPr>
      </p:pic>
      <p:pic>
        <p:nvPicPr>
          <p:cNvPr id="9" name="Picture 16" descr="\begin{align*}&#10;F_{\text{moon,0}}=10^{-0.4(3.84+0.026|\alpha|+4\times10^{-9}\alpha ^4)}\ \  [\text{fc}]&#10;\end{align*}">
            <a:hlinkClick r:id="rId6"/>
          </p:cNvPr>
          <p:cNvPicPr>
            <a:picLocks noChangeAspect="1" noChangeArrowheads="1"/>
          </p:cNvPicPr>
          <p:nvPr/>
        </p:nvPicPr>
        <p:blipFill>
          <a:blip r:embed="rId7" cstate="print"/>
          <a:srcRect/>
          <a:stretch>
            <a:fillRect/>
          </a:stretch>
        </p:blipFill>
        <p:spPr bwMode="auto">
          <a:xfrm>
            <a:off x="2195736" y="3445662"/>
            <a:ext cx="3733800" cy="257175"/>
          </a:xfrm>
          <a:prstGeom prst="rect">
            <a:avLst/>
          </a:prstGeom>
          <a:noFill/>
        </p:spPr>
      </p:pic>
      <p:pic>
        <p:nvPicPr>
          <p:cNvPr id="10" name="Picture 20" descr="\begin{align*}&#10;X(Z)=\left \{1-0.96\sin ^2(Z)\right \}^{-0.5}&#10;\end{align*}">
            <a:hlinkClick r:id="rId8"/>
          </p:cNvPr>
          <p:cNvPicPr>
            <a:picLocks noChangeAspect="1" noChangeArrowheads="1"/>
          </p:cNvPicPr>
          <p:nvPr/>
        </p:nvPicPr>
        <p:blipFill>
          <a:blip r:embed="rId9" cstate="print"/>
          <a:srcRect/>
          <a:stretch>
            <a:fillRect/>
          </a:stretch>
        </p:blipFill>
        <p:spPr bwMode="auto">
          <a:xfrm>
            <a:off x="2195736" y="3764752"/>
            <a:ext cx="2667000" cy="295275"/>
          </a:xfrm>
          <a:prstGeom prst="rect">
            <a:avLst/>
          </a:prstGeom>
          <a:noFill/>
        </p:spPr>
      </p:pic>
      <p:pic>
        <p:nvPicPr>
          <p:cNvPr id="11" name="Picture 22" descr="\begin{align*}&#10;f(\rho)=f_R(\rho)+f_M(\rho)&#10;\end{align*}">
            <a:hlinkClick r:id="rId10"/>
          </p:cNvPr>
          <p:cNvPicPr>
            <a:picLocks noChangeAspect="1" noChangeArrowheads="1"/>
          </p:cNvPicPr>
          <p:nvPr/>
        </p:nvPicPr>
        <p:blipFill>
          <a:blip r:embed="rId11" cstate="print"/>
          <a:srcRect/>
          <a:stretch>
            <a:fillRect/>
          </a:stretch>
        </p:blipFill>
        <p:spPr bwMode="auto">
          <a:xfrm>
            <a:off x="2195736" y="4145754"/>
            <a:ext cx="1866900" cy="200025"/>
          </a:xfrm>
          <a:prstGeom prst="rect">
            <a:avLst/>
          </a:prstGeom>
          <a:noFill/>
        </p:spPr>
      </p:pic>
      <p:sp>
        <p:nvSpPr>
          <p:cNvPr id="12" name="テキスト ボックス 11"/>
          <p:cNvSpPr txBox="1"/>
          <p:nvPr/>
        </p:nvSpPr>
        <p:spPr>
          <a:xfrm>
            <a:off x="1005084" y="3774275"/>
            <a:ext cx="830677" cy="307777"/>
          </a:xfrm>
          <a:prstGeom prst="rect">
            <a:avLst/>
          </a:prstGeom>
          <a:noFill/>
        </p:spPr>
        <p:txBody>
          <a:bodyPr wrap="none" rtlCol="0">
            <a:spAutoFit/>
          </a:bodyPr>
          <a:lstStyle/>
          <a:p>
            <a:r>
              <a:rPr lang="ja-JP" altLang="en-US" sz="1400" dirty="0" smtClean="0"/>
              <a:t>エアマス</a:t>
            </a:r>
            <a:endParaRPr kumimoji="1" lang="en-US" altLang="ja-JP" sz="1400" dirty="0" smtClean="0"/>
          </a:p>
        </p:txBody>
      </p:sp>
      <p:sp>
        <p:nvSpPr>
          <p:cNvPr id="13" name="テキスト ボックス 12"/>
          <p:cNvSpPr txBox="1"/>
          <p:nvPr/>
        </p:nvSpPr>
        <p:spPr>
          <a:xfrm>
            <a:off x="1005084" y="4109440"/>
            <a:ext cx="902811" cy="307777"/>
          </a:xfrm>
          <a:prstGeom prst="rect">
            <a:avLst/>
          </a:prstGeom>
          <a:noFill/>
        </p:spPr>
        <p:txBody>
          <a:bodyPr wrap="none" rtlCol="0">
            <a:spAutoFit/>
          </a:bodyPr>
          <a:lstStyle/>
          <a:p>
            <a:r>
              <a:rPr kumimoji="1" lang="ja-JP" altLang="en-US" sz="1400" b="1" dirty="0" smtClean="0">
                <a:solidFill>
                  <a:srgbClr val="0070C0"/>
                </a:solidFill>
              </a:rPr>
              <a:t>散乱係数</a:t>
            </a:r>
            <a:endParaRPr kumimoji="1" lang="en-US" altLang="ja-JP" sz="1400" b="1" dirty="0" smtClean="0">
              <a:solidFill>
                <a:srgbClr val="0070C0"/>
              </a:solidFill>
            </a:endParaRPr>
          </a:p>
        </p:txBody>
      </p:sp>
      <p:pic>
        <p:nvPicPr>
          <p:cNvPr id="14" name="Picture 36" descr="\begin{align*}&#10;I_{\text{sky}}=I_{\text{darksky}} +I_{\text{scatering}} \ \ [nL] &#10;\end{align*}">
            <a:hlinkClick r:id="rId12"/>
          </p:cNvPr>
          <p:cNvPicPr>
            <a:picLocks noChangeAspect="1" noChangeArrowheads="1"/>
          </p:cNvPicPr>
          <p:nvPr/>
        </p:nvPicPr>
        <p:blipFill>
          <a:blip r:embed="rId13" cstate="print"/>
          <a:srcRect/>
          <a:stretch>
            <a:fillRect/>
          </a:stretch>
        </p:blipFill>
        <p:spPr bwMode="auto">
          <a:xfrm>
            <a:off x="1800927" y="1916832"/>
            <a:ext cx="3481049" cy="288000"/>
          </a:xfrm>
          <a:prstGeom prst="rect">
            <a:avLst/>
          </a:prstGeom>
          <a:noFill/>
        </p:spPr>
      </p:pic>
      <p:sp>
        <p:nvSpPr>
          <p:cNvPr id="15" name="テキスト ボックス 14"/>
          <p:cNvSpPr txBox="1"/>
          <p:nvPr/>
        </p:nvSpPr>
        <p:spPr>
          <a:xfrm>
            <a:off x="2377959" y="4345209"/>
            <a:ext cx="1151277" cy="307777"/>
          </a:xfrm>
          <a:prstGeom prst="rect">
            <a:avLst/>
          </a:prstGeom>
          <a:noFill/>
        </p:spPr>
        <p:txBody>
          <a:bodyPr wrap="none" rtlCol="0">
            <a:spAutoFit/>
          </a:bodyPr>
          <a:lstStyle/>
          <a:p>
            <a:r>
              <a:rPr kumimoji="1" lang="ja-JP" altLang="en-US" sz="1400" dirty="0" smtClean="0"/>
              <a:t>レイリー散乱</a:t>
            </a:r>
            <a:endParaRPr kumimoji="1" lang="en-US" altLang="ja-JP" sz="1400" dirty="0" smtClean="0"/>
          </a:p>
        </p:txBody>
      </p:sp>
      <p:sp>
        <p:nvSpPr>
          <p:cNvPr id="16" name="テキスト ボックス 15"/>
          <p:cNvSpPr txBox="1"/>
          <p:nvPr/>
        </p:nvSpPr>
        <p:spPr>
          <a:xfrm>
            <a:off x="3720110" y="4345779"/>
            <a:ext cx="837089" cy="307777"/>
          </a:xfrm>
          <a:prstGeom prst="rect">
            <a:avLst/>
          </a:prstGeom>
          <a:noFill/>
        </p:spPr>
        <p:txBody>
          <a:bodyPr wrap="none" rtlCol="0">
            <a:spAutoFit/>
          </a:bodyPr>
          <a:lstStyle/>
          <a:p>
            <a:r>
              <a:rPr kumimoji="1" lang="ja-JP" altLang="en-US" sz="1400" dirty="0" smtClean="0"/>
              <a:t>ミー散乱</a:t>
            </a:r>
            <a:endParaRPr kumimoji="1" lang="en-US" altLang="ja-JP" sz="1400" dirty="0" smtClean="0"/>
          </a:p>
        </p:txBody>
      </p:sp>
      <p:sp>
        <p:nvSpPr>
          <p:cNvPr id="17" name="正方形/長方形 16"/>
          <p:cNvSpPr/>
          <p:nvPr/>
        </p:nvSpPr>
        <p:spPr>
          <a:xfrm>
            <a:off x="601347" y="1124744"/>
            <a:ext cx="7798430" cy="646331"/>
          </a:xfrm>
          <a:prstGeom prst="rect">
            <a:avLst/>
          </a:prstGeom>
        </p:spPr>
        <p:txBody>
          <a:bodyPr wrap="square">
            <a:spAutoFit/>
          </a:bodyPr>
          <a:lstStyle/>
          <a:p>
            <a:r>
              <a:rPr lang="en-US" altLang="ja-JP" b="1" dirty="0" smtClean="0">
                <a:solidFill>
                  <a:srgbClr val="0070C0"/>
                </a:solidFill>
              </a:rPr>
              <a:t>K</a:t>
            </a:r>
            <a:r>
              <a:rPr lang="en-US" altLang="ja-JP" b="1" dirty="0">
                <a:solidFill>
                  <a:srgbClr val="0070C0"/>
                </a:solidFill>
              </a:rPr>
              <a:t>. </a:t>
            </a:r>
            <a:r>
              <a:rPr lang="en-US" altLang="ja-JP" b="1" dirty="0" err="1">
                <a:solidFill>
                  <a:srgbClr val="0070C0"/>
                </a:solidFill>
              </a:rPr>
              <a:t>Krisciunas</a:t>
            </a:r>
            <a:r>
              <a:rPr lang="en-US" altLang="ja-JP" b="1" dirty="0">
                <a:solidFill>
                  <a:srgbClr val="0070C0"/>
                </a:solidFill>
              </a:rPr>
              <a:t> &amp; B.E. Schaefer 1991, PASP, 103, </a:t>
            </a:r>
            <a:r>
              <a:rPr lang="en-US" altLang="ja-JP" b="1" dirty="0" smtClean="0">
                <a:solidFill>
                  <a:srgbClr val="0070C0"/>
                </a:solidFill>
              </a:rPr>
              <a:t>1033</a:t>
            </a:r>
            <a:r>
              <a:rPr lang="ja-JP" altLang="en-US" dirty="0" smtClean="0"/>
              <a:t>によると、可視での月夜の空の明るさ</a:t>
            </a:r>
            <a:r>
              <a:rPr lang="en-US" altLang="ja-JP" dirty="0" smtClean="0"/>
              <a:t>(Intensity)</a:t>
            </a:r>
            <a:r>
              <a:rPr lang="ja-JP" altLang="en-US" dirty="0" smtClean="0"/>
              <a:t>は、新月の空＋月・太陽の散乱光で表される</a:t>
            </a:r>
            <a:endParaRPr lang="ja-JP" altLang="en-US" dirty="0"/>
          </a:p>
        </p:txBody>
      </p:sp>
      <p:sp>
        <p:nvSpPr>
          <p:cNvPr id="18" name="正方形/長方形 17"/>
          <p:cNvSpPr/>
          <p:nvPr/>
        </p:nvSpPr>
        <p:spPr>
          <a:xfrm>
            <a:off x="836801" y="2351062"/>
            <a:ext cx="883719" cy="369332"/>
          </a:xfrm>
          <a:prstGeom prst="rect">
            <a:avLst/>
          </a:prstGeom>
        </p:spPr>
        <p:txBody>
          <a:bodyPr wrap="square">
            <a:spAutoFit/>
          </a:bodyPr>
          <a:lstStyle/>
          <a:p>
            <a:r>
              <a:rPr lang="ja-JP" altLang="en-US" dirty="0"/>
              <a:t>ここ</a:t>
            </a:r>
            <a:r>
              <a:rPr lang="ja-JP" altLang="en-US" dirty="0" smtClean="0"/>
              <a:t>で</a:t>
            </a:r>
            <a:r>
              <a:rPr lang="ja-JP" altLang="en-US" dirty="0"/>
              <a:t>、</a:t>
            </a:r>
          </a:p>
        </p:txBody>
      </p:sp>
      <p:sp>
        <p:nvSpPr>
          <p:cNvPr id="19" name="テキスト ボックス 18"/>
          <p:cNvSpPr txBox="1"/>
          <p:nvPr/>
        </p:nvSpPr>
        <p:spPr>
          <a:xfrm>
            <a:off x="2195736" y="2277505"/>
            <a:ext cx="1107996" cy="369332"/>
          </a:xfrm>
          <a:prstGeom prst="rect">
            <a:avLst/>
          </a:prstGeom>
          <a:noFill/>
        </p:spPr>
        <p:txBody>
          <a:bodyPr wrap="none" rtlCol="0">
            <a:spAutoFit/>
          </a:bodyPr>
          <a:lstStyle/>
          <a:p>
            <a:r>
              <a:rPr kumimoji="1" lang="ja-JP" altLang="en-US" dirty="0" smtClean="0"/>
              <a:t>新月の空</a:t>
            </a:r>
            <a:endParaRPr kumimoji="1" lang="ja-JP" altLang="en-US" dirty="0"/>
          </a:p>
        </p:txBody>
      </p:sp>
      <p:sp>
        <p:nvSpPr>
          <p:cNvPr id="20" name="テキスト ボックス 19"/>
          <p:cNvSpPr txBox="1"/>
          <p:nvPr/>
        </p:nvSpPr>
        <p:spPr>
          <a:xfrm>
            <a:off x="1503963" y="2668903"/>
            <a:ext cx="1915909" cy="369332"/>
          </a:xfrm>
          <a:prstGeom prst="rect">
            <a:avLst/>
          </a:prstGeom>
          <a:noFill/>
        </p:spPr>
        <p:txBody>
          <a:bodyPr wrap="none" rtlCol="0">
            <a:spAutoFit/>
          </a:bodyPr>
          <a:lstStyle/>
          <a:p>
            <a:r>
              <a:rPr lang="ja-JP" altLang="en-US" dirty="0" smtClean="0"/>
              <a:t>月・太陽の散乱光</a:t>
            </a:r>
            <a:endParaRPr kumimoji="1" lang="ja-JP" altLang="en-US" dirty="0"/>
          </a:p>
        </p:txBody>
      </p:sp>
      <p:sp>
        <p:nvSpPr>
          <p:cNvPr id="24" name="テキスト ボックス 23"/>
          <p:cNvSpPr txBox="1"/>
          <p:nvPr/>
        </p:nvSpPr>
        <p:spPr>
          <a:xfrm>
            <a:off x="554907" y="4797785"/>
            <a:ext cx="3533340" cy="369332"/>
          </a:xfrm>
          <a:prstGeom prst="rect">
            <a:avLst/>
          </a:prstGeom>
          <a:noFill/>
        </p:spPr>
        <p:txBody>
          <a:bodyPr wrap="none" rtlCol="0">
            <a:spAutoFit/>
          </a:bodyPr>
          <a:lstStyle/>
          <a:p>
            <a:r>
              <a:rPr kumimoji="1" lang="ja-JP" altLang="en-US" b="1" dirty="0" smtClean="0">
                <a:solidFill>
                  <a:srgbClr val="0070C0"/>
                </a:solidFill>
              </a:rPr>
              <a:t>レイリー散乱</a:t>
            </a:r>
            <a:r>
              <a:rPr kumimoji="1" lang="ja-JP" altLang="en-US" dirty="0" smtClean="0"/>
              <a:t> </a:t>
            </a:r>
            <a:r>
              <a:rPr kumimoji="1" lang="en-US" altLang="ja-JP" dirty="0" smtClean="0"/>
              <a:t>(</a:t>
            </a:r>
            <a:r>
              <a:rPr lang="ja-JP" altLang="en-US" dirty="0" smtClean="0"/>
              <a:t>散乱粒子　</a:t>
            </a:r>
            <a:r>
              <a:rPr lang="en-US" altLang="ja-JP" dirty="0" smtClean="0"/>
              <a:t>&lt;&lt; </a:t>
            </a:r>
            <a:r>
              <a:rPr lang="ja-JP" altLang="en-US" dirty="0" smtClean="0"/>
              <a:t>波長</a:t>
            </a:r>
            <a:r>
              <a:rPr lang="en-US" altLang="ja-JP" dirty="0"/>
              <a:t>)</a:t>
            </a:r>
            <a:endParaRPr kumimoji="1" lang="en-US" altLang="ja-JP" dirty="0" smtClean="0"/>
          </a:p>
        </p:txBody>
      </p:sp>
      <p:sp>
        <p:nvSpPr>
          <p:cNvPr id="25" name="テキスト ボックス 24"/>
          <p:cNvSpPr txBox="1"/>
          <p:nvPr/>
        </p:nvSpPr>
        <p:spPr>
          <a:xfrm>
            <a:off x="4088859" y="4797785"/>
            <a:ext cx="3139001" cy="369332"/>
          </a:xfrm>
          <a:prstGeom prst="rect">
            <a:avLst/>
          </a:prstGeom>
          <a:noFill/>
        </p:spPr>
        <p:txBody>
          <a:bodyPr wrap="none" rtlCol="0">
            <a:spAutoFit/>
          </a:bodyPr>
          <a:lstStyle/>
          <a:p>
            <a:r>
              <a:rPr kumimoji="1" lang="ja-JP" altLang="en-US" b="1" dirty="0" smtClean="0">
                <a:solidFill>
                  <a:srgbClr val="0070C0"/>
                </a:solidFill>
              </a:rPr>
              <a:t>ミー散乱</a:t>
            </a:r>
            <a:r>
              <a:rPr kumimoji="1" lang="ja-JP" altLang="en-US" dirty="0" smtClean="0"/>
              <a:t>　</a:t>
            </a:r>
            <a:r>
              <a:rPr kumimoji="1" lang="en-US" altLang="ja-JP" dirty="0" smtClean="0"/>
              <a:t>(</a:t>
            </a:r>
            <a:r>
              <a:rPr kumimoji="1" lang="ja-JP" altLang="en-US" dirty="0" smtClean="0"/>
              <a:t>散乱粒子　</a:t>
            </a:r>
            <a:r>
              <a:rPr lang="ja-JP" altLang="en-US" dirty="0" smtClean="0"/>
              <a:t>～ 波長</a:t>
            </a:r>
            <a:r>
              <a:rPr kumimoji="1" lang="en-US" altLang="ja-JP" dirty="0" smtClean="0"/>
              <a:t>)</a:t>
            </a:r>
          </a:p>
        </p:txBody>
      </p:sp>
      <p:sp>
        <p:nvSpPr>
          <p:cNvPr id="27" name="テキスト ボックス 26"/>
          <p:cNvSpPr txBox="1"/>
          <p:nvPr/>
        </p:nvSpPr>
        <p:spPr>
          <a:xfrm>
            <a:off x="800922" y="5085184"/>
            <a:ext cx="2924198" cy="923330"/>
          </a:xfrm>
          <a:prstGeom prst="rect">
            <a:avLst/>
          </a:prstGeom>
          <a:noFill/>
        </p:spPr>
        <p:txBody>
          <a:bodyPr wrap="none" rtlCol="0">
            <a:spAutoFit/>
          </a:bodyPr>
          <a:lstStyle/>
          <a:p>
            <a:r>
              <a:rPr lang="ja-JP" altLang="en-US" dirty="0"/>
              <a:t>大気中</a:t>
            </a:r>
            <a:r>
              <a:rPr lang="ja-JP" altLang="en-US" dirty="0" smtClean="0"/>
              <a:t>の分子等による散乱</a:t>
            </a:r>
            <a:endParaRPr lang="en-US" altLang="ja-JP" dirty="0"/>
          </a:p>
          <a:p>
            <a:r>
              <a:rPr lang="en-US" altLang="ja-JP" dirty="0" smtClean="0"/>
              <a:t>(1+cos</a:t>
            </a:r>
            <a:r>
              <a:rPr lang="en-US" altLang="ja-JP" baseline="30000" dirty="0" smtClean="0"/>
              <a:t>2</a:t>
            </a:r>
            <a:r>
              <a:rPr lang="en-US" altLang="ja-JP" dirty="0" smtClean="0"/>
              <a:t>θ)λ</a:t>
            </a:r>
            <a:r>
              <a:rPr lang="en-US" altLang="ja-JP" baseline="30000" dirty="0" smtClean="0"/>
              <a:t>-4</a:t>
            </a:r>
            <a:r>
              <a:rPr lang="ja-JP" altLang="en-US" dirty="0" smtClean="0"/>
              <a:t>に比例</a:t>
            </a:r>
            <a:endParaRPr lang="en-US" altLang="ja-JP" dirty="0" smtClean="0"/>
          </a:p>
          <a:p>
            <a:r>
              <a:rPr kumimoji="1" lang="ja-JP" altLang="en-US" dirty="0" smtClean="0"/>
              <a:t>空が青い、夕日が赤い</a:t>
            </a:r>
            <a:r>
              <a:rPr lang="ja-JP" altLang="en-US" dirty="0"/>
              <a:t>理由</a:t>
            </a:r>
            <a:endParaRPr kumimoji="1" lang="en-US" altLang="ja-JP" dirty="0"/>
          </a:p>
        </p:txBody>
      </p:sp>
      <p:sp>
        <p:nvSpPr>
          <p:cNvPr id="28" name="テキスト ボックス 27"/>
          <p:cNvSpPr txBox="1"/>
          <p:nvPr/>
        </p:nvSpPr>
        <p:spPr>
          <a:xfrm>
            <a:off x="4374642" y="5085184"/>
            <a:ext cx="4661854" cy="1200329"/>
          </a:xfrm>
          <a:prstGeom prst="rect">
            <a:avLst/>
          </a:prstGeom>
          <a:noFill/>
        </p:spPr>
        <p:txBody>
          <a:bodyPr wrap="none" rtlCol="0">
            <a:spAutoFit/>
          </a:bodyPr>
          <a:lstStyle/>
          <a:p>
            <a:r>
              <a:rPr lang="ja-JP" altLang="en-US" dirty="0" smtClean="0"/>
              <a:t>キリ・モヤ等の散乱</a:t>
            </a:r>
            <a:endParaRPr lang="en-US" altLang="ja-JP" dirty="0" smtClean="0"/>
          </a:p>
          <a:p>
            <a:r>
              <a:rPr kumimoji="1" lang="ja-JP" altLang="en-US" dirty="0" smtClean="0"/>
              <a:t>散乱強度は粒子形状やサイズによる</a:t>
            </a:r>
            <a:endParaRPr kumimoji="1" lang="en-US" altLang="ja-JP" dirty="0" smtClean="0"/>
          </a:p>
          <a:p>
            <a:r>
              <a:rPr lang="ja-JP" altLang="en-US" dirty="0"/>
              <a:t>一般</a:t>
            </a:r>
            <a:r>
              <a:rPr lang="ja-JP" altLang="en-US" dirty="0" smtClean="0"/>
              <a:t>に、前方散乱が強くあまり波長依存しない</a:t>
            </a:r>
            <a:endParaRPr lang="en-US" altLang="ja-JP" dirty="0" smtClean="0"/>
          </a:p>
          <a:p>
            <a:r>
              <a:rPr kumimoji="1" lang="ja-JP" altLang="en-US" dirty="0" smtClean="0"/>
              <a:t>雲や霧が白い理由</a:t>
            </a:r>
            <a:endParaRPr kumimoji="1" lang="ja-JP" altLang="en-US" dirty="0"/>
          </a:p>
        </p:txBody>
      </p:sp>
      <p:sp>
        <p:nvSpPr>
          <p:cNvPr id="4" name="正方形/長方形 3"/>
          <p:cNvSpPr/>
          <p:nvPr/>
        </p:nvSpPr>
        <p:spPr>
          <a:xfrm>
            <a:off x="6588224" y="2672594"/>
            <a:ext cx="432048" cy="3656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106148" y="6380380"/>
            <a:ext cx="6931706" cy="369332"/>
          </a:xfrm>
          <a:prstGeom prst="rect">
            <a:avLst/>
          </a:prstGeom>
          <a:noFill/>
          <a:ln>
            <a:solidFill>
              <a:schemeClr val="tx1"/>
            </a:solidFill>
          </a:ln>
        </p:spPr>
        <p:txBody>
          <a:bodyPr wrap="none" rtlCol="0">
            <a:spAutoFit/>
          </a:bodyPr>
          <a:lstStyle/>
          <a:p>
            <a:r>
              <a:rPr kumimoji="1" lang="ja-JP" altLang="en-US" dirty="0" smtClean="0"/>
              <a:t>これを赤外線・太陽光でドームふじの大気散乱係数の測定に応用する</a:t>
            </a:r>
            <a:endParaRPr kumimoji="1" lang="ja-JP" altLang="en-US" dirty="0"/>
          </a:p>
        </p:txBody>
      </p:sp>
      <p:sp>
        <p:nvSpPr>
          <p:cNvPr id="31" name="正方形/長方形 30"/>
          <p:cNvSpPr/>
          <p:nvPr/>
        </p:nvSpPr>
        <p:spPr>
          <a:xfrm>
            <a:off x="1640835" y="1844824"/>
            <a:ext cx="3795261" cy="4348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4314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en-US" altLang="ja-JP" sz="3600" dirty="0">
                <a:latin typeface="+mn-ea"/>
              </a:rPr>
              <a:t>3. </a:t>
            </a:r>
            <a:r>
              <a:rPr lang="ja-JP" altLang="en-US" sz="3600" dirty="0">
                <a:latin typeface="+mn-ea"/>
              </a:rPr>
              <a:t>赤外線の空の散乱強度測定　</a:t>
            </a:r>
            <a:r>
              <a:rPr lang="en-US" altLang="ja-JP" sz="3600" dirty="0" smtClean="0">
                <a:latin typeface="+mn-ea"/>
              </a:rPr>
              <a:t>2/4</a:t>
            </a:r>
            <a:endParaRPr lang="en-US" altLang="ja-JP" sz="3600" dirty="0">
              <a:latin typeface="+mn-ea"/>
            </a:endParaRPr>
          </a:p>
        </p:txBody>
      </p:sp>
      <p:sp>
        <p:nvSpPr>
          <p:cNvPr id="2" name="テキスト ボックス 1"/>
          <p:cNvSpPr txBox="1"/>
          <p:nvPr/>
        </p:nvSpPr>
        <p:spPr>
          <a:xfrm>
            <a:off x="560144" y="1196752"/>
            <a:ext cx="3382016" cy="369332"/>
          </a:xfrm>
          <a:prstGeom prst="rect">
            <a:avLst/>
          </a:prstGeom>
          <a:noFill/>
        </p:spPr>
        <p:txBody>
          <a:bodyPr wrap="none" rtlCol="0">
            <a:spAutoFit/>
          </a:bodyPr>
          <a:lstStyle/>
          <a:p>
            <a:r>
              <a:rPr kumimoji="1" lang="ja-JP" altLang="en-US" b="1" dirty="0" smtClean="0">
                <a:solidFill>
                  <a:srgbClr val="0070C0"/>
                </a:solidFill>
              </a:rPr>
              <a:t>南極</a:t>
            </a:r>
            <a:r>
              <a:rPr kumimoji="1" lang="en-US" altLang="ja-JP" b="1" dirty="0" smtClean="0">
                <a:solidFill>
                  <a:srgbClr val="0070C0"/>
                </a:solidFill>
              </a:rPr>
              <a:t>40cm</a:t>
            </a:r>
            <a:r>
              <a:rPr kumimoji="1" lang="ja-JP" altLang="en-US" b="1" dirty="0" smtClean="0">
                <a:solidFill>
                  <a:srgbClr val="0070C0"/>
                </a:solidFill>
              </a:rPr>
              <a:t>赤外線望遠鏡</a:t>
            </a:r>
            <a:r>
              <a:rPr kumimoji="1" lang="en-US" altLang="ja-JP" b="1" dirty="0" smtClean="0">
                <a:solidFill>
                  <a:srgbClr val="0070C0"/>
                </a:solidFill>
              </a:rPr>
              <a:t>(AIRT40)</a:t>
            </a:r>
          </a:p>
        </p:txBody>
      </p:sp>
      <p:sp>
        <p:nvSpPr>
          <p:cNvPr id="15" name="テキスト ボックス 14"/>
          <p:cNvSpPr txBox="1"/>
          <p:nvPr/>
        </p:nvSpPr>
        <p:spPr>
          <a:xfrm>
            <a:off x="560144" y="4211796"/>
            <a:ext cx="3396956" cy="369332"/>
          </a:xfrm>
          <a:prstGeom prst="rect">
            <a:avLst/>
          </a:prstGeom>
          <a:noFill/>
        </p:spPr>
        <p:txBody>
          <a:bodyPr wrap="none" rtlCol="0">
            <a:spAutoFit/>
          </a:bodyPr>
          <a:lstStyle/>
          <a:p>
            <a:r>
              <a:rPr kumimoji="1" lang="ja-JP" altLang="en-US" b="1" dirty="0" smtClean="0">
                <a:solidFill>
                  <a:srgbClr val="0070C0"/>
                </a:solidFill>
              </a:rPr>
              <a:t>赤外線カメラ　</a:t>
            </a:r>
            <a:r>
              <a:rPr kumimoji="1" lang="en-US" altLang="ja-JP" b="1" dirty="0" smtClean="0">
                <a:solidFill>
                  <a:srgbClr val="0070C0"/>
                </a:solidFill>
              </a:rPr>
              <a:t>TONIC2 (</a:t>
            </a:r>
            <a:r>
              <a:rPr kumimoji="1" lang="ja-JP" altLang="en-US" b="1" dirty="0" smtClean="0">
                <a:solidFill>
                  <a:srgbClr val="0070C0"/>
                </a:solidFill>
              </a:rPr>
              <a:t>瞳光学系</a:t>
            </a:r>
            <a:r>
              <a:rPr kumimoji="1" lang="en-US" altLang="ja-JP" b="1" dirty="0" smtClean="0">
                <a:solidFill>
                  <a:srgbClr val="0070C0"/>
                </a:solidFill>
              </a:rPr>
              <a:t>)</a:t>
            </a:r>
          </a:p>
        </p:txBody>
      </p:sp>
      <p:pic>
        <p:nvPicPr>
          <p:cNvPr id="1026" name="Picture 2" descr="C:\Private\南極写真\jpg_内陸旅行\DSC_7302.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70078" y="1683505"/>
            <a:ext cx="3600000" cy="22495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表 18"/>
          <p:cNvGraphicFramePr>
            <a:graphicFrameLocks noGrp="1"/>
          </p:cNvGraphicFramePr>
          <p:nvPr>
            <p:extLst>
              <p:ext uri="{D42A27DB-BD31-4B8C-83A1-F6EECF244321}">
                <p14:modId xmlns:p14="http://schemas.microsoft.com/office/powerpoint/2010/main" val="4115483637"/>
              </p:ext>
            </p:extLst>
          </p:nvPr>
        </p:nvGraphicFramePr>
        <p:xfrm>
          <a:off x="4716016" y="1412776"/>
          <a:ext cx="4011391" cy="2560320"/>
        </p:xfrm>
        <a:graphic>
          <a:graphicData uri="http://schemas.openxmlformats.org/drawingml/2006/table">
            <a:tbl>
              <a:tblPr firstRow="1" bandRow="1">
                <a:tableStyleId>{D7AC3CCA-C797-4891-BE02-D94E43425B78}</a:tableStyleId>
              </a:tblPr>
              <a:tblGrid>
                <a:gridCol w="2113292"/>
                <a:gridCol w="1898099"/>
              </a:tblGrid>
              <a:tr h="0">
                <a:tc>
                  <a:txBody>
                    <a:bodyPr/>
                    <a:lstStyle/>
                    <a:p>
                      <a:pPr algn="ctr"/>
                      <a:r>
                        <a:rPr kumimoji="1" lang="ja-JP" altLang="en-US" sz="1800" b="0" dirty="0" smtClean="0">
                          <a:latin typeface="+mn-lt"/>
                          <a:ea typeface="+mn-ea"/>
                        </a:rPr>
                        <a:t>口径</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400mm</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焦点距離</a:t>
                      </a:r>
                      <a:endParaRPr kumimoji="1" lang="ja-JP" altLang="en-US" sz="1800" b="0" dirty="0">
                        <a:latin typeface="+mn-lt"/>
                        <a:ea typeface="+mn-ea"/>
                      </a:endParaRPr>
                    </a:p>
                  </a:txBody>
                  <a:tcPr/>
                </a:tc>
                <a:tc>
                  <a:txBody>
                    <a:bodyPr/>
                    <a:lstStyle/>
                    <a:p>
                      <a:pPr algn="ctr"/>
                      <a:r>
                        <a:rPr kumimoji="1" lang="en-US" altLang="ja-JP" sz="1800" dirty="0" smtClean="0">
                          <a:latin typeface="+mn-lt"/>
                          <a:ea typeface="+mn-ea"/>
                        </a:rPr>
                        <a:t>4800mm</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形式</a:t>
                      </a:r>
                      <a:endParaRPr kumimoji="1" lang="ja-JP" altLang="en-US" sz="1800" b="0" dirty="0">
                        <a:latin typeface="+mn-lt"/>
                        <a:ea typeface="+mn-ea"/>
                      </a:endParaRPr>
                    </a:p>
                  </a:txBody>
                  <a:tcPr/>
                </a:tc>
                <a:tc>
                  <a:txBody>
                    <a:bodyPr/>
                    <a:lstStyle/>
                    <a:p>
                      <a:pPr algn="ctr"/>
                      <a:r>
                        <a:rPr kumimoji="1" lang="ja-JP" altLang="en-US" sz="1800" b="0" dirty="0" smtClean="0">
                          <a:latin typeface="+mn-lt"/>
                          <a:ea typeface="+mn-ea"/>
                        </a:rPr>
                        <a:t>カセグレン式</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架台</a:t>
                      </a:r>
                      <a:endParaRPr kumimoji="1" lang="ja-JP" altLang="en-US" sz="1800" b="0" dirty="0">
                        <a:latin typeface="+mn-lt"/>
                        <a:ea typeface="+mn-ea"/>
                      </a:endParaRPr>
                    </a:p>
                  </a:txBody>
                  <a:tcPr/>
                </a:tc>
                <a:tc>
                  <a:txBody>
                    <a:bodyPr/>
                    <a:lstStyle/>
                    <a:p>
                      <a:pPr algn="ctr"/>
                      <a:r>
                        <a:rPr kumimoji="1" lang="ja-JP" altLang="en-US" sz="1800" b="0" dirty="0" smtClean="0">
                          <a:latin typeface="+mn-lt"/>
                          <a:ea typeface="+mn-ea"/>
                        </a:rPr>
                        <a:t>フォーク式赤道儀</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追尾精度</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5</a:t>
                      </a:r>
                      <a:r>
                        <a:rPr kumimoji="1" lang="ja-JP" altLang="en-US" sz="1800" b="0" dirty="0" smtClean="0">
                          <a:latin typeface="+mn-lt"/>
                          <a:ea typeface="+mn-ea"/>
                        </a:rPr>
                        <a:t>秒角以下</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設置場所</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77°19’17.2’’S</a:t>
                      </a:r>
                      <a:endParaRPr kumimoji="1" lang="ja-JP" altLang="en-US" sz="1800" b="0" dirty="0">
                        <a:latin typeface="+mn-lt"/>
                        <a:ea typeface="+mn-ea"/>
                      </a:endParaRPr>
                    </a:p>
                  </a:txBody>
                  <a:tcPr/>
                </a:tc>
              </a:tr>
              <a:tr h="283413">
                <a:tc>
                  <a:txBody>
                    <a:bodyPr/>
                    <a:lstStyle/>
                    <a:p>
                      <a:pPr algn="ct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39°41’37.7’’E</a:t>
                      </a:r>
                      <a:endParaRPr kumimoji="1" lang="ja-JP" altLang="en-US" sz="1800" b="0" dirty="0">
                        <a:latin typeface="+mn-lt"/>
                        <a:ea typeface="+mn-ea"/>
                      </a:endParaRPr>
                    </a:p>
                  </a:txBody>
                  <a:tcPr/>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135323257"/>
              </p:ext>
            </p:extLst>
          </p:nvPr>
        </p:nvGraphicFramePr>
        <p:xfrm>
          <a:off x="4644008" y="4416037"/>
          <a:ext cx="4176464" cy="2194560"/>
        </p:xfrm>
        <a:graphic>
          <a:graphicData uri="http://schemas.openxmlformats.org/drawingml/2006/table">
            <a:tbl>
              <a:tblPr firstRow="1" bandRow="1">
                <a:tableStyleId>{D7AC3CCA-C797-4891-BE02-D94E43425B78}</a:tableStyleId>
              </a:tblPr>
              <a:tblGrid>
                <a:gridCol w="2200256"/>
                <a:gridCol w="1976208"/>
              </a:tblGrid>
              <a:tr h="0">
                <a:tc>
                  <a:txBody>
                    <a:bodyPr/>
                    <a:lstStyle/>
                    <a:p>
                      <a:pPr algn="ctr"/>
                      <a:r>
                        <a:rPr kumimoji="1" lang="ja-JP" altLang="en-US" sz="1800" b="0" dirty="0" smtClean="0">
                          <a:latin typeface="+mn-lt"/>
                          <a:ea typeface="+mn-ea"/>
                        </a:rPr>
                        <a:t>検出器</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VIRGO-2K</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合成焦点距離</a:t>
                      </a:r>
                      <a:endParaRPr kumimoji="1" lang="ja-JP" altLang="en-US" sz="1800" b="0" dirty="0">
                        <a:latin typeface="+mn-lt"/>
                        <a:ea typeface="+mn-ea"/>
                      </a:endParaRPr>
                    </a:p>
                  </a:txBody>
                  <a:tcPr/>
                </a:tc>
                <a:tc>
                  <a:txBody>
                    <a:bodyPr/>
                    <a:lstStyle/>
                    <a:p>
                      <a:pPr algn="ctr"/>
                      <a:r>
                        <a:rPr kumimoji="1" lang="en-US" altLang="ja-JP" sz="1800" dirty="0" smtClean="0">
                          <a:latin typeface="+mn-lt"/>
                          <a:ea typeface="+mn-ea"/>
                        </a:rPr>
                        <a:t>4800mm</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ピクセルサイズ</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20</a:t>
                      </a:r>
                      <a:r>
                        <a:rPr kumimoji="1" lang="en-US" altLang="ja-JP" sz="1800" b="0" baseline="0" dirty="0" smtClean="0">
                          <a:latin typeface="+mn-lt"/>
                          <a:ea typeface="+mn-ea"/>
                        </a:rPr>
                        <a:t> x 20 </a:t>
                      </a:r>
                      <a:r>
                        <a:rPr kumimoji="1" lang="en-US" altLang="ja-JP" sz="1800" b="0" baseline="0" dirty="0" err="1" smtClean="0">
                          <a:latin typeface="+mn-lt"/>
                          <a:ea typeface="+mn-ea"/>
                        </a:rPr>
                        <a:t>μm</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ピクセルスケール</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0.866’’ x 0.866</a:t>
                      </a:r>
                      <a:r>
                        <a:rPr kumimoji="1" lang="en-US" altLang="ja-JP" sz="1800" b="0" baseline="0" dirty="0" smtClean="0">
                          <a:latin typeface="+mn-lt"/>
                          <a:ea typeface="+mn-ea"/>
                        </a:rPr>
                        <a:t>‘’</a:t>
                      </a:r>
                      <a:r>
                        <a:rPr kumimoji="1" lang="en-US" altLang="ja-JP" sz="1800" b="0" dirty="0" smtClean="0">
                          <a:latin typeface="+mn-lt"/>
                          <a:ea typeface="+mn-ea"/>
                        </a:rPr>
                        <a:t> </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冷却温度</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80K</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フィルター</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J,</a:t>
                      </a:r>
                      <a:r>
                        <a:rPr kumimoji="1" lang="en-US" altLang="ja-JP" sz="1800" b="0" baseline="0" dirty="0" smtClean="0">
                          <a:latin typeface="+mn-lt"/>
                          <a:ea typeface="+mn-ea"/>
                        </a:rPr>
                        <a:t> H, Ks, </a:t>
                      </a:r>
                      <a:r>
                        <a:rPr kumimoji="1" lang="ja-JP" altLang="en-US" sz="1800" b="0" baseline="0" dirty="0" smtClean="0">
                          <a:latin typeface="+mn-lt"/>
                          <a:ea typeface="+mn-ea"/>
                        </a:rPr>
                        <a:t>他</a:t>
                      </a:r>
                      <a:endParaRPr kumimoji="1" lang="ja-JP" altLang="en-US" sz="1800" b="0" dirty="0">
                        <a:latin typeface="+mn-lt"/>
                        <a:ea typeface="+mn-ea"/>
                      </a:endParaRPr>
                    </a:p>
                  </a:txBody>
                  <a:tcPr/>
                </a:tc>
              </a:tr>
            </a:tbl>
          </a:graphicData>
        </a:graphic>
      </p:graphicFrame>
      <p:pic>
        <p:nvPicPr>
          <p:cNvPr id="22" name="Picture 2" descr="C:\Documents and Settings\Okita\デスクトップ\2010_05_SPIE\Oral_presentation\layout.jpg"/>
          <p:cNvPicPr>
            <a:picLocks noChangeAspect="1" noChangeArrowheads="1"/>
          </p:cNvPicPr>
          <p:nvPr/>
        </p:nvPicPr>
        <p:blipFill>
          <a:blip r:embed="rId4" cstate="print"/>
          <a:srcRect/>
          <a:stretch>
            <a:fillRect/>
          </a:stretch>
        </p:blipFill>
        <p:spPr bwMode="auto">
          <a:xfrm>
            <a:off x="575863" y="4591956"/>
            <a:ext cx="3904837" cy="976209"/>
          </a:xfrm>
          <a:prstGeom prst="rect">
            <a:avLst/>
          </a:prstGeom>
          <a:noFill/>
        </p:spPr>
      </p:pic>
      <p:pic>
        <p:nvPicPr>
          <p:cNvPr id="31" name="Picture 192"/>
          <p:cNvPicPr>
            <a:picLocks noChangeAspect="1" noChangeArrowheads="1"/>
          </p:cNvPicPr>
          <p:nvPr/>
        </p:nvPicPr>
        <p:blipFill>
          <a:blip r:embed="rId5" cstate="print"/>
          <a:srcRect/>
          <a:stretch>
            <a:fillRect/>
          </a:stretch>
        </p:blipFill>
        <p:spPr bwMode="auto">
          <a:xfrm>
            <a:off x="2723946" y="5496157"/>
            <a:ext cx="1520270" cy="1173203"/>
          </a:xfrm>
          <a:prstGeom prst="rect">
            <a:avLst/>
          </a:prstGeom>
          <a:noFill/>
          <a:ln w="9525">
            <a:noFill/>
            <a:miter lim="800000"/>
            <a:headEnd/>
            <a:tailEnd/>
          </a:ln>
          <a:effectLst/>
        </p:spPr>
      </p:pic>
      <p:sp>
        <p:nvSpPr>
          <p:cNvPr id="32" name="Rectangle 1"/>
          <p:cNvSpPr>
            <a:spLocks noChangeArrowheads="1"/>
          </p:cNvSpPr>
          <p:nvPr/>
        </p:nvSpPr>
        <p:spPr bwMode="auto">
          <a:xfrm>
            <a:off x="2948053" y="6423139"/>
            <a:ext cx="151216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i="1" u="none" strike="noStrike" cap="none" normalizeH="0" baseline="0" dirty="0" smtClean="0">
                <a:ln>
                  <a:noFill/>
                </a:ln>
                <a:effectLst/>
                <a:latin typeface="+mj-lt"/>
                <a:ea typeface="ＭＳ Ｐゴシック" pitchFamily="50" charset="-128"/>
                <a:cs typeface="Arial" pitchFamily="34" charset="0"/>
              </a:rPr>
              <a:t>Copyright Raytheon</a:t>
            </a:r>
            <a:endParaRPr kumimoji="1" lang="ja-JP" altLang="ja-JP" sz="1000" i="1" u="none" strike="noStrike" cap="none" normalizeH="0" baseline="0" dirty="0" smtClean="0">
              <a:ln>
                <a:noFill/>
              </a:ln>
              <a:effectLst/>
              <a:latin typeface="+mj-lt"/>
              <a:ea typeface="ＭＳ Ｐゴシック" pitchFamily="50" charset="-128"/>
            </a:endParaRPr>
          </a:p>
        </p:txBody>
      </p:sp>
      <p:pic>
        <p:nvPicPr>
          <p:cNvPr id="21" name="Picture 6" descr="D:\M2\Master\tonic2.jpg"/>
          <p:cNvPicPr>
            <a:picLocks noChangeArrowheads="1"/>
          </p:cNvPicPr>
          <p:nvPr/>
        </p:nvPicPr>
        <p:blipFill>
          <a:blip r:embed="rId6" cstate="print"/>
          <a:srcRect b="4560"/>
          <a:stretch>
            <a:fillRect/>
          </a:stretch>
        </p:blipFill>
        <p:spPr bwMode="auto">
          <a:xfrm>
            <a:off x="971600" y="5496157"/>
            <a:ext cx="1553121" cy="1151331"/>
          </a:xfrm>
          <a:prstGeom prst="rect">
            <a:avLst/>
          </a:prstGeom>
          <a:noFill/>
          <a:ln w="3175">
            <a:noFill/>
          </a:ln>
        </p:spPr>
      </p:pic>
    </p:spTree>
    <p:extLst>
      <p:ext uri="{BB962C8B-B14F-4D97-AF65-F5344CB8AC3E}">
        <p14:creationId xmlns:p14="http://schemas.microsoft.com/office/powerpoint/2010/main" val="1814506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20485" t="6680" r="19686" b="5987"/>
          <a:stretch/>
        </p:blipFill>
        <p:spPr>
          <a:xfrm>
            <a:off x="1873195" y="1334042"/>
            <a:ext cx="5470634" cy="5302627"/>
          </a:xfrm>
          <a:prstGeom prst="rect">
            <a:avLst/>
          </a:prstGeom>
        </p:spPr>
      </p:pic>
      <p:sp>
        <p:nvSpPr>
          <p:cNvPr id="11" name="円/楕円 10"/>
          <p:cNvSpPr/>
          <p:nvPr/>
        </p:nvSpPr>
        <p:spPr>
          <a:xfrm>
            <a:off x="4392488" y="4063805"/>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円/楕円 11"/>
          <p:cNvSpPr/>
          <p:nvPr/>
        </p:nvSpPr>
        <p:spPr>
          <a:xfrm>
            <a:off x="3528392" y="3487742"/>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円/楕円 13"/>
          <p:cNvSpPr/>
          <p:nvPr/>
        </p:nvSpPr>
        <p:spPr>
          <a:xfrm>
            <a:off x="3960440" y="3775774"/>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円/楕円 22"/>
          <p:cNvSpPr/>
          <p:nvPr/>
        </p:nvSpPr>
        <p:spPr>
          <a:xfrm>
            <a:off x="2664296" y="2839669"/>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円/楕円 23"/>
          <p:cNvSpPr/>
          <p:nvPr/>
        </p:nvSpPr>
        <p:spPr>
          <a:xfrm>
            <a:off x="4896544" y="4351838"/>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円/楕円 24"/>
          <p:cNvSpPr/>
          <p:nvPr/>
        </p:nvSpPr>
        <p:spPr>
          <a:xfrm>
            <a:off x="5328592" y="4639870"/>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円/楕円 25"/>
          <p:cNvSpPr/>
          <p:nvPr/>
        </p:nvSpPr>
        <p:spPr>
          <a:xfrm>
            <a:off x="5832648" y="4927901"/>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円/楕円 26"/>
          <p:cNvSpPr/>
          <p:nvPr/>
        </p:nvSpPr>
        <p:spPr>
          <a:xfrm>
            <a:off x="6336704" y="5215933"/>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円/楕円 27"/>
          <p:cNvSpPr/>
          <p:nvPr/>
        </p:nvSpPr>
        <p:spPr>
          <a:xfrm>
            <a:off x="4536504" y="4423845"/>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円/楕円 28"/>
          <p:cNvSpPr/>
          <p:nvPr/>
        </p:nvSpPr>
        <p:spPr>
          <a:xfrm>
            <a:off x="4176464" y="4855894"/>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円/楕円 29"/>
          <p:cNvSpPr/>
          <p:nvPr/>
        </p:nvSpPr>
        <p:spPr>
          <a:xfrm>
            <a:off x="3816424" y="5287941"/>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円/楕円 30"/>
          <p:cNvSpPr/>
          <p:nvPr/>
        </p:nvSpPr>
        <p:spPr>
          <a:xfrm>
            <a:off x="3456384" y="5719989"/>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7305035" y="5949280"/>
            <a:ext cx="1882246" cy="646331"/>
          </a:xfrm>
          <a:prstGeom prst="rect">
            <a:avLst/>
          </a:prstGeom>
        </p:spPr>
        <p:txBody>
          <a:bodyPr wrap="none">
            <a:spAutoFit/>
          </a:bodyPr>
          <a:lstStyle/>
          <a:p>
            <a:r>
              <a:rPr lang="ja-JP" altLang="en-US" dirty="0" smtClean="0"/>
              <a:t>画像：</a:t>
            </a:r>
            <a:endParaRPr lang="en-US" altLang="ja-JP" dirty="0" smtClean="0"/>
          </a:p>
          <a:p>
            <a:pPr algn="r"/>
            <a:r>
              <a:rPr lang="ja-JP" altLang="en-US" dirty="0" smtClean="0"/>
              <a:t>東北大全天カメラ</a:t>
            </a:r>
            <a:endParaRPr lang="ja-JP" altLang="en-US" dirty="0"/>
          </a:p>
        </p:txBody>
      </p:sp>
      <p:sp>
        <p:nvSpPr>
          <p:cNvPr id="18" name="テキスト ボックス 17"/>
          <p:cNvSpPr txBox="1"/>
          <p:nvPr/>
        </p:nvSpPr>
        <p:spPr>
          <a:xfrm>
            <a:off x="66657" y="1372126"/>
            <a:ext cx="1702710" cy="646331"/>
          </a:xfrm>
          <a:prstGeom prst="rect">
            <a:avLst/>
          </a:prstGeom>
          <a:noFill/>
        </p:spPr>
        <p:txBody>
          <a:bodyPr wrap="none" rtlCol="0">
            <a:spAutoFit/>
          </a:bodyPr>
          <a:lstStyle/>
          <a:p>
            <a:r>
              <a:rPr kumimoji="1" lang="ja-JP" altLang="en-US" dirty="0" smtClean="0"/>
              <a:t>太陽</a:t>
            </a:r>
            <a:r>
              <a:rPr lang="ja-JP" altLang="en-US" dirty="0" smtClean="0"/>
              <a:t>の</a:t>
            </a:r>
            <a:r>
              <a:rPr lang="en-US" altLang="ja-JP" dirty="0" smtClean="0"/>
              <a:t>Ra,dec</a:t>
            </a:r>
            <a:r>
              <a:rPr lang="ja-JP" altLang="en-US" dirty="0" smtClean="0"/>
              <a:t>を</a:t>
            </a:r>
            <a:endParaRPr lang="en-US" altLang="ja-JP" dirty="0" smtClean="0"/>
          </a:p>
          <a:p>
            <a:r>
              <a:rPr kumimoji="1" lang="en-US" altLang="ja-JP" dirty="0" smtClean="0"/>
              <a:t>(</a:t>
            </a:r>
            <a:r>
              <a:rPr lang="en-US" altLang="ja-JP" dirty="0" smtClean="0"/>
              <a:t>α, δ</a:t>
            </a:r>
            <a:r>
              <a:rPr kumimoji="1" lang="en-US" altLang="ja-JP" dirty="0" smtClean="0"/>
              <a:t>)</a:t>
            </a:r>
            <a:r>
              <a:rPr kumimoji="1" lang="ja-JP" altLang="en-US" dirty="0" smtClean="0"/>
              <a:t>とすると</a:t>
            </a:r>
            <a:endParaRPr kumimoji="1" lang="ja-JP" altLang="en-US" dirty="0"/>
          </a:p>
        </p:txBody>
      </p:sp>
      <p:sp>
        <p:nvSpPr>
          <p:cNvPr id="20" name="テキスト ボックス 19"/>
          <p:cNvSpPr txBox="1"/>
          <p:nvPr/>
        </p:nvSpPr>
        <p:spPr>
          <a:xfrm>
            <a:off x="153438" y="6415852"/>
            <a:ext cx="1539204" cy="369332"/>
          </a:xfrm>
          <a:prstGeom prst="rect">
            <a:avLst/>
          </a:prstGeom>
          <a:noFill/>
        </p:spPr>
        <p:txBody>
          <a:bodyPr wrap="none" rtlCol="0">
            <a:spAutoFit/>
          </a:bodyPr>
          <a:lstStyle/>
          <a:p>
            <a:r>
              <a:rPr lang="ja-JP" altLang="en-US" dirty="0" smtClean="0"/>
              <a:t>の</a:t>
            </a:r>
            <a:r>
              <a:rPr lang="en-US" altLang="ja-JP" dirty="0" smtClean="0"/>
              <a:t>15</a:t>
            </a:r>
            <a:r>
              <a:rPr lang="ja-JP" altLang="en-US" dirty="0" smtClean="0"/>
              <a:t>点</a:t>
            </a:r>
            <a:r>
              <a:rPr kumimoji="1" lang="ja-JP" altLang="en-US" dirty="0" smtClean="0"/>
              <a:t>を観測</a:t>
            </a:r>
            <a:endParaRPr kumimoji="1" lang="ja-JP" altLang="en-US" dirty="0"/>
          </a:p>
        </p:txBody>
      </p:sp>
      <p:sp>
        <p:nvSpPr>
          <p:cNvPr id="32" name="テキスト ボックス 31"/>
          <p:cNvSpPr txBox="1"/>
          <p:nvPr/>
        </p:nvSpPr>
        <p:spPr>
          <a:xfrm>
            <a:off x="7305035" y="4202404"/>
            <a:ext cx="1838965" cy="1477328"/>
          </a:xfrm>
          <a:prstGeom prst="rect">
            <a:avLst/>
          </a:prstGeom>
          <a:noFill/>
        </p:spPr>
        <p:txBody>
          <a:bodyPr wrap="none" rtlCol="0">
            <a:spAutoFit/>
          </a:bodyPr>
          <a:lstStyle/>
          <a:p>
            <a:r>
              <a:rPr kumimoji="1" lang="en-US" altLang="ja-JP" dirty="0" smtClean="0"/>
              <a:t>※</a:t>
            </a:r>
            <a:r>
              <a:rPr kumimoji="1" lang="ja-JP" altLang="en-US" dirty="0" smtClean="0"/>
              <a:t>但し</a:t>
            </a:r>
            <a:endParaRPr kumimoji="1" lang="en-US" altLang="ja-JP" dirty="0" smtClean="0"/>
          </a:p>
          <a:p>
            <a:r>
              <a:rPr kumimoji="1" lang="ja-JP" altLang="en-US" dirty="0" smtClean="0"/>
              <a:t>・太陽に近すぎる</a:t>
            </a:r>
            <a:endParaRPr kumimoji="1" lang="en-US" altLang="ja-JP" dirty="0" smtClean="0"/>
          </a:p>
          <a:p>
            <a:r>
              <a:rPr lang="ja-JP" altLang="en-US" dirty="0" smtClean="0"/>
              <a:t>・地平線下</a:t>
            </a:r>
            <a:endParaRPr lang="en-US" altLang="ja-JP" dirty="0" smtClean="0"/>
          </a:p>
          <a:p>
            <a:r>
              <a:rPr lang="ja-JP" altLang="en-US" dirty="0" smtClean="0"/>
              <a:t>（図では</a:t>
            </a:r>
            <a:r>
              <a:rPr lang="en-US" altLang="ja-JP" dirty="0" smtClean="0"/>
              <a:t>4, 6, 15</a:t>
            </a:r>
            <a:r>
              <a:rPr lang="ja-JP" altLang="en-US" dirty="0" smtClean="0"/>
              <a:t>）</a:t>
            </a:r>
            <a:endParaRPr lang="en-US" altLang="ja-JP" dirty="0" smtClean="0"/>
          </a:p>
          <a:p>
            <a:r>
              <a:rPr kumimoji="1" lang="ja-JP" altLang="en-US" dirty="0" smtClean="0"/>
              <a:t>場合は観測せず</a:t>
            </a:r>
            <a:endParaRPr kumimoji="1" lang="en-US" altLang="ja-JP" dirty="0" smtClean="0"/>
          </a:p>
        </p:txBody>
      </p:sp>
      <p:sp>
        <p:nvSpPr>
          <p:cNvPr id="33" name="テキスト ボックス 32"/>
          <p:cNvSpPr txBox="1"/>
          <p:nvPr/>
        </p:nvSpPr>
        <p:spPr>
          <a:xfrm>
            <a:off x="4414330" y="3758156"/>
            <a:ext cx="301686" cy="369332"/>
          </a:xfrm>
          <a:prstGeom prst="rect">
            <a:avLst/>
          </a:prstGeom>
          <a:noFill/>
        </p:spPr>
        <p:txBody>
          <a:bodyPr wrap="none" rtlCol="0">
            <a:spAutoFit/>
          </a:bodyPr>
          <a:lstStyle/>
          <a:p>
            <a:r>
              <a:rPr kumimoji="1" lang="en-US" altLang="ja-JP" dirty="0" smtClean="0">
                <a:solidFill>
                  <a:srgbClr val="FF0000"/>
                </a:solidFill>
              </a:rPr>
              <a:t>1</a:t>
            </a:r>
            <a:endParaRPr kumimoji="1" lang="ja-JP" altLang="en-US" dirty="0">
              <a:solidFill>
                <a:srgbClr val="FF0000"/>
              </a:solidFill>
            </a:endParaRPr>
          </a:p>
        </p:txBody>
      </p:sp>
      <p:sp>
        <p:nvSpPr>
          <p:cNvPr id="34" name="テキスト ボックス 33"/>
          <p:cNvSpPr txBox="1"/>
          <p:nvPr/>
        </p:nvSpPr>
        <p:spPr>
          <a:xfrm>
            <a:off x="4009165" y="3489099"/>
            <a:ext cx="301686" cy="369332"/>
          </a:xfrm>
          <a:prstGeom prst="rect">
            <a:avLst/>
          </a:prstGeom>
          <a:noFill/>
        </p:spPr>
        <p:txBody>
          <a:bodyPr wrap="none" rtlCol="0">
            <a:spAutoFit/>
          </a:bodyPr>
          <a:lstStyle/>
          <a:p>
            <a:r>
              <a:rPr kumimoji="1" lang="en-US" altLang="ja-JP" dirty="0" smtClean="0">
                <a:solidFill>
                  <a:srgbClr val="FF0000"/>
                </a:solidFill>
              </a:rPr>
              <a:t>2</a:t>
            </a:r>
            <a:endParaRPr kumimoji="1" lang="ja-JP" altLang="en-US" dirty="0">
              <a:solidFill>
                <a:srgbClr val="FF0000"/>
              </a:solidFill>
            </a:endParaRPr>
          </a:p>
        </p:txBody>
      </p:sp>
      <p:sp>
        <p:nvSpPr>
          <p:cNvPr id="35" name="テキスト ボックス 34"/>
          <p:cNvSpPr txBox="1"/>
          <p:nvPr/>
        </p:nvSpPr>
        <p:spPr>
          <a:xfrm>
            <a:off x="3600400" y="3190418"/>
            <a:ext cx="301686" cy="369332"/>
          </a:xfrm>
          <a:prstGeom prst="rect">
            <a:avLst/>
          </a:prstGeom>
          <a:noFill/>
        </p:spPr>
        <p:txBody>
          <a:bodyPr wrap="none" rtlCol="0">
            <a:spAutoFit/>
          </a:bodyPr>
          <a:lstStyle/>
          <a:p>
            <a:r>
              <a:rPr kumimoji="1" lang="en-US" altLang="ja-JP" dirty="0" smtClean="0">
                <a:solidFill>
                  <a:srgbClr val="FF0000"/>
                </a:solidFill>
              </a:rPr>
              <a:t>3</a:t>
            </a:r>
            <a:endParaRPr kumimoji="1" lang="ja-JP" altLang="en-US" dirty="0">
              <a:solidFill>
                <a:srgbClr val="FF0000"/>
              </a:solidFill>
            </a:endParaRPr>
          </a:p>
        </p:txBody>
      </p:sp>
      <p:sp>
        <p:nvSpPr>
          <p:cNvPr id="36" name="テキスト ボックス 35"/>
          <p:cNvSpPr txBox="1"/>
          <p:nvPr/>
        </p:nvSpPr>
        <p:spPr>
          <a:xfrm>
            <a:off x="2736304" y="2542345"/>
            <a:ext cx="301686" cy="369332"/>
          </a:xfrm>
          <a:prstGeom prst="rect">
            <a:avLst/>
          </a:prstGeom>
          <a:noFill/>
        </p:spPr>
        <p:txBody>
          <a:bodyPr wrap="none" rtlCol="0">
            <a:spAutoFit/>
          </a:bodyPr>
          <a:lstStyle/>
          <a:p>
            <a:r>
              <a:rPr kumimoji="1" lang="en-US" altLang="ja-JP" dirty="0" smtClean="0">
                <a:solidFill>
                  <a:srgbClr val="FF0000"/>
                </a:solidFill>
              </a:rPr>
              <a:t>5</a:t>
            </a:r>
            <a:endParaRPr kumimoji="1" lang="ja-JP" altLang="en-US" dirty="0">
              <a:solidFill>
                <a:srgbClr val="FF0000"/>
              </a:solidFill>
            </a:endParaRPr>
          </a:p>
        </p:txBody>
      </p:sp>
      <p:sp>
        <p:nvSpPr>
          <p:cNvPr id="37" name="テキスト ボックス 36"/>
          <p:cNvSpPr txBox="1"/>
          <p:nvPr/>
        </p:nvSpPr>
        <p:spPr>
          <a:xfrm>
            <a:off x="3563888" y="5692606"/>
            <a:ext cx="301686" cy="369332"/>
          </a:xfrm>
          <a:prstGeom prst="rect">
            <a:avLst/>
          </a:prstGeom>
          <a:noFill/>
        </p:spPr>
        <p:txBody>
          <a:bodyPr wrap="none" rtlCol="0">
            <a:spAutoFit/>
          </a:bodyPr>
          <a:lstStyle/>
          <a:p>
            <a:r>
              <a:rPr kumimoji="1" lang="en-US" altLang="ja-JP" dirty="0" smtClean="0">
                <a:solidFill>
                  <a:srgbClr val="FF0000"/>
                </a:solidFill>
              </a:rPr>
              <a:t>7</a:t>
            </a:r>
            <a:endParaRPr kumimoji="1" lang="ja-JP" altLang="en-US" dirty="0">
              <a:solidFill>
                <a:srgbClr val="FF0000"/>
              </a:solidFill>
            </a:endParaRPr>
          </a:p>
        </p:txBody>
      </p:sp>
      <p:sp>
        <p:nvSpPr>
          <p:cNvPr id="38" name="テキスト ボックス 37"/>
          <p:cNvSpPr txBox="1"/>
          <p:nvPr/>
        </p:nvSpPr>
        <p:spPr>
          <a:xfrm>
            <a:off x="3923928" y="5260558"/>
            <a:ext cx="301686" cy="369332"/>
          </a:xfrm>
          <a:prstGeom prst="rect">
            <a:avLst/>
          </a:prstGeom>
          <a:noFill/>
        </p:spPr>
        <p:txBody>
          <a:bodyPr wrap="none" rtlCol="0">
            <a:spAutoFit/>
          </a:bodyPr>
          <a:lstStyle/>
          <a:p>
            <a:r>
              <a:rPr kumimoji="1" lang="en-US" altLang="ja-JP" dirty="0" smtClean="0">
                <a:solidFill>
                  <a:srgbClr val="FF0000"/>
                </a:solidFill>
              </a:rPr>
              <a:t>8</a:t>
            </a:r>
            <a:endParaRPr kumimoji="1" lang="ja-JP" altLang="en-US" dirty="0">
              <a:solidFill>
                <a:srgbClr val="FF0000"/>
              </a:solidFill>
            </a:endParaRPr>
          </a:p>
        </p:txBody>
      </p:sp>
      <p:sp>
        <p:nvSpPr>
          <p:cNvPr id="39" name="テキスト ボックス 38"/>
          <p:cNvSpPr txBox="1"/>
          <p:nvPr/>
        </p:nvSpPr>
        <p:spPr>
          <a:xfrm>
            <a:off x="4270314" y="4828510"/>
            <a:ext cx="301686" cy="369332"/>
          </a:xfrm>
          <a:prstGeom prst="rect">
            <a:avLst/>
          </a:prstGeom>
          <a:noFill/>
        </p:spPr>
        <p:txBody>
          <a:bodyPr wrap="none" rtlCol="0">
            <a:spAutoFit/>
          </a:bodyPr>
          <a:lstStyle/>
          <a:p>
            <a:r>
              <a:rPr kumimoji="1" lang="en-US" altLang="ja-JP" dirty="0" smtClean="0">
                <a:solidFill>
                  <a:srgbClr val="FF0000"/>
                </a:solidFill>
              </a:rPr>
              <a:t>9</a:t>
            </a:r>
            <a:endParaRPr kumimoji="1" lang="ja-JP" altLang="en-US" dirty="0">
              <a:solidFill>
                <a:srgbClr val="FF0000"/>
              </a:solidFill>
            </a:endParaRPr>
          </a:p>
        </p:txBody>
      </p:sp>
      <p:sp>
        <p:nvSpPr>
          <p:cNvPr id="40" name="テキスト ボックス 39"/>
          <p:cNvSpPr txBox="1"/>
          <p:nvPr/>
        </p:nvSpPr>
        <p:spPr>
          <a:xfrm>
            <a:off x="4585344" y="4503290"/>
            <a:ext cx="418704" cy="369332"/>
          </a:xfrm>
          <a:prstGeom prst="rect">
            <a:avLst/>
          </a:prstGeom>
          <a:noFill/>
        </p:spPr>
        <p:txBody>
          <a:bodyPr wrap="none" rtlCol="0">
            <a:spAutoFit/>
          </a:bodyPr>
          <a:lstStyle/>
          <a:p>
            <a:r>
              <a:rPr kumimoji="1" lang="en-US" altLang="ja-JP" dirty="0" smtClean="0">
                <a:solidFill>
                  <a:srgbClr val="FF0000"/>
                </a:solidFill>
              </a:rPr>
              <a:t>10</a:t>
            </a:r>
            <a:endParaRPr kumimoji="1" lang="ja-JP" altLang="en-US" dirty="0">
              <a:solidFill>
                <a:srgbClr val="FF0000"/>
              </a:solidFill>
            </a:endParaRPr>
          </a:p>
        </p:txBody>
      </p:sp>
      <p:sp>
        <p:nvSpPr>
          <p:cNvPr id="41" name="テキスト ボックス 40"/>
          <p:cNvSpPr txBox="1"/>
          <p:nvPr/>
        </p:nvSpPr>
        <p:spPr>
          <a:xfrm>
            <a:off x="5004048" y="4122410"/>
            <a:ext cx="418704" cy="369332"/>
          </a:xfrm>
          <a:prstGeom prst="rect">
            <a:avLst/>
          </a:prstGeom>
          <a:noFill/>
        </p:spPr>
        <p:txBody>
          <a:bodyPr wrap="none" rtlCol="0">
            <a:spAutoFit/>
          </a:bodyPr>
          <a:lstStyle/>
          <a:p>
            <a:r>
              <a:rPr kumimoji="1" lang="en-US" altLang="ja-JP" dirty="0" smtClean="0">
                <a:solidFill>
                  <a:srgbClr val="FF0000"/>
                </a:solidFill>
              </a:rPr>
              <a:t>11</a:t>
            </a:r>
            <a:endParaRPr kumimoji="1" lang="ja-JP" altLang="en-US" dirty="0">
              <a:solidFill>
                <a:srgbClr val="FF0000"/>
              </a:solidFill>
            </a:endParaRPr>
          </a:p>
        </p:txBody>
      </p:sp>
      <p:sp>
        <p:nvSpPr>
          <p:cNvPr id="42" name="テキスト ボックス 41"/>
          <p:cNvSpPr txBox="1"/>
          <p:nvPr/>
        </p:nvSpPr>
        <p:spPr>
          <a:xfrm>
            <a:off x="5436096" y="4383196"/>
            <a:ext cx="418704" cy="369332"/>
          </a:xfrm>
          <a:prstGeom prst="rect">
            <a:avLst/>
          </a:prstGeom>
          <a:noFill/>
        </p:spPr>
        <p:txBody>
          <a:bodyPr wrap="none" rtlCol="0">
            <a:spAutoFit/>
          </a:bodyPr>
          <a:lstStyle/>
          <a:p>
            <a:r>
              <a:rPr kumimoji="1" lang="en-US" altLang="ja-JP" dirty="0" smtClean="0">
                <a:solidFill>
                  <a:srgbClr val="FF0000"/>
                </a:solidFill>
              </a:rPr>
              <a:t>12</a:t>
            </a:r>
            <a:endParaRPr kumimoji="1" lang="ja-JP" altLang="en-US" dirty="0">
              <a:solidFill>
                <a:srgbClr val="FF0000"/>
              </a:solidFill>
            </a:endParaRPr>
          </a:p>
        </p:txBody>
      </p:sp>
      <p:sp>
        <p:nvSpPr>
          <p:cNvPr id="43" name="テキスト ボックス 42"/>
          <p:cNvSpPr txBox="1"/>
          <p:nvPr/>
        </p:nvSpPr>
        <p:spPr>
          <a:xfrm>
            <a:off x="5904656" y="4671228"/>
            <a:ext cx="418704" cy="369332"/>
          </a:xfrm>
          <a:prstGeom prst="rect">
            <a:avLst/>
          </a:prstGeom>
          <a:noFill/>
        </p:spPr>
        <p:txBody>
          <a:bodyPr wrap="none" rtlCol="0">
            <a:spAutoFit/>
          </a:bodyPr>
          <a:lstStyle/>
          <a:p>
            <a:r>
              <a:rPr kumimoji="1" lang="en-US" altLang="ja-JP" dirty="0" smtClean="0">
                <a:solidFill>
                  <a:srgbClr val="FF0000"/>
                </a:solidFill>
              </a:rPr>
              <a:t>13</a:t>
            </a:r>
            <a:endParaRPr kumimoji="1" lang="ja-JP" altLang="en-US" dirty="0">
              <a:solidFill>
                <a:srgbClr val="FF0000"/>
              </a:solidFill>
            </a:endParaRPr>
          </a:p>
        </p:txBody>
      </p:sp>
      <p:sp>
        <p:nvSpPr>
          <p:cNvPr id="44" name="テキスト ボックス 43"/>
          <p:cNvSpPr txBox="1"/>
          <p:nvPr/>
        </p:nvSpPr>
        <p:spPr>
          <a:xfrm>
            <a:off x="6372200" y="4900518"/>
            <a:ext cx="418704" cy="369332"/>
          </a:xfrm>
          <a:prstGeom prst="rect">
            <a:avLst/>
          </a:prstGeom>
          <a:noFill/>
        </p:spPr>
        <p:txBody>
          <a:bodyPr wrap="none" rtlCol="0">
            <a:spAutoFit/>
          </a:bodyPr>
          <a:lstStyle/>
          <a:p>
            <a:r>
              <a:rPr kumimoji="1" lang="en-US" altLang="ja-JP" dirty="0" smtClean="0">
                <a:solidFill>
                  <a:srgbClr val="FF0000"/>
                </a:solidFill>
              </a:rPr>
              <a:t>14</a:t>
            </a:r>
            <a:endParaRPr kumimoji="1" lang="ja-JP" altLang="en-US" dirty="0">
              <a:solidFill>
                <a:srgbClr val="FF0000"/>
              </a:solidFill>
            </a:endParaRPr>
          </a:p>
        </p:txBody>
      </p:sp>
      <p:sp>
        <p:nvSpPr>
          <p:cNvPr id="45" name="テキスト ボックス 44"/>
          <p:cNvSpPr txBox="1"/>
          <p:nvPr/>
        </p:nvSpPr>
        <p:spPr>
          <a:xfrm>
            <a:off x="179512" y="2096621"/>
            <a:ext cx="1554816" cy="4247317"/>
          </a:xfrm>
          <a:prstGeom prst="rect">
            <a:avLst/>
          </a:prstGeom>
          <a:noFill/>
        </p:spPr>
        <p:txBody>
          <a:bodyPr wrap="square" rtlCol="0">
            <a:spAutoFit/>
          </a:bodyPr>
          <a:lstStyle/>
          <a:p>
            <a:r>
              <a:rPr kumimoji="1" lang="en-US" altLang="ja-JP" dirty="0" smtClean="0"/>
              <a:t>  1 (</a:t>
            </a:r>
            <a:r>
              <a:rPr lang="en-US" altLang="ja-JP" dirty="0" smtClean="0"/>
              <a:t>α, -80</a:t>
            </a:r>
            <a:r>
              <a:rPr kumimoji="1" lang="en-US" altLang="ja-JP" dirty="0" smtClean="0"/>
              <a:t>)</a:t>
            </a:r>
          </a:p>
          <a:p>
            <a:r>
              <a:rPr lang="en-US" altLang="ja-JP" dirty="0" smtClean="0"/>
              <a:t>  2 (α, -60</a:t>
            </a:r>
            <a:r>
              <a:rPr lang="en-US" altLang="ja-JP" dirty="0"/>
              <a:t>)</a:t>
            </a:r>
          </a:p>
          <a:p>
            <a:r>
              <a:rPr lang="en-US" altLang="ja-JP" dirty="0" smtClean="0"/>
              <a:t>  3 (α, -40</a:t>
            </a:r>
            <a:r>
              <a:rPr lang="en-US" altLang="ja-JP" dirty="0"/>
              <a:t>)</a:t>
            </a:r>
          </a:p>
          <a:p>
            <a:r>
              <a:rPr lang="en-US" altLang="ja-JP" dirty="0" smtClean="0"/>
              <a:t>  4 (α, -20</a:t>
            </a:r>
            <a:r>
              <a:rPr lang="en-US" altLang="ja-JP" dirty="0"/>
              <a:t>)</a:t>
            </a:r>
          </a:p>
          <a:p>
            <a:r>
              <a:rPr lang="en-US" altLang="ja-JP" dirty="0" smtClean="0"/>
              <a:t>  5 (α, 0)</a:t>
            </a:r>
            <a:endParaRPr lang="en-US" altLang="ja-JP" dirty="0"/>
          </a:p>
          <a:p>
            <a:r>
              <a:rPr lang="en-US" altLang="ja-JP" dirty="0" smtClean="0"/>
              <a:t>  6 (α+6, -80</a:t>
            </a:r>
            <a:r>
              <a:rPr lang="en-US" altLang="ja-JP" dirty="0"/>
              <a:t>)</a:t>
            </a:r>
          </a:p>
          <a:p>
            <a:r>
              <a:rPr lang="en-US" altLang="ja-JP" dirty="0" smtClean="0"/>
              <a:t>  7 (α+6, -60)</a:t>
            </a:r>
            <a:endParaRPr lang="en-US" altLang="ja-JP" dirty="0"/>
          </a:p>
          <a:p>
            <a:r>
              <a:rPr lang="en-US" altLang="ja-JP" dirty="0" smtClean="0"/>
              <a:t>  8 (α+6, -40</a:t>
            </a:r>
            <a:r>
              <a:rPr lang="en-US" altLang="ja-JP" dirty="0"/>
              <a:t>)</a:t>
            </a:r>
          </a:p>
          <a:p>
            <a:r>
              <a:rPr lang="en-US" altLang="ja-JP" dirty="0" smtClean="0"/>
              <a:t>  9 (α+6, -20</a:t>
            </a:r>
            <a:r>
              <a:rPr lang="en-US" altLang="ja-JP" dirty="0"/>
              <a:t>)</a:t>
            </a:r>
          </a:p>
          <a:p>
            <a:r>
              <a:rPr lang="en-US" altLang="ja-JP" dirty="0" smtClean="0"/>
              <a:t>10 (α+6, 0</a:t>
            </a:r>
            <a:r>
              <a:rPr lang="en-US" altLang="ja-JP" dirty="0"/>
              <a:t>)</a:t>
            </a:r>
          </a:p>
          <a:p>
            <a:r>
              <a:rPr lang="en-US" altLang="ja-JP" dirty="0" smtClean="0"/>
              <a:t>11 (α+12, -80)</a:t>
            </a:r>
          </a:p>
          <a:p>
            <a:r>
              <a:rPr lang="en-US" altLang="ja-JP" dirty="0" smtClean="0"/>
              <a:t>12 (α+12, -60)</a:t>
            </a:r>
          </a:p>
          <a:p>
            <a:r>
              <a:rPr lang="en-US" altLang="ja-JP" dirty="0" smtClean="0"/>
              <a:t>13 (α+12, -40)</a:t>
            </a:r>
          </a:p>
          <a:p>
            <a:r>
              <a:rPr lang="en-US" altLang="ja-JP" dirty="0" smtClean="0"/>
              <a:t>14 (α+12, -20)</a:t>
            </a:r>
          </a:p>
          <a:p>
            <a:r>
              <a:rPr lang="en-US" altLang="ja-JP" dirty="0" smtClean="0"/>
              <a:t>15 (α+12, 0)</a:t>
            </a:r>
          </a:p>
        </p:txBody>
      </p:sp>
      <p:sp>
        <p:nvSpPr>
          <p:cNvPr id="46" name="正方形/長方形 45"/>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en-US" altLang="ja-JP" sz="3600" dirty="0">
                <a:latin typeface="+mn-ea"/>
              </a:rPr>
              <a:t>3. </a:t>
            </a:r>
            <a:r>
              <a:rPr lang="ja-JP" altLang="en-US" sz="3600" dirty="0">
                <a:latin typeface="+mn-ea"/>
              </a:rPr>
              <a:t>赤外線の空の散乱強度測定　</a:t>
            </a:r>
            <a:r>
              <a:rPr lang="en-US" altLang="ja-JP" sz="3600" dirty="0" smtClean="0">
                <a:latin typeface="+mn-ea"/>
              </a:rPr>
              <a:t>3/4</a:t>
            </a:r>
            <a:endParaRPr lang="en-US" altLang="ja-JP" sz="3600" dirty="0">
              <a:latin typeface="+mn-ea"/>
            </a:endParaRPr>
          </a:p>
        </p:txBody>
      </p:sp>
    </p:spTree>
    <p:extLst>
      <p:ext uri="{BB962C8B-B14F-4D97-AF65-F5344CB8AC3E}">
        <p14:creationId xmlns:p14="http://schemas.microsoft.com/office/powerpoint/2010/main" val="831936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28524" y="1291845"/>
            <a:ext cx="1346844" cy="369332"/>
          </a:xfrm>
          <a:prstGeom prst="rect">
            <a:avLst/>
          </a:prstGeom>
          <a:noFill/>
        </p:spPr>
        <p:txBody>
          <a:bodyPr wrap="none" rtlCol="0">
            <a:spAutoFit/>
          </a:bodyPr>
          <a:lstStyle/>
          <a:p>
            <a:r>
              <a:rPr lang="ja-JP" altLang="en-US" b="1" dirty="0">
                <a:solidFill>
                  <a:srgbClr val="0070C0"/>
                </a:solidFill>
              </a:rPr>
              <a:t>○</a:t>
            </a:r>
            <a:r>
              <a:rPr lang="ja-JP" altLang="en-US" b="1" dirty="0" smtClean="0">
                <a:solidFill>
                  <a:srgbClr val="0070C0"/>
                </a:solidFill>
              </a:rPr>
              <a:t>観測結果</a:t>
            </a:r>
            <a:endParaRPr lang="en-US" altLang="ja-JP" b="1" dirty="0">
              <a:solidFill>
                <a:srgbClr val="0070C0"/>
              </a:solidFill>
            </a:endParaRPr>
          </a:p>
        </p:txBody>
      </p:sp>
      <p:sp>
        <p:nvSpPr>
          <p:cNvPr id="5" name="正方形/長方形 4"/>
          <p:cNvSpPr/>
          <p:nvPr/>
        </p:nvSpPr>
        <p:spPr>
          <a:xfrm>
            <a:off x="0"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en-US" altLang="ja-JP" sz="3600" dirty="0">
                <a:latin typeface="+mn-ea"/>
              </a:rPr>
              <a:t>3. </a:t>
            </a:r>
            <a:r>
              <a:rPr lang="ja-JP" altLang="en-US" sz="3600" dirty="0">
                <a:latin typeface="+mn-ea"/>
              </a:rPr>
              <a:t>赤外線の空の散乱強度測定　</a:t>
            </a:r>
            <a:r>
              <a:rPr lang="en-US" altLang="ja-JP" sz="3600" dirty="0" smtClean="0">
                <a:latin typeface="+mn-ea"/>
              </a:rPr>
              <a:t>4/4</a:t>
            </a:r>
            <a:endParaRPr lang="en-US" altLang="ja-JP" sz="3600" dirty="0">
              <a:latin typeface="+mn-ea"/>
            </a:endParaRPr>
          </a:p>
        </p:txBody>
      </p:sp>
      <p:sp>
        <p:nvSpPr>
          <p:cNvPr id="3" name="テキスト ボックス 2"/>
          <p:cNvSpPr txBox="1"/>
          <p:nvPr/>
        </p:nvSpPr>
        <p:spPr>
          <a:xfrm>
            <a:off x="6228184" y="4441812"/>
            <a:ext cx="2202847" cy="523220"/>
          </a:xfrm>
          <a:prstGeom prst="rect">
            <a:avLst/>
          </a:prstGeom>
          <a:noFill/>
        </p:spPr>
        <p:txBody>
          <a:bodyPr wrap="none" rtlCol="0">
            <a:spAutoFit/>
          </a:bodyPr>
          <a:lstStyle/>
          <a:p>
            <a:r>
              <a:rPr kumimoji="1" lang="ja-JP" altLang="en-US" sz="1400" dirty="0" smtClean="0"/>
              <a:t>横軸：</a:t>
            </a:r>
            <a:r>
              <a:rPr kumimoji="1" lang="en-US" altLang="ja-JP" sz="1400" dirty="0" smtClean="0"/>
              <a:t>Sky</a:t>
            </a:r>
            <a:r>
              <a:rPr kumimoji="1" lang="ja-JP" altLang="en-US" sz="1400" dirty="0" smtClean="0"/>
              <a:t>と太陽の離角</a:t>
            </a:r>
            <a:r>
              <a:rPr kumimoji="1" lang="en-US" altLang="ja-JP" sz="1400" dirty="0" smtClean="0"/>
              <a:t>(°)</a:t>
            </a:r>
          </a:p>
          <a:p>
            <a:r>
              <a:rPr lang="ja-JP" altLang="en-US" sz="1400" dirty="0" smtClean="0"/>
              <a:t>縦軸：散乱係数</a:t>
            </a:r>
            <a:r>
              <a:rPr lang="en-US" altLang="ja-JP" sz="1400" dirty="0" smtClean="0"/>
              <a:t>f(ρ)</a:t>
            </a:r>
            <a:r>
              <a:rPr lang="ja-JP" altLang="en-US" sz="1400" dirty="0" smtClean="0"/>
              <a:t>の対数</a:t>
            </a:r>
            <a:endParaRPr kumimoji="1" lang="ja-JP" altLang="en-US" sz="1400" dirty="0"/>
          </a:p>
        </p:txBody>
      </p:sp>
      <p:pic>
        <p:nvPicPr>
          <p:cNvPr id="8" name="Picture 2" descr="C:\Users\hirofumi\Desktop\Sky_Brightness\scatf4.jpg"/>
          <p:cNvPicPr>
            <a:picLocks noChangeAspect="1" noChangeArrowheads="1"/>
          </p:cNvPicPr>
          <p:nvPr/>
        </p:nvPicPr>
        <p:blipFill rotWithShape="1">
          <a:blip r:embed="rId2">
            <a:extLst>
              <a:ext uri="{28A0092B-C50C-407E-A947-70E740481C1C}">
                <a14:useLocalDpi xmlns:a14="http://schemas.microsoft.com/office/drawing/2010/main" val="0"/>
              </a:ext>
            </a:extLst>
          </a:blip>
          <a:srcRect l="50540" t="11834" r="5909" b="8849"/>
          <a:stretch/>
        </p:blipFill>
        <p:spPr bwMode="auto">
          <a:xfrm>
            <a:off x="3131839" y="1637499"/>
            <a:ext cx="2986769" cy="3807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irofumi\Desktop\Sky_Brightness\scatf4.jpg"/>
          <p:cNvPicPr>
            <a:picLocks noChangeAspect="1" noChangeArrowheads="1"/>
          </p:cNvPicPr>
          <p:nvPr/>
        </p:nvPicPr>
        <p:blipFill rotWithShape="1">
          <a:blip r:embed="rId2">
            <a:extLst>
              <a:ext uri="{28A0092B-C50C-407E-A947-70E740481C1C}">
                <a14:useLocalDpi xmlns:a14="http://schemas.microsoft.com/office/drawing/2010/main" val="0"/>
              </a:ext>
            </a:extLst>
          </a:blip>
          <a:srcRect l="306" t="11854" r="56451" b="8829"/>
          <a:stretch/>
        </p:blipFill>
        <p:spPr bwMode="auto">
          <a:xfrm>
            <a:off x="251520" y="1636906"/>
            <a:ext cx="2965648" cy="3807725"/>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6153644" y="3276260"/>
            <a:ext cx="2351926" cy="1169551"/>
          </a:xfrm>
          <a:prstGeom prst="rect">
            <a:avLst/>
          </a:prstGeom>
          <a:noFill/>
        </p:spPr>
        <p:txBody>
          <a:bodyPr wrap="none" rtlCol="0">
            <a:spAutoFit/>
          </a:bodyPr>
          <a:lstStyle/>
          <a:p>
            <a:r>
              <a:rPr lang="ja-JP" altLang="en-US" sz="1400" b="1" dirty="0" smtClean="0">
                <a:solidFill>
                  <a:srgbClr val="00B050"/>
                </a:solidFill>
              </a:rPr>
              <a:t>緑</a:t>
            </a:r>
            <a:r>
              <a:rPr lang="ja-JP" altLang="en-US" sz="1400" dirty="0" smtClean="0"/>
              <a:t>：観測値</a:t>
            </a:r>
            <a:endParaRPr lang="en-US" altLang="ja-JP" sz="1400" dirty="0" smtClean="0"/>
          </a:p>
          <a:p>
            <a:r>
              <a:rPr kumimoji="1" lang="ja-JP" altLang="en-US" sz="1400" b="1" dirty="0" smtClean="0">
                <a:solidFill>
                  <a:srgbClr val="FF0000"/>
                </a:solidFill>
              </a:rPr>
              <a:t>赤</a:t>
            </a:r>
            <a:r>
              <a:rPr kumimoji="1" lang="ja-JP" altLang="en-US" sz="1400" dirty="0" smtClean="0"/>
              <a:t>：ベストフィット</a:t>
            </a:r>
            <a:endParaRPr lang="en-US" altLang="ja-JP" sz="1400" dirty="0"/>
          </a:p>
          <a:p>
            <a:r>
              <a:rPr lang="ja-JP" altLang="en-US" sz="1400" b="1" dirty="0">
                <a:solidFill>
                  <a:srgbClr val="0070C0"/>
                </a:solidFill>
              </a:rPr>
              <a:t>青</a:t>
            </a:r>
            <a:r>
              <a:rPr lang="ja-JP" altLang="en-US" sz="1400" dirty="0"/>
              <a:t>：</a:t>
            </a:r>
            <a:r>
              <a:rPr lang="en-US" altLang="ja-JP" sz="1400" dirty="0"/>
              <a:t>K&amp;S(1991)</a:t>
            </a:r>
            <a:r>
              <a:rPr lang="ja-JP" altLang="en-US" sz="1400" dirty="0"/>
              <a:t>の散乱係数を</a:t>
            </a:r>
            <a:endParaRPr lang="en-US" altLang="ja-JP" sz="1400" dirty="0"/>
          </a:p>
          <a:p>
            <a:r>
              <a:rPr lang="ja-JP" altLang="en-US" sz="1400" dirty="0" smtClean="0"/>
              <a:t>　　 波長依存を考慮して外挿</a:t>
            </a:r>
            <a:endParaRPr lang="en-US" altLang="ja-JP" sz="1400" dirty="0"/>
          </a:p>
          <a:p>
            <a:r>
              <a:rPr lang="ja-JP" altLang="en-US" sz="1400" dirty="0" smtClean="0"/>
              <a:t>　　 </a:t>
            </a:r>
            <a:r>
              <a:rPr lang="en-US" altLang="ja-JP" sz="1400" dirty="0" smtClean="0"/>
              <a:t>(Redeye </a:t>
            </a:r>
            <a:r>
              <a:rPr lang="en-US" altLang="ja-JP" sz="1400" dirty="0"/>
              <a:t>User’s Manual</a:t>
            </a:r>
            <a:r>
              <a:rPr lang="en-US" altLang="ja-JP" sz="1400" dirty="0" smtClean="0"/>
              <a:t>)</a:t>
            </a:r>
            <a:endParaRPr lang="ja-JP" altLang="en-US" sz="1400" dirty="0"/>
          </a:p>
        </p:txBody>
      </p:sp>
      <p:sp>
        <p:nvSpPr>
          <p:cNvPr id="10" name="テキスト ボックス 9"/>
          <p:cNvSpPr txBox="1"/>
          <p:nvPr/>
        </p:nvSpPr>
        <p:spPr>
          <a:xfrm>
            <a:off x="6228184" y="1637499"/>
            <a:ext cx="1701107" cy="369332"/>
          </a:xfrm>
          <a:prstGeom prst="rect">
            <a:avLst/>
          </a:prstGeom>
          <a:noFill/>
        </p:spPr>
        <p:txBody>
          <a:bodyPr wrap="none" rtlCol="0">
            <a:spAutoFit/>
          </a:bodyPr>
          <a:lstStyle/>
          <a:p>
            <a:r>
              <a:rPr kumimoji="1" lang="en-US" altLang="ja-JP" dirty="0" smtClean="0"/>
              <a:t>f(ρ)</a:t>
            </a:r>
            <a:r>
              <a:rPr kumimoji="1" lang="en-US" altLang="ja-JP" baseline="-25000" dirty="0" smtClean="0"/>
              <a:t>H</a:t>
            </a:r>
            <a:r>
              <a:rPr kumimoji="1" lang="en-US" altLang="ja-JP" dirty="0" smtClean="0"/>
              <a:t>=10</a:t>
            </a:r>
            <a:r>
              <a:rPr kumimoji="1" lang="en-US" altLang="ja-JP" baseline="30000" dirty="0" smtClean="0"/>
              <a:t>5.68-ρ/276</a:t>
            </a:r>
            <a:endParaRPr kumimoji="1" lang="ja-JP" altLang="en-US" baseline="30000" dirty="0"/>
          </a:p>
        </p:txBody>
      </p:sp>
      <p:sp>
        <p:nvSpPr>
          <p:cNvPr id="12" name="テキスト ボックス 11"/>
          <p:cNvSpPr txBox="1"/>
          <p:nvPr/>
        </p:nvSpPr>
        <p:spPr>
          <a:xfrm>
            <a:off x="6228184" y="1988247"/>
            <a:ext cx="1696555" cy="369332"/>
          </a:xfrm>
          <a:prstGeom prst="rect">
            <a:avLst/>
          </a:prstGeom>
          <a:noFill/>
        </p:spPr>
        <p:txBody>
          <a:bodyPr wrap="none" rtlCol="0">
            <a:spAutoFit/>
          </a:bodyPr>
          <a:lstStyle/>
          <a:p>
            <a:r>
              <a:rPr kumimoji="1" lang="en-US" altLang="ja-JP" dirty="0" smtClean="0"/>
              <a:t>f(ρ)</a:t>
            </a:r>
            <a:r>
              <a:rPr lang="en-US" altLang="ja-JP" baseline="-25000" dirty="0" smtClean="0"/>
              <a:t>Ks</a:t>
            </a:r>
            <a:r>
              <a:rPr kumimoji="1" lang="en-US" altLang="ja-JP" dirty="0" smtClean="0"/>
              <a:t>=10</a:t>
            </a:r>
            <a:r>
              <a:rPr kumimoji="1" lang="en-US" altLang="ja-JP" baseline="30000" dirty="0" smtClean="0"/>
              <a:t>5.56-ρ/186</a:t>
            </a:r>
            <a:endParaRPr kumimoji="1" lang="ja-JP" altLang="en-US" baseline="30000" dirty="0"/>
          </a:p>
        </p:txBody>
      </p:sp>
      <p:cxnSp>
        <p:nvCxnSpPr>
          <p:cNvPr id="13" name="直線矢印コネクタ 12"/>
          <p:cNvCxnSpPr/>
          <p:nvPr/>
        </p:nvCxnSpPr>
        <p:spPr>
          <a:xfrm flipV="1">
            <a:off x="1493499" y="3365691"/>
            <a:ext cx="0" cy="57606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4499992" y="3653723"/>
            <a:ext cx="0" cy="57606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323528" y="5458579"/>
            <a:ext cx="8496944" cy="1200329"/>
          </a:xfrm>
          <a:prstGeom prst="rect">
            <a:avLst/>
          </a:prstGeom>
        </p:spPr>
        <p:txBody>
          <a:bodyPr wrap="square">
            <a:spAutoFit/>
          </a:bodyPr>
          <a:lstStyle/>
          <a:p>
            <a:pPr algn="just"/>
            <a:r>
              <a:rPr lang="ja-JP" altLang="en-US" dirty="0"/>
              <a:t>先行</a:t>
            </a:r>
            <a:r>
              <a:rPr lang="ja-JP" altLang="en-US" dirty="0" smtClean="0"/>
              <a:t>研究の理論曲線に比べ</a:t>
            </a:r>
            <a:r>
              <a:rPr lang="ja-JP" altLang="en-US" b="1" dirty="0" smtClean="0">
                <a:solidFill>
                  <a:srgbClr val="FF0000"/>
                </a:solidFill>
              </a:rPr>
              <a:t>観測結果の散乱係数は</a:t>
            </a:r>
            <a:r>
              <a:rPr lang="en-US" altLang="ja-JP" b="1" dirty="0" smtClean="0">
                <a:solidFill>
                  <a:srgbClr val="FF0000"/>
                </a:solidFill>
              </a:rPr>
              <a:t>10</a:t>
            </a:r>
            <a:r>
              <a:rPr lang="ja-JP" altLang="en-US" b="1" dirty="0">
                <a:solidFill>
                  <a:srgbClr val="FF0000"/>
                </a:solidFill>
              </a:rPr>
              <a:t>～</a:t>
            </a:r>
            <a:r>
              <a:rPr lang="en-US" altLang="ja-JP" b="1" dirty="0">
                <a:solidFill>
                  <a:srgbClr val="FF0000"/>
                </a:solidFill>
              </a:rPr>
              <a:t>100</a:t>
            </a:r>
            <a:r>
              <a:rPr lang="ja-JP" altLang="en-US" b="1" dirty="0">
                <a:solidFill>
                  <a:srgbClr val="FF0000"/>
                </a:solidFill>
              </a:rPr>
              <a:t>倍</a:t>
            </a:r>
            <a:r>
              <a:rPr lang="ja-JP" altLang="en-US" b="1" dirty="0" smtClean="0">
                <a:solidFill>
                  <a:srgbClr val="FF0000"/>
                </a:solidFill>
              </a:rPr>
              <a:t>大きい</a:t>
            </a:r>
            <a:r>
              <a:rPr lang="ja-JP" altLang="en-US" dirty="0" smtClean="0"/>
              <a:t>ことがわかった。これはダイヤモンドダスト</a:t>
            </a:r>
            <a:r>
              <a:rPr lang="en-US" altLang="ja-JP" dirty="0" smtClean="0"/>
              <a:t>(</a:t>
            </a:r>
            <a:r>
              <a:rPr lang="ja-JP" altLang="en-US" dirty="0" smtClean="0"/>
              <a:t>氷霧</a:t>
            </a:r>
            <a:r>
              <a:rPr lang="ja-JP" altLang="en-US" dirty="0"/>
              <a:t>・</a:t>
            </a:r>
            <a:r>
              <a:rPr lang="ja-JP" altLang="en-US" dirty="0" smtClean="0"/>
              <a:t>細氷</a:t>
            </a:r>
            <a:r>
              <a:rPr lang="en-US" altLang="ja-JP" dirty="0" smtClean="0"/>
              <a:t>)</a:t>
            </a:r>
            <a:r>
              <a:rPr lang="ja-JP" altLang="en-US" dirty="0" smtClean="0"/>
              <a:t>によるミー散乱が原因であると考えられる。なお、この観測結果から極夜期の空の明るさを見積もったが天体観測に与える影響は殆ど無いこともわかった。</a:t>
            </a:r>
            <a:endParaRPr lang="ja-JP" altLang="en-US" dirty="0"/>
          </a:p>
        </p:txBody>
      </p:sp>
      <p:sp>
        <p:nvSpPr>
          <p:cNvPr id="6" name="テキスト ボックス 5"/>
          <p:cNvSpPr txBox="1"/>
          <p:nvPr/>
        </p:nvSpPr>
        <p:spPr>
          <a:xfrm>
            <a:off x="2242448" y="4445811"/>
            <a:ext cx="875561" cy="369332"/>
          </a:xfrm>
          <a:prstGeom prst="rect">
            <a:avLst/>
          </a:prstGeom>
          <a:noFill/>
        </p:spPr>
        <p:txBody>
          <a:bodyPr wrap="none" rtlCol="0">
            <a:spAutoFit/>
          </a:bodyPr>
          <a:lstStyle/>
          <a:p>
            <a:r>
              <a:rPr lang="en-US" altLang="ja-JP" dirty="0"/>
              <a:t>H</a:t>
            </a:r>
            <a:r>
              <a:rPr kumimoji="1" lang="en-US" altLang="ja-JP" dirty="0" smtClean="0"/>
              <a:t>-band</a:t>
            </a:r>
            <a:endParaRPr kumimoji="1" lang="ja-JP" altLang="en-US" dirty="0"/>
          </a:p>
        </p:txBody>
      </p:sp>
      <p:sp>
        <p:nvSpPr>
          <p:cNvPr id="2" name="テキスト ボックス 1"/>
          <p:cNvSpPr txBox="1"/>
          <p:nvPr/>
        </p:nvSpPr>
        <p:spPr>
          <a:xfrm>
            <a:off x="5004048" y="4318329"/>
            <a:ext cx="939231" cy="369332"/>
          </a:xfrm>
          <a:prstGeom prst="rect">
            <a:avLst/>
          </a:prstGeom>
          <a:noFill/>
        </p:spPr>
        <p:txBody>
          <a:bodyPr wrap="none" rtlCol="0">
            <a:spAutoFit/>
          </a:bodyPr>
          <a:lstStyle/>
          <a:p>
            <a:r>
              <a:rPr kumimoji="1" lang="en-US" altLang="ja-JP" dirty="0" smtClean="0"/>
              <a:t>Ks-band</a:t>
            </a:r>
            <a:endParaRPr kumimoji="1" lang="ja-JP" altLang="en-US" dirty="0"/>
          </a:p>
        </p:txBody>
      </p:sp>
    </p:spTree>
    <p:extLst>
      <p:ext uri="{BB962C8B-B14F-4D97-AF65-F5344CB8AC3E}">
        <p14:creationId xmlns:p14="http://schemas.microsoft.com/office/powerpoint/2010/main" val="2076562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5. </a:t>
            </a:r>
            <a:r>
              <a:rPr lang="ja-JP" altLang="en-US" sz="3600" dirty="0">
                <a:latin typeface="+mn-ea"/>
              </a:rPr>
              <a:t>大気水蒸気量</a:t>
            </a:r>
            <a:r>
              <a:rPr lang="ja-JP" altLang="en-US" sz="3600" dirty="0" smtClean="0">
                <a:latin typeface="+mn-ea"/>
              </a:rPr>
              <a:t>の観測　</a:t>
            </a:r>
            <a:r>
              <a:rPr lang="en-US" altLang="ja-JP" sz="3600" dirty="0" smtClean="0">
                <a:latin typeface="+mn-ea"/>
              </a:rPr>
              <a:t>1/2</a:t>
            </a:r>
          </a:p>
        </p:txBody>
      </p:sp>
      <p:pic>
        <p:nvPicPr>
          <p:cNvPr id="26" name="Picture 2" descr="20110108_029694.JPG"/>
          <p:cNvPicPr>
            <a:picLocks noChangeAspect="1"/>
          </p:cNvPicPr>
          <p:nvPr/>
        </p:nvPicPr>
        <p:blipFill>
          <a:blip r:embed="rId2" cstate="print"/>
          <a:stretch>
            <a:fillRect/>
          </a:stretch>
        </p:blipFill>
        <p:spPr>
          <a:xfrm>
            <a:off x="799522" y="1388477"/>
            <a:ext cx="3600000" cy="2399999"/>
          </a:xfrm>
          <a:prstGeom prst="rect">
            <a:avLst/>
          </a:prstGeom>
        </p:spPr>
      </p:pic>
      <p:grpSp>
        <p:nvGrpSpPr>
          <p:cNvPr id="31" name="Group 14"/>
          <p:cNvGrpSpPr/>
          <p:nvPr/>
        </p:nvGrpSpPr>
        <p:grpSpPr>
          <a:xfrm>
            <a:off x="3786879" y="4005064"/>
            <a:ext cx="5249617" cy="2670792"/>
            <a:chOff x="1187624" y="1852508"/>
            <a:chExt cx="6840760" cy="4813515"/>
          </a:xfrm>
        </p:grpSpPr>
        <p:pic>
          <p:nvPicPr>
            <p:cNvPr id="32" name="Picture 3" descr="sample_spectra.jpg"/>
            <p:cNvPicPr>
              <a:picLocks noChangeAspect="1"/>
            </p:cNvPicPr>
            <p:nvPr/>
          </p:nvPicPr>
          <p:blipFill rotWithShape="1">
            <a:blip r:embed="rId3" cstate="print"/>
            <a:srcRect t="5788"/>
            <a:stretch/>
          </p:blipFill>
          <p:spPr>
            <a:xfrm>
              <a:off x="1187624" y="1852508"/>
              <a:ext cx="6840760" cy="4813515"/>
            </a:xfrm>
            <a:prstGeom prst="rect">
              <a:avLst/>
            </a:prstGeom>
          </p:spPr>
        </p:pic>
        <p:cxnSp>
          <p:nvCxnSpPr>
            <p:cNvPr id="33" name="Straight Connector 5"/>
            <p:cNvCxnSpPr/>
            <p:nvPr/>
          </p:nvCxnSpPr>
          <p:spPr>
            <a:xfrm>
              <a:off x="2411760" y="5373216"/>
              <a:ext cx="648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6"/>
            <p:cNvCxnSpPr/>
            <p:nvPr/>
          </p:nvCxnSpPr>
          <p:spPr>
            <a:xfrm>
              <a:off x="2411760" y="5733256"/>
              <a:ext cx="64807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7"/>
            <p:cNvSpPr txBox="1"/>
            <p:nvPr/>
          </p:nvSpPr>
          <p:spPr>
            <a:xfrm>
              <a:off x="3131840" y="5579948"/>
              <a:ext cx="1574855" cy="369332"/>
            </a:xfrm>
            <a:prstGeom prst="rect">
              <a:avLst/>
            </a:prstGeom>
            <a:noFill/>
          </p:spPr>
          <p:txBody>
            <a:bodyPr wrap="none" rtlCol="0">
              <a:spAutoFit/>
            </a:bodyPr>
            <a:lstStyle/>
            <a:p>
              <a:r>
                <a:rPr kumimoji="1" lang="en-US" altLang="ja-JP" dirty="0" smtClean="0"/>
                <a:t>PWV</a:t>
              </a:r>
              <a:r>
                <a:rPr kumimoji="1" lang="ja-JP" altLang="en-US" smtClean="0"/>
                <a:t>～１</a:t>
              </a:r>
              <a:r>
                <a:rPr lang="en-US" altLang="ja-JP" dirty="0" smtClean="0"/>
                <a:t> </a:t>
              </a:r>
              <a:r>
                <a:rPr kumimoji="1" lang="ja-JP" altLang="en-US" smtClean="0"/>
                <a:t>ｍｍ</a:t>
              </a:r>
              <a:endParaRPr kumimoji="1" lang="ja-JP" altLang="en-US"/>
            </a:p>
          </p:txBody>
        </p:sp>
        <p:sp>
          <p:nvSpPr>
            <p:cNvPr id="36" name="TextBox 8"/>
            <p:cNvSpPr txBox="1"/>
            <p:nvPr/>
          </p:nvSpPr>
          <p:spPr>
            <a:xfrm>
              <a:off x="3131840" y="5219908"/>
              <a:ext cx="1562031" cy="369332"/>
            </a:xfrm>
            <a:prstGeom prst="rect">
              <a:avLst/>
            </a:prstGeom>
            <a:noFill/>
          </p:spPr>
          <p:txBody>
            <a:bodyPr wrap="none" rtlCol="0">
              <a:spAutoFit/>
            </a:bodyPr>
            <a:lstStyle/>
            <a:p>
              <a:r>
                <a:rPr kumimoji="1" lang="en-US" altLang="ja-JP" dirty="0" smtClean="0"/>
                <a:t>PWV</a:t>
              </a:r>
              <a:r>
                <a:rPr lang="ja-JP" altLang="en-US" dirty="0" smtClean="0">
                  <a:latin typeface="+mn-ea"/>
                </a:rPr>
                <a:t>～</a:t>
              </a:r>
              <a:r>
                <a:rPr lang="en-US" altLang="ja-JP" dirty="0" smtClean="0">
                  <a:latin typeface="+mn-ea"/>
                </a:rPr>
                <a:t>6</a:t>
              </a:r>
              <a:r>
                <a:rPr kumimoji="1" lang="ja-JP" altLang="en-US" smtClean="0"/>
                <a:t> ｍｍ</a:t>
              </a:r>
              <a:endParaRPr kumimoji="1" lang="ja-JP" altLang="en-US"/>
            </a:p>
          </p:txBody>
        </p:sp>
        <p:sp>
          <p:nvSpPr>
            <p:cNvPr id="37" name="TextBox 9"/>
            <p:cNvSpPr txBox="1"/>
            <p:nvPr/>
          </p:nvSpPr>
          <p:spPr>
            <a:xfrm>
              <a:off x="2339752" y="3861048"/>
              <a:ext cx="665567" cy="369332"/>
            </a:xfrm>
            <a:prstGeom prst="rect">
              <a:avLst/>
            </a:prstGeom>
            <a:noFill/>
          </p:spPr>
          <p:txBody>
            <a:bodyPr wrap="none" rtlCol="0">
              <a:spAutoFit/>
            </a:bodyPr>
            <a:lstStyle/>
            <a:p>
              <a:r>
                <a:rPr kumimoji="1" lang="en-US" altLang="ja-JP" dirty="0" smtClean="0"/>
                <a:t>H2O</a:t>
              </a:r>
              <a:endParaRPr kumimoji="1" lang="ja-JP" altLang="en-US"/>
            </a:p>
          </p:txBody>
        </p:sp>
        <p:sp>
          <p:nvSpPr>
            <p:cNvPr id="38" name="TextBox 10"/>
            <p:cNvSpPr txBox="1"/>
            <p:nvPr/>
          </p:nvSpPr>
          <p:spPr>
            <a:xfrm>
              <a:off x="3635896" y="4149080"/>
              <a:ext cx="665567" cy="369332"/>
            </a:xfrm>
            <a:prstGeom prst="rect">
              <a:avLst/>
            </a:prstGeom>
            <a:noFill/>
          </p:spPr>
          <p:txBody>
            <a:bodyPr wrap="none" rtlCol="0">
              <a:spAutoFit/>
            </a:bodyPr>
            <a:lstStyle/>
            <a:p>
              <a:r>
                <a:rPr kumimoji="1" lang="en-US" altLang="ja-JP" dirty="0" smtClean="0"/>
                <a:t>H2O</a:t>
              </a:r>
              <a:endParaRPr kumimoji="1" lang="ja-JP" altLang="en-US"/>
            </a:p>
          </p:txBody>
        </p:sp>
        <p:sp>
          <p:nvSpPr>
            <p:cNvPr id="39" name="TextBox 11"/>
            <p:cNvSpPr txBox="1"/>
            <p:nvPr/>
          </p:nvSpPr>
          <p:spPr>
            <a:xfrm>
              <a:off x="5796136" y="5733256"/>
              <a:ext cx="665567" cy="369332"/>
            </a:xfrm>
            <a:prstGeom prst="rect">
              <a:avLst/>
            </a:prstGeom>
            <a:noFill/>
          </p:spPr>
          <p:txBody>
            <a:bodyPr wrap="none" rtlCol="0">
              <a:spAutoFit/>
            </a:bodyPr>
            <a:lstStyle/>
            <a:p>
              <a:r>
                <a:rPr kumimoji="1" lang="en-US" altLang="ja-JP" dirty="0" smtClean="0"/>
                <a:t>H2O</a:t>
              </a:r>
              <a:endParaRPr kumimoji="1" lang="ja-JP" altLang="en-US"/>
            </a:p>
          </p:txBody>
        </p:sp>
        <p:sp>
          <p:nvSpPr>
            <p:cNvPr id="40" name="TextBox 12"/>
            <p:cNvSpPr txBox="1"/>
            <p:nvPr/>
          </p:nvSpPr>
          <p:spPr>
            <a:xfrm>
              <a:off x="4644008" y="3140968"/>
              <a:ext cx="482824" cy="369332"/>
            </a:xfrm>
            <a:prstGeom prst="rect">
              <a:avLst/>
            </a:prstGeom>
            <a:noFill/>
          </p:spPr>
          <p:txBody>
            <a:bodyPr wrap="none" rtlCol="0">
              <a:spAutoFit/>
            </a:bodyPr>
            <a:lstStyle/>
            <a:p>
              <a:r>
                <a:rPr kumimoji="1" lang="en-US" altLang="ja-JP" dirty="0" smtClean="0"/>
                <a:t>O2</a:t>
              </a:r>
              <a:endParaRPr kumimoji="1" lang="ja-JP" altLang="en-US"/>
            </a:p>
          </p:txBody>
        </p:sp>
        <p:sp>
          <p:nvSpPr>
            <p:cNvPr id="41" name="TextBox 13"/>
            <p:cNvSpPr txBox="1"/>
            <p:nvPr/>
          </p:nvSpPr>
          <p:spPr>
            <a:xfrm>
              <a:off x="6804248" y="2780928"/>
              <a:ext cx="625620" cy="369332"/>
            </a:xfrm>
            <a:prstGeom prst="rect">
              <a:avLst/>
            </a:prstGeom>
            <a:noFill/>
          </p:spPr>
          <p:txBody>
            <a:bodyPr wrap="none" rtlCol="0">
              <a:spAutoFit/>
            </a:bodyPr>
            <a:lstStyle/>
            <a:p>
              <a:r>
                <a:rPr kumimoji="1" lang="en-US" altLang="ja-JP" dirty="0" smtClean="0"/>
                <a:t>CO2</a:t>
              </a:r>
              <a:endParaRPr kumimoji="1" lang="ja-JP" altLang="en-US"/>
            </a:p>
          </p:txBody>
        </p:sp>
      </p:grpSp>
      <p:sp>
        <p:nvSpPr>
          <p:cNvPr id="2" name="テキスト ボックス 1"/>
          <p:cNvSpPr txBox="1"/>
          <p:nvPr/>
        </p:nvSpPr>
        <p:spPr>
          <a:xfrm>
            <a:off x="4543338" y="1974109"/>
            <a:ext cx="4002353" cy="1200329"/>
          </a:xfrm>
          <a:prstGeom prst="rect">
            <a:avLst/>
          </a:prstGeom>
          <a:noFill/>
        </p:spPr>
        <p:txBody>
          <a:bodyPr wrap="square" rtlCol="0">
            <a:spAutoFit/>
          </a:bodyPr>
          <a:lstStyle/>
          <a:p>
            <a:r>
              <a:rPr lang="ja-JP" altLang="en-US" dirty="0"/>
              <a:t>近</a:t>
            </a:r>
            <a:r>
              <a:rPr lang="ja-JP" altLang="en-US" dirty="0" smtClean="0"/>
              <a:t>赤外線</a:t>
            </a:r>
            <a:r>
              <a:rPr lang="ja-JP" altLang="en-US" dirty="0"/>
              <a:t>分光器</a:t>
            </a:r>
            <a:r>
              <a:rPr lang="ja-JP" altLang="en-US" dirty="0" smtClean="0"/>
              <a:t>で太陽のスペクトルを観測して</a:t>
            </a:r>
            <a:r>
              <a:rPr kumimoji="1" lang="ja-JP" altLang="en-US" dirty="0" smtClean="0"/>
              <a:t>水蒸気に</a:t>
            </a:r>
            <a:r>
              <a:rPr lang="ja-JP" altLang="en-US" dirty="0" smtClean="0"/>
              <a:t>よる吸収線の深さや等価幅から大気中に含まれる水蒸気量</a:t>
            </a:r>
            <a:r>
              <a:rPr lang="en-US" altLang="ja-JP" dirty="0" smtClean="0"/>
              <a:t>(</a:t>
            </a:r>
            <a:r>
              <a:rPr lang="ja-JP" altLang="en-US" dirty="0" smtClean="0"/>
              <a:t>可降水量</a:t>
            </a:r>
            <a:r>
              <a:rPr lang="en-US" altLang="ja-JP" dirty="0" smtClean="0"/>
              <a:t>PWV)</a:t>
            </a:r>
            <a:r>
              <a:rPr lang="ja-JP" altLang="en-US" dirty="0" smtClean="0"/>
              <a:t>を求める</a:t>
            </a:r>
            <a:endParaRPr kumimoji="1" lang="ja-JP" altLang="en-US" dirty="0"/>
          </a:p>
        </p:txBody>
      </p:sp>
      <p:graphicFrame>
        <p:nvGraphicFramePr>
          <p:cNvPr id="54" name="表 53"/>
          <p:cNvGraphicFramePr>
            <a:graphicFrameLocks noGrp="1"/>
          </p:cNvGraphicFramePr>
          <p:nvPr>
            <p:extLst>
              <p:ext uri="{D42A27DB-BD31-4B8C-83A1-F6EECF244321}">
                <p14:modId xmlns:p14="http://schemas.microsoft.com/office/powerpoint/2010/main" val="4110912787"/>
              </p:ext>
            </p:extLst>
          </p:nvPr>
        </p:nvGraphicFramePr>
        <p:xfrm>
          <a:off x="467544" y="4823936"/>
          <a:ext cx="2955568" cy="1097280"/>
        </p:xfrm>
        <a:graphic>
          <a:graphicData uri="http://schemas.openxmlformats.org/drawingml/2006/table">
            <a:tbl>
              <a:tblPr firstRow="1" bandRow="1">
                <a:tableStyleId>{D7AC3CCA-C797-4891-BE02-D94E43425B78}</a:tableStyleId>
              </a:tblPr>
              <a:tblGrid>
                <a:gridCol w="1227376"/>
                <a:gridCol w="1728192"/>
              </a:tblGrid>
              <a:tr h="0">
                <a:tc>
                  <a:txBody>
                    <a:bodyPr/>
                    <a:lstStyle/>
                    <a:p>
                      <a:pPr algn="ctr"/>
                      <a:r>
                        <a:rPr kumimoji="1" lang="ja-JP" altLang="en-US" sz="1800" b="0" dirty="0" smtClean="0">
                          <a:latin typeface="+mn-lt"/>
                          <a:ea typeface="+mn-ea"/>
                        </a:rPr>
                        <a:t>分光器</a:t>
                      </a:r>
                      <a:endParaRPr kumimoji="1" lang="ja-JP" altLang="en-US" sz="1800" b="0" dirty="0">
                        <a:latin typeface="+mn-lt"/>
                        <a:ea typeface="+mn-ea"/>
                      </a:endParaRPr>
                    </a:p>
                  </a:txBody>
                  <a:tcPr/>
                </a:tc>
                <a:tc>
                  <a:txBody>
                    <a:bodyPr/>
                    <a:lstStyle/>
                    <a:p>
                      <a:pPr algn="ctr"/>
                      <a:r>
                        <a:rPr kumimoji="1" lang="ja-JP" altLang="en-US" sz="1800" b="0" dirty="0" smtClean="0">
                          <a:latin typeface="+mn-lt"/>
                          <a:ea typeface="+mn-ea"/>
                        </a:rPr>
                        <a:t>浜松</a:t>
                      </a:r>
                      <a:r>
                        <a:rPr kumimoji="1" lang="en-US" altLang="ja-JP" sz="1800" b="0" dirty="0" smtClean="0">
                          <a:latin typeface="+mn-lt"/>
                          <a:ea typeface="+mn-ea"/>
                        </a:rPr>
                        <a:t>C9406GC</a:t>
                      </a:r>
                      <a:endParaRPr kumimoji="1" lang="ja-JP" altLang="en-US" sz="1800" b="0" dirty="0">
                        <a:latin typeface="+mn-lt"/>
                        <a:ea typeface="+mn-ea"/>
                      </a:endParaRPr>
                    </a:p>
                  </a:txBody>
                  <a:tcPr/>
                </a:tc>
              </a:tr>
              <a:tr h="283413">
                <a:tc>
                  <a:txBody>
                    <a:bodyPr/>
                    <a:lstStyle/>
                    <a:p>
                      <a:pPr algn="ctr"/>
                      <a:r>
                        <a:rPr kumimoji="1" lang="el-GR" altLang="ja-JP" sz="1800" b="0" dirty="0" smtClean="0">
                          <a:latin typeface="+mn-lt"/>
                          <a:ea typeface="+mn-ea"/>
                        </a:rPr>
                        <a:t>λ</a:t>
                      </a:r>
                      <a:endParaRPr kumimoji="1" lang="ja-JP" altLang="en-US" sz="1800" b="0" dirty="0">
                        <a:latin typeface="+mn-lt"/>
                        <a:ea typeface="+mn-ea"/>
                      </a:endParaRPr>
                    </a:p>
                  </a:txBody>
                  <a:tcPr/>
                </a:tc>
                <a:tc>
                  <a:txBody>
                    <a:bodyPr/>
                    <a:lstStyle/>
                    <a:p>
                      <a:pPr algn="ctr"/>
                      <a:r>
                        <a:rPr kumimoji="1" lang="en-US" altLang="ja-JP" sz="1800" dirty="0" smtClean="0">
                          <a:latin typeface="+mn-lt"/>
                          <a:ea typeface="+mn-ea"/>
                        </a:rPr>
                        <a:t>0.9</a:t>
                      </a:r>
                      <a:r>
                        <a:rPr kumimoji="1" lang="ja-JP" altLang="en-US" sz="1800" dirty="0" smtClean="0">
                          <a:latin typeface="+mn-lt"/>
                          <a:ea typeface="+mn-ea"/>
                        </a:rPr>
                        <a:t>～</a:t>
                      </a:r>
                      <a:r>
                        <a:rPr kumimoji="1" lang="en-US" altLang="ja-JP" sz="1800" dirty="0" smtClean="0">
                          <a:latin typeface="+mn-lt"/>
                          <a:ea typeface="+mn-ea"/>
                        </a:rPr>
                        <a:t>1.6μm</a:t>
                      </a:r>
                      <a:endParaRPr kumimoji="1" lang="ja-JP" altLang="en-US" sz="1800" b="0" dirty="0">
                        <a:latin typeface="+mn-lt"/>
                        <a:ea typeface="+mn-ea"/>
                      </a:endParaRPr>
                    </a:p>
                  </a:txBody>
                  <a:tcPr/>
                </a:tc>
              </a:tr>
              <a:tr h="283413">
                <a:tc>
                  <a:txBody>
                    <a:bodyPr/>
                    <a:lstStyle/>
                    <a:p>
                      <a:pPr algn="ctr"/>
                      <a:r>
                        <a:rPr kumimoji="1" lang="en-US" altLang="ja-JP" sz="1800" b="0" dirty="0" err="1" smtClean="0">
                          <a:latin typeface="+mn-lt"/>
                          <a:ea typeface="+mn-ea"/>
                        </a:rPr>
                        <a:t>Δλ</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7nm</a:t>
                      </a:r>
                      <a:endParaRPr kumimoji="1" lang="ja-JP" altLang="en-US" sz="1800" b="0" dirty="0">
                        <a:latin typeface="+mn-lt"/>
                        <a:ea typeface="+mn-ea"/>
                      </a:endParaRPr>
                    </a:p>
                  </a:txBody>
                  <a:tcPr/>
                </a:tc>
              </a:tr>
            </a:tbl>
          </a:graphicData>
        </a:graphic>
      </p:graphicFrame>
      <p:sp>
        <p:nvSpPr>
          <p:cNvPr id="55" name="テキスト ボックス 54"/>
          <p:cNvSpPr txBox="1"/>
          <p:nvPr/>
        </p:nvSpPr>
        <p:spPr>
          <a:xfrm>
            <a:off x="3059832" y="3752471"/>
            <a:ext cx="1146661" cy="307777"/>
          </a:xfrm>
          <a:prstGeom prst="rect">
            <a:avLst/>
          </a:prstGeom>
          <a:noFill/>
        </p:spPr>
        <p:txBody>
          <a:bodyPr wrap="none" rtlCol="0">
            <a:spAutoFit/>
          </a:bodyPr>
          <a:lstStyle/>
          <a:p>
            <a:r>
              <a:rPr kumimoji="1" lang="en-US" altLang="ja-JP" sz="1400" dirty="0" err="1" smtClean="0"/>
              <a:t>Photo:Takato</a:t>
            </a:r>
            <a:endParaRPr kumimoji="1" lang="ja-JP" altLang="en-US" sz="1400" dirty="0"/>
          </a:p>
        </p:txBody>
      </p:sp>
      <p:sp>
        <p:nvSpPr>
          <p:cNvPr id="56" name="テキスト ボックス 55"/>
          <p:cNvSpPr txBox="1"/>
          <p:nvPr/>
        </p:nvSpPr>
        <p:spPr>
          <a:xfrm>
            <a:off x="7736118" y="6539675"/>
            <a:ext cx="811761" cy="307777"/>
          </a:xfrm>
          <a:prstGeom prst="rect">
            <a:avLst/>
          </a:prstGeom>
          <a:noFill/>
        </p:spPr>
        <p:txBody>
          <a:bodyPr wrap="none" rtlCol="0">
            <a:spAutoFit/>
          </a:bodyPr>
          <a:lstStyle/>
          <a:p>
            <a:r>
              <a:rPr lang="en-US" altLang="ja-JP" sz="1400" dirty="0" smtClean="0"/>
              <a:t>©</a:t>
            </a:r>
            <a:r>
              <a:rPr kumimoji="1" lang="en-US" altLang="ja-JP" sz="1400" dirty="0" err="1" smtClean="0"/>
              <a:t>Takato</a:t>
            </a:r>
            <a:endParaRPr kumimoji="1" lang="ja-JP" altLang="en-US" sz="1400" dirty="0"/>
          </a:p>
        </p:txBody>
      </p:sp>
    </p:spTree>
    <p:extLst>
      <p:ext uri="{BB962C8B-B14F-4D97-AF65-F5344CB8AC3E}">
        <p14:creationId xmlns:p14="http://schemas.microsoft.com/office/powerpoint/2010/main" val="2331201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5. </a:t>
            </a:r>
            <a:r>
              <a:rPr lang="ja-JP" altLang="en-US" sz="3600" dirty="0">
                <a:latin typeface="+mn-ea"/>
              </a:rPr>
              <a:t>大気水蒸気量</a:t>
            </a:r>
            <a:r>
              <a:rPr lang="ja-JP" altLang="en-US" sz="3600" dirty="0" smtClean="0">
                <a:latin typeface="+mn-ea"/>
              </a:rPr>
              <a:t>の観測　</a:t>
            </a:r>
            <a:r>
              <a:rPr lang="en-US" altLang="ja-JP" sz="3600" dirty="0" smtClean="0">
                <a:latin typeface="+mn-ea"/>
              </a:rPr>
              <a:t>2/2</a:t>
            </a:r>
          </a:p>
        </p:txBody>
      </p:sp>
      <p:grpSp>
        <p:nvGrpSpPr>
          <p:cNvPr id="20" name="Group 17"/>
          <p:cNvGrpSpPr/>
          <p:nvPr/>
        </p:nvGrpSpPr>
        <p:grpSpPr>
          <a:xfrm>
            <a:off x="179512" y="1324002"/>
            <a:ext cx="5328592" cy="4158372"/>
            <a:chOff x="899592" y="1338935"/>
            <a:chExt cx="7776864" cy="5519065"/>
          </a:xfrm>
        </p:grpSpPr>
        <p:pic>
          <p:nvPicPr>
            <p:cNvPr id="21" name="Picture 14" descr="pwvH52.png"/>
            <p:cNvPicPr>
              <a:picLocks noChangeAspect="1"/>
            </p:cNvPicPr>
            <p:nvPr/>
          </p:nvPicPr>
          <p:blipFill>
            <a:blip r:embed="rId2" cstate="print"/>
            <a:stretch>
              <a:fillRect/>
            </a:stretch>
          </p:blipFill>
          <p:spPr>
            <a:xfrm>
              <a:off x="899592" y="1338935"/>
              <a:ext cx="7776864" cy="5519065"/>
            </a:xfrm>
            <a:prstGeom prst="rect">
              <a:avLst/>
            </a:prstGeom>
          </p:spPr>
        </p:pic>
        <p:sp>
          <p:nvSpPr>
            <p:cNvPr id="22" name="TextBox 12"/>
            <p:cNvSpPr txBox="1"/>
            <p:nvPr/>
          </p:nvSpPr>
          <p:spPr>
            <a:xfrm>
              <a:off x="4572000" y="4437112"/>
              <a:ext cx="2161233" cy="369332"/>
            </a:xfrm>
            <a:prstGeom prst="rect">
              <a:avLst/>
            </a:prstGeom>
            <a:solidFill>
              <a:schemeClr val="bg1"/>
            </a:solidFill>
          </p:spPr>
          <p:txBody>
            <a:bodyPr wrap="none" rtlCol="0">
              <a:spAutoFit/>
            </a:bodyPr>
            <a:lstStyle/>
            <a:p>
              <a:r>
                <a:rPr kumimoji="1" lang="en-US" altLang="ja-JP" dirty="0" smtClean="0">
                  <a:solidFill>
                    <a:srgbClr val="00B0F0"/>
                  </a:solidFill>
                </a:rPr>
                <a:t>Best season 25% tile</a:t>
              </a:r>
              <a:endParaRPr kumimoji="1" lang="ja-JP" altLang="en-US">
                <a:solidFill>
                  <a:srgbClr val="00B0F0"/>
                </a:solidFill>
              </a:endParaRPr>
            </a:p>
          </p:txBody>
        </p:sp>
        <p:sp>
          <p:nvSpPr>
            <p:cNvPr id="23" name="TextBox 6"/>
            <p:cNvSpPr txBox="1"/>
            <p:nvPr/>
          </p:nvSpPr>
          <p:spPr>
            <a:xfrm>
              <a:off x="7596336" y="4139788"/>
              <a:ext cx="1080120" cy="490184"/>
            </a:xfrm>
            <a:prstGeom prst="rect">
              <a:avLst/>
            </a:prstGeom>
            <a:solidFill>
              <a:schemeClr val="bg1"/>
            </a:solidFill>
            <a:ln>
              <a:solidFill>
                <a:schemeClr val="bg1"/>
              </a:solidFill>
            </a:ln>
          </p:spPr>
          <p:txBody>
            <a:bodyPr wrap="square" rtlCol="0">
              <a:spAutoFit/>
            </a:bodyPr>
            <a:lstStyle/>
            <a:p>
              <a:r>
                <a:rPr kumimoji="1" lang="en-US" altLang="ja-JP" dirty="0" err="1" smtClean="0"/>
                <a:t>Tolar</a:t>
              </a:r>
              <a:endParaRPr kumimoji="1" lang="ja-JP" altLang="en-US" dirty="0"/>
            </a:p>
          </p:txBody>
        </p:sp>
        <p:sp>
          <p:nvSpPr>
            <p:cNvPr id="24" name="TextBox 7"/>
            <p:cNvSpPr txBox="1"/>
            <p:nvPr/>
          </p:nvSpPr>
          <p:spPr>
            <a:xfrm>
              <a:off x="6228184" y="3645024"/>
              <a:ext cx="1799339" cy="369332"/>
            </a:xfrm>
            <a:prstGeom prst="rect">
              <a:avLst/>
            </a:prstGeom>
            <a:solidFill>
              <a:schemeClr val="bg1"/>
            </a:solidFill>
          </p:spPr>
          <p:txBody>
            <a:bodyPr wrap="none" rtlCol="0">
              <a:spAutoFit/>
            </a:bodyPr>
            <a:lstStyle/>
            <a:p>
              <a:r>
                <a:rPr kumimoji="1" lang="en-US" altLang="ja-JP" dirty="0" smtClean="0"/>
                <a:t>San Pedro </a:t>
              </a:r>
              <a:r>
                <a:rPr kumimoji="1" lang="en-US" altLang="ja-JP" dirty="0" err="1" smtClean="0"/>
                <a:t>Partir</a:t>
              </a:r>
              <a:endParaRPr kumimoji="1" lang="ja-JP" altLang="en-US"/>
            </a:p>
          </p:txBody>
        </p:sp>
        <p:sp>
          <p:nvSpPr>
            <p:cNvPr id="25" name="TextBox 8"/>
            <p:cNvSpPr txBox="1"/>
            <p:nvPr/>
          </p:nvSpPr>
          <p:spPr>
            <a:xfrm>
              <a:off x="5780767" y="3347700"/>
              <a:ext cx="1311513" cy="369332"/>
            </a:xfrm>
            <a:prstGeom prst="rect">
              <a:avLst/>
            </a:prstGeom>
            <a:solidFill>
              <a:schemeClr val="bg1"/>
            </a:solidFill>
          </p:spPr>
          <p:txBody>
            <a:bodyPr wrap="none" rtlCol="0">
              <a:spAutoFit/>
            </a:bodyPr>
            <a:lstStyle/>
            <a:p>
              <a:r>
                <a:rPr kumimoji="1" lang="en-US" altLang="ja-JP" dirty="0" err="1" smtClean="0"/>
                <a:t>Armazones</a:t>
              </a:r>
              <a:endParaRPr kumimoji="1" lang="ja-JP" altLang="en-US"/>
            </a:p>
          </p:txBody>
        </p:sp>
        <p:sp>
          <p:nvSpPr>
            <p:cNvPr id="27" name="TextBox 9"/>
            <p:cNvSpPr txBox="1"/>
            <p:nvPr/>
          </p:nvSpPr>
          <p:spPr>
            <a:xfrm>
              <a:off x="4712381" y="2699628"/>
              <a:ext cx="1299779" cy="369332"/>
            </a:xfrm>
            <a:prstGeom prst="rect">
              <a:avLst/>
            </a:prstGeom>
            <a:solidFill>
              <a:schemeClr val="bg1"/>
            </a:solidFill>
          </p:spPr>
          <p:txBody>
            <a:bodyPr wrap="none" rtlCol="0">
              <a:spAutoFit/>
            </a:bodyPr>
            <a:lstStyle/>
            <a:p>
              <a:r>
                <a:rPr kumimoji="1" lang="en-US" altLang="ja-JP" dirty="0" smtClean="0"/>
                <a:t>Mauna Kea</a:t>
              </a:r>
              <a:endParaRPr kumimoji="1" lang="ja-JP" altLang="en-US"/>
            </a:p>
          </p:txBody>
        </p:sp>
        <p:sp>
          <p:nvSpPr>
            <p:cNvPr id="28" name="TextBox 10"/>
            <p:cNvSpPr txBox="1"/>
            <p:nvPr/>
          </p:nvSpPr>
          <p:spPr>
            <a:xfrm>
              <a:off x="4244167" y="2339588"/>
              <a:ext cx="1191929" cy="369332"/>
            </a:xfrm>
            <a:prstGeom prst="rect">
              <a:avLst/>
            </a:prstGeom>
            <a:solidFill>
              <a:schemeClr val="bg1"/>
            </a:solidFill>
          </p:spPr>
          <p:txBody>
            <a:bodyPr wrap="none" rtlCol="0">
              <a:spAutoFit/>
            </a:bodyPr>
            <a:lstStyle/>
            <a:p>
              <a:r>
                <a:rPr kumimoji="1" lang="en-US" altLang="ja-JP" dirty="0" err="1" smtClean="0"/>
                <a:t>Tolonchar</a:t>
              </a:r>
              <a:endParaRPr kumimoji="1" lang="ja-JP" altLang="en-US"/>
            </a:p>
          </p:txBody>
        </p:sp>
        <p:sp>
          <p:nvSpPr>
            <p:cNvPr id="30" name="TextBox 11"/>
            <p:cNvSpPr txBox="1"/>
            <p:nvPr/>
          </p:nvSpPr>
          <p:spPr>
            <a:xfrm>
              <a:off x="1835697" y="2644921"/>
              <a:ext cx="1225591" cy="369332"/>
            </a:xfrm>
            <a:prstGeom prst="rect">
              <a:avLst/>
            </a:prstGeom>
            <a:solidFill>
              <a:schemeClr val="bg1"/>
            </a:solidFill>
          </p:spPr>
          <p:txBody>
            <a:bodyPr wrap="none" rtlCol="0">
              <a:spAutoFit/>
            </a:bodyPr>
            <a:lstStyle/>
            <a:p>
              <a:r>
                <a:rPr kumimoji="1" lang="en-US" altLang="ja-JP" dirty="0" smtClean="0"/>
                <a:t>Dome Fuji</a:t>
              </a:r>
              <a:endParaRPr kumimoji="1" lang="ja-JP" altLang="en-US" dirty="0"/>
            </a:p>
          </p:txBody>
        </p:sp>
        <p:sp>
          <p:nvSpPr>
            <p:cNvPr id="42" name="TextBox 15"/>
            <p:cNvSpPr txBox="1"/>
            <p:nvPr/>
          </p:nvSpPr>
          <p:spPr>
            <a:xfrm>
              <a:off x="3800126" y="1916832"/>
              <a:ext cx="1059906" cy="369332"/>
            </a:xfrm>
            <a:prstGeom prst="rect">
              <a:avLst/>
            </a:prstGeom>
            <a:solidFill>
              <a:schemeClr val="bg1"/>
            </a:solidFill>
          </p:spPr>
          <p:txBody>
            <a:bodyPr wrap="none" rtlCol="0">
              <a:spAutoFit/>
            </a:bodyPr>
            <a:lstStyle/>
            <a:p>
              <a:r>
                <a:rPr kumimoji="1" lang="en-US" altLang="ja-JP" dirty="0" smtClean="0"/>
                <a:t>Atacama</a:t>
              </a:r>
              <a:endParaRPr kumimoji="1" lang="ja-JP" altLang="en-US"/>
            </a:p>
          </p:txBody>
        </p:sp>
        <p:sp>
          <p:nvSpPr>
            <p:cNvPr id="43" name="Oval 16"/>
            <p:cNvSpPr/>
            <p:nvPr/>
          </p:nvSpPr>
          <p:spPr>
            <a:xfrm>
              <a:off x="2483768" y="39330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TextBox 18"/>
            <p:cNvSpPr txBox="1"/>
            <p:nvPr/>
          </p:nvSpPr>
          <p:spPr>
            <a:xfrm>
              <a:off x="1979712" y="4068361"/>
              <a:ext cx="1008111" cy="584775"/>
            </a:xfrm>
            <a:prstGeom prst="rect">
              <a:avLst/>
            </a:prstGeom>
            <a:solidFill>
              <a:schemeClr val="bg1"/>
            </a:solidFill>
          </p:spPr>
          <p:txBody>
            <a:bodyPr wrap="square" rtlCol="0">
              <a:spAutoFit/>
            </a:bodyPr>
            <a:lstStyle/>
            <a:p>
              <a:pPr algn="ctr"/>
              <a:r>
                <a:rPr kumimoji="1" lang="en-US" altLang="ja-JP" dirty="0" smtClean="0"/>
                <a:t>SP</a:t>
              </a:r>
            </a:p>
            <a:p>
              <a:pPr algn="ctr"/>
              <a:r>
                <a:rPr lang="en-US" altLang="ja-JP" sz="1400" dirty="0" smtClean="0"/>
                <a:t>(summer)</a:t>
              </a:r>
              <a:endParaRPr kumimoji="1" lang="ja-JP" altLang="en-US" sz="1400" dirty="0"/>
            </a:p>
          </p:txBody>
        </p:sp>
      </p:grpSp>
      <p:sp>
        <p:nvSpPr>
          <p:cNvPr id="45" name="TextBox 19"/>
          <p:cNvSpPr txBox="1"/>
          <p:nvPr/>
        </p:nvSpPr>
        <p:spPr>
          <a:xfrm>
            <a:off x="4219099" y="3981200"/>
            <a:ext cx="1433021" cy="523220"/>
          </a:xfrm>
          <a:prstGeom prst="rect">
            <a:avLst/>
          </a:prstGeom>
          <a:noFill/>
        </p:spPr>
        <p:txBody>
          <a:bodyPr wrap="none" rtlCol="0">
            <a:spAutoFit/>
          </a:bodyPr>
          <a:lstStyle/>
          <a:p>
            <a:r>
              <a:rPr kumimoji="1" lang="en-US" altLang="ja-JP" sz="1400" dirty="0" err="1" smtClean="0"/>
              <a:t>Otarola</a:t>
            </a:r>
            <a:r>
              <a:rPr kumimoji="1" lang="en-US" altLang="ja-JP" sz="1400" dirty="0" smtClean="0"/>
              <a:t>+ 2010</a:t>
            </a:r>
          </a:p>
          <a:p>
            <a:r>
              <a:rPr lang="en-US" altLang="ja-JP" sz="1400" dirty="0" smtClean="0"/>
              <a:t>Valenziano+1999</a:t>
            </a:r>
            <a:endParaRPr kumimoji="1" lang="ja-JP" altLang="en-US" sz="1400" dirty="0"/>
          </a:p>
        </p:txBody>
      </p:sp>
      <p:sp>
        <p:nvSpPr>
          <p:cNvPr id="46" name="テキスト ボックス 45"/>
          <p:cNvSpPr txBox="1"/>
          <p:nvPr/>
        </p:nvSpPr>
        <p:spPr>
          <a:xfrm>
            <a:off x="5484702" y="1721329"/>
            <a:ext cx="1346844" cy="369332"/>
          </a:xfrm>
          <a:prstGeom prst="rect">
            <a:avLst/>
          </a:prstGeom>
          <a:noFill/>
        </p:spPr>
        <p:txBody>
          <a:bodyPr wrap="none" rtlCol="0">
            <a:spAutoFit/>
          </a:bodyPr>
          <a:lstStyle/>
          <a:p>
            <a:r>
              <a:rPr lang="ja-JP" altLang="en-US" b="1" dirty="0">
                <a:solidFill>
                  <a:srgbClr val="0070C0"/>
                </a:solidFill>
              </a:rPr>
              <a:t>○</a:t>
            </a:r>
            <a:r>
              <a:rPr lang="ja-JP" altLang="en-US" b="1" dirty="0" smtClean="0">
                <a:solidFill>
                  <a:srgbClr val="0070C0"/>
                </a:solidFill>
              </a:rPr>
              <a:t>観測結果</a:t>
            </a:r>
            <a:endParaRPr lang="en-US" altLang="ja-JP" b="1" dirty="0">
              <a:solidFill>
                <a:srgbClr val="0070C0"/>
              </a:solidFill>
            </a:endParaRPr>
          </a:p>
        </p:txBody>
      </p:sp>
      <p:sp>
        <p:nvSpPr>
          <p:cNvPr id="47" name="テキスト ボックス 46"/>
          <p:cNvSpPr txBox="1"/>
          <p:nvPr/>
        </p:nvSpPr>
        <p:spPr>
          <a:xfrm>
            <a:off x="5820495" y="3504146"/>
            <a:ext cx="2643672" cy="738664"/>
          </a:xfrm>
          <a:prstGeom prst="rect">
            <a:avLst/>
          </a:prstGeom>
          <a:noFill/>
        </p:spPr>
        <p:txBody>
          <a:bodyPr wrap="none" rtlCol="0">
            <a:spAutoFit/>
          </a:bodyPr>
          <a:lstStyle/>
          <a:p>
            <a:r>
              <a:rPr lang="ja-JP" altLang="en-US" sz="1400" b="1" dirty="0"/>
              <a:t>黒</a:t>
            </a:r>
            <a:r>
              <a:rPr lang="ja-JP" altLang="en-US" sz="1400" dirty="0" smtClean="0"/>
              <a:t>：「温帯」の観測地の値</a:t>
            </a:r>
            <a:endParaRPr lang="en-US" altLang="ja-JP" sz="1400" dirty="0" smtClean="0"/>
          </a:p>
          <a:p>
            <a:r>
              <a:rPr lang="ja-JP" altLang="en-US" sz="1400" b="1" dirty="0">
                <a:solidFill>
                  <a:srgbClr val="0070C0"/>
                </a:solidFill>
              </a:rPr>
              <a:t>青</a:t>
            </a:r>
            <a:r>
              <a:rPr kumimoji="1" lang="ja-JP" altLang="en-US" sz="1400" dirty="0" smtClean="0"/>
              <a:t>：「温帯」のベストシーズンの値</a:t>
            </a:r>
            <a:endParaRPr lang="en-US" altLang="ja-JP" sz="1400" dirty="0"/>
          </a:p>
          <a:p>
            <a:r>
              <a:rPr lang="ja-JP" altLang="en-US" sz="1400" b="1" dirty="0">
                <a:solidFill>
                  <a:srgbClr val="FF0000"/>
                </a:solidFill>
              </a:rPr>
              <a:t>赤</a:t>
            </a:r>
            <a:r>
              <a:rPr lang="ja-JP" altLang="en-US" sz="1400" dirty="0" smtClean="0"/>
              <a:t>：観測結果</a:t>
            </a:r>
            <a:endParaRPr lang="en-US" altLang="ja-JP" sz="1400" dirty="0" smtClean="0"/>
          </a:p>
        </p:txBody>
      </p:sp>
      <p:sp>
        <p:nvSpPr>
          <p:cNvPr id="48" name="テキスト ボックス 47"/>
          <p:cNvSpPr txBox="1"/>
          <p:nvPr/>
        </p:nvSpPr>
        <p:spPr>
          <a:xfrm>
            <a:off x="5820495" y="4417948"/>
            <a:ext cx="2105063" cy="523220"/>
          </a:xfrm>
          <a:prstGeom prst="rect">
            <a:avLst/>
          </a:prstGeom>
          <a:noFill/>
        </p:spPr>
        <p:txBody>
          <a:bodyPr wrap="none" rtlCol="0">
            <a:spAutoFit/>
          </a:bodyPr>
          <a:lstStyle/>
          <a:p>
            <a:r>
              <a:rPr kumimoji="1" lang="ja-JP" altLang="en-US" sz="1400" dirty="0" smtClean="0"/>
              <a:t>横軸：大気水蒸気量</a:t>
            </a:r>
            <a:r>
              <a:rPr kumimoji="1" lang="en-US" altLang="ja-JP" sz="1400" dirty="0" smtClean="0"/>
              <a:t>(mm)</a:t>
            </a:r>
          </a:p>
          <a:p>
            <a:r>
              <a:rPr lang="ja-JP" altLang="en-US" sz="1400" dirty="0" smtClean="0"/>
              <a:t>縦軸：</a:t>
            </a:r>
            <a:r>
              <a:rPr lang="ja-JP" altLang="en-US" sz="1400" dirty="0"/>
              <a:t>観測地の標高</a:t>
            </a:r>
            <a:endParaRPr kumimoji="1" lang="ja-JP" altLang="en-US" sz="1400" dirty="0"/>
          </a:p>
        </p:txBody>
      </p:sp>
      <p:sp>
        <p:nvSpPr>
          <p:cNvPr id="50" name="テキスト ボックス 49"/>
          <p:cNvSpPr txBox="1"/>
          <p:nvPr/>
        </p:nvSpPr>
        <p:spPr>
          <a:xfrm>
            <a:off x="4041143" y="5201149"/>
            <a:ext cx="811761" cy="307777"/>
          </a:xfrm>
          <a:prstGeom prst="rect">
            <a:avLst/>
          </a:prstGeom>
          <a:noFill/>
        </p:spPr>
        <p:txBody>
          <a:bodyPr wrap="none" rtlCol="0">
            <a:spAutoFit/>
          </a:bodyPr>
          <a:lstStyle/>
          <a:p>
            <a:r>
              <a:rPr lang="en-US" altLang="ja-JP" sz="1400" dirty="0" smtClean="0"/>
              <a:t>©</a:t>
            </a:r>
            <a:r>
              <a:rPr kumimoji="1" lang="en-US" altLang="ja-JP" sz="1400" dirty="0" err="1" smtClean="0"/>
              <a:t>Takato</a:t>
            </a:r>
            <a:endParaRPr kumimoji="1" lang="ja-JP" altLang="en-US" sz="1400" dirty="0"/>
          </a:p>
        </p:txBody>
      </p:sp>
      <p:sp>
        <p:nvSpPr>
          <p:cNvPr id="3" name="テキスト ボックス 2"/>
          <p:cNvSpPr txBox="1"/>
          <p:nvPr/>
        </p:nvSpPr>
        <p:spPr>
          <a:xfrm>
            <a:off x="5508104" y="2124615"/>
            <a:ext cx="3128947" cy="923330"/>
          </a:xfrm>
          <a:prstGeom prst="rect">
            <a:avLst/>
          </a:prstGeom>
          <a:noFill/>
        </p:spPr>
        <p:txBody>
          <a:bodyPr wrap="square" rtlCol="0">
            <a:spAutoFit/>
          </a:bodyPr>
          <a:lstStyle/>
          <a:p>
            <a:r>
              <a:rPr kumimoji="1" lang="en-US" altLang="ja-JP" dirty="0" smtClean="0"/>
              <a:t>S16 </a:t>
            </a:r>
            <a:r>
              <a:rPr kumimoji="1" lang="ja-JP" altLang="en-US" dirty="0" smtClean="0"/>
              <a:t>→</a:t>
            </a:r>
            <a:r>
              <a:rPr lang="ja-JP" altLang="en-US" dirty="0"/>
              <a:t> </a:t>
            </a:r>
            <a:r>
              <a:rPr lang="ja-JP" altLang="en-US" dirty="0" smtClean="0"/>
              <a:t>ドームふじ基地 → </a:t>
            </a:r>
            <a:r>
              <a:rPr lang="en-US" altLang="ja-JP" dirty="0" smtClean="0"/>
              <a:t>S16 (</a:t>
            </a:r>
            <a:r>
              <a:rPr lang="ja-JP" altLang="en-US" dirty="0" smtClean="0"/>
              <a:t> </a:t>
            </a:r>
            <a:r>
              <a:rPr lang="en-US" altLang="ja-JP" dirty="0" smtClean="0"/>
              <a:t>+ </a:t>
            </a:r>
            <a:r>
              <a:rPr lang="ja-JP" altLang="en-US" dirty="0" smtClean="0"/>
              <a:t>しらせ船上 </a:t>
            </a:r>
            <a:r>
              <a:rPr lang="en-US" altLang="ja-JP" dirty="0" smtClean="0"/>
              <a:t>)</a:t>
            </a:r>
            <a:r>
              <a:rPr lang="ja-JP" altLang="en-US" dirty="0" smtClean="0"/>
              <a:t>で水蒸気量の観測を実施</a:t>
            </a:r>
            <a:endParaRPr kumimoji="1" lang="ja-JP" altLang="en-US" dirty="0"/>
          </a:p>
        </p:txBody>
      </p:sp>
      <p:sp>
        <p:nvSpPr>
          <p:cNvPr id="5" name="テキスト ボックス 4"/>
          <p:cNvSpPr txBox="1"/>
          <p:nvPr/>
        </p:nvSpPr>
        <p:spPr>
          <a:xfrm>
            <a:off x="604722" y="5661248"/>
            <a:ext cx="8052525" cy="646331"/>
          </a:xfrm>
          <a:prstGeom prst="rect">
            <a:avLst/>
          </a:prstGeom>
          <a:noFill/>
        </p:spPr>
        <p:txBody>
          <a:bodyPr wrap="square" rtlCol="0">
            <a:spAutoFit/>
          </a:bodyPr>
          <a:lstStyle/>
          <a:p>
            <a:r>
              <a:rPr kumimoji="1" lang="ja-JP" altLang="en-US" dirty="0" smtClean="0"/>
              <a:t>気温の高い夏期にもかかわらず、ドームふじの大気水蒸気量は他の温帯サイトに比べて極めて小さい値</a:t>
            </a:r>
            <a:r>
              <a:rPr kumimoji="1" lang="en-US" altLang="ja-JP" dirty="0" smtClean="0"/>
              <a:t>(</a:t>
            </a:r>
            <a:r>
              <a:rPr kumimoji="1" lang="ja-JP" altLang="en-US" dirty="0" smtClean="0"/>
              <a:t>約</a:t>
            </a:r>
            <a:r>
              <a:rPr kumimoji="1" lang="en-US" altLang="ja-JP" dirty="0" smtClean="0"/>
              <a:t>0.6mm)</a:t>
            </a:r>
            <a:r>
              <a:rPr kumimoji="1" lang="ja-JP" altLang="en-US" dirty="0" smtClean="0"/>
              <a:t>であることがわかった。</a:t>
            </a:r>
            <a:endParaRPr kumimoji="1" lang="ja-JP" altLang="en-US" dirty="0"/>
          </a:p>
        </p:txBody>
      </p:sp>
    </p:spTree>
    <p:extLst>
      <p:ext uri="{BB962C8B-B14F-4D97-AF65-F5344CB8AC3E}">
        <p14:creationId xmlns:p14="http://schemas.microsoft.com/office/powerpoint/2010/main" val="4038004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6. </a:t>
            </a:r>
            <a:r>
              <a:rPr lang="ja-JP" altLang="en-US" sz="3600" dirty="0" smtClean="0">
                <a:latin typeface="+mn-ea"/>
              </a:rPr>
              <a:t>シーイングの観測　</a:t>
            </a:r>
            <a:r>
              <a:rPr lang="en-US" altLang="ja-JP" sz="3600" dirty="0" smtClean="0">
                <a:latin typeface="+mn-ea"/>
              </a:rPr>
              <a:t>1/3</a:t>
            </a:r>
          </a:p>
        </p:txBody>
      </p:sp>
      <p:sp>
        <p:nvSpPr>
          <p:cNvPr id="26" name="正方形/長方形 25"/>
          <p:cNvSpPr/>
          <p:nvPr/>
        </p:nvSpPr>
        <p:spPr>
          <a:xfrm>
            <a:off x="205223" y="1486224"/>
            <a:ext cx="4314964" cy="369332"/>
          </a:xfrm>
          <a:prstGeom prst="rect">
            <a:avLst/>
          </a:prstGeom>
        </p:spPr>
        <p:txBody>
          <a:bodyPr wrap="none">
            <a:spAutoFit/>
          </a:bodyPr>
          <a:lstStyle/>
          <a:p>
            <a:r>
              <a:rPr lang="en-US" altLang="ja-JP" b="1" u="sng" dirty="0" smtClean="0">
                <a:solidFill>
                  <a:srgbClr val="0070C0"/>
                </a:solidFill>
              </a:rPr>
              <a:t>Differential Image Motion Monitor (DIMM)</a:t>
            </a:r>
            <a:endParaRPr lang="ja-JP" altLang="en-US" b="1" u="sng" dirty="0">
              <a:solidFill>
                <a:srgbClr val="0070C0"/>
              </a:solidFill>
            </a:endParaRPr>
          </a:p>
        </p:txBody>
      </p:sp>
      <p:sp>
        <p:nvSpPr>
          <p:cNvPr id="31" name="正方形/長方形 30"/>
          <p:cNvSpPr/>
          <p:nvPr/>
        </p:nvSpPr>
        <p:spPr>
          <a:xfrm>
            <a:off x="205224" y="2045747"/>
            <a:ext cx="4494772" cy="2031325"/>
          </a:xfrm>
          <a:prstGeom prst="rect">
            <a:avLst/>
          </a:prstGeom>
        </p:spPr>
        <p:txBody>
          <a:bodyPr wrap="square">
            <a:spAutoFit/>
          </a:bodyPr>
          <a:lstStyle/>
          <a:p>
            <a:pPr algn="just"/>
            <a:r>
              <a:rPr lang="en-US" altLang="ja-JP" dirty="0" smtClean="0"/>
              <a:t>DIMM</a:t>
            </a:r>
            <a:r>
              <a:rPr lang="ja-JP" altLang="en-US" dirty="0" smtClean="0"/>
              <a:t>と呼ばれる装置で大気揺らぎを測定。</a:t>
            </a:r>
            <a:endParaRPr lang="en-US" altLang="ja-JP" dirty="0" smtClean="0"/>
          </a:p>
          <a:p>
            <a:pPr algn="just"/>
            <a:r>
              <a:rPr lang="en-US" altLang="ja-JP" dirty="0" smtClean="0"/>
              <a:t>DIMM</a:t>
            </a:r>
            <a:r>
              <a:rPr lang="ja-JP" altLang="en-US" dirty="0" smtClean="0"/>
              <a:t>とは距離</a:t>
            </a:r>
            <a:r>
              <a:rPr lang="en-US" altLang="ja-JP" dirty="0" smtClean="0"/>
              <a:t>d</a:t>
            </a:r>
            <a:r>
              <a:rPr lang="ja-JP" altLang="en-US" dirty="0" smtClean="0"/>
              <a:t>離れた</a:t>
            </a:r>
            <a:r>
              <a:rPr lang="en-US" altLang="ja-JP" dirty="0" smtClean="0"/>
              <a:t>2</a:t>
            </a:r>
            <a:r>
              <a:rPr lang="ja-JP" altLang="en-US" dirty="0" err="1"/>
              <a:t>つの</a:t>
            </a:r>
            <a:r>
              <a:rPr lang="ja-JP" altLang="en-US" dirty="0" smtClean="0"/>
              <a:t>開口</a:t>
            </a:r>
            <a:r>
              <a:rPr lang="en-US" altLang="ja-JP" dirty="0" smtClean="0"/>
              <a:t>(</a:t>
            </a:r>
            <a:r>
              <a:rPr lang="ja-JP" altLang="en-US" dirty="0" smtClean="0"/>
              <a:t>口径</a:t>
            </a:r>
            <a:r>
              <a:rPr lang="en-US" altLang="ja-JP" dirty="0" smtClean="0"/>
              <a:t>D)</a:t>
            </a:r>
            <a:r>
              <a:rPr lang="ja-JP" altLang="en-US" dirty="0" smtClean="0"/>
              <a:t>で</a:t>
            </a:r>
            <a:r>
              <a:rPr lang="ja-JP" altLang="en-US" dirty="0"/>
              <a:t>得られた同じ星</a:t>
            </a:r>
            <a:r>
              <a:rPr lang="ja-JP" altLang="en-US" dirty="0" smtClean="0"/>
              <a:t>の相対的</a:t>
            </a:r>
            <a:r>
              <a:rPr lang="ja-JP" altLang="en-US" dirty="0"/>
              <a:t>な位置揺らぎからシーイングを求める</a:t>
            </a:r>
            <a:r>
              <a:rPr lang="ja-JP" altLang="en-US" dirty="0" smtClean="0"/>
              <a:t>テクニック。</a:t>
            </a:r>
            <a:r>
              <a:rPr lang="en-US" altLang="ja-JP" dirty="0" smtClean="0"/>
              <a:t>2</a:t>
            </a:r>
            <a:r>
              <a:rPr lang="ja-JP" altLang="en-US" dirty="0" err="1" smtClean="0"/>
              <a:t>つの</a:t>
            </a:r>
            <a:r>
              <a:rPr lang="ja-JP" altLang="en-US" dirty="0" smtClean="0"/>
              <a:t>星の位置分散</a:t>
            </a:r>
            <a:r>
              <a:rPr lang="en-US" altLang="ja-JP" dirty="0" smtClean="0"/>
              <a:t>σ</a:t>
            </a:r>
            <a:r>
              <a:rPr lang="en-US" altLang="ja-JP" baseline="30000" dirty="0" smtClean="0"/>
              <a:t>2</a:t>
            </a:r>
            <a:r>
              <a:rPr lang="ja-JP" altLang="en-US" dirty="0" smtClean="0"/>
              <a:t>は</a:t>
            </a:r>
            <a:r>
              <a:rPr lang="en-US" altLang="ja-JP" dirty="0" smtClean="0"/>
              <a:t>Kolmogorov</a:t>
            </a:r>
            <a:r>
              <a:rPr lang="ja-JP" altLang="en-US" dirty="0" smtClean="0"/>
              <a:t>乱流を仮定すると</a:t>
            </a:r>
            <a:r>
              <a:rPr lang="en-US" altLang="ja-JP" dirty="0" smtClean="0"/>
              <a:t>Fried</a:t>
            </a:r>
            <a:r>
              <a:rPr lang="ja-JP" altLang="en-US" dirty="0" smtClean="0"/>
              <a:t>パラメータ</a:t>
            </a:r>
            <a:r>
              <a:rPr lang="en-US" altLang="ja-JP" dirty="0" smtClean="0"/>
              <a:t>r</a:t>
            </a:r>
            <a:r>
              <a:rPr lang="en-US" altLang="ja-JP" baseline="-25000" dirty="0" smtClean="0"/>
              <a:t>0</a:t>
            </a:r>
            <a:r>
              <a:rPr lang="ja-JP" altLang="en-US" dirty="0" smtClean="0"/>
              <a:t>書け、シーイング</a:t>
            </a:r>
            <a:r>
              <a:rPr lang="en-US" altLang="ja-JP" dirty="0" smtClean="0"/>
              <a:t>θ</a:t>
            </a:r>
            <a:r>
              <a:rPr lang="ja-JP" altLang="en-US" dirty="0"/>
              <a:t>は</a:t>
            </a:r>
            <a:r>
              <a:rPr lang="en-US" altLang="ja-JP" dirty="0" smtClean="0"/>
              <a:t>Fried</a:t>
            </a:r>
            <a:r>
              <a:rPr lang="ja-JP" altLang="en-US" dirty="0" smtClean="0"/>
              <a:t>パラメーターの関数でかける。</a:t>
            </a:r>
            <a:endParaRPr lang="en-US" altLang="ja-JP" dirty="0" smtClean="0"/>
          </a:p>
        </p:txBody>
      </p:sp>
      <p:pic>
        <p:nvPicPr>
          <p:cNvPr id="32" name="Picture 2" descr="\begin{eqnarray}&#10; \sigma_l^2&amp;=&amp;2\lambda^2r_0^{-\frac{5}{3}}(0.179D^{-\frac{1}{3}}-0.0968d^{-\frac{1}{3}}) \\&#10; \sigma_t^2&amp;=&amp;2\lambda^2r_0^{-\frac{5}{3}}(0.179D^{-\frac{1}{3}}-0.145d^{-\frac{1}{3}})&#10;\end{eqnarray}">
            <a:hlinkClick r:id="rId2"/>
          </p:cNvPr>
          <p:cNvPicPr>
            <a:picLocks noChangeAspect="1" noChangeArrowheads="1"/>
          </p:cNvPicPr>
          <p:nvPr/>
        </p:nvPicPr>
        <p:blipFill rotWithShape="1">
          <a:blip r:embed="rId3">
            <a:duotone>
              <a:prstClr val="black"/>
              <a:schemeClr val="tx1">
                <a:tint val="45000"/>
                <a:satMod val="400000"/>
              </a:schemeClr>
            </a:duotone>
            <a:extLst>
              <a:ext uri="{28A0092B-C50C-407E-A947-70E740481C1C}">
                <a14:useLocalDpi xmlns:a14="http://schemas.microsoft.com/office/drawing/2010/main" val="0"/>
              </a:ext>
            </a:extLst>
          </a:blip>
          <a:srcRect r="29491"/>
          <a:stretch/>
        </p:blipFill>
        <p:spPr bwMode="auto">
          <a:xfrm>
            <a:off x="953980" y="4990772"/>
            <a:ext cx="3341902" cy="5984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begin{eqnarray}&#10; \theta=0.98\frac{\lambda}{r_0}&#10;\label{eq:005}&#10;\end{eqnarray}">
            <a:hlinkClick r:id="rId4"/>
          </p:cNvPr>
          <p:cNvPicPr>
            <a:picLocks noChangeAspect="1" noChangeArrowheads="1"/>
          </p:cNvPicPr>
          <p:nvPr/>
        </p:nvPicPr>
        <p:blipFill rotWithShape="1">
          <a:blip r:embed="rId5">
            <a:duotone>
              <a:prstClr val="black"/>
              <a:schemeClr val="tx1">
                <a:tint val="45000"/>
                <a:satMod val="400000"/>
              </a:schemeClr>
            </a:duotone>
            <a:extLst>
              <a:ext uri="{28A0092B-C50C-407E-A947-70E740481C1C}">
                <a14:useLocalDpi xmlns:a14="http://schemas.microsoft.com/office/drawing/2010/main" val="0"/>
              </a:ext>
            </a:extLst>
          </a:blip>
          <a:srcRect r="76316"/>
          <a:stretch/>
        </p:blipFill>
        <p:spPr bwMode="auto">
          <a:xfrm>
            <a:off x="953979" y="4366255"/>
            <a:ext cx="942899" cy="430897"/>
          </a:xfrm>
          <a:prstGeom prst="rect">
            <a:avLst/>
          </a:prstGeom>
          <a:noFill/>
          <a:extLst>
            <a:ext uri="{909E8E84-426E-40DD-AFC4-6F175D3DCCD1}">
              <a14:hiddenFill xmlns:a14="http://schemas.microsoft.com/office/drawing/2010/main">
                <a:solidFill>
                  <a:srgbClr val="FFFFFF"/>
                </a:solidFill>
              </a14:hiddenFill>
            </a:ext>
          </a:extLst>
        </p:spPr>
      </p:pic>
      <p:sp>
        <p:nvSpPr>
          <p:cNvPr id="35" name="正方形/長方形 34"/>
          <p:cNvSpPr/>
          <p:nvPr/>
        </p:nvSpPr>
        <p:spPr>
          <a:xfrm>
            <a:off x="4699996" y="1311151"/>
            <a:ext cx="4320000" cy="3095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2" descr="DIMM001"/>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t="52672" b="2304"/>
          <a:stretch/>
        </p:blipFill>
        <p:spPr bwMode="auto">
          <a:xfrm>
            <a:off x="6041418" y="1732262"/>
            <a:ext cx="2278829" cy="2673956"/>
          </a:xfrm>
          <a:prstGeom prst="rect">
            <a:avLst/>
          </a:prstGeom>
          <a:noFill/>
          <a:ln w="12700">
            <a:noFill/>
          </a:ln>
          <a:extLst>
            <a:ext uri="{909E8E84-426E-40DD-AFC4-6F175D3DCCD1}">
              <a14:hiddenFill xmlns:a14="http://schemas.microsoft.com/office/drawing/2010/main">
                <a:solidFill>
                  <a:srgbClr val="FFFFFF"/>
                </a:solidFill>
              </a14:hiddenFill>
            </a:ext>
          </a:extLst>
        </p:spPr>
      </p:pic>
      <p:cxnSp>
        <p:nvCxnSpPr>
          <p:cNvPr id="37" name="直線矢印コネクタ 36"/>
          <p:cNvCxnSpPr/>
          <p:nvPr/>
        </p:nvCxnSpPr>
        <p:spPr>
          <a:xfrm flipH="1" flipV="1">
            <a:off x="6304023" y="1948285"/>
            <a:ext cx="576064" cy="9361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6376031" y="2812381"/>
            <a:ext cx="844334" cy="276999"/>
          </a:xfrm>
          <a:prstGeom prst="rect">
            <a:avLst/>
          </a:prstGeom>
          <a:solidFill>
            <a:schemeClr val="bg1"/>
          </a:solidFill>
          <a:ln w="3175">
            <a:solidFill>
              <a:schemeClr val="tx1"/>
            </a:solidFill>
          </a:ln>
        </p:spPr>
        <p:txBody>
          <a:bodyPr wrap="none" rtlCol="0">
            <a:spAutoFit/>
          </a:bodyPr>
          <a:lstStyle/>
          <a:p>
            <a:r>
              <a:rPr lang="en-US" altLang="ja-JP" sz="1200" b="1" dirty="0" smtClean="0">
                <a:solidFill>
                  <a:srgbClr val="00B050"/>
                </a:solidFill>
              </a:rPr>
              <a:t>transverse</a:t>
            </a:r>
          </a:p>
        </p:txBody>
      </p:sp>
      <p:sp>
        <p:nvSpPr>
          <p:cNvPr id="39" name="テキスト ボックス 38"/>
          <p:cNvSpPr txBox="1"/>
          <p:nvPr/>
        </p:nvSpPr>
        <p:spPr>
          <a:xfrm>
            <a:off x="5113124" y="1514764"/>
            <a:ext cx="2957861" cy="276999"/>
          </a:xfrm>
          <a:prstGeom prst="rect">
            <a:avLst/>
          </a:prstGeom>
          <a:noFill/>
        </p:spPr>
        <p:txBody>
          <a:bodyPr wrap="none" rtlCol="0">
            <a:spAutoFit/>
          </a:bodyPr>
          <a:lstStyle/>
          <a:p>
            <a:r>
              <a:rPr kumimoji="1" lang="ja-JP" altLang="en-US" sz="1200" dirty="0" smtClean="0"/>
              <a:t>距離</a:t>
            </a:r>
            <a:r>
              <a:rPr lang="en-US" altLang="ja-JP" sz="1200" dirty="0" smtClean="0"/>
              <a:t>d</a:t>
            </a:r>
            <a:r>
              <a:rPr lang="ja-JP" altLang="en-US" sz="1200" dirty="0" smtClean="0"/>
              <a:t>離れた</a:t>
            </a:r>
            <a:r>
              <a:rPr lang="en-US" altLang="ja-JP" sz="1200" dirty="0" smtClean="0"/>
              <a:t>2</a:t>
            </a:r>
            <a:r>
              <a:rPr lang="ja-JP" altLang="en-US" sz="1200" dirty="0" err="1" smtClean="0"/>
              <a:t>つの</a:t>
            </a:r>
            <a:r>
              <a:rPr lang="ja-JP" altLang="en-US" sz="1200" dirty="0" smtClean="0"/>
              <a:t>開口</a:t>
            </a:r>
            <a:r>
              <a:rPr lang="en-US" altLang="ja-JP" sz="1200" dirty="0" smtClean="0"/>
              <a:t>(</a:t>
            </a:r>
            <a:r>
              <a:rPr lang="ja-JP" altLang="en-US" sz="1200" dirty="0" smtClean="0"/>
              <a:t>それぞれの口径</a:t>
            </a:r>
            <a:r>
              <a:rPr lang="en-US" altLang="ja-JP" sz="1200" dirty="0" smtClean="0"/>
              <a:t>D)</a:t>
            </a:r>
            <a:endParaRPr kumimoji="1" lang="ja-JP" altLang="en-US" sz="1200" dirty="0"/>
          </a:p>
        </p:txBody>
      </p:sp>
      <p:sp>
        <p:nvSpPr>
          <p:cNvPr id="40" name="正方形/長方形 39"/>
          <p:cNvSpPr/>
          <p:nvPr/>
        </p:nvSpPr>
        <p:spPr>
          <a:xfrm>
            <a:off x="7004356" y="1829849"/>
            <a:ext cx="576064" cy="18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flipV="1">
            <a:off x="5859262" y="1920295"/>
            <a:ext cx="1308857" cy="8920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4844012" y="2705240"/>
            <a:ext cx="957313" cy="276999"/>
          </a:xfrm>
          <a:prstGeom prst="rect">
            <a:avLst/>
          </a:prstGeom>
          <a:solidFill>
            <a:schemeClr val="bg1"/>
          </a:solidFill>
          <a:ln w="3175">
            <a:solidFill>
              <a:schemeClr val="tx1"/>
            </a:solidFill>
          </a:ln>
        </p:spPr>
        <p:txBody>
          <a:bodyPr wrap="none" rtlCol="0">
            <a:spAutoFit/>
          </a:bodyPr>
          <a:lstStyle/>
          <a:p>
            <a:r>
              <a:rPr lang="en-US" altLang="ja-JP" sz="1200" b="1" dirty="0" smtClean="0">
                <a:solidFill>
                  <a:srgbClr val="FF0000"/>
                </a:solidFill>
              </a:rPr>
              <a:t>longitudinal</a:t>
            </a:r>
          </a:p>
        </p:txBody>
      </p:sp>
      <p:sp>
        <p:nvSpPr>
          <p:cNvPr id="51" name="正方形/長方形 50"/>
          <p:cNvSpPr/>
          <p:nvPr/>
        </p:nvSpPr>
        <p:spPr>
          <a:xfrm>
            <a:off x="7560505" y="2634095"/>
            <a:ext cx="576064" cy="18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7940356" y="3567594"/>
            <a:ext cx="379891" cy="18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6045872" y="3964508"/>
            <a:ext cx="1246516" cy="44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7900351" y="2728323"/>
            <a:ext cx="646331" cy="276999"/>
          </a:xfrm>
          <a:prstGeom prst="rect">
            <a:avLst/>
          </a:prstGeom>
          <a:noFill/>
        </p:spPr>
        <p:txBody>
          <a:bodyPr wrap="none" rtlCol="0">
            <a:spAutoFit/>
          </a:bodyPr>
          <a:lstStyle/>
          <a:p>
            <a:r>
              <a:rPr kumimoji="1" lang="ja-JP" altLang="en-US" sz="1200" dirty="0" smtClean="0"/>
              <a:t>望遠鏡</a:t>
            </a:r>
            <a:endParaRPr kumimoji="1" lang="ja-JP" altLang="en-US" sz="1200" dirty="0"/>
          </a:p>
        </p:txBody>
      </p:sp>
      <p:sp>
        <p:nvSpPr>
          <p:cNvPr id="55" name="正方形/長方形 54"/>
          <p:cNvSpPr/>
          <p:nvPr/>
        </p:nvSpPr>
        <p:spPr>
          <a:xfrm>
            <a:off x="6198272" y="4116908"/>
            <a:ext cx="1246516" cy="28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6488595" y="3995080"/>
            <a:ext cx="646331" cy="276999"/>
          </a:xfrm>
          <a:prstGeom prst="rect">
            <a:avLst/>
          </a:prstGeom>
          <a:noFill/>
        </p:spPr>
        <p:txBody>
          <a:bodyPr wrap="none" rtlCol="0">
            <a:spAutoFit/>
          </a:bodyPr>
          <a:lstStyle/>
          <a:p>
            <a:r>
              <a:rPr kumimoji="1" lang="ja-JP" altLang="en-US" sz="1200" dirty="0" smtClean="0"/>
              <a:t>検出器</a:t>
            </a:r>
            <a:endParaRPr kumimoji="1" lang="ja-JP" altLang="en-US" sz="1200" dirty="0"/>
          </a:p>
        </p:txBody>
      </p:sp>
      <p:pic>
        <p:nvPicPr>
          <p:cNvPr id="58" name="Picture 2" descr="C:\Private\南極写真\jpg_内陸旅行\DSC_739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9715" y="4891542"/>
            <a:ext cx="2880000" cy="1800184"/>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4572000" y="4293096"/>
            <a:ext cx="4536504" cy="461665"/>
          </a:xfrm>
          <a:prstGeom prst="rect">
            <a:avLst/>
          </a:prstGeom>
          <a:noFill/>
        </p:spPr>
        <p:txBody>
          <a:bodyPr wrap="square" rtlCol="0">
            <a:spAutoFit/>
          </a:bodyPr>
          <a:lstStyle/>
          <a:p>
            <a:pPr algn="just"/>
            <a:r>
              <a:rPr kumimoji="1" lang="ja-JP" altLang="en-US" sz="1200" dirty="0" smtClean="0"/>
              <a:t>図</a:t>
            </a:r>
            <a:r>
              <a:rPr kumimoji="1" lang="en-US" altLang="ja-JP" sz="1200" dirty="0" smtClean="0"/>
              <a:t>2. 2</a:t>
            </a:r>
            <a:r>
              <a:rPr kumimoji="1" lang="ja-JP" altLang="en-US" sz="1200" dirty="0" err="1" smtClean="0"/>
              <a:t>つの</a:t>
            </a:r>
            <a:r>
              <a:rPr kumimoji="1" lang="ja-JP" altLang="en-US" sz="1200" dirty="0" smtClean="0"/>
              <a:t>開口を</a:t>
            </a:r>
            <a:r>
              <a:rPr lang="ja-JP" altLang="en-US" sz="1200" dirty="0" smtClean="0"/>
              <a:t>結んだ</a:t>
            </a:r>
            <a:r>
              <a:rPr kumimoji="1" lang="ja-JP" altLang="en-US" sz="1200" dirty="0" smtClean="0"/>
              <a:t>方向を</a:t>
            </a:r>
            <a:r>
              <a:rPr kumimoji="1" lang="en-US" altLang="ja-JP" sz="1200" dirty="0" smtClean="0"/>
              <a:t>longitudinal</a:t>
            </a:r>
            <a:r>
              <a:rPr kumimoji="1" lang="ja-JP" altLang="en-US" sz="1200" dirty="0" smtClean="0"/>
              <a:t>方向、直交する方向を</a:t>
            </a:r>
            <a:r>
              <a:rPr lang="en-US" altLang="ja-JP" sz="1200" dirty="0" err="1" smtClean="0"/>
              <a:t>transeverse</a:t>
            </a:r>
            <a:r>
              <a:rPr lang="ja-JP" altLang="en-US" sz="1200" dirty="0" smtClean="0"/>
              <a:t>方向と定義</a:t>
            </a:r>
            <a:r>
              <a:rPr lang="ja-JP" altLang="en-US" sz="1200" dirty="0"/>
              <a:t>する</a:t>
            </a:r>
            <a:r>
              <a:rPr lang="ja-JP" altLang="en-US" sz="1200" dirty="0" smtClean="0"/>
              <a:t>。</a:t>
            </a:r>
            <a:endParaRPr kumimoji="1" lang="ja-JP" altLang="en-US" sz="1200" dirty="0"/>
          </a:p>
        </p:txBody>
      </p:sp>
    </p:spTree>
    <p:extLst>
      <p:ext uri="{BB962C8B-B14F-4D97-AF65-F5344CB8AC3E}">
        <p14:creationId xmlns:p14="http://schemas.microsoft.com/office/powerpoint/2010/main" val="1633314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6. </a:t>
            </a:r>
            <a:r>
              <a:rPr lang="ja-JP" altLang="en-US" sz="3600" dirty="0" smtClean="0">
                <a:latin typeface="+mn-ea"/>
              </a:rPr>
              <a:t>シーイングの観測　</a:t>
            </a:r>
            <a:r>
              <a:rPr lang="en-US" altLang="ja-JP" sz="3600" dirty="0" smtClean="0">
                <a:latin typeface="+mn-ea"/>
              </a:rPr>
              <a:t>2/3</a:t>
            </a:r>
          </a:p>
        </p:txBody>
      </p:sp>
      <p:sp>
        <p:nvSpPr>
          <p:cNvPr id="51" name="正方形/長方形 50"/>
          <p:cNvSpPr/>
          <p:nvPr/>
        </p:nvSpPr>
        <p:spPr>
          <a:xfrm>
            <a:off x="7560505" y="2634095"/>
            <a:ext cx="576064" cy="18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7940356" y="3567594"/>
            <a:ext cx="379891" cy="18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Picture 4" descr="C:\Research\D2\2011_09天文学会秋季年会\DIMM\new_DFseeing_hist_5.jpg"/>
          <p:cNvPicPr>
            <a:picLocks noChangeAspect="1" noChangeArrowheads="1"/>
          </p:cNvPicPr>
          <p:nvPr/>
        </p:nvPicPr>
        <p:blipFill rotWithShape="1">
          <a:blip r:embed="rId2">
            <a:extLst>
              <a:ext uri="{28A0092B-C50C-407E-A947-70E740481C1C}">
                <a14:useLocalDpi xmlns:a14="http://schemas.microsoft.com/office/drawing/2010/main" val="0"/>
              </a:ext>
            </a:extLst>
          </a:blip>
          <a:srcRect l="12528" t="2544" r="4107" b="7359"/>
          <a:stretch/>
        </p:blipFill>
        <p:spPr bwMode="auto">
          <a:xfrm>
            <a:off x="456426" y="1484608"/>
            <a:ext cx="4444673" cy="3119166"/>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p:cNvSpPr/>
          <p:nvPr/>
        </p:nvSpPr>
        <p:spPr>
          <a:xfrm>
            <a:off x="647736" y="4785410"/>
            <a:ext cx="7884703" cy="1200329"/>
          </a:xfrm>
          <a:prstGeom prst="rect">
            <a:avLst/>
          </a:prstGeom>
        </p:spPr>
        <p:txBody>
          <a:bodyPr wrap="square">
            <a:spAutoFit/>
          </a:bodyPr>
          <a:lstStyle/>
          <a:p>
            <a:pPr algn="just"/>
            <a:r>
              <a:rPr lang="ja-JP" altLang="en-US" dirty="0" smtClean="0"/>
              <a:t>このヒストグラムから夏期</a:t>
            </a:r>
            <a:r>
              <a:rPr lang="ja-JP" altLang="en-US" dirty="0"/>
              <a:t>のドームふじ基地のシーイングは統計的に</a:t>
            </a:r>
            <a:r>
              <a:rPr lang="en-US" altLang="ja-JP" b="1" dirty="0"/>
              <a:t>2</a:t>
            </a:r>
            <a:r>
              <a:rPr lang="ja-JP" altLang="en-US" b="1" dirty="0" err="1"/>
              <a:t>つの</a:t>
            </a:r>
            <a:r>
              <a:rPr lang="ja-JP" altLang="en-US" b="1" dirty="0"/>
              <a:t>モード</a:t>
            </a:r>
            <a:r>
              <a:rPr lang="ja-JP" altLang="en-US" dirty="0"/>
              <a:t>、すなわち「良いシーイング」と「悪いシーイング」が</a:t>
            </a:r>
            <a:r>
              <a:rPr lang="ja-JP" altLang="en-US" dirty="0" smtClean="0"/>
              <a:t>あることがわかった。それぞれの期待値は</a:t>
            </a:r>
            <a:r>
              <a:rPr lang="en-US" altLang="ja-JP" b="1" u="sng" dirty="0" smtClean="0">
                <a:solidFill>
                  <a:srgbClr val="FF0000"/>
                </a:solidFill>
              </a:rPr>
              <a:t>0.72”</a:t>
            </a:r>
            <a:r>
              <a:rPr lang="ja-JP" altLang="en-US" dirty="0" smtClean="0"/>
              <a:t>及び</a:t>
            </a:r>
            <a:r>
              <a:rPr lang="en-US" altLang="ja-JP" b="1" u="sng" dirty="0" smtClean="0">
                <a:solidFill>
                  <a:srgbClr val="FF0000"/>
                </a:solidFill>
              </a:rPr>
              <a:t>1.3</a:t>
            </a:r>
            <a:r>
              <a:rPr lang="en-US" altLang="ja-JP" b="1" u="sng" dirty="0" smtClean="0">
                <a:solidFill>
                  <a:srgbClr val="FF0000"/>
                </a:solidFill>
              </a:rPr>
              <a:t>”</a:t>
            </a:r>
            <a:r>
              <a:rPr lang="ja-JP" altLang="en-US" dirty="0" err="1" smtClean="0"/>
              <a:t>。</a:t>
            </a:r>
            <a:r>
              <a:rPr lang="ja-JP" altLang="en-US" dirty="0" smtClean="0"/>
              <a:t>この結果は太陽の沈まない夏期の雪面上での観測として極めて妥当な値であった。</a:t>
            </a:r>
            <a:endParaRPr lang="ja-JP" altLang="en-US" dirty="0"/>
          </a:p>
        </p:txBody>
      </p:sp>
      <p:sp>
        <p:nvSpPr>
          <p:cNvPr id="2" name="テキスト ボックス 1"/>
          <p:cNvSpPr txBox="1"/>
          <p:nvPr/>
        </p:nvSpPr>
        <p:spPr>
          <a:xfrm>
            <a:off x="5027181" y="1638092"/>
            <a:ext cx="1338828" cy="369332"/>
          </a:xfrm>
          <a:prstGeom prst="rect">
            <a:avLst/>
          </a:prstGeom>
          <a:noFill/>
        </p:spPr>
        <p:txBody>
          <a:bodyPr wrap="none" rtlCol="0">
            <a:spAutoFit/>
          </a:bodyPr>
          <a:lstStyle/>
          <a:p>
            <a:r>
              <a:rPr lang="ja-JP" altLang="en-US" b="1" u="sng" dirty="0" smtClean="0">
                <a:solidFill>
                  <a:srgbClr val="0070C0"/>
                </a:solidFill>
              </a:rPr>
              <a:t>○観測</a:t>
            </a:r>
            <a:r>
              <a:rPr lang="ja-JP" altLang="en-US" b="1" u="sng" dirty="0">
                <a:solidFill>
                  <a:srgbClr val="0070C0"/>
                </a:solidFill>
              </a:rPr>
              <a:t>結果</a:t>
            </a:r>
            <a:endParaRPr kumimoji="1" lang="ja-JP" altLang="en-US" b="1" u="sng" dirty="0">
              <a:solidFill>
                <a:srgbClr val="0070C0"/>
              </a:solidFill>
            </a:endParaRPr>
          </a:p>
        </p:txBody>
      </p:sp>
      <p:sp>
        <p:nvSpPr>
          <p:cNvPr id="27" name="テキスト ボックス 26"/>
          <p:cNvSpPr txBox="1"/>
          <p:nvPr/>
        </p:nvSpPr>
        <p:spPr>
          <a:xfrm>
            <a:off x="5185770" y="3697868"/>
            <a:ext cx="1965603" cy="523220"/>
          </a:xfrm>
          <a:prstGeom prst="rect">
            <a:avLst/>
          </a:prstGeom>
          <a:noFill/>
        </p:spPr>
        <p:txBody>
          <a:bodyPr wrap="none" rtlCol="0">
            <a:spAutoFit/>
          </a:bodyPr>
          <a:lstStyle/>
          <a:p>
            <a:r>
              <a:rPr kumimoji="1" lang="ja-JP" altLang="en-US" sz="1400" dirty="0" smtClean="0"/>
              <a:t>横軸：シーイング</a:t>
            </a:r>
            <a:r>
              <a:rPr kumimoji="1" lang="en-US" altLang="ja-JP" sz="1400" dirty="0" smtClean="0"/>
              <a:t>(</a:t>
            </a:r>
            <a:r>
              <a:rPr kumimoji="1" lang="ja-JP" altLang="en-US" sz="1400" dirty="0" smtClean="0"/>
              <a:t>秒角</a:t>
            </a:r>
            <a:r>
              <a:rPr kumimoji="1" lang="en-US" altLang="ja-JP" sz="1400" dirty="0" smtClean="0"/>
              <a:t>)</a:t>
            </a:r>
          </a:p>
          <a:p>
            <a:r>
              <a:rPr lang="ja-JP" altLang="en-US" sz="1400" dirty="0" smtClean="0"/>
              <a:t>縦軸：</a:t>
            </a:r>
            <a:r>
              <a:rPr lang="ja-JP" altLang="en-US" sz="1400" dirty="0"/>
              <a:t>確率密度</a:t>
            </a:r>
            <a:endParaRPr kumimoji="1" lang="ja-JP" altLang="en-US" sz="1400" dirty="0"/>
          </a:p>
        </p:txBody>
      </p:sp>
      <p:sp>
        <p:nvSpPr>
          <p:cNvPr id="28" name="テキスト ボックス 27"/>
          <p:cNvSpPr txBox="1"/>
          <p:nvPr/>
        </p:nvSpPr>
        <p:spPr>
          <a:xfrm>
            <a:off x="5150418" y="2845088"/>
            <a:ext cx="2789938" cy="738664"/>
          </a:xfrm>
          <a:prstGeom prst="rect">
            <a:avLst/>
          </a:prstGeom>
          <a:noFill/>
        </p:spPr>
        <p:txBody>
          <a:bodyPr wrap="square" rtlCol="0">
            <a:spAutoFit/>
          </a:bodyPr>
          <a:lstStyle/>
          <a:p>
            <a:r>
              <a:rPr lang="ja-JP" altLang="en-US" sz="1400" b="1" dirty="0">
                <a:solidFill>
                  <a:srgbClr val="0070C0"/>
                </a:solidFill>
              </a:rPr>
              <a:t>青</a:t>
            </a:r>
            <a:r>
              <a:rPr lang="ja-JP" altLang="en-US" sz="1400" dirty="0" smtClean="0"/>
              <a:t>：観測値</a:t>
            </a:r>
            <a:endParaRPr lang="en-US" altLang="ja-JP" sz="1400" dirty="0" smtClean="0"/>
          </a:p>
          <a:p>
            <a:r>
              <a:rPr kumimoji="1" lang="ja-JP" altLang="en-US" sz="1400" b="1" dirty="0" smtClean="0">
                <a:solidFill>
                  <a:srgbClr val="FF0000"/>
                </a:solidFill>
              </a:rPr>
              <a:t>赤</a:t>
            </a:r>
            <a:r>
              <a:rPr kumimoji="1" lang="ja-JP" altLang="en-US" sz="1400" b="1" dirty="0" smtClean="0"/>
              <a:t>・</a:t>
            </a:r>
            <a:r>
              <a:rPr kumimoji="1" lang="ja-JP" altLang="en-US" sz="1400" b="1" dirty="0" smtClean="0">
                <a:solidFill>
                  <a:srgbClr val="7030A0"/>
                </a:solidFill>
              </a:rPr>
              <a:t>紫</a:t>
            </a:r>
            <a:r>
              <a:rPr kumimoji="1" lang="ja-JP" altLang="en-US" sz="1400" dirty="0" smtClean="0"/>
              <a:t>：観測結果を対数</a:t>
            </a:r>
            <a:endParaRPr kumimoji="1" lang="en-US" altLang="ja-JP" sz="1400" dirty="0" smtClean="0"/>
          </a:p>
          <a:p>
            <a:r>
              <a:rPr lang="ja-JP" altLang="en-US" sz="1400" dirty="0"/>
              <a:t>　</a:t>
            </a:r>
            <a:r>
              <a:rPr lang="ja-JP" altLang="en-US" sz="1400" dirty="0" smtClean="0"/>
              <a:t>　　　　</a:t>
            </a:r>
            <a:r>
              <a:rPr kumimoji="1" lang="ja-JP" altLang="en-US" sz="1400" dirty="0" smtClean="0"/>
              <a:t>正規分布でベストフィット</a:t>
            </a:r>
            <a:endParaRPr lang="ja-JP" altLang="en-US" sz="1400" dirty="0"/>
          </a:p>
        </p:txBody>
      </p:sp>
      <p:sp>
        <p:nvSpPr>
          <p:cNvPr id="3" name="テキスト ボックス 2"/>
          <p:cNvSpPr txBox="1"/>
          <p:nvPr/>
        </p:nvSpPr>
        <p:spPr>
          <a:xfrm>
            <a:off x="5122361" y="2078209"/>
            <a:ext cx="3888432" cy="646331"/>
          </a:xfrm>
          <a:prstGeom prst="rect">
            <a:avLst/>
          </a:prstGeom>
          <a:noFill/>
        </p:spPr>
        <p:txBody>
          <a:bodyPr wrap="square" rtlCol="0">
            <a:spAutoFit/>
          </a:bodyPr>
          <a:lstStyle/>
          <a:p>
            <a:r>
              <a:rPr kumimoji="1" lang="ja-JP" altLang="en-US" dirty="0" smtClean="0"/>
              <a:t>シーイングの観測結果からヒストグラムを作成</a:t>
            </a:r>
            <a:endParaRPr kumimoji="1" lang="ja-JP" altLang="en-US" dirty="0"/>
          </a:p>
        </p:txBody>
      </p:sp>
    </p:spTree>
    <p:extLst>
      <p:ext uri="{BB962C8B-B14F-4D97-AF65-F5344CB8AC3E}">
        <p14:creationId xmlns:p14="http://schemas.microsoft.com/office/powerpoint/2010/main" val="3545887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6</a:t>
            </a:r>
            <a:r>
              <a:rPr lang="en-US" altLang="ja-JP" sz="3600" dirty="0">
                <a:latin typeface="+mn-ea"/>
              </a:rPr>
              <a:t>. </a:t>
            </a:r>
            <a:r>
              <a:rPr lang="ja-JP" altLang="en-US" sz="3600" dirty="0">
                <a:latin typeface="+mn-ea"/>
              </a:rPr>
              <a:t>シーイングの観測　</a:t>
            </a:r>
            <a:r>
              <a:rPr lang="en-US" altLang="ja-JP" sz="3600" dirty="0" smtClean="0">
                <a:latin typeface="+mn-ea"/>
              </a:rPr>
              <a:t>3/3</a:t>
            </a:r>
            <a:endParaRPr lang="en-US" altLang="ja-JP" sz="3600" dirty="0">
              <a:latin typeface="+mn-ea"/>
            </a:endParaRPr>
          </a:p>
        </p:txBody>
      </p:sp>
      <p:pic>
        <p:nvPicPr>
          <p:cNvPr id="6" name="Picture 5" descr="C:\Research\D2\2011_09天文学会秋季年会\DIMM\hoge.jpg"/>
          <p:cNvPicPr>
            <a:picLocks noChangeAspect="1" noChangeArrowheads="1"/>
          </p:cNvPicPr>
          <p:nvPr/>
        </p:nvPicPr>
        <p:blipFill rotWithShape="1">
          <a:blip r:embed="rId2">
            <a:extLst>
              <a:ext uri="{28A0092B-C50C-407E-A947-70E740481C1C}">
                <a14:useLocalDpi xmlns:a14="http://schemas.microsoft.com/office/drawing/2010/main" val="0"/>
              </a:ext>
            </a:extLst>
          </a:blip>
          <a:srcRect l="1856" t="4952" r="4374"/>
          <a:stretch/>
        </p:blipFill>
        <p:spPr bwMode="auto">
          <a:xfrm>
            <a:off x="5652120" y="1862538"/>
            <a:ext cx="3240000" cy="394272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86430" y="4755337"/>
            <a:ext cx="5313000" cy="1200329"/>
          </a:xfrm>
          <a:prstGeom prst="rect">
            <a:avLst/>
          </a:prstGeom>
          <a:noFill/>
        </p:spPr>
        <p:txBody>
          <a:bodyPr wrap="square" rtlCol="0">
            <a:spAutoFit/>
          </a:bodyPr>
          <a:lstStyle/>
          <a:p>
            <a:pPr algn="just"/>
            <a:r>
              <a:rPr lang="ja-JP" altLang="en-US" dirty="0" smtClean="0"/>
              <a:t>温度</a:t>
            </a:r>
            <a:r>
              <a:rPr lang="ja-JP" altLang="en-US" dirty="0"/>
              <a:t>勾配と温度の標準偏差を</a:t>
            </a:r>
            <a:r>
              <a:rPr lang="ja-JP" altLang="en-US" dirty="0" smtClean="0"/>
              <a:t>調べ、シーイングとの関連を調べた。結果、少なくとも</a:t>
            </a:r>
            <a:r>
              <a:rPr lang="ja-JP" altLang="en-US" b="1" dirty="0" smtClean="0">
                <a:solidFill>
                  <a:srgbClr val="FF0000"/>
                </a:solidFill>
              </a:rPr>
              <a:t>地上</a:t>
            </a:r>
            <a:r>
              <a:rPr lang="en-US" altLang="ja-JP" b="1" dirty="0">
                <a:solidFill>
                  <a:srgbClr val="FF0000"/>
                </a:solidFill>
              </a:rPr>
              <a:t>16m</a:t>
            </a:r>
            <a:r>
              <a:rPr lang="ja-JP" altLang="en-US" b="1" dirty="0" err="1">
                <a:solidFill>
                  <a:srgbClr val="FF0000"/>
                </a:solidFill>
              </a:rPr>
              <a:t>までの</a:t>
            </a:r>
            <a:r>
              <a:rPr lang="ja-JP" altLang="en-US" b="1" dirty="0">
                <a:solidFill>
                  <a:srgbClr val="FF0000"/>
                </a:solidFill>
              </a:rPr>
              <a:t>温度勾配や温度の標準偏差はドームふじのシーイングを決定づけるメカニズムでは</a:t>
            </a:r>
            <a:r>
              <a:rPr lang="ja-JP" altLang="en-US" b="1" dirty="0" smtClean="0">
                <a:solidFill>
                  <a:srgbClr val="FF0000"/>
                </a:solidFill>
              </a:rPr>
              <a:t>無い</a:t>
            </a:r>
            <a:r>
              <a:rPr lang="ja-JP" altLang="en-US" dirty="0" smtClean="0"/>
              <a:t>ことが分かった。</a:t>
            </a:r>
            <a:endParaRPr lang="ja-JP" altLang="en-US" dirty="0"/>
          </a:p>
        </p:txBody>
      </p:sp>
      <p:sp>
        <p:nvSpPr>
          <p:cNvPr id="2" name="正方形/長方形 1"/>
          <p:cNvSpPr/>
          <p:nvPr/>
        </p:nvSpPr>
        <p:spPr>
          <a:xfrm>
            <a:off x="323528" y="1438514"/>
            <a:ext cx="5275902" cy="1754326"/>
          </a:xfrm>
          <a:prstGeom prst="rect">
            <a:avLst/>
          </a:prstGeom>
        </p:spPr>
        <p:txBody>
          <a:bodyPr wrap="square">
            <a:spAutoFit/>
          </a:bodyPr>
          <a:lstStyle/>
          <a:p>
            <a:pPr algn="just"/>
            <a:r>
              <a:rPr lang="en-US" altLang="ja-JP" dirty="0"/>
              <a:t>1</a:t>
            </a:r>
            <a:r>
              <a:rPr lang="ja-JP" altLang="en-US" dirty="0"/>
              <a:t>時間毎の平均シーイングを調べた。各時刻のシーイングは</a:t>
            </a:r>
            <a:r>
              <a:rPr lang="en-US" altLang="ja-JP" dirty="0"/>
              <a:t>1</a:t>
            </a:r>
            <a:r>
              <a:rPr lang="ja-JP" altLang="en-US" dirty="0"/>
              <a:t>時間分のデータを対数正規分布でフィッティングして得られた期待値をその値とし、誤差棒は</a:t>
            </a:r>
            <a:r>
              <a:rPr lang="en-US" altLang="ja-JP" dirty="0"/>
              <a:t>mean error</a:t>
            </a:r>
            <a:r>
              <a:rPr lang="ja-JP" altLang="en-US" dirty="0"/>
              <a:t>を表す。シーイングは時間変動し</a:t>
            </a:r>
            <a:r>
              <a:rPr lang="en-US" altLang="ja-JP" b="1" dirty="0">
                <a:solidFill>
                  <a:srgbClr val="FF0000"/>
                </a:solidFill>
              </a:rPr>
              <a:t>17</a:t>
            </a:r>
            <a:r>
              <a:rPr lang="ja-JP" altLang="en-US" b="1" dirty="0">
                <a:solidFill>
                  <a:srgbClr val="FF0000"/>
                </a:solidFill>
              </a:rPr>
              <a:t>時頃に極小をとる</a:t>
            </a:r>
            <a:r>
              <a:rPr lang="ja-JP" altLang="en-US" dirty="0"/>
              <a:t>ことがわかった。この傾向はドーム</a:t>
            </a:r>
            <a:r>
              <a:rPr lang="en-US" altLang="ja-JP" dirty="0"/>
              <a:t>C</a:t>
            </a:r>
            <a:r>
              <a:rPr lang="ja-JP" altLang="en-US" dirty="0" err="1"/>
              <a:t>での</a:t>
            </a:r>
            <a:r>
              <a:rPr lang="ja-JP" altLang="en-US" dirty="0"/>
              <a:t>先行研究</a:t>
            </a:r>
            <a:r>
              <a:rPr lang="en-US" altLang="ja-JP" dirty="0"/>
              <a:t>(</a:t>
            </a:r>
            <a:r>
              <a:rPr lang="en-US" altLang="ja-JP" dirty="0" err="1"/>
              <a:t>Aristidi</a:t>
            </a:r>
            <a:r>
              <a:rPr lang="en-US" altLang="ja-JP" dirty="0"/>
              <a:t> et al. 2005a)</a:t>
            </a:r>
            <a:r>
              <a:rPr lang="ja-JP" altLang="en-US" dirty="0"/>
              <a:t>と同様な結果である。</a:t>
            </a:r>
            <a:endParaRPr lang="en-US" altLang="ja-JP" dirty="0"/>
          </a:p>
        </p:txBody>
      </p:sp>
      <p:sp>
        <p:nvSpPr>
          <p:cNvPr id="3" name="正方形/長方形 2"/>
          <p:cNvSpPr/>
          <p:nvPr/>
        </p:nvSpPr>
        <p:spPr>
          <a:xfrm>
            <a:off x="372398" y="3646765"/>
            <a:ext cx="5227032" cy="646331"/>
          </a:xfrm>
          <a:prstGeom prst="rect">
            <a:avLst/>
          </a:prstGeom>
        </p:spPr>
        <p:txBody>
          <a:bodyPr wrap="square">
            <a:spAutoFit/>
          </a:bodyPr>
          <a:lstStyle/>
          <a:p>
            <a:r>
              <a:rPr lang="ja-JP" altLang="en-US" dirty="0"/>
              <a:t>ドームふじ基地のシーイングに</a:t>
            </a:r>
            <a:r>
              <a:rPr lang="ja-JP" altLang="en-US" dirty="0" smtClean="0"/>
              <a:t>ついて、温度との相関を調べるため気象</a:t>
            </a:r>
            <a:r>
              <a:rPr lang="ja-JP" altLang="en-US" dirty="0"/>
              <a:t>タワーのデータと比較した。</a:t>
            </a:r>
          </a:p>
        </p:txBody>
      </p:sp>
      <p:sp>
        <p:nvSpPr>
          <p:cNvPr id="4" name="テキスト ボックス 3"/>
          <p:cNvSpPr txBox="1"/>
          <p:nvPr/>
        </p:nvSpPr>
        <p:spPr>
          <a:xfrm>
            <a:off x="7672274" y="1916832"/>
            <a:ext cx="1220206" cy="369332"/>
          </a:xfrm>
          <a:prstGeom prst="rect">
            <a:avLst/>
          </a:prstGeom>
          <a:noFill/>
        </p:spPr>
        <p:txBody>
          <a:bodyPr wrap="none" rtlCol="0">
            <a:spAutoFit/>
          </a:bodyPr>
          <a:lstStyle/>
          <a:p>
            <a:r>
              <a:rPr kumimoji="1" lang="ja-JP" altLang="en-US" dirty="0" smtClean="0"/>
              <a:t>シーイング</a:t>
            </a:r>
            <a:endParaRPr kumimoji="1" lang="ja-JP" altLang="en-US" dirty="0"/>
          </a:p>
        </p:txBody>
      </p:sp>
      <p:sp>
        <p:nvSpPr>
          <p:cNvPr id="9" name="テキスト ボックス 8"/>
          <p:cNvSpPr txBox="1"/>
          <p:nvPr/>
        </p:nvSpPr>
        <p:spPr>
          <a:xfrm>
            <a:off x="7740352" y="3059668"/>
            <a:ext cx="1107996" cy="369332"/>
          </a:xfrm>
          <a:prstGeom prst="rect">
            <a:avLst/>
          </a:prstGeom>
          <a:noFill/>
        </p:spPr>
        <p:txBody>
          <a:bodyPr wrap="none" rtlCol="0">
            <a:spAutoFit/>
          </a:bodyPr>
          <a:lstStyle/>
          <a:p>
            <a:r>
              <a:rPr kumimoji="1" lang="ja-JP" altLang="en-US" dirty="0" smtClean="0"/>
              <a:t>温度勾配</a:t>
            </a:r>
            <a:endParaRPr kumimoji="1" lang="ja-JP" altLang="en-US" dirty="0"/>
          </a:p>
        </p:txBody>
      </p:sp>
      <p:sp>
        <p:nvSpPr>
          <p:cNvPr id="10" name="テキスト ボックス 9"/>
          <p:cNvSpPr txBox="1"/>
          <p:nvPr/>
        </p:nvSpPr>
        <p:spPr>
          <a:xfrm>
            <a:off x="7740352" y="4221088"/>
            <a:ext cx="1107996" cy="369332"/>
          </a:xfrm>
          <a:prstGeom prst="rect">
            <a:avLst/>
          </a:prstGeom>
          <a:noFill/>
        </p:spPr>
        <p:txBody>
          <a:bodyPr wrap="none" rtlCol="0">
            <a:spAutoFit/>
          </a:bodyPr>
          <a:lstStyle/>
          <a:p>
            <a:r>
              <a:rPr kumimoji="1" lang="ja-JP" altLang="en-US" dirty="0" smtClean="0"/>
              <a:t>温度分散</a:t>
            </a:r>
            <a:endParaRPr kumimoji="1" lang="ja-JP" altLang="en-US" dirty="0"/>
          </a:p>
        </p:txBody>
      </p:sp>
    </p:spTree>
    <p:extLst>
      <p:ext uri="{BB962C8B-B14F-4D97-AF65-F5344CB8AC3E}">
        <p14:creationId xmlns:p14="http://schemas.microsoft.com/office/powerpoint/2010/main" val="1228807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a:latin typeface="+mn-ea"/>
              </a:rPr>
              <a:t>7</a:t>
            </a:r>
            <a:r>
              <a:rPr lang="en-US" altLang="ja-JP" sz="3600" dirty="0" smtClean="0">
                <a:latin typeface="+mn-ea"/>
              </a:rPr>
              <a:t>. </a:t>
            </a:r>
            <a:r>
              <a:rPr lang="ja-JP" altLang="en-US" sz="3600" dirty="0" smtClean="0">
                <a:latin typeface="+mn-ea"/>
              </a:rPr>
              <a:t>まとめ</a:t>
            </a:r>
            <a:endParaRPr lang="en-US" altLang="ja-JP" sz="3600" dirty="0" smtClean="0">
              <a:latin typeface="+mn-ea"/>
            </a:endParaRPr>
          </a:p>
        </p:txBody>
      </p:sp>
      <p:sp>
        <p:nvSpPr>
          <p:cNvPr id="7" name="Rectangle 44"/>
          <p:cNvSpPr>
            <a:spLocks noChangeArrowheads="1"/>
          </p:cNvSpPr>
          <p:nvPr/>
        </p:nvSpPr>
        <p:spPr bwMode="auto">
          <a:xfrm>
            <a:off x="251520" y="1124744"/>
            <a:ext cx="4974439" cy="1754326"/>
          </a:xfrm>
          <a:prstGeom prst="rect">
            <a:avLst/>
          </a:prstGeom>
          <a:solidFill>
            <a:srgbClr val="FFC000">
              <a:alpha val="40000"/>
            </a:srgbClr>
          </a:solidFill>
          <a:ln>
            <a:noFill/>
          </a:ln>
          <a:effectLst/>
          <a:extLst/>
        </p:spPr>
        <p:txBody>
          <a:bodyPr wrap="none">
            <a:spAutoFit/>
          </a:bodyPr>
          <a:lstStyle/>
          <a:p>
            <a:pPr defTabSz="4176713"/>
            <a:r>
              <a:rPr lang="ja-JP" altLang="en-US" sz="2800" b="1" u="sng" dirty="0" smtClean="0">
                <a:latin typeface="ＭＳ Ｐゴシック" charset="-128"/>
              </a:rPr>
              <a:t>南極で天文学を行うメリット</a:t>
            </a:r>
            <a:endParaRPr lang="en-US" altLang="ja-JP" sz="2000" b="1" u="sng" dirty="0" smtClean="0">
              <a:latin typeface="ＭＳ Ｐゴシック" charset="-128"/>
            </a:endParaRPr>
          </a:p>
          <a:p>
            <a:pPr defTabSz="4176713"/>
            <a:r>
              <a:rPr lang="ja-JP" altLang="en-US" sz="2000" b="1" dirty="0" smtClean="0">
                <a:latin typeface="ＭＳ Ｐゴシック" charset="-128"/>
              </a:rPr>
              <a:t>　</a:t>
            </a:r>
            <a:r>
              <a:rPr lang="en-US" altLang="ja-JP" sz="2000" b="1" dirty="0" smtClean="0">
                <a:latin typeface="+mj-lt"/>
              </a:rPr>
              <a:t>(1) </a:t>
            </a:r>
            <a:r>
              <a:rPr lang="ja-JP" altLang="en-US" sz="2000" b="1" dirty="0" smtClean="0">
                <a:latin typeface="ＭＳ Ｐゴシック" charset="-128"/>
              </a:rPr>
              <a:t>赤外線</a:t>
            </a:r>
            <a:r>
              <a:rPr lang="ja-JP" altLang="en-US" sz="2000" b="1" dirty="0">
                <a:latin typeface="ＭＳ Ｐゴシック" charset="-128"/>
              </a:rPr>
              <a:t>での空の明るさが地球上で最小</a:t>
            </a:r>
          </a:p>
          <a:p>
            <a:pPr defTabSz="4176713"/>
            <a:r>
              <a:rPr lang="ja-JP" altLang="en-US" sz="2000" b="1" dirty="0" smtClean="0">
                <a:latin typeface="ＭＳ Ｐゴシック" charset="-128"/>
              </a:rPr>
              <a:t>　</a:t>
            </a:r>
            <a:r>
              <a:rPr lang="en-US" altLang="ja-JP" sz="2000" b="1" dirty="0" smtClean="0">
                <a:latin typeface="+mj-lt"/>
              </a:rPr>
              <a:t>(2) </a:t>
            </a:r>
            <a:r>
              <a:rPr lang="ja-JP" altLang="en-US" sz="2000" b="1" dirty="0" smtClean="0">
                <a:latin typeface="ＭＳ Ｐゴシック" charset="-128"/>
              </a:rPr>
              <a:t>地球上</a:t>
            </a:r>
            <a:r>
              <a:rPr lang="ja-JP" altLang="en-US" sz="2000" b="1" dirty="0">
                <a:latin typeface="ＭＳ Ｐゴシック" charset="-128"/>
              </a:rPr>
              <a:t>で最も幅広い波長で観測が</a:t>
            </a:r>
            <a:r>
              <a:rPr lang="ja-JP" altLang="en-US" sz="2000" b="1" dirty="0" smtClean="0">
                <a:latin typeface="ＭＳ Ｐゴシック" charset="-128"/>
              </a:rPr>
              <a:t>可能</a:t>
            </a:r>
            <a:endParaRPr lang="en-US" altLang="ja-JP" sz="2000" b="1" dirty="0" smtClean="0">
              <a:latin typeface="ＭＳ Ｐゴシック" charset="-128"/>
            </a:endParaRPr>
          </a:p>
          <a:p>
            <a:pPr defTabSz="4176713"/>
            <a:r>
              <a:rPr lang="ja-JP" altLang="en-US" sz="2000" b="1" dirty="0">
                <a:latin typeface="ＭＳ Ｐゴシック" charset="-128"/>
              </a:rPr>
              <a:t>　</a:t>
            </a:r>
            <a:r>
              <a:rPr lang="en-US" altLang="ja-JP" sz="2000" b="1" dirty="0" smtClean="0"/>
              <a:t>(3)</a:t>
            </a:r>
            <a:r>
              <a:rPr lang="ja-JP" altLang="en-US" sz="2000" b="1" dirty="0" smtClean="0"/>
              <a:t> </a:t>
            </a:r>
            <a:r>
              <a:rPr lang="ja-JP" altLang="en-US" sz="2000" b="1" dirty="0">
                <a:latin typeface="ＭＳ Ｐゴシック" charset="-128"/>
              </a:rPr>
              <a:t>シーイングが地球上で最も良い</a:t>
            </a:r>
            <a:endParaRPr lang="en-US" altLang="ja-JP" sz="2000" b="1" dirty="0">
              <a:latin typeface="ＭＳ Ｐゴシック" charset="-128"/>
            </a:endParaRPr>
          </a:p>
          <a:p>
            <a:pPr defTabSz="4176713"/>
            <a:r>
              <a:rPr lang="ja-JP" altLang="en-US" sz="2000" b="1" dirty="0">
                <a:latin typeface="ＭＳ Ｐゴシック" charset="-128"/>
              </a:rPr>
              <a:t>　</a:t>
            </a:r>
            <a:r>
              <a:rPr lang="en-US" altLang="ja-JP" sz="2000" b="1" dirty="0" smtClean="0">
                <a:latin typeface="+mj-lt"/>
              </a:rPr>
              <a:t>(4</a:t>
            </a:r>
            <a:r>
              <a:rPr lang="en-US" altLang="ja-JP" sz="2000" b="1" dirty="0" smtClean="0">
                <a:latin typeface="+mj-lt"/>
              </a:rPr>
              <a:t>) </a:t>
            </a:r>
            <a:r>
              <a:rPr lang="ja-JP" altLang="en-US" sz="2000" b="1" dirty="0" smtClean="0">
                <a:latin typeface="ＭＳ Ｐゴシック" charset="-128"/>
              </a:rPr>
              <a:t>夜</a:t>
            </a:r>
            <a:r>
              <a:rPr lang="ja-JP" altLang="en-US" sz="2000" b="1" dirty="0">
                <a:latin typeface="ＭＳ Ｐゴシック" charset="-128"/>
              </a:rPr>
              <a:t>が</a:t>
            </a:r>
            <a:r>
              <a:rPr lang="en-US" altLang="ja-JP" sz="2000" b="1" dirty="0">
                <a:latin typeface="+mj-lt"/>
              </a:rPr>
              <a:t>90</a:t>
            </a:r>
            <a:r>
              <a:rPr lang="ja-JP" altLang="en-US" sz="2000" b="1" dirty="0">
                <a:latin typeface="ＭＳ Ｐゴシック" charset="-128"/>
              </a:rPr>
              <a:t>日以上</a:t>
            </a:r>
            <a:r>
              <a:rPr lang="ja-JP" altLang="en-US" sz="2000" b="1" dirty="0" smtClean="0">
                <a:latin typeface="ＭＳ Ｐゴシック" charset="-128"/>
              </a:rPr>
              <a:t>続く</a:t>
            </a:r>
            <a:endParaRPr lang="ja-JP" altLang="en-US" sz="2000" b="1" dirty="0">
              <a:latin typeface="ＭＳ Ｐゴシック" charset="-128"/>
            </a:endParaRPr>
          </a:p>
        </p:txBody>
      </p:sp>
      <p:sp>
        <p:nvSpPr>
          <p:cNvPr id="6" name="テキスト ボックス 5"/>
          <p:cNvSpPr txBox="1"/>
          <p:nvPr/>
        </p:nvSpPr>
        <p:spPr>
          <a:xfrm>
            <a:off x="1763688" y="5301208"/>
            <a:ext cx="5248553" cy="1446550"/>
          </a:xfrm>
          <a:prstGeom prst="rect">
            <a:avLst/>
          </a:prstGeom>
          <a:solidFill>
            <a:srgbClr val="FF0000">
              <a:alpha val="40000"/>
            </a:srgbClr>
          </a:solidFill>
        </p:spPr>
        <p:txBody>
          <a:bodyPr wrap="none" rtlCol="0">
            <a:spAutoFit/>
          </a:bodyPr>
          <a:lstStyle/>
          <a:p>
            <a:r>
              <a:rPr lang="en-US" altLang="ja-JP" sz="2800" b="1" u="sng" dirty="0" smtClean="0"/>
              <a:t>53/54</a:t>
            </a:r>
            <a:r>
              <a:rPr lang="ja-JP" altLang="en-US" sz="2800" b="1" u="sng" dirty="0" smtClean="0"/>
              <a:t>次隊の目指すところ</a:t>
            </a:r>
            <a:endParaRPr lang="en-US" altLang="ja-JP" b="1" u="sng" dirty="0" smtClean="0"/>
          </a:p>
          <a:p>
            <a:r>
              <a:rPr lang="ja-JP" altLang="en-US" dirty="0"/>
              <a:t>　</a:t>
            </a:r>
            <a:r>
              <a:rPr lang="en-US" altLang="ja-JP" sz="2000" b="1" dirty="0" smtClean="0"/>
              <a:t>(</a:t>
            </a:r>
            <a:r>
              <a:rPr lang="en-US" altLang="ja-JP" sz="2000" b="1" dirty="0" smtClean="0"/>
              <a:t>1) </a:t>
            </a:r>
            <a:r>
              <a:rPr lang="ja-JP" altLang="en-US" sz="2000" b="1" dirty="0" smtClean="0"/>
              <a:t>冬期無人観測のデータ回収</a:t>
            </a:r>
            <a:endParaRPr lang="en-US" altLang="ja-JP" sz="2000" b="1" dirty="0" smtClean="0"/>
          </a:p>
          <a:p>
            <a:r>
              <a:rPr lang="ja-JP" altLang="en-US" sz="2000" b="1" dirty="0"/>
              <a:t>　</a:t>
            </a:r>
            <a:r>
              <a:rPr lang="en-US" altLang="ja-JP" sz="2000" b="1" dirty="0" smtClean="0"/>
              <a:t>(</a:t>
            </a:r>
            <a:r>
              <a:rPr lang="en-US" altLang="ja-JP" sz="2000" b="1" dirty="0" smtClean="0"/>
              <a:t>2</a:t>
            </a:r>
            <a:r>
              <a:rPr lang="en-US" altLang="ja-JP" sz="2000" b="1" dirty="0" smtClean="0"/>
              <a:t>) </a:t>
            </a:r>
            <a:r>
              <a:rPr lang="ja-JP" altLang="en-US" sz="2000" b="1" dirty="0" smtClean="0"/>
              <a:t>シーイング・赤外線の空の明るさの</a:t>
            </a:r>
            <a:r>
              <a:rPr lang="ja-JP" altLang="en-US" sz="2000" b="1" dirty="0" smtClean="0"/>
              <a:t>追観測</a:t>
            </a:r>
            <a:endParaRPr lang="en-US" altLang="ja-JP" sz="2000" b="1" dirty="0" smtClean="0"/>
          </a:p>
          <a:p>
            <a:r>
              <a:rPr kumimoji="1" lang="ja-JP" altLang="en-US" sz="2000" b="1" dirty="0" smtClean="0"/>
              <a:t>　</a:t>
            </a:r>
            <a:r>
              <a:rPr kumimoji="1" lang="en-US" altLang="ja-JP" sz="2000" b="1" dirty="0" smtClean="0"/>
              <a:t>(</a:t>
            </a:r>
            <a:r>
              <a:rPr kumimoji="1" lang="en-US" altLang="ja-JP" sz="2000" b="1" dirty="0" smtClean="0"/>
              <a:t>3) 40cm</a:t>
            </a:r>
            <a:r>
              <a:rPr kumimoji="1" lang="ja-JP" altLang="en-US" sz="2000" b="1" dirty="0" smtClean="0"/>
              <a:t>望遠鏡の無人リモート運用</a:t>
            </a:r>
            <a:endParaRPr lang="en-US" altLang="ja-JP" b="1" dirty="0" smtClean="0"/>
          </a:p>
        </p:txBody>
      </p:sp>
      <p:sp>
        <p:nvSpPr>
          <p:cNvPr id="4" name="テキスト ボックス 3"/>
          <p:cNvSpPr txBox="1"/>
          <p:nvPr/>
        </p:nvSpPr>
        <p:spPr>
          <a:xfrm>
            <a:off x="3323200" y="2765827"/>
            <a:ext cx="5641288" cy="2031325"/>
          </a:xfrm>
          <a:prstGeom prst="rect">
            <a:avLst/>
          </a:prstGeom>
          <a:solidFill>
            <a:srgbClr val="00B0F0">
              <a:alpha val="40000"/>
            </a:srgbClr>
          </a:solidFill>
        </p:spPr>
        <p:txBody>
          <a:bodyPr wrap="none" rtlCol="0">
            <a:spAutoFit/>
          </a:bodyPr>
          <a:lstStyle/>
          <a:p>
            <a:r>
              <a:rPr lang="en-US" altLang="ja-JP" sz="2800" b="1" u="sng" dirty="0" smtClean="0"/>
              <a:t>52</a:t>
            </a:r>
            <a:r>
              <a:rPr lang="ja-JP" altLang="en-US" sz="2800" b="1" u="sng" dirty="0" smtClean="0"/>
              <a:t>次隊の観測で分かったこと</a:t>
            </a:r>
            <a:endParaRPr lang="en-US" altLang="ja-JP" b="1" u="sng" dirty="0" smtClean="0"/>
          </a:p>
          <a:p>
            <a:r>
              <a:rPr lang="ja-JP" altLang="en-US" dirty="0"/>
              <a:t>　</a:t>
            </a:r>
            <a:r>
              <a:rPr lang="en-US" altLang="ja-JP" sz="2000" b="1" dirty="0" smtClean="0"/>
              <a:t>(1) </a:t>
            </a:r>
            <a:r>
              <a:rPr lang="ja-JP" altLang="en-US" sz="2000" b="1" dirty="0" smtClean="0"/>
              <a:t>シーイングは予想通り良さそう</a:t>
            </a:r>
            <a:endParaRPr lang="en-US" altLang="ja-JP" sz="2000" b="1" dirty="0" smtClean="0"/>
          </a:p>
          <a:p>
            <a:r>
              <a:rPr lang="ja-JP" altLang="en-US" b="1" dirty="0" smtClean="0"/>
              <a:t>　　　</a:t>
            </a:r>
            <a:r>
              <a:rPr lang="ja-JP" altLang="en-US" sz="1600" b="1" dirty="0" smtClean="0"/>
              <a:t>但し接地境界層内での観測・夏期のみの観測結果による</a:t>
            </a:r>
            <a:endParaRPr lang="en-US" altLang="ja-JP" sz="1600" b="1" dirty="0" smtClean="0"/>
          </a:p>
          <a:p>
            <a:r>
              <a:rPr lang="ja-JP" altLang="en-US" sz="2000" b="1" dirty="0"/>
              <a:t>　</a:t>
            </a:r>
            <a:r>
              <a:rPr lang="en-US" altLang="ja-JP" sz="2000" b="1" dirty="0" smtClean="0"/>
              <a:t>(2)</a:t>
            </a:r>
            <a:r>
              <a:rPr lang="ja-JP" altLang="en-US" sz="2000" b="1" dirty="0" smtClean="0"/>
              <a:t>赤外線での空の散乱強度は予想の</a:t>
            </a:r>
            <a:r>
              <a:rPr lang="en-US" altLang="ja-JP" sz="2000" b="1" dirty="0" smtClean="0"/>
              <a:t>100</a:t>
            </a:r>
            <a:r>
              <a:rPr lang="ja-JP" altLang="en-US" sz="2000" b="1" dirty="0" smtClean="0"/>
              <a:t>倍強い</a:t>
            </a:r>
            <a:endParaRPr lang="en-US" altLang="ja-JP" sz="2000" b="1" dirty="0"/>
          </a:p>
          <a:p>
            <a:r>
              <a:rPr kumimoji="1" lang="ja-JP" altLang="en-US" sz="2000" b="1" dirty="0" smtClean="0"/>
              <a:t>　　　</a:t>
            </a:r>
            <a:r>
              <a:rPr lang="ja-JP" altLang="en-US" sz="1600" b="1" dirty="0"/>
              <a:t>但し</a:t>
            </a:r>
            <a:r>
              <a:rPr lang="ja-JP" altLang="en-US" sz="1600" b="1" dirty="0" smtClean="0"/>
              <a:t>影響はほとんど無いので問題ない</a:t>
            </a:r>
            <a:endParaRPr kumimoji="1" lang="en-US" altLang="ja-JP" sz="1600" b="1" dirty="0" smtClean="0"/>
          </a:p>
          <a:p>
            <a:r>
              <a:rPr kumimoji="1" lang="ja-JP" altLang="en-US" sz="2000" b="1" dirty="0" smtClean="0"/>
              <a:t>　</a:t>
            </a:r>
            <a:r>
              <a:rPr kumimoji="1" lang="en-US" altLang="ja-JP" sz="2000" b="1" dirty="0" smtClean="0"/>
              <a:t>(3)</a:t>
            </a:r>
            <a:r>
              <a:rPr kumimoji="1" lang="ja-JP" altLang="en-US" sz="2000" b="1" dirty="0" smtClean="0"/>
              <a:t>水蒸気の量は予想通り極めて少ない</a:t>
            </a:r>
            <a:endParaRPr lang="en-US" altLang="ja-JP" b="1" dirty="0" smtClean="0"/>
          </a:p>
        </p:txBody>
      </p:sp>
      <p:sp>
        <p:nvSpPr>
          <p:cNvPr id="5" name="正方形/長方形 4"/>
          <p:cNvSpPr/>
          <p:nvPr/>
        </p:nvSpPr>
        <p:spPr>
          <a:xfrm>
            <a:off x="428074" y="4869160"/>
            <a:ext cx="8248382" cy="369332"/>
          </a:xfrm>
          <a:prstGeom prst="rect">
            <a:avLst/>
          </a:prstGeom>
          <a:ln>
            <a:solidFill>
              <a:schemeClr val="tx1"/>
            </a:solidFill>
          </a:ln>
        </p:spPr>
        <p:txBody>
          <a:bodyPr wrap="square">
            <a:spAutoFit/>
          </a:bodyPr>
          <a:lstStyle/>
          <a:p>
            <a:pPr algn="just"/>
            <a:r>
              <a:rPr lang="en-US" altLang="ja-JP" b="1" dirty="0"/>
              <a:t>JARE52</a:t>
            </a:r>
            <a:r>
              <a:rPr lang="ja-JP" altLang="en-US" b="1" dirty="0"/>
              <a:t>に</a:t>
            </a:r>
            <a:r>
              <a:rPr lang="ja-JP" altLang="en-US" b="1" dirty="0" smtClean="0"/>
              <a:t>よって「</a:t>
            </a:r>
            <a:r>
              <a:rPr lang="ja-JP" altLang="en-US" b="1" dirty="0"/>
              <a:t>ドームふじ基地」が天体観測に適している事を観測的に証明</a:t>
            </a:r>
            <a:r>
              <a:rPr lang="ja-JP" altLang="en-US" b="1" dirty="0" smtClean="0"/>
              <a:t>できた</a:t>
            </a:r>
            <a:endParaRPr lang="ja-JP" altLang="en-US" dirty="0"/>
          </a:p>
        </p:txBody>
      </p:sp>
    </p:spTree>
    <p:extLst>
      <p:ext uri="{BB962C8B-B14F-4D97-AF65-F5344CB8AC3E}">
        <p14:creationId xmlns:p14="http://schemas.microsoft.com/office/powerpoint/2010/main" val="1909085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3"/>
          <p:cNvSpPr>
            <a:spLocks noChangeArrowheads="1"/>
          </p:cNvSpPr>
          <p:nvPr/>
        </p:nvSpPr>
        <p:spPr bwMode="auto">
          <a:xfrm>
            <a:off x="5159783" y="2636912"/>
            <a:ext cx="3156633" cy="92333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t>南緯</a:t>
            </a:r>
            <a:r>
              <a:rPr lang="en-US" altLang="ja-JP" dirty="0" smtClean="0"/>
              <a:t>77°19’, </a:t>
            </a:r>
            <a:r>
              <a:rPr lang="ja-JP" altLang="en-US" dirty="0" smtClean="0"/>
              <a:t>　東経</a:t>
            </a:r>
            <a:r>
              <a:rPr lang="en-US" altLang="ja-JP" dirty="0" smtClean="0"/>
              <a:t>39°42’</a:t>
            </a:r>
          </a:p>
          <a:p>
            <a:r>
              <a:rPr lang="ja-JP" altLang="en-US" dirty="0" smtClean="0"/>
              <a:t>標高</a:t>
            </a:r>
            <a:r>
              <a:rPr lang="en-US" altLang="ja-JP" dirty="0" smtClean="0"/>
              <a:t>3,810m</a:t>
            </a:r>
            <a:r>
              <a:rPr lang="ja-JP" altLang="en-US" dirty="0" smtClean="0"/>
              <a:t>　</a:t>
            </a:r>
            <a:r>
              <a:rPr lang="en-US" altLang="ja-JP" dirty="0" smtClean="0"/>
              <a:t>(0.6</a:t>
            </a:r>
            <a:r>
              <a:rPr lang="ja-JP" altLang="en-US" dirty="0" smtClean="0"/>
              <a:t>気圧</a:t>
            </a:r>
            <a:r>
              <a:rPr lang="en-US" altLang="ja-JP" dirty="0" smtClean="0"/>
              <a:t>)</a:t>
            </a:r>
          </a:p>
          <a:p>
            <a:r>
              <a:rPr lang="ja-JP" altLang="en-US" dirty="0" smtClean="0"/>
              <a:t>最低</a:t>
            </a:r>
            <a:r>
              <a:rPr lang="ja-JP" altLang="en-US" dirty="0"/>
              <a:t>気温</a:t>
            </a:r>
            <a:r>
              <a:rPr lang="en-US" altLang="ja-JP" dirty="0"/>
              <a:t>-80</a:t>
            </a:r>
            <a:r>
              <a:rPr lang="ja-JP" altLang="en-US" dirty="0" smtClean="0"/>
              <a:t>℃</a:t>
            </a:r>
            <a:r>
              <a:rPr lang="en-US" altLang="ja-JP" dirty="0" smtClean="0"/>
              <a:t>, </a:t>
            </a:r>
            <a:r>
              <a:rPr lang="ja-JP" altLang="en-US" dirty="0" smtClean="0"/>
              <a:t>年平均</a:t>
            </a:r>
            <a:r>
              <a:rPr lang="en-US" altLang="ja-JP" dirty="0" smtClean="0"/>
              <a:t>-54.4</a:t>
            </a:r>
            <a:r>
              <a:rPr lang="ja-JP" altLang="en-US" dirty="0" smtClean="0"/>
              <a:t>℃</a:t>
            </a:r>
            <a:endParaRPr lang="en-US" altLang="ja-JP" dirty="0" smtClean="0"/>
          </a:p>
        </p:txBody>
      </p:sp>
      <p:sp>
        <p:nvSpPr>
          <p:cNvPr id="9" name="テキスト ボックス 8"/>
          <p:cNvSpPr txBox="1"/>
          <p:nvPr/>
        </p:nvSpPr>
        <p:spPr>
          <a:xfrm>
            <a:off x="472248" y="1556792"/>
            <a:ext cx="8208912" cy="646331"/>
          </a:xfrm>
          <a:prstGeom prst="rect">
            <a:avLst/>
          </a:prstGeom>
          <a:noFill/>
        </p:spPr>
        <p:txBody>
          <a:bodyPr wrap="square" rtlCol="0">
            <a:spAutoFit/>
          </a:bodyPr>
          <a:lstStyle/>
          <a:p>
            <a:r>
              <a:rPr lang="ja-JP" altLang="en-US" dirty="0" smtClean="0"/>
              <a:t>南極大陸内陸高原に位置する「ドームふじ基地」はその</a:t>
            </a:r>
            <a:r>
              <a:rPr lang="ja-JP" altLang="en-US" u="sng" dirty="0" smtClean="0">
                <a:solidFill>
                  <a:srgbClr val="FF0000"/>
                </a:solidFill>
              </a:rPr>
              <a:t>特異な地理条件</a:t>
            </a:r>
            <a:r>
              <a:rPr lang="ja-JP" altLang="en-US" dirty="0" smtClean="0"/>
              <a:t>から地球上で最も赤外線観測に適している。</a:t>
            </a:r>
            <a:endParaRPr kumimoji="1" lang="ja-JP" altLang="en-US" dirty="0"/>
          </a:p>
        </p:txBody>
      </p:sp>
      <p:pic>
        <p:nvPicPr>
          <p:cNvPr id="10" name="Picture 2" descr="F:\D1\2010_05_SPIE\Oral_presentation\fig1.jpg"/>
          <p:cNvPicPr>
            <a:picLocks noChangeAspect="1" noChangeArrowheads="1"/>
          </p:cNvPicPr>
          <p:nvPr/>
        </p:nvPicPr>
        <p:blipFill>
          <a:blip r:embed="rId2" cstate="print"/>
          <a:srcRect/>
          <a:stretch>
            <a:fillRect/>
          </a:stretch>
        </p:blipFill>
        <p:spPr bwMode="auto">
          <a:xfrm>
            <a:off x="539552" y="2801802"/>
            <a:ext cx="3960000" cy="2715430"/>
          </a:xfrm>
          <a:prstGeom prst="rect">
            <a:avLst/>
          </a:prstGeom>
          <a:noFill/>
        </p:spPr>
      </p:pic>
      <p:sp>
        <p:nvSpPr>
          <p:cNvPr id="11" name="テキスト ボックス 10"/>
          <p:cNvSpPr txBox="1"/>
          <p:nvPr/>
        </p:nvSpPr>
        <p:spPr>
          <a:xfrm>
            <a:off x="4932040" y="3922023"/>
            <a:ext cx="3688299" cy="646331"/>
          </a:xfrm>
          <a:prstGeom prst="rect">
            <a:avLst/>
          </a:prstGeom>
          <a:noFill/>
        </p:spPr>
        <p:txBody>
          <a:bodyPr wrap="square" rtlCol="0">
            <a:spAutoFit/>
          </a:bodyPr>
          <a:lstStyle/>
          <a:p>
            <a:r>
              <a:rPr kumimoji="1" lang="ja-JP" altLang="en-US" dirty="0" smtClean="0"/>
              <a:t>常に極高気圧帯が卓越し晴天が続く。ブリザードは無い。</a:t>
            </a:r>
            <a:endParaRPr kumimoji="1" lang="ja-JP" altLang="en-US" dirty="0"/>
          </a:p>
        </p:txBody>
      </p:sp>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1. </a:t>
            </a:r>
            <a:r>
              <a:rPr lang="ja-JP" altLang="en-US" sz="3600" dirty="0">
                <a:latin typeface="+mn-ea"/>
              </a:rPr>
              <a:t>ドーム</a:t>
            </a:r>
            <a:r>
              <a:rPr lang="ja-JP" altLang="en-US" sz="3600" dirty="0" smtClean="0">
                <a:latin typeface="+mn-ea"/>
              </a:rPr>
              <a:t>ふじの天文学的メリット </a:t>
            </a:r>
            <a:r>
              <a:rPr lang="en-US" altLang="ja-JP" sz="3600" dirty="0" smtClean="0">
                <a:latin typeface="+mn-ea"/>
              </a:rPr>
              <a:t>1/5</a:t>
            </a:r>
            <a:endParaRPr kumimoji="1" lang="ja-JP" altLang="en-US" sz="3600" dirty="0">
              <a:latin typeface="+mn-ea"/>
            </a:endParaRPr>
          </a:p>
        </p:txBody>
      </p:sp>
      <p:sp>
        <p:nvSpPr>
          <p:cNvPr id="26" name="Rectangle 44"/>
          <p:cNvSpPr>
            <a:spLocks noChangeArrowheads="1"/>
          </p:cNvSpPr>
          <p:nvPr/>
        </p:nvSpPr>
        <p:spPr bwMode="auto">
          <a:xfrm>
            <a:off x="4644034" y="5021333"/>
            <a:ext cx="4264309" cy="1200329"/>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smtClean="0">
                <a:solidFill>
                  <a:srgbClr val="0070C0"/>
                </a:solidFill>
                <a:latin typeface="ＭＳ Ｐゴシック" charset="-128"/>
              </a:rPr>
              <a:t>○</a:t>
            </a:r>
            <a:r>
              <a:rPr lang="ja-JP" altLang="en-US" b="1" dirty="0">
                <a:solidFill>
                  <a:srgbClr val="0070C0"/>
                </a:solidFill>
                <a:latin typeface="ＭＳ Ｐゴシック" charset="-128"/>
              </a:rPr>
              <a:t>赤外線での空の明るさが地球上で最小</a:t>
            </a:r>
          </a:p>
          <a:p>
            <a:pPr defTabSz="4176713"/>
            <a:r>
              <a:rPr lang="en-US" altLang="ja-JP" b="1" dirty="0">
                <a:solidFill>
                  <a:srgbClr val="0070C0"/>
                </a:solidFill>
                <a:latin typeface="ＭＳ Ｐゴシック" charset="-128"/>
              </a:rPr>
              <a:t>○</a:t>
            </a:r>
            <a:r>
              <a:rPr lang="ja-JP" altLang="en-US" b="1" dirty="0">
                <a:solidFill>
                  <a:srgbClr val="0070C0"/>
                </a:solidFill>
                <a:latin typeface="ＭＳ Ｐゴシック" charset="-128"/>
              </a:rPr>
              <a:t>地球上で最も幅広い波長で観測が</a:t>
            </a:r>
            <a:r>
              <a:rPr lang="ja-JP" altLang="en-US" b="1" dirty="0" smtClean="0">
                <a:solidFill>
                  <a:srgbClr val="0070C0"/>
                </a:solidFill>
                <a:latin typeface="ＭＳ Ｐゴシック" charset="-128"/>
              </a:rPr>
              <a:t>可能</a:t>
            </a:r>
            <a:endParaRPr lang="en-US" altLang="ja-JP" b="1" dirty="0" smtClean="0">
              <a:solidFill>
                <a:srgbClr val="0070C0"/>
              </a:solidFill>
              <a:latin typeface="ＭＳ Ｐゴシック" charset="-128"/>
            </a:endParaRPr>
          </a:p>
          <a:p>
            <a:pPr defTabSz="4176713"/>
            <a:r>
              <a:rPr lang="en-US" altLang="ja-JP" b="1" dirty="0">
                <a:solidFill>
                  <a:srgbClr val="0070C0"/>
                </a:solidFill>
                <a:latin typeface="ＭＳ Ｐゴシック" charset="-128"/>
              </a:rPr>
              <a:t>○</a:t>
            </a:r>
            <a:r>
              <a:rPr lang="ja-JP" altLang="en-US" b="1" dirty="0">
                <a:solidFill>
                  <a:srgbClr val="0070C0"/>
                </a:solidFill>
                <a:latin typeface="ＭＳ Ｐゴシック" charset="-128"/>
              </a:rPr>
              <a:t>シーイングが地球上で最も</a:t>
            </a:r>
            <a:r>
              <a:rPr lang="ja-JP" altLang="en-US" b="1" dirty="0" smtClean="0">
                <a:solidFill>
                  <a:srgbClr val="0070C0"/>
                </a:solidFill>
                <a:latin typeface="ＭＳ Ｐゴシック" charset="-128"/>
              </a:rPr>
              <a:t>良い</a:t>
            </a:r>
            <a:endParaRPr lang="en-US" altLang="ja-JP" b="1" dirty="0" smtClean="0">
              <a:solidFill>
                <a:srgbClr val="0070C0"/>
              </a:solidFill>
              <a:latin typeface="ＭＳ Ｐゴシック" charset="-128"/>
            </a:endParaRPr>
          </a:p>
          <a:p>
            <a:pPr defTabSz="4176713"/>
            <a:r>
              <a:rPr lang="en-US" altLang="ja-JP" b="1" dirty="0" smtClean="0">
                <a:solidFill>
                  <a:srgbClr val="0070C0"/>
                </a:solidFill>
                <a:latin typeface="ＭＳ Ｐゴシック" charset="-128"/>
              </a:rPr>
              <a:t>○</a:t>
            </a:r>
            <a:r>
              <a:rPr lang="ja-JP" altLang="en-US" b="1" dirty="0">
                <a:solidFill>
                  <a:srgbClr val="0070C0"/>
                </a:solidFill>
                <a:latin typeface="ＭＳ Ｐゴシック" charset="-128"/>
              </a:rPr>
              <a:t>夜が</a:t>
            </a:r>
            <a:r>
              <a:rPr lang="en-US" altLang="ja-JP" b="1" dirty="0">
                <a:solidFill>
                  <a:srgbClr val="0070C0"/>
                </a:solidFill>
                <a:latin typeface="ＭＳ Ｐゴシック" charset="-128"/>
              </a:rPr>
              <a:t>90</a:t>
            </a:r>
            <a:r>
              <a:rPr lang="ja-JP" altLang="en-US" b="1" dirty="0">
                <a:solidFill>
                  <a:srgbClr val="0070C0"/>
                </a:solidFill>
                <a:latin typeface="ＭＳ Ｐゴシック" charset="-128"/>
              </a:rPr>
              <a:t>日以上</a:t>
            </a:r>
            <a:r>
              <a:rPr lang="ja-JP" altLang="en-US" b="1" dirty="0" smtClean="0">
                <a:solidFill>
                  <a:srgbClr val="0070C0"/>
                </a:solidFill>
                <a:latin typeface="ＭＳ Ｐゴシック" charset="-128"/>
              </a:rPr>
              <a:t>続く</a:t>
            </a:r>
            <a:endParaRPr lang="ja-JP" altLang="en-US" b="1" dirty="0">
              <a:solidFill>
                <a:srgbClr val="0070C0"/>
              </a:solidFill>
              <a:latin typeface="ＭＳ Ｐゴシック" charset="-128"/>
            </a:endParaRPr>
          </a:p>
        </p:txBody>
      </p:sp>
      <p:sp>
        <p:nvSpPr>
          <p:cNvPr id="2" name="テキスト ボックス 1"/>
          <p:cNvSpPr txBox="1"/>
          <p:nvPr/>
        </p:nvSpPr>
        <p:spPr>
          <a:xfrm>
            <a:off x="2651882" y="5436832"/>
            <a:ext cx="1901867" cy="369332"/>
          </a:xfrm>
          <a:prstGeom prst="rect">
            <a:avLst/>
          </a:prstGeom>
          <a:noFill/>
        </p:spPr>
        <p:txBody>
          <a:bodyPr wrap="none" rtlCol="0">
            <a:spAutoFit/>
          </a:bodyPr>
          <a:lstStyle/>
          <a:p>
            <a:r>
              <a:rPr kumimoji="1" lang="en-US" altLang="ja-JP" dirty="0" smtClean="0"/>
              <a:t>©SPIE Okita+2010</a:t>
            </a:r>
            <a:endParaRPr kumimoji="1" lang="ja-JP" altLang="en-US" dirty="0"/>
          </a:p>
        </p:txBody>
      </p:sp>
    </p:spTree>
    <p:extLst>
      <p:ext uri="{BB962C8B-B14F-4D97-AF65-F5344CB8AC3E}">
        <p14:creationId xmlns:p14="http://schemas.microsoft.com/office/powerpoint/2010/main" val="286952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a:latin typeface="+mn-ea"/>
              </a:rPr>
              <a:t>8</a:t>
            </a:r>
            <a:r>
              <a:rPr lang="en-US" altLang="ja-JP" sz="3600" dirty="0" smtClean="0">
                <a:latin typeface="+mn-ea"/>
              </a:rPr>
              <a:t>. </a:t>
            </a:r>
            <a:r>
              <a:rPr lang="ja-JP" altLang="en-US" sz="3600" dirty="0" smtClean="0">
                <a:latin typeface="+mn-ea"/>
              </a:rPr>
              <a:t>将来の</a:t>
            </a:r>
            <a:r>
              <a:rPr lang="en-US" altLang="ja-JP" sz="3600" dirty="0" smtClean="0">
                <a:latin typeface="+mn-ea"/>
              </a:rPr>
              <a:t>2m</a:t>
            </a:r>
            <a:r>
              <a:rPr lang="ja-JP" altLang="en-US" sz="3600" dirty="0" smtClean="0">
                <a:latin typeface="+mn-ea"/>
              </a:rPr>
              <a:t>望遠鏡計画</a:t>
            </a:r>
            <a:endParaRPr lang="en-US" altLang="ja-JP" sz="3600" dirty="0" smtClean="0">
              <a:latin typeface="+mn-ea"/>
            </a:endParaRPr>
          </a:p>
        </p:txBody>
      </p:sp>
      <p:sp>
        <p:nvSpPr>
          <p:cNvPr id="3" name="テキスト ボックス 2"/>
          <p:cNvSpPr txBox="1"/>
          <p:nvPr/>
        </p:nvSpPr>
        <p:spPr>
          <a:xfrm>
            <a:off x="467544" y="1340768"/>
            <a:ext cx="8169424" cy="646331"/>
          </a:xfrm>
          <a:prstGeom prst="rect">
            <a:avLst/>
          </a:prstGeom>
          <a:noFill/>
        </p:spPr>
        <p:txBody>
          <a:bodyPr wrap="square" rtlCol="0">
            <a:spAutoFit/>
          </a:bodyPr>
          <a:lstStyle/>
          <a:p>
            <a:r>
              <a:rPr lang="en-US" altLang="ja-JP" dirty="0" smtClean="0"/>
              <a:t>40cm</a:t>
            </a:r>
            <a:r>
              <a:rPr lang="ja-JP" altLang="en-US" dirty="0" smtClean="0"/>
              <a:t>望遠鏡</a:t>
            </a:r>
            <a:r>
              <a:rPr lang="en-US" altLang="ja-JP" dirty="0" smtClean="0"/>
              <a:t>+PLATO-F</a:t>
            </a:r>
            <a:r>
              <a:rPr lang="ja-JP" altLang="en-US" dirty="0" smtClean="0"/>
              <a:t>の</a:t>
            </a:r>
            <a:r>
              <a:rPr lang="en-US" altLang="ja-JP" dirty="0" smtClean="0"/>
              <a:t>2kW</a:t>
            </a:r>
            <a:r>
              <a:rPr lang="ja-JP" altLang="en-US" dirty="0" smtClean="0"/>
              <a:t>電力では、</a:t>
            </a:r>
            <a:r>
              <a:rPr lang="ja-JP" altLang="en-US" dirty="0"/>
              <a:t>「</a:t>
            </a:r>
            <a:r>
              <a:rPr lang="ja-JP" altLang="en-US" dirty="0" smtClean="0"/>
              <a:t>すばる望遠鏡」をはじめとする世界の大型望遠鏡とは到底戦えない</a:t>
            </a:r>
            <a:r>
              <a:rPr lang="en-US" altLang="ja-JP" dirty="0" smtClean="0"/>
              <a:t>(</a:t>
            </a:r>
            <a:r>
              <a:rPr lang="ja-JP" altLang="en-US" dirty="0" smtClean="0"/>
              <a:t>望遠鏡が小さすぎる！</a:t>
            </a:r>
            <a:r>
              <a:rPr lang="en-US" altLang="ja-JP" dirty="0" smtClean="0"/>
              <a:t>)</a:t>
            </a:r>
            <a:r>
              <a:rPr lang="ja-JP" altLang="en-US" dirty="0" smtClean="0"/>
              <a:t>＝</a:t>
            </a:r>
            <a:r>
              <a:rPr lang="ja-JP" altLang="en-US" i="1" dirty="0" smtClean="0"/>
              <a:t>南極のメリットを生かし切れない</a:t>
            </a:r>
            <a:endParaRPr lang="en-US" altLang="ja-JP" i="1" dirty="0" smtClean="0"/>
          </a:p>
        </p:txBody>
      </p:sp>
      <p:sp>
        <p:nvSpPr>
          <p:cNvPr id="4" name="テキスト ボックス 3"/>
          <p:cNvSpPr txBox="1"/>
          <p:nvPr/>
        </p:nvSpPr>
        <p:spPr>
          <a:xfrm>
            <a:off x="2284311" y="2276872"/>
            <a:ext cx="3047629" cy="461665"/>
          </a:xfrm>
          <a:prstGeom prst="rect">
            <a:avLst/>
          </a:prstGeom>
          <a:noFill/>
          <a:ln>
            <a:solidFill>
              <a:schemeClr val="tx1"/>
            </a:solidFill>
          </a:ln>
        </p:spPr>
        <p:txBody>
          <a:bodyPr wrap="none" rtlCol="0">
            <a:spAutoFit/>
          </a:bodyPr>
          <a:lstStyle/>
          <a:p>
            <a:r>
              <a:rPr kumimoji="1" lang="ja-JP" altLang="en-US" sz="2400" b="1" dirty="0" smtClean="0"/>
              <a:t>南極</a:t>
            </a:r>
            <a:r>
              <a:rPr kumimoji="1" lang="en-US" altLang="ja-JP" sz="2400" b="1" dirty="0" smtClean="0"/>
              <a:t>2m</a:t>
            </a:r>
            <a:r>
              <a:rPr kumimoji="1" lang="ja-JP" altLang="en-US" sz="2400" b="1" dirty="0" smtClean="0"/>
              <a:t>赤外線望遠鏡</a:t>
            </a:r>
            <a:endParaRPr kumimoji="1" lang="ja-JP" altLang="en-US" sz="2400" b="1" dirty="0"/>
          </a:p>
        </p:txBody>
      </p:sp>
      <p:sp>
        <p:nvSpPr>
          <p:cNvPr id="9" name="テキスト ボックス 8"/>
          <p:cNvSpPr txBox="1"/>
          <p:nvPr/>
        </p:nvSpPr>
        <p:spPr>
          <a:xfrm>
            <a:off x="1100508" y="4915034"/>
            <a:ext cx="6495828" cy="1754326"/>
          </a:xfrm>
          <a:prstGeom prst="rect">
            <a:avLst/>
          </a:prstGeom>
          <a:noFill/>
        </p:spPr>
        <p:txBody>
          <a:bodyPr wrap="square" rtlCol="0">
            <a:spAutoFit/>
          </a:bodyPr>
          <a:lstStyle/>
          <a:p>
            <a:r>
              <a:rPr lang="ja-JP" altLang="en-US" dirty="0" smtClean="0"/>
              <a:t>南極</a:t>
            </a:r>
            <a:r>
              <a:rPr lang="en-US" altLang="ja-JP" dirty="0" smtClean="0"/>
              <a:t>2m</a:t>
            </a:r>
            <a:r>
              <a:rPr lang="ja-JP" altLang="en-US" dirty="0" smtClean="0"/>
              <a:t>赤外線望遠鏡の建設は前提</a:t>
            </a:r>
            <a:r>
              <a:rPr lang="ja-JP" altLang="en-US" dirty="0"/>
              <a:t>と</a:t>
            </a:r>
            <a:r>
              <a:rPr lang="ja-JP" altLang="en-US" dirty="0" smtClean="0"/>
              <a:t>して</a:t>
            </a:r>
            <a:endParaRPr lang="en-US" altLang="ja-JP" dirty="0" smtClean="0"/>
          </a:p>
          <a:p>
            <a:r>
              <a:rPr lang="ja-JP" altLang="en-US" dirty="0" smtClean="0"/>
              <a:t>　　</a:t>
            </a:r>
            <a:r>
              <a:rPr lang="ja-JP" altLang="en-US" sz="1600" dirty="0" smtClean="0"/>
              <a:t>・</a:t>
            </a:r>
            <a:r>
              <a:rPr lang="ja-JP" altLang="en-US" dirty="0" smtClean="0"/>
              <a:t>越冬基地の完成</a:t>
            </a:r>
            <a:endParaRPr lang="en-US" altLang="ja-JP" dirty="0" smtClean="0"/>
          </a:p>
          <a:p>
            <a:r>
              <a:rPr lang="ja-JP" altLang="en-US" dirty="0" smtClean="0"/>
              <a:t>　</a:t>
            </a:r>
            <a:r>
              <a:rPr lang="ja-JP" altLang="en-US" dirty="0"/>
              <a:t>　</a:t>
            </a:r>
            <a:r>
              <a:rPr lang="ja-JP" altLang="en-US" dirty="0" smtClean="0"/>
              <a:t>・</a:t>
            </a:r>
            <a:r>
              <a:rPr lang="en-US" altLang="ja-JP" dirty="0" smtClean="0"/>
              <a:t>10kWh</a:t>
            </a:r>
            <a:r>
              <a:rPr lang="ja-JP" altLang="en-US" dirty="0"/>
              <a:t>以上</a:t>
            </a:r>
            <a:r>
              <a:rPr lang="ja-JP" altLang="en-US" dirty="0" smtClean="0"/>
              <a:t>の十分な電力</a:t>
            </a:r>
            <a:endParaRPr lang="en-US" altLang="ja-JP" dirty="0" smtClean="0"/>
          </a:p>
          <a:p>
            <a:r>
              <a:rPr lang="ja-JP" altLang="en-US" dirty="0" smtClean="0"/>
              <a:t>　</a:t>
            </a:r>
            <a:r>
              <a:rPr lang="ja-JP" altLang="en-US" dirty="0"/>
              <a:t>　</a:t>
            </a:r>
            <a:r>
              <a:rPr lang="ja-JP" altLang="en-US" dirty="0" smtClean="0"/>
              <a:t>・ブロードバンドな通信</a:t>
            </a:r>
            <a:r>
              <a:rPr lang="ja-JP" altLang="en-US" dirty="0" smtClean="0"/>
              <a:t>回線</a:t>
            </a:r>
            <a:endParaRPr lang="en-US" altLang="ja-JP" dirty="0" smtClean="0"/>
          </a:p>
          <a:p>
            <a:r>
              <a:rPr lang="ja-JP" altLang="en-US" dirty="0" smtClean="0"/>
              <a:t>　</a:t>
            </a:r>
            <a:r>
              <a:rPr lang="ja-JP" altLang="en-US" dirty="0"/>
              <a:t>　</a:t>
            </a:r>
            <a:r>
              <a:rPr lang="ja-JP" altLang="en-US" dirty="0" smtClean="0"/>
              <a:t>・天文学者</a:t>
            </a:r>
            <a:r>
              <a:rPr lang="en-US" altLang="ja-JP" dirty="0" smtClean="0"/>
              <a:t>2</a:t>
            </a:r>
            <a:r>
              <a:rPr lang="ja-JP" altLang="en-US" dirty="0" smtClean="0"/>
              <a:t>名以上の定常的な越冬</a:t>
            </a:r>
            <a:endParaRPr lang="en-US" altLang="ja-JP" dirty="0" smtClean="0"/>
          </a:p>
          <a:p>
            <a:r>
              <a:rPr lang="ja-JP" altLang="en-US" dirty="0" smtClean="0"/>
              <a:t>が必要と考えます。越冬基地の早期</a:t>
            </a:r>
            <a:r>
              <a:rPr lang="ja-JP" altLang="en-US" dirty="0" smtClean="0"/>
              <a:t>建設を</a:t>
            </a:r>
            <a:r>
              <a:rPr lang="ja-JP" altLang="en-US" dirty="0" smtClean="0"/>
              <a:t>よろしくお願いします。</a:t>
            </a:r>
            <a:endParaRPr lang="en-US" altLang="ja-JP" dirty="0" smtClean="0"/>
          </a:p>
        </p:txBody>
      </p:sp>
      <p:sp>
        <p:nvSpPr>
          <p:cNvPr id="14" name="テキスト ボックス 13"/>
          <p:cNvSpPr txBox="1"/>
          <p:nvPr/>
        </p:nvSpPr>
        <p:spPr>
          <a:xfrm>
            <a:off x="1532080" y="2843644"/>
            <a:ext cx="4552088" cy="1477328"/>
          </a:xfrm>
          <a:prstGeom prst="rect">
            <a:avLst/>
          </a:prstGeom>
          <a:noFill/>
        </p:spPr>
        <p:txBody>
          <a:bodyPr wrap="square" rtlCol="0">
            <a:spAutoFit/>
          </a:bodyPr>
          <a:lstStyle/>
          <a:p>
            <a:pPr algn="ctr"/>
            <a:r>
              <a:rPr lang="ja-JP" altLang="en-US" u="sng" dirty="0" smtClean="0"/>
              <a:t>すばると同等の検出限界・空間分解能</a:t>
            </a:r>
            <a:endParaRPr lang="en-US" altLang="ja-JP" u="sng" dirty="0" smtClean="0"/>
          </a:p>
          <a:p>
            <a:pPr algn="ctr"/>
            <a:r>
              <a:rPr lang="ja-JP" altLang="en-US" dirty="0"/>
              <a:t>＋</a:t>
            </a:r>
            <a:endParaRPr lang="en-US" altLang="ja-JP" dirty="0" smtClean="0"/>
          </a:p>
          <a:p>
            <a:pPr algn="ctr"/>
            <a:r>
              <a:rPr lang="ja-JP" altLang="en-US" u="sng" dirty="0" smtClean="0"/>
              <a:t>圧倒的に多い観測時間</a:t>
            </a:r>
            <a:endParaRPr lang="en-US" altLang="ja-JP" u="sng" dirty="0" smtClean="0"/>
          </a:p>
          <a:p>
            <a:pPr algn="ctr"/>
            <a:r>
              <a:rPr lang="ja-JP" altLang="en-US" u="sng" dirty="0"/>
              <a:t>南極でしか</a:t>
            </a:r>
            <a:r>
              <a:rPr lang="ja-JP" altLang="en-US" u="sng" dirty="0" smtClean="0"/>
              <a:t>見ることのできない波長</a:t>
            </a:r>
            <a:endParaRPr lang="en-US" altLang="ja-JP" u="sng" dirty="0" smtClean="0"/>
          </a:p>
          <a:p>
            <a:pPr algn="ctr"/>
            <a:r>
              <a:rPr lang="en-US" altLang="ja-JP" u="sng" dirty="0" smtClean="0"/>
              <a:t>2,000</a:t>
            </a:r>
            <a:r>
              <a:rPr lang="ja-JP" altLang="en-US" u="sng" dirty="0" smtClean="0"/>
              <a:t>時間にわたる連続観測</a:t>
            </a:r>
            <a:endParaRPr lang="en-US" altLang="ja-JP" u="sng" dirty="0" smtClean="0"/>
          </a:p>
        </p:txBody>
      </p:sp>
      <p:sp>
        <p:nvSpPr>
          <p:cNvPr id="11" name="正方形/長方形 10"/>
          <p:cNvSpPr/>
          <p:nvPr/>
        </p:nvSpPr>
        <p:spPr>
          <a:xfrm>
            <a:off x="1359853" y="4355812"/>
            <a:ext cx="4572000" cy="369332"/>
          </a:xfrm>
          <a:prstGeom prst="rect">
            <a:avLst/>
          </a:prstGeom>
        </p:spPr>
        <p:txBody>
          <a:bodyPr>
            <a:spAutoFit/>
          </a:bodyPr>
          <a:lstStyle/>
          <a:p>
            <a:pPr algn="ctr"/>
            <a:r>
              <a:rPr lang="ja-JP" altLang="en-US" dirty="0" smtClean="0"/>
              <a:t>→</a:t>
            </a:r>
            <a:r>
              <a:rPr lang="ja-JP" altLang="en-US" dirty="0"/>
              <a:t>　十分な競争力・南極のメリットを生かせる</a:t>
            </a:r>
            <a:endParaRPr lang="en-US" altLang="ja-JP" dirty="0"/>
          </a:p>
        </p:txBody>
      </p:sp>
      <p:pic>
        <p:nvPicPr>
          <p:cNvPr id="1026" name="Picture 2" descr="http://www.naoj.org/Introduction/img/telescope_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681" y="2276872"/>
            <a:ext cx="2095699" cy="278914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7165725" y="4994012"/>
            <a:ext cx="1726755" cy="523220"/>
          </a:xfrm>
          <a:prstGeom prst="rect">
            <a:avLst/>
          </a:prstGeom>
          <a:noFill/>
        </p:spPr>
        <p:txBody>
          <a:bodyPr wrap="none" rtlCol="0">
            <a:spAutoFit/>
          </a:bodyPr>
          <a:lstStyle/>
          <a:p>
            <a:r>
              <a:rPr lang="ja-JP" altLang="en-US" sz="1400" dirty="0"/>
              <a:t>すばる</a:t>
            </a:r>
            <a:r>
              <a:rPr lang="ja-JP" altLang="en-US" sz="1400" dirty="0" smtClean="0"/>
              <a:t>望遠鏡</a:t>
            </a:r>
            <a:endParaRPr lang="en-US" altLang="ja-JP" sz="1400" dirty="0" smtClean="0"/>
          </a:p>
          <a:p>
            <a:r>
              <a:rPr kumimoji="1" lang="ja-JP" altLang="en-US" sz="1400" dirty="0" smtClean="0"/>
              <a:t>口径</a:t>
            </a:r>
            <a:r>
              <a:rPr kumimoji="1" lang="en-US" altLang="ja-JP" sz="1400" dirty="0" smtClean="0"/>
              <a:t>8.2m</a:t>
            </a:r>
            <a:r>
              <a:rPr lang="ja-JP" altLang="en-US" sz="1400" dirty="0" err="1" smtClean="0"/>
              <a:t>、</a:t>
            </a:r>
            <a:r>
              <a:rPr lang="ja-JP" altLang="en-US" sz="1400" dirty="0" smtClean="0"/>
              <a:t>重量</a:t>
            </a:r>
            <a:r>
              <a:rPr lang="en-US" altLang="ja-JP" sz="1400" dirty="0" smtClean="0"/>
              <a:t>500t</a:t>
            </a:r>
            <a:endParaRPr kumimoji="1" lang="ja-JP" altLang="en-US" sz="1400" dirty="0"/>
          </a:p>
        </p:txBody>
      </p:sp>
      <p:pic>
        <p:nvPicPr>
          <p:cNvPr id="10" name="Picture 3" descr="C:\Private\南極写真\jpg_内陸旅行\DSC_73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9819" y="4705980"/>
            <a:ext cx="449468" cy="28803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652120" y="4974848"/>
            <a:ext cx="1144865" cy="523220"/>
          </a:xfrm>
          <a:prstGeom prst="rect">
            <a:avLst/>
          </a:prstGeom>
          <a:noFill/>
        </p:spPr>
        <p:txBody>
          <a:bodyPr wrap="none" rtlCol="0">
            <a:spAutoFit/>
          </a:bodyPr>
          <a:lstStyle/>
          <a:p>
            <a:pPr algn="ctr"/>
            <a:r>
              <a:rPr kumimoji="1" lang="en-US" altLang="ja-JP" sz="1400" dirty="0" smtClean="0"/>
              <a:t>AIRT40</a:t>
            </a:r>
          </a:p>
          <a:p>
            <a:pPr algn="ctr"/>
            <a:r>
              <a:rPr lang="en-US" altLang="ja-JP" sz="1400" dirty="0" smtClean="0"/>
              <a:t>40cm</a:t>
            </a:r>
            <a:r>
              <a:rPr lang="ja-JP" altLang="en-US" sz="1400" dirty="0" err="1" smtClean="0"/>
              <a:t>、</a:t>
            </a:r>
            <a:r>
              <a:rPr lang="en-US" altLang="ja-JP" sz="1400" dirty="0" smtClean="0"/>
              <a:t>300kg</a:t>
            </a:r>
            <a:endParaRPr kumimoji="1" lang="ja-JP" altLang="en-US" sz="1400" dirty="0"/>
          </a:p>
        </p:txBody>
      </p:sp>
      <p:sp>
        <p:nvSpPr>
          <p:cNvPr id="6" name="テキスト ボックス 5"/>
          <p:cNvSpPr txBox="1"/>
          <p:nvPr/>
        </p:nvSpPr>
        <p:spPr>
          <a:xfrm>
            <a:off x="7654514" y="2087270"/>
            <a:ext cx="1309974" cy="261610"/>
          </a:xfrm>
          <a:prstGeom prst="rect">
            <a:avLst/>
          </a:prstGeom>
          <a:noFill/>
        </p:spPr>
        <p:txBody>
          <a:bodyPr wrap="none" rtlCol="0">
            <a:spAutoFit/>
          </a:bodyPr>
          <a:lstStyle/>
          <a:p>
            <a:r>
              <a:rPr kumimoji="1" lang="en-US" altLang="ja-JP" sz="1050" dirty="0" smtClean="0"/>
              <a:t>©Subaru Telescope</a:t>
            </a:r>
            <a:endParaRPr kumimoji="1" lang="ja-JP" altLang="en-US" dirty="0"/>
          </a:p>
        </p:txBody>
      </p:sp>
      <p:cxnSp>
        <p:nvCxnSpPr>
          <p:cNvPr id="8" name="直線コネクタ 7"/>
          <p:cNvCxnSpPr/>
          <p:nvPr/>
        </p:nvCxnSpPr>
        <p:spPr>
          <a:xfrm flipH="1">
            <a:off x="5999819" y="2276872"/>
            <a:ext cx="797166" cy="2429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449287" y="4994012"/>
            <a:ext cx="34769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189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0"/>
          <p:cNvSpPr>
            <a:spLocks noChangeArrowheads="1"/>
          </p:cNvSpPr>
          <p:nvPr/>
        </p:nvSpPr>
        <p:spPr bwMode="auto">
          <a:xfrm>
            <a:off x="251520" y="1268760"/>
            <a:ext cx="4237057" cy="36933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a:solidFill>
                  <a:srgbClr val="0070C0"/>
                </a:solidFill>
                <a:latin typeface="ＭＳ Ｐゴシック" charset="-128"/>
              </a:rPr>
              <a:t>○</a:t>
            </a:r>
            <a:r>
              <a:rPr lang="ja-JP" altLang="en-US" b="1" dirty="0" smtClean="0">
                <a:solidFill>
                  <a:srgbClr val="0070C0"/>
                </a:solidFill>
                <a:latin typeface="ＭＳ Ｐゴシック" charset="-128"/>
              </a:rPr>
              <a:t>赤外線での空の明るさが地球上で最小</a:t>
            </a:r>
            <a:endParaRPr lang="ja-JP" altLang="en-US" b="1" dirty="0">
              <a:solidFill>
                <a:srgbClr val="0070C0"/>
              </a:solidFill>
              <a:latin typeface="ＭＳ Ｐゴシック" charset="-128"/>
            </a:endParaRPr>
          </a:p>
        </p:txBody>
      </p:sp>
      <p:sp>
        <p:nvSpPr>
          <p:cNvPr id="12" name="テキスト ボックス 11"/>
          <p:cNvSpPr txBox="1"/>
          <p:nvPr/>
        </p:nvSpPr>
        <p:spPr>
          <a:xfrm>
            <a:off x="481711" y="1800185"/>
            <a:ext cx="7884857" cy="369332"/>
          </a:xfrm>
          <a:prstGeom prst="rect">
            <a:avLst/>
          </a:prstGeom>
          <a:noFill/>
        </p:spPr>
        <p:txBody>
          <a:bodyPr wrap="square" rtlCol="0">
            <a:spAutoFit/>
          </a:bodyPr>
          <a:lstStyle/>
          <a:p>
            <a:r>
              <a:rPr kumimoji="1" lang="ja-JP" altLang="en-US" dirty="0" smtClean="0"/>
              <a:t>赤外線での天体観測は「空」が可視光と比べ</a:t>
            </a:r>
            <a:r>
              <a:rPr lang="ja-JP" altLang="en-US" dirty="0"/>
              <a:t>約</a:t>
            </a:r>
            <a:r>
              <a:rPr kumimoji="1" lang="en-US" altLang="ja-JP" dirty="0" smtClean="0"/>
              <a:t>10,000</a:t>
            </a:r>
            <a:r>
              <a:rPr kumimoji="1" lang="ja-JP" altLang="en-US" dirty="0" smtClean="0"/>
              <a:t>倍明るい。</a:t>
            </a:r>
            <a:endParaRPr kumimoji="1" lang="ja-JP" altLang="en-US" dirty="0"/>
          </a:p>
        </p:txBody>
      </p:sp>
      <p:pic>
        <p:nvPicPr>
          <p:cNvPr id="13" name="Picture 3" descr="C:\Research\D2\2011_02学振申請書\ichikawa2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261562"/>
            <a:ext cx="3611013" cy="2297707"/>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4854409" y="4490536"/>
            <a:ext cx="3951896" cy="738664"/>
          </a:xfrm>
          <a:prstGeom prst="rect">
            <a:avLst/>
          </a:prstGeom>
        </p:spPr>
        <p:txBody>
          <a:bodyPr wrap="square">
            <a:spAutoFit/>
          </a:bodyPr>
          <a:lstStyle/>
          <a:p>
            <a:pPr algn="just"/>
            <a:r>
              <a:rPr lang="ja-JP" altLang="ja-JP" sz="1400" dirty="0"/>
              <a:t>マウナケア山頂</a:t>
            </a:r>
            <a:r>
              <a:rPr lang="en-US" altLang="ja-JP" sz="1400" dirty="0"/>
              <a:t>(</a:t>
            </a:r>
            <a:r>
              <a:rPr lang="ja-JP" altLang="ja-JP" sz="1400" dirty="0"/>
              <a:t>赤</a:t>
            </a:r>
            <a:r>
              <a:rPr lang="en-US" altLang="ja-JP" sz="1400" dirty="0"/>
              <a:t>)</a:t>
            </a:r>
            <a:r>
              <a:rPr lang="ja-JP" altLang="ja-JP" sz="1400" dirty="0"/>
              <a:t>とドームふじ基地</a:t>
            </a:r>
            <a:r>
              <a:rPr lang="en-US" altLang="ja-JP" sz="1400" dirty="0"/>
              <a:t>(</a:t>
            </a:r>
            <a:r>
              <a:rPr lang="ja-JP" altLang="ja-JP" sz="1400" dirty="0"/>
              <a:t>青</a:t>
            </a:r>
            <a:r>
              <a:rPr lang="en-US" altLang="ja-JP" sz="1400" dirty="0"/>
              <a:t>)</a:t>
            </a:r>
            <a:r>
              <a:rPr lang="ja-JP" altLang="ja-JP" sz="1400" dirty="0"/>
              <a:t>で予想</a:t>
            </a:r>
            <a:r>
              <a:rPr lang="ja-JP" altLang="ja-JP" sz="1400" dirty="0" smtClean="0"/>
              <a:t>される</a:t>
            </a:r>
            <a:r>
              <a:rPr lang="ja-JP" altLang="en-US" sz="1400" dirty="0"/>
              <a:t>赤外線</a:t>
            </a:r>
            <a:r>
              <a:rPr lang="ja-JP" altLang="ja-JP" sz="1400" dirty="0" smtClean="0"/>
              <a:t>ノイズのシミュレーション</a:t>
            </a:r>
            <a:r>
              <a:rPr lang="en-US" altLang="ja-JP" sz="1400" dirty="0" smtClean="0"/>
              <a:t>(Ichikawa2008)</a:t>
            </a:r>
            <a:r>
              <a:rPr lang="ja-JP" altLang="ja-JP" sz="1400" dirty="0" smtClean="0"/>
              <a:t>横軸</a:t>
            </a:r>
            <a:r>
              <a:rPr lang="ja-JP" altLang="ja-JP" sz="1400" dirty="0"/>
              <a:t>波長</a:t>
            </a:r>
            <a:r>
              <a:rPr lang="en-US" altLang="ja-JP" sz="1400" dirty="0"/>
              <a:t>[</a:t>
            </a:r>
            <a:r>
              <a:rPr lang="ja-JP" altLang="ja-JP" sz="1400" dirty="0"/>
              <a:t>μ</a:t>
            </a:r>
            <a:r>
              <a:rPr lang="en-US" altLang="ja-JP" sz="1400" dirty="0"/>
              <a:t>m]</a:t>
            </a:r>
            <a:r>
              <a:rPr lang="ja-JP" altLang="ja-JP" sz="1400" dirty="0" err="1"/>
              <a:t>、</a:t>
            </a:r>
            <a:r>
              <a:rPr lang="ja-JP" altLang="ja-JP" sz="1400" dirty="0"/>
              <a:t>縦軸は放射強度</a:t>
            </a:r>
            <a:r>
              <a:rPr lang="en-US" altLang="ja-JP" sz="1400" dirty="0"/>
              <a:t>[</a:t>
            </a:r>
            <a:r>
              <a:rPr lang="en-US" altLang="ja-JP" sz="1400" dirty="0" err="1"/>
              <a:t>Jy</a:t>
            </a:r>
            <a:r>
              <a:rPr lang="en-US" altLang="ja-JP" sz="1400" dirty="0"/>
              <a:t>/arcsec</a:t>
            </a:r>
            <a:r>
              <a:rPr lang="en-US" altLang="ja-JP" sz="1400" baseline="30000" dirty="0"/>
              <a:t>2</a:t>
            </a:r>
            <a:r>
              <a:rPr lang="en-US" altLang="ja-JP" sz="1400" dirty="0"/>
              <a:t>]</a:t>
            </a:r>
            <a:r>
              <a:rPr lang="ja-JP" altLang="ja-JP" sz="1400" dirty="0" err="1" smtClean="0"/>
              <a:t>。</a:t>
            </a:r>
            <a:endParaRPr lang="ja-JP" altLang="en-US" sz="1400" dirty="0"/>
          </a:p>
        </p:txBody>
      </p:sp>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1.</a:t>
            </a:r>
            <a:r>
              <a:rPr lang="ja-JP" altLang="en-US" sz="3600" dirty="0">
                <a:latin typeface="+mn-ea"/>
              </a:rPr>
              <a:t>ドームふじの天文学的メリット </a:t>
            </a:r>
            <a:r>
              <a:rPr lang="en-US" altLang="ja-JP" sz="3600" dirty="0">
                <a:latin typeface="+mn-ea"/>
              </a:rPr>
              <a:t>2</a:t>
            </a:r>
            <a:r>
              <a:rPr lang="en-US" altLang="ja-JP" sz="3600" dirty="0" smtClean="0">
                <a:latin typeface="+mn-ea"/>
              </a:rPr>
              <a:t>/5</a:t>
            </a:r>
            <a:endParaRPr kumimoji="1" lang="ja-JP" altLang="en-US" sz="3600" dirty="0">
              <a:latin typeface="+mn-ea"/>
            </a:endParaRPr>
          </a:p>
        </p:txBody>
      </p:sp>
      <p:sp>
        <p:nvSpPr>
          <p:cNvPr id="3" name="正方形/長方形 2"/>
          <p:cNvSpPr/>
          <p:nvPr/>
        </p:nvSpPr>
        <p:spPr>
          <a:xfrm>
            <a:off x="1187624" y="2273584"/>
            <a:ext cx="2952328" cy="1200329"/>
          </a:xfrm>
          <a:prstGeom prst="rect">
            <a:avLst/>
          </a:prstGeom>
        </p:spPr>
        <p:txBody>
          <a:bodyPr wrap="square">
            <a:spAutoFit/>
          </a:bodyPr>
          <a:lstStyle/>
          <a:p>
            <a:r>
              <a:rPr lang="ja-JP" altLang="en-US" dirty="0" smtClean="0"/>
              <a:t>原因</a:t>
            </a:r>
            <a:endParaRPr lang="en-US" altLang="ja-JP" dirty="0" smtClean="0"/>
          </a:p>
          <a:p>
            <a:r>
              <a:rPr lang="ja-JP" altLang="en-US" dirty="0" smtClean="0"/>
              <a:t>　</a:t>
            </a:r>
            <a:r>
              <a:rPr lang="ja-JP" altLang="en-US" dirty="0"/>
              <a:t>　</a:t>
            </a:r>
            <a:r>
              <a:rPr lang="en-US" altLang="ja-JP" dirty="0" smtClean="0"/>
              <a:t>(</a:t>
            </a:r>
            <a:r>
              <a:rPr lang="en-US" altLang="ja-JP" dirty="0"/>
              <a:t>1)OH</a:t>
            </a:r>
            <a:r>
              <a:rPr lang="ja-JP" altLang="en-US" dirty="0" smtClean="0"/>
              <a:t>夜光</a:t>
            </a:r>
            <a:endParaRPr lang="en-US" altLang="ja-JP" dirty="0" smtClean="0"/>
          </a:p>
          <a:p>
            <a:r>
              <a:rPr lang="ja-JP" altLang="en-US" dirty="0" smtClean="0"/>
              <a:t>　</a:t>
            </a:r>
            <a:r>
              <a:rPr lang="ja-JP" altLang="en-US" dirty="0"/>
              <a:t>　</a:t>
            </a:r>
            <a:r>
              <a:rPr lang="en-US" altLang="ja-JP" dirty="0" smtClean="0"/>
              <a:t>(</a:t>
            </a:r>
            <a:r>
              <a:rPr lang="en-US" altLang="ja-JP" dirty="0"/>
              <a:t>2</a:t>
            </a:r>
            <a:r>
              <a:rPr lang="en-US" altLang="ja-JP" dirty="0" smtClean="0"/>
              <a:t>)</a:t>
            </a:r>
            <a:r>
              <a:rPr lang="ja-JP" altLang="en-US" dirty="0" smtClean="0"/>
              <a:t>地球大気</a:t>
            </a:r>
            <a:r>
              <a:rPr lang="ja-JP" altLang="en-US" dirty="0"/>
              <a:t>の熱</a:t>
            </a:r>
            <a:r>
              <a:rPr lang="ja-JP" altLang="en-US" dirty="0" smtClean="0"/>
              <a:t>放射</a:t>
            </a:r>
            <a:endParaRPr lang="en-US" altLang="ja-JP" dirty="0" smtClean="0"/>
          </a:p>
          <a:p>
            <a:r>
              <a:rPr lang="ja-JP" altLang="en-US" dirty="0" smtClean="0"/>
              <a:t>　</a:t>
            </a:r>
            <a:r>
              <a:rPr lang="ja-JP" altLang="en-US" dirty="0"/>
              <a:t>　</a:t>
            </a:r>
            <a:r>
              <a:rPr lang="en-US" altLang="ja-JP" dirty="0" smtClean="0"/>
              <a:t>(</a:t>
            </a:r>
            <a:r>
              <a:rPr lang="en-US" altLang="ja-JP" dirty="0"/>
              <a:t>3)</a:t>
            </a:r>
            <a:r>
              <a:rPr lang="ja-JP" altLang="en-US" dirty="0" smtClean="0"/>
              <a:t>望遠鏡自身の</a:t>
            </a:r>
            <a:r>
              <a:rPr lang="ja-JP" altLang="en-US" dirty="0"/>
              <a:t>熱放射</a:t>
            </a:r>
          </a:p>
        </p:txBody>
      </p:sp>
      <p:sp>
        <p:nvSpPr>
          <p:cNvPr id="5" name="左中かっこ 4"/>
          <p:cNvSpPr/>
          <p:nvPr/>
        </p:nvSpPr>
        <p:spPr>
          <a:xfrm>
            <a:off x="1403648" y="2659131"/>
            <a:ext cx="144016" cy="74277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1351570" y="3595235"/>
            <a:ext cx="2624436" cy="369332"/>
          </a:xfrm>
          <a:prstGeom prst="rect">
            <a:avLst/>
          </a:prstGeom>
          <a:noFill/>
        </p:spPr>
        <p:txBody>
          <a:bodyPr wrap="none" rtlCol="0">
            <a:spAutoFit/>
          </a:bodyPr>
          <a:lstStyle/>
          <a:p>
            <a:r>
              <a:rPr kumimoji="1" lang="ja-JP" altLang="en-US" dirty="0" smtClean="0"/>
              <a:t>→　</a:t>
            </a:r>
            <a:r>
              <a:rPr lang="ja-JP" altLang="en-US" dirty="0" smtClean="0"/>
              <a:t>暗い天体が見えない</a:t>
            </a:r>
            <a:endParaRPr lang="en-US" altLang="ja-JP" dirty="0" smtClean="0"/>
          </a:p>
        </p:txBody>
      </p:sp>
      <p:sp>
        <p:nvSpPr>
          <p:cNvPr id="7" name="テキスト ボックス 6"/>
          <p:cNvSpPr txBox="1"/>
          <p:nvPr/>
        </p:nvSpPr>
        <p:spPr>
          <a:xfrm>
            <a:off x="671976" y="4243307"/>
            <a:ext cx="3983623" cy="646331"/>
          </a:xfrm>
          <a:prstGeom prst="rect">
            <a:avLst/>
          </a:prstGeom>
          <a:noFill/>
        </p:spPr>
        <p:txBody>
          <a:bodyPr wrap="square" rtlCol="0">
            <a:spAutoFit/>
          </a:bodyPr>
          <a:lstStyle/>
          <a:p>
            <a:r>
              <a:rPr kumimoji="1" lang="ja-JP" altLang="en-US" dirty="0" smtClean="0"/>
              <a:t>ドームふじでは冬期に</a:t>
            </a:r>
            <a:r>
              <a:rPr kumimoji="1" lang="en-US" altLang="ja-JP" dirty="0" smtClean="0"/>
              <a:t>-80</a:t>
            </a:r>
            <a:r>
              <a:rPr lang="ja-JP" altLang="en-US" dirty="0" smtClean="0"/>
              <a:t>℃となるため、熱放射の影響は地球上で最小といえる。</a:t>
            </a:r>
            <a:endParaRPr kumimoji="1" lang="ja-JP" altLang="en-US" dirty="0"/>
          </a:p>
        </p:txBody>
      </p:sp>
      <p:sp>
        <p:nvSpPr>
          <p:cNvPr id="8" name="テキスト ボックス 7"/>
          <p:cNvSpPr txBox="1"/>
          <p:nvPr/>
        </p:nvSpPr>
        <p:spPr>
          <a:xfrm>
            <a:off x="611560" y="6011996"/>
            <a:ext cx="7972054" cy="369332"/>
          </a:xfrm>
          <a:prstGeom prst="rect">
            <a:avLst/>
          </a:prstGeom>
          <a:noFill/>
          <a:ln>
            <a:solidFill>
              <a:schemeClr val="tx1"/>
            </a:solidFill>
          </a:ln>
        </p:spPr>
        <p:txBody>
          <a:bodyPr wrap="none" rtlCol="0">
            <a:spAutoFit/>
          </a:bodyPr>
          <a:lstStyle/>
          <a:p>
            <a:r>
              <a:rPr kumimoji="1" lang="ja-JP" altLang="en-US" dirty="0" smtClean="0"/>
              <a:t>ドームふじでは赤外線</a:t>
            </a:r>
            <a:r>
              <a:rPr kumimoji="1" lang="en-US" altLang="ja-JP" dirty="0" smtClean="0"/>
              <a:t>(</a:t>
            </a:r>
            <a:r>
              <a:rPr kumimoji="1" lang="ja-JP" altLang="en-US" dirty="0" smtClean="0"/>
              <a:t>特に</a:t>
            </a:r>
            <a:r>
              <a:rPr kumimoji="1" lang="en-US" altLang="ja-JP" dirty="0" smtClean="0"/>
              <a:t>K-dark</a:t>
            </a:r>
            <a:r>
              <a:rPr kumimoji="1" lang="ja-JP" altLang="en-US" dirty="0" err="1" smtClean="0"/>
              <a:t>、</a:t>
            </a:r>
            <a:r>
              <a:rPr kumimoji="1" lang="ja-JP" altLang="en-US" dirty="0" smtClean="0"/>
              <a:t>中間赤外線</a:t>
            </a:r>
            <a:r>
              <a:rPr kumimoji="1" lang="en-US" altLang="ja-JP" dirty="0" smtClean="0"/>
              <a:t>)</a:t>
            </a:r>
            <a:r>
              <a:rPr kumimoji="1" lang="ja-JP" altLang="en-US" dirty="0" smtClean="0"/>
              <a:t>で地球上最高の感度が得られる</a:t>
            </a:r>
            <a:endParaRPr kumimoji="1" lang="ja-JP" altLang="en-US" dirty="0"/>
          </a:p>
        </p:txBody>
      </p:sp>
      <p:sp>
        <p:nvSpPr>
          <p:cNvPr id="15" name="円/楕円 14"/>
          <p:cNvSpPr/>
          <p:nvPr/>
        </p:nvSpPr>
        <p:spPr>
          <a:xfrm rot="20854631">
            <a:off x="6743495" y="2331047"/>
            <a:ext cx="1882334" cy="9587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150870" y="3056513"/>
            <a:ext cx="653378" cy="8267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333624" y="3863522"/>
            <a:ext cx="657552" cy="307777"/>
          </a:xfrm>
          <a:prstGeom prst="rect">
            <a:avLst/>
          </a:prstGeom>
          <a:noFill/>
        </p:spPr>
        <p:txBody>
          <a:bodyPr wrap="none" rtlCol="0">
            <a:spAutoFit/>
          </a:bodyPr>
          <a:lstStyle/>
          <a:p>
            <a:r>
              <a:rPr lang="en-US" altLang="ja-JP" sz="1400" dirty="0" smtClean="0">
                <a:solidFill>
                  <a:srgbClr val="FF0000"/>
                </a:solidFill>
              </a:rPr>
              <a:t>K-dark</a:t>
            </a:r>
            <a:endParaRPr kumimoji="1" lang="ja-JP" altLang="en-US" dirty="0">
              <a:solidFill>
                <a:srgbClr val="FF0000"/>
              </a:solidFill>
            </a:endParaRPr>
          </a:p>
        </p:txBody>
      </p:sp>
      <p:sp>
        <p:nvSpPr>
          <p:cNvPr id="22" name="テキスト ボックス 21"/>
          <p:cNvSpPr txBox="1"/>
          <p:nvPr/>
        </p:nvSpPr>
        <p:spPr>
          <a:xfrm>
            <a:off x="7355886" y="3307203"/>
            <a:ext cx="1082348" cy="307777"/>
          </a:xfrm>
          <a:prstGeom prst="rect">
            <a:avLst/>
          </a:prstGeom>
          <a:noFill/>
        </p:spPr>
        <p:txBody>
          <a:bodyPr wrap="none" rtlCol="0">
            <a:spAutoFit/>
          </a:bodyPr>
          <a:lstStyle/>
          <a:p>
            <a:r>
              <a:rPr lang="ja-JP" altLang="en-US" sz="1400" dirty="0">
                <a:solidFill>
                  <a:srgbClr val="FF0000"/>
                </a:solidFill>
              </a:rPr>
              <a:t>中間</a:t>
            </a:r>
            <a:r>
              <a:rPr lang="ja-JP" altLang="en-US" sz="1400" dirty="0" smtClean="0">
                <a:solidFill>
                  <a:srgbClr val="FF0000"/>
                </a:solidFill>
              </a:rPr>
              <a:t>赤外線</a:t>
            </a:r>
            <a:endParaRPr kumimoji="1" lang="ja-JP" altLang="en-US" dirty="0">
              <a:solidFill>
                <a:srgbClr val="FF0000"/>
              </a:solidFill>
            </a:endParaRPr>
          </a:p>
        </p:txBody>
      </p:sp>
      <p:sp>
        <p:nvSpPr>
          <p:cNvPr id="17" name="テキスト ボックス 16"/>
          <p:cNvSpPr txBox="1"/>
          <p:nvPr/>
        </p:nvSpPr>
        <p:spPr>
          <a:xfrm>
            <a:off x="539552" y="5013176"/>
            <a:ext cx="4173887" cy="646331"/>
          </a:xfrm>
          <a:prstGeom prst="rect">
            <a:avLst/>
          </a:prstGeom>
          <a:noFill/>
        </p:spPr>
        <p:txBody>
          <a:bodyPr wrap="square" rtlCol="0">
            <a:spAutoFit/>
          </a:bodyPr>
          <a:lstStyle/>
          <a:p>
            <a:r>
              <a:rPr kumimoji="1" lang="ja-JP" altLang="en-US" dirty="0" smtClean="0"/>
              <a:t>シミュレーションの結果、赤外線の空の明るさは他の観測地の</a:t>
            </a:r>
            <a:r>
              <a:rPr lang="en-US" altLang="ja-JP" dirty="0" smtClean="0"/>
              <a:t>100</a:t>
            </a:r>
            <a:r>
              <a:rPr lang="ja-JP" altLang="en-US" dirty="0" smtClean="0"/>
              <a:t>分の</a:t>
            </a:r>
            <a:r>
              <a:rPr lang="en-US" altLang="ja-JP" dirty="0" smtClean="0"/>
              <a:t>1</a:t>
            </a:r>
            <a:r>
              <a:rPr lang="ja-JP" altLang="en-US" dirty="0" smtClean="0"/>
              <a:t>程度</a:t>
            </a:r>
            <a:endParaRPr kumimoji="1" lang="ja-JP" altLang="en-US" dirty="0"/>
          </a:p>
        </p:txBody>
      </p:sp>
    </p:spTree>
    <p:extLst>
      <p:ext uri="{BB962C8B-B14F-4D97-AF65-F5344CB8AC3E}">
        <p14:creationId xmlns:p14="http://schemas.microsoft.com/office/powerpoint/2010/main" val="2582922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0"/>
          <p:cNvSpPr>
            <a:spLocks noChangeArrowheads="1"/>
          </p:cNvSpPr>
          <p:nvPr/>
        </p:nvSpPr>
        <p:spPr bwMode="auto">
          <a:xfrm>
            <a:off x="251520" y="1268760"/>
            <a:ext cx="4264309" cy="36933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smtClean="0">
                <a:solidFill>
                  <a:srgbClr val="0070C0"/>
                </a:solidFill>
                <a:latin typeface="ＭＳ Ｐゴシック" charset="-128"/>
              </a:rPr>
              <a:t>○</a:t>
            </a:r>
            <a:r>
              <a:rPr lang="ja-JP" altLang="en-US" b="1" dirty="0" smtClean="0">
                <a:solidFill>
                  <a:srgbClr val="0070C0"/>
                </a:solidFill>
                <a:latin typeface="ＭＳ Ｐゴシック" charset="-128"/>
              </a:rPr>
              <a:t>地球上で最も幅広い波長で観測が可能</a:t>
            </a:r>
            <a:endParaRPr lang="ja-JP" altLang="en-US" b="1" dirty="0">
              <a:solidFill>
                <a:srgbClr val="0070C0"/>
              </a:solidFill>
              <a:latin typeface="ＭＳ Ｐゴシック" charset="-128"/>
            </a:endParaRPr>
          </a:p>
        </p:txBody>
      </p:sp>
      <p:sp>
        <p:nvSpPr>
          <p:cNvPr id="12" name="テキスト ボックス 11"/>
          <p:cNvSpPr txBox="1"/>
          <p:nvPr/>
        </p:nvSpPr>
        <p:spPr>
          <a:xfrm>
            <a:off x="481711" y="1772816"/>
            <a:ext cx="3946273" cy="646331"/>
          </a:xfrm>
          <a:prstGeom prst="rect">
            <a:avLst/>
          </a:prstGeom>
          <a:noFill/>
        </p:spPr>
        <p:txBody>
          <a:bodyPr wrap="square" rtlCol="0">
            <a:spAutoFit/>
          </a:bodyPr>
          <a:lstStyle/>
          <a:p>
            <a:r>
              <a:rPr lang="ja-JP" altLang="en-US" dirty="0" smtClean="0"/>
              <a:t>水蒸気による吸収によって天体観測が可能な波長は大きく制限されている</a:t>
            </a:r>
            <a:endParaRPr kumimoji="1" lang="ja-JP" altLang="en-US" dirty="0"/>
          </a:p>
        </p:txBody>
      </p:sp>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1.</a:t>
            </a:r>
            <a:r>
              <a:rPr lang="ja-JP" altLang="en-US" sz="3600" dirty="0">
                <a:latin typeface="+mn-ea"/>
              </a:rPr>
              <a:t>ドームふじの天文学的メリット </a:t>
            </a:r>
            <a:r>
              <a:rPr lang="en-US" altLang="ja-JP" sz="3600" dirty="0">
                <a:latin typeface="+mn-ea"/>
              </a:rPr>
              <a:t>3</a:t>
            </a:r>
            <a:r>
              <a:rPr lang="en-US" altLang="ja-JP" sz="3600" dirty="0" smtClean="0">
                <a:latin typeface="+mn-ea"/>
              </a:rPr>
              <a:t>/5</a:t>
            </a:r>
            <a:endParaRPr kumimoji="1" lang="ja-JP" altLang="en-US" sz="3600" dirty="0">
              <a:latin typeface="+mn-ea"/>
            </a:endParaRPr>
          </a:p>
        </p:txBody>
      </p:sp>
      <p:graphicFrame>
        <p:nvGraphicFramePr>
          <p:cNvPr id="8" name="表 7"/>
          <p:cNvGraphicFramePr>
            <a:graphicFrameLocks noGrp="1"/>
          </p:cNvGraphicFramePr>
          <p:nvPr>
            <p:extLst>
              <p:ext uri="{D42A27DB-BD31-4B8C-83A1-F6EECF244321}">
                <p14:modId xmlns:p14="http://schemas.microsoft.com/office/powerpoint/2010/main" val="1508858482"/>
              </p:ext>
            </p:extLst>
          </p:nvPr>
        </p:nvGraphicFramePr>
        <p:xfrm>
          <a:off x="818987" y="4391526"/>
          <a:ext cx="3413973" cy="914400"/>
        </p:xfrm>
        <a:graphic>
          <a:graphicData uri="http://schemas.openxmlformats.org/drawingml/2006/table">
            <a:tbl>
              <a:tblPr firstRow="1" bandRow="1">
                <a:tableStyleId>{D7AC3CCA-C797-4891-BE02-D94E43425B78}</a:tableStyleId>
              </a:tblPr>
              <a:tblGrid>
                <a:gridCol w="2041114"/>
                <a:gridCol w="1372859"/>
              </a:tblGrid>
              <a:tr h="149736">
                <a:tc>
                  <a:txBody>
                    <a:bodyPr/>
                    <a:lstStyle/>
                    <a:p>
                      <a:pPr algn="ctr"/>
                      <a:r>
                        <a:rPr kumimoji="1" lang="ja-JP" altLang="en-US" sz="1400" b="0" dirty="0" smtClean="0">
                          <a:latin typeface="+mn-lt"/>
                          <a:ea typeface="+mn-ea"/>
                        </a:rPr>
                        <a:t>ハワイ観測所</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2.4mm</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ハワイ観測所</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2.0mm</a:t>
                      </a:r>
                      <a:endParaRPr kumimoji="1" lang="ja-JP" altLang="en-US" sz="1400" b="0" dirty="0">
                        <a:latin typeface="+mn-lt"/>
                        <a:ea typeface="+mn-ea"/>
                      </a:endParaRPr>
                    </a:p>
                  </a:txBody>
                  <a:tcPr/>
                </a:tc>
              </a:tr>
              <a:tr h="283413">
                <a:tc>
                  <a:txBody>
                    <a:bodyPr/>
                    <a:lstStyle/>
                    <a:p>
                      <a:pPr algn="ctr"/>
                      <a:r>
                        <a:rPr kumimoji="1" lang="en-US" altLang="ja-JP" sz="1400" b="0" dirty="0" smtClean="0">
                          <a:latin typeface="+mn-lt"/>
                          <a:ea typeface="+mn-ea"/>
                        </a:rPr>
                        <a:t>Dome</a:t>
                      </a:r>
                      <a:r>
                        <a:rPr kumimoji="1" lang="en-US" altLang="ja-JP" sz="1400" b="0" baseline="0" dirty="0" smtClean="0">
                          <a:latin typeface="+mn-lt"/>
                          <a:ea typeface="+mn-ea"/>
                        </a:rPr>
                        <a:t> </a:t>
                      </a:r>
                      <a:r>
                        <a:rPr kumimoji="1" lang="en-US" altLang="ja-JP" sz="1400" b="0" dirty="0" smtClean="0">
                          <a:latin typeface="+mn-lt"/>
                          <a:ea typeface="+mn-ea"/>
                        </a:rPr>
                        <a:t>C,</a:t>
                      </a:r>
                      <a:r>
                        <a:rPr kumimoji="1" lang="en-US" altLang="ja-JP" sz="1400" b="0" baseline="0" dirty="0" smtClean="0">
                          <a:latin typeface="+mn-lt"/>
                          <a:ea typeface="+mn-ea"/>
                        </a:rPr>
                        <a:t> A</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0.6mm</a:t>
                      </a:r>
                      <a:endParaRPr kumimoji="1" lang="ja-JP" altLang="en-US" sz="1400" b="0" dirty="0">
                        <a:latin typeface="+mn-lt"/>
                        <a:ea typeface="+mn-ea"/>
                      </a:endParaRPr>
                    </a:p>
                  </a:txBody>
                  <a:tcPr/>
                </a:tc>
              </a:tr>
            </a:tbl>
          </a:graphicData>
        </a:graphic>
      </p:graphicFrame>
      <p:sp>
        <p:nvSpPr>
          <p:cNvPr id="9" name="TextBox 4"/>
          <p:cNvSpPr txBox="1"/>
          <p:nvPr/>
        </p:nvSpPr>
        <p:spPr>
          <a:xfrm>
            <a:off x="539552" y="5615662"/>
            <a:ext cx="4213013" cy="261610"/>
          </a:xfrm>
          <a:prstGeom prst="rect">
            <a:avLst/>
          </a:prstGeom>
          <a:noFill/>
        </p:spPr>
        <p:txBody>
          <a:bodyPr wrap="none" rtlCol="0">
            <a:spAutoFit/>
          </a:bodyPr>
          <a:lstStyle/>
          <a:p>
            <a:r>
              <a:rPr lang="it-IT" altLang="ja-JP" sz="1100" dirty="0" smtClean="0"/>
              <a:t>Yang+2010, Takato+, Valenzino +1999, Giovanelli+2001, Otarola+2010</a:t>
            </a:r>
            <a:endParaRPr kumimoji="1" lang="ja-JP" altLang="en-US" sz="1100" dirty="0"/>
          </a:p>
        </p:txBody>
      </p:sp>
      <p:pic>
        <p:nvPicPr>
          <p:cNvPr id="1026" name="Picture 2" descr="C:\Users\hirofumi\Desktop\midinfra.bmp"/>
          <p:cNvPicPr>
            <a:picLocks noChangeAspect="1" noChangeArrowheads="1"/>
          </p:cNvPicPr>
          <p:nvPr/>
        </p:nvPicPr>
        <p:blipFill rotWithShape="1">
          <a:blip r:embed="rId2">
            <a:extLst>
              <a:ext uri="{28A0092B-C50C-407E-A947-70E740481C1C}">
                <a14:useLocalDpi xmlns:a14="http://schemas.microsoft.com/office/drawing/2010/main" val="0"/>
              </a:ext>
            </a:extLst>
          </a:blip>
          <a:srcRect b="6524"/>
          <a:stretch/>
        </p:blipFill>
        <p:spPr bwMode="auto">
          <a:xfrm>
            <a:off x="4847120" y="1772816"/>
            <a:ext cx="3765872" cy="2019453"/>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4796568" y="3698448"/>
            <a:ext cx="3951896" cy="738664"/>
          </a:xfrm>
          <a:prstGeom prst="rect">
            <a:avLst/>
          </a:prstGeom>
        </p:spPr>
        <p:txBody>
          <a:bodyPr wrap="square">
            <a:spAutoFit/>
          </a:bodyPr>
          <a:lstStyle/>
          <a:p>
            <a:pPr algn="just"/>
            <a:r>
              <a:rPr lang="ja-JP" altLang="ja-JP" sz="1400" dirty="0"/>
              <a:t>マウナケア山頂</a:t>
            </a:r>
            <a:r>
              <a:rPr lang="en-US" altLang="ja-JP" sz="1400" dirty="0"/>
              <a:t>(</a:t>
            </a:r>
            <a:r>
              <a:rPr lang="ja-JP" altLang="ja-JP" sz="1400" dirty="0"/>
              <a:t>赤</a:t>
            </a:r>
            <a:r>
              <a:rPr lang="en-US" altLang="ja-JP" sz="1400" dirty="0"/>
              <a:t>)</a:t>
            </a:r>
            <a:r>
              <a:rPr lang="ja-JP" altLang="ja-JP" sz="1400" dirty="0"/>
              <a:t>とドームふじ基地</a:t>
            </a:r>
            <a:r>
              <a:rPr lang="en-US" altLang="ja-JP" sz="1400" dirty="0"/>
              <a:t>(</a:t>
            </a:r>
            <a:r>
              <a:rPr lang="ja-JP" altLang="ja-JP" sz="1400" dirty="0"/>
              <a:t>青</a:t>
            </a:r>
            <a:r>
              <a:rPr lang="en-US" altLang="ja-JP" sz="1400" dirty="0"/>
              <a:t>)</a:t>
            </a:r>
            <a:r>
              <a:rPr lang="ja-JP" altLang="ja-JP" sz="1400" dirty="0"/>
              <a:t>で予想</a:t>
            </a:r>
            <a:r>
              <a:rPr lang="ja-JP" altLang="ja-JP" sz="1400" dirty="0" smtClean="0"/>
              <a:t>される</a:t>
            </a:r>
            <a:r>
              <a:rPr lang="ja-JP" altLang="en-US" sz="1400" dirty="0"/>
              <a:t>大気</a:t>
            </a:r>
            <a:r>
              <a:rPr lang="ja-JP" altLang="en-US" sz="1400" dirty="0" smtClean="0"/>
              <a:t>透過率</a:t>
            </a:r>
            <a:r>
              <a:rPr lang="ja-JP" altLang="ja-JP" sz="1400" dirty="0" smtClean="0"/>
              <a:t>のシミュレーション</a:t>
            </a:r>
            <a:r>
              <a:rPr lang="en-US" altLang="ja-JP" sz="1400" dirty="0" smtClean="0"/>
              <a:t>(Ichikawa2008)</a:t>
            </a:r>
            <a:r>
              <a:rPr lang="ja-JP" altLang="ja-JP" sz="1400" dirty="0" smtClean="0"/>
              <a:t>横軸</a:t>
            </a:r>
            <a:r>
              <a:rPr lang="ja-JP" altLang="ja-JP" sz="1400" dirty="0"/>
              <a:t>波長</a:t>
            </a:r>
            <a:r>
              <a:rPr lang="en-US" altLang="ja-JP" sz="1400" dirty="0"/>
              <a:t>[</a:t>
            </a:r>
            <a:r>
              <a:rPr lang="ja-JP" altLang="ja-JP" sz="1400" dirty="0"/>
              <a:t>μ</a:t>
            </a:r>
            <a:r>
              <a:rPr lang="en-US" altLang="ja-JP" sz="1400" dirty="0"/>
              <a:t>m]</a:t>
            </a:r>
            <a:r>
              <a:rPr lang="ja-JP" altLang="ja-JP" sz="1400" dirty="0" err="1"/>
              <a:t>、</a:t>
            </a:r>
            <a:r>
              <a:rPr lang="ja-JP" altLang="ja-JP" sz="1400" dirty="0"/>
              <a:t>縦軸</a:t>
            </a:r>
            <a:r>
              <a:rPr lang="ja-JP" altLang="ja-JP" sz="1400" dirty="0" smtClean="0"/>
              <a:t>は</a:t>
            </a:r>
            <a:r>
              <a:rPr lang="ja-JP" altLang="en-US" sz="1400" dirty="0" smtClean="0"/>
              <a:t>透過率を表す</a:t>
            </a:r>
            <a:r>
              <a:rPr lang="ja-JP" altLang="ja-JP" sz="1400" dirty="0" smtClean="0"/>
              <a:t>。</a:t>
            </a:r>
            <a:endParaRPr lang="ja-JP" altLang="en-US" sz="1400" dirty="0"/>
          </a:p>
        </p:txBody>
      </p:sp>
      <p:sp>
        <p:nvSpPr>
          <p:cNvPr id="15" name="テキスト ボックス 14"/>
          <p:cNvSpPr txBox="1"/>
          <p:nvPr/>
        </p:nvSpPr>
        <p:spPr>
          <a:xfrm>
            <a:off x="2377677" y="5317757"/>
            <a:ext cx="1906291" cy="307777"/>
          </a:xfrm>
          <a:prstGeom prst="rect">
            <a:avLst/>
          </a:prstGeom>
          <a:noFill/>
        </p:spPr>
        <p:txBody>
          <a:bodyPr wrap="none" rtlCol="0">
            <a:spAutoFit/>
          </a:bodyPr>
          <a:lstStyle/>
          <a:p>
            <a:r>
              <a:rPr lang="ja-JP" altLang="en-US" sz="1400" dirty="0" smtClean="0"/>
              <a:t>夏期の可降水量</a:t>
            </a:r>
            <a:r>
              <a:rPr lang="en-US" altLang="ja-JP" sz="1400" dirty="0" smtClean="0"/>
              <a:t>(PWV)</a:t>
            </a:r>
            <a:endParaRPr kumimoji="1" lang="ja-JP" altLang="en-US" dirty="0"/>
          </a:p>
        </p:txBody>
      </p:sp>
      <p:sp>
        <p:nvSpPr>
          <p:cNvPr id="16" name="テキスト ボックス 15"/>
          <p:cNvSpPr txBox="1"/>
          <p:nvPr/>
        </p:nvSpPr>
        <p:spPr>
          <a:xfrm>
            <a:off x="539552" y="2867645"/>
            <a:ext cx="3983623" cy="646331"/>
          </a:xfrm>
          <a:prstGeom prst="rect">
            <a:avLst/>
          </a:prstGeom>
          <a:noFill/>
        </p:spPr>
        <p:txBody>
          <a:bodyPr wrap="square" rtlCol="0">
            <a:spAutoFit/>
          </a:bodyPr>
          <a:lstStyle/>
          <a:p>
            <a:r>
              <a:rPr kumimoji="1" lang="ja-JP" altLang="en-US" dirty="0" smtClean="0"/>
              <a:t>ドームふじでは冬期に</a:t>
            </a:r>
            <a:r>
              <a:rPr kumimoji="1" lang="en-US" altLang="ja-JP" dirty="0" smtClean="0"/>
              <a:t>-80</a:t>
            </a:r>
            <a:r>
              <a:rPr lang="ja-JP" altLang="en-US" dirty="0" smtClean="0"/>
              <a:t>℃となるため、大気中に含まれる水蒸気量も世界最小</a:t>
            </a:r>
            <a:endParaRPr kumimoji="1" lang="ja-JP" altLang="en-US" dirty="0"/>
          </a:p>
        </p:txBody>
      </p:sp>
      <p:sp>
        <p:nvSpPr>
          <p:cNvPr id="2" name="テキスト ボックス 1"/>
          <p:cNvSpPr txBox="1"/>
          <p:nvPr/>
        </p:nvSpPr>
        <p:spPr>
          <a:xfrm>
            <a:off x="1115616" y="3635732"/>
            <a:ext cx="2611612" cy="369332"/>
          </a:xfrm>
          <a:prstGeom prst="rect">
            <a:avLst/>
          </a:prstGeom>
          <a:noFill/>
        </p:spPr>
        <p:txBody>
          <a:bodyPr wrap="none" rtlCol="0">
            <a:spAutoFit/>
          </a:bodyPr>
          <a:lstStyle/>
          <a:p>
            <a:r>
              <a:rPr kumimoji="1" lang="ja-JP" altLang="en-US" dirty="0" smtClean="0"/>
              <a:t>→　大気の透過率が高い</a:t>
            </a:r>
            <a:endParaRPr kumimoji="1" lang="ja-JP" altLang="en-US" dirty="0"/>
          </a:p>
        </p:txBody>
      </p:sp>
      <p:sp>
        <p:nvSpPr>
          <p:cNvPr id="3" name="テキスト ボックス 2"/>
          <p:cNvSpPr txBox="1"/>
          <p:nvPr/>
        </p:nvSpPr>
        <p:spPr>
          <a:xfrm>
            <a:off x="5090793" y="5492006"/>
            <a:ext cx="3522199" cy="646331"/>
          </a:xfrm>
          <a:prstGeom prst="rect">
            <a:avLst/>
          </a:prstGeom>
          <a:noFill/>
          <a:ln>
            <a:solidFill>
              <a:schemeClr val="tx1"/>
            </a:solidFill>
          </a:ln>
        </p:spPr>
        <p:txBody>
          <a:bodyPr wrap="square" rtlCol="0">
            <a:spAutoFit/>
          </a:bodyPr>
          <a:lstStyle/>
          <a:p>
            <a:pPr algn="just"/>
            <a:r>
              <a:rPr kumimoji="1" lang="ja-JP" altLang="en-US" dirty="0" smtClean="0"/>
              <a:t>他では見ることの出来ない波長で天体観測が可能</a:t>
            </a:r>
            <a:endParaRPr kumimoji="1" lang="ja-JP" altLang="en-US" dirty="0"/>
          </a:p>
        </p:txBody>
      </p:sp>
    </p:spTree>
    <p:extLst>
      <p:ext uri="{BB962C8B-B14F-4D97-AF65-F5344CB8AC3E}">
        <p14:creationId xmlns:p14="http://schemas.microsoft.com/office/powerpoint/2010/main" val="487883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
          <p:cNvSpPr>
            <a:spLocks noChangeArrowheads="1"/>
          </p:cNvSpPr>
          <p:nvPr/>
        </p:nvSpPr>
        <p:spPr bwMode="auto">
          <a:xfrm>
            <a:off x="323528" y="1340768"/>
            <a:ext cx="3467616" cy="36933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a:solidFill>
                  <a:srgbClr val="0070C0"/>
                </a:solidFill>
                <a:latin typeface="ＭＳ Ｐゴシック" charset="-128"/>
              </a:rPr>
              <a:t>○</a:t>
            </a:r>
            <a:r>
              <a:rPr lang="ja-JP" altLang="en-US" b="1" dirty="0">
                <a:solidFill>
                  <a:srgbClr val="0070C0"/>
                </a:solidFill>
                <a:latin typeface="ＭＳ Ｐゴシック" charset="-128"/>
              </a:rPr>
              <a:t>シーイングが地球上で最も良い</a:t>
            </a:r>
          </a:p>
        </p:txBody>
      </p:sp>
      <p:sp>
        <p:nvSpPr>
          <p:cNvPr id="15" name="テキスト ボックス 14"/>
          <p:cNvSpPr txBox="1"/>
          <p:nvPr/>
        </p:nvSpPr>
        <p:spPr>
          <a:xfrm>
            <a:off x="653796" y="4953942"/>
            <a:ext cx="4670622" cy="923330"/>
          </a:xfrm>
          <a:prstGeom prst="rect">
            <a:avLst/>
          </a:prstGeom>
          <a:noFill/>
        </p:spPr>
        <p:txBody>
          <a:bodyPr wrap="square" rtlCol="0">
            <a:spAutoFit/>
          </a:bodyPr>
          <a:lstStyle/>
          <a:p>
            <a:r>
              <a:rPr lang="ja-JP" altLang="en-US" dirty="0" smtClean="0"/>
              <a:t>気象シミュレーションやドーム</a:t>
            </a:r>
            <a:r>
              <a:rPr lang="en-US" altLang="ja-JP" dirty="0" smtClean="0"/>
              <a:t>C</a:t>
            </a:r>
            <a:r>
              <a:rPr lang="ja-JP" altLang="en-US" dirty="0" smtClean="0"/>
              <a:t>　での観測結果より、冬期には地面</a:t>
            </a:r>
            <a:r>
              <a:rPr lang="en-US" altLang="ja-JP" dirty="0" smtClean="0"/>
              <a:t>15m</a:t>
            </a:r>
            <a:r>
              <a:rPr lang="ja-JP" altLang="en-US" dirty="0" smtClean="0"/>
              <a:t>上で</a:t>
            </a:r>
            <a:r>
              <a:rPr lang="en-US" altLang="ja-JP" dirty="0" smtClean="0"/>
              <a:t>0.3</a:t>
            </a:r>
            <a:r>
              <a:rPr lang="ja-JP" altLang="en-US" dirty="0" smtClean="0"/>
              <a:t>秒角のシーイングが得られると期待されている。</a:t>
            </a:r>
            <a:endParaRPr kumimoji="1" lang="ja-JP" altLang="en-US" dirty="0"/>
          </a:p>
        </p:txBody>
      </p:sp>
      <p:sp>
        <p:nvSpPr>
          <p:cNvPr id="16" name="正方形/長方形 15"/>
          <p:cNvSpPr/>
          <p:nvPr/>
        </p:nvSpPr>
        <p:spPr>
          <a:xfrm>
            <a:off x="5606649" y="5930116"/>
            <a:ext cx="3285831" cy="523220"/>
          </a:xfrm>
          <a:prstGeom prst="rect">
            <a:avLst/>
          </a:prstGeom>
        </p:spPr>
        <p:txBody>
          <a:bodyPr wrap="square">
            <a:spAutoFit/>
          </a:bodyPr>
          <a:lstStyle/>
          <a:p>
            <a:r>
              <a:rPr lang="ja-JP" altLang="en-US" sz="1400" dirty="0"/>
              <a:t>接地境界層の</a:t>
            </a:r>
            <a:r>
              <a:rPr lang="ja-JP" altLang="en-US" sz="1400" dirty="0" smtClean="0"/>
              <a:t>シーイングが</a:t>
            </a:r>
            <a:r>
              <a:rPr lang="en-US" altLang="ja-JP" sz="1400" dirty="0" smtClean="0"/>
              <a:t>0.1’’</a:t>
            </a:r>
            <a:r>
              <a:rPr lang="ja-JP" altLang="en-US" sz="1400" dirty="0" smtClean="0"/>
              <a:t>となる高度の</a:t>
            </a:r>
            <a:r>
              <a:rPr lang="ja-JP" altLang="ja-JP" sz="1400" dirty="0" smtClean="0"/>
              <a:t>シミュレーション</a:t>
            </a:r>
            <a:r>
              <a:rPr lang="en-US" altLang="ja-JP" sz="1400" dirty="0" smtClean="0"/>
              <a:t>(Swain&amp;Gallee2006)</a:t>
            </a:r>
            <a:endParaRPr lang="en-US" altLang="ja-JP" sz="1400" dirty="0"/>
          </a:p>
        </p:txBody>
      </p:sp>
      <p:pic>
        <p:nvPicPr>
          <p:cNvPr id="17" name="Picture 3"/>
          <p:cNvPicPr>
            <a:picLocks noChangeAspect="1" noChangeArrowheads="1"/>
          </p:cNvPicPr>
          <p:nvPr/>
        </p:nvPicPr>
        <p:blipFill rotWithShape="1">
          <a:blip r:embed="rId2" cstate="print"/>
          <a:srcRect b="8635"/>
          <a:stretch/>
        </p:blipFill>
        <p:spPr bwMode="auto">
          <a:xfrm>
            <a:off x="5527856" y="3471639"/>
            <a:ext cx="3240000" cy="2458477"/>
          </a:xfrm>
          <a:prstGeom prst="rect">
            <a:avLst/>
          </a:prstGeom>
          <a:noFill/>
          <a:ln w="9525">
            <a:noFill/>
            <a:miter lim="800000"/>
            <a:headEnd/>
            <a:tailEnd/>
          </a:ln>
          <a:effectLst/>
        </p:spPr>
      </p:pic>
      <p:sp>
        <p:nvSpPr>
          <p:cNvPr id="29" name="正方形/長方形 28"/>
          <p:cNvSpPr/>
          <p:nvPr/>
        </p:nvSpPr>
        <p:spPr>
          <a:xfrm>
            <a:off x="0"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1.</a:t>
            </a:r>
            <a:r>
              <a:rPr lang="ja-JP" altLang="en-US" sz="3600" dirty="0">
                <a:latin typeface="+mn-ea"/>
              </a:rPr>
              <a:t>ドームふじの天文学的メリット </a:t>
            </a:r>
            <a:r>
              <a:rPr lang="en-US" altLang="ja-JP" sz="3600" dirty="0">
                <a:latin typeface="+mn-ea"/>
              </a:rPr>
              <a:t>4</a:t>
            </a:r>
            <a:r>
              <a:rPr lang="en-US" altLang="ja-JP" sz="3600" dirty="0" smtClean="0">
                <a:latin typeface="+mn-ea"/>
              </a:rPr>
              <a:t>/5</a:t>
            </a:r>
            <a:endParaRPr kumimoji="1" lang="ja-JP" altLang="en-US" sz="3600" dirty="0">
              <a:latin typeface="+mn-ea"/>
            </a:endParaRPr>
          </a:p>
        </p:txBody>
      </p:sp>
      <p:sp>
        <p:nvSpPr>
          <p:cNvPr id="3" name="正方形/長方形 2"/>
          <p:cNvSpPr/>
          <p:nvPr/>
        </p:nvSpPr>
        <p:spPr>
          <a:xfrm>
            <a:off x="827584" y="1772816"/>
            <a:ext cx="4519633" cy="923330"/>
          </a:xfrm>
          <a:prstGeom prst="rect">
            <a:avLst/>
          </a:prstGeom>
        </p:spPr>
        <p:txBody>
          <a:bodyPr wrap="square">
            <a:spAutoFit/>
          </a:bodyPr>
          <a:lstStyle/>
          <a:p>
            <a:r>
              <a:rPr lang="en-US" altLang="ja-JP" dirty="0" err="1" smtClean="0"/>
              <a:t>シーイングとは大気の揺らぎによって本来</a:t>
            </a:r>
            <a:r>
              <a:rPr lang="ja-JP" altLang="en-US" dirty="0" smtClean="0"/>
              <a:t>は</a:t>
            </a:r>
            <a:r>
              <a:rPr lang="en-US" altLang="ja-JP" dirty="0" err="1" smtClean="0"/>
              <a:t>点光源である</a:t>
            </a:r>
            <a:r>
              <a:rPr lang="ja-JP" altLang="en-US" dirty="0" smtClean="0"/>
              <a:t>はずの</a:t>
            </a:r>
            <a:r>
              <a:rPr lang="en-US" altLang="ja-JP" dirty="0" err="1" smtClean="0"/>
              <a:t>星が広がって見</a:t>
            </a:r>
            <a:r>
              <a:rPr lang="ja-JP" altLang="en-US" dirty="0" smtClean="0"/>
              <a:t>える現象のこと。</a:t>
            </a:r>
            <a:endParaRPr lang="ja-JP" altLang="en-US" dirty="0"/>
          </a:p>
        </p:txBody>
      </p:sp>
      <p:sp>
        <p:nvSpPr>
          <p:cNvPr id="4" name="テキスト ボックス 3"/>
          <p:cNvSpPr txBox="1"/>
          <p:nvPr/>
        </p:nvSpPr>
        <p:spPr>
          <a:xfrm>
            <a:off x="1148365" y="2564904"/>
            <a:ext cx="3832047" cy="646331"/>
          </a:xfrm>
          <a:prstGeom prst="rect">
            <a:avLst/>
          </a:prstGeom>
          <a:noFill/>
        </p:spPr>
        <p:txBody>
          <a:bodyPr wrap="square" rtlCol="0">
            <a:spAutoFit/>
          </a:bodyPr>
          <a:lstStyle/>
          <a:p>
            <a:r>
              <a:rPr kumimoji="1" lang="ja-JP" altLang="en-US" dirty="0" smtClean="0"/>
              <a:t>→　シーイングが悪いと細かい模様</a:t>
            </a:r>
            <a:r>
              <a:rPr lang="ja-JP" altLang="en-US" dirty="0" smtClean="0"/>
              <a:t>は</a:t>
            </a:r>
            <a:endParaRPr lang="en-US" altLang="ja-JP" dirty="0" smtClean="0"/>
          </a:p>
          <a:p>
            <a:r>
              <a:rPr kumimoji="1" lang="ja-JP" altLang="en-US" dirty="0"/>
              <a:t>　</a:t>
            </a:r>
            <a:r>
              <a:rPr kumimoji="1" lang="ja-JP" altLang="en-US" dirty="0" smtClean="0"/>
              <a:t>　 観測出来ない</a:t>
            </a:r>
            <a:r>
              <a:rPr lang="ja-JP" altLang="en-US" dirty="0"/>
              <a:t>。</a:t>
            </a:r>
            <a:endParaRPr kumimoji="1" lang="ja-JP" altLang="en-US" dirty="0"/>
          </a:p>
        </p:txBody>
      </p:sp>
      <p:pic>
        <p:nvPicPr>
          <p:cNvPr id="13" name="Picture 2" descr="C:\Research\D2\2011_09天文学会秋季年会\DIMM\see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7856" y="1412776"/>
            <a:ext cx="2880000" cy="1034949"/>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5580112" y="2447725"/>
            <a:ext cx="3135488" cy="830997"/>
          </a:xfrm>
          <a:prstGeom prst="rect">
            <a:avLst/>
          </a:prstGeom>
          <a:noFill/>
        </p:spPr>
        <p:txBody>
          <a:bodyPr wrap="square" rtlCol="0">
            <a:spAutoFit/>
          </a:bodyPr>
          <a:lstStyle/>
          <a:p>
            <a:pPr algn="just"/>
            <a:r>
              <a:rPr kumimoji="1" lang="ja-JP" altLang="en-US" sz="1400" dirty="0" smtClean="0"/>
              <a:t>左から、長時間露出、短時間露出、大気を補正した場合の星像</a:t>
            </a:r>
            <a:r>
              <a:rPr kumimoji="1" lang="en-US" altLang="ja-JP" sz="1000" dirty="0" smtClean="0"/>
              <a:t>(</a:t>
            </a:r>
            <a:r>
              <a:rPr lang="en-US" altLang="ja-JP" sz="1000" dirty="0"/>
              <a:t>Image: Lawrence Livermore National Laboratory and NSF Center for Adaptive Optics.(in Claire Max's papers</a:t>
            </a:r>
            <a:r>
              <a:rPr lang="en-US" altLang="ja-JP" sz="1000" dirty="0" smtClean="0"/>
              <a:t>)</a:t>
            </a:r>
            <a:endParaRPr lang="ja-JP" altLang="en-US" sz="1000" dirty="0"/>
          </a:p>
        </p:txBody>
      </p:sp>
      <p:graphicFrame>
        <p:nvGraphicFramePr>
          <p:cNvPr id="21" name="表 20"/>
          <p:cNvGraphicFramePr>
            <a:graphicFrameLocks noGrp="1"/>
          </p:cNvGraphicFramePr>
          <p:nvPr>
            <p:extLst>
              <p:ext uri="{D42A27DB-BD31-4B8C-83A1-F6EECF244321}">
                <p14:modId xmlns:p14="http://schemas.microsoft.com/office/powerpoint/2010/main" val="117728999"/>
              </p:ext>
            </p:extLst>
          </p:nvPr>
        </p:nvGraphicFramePr>
        <p:xfrm>
          <a:off x="1282120" y="3284984"/>
          <a:ext cx="3413973" cy="1219200"/>
        </p:xfrm>
        <a:graphic>
          <a:graphicData uri="http://schemas.openxmlformats.org/drawingml/2006/table">
            <a:tbl>
              <a:tblPr firstRow="1" bandRow="1">
                <a:tableStyleId>{D7AC3CCA-C797-4891-BE02-D94E43425B78}</a:tableStyleId>
              </a:tblPr>
              <a:tblGrid>
                <a:gridCol w="2041114"/>
                <a:gridCol w="1372859"/>
              </a:tblGrid>
              <a:tr h="149736">
                <a:tc>
                  <a:txBody>
                    <a:bodyPr/>
                    <a:lstStyle/>
                    <a:p>
                      <a:pPr algn="ctr"/>
                      <a:r>
                        <a:rPr kumimoji="1" lang="ja-JP" altLang="en-US" sz="1400" b="0" dirty="0" smtClean="0">
                          <a:latin typeface="+mn-lt"/>
                          <a:ea typeface="+mn-ea"/>
                        </a:rPr>
                        <a:t>仙台</a:t>
                      </a:r>
                      <a:r>
                        <a:rPr kumimoji="1" lang="en-US" altLang="ja-JP" sz="1400" b="0" dirty="0" smtClean="0">
                          <a:latin typeface="+mn-lt"/>
                          <a:ea typeface="+mn-ea"/>
                        </a:rPr>
                        <a:t>(</a:t>
                      </a:r>
                      <a:r>
                        <a:rPr kumimoji="1" lang="ja-JP" altLang="en-US" sz="1400" b="0" dirty="0" smtClean="0">
                          <a:latin typeface="+mn-lt"/>
                          <a:ea typeface="+mn-ea"/>
                        </a:rPr>
                        <a:t>参考</a:t>
                      </a:r>
                      <a:r>
                        <a:rPr kumimoji="1" lang="en-US" altLang="ja-JP" sz="1400" b="0" dirty="0" smtClean="0">
                          <a:latin typeface="+mn-lt"/>
                          <a:ea typeface="+mn-ea"/>
                        </a:rPr>
                        <a:t>)</a:t>
                      </a:r>
                      <a:endParaRPr kumimoji="1" lang="ja-JP" altLang="en-US" sz="1400" b="0" dirty="0">
                        <a:latin typeface="+mn-lt"/>
                        <a:ea typeface="+mn-ea"/>
                      </a:endParaRPr>
                    </a:p>
                  </a:txBody>
                  <a:tcPr/>
                </a:tc>
                <a:tc>
                  <a:txBody>
                    <a:bodyPr/>
                    <a:lstStyle/>
                    <a:p>
                      <a:pPr algn="ctr"/>
                      <a:r>
                        <a:rPr kumimoji="1" lang="ja-JP" altLang="en-US" sz="1400" b="0" dirty="0" smtClean="0">
                          <a:latin typeface="+mn-lt"/>
                          <a:ea typeface="+mn-ea"/>
                        </a:rPr>
                        <a:t>～</a:t>
                      </a:r>
                      <a:r>
                        <a:rPr kumimoji="1" lang="en-US" altLang="ja-JP" sz="1400" b="0" dirty="0" smtClean="0">
                          <a:latin typeface="+mn-lt"/>
                          <a:ea typeface="+mn-ea"/>
                        </a:rPr>
                        <a:t>3”</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岡山観測所</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1.2”</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ハワイ観測所</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0.6”</a:t>
                      </a:r>
                      <a:endParaRPr kumimoji="1" lang="ja-JP" altLang="en-US" sz="1400" b="0" dirty="0">
                        <a:latin typeface="+mn-lt"/>
                        <a:ea typeface="+mn-ea"/>
                      </a:endParaRPr>
                    </a:p>
                  </a:txBody>
                  <a:tcPr/>
                </a:tc>
              </a:tr>
              <a:tr h="283413">
                <a:tc>
                  <a:txBody>
                    <a:bodyPr/>
                    <a:lstStyle/>
                    <a:p>
                      <a:pPr algn="ctr"/>
                      <a:r>
                        <a:rPr kumimoji="1" lang="en-US" altLang="ja-JP" sz="1400" b="0" dirty="0" smtClean="0">
                          <a:latin typeface="+mn-lt"/>
                          <a:ea typeface="+mn-ea"/>
                        </a:rPr>
                        <a:t>Dome</a:t>
                      </a:r>
                      <a:r>
                        <a:rPr kumimoji="1" lang="en-US" altLang="ja-JP" sz="1400" b="0" baseline="0" dirty="0" smtClean="0">
                          <a:latin typeface="+mn-lt"/>
                          <a:ea typeface="+mn-ea"/>
                        </a:rPr>
                        <a:t> C, Dome A</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0.3”</a:t>
                      </a:r>
                      <a:endParaRPr kumimoji="1" lang="ja-JP" altLang="en-US" sz="1400" b="0" dirty="0">
                        <a:latin typeface="+mn-lt"/>
                        <a:ea typeface="+mn-ea"/>
                      </a:endParaRPr>
                    </a:p>
                  </a:txBody>
                  <a:tcPr/>
                </a:tc>
              </a:tr>
            </a:tbl>
          </a:graphicData>
        </a:graphic>
      </p:graphicFrame>
      <p:sp>
        <p:nvSpPr>
          <p:cNvPr id="8" name="テキスト ボックス 7"/>
          <p:cNvSpPr txBox="1"/>
          <p:nvPr/>
        </p:nvSpPr>
        <p:spPr>
          <a:xfrm>
            <a:off x="563603" y="6007060"/>
            <a:ext cx="4851008" cy="369332"/>
          </a:xfrm>
          <a:prstGeom prst="rect">
            <a:avLst/>
          </a:prstGeom>
          <a:noFill/>
          <a:ln>
            <a:solidFill>
              <a:schemeClr val="tx1"/>
            </a:solidFill>
          </a:ln>
        </p:spPr>
        <p:txBody>
          <a:bodyPr wrap="none" rtlCol="0">
            <a:spAutoFit/>
          </a:bodyPr>
          <a:lstStyle/>
          <a:p>
            <a:r>
              <a:rPr kumimoji="1" lang="ja-JP" altLang="en-US" dirty="0" smtClean="0"/>
              <a:t>ドームふじでは地球上最高の分解能で観測可能</a:t>
            </a:r>
            <a:endParaRPr kumimoji="1" lang="ja-JP" altLang="en-US" dirty="0"/>
          </a:p>
        </p:txBody>
      </p:sp>
      <p:sp>
        <p:nvSpPr>
          <p:cNvPr id="9" name="テキスト ボックス 8"/>
          <p:cNvSpPr txBox="1"/>
          <p:nvPr/>
        </p:nvSpPr>
        <p:spPr>
          <a:xfrm>
            <a:off x="2267744" y="4509120"/>
            <a:ext cx="2537874" cy="307777"/>
          </a:xfrm>
          <a:prstGeom prst="rect">
            <a:avLst/>
          </a:prstGeom>
          <a:noFill/>
        </p:spPr>
        <p:txBody>
          <a:bodyPr wrap="none" rtlCol="0">
            <a:spAutoFit/>
          </a:bodyPr>
          <a:lstStyle/>
          <a:p>
            <a:r>
              <a:rPr lang="ja-JP" altLang="en-US" sz="1400" dirty="0"/>
              <a:t>接地</a:t>
            </a:r>
            <a:r>
              <a:rPr lang="ja-JP" altLang="en-US" sz="1400" dirty="0" smtClean="0"/>
              <a:t>境界層より上のシーイング</a:t>
            </a:r>
            <a:endParaRPr kumimoji="1" lang="ja-JP" altLang="en-US" dirty="0"/>
          </a:p>
        </p:txBody>
      </p:sp>
    </p:spTree>
    <p:extLst>
      <p:ext uri="{BB962C8B-B14F-4D97-AF65-F5344CB8AC3E}">
        <p14:creationId xmlns:p14="http://schemas.microsoft.com/office/powerpoint/2010/main" val="1722109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6"/>
          <p:cNvSpPr>
            <a:spLocks noChangeArrowheads="1"/>
          </p:cNvSpPr>
          <p:nvPr/>
        </p:nvSpPr>
        <p:spPr bwMode="auto">
          <a:xfrm>
            <a:off x="498888" y="1301479"/>
            <a:ext cx="2183611" cy="36933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a:solidFill>
                  <a:srgbClr val="0070C0"/>
                </a:solidFill>
                <a:latin typeface="ＭＳ Ｐゴシック" charset="-128"/>
              </a:rPr>
              <a:t>○</a:t>
            </a:r>
            <a:r>
              <a:rPr lang="ja-JP" altLang="en-US" b="1" dirty="0">
                <a:solidFill>
                  <a:srgbClr val="0070C0"/>
                </a:solidFill>
                <a:latin typeface="ＭＳ Ｐゴシック" charset="-128"/>
              </a:rPr>
              <a:t>夜が</a:t>
            </a:r>
            <a:r>
              <a:rPr lang="en-US" altLang="ja-JP" b="1" dirty="0">
                <a:solidFill>
                  <a:srgbClr val="0070C0"/>
                </a:solidFill>
                <a:latin typeface="ＭＳ Ｐゴシック" charset="-128"/>
              </a:rPr>
              <a:t>90</a:t>
            </a:r>
            <a:r>
              <a:rPr lang="ja-JP" altLang="en-US" b="1" dirty="0">
                <a:solidFill>
                  <a:srgbClr val="0070C0"/>
                </a:solidFill>
                <a:latin typeface="ＭＳ Ｐゴシック" charset="-128"/>
              </a:rPr>
              <a:t>日以上続く</a:t>
            </a:r>
          </a:p>
        </p:txBody>
      </p:sp>
      <p:sp>
        <p:nvSpPr>
          <p:cNvPr id="18" name="テキスト ボックス 17"/>
          <p:cNvSpPr txBox="1"/>
          <p:nvPr/>
        </p:nvSpPr>
        <p:spPr>
          <a:xfrm>
            <a:off x="584930" y="1702549"/>
            <a:ext cx="6075302" cy="369332"/>
          </a:xfrm>
          <a:prstGeom prst="rect">
            <a:avLst/>
          </a:prstGeom>
          <a:noFill/>
        </p:spPr>
        <p:txBody>
          <a:bodyPr wrap="square" rtlCol="0">
            <a:spAutoFit/>
          </a:bodyPr>
          <a:lstStyle/>
          <a:p>
            <a:r>
              <a:rPr kumimoji="1" lang="ja-JP" altLang="en-US" dirty="0" smtClean="0"/>
              <a:t>極夜期のドームふじ</a:t>
            </a:r>
            <a:r>
              <a:rPr lang="ja-JP" altLang="en-US" dirty="0"/>
              <a:t>で</a:t>
            </a:r>
            <a:r>
              <a:rPr lang="ja-JP" altLang="en-US" dirty="0" smtClean="0"/>
              <a:t>は</a:t>
            </a:r>
            <a:r>
              <a:rPr kumimoji="1" lang="ja-JP" altLang="en-US" dirty="0" smtClean="0"/>
              <a:t>連続</a:t>
            </a:r>
            <a:r>
              <a:rPr kumimoji="1" lang="en-US" altLang="ja-JP" dirty="0" smtClean="0"/>
              <a:t>2,000</a:t>
            </a:r>
            <a:r>
              <a:rPr kumimoji="1" lang="ja-JP" altLang="en-US" dirty="0" smtClean="0"/>
              <a:t>時間にわたって夜が続く。</a:t>
            </a:r>
            <a:endParaRPr kumimoji="1" lang="en-US" altLang="ja-JP" dirty="0" smtClean="0"/>
          </a:p>
        </p:txBody>
      </p:sp>
      <p:sp>
        <p:nvSpPr>
          <p:cNvPr id="29" name="正方形/長方形 28"/>
          <p:cNvSpPr/>
          <p:nvPr/>
        </p:nvSpPr>
        <p:spPr>
          <a:xfrm>
            <a:off x="0"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1.</a:t>
            </a:r>
            <a:r>
              <a:rPr lang="ja-JP" altLang="en-US" sz="3600" dirty="0">
                <a:latin typeface="+mn-ea"/>
              </a:rPr>
              <a:t>ドームふじの天文学的メリット </a:t>
            </a:r>
            <a:r>
              <a:rPr lang="en-US" altLang="ja-JP" sz="3600" dirty="0" smtClean="0">
                <a:latin typeface="+mn-ea"/>
              </a:rPr>
              <a:t>5/5</a:t>
            </a:r>
            <a:endParaRPr kumimoji="1" lang="ja-JP" altLang="en-US" sz="3600" dirty="0">
              <a:latin typeface="+mn-ea"/>
            </a:endParaRPr>
          </a:p>
        </p:txBody>
      </p:sp>
      <p:sp>
        <p:nvSpPr>
          <p:cNvPr id="4" name="テキスト ボックス 3"/>
          <p:cNvSpPr txBox="1"/>
          <p:nvPr/>
        </p:nvSpPr>
        <p:spPr>
          <a:xfrm>
            <a:off x="1403648" y="2241738"/>
            <a:ext cx="6336704" cy="646331"/>
          </a:xfrm>
          <a:prstGeom prst="rect">
            <a:avLst/>
          </a:prstGeom>
          <a:noFill/>
        </p:spPr>
        <p:txBody>
          <a:bodyPr wrap="square" rtlCol="0">
            <a:spAutoFit/>
          </a:bodyPr>
          <a:lstStyle/>
          <a:p>
            <a:r>
              <a:rPr kumimoji="1" lang="ja-JP" altLang="en-US" dirty="0" smtClean="0"/>
              <a:t>→　変光星・太陽系外惑星等</a:t>
            </a:r>
            <a:r>
              <a:rPr lang="ja-JP" altLang="en-US" dirty="0" smtClean="0"/>
              <a:t>・超新星爆発・ガンマ線バーストと</a:t>
            </a:r>
            <a:endParaRPr lang="en-US" altLang="ja-JP" dirty="0" smtClean="0"/>
          </a:p>
          <a:p>
            <a:r>
              <a:rPr lang="ja-JP" altLang="en-US" dirty="0"/>
              <a:t>　</a:t>
            </a:r>
            <a:r>
              <a:rPr lang="ja-JP" altLang="en-US" dirty="0" smtClean="0"/>
              <a:t>　 いった明るさの変わる天体や突発現象の観測に極めて有利</a:t>
            </a:r>
            <a:endParaRPr lang="en-US" altLang="ja-JP" dirty="0" smtClean="0"/>
          </a:p>
        </p:txBody>
      </p:sp>
      <p:pic>
        <p:nvPicPr>
          <p:cNvPr id="2050" name="Picture 2" descr="C:\Users\hirofumi\Desktop\murat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969840"/>
            <a:ext cx="3960000" cy="269140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072582" y="5980638"/>
            <a:ext cx="6638356" cy="369332"/>
          </a:xfrm>
          <a:prstGeom prst="rect">
            <a:avLst/>
          </a:prstGeom>
          <a:noFill/>
          <a:ln>
            <a:solidFill>
              <a:schemeClr val="tx1"/>
            </a:solidFill>
          </a:ln>
        </p:spPr>
        <p:txBody>
          <a:bodyPr wrap="none" rtlCol="0">
            <a:spAutoFit/>
          </a:bodyPr>
          <a:lstStyle/>
          <a:p>
            <a:r>
              <a:rPr lang="ja-JP" altLang="en-US" dirty="0" smtClean="0"/>
              <a:t>中断のない連続的な天体観測・俊敏なフォローアップ観測が出来る</a:t>
            </a:r>
            <a:endParaRPr kumimoji="1" lang="ja-JP" altLang="en-US" dirty="0"/>
          </a:p>
        </p:txBody>
      </p:sp>
    </p:spTree>
    <p:extLst>
      <p:ext uri="{BB962C8B-B14F-4D97-AF65-F5344CB8AC3E}">
        <p14:creationId xmlns:p14="http://schemas.microsoft.com/office/powerpoint/2010/main" val="623435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2. 52</a:t>
            </a:r>
            <a:r>
              <a:rPr lang="ja-JP" altLang="en-US" sz="3600" dirty="0" smtClean="0">
                <a:latin typeface="+mn-ea"/>
              </a:rPr>
              <a:t>次隊での取り組み　</a:t>
            </a:r>
            <a:r>
              <a:rPr lang="en-US" altLang="ja-JP" sz="3600" dirty="0" smtClean="0">
                <a:latin typeface="+mn-ea"/>
              </a:rPr>
              <a:t>1/3</a:t>
            </a:r>
          </a:p>
        </p:txBody>
      </p:sp>
      <p:sp>
        <p:nvSpPr>
          <p:cNvPr id="3" name="テキスト ボックス 2"/>
          <p:cNvSpPr txBox="1"/>
          <p:nvPr/>
        </p:nvSpPr>
        <p:spPr>
          <a:xfrm>
            <a:off x="579040" y="1398794"/>
            <a:ext cx="8169424" cy="2062103"/>
          </a:xfrm>
          <a:prstGeom prst="rect">
            <a:avLst/>
          </a:prstGeom>
          <a:noFill/>
        </p:spPr>
        <p:txBody>
          <a:bodyPr wrap="square" rtlCol="0">
            <a:spAutoFit/>
          </a:bodyPr>
          <a:lstStyle/>
          <a:p>
            <a:r>
              <a:rPr lang="ja-JP" altLang="en-US" sz="2000" b="1" u="sng" dirty="0" smtClean="0">
                <a:solidFill>
                  <a:srgbClr val="0070C0"/>
                </a:solidFill>
              </a:rPr>
              <a:t>○冬期</a:t>
            </a:r>
            <a:r>
              <a:rPr lang="ja-JP" altLang="en-US" sz="2000" b="1" u="sng" dirty="0">
                <a:solidFill>
                  <a:srgbClr val="0070C0"/>
                </a:solidFill>
              </a:rPr>
              <a:t>無人観測のための設営</a:t>
            </a:r>
            <a:endParaRPr lang="en-US" altLang="ja-JP" sz="2000" b="1" u="sng" dirty="0">
              <a:solidFill>
                <a:srgbClr val="0070C0"/>
              </a:solidFill>
            </a:endParaRPr>
          </a:p>
          <a:p>
            <a:r>
              <a:rPr lang="ja-JP" altLang="en-US" dirty="0"/>
              <a:t>　　</a:t>
            </a:r>
            <a:r>
              <a:rPr lang="en-US" altLang="ja-JP" dirty="0" smtClean="0"/>
              <a:t>(1)</a:t>
            </a:r>
            <a:r>
              <a:rPr lang="ja-JP" altLang="en-US" dirty="0" smtClean="0"/>
              <a:t> </a:t>
            </a:r>
            <a:r>
              <a:rPr lang="ja-JP" altLang="en-US" dirty="0"/>
              <a:t>無人発電制御モジュール　</a:t>
            </a:r>
            <a:r>
              <a:rPr lang="en-US" altLang="ja-JP" dirty="0"/>
              <a:t>PLATO-F</a:t>
            </a:r>
          </a:p>
          <a:p>
            <a:r>
              <a:rPr lang="ja-JP" altLang="en-US" dirty="0"/>
              <a:t>　　</a:t>
            </a:r>
            <a:r>
              <a:rPr lang="en-US" altLang="ja-JP" dirty="0" smtClean="0"/>
              <a:t>(2) </a:t>
            </a:r>
            <a:r>
              <a:rPr lang="ja-JP" altLang="en-US" dirty="0"/>
              <a:t>太陽系外惑星観測</a:t>
            </a:r>
            <a:r>
              <a:rPr lang="en-US" altLang="ja-JP" dirty="0"/>
              <a:t>2</a:t>
            </a:r>
            <a:r>
              <a:rPr lang="ja-JP" altLang="en-US" dirty="0"/>
              <a:t>連望遠鏡　</a:t>
            </a:r>
            <a:r>
              <a:rPr lang="en-US" altLang="ja-JP" dirty="0" err="1"/>
              <a:t>TwinCAM</a:t>
            </a:r>
            <a:endParaRPr lang="en-US" altLang="ja-JP" dirty="0"/>
          </a:p>
          <a:p>
            <a:r>
              <a:rPr lang="ja-JP" altLang="en-US" dirty="0"/>
              <a:t>　　</a:t>
            </a:r>
            <a:r>
              <a:rPr lang="en-US" altLang="ja-JP" dirty="0" smtClean="0"/>
              <a:t>(3) </a:t>
            </a:r>
            <a:r>
              <a:rPr lang="ja-JP" altLang="en-US" dirty="0"/>
              <a:t>接地境界層観測装置 </a:t>
            </a:r>
            <a:r>
              <a:rPr lang="en-US" altLang="ja-JP" dirty="0"/>
              <a:t>SNODAR</a:t>
            </a:r>
          </a:p>
          <a:p>
            <a:r>
              <a:rPr lang="ja-JP" altLang="en-US" dirty="0"/>
              <a:t>　　</a:t>
            </a:r>
            <a:r>
              <a:rPr lang="en-US" altLang="ja-JP" dirty="0" smtClean="0"/>
              <a:t>(4) </a:t>
            </a:r>
            <a:r>
              <a:rPr lang="ja-JP" altLang="en-US" dirty="0"/>
              <a:t>全天カメラ </a:t>
            </a:r>
            <a:r>
              <a:rPr lang="en-US" altLang="ja-JP" dirty="0"/>
              <a:t>HR-CAM2</a:t>
            </a:r>
          </a:p>
          <a:p>
            <a:r>
              <a:rPr lang="ja-JP" altLang="en-US" dirty="0"/>
              <a:t>　　</a:t>
            </a:r>
            <a:r>
              <a:rPr lang="en-US" altLang="ja-JP" dirty="0" smtClean="0"/>
              <a:t>(5) </a:t>
            </a:r>
            <a:r>
              <a:rPr lang="en-US" altLang="ja-JP" dirty="0"/>
              <a:t>16m</a:t>
            </a:r>
            <a:r>
              <a:rPr lang="ja-JP" altLang="en-US" dirty="0"/>
              <a:t>気象タワー</a:t>
            </a:r>
          </a:p>
          <a:p>
            <a:pPr>
              <a:buNone/>
            </a:pPr>
            <a:endParaRPr kumimoji="1" lang="en-US" altLang="ja-JP" dirty="0" smtClean="0"/>
          </a:p>
        </p:txBody>
      </p:sp>
      <p:pic>
        <p:nvPicPr>
          <p:cNvPr id="12" name="Picture 2"/>
          <p:cNvPicPr>
            <a:picLocks noChangeAspect="1" noChangeArrowheads="1"/>
          </p:cNvPicPr>
          <p:nvPr/>
        </p:nvPicPr>
        <p:blipFill>
          <a:blip r:embed="rId2" cstate="print"/>
          <a:srcRect/>
          <a:stretch>
            <a:fillRect/>
          </a:stretch>
        </p:blipFill>
        <p:spPr bwMode="auto">
          <a:xfrm>
            <a:off x="467544" y="3284984"/>
            <a:ext cx="4320000" cy="2709818"/>
          </a:xfrm>
          <a:prstGeom prst="rect">
            <a:avLst/>
          </a:prstGeom>
          <a:noFill/>
          <a:ln w="9525">
            <a:noFill/>
            <a:miter lim="800000"/>
            <a:headEnd/>
            <a:tailEnd/>
          </a:ln>
        </p:spPr>
      </p:pic>
      <p:sp>
        <p:nvSpPr>
          <p:cNvPr id="2" name="正方形/長方形 1"/>
          <p:cNvSpPr/>
          <p:nvPr/>
        </p:nvSpPr>
        <p:spPr>
          <a:xfrm>
            <a:off x="323345" y="6054208"/>
            <a:ext cx="4752711" cy="369332"/>
          </a:xfrm>
          <a:prstGeom prst="rect">
            <a:avLst/>
          </a:prstGeom>
        </p:spPr>
        <p:txBody>
          <a:bodyPr wrap="none">
            <a:spAutoFit/>
          </a:bodyPr>
          <a:lstStyle/>
          <a:p>
            <a:r>
              <a:rPr lang="en-US" altLang="ja-JP" dirty="0" smtClean="0"/>
              <a:t>PLATO-F</a:t>
            </a:r>
            <a:r>
              <a:rPr lang="en-US" altLang="ja-JP" sz="1400" dirty="0" smtClean="0"/>
              <a:t> (</a:t>
            </a:r>
            <a:r>
              <a:rPr lang="ja-JP" altLang="en-US" sz="1400" dirty="0" smtClean="0"/>
              <a:t>黄色が装置モジュール、緑がエンジンモジュール</a:t>
            </a:r>
            <a:r>
              <a:rPr lang="en-US" altLang="ja-JP" sz="1400" dirty="0" smtClean="0"/>
              <a:t>)</a:t>
            </a:r>
            <a:endParaRPr lang="en-US" altLang="ja-JP" dirty="0"/>
          </a:p>
        </p:txBody>
      </p:sp>
      <p:sp>
        <p:nvSpPr>
          <p:cNvPr id="8" name="テキスト ボックス 7"/>
          <p:cNvSpPr txBox="1"/>
          <p:nvPr/>
        </p:nvSpPr>
        <p:spPr>
          <a:xfrm>
            <a:off x="5004049" y="4576479"/>
            <a:ext cx="3816423" cy="2092881"/>
          </a:xfrm>
          <a:prstGeom prst="rect">
            <a:avLst/>
          </a:prstGeom>
          <a:noFill/>
        </p:spPr>
        <p:txBody>
          <a:bodyPr wrap="square" rtlCol="0">
            <a:spAutoFit/>
          </a:bodyPr>
          <a:lstStyle/>
          <a:p>
            <a:pPr algn="just"/>
            <a:r>
              <a:rPr kumimoji="1" lang="en-US" altLang="ja-JP" u="sng" dirty="0" smtClean="0"/>
              <a:t>PLATO-F</a:t>
            </a:r>
          </a:p>
          <a:p>
            <a:pPr algn="just"/>
            <a:r>
              <a:rPr lang="ja-JP" altLang="en-US" sz="1400" dirty="0" smtClean="0"/>
              <a:t>オーストラリア・ニューサウスウェールズ大開発の無人発電制御モジュール。</a:t>
            </a:r>
            <a:endParaRPr lang="en-US" altLang="ja-JP" sz="1400" dirty="0" smtClean="0"/>
          </a:p>
          <a:p>
            <a:pPr algn="just"/>
            <a:r>
              <a:rPr kumimoji="1" lang="ja-JP" altLang="en-US" sz="1400" dirty="0" smtClean="0"/>
              <a:t>ディーゼルエンジン・太陽パネル・リチウムバッテリーの組み合わせで連続して</a:t>
            </a:r>
            <a:r>
              <a:rPr kumimoji="1" lang="en-US" altLang="ja-JP" sz="1400" dirty="0" smtClean="0"/>
              <a:t>1KW</a:t>
            </a:r>
            <a:r>
              <a:rPr kumimoji="1" lang="ja-JP" altLang="en-US" sz="1400" dirty="0" smtClean="0"/>
              <a:t>を</a:t>
            </a:r>
            <a:r>
              <a:rPr kumimoji="1" lang="en-US" altLang="ja-JP" sz="1400" dirty="0" smtClean="0"/>
              <a:t>600</a:t>
            </a:r>
            <a:r>
              <a:rPr kumimoji="1" lang="ja-JP" altLang="en-US" sz="1400" dirty="0" smtClean="0"/>
              <a:t>日供給する。</a:t>
            </a:r>
            <a:r>
              <a:rPr kumimoji="1" lang="en-US" altLang="ja-JP" sz="1400" dirty="0" smtClean="0"/>
              <a:t>(Jet-A1</a:t>
            </a:r>
            <a:r>
              <a:rPr kumimoji="1" lang="ja-JP" altLang="en-US" sz="1400" dirty="0" smtClean="0"/>
              <a:t>を</a:t>
            </a:r>
            <a:r>
              <a:rPr kumimoji="1" lang="en-US" altLang="ja-JP" sz="1400" dirty="0" smtClean="0"/>
              <a:t>6,000L)</a:t>
            </a:r>
          </a:p>
          <a:p>
            <a:pPr algn="just"/>
            <a:r>
              <a:rPr lang="ja-JP" altLang="en-US" sz="1400" dirty="0" smtClean="0"/>
              <a:t>イリジウムオープンポートでステータス確認・データ転送を行う。</a:t>
            </a:r>
            <a:r>
              <a:rPr lang="en-US" altLang="ja-JP" sz="1400" dirty="0" smtClean="0"/>
              <a:t>2011</a:t>
            </a:r>
            <a:r>
              <a:rPr lang="ja-JP" altLang="en-US" sz="1400" dirty="0" smtClean="0"/>
              <a:t>年</a:t>
            </a:r>
            <a:r>
              <a:rPr lang="en-US" altLang="ja-JP" sz="1400" dirty="0" smtClean="0"/>
              <a:t>7</a:t>
            </a:r>
            <a:r>
              <a:rPr lang="ja-JP" altLang="en-US" sz="1400" dirty="0" smtClean="0"/>
              <a:t>月以降電源トラブルで停止。現在</a:t>
            </a:r>
            <a:r>
              <a:rPr lang="ja-JP" altLang="en-US" sz="1400" dirty="0"/>
              <a:t>も</a:t>
            </a:r>
            <a:r>
              <a:rPr lang="ja-JP" altLang="en-US" sz="1400" dirty="0" smtClean="0"/>
              <a:t>再起動を試行中。</a:t>
            </a:r>
            <a:endParaRPr lang="en-US" altLang="ja-JP" sz="1400" dirty="0" smtClean="0"/>
          </a:p>
        </p:txBody>
      </p:sp>
      <p:pic>
        <p:nvPicPr>
          <p:cNvPr id="18" name="Picture 2"/>
          <p:cNvPicPr>
            <a:picLocks noChangeAspect="1" noChangeArrowheads="1"/>
          </p:cNvPicPr>
          <p:nvPr/>
        </p:nvPicPr>
        <p:blipFill>
          <a:blip r:embed="rId3" cstate="print"/>
          <a:srcRect/>
          <a:stretch>
            <a:fillRect/>
          </a:stretch>
        </p:blipFill>
        <p:spPr bwMode="auto">
          <a:xfrm rot="16200000">
            <a:off x="5368572" y="2571075"/>
            <a:ext cx="1550436" cy="2325654"/>
          </a:xfrm>
          <a:prstGeom prst="rect">
            <a:avLst/>
          </a:prstGeom>
          <a:noFill/>
          <a:ln w="9525">
            <a:noFill/>
            <a:miter lim="800000"/>
            <a:headEnd/>
            <a:tailEnd/>
          </a:ln>
        </p:spPr>
      </p:pic>
      <p:pic>
        <p:nvPicPr>
          <p:cNvPr id="16" name="Picture 3" descr="20110114_031525.JPG"/>
          <p:cNvPicPr>
            <a:picLocks noChangeAspect="1"/>
          </p:cNvPicPr>
          <p:nvPr/>
        </p:nvPicPr>
        <p:blipFill>
          <a:blip r:embed="rId4" cstate="print"/>
          <a:stretch>
            <a:fillRect/>
          </a:stretch>
        </p:blipFill>
        <p:spPr>
          <a:xfrm>
            <a:off x="5385381" y="1179847"/>
            <a:ext cx="2426979" cy="1617986"/>
          </a:xfrm>
          <a:prstGeom prst="rect">
            <a:avLst/>
          </a:prstGeom>
        </p:spPr>
      </p:pic>
      <p:sp>
        <p:nvSpPr>
          <p:cNvPr id="9" name="テキスト ボックス 8"/>
          <p:cNvSpPr txBox="1"/>
          <p:nvPr/>
        </p:nvSpPr>
        <p:spPr>
          <a:xfrm>
            <a:off x="5388565" y="2507109"/>
            <a:ext cx="1146661" cy="307777"/>
          </a:xfrm>
          <a:prstGeom prst="rect">
            <a:avLst/>
          </a:prstGeom>
          <a:noFill/>
        </p:spPr>
        <p:txBody>
          <a:bodyPr wrap="none" rtlCol="0">
            <a:spAutoFit/>
          </a:bodyPr>
          <a:lstStyle/>
          <a:p>
            <a:r>
              <a:rPr kumimoji="1" lang="en-US" altLang="ja-JP" sz="1400" dirty="0" err="1" smtClean="0"/>
              <a:t>Photo:Takato</a:t>
            </a:r>
            <a:endParaRPr kumimoji="1" lang="ja-JP" altLang="en-US" sz="1400" dirty="0"/>
          </a:p>
        </p:txBody>
      </p:sp>
      <p:sp>
        <p:nvSpPr>
          <p:cNvPr id="10" name="テキスト ボックス 9"/>
          <p:cNvSpPr txBox="1"/>
          <p:nvPr/>
        </p:nvSpPr>
        <p:spPr>
          <a:xfrm>
            <a:off x="6089635" y="4293096"/>
            <a:ext cx="1146661" cy="307777"/>
          </a:xfrm>
          <a:prstGeom prst="rect">
            <a:avLst/>
          </a:prstGeom>
          <a:noFill/>
        </p:spPr>
        <p:txBody>
          <a:bodyPr wrap="none" rtlCol="0">
            <a:spAutoFit/>
          </a:bodyPr>
          <a:lstStyle/>
          <a:p>
            <a:r>
              <a:rPr kumimoji="1" lang="en-US" altLang="ja-JP" sz="1400" dirty="0" err="1" smtClean="0"/>
              <a:t>Photo:Takato</a:t>
            </a:r>
            <a:endParaRPr kumimoji="1" lang="ja-JP" altLang="en-US" sz="1400" dirty="0"/>
          </a:p>
        </p:txBody>
      </p:sp>
      <p:pic>
        <p:nvPicPr>
          <p:cNvPr id="2050" name="Picture 2" descr="C:\Research\Antarctic_Picture\2011_01_28撤収・デポ\DSC_7472.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35525" r="15568"/>
          <a:stretch/>
        </p:blipFill>
        <p:spPr bwMode="auto">
          <a:xfrm>
            <a:off x="7380312" y="2302017"/>
            <a:ext cx="1718231" cy="233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620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2. 52</a:t>
            </a:r>
            <a:r>
              <a:rPr lang="ja-JP" altLang="en-US" sz="3600" dirty="0" smtClean="0">
                <a:latin typeface="+mn-ea"/>
              </a:rPr>
              <a:t>次隊での取り組み　</a:t>
            </a:r>
            <a:r>
              <a:rPr lang="en-US" altLang="ja-JP" sz="3600" dirty="0" smtClean="0">
                <a:latin typeface="+mn-ea"/>
              </a:rPr>
              <a:t>2/3</a:t>
            </a:r>
          </a:p>
        </p:txBody>
      </p:sp>
      <p:sp>
        <p:nvSpPr>
          <p:cNvPr id="2" name="正方形/長方形 1"/>
          <p:cNvSpPr/>
          <p:nvPr/>
        </p:nvSpPr>
        <p:spPr>
          <a:xfrm>
            <a:off x="2051260" y="6372036"/>
            <a:ext cx="1080680" cy="369332"/>
          </a:xfrm>
          <a:prstGeom prst="rect">
            <a:avLst/>
          </a:prstGeom>
        </p:spPr>
        <p:txBody>
          <a:bodyPr wrap="none">
            <a:spAutoFit/>
          </a:bodyPr>
          <a:lstStyle/>
          <a:p>
            <a:r>
              <a:rPr lang="en-US" altLang="ja-JP" dirty="0" err="1"/>
              <a:t>TwinCAM</a:t>
            </a:r>
            <a:endParaRPr lang="en-US" altLang="ja-JP" sz="2400" dirty="0"/>
          </a:p>
        </p:txBody>
      </p:sp>
      <p:pic>
        <p:nvPicPr>
          <p:cNvPr id="9" name="Picture 3" descr="20110128_030133.JPG"/>
          <p:cNvPicPr>
            <a:picLocks noChangeAspect="1"/>
          </p:cNvPicPr>
          <p:nvPr/>
        </p:nvPicPr>
        <p:blipFill>
          <a:blip r:embed="rId2" cstate="print"/>
          <a:stretch>
            <a:fillRect/>
          </a:stretch>
        </p:blipFill>
        <p:spPr>
          <a:xfrm>
            <a:off x="971600" y="4167861"/>
            <a:ext cx="3240000" cy="2160000"/>
          </a:xfrm>
          <a:prstGeom prst="rect">
            <a:avLst/>
          </a:prstGeom>
        </p:spPr>
      </p:pic>
      <p:pic>
        <p:nvPicPr>
          <p:cNvPr id="10" name="Picture 2" descr="20110120_029978.JPG"/>
          <p:cNvPicPr>
            <a:picLocks noChangeAspect="1"/>
          </p:cNvPicPr>
          <p:nvPr/>
        </p:nvPicPr>
        <p:blipFill>
          <a:blip r:embed="rId3" cstate="print"/>
          <a:stretch>
            <a:fillRect/>
          </a:stretch>
        </p:blipFill>
        <p:spPr>
          <a:xfrm>
            <a:off x="5076056" y="4149080"/>
            <a:ext cx="3240000" cy="2160000"/>
          </a:xfrm>
          <a:prstGeom prst="rect">
            <a:avLst/>
          </a:prstGeom>
        </p:spPr>
      </p:pic>
      <p:pic>
        <p:nvPicPr>
          <p:cNvPr id="11" name="Picture 3" descr="20110121_029992.JPG"/>
          <p:cNvPicPr>
            <a:picLocks noChangeAspect="1"/>
          </p:cNvPicPr>
          <p:nvPr/>
        </p:nvPicPr>
        <p:blipFill>
          <a:blip r:embed="rId4" cstate="print"/>
          <a:stretch>
            <a:fillRect/>
          </a:stretch>
        </p:blipFill>
        <p:spPr>
          <a:xfrm>
            <a:off x="5503003" y="1398794"/>
            <a:ext cx="3240000" cy="2160000"/>
          </a:xfrm>
          <a:prstGeom prst="rect">
            <a:avLst/>
          </a:prstGeom>
        </p:spPr>
      </p:pic>
      <p:sp>
        <p:nvSpPr>
          <p:cNvPr id="13" name="正方形/長方形 12"/>
          <p:cNvSpPr/>
          <p:nvPr/>
        </p:nvSpPr>
        <p:spPr>
          <a:xfrm>
            <a:off x="5855922" y="6326300"/>
            <a:ext cx="1680268" cy="369332"/>
          </a:xfrm>
          <a:prstGeom prst="rect">
            <a:avLst/>
          </a:prstGeom>
        </p:spPr>
        <p:txBody>
          <a:bodyPr wrap="none">
            <a:spAutoFit/>
          </a:bodyPr>
          <a:lstStyle/>
          <a:p>
            <a:r>
              <a:rPr lang="en-US" altLang="ja-JP" dirty="0" smtClean="0"/>
              <a:t>16m</a:t>
            </a:r>
            <a:r>
              <a:rPr lang="ja-JP" altLang="en-US" dirty="0" smtClean="0"/>
              <a:t>気象タワー</a:t>
            </a:r>
            <a:endParaRPr lang="en-US" altLang="ja-JP" sz="2400" dirty="0"/>
          </a:p>
        </p:txBody>
      </p:sp>
      <p:sp>
        <p:nvSpPr>
          <p:cNvPr id="14" name="正方形/長方形 13"/>
          <p:cNvSpPr/>
          <p:nvPr/>
        </p:nvSpPr>
        <p:spPr>
          <a:xfrm>
            <a:off x="6633873" y="3645024"/>
            <a:ext cx="989182" cy="369332"/>
          </a:xfrm>
          <a:prstGeom prst="rect">
            <a:avLst/>
          </a:prstGeom>
        </p:spPr>
        <p:txBody>
          <a:bodyPr wrap="none">
            <a:spAutoFit/>
          </a:bodyPr>
          <a:lstStyle/>
          <a:p>
            <a:r>
              <a:rPr lang="en-US" altLang="ja-JP" dirty="0" smtClean="0"/>
              <a:t>SNODAR</a:t>
            </a:r>
            <a:endParaRPr lang="en-US" altLang="ja-JP" sz="2400" dirty="0"/>
          </a:p>
        </p:txBody>
      </p:sp>
      <p:sp>
        <p:nvSpPr>
          <p:cNvPr id="4" name="テキスト ボックス 3"/>
          <p:cNvSpPr txBox="1"/>
          <p:nvPr/>
        </p:nvSpPr>
        <p:spPr>
          <a:xfrm>
            <a:off x="7742725" y="3460897"/>
            <a:ext cx="1146661" cy="307777"/>
          </a:xfrm>
          <a:prstGeom prst="rect">
            <a:avLst/>
          </a:prstGeom>
          <a:noFill/>
        </p:spPr>
        <p:txBody>
          <a:bodyPr wrap="none" rtlCol="0">
            <a:spAutoFit/>
          </a:bodyPr>
          <a:lstStyle/>
          <a:p>
            <a:r>
              <a:rPr kumimoji="1" lang="en-US" altLang="ja-JP" sz="1400" dirty="0" err="1" smtClean="0"/>
              <a:t>Photo:Takato</a:t>
            </a:r>
            <a:endParaRPr kumimoji="1" lang="ja-JP" altLang="en-US" sz="1400" dirty="0"/>
          </a:p>
        </p:txBody>
      </p:sp>
      <p:sp>
        <p:nvSpPr>
          <p:cNvPr id="12" name="テキスト ボックス 11"/>
          <p:cNvSpPr txBox="1"/>
          <p:nvPr/>
        </p:nvSpPr>
        <p:spPr>
          <a:xfrm>
            <a:off x="7321794" y="6218147"/>
            <a:ext cx="1146661" cy="307777"/>
          </a:xfrm>
          <a:prstGeom prst="rect">
            <a:avLst/>
          </a:prstGeom>
          <a:noFill/>
        </p:spPr>
        <p:txBody>
          <a:bodyPr wrap="none" rtlCol="0">
            <a:spAutoFit/>
          </a:bodyPr>
          <a:lstStyle/>
          <a:p>
            <a:r>
              <a:rPr kumimoji="1" lang="en-US" altLang="ja-JP" sz="1400" dirty="0" err="1" smtClean="0"/>
              <a:t>Photo:Takato</a:t>
            </a:r>
            <a:endParaRPr kumimoji="1" lang="ja-JP" altLang="en-US" sz="1400" dirty="0"/>
          </a:p>
        </p:txBody>
      </p:sp>
      <p:sp>
        <p:nvSpPr>
          <p:cNvPr id="15" name="テキスト ボックス 14"/>
          <p:cNvSpPr txBox="1"/>
          <p:nvPr/>
        </p:nvSpPr>
        <p:spPr>
          <a:xfrm>
            <a:off x="731440" y="1551194"/>
            <a:ext cx="8169424" cy="2062103"/>
          </a:xfrm>
          <a:prstGeom prst="rect">
            <a:avLst/>
          </a:prstGeom>
          <a:noFill/>
        </p:spPr>
        <p:txBody>
          <a:bodyPr wrap="square" rtlCol="0">
            <a:spAutoFit/>
          </a:bodyPr>
          <a:lstStyle/>
          <a:p>
            <a:r>
              <a:rPr lang="ja-JP" altLang="en-US" sz="2000" b="1" u="sng" dirty="0" smtClean="0">
                <a:solidFill>
                  <a:srgbClr val="0070C0"/>
                </a:solidFill>
              </a:rPr>
              <a:t>○冬期</a:t>
            </a:r>
            <a:r>
              <a:rPr lang="ja-JP" altLang="en-US" sz="2000" b="1" u="sng" dirty="0">
                <a:solidFill>
                  <a:srgbClr val="0070C0"/>
                </a:solidFill>
              </a:rPr>
              <a:t>無人観測のための設営</a:t>
            </a:r>
            <a:endParaRPr lang="en-US" altLang="ja-JP" sz="2000" b="1" u="sng" dirty="0">
              <a:solidFill>
                <a:srgbClr val="0070C0"/>
              </a:solidFill>
            </a:endParaRPr>
          </a:p>
          <a:p>
            <a:r>
              <a:rPr lang="ja-JP" altLang="en-US" dirty="0"/>
              <a:t>　　</a:t>
            </a:r>
            <a:r>
              <a:rPr lang="en-US" altLang="ja-JP" dirty="0" smtClean="0"/>
              <a:t>(1)</a:t>
            </a:r>
            <a:r>
              <a:rPr lang="ja-JP" altLang="en-US" dirty="0" smtClean="0"/>
              <a:t> </a:t>
            </a:r>
            <a:r>
              <a:rPr lang="ja-JP" altLang="en-US" dirty="0"/>
              <a:t>無人発電制御モジュール　</a:t>
            </a:r>
            <a:r>
              <a:rPr lang="en-US" altLang="ja-JP" dirty="0"/>
              <a:t>PLATO-F</a:t>
            </a:r>
          </a:p>
          <a:p>
            <a:r>
              <a:rPr lang="ja-JP" altLang="en-US" dirty="0"/>
              <a:t>　　</a:t>
            </a:r>
            <a:r>
              <a:rPr lang="en-US" altLang="ja-JP" dirty="0" smtClean="0"/>
              <a:t>(2) </a:t>
            </a:r>
            <a:r>
              <a:rPr lang="ja-JP" altLang="en-US" dirty="0"/>
              <a:t>太陽系外惑星観測</a:t>
            </a:r>
            <a:r>
              <a:rPr lang="en-US" altLang="ja-JP" dirty="0"/>
              <a:t>2</a:t>
            </a:r>
            <a:r>
              <a:rPr lang="ja-JP" altLang="en-US" dirty="0"/>
              <a:t>連望遠鏡　</a:t>
            </a:r>
            <a:r>
              <a:rPr lang="en-US" altLang="ja-JP" dirty="0" err="1"/>
              <a:t>TwinCAM</a:t>
            </a:r>
            <a:endParaRPr lang="en-US" altLang="ja-JP" dirty="0"/>
          </a:p>
          <a:p>
            <a:r>
              <a:rPr lang="ja-JP" altLang="en-US" dirty="0"/>
              <a:t>　　</a:t>
            </a:r>
            <a:r>
              <a:rPr lang="en-US" altLang="ja-JP" dirty="0" smtClean="0"/>
              <a:t>(3) </a:t>
            </a:r>
            <a:r>
              <a:rPr lang="ja-JP" altLang="en-US" dirty="0"/>
              <a:t>接地境界層観測装置 </a:t>
            </a:r>
            <a:r>
              <a:rPr lang="en-US" altLang="ja-JP" dirty="0"/>
              <a:t>SNODAR</a:t>
            </a:r>
          </a:p>
          <a:p>
            <a:r>
              <a:rPr lang="ja-JP" altLang="en-US" dirty="0"/>
              <a:t>　　</a:t>
            </a:r>
            <a:r>
              <a:rPr lang="en-US" altLang="ja-JP" dirty="0" smtClean="0"/>
              <a:t>(4) </a:t>
            </a:r>
            <a:r>
              <a:rPr lang="ja-JP" altLang="en-US" dirty="0"/>
              <a:t>全天カメラ </a:t>
            </a:r>
            <a:r>
              <a:rPr lang="en-US" altLang="ja-JP" dirty="0"/>
              <a:t>HR-CAM2</a:t>
            </a:r>
          </a:p>
          <a:p>
            <a:r>
              <a:rPr lang="ja-JP" altLang="en-US" dirty="0"/>
              <a:t>　　</a:t>
            </a:r>
            <a:r>
              <a:rPr lang="en-US" altLang="ja-JP" dirty="0" smtClean="0"/>
              <a:t>(5) </a:t>
            </a:r>
            <a:r>
              <a:rPr lang="en-US" altLang="ja-JP" dirty="0"/>
              <a:t>16m</a:t>
            </a:r>
            <a:r>
              <a:rPr lang="ja-JP" altLang="en-US" dirty="0"/>
              <a:t>気象タワー</a:t>
            </a:r>
          </a:p>
          <a:p>
            <a:pPr>
              <a:buNone/>
            </a:pPr>
            <a:endParaRPr kumimoji="1" lang="en-US" altLang="ja-JP" dirty="0" smtClean="0"/>
          </a:p>
        </p:txBody>
      </p:sp>
    </p:spTree>
    <p:extLst>
      <p:ext uri="{BB962C8B-B14F-4D97-AF65-F5344CB8AC3E}">
        <p14:creationId xmlns:p14="http://schemas.microsoft.com/office/powerpoint/2010/main" val="1588919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2. 52</a:t>
            </a:r>
            <a:r>
              <a:rPr lang="ja-JP" altLang="en-US" sz="3600" dirty="0" smtClean="0">
                <a:latin typeface="+mn-ea"/>
              </a:rPr>
              <a:t>次隊での取り組み　</a:t>
            </a:r>
            <a:r>
              <a:rPr lang="en-US" altLang="ja-JP" sz="3600" dirty="0" smtClean="0">
                <a:latin typeface="+mn-ea"/>
              </a:rPr>
              <a:t>3/3</a:t>
            </a:r>
          </a:p>
        </p:txBody>
      </p:sp>
      <p:sp>
        <p:nvSpPr>
          <p:cNvPr id="3" name="テキスト ボックス 2"/>
          <p:cNvSpPr txBox="1"/>
          <p:nvPr/>
        </p:nvSpPr>
        <p:spPr>
          <a:xfrm>
            <a:off x="579040" y="1398793"/>
            <a:ext cx="8169424" cy="1508105"/>
          </a:xfrm>
          <a:prstGeom prst="rect">
            <a:avLst/>
          </a:prstGeom>
          <a:noFill/>
        </p:spPr>
        <p:txBody>
          <a:bodyPr wrap="square" rtlCol="0">
            <a:spAutoFit/>
          </a:bodyPr>
          <a:lstStyle/>
          <a:p>
            <a:r>
              <a:rPr lang="ja-JP" altLang="en-US" sz="2000" b="1" u="sng" dirty="0" smtClean="0">
                <a:solidFill>
                  <a:srgbClr val="0070C0"/>
                </a:solidFill>
              </a:rPr>
              <a:t>○夏期</a:t>
            </a:r>
            <a:r>
              <a:rPr lang="ja-JP" altLang="en-US" sz="2000" b="1" u="sng" dirty="0">
                <a:solidFill>
                  <a:srgbClr val="0070C0"/>
                </a:solidFill>
              </a:rPr>
              <a:t>の観測条件</a:t>
            </a:r>
            <a:r>
              <a:rPr lang="ja-JP" altLang="en-US" sz="2000" b="1" u="sng" dirty="0" smtClean="0">
                <a:solidFill>
                  <a:srgbClr val="0070C0"/>
                </a:solidFill>
              </a:rPr>
              <a:t>調査</a:t>
            </a:r>
            <a:endParaRPr lang="en-US" altLang="ja-JP" sz="2000" b="1" u="sng" dirty="0" smtClean="0">
              <a:solidFill>
                <a:srgbClr val="0070C0"/>
              </a:solidFill>
            </a:endParaRPr>
          </a:p>
          <a:p>
            <a:r>
              <a:rPr lang="en-US" altLang="ja-JP" dirty="0" smtClean="0"/>
              <a:t>      </a:t>
            </a:r>
            <a:r>
              <a:rPr lang="en-US" altLang="ja-JP" dirty="0" smtClean="0">
                <a:solidFill>
                  <a:srgbClr val="FF0000"/>
                </a:solidFill>
              </a:rPr>
              <a:t>(</a:t>
            </a:r>
            <a:r>
              <a:rPr lang="en-US" altLang="ja-JP" dirty="0">
                <a:solidFill>
                  <a:srgbClr val="FF0000"/>
                </a:solidFill>
              </a:rPr>
              <a:t>1) </a:t>
            </a:r>
            <a:r>
              <a:rPr lang="ja-JP" altLang="en-US" dirty="0">
                <a:solidFill>
                  <a:srgbClr val="FF0000"/>
                </a:solidFill>
              </a:rPr>
              <a:t>赤外線の空の明るさ観測</a:t>
            </a:r>
            <a:r>
              <a:rPr lang="en-US" altLang="ja-JP" dirty="0">
                <a:solidFill>
                  <a:srgbClr val="FF0000"/>
                </a:solidFill>
              </a:rPr>
              <a:t>(40cm</a:t>
            </a:r>
            <a:r>
              <a:rPr lang="ja-JP" altLang="en-US" dirty="0">
                <a:solidFill>
                  <a:srgbClr val="FF0000"/>
                </a:solidFill>
              </a:rPr>
              <a:t>望遠鏡</a:t>
            </a:r>
            <a:r>
              <a:rPr lang="en-US" altLang="ja-JP" dirty="0">
                <a:solidFill>
                  <a:srgbClr val="FF0000"/>
                </a:solidFill>
              </a:rPr>
              <a:t>)</a:t>
            </a:r>
          </a:p>
          <a:p>
            <a:r>
              <a:rPr lang="ja-JP" altLang="en-US" dirty="0">
                <a:solidFill>
                  <a:srgbClr val="FF0000"/>
                </a:solidFill>
              </a:rPr>
              <a:t>　　</a:t>
            </a:r>
            <a:r>
              <a:rPr lang="en-US" altLang="ja-JP" dirty="0" smtClean="0">
                <a:solidFill>
                  <a:srgbClr val="FF0000"/>
                </a:solidFill>
              </a:rPr>
              <a:t>(2)</a:t>
            </a:r>
            <a:r>
              <a:rPr lang="ja-JP" altLang="en-US" dirty="0" smtClean="0">
                <a:solidFill>
                  <a:srgbClr val="FF0000"/>
                </a:solidFill>
              </a:rPr>
              <a:t> 大気水蒸気モニタ</a:t>
            </a:r>
            <a:r>
              <a:rPr lang="en-US" altLang="ja-JP" dirty="0" smtClean="0">
                <a:solidFill>
                  <a:srgbClr val="FF0000"/>
                </a:solidFill>
              </a:rPr>
              <a:t>(</a:t>
            </a:r>
            <a:r>
              <a:rPr lang="ja-JP" altLang="en-US" dirty="0" smtClean="0">
                <a:solidFill>
                  <a:srgbClr val="FF0000"/>
                </a:solidFill>
              </a:rPr>
              <a:t>近赤外線分光器</a:t>
            </a:r>
            <a:r>
              <a:rPr lang="en-US" altLang="ja-JP" dirty="0" smtClean="0">
                <a:solidFill>
                  <a:srgbClr val="FF0000"/>
                </a:solidFill>
              </a:rPr>
              <a:t>)</a:t>
            </a:r>
            <a:endParaRPr lang="en-US" altLang="ja-JP" dirty="0">
              <a:solidFill>
                <a:srgbClr val="FF0000"/>
              </a:solidFill>
            </a:endParaRPr>
          </a:p>
          <a:p>
            <a:r>
              <a:rPr kumimoji="1" lang="ja-JP" altLang="en-US" dirty="0" smtClean="0">
                <a:solidFill>
                  <a:srgbClr val="FF0000"/>
                </a:solidFill>
              </a:rPr>
              <a:t>　　</a:t>
            </a:r>
            <a:r>
              <a:rPr lang="en-US" altLang="ja-JP" dirty="0" smtClean="0">
                <a:solidFill>
                  <a:srgbClr val="FF0000"/>
                </a:solidFill>
              </a:rPr>
              <a:t>(3) DIMM</a:t>
            </a:r>
            <a:r>
              <a:rPr lang="ja-JP" altLang="en-US" dirty="0" smtClean="0">
                <a:solidFill>
                  <a:srgbClr val="FF0000"/>
                </a:solidFill>
              </a:rPr>
              <a:t>によるシーイング測定</a:t>
            </a:r>
            <a:r>
              <a:rPr lang="en-US" altLang="ja-JP" dirty="0" smtClean="0">
                <a:solidFill>
                  <a:srgbClr val="FF0000"/>
                </a:solidFill>
              </a:rPr>
              <a:t>(40cm</a:t>
            </a:r>
            <a:r>
              <a:rPr lang="ja-JP" altLang="en-US" dirty="0" smtClean="0">
                <a:solidFill>
                  <a:srgbClr val="FF0000"/>
                </a:solidFill>
              </a:rPr>
              <a:t>望遠鏡</a:t>
            </a:r>
            <a:r>
              <a:rPr lang="en-US" altLang="ja-JP" dirty="0" smtClean="0">
                <a:solidFill>
                  <a:srgbClr val="FF0000"/>
                </a:solidFill>
              </a:rPr>
              <a:t>)</a:t>
            </a:r>
          </a:p>
          <a:p>
            <a:r>
              <a:rPr lang="en-US" altLang="ja-JP" dirty="0" smtClean="0"/>
              <a:t>      (</a:t>
            </a:r>
            <a:r>
              <a:rPr lang="en-US" altLang="ja-JP" dirty="0"/>
              <a:t>4) </a:t>
            </a:r>
            <a:r>
              <a:rPr lang="ja-JP" altLang="en-US" dirty="0"/>
              <a:t>全天</a:t>
            </a:r>
            <a:r>
              <a:rPr lang="ja-JP" altLang="en-US" dirty="0" smtClean="0"/>
              <a:t>カメラ</a:t>
            </a:r>
            <a:endParaRPr kumimoji="1" lang="en-US" altLang="ja-JP" dirty="0" smtClean="0"/>
          </a:p>
        </p:txBody>
      </p:sp>
      <p:pic>
        <p:nvPicPr>
          <p:cNvPr id="15" name="Picture 2" descr="20110108_029694.JPG"/>
          <p:cNvPicPr>
            <a:picLocks noChangeAspect="1"/>
          </p:cNvPicPr>
          <p:nvPr/>
        </p:nvPicPr>
        <p:blipFill>
          <a:blip r:embed="rId2" cstate="print"/>
          <a:stretch>
            <a:fillRect/>
          </a:stretch>
        </p:blipFill>
        <p:spPr>
          <a:xfrm>
            <a:off x="5642778" y="4382202"/>
            <a:ext cx="2880000" cy="1920000"/>
          </a:xfrm>
          <a:prstGeom prst="rect">
            <a:avLst/>
          </a:prstGeom>
        </p:spPr>
      </p:pic>
      <p:sp>
        <p:nvSpPr>
          <p:cNvPr id="4" name="正方形/長方形 3"/>
          <p:cNvSpPr/>
          <p:nvPr/>
        </p:nvSpPr>
        <p:spPr>
          <a:xfrm>
            <a:off x="6119950" y="6332409"/>
            <a:ext cx="2002471" cy="369332"/>
          </a:xfrm>
          <a:prstGeom prst="rect">
            <a:avLst/>
          </a:prstGeom>
        </p:spPr>
        <p:txBody>
          <a:bodyPr wrap="none">
            <a:spAutoFit/>
          </a:bodyPr>
          <a:lstStyle/>
          <a:p>
            <a:pPr>
              <a:buNone/>
            </a:pPr>
            <a:r>
              <a:rPr lang="ja-JP" altLang="en-US" dirty="0"/>
              <a:t>大気水蒸気</a:t>
            </a:r>
            <a:r>
              <a:rPr lang="ja-JP" altLang="en-US" dirty="0" smtClean="0"/>
              <a:t>モニタ</a:t>
            </a:r>
            <a:endParaRPr lang="en-US" altLang="ja-JP" dirty="0"/>
          </a:p>
        </p:txBody>
      </p:sp>
      <p:pic>
        <p:nvPicPr>
          <p:cNvPr id="5123" name="Picture 3" descr="C:\Private\南極写真\jpg_内陸旅行\DSC_73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778" y="1853014"/>
            <a:ext cx="2880000" cy="1799641"/>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3540869" y="6034062"/>
            <a:ext cx="1681871" cy="369332"/>
          </a:xfrm>
          <a:prstGeom prst="rect">
            <a:avLst/>
          </a:prstGeom>
        </p:spPr>
        <p:txBody>
          <a:bodyPr wrap="none">
            <a:spAutoFit/>
          </a:bodyPr>
          <a:lstStyle/>
          <a:p>
            <a:r>
              <a:rPr lang="ja-JP" altLang="en-US" dirty="0"/>
              <a:t>シーイング測定</a:t>
            </a:r>
          </a:p>
        </p:txBody>
      </p:sp>
      <p:sp>
        <p:nvSpPr>
          <p:cNvPr id="6" name="正方形/長方形 5"/>
          <p:cNvSpPr/>
          <p:nvPr/>
        </p:nvSpPr>
        <p:spPr>
          <a:xfrm>
            <a:off x="5580112" y="3663813"/>
            <a:ext cx="2954655" cy="369332"/>
          </a:xfrm>
          <a:prstGeom prst="rect">
            <a:avLst/>
          </a:prstGeom>
        </p:spPr>
        <p:txBody>
          <a:bodyPr wrap="none">
            <a:spAutoFit/>
          </a:bodyPr>
          <a:lstStyle/>
          <a:p>
            <a:r>
              <a:rPr lang="ja-JP" altLang="en-US" dirty="0" smtClean="0"/>
              <a:t>赤外線の空</a:t>
            </a:r>
            <a:r>
              <a:rPr lang="ja-JP" altLang="en-US" dirty="0" smtClean="0"/>
              <a:t>の</a:t>
            </a:r>
            <a:r>
              <a:rPr lang="ja-JP" altLang="en-US" dirty="0"/>
              <a:t>散乱</a:t>
            </a:r>
            <a:r>
              <a:rPr lang="ja-JP" altLang="en-US" dirty="0" smtClean="0"/>
              <a:t>強度測定</a:t>
            </a:r>
            <a:endParaRPr lang="ja-JP" altLang="en-US" dirty="0"/>
          </a:p>
        </p:txBody>
      </p:sp>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l="15554" r="16683"/>
          <a:stretch/>
        </p:blipFill>
        <p:spPr>
          <a:xfrm>
            <a:off x="3203848" y="2984182"/>
            <a:ext cx="1800000" cy="1764294"/>
          </a:xfrm>
          <a:prstGeom prst="rect">
            <a:avLst/>
          </a:prstGeom>
        </p:spPr>
      </p:pic>
      <p:pic>
        <p:nvPicPr>
          <p:cNvPr id="5122" name="Picture 2" descr="C:\Private\南極写真\jpg_内陸旅行\DSC_739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040" y="4653136"/>
            <a:ext cx="2880000" cy="1800184"/>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1984339" y="4033145"/>
            <a:ext cx="1189749" cy="369332"/>
          </a:xfrm>
          <a:prstGeom prst="rect">
            <a:avLst/>
          </a:prstGeom>
        </p:spPr>
        <p:txBody>
          <a:bodyPr wrap="none">
            <a:spAutoFit/>
          </a:bodyPr>
          <a:lstStyle/>
          <a:p>
            <a:r>
              <a:rPr lang="ja-JP" altLang="en-US" dirty="0" smtClean="0"/>
              <a:t>全天</a:t>
            </a:r>
            <a:r>
              <a:rPr lang="ja-JP" altLang="en-US" dirty="0"/>
              <a:t>カメラ</a:t>
            </a:r>
          </a:p>
        </p:txBody>
      </p:sp>
      <p:sp>
        <p:nvSpPr>
          <p:cNvPr id="12" name="テキスト ボックス 11"/>
          <p:cNvSpPr txBox="1"/>
          <p:nvPr/>
        </p:nvSpPr>
        <p:spPr>
          <a:xfrm>
            <a:off x="7376117" y="6031466"/>
            <a:ext cx="1146661" cy="307777"/>
          </a:xfrm>
          <a:prstGeom prst="rect">
            <a:avLst/>
          </a:prstGeom>
          <a:noFill/>
        </p:spPr>
        <p:txBody>
          <a:bodyPr wrap="none" rtlCol="0">
            <a:spAutoFit/>
          </a:bodyPr>
          <a:lstStyle/>
          <a:p>
            <a:r>
              <a:rPr kumimoji="1" lang="en-US" altLang="ja-JP" sz="1400" dirty="0" err="1" smtClean="0"/>
              <a:t>Photo:Takato</a:t>
            </a:r>
            <a:endParaRPr kumimoji="1" lang="ja-JP" altLang="en-US" sz="1400" dirty="0"/>
          </a:p>
        </p:txBody>
      </p:sp>
    </p:spTree>
    <p:extLst>
      <p:ext uri="{BB962C8B-B14F-4D97-AF65-F5344CB8AC3E}">
        <p14:creationId xmlns:p14="http://schemas.microsoft.com/office/powerpoint/2010/main" val="2422696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2354</TotalTime>
  <Words>1842</Words>
  <Application>Microsoft Office PowerPoint</Application>
  <PresentationFormat>画面に合わせる (4:3)</PresentationFormat>
  <Paragraphs>318</Paragraphs>
  <Slides>20</Slides>
  <Notes>0</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hirofumi</dc:creator>
  <cp:lastModifiedBy>hirofumi</cp:lastModifiedBy>
  <cp:revision>103</cp:revision>
  <cp:lastPrinted>2011-10-05T23:12:42Z</cp:lastPrinted>
  <dcterms:created xsi:type="dcterms:W3CDTF">2011-09-17T18:26:12Z</dcterms:created>
  <dcterms:modified xsi:type="dcterms:W3CDTF">2011-11-15T04:37:59Z</dcterms:modified>
</cp:coreProperties>
</file>