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68" r:id="rId2"/>
    <p:sldId id="290" r:id="rId3"/>
    <p:sldId id="317" r:id="rId4"/>
    <p:sldId id="289" r:id="rId5"/>
    <p:sldId id="318" r:id="rId6"/>
    <p:sldId id="291" r:id="rId7"/>
    <p:sldId id="293" r:id="rId8"/>
    <p:sldId id="320" r:id="rId9"/>
    <p:sldId id="323" r:id="rId10"/>
    <p:sldId id="322" r:id="rId11"/>
    <p:sldId id="324" r:id="rId12"/>
    <p:sldId id="325" r:id="rId13"/>
    <p:sldId id="328" r:id="rId14"/>
    <p:sldId id="326" r:id="rId15"/>
    <p:sldId id="327" r:id="rId16"/>
    <p:sldId id="329" r:id="rId1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30" autoAdjust="0"/>
  </p:normalViewPr>
  <p:slideViewPr>
    <p:cSldViewPr>
      <p:cViewPr>
        <p:scale>
          <a:sx n="80" d="100"/>
          <a:sy n="80" d="100"/>
        </p:scale>
        <p:origin x="-86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2459746E-168B-488E-8C2B-52416039F4CF}" type="datetimeFigureOut">
              <a:rPr kumimoji="1" lang="ja-JP" altLang="en-US" smtClean="0"/>
              <a:t>2011/10/6</a:t>
            </a:fld>
            <a:endParaRPr kumimoji="1" lang="ja-JP" altLang="en-US"/>
          </a:p>
        </p:txBody>
      </p:sp>
      <p:sp>
        <p:nvSpPr>
          <p:cNvPr id="4" name="フッター プレースホルダー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E8B250F-8DA2-481E-9D77-4E44F3293BE1}" type="slidenum">
              <a:rPr kumimoji="1" lang="ja-JP" altLang="en-US" smtClean="0"/>
              <a:t>‹#›</a:t>
            </a:fld>
            <a:endParaRPr kumimoji="1" lang="ja-JP" altLang="en-US"/>
          </a:p>
        </p:txBody>
      </p:sp>
    </p:spTree>
    <p:extLst>
      <p:ext uri="{BB962C8B-B14F-4D97-AF65-F5344CB8AC3E}">
        <p14:creationId xmlns:p14="http://schemas.microsoft.com/office/powerpoint/2010/main" val="35558104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2413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1403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95864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53022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38805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81752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7125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558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44869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8967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7955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8C8A-350C-4669-B8E8-7866ADDCDFC5}" type="datetimeFigureOut">
              <a:rPr kumimoji="1" lang="ja-JP" altLang="en-US" smtClean="0"/>
              <a:t>2011/10/6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0595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Private\南極写真\jpg_内陸旅行\DSC_731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714" r="9360"/>
          <a:stretch/>
        </p:blipFill>
        <p:spPr bwMode="auto">
          <a:xfrm>
            <a:off x="0" y="-13591"/>
            <a:ext cx="9144000" cy="68899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7504" y="62230"/>
            <a:ext cx="2962671" cy="369332"/>
          </a:xfrm>
          <a:prstGeom prst="rect">
            <a:avLst/>
          </a:prstGeom>
          <a:solidFill>
            <a:schemeClr val="tx1">
              <a:lumMod val="75000"/>
              <a:lumOff val="25000"/>
              <a:alpha val="60000"/>
            </a:schemeClr>
          </a:solidFill>
        </p:spPr>
        <p:txBody>
          <a:bodyPr wrap="none" rtlCol="0">
            <a:spAutoFit/>
          </a:bodyPr>
          <a:lstStyle/>
          <a:p>
            <a:r>
              <a:rPr kumimoji="1" lang="ja-JP" altLang="en-US" dirty="0" smtClean="0">
                <a:solidFill>
                  <a:schemeClr val="bg1"/>
                </a:solidFill>
              </a:rPr>
              <a:t>第</a:t>
            </a:r>
            <a:r>
              <a:rPr kumimoji="1" lang="en-US" altLang="ja-JP" dirty="0" smtClean="0">
                <a:solidFill>
                  <a:schemeClr val="bg1"/>
                </a:solidFill>
              </a:rPr>
              <a:t>5</a:t>
            </a:r>
            <a:r>
              <a:rPr kumimoji="1" lang="ja-JP" altLang="en-US" dirty="0" smtClean="0">
                <a:solidFill>
                  <a:schemeClr val="bg1"/>
                </a:solidFill>
              </a:rPr>
              <a:t>回南極観測シンポジウム</a:t>
            </a:r>
            <a:endParaRPr kumimoji="1" lang="ja-JP" altLang="en-US" dirty="0">
              <a:solidFill>
                <a:schemeClr val="bg1"/>
              </a:solidFill>
            </a:endParaRPr>
          </a:p>
        </p:txBody>
      </p:sp>
      <p:sp>
        <p:nvSpPr>
          <p:cNvPr id="9" name="テキスト ボックス 8"/>
          <p:cNvSpPr txBox="1"/>
          <p:nvPr/>
        </p:nvSpPr>
        <p:spPr>
          <a:xfrm>
            <a:off x="1847533" y="1983414"/>
            <a:ext cx="5448928" cy="923330"/>
          </a:xfrm>
          <a:prstGeom prst="rect">
            <a:avLst/>
          </a:prstGeom>
          <a:solidFill>
            <a:schemeClr val="tx1">
              <a:lumMod val="75000"/>
              <a:lumOff val="25000"/>
              <a:alpha val="60000"/>
            </a:schemeClr>
          </a:solidFill>
        </p:spPr>
        <p:txBody>
          <a:bodyPr wrap="none" rtlCol="0">
            <a:spAutoFit/>
          </a:bodyPr>
          <a:lstStyle/>
          <a:p>
            <a:r>
              <a:rPr lang="en-US" altLang="ja-JP" sz="5400" dirty="0">
                <a:solidFill>
                  <a:schemeClr val="bg1"/>
                </a:solidFill>
              </a:rPr>
              <a:t>54</a:t>
            </a:r>
            <a:r>
              <a:rPr lang="ja-JP" altLang="en-US" sz="5400" dirty="0">
                <a:solidFill>
                  <a:schemeClr val="bg1"/>
                </a:solidFill>
              </a:rPr>
              <a:t>次隊から</a:t>
            </a:r>
            <a:r>
              <a:rPr lang="ja-JP" altLang="en-US" sz="5400" dirty="0" smtClean="0">
                <a:solidFill>
                  <a:schemeClr val="bg1"/>
                </a:solidFill>
              </a:rPr>
              <a:t>始まる</a:t>
            </a:r>
            <a:endParaRPr kumimoji="1" lang="ja-JP" altLang="en-US" sz="5400" dirty="0">
              <a:solidFill>
                <a:schemeClr val="bg1"/>
              </a:solidFill>
            </a:endParaRPr>
          </a:p>
        </p:txBody>
      </p:sp>
      <p:sp>
        <p:nvSpPr>
          <p:cNvPr id="10" name="テキスト ボックス 9"/>
          <p:cNvSpPr txBox="1"/>
          <p:nvPr/>
        </p:nvSpPr>
        <p:spPr>
          <a:xfrm>
            <a:off x="182817" y="3074378"/>
            <a:ext cx="8778365" cy="923330"/>
          </a:xfrm>
          <a:prstGeom prst="rect">
            <a:avLst/>
          </a:prstGeom>
          <a:solidFill>
            <a:schemeClr val="tx1">
              <a:lumMod val="75000"/>
              <a:lumOff val="25000"/>
              <a:alpha val="60000"/>
            </a:schemeClr>
          </a:solidFill>
        </p:spPr>
        <p:txBody>
          <a:bodyPr wrap="none" rtlCol="0">
            <a:spAutoFit/>
          </a:bodyPr>
          <a:lstStyle/>
          <a:p>
            <a:r>
              <a:rPr lang="ja-JP" altLang="en-US" sz="5400" dirty="0">
                <a:solidFill>
                  <a:schemeClr val="bg1"/>
                </a:solidFill>
              </a:rPr>
              <a:t>ドームふじ冬期無人天体観測</a:t>
            </a:r>
          </a:p>
        </p:txBody>
      </p:sp>
      <p:sp>
        <p:nvSpPr>
          <p:cNvPr id="11" name="テキスト ボックス 10"/>
          <p:cNvSpPr txBox="1"/>
          <p:nvPr/>
        </p:nvSpPr>
        <p:spPr>
          <a:xfrm>
            <a:off x="1320148" y="4528654"/>
            <a:ext cx="6503703" cy="369332"/>
          </a:xfrm>
          <a:prstGeom prst="rect">
            <a:avLst/>
          </a:prstGeom>
          <a:solidFill>
            <a:schemeClr val="tx1">
              <a:lumMod val="75000"/>
              <a:lumOff val="25000"/>
              <a:alpha val="60000"/>
            </a:schemeClr>
          </a:solidFill>
        </p:spPr>
        <p:txBody>
          <a:bodyPr wrap="none" rtlCol="0">
            <a:spAutoFit/>
          </a:bodyPr>
          <a:lstStyle/>
          <a:p>
            <a:r>
              <a:rPr kumimoji="1" lang="ja-JP" altLang="en-US" b="1" dirty="0" smtClean="0">
                <a:solidFill>
                  <a:schemeClr val="bg1"/>
                </a:solidFill>
              </a:rPr>
              <a:t>沖田博文</a:t>
            </a:r>
            <a:r>
              <a:rPr lang="en-US" altLang="ja-JP" b="1" dirty="0" smtClean="0">
                <a:solidFill>
                  <a:schemeClr val="bg1"/>
                </a:solidFill>
              </a:rPr>
              <a:t>(</a:t>
            </a:r>
            <a:r>
              <a:rPr lang="ja-JP" altLang="en-US" b="1" dirty="0" smtClean="0">
                <a:solidFill>
                  <a:schemeClr val="bg1"/>
                </a:solidFill>
              </a:rPr>
              <a:t>東北大学</a:t>
            </a:r>
            <a:r>
              <a:rPr lang="en-US" altLang="ja-JP" b="1" dirty="0" smtClean="0">
                <a:solidFill>
                  <a:schemeClr val="bg1"/>
                </a:solidFill>
              </a:rPr>
              <a:t>)</a:t>
            </a:r>
            <a:r>
              <a:rPr lang="ja-JP" altLang="en-US" b="1" dirty="0" err="1" smtClean="0">
                <a:solidFill>
                  <a:schemeClr val="bg1"/>
                </a:solidFill>
              </a:rPr>
              <a:t>、</a:t>
            </a:r>
            <a:r>
              <a:rPr lang="ja-JP" altLang="en-US" b="1" dirty="0" smtClean="0">
                <a:solidFill>
                  <a:schemeClr val="bg1"/>
                </a:solidFill>
              </a:rPr>
              <a:t>市川隆</a:t>
            </a:r>
            <a:r>
              <a:rPr lang="en-US" altLang="ja-JP" b="1" dirty="0" smtClean="0">
                <a:solidFill>
                  <a:schemeClr val="bg1"/>
                </a:solidFill>
              </a:rPr>
              <a:t>(</a:t>
            </a:r>
            <a:r>
              <a:rPr lang="ja-JP" altLang="en-US" b="1" dirty="0" smtClean="0">
                <a:solidFill>
                  <a:schemeClr val="bg1"/>
                </a:solidFill>
              </a:rPr>
              <a:t>東北大学</a:t>
            </a:r>
            <a:r>
              <a:rPr lang="en-US" altLang="ja-JP" b="1" dirty="0" smtClean="0">
                <a:solidFill>
                  <a:schemeClr val="bg1"/>
                </a:solidFill>
              </a:rPr>
              <a:t>)</a:t>
            </a:r>
            <a:r>
              <a:rPr lang="ja-JP" altLang="en-US" b="1" dirty="0" err="1" smtClean="0">
                <a:solidFill>
                  <a:schemeClr val="bg1"/>
                </a:solidFill>
              </a:rPr>
              <a:t>、</a:t>
            </a:r>
            <a:r>
              <a:rPr lang="ja-JP" altLang="en-US" b="1" dirty="0" smtClean="0">
                <a:solidFill>
                  <a:schemeClr val="bg1"/>
                </a:solidFill>
              </a:rPr>
              <a:t>高遠徳尚</a:t>
            </a:r>
            <a:r>
              <a:rPr lang="en-US" altLang="ja-JP" b="1" dirty="0" smtClean="0">
                <a:solidFill>
                  <a:schemeClr val="bg1"/>
                </a:solidFill>
              </a:rPr>
              <a:t>(</a:t>
            </a:r>
            <a:r>
              <a:rPr lang="ja-JP" altLang="en-US" b="1" dirty="0" smtClean="0">
                <a:solidFill>
                  <a:schemeClr val="bg1"/>
                </a:solidFill>
              </a:rPr>
              <a:t>国立天文台</a:t>
            </a:r>
            <a:r>
              <a:rPr lang="en-US" altLang="ja-JP" b="1" dirty="0" smtClean="0">
                <a:solidFill>
                  <a:schemeClr val="bg1"/>
                </a:solidFill>
              </a:rPr>
              <a:t>)</a:t>
            </a:r>
            <a:endParaRPr kumimoji="1" lang="ja-JP" altLang="en-US" b="1" dirty="0">
              <a:solidFill>
                <a:schemeClr val="bg1"/>
              </a:solidFill>
            </a:endParaRPr>
          </a:p>
        </p:txBody>
      </p:sp>
      <p:sp>
        <p:nvSpPr>
          <p:cNvPr id="13" name="テキスト ボックス 12"/>
          <p:cNvSpPr txBox="1"/>
          <p:nvPr/>
        </p:nvSpPr>
        <p:spPr>
          <a:xfrm>
            <a:off x="1203930" y="5018297"/>
            <a:ext cx="6736139" cy="369332"/>
          </a:xfrm>
          <a:prstGeom prst="rect">
            <a:avLst/>
          </a:prstGeom>
          <a:solidFill>
            <a:schemeClr val="tx1">
              <a:lumMod val="75000"/>
              <a:lumOff val="25000"/>
              <a:alpha val="60000"/>
            </a:schemeClr>
          </a:solidFill>
        </p:spPr>
        <p:txBody>
          <a:bodyPr wrap="none" rtlCol="0">
            <a:spAutoFit/>
          </a:bodyPr>
          <a:lstStyle/>
          <a:p>
            <a:r>
              <a:rPr lang="ja-JP" altLang="en-US" b="1" dirty="0">
                <a:solidFill>
                  <a:schemeClr val="bg1"/>
                </a:solidFill>
              </a:rPr>
              <a:t>中井直正</a:t>
            </a:r>
            <a:r>
              <a:rPr lang="en-US" altLang="ja-JP" b="1" dirty="0" smtClean="0">
                <a:solidFill>
                  <a:schemeClr val="bg1"/>
                </a:solidFill>
              </a:rPr>
              <a:t>(</a:t>
            </a:r>
            <a:r>
              <a:rPr lang="ja-JP" altLang="en-US" b="1" dirty="0" smtClean="0">
                <a:solidFill>
                  <a:schemeClr val="bg1"/>
                </a:solidFill>
              </a:rPr>
              <a:t>筑波大学</a:t>
            </a:r>
            <a:r>
              <a:rPr lang="en-US" altLang="ja-JP" b="1" dirty="0" smtClean="0">
                <a:solidFill>
                  <a:schemeClr val="bg1"/>
                </a:solidFill>
              </a:rPr>
              <a:t>)</a:t>
            </a:r>
            <a:r>
              <a:rPr lang="ja-JP" altLang="en-US" b="1" dirty="0" err="1" smtClean="0">
                <a:solidFill>
                  <a:schemeClr val="bg1"/>
                </a:solidFill>
              </a:rPr>
              <a:t>、</a:t>
            </a:r>
            <a:r>
              <a:rPr lang="ja-JP" altLang="en-US" b="1" dirty="0" smtClean="0">
                <a:solidFill>
                  <a:schemeClr val="bg1"/>
                </a:solidFill>
              </a:rPr>
              <a:t>瀬田益道</a:t>
            </a:r>
            <a:r>
              <a:rPr lang="en-US" altLang="ja-JP" b="1" dirty="0" smtClean="0">
                <a:solidFill>
                  <a:schemeClr val="bg1"/>
                </a:solidFill>
              </a:rPr>
              <a:t>(</a:t>
            </a:r>
            <a:r>
              <a:rPr lang="ja-JP" altLang="en-US" b="1" dirty="0" smtClean="0">
                <a:solidFill>
                  <a:schemeClr val="bg1"/>
                </a:solidFill>
              </a:rPr>
              <a:t>筑波大</a:t>
            </a:r>
            <a:r>
              <a:rPr lang="en-US" altLang="ja-JP" b="1" dirty="0" smtClean="0">
                <a:solidFill>
                  <a:schemeClr val="bg1"/>
                </a:solidFill>
              </a:rPr>
              <a:t>)</a:t>
            </a:r>
            <a:r>
              <a:rPr lang="ja-JP" altLang="en-US" b="1" dirty="0" err="1" smtClean="0">
                <a:solidFill>
                  <a:schemeClr val="bg1"/>
                </a:solidFill>
              </a:rPr>
              <a:t>、</a:t>
            </a:r>
            <a:r>
              <a:rPr lang="ja-JP" altLang="en-US" b="1" dirty="0" smtClean="0">
                <a:solidFill>
                  <a:schemeClr val="bg1"/>
                </a:solidFill>
              </a:rPr>
              <a:t>金高義</a:t>
            </a:r>
            <a:r>
              <a:rPr lang="en-US" altLang="ja-JP" b="1" dirty="0" smtClean="0">
                <a:solidFill>
                  <a:schemeClr val="bg1"/>
                </a:solidFill>
              </a:rPr>
              <a:t>(</a:t>
            </a:r>
            <a:r>
              <a:rPr lang="ja-JP" altLang="en-US" b="1" dirty="0" smtClean="0">
                <a:solidFill>
                  <a:schemeClr val="bg1"/>
                </a:solidFill>
              </a:rPr>
              <a:t>国立極地研究所</a:t>
            </a:r>
            <a:r>
              <a:rPr lang="en-US" altLang="ja-JP" b="1" dirty="0" smtClean="0">
                <a:solidFill>
                  <a:schemeClr val="bg1"/>
                </a:solidFill>
              </a:rPr>
              <a:t>)</a:t>
            </a:r>
            <a:endParaRPr kumimoji="1" lang="ja-JP" altLang="en-US" b="1" dirty="0">
              <a:solidFill>
                <a:schemeClr val="bg1"/>
              </a:solidFill>
            </a:endParaRPr>
          </a:p>
        </p:txBody>
      </p:sp>
      <p:sp>
        <p:nvSpPr>
          <p:cNvPr id="14" name="テキスト ボックス 13"/>
          <p:cNvSpPr txBox="1"/>
          <p:nvPr/>
        </p:nvSpPr>
        <p:spPr>
          <a:xfrm>
            <a:off x="2024665" y="5507940"/>
            <a:ext cx="5094664" cy="369332"/>
          </a:xfrm>
          <a:prstGeom prst="rect">
            <a:avLst/>
          </a:prstGeom>
          <a:solidFill>
            <a:schemeClr val="tx1">
              <a:lumMod val="75000"/>
              <a:lumOff val="25000"/>
              <a:alpha val="60000"/>
            </a:schemeClr>
          </a:solidFill>
        </p:spPr>
        <p:txBody>
          <a:bodyPr wrap="none" rtlCol="0">
            <a:spAutoFit/>
          </a:bodyPr>
          <a:lstStyle/>
          <a:p>
            <a:r>
              <a:rPr lang="ja-JP" altLang="en-US" b="1" dirty="0" smtClean="0">
                <a:solidFill>
                  <a:schemeClr val="bg1"/>
                </a:solidFill>
              </a:rPr>
              <a:t>小山拓也</a:t>
            </a:r>
            <a:r>
              <a:rPr lang="en-US" altLang="ja-JP" b="1" dirty="0" smtClean="0">
                <a:solidFill>
                  <a:schemeClr val="bg1"/>
                </a:solidFill>
              </a:rPr>
              <a:t>(</a:t>
            </a:r>
            <a:r>
              <a:rPr lang="ja-JP" altLang="en-US" b="1" dirty="0" smtClean="0">
                <a:solidFill>
                  <a:schemeClr val="bg1"/>
                </a:solidFill>
              </a:rPr>
              <a:t>東北大学</a:t>
            </a:r>
            <a:r>
              <a:rPr lang="en-US" altLang="ja-JP" b="1" dirty="0" smtClean="0">
                <a:solidFill>
                  <a:schemeClr val="bg1"/>
                </a:solidFill>
              </a:rPr>
              <a:t>)</a:t>
            </a:r>
            <a:r>
              <a:rPr lang="ja-JP" altLang="en-US" b="1" dirty="0" err="1" smtClean="0">
                <a:solidFill>
                  <a:schemeClr val="bg1"/>
                </a:solidFill>
              </a:rPr>
              <a:t>、</a:t>
            </a:r>
            <a:r>
              <a:rPr lang="ja-JP" altLang="en-US" b="1" dirty="0" smtClean="0">
                <a:solidFill>
                  <a:schemeClr val="bg1"/>
                </a:solidFill>
              </a:rPr>
              <a:t>他、南極天文コンソーシアム</a:t>
            </a:r>
            <a:endParaRPr kumimoji="1" lang="ja-JP" altLang="en-US" b="1" dirty="0">
              <a:solidFill>
                <a:schemeClr val="bg1"/>
              </a:solidFill>
            </a:endParaRPr>
          </a:p>
        </p:txBody>
      </p:sp>
      <p:sp>
        <p:nvSpPr>
          <p:cNvPr id="12" name="テキスト ボックス 11"/>
          <p:cNvSpPr txBox="1"/>
          <p:nvPr/>
        </p:nvSpPr>
        <p:spPr>
          <a:xfrm>
            <a:off x="7340198" y="62230"/>
            <a:ext cx="1696298" cy="369332"/>
          </a:xfrm>
          <a:prstGeom prst="rect">
            <a:avLst/>
          </a:prstGeom>
          <a:solidFill>
            <a:schemeClr val="tx1">
              <a:lumMod val="75000"/>
              <a:lumOff val="25000"/>
              <a:alpha val="60000"/>
            </a:schemeClr>
          </a:solidFill>
        </p:spPr>
        <p:txBody>
          <a:bodyPr wrap="none" rtlCol="0">
            <a:spAutoFit/>
          </a:bodyPr>
          <a:lstStyle/>
          <a:p>
            <a:r>
              <a:rPr kumimoji="1" lang="en-US" altLang="ja-JP" dirty="0" smtClean="0">
                <a:solidFill>
                  <a:schemeClr val="bg1"/>
                </a:solidFill>
              </a:rPr>
              <a:t>2011</a:t>
            </a:r>
            <a:r>
              <a:rPr kumimoji="1" lang="ja-JP" altLang="en-US" dirty="0" smtClean="0">
                <a:solidFill>
                  <a:schemeClr val="bg1"/>
                </a:solidFill>
              </a:rPr>
              <a:t>年</a:t>
            </a:r>
            <a:r>
              <a:rPr kumimoji="1" lang="en-US" altLang="ja-JP" dirty="0" smtClean="0">
                <a:solidFill>
                  <a:schemeClr val="bg1"/>
                </a:solidFill>
              </a:rPr>
              <a:t>10</a:t>
            </a:r>
            <a:r>
              <a:rPr kumimoji="1" lang="ja-JP" altLang="en-US" dirty="0" smtClean="0">
                <a:solidFill>
                  <a:schemeClr val="bg1"/>
                </a:solidFill>
              </a:rPr>
              <a:t>月</a:t>
            </a:r>
            <a:r>
              <a:rPr kumimoji="1" lang="en-US" altLang="ja-JP" dirty="0" smtClean="0">
                <a:solidFill>
                  <a:schemeClr val="bg1"/>
                </a:solidFill>
              </a:rPr>
              <a:t>6</a:t>
            </a:r>
            <a:r>
              <a:rPr kumimoji="1" lang="ja-JP" altLang="en-US" dirty="0" smtClean="0">
                <a:solidFill>
                  <a:schemeClr val="bg1"/>
                </a:solidFill>
              </a:rPr>
              <a:t>日</a:t>
            </a:r>
            <a:endParaRPr kumimoji="1" lang="ja-JP" altLang="en-US" dirty="0">
              <a:solidFill>
                <a:schemeClr val="bg1"/>
              </a:solidFill>
            </a:endParaRPr>
          </a:p>
        </p:txBody>
      </p:sp>
    </p:spTree>
    <p:extLst>
      <p:ext uri="{BB962C8B-B14F-4D97-AF65-F5344CB8AC3E}">
        <p14:creationId xmlns:p14="http://schemas.microsoft.com/office/powerpoint/2010/main" val="307250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a:latin typeface="+mn-ea"/>
              </a:rPr>
              <a:t>これまでの</a:t>
            </a:r>
            <a:r>
              <a:rPr lang="ja-JP" altLang="en-US" sz="3600" dirty="0" smtClean="0">
                <a:latin typeface="+mn-ea"/>
              </a:rPr>
              <a:t>取り組み　</a:t>
            </a:r>
            <a:r>
              <a:rPr lang="en-US" altLang="ja-JP" sz="3600" dirty="0" smtClean="0">
                <a:latin typeface="+mn-ea"/>
              </a:rPr>
              <a:t>4/6</a:t>
            </a:r>
          </a:p>
        </p:txBody>
      </p:sp>
      <p:sp>
        <p:nvSpPr>
          <p:cNvPr id="3" name="テキスト ボックス 2"/>
          <p:cNvSpPr txBox="1"/>
          <p:nvPr/>
        </p:nvSpPr>
        <p:spPr>
          <a:xfrm>
            <a:off x="579040" y="1398794"/>
            <a:ext cx="8169424" cy="1508105"/>
          </a:xfrm>
          <a:prstGeom prst="rect">
            <a:avLst/>
          </a:prstGeom>
          <a:noFill/>
        </p:spPr>
        <p:txBody>
          <a:bodyPr wrap="square" rtlCol="0">
            <a:spAutoFit/>
          </a:bodyPr>
          <a:lstStyle/>
          <a:p>
            <a:r>
              <a:rPr lang="en-US" altLang="ja-JP" sz="2000" u="sng" dirty="0" smtClean="0"/>
              <a:t>JARE52 </a:t>
            </a:r>
            <a:r>
              <a:rPr lang="ja-JP" altLang="en-US" sz="2000" u="sng" dirty="0" smtClean="0"/>
              <a:t>夏期観測</a:t>
            </a:r>
            <a:endParaRPr lang="en-US" altLang="ja-JP" sz="2000" u="sng" dirty="0" smtClean="0"/>
          </a:p>
          <a:p>
            <a:pPr>
              <a:buNone/>
            </a:pPr>
            <a:r>
              <a:rPr lang="ja-JP" altLang="en-US" dirty="0"/>
              <a:t>　　</a:t>
            </a:r>
            <a:r>
              <a:rPr lang="en-US" altLang="ja-JP" dirty="0" smtClean="0"/>
              <a:t>(4)</a:t>
            </a:r>
            <a:r>
              <a:rPr lang="ja-JP" altLang="en-US" dirty="0" smtClean="0"/>
              <a:t> 大気水蒸気モニタ</a:t>
            </a:r>
            <a:r>
              <a:rPr lang="en-US" altLang="ja-JP" dirty="0" smtClean="0"/>
              <a:t>(</a:t>
            </a:r>
            <a:r>
              <a:rPr lang="ja-JP" altLang="en-US" dirty="0" smtClean="0"/>
              <a:t>近赤外線分光器</a:t>
            </a:r>
            <a:r>
              <a:rPr lang="en-US" altLang="ja-JP" dirty="0" smtClean="0"/>
              <a:t>)</a:t>
            </a:r>
            <a:endParaRPr lang="en-US" altLang="ja-JP" dirty="0"/>
          </a:p>
          <a:p>
            <a:r>
              <a:rPr kumimoji="1" lang="ja-JP" altLang="en-US" dirty="0" smtClean="0"/>
              <a:t>　　</a:t>
            </a:r>
            <a:r>
              <a:rPr kumimoji="1" lang="en-US" altLang="ja-JP" dirty="0" smtClean="0"/>
              <a:t>(5) </a:t>
            </a:r>
            <a:r>
              <a:rPr kumimoji="1" lang="ja-JP" altLang="en-US" dirty="0" smtClean="0"/>
              <a:t>全天カメラ</a:t>
            </a:r>
            <a:endParaRPr kumimoji="1" lang="en-US" altLang="ja-JP" dirty="0" smtClean="0"/>
          </a:p>
          <a:p>
            <a:r>
              <a:rPr lang="ja-JP" altLang="en-US" dirty="0"/>
              <a:t>　</a:t>
            </a:r>
            <a:r>
              <a:rPr lang="ja-JP" altLang="en-US" dirty="0" smtClean="0"/>
              <a:t>　</a:t>
            </a:r>
            <a:r>
              <a:rPr lang="en-US" altLang="ja-JP" dirty="0" smtClean="0"/>
              <a:t>(6) DIMM</a:t>
            </a:r>
            <a:r>
              <a:rPr lang="ja-JP" altLang="en-US" dirty="0" smtClean="0"/>
              <a:t>によるシーイング測定</a:t>
            </a:r>
            <a:r>
              <a:rPr lang="en-US" altLang="ja-JP" dirty="0" smtClean="0"/>
              <a:t>(40cm</a:t>
            </a:r>
            <a:r>
              <a:rPr lang="ja-JP" altLang="en-US" dirty="0" smtClean="0"/>
              <a:t>望遠鏡</a:t>
            </a:r>
            <a:r>
              <a:rPr lang="en-US" altLang="ja-JP" dirty="0" smtClean="0"/>
              <a:t>)</a:t>
            </a:r>
          </a:p>
          <a:p>
            <a:r>
              <a:rPr kumimoji="1" lang="ja-JP" altLang="en-US" dirty="0"/>
              <a:t>　</a:t>
            </a:r>
            <a:r>
              <a:rPr kumimoji="1" lang="ja-JP" altLang="en-US" dirty="0" smtClean="0"/>
              <a:t>　</a:t>
            </a:r>
            <a:r>
              <a:rPr kumimoji="1" lang="en-US" altLang="ja-JP" dirty="0" smtClean="0"/>
              <a:t>(7) </a:t>
            </a:r>
            <a:r>
              <a:rPr kumimoji="1" lang="ja-JP" altLang="en-US" dirty="0" smtClean="0"/>
              <a:t>赤外線の空の明るさ観測</a:t>
            </a:r>
            <a:r>
              <a:rPr kumimoji="1" lang="en-US" altLang="ja-JP" dirty="0" smtClean="0"/>
              <a:t>(40cm</a:t>
            </a:r>
            <a:r>
              <a:rPr kumimoji="1" lang="ja-JP" altLang="en-US" dirty="0" smtClean="0"/>
              <a:t>望遠鏡</a:t>
            </a:r>
            <a:r>
              <a:rPr kumimoji="1" lang="en-US" altLang="ja-JP" dirty="0" smtClean="0"/>
              <a:t>)</a:t>
            </a:r>
          </a:p>
        </p:txBody>
      </p:sp>
      <p:pic>
        <p:nvPicPr>
          <p:cNvPr id="15" name="Picture 2" descr="20110108_029694.JPG"/>
          <p:cNvPicPr>
            <a:picLocks noChangeAspect="1"/>
          </p:cNvPicPr>
          <p:nvPr/>
        </p:nvPicPr>
        <p:blipFill>
          <a:blip r:embed="rId2" cstate="print"/>
          <a:stretch>
            <a:fillRect/>
          </a:stretch>
        </p:blipFill>
        <p:spPr>
          <a:xfrm>
            <a:off x="5642778" y="1916122"/>
            <a:ext cx="2880000" cy="1920000"/>
          </a:xfrm>
          <a:prstGeom prst="rect">
            <a:avLst/>
          </a:prstGeom>
        </p:spPr>
      </p:pic>
      <p:sp>
        <p:nvSpPr>
          <p:cNvPr id="4" name="正方形/長方形 3"/>
          <p:cNvSpPr/>
          <p:nvPr/>
        </p:nvSpPr>
        <p:spPr>
          <a:xfrm>
            <a:off x="6119950" y="3866329"/>
            <a:ext cx="2002471" cy="369332"/>
          </a:xfrm>
          <a:prstGeom prst="rect">
            <a:avLst/>
          </a:prstGeom>
        </p:spPr>
        <p:txBody>
          <a:bodyPr wrap="none">
            <a:spAutoFit/>
          </a:bodyPr>
          <a:lstStyle/>
          <a:p>
            <a:pPr>
              <a:buNone/>
            </a:pPr>
            <a:r>
              <a:rPr lang="ja-JP" altLang="en-US" dirty="0"/>
              <a:t>大気水蒸気</a:t>
            </a:r>
            <a:r>
              <a:rPr lang="ja-JP" altLang="en-US" dirty="0" smtClean="0"/>
              <a:t>モニタ</a:t>
            </a:r>
            <a:endParaRPr lang="en-US" altLang="ja-JP" dirty="0"/>
          </a:p>
        </p:txBody>
      </p:sp>
      <p:pic>
        <p:nvPicPr>
          <p:cNvPr id="5123" name="Picture 3" descr="C:\Private\南極写真\jpg_内陸旅行\DSC_7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778" y="4428379"/>
            <a:ext cx="2880000" cy="179964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540869" y="6034062"/>
            <a:ext cx="1681871" cy="369332"/>
          </a:xfrm>
          <a:prstGeom prst="rect">
            <a:avLst/>
          </a:prstGeom>
        </p:spPr>
        <p:txBody>
          <a:bodyPr wrap="none">
            <a:spAutoFit/>
          </a:bodyPr>
          <a:lstStyle/>
          <a:p>
            <a:r>
              <a:rPr lang="ja-JP" altLang="en-US" dirty="0"/>
              <a:t>シーイング測定</a:t>
            </a:r>
          </a:p>
        </p:txBody>
      </p:sp>
      <p:sp>
        <p:nvSpPr>
          <p:cNvPr id="6" name="正方形/長方形 5"/>
          <p:cNvSpPr/>
          <p:nvPr/>
        </p:nvSpPr>
        <p:spPr>
          <a:xfrm>
            <a:off x="6225812" y="6218728"/>
            <a:ext cx="1713931" cy="369332"/>
          </a:xfrm>
          <a:prstGeom prst="rect">
            <a:avLst/>
          </a:prstGeom>
        </p:spPr>
        <p:txBody>
          <a:bodyPr wrap="none">
            <a:spAutoFit/>
          </a:bodyPr>
          <a:lstStyle/>
          <a:p>
            <a:r>
              <a:rPr lang="ja-JP" altLang="en-US" dirty="0"/>
              <a:t>空の明るさ観測</a:t>
            </a: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l="15554" r="16683"/>
          <a:stretch/>
        </p:blipFill>
        <p:spPr>
          <a:xfrm>
            <a:off x="3203848" y="2984182"/>
            <a:ext cx="1800000" cy="1764294"/>
          </a:xfrm>
          <a:prstGeom prst="rect">
            <a:avLst/>
          </a:prstGeom>
        </p:spPr>
      </p:pic>
      <p:pic>
        <p:nvPicPr>
          <p:cNvPr id="5122" name="Picture 2" descr="C:\Private\南極写真\jpg_内陸旅行\DSC_739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40" y="4653136"/>
            <a:ext cx="2880000" cy="1800184"/>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835696" y="4033145"/>
            <a:ext cx="1189749" cy="369332"/>
          </a:xfrm>
          <a:prstGeom prst="rect">
            <a:avLst/>
          </a:prstGeom>
        </p:spPr>
        <p:txBody>
          <a:bodyPr wrap="none">
            <a:spAutoFit/>
          </a:bodyPr>
          <a:lstStyle/>
          <a:p>
            <a:r>
              <a:rPr lang="ja-JP" altLang="en-US" dirty="0" smtClean="0"/>
              <a:t>全天</a:t>
            </a:r>
            <a:r>
              <a:rPr lang="ja-JP" altLang="en-US" dirty="0"/>
              <a:t>カメラ</a:t>
            </a:r>
          </a:p>
        </p:txBody>
      </p:sp>
      <p:sp>
        <p:nvSpPr>
          <p:cNvPr id="12" name="テキスト ボックス 11"/>
          <p:cNvSpPr txBox="1"/>
          <p:nvPr/>
        </p:nvSpPr>
        <p:spPr>
          <a:xfrm>
            <a:off x="7376117" y="3565386"/>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Tree>
    <p:extLst>
      <p:ext uri="{BB962C8B-B14F-4D97-AF65-F5344CB8AC3E}">
        <p14:creationId xmlns:p14="http://schemas.microsoft.com/office/powerpoint/2010/main" val="242269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a:latin typeface="+mn-ea"/>
              </a:rPr>
              <a:t>これまでの</a:t>
            </a:r>
            <a:r>
              <a:rPr lang="ja-JP" altLang="en-US" sz="3600" dirty="0" smtClean="0">
                <a:latin typeface="+mn-ea"/>
              </a:rPr>
              <a:t>取り組み　</a:t>
            </a:r>
            <a:r>
              <a:rPr lang="en-US" altLang="ja-JP" sz="3600" dirty="0" smtClean="0">
                <a:latin typeface="+mn-ea"/>
              </a:rPr>
              <a:t>5/6</a:t>
            </a:r>
          </a:p>
        </p:txBody>
      </p:sp>
      <p:sp>
        <p:nvSpPr>
          <p:cNvPr id="3" name="テキスト ボックス 2"/>
          <p:cNvSpPr txBox="1"/>
          <p:nvPr/>
        </p:nvSpPr>
        <p:spPr>
          <a:xfrm>
            <a:off x="579040" y="1398794"/>
            <a:ext cx="8169424" cy="2062103"/>
          </a:xfrm>
          <a:prstGeom prst="rect">
            <a:avLst/>
          </a:prstGeom>
          <a:noFill/>
        </p:spPr>
        <p:txBody>
          <a:bodyPr wrap="square" rtlCol="0">
            <a:spAutoFit/>
          </a:bodyPr>
          <a:lstStyle/>
          <a:p>
            <a:r>
              <a:rPr lang="en-US" altLang="ja-JP" sz="2000" u="sng" dirty="0" smtClean="0"/>
              <a:t>JARE52 </a:t>
            </a:r>
            <a:r>
              <a:rPr lang="ja-JP" altLang="en-US" sz="2000" u="sng" dirty="0" smtClean="0"/>
              <a:t>冬期観測</a:t>
            </a:r>
            <a:endParaRPr lang="en-US" altLang="ja-JP" sz="2000" u="sng" dirty="0"/>
          </a:p>
          <a:p>
            <a:r>
              <a:rPr lang="ja-JP" altLang="en-US" dirty="0"/>
              <a:t>　　</a:t>
            </a:r>
            <a:r>
              <a:rPr lang="en-US" altLang="ja-JP" dirty="0"/>
              <a:t>(8)</a:t>
            </a:r>
            <a:r>
              <a:rPr lang="ja-JP" altLang="en-US" dirty="0"/>
              <a:t> 無人発電制御モジュール　</a:t>
            </a:r>
            <a:r>
              <a:rPr lang="en-US" altLang="ja-JP" dirty="0"/>
              <a:t>PLATO-F</a:t>
            </a:r>
          </a:p>
          <a:p>
            <a:r>
              <a:rPr lang="ja-JP" altLang="en-US" dirty="0"/>
              <a:t>　　</a:t>
            </a:r>
            <a:r>
              <a:rPr lang="en-US" altLang="ja-JP" dirty="0"/>
              <a:t>(9) </a:t>
            </a:r>
            <a:r>
              <a:rPr lang="ja-JP" altLang="en-US" dirty="0"/>
              <a:t>太陽系外惑星観測</a:t>
            </a:r>
            <a:r>
              <a:rPr lang="en-US" altLang="ja-JP" dirty="0"/>
              <a:t>2</a:t>
            </a:r>
            <a:r>
              <a:rPr lang="ja-JP" altLang="en-US" dirty="0"/>
              <a:t>連望遠鏡　</a:t>
            </a:r>
            <a:r>
              <a:rPr lang="en-US" altLang="ja-JP" dirty="0" err="1"/>
              <a:t>TwinCAM</a:t>
            </a:r>
            <a:endParaRPr lang="en-US" altLang="ja-JP" dirty="0"/>
          </a:p>
          <a:p>
            <a:r>
              <a:rPr lang="ja-JP" altLang="en-US" dirty="0"/>
              <a:t>　　</a:t>
            </a:r>
            <a:r>
              <a:rPr lang="en-US" altLang="ja-JP" dirty="0"/>
              <a:t>(11) </a:t>
            </a:r>
            <a:r>
              <a:rPr lang="ja-JP" altLang="en-US" dirty="0"/>
              <a:t>接地境界層観測装置 </a:t>
            </a:r>
            <a:r>
              <a:rPr lang="en-US" altLang="ja-JP" dirty="0"/>
              <a:t>SNODAR</a:t>
            </a:r>
          </a:p>
          <a:p>
            <a:r>
              <a:rPr lang="ja-JP" altLang="en-US" dirty="0"/>
              <a:t>　　</a:t>
            </a:r>
            <a:r>
              <a:rPr lang="en-US" altLang="ja-JP" dirty="0"/>
              <a:t>(12) </a:t>
            </a:r>
            <a:r>
              <a:rPr lang="ja-JP" altLang="en-US" dirty="0"/>
              <a:t>全天カメラ </a:t>
            </a:r>
            <a:r>
              <a:rPr lang="en-US" altLang="ja-JP" dirty="0"/>
              <a:t>HR-CAM2</a:t>
            </a:r>
          </a:p>
          <a:p>
            <a:r>
              <a:rPr lang="ja-JP" altLang="en-US" dirty="0"/>
              <a:t>　　</a:t>
            </a:r>
            <a:r>
              <a:rPr lang="en-US" altLang="ja-JP" dirty="0"/>
              <a:t>(10) 16m</a:t>
            </a:r>
            <a:r>
              <a:rPr lang="ja-JP" altLang="en-US" dirty="0"/>
              <a:t>気象タワー</a:t>
            </a:r>
          </a:p>
          <a:p>
            <a:pPr>
              <a:buNone/>
            </a:pPr>
            <a:endParaRPr kumimoji="1" lang="en-US" altLang="ja-JP" dirty="0" smtClean="0"/>
          </a:p>
        </p:txBody>
      </p:sp>
      <p:pic>
        <p:nvPicPr>
          <p:cNvPr id="12" name="Picture 2"/>
          <p:cNvPicPr>
            <a:picLocks noChangeAspect="1" noChangeArrowheads="1"/>
          </p:cNvPicPr>
          <p:nvPr/>
        </p:nvPicPr>
        <p:blipFill>
          <a:blip r:embed="rId2" cstate="print"/>
          <a:srcRect/>
          <a:stretch>
            <a:fillRect/>
          </a:stretch>
        </p:blipFill>
        <p:spPr bwMode="auto">
          <a:xfrm>
            <a:off x="467544" y="3284984"/>
            <a:ext cx="4320000" cy="2709818"/>
          </a:xfrm>
          <a:prstGeom prst="rect">
            <a:avLst/>
          </a:prstGeom>
          <a:noFill/>
          <a:ln w="9525">
            <a:noFill/>
            <a:miter lim="800000"/>
            <a:headEnd/>
            <a:tailEnd/>
          </a:ln>
        </p:spPr>
      </p:pic>
      <p:sp>
        <p:nvSpPr>
          <p:cNvPr id="2" name="正方形/長方形 1"/>
          <p:cNvSpPr/>
          <p:nvPr/>
        </p:nvSpPr>
        <p:spPr>
          <a:xfrm>
            <a:off x="323345" y="6054208"/>
            <a:ext cx="4752711" cy="369332"/>
          </a:xfrm>
          <a:prstGeom prst="rect">
            <a:avLst/>
          </a:prstGeom>
        </p:spPr>
        <p:txBody>
          <a:bodyPr wrap="none">
            <a:spAutoFit/>
          </a:bodyPr>
          <a:lstStyle/>
          <a:p>
            <a:r>
              <a:rPr lang="en-US" altLang="ja-JP" dirty="0" smtClean="0"/>
              <a:t>PLATO-F</a:t>
            </a:r>
            <a:r>
              <a:rPr lang="en-US" altLang="ja-JP" sz="1400" dirty="0" smtClean="0"/>
              <a:t> (</a:t>
            </a:r>
            <a:r>
              <a:rPr lang="ja-JP" altLang="en-US" sz="1400" dirty="0" smtClean="0"/>
              <a:t>黄色が装置モジュール、緑がエンジンモジュール</a:t>
            </a:r>
            <a:r>
              <a:rPr lang="en-US" altLang="ja-JP" sz="1400" dirty="0" smtClean="0"/>
              <a:t>)</a:t>
            </a:r>
            <a:endParaRPr lang="en-US" altLang="ja-JP" dirty="0"/>
          </a:p>
        </p:txBody>
      </p:sp>
      <p:sp>
        <p:nvSpPr>
          <p:cNvPr id="8" name="テキスト ボックス 7"/>
          <p:cNvSpPr txBox="1"/>
          <p:nvPr/>
        </p:nvSpPr>
        <p:spPr>
          <a:xfrm>
            <a:off x="5004049" y="4576479"/>
            <a:ext cx="3816423" cy="2092881"/>
          </a:xfrm>
          <a:prstGeom prst="rect">
            <a:avLst/>
          </a:prstGeom>
          <a:noFill/>
        </p:spPr>
        <p:txBody>
          <a:bodyPr wrap="square" rtlCol="0">
            <a:spAutoFit/>
          </a:bodyPr>
          <a:lstStyle/>
          <a:p>
            <a:pPr algn="just"/>
            <a:r>
              <a:rPr kumimoji="1" lang="en-US" altLang="ja-JP" u="sng" dirty="0" smtClean="0"/>
              <a:t>PLATO-F</a:t>
            </a:r>
          </a:p>
          <a:p>
            <a:pPr algn="just"/>
            <a:r>
              <a:rPr lang="ja-JP" altLang="en-US" sz="1400" dirty="0" smtClean="0"/>
              <a:t>オーストラリア・ニューサウスウェールズ大開発の無人発電制御モジュール。</a:t>
            </a:r>
            <a:endParaRPr lang="en-US" altLang="ja-JP" sz="1400" dirty="0" smtClean="0"/>
          </a:p>
          <a:p>
            <a:pPr algn="just"/>
            <a:r>
              <a:rPr kumimoji="1" lang="ja-JP" altLang="en-US" sz="1400" dirty="0" smtClean="0"/>
              <a:t>ディーゼルエンジン・太陽パネル・リチウムバッテリーの組み合わせで連続して</a:t>
            </a:r>
            <a:r>
              <a:rPr kumimoji="1" lang="en-US" altLang="ja-JP" sz="1400" dirty="0" smtClean="0"/>
              <a:t>1KW</a:t>
            </a:r>
            <a:r>
              <a:rPr kumimoji="1" lang="ja-JP" altLang="en-US" sz="1400" dirty="0" smtClean="0"/>
              <a:t>を</a:t>
            </a:r>
            <a:r>
              <a:rPr kumimoji="1" lang="en-US" altLang="ja-JP" sz="1400" dirty="0" smtClean="0"/>
              <a:t>600</a:t>
            </a:r>
            <a:r>
              <a:rPr kumimoji="1" lang="ja-JP" altLang="en-US" sz="1400" dirty="0" smtClean="0"/>
              <a:t>日供給する。</a:t>
            </a:r>
            <a:r>
              <a:rPr kumimoji="1" lang="en-US" altLang="ja-JP" sz="1400" dirty="0" smtClean="0"/>
              <a:t>(Jet-A1</a:t>
            </a:r>
            <a:r>
              <a:rPr kumimoji="1" lang="ja-JP" altLang="en-US" sz="1400" dirty="0" smtClean="0"/>
              <a:t>を</a:t>
            </a:r>
            <a:r>
              <a:rPr kumimoji="1" lang="en-US" altLang="ja-JP" sz="1400" dirty="0" smtClean="0"/>
              <a:t>6,000L)</a:t>
            </a:r>
          </a:p>
          <a:p>
            <a:pPr algn="just"/>
            <a:r>
              <a:rPr lang="ja-JP" altLang="en-US" sz="1400" dirty="0" smtClean="0"/>
              <a:t>イリジウムオープンポートでステータス確認・データ転送を行う。</a:t>
            </a:r>
            <a:r>
              <a:rPr lang="en-US" altLang="ja-JP" sz="1400" dirty="0" smtClean="0"/>
              <a:t>2011</a:t>
            </a:r>
            <a:r>
              <a:rPr lang="ja-JP" altLang="en-US" sz="1400" dirty="0" smtClean="0"/>
              <a:t>年</a:t>
            </a:r>
            <a:r>
              <a:rPr lang="en-US" altLang="ja-JP" sz="1400" dirty="0" smtClean="0"/>
              <a:t>7</a:t>
            </a:r>
            <a:r>
              <a:rPr lang="ja-JP" altLang="en-US" sz="1400" dirty="0" smtClean="0"/>
              <a:t>月以降電源トラブルで停止。現在再起動を試行中。</a:t>
            </a:r>
            <a:endParaRPr lang="en-US" altLang="ja-JP" sz="1400" dirty="0" smtClean="0"/>
          </a:p>
        </p:txBody>
      </p:sp>
      <p:pic>
        <p:nvPicPr>
          <p:cNvPr id="18" name="Picture 2"/>
          <p:cNvPicPr>
            <a:picLocks noChangeAspect="1" noChangeArrowheads="1"/>
          </p:cNvPicPr>
          <p:nvPr/>
        </p:nvPicPr>
        <p:blipFill>
          <a:blip r:embed="rId3" cstate="print"/>
          <a:srcRect/>
          <a:stretch>
            <a:fillRect/>
          </a:stretch>
        </p:blipFill>
        <p:spPr bwMode="auto">
          <a:xfrm rot="16200000">
            <a:off x="5368572" y="2571075"/>
            <a:ext cx="1550436" cy="2325654"/>
          </a:xfrm>
          <a:prstGeom prst="rect">
            <a:avLst/>
          </a:prstGeom>
          <a:noFill/>
          <a:ln w="9525">
            <a:noFill/>
            <a:miter lim="800000"/>
            <a:headEnd/>
            <a:tailEnd/>
          </a:ln>
        </p:spPr>
      </p:pic>
      <p:pic>
        <p:nvPicPr>
          <p:cNvPr id="16" name="Picture 3" descr="20110114_031525.JPG"/>
          <p:cNvPicPr>
            <a:picLocks noChangeAspect="1"/>
          </p:cNvPicPr>
          <p:nvPr/>
        </p:nvPicPr>
        <p:blipFill>
          <a:blip r:embed="rId4" cstate="print"/>
          <a:stretch>
            <a:fillRect/>
          </a:stretch>
        </p:blipFill>
        <p:spPr>
          <a:xfrm>
            <a:off x="5385381" y="1179847"/>
            <a:ext cx="2426979" cy="1617986"/>
          </a:xfrm>
          <a:prstGeom prst="rect">
            <a:avLst/>
          </a:prstGeom>
        </p:spPr>
      </p:pic>
      <p:sp>
        <p:nvSpPr>
          <p:cNvPr id="9" name="テキスト ボックス 8"/>
          <p:cNvSpPr txBox="1"/>
          <p:nvPr/>
        </p:nvSpPr>
        <p:spPr>
          <a:xfrm>
            <a:off x="5388565" y="2507109"/>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10" name="テキスト ボックス 9"/>
          <p:cNvSpPr txBox="1"/>
          <p:nvPr/>
        </p:nvSpPr>
        <p:spPr>
          <a:xfrm>
            <a:off x="6089635" y="4293096"/>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pic>
        <p:nvPicPr>
          <p:cNvPr id="2050" name="Picture 2" descr="C:\Research\Antarctic_Picture\2011_01_28撤収・デポ\DSC_7472.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5525" r="15568"/>
          <a:stretch/>
        </p:blipFill>
        <p:spPr bwMode="auto">
          <a:xfrm>
            <a:off x="7380312" y="2302017"/>
            <a:ext cx="1718231" cy="233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20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a:latin typeface="+mn-ea"/>
              </a:rPr>
              <a:t>これまでの</a:t>
            </a:r>
            <a:r>
              <a:rPr lang="ja-JP" altLang="en-US" sz="3600" dirty="0" smtClean="0">
                <a:latin typeface="+mn-ea"/>
              </a:rPr>
              <a:t>取り組み　</a:t>
            </a:r>
            <a:r>
              <a:rPr lang="en-US" altLang="ja-JP" sz="3600" dirty="0" smtClean="0">
                <a:latin typeface="+mn-ea"/>
              </a:rPr>
              <a:t>6/6</a:t>
            </a:r>
          </a:p>
        </p:txBody>
      </p:sp>
      <p:sp>
        <p:nvSpPr>
          <p:cNvPr id="3" name="テキスト ボックス 2"/>
          <p:cNvSpPr txBox="1"/>
          <p:nvPr/>
        </p:nvSpPr>
        <p:spPr>
          <a:xfrm>
            <a:off x="579040" y="1398794"/>
            <a:ext cx="8169424" cy="2062103"/>
          </a:xfrm>
          <a:prstGeom prst="rect">
            <a:avLst/>
          </a:prstGeom>
          <a:noFill/>
        </p:spPr>
        <p:txBody>
          <a:bodyPr wrap="square" rtlCol="0">
            <a:spAutoFit/>
          </a:bodyPr>
          <a:lstStyle/>
          <a:p>
            <a:r>
              <a:rPr lang="en-US" altLang="ja-JP" sz="2000" u="sng" dirty="0" smtClean="0"/>
              <a:t>JARE52 </a:t>
            </a:r>
            <a:r>
              <a:rPr lang="ja-JP" altLang="en-US" sz="2000" u="sng" dirty="0" smtClean="0"/>
              <a:t>冬期観測</a:t>
            </a:r>
            <a:endParaRPr lang="en-US" altLang="ja-JP" sz="2000" u="sng" dirty="0"/>
          </a:p>
          <a:p>
            <a:r>
              <a:rPr lang="ja-JP" altLang="en-US" dirty="0"/>
              <a:t>　　</a:t>
            </a:r>
            <a:r>
              <a:rPr lang="en-US" altLang="ja-JP" dirty="0"/>
              <a:t>(8)</a:t>
            </a:r>
            <a:r>
              <a:rPr lang="ja-JP" altLang="en-US" dirty="0"/>
              <a:t> 無人発電制御モジュール　</a:t>
            </a:r>
            <a:r>
              <a:rPr lang="en-US" altLang="ja-JP" dirty="0"/>
              <a:t>PLATO-F</a:t>
            </a:r>
          </a:p>
          <a:p>
            <a:r>
              <a:rPr lang="ja-JP" altLang="en-US" dirty="0"/>
              <a:t>　　</a:t>
            </a:r>
            <a:r>
              <a:rPr lang="en-US" altLang="ja-JP" dirty="0"/>
              <a:t>(9) </a:t>
            </a:r>
            <a:r>
              <a:rPr lang="ja-JP" altLang="en-US" dirty="0"/>
              <a:t>太陽系外惑星観測</a:t>
            </a:r>
            <a:r>
              <a:rPr lang="en-US" altLang="ja-JP" dirty="0"/>
              <a:t>2</a:t>
            </a:r>
            <a:r>
              <a:rPr lang="ja-JP" altLang="en-US" dirty="0"/>
              <a:t>連望遠鏡　</a:t>
            </a:r>
            <a:r>
              <a:rPr lang="en-US" altLang="ja-JP" dirty="0" err="1"/>
              <a:t>TwinCAM</a:t>
            </a:r>
            <a:endParaRPr lang="en-US" altLang="ja-JP" dirty="0"/>
          </a:p>
          <a:p>
            <a:r>
              <a:rPr lang="ja-JP" altLang="en-US" dirty="0"/>
              <a:t>　　</a:t>
            </a:r>
            <a:r>
              <a:rPr lang="en-US" altLang="ja-JP" dirty="0"/>
              <a:t>(11) </a:t>
            </a:r>
            <a:r>
              <a:rPr lang="ja-JP" altLang="en-US" dirty="0"/>
              <a:t>接地境界層観測装置 </a:t>
            </a:r>
            <a:r>
              <a:rPr lang="en-US" altLang="ja-JP" dirty="0"/>
              <a:t>SNODAR</a:t>
            </a:r>
          </a:p>
          <a:p>
            <a:r>
              <a:rPr lang="ja-JP" altLang="en-US" dirty="0"/>
              <a:t>　　</a:t>
            </a:r>
            <a:r>
              <a:rPr lang="en-US" altLang="ja-JP" dirty="0"/>
              <a:t>(12) </a:t>
            </a:r>
            <a:r>
              <a:rPr lang="ja-JP" altLang="en-US" dirty="0"/>
              <a:t>全天カメラ </a:t>
            </a:r>
            <a:r>
              <a:rPr lang="en-US" altLang="ja-JP" dirty="0"/>
              <a:t>HR-CAM2</a:t>
            </a:r>
          </a:p>
          <a:p>
            <a:r>
              <a:rPr lang="ja-JP" altLang="en-US" dirty="0"/>
              <a:t>　　</a:t>
            </a:r>
            <a:r>
              <a:rPr lang="en-US" altLang="ja-JP" dirty="0"/>
              <a:t>(10) 16m</a:t>
            </a:r>
            <a:r>
              <a:rPr lang="ja-JP" altLang="en-US" dirty="0"/>
              <a:t>気象タワー</a:t>
            </a:r>
          </a:p>
          <a:p>
            <a:pPr>
              <a:buNone/>
            </a:pPr>
            <a:endParaRPr kumimoji="1" lang="en-US" altLang="ja-JP" dirty="0" smtClean="0"/>
          </a:p>
        </p:txBody>
      </p:sp>
      <p:sp>
        <p:nvSpPr>
          <p:cNvPr id="2" name="正方形/長方形 1"/>
          <p:cNvSpPr/>
          <p:nvPr/>
        </p:nvSpPr>
        <p:spPr>
          <a:xfrm>
            <a:off x="2051260" y="6372036"/>
            <a:ext cx="1080680" cy="369332"/>
          </a:xfrm>
          <a:prstGeom prst="rect">
            <a:avLst/>
          </a:prstGeom>
        </p:spPr>
        <p:txBody>
          <a:bodyPr wrap="none">
            <a:spAutoFit/>
          </a:bodyPr>
          <a:lstStyle/>
          <a:p>
            <a:r>
              <a:rPr lang="en-US" altLang="ja-JP" dirty="0" err="1"/>
              <a:t>TwinCAM</a:t>
            </a:r>
            <a:endParaRPr lang="en-US" altLang="ja-JP" sz="2400" dirty="0"/>
          </a:p>
        </p:txBody>
      </p:sp>
      <p:pic>
        <p:nvPicPr>
          <p:cNvPr id="9" name="Picture 3" descr="20110128_030133.JPG"/>
          <p:cNvPicPr>
            <a:picLocks noChangeAspect="1"/>
          </p:cNvPicPr>
          <p:nvPr/>
        </p:nvPicPr>
        <p:blipFill>
          <a:blip r:embed="rId2" cstate="print"/>
          <a:stretch>
            <a:fillRect/>
          </a:stretch>
        </p:blipFill>
        <p:spPr>
          <a:xfrm>
            <a:off x="971600" y="4167861"/>
            <a:ext cx="3240000" cy="2160000"/>
          </a:xfrm>
          <a:prstGeom prst="rect">
            <a:avLst/>
          </a:prstGeom>
        </p:spPr>
      </p:pic>
      <p:pic>
        <p:nvPicPr>
          <p:cNvPr id="10" name="Picture 2" descr="20110120_029978.JPG"/>
          <p:cNvPicPr>
            <a:picLocks noChangeAspect="1"/>
          </p:cNvPicPr>
          <p:nvPr/>
        </p:nvPicPr>
        <p:blipFill>
          <a:blip r:embed="rId3" cstate="print"/>
          <a:stretch>
            <a:fillRect/>
          </a:stretch>
        </p:blipFill>
        <p:spPr>
          <a:xfrm>
            <a:off x="5076056" y="4149080"/>
            <a:ext cx="3240000" cy="2160000"/>
          </a:xfrm>
          <a:prstGeom prst="rect">
            <a:avLst/>
          </a:prstGeom>
        </p:spPr>
      </p:pic>
      <p:pic>
        <p:nvPicPr>
          <p:cNvPr id="11" name="Picture 3" descr="20110121_029992.JPG"/>
          <p:cNvPicPr>
            <a:picLocks noChangeAspect="1"/>
          </p:cNvPicPr>
          <p:nvPr/>
        </p:nvPicPr>
        <p:blipFill>
          <a:blip r:embed="rId4" cstate="print"/>
          <a:stretch>
            <a:fillRect/>
          </a:stretch>
        </p:blipFill>
        <p:spPr>
          <a:xfrm>
            <a:off x="5503003" y="1398794"/>
            <a:ext cx="3240000" cy="2160000"/>
          </a:xfrm>
          <a:prstGeom prst="rect">
            <a:avLst/>
          </a:prstGeom>
        </p:spPr>
      </p:pic>
      <p:sp>
        <p:nvSpPr>
          <p:cNvPr id="13" name="正方形/長方形 12"/>
          <p:cNvSpPr/>
          <p:nvPr/>
        </p:nvSpPr>
        <p:spPr>
          <a:xfrm>
            <a:off x="5855922" y="6326300"/>
            <a:ext cx="1680268" cy="369332"/>
          </a:xfrm>
          <a:prstGeom prst="rect">
            <a:avLst/>
          </a:prstGeom>
        </p:spPr>
        <p:txBody>
          <a:bodyPr wrap="none">
            <a:spAutoFit/>
          </a:bodyPr>
          <a:lstStyle/>
          <a:p>
            <a:r>
              <a:rPr lang="en-US" altLang="ja-JP" dirty="0" smtClean="0"/>
              <a:t>16m</a:t>
            </a:r>
            <a:r>
              <a:rPr lang="ja-JP" altLang="en-US" dirty="0" smtClean="0"/>
              <a:t>気象タワー</a:t>
            </a:r>
            <a:endParaRPr lang="en-US" altLang="ja-JP" sz="2400" dirty="0"/>
          </a:p>
        </p:txBody>
      </p:sp>
      <p:sp>
        <p:nvSpPr>
          <p:cNvPr id="14" name="正方形/長方形 13"/>
          <p:cNvSpPr/>
          <p:nvPr/>
        </p:nvSpPr>
        <p:spPr>
          <a:xfrm>
            <a:off x="6633873" y="3645024"/>
            <a:ext cx="989182" cy="369332"/>
          </a:xfrm>
          <a:prstGeom prst="rect">
            <a:avLst/>
          </a:prstGeom>
        </p:spPr>
        <p:txBody>
          <a:bodyPr wrap="none">
            <a:spAutoFit/>
          </a:bodyPr>
          <a:lstStyle/>
          <a:p>
            <a:r>
              <a:rPr lang="en-US" altLang="ja-JP" dirty="0" smtClean="0"/>
              <a:t>SNODAR</a:t>
            </a:r>
            <a:endParaRPr lang="en-US" altLang="ja-JP" sz="2400" dirty="0"/>
          </a:p>
        </p:txBody>
      </p:sp>
      <p:sp>
        <p:nvSpPr>
          <p:cNvPr id="4" name="テキスト ボックス 3"/>
          <p:cNvSpPr txBox="1"/>
          <p:nvPr/>
        </p:nvSpPr>
        <p:spPr>
          <a:xfrm>
            <a:off x="7742725" y="3460897"/>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
        <p:nvSpPr>
          <p:cNvPr id="12" name="テキスト ボックス 11"/>
          <p:cNvSpPr txBox="1"/>
          <p:nvPr/>
        </p:nvSpPr>
        <p:spPr>
          <a:xfrm>
            <a:off x="7321794" y="6218147"/>
            <a:ext cx="1146661" cy="307777"/>
          </a:xfrm>
          <a:prstGeom prst="rect">
            <a:avLst/>
          </a:prstGeom>
          <a:noFill/>
        </p:spPr>
        <p:txBody>
          <a:bodyPr wrap="none" rtlCol="0">
            <a:spAutoFit/>
          </a:bodyPr>
          <a:lstStyle/>
          <a:p>
            <a:r>
              <a:rPr kumimoji="1" lang="en-US" altLang="ja-JP" sz="1400" dirty="0" err="1" smtClean="0"/>
              <a:t>Photo:Takato</a:t>
            </a:r>
            <a:endParaRPr kumimoji="1" lang="ja-JP" altLang="en-US" sz="1400" dirty="0"/>
          </a:p>
        </p:txBody>
      </p:sp>
    </p:spTree>
    <p:extLst>
      <p:ext uri="{BB962C8B-B14F-4D97-AF65-F5344CB8AC3E}">
        <p14:creationId xmlns:p14="http://schemas.microsoft.com/office/powerpoint/2010/main" val="1588919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3</a:t>
            </a:r>
            <a:r>
              <a:rPr lang="en-US" altLang="ja-JP" sz="3600" dirty="0" smtClean="0">
                <a:latin typeface="+mn-ea"/>
              </a:rPr>
              <a:t>. 53/54</a:t>
            </a:r>
            <a:r>
              <a:rPr lang="ja-JP" altLang="en-US" sz="3600" dirty="0" smtClean="0">
                <a:latin typeface="+mn-ea"/>
              </a:rPr>
              <a:t>次隊での観測計画　</a:t>
            </a:r>
            <a:r>
              <a:rPr lang="en-US" altLang="ja-JP" sz="3600" dirty="0" smtClean="0">
                <a:latin typeface="+mn-ea"/>
              </a:rPr>
              <a:t>1/3</a:t>
            </a:r>
          </a:p>
        </p:txBody>
      </p:sp>
      <p:sp>
        <p:nvSpPr>
          <p:cNvPr id="4" name="テキスト ボックス 3"/>
          <p:cNvSpPr txBox="1"/>
          <p:nvPr/>
        </p:nvSpPr>
        <p:spPr>
          <a:xfrm>
            <a:off x="971600" y="1491516"/>
            <a:ext cx="5067413" cy="3447098"/>
          </a:xfrm>
          <a:prstGeom prst="rect">
            <a:avLst/>
          </a:prstGeom>
          <a:noFill/>
        </p:spPr>
        <p:txBody>
          <a:bodyPr wrap="none" rtlCol="0">
            <a:spAutoFit/>
          </a:bodyPr>
          <a:lstStyle/>
          <a:p>
            <a:r>
              <a:rPr kumimoji="1" lang="ja-JP" altLang="en-US" sz="2000" u="sng" dirty="0" smtClean="0"/>
              <a:t>これまでの取り組みで分かった</a:t>
            </a:r>
            <a:r>
              <a:rPr lang="ja-JP" altLang="en-US" sz="2000" u="sng" dirty="0" smtClean="0"/>
              <a:t>こと</a:t>
            </a:r>
            <a:endParaRPr kumimoji="1" lang="en-US" altLang="ja-JP" sz="2000" u="sng" dirty="0"/>
          </a:p>
          <a:p>
            <a:r>
              <a:rPr lang="ja-JP" altLang="en-US" dirty="0"/>
              <a:t>　</a:t>
            </a:r>
            <a:r>
              <a:rPr lang="en-US" altLang="ja-JP" dirty="0" smtClean="0"/>
              <a:t>(1) </a:t>
            </a:r>
            <a:r>
              <a:rPr lang="ja-JP" altLang="en-US" dirty="0" smtClean="0"/>
              <a:t>シーイングは予想通り良さそう</a:t>
            </a:r>
            <a:endParaRPr lang="en-US" altLang="ja-JP" dirty="0" smtClean="0"/>
          </a:p>
          <a:p>
            <a:r>
              <a:rPr lang="ja-JP" altLang="en-US" sz="1600" dirty="0" smtClean="0"/>
              <a:t>　　　</a:t>
            </a:r>
            <a:r>
              <a:rPr lang="ja-JP" altLang="en-US" sz="1400" dirty="0" smtClean="0"/>
              <a:t>但し接地境界層内での観測・夏期のみの観測結果による</a:t>
            </a:r>
            <a:endParaRPr lang="en-US" altLang="ja-JP" sz="1400" dirty="0" smtClean="0"/>
          </a:p>
          <a:p>
            <a:r>
              <a:rPr lang="ja-JP" altLang="en-US" dirty="0"/>
              <a:t>　</a:t>
            </a:r>
            <a:r>
              <a:rPr lang="en-US" altLang="ja-JP" dirty="0" smtClean="0"/>
              <a:t>(2)</a:t>
            </a:r>
            <a:r>
              <a:rPr lang="ja-JP" altLang="en-US" dirty="0" smtClean="0"/>
              <a:t>赤外線での空の散乱強度は予想の</a:t>
            </a:r>
            <a:r>
              <a:rPr lang="en-US" altLang="ja-JP" dirty="0" smtClean="0"/>
              <a:t>100</a:t>
            </a:r>
            <a:r>
              <a:rPr lang="ja-JP" altLang="en-US" dirty="0" smtClean="0"/>
              <a:t>倍強い</a:t>
            </a:r>
            <a:endParaRPr lang="en-US" altLang="ja-JP" dirty="0"/>
          </a:p>
          <a:p>
            <a:r>
              <a:rPr kumimoji="1" lang="ja-JP" altLang="en-US" dirty="0" smtClean="0"/>
              <a:t>　　　</a:t>
            </a:r>
            <a:r>
              <a:rPr lang="ja-JP" altLang="en-US" sz="1400" dirty="0"/>
              <a:t>但し</a:t>
            </a:r>
            <a:r>
              <a:rPr lang="ja-JP" altLang="en-US" sz="1400" dirty="0" smtClean="0"/>
              <a:t>影響はほとんど無いので問題ない</a:t>
            </a:r>
            <a:endParaRPr kumimoji="1" lang="en-US" altLang="ja-JP" sz="1400" dirty="0" smtClean="0"/>
          </a:p>
          <a:p>
            <a:r>
              <a:rPr kumimoji="1" lang="ja-JP" altLang="en-US" dirty="0" smtClean="0"/>
              <a:t>　</a:t>
            </a:r>
            <a:r>
              <a:rPr kumimoji="1" lang="en-US" altLang="ja-JP" dirty="0" smtClean="0"/>
              <a:t>(3)</a:t>
            </a:r>
            <a:r>
              <a:rPr kumimoji="1" lang="ja-JP" altLang="en-US" dirty="0" smtClean="0"/>
              <a:t>水蒸気の量は予想通り極めて少ない</a:t>
            </a:r>
            <a:endParaRPr kumimoji="1" lang="en-US" altLang="ja-JP" dirty="0" smtClean="0"/>
          </a:p>
          <a:p>
            <a:r>
              <a:rPr lang="ja-JP" altLang="en-US" dirty="0"/>
              <a:t>　</a:t>
            </a:r>
            <a:r>
              <a:rPr lang="en-US" altLang="ja-JP" dirty="0" smtClean="0"/>
              <a:t>(4)</a:t>
            </a:r>
            <a:r>
              <a:rPr lang="ja-JP" altLang="en-US" dirty="0" smtClean="0"/>
              <a:t>電波域で</a:t>
            </a:r>
            <a:r>
              <a:rPr lang="ja-JP" altLang="en-US" dirty="0" smtClean="0"/>
              <a:t>の大気透過率</a:t>
            </a:r>
            <a:r>
              <a:rPr lang="ja-JP" altLang="en-US" dirty="0" smtClean="0"/>
              <a:t>が高く、また</a:t>
            </a:r>
            <a:r>
              <a:rPr lang="ja-JP" altLang="en-US" dirty="0" smtClean="0"/>
              <a:t>安定</a:t>
            </a:r>
            <a:endParaRPr lang="en-US" altLang="ja-JP" dirty="0" smtClean="0"/>
          </a:p>
          <a:p>
            <a:endParaRPr kumimoji="1" lang="en-US" altLang="ja-JP" dirty="0"/>
          </a:p>
          <a:p>
            <a:r>
              <a:rPr kumimoji="1" lang="ja-JP" altLang="en-US" sz="2000" u="sng" dirty="0" smtClean="0"/>
              <a:t>現在解析中</a:t>
            </a:r>
            <a:endParaRPr kumimoji="1" lang="en-US" altLang="ja-JP" sz="2000" u="sng" dirty="0" smtClean="0"/>
          </a:p>
          <a:p>
            <a:r>
              <a:rPr lang="ja-JP" altLang="en-US" dirty="0" smtClean="0"/>
              <a:t>　</a:t>
            </a:r>
            <a:r>
              <a:rPr lang="en-US" altLang="ja-JP" dirty="0" smtClean="0"/>
              <a:t>(5)</a:t>
            </a:r>
            <a:r>
              <a:rPr lang="ja-JP" altLang="en-US" dirty="0" smtClean="0"/>
              <a:t>接地境界層</a:t>
            </a:r>
            <a:r>
              <a:rPr lang="ja-JP" altLang="en-US" dirty="0" smtClean="0"/>
              <a:t>の</a:t>
            </a:r>
            <a:r>
              <a:rPr lang="ja-JP" altLang="en-US" dirty="0" smtClean="0"/>
              <a:t>厚さ</a:t>
            </a:r>
            <a:r>
              <a:rPr lang="en-US" altLang="ja-JP" dirty="0" smtClean="0"/>
              <a:t>(</a:t>
            </a:r>
            <a:r>
              <a:rPr lang="ja-JP" altLang="en-US" dirty="0" smtClean="0"/>
              <a:t>～</a:t>
            </a:r>
            <a:r>
              <a:rPr lang="en-US" altLang="ja-JP" dirty="0" smtClean="0"/>
              <a:t>15m?)</a:t>
            </a:r>
            <a:endParaRPr lang="en-US" altLang="ja-JP" dirty="0" smtClean="0"/>
          </a:p>
          <a:p>
            <a:r>
              <a:rPr kumimoji="1" lang="ja-JP" altLang="en-US" dirty="0"/>
              <a:t>　</a:t>
            </a:r>
            <a:r>
              <a:rPr kumimoji="1" lang="en-US" altLang="ja-JP" dirty="0" smtClean="0"/>
              <a:t>(6)</a:t>
            </a:r>
            <a:r>
              <a:rPr kumimoji="1" lang="ja-JP" altLang="en-US" dirty="0" smtClean="0"/>
              <a:t>天文学的な晴天率</a:t>
            </a:r>
            <a:endParaRPr kumimoji="1" lang="en-US" altLang="ja-JP" dirty="0" smtClean="0"/>
          </a:p>
          <a:p>
            <a:r>
              <a:rPr lang="ja-JP" altLang="en-US" dirty="0"/>
              <a:t>　</a:t>
            </a:r>
            <a:r>
              <a:rPr lang="en-US" altLang="ja-JP" dirty="0" smtClean="0"/>
              <a:t>(7)</a:t>
            </a:r>
            <a:r>
              <a:rPr lang="ja-JP" altLang="en-US" dirty="0" smtClean="0"/>
              <a:t>気象データ</a:t>
            </a:r>
            <a:endParaRPr kumimoji="1" lang="en-US" altLang="ja-JP" dirty="0" smtClean="0"/>
          </a:p>
        </p:txBody>
      </p:sp>
      <p:sp>
        <p:nvSpPr>
          <p:cNvPr id="5" name="テキスト ボックス 4"/>
          <p:cNvSpPr txBox="1"/>
          <p:nvPr/>
        </p:nvSpPr>
        <p:spPr>
          <a:xfrm>
            <a:off x="805301" y="5589240"/>
            <a:ext cx="7533399" cy="646331"/>
          </a:xfrm>
          <a:prstGeom prst="rect">
            <a:avLst/>
          </a:prstGeom>
          <a:noFill/>
          <a:ln>
            <a:solidFill>
              <a:schemeClr val="tx1"/>
            </a:solidFill>
          </a:ln>
        </p:spPr>
        <p:txBody>
          <a:bodyPr wrap="square" rtlCol="0">
            <a:spAutoFit/>
          </a:bodyPr>
          <a:lstStyle/>
          <a:p>
            <a:r>
              <a:rPr lang="en-US" altLang="ja-JP" dirty="0"/>
              <a:t>5</a:t>
            </a:r>
            <a:r>
              <a:rPr kumimoji="1" lang="en-US" altLang="ja-JP" dirty="0" smtClean="0"/>
              <a:t>3/54</a:t>
            </a:r>
            <a:r>
              <a:rPr kumimoji="1" lang="ja-JP" altLang="en-US" dirty="0" smtClean="0"/>
              <a:t>次隊ではドームふじ基地において冬期無人赤外線天体観測を実施して天文学的</a:t>
            </a:r>
            <a:r>
              <a:rPr lang="ja-JP" altLang="en-US" dirty="0" smtClean="0"/>
              <a:t>に意味ある観測データ</a:t>
            </a:r>
            <a:r>
              <a:rPr lang="ja-JP" altLang="en-US" dirty="0"/>
              <a:t>の</a:t>
            </a:r>
            <a:r>
              <a:rPr kumimoji="1" lang="ja-JP" altLang="en-US" dirty="0" smtClean="0"/>
              <a:t>取得を目指す。</a:t>
            </a:r>
            <a:endParaRPr kumimoji="1" lang="en-US" altLang="ja-JP" dirty="0" smtClean="0"/>
          </a:p>
        </p:txBody>
      </p:sp>
      <p:sp>
        <p:nvSpPr>
          <p:cNvPr id="6" name="テキスト ボックス 5"/>
          <p:cNvSpPr txBox="1"/>
          <p:nvPr/>
        </p:nvSpPr>
        <p:spPr>
          <a:xfrm>
            <a:off x="4860032" y="4077072"/>
            <a:ext cx="3224186" cy="646331"/>
          </a:xfrm>
          <a:prstGeom prst="rect">
            <a:avLst/>
          </a:prstGeom>
          <a:noFill/>
        </p:spPr>
        <p:txBody>
          <a:bodyPr wrap="square" rtlCol="0">
            <a:spAutoFit/>
          </a:bodyPr>
          <a:lstStyle/>
          <a:p>
            <a:r>
              <a:rPr kumimoji="1" lang="ja-JP" altLang="en-US" dirty="0" smtClean="0"/>
              <a:t>→　これらの観測で観測条件の</a:t>
            </a:r>
            <a:endParaRPr kumimoji="1" lang="en-US" altLang="ja-JP" dirty="0" smtClean="0"/>
          </a:p>
          <a:p>
            <a:r>
              <a:rPr lang="ja-JP" altLang="en-US" dirty="0"/>
              <a:t>　</a:t>
            </a:r>
            <a:r>
              <a:rPr lang="ja-JP" altLang="en-US" dirty="0" smtClean="0"/>
              <a:t>　 </a:t>
            </a:r>
            <a:r>
              <a:rPr kumimoji="1" lang="ja-JP" altLang="en-US" dirty="0" smtClean="0"/>
              <a:t>調査は</a:t>
            </a:r>
            <a:r>
              <a:rPr lang="ja-JP" altLang="en-US" dirty="0"/>
              <a:t>一応</a:t>
            </a:r>
            <a:r>
              <a:rPr kumimoji="1" lang="ja-JP" altLang="en-US" dirty="0" smtClean="0"/>
              <a:t>完了</a:t>
            </a:r>
            <a:r>
              <a:rPr lang="ja-JP" altLang="en-US" dirty="0" smtClean="0"/>
              <a:t>の予定</a:t>
            </a:r>
            <a:endParaRPr kumimoji="1" lang="en-US" altLang="ja-JP" dirty="0" smtClean="0"/>
          </a:p>
        </p:txBody>
      </p:sp>
    </p:spTree>
    <p:extLst>
      <p:ext uri="{BB962C8B-B14F-4D97-AF65-F5344CB8AC3E}">
        <p14:creationId xmlns:p14="http://schemas.microsoft.com/office/powerpoint/2010/main" val="211711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3</a:t>
            </a:r>
            <a:r>
              <a:rPr lang="en-US" altLang="ja-JP" sz="3600" dirty="0" smtClean="0">
                <a:latin typeface="+mn-ea"/>
              </a:rPr>
              <a:t>. 53/54</a:t>
            </a:r>
            <a:r>
              <a:rPr lang="ja-JP" altLang="en-US" sz="3600" dirty="0" smtClean="0">
                <a:latin typeface="+mn-ea"/>
              </a:rPr>
              <a:t>次隊</a:t>
            </a:r>
            <a:r>
              <a:rPr lang="ja-JP" altLang="en-US" sz="3600" dirty="0">
                <a:latin typeface="+mn-ea"/>
              </a:rPr>
              <a:t>で</a:t>
            </a:r>
            <a:r>
              <a:rPr lang="ja-JP" altLang="en-US" sz="3600" dirty="0" smtClean="0">
                <a:latin typeface="+mn-ea"/>
              </a:rPr>
              <a:t>の観測計画　</a:t>
            </a:r>
            <a:r>
              <a:rPr lang="en-US" altLang="ja-JP" sz="3600" dirty="0">
                <a:latin typeface="+mn-ea"/>
              </a:rPr>
              <a:t>2</a:t>
            </a:r>
            <a:r>
              <a:rPr lang="en-US" altLang="ja-JP" sz="3600" dirty="0" smtClean="0">
                <a:latin typeface="+mn-ea"/>
              </a:rPr>
              <a:t>/3</a:t>
            </a:r>
          </a:p>
        </p:txBody>
      </p:sp>
      <p:sp>
        <p:nvSpPr>
          <p:cNvPr id="3" name="テキスト ボックス 2"/>
          <p:cNvSpPr txBox="1"/>
          <p:nvPr/>
        </p:nvSpPr>
        <p:spPr>
          <a:xfrm>
            <a:off x="579040" y="1196752"/>
            <a:ext cx="8025008" cy="2708434"/>
          </a:xfrm>
          <a:prstGeom prst="rect">
            <a:avLst/>
          </a:prstGeom>
          <a:noFill/>
        </p:spPr>
        <p:txBody>
          <a:bodyPr wrap="square" rtlCol="0">
            <a:spAutoFit/>
          </a:bodyPr>
          <a:lstStyle/>
          <a:p>
            <a:pPr algn="just"/>
            <a:r>
              <a:rPr lang="ja-JP" altLang="en-US" sz="2000" u="sng" dirty="0"/>
              <a:t>ドームふじ</a:t>
            </a:r>
            <a:r>
              <a:rPr lang="ja-JP" altLang="en-US" sz="2000" u="sng" dirty="0" smtClean="0"/>
              <a:t>で</a:t>
            </a:r>
            <a:r>
              <a:rPr lang="ja-JP" altLang="en-US" sz="2000" u="sng" dirty="0" smtClean="0"/>
              <a:t>行う計画の観測</a:t>
            </a:r>
            <a:endParaRPr lang="en-US" altLang="ja-JP" sz="2000" u="sng" dirty="0" smtClean="0"/>
          </a:p>
          <a:p>
            <a:pPr algn="just"/>
            <a:r>
              <a:rPr lang="ja-JP" altLang="en-US" sz="2000" dirty="0" smtClean="0"/>
              <a:t>　</a:t>
            </a:r>
            <a:r>
              <a:rPr lang="en-US" altLang="ja-JP" dirty="0" smtClean="0"/>
              <a:t>2013</a:t>
            </a:r>
            <a:r>
              <a:rPr lang="ja-JP" altLang="en-US" dirty="0" smtClean="0"/>
              <a:t>年</a:t>
            </a:r>
            <a:r>
              <a:rPr lang="en-US" altLang="ja-JP" dirty="0" smtClean="0"/>
              <a:t>4</a:t>
            </a:r>
            <a:r>
              <a:rPr lang="ja-JP" altLang="en-US" dirty="0" smtClean="0"/>
              <a:t>月</a:t>
            </a:r>
            <a:r>
              <a:rPr lang="ja-JP" altLang="en-US" dirty="0"/>
              <a:t>上</a:t>
            </a:r>
            <a:r>
              <a:rPr lang="ja-JP" altLang="en-US" dirty="0" smtClean="0"/>
              <a:t>旬～</a:t>
            </a:r>
            <a:r>
              <a:rPr lang="en-US" altLang="ja-JP" dirty="0"/>
              <a:t>9</a:t>
            </a:r>
            <a:r>
              <a:rPr lang="ja-JP" altLang="en-US" dirty="0" smtClean="0"/>
              <a:t>月中旬にかけて無人で赤外線天体観測を実施し、銀河形成メカニズムの解明を目指した観測的研究を行う。学術的な観測を通じて技術ノウハウや観測条件調査の為のデータ取得も実施する。</a:t>
            </a:r>
            <a:endParaRPr lang="en-US" altLang="ja-JP" dirty="0" smtClean="0"/>
          </a:p>
          <a:p>
            <a:pPr algn="just"/>
            <a:r>
              <a:rPr lang="ja-JP" altLang="en-US" dirty="0"/>
              <a:t>具体的</a:t>
            </a:r>
            <a:r>
              <a:rPr lang="ja-JP" altLang="en-US" dirty="0" smtClean="0"/>
              <a:t>に、</a:t>
            </a:r>
            <a:endParaRPr lang="en-US" altLang="ja-JP" dirty="0" smtClean="0"/>
          </a:p>
          <a:p>
            <a:pPr algn="just"/>
            <a:r>
              <a:rPr lang="ja-JP" altLang="en-US" dirty="0"/>
              <a:t>　</a:t>
            </a:r>
            <a:r>
              <a:rPr lang="ja-JP" altLang="en-US" dirty="0" smtClean="0"/>
              <a:t>　</a:t>
            </a:r>
            <a:r>
              <a:rPr lang="en-US" altLang="ja-JP" dirty="0" smtClean="0"/>
              <a:t>(A) PLATO-F</a:t>
            </a:r>
            <a:r>
              <a:rPr lang="ja-JP" altLang="en-US" dirty="0" smtClean="0"/>
              <a:t>の給油・修理・改造を実施し、</a:t>
            </a:r>
            <a:r>
              <a:rPr lang="en-US" altLang="ja-JP" dirty="0" smtClean="0"/>
              <a:t>2KW</a:t>
            </a:r>
            <a:r>
              <a:rPr lang="ja-JP" altLang="en-US" dirty="0" smtClean="0"/>
              <a:t>・</a:t>
            </a:r>
            <a:r>
              <a:rPr lang="en-US" altLang="ja-JP" dirty="0" smtClean="0"/>
              <a:t>300</a:t>
            </a:r>
            <a:r>
              <a:rPr lang="ja-JP" altLang="en-US" dirty="0" smtClean="0"/>
              <a:t>日供給可能とする</a:t>
            </a:r>
            <a:endParaRPr lang="en-US" altLang="ja-JP" dirty="0" smtClean="0"/>
          </a:p>
          <a:p>
            <a:pPr algn="just">
              <a:buNone/>
            </a:pPr>
            <a:r>
              <a:rPr kumimoji="1" lang="ja-JP" altLang="en-US" dirty="0"/>
              <a:t>　</a:t>
            </a:r>
            <a:r>
              <a:rPr kumimoji="1" lang="ja-JP" altLang="en-US" dirty="0" smtClean="0"/>
              <a:t>　</a:t>
            </a:r>
            <a:r>
              <a:rPr kumimoji="1" lang="en-US" altLang="ja-JP" dirty="0" smtClean="0"/>
              <a:t>(B) </a:t>
            </a:r>
            <a:r>
              <a:rPr kumimoji="1" lang="ja-JP" altLang="en-US" dirty="0" smtClean="0"/>
              <a:t>天体観測用</a:t>
            </a:r>
            <a:r>
              <a:rPr kumimoji="1" lang="en-US" altLang="ja-JP" dirty="0" smtClean="0"/>
              <a:t>8m</a:t>
            </a:r>
            <a:r>
              <a:rPr kumimoji="1" lang="ja-JP" altLang="en-US" dirty="0" smtClean="0"/>
              <a:t>ステージ及び天体観測ドームを建設する</a:t>
            </a:r>
            <a:endParaRPr kumimoji="1" lang="en-US" altLang="ja-JP" dirty="0" smtClean="0"/>
          </a:p>
          <a:p>
            <a:pPr algn="just">
              <a:buNone/>
            </a:pPr>
            <a:r>
              <a:rPr lang="ja-JP" altLang="en-US" dirty="0"/>
              <a:t>　</a:t>
            </a:r>
            <a:r>
              <a:rPr lang="ja-JP" altLang="en-US" dirty="0" smtClean="0"/>
              <a:t>　</a:t>
            </a:r>
            <a:r>
              <a:rPr lang="en-US" altLang="ja-JP" dirty="0" smtClean="0"/>
              <a:t>(C) </a:t>
            </a:r>
            <a:r>
              <a:rPr lang="ja-JP" altLang="en-US" dirty="0" smtClean="0"/>
              <a:t>赤外線望遠鏡の設置・調整</a:t>
            </a:r>
            <a:endParaRPr lang="en-US" altLang="ja-JP" dirty="0" smtClean="0"/>
          </a:p>
          <a:p>
            <a:pPr algn="just">
              <a:buNone/>
            </a:pPr>
            <a:r>
              <a:rPr lang="ja-JP" altLang="en-US" dirty="0"/>
              <a:t>　</a:t>
            </a:r>
            <a:r>
              <a:rPr lang="ja-JP" altLang="en-US" dirty="0" smtClean="0"/>
              <a:t>　</a:t>
            </a:r>
            <a:r>
              <a:rPr lang="en-US" altLang="ja-JP" dirty="0" smtClean="0"/>
              <a:t>(D)</a:t>
            </a:r>
            <a:r>
              <a:rPr lang="ja-JP" altLang="en-US" dirty="0" smtClean="0"/>
              <a:t>夏期赤外線観測</a:t>
            </a:r>
            <a:r>
              <a:rPr lang="en-US" altLang="ja-JP" dirty="0" smtClean="0"/>
              <a:t>(</a:t>
            </a:r>
            <a:r>
              <a:rPr lang="ja-JP" altLang="en-US" dirty="0" smtClean="0"/>
              <a:t>オプション</a:t>
            </a:r>
            <a:r>
              <a:rPr lang="en-US" altLang="ja-JP" dirty="0" smtClean="0"/>
              <a:t>)</a:t>
            </a:r>
          </a:p>
        </p:txBody>
      </p:sp>
      <p:pic>
        <p:nvPicPr>
          <p:cNvPr id="6146" name="Picture 2" descr="C:\Research\D2\2011_06極地原稿\pic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717032"/>
            <a:ext cx="3600000" cy="27001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Private\南極写真\jpg_内陸旅行\DSC_7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667" y="4731941"/>
            <a:ext cx="2808312" cy="179964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39894" y="4011302"/>
            <a:ext cx="4023858" cy="646331"/>
          </a:xfrm>
          <a:prstGeom prst="rect">
            <a:avLst/>
          </a:prstGeom>
          <a:noFill/>
          <a:ln>
            <a:solidFill>
              <a:schemeClr val="tx1"/>
            </a:solidFill>
          </a:ln>
        </p:spPr>
        <p:txBody>
          <a:bodyPr wrap="none" rtlCol="0">
            <a:spAutoFit/>
          </a:bodyPr>
          <a:lstStyle/>
          <a:p>
            <a:r>
              <a:rPr kumimoji="1" lang="ja-JP" altLang="en-US" dirty="0" smtClean="0"/>
              <a:t>現地での設営・調整に最低</a:t>
            </a:r>
            <a:r>
              <a:rPr kumimoji="1" lang="en-US" altLang="ja-JP" dirty="0" smtClean="0"/>
              <a:t>1</a:t>
            </a:r>
            <a:r>
              <a:rPr kumimoji="1" lang="ja-JP" altLang="en-US" dirty="0" smtClean="0"/>
              <a:t>ヶ月は必要</a:t>
            </a:r>
            <a:endParaRPr kumimoji="1" lang="en-US" altLang="ja-JP" dirty="0" smtClean="0"/>
          </a:p>
          <a:p>
            <a:r>
              <a:rPr lang="ja-JP" altLang="ja-JP" dirty="0"/>
              <a:t>DROMLAN</a:t>
            </a:r>
            <a:r>
              <a:rPr lang="ja-JP" altLang="en-US" dirty="0"/>
              <a:t>で</a:t>
            </a:r>
            <a:r>
              <a:rPr lang="en-US" altLang="ja-JP" dirty="0"/>
              <a:t>11</a:t>
            </a:r>
            <a:r>
              <a:rPr lang="ja-JP" altLang="en-US" dirty="0"/>
              <a:t>月上旬の</a:t>
            </a:r>
            <a:r>
              <a:rPr lang="en-US" altLang="ja-JP" dirty="0"/>
              <a:t>S17</a:t>
            </a:r>
            <a:r>
              <a:rPr lang="ja-JP" altLang="en-US" dirty="0"/>
              <a:t>入りが</a:t>
            </a:r>
            <a:r>
              <a:rPr lang="ja-JP" altLang="en-US" dirty="0" smtClean="0"/>
              <a:t>前提</a:t>
            </a:r>
            <a:endParaRPr lang="ja-JP" altLang="en-US" dirty="0"/>
          </a:p>
        </p:txBody>
      </p:sp>
      <p:sp>
        <p:nvSpPr>
          <p:cNvPr id="2" name="テキスト ボックス 1"/>
          <p:cNvSpPr txBox="1"/>
          <p:nvPr/>
        </p:nvSpPr>
        <p:spPr>
          <a:xfrm>
            <a:off x="2651823" y="6505599"/>
            <a:ext cx="1662635" cy="307777"/>
          </a:xfrm>
          <a:prstGeom prst="rect">
            <a:avLst/>
          </a:prstGeom>
          <a:noFill/>
        </p:spPr>
        <p:txBody>
          <a:bodyPr wrap="none" rtlCol="0">
            <a:spAutoFit/>
          </a:bodyPr>
          <a:lstStyle/>
          <a:p>
            <a:r>
              <a:rPr kumimoji="1" lang="en-US" altLang="ja-JP" sz="1400" dirty="0" smtClean="0"/>
              <a:t>40cm</a:t>
            </a:r>
            <a:r>
              <a:rPr kumimoji="1" lang="ja-JP" altLang="en-US" sz="1400" dirty="0" smtClean="0"/>
              <a:t>赤外線望遠鏡</a:t>
            </a:r>
            <a:endParaRPr kumimoji="1" lang="ja-JP" altLang="en-US" dirty="0"/>
          </a:p>
        </p:txBody>
      </p:sp>
      <p:sp>
        <p:nvSpPr>
          <p:cNvPr id="8" name="テキスト ボックス 7"/>
          <p:cNvSpPr txBox="1"/>
          <p:nvPr/>
        </p:nvSpPr>
        <p:spPr>
          <a:xfrm>
            <a:off x="5525013" y="6377693"/>
            <a:ext cx="3089307" cy="307777"/>
          </a:xfrm>
          <a:prstGeom prst="rect">
            <a:avLst/>
          </a:prstGeom>
          <a:noFill/>
        </p:spPr>
        <p:txBody>
          <a:bodyPr wrap="none" rtlCol="0">
            <a:spAutoFit/>
          </a:bodyPr>
          <a:lstStyle/>
          <a:p>
            <a:r>
              <a:rPr kumimoji="1" lang="en-US" altLang="ja-JP" sz="1400" dirty="0" smtClean="0"/>
              <a:t>8m</a:t>
            </a:r>
            <a:r>
              <a:rPr kumimoji="1" lang="ja-JP" altLang="en-US" sz="1400" dirty="0" smtClean="0"/>
              <a:t>ステージ</a:t>
            </a:r>
            <a:r>
              <a:rPr kumimoji="1" lang="en-US" altLang="ja-JP" sz="1400" dirty="0" smtClean="0"/>
              <a:t>(</a:t>
            </a:r>
            <a:r>
              <a:rPr kumimoji="1" lang="ja-JP" altLang="en-US" sz="1400" dirty="0" smtClean="0"/>
              <a:t>写真では</a:t>
            </a:r>
            <a:r>
              <a:rPr kumimoji="1" lang="en-US" altLang="ja-JP" sz="1400" dirty="0" smtClean="0"/>
              <a:t>5m)</a:t>
            </a:r>
            <a:r>
              <a:rPr kumimoji="1" lang="ja-JP" altLang="en-US" sz="1400" dirty="0" smtClean="0"/>
              <a:t>と観測ドーム</a:t>
            </a:r>
            <a:endParaRPr kumimoji="1" lang="ja-JP" altLang="en-US" dirty="0"/>
          </a:p>
        </p:txBody>
      </p:sp>
    </p:spTree>
    <p:extLst>
      <p:ext uri="{BB962C8B-B14F-4D97-AF65-F5344CB8AC3E}">
        <p14:creationId xmlns:p14="http://schemas.microsoft.com/office/powerpoint/2010/main" val="1240481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3</a:t>
            </a:r>
            <a:r>
              <a:rPr lang="en-US" altLang="ja-JP" sz="3600" dirty="0" smtClean="0">
                <a:latin typeface="+mn-ea"/>
              </a:rPr>
              <a:t>. 53/54</a:t>
            </a:r>
            <a:r>
              <a:rPr lang="ja-JP" altLang="en-US" sz="3600" dirty="0" smtClean="0">
                <a:latin typeface="+mn-ea"/>
              </a:rPr>
              <a:t>次隊</a:t>
            </a:r>
            <a:r>
              <a:rPr lang="ja-JP" altLang="en-US" sz="3600" dirty="0">
                <a:latin typeface="+mn-ea"/>
              </a:rPr>
              <a:t>で</a:t>
            </a:r>
            <a:r>
              <a:rPr lang="ja-JP" altLang="en-US" sz="3600" dirty="0" smtClean="0">
                <a:latin typeface="+mn-ea"/>
              </a:rPr>
              <a:t>の観測計画　</a:t>
            </a:r>
            <a:r>
              <a:rPr lang="en-US" altLang="ja-JP" sz="3600" dirty="0" smtClean="0">
                <a:latin typeface="+mn-ea"/>
              </a:rPr>
              <a:t>3/3</a:t>
            </a:r>
          </a:p>
        </p:txBody>
      </p:sp>
      <p:sp>
        <p:nvSpPr>
          <p:cNvPr id="3" name="テキスト ボックス 2"/>
          <p:cNvSpPr txBox="1"/>
          <p:nvPr/>
        </p:nvSpPr>
        <p:spPr>
          <a:xfrm>
            <a:off x="579040" y="1224622"/>
            <a:ext cx="8025008" cy="2708434"/>
          </a:xfrm>
          <a:prstGeom prst="rect">
            <a:avLst/>
          </a:prstGeom>
          <a:noFill/>
        </p:spPr>
        <p:txBody>
          <a:bodyPr wrap="square" rtlCol="0">
            <a:spAutoFit/>
          </a:bodyPr>
          <a:lstStyle/>
          <a:p>
            <a:pPr algn="just"/>
            <a:r>
              <a:rPr lang="ja-JP" altLang="en-US" sz="2000" u="sng" dirty="0"/>
              <a:t>昭和基地</a:t>
            </a:r>
            <a:r>
              <a:rPr lang="ja-JP" altLang="en-US" sz="2000" u="sng" dirty="0" smtClean="0"/>
              <a:t>で</a:t>
            </a:r>
            <a:r>
              <a:rPr lang="ja-JP" altLang="en-US" sz="2000" u="sng" dirty="0" smtClean="0"/>
              <a:t>行う計画の観測</a:t>
            </a:r>
            <a:endParaRPr lang="en-US" altLang="ja-JP" sz="2000" u="sng" dirty="0" smtClean="0"/>
          </a:p>
          <a:p>
            <a:pPr algn="just"/>
            <a:r>
              <a:rPr lang="ja-JP" altLang="en-US" sz="2000" dirty="0" smtClean="0"/>
              <a:t>　</a:t>
            </a:r>
            <a:r>
              <a:rPr lang="en-US" altLang="ja-JP" dirty="0" smtClean="0"/>
              <a:t>53</a:t>
            </a:r>
            <a:r>
              <a:rPr lang="ja-JP" altLang="en-US" dirty="0" smtClean="0"/>
              <a:t>次越冬隊により、空路</a:t>
            </a:r>
            <a:r>
              <a:rPr lang="ja-JP" altLang="en-US" dirty="0" smtClean="0"/>
              <a:t>で運べない天文ステージ等重量物資を昭和基地にデポし、冬期に</a:t>
            </a:r>
            <a:r>
              <a:rPr lang="en-US" altLang="ja-JP" dirty="0" smtClean="0"/>
              <a:t>S16</a:t>
            </a:r>
            <a:r>
              <a:rPr lang="ja-JP" altLang="en-US" dirty="0" err="1" smtClean="0"/>
              <a:t>まで</a:t>
            </a:r>
            <a:r>
              <a:rPr lang="ja-JP" altLang="en-US" dirty="0" smtClean="0"/>
              <a:t>輸送する。また越冬中は昭和基地にて赤外線望遠鏡による試験観測を実施し、可能であれば学術的な観測も実施する。</a:t>
            </a:r>
            <a:endParaRPr lang="en-US" altLang="ja-JP" dirty="0" smtClean="0"/>
          </a:p>
          <a:p>
            <a:pPr algn="just"/>
            <a:r>
              <a:rPr lang="ja-JP" altLang="en-US" dirty="0"/>
              <a:t>具体的</a:t>
            </a:r>
            <a:r>
              <a:rPr lang="ja-JP" altLang="en-US" dirty="0" smtClean="0"/>
              <a:t>に、</a:t>
            </a:r>
            <a:endParaRPr lang="en-US" altLang="ja-JP" dirty="0" smtClean="0"/>
          </a:p>
          <a:p>
            <a:pPr algn="just">
              <a:buNone/>
            </a:pPr>
            <a:r>
              <a:rPr kumimoji="1" lang="ja-JP" altLang="en-US" dirty="0"/>
              <a:t>　</a:t>
            </a:r>
            <a:r>
              <a:rPr kumimoji="1" lang="ja-JP" altLang="en-US" dirty="0" smtClean="0"/>
              <a:t>　</a:t>
            </a:r>
            <a:r>
              <a:rPr kumimoji="1" lang="en-US" altLang="ja-JP" dirty="0" smtClean="0"/>
              <a:t>(A) </a:t>
            </a:r>
            <a:r>
              <a:rPr kumimoji="1" lang="ja-JP" altLang="en-US" dirty="0" smtClean="0"/>
              <a:t>天体ステージ・天体観測ドームの輸送・デポ・</a:t>
            </a:r>
            <a:r>
              <a:rPr kumimoji="1" lang="en-US" altLang="ja-JP" dirty="0" smtClean="0"/>
              <a:t>S16</a:t>
            </a:r>
            <a:r>
              <a:rPr kumimoji="1" lang="ja-JP" altLang="en-US" dirty="0" err="1" smtClean="0"/>
              <a:t>への</a:t>
            </a:r>
            <a:r>
              <a:rPr kumimoji="1" lang="ja-JP" altLang="en-US" dirty="0" smtClean="0"/>
              <a:t>輸送・デポ</a:t>
            </a:r>
            <a:endParaRPr kumimoji="1" lang="en-US" altLang="ja-JP" dirty="0" smtClean="0"/>
          </a:p>
          <a:p>
            <a:pPr algn="just">
              <a:buNone/>
            </a:pPr>
            <a:r>
              <a:rPr lang="ja-JP" altLang="en-US" dirty="0"/>
              <a:t>　</a:t>
            </a:r>
            <a:r>
              <a:rPr lang="ja-JP" altLang="en-US" dirty="0" smtClean="0"/>
              <a:t>　</a:t>
            </a:r>
            <a:r>
              <a:rPr lang="en-US" altLang="ja-JP" dirty="0" smtClean="0"/>
              <a:t>(B) </a:t>
            </a:r>
            <a:r>
              <a:rPr lang="ja-JP" altLang="en-US" dirty="0" smtClean="0"/>
              <a:t>赤外線望遠鏡の組み上げ・調整</a:t>
            </a:r>
            <a:endParaRPr lang="en-US" altLang="ja-JP" dirty="0" smtClean="0"/>
          </a:p>
          <a:p>
            <a:pPr algn="just">
              <a:buNone/>
            </a:pPr>
            <a:r>
              <a:rPr lang="ja-JP" altLang="en-US" dirty="0"/>
              <a:t>　</a:t>
            </a:r>
            <a:r>
              <a:rPr lang="ja-JP" altLang="en-US" dirty="0" smtClean="0"/>
              <a:t>　</a:t>
            </a:r>
            <a:r>
              <a:rPr lang="en-US" altLang="ja-JP" dirty="0" smtClean="0"/>
              <a:t>(C) </a:t>
            </a:r>
            <a:r>
              <a:rPr lang="ja-JP" altLang="en-US" dirty="0" smtClean="0"/>
              <a:t>試験観測・日本からのリモート制御実験</a:t>
            </a:r>
            <a:endParaRPr lang="en-US" altLang="ja-JP" dirty="0" smtClean="0"/>
          </a:p>
          <a:p>
            <a:pPr algn="just">
              <a:buNone/>
            </a:pPr>
            <a:r>
              <a:rPr lang="ja-JP" altLang="en-US" dirty="0" smtClean="0"/>
              <a:t>　　</a:t>
            </a:r>
            <a:r>
              <a:rPr lang="en-US" altLang="ja-JP" dirty="0" smtClean="0"/>
              <a:t>(D)</a:t>
            </a:r>
            <a:r>
              <a:rPr lang="ja-JP" altLang="en-US" dirty="0" smtClean="0"/>
              <a:t>学術的観測</a:t>
            </a:r>
            <a:r>
              <a:rPr lang="en-US" altLang="ja-JP" dirty="0" smtClean="0"/>
              <a:t>(</a:t>
            </a:r>
            <a:r>
              <a:rPr lang="ja-JP" altLang="en-US" dirty="0" smtClean="0"/>
              <a:t>オプション</a:t>
            </a:r>
            <a:r>
              <a:rPr lang="en-US" altLang="ja-JP" dirty="0" smtClean="0"/>
              <a:t>) </a:t>
            </a:r>
          </a:p>
        </p:txBody>
      </p:sp>
      <p:pic>
        <p:nvPicPr>
          <p:cNvPr id="7170" name="Picture 2" descr="C:\Users\hirofumi\Desktop\detailimg_08_0030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817111"/>
            <a:ext cx="3600000" cy="2410909"/>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002117" y="6228020"/>
            <a:ext cx="3674339" cy="307777"/>
          </a:xfrm>
          <a:prstGeom prst="rect">
            <a:avLst/>
          </a:prstGeom>
        </p:spPr>
        <p:txBody>
          <a:bodyPr wrap="none">
            <a:spAutoFit/>
          </a:bodyPr>
          <a:lstStyle/>
          <a:p>
            <a:r>
              <a:rPr lang="ja-JP" altLang="en-US" sz="1400" dirty="0" smtClean="0"/>
              <a:t>作業</a:t>
            </a:r>
            <a:r>
              <a:rPr lang="ja-JP" altLang="en-US" sz="1400" dirty="0" smtClean="0"/>
              <a:t>工作棟</a:t>
            </a:r>
            <a:r>
              <a:rPr lang="ja-JP" altLang="en-US" sz="1400" dirty="0" smtClean="0"/>
              <a:t>スノモ小屋</a:t>
            </a:r>
            <a:r>
              <a:rPr lang="ja-JP" altLang="en-US" sz="1400" dirty="0" smtClean="0"/>
              <a:t>で</a:t>
            </a:r>
            <a:r>
              <a:rPr lang="ja-JP" altLang="en-US" sz="1400" dirty="0" smtClean="0"/>
              <a:t>作業</a:t>
            </a:r>
            <a:r>
              <a:rPr lang="ja-JP" altLang="en-US" sz="1400" dirty="0" smtClean="0"/>
              <a:t>予定 </a:t>
            </a:r>
            <a:r>
              <a:rPr lang="en-US" altLang="ja-JP" sz="1400" dirty="0" smtClean="0"/>
              <a:t>©</a:t>
            </a:r>
            <a:r>
              <a:rPr lang="en-US" altLang="ja-JP" sz="1400" dirty="0" err="1" smtClean="0"/>
              <a:t>mont</a:t>
            </a:r>
            <a:r>
              <a:rPr lang="en-US" altLang="ja-JP" sz="1400" dirty="0" smtClean="0"/>
              <a:t>-bell</a:t>
            </a:r>
            <a:endParaRPr lang="ja-JP" altLang="en-US" sz="1400" dirty="0"/>
          </a:p>
        </p:txBody>
      </p:sp>
      <p:pic>
        <p:nvPicPr>
          <p:cNvPr id="7171" name="Picture 3" descr="C:\Users\hirofumi\Desktop\DCIM\101CANON\IMG_04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367038"/>
            <a:ext cx="2592288" cy="194414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31640" y="6330806"/>
            <a:ext cx="2258952" cy="307777"/>
          </a:xfrm>
          <a:prstGeom prst="rect">
            <a:avLst/>
          </a:prstGeom>
          <a:noFill/>
        </p:spPr>
        <p:txBody>
          <a:bodyPr wrap="none" rtlCol="0">
            <a:spAutoFit/>
          </a:bodyPr>
          <a:lstStyle/>
          <a:p>
            <a:r>
              <a:rPr kumimoji="1" lang="ja-JP" altLang="en-US" sz="1400" dirty="0" smtClean="0"/>
              <a:t>ハンドパレッターで出し入れ</a:t>
            </a:r>
            <a:endParaRPr kumimoji="1" lang="ja-JP" altLang="en-US" sz="1400" dirty="0"/>
          </a:p>
        </p:txBody>
      </p:sp>
      <p:cxnSp>
        <p:nvCxnSpPr>
          <p:cNvPr id="7" name="直線矢印コネクタ 6"/>
          <p:cNvCxnSpPr/>
          <p:nvPr/>
        </p:nvCxnSpPr>
        <p:spPr>
          <a:xfrm flipH="1">
            <a:off x="4572001" y="5661248"/>
            <a:ext cx="1728191"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473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4. </a:t>
            </a:r>
            <a:r>
              <a:rPr lang="ja-JP" altLang="en-US" sz="3600" dirty="0" smtClean="0">
                <a:latin typeface="+mn-ea"/>
              </a:rPr>
              <a:t>将来の</a:t>
            </a:r>
            <a:r>
              <a:rPr lang="en-US" altLang="ja-JP" sz="3600" dirty="0" smtClean="0">
                <a:latin typeface="+mn-ea"/>
              </a:rPr>
              <a:t>2m</a:t>
            </a:r>
            <a:r>
              <a:rPr lang="ja-JP" altLang="en-US" sz="3600" dirty="0" smtClean="0">
                <a:latin typeface="+mn-ea"/>
              </a:rPr>
              <a:t>望遠鏡</a:t>
            </a:r>
            <a:r>
              <a:rPr lang="ja-JP" altLang="en-US" sz="3600" dirty="0" smtClean="0">
                <a:latin typeface="+mn-ea"/>
              </a:rPr>
              <a:t>計画</a:t>
            </a:r>
            <a:endParaRPr lang="en-US" altLang="ja-JP" sz="3600" dirty="0" smtClean="0">
              <a:latin typeface="+mn-ea"/>
            </a:endParaRPr>
          </a:p>
        </p:txBody>
      </p:sp>
      <p:sp>
        <p:nvSpPr>
          <p:cNvPr id="3" name="テキスト ボックス 2"/>
          <p:cNvSpPr txBox="1"/>
          <p:nvPr/>
        </p:nvSpPr>
        <p:spPr>
          <a:xfrm>
            <a:off x="579040" y="1398794"/>
            <a:ext cx="8169424" cy="646331"/>
          </a:xfrm>
          <a:prstGeom prst="rect">
            <a:avLst/>
          </a:prstGeom>
          <a:noFill/>
        </p:spPr>
        <p:txBody>
          <a:bodyPr wrap="square" rtlCol="0">
            <a:spAutoFit/>
          </a:bodyPr>
          <a:lstStyle/>
          <a:p>
            <a:r>
              <a:rPr lang="en-US" altLang="ja-JP" dirty="0" smtClean="0"/>
              <a:t>40cm</a:t>
            </a:r>
            <a:r>
              <a:rPr lang="ja-JP" altLang="en-US" dirty="0" smtClean="0"/>
              <a:t>望遠鏡</a:t>
            </a:r>
            <a:r>
              <a:rPr lang="en-US" altLang="ja-JP" dirty="0" smtClean="0"/>
              <a:t>+PLATO-F</a:t>
            </a:r>
            <a:r>
              <a:rPr lang="ja-JP" altLang="en-US" dirty="0" smtClean="0"/>
              <a:t>の</a:t>
            </a:r>
            <a:r>
              <a:rPr lang="en-US" altLang="ja-JP" dirty="0" smtClean="0"/>
              <a:t>2kW</a:t>
            </a:r>
            <a:r>
              <a:rPr lang="ja-JP" altLang="en-US" dirty="0" smtClean="0"/>
              <a:t>電力では、</a:t>
            </a:r>
            <a:r>
              <a:rPr lang="ja-JP" altLang="en-US" dirty="0"/>
              <a:t>「</a:t>
            </a:r>
            <a:r>
              <a:rPr lang="ja-JP" altLang="en-US" dirty="0" smtClean="0"/>
              <a:t>すばる望遠鏡」をはじめとする世界の大型望遠鏡とは到底戦えない</a:t>
            </a:r>
            <a:r>
              <a:rPr lang="en-US" altLang="ja-JP" dirty="0" smtClean="0"/>
              <a:t>(</a:t>
            </a:r>
            <a:r>
              <a:rPr lang="ja-JP" altLang="en-US" dirty="0" smtClean="0"/>
              <a:t>望遠鏡が小さすぎる！</a:t>
            </a:r>
            <a:r>
              <a:rPr lang="en-US" altLang="ja-JP" dirty="0" smtClean="0"/>
              <a:t>)</a:t>
            </a:r>
            <a:r>
              <a:rPr lang="ja-JP" altLang="en-US" dirty="0" smtClean="0"/>
              <a:t>＝南極のメリットを生かし切れない</a:t>
            </a:r>
            <a:endParaRPr lang="en-US" altLang="ja-JP" dirty="0" smtClean="0"/>
          </a:p>
        </p:txBody>
      </p:sp>
      <p:sp>
        <p:nvSpPr>
          <p:cNvPr id="4" name="テキスト ボックス 3"/>
          <p:cNvSpPr txBox="1"/>
          <p:nvPr/>
        </p:nvSpPr>
        <p:spPr>
          <a:xfrm>
            <a:off x="2284311" y="2276872"/>
            <a:ext cx="3047629" cy="461665"/>
          </a:xfrm>
          <a:prstGeom prst="rect">
            <a:avLst/>
          </a:prstGeom>
          <a:noFill/>
          <a:ln>
            <a:solidFill>
              <a:schemeClr val="tx1"/>
            </a:solidFill>
          </a:ln>
        </p:spPr>
        <p:txBody>
          <a:bodyPr wrap="none" rtlCol="0">
            <a:spAutoFit/>
          </a:bodyPr>
          <a:lstStyle/>
          <a:p>
            <a:r>
              <a:rPr kumimoji="1" lang="ja-JP" altLang="en-US" sz="2400" dirty="0" smtClean="0"/>
              <a:t>南極</a:t>
            </a:r>
            <a:r>
              <a:rPr kumimoji="1" lang="en-US" altLang="ja-JP" sz="2400" dirty="0" smtClean="0"/>
              <a:t>2m</a:t>
            </a:r>
            <a:r>
              <a:rPr kumimoji="1" lang="ja-JP" altLang="en-US" sz="2400" dirty="0" smtClean="0"/>
              <a:t>赤外線望遠鏡</a:t>
            </a:r>
            <a:endParaRPr kumimoji="1" lang="ja-JP" altLang="en-US" sz="2400" dirty="0"/>
          </a:p>
        </p:txBody>
      </p:sp>
      <p:sp>
        <p:nvSpPr>
          <p:cNvPr id="9" name="テキスト ボックス 8"/>
          <p:cNvSpPr txBox="1"/>
          <p:nvPr/>
        </p:nvSpPr>
        <p:spPr>
          <a:xfrm>
            <a:off x="1100508" y="4797152"/>
            <a:ext cx="6495828" cy="1754326"/>
          </a:xfrm>
          <a:prstGeom prst="rect">
            <a:avLst/>
          </a:prstGeom>
          <a:noFill/>
        </p:spPr>
        <p:txBody>
          <a:bodyPr wrap="square" rtlCol="0">
            <a:spAutoFit/>
          </a:bodyPr>
          <a:lstStyle/>
          <a:p>
            <a:r>
              <a:rPr lang="ja-JP" altLang="en-US" dirty="0" smtClean="0"/>
              <a:t>南極</a:t>
            </a:r>
            <a:r>
              <a:rPr lang="en-US" altLang="ja-JP" dirty="0" smtClean="0"/>
              <a:t>2m</a:t>
            </a:r>
            <a:r>
              <a:rPr lang="ja-JP" altLang="en-US" dirty="0" smtClean="0"/>
              <a:t>赤外線望遠鏡の建設は前提</a:t>
            </a:r>
            <a:r>
              <a:rPr lang="ja-JP" altLang="en-US" dirty="0"/>
              <a:t>と</a:t>
            </a:r>
            <a:r>
              <a:rPr lang="ja-JP" altLang="en-US" dirty="0" smtClean="0"/>
              <a:t>して</a:t>
            </a:r>
            <a:endParaRPr lang="en-US" altLang="ja-JP" dirty="0" smtClean="0"/>
          </a:p>
          <a:p>
            <a:r>
              <a:rPr lang="ja-JP" altLang="en-US" dirty="0" smtClean="0"/>
              <a:t>　　・</a:t>
            </a:r>
            <a:r>
              <a:rPr lang="ja-JP" altLang="en-US" u="sng" dirty="0" smtClean="0"/>
              <a:t>越冬基地の完成</a:t>
            </a:r>
            <a:endParaRPr lang="en-US" altLang="ja-JP" u="sng" dirty="0" smtClean="0"/>
          </a:p>
          <a:p>
            <a:r>
              <a:rPr lang="ja-JP" altLang="en-US" dirty="0" smtClean="0"/>
              <a:t>　</a:t>
            </a:r>
            <a:r>
              <a:rPr lang="ja-JP" altLang="en-US" dirty="0"/>
              <a:t>　</a:t>
            </a:r>
            <a:r>
              <a:rPr lang="ja-JP" altLang="en-US" dirty="0" smtClean="0"/>
              <a:t>・</a:t>
            </a:r>
            <a:r>
              <a:rPr lang="en-US" altLang="ja-JP" dirty="0" smtClean="0"/>
              <a:t>10kWh</a:t>
            </a:r>
            <a:r>
              <a:rPr lang="ja-JP" altLang="en-US" dirty="0"/>
              <a:t>以上</a:t>
            </a:r>
            <a:r>
              <a:rPr lang="ja-JP" altLang="en-US" dirty="0" smtClean="0"/>
              <a:t>の十分な電力</a:t>
            </a:r>
            <a:endParaRPr lang="en-US" altLang="ja-JP" dirty="0" smtClean="0"/>
          </a:p>
          <a:p>
            <a:r>
              <a:rPr lang="ja-JP" altLang="en-US" dirty="0" smtClean="0"/>
              <a:t>　</a:t>
            </a:r>
            <a:r>
              <a:rPr lang="ja-JP" altLang="en-US" dirty="0"/>
              <a:t>　</a:t>
            </a:r>
            <a:r>
              <a:rPr lang="ja-JP" altLang="en-US" dirty="0" smtClean="0"/>
              <a:t>・ある</a:t>
            </a:r>
            <a:r>
              <a:rPr lang="ja-JP" altLang="en-US" dirty="0"/>
              <a:t>程度</a:t>
            </a:r>
            <a:r>
              <a:rPr lang="ja-JP" altLang="en-US" dirty="0" smtClean="0"/>
              <a:t>の通信回線</a:t>
            </a:r>
            <a:endParaRPr lang="en-US" altLang="ja-JP" dirty="0" smtClean="0"/>
          </a:p>
          <a:p>
            <a:r>
              <a:rPr lang="ja-JP" altLang="en-US" dirty="0" smtClean="0"/>
              <a:t>　</a:t>
            </a:r>
            <a:r>
              <a:rPr lang="ja-JP" altLang="en-US" dirty="0"/>
              <a:t>　</a:t>
            </a:r>
            <a:r>
              <a:rPr lang="ja-JP" altLang="en-US" dirty="0" smtClean="0"/>
              <a:t>・天文学者</a:t>
            </a:r>
            <a:r>
              <a:rPr lang="en-US" altLang="ja-JP" dirty="0" smtClean="0"/>
              <a:t>2</a:t>
            </a:r>
            <a:r>
              <a:rPr lang="ja-JP" altLang="en-US" dirty="0" smtClean="0"/>
              <a:t>名以上の定常的な越冬</a:t>
            </a:r>
            <a:endParaRPr lang="en-US" altLang="ja-JP" dirty="0" smtClean="0"/>
          </a:p>
          <a:p>
            <a:r>
              <a:rPr lang="ja-JP" altLang="en-US" dirty="0" smtClean="0"/>
              <a:t>が必要と考えます。越冬基地の早期建設をよろしくお願いします。</a:t>
            </a:r>
            <a:endParaRPr lang="en-US" altLang="ja-JP" dirty="0" smtClean="0"/>
          </a:p>
        </p:txBody>
      </p:sp>
      <p:sp>
        <p:nvSpPr>
          <p:cNvPr id="14" name="テキスト ボックス 13"/>
          <p:cNvSpPr txBox="1"/>
          <p:nvPr/>
        </p:nvSpPr>
        <p:spPr>
          <a:xfrm>
            <a:off x="1532080" y="2780928"/>
            <a:ext cx="4552088" cy="1477328"/>
          </a:xfrm>
          <a:prstGeom prst="rect">
            <a:avLst/>
          </a:prstGeom>
          <a:noFill/>
        </p:spPr>
        <p:txBody>
          <a:bodyPr wrap="square" rtlCol="0">
            <a:spAutoFit/>
          </a:bodyPr>
          <a:lstStyle/>
          <a:p>
            <a:pPr algn="ctr"/>
            <a:r>
              <a:rPr lang="ja-JP" altLang="en-US" dirty="0" smtClean="0"/>
              <a:t>すばると同等の検出限界・空間分解能</a:t>
            </a:r>
            <a:endParaRPr lang="en-US" altLang="ja-JP" dirty="0" smtClean="0"/>
          </a:p>
          <a:p>
            <a:pPr algn="ctr"/>
            <a:r>
              <a:rPr lang="ja-JP" altLang="en-US" dirty="0"/>
              <a:t>＋</a:t>
            </a:r>
            <a:endParaRPr lang="en-US" altLang="ja-JP" dirty="0" smtClean="0"/>
          </a:p>
          <a:p>
            <a:pPr algn="ctr"/>
            <a:r>
              <a:rPr lang="ja-JP" altLang="en-US" dirty="0" smtClean="0"/>
              <a:t>圧倒的に多い観測時間</a:t>
            </a:r>
            <a:endParaRPr lang="en-US" altLang="ja-JP" dirty="0" smtClean="0"/>
          </a:p>
          <a:p>
            <a:pPr algn="ctr"/>
            <a:r>
              <a:rPr lang="ja-JP" altLang="en-US" dirty="0"/>
              <a:t>南極でしか</a:t>
            </a:r>
            <a:r>
              <a:rPr lang="ja-JP" altLang="en-US" dirty="0" smtClean="0"/>
              <a:t>見ることのできない波長</a:t>
            </a:r>
            <a:endParaRPr lang="en-US" altLang="ja-JP" dirty="0" smtClean="0"/>
          </a:p>
          <a:p>
            <a:pPr algn="ctr"/>
            <a:r>
              <a:rPr lang="en-US" altLang="ja-JP" dirty="0" smtClean="0"/>
              <a:t>2,000</a:t>
            </a:r>
            <a:r>
              <a:rPr lang="ja-JP" altLang="en-US" dirty="0" smtClean="0"/>
              <a:t>時間にわたる連続観測</a:t>
            </a:r>
            <a:endParaRPr lang="en-US" altLang="ja-JP" dirty="0" smtClean="0"/>
          </a:p>
        </p:txBody>
      </p:sp>
      <p:sp>
        <p:nvSpPr>
          <p:cNvPr id="11" name="正方形/長方形 10"/>
          <p:cNvSpPr/>
          <p:nvPr/>
        </p:nvSpPr>
        <p:spPr>
          <a:xfrm>
            <a:off x="1359853" y="4283804"/>
            <a:ext cx="4572000" cy="369332"/>
          </a:xfrm>
          <a:prstGeom prst="rect">
            <a:avLst/>
          </a:prstGeom>
        </p:spPr>
        <p:txBody>
          <a:bodyPr>
            <a:spAutoFit/>
          </a:bodyPr>
          <a:lstStyle/>
          <a:p>
            <a:pPr algn="ctr"/>
            <a:r>
              <a:rPr lang="ja-JP" altLang="en-US" dirty="0" smtClean="0"/>
              <a:t>→</a:t>
            </a:r>
            <a:r>
              <a:rPr lang="ja-JP" altLang="en-US" dirty="0"/>
              <a:t>　十分な競争力・南極のメリットを生かせる</a:t>
            </a:r>
            <a:endParaRPr lang="en-US" altLang="ja-JP" dirty="0"/>
          </a:p>
        </p:txBody>
      </p:sp>
      <p:pic>
        <p:nvPicPr>
          <p:cNvPr id="1026" name="Picture 2" descr="http://www.naoj.org/Introduction/img/telescope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681" y="2473732"/>
            <a:ext cx="1947783"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165725" y="4994012"/>
            <a:ext cx="1726755" cy="523220"/>
          </a:xfrm>
          <a:prstGeom prst="rect">
            <a:avLst/>
          </a:prstGeom>
          <a:noFill/>
        </p:spPr>
        <p:txBody>
          <a:bodyPr wrap="none" rtlCol="0">
            <a:spAutoFit/>
          </a:bodyPr>
          <a:lstStyle/>
          <a:p>
            <a:r>
              <a:rPr lang="ja-JP" altLang="en-US" sz="1400" dirty="0"/>
              <a:t>すばる</a:t>
            </a:r>
            <a:r>
              <a:rPr lang="ja-JP" altLang="en-US" sz="1400" dirty="0" smtClean="0"/>
              <a:t>望遠鏡</a:t>
            </a:r>
            <a:endParaRPr lang="en-US" altLang="ja-JP" sz="1400" dirty="0" smtClean="0"/>
          </a:p>
          <a:p>
            <a:r>
              <a:rPr kumimoji="1" lang="ja-JP" altLang="en-US" sz="1400" dirty="0" smtClean="0"/>
              <a:t>口径</a:t>
            </a:r>
            <a:r>
              <a:rPr kumimoji="1" lang="en-US" altLang="ja-JP" sz="1400" dirty="0" smtClean="0"/>
              <a:t>8.2m</a:t>
            </a:r>
            <a:r>
              <a:rPr lang="ja-JP" altLang="en-US" sz="1400" dirty="0" err="1" smtClean="0"/>
              <a:t>、</a:t>
            </a:r>
            <a:r>
              <a:rPr lang="ja-JP" altLang="en-US" sz="1400" dirty="0" smtClean="0"/>
              <a:t>重量</a:t>
            </a:r>
            <a:r>
              <a:rPr lang="en-US" altLang="ja-JP" sz="1400" dirty="0" smtClean="0"/>
              <a:t>500t</a:t>
            </a:r>
            <a:endParaRPr kumimoji="1" lang="ja-JP" altLang="en-US" sz="1400" dirty="0"/>
          </a:p>
        </p:txBody>
      </p:sp>
      <p:pic>
        <p:nvPicPr>
          <p:cNvPr id="10" name="Picture 3" descr="C:\Private\南極写真\jpg_内陸旅行\DSC_73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5" y="4705980"/>
            <a:ext cx="449468" cy="28803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880486" y="4974848"/>
            <a:ext cx="1144865" cy="523220"/>
          </a:xfrm>
          <a:prstGeom prst="rect">
            <a:avLst/>
          </a:prstGeom>
          <a:noFill/>
        </p:spPr>
        <p:txBody>
          <a:bodyPr wrap="none" rtlCol="0">
            <a:spAutoFit/>
          </a:bodyPr>
          <a:lstStyle/>
          <a:p>
            <a:pPr algn="ctr"/>
            <a:r>
              <a:rPr kumimoji="1" lang="en-US" altLang="ja-JP" sz="1400" dirty="0" smtClean="0"/>
              <a:t>AIRT40</a:t>
            </a:r>
          </a:p>
          <a:p>
            <a:pPr algn="ctr"/>
            <a:r>
              <a:rPr lang="en-US" altLang="ja-JP" sz="1400" dirty="0" smtClean="0"/>
              <a:t>40cm</a:t>
            </a:r>
            <a:r>
              <a:rPr lang="ja-JP" altLang="en-US" sz="1400" dirty="0" err="1" smtClean="0"/>
              <a:t>、</a:t>
            </a:r>
            <a:r>
              <a:rPr lang="en-US" altLang="ja-JP" sz="1400" dirty="0" smtClean="0"/>
              <a:t>300kg</a:t>
            </a:r>
            <a:endParaRPr kumimoji="1" lang="ja-JP" altLang="en-US" sz="1400" dirty="0"/>
          </a:p>
        </p:txBody>
      </p:sp>
      <p:sp>
        <p:nvSpPr>
          <p:cNvPr id="6" name="テキスト ボックス 5"/>
          <p:cNvSpPr txBox="1"/>
          <p:nvPr/>
        </p:nvSpPr>
        <p:spPr>
          <a:xfrm>
            <a:off x="7438490" y="2246094"/>
            <a:ext cx="1309974" cy="261610"/>
          </a:xfrm>
          <a:prstGeom prst="rect">
            <a:avLst/>
          </a:prstGeom>
          <a:noFill/>
        </p:spPr>
        <p:txBody>
          <a:bodyPr wrap="none" rtlCol="0">
            <a:spAutoFit/>
          </a:bodyPr>
          <a:lstStyle/>
          <a:p>
            <a:r>
              <a:rPr kumimoji="1" lang="en-US" altLang="ja-JP" sz="1050" dirty="0" smtClean="0"/>
              <a:t>©Subaru Telescope</a:t>
            </a:r>
            <a:endParaRPr kumimoji="1" lang="ja-JP" altLang="en-US" dirty="0"/>
          </a:p>
        </p:txBody>
      </p:sp>
    </p:spTree>
    <p:extLst>
      <p:ext uri="{BB962C8B-B14F-4D97-AF65-F5344CB8AC3E}">
        <p14:creationId xmlns:p14="http://schemas.microsoft.com/office/powerpoint/2010/main" val="86518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3"/>
          <p:cNvSpPr>
            <a:spLocks noChangeArrowheads="1"/>
          </p:cNvSpPr>
          <p:nvPr/>
        </p:nvSpPr>
        <p:spPr bwMode="auto">
          <a:xfrm>
            <a:off x="5159783" y="2636912"/>
            <a:ext cx="3156633" cy="92333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南緯</a:t>
            </a:r>
            <a:r>
              <a:rPr lang="en-US" altLang="ja-JP" dirty="0" smtClean="0"/>
              <a:t>77°19’, </a:t>
            </a:r>
            <a:r>
              <a:rPr lang="ja-JP" altLang="en-US" dirty="0" smtClean="0"/>
              <a:t>　東経</a:t>
            </a:r>
            <a:r>
              <a:rPr lang="en-US" altLang="ja-JP" dirty="0" smtClean="0"/>
              <a:t>39°42’</a:t>
            </a:r>
          </a:p>
          <a:p>
            <a:r>
              <a:rPr lang="ja-JP" altLang="en-US" dirty="0" smtClean="0"/>
              <a:t>標高</a:t>
            </a:r>
            <a:r>
              <a:rPr lang="en-US" altLang="ja-JP" dirty="0" smtClean="0"/>
              <a:t>3,810m</a:t>
            </a:r>
            <a:r>
              <a:rPr lang="ja-JP" altLang="en-US" dirty="0" smtClean="0"/>
              <a:t>　</a:t>
            </a:r>
            <a:r>
              <a:rPr lang="en-US" altLang="ja-JP" dirty="0" smtClean="0"/>
              <a:t>(0.6</a:t>
            </a:r>
            <a:r>
              <a:rPr lang="ja-JP" altLang="en-US" dirty="0" smtClean="0"/>
              <a:t>気圧</a:t>
            </a:r>
            <a:r>
              <a:rPr lang="en-US" altLang="ja-JP" dirty="0" smtClean="0"/>
              <a:t>)</a:t>
            </a:r>
          </a:p>
          <a:p>
            <a:r>
              <a:rPr lang="ja-JP" altLang="en-US" dirty="0" smtClean="0"/>
              <a:t>最低</a:t>
            </a:r>
            <a:r>
              <a:rPr lang="ja-JP" altLang="en-US" dirty="0"/>
              <a:t>気温</a:t>
            </a:r>
            <a:r>
              <a:rPr lang="en-US" altLang="ja-JP" dirty="0"/>
              <a:t>-80</a:t>
            </a:r>
            <a:r>
              <a:rPr lang="ja-JP" altLang="en-US" dirty="0" smtClean="0"/>
              <a:t>℃</a:t>
            </a:r>
            <a:r>
              <a:rPr lang="en-US" altLang="ja-JP" dirty="0" smtClean="0"/>
              <a:t>, </a:t>
            </a:r>
            <a:r>
              <a:rPr lang="ja-JP" altLang="en-US" dirty="0" smtClean="0"/>
              <a:t>年平均</a:t>
            </a:r>
            <a:r>
              <a:rPr lang="en-US" altLang="ja-JP" dirty="0" smtClean="0"/>
              <a:t>-54.4</a:t>
            </a:r>
            <a:r>
              <a:rPr lang="ja-JP" altLang="en-US" dirty="0" smtClean="0"/>
              <a:t>℃</a:t>
            </a:r>
            <a:endParaRPr lang="en-US" altLang="ja-JP" dirty="0" smtClean="0"/>
          </a:p>
        </p:txBody>
      </p:sp>
      <p:sp>
        <p:nvSpPr>
          <p:cNvPr id="9" name="テキスト ボックス 8"/>
          <p:cNvSpPr txBox="1"/>
          <p:nvPr/>
        </p:nvSpPr>
        <p:spPr>
          <a:xfrm>
            <a:off x="472248" y="1556792"/>
            <a:ext cx="8208912" cy="646331"/>
          </a:xfrm>
          <a:prstGeom prst="rect">
            <a:avLst/>
          </a:prstGeom>
          <a:noFill/>
        </p:spPr>
        <p:txBody>
          <a:bodyPr wrap="square" rtlCol="0">
            <a:spAutoFit/>
          </a:bodyPr>
          <a:lstStyle/>
          <a:p>
            <a:r>
              <a:rPr lang="ja-JP" altLang="en-US" dirty="0" smtClean="0"/>
              <a:t>南極大陸内陸高原に位置する「ドームふじ基地」はその</a:t>
            </a:r>
            <a:r>
              <a:rPr lang="ja-JP" altLang="en-US" u="sng" dirty="0" smtClean="0">
                <a:solidFill>
                  <a:srgbClr val="FF0000"/>
                </a:solidFill>
              </a:rPr>
              <a:t>特異な地理条件</a:t>
            </a:r>
            <a:r>
              <a:rPr lang="ja-JP" altLang="en-US" dirty="0" smtClean="0"/>
              <a:t>から地球上で最も赤外線観測に適している。</a:t>
            </a:r>
            <a:endParaRPr kumimoji="1" lang="ja-JP" altLang="en-US" dirty="0"/>
          </a:p>
        </p:txBody>
      </p:sp>
      <p:pic>
        <p:nvPicPr>
          <p:cNvPr id="10" name="Picture 2" descr="F:\D1\2010_05_SPIE\Oral_presentation\fig1.jpg"/>
          <p:cNvPicPr>
            <a:picLocks noChangeAspect="1" noChangeArrowheads="1"/>
          </p:cNvPicPr>
          <p:nvPr/>
        </p:nvPicPr>
        <p:blipFill>
          <a:blip r:embed="rId2" cstate="print"/>
          <a:srcRect/>
          <a:stretch>
            <a:fillRect/>
          </a:stretch>
        </p:blipFill>
        <p:spPr bwMode="auto">
          <a:xfrm>
            <a:off x="539552" y="2801802"/>
            <a:ext cx="3960000" cy="2715430"/>
          </a:xfrm>
          <a:prstGeom prst="rect">
            <a:avLst/>
          </a:prstGeom>
          <a:noFill/>
        </p:spPr>
      </p:pic>
      <p:sp>
        <p:nvSpPr>
          <p:cNvPr id="11" name="テキスト ボックス 10"/>
          <p:cNvSpPr txBox="1"/>
          <p:nvPr/>
        </p:nvSpPr>
        <p:spPr>
          <a:xfrm>
            <a:off x="4932040" y="3922023"/>
            <a:ext cx="3688299" cy="646331"/>
          </a:xfrm>
          <a:prstGeom prst="rect">
            <a:avLst/>
          </a:prstGeom>
          <a:noFill/>
        </p:spPr>
        <p:txBody>
          <a:bodyPr wrap="square" rtlCol="0">
            <a:spAutoFit/>
          </a:bodyPr>
          <a:lstStyle/>
          <a:p>
            <a:r>
              <a:rPr kumimoji="1" lang="ja-JP" altLang="en-US" dirty="0" smtClean="0"/>
              <a:t>常に極高気圧帯が卓越し晴天が続く。ブリザードは無い。</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 </a:t>
            </a:r>
            <a:r>
              <a:rPr lang="ja-JP" altLang="en-US" sz="3600" dirty="0">
                <a:latin typeface="+mn-ea"/>
              </a:rPr>
              <a:t>ドーム</a:t>
            </a:r>
            <a:r>
              <a:rPr lang="ja-JP" altLang="en-US" sz="3600" dirty="0" smtClean="0">
                <a:latin typeface="+mn-ea"/>
              </a:rPr>
              <a:t>ふじの天文学的メリット </a:t>
            </a:r>
            <a:r>
              <a:rPr lang="en-US" altLang="ja-JP" sz="3600" dirty="0" smtClean="0">
                <a:latin typeface="+mn-ea"/>
              </a:rPr>
              <a:t>1/5</a:t>
            </a:r>
            <a:endParaRPr kumimoji="1" lang="ja-JP" altLang="en-US" sz="3600" dirty="0">
              <a:latin typeface="+mn-ea"/>
            </a:endParaRPr>
          </a:p>
        </p:txBody>
      </p:sp>
      <p:sp>
        <p:nvSpPr>
          <p:cNvPr id="26" name="Rectangle 44"/>
          <p:cNvSpPr>
            <a:spLocks noChangeArrowheads="1"/>
          </p:cNvSpPr>
          <p:nvPr/>
        </p:nvSpPr>
        <p:spPr bwMode="auto">
          <a:xfrm>
            <a:off x="4644034" y="5021333"/>
            <a:ext cx="4264309" cy="1200329"/>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smtClean="0">
                <a:solidFill>
                  <a:srgbClr val="0070C0"/>
                </a:solidFill>
                <a:latin typeface="ＭＳ Ｐゴシック" charset="-128"/>
              </a:rPr>
              <a:t>シーイングが</a:t>
            </a:r>
            <a:r>
              <a:rPr lang="ja-JP" altLang="en-US" b="1" dirty="0">
                <a:solidFill>
                  <a:srgbClr val="0070C0"/>
                </a:solidFill>
                <a:latin typeface="ＭＳ Ｐゴシック" charset="-128"/>
              </a:rPr>
              <a:t>地球上で最も</a:t>
            </a:r>
            <a:r>
              <a:rPr lang="ja-JP" altLang="en-US" b="1" dirty="0" smtClean="0">
                <a:solidFill>
                  <a:srgbClr val="0070C0"/>
                </a:solidFill>
                <a:latin typeface="ＭＳ Ｐゴシック" charset="-128"/>
              </a:rPr>
              <a:t>良い</a:t>
            </a:r>
            <a:endParaRPr lang="en-US" altLang="ja-JP" b="1" dirty="0" smtClean="0">
              <a:solidFill>
                <a:srgbClr val="0070C0"/>
              </a:solidFill>
              <a:latin typeface="ＭＳ Ｐゴシック" charset="-128"/>
            </a:endParaRPr>
          </a:p>
          <a:p>
            <a:pPr defTabSz="4176713"/>
            <a:r>
              <a:rPr lang="en-US" altLang="ja-JP" b="1" dirty="0" smtClean="0">
                <a:solidFill>
                  <a:srgbClr val="0070C0"/>
                </a:solidFill>
                <a:latin typeface="ＭＳ Ｐゴシック" charset="-128"/>
              </a:rPr>
              <a:t>○</a:t>
            </a:r>
            <a:r>
              <a:rPr lang="ja-JP" altLang="en-US" b="1" dirty="0">
                <a:solidFill>
                  <a:srgbClr val="0070C0"/>
                </a:solidFill>
                <a:latin typeface="ＭＳ Ｐゴシック" charset="-128"/>
              </a:rPr>
              <a:t>赤外線での空の明るさが地球上で最小</a:t>
            </a:r>
          </a:p>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地球上で最も幅広い波長で観測が</a:t>
            </a:r>
            <a:r>
              <a:rPr lang="ja-JP" altLang="en-US" b="1" dirty="0" smtClean="0">
                <a:solidFill>
                  <a:srgbClr val="0070C0"/>
                </a:solidFill>
                <a:latin typeface="ＭＳ Ｐゴシック" charset="-128"/>
              </a:rPr>
              <a:t>可能</a:t>
            </a:r>
            <a:endParaRPr lang="en-US" altLang="ja-JP" b="1" dirty="0" smtClean="0">
              <a:solidFill>
                <a:srgbClr val="0070C0"/>
              </a:solidFill>
              <a:latin typeface="ＭＳ Ｐゴシック" charset="-128"/>
            </a:endParaRPr>
          </a:p>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夜が</a:t>
            </a:r>
            <a:r>
              <a:rPr lang="en-US" altLang="ja-JP" b="1" dirty="0">
                <a:solidFill>
                  <a:srgbClr val="0070C0"/>
                </a:solidFill>
                <a:latin typeface="ＭＳ Ｐゴシック" charset="-128"/>
              </a:rPr>
              <a:t>90</a:t>
            </a:r>
            <a:r>
              <a:rPr lang="ja-JP" altLang="en-US" b="1" dirty="0">
                <a:solidFill>
                  <a:srgbClr val="0070C0"/>
                </a:solidFill>
                <a:latin typeface="ＭＳ Ｐゴシック" charset="-128"/>
              </a:rPr>
              <a:t>日以上</a:t>
            </a:r>
            <a:r>
              <a:rPr lang="ja-JP" altLang="en-US" b="1" dirty="0" smtClean="0">
                <a:solidFill>
                  <a:srgbClr val="0070C0"/>
                </a:solidFill>
                <a:latin typeface="ＭＳ Ｐゴシック" charset="-128"/>
              </a:rPr>
              <a:t>続く</a:t>
            </a:r>
            <a:endParaRPr lang="ja-JP" altLang="en-US" b="1" dirty="0">
              <a:solidFill>
                <a:srgbClr val="0070C0"/>
              </a:solidFill>
              <a:latin typeface="ＭＳ Ｐゴシック" charset="-128"/>
            </a:endParaRPr>
          </a:p>
        </p:txBody>
      </p:sp>
      <p:sp>
        <p:nvSpPr>
          <p:cNvPr id="2" name="テキスト ボックス 1"/>
          <p:cNvSpPr txBox="1"/>
          <p:nvPr/>
        </p:nvSpPr>
        <p:spPr>
          <a:xfrm>
            <a:off x="2651882" y="5436832"/>
            <a:ext cx="1901867" cy="369332"/>
          </a:xfrm>
          <a:prstGeom prst="rect">
            <a:avLst/>
          </a:prstGeom>
          <a:noFill/>
        </p:spPr>
        <p:txBody>
          <a:bodyPr wrap="none" rtlCol="0">
            <a:spAutoFit/>
          </a:bodyPr>
          <a:lstStyle/>
          <a:p>
            <a:r>
              <a:rPr kumimoji="1" lang="en-US" altLang="ja-JP" dirty="0" smtClean="0"/>
              <a:t>©SPIE Okita+2010</a:t>
            </a:r>
            <a:endParaRPr kumimoji="1" lang="ja-JP" altLang="en-US" dirty="0"/>
          </a:p>
        </p:txBody>
      </p:sp>
    </p:spTree>
    <p:extLst>
      <p:ext uri="{BB962C8B-B14F-4D97-AF65-F5344CB8AC3E}">
        <p14:creationId xmlns:p14="http://schemas.microsoft.com/office/powerpoint/2010/main" val="286952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a:spLocks noChangeArrowheads="1"/>
          </p:cNvSpPr>
          <p:nvPr/>
        </p:nvSpPr>
        <p:spPr bwMode="auto">
          <a:xfrm>
            <a:off x="323528" y="1340768"/>
            <a:ext cx="3467616"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シーイングが地球上で最も良い</a:t>
            </a:r>
          </a:p>
        </p:txBody>
      </p:sp>
      <p:sp>
        <p:nvSpPr>
          <p:cNvPr id="15" name="テキスト ボックス 14"/>
          <p:cNvSpPr txBox="1"/>
          <p:nvPr/>
        </p:nvSpPr>
        <p:spPr>
          <a:xfrm>
            <a:off x="653796" y="4953942"/>
            <a:ext cx="4670622" cy="923330"/>
          </a:xfrm>
          <a:prstGeom prst="rect">
            <a:avLst/>
          </a:prstGeom>
          <a:noFill/>
        </p:spPr>
        <p:txBody>
          <a:bodyPr wrap="square" rtlCol="0">
            <a:spAutoFit/>
          </a:bodyPr>
          <a:lstStyle/>
          <a:p>
            <a:r>
              <a:rPr lang="ja-JP" altLang="en-US" dirty="0" smtClean="0"/>
              <a:t>気象シミュレーションやドーム</a:t>
            </a:r>
            <a:r>
              <a:rPr lang="en-US" altLang="ja-JP" dirty="0" smtClean="0"/>
              <a:t>C</a:t>
            </a:r>
            <a:r>
              <a:rPr lang="ja-JP" altLang="en-US" dirty="0" smtClean="0"/>
              <a:t>　での観測結果より、冬期には地面</a:t>
            </a:r>
            <a:r>
              <a:rPr lang="en-US" altLang="ja-JP" dirty="0" smtClean="0"/>
              <a:t>15m</a:t>
            </a:r>
            <a:r>
              <a:rPr lang="ja-JP" altLang="en-US" dirty="0" smtClean="0"/>
              <a:t>上で</a:t>
            </a:r>
            <a:r>
              <a:rPr lang="en-US" altLang="ja-JP" dirty="0" smtClean="0"/>
              <a:t>0.3</a:t>
            </a:r>
            <a:r>
              <a:rPr lang="ja-JP" altLang="en-US" dirty="0" smtClean="0"/>
              <a:t>秒角のシーイングが得られると期待されている。</a:t>
            </a:r>
            <a:endParaRPr kumimoji="1" lang="ja-JP" altLang="en-US" dirty="0"/>
          </a:p>
        </p:txBody>
      </p:sp>
      <p:sp>
        <p:nvSpPr>
          <p:cNvPr id="16" name="正方形/長方形 15"/>
          <p:cNvSpPr/>
          <p:nvPr/>
        </p:nvSpPr>
        <p:spPr>
          <a:xfrm>
            <a:off x="5606649" y="5930116"/>
            <a:ext cx="3285831" cy="523220"/>
          </a:xfrm>
          <a:prstGeom prst="rect">
            <a:avLst/>
          </a:prstGeom>
        </p:spPr>
        <p:txBody>
          <a:bodyPr wrap="square">
            <a:spAutoFit/>
          </a:bodyPr>
          <a:lstStyle/>
          <a:p>
            <a:r>
              <a:rPr lang="ja-JP" altLang="en-US" sz="1400" dirty="0"/>
              <a:t>接地境界層の</a:t>
            </a:r>
            <a:r>
              <a:rPr lang="ja-JP" altLang="en-US" sz="1400" dirty="0" smtClean="0"/>
              <a:t>シーイングが</a:t>
            </a:r>
            <a:r>
              <a:rPr lang="en-US" altLang="ja-JP" sz="1400" dirty="0" smtClean="0"/>
              <a:t>0.1’’</a:t>
            </a:r>
            <a:r>
              <a:rPr lang="ja-JP" altLang="en-US" sz="1400" dirty="0" smtClean="0"/>
              <a:t>となる高度の</a:t>
            </a:r>
            <a:r>
              <a:rPr lang="ja-JP" altLang="ja-JP" sz="1400" dirty="0" smtClean="0"/>
              <a:t>シミュレーション</a:t>
            </a:r>
            <a:r>
              <a:rPr lang="en-US" altLang="ja-JP" sz="1400" dirty="0" smtClean="0"/>
              <a:t>(Swain&amp;Gallee2006)</a:t>
            </a:r>
            <a:endParaRPr lang="en-US" altLang="ja-JP" sz="1400" dirty="0"/>
          </a:p>
        </p:txBody>
      </p:sp>
      <p:pic>
        <p:nvPicPr>
          <p:cNvPr id="17" name="Picture 3"/>
          <p:cNvPicPr>
            <a:picLocks noChangeAspect="1" noChangeArrowheads="1"/>
          </p:cNvPicPr>
          <p:nvPr/>
        </p:nvPicPr>
        <p:blipFill rotWithShape="1">
          <a:blip r:embed="rId2" cstate="print"/>
          <a:srcRect b="8635"/>
          <a:stretch/>
        </p:blipFill>
        <p:spPr bwMode="auto">
          <a:xfrm>
            <a:off x="5527856" y="3471639"/>
            <a:ext cx="3240000" cy="2458477"/>
          </a:xfrm>
          <a:prstGeom prst="rect">
            <a:avLst/>
          </a:prstGeom>
          <a:noFill/>
          <a:ln w="9525">
            <a:noFill/>
            <a:miter lim="800000"/>
            <a:headEnd/>
            <a:tailEnd/>
          </a:ln>
          <a:effectLst/>
        </p:spPr>
      </p:pic>
      <p:sp>
        <p:nvSpPr>
          <p:cNvPr id="29" name="正方形/長方形 28"/>
          <p:cNvSpPr/>
          <p:nvPr/>
        </p:nvSpPr>
        <p:spPr>
          <a:xfrm>
            <a:off x="0"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2/5</a:t>
            </a:r>
            <a:endParaRPr kumimoji="1" lang="ja-JP" altLang="en-US" sz="3600" dirty="0">
              <a:latin typeface="+mn-ea"/>
            </a:endParaRPr>
          </a:p>
        </p:txBody>
      </p:sp>
      <p:sp>
        <p:nvSpPr>
          <p:cNvPr id="3" name="正方形/長方形 2"/>
          <p:cNvSpPr/>
          <p:nvPr/>
        </p:nvSpPr>
        <p:spPr>
          <a:xfrm>
            <a:off x="827584" y="1772816"/>
            <a:ext cx="4519633" cy="923330"/>
          </a:xfrm>
          <a:prstGeom prst="rect">
            <a:avLst/>
          </a:prstGeom>
        </p:spPr>
        <p:txBody>
          <a:bodyPr wrap="square">
            <a:spAutoFit/>
          </a:bodyPr>
          <a:lstStyle/>
          <a:p>
            <a:r>
              <a:rPr lang="en-US" altLang="ja-JP" dirty="0" err="1" smtClean="0"/>
              <a:t>シーイングとは大気の揺らぎによって本来</a:t>
            </a:r>
            <a:r>
              <a:rPr lang="ja-JP" altLang="en-US" dirty="0" smtClean="0"/>
              <a:t>は</a:t>
            </a:r>
            <a:r>
              <a:rPr lang="en-US" altLang="ja-JP" dirty="0" err="1" smtClean="0"/>
              <a:t>点光源である</a:t>
            </a:r>
            <a:r>
              <a:rPr lang="ja-JP" altLang="en-US" dirty="0" smtClean="0"/>
              <a:t>はずの</a:t>
            </a:r>
            <a:r>
              <a:rPr lang="en-US" altLang="ja-JP" dirty="0" err="1" smtClean="0"/>
              <a:t>星が広がって見</a:t>
            </a:r>
            <a:r>
              <a:rPr lang="ja-JP" altLang="en-US" dirty="0" smtClean="0"/>
              <a:t>える現象のこと。</a:t>
            </a:r>
            <a:endParaRPr lang="ja-JP" altLang="en-US" dirty="0"/>
          </a:p>
        </p:txBody>
      </p:sp>
      <p:sp>
        <p:nvSpPr>
          <p:cNvPr id="4" name="テキスト ボックス 3"/>
          <p:cNvSpPr txBox="1"/>
          <p:nvPr/>
        </p:nvSpPr>
        <p:spPr>
          <a:xfrm>
            <a:off x="1148365" y="2564904"/>
            <a:ext cx="3832047" cy="646331"/>
          </a:xfrm>
          <a:prstGeom prst="rect">
            <a:avLst/>
          </a:prstGeom>
          <a:noFill/>
        </p:spPr>
        <p:txBody>
          <a:bodyPr wrap="square" rtlCol="0">
            <a:spAutoFit/>
          </a:bodyPr>
          <a:lstStyle/>
          <a:p>
            <a:r>
              <a:rPr kumimoji="1" lang="ja-JP" altLang="en-US" dirty="0" smtClean="0"/>
              <a:t>→　シーイングが悪いと細かい模様</a:t>
            </a:r>
            <a:r>
              <a:rPr lang="ja-JP" altLang="en-US" dirty="0" smtClean="0"/>
              <a:t>は</a:t>
            </a:r>
            <a:endParaRPr lang="en-US" altLang="ja-JP" dirty="0" smtClean="0"/>
          </a:p>
          <a:p>
            <a:r>
              <a:rPr kumimoji="1" lang="ja-JP" altLang="en-US" dirty="0"/>
              <a:t>　</a:t>
            </a:r>
            <a:r>
              <a:rPr kumimoji="1" lang="ja-JP" altLang="en-US" dirty="0" smtClean="0"/>
              <a:t>　 観測出来ない</a:t>
            </a:r>
            <a:r>
              <a:rPr lang="ja-JP" altLang="en-US" dirty="0"/>
              <a:t>。</a:t>
            </a:r>
            <a:endParaRPr kumimoji="1" lang="ja-JP" altLang="en-US" dirty="0"/>
          </a:p>
        </p:txBody>
      </p:sp>
      <p:pic>
        <p:nvPicPr>
          <p:cNvPr id="13" name="Picture 2" descr="C:\Research\D2\2011_09天文学会秋季年会\DIMM\see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7856" y="1412776"/>
            <a:ext cx="2880000" cy="1034949"/>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580112" y="2447725"/>
            <a:ext cx="3135488" cy="830997"/>
          </a:xfrm>
          <a:prstGeom prst="rect">
            <a:avLst/>
          </a:prstGeom>
          <a:noFill/>
        </p:spPr>
        <p:txBody>
          <a:bodyPr wrap="square" rtlCol="0">
            <a:spAutoFit/>
          </a:bodyPr>
          <a:lstStyle/>
          <a:p>
            <a:pPr algn="just"/>
            <a:r>
              <a:rPr kumimoji="1" lang="ja-JP" altLang="en-US" sz="1400" dirty="0" smtClean="0"/>
              <a:t>左から、長時間露出、短時間露出、大気を補正した場合の星像</a:t>
            </a:r>
            <a:r>
              <a:rPr kumimoji="1" lang="en-US" altLang="ja-JP" sz="1000" dirty="0" smtClean="0"/>
              <a:t>(</a:t>
            </a:r>
            <a:r>
              <a:rPr lang="en-US" altLang="ja-JP" sz="1000" dirty="0"/>
              <a:t>Image: Lawrence Livermore National Laboratory and NSF Center for Adaptive Optics.(in Claire Max's papers</a:t>
            </a:r>
            <a:r>
              <a:rPr lang="en-US" altLang="ja-JP" sz="1000" dirty="0" smtClean="0"/>
              <a:t>)</a:t>
            </a:r>
            <a:endParaRPr lang="ja-JP" altLang="en-US" sz="1000" dirty="0"/>
          </a:p>
        </p:txBody>
      </p:sp>
      <p:graphicFrame>
        <p:nvGraphicFramePr>
          <p:cNvPr id="21" name="表 20"/>
          <p:cNvGraphicFramePr>
            <a:graphicFrameLocks noGrp="1"/>
          </p:cNvGraphicFramePr>
          <p:nvPr>
            <p:extLst>
              <p:ext uri="{D42A27DB-BD31-4B8C-83A1-F6EECF244321}">
                <p14:modId xmlns:p14="http://schemas.microsoft.com/office/powerpoint/2010/main" val="117728999"/>
              </p:ext>
            </p:extLst>
          </p:nvPr>
        </p:nvGraphicFramePr>
        <p:xfrm>
          <a:off x="1282120" y="3284984"/>
          <a:ext cx="3413973" cy="1219200"/>
        </p:xfrm>
        <a:graphic>
          <a:graphicData uri="http://schemas.openxmlformats.org/drawingml/2006/table">
            <a:tbl>
              <a:tblPr firstRow="1" bandRow="1">
                <a:tableStyleId>{D7AC3CCA-C797-4891-BE02-D94E43425B78}</a:tableStyleId>
              </a:tblPr>
              <a:tblGrid>
                <a:gridCol w="2041114"/>
                <a:gridCol w="1372859"/>
              </a:tblGrid>
              <a:tr h="149736">
                <a:tc>
                  <a:txBody>
                    <a:bodyPr/>
                    <a:lstStyle/>
                    <a:p>
                      <a:pPr algn="ctr"/>
                      <a:r>
                        <a:rPr kumimoji="1" lang="ja-JP" altLang="en-US" sz="1400" b="0" dirty="0" smtClean="0">
                          <a:latin typeface="+mn-lt"/>
                          <a:ea typeface="+mn-ea"/>
                        </a:rPr>
                        <a:t>仙台</a:t>
                      </a:r>
                      <a:r>
                        <a:rPr kumimoji="1" lang="en-US" altLang="ja-JP" sz="1400" b="0" dirty="0" smtClean="0">
                          <a:latin typeface="+mn-lt"/>
                          <a:ea typeface="+mn-ea"/>
                        </a:rPr>
                        <a:t>(</a:t>
                      </a:r>
                      <a:r>
                        <a:rPr kumimoji="1" lang="ja-JP" altLang="en-US" sz="1400" b="0" dirty="0" smtClean="0">
                          <a:latin typeface="+mn-lt"/>
                          <a:ea typeface="+mn-ea"/>
                        </a:rPr>
                        <a:t>参考</a:t>
                      </a:r>
                      <a:r>
                        <a:rPr kumimoji="1" lang="en-US" altLang="ja-JP" sz="1400" b="0" dirty="0" smtClean="0">
                          <a:latin typeface="+mn-lt"/>
                          <a:ea typeface="+mn-ea"/>
                        </a:rPr>
                        <a:t>)</a:t>
                      </a:r>
                      <a:endParaRPr kumimoji="1" lang="ja-JP" altLang="en-US" sz="1400" b="0" dirty="0">
                        <a:latin typeface="+mn-lt"/>
                        <a:ea typeface="+mn-ea"/>
                      </a:endParaRPr>
                    </a:p>
                  </a:txBody>
                  <a:tcPr/>
                </a:tc>
                <a:tc>
                  <a:txBody>
                    <a:bodyPr/>
                    <a:lstStyle/>
                    <a:p>
                      <a:pPr algn="ctr"/>
                      <a:r>
                        <a:rPr kumimoji="1" lang="ja-JP" altLang="en-US" sz="1400" b="0" dirty="0" smtClean="0">
                          <a:latin typeface="+mn-lt"/>
                          <a:ea typeface="+mn-ea"/>
                        </a:rPr>
                        <a:t>～</a:t>
                      </a:r>
                      <a:r>
                        <a:rPr kumimoji="1" lang="en-US" altLang="ja-JP" sz="1400" b="0" dirty="0" smtClean="0">
                          <a:latin typeface="+mn-lt"/>
                          <a:ea typeface="+mn-ea"/>
                        </a:rPr>
                        <a:t>3”</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岡山観測所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1.2”</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0.6”</a:t>
                      </a:r>
                      <a:endParaRPr kumimoji="1" lang="ja-JP" altLang="en-US" sz="1400" b="0" dirty="0">
                        <a:latin typeface="+mn-lt"/>
                        <a:ea typeface="+mn-ea"/>
                      </a:endParaRPr>
                    </a:p>
                  </a:txBody>
                  <a:tcPr/>
                </a:tc>
              </a:tr>
              <a:tr h="283413">
                <a:tc>
                  <a:txBody>
                    <a:bodyPr/>
                    <a:lstStyle/>
                    <a:p>
                      <a:pPr algn="ctr"/>
                      <a:r>
                        <a:rPr kumimoji="1" lang="en-US" altLang="ja-JP" sz="1400" b="0" dirty="0" smtClean="0">
                          <a:latin typeface="+mn-lt"/>
                          <a:ea typeface="+mn-ea"/>
                        </a:rPr>
                        <a:t>Dome</a:t>
                      </a:r>
                      <a:r>
                        <a:rPr kumimoji="1" lang="en-US" altLang="ja-JP" sz="1400" b="0" baseline="0" dirty="0" smtClean="0">
                          <a:latin typeface="+mn-lt"/>
                          <a:ea typeface="+mn-ea"/>
                        </a:rPr>
                        <a:t> C, Dome A</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0.3”</a:t>
                      </a:r>
                      <a:endParaRPr kumimoji="1" lang="ja-JP" altLang="en-US" sz="1400" b="0" dirty="0">
                        <a:latin typeface="+mn-lt"/>
                        <a:ea typeface="+mn-ea"/>
                      </a:endParaRPr>
                    </a:p>
                  </a:txBody>
                  <a:tcPr/>
                </a:tc>
              </a:tr>
            </a:tbl>
          </a:graphicData>
        </a:graphic>
      </p:graphicFrame>
      <p:sp>
        <p:nvSpPr>
          <p:cNvPr id="8" name="テキスト ボックス 7"/>
          <p:cNvSpPr txBox="1"/>
          <p:nvPr/>
        </p:nvSpPr>
        <p:spPr>
          <a:xfrm>
            <a:off x="563603" y="6007060"/>
            <a:ext cx="4851008" cy="369332"/>
          </a:xfrm>
          <a:prstGeom prst="rect">
            <a:avLst/>
          </a:prstGeom>
          <a:noFill/>
          <a:ln>
            <a:solidFill>
              <a:schemeClr val="tx1"/>
            </a:solidFill>
          </a:ln>
        </p:spPr>
        <p:txBody>
          <a:bodyPr wrap="none" rtlCol="0">
            <a:spAutoFit/>
          </a:bodyPr>
          <a:lstStyle/>
          <a:p>
            <a:r>
              <a:rPr kumimoji="1" lang="ja-JP" altLang="en-US" dirty="0" smtClean="0"/>
              <a:t>ドームふじでは地球上最高の分解能で観測可能</a:t>
            </a:r>
            <a:endParaRPr kumimoji="1" lang="ja-JP" altLang="en-US" dirty="0"/>
          </a:p>
        </p:txBody>
      </p:sp>
      <p:sp>
        <p:nvSpPr>
          <p:cNvPr id="9" name="テキスト ボックス 8"/>
          <p:cNvSpPr txBox="1"/>
          <p:nvPr/>
        </p:nvSpPr>
        <p:spPr>
          <a:xfrm>
            <a:off x="2267744" y="4509120"/>
            <a:ext cx="2537874" cy="307777"/>
          </a:xfrm>
          <a:prstGeom prst="rect">
            <a:avLst/>
          </a:prstGeom>
          <a:noFill/>
        </p:spPr>
        <p:txBody>
          <a:bodyPr wrap="none" rtlCol="0">
            <a:spAutoFit/>
          </a:bodyPr>
          <a:lstStyle/>
          <a:p>
            <a:r>
              <a:rPr lang="ja-JP" altLang="en-US" sz="1400" dirty="0"/>
              <a:t>接地</a:t>
            </a:r>
            <a:r>
              <a:rPr lang="ja-JP" altLang="en-US" sz="1400" dirty="0" smtClean="0"/>
              <a:t>境界層より上のシーイング</a:t>
            </a:r>
            <a:endParaRPr kumimoji="1" lang="ja-JP" altLang="en-US" dirty="0"/>
          </a:p>
        </p:txBody>
      </p:sp>
    </p:spTree>
    <p:extLst>
      <p:ext uri="{BB962C8B-B14F-4D97-AF65-F5344CB8AC3E}">
        <p14:creationId xmlns:p14="http://schemas.microsoft.com/office/powerpoint/2010/main" val="1722109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251520" y="1268760"/>
            <a:ext cx="4237057"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smtClean="0">
                <a:solidFill>
                  <a:srgbClr val="0070C0"/>
                </a:solidFill>
                <a:latin typeface="ＭＳ Ｐゴシック" charset="-128"/>
              </a:rPr>
              <a:t>赤外線での空の明るさが地球上で最小</a:t>
            </a:r>
            <a:endParaRPr lang="ja-JP" altLang="en-US" b="1" dirty="0">
              <a:solidFill>
                <a:srgbClr val="0070C0"/>
              </a:solidFill>
              <a:latin typeface="ＭＳ Ｐゴシック" charset="-128"/>
            </a:endParaRPr>
          </a:p>
        </p:txBody>
      </p:sp>
      <p:sp>
        <p:nvSpPr>
          <p:cNvPr id="12" name="テキスト ボックス 11"/>
          <p:cNvSpPr txBox="1"/>
          <p:nvPr/>
        </p:nvSpPr>
        <p:spPr>
          <a:xfrm>
            <a:off x="481711" y="1800185"/>
            <a:ext cx="7884857" cy="369332"/>
          </a:xfrm>
          <a:prstGeom prst="rect">
            <a:avLst/>
          </a:prstGeom>
          <a:noFill/>
        </p:spPr>
        <p:txBody>
          <a:bodyPr wrap="square" rtlCol="0">
            <a:spAutoFit/>
          </a:bodyPr>
          <a:lstStyle/>
          <a:p>
            <a:r>
              <a:rPr kumimoji="1" lang="ja-JP" altLang="en-US" dirty="0" smtClean="0"/>
              <a:t>赤外線での天体観測は「空」が可視光と比べ</a:t>
            </a:r>
            <a:r>
              <a:rPr lang="ja-JP" altLang="en-US" dirty="0"/>
              <a:t>約</a:t>
            </a:r>
            <a:r>
              <a:rPr kumimoji="1" lang="en-US" altLang="ja-JP" dirty="0" smtClean="0"/>
              <a:t>10,000</a:t>
            </a:r>
            <a:r>
              <a:rPr kumimoji="1" lang="ja-JP" altLang="en-US" dirty="0" smtClean="0"/>
              <a:t>倍明るい。</a:t>
            </a:r>
            <a:endParaRPr kumimoji="1" lang="ja-JP" altLang="en-US" dirty="0"/>
          </a:p>
        </p:txBody>
      </p:sp>
      <p:pic>
        <p:nvPicPr>
          <p:cNvPr id="13" name="Picture 3" descr="C:\Research\D2\2011_02学振申請書\ichikawa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61562"/>
            <a:ext cx="3611013" cy="229770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854409" y="4490536"/>
            <a:ext cx="3951896" cy="738664"/>
          </a:xfrm>
          <a:prstGeom prst="rect">
            <a:avLst/>
          </a:prstGeom>
        </p:spPr>
        <p:txBody>
          <a:bodyPr wrap="square">
            <a:spAutoFit/>
          </a:bodyPr>
          <a:lstStyle/>
          <a:p>
            <a:pPr algn="just"/>
            <a:r>
              <a:rPr lang="ja-JP" altLang="ja-JP" sz="1400" dirty="0"/>
              <a:t>マウナケア山頂</a:t>
            </a:r>
            <a:r>
              <a:rPr lang="en-US" altLang="ja-JP" sz="1400" dirty="0"/>
              <a:t>(</a:t>
            </a:r>
            <a:r>
              <a:rPr lang="ja-JP" altLang="ja-JP" sz="1400" dirty="0"/>
              <a:t>赤</a:t>
            </a:r>
            <a:r>
              <a:rPr lang="en-US" altLang="ja-JP" sz="1400" dirty="0"/>
              <a:t>)</a:t>
            </a:r>
            <a:r>
              <a:rPr lang="ja-JP" altLang="ja-JP" sz="1400" dirty="0"/>
              <a:t>とドームふじ基地</a:t>
            </a:r>
            <a:r>
              <a:rPr lang="en-US" altLang="ja-JP" sz="1400" dirty="0"/>
              <a:t>(</a:t>
            </a:r>
            <a:r>
              <a:rPr lang="ja-JP" altLang="ja-JP" sz="1400" dirty="0"/>
              <a:t>青</a:t>
            </a:r>
            <a:r>
              <a:rPr lang="en-US" altLang="ja-JP" sz="1400" dirty="0"/>
              <a:t>)</a:t>
            </a:r>
            <a:r>
              <a:rPr lang="ja-JP" altLang="ja-JP" sz="1400" dirty="0"/>
              <a:t>で予想</a:t>
            </a:r>
            <a:r>
              <a:rPr lang="ja-JP" altLang="ja-JP" sz="1400" dirty="0" smtClean="0"/>
              <a:t>される</a:t>
            </a:r>
            <a:r>
              <a:rPr lang="ja-JP" altLang="en-US" sz="1400" dirty="0"/>
              <a:t>赤外線</a:t>
            </a:r>
            <a:r>
              <a:rPr lang="ja-JP" altLang="ja-JP" sz="1400" dirty="0" smtClean="0"/>
              <a:t>ノイズのシミュレーション</a:t>
            </a:r>
            <a:r>
              <a:rPr lang="en-US" altLang="ja-JP" sz="1400" dirty="0" smtClean="0"/>
              <a:t>(Ichikawa2008)</a:t>
            </a:r>
            <a:r>
              <a:rPr lang="ja-JP" altLang="ja-JP" sz="1400" dirty="0" smtClean="0"/>
              <a:t>横軸</a:t>
            </a:r>
            <a:r>
              <a:rPr lang="ja-JP" altLang="ja-JP" sz="1400" dirty="0"/>
              <a:t>波長</a:t>
            </a:r>
            <a:r>
              <a:rPr lang="en-US" altLang="ja-JP" sz="1400" dirty="0"/>
              <a:t>[</a:t>
            </a:r>
            <a:r>
              <a:rPr lang="ja-JP" altLang="ja-JP" sz="1400" dirty="0"/>
              <a:t>μ</a:t>
            </a:r>
            <a:r>
              <a:rPr lang="en-US" altLang="ja-JP" sz="1400" dirty="0"/>
              <a:t>m]</a:t>
            </a:r>
            <a:r>
              <a:rPr lang="ja-JP" altLang="ja-JP" sz="1400" dirty="0" err="1"/>
              <a:t>、</a:t>
            </a:r>
            <a:r>
              <a:rPr lang="ja-JP" altLang="ja-JP" sz="1400" dirty="0"/>
              <a:t>縦軸は放射強度</a:t>
            </a:r>
            <a:r>
              <a:rPr lang="en-US" altLang="ja-JP" sz="1400" dirty="0"/>
              <a:t>[</a:t>
            </a:r>
            <a:r>
              <a:rPr lang="en-US" altLang="ja-JP" sz="1400" dirty="0" err="1"/>
              <a:t>Jy</a:t>
            </a:r>
            <a:r>
              <a:rPr lang="en-US" altLang="ja-JP" sz="1400" dirty="0"/>
              <a:t>/arcsec</a:t>
            </a:r>
            <a:r>
              <a:rPr lang="en-US" altLang="ja-JP" sz="1400" baseline="30000" dirty="0"/>
              <a:t>2</a:t>
            </a:r>
            <a:r>
              <a:rPr lang="en-US" altLang="ja-JP" sz="1400" dirty="0"/>
              <a:t>]</a:t>
            </a:r>
            <a:r>
              <a:rPr lang="ja-JP" altLang="ja-JP" sz="1400" dirty="0" err="1" smtClean="0"/>
              <a:t>。</a:t>
            </a:r>
            <a:endParaRPr lang="ja-JP" altLang="en-US" sz="1400"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3/5</a:t>
            </a:r>
            <a:endParaRPr kumimoji="1" lang="ja-JP" altLang="en-US" sz="3600" dirty="0">
              <a:latin typeface="+mn-ea"/>
            </a:endParaRPr>
          </a:p>
        </p:txBody>
      </p:sp>
      <p:sp>
        <p:nvSpPr>
          <p:cNvPr id="3" name="正方形/長方形 2"/>
          <p:cNvSpPr/>
          <p:nvPr/>
        </p:nvSpPr>
        <p:spPr>
          <a:xfrm>
            <a:off x="1187624" y="2273584"/>
            <a:ext cx="2952328" cy="1200329"/>
          </a:xfrm>
          <a:prstGeom prst="rect">
            <a:avLst/>
          </a:prstGeom>
        </p:spPr>
        <p:txBody>
          <a:bodyPr wrap="square">
            <a:spAutoFit/>
          </a:bodyPr>
          <a:lstStyle/>
          <a:p>
            <a:r>
              <a:rPr lang="ja-JP" altLang="en-US" dirty="0" smtClean="0"/>
              <a:t>原因</a:t>
            </a:r>
            <a:endParaRPr lang="en-US" altLang="ja-JP" dirty="0" smtClean="0"/>
          </a:p>
          <a:p>
            <a:r>
              <a:rPr lang="ja-JP" altLang="en-US" dirty="0" smtClean="0"/>
              <a:t>　</a:t>
            </a:r>
            <a:r>
              <a:rPr lang="ja-JP" altLang="en-US" dirty="0"/>
              <a:t>　</a:t>
            </a:r>
            <a:r>
              <a:rPr lang="en-US" altLang="ja-JP" dirty="0" smtClean="0"/>
              <a:t>(</a:t>
            </a:r>
            <a:r>
              <a:rPr lang="en-US" altLang="ja-JP" dirty="0"/>
              <a:t>1)OH</a:t>
            </a:r>
            <a:r>
              <a:rPr lang="ja-JP" altLang="en-US" dirty="0" smtClean="0"/>
              <a:t>夜光</a:t>
            </a:r>
            <a:endParaRPr lang="en-US" altLang="ja-JP" dirty="0" smtClean="0"/>
          </a:p>
          <a:p>
            <a:r>
              <a:rPr lang="ja-JP" altLang="en-US" dirty="0" smtClean="0"/>
              <a:t>　</a:t>
            </a:r>
            <a:r>
              <a:rPr lang="ja-JP" altLang="en-US" dirty="0"/>
              <a:t>　</a:t>
            </a:r>
            <a:r>
              <a:rPr lang="en-US" altLang="ja-JP" dirty="0" smtClean="0"/>
              <a:t>(</a:t>
            </a:r>
            <a:r>
              <a:rPr lang="en-US" altLang="ja-JP" dirty="0"/>
              <a:t>2</a:t>
            </a:r>
            <a:r>
              <a:rPr lang="en-US" altLang="ja-JP" dirty="0" smtClean="0"/>
              <a:t>)</a:t>
            </a:r>
            <a:r>
              <a:rPr lang="ja-JP" altLang="en-US" dirty="0" smtClean="0"/>
              <a:t>地球大気</a:t>
            </a:r>
            <a:r>
              <a:rPr lang="ja-JP" altLang="en-US" dirty="0"/>
              <a:t>の熱</a:t>
            </a:r>
            <a:r>
              <a:rPr lang="ja-JP" altLang="en-US" dirty="0" smtClean="0"/>
              <a:t>放射</a:t>
            </a:r>
            <a:endParaRPr lang="en-US" altLang="ja-JP" dirty="0" smtClean="0"/>
          </a:p>
          <a:p>
            <a:r>
              <a:rPr lang="ja-JP" altLang="en-US" dirty="0" smtClean="0"/>
              <a:t>　</a:t>
            </a:r>
            <a:r>
              <a:rPr lang="ja-JP" altLang="en-US" dirty="0"/>
              <a:t>　</a:t>
            </a:r>
            <a:r>
              <a:rPr lang="en-US" altLang="ja-JP" dirty="0" smtClean="0"/>
              <a:t>(</a:t>
            </a:r>
            <a:r>
              <a:rPr lang="en-US" altLang="ja-JP" dirty="0"/>
              <a:t>3)</a:t>
            </a:r>
            <a:r>
              <a:rPr lang="ja-JP" altLang="en-US" dirty="0" smtClean="0"/>
              <a:t>望遠鏡自身の</a:t>
            </a:r>
            <a:r>
              <a:rPr lang="ja-JP" altLang="en-US" dirty="0"/>
              <a:t>熱放射</a:t>
            </a:r>
          </a:p>
        </p:txBody>
      </p:sp>
      <p:sp>
        <p:nvSpPr>
          <p:cNvPr id="5" name="左中かっこ 4"/>
          <p:cNvSpPr/>
          <p:nvPr/>
        </p:nvSpPr>
        <p:spPr>
          <a:xfrm>
            <a:off x="1403648" y="2659131"/>
            <a:ext cx="144016" cy="74277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1351570" y="3595235"/>
            <a:ext cx="2624436" cy="369332"/>
          </a:xfrm>
          <a:prstGeom prst="rect">
            <a:avLst/>
          </a:prstGeom>
          <a:noFill/>
        </p:spPr>
        <p:txBody>
          <a:bodyPr wrap="none" rtlCol="0">
            <a:spAutoFit/>
          </a:bodyPr>
          <a:lstStyle/>
          <a:p>
            <a:r>
              <a:rPr kumimoji="1" lang="ja-JP" altLang="en-US" dirty="0" smtClean="0"/>
              <a:t>→　</a:t>
            </a:r>
            <a:r>
              <a:rPr lang="ja-JP" altLang="en-US" dirty="0" smtClean="0"/>
              <a:t>暗い天体が見えない</a:t>
            </a:r>
            <a:endParaRPr lang="en-US" altLang="ja-JP" dirty="0" smtClean="0"/>
          </a:p>
        </p:txBody>
      </p:sp>
      <p:sp>
        <p:nvSpPr>
          <p:cNvPr id="7" name="テキスト ボックス 6"/>
          <p:cNvSpPr txBox="1"/>
          <p:nvPr/>
        </p:nvSpPr>
        <p:spPr>
          <a:xfrm>
            <a:off x="671976" y="4243307"/>
            <a:ext cx="3983623" cy="646331"/>
          </a:xfrm>
          <a:prstGeom prst="rect">
            <a:avLst/>
          </a:prstGeom>
          <a:noFill/>
        </p:spPr>
        <p:txBody>
          <a:bodyPr wrap="square" rtlCol="0">
            <a:spAutoFit/>
          </a:bodyPr>
          <a:lstStyle/>
          <a:p>
            <a:r>
              <a:rPr kumimoji="1" lang="ja-JP" altLang="en-US" dirty="0" smtClean="0"/>
              <a:t>ドームふじでは冬期に</a:t>
            </a:r>
            <a:r>
              <a:rPr kumimoji="1" lang="en-US" altLang="ja-JP" dirty="0" smtClean="0"/>
              <a:t>-80</a:t>
            </a:r>
            <a:r>
              <a:rPr lang="ja-JP" altLang="en-US" dirty="0" smtClean="0"/>
              <a:t>℃となるため、熱放射の影響は地球上で最小といえる。</a:t>
            </a:r>
            <a:endParaRPr kumimoji="1" lang="ja-JP" altLang="en-US" dirty="0"/>
          </a:p>
        </p:txBody>
      </p:sp>
      <p:sp>
        <p:nvSpPr>
          <p:cNvPr id="8" name="テキスト ボックス 7"/>
          <p:cNvSpPr txBox="1"/>
          <p:nvPr/>
        </p:nvSpPr>
        <p:spPr>
          <a:xfrm>
            <a:off x="611560" y="6011996"/>
            <a:ext cx="7972054" cy="369332"/>
          </a:xfrm>
          <a:prstGeom prst="rect">
            <a:avLst/>
          </a:prstGeom>
          <a:noFill/>
          <a:ln>
            <a:solidFill>
              <a:schemeClr val="tx1"/>
            </a:solidFill>
          </a:ln>
        </p:spPr>
        <p:txBody>
          <a:bodyPr wrap="none" rtlCol="0">
            <a:spAutoFit/>
          </a:bodyPr>
          <a:lstStyle/>
          <a:p>
            <a:r>
              <a:rPr kumimoji="1" lang="ja-JP" altLang="en-US" dirty="0" smtClean="0"/>
              <a:t>ドームふじでは赤外線</a:t>
            </a:r>
            <a:r>
              <a:rPr kumimoji="1" lang="en-US" altLang="ja-JP" dirty="0" smtClean="0"/>
              <a:t>(</a:t>
            </a:r>
            <a:r>
              <a:rPr kumimoji="1" lang="ja-JP" altLang="en-US" dirty="0" smtClean="0"/>
              <a:t>特に</a:t>
            </a:r>
            <a:r>
              <a:rPr kumimoji="1" lang="en-US" altLang="ja-JP" dirty="0" smtClean="0"/>
              <a:t>K-dark</a:t>
            </a:r>
            <a:r>
              <a:rPr kumimoji="1" lang="ja-JP" altLang="en-US" dirty="0" err="1" smtClean="0"/>
              <a:t>、</a:t>
            </a:r>
            <a:r>
              <a:rPr kumimoji="1" lang="ja-JP" altLang="en-US" dirty="0" smtClean="0"/>
              <a:t>中間赤外線</a:t>
            </a:r>
            <a:r>
              <a:rPr kumimoji="1" lang="en-US" altLang="ja-JP" dirty="0" smtClean="0"/>
              <a:t>)</a:t>
            </a:r>
            <a:r>
              <a:rPr kumimoji="1" lang="ja-JP" altLang="en-US" dirty="0" smtClean="0"/>
              <a:t>で地球上最高の感度が得られる</a:t>
            </a:r>
            <a:endParaRPr kumimoji="1" lang="ja-JP" altLang="en-US" dirty="0"/>
          </a:p>
        </p:txBody>
      </p:sp>
      <p:sp>
        <p:nvSpPr>
          <p:cNvPr id="15" name="円/楕円 14"/>
          <p:cNvSpPr/>
          <p:nvPr/>
        </p:nvSpPr>
        <p:spPr>
          <a:xfrm rot="20854631">
            <a:off x="6743495" y="2331047"/>
            <a:ext cx="1882334" cy="958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150870" y="3056513"/>
            <a:ext cx="653378" cy="826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333624" y="3863522"/>
            <a:ext cx="657552" cy="307777"/>
          </a:xfrm>
          <a:prstGeom prst="rect">
            <a:avLst/>
          </a:prstGeom>
          <a:noFill/>
        </p:spPr>
        <p:txBody>
          <a:bodyPr wrap="none" rtlCol="0">
            <a:spAutoFit/>
          </a:bodyPr>
          <a:lstStyle/>
          <a:p>
            <a:r>
              <a:rPr lang="en-US" altLang="ja-JP" sz="1400" dirty="0" smtClean="0">
                <a:solidFill>
                  <a:srgbClr val="FF0000"/>
                </a:solidFill>
              </a:rPr>
              <a:t>K-dark</a:t>
            </a:r>
            <a:endParaRPr kumimoji="1" lang="ja-JP" altLang="en-US" dirty="0">
              <a:solidFill>
                <a:srgbClr val="FF0000"/>
              </a:solidFill>
            </a:endParaRPr>
          </a:p>
        </p:txBody>
      </p:sp>
      <p:sp>
        <p:nvSpPr>
          <p:cNvPr id="22" name="テキスト ボックス 21"/>
          <p:cNvSpPr txBox="1"/>
          <p:nvPr/>
        </p:nvSpPr>
        <p:spPr>
          <a:xfrm>
            <a:off x="7355886" y="3307203"/>
            <a:ext cx="1082348" cy="307777"/>
          </a:xfrm>
          <a:prstGeom prst="rect">
            <a:avLst/>
          </a:prstGeom>
          <a:noFill/>
        </p:spPr>
        <p:txBody>
          <a:bodyPr wrap="none" rtlCol="0">
            <a:spAutoFit/>
          </a:bodyPr>
          <a:lstStyle/>
          <a:p>
            <a:r>
              <a:rPr lang="ja-JP" altLang="en-US" sz="1400" dirty="0">
                <a:solidFill>
                  <a:srgbClr val="FF0000"/>
                </a:solidFill>
              </a:rPr>
              <a:t>中間</a:t>
            </a:r>
            <a:r>
              <a:rPr lang="ja-JP" altLang="en-US" sz="1400" dirty="0" smtClean="0">
                <a:solidFill>
                  <a:srgbClr val="FF0000"/>
                </a:solidFill>
              </a:rPr>
              <a:t>赤外線</a:t>
            </a:r>
            <a:endParaRPr kumimoji="1" lang="ja-JP" altLang="en-US" dirty="0">
              <a:solidFill>
                <a:srgbClr val="FF0000"/>
              </a:solidFill>
            </a:endParaRPr>
          </a:p>
        </p:txBody>
      </p:sp>
      <p:sp>
        <p:nvSpPr>
          <p:cNvPr id="17" name="テキスト ボックス 16"/>
          <p:cNvSpPr txBox="1"/>
          <p:nvPr/>
        </p:nvSpPr>
        <p:spPr>
          <a:xfrm>
            <a:off x="539552" y="5013176"/>
            <a:ext cx="4173887" cy="646331"/>
          </a:xfrm>
          <a:prstGeom prst="rect">
            <a:avLst/>
          </a:prstGeom>
          <a:noFill/>
        </p:spPr>
        <p:txBody>
          <a:bodyPr wrap="square" rtlCol="0">
            <a:spAutoFit/>
          </a:bodyPr>
          <a:lstStyle/>
          <a:p>
            <a:r>
              <a:rPr kumimoji="1" lang="ja-JP" altLang="en-US" dirty="0" smtClean="0"/>
              <a:t>シミュレーションの結果、赤外線の空の明るさは他の観測地の</a:t>
            </a:r>
            <a:r>
              <a:rPr lang="en-US" altLang="ja-JP" dirty="0" smtClean="0"/>
              <a:t>100</a:t>
            </a:r>
            <a:r>
              <a:rPr lang="ja-JP" altLang="en-US" dirty="0" smtClean="0"/>
              <a:t>分の</a:t>
            </a:r>
            <a:r>
              <a:rPr lang="en-US" altLang="ja-JP" dirty="0" smtClean="0"/>
              <a:t>1</a:t>
            </a:r>
            <a:r>
              <a:rPr lang="ja-JP" altLang="en-US" dirty="0" smtClean="0"/>
              <a:t>程度</a:t>
            </a:r>
            <a:endParaRPr kumimoji="1" lang="ja-JP" altLang="en-US" dirty="0"/>
          </a:p>
        </p:txBody>
      </p:sp>
    </p:spTree>
    <p:extLst>
      <p:ext uri="{BB962C8B-B14F-4D97-AF65-F5344CB8AC3E}">
        <p14:creationId xmlns:p14="http://schemas.microsoft.com/office/powerpoint/2010/main" val="258292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251520" y="1268760"/>
            <a:ext cx="4264309"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smtClean="0">
                <a:solidFill>
                  <a:srgbClr val="0070C0"/>
                </a:solidFill>
                <a:latin typeface="ＭＳ Ｐゴシック" charset="-128"/>
              </a:rPr>
              <a:t>○</a:t>
            </a:r>
            <a:r>
              <a:rPr lang="ja-JP" altLang="en-US" b="1" dirty="0" smtClean="0">
                <a:solidFill>
                  <a:srgbClr val="0070C0"/>
                </a:solidFill>
                <a:latin typeface="ＭＳ Ｐゴシック" charset="-128"/>
              </a:rPr>
              <a:t>地球上で最も幅広い波長で観測が可能</a:t>
            </a:r>
            <a:endParaRPr lang="ja-JP" altLang="en-US" b="1" dirty="0">
              <a:solidFill>
                <a:srgbClr val="0070C0"/>
              </a:solidFill>
              <a:latin typeface="ＭＳ Ｐゴシック" charset="-128"/>
            </a:endParaRPr>
          </a:p>
        </p:txBody>
      </p:sp>
      <p:sp>
        <p:nvSpPr>
          <p:cNvPr id="12" name="テキスト ボックス 11"/>
          <p:cNvSpPr txBox="1"/>
          <p:nvPr/>
        </p:nvSpPr>
        <p:spPr>
          <a:xfrm>
            <a:off x="481711" y="1772816"/>
            <a:ext cx="3946273" cy="646331"/>
          </a:xfrm>
          <a:prstGeom prst="rect">
            <a:avLst/>
          </a:prstGeom>
          <a:noFill/>
        </p:spPr>
        <p:txBody>
          <a:bodyPr wrap="square" rtlCol="0">
            <a:spAutoFit/>
          </a:bodyPr>
          <a:lstStyle/>
          <a:p>
            <a:r>
              <a:rPr lang="ja-JP" altLang="en-US" dirty="0" smtClean="0"/>
              <a:t>水蒸気による吸収によって天体観測が可能な波長は大きく制限されている</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4/5</a:t>
            </a:r>
            <a:endParaRPr kumimoji="1" lang="ja-JP" altLang="en-US" sz="3600"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3645359729"/>
              </p:ext>
            </p:extLst>
          </p:nvPr>
        </p:nvGraphicFramePr>
        <p:xfrm>
          <a:off x="818987" y="4005064"/>
          <a:ext cx="3413973" cy="914400"/>
        </p:xfrm>
        <a:graphic>
          <a:graphicData uri="http://schemas.openxmlformats.org/drawingml/2006/table">
            <a:tbl>
              <a:tblPr firstRow="1" bandRow="1">
                <a:tableStyleId>{D7AC3CCA-C797-4891-BE02-D94E43425B78}</a:tableStyleId>
              </a:tblPr>
              <a:tblGrid>
                <a:gridCol w="2041114"/>
                <a:gridCol w="1372859"/>
              </a:tblGrid>
              <a:tr h="149736">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2.4mm</a:t>
                      </a:r>
                      <a:endParaRPr kumimoji="1" lang="ja-JP" altLang="en-US" sz="1400" b="0" dirty="0">
                        <a:latin typeface="+mn-lt"/>
                        <a:ea typeface="+mn-ea"/>
                      </a:endParaRPr>
                    </a:p>
                  </a:txBody>
                  <a:tcPr/>
                </a:tc>
              </a:tr>
              <a:tr h="283413">
                <a:tc>
                  <a:txBody>
                    <a:bodyPr/>
                    <a:lstStyle/>
                    <a:p>
                      <a:pPr algn="ctr"/>
                      <a:r>
                        <a:rPr kumimoji="1" lang="ja-JP" altLang="en-US" sz="1400" b="0" dirty="0" smtClean="0">
                          <a:latin typeface="+mn-lt"/>
                          <a:ea typeface="+mn-ea"/>
                        </a:rPr>
                        <a:t>ハワイ観測所</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2.0mm</a:t>
                      </a:r>
                      <a:endParaRPr kumimoji="1" lang="ja-JP" altLang="en-US" sz="1400" b="0" dirty="0">
                        <a:latin typeface="+mn-lt"/>
                        <a:ea typeface="+mn-ea"/>
                      </a:endParaRPr>
                    </a:p>
                  </a:txBody>
                  <a:tcPr/>
                </a:tc>
              </a:tr>
              <a:tr h="283413">
                <a:tc>
                  <a:txBody>
                    <a:bodyPr/>
                    <a:lstStyle/>
                    <a:p>
                      <a:pPr algn="ctr"/>
                      <a:r>
                        <a:rPr kumimoji="1" lang="en-US" altLang="ja-JP" sz="1400" b="0" dirty="0" smtClean="0">
                          <a:latin typeface="+mn-lt"/>
                          <a:ea typeface="+mn-ea"/>
                        </a:rPr>
                        <a:t>Dome</a:t>
                      </a:r>
                      <a:r>
                        <a:rPr kumimoji="1" lang="en-US" altLang="ja-JP" sz="1400" b="0" baseline="0" dirty="0" smtClean="0">
                          <a:latin typeface="+mn-lt"/>
                          <a:ea typeface="+mn-ea"/>
                        </a:rPr>
                        <a:t> </a:t>
                      </a:r>
                      <a:r>
                        <a:rPr kumimoji="1" lang="en-US" altLang="ja-JP" sz="1400" b="0" dirty="0" smtClean="0">
                          <a:latin typeface="+mn-lt"/>
                          <a:ea typeface="+mn-ea"/>
                        </a:rPr>
                        <a:t>C,</a:t>
                      </a:r>
                      <a:r>
                        <a:rPr kumimoji="1" lang="en-US" altLang="ja-JP" sz="1400" b="0" baseline="0" dirty="0" smtClean="0">
                          <a:latin typeface="+mn-lt"/>
                          <a:ea typeface="+mn-ea"/>
                        </a:rPr>
                        <a:t> A</a:t>
                      </a:r>
                      <a:endParaRPr kumimoji="1" lang="ja-JP" altLang="en-US" sz="1400" b="0" dirty="0">
                        <a:latin typeface="+mn-lt"/>
                        <a:ea typeface="+mn-ea"/>
                      </a:endParaRPr>
                    </a:p>
                  </a:txBody>
                  <a:tcPr/>
                </a:tc>
                <a:tc>
                  <a:txBody>
                    <a:bodyPr/>
                    <a:lstStyle/>
                    <a:p>
                      <a:pPr algn="ctr"/>
                      <a:r>
                        <a:rPr kumimoji="1" lang="en-US" altLang="ja-JP" sz="1400" b="0" dirty="0" smtClean="0">
                          <a:latin typeface="+mn-lt"/>
                          <a:ea typeface="+mn-ea"/>
                        </a:rPr>
                        <a:t>0.6mm</a:t>
                      </a:r>
                      <a:endParaRPr kumimoji="1" lang="ja-JP" altLang="en-US" sz="1400" b="0" dirty="0">
                        <a:latin typeface="+mn-lt"/>
                        <a:ea typeface="+mn-ea"/>
                      </a:endParaRPr>
                    </a:p>
                  </a:txBody>
                  <a:tcPr/>
                </a:tc>
              </a:tr>
            </a:tbl>
          </a:graphicData>
        </a:graphic>
      </p:graphicFrame>
      <p:sp>
        <p:nvSpPr>
          <p:cNvPr id="9" name="TextBox 4"/>
          <p:cNvSpPr txBox="1"/>
          <p:nvPr/>
        </p:nvSpPr>
        <p:spPr>
          <a:xfrm>
            <a:off x="539552" y="5229200"/>
            <a:ext cx="4213013" cy="261610"/>
          </a:xfrm>
          <a:prstGeom prst="rect">
            <a:avLst/>
          </a:prstGeom>
          <a:noFill/>
        </p:spPr>
        <p:txBody>
          <a:bodyPr wrap="none" rtlCol="0">
            <a:spAutoFit/>
          </a:bodyPr>
          <a:lstStyle/>
          <a:p>
            <a:r>
              <a:rPr lang="it-IT" altLang="ja-JP" sz="1100" dirty="0" smtClean="0"/>
              <a:t>Yang+2010, Takato+, Valenzino +1999, Giovanelli+2001, Otarola+2010</a:t>
            </a:r>
            <a:endParaRPr kumimoji="1" lang="ja-JP" altLang="en-US" sz="1100" dirty="0"/>
          </a:p>
        </p:txBody>
      </p:sp>
      <p:pic>
        <p:nvPicPr>
          <p:cNvPr id="1026" name="Picture 2" descr="C:\Users\hirofumi\Desktop\midinfra.bmp"/>
          <p:cNvPicPr>
            <a:picLocks noChangeAspect="1" noChangeArrowheads="1"/>
          </p:cNvPicPr>
          <p:nvPr/>
        </p:nvPicPr>
        <p:blipFill rotWithShape="1">
          <a:blip r:embed="rId2">
            <a:extLst>
              <a:ext uri="{28A0092B-C50C-407E-A947-70E740481C1C}">
                <a14:useLocalDpi xmlns:a14="http://schemas.microsoft.com/office/drawing/2010/main" val="0"/>
              </a:ext>
            </a:extLst>
          </a:blip>
          <a:srcRect b="6524"/>
          <a:stretch/>
        </p:blipFill>
        <p:spPr bwMode="auto">
          <a:xfrm>
            <a:off x="4847120" y="1196752"/>
            <a:ext cx="3765872" cy="201945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4796568" y="3122384"/>
            <a:ext cx="3951896" cy="738664"/>
          </a:xfrm>
          <a:prstGeom prst="rect">
            <a:avLst/>
          </a:prstGeom>
        </p:spPr>
        <p:txBody>
          <a:bodyPr wrap="square">
            <a:spAutoFit/>
          </a:bodyPr>
          <a:lstStyle/>
          <a:p>
            <a:pPr algn="just"/>
            <a:r>
              <a:rPr lang="ja-JP" altLang="ja-JP" sz="1400" dirty="0"/>
              <a:t>マウナケア山頂</a:t>
            </a:r>
            <a:r>
              <a:rPr lang="en-US" altLang="ja-JP" sz="1400" dirty="0"/>
              <a:t>(</a:t>
            </a:r>
            <a:r>
              <a:rPr lang="ja-JP" altLang="ja-JP" sz="1400" dirty="0"/>
              <a:t>赤</a:t>
            </a:r>
            <a:r>
              <a:rPr lang="en-US" altLang="ja-JP" sz="1400" dirty="0"/>
              <a:t>)</a:t>
            </a:r>
            <a:r>
              <a:rPr lang="ja-JP" altLang="ja-JP" sz="1400" dirty="0"/>
              <a:t>とドームふじ基地</a:t>
            </a:r>
            <a:r>
              <a:rPr lang="en-US" altLang="ja-JP" sz="1400" dirty="0"/>
              <a:t>(</a:t>
            </a:r>
            <a:r>
              <a:rPr lang="ja-JP" altLang="ja-JP" sz="1400" dirty="0"/>
              <a:t>青</a:t>
            </a:r>
            <a:r>
              <a:rPr lang="en-US" altLang="ja-JP" sz="1400" dirty="0"/>
              <a:t>)</a:t>
            </a:r>
            <a:r>
              <a:rPr lang="ja-JP" altLang="ja-JP" sz="1400" dirty="0"/>
              <a:t>で予想</a:t>
            </a:r>
            <a:r>
              <a:rPr lang="ja-JP" altLang="ja-JP" sz="1400" dirty="0" smtClean="0"/>
              <a:t>される</a:t>
            </a:r>
            <a:r>
              <a:rPr lang="ja-JP" altLang="en-US" sz="1400" dirty="0"/>
              <a:t>大気</a:t>
            </a:r>
            <a:r>
              <a:rPr lang="ja-JP" altLang="en-US" sz="1400" dirty="0" smtClean="0"/>
              <a:t>透過率</a:t>
            </a:r>
            <a:r>
              <a:rPr lang="ja-JP" altLang="ja-JP" sz="1400" dirty="0" smtClean="0"/>
              <a:t>のシミュレーション</a:t>
            </a:r>
            <a:r>
              <a:rPr lang="en-US" altLang="ja-JP" sz="1400" dirty="0" smtClean="0"/>
              <a:t>(Ichikawa2008)</a:t>
            </a:r>
            <a:r>
              <a:rPr lang="ja-JP" altLang="ja-JP" sz="1400" dirty="0" smtClean="0"/>
              <a:t>横軸</a:t>
            </a:r>
            <a:r>
              <a:rPr lang="ja-JP" altLang="ja-JP" sz="1400" dirty="0"/>
              <a:t>波長</a:t>
            </a:r>
            <a:r>
              <a:rPr lang="en-US" altLang="ja-JP" sz="1400" dirty="0"/>
              <a:t>[</a:t>
            </a:r>
            <a:r>
              <a:rPr lang="ja-JP" altLang="ja-JP" sz="1400" dirty="0"/>
              <a:t>μ</a:t>
            </a:r>
            <a:r>
              <a:rPr lang="en-US" altLang="ja-JP" sz="1400" dirty="0"/>
              <a:t>m]</a:t>
            </a:r>
            <a:r>
              <a:rPr lang="ja-JP" altLang="ja-JP" sz="1400" dirty="0" err="1"/>
              <a:t>、</a:t>
            </a:r>
            <a:r>
              <a:rPr lang="ja-JP" altLang="ja-JP" sz="1400" dirty="0"/>
              <a:t>縦軸</a:t>
            </a:r>
            <a:r>
              <a:rPr lang="ja-JP" altLang="ja-JP" sz="1400" dirty="0" smtClean="0"/>
              <a:t>は</a:t>
            </a:r>
            <a:r>
              <a:rPr lang="ja-JP" altLang="en-US" sz="1400" dirty="0" smtClean="0"/>
              <a:t>透過率を表す</a:t>
            </a:r>
            <a:r>
              <a:rPr lang="ja-JP" altLang="ja-JP" sz="1400" dirty="0" smtClean="0"/>
              <a:t>。</a:t>
            </a:r>
            <a:endParaRPr lang="ja-JP" altLang="en-US" sz="1400" dirty="0"/>
          </a:p>
        </p:txBody>
      </p:sp>
      <p:sp>
        <p:nvSpPr>
          <p:cNvPr id="15" name="テキスト ボックス 14"/>
          <p:cNvSpPr txBox="1"/>
          <p:nvPr/>
        </p:nvSpPr>
        <p:spPr>
          <a:xfrm>
            <a:off x="2377677" y="4931295"/>
            <a:ext cx="1906291" cy="307777"/>
          </a:xfrm>
          <a:prstGeom prst="rect">
            <a:avLst/>
          </a:prstGeom>
          <a:noFill/>
        </p:spPr>
        <p:txBody>
          <a:bodyPr wrap="none" rtlCol="0">
            <a:spAutoFit/>
          </a:bodyPr>
          <a:lstStyle/>
          <a:p>
            <a:r>
              <a:rPr lang="ja-JP" altLang="en-US" sz="1400" dirty="0" smtClean="0"/>
              <a:t>夏期の可降水量</a:t>
            </a:r>
            <a:r>
              <a:rPr lang="en-US" altLang="ja-JP" sz="1400" dirty="0" smtClean="0"/>
              <a:t>(PWV)</a:t>
            </a:r>
            <a:endParaRPr kumimoji="1" lang="ja-JP" altLang="en-US" dirty="0"/>
          </a:p>
        </p:txBody>
      </p:sp>
      <p:sp>
        <p:nvSpPr>
          <p:cNvPr id="16" name="テキスト ボックス 15"/>
          <p:cNvSpPr txBox="1"/>
          <p:nvPr/>
        </p:nvSpPr>
        <p:spPr>
          <a:xfrm>
            <a:off x="539552" y="2708920"/>
            <a:ext cx="3983623" cy="646331"/>
          </a:xfrm>
          <a:prstGeom prst="rect">
            <a:avLst/>
          </a:prstGeom>
          <a:noFill/>
        </p:spPr>
        <p:txBody>
          <a:bodyPr wrap="square" rtlCol="0">
            <a:spAutoFit/>
          </a:bodyPr>
          <a:lstStyle/>
          <a:p>
            <a:r>
              <a:rPr kumimoji="1" lang="ja-JP" altLang="en-US" dirty="0" smtClean="0"/>
              <a:t>ドームふじでは冬期に</a:t>
            </a:r>
            <a:r>
              <a:rPr kumimoji="1" lang="en-US" altLang="ja-JP" dirty="0" smtClean="0"/>
              <a:t>-80</a:t>
            </a:r>
            <a:r>
              <a:rPr lang="ja-JP" altLang="en-US" dirty="0" smtClean="0"/>
              <a:t>℃となるため、大気中に含まれる水蒸気量も世界最小</a:t>
            </a:r>
            <a:endParaRPr kumimoji="1" lang="ja-JP" altLang="en-US" dirty="0"/>
          </a:p>
        </p:txBody>
      </p:sp>
      <p:pic>
        <p:nvPicPr>
          <p:cNvPr id="1027" name="Picture 3" descr="C:\Research\D2\2011_11極域科学シンポジウム\takat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964" y="3933056"/>
            <a:ext cx="3600000" cy="2045180"/>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788024" y="5949280"/>
            <a:ext cx="3951896" cy="738664"/>
          </a:xfrm>
          <a:prstGeom prst="rect">
            <a:avLst/>
          </a:prstGeom>
        </p:spPr>
        <p:txBody>
          <a:bodyPr wrap="square">
            <a:spAutoFit/>
          </a:bodyPr>
          <a:lstStyle/>
          <a:p>
            <a:pPr algn="just"/>
            <a:r>
              <a:rPr lang="ja-JP" altLang="en-US" sz="1400" dirty="0" smtClean="0"/>
              <a:t>標高と可降水量</a:t>
            </a:r>
            <a:r>
              <a:rPr lang="en-US" altLang="ja-JP" sz="1400" dirty="0" smtClean="0"/>
              <a:t>(PWV)</a:t>
            </a:r>
            <a:r>
              <a:rPr lang="ja-JP" altLang="en-US" sz="1400" dirty="0" smtClean="0"/>
              <a:t>の関係。黒及び青が温帯にある天文台での値で、赤が</a:t>
            </a:r>
            <a:r>
              <a:rPr lang="en-US" altLang="ja-JP" sz="1400" dirty="0" smtClean="0"/>
              <a:t>JARE52</a:t>
            </a:r>
            <a:r>
              <a:rPr lang="ja-JP" altLang="en-US" sz="1400" dirty="0" smtClean="0"/>
              <a:t>で得られた南極での</a:t>
            </a:r>
            <a:r>
              <a:rPr lang="en-US" altLang="ja-JP" sz="1400" dirty="0" smtClean="0"/>
              <a:t>PWV(</a:t>
            </a:r>
            <a:r>
              <a:rPr lang="ja-JP" altLang="en-US" sz="1400" dirty="0" smtClean="0"/>
              <a:t>高遠徳尚、</a:t>
            </a:r>
            <a:r>
              <a:rPr lang="ja-JP" altLang="en-US" sz="1400" dirty="0"/>
              <a:t>天文</a:t>
            </a:r>
            <a:r>
              <a:rPr lang="ja-JP" altLang="en-US" sz="1400" dirty="0" smtClean="0"/>
              <a:t>学会秋季年会</a:t>
            </a:r>
            <a:r>
              <a:rPr lang="en-US" altLang="ja-JP" sz="1400" dirty="0" smtClean="0"/>
              <a:t>)</a:t>
            </a:r>
            <a:endParaRPr lang="ja-JP" altLang="en-US" sz="1400" dirty="0"/>
          </a:p>
        </p:txBody>
      </p:sp>
      <p:sp>
        <p:nvSpPr>
          <p:cNvPr id="2" name="テキスト ボックス 1"/>
          <p:cNvSpPr txBox="1"/>
          <p:nvPr/>
        </p:nvSpPr>
        <p:spPr>
          <a:xfrm>
            <a:off x="1115616" y="3477007"/>
            <a:ext cx="2611612" cy="369332"/>
          </a:xfrm>
          <a:prstGeom prst="rect">
            <a:avLst/>
          </a:prstGeom>
          <a:noFill/>
        </p:spPr>
        <p:txBody>
          <a:bodyPr wrap="none" rtlCol="0">
            <a:spAutoFit/>
          </a:bodyPr>
          <a:lstStyle/>
          <a:p>
            <a:r>
              <a:rPr kumimoji="1" lang="ja-JP" altLang="en-US" dirty="0" smtClean="0"/>
              <a:t>→　大気の透過率が高い</a:t>
            </a:r>
            <a:endParaRPr kumimoji="1" lang="ja-JP" altLang="en-US" dirty="0"/>
          </a:p>
        </p:txBody>
      </p:sp>
      <p:sp>
        <p:nvSpPr>
          <p:cNvPr id="3" name="テキスト ボックス 2"/>
          <p:cNvSpPr txBox="1"/>
          <p:nvPr/>
        </p:nvSpPr>
        <p:spPr>
          <a:xfrm>
            <a:off x="761769" y="5733256"/>
            <a:ext cx="3522199" cy="646331"/>
          </a:xfrm>
          <a:prstGeom prst="rect">
            <a:avLst/>
          </a:prstGeom>
          <a:noFill/>
          <a:ln>
            <a:solidFill>
              <a:schemeClr val="tx1"/>
            </a:solidFill>
          </a:ln>
        </p:spPr>
        <p:txBody>
          <a:bodyPr wrap="square" rtlCol="0">
            <a:spAutoFit/>
          </a:bodyPr>
          <a:lstStyle/>
          <a:p>
            <a:pPr algn="just"/>
            <a:r>
              <a:rPr kumimoji="1" lang="ja-JP" altLang="en-US" dirty="0" smtClean="0"/>
              <a:t>他では見ることの出来ない波長で天体観測が可能</a:t>
            </a:r>
            <a:endParaRPr kumimoji="1" lang="ja-JP" altLang="en-US" dirty="0"/>
          </a:p>
        </p:txBody>
      </p:sp>
    </p:spTree>
    <p:extLst>
      <p:ext uri="{BB962C8B-B14F-4D97-AF65-F5344CB8AC3E}">
        <p14:creationId xmlns:p14="http://schemas.microsoft.com/office/powerpoint/2010/main" val="487883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ChangeArrowheads="1"/>
          </p:cNvSpPr>
          <p:nvPr/>
        </p:nvSpPr>
        <p:spPr bwMode="auto">
          <a:xfrm>
            <a:off x="498888" y="1301479"/>
            <a:ext cx="2183611"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夜が</a:t>
            </a:r>
            <a:r>
              <a:rPr lang="en-US" altLang="ja-JP" b="1" dirty="0">
                <a:solidFill>
                  <a:srgbClr val="0070C0"/>
                </a:solidFill>
                <a:latin typeface="ＭＳ Ｐゴシック" charset="-128"/>
              </a:rPr>
              <a:t>90</a:t>
            </a:r>
            <a:r>
              <a:rPr lang="ja-JP" altLang="en-US" b="1" dirty="0">
                <a:solidFill>
                  <a:srgbClr val="0070C0"/>
                </a:solidFill>
                <a:latin typeface="ＭＳ Ｐゴシック" charset="-128"/>
              </a:rPr>
              <a:t>日以上続く</a:t>
            </a:r>
          </a:p>
        </p:txBody>
      </p:sp>
      <p:sp>
        <p:nvSpPr>
          <p:cNvPr id="18" name="テキスト ボックス 17"/>
          <p:cNvSpPr txBox="1"/>
          <p:nvPr/>
        </p:nvSpPr>
        <p:spPr>
          <a:xfrm>
            <a:off x="584930" y="1702549"/>
            <a:ext cx="6075302" cy="369332"/>
          </a:xfrm>
          <a:prstGeom prst="rect">
            <a:avLst/>
          </a:prstGeom>
          <a:noFill/>
        </p:spPr>
        <p:txBody>
          <a:bodyPr wrap="square" rtlCol="0">
            <a:spAutoFit/>
          </a:bodyPr>
          <a:lstStyle/>
          <a:p>
            <a:r>
              <a:rPr kumimoji="1" lang="ja-JP" altLang="en-US" dirty="0" smtClean="0"/>
              <a:t>極夜期のドームふじ</a:t>
            </a:r>
            <a:r>
              <a:rPr lang="ja-JP" altLang="en-US" dirty="0"/>
              <a:t>で</a:t>
            </a:r>
            <a:r>
              <a:rPr lang="ja-JP" altLang="en-US" dirty="0" smtClean="0"/>
              <a:t>は</a:t>
            </a:r>
            <a:r>
              <a:rPr kumimoji="1" lang="ja-JP" altLang="en-US" dirty="0" smtClean="0"/>
              <a:t>連続</a:t>
            </a:r>
            <a:r>
              <a:rPr kumimoji="1" lang="en-US" altLang="ja-JP" dirty="0" smtClean="0"/>
              <a:t>2,000</a:t>
            </a:r>
            <a:r>
              <a:rPr kumimoji="1" lang="ja-JP" altLang="en-US" dirty="0" smtClean="0"/>
              <a:t>時間にわたって夜が続く。</a:t>
            </a:r>
            <a:endParaRPr kumimoji="1" lang="en-US" altLang="ja-JP" dirty="0" smtClean="0"/>
          </a:p>
        </p:txBody>
      </p:sp>
      <p:sp>
        <p:nvSpPr>
          <p:cNvPr id="29" name="正方形/長方形 28"/>
          <p:cNvSpPr/>
          <p:nvPr/>
        </p:nvSpPr>
        <p:spPr>
          <a:xfrm>
            <a:off x="0"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a:t>
            </a:r>
            <a:r>
              <a:rPr lang="ja-JP" altLang="en-US" sz="3600" dirty="0">
                <a:latin typeface="+mn-ea"/>
              </a:rPr>
              <a:t>ドームふじの天文学的メリット </a:t>
            </a:r>
            <a:r>
              <a:rPr lang="en-US" altLang="ja-JP" sz="3600" dirty="0" smtClean="0">
                <a:latin typeface="+mn-ea"/>
              </a:rPr>
              <a:t>5/5</a:t>
            </a:r>
            <a:endParaRPr kumimoji="1" lang="ja-JP" altLang="en-US" sz="3600" dirty="0">
              <a:latin typeface="+mn-ea"/>
            </a:endParaRPr>
          </a:p>
        </p:txBody>
      </p:sp>
      <p:sp>
        <p:nvSpPr>
          <p:cNvPr id="4" name="テキスト ボックス 3"/>
          <p:cNvSpPr txBox="1"/>
          <p:nvPr/>
        </p:nvSpPr>
        <p:spPr>
          <a:xfrm>
            <a:off x="1403648" y="2241738"/>
            <a:ext cx="6336704" cy="646331"/>
          </a:xfrm>
          <a:prstGeom prst="rect">
            <a:avLst/>
          </a:prstGeom>
          <a:noFill/>
        </p:spPr>
        <p:txBody>
          <a:bodyPr wrap="square" rtlCol="0">
            <a:spAutoFit/>
          </a:bodyPr>
          <a:lstStyle/>
          <a:p>
            <a:r>
              <a:rPr kumimoji="1" lang="ja-JP" altLang="en-US" dirty="0" smtClean="0"/>
              <a:t>→　変光星・太陽系外惑星等</a:t>
            </a:r>
            <a:r>
              <a:rPr lang="ja-JP" altLang="en-US" dirty="0" smtClean="0"/>
              <a:t>・超新星爆発・ガンマ線バーストと</a:t>
            </a:r>
            <a:endParaRPr lang="en-US" altLang="ja-JP" dirty="0" smtClean="0"/>
          </a:p>
          <a:p>
            <a:r>
              <a:rPr lang="ja-JP" altLang="en-US" dirty="0"/>
              <a:t>　</a:t>
            </a:r>
            <a:r>
              <a:rPr lang="ja-JP" altLang="en-US" dirty="0" smtClean="0"/>
              <a:t>　 いった明るさの変わる天体や突発現象の観測に極めて有利</a:t>
            </a:r>
            <a:endParaRPr lang="en-US" altLang="ja-JP" dirty="0" smtClean="0"/>
          </a:p>
        </p:txBody>
      </p:sp>
      <p:pic>
        <p:nvPicPr>
          <p:cNvPr id="2050" name="Picture 2" descr="C:\Users\hirofumi\Desktop\murat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969840"/>
            <a:ext cx="3960000" cy="26914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072582" y="5980638"/>
            <a:ext cx="6638356" cy="369332"/>
          </a:xfrm>
          <a:prstGeom prst="rect">
            <a:avLst/>
          </a:prstGeom>
          <a:noFill/>
          <a:ln>
            <a:solidFill>
              <a:schemeClr val="tx1"/>
            </a:solidFill>
          </a:ln>
        </p:spPr>
        <p:txBody>
          <a:bodyPr wrap="none" rtlCol="0">
            <a:spAutoFit/>
          </a:bodyPr>
          <a:lstStyle/>
          <a:p>
            <a:r>
              <a:rPr lang="ja-JP" altLang="en-US" dirty="0" smtClean="0"/>
              <a:t>中断のない連続的な天体観測・俊敏なフォローアップ観測が出来る</a:t>
            </a:r>
            <a:endParaRPr kumimoji="1" lang="ja-JP" altLang="en-US" dirty="0"/>
          </a:p>
        </p:txBody>
      </p:sp>
    </p:spTree>
    <p:extLst>
      <p:ext uri="{BB962C8B-B14F-4D97-AF65-F5344CB8AC3E}">
        <p14:creationId xmlns:p14="http://schemas.microsoft.com/office/powerpoint/2010/main" val="62343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a:latin typeface="+mn-ea"/>
              </a:rPr>
              <a:t>これまでの</a:t>
            </a:r>
            <a:r>
              <a:rPr lang="ja-JP" altLang="en-US" sz="3600" dirty="0" smtClean="0">
                <a:latin typeface="+mn-ea"/>
              </a:rPr>
              <a:t>取り組み　</a:t>
            </a:r>
            <a:r>
              <a:rPr lang="en-US" altLang="ja-JP" sz="3600" dirty="0" smtClean="0">
                <a:latin typeface="+mn-ea"/>
              </a:rPr>
              <a:t>1/6</a:t>
            </a:r>
          </a:p>
        </p:txBody>
      </p:sp>
      <p:pic>
        <p:nvPicPr>
          <p:cNvPr id="21" name="Picture 69"/>
          <p:cNvPicPr>
            <a:picLocks noChangeAspect="1" noChangeArrowheads="1"/>
          </p:cNvPicPr>
          <p:nvPr/>
        </p:nvPicPr>
        <p:blipFill>
          <a:blip r:embed="rId2" cstate="print"/>
          <a:srcRect/>
          <a:stretch>
            <a:fillRect/>
          </a:stretch>
        </p:blipFill>
        <p:spPr bwMode="auto">
          <a:xfrm>
            <a:off x="1331640" y="4231107"/>
            <a:ext cx="2880000" cy="2021284"/>
          </a:xfrm>
          <a:prstGeom prst="rect">
            <a:avLst/>
          </a:prstGeom>
          <a:noFill/>
          <a:ln w="9525">
            <a:noFill/>
            <a:miter lim="800000"/>
            <a:headEnd/>
            <a:tailEnd/>
          </a:ln>
        </p:spPr>
      </p:pic>
      <p:sp>
        <p:nvSpPr>
          <p:cNvPr id="2" name="テキスト ボックス 1"/>
          <p:cNvSpPr txBox="1"/>
          <p:nvPr/>
        </p:nvSpPr>
        <p:spPr>
          <a:xfrm>
            <a:off x="6384037" y="6237312"/>
            <a:ext cx="840102" cy="369332"/>
          </a:xfrm>
          <a:prstGeom prst="rect">
            <a:avLst/>
          </a:prstGeom>
          <a:noFill/>
        </p:spPr>
        <p:txBody>
          <a:bodyPr wrap="none" rtlCol="0">
            <a:spAutoFit/>
          </a:bodyPr>
          <a:lstStyle/>
          <a:p>
            <a:r>
              <a:rPr kumimoji="1" lang="en-US" altLang="ja-JP" dirty="0" smtClean="0"/>
              <a:t>SODAR</a:t>
            </a:r>
            <a:endParaRPr kumimoji="1" lang="ja-JP" altLang="en-US" dirty="0"/>
          </a:p>
        </p:txBody>
      </p:sp>
      <p:sp>
        <p:nvSpPr>
          <p:cNvPr id="27" name="テキスト ボックス 26"/>
          <p:cNvSpPr txBox="1"/>
          <p:nvPr/>
        </p:nvSpPr>
        <p:spPr>
          <a:xfrm>
            <a:off x="1616516" y="6326792"/>
            <a:ext cx="2310248" cy="369332"/>
          </a:xfrm>
          <a:prstGeom prst="rect">
            <a:avLst/>
          </a:prstGeom>
          <a:noFill/>
        </p:spPr>
        <p:txBody>
          <a:bodyPr wrap="none" rtlCol="0">
            <a:spAutoFit/>
          </a:bodyPr>
          <a:lstStyle/>
          <a:p>
            <a:r>
              <a:rPr kumimoji="1" lang="en-US" altLang="ja-JP" dirty="0" smtClean="0"/>
              <a:t>220GHz</a:t>
            </a:r>
            <a:r>
              <a:rPr kumimoji="1" lang="ja-JP" altLang="en-US" dirty="0" smtClean="0"/>
              <a:t>ラジオメーター</a:t>
            </a:r>
            <a:endParaRPr kumimoji="1" lang="ja-JP" altLang="en-US" dirty="0"/>
          </a:p>
        </p:txBody>
      </p:sp>
      <p:sp>
        <p:nvSpPr>
          <p:cNvPr id="3" name="テキスト ボックス 2"/>
          <p:cNvSpPr txBox="1"/>
          <p:nvPr/>
        </p:nvSpPr>
        <p:spPr>
          <a:xfrm>
            <a:off x="579040" y="1398794"/>
            <a:ext cx="4713040" cy="2092881"/>
          </a:xfrm>
          <a:prstGeom prst="rect">
            <a:avLst/>
          </a:prstGeom>
          <a:noFill/>
        </p:spPr>
        <p:txBody>
          <a:bodyPr wrap="square" rtlCol="0">
            <a:spAutoFit/>
          </a:bodyPr>
          <a:lstStyle/>
          <a:p>
            <a:r>
              <a:rPr lang="en-US" altLang="ja-JP" sz="2000" u="sng" dirty="0"/>
              <a:t>48</a:t>
            </a:r>
            <a:r>
              <a:rPr lang="ja-JP" altLang="en-US" sz="2000" u="sng" dirty="0"/>
              <a:t>次隊</a:t>
            </a:r>
            <a:r>
              <a:rPr lang="en-US" altLang="ja-JP" sz="2000" u="sng" dirty="0"/>
              <a:t>(2006-2007</a:t>
            </a:r>
            <a:r>
              <a:rPr lang="en-US" altLang="ja-JP" sz="2000" u="sng" dirty="0" smtClean="0"/>
              <a:t>)</a:t>
            </a:r>
          </a:p>
          <a:p>
            <a:r>
              <a:rPr lang="en-US" altLang="ja-JP" sz="2000" dirty="0" smtClean="0"/>
              <a:t> </a:t>
            </a:r>
            <a:r>
              <a:rPr lang="en-US" altLang="ja-JP" dirty="0" smtClean="0"/>
              <a:t>  </a:t>
            </a:r>
            <a:r>
              <a:rPr lang="ja-JP" altLang="en-US" dirty="0"/>
              <a:t>委託して夏期</a:t>
            </a:r>
            <a:r>
              <a:rPr lang="ja-JP" altLang="en-US" dirty="0" smtClean="0"/>
              <a:t>の天文学的な観測条件調査を</a:t>
            </a:r>
            <a:endParaRPr lang="en-US" altLang="ja-JP" dirty="0" smtClean="0"/>
          </a:p>
          <a:p>
            <a:r>
              <a:rPr lang="ja-JP" altLang="en-US" dirty="0"/>
              <a:t>　</a:t>
            </a:r>
            <a:r>
              <a:rPr lang="ja-JP" altLang="en-US" dirty="0" smtClean="0"/>
              <a:t>実施</a:t>
            </a:r>
            <a:endParaRPr lang="en-US" altLang="ja-JP" dirty="0"/>
          </a:p>
          <a:p>
            <a:pPr>
              <a:buNone/>
            </a:pPr>
            <a:r>
              <a:rPr lang="ja-JP" altLang="en-US" dirty="0"/>
              <a:t>　　</a:t>
            </a:r>
            <a:r>
              <a:rPr lang="en-US" altLang="ja-JP" dirty="0"/>
              <a:t>(1) </a:t>
            </a:r>
            <a:r>
              <a:rPr lang="ja-JP" altLang="en-US" dirty="0"/>
              <a:t>接地乱流層調査</a:t>
            </a:r>
            <a:r>
              <a:rPr lang="en-US" altLang="ja-JP" dirty="0"/>
              <a:t>(</a:t>
            </a:r>
            <a:r>
              <a:rPr lang="en-US" altLang="ja-JP" dirty="0" smtClean="0"/>
              <a:t>SODAR)</a:t>
            </a:r>
            <a:endParaRPr lang="en-US" altLang="ja-JP" dirty="0"/>
          </a:p>
          <a:p>
            <a:pPr>
              <a:buNone/>
            </a:pPr>
            <a:r>
              <a:rPr lang="ja-JP" altLang="en-US" dirty="0"/>
              <a:t>　　</a:t>
            </a:r>
            <a:r>
              <a:rPr lang="en-US" altLang="ja-JP" dirty="0"/>
              <a:t>(2) </a:t>
            </a:r>
            <a:r>
              <a:rPr lang="ja-JP" altLang="en-US" dirty="0"/>
              <a:t>大気透過率調査</a:t>
            </a:r>
            <a:r>
              <a:rPr lang="en-US" altLang="ja-JP" dirty="0"/>
              <a:t>(220GHz</a:t>
            </a:r>
            <a:r>
              <a:rPr lang="ja-JP" altLang="en-US" dirty="0" smtClean="0"/>
              <a:t>ラジオメータ</a:t>
            </a:r>
            <a:r>
              <a:rPr lang="en-US" altLang="ja-JP" dirty="0" smtClean="0"/>
              <a:t>)</a:t>
            </a:r>
            <a:endParaRPr lang="en-US" altLang="ja-JP" dirty="0"/>
          </a:p>
          <a:p>
            <a:pPr>
              <a:buNone/>
            </a:pPr>
            <a:r>
              <a:rPr lang="ja-JP" altLang="en-US" dirty="0"/>
              <a:t>　　</a:t>
            </a:r>
            <a:r>
              <a:rPr lang="en-US" altLang="ja-JP" dirty="0"/>
              <a:t>(3)</a:t>
            </a:r>
            <a:r>
              <a:rPr lang="ja-JP" altLang="en-US" dirty="0"/>
              <a:t> 輸送振動</a:t>
            </a:r>
            <a:r>
              <a:rPr lang="ja-JP" altLang="en-US" dirty="0" smtClean="0"/>
              <a:t>測定</a:t>
            </a:r>
            <a:r>
              <a:rPr lang="en-US" altLang="ja-JP" dirty="0" smtClean="0"/>
              <a:t>(</a:t>
            </a:r>
            <a:r>
              <a:rPr lang="ja-JP" altLang="en-US" dirty="0" smtClean="0"/>
              <a:t>加速度センサー</a:t>
            </a:r>
            <a:r>
              <a:rPr lang="en-US" altLang="ja-JP" dirty="0" smtClean="0"/>
              <a:t>)</a:t>
            </a:r>
            <a:endParaRPr lang="en-US" altLang="ja-JP" dirty="0"/>
          </a:p>
          <a:p>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00808"/>
            <a:ext cx="2880000" cy="19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355934"/>
            <a:ext cx="2880000" cy="188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5934298" y="3681820"/>
            <a:ext cx="1739579" cy="369332"/>
          </a:xfrm>
          <a:prstGeom prst="rect">
            <a:avLst/>
          </a:prstGeom>
          <a:noFill/>
        </p:spPr>
        <p:txBody>
          <a:bodyPr wrap="none" rtlCol="0">
            <a:spAutoFit/>
          </a:bodyPr>
          <a:lstStyle/>
          <a:p>
            <a:r>
              <a:rPr kumimoji="1" lang="ja-JP" altLang="en-US" dirty="0" smtClean="0"/>
              <a:t>加速度センサー</a:t>
            </a:r>
            <a:endParaRPr kumimoji="1" lang="ja-JP" altLang="en-US" dirty="0"/>
          </a:p>
        </p:txBody>
      </p:sp>
    </p:spTree>
    <p:extLst>
      <p:ext uri="{BB962C8B-B14F-4D97-AF65-F5344CB8AC3E}">
        <p14:creationId xmlns:p14="http://schemas.microsoft.com/office/powerpoint/2010/main" val="660130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a:latin typeface="+mn-ea"/>
              </a:rPr>
              <a:t>これまでの</a:t>
            </a:r>
            <a:r>
              <a:rPr lang="ja-JP" altLang="en-US" sz="3600" dirty="0" smtClean="0">
                <a:latin typeface="+mn-ea"/>
              </a:rPr>
              <a:t>取り組み　</a:t>
            </a:r>
            <a:r>
              <a:rPr lang="en-US" altLang="ja-JP" sz="3600" dirty="0" smtClean="0">
                <a:latin typeface="+mn-ea"/>
              </a:rPr>
              <a:t>2/6</a:t>
            </a:r>
          </a:p>
        </p:txBody>
      </p:sp>
      <p:sp>
        <p:nvSpPr>
          <p:cNvPr id="3" name="テキスト ボックス 2"/>
          <p:cNvSpPr txBox="1"/>
          <p:nvPr/>
        </p:nvSpPr>
        <p:spPr>
          <a:xfrm>
            <a:off x="579041" y="1398794"/>
            <a:ext cx="7521352" cy="1815882"/>
          </a:xfrm>
          <a:prstGeom prst="rect">
            <a:avLst/>
          </a:prstGeom>
          <a:noFill/>
        </p:spPr>
        <p:txBody>
          <a:bodyPr wrap="square" rtlCol="0">
            <a:spAutoFit/>
          </a:bodyPr>
          <a:lstStyle/>
          <a:p>
            <a:r>
              <a:rPr lang="en-US" altLang="ja-JP" sz="2000" u="sng" dirty="0"/>
              <a:t>51</a:t>
            </a:r>
            <a:r>
              <a:rPr lang="ja-JP" altLang="en-US" sz="2000" u="sng" dirty="0" smtClean="0"/>
              <a:t>次隊</a:t>
            </a:r>
            <a:r>
              <a:rPr lang="en-US" altLang="ja-JP" sz="2000" u="sng" dirty="0"/>
              <a:t>(</a:t>
            </a:r>
            <a:r>
              <a:rPr lang="en-US" altLang="ja-JP" sz="2000" u="sng" dirty="0" smtClean="0"/>
              <a:t>2009-2010)</a:t>
            </a:r>
          </a:p>
          <a:p>
            <a:r>
              <a:rPr lang="en-US" altLang="ja-JP" sz="2000" dirty="0" smtClean="0"/>
              <a:t> </a:t>
            </a:r>
            <a:r>
              <a:rPr lang="en-US" altLang="ja-JP" dirty="0" smtClean="0"/>
              <a:t>  </a:t>
            </a:r>
            <a:r>
              <a:rPr lang="ja-JP" altLang="en-US" dirty="0" smtClean="0"/>
              <a:t>瀬田益道</a:t>
            </a:r>
            <a:r>
              <a:rPr lang="en-US" altLang="ja-JP" dirty="0" smtClean="0"/>
              <a:t>(</a:t>
            </a:r>
            <a:r>
              <a:rPr lang="ja-JP" altLang="en-US" dirty="0" smtClean="0"/>
              <a:t>筑波大講師</a:t>
            </a:r>
            <a:r>
              <a:rPr lang="en-US" altLang="ja-JP" dirty="0" smtClean="0"/>
              <a:t>)</a:t>
            </a:r>
            <a:r>
              <a:rPr lang="ja-JP" altLang="en-US" dirty="0" smtClean="0"/>
              <a:t>が同行者として参加</a:t>
            </a:r>
            <a:endParaRPr lang="en-US" altLang="ja-JP" dirty="0" smtClean="0"/>
          </a:p>
          <a:p>
            <a:r>
              <a:rPr lang="ja-JP" altLang="en-US" dirty="0"/>
              <a:t>　</a:t>
            </a:r>
            <a:r>
              <a:rPr lang="ja-JP" altLang="en-US" dirty="0" smtClean="0"/>
              <a:t>し、夏期の天文学的な観測条件調査を</a:t>
            </a:r>
            <a:r>
              <a:rPr lang="ja-JP" altLang="en-US" dirty="0"/>
              <a:t>実施</a:t>
            </a:r>
            <a:endParaRPr lang="en-US" altLang="ja-JP" dirty="0"/>
          </a:p>
          <a:p>
            <a:pPr>
              <a:buNone/>
            </a:pPr>
            <a:r>
              <a:rPr lang="ja-JP" altLang="en-US" dirty="0"/>
              <a:t>　　</a:t>
            </a:r>
            <a:r>
              <a:rPr lang="en-US" altLang="ja-JP" dirty="0" smtClean="0"/>
              <a:t>(2) </a:t>
            </a:r>
            <a:r>
              <a:rPr lang="ja-JP" altLang="en-US" dirty="0"/>
              <a:t>大気透過率調査</a:t>
            </a:r>
            <a:r>
              <a:rPr lang="en-US" altLang="ja-JP" dirty="0"/>
              <a:t>(220GHz</a:t>
            </a:r>
            <a:r>
              <a:rPr lang="ja-JP" altLang="en-US" dirty="0" smtClean="0"/>
              <a:t>ラジオメータ</a:t>
            </a:r>
            <a:r>
              <a:rPr lang="en-US" altLang="ja-JP" dirty="0" smtClean="0"/>
              <a:t>)</a:t>
            </a:r>
            <a:endParaRPr lang="en-US" altLang="ja-JP" dirty="0"/>
          </a:p>
          <a:p>
            <a:pPr>
              <a:buNone/>
            </a:pPr>
            <a:r>
              <a:rPr lang="ja-JP" altLang="en-US" dirty="0"/>
              <a:t>　　</a:t>
            </a:r>
            <a:r>
              <a:rPr lang="en-US" altLang="ja-JP" dirty="0" smtClean="0"/>
              <a:t>(4)</a:t>
            </a:r>
            <a:r>
              <a:rPr lang="ja-JP" altLang="en-US" dirty="0" smtClean="0"/>
              <a:t> 大気水蒸気モニタ</a:t>
            </a:r>
            <a:r>
              <a:rPr lang="en-US" altLang="ja-JP" dirty="0" smtClean="0"/>
              <a:t>(</a:t>
            </a:r>
            <a:r>
              <a:rPr lang="ja-JP" altLang="en-US" dirty="0" smtClean="0"/>
              <a:t>近赤外線分光器</a:t>
            </a:r>
            <a:r>
              <a:rPr lang="en-US" altLang="ja-JP" dirty="0" smtClean="0"/>
              <a:t>)</a:t>
            </a:r>
            <a:endParaRPr lang="en-US" altLang="ja-JP" dirty="0"/>
          </a:p>
          <a:p>
            <a:r>
              <a:rPr kumimoji="1" lang="ja-JP" altLang="en-US" dirty="0" smtClean="0"/>
              <a:t>　　</a:t>
            </a:r>
            <a:r>
              <a:rPr kumimoji="1" lang="en-US" altLang="ja-JP" dirty="0" smtClean="0"/>
              <a:t>(5) </a:t>
            </a:r>
            <a:r>
              <a:rPr kumimoji="1" lang="ja-JP" altLang="en-US" dirty="0" smtClean="0"/>
              <a:t>全天カメラ</a:t>
            </a:r>
            <a:endParaRPr kumimoji="1" lang="ja-JP" altLang="en-US" dirty="0"/>
          </a:p>
        </p:txBody>
      </p:sp>
      <p:sp>
        <p:nvSpPr>
          <p:cNvPr id="9" name="テキスト ボックス 8"/>
          <p:cNvSpPr txBox="1"/>
          <p:nvPr/>
        </p:nvSpPr>
        <p:spPr>
          <a:xfrm>
            <a:off x="1744593" y="6320248"/>
            <a:ext cx="2310248" cy="369332"/>
          </a:xfrm>
          <a:prstGeom prst="rect">
            <a:avLst/>
          </a:prstGeom>
          <a:noFill/>
        </p:spPr>
        <p:txBody>
          <a:bodyPr wrap="none" rtlCol="0">
            <a:spAutoFit/>
          </a:bodyPr>
          <a:lstStyle/>
          <a:p>
            <a:r>
              <a:rPr kumimoji="1" lang="en-US" altLang="ja-JP" dirty="0" smtClean="0"/>
              <a:t>220GHz</a:t>
            </a:r>
            <a:r>
              <a:rPr kumimoji="1" lang="ja-JP" altLang="en-US" dirty="0" smtClean="0"/>
              <a:t>ラジオメーター</a:t>
            </a:r>
            <a:endParaRPr kumimoji="1" lang="ja-JP" altLang="en-US" dirty="0"/>
          </a:p>
        </p:txBody>
      </p:sp>
      <p:pic>
        <p:nvPicPr>
          <p:cNvPr id="10" name="図 9"/>
          <p:cNvPicPr>
            <a:picLocks noChangeAspect="1"/>
          </p:cNvPicPr>
          <p:nvPr/>
        </p:nvPicPr>
        <p:blipFill>
          <a:blip r:embed="rId2" cstate="print"/>
          <a:srcRect/>
          <a:stretch>
            <a:fillRect/>
          </a:stretch>
        </p:blipFill>
        <p:spPr bwMode="auto">
          <a:xfrm>
            <a:off x="1459717" y="4135402"/>
            <a:ext cx="2880000" cy="2160000"/>
          </a:xfrm>
          <a:prstGeom prst="rect">
            <a:avLst/>
          </a:prstGeom>
          <a:noFill/>
          <a:ln w="9525">
            <a:noFill/>
            <a:miter lim="800000"/>
            <a:headEnd/>
            <a:tailEnd/>
          </a:ln>
        </p:spPr>
      </p:pic>
      <p:pic>
        <p:nvPicPr>
          <p:cNvPr id="11" name="図 3"/>
          <p:cNvPicPr>
            <a:picLocks noChangeAspect="1"/>
          </p:cNvPicPr>
          <p:nvPr/>
        </p:nvPicPr>
        <p:blipFill>
          <a:blip r:embed="rId3" cstate="print"/>
          <a:srcRect/>
          <a:stretch>
            <a:fillRect/>
          </a:stretch>
        </p:blipFill>
        <p:spPr bwMode="auto">
          <a:xfrm>
            <a:off x="5364088" y="4248107"/>
            <a:ext cx="2880000" cy="1917197"/>
          </a:xfrm>
          <a:prstGeom prst="rect">
            <a:avLst/>
          </a:prstGeom>
          <a:noFill/>
          <a:ln w="9525">
            <a:noFill/>
            <a:miter lim="800000"/>
            <a:headEnd/>
            <a:tailEnd/>
          </a:ln>
        </p:spPr>
      </p:pic>
      <p:pic>
        <p:nvPicPr>
          <p:cNvPr id="12" name="図 4"/>
          <p:cNvPicPr>
            <a:picLocks noChangeAspect="1"/>
          </p:cNvPicPr>
          <p:nvPr/>
        </p:nvPicPr>
        <p:blipFill>
          <a:blip r:embed="rId4" cstate="print"/>
          <a:srcRect/>
          <a:stretch>
            <a:fillRect/>
          </a:stretch>
        </p:blipFill>
        <p:spPr bwMode="auto">
          <a:xfrm rot="16200000">
            <a:off x="5839858" y="1032103"/>
            <a:ext cx="1913793" cy="2880000"/>
          </a:xfrm>
          <a:prstGeom prst="rect">
            <a:avLst/>
          </a:prstGeom>
          <a:noFill/>
          <a:ln w="9525">
            <a:noFill/>
            <a:miter lim="800000"/>
            <a:headEnd/>
            <a:tailEnd/>
          </a:ln>
        </p:spPr>
      </p:pic>
      <p:sp>
        <p:nvSpPr>
          <p:cNvPr id="13" name="テキスト ボックス 12"/>
          <p:cNvSpPr txBox="1"/>
          <p:nvPr/>
        </p:nvSpPr>
        <p:spPr>
          <a:xfrm>
            <a:off x="5903841" y="6295402"/>
            <a:ext cx="1931939" cy="369332"/>
          </a:xfrm>
          <a:prstGeom prst="rect">
            <a:avLst/>
          </a:prstGeom>
          <a:noFill/>
        </p:spPr>
        <p:txBody>
          <a:bodyPr wrap="none" rtlCol="0">
            <a:spAutoFit/>
          </a:bodyPr>
          <a:lstStyle/>
          <a:p>
            <a:r>
              <a:rPr kumimoji="1" lang="ja-JP" altLang="en-US" dirty="0" smtClean="0"/>
              <a:t>大気水蒸気モニタ</a:t>
            </a:r>
            <a:endParaRPr kumimoji="1" lang="ja-JP" altLang="en-US" dirty="0"/>
          </a:p>
        </p:txBody>
      </p:sp>
      <p:sp>
        <p:nvSpPr>
          <p:cNvPr id="14" name="テキスト ボックス 13"/>
          <p:cNvSpPr txBox="1"/>
          <p:nvPr/>
        </p:nvSpPr>
        <p:spPr>
          <a:xfrm>
            <a:off x="6209213" y="3429000"/>
            <a:ext cx="1189749" cy="369332"/>
          </a:xfrm>
          <a:prstGeom prst="rect">
            <a:avLst/>
          </a:prstGeom>
          <a:noFill/>
        </p:spPr>
        <p:txBody>
          <a:bodyPr wrap="none" rtlCol="0">
            <a:spAutoFit/>
          </a:bodyPr>
          <a:lstStyle/>
          <a:p>
            <a:r>
              <a:rPr kumimoji="1" lang="ja-JP" altLang="en-US" dirty="0" smtClean="0"/>
              <a:t>全天カメラ</a:t>
            </a:r>
            <a:endParaRPr kumimoji="1" lang="ja-JP" altLang="en-US" dirty="0"/>
          </a:p>
        </p:txBody>
      </p:sp>
    </p:spTree>
    <p:extLst>
      <p:ext uri="{BB962C8B-B14F-4D97-AF65-F5344CB8AC3E}">
        <p14:creationId xmlns:p14="http://schemas.microsoft.com/office/powerpoint/2010/main" val="3000281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a:latin typeface="+mn-ea"/>
              </a:rPr>
              <a:t>これまでの</a:t>
            </a:r>
            <a:r>
              <a:rPr lang="ja-JP" altLang="en-US" sz="3600" dirty="0" smtClean="0">
                <a:latin typeface="+mn-ea"/>
              </a:rPr>
              <a:t>取り組み　</a:t>
            </a:r>
            <a:r>
              <a:rPr lang="en-US" altLang="ja-JP" sz="3600" dirty="0" smtClean="0">
                <a:latin typeface="+mn-ea"/>
              </a:rPr>
              <a:t>3/6</a:t>
            </a:r>
          </a:p>
        </p:txBody>
      </p:sp>
      <p:sp>
        <p:nvSpPr>
          <p:cNvPr id="3" name="テキスト ボックス 2"/>
          <p:cNvSpPr txBox="1"/>
          <p:nvPr/>
        </p:nvSpPr>
        <p:spPr>
          <a:xfrm>
            <a:off x="579040" y="1398794"/>
            <a:ext cx="8169424" cy="4585871"/>
          </a:xfrm>
          <a:prstGeom prst="rect">
            <a:avLst/>
          </a:prstGeom>
          <a:noFill/>
        </p:spPr>
        <p:txBody>
          <a:bodyPr wrap="square" rtlCol="0">
            <a:spAutoFit/>
          </a:bodyPr>
          <a:lstStyle/>
          <a:p>
            <a:r>
              <a:rPr lang="en-US" altLang="ja-JP" sz="2000" u="sng" dirty="0" smtClean="0"/>
              <a:t>52</a:t>
            </a:r>
            <a:r>
              <a:rPr lang="ja-JP" altLang="en-US" sz="2000" u="sng" dirty="0" smtClean="0"/>
              <a:t>次隊</a:t>
            </a:r>
            <a:r>
              <a:rPr lang="en-US" altLang="ja-JP" sz="2000" u="sng" dirty="0"/>
              <a:t>(</a:t>
            </a:r>
            <a:r>
              <a:rPr lang="en-US" altLang="ja-JP" sz="2000" u="sng" dirty="0" smtClean="0"/>
              <a:t>2009-2010)</a:t>
            </a:r>
          </a:p>
          <a:p>
            <a:r>
              <a:rPr lang="en-US" altLang="ja-JP" sz="2000" dirty="0" smtClean="0"/>
              <a:t> </a:t>
            </a:r>
            <a:r>
              <a:rPr lang="en-US" altLang="ja-JP" dirty="0" smtClean="0"/>
              <a:t>  </a:t>
            </a:r>
            <a:r>
              <a:rPr lang="ja-JP" altLang="en-US" dirty="0" smtClean="0"/>
              <a:t>高遠徳尚</a:t>
            </a:r>
            <a:r>
              <a:rPr lang="en-US" altLang="ja-JP" dirty="0" smtClean="0"/>
              <a:t>(</a:t>
            </a:r>
            <a:r>
              <a:rPr lang="ja-JP" altLang="en-US" dirty="0"/>
              <a:t>ハワイ</a:t>
            </a:r>
            <a:r>
              <a:rPr lang="ja-JP" altLang="en-US" dirty="0" smtClean="0"/>
              <a:t>観測所助教</a:t>
            </a:r>
            <a:r>
              <a:rPr lang="en-US" altLang="ja-JP" dirty="0" smtClean="0"/>
              <a:t>)</a:t>
            </a:r>
            <a:r>
              <a:rPr lang="ja-JP" altLang="en-US" dirty="0" smtClean="0"/>
              <a:t>が夏隊員、沖田博文</a:t>
            </a:r>
            <a:r>
              <a:rPr lang="en-US" altLang="ja-JP" dirty="0" smtClean="0"/>
              <a:t>(</a:t>
            </a:r>
            <a:r>
              <a:rPr lang="ja-JP" altLang="en-US" dirty="0" smtClean="0"/>
              <a:t>東北大院生</a:t>
            </a:r>
            <a:r>
              <a:rPr lang="en-US" altLang="ja-JP" dirty="0" smtClean="0"/>
              <a:t>)</a:t>
            </a:r>
            <a:r>
              <a:rPr lang="ja-JP" altLang="en-US" dirty="0" smtClean="0"/>
              <a:t>が同行者として</a:t>
            </a:r>
            <a:endParaRPr lang="en-US" altLang="ja-JP" dirty="0" smtClean="0"/>
          </a:p>
          <a:p>
            <a:r>
              <a:rPr lang="ja-JP" altLang="en-US" dirty="0"/>
              <a:t>　</a:t>
            </a:r>
            <a:r>
              <a:rPr lang="ja-JP" altLang="en-US" dirty="0" smtClean="0"/>
              <a:t>参加し、夏期の天文学的な観測条件調査と冬期の無人観測装置の設営を行った。</a:t>
            </a:r>
            <a:endParaRPr lang="en-US" altLang="ja-JP" dirty="0" smtClean="0"/>
          </a:p>
          <a:p>
            <a:r>
              <a:rPr lang="ja-JP" altLang="en-US" dirty="0"/>
              <a:t>　　</a:t>
            </a:r>
            <a:endParaRPr lang="en-US" altLang="ja-JP" dirty="0"/>
          </a:p>
          <a:p>
            <a:r>
              <a:rPr lang="ja-JP" altLang="en-US" b="1" dirty="0"/>
              <a:t>　</a:t>
            </a:r>
            <a:r>
              <a:rPr lang="en-US" altLang="ja-JP" b="1" dirty="0" smtClean="0"/>
              <a:t>[</a:t>
            </a:r>
            <a:r>
              <a:rPr lang="ja-JP" altLang="en-US" b="1" dirty="0" smtClean="0"/>
              <a:t>夏期の観測条件調査</a:t>
            </a:r>
            <a:r>
              <a:rPr lang="en-US" altLang="ja-JP" b="1" dirty="0" smtClean="0"/>
              <a:t>]</a:t>
            </a:r>
          </a:p>
          <a:p>
            <a:pPr>
              <a:buNone/>
            </a:pPr>
            <a:r>
              <a:rPr lang="ja-JP" altLang="en-US" dirty="0"/>
              <a:t>　　</a:t>
            </a:r>
            <a:r>
              <a:rPr lang="en-US" altLang="ja-JP" dirty="0" smtClean="0"/>
              <a:t>(4)</a:t>
            </a:r>
            <a:r>
              <a:rPr lang="ja-JP" altLang="en-US" dirty="0" smtClean="0"/>
              <a:t> 大気水蒸気モニタ</a:t>
            </a:r>
            <a:r>
              <a:rPr lang="en-US" altLang="ja-JP" dirty="0" smtClean="0"/>
              <a:t>(</a:t>
            </a:r>
            <a:r>
              <a:rPr lang="ja-JP" altLang="en-US" dirty="0" smtClean="0"/>
              <a:t>近赤外線分光器</a:t>
            </a:r>
            <a:r>
              <a:rPr lang="en-US" altLang="ja-JP" dirty="0" smtClean="0"/>
              <a:t>)</a:t>
            </a:r>
            <a:endParaRPr lang="en-US" altLang="ja-JP" dirty="0"/>
          </a:p>
          <a:p>
            <a:r>
              <a:rPr kumimoji="1" lang="ja-JP" altLang="en-US" dirty="0" smtClean="0"/>
              <a:t>　　</a:t>
            </a:r>
            <a:r>
              <a:rPr kumimoji="1" lang="en-US" altLang="ja-JP" dirty="0" smtClean="0"/>
              <a:t>(5) </a:t>
            </a:r>
            <a:r>
              <a:rPr kumimoji="1" lang="ja-JP" altLang="en-US" dirty="0" smtClean="0"/>
              <a:t>全天カメラ</a:t>
            </a:r>
            <a:endParaRPr kumimoji="1" lang="en-US" altLang="ja-JP" dirty="0" smtClean="0"/>
          </a:p>
          <a:p>
            <a:r>
              <a:rPr lang="ja-JP" altLang="en-US" dirty="0"/>
              <a:t>　</a:t>
            </a:r>
            <a:r>
              <a:rPr lang="ja-JP" altLang="en-US" dirty="0" smtClean="0"/>
              <a:t>　</a:t>
            </a:r>
            <a:r>
              <a:rPr lang="en-US" altLang="ja-JP" dirty="0" smtClean="0"/>
              <a:t>(6) DIMM</a:t>
            </a:r>
            <a:r>
              <a:rPr lang="ja-JP" altLang="en-US" dirty="0" smtClean="0"/>
              <a:t>によるシーイング測定</a:t>
            </a:r>
            <a:r>
              <a:rPr lang="en-US" altLang="ja-JP" dirty="0" smtClean="0"/>
              <a:t>(40cm</a:t>
            </a:r>
            <a:r>
              <a:rPr lang="ja-JP" altLang="en-US" dirty="0" smtClean="0"/>
              <a:t>望遠鏡</a:t>
            </a:r>
            <a:r>
              <a:rPr lang="en-US" altLang="ja-JP" dirty="0" smtClean="0"/>
              <a:t>)</a:t>
            </a:r>
          </a:p>
          <a:p>
            <a:r>
              <a:rPr kumimoji="1" lang="ja-JP" altLang="en-US" dirty="0"/>
              <a:t>　</a:t>
            </a:r>
            <a:r>
              <a:rPr kumimoji="1" lang="ja-JP" altLang="en-US" dirty="0" smtClean="0"/>
              <a:t>　</a:t>
            </a:r>
            <a:r>
              <a:rPr kumimoji="1" lang="en-US" altLang="ja-JP" dirty="0" smtClean="0"/>
              <a:t>(7) </a:t>
            </a:r>
            <a:r>
              <a:rPr kumimoji="1" lang="ja-JP" altLang="en-US" dirty="0" smtClean="0"/>
              <a:t>赤外線の空の明るさ観測</a:t>
            </a:r>
            <a:r>
              <a:rPr kumimoji="1" lang="en-US" altLang="ja-JP" dirty="0" smtClean="0"/>
              <a:t>(40cm</a:t>
            </a:r>
            <a:r>
              <a:rPr kumimoji="1" lang="ja-JP" altLang="en-US" dirty="0" smtClean="0"/>
              <a:t>望遠鏡</a:t>
            </a:r>
            <a:r>
              <a:rPr kumimoji="1" lang="en-US" altLang="ja-JP" dirty="0" smtClean="0"/>
              <a:t>)</a:t>
            </a:r>
          </a:p>
          <a:p>
            <a:endParaRPr lang="en-US" altLang="ja-JP" b="1" dirty="0" smtClean="0"/>
          </a:p>
          <a:p>
            <a:r>
              <a:rPr kumimoji="1" lang="ja-JP" altLang="en-US" b="1" dirty="0"/>
              <a:t>　</a:t>
            </a:r>
            <a:r>
              <a:rPr kumimoji="1" lang="ja-JP" altLang="en-US" b="1" dirty="0" smtClean="0"/>
              <a:t>［冬期無人観測のための設営］</a:t>
            </a:r>
            <a:endParaRPr kumimoji="1" lang="en-US" altLang="ja-JP" b="1" dirty="0" smtClean="0"/>
          </a:p>
          <a:p>
            <a:r>
              <a:rPr lang="ja-JP" altLang="en-US" dirty="0"/>
              <a:t>　</a:t>
            </a:r>
            <a:r>
              <a:rPr lang="ja-JP" altLang="en-US" dirty="0" smtClean="0"/>
              <a:t>　</a:t>
            </a:r>
            <a:r>
              <a:rPr lang="en-US" altLang="ja-JP" dirty="0" smtClean="0"/>
              <a:t>(8)</a:t>
            </a:r>
            <a:r>
              <a:rPr lang="ja-JP" altLang="en-US" dirty="0"/>
              <a:t> 無人</a:t>
            </a:r>
            <a:r>
              <a:rPr lang="ja-JP" altLang="en-US" dirty="0" smtClean="0"/>
              <a:t>発電制御モジュール　</a:t>
            </a:r>
            <a:r>
              <a:rPr lang="en-US" altLang="ja-JP" dirty="0" smtClean="0"/>
              <a:t>PLATO-F</a:t>
            </a:r>
          </a:p>
          <a:p>
            <a:r>
              <a:rPr lang="ja-JP" altLang="en-US" dirty="0" smtClean="0"/>
              <a:t>　　</a:t>
            </a:r>
            <a:r>
              <a:rPr lang="en-US" altLang="ja-JP" dirty="0" smtClean="0"/>
              <a:t>(9) </a:t>
            </a:r>
            <a:r>
              <a:rPr lang="ja-JP" altLang="en-US" dirty="0" smtClean="0"/>
              <a:t>太陽系外惑星観測</a:t>
            </a:r>
            <a:r>
              <a:rPr lang="en-US" altLang="ja-JP" dirty="0" smtClean="0"/>
              <a:t>2</a:t>
            </a:r>
            <a:r>
              <a:rPr lang="ja-JP" altLang="en-US" dirty="0" smtClean="0"/>
              <a:t>連望遠鏡</a:t>
            </a:r>
            <a:r>
              <a:rPr lang="ja-JP" altLang="en-US" dirty="0"/>
              <a:t>　</a:t>
            </a:r>
            <a:r>
              <a:rPr lang="en-US" altLang="ja-JP" dirty="0" err="1" smtClean="0"/>
              <a:t>TwinCAM</a:t>
            </a:r>
            <a:endParaRPr lang="en-US" altLang="ja-JP" dirty="0" smtClean="0"/>
          </a:p>
          <a:p>
            <a:r>
              <a:rPr lang="ja-JP" altLang="en-US" dirty="0"/>
              <a:t>　</a:t>
            </a:r>
            <a:r>
              <a:rPr lang="ja-JP" altLang="en-US" dirty="0" smtClean="0"/>
              <a:t>　</a:t>
            </a:r>
            <a:r>
              <a:rPr lang="en-US" altLang="ja-JP" dirty="0" smtClean="0"/>
              <a:t>(11) </a:t>
            </a:r>
            <a:r>
              <a:rPr lang="ja-JP" altLang="en-US" dirty="0" smtClean="0"/>
              <a:t>接地境界層観測装置 </a:t>
            </a:r>
            <a:r>
              <a:rPr lang="en-US" altLang="ja-JP" dirty="0" smtClean="0"/>
              <a:t>SNODAR</a:t>
            </a:r>
          </a:p>
          <a:p>
            <a:r>
              <a:rPr lang="ja-JP" altLang="en-US" dirty="0" smtClean="0"/>
              <a:t>　　</a:t>
            </a:r>
            <a:r>
              <a:rPr lang="en-US" altLang="ja-JP" dirty="0" smtClean="0"/>
              <a:t>(12) </a:t>
            </a:r>
            <a:r>
              <a:rPr lang="ja-JP" altLang="en-US" dirty="0" smtClean="0"/>
              <a:t>全天カメラ </a:t>
            </a:r>
            <a:r>
              <a:rPr lang="en-US" altLang="ja-JP" dirty="0" smtClean="0"/>
              <a:t>HR-CAM2</a:t>
            </a:r>
            <a:endParaRPr lang="en-US" altLang="ja-JP" dirty="0"/>
          </a:p>
          <a:p>
            <a:r>
              <a:rPr kumimoji="1" lang="ja-JP" altLang="en-US" dirty="0" smtClean="0"/>
              <a:t>　　</a:t>
            </a:r>
            <a:r>
              <a:rPr kumimoji="1" lang="en-US" altLang="ja-JP" dirty="0" smtClean="0"/>
              <a:t>(10) 16m</a:t>
            </a:r>
            <a:r>
              <a:rPr kumimoji="1" lang="ja-JP" altLang="en-US" dirty="0" smtClean="0"/>
              <a:t>気象タワー</a:t>
            </a:r>
            <a:endParaRPr kumimoji="1" lang="ja-JP" altLang="en-US" dirty="0"/>
          </a:p>
        </p:txBody>
      </p:sp>
      <p:sp>
        <p:nvSpPr>
          <p:cNvPr id="2" name="テキスト ボックス 1"/>
          <p:cNvSpPr txBox="1"/>
          <p:nvPr/>
        </p:nvSpPr>
        <p:spPr>
          <a:xfrm>
            <a:off x="1553766" y="6070865"/>
            <a:ext cx="6219972" cy="369332"/>
          </a:xfrm>
          <a:prstGeom prst="rect">
            <a:avLst/>
          </a:prstGeom>
          <a:noFill/>
        </p:spPr>
        <p:txBody>
          <a:bodyPr wrap="none" rtlCol="0">
            <a:spAutoFit/>
          </a:bodyPr>
          <a:lstStyle/>
          <a:p>
            <a:r>
              <a:rPr kumimoji="1" lang="ja-JP" altLang="en-US" dirty="0" smtClean="0"/>
              <a:t>→　観測条件調査だけでなく、平行して学術的な観測もスタート</a:t>
            </a:r>
            <a:endParaRPr kumimoji="1" lang="ja-JP" altLang="en-US" dirty="0"/>
          </a:p>
        </p:txBody>
      </p:sp>
    </p:spTree>
    <p:extLst>
      <p:ext uri="{BB962C8B-B14F-4D97-AF65-F5344CB8AC3E}">
        <p14:creationId xmlns:p14="http://schemas.microsoft.com/office/powerpoint/2010/main" val="4072408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981</Words>
  <Application>Microsoft Office PowerPoint</Application>
  <PresentationFormat>画面に合わせる (4:3)</PresentationFormat>
  <Paragraphs>205</Paragraphs>
  <Slides>16</Slides>
  <Notes>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80</cp:revision>
  <cp:lastPrinted>2011-10-05T23:12:42Z</cp:lastPrinted>
  <dcterms:created xsi:type="dcterms:W3CDTF">2011-09-17T18:26:12Z</dcterms:created>
  <dcterms:modified xsi:type="dcterms:W3CDTF">2011-10-05T23:42:09Z</dcterms:modified>
</cp:coreProperties>
</file>