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30279975" cy="42808525"/>
  <p:notesSz cx="6805613" cy="9939338"/>
  <p:embeddedFontLst>
    <p:embeddedFont>
      <p:font typeface="Calibri" panose="020F0502020204030204" pitchFamily="34" charset="0"/>
      <p:regular r:id="rId3"/>
      <p:bold r:id="rId4"/>
      <p:italic r:id="rId5"/>
      <p:boldItalic r:id="rId6"/>
    </p:embeddedFont>
  </p:embeddedFontLst>
  <p:defaultText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50" d="100"/>
          <a:sy n="50" d="100"/>
        </p:scale>
        <p:origin x="2070" y="-162"/>
      </p:cViewPr>
      <p:guideLst>
        <p:guide orient="horz" pos="13483"/>
        <p:guide pos="95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70998" y="13298392"/>
            <a:ext cx="25737979" cy="9176087"/>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2013/10/2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2013/10/2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1952982" y="1714329"/>
            <a:ext cx="6812994" cy="36525978"/>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1513999" y="1714329"/>
            <a:ext cx="19934317" cy="36525978"/>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2013/10/2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2013/10/2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1909" y="27508444"/>
            <a:ext cx="25737979" cy="8502249"/>
          </a:xfrm>
        </p:spPr>
        <p:txBody>
          <a:bodyPr anchor="t"/>
          <a:lstStyle>
            <a:lvl1pPr algn="l">
              <a:defRPr sz="183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2013/10/2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1513999" y="9988659"/>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15392320" y="9988659"/>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2013/10/2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2013/10/2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2013/10/2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2013/10/2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4000" y="1704413"/>
            <a:ext cx="9961903" cy="7253667"/>
          </a:xfrm>
        </p:spPr>
        <p:txBody>
          <a:bodyPr anchor="b"/>
          <a:lstStyle>
            <a:lvl1pPr algn="l">
              <a:defRPr sz="91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2013/10/2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5087" y="29965968"/>
            <a:ext cx="18167985" cy="3537652"/>
          </a:xfrm>
        </p:spPr>
        <p:txBody>
          <a:bodyPr anchor="b"/>
          <a:lstStyle>
            <a:lvl1pPr algn="l">
              <a:defRPr sz="91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5935087" y="3825021"/>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kumimoji="1" lang="ja-JP" altLang="en-US"/>
          </a:p>
        </p:txBody>
      </p:sp>
      <p:sp>
        <p:nvSpPr>
          <p:cNvPr id="4" name="テキスト プレースホルダ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2013/10/2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513999" y="9988659"/>
            <a:ext cx="27251978" cy="28251648"/>
          </a:xfrm>
          <a:prstGeom prst="rect">
            <a:avLst/>
          </a:prstGeom>
        </p:spPr>
        <p:txBody>
          <a:bodyPr vert="horz" lIns="417643" tIns="208822" rIns="417643" bIns="208822"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1513999" y="39677164"/>
            <a:ext cx="7065328" cy="227915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E90ED720-0104-4369-84BC-D37694168613}" type="datetimeFigureOut">
              <a:rPr kumimoji="1" lang="ja-JP" altLang="en-US" smtClean="0"/>
              <a:t>2013/10/2</a:t>
            </a:fld>
            <a:endParaRPr kumimoji="1" lang="ja-JP" altLang="en-US"/>
          </a:p>
        </p:txBody>
      </p:sp>
      <p:sp>
        <p:nvSpPr>
          <p:cNvPr id="5" name="フッター プレースホルダ 4"/>
          <p:cNvSpPr>
            <a:spLocks noGrp="1"/>
          </p:cNvSpPr>
          <p:nvPr>
            <p:ph type="ftr" sz="quarter" idx="3"/>
          </p:nvPr>
        </p:nvSpPr>
        <p:spPr>
          <a:xfrm>
            <a:off x="10345658" y="39677164"/>
            <a:ext cx="9588659" cy="227915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21700649" y="39677164"/>
            <a:ext cx="7065328" cy="227915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kumimoji="1"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kumimoji="1"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kumimoji="1"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kumimoji="1"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kumimoji="1" sz="9100" kern="1200">
          <a:solidFill>
            <a:schemeClr val="tx1"/>
          </a:solidFill>
          <a:latin typeface="+mn-lt"/>
          <a:ea typeface="+mn-ea"/>
          <a:cs typeface="+mn-cs"/>
        </a:defRPr>
      </a:lvl9pPr>
    </p:bodyStyle>
    <p:otherStyle>
      <a:defPPr>
        <a:defRPr lang="ja-JP"/>
      </a:defPPr>
      <a:lvl1pPr marL="0" algn="l" defTabSz="4176431" rtl="0" eaLnBrk="1" latinLnBrk="0" hangingPunct="1">
        <a:defRPr kumimoji="1" sz="8200" kern="1200">
          <a:solidFill>
            <a:schemeClr val="tx1"/>
          </a:solidFill>
          <a:latin typeface="+mn-lt"/>
          <a:ea typeface="+mn-ea"/>
          <a:cs typeface="+mn-cs"/>
        </a:defRPr>
      </a:lvl1pPr>
      <a:lvl2pPr marL="2088215" algn="l" defTabSz="4176431" rtl="0" eaLnBrk="1" latinLnBrk="0" hangingPunct="1">
        <a:defRPr kumimoji="1" sz="8200" kern="1200">
          <a:solidFill>
            <a:schemeClr val="tx1"/>
          </a:solidFill>
          <a:latin typeface="+mn-lt"/>
          <a:ea typeface="+mn-ea"/>
          <a:cs typeface="+mn-cs"/>
        </a:defRPr>
      </a:lvl2pPr>
      <a:lvl3pPr marL="4176431" algn="l" defTabSz="4176431" rtl="0" eaLnBrk="1" latinLnBrk="0" hangingPunct="1">
        <a:defRPr kumimoji="1" sz="8200" kern="1200">
          <a:solidFill>
            <a:schemeClr val="tx1"/>
          </a:solidFill>
          <a:latin typeface="+mn-lt"/>
          <a:ea typeface="+mn-ea"/>
          <a:cs typeface="+mn-cs"/>
        </a:defRPr>
      </a:lvl3pPr>
      <a:lvl4pPr marL="6264646" algn="l" defTabSz="4176431" rtl="0" eaLnBrk="1" latinLnBrk="0" hangingPunct="1">
        <a:defRPr kumimoji="1" sz="8200" kern="1200">
          <a:solidFill>
            <a:schemeClr val="tx1"/>
          </a:solidFill>
          <a:latin typeface="+mn-lt"/>
          <a:ea typeface="+mn-ea"/>
          <a:cs typeface="+mn-cs"/>
        </a:defRPr>
      </a:lvl4pPr>
      <a:lvl5pPr marL="8352861" algn="l" defTabSz="4176431" rtl="0" eaLnBrk="1" latinLnBrk="0" hangingPunct="1">
        <a:defRPr kumimoji="1" sz="8200" kern="1200">
          <a:solidFill>
            <a:schemeClr val="tx1"/>
          </a:solidFill>
          <a:latin typeface="+mn-lt"/>
          <a:ea typeface="+mn-ea"/>
          <a:cs typeface="+mn-cs"/>
        </a:defRPr>
      </a:lvl5pPr>
      <a:lvl6pPr marL="10441076" algn="l" defTabSz="4176431" rtl="0" eaLnBrk="1" latinLnBrk="0" hangingPunct="1">
        <a:defRPr kumimoji="1" sz="8200" kern="1200">
          <a:solidFill>
            <a:schemeClr val="tx1"/>
          </a:solidFill>
          <a:latin typeface="+mn-lt"/>
          <a:ea typeface="+mn-ea"/>
          <a:cs typeface="+mn-cs"/>
        </a:defRPr>
      </a:lvl6pPr>
      <a:lvl7pPr marL="12529292" algn="l" defTabSz="4176431" rtl="0" eaLnBrk="1" latinLnBrk="0" hangingPunct="1">
        <a:defRPr kumimoji="1" sz="8200" kern="1200">
          <a:solidFill>
            <a:schemeClr val="tx1"/>
          </a:solidFill>
          <a:latin typeface="+mn-lt"/>
          <a:ea typeface="+mn-ea"/>
          <a:cs typeface="+mn-cs"/>
        </a:defRPr>
      </a:lvl7pPr>
      <a:lvl8pPr marL="14617507" algn="l" defTabSz="4176431" rtl="0" eaLnBrk="1" latinLnBrk="0" hangingPunct="1">
        <a:defRPr kumimoji="1" sz="8200" kern="1200">
          <a:solidFill>
            <a:schemeClr val="tx1"/>
          </a:solidFill>
          <a:latin typeface="+mn-lt"/>
          <a:ea typeface="+mn-ea"/>
          <a:cs typeface="+mn-cs"/>
        </a:defRPr>
      </a:lvl8pPr>
      <a:lvl9pPr marL="16705722" algn="l" defTabSz="4176431" rtl="0" eaLnBrk="1" latinLnBrk="0" hangingPunct="1">
        <a:defRPr kumimoji="1"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image" Target="../media/image1.jpe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gif"/><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319188" y="5130454"/>
            <a:ext cx="29700000" cy="2862322"/>
          </a:xfrm>
          <a:prstGeom prst="rect">
            <a:avLst/>
          </a:prstGeom>
          <a:solidFill>
            <a:schemeClr val="bg1">
              <a:alpha val="40000"/>
            </a:schemeClr>
          </a:solidFill>
        </p:spPr>
        <p:txBody>
          <a:bodyPr wrap="square">
            <a:spAutoFit/>
          </a:bodyPr>
          <a:lstStyle/>
          <a:p>
            <a:pPr algn="just"/>
            <a:r>
              <a:rPr lang="ja-JP" altLang="en-US" sz="3600" dirty="0"/>
              <a:t>南極大陸内陸高原に位置する「ドームふじ基地」は地球上で最も天体観測に適した場所であると考えられているが実際の観測条件調査はほとんど行われて</a:t>
            </a:r>
            <a:r>
              <a:rPr lang="ja-JP" altLang="en-US" sz="3600" dirty="0" smtClean="0"/>
              <a:t>いない。そこ</a:t>
            </a:r>
            <a:r>
              <a:rPr lang="ja-JP" altLang="en-US" sz="3600" dirty="0"/>
              <a:t>で我々は南極仕様の望遠鏡を開発</a:t>
            </a:r>
            <a:r>
              <a:rPr lang="ja-JP" altLang="en-US" sz="3600" dirty="0" smtClean="0"/>
              <a:t>し</a:t>
            </a:r>
            <a:r>
              <a:rPr lang="en-US" altLang="ja-JP" sz="3600" dirty="0" smtClean="0"/>
              <a:t>2011</a:t>
            </a:r>
            <a:r>
              <a:rPr lang="ja-JP" altLang="en-US" sz="3600" dirty="0"/>
              <a:t>年</a:t>
            </a:r>
            <a:r>
              <a:rPr lang="en-US" altLang="ja-JP" sz="3600" dirty="0"/>
              <a:t>1</a:t>
            </a:r>
            <a:r>
              <a:rPr lang="ja-JP" altLang="en-US" sz="3600" dirty="0"/>
              <a:t>月</a:t>
            </a:r>
            <a:r>
              <a:rPr lang="en-US" altLang="ja-JP" sz="3600" dirty="0"/>
              <a:t>25</a:t>
            </a:r>
            <a:r>
              <a:rPr lang="ja-JP" altLang="en-US" sz="3600" dirty="0"/>
              <a:t>日～</a:t>
            </a:r>
            <a:r>
              <a:rPr lang="en-US" altLang="ja-JP" sz="3600" dirty="0"/>
              <a:t>28</a:t>
            </a:r>
            <a:r>
              <a:rPr lang="ja-JP" altLang="en-US" sz="3600" dirty="0"/>
              <a:t>日にかけて大気揺らぎ</a:t>
            </a:r>
            <a:r>
              <a:rPr lang="en-US" altLang="ja-JP" sz="3600" dirty="0"/>
              <a:t>(</a:t>
            </a:r>
            <a:r>
              <a:rPr lang="ja-JP" altLang="en-US" sz="3600" dirty="0"/>
              <a:t>シーイング</a:t>
            </a:r>
            <a:r>
              <a:rPr lang="en-US" altLang="ja-JP" sz="3600" dirty="0"/>
              <a:t>)</a:t>
            </a:r>
            <a:r>
              <a:rPr lang="ja-JP" altLang="en-US" sz="3600" dirty="0"/>
              <a:t>の測定を実施した</a:t>
            </a:r>
            <a:r>
              <a:rPr lang="ja-JP" altLang="en-US" sz="3600" dirty="0" smtClean="0"/>
              <a:t>。観測の結果ドーム</a:t>
            </a:r>
            <a:r>
              <a:rPr lang="ja-JP" altLang="en-US" sz="3600" dirty="0"/>
              <a:t>ふじのシーイングは統計的に</a:t>
            </a:r>
            <a:r>
              <a:rPr lang="en-US" altLang="ja-JP" sz="3600" dirty="0"/>
              <a:t>2</a:t>
            </a:r>
            <a:r>
              <a:rPr lang="ja-JP" altLang="en-US" sz="3600" dirty="0" err="1"/>
              <a:t>つの</a:t>
            </a:r>
            <a:r>
              <a:rPr lang="ja-JP" altLang="en-US" sz="3600" dirty="0"/>
              <a:t>ピークがあり、それぞれ</a:t>
            </a:r>
            <a:r>
              <a:rPr lang="en-US" altLang="ja-JP" sz="3600" dirty="0"/>
              <a:t>0.72</a:t>
            </a:r>
            <a:r>
              <a:rPr lang="ja-JP" altLang="en-US" sz="3600" dirty="0" err="1"/>
              <a:t>、</a:t>
            </a:r>
            <a:r>
              <a:rPr lang="en-US" altLang="ja-JP" sz="3600" dirty="0"/>
              <a:t>1.3</a:t>
            </a:r>
            <a:r>
              <a:rPr lang="ja-JP" altLang="en-US" sz="3600" dirty="0"/>
              <a:t>秒角が期待され、</a:t>
            </a:r>
            <a:r>
              <a:rPr lang="en-US" altLang="ja-JP" sz="3600" dirty="0"/>
              <a:t>17</a:t>
            </a:r>
            <a:r>
              <a:rPr lang="ja-JP" altLang="en-US" sz="3600" dirty="0"/>
              <a:t>時付近に極小をとることが分かった。これ</a:t>
            </a:r>
            <a:r>
              <a:rPr lang="ja-JP" altLang="en-US" sz="3600" dirty="0" smtClean="0"/>
              <a:t>は他の南極大陸内陸高原</a:t>
            </a:r>
            <a:r>
              <a:rPr lang="en-US" altLang="ja-JP" sz="3600" dirty="0" smtClean="0"/>
              <a:t>(</a:t>
            </a:r>
            <a:r>
              <a:rPr lang="ja-JP" altLang="en-US" sz="3600" dirty="0" smtClean="0"/>
              <a:t>ドーム</a:t>
            </a:r>
            <a:r>
              <a:rPr lang="en-US" altLang="ja-JP" sz="3600" dirty="0"/>
              <a:t>C</a:t>
            </a:r>
            <a:r>
              <a:rPr lang="en-US" altLang="ja-JP" sz="3600" dirty="0" smtClean="0"/>
              <a:t>)</a:t>
            </a:r>
            <a:r>
              <a:rPr lang="ja-JP" altLang="en-US" sz="3600" dirty="0" err="1" smtClean="0"/>
              <a:t>での</a:t>
            </a:r>
            <a:r>
              <a:rPr lang="ja-JP" altLang="en-US" sz="3600" dirty="0" smtClean="0"/>
              <a:t>先行</a:t>
            </a:r>
            <a:r>
              <a:rPr lang="ja-JP" altLang="en-US" sz="3600" dirty="0"/>
              <a:t>研究</a:t>
            </a:r>
            <a:r>
              <a:rPr lang="ja-JP" altLang="en-US" sz="3600" dirty="0" smtClean="0"/>
              <a:t>と同じ</a:t>
            </a:r>
            <a:r>
              <a:rPr lang="ja-JP" altLang="en-US" sz="3600" dirty="0"/>
              <a:t>結果であった。しかし先行研究で指摘されていたシーイングと温度勾配との相関はほとんど無く</a:t>
            </a:r>
            <a:r>
              <a:rPr lang="ja-JP" altLang="en-US" sz="3600" dirty="0" smtClean="0"/>
              <a:t>、地上</a:t>
            </a:r>
            <a:r>
              <a:rPr lang="en-US" altLang="ja-JP" sz="3600" dirty="0"/>
              <a:t>16m</a:t>
            </a:r>
            <a:r>
              <a:rPr lang="ja-JP" altLang="en-US" sz="3600" dirty="0" err="1"/>
              <a:t>までの</a:t>
            </a:r>
            <a:r>
              <a:rPr lang="ja-JP" altLang="en-US" sz="3600" dirty="0"/>
              <a:t>温度と良い相関があることがわかった。これは地上付近に存在する接地境界層が乱流の主成分であるとする従来のモデルを否定するもの</a:t>
            </a:r>
            <a:r>
              <a:rPr lang="ja-JP" altLang="en-US" sz="3600" dirty="0" smtClean="0"/>
              <a:t>であった。</a:t>
            </a:r>
            <a:endParaRPr lang="ja-JP" altLang="en-US" sz="3600" dirty="0"/>
          </a:p>
        </p:txBody>
      </p:sp>
      <p:sp>
        <p:nvSpPr>
          <p:cNvPr id="184" name="テキスト ボックス 183"/>
          <p:cNvSpPr txBox="1"/>
          <p:nvPr/>
        </p:nvSpPr>
        <p:spPr>
          <a:xfrm>
            <a:off x="288000" y="29456964"/>
            <a:ext cx="14688000" cy="707886"/>
          </a:xfrm>
          <a:prstGeom prst="rect">
            <a:avLst/>
          </a:prstGeom>
          <a:solidFill>
            <a:schemeClr val="tx1">
              <a:lumMod val="65000"/>
              <a:lumOff val="35000"/>
            </a:schemeClr>
          </a:solidFill>
          <a:ln>
            <a:solidFill>
              <a:schemeClr val="tx1">
                <a:lumMod val="65000"/>
                <a:lumOff val="35000"/>
              </a:schemeClr>
            </a:solidFill>
          </a:ln>
        </p:spPr>
        <p:txBody>
          <a:bodyPr wrap="square" rtlCol="0">
            <a:spAutoFit/>
          </a:bodyPr>
          <a:lstStyle/>
          <a:p>
            <a:r>
              <a:rPr kumimoji="1" lang="en-US" altLang="ja-JP" sz="4000" dirty="0" smtClean="0">
                <a:solidFill>
                  <a:schemeClr val="bg1"/>
                </a:solidFill>
              </a:rPr>
              <a:t>  3. </a:t>
            </a:r>
            <a:r>
              <a:rPr kumimoji="1" lang="ja-JP" altLang="en-US" sz="4000" dirty="0" smtClean="0">
                <a:solidFill>
                  <a:schemeClr val="bg1"/>
                </a:solidFill>
              </a:rPr>
              <a:t>ドーム</a:t>
            </a:r>
            <a:r>
              <a:rPr kumimoji="1" lang="en-US" altLang="ja-JP" sz="4000" dirty="0" smtClean="0">
                <a:solidFill>
                  <a:schemeClr val="bg1"/>
                </a:solidFill>
              </a:rPr>
              <a:t>C</a:t>
            </a:r>
            <a:r>
              <a:rPr kumimoji="1" lang="ja-JP" altLang="en-US" sz="4000" dirty="0" err="1" smtClean="0">
                <a:solidFill>
                  <a:schemeClr val="bg1"/>
                </a:solidFill>
              </a:rPr>
              <a:t>での</a:t>
            </a:r>
            <a:r>
              <a:rPr kumimoji="1" lang="ja-JP" altLang="en-US" sz="4000" dirty="0" smtClean="0">
                <a:solidFill>
                  <a:schemeClr val="bg1"/>
                </a:solidFill>
              </a:rPr>
              <a:t>先行研究の結果</a:t>
            </a:r>
            <a:endParaRPr kumimoji="1" lang="ja-JP" altLang="en-US" sz="4000" dirty="0">
              <a:solidFill>
                <a:schemeClr val="bg1"/>
              </a:solidFill>
            </a:endParaRPr>
          </a:p>
        </p:txBody>
      </p:sp>
      <p:sp>
        <p:nvSpPr>
          <p:cNvPr id="183" name="正方形/長方形 182"/>
          <p:cNvSpPr/>
          <p:nvPr/>
        </p:nvSpPr>
        <p:spPr>
          <a:xfrm>
            <a:off x="288000" y="30164850"/>
            <a:ext cx="14688000" cy="8437130"/>
          </a:xfrm>
          <a:prstGeom prst="rect">
            <a:avLst/>
          </a:prstGeom>
          <a:solidFill>
            <a:schemeClr val="bg1">
              <a:alpha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0" name="正方形/長方形 159"/>
          <p:cNvSpPr/>
          <p:nvPr/>
        </p:nvSpPr>
        <p:spPr>
          <a:xfrm>
            <a:off x="288000" y="39826116"/>
            <a:ext cx="29700000" cy="2604482"/>
          </a:xfrm>
          <a:prstGeom prst="rect">
            <a:avLst/>
          </a:prstGeom>
          <a:solidFill>
            <a:schemeClr val="bg1">
              <a:alpha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5300000" y="9366732"/>
            <a:ext cx="14688000" cy="4260666"/>
          </a:xfrm>
          <a:prstGeom prst="rect">
            <a:avLst/>
          </a:prstGeom>
          <a:solidFill>
            <a:schemeClr val="bg1">
              <a:alpha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288000" y="9392275"/>
            <a:ext cx="14688000" cy="6887225"/>
          </a:xfrm>
          <a:prstGeom prst="rect">
            <a:avLst/>
          </a:prstGeom>
          <a:solidFill>
            <a:schemeClr val="bg1">
              <a:alpha val="40000"/>
            </a:schemeClr>
          </a:solidFill>
          <a:ln>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pPr algn="ctr"/>
            <a:endParaRPr kumimoji="1" lang="ja-JP" altLang="en-US" dirty="0"/>
          </a:p>
        </p:txBody>
      </p:sp>
      <p:sp>
        <p:nvSpPr>
          <p:cNvPr id="33" name="正方形/長方形 32"/>
          <p:cNvSpPr/>
          <p:nvPr/>
        </p:nvSpPr>
        <p:spPr>
          <a:xfrm>
            <a:off x="288000" y="17419434"/>
            <a:ext cx="14688000" cy="11722832"/>
          </a:xfrm>
          <a:prstGeom prst="rect">
            <a:avLst/>
          </a:prstGeom>
          <a:solidFill>
            <a:schemeClr val="bg1">
              <a:alpha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正方形/長方形 27"/>
          <p:cNvSpPr/>
          <p:nvPr/>
        </p:nvSpPr>
        <p:spPr>
          <a:xfrm>
            <a:off x="15300000" y="14767331"/>
            <a:ext cx="14688000" cy="23834649"/>
          </a:xfrm>
          <a:prstGeom prst="rect">
            <a:avLst/>
          </a:prstGeom>
          <a:solidFill>
            <a:schemeClr val="bg1">
              <a:alpha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8503" y="1684230"/>
            <a:ext cx="30261370" cy="1862048"/>
          </a:xfrm>
          <a:prstGeom prst="rect">
            <a:avLst/>
          </a:prstGeom>
        </p:spPr>
        <p:txBody>
          <a:bodyPr wrap="square">
            <a:spAutoFit/>
          </a:bodyPr>
          <a:lstStyle/>
          <a:p>
            <a:pPr algn="ctr"/>
            <a:r>
              <a:rPr lang="ja-JP" altLang="en-US" sz="11500" b="1" dirty="0"/>
              <a:t>南極ドームふじ</a:t>
            </a:r>
            <a:r>
              <a:rPr lang="ja-JP" altLang="en-US" sz="11500" b="1" dirty="0" smtClean="0"/>
              <a:t>基地の</a:t>
            </a:r>
            <a:r>
              <a:rPr lang="ja-JP" altLang="en-US" sz="11500" b="1" dirty="0"/>
              <a:t>天文</a:t>
            </a:r>
            <a:r>
              <a:rPr lang="ja-JP" altLang="en-US" sz="11500" b="1" dirty="0" smtClean="0"/>
              <a:t>観測</a:t>
            </a:r>
            <a:endParaRPr lang="ja-JP" altLang="en-US" sz="11500" b="1" dirty="0"/>
          </a:p>
        </p:txBody>
      </p:sp>
      <p:sp>
        <p:nvSpPr>
          <p:cNvPr id="6" name="正方形/長方形 5"/>
          <p:cNvSpPr/>
          <p:nvPr/>
        </p:nvSpPr>
        <p:spPr>
          <a:xfrm>
            <a:off x="5238000" y="3696391"/>
            <a:ext cx="19800000" cy="707886"/>
          </a:xfrm>
          <a:prstGeom prst="rect">
            <a:avLst/>
          </a:prstGeom>
          <a:solidFill>
            <a:schemeClr val="tx1">
              <a:lumMod val="65000"/>
              <a:lumOff val="35000"/>
            </a:schemeClr>
          </a:solidFill>
          <a:ln>
            <a:solidFill>
              <a:schemeClr val="tx1">
                <a:lumMod val="65000"/>
                <a:lumOff val="35000"/>
              </a:schemeClr>
            </a:solidFill>
          </a:ln>
        </p:spPr>
        <p:txBody>
          <a:bodyPr wrap="square">
            <a:spAutoFit/>
          </a:bodyPr>
          <a:lstStyle/>
          <a:p>
            <a:pPr algn="ctr"/>
            <a:r>
              <a:rPr lang="zh-TW" altLang="en-US" sz="4000" dirty="0">
                <a:solidFill>
                  <a:schemeClr val="bg1"/>
                </a:solidFill>
                <a:latin typeface="ＭＳ Ｐゴシック" pitchFamily="50" charset="-128"/>
                <a:ea typeface="ＭＳ Ｐゴシック" pitchFamily="50" charset="-128"/>
              </a:rPr>
              <a:t>○沖田博文</a:t>
            </a:r>
            <a:r>
              <a:rPr lang="en-US" altLang="zh-TW" sz="4000" dirty="0">
                <a:solidFill>
                  <a:schemeClr val="bg1"/>
                </a:solidFill>
                <a:latin typeface="ＭＳ Ｐゴシック" pitchFamily="50" charset="-128"/>
                <a:ea typeface="ＭＳ Ｐゴシック" pitchFamily="50" charset="-128"/>
              </a:rPr>
              <a:t>(</a:t>
            </a:r>
            <a:r>
              <a:rPr lang="zh-TW" altLang="en-US" sz="4000" dirty="0">
                <a:solidFill>
                  <a:schemeClr val="bg1"/>
                </a:solidFill>
                <a:latin typeface="ＭＳ Ｐゴシック" pitchFamily="50" charset="-128"/>
                <a:ea typeface="ＭＳ Ｐゴシック" pitchFamily="50" charset="-128"/>
              </a:rPr>
              <a:t>東北</a:t>
            </a:r>
            <a:r>
              <a:rPr lang="zh-TW" altLang="en-US" sz="4000" dirty="0" smtClean="0">
                <a:solidFill>
                  <a:schemeClr val="bg1"/>
                </a:solidFill>
                <a:latin typeface="ＭＳ Ｐゴシック" pitchFamily="50" charset="-128"/>
                <a:ea typeface="ＭＳ Ｐゴシック" pitchFamily="50" charset="-128"/>
              </a:rPr>
              <a:t>大学</a:t>
            </a:r>
            <a:r>
              <a:rPr lang="ja-JP" altLang="en-US" sz="4000" dirty="0" smtClean="0">
                <a:solidFill>
                  <a:schemeClr val="bg1"/>
                </a:solidFill>
                <a:latin typeface="ＭＳ Ｐゴシック" pitchFamily="50" charset="-128"/>
                <a:ea typeface="ＭＳ Ｐゴシック" pitchFamily="50" charset="-128"/>
              </a:rPr>
              <a:t>大学院理学研究科天文学専攻・国立極地研究所</a:t>
            </a:r>
            <a:r>
              <a:rPr lang="en-US" altLang="zh-TW" sz="4000" dirty="0" smtClean="0">
                <a:solidFill>
                  <a:schemeClr val="bg1"/>
                </a:solidFill>
                <a:latin typeface="ＭＳ Ｐゴシック" pitchFamily="50" charset="-128"/>
                <a:ea typeface="ＭＳ Ｐゴシック" pitchFamily="50" charset="-128"/>
              </a:rPr>
              <a:t>)</a:t>
            </a:r>
            <a:endParaRPr lang="ja-JP" altLang="en-US" sz="4000" dirty="0">
              <a:solidFill>
                <a:schemeClr val="bg1"/>
              </a:solidFill>
              <a:latin typeface="ＭＳ Ｐゴシック" pitchFamily="50" charset="-128"/>
              <a:ea typeface="ＭＳ Ｐゴシック" pitchFamily="50" charset="-128"/>
            </a:endParaRPr>
          </a:p>
        </p:txBody>
      </p:sp>
      <p:sp>
        <p:nvSpPr>
          <p:cNvPr id="8" name="正方形/長方形 7"/>
          <p:cNvSpPr/>
          <p:nvPr/>
        </p:nvSpPr>
        <p:spPr>
          <a:xfrm>
            <a:off x="288000" y="288000"/>
            <a:ext cx="1612942" cy="1200329"/>
          </a:xfrm>
          <a:prstGeom prst="rect">
            <a:avLst/>
          </a:prstGeom>
          <a:solidFill>
            <a:schemeClr val="bg1">
              <a:alpha val="40000"/>
            </a:schemeClr>
          </a:solidFill>
        </p:spPr>
        <p:txBody>
          <a:bodyPr wrap="none">
            <a:spAutoFit/>
          </a:bodyPr>
          <a:lstStyle/>
          <a:p>
            <a:r>
              <a:rPr lang="en-US" altLang="ja-JP" sz="7200" b="1" dirty="0" smtClean="0"/>
              <a:t>P08</a:t>
            </a:r>
            <a:endParaRPr lang="ja-JP" altLang="en-US" sz="6000" b="1" dirty="0"/>
          </a:p>
        </p:txBody>
      </p:sp>
      <p:sp>
        <p:nvSpPr>
          <p:cNvPr id="9" name="正方形/長方形 8"/>
          <p:cNvSpPr/>
          <p:nvPr/>
        </p:nvSpPr>
        <p:spPr>
          <a:xfrm>
            <a:off x="14635931" y="288000"/>
            <a:ext cx="15365104" cy="646331"/>
          </a:xfrm>
          <a:prstGeom prst="rect">
            <a:avLst/>
          </a:prstGeom>
          <a:solidFill>
            <a:schemeClr val="bg1">
              <a:alpha val="40000"/>
            </a:schemeClr>
          </a:solidFill>
        </p:spPr>
        <p:txBody>
          <a:bodyPr wrap="none">
            <a:spAutoFit/>
          </a:bodyPr>
          <a:lstStyle/>
          <a:p>
            <a:r>
              <a:rPr lang="en-US" altLang="ja-JP" sz="3600" dirty="0" smtClean="0"/>
              <a:t>6</a:t>
            </a:r>
            <a:r>
              <a:rPr lang="ja-JP" altLang="en-US" sz="3600" dirty="0" smtClean="0"/>
              <a:t>専攻</a:t>
            </a:r>
            <a:r>
              <a:rPr lang="ja-JP" altLang="en-US" sz="3600" dirty="0"/>
              <a:t>合同シンポジウム「</a:t>
            </a:r>
            <a:r>
              <a:rPr lang="ja-JP" altLang="en-US" sz="3600" dirty="0" smtClean="0"/>
              <a:t>ヤングブレインズ</a:t>
            </a:r>
            <a:r>
              <a:rPr lang="ja-JP" altLang="en-US" sz="3600" dirty="0"/>
              <a:t>の連携による学際的研究</a:t>
            </a:r>
            <a:r>
              <a:rPr lang="ja-JP" altLang="en-US" sz="3600" dirty="0" smtClean="0"/>
              <a:t>の新展開」</a:t>
            </a:r>
            <a:endParaRPr lang="ja-JP" altLang="en-US" sz="3200" dirty="0">
              <a:ea typeface="ＭＳ Ｐゴシック" pitchFamily="50" charset="-128"/>
            </a:endParaRPr>
          </a:p>
        </p:txBody>
      </p:sp>
      <p:pic>
        <p:nvPicPr>
          <p:cNvPr id="10" name="Picture 3" descr="C:\Private\南極写真\jpg_内陸旅行\DSC_7314.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5351327" y="1684229"/>
            <a:ext cx="4406284" cy="27200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3" descr="学章"/>
          <p:cNvPicPr>
            <a:picLocks noChangeAspect="1" noChangeArrowheads="1"/>
          </p:cNvPicPr>
          <p:nvPr/>
        </p:nvPicPr>
        <p:blipFill>
          <a:blip r:embed="rId4" cstate="print"/>
          <a:srcRect l="25696" r="51820"/>
          <a:stretch>
            <a:fillRect/>
          </a:stretch>
        </p:blipFill>
        <p:spPr bwMode="auto">
          <a:xfrm>
            <a:off x="522363" y="2106318"/>
            <a:ext cx="1588248" cy="1800000"/>
          </a:xfrm>
          <a:prstGeom prst="rect">
            <a:avLst/>
          </a:prstGeom>
          <a:blipFill dpi="0" rotWithShape="1">
            <a:blip r:embed="rId5">
              <a:alphaModFix amt="2000"/>
            </a:blip>
            <a:srcRect/>
            <a:tile tx="0" ty="0" sx="100000" sy="100000" flip="none" algn="tl"/>
          </a:blipFill>
        </p:spPr>
      </p:pic>
      <p:pic>
        <p:nvPicPr>
          <p:cNvPr id="13" name="Picture 2" descr="C:\Research\D1\JARE52_ロゴ「正式版」.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841" t="15931" r="19917" b="16579"/>
          <a:stretch/>
        </p:blipFill>
        <p:spPr bwMode="auto">
          <a:xfrm>
            <a:off x="2381173" y="2106318"/>
            <a:ext cx="2119860" cy="1800000"/>
          </a:xfrm>
          <a:prstGeom prst="rect">
            <a:avLst/>
          </a:prstGeom>
          <a:blipFill dpi="0" rotWithShape="1">
            <a:blip r:embed="rId5">
              <a:alphaModFix amt="2000"/>
            </a:blip>
            <a:srcRect/>
            <a:tile tx="0" ty="0" sx="100000" sy="100000" flip="none" algn="tl"/>
          </a:blipFill>
          <a:extLst/>
        </p:spPr>
      </p:pic>
      <p:sp>
        <p:nvSpPr>
          <p:cNvPr id="21" name="テキスト ボックス 20"/>
          <p:cNvSpPr txBox="1"/>
          <p:nvPr/>
        </p:nvSpPr>
        <p:spPr>
          <a:xfrm>
            <a:off x="15300000" y="14059445"/>
            <a:ext cx="14688000" cy="707886"/>
          </a:xfrm>
          <a:prstGeom prst="rect">
            <a:avLst/>
          </a:prstGeom>
          <a:solidFill>
            <a:schemeClr val="tx1">
              <a:lumMod val="65000"/>
              <a:lumOff val="35000"/>
            </a:schemeClr>
          </a:solidFill>
          <a:ln>
            <a:solidFill>
              <a:schemeClr val="tx1">
                <a:lumMod val="65000"/>
                <a:lumOff val="35000"/>
              </a:schemeClr>
            </a:solidFill>
          </a:ln>
        </p:spPr>
        <p:txBody>
          <a:bodyPr wrap="square" rtlCol="0">
            <a:spAutoFit/>
          </a:bodyPr>
          <a:lstStyle/>
          <a:p>
            <a:r>
              <a:rPr kumimoji="1" lang="en-US" altLang="ja-JP" sz="4000" dirty="0" smtClean="0">
                <a:solidFill>
                  <a:schemeClr val="bg1"/>
                </a:solidFill>
              </a:rPr>
              <a:t>  </a:t>
            </a:r>
            <a:r>
              <a:rPr lang="en-US" altLang="ja-JP" sz="4000" dirty="0">
                <a:solidFill>
                  <a:schemeClr val="bg1"/>
                </a:solidFill>
              </a:rPr>
              <a:t>5</a:t>
            </a:r>
            <a:r>
              <a:rPr kumimoji="1" lang="en-US" altLang="ja-JP" sz="4000" dirty="0" smtClean="0">
                <a:solidFill>
                  <a:schemeClr val="bg1"/>
                </a:solidFill>
              </a:rPr>
              <a:t>. </a:t>
            </a:r>
            <a:r>
              <a:rPr kumimoji="1" lang="ja-JP" altLang="en-US" sz="4000" dirty="0" smtClean="0">
                <a:solidFill>
                  <a:schemeClr val="bg1"/>
                </a:solidFill>
              </a:rPr>
              <a:t>結果・考察</a:t>
            </a:r>
            <a:endParaRPr kumimoji="1" lang="ja-JP" altLang="en-US" sz="4000" dirty="0">
              <a:solidFill>
                <a:schemeClr val="bg1"/>
              </a:solidFill>
            </a:endParaRPr>
          </a:p>
        </p:txBody>
      </p:sp>
      <p:sp>
        <p:nvSpPr>
          <p:cNvPr id="17" name="テキスト ボックス 16"/>
          <p:cNvSpPr txBox="1"/>
          <p:nvPr/>
        </p:nvSpPr>
        <p:spPr>
          <a:xfrm>
            <a:off x="288000" y="8670889"/>
            <a:ext cx="14688000" cy="707886"/>
          </a:xfrm>
          <a:prstGeom prst="rect">
            <a:avLst/>
          </a:prstGeom>
          <a:solidFill>
            <a:schemeClr val="tx1">
              <a:lumMod val="65000"/>
              <a:lumOff val="35000"/>
            </a:schemeClr>
          </a:solidFill>
          <a:ln>
            <a:solidFill>
              <a:schemeClr val="tx1">
                <a:lumMod val="65000"/>
                <a:lumOff val="35000"/>
              </a:schemeClr>
            </a:solidFill>
          </a:ln>
        </p:spPr>
        <p:txBody>
          <a:bodyPr wrap="square" rtlCol="0">
            <a:spAutoFit/>
          </a:bodyPr>
          <a:lstStyle/>
          <a:p>
            <a:r>
              <a:rPr lang="en-US" altLang="ja-JP" sz="4000" dirty="0">
                <a:solidFill>
                  <a:schemeClr val="bg1"/>
                </a:solidFill>
              </a:rPr>
              <a:t> </a:t>
            </a:r>
            <a:r>
              <a:rPr lang="en-US" altLang="ja-JP" sz="4000" dirty="0" smtClean="0">
                <a:solidFill>
                  <a:schemeClr val="bg1"/>
                </a:solidFill>
              </a:rPr>
              <a:t> </a:t>
            </a:r>
            <a:r>
              <a:rPr kumimoji="1" lang="en-US" altLang="ja-JP" sz="4000" dirty="0" smtClean="0">
                <a:solidFill>
                  <a:schemeClr val="bg1"/>
                </a:solidFill>
              </a:rPr>
              <a:t>1. </a:t>
            </a:r>
            <a:r>
              <a:rPr kumimoji="1" lang="ja-JP" altLang="en-US" sz="4000" dirty="0" smtClean="0">
                <a:solidFill>
                  <a:schemeClr val="bg1"/>
                </a:solidFill>
              </a:rPr>
              <a:t>天体サイトとしての南極</a:t>
            </a:r>
            <a:endParaRPr kumimoji="1" lang="ja-JP" altLang="en-US" sz="4000" dirty="0">
              <a:solidFill>
                <a:schemeClr val="bg1"/>
              </a:solidFill>
            </a:endParaRPr>
          </a:p>
        </p:txBody>
      </p:sp>
      <p:sp>
        <p:nvSpPr>
          <p:cNvPr id="18" name="テキスト ボックス 17"/>
          <p:cNvSpPr txBox="1"/>
          <p:nvPr/>
        </p:nvSpPr>
        <p:spPr>
          <a:xfrm>
            <a:off x="288000" y="16711548"/>
            <a:ext cx="14688000" cy="707886"/>
          </a:xfrm>
          <a:prstGeom prst="rect">
            <a:avLst/>
          </a:prstGeom>
          <a:solidFill>
            <a:schemeClr val="tx1">
              <a:lumMod val="65000"/>
              <a:lumOff val="35000"/>
            </a:schemeClr>
          </a:solidFill>
          <a:ln>
            <a:solidFill>
              <a:schemeClr val="tx1">
                <a:lumMod val="65000"/>
                <a:lumOff val="35000"/>
              </a:schemeClr>
            </a:solidFill>
          </a:ln>
        </p:spPr>
        <p:txBody>
          <a:bodyPr wrap="square" rtlCol="0">
            <a:spAutoFit/>
          </a:bodyPr>
          <a:lstStyle/>
          <a:p>
            <a:r>
              <a:rPr kumimoji="1" lang="en-US" altLang="ja-JP" sz="4000" dirty="0" smtClean="0">
                <a:solidFill>
                  <a:schemeClr val="bg1"/>
                </a:solidFill>
              </a:rPr>
              <a:t>  2. </a:t>
            </a:r>
            <a:r>
              <a:rPr lang="ja-JP" altLang="en-US" sz="4000" dirty="0">
                <a:solidFill>
                  <a:schemeClr val="bg1"/>
                </a:solidFill>
              </a:rPr>
              <a:t>大気</a:t>
            </a:r>
            <a:r>
              <a:rPr lang="ja-JP" altLang="en-US" sz="4000" dirty="0" smtClean="0">
                <a:solidFill>
                  <a:schemeClr val="bg1"/>
                </a:solidFill>
              </a:rPr>
              <a:t>揺らぎ（シーイング）</a:t>
            </a:r>
            <a:endParaRPr kumimoji="1" lang="ja-JP" altLang="en-US" sz="4000" dirty="0">
              <a:solidFill>
                <a:schemeClr val="bg1"/>
              </a:solidFill>
            </a:endParaRPr>
          </a:p>
        </p:txBody>
      </p:sp>
      <p:sp>
        <p:nvSpPr>
          <p:cNvPr id="22" name="テキスト ボックス 21"/>
          <p:cNvSpPr txBox="1"/>
          <p:nvPr/>
        </p:nvSpPr>
        <p:spPr>
          <a:xfrm>
            <a:off x="15300000" y="8658846"/>
            <a:ext cx="14688000" cy="707886"/>
          </a:xfrm>
          <a:prstGeom prst="rect">
            <a:avLst/>
          </a:prstGeom>
          <a:solidFill>
            <a:schemeClr val="tx1">
              <a:lumMod val="65000"/>
              <a:lumOff val="35000"/>
            </a:schemeClr>
          </a:solidFill>
          <a:ln>
            <a:solidFill>
              <a:schemeClr val="tx1">
                <a:lumMod val="65000"/>
                <a:lumOff val="35000"/>
              </a:schemeClr>
            </a:solidFill>
          </a:ln>
        </p:spPr>
        <p:txBody>
          <a:bodyPr wrap="square" rtlCol="0">
            <a:spAutoFit/>
          </a:bodyPr>
          <a:lstStyle/>
          <a:p>
            <a:r>
              <a:rPr kumimoji="1" lang="en-US" altLang="ja-JP" sz="4000" dirty="0" smtClean="0">
                <a:solidFill>
                  <a:schemeClr val="bg1"/>
                </a:solidFill>
              </a:rPr>
              <a:t>  4. </a:t>
            </a:r>
            <a:r>
              <a:rPr kumimoji="1" lang="ja-JP" altLang="en-US" sz="4000" dirty="0" smtClean="0">
                <a:solidFill>
                  <a:schemeClr val="bg1"/>
                </a:solidFill>
              </a:rPr>
              <a:t>ドームふじ基地での観測</a:t>
            </a:r>
            <a:endParaRPr kumimoji="1" lang="ja-JP" altLang="en-US" sz="4000" dirty="0">
              <a:solidFill>
                <a:schemeClr val="bg1"/>
              </a:solidFill>
            </a:endParaRPr>
          </a:p>
        </p:txBody>
      </p:sp>
      <p:sp>
        <p:nvSpPr>
          <p:cNvPr id="161" name="テキスト ボックス 160"/>
          <p:cNvSpPr txBox="1"/>
          <p:nvPr/>
        </p:nvSpPr>
        <p:spPr>
          <a:xfrm>
            <a:off x="288000" y="39118230"/>
            <a:ext cx="29700000" cy="707886"/>
          </a:xfrm>
          <a:prstGeom prst="rect">
            <a:avLst/>
          </a:prstGeom>
          <a:solidFill>
            <a:schemeClr val="tx1">
              <a:lumMod val="65000"/>
              <a:lumOff val="35000"/>
            </a:schemeClr>
          </a:solidFill>
          <a:ln>
            <a:solidFill>
              <a:schemeClr val="tx1">
                <a:lumMod val="65000"/>
                <a:lumOff val="35000"/>
              </a:schemeClr>
            </a:solidFill>
          </a:ln>
        </p:spPr>
        <p:txBody>
          <a:bodyPr wrap="square" rtlCol="0">
            <a:spAutoFit/>
          </a:bodyPr>
          <a:lstStyle/>
          <a:p>
            <a:r>
              <a:rPr lang="ja-JP" altLang="en-US" sz="4000" dirty="0" smtClean="0">
                <a:solidFill>
                  <a:schemeClr val="bg1"/>
                </a:solidFill>
              </a:rPr>
              <a:t>  </a:t>
            </a:r>
            <a:r>
              <a:rPr lang="en-US" altLang="ja-JP" sz="4000" dirty="0" smtClean="0">
                <a:solidFill>
                  <a:schemeClr val="bg1"/>
                </a:solidFill>
              </a:rPr>
              <a:t>6. </a:t>
            </a:r>
            <a:r>
              <a:rPr lang="ja-JP" altLang="en-US" sz="4000" dirty="0" smtClean="0">
                <a:solidFill>
                  <a:schemeClr val="bg1"/>
                </a:solidFill>
              </a:rPr>
              <a:t>まとめ・</a:t>
            </a:r>
            <a:r>
              <a:rPr lang="en-US" altLang="ja-JP" sz="4000" dirty="0" smtClean="0">
                <a:solidFill>
                  <a:schemeClr val="bg1"/>
                </a:solidFill>
              </a:rPr>
              <a:t>Future Work</a:t>
            </a:r>
            <a:endParaRPr kumimoji="1" lang="ja-JP" altLang="en-US" sz="4000" dirty="0">
              <a:solidFill>
                <a:schemeClr val="bg1"/>
              </a:solidFill>
            </a:endParaRPr>
          </a:p>
        </p:txBody>
      </p:sp>
      <p:pic>
        <p:nvPicPr>
          <p:cNvPr id="140" name="Picture 2" descr="F:\D1\2010_05_SPIE\Oral_presentation\fig1.jpg"/>
          <p:cNvPicPr>
            <a:picLocks noChangeAspect="1" noChangeArrowheads="1"/>
          </p:cNvPicPr>
          <p:nvPr/>
        </p:nvPicPr>
        <p:blipFill>
          <a:blip r:embed="rId7" cstate="print"/>
          <a:srcRect/>
          <a:stretch>
            <a:fillRect/>
          </a:stretch>
        </p:blipFill>
        <p:spPr bwMode="auto">
          <a:xfrm>
            <a:off x="9723385" y="9654764"/>
            <a:ext cx="4320000" cy="2962287"/>
          </a:xfrm>
          <a:prstGeom prst="rect">
            <a:avLst/>
          </a:prstGeom>
          <a:noFill/>
        </p:spPr>
      </p:pic>
      <p:sp>
        <p:nvSpPr>
          <p:cNvPr id="141" name="テキスト ボックス 140"/>
          <p:cNvSpPr txBox="1"/>
          <p:nvPr/>
        </p:nvSpPr>
        <p:spPr>
          <a:xfrm>
            <a:off x="9595371" y="12640686"/>
            <a:ext cx="4610097" cy="1323439"/>
          </a:xfrm>
          <a:prstGeom prst="rect">
            <a:avLst/>
          </a:prstGeom>
          <a:noFill/>
        </p:spPr>
        <p:txBody>
          <a:bodyPr wrap="square" rtlCol="0">
            <a:spAutoFit/>
          </a:bodyPr>
          <a:lstStyle/>
          <a:p>
            <a:pPr algn="just"/>
            <a:r>
              <a:rPr kumimoji="1" lang="ja-JP" altLang="en-US" sz="2000" dirty="0" smtClean="0"/>
              <a:t>南極大陸の地図。</a:t>
            </a:r>
            <a:r>
              <a:rPr kumimoji="1" lang="en-US" altLang="ja-JP" sz="2000" dirty="0" smtClean="0"/>
              <a:t>Dome</a:t>
            </a:r>
            <a:r>
              <a:rPr kumimoji="1" lang="ja-JP" altLang="en-US" sz="2000" dirty="0" smtClean="0"/>
              <a:t>とは雪が降り積もって出来た高原上の地形を意味し、ピークはそれぞれ</a:t>
            </a:r>
            <a:r>
              <a:rPr kumimoji="1" lang="en-US" altLang="ja-JP" sz="2000" dirty="0" smtClean="0"/>
              <a:t>A, C, Fuji</a:t>
            </a:r>
            <a:r>
              <a:rPr kumimoji="1" lang="ja-JP" altLang="en-US" sz="2000" dirty="0" smtClean="0"/>
              <a:t>とよばれ基地が建設されている。</a:t>
            </a:r>
            <a:r>
              <a:rPr lang="en-US" altLang="ja-JP" sz="2000" dirty="0"/>
              <a:t>(</a:t>
            </a:r>
            <a:r>
              <a:rPr kumimoji="1" lang="en-US" altLang="ja-JP" sz="2000" dirty="0" smtClean="0"/>
              <a:t>Okita et al . 2010)</a:t>
            </a:r>
            <a:endParaRPr kumimoji="1" lang="ja-JP" altLang="en-US" sz="2000" dirty="0"/>
          </a:p>
        </p:txBody>
      </p:sp>
      <p:sp>
        <p:nvSpPr>
          <p:cNvPr id="142" name="Rectangle 43"/>
          <p:cNvSpPr>
            <a:spLocks noChangeArrowheads="1"/>
          </p:cNvSpPr>
          <p:nvPr/>
        </p:nvSpPr>
        <p:spPr bwMode="auto">
          <a:xfrm>
            <a:off x="1756146" y="10217812"/>
            <a:ext cx="6399065" cy="286232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3600" dirty="0" smtClean="0"/>
              <a:t>南緯</a:t>
            </a:r>
            <a:r>
              <a:rPr lang="en-US" altLang="ja-JP" sz="3600" dirty="0" smtClean="0"/>
              <a:t>77</a:t>
            </a:r>
            <a:r>
              <a:rPr lang="en-US" altLang="ja-JP" sz="3600" baseline="30000" dirty="0" smtClean="0"/>
              <a:t>O</a:t>
            </a:r>
            <a:r>
              <a:rPr lang="en-US" altLang="ja-JP" sz="3600" dirty="0" smtClean="0"/>
              <a:t>19’</a:t>
            </a:r>
            <a:r>
              <a:rPr lang="ja-JP" altLang="en-US" sz="3600" dirty="0" err="1" smtClean="0"/>
              <a:t>、</a:t>
            </a:r>
            <a:r>
              <a:rPr lang="ja-JP" altLang="en-US" sz="3600" dirty="0" smtClean="0"/>
              <a:t>東経</a:t>
            </a:r>
            <a:r>
              <a:rPr lang="en-US" altLang="ja-JP" sz="3600" dirty="0" smtClean="0"/>
              <a:t>39</a:t>
            </a:r>
            <a:r>
              <a:rPr lang="en-US" altLang="ja-JP" sz="3600" baseline="30000" dirty="0" smtClean="0"/>
              <a:t>O</a:t>
            </a:r>
            <a:r>
              <a:rPr lang="en-US" altLang="ja-JP" sz="3600" dirty="0" smtClean="0"/>
              <a:t>42’</a:t>
            </a:r>
          </a:p>
          <a:p>
            <a:r>
              <a:rPr lang="ja-JP" altLang="en-US" sz="3600" dirty="0" smtClean="0"/>
              <a:t>標高</a:t>
            </a:r>
            <a:r>
              <a:rPr lang="en-US" altLang="ja-JP" sz="3600" dirty="0" smtClean="0"/>
              <a:t>3,810m</a:t>
            </a:r>
            <a:r>
              <a:rPr lang="ja-JP" altLang="en-US" sz="3600" dirty="0" err="1"/>
              <a:t>、</a:t>
            </a:r>
            <a:r>
              <a:rPr lang="en-US" altLang="ja-JP" sz="3600" dirty="0" smtClean="0"/>
              <a:t>0.6</a:t>
            </a:r>
            <a:r>
              <a:rPr lang="ja-JP" altLang="en-US" sz="3600" dirty="0" smtClean="0"/>
              <a:t>気圧</a:t>
            </a:r>
            <a:endParaRPr lang="en-US" altLang="ja-JP" sz="3600" dirty="0"/>
          </a:p>
          <a:p>
            <a:r>
              <a:rPr lang="ja-JP" altLang="en-US" sz="3600" dirty="0" smtClean="0"/>
              <a:t>最低気温</a:t>
            </a:r>
            <a:r>
              <a:rPr lang="en-US" altLang="ja-JP" sz="3600" dirty="0" smtClean="0"/>
              <a:t>-</a:t>
            </a:r>
            <a:r>
              <a:rPr lang="en-US" altLang="ja-JP" sz="3600" dirty="0"/>
              <a:t>80</a:t>
            </a:r>
            <a:r>
              <a:rPr lang="ja-JP" altLang="en-US" sz="3600" dirty="0" smtClean="0"/>
              <a:t>℃</a:t>
            </a:r>
            <a:r>
              <a:rPr lang="ja-JP" altLang="en-US" sz="3600" dirty="0"/>
              <a:t>、</a:t>
            </a:r>
            <a:r>
              <a:rPr lang="ja-JP" altLang="en-US" sz="3600" dirty="0" smtClean="0"/>
              <a:t>年平均</a:t>
            </a:r>
            <a:r>
              <a:rPr lang="en-US" altLang="ja-JP" sz="3600" dirty="0" smtClean="0"/>
              <a:t>-54.4</a:t>
            </a:r>
            <a:r>
              <a:rPr lang="ja-JP" altLang="en-US" sz="3600" dirty="0" smtClean="0"/>
              <a:t>℃</a:t>
            </a:r>
            <a:endParaRPr lang="en-US" altLang="ja-JP" sz="3600" dirty="0" smtClean="0"/>
          </a:p>
          <a:p>
            <a:r>
              <a:rPr lang="ja-JP" altLang="en-US" sz="3600" dirty="0"/>
              <a:t>常に極高気圧帯が卓越し</a:t>
            </a:r>
            <a:r>
              <a:rPr lang="ja-JP" altLang="en-US" sz="3600" dirty="0" smtClean="0"/>
              <a:t>晴天</a:t>
            </a:r>
            <a:endParaRPr lang="en-US" altLang="ja-JP" sz="3600" dirty="0" smtClean="0"/>
          </a:p>
          <a:p>
            <a:r>
              <a:rPr lang="ja-JP" altLang="en-US" sz="3600" dirty="0" smtClean="0"/>
              <a:t>ブリザード</a:t>
            </a:r>
            <a:r>
              <a:rPr lang="ja-JP" altLang="en-US" sz="3600" dirty="0"/>
              <a:t>は</a:t>
            </a:r>
            <a:r>
              <a:rPr lang="ja-JP" altLang="en-US" sz="3600" dirty="0" smtClean="0"/>
              <a:t>無い</a:t>
            </a:r>
            <a:endParaRPr lang="ja-JP" altLang="en-US" sz="3600" dirty="0"/>
          </a:p>
        </p:txBody>
      </p:sp>
      <p:sp>
        <p:nvSpPr>
          <p:cNvPr id="20" name="テキスト ボックス 19"/>
          <p:cNvSpPr txBox="1"/>
          <p:nvPr/>
        </p:nvSpPr>
        <p:spPr>
          <a:xfrm>
            <a:off x="910124" y="9582756"/>
            <a:ext cx="3145413" cy="646331"/>
          </a:xfrm>
          <a:prstGeom prst="rect">
            <a:avLst/>
          </a:prstGeom>
          <a:noFill/>
        </p:spPr>
        <p:txBody>
          <a:bodyPr wrap="none" rtlCol="0">
            <a:spAutoFit/>
          </a:bodyPr>
          <a:lstStyle/>
          <a:p>
            <a:r>
              <a:rPr kumimoji="1" lang="ja-JP" altLang="en-US" sz="3600" u="sng" dirty="0" smtClean="0">
                <a:latin typeface="+mn-ea"/>
              </a:rPr>
              <a:t>ドームふじ基地</a:t>
            </a:r>
            <a:endParaRPr kumimoji="1" lang="ja-JP" altLang="en-US" sz="3600" u="sng" dirty="0">
              <a:latin typeface="+mn-ea"/>
            </a:endParaRPr>
          </a:p>
        </p:txBody>
      </p:sp>
      <p:sp>
        <p:nvSpPr>
          <p:cNvPr id="146" name="Rectangle 44"/>
          <p:cNvSpPr>
            <a:spLocks noChangeArrowheads="1"/>
          </p:cNvSpPr>
          <p:nvPr/>
        </p:nvSpPr>
        <p:spPr bwMode="auto">
          <a:xfrm>
            <a:off x="666379" y="13915430"/>
            <a:ext cx="8318303" cy="2308324"/>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176713"/>
            <a:r>
              <a:rPr lang="en-US" altLang="ja-JP" sz="3600" dirty="0" smtClean="0"/>
              <a:t>○</a:t>
            </a:r>
            <a:r>
              <a:rPr lang="ja-JP" altLang="en-US" sz="3600" dirty="0"/>
              <a:t>赤外線での空の明るさが地球上で最小</a:t>
            </a:r>
          </a:p>
          <a:p>
            <a:pPr defTabSz="4176713"/>
            <a:r>
              <a:rPr lang="en-US" altLang="ja-JP" sz="3600" dirty="0"/>
              <a:t>○</a:t>
            </a:r>
            <a:r>
              <a:rPr lang="ja-JP" altLang="en-US" sz="3600" dirty="0"/>
              <a:t>地球上で最も幅広い波長で観測が</a:t>
            </a:r>
            <a:r>
              <a:rPr lang="ja-JP" altLang="en-US" sz="3600" dirty="0" smtClean="0"/>
              <a:t>可能</a:t>
            </a:r>
            <a:endParaRPr lang="en-US" altLang="ja-JP" sz="3600" dirty="0" smtClean="0"/>
          </a:p>
          <a:p>
            <a:pPr defTabSz="4176713"/>
            <a:r>
              <a:rPr lang="en-US" altLang="ja-JP" sz="3600" dirty="0"/>
              <a:t>○</a:t>
            </a:r>
            <a:r>
              <a:rPr lang="ja-JP" altLang="en-US" sz="3600" dirty="0"/>
              <a:t>シーイングが地球上で最も</a:t>
            </a:r>
            <a:r>
              <a:rPr lang="ja-JP" altLang="en-US" sz="3600" dirty="0" smtClean="0"/>
              <a:t>良い</a:t>
            </a:r>
            <a:endParaRPr lang="en-US" altLang="ja-JP" sz="3600" dirty="0" smtClean="0"/>
          </a:p>
          <a:p>
            <a:pPr defTabSz="4176713"/>
            <a:r>
              <a:rPr lang="en-US" altLang="ja-JP" sz="3600" dirty="0"/>
              <a:t>○</a:t>
            </a:r>
            <a:r>
              <a:rPr lang="ja-JP" altLang="en-US" sz="3600" dirty="0"/>
              <a:t>夜が</a:t>
            </a:r>
            <a:r>
              <a:rPr lang="en-US" altLang="ja-JP" sz="3600" dirty="0"/>
              <a:t>90</a:t>
            </a:r>
            <a:r>
              <a:rPr lang="ja-JP" altLang="en-US" sz="3600" dirty="0"/>
              <a:t>日以上</a:t>
            </a:r>
            <a:r>
              <a:rPr lang="ja-JP" altLang="en-US" sz="3600" dirty="0" smtClean="0"/>
              <a:t>続く</a:t>
            </a:r>
            <a:endParaRPr lang="ja-JP" altLang="en-US" sz="3600" dirty="0"/>
          </a:p>
        </p:txBody>
      </p:sp>
      <p:sp>
        <p:nvSpPr>
          <p:cNvPr id="24" name="下矢印 23"/>
          <p:cNvSpPr/>
          <p:nvPr/>
        </p:nvSpPr>
        <p:spPr>
          <a:xfrm>
            <a:off x="3229273" y="13255164"/>
            <a:ext cx="2621682" cy="55695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9811395" y="14275470"/>
            <a:ext cx="4918394" cy="1754326"/>
          </a:xfrm>
          <a:prstGeom prst="rect">
            <a:avLst/>
          </a:prstGeom>
          <a:noFill/>
        </p:spPr>
        <p:txBody>
          <a:bodyPr wrap="square" rtlCol="0">
            <a:spAutoFit/>
          </a:bodyPr>
          <a:lstStyle/>
          <a:p>
            <a:pPr algn="just"/>
            <a:r>
              <a:rPr kumimoji="1" lang="ja-JP" altLang="en-US" sz="3600" dirty="0" smtClean="0"/>
              <a:t>と考えられるが観測条件の調査はまだほとんど行われていない</a:t>
            </a:r>
            <a:endParaRPr kumimoji="1" lang="ja-JP" altLang="en-US" sz="3600" dirty="0"/>
          </a:p>
        </p:txBody>
      </p:sp>
      <p:pic>
        <p:nvPicPr>
          <p:cNvPr id="149" name="Picture 2" descr="C:\Research\D2\2011_09天文学会秋季年会\DIMM\seeing.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19307" y="17717314"/>
            <a:ext cx="4680000" cy="1681793"/>
          </a:xfrm>
          <a:prstGeom prst="rect">
            <a:avLst/>
          </a:prstGeom>
          <a:noFill/>
          <a:extLst>
            <a:ext uri="{909E8E84-426E-40DD-AFC4-6F175D3DCCD1}">
              <a14:hiddenFill xmlns:a14="http://schemas.microsoft.com/office/drawing/2010/main">
                <a:solidFill>
                  <a:srgbClr val="FFFFFF"/>
                </a:solidFill>
              </a14:hiddenFill>
            </a:ext>
          </a:extLst>
        </p:spPr>
      </p:pic>
      <p:sp>
        <p:nvSpPr>
          <p:cNvPr id="151" name="テキスト ボックス 150"/>
          <p:cNvSpPr txBox="1"/>
          <p:nvPr/>
        </p:nvSpPr>
        <p:spPr>
          <a:xfrm>
            <a:off x="8875292" y="19432774"/>
            <a:ext cx="5400600" cy="1508105"/>
          </a:xfrm>
          <a:prstGeom prst="rect">
            <a:avLst/>
          </a:prstGeom>
          <a:noFill/>
        </p:spPr>
        <p:txBody>
          <a:bodyPr wrap="square" rtlCol="0">
            <a:spAutoFit/>
          </a:bodyPr>
          <a:lstStyle/>
          <a:p>
            <a:pPr algn="just"/>
            <a:r>
              <a:rPr lang="ja-JP" altLang="en-US" sz="2000" dirty="0" smtClean="0"/>
              <a:t>地球上で得られる星像のイメージ。左</a:t>
            </a:r>
            <a:r>
              <a:rPr lang="en-US" altLang="ja-JP" sz="2000" dirty="0" smtClean="0"/>
              <a:t>:</a:t>
            </a:r>
            <a:r>
              <a:rPr lang="ja-JP" altLang="en-US" sz="2000" dirty="0" smtClean="0"/>
              <a:t>長時間露出、中央：短時間露出、右：本来の星像。大気揺らぎによって空間分解能が悪くなることが分かる。 </a:t>
            </a:r>
            <a:r>
              <a:rPr kumimoji="1" lang="en-US" altLang="ja-JP" sz="1600" dirty="0" smtClean="0"/>
              <a:t>(</a:t>
            </a:r>
            <a:r>
              <a:rPr lang="en-US" altLang="ja-JP" sz="1600" dirty="0" smtClean="0"/>
              <a:t>Image</a:t>
            </a:r>
            <a:r>
              <a:rPr lang="en-US" altLang="ja-JP" sz="1600" dirty="0"/>
              <a:t>: Lawrence Livermore National Laboratory and NSF Center for Adaptive Optics.(in Claire Max's papers</a:t>
            </a:r>
            <a:r>
              <a:rPr lang="en-US" altLang="ja-JP" sz="1600" dirty="0" smtClean="0"/>
              <a:t>)</a:t>
            </a:r>
            <a:endParaRPr lang="ja-JP" altLang="en-US" sz="1600" dirty="0"/>
          </a:p>
        </p:txBody>
      </p:sp>
      <p:sp>
        <p:nvSpPr>
          <p:cNvPr id="152" name="正方形/長方形 151"/>
          <p:cNvSpPr/>
          <p:nvPr/>
        </p:nvSpPr>
        <p:spPr>
          <a:xfrm>
            <a:off x="628210" y="17620986"/>
            <a:ext cx="8319090" cy="3416320"/>
          </a:xfrm>
          <a:prstGeom prst="rect">
            <a:avLst/>
          </a:prstGeom>
        </p:spPr>
        <p:txBody>
          <a:bodyPr wrap="square">
            <a:spAutoFit/>
          </a:bodyPr>
          <a:lstStyle/>
          <a:p>
            <a:r>
              <a:rPr lang="ja-JP" altLang="en-US" sz="3600" dirty="0" smtClean="0"/>
              <a:t>地上から天体観測する場合、</a:t>
            </a:r>
            <a:r>
              <a:rPr lang="en-US" altLang="ja-JP" sz="3600" dirty="0" err="1" smtClean="0"/>
              <a:t>大気揺らぎによ</a:t>
            </a:r>
            <a:r>
              <a:rPr lang="ja-JP" altLang="en-US" sz="3600" dirty="0" err="1" smtClean="0"/>
              <a:t>って</a:t>
            </a:r>
            <a:r>
              <a:rPr lang="ja-JP" altLang="en-US" sz="3600" dirty="0" smtClean="0"/>
              <a:t>空間分解能が悪くなる。長時間露出の星像の半値全幅</a:t>
            </a:r>
            <a:r>
              <a:rPr lang="en-US" altLang="ja-JP" sz="3600" dirty="0" smtClean="0"/>
              <a:t>(FWHM)</a:t>
            </a:r>
            <a:r>
              <a:rPr lang="ja-JP" altLang="en-US" sz="3600" dirty="0" smtClean="0"/>
              <a:t>をシーイングと呼ぶ。シーイングより細かい構造は見る事が出来ない。そのためシーイングの良い場所に天文台を作ることが本質的に重要。</a:t>
            </a:r>
          </a:p>
        </p:txBody>
      </p:sp>
      <p:graphicFrame>
        <p:nvGraphicFramePr>
          <p:cNvPr id="154" name="表 153"/>
          <p:cNvGraphicFramePr>
            <a:graphicFrameLocks noGrp="1"/>
          </p:cNvGraphicFramePr>
          <p:nvPr>
            <p:extLst>
              <p:ext uri="{D42A27DB-BD31-4B8C-83A1-F6EECF244321}">
                <p14:modId xmlns:p14="http://schemas.microsoft.com/office/powerpoint/2010/main" val="3932483033"/>
              </p:ext>
            </p:extLst>
          </p:nvPr>
        </p:nvGraphicFramePr>
        <p:xfrm>
          <a:off x="7976352" y="21323317"/>
          <a:ext cx="4859379" cy="1828800"/>
        </p:xfrm>
        <a:graphic>
          <a:graphicData uri="http://schemas.openxmlformats.org/drawingml/2006/table">
            <a:tbl>
              <a:tblPr firstRow="1" bandRow="1">
                <a:tableStyleId>{D7AC3CCA-C797-4891-BE02-D94E43425B78}</a:tableStyleId>
              </a:tblPr>
              <a:tblGrid>
                <a:gridCol w="2905280"/>
                <a:gridCol w="1954099"/>
              </a:tblGrid>
              <a:tr h="0">
                <a:tc>
                  <a:txBody>
                    <a:bodyPr/>
                    <a:lstStyle/>
                    <a:p>
                      <a:pPr algn="ctr"/>
                      <a:r>
                        <a:rPr kumimoji="1" lang="ja-JP" altLang="en-US" sz="2400" b="0" dirty="0" smtClean="0">
                          <a:latin typeface="+mn-lt"/>
                          <a:ea typeface="+mn-ea"/>
                        </a:rPr>
                        <a:t>仙台</a:t>
                      </a:r>
                      <a:endParaRPr kumimoji="1" lang="ja-JP" altLang="en-US" sz="2400" b="0" dirty="0">
                        <a:latin typeface="+mn-lt"/>
                        <a:ea typeface="+mn-ea"/>
                      </a:endParaRPr>
                    </a:p>
                  </a:txBody>
                  <a:tcPr/>
                </a:tc>
                <a:tc>
                  <a:txBody>
                    <a:bodyPr/>
                    <a:lstStyle/>
                    <a:p>
                      <a:pPr algn="ctr"/>
                      <a:r>
                        <a:rPr kumimoji="1" lang="ja-JP" altLang="en-US" sz="2400" b="0" dirty="0" smtClean="0">
                          <a:latin typeface="+mn-lt"/>
                          <a:ea typeface="+mn-ea"/>
                        </a:rPr>
                        <a:t>～</a:t>
                      </a:r>
                      <a:r>
                        <a:rPr kumimoji="1" lang="en-US" altLang="ja-JP" sz="2400" b="0" dirty="0" smtClean="0">
                          <a:latin typeface="+mn-lt"/>
                          <a:ea typeface="+mn-ea"/>
                        </a:rPr>
                        <a:t>3</a:t>
                      </a:r>
                      <a:r>
                        <a:rPr kumimoji="1" lang="ja-JP" altLang="en-US" sz="2400" b="0" dirty="0" smtClean="0">
                          <a:latin typeface="+mn-lt"/>
                          <a:ea typeface="+mn-ea"/>
                        </a:rPr>
                        <a:t>秒角</a:t>
                      </a:r>
                      <a:endParaRPr kumimoji="1" lang="ja-JP" altLang="en-US" sz="2400" b="0" dirty="0">
                        <a:latin typeface="+mn-lt"/>
                        <a:ea typeface="+mn-ea"/>
                      </a:endParaRPr>
                    </a:p>
                  </a:txBody>
                  <a:tcPr/>
                </a:tc>
              </a:tr>
              <a:tr h="283413">
                <a:tc>
                  <a:txBody>
                    <a:bodyPr/>
                    <a:lstStyle/>
                    <a:p>
                      <a:pPr algn="ctr"/>
                      <a:r>
                        <a:rPr kumimoji="1" lang="ja-JP" altLang="en-US" sz="2400" b="0" dirty="0" smtClean="0">
                          <a:latin typeface="+mn-lt"/>
                          <a:ea typeface="+mn-ea"/>
                        </a:rPr>
                        <a:t>岡山観測所</a:t>
                      </a:r>
                      <a:endParaRPr kumimoji="1" lang="ja-JP" altLang="en-US" sz="2400" b="0" dirty="0">
                        <a:latin typeface="+mn-lt"/>
                        <a:ea typeface="+mn-ea"/>
                      </a:endParaRPr>
                    </a:p>
                  </a:txBody>
                  <a:tcPr/>
                </a:tc>
                <a:tc>
                  <a:txBody>
                    <a:bodyPr/>
                    <a:lstStyle/>
                    <a:p>
                      <a:pPr algn="ctr"/>
                      <a:r>
                        <a:rPr kumimoji="1" lang="en-US" altLang="ja-JP" sz="2400" b="0" dirty="0" smtClean="0">
                          <a:latin typeface="+mn-lt"/>
                          <a:ea typeface="+mn-ea"/>
                        </a:rPr>
                        <a:t>1.2</a:t>
                      </a:r>
                      <a:r>
                        <a:rPr kumimoji="1" lang="ja-JP" altLang="en-US" sz="2400" b="0" dirty="0" smtClean="0">
                          <a:latin typeface="+mn-lt"/>
                          <a:ea typeface="+mn-ea"/>
                        </a:rPr>
                        <a:t>秒角</a:t>
                      </a:r>
                      <a:endParaRPr kumimoji="1" lang="ja-JP" altLang="en-US" sz="2400" b="0" dirty="0">
                        <a:latin typeface="+mn-lt"/>
                        <a:ea typeface="+mn-ea"/>
                      </a:endParaRPr>
                    </a:p>
                  </a:txBody>
                  <a:tcPr/>
                </a:tc>
              </a:tr>
              <a:tr h="283413">
                <a:tc>
                  <a:txBody>
                    <a:bodyPr/>
                    <a:lstStyle/>
                    <a:p>
                      <a:pPr algn="ctr"/>
                      <a:r>
                        <a:rPr kumimoji="1" lang="ja-JP" altLang="en-US" sz="2400" b="0" dirty="0" smtClean="0">
                          <a:latin typeface="+mn-lt"/>
                          <a:ea typeface="+mn-ea"/>
                        </a:rPr>
                        <a:t>ハワイ観測所</a:t>
                      </a:r>
                      <a:endParaRPr kumimoji="1" lang="ja-JP" altLang="en-US" sz="2400" b="0" dirty="0">
                        <a:latin typeface="+mn-lt"/>
                        <a:ea typeface="+mn-ea"/>
                      </a:endParaRPr>
                    </a:p>
                  </a:txBody>
                  <a:tcPr/>
                </a:tc>
                <a:tc>
                  <a:txBody>
                    <a:bodyPr/>
                    <a:lstStyle/>
                    <a:p>
                      <a:pPr algn="ctr"/>
                      <a:r>
                        <a:rPr kumimoji="1" lang="en-US" altLang="ja-JP" sz="2400" b="0" dirty="0" smtClean="0">
                          <a:latin typeface="+mn-lt"/>
                          <a:ea typeface="+mn-ea"/>
                        </a:rPr>
                        <a:t>0.6</a:t>
                      </a:r>
                      <a:r>
                        <a:rPr kumimoji="1" lang="ja-JP" altLang="en-US" sz="2400" b="0" dirty="0" smtClean="0">
                          <a:latin typeface="+mn-lt"/>
                          <a:ea typeface="+mn-ea"/>
                        </a:rPr>
                        <a:t>秒角</a:t>
                      </a:r>
                      <a:endParaRPr kumimoji="1" lang="ja-JP" altLang="en-US" sz="2400" b="0" dirty="0">
                        <a:latin typeface="+mn-lt"/>
                        <a:ea typeface="+mn-ea"/>
                      </a:endParaRPr>
                    </a:p>
                  </a:txBody>
                  <a:tcPr/>
                </a:tc>
              </a:tr>
              <a:tr h="283413">
                <a:tc>
                  <a:txBody>
                    <a:bodyPr/>
                    <a:lstStyle/>
                    <a:p>
                      <a:pPr algn="ctr"/>
                      <a:r>
                        <a:rPr kumimoji="1" lang="en-US" altLang="ja-JP" sz="2400" b="0" dirty="0" smtClean="0">
                          <a:solidFill>
                            <a:schemeClr val="tx1"/>
                          </a:solidFill>
                          <a:latin typeface="+mn-lt"/>
                          <a:ea typeface="+mn-ea"/>
                        </a:rPr>
                        <a:t>Dome</a:t>
                      </a:r>
                      <a:r>
                        <a:rPr kumimoji="1" lang="en-US" altLang="ja-JP" sz="2400" b="0" baseline="0" dirty="0" smtClean="0">
                          <a:solidFill>
                            <a:schemeClr val="tx1"/>
                          </a:solidFill>
                          <a:latin typeface="+mn-lt"/>
                          <a:ea typeface="+mn-ea"/>
                        </a:rPr>
                        <a:t> C</a:t>
                      </a:r>
                      <a:endParaRPr kumimoji="1" lang="ja-JP" altLang="en-US" sz="2400" b="0" dirty="0">
                        <a:solidFill>
                          <a:schemeClr val="tx1"/>
                        </a:solidFill>
                        <a:latin typeface="+mn-lt"/>
                        <a:ea typeface="+mn-ea"/>
                      </a:endParaRPr>
                    </a:p>
                  </a:txBody>
                  <a:tcPr/>
                </a:tc>
                <a:tc>
                  <a:txBody>
                    <a:bodyPr/>
                    <a:lstStyle/>
                    <a:p>
                      <a:pPr algn="ctr"/>
                      <a:r>
                        <a:rPr kumimoji="1" lang="en-US" altLang="ja-JP" sz="2400" b="0" dirty="0" smtClean="0">
                          <a:solidFill>
                            <a:schemeClr val="tx1"/>
                          </a:solidFill>
                          <a:latin typeface="+mn-lt"/>
                          <a:ea typeface="+mn-ea"/>
                        </a:rPr>
                        <a:t>0.3</a:t>
                      </a:r>
                      <a:r>
                        <a:rPr kumimoji="1" lang="ja-JP" altLang="en-US" sz="2400" b="0" dirty="0" smtClean="0">
                          <a:solidFill>
                            <a:schemeClr val="tx1"/>
                          </a:solidFill>
                          <a:latin typeface="+mn-lt"/>
                          <a:ea typeface="+mn-ea"/>
                        </a:rPr>
                        <a:t>秒角</a:t>
                      </a:r>
                      <a:endParaRPr kumimoji="1" lang="ja-JP" altLang="en-US" sz="2400" b="0" dirty="0">
                        <a:solidFill>
                          <a:schemeClr val="tx1"/>
                        </a:solidFill>
                        <a:latin typeface="+mn-lt"/>
                        <a:ea typeface="+mn-ea"/>
                      </a:endParaRPr>
                    </a:p>
                  </a:txBody>
                  <a:tcPr/>
                </a:tc>
              </a:tr>
            </a:tbl>
          </a:graphicData>
        </a:graphic>
      </p:graphicFrame>
      <p:sp>
        <p:nvSpPr>
          <p:cNvPr id="159" name="テキスト ボックス 158"/>
          <p:cNvSpPr txBox="1"/>
          <p:nvPr/>
        </p:nvSpPr>
        <p:spPr>
          <a:xfrm>
            <a:off x="8918720" y="23204704"/>
            <a:ext cx="4111941" cy="400110"/>
          </a:xfrm>
          <a:prstGeom prst="rect">
            <a:avLst/>
          </a:prstGeom>
          <a:noFill/>
        </p:spPr>
        <p:txBody>
          <a:bodyPr wrap="square" rtlCol="0">
            <a:spAutoFit/>
          </a:bodyPr>
          <a:lstStyle/>
          <a:p>
            <a:pPr algn="just"/>
            <a:r>
              <a:rPr lang="ja-JP" altLang="en-US" sz="2000" dirty="0" smtClean="0"/>
              <a:t>各地の代表的なシーイング</a:t>
            </a:r>
            <a:endParaRPr lang="ja-JP" altLang="en-US" sz="2000" dirty="0"/>
          </a:p>
        </p:txBody>
      </p:sp>
      <p:sp>
        <p:nvSpPr>
          <p:cNvPr id="36" name="テキスト ボックス 35"/>
          <p:cNvSpPr txBox="1"/>
          <p:nvPr/>
        </p:nvSpPr>
        <p:spPr>
          <a:xfrm>
            <a:off x="8486999" y="26651909"/>
            <a:ext cx="5860900" cy="2308324"/>
          </a:xfrm>
          <a:prstGeom prst="rect">
            <a:avLst/>
          </a:prstGeom>
          <a:noFill/>
          <a:ln>
            <a:solidFill>
              <a:schemeClr val="tx1"/>
            </a:solidFill>
          </a:ln>
        </p:spPr>
        <p:txBody>
          <a:bodyPr wrap="none" rtlCol="0">
            <a:spAutoFit/>
          </a:bodyPr>
          <a:lstStyle/>
          <a:p>
            <a:r>
              <a:rPr kumimoji="1" lang="ja-JP" altLang="en-US" sz="3600" dirty="0" smtClean="0"/>
              <a:t>知りたい</a:t>
            </a:r>
            <a:r>
              <a:rPr lang="ja-JP" altLang="en-US" sz="3600" dirty="0"/>
              <a:t>量</a:t>
            </a:r>
            <a:endParaRPr kumimoji="1" lang="en-US" altLang="ja-JP" sz="3600" dirty="0" smtClean="0"/>
          </a:p>
          <a:p>
            <a:r>
              <a:rPr lang="ja-JP" altLang="en-US" sz="3600" dirty="0" smtClean="0"/>
              <a:t>　・シーイングの値</a:t>
            </a:r>
            <a:endParaRPr lang="en-US" altLang="ja-JP" sz="3600" dirty="0" smtClean="0"/>
          </a:p>
          <a:p>
            <a:r>
              <a:rPr lang="ja-JP" altLang="en-US" sz="3600" dirty="0" smtClean="0"/>
              <a:t>　・接地境界層の厚さ</a:t>
            </a:r>
            <a:endParaRPr lang="en-US" altLang="ja-JP" sz="3600" dirty="0" smtClean="0"/>
          </a:p>
          <a:p>
            <a:r>
              <a:rPr kumimoji="1" lang="ja-JP" altLang="en-US" sz="3600" dirty="0" smtClean="0"/>
              <a:t>　・接地境界層のプロファイル</a:t>
            </a:r>
            <a:endParaRPr kumimoji="1" lang="ja-JP" altLang="en-US" sz="3600" dirty="0"/>
          </a:p>
        </p:txBody>
      </p:sp>
      <p:pic>
        <p:nvPicPr>
          <p:cNvPr id="162" name="Picture 2" descr="C:\Users\hirofumi\Desktop\fig2.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46979" y="21194687"/>
            <a:ext cx="4320000" cy="58488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4" name="正方形/長方形 163"/>
          <p:cNvSpPr/>
          <p:nvPr/>
        </p:nvSpPr>
        <p:spPr>
          <a:xfrm>
            <a:off x="6755581" y="23699581"/>
            <a:ext cx="7520310" cy="2862322"/>
          </a:xfrm>
          <a:prstGeom prst="rect">
            <a:avLst/>
          </a:prstGeom>
        </p:spPr>
        <p:txBody>
          <a:bodyPr wrap="square">
            <a:spAutoFit/>
          </a:bodyPr>
          <a:lstStyle/>
          <a:p>
            <a:r>
              <a:rPr lang="ja-JP" altLang="en-US" sz="3600" dirty="0" smtClean="0"/>
              <a:t>・大気揺らぎのほとんどは対流圏内で</a:t>
            </a:r>
            <a:endParaRPr lang="en-US" altLang="ja-JP" sz="3600" dirty="0" smtClean="0"/>
          </a:p>
          <a:p>
            <a:r>
              <a:rPr lang="en-US" altLang="ja-JP" sz="3600" dirty="0"/>
              <a:t> </a:t>
            </a:r>
            <a:r>
              <a:rPr lang="en-US" altLang="ja-JP" sz="3600" dirty="0" smtClean="0"/>
              <a:t> </a:t>
            </a:r>
            <a:r>
              <a:rPr lang="ja-JP" altLang="en-US" sz="3600" dirty="0" smtClean="0"/>
              <a:t>生じる</a:t>
            </a:r>
            <a:endParaRPr lang="en-US" altLang="ja-JP" sz="3600" dirty="0" smtClean="0"/>
          </a:p>
          <a:p>
            <a:r>
              <a:rPr lang="ja-JP" altLang="en-US" sz="3600" dirty="0" smtClean="0"/>
              <a:t>・ローカル</a:t>
            </a:r>
            <a:r>
              <a:rPr lang="ja-JP" altLang="en-US" sz="3600" dirty="0"/>
              <a:t>な</a:t>
            </a:r>
            <a:r>
              <a:rPr lang="ja-JP" altLang="en-US" sz="3600" dirty="0" smtClean="0"/>
              <a:t>地形と風の影響によって</a:t>
            </a:r>
            <a:endParaRPr lang="en-US" altLang="ja-JP" sz="3600" dirty="0" smtClean="0"/>
          </a:p>
          <a:p>
            <a:r>
              <a:rPr lang="en-US" altLang="ja-JP" sz="3600" dirty="0"/>
              <a:t> </a:t>
            </a:r>
            <a:r>
              <a:rPr lang="en-US" altLang="ja-JP" sz="3600" dirty="0" smtClean="0"/>
              <a:t> </a:t>
            </a:r>
            <a:r>
              <a:rPr lang="ja-JP" altLang="en-US" sz="3600" dirty="0" smtClean="0"/>
              <a:t>特に地表付近「接地境界層」で強い</a:t>
            </a:r>
            <a:endParaRPr lang="en-US" altLang="ja-JP" sz="3600" dirty="0" smtClean="0"/>
          </a:p>
          <a:p>
            <a:r>
              <a:rPr lang="en-US" altLang="ja-JP" sz="3600" dirty="0"/>
              <a:t> </a:t>
            </a:r>
            <a:r>
              <a:rPr lang="en-US" altLang="ja-JP" sz="3600" dirty="0" smtClean="0"/>
              <a:t> </a:t>
            </a:r>
            <a:r>
              <a:rPr lang="ja-JP" altLang="en-US" sz="3600" dirty="0" smtClean="0"/>
              <a:t>大気揺らぎが発生</a:t>
            </a:r>
            <a:endParaRPr lang="en-US" altLang="ja-JP" sz="3600" dirty="0" smtClean="0"/>
          </a:p>
        </p:txBody>
      </p:sp>
      <p:sp>
        <p:nvSpPr>
          <p:cNvPr id="165" name="正方形/長方形 164"/>
          <p:cNvSpPr/>
          <p:nvPr/>
        </p:nvSpPr>
        <p:spPr>
          <a:xfrm>
            <a:off x="1411538" y="27046483"/>
            <a:ext cx="5087489" cy="1015663"/>
          </a:xfrm>
          <a:prstGeom prst="rect">
            <a:avLst/>
          </a:prstGeom>
        </p:spPr>
        <p:txBody>
          <a:bodyPr wrap="square">
            <a:spAutoFit/>
          </a:bodyPr>
          <a:lstStyle/>
          <a:p>
            <a:r>
              <a:rPr lang="ja-JP" altLang="en-US" sz="2000" dirty="0" smtClean="0"/>
              <a:t>地球大気の温度と気圧（高度）の関係。温度勾配が負の時は不安定だと言える。</a:t>
            </a:r>
            <a:endParaRPr lang="en-US" altLang="ja-JP" sz="2000" dirty="0" smtClean="0"/>
          </a:p>
          <a:p>
            <a:r>
              <a:rPr lang="ja-JP" altLang="en-US" sz="2000" dirty="0" smtClean="0"/>
              <a:t>「一般気象学」小倉義光著、東大出版　図</a:t>
            </a:r>
            <a:r>
              <a:rPr lang="en-US" altLang="ja-JP" sz="2000" dirty="0" smtClean="0"/>
              <a:t>2.1</a:t>
            </a:r>
            <a:endParaRPr lang="ja-JP" altLang="en-US" sz="2000" dirty="0"/>
          </a:p>
        </p:txBody>
      </p:sp>
      <p:pic>
        <p:nvPicPr>
          <p:cNvPr id="168" name="Picture 2" descr="C:\Users\hirofumi\Desktop\fig11.jpg"/>
          <p:cNvPicPr>
            <a:picLocks noChangeAspect="1" noChangeArrowheads="1"/>
          </p:cNvPicPr>
          <p:nvPr/>
        </p:nvPicPr>
        <p:blipFill rotWithShape="1">
          <a:blip r:embed="rId10">
            <a:extLst>
              <a:ext uri="{28A0092B-C50C-407E-A947-70E740481C1C}">
                <a14:useLocalDpi xmlns:a14="http://schemas.microsoft.com/office/drawing/2010/main" val="0"/>
              </a:ext>
            </a:extLst>
          </a:blip>
          <a:srcRect b="15113"/>
          <a:stretch/>
        </p:blipFill>
        <p:spPr bwMode="auto">
          <a:xfrm>
            <a:off x="9307339" y="33913898"/>
            <a:ext cx="4680000" cy="2375586"/>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2" descr="C:\Users\hirofumi\Desktop\fig3.jpg"/>
          <p:cNvPicPr>
            <a:picLocks noChangeAspect="1" noChangeArrowheads="1"/>
          </p:cNvPicPr>
          <p:nvPr/>
        </p:nvPicPr>
        <p:blipFill rotWithShape="1">
          <a:blip r:embed="rId11">
            <a:extLst>
              <a:ext uri="{28A0092B-C50C-407E-A947-70E740481C1C}">
                <a14:useLocalDpi xmlns:a14="http://schemas.microsoft.com/office/drawing/2010/main" val="0"/>
              </a:ext>
            </a:extLst>
          </a:blip>
          <a:srcRect b="26295"/>
          <a:stretch/>
        </p:blipFill>
        <p:spPr bwMode="auto">
          <a:xfrm>
            <a:off x="8803283" y="30463898"/>
            <a:ext cx="5760000" cy="2364835"/>
          </a:xfrm>
          <a:prstGeom prst="rect">
            <a:avLst/>
          </a:prstGeom>
          <a:noFill/>
          <a:extLst>
            <a:ext uri="{909E8E84-426E-40DD-AFC4-6F175D3DCCD1}">
              <a14:hiddenFill xmlns:a14="http://schemas.microsoft.com/office/drawing/2010/main">
                <a:solidFill>
                  <a:srgbClr val="FFFFFF"/>
                </a:solidFill>
              </a14:hiddenFill>
            </a:ext>
          </a:extLst>
        </p:spPr>
      </p:pic>
      <p:sp>
        <p:nvSpPr>
          <p:cNvPr id="170" name="テキスト ボックス 169"/>
          <p:cNvSpPr txBox="1"/>
          <p:nvPr/>
        </p:nvSpPr>
        <p:spPr>
          <a:xfrm>
            <a:off x="810395" y="30393068"/>
            <a:ext cx="8064896" cy="5940088"/>
          </a:xfrm>
          <a:prstGeom prst="rect">
            <a:avLst/>
          </a:prstGeom>
          <a:noFill/>
          <a:ln>
            <a:noFill/>
          </a:ln>
        </p:spPr>
        <p:txBody>
          <a:bodyPr wrap="square" rtlCol="0">
            <a:spAutoFit/>
          </a:bodyPr>
          <a:lstStyle/>
          <a:p>
            <a:r>
              <a:rPr lang="en-US" altLang="ja-JP" sz="3600" dirty="0" smtClean="0"/>
              <a:t>(1)</a:t>
            </a:r>
            <a:r>
              <a:rPr lang="ja-JP" altLang="en-US" sz="3600" dirty="0" smtClean="0"/>
              <a:t>シーイング</a:t>
            </a:r>
            <a:r>
              <a:rPr lang="ja-JP" altLang="en-US" sz="3600" dirty="0"/>
              <a:t>の</a:t>
            </a:r>
            <a:r>
              <a:rPr lang="ja-JP" altLang="en-US" sz="3600" dirty="0" smtClean="0"/>
              <a:t>測定結果は</a:t>
            </a:r>
            <a:r>
              <a:rPr kumimoji="1" lang="en-US" altLang="ja-JP" sz="3600" dirty="0" smtClean="0"/>
              <a:t>3</a:t>
            </a:r>
            <a:r>
              <a:rPr kumimoji="1" lang="ja-JP" altLang="en-US" sz="3600" dirty="0" err="1" smtClean="0"/>
              <a:t>つの</a:t>
            </a:r>
            <a:r>
              <a:rPr kumimoji="1" lang="ja-JP" altLang="en-US" sz="3600" dirty="0" smtClean="0"/>
              <a:t>対数</a:t>
            </a:r>
            <a:endParaRPr kumimoji="1" lang="en-US" altLang="ja-JP" sz="3600" dirty="0" smtClean="0"/>
          </a:p>
          <a:p>
            <a:r>
              <a:rPr lang="en-US" altLang="ja-JP" sz="3600" dirty="0"/>
              <a:t> </a:t>
            </a:r>
            <a:r>
              <a:rPr lang="en-US" altLang="ja-JP" sz="3600" dirty="0" smtClean="0"/>
              <a:t>    </a:t>
            </a:r>
            <a:r>
              <a:rPr kumimoji="1" lang="ja-JP" altLang="en-US" sz="3600" dirty="0" smtClean="0"/>
              <a:t>正規分布の重ね合わせで書ける</a:t>
            </a:r>
            <a:endParaRPr kumimoji="1" lang="en-US" altLang="ja-JP" sz="3600" dirty="0" smtClean="0"/>
          </a:p>
          <a:p>
            <a:r>
              <a:rPr lang="ja-JP" altLang="en-US" sz="3600" dirty="0"/>
              <a:t>　</a:t>
            </a:r>
            <a:r>
              <a:rPr lang="en-US" altLang="ja-JP" sz="3600" dirty="0" smtClean="0"/>
              <a:t>(a)</a:t>
            </a:r>
            <a:r>
              <a:rPr lang="ja-JP" altLang="en-US" sz="3600" dirty="0" smtClean="0"/>
              <a:t>接地</a:t>
            </a:r>
            <a:r>
              <a:rPr lang="ja-JP" altLang="en-US" sz="3600" dirty="0"/>
              <a:t>境界層</a:t>
            </a:r>
            <a:r>
              <a:rPr lang="ja-JP" altLang="en-US" sz="3600" dirty="0" smtClean="0"/>
              <a:t>の上に出た時</a:t>
            </a:r>
            <a:endParaRPr lang="en-US" altLang="ja-JP" sz="3600" dirty="0" smtClean="0"/>
          </a:p>
          <a:p>
            <a:r>
              <a:rPr lang="ja-JP" altLang="en-US" sz="3600" dirty="0"/>
              <a:t>　</a:t>
            </a:r>
            <a:r>
              <a:rPr kumimoji="1" lang="en-US" altLang="ja-JP" sz="3600" dirty="0" smtClean="0"/>
              <a:t>(c)</a:t>
            </a:r>
            <a:r>
              <a:rPr kumimoji="1" lang="ja-JP" altLang="en-US" sz="3600" dirty="0" smtClean="0"/>
              <a:t>接地境界層の中の時のシーイング</a:t>
            </a:r>
            <a:endParaRPr kumimoji="1" lang="en-US" altLang="ja-JP" sz="3600" dirty="0" smtClean="0"/>
          </a:p>
          <a:p>
            <a:r>
              <a:rPr lang="ja-JP" altLang="en-US" sz="3600" dirty="0" smtClean="0"/>
              <a:t>　</a:t>
            </a:r>
            <a:r>
              <a:rPr lang="en-US" altLang="ja-JP" sz="3600" dirty="0" smtClean="0"/>
              <a:t>(b) (a)</a:t>
            </a:r>
            <a:r>
              <a:rPr lang="ja-JP" altLang="en-US" sz="3600" dirty="0" smtClean="0"/>
              <a:t>と</a:t>
            </a:r>
            <a:r>
              <a:rPr lang="en-US" altLang="ja-JP" sz="3600" dirty="0" smtClean="0"/>
              <a:t>(c)</a:t>
            </a:r>
            <a:r>
              <a:rPr lang="ja-JP" altLang="en-US" sz="3600" dirty="0" smtClean="0"/>
              <a:t>の中間</a:t>
            </a:r>
            <a:endParaRPr lang="en-US" altLang="ja-JP" sz="3600" dirty="0" smtClean="0"/>
          </a:p>
          <a:p>
            <a:r>
              <a:rPr kumimoji="1" lang="ja-JP" altLang="en-US" sz="1000" dirty="0" smtClean="0"/>
              <a:t>　</a:t>
            </a:r>
            <a:endParaRPr kumimoji="1" lang="en-US" altLang="ja-JP" sz="1000" dirty="0"/>
          </a:p>
          <a:p>
            <a:r>
              <a:rPr lang="en-US" altLang="ja-JP" sz="3600" dirty="0" smtClean="0"/>
              <a:t>(2)</a:t>
            </a:r>
            <a:r>
              <a:rPr lang="ja-JP" altLang="en-US" sz="3600" dirty="0" smtClean="0"/>
              <a:t>夏期のシーイングは</a:t>
            </a:r>
            <a:r>
              <a:rPr lang="en-US" altLang="ja-JP" sz="3600" dirty="0" smtClean="0"/>
              <a:t>17</a:t>
            </a:r>
            <a:r>
              <a:rPr lang="ja-JP" altLang="en-US" sz="3600" dirty="0" smtClean="0"/>
              <a:t>時に極小をとり</a:t>
            </a:r>
            <a:endParaRPr lang="en-US" altLang="ja-JP" sz="3600" dirty="0" smtClean="0"/>
          </a:p>
          <a:p>
            <a:r>
              <a:rPr lang="ja-JP" altLang="en-US" sz="3600" dirty="0" smtClean="0"/>
              <a:t>     温度勾配と</a:t>
            </a:r>
            <a:r>
              <a:rPr lang="ja-JP" altLang="en-US" sz="3600" dirty="0"/>
              <a:t>良い</a:t>
            </a:r>
            <a:r>
              <a:rPr lang="ja-JP" altLang="en-US" sz="3600" dirty="0" smtClean="0"/>
              <a:t>相関がある</a:t>
            </a:r>
            <a:endParaRPr lang="en-US" altLang="ja-JP" sz="3600" dirty="0" smtClean="0"/>
          </a:p>
          <a:p>
            <a:r>
              <a:rPr kumimoji="1" lang="ja-JP" altLang="en-US" sz="1000" dirty="0" smtClean="0"/>
              <a:t>　</a:t>
            </a:r>
            <a:endParaRPr kumimoji="1" lang="en-US" altLang="ja-JP" sz="1000" dirty="0"/>
          </a:p>
          <a:p>
            <a:r>
              <a:rPr lang="en-US" altLang="ja-JP" sz="3600" dirty="0" smtClean="0"/>
              <a:t>(3)</a:t>
            </a:r>
            <a:r>
              <a:rPr lang="ja-JP" altLang="en-US" sz="3600" dirty="0" smtClean="0"/>
              <a:t>乱流</a:t>
            </a:r>
            <a:r>
              <a:rPr lang="ja-JP" altLang="en-US" sz="3600" dirty="0"/>
              <a:t>強度のプロファイル</a:t>
            </a:r>
            <a:endParaRPr lang="en-US" altLang="ja-JP" sz="3600" dirty="0"/>
          </a:p>
          <a:p>
            <a:r>
              <a:rPr lang="ja-JP" altLang="en-US" sz="3600" dirty="0"/>
              <a:t>　</a:t>
            </a:r>
            <a:r>
              <a:rPr lang="en-US" altLang="ja-JP" sz="3600" dirty="0" smtClean="0"/>
              <a:t>(a)</a:t>
            </a:r>
            <a:r>
              <a:rPr lang="ja-JP" altLang="en-US" sz="3600" dirty="0" smtClean="0"/>
              <a:t>上端</a:t>
            </a:r>
            <a:r>
              <a:rPr lang="ja-JP" altLang="en-US" sz="3600" dirty="0"/>
              <a:t>はシャープ</a:t>
            </a:r>
            <a:endParaRPr lang="en-US" altLang="ja-JP" sz="3600" dirty="0"/>
          </a:p>
          <a:p>
            <a:r>
              <a:rPr lang="ja-JP" altLang="en-US" sz="3600" dirty="0"/>
              <a:t>　</a:t>
            </a:r>
            <a:r>
              <a:rPr lang="en-US" altLang="ja-JP" sz="3600" dirty="0" smtClean="0"/>
              <a:t>(b)</a:t>
            </a:r>
            <a:r>
              <a:rPr lang="ja-JP" altLang="en-US" sz="3600" dirty="0" smtClean="0"/>
              <a:t>乱流</a:t>
            </a:r>
            <a:r>
              <a:rPr lang="ja-JP" altLang="en-US" sz="3600" dirty="0"/>
              <a:t>の</a:t>
            </a:r>
            <a:r>
              <a:rPr lang="en-US" altLang="ja-JP" sz="3600" dirty="0"/>
              <a:t>95%</a:t>
            </a:r>
            <a:r>
              <a:rPr lang="ja-JP" altLang="en-US" sz="3600" dirty="0"/>
              <a:t>は接地境界層に存在</a:t>
            </a:r>
          </a:p>
        </p:txBody>
      </p:sp>
      <p:sp>
        <p:nvSpPr>
          <p:cNvPr id="40" name="右矢印 39"/>
          <p:cNvSpPr/>
          <p:nvPr/>
        </p:nvSpPr>
        <p:spPr>
          <a:xfrm>
            <a:off x="7062768" y="26939941"/>
            <a:ext cx="876419" cy="173168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ysClr val="windowText" lastClr="000000"/>
                </a:solidFill>
              </a:ln>
              <a:noFill/>
            </a:endParaRPr>
          </a:p>
        </p:txBody>
      </p:sp>
      <p:sp>
        <p:nvSpPr>
          <p:cNvPr id="42" name="テキスト ボックス 41"/>
          <p:cNvSpPr txBox="1"/>
          <p:nvPr/>
        </p:nvSpPr>
        <p:spPr>
          <a:xfrm>
            <a:off x="9185173" y="32689773"/>
            <a:ext cx="5522766" cy="1015663"/>
          </a:xfrm>
          <a:prstGeom prst="rect">
            <a:avLst/>
          </a:prstGeom>
          <a:noFill/>
        </p:spPr>
        <p:txBody>
          <a:bodyPr wrap="square" rtlCol="0">
            <a:spAutoFit/>
          </a:bodyPr>
          <a:lstStyle/>
          <a:p>
            <a:r>
              <a:rPr lang="ja-JP" altLang="en-US" sz="2000" dirty="0" smtClean="0"/>
              <a:t>シーイング</a:t>
            </a:r>
            <a:r>
              <a:rPr lang="ja-JP" altLang="en-US" sz="2000" dirty="0"/>
              <a:t>の</a:t>
            </a:r>
            <a:r>
              <a:rPr lang="ja-JP" altLang="en-US" sz="2000" dirty="0" smtClean="0"/>
              <a:t>ヒストグラム。横軸はシーイング</a:t>
            </a:r>
            <a:r>
              <a:rPr lang="en-US" altLang="ja-JP" sz="2000" dirty="0" smtClean="0"/>
              <a:t>(</a:t>
            </a:r>
            <a:r>
              <a:rPr lang="ja-JP" altLang="en-US" sz="2000" dirty="0" smtClean="0"/>
              <a:t>秒角</a:t>
            </a:r>
            <a:r>
              <a:rPr lang="en-US" altLang="ja-JP" sz="2000" dirty="0" smtClean="0"/>
              <a:t>)</a:t>
            </a:r>
            <a:r>
              <a:rPr lang="ja-JP" altLang="en-US" sz="2000" dirty="0" smtClean="0"/>
              <a:t>を表す。</a:t>
            </a:r>
            <a:r>
              <a:rPr lang="en-US" altLang="ja-JP" sz="2000" dirty="0" smtClean="0"/>
              <a:t>3</a:t>
            </a:r>
            <a:r>
              <a:rPr lang="ja-JP" altLang="en-US" sz="2000" dirty="0" err="1" smtClean="0"/>
              <a:t>つの</a:t>
            </a:r>
            <a:r>
              <a:rPr lang="ja-JP" altLang="en-US" sz="2000" dirty="0" smtClean="0"/>
              <a:t>対数正規分布の重ね合わせで良く記述できることが分かる。</a:t>
            </a:r>
            <a:r>
              <a:rPr kumimoji="1" lang="en-US" altLang="ja-JP" sz="2000" dirty="0" err="1" smtClean="0"/>
              <a:t>Aristidi</a:t>
            </a:r>
            <a:r>
              <a:rPr kumimoji="1" lang="en-US" altLang="ja-JP" sz="2000" dirty="0" smtClean="0"/>
              <a:t> et al. 2009</a:t>
            </a:r>
            <a:endParaRPr kumimoji="1" lang="ja-JP" altLang="en-US" sz="2000" dirty="0"/>
          </a:p>
        </p:txBody>
      </p:sp>
      <p:sp>
        <p:nvSpPr>
          <p:cNvPr id="173" name="テキスト ボックス 172"/>
          <p:cNvSpPr txBox="1"/>
          <p:nvPr/>
        </p:nvSpPr>
        <p:spPr>
          <a:xfrm>
            <a:off x="8947299" y="36237910"/>
            <a:ext cx="5544616" cy="707886"/>
          </a:xfrm>
          <a:prstGeom prst="rect">
            <a:avLst/>
          </a:prstGeom>
          <a:noFill/>
        </p:spPr>
        <p:txBody>
          <a:bodyPr wrap="square" rtlCol="0">
            <a:spAutoFit/>
          </a:bodyPr>
          <a:lstStyle/>
          <a:p>
            <a:r>
              <a:rPr lang="ja-JP" altLang="en-US" sz="2000" dirty="0" smtClean="0"/>
              <a:t>観測結果から予想される接地境界層の乱流強度</a:t>
            </a:r>
            <a:r>
              <a:rPr lang="en-US" altLang="ja-JP" sz="2000" dirty="0" smtClean="0"/>
              <a:t>(</a:t>
            </a:r>
            <a:r>
              <a:rPr lang="ja-JP" altLang="en-US" sz="2000" dirty="0" smtClean="0"/>
              <a:t>屈折率構造関数</a:t>
            </a:r>
            <a:r>
              <a:rPr lang="en-US" altLang="ja-JP" sz="2000" dirty="0" smtClean="0"/>
              <a:t>)</a:t>
            </a:r>
            <a:r>
              <a:rPr lang="ja-JP" altLang="en-US" sz="2000" dirty="0" smtClean="0"/>
              <a:t>の分布。</a:t>
            </a:r>
            <a:r>
              <a:rPr kumimoji="1" lang="en-US" altLang="ja-JP" sz="2000" dirty="0" err="1" smtClean="0"/>
              <a:t>Aristidi</a:t>
            </a:r>
            <a:r>
              <a:rPr kumimoji="1" lang="en-US" altLang="ja-JP" sz="2000" dirty="0" smtClean="0"/>
              <a:t> et al. 2009</a:t>
            </a:r>
            <a:endParaRPr kumimoji="1" lang="ja-JP" altLang="en-US" sz="2000" dirty="0"/>
          </a:p>
        </p:txBody>
      </p:sp>
      <p:pic>
        <p:nvPicPr>
          <p:cNvPr id="175" name="Picture 9" descr="Aristidi_et_al_2005a_5"/>
          <p:cNvPicPr>
            <a:picLocks noChangeAspect="1" noChangeArrowheads="1"/>
          </p:cNvPicPr>
          <p:nvPr/>
        </p:nvPicPr>
        <p:blipFill rotWithShape="1">
          <a:blip r:embed="rId12">
            <a:extLst>
              <a:ext uri="{28A0092B-C50C-407E-A947-70E740481C1C}">
                <a14:useLocalDpi xmlns:a14="http://schemas.microsoft.com/office/drawing/2010/main" val="0"/>
              </a:ext>
            </a:extLst>
          </a:blip>
          <a:srcRect l="7932" r="7036" b="33178"/>
          <a:stretch/>
        </p:blipFill>
        <p:spPr bwMode="auto">
          <a:xfrm>
            <a:off x="3091152" y="36369972"/>
            <a:ext cx="3166035"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7" descr="Aristidi_et_al_2005a_2"/>
          <p:cNvPicPr>
            <a:picLocks noChangeAspect="1" noChangeArrowheads="1"/>
          </p:cNvPicPr>
          <p:nvPr/>
        </p:nvPicPr>
        <p:blipFill rotWithShape="1">
          <a:blip r:embed="rId13">
            <a:extLst>
              <a:ext uri="{28A0092B-C50C-407E-A947-70E740481C1C}">
                <a14:useLocalDpi xmlns:a14="http://schemas.microsoft.com/office/drawing/2010/main" val="0"/>
              </a:ext>
            </a:extLst>
          </a:blip>
          <a:srcRect r="53519" b="30553"/>
          <a:stretch/>
        </p:blipFill>
        <p:spPr bwMode="auto">
          <a:xfrm>
            <a:off x="858904" y="36369732"/>
            <a:ext cx="2217077" cy="2160000"/>
          </a:xfrm>
          <a:prstGeom prst="rect">
            <a:avLst/>
          </a:prstGeom>
          <a:noFill/>
          <a:extLst>
            <a:ext uri="{909E8E84-426E-40DD-AFC4-6F175D3DCCD1}">
              <a14:hiddenFill xmlns:a14="http://schemas.microsoft.com/office/drawing/2010/main">
                <a:solidFill>
                  <a:srgbClr val="FFFFFF"/>
                </a:solidFill>
              </a14:hiddenFill>
            </a:ext>
          </a:extLst>
        </p:spPr>
      </p:pic>
      <p:sp>
        <p:nvSpPr>
          <p:cNvPr id="182" name="テキスト ボックス 181"/>
          <p:cNvSpPr txBox="1"/>
          <p:nvPr/>
        </p:nvSpPr>
        <p:spPr>
          <a:xfrm>
            <a:off x="6607041" y="37095789"/>
            <a:ext cx="7956242" cy="1323439"/>
          </a:xfrm>
          <a:prstGeom prst="rect">
            <a:avLst/>
          </a:prstGeom>
          <a:noFill/>
        </p:spPr>
        <p:txBody>
          <a:bodyPr wrap="square" rtlCol="0">
            <a:spAutoFit/>
          </a:bodyPr>
          <a:lstStyle/>
          <a:p>
            <a:r>
              <a:rPr lang="ja-JP" altLang="en-US" sz="2000" dirty="0" smtClean="0"/>
              <a:t>左：夏期シーイングの時間変化。</a:t>
            </a:r>
            <a:r>
              <a:rPr lang="en-US" altLang="ja-JP" sz="2000" dirty="0" smtClean="0"/>
              <a:t>17</a:t>
            </a:r>
            <a:r>
              <a:rPr lang="ja-JP" altLang="en-US" sz="2000" dirty="0" smtClean="0"/>
              <a:t>時に極小をとることがわかる。右</a:t>
            </a:r>
            <a:r>
              <a:rPr lang="ja-JP" altLang="en-US" sz="2000" dirty="0"/>
              <a:t>：</a:t>
            </a:r>
            <a:r>
              <a:rPr lang="en-US" altLang="ja-JP" sz="2000" dirty="0" smtClean="0"/>
              <a:t>1</a:t>
            </a:r>
            <a:r>
              <a:rPr lang="ja-JP" altLang="en-US" sz="2000" dirty="0" smtClean="0"/>
              <a:t>日を</a:t>
            </a:r>
            <a:r>
              <a:rPr lang="en-US" altLang="ja-JP" sz="2000" dirty="0" smtClean="0"/>
              <a:t>4</a:t>
            </a:r>
            <a:r>
              <a:rPr lang="ja-JP" altLang="en-US" sz="2000" dirty="0" smtClean="0"/>
              <a:t>分割してプロットした地上</a:t>
            </a:r>
            <a:r>
              <a:rPr lang="en-US" altLang="ja-JP" sz="2000" dirty="0" smtClean="0"/>
              <a:t>200m</a:t>
            </a:r>
            <a:r>
              <a:rPr lang="ja-JP" altLang="en-US" sz="2000" dirty="0" err="1" smtClean="0"/>
              <a:t>までの</a:t>
            </a:r>
            <a:r>
              <a:rPr lang="ja-JP" altLang="en-US" sz="2000" dirty="0" smtClean="0"/>
              <a:t>温度分布。シーイングが</a:t>
            </a:r>
            <a:r>
              <a:rPr lang="en-US" altLang="ja-JP" sz="2000" dirty="0" smtClean="0"/>
              <a:t>17</a:t>
            </a:r>
            <a:r>
              <a:rPr lang="ja-JP" altLang="en-US" sz="2000" dirty="0" smtClean="0"/>
              <a:t>時に極小となるのはその時間に温度勾配がほとんど無くなるためと結論。</a:t>
            </a:r>
            <a:r>
              <a:rPr kumimoji="1" lang="en-US" altLang="ja-JP" sz="2000" dirty="0" err="1" smtClean="0"/>
              <a:t>Aristidi</a:t>
            </a:r>
            <a:r>
              <a:rPr kumimoji="1" lang="en-US" altLang="ja-JP" sz="2000" dirty="0" smtClean="0"/>
              <a:t> et al. 2005</a:t>
            </a:r>
            <a:endParaRPr kumimoji="1" lang="ja-JP" altLang="en-US" sz="2000" dirty="0"/>
          </a:p>
        </p:txBody>
      </p:sp>
      <p:sp>
        <p:nvSpPr>
          <p:cNvPr id="187" name="テキスト ボックス 186"/>
          <p:cNvSpPr txBox="1"/>
          <p:nvPr/>
        </p:nvSpPr>
        <p:spPr>
          <a:xfrm>
            <a:off x="15578604" y="9582756"/>
            <a:ext cx="11662462" cy="3970318"/>
          </a:xfrm>
          <a:prstGeom prst="rect">
            <a:avLst/>
          </a:prstGeom>
          <a:noFill/>
        </p:spPr>
        <p:txBody>
          <a:bodyPr wrap="square" rtlCol="0">
            <a:spAutoFit/>
          </a:bodyPr>
          <a:lstStyle/>
          <a:p>
            <a:r>
              <a:rPr lang="ja-JP" altLang="en-US" sz="3600" dirty="0" smtClean="0">
                <a:latin typeface="+mn-ea"/>
              </a:rPr>
              <a:t>・</a:t>
            </a:r>
            <a:r>
              <a:rPr kumimoji="1" lang="ja-JP" altLang="en-US" sz="3600" dirty="0" smtClean="0">
                <a:latin typeface="+mn-ea"/>
              </a:rPr>
              <a:t>第</a:t>
            </a:r>
            <a:r>
              <a:rPr kumimoji="1" lang="en-US" altLang="ja-JP" sz="3600" dirty="0" smtClean="0">
                <a:latin typeface="+mn-ea"/>
              </a:rPr>
              <a:t>52</a:t>
            </a:r>
            <a:r>
              <a:rPr kumimoji="1" lang="ja-JP" altLang="en-US" sz="3600" dirty="0" smtClean="0">
                <a:latin typeface="+mn-ea"/>
              </a:rPr>
              <a:t>次日本南極地域観測隊同行者としてドームふじ基地</a:t>
            </a:r>
            <a:endParaRPr kumimoji="1" lang="en-US" altLang="ja-JP" sz="3600" dirty="0" smtClean="0">
              <a:latin typeface="+mn-ea"/>
            </a:endParaRPr>
          </a:p>
          <a:p>
            <a:r>
              <a:rPr lang="ja-JP" altLang="en-US" sz="3600" dirty="0" smtClean="0">
                <a:latin typeface="+mn-ea"/>
              </a:rPr>
              <a:t>　</a:t>
            </a:r>
            <a:r>
              <a:rPr kumimoji="1" lang="ja-JP" altLang="en-US" sz="3600" dirty="0" smtClean="0">
                <a:latin typeface="+mn-ea"/>
              </a:rPr>
              <a:t>に長期出張</a:t>
            </a:r>
            <a:endParaRPr kumimoji="1" lang="en-US" altLang="ja-JP" sz="3600" dirty="0" smtClean="0">
              <a:latin typeface="+mn-ea"/>
            </a:endParaRPr>
          </a:p>
          <a:p>
            <a:r>
              <a:rPr lang="ja-JP" altLang="en-US" sz="3600" dirty="0" smtClean="0">
                <a:latin typeface="+mn-ea"/>
              </a:rPr>
              <a:t>・</a:t>
            </a:r>
            <a:r>
              <a:rPr lang="en-US" altLang="ja-JP" sz="3600" dirty="0" smtClean="0">
                <a:latin typeface="+mn-ea"/>
              </a:rPr>
              <a:t>2011</a:t>
            </a:r>
            <a:r>
              <a:rPr lang="ja-JP" altLang="en-US" sz="3600" dirty="0" smtClean="0">
                <a:latin typeface="+mn-ea"/>
              </a:rPr>
              <a:t>年</a:t>
            </a:r>
            <a:r>
              <a:rPr lang="en-US" altLang="ja-JP" sz="3600" dirty="0" smtClean="0">
                <a:latin typeface="+mn-ea"/>
              </a:rPr>
              <a:t>1</a:t>
            </a:r>
            <a:r>
              <a:rPr lang="ja-JP" altLang="en-US" sz="3600" dirty="0" smtClean="0">
                <a:latin typeface="+mn-ea"/>
              </a:rPr>
              <a:t>月</a:t>
            </a:r>
            <a:r>
              <a:rPr lang="en-US" altLang="ja-JP" sz="3600" dirty="0" smtClean="0">
                <a:latin typeface="+mn-ea"/>
              </a:rPr>
              <a:t>25</a:t>
            </a:r>
            <a:r>
              <a:rPr lang="ja-JP" altLang="en-US" sz="3600" dirty="0" smtClean="0">
                <a:latin typeface="+mn-ea"/>
              </a:rPr>
              <a:t>日～</a:t>
            </a:r>
            <a:r>
              <a:rPr lang="en-US" altLang="ja-JP" sz="3600" dirty="0" smtClean="0">
                <a:latin typeface="+mn-ea"/>
              </a:rPr>
              <a:t>28</a:t>
            </a:r>
            <a:r>
              <a:rPr lang="ja-JP" altLang="en-US" sz="3600" dirty="0" smtClean="0">
                <a:latin typeface="+mn-ea"/>
              </a:rPr>
              <a:t>日にかけて測定を実施</a:t>
            </a:r>
            <a:endParaRPr lang="en-US" altLang="ja-JP" sz="3600" dirty="0" smtClean="0">
              <a:latin typeface="+mn-ea"/>
            </a:endParaRPr>
          </a:p>
          <a:p>
            <a:r>
              <a:rPr kumimoji="1" lang="ja-JP" altLang="en-US" sz="3600" dirty="0" smtClean="0">
                <a:latin typeface="+mn-ea"/>
              </a:rPr>
              <a:t>・</a:t>
            </a:r>
            <a:r>
              <a:rPr lang="en-US" altLang="ja-JP" sz="3600" dirty="0">
                <a:latin typeface="+mn-ea"/>
              </a:rPr>
              <a:t>Differential Image Motion </a:t>
            </a:r>
            <a:r>
              <a:rPr lang="en-US" altLang="ja-JP" sz="3600" dirty="0" smtClean="0">
                <a:latin typeface="+mn-ea"/>
              </a:rPr>
              <a:t>Monitor</a:t>
            </a:r>
            <a:r>
              <a:rPr lang="ja-JP" altLang="en-US" sz="3600" dirty="0" smtClean="0">
                <a:latin typeface="+mn-ea"/>
              </a:rPr>
              <a:t>法 </a:t>
            </a:r>
            <a:r>
              <a:rPr lang="en-US" altLang="ja-JP" sz="3600" dirty="0" smtClean="0">
                <a:latin typeface="+mn-ea"/>
              </a:rPr>
              <a:t>(</a:t>
            </a:r>
            <a:r>
              <a:rPr lang="en-US" altLang="ja-JP" sz="3600" dirty="0">
                <a:latin typeface="+mn-ea"/>
              </a:rPr>
              <a:t>DIMM)</a:t>
            </a:r>
            <a:r>
              <a:rPr lang="ja-JP" altLang="en-US" sz="3600" dirty="0">
                <a:latin typeface="+mn-ea"/>
              </a:rPr>
              <a:t>に</a:t>
            </a:r>
            <a:r>
              <a:rPr lang="ja-JP" altLang="en-US" sz="3600" dirty="0" smtClean="0">
                <a:latin typeface="+mn-ea"/>
              </a:rPr>
              <a:t>よる</a:t>
            </a:r>
            <a:endParaRPr lang="en-US" altLang="ja-JP" sz="3600" dirty="0" smtClean="0">
              <a:latin typeface="+mn-ea"/>
            </a:endParaRPr>
          </a:p>
          <a:p>
            <a:r>
              <a:rPr lang="en-US" altLang="ja-JP" sz="3600" dirty="0">
                <a:latin typeface="+mn-ea"/>
              </a:rPr>
              <a:t> </a:t>
            </a:r>
            <a:r>
              <a:rPr lang="ja-JP" altLang="en-US" sz="3600" dirty="0">
                <a:latin typeface="+mn-ea"/>
              </a:rPr>
              <a:t> </a:t>
            </a:r>
            <a:r>
              <a:rPr lang="ja-JP" altLang="en-US" sz="3600" dirty="0" smtClean="0">
                <a:latin typeface="+mn-ea"/>
              </a:rPr>
              <a:t>シーイング</a:t>
            </a:r>
            <a:r>
              <a:rPr lang="ja-JP" altLang="en-US" sz="3600" dirty="0">
                <a:latin typeface="+mn-ea"/>
              </a:rPr>
              <a:t>の直接</a:t>
            </a:r>
            <a:r>
              <a:rPr lang="ja-JP" altLang="en-US" sz="3600" dirty="0" smtClean="0">
                <a:latin typeface="+mn-ea"/>
              </a:rPr>
              <a:t>測定</a:t>
            </a:r>
            <a:r>
              <a:rPr lang="en-US" altLang="ja-JP" sz="3600" dirty="0" smtClean="0">
                <a:latin typeface="+mn-ea"/>
              </a:rPr>
              <a:t>(40cm</a:t>
            </a:r>
            <a:r>
              <a:rPr lang="ja-JP" altLang="en-US" sz="3600" dirty="0" smtClean="0">
                <a:latin typeface="+mn-ea"/>
              </a:rPr>
              <a:t>望遠鏡を使用</a:t>
            </a:r>
            <a:r>
              <a:rPr lang="en-US" altLang="ja-JP" sz="3600" dirty="0" smtClean="0">
                <a:latin typeface="+mn-ea"/>
              </a:rPr>
              <a:t>)</a:t>
            </a:r>
            <a:endParaRPr lang="en-US" altLang="ja-JP" sz="3600" dirty="0">
              <a:latin typeface="+mn-ea"/>
            </a:endParaRPr>
          </a:p>
          <a:p>
            <a:r>
              <a:rPr kumimoji="1" lang="ja-JP" altLang="en-US" sz="3600" dirty="0" smtClean="0">
                <a:latin typeface="+mn-ea"/>
              </a:rPr>
              <a:t>・望遠鏡の開口高は地上約</a:t>
            </a:r>
            <a:r>
              <a:rPr kumimoji="1" lang="en-US" altLang="ja-JP" sz="3600" dirty="0" smtClean="0">
                <a:latin typeface="+mn-ea"/>
              </a:rPr>
              <a:t>2m</a:t>
            </a:r>
            <a:r>
              <a:rPr kumimoji="1" lang="ja-JP" altLang="en-US" sz="3600" dirty="0" smtClean="0">
                <a:latin typeface="+mn-ea"/>
              </a:rPr>
              <a:t>（</a:t>
            </a:r>
            <a:r>
              <a:rPr lang="ja-JP" altLang="en-US" sz="3600" dirty="0" smtClean="0">
                <a:latin typeface="+mn-ea"/>
              </a:rPr>
              <a:t>図</a:t>
            </a:r>
            <a:r>
              <a:rPr lang="en-US" altLang="ja-JP" sz="3600" dirty="0" smtClean="0">
                <a:latin typeface="+mn-ea"/>
              </a:rPr>
              <a:t>7</a:t>
            </a:r>
            <a:r>
              <a:rPr lang="ja-JP" altLang="en-US" sz="3600" dirty="0" smtClean="0">
                <a:latin typeface="+mn-ea"/>
              </a:rPr>
              <a:t>参照</a:t>
            </a:r>
            <a:r>
              <a:rPr kumimoji="1" lang="ja-JP" altLang="en-US" sz="3600" dirty="0" smtClean="0">
                <a:latin typeface="+mn-ea"/>
              </a:rPr>
              <a:t>）</a:t>
            </a:r>
            <a:endParaRPr lang="en-US" altLang="ja-JP" sz="3600" dirty="0">
              <a:latin typeface="+mn-ea"/>
            </a:endParaRPr>
          </a:p>
          <a:p>
            <a:r>
              <a:rPr kumimoji="1" lang="ja-JP" altLang="en-US" sz="3600" dirty="0" smtClean="0">
                <a:latin typeface="+mn-ea"/>
              </a:rPr>
              <a:t>・</a:t>
            </a:r>
            <a:r>
              <a:rPr kumimoji="1" lang="en-US" altLang="ja-JP" sz="3600" dirty="0" smtClean="0">
                <a:latin typeface="+mn-ea"/>
              </a:rPr>
              <a:t>16m</a:t>
            </a:r>
            <a:r>
              <a:rPr kumimoji="1" lang="ja-JP" altLang="en-US" sz="3600" dirty="0" smtClean="0">
                <a:latin typeface="+mn-ea"/>
              </a:rPr>
              <a:t>気象タワーによる温度・風向・風速・気圧も同時に取得</a:t>
            </a:r>
            <a:endParaRPr kumimoji="1" lang="en-US" altLang="ja-JP" sz="3600" dirty="0" smtClean="0">
              <a:latin typeface="+mn-ea"/>
            </a:endParaRPr>
          </a:p>
        </p:txBody>
      </p:sp>
      <p:pic>
        <p:nvPicPr>
          <p:cNvPr id="188" name="Picture 2" descr="C:\Private\南極写真\jpg_内陸旅行\DSC_7393.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5305" r="14734"/>
          <a:stretch/>
        </p:blipFill>
        <p:spPr bwMode="auto">
          <a:xfrm>
            <a:off x="27345563" y="9582755"/>
            <a:ext cx="2196024" cy="3376177"/>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2"/>
          <p:cNvPicPr>
            <a:picLocks noChangeAspect="1" noChangeArrowheads="1"/>
          </p:cNvPicPr>
          <p:nvPr/>
        </p:nvPicPr>
        <p:blipFill rotWithShape="1">
          <a:blip r:embed="rId15">
            <a:extLst>
              <a:ext uri="{28A0092B-C50C-407E-A947-70E740481C1C}">
                <a14:useLocalDpi xmlns:a14="http://schemas.microsoft.com/office/drawing/2010/main" val="0"/>
              </a:ext>
            </a:extLst>
          </a:blip>
          <a:srcRect l="7709" t="31426" r="49247" b="23089"/>
          <a:stretch/>
        </p:blipFill>
        <p:spPr bwMode="auto">
          <a:xfrm>
            <a:off x="15794628" y="21908706"/>
            <a:ext cx="4961983" cy="3277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2"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l="11228" t="16383" r="56897" b="13507"/>
          <a:stretch/>
        </p:blipFill>
        <p:spPr bwMode="auto">
          <a:xfrm>
            <a:off x="15644043" y="25257796"/>
            <a:ext cx="4946047" cy="7007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3" name="Picture 2"/>
          <p:cNvPicPr>
            <a:picLocks noChangeAspect="1" noChangeArrowheads="1"/>
          </p:cNvPicPr>
          <p:nvPr/>
        </p:nvPicPr>
        <p:blipFill rotWithShape="1">
          <a:blip r:embed="rId17">
            <a:extLst>
              <a:ext uri="{28A0092B-C50C-407E-A947-70E740481C1C}">
                <a14:useLocalDpi xmlns:a14="http://schemas.microsoft.com/office/drawing/2010/main" val="0"/>
              </a:ext>
            </a:extLst>
          </a:blip>
          <a:srcRect l="18135" t="23104" r="21866" b="17791"/>
          <a:stretch/>
        </p:blipFill>
        <p:spPr bwMode="auto">
          <a:xfrm>
            <a:off x="15572035" y="33210515"/>
            <a:ext cx="6768752" cy="416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テキスト ボックス 46"/>
          <p:cNvSpPr txBox="1"/>
          <p:nvPr/>
        </p:nvSpPr>
        <p:spPr>
          <a:xfrm>
            <a:off x="21188660" y="15165093"/>
            <a:ext cx="8496944" cy="18374261"/>
          </a:xfrm>
          <a:prstGeom prst="rect">
            <a:avLst/>
          </a:prstGeom>
          <a:noFill/>
        </p:spPr>
        <p:txBody>
          <a:bodyPr wrap="square" rtlCol="0">
            <a:spAutoFit/>
          </a:bodyPr>
          <a:lstStyle/>
          <a:p>
            <a:r>
              <a:rPr lang="ja-JP" altLang="en-US" sz="3600" dirty="0"/>
              <a:t>観測</a:t>
            </a:r>
            <a:r>
              <a:rPr lang="ja-JP" altLang="en-US" sz="3600" dirty="0" smtClean="0"/>
              <a:t>結果を図</a:t>
            </a:r>
            <a:r>
              <a:rPr lang="en-US" altLang="ja-JP" sz="3600" dirty="0" smtClean="0"/>
              <a:t>(8)</a:t>
            </a:r>
            <a:r>
              <a:rPr lang="ja-JP" altLang="en-US" sz="3600" dirty="0" smtClean="0"/>
              <a:t>に示す。</a:t>
            </a:r>
            <a:r>
              <a:rPr lang="ja-JP" altLang="en-US" sz="3600" dirty="0"/>
              <a:t>横軸</a:t>
            </a:r>
            <a:r>
              <a:rPr lang="ja-JP" altLang="en-US" sz="3600" dirty="0" smtClean="0"/>
              <a:t>が観測時刻</a:t>
            </a:r>
            <a:r>
              <a:rPr lang="en-US" altLang="ja-JP" sz="3600" dirty="0" smtClean="0"/>
              <a:t>(</a:t>
            </a:r>
            <a:r>
              <a:rPr lang="ja-JP" altLang="en-US" sz="3600" dirty="0" smtClean="0"/>
              <a:t>現地時間</a:t>
            </a:r>
            <a:r>
              <a:rPr lang="en-US" altLang="ja-JP" sz="3600" dirty="0" smtClean="0"/>
              <a:t>)</a:t>
            </a:r>
            <a:r>
              <a:rPr lang="ja-JP" altLang="en-US" sz="3600" dirty="0" err="1" smtClean="0"/>
              <a:t>、</a:t>
            </a:r>
            <a:r>
              <a:rPr lang="ja-JP" altLang="en-US" sz="3600" dirty="0" smtClean="0"/>
              <a:t>縦軸がシーイング</a:t>
            </a:r>
            <a:r>
              <a:rPr lang="en-US" altLang="ja-JP" sz="3600" dirty="0" smtClean="0"/>
              <a:t>(</a:t>
            </a:r>
            <a:r>
              <a:rPr lang="ja-JP" altLang="en-US" sz="3600" dirty="0" smtClean="0"/>
              <a:t>秒角</a:t>
            </a:r>
            <a:r>
              <a:rPr lang="en-US" altLang="ja-JP" sz="3600" dirty="0" smtClean="0"/>
              <a:t>)</a:t>
            </a:r>
            <a:r>
              <a:rPr lang="ja-JP" altLang="en-US" sz="3600" dirty="0" smtClean="0"/>
              <a:t>を表す。</a:t>
            </a:r>
            <a:endParaRPr lang="en-US" altLang="ja-JP" sz="3600" dirty="0" smtClean="0"/>
          </a:p>
          <a:p>
            <a:pPr algn="just"/>
            <a:r>
              <a:rPr lang="ja-JP" altLang="en-US" sz="3600" dirty="0" smtClean="0"/>
              <a:t>悪天・装置の故障で十分なデータ取得はできなかったが、</a:t>
            </a:r>
            <a:r>
              <a:rPr lang="en-US" altLang="ja-JP" sz="3600" dirty="0" smtClean="0"/>
              <a:t>4</a:t>
            </a:r>
            <a:r>
              <a:rPr lang="ja-JP" altLang="en-US" sz="3600" dirty="0" smtClean="0"/>
              <a:t>日分のデータをスタックすると</a:t>
            </a:r>
            <a:r>
              <a:rPr lang="ja-JP" altLang="en-US" sz="3600" dirty="0"/>
              <a:t>丸</a:t>
            </a:r>
            <a:r>
              <a:rPr lang="en-US" altLang="ja-JP" sz="3600" dirty="0" smtClean="0"/>
              <a:t>1</a:t>
            </a:r>
            <a:r>
              <a:rPr lang="ja-JP" altLang="en-US" sz="3600" dirty="0" smtClean="0"/>
              <a:t>日分のデータの取得に成功したといえる。</a:t>
            </a:r>
            <a:endParaRPr lang="en-US" altLang="ja-JP" sz="3600" dirty="0" smtClean="0"/>
          </a:p>
          <a:p>
            <a:pPr algn="just"/>
            <a:endParaRPr lang="en-US" altLang="ja-JP" sz="3600" dirty="0" smtClean="0"/>
          </a:p>
          <a:p>
            <a:pPr algn="just"/>
            <a:r>
              <a:rPr lang="ja-JP" altLang="en-US" sz="3600" dirty="0"/>
              <a:t>図</a:t>
            </a:r>
            <a:r>
              <a:rPr lang="en-US" altLang="ja-JP" sz="3600" dirty="0" smtClean="0"/>
              <a:t>(9)</a:t>
            </a:r>
            <a:r>
              <a:rPr lang="ja-JP" altLang="en-US" sz="3600" dirty="0" smtClean="0"/>
              <a:t>は観測結果のヒストグラムであり横軸がシーイング</a:t>
            </a:r>
            <a:r>
              <a:rPr lang="en-US" altLang="ja-JP" sz="3600" dirty="0" smtClean="0"/>
              <a:t>(</a:t>
            </a:r>
            <a:r>
              <a:rPr lang="ja-JP" altLang="en-US" sz="3600" dirty="0" smtClean="0"/>
              <a:t>秒角</a:t>
            </a:r>
            <a:r>
              <a:rPr lang="en-US" altLang="ja-JP" sz="3600" dirty="0" smtClean="0"/>
              <a:t>)</a:t>
            </a:r>
            <a:r>
              <a:rPr lang="ja-JP" altLang="en-US" sz="3600" dirty="0" err="1" smtClean="0"/>
              <a:t>、</a:t>
            </a:r>
            <a:r>
              <a:rPr lang="ja-JP" altLang="en-US" sz="3600" dirty="0" smtClean="0"/>
              <a:t>縦軸が相対的な頻度を表す。ドーム</a:t>
            </a:r>
            <a:r>
              <a:rPr lang="en-US" altLang="ja-JP" sz="3600" dirty="0" smtClean="0"/>
              <a:t>C</a:t>
            </a:r>
            <a:r>
              <a:rPr lang="ja-JP" altLang="en-US" sz="3600" dirty="0" err="1" smtClean="0"/>
              <a:t>での</a:t>
            </a:r>
            <a:r>
              <a:rPr lang="ja-JP" altLang="en-US" sz="3600" dirty="0" smtClean="0"/>
              <a:t>結果</a:t>
            </a:r>
            <a:r>
              <a:rPr lang="en-US" altLang="ja-JP" sz="3600" dirty="0" smtClean="0"/>
              <a:t>(</a:t>
            </a:r>
            <a:r>
              <a:rPr lang="ja-JP" altLang="en-US" sz="3600" dirty="0" smtClean="0"/>
              <a:t>図</a:t>
            </a:r>
            <a:r>
              <a:rPr lang="en-US" altLang="ja-JP" sz="3600" dirty="0" smtClean="0"/>
              <a:t>4)</a:t>
            </a:r>
            <a:r>
              <a:rPr lang="ja-JP" altLang="en-US" sz="3600" dirty="0" smtClean="0"/>
              <a:t>と同様に</a:t>
            </a:r>
            <a:r>
              <a:rPr lang="en-US" altLang="ja-JP" sz="3600" dirty="0" smtClean="0"/>
              <a:t>2</a:t>
            </a:r>
            <a:r>
              <a:rPr lang="ja-JP" altLang="en-US" sz="3600" dirty="0" err="1" smtClean="0"/>
              <a:t>つの</a:t>
            </a:r>
            <a:r>
              <a:rPr lang="ja-JP" altLang="en-US" sz="3600" dirty="0" smtClean="0"/>
              <a:t>対数正規分布の重ね合わせで良く記述でき、期待値はそれぞれ</a:t>
            </a:r>
            <a:r>
              <a:rPr lang="en-US" altLang="ja-JP" sz="3600" dirty="0" smtClean="0"/>
              <a:t>0.72</a:t>
            </a:r>
            <a:r>
              <a:rPr lang="ja-JP" altLang="en-US" sz="3600" dirty="0" smtClean="0"/>
              <a:t>秒角、</a:t>
            </a:r>
            <a:r>
              <a:rPr lang="en-US" altLang="ja-JP" sz="3600" dirty="0" smtClean="0"/>
              <a:t>1.3</a:t>
            </a:r>
            <a:r>
              <a:rPr lang="ja-JP" altLang="en-US" sz="3600" dirty="0" smtClean="0"/>
              <a:t>秒角であった。望遠鏡の設置高度</a:t>
            </a:r>
            <a:r>
              <a:rPr lang="en-US" altLang="ja-JP" sz="3600" dirty="0" smtClean="0"/>
              <a:t>(2m)</a:t>
            </a:r>
            <a:r>
              <a:rPr lang="ja-JP" altLang="en-US" sz="3600" dirty="0" smtClean="0"/>
              <a:t>を考えると妥当な値が得られたと言えるだろう。</a:t>
            </a:r>
            <a:endParaRPr lang="en-US" altLang="ja-JP" sz="3600" dirty="0" smtClean="0"/>
          </a:p>
          <a:p>
            <a:pPr algn="just"/>
            <a:endParaRPr lang="en-US" altLang="ja-JP" sz="3600" dirty="0"/>
          </a:p>
          <a:p>
            <a:pPr algn="just"/>
            <a:r>
              <a:rPr lang="ja-JP" altLang="en-US" sz="3600" dirty="0" smtClean="0"/>
              <a:t>図</a:t>
            </a:r>
            <a:r>
              <a:rPr lang="en-US" altLang="ja-JP" sz="3600" dirty="0" smtClean="0"/>
              <a:t>(10)</a:t>
            </a:r>
            <a:r>
              <a:rPr lang="ja-JP" altLang="en-US" sz="3600" dirty="0" smtClean="0"/>
              <a:t>は横軸を時刻</a:t>
            </a:r>
            <a:r>
              <a:rPr lang="en-US" altLang="ja-JP" sz="3600" dirty="0" smtClean="0"/>
              <a:t>(</a:t>
            </a:r>
            <a:r>
              <a:rPr lang="ja-JP" altLang="en-US" sz="3600" dirty="0" smtClean="0"/>
              <a:t>現地時間</a:t>
            </a:r>
            <a:r>
              <a:rPr lang="en-US" altLang="ja-JP" sz="3600" dirty="0" smtClean="0"/>
              <a:t>)</a:t>
            </a:r>
            <a:r>
              <a:rPr lang="ja-JP" altLang="en-US" sz="3600" dirty="0" smtClean="0"/>
              <a:t>としたときの</a:t>
            </a:r>
            <a:r>
              <a:rPr lang="en-US" altLang="ja-JP" sz="3600" dirty="0" smtClean="0"/>
              <a:t>1</a:t>
            </a:r>
            <a:r>
              <a:rPr lang="ja-JP" altLang="en-US" sz="3600" dirty="0" smtClean="0"/>
              <a:t>時間平均のシーイング</a:t>
            </a:r>
            <a:r>
              <a:rPr lang="en-US" altLang="ja-JP" sz="3600" dirty="0" smtClean="0"/>
              <a:t>(</a:t>
            </a:r>
            <a:r>
              <a:rPr lang="ja-JP" altLang="en-US" sz="3600" dirty="0" smtClean="0"/>
              <a:t>秒角</a:t>
            </a:r>
            <a:r>
              <a:rPr lang="en-US" altLang="ja-JP" sz="3600" dirty="0" smtClean="0"/>
              <a:t>)</a:t>
            </a:r>
            <a:r>
              <a:rPr lang="ja-JP" altLang="en-US" sz="3600" dirty="0" smtClean="0"/>
              <a:t>と</a:t>
            </a:r>
            <a:r>
              <a:rPr lang="en-US" altLang="ja-JP" sz="3600" dirty="0" smtClean="0"/>
              <a:t>16m</a:t>
            </a:r>
            <a:r>
              <a:rPr lang="ja-JP" altLang="en-US" sz="3600" dirty="0" smtClean="0"/>
              <a:t>気象タワーのデータを表す。</a:t>
            </a:r>
            <a:r>
              <a:rPr lang="ja-JP" altLang="en-US" sz="3600" dirty="0"/>
              <a:t>気象</a:t>
            </a:r>
            <a:r>
              <a:rPr lang="ja-JP" altLang="en-US" sz="3600" dirty="0" smtClean="0"/>
              <a:t>タワーには</a:t>
            </a:r>
            <a:r>
              <a:rPr lang="en-US" altLang="ja-JP" sz="3600" dirty="0" smtClean="0"/>
              <a:t>5</a:t>
            </a:r>
            <a:r>
              <a:rPr lang="ja-JP" altLang="en-US" sz="3600" dirty="0" err="1" smtClean="0"/>
              <a:t>つの</a:t>
            </a:r>
            <a:r>
              <a:rPr lang="en-US" altLang="ja-JP" sz="3600" dirty="0" err="1" smtClean="0"/>
              <a:t>Pt</a:t>
            </a:r>
            <a:r>
              <a:rPr lang="ja-JP" altLang="en-US" sz="3600" dirty="0" smtClean="0"/>
              <a:t>温度センサー、</a:t>
            </a:r>
            <a:r>
              <a:rPr lang="en-US" altLang="ja-JP" sz="3600" dirty="0" smtClean="0"/>
              <a:t>2</a:t>
            </a:r>
            <a:r>
              <a:rPr lang="ja-JP" altLang="en-US" sz="3600" dirty="0" err="1" smtClean="0"/>
              <a:t>つの</a:t>
            </a:r>
            <a:r>
              <a:rPr lang="ja-JP" altLang="en-US" sz="3600" dirty="0" smtClean="0"/>
              <a:t>超音波風速計、</a:t>
            </a:r>
            <a:r>
              <a:rPr lang="en-US" altLang="ja-JP" sz="3600" dirty="0" smtClean="0"/>
              <a:t>1</a:t>
            </a:r>
            <a:r>
              <a:rPr lang="ja-JP" altLang="en-US" sz="3600" dirty="0" err="1" smtClean="0"/>
              <a:t>つの</a:t>
            </a:r>
            <a:r>
              <a:rPr lang="ja-JP" altLang="en-US" sz="3600" dirty="0" smtClean="0"/>
              <a:t>気圧計が取り付けられてあり、シーイング測定と同時刻にデータを取得した。シーイング値との比較の為、温度</a:t>
            </a:r>
            <a:r>
              <a:rPr lang="en-US" altLang="ja-JP" sz="3600" dirty="0" smtClean="0"/>
              <a:t>(</a:t>
            </a:r>
            <a:r>
              <a:rPr lang="ja-JP" altLang="en-US" sz="3600" dirty="0" smtClean="0"/>
              <a:t>℃</a:t>
            </a:r>
            <a:r>
              <a:rPr lang="en-US" altLang="ja-JP" sz="3600" dirty="0" smtClean="0"/>
              <a:t>)</a:t>
            </a:r>
            <a:r>
              <a:rPr lang="ja-JP" altLang="en-US" sz="3600" dirty="0" err="1" smtClean="0"/>
              <a:t>、</a:t>
            </a:r>
            <a:r>
              <a:rPr lang="ja-JP" altLang="en-US" sz="3600" dirty="0" smtClean="0"/>
              <a:t>温度勾配</a:t>
            </a:r>
            <a:r>
              <a:rPr lang="en-US" altLang="ja-JP" sz="3600" dirty="0" smtClean="0"/>
              <a:t>(d</a:t>
            </a:r>
            <a:r>
              <a:rPr lang="ja-JP" altLang="en-US" sz="3600" dirty="0" smtClean="0"/>
              <a:t>℃</a:t>
            </a:r>
            <a:r>
              <a:rPr lang="en-US" altLang="ja-JP" sz="3600" dirty="0" smtClean="0"/>
              <a:t>/dh)</a:t>
            </a:r>
            <a:r>
              <a:rPr lang="ja-JP" altLang="en-US" sz="3600" dirty="0" err="1" smtClean="0"/>
              <a:t>、</a:t>
            </a:r>
            <a:r>
              <a:rPr lang="ja-JP" altLang="en-US" sz="3600" dirty="0" smtClean="0"/>
              <a:t>温度の標準偏差</a:t>
            </a:r>
            <a:r>
              <a:rPr lang="en-US" altLang="ja-JP" sz="3600" dirty="0" smtClean="0"/>
              <a:t>(</a:t>
            </a:r>
            <a:r>
              <a:rPr lang="ja-JP" altLang="en-US" sz="3600" dirty="0" smtClean="0"/>
              <a:t>℃</a:t>
            </a:r>
            <a:r>
              <a:rPr lang="en-US" altLang="ja-JP" sz="3600" dirty="0" smtClean="0"/>
              <a:t>)</a:t>
            </a:r>
            <a:r>
              <a:rPr lang="ja-JP" altLang="en-US" sz="3600" dirty="0" err="1" smtClean="0"/>
              <a:t>、</a:t>
            </a:r>
            <a:r>
              <a:rPr lang="ja-JP" altLang="en-US" sz="3600" dirty="0" smtClean="0"/>
              <a:t>風速</a:t>
            </a:r>
            <a:r>
              <a:rPr lang="en-US" altLang="ja-JP" sz="3600" dirty="0" smtClean="0"/>
              <a:t>(m/s)</a:t>
            </a:r>
            <a:r>
              <a:rPr lang="ja-JP" altLang="en-US" sz="3600" dirty="0" err="1" smtClean="0"/>
              <a:t>、</a:t>
            </a:r>
            <a:r>
              <a:rPr lang="ja-JP" altLang="en-US" sz="3600" dirty="0" smtClean="0"/>
              <a:t>風向、気圧</a:t>
            </a:r>
            <a:r>
              <a:rPr lang="en-US" altLang="ja-JP" sz="3600" dirty="0" smtClean="0"/>
              <a:t>(</a:t>
            </a:r>
            <a:r>
              <a:rPr lang="en-US" altLang="ja-JP" sz="3600" dirty="0" err="1" smtClean="0"/>
              <a:t>hPa</a:t>
            </a:r>
            <a:r>
              <a:rPr lang="en-US" altLang="ja-JP" sz="3600" dirty="0" smtClean="0"/>
              <a:t>)</a:t>
            </a:r>
            <a:r>
              <a:rPr lang="ja-JP" altLang="en-US" sz="3600" dirty="0" smtClean="0"/>
              <a:t>の</a:t>
            </a:r>
            <a:r>
              <a:rPr lang="en-US" altLang="ja-JP" sz="3600" dirty="0" smtClean="0"/>
              <a:t>1</a:t>
            </a:r>
            <a:r>
              <a:rPr lang="ja-JP" altLang="en-US" sz="3600" dirty="0" smtClean="0"/>
              <a:t>時間平均も調べて合わせてプロットした。またシーイングと気象データとの相関を図</a:t>
            </a:r>
            <a:r>
              <a:rPr lang="en-US" altLang="ja-JP" sz="3600" dirty="0" smtClean="0"/>
              <a:t>(11)</a:t>
            </a:r>
            <a:r>
              <a:rPr lang="ja-JP" altLang="en-US" sz="3600" dirty="0" smtClean="0"/>
              <a:t>に示した。</a:t>
            </a:r>
            <a:endParaRPr lang="en-US" altLang="ja-JP" sz="3600" dirty="0" smtClean="0"/>
          </a:p>
          <a:p>
            <a:pPr algn="just"/>
            <a:endParaRPr lang="en-US" altLang="ja-JP" sz="3600" dirty="0"/>
          </a:p>
          <a:p>
            <a:pPr algn="just"/>
            <a:r>
              <a:rPr lang="ja-JP" altLang="en-US" sz="3600" dirty="0" smtClean="0"/>
              <a:t>我々の観測結果から、ドーム</a:t>
            </a:r>
            <a:r>
              <a:rPr lang="en-US" altLang="ja-JP" sz="3600" dirty="0" smtClean="0"/>
              <a:t>C</a:t>
            </a:r>
            <a:r>
              <a:rPr lang="ja-JP" altLang="en-US" sz="3600" dirty="0" smtClean="0"/>
              <a:t>の先行研究で指摘されていた地上付近の温度勾配とシーイングの相関はほとんどみられず　　　</a:t>
            </a:r>
            <a:r>
              <a:rPr lang="en-US" altLang="ja-JP" sz="2800" dirty="0" smtClean="0"/>
              <a:t>(-0.037)</a:t>
            </a:r>
            <a:r>
              <a:rPr lang="ja-JP" altLang="en-US" sz="3600" dirty="0" err="1" smtClean="0"/>
              <a:t>、</a:t>
            </a:r>
            <a:r>
              <a:rPr lang="ja-JP" altLang="en-US" sz="3600" dirty="0" smtClean="0"/>
              <a:t>シーイングと温度に良い相関</a:t>
            </a:r>
            <a:r>
              <a:rPr lang="en-US" altLang="ja-JP" sz="2800" dirty="0" smtClean="0"/>
              <a:t>(-</a:t>
            </a:r>
            <a:r>
              <a:rPr lang="en-US" altLang="ja-JP" sz="2800" dirty="0"/>
              <a:t>0.780</a:t>
            </a:r>
            <a:r>
              <a:rPr lang="ja-JP" altLang="en-US" sz="2800" dirty="0"/>
              <a:t>～</a:t>
            </a:r>
            <a:r>
              <a:rPr lang="en-US" altLang="ja-JP" sz="2800" dirty="0"/>
              <a:t>-0.907</a:t>
            </a:r>
            <a:r>
              <a:rPr lang="en-US" altLang="ja-JP" sz="2800" dirty="0" smtClean="0"/>
              <a:t>)</a:t>
            </a:r>
            <a:r>
              <a:rPr lang="ja-JP" altLang="en-US" sz="3600" dirty="0" smtClean="0"/>
              <a:t>があることがわかった。</a:t>
            </a:r>
            <a:endParaRPr lang="en-US" altLang="ja-JP" sz="3600" dirty="0" smtClean="0"/>
          </a:p>
        </p:txBody>
      </p:sp>
      <p:sp>
        <p:nvSpPr>
          <p:cNvPr id="48" name="テキスト ボックス 47"/>
          <p:cNvSpPr txBox="1"/>
          <p:nvPr/>
        </p:nvSpPr>
        <p:spPr>
          <a:xfrm>
            <a:off x="27151473" y="12967132"/>
            <a:ext cx="2539834" cy="400110"/>
          </a:xfrm>
          <a:prstGeom prst="rect">
            <a:avLst/>
          </a:prstGeom>
          <a:noFill/>
        </p:spPr>
        <p:txBody>
          <a:bodyPr wrap="square" rtlCol="0">
            <a:spAutoFit/>
          </a:bodyPr>
          <a:lstStyle/>
          <a:p>
            <a:pPr algn="ctr"/>
            <a:r>
              <a:rPr kumimoji="1" lang="ja-JP" altLang="en-US" sz="2000" dirty="0" smtClean="0"/>
              <a:t>観測に用いた望遠鏡</a:t>
            </a:r>
            <a:endParaRPr kumimoji="1" lang="ja-JP" altLang="en-US" sz="2000" dirty="0"/>
          </a:p>
        </p:txBody>
      </p:sp>
      <p:sp>
        <p:nvSpPr>
          <p:cNvPr id="194" name="正方形/長方形 193"/>
          <p:cNvSpPr/>
          <p:nvPr/>
        </p:nvSpPr>
        <p:spPr>
          <a:xfrm>
            <a:off x="19453303" y="22040140"/>
            <a:ext cx="1159292" cy="646331"/>
          </a:xfrm>
          <a:prstGeom prst="rect">
            <a:avLst/>
          </a:prstGeom>
          <a:solidFill>
            <a:schemeClr val="bg1"/>
          </a:solidFill>
          <a:ln>
            <a:solidFill>
              <a:schemeClr val="tx1"/>
            </a:solidFill>
          </a:ln>
        </p:spPr>
        <p:txBody>
          <a:bodyPr wrap="none">
            <a:spAutoFit/>
          </a:bodyPr>
          <a:lstStyle/>
          <a:p>
            <a:r>
              <a:rPr lang="ja-JP" altLang="en-US" sz="3600" dirty="0"/>
              <a:t>図</a:t>
            </a:r>
            <a:r>
              <a:rPr lang="en-US" altLang="ja-JP" sz="3600" dirty="0" smtClean="0"/>
              <a:t>(9)</a:t>
            </a:r>
            <a:endParaRPr lang="ja-JP" altLang="en-US" sz="3600" dirty="0"/>
          </a:p>
        </p:txBody>
      </p:sp>
      <p:sp>
        <p:nvSpPr>
          <p:cNvPr id="195" name="正方形/長方形 194"/>
          <p:cNvSpPr/>
          <p:nvPr/>
        </p:nvSpPr>
        <p:spPr>
          <a:xfrm>
            <a:off x="16653963" y="32339025"/>
            <a:ext cx="1393330" cy="646331"/>
          </a:xfrm>
          <a:prstGeom prst="rect">
            <a:avLst/>
          </a:prstGeom>
          <a:solidFill>
            <a:schemeClr val="bg1"/>
          </a:solidFill>
          <a:ln>
            <a:solidFill>
              <a:schemeClr val="tx1"/>
            </a:solidFill>
          </a:ln>
        </p:spPr>
        <p:txBody>
          <a:bodyPr wrap="none">
            <a:spAutoFit/>
          </a:bodyPr>
          <a:lstStyle/>
          <a:p>
            <a:r>
              <a:rPr lang="ja-JP" altLang="en-US" sz="3600" dirty="0" smtClean="0"/>
              <a:t>図</a:t>
            </a:r>
            <a:r>
              <a:rPr lang="en-US" altLang="ja-JP" sz="3600" dirty="0" smtClean="0"/>
              <a:t>(10)</a:t>
            </a:r>
            <a:endParaRPr lang="ja-JP" altLang="en-US" sz="3600" dirty="0"/>
          </a:p>
        </p:txBody>
      </p:sp>
      <p:sp>
        <p:nvSpPr>
          <p:cNvPr id="196" name="正方形/長方形 195"/>
          <p:cNvSpPr/>
          <p:nvPr/>
        </p:nvSpPr>
        <p:spPr>
          <a:xfrm>
            <a:off x="19491309" y="32339025"/>
            <a:ext cx="1393330" cy="646331"/>
          </a:xfrm>
          <a:prstGeom prst="rect">
            <a:avLst/>
          </a:prstGeom>
          <a:solidFill>
            <a:schemeClr val="bg1"/>
          </a:solidFill>
          <a:ln>
            <a:solidFill>
              <a:schemeClr val="tx1"/>
            </a:solidFill>
          </a:ln>
        </p:spPr>
        <p:txBody>
          <a:bodyPr wrap="none">
            <a:spAutoFit/>
          </a:bodyPr>
          <a:lstStyle/>
          <a:p>
            <a:r>
              <a:rPr lang="ja-JP" altLang="en-US" sz="3600" dirty="0"/>
              <a:t>図</a:t>
            </a:r>
            <a:r>
              <a:rPr lang="en-US" altLang="ja-JP" sz="3600" dirty="0" smtClean="0"/>
              <a:t>(11)</a:t>
            </a:r>
            <a:endParaRPr lang="ja-JP" altLang="en-US" sz="3600" dirty="0"/>
          </a:p>
        </p:txBody>
      </p:sp>
      <p:sp>
        <p:nvSpPr>
          <p:cNvPr id="197" name="テキスト ボックス 196"/>
          <p:cNvSpPr txBox="1"/>
          <p:nvPr/>
        </p:nvSpPr>
        <p:spPr>
          <a:xfrm>
            <a:off x="22788016" y="33119494"/>
            <a:ext cx="6753571" cy="3970318"/>
          </a:xfrm>
          <a:prstGeom prst="rect">
            <a:avLst/>
          </a:prstGeom>
          <a:noFill/>
        </p:spPr>
        <p:txBody>
          <a:bodyPr wrap="square" rtlCol="0">
            <a:spAutoFit/>
          </a:bodyPr>
          <a:lstStyle/>
          <a:p>
            <a:pPr algn="just"/>
            <a:r>
              <a:rPr lang="ja-JP" altLang="en-US" sz="3600" dirty="0" smtClean="0"/>
              <a:t>この観測結果は</a:t>
            </a:r>
            <a:r>
              <a:rPr lang="ja-JP" altLang="en-US" sz="3600" u="sng" dirty="0" smtClean="0"/>
              <a:t>少なくとも</a:t>
            </a:r>
            <a:r>
              <a:rPr lang="ja-JP" altLang="en-US" sz="3600" dirty="0" smtClean="0"/>
              <a:t>地上</a:t>
            </a:r>
            <a:r>
              <a:rPr lang="en-US" altLang="ja-JP" sz="3600" dirty="0" smtClean="0"/>
              <a:t>16m</a:t>
            </a:r>
            <a:r>
              <a:rPr lang="ja-JP" altLang="en-US" sz="3600" dirty="0" err="1" smtClean="0"/>
              <a:t>までの</a:t>
            </a:r>
            <a:r>
              <a:rPr lang="ja-JP" altLang="en-US" sz="3600" dirty="0" smtClean="0"/>
              <a:t>大気は乱流の主成分ではなく、さらに上空に位置する大気の擾乱によってシーイングが変化すると考えられる。これはドーム</a:t>
            </a:r>
            <a:r>
              <a:rPr lang="en-US" altLang="ja-JP" sz="3600" dirty="0" smtClean="0"/>
              <a:t>C</a:t>
            </a:r>
            <a:r>
              <a:rPr lang="ja-JP" altLang="en-US" sz="3600" dirty="0" err="1" smtClean="0"/>
              <a:t>での</a:t>
            </a:r>
            <a:r>
              <a:rPr lang="ja-JP" altLang="en-US" sz="3600" dirty="0" smtClean="0"/>
              <a:t>乱流プロファイル</a:t>
            </a:r>
            <a:r>
              <a:rPr lang="en-US" altLang="ja-JP" sz="3600" dirty="0" smtClean="0"/>
              <a:t>(</a:t>
            </a:r>
            <a:r>
              <a:rPr lang="ja-JP" altLang="en-US" sz="3600" dirty="0" smtClean="0"/>
              <a:t>図</a:t>
            </a:r>
            <a:r>
              <a:rPr lang="en-US" altLang="ja-JP" sz="3600" dirty="0" smtClean="0"/>
              <a:t>5)</a:t>
            </a:r>
            <a:r>
              <a:rPr lang="ja-JP" altLang="en-US" sz="3600" dirty="0" smtClean="0"/>
              <a:t>とあきらかに矛盾する結果であった。</a:t>
            </a:r>
            <a:endParaRPr lang="en-US" altLang="ja-JP" sz="3600" dirty="0" smtClean="0"/>
          </a:p>
        </p:txBody>
      </p:sp>
      <p:sp>
        <p:nvSpPr>
          <p:cNvPr id="54" name="正方形/長方形 53"/>
          <p:cNvSpPr/>
          <p:nvPr/>
        </p:nvSpPr>
        <p:spPr>
          <a:xfrm>
            <a:off x="16148099" y="32049252"/>
            <a:ext cx="603050" cy="646331"/>
          </a:xfrm>
          <a:prstGeom prst="rect">
            <a:avLst/>
          </a:prstGeom>
        </p:spPr>
        <p:txBody>
          <a:bodyPr wrap="none">
            <a:spAutoFit/>
          </a:bodyPr>
          <a:lstStyle/>
          <a:p>
            <a:r>
              <a:rPr lang="ja-JP" altLang="en-US" sz="3600" dirty="0"/>
              <a:t>↑</a:t>
            </a:r>
          </a:p>
        </p:txBody>
      </p:sp>
      <p:sp>
        <p:nvSpPr>
          <p:cNvPr id="198" name="正方形/長方形 197"/>
          <p:cNvSpPr/>
          <p:nvPr/>
        </p:nvSpPr>
        <p:spPr>
          <a:xfrm>
            <a:off x="19007762" y="32555049"/>
            <a:ext cx="603050" cy="646331"/>
          </a:xfrm>
          <a:prstGeom prst="rect">
            <a:avLst/>
          </a:prstGeom>
        </p:spPr>
        <p:txBody>
          <a:bodyPr wrap="none">
            <a:spAutoFit/>
          </a:bodyPr>
          <a:lstStyle/>
          <a:p>
            <a:r>
              <a:rPr lang="ja-JP" altLang="en-US" sz="3600" dirty="0" smtClean="0"/>
              <a:t>↓</a:t>
            </a:r>
            <a:endParaRPr lang="ja-JP" altLang="en-US" sz="3600" dirty="0"/>
          </a:p>
        </p:txBody>
      </p:sp>
      <p:sp>
        <p:nvSpPr>
          <p:cNvPr id="199" name="テキスト ボックス 198"/>
          <p:cNvSpPr txBox="1"/>
          <p:nvPr/>
        </p:nvSpPr>
        <p:spPr>
          <a:xfrm>
            <a:off x="17667431" y="37679811"/>
            <a:ext cx="9793088" cy="646331"/>
          </a:xfrm>
          <a:prstGeom prst="rect">
            <a:avLst/>
          </a:prstGeom>
          <a:noFill/>
        </p:spPr>
        <p:txBody>
          <a:bodyPr wrap="square" rtlCol="0">
            <a:spAutoFit/>
          </a:bodyPr>
          <a:lstStyle/>
          <a:p>
            <a:pPr algn="just"/>
            <a:r>
              <a:rPr lang="ja-JP" altLang="en-US" sz="3600" dirty="0" smtClean="0"/>
              <a:t>ドームふじ基地のローカルな地形がその原因か？</a:t>
            </a:r>
            <a:endParaRPr lang="en-US" altLang="ja-JP" sz="3600" dirty="0" smtClean="0"/>
          </a:p>
        </p:txBody>
      </p:sp>
      <p:pic>
        <p:nvPicPr>
          <p:cNvPr id="190" name="Picture 2"/>
          <p:cNvPicPr>
            <a:picLocks noChangeAspect="1" noChangeArrowheads="1"/>
          </p:cNvPicPr>
          <p:nvPr/>
        </p:nvPicPr>
        <p:blipFill rotWithShape="1">
          <a:blip r:embed="rId18">
            <a:extLst>
              <a:ext uri="{28A0092B-C50C-407E-A947-70E740481C1C}">
                <a14:useLocalDpi xmlns:a14="http://schemas.microsoft.com/office/drawing/2010/main" val="0"/>
              </a:ext>
            </a:extLst>
          </a:blip>
          <a:srcRect l="19925" t="20955" r="48620" b="18596"/>
          <a:stretch/>
        </p:blipFill>
        <p:spPr bwMode="auto">
          <a:xfrm>
            <a:off x="15643843" y="15243406"/>
            <a:ext cx="5400000" cy="648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正方形/長方形 50"/>
          <p:cNvSpPr/>
          <p:nvPr/>
        </p:nvSpPr>
        <p:spPr>
          <a:xfrm>
            <a:off x="16508139" y="15385389"/>
            <a:ext cx="1159292" cy="646331"/>
          </a:xfrm>
          <a:prstGeom prst="rect">
            <a:avLst/>
          </a:prstGeom>
          <a:solidFill>
            <a:schemeClr val="bg1"/>
          </a:solidFill>
          <a:ln>
            <a:solidFill>
              <a:schemeClr val="tx1"/>
            </a:solidFill>
          </a:ln>
        </p:spPr>
        <p:txBody>
          <a:bodyPr wrap="none">
            <a:spAutoFit/>
          </a:bodyPr>
          <a:lstStyle/>
          <a:p>
            <a:r>
              <a:rPr lang="ja-JP" altLang="en-US" sz="3600" dirty="0"/>
              <a:t>図</a:t>
            </a:r>
            <a:r>
              <a:rPr lang="en-US" altLang="ja-JP" sz="3600" dirty="0" smtClean="0"/>
              <a:t>(8)</a:t>
            </a:r>
            <a:endParaRPr lang="ja-JP" altLang="en-US" sz="3600" dirty="0"/>
          </a:p>
        </p:txBody>
      </p:sp>
      <p:sp>
        <p:nvSpPr>
          <p:cNvPr id="200" name="正方形/長方形 199"/>
          <p:cNvSpPr/>
          <p:nvPr/>
        </p:nvSpPr>
        <p:spPr>
          <a:xfrm>
            <a:off x="9804231" y="11887012"/>
            <a:ext cx="1159292" cy="646331"/>
          </a:xfrm>
          <a:prstGeom prst="rect">
            <a:avLst/>
          </a:prstGeom>
          <a:solidFill>
            <a:schemeClr val="bg1"/>
          </a:solidFill>
          <a:ln>
            <a:solidFill>
              <a:schemeClr val="tx1"/>
            </a:solidFill>
          </a:ln>
        </p:spPr>
        <p:txBody>
          <a:bodyPr wrap="none">
            <a:spAutoFit/>
          </a:bodyPr>
          <a:lstStyle/>
          <a:p>
            <a:r>
              <a:rPr lang="ja-JP" altLang="en-US" sz="3600" dirty="0"/>
              <a:t>図</a:t>
            </a:r>
            <a:r>
              <a:rPr lang="en-US" altLang="ja-JP" sz="3600" dirty="0" smtClean="0"/>
              <a:t>(1)</a:t>
            </a:r>
            <a:endParaRPr lang="ja-JP" altLang="en-US" sz="3600" dirty="0"/>
          </a:p>
        </p:txBody>
      </p:sp>
      <p:sp>
        <p:nvSpPr>
          <p:cNvPr id="201" name="正方形/長方形 200"/>
          <p:cNvSpPr/>
          <p:nvPr/>
        </p:nvSpPr>
        <p:spPr>
          <a:xfrm>
            <a:off x="13764671" y="18729513"/>
            <a:ext cx="1159292" cy="646331"/>
          </a:xfrm>
          <a:prstGeom prst="rect">
            <a:avLst/>
          </a:prstGeom>
          <a:solidFill>
            <a:schemeClr val="bg1"/>
          </a:solidFill>
          <a:ln>
            <a:solidFill>
              <a:schemeClr val="tx1"/>
            </a:solidFill>
          </a:ln>
        </p:spPr>
        <p:txBody>
          <a:bodyPr wrap="none">
            <a:spAutoFit/>
          </a:bodyPr>
          <a:lstStyle/>
          <a:p>
            <a:r>
              <a:rPr lang="ja-JP" altLang="en-US" sz="3600" dirty="0"/>
              <a:t>図</a:t>
            </a:r>
            <a:r>
              <a:rPr lang="en-US" altLang="ja-JP" sz="3600" dirty="0" smtClean="0"/>
              <a:t>(2)</a:t>
            </a:r>
            <a:endParaRPr lang="ja-JP" altLang="en-US" sz="3600" dirty="0"/>
          </a:p>
        </p:txBody>
      </p:sp>
      <p:sp>
        <p:nvSpPr>
          <p:cNvPr id="202" name="正方形/長方形 201"/>
          <p:cNvSpPr/>
          <p:nvPr/>
        </p:nvSpPr>
        <p:spPr>
          <a:xfrm>
            <a:off x="13030661" y="22556623"/>
            <a:ext cx="1159292" cy="646331"/>
          </a:xfrm>
          <a:prstGeom prst="rect">
            <a:avLst/>
          </a:prstGeom>
          <a:solidFill>
            <a:schemeClr val="bg1"/>
          </a:solidFill>
          <a:ln>
            <a:solidFill>
              <a:schemeClr val="tx1"/>
            </a:solidFill>
          </a:ln>
        </p:spPr>
        <p:txBody>
          <a:bodyPr wrap="none">
            <a:spAutoFit/>
          </a:bodyPr>
          <a:lstStyle/>
          <a:p>
            <a:r>
              <a:rPr lang="ja-JP" altLang="en-US" sz="3600" dirty="0"/>
              <a:t>表</a:t>
            </a:r>
            <a:r>
              <a:rPr lang="en-US" altLang="ja-JP" sz="3600" dirty="0" smtClean="0"/>
              <a:t>(1)</a:t>
            </a:r>
            <a:endParaRPr lang="ja-JP" altLang="en-US" sz="3600" dirty="0"/>
          </a:p>
        </p:txBody>
      </p:sp>
      <p:sp>
        <p:nvSpPr>
          <p:cNvPr id="203" name="正方形/長方形 202"/>
          <p:cNvSpPr/>
          <p:nvPr/>
        </p:nvSpPr>
        <p:spPr>
          <a:xfrm>
            <a:off x="4691663" y="21406238"/>
            <a:ext cx="1159292" cy="646331"/>
          </a:xfrm>
          <a:prstGeom prst="rect">
            <a:avLst/>
          </a:prstGeom>
          <a:solidFill>
            <a:schemeClr val="bg1"/>
          </a:solidFill>
          <a:ln>
            <a:solidFill>
              <a:schemeClr val="tx1"/>
            </a:solidFill>
          </a:ln>
        </p:spPr>
        <p:txBody>
          <a:bodyPr wrap="none">
            <a:spAutoFit/>
          </a:bodyPr>
          <a:lstStyle/>
          <a:p>
            <a:r>
              <a:rPr lang="ja-JP" altLang="en-US" sz="3600" dirty="0"/>
              <a:t>図</a:t>
            </a:r>
            <a:r>
              <a:rPr lang="en-US" altLang="ja-JP" sz="3600" dirty="0" smtClean="0"/>
              <a:t>(3)</a:t>
            </a:r>
            <a:endParaRPr lang="ja-JP" altLang="en-US" sz="3600" dirty="0"/>
          </a:p>
        </p:txBody>
      </p:sp>
      <p:sp>
        <p:nvSpPr>
          <p:cNvPr id="204" name="正方形/長方形 203"/>
          <p:cNvSpPr/>
          <p:nvPr/>
        </p:nvSpPr>
        <p:spPr>
          <a:xfrm>
            <a:off x="13030661" y="30753108"/>
            <a:ext cx="1159292" cy="646331"/>
          </a:xfrm>
          <a:prstGeom prst="rect">
            <a:avLst/>
          </a:prstGeom>
          <a:solidFill>
            <a:schemeClr val="bg1"/>
          </a:solidFill>
          <a:ln>
            <a:solidFill>
              <a:schemeClr val="tx1"/>
            </a:solidFill>
          </a:ln>
        </p:spPr>
        <p:txBody>
          <a:bodyPr wrap="none">
            <a:spAutoFit/>
          </a:bodyPr>
          <a:lstStyle/>
          <a:p>
            <a:r>
              <a:rPr lang="ja-JP" altLang="en-US" sz="3600" dirty="0"/>
              <a:t>図</a:t>
            </a:r>
            <a:r>
              <a:rPr lang="en-US" altLang="ja-JP" sz="3600" dirty="0" smtClean="0"/>
              <a:t>(4)</a:t>
            </a:r>
            <a:endParaRPr lang="ja-JP" altLang="en-US" sz="3600" dirty="0"/>
          </a:p>
        </p:txBody>
      </p:sp>
      <p:sp>
        <p:nvSpPr>
          <p:cNvPr id="205" name="正方形/長方形 204"/>
          <p:cNvSpPr/>
          <p:nvPr/>
        </p:nvSpPr>
        <p:spPr>
          <a:xfrm>
            <a:off x="12454550" y="34383415"/>
            <a:ext cx="1159292" cy="646331"/>
          </a:xfrm>
          <a:prstGeom prst="rect">
            <a:avLst/>
          </a:prstGeom>
          <a:solidFill>
            <a:schemeClr val="bg1"/>
          </a:solidFill>
          <a:ln>
            <a:solidFill>
              <a:schemeClr val="tx1"/>
            </a:solidFill>
          </a:ln>
        </p:spPr>
        <p:txBody>
          <a:bodyPr wrap="none">
            <a:spAutoFit/>
          </a:bodyPr>
          <a:lstStyle/>
          <a:p>
            <a:r>
              <a:rPr lang="ja-JP" altLang="en-US" sz="3600" dirty="0"/>
              <a:t>図</a:t>
            </a:r>
            <a:r>
              <a:rPr lang="en-US" altLang="ja-JP" sz="3600" dirty="0" smtClean="0"/>
              <a:t>(5)</a:t>
            </a:r>
            <a:endParaRPr lang="ja-JP" altLang="en-US" sz="3600" dirty="0"/>
          </a:p>
        </p:txBody>
      </p:sp>
      <p:sp>
        <p:nvSpPr>
          <p:cNvPr id="206" name="正方形/長方形 205"/>
          <p:cNvSpPr/>
          <p:nvPr/>
        </p:nvSpPr>
        <p:spPr>
          <a:xfrm>
            <a:off x="6257187" y="36443481"/>
            <a:ext cx="1159292" cy="646331"/>
          </a:xfrm>
          <a:prstGeom prst="rect">
            <a:avLst/>
          </a:prstGeom>
          <a:solidFill>
            <a:schemeClr val="bg1"/>
          </a:solidFill>
          <a:ln>
            <a:solidFill>
              <a:schemeClr val="tx1"/>
            </a:solidFill>
          </a:ln>
        </p:spPr>
        <p:txBody>
          <a:bodyPr wrap="none">
            <a:spAutoFit/>
          </a:bodyPr>
          <a:lstStyle/>
          <a:p>
            <a:r>
              <a:rPr lang="ja-JP" altLang="en-US" sz="3600" dirty="0"/>
              <a:t>図</a:t>
            </a:r>
            <a:r>
              <a:rPr lang="en-US" altLang="ja-JP" sz="3600" dirty="0" smtClean="0"/>
              <a:t>(6)</a:t>
            </a:r>
            <a:endParaRPr lang="ja-JP" altLang="en-US" sz="3600" dirty="0"/>
          </a:p>
        </p:txBody>
      </p:sp>
      <p:sp>
        <p:nvSpPr>
          <p:cNvPr id="207" name="正方形/長方形 206"/>
          <p:cNvSpPr/>
          <p:nvPr/>
        </p:nvSpPr>
        <p:spPr>
          <a:xfrm>
            <a:off x="26025794" y="12040780"/>
            <a:ext cx="1159292" cy="646331"/>
          </a:xfrm>
          <a:prstGeom prst="rect">
            <a:avLst/>
          </a:prstGeom>
          <a:solidFill>
            <a:schemeClr val="bg1"/>
          </a:solidFill>
          <a:ln>
            <a:solidFill>
              <a:schemeClr val="tx1"/>
            </a:solidFill>
          </a:ln>
        </p:spPr>
        <p:txBody>
          <a:bodyPr wrap="none">
            <a:spAutoFit/>
          </a:bodyPr>
          <a:lstStyle/>
          <a:p>
            <a:r>
              <a:rPr lang="ja-JP" altLang="en-US" sz="3600" dirty="0"/>
              <a:t>図</a:t>
            </a:r>
            <a:r>
              <a:rPr lang="en-US" altLang="ja-JP" sz="3600" dirty="0" smtClean="0"/>
              <a:t>(7)</a:t>
            </a:r>
            <a:endParaRPr lang="ja-JP" altLang="en-US" sz="3600" dirty="0"/>
          </a:p>
        </p:txBody>
      </p:sp>
      <p:sp>
        <p:nvSpPr>
          <p:cNvPr id="208" name="正方形/長方形 207"/>
          <p:cNvSpPr/>
          <p:nvPr/>
        </p:nvSpPr>
        <p:spPr>
          <a:xfrm>
            <a:off x="21764723" y="881982"/>
            <a:ext cx="8154797" cy="646331"/>
          </a:xfrm>
          <a:prstGeom prst="rect">
            <a:avLst/>
          </a:prstGeom>
          <a:solidFill>
            <a:schemeClr val="bg1">
              <a:alpha val="40000"/>
            </a:schemeClr>
          </a:solidFill>
        </p:spPr>
        <p:txBody>
          <a:bodyPr wrap="none">
            <a:spAutoFit/>
          </a:bodyPr>
          <a:lstStyle/>
          <a:p>
            <a:r>
              <a:rPr lang="en-US" altLang="ja-JP" sz="3600" dirty="0" smtClean="0"/>
              <a:t>2012</a:t>
            </a:r>
            <a:r>
              <a:rPr lang="ja-JP" altLang="en-US" sz="3600" dirty="0" smtClean="0"/>
              <a:t>年</a:t>
            </a:r>
            <a:r>
              <a:rPr lang="en-US" altLang="ja-JP" sz="3600" dirty="0" smtClean="0"/>
              <a:t>3</a:t>
            </a:r>
            <a:r>
              <a:rPr lang="ja-JP" altLang="en-US" sz="3600" dirty="0" smtClean="0"/>
              <a:t>月</a:t>
            </a:r>
            <a:r>
              <a:rPr lang="en-US" altLang="ja-JP" sz="3600" dirty="0" smtClean="0"/>
              <a:t>15</a:t>
            </a:r>
            <a:r>
              <a:rPr lang="ja-JP" altLang="en-US" sz="3600" dirty="0" smtClean="0"/>
              <a:t>日＠せんだいメディアテーク</a:t>
            </a:r>
            <a:endParaRPr lang="ja-JP" altLang="en-US" sz="3200" dirty="0">
              <a:ea typeface="ＭＳ Ｐゴシック" pitchFamily="50" charset="-128"/>
            </a:endParaRPr>
          </a:p>
        </p:txBody>
      </p:sp>
      <p:sp>
        <p:nvSpPr>
          <p:cNvPr id="209" name="テキスト ボックス 208"/>
          <p:cNvSpPr txBox="1"/>
          <p:nvPr/>
        </p:nvSpPr>
        <p:spPr>
          <a:xfrm>
            <a:off x="535212" y="39974195"/>
            <a:ext cx="29222399" cy="2308324"/>
          </a:xfrm>
          <a:prstGeom prst="rect">
            <a:avLst/>
          </a:prstGeom>
          <a:noFill/>
        </p:spPr>
        <p:txBody>
          <a:bodyPr wrap="square" rtlCol="0">
            <a:spAutoFit/>
          </a:bodyPr>
          <a:lstStyle/>
          <a:p>
            <a:pPr algn="just"/>
            <a:r>
              <a:rPr lang="ja-JP" altLang="en-US" sz="3600" dirty="0" smtClean="0"/>
              <a:t>ドームふじ基地は地球上で最も天体観測に適した場所と考えられているが実際の調査はほとんど行われていなかった。そこで我々はドームふじ基地で大気揺らぎ</a:t>
            </a:r>
            <a:r>
              <a:rPr lang="en-US" altLang="ja-JP" sz="3600" dirty="0" smtClean="0"/>
              <a:t>(</a:t>
            </a:r>
            <a:r>
              <a:rPr lang="ja-JP" altLang="en-US" sz="3600" dirty="0" smtClean="0"/>
              <a:t>シーイング</a:t>
            </a:r>
            <a:r>
              <a:rPr lang="en-US" altLang="ja-JP" sz="3600" dirty="0" smtClean="0"/>
              <a:t>)</a:t>
            </a:r>
            <a:r>
              <a:rPr lang="ja-JP" altLang="en-US" sz="3600" dirty="0" smtClean="0"/>
              <a:t>の測定を実施した。観測の結果、シーイングは</a:t>
            </a:r>
            <a:r>
              <a:rPr lang="en-US" altLang="ja-JP" sz="3600" dirty="0" smtClean="0"/>
              <a:t>0.72</a:t>
            </a:r>
            <a:r>
              <a:rPr lang="ja-JP" altLang="en-US" sz="3600" dirty="0" err="1"/>
              <a:t>、</a:t>
            </a:r>
            <a:r>
              <a:rPr lang="en-US" altLang="ja-JP" sz="3600" dirty="0"/>
              <a:t>1.3</a:t>
            </a:r>
            <a:r>
              <a:rPr lang="ja-JP" altLang="en-US" sz="3600" dirty="0"/>
              <a:t>秒</a:t>
            </a:r>
            <a:r>
              <a:rPr lang="ja-JP" altLang="en-US" sz="3600" dirty="0" smtClean="0"/>
              <a:t>角を期待値とする</a:t>
            </a:r>
            <a:r>
              <a:rPr lang="en-US" altLang="ja-JP" sz="3600" dirty="0" smtClean="0"/>
              <a:t>2</a:t>
            </a:r>
            <a:r>
              <a:rPr lang="ja-JP" altLang="en-US" sz="3600" dirty="0" err="1" smtClean="0"/>
              <a:t>つの</a:t>
            </a:r>
            <a:r>
              <a:rPr lang="ja-JP" altLang="en-US" sz="3600" dirty="0" smtClean="0"/>
              <a:t>対数正規分布の重ね合わせで記述できることが判明した。またシーイング</a:t>
            </a:r>
            <a:r>
              <a:rPr lang="ja-JP" altLang="en-US" sz="3600" dirty="0"/>
              <a:t>と温度</a:t>
            </a:r>
            <a:r>
              <a:rPr lang="ja-JP" altLang="en-US" sz="3600" dirty="0" smtClean="0"/>
              <a:t>勾配</a:t>
            </a:r>
            <a:r>
              <a:rPr lang="ja-JP" altLang="en-US" sz="3600" dirty="0"/>
              <a:t>に</a:t>
            </a:r>
            <a:r>
              <a:rPr lang="ja-JP" altLang="en-US" sz="3600" dirty="0" smtClean="0"/>
              <a:t>はほとんど相関が無く</a:t>
            </a:r>
            <a:r>
              <a:rPr lang="ja-JP" altLang="en-US" sz="3600" dirty="0"/>
              <a:t>、地上</a:t>
            </a:r>
            <a:r>
              <a:rPr lang="en-US" altLang="ja-JP" sz="3600" dirty="0"/>
              <a:t>16m</a:t>
            </a:r>
            <a:r>
              <a:rPr lang="ja-JP" altLang="en-US" sz="3600" dirty="0" err="1"/>
              <a:t>までの</a:t>
            </a:r>
            <a:r>
              <a:rPr lang="ja-JP" altLang="en-US" sz="3600" dirty="0"/>
              <a:t>温度と良い相関があることがわかった</a:t>
            </a:r>
            <a:r>
              <a:rPr lang="ja-JP" altLang="en-US" sz="3600" dirty="0" smtClean="0"/>
              <a:t>。</a:t>
            </a:r>
            <a:endParaRPr lang="en-US" altLang="ja-JP" sz="3600" dirty="0" smtClean="0"/>
          </a:p>
          <a:p>
            <a:pPr algn="just"/>
            <a:r>
              <a:rPr lang="ja-JP" altLang="en-US" sz="3600" dirty="0"/>
              <a:t>今回の観測</a:t>
            </a:r>
            <a:r>
              <a:rPr lang="ja-JP" altLang="en-US" sz="3600" dirty="0" smtClean="0"/>
              <a:t>は夏期のみ・</a:t>
            </a:r>
            <a:r>
              <a:rPr lang="en-US" altLang="ja-JP" sz="3600" dirty="0" smtClean="0"/>
              <a:t>4</a:t>
            </a:r>
            <a:r>
              <a:rPr lang="ja-JP" altLang="en-US" sz="3600" dirty="0" smtClean="0"/>
              <a:t>日間の限定的なものであった。今後無人リモートで観測出来る望遠鏡を開発し、通年のシーイング測定を実施したい。</a:t>
            </a:r>
            <a:endParaRPr lang="en-US" altLang="ja-JP" sz="3600" dirty="0" smtClean="0"/>
          </a:p>
        </p:txBody>
      </p:sp>
      <p:sp>
        <p:nvSpPr>
          <p:cNvPr id="55" name="正方形/長方形 54"/>
          <p:cNvSpPr/>
          <p:nvPr/>
        </p:nvSpPr>
        <p:spPr>
          <a:xfrm>
            <a:off x="9235331" y="14412516"/>
            <a:ext cx="723275" cy="523220"/>
          </a:xfrm>
          <a:prstGeom prst="rect">
            <a:avLst/>
          </a:prstGeom>
        </p:spPr>
        <p:txBody>
          <a:bodyPr wrap="none">
            <a:spAutoFit/>
          </a:bodyPr>
          <a:lstStyle/>
          <a:p>
            <a:r>
              <a:rPr lang="ja-JP" altLang="en-US" sz="2800" dirty="0"/>
              <a:t>・・</a:t>
            </a:r>
            <a:r>
              <a:rPr lang="ja-JP" altLang="en-US" sz="2800" dirty="0" smtClean="0"/>
              <a:t>・</a:t>
            </a:r>
            <a:endParaRPr lang="ja-JP" altLang="en-US" sz="2800" dirty="0"/>
          </a:p>
        </p:txBody>
      </p:sp>
    </p:spTree>
    <p:extLst>
      <p:ext uri="{BB962C8B-B14F-4D97-AF65-F5344CB8AC3E}">
        <p14:creationId xmlns:p14="http://schemas.microsoft.com/office/powerpoint/2010/main" val="3185280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1921</TotalTime>
  <Words>1330</Words>
  <Application>Microsoft Office PowerPoint</Application>
  <PresentationFormat>ユーザー設定</PresentationFormat>
  <Paragraphs>96</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Arial</vt:lpstr>
      <vt:lpstr>ＭＳ Ｐゴシック</vt:lpstr>
      <vt:lpstr>Calibri</vt: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hirofumi</dc:creator>
  <cp:lastModifiedBy>hirofumi</cp:lastModifiedBy>
  <cp:revision>92</cp:revision>
  <cp:lastPrinted>2012-03-14T09:39:39Z</cp:lastPrinted>
  <dcterms:created xsi:type="dcterms:W3CDTF">2011-09-05T15:21:19Z</dcterms:created>
  <dcterms:modified xsi:type="dcterms:W3CDTF">2013-10-02T11:09:50Z</dcterms:modified>
</cp:coreProperties>
</file>