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62" r:id="rId5"/>
    <p:sldId id="263" r:id="rId6"/>
    <p:sldId id="270" r:id="rId7"/>
    <p:sldId id="277" r:id="rId8"/>
    <p:sldId id="280" r:id="rId9"/>
    <p:sldId id="272" r:id="rId10"/>
    <p:sldId id="274" r:id="rId11"/>
    <p:sldId id="275" r:id="rId12"/>
    <p:sldId id="273" r:id="rId13"/>
    <p:sldId id="266" r:id="rId14"/>
    <p:sldId id="260" r:id="rId15"/>
    <p:sldId id="267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0459-0002-46BA-A5C9-FD31953C0122}" type="datetimeFigureOut">
              <a:rPr kumimoji="1" lang="ja-JP" altLang="en-US" smtClean="0"/>
              <a:t>2012/9/19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812C-7363-45DE-B691-B5E3461C8A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9396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0459-0002-46BA-A5C9-FD31953C0122}" type="datetimeFigureOut">
              <a:rPr kumimoji="1" lang="ja-JP" altLang="en-US" smtClean="0"/>
              <a:t>2012/9/19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812C-7363-45DE-B691-B5E3461C8A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855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0459-0002-46BA-A5C9-FD31953C0122}" type="datetimeFigureOut">
              <a:rPr kumimoji="1" lang="ja-JP" altLang="en-US" smtClean="0"/>
              <a:t>2012/9/19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812C-7363-45DE-B691-B5E3461C8A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729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0459-0002-46BA-A5C9-FD31953C0122}" type="datetimeFigureOut">
              <a:rPr kumimoji="1" lang="ja-JP" altLang="en-US" smtClean="0"/>
              <a:t>2012/9/19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812C-7363-45DE-B691-B5E3461C8A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11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0459-0002-46BA-A5C9-FD31953C0122}" type="datetimeFigureOut">
              <a:rPr kumimoji="1" lang="ja-JP" altLang="en-US" smtClean="0"/>
              <a:t>2012/9/19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812C-7363-45DE-B691-B5E3461C8A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839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0459-0002-46BA-A5C9-FD31953C0122}" type="datetimeFigureOut">
              <a:rPr kumimoji="1" lang="ja-JP" altLang="en-US" smtClean="0"/>
              <a:t>2012/9/19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812C-7363-45DE-B691-B5E3461C8A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596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0459-0002-46BA-A5C9-FD31953C0122}" type="datetimeFigureOut">
              <a:rPr kumimoji="1" lang="ja-JP" altLang="en-US" smtClean="0"/>
              <a:t>2012/9/19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812C-7363-45DE-B691-B5E3461C8A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5255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0459-0002-46BA-A5C9-FD31953C0122}" type="datetimeFigureOut">
              <a:rPr kumimoji="1" lang="ja-JP" altLang="en-US" smtClean="0"/>
              <a:t>2012/9/19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812C-7363-45DE-B691-B5E3461C8A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614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0459-0002-46BA-A5C9-FD31953C0122}" type="datetimeFigureOut">
              <a:rPr kumimoji="1" lang="ja-JP" altLang="en-US" smtClean="0"/>
              <a:t>2012/9/19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812C-7363-45DE-B691-B5E3461C8A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1611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0459-0002-46BA-A5C9-FD31953C0122}" type="datetimeFigureOut">
              <a:rPr kumimoji="1" lang="ja-JP" altLang="en-US" smtClean="0"/>
              <a:t>2012/9/19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812C-7363-45DE-B691-B5E3461C8A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1620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0459-0002-46BA-A5C9-FD31953C0122}" type="datetimeFigureOut">
              <a:rPr kumimoji="1" lang="ja-JP" altLang="en-US" smtClean="0"/>
              <a:t>2012/9/19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812C-7363-45DE-B691-B5E3461C8A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331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60459-0002-46BA-A5C9-FD31953C0122}" type="datetimeFigureOut">
              <a:rPr kumimoji="1" lang="ja-JP" altLang="en-US" smtClean="0"/>
              <a:t>2012/9/19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9812C-7363-45DE-B691-B5E3461C8A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14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://www.unsw.edu.au/" TargetMode="External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microsoft.com/office/2007/relationships/hdphoto" Target="../media/hdphoto5.wdp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2.jpeg"/><Relationship Id="rId7" Type="http://schemas.openxmlformats.org/officeDocument/2006/relationships/image" Target="../media/image4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3.png"/><Relationship Id="rId4" Type="http://schemas.openxmlformats.org/officeDocument/2006/relationships/hyperlink" Target="http://www.unsw.edu.au/" TargetMode="External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3.wdp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7504" y="2180456"/>
            <a:ext cx="8928992" cy="1470025"/>
          </a:xfrm>
        </p:spPr>
        <p:txBody>
          <a:bodyPr>
            <a:noAutofit/>
          </a:bodyPr>
          <a:lstStyle/>
          <a:p>
            <a:r>
              <a:rPr kumimoji="1" lang="en-US" altLang="ja-JP" sz="4800" dirty="0" smtClean="0"/>
              <a:t>-80</a:t>
            </a:r>
            <a:r>
              <a:rPr kumimoji="1" lang="ja-JP" altLang="en-US" sz="4800" dirty="0" smtClean="0"/>
              <a:t>度で運用可能な完全自律</a:t>
            </a:r>
            <a:r>
              <a:rPr kumimoji="1" lang="en-US" altLang="ja-JP" sz="4800" dirty="0" smtClean="0"/>
              <a:t/>
            </a:r>
            <a:br>
              <a:rPr kumimoji="1" lang="en-US" altLang="ja-JP" sz="4800" dirty="0" smtClean="0"/>
            </a:br>
            <a:r>
              <a:rPr kumimoji="1" lang="ja-JP" altLang="en-US" sz="4800" dirty="0" smtClean="0"/>
              <a:t>シーイング測定装置の開発</a:t>
            </a:r>
            <a:endParaRPr kumimoji="1"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84196" y="3980656"/>
            <a:ext cx="6400800" cy="1752600"/>
          </a:xfrm>
        </p:spPr>
        <p:txBody>
          <a:bodyPr>
            <a:normAutofit/>
          </a:bodyPr>
          <a:lstStyle/>
          <a:p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○沖田博文（東北</a:t>
            </a:r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大学）</a:t>
            </a:r>
            <a:endParaRPr lang="en-US" altLang="ja-JP" sz="24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高遠徳尚（ハワイ観測所）</a:t>
            </a:r>
            <a:endParaRPr lang="en-US" altLang="ja-JP" sz="2400" dirty="0" smtClean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市川隆（東北大学）</a:t>
            </a:r>
            <a:endParaRPr lang="en-US" altLang="ja-JP" sz="24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88196" y="5589240"/>
            <a:ext cx="31918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/>
              <a:t>日本天文学会</a:t>
            </a:r>
            <a:r>
              <a:rPr kumimoji="1" lang="en-US" altLang="ja-JP" dirty="0" smtClean="0"/>
              <a:t>2012</a:t>
            </a:r>
            <a:r>
              <a:rPr kumimoji="1" lang="ja-JP" altLang="en-US" dirty="0" smtClean="0"/>
              <a:t>年秋期年会</a:t>
            </a:r>
            <a:endParaRPr kumimoji="1" lang="en-US" altLang="ja-JP" dirty="0" smtClean="0"/>
          </a:p>
          <a:p>
            <a:pPr algn="ctr"/>
            <a:r>
              <a:rPr lang="ja-JP" altLang="en-US" dirty="0"/>
              <a:t>大分</a:t>
            </a:r>
            <a:r>
              <a:rPr lang="ja-JP" altLang="en-US" dirty="0" smtClean="0"/>
              <a:t>大学</a:t>
            </a:r>
            <a:endParaRPr lang="en-US" altLang="ja-JP" dirty="0" smtClean="0"/>
          </a:p>
          <a:p>
            <a:pPr algn="ctr"/>
            <a:r>
              <a:rPr kumimoji="1" lang="en-US" altLang="ja-JP" dirty="0" smtClean="0"/>
              <a:t>2012</a:t>
            </a:r>
            <a:r>
              <a:rPr kumimoji="1" lang="ja-JP" altLang="en-US" dirty="0" smtClean="0"/>
              <a:t>年</a:t>
            </a:r>
            <a:r>
              <a:rPr lang="en-US" altLang="ja-JP" dirty="0" smtClean="0"/>
              <a:t>9</a:t>
            </a:r>
            <a:r>
              <a:rPr lang="ja-JP" altLang="en-US" dirty="0" smtClean="0"/>
              <a:t>月</a:t>
            </a:r>
            <a:r>
              <a:rPr lang="en-US" altLang="ja-JP" dirty="0" smtClean="0"/>
              <a:t>19</a:t>
            </a:r>
            <a:r>
              <a:rPr lang="ja-JP" altLang="en-US" dirty="0" smtClean="0"/>
              <a:t>日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518508" y="-100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1</a:t>
            </a:r>
            <a:r>
              <a:rPr kumimoji="1" lang="en-US" altLang="ja-JP" dirty="0" smtClean="0">
                <a:solidFill>
                  <a:schemeClr val="bg1">
                    <a:lumMod val="85000"/>
                  </a:schemeClr>
                </a:solidFill>
              </a:rPr>
              <a:t>/15</a:t>
            </a:r>
            <a:endParaRPr kumimoji="1"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2627784" y="278656"/>
            <a:ext cx="6264696" cy="900000"/>
            <a:chOff x="2627784" y="278656"/>
            <a:chExt cx="6264696" cy="900000"/>
          </a:xfrm>
        </p:grpSpPr>
        <p:pic>
          <p:nvPicPr>
            <p:cNvPr id="1026" name="Picture 2" descr="学章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63" r="51178"/>
            <a:stretch/>
          </p:blipFill>
          <p:spPr bwMode="auto">
            <a:xfrm>
              <a:off x="6446554" y="332656"/>
              <a:ext cx="701157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hirofumi\Desktop\image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76" y="278656"/>
              <a:ext cx="90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UNSW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480" y="332656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Research\Antarctica\2010_JARE52\JARE52_ロゴ「正式版」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03" t="16150" r="20293" b="16323"/>
            <a:stretch/>
          </p:blipFill>
          <p:spPr bwMode="auto">
            <a:xfrm>
              <a:off x="4644008" y="368656"/>
              <a:ext cx="8354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61" t="27582" r="55895" b="48597"/>
            <a:stretch/>
          </p:blipFill>
          <p:spPr bwMode="auto">
            <a:xfrm>
              <a:off x="3707904" y="368656"/>
              <a:ext cx="790375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 descr="C:\Users\hirofumi\Desktop\NIPR_mark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332656"/>
              <a:ext cx="713854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hirofumi\Desktop\jare54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332656"/>
              <a:ext cx="924387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テキスト ボックス 6"/>
          <p:cNvSpPr txBox="1"/>
          <p:nvPr/>
        </p:nvSpPr>
        <p:spPr>
          <a:xfrm>
            <a:off x="0" y="0"/>
            <a:ext cx="1239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V215a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5555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 smtClean="0"/>
              <a:t>DF-DIMM Hardware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388424" y="-100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10</a:t>
            </a:r>
            <a:r>
              <a:rPr kumimoji="1" lang="en-US" altLang="ja-JP" dirty="0" smtClean="0">
                <a:solidFill>
                  <a:schemeClr val="bg1">
                    <a:lumMod val="85000"/>
                  </a:schemeClr>
                </a:solidFill>
              </a:rPr>
              <a:t>/15</a:t>
            </a:r>
            <a:endParaRPr kumimoji="1"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61516" y="1259979"/>
            <a:ext cx="6224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ja-JP" dirty="0" smtClean="0"/>
              <a:t>3</a:t>
            </a:r>
            <a:r>
              <a:rPr lang="ja-JP" altLang="en-US" dirty="0" smtClean="0"/>
              <a:t>台の</a:t>
            </a:r>
            <a:r>
              <a:rPr lang="en-US" altLang="ja-JP" dirty="0" smtClean="0"/>
              <a:t>PC</a:t>
            </a:r>
            <a:r>
              <a:rPr lang="ja-JP" altLang="en-US" dirty="0" smtClean="0"/>
              <a:t>で得たデータから望遠鏡を制御し</a:t>
            </a:r>
            <a:r>
              <a:rPr lang="en-US" altLang="ja-JP" dirty="0" smtClean="0"/>
              <a:t>DIMM</a:t>
            </a:r>
            <a:r>
              <a:rPr lang="ja-JP" altLang="en-US" dirty="0" smtClean="0"/>
              <a:t>観測を実施</a:t>
            </a:r>
            <a:endParaRPr lang="en-US" altLang="ja-JP" dirty="0" smtClean="0"/>
          </a:p>
          <a:p>
            <a:pPr marL="285750" indent="-285750">
              <a:buFont typeface="Wingdings" pitchFamily="2" charset="2"/>
              <a:buChar char="p"/>
            </a:pPr>
            <a:r>
              <a:rPr kumimoji="1" lang="ja-JP" altLang="en-US" dirty="0"/>
              <a:t>画像データ</a:t>
            </a:r>
            <a:r>
              <a:rPr kumimoji="1" lang="ja-JP" altLang="en-US" dirty="0" smtClean="0"/>
              <a:t>から状況を判断、自律的に観測を実施</a:t>
            </a:r>
            <a:endParaRPr kumimoji="1" lang="ja-JP" altLang="en-US" dirty="0"/>
          </a:p>
        </p:txBody>
      </p:sp>
      <p:grpSp>
        <p:nvGrpSpPr>
          <p:cNvPr id="37" name="グループ化 36"/>
          <p:cNvGrpSpPr/>
          <p:nvPr/>
        </p:nvGrpSpPr>
        <p:grpSpPr>
          <a:xfrm>
            <a:off x="627648" y="2060848"/>
            <a:ext cx="7400736" cy="4082540"/>
            <a:chOff x="179512" y="2370796"/>
            <a:chExt cx="7400736" cy="4082540"/>
          </a:xfrm>
        </p:grpSpPr>
        <p:pic>
          <p:nvPicPr>
            <p:cNvPr id="47" name="Picture 2" descr="C:\Users\hirofumi\Desktop\fitpc2_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5526" y="5713576"/>
              <a:ext cx="1091466" cy="739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86" t="36983" r="8769" b="36060"/>
            <a:stretch/>
          </p:blipFill>
          <p:spPr bwMode="auto">
            <a:xfrm>
              <a:off x="4538418" y="5763959"/>
              <a:ext cx="809396" cy="6389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2" descr="C:\Users\hirofumi\Desktop\fitpc2_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5526" y="3628977"/>
              <a:ext cx="1091466" cy="739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86" t="36983" r="8769" b="36060"/>
            <a:stretch/>
          </p:blipFill>
          <p:spPr bwMode="auto">
            <a:xfrm>
              <a:off x="4538418" y="3679360"/>
              <a:ext cx="809396" cy="6389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2" descr="C:\Users\hirofumi\Desktop\fitpc2_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5526" y="4671276"/>
              <a:ext cx="1091466" cy="739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86" t="36983" r="8769" b="36060"/>
            <a:stretch/>
          </p:blipFill>
          <p:spPr bwMode="auto">
            <a:xfrm>
              <a:off x="4538418" y="4721659"/>
              <a:ext cx="809396" cy="6389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 descr="C:\Users\hirofumi\Desktop\item137314_l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4437112"/>
              <a:ext cx="1152128" cy="1152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2" name="直線矢印コネクタ 61"/>
            <p:cNvCxnSpPr/>
            <p:nvPr/>
          </p:nvCxnSpPr>
          <p:spPr>
            <a:xfrm>
              <a:off x="2159732" y="5040203"/>
              <a:ext cx="46805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矢印コネクタ 62"/>
            <p:cNvCxnSpPr/>
            <p:nvPr/>
          </p:nvCxnSpPr>
          <p:spPr>
            <a:xfrm>
              <a:off x="1691680" y="6083456"/>
              <a:ext cx="93610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 flipV="1">
              <a:off x="1691680" y="3998857"/>
              <a:ext cx="0" cy="7228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6" name="直線コネクタ 4095"/>
            <p:cNvCxnSpPr/>
            <p:nvPr/>
          </p:nvCxnSpPr>
          <p:spPr>
            <a:xfrm>
              <a:off x="1691680" y="5411036"/>
              <a:ext cx="0" cy="6724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2" name="直線矢印コネクタ 4101"/>
            <p:cNvCxnSpPr/>
            <p:nvPr/>
          </p:nvCxnSpPr>
          <p:spPr>
            <a:xfrm>
              <a:off x="1691680" y="3998857"/>
              <a:ext cx="0" cy="72280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5" name="Picture 2" descr="http://img15.shop-pro.jp/PA01155/709/product/37466482.jpg?2011120316410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5605" y="2370796"/>
              <a:ext cx="1256515" cy="1202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107" name="直線矢印コネクタ 4106"/>
            <p:cNvCxnSpPr/>
            <p:nvPr/>
          </p:nvCxnSpPr>
          <p:spPr>
            <a:xfrm>
              <a:off x="3635896" y="3152754"/>
              <a:ext cx="79208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1" name="直線コネクタ 4110"/>
            <p:cNvCxnSpPr/>
            <p:nvPr/>
          </p:nvCxnSpPr>
          <p:spPr>
            <a:xfrm>
              <a:off x="3635896" y="3152754"/>
              <a:ext cx="0" cy="4762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2" name="テキスト ボックス 4111"/>
            <p:cNvSpPr txBox="1"/>
            <p:nvPr/>
          </p:nvSpPr>
          <p:spPr>
            <a:xfrm>
              <a:off x="5404378" y="3666940"/>
              <a:ext cx="14302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DIMM</a:t>
              </a:r>
              <a:r>
                <a:rPr kumimoji="1" lang="ja-JP" altLang="en-US" sz="1400" dirty="0" smtClean="0"/>
                <a:t>観測カメラ</a:t>
              </a:r>
              <a:endParaRPr kumimoji="1" lang="en-US" altLang="ja-JP" sz="1400" dirty="0" smtClean="0"/>
            </a:p>
            <a:p>
              <a:r>
                <a:rPr lang="ja-JP" altLang="en-US" sz="1400" dirty="0" smtClean="0"/>
                <a:t>（視野</a:t>
              </a:r>
              <a:r>
                <a:rPr lang="en-US" altLang="ja-JP" sz="1400" dirty="0" smtClean="0"/>
                <a:t>0.08</a:t>
              </a:r>
              <a:r>
                <a:rPr lang="ja-JP" altLang="en-US" sz="1400" dirty="0" smtClean="0"/>
                <a:t>度）</a:t>
              </a:r>
              <a:endParaRPr kumimoji="1" lang="en-US" altLang="ja-JP" sz="1400" dirty="0" smtClean="0"/>
            </a:p>
          </p:txBody>
        </p:sp>
        <p:sp>
          <p:nvSpPr>
            <p:cNvPr id="4113" name="テキスト ボックス 4112"/>
            <p:cNvSpPr txBox="1"/>
            <p:nvPr/>
          </p:nvSpPr>
          <p:spPr>
            <a:xfrm>
              <a:off x="5348547" y="4725144"/>
              <a:ext cx="22317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 smtClean="0"/>
                <a:t>中視野（</a:t>
              </a:r>
              <a:r>
                <a:rPr kumimoji="1" lang="en-US" altLang="ja-JP" sz="1400" dirty="0" smtClean="0"/>
                <a:t>0.5</a:t>
              </a:r>
              <a:r>
                <a:rPr kumimoji="1" lang="ja-JP" altLang="en-US" sz="1400" dirty="0" smtClean="0"/>
                <a:t>度）ファインダー</a:t>
              </a:r>
              <a:endParaRPr kumimoji="1" lang="en-US" altLang="ja-JP" sz="1400" dirty="0" smtClean="0"/>
            </a:p>
            <a:p>
              <a:r>
                <a:rPr lang="ja-JP" altLang="en-US" sz="1400" dirty="0" smtClean="0"/>
                <a:t>（日中用）</a:t>
              </a:r>
              <a:endParaRPr kumimoji="1" lang="ja-JP" altLang="en-US" sz="1400" dirty="0"/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5348547" y="5733256"/>
              <a:ext cx="20954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 smtClean="0"/>
                <a:t>高視野（</a:t>
              </a:r>
              <a:r>
                <a:rPr kumimoji="1" lang="en-US" altLang="ja-JP" sz="1400" dirty="0" smtClean="0"/>
                <a:t>4</a:t>
              </a:r>
              <a:r>
                <a:rPr kumimoji="1" lang="ja-JP" altLang="en-US" sz="1400" dirty="0" smtClean="0"/>
                <a:t>度）ファインダー</a:t>
              </a:r>
              <a:endParaRPr kumimoji="1" lang="en-US" altLang="ja-JP" sz="1400" dirty="0" smtClean="0"/>
            </a:p>
            <a:p>
              <a:r>
                <a:rPr lang="ja-JP" altLang="en-US" sz="1400" dirty="0" smtClean="0"/>
                <a:t>（夜間用）</a:t>
              </a:r>
              <a:endParaRPr kumimoji="1" lang="ja-JP" altLang="en-US" sz="1400" dirty="0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3472849" y="2874852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/>
                <a:t>コマンド</a:t>
              </a:r>
              <a:endParaRPr kumimoji="1" lang="ja-JP" altLang="en-US" sz="1400" dirty="0"/>
            </a:p>
          </p:txBody>
        </p:sp>
        <p:cxnSp>
          <p:nvCxnSpPr>
            <p:cNvPr id="8" name="直線矢印コネクタ 7"/>
            <p:cNvCxnSpPr/>
            <p:nvPr/>
          </p:nvCxnSpPr>
          <p:spPr>
            <a:xfrm>
              <a:off x="3635896" y="3182629"/>
              <a:ext cx="0" cy="4463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>
              <a:stCxn id="51" idx="1"/>
              <a:endCxn id="50" idx="3"/>
            </p:cNvCxnSpPr>
            <p:nvPr/>
          </p:nvCxnSpPr>
          <p:spPr>
            <a:xfrm flipH="1">
              <a:off x="3846992" y="3998857"/>
              <a:ext cx="69142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>
              <a:stCxn id="55" idx="1"/>
              <a:endCxn id="54" idx="3"/>
            </p:cNvCxnSpPr>
            <p:nvPr/>
          </p:nvCxnSpPr>
          <p:spPr>
            <a:xfrm flipH="1">
              <a:off x="3846992" y="5041156"/>
              <a:ext cx="69142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>
              <a:stCxn id="48" idx="1"/>
              <a:endCxn id="47" idx="3"/>
            </p:cNvCxnSpPr>
            <p:nvPr/>
          </p:nvCxnSpPr>
          <p:spPr>
            <a:xfrm flipH="1">
              <a:off x="3846992" y="6083456"/>
              <a:ext cx="69142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テキスト ボックス 41"/>
            <p:cNvSpPr txBox="1"/>
            <p:nvPr/>
          </p:nvSpPr>
          <p:spPr>
            <a:xfrm>
              <a:off x="3688171" y="4010577"/>
              <a:ext cx="10278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 smtClean="0"/>
                <a:t>画像データ</a:t>
              </a:r>
              <a:endParaRPr kumimoji="1" lang="ja-JP" altLang="en-US" sz="1400" dirty="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3688171" y="5048309"/>
              <a:ext cx="10278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 smtClean="0"/>
                <a:t>画像データ</a:t>
              </a:r>
              <a:endParaRPr kumimoji="1" lang="ja-JP" altLang="en-US" sz="1400" dirty="0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3713102" y="6089748"/>
              <a:ext cx="10278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 smtClean="0"/>
                <a:t>画像データ</a:t>
              </a:r>
              <a:endParaRPr kumimoji="1" lang="ja-JP" altLang="en-US" sz="1400" dirty="0"/>
            </a:p>
          </p:txBody>
        </p:sp>
        <p:cxnSp>
          <p:nvCxnSpPr>
            <p:cNvPr id="23" name="直線矢印コネクタ 22"/>
            <p:cNvCxnSpPr/>
            <p:nvPr/>
          </p:nvCxnSpPr>
          <p:spPr>
            <a:xfrm flipH="1">
              <a:off x="2123728" y="5041156"/>
              <a:ext cx="46805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 flipV="1">
              <a:off x="1691680" y="5411036"/>
              <a:ext cx="0" cy="6453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カギ線コネクタ 28"/>
            <p:cNvCxnSpPr>
              <a:stCxn id="4099" idx="1"/>
            </p:cNvCxnSpPr>
            <p:nvPr/>
          </p:nvCxnSpPr>
          <p:spPr>
            <a:xfrm rot="10800000">
              <a:off x="573484" y="3390866"/>
              <a:ext cx="398116" cy="1622311"/>
            </a:xfrm>
            <a:prstGeom prst="bentConnector2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グループ化 32"/>
            <p:cNvGrpSpPr/>
            <p:nvPr/>
          </p:nvGrpSpPr>
          <p:grpSpPr>
            <a:xfrm>
              <a:off x="179512" y="2370796"/>
              <a:ext cx="2016224" cy="1035007"/>
              <a:chOff x="179512" y="2348880"/>
              <a:chExt cx="2016224" cy="1035007"/>
            </a:xfrm>
          </p:grpSpPr>
          <p:sp>
            <p:nvSpPr>
              <p:cNvPr id="30" name="雲 29"/>
              <p:cNvSpPr/>
              <p:nvPr/>
            </p:nvSpPr>
            <p:spPr>
              <a:xfrm>
                <a:off x="179512" y="2348880"/>
                <a:ext cx="2016224" cy="1035007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427880" y="2591326"/>
                <a:ext cx="13917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400" dirty="0" smtClean="0"/>
                  <a:t>観測結果</a:t>
                </a:r>
                <a:r>
                  <a:rPr kumimoji="1" lang="ja-JP" altLang="en-US" sz="1400" dirty="0" smtClean="0"/>
                  <a:t>だけを</a:t>
                </a:r>
                <a:endParaRPr kumimoji="1" lang="en-US" altLang="ja-JP" sz="1400" dirty="0" smtClean="0"/>
              </a:p>
              <a:p>
                <a:pPr algn="ctr"/>
                <a:r>
                  <a:rPr kumimoji="1" lang="ja-JP" altLang="en-US" sz="1400" dirty="0" smtClean="0"/>
                  <a:t>日本へ転送</a:t>
                </a:r>
                <a:endParaRPr kumimoji="1" lang="ja-JP" altLang="en-US" sz="1400" dirty="0"/>
              </a:p>
            </p:txBody>
          </p:sp>
        </p:grpSp>
        <p:sp>
          <p:nvSpPr>
            <p:cNvPr id="32" name="テキスト ボックス 31"/>
            <p:cNvSpPr txBox="1"/>
            <p:nvPr/>
          </p:nvSpPr>
          <p:spPr>
            <a:xfrm>
              <a:off x="611560" y="3450916"/>
              <a:ext cx="100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Iridium</a:t>
              </a:r>
              <a:r>
                <a:rPr lang="ja-JP" altLang="en-US" sz="1400" dirty="0" smtClean="0"/>
                <a:t> </a:t>
              </a:r>
              <a:endParaRPr lang="en-US" altLang="ja-JP" sz="1400" dirty="0" smtClean="0"/>
            </a:p>
            <a:p>
              <a:r>
                <a:rPr lang="en-US" altLang="ja-JP" sz="1400" dirty="0" smtClean="0"/>
                <a:t>Open Port</a:t>
              </a:r>
              <a:endParaRPr kumimoji="1" lang="ja-JP" altLang="en-US" sz="1400" dirty="0"/>
            </a:p>
          </p:txBody>
        </p:sp>
        <p:cxnSp>
          <p:nvCxnSpPr>
            <p:cNvPr id="35" name="直線矢印コネクタ 34"/>
            <p:cNvCxnSpPr/>
            <p:nvPr/>
          </p:nvCxnSpPr>
          <p:spPr>
            <a:xfrm>
              <a:off x="1691680" y="3998857"/>
              <a:ext cx="93610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テキスト ボックス 35"/>
          <p:cNvSpPr txBox="1"/>
          <p:nvPr/>
        </p:nvSpPr>
        <p:spPr>
          <a:xfrm>
            <a:off x="6549356" y="2204864"/>
            <a:ext cx="2061783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/>
              <a:t>導入精度の不足</a:t>
            </a:r>
            <a:endParaRPr lang="en-US" altLang="ja-JP" dirty="0" smtClean="0"/>
          </a:p>
          <a:p>
            <a:pPr algn="ctr"/>
            <a:r>
              <a:rPr kumimoji="1" lang="ja-JP" altLang="en-US" dirty="0"/>
              <a:t>↓</a:t>
            </a:r>
            <a:endParaRPr kumimoji="1" lang="en-US" altLang="ja-JP" dirty="0"/>
          </a:p>
          <a:p>
            <a:pPr algn="ctr"/>
            <a:r>
              <a:rPr lang="ja-JP" altLang="en-US" dirty="0" smtClean="0"/>
              <a:t>高視野ファインダー</a:t>
            </a:r>
            <a:endParaRPr lang="en-US" altLang="ja-JP" dirty="0" smtClean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83593" y="6340678"/>
            <a:ext cx="812754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厳密なアライメント不要、望遠鏡を置いて電源</a:t>
            </a:r>
            <a:r>
              <a:rPr kumimoji="1" lang="en-US" altLang="ja-JP" dirty="0" smtClean="0"/>
              <a:t>ON</a:t>
            </a:r>
            <a:r>
              <a:rPr lang="ja-JP" altLang="en-US" dirty="0"/>
              <a:t>するだけ</a:t>
            </a:r>
            <a:r>
              <a:rPr lang="ja-JP" altLang="en-US" dirty="0" smtClean="0"/>
              <a:t>でシーイング測定が可能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7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213367"/>
              </p:ext>
            </p:extLst>
          </p:nvPr>
        </p:nvGraphicFramePr>
        <p:xfrm>
          <a:off x="107504" y="92929"/>
          <a:ext cx="4444493" cy="625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400"/>
                <a:gridCol w="2518093"/>
              </a:tblGrid>
              <a:tr h="239727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0" dirty="0" smtClean="0"/>
                        <a:t>DF-DIMM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660975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/>
                        <a:t>Telescope</a:t>
                      </a:r>
                      <a:endParaRPr kumimoji="1" lang="ja-JP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baseline="0" dirty="0" smtClean="0"/>
                        <a:t>Meade LX200ACF-20</a:t>
                      </a:r>
                    </a:p>
                    <a:p>
                      <a:r>
                        <a:rPr kumimoji="1" lang="en-US" altLang="ja-JP" sz="1400" b="0" baseline="0" dirty="0" smtClean="0"/>
                        <a:t>(D=203mm, f=2000mm)</a:t>
                      </a:r>
                    </a:p>
                    <a:p>
                      <a:r>
                        <a:rPr kumimoji="1" lang="en-US" altLang="ja-JP" sz="1400" b="0" strike="noStrike" baseline="0" dirty="0" smtClean="0"/>
                        <a:t>with </a:t>
                      </a:r>
                      <a:r>
                        <a:rPr kumimoji="1" lang="en-US" altLang="ja-JP" sz="1400" b="0" strike="noStrike" baseline="0" dirty="0" err="1" smtClean="0"/>
                        <a:t>TeleVue</a:t>
                      </a:r>
                      <a:r>
                        <a:rPr kumimoji="1" lang="en-US" altLang="ja-JP" sz="1400" b="0" strike="noStrike" baseline="0" dirty="0" smtClean="0"/>
                        <a:t> Everbrite Diagonal</a:t>
                      </a:r>
                    </a:p>
                  </a:txBody>
                  <a:tcPr/>
                </a:tc>
              </a:tr>
              <a:tr h="505519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/>
                        <a:t>Mount</a:t>
                      </a:r>
                      <a:endParaRPr kumimoji="1" lang="ja-JP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/>
                        <a:t>Meade LX200ACF</a:t>
                      </a:r>
                      <a:r>
                        <a:rPr kumimoji="1" lang="en-US" altLang="ja-JP" sz="1400" b="0" baseline="0" dirty="0" smtClean="0"/>
                        <a:t>-8”</a:t>
                      </a:r>
                    </a:p>
                    <a:p>
                      <a:r>
                        <a:rPr kumimoji="1" lang="en-US" altLang="ja-JP" sz="1400" b="0" baseline="0" dirty="0" smtClean="0"/>
                        <a:t>(Alt-</a:t>
                      </a:r>
                      <a:r>
                        <a:rPr kumimoji="1" lang="en-US" altLang="ja-JP" sz="1400" b="0" baseline="0" dirty="0" err="1" smtClean="0"/>
                        <a:t>Az</a:t>
                      </a:r>
                      <a:r>
                        <a:rPr kumimoji="1" lang="en-US" altLang="ja-JP" sz="1400" b="0" baseline="0" dirty="0" smtClean="0"/>
                        <a:t> mode)</a:t>
                      </a:r>
                      <a:endParaRPr kumimoji="1" lang="ja-JP" altLang="en-US" sz="1400" b="0" dirty="0"/>
                    </a:p>
                  </a:txBody>
                  <a:tcPr/>
                </a:tc>
              </a:tr>
              <a:tr h="203383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/>
                        <a:t>Weight</a:t>
                      </a:r>
                      <a:endParaRPr kumimoji="1" lang="ja-JP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1400" b="0" dirty="0" smtClean="0"/>
                    </a:p>
                  </a:txBody>
                  <a:tcPr/>
                </a:tc>
              </a:tr>
              <a:tr h="696639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/>
                        <a:t>Focuser</a:t>
                      </a:r>
                      <a:endParaRPr kumimoji="1" lang="ja-JP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/>
                        <a:t>JMI </a:t>
                      </a:r>
                      <a:r>
                        <a:rPr kumimoji="1" lang="en-US" altLang="ja-JP" sz="1400" b="0" dirty="0" err="1" smtClean="0"/>
                        <a:t>MotoFocus</a:t>
                      </a:r>
                      <a:endParaRPr kumimoji="1" lang="en-US" altLang="ja-JP" sz="1400" b="0" dirty="0" smtClean="0"/>
                    </a:p>
                    <a:p>
                      <a:r>
                        <a:rPr kumimoji="1" lang="en-US" altLang="ja-JP" sz="1400" b="0" dirty="0" smtClean="0"/>
                        <a:t>with</a:t>
                      </a:r>
                      <a:r>
                        <a:rPr kumimoji="1" lang="en-US" altLang="ja-JP" sz="1400" b="0" baseline="0" dirty="0" smtClean="0"/>
                        <a:t> hand-made speed reduce circuit</a:t>
                      </a:r>
                      <a:endParaRPr kumimoji="1" lang="en-US" altLang="ja-JP" sz="1400" b="0" dirty="0" smtClean="0"/>
                    </a:p>
                  </a:txBody>
                  <a:tcPr/>
                </a:tc>
              </a:tr>
              <a:tr h="181143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/>
                        <a:t>Wedge prism</a:t>
                      </a:r>
                      <a:endParaRPr kumimoji="1" lang="ja-JP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/>
                        <a:t>Apex=30”, φ80mm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solidFill>
                            <a:srgbClr val="FF0000"/>
                          </a:solidFill>
                        </a:rPr>
                        <a:t>d </a:t>
                      </a:r>
                      <a:endParaRPr kumimoji="1" lang="ja-JP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solidFill>
                            <a:srgbClr val="FF0000"/>
                          </a:solidFill>
                        </a:rPr>
                        <a:t>140mm</a:t>
                      </a:r>
                      <a:endParaRPr kumimoji="1" lang="ja-JP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59543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solidFill>
                            <a:srgbClr val="FF0000"/>
                          </a:solidFill>
                        </a:rPr>
                        <a:t>D </a:t>
                      </a:r>
                      <a:endParaRPr kumimoji="1" lang="ja-JP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solidFill>
                            <a:srgbClr val="FF0000"/>
                          </a:solidFill>
                        </a:rPr>
                        <a:t>60mm</a:t>
                      </a:r>
                      <a:endParaRPr kumimoji="1" lang="ja-JP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14783">
                <a:tc>
                  <a:txBody>
                    <a:bodyPr/>
                    <a:lstStyle/>
                    <a:p>
                      <a:r>
                        <a:rPr lang="en-US" altLang="ja-JP" sz="1400" b="0" dirty="0" smtClean="0"/>
                        <a:t>Filter</a:t>
                      </a:r>
                      <a:endParaRPr lang="ja-JP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400" b="0" dirty="0" smtClean="0"/>
                        <a:t>Edmund #67013-L</a:t>
                      </a:r>
                      <a:endParaRPr lang="ja-JP" altLang="en-US" sz="1400" b="0" dirty="0"/>
                    </a:p>
                  </a:txBody>
                  <a:tcPr/>
                </a:tc>
              </a:tr>
              <a:tr h="203983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solidFill>
                            <a:srgbClr val="FF0000"/>
                          </a:solidFill>
                        </a:rPr>
                        <a:t>Wave</a:t>
                      </a:r>
                      <a:r>
                        <a:rPr kumimoji="1" lang="en-US" altLang="ja-JP" sz="1400" b="1" baseline="0" dirty="0" smtClean="0">
                          <a:solidFill>
                            <a:srgbClr val="FF0000"/>
                          </a:solidFill>
                        </a:rPr>
                        <a:t>length</a:t>
                      </a:r>
                      <a:endParaRPr kumimoji="1" lang="en-US" altLang="ja-JP" sz="1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solidFill>
                            <a:srgbClr val="FF0000"/>
                          </a:solidFill>
                        </a:rPr>
                        <a:t>472nm, Δ=35nm</a:t>
                      </a:r>
                    </a:p>
                  </a:txBody>
                  <a:tcPr/>
                </a:tc>
              </a:tr>
              <a:tr h="193183">
                <a:tc>
                  <a:txBody>
                    <a:bodyPr/>
                    <a:lstStyle/>
                    <a:p>
                      <a:r>
                        <a:rPr kumimoji="1" lang="en-US" altLang="ja-JP" sz="1400" b="0" baseline="0" dirty="0" smtClean="0"/>
                        <a:t>Diffraction Limit</a:t>
                      </a:r>
                      <a:endParaRPr kumimoji="1" lang="en-US" altLang="ja-JP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/>
                        <a:t>1.98”</a:t>
                      </a:r>
                      <a:r>
                        <a:rPr kumimoji="1" lang="ja-JP" altLang="en-US" sz="1400" b="0" baseline="0" dirty="0" smtClean="0"/>
                        <a:t>  </a:t>
                      </a:r>
                      <a:r>
                        <a:rPr kumimoji="1" lang="en-US" altLang="ja-JP" sz="1400" b="0" baseline="0" dirty="0" smtClean="0"/>
                        <a:t>(=2.59pixel)</a:t>
                      </a:r>
                      <a:endParaRPr kumimoji="1" lang="en-US" altLang="ja-JP" sz="1400" b="0" dirty="0" smtClean="0"/>
                    </a:p>
                  </a:txBody>
                  <a:tcPr/>
                </a:tc>
              </a:tr>
              <a:tr h="254391">
                <a:tc>
                  <a:txBody>
                    <a:bodyPr/>
                    <a:lstStyle/>
                    <a:p>
                      <a:r>
                        <a:rPr kumimoji="1" lang="en-US" altLang="ja-JP" sz="1400" b="0" dirty="0" err="1" smtClean="0"/>
                        <a:t>Main_CCD</a:t>
                      </a:r>
                      <a:endParaRPr kumimoji="1" lang="en-US" altLang="ja-JP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/>
                        <a:t>SBIG ST-</a:t>
                      </a:r>
                      <a:r>
                        <a:rPr kumimoji="1" lang="en-US" altLang="ja-JP" sz="1400" b="0" dirty="0" err="1" smtClean="0"/>
                        <a:t>i</a:t>
                      </a:r>
                      <a:endParaRPr kumimoji="1" lang="en-US" altLang="ja-JP" sz="1400" b="0" dirty="0" smtClean="0"/>
                    </a:p>
                  </a:txBody>
                  <a:tcPr/>
                </a:tc>
              </a:tr>
              <a:tr h="315599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/>
                        <a:t>Pixel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/>
                        <a:t>7.4μm x 7.4μm</a:t>
                      </a:r>
                    </a:p>
                  </a:txBody>
                  <a:tcPr/>
                </a:tc>
              </a:tr>
              <a:tr h="281096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/>
                        <a:t>Pixel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/>
                        <a:t>648 x 486</a:t>
                      </a:r>
                    </a:p>
                  </a:txBody>
                  <a:tcPr/>
                </a:tc>
              </a:tr>
              <a:tr h="281096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/>
                        <a:t>Pixel</a:t>
                      </a:r>
                      <a:r>
                        <a:rPr kumimoji="1" lang="en-US" altLang="ja-JP" sz="1400" b="0" baseline="0" dirty="0" smtClean="0"/>
                        <a:t> scale</a:t>
                      </a:r>
                      <a:endParaRPr kumimoji="1" lang="ja-JP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strike="noStrike" baseline="0" dirty="0" smtClean="0"/>
                        <a:t>0.763”</a:t>
                      </a:r>
                      <a:r>
                        <a:rPr kumimoji="1" lang="en-US" altLang="ja-JP" sz="1400" b="0" dirty="0" smtClean="0"/>
                        <a:t>/pix</a:t>
                      </a:r>
                      <a:endParaRPr kumimoji="1" lang="ja-JP" altLang="en-US" sz="1400" b="0" dirty="0"/>
                    </a:p>
                  </a:txBody>
                  <a:tcPr/>
                </a:tc>
              </a:tr>
              <a:tr h="281096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</a:rPr>
                        <a:t>FOV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</a:rPr>
                        <a:t>8.2’ x</a:t>
                      </a:r>
                      <a:r>
                        <a:rPr kumimoji="1" lang="en-US" altLang="ja-JP" sz="1400" b="0" baseline="0" dirty="0" smtClean="0">
                          <a:solidFill>
                            <a:schemeClr val="tx1"/>
                          </a:solidFill>
                        </a:rPr>
                        <a:t> 6.2’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1096">
                <a:tc>
                  <a:txBody>
                    <a:bodyPr/>
                    <a:lstStyle/>
                    <a:p>
                      <a:r>
                        <a:rPr kumimoji="1" lang="en-US" altLang="ja-JP" sz="1400" b="0" dirty="0" err="1" smtClean="0"/>
                        <a:t>DayGuideCCD</a:t>
                      </a:r>
                      <a:endParaRPr kumimoji="1" lang="en-US" altLang="ja-JP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/>
                        <a:t>SBIG ST-</a:t>
                      </a:r>
                      <a:r>
                        <a:rPr kumimoji="1" lang="en-US" altLang="ja-JP" sz="1400" b="0" dirty="0" err="1" smtClean="0"/>
                        <a:t>i</a:t>
                      </a:r>
                      <a:endParaRPr kumimoji="1" lang="en-US" altLang="ja-JP" sz="1400" b="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0493"/>
              </p:ext>
            </p:extLst>
          </p:nvPr>
        </p:nvGraphicFramePr>
        <p:xfrm>
          <a:off x="4592003" y="108560"/>
          <a:ext cx="4444493" cy="646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400"/>
                <a:gridCol w="2518093"/>
              </a:tblGrid>
              <a:tr h="214576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DF-DIMM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08856">
                <a:tc>
                  <a:txBody>
                    <a:bodyPr/>
                    <a:lstStyle/>
                    <a:p>
                      <a:r>
                        <a:rPr kumimoji="1" lang="en-US" altLang="ja-JP" sz="1400" b="0" dirty="0" err="1" smtClean="0">
                          <a:solidFill>
                            <a:schemeClr val="tx1"/>
                          </a:solidFill>
                        </a:rPr>
                        <a:t>DayGuide</a:t>
                      </a: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</a:rPr>
                        <a:t> lens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err="1" smtClean="0">
                          <a:solidFill>
                            <a:schemeClr val="tx1"/>
                          </a:solidFill>
                        </a:rPr>
                        <a:t>Pencial</a:t>
                      </a:r>
                      <a:r>
                        <a:rPr kumimoji="1" lang="en-US" altLang="ja-JP" sz="1400" b="0" baseline="0" dirty="0" smtClean="0">
                          <a:solidFill>
                            <a:schemeClr val="tx1"/>
                          </a:solidFill>
                        </a:rPr>
                        <a:t> BORG 25 #6025</a:t>
                      </a:r>
                    </a:p>
                    <a:p>
                      <a:r>
                        <a:rPr kumimoji="1" lang="en-US" altLang="ja-JP" sz="1400" b="0" baseline="0" dirty="0" smtClean="0">
                          <a:solidFill>
                            <a:schemeClr val="tx1"/>
                          </a:solidFill>
                        </a:rPr>
                        <a:t>With 2.5x </a:t>
                      </a:r>
                      <a:r>
                        <a:rPr kumimoji="1" lang="en-US" altLang="ja-JP" sz="1400" b="0" baseline="0" dirty="0" err="1" smtClean="0">
                          <a:solidFill>
                            <a:schemeClr val="tx1"/>
                          </a:solidFill>
                        </a:rPr>
                        <a:t>TeleVue</a:t>
                      </a:r>
                      <a:r>
                        <a:rPr kumimoji="1" lang="en-US" altLang="ja-JP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400" b="0" baseline="0" dirty="0" err="1" smtClean="0">
                          <a:solidFill>
                            <a:schemeClr val="tx1"/>
                          </a:solidFill>
                        </a:rPr>
                        <a:t>Powermate</a:t>
                      </a:r>
                      <a:endParaRPr kumimoji="1" lang="en-US" altLang="ja-JP" sz="1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en-US" altLang="ja-JP" sz="1400" b="0" baseline="0" dirty="0" smtClean="0">
                          <a:solidFill>
                            <a:schemeClr val="tx1"/>
                          </a:solidFill>
                        </a:rPr>
                        <a:t>f=438mm F/17.5</a:t>
                      </a:r>
                      <a:endParaRPr kumimoji="1" lang="en-US" altLang="ja-JP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8856">
                <a:tc>
                  <a:txBody>
                    <a:bodyPr/>
                    <a:lstStyle/>
                    <a:p>
                      <a:r>
                        <a:rPr lang="en-US" altLang="ja-JP" sz="1400" b="0" dirty="0" smtClean="0">
                          <a:solidFill>
                            <a:schemeClr val="tx1"/>
                          </a:solidFill>
                        </a:rPr>
                        <a:t>Filter</a:t>
                      </a:r>
                      <a:endParaRPr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400" b="0" dirty="0" smtClean="0">
                          <a:solidFill>
                            <a:schemeClr val="tx1"/>
                          </a:solidFill>
                        </a:rPr>
                        <a:t>Edmund #86347-L</a:t>
                      </a:r>
                      <a:endParaRPr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3048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</a:rPr>
                        <a:t>Wave</a:t>
                      </a:r>
                      <a:r>
                        <a:rPr kumimoji="1" lang="en-US" altLang="ja-JP" sz="1400" b="0" baseline="0" dirty="0" smtClean="0">
                          <a:solidFill>
                            <a:srgbClr val="FF0000"/>
                          </a:solidFill>
                        </a:rPr>
                        <a:t>length</a:t>
                      </a:r>
                      <a:endParaRPr kumimoji="1" lang="en-US" altLang="ja-JP" sz="14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</a:rPr>
                        <a:t>655nm, Δ=24nm</a:t>
                      </a:r>
                    </a:p>
                  </a:txBody>
                  <a:tcPr/>
                </a:tc>
              </a:tr>
              <a:tr h="236280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/>
                        <a:t>Diffraction</a:t>
                      </a:r>
                      <a:r>
                        <a:rPr kumimoji="1" lang="en-US" altLang="ja-JP" sz="1400" b="0" baseline="0" dirty="0" smtClean="0"/>
                        <a:t> Limit</a:t>
                      </a:r>
                      <a:endParaRPr kumimoji="1" lang="ja-JP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/>
                        <a:t>6.59”</a:t>
                      </a:r>
                      <a:endParaRPr kumimoji="1" lang="ja-JP" altLang="en-US" sz="1400" b="0" dirty="0"/>
                    </a:p>
                  </a:txBody>
                  <a:tcPr/>
                </a:tc>
              </a:tr>
              <a:tr h="236280">
                <a:tc>
                  <a:txBody>
                    <a:bodyPr/>
                    <a:lstStyle/>
                    <a:p>
                      <a:r>
                        <a:rPr kumimoji="1" lang="en-US" altLang="ja-JP" sz="1400" b="0" dirty="0" err="1" smtClean="0"/>
                        <a:t>DayGuide</a:t>
                      </a:r>
                      <a:r>
                        <a:rPr kumimoji="1" lang="en-US" altLang="ja-JP" sz="1400" b="0" dirty="0" smtClean="0"/>
                        <a:t> Pixel</a:t>
                      </a:r>
                      <a:r>
                        <a:rPr kumimoji="1" lang="en-US" altLang="ja-JP" sz="1400" b="0" baseline="0" dirty="0" smtClean="0"/>
                        <a:t> scale</a:t>
                      </a:r>
                      <a:endParaRPr kumimoji="1" lang="ja-JP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</a:rPr>
                        <a:t>3.49”/pix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6280">
                <a:tc>
                  <a:txBody>
                    <a:bodyPr/>
                    <a:lstStyle/>
                    <a:p>
                      <a:r>
                        <a:rPr kumimoji="1" lang="en-US" altLang="ja-JP" sz="1400" b="0" dirty="0" err="1" smtClean="0">
                          <a:solidFill>
                            <a:srgbClr val="FF0000"/>
                          </a:solidFill>
                        </a:rPr>
                        <a:t>DayGuide</a:t>
                      </a:r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</a:rPr>
                        <a:t> FOV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</a:rPr>
                        <a:t>0.62d x 0.47d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91520">
                <a:tc>
                  <a:txBody>
                    <a:bodyPr/>
                    <a:lstStyle/>
                    <a:p>
                      <a:r>
                        <a:rPr kumimoji="1" lang="en-US" altLang="ja-JP" sz="1400" b="0" dirty="0" err="1" smtClean="0"/>
                        <a:t>NightGuideCCD</a:t>
                      </a:r>
                      <a:endParaRPr kumimoji="1" lang="ja-JP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/>
                        <a:t>SBIG ST-</a:t>
                      </a:r>
                      <a:r>
                        <a:rPr kumimoji="1" lang="en-US" altLang="ja-JP" sz="1400" b="0" dirty="0" err="1" smtClean="0"/>
                        <a:t>i</a:t>
                      </a:r>
                      <a:endParaRPr kumimoji="1" lang="ja-JP" altLang="en-US" sz="1400" b="0" dirty="0"/>
                    </a:p>
                  </a:txBody>
                  <a:tcPr/>
                </a:tc>
              </a:tr>
              <a:tr h="418768">
                <a:tc>
                  <a:txBody>
                    <a:bodyPr/>
                    <a:lstStyle/>
                    <a:p>
                      <a:r>
                        <a:rPr kumimoji="1" lang="en-US" altLang="ja-JP" sz="1400" b="0" dirty="0" err="1" smtClean="0">
                          <a:solidFill>
                            <a:schemeClr val="tx1"/>
                          </a:solidFill>
                        </a:rPr>
                        <a:t>NightGuide</a:t>
                      </a: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</a:rPr>
                        <a:t> lens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</a:rPr>
                        <a:t>FUJIFILM</a:t>
                      </a:r>
                      <a:r>
                        <a:rPr kumimoji="1" lang="en-US" altLang="ja-JP" sz="1400" b="0" baseline="0" dirty="0" smtClean="0">
                          <a:solidFill>
                            <a:schemeClr val="tx1"/>
                          </a:solidFill>
                        </a:rPr>
                        <a:t> HF50HA-1B</a:t>
                      </a:r>
                    </a:p>
                    <a:p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</a:rPr>
                        <a:t>f=50mm, F/2.3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0648">
                <a:tc>
                  <a:txBody>
                    <a:bodyPr/>
                    <a:lstStyle/>
                    <a:p>
                      <a:r>
                        <a:rPr lang="en-US" altLang="ja-JP" sz="1400" b="0" dirty="0" smtClean="0"/>
                        <a:t>Filter</a:t>
                      </a:r>
                      <a:endParaRPr lang="ja-JP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400" b="0" dirty="0" smtClean="0">
                          <a:solidFill>
                            <a:schemeClr val="tx1"/>
                          </a:solidFill>
                        </a:rPr>
                        <a:t>Edmund #67013-L</a:t>
                      </a:r>
                      <a:endParaRPr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43880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</a:rPr>
                        <a:t>Wave</a:t>
                      </a:r>
                      <a:r>
                        <a:rPr kumimoji="1" lang="en-US" altLang="ja-JP" sz="1400" b="0" baseline="0" dirty="0" smtClean="0">
                          <a:solidFill>
                            <a:srgbClr val="FF0000"/>
                          </a:solidFill>
                        </a:rPr>
                        <a:t>length</a:t>
                      </a:r>
                      <a:endParaRPr kumimoji="1" lang="en-US" altLang="ja-JP" sz="14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</a:rPr>
                        <a:t>472nm, Δ=35nm</a:t>
                      </a:r>
                    </a:p>
                  </a:txBody>
                  <a:tcPr/>
                </a:tc>
              </a:tr>
              <a:tr h="155104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/>
                        <a:t>Diffraction</a:t>
                      </a:r>
                      <a:r>
                        <a:rPr kumimoji="1" lang="en-US" altLang="ja-JP" sz="1400" b="0" baseline="0" dirty="0" smtClean="0"/>
                        <a:t> Limit</a:t>
                      </a:r>
                      <a:endParaRPr kumimoji="1" lang="ja-JP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</a:rPr>
                        <a:t>5.46”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0344">
                <a:tc>
                  <a:txBody>
                    <a:bodyPr/>
                    <a:lstStyle/>
                    <a:p>
                      <a:r>
                        <a:rPr kumimoji="1" lang="en-US" altLang="ja-JP" sz="1400" b="0" dirty="0" err="1" smtClean="0"/>
                        <a:t>NightGuide</a:t>
                      </a:r>
                      <a:r>
                        <a:rPr kumimoji="1" lang="en-US" altLang="ja-JP" sz="1400" b="0" dirty="0" smtClean="0"/>
                        <a:t> Pixel</a:t>
                      </a:r>
                      <a:r>
                        <a:rPr kumimoji="1" lang="en-US" altLang="ja-JP" sz="1400" b="0" baseline="0" dirty="0" smtClean="0"/>
                        <a:t> scale</a:t>
                      </a:r>
                      <a:endParaRPr kumimoji="1" lang="ja-JP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</a:rPr>
                        <a:t>30.5”/pix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93576">
                <a:tc>
                  <a:txBody>
                    <a:bodyPr/>
                    <a:lstStyle/>
                    <a:p>
                      <a:r>
                        <a:rPr kumimoji="1" lang="en-US" altLang="ja-JP" sz="1400" b="0" dirty="0" err="1" smtClean="0">
                          <a:solidFill>
                            <a:srgbClr val="FF0000"/>
                          </a:solidFill>
                        </a:rPr>
                        <a:t>NightGuide</a:t>
                      </a:r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</a:rPr>
                        <a:t> FOV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rgbClr val="FF0000"/>
                          </a:solidFill>
                        </a:rPr>
                        <a:t>5.5d x 4.1d</a:t>
                      </a:r>
                      <a:endParaRPr kumimoji="1" lang="ja-JP" alt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52872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</a:rPr>
                        <a:t>Control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</a:rPr>
                        <a:t>3x FitPC2</a:t>
                      </a:r>
                    </a:p>
                    <a:p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400" b="0" dirty="0" err="1" smtClean="0">
                          <a:solidFill>
                            <a:schemeClr val="tx1"/>
                          </a:solidFill>
                        </a:rPr>
                        <a:t>nightview</a:t>
                      </a:r>
                      <a:r>
                        <a:rPr kumimoji="1" lang="en-US" altLang="ja-JP" sz="1400" b="0" baseline="0" dirty="0" smtClean="0">
                          <a:solidFill>
                            <a:schemeClr val="tx1"/>
                          </a:solidFill>
                        </a:rPr>
                        <a:t> for ST-</a:t>
                      </a:r>
                      <a:r>
                        <a:rPr kumimoji="1" lang="en-US" altLang="ja-JP" sz="1400" b="0" baseline="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kumimoji="1" lang="en-US" altLang="ja-JP" sz="1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400" b="0" dirty="0" err="1" smtClean="0">
                          <a:solidFill>
                            <a:schemeClr val="tx1"/>
                          </a:solidFill>
                        </a:rPr>
                        <a:t>sextractor</a:t>
                      </a: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</a:rPr>
                        <a:t> for detection</a:t>
                      </a:r>
                    </a:p>
                    <a:p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</a:rPr>
                        <a:t> and other original softs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40040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</a:rPr>
                        <a:t>Heater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</a:rPr>
                        <a:t>35W  (+ AC</a:t>
                      </a:r>
                      <a:r>
                        <a:rPr kumimoji="1" lang="en-US" altLang="ja-JP" sz="1400" b="0" baseline="0" dirty="0" smtClean="0">
                          <a:solidFill>
                            <a:schemeClr val="tx1"/>
                          </a:solidFill>
                        </a:rPr>
                        <a:t>  8W)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</a:rPr>
                        <a:t>Total Power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baseline="0" dirty="0" smtClean="0">
                          <a:solidFill>
                            <a:schemeClr val="tx1"/>
                          </a:solidFill>
                        </a:rPr>
                        <a:t>36W  (Max. 43W) 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45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 smtClean="0"/>
              <a:t>DF-DIMM Hardware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401489" y="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12</a:t>
            </a:r>
            <a:r>
              <a:rPr kumimoji="1" lang="en-US" altLang="ja-JP" dirty="0" smtClean="0">
                <a:solidFill>
                  <a:schemeClr val="bg1">
                    <a:lumMod val="85000"/>
                  </a:schemeClr>
                </a:solidFill>
              </a:rPr>
              <a:t>/15</a:t>
            </a:r>
            <a:endParaRPr kumimoji="1"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1" name="Picture 4" descr="C:\Users\hirofumi\Desktop\IMG_17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28236"/>
            <a:ext cx="1920071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Research\Antarctica\DOME-F\picture\IMG_16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250" y="3861048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Research\Antarctica\DOME-F\picture\IMG_1629.JPG"/>
          <p:cNvPicPr preferRelativeResize="0"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50822" r="14031" b="8217"/>
          <a:stretch/>
        </p:blipFill>
        <p:spPr bwMode="auto">
          <a:xfrm>
            <a:off x="565071" y="4934929"/>
            <a:ext cx="192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2987824" y="1259979"/>
            <a:ext cx="483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ym typeface="Wingdings" pitchFamily="2" charset="2"/>
              </a:rPr>
              <a:t>-80</a:t>
            </a:r>
            <a:r>
              <a:rPr lang="ja-JP" altLang="en-US" dirty="0" smtClean="0">
                <a:sym typeface="Wingdings" pitchFamily="2" charset="2"/>
              </a:rPr>
              <a:t>度のドームふじで使用するために改造を実施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87824" y="1772816"/>
            <a:ext cx="542488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ja-JP" altLang="en-US" dirty="0" smtClean="0"/>
              <a:t>完全な分解と洗浄</a:t>
            </a:r>
            <a:endParaRPr lang="en-US" altLang="ja-JP" dirty="0" smtClean="0"/>
          </a:p>
          <a:p>
            <a:r>
              <a:rPr lang="ja-JP" altLang="en-US" dirty="0" smtClean="0"/>
              <a:t>　</a:t>
            </a:r>
            <a:r>
              <a:rPr lang="ja-JP" altLang="en-US" dirty="0"/>
              <a:t>　</a:t>
            </a:r>
            <a:r>
              <a:rPr lang="ja-JP" altLang="en-US" dirty="0" smtClean="0">
                <a:solidFill>
                  <a:srgbClr val="0070C0"/>
                </a:solidFill>
              </a:rPr>
              <a:t>完全に脱脂洗浄し</a:t>
            </a:r>
            <a:r>
              <a:rPr lang="en-US" altLang="ja-JP" dirty="0" smtClean="0">
                <a:solidFill>
                  <a:srgbClr val="0070C0"/>
                </a:solidFill>
              </a:rPr>
              <a:t>-80</a:t>
            </a:r>
            <a:r>
              <a:rPr lang="ja-JP" altLang="en-US" dirty="0" smtClean="0">
                <a:solidFill>
                  <a:srgbClr val="0070C0"/>
                </a:solidFill>
              </a:rPr>
              <a:t>度で使用可能なグリスに交換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ja-JP" altLang="en-US" dirty="0" smtClean="0"/>
              <a:t>最低限の加熱</a:t>
            </a:r>
            <a:endParaRPr lang="en-US" altLang="ja-JP" dirty="0" smtClean="0"/>
          </a:p>
          <a:p>
            <a:r>
              <a:rPr lang="ja-JP" altLang="en-US" dirty="0" smtClean="0"/>
              <a:t>　</a:t>
            </a:r>
            <a:r>
              <a:rPr lang="ja-JP" altLang="en-US" dirty="0"/>
              <a:t>　</a:t>
            </a:r>
            <a:r>
              <a:rPr lang="ja-JP" altLang="en-US" dirty="0" smtClean="0">
                <a:solidFill>
                  <a:srgbClr val="0070C0"/>
                </a:solidFill>
              </a:rPr>
              <a:t>電子回路やモーターをヒーターでピンポイント加熱</a:t>
            </a:r>
            <a:endParaRPr lang="en-US" altLang="ja-JP" dirty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ja-JP" altLang="en-US" dirty="0" smtClean="0"/>
              <a:t>結露対策</a:t>
            </a:r>
            <a:endParaRPr lang="en-US" altLang="ja-JP" dirty="0" smtClean="0"/>
          </a:p>
          <a:p>
            <a:r>
              <a:rPr kumimoji="1" lang="ja-JP" altLang="en-US" dirty="0" smtClean="0"/>
              <a:t>　</a:t>
            </a:r>
            <a:r>
              <a:rPr kumimoji="1" lang="ja-JP" altLang="en-US" dirty="0"/>
              <a:t>　</a:t>
            </a:r>
            <a:r>
              <a:rPr kumimoji="1" lang="ja-JP" altLang="en-US" dirty="0" smtClean="0">
                <a:solidFill>
                  <a:srgbClr val="0070C0"/>
                </a:solidFill>
              </a:rPr>
              <a:t>光学窓にヒーターを追加</a:t>
            </a:r>
            <a:endParaRPr kumimoji="1" lang="en-US" altLang="ja-JP" dirty="0" smtClean="0">
              <a:solidFill>
                <a:srgbClr val="0070C0"/>
              </a:solidFill>
            </a:endParaRPr>
          </a:p>
          <a:p>
            <a:r>
              <a:rPr lang="ja-JP" altLang="en-US" dirty="0" smtClean="0">
                <a:solidFill>
                  <a:srgbClr val="0070C0"/>
                </a:solidFill>
              </a:rPr>
              <a:t>　</a:t>
            </a:r>
            <a:r>
              <a:rPr lang="ja-JP" altLang="en-US" dirty="0">
                <a:solidFill>
                  <a:srgbClr val="0070C0"/>
                </a:solidFill>
              </a:rPr>
              <a:t>　</a:t>
            </a:r>
            <a:r>
              <a:rPr lang="ja-JP" altLang="en-US" dirty="0" smtClean="0">
                <a:solidFill>
                  <a:srgbClr val="0070C0"/>
                </a:solidFill>
              </a:rPr>
              <a:t>できるだけ隙間を無くす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Research\Antarctica\DF-DIMM\picture\IMG_13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97" y="1772816"/>
            <a:ext cx="1920071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D:\M2\20091109修論中間発表\50190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7129" y="3501008"/>
            <a:ext cx="1532276" cy="107157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1" name="正方形/長方形 30"/>
          <p:cNvSpPr/>
          <p:nvPr/>
        </p:nvSpPr>
        <p:spPr>
          <a:xfrm>
            <a:off x="1931305" y="3934797"/>
            <a:ext cx="1200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/>
              <a:t>FOMBLIN </a:t>
            </a:r>
            <a:r>
              <a:rPr lang="en-US" altLang="ja-JP" sz="1200" dirty="0" smtClean="0"/>
              <a:t>ZLHT</a:t>
            </a:r>
            <a:endParaRPr lang="ja-JP" altLang="en-US" sz="1200" dirty="0"/>
          </a:p>
          <a:p>
            <a:r>
              <a:rPr lang="ja-JP" altLang="en-US" sz="1200" dirty="0" smtClean="0"/>
              <a:t>ソルベイソレクシス</a:t>
            </a:r>
            <a:r>
              <a:rPr lang="en-US" altLang="ja-JP" sz="1200" dirty="0" smtClean="0"/>
              <a:t>(</a:t>
            </a:r>
            <a:r>
              <a:rPr lang="ja-JP" altLang="en-US" sz="1200" dirty="0" smtClean="0"/>
              <a:t>株</a:t>
            </a:r>
            <a:r>
              <a:rPr lang="en-US" altLang="ja-JP" sz="1200" dirty="0" smtClean="0"/>
              <a:t>)HP</a:t>
            </a:r>
            <a:r>
              <a:rPr lang="ja-JP" altLang="en-US" sz="1200" dirty="0" smtClean="0"/>
              <a:t>より</a:t>
            </a:r>
            <a:endParaRPr lang="ja-JP" altLang="en-US" sz="1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13049" y="5456639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ym typeface="Wingdings" pitchFamily="2" charset="2"/>
              </a:rPr>
              <a:t></a:t>
            </a:r>
            <a:r>
              <a:rPr lang="ja-JP" altLang="en-US" dirty="0" smtClean="0">
                <a:sym typeface="Wingdings" pitchFamily="2" charset="2"/>
              </a:rPr>
              <a:t>　</a:t>
            </a:r>
            <a:r>
              <a:rPr lang="en-US" altLang="ja-JP" dirty="0" smtClean="0"/>
              <a:t>-80</a:t>
            </a:r>
            <a:r>
              <a:rPr lang="ja-JP" altLang="en-US" dirty="0" smtClean="0"/>
              <a:t>度で動作を確認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7855805" y="5251648"/>
            <a:ext cx="8206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冷却実験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1643273" y="3140968"/>
            <a:ext cx="10565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 smtClean="0"/>
              <a:t>完全に分解</a:t>
            </a:r>
            <a:endParaRPr lang="ja-JP" altLang="en-US" sz="1200" dirty="0"/>
          </a:p>
        </p:txBody>
      </p:sp>
      <p:sp>
        <p:nvSpPr>
          <p:cNvPr id="38" name="正方形/長方形 37"/>
          <p:cNvSpPr/>
          <p:nvPr/>
        </p:nvSpPr>
        <p:spPr>
          <a:xfrm>
            <a:off x="1446525" y="6381328"/>
            <a:ext cx="11092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 smtClean="0"/>
              <a:t>水平モーター</a:t>
            </a:r>
            <a:endParaRPr lang="ja-JP" altLang="en-US" sz="1200" dirty="0"/>
          </a:p>
        </p:txBody>
      </p:sp>
      <p:sp>
        <p:nvSpPr>
          <p:cNvPr id="39" name="正方形/長方形 38"/>
          <p:cNvSpPr/>
          <p:nvPr/>
        </p:nvSpPr>
        <p:spPr>
          <a:xfrm>
            <a:off x="2771800" y="6368236"/>
            <a:ext cx="2232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DIMM</a:t>
            </a:r>
            <a:r>
              <a:rPr lang="ja-JP" altLang="en-US" sz="1200" dirty="0" smtClean="0"/>
              <a:t>マスク（ウェッジプリズム）</a:t>
            </a:r>
            <a:endParaRPr lang="ja-JP" altLang="en-US" sz="1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64088" y="6023029"/>
            <a:ext cx="316048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市販望遠鏡を改造、</a:t>
            </a:r>
            <a:r>
              <a:rPr lang="ja-JP" altLang="en-US" dirty="0" smtClean="0"/>
              <a:t>南極仕様にする技術・技能をほぼ確立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641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 smtClean="0"/>
              <a:t>DF-DIMM Software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3568" y="1340768"/>
            <a:ext cx="78488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smtClean="0"/>
              <a:t>LX200</a:t>
            </a:r>
            <a:r>
              <a:rPr lang="ja-JP" altLang="en-US" dirty="0" smtClean="0"/>
              <a:t>と</a:t>
            </a:r>
            <a:r>
              <a:rPr lang="en-US" altLang="ja-JP" dirty="0" smtClean="0"/>
              <a:t>3</a:t>
            </a:r>
            <a:r>
              <a:rPr lang="ja-JP" altLang="en-US" dirty="0" smtClean="0"/>
              <a:t>台の</a:t>
            </a:r>
            <a:r>
              <a:rPr lang="en-US" altLang="ja-JP" dirty="0" smtClean="0"/>
              <a:t>ST-</a:t>
            </a:r>
            <a:r>
              <a:rPr lang="en-US" altLang="ja-JP" dirty="0" err="1" smtClean="0"/>
              <a:t>i</a:t>
            </a:r>
            <a:r>
              <a:rPr lang="ja-JP" altLang="en-US" dirty="0" smtClean="0"/>
              <a:t>を制御するために</a:t>
            </a:r>
            <a:r>
              <a:rPr lang="en-US" altLang="ja-JP" dirty="0" smtClean="0"/>
              <a:t>3</a:t>
            </a:r>
            <a:r>
              <a:rPr lang="ja-JP" altLang="en-US" dirty="0" smtClean="0"/>
              <a:t>台の</a:t>
            </a:r>
            <a:r>
              <a:rPr lang="en-US" altLang="ja-JP" dirty="0" smtClean="0"/>
              <a:t>FitPC2</a:t>
            </a:r>
            <a:r>
              <a:rPr lang="ja-JP" altLang="en-US" dirty="0" smtClean="0"/>
              <a:t>を用いる。</a:t>
            </a:r>
            <a:r>
              <a:rPr lang="en-US" altLang="ja-JP" dirty="0" smtClean="0"/>
              <a:t>OS</a:t>
            </a:r>
            <a:r>
              <a:rPr lang="ja-JP" altLang="en-US" dirty="0" smtClean="0"/>
              <a:t>は</a:t>
            </a:r>
            <a:r>
              <a:rPr lang="en-US" altLang="ja-JP" dirty="0" smtClean="0"/>
              <a:t>Ubuntu 11.04</a:t>
            </a:r>
            <a:r>
              <a:rPr lang="ja-JP" altLang="en-US" dirty="0" smtClean="0"/>
              <a:t>を用い、</a:t>
            </a:r>
            <a:r>
              <a:rPr lang="en-US" altLang="ja-JP" dirty="0" smtClean="0">
                <a:solidFill>
                  <a:srgbClr val="0070C0"/>
                </a:solidFill>
              </a:rPr>
              <a:t>C</a:t>
            </a:r>
            <a:r>
              <a:rPr lang="ja-JP" altLang="en-US" dirty="0" smtClean="0">
                <a:solidFill>
                  <a:srgbClr val="0070C0"/>
                </a:solidFill>
              </a:rPr>
              <a:t>言語</a:t>
            </a:r>
            <a:r>
              <a:rPr lang="ja-JP" altLang="en-US" dirty="0" smtClean="0"/>
              <a:t>、</a:t>
            </a:r>
            <a:r>
              <a:rPr lang="en-US" altLang="ja-JP" dirty="0" err="1" smtClean="0">
                <a:solidFill>
                  <a:srgbClr val="0070C0"/>
                </a:solidFill>
              </a:rPr>
              <a:t>awk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0070C0"/>
                </a:solidFill>
              </a:rPr>
              <a:t>bash</a:t>
            </a:r>
            <a:r>
              <a:rPr lang="ja-JP" altLang="en-US" dirty="0" smtClean="0"/>
              <a:t>スクリプトで以下のようなソフトを作成した。</a:t>
            </a:r>
            <a:endParaRPr lang="en-US" altLang="ja-JP" dirty="0" smtClean="0"/>
          </a:p>
          <a:p>
            <a:pPr algn="just"/>
            <a:endParaRPr lang="en-US" altLang="ja-JP" dirty="0"/>
          </a:p>
          <a:p>
            <a:pPr algn="just"/>
            <a:endParaRPr lang="en-US" altLang="ja-JP" dirty="0" smtClean="0"/>
          </a:p>
          <a:p>
            <a:pPr algn="just"/>
            <a:endParaRPr lang="en-US" altLang="ja-JP" dirty="0"/>
          </a:p>
          <a:p>
            <a:pPr algn="just"/>
            <a:endParaRPr lang="en-US" altLang="ja-JP" dirty="0" smtClean="0"/>
          </a:p>
          <a:p>
            <a:pPr algn="just"/>
            <a:endParaRPr lang="en-US" altLang="ja-JP" dirty="0" smtClean="0"/>
          </a:p>
          <a:p>
            <a:pPr algn="just"/>
            <a:endParaRPr lang="en-US" altLang="ja-JP" dirty="0"/>
          </a:p>
          <a:p>
            <a:pPr algn="just"/>
            <a:endParaRPr lang="en-US" altLang="ja-JP" dirty="0" smtClean="0"/>
          </a:p>
          <a:p>
            <a:pPr algn="just"/>
            <a:endParaRPr lang="en-US" altLang="ja-JP" dirty="0"/>
          </a:p>
          <a:p>
            <a:pPr algn="just"/>
            <a:endParaRPr lang="en-US" altLang="ja-JP" dirty="0" smtClean="0"/>
          </a:p>
          <a:p>
            <a:pPr algn="just"/>
            <a:r>
              <a:rPr lang="ja-JP" altLang="en-US" dirty="0" smtClean="0"/>
              <a:t>望遠鏡の操作は自作ソフトを用いた。</a:t>
            </a:r>
            <a:r>
              <a:rPr lang="en-US" altLang="ja-JP" dirty="0" smtClean="0"/>
              <a:t>ST-</a:t>
            </a:r>
            <a:r>
              <a:rPr lang="en-US" altLang="ja-JP" dirty="0" err="1" smtClean="0"/>
              <a:t>i</a:t>
            </a:r>
            <a:r>
              <a:rPr lang="ja-JP" altLang="en-US" dirty="0" smtClean="0"/>
              <a:t>のコントロールは</a:t>
            </a:r>
            <a:r>
              <a:rPr lang="en-US" altLang="ja-JP" dirty="0" err="1" smtClean="0">
                <a:solidFill>
                  <a:srgbClr val="0070C0"/>
                </a:solidFill>
              </a:rPr>
              <a:t>NightView</a:t>
            </a:r>
            <a:r>
              <a:rPr lang="ja-JP" altLang="en-US" dirty="0" smtClean="0"/>
              <a:t>を用いた。得られた画像の解析は</a:t>
            </a:r>
            <a:r>
              <a:rPr lang="en-US" altLang="ja-JP" dirty="0" err="1" smtClean="0">
                <a:solidFill>
                  <a:srgbClr val="0070C0"/>
                </a:solidFill>
              </a:rPr>
              <a:t>cfitsio</a:t>
            </a:r>
            <a:r>
              <a:rPr lang="ja-JP" altLang="en-US" dirty="0" smtClean="0"/>
              <a:t>を用いた自作ソフトでホットピクセルを除去し</a:t>
            </a:r>
            <a:r>
              <a:rPr lang="en-US" altLang="ja-JP" dirty="0" err="1" smtClean="0">
                <a:solidFill>
                  <a:srgbClr val="0070C0"/>
                </a:solidFill>
              </a:rPr>
              <a:t>Sextractor</a:t>
            </a:r>
            <a:r>
              <a:rPr lang="ja-JP" altLang="en-US" dirty="0" smtClean="0"/>
              <a:t>で天体検出を行った。</a:t>
            </a:r>
            <a:endParaRPr lang="en-US" altLang="ja-JP" dirty="0"/>
          </a:p>
          <a:p>
            <a:pPr algn="just"/>
            <a:endParaRPr lang="en-US" altLang="ja-JP" dirty="0"/>
          </a:p>
          <a:p>
            <a:pPr algn="just"/>
            <a:r>
              <a:rPr lang="ja-JP" altLang="en-US" dirty="0" smtClean="0"/>
              <a:t>さらにこれらを組み合わせたスクリプトを</a:t>
            </a:r>
            <a:r>
              <a:rPr lang="en-US" altLang="ja-JP" dirty="0" err="1" smtClean="0">
                <a:solidFill>
                  <a:srgbClr val="0070C0"/>
                </a:solidFill>
              </a:rPr>
              <a:t>init</a:t>
            </a:r>
            <a:r>
              <a:rPr lang="ja-JP" altLang="en-US" dirty="0" smtClean="0">
                <a:solidFill>
                  <a:srgbClr val="0070C0"/>
                </a:solidFill>
              </a:rPr>
              <a:t>プロセス</a:t>
            </a:r>
            <a:r>
              <a:rPr lang="ja-JP" altLang="en-US" dirty="0" smtClean="0"/>
              <a:t>や</a:t>
            </a:r>
            <a:r>
              <a:rPr lang="en-US" altLang="ja-JP" dirty="0" err="1" smtClean="0">
                <a:solidFill>
                  <a:srgbClr val="0070C0"/>
                </a:solidFill>
              </a:rPr>
              <a:t>crontab</a:t>
            </a:r>
            <a:r>
              <a:rPr lang="ja-JP" altLang="en-US" dirty="0"/>
              <a:t>に</a:t>
            </a:r>
            <a:r>
              <a:rPr lang="ja-JP" altLang="en-US" dirty="0" smtClean="0"/>
              <a:t>実行させることで電源</a:t>
            </a:r>
            <a:r>
              <a:rPr lang="en-US" altLang="ja-JP" dirty="0" smtClean="0"/>
              <a:t>ON</a:t>
            </a:r>
            <a:r>
              <a:rPr lang="ja-JP" altLang="en-US" dirty="0" smtClean="0"/>
              <a:t>で自動的に観測を開始、状況に応じて終了・再観測するようにした。</a:t>
            </a:r>
            <a:endParaRPr lang="en-US" altLang="ja-JP" dirty="0" smtClean="0"/>
          </a:p>
          <a:p>
            <a:pPr algn="just"/>
            <a:endParaRPr lang="en-US" altLang="ja-JP" dirty="0" smtClean="0"/>
          </a:p>
          <a:p>
            <a:pPr algn="just"/>
            <a:r>
              <a:rPr lang="ja-JP" altLang="en-US" dirty="0"/>
              <a:t>望遠鏡</a:t>
            </a:r>
            <a:r>
              <a:rPr lang="ja-JP" altLang="en-US" dirty="0" smtClean="0"/>
              <a:t>は完全に自立して観測を行い、最低限の情報のみを日本に送信する。</a:t>
            </a:r>
            <a:endParaRPr lang="en-US" altLang="ja-JP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401489" y="-100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13</a:t>
            </a:r>
            <a:r>
              <a:rPr kumimoji="1" lang="en-US" altLang="ja-JP" dirty="0" smtClean="0">
                <a:solidFill>
                  <a:schemeClr val="bg1">
                    <a:lumMod val="85000"/>
                  </a:schemeClr>
                </a:solidFill>
              </a:rPr>
              <a:t>/15</a:t>
            </a:r>
            <a:endParaRPr kumimoji="1"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403648" y="1988840"/>
            <a:ext cx="5472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p"/>
            </a:pPr>
            <a:r>
              <a:rPr lang="ja-JP" altLang="en-US" dirty="0" smtClean="0"/>
              <a:t>天体の自動導入</a:t>
            </a:r>
            <a:endParaRPr lang="en-US" altLang="ja-JP" dirty="0" smtClean="0"/>
          </a:p>
          <a:p>
            <a:pPr marL="285750" indent="-285750" algn="just">
              <a:buFont typeface="Wingdings" pitchFamily="2" charset="2"/>
              <a:buChar char="p"/>
            </a:pPr>
            <a:r>
              <a:rPr lang="ja-JP" altLang="en-US" dirty="0" smtClean="0"/>
              <a:t>露出</a:t>
            </a:r>
            <a:r>
              <a:rPr lang="ja-JP" altLang="en-US" dirty="0"/>
              <a:t>時間の決定</a:t>
            </a:r>
            <a:endParaRPr lang="en-US" altLang="ja-JP" dirty="0"/>
          </a:p>
          <a:p>
            <a:pPr marL="285750" indent="-285750" algn="just">
              <a:buFont typeface="Wingdings" pitchFamily="2" charset="2"/>
              <a:buChar char="p"/>
            </a:pPr>
            <a:r>
              <a:rPr lang="ja-JP" altLang="en-US" dirty="0"/>
              <a:t>視野中心</a:t>
            </a:r>
            <a:r>
              <a:rPr lang="ja-JP" altLang="en-US" dirty="0" smtClean="0"/>
              <a:t>への天体導入</a:t>
            </a:r>
            <a:endParaRPr lang="en-US" altLang="ja-JP" dirty="0"/>
          </a:p>
          <a:p>
            <a:pPr marL="285750" indent="-285750" algn="just">
              <a:buFont typeface="Wingdings" pitchFamily="2" charset="2"/>
              <a:buChar char="p"/>
            </a:pPr>
            <a:r>
              <a:rPr lang="ja-JP" altLang="en-US" dirty="0"/>
              <a:t>ピント位置</a:t>
            </a:r>
            <a:r>
              <a:rPr lang="ja-JP" altLang="en-US" dirty="0" smtClean="0"/>
              <a:t>検出・移動</a:t>
            </a:r>
            <a:endParaRPr lang="en-US" altLang="ja-JP" dirty="0"/>
          </a:p>
          <a:p>
            <a:pPr marL="285750" indent="-285750" algn="just">
              <a:buFont typeface="Wingdings" pitchFamily="2" charset="2"/>
              <a:buChar char="p"/>
            </a:pPr>
            <a:r>
              <a:rPr lang="ja-JP" altLang="en-US" dirty="0" smtClean="0"/>
              <a:t>焦点距離の測定・決定</a:t>
            </a:r>
            <a:endParaRPr lang="en-US" altLang="ja-JP" dirty="0" smtClean="0"/>
          </a:p>
          <a:p>
            <a:pPr marL="285750" indent="-285750" algn="just">
              <a:buFont typeface="Wingdings" pitchFamily="2" charset="2"/>
              <a:buChar char="p"/>
            </a:pPr>
            <a:r>
              <a:rPr lang="ja-JP" altLang="en-US" dirty="0" smtClean="0"/>
              <a:t>本体とファインダーの原点を同期</a:t>
            </a:r>
            <a:endParaRPr lang="en-US" altLang="ja-JP" dirty="0" smtClean="0"/>
          </a:p>
          <a:p>
            <a:pPr marL="285750" indent="-285750" algn="just">
              <a:buFont typeface="Wingdings" pitchFamily="2" charset="2"/>
              <a:buChar char="p"/>
            </a:pPr>
            <a:r>
              <a:rPr lang="ja-JP" altLang="en-US" dirty="0" smtClean="0"/>
              <a:t>視野内に天体が導入できない場合に周辺を探す</a:t>
            </a:r>
            <a:endParaRPr lang="en-US" altLang="ja-JP" dirty="0" smtClean="0"/>
          </a:p>
          <a:p>
            <a:pPr marL="285750" indent="-285750" algn="just">
              <a:buFont typeface="Wingdings" pitchFamily="2" charset="2"/>
              <a:buChar char="p"/>
            </a:pPr>
            <a:r>
              <a:rPr lang="en-US" altLang="ja-JP" dirty="0" smtClean="0"/>
              <a:t>DIMM</a:t>
            </a:r>
            <a:r>
              <a:rPr lang="ja-JP" altLang="en-US" dirty="0" smtClean="0"/>
              <a:t>観測</a:t>
            </a:r>
            <a:endParaRPr lang="en-US" altLang="ja-JP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46352" y="3212976"/>
            <a:ext cx="1981633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DIMM</a:t>
            </a:r>
            <a:r>
              <a:rPr lang="ja-JP" altLang="en-US" dirty="0"/>
              <a:t>パラメーター</a:t>
            </a:r>
            <a:endParaRPr lang="en-US" altLang="ja-JP" dirty="0" smtClean="0"/>
          </a:p>
          <a:p>
            <a:r>
              <a:rPr lang="ja-JP" altLang="en-US" dirty="0" smtClean="0"/>
              <a:t>　</a:t>
            </a:r>
            <a:r>
              <a:rPr lang="en-US" altLang="ja-JP" dirty="0" err="1" smtClean="0"/>
              <a:t>Δt</a:t>
            </a:r>
            <a:r>
              <a:rPr lang="en-US" altLang="ja-JP" dirty="0" smtClean="0"/>
              <a:t> </a:t>
            </a:r>
            <a:r>
              <a:rPr lang="en-US" altLang="ja-JP" dirty="0" smtClean="0"/>
              <a:t>= 0.001 sec</a:t>
            </a:r>
          </a:p>
          <a:p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N  </a:t>
            </a:r>
            <a:r>
              <a:rPr kumimoji="1" lang="en-US" altLang="ja-JP" dirty="0" smtClean="0"/>
              <a:t>= 30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578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-JP" altLang="en-US" sz="3600" dirty="0" smtClean="0"/>
              <a:t>東広島天文台での比較観測</a:t>
            </a:r>
            <a:endParaRPr kumimoji="1" lang="ja-JP" altLang="en-US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5" t="28613" r="26828" b="27480"/>
          <a:stretch/>
        </p:blipFill>
        <p:spPr bwMode="auto">
          <a:xfrm>
            <a:off x="4906607" y="4437112"/>
            <a:ext cx="1736067" cy="169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 descr="C:\Research\Antarctica\DOME-F\picture\IMG_17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68760"/>
            <a:ext cx="1920071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539552" y="1340768"/>
            <a:ext cx="59766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dirty="0" smtClean="0"/>
              <a:t>開発・試験観測の他に、</a:t>
            </a:r>
            <a:r>
              <a:rPr lang="en-US" altLang="ja-JP" dirty="0" smtClean="0"/>
              <a:t>DF-DIMM</a:t>
            </a:r>
            <a:r>
              <a:rPr lang="ja-JP" altLang="en-US" dirty="0" smtClean="0"/>
              <a:t>で正しい値が得られているかどうかを評価するため</a:t>
            </a:r>
            <a:r>
              <a:rPr lang="en-US" altLang="ja-JP" dirty="0" smtClean="0"/>
              <a:t>7</a:t>
            </a:r>
            <a:r>
              <a:rPr lang="ja-JP" altLang="en-US" dirty="0" smtClean="0"/>
              <a:t>月</a:t>
            </a:r>
            <a:r>
              <a:rPr lang="en-US" altLang="ja-JP" dirty="0" smtClean="0"/>
              <a:t>23</a:t>
            </a:r>
            <a:r>
              <a:rPr lang="ja-JP" altLang="en-US" dirty="0" smtClean="0"/>
              <a:t>日</a:t>
            </a:r>
            <a:r>
              <a:rPr lang="ja-JP" altLang="en-US" dirty="0" smtClean="0"/>
              <a:t>からの</a:t>
            </a:r>
            <a:r>
              <a:rPr lang="en-US" altLang="ja-JP" dirty="0" smtClean="0"/>
              <a:t>1</a:t>
            </a:r>
            <a:r>
              <a:rPr lang="ja-JP" altLang="en-US" dirty="0" smtClean="0"/>
              <a:t>週間、東広島天文台において教育学部</a:t>
            </a:r>
            <a:r>
              <a:rPr lang="en-US" altLang="ja-JP" dirty="0" smtClean="0"/>
              <a:t>DIMM</a:t>
            </a:r>
            <a:r>
              <a:rPr lang="ja-JP" altLang="en-US" dirty="0" smtClean="0"/>
              <a:t>との同時観測を実施した。観測の</a:t>
            </a:r>
            <a:r>
              <a:rPr lang="ja-JP" altLang="en-US" dirty="0" smtClean="0"/>
              <a:t>結果</a:t>
            </a:r>
            <a:r>
              <a:rPr lang="en-US" altLang="ja-JP" dirty="0" smtClean="0"/>
              <a:t>2</a:t>
            </a:r>
            <a:r>
              <a:rPr lang="ja-JP" altLang="en-US" dirty="0"/>
              <a:t>台</a:t>
            </a:r>
            <a:r>
              <a:rPr lang="ja-JP" altLang="en-US" dirty="0" smtClean="0"/>
              <a:t>の</a:t>
            </a:r>
            <a:r>
              <a:rPr lang="en-US" altLang="ja-JP" dirty="0" smtClean="0"/>
              <a:t>DIMM</a:t>
            </a:r>
            <a:r>
              <a:rPr lang="ja-JP" altLang="en-US" dirty="0" smtClean="0"/>
              <a:t>の測定値は時系列・統計的に良い一致が見られた</a:t>
            </a:r>
            <a:r>
              <a:rPr lang="ja-JP" altLang="en-US" dirty="0" smtClean="0"/>
              <a:t>。</a:t>
            </a:r>
            <a:endParaRPr kumimoji="1" lang="en-US" altLang="ja-JP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408712" y="2744148"/>
            <a:ext cx="2483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400" dirty="0" smtClean="0"/>
              <a:t>Fig.15 Hiroshima-DIMM (left, dark blue one) and DF-DIMM (right, white one)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898485" y="3717032"/>
            <a:ext cx="3779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FIg.</a:t>
            </a:r>
            <a:r>
              <a:rPr lang="en-US" altLang="ja-JP" sz="1400" dirty="0" smtClean="0"/>
              <a:t>16</a:t>
            </a:r>
            <a:r>
              <a:rPr kumimoji="1" lang="en-US" altLang="ja-JP" sz="1400" dirty="0" smtClean="0"/>
              <a:t> </a:t>
            </a:r>
            <a:r>
              <a:rPr lang="en-US" altLang="ja-JP" sz="1400" dirty="0"/>
              <a:t>T</a:t>
            </a:r>
            <a:r>
              <a:rPr lang="en-US" altLang="ja-JP" sz="1400" dirty="0" smtClean="0"/>
              <a:t>ime series seeing values. Red: Hiroshima- DIMM Blue: New Tohoku DIMM (with offset +1”) 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9332" y="5211197"/>
            <a:ext cx="4247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400" dirty="0" smtClean="0"/>
              <a:t>Fig.17 (left) The </a:t>
            </a:r>
            <a:r>
              <a:rPr lang="en-US" altLang="ja-JP" sz="1400" dirty="0" err="1"/>
              <a:t>h</a:t>
            </a:r>
            <a:r>
              <a:rPr kumimoji="1" lang="en-US" altLang="ja-JP" sz="1400" dirty="0" err="1" smtClean="0"/>
              <a:t>istgram</a:t>
            </a:r>
            <a:r>
              <a:rPr kumimoji="1" lang="en-US" altLang="ja-JP" sz="1400" dirty="0" smtClean="0"/>
              <a:t> of two DIMMs. </a:t>
            </a:r>
            <a:r>
              <a:rPr lang="en-US" altLang="ja-JP" sz="1400" dirty="0" smtClean="0"/>
              <a:t>Red line means Hiroshima-DIMM and blue one means DF-DIMM. </a:t>
            </a:r>
          </a:p>
          <a:p>
            <a:pPr algn="just"/>
            <a:r>
              <a:rPr kumimoji="1" lang="en-US" altLang="ja-JP" sz="1400" dirty="0" smtClean="0"/>
              <a:t>(right) </a:t>
            </a:r>
            <a:r>
              <a:rPr lang="en-US" altLang="ja-JP" sz="1400" dirty="0" smtClean="0"/>
              <a:t>Correlation map of  DF-DIMM and Hiroshima-DIMM. The correlation coefficient is 0.63.</a:t>
            </a:r>
            <a:endParaRPr kumimoji="1" lang="en-US" altLang="ja-JP" sz="1400" dirty="0" smtClean="0"/>
          </a:p>
        </p:txBody>
      </p:sp>
      <p:grpSp>
        <p:nvGrpSpPr>
          <p:cNvPr id="6" name="グループ化 5"/>
          <p:cNvGrpSpPr/>
          <p:nvPr/>
        </p:nvGrpSpPr>
        <p:grpSpPr>
          <a:xfrm>
            <a:off x="6809470" y="4476504"/>
            <a:ext cx="1866986" cy="1828559"/>
            <a:chOff x="4067944" y="4973784"/>
            <a:chExt cx="1866986" cy="182855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7" t="27130" r="45129" b="15831"/>
            <a:stretch/>
          </p:blipFill>
          <p:spPr bwMode="auto">
            <a:xfrm>
              <a:off x="4067944" y="4973784"/>
              <a:ext cx="1866986" cy="1695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 rot="16200000">
              <a:off x="3584080" y="5522748"/>
              <a:ext cx="12641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/>
                <a:t>Hiroshima-DIMM</a:t>
              </a:r>
              <a:endParaRPr kumimoji="1" lang="ja-JP" altLang="en-US" sz="1200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4644008" y="6525344"/>
              <a:ext cx="117866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 smtClean="0"/>
                <a:t>DF-DIMM</a:t>
              </a:r>
              <a:endParaRPr kumimoji="1" lang="ja-JP" altLang="en-US" sz="12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8" t="19164" r="8433" b="15283"/>
          <a:stretch/>
        </p:blipFill>
        <p:spPr bwMode="auto">
          <a:xfrm>
            <a:off x="288668" y="3033932"/>
            <a:ext cx="4715380" cy="190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8388424" y="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14</a:t>
            </a:r>
            <a:r>
              <a:rPr kumimoji="1" lang="en-US" altLang="ja-JP" dirty="0" smtClean="0">
                <a:solidFill>
                  <a:schemeClr val="bg1">
                    <a:lumMod val="85000"/>
                  </a:schemeClr>
                </a:solidFill>
              </a:rPr>
              <a:t>/15</a:t>
            </a:r>
            <a:endParaRPr kumimoji="1"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7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7" y="1823913"/>
            <a:ext cx="83641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ja-JP" altLang="en-US" dirty="0" smtClean="0"/>
              <a:t>良シーイングは天文学にとって極めて重要である</a:t>
            </a:r>
            <a:endParaRPr lang="en-US" altLang="ja-JP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ja-JP" altLang="en-US" dirty="0" smtClean="0">
                <a:solidFill>
                  <a:srgbClr val="0070C0"/>
                </a:solidFill>
              </a:rPr>
              <a:t>南極大陸内陸高原</a:t>
            </a:r>
            <a:r>
              <a:rPr lang="ja-JP" altLang="en-US" dirty="0" smtClean="0"/>
              <a:t>は地球上で最もシーイングが良いと予想されている</a:t>
            </a:r>
            <a:endParaRPr lang="en-US" altLang="ja-JP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ja-JP" dirty="0" smtClean="0"/>
              <a:t>2010-2011</a:t>
            </a:r>
            <a:r>
              <a:rPr lang="ja-JP" altLang="en-US" dirty="0" smtClean="0"/>
              <a:t>年に初めてドームふじ基地でシーイング観測が行われたが、夏期のみの</a:t>
            </a:r>
            <a:r>
              <a:rPr lang="en-US" altLang="ja-JP" dirty="0" smtClean="0"/>
              <a:t>4</a:t>
            </a:r>
            <a:r>
              <a:rPr lang="ja-JP" altLang="en-US" dirty="0" smtClean="0"/>
              <a:t>日間の観測でかつ雪面から</a:t>
            </a:r>
            <a:r>
              <a:rPr lang="en-US" altLang="ja-JP" dirty="0" smtClean="0"/>
              <a:t>2m</a:t>
            </a:r>
            <a:r>
              <a:rPr lang="ja-JP" altLang="en-US" dirty="0" smtClean="0"/>
              <a:t>で行われた結果であって</a:t>
            </a:r>
            <a:r>
              <a:rPr lang="ja-JP" altLang="en-US" dirty="0" smtClean="0">
                <a:solidFill>
                  <a:srgbClr val="0070C0"/>
                </a:solidFill>
              </a:rPr>
              <a:t>冬期の自由大気シーイングや接地境界層についてはまだ分かっていない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n-US" altLang="ja-JP" dirty="0" smtClean="0">
              <a:solidFill>
                <a:srgbClr val="0070C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ja-JP" altLang="en-US" dirty="0" smtClean="0"/>
              <a:t>完全自律リモート望遠鏡で冬期のシーイング測定を計画し望遠鏡を開発</a:t>
            </a:r>
            <a:endParaRPr lang="en-US" altLang="ja-JP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ja-JP" altLang="en-US" dirty="0" smtClean="0"/>
              <a:t>高さ</a:t>
            </a:r>
            <a:r>
              <a:rPr lang="en-US" altLang="ja-JP" dirty="0" smtClean="0"/>
              <a:t>10m</a:t>
            </a:r>
            <a:r>
              <a:rPr lang="ja-JP" altLang="en-US" dirty="0" smtClean="0"/>
              <a:t>の天体観測ステージ、無人発電通信モジュール</a:t>
            </a:r>
            <a:r>
              <a:rPr lang="en-US" altLang="ja-JP" dirty="0" smtClean="0"/>
              <a:t>PLATO-F</a:t>
            </a:r>
            <a:r>
              <a:rPr lang="ja-JP" altLang="en-US" dirty="0" smtClean="0"/>
              <a:t>を使用</a:t>
            </a:r>
            <a:endParaRPr lang="en-US" altLang="ja-JP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ja-JP" altLang="en-US" dirty="0" smtClean="0"/>
              <a:t>ハードウェアは市販品（</a:t>
            </a:r>
            <a:r>
              <a:rPr lang="en-US" altLang="ja-JP" dirty="0" smtClean="0"/>
              <a:t>LX200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ST-</a:t>
            </a:r>
            <a:r>
              <a:rPr lang="en-US" altLang="ja-JP" dirty="0" err="1" smtClean="0"/>
              <a:t>i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FitPC2</a:t>
            </a:r>
            <a:r>
              <a:rPr lang="ja-JP" altLang="en-US" dirty="0" smtClean="0"/>
              <a:t>）を組み合わせ低温改造</a:t>
            </a:r>
            <a:endParaRPr lang="en-US" altLang="ja-JP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ja-JP" altLang="en-US" dirty="0" smtClean="0"/>
              <a:t>完全自律観測が可能なソフトウェア・手法を開発</a:t>
            </a:r>
            <a:endParaRPr lang="en-US" altLang="ja-JP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ja-JP" altLang="en-US" dirty="0" smtClean="0"/>
              <a:t>厳密</a:t>
            </a:r>
            <a:r>
              <a:rPr lang="ja-JP" altLang="en-US" dirty="0"/>
              <a:t>なアライメント</a:t>
            </a:r>
            <a:r>
              <a:rPr lang="ja-JP" altLang="en-US" dirty="0" smtClean="0"/>
              <a:t>不要、望遠鏡</a:t>
            </a:r>
            <a:r>
              <a:rPr lang="ja-JP" altLang="en-US" dirty="0"/>
              <a:t>を置いて電源</a:t>
            </a:r>
            <a:r>
              <a:rPr lang="en-US" altLang="ja-JP" dirty="0"/>
              <a:t>ON</a:t>
            </a:r>
            <a:r>
              <a:rPr lang="ja-JP" altLang="en-US" dirty="0"/>
              <a:t>するだけでシーイング測定が</a:t>
            </a:r>
            <a:r>
              <a:rPr lang="ja-JP" altLang="en-US" dirty="0" smtClean="0"/>
              <a:t>可能</a:t>
            </a:r>
            <a:endParaRPr lang="en-US" altLang="ja-JP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altLang="ja-JP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ja-JP" dirty="0" smtClean="0"/>
              <a:t>2012</a:t>
            </a:r>
            <a:r>
              <a:rPr lang="ja-JP" altLang="en-US" dirty="0" smtClean="0"/>
              <a:t>年</a:t>
            </a:r>
            <a:r>
              <a:rPr lang="en-US" altLang="ja-JP" dirty="0" smtClean="0"/>
              <a:t>11</a:t>
            </a:r>
            <a:r>
              <a:rPr lang="ja-JP" altLang="en-US" dirty="0" smtClean="0"/>
              <a:t>月に南極へ輸送、</a:t>
            </a:r>
            <a:r>
              <a:rPr lang="en-US" altLang="ja-JP" dirty="0" smtClean="0"/>
              <a:t>2013</a:t>
            </a:r>
            <a:r>
              <a:rPr lang="ja-JP" altLang="en-US" dirty="0" smtClean="0"/>
              <a:t>年</a:t>
            </a:r>
            <a:r>
              <a:rPr lang="en-US" altLang="ja-JP" dirty="0" smtClean="0"/>
              <a:t>1</a:t>
            </a:r>
            <a:r>
              <a:rPr lang="ja-JP" altLang="en-US" dirty="0" smtClean="0"/>
              <a:t>月からドームふじで観測開始、随時観測結果を日本に送信</a:t>
            </a:r>
            <a:r>
              <a:rPr lang="ja-JP" altLang="en-US" dirty="0" smtClean="0"/>
              <a:t>予定</a:t>
            </a:r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88424" y="-100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>
                    <a:lumMod val="85000"/>
                  </a:schemeClr>
                </a:solidFill>
              </a:rPr>
              <a:t>15/15</a:t>
            </a:r>
            <a:endParaRPr kumimoji="1"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3275856" y="476672"/>
            <a:ext cx="5616623" cy="846000"/>
            <a:chOff x="2627784" y="278656"/>
            <a:chExt cx="6264696" cy="900000"/>
          </a:xfrm>
        </p:grpSpPr>
        <p:pic>
          <p:nvPicPr>
            <p:cNvPr id="18" name="Picture 2" descr="学章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63" r="51178"/>
            <a:stretch/>
          </p:blipFill>
          <p:spPr bwMode="auto">
            <a:xfrm>
              <a:off x="6446554" y="332656"/>
              <a:ext cx="701157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 descr="C:\Users\hirofumi\Desktop\image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76" y="278656"/>
              <a:ext cx="90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" descr="UNSW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480" y="332656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7" descr="C:\Research\Antarctica\2010_JARE52\JARE52_ロゴ「正式版」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03" t="16150" r="20293" b="16323"/>
            <a:stretch/>
          </p:blipFill>
          <p:spPr bwMode="auto">
            <a:xfrm>
              <a:off x="4644008" y="368656"/>
              <a:ext cx="8354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61" t="27582" r="55895" b="48597"/>
            <a:stretch/>
          </p:blipFill>
          <p:spPr bwMode="auto">
            <a:xfrm>
              <a:off x="3707904" y="368656"/>
              <a:ext cx="790375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9" descr="C:\Users\hirofumi\Desktop\NIPR_mark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332656"/>
              <a:ext cx="713854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C:\Users\hirofumi\Desktop\jare54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332656"/>
              <a:ext cx="924387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167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899593" y="1358766"/>
            <a:ext cx="806489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p"/>
            </a:pPr>
            <a:r>
              <a:rPr lang="ja-JP" altLang="en-US" dirty="0" smtClean="0">
                <a:solidFill>
                  <a:srgbClr val="0070C0"/>
                </a:solidFill>
              </a:rPr>
              <a:t>シーイング</a:t>
            </a:r>
            <a:r>
              <a:rPr lang="en-US" altLang="ja-JP" dirty="0" smtClean="0">
                <a:solidFill>
                  <a:srgbClr val="0070C0"/>
                </a:solidFill>
              </a:rPr>
              <a:t>”Seeing”</a:t>
            </a:r>
            <a:r>
              <a:rPr lang="ja-JP" altLang="en-US" dirty="0" smtClean="0">
                <a:solidFill>
                  <a:srgbClr val="0070C0"/>
                </a:solidFill>
              </a:rPr>
              <a:t>は観測効率を決定する重要なパラメーター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pPr algn="just"/>
            <a:r>
              <a:rPr lang="ja-JP" altLang="en-US" dirty="0" smtClean="0"/>
              <a:t>　　・高い空間分解能</a:t>
            </a:r>
            <a:endParaRPr lang="en-US" altLang="ja-JP" dirty="0" smtClean="0"/>
          </a:p>
          <a:p>
            <a:pPr algn="just"/>
            <a:r>
              <a:rPr lang="ja-JP" altLang="en-US" dirty="0"/>
              <a:t>　</a:t>
            </a:r>
            <a:r>
              <a:rPr lang="ja-JP" altLang="en-US" dirty="0" smtClean="0"/>
              <a:t>　・深い検出限界</a:t>
            </a:r>
            <a:endParaRPr lang="en-US" altLang="ja-JP" dirty="0" smtClean="0"/>
          </a:p>
          <a:p>
            <a:pPr algn="just"/>
            <a:r>
              <a:rPr lang="ja-JP" altLang="en-US" dirty="0"/>
              <a:t>　</a:t>
            </a:r>
            <a:r>
              <a:rPr lang="ja-JP" altLang="en-US" dirty="0" smtClean="0"/>
              <a:t>　→良シーイング観測地で天体観測することが本質的に重要</a:t>
            </a:r>
            <a:endParaRPr lang="en-US" altLang="ja-JP" dirty="0" smtClean="0"/>
          </a:p>
          <a:p>
            <a:pPr marL="285750" indent="-285750" algn="just">
              <a:buFont typeface="Wingdings" pitchFamily="2" charset="2"/>
              <a:buChar char="p"/>
            </a:pPr>
            <a:r>
              <a:rPr lang="ja-JP" altLang="en-US" dirty="0" smtClean="0">
                <a:solidFill>
                  <a:srgbClr val="0070C0"/>
                </a:solidFill>
              </a:rPr>
              <a:t>南極大陸内陸高原は地球上で最もシーイングが良い予想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pPr algn="just"/>
            <a:r>
              <a:rPr lang="ja-JP" altLang="en-US" dirty="0" smtClean="0"/>
              <a:t>　　・特異な地形、気象</a:t>
            </a:r>
            <a:endParaRPr lang="en-US" altLang="ja-JP" dirty="0" smtClean="0"/>
          </a:p>
          <a:p>
            <a:pPr algn="just"/>
            <a:r>
              <a:rPr lang="ja-JP" altLang="en-US" dirty="0"/>
              <a:t>　</a:t>
            </a:r>
            <a:r>
              <a:rPr lang="ja-JP" altLang="en-US" dirty="0" smtClean="0"/>
              <a:t>　→自由大気シーイング～</a:t>
            </a:r>
            <a:r>
              <a:rPr lang="en-US" altLang="ja-JP" dirty="0" smtClean="0"/>
              <a:t>0.3</a:t>
            </a:r>
            <a:r>
              <a:rPr lang="ja-JP" altLang="en-US" dirty="0" smtClean="0"/>
              <a:t>秒角台</a:t>
            </a:r>
            <a:endParaRPr lang="en-US" altLang="ja-JP" dirty="0" smtClean="0"/>
          </a:p>
          <a:p>
            <a:pPr marL="285750" indent="-285750" algn="just">
              <a:buFont typeface="Wingdings" pitchFamily="2" charset="2"/>
              <a:buChar char="p"/>
            </a:pPr>
            <a:r>
              <a:rPr lang="ja-JP" altLang="en-US" dirty="0" smtClean="0">
                <a:solidFill>
                  <a:srgbClr val="0070C0"/>
                </a:solidFill>
              </a:rPr>
              <a:t>地表面付近には接地境界層と呼ばれる強い乱流層が存在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pPr algn="just"/>
            <a:r>
              <a:rPr lang="ja-JP" altLang="en-US" dirty="0"/>
              <a:t>　</a:t>
            </a:r>
            <a:endParaRPr lang="en-US" altLang="ja-JP" dirty="0" smtClean="0"/>
          </a:p>
          <a:p>
            <a:pPr marL="285750" indent="-285750" algn="just">
              <a:buFont typeface="Wingdings" pitchFamily="2" charset="2"/>
              <a:buChar char="p"/>
            </a:pPr>
            <a:endParaRPr lang="en-US" altLang="ja-JP" dirty="0" smtClean="0"/>
          </a:p>
          <a:p>
            <a:pPr algn="just"/>
            <a:endParaRPr lang="en-US" altLang="ja-JP" dirty="0"/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32995"/>
              </p:ext>
            </p:extLst>
          </p:nvPr>
        </p:nvGraphicFramePr>
        <p:xfrm>
          <a:off x="323528" y="3833657"/>
          <a:ext cx="5477643" cy="1611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887"/>
                <a:gridCol w="907986"/>
                <a:gridCol w="1735455"/>
                <a:gridCol w="1837315"/>
              </a:tblGrid>
              <a:tr h="0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観測地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標高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自由大気シーイング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接地境界層の厚さ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326764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South</a:t>
                      </a:r>
                      <a:r>
                        <a:rPr kumimoji="1" lang="en-US" altLang="ja-JP" sz="1400" baseline="0" dirty="0" smtClean="0"/>
                        <a:t> Pole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2,835m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0.37”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270m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326764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Dome</a:t>
                      </a:r>
                      <a:r>
                        <a:rPr kumimoji="1" lang="en-US" altLang="ja-JP" sz="1400" baseline="0" dirty="0" smtClean="0"/>
                        <a:t> A</a:t>
                      </a:r>
                      <a:endParaRPr kumimoji="1" lang="en-US" altLang="ja-JP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4,093m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?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13.9m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326764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Dome</a:t>
                      </a:r>
                      <a:r>
                        <a:rPr kumimoji="1" lang="en-US" altLang="ja-JP" sz="1400" baseline="0" dirty="0" smtClean="0"/>
                        <a:t> C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3,250m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</a:rPr>
                        <a:t>0.36”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</a:rPr>
                        <a:t>30m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6764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solidFill>
                            <a:srgbClr val="FF0000"/>
                          </a:solidFill>
                        </a:rPr>
                        <a:t>Dome Fuji</a:t>
                      </a:r>
                      <a:endParaRPr kumimoji="1" lang="ja-JP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solidFill>
                            <a:srgbClr val="FF0000"/>
                          </a:solidFill>
                        </a:rPr>
                        <a:t>3,810m</a:t>
                      </a:r>
                      <a:endParaRPr kumimoji="1" lang="ja-JP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kumimoji="1" lang="ja-JP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kumimoji="1" lang="ja-JP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899592" y="593998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ja-JP" altLang="en-US" dirty="0" smtClean="0"/>
              <a:t>ドームふじの</a:t>
            </a:r>
            <a:r>
              <a:rPr lang="ja-JP" altLang="en-US" dirty="0" smtClean="0">
                <a:solidFill>
                  <a:srgbClr val="0070C0"/>
                </a:solidFill>
              </a:rPr>
              <a:t>自由大気シーイング</a:t>
            </a:r>
            <a:r>
              <a:rPr lang="ja-JP" altLang="en-US" dirty="0" smtClean="0"/>
              <a:t>と</a:t>
            </a:r>
            <a:r>
              <a:rPr lang="ja-JP" altLang="en-US" dirty="0" smtClean="0">
                <a:solidFill>
                  <a:srgbClr val="0070C0"/>
                </a:solidFill>
              </a:rPr>
              <a:t>接地境界層の厚さ</a:t>
            </a:r>
            <a:r>
              <a:rPr lang="ja-JP" altLang="en-US" dirty="0" smtClean="0"/>
              <a:t>を測定したい</a:t>
            </a:r>
            <a:endParaRPr lang="en-US" altLang="ja-JP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18508" y="-100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>
                    <a:lumMod val="85000"/>
                  </a:schemeClr>
                </a:solidFill>
              </a:rPr>
              <a:t>2/15</a:t>
            </a:r>
            <a:endParaRPr kumimoji="1"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440288" y="5497487"/>
            <a:ext cx="1524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©SPIE Okita+2010</a:t>
            </a:r>
            <a:endParaRPr kumimoji="1" lang="ja-JP" altLang="en-US" sz="1400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6084168" y="3753304"/>
            <a:ext cx="2807872" cy="1824582"/>
            <a:chOff x="-684584" y="3549730"/>
            <a:chExt cx="2951888" cy="2024152"/>
          </a:xfrm>
        </p:grpSpPr>
        <p:pic>
          <p:nvPicPr>
            <p:cNvPr id="9" name="Picture 2" descr="F:\D1\2010_05_SPIE\Oral_presentation\fig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684584" y="3549730"/>
              <a:ext cx="2951888" cy="2024152"/>
            </a:xfrm>
            <a:prstGeom prst="rect">
              <a:avLst/>
            </a:prstGeom>
            <a:noFill/>
          </p:spPr>
        </p:pic>
        <p:sp>
          <p:nvSpPr>
            <p:cNvPr id="6" name="正方形/長方形 5"/>
            <p:cNvSpPr/>
            <p:nvPr/>
          </p:nvSpPr>
          <p:spPr>
            <a:xfrm>
              <a:off x="1370567" y="3789040"/>
              <a:ext cx="393121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258420" y="3728065"/>
              <a:ext cx="617413" cy="2923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1300" dirty="0" smtClean="0">
                  <a:solidFill>
                    <a:srgbClr val="FF0000"/>
                  </a:solidFill>
                </a:rPr>
                <a:t>Syowa</a:t>
              </a:r>
              <a:endParaRPr kumimoji="1" lang="ja-JP" altLang="en-US" sz="13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494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dirty="0" smtClean="0"/>
              <a:t>DIMM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467544" y="126876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dirty="0" smtClean="0">
                <a:solidFill>
                  <a:srgbClr val="0070C0"/>
                </a:solidFill>
              </a:rPr>
              <a:t>Differential Image Motion Monitor</a:t>
            </a:r>
            <a:r>
              <a:rPr lang="ja-JP" altLang="en-US" dirty="0"/>
              <a:t> </a:t>
            </a:r>
            <a:r>
              <a:rPr lang="en-US" altLang="ja-JP" dirty="0" smtClean="0"/>
              <a:t>(DIMM)</a:t>
            </a:r>
            <a:r>
              <a:rPr lang="ja-JP" altLang="en-US" dirty="0" smtClean="0"/>
              <a:t>は</a:t>
            </a:r>
            <a:r>
              <a:rPr lang="ja-JP" altLang="en-US" dirty="0"/>
              <a:t>シーイングを測定</a:t>
            </a:r>
            <a:r>
              <a:rPr lang="ja-JP" altLang="en-US" dirty="0" smtClean="0"/>
              <a:t>する方法として広く使用されている。原理としては地球</a:t>
            </a:r>
            <a:r>
              <a:rPr lang="ja-JP" altLang="en-US" dirty="0"/>
              <a:t>大気の異なる</a:t>
            </a:r>
            <a:r>
              <a:rPr lang="en-US" altLang="ja-JP" dirty="0" smtClean="0"/>
              <a:t>path</a:t>
            </a:r>
            <a:r>
              <a:rPr lang="ja-JP" altLang="en-US" dirty="0" smtClean="0"/>
              <a:t>を</a:t>
            </a:r>
            <a:r>
              <a:rPr lang="ja-JP" altLang="en-US" dirty="0"/>
              <a:t>通ってきた天体からの光を</a:t>
            </a:r>
            <a:r>
              <a:rPr lang="ja-JP" altLang="en-US" dirty="0" smtClean="0"/>
              <a:t>観測し</a:t>
            </a:r>
            <a:r>
              <a:rPr lang="ja-JP" altLang="en-US" dirty="0"/>
              <a:t>、</a:t>
            </a:r>
            <a:r>
              <a:rPr lang="ja-JP" altLang="en-US" dirty="0" smtClean="0"/>
              <a:t>検出器上</a:t>
            </a:r>
            <a:r>
              <a:rPr lang="ja-JP" altLang="en-US" dirty="0"/>
              <a:t>に出来る複数の</a:t>
            </a:r>
            <a:r>
              <a:rPr lang="ja-JP" altLang="en-US" dirty="0" smtClean="0"/>
              <a:t>天体像の</a:t>
            </a:r>
            <a:r>
              <a:rPr lang="ja-JP" altLang="en-US" dirty="0"/>
              <a:t>相対的な位置の</a:t>
            </a:r>
            <a:r>
              <a:rPr lang="ja-JP" altLang="en-US" dirty="0" smtClean="0"/>
              <a:t>分散</a:t>
            </a:r>
            <a:r>
              <a:rPr lang="ja-JP" altLang="en-US" dirty="0"/>
              <a:t>を</a:t>
            </a:r>
            <a:r>
              <a:rPr lang="ja-JP" altLang="en-US" dirty="0" smtClean="0"/>
              <a:t>シーイングに焼き直すものである。</a:t>
            </a:r>
            <a:r>
              <a:rPr lang="en-US" altLang="ja-JP" dirty="0" smtClean="0"/>
              <a:t>(M. </a:t>
            </a:r>
            <a:r>
              <a:rPr lang="en-US" altLang="ja-JP" dirty="0" err="1" smtClean="0"/>
              <a:t>Sarazin</a:t>
            </a:r>
            <a:r>
              <a:rPr lang="ja-JP" altLang="en-US" dirty="0" smtClean="0"/>
              <a:t> </a:t>
            </a:r>
            <a:r>
              <a:rPr lang="en-US" altLang="ja-JP" dirty="0" smtClean="0"/>
              <a:t>&amp; </a:t>
            </a:r>
            <a:r>
              <a:rPr lang="en-US" altLang="ja-JP" dirty="0"/>
              <a:t>F. </a:t>
            </a:r>
            <a:r>
              <a:rPr lang="en-US" altLang="ja-JP" dirty="0" err="1" smtClean="0"/>
              <a:t>Roddier</a:t>
            </a:r>
            <a:r>
              <a:rPr lang="en-US" altLang="ja-JP" dirty="0" smtClean="0"/>
              <a:t>, 1990)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18508" y="-100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3</a:t>
            </a:r>
            <a:r>
              <a:rPr kumimoji="1" lang="en-US" altLang="ja-JP" dirty="0" smtClean="0">
                <a:solidFill>
                  <a:schemeClr val="bg1">
                    <a:lumMod val="85000"/>
                  </a:schemeClr>
                </a:solidFill>
              </a:rPr>
              <a:t>/15</a:t>
            </a:r>
            <a:endParaRPr kumimoji="1"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92366" y="3834914"/>
            <a:ext cx="26260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θ</a:t>
            </a:r>
            <a:r>
              <a:rPr lang="en-US" altLang="ja-JP" baseline="-25000" dirty="0" err="1" smtClean="0"/>
              <a:t>l,t</a:t>
            </a:r>
            <a:r>
              <a:rPr lang="ja-JP" altLang="en-US" dirty="0" smtClean="0"/>
              <a:t>　　 シーイング</a:t>
            </a:r>
            <a:endParaRPr kumimoji="1" lang="en-US" altLang="ja-JP" dirty="0" smtClean="0"/>
          </a:p>
          <a:p>
            <a:r>
              <a:rPr kumimoji="1" lang="en-US" altLang="ja-JP" dirty="0" smtClean="0"/>
              <a:t>σ</a:t>
            </a:r>
            <a:r>
              <a:rPr kumimoji="1" lang="en-US" altLang="ja-JP" baseline="30000" dirty="0" smtClean="0"/>
              <a:t>2</a:t>
            </a:r>
            <a:r>
              <a:rPr kumimoji="1" lang="en-US" altLang="ja-JP" baseline="-25000" dirty="0" smtClean="0"/>
              <a:t>l,t</a:t>
            </a:r>
            <a:r>
              <a:rPr kumimoji="1" lang="ja-JP" altLang="en-US" baseline="-25000" dirty="0" smtClean="0"/>
              <a:t>　　　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星の位置の分散</a:t>
            </a:r>
            <a:endParaRPr kumimoji="1" lang="en-US" altLang="ja-JP" dirty="0" smtClean="0"/>
          </a:p>
          <a:p>
            <a:r>
              <a:rPr kumimoji="1" lang="en-US" altLang="ja-JP" dirty="0" smtClean="0"/>
              <a:t>λ</a:t>
            </a:r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kumimoji="1" lang="ja-JP" altLang="en-US" dirty="0" smtClean="0"/>
              <a:t>観測波長</a:t>
            </a:r>
            <a:endParaRPr kumimoji="1" lang="en-US" altLang="ja-JP" dirty="0" smtClean="0"/>
          </a:p>
          <a:p>
            <a:r>
              <a:rPr kumimoji="1" lang="en-US" altLang="ja-JP" dirty="0" smtClean="0"/>
              <a:t>z</a:t>
            </a:r>
            <a:r>
              <a:rPr kumimoji="1" lang="ja-JP" altLang="en-US" dirty="0" smtClean="0"/>
              <a:t>　　　</a:t>
            </a:r>
            <a:r>
              <a:rPr lang="ja-JP" altLang="en-US" dirty="0"/>
              <a:t>天</a:t>
            </a:r>
            <a:r>
              <a:rPr lang="ja-JP" altLang="en-US" dirty="0" smtClean="0"/>
              <a:t>頂角</a:t>
            </a:r>
            <a:endParaRPr lang="en-US" altLang="ja-JP" dirty="0" smtClean="0"/>
          </a:p>
          <a:p>
            <a:r>
              <a:rPr kumimoji="1" lang="en-US" altLang="ja-JP" dirty="0" smtClean="0"/>
              <a:t>D</a:t>
            </a:r>
            <a:r>
              <a:rPr kumimoji="1" lang="ja-JP" altLang="en-US" dirty="0" smtClean="0"/>
              <a:t>　　　</a:t>
            </a:r>
            <a:r>
              <a:rPr lang="ja-JP" altLang="en-US" dirty="0"/>
              <a:t>開口</a:t>
            </a:r>
            <a:r>
              <a:rPr lang="ja-JP" altLang="en-US" dirty="0" smtClean="0"/>
              <a:t>直径</a:t>
            </a:r>
            <a:endParaRPr lang="en-US" altLang="ja-JP" dirty="0" smtClean="0"/>
          </a:p>
          <a:p>
            <a:r>
              <a:rPr kumimoji="1" lang="en-US" altLang="ja-JP" dirty="0" smtClean="0"/>
              <a:t>d</a:t>
            </a:r>
            <a:r>
              <a:rPr kumimoji="1" lang="ja-JP" altLang="en-US" dirty="0" smtClean="0"/>
              <a:t>　　　</a:t>
            </a:r>
            <a:r>
              <a:rPr lang="ja-JP" altLang="en-US" dirty="0" smtClean="0"/>
              <a:t>開口間距離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04334" y="5733256"/>
            <a:ext cx="4303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dirty="0" smtClean="0"/>
              <a:t>ちなみに</a:t>
            </a:r>
            <a:r>
              <a:rPr lang="en-US" altLang="ja-JP" dirty="0" smtClean="0"/>
              <a:t>σ</a:t>
            </a:r>
            <a:r>
              <a:rPr lang="en-US" altLang="ja-JP" baseline="30000" dirty="0" smtClean="0"/>
              <a:t>2</a:t>
            </a:r>
            <a:r>
              <a:rPr lang="en-US" altLang="ja-JP" baseline="-25000" dirty="0" smtClean="0"/>
              <a:t>l,t</a:t>
            </a:r>
            <a:r>
              <a:rPr lang="ja-JP" altLang="en-US" dirty="0" smtClean="0"/>
              <a:t>を求める</a:t>
            </a:r>
            <a:r>
              <a:rPr lang="ja-JP" altLang="en-US" dirty="0"/>
              <a:t>ために</a:t>
            </a:r>
            <a:r>
              <a:rPr lang="ja-JP" altLang="en-US" dirty="0" smtClean="0"/>
              <a:t>は有限</a:t>
            </a:r>
            <a:r>
              <a:rPr lang="ja-JP" altLang="en-US" dirty="0"/>
              <a:t>の測定時間</a:t>
            </a:r>
            <a:r>
              <a:rPr lang="en-US" altLang="ja-JP" dirty="0" err="1" smtClean="0"/>
              <a:t>Δt</a:t>
            </a:r>
            <a:r>
              <a:rPr lang="ja-JP" altLang="en-US" dirty="0" smtClean="0"/>
              <a:t>で</a:t>
            </a:r>
            <a:r>
              <a:rPr lang="en-US" altLang="ja-JP" dirty="0" smtClean="0"/>
              <a:t>N</a:t>
            </a:r>
            <a:r>
              <a:rPr lang="ja-JP" altLang="en-US" dirty="0" smtClean="0"/>
              <a:t>回</a:t>
            </a:r>
            <a:r>
              <a:rPr lang="ja-JP" altLang="en-US" dirty="0"/>
              <a:t>する必要が</a:t>
            </a:r>
            <a:r>
              <a:rPr lang="ja-JP" altLang="en-US" dirty="0" smtClean="0"/>
              <a:t>ある。これらも重要な</a:t>
            </a:r>
            <a:r>
              <a:rPr lang="en-US" altLang="ja-JP" dirty="0" smtClean="0"/>
              <a:t>DIMM</a:t>
            </a:r>
            <a:r>
              <a:rPr lang="ja-JP" altLang="en-US" dirty="0" smtClean="0"/>
              <a:t>パラメーターである。</a:t>
            </a:r>
            <a:endParaRPr lang="en-US" altLang="ja-JP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5" t="16650" r="30130" b="11702"/>
          <a:stretch/>
        </p:blipFill>
        <p:spPr bwMode="auto">
          <a:xfrm>
            <a:off x="412046" y="2636912"/>
            <a:ext cx="2664296" cy="32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4" t="53610" r="26753" b="33611"/>
          <a:stretch/>
        </p:blipFill>
        <p:spPr bwMode="auto">
          <a:xfrm>
            <a:off x="2714385" y="2710487"/>
            <a:ext cx="5474525" cy="97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4" t="31149" r="36903" b="29985"/>
          <a:stretch/>
        </p:blipFill>
        <p:spPr bwMode="auto">
          <a:xfrm>
            <a:off x="6748750" y="3927493"/>
            <a:ext cx="1783690" cy="177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22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dirty="0" smtClean="0"/>
              <a:t>JARE52 Activities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3528" y="119675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smtClean="0"/>
              <a:t>2010-2011</a:t>
            </a:r>
            <a:r>
              <a:rPr lang="ja-JP" altLang="en-US" dirty="0" smtClean="0"/>
              <a:t>年に実施された第</a:t>
            </a:r>
            <a:r>
              <a:rPr lang="en-US" altLang="ja-JP" dirty="0" smtClean="0"/>
              <a:t>52</a:t>
            </a:r>
            <a:r>
              <a:rPr lang="ja-JP" altLang="en-US" dirty="0" smtClean="0"/>
              <a:t>次日本南極地域観測隊によってドームふじ基地のシーイング測定を初めて実施。</a:t>
            </a:r>
            <a:endParaRPr lang="en-US" altLang="ja-JP" dirty="0" smtClean="0"/>
          </a:p>
        </p:txBody>
      </p:sp>
      <p:pic>
        <p:nvPicPr>
          <p:cNvPr id="17" name="Picture 2" descr="C:\Private\南極写真\jpg_内陸旅行\DSC_736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4" t="6694" r="4598"/>
          <a:stretch/>
        </p:blipFill>
        <p:spPr bwMode="auto">
          <a:xfrm>
            <a:off x="367699" y="3573016"/>
            <a:ext cx="269213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Private\南極写真\jpg_内陸旅行\DSC_739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00" r="9534"/>
          <a:stretch/>
        </p:blipFill>
        <p:spPr bwMode="auto">
          <a:xfrm>
            <a:off x="3297166" y="3356992"/>
            <a:ext cx="182342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539552" y="558310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400" dirty="0" smtClean="0"/>
              <a:t>Tohoku-DIMM put on the AIRT40. The entrance pupils </a:t>
            </a:r>
            <a:r>
              <a:rPr lang="en-US" altLang="ja-JP" sz="1400" dirty="0" smtClean="0"/>
              <a:t>were </a:t>
            </a:r>
            <a:r>
              <a:rPr kumimoji="1" lang="en-US" altLang="ja-JP" sz="1400" dirty="0" smtClean="0"/>
              <a:t>about 2m above snow surface.</a:t>
            </a:r>
            <a:endParaRPr kumimoji="1" lang="ja-JP" altLang="en-US" sz="1400" dirty="0"/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5324698" y="3570128"/>
            <a:ext cx="0" cy="185560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5076056" y="3284984"/>
            <a:ext cx="1368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about 2m</a:t>
            </a:r>
            <a:endParaRPr lang="ja-JP" altLang="en-US" sz="1400" dirty="0"/>
          </a:p>
        </p:txBody>
      </p:sp>
      <p:pic>
        <p:nvPicPr>
          <p:cNvPr id="37" name="Picture 2" descr="C:\Private\南極写真\jpg_内陸旅行\DSC_74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684" y="4063407"/>
            <a:ext cx="3167641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テキスト ボックス 37"/>
          <p:cNvSpPr txBox="1"/>
          <p:nvPr/>
        </p:nvSpPr>
        <p:spPr>
          <a:xfrm>
            <a:off x="5849875" y="6089190"/>
            <a:ext cx="2668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400" dirty="0" smtClean="0"/>
              <a:t>JARE51</a:t>
            </a:r>
            <a:r>
              <a:rPr kumimoji="1" lang="en-US" altLang="ja-JP" sz="1400" baseline="30000" dirty="0" smtClean="0"/>
              <a:t>st</a:t>
            </a:r>
            <a:r>
              <a:rPr kumimoji="1" lang="en-US" altLang="ja-JP" sz="1400" dirty="0" smtClean="0"/>
              <a:t> and JARE52</a:t>
            </a:r>
            <a:r>
              <a:rPr kumimoji="1" lang="en-US" altLang="ja-JP" sz="1400" baseline="30000" dirty="0" smtClean="0"/>
              <a:t>nd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Dome Fuji team members</a:t>
            </a:r>
            <a:r>
              <a:rPr lang="ja-JP" altLang="en-US" sz="1400" dirty="0"/>
              <a:t> </a:t>
            </a:r>
            <a:r>
              <a:rPr lang="en-US" altLang="ja-JP" sz="1400" dirty="0" smtClean="0"/>
              <a:t>at Dome Fuji</a:t>
            </a:r>
            <a:endParaRPr kumimoji="1" lang="ja-JP" altLang="en-US" sz="14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8518508" y="-100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4</a:t>
            </a:r>
            <a:r>
              <a:rPr kumimoji="1" lang="en-US" altLang="ja-JP" dirty="0" smtClean="0">
                <a:solidFill>
                  <a:schemeClr val="bg1">
                    <a:lumMod val="85000"/>
                  </a:schemeClr>
                </a:solidFill>
              </a:rPr>
              <a:t>/15</a:t>
            </a:r>
            <a:endParaRPr kumimoji="1"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051720" y="2001614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p"/>
            </a:pPr>
            <a:r>
              <a:rPr lang="ja-JP" altLang="en-US" dirty="0" smtClean="0"/>
              <a:t>太陽</a:t>
            </a:r>
            <a:r>
              <a:rPr lang="ja-JP" altLang="en-US" dirty="0"/>
              <a:t>の沈まない夏期</a:t>
            </a:r>
            <a:endParaRPr lang="en-US" altLang="ja-JP" dirty="0"/>
          </a:p>
          <a:p>
            <a:pPr marL="285750" indent="-285750" algn="just">
              <a:buFont typeface="Wingdings" pitchFamily="2" charset="2"/>
              <a:buChar char="p"/>
            </a:pPr>
            <a:r>
              <a:rPr lang="en-US" altLang="ja-JP" dirty="0" smtClean="0"/>
              <a:t>4</a:t>
            </a:r>
            <a:r>
              <a:rPr lang="ja-JP" altLang="en-US" dirty="0"/>
              <a:t>日間（実質丸</a:t>
            </a:r>
            <a:r>
              <a:rPr lang="en-US" altLang="ja-JP" dirty="0"/>
              <a:t>1</a:t>
            </a:r>
            <a:r>
              <a:rPr lang="ja-JP" altLang="en-US" dirty="0"/>
              <a:t>日分）のデータ</a:t>
            </a:r>
            <a:endParaRPr lang="en-US" altLang="ja-JP" dirty="0"/>
          </a:p>
          <a:p>
            <a:pPr marL="285750" indent="-285750" algn="just">
              <a:buFont typeface="Wingdings" pitchFamily="2" charset="2"/>
              <a:buChar char="p"/>
            </a:pPr>
            <a:r>
              <a:rPr lang="ja-JP" altLang="en-US" dirty="0" smtClean="0"/>
              <a:t>雪面</a:t>
            </a:r>
            <a:r>
              <a:rPr lang="ja-JP" altLang="en-US" dirty="0"/>
              <a:t>から高さ約</a:t>
            </a:r>
            <a:r>
              <a:rPr lang="en-US" altLang="ja-JP" dirty="0"/>
              <a:t>2m</a:t>
            </a:r>
            <a:r>
              <a:rPr lang="ja-JP" altLang="en-US" dirty="0"/>
              <a:t>（接地境界層の影響大）</a:t>
            </a:r>
            <a:endParaRPr lang="ja-JP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772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 smtClean="0"/>
              <a:t>JARE52 Results (1)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3" t="15403" r="49179" b="8298"/>
          <a:stretch/>
        </p:blipFill>
        <p:spPr bwMode="auto">
          <a:xfrm>
            <a:off x="431032" y="1701288"/>
            <a:ext cx="3780928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4211960" y="1907540"/>
            <a:ext cx="3276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JARE52</a:t>
            </a:r>
            <a:r>
              <a:rPr lang="ja-JP" altLang="en-US" dirty="0" smtClean="0"/>
              <a:t>の全シーイング観測結果</a:t>
            </a:r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4544677" y="2372687"/>
            <a:ext cx="42011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dirty="0" smtClean="0"/>
              <a:t> </a:t>
            </a:r>
            <a:r>
              <a:rPr lang="ja-JP" altLang="en-US" dirty="0" smtClean="0"/>
              <a:t>平均</a:t>
            </a:r>
            <a:r>
              <a:rPr lang="en-US" altLang="ja-JP" dirty="0" smtClean="0"/>
              <a:t>1.2</a:t>
            </a:r>
            <a:r>
              <a:rPr lang="ja-JP" altLang="en-US" dirty="0" smtClean="0"/>
              <a:t>秒角、</a:t>
            </a:r>
            <a:r>
              <a:rPr lang="en-US" altLang="ja-JP" dirty="0" smtClean="0"/>
              <a:t>Median</a:t>
            </a:r>
            <a:r>
              <a:rPr lang="ja-JP" altLang="en-US" dirty="0" smtClean="0"/>
              <a:t> </a:t>
            </a:r>
            <a:r>
              <a:rPr lang="en-US" altLang="ja-JP" dirty="0" smtClean="0"/>
              <a:t>1.1</a:t>
            </a:r>
            <a:r>
              <a:rPr lang="ja-JP" altLang="en-US" dirty="0" smtClean="0"/>
              <a:t>秒角、</a:t>
            </a:r>
            <a:r>
              <a:rPr lang="en-US" altLang="ja-JP" dirty="0" smtClean="0"/>
              <a:t>25%tile 0.83</a:t>
            </a:r>
            <a:r>
              <a:rPr lang="ja-JP" altLang="en-US" dirty="0" smtClean="0"/>
              <a:t>秒角、</a:t>
            </a:r>
            <a:r>
              <a:rPr lang="en-US" altLang="ja-JP" dirty="0" smtClean="0"/>
              <a:t>75%tile 1.5</a:t>
            </a:r>
            <a:r>
              <a:rPr lang="ja-JP" altLang="en-US" dirty="0" smtClean="0"/>
              <a:t>秒角が得られた。</a:t>
            </a:r>
            <a:endParaRPr lang="en-US" altLang="ja-JP" dirty="0" smtClean="0"/>
          </a:p>
          <a:p>
            <a:pPr algn="just"/>
            <a:r>
              <a:rPr lang="ja-JP" altLang="en-US" dirty="0"/>
              <a:t>観測</a:t>
            </a:r>
            <a:r>
              <a:rPr lang="ja-JP" altLang="en-US" dirty="0" smtClean="0"/>
              <a:t>は雪面で実施しており、接地境界層の影響を</a:t>
            </a:r>
            <a:r>
              <a:rPr lang="ja-JP" altLang="en-US" dirty="0"/>
              <a:t>強く</a:t>
            </a:r>
            <a:r>
              <a:rPr lang="ja-JP" altLang="en-US" dirty="0" smtClean="0"/>
              <a:t>受けていると考えられる。</a:t>
            </a:r>
            <a:endParaRPr lang="en-US" altLang="ja-JP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46" t="50000" r="25709" b="34811"/>
          <a:stretch/>
        </p:blipFill>
        <p:spPr bwMode="auto">
          <a:xfrm>
            <a:off x="5436096" y="3717032"/>
            <a:ext cx="1883271" cy="131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431032" y="5930696"/>
            <a:ext cx="8317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400" dirty="0" smtClean="0"/>
              <a:t>Fig.5 DIMM </a:t>
            </a:r>
            <a:r>
              <a:rPr lang="en-US" altLang="ja-JP" sz="1400" dirty="0"/>
              <a:t>seeing with the wavelength </a:t>
            </a:r>
            <a:r>
              <a:rPr lang="en-US" altLang="ja-JP" sz="1400" dirty="0" smtClean="0"/>
              <a:t> =0.55μm. All measurements were </a:t>
            </a:r>
            <a:r>
              <a:rPr lang="en-US" altLang="ja-JP" sz="1400" dirty="0"/>
              <a:t>curried out during daytime (the Sun didn’t set). We </a:t>
            </a:r>
            <a:r>
              <a:rPr lang="en-US" altLang="ja-JP" sz="1400" dirty="0" smtClean="0"/>
              <a:t>chose the </a:t>
            </a:r>
            <a:r>
              <a:rPr lang="en-US" altLang="ja-JP" sz="1400" dirty="0"/>
              <a:t>exposure times as 1/1,000 second, and the height of the </a:t>
            </a:r>
            <a:r>
              <a:rPr lang="en-US" altLang="ja-JP" sz="1400" dirty="0" smtClean="0"/>
              <a:t>entrance pupils </a:t>
            </a:r>
            <a:r>
              <a:rPr lang="en-US" altLang="ja-JP" sz="1400" dirty="0"/>
              <a:t>of our DIMM were about 2m above snow surface.</a:t>
            </a:r>
            <a:endParaRPr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88024" y="5013176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Table.2 statistics of our seeing measurements</a:t>
            </a:r>
            <a:endParaRPr kumimoji="1" lang="ja-JP" altLang="en-US" sz="1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518508" y="-100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5</a:t>
            </a:r>
            <a:r>
              <a:rPr kumimoji="1" lang="en-US" altLang="ja-JP" dirty="0" smtClean="0">
                <a:solidFill>
                  <a:schemeClr val="bg1">
                    <a:lumMod val="85000"/>
                  </a:schemeClr>
                </a:solidFill>
              </a:rPr>
              <a:t>/15</a:t>
            </a:r>
            <a:endParaRPr kumimoji="1"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8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 smtClean="0"/>
              <a:t>JARE52 Results (2)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224445" y="1264692"/>
            <a:ext cx="44824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dirty="0" smtClean="0"/>
              <a:t>時間変化を調べたところシーイングは連続的に変化し</a:t>
            </a:r>
            <a:r>
              <a:rPr lang="en-US" altLang="ja-JP" dirty="0" smtClean="0"/>
              <a:t>18</a:t>
            </a:r>
            <a:r>
              <a:rPr lang="ja-JP" altLang="en-US" dirty="0" smtClean="0"/>
              <a:t>時頃に</a:t>
            </a:r>
            <a:r>
              <a:rPr lang="en-US" altLang="ja-JP" dirty="0" smtClean="0"/>
              <a:t>0.7</a:t>
            </a:r>
            <a:r>
              <a:rPr lang="ja-JP" altLang="en-US" dirty="0" smtClean="0"/>
              <a:t>秒角の極小を得る事が分かった</a:t>
            </a:r>
            <a:r>
              <a:rPr lang="en-US" altLang="ja-JP" dirty="0" smtClean="0"/>
              <a:t>(</a:t>
            </a:r>
            <a:r>
              <a:rPr lang="ja-JP" altLang="en-US" dirty="0" smtClean="0"/>
              <a:t>左図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)</a:t>
            </a:r>
            <a:r>
              <a:rPr lang="ja-JP" altLang="en-US" dirty="0" err="1" smtClean="0"/>
              <a:t>。</a:t>
            </a:r>
            <a:endParaRPr lang="en-US" altLang="ja-JP" dirty="0" smtClean="0"/>
          </a:p>
          <a:p>
            <a:pPr algn="just"/>
            <a:r>
              <a:rPr lang="en-US" altLang="ja-JP" dirty="0" smtClean="0"/>
              <a:t>16m</a:t>
            </a:r>
            <a:r>
              <a:rPr lang="ja-JP" altLang="en-US" dirty="0" smtClean="0"/>
              <a:t>気象タワーとの比較では温度とウインドシア（風速の差）</a:t>
            </a:r>
            <a:r>
              <a:rPr lang="ja-JP" altLang="en-US" dirty="0"/>
              <a:t>が</a:t>
            </a:r>
            <a:r>
              <a:rPr lang="ja-JP" altLang="en-US" dirty="0" smtClean="0"/>
              <a:t>シーイングと良い相関があることが分かった。これらの相関からシーイングが雪面付近の乱流層によって悪化することが示唆される。</a:t>
            </a:r>
            <a:endParaRPr lang="en-US" altLang="ja-JP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395536" y="4941168"/>
            <a:ext cx="363624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400" dirty="0" smtClean="0"/>
              <a:t>Fig.6 (</a:t>
            </a:r>
            <a:r>
              <a:rPr lang="en-US" altLang="ja-JP" sz="1400" dirty="0" err="1" smtClean="0"/>
              <a:t>i</a:t>
            </a:r>
            <a:r>
              <a:rPr lang="en-US" altLang="ja-JP" sz="1400" dirty="0"/>
              <a:t>) </a:t>
            </a:r>
            <a:r>
              <a:rPr lang="en-US" altLang="ja-JP" sz="1400" dirty="0" smtClean="0"/>
              <a:t>the </a:t>
            </a:r>
            <a:r>
              <a:rPr lang="en-US" altLang="ja-JP" sz="1400" dirty="0"/>
              <a:t>seeing values </a:t>
            </a:r>
            <a:r>
              <a:rPr lang="en-US" altLang="ja-JP" sz="1400" dirty="0" smtClean="0"/>
              <a:t>versus Dome </a:t>
            </a:r>
            <a:r>
              <a:rPr lang="en-US" altLang="ja-JP" sz="1400" dirty="0"/>
              <a:t>Fuji local </a:t>
            </a:r>
            <a:r>
              <a:rPr lang="en-US" altLang="ja-JP" sz="1400" dirty="0" smtClean="0"/>
              <a:t>time. (</a:t>
            </a:r>
            <a:r>
              <a:rPr lang="en-US" altLang="ja-JP" sz="1400" dirty="0"/>
              <a:t>iii) temperatures with some </a:t>
            </a:r>
            <a:r>
              <a:rPr lang="en-US" altLang="ja-JP" sz="1400" dirty="0" smtClean="0"/>
              <a:t>offsets. (blue is at </a:t>
            </a:r>
            <a:r>
              <a:rPr lang="en-US" altLang="ja-JP" sz="1400" dirty="0"/>
              <a:t>0.3m with -6◦C </a:t>
            </a:r>
            <a:r>
              <a:rPr lang="en-US" altLang="ja-JP" sz="1400" dirty="0" smtClean="0"/>
              <a:t>offset, </a:t>
            </a:r>
            <a:r>
              <a:rPr lang="en-US" altLang="ja-JP" sz="1400" dirty="0"/>
              <a:t>magenta </a:t>
            </a:r>
            <a:r>
              <a:rPr lang="en-US" altLang="ja-JP" sz="1400" dirty="0" smtClean="0"/>
              <a:t>is at 6.5m &amp; </a:t>
            </a:r>
            <a:r>
              <a:rPr lang="en-US" altLang="ja-JP" sz="1400" dirty="0"/>
              <a:t>-3◦</a:t>
            </a:r>
            <a:r>
              <a:rPr lang="en-US" altLang="ja-JP" sz="1400" dirty="0" smtClean="0"/>
              <a:t>C, </a:t>
            </a:r>
            <a:r>
              <a:rPr lang="en-US" altLang="ja-JP" sz="1400" dirty="0"/>
              <a:t>cyan </a:t>
            </a:r>
            <a:r>
              <a:rPr lang="en-US" altLang="ja-JP" sz="1400" dirty="0" smtClean="0"/>
              <a:t>is at 9,5m </a:t>
            </a:r>
            <a:r>
              <a:rPr lang="en-US" altLang="ja-JP" sz="1400" dirty="0"/>
              <a:t>without </a:t>
            </a:r>
            <a:r>
              <a:rPr lang="en-US" altLang="ja-JP" sz="1400" dirty="0" smtClean="0"/>
              <a:t>offset, </a:t>
            </a:r>
            <a:r>
              <a:rPr lang="en-US" altLang="ja-JP" sz="1400" dirty="0"/>
              <a:t>yellow </a:t>
            </a:r>
            <a:r>
              <a:rPr lang="en-US" altLang="ja-JP" sz="1400" dirty="0" smtClean="0"/>
              <a:t>is at 12m &amp; </a:t>
            </a:r>
            <a:r>
              <a:rPr lang="en-US" altLang="ja-JP" sz="1400" dirty="0"/>
              <a:t>+3◦</a:t>
            </a:r>
            <a:r>
              <a:rPr lang="en-US" altLang="ja-JP" sz="1400" dirty="0" smtClean="0"/>
              <a:t>C, </a:t>
            </a:r>
            <a:r>
              <a:rPr lang="en-US" altLang="ja-JP" sz="1400" dirty="0"/>
              <a:t>and black </a:t>
            </a:r>
            <a:r>
              <a:rPr lang="en-US" altLang="ja-JP" sz="1400" dirty="0" smtClean="0"/>
              <a:t>is at 15.8m &amp; </a:t>
            </a:r>
            <a:r>
              <a:rPr lang="en-US" altLang="ja-JP" sz="1400" dirty="0"/>
              <a:t>+6◦</a:t>
            </a:r>
            <a:r>
              <a:rPr lang="en-US" altLang="ja-JP" sz="1400" dirty="0" smtClean="0"/>
              <a:t>C. (iv</a:t>
            </a:r>
            <a:r>
              <a:rPr lang="en-US" altLang="ja-JP" sz="1400" dirty="0"/>
              <a:t>) wind </a:t>
            </a:r>
            <a:r>
              <a:rPr lang="en-US" altLang="ja-JP" sz="1400" dirty="0" smtClean="0"/>
              <a:t>speeds at the </a:t>
            </a:r>
            <a:r>
              <a:rPr lang="en-US" altLang="ja-JP" sz="1400" dirty="0"/>
              <a:t>height of 6.1m </a:t>
            </a:r>
            <a:r>
              <a:rPr lang="en-US" altLang="ja-JP" sz="1400" dirty="0" smtClean="0"/>
              <a:t>(red) and 14.4m (green). </a:t>
            </a:r>
            <a:endParaRPr lang="ja-JP" altLang="en-US" sz="1400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35496" y="1324506"/>
            <a:ext cx="4104456" cy="3621102"/>
            <a:chOff x="287524" y="1320066"/>
            <a:chExt cx="3874070" cy="3416159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287524" y="1320066"/>
              <a:ext cx="3873602" cy="3209755"/>
              <a:chOff x="251520" y="1163060"/>
              <a:chExt cx="3873602" cy="3209755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00" t="11985" r="48819" b="67995"/>
              <a:stretch/>
            </p:blipFill>
            <p:spPr bwMode="auto">
              <a:xfrm>
                <a:off x="323528" y="1163060"/>
                <a:ext cx="3801594" cy="15255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00" t="40524" r="48819" b="40097"/>
              <a:stretch/>
            </p:blipFill>
            <p:spPr bwMode="auto">
              <a:xfrm>
                <a:off x="323528" y="2744439"/>
                <a:ext cx="3801594" cy="14766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正方形/長方形 6"/>
              <p:cNvSpPr/>
              <p:nvPr/>
            </p:nvSpPr>
            <p:spPr>
              <a:xfrm>
                <a:off x="683568" y="2420888"/>
                <a:ext cx="360040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693446" y="2492896"/>
                <a:ext cx="389150" cy="290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/>
                  <a:t>0.5</a:t>
                </a:r>
                <a:endParaRPr kumimoji="1" lang="ja-JP" altLang="en-US" sz="2000" dirty="0"/>
              </a:p>
            </p:txBody>
          </p:sp>
          <p:sp>
            <p:nvSpPr>
              <p:cNvPr id="9" name="正方形/長方形 8"/>
              <p:cNvSpPr/>
              <p:nvPr/>
            </p:nvSpPr>
            <p:spPr>
              <a:xfrm>
                <a:off x="251520" y="2564904"/>
                <a:ext cx="360040" cy="2357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827584" y="4077072"/>
                <a:ext cx="216024" cy="2957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t="76736" r="48819" b="17448"/>
            <a:stretch/>
          </p:blipFill>
          <p:spPr bwMode="auto">
            <a:xfrm>
              <a:off x="360000" y="4293096"/>
              <a:ext cx="3801594" cy="443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グループ化 16"/>
          <p:cNvGrpSpPr/>
          <p:nvPr/>
        </p:nvGrpSpPr>
        <p:grpSpPr>
          <a:xfrm>
            <a:off x="4272239" y="4005064"/>
            <a:ext cx="4127911" cy="1807910"/>
            <a:chOff x="4272239" y="2564905"/>
            <a:chExt cx="4127911" cy="180791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17" t="30790" r="9665" b="26567"/>
            <a:stretch/>
          </p:blipFill>
          <p:spPr bwMode="auto">
            <a:xfrm>
              <a:off x="4272239" y="2572815"/>
              <a:ext cx="4127911" cy="18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正方形/長方形 15"/>
            <p:cNvSpPr/>
            <p:nvPr/>
          </p:nvSpPr>
          <p:spPr>
            <a:xfrm>
              <a:off x="6336196" y="2572815"/>
              <a:ext cx="468052" cy="1576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 rot="16200000">
              <a:off x="5822441" y="3208158"/>
              <a:ext cx="16250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Wind shear (m/s)</a:t>
              </a:r>
              <a:endParaRPr kumimoji="1" lang="ja-JP" altLang="en-US" dirty="0"/>
            </a:p>
          </p:txBody>
        </p:sp>
      </p:grpSp>
      <p:sp>
        <p:nvSpPr>
          <p:cNvPr id="24" name="正方形/長方形 23"/>
          <p:cNvSpPr/>
          <p:nvPr/>
        </p:nvSpPr>
        <p:spPr>
          <a:xfrm>
            <a:off x="4193958" y="5805264"/>
            <a:ext cx="44824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400" dirty="0" smtClean="0"/>
              <a:t>Fig.7 (left) </a:t>
            </a:r>
            <a:r>
              <a:rPr lang="en-US" altLang="ja-JP" sz="1400" dirty="0"/>
              <a:t>The </a:t>
            </a:r>
            <a:r>
              <a:rPr lang="en-US" altLang="ja-JP" sz="1400" dirty="0" err="1"/>
              <a:t>scattergram</a:t>
            </a:r>
            <a:r>
              <a:rPr lang="en-US" altLang="ja-JP" sz="1400" dirty="0"/>
              <a:t> between the seeing and the </a:t>
            </a:r>
            <a:r>
              <a:rPr lang="en-US" altLang="ja-JP" sz="1400" dirty="0" smtClean="0"/>
              <a:t>temperatures. (right) </a:t>
            </a:r>
            <a:r>
              <a:rPr lang="en-US" altLang="ja-JP" sz="1400" dirty="0"/>
              <a:t>The </a:t>
            </a:r>
            <a:r>
              <a:rPr lang="en-US" altLang="ja-JP" sz="1400" dirty="0" err="1"/>
              <a:t>scattergram</a:t>
            </a:r>
            <a:r>
              <a:rPr lang="en-US" altLang="ja-JP" sz="1400" dirty="0"/>
              <a:t> between the seeing and the </a:t>
            </a:r>
            <a:r>
              <a:rPr lang="en-US" altLang="ja-JP" sz="1400" dirty="0" smtClean="0"/>
              <a:t>wind shear.</a:t>
            </a:r>
            <a:endParaRPr lang="ja-JP" altLang="en-US" sz="1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518508" y="-100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bg1">
                    <a:lumMod val="85000"/>
                  </a:schemeClr>
                </a:solidFill>
              </a:rPr>
              <a:t>6</a:t>
            </a:r>
            <a:r>
              <a:rPr kumimoji="1" lang="en-US" altLang="ja-JP" dirty="0" smtClean="0">
                <a:solidFill>
                  <a:schemeClr val="bg1">
                    <a:lumMod val="85000"/>
                  </a:schemeClr>
                </a:solidFill>
              </a:rPr>
              <a:t>/15</a:t>
            </a:r>
            <a:endParaRPr kumimoji="1"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0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問題点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345572" y="2348880"/>
            <a:ext cx="7186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/>
              <a:buChar char="à"/>
            </a:pPr>
            <a:r>
              <a:rPr lang="ja-JP" altLang="en-US" dirty="0" smtClean="0">
                <a:sym typeface="Wingdings" pitchFamily="2" charset="2"/>
              </a:rPr>
              <a:t>冬期のシーイング値が分からない</a:t>
            </a:r>
            <a:endParaRPr lang="en-US" altLang="ja-JP" dirty="0" smtClean="0">
              <a:sym typeface="Wingdings" pitchFamily="2" charset="2"/>
            </a:endParaRPr>
          </a:p>
          <a:p>
            <a:pPr marL="285750" indent="-285750" algn="just">
              <a:buFont typeface="Wingdings"/>
              <a:buChar char="à"/>
            </a:pPr>
            <a:r>
              <a:rPr lang="ja-JP" altLang="en-US" dirty="0" smtClean="0">
                <a:sym typeface="Wingdings" pitchFamily="2" charset="2"/>
              </a:rPr>
              <a:t>自由大気シーイング・接地境界層の厚みの情報が得られない</a:t>
            </a:r>
            <a:endParaRPr lang="en-US" altLang="ja-JP" dirty="0" smtClean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518508" y="-100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7</a:t>
            </a:r>
            <a:r>
              <a:rPr kumimoji="1" lang="en-US" altLang="ja-JP" dirty="0" smtClean="0">
                <a:solidFill>
                  <a:schemeClr val="bg1">
                    <a:lumMod val="85000"/>
                  </a:schemeClr>
                </a:solidFill>
              </a:rPr>
              <a:t>/15</a:t>
            </a:r>
            <a:endParaRPr kumimoji="1"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979712" y="1700808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p"/>
            </a:pPr>
            <a:r>
              <a:rPr lang="ja-JP" altLang="en-US" dirty="0" smtClean="0"/>
              <a:t>夏期のみの</a:t>
            </a:r>
            <a:r>
              <a:rPr lang="en-US" altLang="ja-JP" dirty="0" smtClean="0"/>
              <a:t>4</a:t>
            </a:r>
            <a:r>
              <a:rPr lang="ja-JP" altLang="en-US" dirty="0" smtClean="0"/>
              <a:t>日間のデータ</a:t>
            </a:r>
            <a:endParaRPr lang="en-US" altLang="ja-JP" dirty="0"/>
          </a:p>
          <a:p>
            <a:pPr marL="285750" indent="-285750" algn="just">
              <a:buFont typeface="Wingdings" pitchFamily="2" charset="2"/>
              <a:buChar char="p"/>
            </a:pPr>
            <a:r>
              <a:rPr lang="ja-JP" altLang="en-US" dirty="0" smtClean="0"/>
              <a:t>雪面</a:t>
            </a:r>
            <a:r>
              <a:rPr lang="ja-JP" altLang="en-US" dirty="0"/>
              <a:t>から高さ約</a:t>
            </a:r>
            <a:r>
              <a:rPr lang="en-US" altLang="ja-JP" dirty="0" smtClean="0"/>
              <a:t>2m</a:t>
            </a:r>
            <a:r>
              <a:rPr lang="ja-JP" altLang="en-US" dirty="0" smtClean="0"/>
              <a:t>で観測を実施</a:t>
            </a:r>
            <a:endParaRPr lang="en-US" altLang="ja-JP" dirty="0" smtClean="0"/>
          </a:p>
        </p:txBody>
      </p:sp>
      <p:sp>
        <p:nvSpPr>
          <p:cNvPr id="21" name="正方形/長方形 20"/>
          <p:cNvSpPr/>
          <p:nvPr/>
        </p:nvSpPr>
        <p:spPr>
          <a:xfrm>
            <a:off x="1356202" y="1268760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dirty="0" smtClean="0"/>
              <a:t>JARE52</a:t>
            </a:r>
            <a:r>
              <a:rPr lang="ja-JP" altLang="en-US" dirty="0" err="1"/>
              <a:t>で</a:t>
            </a:r>
            <a:r>
              <a:rPr lang="ja-JP" altLang="en-US" dirty="0" err="1" smtClean="0"/>
              <a:t>の</a:t>
            </a:r>
            <a:r>
              <a:rPr lang="ja-JP" altLang="en-US" dirty="0" smtClean="0"/>
              <a:t>シーイング観測</a:t>
            </a:r>
            <a:endParaRPr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3568" y="3068960"/>
            <a:ext cx="774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0070C0"/>
                </a:solidFill>
              </a:rPr>
              <a:t>雪面から高さ約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10m</a:t>
            </a:r>
            <a:r>
              <a:rPr kumimoji="1" lang="ja-JP" altLang="en-US" sz="2000" dirty="0" smtClean="0">
                <a:solidFill>
                  <a:srgbClr val="0070C0"/>
                </a:solidFill>
              </a:rPr>
              <a:t>で冬期のシーイングをリモートで測定する事を計画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993878" y="3501008"/>
            <a:ext cx="5852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kumimoji="1" lang="ja-JP" altLang="en-US" dirty="0" smtClean="0"/>
              <a:t>無人発電通信モジュール</a:t>
            </a:r>
            <a:r>
              <a:rPr kumimoji="1" lang="en-US" altLang="ja-JP" dirty="0" smtClean="0"/>
              <a:t>PLATO-F 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52</a:t>
            </a:r>
            <a:r>
              <a:rPr kumimoji="1" lang="ja-JP" altLang="en-US" dirty="0" smtClean="0"/>
              <a:t>次隊で搬入）</a:t>
            </a:r>
            <a:endParaRPr kumimoji="1" lang="en-US" altLang="ja-JP" dirty="0" smtClean="0"/>
          </a:p>
          <a:p>
            <a:pPr marL="285750" indent="-285750">
              <a:buFont typeface="Wingdings" pitchFamily="2" charset="2"/>
              <a:buChar char="p"/>
            </a:pPr>
            <a:r>
              <a:rPr kumimoji="1" lang="ja-JP" altLang="en-US" dirty="0" smtClean="0"/>
              <a:t>天体観測ステージ（</a:t>
            </a:r>
            <a:r>
              <a:rPr kumimoji="1" lang="en-US" altLang="ja-JP" dirty="0" smtClean="0"/>
              <a:t>53</a:t>
            </a:r>
            <a:r>
              <a:rPr kumimoji="1" lang="ja-JP" altLang="en-US" dirty="0" smtClean="0"/>
              <a:t>次隊で搬入）</a:t>
            </a:r>
            <a:endParaRPr kumimoji="1" lang="en-US" altLang="ja-JP" dirty="0" smtClean="0"/>
          </a:p>
          <a:p>
            <a:pPr marL="285750" indent="-285750">
              <a:buFont typeface="Wingdings" pitchFamily="2" charset="2"/>
              <a:buChar char="p"/>
            </a:pPr>
            <a:r>
              <a:rPr lang="ja-JP" altLang="en-US" dirty="0" smtClean="0"/>
              <a:t>完全自立なシーイング測定望遠鏡（</a:t>
            </a:r>
            <a:r>
              <a:rPr lang="en-US" altLang="ja-JP" dirty="0" smtClean="0"/>
              <a:t>54</a:t>
            </a:r>
            <a:r>
              <a:rPr lang="ja-JP" altLang="en-US" dirty="0" smtClean="0"/>
              <a:t>次隊で設置予定）</a:t>
            </a:r>
            <a:endParaRPr kumimoji="1" lang="ja-JP" altLang="en-US" dirty="0"/>
          </a:p>
        </p:txBody>
      </p:sp>
      <p:sp>
        <p:nvSpPr>
          <p:cNvPr id="19" name="AutoShape 2" descr="imap://h-okita@astr.tohoku.ac.jp:993/fetch%3EUID%3E.%26U1dpdTC8MN8-%3E3923?part=1.3.1.3&amp;type=image/jpeg&amp;filename=P82288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" name="AutoShape 4" descr="imap://h-okita@astr.tohoku.ac.jp:993/fetch%3EUID%3E.%26U1dpdTC8MN8-%3E3923?part=1.3.1.3&amp;type=image/jpeg&amp;filename=P822887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053" name="Picture 5" descr="C:\Users\hirofumi\Desktop\P822887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841" y="4509120"/>
            <a:ext cx="2721791" cy="199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7450380" y="6021288"/>
            <a:ext cx="1572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天体</a:t>
            </a:r>
            <a:r>
              <a:rPr lang="ja-JP" altLang="en-US" sz="1400" dirty="0" smtClean="0"/>
              <a:t>観測ステージ</a:t>
            </a:r>
            <a:endParaRPr kumimoji="1" lang="en-US" altLang="ja-JP" sz="1400" dirty="0" smtClean="0"/>
          </a:p>
          <a:p>
            <a:r>
              <a:rPr kumimoji="1" lang="en-US" altLang="ja-JP" sz="1400" dirty="0" smtClean="0"/>
              <a:t>Photo by </a:t>
            </a:r>
            <a:r>
              <a:rPr lang="ja-JP" altLang="en-US" sz="1400" dirty="0" smtClean="0"/>
              <a:t>堀川さん</a:t>
            </a:r>
            <a:endParaRPr kumimoji="1" lang="ja-JP" altLang="en-US" sz="1400" dirty="0"/>
          </a:p>
        </p:txBody>
      </p:sp>
      <p:pic>
        <p:nvPicPr>
          <p:cNvPr id="29" name="Picture 4" descr="C:\Private\南極写真\jpg_内陸旅行\DSC_7200.jp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4" r="3365"/>
          <a:stretch/>
        </p:blipFill>
        <p:spPr bwMode="auto">
          <a:xfrm>
            <a:off x="1187624" y="4526537"/>
            <a:ext cx="2880320" cy="199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テキスト ボックス 29"/>
          <p:cNvSpPr txBox="1"/>
          <p:nvPr/>
        </p:nvSpPr>
        <p:spPr>
          <a:xfrm>
            <a:off x="3142817" y="6217896"/>
            <a:ext cx="781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PLATO-F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3259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Research\Antarctica\DF-DIMM\picture\IMG_18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664" y="160338"/>
            <a:ext cx="336012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dirty="0" smtClean="0"/>
              <a:t>DF-DIMM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518508" y="-100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bg1">
                    <a:lumMod val="85000"/>
                  </a:schemeClr>
                </a:solidFill>
              </a:rPr>
              <a:t>8</a:t>
            </a:r>
            <a:r>
              <a:rPr kumimoji="1" lang="en-US" altLang="ja-JP" dirty="0" smtClean="0">
                <a:solidFill>
                  <a:schemeClr val="bg1">
                    <a:lumMod val="85000"/>
                  </a:schemeClr>
                </a:solidFill>
              </a:rPr>
              <a:t>/15</a:t>
            </a:r>
            <a:endParaRPr kumimoji="1"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AutoShape 2" descr="imap://h-okita@astr.tohoku.ac.jp:993/fetch%3EUID%3E.%26U1dpdTC8MN8-%3E3923?part=1.3.1.3&amp;type=image/jpeg&amp;filename=P82288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" name="AutoShape 4" descr="imap://h-okita@astr.tohoku.ac.jp:993/fetch%3EUID%3E.%26U1dpdTC8MN8-%3E3923?part=1.3.1.3&amp;type=image/jpeg&amp;filename=P822887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3076" name="Picture 4" descr="C:\Research\Antarctica\DF-DIMM\picture\IMG_19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889075"/>
            <a:ext cx="2640098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Research\Antarctica\DF-DIMM\picture\IMG_14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606" y="2504869"/>
            <a:ext cx="2640098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Research\Antarctica\DF-DIMM\picture\IMG_187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352" y="4094256"/>
            <a:ext cx="336012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Research\Antarctica\DF-DIMM\picture\IMG_19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178" y="2775800"/>
            <a:ext cx="2640098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Research\Antarctica\DF-DIMM\picture\IMG_189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747429"/>
            <a:ext cx="3205275" cy="42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13960" y="1072027"/>
            <a:ext cx="297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Dome FUJI</a:t>
            </a:r>
            <a:r>
              <a:rPr lang="ja-JP" altLang="en-US" dirty="0" smtClean="0"/>
              <a:t> </a:t>
            </a:r>
            <a:r>
              <a:rPr lang="en-US" altLang="ja-JP" dirty="0" smtClean="0"/>
              <a:t>winter-over</a:t>
            </a:r>
            <a:r>
              <a:rPr kumimoji="1" lang="en-US" altLang="ja-JP" dirty="0" smtClean="0"/>
              <a:t> DIMM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51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 smtClean="0"/>
              <a:t>DF-DIMM Hardware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21980" y="1196752"/>
            <a:ext cx="52301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u="sng" dirty="0" smtClean="0"/>
              <a:t>望遠鏡</a:t>
            </a:r>
            <a:endParaRPr lang="en-US" altLang="ja-JP" u="sng" dirty="0" smtClean="0"/>
          </a:p>
          <a:p>
            <a:pPr algn="just"/>
            <a:r>
              <a:rPr lang="ja-JP" altLang="en-US" dirty="0"/>
              <a:t>　</a:t>
            </a:r>
            <a:r>
              <a:rPr lang="en-US" altLang="ja-JP" dirty="0"/>
              <a:t> </a:t>
            </a:r>
            <a:r>
              <a:rPr lang="en-US" altLang="ja-JP" dirty="0" smtClean="0">
                <a:solidFill>
                  <a:srgbClr val="0070C0"/>
                </a:solidFill>
              </a:rPr>
              <a:t>MEADE LX200AFC-8”</a:t>
            </a:r>
            <a:endParaRPr lang="en-US" altLang="ja-JP" dirty="0">
              <a:solidFill>
                <a:srgbClr val="0070C0"/>
              </a:solidFill>
            </a:endParaRPr>
          </a:p>
          <a:p>
            <a:pPr algn="just"/>
            <a:r>
              <a:rPr lang="ja-JP" altLang="en-US" dirty="0"/>
              <a:t>　</a:t>
            </a:r>
            <a:r>
              <a:rPr lang="ja-JP" altLang="en-US" dirty="0" smtClean="0"/>
              <a:t>（口径</a:t>
            </a:r>
            <a:r>
              <a:rPr lang="en-US" altLang="ja-JP" dirty="0" smtClean="0"/>
              <a:t>20cm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経緯台式の自動導入望遠鏡）</a:t>
            </a:r>
            <a:endParaRPr lang="en-US" altLang="ja-JP" dirty="0" smtClean="0"/>
          </a:p>
          <a:p>
            <a:pPr algn="just"/>
            <a:endParaRPr lang="en-US" altLang="ja-JP" dirty="0" smtClean="0"/>
          </a:p>
          <a:p>
            <a:pPr algn="just"/>
            <a:r>
              <a:rPr lang="ja-JP" altLang="en-US" u="sng" dirty="0" smtClean="0"/>
              <a:t>検出器</a:t>
            </a:r>
            <a:endParaRPr lang="en-US" altLang="ja-JP" u="sng" dirty="0" smtClean="0"/>
          </a:p>
          <a:p>
            <a:pPr algn="just"/>
            <a:r>
              <a:rPr kumimoji="1" lang="ja-JP" altLang="en-US" dirty="0"/>
              <a:t>　</a:t>
            </a:r>
            <a:r>
              <a:rPr kumimoji="1" lang="en-US" altLang="ja-JP" dirty="0" smtClean="0">
                <a:solidFill>
                  <a:srgbClr val="0070C0"/>
                </a:solidFill>
              </a:rPr>
              <a:t>SBIG ST-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i</a:t>
            </a:r>
            <a:r>
              <a:rPr kumimoji="1" lang="en-US" altLang="ja-JP" dirty="0" smtClean="0">
                <a:solidFill>
                  <a:srgbClr val="0070C0"/>
                </a:solidFill>
              </a:rPr>
              <a:t> monochrome</a:t>
            </a:r>
            <a:endParaRPr lang="en-US" altLang="ja-JP" dirty="0">
              <a:solidFill>
                <a:srgbClr val="0070C0"/>
              </a:solidFill>
            </a:endParaRPr>
          </a:p>
          <a:p>
            <a:pPr algn="just"/>
            <a:r>
              <a:rPr lang="ja-JP" altLang="en-US" dirty="0" smtClean="0"/>
              <a:t>　（</a:t>
            </a:r>
            <a:r>
              <a:rPr lang="en-US" altLang="ja-JP" dirty="0" smtClean="0"/>
              <a:t>USB</a:t>
            </a:r>
            <a:r>
              <a:rPr lang="ja-JP" altLang="en-US" dirty="0" smtClean="0"/>
              <a:t>バスパワーで駆動するフルフレーム転送・</a:t>
            </a:r>
            <a:endParaRPr lang="en-US" altLang="ja-JP" dirty="0" smtClean="0"/>
          </a:p>
          <a:p>
            <a:pPr algn="just"/>
            <a:r>
              <a:rPr lang="ja-JP" altLang="en-US" dirty="0"/>
              <a:t>　</a:t>
            </a:r>
            <a:r>
              <a:rPr lang="ja-JP" altLang="en-US" dirty="0" smtClean="0"/>
              <a:t>　非冷却</a:t>
            </a:r>
            <a:r>
              <a:rPr lang="en-US" altLang="ja-JP" dirty="0" smtClean="0"/>
              <a:t>CCD</a:t>
            </a:r>
            <a:r>
              <a:rPr lang="ja-JP" altLang="en-US" dirty="0" smtClean="0"/>
              <a:t>カメラ）</a:t>
            </a:r>
            <a:endParaRPr lang="en-US" altLang="ja-JP" dirty="0" smtClean="0"/>
          </a:p>
          <a:p>
            <a:pPr algn="just"/>
            <a:endParaRPr lang="en-US" altLang="ja-JP" dirty="0"/>
          </a:p>
          <a:p>
            <a:pPr algn="just"/>
            <a:r>
              <a:rPr lang="ja-JP" altLang="en-US" u="sng" dirty="0" smtClean="0"/>
              <a:t>コントロール</a:t>
            </a:r>
            <a:r>
              <a:rPr lang="en-US" altLang="ja-JP" u="sng" dirty="0" smtClean="0"/>
              <a:t>PC</a:t>
            </a:r>
          </a:p>
          <a:p>
            <a:pPr algn="just"/>
            <a:r>
              <a:rPr lang="ja-JP" altLang="en-US" dirty="0"/>
              <a:t>　</a:t>
            </a:r>
            <a:r>
              <a:rPr lang="en-US" altLang="ja-JP" dirty="0" err="1" smtClean="0">
                <a:solidFill>
                  <a:srgbClr val="0070C0"/>
                </a:solidFill>
              </a:rPr>
              <a:t>CompuLab</a:t>
            </a:r>
            <a:r>
              <a:rPr lang="en-US" altLang="ja-JP" dirty="0" smtClean="0">
                <a:solidFill>
                  <a:srgbClr val="0070C0"/>
                </a:solidFill>
              </a:rPr>
              <a:t> FitPC2</a:t>
            </a:r>
            <a:r>
              <a:rPr lang="ja-JP" altLang="en-US" dirty="0" smtClean="0">
                <a:solidFill>
                  <a:srgbClr val="0070C0"/>
                </a:solidFill>
              </a:rPr>
              <a:t> </a:t>
            </a:r>
            <a:r>
              <a:rPr lang="en-US" altLang="ja-JP" dirty="0" smtClean="0">
                <a:solidFill>
                  <a:srgbClr val="0070C0"/>
                </a:solidFill>
              </a:rPr>
              <a:t>C1600 </a:t>
            </a:r>
            <a:r>
              <a:rPr lang="en-US" altLang="ja-JP" dirty="0" err="1" smtClean="0">
                <a:solidFill>
                  <a:srgbClr val="0070C0"/>
                </a:solidFill>
              </a:rPr>
              <a:t>WiFi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pPr algn="just"/>
            <a:r>
              <a:rPr lang="ja-JP" altLang="en-US" dirty="0"/>
              <a:t>　</a:t>
            </a:r>
            <a:r>
              <a:rPr lang="ja-JP" altLang="en-US" dirty="0" smtClean="0"/>
              <a:t>（</a:t>
            </a:r>
            <a:r>
              <a:rPr lang="en-US" altLang="ja-JP" dirty="0" smtClean="0"/>
              <a:t>6W</a:t>
            </a:r>
            <a:r>
              <a:rPr lang="ja-JP" altLang="en-US" dirty="0" smtClean="0"/>
              <a:t>で駆動する超小型ファンレス</a:t>
            </a:r>
            <a:r>
              <a:rPr lang="en-US" altLang="ja-JP" dirty="0" smtClean="0"/>
              <a:t>PC</a:t>
            </a:r>
            <a:r>
              <a:rPr lang="ja-JP" altLang="en-US" dirty="0" smtClean="0"/>
              <a:t>）</a:t>
            </a:r>
            <a:endParaRPr lang="en-US" altLang="ja-JP" dirty="0"/>
          </a:p>
        </p:txBody>
      </p:sp>
      <p:pic>
        <p:nvPicPr>
          <p:cNvPr id="1027" name="Picture 3" descr="C:\Users\hirofumi\Desktop\images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189" y="3412989"/>
            <a:ext cx="684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6" t="36983" r="8769" b="36060"/>
          <a:stretch/>
        </p:blipFill>
        <p:spPr bwMode="auto">
          <a:xfrm>
            <a:off x="6876256" y="2960675"/>
            <a:ext cx="2030195" cy="162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 descr="http://img15.shop-pro.jp/PA01155/709/product/37466482.jpg?201112031641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715" y="197350"/>
            <a:ext cx="2424348" cy="231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テキスト ボックス 33"/>
          <p:cNvSpPr txBox="1"/>
          <p:nvPr/>
        </p:nvSpPr>
        <p:spPr>
          <a:xfrm>
            <a:off x="7495758" y="2095145"/>
            <a:ext cx="1343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400" dirty="0" smtClean="0"/>
              <a:t>Meade</a:t>
            </a:r>
          </a:p>
          <a:p>
            <a:pPr algn="just"/>
            <a:r>
              <a:rPr kumimoji="1" lang="en-US" altLang="ja-JP" sz="1400" dirty="0" smtClean="0"/>
              <a:t> LX200ACF-8”</a:t>
            </a:r>
            <a:endParaRPr lang="en-US" altLang="ja-JP" sz="1400" dirty="0"/>
          </a:p>
        </p:txBody>
      </p:sp>
      <p:pic>
        <p:nvPicPr>
          <p:cNvPr id="1026" name="Picture 2" descr="C:\Users\hirofumi\Desktop\meade_logo_block.gif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788" y="1357145"/>
            <a:ext cx="702000" cy="7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テキスト ボックス 34"/>
          <p:cNvSpPr txBox="1"/>
          <p:nvPr/>
        </p:nvSpPr>
        <p:spPr>
          <a:xfrm>
            <a:off x="6033385" y="4133069"/>
            <a:ext cx="1343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400" dirty="0" smtClean="0"/>
              <a:t>SBIG ST-</a:t>
            </a:r>
            <a:r>
              <a:rPr kumimoji="1" lang="en-US" altLang="ja-JP" sz="1400" dirty="0" err="1" smtClean="0"/>
              <a:t>i</a:t>
            </a:r>
            <a:endParaRPr lang="en-US" altLang="ja-JP" sz="1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518508" y="-100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9</a:t>
            </a:r>
            <a:r>
              <a:rPr kumimoji="1" lang="en-US" altLang="ja-JP" dirty="0" smtClean="0">
                <a:solidFill>
                  <a:schemeClr val="bg1">
                    <a:lumMod val="85000"/>
                  </a:schemeClr>
                </a:solidFill>
              </a:rPr>
              <a:t>/15</a:t>
            </a:r>
            <a:endParaRPr kumimoji="1"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72070" y="5179642"/>
            <a:ext cx="3132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ym typeface="Wingdings" pitchFamily="2" charset="2"/>
              </a:rPr>
              <a:t> </a:t>
            </a:r>
            <a:r>
              <a:rPr kumimoji="1" lang="ja-JP" altLang="en-US" dirty="0" smtClean="0"/>
              <a:t>なぜ市販品を用いるのか？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80411" y="5526322"/>
            <a:ext cx="1915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・高い信頼性</a:t>
            </a:r>
            <a:endParaRPr kumimoji="1" lang="en-US" altLang="ja-JP" dirty="0" smtClean="0"/>
          </a:p>
          <a:p>
            <a:r>
              <a:rPr lang="ja-JP" altLang="en-US" dirty="0" smtClean="0"/>
              <a:t>・部品</a:t>
            </a:r>
            <a:r>
              <a:rPr lang="ja-JP" altLang="en-US" dirty="0"/>
              <a:t>調達</a:t>
            </a:r>
            <a:r>
              <a:rPr lang="ja-JP" altLang="en-US" dirty="0" smtClean="0"/>
              <a:t>が容易</a:t>
            </a:r>
            <a:endParaRPr lang="en-US" altLang="ja-JP" dirty="0" smtClean="0"/>
          </a:p>
          <a:p>
            <a:r>
              <a:rPr kumimoji="1" lang="ja-JP" altLang="en-US" dirty="0" smtClean="0"/>
              <a:t>・相対的に安価</a:t>
            </a:r>
            <a:endParaRPr kumimoji="1" lang="ja-JP" altLang="en-US" dirty="0"/>
          </a:p>
        </p:txBody>
      </p:sp>
      <p:pic>
        <p:nvPicPr>
          <p:cNvPr id="2050" name="Picture 2" descr="C:\Users\hirofumi\Desktop\fitpc2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715" y="5035784"/>
            <a:ext cx="2059160" cy="141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irofumi\Desktop\complab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840" y="5707536"/>
            <a:ext cx="151564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203848" y="253558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×3</a:t>
            </a:r>
            <a:r>
              <a:rPr kumimoji="1" lang="ja-JP" altLang="en-US" dirty="0" smtClean="0"/>
              <a:t>台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831567" y="3889843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×3</a:t>
            </a:r>
            <a:r>
              <a:rPr kumimoji="1" lang="ja-JP" altLang="en-US" dirty="0" smtClean="0"/>
              <a:t>台</a:t>
            </a:r>
            <a:endParaRPr kumimoji="1" lang="ja-JP" altLang="en-US" dirty="0"/>
          </a:p>
        </p:txBody>
      </p:sp>
      <p:sp>
        <p:nvSpPr>
          <p:cNvPr id="6" name="雲 5"/>
          <p:cNvSpPr/>
          <p:nvPr/>
        </p:nvSpPr>
        <p:spPr>
          <a:xfrm>
            <a:off x="899592" y="4725144"/>
            <a:ext cx="4032448" cy="2088232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020272" y="6289575"/>
            <a:ext cx="1644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1400" dirty="0" err="1" smtClean="0"/>
              <a:t>CompuLab</a:t>
            </a:r>
            <a:r>
              <a:rPr lang="en-US" altLang="ja-JP" sz="1400" dirty="0" smtClean="0"/>
              <a:t> FitPC2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40324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2195</TotalTime>
  <Words>1590</Words>
  <Application>Microsoft Office PowerPoint</Application>
  <PresentationFormat>画面に合わせる (4:3)</PresentationFormat>
  <Paragraphs>283</Paragraphs>
  <Slides>15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​​テーマ</vt:lpstr>
      <vt:lpstr>-80度で運用可能な完全自律 シーイング測定装置の開発</vt:lpstr>
      <vt:lpstr>Introduction</vt:lpstr>
      <vt:lpstr>DIMM</vt:lpstr>
      <vt:lpstr>JARE52 Activities</vt:lpstr>
      <vt:lpstr>JARE52 Results (1)</vt:lpstr>
      <vt:lpstr>JARE52 Results (2)</vt:lpstr>
      <vt:lpstr>問題点</vt:lpstr>
      <vt:lpstr>DF-DIMM</vt:lpstr>
      <vt:lpstr>DF-DIMM Hardware</vt:lpstr>
      <vt:lpstr>DF-DIMM Hardware</vt:lpstr>
      <vt:lpstr>PowerPoint プレゼンテーション</vt:lpstr>
      <vt:lpstr>DF-DIMM Hardware</vt:lpstr>
      <vt:lpstr>DF-DIMM Software</vt:lpstr>
      <vt:lpstr>東広島天文台での比較観測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Dome Fuji Seeing – the Summer Result and the Future Winter-over Observation</dc:title>
  <dc:creator>hirofumi</dc:creator>
  <cp:lastModifiedBy>hirofumi</cp:lastModifiedBy>
  <cp:revision>115</cp:revision>
  <dcterms:created xsi:type="dcterms:W3CDTF">2012-08-16T13:22:57Z</dcterms:created>
  <dcterms:modified xsi:type="dcterms:W3CDTF">2012-09-19T02:24:32Z</dcterms:modified>
</cp:coreProperties>
</file>