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70" r:id="rId6"/>
    <p:sldId id="264" r:id="rId7"/>
    <p:sldId id="265" r:id="rId8"/>
    <p:sldId id="266" r:id="rId9"/>
    <p:sldId id="260" r:id="rId10"/>
    <p:sldId id="267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0459-0002-46BA-A5C9-FD31953C0122}" type="datetimeFigureOut">
              <a:rPr kumimoji="1" lang="ja-JP" altLang="en-US" smtClean="0"/>
              <a:t>2012/8/20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12C-7363-45DE-B691-B5E3461C8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39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0459-0002-46BA-A5C9-FD31953C0122}" type="datetimeFigureOut">
              <a:rPr kumimoji="1" lang="ja-JP" altLang="en-US" smtClean="0"/>
              <a:t>2012/8/20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12C-7363-45DE-B691-B5E3461C8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55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0459-0002-46BA-A5C9-FD31953C0122}" type="datetimeFigureOut">
              <a:rPr kumimoji="1" lang="ja-JP" altLang="en-US" smtClean="0"/>
              <a:t>2012/8/20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12C-7363-45DE-B691-B5E3461C8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72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0459-0002-46BA-A5C9-FD31953C0122}" type="datetimeFigureOut">
              <a:rPr kumimoji="1" lang="ja-JP" altLang="en-US" smtClean="0"/>
              <a:t>2012/8/20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12C-7363-45DE-B691-B5E3461C8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11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0459-0002-46BA-A5C9-FD31953C0122}" type="datetimeFigureOut">
              <a:rPr kumimoji="1" lang="ja-JP" altLang="en-US" smtClean="0"/>
              <a:t>2012/8/20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12C-7363-45DE-B691-B5E3461C8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39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0459-0002-46BA-A5C9-FD31953C0122}" type="datetimeFigureOut">
              <a:rPr kumimoji="1" lang="ja-JP" altLang="en-US" smtClean="0"/>
              <a:t>2012/8/20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12C-7363-45DE-B691-B5E3461C8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59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0459-0002-46BA-A5C9-FD31953C0122}" type="datetimeFigureOut">
              <a:rPr kumimoji="1" lang="ja-JP" altLang="en-US" smtClean="0"/>
              <a:t>2012/8/20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12C-7363-45DE-B691-B5E3461C8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25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0459-0002-46BA-A5C9-FD31953C0122}" type="datetimeFigureOut">
              <a:rPr kumimoji="1" lang="ja-JP" altLang="en-US" smtClean="0"/>
              <a:t>2012/8/20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12C-7363-45DE-B691-B5E3461C8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14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0459-0002-46BA-A5C9-FD31953C0122}" type="datetimeFigureOut">
              <a:rPr kumimoji="1" lang="ja-JP" altLang="en-US" smtClean="0"/>
              <a:t>2012/8/20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12C-7363-45DE-B691-B5E3461C8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161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0459-0002-46BA-A5C9-FD31953C0122}" type="datetimeFigureOut">
              <a:rPr kumimoji="1" lang="ja-JP" altLang="en-US" smtClean="0"/>
              <a:t>2012/8/20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12C-7363-45DE-B691-B5E3461C8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62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0459-0002-46BA-A5C9-FD31953C0122}" type="datetimeFigureOut">
              <a:rPr kumimoji="1" lang="ja-JP" altLang="en-US" smtClean="0"/>
              <a:t>2012/8/20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12C-7363-45DE-B691-B5E3461C8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3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60459-0002-46BA-A5C9-FD31953C0122}" type="datetimeFigureOut">
              <a:rPr kumimoji="1" lang="ja-JP" altLang="en-US" smtClean="0"/>
              <a:t>2012/8/20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9812C-7363-45DE-B691-B5E3461C8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4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unsw.edu.au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unsw.edu.a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1844824"/>
            <a:ext cx="8928992" cy="1470025"/>
          </a:xfrm>
        </p:spPr>
        <p:txBody>
          <a:bodyPr>
            <a:noAutofit/>
          </a:bodyPr>
          <a:lstStyle/>
          <a:p>
            <a:r>
              <a:rPr lang="en-US" altLang="ja-JP" sz="4800" b="1" dirty="0"/>
              <a:t>Dome Fuji Seeing</a:t>
            </a:r>
            <a:r>
              <a:rPr lang="en-US" altLang="ja-JP" sz="3600" b="1" dirty="0" smtClean="0"/>
              <a:t> </a:t>
            </a:r>
            <a:r>
              <a:rPr lang="en-US" altLang="ja-JP" sz="3600" dirty="0" smtClean="0"/>
              <a:t>–</a:t>
            </a:r>
            <a:r>
              <a:rPr lang="ja-JP" altLang="en-US" sz="3600" dirty="0"/>
              <a:t> </a:t>
            </a:r>
            <a:r>
              <a:rPr lang="en-US" altLang="ja-JP" sz="3600" dirty="0" smtClean="0"/>
              <a:t>the </a:t>
            </a:r>
            <a:r>
              <a:rPr lang="en-US" altLang="ja-JP" sz="3600" dirty="0"/>
              <a:t>Summer </a:t>
            </a:r>
            <a:r>
              <a:rPr lang="en-US" altLang="ja-JP" sz="3600" dirty="0" smtClean="0"/>
              <a:t>Results and </a:t>
            </a:r>
            <a:r>
              <a:rPr lang="en-US" altLang="ja-JP" sz="3600" dirty="0"/>
              <a:t>the Future Winter-over </a:t>
            </a:r>
            <a:r>
              <a:rPr lang="en-US" altLang="ja-JP" sz="3600" dirty="0" smtClean="0"/>
              <a:t>Observations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84196" y="3573016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b="1" dirty="0" smtClean="0">
                <a:solidFill>
                  <a:schemeClr val="tx1"/>
                </a:solidFill>
              </a:rPr>
              <a:t>Hirofumi Okita</a:t>
            </a:r>
            <a:r>
              <a:rPr lang="en-US" altLang="ja-JP" dirty="0" smtClean="0">
                <a:solidFill>
                  <a:schemeClr val="tx1"/>
                </a:solidFill>
              </a:rPr>
              <a:t>,</a:t>
            </a:r>
            <a:r>
              <a:rPr lang="en-US" altLang="ja-JP" dirty="0" smtClean="0"/>
              <a:t> </a:t>
            </a:r>
            <a:r>
              <a:rPr lang="en-US" altLang="ja-JP" dirty="0" err="1">
                <a:solidFill>
                  <a:schemeClr val="bg1">
                    <a:lumMod val="50000"/>
                  </a:schemeClr>
                </a:solidFill>
              </a:rPr>
              <a:t>Naruhisa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bg1">
                    <a:lumMod val="50000"/>
                  </a:schemeClr>
                </a:solidFill>
              </a:rPr>
              <a:t>Takato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, Takashi Ichikawa, Colin Bonner, Michel Ashley, John </a:t>
            </a:r>
            <a:r>
              <a:rPr lang="en-US" altLang="ja-JP" dirty="0" err="1">
                <a:solidFill>
                  <a:schemeClr val="bg1">
                    <a:lumMod val="50000"/>
                  </a:schemeClr>
                </a:solidFill>
              </a:rPr>
              <a:t>Storey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, 51</a:t>
            </a:r>
            <a:r>
              <a:rPr lang="en-US" altLang="ja-JP" baseline="30000" dirty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and 52</a:t>
            </a:r>
            <a:r>
              <a:rPr lang="en-US" altLang="ja-JP" baseline="30000" dirty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JARE Dome Fuji 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team</a:t>
            </a:r>
          </a:p>
          <a:p>
            <a:endParaRPr lang="en-US" altLang="ja-JP" dirty="0"/>
          </a:p>
          <a:p>
            <a:endParaRPr lang="ja-JP" altLang="ja-JP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3779912" y="278656"/>
            <a:ext cx="5112568" cy="900000"/>
            <a:chOff x="3779912" y="188640"/>
            <a:chExt cx="5112568" cy="900000"/>
          </a:xfrm>
        </p:grpSpPr>
        <p:pic>
          <p:nvPicPr>
            <p:cNvPr id="1026" name="Picture 2" descr="学章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63" r="51178"/>
            <a:stretch/>
          </p:blipFill>
          <p:spPr bwMode="auto">
            <a:xfrm>
              <a:off x="6446554" y="242640"/>
              <a:ext cx="701157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hirofumi\Desktop\image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76" y="188640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UNSW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480" y="242640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Research\Antarctica\2010_JARE52\JARE52_ロゴ「正式版」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3" t="16150" r="20293" b="16323"/>
            <a:stretch/>
          </p:blipFill>
          <p:spPr bwMode="auto">
            <a:xfrm>
              <a:off x="5512666" y="278640"/>
              <a:ext cx="8354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61" t="27582" r="55895" b="48597"/>
            <a:stretch/>
          </p:blipFill>
          <p:spPr bwMode="auto">
            <a:xfrm>
              <a:off x="4572000" y="278640"/>
              <a:ext cx="790375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 descr="C:\Users\hirofumi\Desktop\NIPR_mark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42640"/>
              <a:ext cx="713854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2203915" y="5589240"/>
            <a:ext cx="4960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IAU Symposium 288 “Astrophysics from Antarctica”</a:t>
            </a:r>
          </a:p>
          <a:p>
            <a:pPr algn="ctr"/>
            <a:r>
              <a:rPr kumimoji="1" lang="en-US" altLang="ja-JP" dirty="0" smtClean="0"/>
              <a:t>Beijing, China, August 20-24, 2012</a:t>
            </a:r>
          </a:p>
          <a:p>
            <a:pPr algn="ctr"/>
            <a:r>
              <a:rPr lang="en-US" altLang="ja-JP" dirty="0" smtClean="0"/>
              <a:t>IAU General Assembly XXVIII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18508" y="-10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/10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7" y="1823913"/>
            <a:ext cx="83641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ja-JP" sz="2000" dirty="0" smtClean="0"/>
              <a:t>It </a:t>
            </a:r>
            <a:r>
              <a:rPr lang="en-US" altLang="ja-JP" sz="2000" dirty="0"/>
              <a:t>is important to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find a </a:t>
            </a:r>
            <a:r>
              <a:rPr lang="en-US" altLang="ja-JP" sz="2000" b="1" dirty="0">
                <a:solidFill>
                  <a:srgbClr val="FF0000"/>
                </a:solidFill>
              </a:rPr>
              <a:t>good seeing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site</a:t>
            </a:r>
            <a:r>
              <a:rPr lang="en-US" altLang="ja-JP" sz="2000" dirty="0" smtClean="0"/>
              <a:t> for astronomy.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ja-JP" sz="2000" b="1" dirty="0" smtClean="0">
                <a:solidFill>
                  <a:srgbClr val="FF0000"/>
                </a:solidFill>
              </a:rPr>
              <a:t>The </a:t>
            </a:r>
            <a:r>
              <a:rPr lang="en-US" altLang="ja-JP" sz="2000" b="1" dirty="0">
                <a:solidFill>
                  <a:srgbClr val="FF0000"/>
                </a:solidFill>
              </a:rPr>
              <a:t>Antarctic plateau</a:t>
            </a:r>
            <a:r>
              <a:rPr lang="en-US" altLang="ja-JP" sz="2000" dirty="0"/>
              <a:t> is expected to be the best seeing site on </a:t>
            </a:r>
            <a:r>
              <a:rPr lang="en-US" altLang="ja-JP" sz="2000" dirty="0" smtClean="0"/>
              <a:t>Earth.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ja-JP" sz="2000" dirty="0" smtClean="0"/>
              <a:t>We operated </a:t>
            </a:r>
            <a:r>
              <a:rPr lang="en-US" altLang="ja-JP" sz="2000" dirty="0"/>
              <a:t>the </a:t>
            </a:r>
            <a:r>
              <a:rPr lang="en-US" altLang="ja-JP" sz="2000" b="1" dirty="0">
                <a:solidFill>
                  <a:srgbClr val="FF0000"/>
                </a:solidFill>
              </a:rPr>
              <a:t>seeing measurements at Dome Fuji</a:t>
            </a:r>
            <a:r>
              <a:rPr lang="en-US" altLang="ja-JP" sz="2000" dirty="0"/>
              <a:t> during 2010-2011</a:t>
            </a:r>
            <a:r>
              <a:rPr lang="ja-JP" altLang="en-US" sz="2000" dirty="0"/>
              <a:t>　</a:t>
            </a:r>
            <a:r>
              <a:rPr lang="en-US" altLang="ja-JP" sz="2000" dirty="0"/>
              <a:t>austral summer. </a:t>
            </a:r>
            <a:endParaRPr lang="en-US" altLang="ja-JP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ja-JP" sz="2000" dirty="0" smtClean="0"/>
              <a:t>We found that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the seeing at Dome Fuji change </a:t>
            </a:r>
            <a:r>
              <a:rPr lang="en-US" altLang="ja-JP" sz="2000" b="1" dirty="0">
                <a:solidFill>
                  <a:srgbClr val="FF0000"/>
                </a:solidFill>
              </a:rPr>
              <a:t>continuously and have a minimum around 0.7” at about 6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p.m.</a:t>
            </a:r>
            <a:r>
              <a:rPr lang="en-US" altLang="ja-JP" sz="2000" dirty="0"/>
              <a:t> </a:t>
            </a:r>
            <a:endParaRPr lang="en-US" altLang="ja-JP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ja-JP" sz="2000" dirty="0" smtClean="0"/>
              <a:t>We also found </a:t>
            </a:r>
            <a:r>
              <a:rPr lang="en-US" altLang="ja-JP" sz="2000" dirty="0"/>
              <a:t>that </a:t>
            </a:r>
            <a:r>
              <a:rPr lang="en-US" altLang="ja-JP" sz="2000" b="1" dirty="0">
                <a:solidFill>
                  <a:srgbClr val="FF0000"/>
                </a:solidFill>
              </a:rPr>
              <a:t>the seeing has good correlations with the temperatures and with the wind shear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ja-JP" sz="2000" dirty="0" smtClean="0"/>
              <a:t>We </a:t>
            </a:r>
            <a:r>
              <a:rPr lang="en-US" altLang="ja-JP" sz="2000" dirty="0"/>
              <a:t>want to know the seeing above surface </a:t>
            </a:r>
            <a:r>
              <a:rPr lang="en-US" altLang="ja-JP" sz="2000" dirty="0" smtClean="0"/>
              <a:t>boundary layer </a:t>
            </a:r>
            <a:r>
              <a:rPr lang="en-US" altLang="ja-JP" sz="2000" dirty="0"/>
              <a:t>in winter </a:t>
            </a:r>
            <a:r>
              <a:rPr lang="en-US" altLang="ja-JP" sz="2000" dirty="0" smtClean="0"/>
              <a:t>time.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ja-JP" sz="2000" b="1" dirty="0" smtClean="0">
                <a:solidFill>
                  <a:srgbClr val="FF0000"/>
                </a:solidFill>
              </a:rPr>
              <a:t>We plan to set up DF-DIMM at Dome Fuji this austral summer, and we plan to start the annual seeing measurement at 8m stage using PLATO-F powers and communications.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88424" y="-10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10/10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3779912" y="278656"/>
            <a:ext cx="5112568" cy="900000"/>
            <a:chOff x="3779912" y="188640"/>
            <a:chExt cx="5112568" cy="900000"/>
          </a:xfrm>
        </p:grpSpPr>
        <p:pic>
          <p:nvPicPr>
            <p:cNvPr id="11" name="Picture 2" descr="学章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63" r="51178"/>
            <a:stretch/>
          </p:blipFill>
          <p:spPr bwMode="auto">
            <a:xfrm>
              <a:off x="6446554" y="242640"/>
              <a:ext cx="701157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hirofumi\Desktop\image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76" y="188640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UNSW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480" y="242640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C:\Research\Antarctica\2010_JARE52\JARE52_ロゴ「正式版」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3" t="16150" r="20293" b="16323"/>
            <a:stretch/>
          </p:blipFill>
          <p:spPr bwMode="auto">
            <a:xfrm>
              <a:off x="5512666" y="278640"/>
              <a:ext cx="8354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61" t="27582" r="55895" b="48597"/>
            <a:stretch/>
          </p:blipFill>
          <p:spPr bwMode="auto">
            <a:xfrm>
              <a:off x="4572000" y="278640"/>
              <a:ext cx="790375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9" descr="C:\Users\hirofumi\Desktop\NIPR_mark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42640"/>
              <a:ext cx="713854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16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dirty="0" smtClean="0"/>
              <a:t>Seeing of the Antarctic Plateau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467544" y="1268760"/>
            <a:ext cx="8064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 smtClean="0"/>
              <a:t>   </a:t>
            </a:r>
            <a:r>
              <a:rPr lang="en-US" altLang="ja-JP" b="1" dirty="0" smtClean="0">
                <a:solidFill>
                  <a:srgbClr val="FF0000"/>
                </a:solidFill>
              </a:rPr>
              <a:t>The seeing</a:t>
            </a:r>
            <a:r>
              <a:rPr lang="en-US" altLang="ja-JP" dirty="0" smtClean="0"/>
              <a:t> </a:t>
            </a:r>
            <a:r>
              <a:rPr lang="en-US" altLang="ja-JP" dirty="0"/>
              <a:t>is a parameter that describes how blurry a star image will be. It is caused by </a:t>
            </a:r>
            <a:r>
              <a:rPr lang="en-US" altLang="ja-JP" dirty="0" smtClean="0"/>
              <a:t>the atmospheric turbulence. A good </a:t>
            </a:r>
            <a:r>
              <a:rPr lang="en-US" altLang="ja-JP" dirty="0"/>
              <a:t>seeing brings the high </a:t>
            </a:r>
            <a:r>
              <a:rPr lang="en-US" altLang="ja-JP" dirty="0" smtClean="0"/>
              <a:t>spatial resolution and get deeper detection </a:t>
            </a:r>
            <a:r>
              <a:rPr lang="en-US" altLang="ja-JP" dirty="0"/>
              <a:t>limit, </a:t>
            </a:r>
            <a:r>
              <a:rPr lang="en-US" altLang="ja-JP" dirty="0" smtClean="0"/>
              <a:t>therefore it </a:t>
            </a:r>
            <a:r>
              <a:rPr lang="en-US" altLang="ja-JP" dirty="0"/>
              <a:t>is </a:t>
            </a:r>
            <a:r>
              <a:rPr lang="en-US" altLang="ja-JP" dirty="0" smtClean="0"/>
              <a:t>important </a:t>
            </a:r>
            <a:r>
              <a:rPr lang="en-US" altLang="ja-JP" dirty="0"/>
              <a:t>to </a:t>
            </a:r>
            <a:r>
              <a:rPr lang="en-US" altLang="ja-JP" dirty="0" smtClean="0"/>
              <a:t>curried out an astronomical observation at a good </a:t>
            </a:r>
            <a:r>
              <a:rPr lang="en-US" altLang="ja-JP" dirty="0"/>
              <a:t>seeing site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273195"/>
              </p:ext>
            </p:extLst>
          </p:nvPr>
        </p:nvGraphicFramePr>
        <p:xfrm>
          <a:off x="899592" y="3764024"/>
          <a:ext cx="5336301" cy="1825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887"/>
                <a:gridCol w="907986"/>
                <a:gridCol w="1594113"/>
                <a:gridCol w="1837315"/>
              </a:tblGrid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Site</a:t>
                      </a:r>
                      <a:r>
                        <a:rPr kumimoji="1" lang="en-US" altLang="ja-JP" sz="1400" baseline="0" dirty="0" smtClean="0"/>
                        <a:t> name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elevation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Free atmosphere</a:t>
                      </a:r>
                      <a:r>
                        <a:rPr kumimoji="1" lang="en-US" altLang="ja-JP" sz="1400" baseline="0" dirty="0" smtClean="0"/>
                        <a:t> </a:t>
                      </a:r>
                      <a:r>
                        <a:rPr kumimoji="1" lang="en-US" altLang="ja-JP" sz="1400" dirty="0" smtClean="0"/>
                        <a:t>seeing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Height of the surface boundary Layer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26764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South</a:t>
                      </a:r>
                      <a:r>
                        <a:rPr kumimoji="1" lang="en-US" altLang="ja-JP" sz="1400" baseline="0" dirty="0" smtClean="0"/>
                        <a:t> Pole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2,835m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0.37”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270m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26764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Dome</a:t>
                      </a:r>
                      <a:r>
                        <a:rPr kumimoji="1" lang="en-US" altLang="ja-JP" sz="1400" baseline="0" dirty="0" smtClean="0"/>
                        <a:t> A</a:t>
                      </a:r>
                      <a:endParaRPr kumimoji="1" lang="en-US" altLang="ja-JP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4,093m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?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13.9m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26764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Dome</a:t>
                      </a:r>
                      <a:r>
                        <a:rPr kumimoji="1" lang="en-US" altLang="ja-JP" sz="1400" baseline="0" dirty="0" smtClean="0"/>
                        <a:t> C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3,250m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0.36”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30m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6764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FF0000"/>
                          </a:solidFill>
                        </a:rPr>
                        <a:t>Dome Fuji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FF0000"/>
                          </a:solidFill>
                        </a:rPr>
                        <a:t>3,810m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467544" y="2649686"/>
            <a:ext cx="8064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dirty="0" smtClean="0"/>
              <a:t>  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The Antarctic plateau</a:t>
            </a:r>
            <a:r>
              <a:rPr kumimoji="1" lang="en-US" altLang="ja-JP" dirty="0" smtClean="0"/>
              <a:t> is expected to be the best seeing site on Earth. At the peaks of the Antarcti</a:t>
            </a:r>
            <a:r>
              <a:rPr lang="en-US" altLang="ja-JP" dirty="0" smtClean="0"/>
              <a:t>c plateau, w</a:t>
            </a:r>
            <a:r>
              <a:rPr kumimoji="1" lang="en-US" altLang="ja-JP" dirty="0" smtClean="0"/>
              <a:t>e can reach an </a:t>
            </a:r>
            <a:r>
              <a:rPr lang="en-US" altLang="ja-JP" dirty="0" smtClean="0"/>
              <a:t>excellent seeing </a:t>
            </a:r>
            <a:r>
              <a:rPr kumimoji="1" lang="en-US" altLang="ja-JP" dirty="0" smtClean="0"/>
              <a:t>only tens meters above the surface boundary layer, which </a:t>
            </a:r>
            <a:r>
              <a:rPr lang="en-US" altLang="ja-JP" dirty="0" smtClean="0"/>
              <a:t>has</a:t>
            </a:r>
            <a:r>
              <a:rPr kumimoji="1" lang="en-US" altLang="ja-JP" dirty="0" smtClean="0"/>
              <a:t> the  strongest  turbulent </a:t>
            </a:r>
            <a:r>
              <a:rPr lang="en-US" altLang="ja-JP" dirty="0" smtClean="0"/>
              <a:t>in the atmosphere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13" name="Rectangle 80"/>
          <p:cNvSpPr>
            <a:spLocks noChangeArrowheads="1"/>
          </p:cNvSpPr>
          <p:nvPr/>
        </p:nvSpPr>
        <p:spPr bwMode="auto">
          <a:xfrm>
            <a:off x="6228184" y="4418528"/>
            <a:ext cx="25202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1400" dirty="0" smtClean="0"/>
              <a:t>Table</a:t>
            </a:r>
            <a:r>
              <a:rPr lang="en-US" altLang="en-US" sz="1400" b="0" dirty="0" smtClean="0">
                <a:solidFill>
                  <a:schemeClr val="tx1"/>
                </a:solidFill>
              </a:rPr>
              <a:t>.1  </a:t>
            </a:r>
            <a:r>
              <a:rPr lang="en-US" altLang="en-US" sz="1400" dirty="0" smtClean="0"/>
              <a:t>Seeing values and the height of the surface boundary layer at the Antarctic plateau.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5877272"/>
            <a:ext cx="806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   </a:t>
            </a:r>
            <a:r>
              <a:rPr lang="en-US" altLang="ja-JP" b="1" dirty="0" smtClean="0">
                <a:solidFill>
                  <a:srgbClr val="FF0000"/>
                </a:solidFill>
              </a:rPr>
              <a:t>The Differential </a:t>
            </a:r>
            <a:r>
              <a:rPr lang="en-US" altLang="ja-JP" b="1" dirty="0">
                <a:solidFill>
                  <a:srgbClr val="FF0000"/>
                </a:solidFill>
              </a:rPr>
              <a:t>Image Motion </a:t>
            </a:r>
            <a:r>
              <a:rPr lang="en-US" altLang="ja-JP" b="1" dirty="0" smtClean="0">
                <a:solidFill>
                  <a:srgbClr val="FF0000"/>
                </a:solidFill>
              </a:rPr>
              <a:t>Monitor (DIMM) </a:t>
            </a:r>
            <a:r>
              <a:rPr lang="en-US" altLang="ja-JP" dirty="0" smtClean="0"/>
              <a:t>is </a:t>
            </a:r>
            <a:r>
              <a:rPr lang="en-US" altLang="ja-JP" dirty="0"/>
              <a:t>now broadly used for </a:t>
            </a:r>
            <a:r>
              <a:rPr lang="en-US" altLang="ja-JP" dirty="0" smtClean="0"/>
              <a:t>seeing measurement</a:t>
            </a:r>
            <a:r>
              <a:rPr lang="en-US" altLang="ja-JP" dirty="0" smtClean="0"/>
              <a:t>.</a:t>
            </a:r>
            <a:r>
              <a:rPr lang="ja-JP" altLang="en-US" dirty="0" smtClean="0"/>
              <a:t>　</a:t>
            </a:r>
            <a:r>
              <a:rPr lang="en-US" altLang="ja-JP" dirty="0" smtClean="0"/>
              <a:t>We use the DIMM for seeing measurement at Dome Fuji.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18508" y="-10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2/10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/>
              <a:t>JARE52 and Tohoku-DIMM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3528" y="1196752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/>
              <a:t>   We planed to measure the seeing </a:t>
            </a:r>
            <a:r>
              <a:rPr lang="en-US" altLang="ja-JP" b="1" dirty="0" smtClean="0">
                <a:solidFill>
                  <a:srgbClr val="FF0000"/>
                </a:solidFill>
              </a:rPr>
              <a:t>at Dome Fuji</a:t>
            </a:r>
            <a:r>
              <a:rPr lang="en-US" altLang="ja-JP" dirty="0" smtClean="0"/>
              <a:t>. We developed </a:t>
            </a:r>
            <a:r>
              <a:rPr lang="en-US" altLang="ja-JP" b="1" dirty="0" smtClean="0">
                <a:solidFill>
                  <a:srgbClr val="FF0000"/>
                </a:solidFill>
              </a:rPr>
              <a:t>the Tohoku-DIMM  </a:t>
            </a:r>
            <a:r>
              <a:rPr lang="en-US" altLang="ja-JP" dirty="0" smtClean="0"/>
              <a:t>put on the Antarctic Infra-red Telescope with a 40cm primary mirror (AIRT40). We participated </a:t>
            </a:r>
            <a:r>
              <a:rPr lang="en-US" altLang="ja-JP" b="1" dirty="0">
                <a:solidFill>
                  <a:srgbClr val="FF0000"/>
                </a:solidFill>
              </a:rPr>
              <a:t>t</a:t>
            </a:r>
            <a:r>
              <a:rPr lang="en-US" altLang="ja-JP" b="1" dirty="0" smtClean="0">
                <a:solidFill>
                  <a:srgbClr val="FF0000"/>
                </a:solidFill>
              </a:rPr>
              <a:t>he 52</a:t>
            </a:r>
            <a:r>
              <a:rPr lang="en-US" altLang="ja-JP" b="1" baseline="30000" dirty="0" smtClean="0">
                <a:solidFill>
                  <a:srgbClr val="FF0000"/>
                </a:solidFill>
              </a:rPr>
              <a:t>nd</a:t>
            </a:r>
            <a:r>
              <a:rPr lang="en-US" altLang="ja-JP" b="1" dirty="0" smtClean="0">
                <a:solidFill>
                  <a:srgbClr val="FF0000"/>
                </a:solidFill>
              </a:rPr>
              <a:t> Japanese Antarctic Research Expedition (JARE52) </a:t>
            </a:r>
            <a:r>
              <a:rPr lang="en-US" altLang="ja-JP" dirty="0" smtClean="0"/>
              <a:t>and operated the seeing measurements at Dome Fuji during 2010-2011</a:t>
            </a:r>
            <a:r>
              <a:rPr lang="ja-JP" altLang="en-US" dirty="0" smtClean="0"/>
              <a:t>　</a:t>
            </a:r>
            <a:r>
              <a:rPr lang="en-US" altLang="ja-JP" dirty="0" smtClean="0"/>
              <a:t>austral summer.</a:t>
            </a:r>
          </a:p>
          <a:p>
            <a:pPr algn="just"/>
            <a:r>
              <a:rPr lang="en-US" altLang="ja-JP" dirty="0"/>
              <a:t> </a:t>
            </a:r>
            <a:r>
              <a:rPr lang="en-US" altLang="ja-JP" dirty="0" smtClean="0"/>
              <a:t>  We also set up the 16m weather mast, SNODAR, HR-CAM, Twin-CAM, and PLATO-F for winter-over operation in this campaign.</a:t>
            </a:r>
            <a:endParaRPr kumimoji="1" lang="ja-JP" altLang="en-US" dirty="0">
              <a:latin typeface="+mn-ea"/>
            </a:endParaRPr>
          </a:p>
        </p:txBody>
      </p:sp>
      <p:pic>
        <p:nvPicPr>
          <p:cNvPr id="17" name="Picture 2" descr="C:\Private\南極写真\jpg_内陸旅行\DSC_73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t="6694" r="4598"/>
          <a:stretch/>
        </p:blipFill>
        <p:spPr bwMode="auto">
          <a:xfrm>
            <a:off x="795484" y="3114298"/>
            <a:ext cx="242292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Private\南極写真\jpg_内陸旅行\DSC_73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00" r="9534"/>
          <a:stretch/>
        </p:blipFill>
        <p:spPr bwMode="auto">
          <a:xfrm>
            <a:off x="3540694" y="2977988"/>
            <a:ext cx="151951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539552" y="477798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smtClean="0"/>
              <a:t>Fig.1 and </a:t>
            </a:r>
            <a:r>
              <a:rPr lang="en-US" altLang="ja-JP" sz="1400" dirty="0" smtClean="0"/>
              <a:t>2</a:t>
            </a:r>
            <a:r>
              <a:rPr kumimoji="1" lang="en-US" altLang="ja-JP" sz="1400" dirty="0" smtClean="0"/>
              <a:t> Tohoku-DIMM put on the AIRT40. The entrance pupils </a:t>
            </a:r>
            <a:r>
              <a:rPr lang="en-US" altLang="ja-JP" sz="1400" dirty="0" smtClean="0"/>
              <a:t>were </a:t>
            </a:r>
            <a:r>
              <a:rPr kumimoji="1" lang="en-US" altLang="ja-JP" sz="1400" dirty="0" smtClean="0"/>
              <a:t>about 2m above snow surface.</a:t>
            </a:r>
            <a:endParaRPr kumimoji="1" lang="ja-JP" altLang="en-US" sz="1400" dirty="0"/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5148064" y="3284984"/>
            <a:ext cx="0" cy="1279536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5148064" y="3732357"/>
            <a:ext cx="1368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about 2m</a:t>
            </a:r>
            <a:endParaRPr lang="ja-JP" altLang="en-US" sz="1400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514249" y="5373216"/>
            <a:ext cx="6073975" cy="1260000"/>
            <a:chOff x="514249" y="5445224"/>
            <a:chExt cx="6073975" cy="1260000"/>
          </a:xfrm>
        </p:grpSpPr>
        <p:pic>
          <p:nvPicPr>
            <p:cNvPr id="26" name="Picture 3" descr="20110128_030133.JPG"/>
            <p:cNvPicPr>
              <a:picLocks noChangeAspect="1"/>
            </p:cNvPicPr>
            <p:nvPr/>
          </p:nvPicPr>
          <p:blipFill rotWithShape="1">
            <a:blip r:embed="rId5" cstate="print"/>
            <a:srcRect l="28502" t="14416" r="26506" b="5079"/>
            <a:stretch/>
          </p:blipFill>
          <p:spPr>
            <a:xfrm>
              <a:off x="3870576" y="5445224"/>
              <a:ext cx="1056265" cy="1260000"/>
            </a:xfrm>
            <a:prstGeom prst="rect">
              <a:avLst/>
            </a:prstGeom>
          </p:spPr>
        </p:pic>
        <p:pic>
          <p:nvPicPr>
            <p:cNvPr id="28" name="Picture 3" descr="20110121_029992.JPG"/>
            <p:cNvPicPr>
              <a:picLocks noChangeAspect="1"/>
            </p:cNvPicPr>
            <p:nvPr/>
          </p:nvPicPr>
          <p:blipFill rotWithShape="1">
            <a:blip r:embed="rId6" cstate="print"/>
            <a:srcRect l="34903" t="10705" r="17482" b="4532"/>
            <a:stretch/>
          </p:blipFill>
          <p:spPr>
            <a:xfrm>
              <a:off x="1522361" y="5445224"/>
              <a:ext cx="1061688" cy="1260000"/>
            </a:xfrm>
            <a:prstGeom prst="rect">
              <a:avLst/>
            </a:prstGeom>
          </p:spPr>
        </p:pic>
        <p:pic>
          <p:nvPicPr>
            <p:cNvPr id="30" name="Picture 2" descr="C:\Research\okita+2012_A&amp;A\dsc7203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249" y="5445224"/>
              <a:ext cx="1008164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" descr="C:\Users\hirofumi\Desktop\無題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2" r="14755"/>
            <a:stretch/>
          </p:blipFill>
          <p:spPr bwMode="auto">
            <a:xfrm>
              <a:off x="2584049" y="5445224"/>
              <a:ext cx="1286527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18006" t="36500" r="44480" b="18144"/>
            <a:stretch/>
          </p:blipFill>
          <p:spPr bwMode="auto">
            <a:xfrm>
              <a:off x="4926841" y="5445224"/>
              <a:ext cx="1661383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テキスト ボックス 35"/>
          <p:cNvSpPr txBox="1"/>
          <p:nvPr/>
        </p:nvSpPr>
        <p:spPr>
          <a:xfrm>
            <a:off x="6603157" y="5643245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smtClean="0"/>
              <a:t>Fig.4 the </a:t>
            </a:r>
            <a:r>
              <a:rPr lang="en-US" altLang="ja-JP" sz="1400" dirty="0" smtClean="0"/>
              <a:t>16m </a:t>
            </a:r>
            <a:r>
              <a:rPr lang="en-US" altLang="ja-JP" sz="1400" dirty="0"/>
              <a:t>weather mast, SNODAR, HR-CAM, Twin-CAM, and </a:t>
            </a:r>
            <a:r>
              <a:rPr lang="en-US" altLang="ja-JP" sz="1400" dirty="0" smtClean="0"/>
              <a:t>PLATO-F. We set up them at Dome Fuji in this campaign.</a:t>
            </a:r>
          </a:p>
        </p:txBody>
      </p:sp>
      <p:pic>
        <p:nvPicPr>
          <p:cNvPr id="37" name="Picture 2" descr="C:\Private\南極写真\jpg_内陸旅行\DSC_745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707" y="3094184"/>
            <a:ext cx="2591706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テキスト ボックス 37"/>
          <p:cNvSpPr txBox="1"/>
          <p:nvPr/>
        </p:nvSpPr>
        <p:spPr>
          <a:xfrm>
            <a:off x="5832648" y="4705980"/>
            <a:ext cx="2987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smtClean="0"/>
              <a:t>Fig.3 JARE51</a:t>
            </a:r>
            <a:r>
              <a:rPr kumimoji="1" lang="en-US" altLang="ja-JP" sz="1400" baseline="30000" dirty="0" smtClean="0"/>
              <a:t>st</a:t>
            </a:r>
            <a:r>
              <a:rPr kumimoji="1" lang="en-US" altLang="ja-JP" sz="1400" dirty="0" smtClean="0"/>
              <a:t> and JARE52</a:t>
            </a:r>
            <a:r>
              <a:rPr kumimoji="1" lang="en-US" altLang="ja-JP" sz="1400" baseline="30000" dirty="0" smtClean="0"/>
              <a:t>nd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Dome Fuji team members</a:t>
            </a:r>
            <a:endParaRPr kumimoji="1" lang="ja-JP" altLang="en-US" sz="1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403648" y="6525344"/>
            <a:ext cx="1317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(c) </a:t>
            </a:r>
            <a:r>
              <a:rPr kumimoji="1" lang="en-US" altLang="ja-JP" sz="1050" dirty="0" err="1" smtClean="0"/>
              <a:t>Naruhisa</a:t>
            </a:r>
            <a:r>
              <a:rPr kumimoji="1" lang="en-US" altLang="ja-JP" sz="1050" dirty="0" smtClean="0"/>
              <a:t> TAKATO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855040" y="6525344"/>
            <a:ext cx="708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(c) UNSW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518508" y="-10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3/10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/>
              <a:t>Results (1)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15403" r="49179" b="8298"/>
          <a:stretch/>
        </p:blipFill>
        <p:spPr bwMode="auto">
          <a:xfrm>
            <a:off x="431032" y="1701288"/>
            <a:ext cx="3780928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043607" y="1259468"/>
            <a:ext cx="7488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We carried out the seeing observation from January 25 to January 28, </a:t>
            </a:r>
            <a:r>
              <a:rPr lang="en-US" altLang="ja-JP" dirty="0" smtClean="0"/>
              <a:t>2011.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320480" y="1988840"/>
            <a:ext cx="4427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 smtClean="0"/>
              <a:t>   </a:t>
            </a:r>
            <a:r>
              <a:rPr lang="en-US" altLang="ja-JP" b="1" dirty="0" smtClean="0">
                <a:solidFill>
                  <a:srgbClr val="FF0000"/>
                </a:solidFill>
              </a:rPr>
              <a:t>The </a:t>
            </a:r>
            <a:r>
              <a:rPr lang="en-US" altLang="ja-JP" b="1" dirty="0">
                <a:solidFill>
                  <a:srgbClr val="FF0000"/>
                </a:solidFill>
              </a:rPr>
              <a:t>mean </a:t>
            </a:r>
            <a:r>
              <a:rPr lang="en-US" altLang="ja-JP" b="1" dirty="0" smtClean="0">
                <a:solidFill>
                  <a:srgbClr val="FF0000"/>
                </a:solidFill>
              </a:rPr>
              <a:t>was </a:t>
            </a:r>
            <a:r>
              <a:rPr lang="en-US" altLang="ja-JP" b="1" dirty="0">
                <a:solidFill>
                  <a:srgbClr val="FF0000"/>
                </a:solidFill>
              </a:rPr>
              <a:t>1.2</a:t>
            </a:r>
            <a:r>
              <a:rPr lang="en-US" altLang="ja-JP" b="1" dirty="0" smtClean="0">
                <a:solidFill>
                  <a:srgbClr val="FF0000"/>
                </a:solidFill>
              </a:rPr>
              <a:t>” and the </a:t>
            </a:r>
            <a:r>
              <a:rPr lang="en-US" altLang="ja-JP" b="1" dirty="0">
                <a:solidFill>
                  <a:srgbClr val="FF0000"/>
                </a:solidFill>
              </a:rPr>
              <a:t>median </a:t>
            </a:r>
            <a:r>
              <a:rPr lang="en-US" altLang="ja-JP" b="1" dirty="0" smtClean="0">
                <a:solidFill>
                  <a:srgbClr val="FF0000"/>
                </a:solidFill>
              </a:rPr>
              <a:t>was </a:t>
            </a:r>
            <a:r>
              <a:rPr lang="en-US" altLang="ja-JP" b="1" dirty="0">
                <a:solidFill>
                  <a:srgbClr val="FF0000"/>
                </a:solidFill>
              </a:rPr>
              <a:t>1.1</a:t>
            </a:r>
            <a:r>
              <a:rPr lang="en-US" altLang="ja-JP" b="1" dirty="0" smtClean="0">
                <a:solidFill>
                  <a:srgbClr val="FF0000"/>
                </a:solidFill>
              </a:rPr>
              <a:t>”, </a:t>
            </a:r>
            <a:r>
              <a:rPr lang="en-US" altLang="ja-JP" b="1" dirty="0">
                <a:solidFill>
                  <a:srgbClr val="FF0000"/>
                </a:solidFill>
              </a:rPr>
              <a:t>and the 25th and 75th percentiles were 0.83”, and 1.5</a:t>
            </a:r>
            <a:r>
              <a:rPr lang="en-US" altLang="ja-JP" b="1" dirty="0" smtClean="0">
                <a:solidFill>
                  <a:srgbClr val="FF0000"/>
                </a:solidFill>
              </a:rPr>
              <a:t>” in our results</a:t>
            </a:r>
            <a:r>
              <a:rPr lang="en-US" altLang="ja-JP" dirty="0" smtClean="0"/>
              <a:t>. We </a:t>
            </a:r>
            <a:r>
              <a:rPr lang="en-US" altLang="ja-JP" dirty="0" smtClean="0"/>
              <a:t>note that our observation were carried </a:t>
            </a:r>
            <a:r>
              <a:rPr lang="en-US" altLang="ja-JP" dirty="0" smtClean="0"/>
              <a:t>out </a:t>
            </a:r>
            <a:r>
              <a:rPr lang="en-US" altLang="ja-JP" u="sng" dirty="0" smtClean="0"/>
              <a:t>at </a:t>
            </a:r>
            <a:r>
              <a:rPr lang="en-US" altLang="ja-JP" u="sng" dirty="0" smtClean="0"/>
              <a:t>the surface level. </a:t>
            </a:r>
            <a:r>
              <a:rPr lang="en-US" altLang="ja-JP" dirty="0" smtClean="0"/>
              <a:t>Thus these seeing values would be influenced by the surface boundary layer.</a:t>
            </a:r>
            <a:endParaRPr lang="ja-JP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6" t="50000" r="25709" b="34811"/>
          <a:stretch/>
        </p:blipFill>
        <p:spPr bwMode="auto">
          <a:xfrm>
            <a:off x="5436096" y="3861048"/>
            <a:ext cx="1883271" cy="131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431032" y="5930696"/>
            <a:ext cx="8317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dirty="0" smtClean="0"/>
              <a:t>Fig.5 DIMM </a:t>
            </a:r>
            <a:r>
              <a:rPr lang="en-US" altLang="ja-JP" sz="1400" dirty="0"/>
              <a:t>seeing with the wavelength </a:t>
            </a:r>
            <a:r>
              <a:rPr lang="en-US" altLang="ja-JP" sz="1400" dirty="0" smtClean="0"/>
              <a:t> =0.55μm. All measurements were </a:t>
            </a:r>
            <a:r>
              <a:rPr lang="en-US" altLang="ja-JP" sz="1400" dirty="0"/>
              <a:t>curried out during daytime (the Sun didn’t set). We </a:t>
            </a:r>
            <a:r>
              <a:rPr lang="en-US" altLang="ja-JP" sz="1400" dirty="0" smtClean="0"/>
              <a:t>chose the </a:t>
            </a:r>
            <a:r>
              <a:rPr lang="en-US" altLang="ja-JP" sz="1400" dirty="0"/>
              <a:t>exposure times as 1/1,000 second, and the height of the </a:t>
            </a:r>
            <a:r>
              <a:rPr lang="en-US" altLang="ja-JP" sz="1400" dirty="0" smtClean="0"/>
              <a:t>entrance pupils </a:t>
            </a:r>
            <a:r>
              <a:rPr lang="en-US" altLang="ja-JP" sz="1400" dirty="0"/>
              <a:t>of our DIMM were about 2m above snow surface.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88024" y="5157192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Table.2 statistics of our seeing measurements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518508" y="-10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4</a:t>
            </a:r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/10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/>
              <a:t>Results (2)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224445" y="764704"/>
            <a:ext cx="44824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 smtClean="0"/>
              <a:t>   We calculated </a:t>
            </a:r>
            <a:r>
              <a:rPr lang="en-US" altLang="ja-JP" dirty="0"/>
              <a:t>the time dependence of the </a:t>
            </a:r>
            <a:r>
              <a:rPr lang="en-US" altLang="ja-JP" dirty="0" smtClean="0"/>
              <a:t>seeing. We found that </a:t>
            </a:r>
            <a:r>
              <a:rPr lang="en-US" altLang="ja-JP" b="1" dirty="0" smtClean="0">
                <a:solidFill>
                  <a:srgbClr val="FF0000"/>
                </a:solidFill>
              </a:rPr>
              <a:t>the seeing values  change continuously </a:t>
            </a:r>
            <a:r>
              <a:rPr lang="en-US" altLang="ja-JP" b="1" dirty="0">
                <a:solidFill>
                  <a:srgbClr val="FF0000"/>
                </a:solidFill>
              </a:rPr>
              <a:t>and </a:t>
            </a:r>
            <a:r>
              <a:rPr lang="en-US" altLang="ja-JP" b="1" dirty="0" smtClean="0">
                <a:solidFill>
                  <a:srgbClr val="FF0000"/>
                </a:solidFill>
              </a:rPr>
              <a:t>have a minimum </a:t>
            </a:r>
            <a:r>
              <a:rPr lang="en-US" altLang="ja-JP" b="1" dirty="0">
                <a:solidFill>
                  <a:srgbClr val="FF0000"/>
                </a:solidFill>
              </a:rPr>
              <a:t>around 0.7” at about 6 p.m</a:t>
            </a:r>
            <a:r>
              <a:rPr lang="en-US" altLang="ja-JP" dirty="0" smtClean="0"/>
              <a:t>.</a:t>
            </a:r>
          </a:p>
          <a:p>
            <a:pPr algn="just"/>
            <a:r>
              <a:rPr lang="en-US" altLang="ja-JP" dirty="0"/>
              <a:t> </a:t>
            </a:r>
            <a:r>
              <a:rPr lang="en-US" altLang="ja-JP" dirty="0" smtClean="0"/>
              <a:t>  We compared the seeing with some weather parameters obtained by the 16m mast. We also found that </a:t>
            </a:r>
            <a:r>
              <a:rPr lang="en-US" altLang="ja-JP" b="1" dirty="0" smtClean="0">
                <a:solidFill>
                  <a:srgbClr val="FF0000"/>
                </a:solidFill>
              </a:rPr>
              <a:t>the seeing has good correlations with the temperatures and with the wind shear. </a:t>
            </a:r>
            <a:r>
              <a:rPr lang="en-US" altLang="ja-JP" dirty="0"/>
              <a:t>These results </a:t>
            </a:r>
            <a:r>
              <a:rPr lang="en-US" altLang="ja-JP" dirty="0" smtClean="0"/>
              <a:t>support that </a:t>
            </a:r>
            <a:r>
              <a:rPr lang="en-US" altLang="ja-JP" dirty="0"/>
              <a:t>the </a:t>
            </a:r>
            <a:r>
              <a:rPr lang="en-US" altLang="ja-JP" dirty="0" smtClean="0"/>
              <a:t>seeing will be degraded </a:t>
            </a:r>
            <a:r>
              <a:rPr lang="en-US" altLang="ja-JP" dirty="0"/>
              <a:t>by the </a:t>
            </a:r>
            <a:r>
              <a:rPr lang="en-US" altLang="ja-JP" dirty="0" smtClean="0"/>
              <a:t>turbulence near the </a:t>
            </a:r>
            <a:r>
              <a:rPr lang="en-US" altLang="ja-JP" dirty="0"/>
              <a:t>surface boundary </a:t>
            </a:r>
            <a:r>
              <a:rPr lang="en-US" altLang="ja-JP" dirty="0" smtClean="0"/>
              <a:t>layer.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95536" y="4941168"/>
            <a:ext cx="363624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dirty="0" smtClean="0"/>
              <a:t>Fig.6 (</a:t>
            </a:r>
            <a:r>
              <a:rPr lang="en-US" altLang="ja-JP" sz="1400" dirty="0" err="1" smtClean="0"/>
              <a:t>i</a:t>
            </a:r>
            <a:r>
              <a:rPr lang="en-US" altLang="ja-JP" sz="1400" dirty="0"/>
              <a:t>) </a:t>
            </a:r>
            <a:r>
              <a:rPr lang="en-US" altLang="ja-JP" sz="1400" dirty="0" smtClean="0"/>
              <a:t>the </a:t>
            </a:r>
            <a:r>
              <a:rPr lang="en-US" altLang="ja-JP" sz="1400" dirty="0"/>
              <a:t>seeing values </a:t>
            </a:r>
            <a:r>
              <a:rPr lang="en-US" altLang="ja-JP" sz="1400" dirty="0" smtClean="0"/>
              <a:t>versus Dome </a:t>
            </a:r>
            <a:r>
              <a:rPr lang="en-US" altLang="ja-JP" sz="1400" dirty="0"/>
              <a:t>Fuji local </a:t>
            </a:r>
            <a:r>
              <a:rPr lang="en-US" altLang="ja-JP" sz="1400" dirty="0" smtClean="0"/>
              <a:t>time. (</a:t>
            </a:r>
            <a:r>
              <a:rPr lang="en-US" altLang="ja-JP" sz="1400" dirty="0"/>
              <a:t>iii) temperatures with some </a:t>
            </a:r>
            <a:r>
              <a:rPr lang="en-US" altLang="ja-JP" sz="1400" dirty="0" smtClean="0"/>
              <a:t>offsets. (blue is at </a:t>
            </a:r>
            <a:r>
              <a:rPr lang="en-US" altLang="ja-JP" sz="1400" dirty="0"/>
              <a:t>0.3m with -6◦C </a:t>
            </a:r>
            <a:r>
              <a:rPr lang="en-US" altLang="ja-JP" sz="1400" dirty="0" smtClean="0"/>
              <a:t>offset, </a:t>
            </a:r>
            <a:r>
              <a:rPr lang="en-US" altLang="ja-JP" sz="1400" dirty="0"/>
              <a:t>magenta </a:t>
            </a:r>
            <a:r>
              <a:rPr lang="en-US" altLang="ja-JP" sz="1400" dirty="0" smtClean="0"/>
              <a:t>is at 6.5m &amp; </a:t>
            </a:r>
            <a:r>
              <a:rPr lang="en-US" altLang="ja-JP" sz="1400" dirty="0"/>
              <a:t>-3◦</a:t>
            </a:r>
            <a:r>
              <a:rPr lang="en-US" altLang="ja-JP" sz="1400" dirty="0" smtClean="0"/>
              <a:t>C, </a:t>
            </a:r>
            <a:r>
              <a:rPr lang="en-US" altLang="ja-JP" sz="1400" dirty="0"/>
              <a:t>cyan </a:t>
            </a:r>
            <a:r>
              <a:rPr lang="en-US" altLang="ja-JP" sz="1400" dirty="0" smtClean="0"/>
              <a:t>is at 9,5m </a:t>
            </a:r>
            <a:r>
              <a:rPr lang="en-US" altLang="ja-JP" sz="1400" dirty="0"/>
              <a:t>without </a:t>
            </a:r>
            <a:r>
              <a:rPr lang="en-US" altLang="ja-JP" sz="1400" dirty="0" smtClean="0"/>
              <a:t>offset, </a:t>
            </a:r>
            <a:r>
              <a:rPr lang="en-US" altLang="ja-JP" sz="1400" dirty="0"/>
              <a:t>yellow </a:t>
            </a:r>
            <a:r>
              <a:rPr lang="en-US" altLang="ja-JP" sz="1400" dirty="0" smtClean="0"/>
              <a:t>is at 12m &amp; </a:t>
            </a:r>
            <a:r>
              <a:rPr lang="en-US" altLang="ja-JP" sz="1400" dirty="0"/>
              <a:t>+3◦</a:t>
            </a:r>
            <a:r>
              <a:rPr lang="en-US" altLang="ja-JP" sz="1400" dirty="0" smtClean="0"/>
              <a:t>C, </a:t>
            </a:r>
            <a:r>
              <a:rPr lang="en-US" altLang="ja-JP" sz="1400" dirty="0"/>
              <a:t>and black </a:t>
            </a:r>
            <a:r>
              <a:rPr lang="en-US" altLang="ja-JP" sz="1400" dirty="0" smtClean="0"/>
              <a:t>is at 15.8m &amp; </a:t>
            </a:r>
            <a:r>
              <a:rPr lang="en-US" altLang="ja-JP" sz="1400" dirty="0"/>
              <a:t>+6◦</a:t>
            </a:r>
            <a:r>
              <a:rPr lang="en-US" altLang="ja-JP" sz="1400" dirty="0" smtClean="0"/>
              <a:t>C. (iv</a:t>
            </a:r>
            <a:r>
              <a:rPr lang="en-US" altLang="ja-JP" sz="1400" dirty="0"/>
              <a:t>) wind </a:t>
            </a:r>
            <a:r>
              <a:rPr lang="en-US" altLang="ja-JP" sz="1400" dirty="0" smtClean="0"/>
              <a:t>speeds at the </a:t>
            </a:r>
            <a:r>
              <a:rPr lang="en-US" altLang="ja-JP" sz="1400" dirty="0"/>
              <a:t>height of 6.1m </a:t>
            </a:r>
            <a:r>
              <a:rPr lang="en-US" altLang="ja-JP" sz="1400" dirty="0" smtClean="0"/>
              <a:t>(red) and 14.4m (green). </a:t>
            </a:r>
            <a:endParaRPr lang="ja-JP" altLang="en-US" sz="1400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35496" y="1324506"/>
            <a:ext cx="4104456" cy="3621102"/>
            <a:chOff x="287524" y="1320066"/>
            <a:chExt cx="3874070" cy="3416159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287524" y="1320066"/>
              <a:ext cx="3873602" cy="3209755"/>
              <a:chOff x="251520" y="1163060"/>
              <a:chExt cx="3873602" cy="3209755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00" t="11985" r="48819" b="67995"/>
              <a:stretch/>
            </p:blipFill>
            <p:spPr bwMode="auto">
              <a:xfrm>
                <a:off x="323528" y="1163060"/>
                <a:ext cx="3801594" cy="1525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00" t="40524" r="48819" b="40097"/>
              <a:stretch/>
            </p:blipFill>
            <p:spPr bwMode="auto">
              <a:xfrm>
                <a:off x="323528" y="2744439"/>
                <a:ext cx="3801594" cy="1476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正方形/長方形 6"/>
              <p:cNvSpPr/>
              <p:nvPr/>
            </p:nvSpPr>
            <p:spPr>
              <a:xfrm>
                <a:off x="683568" y="2420888"/>
                <a:ext cx="360040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693446" y="2492896"/>
                <a:ext cx="389150" cy="29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0.5</a:t>
                </a:r>
                <a:endParaRPr kumimoji="1" lang="ja-JP" altLang="en-US" sz="2000" dirty="0"/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>
                <a:off x="251520" y="2564904"/>
                <a:ext cx="360040" cy="2357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827584" y="4077072"/>
                <a:ext cx="216024" cy="2957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t="76736" r="48819" b="17448"/>
            <a:stretch/>
          </p:blipFill>
          <p:spPr bwMode="auto">
            <a:xfrm>
              <a:off x="360000" y="4293096"/>
              <a:ext cx="3801594" cy="443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グループ化 16"/>
          <p:cNvGrpSpPr/>
          <p:nvPr/>
        </p:nvGrpSpPr>
        <p:grpSpPr>
          <a:xfrm>
            <a:off x="4272239" y="4005064"/>
            <a:ext cx="4127911" cy="1807910"/>
            <a:chOff x="4272239" y="2564905"/>
            <a:chExt cx="4127911" cy="180791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7" t="30790" r="9665" b="26567"/>
            <a:stretch/>
          </p:blipFill>
          <p:spPr bwMode="auto">
            <a:xfrm>
              <a:off x="4272239" y="2572815"/>
              <a:ext cx="4127911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正方形/長方形 15"/>
            <p:cNvSpPr/>
            <p:nvPr/>
          </p:nvSpPr>
          <p:spPr>
            <a:xfrm>
              <a:off x="6336196" y="2572815"/>
              <a:ext cx="468052" cy="1576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16200000">
              <a:off x="5822441" y="3208158"/>
              <a:ext cx="16250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Wind shear (m/s)</a:t>
              </a:r>
              <a:endParaRPr kumimoji="1" lang="ja-JP" altLang="en-US" dirty="0"/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4193958" y="5805264"/>
            <a:ext cx="44824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dirty="0" smtClean="0"/>
              <a:t>Fig.7 (left) </a:t>
            </a:r>
            <a:r>
              <a:rPr lang="en-US" altLang="ja-JP" sz="1400" dirty="0"/>
              <a:t>The </a:t>
            </a:r>
            <a:r>
              <a:rPr lang="en-US" altLang="ja-JP" sz="1400" dirty="0" err="1"/>
              <a:t>scattergram</a:t>
            </a:r>
            <a:r>
              <a:rPr lang="en-US" altLang="ja-JP" sz="1400" dirty="0"/>
              <a:t> between the seeing and the </a:t>
            </a:r>
            <a:r>
              <a:rPr lang="en-US" altLang="ja-JP" sz="1400" dirty="0" smtClean="0"/>
              <a:t>temperatures. (right) </a:t>
            </a:r>
            <a:r>
              <a:rPr lang="en-US" altLang="ja-JP" sz="1400" dirty="0"/>
              <a:t>The </a:t>
            </a:r>
            <a:r>
              <a:rPr lang="en-US" altLang="ja-JP" sz="1400" dirty="0" err="1"/>
              <a:t>scattergram</a:t>
            </a:r>
            <a:r>
              <a:rPr lang="en-US" altLang="ja-JP" sz="1400" dirty="0"/>
              <a:t> between the seeing and the </a:t>
            </a:r>
            <a:r>
              <a:rPr lang="en-US" altLang="ja-JP" sz="1400" dirty="0" smtClean="0"/>
              <a:t>wind shear.</a:t>
            </a:r>
            <a:endParaRPr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518508" y="-10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5/10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/>
              <a:t>Future seeing measurements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268760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lang="en-US" altLang="ja-JP" b="1" dirty="0" smtClean="0">
                <a:solidFill>
                  <a:srgbClr val="FF0000"/>
                </a:solidFill>
              </a:rPr>
              <a:t>We want to know the seeing above surface boundary layer in winter time</a:t>
            </a:r>
            <a:r>
              <a:rPr lang="en-US" altLang="ja-JP" dirty="0" smtClean="0"/>
              <a:t>.</a:t>
            </a:r>
            <a:r>
              <a:rPr lang="en-US" altLang="ja-JP" b="1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We plan to observe the seeing on </a:t>
            </a:r>
            <a:r>
              <a:rPr lang="en-US" altLang="ja-JP" b="1" dirty="0" smtClean="0">
                <a:solidFill>
                  <a:srgbClr val="FF0000"/>
                </a:solidFill>
              </a:rPr>
              <a:t>the 8m telescope stage</a:t>
            </a:r>
            <a:r>
              <a:rPr lang="en-US" altLang="ja-JP" dirty="0" smtClean="0"/>
              <a:t>, which we are going to construct this year. In winter there are no crews in Dome Fuji station, we have to operate any instruments automatically.</a:t>
            </a:r>
            <a:r>
              <a:rPr lang="en-US" altLang="ja-JP" dirty="0"/>
              <a:t> </a:t>
            </a:r>
            <a:r>
              <a:rPr lang="en-US" altLang="ja-JP" b="1" dirty="0" smtClean="0">
                <a:solidFill>
                  <a:srgbClr val="FF0000"/>
                </a:solidFill>
              </a:rPr>
              <a:t>PLATO-F</a:t>
            </a:r>
            <a:r>
              <a:rPr lang="en-US" altLang="ja-JP" dirty="0" smtClean="0"/>
              <a:t> is the only one answer for this unmanned operation. PLATO-F supplies max.2KW electric powers and the Iridium internet communications. </a:t>
            </a:r>
          </a:p>
          <a:p>
            <a:pPr algn="just"/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 algn="just"/>
            <a:r>
              <a:rPr lang="en-US" altLang="ja-JP" dirty="0" smtClean="0"/>
              <a:t>   We make a new DIMM for unmanned winter-over operation. We call this new telescope  </a:t>
            </a:r>
            <a:r>
              <a:rPr lang="en-US" altLang="ja-JP" b="1" dirty="0" smtClean="0">
                <a:solidFill>
                  <a:srgbClr val="FF0000"/>
                </a:solidFill>
              </a:rPr>
              <a:t>“Dome Fuji DIMM (DF-DIMM)”.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8" y="3916906"/>
            <a:ext cx="2400000" cy="18000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57468" y="5715253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smtClean="0"/>
              <a:t>Fig.8 8m telescope stage </a:t>
            </a:r>
            <a:r>
              <a:rPr lang="en-US" altLang="ja-JP" sz="1400" dirty="0" smtClean="0"/>
              <a:t>and a snow vehicle. This picture shows a test construction at Syowa station. Photo by Hideaki </a:t>
            </a:r>
            <a:r>
              <a:rPr lang="en-US" altLang="ja-JP" sz="1400" dirty="0" smtClean="0"/>
              <a:t>HORIKAWA.</a:t>
            </a:r>
            <a:endParaRPr lang="en-US" altLang="ja-JP" sz="1400" dirty="0" smtClean="0"/>
          </a:p>
        </p:txBody>
      </p:sp>
      <p:pic>
        <p:nvPicPr>
          <p:cNvPr id="15" name="Picture 4" descr="C:\Private\南極写真\jpg_内陸旅行\DSC_7200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4" r="3365"/>
          <a:stretch/>
        </p:blipFill>
        <p:spPr bwMode="auto">
          <a:xfrm>
            <a:off x="3409796" y="3900756"/>
            <a:ext cx="24012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3193772" y="5697450"/>
            <a:ext cx="2736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smtClean="0"/>
              <a:t>Fig.9 PLATO-F </a:t>
            </a:r>
            <a:r>
              <a:rPr lang="en-US" altLang="ja-JP" sz="1400" dirty="0" smtClean="0"/>
              <a:t>at Dome Fuji </a:t>
            </a:r>
            <a:r>
              <a:rPr lang="en-US" altLang="ja-JP" sz="1400" dirty="0" err="1" smtClean="0"/>
              <a:t>Statio</a:t>
            </a:r>
            <a:r>
              <a:rPr lang="en-US" altLang="ja-JP" sz="1400" dirty="0" smtClean="0"/>
              <a:t> in 2010. </a:t>
            </a:r>
            <a:r>
              <a:rPr lang="en-US" altLang="ja-JP" sz="1400" dirty="0" smtClean="0"/>
              <a:t>PLATO-F</a:t>
            </a:r>
            <a:r>
              <a:rPr lang="en-US" altLang="ja-JP" sz="1400" dirty="0" smtClean="0"/>
              <a:t> </a:t>
            </a:r>
            <a:r>
              <a:rPr lang="en-US" altLang="ja-JP" sz="1400" dirty="0" smtClean="0"/>
              <a:t>supplies max</a:t>
            </a:r>
            <a:r>
              <a:rPr lang="en-US" altLang="ja-JP" sz="1400" dirty="0" smtClean="0"/>
              <a:t>. 2kW electric powers </a:t>
            </a:r>
            <a:r>
              <a:rPr lang="en-US" altLang="ja-JP" sz="1400" dirty="0" smtClean="0"/>
              <a:t>and the Iridium internet communication.</a:t>
            </a: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3056428" y="4015949"/>
            <a:ext cx="0" cy="151216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063100" y="4636828"/>
            <a:ext cx="41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8m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6012160" y="3933056"/>
            <a:ext cx="2602364" cy="1800000"/>
            <a:chOff x="6012159" y="3745575"/>
            <a:chExt cx="2602364" cy="1800000"/>
          </a:xfrm>
        </p:grpSpPr>
        <p:pic>
          <p:nvPicPr>
            <p:cNvPr id="2050" name="Picture 2" descr="C:\Research\Antarctica\DOME-F\picture\IMG_166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07" t="5485" r="18399" b="31634"/>
            <a:stretch/>
          </p:blipFill>
          <p:spPr bwMode="auto">
            <a:xfrm>
              <a:off x="7317985" y="3745575"/>
              <a:ext cx="1296538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Research\Antarctica\DOME-F\picture\IMG_1672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1"/>
            <a:stretch/>
          </p:blipFill>
          <p:spPr bwMode="auto">
            <a:xfrm>
              <a:off x="6012159" y="3745575"/>
              <a:ext cx="1303361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テキスト ボックス 23"/>
          <p:cNvSpPr txBox="1"/>
          <p:nvPr/>
        </p:nvSpPr>
        <p:spPr>
          <a:xfrm>
            <a:off x="6012160" y="5748679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smtClean="0"/>
              <a:t>Fig.10 Dome Fuji DIMM (DF-DIMM) for unmanned winter-over operation at Dome Fuji.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518508" y="-10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6/10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/>
              <a:t>DF-DIMM Hardware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36618" y="4149080"/>
            <a:ext cx="6499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2W heaters protect the frosting of the optical windows.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Motors and the electric circuits are heated for -80</a:t>
            </a:r>
            <a:r>
              <a:rPr lang="en-US" altLang="ja-JP" baseline="30000" dirty="0" smtClean="0"/>
              <a:t>o</a:t>
            </a:r>
            <a:r>
              <a:rPr lang="en-US" altLang="ja-JP" dirty="0" smtClean="0"/>
              <a:t>C operation.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LX200 and ST-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were tested in -80</a:t>
            </a:r>
            <a:r>
              <a:rPr lang="en-US" altLang="ja-JP" baseline="30000" dirty="0" smtClean="0"/>
              <a:t>o</a:t>
            </a:r>
            <a:r>
              <a:rPr lang="en-US" altLang="ja-JP" dirty="0" smtClean="0"/>
              <a:t>C environment in a freezer.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21266" y="5289301"/>
            <a:ext cx="6327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/>
              <a:t>The Telescope, the CCDs, and the control PCs need </a:t>
            </a:r>
            <a:r>
              <a:rPr lang="en-US" altLang="ja-JP" b="1" dirty="0" smtClean="0">
                <a:solidFill>
                  <a:srgbClr val="FF0000"/>
                </a:solidFill>
              </a:rPr>
              <a:t>30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W</a:t>
            </a:r>
            <a:r>
              <a:rPr kumimoji="1" lang="en-US" altLang="ja-JP" dirty="0" smtClean="0"/>
              <a:t>. It needs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additional 30W for heaters </a:t>
            </a:r>
            <a:r>
              <a:rPr kumimoji="1" lang="en-US" altLang="ja-JP" dirty="0" smtClean="0"/>
              <a:t>in -</a:t>
            </a:r>
            <a:r>
              <a:rPr kumimoji="1" lang="en-US" altLang="ja-JP" dirty="0" smtClean="0"/>
              <a:t>80</a:t>
            </a:r>
            <a:r>
              <a:rPr kumimoji="1" lang="en-US" altLang="ja-JP" baseline="30000" dirty="0" smtClean="0"/>
              <a:t>o</a:t>
            </a:r>
            <a:r>
              <a:rPr kumimoji="1" lang="en-US" altLang="ja-JP" dirty="0" smtClean="0"/>
              <a:t>C</a:t>
            </a:r>
            <a:r>
              <a:rPr lang="ja-JP" altLang="en-US" dirty="0"/>
              <a:t> </a:t>
            </a:r>
            <a:r>
              <a:rPr kumimoji="1" lang="en-US" altLang="ja-JP" dirty="0" smtClean="0"/>
              <a:t>operation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1980" y="1196752"/>
            <a:ext cx="8326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dirty="0" smtClean="0"/>
              <a:t>   We use Meade LX200AFC-8” telescope and SBIG ST-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 CCD camera for DF-DIMM. </a:t>
            </a:r>
            <a:r>
              <a:rPr lang="en-US" altLang="ja-JP" dirty="0" smtClean="0"/>
              <a:t>These commercial models are relatively low prices and have high reliability. </a:t>
            </a:r>
            <a:r>
              <a:rPr lang="en-US" altLang="ja-JP" b="1" dirty="0" smtClean="0">
                <a:solidFill>
                  <a:srgbClr val="FF0000"/>
                </a:solidFill>
              </a:rPr>
              <a:t>We have to modified them for in the low </a:t>
            </a:r>
            <a:r>
              <a:rPr lang="en-US" altLang="ja-JP" b="1" dirty="0">
                <a:solidFill>
                  <a:srgbClr val="FF0000"/>
                </a:solidFill>
              </a:rPr>
              <a:t>temperature operation. W</a:t>
            </a:r>
            <a:r>
              <a:rPr lang="en-US" altLang="ja-JP" b="1" dirty="0" smtClean="0">
                <a:solidFill>
                  <a:srgbClr val="FF0000"/>
                </a:solidFill>
              </a:rPr>
              <a:t>e replaced grease, bearings, and cables, and we added heaters inside them. After the modification we checked them in a -80</a:t>
            </a:r>
            <a:r>
              <a:rPr lang="en-US" altLang="ja-JP" b="1" baseline="30000" dirty="0" smtClean="0">
                <a:solidFill>
                  <a:srgbClr val="FF0000"/>
                </a:solidFill>
              </a:rPr>
              <a:t>o</a:t>
            </a:r>
            <a:r>
              <a:rPr lang="en-US" altLang="ja-JP" b="1" dirty="0" smtClean="0">
                <a:solidFill>
                  <a:srgbClr val="FF0000"/>
                </a:solidFill>
              </a:rPr>
              <a:t>C freezer.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hirofumi\Desktop\images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70641"/>
            <a:ext cx="684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irofumi\Desktop\IMG_1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79" y="2761199"/>
            <a:ext cx="168006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Research\Antarctica\DOME-F\picture\IMG_16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10" y="5337352"/>
            <a:ext cx="16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2107238" y="6093296"/>
            <a:ext cx="678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smtClean="0"/>
              <a:t>Fig.13 (top) optical windows with 2W heaters,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(middle) motor and circuit with heaters and polyurethane form, (bottom)</a:t>
            </a:r>
            <a:r>
              <a:rPr lang="en-US" altLang="ja-JP" sz="1400" dirty="0"/>
              <a:t> LX200 in a </a:t>
            </a:r>
            <a:r>
              <a:rPr lang="en-US" altLang="ja-JP" sz="1400" dirty="0" smtClean="0"/>
              <a:t>freezer</a:t>
            </a:r>
            <a:endParaRPr lang="en-US" altLang="ja-JP" sz="1400" dirty="0"/>
          </a:p>
        </p:txBody>
      </p:sp>
      <p:pic>
        <p:nvPicPr>
          <p:cNvPr id="1030" name="Picture 6" descr="C:\Research\Antarctica\DOME-F\picture\IMG_1629.JPG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50822" r="14031" b="8217"/>
          <a:stretch/>
        </p:blipFill>
        <p:spPr bwMode="auto">
          <a:xfrm>
            <a:off x="388310" y="4049276"/>
            <a:ext cx="16812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6" t="36983" r="8769" b="36060"/>
          <a:stretch/>
        </p:blipFill>
        <p:spPr bwMode="auto">
          <a:xfrm>
            <a:off x="7039430" y="2620408"/>
            <a:ext cx="1348994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 descr="http://img15.shop-pro.jp/PA01155/709/product/37466482.jpg?201112031641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1833909" cy="175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4510625" y="3615989"/>
            <a:ext cx="1343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smtClean="0"/>
              <a:t>Fig.11 Meade</a:t>
            </a:r>
          </a:p>
          <a:p>
            <a:pPr algn="just"/>
            <a:r>
              <a:rPr kumimoji="1" lang="en-US" altLang="ja-JP" sz="1400" dirty="0" smtClean="0"/>
              <a:t> LX200ACF-8”</a:t>
            </a:r>
            <a:endParaRPr lang="en-US" altLang="ja-JP" sz="1400" dirty="0"/>
          </a:p>
        </p:txBody>
      </p:sp>
      <p:pic>
        <p:nvPicPr>
          <p:cNvPr id="1026" name="Picture 2" descr="C:\Users\hirofumi\Desktop\meade_logo_block.gif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53" y="2561641"/>
            <a:ext cx="702000" cy="7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テキスト ボックス 34"/>
          <p:cNvSpPr txBox="1"/>
          <p:nvPr/>
        </p:nvSpPr>
        <p:spPr>
          <a:xfrm>
            <a:off x="6588224" y="3769295"/>
            <a:ext cx="1343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smtClean="0"/>
              <a:t>Fig.12 SBIG ST-</a:t>
            </a:r>
            <a:r>
              <a:rPr kumimoji="1" lang="en-US" altLang="ja-JP" sz="1400" dirty="0" err="1" smtClean="0"/>
              <a:t>i</a:t>
            </a:r>
            <a:endParaRPr lang="en-US" altLang="ja-JP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518508" y="-10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7/10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/>
              <a:t>DF-DIMM Software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149755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/>
              <a:t>   Two Linux (Ubuntu 11.04) PCs control LX200 and ST-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(s). We made control software using C language, </a:t>
            </a:r>
            <a:r>
              <a:rPr lang="en-US" altLang="ja-JP" dirty="0" err="1" smtClean="0"/>
              <a:t>awk</a:t>
            </a:r>
            <a:r>
              <a:rPr lang="en-US" altLang="ja-JP" dirty="0" smtClean="0"/>
              <a:t> and bash script. </a:t>
            </a:r>
            <a:r>
              <a:rPr lang="en-US" altLang="ja-JP" b="1" dirty="0" smtClean="0">
                <a:solidFill>
                  <a:srgbClr val="FF0000"/>
                </a:solidFill>
              </a:rPr>
              <a:t>The pointing, focusing, and seeing measurements  are curried out automatically by this software.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67544" y="3064892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 smtClean="0"/>
              <a:t>   We </a:t>
            </a:r>
            <a:r>
              <a:rPr lang="en-US" altLang="ja-JP" dirty="0"/>
              <a:t>use </a:t>
            </a:r>
            <a:r>
              <a:rPr lang="en-US" altLang="ja-JP" b="1" dirty="0">
                <a:solidFill>
                  <a:srgbClr val="FF0000"/>
                </a:solidFill>
              </a:rPr>
              <a:t>Canopus</a:t>
            </a:r>
            <a:r>
              <a:rPr lang="en-US" altLang="ja-JP" dirty="0"/>
              <a:t> for seeing measurements. This seeing </a:t>
            </a:r>
            <a:r>
              <a:rPr lang="en-US" altLang="ja-JP" dirty="0" smtClean="0"/>
              <a:t>measurement </a:t>
            </a:r>
            <a:r>
              <a:rPr lang="en-US" altLang="ja-JP" dirty="0"/>
              <a:t>will be </a:t>
            </a:r>
            <a:r>
              <a:rPr lang="en-US" altLang="ja-JP" dirty="0" smtClean="0"/>
              <a:t>repeated. The </a:t>
            </a:r>
            <a:r>
              <a:rPr lang="en-US" altLang="ja-JP" dirty="0"/>
              <a:t>ST-</a:t>
            </a:r>
            <a:r>
              <a:rPr lang="en-US" altLang="ja-JP" dirty="0" err="1"/>
              <a:t>i</a:t>
            </a:r>
            <a:r>
              <a:rPr lang="en-US" altLang="ja-JP" dirty="0"/>
              <a:t> CCD camera takes 30 frames for each measurements. We use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cfitsio</a:t>
            </a:r>
            <a:r>
              <a:rPr lang="en-US" altLang="ja-JP" dirty="0" smtClean="0"/>
              <a:t> for </a:t>
            </a:r>
            <a:r>
              <a:rPr lang="en-US" altLang="ja-JP" dirty="0"/>
              <a:t>pre-reductions </a:t>
            </a:r>
            <a:r>
              <a:rPr lang="en-US" altLang="ja-JP" dirty="0" smtClean="0"/>
              <a:t>of their images. After the pre-reduction we use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Sextractor</a:t>
            </a:r>
            <a:r>
              <a:rPr lang="en-US" altLang="ja-JP" dirty="0" smtClean="0"/>
              <a:t> </a:t>
            </a:r>
            <a:r>
              <a:rPr lang="en-US" altLang="ja-JP" dirty="0"/>
              <a:t>for </a:t>
            </a:r>
            <a:r>
              <a:rPr lang="en-US" altLang="ja-JP" dirty="0" smtClean="0"/>
              <a:t>detecting </a:t>
            </a:r>
            <a:r>
              <a:rPr lang="en-US" altLang="ja-JP" dirty="0"/>
              <a:t>the </a:t>
            </a:r>
            <a:r>
              <a:rPr lang="en-US" altLang="ja-JP" dirty="0" smtClean="0"/>
              <a:t>star positions</a:t>
            </a:r>
            <a:r>
              <a:rPr lang="en-US" altLang="ja-JP" dirty="0"/>
              <a:t>. T</a:t>
            </a:r>
            <a:r>
              <a:rPr lang="en-US" altLang="ja-JP" dirty="0" smtClean="0"/>
              <a:t>he results of the seeing measurement will </a:t>
            </a:r>
            <a:r>
              <a:rPr lang="en-US" altLang="ja-JP" dirty="0"/>
              <a:t>be transported via PLATO-F </a:t>
            </a:r>
            <a:r>
              <a:rPr lang="en-US" altLang="ja-JP" dirty="0" smtClean="0"/>
              <a:t> Iridium communication. </a:t>
            </a:r>
            <a:endParaRPr lang="ja-JP" altLang="en-US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5868144" y="2730129"/>
            <a:ext cx="2520000" cy="3651199"/>
            <a:chOff x="5509134" y="2604697"/>
            <a:chExt cx="2520000" cy="3651199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509134" y="3683533"/>
              <a:ext cx="252000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dirty="0" smtClean="0"/>
                <a:t>take</a:t>
              </a:r>
              <a:r>
                <a:rPr kumimoji="1" lang="en-US" altLang="ja-JP" sz="1400" dirty="0" smtClean="0"/>
                <a:t> 30 frames</a:t>
              </a:r>
              <a:endParaRPr kumimoji="1" lang="ja-JP" altLang="en-US" sz="14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509134" y="4222951"/>
              <a:ext cx="252000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pre-reduction</a:t>
              </a:r>
              <a:endParaRPr kumimoji="1" lang="ja-JP" altLang="en-US" sz="14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509134" y="4762369"/>
              <a:ext cx="252000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detect the star positions</a:t>
              </a:r>
            </a:p>
            <a:p>
              <a:pPr algn="ctr"/>
              <a:r>
                <a:rPr lang="en-US" altLang="ja-JP" sz="1400" dirty="0" smtClean="0"/>
                <a:t>by using </a:t>
              </a:r>
              <a:r>
                <a:rPr lang="en-US" altLang="ja-JP" sz="1400" dirty="0" err="1" smtClean="0"/>
                <a:t>Sextractor</a:t>
              </a:r>
              <a:endParaRPr kumimoji="1" lang="ja-JP" altLang="en-US" sz="14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509134" y="5517232"/>
              <a:ext cx="2520000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/>
                <a:t>calculate the average, variance, and covariance</a:t>
              </a:r>
              <a:r>
                <a:rPr kumimoji="1" lang="en-US" altLang="ja-JP" sz="1400" dirty="0" smtClean="0"/>
                <a:t> of the relative star </a:t>
              </a:r>
              <a:r>
                <a:rPr kumimoji="1" lang="en-US" altLang="ja-JP" sz="1400" dirty="0" err="1" smtClean="0"/>
                <a:t>positons</a:t>
              </a:r>
              <a:endParaRPr kumimoji="1" lang="ja-JP" altLang="en-US" sz="14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509134" y="2604697"/>
              <a:ext cx="252000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Pointing Automatically</a:t>
              </a:r>
              <a:endParaRPr kumimoji="1" lang="ja-JP" altLang="en-US" sz="14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509134" y="3144115"/>
              <a:ext cx="252000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dirty="0" smtClean="0"/>
                <a:t>Focusing Automatically </a:t>
              </a:r>
              <a:endParaRPr kumimoji="1" lang="ja-JP" altLang="en-US" sz="1400" dirty="0"/>
            </a:p>
          </p:txBody>
        </p:sp>
        <p:cxnSp>
          <p:nvCxnSpPr>
            <p:cNvPr id="20" name="直線矢印コネクタ 19"/>
            <p:cNvCxnSpPr>
              <a:stCxn id="15" idx="2"/>
              <a:endCxn id="16" idx="0"/>
            </p:cNvCxnSpPr>
            <p:nvPr/>
          </p:nvCxnSpPr>
          <p:spPr>
            <a:xfrm>
              <a:off x="6769134" y="2912474"/>
              <a:ext cx="0" cy="2316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>
              <a:stCxn id="16" idx="2"/>
              <a:endCxn id="10" idx="0"/>
            </p:cNvCxnSpPr>
            <p:nvPr/>
          </p:nvCxnSpPr>
          <p:spPr>
            <a:xfrm>
              <a:off x="6769134" y="3451892"/>
              <a:ext cx="0" cy="2316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>
              <a:stCxn id="10" idx="2"/>
              <a:endCxn id="12" idx="0"/>
            </p:cNvCxnSpPr>
            <p:nvPr/>
          </p:nvCxnSpPr>
          <p:spPr>
            <a:xfrm>
              <a:off x="6769134" y="3991310"/>
              <a:ext cx="0" cy="2316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>
              <a:stCxn id="12" idx="2"/>
              <a:endCxn id="13" idx="0"/>
            </p:cNvCxnSpPr>
            <p:nvPr/>
          </p:nvCxnSpPr>
          <p:spPr>
            <a:xfrm>
              <a:off x="6769134" y="4530728"/>
              <a:ext cx="0" cy="2316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>
              <a:stCxn id="13" idx="2"/>
              <a:endCxn id="14" idx="0"/>
            </p:cNvCxnSpPr>
            <p:nvPr/>
          </p:nvCxnSpPr>
          <p:spPr>
            <a:xfrm>
              <a:off x="6769134" y="5285589"/>
              <a:ext cx="0" cy="2316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テキスト ボックス 29"/>
          <p:cNvSpPr txBox="1"/>
          <p:nvPr/>
        </p:nvSpPr>
        <p:spPr>
          <a:xfrm>
            <a:off x="3142236" y="6005645"/>
            <a:ext cx="248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Fig.14 </a:t>
            </a:r>
            <a:r>
              <a:rPr lang="en-US" altLang="ja-JP" sz="1400" dirty="0" smtClean="0"/>
              <a:t>overview </a:t>
            </a:r>
            <a:r>
              <a:rPr kumimoji="1" lang="en-US" altLang="ja-JP" sz="1400" dirty="0" smtClean="0"/>
              <a:t>of the software</a:t>
            </a:r>
            <a:endParaRPr kumimoji="1" lang="ja-JP" altLang="en-US" dirty="0"/>
          </a:p>
        </p:txBody>
      </p:sp>
      <p:cxnSp>
        <p:nvCxnSpPr>
          <p:cNvPr id="32" name="カギ線コネクタ 31"/>
          <p:cNvCxnSpPr>
            <a:stCxn id="14" idx="3"/>
            <a:endCxn id="10" idx="3"/>
          </p:cNvCxnSpPr>
          <p:nvPr/>
        </p:nvCxnSpPr>
        <p:spPr>
          <a:xfrm flipV="1">
            <a:off x="8388144" y="3962854"/>
            <a:ext cx="12700" cy="2049142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カギ線コネクタ 33"/>
          <p:cNvCxnSpPr>
            <a:stCxn id="14" idx="2"/>
            <a:endCxn id="15" idx="0"/>
          </p:cNvCxnSpPr>
          <p:nvPr/>
        </p:nvCxnSpPr>
        <p:spPr>
          <a:xfrm rot="5400000" flipH="1">
            <a:off x="5302544" y="4555729"/>
            <a:ext cx="3651199" cy="12700"/>
          </a:xfrm>
          <a:prstGeom prst="bentConnector5">
            <a:avLst>
              <a:gd name="adj1" fmla="val -6261"/>
              <a:gd name="adj2" fmla="val 11721260"/>
              <a:gd name="adj3" fmla="val 10626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8518508" y="-10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8/10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ja-JP" dirty="0" smtClean="0"/>
              <a:t>Comparison with the Hiroshima-DIMM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5" t="28613" r="26828" b="27480"/>
          <a:stretch/>
        </p:blipFill>
        <p:spPr bwMode="auto">
          <a:xfrm>
            <a:off x="4906607" y="4725144"/>
            <a:ext cx="1736067" cy="169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C:\Research\Antarctica\DOME-F\picture\IMG_1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68760"/>
            <a:ext cx="192007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611559" y="1340768"/>
            <a:ext cx="59766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/>
              <a:t>   </a:t>
            </a:r>
            <a:r>
              <a:rPr lang="en-US" altLang="ja-JP" b="1" dirty="0" smtClean="0">
                <a:solidFill>
                  <a:srgbClr val="FF0000"/>
                </a:solidFill>
              </a:rPr>
              <a:t>In order to check </a:t>
            </a:r>
            <a:r>
              <a:rPr lang="en-US" altLang="ja-JP" b="1" dirty="0">
                <a:solidFill>
                  <a:srgbClr val="FF0000"/>
                </a:solidFill>
              </a:rPr>
              <a:t>the accuracy of </a:t>
            </a:r>
            <a:r>
              <a:rPr lang="en-US" altLang="ja-JP" b="1" dirty="0" smtClean="0">
                <a:solidFill>
                  <a:srgbClr val="FF0000"/>
                </a:solidFill>
              </a:rPr>
              <a:t>DF-DIMM, </a:t>
            </a:r>
            <a:r>
              <a:rPr lang="en-US" altLang="ja-JP" b="1" dirty="0">
                <a:solidFill>
                  <a:srgbClr val="FF0000"/>
                </a:solidFill>
              </a:rPr>
              <a:t>w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e compared the seeing values with the </a:t>
            </a:r>
            <a:r>
              <a:rPr lang="en-US" altLang="ja-JP" b="1" dirty="0" smtClean="0">
                <a:solidFill>
                  <a:srgbClr val="FF0000"/>
                </a:solidFill>
              </a:rPr>
              <a:t>Hiroshima-DIMM</a:t>
            </a:r>
            <a:r>
              <a:rPr lang="en-US" altLang="ja-JP" dirty="0" smtClean="0"/>
              <a:t>. By this comparison the seeing obtained by DF-DIMM were good agreement with the Hiroshima’s one. </a:t>
            </a:r>
            <a:r>
              <a:rPr lang="en-US" altLang="ja-JP" dirty="0"/>
              <a:t>W</a:t>
            </a:r>
            <a:r>
              <a:rPr lang="en-US" altLang="ja-JP" dirty="0" smtClean="0"/>
              <a:t>e thought that DF-DIMM seeing </a:t>
            </a:r>
            <a:r>
              <a:rPr lang="en-US" altLang="ja-JP" dirty="0" smtClean="0"/>
              <a:t>values were </a:t>
            </a:r>
            <a:r>
              <a:rPr lang="en-US" altLang="ja-JP" dirty="0" smtClean="0"/>
              <a:t>accurate.</a:t>
            </a:r>
            <a:endParaRPr kumimoji="1" lang="en-US" altLang="ja-JP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08712" y="2744148"/>
            <a:ext cx="2483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smtClean="0"/>
              <a:t>Fig.15 Hiroshima-DIMM (left, dark blue one) and DF-DIMM (right, white one)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98485" y="3933056"/>
            <a:ext cx="3779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FIg.</a:t>
            </a:r>
            <a:r>
              <a:rPr lang="en-US" altLang="ja-JP" sz="1400" dirty="0" smtClean="0"/>
              <a:t>16</a:t>
            </a:r>
            <a:r>
              <a:rPr kumimoji="1" lang="en-US" altLang="ja-JP" sz="1400" dirty="0" smtClean="0"/>
              <a:t> </a:t>
            </a:r>
            <a:r>
              <a:rPr lang="en-US" altLang="ja-JP" sz="1400" dirty="0"/>
              <a:t>T</a:t>
            </a:r>
            <a:r>
              <a:rPr lang="en-US" altLang="ja-JP" sz="1400" dirty="0" smtClean="0"/>
              <a:t>ime series seeing values. Red: Hiroshima- DIMM Blue: New Tohoku DIMM </a:t>
            </a:r>
            <a:r>
              <a:rPr lang="en-US" altLang="ja-JP" sz="1400" dirty="0" smtClean="0"/>
              <a:t>(with offset +1</a:t>
            </a:r>
            <a:r>
              <a:rPr lang="en-US" altLang="ja-JP" sz="1400" dirty="0" smtClean="0"/>
              <a:t>”) 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9332" y="5211197"/>
            <a:ext cx="4247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smtClean="0"/>
              <a:t>Fig.17 (left) The </a:t>
            </a:r>
            <a:r>
              <a:rPr lang="en-US" altLang="ja-JP" sz="1400" dirty="0" err="1"/>
              <a:t>h</a:t>
            </a:r>
            <a:r>
              <a:rPr kumimoji="1" lang="en-US" altLang="ja-JP" sz="1400" dirty="0" err="1" smtClean="0"/>
              <a:t>istgram</a:t>
            </a:r>
            <a:r>
              <a:rPr kumimoji="1" lang="en-US" altLang="ja-JP" sz="1400" dirty="0" smtClean="0"/>
              <a:t> of two DIMMs. </a:t>
            </a:r>
            <a:r>
              <a:rPr lang="en-US" altLang="ja-JP" sz="1400" dirty="0" smtClean="0"/>
              <a:t>Red line means Hiroshima-DIMM and blue one means DF-DIMM. </a:t>
            </a:r>
            <a:endParaRPr lang="en-US" altLang="ja-JP" sz="1400" dirty="0" smtClean="0"/>
          </a:p>
          <a:p>
            <a:pPr algn="just"/>
            <a:r>
              <a:rPr kumimoji="1" lang="en-US" altLang="ja-JP" sz="1400" dirty="0" smtClean="0"/>
              <a:t>(</a:t>
            </a:r>
            <a:r>
              <a:rPr kumimoji="1" lang="en-US" altLang="ja-JP" sz="1400" dirty="0" smtClean="0"/>
              <a:t>right) </a:t>
            </a:r>
            <a:r>
              <a:rPr lang="en-US" altLang="ja-JP" sz="1400" dirty="0" smtClean="0"/>
              <a:t>Correlation map of  DF-DIMM and Hiroshima-DIMM. The correlation coefficient is 0.63.</a:t>
            </a:r>
            <a:endParaRPr kumimoji="1" lang="en-US" altLang="ja-JP" sz="1400" dirty="0" smtClean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809470" y="4764536"/>
            <a:ext cx="1866986" cy="1828559"/>
            <a:chOff x="4067944" y="4973784"/>
            <a:chExt cx="1866986" cy="182855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7" t="27130" r="45129" b="15831"/>
            <a:stretch/>
          </p:blipFill>
          <p:spPr bwMode="auto">
            <a:xfrm>
              <a:off x="4067944" y="4973784"/>
              <a:ext cx="1866986" cy="1695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 rot="16200000">
              <a:off x="3584080" y="5522748"/>
              <a:ext cx="12641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/>
                <a:t>Hiroshima-DIMM</a:t>
              </a:r>
              <a:endParaRPr kumimoji="1" lang="ja-JP" altLang="en-US" sz="12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644008" y="6525344"/>
              <a:ext cx="11786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/>
                <a:t>DF-DIMM</a:t>
              </a:r>
              <a:endParaRPr kumimoji="1" lang="ja-JP" altLang="en-US" sz="1200" dirty="0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578485" y="2924944"/>
            <a:ext cx="4320000" cy="1856304"/>
            <a:chOff x="395536" y="2780928"/>
            <a:chExt cx="4320000" cy="185630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8" t="19164" r="8433" b="15283"/>
            <a:stretch/>
          </p:blipFill>
          <p:spPr bwMode="auto">
            <a:xfrm>
              <a:off x="395536" y="2889916"/>
              <a:ext cx="4320000" cy="1747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683568" y="2780928"/>
              <a:ext cx="403196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/>
                <a:t>DF-DIMM </a:t>
              </a:r>
              <a:r>
                <a:rPr kumimoji="1" lang="en-US" altLang="ja-JP" sz="1200" dirty="0" err="1" smtClean="0"/>
                <a:t>vs</a:t>
              </a:r>
              <a:r>
                <a:rPr kumimoji="1" lang="en-US" altLang="ja-JP" sz="1200" dirty="0" smtClean="0"/>
                <a:t> </a:t>
              </a:r>
              <a:r>
                <a:rPr kumimoji="1" lang="en-US" altLang="ja-JP" sz="1200" dirty="0" err="1" smtClean="0"/>
                <a:t>Hiroshim</a:t>
              </a:r>
              <a:r>
                <a:rPr lang="en-US" altLang="ja-JP" sz="1200" dirty="0" smtClean="0"/>
                <a:t>-DIMM at July 24, 2012</a:t>
              </a:r>
              <a:endParaRPr kumimoji="1" lang="ja-JP" altLang="en-US" sz="1200" dirty="0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8518508" y="-10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9/10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1307</Words>
  <Application>Microsoft Office PowerPoint</Application>
  <PresentationFormat>画面に合わせる (4:3)</PresentationFormat>
  <Paragraphs>107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Dome Fuji Seeing – the Summer Results and the Future Winter-over Observations</vt:lpstr>
      <vt:lpstr>Seeing of the Antarctic Plateau</vt:lpstr>
      <vt:lpstr>JARE52 and Tohoku-DIMM</vt:lpstr>
      <vt:lpstr>Results (1)</vt:lpstr>
      <vt:lpstr>Results (2)</vt:lpstr>
      <vt:lpstr>Future seeing measurements</vt:lpstr>
      <vt:lpstr>DF-DIMM Hardware</vt:lpstr>
      <vt:lpstr>DF-DIMM Software</vt:lpstr>
      <vt:lpstr>Comparison with the Hiroshima-DIMM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 Fuji Seeing – the Summer Result and the Future Winter-over Observation</dc:title>
  <dc:creator>hirofumi</dc:creator>
  <cp:lastModifiedBy>hirofumi</cp:lastModifiedBy>
  <cp:revision>75</cp:revision>
  <dcterms:created xsi:type="dcterms:W3CDTF">2012-08-16T13:22:57Z</dcterms:created>
  <dcterms:modified xsi:type="dcterms:W3CDTF">2012-08-19T23:05:10Z</dcterms:modified>
</cp:coreProperties>
</file>