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68" r:id="rId2"/>
    <p:sldId id="290" r:id="rId3"/>
    <p:sldId id="289" r:id="rId4"/>
    <p:sldId id="318" r:id="rId5"/>
    <p:sldId id="317" r:id="rId6"/>
    <p:sldId id="348" r:id="rId7"/>
    <p:sldId id="347" r:id="rId8"/>
    <p:sldId id="364" r:id="rId9"/>
    <p:sldId id="352" r:id="rId10"/>
    <p:sldId id="365" r:id="rId11"/>
    <p:sldId id="366" r:id="rId12"/>
    <p:sldId id="367" r:id="rId13"/>
    <p:sldId id="369" r:id="rId14"/>
    <p:sldId id="368" r:id="rId15"/>
    <p:sldId id="370" r:id="rId16"/>
    <p:sldId id="322" r:id="rId17"/>
    <p:sldId id="335" r:id="rId18"/>
    <p:sldId id="336" r:id="rId19"/>
    <p:sldId id="339" r:id="rId20"/>
    <p:sldId id="341" r:id="rId21"/>
    <p:sldId id="371" r:id="rId22"/>
    <p:sldId id="372" r:id="rId23"/>
    <p:sldId id="374" r:id="rId24"/>
    <p:sldId id="373" r:id="rId25"/>
    <p:sldId id="350" r:id="rId26"/>
    <p:sldId id="376" r:id="rId27"/>
    <p:sldId id="351" r:id="rId28"/>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60" autoAdjust="0"/>
  </p:normalViewPr>
  <p:slideViewPr>
    <p:cSldViewPr>
      <p:cViewPr varScale="1">
        <p:scale>
          <a:sx n="61" d="100"/>
          <a:sy n="61" d="100"/>
        </p:scale>
        <p:origin x="-72" y="-3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2459746E-168B-488E-8C2B-52416039F4CF}" type="datetimeFigureOut">
              <a:rPr kumimoji="1" lang="ja-JP" altLang="en-US" smtClean="0"/>
              <a:t>2012/2/23</a:t>
            </a:fld>
            <a:endParaRPr kumimoji="1" lang="ja-JP" altLang="en-US"/>
          </a:p>
        </p:txBody>
      </p:sp>
      <p:sp>
        <p:nvSpPr>
          <p:cNvPr id="4" name="フッター プレースホルダー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E8B250F-8DA2-481E-9D77-4E44F3293BE1}" type="slidenum">
              <a:rPr kumimoji="1" lang="ja-JP" altLang="en-US" smtClean="0"/>
              <a:t>‹#›</a:t>
            </a:fld>
            <a:endParaRPr kumimoji="1" lang="ja-JP" altLang="en-US"/>
          </a:p>
        </p:txBody>
      </p:sp>
    </p:spTree>
    <p:extLst>
      <p:ext uri="{BB962C8B-B14F-4D97-AF65-F5344CB8AC3E}">
        <p14:creationId xmlns:p14="http://schemas.microsoft.com/office/powerpoint/2010/main" val="3555810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9CE7FD23-868C-44FA-B883-3EFD69EE33F1}" type="datetimeFigureOut">
              <a:rPr kumimoji="1" lang="ja-JP" altLang="en-US" smtClean="0"/>
              <a:t>2012/2/23</a:t>
            </a:fld>
            <a:endParaRPr kumimoji="1" lang="ja-JP" altLang="en-US"/>
          </a:p>
        </p:txBody>
      </p:sp>
      <p:sp>
        <p:nvSpPr>
          <p:cNvPr id="4" name="スライド イメージ プレースホルダー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0EC2FBBE-DA48-42D2-9F54-45975F9E9893}" type="slidenum">
              <a:rPr kumimoji="1" lang="ja-JP" altLang="en-US" smtClean="0"/>
              <a:t>‹#›</a:t>
            </a:fld>
            <a:endParaRPr kumimoji="1" lang="ja-JP" altLang="en-US"/>
          </a:p>
        </p:txBody>
      </p:sp>
    </p:spTree>
    <p:extLst>
      <p:ext uri="{BB962C8B-B14F-4D97-AF65-F5344CB8AC3E}">
        <p14:creationId xmlns:p14="http://schemas.microsoft.com/office/powerpoint/2010/main" val="42719286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26"/>
          <p:cNvSpPr>
            <a:spLocks noGrp="1" noRot="1" noChangeAspect="1"/>
          </p:cNvSpPr>
          <p:nvPr>
            <p:ph type="sldImg"/>
          </p:nvPr>
        </p:nvSpPr>
        <p:spPr>
          <a:ln/>
        </p:spPr>
      </p:sp>
      <p:sp>
        <p:nvSpPr>
          <p:cNvPr id="36867" name="Rectangle 1027"/>
          <p:cNvSpPr>
            <a:spLocks noGrp="1"/>
          </p:cNvSpPr>
          <p:nvPr>
            <p:ph type="body" idx="1"/>
          </p:nvPr>
        </p:nvSpPr>
        <p:spPr>
          <a:noFill/>
          <a:ln/>
        </p:spPr>
        <p:txBody>
          <a:bodyPr/>
          <a:lstStyle/>
          <a:p>
            <a:endParaRPr lang="ja-JP" altLang="en-US" smtClean="0">
              <a:latin typeface="Arial"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3241396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4140326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1958646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53022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1388059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2817523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2712593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355823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1448692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1896795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C328C8A-350C-4669-B8E8-7866ADDCDFC5}" type="datetimeFigureOut">
              <a:rPr kumimoji="1" lang="ja-JP" altLang="en-US" smtClean="0"/>
              <a:t>2012/2/23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3795569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28C8A-350C-4669-B8E8-7866ADDCDFC5}" type="datetimeFigureOut">
              <a:rPr kumimoji="1" lang="ja-JP" altLang="en-US" smtClean="0"/>
              <a:t>2012/2/23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B3272-386F-455C-B42C-6F519AF3BC6E}" type="slidenum">
              <a:rPr kumimoji="1" lang="ja-JP" altLang="en-US" smtClean="0"/>
              <a:t>‹#›</a:t>
            </a:fld>
            <a:endParaRPr kumimoji="1" lang="ja-JP" altLang="en-US"/>
          </a:p>
        </p:txBody>
      </p:sp>
    </p:spTree>
    <p:extLst>
      <p:ext uri="{BB962C8B-B14F-4D97-AF65-F5344CB8AC3E}">
        <p14:creationId xmlns:p14="http://schemas.microsoft.com/office/powerpoint/2010/main" val="4059522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photo.sankei.jp.msn.com/kodawari/photo?gid=%7b33DFB79E-83F7-40D0-A48E-53A4EE085730%7d"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wm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jpeg"/><Relationship Id="rId4" Type="http://schemas.openxmlformats.org/officeDocument/2006/relationships/image" Target="../media/image45.png"/><Relationship Id="rId9" Type="http://schemas.openxmlformats.org/officeDocument/2006/relationships/image" Target="../media/image5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8275" r="8437"/>
          <a:stretch/>
        </p:blipFill>
        <p:spPr bwMode="auto">
          <a:xfrm>
            <a:off x="0" y="0"/>
            <a:ext cx="9144000" cy="686249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4797" y="62230"/>
            <a:ext cx="4075155" cy="369332"/>
          </a:xfrm>
          <a:prstGeom prst="rect">
            <a:avLst/>
          </a:prstGeom>
          <a:solidFill>
            <a:schemeClr val="tx1">
              <a:lumMod val="85000"/>
              <a:lumOff val="15000"/>
              <a:alpha val="60000"/>
            </a:schemeClr>
          </a:solidFill>
        </p:spPr>
        <p:txBody>
          <a:bodyPr wrap="none" rtlCol="0">
            <a:spAutoFit/>
          </a:bodyPr>
          <a:lstStyle/>
          <a:p>
            <a:pPr algn="just"/>
            <a:r>
              <a:rPr lang="ja-JP" altLang="en-US" dirty="0">
                <a:solidFill>
                  <a:schemeClr val="bg1"/>
                </a:solidFill>
              </a:rPr>
              <a:t>可視赤外線観測装置</a:t>
            </a:r>
            <a:r>
              <a:rPr lang="ja-JP" altLang="en-US" dirty="0" smtClean="0">
                <a:solidFill>
                  <a:schemeClr val="bg1"/>
                </a:solidFill>
              </a:rPr>
              <a:t>技術ワークショップ</a:t>
            </a:r>
            <a:endParaRPr kumimoji="1" lang="ja-JP" altLang="en-US" dirty="0">
              <a:solidFill>
                <a:schemeClr val="bg1"/>
              </a:solidFill>
            </a:endParaRPr>
          </a:p>
        </p:txBody>
      </p:sp>
      <p:sp>
        <p:nvSpPr>
          <p:cNvPr id="9" name="テキスト ボックス 8"/>
          <p:cNvSpPr txBox="1"/>
          <p:nvPr/>
        </p:nvSpPr>
        <p:spPr>
          <a:xfrm>
            <a:off x="292618" y="2023254"/>
            <a:ext cx="8566769" cy="923330"/>
          </a:xfrm>
          <a:prstGeom prst="rect">
            <a:avLst/>
          </a:prstGeom>
          <a:solidFill>
            <a:schemeClr val="tx1">
              <a:lumMod val="85000"/>
              <a:lumOff val="15000"/>
              <a:alpha val="60000"/>
            </a:schemeClr>
          </a:solidFill>
        </p:spPr>
        <p:txBody>
          <a:bodyPr wrap="none" rtlCol="0">
            <a:spAutoFit/>
          </a:bodyPr>
          <a:lstStyle/>
          <a:p>
            <a:r>
              <a:rPr lang="ja-JP" altLang="en-US" sz="5400" dirty="0">
                <a:solidFill>
                  <a:schemeClr val="bg1"/>
                </a:solidFill>
              </a:rPr>
              <a:t>南極ドームふじ基地における</a:t>
            </a:r>
            <a:endParaRPr kumimoji="1" lang="ja-JP" altLang="en-US" sz="5400" dirty="0">
              <a:solidFill>
                <a:schemeClr val="bg1"/>
              </a:solidFill>
            </a:endParaRPr>
          </a:p>
        </p:txBody>
      </p:sp>
      <p:sp>
        <p:nvSpPr>
          <p:cNvPr id="10" name="テキスト ボックス 9"/>
          <p:cNvSpPr txBox="1"/>
          <p:nvPr/>
        </p:nvSpPr>
        <p:spPr>
          <a:xfrm>
            <a:off x="934626" y="3074378"/>
            <a:ext cx="7274748" cy="923330"/>
          </a:xfrm>
          <a:prstGeom prst="rect">
            <a:avLst/>
          </a:prstGeom>
          <a:solidFill>
            <a:schemeClr val="tx1">
              <a:lumMod val="85000"/>
              <a:lumOff val="15000"/>
              <a:alpha val="60000"/>
            </a:schemeClr>
          </a:solidFill>
        </p:spPr>
        <p:txBody>
          <a:bodyPr wrap="none" rtlCol="0">
            <a:spAutoFit/>
          </a:bodyPr>
          <a:lstStyle/>
          <a:p>
            <a:r>
              <a:rPr lang="ja-JP" altLang="en-US" sz="5400" dirty="0">
                <a:solidFill>
                  <a:schemeClr val="bg1"/>
                </a:solidFill>
              </a:rPr>
              <a:t>サイト調査の進捗</a:t>
            </a:r>
            <a:r>
              <a:rPr lang="ja-JP" altLang="en-US" sz="5400" dirty="0" smtClean="0">
                <a:solidFill>
                  <a:schemeClr val="bg1"/>
                </a:solidFill>
              </a:rPr>
              <a:t>と課題</a:t>
            </a:r>
            <a:endParaRPr lang="ja-JP" altLang="en-US" sz="5400" dirty="0">
              <a:solidFill>
                <a:schemeClr val="bg1"/>
              </a:solidFill>
            </a:endParaRPr>
          </a:p>
        </p:txBody>
      </p:sp>
      <p:sp>
        <p:nvSpPr>
          <p:cNvPr id="11" name="テキスト ボックス 10"/>
          <p:cNvSpPr txBox="1"/>
          <p:nvPr/>
        </p:nvSpPr>
        <p:spPr>
          <a:xfrm>
            <a:off x="3950669" y="4839543"/>
            <a:ext cx="1422184" cy="461665"/>
          </a:xfrm>
          <a:prstGeom prst="rect">
            <a:avLst/>
          </a:prstGeom>
          <a:solidFill>
            <a:schemeClr val="tx1">
              <a:lumMod val="85000"/>
              <a:lumOff val="15000"/>
              <a:alpha val="60000"/>
            </a:schemeClr>
          </a:solidFill>
        </p:spPr>
        <p:txBody>
          <a:bodyPr wrap="none" rtlCol="0">
            <a:spAutoFit/>
          </a:bodyPr>
          <a:lstStyle/>
          <a:p>
            <a:pPr algn="ctr"/>
            <a:r>
              <a:rPr kumimoji="1" lang="ja-JP" altLang="en-US" sz="2400" b="1" dirty="0" smtClean="0">
                <a:solidFill>
                  <a:schemeClr val="bg1"/>
                </a:solidFill>
              </a:rPr>
              <a:t>沖田</a:t>
            </a:r>
            <a:r>
              <a:rPr kumimoji="1" lang="ja-JP" altLang="en-US" sz="2400" b="1" dirty="0" smtClean="0">
                <a:solidFill>
                  <a:schemeClr val="bg1"/>
                </a:solidFill>
              </a:rPr>
              <a:t>博文</a:t>
            </a:r>
            <a:endParaRPr kumimoji="1" lang="ja-JP" altLang="en-US" sz="2400" b="1" baseline="30000" dirty="0">
              <a:solidFill>
                <a:schemeClr val="bg1"/>
              </a:solidFill>
            </a:endParaRPr>
          </a:p>
        </p:txBody>
      </p:sp>
      <p:sp>
        <p:nvSpPr>
          <p:cNvPr id="13" name="テキスト ボックス 12"/>
          <p:cNvSpPr txBox="1"/>
          <p:nvPr/>
        </p:nvSpPr>
        <p:spPr>
          <a:xfrm>
            <a:off x="2219433" y="5570854"/>
            <a:ext cx="4785284" cy="307777"/>
          </a:xfrm>
          <a:prstGeom prst="rect">
            <a:avLst/>
          </a:prstGeom>
          <a:solidFill>
            <a:schemeClr val="tx1">
              <a:lumMod val="85000"/>
              <a:lumOff val="15000"/>
              <a:alpha val="60000"/>
            </a:schemeClr>
          </a:solidFill>
        </p:spPr>
        <p:txBody>
          <a:bodyPr wrap="none" rtlCol="0">
            <a:spAutoFit/>
          </a:bodyPr>
          <a:lstStyle/>
          <a:p>
            <a:r>
              <a:rPr lang="ja-JP" altLang="en-US" sz="1400" b="1" i="1" dirty="0" smtClean="0">
                <a:solidFill>
                  <a:schemeClr val="bg1"/>
                </a:solidFill>
              </a:rPr>
              <a:t>東北大学大学院理学研究科天文学専攻　博士課程後期  </a:t>
            </a:r>
            <a:r>
              <a:rPr lang="en-US" altLang="ja-JP" sz="1400" b="1" i="1" dirty="0" smtClean="0">
                <a:solidFill>
                  <a:schemeClr val="bg1"/>
                </a:solidFill>
              </a:rPr>
              <a:t>2</a:t>
            </a:r>
            <a:r>
              <a:rPr lang="ja-JP" altLang="en-US" sz="1400" b="1" i="1" dirty="0" smtClean="0">
                <a:solidFill>
                  <a:schemeClr val="bg1"/>
                </a:solidFill>
              </a:rPr>
              <a:t>年</a:t>
            </a:r>
            <a:endParaRPr lang="en-US" altLang="ja-JP" sz="1400" b="1" i="1" dirty="0">
              <a:solidFill>
                <a:schemeClr val="bg1"/>
              </a:solidFill>
            </a:endParaRPr>
          </a:p>
        </p:txBody>
      </p:sp>
      <p:sp>
        <p:nvSpPr>
          <p:cNvPr id="12" name="テキスト ボックス 11"/>
          <p:cNvSpPr txBox="1"/>
          <p:nvPr/>
        </p:nvSpPr>
        <p:spPr>
          <a:xfrm>
            <a:off x="7236296" y="62230"/>
            <a:ext cx="1696298" cy="369332"/>
          </a:xfrm>
          <a:prstGeom prst="rect">
            <a:avLst/>
          </a:prstGeom>
          <a:solidFill>
            <a:schemeClr val="tx1">
              <a:lumMod val="85000"/>
              <a:lumOff val="15000"/>
              <a:alpha val="60000"/>
            </a:schemeClr>
          </a:solidFill>
        </p:spPr>
        <p:txBody>
          <a:bodyPr wrap="none" rtlCol="0">
            <a:spAutoFit/>
          </a:bodyPr>
          <a:lstStyle/>
          <a:p>
            <a:r>
              <a:rPr kumimoji="1" lang="en-US" altLang="ja-JP" dirty="0" smtClean="0">
                <a:solidFill>
                  <a:schemeClr val="bg1"/>
                </a:solidFill>
              </a:rPr>
              <a:t>2012</a:t>
            </a:r>
            <a:r>
              <a:rPr kumimoji="1" lang="ja-JP" altLang="en-US" dirty="0" smtClean="0">
                <a:solidFill>
                  <a:schemeClr val="bg1"/>
                </a:solidFill>
              </a:rPr>
              <a:t>年</a:t>
            </a:r>
            <a:r>
              <a:rPr kumimoji="1" lang="en-US" altLang="ja-JP" dirty="0" smtClean="0">
                <a:solidFill>
                  <a:schemeClr val="bg1"/>
                </a:solidFill>
              </a:rPr>
              <a:t>2</a:t>
            </a:r>
            <a:r>
              <a:rPr kumimoji="1" lang="ja-JP" altLang="en-US" dirty="0" smtClean="0">
                <a:solidFill>
                  <a:schemeClr val="bg1"/>
                </a:solidFill>
              </a:rPr>
              <a:t>月</a:t>
            </a:r>
            <a:r>
              <a:rPr lang="en-US" altLang="ja-JP" dirty="0" smtClean="0">
                <a:solidFill>
                  <a:schemeClr val="bg1"/>
                </a:solidFill>
              </a:rPr>
              <a:t>23</a:t>
            </a:r>
            <a:r>
              <a:rPr kumimoji="1" lang="ja-JP" altLang="en-US" dirty="0" smtClean="0">
                <a:solidFill>
                  <a:schemeClr val="bg1"/>
                </a:solidFill>
              </a:rPr>
              <a:t>日</a:t>
            </a:r>
            <a:endParaRPr kumimoji="1" lang="ja-JP" altLang="en-US" dirty="0">
              <a:solidFill>
                <a:schemeClr val="bg1"/>
              </a:solidFill>
            </a:endParaRPr>
          </a:p>
        </p:txBody>
      </p:sp>
      <p:sp>
        <p:nvSpPr>
          <p:cNvPr id="16" name="テキスト ボックス 15"/>
          <p:cNvSpPr txBox="1"/>
          <p:nvPr/>
        </p:nvSpPr>
        <p:spPr>
          <a:xfrm>
            <a:off x="3113099" y="6001543"/>
            <a:ext cx="3097323" cy="307777"/>
          </a:xfrm>
          <a:prstGeom prst="rect">
            <a:avLst/>
          </a:prstGeom>
          <a:solidFill>
            <a:schemeClr val="tx1">
              <a:lumMod val="85000"/>
              <a:lumOff val="15000"/>
              <a:alpha val="60000"/>
            </a:schemeClr>
          </a:solidFill>
        </p:spPr>
        <p:txBody>
          <a:bodyPr wrap="none" rtlCol="0">
            <a:spAutoFit/>
          </a:bodyPr>
          <a:lstStyle/>
          <a:p>
            <a:r>
              <a:rPr lang="ja-JP" altLang="en-US" sz="1400" b="1" i="1" dirty="0" smtClean="0">
                <a:solidFill>
                  <a:schemeClr val="bg1"/>
                </a:solidFill>
              </a:rPr>
              <a:t>国立極地研究所 特別共同利用研究員</a:t>
            </a:r>
            <a:endParaRPr kumimoji="1" lang="ja-JP" altLang="en-US" sz="1400" b="1" i="1" dirty="0">
              <a:solidFill>
                <a:schemeClr val="bg1"/>
              </a:solidFill>
            </a:endParaRPr>
          </a:p>
        </p:txBody>
      </p:sp>
    </p:spTree>
    <p:extLst>
      <p:ext uri="{BB962C8B-B14F-4D97-AF65-F5344CB8AC3E}">
        <p14:creationId xmlns:p14="http://schemas.microsoft.com/office/powerpoint/2010/main" val="3072507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2.2 </a:t>
            </a:r>
            <a:r>
              <a:rPr lang="ja-JP" altLang="en-US" sz="3600" dirty="0" smtClean="0">
                <a:latin typeface="+mn-ea"/>
              </a:rPr>
              <a:t>人員輸送</a:t>
            </a:r>
            <a:endParaRPr lang="en-US" altLang="ja-JP" sz="3600" dirty="0" smtClean="0">
              <a:latin typeface="+mn-ea"/>
            </a:endParaRPr>
          </a:p>
        </p:txBody>
      </p:sp>
      <p:sp>
        <p:nvSpPr>
          <p:cNvPr id="4" name="正方形/長方形 3"/>
          <p:cNvSpPr/>
          <p:nvPr/>
        </p:nvSpPr>
        <p:spPr>
          <a:xfrm>
            <a:off x="415094" y="1412776"/>
            <a:ext cx="4156907" cy="1015663"/>
          </a:xfrm>
          <a:prstGeom prst="rect">
            <a:avLst/>
          </a:prstGeom>
        </p:spPr>
        <p:txBody>
          <a:bodyPr wrap="none">
            <a:spAutoFit/>
          </a:bodyPr>
          <a:lstStyle/>
          <a:p>
            <a:r>
              <a:rPr lang="ja-JP" altLang="en-US" sz="2400" dirty="0" smtClean="0"/>
              <a:t>これまでの課題</a:t>
            </a:r>
            <a:endParaRPr lang="en-US" altLang="ja-JP" sz="2400" dirty="0" smtClean="0"/>
          </a:p>
          <a:p>
            <a:r>
              <a:rPr lang="ja-JP" altLang="en-US" dirty="0"/>
              <a:t>　</a:t>
            </a:r>
            <a:r>
              <a:rPr lang="en-US" altLang="ja-JP" dirty="0" smtClean="0"/>
              <a:t>(1)</a:t>
            </a:r>
            <a:r>
              <a:rPr lang="ja-JP" altLang="en-US" dirty="0" smtClean="0"/>
              <a:t>最短で</a:t>
            </a:r>
            <a:r>
              <a:rPr lang="en-US" altLang="ja-JP" dirty="0" smtClean="0"/>
              <a:t>11</a:t>
            </a:r>
            <a:r>
              <a:rPr lang="ja-JP" altLang="en-US" dirty="0" smtClean="0"/>
              <a:t>月下旬～</a:t>
            </a:r>
            <a:r>
              <a:rPr lang="en-US" altLang="ja-JP" dirty="0" smtClean="0"/>
              <a:t>3</a:t>
            </a:r>
            <a:r>
              <a:rPr lang="ja-JP" altLang="en-US" dirty="0" smtClean="0"/>
              <a:t>月下旬まで拘束</a:t>
            </a:r>
            <a:endParaRPr lang="en-US" altLang="ja-JP" dirty="0"/>
          </a:p>
          <a:p>
            <a:r>
              <a:rPr lang="ja-JP" altLang="en-US" dirty="0" smtClean="0"/>
              <a:t>　</a:t>
            </a:r>
            <a:r>
              <a:rPr lang="en-US" altLang="ja-JP" dirty="0" smtClean="0"/>
              <a:t>(2)</a:t>
            </a:r>
            <a:r>
              <a:rPr lang="ja-JP" altLang="en-US" dirty="0" smtClean="0"/>
              <a:t>実際の</a:t>
            </a:r>
            <a:r>
              <a:rPr lang="ja-JP" altLang="en-US" dirty="0"/>
              <a:t>ドームふじ</a:t>
            </a:r>
            <a:r>
              <a:rPr lang="ja-JP" altLang="en-US" dirty="0" smtClean="0"/>
              <a:t>滞在は最大</a:t>
            </a:r>
            <a:r>
              <a:rPr lang="en-US" altLang="ja-JP" dirty="0" smtClean="0"/>
              <a:t>3</a:t>
            </a:r>
            <a:r>
              <a:rPr lang="ja-JP" altLang="en-US" dirty="0" smtClean="0"/>
              <a:t>週間</a:t>
            </a:r>
            <a:endParaRPr lang="en-US" altLang="ja-JP" dirty="0"/>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38187" y="3009726"/>
            <a:ext cx="4752528" cy="1200329"/>
          </a:xfrm>
          <a:prstGeom prst="rect">
            <a:avLst/>
          </a:prstGeom>
          <a:noFill/>
        </p:spPr>
        <p:txBody>
          <a:bodyPr wrap="square" rtlCol="0">
            <a:spAutoFit/>
          </a:bodyPr>
          <a:lstStyle/>
          <a:p>
            <a:r>
              <a:rPr lang="ja-JP" altLang="en-US" dirty="0" smtClean="0"/>
              <a:t>・</a:t>
            </a:r>
            <a:r>
              <a:rPr lang="en-US" altLang="ja-JP" dirty="0" smtClean="0"/>
              <a:t>DROMLAN</a:t>
            </a:r>
            <a:r>
              <a:rPr lang="ja-JP" altLang="en-US" dirty="0" smtClean="0"/>
              <a:t>広域航空網による</a:t>
            </a:r>
            <a:r>
              <a:rPr lang="en-US" altLang="ja-JP" dirty="0" smtClean="0"/>
              <a:t>S16</a:t>
            </a:r>
            <a:r>
              <a:rPr lang="ja-JP" altLang="en-US" dirty="0" smtClean="0"/>
              <a:t>アクセス</a:t>
            </a:r>
            <a:endParaRPr lang="en-US" altLang="ja-JP" dirty="0" smtClean="0"/>
          </a:p>
          <a:p>
            <a:r>
              <a:rPr lang="ja-JP" altLang="en-US" dirty="0" smtClean="0"/>
              <a:t>・将来はドームふじ基地へダイレクトにアクセス</a:t>
            </a:r>
            <a:endParaRPr lang="en-US" altLang="ja-JP" dirty="0" smtClean="0"/>
          </a:p>
          <a:p>
            <a:r>
              <a:rPr lang="en-US" altLang="ja-JP" dirty="0" smtClean="0">
                <a:sym typeface="Wingdings" pitchFamily="2" charset="2"/>
              </a:rPr>
              <a:t></a:t>
            </a:r>
            <a:r>
              <a:rPr lang="ja-JP" altLang="en-US" b="1" dirty="0" smtClean="0">
                <a:solidFill>
                  <a:srgbClr val="FF0000"/>
                </a:solidFill>
                <a:sym typeface="Wingdings" pitchFamily="2" charset="2"/>
              </a:rPr>
              <a:t>観測期間は</a:t>
            </a:r>
            <a:r>
              <a:rPr lang="en-US" altLang="ja-JP" b="1" dirty="0" smtClean="0">
                <a:solidFill>
                  <a:srgbClr val="FF0000"/>
                </a:solidFill>
                <a:sym typeface="Wingdings" pitchFamily="2" charset="2"/>
              </a:rPr>
              <a:t>2</a:t>
            </a:r>
            <a:r>
              <a:rPr lang="ja-JP" altLang="en-US" b="1" dirty="0" smtClean="0">
                <a:solidFill>
                  <a:srgbClr val="FF0000"/>
                </a:solidFill>
                <a:sym typeface="Wingdings" pitchFamily="2" charset="2"/>
              </a:rPr>
              <a:t>～</a:t>
            </a:r>
            <a:r>
              <a:rPr lang="en-US" altLang="ja-JP" b="1" dirty="0" smtClean="0">
                <a:solidFill>
                  <a:srgbClr val="FF0000"/>
                </a:solidFill>
                <a:sym typeface="Wingdings" pitchFamily="2" charset="2"/>
              </a:rPr>
              <a:t>3</a:t>
            </a:r>
            <a:r>
              <a:rPr lang="ja-JP" altLang="en-US" b="1" dirty="0" smtClean="0">
                <a:solidFill>
                  <a:srgbClr val="FF0000"/>
                </a:solidFill>
                <a:sym typeface="Wingdings" pitchFamily="2" charset="2"/>
              </a:rPr>
              <a:t>ヶ月</a:t>
            </a:r>
            <a:r>
              <a:rPr lang="en-US" altLang="ja-JP" b="1" dirty="0" smtClean="0">
                <a:solidFill>
                  <a:srgbClr val="FF0000"/>
                </a:solidFill>
                <a:sym typeface="Wingdings" pitchFamily="2" charset="2"/>
              </a:rPr>
              <a:t>(</a:t>
            </a:r>
            <a:r>
              <a:rPr lang="ja-JP" altLang="en-US" b="1" dirty="0" smtClean="0">
                <a:solidFill>
                  <a:srgbClr val="FF0000"/>
                </a:solidFill>
                <a:sym typeface="Wingdings" pitchFamily="2" charset="2"/>
              </a:rPr>
              <a:t>夏隊</a:t>
            </a:r>
            <a:r>
              <a:rPr lang="en-US" altLang="ja-JP" b="1" dirty="0" smtClean="0">
                <a:solidFill>
                  <a:srgbClr val="FF0000"/>
                </a:solidFill>
                <a:sym typeface="Wingdings" pitchFamily="2" charset="2"/>
              </a:rPr>
              <a:t>)</a:t>
            </a:r>
            <a:r>
              <a:rPr lang="ja-JP" altLang="en-US" dirty="0" err="1" smtClean="0">
                <a:sym typeface="Wingdings" pitchFamily="2" charset="2"/>
              </a:rPr>
              <a:t>、</a:t>
            </a:r>
            <a:r>
              <a:rPr lang="en-US" altLang="ja-JP" dirty="0" smtClean="0">
                <a:sym typeface="Wingdings" pitchFamily="2" charset="2"/>
              </a:rPr>
              <a:t>12</a:t>
            </a:r>
            <a:r>
              <a:rPr lang="ja-JP" altLang="en-US" dirty="0" smtClean="0">
                <a:sym typeface="Wingdings" pitchFamily="2" charset="2"/>
              </a:rPr>
              <a:t>ヶ月</a:t>
            </a:r>
            <a:r>
              <a:rPr lang="en-US" altLang="ja-JP" dirty="0" smtClean="0">
                <a:sym typeface="Wingdings" pitchFamily="2" charset="2"/>
              </a:rPr>
              <a:t>(</a:t>
            </a:r>
            <a:r>
              <a:rPr lang="ja-JP" altLang="en-US" dirty="0" smtClean="0">
                <a:sym typeface="Wingdings" pitchFamily="2" charset="2"/>
              </a:rPr>
              <a:t>越冬</a:t>
            </a:r>
            <a:r>
              <a:rPr lang="en-US" altLang="ja-JP" dirty="0" smtClean="0">
                <a:sym typeface="Wingdings" pitchFamily="2" charset="2"/>
              </a:rPr>
              <a:t>)</a:t>
            </a:r>
            <a:endParaRPr lang="en-US" altLang="ja-JP" dirty="0" smtClean="0"/>
          </a:p>
          <a:p>
            <a:endParaRPr lang="en-US" altLang="ja-JP" dirty="0" smtClean="0"/>
          </a:p>
        </p:txBody>
      </p:sp>
      <p:sp>
        <p:nvSpPr>
          <p:cNvPr id="17" name="テキスト ボックス 16"/>
          <p:cNvSpPr txBox="1"/>
          <p:nvPr/>
        </p:nvSpPr>
        <p:spPr>
          <a:xfrm>
            <a:off x="1168625" y="6366514"/>
            <a:ext cx="3350597" cy="369332"/>
          </a:xfrm>
          <a:prstGeom prst="rect">
            <a:avLst/>
          </a:prstGeom>
          <a:noFill/>
        </p:spPr>
        <p:txBody>
          <a:bodyPr wrap="none" rtlCol="0">
            <a:spAutoFit/>
          </a:bodyPr>
          <a:lstStyle/>
          <a:p>
            <a:r>
              <a:rPr kumimoji="1" lang="en-US" altLang="ja-JP" dirty="0" smtClean="0"/>
              <a:t>S17</a:t>
            </a:r>
            <a:r>
              <a:rPr kumimoji="1" lang="ja-JP" altLang="en-US" dirty="0" smtClean="0"/>
              <a:t>航空拠点でのバスラーターボ</a:t>
            </a:r>
            <a:endParaRPr kumimoji="1" lang="ja-JP" altLang="en-US" dirty="0"/>
          </a:p>
        </p:txBody>
      </p:sp>
      <p:pic>
        <p:nvPicPr>
          <p:cNvPr id="12" name="Picture 4"/>
          <p:cNvPicPr>
            <a:picLocks noChangeAspect="1" noChangeArrowheads="1"/>
          </p:cNvPicPr>
          <p:nvPr/>
        </p:nvPicPr>
        <p:blipFill>
          <a:blip r:embed="rId2" cstate="print"/>
          <a:srcRect/>
          <a:stretch>
            <a:fillRect/>
          </a:stretch>
        </p:blipFill>
        <p:spPr bwMode="auto">
          <a:xfrm>
            <a:off x="4847192" y="1149189"/>
            <a:ext cx="2834646" cy="18000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6264515" y="2571391"/>
            <a:ext cx="2700000" cy="1800000"/>
          </a:xfrm>
          <a:prstGeom prst="rect">
            <a:avLst/>
          </a:prstGeom>
          <a:noFill/>
          <a:ln w="9525">
            <a:noFill/>
            <a:miter lim="800000"/>
            <a:headEnd/>
            <a:tailEnd/>
          </a:ln>
        </p:spPr>
      </p:pic>
      <p:pic>
        <p:nvPicPr>
          <p:cNvPr id="14" name="Picture 2"/>
          <p:cNvPicPr>
            <a:picLocks noChangeAspect="1" noChangeArrowheads="1"/>
          </p:cNvPicPr>
          <p:nvPr/>
        </p:nvPicPr>
        <p:blipFill rotWithShape="1">
          <a:blip r:embed="rId4" cstate="print"/>
          <a:srcRect l="30744" t="46666" r="12307"/>
          <a:stretch/>
        </p:blipFill>
        <p:spPr bwMode="auto">
          <a:xfrm>
            <a:off x="4847192" y="4050995"/>
            <a:ext cx="2489556" cy="2500185"/>
          </a:xfrm>
          <a:prstGeom prst="rect">
            <a:avLst/>
          </a:prstGeom>
          <a:noFill/>
          <a:ln w="9525">
            <a:solidFill>
              <a:schemeClr val="tx1"/>
            </a:solidFill>
            <a:miter lim="800000"/>
            <a:headEnd/>
            <a:tailEnd/>
          </a:ln>
        </p:spPr>
      </p:pic>
      <p:pic>
        <p:nvPicPr>
          <p:cNvPr id="3074" name="Picture 2" descr="http://photo.sankei.jp.msn.com/kodawari/data/2011/shirase/0528dromlan/dromlan/~/media/kodawari/2011/shirase/0528dromlan/あドロムラン5.jpg?mh=581&amp;mw=64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045966"/>
            <a:ext cx="4117020" cy="233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93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2.3 </a:t>
            </a:r>
            <a:r>
              <a:rPr lang="ja-JP" altLang="en-US" sz="3600" dirty="0" smtClean="0">
                <a:latin typeface="+mn-ea"/>
              </a:rPr>
              <a:t>電力</a:t>
            </a:r>
            <a:endParaRPr lang="en-US" altLang="ja-JP" sz="3600" dirty="0" smtClean="0">
              <a:latin typeface="+mn-ea"/>
            </a:endParaRPr>
          </a:p>
        </p:txBody>
      </p:sp>
      <p:sp>
        <p:nvSpPr>
          <p:cNvPr id="4" name="正方形/長方形 3"/>
          <p:cNvSpPr/>
          <p:nvPr/>
        </p:nvSpPr>
        <p:spPr>
          <a:xfrm>
            <a:off x="415094" y="1412776"/>
            <a:ext cx="4536819" cy="1015663"/>
          </a:xfrm>
          <a:prstGeom prst="rect">
            <a:avLst/>
          </a:prstGeom>
        </p:spPr>
        <p:txBody>
          <a:bodyPr wrap="none">
            <a:spAutoFit/>
          </a:bodyPr>
          <a:lstStyle/>
          <a:p>
            <a:r>
              <a:rPr lang="ja-JP" altLang="en-US" sz="2400" dirty="0" smtClean="0"/>
              <a:t>これまでの課題</a:t>
            </a:r>
            <a:endParaRPr lang="en-US" altLang="ja-JP" sz="2400" dirty="0" smtClean="0"/>
          </a:p>
          <a:p>
            <a:r>
              <a:rPr lang="ja-JP" altLang="en-US" dirty="0"/>
              <a:t>　</a:t>
            </a:r>
            <a:r>
              <a:rPr lang="en-US" altLang="ja-JP" dirty="0" smtClean="0"/>
              <a:t>(1)</a:t>
            </a:r>
            <a:r>
              <a:rPr lang="ja-JP" altLang="en-US" dirty="0" smtClean="0"/>
              <a:t>現在のドームふじ基地は無人</a:t>
            </a:r>
            <a:endParaRPr lang="en-US" altLang="ja-JP" dirty="0" smtClean="0"/>
          </a:p>
          <a:p>
            <a:r>
              <a:rPr lang="ja-JP" altLang="en-US" dirty="0" smtClean="0"/>
              <a:t>　</a:t>
            </a:r>
            <a:r>
              <a:rPr lang="en-US" altLang="ja-JP" dirty="0" smtClean="0"/>
              <a:t>(2)</a:t>
            </a:r>
            <a:r>
              <a:rPr lang="ja-JP" altLang="en-US" dirty="0" smtClean="0"/>
              <a:t>そもそも冬期の無人発電システムが無い</a:t>
            </a:r>
            <a:endParaRPr lang="en-US" altLang="ja-JP" dirty="0"/>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38187" y="3009726"/>
            <a:ext cx="4752528" cy="646331"/>
          </a:xfrm>
          <a:prstGeom prst="rect">
            <a:avLst/>
          </a:prstGeom>
          <a:noFill/>
        </p:spPr>
        <p:txBody>
          <a:bodyPr wrap="square" rtlCol="0">
            <a:spAutoFit/>
          </a:bodyPr>
          <a:lstStyle/>
          <a:p>
            <a:r>
              <a:rPr lang="ja-JP" altLang="en-US" dirty="0" smtClean="0"/>
              <a:t>・オーストラリア</a:t>
            </a:r>
            <a:r>
              <a:rPr lang="en-US" altLang="ja-JP" dirty="0" smtClean="0"/>
              <a:t>UNSW</a:t>
            </a:r>
            <a:r>
              <a:rPr lang="ja-JP" altLang="en-US" dirty="0" smtClean="0"/>
              <a:t>大学開発の</a:t>
            </a:r>
            <a:r>
              <a:rPr lang="en-US" altLang="ja-JP" b="1" dirty="0" smtClean="0">
                <a:solidFill>
                  <a:srgbClr val="FF0000"/>
                </a:solidFill>
              </a:rPr>
              <a:t>PLATO-F</a:t>
            </a:r>
          </a:p>
          <a:p>
            <a:r>
              <a:rPr lang="ja-JP" altLang="en-US" dirty="0"/>
              <a:t>　</a:t>
            </a:r>
            <a:r>
              <a:rPr lang="en-US" altLang="ja-JP" dirty="0" smtClean="0"/>
              <a:t>6,000L</a:t>
            </a:r>
            <a:r>
              <a:rPr lang="ja-JP" altLang="en-US" dirty="0" smtClean="0"/>
              <a:t>の</a:t>
            </a:r>
            <a:r>
              <a:rPr lang="en-US" altLang="ja-JP" dirty="0" smtClean="0"/>
              <a:t>Jet-A1</a:t>
            </a:r>
            <a:r>
              <a:rPr lang="ja-JP" altLang="en-US" dirty="0" smtClean="0"/>
              <a:t>航空燃料で</a:t>
            </a:r>
            <a:r>
              <a:rPr lang="en-US" altLang="ja-JP" b="1" dirty="0" smtClean="0">
                <a:solidFill>
                  <a:srgbClr val="FF0000"/>
                </a:solidFill>
              </a:rPr>
              <a:t>1KW</a:t>
            </a:r>
            <a:r>
              <a:rPr lang="ja-JP" altLang="en-US" b="1" dirty="0" smtClean="0">
                <a:solidFill>
                  <a:srgbClr val="FF0000"/>
                </a:solidFill>
              </a:rPr>
              <a:t>を</a:t>
            </a:r>
            <a:r>
              <a:rPr lang="en-US" altLang="ja-JP" b="1" dirty="0" smtClean="0">
                <a:solidFill>
                  <a:srgbClr val="FF0000"/>
                </a:solidFill>
              </a:rPr>
              <a:t>600</a:t>
            </a:r>
            <a:r>
              <a:rPr lang="ja-JP" altLang="en-US" b="1" dirty="0" smtClean="0">
                <a:solidFill>
                  <a:srgbClr val="FF0000"/>
                </a:solidFill>
              </a:rPr>
              <a:t>日</a:t>
            </a:r>
            <a:r>
              <a:rPr lang="ja-JP" altLang="en-US" dirty="0" smtClean="0"/>
              <a:t>供給</a:t>
            </a:r>
            <a:endParaRPr lang="en-US" altLang="ja-JP" dirty="0" smtClean="0"/>
          </a:p>
        </p:txBody>
      </p:sp>
      <p:sp>
        <p:nvSpPr>
          <p:cNvPr id="2" name="テキスト ボックス 1"/>
          <p:cNvSpPr txBox="1"/>
          <p:nvPr/>
        </p:nvSpPr>
        <p:spPr>
          <a:xfrm>
            <a:off x="5050980" y="5526498"/>
            <a:ext cx="3726160" cy="923330"/>
          </a:xfrm>
          <a:prstGeom prst="rect">
            <a:avLst/>
          </a:prstGeom>
          <a:noFill/>
        </p:spPr>
        <p:txBody>
          <a:bodyPr wrap="square" rtlCol="0">
            <a:spAutoFit/>
          </a:bodyPr>
          <a:lstStyle/>
          <a:p>
            <a:pPr algn="just"/>
            <a:r>
              <a:rPr kumimoji="1" lang="ja-JP" altLang="en-US" dirty="0" smtClean="0"/>
              <a:t>越冬基地が出来れば電力の問題は一応解決。但し</a:t>
            </a:r>
            <a:r>
              <a:rPr lang="ja-JP" altLang="en-US" dirty="0"/>
              <a:t>、</a:t>
            </a:r>
            <a:r>
              <a:rPr kumimoji="1" lang="ja-JP" altLang="en-US" dirty="0" smtClean="0"/>
              <a:t>発電量は燃料の輸送量に依存する。</a:t>
            </a:r>
            <a:endParaRPr kumimoji="1" lang="en-US" altLang="ja-JP" dirty="0" smtClean="0"/>
          </a:p>
        </p:txBody>
      </p:sp>
      <p:pic>
        <p:nvPicPr>
          <p:cNvPr id="15" name="Picture 2"/>
          <p:cNvPicPr>
            <a:picLocks noChangeAspect="1" noChangeArrowheads="1"/>
          </p:cNvPicPr>
          <p:nvPr/>
        </p:nvPicPr>
        <p:blipFill>
          <a:blip r:embed="rId2" cstate="print"/>
          <a:srcRect/>
          <a:stretch>
            <a:fillRect/>
          </a:stretch>
        </p:blipFill>
        <p:spPr bwMode="auto">
          <a:xfrm rot="16200000">
            <a:off x="6088180" y="1317363"/>
            <a:ext cx="1550436" cy="2325654"/>
          </a:xfrm>
          <a:prstGeom prst="rect">
            <a:avLst/>
          </a:prstGeom>
          <a:noFill/>
          <a:ln w="9525">
            <a:noFill/>
            <a:miter lim="800000"/>
            <a:headEnd/>
            <a:tailEnd/>
          </a:ln>
        </p:spPr>
      </p:pic>
      <p:pic>
        <p:nvPicPr>
          <p:cNvPr id="16" name="Picture 3" descr="20110114_031525.JPG"/>
          <p:cNvPicPr>
            <a:picLocks noChangeAspect="1"/>
          </p:cNvPicPr>
          <p:nvPr/>
        </p:nvPicPr>
        <p:blipFill>
          <a:blip r:embed="rId3" cstate="print"/>
          <a:stretch>
            <a:fillRect/>
          </a:stretch>
        </p:blipFill>
        <p:spPr>
          <a:xfrm>
            <a:off x="5700571" y="3573016"/>
            <a:ext cx="2426979" cy="1617986"/>
          </a:xfrm>
          <a:prstGeom prst="rect">
            <a:avLst/>
          </a:prstGeom>
        </p:spPr>
      </p:pic>
      <p:sp>
        <p:nvSpPr>
          <p:cNvPr id="18" name="テキスト ボックス 17"/>
          <p:cNvSpPr txBox="1"/>
          <p:nvPr/>
        </p:nvSpPr>
        <p:spPr>
          <a:xfrm>
            <a:off x="5703755" y="4900278"/>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19" name="テキスト ボックス 18"/>
          <p:cNvSpPr txBox="1"/>
          <p:nvPr/>
        </p:nvSpPr>
        <p:spPr>
          <a:xfrm>
            <a:off x="6809243" y="3039384"/>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pic>
        <p:nvPicPr>
          <p:cNvPr id="20" name="Picture 2"/>
          <p:cNvPicPr>
            <a:picLocks noChangeAspect="1" noChangeArrowheads="1"/>
          </p:cNvPicPr>
          <p:nvPr/>
        </p:nvPicPr>
        <p:blipFill>
          <a:blip r:embed="rId4" cstate="print"/>
          <a:srcRect/>
          <a:stretch>
            <a:fillRect/>
          </a:stretch>
        </p:blipFill>
        <p:spPr bwMode="auto">
          <a:xfrm>
            <a:off x="674807" y="3745162"/>
            <a:ext cx="4017392" cy="2520000"/>
          </a:xfrm>
          <a:prstGeom prst="rect">
            <a:avLst/>
          </a:prstGeom>
          <a:noFill/>
          <a:ln w="9525">
            <a:noFill/>
            <a:miter lim="800000"/>
            <a:headEnd/>
            <a:tailEnd/>
          </a:ln>
        </p:spPr>
      </p:pic>
      <p:sp>
        <p:nvSpPr>
          <p:cNvPr id="21" name="正方形/長方形 20"/>
          <p:cNvSpPr/>
          <p:nvPr/>
        </p:nvSpPr>
        <p:spPr>
          <a:xfrm>
            <a:off x="2814451" y="6265162"/>
            <a:ext cx="950388" cy="369332"/>
          </a:xfrm>
          <a:prstGeom prst="rect">
            <a:avLst/>
          </a:prstGeom>
        </p:spPr>
        <p:txBody>
          <a:bodyPr wrap="none">
            <a:spAutoFit/>
          </a:bodyPr>
          <a:lstStyle/>
          <a:p>
            <a:r>
              <a:rPr lang="en-US" altLang="ja-JP" dirty="0" smtClean="0"/>
              <a:t>PLATO-F</a:t>
            </a:r>
            <a:endParaRPr lang="en-US" altLang="ja-JP" dirty="0"/>
          </a:p>
        </p:txBody>
      </p:sp>
    </p:spTree>
    <p:extLst>
      <p:ext uri="{BB962C8B-B14F-4D97-AF65-F5344CB8AC3E}">
        <p14:creationId xmlns:p14="http://schemas.microsoft.com/office/powerpoint/2010/main" val="3094880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2.4 </a:t>
            </a:r>
            <a:r>
              <a:rPr lang="ja-JP" altLang="en-US" sz="3600" dirty="0" smtClean="0">
                <a:latin typeface="+mn-ea"/>
              </a:rPr>
              <a:t>通信</a:t>
            </a:r>
            <a:endParaRPr lang="en-US" altLang="ja-JP" sz="3600" dirty="0" smtClean="0">
              <a:latin typeface="+mn-ea"/>
            </a:endParaRPr>
          </a:p>
        </p:txBody>
      </p:sp>
      <p:sp>
        <p:nvSpPr>
          <p:cNvPr id="4" name="正方形/長方形 3"/>
          <p:cNvSpPr/>
          <p:nvPr/>
        </p:nvSpPr>
        <p:spPr>
          <a:xfrm>
            <a:off x="415094" y="1412776"/>
            <a:ext cx="4910768" cy="2123658"/>
          </a:xfrm>
          <a:prstGeom prst="rect">
            <a:avLst/>
          </a:prstGeom>
        </p:spPr>
        <p:txBody>
          <a:bodyPr wrap="none">
            <a:spAutoFit/>
          </a:bodyPr>
          <a:lstStyle/>
          <a:p>
            <a:r>
              <a:rPr lang="ja-JP" altLang="en-US" sz="2400" dirty="0" smtClean="0"/>
              <a:t>これまでの課題</a:t>
            </a:r>
            <a:endParaRPr lang="en-US" altLang="ja-JP" sz="2400" dirty="0" smtClean="0"/>
          </a:p>
          <a:p>
            <a:r>
              <a:rPr lang="ja-JP" altLang="en-US" dirty="0"/>
              <a:t>　</a:t>
            </a:r>
            <a:r>
              <a:rPr lang="ja-JP" altLang="en-US" dirty="0" smtClean="0"/>
              <a:t>正直、極めて通信環境は厳しい</a:t>
            </a:r>
            <a:endParaRPr lang="en-US" altLang="ja-JP" dirty="0" smtClean="0"/>
          </a:p>
          <a:p>
            <a:r>
              <a:rPr lang="ja-JP" altLang="en-US" dirty="0" smtClean="0"/>
              <a:t>　</a:t>
            </a:r>
            <a:r>
              <a:rPr lang="en-US" altLang="ja-JP" dirty="0" smtClean="0"/>
              <a:t>(1)</a:t>
            </a:r>
            <a:r>
              <a:rPr lang="ja-JP" altLang="en-US" dirty="0" smtClean="0"/>
              <a:t>イリジウムモデム</a:t>
            </a:r>
            <a:endParaRPr lang="en-US" altLang="ja-JP" dirty="0" smtClean="0"/>
          </a:p>
          <a:p>
            <a:r>
              <a:rPr lang="ja-JP" altLang="en-US" dirty="0"/>
              <a:t>　</a:t>
            </a:r>
            <a:r>
              <a:rPr lang="ja-JP" altLang="en-US" dirty="0" smtClean="0"/>
              <a:t>　　　</a:t>
            </a:r>
            <a:r>
              <a:rPr lang="en-US" altLang="ja-JP" b="1" dirty="0" smtClean="0">
                <a:solidFill>
                  <a:srgbClr val="FF0000"/>
                </a:solidFill>
              </a:rPr>
              <a:t>2.4kbps</a:t>
            </a:r>
            <a:r>
              <a:rPr lang="en-US" altLang="ja-JP" dirty="0" smtClean="0"/>
              <a:t>, US$100/1MB</a:t>
            </a:r>
            <a:r>
              <a:rPr lang="ja-JP" altLang="en-US" dirty="0"/>
              <a:t>　→　</a:t>
            </a:r>
            <a:r>
              <a:rPr lang="en-US" altLang="ja-JP" b="1" dirty="0" smtClean="0">
                <a:solidFill>
                  <a:srgbClr val="FF0000"/>
                </a:solidFill>
              </a:rPr>
              <a:t>1GB=1,000</a:t>
            </a:r>
            <a:r>
              <a:rPr lang="ja-JP" altLang="en-US" b="1" dirty="0">
                <a:solidFill>
                  <a:srgbClr val="FF0000"/>
                </a:solidFill>
              </a:rPr>
              <a:t>万</a:t>
            </a:r>
            <a:r>
              <a:rPr lang="ja-JP" altLang="en-US" b="1" dirty="0" smtClean="0">
                <a:solidFill>
                  <a:srgbClr val="FF0000"/>
                </a:solidFill>
              </a:rPr>
              <a:t>円</a:t>
            </a:r>
            <a:endParaRPr lang="en-US" altLang="ja-JP" b="1" dirty="0" smtClean="0"/>
          </a:p>
          <a:p>
            <a:r>
              <a:rPr lang="ja-JP" altLang="en-US" dirty="0" smtClean="0"/>
              <a:t>　</a:t>
            </a:r>
            <a:r>
              <a:rPr lang="en-US" altLang="ja-JP" dirty="0" smtClean="0"/>
              <a:t>(2)</a:t>
            </a:r>
            <a:r>
              <a:rPr lang="ja-JP" altLang="en-US" dirty="0" smtClean="0"/>
              <a:t>インマルサット</a:t>
            </a:r>
            <a:endParaRPr lang="en-US" altLang="ja-JP" dirty="0" smtClean="0"/>
          </a:p>
          <a:p>
            <a:r>
              <a:rPr lang="ja-JP" altLang="en-US" dirty="0"/>
              <a:t>　</a:t>
            </a:r>
            <a:r>
              <a:rPr lang="ja-JP" altLang="en-US" dirty="0" smtClean="0"/>
              <a:t>　　　通信できない時間帯</a:t>
            </a:r>
            <a:endParaRPr lang="en-US" altLang="ja-JP" dirty="0" smtClean="0"/>
          </a:p>
          <a:p>
            <a:r>
              <a:rPr lang="ja-JP" altLang="en-US" dirty="0"/>
              <a:t>　</a:t>
            </a:r>
            <a:r>
              <a:rPr lang="en-US" altLang="ja-JP" dirty="0" smtClean="0"/>
              <a:t>(3)HF</a:t>
            </a:r>
            <a:r>
              <a:rPr lang="ja-JP" altLang="en-US" dirty="0" smtClean="0"/>
              <a:t>無線</a:t>
            </a:r>
            <a:r>
              <a:rPr lang="en-US" altLang="ja-JP" dirty="0" smtClean="0"/>
              <a:t>(</a:t>
            </a:r>
            <a:r>
              <a:rPr lang="ja-JP" altLang="en-US" dirty="0" smtClean="0"/>
              <a:t>観測隊は主にこれを使用</a:t>
            </a:r>
            <a:r>
              <a:rPr lang="en-US" altLang="ja-JP" dirty="0" smtClean="0"/>
              <a:t>)</a:t>
            </a:r>
          </a:p>
        </p:txBody>
      </p:sp>
      <p:sp>
        <p:nvSpPr>
          <p:cNvPr id="2" name="テキスト ボックス 1"/>
          <p:cNvSpPr txBox="1"/>
          <p:nvPr/>
        </p:nvSpPr>
        <p:spPr>
          <a:xfrm>
            <a:off x="415093" y="5602014"/>
            <a:ext cx="4156907" cy="923330"/>
          </a:xfrm>
          <a:prstGeom prst="rect">
            <a:avLst/>
          </a:prstGeom>
          <a:noFill/>
          <a:ln>
            <a:solidFill>
              <a:schemeClr val="tx1"/>
            </a:solidFill>
          </a:ln>
        </p:spPr>
        <p:txBody>
          <a:bodyPr wrap="square" rtlCol="0">
            <a:spAutoFit/>
          </a:bodyPr>
          <a:lstStyle/>
          <a:p>
            <a:pPr algn="just"/>
            <a:r>
              <a:rPr kumimoji="1" lang="ja-JP" altLang="en-US" dirty="0" smtClean="0"/>
              <a:t>５なみに、南極点基地では退役した</a:t>
            </a:r>
            <a:r>
              <a:rPr kumimoji="1" lang="en-US" altLang="ja-JP" dirty="0" smtClean="0"/>
              <a:t>4</a:t>
            </a:r>
            <a:r>
              <a:rPr kumimoji="1" lang="ja-JP" altLang="en-US" dirty="0" smtClean="0"/>
              <a:t>機の通信衛星</a:t>
            </a:r>
            <a:r>
              <a:rPr lang="ja-JP" altLang="en-US" dirty="0" smtClean="0"/>
              <a:t>に</a:t>
            </a:r>
            <a:r>
              <a:rPr kumimoji="1" lang="ja-JP" altLang="en-US" dirty="0" smtClean="0"/>
              <a:t>傾斜をつけて</a:t>
            </a:r>
            <a:r>
              <a:rPr kumimoji="1" lang="en-US" altLang="ja-JP" b="1" dirty="0" smtClean="0">
                <a:solidFill>
                  <a:srgbClr val="FF0000"/>
                </a:solidFill>
              </a:rPr>
              <a:t>1.5</a:t>
            </a:r>
            <a:r>
              <a:rPr kumimoji="1" lang="ja-JP" altLang="en-US" b="1" dirty="0" smtClean="0">
                <a:solidFill>
                  <a:srgbClr val="FF0000"/>
                </a:solidFill>
              </a:rPr>
              <a:t>～</a:t>
            </a:r>
            <a:r>
              <a:rPr kumimoji="1" lang="en-US" altLang="ja-JP" b="1" dirty="0" smtClean="0">
                <a:solidFill>
                  <a:srgbClr val="FF0000"/>
                </a:solidFill>
              </a:rPr>
              <a:t>150Mbps</a:t>
            </a:r>
            <a:r>
              <a:rPr kumimoji="1" lang="ja-JP" altLang="en-US" dirty="0" smtClean="0"/>
              <a:t>を</a:t>
            </a:r>
            <a:r>
              <a:rPr lang="ja-JP" altLang="en-US" dirty="0" smtClean="0"/>
              <a:t>実現</a:t>
            </a:r>
            <a:r>
              <a:rPr lang="ja-JP" altLang="en-US" dirty="0"/>
              <a:t>。</a:t>
            </a:r>
            <a:r>
              <a:rPr kumimoji="1" lang="ja-JP" altLang="en-US" dirty="0" smtClean="0"/>
              <a:t>使えるのは</a:t>
            </a:r>
            <a:r>
              <a:rPr kumimoji="1" lang="en-US" altLang="ja-JP" dirty="0" smtClean="0"/>
              <a:t>1</a:t>
            </a:r>
            <a:r>
              <a:rPr kumimoji="1" lang="ja-JP" altLang="en-US" dirty="0" smtClean="0"/>
              <a:t>日</a:t>
            </a:r>
            <a:r>
              <a:rPr kumimoji="1" lang="en-US" altLang="ja-JP" dirty="0" smtClean="0"/>
              <a:t>3</a:t>
            </a:r>
            <a:r>
              <a:rPr kumimoji="1" lang="ja-JP" altLang="en-US" dirty="0" smtClean="0"/>
              <a:t>～</a:t>
            </a:r>
            <a:r>
              <a:rPr kumimoji="1" lang="en-US" altLang="ja-JP" dirty="0" smtClean="0"/>
              <a:t>7</a:t>
            </a:r>
            <a:r>
              <a:rPr lang="ja-JP" altLang="en-US" dirty="0"/>
              <a:t>時間</a:t>
            </a:r>
            <a:endParaRPr kumimoji="1" lang="en-US" altLang="ja-JP" dirty="0" smtClean="0"/>
          </a:p>
        </p:txBody>
      </p:sp>
      <p:sp>
        <p:nvSpPr>
          <p:cNvPr id="3" name="テキスト ボックス 2"/>
          <p:cNvSpPr txBox="1"/>
          <p:nvPr/>
        </p:nvSpPr>
        <p:spPr>
          <a:xfrm>
            <a:off x="846712" y="4150821"/>
            <a:ext cx="4149341" cy="923330"/>
          </a:xfrm>
          <a:prstGeom prst="rect">
            <a:avLst/>
          </a:prstGeom>
          <a:noFill/>
        </p:spPr>
        <p:txBody>
          <a:bodyPr wrap="none" rtlCol="0">
            <a:spAutoFit/>
          </a:bodyPr>
          <a:lstStyle/>
          <a:p>
            <a:r>
              <a:rPr kumimoji="1" lang="ja-JP" altLang="en-US" dirty="0" smtClean="0"/>
              <a:t>イリジウムオープンポート</a:t>
            </a:r>
            <a:endParaRPr kumimoji="1" lang="en-US" altLang="ja-JP" dirty="0" smtClean="0"/>
          </a:p>
          <a:p>
            <a:r>
              <a:rPr lang="en-US" altLang="ja-JP" b="1" dirty="0" smtClean="0">
                <a:solidFill>
                  <a:srgbClr val="FF0000"/>
                </a:solidFill>
              </a:rPr>
              <a:t>128kbps</a:t>
            </a:r>
            <a:r>
              <a:rPr lang="en-US" altLang="ja-JP" dirty="0" smtClean="0"/>
              <a:t>,</a:t>
            </a:r>
            <a:r>
              <a:rPr lang="ja-JP" altLang="en-US" dirty="0" smtClean="0"/>
              <a:t>　</a:t>
            </a:r>
            <a:r>
              <a:rPr lang="en-US" altLang="ja-JP" dirty="0" smtClean="0"/>
              <a:t>US$10/1MB</a:t>
            </a:r>
            <a:r>
              <a:rPr lang="ja-JP" altLang="en-US" dirty="0" smtClean="0"/>
              <a:t>　→　</a:t>
            </a:r>
            <a:r>
              <a:rPr lang="en-US" altLang="ja-JP" b="1" dirty="0" smtClean="0">
                <a:solidFill>
                  <a:srgbClr val="FF0000"/>
                </a:solidFill>
              </a:rPr>
              <a:t>1GB=100</a:t>
            </a:r>
            <a:r>
              <a:rPr lang="ja-JP" altLang="en-US" b="1" dirty="0" smtClean="0">
                <a:solidFill>
                  <a:srgbClr val="FF0000"/>
                </a:solidFill>
              </a:rPr>
              <a:t>万円</a:t>
            </a:r>
            <a:endParaRPr lang="en-US" altLang="ja-JP" b="1" dirty="0" smtClean="0">
              <a:solidFill>
                <a:srgbClr val="FF0000"/>
              </a:solidFill>
            </a:endParaRPr>
          </a:p>
          <a:p>
            <a:r>
              <a:rPr lang="en-US" altLang="ja-JP" dirty="0" smtClean="0"/>
              <a:t>(PLATO-F</a:t>
            </a:r>
            <a:r>
              <a:rPr lang="ja-JP" altLang="en-US" dirty="0" smtClean="0"/>
              <a:t>との通信は主にこれを使用</a:t>
            </a:r>
            <a:r>
              <a:rPr lang="en-US" altLang="ja-JP" dirty="0" smtClean="0"/>
              <a:t>)</a:t>
            </a:r>
            <a:endParaRPr kumimoji="1" lang="ja-JP" altLang="en-US" dirty="0"/>
          </a:p>
        </p:txBody>
      </p:sp>
      <p:sp>
        <p:nvSpPr>
          <p:cNvPr id="14" name="下矢印 13"/>
          <p:cNvSpPr/>
          <p:nvPr/>
        </p:nvSpPr>
        <p:spPr>
          <a:xfrm>
            <a:off x="1691680" y="364502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写真: アンテ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823" y="3802943"/>
            <a:ext cx="2180497" cy="98194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5341444" y="5610821"/>
            <a:ext cx="3284874" cy="923330"/>
          </a:xfrm>
          <a:prstGeom prst="rect">
            <a:avLst/>
          </a:prstGeom>
          <a:noFill/>
        </p:spPr>
        <p:txBody>
          <a:bodyPr wrap="none" rtlCol="0">
            <a:spAutoFit/>
          </a:bodyPr>
          <a:lstStyle/>
          <a:p>
            <a:r>
              <a:rPr lang="ja-JP" altLang="en-US" dirty="0"/>
              <a:t>生</a:t>
            </a:r>
            <a:r>
              <a:rPr lang="ja-JP" altLang="en-US" dirty="0" smtClean="0"/>
              <a:t>データ</a:t>
            </a:r>
            <a:r>
              <a:rPr lang="ja-JP" altLang="en-US" dirty="0"/>
              <a:t>の</a:t>
            </a:r>
            <a:r>
              <a:rPr lang="ja-JP" altLang="en-US" dirty="0" smtClean="0"/>
              <a:t>転送は現実的でない</a:t>
            </a:r>
            <a:endParaRPr lang="en-US" altLang="ja-JP" dirty="0" smtClean="0"/>
          </a:p>
          <a:p>
            <a:r>
              <a:rPr kumimoji="1" lang="en-US" altLang="ja-JP" dirty="0" smtClean="0"/>
              <a:t>HDD</a:t>
            </a:r>
            <a:r>
              <a:rPr lang="ja-JP" altLang="en-US" dirty="0" smtClean="0"/>
              <a:t>を</a:t>
            </a:r>
            <a:r>
              <a:rPr lang="en-US" altLang="ja-JP" dirty="0" smtClean="0"/>
              <a:t>1</a:t>
            </a:r>
            <a:r>
              <a:rPr lang="ja-JP" altLang="en-US" dirty="0" smtClean="0"/>
              <a:t>年に</a:t>
            </a:r>
            <a:r>
              <a:rPr lang="en-US" altLang="ja-JP" dirty="0" smtClean="0"/>
              <a:t>1</a:t>
            </a:r>
            <a:r>
              <a:rPr lang="ja-JP" altLang="en-US" dirty="0" smtClean="0"/>
              <a:t>回交換？</a:t>
            </a:r>
            <a:endParaRPr lang="en-US" altLang="ja-JP" dirty="0" smtClean="0"/>
          </a:p>
          <a:p>
            <a:r>
              <a:rPr kumimoji="1" lang="ja-JP" altLang="en-US" dirty="0" smtClean="0"/>
              <a:t>　</a:t>
            </a:r>
            <a:r>
              <a:rPr kumimoji="1" lang="en-US" altLang="ja-JP" dirty="0" smtClean="0">
                <a:sym typeface="Wingdings" pitchFamily="2" charset="2"/>
              </a:rPr>
              <a:t></a:t>
            </a:r>
            <a:r>
              <a:rPr kumimoji="1" lang="ja-JP" altLang="en-US" dirty="0" smtClean="0"/>
              <a:t>依然として課題は多い</a:t>
            </a:r>
            <a:endParaRPr kumimoji="1" lang="ja-JP" altLang="en-US" dirty="0"/>
          </a:p>
        </p:txBody>
      </p:sp>
      <p:sp>
        <p:nvSpPr>
          <p:cNvPr id="8" name="正方形/長方形 7"/>
          <p:cNvSpPr/>
          <p:nvPr/>
        </p:nvSpPr>
        <p:spPr>
          <a:xfrm>
            <a:off x="5796136" y="4798260"/>
            <a:ext cx="2626040" cy="369332"/>
          </a:xfrm>
          <a:prstGeom prst="rect">
            <a:avLst/>
          </a:prstGeom>
        </p:spPr>
        <p:txBody>
          <a:bodyPr wrap="none">
            <a:spAutoFit/>
          </a:bodyPr>
          <a:lstStyle/>
          <a:p>
            <a:r>
              <a:rPr lang="ja-JP" altLang="en-US" dirty="0"/>
              <a:t>イリジウムオープンポート</a:t>
            </a:r>
            <a:endParaRPr lang="en-US" altLang="ja-JP" dirty="0"/>
          </a:p>
        </p:txBody>
      </p:sp>
      <p:pic>
        <p:nvPicPr>
          <p:cNvPr id="4100" name="Picture 4" descr="写真: イリジウム衛星携帯電話 9555 (イリジウムコミュニケーション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412776"/>
            <a:ext cx="857250" cy="2200276"/>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6941418" y="3094390"/>
            <a:ext cx="1659429" cy="369332"/>
          </a:xfrm>
          <a:prstGeom prst="rect">
            <a:avLst/>
          </a:prstGeom>
        </p:spPr>
        <p:txBody>
          <a:bodyPr wrap="none">
            <a:spAutoFit/>
          </a:bodyPr>
          <a:lstStyle/>
          <a:p>
            <a:r>
              <a:rPr lang="ja-JP" altLang="en-US" dirty="0" smtClean="0"/>
              <a:t>イリジウム端末</a:t>
            </a:r>
            <a:endParaRPr lang="en-US" altLang="ja-JP" dirty="0" smtClean="0"/>
          </a:p>
        </p:txBody>
      </p:sp>
    </p:spTree>
    <p:extLst>
      <p:ext uri="{BB962C8B-B14F-4D97-AF65-F5344CB8AC3E}">
        <p14:creationId xmlns:p14="http://schemas.microsoft.com/office/powerpoint/2010/main" val="2085617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2.5 </a:t>
            </a:r>
            <a:r>
              <a:rPr lang="ja-JP" altLang="en-US" sz="3600" dirty="0" smtClean="0">
                <a:latin typeface="+mn-ea"/>
              </a:rPr>
              <a:t>気温</a:t>
            </a:r>
            <a:endParaRPr lang="en-US" altLang="ja-JP" sz="3600" dirty="0" smtClean="0">
              <a:latin typeface="+mn-ea"/>
            </a:endParaRPr>
          </a:p>
        </p:txBody>
      </p:sp>
      <p:sp>
        <p:nvSpPr>
          <p:cNvPr id="4" name="正方形/長方形 3"/>
          <p:cNvSpPr/>
          <p:nvPr/>
        </p:nvSpPr>
        <p:spPr>
          <a:xfrm>
            <a:off x="683568" y="1390452"/>
            <a:ext cx="7269939" cy="461665"/>
          </a:xfrm>
          <a:prstGeom prst="rect">
            <a:avLst/>
          </a:prstGeom>
        </p:spPr>
        <p:txBody>
          <a:bodyPr wrap="none">
            <a:spAutoFit/>
          </a:bodyPr>
          <a:lstStyle/>
          <a:p>
            <a:r>
              <a:rPr lang="ja-JP" altLang="en-US" sz="2400" dirty="0"/>
              <a:t>ドームふじ基地</a:t>
            </a:r>
            <a:r>
              <a:rPr lang="ja-JP" altLang="en-US" sz="2400" dirty="0" smtClean="0"/>
              <a:t>の最大メリットは同時に最大のデメリット</a:t>
            </a:r>
            <a:endParaRPr lang="en-US" altLang="ja-JP" dirty="0" smtClean="0"/>
          </a:p>
        </p:txBody>
      </p:sp>
      <p:sp>
        <p:nvSpPr>
          <p:cNvPr id="13" name="下矢印 12"/>
          <p:cNvSpPr/>
          <p:nvPr/>
        </p:nvSpPr>
        <p:spPr>
          <a:xfrm rot="16200000">
            <a:off x="3332314" y="2149756"/>
            <a:ext cx="566058" cy="617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15319" y="5601878"/>
            <a:ext cx="3738524" cy="923330"/>
          </a:xfrm>
          <a:prstGeom prst="rect">
            <a:avLst/>
          </a:prstGeom>
          <a:noFill/>
        </p:spPr>
        <p:txBody>
          <a:bodyPr wrap="none" rtlCol="0">
            <a:spAutoFit/>
          </a:bodyPr>
          <a:lstStyle/>
          <a:p>
            <a:r>
              <a:rPr kumimoji="1" lang="ja-JP" altLang="en-US" dirty="0" smtClean="0"/>
              <a:t>・加熱はできるだけしない</a:t>
            </a:r>
            <a:endParaRPr kumimoji="1" lang="en-US" altLang="ja-JP" dirty="0" smtClean="0"/>
          </a:p>
          <a:p>
            <a:r>
              <a:rPr lang="ja-JP" altLang="en-US" dirty="0" smtClean="0"/>
              <a:t>　（せっかくの低温＋電力の問題</a:t>
            </a:r>
            <a:r>
              <a:rPr lang="ja-JP" altLang="en-US" dirty="0"/>
              <a:t>）　</a:t>
            </a:r>
            <a:r>
              <a:rPr lang="ja-JP" altLang="en-US" dirty="0" smtClean="0"/>
              <a:t>　</a:t>
            </a:r>
            <a:endParaRPr kumimoji="1" lang="en-US" altLang="ja-JP" dirty="0" smtClean="0"/>
          </a:p>
          <a:p>
            <a:r>
              <a:rPr lang="ja-JP" altLang="en-US" dirty="0" smtClean="0"/>
              <a:t>・保温する場合は熱の管理が重要</a:t>
            </a:r>
            <a:endParaRPr kumimoji="1" lang="en-US" altLang="ja-JP" dirty="0" smtClean="0"/>
          </a:p>
        </p:txBody>
      </p:sp>
      <p:sp>
        <p:nvSpPr>
          <p:cNvPr id="9" name="テキスト ボックス 8"/>
          <p:cNvSpPr txBox="1"/>
          <p:nvPr/>
        </p:nvSpPr>
        <p:spPr>
          <a:xfrm>
            <a:off x="634245" y="3668831"/>
            <a:ext cx="3289683" cy="1200329"/>
          </a:xfrm>
          <a:prstGeom prst="rect">
            <a:avLst/>
          </a:prstGeom>
          <a:noFill/>
        </p:spPr>
        <p:txBody>
          <a:bodyPr wrap="none" rtlCol="0">
            <a:spAutoFit/>
          </a:bodyPr>
          <a:lstStyle/>
          <a:p>
            <a:r>
              <a:rPr lang="ja-JP" altLang="en-US" dirty="0" smtClean="0"/>
              <a:t>・</a:t>
            </a:r>
            <a:r>
              <a:rPr lang="en-US" altLang="ja-JP" dirty="0" smtClean="0"/>
              <a:t>FOMBLIN</a:t>
            </a:r>
            <a:r>
              <a:rPr lang="ja-JP" altLang="en-US" dirty="0"/>
              <a:t>　</a:t>
            </a:r>
            <a:r>
              <a:rPr lang="en-US" altLang="ja-JP" dirty="0" smtClean="0"/>
              <a:t>ZLHT</a:t>
            </a:r>
            <a:r>
              <a:rPr lang="ja-JP" altLang="en-US" dirty="0" smtClean="0"/>
              <a:t>グリ</a:t>
            </a:r>
            <a:r>
              <a:rPr lang="ja-JP" altLang="en-US" dirty="0"/>
              <a:t>ー</a:t>
            </a:r>
            <a:r>
              <a:rPr lang="ja-JP" altLang="en-US" dirty="0" smtClean="0"/>
              <a:t>ス</a:t>
            </a:r>
            <a:endParaRPr lang="en-US" altLang="ja-JP" dirty="0" smtClean="0"/>
          </a:p>
          <a:p>
            <a:r>
              <a:rPr kumimoji="1" lang="ja-JP" altLang="en-US" dirty="0" smtClean="0"/>
              <a:t>・テフロン皮膜リード線</a:t>
            </a:r>
            <a:endParaRPr kumimoji="1" lang="en-US" altLang="ja-JP" dirty="0" smtClean="0"/>
          </a:p>
          <a:p>
            <a:r>
              <a:rPr lang="ja-JP" altLang="en-US" dirty="0" smtClean="0"/>
              <a:t>・袋内ケーブル</a:t>
            </a:r>
            <a:endParaRPr lang="en-US" altLang="ja-JP" dirty="0" smtClean="0"/>
          </a:p>
          <a:p>
            <a:r>
              <a:rPr kumimoji="1" lang="ja-JP" altLang="en-US" dirty="0" smtClean="0"/>
              <a:t>・日立製</a:t>
            </a:r>
            <a:r>
              <a:rPr kumimoji="1" lang="en-US" altLang="ja-JP" dirty="0" smtClean="0"/>
              <a:t>HDD(2011</a:t>
            </a:r>
            <a:r>
              <a:rPr kumimoji="1" lang="ja-JP" altLang="en-US" dirty="0" smtClean="0"/>
              <a:t>年</a:t>
            </a:r>
            <a:r>
              <a:rPr kumimoji="1" lang="en-US" altLang="ja-JP" dirty="0" smtClean="0"/>
              <a:t>3</a:t>
            </a:r>
            <a:r>
              <a:rPr kumimoji="1" lang="ja-JP" altLang="en-US" dirty="0" smtClean="0"/>
              <a:t>月に撤退</a:t>
            </a:r>
            <a:r>
              <a:rPr kumimoji="1" lang="en-US" altLang="ja-JP" dirty="0" smtClean="0"/>
              <a:t>)</a:t>
            </a:r>
            <a:endParaRPr kumimoji="1" lang="ja-JP" altLang="en-US" dirty="0"/>
          </a:p>
        </p:txBody>
      </p:sp>
      <p:sp>
        <p:nvSpPr>
          <p:cNvPr id="16" name="テキスト ボックス 15"/>
          <p:cNvSpPr txBox="1"/>
          <p:nvPr/>
        </p:nvSpPr>
        <p:spPr>
          <a:xfrm>
            <a:off x="4318537" y="1858175"/>
            <a:ext cx="3073277" cy="1200329"/>
          </a:xfrm>
          <a:prstGeom prst="rect">
            <a:avLst/>
          </a:prstGeom>
          <a:noFill/>
        </p:spPr>
        <p:txBody>
          <a:bodyPr wrap="none" rtlCol="0">
            <a:spAutoFit/>
          </a:bodyPr>
          <a:lstStyle/>
          <a:p>
            <a:r>
              <a:rPr lang="ja-JP" altLang="en-US" dirty="0" smtClean="0"/>
              <a:t>・液晶パネルの</a:t>
            </a:r>
            <a:r>
              <a:rPr lang="ja-JP" altLang="en-US" dirty="0"/>
              <a:t>凍結</a:t>
            </a:r>
            <a:endParaRPr lang="en-US" altLang="ja-JP" dirty="0" smtClean="0"/>
          </a:p>
          <a:p>
            <a:r>
              <a:rPr kumimoji="1" lang="ja-JP" altLang="en-US" dirty="0" smtClean="0"/>
              <a:t>・動作部の凍結</a:t>
            </a:r>
            <a:endParaRPr kumimoji="1" lang="en-US" altLang="ja-JP" dirty="0" smtClean="0"/>
          </a:p>
          <a:p>
            <a:r>
              <a:rPr lang="ja-JP" altLang="en-US" dirty="0" smtClean="0"/>
              <a:t>・機械部品のクリアランス変化</a:t>
            </a:r>
            <a:endParaRPr lang="en-US" altLang="ja-JP" dirty="0" smtClean="0"/>
          </a:p>
          <a:p>
            <a:r>
              <a:rPr kumimoji="1" lang="ja-JP" altLang="en-US" dirty="0" smtClean="0"/>
              <a:t>・物性の変化</a:t>
            </a:r>
            <a:endParaRPr kumimoji="1" lang="en-US" altLang="ja-JP" dirty="0" smtClean="0"/>
          </a:p>
        </p:txBody>
      </p:sp>
      <p:sp>
        <p:nvSpPr>
          <p:cNvPr id="10" name="正方形/長方形 9"/>
          <p:cNvSpPr/>
          <p:nvPr/>
        </p:nvSpPr>
        <p:spPr>
          <a:xfrm>
            <a:off x="1133907" y="2132856"/>
            <a:ext cx="1722202" cy="646331"/>
          </a:xfrm>
          <a:prstGeom prst="rect">
            <a:avLst/>
          </a:prstGeom>
          <a:ln>
            <a:solidFill>
              <a:schemeClr val="tx1"/>
            </a:solidFill>
          </a:ln>
        </p:spPr>
        <p:txBody>
          <a:bodyPr wrap="square">
            <a:spAutoFit/>
          </a:bodyPr>
          <a:lstStyle/>
          <a:p>
            <a:r>
              <a:rPr lang="ja-JP" altLang="en-US" dirty="0" smtClean="0"/>
              <a:t>最低</a:t>
            </a:r>
            <a:r>
              <a:rPr lang="ja-JP" altLang="en-US" dirty="0"/>
              <a:t>気温 </a:t>
            </a:r>
            <a:r>
              <a:rPr lang="en-US" altLang="ja-JP" dirty="0"/>
              <a:t>-80</a:t>
            </a:r>
            <a:r>
              <a:rPr lang="ja-JP" altLang="en-US" dirty="0"/>
              <a:t>℃</a:t>
            </a:r>
            <a:endParaRPr lang="en-US" altLang="ja-JP" dirty="0"/>
          </a:p>
          <a:p>
            <a:r>
              <a:rPr lang="ja-JP" altLang="en-US" dirty="0" smtClean="0"/>
              <a:t>年</a:t>
            </a:r>
            <a:r>
              <a:rPr lang="ja-JP" altLang="en-US" dirty="0"/>
              <a:t>平均</a:t>
            </a:r>
            <a:r>
              <a:rPr lang="en-US" altLang="ja-JP" dirty="0"/>
              <a:t>-54.4</a:t>
            </a:r>
            <a:r>
              <a:rPr lang="ja-JP" altLang="en-US" dirty="0"/>
              <a:t>℃　</a:t>
            </a:r>
            <a:endParaRPr lang="en-US" altLang="ja-JP" dirty="0"/>
          </a:p>
        </p:txBody>
      </p:sp>
      <p:pic>
        <p:nvPicPr>
          <p:cNvPr id="7170" name="Picture 2" descr="C:\Research\Antarctica\2011_JARE53\Cimg1435.jpg"/>
          <p:cNvPicPr>
            <a:picLocks noChangeAspect="1" noChangeArrowheads="1"/>
          </p:cNvPicPr>
          <p:nvPr/>
        </p:nvPicPr>
        <p:blipFill rotWithShape="1">
          <a:blip r:embed="rId2">
            <a:extLst>
              <a:ext uri="{28A0092B-C50C-407E-A947-70E740481C1C}">
                <a14:useLocalDpi xmlns:a14="http://schemas.microsoft.com/office/drawing/2010/main" val="0"/>
              </a:ext>
            </a:extLst>
          </a:blip>
          <a:srcRect l="44160" t="38561" r="900" b="4795"/>
          <a:stretch/>
        </p:blipFill>
        <p:spPr bwMode="auto">
          <a:xfrm>
            <a:off x="6300192" y="2860550"/>
            <a:ext cx="2411331" cy="186459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39552" y="5180571"/>
            <a:ext cx="3499676" cy="369332"/>
          </a:xfrm>
          <a:prstGeom prst="rect">
            <a:avLst/>
          </a:prstGeom>
          <a:noFill/>
        </p:spPr>
        <p:txBody>
          <a:bodyPr wrap="none" rtlCol="0">
            <a:spAutoFit/>
          </a:bodyPr>
          <a:lstStyle/>
          <a:p>
            <a:r>
              <a:rPr lang="ja-JP" altLang="en-US" b="1" dirty="0" smtClean="0"/>
              <a:t>実験によって低温での使用を検証</a:t>
            </a:r>
            <a:endParaRPr kumimoji="1" lang="ja-JP" altLang="en-US" b="1" dirty="0"/>
          </a:p>
        </p:txBody>
      </p:sp>
      <p:pic>
        <p:nvPicPr>
          <p:cNvPr id="20" name="Picture 5" descr="IMG_1742"/>
          <p:cNvPicPr>
            <a:picLocks noChangeAspect="1" noChangeArrowheads="1"/>
          </p:cNvPicPr>
          <p:nvPr/>
        </p:nvPicPr>
        <p:blipFill>
          <a:blip r:embed="rId3" cstate="print"/>
          <a:srcRect l="10526" b="14030"/>
          <a:stretch>
            <a:fillRect/>
          </a:stretch>
        </p:blipFill>
        <p:spPr bwMode="auto">
          <a:xfrm>
            <a:off x="4718484" y="4348766"/>
            <a:ext cx="2635043" cy="1899443"/>
          </a:xfrm>
          <a:prstGeom prst="rect">
            <a:avLst/>
          </a:prstGeom>
          <a:noFill/>
          <a:effectLst>
            <a:outerShdw blurRad="50800" dist="38100" dir="2700000" algn="tl" rotWithShape="0">
              <a:prstClr val="black">
                <a:alpha val="40000"/>
              </a:prstClr>
            </a:outerShdw>
          </a:effectLst>
        </p:spPr>
      </p:pic>
      <p:sp>
        <p:nvSpPr>
          <p:cNvPr id="21" name="正方形/長方形 20"/>
          <p:cNvSpPr/>
          <p:nvPr/>
        </p:nvSpPr>
        <p:spPr>
          <a:xfrm>
            <a:off x="6426647" y="5517232"/>
            <a:ext cx="2428892" cy="646331"/>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square">
            <a:spAutoFit/>
          </a:bodyPr>
          <a:lstStyle/>
          <a:p>
            <a:pPr>
              <a:buFontTx/>
              <a:buNone/>
            </a:pPr>
            <a:r>
              <a:rPr lang="ja-JP" altLang="en-US" sz="1200" dirty="0" smtClean="0">
                <a:solidFill>
                  <a:schemeClr val="tx1"/>
                </a:solidFill>
              </a:rPr>
              <a:t>・日本フリーザー</a:t>
            </a:r>
            <a:r>
              <a:rPr lang="en-US" altLang="ja-JP" sz="1200" dirty="0" smtClean="0">
                <a:solidFill>
                  <a:schemeClr val="tx1"/>
                </a:solidFill>
              </a:rPr>
              <a:t> CLN-70C </a:t>
            </a:r>
            <a:r>
              <a:rPr lang="ja-JP" altLang="en-US" sz="1200" dirty="0" smtClean="0">
                <a:solidFill>
                  <a:schemeClr val="tx1"/>
                </a:solidFill>
              </a:rPr>
              <a:t>冷凍庫</a:t>
            </a:r>
          </a:p>
          <a:p>
            <a:pPr>
              <a:buFontTx/>
              <a:buNone/>
            </a:pPr>
            <a:r>
              <a:rPr lang="ja-JP" altLang="en-US" sz="1200" dirty="0" smtClean="0">
                <a:solidFill>
                  <a:schemeClr val="tx1"/>
                </a:solidFill>
              </a:rPr>
              <a:t>・</a:t>
            </a:r>
            <a:r>
              <a:rPr lang="en-US" altLang="ja-JP" sz="1200" dirty="0" smtClean="0">
                <a:solidFill>
                  <a:schemeClr val="tx1"/>
                </a:solidFill>
              </a:rPr>
              <a:t>KEYENCE NR-1000 </a:t>
            </a:r>
            <a:r>
              <a:rPr lang="ja-JP" altLang="en-US" sz="1200" dirty="0" smtClean="0">
                <a:solidFill>
                  <a:schemeClr val="tx1"/>
                </a:solidFill>
              </a:rPr>
              <a:t>データロガー</a:t>
            </a:r>
            <a:endParaRPr lang="en-US" altLang="ja-JP" sz="1200" dirty="0" smtClean="0">
              <a:solidFill>
                <a:schemeClr val="tx1"/>
              </a:solidFill>
            </a:endParaRPr>
          </a:p>
          <a:p>
            <a:pPr>
              <a:buFontTx/>
              <a:buNone/>
            </a:pPr>
            <a:r>
              <a:rPr lang="ja-JP" altLang="en-US" sz="1200" dirty="0" smtClean="0">
                <a:solidFill>
                  <a:schemeClr val="tx1"/>
                </a:solidFill>
              </a:rPr>
              <a:t>・白金温度計</a:t>
            </a:r>
            <a:endParaRPr lang="ja-JP" altLang="en-US" sz="1200" dirty="0">
              <a:solidFill>
                <a:schemeClr val="tx1"/>
              </a:solidFill>
            </a:endParaRPr>
          </a:p>
        </p:txBody>
      </p:sp>
      <p:pic>
        <p:nvPicPr>
          <p:cNvPr id="23" name="Picture 2" descr="D:\M2\20091109修論中間発表\5019002.JPG"/>
          <p:cNvPicPr>
            <a:picLocks noChangeAspect="1" noChangeArrowheads="1"/>
          </p:cNvPicPr>
          <p:nvPr/>
        </p:nvPicPr>
        <p:blipFill>
          <a:blip r:embed="rId4" cstate="print"/>
          <a:srcRect/>
          <a:stretch>
            <a:fillRect/>
          </a:stretch>
        </p:blipFill>
        <p:spPr bwMode="auto">
          <a:xfrm>
            <a:off x="3404800" y="3189284"/>
            <a:ext cx="1887280" cy="1319836"/>
          </a:xfrm>
          <a:prstGeom prst="rect">
            <a:avLst/>
          </a:prstGeom>
          <a:noFill/>
          <a:ln>
            <a:noFill/>
          </a:ln>
          <a:effectLst/>
        </p:spPr>
      </p:pic>
      <p:sp>
        <p:nvSpPr>
          <p:cNvPr id="25" name="正方形/長方形 24"/>
          <p:cNvSpPr/>
          <p:nvPr/>
        </p:nvSpPr>
        <p:spPr>
          <a:xfrm>
            <a:off x="3478763" y="3203614"/>
            <a:ext cx="1813317" cy="276999"/>
          </a:xfrm>
          <a:prstGeom prst="rect">
            <a:avLst/>
          </a:prstGeom>
        </p:spPr>
        <p:txBody>
          <a:bodyPr wrap="none">
            <a:spAutoFit/>
          </a:bodyPr>
          <a:lstStyle/>
          <a:p>
            <a:r>
              <a:rPr lang="ja-JP" altLang="en-US" sz="1200" dirty="0" smtClean="0"/>
              <a:t>ソルベイソレクシス</a:t>
            </a:r>
            <a:r>
              <a:rPr lang="en-US" altLang="ja-JP" sz="1200" dirty="0" smtClean="0"/>
              <a:t>(</a:t>
            </a:r>
            <a:r>
              <a:rPr lang="ja-JP" altLang="en-US" sz="1200" dirty="0" smtClean="0"/>
              <a:t>株</a:t>
            </a:r>
            <a:r>
              <a:rPr lang="en-US" altLang="ja-JP" sz="1200" dirty="0" smtClean="0"/>
              <a:t>)HP</a:t>
            </a:r>
            <a:endParaRPr lang="ja-JP" altLang="en-US" sz="1200" dirty="0"/>
          </a:p>
        </p:txBody>
      </p:sp>
    </p:spTree>
    <p:extLst>
      <p:ext uri="{BB962C8B-B14F-4D97-AF65-F5344CB8AC3E}">
        <p14:creationId xmlns:p14="http://schemas.microsoft.com/office/powerpoint/2010/main" val="3293663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2.6 </a:t>
            </a:r>
            <a:r>
              <a:rPr lang="ja-JP" altLang="en-US" sz="3600" dirty="0" smtClean="0">
                <a:latin typeface="+mn-ea"/>
              </a:rPr>
              <a:t>結露</a:t>
            </a:r>
            <a:endParaRPr lang="en-US" altLang="ja-JP" sz="3600" dirty="0" smtClean="0">
              <a:latin typeface="+mn-ea"/>
            </a:endParaRPr>
          </a:p>
        </p:txBody>
      </p:sp>
      <p:sp>
        <p:nvSpPr>
          <p:cNvPr id="4" name="正方形/長方形 3"/>
          <p:cNvSpPr/>
          <p:nvPr/>
        </p:nvSpPr>
        <p:spPr>
          <a:xfrm>
            <a:off x="415094" y="1412776"/>
            <a:ext cx="4025461" cy="369332"/>
          </a:xfrm>
          <a:prstGeom prst="rect">
            <a:avLst/>
          </a:prstGeom>
        </p:spPr>
        <p:txBody>
          <a:bodyPr wrap="none">
            <a:spAutoFit/>
          </a:bodyPr>
          <a:lstStyle/>
          <a:p>
            <a:r>
              <a:rPr lang="en-US" altLang="ja-JP" dirty="0" smtClean="0">
                <a:sym typeface="Wingdings" pitchFamily="2" charset="2"/>
              </a:rPr>
              <a:t> </a:t>
            </a:r>
            <a:r>
              <a:rPr lang="ja-JP" altLang="en-US" dirty="0" smtClean="0"/>
              <a:t>結露対策が冬期観測では重要となる</a:t>
            </a:r>
            <a:endParaRPr lang="en-US" altLang="ja-JP" dirty="0" smtClean="0"/>
          </a:p>
        </p:txBody>
      </p:sp>
      <p:pic>
        <p:nvPicPr>
          <p:cNvPr id="13" name="Picture 6" descr="dDSC_5910"/>
          <p:cNvPicPr>
            <a:picLocks noChangeAspect="1" noChangeArrowheads="1"/>
          </p:cNvPicPr>
          <p:nvPr/>
        </p:nvPicPr>
        <p:blipFill>
          <a:blip r:embed="rId2" cstate="print"/>
          <a:srcRect/>
          <a:stretch>
            <a:fillRect/>
          </a:stretch>
        </p:blipFill>
        <p:spPr bwMode="auto">
          <a:xfrm>
            <a:off x="4716016" y="1246191"/>
            <a:ext cx="3857232" cy="2696474"/>
          </a:xfrm>
          <a:prstGeom prst="rect">
            <a:avLst/>
          </a:prstGeom>
          <a:noFill/>
        </p:spPr>
      </p:pic>
      <p:sp>
        <p:nvSpPr>
          <p:cNvPr id="16" name="Text Box 11"/>
          <p:cNvSpPr txBox="1">
            <a:spLocks noChangeArrowheads="1"/>
          </p:cNvSpPr>
          <p:nvPr/>
        </p:nvSpPr>
        <p:spPr bwMode="auto">
          <a:xfrm>
            <a:off x="4770801" y="3293773"/>
            <a:ext cx="1072922" cy="646331"/>
          </a:xfrm>
          <a:prstGeom prst="rect">
            <a:avLst/>
          </a:prstGeom>
          <a:noFill/>
          <a:ln w="9525">
            <a:noFill/>
            <a:miter lim="800000"/>
            <a:headEnd/>
            <a:tailEnd/>
          </a:ln>
          <a:effectLst/>
        </p:spPr>
        <p:txBody>
          <a:bodyPr wrap="none">
            <a:spAutoFit/>
          </a:bodyPr>
          <a:lstStyle/>
          <a:p>
            <a:r>
              <a:rPr lang="en-US" altLang="ja-JP" dirty="0">
                <a:solidFill>
                  <a:schemeClr val="bg1"/>
                </a:solidFill>
              </a:rPr>
              <a:t>Dome </a:t>
            </a:r>
            <a:r>
              <a:rPr lang="en-US" altLang="ja-JP" dirty="0" smtClean="0">
                <a:solidFill>
                  <a:schemeClr val="bg1"/>
                </a:solidFill>
              </a:rPr>
              <a:t>C</a:t>
            </a:r>
          </a:p>
          <a:p>
            <a:r>
              <a:rPr lang="en-US" altLang="ja-JP" dirty="0" smtClean="0">
                <a:solidFill>
                  <a:schemeClr val="bg1"/>
                </a:solidFill>
              </a:rPr>
              <a:t> </a:t>
            </a:r>
            <a:r>
              <a:rPr lang="en-US" altLang="ja-JP" dirty="0">
                <a:solidFill>
                  <a:schemeClr val="bg1"/>
                </a:solidFill>
              </a:rPr>
              <a:t>in winter</a:t>
            </a:r>
          </a:p>
        </p:txBody>
      </p:sp>
      <p:pic>
        <p:nvPicPr>
          <p:cNvPr id="17" name="Picture 3" descr="20110128_030133.JPG"/>
          <p:cNvPicPr>
            <a:picLocks noChangeAspect="1"/>
          </p:cNvPicPr>
          <p:nvPr/>
        </p:nvPicPr>
        <p:blipFill>
          <a:blip r:embed="rId3" cstate="print"/>
          <a:stretch>
            <a:fillRect/>
          </a:stretch>
        </p:blipFill>
        <p:spPr>
          <a:xfrm>
            <a:off x="631821" y="2204015"/>
            <a:ext cx="3508131" cy="2338754"/>
          </a:xfrm>
          <a:prstGeom prst="rect">
            <a:avLst/>
          </a:prstGeom>
        </p:spPr>
      </p:pic>
      <p:cxnSp>
        <p:nvCxnSpPr>
          <p:cNvPr id="6" name="直線矢印コネクタ 5"/>
          <p:cNvCxnSpPr/>
          <p:nvPr/>
        </p:nvCxnSpPr>
        <p:spPr>
          <a:xfrm flipH="1">
            <a:off x="2555776" y="2070140"/>
            <a:ext cx="126014" cy="8266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30518" y="1700808"/>
            <a:ext cx="731162" cy="369332"/>
          </a:xfrm>
          <a:prstGeom prst="rect">
            <a:avLst/>
          </a:prstGeom>
          <a:noFill/>
        </p:spPr>
        <p:txBody>
          <a:bodyPr wrap="none" rtlCol="0">
            <a:spAutoFit/>
          </a:bodyPr>
          <a:lstStyle/>
          <a:p>
            <a:r>
              <a:rPr lang="en-US" altLang="ja-JP" dirty="0" smtClean="0"/>
              <a:t>ITO</a:t>
            </a:r>
            <a:r>
              <a:rPr lang="ja-JP" altLang="en-US" dirty="0"/>
              <a:t>膜</a:t>
            </a:r>
            <a:endParaRPr kumimoji="1" lang="ja-JP" altLang="en-US" dirty="0"/>
          </a:p>
        </p:txBody>
      </p:sp>
      <p:pic>
        <p:nvPicPr>
          <p:cNvPr id="6146" name="Picture 2" descr="C:\Research\D2\2011_09AIRT40主鏡ヒーター\IMG_03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2252" y="4149080"/>
            <a:ext cx="3360125" cy="2520000"/>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3013886" y="3913623"/>
            <a:ext cx="1080680" cy="553998"/>
          </a:xfrm>
          <a:prstGeom prst="rect">
            <a:avLst/>
          </a:prstGeom>
          <a:noFill/>
        </p:spPr>
        <p:txBody>
          <a:bodyPr wrap="none" rtlCol="0">
            <a:spAutoFit/>
          </a:bodyPr>
          <a:lstStyle/>
          <a:p>
            <a:r>
              <a:rPr kumimoji="1" lang="en-US" altLang="ja-JP" dirty="0" err="1" smtClean="0"/>
              <a:t>TwinCAM</a:t>
            </a:r>
            <a:endParaRPr kumimoji="1" lang="en-US" altLang="ja-JP" dirty="0" smtClean="0"/>
          </a:p>
          <a:p>
            <a:r>
              <a:rPr kumimoji="1" lang="en-US" altLang="ja-JP" sz="1200" dirty="0" smtClean="0"/>
              <a:t> (c)</a:t>
            </a:r>
            <a:r>
              <a:rPr kumimoji="1" lang="en-US" altLang="ja-JP" sz="1200" dirty="0" err="1" smtClean="0"/>
              <a:t>Takato</a:t>
            </a:r>
            <a:endParaRPr kumimoji="1" lang="ja-JP" altLang="en-US" dirty="0"/>
          </a:p>
        </p:txBody>
      </p:sp>
      <p:sp>
        <p:nvSpPr>
          <p:cNvPr id="25" name="テキスト ボックス 24"/>
          <p:cNvSpPr txBox="1"/>
          <p:nvPr/>
        </p:nvSpPr>
        <p:spPr>
          <a:xfrm>
            <a:off x="7802377" y="6022749"/>
            <a:ext cx="1306127" cy="646331"/>
          </a:xfrm>
          <a:prstGeom prst="rect">
            <a:avLst/>
          </a:prstGeom>
          <a:noFill/>
        </p:spPr>
        <p:txBody>
          <a:bodyPr wrap="none" rtlCol="0">
            <a:spAutoFit/>
          </a:bodyPr>
          <a:lstStyle/>
          <a:p>
            <a:r>
              <a:rPr lang="en-US" altLang="ja-JP" dirty="0" smtClean="0"/>
              <a:t>AIRT40</a:t>
            </a:r>
            <a:r>
              <a:rPr lang="ja-JP" altLang="en-US" dirty="0" smtClean="0"/>
              <a:t>主鏡</a:t>
            </a:r>
            <a:endParaRPr lang="en-US" altLang="ja-JP" dirty="0" smtClean="0"/>
          </a:p>
          <a:p>
            <a:r>
              <a:rPr kumimoji="1" lang="ja-JP" altLang="en-US" dirty="0"/>
              <a:t>ヒーター</a:t>
            </a:r>
          </a:p>
        </p:txBody>
      </p:sp>
      <p:sp>
        <p:nvSpPr>
          <p:cNvPr id="21" name="テキスト ボックス 20"/>
          <p:cNvSpPr txBox="1"/>
          <p:nvPr/>
        </p:nvSpPr>
        <p:spPr>
          <a:xfrm>
            <a:off x="463933" y="4695408"/>
            <a:ext cx="3604011" cy="1585049"/>
          </a:xfrm>
          <a:prstGeom prst="rect">
            <a:avLst/>
          </a:prstGeom>
          <a:noFill/>
        </p:spPr>
        <p:txBody>
          <a:bodyPr wrap="square" rtlCol="0">
            <a:spAutoFit/>
          </a:bodyPr>
          <a:lstStyle/>
          <a:p>
            <a:r>
              <a:rPr lang="ja-JP" altLang="en-US" dirty="0" smtClean="0"/>
              <a:t>特有の気象によって</a:t>
            </a:r>
            <a:r>
              <a:rPr lang="en-US" altLang="ja-JP" dirty="0" smtClean="0"/>
              <a:t>-70</a:t>
            </a:r>
            <a:r>
              <a:rPr lang="ja-JP" altLang="en-US" dirty="0" smtClean="0"/>
              <a:t>℃ →  </a:t>
            </a:r>
            <a:r>
              <a:rPr lang="en-US" altLang="ja-JP" dirty="0" smtClean="0"/>
              <a:t>-30</a:t>
            </a:r>
            <a:r>
              <a:rPr lang="ja-JP" altLang="en-US" dirty="0" smtClean="0"/>
              <a:t>℃といった急激な温度変化が生じるらしい。結露対策が重要となる。</a:t>
            </a:r>
            <a:endParaRPr lang="en-US" altLang="ja-JP" dirty="0" smtClean="0"/>
          </a:p>
          <a:p>
            <a:r>
              <a:rPr kumimoji="1" lang="ja-JP" altLang="en-US" sz="400" dirty="0" smtClean="0"/>
              <a:t>　</a:t>
            </a:r>
            <a:endParaRPr kumimoji="1" lang="en-US" altLang="ja-JP" dirty="0" smtClean="0"/>
          </a:p>
          <a:p>
            <a:pPr marL="285750" indent="-285750">
              <a:buFont typeface="Wingdings" pitchFamily="2" charset="2"/>
              <a:buChar char="à"/>
            </a:pPr>
            <a:r>
              <a:rPr lang="ja-JP" altLang="en-US" dirty="0" smtClean="0">
                <a:sym typeface="Wingdings" pitchFamily="2" charset="2"/>
              </a:rPr>
              <a:t>ヒーターによる加熱</a:t>
            </a:r>
            <a:endParaRPr lang="en-US" altLang="ja-JP" dirty="0" smtClean="0">
              <a:sym typeface="Wingdings" pitchFamily="2" charset="2"/>
            </a:endParaRPr>
          </a:p>
          <a:p>
            <a:pPr marL="285750" indent="-285750">
              <a:buFont typeface="Wingdings" pitchFamily="2" charset="2"/>
              <a:buChar char="à"/>
            </a:pPr>
            <a:r>
              <a:rPr kumimoji="1" lang="ja-JP" altLang="en-US" dirty="0" smtClean="0">
                <a:sym typeface="Wingdings" pitchFamily="2" charset="2"/>
              </a:rPr>
              <a:t>ハロゲンランプによる昇華</a:t>
            </a:r>
            <a:endParaRPr kumimoji="1" lang="ja-JP" altLang="en-US" dirty="0"/>
          </a:p>
        </p:txBody>
      </p:sp>
      <p:sp>
        <p:nvSpPr>
          <p:cNvPr id="23" name="正方形/長方形 22"/>
          <p:cNvSpPr/>
          <p:nvPr/>
        </p:nvSpPr>
        <p:spPr>
          <a:xfrm>
            <a:off x="1029043" y="6203264"/>
            <a:ext cx="2797561" cy="369332"/>
          </a:xfrm>
          <a:prstGeom prst="rect">
            <a:avLst/>
          </a:prstGeom>
        </p:spPr>
        <p:txBody>
          <a:bodyPr wrap="none">
            <a:spAutoFit/>
          </a:bodyPr>
          <a:lstStyle/>
          <a:p>
            <a:r>
              <a:rPr lang="ja-JP" altLang="en-US" dirty="0" smtClean="0">
                <a:solidFill>
                  <a:srgbClr val="FF0000"/>
                </a:solidFill>
              </a:rPr>
              <a:t>宇宙望遠鏡にはない難しさ</a:t>
            </a:r>
            <a:endParaRPr lang="ja-JP" altLang="en-US" dirty="0">
              <a:solidFill>
                <a:srgbClr val="FF0000"/>
              </a:solidFill>
            </a:endParaRPr>
          </a:p>
        </p:txBody>
      </p:sp>
    </p:spTree>
    <p:extLst>
      <p:ext uri="{BB962C8B-B14F-4D97-AF65-F5344CB8AC3E}">
        <p14:creationId xmlns:p14="http://schemas.microsoft.com/office/powerpoint/2010/main" val="13460368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図 127"/>
          <p:cNvPicPr>
            <a:picLocks noChangeAspect="1"/>
          </p:cNvPicPr>
          <p:nvPr/>
        </p:nvPicPr>
        <p:blipFill>
          <a:blip r:embed="rId4" cstate="print"/>
          <a:srcRect t="-22231" b="-22231"/>
          <a:stretch>
            <a:fillRect/>
          </a:stretch>
        </p:blipFill>
        <p:spPr bwMode="auto">
          <a:xfrm>
            <a:off x="44896" y="2574776"/>
            <a:ext cx="6650038" cy="3657600"/>
          </a:xfrm>
          <a:prstGeom prst="rect">
            <a:avLst/>
          </a:prstGeom>
          <a:noFill/>
          <a:ln w="9525">
            <a:noFill/>
            <a:miter lim="800000"/>
            <a:headEnd/>
            <a:tailEnd/>
          </a:ln>
        </p:spPr>
      </p:pic>
      <p:sp>
        <p:nvSpPr>
          <p:cNvPr id="35844" name="テキスト ボックス 23"/>
          <p:cNvSpPr txBox="1">
            <a:spLocks noChangeArrowheads="1"/>
          </p:cNvSpPr>
          <p:nvPr/>
        </p:nvSpPr>
        <p:spPr bwMode="auto">
          <a:xfrm>
            <a:off x="228600" y="1455167"/>
            <a:ext cx="3955827" cy="461665"/>
          </a:xfrm>
          <a:prstGeom prst="rect">
            <a:avLst/>
          </a:prstGeom>
          <a:noFill/>
          <a:ln w="9525">
            <a:noFill/>
            <a:miter lim="800000"/>
            <a:headEnd/>
            <a:tailEnd/>
          </a:ln>
        </p:spPr>
        <p:txBody>
          <a:bodyPr wrap="none">
            <a:spAutoFit/>
          </a:bodyPr>
          <a:lstStyle/>
          <a:p>
            <a:pPr>
              <a:buFont typeface="Wingdings" pitchFamily="2" charset="2"/>
              <a:buChar char="l"/>
            </a:pPr>
            <a:r>
              <a:rPr lang="ja-JP" altLang="en-US" sz="2400" dirty="0">
                <a:latin typeface="Calibri" pitchFamily="-112" charset="0"/>
              </a:rPr>
              <a:t>220</a:t>
            </a:r>
            <a:r>
              <a:rPr lang="en-US" altLang="ja-JP" sz="2400" dirty="0">
                <a:latin typeface="Calibri" pitchFamily="-112" charset="0"/>
              </a:rPr>
              <a:t>GHz  </a:t>
            </a:r>
            <a:r>
              <a:rPr lang="en-US" altLang="ja-JP" sz="2400" dirty="0" smtClean="0">
                <a:latin typeface="Calibri" pitchFamily="-112" charset="0"/>
              </a:rPr>
              <a:t>Opacity  (Seta et al)</a:t>
            </a:r>
            <a:endParaRPr lang="ja-JP" altLang="en-US" sz="2400" dirty="0">
              <a:latin typeface="Calibri" pitchFamily="-112" charset="0"/>
            </a:endParaRPr>
          </a:p>
        </p:txBody>
      </p:sp>
      <p:sp>
        <p:nvSpPr>
          <p:cNvPr id="11" name="正方形/長方形 10"/>
          <p:cNvSpPr/>
          <p:nvPr/>
        </p:nvSpPr>
        <p:spPr>
          <a:xfrm>
            <a:off x="4540696" y="2807990"/>
            <a:ext cx="1117294" cy="707886"/>
          </a:xfrm>
          <a:prstGeom prst="rect">
            <a:avLst/>
          </a:prstGeom>
        </p:spPr>
        <p:txBody>
          <a:bodyPr wrap="none">
            <a:spAutoFit/>
          </a:bodyPr>
          <a:lstStyle/>
          <a:p>
            <a:r>
              <a:rPr lang="en-US" altLang="ja-JP" sz="2000" dirty="0" smtClean="0">
                <a:solidFill>
                  <a:srgbClr val="000000"/>
                </a:solidFill>
                <a:latin typeface="Calibri" pitchFamily="-112" charset="0"/>
              </a:rPr>
              <a:t>Atacama</a:t>
            </a:r>
          </a:p>
          <a:p>
            <a:r>
              <a:rPr lang="ja-JP" altLang="en-US" sz="2000" dirty="0" smtClean="0">
                <a:solidFill>
                  <a:srgbClr val="000000"/>
                </a:solidFill>
                <a:latin typeface="Calibri" pitchFamily="-112" charset="0"/>
              </a:rPr>
              <a:t>（</a:t>
            </a:r>
            <a:r>
              <a:rPr lang="en-US" altLang="ja-JP" sz="2000" dirty="0" smtClean="0">
                <a:solidFill>
                  <a:srgbClr val="000000"/>
                </a:solidFill>
                <a:latin typeface="Calibri" pitchFamily="-112" charset="0"/>
              </a:rPr>
              <a:t>winter</a:t>
            </a:r>
            <a:r>
              <a:rPr lang="ja-JP" altLang="en-US" sz="2000" dirty="0" smtClean="0">
                <a:solidFill>
                  <a:srgbClr val="000000"/>
                </a:solidFill>
                <a:latin typeface="Calibri" pitchFamily="-112" charset="0"/>
              </a:rPr>
              <a:t>）</a:t>
            </a:r>
            <a:endParaRPr lang="ja-JP" altLang="en-US" sz="2000" dirty="0"/>
          </a:p>
        </p:txBody>
      </p:sp>
      <p:sp>
        <p:nvSpPr>
          <p:cNvPr id="13" name="正方形/長方形 12"/>
          <p:cNvSpPr/>
          <p:nvPr/>
        </p:nvSpPr>
        <p:spPr>
          <a:xfrm>
            <a:off x="2788096" y="2807990"/>
            <a:ext cx="1305165" cy="707886"/>
          </a:xfrm>
          <a:prstGeom prst="rect">
            <a:avLst/>
          </a:prstGeom>
        </p:spPr>
        <p:txBody>
          <a:bodyPr wrap="none">
            <a:spAutoFit/>
          </a:bodyPr>
          <a:lstStyle/>
          <a:p>
            <a:r>
              <a:rPr lang="en-US" altLang="ja-JP" sz="2000" dirty="0" smtClean="0">
                <a:solidFill>
                  <a:srgbClr val="000000"/>
                </a:solidFill>
                <a:latin typeface="Calibri" pitchFamily="-112" charset="0"/>
              </a:rPr>
              <a:t>Atacama</a:t>
            </a:r>
          </a:p>
          <a:p>
            <a:r>
              <a:rPr lang="ja-JP" altLang="en-US" sz="2000" dirty="0" smtClean="0">
                <a:solidFill>
                  <a:srgbClr val="000000"/>
                </a:solidFill>
                <a:latin typeface="Calibri" pitchFamily="-112" charset="0"/>
              </a:rPr>
              <a:t>（</a:t>
            </a:r>
            <a:r>
              <a:rPr lang="en-US" altLang="ja-JP" sz="2000" dirty="0" smtClean="0">
                <a:solidFill>
                  <a:srgbClr val="000000"/>
                </a:solidFill>
                <a:latin typeface="Calibri" pitchFamily="-112" charset="0"/>
              </a:rPr>
              <a:t>summer</a:t>
            </a:r>
            <a:r>
              <a:rPr lang="ja-JP" altLang="en-US" sz="2000" dirty="0" smtClean="0">
                <a:solidFill>
                  <a:srgbClr val="000000"/>
                </a:solidFill>
                <a:latin typeface="Calibri" pitchFamily="-112" charset="0"/>
              </a:rPr>
              <a:t>）</a:t>
            </a:r>
            <a:endParaRPr lang="ja-JP" altLang="en-US" sz="2000" dirty="0"/>
          </a:p>
        </p:txBody>
      </p:sp>
      <p:sp>
        <p:nvSpPr>
          <p:cNvPr id="14" name="正方形/長方形 13"/>
          <p:cNvSpPr/>
          <p:nvPr/>
        </p:nvSpPr>
        <p:spPr>
          <a:xfrm>
            <a:off x="502096" y="2807990"/>
            <a:ext cx="1919115" cy="707886"/>
          </a:xfrm>
          <a:prstGeom prst="rect">
            <a:avLst/>
          </a:prstGeom>
        </p:spPr>
        <p:txBody>
          <a:bodyPr wrap="none">
            <a:spAutoFit/>
          </a:bodyPr>
          <a:lstStyle/>
          <a:p>
            <a:r>
              <a:rPr lang="en-US" altLang="en-US" sz="2000" dirty="0" smtClean="0">
                <a:solidFill>
                  <a:srgbClr val="000000"/>
                </a:solidFill>
                <a:latin typeface="Calibri" pitchFamily="-112" charset="0"/>
              </a:rPr>
              <a:t> Dome F</a:t>
            </a:r>
          </a:p>
          <a:p>
            <a:r>
              <a:rPr lang="en-US" altLang="en-US" sz="2000" dirty="0" smtClean="0">
                <a:solidFill>
                  <a:srgbClr val="000000"/>
                </a:solidFill>
                <a:latin typeface="Calibri" pitchFamily="-112" charset="0"/>
              </a:rPr>
              <a:t> (summer </a:t>
            </a:r>
            <a:r>
              <a:rPr lang="en-US" altLang="ja-JP" sz="2000" dirty="0" smtClean="0">
                <a:solidFill>
                  <a:srgbClr val="000000"/>
                </a:solidFill>
                <a:latin typeface="Calibri" pitchFamily="-112" charset="0"/>
              </a:rPr>
              <a:t>06-07</a:t>
            </a:r>
            <a:r>
              <a:rPr lang="en-US" altLang="en-US" sz="2000" dirty="0" smtClean="0">
                <a:solidFill>
                  <a:srgbClr val="000000"/>
                </a:solidFill>
                <a:latin typeface="Calibri" pitchFamily="-112" charset="0"/>
              </a:rPr>
              <a:t>)</a:t>
            </a:r>
            <a:endParaRPr lang="ja-JP" altLang="en-US" sz="2000" dirty="0"/>
          </a:p>
        </p:txBody>
      </p:sp>
      <p:pic>
        <p:nvPicPr>
          <p:cNvPr id="35850" name="図 16"/>
          <p:cNvPicPr>
            <a:picLocks noChangeAspect="1"/>
          </p:cNvPicPr>
          <p:nvPr/>
        </p:nvPicPr>
        <p:blipFill>
          <a:blip r:embed="rId5" cstate="print"/>
          <a:srcRect/>
          <a:stretch>
            <a:fillRect/>
          </a:stretch>
        </p:blipFill>
        <p:spPr bwMode="auto">
          <a:xfrm>
            <a:off x="6480720" y="2845296"/>
            <a:ext cx="2555776" cy="2667000"/>
          </a:xfrm>
          <a:prstGeom prst="rect">
            <a:avLst/>
          </a:prstGeom>
          <a:noFill/>
          <a:ln w="9525">
            <a:noFill/>
            <a:miter lim="800000"/>
            <a:headEnd/>
            <a:tailEnd/>
          </a:ln>
        </p:spPr>
      </p:pic>
      <p:sp>
        <p:nvSpPr>
          <p:cNvPr id="35851" name="コンテンツ プレースホルダ 17"/>
          <p:cNvSpPr>
            <a:spLocks noGrp="1"/>
          </p:cNvSpPr>
          <p:nvPr>
            <p:ph idx="1"/>
          </p:nvPr>
        </p:nvSpPr>
        <p:spPr>
          <a:xfrm>
            <a:off x="920824" y="5589240"/>
            <a:ext cx="7467600" cy="1157064"/>
          </a:xfrm>
          <a:solidFill>
            <a:schemeClr val="bg2">
              <a:lumMod val="90000"/>
            </a:schemeClr>
          </a:solidFill>
        </p:spPr>
        <p:txBody>
          <a:bodyPr>
            <a:normAutofit fontScale="92500"/>
          </a:bodyPr>
          <a:lstStyle/>
          <a:p>
            <a:pPr>
              <a:buNone/>
            </a:pPr>
            <a:r>
              <a:rPr lang="en-US" altLang="ja-JP" dirty="0" smtClean="0"/>
              <a:t>220GHz opacity is similar to that of Atacama winter, and more </a:t>
            </a:r>
            <a:r>
              <a:rPr lang="en-US" altLang="ja-JP" dirty="0" smtClean="0">
                <a:solidFill>
                  <a:srgbClr val="FF0000"/>
                </a:solidFill>
              </a:rPr>
              <a:t>stable</a:t>
            </a:r>
            <a:r>
              <a:rPr lang="en-US" altLang="ja-JP" dirty="0" smtClean="0"/>
              <a:t> than Atacama</a:t>
            </a:r>
            <a:endParaRPr lang="ja-JP" altLang="en-US" dirty="0" smtClean="0"/>
          </a:p>
        </p:txBody>
      </p:sp>
      <p:sp>
        <p:nvSpPr>
          <p:cNvPr id="16" name="正方形/長方形 15"/>
          <p:cNvSpPr/>
          <p:nvPr/>
        </p:nvSpPr>
        <p:spPr>
          <a:xfrm>
            <a:off x="6938225" y="2649106"/>
            <a:ext cx="1882247" cy="707886"/>
          </a:xfrm>
          <a:prstGeom prst="rect">
            <a:avLst/>
          </a:prstGeom>
          <a:solidFill>
            <a:schemeClr val="bg1"/>
          </a:solidFill>
        </p:spPr>
        <p:txBody>
          <a:bodyPr wrap="none">
            <a:spAutoFit/>
          </a:bodyPr>
          <a:lstStyle/>
          <a:p>
            <a:r>
              <a:rPr lang="en-US" altLang="ja-JP" sz="2000" dirty="0" smtClean="0">
                <a:solidFill>
                  <a:srgbClr val="000000"/>
                </a:solidFill>
                <a:latin typeface="Calibri" pitchFamily="-112" charset="0"/>
              </a:rPr>
              <a:t>Dome F</a:t>
            </a:r>
          </a:p>
          <a:p>
            <a:r>
              <a:rPr lang="ja-JP" altLang="en-US" sz="2000" dirty="0" smtClean="0">
                <a:solidFill>
                  <a:srgbClr val="000000"/>
                </a:solidFill>
                <a:latin typeface="Calibri" pitchFamily="-112" charset="0"/>
              </a:rPr>
              <a:t>（</a:t>
            </a:r>
            <a:r>
              <a:rPr lang="en-US" altLang="ja-JP" sz="2000" dirty="0" smtClean="0">
                <a:solidFill>
                  <a:srgbClr val="000000"/>
                </a:solidFill>
                <a:latin typeface="Calibri" pitchFamily="-112" charset="0"/>
              </a:rPr>
              <a:t>summer 2010</a:t>
            </a:r>
            <a:r>
              <a:rPr lang="ja-JP" altLang="en-US" sz="2000" dirty="0" smtClean="0">
                <a:solidFill>
                  <a:srgbClr val="000000"/>
                </a:solidFill>
                <a:latin typeface="Calibri" pitchFamily="-112" charset="0"/>
              </a:rPr>
              <a:t>）</a:t>
            </a:r>
            <a:endParaRPr lang="ja-JP" altLang="en-US" sz="2000" dirty="0"/>
          </a:p>
        </p:txBody>
      </p:sp>
      <p:sp>
        <p:nvSpPr>
          <p:cNvPr id="10" name="正方形/長方形 9"/>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 </a:t>
            </a:r>
            <a:r>
              <a:rPr lang="en-US" altLang="ja-JP" sz="3600" dirty="0" smtClean="0">
                <a:latin typeface="+mn-ea"/>
              </a:rPr>
              <a:t>48/51</a:t>
            </a:r>
            <a:r>
              <a:rPr lang="ja-JP" altLang="en-US" sz="3600" dirty="0" smtClean="0">
                <a:latin typeface="+mn-ea"/>
              </a:rPr>
              <a:t>次隊</a:t>
            </a:r>
            <a:r>
              <a:rPr lang="ja-JP" altLang="en-US" sz="3600" dirty="0" smtClean="0">
                <a:latin typeface="+mn-ea"/>
              </a:rPr>
              <a:t>での取り組み</a:t>
            </a:r>
            <a:endParaRPr lang="en-US" altLang="ja-JP" sz="3600" dirty="0" smtClean="0">
              <a:latin typeface="+mn-ea"/>
            </a:endParaRPr>
          </a:p>
        </p:txBody>
      </p:sp>
      <p:sp>
        <p:nvSpPr>
          <p:cNvPr id="12" name="テキスト ボックス 11"/>
          <p:cNvSpPr txBox="1"/>
          <p:nvPr/>
        </p:nvSpPr>
        <p:spPr>
          <a:xfrm>
            <a:off x="6948264" y="1702549"/>
            <a:ext cx="1577676" cy="646331"/>
          </a:xfrm>
          <a:prstGeom prst="rect">
            <a:avLst/>
          </a:prstGeom>
          <a:noFill/>
        </p:spPr>
        <p:txBody>
          <a:bodyPr wrap="none" rtlCol="0">
            <a:spAutoFit/>
          </a:bodyPr>
          <a:lstStyle/>
          <a:p>
            <a:r>
              <a:rPr kumimoji="1" lang="en-US" altLang="ja-JP" dirty="0" smtClean="0"/>
              <a:t>220GHz</a:t>
            </a:r>
          </a:p>
          <a:p>
            <a:r>
              <a:rPr kumimoji="1" lang="ja-JP" altLang="en-US" dirty="0" smtClean="0"/>
              <a:t>ラジオメーター</a:t>
            </a:r>
            <a:endParaRPr kumimoji="1" lang="ja-JP" altLang="en-US" dirty="0"/>
          </a:p>
        </p:txBody>
      </p:sp>
      <p:pic>
        <p:nvPicPr>
          <p:cNvPr id="15" name="図 14"/>
          <p:cNvPicPr>
            <a:picLocks noChangeAspect="1"/>
          </p:cNvPicPr>
          <p:nvPr/>
        </p:nvPicPr>
        <p:blipFill>
          <a:blip r:embed="rId6" cstate="print"/>
          <a:srcRect/>
          <a:stretch>
            <a:fillRect/>
          </a:stretch>
        </p:blipFill>
        <p:spPr bwMode="auto">
          <a:xfrm>
            <a:off x="4846791" y="1124744"/>
            <a:ext cx="2112235" cy="158417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573799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3</a:t>
            </a:r>
            <a:r>
              <a:rPr lang="en-US" altLang="ja-JP" sz="3600" dirty="0" smtClean="0">
                <a:latin typeface="+mn-ea"/>
              </a:rPr>
              <a:t>. </a:t>
            </a:r>
            <a:r>
              <a:rPr lang="en-US" altLang="ja-JP" sz="3600" dirty="0" smtClean="0">
                <a:latin typeface="+mn-ea"/>
              </a:rPr>
              <a:t>52</a:t>
            </a:r>
            <a:r>
              <a:rPr lang="ja-JP" altLang="en-US" sz="3600" dirty="0" smtClean="0">
                <a:latin typeface="+mn-ea"/>
              </a:rPr>
              <a:t>次隊での</a:t>
            </a:r>
            <a:r>
              <a:rPr lang="ja-JP" altLang="en-US" sz="3600" dirty="0" smtClean="0">
                <a:latin typeface="+mn-ea"/>
              </a:rPr>
              <a:t>取り組み </a:t>
            </a:r>
            <a:r>
              <a:rPr lang="en-US" altLang="ja-JP" sz="3600" dirty="0" smtClean="0">
                <a:latin typeface="+mn-ea"/>
              </a:rPr>
              <a:t>1/3</a:t>
            </a:r>
            <a:endParaRPr lang="en-US" altLang="ja-JP" sz="3600" dirty="0" smtClean="0">
              <a:latin typeface="+mn-ea"/>
            </a:endParaRPr>
          </a:p>
        </p:txBody>
      </p:sp>
      <p:sp>
        <p:nvSpPr>
          <p:cNvPr id="3" name="テキスト ボックス 2"/>
          <p:cNvSpPr txBox="1"/>
          <p:nvPr/>
        </p:nvSpPr>
        <p:spPr>
          <a:xfrm>
            <a:off x="579040" y="1268760"/>
            <a:ext cx="8169424" cy="1646605"/>
          </a:xfrm>
          <a:prstGeom prst="rect">
            <a:avLst/>
          </a:prstGeom>
          <a:noFill/>
        </p:spPr>
        <p:txBody>
          <a:bodyPr wrap="square" rtlCol="0">
            <a:spAutoFit/>
          </a:bodyPr>
          <a:lstStyle/>
          <a:p>
            <a:r>
              <a:rPr lang="ja-JP" altLang="en-US" sz="2000" b="1" u="sng" dirty="0" smtClean="0">
                <a:solidFill>
                  <a:srgbClr val="0070C0"/>
                </a:solidFill>
              </a:rPr>
              <a:t>○夏期</a:t>
            </a:r>
            <a:r>
              <a:rPr lang="ja-JP" altLang="en-US" sz="2000" b="1" u="sng" dirty="0">
                <a:solidFill>
                  <a:srgbClr val="0070C0"/>
                </a:solidFill>
              </a:rPr>
              <a:t>の観測条件</a:t>
            </a:r>
            <a:r>
              <a:rPr lang="ja-JP" altLang="en-US" sz="2000" b="1" u="sng" dirty="0" smtClean="0">
                <a:solidFill>
                  <a:srgbClr val="0070C0"/>
                </a:solidFill>
              </a:rPr>
              <a:t>調査</a:t>
            </a:r>
            <a:endParaRPr lang="en-US" altLang="ja-JP" sz="2000" b="1" u="sng" dirty="0" smtClean="0">
              <a:solidFill>
                <a:srgbClr val="0070C0"/>
              </a:solidFill>
            </a:endParaRPr>
          </a:p>
          <a:p>
            <a:r>
              <a:rPr lang="ja-JP" altLang="en-US" sz="900" b="1" u="sng" dirty="0">
                <a:solidFill>
                  <a:srgbClr val="0070C0"/>
                </a:solidFill>
              </a:rPr>
              <a:t>　</a:t>
            </a:r>
            <a:endParaRPr lang="en-US" altLang="ja-JP" sz="2000" b="1" u="sng" dirty="0" smtClean="0">
              <a:solidFill>
                <a:srgbClr val="0070C0"/>
              </a:solidFill>
            </a:endParaRPr>
          </a:p>
          <a:p>
            <a:r>
              <a:rPr lang="en-US" altLang="ja-JP" dirty="0" smtClean="0"/>
              <a:t>      (</a:t>
            </a:r>
            <a:r>
              <a:rPr lang="en-US" altLang="ja-JP" dirty="0"/>
              <a:t>1) </a:t>
            </a:r>
            <a:r>
              <a:rPr lang="ja-JP" altLang="en-US" dirty="0"/>
              <a:t>赤外線の空の明るさ観測</a:t>
            </a:r>
            <a:r>
              <a:rPr lang="en-US" altLang="ja-JP" dirty="0"/>
              <a:t>(40cm</a:t>
            </a:r>
            <a:r>
              <a:rPr lang="ja-JP" altLang="en-US" dirty="0"/>
              <a:t>望遠鏡</a:t>
            </a:r>
            <a:r>
              <a:rPr lang="en-US" altLang="ja-JP" dirty="0"/>
              <a:t>)</a:t>
            </a:r>
          </a:p>
          <a:p>
            <a:r>
              <a:rPr lang="ja-JP" altLang="en-US" dirty="0"/>
              <a:t>　　</a:t>
            </a:r>
            <a:r>
              <a:rPr lang="en-US" altLang="ja-JP" dirty="0" smtClean="0"/>
              <a:t>(2)</a:t>
            </a:r>
            <a:r>
              <a:rPr lang="ja-JP" altLang="en-US" dirty="0" smtClean="0"/>
              <a:t> 大気水蒸気モニタ</a:t>
            </a:r>
            <a:r>
              <a:rPr lang="en-US" altLang="ja-JP" dirty="0" smtClean="0"/>
              <a:t>(</a:t>
            </a:r>
            <a:r>
              <a:rPr lang="ja-JP" altLang="en-US" dirty="0" smtClean="0"/>
              <a:t>近赤外線分光器</a:t>
            </a:r>
            <a:r>
              <a:rPr lang="en-US" altLang="ja-JP" dirty="0" smtClean="0"/>
              <a:t>)</a:t>
            </a:r>
            <a:endParaRPr lang="en-US" altLang="ja-JP" dirty="0"/>
          </a:p>
          <a:p>
            <a:r>
              <a:rPr kumimoji="1" lang="ja-JP" altLang="en-US" dirty="0" smtClean="0"/>
              <a:t>　　</a:t>
            </a:r>
            <a:r>
              <a:rPr lang="en-US" altLang="ja-JP" dirty="0" smtClean="0"/>
              <a:t>(3) DIMM</a:t>
            </a:r>
            <a:r>
              <a:rPr lang="ja-JP" altLang="en-US" dirty="0" smtClean="0"/>
              <a:t>によるシーイング測定</a:t>
            </a:r>
            <a:r>
              <a:rPr lang="en-US" altLang="ja-JP" dirty="0" smtClean="0"/>
              <a:t>(40cm</a:t>
            </a:r>
            <a:r>
              <a:rPr lang="ja-JP" altLang="en-US" dirty="0" smtClean="0"/>
              <a:t>望遠鏡</a:t>
            </a:r>
            <a:r>
              <a:rPr lang="en-US" altLang="ja-JP" dirty="0" smtClean="0"/>
              <a:t>)</a:t>
            </a:r>
          </a:p>
          <a:p>
            <a:r>
              <a:rPr lang="en-US" altLang="ja-JP" dirty="0" smtClean="0"/>
              <a:t>      (</a:t>
            </a:r>
            <a:r>
              <a:rPr lang="en-US" altLang="ja-JP" dirty="0"/>
              <a:t>4) </a:t>
            </a:r>
            <a:r>
              <a:rPr lang="ja-JP" altLang="en-US" dirty="0"/>
              <a:t>全天</a:t>
            </a:r>
            <a:r>
              <a:rPr lang="ja-JP" altLang="en-US" dirty="0" smtClean="0"/>
              <a:t>カメラ</a:t>
            </a:r>
            <a:endParaRPr kumimoji="1" lang="en-US" altLang="ja-JP" dirty="0" smtClean="0"/>
          </a:p>
        </p:txBody>
      </p:sp>
      <p:pic>
        <p:nvPicPr>
          <p:cNvPr id="15" name="Picture 2" descr="20110108_029694.JPG"/>
          <p:cNvPicPr>
            <a:picLocks noChangeAspect="1"/>
          </p:cNvPicPr>
          <p:nvPr/>
        </p:nvPicPr>
        <p:blipFill>
          <a:blip r:embed="rId2" cstate="print"/>
          <a:stretch>
            <a:fillRect/>
          </a:stretch>
        </p:blipFill>
        <p:spPr>
          <a:xfrm>
            <a:off x="5642778" y="4252169"/>
            <a:ext cx="2880000" cy="1920000"/>
          </a:xfrm>
          <a:prstGeom prst="rect">
            <a:avLst/>
          </a:prstGeom>
        </p:spPr>
      </p:pic>
      <p:sp>
        <p:nvSpPr>
          <p:cNvPr id="4" name="正方形/長方形 3"/>
          <p:cNvSpPr/>
          <p:nvPr/>
        </p:nvSpPr>
        <p:spPr>
          <a:xfrm>
            <a:off x="6119950" y="6202376"/>
            <a:ext cx="2002471" cy="369332"/>
          </a:xfrm>
          <a:prstGeom prst="rect">
            <a:avLst/>
          </a:prstGeom>
        </p:spPr>
        <p:txBody>
          <a:bodyPr wrap="none">
            <a:spAutoFit/>
          </a:bodyPr>
          <a:lstStyle/>
          <a:p>
            <a:pPr>
              <a:buNone/>
            </a:pPr>
            <a:r>
              <a:rPr lang="ja-JP" altLang="en-US" dirty="0"/>
              <a:t>大気水蒸気</a:t>
            </a:r>
            <a:r>
              <a:rPr lang="ja-JP" altLang="en-US" dirty="0" smtClean="0"/>
              <a:t>モニタ</a:t>
            </a:r>
            <a:endParaRPr lang="en-US" altLang="ja-JP" dirty="0"/>
          </a:p>
        </p:txBody>
      </p:sp>
      <p:pic>
        <p:nvPicPr>
          <p:cNvPr id="5123"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778" y="1722981"/>
            <a:ext cx="2880000" cy="179964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540869" y="5313982"/>
            <a:ext cx="1681871" cy="369332"/>
          </a:xfrm>
          <a:prstGeom prst="rect">
            <a:avLst/>
          </a:prstGeom>
        </p:spPr>
        <p:txBody>
          <a:bodyPr wrap="none">
            <a:spAutoFit/>
          </a:bodyPr>
          <a:lstStyle/>
          <a:p>
            <a:r>
              <a:rPr lang="ja-JP" altLang="en-US" dirty="0"/>
              <a:t>シーイング測定</a:t>
            </a:r>
          </a:p>
        </p:txBody>
      </p:sp>
      <p:sp>
        <p:nvSpPr>
          <p:cNvPr id="6" name="正方形/長方形 5"/>
          <p:cNvSpPr/>
          <p:nvPr/>
        </p:nvSpPr>
        <p:spPr>
          <a:xfrm>
            <a:off x="5652120" y="3533780"/>
            <a:ext cx="2954655" cy="369332"/>
          </a:xfrm>
          <a:prstGeom prst="rect">
            <a:avLst/>
          </a:prstGeom>
        </p:spPr>
        <p:txBody>
          <a:bodyPr wrap="none">
            <a:spAutoFit/>
          </a:bodyPr>
          <a:lstStyle/>
          <a:p>
            <a:r>
              <a:rPr lang="ja-JP" altLang="en-US" dirty="0" smtClean="0"/>
              <a:t>赤外線の空の</a:t>
            </a:r>
            <a:r>
              <a:rPr lang="ja-JP" altLang="en-US" dirty="0"/>
              <a:t>散乱</a:t>
            </a:r>
            <a:r>
              <a:rPr lang="ja-JP" altLang="en-US" dirty="0" smtClean="0"/>
              <a:t>強度測定</a:t>
            </a:r>
            <a:endParaRPr lang="ja-JP" altLang="en-US" dirty="0"/>
          </a:p>
        </p:txBody>
      </p:sp>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l="15554" r="16683"/>
          <a:stretch/>
        </p:blipFill>
        <p:spPr>
          <a:xfrm>
            <a:off x="3347864" y="2888842"/>
            <a:ext cx="1800000" cy="1764294"/>
          </a:xfrm>
          <a:prstGeom prst="rect">
            <a:avLst/>
          </a:prstGeom>
        </p:spPr>
      </p:pic>
      <p:pic>
        <p:nvPicPr>
          <p:cNvPr id="5122" name="Picture 2" descr="C:\Private\南極写真\jpg_内陸旅行\DSC_73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040" y="3933056"/>
            <a:ext cx="2880000" cy="1800184"/>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2170180" y="3258317"/>
            <a:ext cx="1189749" cy="369332"/>
          </a:xfrm>
          <a:prstGeom prst="rect">
            <a:avLst/>
          </a:prstGeom>
        </p:spPr>
        <p:txBody>
          <a:bodyPr wrap="none">
            <a:spAutoFit/>
          </a:bodyPr>
          <a:lstStyle/>
          <a:p>
            <a:r>
              <a:rPr lang="ja-JP" altLang="en-US" dirty="0" smtClean="0"/>
              <a:t>全天</a:t>
            </a:r>
            <a:r>
              <a:rPr lang="ja-JP" altLang="en-US" dirty="0"/>
              <a:t>カメラ</a:t>
            </a:r>
          </a:p>
        </p:txBody>
      </p:sp>
      <p:sp>
        <p:nvSpPr>
          <p:cNvPr id="12" name="テキスト ボックス 11"/>
          <p:cNvSpPr txBox="1"/>
          <p:nvPr/>
        </p:nvSpPr>
        <p:spPr>
          <a:xfrm>
            <a:off x="7376117" y="5901433"/>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Tree>
    <p:extLst>
      <p:ext uri="{BB962C8B-B14F-4D97-AF65-F5344CB8AC3E}">
        <p14:creationId xmlns:p14="http://schemas.microsoft.com/office/powerpoint/2010/main" val="2422696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28524" y="1291845"/>
            <a:ext cx="1346844" cy="369332"/>
          </a:xfrm>
          <a:prstGeom prst="rect">
            <a:avLst/>
          </a:prstGeom>
          <a:noFill/>
        </p:spPr>
        <p:txBody>
          <a:bodyPr wrap="none" rtlCol="0">
            <a:spAutoFit/>
          </a:bodyPr>
          <a:lstStyle/>
          <a:p>
            <a:r>
              <a:rPr lang="ja-JP" altLang="en-US" b="1" dirty="0">
                <a:solidFill>
                  <a:srgbClr val="0070C0"/>
                </a:solidFill>
              </a:rPr>
              <a:t>○</a:t>
            </a:r>
            <a:r>
              <a:rPr lang="ja-JP" altLang="en-US" b="1" dirty="0" smtClean="0">
                <a:solidFill>
                  <a:srgbClr val="0070C0"/>
                </a:solidFill>
              </a:rPr>
              <a:t>観測結果</a:t>
            </a:r>
            <a:endParaRPr lang="en-US" altLang="ja-JP" b="1" dirty="0">
              <a:solidFill>
                <a:srgbClr val="0070C0"/>
              </a:solidFill>
            </a:endParaRPr>
          </a:p>
        </p:txBody>
      </p:sp>
      <p:sp>
        <p:nvSpPr>
          <p:cNvPr id="5" name="正方形/長方形 4"/>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en-US" altLang="ja-JP" sz="3600" dirty="0" smtClean="0">
                <a:latin typeface="+mn-ea"/>
              </a:rPr>
              <a:t>3.1 </a:t>
            </a:r>
            <a:r>
              <a:rPr lang="ja-JP" altLang="en-US" sz="3600" dirty="0">
                <a:latin typeface="+mn-ea"/>
              </a:rPr>
              <a:t>赤外線の空の散乱強度</a:t>
            </a:r>
            <a:r>
              <a:rPr lang="ja-JP" altLang="en-US" sz="3600" dirty="0" smtClean="0">
                <a:latin typeface="+mn-ea"/>
              </a:rPr>
              <a:t>測定</a:t>
            </a:r>
            <a:endParaRPr lang="en-US" altLang="ja-JP" sz="3600" dirty="0">
              <a:latin typeface="+mn-ea"/>
            </a:endParaRPr>
          </a:p>
        </p:txBody>
      </p:sp>
      <p:sp>
        <p:nvSpPr>
          <p:cNvPr id="3" name="テキスト ボックス 2"/>
          <p:cNvSpPr txBox="1"/>
          <p:nvPr/>
        </p:nvSpPr>
        <p:spPr>
          <a:xfrm>
            <a:off x="6228184" y="4441812"/>
            <a:ext cx="2202847" cy="523220"/>
          </a:xfrm>
          <a:prstGeom prst="rect">
            <a:avLst/>
          </a:prstGeom>
          <a:noFill/>
        </p:spPr>
        <p:txBody>
          <a:bodyPr wrap="none" rtlCol="0">
            <a:spAutoFit/>
          </a:bodyPr>
          <a:lstStyle/>
          <a:p>
            <a:r>
              <a:rPr kumimoji="1" lang="ja-JP" altLang="en-US" sz="1400" dirty="0" smtClean="0"/>
              <a:t>横軸：</a:t>
            </a:r>
            <a:r>
              <a:rPr kumimoji="1" lang="en-US" altLang="ja-JP" sz="1400" dirty="0" smtClean="0"/>
              <a:t>Sky</a:t>
            </a:r>
            <a:r>
              <a:rPr kumimoji="1" lang="ja-JP" altLang="en-US" sz="1400" dirty="0" smtClean="0"/>
              <a:t>と太陽の離角</a:t>
            </a:r>
            <a:r>
              <a:rPr kumimoji="1" lang="en-US" altLang="ja-JP" sz="1400" dirty="0" smtClean="0"/>
              <a:t>(°)</a:t>
            </a:r>
          </a:p>
          <a:p>
            <a:r>
              <a:rPr lang="ja-JP" altLang="en-US" sz="1400" dirty="0" smtClean="0"/>
              <a:t>縦軸：散乱係数</a:t>
            </a:r>
            <a:r>
              <a:rPr lang="en-US" altLang="ja-JP" sz="1400" dirty="0" smtClean="0"/>
              <a:t>f(ρ)</a:t>
            </a:r>
            <a:r>
              <a:rPr lang="ja-JP" altLang="en-US" sz="1400" dirty="0" smtClean="0"/>
              <a:t>の対数</a:t>
            </a:r>
            <a:endParaRPr kumimoji="1" lang="ja-JP" altLang="en-US" sz="1400" dirty="0"/>
          </a:p>
        </p:txBody>
      </p:sp>
      <p:pic>
        <p:nvPicPr>
          <p:cNvPr id="8" name="Picture 2" descr="C:\Users\hirofumi\Desktop\Sky_Brightness\scatf4.jpg"/>
          <p:cNvPicPr>
            <a:picLocks noChangeAspect="1" noChangeArrowheads="1"/>
          </p:cNvPicPr>
          <p:nvPr/>
        </p:nvPicPr>
        <p:blipFill rotWithShape="1">
          <a:blip r:embed="rId2">
            <a:extLst>
              <a:ext uri="{28A0092B-C50C-407E-A947-70E740481C1C}">
                <a14:useLocalDpi xmlns:a14="http://schemas.microsoft.com/office/drawing/2010/main" val="0"/>
              </a:ext>
            </a:extLst>
          </a:blip>
          <a:srcRect l="50540" t="11834" r="5909" b="8849"/>
          <a:stretch/>
        </p:blipFill>
        <p:spPr bwMode="auto">
          <a:xfrm>
            <a:off x="3131839" y="1637499"/>
            <a:ext cx="2986769" cy="38077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irofumi\Desktop\Sky_Brightness\scatf4.jpg"/>
          <p:cNvPicPr>
            <a:picLocks noChangeAspect="1" noChangeArrowheads="1"/>
          </p:cNvPicPr>
          <p:nvPr/>
        </p:nvPicPr>
        <p:blipFill rotWithShape="1">
          <a:blip r:embed="rId2">
            <a:extLst>
              <a:ext uri="{28A0092B-C50C-407E-A947-70E740481C1C}">
                <a14:useLocalDpi xmlns:a14="http://schemas.microsoft.com/office/drawing/2010/main" val="0"/>
              </a:ext>
            </a:extLst>
          </a:blip>
          <a:srcRect l="306" t="11854" r="56451" b="8829"/>
          <a:stretch/>
        </p:blipFill>
        <p:spPr bwMode="auto">
          <a:xfrm>
            <a:off x="251520" y="1636906"/>
            <a:ext cx="2965648" cy="380772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6153644" y="3276260"/>
            <a:ext cx="2351926" cy="1169551"/>
          </a:xfrm>
          <a:prstGeom prst="rect">
            <a:avLst/>
          </a:prstGeom>
          <a:noFill/>
        </p:spPr>
        <p:txBody>
          <a:bodyPr wrap="none" rtlCol="0">
            <a:spAutoFit/>
          </a:bodyPr>
          <a:lstStyle/>
          <a:p>
            <a:r>
              <a:rPr lang="ja-JP" altLang="en-US" sz="1400" b="1" dirty="0" smtClean="0">
                <a:solidFill>
                  <a:srgbClr val="00B050"/>
                </a:solidFill>
              </a:rPr>
              <a:t>緑</a:t>
            </a:r>
            <a:r>
              <a:rPr lang="ja-JP" altLang="en-US" sz="1400" dirty="0" smtClean="0"/>
              <a:t>：観測値</a:t>
            </a:r>
            <a:endParaRPr lang="en-US" altLang="ja-JP" sz="1400" dirty="0" smtClean="0"/>
          </a:p>
          <a:p>
            <a:r>
              <a:rPr kumimoji="1" lang="ja-JP" altLang="en-US" sz="1400" b="1" dirty="0" smtClean="0">
                <a:solidFill>
                  <a:srgbClr val="FF0000"/>
                </a:solidFill>
              </a:rPr>
              <a:t>赤</a:t>
            </a:r>
            <a:r>
              <a:rPr kumimoji="1" lang="ja-JP" altLang="en-US" sz="1400" dirty="0" smtClean="0"/>
              <a:t>：ベストフィット</a:t>
            </a:r>
            <a:endParaRPr lang="en-US" altLang="ja-JP" sz="1400" dirty="0"/>
          </a:p>
          <a:p>
            <a:r>
              <a:rPr lang="ja-JP" altLang="en-US" sz="1400" b="1" dirty="0">
                <a:solidFill>
                  <a:srgbClr val="0070C0"/>
                </a:solidFill>
              </a:rPr>
              <a:t>青</a:t>
            </a:r>
            <a:r>
              <a:rPr lang="ja-JP" altLang="en-US" sz="1400" dirty="0"/>
              <a:t>：</a:t>
            </a:r>
            <a:r>
              <a:rPr lang="en-US" altLang="ja-JP" sz="1400" dirty="0"/>
              <a:t>K&amp;S(1991)</a:t>
            </a:r>
            <a:r>
              <a:rPr lang="ja-JP" altLang="en-US" sz="1400" dirty="0"/>
              <a:t>の散乱係数を</a:t>
            </a:r>
            <a:endParaRPr lang="en-US" altLang="ja-JP" sz="1400" dirty="0"/>
          </a:p>
          <a:p>
            <a:r>
              <a:rPr lang="ja-JP" altLang="en-US" sz="1400" dirty="0" smtClean="0"/>
              <a:t>　　 波長依存を考慮して外挿</a:t>
            </a:r>
            <a:endParaRPr lang="en-US" altLang="ja-JP" sz="1400" dirty="0"/>
          </a:p>
          <a:p>
            <a:r>
              <a:rPr lang="ja-JP" altLang="en-US" sz="1400" dirty="0" smtClean="0"/>
              <a:t>　　 </a:t>
            </a:r>
            <a:r>
              <a:rPr lang="en-US" altLang="ja-JP" sz="1400" dirty="0" smtClean="0"/>
              <a:t>(Redeye </a:t>
            </a:r>
            <a:r>
              <a:rPr lang="en-US" altLang="ja-JP" sz="1400" dirty="0"/>
              <a:t>User’s Manual</a:t>
            </a:r>
            <a:r>
              <a:rPr lang="en-US" altLang="ja-JP" sz="1400" dirty="0" smtClean="0"/>
              <a:t>)</a:t>
            </a:r>
            <a:endParaRPr lang="ja-JP" altLang="en-US" sz="1400" dirty="0"/>
          </a:p>
        </p:txBody>
      </p:sp>
      <p:sp>
        <p:nvSpPr>
          <p:cNvPr id="10" name="テキスト ボックス 9"/>
          <p:cNvSpPr txBox="1"/>
          <p:nvPr/>
        </p:nvSpPr>
        <p:spPr>
          <a:xfrm>
            <a:off x="6228184" y="1637499"/>
            <a:ext cx="1701107" cy="369332"/>
          </a:xfrm>
          <a:prstGeom prst="rect">
            <a:avLst/>
          </a:prstGeom>
          <a:noFill/>
        </p:spPr>
        <p:txBody>
          <a:bodyPr wrap="none" rtlCol="0">
            <a:spAutoFit/>
          </a:bodyPr>
          <a:lstStyle/>
          <a:p>
            <a:r>
              <a:rPr kumimoji="1" lang="en-US" altLang="ja-JP" dirty="0" smtClean="0"/>
              <a:t>f(ρ)</a:t>
            </a:r>
            <a:r>
              <a:rPr kumimoji="1" lang="en-US" altLang="ja-JP" baseline="-25000" dirty="0" smtClean="0"/>
              <a:t>H</a:t>
            </a:r>
            <a:r>
              <a:rPr kumimoji="1" lang="en-US" altLang="ja-JP" dirty="0" smtClean="0"/>
              <a:t>=10</a:t>
            </a:r>
            <a:r>
              <a:rPr kumimoji="1" lang="en-US" altLang="ja-JP" baseline="30000" dirty="0" smtClean="0"/>
              <a:t>5.68-ρ/276</a:t>
            </a:r>
            <a:endParaRPr kumimoji="1" lang="ja-JP" altLang="en-US" baseline="30000" dirty="0"/>
          </a:p>
        </p:txBody>
      </p:sp>
      <p:sp>
        <p:nvSpPr>
          <p:cNvPr id="12" name="テキスト ボックス 11"/>
          <p:cNvSpPr txBox="1"/>
          <p:nvPr/>
        </p:nvSpPr>
        <p:spPr>
          <a:xfrm>
            <a:off x="6228184" y="1988247"/>
            <a:ext cx="1696555" cy="369332"/>
          </a:xfrm>
          <a:prstGeom prst="rect">
            <a:avLst/>
          </a:prstGeom>
          <a:noFill/>
        </p:spPr>
        <p:txBody>
          <a:bodyPr wrap="none" rtlCol="0">
            <a:spAutoFit/>
          </a:bodyPr>
          <a:lstStyle/>
          <a:p>
            <a:r>
              <a:rPr kumimoji="1" lang="en-US" altLang="ja-JP" dirty="0" smtClean="0"/>
              <a:t>f(ρ)</a:t>
            </a:r>
            <a:r>
              <a:rPr lang="en-US" altLang="ja-JP" baseline="-25000" dirty="0" smtClean="0"/>
              <a:t>Ks</a:t>
            </a:r>
            <a:r>
              <a:rPr kumimoji="1" lang="en-US" altLang="ja-JP" dirty="0" smtClean="0"/>
              <a:t>=10</a:t>
            </a:r>
            <a:r>
              <a:rPr kumimoji="1" lang="en-US" altLang="ja-JP" baseline="30000" dirty="0" smtClean="0"/>
              <a:t>5.56-ρ/186</a:t>
            </a:r>
            <a:endParaRPr kumimoji="1" lang="ja-JP" altLang="en-US" baseline="30000" dirty="0"/>
          </a:p>
        </p:txBody>
      </p:sp>
      <p:cxnSp>
        <p:nvCxnSpPr>
          <p:cNvPr id="13" name="直線矢印コネクタ 12"/>
          <p:cNvCxnSpPr/>
          <p:nvPr/>
        </p:nvCxnSpPr>
        <p:spPr>
          <a:xfrm flipV="1">
            <a:off x="1493499" y="3365691"/>
            <a:ext cx="0" cy="57606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4499992" y="3653723"/>
            <a:ext cx="0" cy="57606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323528" y="5458579"/>
            <a:ext cx="8496944" cy="1200329"/>
          </a:xfrm>
          <a:prstGeom prst="rect">
            <a:avLst/>
          </a:prstGeom>
        </p:spPr>
        <p:txBody>
          <a:bodyPr wrap="square">
            <a:spAutoFit/>
          </a:bodyPr>
          <a:lstStyle/>
          <a:p>
            <a:pPr algn="just"/>
            <a:r>
              <a:rPr lang="ja-JP" altLang="en-US" dirty="0"/>
              <a:t>先行</a:t>
            </a:r>
            <a:r>
              <a:rPr lang="ja-JP" altLang="en-US" dirty="0" smtClean="0"/>
              <a:t>研究の理論曲線に比べ</a:t>
            </a:r>
            <a:r>
              <a:rPr lang="ja-JP" altLang="en-US" b="1" dirty="0" smtClean="0">
                <a:solidFill>
                  <a:srgbClr val="FF0000"/>
                </a:solidFill>
              </a:rPr>
              <a:t>観測結果の散乱係数は</a:t>
            </a:r>
            <a:r>
              <a:rPr lang="en-US" altLang="ja-JP" b="1" dirty="0" smtClean="0">
                <a:solidFill>
                  <a:srgbClr val="FF0000"/>
                </a:solidFill>
              </a:rPr>
              <a:t>10</a:t>
            </a:r>
            <a:r>
              <a:rPr lang="ja-JP" altLang="en-US" b="1" dirty="0">
                <a:solidFill>
                  <a:srgbClr val="FF0000"/>
                </a:solidFill>
              </a:rPr>
              <a:t>～</a:t>
            </a:r>
            <a:r>
              <a:rPr lang="en-US" altLang="ja-JP" b="1" dirty="0">
                <a:solidFill>
                  <a:srgbClr val="FF0000"/>
                </a:solidFill>
              </a:rPr>
              <a:t>100</a:t>
            </a:r>
            <a:r>
              <a:rPr lang="ja-JP" altLang="en-US" b="1" dirty="0">
                <a:solidFill>
                  <a:srgbClr val="FF0000"/>
                </a:solidFill>
              </a:rPr>
              <a:t>倍</a:t>
            </a:r>
            <a:r>
              <a:rPr lang="ja-JP" altLang="en-US" b="1" dirty="0" smtClean="0">
                <a:solidFill>
                  <a:srgbClr val="FF0000"/>
                </a:solidFill>
              </a:rPr>
              <a:t>大きい</a:t>
            </a:r>
            <a:r>
              <a:rPr lang="ja-JP" altLang="en-US" dirty="0" smtClean="0"/>
              <a:t>ことがわかった。これ</a:t>
            </a:r>
            <a:r>
              <a:rPr lang="ja-JP" altLang="en-US" dirty="0" smtClean="0"/>
              <a:t>は</a:t>
            </a:r>
            <a:r>
              <a:rPr lang="ja-JP" altLang="en-US" u="sng" dirty="0" smtClean="0"/>
              <a:t>氷</a:t>
            </a:r>
            <a:r>
              <a:rPr lang="ja-JP" altLang="en-US" u="sng" dirty="0" smtClean="0"/>
              <a:t>霧</a:t>
            </a:r>
            <a:r>
              <a:rPr lang="ja-JP" altLang="en-US" u="sng" dirty="0"/>
              <a:t>・</a:t>
            </a:r>
            <a:r>
              <a:rPr lang="ja-JP" altLang="en-US" u="sng" dirty="0" smtClean="0"/>
              <a:t>細</a:t>
            </a:r>
            <a:r>
              <a:rPr lang="ja-JP" altLang="en-US" u="sng" dirty="0" smtClean="0"/>
              <a:t>氷及び低い地吹雪</a:t>
            </a:r>
            <a:r>
              <a:rPr lang="ja-JP" altLang="en-US" dirty="0" smtClean="0"/>
              <a:t>に</a:t>
            </a:r>
            <a:r>
              <a:rPr lang="ja-JP" altLang="en-US" dirty="0" smtClean="0"/>
              <a:t>よるミー散乱が原因であると考えられる。ドームふじでの赤外線観測ではこれまで考慮されていなかった</a:t>
            </a:r>
            <a:r>
              <a:rPr lang="ja-JP" altLang="en-US" b="1" dirty="0" smtClean="0">
                <a:solidFill>
                  <a:srgbClr val="FF0000"/>
                </a:solidFill>
              </a:rPr>
              <a:t>強強度の「</a:t>
            </a:r>
            <a:r>
              <a:rPr lang="ja-JP" altLang="en-US" b="1" dirty="0">
                <a:solidFill>
                  <a:srgbClr val="FF0000"/>
                </a:solidFill>
              </a:rPr>
              <a:t>ミー</a:t>
            </a:r>
            <a:r>
              <a:rPr lang="ja-JP" altLang="en-US" b="1" dirty="0" smtClean="0">
                <a:solidFill>
                  <a:srgbClr val="FF0000"/>
                </a:solidFill>
              </a:rPr>
              <a:t>散乱」を考慮する必要があることが判明</a:t>
            </a:r>
            <a:r>
              <a:rPr lang="ja-JP" altLang="en-US" dirty="0" smtClean="0"/>
              <a:t>した。</a:t>
            </a:r>
            <a:endParaRPr lang="en-US" altLang="ja-JP" dirty="0" smtClean="0"/>
          </a:p>
        </p:txBody>
      </p:sp>
      <p:sp>
        <p:nvSpPr>
          <p:cNvPr id="6" name="テキスト ボックス 5"/>
          <p:cNvSpPr txBox="1"/>
          <p:nvPr/>
        </p:nvSpPr>
        <p:spPr>
          <a:xfrm>
            <a:off x="2242448" y="4445811"/>
            <a:ext cx="875561" cy="369332"/>
          </a:xfrm>
          <a:prstGeom prst="rect">
            <a:avLst/>
          </a:prstGeom>
          <a:noFill/>
        </p:spPr>
        <p:txBody>
          <a:bodyPr wrap="none" rtlCol="0">
            <a:spAutoFit/>
          </a:bodyPr>
          <a:lstStyle/>
          <a:p>
            <a:r>
              <a:rPr lang="en-US" altLang="ja-JP" dirty="0"/>
              <a:t>H</a:t>
            </a:r>
            <a:r>
              <a:rPr kumimoji="1" lang="en-US" altLang="ja-JP" dirty="0" smtClean="0"/>
              <a:t>-band</a:t>
            </a:r>
            <a:endParaRPr kumimoji="1" lang="ja-JP" altLang="en-US" dirty="0"/>
          </a:p>
        </p:txBody>
      </p:sp>
      <p:sp>
        <p:nvSpPr>
          <p:cNvPr id="2" name="テキスト ボックス 1"/>
          <p:cNvSpPr txBox="1"/>
          <p:nvPr/>
        </p:nvSpPr>
        <p:spPr>
          <a:xfrm>
            <a:off x="5004048" y="4318329"/>
            <a:ext cx="939231" cy="369332"/>
          </a:xfrm>
          <a:prstGeom prst="rect">
            <a:avLst/>
          </a:prstGeom>
          <a:noFill/>
        </p:spPr>
        <p:txBody>
          <a:bodyPr wrap="none" rtlCol="0">
            <a:spAutoFit/>
          </a:bodyPr>
          <a:lstStyle/>
          <a:p>
            <a:r>
              <a:rPr kumimoji="1" lang="en-US" altLang="ja-JP" dirty="0" smtClean="0"/>
              <a:t>Ks-band</a:t>
            </a:r>
            <a:endParaRPr kumimoji="1" lang="ja-JP" altLang="en-US" dirty="0"/>
          </a:p>
        </p:txBody>
      </p:sp>
    </p:spTree>
    <p:extLst>
      <p:ext uri="{BB962C8B-B14F-4D97-AF65-F5344CB8AC3E}">
        <p14:creationId xmlns:p14="http://schemas.microsoft.com/office/powerpoint/2010/main" val="20765624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a:latin typeface="+mn-ea"/>
              </a:rPr>
              <a:t>大気水蒸気量</a:t>
            </a:r>
            <a:r>
              <a:rPr lang="ja-JP" altLang="en-US" sz="3600" dirty="0" smtClean="0">
                <a:latin typeface="+mn-ea"/>
              </a:rPr>
              <a:t>の</a:t>
            </a:r>
            <a:r>
              <a:rPr lang="ja-JP" altLang="en-US" sz="3600" dirty="0" smtClean="0">
                <a:latin typeface="+mn-ea"/>
              </a:rPr>
              <a:t>観測</a:t>
            </a:r>
            <a:endParaRPr lang="en-US" altLang="ja-JP" sz="3600" dirty="0" smtClean="0">
              <a:latin typeface="+mn-ea"/>
            </a:endParaRPr>
          </a:p>
        </p:txBody>
      </p:sp>
      <p:grpSp>
        <p:nvGrpSpPr>
          <p:cNvPr id="20" name="Group 17"/>
          <p:cNvGrpSpPr/>
          <p:nvPr/>
        </p:nvGrpSpPr>
        <p:grpSpPr>
          <a:xfrm>
            <a:off x="179512" y="1324002"/>
            <a:ext cx="5328592" cy="4158372"/>
            <a:chOff x="899592" y="1338935"/>
            <a:chExt cx="7776864" cy="5519065"/>
          </a:xfrm>
        </p:grpSpPr>
        <p:pic>
          <p:nvPicPr>
            <p:cNvPr id="21" name="Picture 14" descr="pwvH52.png"/>
            <p:cNvPicPr>
              <a:picLocks noChangeAspect="1"/>
            </p:cNvPicPr>
            <p:nvPr/>
          </p:nvPicPr>
          <p:blipFill>
            <a:blip r:embed="rId2" cstate="print"/>
            <a:stretch>
              <a:fillRect/>
            </a:stretch>
          </p:blipFill>
          <p:spPr>
            <a:xfrm>
              <a:off x="899592" y="1338935"/>
              <a:ext cx="7776864" cy="5519065"/>
            </a:xfrm>
            <a:prstGeom prst="rect">
              <a:avLst/>
            </a:prstGeom>
          </p:spPr>
        </p:pic>
        <p:sp>
          <p:nvSpPr>
            <p:cNvPr id="22" name="TextBox 12"/>
            <p:cNvSpPr txBox="1"/>
            <p:nvPr/>
          </p:nvSpPr>
          <p:spPr>
            <a:xfrm>
              <a:off x="4572000" y="4437112"/>
              <a:ext cx="2161233" cy="369332"/>
            </a:xfrm>
            <a:prstGeom prst="rect">
              <a:avLst/>
            </a:prstGeom>
            <a:solidFill>
              <a:schemeClr val="bg1"/>
            </a:solidFill>
          </p:spPr>
          <p:txBody>
            <a:bodyPr wrap="none" rtlCol="0">
              <a:spAutoFit/>
            </a:bodyPr>
            <a:lstStyle/>
            <a:p>
              <a:r>
                <a:rPr kumimoji="1" lang="en-US" altLang="ja-JP" dirty="0" smtClean="0">
                  <a:solidFill>
                    <a:srgbClr val="00B0F0"/>
                  </a:solidFill>
                </a:rPr>
                <a:t>Best season 25% tile</a:t>
              </a:r>
              <a:endParaRPr kumimoji="1" lang="ja-JP" altLang="en-US">
                <a:solidFill>
                  <a:srgbClr val="00B0F0"/>
                </a:solidFill>
              </a:endParaRPr>
            </a:p>
          </p:txBody>
        </p:sp>
        <p:sp>
          <p:nvSpPr>
            <p:cNvPr id="23" name="TextBox 6"/>
            <p:cNvSpPr txBox="1"/>
            <p:nvPr/>
          </p:nvSpPr>
          <p:spPr>
            <a:xfrm>
              <a:off x="7596336" y="4139788"/>
              <a:ext cx="1080120" cy="490184"/>
            </a:xfrm>
            <a:prstGeom prst="rect">
              <a:avLst/>
            </a:prstGeom>
            <a:solidFill>
              <a:schemeClr val="bg1"/>
            </a:solidFill>
            <a:ln>
              <a:solidFill>
                <a:schemeClr val="bg1"/>
              </a:solidFill>
            </a:ln>
          </p:spPr>
          <p:txBody>
            <a:bodyPr wrap="square" rtlCol="0">
              <a:spAutoFit/>
            </a:bodyPr>
            <a:lstStyle/>
            <a:p>
              <a:r>
                <a:rPr kumimoji="1" lang="en-US" altLang="ja-JP" dirty="0" err="1" smtClean="0"/>
                <a:t>Tolar</a:t>
              </a:r>
              <a:endParaRPr kumimoji="1" lang="ja-JP" altLang="en-US" dirty="0"/>
            </a:p>
          </p:txBody>
        </p:sp>
        <p:sp>
          <p:nvSpPr>
            <p:cNvPr id="24" name="TextBox 7"/>
            <p:cNvSpPr txBox="1"/>
            <p:nvPr/>
          </p:nvSpPr>
          <p:spPr>
            <a:xfrm>
              <a:off x="6228184" y="3645024"/>
              <a:ext cx="1799339" cy="369332"/>
            </a:xfrm>
            <a:prstGeom prst="rect">
              <a:avLst/>
            </a:prstGeom>
            <a:solidFill>
              <a:schemeClr val="bg1"/>
            </a:solidFill>
          </p:spPr>
          <p:txBody>
            <a:bodyPr wrap="none" rtlCol="0">
              <a:spAutoFit/>
            </a:bodyPr>
            <a:lstStyle/>
            <a:p>
              <a:r>
                <a:rPr kumimoji="1" lang="en-US" altLang="ja-JP" dirty="0" smtClean="0"/>
                <a:t>San Pedro </a:t>
              </a:r>
              <a:r>
                <a:rPr kumimoji="1" lang="en-US" altLang="ja-JP" dirty="0" err="1" smtClean="0"/>
                <a:t>Partir</a:t>
              </a:r>
              <a:endParaRPr kumimoji="1" lang="ja-JP" altLang="en-US"/>
            </a:p>
          </p:txBody>
        </p:sp>
        <p:sp>
          <p:nvSpPr>
            <p:cNvPr id="25" name="TextBox 8"/>
            <p:cNvSpPr txBox="1"/>
            <p:nvPr/>
          </p:nvSpPr>
          <p:spPr>
            <a:xfrm>
              <a:off x="5780767" y="3347700"/>
              <a:ext cx="1311513" cy="369332"/>
            </a:xfrm>
            <a:prstGeom prst="rect">
              <a:avLst/>
            </a:prstGeom>
            <a:solidFill>
              <a:schemeClr val="bg1"/>
            </a:solidFill>
          </p:spPr>
          <p:txBody>
            <a:bodyPr wrap="none" rtlCol="0">
              <a:spAutoFit/>
            </a:bodyPr>
            <a:lstStyle/>
            <a:p>
              <a:r>
                <a:rPr kumimoji="1" lang="en-US" altLang="ja-JP" dirty="0" err="1" smtClean="0"/>
                <a:t>Armazones</a:t>
              </a:r>
              <a:endParaRPr kumimoji="1" lang="ja-JP" altLang="en-US"/>
            </a:p>
          </p:txBody>
        </p:sp>
        <p:sp>
          <p:nvSpPr>
            <p:cNvPr id="27" name="TextBox 9"/>
            <p:cNvSpPr txBox="1"/>
            <p:nvPr/>
          </p:nvSpPr>
          <p:spPr>
            <a:xfrm>
              <a:off x="4712381" y="2699628"/>
              <a:ext cx="1299779" cy="369332"/>
            </a:xfrm>
            <a:prstGeom prst="rect">
              <a:avLst/>
            </a:prstGeom>
            <a:solidFill>
              <a:schemeClr val="bg1"/>
            </a:solidFill>
          </p:spPr>
          <p:txBody>
            <a:bodyPr wrap="none" rtlCol="0">
              <a:spAutoFit/>
            </a:bodyPr>
            <a:lstStyle/>
            <a:p>
              <a:r>
                <a:rPr kumimoji="1" lang="en-US" altLang="ja-JP" dirty="0" smtClean="0"/>
                <a:t>Mauna Kea</a:t>
              </a:r>
              <a:endParaRPr kumimoji="1" lang="ja-JP" altLang="en-US"/>
            </a:p>
          </p:txBody>
        </p:sp>
        <p:sp>
          <p:nvSpPr>
            <p:cNvPr id="28" name="TextBox 10"/>
            <p:cNvSpPr txBox="1"/>
            <p:nvPr/>
          </p:nvSpPr>
          <p:spPr>
            <a:xfrm>
              <a:off x="4244167" y="2339588"/>
              <a:ext cx="1191929" cy="369332"/>
            </a:xfrm>
            <a:prstGeom prst="rect">
              <a:avLst/>
            </a:prstGeom>
            <a:solidFill>
              <a:schemeClr val="bg1"/>
            </a:solidFill>
          </p:spPr>
          <p:txBody>
            <a:bodyPr wrap="none" rtlCol="0">
              <a:spAutoFit/>
            </a:bodyPr>
            <a:lstStyle/>
            <a:p>
              <a:r>
                <a:rPr kumimoji="1" lang="en-US" altLang="ja-JP" dirty="0" err="1" smtClean="0"/>
                <a:t>Tolonchar</a:t>
              </a:r>
              <a:endParaRPr kumimoji="1" lang="ja-JP" altLang="en-US"/>
            </a:p>
          </p:txBody>
        </p:sp>
        <p:sp>
          <p:nvSpPr>
            <p:cNvPr id="30" name="TextBox 11"/>
            <p:cNvSpPr txBox="1"/>
            <p:nvPr/>
          </p:nvSpPr>
          <p:spPr>
            <a:xfrm>
              <a:off x="1835697" y="2644921"/>
              <a:ext cx="1225591" cy="369332"/>
            </a:xfrm>
            <a:prstGeom prst="rect">
              <a:avLst/>
            </a:prstGeom>
            <a:solidFill>
              <a:schemeClr val="bg1"/>
            </a:solidFill>
          </p:spPr>
          <p:txBody>
            <a:bodyPr wrap="none" rtlCol="0">
              <a:spAutoFit/>
            </a:bodyPr>
            <a:lstStyle/>
            <a:p>
              <a:r>
                <a:rPr kumimoji="1" lang="en-US" altLang="ja-JP" dirty="0" smtClean="0"/>
                <a:t>Dome Fuji</a:t>
              </a:r>
              <a:endParaRPr kumimoji="1" lang="ja-JP" altLang="en-US" dirty="0"/>
            </a:p>
          </p:txBody>
        </p:sp>
        <p:sp>
          <p:nvSpPr>
            <p:cNvPr id="42" name="TextBox 15"/>
            <p:cNvSpPr txBox="1"/>
            <p:nvPr/>
          </p:nvSpPr>
          <p:spPr>
            <a:xfrm>
              <a:off x="3800126" y="1916832"/>
              <a:ext cx="1059906" cy="369332"/>
            </a:xfrm>
            <a:prstGeom prst="rect">
              <a:avLst/>
            </a:prstGeom>
            <a:solidFill>
              <a:schemeClr val="bg1"/>
            </a:solidFill>
          </p:spPr>
          <p:txBody>
            <a:bodyPr wrap="none" rtlCol="0">
              <a:spAutoFit/>
            </a:bodyPr>
            <a:lstStyle/>
            <a:p>
              <a:r>
                <a:rPr kumimoji="1" lang="en-US" altLang="ja-JP" dirty="0" smtClean="0"/>
                <a:t>Atacama</a:t>
              </a:r>
              <a:endParaRPr kumimoji="1" lang="ja-JP" altLang="en-US"/>
            </a:p>
          </p:txBody>
        </p:sp>
        <p:sp>
          <p:nvSpPr>
            <p:cNvPr id="43" name="Oval 16"/>
            <p:cNvSpPr/>
            <p:nvPr/>
          </p:nvSpPr>
          <p:spPr>
            <a:xfrm>
              <a:off x="2483768" y="393305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TextBox 18"/>
            <p:cNvSpPr txBox="1"/>
            <p:nvPr/>
          </p:nvSpPr>
          <p:spPr>
            <a:xfrm>
              <a:off x="1979712" y="4068361"/>
              <a:ext cx="1008111" cy="584775"/>
            </a:xfrm>
            <a:prstGeom prst="rect">
              <a:avLst/>
            </a:prstGeom>
            <a:solidFill>
              <a:schemeClr val="bg1"/>
            </a:solidFill>
          </p:spPr>
          <p:txBody>
            <a:bodyPr wrap="square" rtlCol="0">
              <a:spAutoFit/>
            </a:bodyPr>
            <a:lstStyle/>
            <a:p>
              <a:pPr algn="ctr"/>
              <a:r>
                <a:rPr kumimoji="1" lang="en-US" altLang="ja-JP" dirty="0" smtClean="0"/>
                <a:t>SP</a:t>
              </a:r>
            </a:p>
            <a:p>
              <a:pPr algn="ctr"/>
              <a:r>
                <a:rPr lang="en-US" altLang="ja-JP" sz="1400" dirty="0" smtClean="0"/>
                <a:t>(summer)</a:t>
              </a:r>
              <a:endParaRPr kumimoji="1" lang="ja-JP" altLang="en-US" sz="1400" dirty="0"/>
            </a:p>
          </p:txBody>
        </p:sp>
      </p:grpSp>
      <p:sp>
        <p:nvSpPr>
          <p:cNvPr id="45" name="TextBox 19"/>
          <p:cNvSpPr txBox="1"/>
          <p:nvPr/>
        </p:nvSpPr>
        <p:spPr>
          <a:xfrm>
            <a:off x="4219099" y="3981200"/>
            <a:ext cx="1433021" cy="523220"/>
          </a:xfrm>
          <a:prstGeom prst="rect">
            <a:avLst/>
          </a:prstGeom>
          <a:noFill/>
        </p:spPr>
        <p:txBody>
          <a:bodyPr wrap="none" rtlCol="0">
            <a:spAutoFit/>
          </a:bodyPr>
          <a:lstStyle/>
          <a:p>
            <a:r>
              <a:rPr kumimoji="1" lang="en-US" altLang="ja-JP" sz="1400" dirty="0" err="1" smtClean="0"/>
              <a:t>Otarola</a:t>
            </a:r>
            <a:r>
              <a:rPr kumimoji="1" lang="en-US" altLang="ja-JP" sz="1400" dirty="0" smtClean="0"/>
              <a:t>+ 2010</a:t>
            </a:r>
          </a:p>
          <a:p>
            <a:r>
              <a:rPr lang="en-US" altLang="ja-JP" sz="1400" dirty="0" smtClean="0"/>
              <a:t>Valenziano+1999</a:t>
            </a:r>
            <a:endParaRPr kumimoji="1" lang="ja-JP" altLang="en-US" sz="1400" dirty="0"/>
          </a:p>
        </p:txBody>
      </p:sp>
      <p:sp>
        <p:nvSpPr>
          <p:cNvPr id="46" name="テキスト ボックス 45"/>
          <p:cNvSpPr txBox="1"/>
          <p:nvPr/>
        </p:nvSpPr>
        <p:spPr>
          <a:xfrm>
            <a:off x="5484702" y="1721329"/>
            <a:ext cx="1346844" cy="369332"/>
          </a:xfrm>
          <a:prstGeom prst="rect">
            <a:avLst/>
          </a:prstGeom>
          <a:noFill/>
        </p:spPr>
        <p:txBody>
          <a:bodyPr wrap="none" rtlCol="0">
            <a:spAutoFit/>
          </a:bodyPr>
          <a:lstStyle/>
          <a:p>
            <a:r>
              <a:rPr lang="ja-JP" altLang="en-US" b="1" dirty="0">
                <a:solidFill>
                  <a:srgbClr val="0070C0"/>
                </a:solidFill>
              </a:rPr>
              <a:t>○</a:t>
            </a:r>
            <a:r>
              <a:rPr lang="ja-JP" altLang="en-US" b="1" dirty="0" smtClean="0">
                <a:solidFill>
                  <a:srgbClr val="0070C0"/>
                </a:solidFill>
              </a:rPr>
              <a:t>観測結果</a:t>
            </a:r>
            <a:endParaRPr lang="en-US" altLang="ja-JP" b="1" dirty="0">
              <a:solidFill>
                <a:srgbClr val="0070C0"/>
              </a:solidFill>
            </a:endParaRPr>
          </a:p>
        </p:txBody>
      </p:sp>
      <p:sp>
        <p:nvSpPr>
          <p:cNvPr id="47" name="テキスト ボックス 46"/>
          <p:cNvSpPr txBox="1"/>
          <p:nvPr/>
        </p:nvSpPr>
        <p:spPr>
          <a:xfrm>
            <a:off x="5820495" y="3504146"/>
            <a:ext cx="2643672" cy="738664"/>
          </a:xfrm>
          <a:prstGeom prst="rect">
            <a:avLst/>
          </a:prstGeom>
          <a:noFill/>
        </p:spPr>
        <p:txBody>
          <a:bodyPr wrap="none" rtlCol="0">
            <a:spAutoFit/>
          </a:bodyPr>
          <a:lstStyle/>
          <a:p>
            <a:r>
              <a:rPr lang="ja-JP" altLang="en-US" sz="1400" b="1" dirty="0"/>
              <a:t>黒</a:t>
            </a:r>
            <a:r>
              <a:rPr lang="ja-JP" altLang="en-US" sz="1400" dirty="0" smtClean="0"/>
              <a:t>：「温帯」の観測地の値</a:t>
            </a:r>
            <a:endParaRPr lang="en-US" altLang="ja-JP" sz="1400" dirty="0" smtClean="0"/>
          </a:p>
          <a:p>
            <a:r>
              <a:rPr lang="ja-JP" altLang="en-US" sz="1400" b="1" dirty="0">
                <a:solidFill>
                  <a:srgbClr val="0070C0"/>
                </a:solidFill>
              </a:rPr>
              <a:t>青</a:t>
            </a:r>
            <a:r>
              <a:rPr kumimoji="1" lang="ja-JP" altLang="en-US" sz="1400" dirty="0" smtClean="0"/>
              <a:t>：「温帯」のベストシーズンの値</a:t>
            </a:r>
            <a:endParaRPr lang="en-US" altLang="ja-JP" sz="1400" dirty="0"/>
          </a:p>
          <a:p>
            <a:r>
              <a:rPr lang="ja-JP" altLang="en-US" sz="1400" b="1" dirty="0">
                <a:solidFill>
                  <a:srgbClr val="FF0000"/>
                </a:solidFill>
              </a:rPr>
              <a:t>赤</a:t>
            </a:r>
            <a:r>
              <a:rPr lang="ja-JP" altLang="en-US" sz="1400" dirty="0" smtClean="0"/>
              <a:t>：観測結果</a:t>
            </a:r>
            <a:endParaRPr lang="en-US" altLang="ja-JP" sz="1400" dirty="0" smtClean="0"/>
          </a:p>
        </p:txBody>
      </p:sp>
      <p:sp>
        <p:nvSpPr>
          <p:cNvPr id="48" name="テキスト ボックス 47"/>
          <p:cNvSpPr txBox="1"/>
          <p:nvPr/>
        </p:nvSpPr>
        <p:spPr>
          <a:xfrm>
            <a:off x="5820495" y="4417948"/>
            <a:ext cx="2105063" cy="523220"/>
          </a:xfrm>
          <a:prstGeom prst="rect">
            <a:avLst/>
          </a:prstGeom>
          <a:noFill/>
        </p:spPr>
        <p:txBody>
          <a:bodyPr wrap="none" rtlCol="0">
            <a:spAutoFit/>
          </a:bodyPr>
          <a:lstStyle/>
          <a:p>
            <a:r>
              <a:rPr kumimoji="1" lang="ja-JP" altLang="en-US" sz="1400" dirty="0" smtClean="0"/>
              <a:t>横軸：大気水蒸気量</a:t>
            </a:r>
            <a:r>
              <a:rPr kumimoji="1" lang="en-US" altLang="ja-JP" sz="1400" dirty="0" smtClean="0"/>
              <a:t>(mm)</a:t>
            </a:r>
          </a:p>
          <a:p>
            <a:r>
              <a:rPr lang="ja-JP" altLang="en-US" sz="1400" dirty="0" smtClean="0"/>
              <a:t>縦軸：</a:t>
            </a:r>
            <a:r>
              <a:rPr lang="ja-JP" altLang="en-US" sz="1400" dirty="0"/>
              <a:t>観測地の標高</a:t>
            </a:r>
            <a:endParaRPr kumimoji="1" lang="ja-JP" altLang="en-US" sz="1400" dirty="0"/>
          </a:p>
        </p:txBody>
      </p:sp>
      <p:sp>
        <p:nvSpPr>
          <p:cNvPr id="50" name="テキスト ボックス 49"/>
          <p:cNvSpPr txBox="1"/>
          <p:nvPr/>
        </p:nvSpPr>
        <p:spPr>
          <a:xfrm>
            <a:off x="4041143" y="5201149"/>
            <a:ext cx="811761" cy="307777"/>
          </a:xfrm>
          <a:prstGeom prst="rect">
            <a:avLst/>
          </a:prstGeom>
          <a:noFill/>
        </p:spPr>
        <p:txBody>
          <a:bodyPr wrap="none" rtlCol="0">
            <a:spAutoFit/>
          </a:bodyPr>
          <a:lstStyle/>
          <a:p>
            <a:r>
              <a:rPr lang="en-US" altLang="ja-JP" sz="1400" dirty="0" smtClean="0"/>
              <a:t>©</a:t>
            </a:r>
            <a:r>
              <a:rPr kumimoji="1" lang="en-US" altLang="ja-JP" sz="1400" dirty="0" err="1" smtClean="0"/>
              <a:t>Takato</a:t>
            </a:r>
            <a:endParaRPr kumimoji="1" lang="ja-JP" altLang="en-US" sz="1400" dirty="0"/>
          </a:p>
        </p:txBody>
      </p:sp>
      <p:sp>
        <p:nvSpPr>
          <p:cNvPr id="3" name="テキスト ボックス 2"/>
          <p:cNvSpPr txBox="1"/>
          <p:nvPr/>
        </p:nvSpPr>
        <p:spPr>
          <a:xfrm>
            <a:off x="5508104" y="2124615"/>
            <a:ext cx="3128947" cy="923330"/>
          </a:xfrm>
          <a:prstGeom prst="rect">
            <a:avLst/>
          </a:prstGeom>
          <a:noFill/>
        </p:spPr>
        <p:txBody>
          <a:bodyPr wrap="square" rtlCol="0">
            <a:spAutoFit/>
          </a:bodyPr>
          <a:lstStyle/>
          <a:p>
            <a:r>
              <a:rPr kumimoji="1" lang="en-US" altLang="ja-JP" dirty="0" smtClean="0"/>
              <a:t>S16 </a:t>
            </a:r>
            <a:r>
              <a:rPr kumimoji="1" lang="ja-JP" altLang="en-US" dirty="0" smtClean="0"/>
              <a:t>→</a:t>
            </a:r>
            <a:r>
              <a:rPr lang="ja-JP" altLang="en-US" dirty="0"/>
              <a:t> </a:t>
            </a:r>
            <a:r>
              <a:rPr lang="ja-JP" altLang="en-US" dirty="0" smtClean="0"/>
              <a:t>ドームふじ基地 → </a:t>
            </a:r>
            <a:r>
              <a:rPr lang="en-US" altLang="ja-JP" dirty="0" smtClean="0"/>
              <a:t>S16 (</a:t>
            </a:r>
            <a:r>
              <a:rPr lang="ja-JP" altLang="en-US" dirty="0" smtClean="0"/>
              <a:t> </a:t>
            </a:r>
            <a:r>
              <a:rPr lang="en-US" altLang="ja-JP" dirty="0" smtClean="0"/>
              <a:t>+ </a:t>
            </a:r>
            <a:r>
              <a:rPr lang="ja-JP" altLang="en-US" dirty="0" smtClean="0"/>
              <a:t>しらせ船上 </a:t>
            </a:r>
            <a:r>
              <a:rPr lang="en-US" altLang="ja-JP" dirty="0" smtClean="0"/>
              <a:t>)</a:t>
            </a:r>
            <a:r>
              <a:rPr lang="ja-JP" altLang="en-US" dirty="0" smtClean="0"/>
              <a:t>で水蒸気量の観測を実施</a:t>
            </a:r>
            <a:endParaRPr kumimoji="1" lang="ja-JP" altLang="en-US" dirty="0"/>
          </a:p>
        </p:txBody>
      </p:sp>
      <p:sp>
        <p:nvSpPr>
          <p:cNvPr id="5" name="テキスト ボックス 4"/>
          <p:cNvSpPr txBox="1"/>
          <p:nvPr/>
        </p:nvSpPr>
        <p:spPr>
          <a:xfrm>
            <a:off x="604722" y="5661248"/>
            <a:ext cx="8052525" cy="646331"/>
          </a:xfrm>
          <a:prstGeom prst="rect">
            <a:avLst/>
          </a:prstGeom>
          <a:noFill/>
        </p:spPr>
        <p:txBody>
          <a:bodyPr wrap="square" rtlCol="0">
            <a:spAutoFit/>
          </a:bodyPr>
          <a:lstStyle/>
          <a:p>
            <a:r>
              <a:rPr kumimoji="1" lang="ja-JP" altLang="en-US" dirty="0" smtClean="0"/>
              <a:t>気温の高い夏期（最悪の条件）にもかかわらず、</a:t>
            </a:r>
            <a:r>
              <a:rPr kumimoji="1" lang="ja-JP" altLang="en-US" b="1" dirty="0" smtClean="0">
                <a:solidFill>
                  <a:srgbClr val="FF0000"/>
                </a:solidFill>
              </a:rPr>
              <a:t>ドームふじの大気水蒸気量は他の温帯サイトに比べて極めて小さい値</a:t>
            </a:r>
            <a:r>
              <a:rPr kumimoji="1" lang="en-US" altLang="ja-JP" b="1" dirty="0" smtClean="0">
                <a:solidFill>
                  <a:srgbClr val="FF0000"/>
                </a:solidFill>
              </a:rPr>
              <a:t>(</a:t>
            </a:r>
            <a:r>
              <a:rPr kumimoji="1" lang="ja-JP" altLang="en-US" b="1" dirty="0" smtClean="0">
                <a:solidFill>
                  <a:srgbClr val="FF0000"/>
                </a:solidFill>
              </a:rPr>
              <a:t>約</a:t>
            </a:r>
            <a:r>
              <a:rPr kumimoji="1" lang="en-US" altLang="ja-JP" b="1" dirty="0" smtClean="0">
                <a:solidFill>
                  <a:srgbClr val="FF0000"/>
                </a:solidFill>
              </a:rPr>
              <a:t>0.6mm</a:t>
            </a:r>
            <a:r>
              <a:rPr kumimoji="1" lang="en-US" altLang="ja-JP" b="1" dirty="0" smtClean="0">
                <a:solidFill>
                  <a:srgbClr val="FF0000"/>
                </a:solidFill>
              </a:rPr>
              <a:t>)</a:t>
            </a:r>
            <a:r>
              <a:rPr kumimoji="1" lang="ja-JP" altLang="en-US" dirty="0" smtClean="0"/>
              <a:t>こと</a:t>
            </a:r>
            <a:r>
              <a:rPr kumimoji="1" lang="ja-JP" altLang="en-US" dirty="0" smtClean="0"/>
              <a:t>がわかった。</a:t>
            </a:r>
            <a:endParaRPr kumimoji="1" lang="ja-JP" altLang="en-US" dirty="0"/>
          </a:p>
        </p:txBody>
      </p:sp>
    </p:spTree>
    <p:extLst>
      <p:ext uri="{BB962C8B-B14F-4D97-AF65-F5344CB8AC3E}">
        <p14:creationId xmlns:p14="http://schemas.microsoft.com/office/powerpoint/2010/main" val="40380044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3.3 </a:t>
            </a:r>
            <a:r>
              <a:rPr lang="ja-JP" altLang="en-US" sz="3600" dirty="0" smtClean="0">
                <a:latin typeface="+mn-ea"/>
              </a:rPr>
              <a:t>シーイングの</a:t>
            </a:r>
            <a:r>
              <a:rPr lang="ja-JP" altLang="en-US" sz="3600" dirty="0" smtClean="0">
                <a:latin typeface="+mn-ea"/>
              </a:rPr>
              <a:t>観測 </a:t>
            </a:r>
            <a:r>
              <a:rPr lang="en-US" altLang="ja-JP" sz="3600" dirty="0">
                <a:latin typeface="+mn-ea"/>
              </a:rPr>
              <a:t>1</a:t>
            </a:r>
            <a:r>
              <a:rPr lang="en-US" altLang="ja-JP" sz="3600" dirty="0" smtClean="0">
                <a:latin typeface="+mn-ea"/>
              </a:rPr>
              <a:t>/2</a:t>
            </a:r>
            <a:endParaRPr lang="en-US" altLang="ja-JP" sz="3600" dirty="0" smtClean="0">
              <a:latin typeface="+mn-ea"/>
            </a:endParaRPr>
          </a:p>
        </p:txBody>
      </p:sp>
      <p:sp>
        <p:nvSpPr>
          <p:cNvPr id="51" name="正方形/長方形 50"/>
          <p:cNvSpPr/>
          <p:nvPr/>
        </p:nvSpPr>
        <p:spPr>
          <a:xfrm>
            <a:off x="7560505" y="2634095"/>
            <a:ext cx="576064"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7940356" y="3567594"/>
            <a:ext cx="379891"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47736" y="5097958"/>
            <a:ext cx="7884703" cy="1200329"/>
          </a:xfrm>
          <a:prstGeom prst="rect">
            <a:avLst/>
          </a:prstGeom>
        </p:spPr>
        <p:txBody>
          <a:bodyPr wrap="square">
            <a:spAutoFit/>
          </a:bodyPr>
          <a:lstStyle/>
          <a:p>
            <a:pPr algn="just"/>
            <a:r>
              <a:rPr lang="ja-JP" altLang="en-US" dirty="0" smtClean="0"/>
              <a:t>このヒストグラムから夏期</a:t>
            </a:r>
            <a:r>
              <a:rPr lang="ja-JP" altLang="en-US" dirty="0"/>
              <a:t>のドームふじ基地のシーイングは統計的に</a:t>
            </a:r>
            <a:r>
              <a:rPr lang="en-US" altLang="ja-JP" b="1" dirty="0"/>
              <a:t>2</a:t>
            </a:r>
            <a:r>
              <a:rPr lang="ja-JP" altLang="en-US" b="1" dirty="0" err="1"/>
              <a:t>つの</a:t>
            </a:r>
            <a:r>
              <a:rPr lang="ja-JP" altLang="en-US" b="1" dirty="0"/>
              <a:t>モード</a:t>
            </a:r>
            <a:r>
              <a:rPr lang="ja-JP" altLang="en-US" dirty="0"/>
              <a:t>、すなわち「良いシーイング」と「悪いシーイング</a:t>
            </a:r>
            <a:r>
              <a:rPr lang="ja-JP" altLang="en-US" dirty="0" smtClean="0"/>
              <a:t>」の重ね合わせで表されることがわかった。それぞれの</a:t>
            </a:r>
            <a:r>
              <a:rPr lang="ja-JP" altLang="en-US" b="1" dirty="0" smtClean="0">
                <a:solidFill>
                  <a:srgbClr val="FF0000"/>
                </a:solidFill>
              </a:rPr>
              <a:t>期待値は</a:t>
            </a:r>
            <a:r>
              <a:rPr lang="en-US" altLang="ja-JP" b="1" u="sng" dirty="0" smtClean="0">
                <a:solidFill>
                  <a:srgbClr val="FF0000"/>
                </a:solidFill>
              </a:rPr>
              <a:t>0.72”</a:t>
            </a:r>
            <a:r>
              <a:rPr lang="ja-JP" altLang="en-US" b="1" dirty="0" smtClean="0">
                <a:solidFill>
                  <a:srgbClr val="FF0000"/>
                </a:solidFill>
              </a:rPr>
              <a:t>及び</a:t>
            </a:r>
            <a:r>
              <a:rPr lang="en-US" altLang="ja-JP" b="1" u="sng" dirty="0" smtClean="0">
                <a:solidFill>
                  <a:srgbClr val="FF0000"/>
                </a:solidFill>
              </a:rPr>
              <a:t>1.3”</a:t>
            </a:r>
            <a:r>
              <a:rPr lang="ja-JP" altLang="en-US" dirty="0" smtClean="0"/>
              <a:t>であった</a:t>
            </a:r>
            <a:r>
              <a:rPr lang="ja-JP" altLang="en-US" dirty="0" smtClean="0"/>
              <a:t>。</a:t>
            </a:r>
            <a:endParaRPr lang="en-US" altLang="ja-JP" dirty="0" smtClean="0"/>
          </a:p>
          <a:p>
            <a:pPr algn="just"/>
            <a:r>
              <a:rPr lang="ja-JP" altLang="en-US" dirty="0" smtClean="0"/>
              <a:t>地上</a:t>
            </a:r>
            <a:r>
              <a:rPr lang="en-US" altLang="ja-JP" dirty="0" smtClean="0"/>
              <a:t>2m</a:t>
            </a:r>
            <a:r>
              <a:rPr lang="ja-JP" altLang="en-US" dirty="0" smtClean="0"/>
              <a:t>の値としては予想通りの値であった。</a:t>
            </a:r>
            <a:endParaRPr lang="ja-JP" altLang="en-US" dirty="0"/>
          </a:p>
        </p:txBody>
      </p:sp>
      <p:sp>
        <p:nvSpPr>
          <p:cNvPr id="2" name="テキスト ボックス 1"/>
          <p:cNvSpPr txBox="1"/>
          <p:nvPr/>
        </p:nvSpPr>
        <p:spPr>
          <a:xfrm>
            <a:off x="5027181" y="1950640"/>
            <a:ext cx="1338828" cy="369332"/>
          </a:xfrm>
          <a:prstGeom prst="rect">
            <a:avLst/>
          </a:prstGeom>
          <a:noFill/>
        </p:spPr>
        <p:txBody>
          <a:bodyPr wrap="none" rtlCol="0">
            <a:spAutoFit/>
          </a:bodyPr>
          <a:lstStyle/>
          <a:p>
            <a:r>
              <a:rPr lang="ja-JP" altLang="en-US" b="1" u="sng" dirty="0" smtClean="0">
                <a:solidFill>
                  <a:srgbClr val="0070C0"/>
                </a:solidFill>
              </a:rPr>
              <a:t>○観測</a:t>
            </a:r>
            <a:r>
              <a:rPr lang="ja-JP" altLang="en-US" b="1" u="sng" dirty="0">
                <a:solidFill>
                  <a:srgbClr val="0070C0"/>
                </a:solidFill>
              </a:rPr>
              <a:t>結果</a:t>
            </a:r>
            <a:endParaRPr kumimoji="1" lang="ja-JP" altLang="en-US" b="1" u="sng" dirty="0">
              <a:solidFill>
                <a:srgbClr val="0070C0"/>
              </a:solidFill>
            </a:endParaRPr>
          </a:p>
        </p:txBody>
      </p:sp>
      <p:sp>
        <p:nvSpPr>
          <p:cNvPr id="27" name="テキスト ボックス 26"/>
          <p:cNvSpPr txBox="1"/>
          <p:nvPr/>
        </p:nvSpPr>
        <p:spPr>
          <a:xfrm>
            <a:off x="5185770" y="4010416"/>
            <a:ext cx="1965603" cy="523220"/>
          </a:xfrm>
          <a:prstGeom prst="rect">
            <a:avLst/>
          </a:prstGeom>
          <a:noFill/>
        </p:spPr>
        <p:txBody>
          <a:bodyPr wrap="none" rtlCol="0">
            <a:spAutoFit/>
          </a:bodyPr>
          <a:lstStyle/>
          <a:p>
            <a:r>
              <a:rPr kumimoji="1" lang="ja-JP" altLang="en-US" sz="1400" dirty="0" smtClean="0"/>
              <a:t>横軸：シーイング</a:t>
            </a:r>
            <a:r>
              <a:rPr kumimoji="1" lang="en-US" altLang="ja-JP" sz="1400" dirty="0" smtClean="0"/>
              <a:t>(</a:t>
            </a:r>
            <a:r>
              <a:rPr kumimoji="1" lang="ja-JP" altLang="en-US" sz="1400" dirty="0" smtClean="0"/>
              <a:t>秒角</a:t>
            </a:r>
            <a:r>
              <a:rPr kumimoji="1" lang="en-US" altLang="ja-JP" sz="1400" dirty="0" smtClean="0"/>
              <a:t>)</a:t>
            </a:r>
          </a:p>
          <a:p>
            <a:r>
              <a:rPr lang="ja-JP" altLang="en-US" sz="1400" dirty="0" smtClean="0"/>
              <a:t>縦軸：</a:t>
            </a:r>
            <a:r>
              <a:rPr lang="ja-JP" altLang="en-US" sz="1400" dirty="0"/>
              <a:t>確率密度</a:t>
            </a:r>
            <a:endParaRPr kumimoji="1" lang="ja-JP" altLang="en-US" sz="1400" dirty="0"/>
          </a:p>
        </p:txBody>
      </p:sp>
      <p:sp>
        <p:nvSpPr>
          <p:cNvPr id="28" name="テキスト ボックス 27"/>
          <p:cNvSpPr txBox="1"/>
          <p:nvPr/>
        </p:nvSpPr>
        <p:spPr>
          <a:xfrm>
            <a:off x="5150417" y="3157636"/>
            <a:ext cx="2789939" cy="738664"/>
          </a:xfrm>
          <a:prstGeom prst="rect">
            <a:avLst/>
          </a:prstGeom>
          <a:noFill/>
        </p:spPr>
        <p:txBody>
          <a:bodyPr wrap="square" rtlCol="0">
            <a:spAutoFit/>
          </a:bodyPr>
          <a:lstStyle/>
          <a:p>
            <a:r>
              <a:rPr lang="ja-JP" altLang="en-US" sz="1400" dirty="0" smtClean="0"/>
              <a:t>灰：観測値</a:t>
            </a:r>
            <a:endParaRPr lang="en-US" altLang="ja-JP" sz="1400" dirty="0" smtClean="0"/>
          </a:p>
          <a:p>
            <a:r>
              <a:rPr kumimoji="1" lang="ja-JP" altLang="en-US" sz="1400" dirty="0" smtClean="0"/>
              <a:t>赤・</a:t>
            </a:r>
            <a:r>
              <a:rPr lang="ja-JP" altLang="en-US" sz="1400" dirty="0"/>
              <a:t>青</a:t>
            </a:r>
            <a:r>
              <a:rPr kumimoji="1" lang="ja-JP" altLang="en-US" sz="1400" dirty="0" smtClean="0"/>
              <a:t>：観測結果を対数正規分布</a:t>
            </a:r>
            <a:endParaRPr kumimoji="1" lang="en-US" altLang="ja-JP" sz="1400" dirty="0" smtClean="0"/>
          </a:p>
          <a:p>
            <a:r>
              <a:rPr lang="ja-JP" altLang="en-US" sz="1400" dirty="0"/>
              <a:t>　</a:t>
            </a:r>
            <a:r>
              <a:rPr lang="ja-JP" altLang="en-US" sz="1400" dirty="0" smtClean="0"/>
              <a:t>　　　 </a:t>
            </a:r>
            <a:r>
              <a:rPr kumimoji="1" lang="ja-JP" altLang="en-US" sz="1400" dirty="0" smtClean="0"/>
              <a:t>でフィッ</a:t>
            </a:r>
            <a:r>
              <a:rPr lang="ja-JP" altLang="en-US" sz="1400" dirty="0"/>
              <a:t>ティング</a:t>
            </a:r>
          </a:p>
        </p:txBody>
      </p:sp>
      <p:sp>
        <p:nvSpPr>
          <p:cNvPr id="3" name="テキスト ボックス 2"/>
          <p:cNvSpPr txBox="1"/>
          <p:nvPr/>
        </p:nvSpPr>
        <p:spPr>
          <a:xfrm>
            <a:off x="5122361" y="2390757"/>
            <a:ext cx="3888432" cy="646331"/>
          </a:xfrm>
          <a:prstGeom prst="rect">
            <a:avLst/>
          </a:prstGeom>
          <a:noFill/>
        </p:spPr>
        <p:txBody>
          <a:bodyPr wrap="square" rtlCol="0">
            <a:spAutoFit/>
          </a:bodyPr>
          <a:lstStyle/>
          <a:p>
            <a:r>
              <a:rPr kumimoji="1" lang="ja-JP" altLang="en-US" dirty="0" smtClean="0"/>
              <a:t>シーイングの観測結果からヒストグラムを作成</a:t>
            </a:r>
            <a:endParaRPr kumimoji="1" lang="ja-JP" alt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09" t="28248" r="49247" b="23089"/>
          <a:stretch/>
        </p:blipFill>
        <p:spPr bwMode="auto">
          <a:xfrm>
            <a:off x="647736" y="1989374"/>
            <a:ext cx="4220302" cy="298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5887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3"/>
          <p:cNvSpPr>
            <a:spLocks noChangeArrowheads="1"/>
          </p:cNvSpPr>
          <p:nvPr/>
        </p:nvSpPr>
        <p:spPr bwMode="auto">
          <a:xfrm>
            <a:off x="5159782" y="4521894"/>
            <a:ext cx="3209533" cy="923330"/>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smtClean="0"/>
              <a:t>南緯</a:t>
            </a:r>
            <a:r>
              <a:rPr lang="en-US" altLang="ja-JP" dirty="0" smtClean="0"/>
              <a:t>77°19’, </a:t>
            </a:r>
            <a:r>
              <a:rPr lang="ja-JP" altLang="en-US" dirty="0" smtClean="0"/>
              <a:t>　東経</a:t>
            </a:r>
            <a:r>
              <a:rPr lang="en-US" altLang="ja-JP" dirty="0" smtClean="0"/>
              <a:t>39°42’</a:t>
            </a:r>
          </a:p>
          <a:p>
            <a:r>
              <a:rPr lang="ja-JP" altLang="en-US" dirty="0" smtClean="0">
                <a:solidFill>
                  <a:srgbClr val="FF0000"/>
                </a:solidFill>
              </a:rPr>
              <a:t>標高</a:t>
            </a:r>
            <a:r>
              <a:rPr lang="en-US" altLang="ja-JP" dirty="0" smtClean="0">
                <a:solidFill>
                  <a:srgbClr val="FF0000"/>
                </a:solidFill>
              </a:rPr>
              <a:t>3,810m</a:t>
            </a:r>
            <a:r>
              <a:rPr lang="ja-JP" altLang="en-US" dirty="0" smtClean="0"/>
              <a:t>　</a:t>
            </a:r>
            <a:r>
              <a:rPr lang="en-US" altLang="ja-JP" dirty="0" smtClean="0"/>
              <a:t>(0.6</a:t>
            </a:r>
            <a:r>
              <a:rPr lang="ja-JP" altLang="en-US" dirty="0" smtClean="0"/>
              <a:t>気圧</a:t>
            </a:r>
            <a:r>
              <a:rPr lang="en-US" altLang="ja-JP" dirty="0" smtClean="0"/>
              <a:t>)</a:t>
            </a:r>
          </a:p>
          <a:p>
            <a:r>
              <a:rPr lang="ja-JP" altLang="en-US" dirty="0" smtClean="0"/>
              <a:t>最低</a:t>
            </a:r>
            <a:r>
              <a:rPr lang="ja-JP" altLang="en-US" dirty="0" smtClean="0"/>
              <a:t>気温 </a:t>
            </a:r>
            <a:r>
              <a:rPr lang="en-US" altLang="ja-JP" dirty="0" smtClean="0"/>
              <a:t>-</a:t>
            </a:r>
            <a:r>
              <a:rPr lang="en-US" altLang="ja-JP" dirty="0"/>
              <a:t>80</a:t>
            </a:r>
            <a:r>
              <a:rPr lang="ja-JP" altLang="en-US" dirty="0" smtClean="0"/>
              <a:t>℃</a:t>
            </a:r>
            <a:r>
              <a:rPr lang="en-US" altLang="ja-JP" dirty="0" smtClean="0"/>
              <a:t>, </a:t>
            </a:r>
            <a:r>
              <a:rPr lang="ja-JP" altLang="en-US" dirty="0" smtClean="0">
                <a:solidFill>
                  <a:srgbClr val="FF0000"/>
                </a:solidFill>
              </a:rPr>
              <a:t>年平均</a:t>
            </a:r>
            <a:r>
              <a:rPr lang="en-US" altLang="ja-JP" dirty="0" smtClean="0">
                <a:solidFill>
                  <a:srgbClr val="FF0000"/>
                </a:solidFill>
              </a:rPr>
              <a:t>-54.4</a:t>
            </a:r>
            <a:r>
              <a:rPr lang="ja-JP" altLang="en-US" dirty="0" smtClean="0">
                <a:solidFill>
                  <a:srgbClr val="FF0000"/>
                </a:solidFill>
              </a:rPr>
              <a:t>℃</a:t>
            </a:r>
            <a:endParaRPr lang="en-US" altLang="ja-JP" dirty="0" smtClean="0">
              <a:solidFill>
                <a:srgbClr val="FF0000"/>
              </a:solidFill>
            </a:endParaRPr>
          </a:p>
        </p:txBody>
      </p:sp>
      <p:sp>
        <p:nvSpPr>
          <p:cNvPr id="9" name="テキスト ボックス 8"/>
          <p:cNvSpPr txBox="1"/>
          <p:nvPr/>
        </p:nvSpPr>
        <p:spPr>
          <a:xfrm>
            <a:off x="472248" y="1556792"/>
            <a:ext cx="8208912" cy="646331"/>
          </a:xfrm>
          <a:prstGeom prst="rect">
            <a:avLst/>
          </a:prstGeom>
          <a:noFill/>
        </p:spPr>
        <p:txBody>
          <a:bodyPr wrap="square" rtlCol="0">
            <a:spAutoFit/>
          </a:bodyPr>
          <a:lstStyle/>
          <a:p>
            <a:r>
              <a:rPr lang="ja-JP" altLang="en-US" dirty="0" smtClean="0"/>
              <a:t>南極大陸内陸高原に位置する「ドームふじ基地」はその</a:t>
            </a:r>
            <a:r>
              <a:rPr lang="ja-JP" altLang="en-US" u="sng" dirty="0" smtClean="0">
                <a:solidFill>
                  <a:srgbClr val="FF0000"/>
                </a:solidFill>
              </a:rPr>
              <a:t>特異な地理条件</a:t>
            </a:r>
            <a:r>
              <a:rPr lang="ja-JP" altLang="en-US" dirty="0" smtClean="0"/>
              <a:t>から地球上で最も赤外線観測に適している</a:t>
            </a:r>
            <a:r>
              <a:rPr lang="ja-JP" altLang="en-US" u="sng" dirty="0" smtClean="0"/>
              <a:t>と考えられている</a:t>
            </a:r>
            <a:r>
              <a:rPr lang="ja-JP" altLang="en-US" dirty="0" smtClean="0"/>
              <a:t>。</a:t>
            </a:r>
            <a:endParaRPr kumimoji="1" lang="ja-JP" altLang="en-US" dirty="0"/>
          </a:p>
        </p:txBody>
      </p:sp>
      <p:pic>
        <p:nvPicPr>
          <p:cNvPr id="10" name="Picture 2" descr="F:\D1\2010_05_SPIE\Oral_presentation\fig1.jpg"/>
          <p:cNvPicPr>
            <a:picLocks noChangeAspect="1" noChangeArrowheads="1"/>
          </p:cNvPicPr>
          <p:nvPr/>
        </p:nvPicPr>
        <p:blipFill>
          <a:blip r:embed="rId2" cstate="print"/>
          <a:srcRect/>
          <a:stretch>
            <a:fillRect/>
          </a:stretch>
        </p:blipFill>
        <p:spPr bwMode="auto">
          <a:xfrm>
            <a:off x="539552" y="2801802"/>
            <a:ext cx="3960000" cy="2715430"/>
          </a:xfrm>
          <a:prstGeom prst="rect">
            <a:avLst/>
          </a:prstGeom>
          <a:noFill/>
        </p:spPr>
      </p:pic>
      <p:sp>
        <p:nvSpPr>
          <p:cNvPr id="11" name="テキスト ボックス 10"/>
          <p:cNvSpPr txBox="1"/>
          <p:nvPr/>
        </p:nvSpPr>
        <p:spPr>
          <a:xfrm>
            <a:off x="4932040" y="5590981"/>
            <a:ext cx="3688299" cy="646331"/>
          </a:xfrm>
          <a:prstGeom prst="rect">
            <a:avLst/>
          </a:prstGeom>
          <a:noFill/>
        </p:spPr>
        <p:txBody>
          <a:bodyPr wrap="square" rtlCol="0">
            <a:spAutoFit/>
          </a:bodyPr>
          <a:lstStyle/>
          <a:p>
            <a:r>
              <a:rPr kumimoji="1" lang="ja-JP" altLang="en-US" dirty="0" smtClean="0">
                <a:solidFill>
                  <a:srgbClr val="FF0000"/>
                </a:solidFill>
              </a:rPr>
              <a:t>常に極高気圧帯が卓越し晴天</a:t>
            </a:r>
            <a:r>
              <a:rPr kumimoji="1" lang="ja-JP" altLang="en-US" dirty="0" smtClean="0"/>
              <a:t>が続く。ブリザードは無い。</a:t>
            </a:r>
            <a:endParaRPr kumimoji="1" lang="ja-JP" altLang="en-US" dirty="0"/>
          </a:p>
        </p:txBody>
      </p:sp>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a:t>
            </a:r>
            <a:r>
              <a:rPr lang="ja-JP" altLang="en-US" sz="3600" dirty="0" smtClean="0">
                <a:latin typeface="+mn-ea"/>
              </a:rPr>
              <a:t>ドームふじの天文学的メリット </a:t>
            </a:r>
            <a:r>
              <a:rPr lang="en-US" altLang="ja-JP" sz="3600" dirty="0" smtClean="0">
                <a:latin typeface="+mn-ea"/>
              </a:rPr>
              <a:t>1/6</a:t>
            </a:r>
            <a:endParaRPr kumimoji="1" lang="ja-JP" altLang="en-US" sz="3600" dirty="0">
              <a:latin typeface="+mn-ea"/>
            </a:endParaRPr>
          </a:p>
        </p:txBody>
      </p:sp>
      <p:sp>
        <p:nvSpPr>
          <p:cNvPr id="26" name="Rectangle 44"/>
          <p:cNvSpPr>
            <a:spLocks noChangeArrowheads="1"/>
          </p:cNvSpPr>
          <p:nvPr/>
        </p:nvSpPr>
        <p:spPr bwMode="auto">
          <a:xfrm>
            <a:off x="4626355" y="2636912"/>
            <a:ext cx="4264309" cy="923330"/>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smtClean="0">
                <a:solidFill>
                  <a:srgbClr val="0070C0"/>
                </a:solidFill>
                <a:latin typeface="ＭＳ Ｐゴシック" charset="-128"/>
              </a:rPr>
              <a:t>○</a:t>
            </a:r>
            <a:r>
              <a:rPr lang="ja-JP" altLang="en-US" b="1" dirty="0">
                <a:solidFill>
                  <a:srgbClr val="0070C0"/>
                </a:solidFill>
                <a:latin typeface="ＭＳ Ｐゴシック" charset="-128"/>
              </a:rPr>
              <a:t>赤外線での空の明るさが地球上で最小</a:t>
            </a:r>
          </a:p>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地球上で最も幅広い波長で観測が</a:t>
            </a:r>
            <a:r>
              <a:rPr lang="ja-JP" altLang="en-US" b="1" dirty="0" smtClean="0">
                <a:solidFill>
                  <a:srgbClr val="0070C0"/>
                </a:solidFill>
                <a:latin typeface="ＭＳ Ｐゴシック" charset="-128"/>
              </a:rPr>
              <a:t>可能</a:t>
            </a:r>
            <a:endParaRPr lang="en-US" altLang="ja-JP" b="1" dirty="0" smtClean="0">
              <a:solidFill>
                <a:srgbClr val="0070C0"/>
              </a:solidFill>
              <a:latin typeface="ＭＳ Ｐゴシック" charset="-128"/>
            </a:endParaRPr>
          </a:p>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シーイングが地球上で最も</a:t>
            </a:r>
            <a:r>
              <a:rPr lang="ja-JP" altLang="en-US" b="1" dirty="0" smtClean="0">
                <a:solidFill>
                  <a:srgbClr val="0070C0"/>
                </a:solidFill>
                <a:latin typeface="ＭＳ Ｐゴシック" charset="-128"/>
              </a:rPr>
              <a:t>良い</a:t>
            </a:r>
            <a:endParaRPr lang="en-US" altLang="ja-JP" b="1" dirty="0" smtClean="0">
              <a:solidFill>
                <a:srgbClr val="0070C0"/>
              </a:solidFill>
              <a:latin typeface="ＭＳ Ｐゴシック" charset="-128"/>
            </a:endParaRPr>
          </a:p>
        </p:txBody>
      </p:sp>
      <p:sp>
        <p:nvSpPr>
          <p:cNvPr id="2" name="テキスト ボックス 1"/>
          <p:cNvSpPr txBox="1"/>
          <p:nvPr/>
        </p:nvSpPr>
        <p:spPr>
          <a:xfrm>
            <a:off x="2651882" y="5436832"/>
            <a:ext cx="1901867" cy="369332"/>
          </a:xfrm>
          <a:prstGeom prst="rect">
            <a:avLst/>
          </a:prstGeom>
          <a:noFill/>
        </p:spPr>
        <p:txBody>
          <a:bodyPr wrap="none" rtlCol="0">
            <a:spAutoFit/>
          </a:bodyPr>
          <a:lstStyle/>
          <a:p>
            <a:r>
              <a:rPr kumimoji="1" lang="en-US" altLang="ja-JP" dirty="0" smtClean="0"/>
              <a:t>©SPIE Okita+2010</a:t>
            </a:r>
            <a:endParaRPr kumimoji="1" lang="ja-JP" altLang="en-US" dirty="0"/>
          </a:p>
        </p:txBody>
      </p:sp>
      <p:sp>
        <p:nvSpPr>
          <p:cNvPr id="3" name="正方形/長方形 2"/>
          <p:cNvSpPr/>
          <p:nvPr/>
        </p:nvSpPr>
        <p:spPr>
          <a:xfrm>
            <a:off x="4932040" y="4077072"/>
            <a:ext cx="1664238" cy="369332"/>
          </a:xfrm>
          <a:prstGeom prst="rect">
            <a:avLst/>
          </a:prstGeom>
        </p:spPr>
        <p:txBody>
          <a:bodyPr wrap="none">
            <a:spAutoFit/>
          </a:bodyPr>
          <a:lstStyle/>
          <a:p>
            <a:r>
              <a:rPr lang="ja-JP" altLang="en-US" dirty="0"/>
              <a:t>ドームふじ基地</a:t>
            </a:r>
            <a:endParaRPr lang="en-US" altLang="ja-JP" dirty="0"/>
          </a:p>
        </p:txBody>
      </p:sp>
      <p:cxnSp>
        <p:nvCxnSpPr>
          <p:cNvPr id="6" name="直線コネクタ 5"/>
          <p:cNvCxnSpPr/>
          <p:nvPr/>
        </p:nvCxnSpPr>
        <p:spPr>
          <a:xfrm flipH="1">
            <a:off x="3203848" y="3227784"/>
            <a:ext cx="640719" cy="1292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139946" y="2858452"/>
            <a:ext cx="783228" cy="369332"/>
          </a:xfrm>
          <a:prstGeom prst="rect">
            <a:avLst/>
          </a:prstGeom>
          <a:noFill/>
          <a:ln>
            <a:noFill/>
          </a:ln>
        </p:spPr>
        <p:txBody>
          <a:bodyPr wrap="none" rtlCol="0">
            <a:spAutoFit/>
          </a:bodyPr>
          <a:lstStyle/>
          <a:p>
            <a:r>
              <a:rPr kumimoji="1" lang="en-US" altLang="ja-JP" dirty="0" smtClean="0">
                <a:solidFill>
                  <a:srgbClr val="FF0000"/>
                </a:solidFill>
              </a:rPr>
              <a:t>Syowa</a:t>
            </a:r>
            <a:endParaRPr kumimoji="1" lang="ja-JP" altLang="en-US" dirty="0">
              <a:solidFill>
                <a:srgbClr val="FF0000"/>
              </a:solidFill>
            </a:endParaRPr>
          </a:p>
        </p:txBody>
      </p:sp>
      <p:cxnSp>
        <p:nvCxnSpPr>
          <p:cNvPr id="16" name="直線コネクタ 15"/>
          <p:cNvCxnSpPr/>
          <p:nvPr/>
        </p:nvCxnSpPr>
        <p:spPr>
          <a:xfrm flipH="1" flipV="1">
            <a:off x="3211201" y="3204592"/>
            <a:ext cx="640719"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52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3.2 </a:t>
            </a:r>
            <a:r>
              <a:rPr lang="ja-JP" altLang="en-US" sz="3600" dirty="0">
                <a:latin typeface="+mn-ea"/>
              </a:rPr>
              <a:t>シーイングの</a:t>
            </a:r>
            <a:r>
              <a:rPr lang="ja-JP" altLang="en-US" sz="3600" dirty="0" smtClean="0">
                <a:latin typeface="+mn-ea"/>
              </a:rPr>
              <a:t>観測 </a:t>
            </a:r>
            <a:r>
              <a:rPr lang="en-US" altLang="ja-JP" sz="3600" dirty="0" smtClean="0">
                <a:latin typeface="+mn-ea"/>
              </a:rPr>
              <a:t>2/2</a:t>
            </a:r>
            <a:endParaRPr lang="en-US" altLang="ja-JP" sz="3600" dirty="0">
              <a:latin typeface="+mn-ea"/>
            </a:endParaRPr>
          </a:p>
        </p:txBody>
      </p:sp>
      <p:sp>
        <p:nvSpPr>
          <p:cNvPr id="2" name="正方形/長方形 1"/>
          <p:cNvSpPr/>
          <p:nvPr/>
        </p:nvSpPr>
        <p:spPr>
          <a:xfrm>
            <a:off x="539551" y="1772816"/>
            <a:ext cx="4248473" cy="3693319"/>
          </a:xfrm>
          <a:prstGeom prst="rect">
            <a:avLst/>
          </a:prstGeom>
        </p:spPr>
        <p:txBody>
          <a:bodyPr wrap="square">
            <a:spAutoFit/>
          </a:bodyPr>
          <a:lstStyle/>
          <a:p>
            <a:pPr algn="just"/>
            <a:r>
              <a:rPr lang="en-US" altLang="ja-JP" dirty="0"/>
              <a:t>1</a:t>
            </a:r>
            <a:r>
              <a:rPr lang="ja-JP" altLang="en-US" dirty="0"/>
              <a:t>時間毎の平均</a:t>
            </a:r>
            <a:r>
              <a:rPr lang="ja-JP" altLang="en-US" dirty="0" smtClean="0"/>
              <a:t>シーイングを調べると、シーイングは</a:t>
            </a:r>
            <a:r>
              <a:rPr lang="ja-JP" altLang="en-US" dirty="0"/>
              <a:t>時間変動し</a:t>
            </a:r>
            <a:r>
              <a:rPr lang="en-US" altLang="ja-JP" b="1" dirty="0">
                <a:solidFill>
                  <a:srgbClr val="FF0000"/>
                </a:solidFill>
              </a:rPr>
              <a:t>17</a:t>
            </a:r>
            <a:r>
              <a:rPr lang="ja-JP" altLang="en-US" b="1" dirty="0">
                <a:solidFill>
                  <a:srgbClr val="FF0000"/>
                </a:solidFill>
              </a:rPr>
              <a:t>時頃に極小をとる</a:t>
            </a:r>
            <a:r>
              <a:rPr lang="ja-JP" altLang="en-US" dirty="0"/>
              <a:t>ことがわかった。この傾向はドーム</a:t>
            </a:r>
            <a:r>
              <a:rPr lang="en-US" altLang="ja-JP" dirty="0" smtClean="0"/>
              <a:t>C</a:t>
            </a:r>
            <a:r>
              <a:rPr lang="ja-JP" altLang="en-US" dirty="0" smtClean="0"/>
              <a:t>における先行</a:t>
            </a:r>
            <a:r>
              <a:rPr lang="ja-JP" altLang="en-US" dirty="0"/>
              <a:t>研究</a:t>
            </a:r>
            <a:r>
              <a:rPr lang="en-US" altLang="ja-JP" dirty="0"/>
              <a:t>(</a:t>
            </a:r>
            <a:r>
              <a:rPr lang="en-US" altLang="ja-JP" dirty="0" err="1"/>
              <a:t>Aristidi</a:t>
            </a:r>
            <a:r>
              <a:rPr lang="en-US" altLang="ja-JP" dirty="0"/>
              <a:t> et al. 2005a)</a:t>
            </a:r>
            <a:r>
              <a:rPr lang="ja-JP" altLang="en-US" dirty="0"/>
              <a:t>と</a:t>
            </a:r>
            <a:r>
              <a:rPr lang="ja-JP" altLang="en-US" dirty="0" smtClean="0"/>
              <a:t>同様の結果</a:t>
            </a:r>
            <a:r>
              <a:rPr lang="ja-JP" altLang="en-US" dirty="0"/>
              <a:t>で</a:t>
            </a:r>
            <a:r>
              <a:rPr lang="ja-JP" altLang="en-US" dirty="0" smtClean="0"/>
              <a:t>あった。</a:t>
            </a:r>
            <a:endParaRPr lang="en-US" altLang="ja-JP" dirty="0" smtClean="0"/>
          </a:p>
          <a:p>
            <a:pPr algn="just"/>
            <a:endParaRPr lang="en-US" altLang="ja-JP" dirty="0"/>
          </a:p>
          <a:p>
            <a:pPr algn="just"/>
            <a:r>
              <a:rPr lang="ja-JP" altLang="en-US" dirty="0" smtClean="0"/>
              <a:t>シーイングと</a:t>
            </a:r>
            <a:r>
              <a:rPr lang="en-US" altLang="ja-JP" b="1" u="sng" dirty="0" smtClean="0"/>
              <a:t>16m</a:t>
            </a:r>
            <a:r>
              <a:rPr lang="ja-JP" altLang="en-US" b="1" u="sng" dirty="0"/>
              <a:t>気象タワー</a:t>
            </a:r>
            <a:r>
              <a:rPr lang="ja-JP" altLang="en-US" dirty="0"/>
              <a:t>の観測データ</a:t>
            </a:r>
            <a:r>
              <a:rPr lang="en-US" altLang="ja-JP" dirty="0"/>
              <a:t>(</a:t>
            </a:r>
            <a:r>
              <a:rPr lang="ja-JP" altLang="en-US" dirty="0"/>
              <a:t>温度、温度勾配、温度の標準偏差、風速、風向、気圧</a:t>
            </a:r>
            <a:r>
              <a:rPr lang="en-US" altLang="ja-JP" dirty="0"/>
              <a:t>)</a:t>
            </a:r>
            <a:r>
              <a:rPr lang="ja-JP" altLang="en-US" dirty="0"/>
              <a:t>に相関があるかどうか</a:t>
            </a:r>
            <a:r>
              <a:rPr lang="ja-JP" altLang="en-US" dirty="0" smtClean="0"/>
              <a:t>調べた。結果は先行研究で指摘されていた</a:t>
            </a:r>
            <a:r>
              <a:rPr lang="ja-JP" altLang="en-US" b="1" dirty="0" smtClean="0">
                <a:solidFill>
                  <a:srgbClr val="FF0000"/>
                </a:solidFill>
              </a:rPr>
              <a:t>シーイングと温度勾配には相関が見られなかった</a:t>
            </a:r>
            <a:r>
              <a:rPr lang="en-US" altLang="ja-JP" dirty="0" smtClean="0"/>
              <a:t>(</a:t>
            </a:r>
            <a:r>
              <a:rPr lang="ja-JP" altLang="en-US" dirty="0" smtClean="0"/>
              <a:t>相関係数</a:t>
            </a:r>
            <a:r>
              <a:rPr lang="en-US" altLang="ja-JP" dirty="0" smtClean="0"/>
              <a:t>-0.04)</a:t>
            </a:r>
            <a:r>
              <a:rPr lang="ja-JP" altLang="en-US" dirty="0" err="1" smtClean="0"/>
              <a:t>。</a:t>
            </a:r>
            <a:r>
              <a:rPr lang="ja-JP" altLang="en-US" dirty="0"/>
              <a:t>ドーム</a:t>
            </a:r>
            <a:r>
              <a:rPr lang="ja-JP" altLang="en-US" dirty="0" smtClean="0"/>
              <a:t>ふじ基地が本当のドームのピークに無いことが原因か？</a:t>
            </a:r>
            <a:endParaRPr lang="en-US" altLang="ja-JP"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28" t="16383" r="56897" b="13507"/>
          <a:stretch/>
        </p:blipFill>
        <p:spPr bwMode="auto">
          <a:xfrm>
            <a:off x="5004047" y="1394342"/>
            <a:ext cx="3672409" cy="520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1907704" y="5589240"/>
            <a:ext cx="3274451" cy="954107"/>
          </a:xfrm>
          <a:prstGeom prst="rect">
            <a:avLst/>
          </a:prstGeom>
          <a:noFill/>
        </p:spPr>
        <p:txBody>
          <a:bodyPr wrap="square" rtlCol="0">
            <a:spAutoFit/>
          </a:bodyPr>
          <a:lstStyle/>
          <a:p>
            <a:r>
              <a:rPr kumimoji="1" lang="ja-JP" altLang="en-US" sz="1400" dirty="0" smtClean="0"/>
              <a:t>横軸：</a:t>
            </a:r>
            <a:r>
              <a:rPr lang="ja-JP" altLang="en-US" sz="1400" dirty="0"/>
              <a:t>現地</a:t>
            </a:r>
            <a:r>
              <a:rPr lang="ja-JP" altLang="en-US" sz="1400" dirty="0" smtClean="0"/>
              <a:t>時刻</a:t>
            </a:r>
            <a:r>
              <a:rPr lang="en-US" altLang="ja-JP" sz="1400" dirty="0" smtClean="0"/>
              <a:t>(</a:t>
            </a:r>
            <a:r>
              <a:rPr lang="ja-JP" altLang="en-US" sz="1400" dirty="0" smtClean="0"/>
              <a:t>時</a:t>
            </a:r>
            <a:r>
              <a:rPr lang="en-US" altLang="ja-JP" sz="1400" dirty="0" smtClean="0"/>
              <a:t>)</a:t>
            </a:r>
            <a:endParaRPr kumimoji="1" lang="en-US" altLang="ja-JP" sz="1400" dirty="0" smtClean="0"/>
          </a:p>
          <a:p>
            <a:r>
              <a:rPr lang="ja-JP" altLang="en-US" sz="1400" dirty="0" smtClean="0"/>
              <a:t>縦軸：上から、シーイング</a:t>
            </a:r>
            <a:r>
              <a:rPr lang="en-US" altLang="ja-JP" sz="1400" dirty="0" smtClean="0"/>
              <a:t>(</a:t>
            </a:r>
            <a:r>
              <a:rPr lang="ja-JP" altLang="en-US" sz="1400" dirty="0" smtClean="0"/>
              <a:t>秒角</a:t>
            </a:r>
            <a:r>
              <a:rPr lang="en-US" altLang="ja-JP" sz="1400" dirty="0" smtClean="0"/>
              <a:t>)</a:t>
            </a:r>
            <a:r>
              <a:rPr lang="ja-JP" altLang="en-US" sz="1400" dirty="0" err="1" smtClean="0"/>
              <a:t>、</a:t>
            </a:r>
            <a:r>
              <a:rPr lang="ja-JP" altLang="en-US" sz="1400" dirty="0" smtClean="0"/>
              <a:t>温度</a:t>
            </a:r>
            <a:r>
              <a:rPr lang="en-US" altLang="ja-JP" sz="1400" dirty="0" smtClean="0"/>
              <a:t>(</a:t>
            </a:r>
            <a:r>
              <a:rPr lang="ja-JP" altLang="en-US" sz="1400" dirty="0" smtClean="0"/>
              <a:t>℃</a:t>
            </a:r>
            <a:r>
              <a:rPr lang="en-US" altLang="ja-JP" sz="1400" dirty="0" smtClean="0"/>
              <a:t>)</a:t>
            </a:r>
            <a:r>
              <a:rPr lang="ja-JP" altLang="en-US" sz="1400" dirty="0" err="1" smtClean="0"/>
              <a:t>、</a:t>
            </a:r>
            <a:r>
              <a:rPr lang="ja-JP" altLang="en-US" sz="1400" dirty="0" smtClean="0"/>
              <a:t>温度勾配</a:t>
            </a:r>
            <a:r>
              <a:rPr lang="en-US" altLang="ja-JP" sz="1400" dirty="0" smtClean="0"/>
              <a:t>(</a:t>
            </a:r>
            <a:r>
              <a:rPr lang="ja-JP" altLang="en-US" sz="1400" dirty="0" smtClean="0"/>
              <a:t>℃</a:t>
            </a:r>
            <a:r>
              <a:rPr lang="en-US" altLang="ja-JP" sz="1400" dirty="0" smtClean="0"/>
              <a:t>/m)</a:t>
            </a:r>
            <a:r>
              <a:rPr lang="ja-JP" altLang="en-US" sz="1400" dirty="0" err="1" smtClean="0"/>
              <a:t>、</a:t>
            </a:r>
            <a:r>
              <a:rPr lang="ja-JP" altLang="en-US" sz="1400" dirty="0" smtClean="0"/>
              <a:t>温度の標準偏差</a:t>
            </a:r>
            <a:r>
              <a:rPr lang="en-US" altLang="ja-JP" sz="1400" dirty="0" smtClean="0"/>
              <a:t>(</a:t>
            </a:r>
            <a:r>
              <a:rPr lang="ja-JP" altLang="en-US" sz="1400" dirty="0" smtClean="0"/>
              <a:t>℃</a:t>
            </a:r>
            <a:r>
              <a:rPr lang="en-US" altLang="ja-JP" sz="1400" dirty="0" smtClean="0"/>
              <a:t>)</a:t>
            </a:r>
            <a:r>
              <a:rPr lang="ja-JP" altLang="en-US" sz="1400" dirty="0" err="1" smtClean="0"/>
              <a:t>、</a:t>
            </a:r>
            <a:r>
              <a:rPr lang="ja-JP" altLang="en-US" sz="1400" dirty="0" smtClean="0"/>
              <a:t>風速</a:t>
            </a:r>
            <a:r>
              <a:rPr lang="en-US" altLang="ja-JP" sz="1400" dirty="0" smtClean="0"/>
              <a:t>(m./s)</a:t>
            </a:r>
            <a:r>
              <a:rPr lang="ja-JP" altLang="en-US" sz="1400" dirty="0" err="1" smtClean="0"/>
              <a:t>、</a:t>
            </a:r>
            <a:r>
              <a:rPr lang="ja-JP" altLang="en-US" sz="1400" dirty="0" smtClean="0"/>
              <a:t>風向、気圧</a:t>
            </a:r>
            <a:r>
              <a:rPr lang="en-US" altLang="ja-JP" sz="1400" dirty="0" smtClean="0"/>
              <a:t>(</a:t>
            </a:r>
            <a:r>
              <a:rPr lang="en-US" altLang="ja-JP" sz="1400" dirty="0" err="1" smtClean="0"/>
              <a:t>hPa</a:t>
            </a:r>
            <a:r>
              <a:rPr lang="en-US" altLang="ja-JP" sz="1400" dirty="0" smtClean="0"/>
              <a:t>)</a:t>
            </a:r>
            <a:endParaRPr kumimoji="1" lang="ja-JP" altLang="en-US" sz="1400" dirty="0"/>
          </a:p>
        </p:txBody>
      </p:sp>
    </p:spTree>
    <p:extLst>
      <p:ext uri="{BB962C8B-B14F-4D97-AF65-F5344CB8AC3E}">
        <p14:creationId xmlns:p14="http://schemas.microsoft.com/office/powerpoint/2010/main" val="1228807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79040" y="1398794"/>
            <a:ext cx="8169424" cy="2062103"/>
          </a:xfrm>
          <a:prstGeom prst="rect">
            <a:avLst/>
          </a:prstGeom>
          <a:noFill/>
        </p:spPr>
        <p:txBody>
          <a:bodyPr wrap="square" rtlCol="0">
            <a:spAutoFit/>
          </a:bodyPr>
          <a:lstStyle/>
          <a:p>
            <a:r>
              <a:rPr lang="en-US" altLang="ja-JP" sz="2000" u="sng" dirty="0" smtClean="0"/>
              <a:t>JARE52 </a:t>
            </a:r>
            <a:r>
              <a:rPr lang="ja-JP" altLang="en-US" sz="2000" u="sng" dirty="0" smtClean="0"/>
              <a:t>冬期観測</a:t>
            </a:r>
            <a:endParaRPr lang="en-US" altLang="ja-JP" sz="2000" u="sng" dirty="0"/>
          </a:p>
          <a:p>
            <a:r>
              <a:rPr lang="ja-JP" altLang="en-US" dirty="0"/>
              <a:t>　　</a:t>
            </a:r>
            <a:r>
              <a:rPr lang="en-US" altLang="ja-JP" dirty="0"/>
              <a:t>(8)</a:t>
            </a:r>
            <a:r>
              <a:rPr lang="ja-JP" altLang="en-US" dirty="0"/>
              <a:t> 無人発電制御モジュール　</a:t>
            </a:r>
            <a:r>
              <a:rPr lang="en-US" altLang="ja-JP" dirty="0"/>
              <a:t>PLATO-F</a:t>
            </a:r>
          </a:p>
          <a:p>
            <a:r>
              <a:rPr lang="ja-JP" altLang="en-US" dirty="0"/>
              <a:t>　　</a:t>
            </a:r>
            <a:r>
              <a:rPr lang="en-US" altLang="ja-JP" dirty="0"/>
              <a:t>(9) </a:t>
            </a:r>
            <a:r>
              <a:rPr lang="ja-JP" altLang="en-US" dirty="0"/>
              <a:t>太陽系外惑星観測</a:t>
            </a:r>
            <a:r>
              <a:rPr lang="en-US" altLang="ja-JP" dirty="0"/>
              <a:t>2</a:t>
            </a:r>
            <a:r>
              <a:rPr lang="ja-JP" altLang="en-US" dirty="0"/>
              <a:t>連望遠鏡　</a:t>
            </a:r>
            <a:r>
              <a:rPr lang="en-US" altLang="ja-JP" dirty="0" err="1"/>
              <a:t>TwinCAM</a:t>
            </a:r>
            <a:endParaRPr lang="en-US" altLang="ja-JP" dirty="0"/>
          </a:p>
          <a:p>
            <a:r>
              <a:rPr lang="ja-JP" altLang="en-US" dirty="0"/>
              <a:t>　　</a:t>
            </a:r>
            <a:r>
              <a:rPr lang="en-US" altLang="ja-JP" dirty="0"/>
              <a:t>(11) </a:t>
            </a:r>
            <a:r>
              <a:rPr lang="ja-JP" altLang="en-US" dirty="0"/>
              <a:t>接地境界層観測装置 </a:t>
            </a:r>
            <a:r>
              <a:rPr lang="en-US" altLang="ja-JP" dirty="0"/>
              <a:t>SNODAR</a:t>
            </a:r>
          </a:p>
          <a:p>
            <a:r>
              <a:rPr lang="ja-JP" altLang="en-US" dirty="0"/>
              <a:t>　　</a:t>
            </a:r>
            <a:r>
              <a:rPr lang="en-US" altLang="ja-JP" dirty="0"/>
              <a:t>(12) </a:t>
            </a:r>
            <a:r>
              <a:rPr lang="ja-JP" altLang="en-US" dirty="0"/>
              <a:t>全天カメラ </a:t>
            </a:r>
            <a:r>
              <a:rPr lang="en-US" altLang="ja-JP" dirty="0"/>
              <a:t>HR-CAM2</a:t>
            </a:r>
          </a:p>
          <a:p>
            <a:r>
              <a:rPr lang="ja-JP" altLang="en-US" dirty="0"/>
              <a:t>　　</a:t>
            </a:r>
            <a:r>
              <a:rPr lang="en-US" altLang="ja-JP" dirty="0"/>
              <a:t>(10) 16m</a:t>
            </a:r>
            <a:r>
              <a:rPr lang="ja-JP" altLang="en-US" dirty="0"/>
              <a:t>気象タワー</a:t>
            </a:r>
          </a:p>
          <a:p>
            <a:pPr>
              <a:buNone/>
            </a:pPr>
            <a:endParaRPr kumimoji="1" lang="en-US" altLang="ja-JP" dirty="0" smtClean="0"/>
          </a:p>
        </p:txBody>
      </p:sp>
      <p:pic>
        <p:nvPicPr>
          <p:cNvPr id="12" name="Picture 2"/>
          <p:cNvPicPr>
            <a:picLocks noChangeAspect="1" noChangeArrowheads="1"/>
          </p:cNvPicPr>
          <p:nvPr/>
        </p:nvPicPr>
        <p:blipFill>
          <a:blip r:embed="rId2" cstate="print"/>
          <a:srcRect/>
          <a:stretch>
            <a:fillRect/>
          </a:stretch>
        </p:blipFill>
        <p:spPr bwMode="auto">
          <a:xfrm>
            <a:off x="467544" y="3284984"/>
            <a:ext cx="4320000" cy="2709818"/>
          </a:xfrm>
          <a:prstGeom prst="rect">
            <a:avLst/>
          </a:prstGeom>
          <a:noFill/>
          <a:ln w="9525">
            <a:noFill/>
            <a:miter lim="800000"/>
            <a:headEnd/>
            <a:tailEnd/>
          </a:ln>
        </p:spPr>
      </p:pic>
      <p:sp>
        <p:nvSpPr>
          <p:cNvPr id="2" name="正方形/長方形 1"/>
          <p:cNvSpPr/>
          <p:nvPr/>
        </p:nvSpPr>
        <p:spPr>
          <a:xfrm>
            <a:off x="323345" y="6054208"/>
            <a:ext cx="4752711" cy="369332"/>
          </a:xfrm>
          <a:prstGeom prst="rect">
            <a:avLst/>
          </a:prstGeom>
        </p:spPr>
        <p:txBody>
          <a:bodyPr wrap="none">
            <a:spAutoFit/>
          </a:bodyPr>
          <a:lstStyle/>
          <a:p>
            <a:r>
              <a:rPr lang="en-US" altLang="ja-JP" dirty="0" smtClean="0"/>
              <a:t>PLATO-F</a:t>
            </a:r>
            <a:r>
              <a:rPr lang="en-US" altLang="ja-JP" sz="1400" dirty="0" smtClean="0"/>
              <a:t> (</a:t>
            </a:r>
            <a:r>
              <a:rPr lang="ja-JP" altLang="en-US" sz="1400" dirty="0" smtClean="0"/>
              <a:t>黄色が装置モジュール、緑がエンジンモジュール</a:t>
            </a:r>
            <a:r>
              <a:rPr lang="en-US" altLang="ja-JP" sz="1400" dirty="0" smtClean="0"/>
              <a:t>)</a:t>
            </a:r>
            <a:endParaRPr lang="en-US" altLang="ja-JP" dirty="0"/>
          </a:p>
        </p:txBody>
      </p:sp>
      <p:sp>
        <p:nvSpPr>
          <p:cNvPr id="8" name="テキスト ボックス 7"/>
          <p:cNvSpPr txBox="1"/>
          <p:nvPr/>
        </p:nvSpPr>
        <p:spPr>
          <a:xfrm>
            <a:off x="5004049" y="4576479"/>
            <a:ext cx="3816423" cy="2092881"/>
          </a:xfrm>
          <a:prstGeom prst="rect">
            <a:avLst/>
          </a:prstGeom>
          <a:noFill/>
        </p:spPr>
        <p:txBody>
          <a:bodyPr wrap="square" rtlCol="0">
            <a:spAutoFit/>
          </a:bodyPr>
          <a:lstStyle/>
          <a:p>
            <a:pPr algn="just"/>
            <a:r>
              <a:rPr kumimoji="1" lang="en-US" altLang="ja-JP" u="sng" dirty="0" smtClean="0"/>
              <a:t>PLATO-F</a:t>
            </a:r>
          </a:p>
          <a:p>
            <a:pPr algn="just"/>
            <a:r>
              <a:rPr lang="ja-JP" altLang="en-US" sz="1400" dirty="0" smtClean="0"/>
              <a:t>オーストラリア・ニューサウスウェールズ大開発の無人発電制御モジュール。</a:t>
            </a:r>
            <a:endParaRPr lang="en-US" altLang="ja-JP" sz="1400" dirty="0" smtClean="0"/>
          </a:p>
          <a:p>
            <a:pPr algn="just"/>
            <a:r>
              <a:rPr kumimoji="1" lang="ja-JP" altLang="en-US" sz="1400" dirty="0" smtClean="0"/>
              <a:t>ディーゼルエンジン・太陽パネル・リチウムバッテリーの組み合わせで連続して</a:t>
            </a:r>
            <a:r>
              <a:rPr kumimoji="1" lang="en-US" altLang="ja-JP" sz="1400" dirty="0" smtClean="0"/>
              <a:t>1KW</a:t>
            </a:r>
            <a:r>
              <a:rPr kumimoji="1" lang="ja-JP" altLang="en-US" sz="1400" dirty="0" smtClean="0"/>
              <a:t>を</a:t>
            </a:r>
            <a:r>
              <a:rPr kumimoji="1" lang="en-US" altLang="ja-JP" sz="1400" dirty="0" smtClean="0"/>
              <a:t>600</a:t>
            </a:r>
            <a:r>
              <a:rPr kumimoji="1" lang="ja-JP" altLang="en-US" sz="1400" dirty="0" smtClean="0"/>
              <a:t>日供給する。</a:t>
            </a:r>
            <a:r>
              <a:rPr kumimoji="1" lang="en-US" altLang="ja-JP" sz="1400" dirty="0" smtClean="0"/>
              <a:t>(Jet-A1</a:t>
            </a:r>
            <a:r>
              <a:rPr kumimoji="1" lang="ja-JP" altLang="en-US" sz="1400" dirty="0" smtClean="0"/>
              <a:t>を</a:t>
            </a:r>
            <a:r>
              <a:rPr kumimoji="1" lang="en-US" altLang="ja-JP" sz="1400" dirty="0" smtClean="0"/>
              <a:t>6,000L)</a:t>
            </a:r>
          </a:p>
          <a:p>
            <a:pPr algn="just"/>
            <a:r>
              <a:rPr lang="ja-JP" altLang="en-US" sz="1400" dirty="0" smtClean="0"/>
              <a:t>イリジウムオープンポートでステータス確認・データ転送を行う。</a:t>
            </a:r>
            <a:r>
              <a:rPr lang="en-US" altLang="ja-JP" sz="1400" dirty="0" smtClean="0"/>
              <a:t>2011</a:t>
            </a:r>
            <a:r>
              <a:rPr lang="ja-JP" altLang="en-US" sz="1400" dirty="0" smtClean="0"/>
              <a:t>年</a:t>
            </a:r>
            <a:r>
              <a:rPr lang="en-US" altLang="ja-JP" sz="1400" dirty="0" smtClean="0"/>
              <a:t>7</a:t>
            </a:r>
            <a:r>
              <a:rPr lang="ja-JP" altLang="en-US" sz="1400" dirty="0" smtClean="0"/>
              <a:t>月以降電源トラブルで停止。現在再起動を試行中。</a:t>
            </a:r>
            <a:endParaRPr lang="en-US" altLang="ja-JP" sz="1400" dirty="0" smtClean="0"/>
          </a:p>
        </p:txBody>
      </p:sp>
      <p:pic>
        <p:nvPicPr>
          <p:cNvPr id="18" name="Picture 2"/>
          <p:cNvPicPr>
            <a:picLocks noChangeAspect="1" noChangeArrowheads="1"/>
          </p:cNvPicPr>
          <p:nvPr/>
        </p:nvPicPr>
        <p:blipFill>
          <a:blip r:embed="rId3" cstate="print"/>
          <a:srcRect/>
          <a:stretch>
            <a:fillRect/>
          </a:stretch>
        </p:blipFill>
        <p:spPr bwMode="auto">
          <a:xfrm rot="16200000">
            <a:off x="5368572" y="2571075"/>
            <a:ext cx="1550436" cy="2325654"/>
          </a:xfrm>
          <a:prstGeom prst="rect">
            <a:avLst/>
          </a:prstGeom>
          <a:noFill/>
          <a:ln w="9525">
            <a:noFill/>
            <a:miter lim="800000"/>
            <a:headEnd/>
            <a:tailEnd/>
          </a:ln>
        </p:spPr>
      </p:pic>
      <p:pic>
        <p:nvPicPr>
          <p:cNvPr id="16" name="Picture 3" descr="20110114_031525.JPG"/>
          <p:cNvPicPr>
            <a:picLocks noChangeAspect="1"/>
          </p:cNvPicPr>
          <p:nvPr/>
        </p:nvPicPr>
        <p:blipFill>
          <a:blip r:embed="rId4" cstate="print"/>
          <a:stretch>
            <a:fillRect/>
          </a:stretch>
        </p:blipFill>
        <p:spPr>
          <a:xfrm>
            <a:off x="5385381" y="1179847"/>
            <a:ext cx="2426979" cy="1617986"/>
          </a:xfrm>
          <a:prstGeom prst="rect">
            <a:avLst/>
          </a:prstGeom>
        </p:spPr>
      </p:pic>
      <p:sp>
        <p:nvSpPr>
          <p:cNvPr id="9" name="テキスト ボックス 8"/>
          <p:cNvSpPr txBox="1"/>
          <p:nvPr/>
        </p:nvSpPr>
        <p:spPr>
          <a:xfrm>
            <a:off x="5388565" y="2507109"/>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10" name="テキスト ボックス 9"/>
          <p:cNvSpPr txBox="1"/>
          <p:nvPr/>
        </p:nvSpPr>
        <p:spPr>
          <a:xfrm>
            <a:off x="6089635" y="4293096"/>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pic>
        <p:nvPicPr>
          <p:cNvPr id="2050" name="Picture 2" descr="C:\Research\Antarctic_Picture\2011_01_28撤収・デポ\DSC_747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5525" r="15568"/>
          <a:stretch/>
        </p:blipFill>
        <p:spPr bwMode="auto">
          <a:xfrm>
            <a:off x="7380312" y="2302017"/>
            <a:ext cx="1718231" cy="2337876"/>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3</a:t>
            </a:r>
            <a:r>
              <a:rPr lang="en-US" altLang="ja-JP" sz="3600" dirty="0" smtClean="0">
                <a:latin typeface="+mn-ea"/>
              </a:rPr>
              <a:t>. </a:t>
            </a:r>
            <a:r>
              <a:rPr lang="en-US" altLang="ja-JP" sz="3600" dirty="0" smtClean="0">
                <a:latin typeface="+mn-ea"/>
              </a:rPr>
              <a:t>52</a:t>
            </a:r>
            <a:r>
              <a:rPr lang="ja-JP" altLang="en-US" sz="3600" dirty="0" smtClean="0">
                <a:latin typeface="+mn-ea"/>
              </a:rPr>
              <a:t>次隊での</a:t>
            </a:r>
            <a:r>
              <a:rPr lang="ja-JP" altLang="en-US" sz="3600" dirty="0" smtClean="0">
                <a:latin typeface="+mn-ea"/>
              </a:rPr>
              <a:t>取り組み </a:t>
            </a:r>
            <a:r>
              <a:rPr lang="en-US" altLang="ja-JP" sz="3600" dirty="0" smtClean="0">
                <a:latin typeface="+mn-ea"/>
              </a:rPr>
              <a:t>2/3</a:t>
            </a:r>
            <a:endParaRPr lang="en-US" altLang="ja-JP" sz="3600" dirty="0" smtClean="0">
              <a:latin typeface="+mn-ea"/>
            </a:endParaRPr>
          </a:p>
        </p:txBody>
      </p:sp>
    </p:spTree>
    <p:extLst>
      <p:ext uri="{BB962C8B-B14F-4D97-AF65-F5344CB8AC3E}">
        <p14:creationId xmlns:p14="http://schemas.microsoft.com/office/powerpoint/2010/main" val="1741717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79040" y="1398794"/>
            <a:ext cx="8169424" cy="2062103"/>
          </a:xfrm>
          <a:prstGeom prst="rect">
            <a:avLst/>
          </a:prstGeom>
          <a:noFill/>
        </p:spPr>
        <p:txBody>
          <a:bodyPr wrap="square" rtlCol="0">
            <a:spAutoFit/>
          </a:bodyPr>
          <a:lstStyle/>
          <a:p>
            <a:r>
              <a:rPr lang="en-US" altLang="ja-JP" sz="2000" u="sng" dirty="0" smtClean="0"/>
              <a:t>JARE52 </a:t>
            </a:r>
            <a:r>
              <a:rPr lang="ja-JP" altLang="en-US" sz="2000" u="sng" dirty="0" smtClean="0"/>
              <a:t>冬期観測</a:t>
            </a:r>
            <a:endParaRPr lang="en-US" altLang="ja-JP" sz="2000" u="sng" dirty="0"/>
          </a:p>
          <a:p>
            <a:r>
              <a:rPr lang="ja-JP" altLang="en-US" dirty="0"/>
              <a:t>　　</a:t>
            </a:r>
            <a:r>
              <a:rPr lang="en-US" altLang="ja-JP" dirty="0"/>
              <a:t>(8)</a:t>
            </a:r>
            <a:r>
              <a:rPr lang="ja-JP" altLang="en-US" dirty="0"/>
              <a:t> 無人発電制御モジュール　</a:t>
            </a:r>
            <a:r>
              <a:rPr lang="en-US" altLang="ja-JP" dirty="0"/>
              <a:t>PLATO-F</a:t>
            </a:r>
          </a:p>
          <a:p>
            <a:r>
              <a:rPr lang="ja-JP" altLang="en-US" dirty="0"/>
              <a:t>　　</a:t>
            </a:r>
            <a:r>
              <a:rPr lang="en-US" altLang="ja-JP" dirty="0"/>
              <a:t>(9) </a:t>
            </a:r>
            <a:r>
              <a:rPr lang="ja-JP" altLang="en-US" dirty="0"/>
              <a:t>太陽系外惑星観測</a:t>
            </a:r>
            <a:r>
              <a:rPr lang="en-US" altLang="ja-JP" dirty="0"/>
              <a:t>2</a:t>
            </a:r>
            <a:r>
              <a:rPr lang="ja-JP" altLang="en-US" dirty="0"/>
              <a:t>連望遠鏡　</a:t>
            </a:r>
            <a:r>
              <a:rPr lang="en-US" altLang="ja-JP" dirty="0" err="1"/>
              <a:t>TwinCAM</a:t>
            </a:r>
            <a:endParaRPr lang="en-US" altLang="ja-JP" dirty="0"/>
          </a:p>
          <a:p>
            <a:r>
              <a:rPr lang="ja-JP" altLang="en-US" dirty="0"/>
              <a:t>　　</a:t>
            </a:r>
            <a:r>
              <a:rPr lang="en-US" altLang="ja-JP" dirty="0"/>
              <a:t>(11) </a:t>
            </a:r>
            <a:r>
              <a:rPr lang="ja-JP" altLang="en-US" dirty="0"/>
              <a:t>接地境界層観測装置 </a:t>
            </a:r>
            <a:r>
              <a:rPr lang="en-US" altLang="ja-JP" dirty="0"/>
              <a:t>SNODAR</a:t>
            </a:r>
          </a:p>
          <a:p>
            <a:r>
              <a:rPr lang="ja-JP" altLang="en-US" dirty="0"/>
              <a:t>　　</a:t>
            </a:r>
            <a:r>
              <a:rPr lang="en-US" altLang="ja-JP" dirty="0"/>
              <a:t>(12) </a:t>
            </a:r>
            <a:r>
              <a:rPr lang="ja-JP" altLang="en-US" dirty="0"/>
              <a:t>全天カメラ </a:t>
            </a:r>
            <a:r>
              <a:rPr lang="en-US" altLang="ja-JP" dirty="0"/>
              <a:t>HR-CAM2</a:t>
            </a:r>
          </a:p>
          <a:p>
            <a:r>
              <a:rPr lang="ja-JP" altLang="en-US" dirty="0"/>
              <a:t>　　</a:t>
            </a:r>
            <a:r>
              <a:rPr lang="en-US" altLang="ja-JP" dirty="0"/>
              <a:t>(10) 16m</a:t>
            </a:r>
            <a:r>
              <a:rPr lang="ja-JP" altLang="en-US" dirty="0"/>
              <a:t>気象タワー</a:t>
            </a:r>
          </a:p>
          <a:p>
            <a:pPr>
              <a:buNone/>
            </a:pPr>
            <a:endParaRPr kumimoji="1" lang="en-US" altLang="ja-JP" dirty="0" smtClean="0"/>
          </a:p>
        </p:txBody>
      </p:sp>
      <p:sp>
        <p:nvSpPr>
          <p:cNvPr id="2" name="正方形/長方形 1"/>
          <p:cNvSpPr/>
          <p:nvPr/>
        </p:nvSpPr>
        <p:spPr>
          <a:xfrm>
            <a:off x="2051260" y="6372036"/>
            <a:ext cx="1080680" cy="369332"/>
          </a:xfrm>
          <a:prstGeom prst="rect">
            <a:avLst/>
          </a:prstGeom>
        </p:spPr>
        <p:txBody>
          <a:bodyPr wrap="none">
            <a:spAutoFit/>
          </a:bodyPr>
          <a:lstStyle/>
          <a:p>
            <a:r>
              <a:rPr lang="en-US" altLang="ja-JP" dirty="0" err="1"/>
              <a:t>TwinCAM</a:t>
            </a:r>
            <a:endParaRPr lang="en-US" altLang="ja-JP" sz="2400" dirty="0"/>
          </a:p>
        </p:txBody>
      </p:sp>
      <p:pic>
        <p:nvPicPr>
          <p:cNvPr id="9" name="Picture 3" descr="20110128_030133.JPG"/>
          <p:cNvPicPr>
            <a:picLocks noChangeAspect="1"/>
          </p:cNvPicPr>
          <p:nvPr/>
        </p:nvPicPr>
        <p:blipFill>
          <a:blip r:embed="rId2" cstate="print"/>
          <a:stretch>
            <a:fillRect/>
          </a:stretch>
        </p:blipFill>
        <p:spPr>
          <a:xfrm>
            <a:off x="971600" y="4167861"/>
            <a:ext cx="3240000" cy="2160000"/>
          </a:xfrm>
          <a:prstGeom prst="rect">
            <a:avLst/>
          </a:prstGeom>
        </p:spPr>
      </p:pic>
      <p:pic>
        <p:nvPicPr>
          <p:cNvPr id="10" name="Picture 2" descr="20110120_029978.JPG"/>
          <p:cNvPicPr>
            <a:picLocks noChangeAspect="1"/>
          </p:cNvPicPr>
          <p:nvPr/>
        </p:nvPicPr>
        <p:blipFill>
          <a:blip r:embed="rId3" cstate="print"/>
          <a:stretch>
            <a:fillRect/>
          </a:stretch>
        </p:blipFill>
        <p:spPr>
          <a:xfrm>
            <a:off x="5076056" y="4149080"/>
            <a:ext cx="3240000" cy="2160000"/>
          </a:xfrm>
          <a:prstGeom prst="rect">
            <a:avLst/>
          </a:prstGeom>
        </p:spPr>
      </p:pic>
      <p:pic>
        <p:nvPicPr>
          <p:cNvPr id="11" name="Picture 3" descr="20110121_029992.JPG"/>
          <p:cNvPicPr>
            <a:picLocks noChangeAspect="1"/>
          </p:cNvPicPr>
          <p:nvPr/>
        </p:nvPicPr>
        <p:blipFill>
          <a:blip r:embed="rId4" cstate="print"/>
          <a:stretch>
            <a:fillRect/>
          </a:stretch>
        </p:blipFill>
        <p:spPr>
          <a:xfrm>
            <a:off x="5503003" y="1398794"/>
            <a:ext cx="3240000" cy="2160000"/>
          </a:xfrm>
          <a:prstGeom prst="rect">
            <a:avLst/>
          </a:prstGeom>
        </p:spPr>
      </p:pic>
      <p:sp>
        <p:nvSpPr>
          <p:cNvPr id="13" name="正方形/長方形 12"/>
          <p:cNvSpPr/>
          <p:nvPr/>
        </p:nvSpPr>
        <p:spPr>
          <a:xfrm>
            <a:off x="5855922" y="6326300"/>
            <a:ext cx="1680268" cy="369332"/>
          </a:xfrm>
          <a:prstGeom prst="rect">
            <a:avLst/>
          </a:prstGeom>
        </p:spPr>
        <p:txBody>
          <a:bodyPr wrap="none">
            <a:spAutoFit/>
          </a:bodyPr>
          <a:lstStyle/>
          <a:p>
            <a:r>
              <a:rPr lang="en-US" altLang="ja-JP" dirty="0" smtClean="0"/>
              <a:t>16m</a:t>
            </a:r>
            <a:r>
              <a:rPr lang="ja-JP" altLang="en-US" dirty="0" smtClean="0"/>
              <a:t>気象タワー</a:t>
            </a:r>
            <a:endParaRPr lang="en-US" altLang="ja-JP" sz="2400" dirty="0"/>
          </a:p>
        </p:txBody>
      </p:sp>
      <p:sp>
        <p:nvSpPr>
          <p:cNvPr id="14" name="正方形/長方形 13"/>
          <p:cNvSpPr/>
          <p:nvPr/>
        </p:nvSpPr>
        <p:spPr>
          <a:xfrm>
            <a:off x="6633873" y="3645024"/>
            <a:ext cx="989182" cy="369332"/>
          </a:xfrm>
          <a:prstGeom prst="rect">
            <a:avLst/>
          </a:prstGeom>
        </p:spPr>
        <p:txBody>
          <a:bodyPr wrap="none">
            <a:spAutoFit/>
          </a:bodyPr>
          <a:lstStyle/>
          <a:p>
            <a:r>
              <a:rPr lang="en-US" altLang="ja-JP" dirty="0" smtClean="0"/>
              <a:t>SNODAR</a:t>
            </a:r>
            <a:endParaRPr lang="en-US" altLang="ja-JP" sz="2400" dirty="0"/>
          </a:p>
        </p:txBody>
      </p:sp>
      <p:sp>
        <p:nvSpPr>
          <p:cNvPr id="4" name="テキスト ボックス 3"/>
          <p:cNvSpPr txBox="1"/>
          <p:nvPr/>
        </p:nvSpPr>
        <p:spPr>
          <a:xfrm>
            <a:off x="7742725" y="3460897"/>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12" name="テキスト ボックス 11"/>
          <p:cNvSpPr txBox="1"/>
          <p:nvPr/>
        </p:nvSpPr>
        <p:spPr>
          <a:xfrm>
            <a:off x="7321794" y="6218147"/>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15" name="正方形/長方形 14"/>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3</a:t>
            </a:r>
            <a:r>
              <a:rPr lang="en-US" altLang="ja-JP" sz="3600" dirty="0" smtClean="0">
                <a:latin typeface="+mn-ea"/>
              </a:rPr>
              <a:t>. </a:t>
            </a:r>
            <a:r>
              <a:rPr lang="en-US" altLang="ja-JP" sz="3600" dirty="0" smtClean="0">
                <a:latin typeface="+mn-ea"/>
              </a:rPr>
              <a:t>52</a:t>
            </a:r>
            <a:r>
              <a:rPr lang="ja-JP" altLang="en-US" sz="3600" dirty="0" smtClean="0">
                <a:latin typeface="+mn-ea"/>
              </a:rPr>
              <a:t>次隊での</a:t>
            </a:r>
            <a:r>
              <a:rPr lang="ja-JP" altLang="en-US" sz="3600" dirty="0" smtClean="0">
                <a:latin typeface="+mn-ea"/>
              </a:rPr>
              <a:t>取り組み </a:t>
            </a:r>
            <a:r>
              <a:rPr lang="en-US" altLang="ja-JP" sz="3600" dirty="0" smtClean="0">
                <a:latin typeface="+mn-ea"/>
              </a:rPr>
              <a:t>3/3</a:t>
            </a:r>
            <a:endParaRPr lang="en-US" altLang="ja-JP" sz="3600" dirty="0" smtClean="0">
              <a:latin typeface="+mn-ea"/>
            </a:endParaRPr>
          </a:p>
        </p:txBody>
      </p:sp>
    </p:spTree>
    <p:extLst>
      <p:ext uri="{BB962C8B-B14F-4D97-AF65-F5344CB8AC3E}">
        <p14:creationId xmlns:p14="http://schemas.microsoft.com/office/powerpoint/2010/main" val="451831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3</a:t>
            </a:r>
            <a:r>
              <a:rPr lang="en-US" altLang="ja-JP" sz="3600" dirty="0" smtClean="0">
                <a:latin typeface="+mn-ea"/>
              </a:rPr>
              <a:t>. 53/54</a:t>
            </a:r>
            <a:r>
              <a:rPr lang="ja-JP" altLang="en-US" sz="3600" dirty="0" smtClean="0">
                <a:latin typeface="+mn-ea"/>
              </a:rPr>
              <a:t>次隊</a:t>
            </a:r>
            <a:r>
              <a:rPr lang="ja-JP" altLang="en-US" sz="3600" dirty="0">
                <a:latin typeface="+mn-ea"/>
              </a:rPr>
              <a:t>で</a:t>
            </a:r>
            <a:r>
              <a:rPr lang="ja-JP" altLang="en-US" sz="3600" dirty="0" smtClean="0">
                <a:latin typeface="+mn-ea"/>
              </a:rPr>
              <a:t>の観測計画　</a:t>
            </a:r>
            <a:r>
              <a:rPr lang="en-US" altLang="ja-JP" sz="3600" dirty="0" smtClean="0">
                <a:latin typeface="+mn-ea"/>
              </a:rPr>
              <a:t>1</a:t>
            </a:r>
            <a:r>
              <a:rPr lang="en-US" altLang="ja-JP" sz="3600" dirty="0" smtClean="0">
                <a:latin typeface="+mn-ea"/>
              </a:rPr>
              <a:t>/3</a:t>
            </a:r>
            <a:endParaRPr lang="en-US" altLang="ja-JP" sz="3600" dirty="0" smtClean="0">
              <a:latin typeface="+mn-ea"/>
            </a:endParaRPr>
          </a:p>
        </p:txBody>
      </p:sp>
      <p:sp>
        <p:nvSpPr>
          <p:cNvPr id="3" name="テキスト ボックス 2"/>
          <p:cNvSpPr txBox="1"/>
          <p:nvPr/>
        </p:nvSpPr>
        <p:spPr>
          <a:xfrm>
            <a:off x="579040" y="1224622"/>
            <a:ext cx="8025008" cy="2646878"/>
          </a:xfrm>
          <a:prstGeom prst="rect">
            <a:avLst/>
          </a:prstGeom>
          <a:noFill/>
        </p:spPr>
        <p:txBody>
          <a:bodyPr wrap="square" rtlCol="0">
            <a:spAutoFit/>
          </a:bodyPr>
          <a:lstStyle/>
          <a:p>
            <a:pPr algn="just"/>
            <a:r>
              <a:rPr lang="ja-JP" altLang="en-US" sz="2000" u="sng" dirty="0"/>
              <a:t>昭和基地</a:t>
            </a:r>
            <a:r>
              <a:rPr lang="ja-JP" altLang="en-US" sz="2000" u="sng" dirty="0" smtClean="0"/>
              <a:t>で行う計画の観測</a:t>
            </a:r>
            <a:endParaRPr lang="en-US" altLang="ja-JP" sz="2000" u="sng" dirty="0" smtClean="0"/>
          </a:p>
          <a:p>
            <a:pPr algn="just"/>
            <a:r>
              <a:rPr lang="ja-JP" altLang="en-US" sz="2000" dirty="0" smtClean="0"/>
              <a:t>　</a:t>
            </a:r>
            <a:r>
              <a:rPr lang="en-US" altLang="ja-JP" dirty="0" smtClean="0"/>
              <a:t>53</a:t>
            </a:r>
            <a:r>
              <a:rPr lang="ja-JP" altLang="en-US" dirty="0" smtClean="0"/>
              <a:t>次越冬隊により、空路で運べない天文ステージ等重量物資を昭和基地にデポし、冬期に</a:t>
            </a:r>
            <a:r>
              <a:rPr lang="en-US" altLang="ja-JP" dirty="0" smtClean="0"/>
              <a:t>S16</a:t>
            </a:r>
            <a:r>
              <a:rPr lang="ja-JP" altLang="en-US" dirty="0" err="1" smtClean="0"/>
              <a:t>まで</a:t>
            </a:r>
            <a:r>
              <a:rPr lang="ja-JP" altLang="en-US" dirty="0" smtClean="0"/>
              <a:t>輸送する。また越冬中は昭和基地にて赤外線望遠鏡による試験観測を実施し、可能であれば学術的な観測も実施する</a:t>
            </a:r>
            <a:r>
              <a:rPr lang="ja-JP" altLang="en-US" dirty="0" smtClean="0"/>
              <a:t>。</a:t>
            </a:r>
            <a:endParaRPr lang="en-US" altLang="ja-JP" dirty="0" smtClean="0"/>
          </a:p>
          <a:p>
            <a:pPr algn="just"/>
            <a:endParaRPr lang="en-US" altLang="ja-JP" dirty="0" smtClean="0"/>
          </a:p>
          <a:p>
            <a:pPr algn="just">
              <a:buNone/>
            </a:pPr>
            <a:r>
              <a:rPr kumimoji="1" lang="ja-JP" altLang="en-US" dirty="0"/>
              <a:t>　</a:t>
            </a:r>
            <a:r>
              <a:rPr kumimoji="1" lang="ja-JP" altLang="en-US" dirty="0" smtClean="0"/>
              <a:t>　</a:t>
            </a:r>
            <a:r>
              <a:rPr kumimoji="1" lang="en-US" altLang="ja-JP" dirty="0" smtClean="0"/>
              <a:t>(A) </a:t>
            </a:r>
            <a:r>
              <a:rPr kumimoji="1" lang="ja-JP" altLang="en-US" dirty="0" smtClean="0"/>
              <a:t>天体ステージ・天体観測ドームの輸送・デポ・</a:t>
            </a:r>
            <a:r>
              <a:rPr kumimoji="1" lang="en-US" altLang="ja-JP" dirty="0" smtClean="0"/>
              <a:t>S16</a:t>
            </a:r>
            <a:r>
              <a:rPr kumimoji="1" lang="ja-JP" altLang="en-US" dirty="0" err="1" smtClean="0"/>
              <a:t>への</a:t>
            </a:r>
            <a:r>
              <a:rPr kumimoji="1" lang="ja-JP" altLang="en-US" dirty="0" smtClean="0"/>
              <a:t>輸送・デポ</a:t>
            </a:r>
            <a:endParaRPr kumimoji="1" lang="en-US" altLang="ja-JP" dirty="0" smtClean="0"/>
          </a:p>
          <a:p>
            <a:pPr algn="just">
              <a:buNone/>
            </a:pPr>
            <a:r>
              <a:rPr lang="ja-JP" altLang="en-US" dirty="0"/>
              <a:t>　</a:t>
            </a:r>
            <a:r>
              <a:rPr lang="ja-JP" altLang="en-US" dirty="0" smtClean="0"/>
              <a:t>　</a:t>
            </a:r>
            <a:r>
              <a:rPr lang="en-US" altLang="ja-JP" dirty="0" smtClean="0"/>
              <a:t>(B) </a:t>
            </a:r>
            <a:r>
              <a:rPr lang="ja-JP" altLang="en-US" dirty="0" smtClean="0"/>
              <a:t>赤外線望遠鏡の組み上げ・調整</a:t>
            </a:r>
            <a:endParaRPr lang="en-US" altLang="ja-JP" dirty="0" smtClean="0"/>
          </a:p>
          <a:p>
            <a:pPr algn="just">
              <a:buNone/>
            </a:pPr>
            <a:r>
              <a:rPr lang="ja-JP" altLang="en-US" dirty="0"/>
              <a:t>　</a:t>
            </a:r>
            <a:r>
              <a:rPr lang="ja-JP" altLang="en-US" dirty="0" smtClean="0"/>
              <a:t>　</a:t>
            </a:r>
            <a:r>
              <a:rPr lang="en-US" altLang="ja-JP" dirty="0" smtClean="0"/>
              <a:t>(C) </a:t>
            </a:r>
            <a:r>
              <a:rPr lang="ja-JP" altLang="en-US" dirty="0" smtClean="0"/>
              <a:t>試験観測・日本からのリモート制御実験</a:t>
            </a:r>
            <a:endParaRPr lang="en-US" altLang="ja-JP" dirty="0" smtClean="0"/>
          </a:p>
          <a:p>
            <a:pPr algn="just">
              <a:buNone/>
            </a:pPr>
            <a:r>
              <a:rPr lang="ja-JP" altLang="en-US" dirty="0" smtClean="0"/>
              <a:t>　　</a:t>
            </a:r>
            <a:r>
              <a:rPr lang="en-US" altLang="ja-JP" dirty="0" smtClean="0"/>
              <a:t>(D)</a:t>
            </a:r>
            <a:r>
              <a:rPr lang="ja-JP" altLang="en-US" dirty="0" smtClean="0"/>
              <a:t>学術的観測</a:t>
            </a:r>
            <a:r>
              <a:rPr lang="en-US" altLang="ja-JP" dirty="0" smtClean="0"/>
              <a:t>(</a:t>
            </a:r>
            <a:r>
              <a:rPr lang="ja-JP" altLang="en-US" dirty="0" smtClean="0"/>
              <a:t>オプション</a:t>
            </a:r>
            <a:r>
              <a:rPr lang="en-US" altLang="ja-JP" dirty="0" smtClean="0"/>
              <a:t>) </a:t>
            </a:r>
          </a:p>
        </p:txBody>
      </p:sp>
      <p:pic>
        <p:nvPicPr>
          <p:cNvPr id="7170" name="Picture 2" descr="C:\Users\hirofumi\Desktop\detailimg_08_0030_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817111"/>
            <a:ext cx="3600000" cy="2410909"/>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5002117" y="6228020"/>
            <a:ext cx="3674339" cy="307777"/>
          </a:xfrm>
          <a:prstGeom prst="rect">
            <a:avLst/>
          </a:prstGeom>
        </p:spPr>
        <p:txBody>
          <a:bodyPr wrap="none">
            <a:spAutoFit/>
          </a:bodyPr>
          <a:lstStyle/>
          <a:p>
            <a:r>
              <a:rPr lang="ja-JP" altLang="en-US" sz="1400" dirty="0" smtClean="0"/>
              <a:t>作業工作棟スノモ小屋で作業予定 </a:t>
            </a:r>
            <a:r>
              <a:rPr lang="en-US" altLang="ja-JP" sz="1400" dirty="0" smtClean="0"/>
              <a:t>©</a:t>
            </a:r>
            <a:r>
              <a:rPr lang="en-US" altLang="ja-JP" sz="1400" dirty="0" err="1" smtClean="0"/>
              <a:t>mont</a:t>
            </a:r>
            <a:r>
              <a:rPr lang="en-US" altLang="ja-JP" sz="1400" dirty="0" smtClean="0"/>
              <a:t>-bell</a:t>
            </a:r>
            <a:endParaRPr lang="ja-JP" altLang="en-US" sz="1400" dirty="0"/>
          </a:p>
        </p:txBody>
      </p:sp>
      <p:pic>
        <p:nvPicPr>
          <p:cNvPr id="7171" name="Picture 3" descr="C:\Users\hirofumi\Desktop\DCIM\101CANON\IMG_04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4367038"/>
            <a:ext cx="2592288" cy="194414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331640" y="6330806"/>
            <a:ext cx="2258952" cy="307777"/>
          </a:xfrm>
          <a:prstGeom prst="rect">
            <a:avLst/>
          </a:prstGeom>
          <a:noFill/>
        </p:spPr>
        <p:txBody>
          <a:bodyPr wrap="none" rtlCol="0">
            <a:spAutoFit/>
          </a:bodyPr>
          <a:lstStyle/>
          <a:p>
            <a:r>
              <a:rPr kumimoji="1" lang="ja-JP" altLang="en-US" sz="1400" dirty="0" smtClean="0"/>
              <a:t>ハンドパレッターで出し入れ</a:t>
            </a:r>
            <a:endParaRPr kumimoji="1" lang="ja-JP" altLang="en-US" sz="1400" dirty="0"/>
          </a:p>
        </p:txBody>
      </p:sp>
      <p:cxnSp>
        <p:nvCxnSpPr>
          <p:cNvPr id="7" name="直線矢印コネクタ 6"/>
          <p:cNvCxnSpPr/>
          <p:nvPr/>
        </p:nvCxnSpPr>
        <p:spPr>
          <a:xfrm flipH="1">
            <a:off x="4572001" y="5661248"/>
            <a:ext cx="1728191"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325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3</a:t>
            </a:r>
            <a:r>
              <a:rPr lang="en-US" altLang="ja-JP" sz="3600" dirty="0" smtClean="0">
                <a:latin typeface="+mn-ea"/>
              </a:rPr>
              <a:t>. 53/54</a:t>
            </a:r>
            <a:r>
              <a:rPr lang="ja-JP" altLang="en-US" sz="3600" dirty="0" smtClean="0">
                <a:latin typeface="+mn-ea"/>
              </a:rPr>
              <a:t>次隊</a:t>
            </a:r>
            <a:r>
              <a:rPr lang="ja-JP" altLang="en-US" sz="3600" dirty="0">
                <a:latin typeface="+mn-ea"/>
              </a:rPr>
              <a:t>で</a:t>
            </a:r>
            <a:r>
              <a:rPr lang="ja-JP" altLang="en-US" sz="3600" dirty="0" smtClean="0">
                <a:latin typeface="+mn-ea"/>
              </a:rPr>
              <a:t>の観測計画　</a:t>
            </a:r>
            <a:r>
              <a:rPr lang="en-US" altLang="ja-JP" sz="3600" dirty="0" smtClean="0">
                <a:latin typeface="+mn-ea"/>
              </a:rPr>
              <a:t>2</a:t>
            </a:r>
            <a:r>
              <a:rPr lang="en-US" altLang="ja-JP" sz="3600" dirty="0" smtClean="0">
                <a:latin typeface="+mn-ea"/>
              </a:rPr>
              <a:t>/3</a:t>
            </a:r>
            <a:endParaRPr lang="en-US" altLang="ja-JP" sz="3600" dirty="0" smtClean="0">
              <a:latin typeface="+mn-ea"/>
            </a:endParaRPr>
          </a:p>
        </p:txBody>
      </p:sp>
      <p:sp>
        <p:nvSpPr>
          <p:cNvPr id="3" name="テキスト ボックス 2"/>
          <p:cNvSpPr txBox="1"/>
          <p:nvPr/>
        </p:nvSpPr>
        <p:spPr>
          <a:xfrm>
            <a:off x="579040" y="1196752"/>
            <a:ext cx="8025008" cy="2646878"/>
          </a:xfrm>
          <a:prstGeom prst="rect">
            <a:avLst/>
          </a:prstGeom>
          <a:noFill/>
        </p:spPr>
        <p:txBody>
          <a:bodyPr wrap="square" rtlCol="0">
            <a:spAutoFit/>
          </a:bodyPr>
          <a:lstStyle/>
          <a:p>
            <a:pPr algn="just"/>
            <a:r>
              <a:rPr lang="ja-JP" altLang="en-US" sz="2000" u="sng" dirty="0"/>
              <a:t>ドームふじ</a:t>
            </a:r>
            <a:r>
              <a:rPr lang="ja-JP" altLang="en-US" sz="2000" u="sng" dirty="0" smtClean="0"/>
              <a:t>で行う計画の観測</a:t>
            </a:r>
            <a:endParaRPr lang="en-US" altLang="ja-JP" sz="2000" u="sng" dirty="0" smtClean="0"/>
          </a:p>
          <a:p>
            <a:pPr algn="just"/>
            <a:r>
              <a:rPr lang="ja-JP" altLang="en-US" sz="2000" dirty="0" smtClean="0"/>
              <a:t>　</a:t>
            </a:r>
            <a:r>
              <a:rPr lang="en-US" altLang="ja-JP" dirty="0" smtClean="0"/>
              <a:t>2013</a:t>
            </a:r>
            <a:r>
              <a:rPr lang="ja-JP" altLang="en-US" dirty="0" smtClean="0"/>
              <a:t>年</a:t>
            </a:r>
            <a:r>
              <a:rPr lang="en-US" altLang="ja-JP" dirty="0" smtClean="0"/>
              <a:t>4</a:t>
            </a:r>
            <a:r>
              <a:rPr lang="ja-JP" altLang="en-US" dirty="0" smtClean="0"/>
              <a:t>月</a:t>
            </a:r>
            <a:r>
              <a:rPr lang="ja-JP" altLang="en-US" dirty="0"/>
              <a:t>上</a:t>
            </a:r>
            <a:r>
              <a:rPr lang="ja-JP" altLang="en-US" dirty="0" smtClean="0"/>
              <a:t>旬～</a:t>
            </a:r>
            <a:r>
              <a:rPr lang="en-US" altLang="ja-JP" dirty="0"/>
              <a:t>9</a:t>
            </a:r>
            <a:r>
              <a:rPr lang="ja-JP" altLang="en-US" dirty="0" smtClean="0"/>
              <a:t>月中旬にかけて無人で赤外線天体観測を実施し、銀河形成メカニズムの解明を目指した観測的研究を行う。学術的な観測を通じて技術ノウハウや観測条件調査の為のデータ取得も実施する</a:t>
            </a:r>
            <a:r>
              <a:rPr lang="ja-JP" altLang="en-US" dirty="0" smtClean="0"/>
              <a:t>。</a:t>
            </a:r>
            <a:endParaRPr lang="en-US" altLang="ja-JP" dirty="0" smtClean="0"/>
          </a:p>
          <a:p>
            <a:pPr algn="just"/>
            <a:endParaRPr lang="en-US" altLang="ja-JP" dirty="0" smtClean="0"/>
          </a:p>
          <a:p>
            <a:pPr algn="just"/>
            <a:r>
              <a:rPr lang="ja-JP" altLang="en-US" dirty="0"/>
              <a:t>　</a:t>
            </a:r>
            <a:r>
              <a:rPr lang="ja-JP" altLang="en-US" dirty="0" smtClean="0"/>
              <a:t>　</a:t>
            </a:r>
            <a:r>
              <a:rPr lang="en-US" altLang="ja-JP" dirty="0" smtClean="0"/>
              <a:t>(A) PLATO-F</a:t>
            </a:r>
            <a:r>
              <a:rPr lang="ja-JP" altLang="en-US" dirty="0" smtClean="0"/>
              <a:t>の給油・修理・改造を実施し、</a:t>
            </a:r>
            <a:r>
              <a:rPr lang="en-US" altLang="ja-JP" b="1" dirty="0" smtClean="0">
                <a:solidFill>
                  <a:srgbClr val="FF0000"/>
                </a:solidFill>
              </a:rPr>
              <a:t>2KW</a:t>
            </a:r>
            <a:r>
              <a:rPr lang="ja-JP" altLang="en-US" b="1" dirty="0" smtClean="0">
                <a:solidFill>
                  <a:srgbClr val="FF0000"/>
                </a:solidFill>
              </a:rPr>
              <a:t>・</a:t>
            </a:r>
            <a:r>
              <a:rPr lang="en-US" altLang="ja-JP" b="1" dirty="0" smtClean="0">
                <a:solidFill>
                  <a:srgbClr val="FF0000"/>
                </a:solidFill>
              </a:rPr>
              <a:t>300</a:t>
            </a:r>
            <a:r>
              <a:rPr lang="ja-JP" altLang="en-US" b="1" dirty="0" smtClean="0">
                <a:solidFill>
                  <a:srgbClr val="FF0000"/>
                </a:solidFill>
              </a:rPr>
              <a:t>日</a:t>
            </a:r>
            <a:r>
              <a:rPr lang="ja-JP" altLang="en-US" dirty="0" smtClean="0"/>
              <a:t>供給可能とする</a:t>
            </a:r>
            <a:endParaRPr lang="en-US" altLang="ja-JP" dirty="0" smtClean="0"/>
          </a:p>
          <a:p>
            <a:pPr algn="just">
              <a:buNone/>
            </a:pPr>
            <a:r>
              <a:rPr kumimoji="1" lang="ja-JP" altLang="en-US" dirty="0"/>
              <a:t>　</a:t>
            </a:r>
            <a:r>
              <a:rPr kumimoji="1" lang="ja-JP" altLang="en-US" dirty="0" smtClean="0"/>
              <a:t>　</a:t>
            </a:r>
            <a:r>
              <a:rPr kumimoji="1" lang="en-US" altLang="ja-JP" dirty="0" smtClean="0"/>
              <a:t>(B) </a:t>
            </a:r>
            <a:r>
              <a:rPr kumimoji="1" lang="ja-JP" altLang="en-US" dirty="0" smtClean="0"/>
              <a:t>天体観測用</a:t>
            </a:r>
            <a:r>
              <a:rPr kumimoji="1" lang="en-US" altLang="ja-JP" dirty="0" smtClean="0"/>
              <a:t>8m</a:t>
            </a:r>
            <a:r>
              <a:rPr kumimoji="1" lang="ja-JP" altLang="en-US" dirty="0" smtClean="0"/>
              <a:t>ステージ及び天体観測ドームを建設する</a:t>
            </a:r>
            <a:endParaRPr kumimoji="1" lang="en-US" altLang="ja-JP" dirty="0" smtClean="0"/>
          </a:p>
          <a:p>
            <a:pPr algn="just">
              <a:buNone/>
            </a:pPr>
            <a:r>
              <a:rPr lang="ja-JP" altLang="en-US" dirty="0"/>
              <a:t>　</a:t>
            </a:r>
            <a:r>
              <a:rPr lang="ja-JP" altLang="en-US" dirty="0" smtClean="0"/>
              <a:t>　</a:t>
            </a:r>
            <a:r>
              <a:rPr lang="en-US" altLang="ja-JP" dirty="0" smtClean="0"/>
              <a:t>(C) </a:t>
            </a:r>
            <a:r>
              <a:rPr lang="ja-JP" altLang="en-US" dirty="0" smtClean="0"/>
              <a:t>赤外線望遠鏡の設置・調整</a:t>
            </a:r>
            <a:endParaRPr lang="en-US" altLang="ja-JP" dirty="0" smtClean="0"/>
          </a:p>
          <a:p>
            <a:pPr algn="just">
              <a:buNone/>
            </a:pPr>
            <a:r>
              <a:rPr lang="ja-JP" altLang="en-US" dirty="0"/>
              <a:t>　</a:t>
            </a:r>
            <a:r>
              <a:rPr lang="ja-JP" altLang="en-US" dirty="0" smtClean="0"/>
              <a:t>　</a:t>
            </a:r>
            <a:r>
              <a:rPr lang="en-US" altLang="ja-JP" dirty="0" smtClean="0"/>
              <a:t>(D)</a:t>
            </a:r>
            <a:r>
              <a:rPr lang="ja-JP" altLang="en-US" dirty="0" smtClean="0"/>
              <a:t>夏期赤外線観測</a:t>
            </a:r>
            <a:r>
              <a:rPr lang="en-US" altLang="ja-JP" dirty="0" smtClean="0"/>
              <a:t>(</a:t>
            </a:r>
            <a:r>
              <a:rPr lang="ja-JP" altLang="en-US" dirty="0" smtClean="0"/>
              <a:t>オプション</a:t>
            </a:r>
            <a:r>
              <a:rPr lang="en-US" altLang="ja-JP" dirty="0" smtClean="0"/>
              <a:t>)</a:t>
            </a:r>
          </a:p>
        </p:txBody>
      </p:sp>
      <p:pic>
        <p:nvPicPr>
          <p:cNvPr id="6146" name="Picture 2" descr="C:\Research\D2\2011_06極地原稿\pic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717032"/>
            <a:ext cx="3600000" cy="2700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7667" y="4509120"/>
            <a:ext cx="2808312" cy="179964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651823" y="6282778"/>
            <a:ext cx="1662635" cy="307777"/>
          </a:xfrm>
          <a:prstGeom prst="rect">
            <a:avLst/>
          </a:prstGeom>
          <a:noFill/>
        </p:spPr>
        <p:txBody>
          <a:bodyPr wrap="none" rtlCol="0">
            <a:spAutoFit/>
          </a:bodyPr>
          <a:lstStyle/>
          <a:p>
            <a:r>
              <a:rPr kumimoji="1" lang="en-US" altLang="ja-JP" sz="1400" dirty="0" smtClean="0"/>
              <a:t>40cm</a:t>
            </a:r>
            <a:r>
              <a:rPr kumimoji="1" lang="ja-JP" altLang="en-US" sz="1400" dirty="0" smtClean="0"/>
              <a:t>赤外線望遠鏡</a:t>
            </a:r>
            <a:endParaRPr kumimoji="1" lang="ja-JP" altLang="en-US" dirty="0"/>
          </a:p>
        </p:txBody>
      </p:sp>
      <p:sp>
        <p:nvSpPr>
          <p:cNvPr id="8" name="テキスト ボックス 7"/>
          <p:cNvSpPr txBox="1"/>
          <p:nvPr/>
        </p:nvSpPr>
        <p:spPr>
          <a:xfrm>
            <a:off x="5525013" y="6377693"/>
            <a:ext cx="3089307" cy="307777"/>
          </a:xfrm>
          <a:prstGeom prst="rect">
            <a:avLst/>
          </a:prstGeom>
          <a:noFill/>
        </p:spPr>
        <p:txBody>
          <a:bodyPr wrap="none" rtlCol="0">
            <a:spAutoFit/>
          </a:bodyPr>
          <a:lstStyle/>
          <a:p>
            <a:r>
              <a:rPr kumimoji="1" lang="en-US" altLang="ja-JP" sz="1400" dirty="0" smtClean="0"/>
              <a:t>8m</a:t>
            </a:r>
            <a:r>
              <a:rPr kumimoji="1" lang="ja-JP" altLang="en-US" sz="1400" dirty="0" smtClean="0"/>
              <a:t>ステージ</a:t>
            </a:r>
            <a:r>
              <a:rPr kumimoji="1" lang="en-US" altLang="ja-JP" sz="1400" dirty="0" smtClean="0"/>
              <a:t>(</a:t>
            </a:r>
            <a:r>
              <a:rPr kumimoji="1" lang="ja-JP" altLang="en-US" sz="1400" dirty="0" smtClean="0"/>
              <a:t>写真では</a:t>
            </a:r>
            <a:r>
              <a:rPr kumimoji="1" lang="en-US" altLang="ja-JP" sz="1400" dirty="0" smtClean="0"/>
              <a:t>5m)</a:t>
            </a:r>
            <a:r>
              <a:rPr kumimoji="1" lang="ja-JP" altLang="en-US" sz="1400" dirty="0" smtClean="0"/>
              <a:t>と観測ドーム</a:t>
            </a:r>
            <a:endParaRPr kumimoji="1" lang="ja-JP" altLang="en-US" dirty="0"/>
          </a:p>
        </p:txBody>
      </p:sp>
    </p:spTree>
    <p:extLst>
      <p:ext uri="{BB962C8B-B14F-4D97-AF65-F5344CB8AC3E}">
        <p14:creationId xmlns:p14="http://schemas.microsoft.com/office/powerpoint/2010/main" val="3423844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5.shop-pro.jp/PA01155/709/product/37466482.jpg?20111203164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56725"/>
            <a:ext cx="3528392"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883478" y="3773981"/>
            <a:ext cx="2132250" cy="369332"/>
          </a:xfrm>
          <a:prstGeom prst="rect">
            <a:avLst/>
          </a:prstGeom>
          <a:noFill/>
        </p:spPr>
        <p:txBody>
          <a:bodyPr wrap="none" rtlCol="0">
            <a:spAutoFit/>
          </a:bodyPr>
          <a:lstStyle/>
          <a:p>
            <a:r>
              <a:rPr kumimoji="1" lang="en-US" altLang="ja-JP" dirty="0" smtClean="0"/>
              <a:t>Meade LX200ACF-20</a:t>
            </a:r>
            <a:endParaRPr kumimoji="1" lang="ja-JP" altLang="en-US" dirty="0"/>
          </a:p>
        </p:txBody>
      </p:sp>
      <p:pic>
        <p:nvPicPr>
          <p:cNvPr id="2050" name="Picture 2" descr="http://www.zizco.jp/03_shop_meade/photoaccessory/microfocuser1s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2765">
            <a:off x="4174574" y="1945280"/>
            <a:ext cx="1032949" cy="10329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186" t="36983" r="8769" b="36060"/>
          <a:stretch/>
        </p:blipFill>
        <p:spPr bwMode="auto">
          <a:xfrm rot="11680670">
            <a:off x="3409517" y="2499036"/>
            <a:ext cx="872222" cy="69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hirofumi\Desktop\P1011544_50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41" t="18535" r="22490" b="19205"/>
          <a:stretch/>
        </p:blipFill>
        <p:spPr bwMode="auto">
          <a:xfrm rot="18080123">
            <a:off x="5280500" y="460324"/>
            <a:ext cx="1011821" cy="809458"/>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4305976" y="2996952"/>
            <a:ext cx="914096" cy="646331"/>
          </a:xfrm>
          <a:prstGeom prst="rect">
            <a:avLst/>
          </a:prstGeom>
          <a:noFill/>
        </p:spPr>
        <p:txBody>
          <a:bodyPr wrap="none" rtlCol="0">
            <a:spAutoFit/>
          </a:bodyPr>
          <a:lstStyle/>
          <a:p>
            <a:r>
              <a:rPr lang="en-US" altLang="ja-JP" dirty="0" smtClean="0"/>
              <a:t>Motor</a:t>
            </a:r>
          </a:p>
          <a:p>
            <a:r>
              <a:rPr lang="en-US" altLang="ja-JP" dirty="0"/>
              <a:t>F</a:t>
            </a:r>
            <a:r>
              <a:rPr lang="en-US" altLang="ja-JP" dirty="0" smtClean="0"/>
              <a:t>ocuser</a:t>
            </a:r>
            <a:endParaRPr kumimoji="1" lang="ja-JP" altLang="en-US" dirty="0"/>
          </a:p>
        </p:txBody>
      </p:sp>
      <p:sp>
        <p:nvSpPr>
          <p:cNvPr id="35" name="テキスト ボックス 34"/>
          <p:cNvSpPr txBox="1"/>
          <p:nvPr/>
        </p:nvSpPr>
        <p:spPr>
          <a:xfrm>
            <a:off x="3100379" y="2261813"/>
            <a:ext cx="1011815" cy="369332"/>
          </a:xfrm>
          <a:prstGeom prst="rect">
            <a:avLst/>
          </a:prstGeom>
          <a:noFill/>
        </p:spPr>
        <p:txBody>
          <a:bodyPr wrap="none" rtlCol="0">
            <a:spAutoFit/>
          </a:bodyPr>
          <a:lstStyle/>
          <a:p>
            <a:r>
              <a:rPr lang="en-US" altLang="ja-JP" dirty="0" smtClean="0"/>
              <a:t>SBIG ST-</a:t>
            </a:r>
            <a:r>
              <a:rPr lang="en-US" altLang="ja-JP" dirty="0" err="1" smtClean="0"/>
              <a:t>i</a:t>
            </a:r>
            <a:endParaRPr kumimoji="1" lang="ja-JP" altLang="en-US" dirty="0"/>
          </a:p>
        </p:txBody>
      </p:sp>
      <p:sp>
        <p:nvSpPr>
          <p:cNvPr id="36" name="テキスト ボックス 35"/>
          <p:cNvSpPr txBox="1"/>
          <p:nvPr/>
        </p:nvSpPr>
        <p:spPr>
          <a:xfrm>
            <a:off x="4266603" y="101573"/>
            <a:ext cx="1213794" cy="646331"/>
          </a:xfrm>
          <a:prstGeom prst="rect">
            <a:avLst/>
          </a:prstGeom>
          <a:noFill/>
        </p:spPr>
        <p:txBody>
          <a:bodyPr wrap="none" rtlCol="0">
            <a:spAutoFit/>
          </a:bodyPr>
          <a:lstStyle/>
          <a:p>
            <a:r>
              <a:rPr lang="en-US" altLang="ja-JP" dirty="0" smtClean="0"/>
              <a:t>ST-</a:t>
            </a:r>
            <a:r>
              <a:rPr lang="en-US" altLang="ja-JP" dirty="0" err="1" smtClean="0"/>
              <a:t>i</a:t>
            </a:r>
            <a:r>
              <a:rPr lang="en-US" altLang="ja-JP" dirty="0" smtClean="0"/>
              <a:t> + </a:t>
            </a:r>
          </a:p>
          <a:p>
            <a:r>
              <a:rPr lang="en-US" altLang="ja-JP" dirty="0" smtClean="0"/>
              <a:t>Guiding Kit</a:t>
            </a:r>
            <a:endParaRPr kumimoji="1" lang="ja-JP" altLang="en-US" dirty="0"/>
          </a:p>
        </p:txBody>
      </p:sp>
      <p:cxnSp>
        <p:nvCxnSpPr>
          <p:cNvPr id="43" name="直線矢印コネクタ 42"/>
          <p:cNvCxnSpPr/>
          <p:nvPr/>
        </p:nvCxnSpPr>
        <p:spPr>
          <a:xfrm flipV="1">
            <a:off x="2465469" y="3036089"/>
            <a:ext cx="869811" cy="2603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2193663" y="1175287"/>
            <a:ext cx="2520577" cy="17672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5" descr="製品写真PFA-C04DM18S(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487" y="2942525"/>
            <a:ext cx="1778281" cy="132170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81" descr="DSC_888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848" t="4194" r="20761" b="66278"/>
          <a:stretch/>
        </p:blipFill>
        <p:spPr bwMode="auto">
          <a:xfrm rot="4071803">
            <a:off x="7375555" y="450822"/>
            <a:ext cx="1435923" cy="1111258"/>
          </a:xfrm>
          <a:prstGeom prst="rect">
            <a:avLst/>
          </a:prstGeom>
          <a:noFill/>
          <a:extLst>
            <a:ext uri="{909E8E84-426E-40DD-AFC4-6F175D3DCCD1}">
              <a14:hiddenFill xmlns:a14="http://schemas.microsoft.com/office/drawing/2010/main">
                <a:solidFill>
                  <a:srgbClr val="FFFFFF"/>
                </a:solidFill>
              </a14:hiddenFill>
            </a:ext>
          </a:extLst>
        </p:spPr>
      </p:pic>
      <p:sp>
        <p:nvSpPr>
          <p:cNvPr id="65" name="テキスト ボックス 64"/>
          <p:cNvSpPr txBox="1"/>
          <p:nvPr/>
        </p:nvSpPr>
        <p:spPr>
          <a:xfrm>
            <a:off x="7599438" y="1731144"/>
            <a:ext cx="1581074" cy="646331"/>
          </a:xfrm>
          <a:prstGeom prst="rect">
            <a:avLst/>
          </a:prstGeom>
          <a:noFill/>
        </p:spPr>
        <p:txBody>
          <a:bodyPr wrap="none" rtlCol="0">
            <a:spAutoFit/>
          </a:bodyPr>
          <a:lstStyle/>
          <a:p>
            <a:pPr algn="ctr"/>
            <a:r>
              <a:rPr kumimoji="1" lang="en-US" altLang="ja-JP" dirty="0" smtClean="0"/>
              <a:t>DIMM </a:t>
            </a:r>
          </a:p>
          <a:p>
            <a:pPr algn="ctr"/>
            <a:r>
              <a:rPr kumimoji="1" lang="en-US" altLang="ja-JP" dirty="0" smtClean="0"/>
              <a:t>Aperture Mask</a:t>
            </a:r>
            <a:endParaRPr kumimoji="1" lang="ja-JP" altLang="en-US" dirty="0"/>
          </a:p>
        </p:txBody>
      </p:sp>
      <p:sp>
        <p:nvSpPr>
          <p:cNvPr id="2066" name="正方形/長方形 2065"/>
          <p:cNvSpPr/>
          <p:nvPr/>
        </p:nvSpPr>
        <p:spPr>
          <a:xfrm>
            <a:off x="1407969" y="6377552"/>
            <a:ext cx="2618217" cy="369332"/>
          </a:xfrm>
          <a:prstGeom prst="rect">
            <a:avLst/>
          </a:prstGeom>
        </p:spPr>
        <p:txBody>
          <a:bodyPr wrap="none">
            <a:spAutoFit/>
          </a:bodyPr>
          <a:lstStyle/>
          <a:p>
            <a:r>
              <a:rPr lang="en-US" altLang="ja-JP" dirty="0"/>
              <a:t>Smart-UPS 750 SUA750JB</a:t>
            </a:r>
            <a:endParaRPr lang="ja-JP" altLang="en-US" dirty="0"/>
          </a:p>
        </p:txBody>
      </p:sp>
      <p:pic>
        <p:nvPicPr>
          <p:cNvPr id="2067" name="Picture 7" descr="Smart-UPS 750 SUA750JB の製品画像"/>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92" y="5241141"/>
            <a:ext cx="1591613" cy="1193711"/>
          </a:xfrm>
          <a:prstGeom prst="rect">
            <a:avLst/>
          </a:prstGeom>
          <a:noFill/>
          <a:extLst>
            <a:ext uri="{909E8E84-426E-40DD-AFC4-6F175D3DCCD1}">
              <a14:hiddenFill xmlns:a14="http://schemas.microsoft.com/office/drawing/2010/main">
                <a:solidFill>
                  <a:srgbClr val="FFFFFF"/>
                </a:solidFill>
              </a14:hiddenFill>
            </a:ext>
          </a:extLst>
        </p:spPr>
      </p:pic>
      <p:sp>
        <p:nvSpPr>
          <p:cNvPr id="76" name="テキスト ボックス 75"/>
          <p:cNvSpPr txBox="1"/>
          <p:nvPr/>
        </p:nvSpPr>
        <p:spPr>
          <a:xfrm>
            <a:off x="660690" y="4509120"/>
            <a:ext cx="886974" cy="369332"/>
          </a:xfrm>
          <a:prstGeom prst="rect">
            <a:avLst/>
          </a:prstGeom>
          <a:noFill/>
        </p:spPr>
        <p:txBody>
          <a:bodyPr wrap="none" rtlCol="0">
            <a:spAutoFit/>
          </a:bodyPr>
          <a:lstStyle/>
          <a:p>
            <a:r>
              <a:rPr lang="en-US" altLang="ja-JP" dirty="0" smtClean="0"/>
              <a:t>RS232C</a:t>
            </a:r>
            <a:endParaRPr kumimoji="1" lang="ja-JP" altLang="en-US" dirty="0"/>
          </a:p>
        </p:txBody>
      </p:sp>
      <p:pic>
        <p:nvPicPr>
          <p:cNvPr id="2071" name="Picture 9" descr="'Sx' style ultrasonic anemometer in meteorological instrumen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233785" y="4492889"/>
            <a:ext cx="2095396" cy="1746164"/>
          </a:xfrm>
          <a:prstGeom prst="rect">
            <a:avLst/>
          </a:prstGeom>
          <a:noFill/>
          <a:extLst>
            <a:ext uri="{909E8E84-426E-40DD-AFC4-6F175D3DCCD1}">
              <a14:hiddenFill xmlns:a14="http://schemas.microsoft.com/office/drawing/2010/main">
                <a:solidFill>
                  <a:srgbClr val="FFFFFF"/>
                </a:solidFill>
              </a14:hiddenFill>
            </a:ext>
          </a:extLst>
        </p:spPr>
      </p:pic>
      <p:sp>
        <p:nvSpPr>
          <p:cNvPr id="79" name="テキスト ボックス 78"/>
          <p:cNvSpPr txBox="1"/>
          <p:nvPr/>
        </p:nvSpPr>
        <p:spPr>
          <a:xfrm>
            <a:off x="6538739" y="6239053"/>
            <a:ext cx="2592288" cy="646331"/>
          </a:xfrm>
          <a:prstGeom prst="rect">
            <a:avLst/>
          </a:prstGeom>
          <a:noFill/>
        </p:spPr>
        <p:txBody>
          <a:bodyPr wrap="square" rtlCol="0">
            <a:spAutoFit/>
          </a:bodyPr>
          <a:lstStyle/>
          <a:p>
            <a:r>
              <a:rPr kumimoji="1" lang="en-US" altLang="ja-JP" dirty="0" smtClean="0"/>
              <a:t>Applied Technologies, </a:t>
            </a:r>
            <a:r>
              <a:rPr kumimoji="1" lang="en-US" altLang="ja-JP" dirty="0" err="1" smtClean="0"/>
              <a:t>Inc</a:t>
            </a:r>
            <a:r>
              <a:rPr kumimoji="1" lang="en-US" altLang="ja-JP" dirty="0" smtClean="0"/>
              <a:t> #SATI-3SX</a:t>
            </a:r>
            <a:endParaRPr kumimoji="1" lang="ja-JP" altLang="en-US" dirty="0"/>
          </a:p>
        </p:txBody>
      </p:sp>
      <p:cxnSp>
        <p:nvCxnSpPr>
          <p:cNvPr id="80" name="直線矢印コネクタ 79"/>
          <p:cNvCxnSpPr/>
          <p:nvPr/>
        </p:nvCxnSpPr>
        <p:spPr>
          <a:xfrm>
            <a:off x="2193662" y="4014976"/>
            <a:ext cx="2427019" cy="13509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テキスト ボックス 94"/>
          <p:cNvSpPr txBox="1"/>
          <p:nvPr/>
        </p:nvSpPr>
        <p:spPr>
          <a:xfrm>
            <a:off x="3738209" y="4677973"/>
            <a:ext cx="886974" cy="369332"/>
          </a:xfrm>
          <a:prstGeom prst="rect">
            <a:avLst/>
          </a:prstGeom>
          <a:noFill/>
        </p:spPr>
        <p:txBody>
          <a:bodyPr wrap="none" rtlCol="0">
            <a:spAutoFit/>
          </a:bodyPr>
          <a:lstStyle/>
          <a:p>
            <a:r>
              <a:rPr lang="en-US" altLang="ja-JP" dirty="0" smtClean="0"/>
              <a:t>RS232C</a:t>
            </a:r>
            <a:endParaRPr kumimoji="1" lang="ja-JP" altLang="en-US" dirty="0"/>
          </a:p>
        </p:txBody>
      </p:sp>
      <p:sp>
        <p:nvSpPr>
          <p:cNvPr id="48" name="テキスト ボックス 47"/>
          <p:cNvSpPr txBox="1"/>
          <p:nvPr/>
        </p:nvSpPr>
        <p:spPr>
          <a:xfrm>
            <a:off x="4973282" y="1172401"/>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98" name="テキスト ボックス 97"/>
          <p:cNvSpPr txBox="1"/>
          <p:nvPr/>
        </p:nvSpPr>
        <p:spPr>
          <a:xfrm>
            <a:off x="6896877" y="205853"/>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99" name="テキスト ボックス 98"/>
          <p:cNvSpPr txBox="1"/>
          <p:nvPr/>
        </p:nvSpPr>
        <p:spPr>
          <a:xfrm>
            <a:off x="3719549" y="1774020"/>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100" name="テキスト ボックス 99"/>
          <p:cNvSpPr txBox="1"/>
          <p:nvPr/>
        </p:nvSpPr>
        <p:spPr>
          <a:xfrm>
            <a:off x="3491880" y="3131676"/>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101" name="テキスト ボックス 100"/>
          <p:cNvSpPr txBox="1"/>
          <p:nvPr/>
        </p:nvSpPr>
        <p:spPr>
          <a:xfrm>
            <a:off x="7133522" y="3348175"/>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102" name="テキスト ボックス 101"/>
          <p:cNvSpPr txBox="1"/>
          <p:nvPr/>
        </p:nvSpPr>
        <p:spPr>
          <a:xfrm>
            <a:off x="4384716" y="740353"/>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103" name="テキスト ボックス 102"/>
          <p:cNvSpPr txBox="1"/>
          <p:nvPr/>
        </p:nvSpPr>
        <p:spPr>
          <a:xfrm>
            <a:off x="7133522" y="2420921"/>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104" name="テキスト ボックス 103"/>
          <p:cNvSpPr txBox="1"/>
          <p:nvPr/>
        </p:nvSpPr>
        <p:spPr>
          <a:xfrm>
            <a:off x="6367638" y="5751908"/>
            <a:ext cx="82285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Heater</a:t>
            </a:r>
            <a:endParaRPr kumimoji="1" lang="ja-JP" altLang="en-US" dirty="0">
              <a:solidFill>
                <a:srgbClr val="FF0000"/>
              </a:solidFill>
            </a:endParaRPr>
          </a:p>
        </p:txBody>
      </p:sp>
      <p:sp>
        <p:nvSpPr>
          <p:cNvPr id="57" name="正方形/長方形 56"/>
          <p:cNvSpPr/>
          <p:nvPr/>
        </p:nvSpPr>
        <p:spPr>
          <a:xfrm>
            <a:off x="1705800" y="4657515"/>
            <a:ext cx="921984" cy="369332"/>
          </a:xfrm>
          <a:prstGeom prst="rect">
            <a:avLst/>
          </a:prstGeom>
        </p:spPr>
        <p:txBody>
          <a:bodyPr wrap="none">
            <a:spAutoFit/>
          </a:bodyPr>
          <a:lstStyle/>
          <a:p>
            <a:r>
              <a:rPr lang="en-US" altLang="ja-JP" dirty="0">
                <a:solidFill>
                  <a:srgbClr val="FF0000"/>
                </a:solidFill>
              </a:rPr>
              <a:t>AC100V</a:t>
            </a:r>
            <a:endParaRPr lang="ja-JP" altLang="en-US" dirty="0">
              <a:solidFill>
                <a:srgbClr val="FF0000"/>
              </a:solidFill>
            </a:endParaRPr>
          </a:p>
        </p:txBody>
      </p:sp>
      <p:cxnSp>
        <p:nvCxnSpPr>
          <p:cNvPr id="118" name="直線矢印コネクタ 117"/>
          <p:cNvCxnSpPr/>
          <p:nvPr/>
        </p:nvCxnSpPr>
        <p:spPr>
          <a:xfrm>
            <a:off x="1475656" y="4365104"/>
            <a:ext cx="0" cy="7482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1" name="直線矢印コネクタ 120"/>
          <p:cNvCxnSpPr/>
          <p:nvPr/>
        </p:nvCxnSpPr>
        <p:spPr>
          <a:xfrm flipV="1">
            <a:off x="1686678" y="4258805"/>
            <a:ext cx="0" cy="9703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a:stCxn id="2067" idx="3"/>
          </p:cNvCxnSpPr>
          <p:nvPr/>
        </p:nvCxnSpPr>
        <p:spPr>
          <a:xfrm flipV="1">
            <a:off x="1907705" y="5751909"/>
            <a:ext cx="271297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4692305" y="5290243"/>
            <a:ext cx="778226" cy="646331"/>
          </a:xfrm>
          <a:prstGeom prst="rect">
            <a:avLst/>
          </a:prstGeom>
          <a:noFill/>
          <a:ln>
            <a:solidFill>
              <a:schemeClr val="tx1"/>
            </a:solidFill>
          </a:ln>
        </p:spPr>
        <p:txBody>
          <a:bodyPr wrap="none" rtlCol="0">
            <a:spAutoFit/>
          </a:bodyPr>
          <a:lstStyle/>
          <a:p>
            <a:r>
              <a:rPr lang="en-US" altLang="ja-JP" dirty="0" smtClean="0"/>
              <a:t>Power</a:t>
            </a:r>
          </a:p>
          <a:p>
            <a:r>
              <a:rPr kumimoji="1" lang="en-US" altLang="ja-JP" dirty="0" smtClean="0"/>
              <a:t>Box</a:t>
            </a:r>
            <a:endParaRPr kumimoji="1" lang="ja-JP" altLang="en-US" dirty="0"/>
          </a:p>
        </p:txBody>
      </p:sp>
      <p:sp>
        <p:nvSpPr>
          <p:cNvPr id="133" name="正方形/長方形 132"/>
          <p:cNvSpPr/>
          <p:nvPr/>
        </p:nvSpPr>
        <p:spPr>
          <a:xfrm>
            <a:off x="3077432" y="5751908"/>
            <a:ext cx="921984" cy="369332"/>
          </a:xfrm>
          <a:prstGeom prst="rect">
            <a:avLst/>
          </a:prstGeom>
        </p:spPr>
        <p:txBody>
          <a:bodyPr wrap="none">
            <a:spAutoFit/>
          </a:bodyPr>
          <a:lstStyle/>
          <a:p>
            <a:r>
              <a:rPr lang="en-US" altLang="ja-JP" dirty="0">
                <a:solidFill>
                  <a:srgbClr val="FF0000"/>
                </a:solidFill>
              </a:rPr>
              <a:t>AC100V</a:t>
            </a:r>
            <a:endParaRPr lang="ja-JP" altLang="en-US" dirty="0">
              <a:solidFill>
                <a:srgbClr val="FF0000"/>
              </a:solidFill>
            </a:endParaRPr>
          </a:p>
        </p:txBody>
      </p:sp>
      <p:cxnSp>
        <p:nvCxnSpPr>
          <p:cNvPr id="134" name="直線矢印コネクタ 133"/>
          <p:cNvCxnSpPr>
            <a:stCxn id="82" idx="3"/>
          </p:cNvCxnSpPr>
          <p:nvPr/>
        </p:nvCxnSpPr>
        <p:spPr>
          <a:xfrm>
            <a:off x="5470531" y="5613409"/>
            <a:ext cx="76325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2405215" y="2808224"/>
            <a:ext cx="562975" cy="369332"/>
          </a:xfrm>
          <a:prstGeom prst="rect">
            <a:avLst/>
          </a:prstGeom>
          <a:noFill/>
        </p:spPr>
        <p:txBody>
          <a:bodyPr wrap="none" rtlCol="0">
            <a:spAutoFit/>
          </a:bodyPr>
          <a:lstStyle/>
          <a:p>
            <a:r>
              <a:rPr kumimoji="1" lang="en-US" altLang="ja-JP" dirty="0" smtClean="0"/>
              <a:t>USB</a:t>
            </a:r>
            <a:endParaRPr kumimoji="1" lang="ja-JP" altLang="en-US" dirty="0"/>
          </a:p>
        </p:txBody>
      </p:sp>
      <p:cxnSp>
        <p:nvCxnSpPr>
          <p:cNvPr id="139" name="直線矢印コネクタ 138"/>
          <p:cNvCxnSpPr/>
          <p:nvPr/>
        </p:nvCxnSpPr>
        <p:spPr>
          <a:xfrm>
            <a:off x="2465469" y="3717507"/>
            <a:ext cx="2759911" cy="2411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2" name="テキスト ボックス 141"/>
          <p:cNvSpPr txBox="1"/>
          <p:nvPr/>
        </p:nvSpPr>
        <p:spPr>
          <a:xfrm>
            <a:off x="3170640" y="3830310"/>
            <a:ext cx="886974" cy="369332"/>
          </a:xfrm>
          <a:prstGeom prst="rect">
            <a:avLst/>
          </a:prstGeom>
          <a:noFill/>
        </p:spPr>
        <p:txBody>
          <a:bodyPr wrap="none" rtlCol="0">
            <a:spAutoFit/>
          </a:bodyPr>
          <a:lstStyle/>
          <a:p>
            <a:r>
              <a:rPr lang="en-US" altLang="ja-JP" dirty="0" smtClean="0"/>
              <a:t>RS232C</a:t>
            </a:r>
            <a:endParaRPr kumimoji="1" lang="ja-JP" altLang="en-US" dirty="0"/>
          </a:p>
        </p:txBody>
      </p:sp>
      <p:sp>
        <p:nvSpPr>
          <p:cNvPr id="143" name="正方形/長方形 142"/>
          <p:cNvSpPr/>
          <p:nvPr/>
        </p:nvSpPr>
        <p:spPr>
          <a:xfrm>
            <a:off x="2713912" y="4991758"/>
            <a:ext cx="921984" cy="369332"/>
          </a:xfrm>
          <a:prstGeom prst="rect">
            <a:avLst/>
          </a:prstGeom>
        </p:spPr>
        <p:txBody>
          <a:bodyPr wrap="none">
            <a:spAutoFit/>
          </a:bodyPr>
          <a:lstStyle/>
          <a:p>
            <a:r>
              <a:rPr lang="en-US" altLang="ja-JP" dirty="0">
                <a:solidFill>
                  <a:srgbClr val="FF0000"/>
                </a:solidFill>
              </a:rPr>
              <a:t>AC100V</a:t>
            </a:r>
            <a:endParaRPr lang="ja-JP" altLang="en-US" dirty="0">
              <a:solidFill>
                <a:srgbClr val="FF0000"/>
              </a:solidFill>
            </a:endParaRPr>
          </a:p>
        </p:txBody>
      </p:sp>
      <p:cxnSp>
        <p:nvCxnSpPr>
          <p:cNvPr id="144" name="直線矢印コネクタ 143"/>
          <p:cNvCxnSpPr/>
          <p:nvPr/>
        </p:nvCxnSpPr>
        <p:spPr>
          <a:xfrm flipV="1">
            <a:off x="1922240" y="4185117"/>
            <a:ext cx="3255379" cy="11808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7" name="テキスト ボックス 146"/>
          <p:cNvSpPr txBox="1"/>
          <p:nvPr/>
        </p:nvSpPr>
        <p:spPr>
          <a:xfrm>
            <a:off x="2465469" y="2092423"/>
            <a:ext cx="562975" cy="369332"/>
          </a:xfrm>
          <a:prstGeom prst="rect">
            <a:avLst/>
          </a:prstGeom>
          <a:noFill/>
        </p:spPr>
        <p:txBody>
          <a:bodyPr wrap="none" rtlCol="0">
            <a:spAutoFit/>
          </a:bodyPr>
          <a:lstStyle/>
          <a:p>
            <a:r>
              <a:rPr kumimoji="1" lang="en-US" altLang="ja-JP" dirty="0" smtClean="0"/>
              <a:t>USB</a:t>
            </a:r>
            <a:endParaRPr kumimoji="1" lang="ja-JP" altLang="en-US" dirty="0"/>
          </a:p>
        </p:txBody>
      </p:sp>
      <p:sp>
        <p:nvSpPr>
          <p:cNvPr id="107" name="テキスト ボックス 106"/>
          <p:cNvSpPr txBox="1"/>
          <p:nvPr/>
        </p:nvSpPr>
        <p:spPr>
          <a:xfrm>
            <a:off x="118819" y="195060"/>
            <a:ext cx="3894656" cy="461665"/>
          </a:xfrm>
          <a:prstGeom prst="rect">
            <a:avLst/>
          </a:prstGeom>
          <a:noFill/>
          <a:ln>
            <a:solidFill>
              <a:schemeClr val="tx1"/>
            </a:solidFill>
          </a:ln>
        </p:spPr>
        <p:txBody>
          <a:bodyPr wrap="none" rtlCol="0">
            <a:spAutoFit/>
          </a:bodyPr>
          <a:lstStyle/>
          <a:p>
            <a:r>
              <a:rPr kumimoji="1" lang="en-US" altLang="ja-JP" sz="2400" dirty="0" smtClean="0"/>
              <a:t>JARE54 Dome Fuji Site Testing</a:t>
            </a:r>
            <a:endParaRPr kumimoji="1" lang="ja-JP" altLang="en-US" sz="2400" dirty="0"/>
          </a:p>
        </p:txBody>
      </p:sp>
      <p:sp>
        <p:nvSpPr>
          <p:cNvPr id="152" name="テキスト ボックス 151"/>
          <p:cNvSpPr txBox="1"/>
          <p:nvPr/>
        </p:nvSpPr>
        <p:spPr>
          <a:xfrm rot="5400000">
            <a:off x="729961" y="2313973"/>
            <a:ext cx="564578" cy="369332"/>
          </a:xfrm>
          <a:prstGeom prst="rect">
            <a:avLst/>
          </a:prstGeom>
          <a:noFill/>
        </p:spPr>
        <p:txBody>
          <a:bodyPr wrap="none" rtlCol="0">
            <a:spAutoFit/>
          </a:bodyPr>
          <a:lstStyle/>
          <a:p>
            <a:r>
              <a:rPr lang="en-US" altLang="ja-JP" dirty="0" smtClean="0"/>
              <a:t>LAN</a:t>
            </a:r>
            <a:endParaRPr kumimoji="1" lang="ja-JP" altLang="en-US" dirty="0"/>
          </a:p>
        </p:txBody>
      </p:sp>
      <p:sp>
        <p:nvSpPr>
          <p:cNvPr id="109" name="テキスト ボックス 108"/>
          <p:cNvSpPr txBox="1"/>
          <p:nvPr/>
        </p:nvSpPr>
        <p:spPr>
          <a:xfrm>
            <a:off x="323529" y="1640389"/>
            <a:ext cx="1114800" cy="369332"/>
          </a:xfrm>
          <a:prstGeom prst="rect">
            <a:avLst/>
          </a:prstGeom>
          <a:noFill/>
          <a:ln>
            <a:solidFill>
              <a:schemeClr val="tx1"/>
            </a:solidFill>
          </a:ln>
        </p:spPr>
        <p:txBody>
          <a:bodyPr wrap="square" rtlCol="0">
            <a:spAutoFit/>
          </a:bodyPr>
          <a:lstStyle/>
          <a:p>
            <a:pPr algn="ctr"/>
            <a:r>
              <a:rPr kumimoji="1" lang="en-US" altLang="ja-JP" dirty="0" smtClean="0"/>
              <a:t>PALTO-F</a:t>
            </a:r>
            <a:endParaRPr kumimoji="1" lang="ja-JP" altLang="en-US" dirty="0"/>
          </a:p>
        </p:txBody>
      </p:sp>
      <p:cxnSp>
        <p:nvCxnSpPr>
          <p:cNvPr id="111" name="直線矢印コネクタ 110"/>
          <p:cNvCxnSpPr/>
          <p:nvPr/>
        </p:nvCxnSpPr>
        <p:spPr>
          <a:xfrm flipH="1" flipV="1">
            <a:off x="1187624" y="2114867"/>
            <a:ext cx="0" cy="87802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7" name="稲妻 116"/>
          <p:cNvSpPr/>
          <p:nvPr/>
        </p:nvSpPr>
        <p:spPr>
          <a:xfrm rot="20353298" flipH="1">
            <a:off x="1132804" y="965929"/>
            <a:ext cx="483869" cy="416953"/>
          </a:xfrm>
          <a:prstGeom prst="lightningBol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稲妻 162"/>
          <p:cNvSpPr/>
          <p:nvPr/>
        </p:nvSpPr>
        <p:spPr>
          <a:xfrm rot="20353298" flipH="1">
            <a:off x="1293043" y="1101711"/>
            <a:ext cx="483869" cy="416953"/>
          </a:xfrm>
          <a:prstGeom prst="lightningBol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1765500" y="1084813"/>
            <a:ext cx="856325" cy="646331"/>
          </a:xfrm>
          <a:prstGeom prst="rect">
            <a:avLst/>
          </a:prstGeom>
          <a:noFill/>
        </p:spPr>
        <p:txBody>
          <a:bodyPr wrap="none" rtlCol="0">
            <a:spAutoFit/>
          </a:bodyPr>
          <a:lstStyle/>
          <a:p>
            <a:r>
              <a:rPr kumimoji="1" lang="en-US" altLang="ja-JP" dirty="0" smtClean="0"/>
              <a:t>Iridium</a:t>
            </a:r>
          </a:p>
          <a:p>
            <a:r>
              <a:rPr lang="en-US" altLang="ja-JP" dirty="0" smtClean="0"/>
              <a:t>TCP/IP</a:t>
            </a:r>
            <a:endParaRPr kumimoji="1" lang="ja-JP" altLang="en-US" dirty="0"/>
          </a:p>
        </p:txBody>
      </p:sp>
      <p:cxnSp>
        <p:nvCxnSpPr>
          <p:cNvPr id="166" name="直線矢印コネクタ 165"/>
          <p:cNvCxnSpPr/>
          <p:nvPr/>
        </p:nvCxnSpPr>
        <p:spPr>
          <a:xfrm>
            <a:off x="683568" y="2143352"/>
            <a:ext cx="0" cy="30977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3" name="正方形/長方形 172"/>
          <p:cNvSpPr/>
          <p:nvPr/>
        </p:nvSpPr>
        <p:spPr>
          <a:xfrm rot="5400000">
            <a:off x="37910" y="2423302"/>
            <a:ext cx="921984" cy="369332"/>
          </a:xfrm>
          <a:prstGeom prst="rect">
            <a:avLst/>
          </a:prstGeom>
        </p:spPr>
        <p:txBody>
          <a:bodyPr wrap="none">
            <a:spAutoFit/>
          </a:bodyPr>
          <a:lstStyle/>
          <a:p>
            <a:r>
              <a:rPr lang="en-US" altLang="ja-JP" dirty="0" smtClean="0">
                <a:solidFill>
                  <a:srgbClr val="FF0000"/>
                </a:solidFill>
              </a:rPr>
              <a:t>AC100V</a:t>
            </a:r>
            <a:endParaRPr lang="ja-JP" altLang="en-US" dirty="0">
              <a:solidFill>
                <a:srgbClr val="FF0000"/>
              </a:solidFill>
            </a:endParaRPr>
          </a:p>
        </p:txBody>
      </p:sp>
      <p:cxnSp>
        <p:nvCxnSpPr>
          <p:cNvPr id="175" name="直線矢印コネクタ 174"/>
          <p:cNvCxnSpPr/>
          <p:nvPr/>
        </p:nvCxnSpPr>
        <p:spPr>
          <a:xfrm flipH="1" flipV="1">
            <a:off x="5129492" y="2942525"/>
            <a:ext cx="95888" cy="3539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22796" y="3429000"/>
            <a:ext cx="8698407" cy="1107996"/>
          </a:xfrm>
          <a:prstGeom prst="rect">
            <a:avLst/>
          </a:prstGeom>
          <a:solidFill>
            <a:schemeClr val="accent1">
              <a:alpha val="51000"/>
            </a:schemeClr>
          </a:solidFill>
        </p:spPr>
        <p:txBody>
          <a:bodyPr wrap="none" rtlCol="0">
            <a:spAutoFit/>
          </a:bodyPr>
          <a:lstStyle/>
          <a:p>
            <a:r>
              <a:rPr lang="en-US" altLang="ja-JP" sz="6600" dirty="0" smtClean="0">
                <a:ln>
                  <a:solidFill>
                    <a:schemeClr val="tx1"/>
                  </a:solidFill>
                </a:ln>
                <a:solidFill>
                  <a:schemeClr val="bg1"/>
                </a:solidFill>
              </a:rPr>
              <a:t>10</a:t>
            </a:r>
            <a:r>
              <a:rPr kumimoji="1" lang="en-US" altLang="ja-JP" sz="6600" dirty="0" smtClean="0">
                <a:ln>
                  <a:solidFill>
                    <a:schemeClr val="tx1"/>
                  </a:solidFill>
                </a:ln>
                <a:solidFill>
                  <a:schemeClr val="bg1"/>
                </a:solidFill>
              </a:rPr>
              <a:t>m above snow surface</a:t>
            </a:r>
            <a:endParaRPr kumimoji="1" lang="ja-JP" altLang="en-US" sz="2400" dirty="0">
              <a:ln>
                <a:solidFill>
                  <a:schemeClr val="tx1"/>
                </a:solidFill>
              </a:ln>
              <a:solidFill>
                <a:schemeClr val="bg1"/>
              </a:solidFill>
            </a:endParaRPr>
          </a:p>
        </p:txBody>
      </p:sp>
    </p:spTree>
    <p:extLst>
      <p:ext uri="{BB962C8B-B14F-4D97-AF65-F5344CB8AC3E}">
        <p14:creationId xmlns:p14="http://schemas.microsoft.com/office/powerpoint/2010/main" val="30676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7</a:t>
            </a:r>
            <a:r>
              <a:rPr lang="en-US" altLang="ja-JP" sz="3600" dirty="0" smtClean="0">
                <a:latin typeface="+mn-ea"/>
              </a:rPr>
              <a:t>. </a:t>
            </a:r>
            <a:r>
              <a:rPr lang="ja-JP" altLang="en-US" sz="3600" dirty="0" smtClean="0">
                <a:latin typeface="+mn-ea"/>
              </a:rPr>
              <a:t>まとめ</a:t>
            </a:r>
            <a:endParaRPr lang="en-US" altLang="ja-JP" sz="3600" dirty="0" smtClean="0">
              <a:latin typeface="+mn-ea"/>
            </a:endParaRPr>
          </a:p>
        </p:txBody>
      </p:sp>
      <p:sp>
        <p:nvSpPr>
          <p:cNvPr id="3" name="テキスト ボックス 2"/>
          <p:cNvSpPr txBox="1"/>
          <p:nvPr/>
        </p:nvSpPr>
        <p:spPr>
          <a:xfrm>
            <a:off x="827584" y="1599184"/>
            <a:ext cx="7992888" cy="1015663"/>
          </a:xfrm>
          <a:prstGeom prst="rect">
            <a:avLst/>
          </a:prstGeom>
          <a:noFill/>
        </p:spPr>
        <p:txBody>
          <a:bodyPr wrap="square" rtlCol="0">
            <a:spAutoFit/>
          </a:bodyPr>
          <a:lstStyle/>
          <a:p>
            <a:pPr algn="just"/>
            <a:r>
              <a:rPr kumimoji="1" lang="en-US" altLang="ja-JP" sz="2000" dirty="0" smtClean="0"/>
              <a:t>(1)</a:t>
            </a:r>
            <a:r>
              <a:rPr kumimoji="1" lang="ja-JP" altLang="en-US" sz="2000" dirty="0" smtClean="0"/>
              <a:t>ドーム</a:t>
            </a:r>
            <a:r>
              <a:rPr kumimoji="1" lang="ja-JP" altLang="en-US" sz="2000" dirty="0" smtClean="0"/>
              <a:t>ふじは地球上で最も天体観測条件の優れる場所と</a:t>
            </a:r>
            <a:r>
              <a:rPr kumimoji="1" lang="ja-JP" altLang="en-US" sz="2000" dirty="0" err="1" smtClean="0"/>
              <a:t>考</a:t>
            </a:r>
            <a:r>
              <a:rPr kumimoji="1" lang="ja-JP" altLang="en-US" sz="2000" dirty="0" err="1" smtClean="0"/>
              <a:t>えらる</a:t>
            </a:r>
            <a:endParaRPr kumimoji="1" lang="en-US" altLang="ja-JP" sz="2000" dirty="0" smtClean="0"/>
          </a:p>
          <a:p>
            <a:pPr algn="just"/>
            <a:r>
              <a:rPr kumimoji="1" lang="en-US" altLang="ja-JP" sz="2000" dirty="0" smtClean="0"/>
              <a:t>(2)</a:t>
            </a:r>
            <a:r>
              <a:rPr kumimoji="1" lang="ja-JP" altLang="en-US" sz="2000" dirty="0" smtClean="0"/>
              <a:t>実際</a:t>
            </a:r>
            <a:r>
              <a:rPr lang="ja-JP" altLang="en-US" sz="2000" dirty="0" smtClean="0"/>
              <a:t>のサイト調査はほとんど行われて</a:t>
            </a:r>
            <a:r>
              <a:rPr lang="ja-JP" altLang="en-US" sz="2000" dirty="0" smtClean="0"/>
              <a:t>いない </a:t>
            </a:r>
            <a:r>
              <a:rPr lang="en-US" altLang="ja-JP" sz="2000" dirty="0" smtClean="0">
                <a:sym typeface="Wingdings" pitchFamily="2" charset="2"/>
              </a:rPr>
              <a:t> JARE48</a:t>
            </a:r>
            <a:r>
              <a:rPr lang="ja-JP" altLang="en-US" sz="2000" dirty="0" smtClean="0">
                <a:sym typeface="Wingdings" pitchFamily="2" charset="2"/>
              </a:rPr>
              <a:t>から実施中</a:t>
            </a:r>
            <a:endParaRPr lang="en-US" altLang="ja-JP" sz="2000" dirty="0" smtClean="0">
              <a:sym typeface="Wingdings" pitchFamily="2" charset="2"/>
            </a:endParaRPr>
          </a:p>
          <a:p>
            <a:pPr algn="just"/>
            <a:r>
              <a:rPr lang="en-US" altLang="ja-JP" sz="2000" dirty="0" smtClean="0"/>
              <a:t>(3)</a:t>
            </a:r>
            <a:r>
              <a:rPr lang="ja-JP" altLang="en-US" sz="2000" dirty="0" smtClean="0"/>
              <a:t>南極特有の技術開発を行ってきた。</a:t>
            </a:r>
            <a:endParaRPr kumimoji="1" lang="ja-JP" altLang="en-US" sz="2000" dirty="0"/>
          </a:p>
        </p:txBody>
      </p:sp>
      <p:sp>
        <p:nvSpPr>
          <p:cNvPr id="7" name="正方形/長方形 6"/>
          <p:cNvSpPr/>
          <p:nvPr/>
        </p:nvSpPr>
        <p:spPr>
          <a:xfrm>
            <a:off x="3698557" y="2780928"/>
            <a:ext cx="1421904" cy="1938992"/>
          </a:xfrm>
          <a:prstGeom prst="rect">
            <a:avLst/>
          </a:prstGeom>
        </p:spPr>
        <p:txBody>
          <a:bodyPr wrap="square">
            <a:spAutoFit/>
          </a:bodyPr>
          <a:lstStyle/>
          <a:p>
            <a:r>
              <a:rPr lang="ja-JP" altLang="en-US" sz="2000" dirty="0" smtClean="0"/>
              <a:t>・物資</a:t>
            </a:r>
            <a:r>
              <a:rPr lang="ja-JP" altLang="en-US" sz="2000" dirty="0"/>
              <a:t>輸送</a:t>
            </a:r>
            <a:endParaRPr lang="en-US" altLang="ja-JP" sz="2000" dirty="0"/>
          </a:p>
          <a:p>
            <a:r>
              <a:rPr lang="ja-JP" altLang="en-US" sz="2000" dirty="0" smtClean="0"/>
              <a:t>・人員</a:t>
            </a:r>
            <a:r>
              <a:rPr lang="ja-JP" altLang="en-US" sz="2000" dirty="0"/>
              <a:t>輸送</a:t>
            </a:r>
            <a:endParaRPr lang="en-US" altLang="ja-JP" sz="2000" dirty="0"/>
          </a:p>
          <a:p>
            <a:r>
              <a:rPr lang="ja-JP" altLang="en-US" sz="2000" dirty="0" smtClean="0"/>
              <a:t>・電力</a:t>
            </a:r>
            <a:endParaRPr lang="en-US" altLang="ja-JP" sz="2000" dirty="0"/>
          </a:p>
          <a:p>
            <a:r>
              <a:rPr lang="ja-JP" altLang="en-US" sz="2000" dirty="0" smtClean="0"/>
              <a:t>・通信</a:t>
            </a:r>
            <a:endParaRPr lang="en-US" altLang="ja-JP" sz="2000" dirty="0"/>
          </a:p>
          <a:p>
            <a:r>
              <a:rPr lang="ja-JP" altLang="en-US" sz="2000" b="1" dirty="0" smtClean="0">
                <a:solidFill>
                  <a:srgbClr val="FF0000"/>
                </a:solidFill>
              </a:rPr>
              <a:t>・気温</a:t>
            </a:r>
            <a:endParaRPr lang="en-US" altLang="ja-JP" sz="2000" b="1" dirty="0">
              <a:solidFill>
                <a:srgbClr val="FF0000"/>
              </a:solidFill>
            </a:endParaRPr>
          </a:p>
          <a:p>
            <a:r>
              <a:rPr lang="ja-JP" altLang="en-US" sz="2000" b="1" dirty="0" smtClean="0">
                <a:solidFill>
                  <a:srgbClr val="FF0000"/>
                </a:solidFill>
              </a:rPr>
              <a:t>・結露</a:t>
            </a:r>
            <a:endParaRPr lang="ja-JP" altLang="en-US" sz="2000" b="1" dirty="0">
              <a:solidFill>
                <a:srgbClr val="FF0000"/>
              </a:solidFill>
            </a:endParaRPr>
          </a:p>
        </p:txBody>
      </p:sp>
      <p:sp>
        <p:nvSpPr>
          <p:cNvPr id="9" name="テキスト ボックス 8"/>
          <p:cNvSpPr txBox="1"/>
          <p:nvPr/>
        </p:nvSpPr>
        <p:spPr>
          <a:xfrm>
            <a:off x="719573" y="5108991"/>
            <a:ext cx="7740859" cy="1200329"/>
          </a:xfrm>
          <a:prstGeom prst="rect">
            <a:avLst/>
          </a:prstGeom>
          <a:noFill/>
        </p:spPr>
        <p:txBody>
          <a:bodyPr wrap="square" rtlCol="0">
            <a:spAutoFit/>
          </a:bodyPr>
          <a:lstStyle/>
          <a:p>
            <a:pPr algn="just"/>
            <a:r>
              <a:rPr lang="ja-JP" altLang="en-US" dirty="0" smtClean="0"/>
              <a:t>今後</a:t>
            </a:r>
            <a:r>
              <a:rPr lang="en-US" altLang="ja-JP" dirty="0" smtClean="0"/>
              <a:t>2020</a:t>
            </a:r>
            <a:r>
              <a:rPr lang="ja-JP" altLang="en-US" dirty="0" smtClean="0"/>
              <a:t>年を目処にドームふじに新たな越冬基地の建設が計画されている。この後は輸送・電力・通信の問題は概ね解決するだろう。（</a:t>
            </a:r>
            <a:r>
              <a:rPr lang="ja-JP" altLang="en-US" b="1" dirty="0" smtClean="0">
                <a:solidFill>
                  <a:srgbClr val="FF0000"/>
                </a:solidFill>
              </a:rPr>
              <a:t>南極</a:t>
            </a:r>
            <a:r>
              <a:rPr lang="en-US" altLang="ja-JP" b="1" dirty="0" smtClean="0">
                <a:solidFill>
                  <a:srgbClr val="FF0000"/>
                </a:solidFill>
              </a:rPr>
              <a:t>2m</a:t>
            </a:r>
            <a:r>
              <a:rPr lang="ja-JP" altLang="en-US" b="1" dirty="0" smtClean="0">
                <a:solidFill>
                  <a:srgbClr val="FF0000"/>
                </a:solidFill>
              </a:rPr>
              <a:t>望遠鏡計画</a:t>
            </a:r>
            <a:r>
              <a:rPr lang="ja-JP" altLang="en-US" dirty="0" smtClean="0"/>
              <a:t>）</a:t>
            </a:r>
            <a:endParaRPr lang="en-US" altLang="ja-JP" dirty="0" smtClean="0"/>
          </a:p>
          <a:p>
            <a:pPr algn="just"/>
            <a:r>
              <a:rPr lang="ja-JP" altLang="en-US" b="1" dirty="0" smtClean="0">
                <a:solidFill>
                  <a:srgbClr val="FF0000"/>
                </a:solidFill>
              </a:rPr>
              <a:t>低温対策</a:t>
            </a:r>
            <a:r>
              <a:rPr lang="ja-JP" altLang="en-US" dirty="0" smtClean="0"/>
              <a:t>と</a:t>
            </a:r>
            <a:r>
              <a:rPr lang="ja-JP" altLang="en-US" b="1" dirty="0" smtClean="0">
                <a:solidFill>
                  <a:srgbClr val="FF0000"/>
                </a:solidFill>
              </a:rPr>
              <a:t>結露対策</a:t>
            </a:r>
            <a:r>
              <a:rPr lang="ja-JP" altLang="en-US" dirty="0" smtClean="0"/>
              <a:t>は</a:t>
            </a:r>
            <a:r>
              <a:rPr lang="en-US" altLang="ja-JP" dirty="0" smtClean="0"/>
              <a:t>JARE54</a:t>
            </a:r>
            <a:r>
              <a:rPr lang="ja-JP" altLang="en-US" dirty="0" smtClean="0"/>
              <a:t>で計画する無人での通年観測で対策と有用性を検証、今後も開発を継続する。</a:t>
            </a:r>
            <a:endParaRPr lang="en-US" altLang="ja-JP" dirty="0" smtClean="0"/>
          </a:p>
        </p:txBody>
      </p:sp>
    </p:spTree>
    <p:extLst>
      <p:ext uri="{BB962C8B-B14F-4D97-AF65-F5344CB8AC3E}">
        <p14:creationId xmlns:p14="http://schemas.microsoft.com/office/powerpoint/2010/main" val="378684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23528" y="4901098"/>
            <a:ext cx="2208682" cy="400110"/>
          </a:xfrm>
          <a:prstGeom prst="rect">
            <a:avLst/>
          </a:prstGeom>
        </p:spPr>
        <p:txBody>
          <a:bodyPr wrap="none">
            <a:spAutoFit/>
          </a:bodyPr>
          <a:lstStyle/>
          <a:p>
            <a:r>
              <a:rPr lang="en-US" altLang="ja-JP" sz="2000" i="1" u="sng" dirty="0" smtClean="0"/>
              <a:t>Acknowledgements</a:t>
            </a:r>
            <a:endParaRPr lang="ja-JP" altLang="en-US" sz="2000" u="sng" dirty="0"/>
          </a:p>
        </p:txBody>
      </p:sp>
      <p:pic>
        <p:nvPicPr>
          <p:cNvPr id="3074" name="Picture 2" descr="C:\Private\南極写真\jpg_内陸旅行\DSC_74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65" b="3055"/>
          <a:stretch/>
        </p:blipFill>
        <p:spPr bwMode="auto">
          <a:xfrm>
            <a:off x="0" y="-27384"/>
            <a:ext cx="9144000" cy="5377266"/>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179512" y="5725705"/>
            <a:ext cx="8712968" cy="1015663"/>
          </a:xfrm>
          <a:prstGeom prst="rect">
            <a:avLst/>
          </a:prstGeom>
        </p:spPr>
        <p:txBody>
          <a:bodyPr wrap="square">
            <a:spAutoFit/>
          </a:bodyPr>
          <a:lstStyle/>
          <a:p>
            <a:pPr algn="just"/>
            <a:r>
              <a:rPr lang="ja-JP" altLang="en-US" sz="1200" dirty="0">
                <a:latin typeface="+mj-ea"/>
              </a:rPr>
              <a:t>本研究は南極地域観測第</a:t>
            </a:r>
            <a:r>
              <a:rPr lang="en-US" altLang="ja-JP" sz="1200" dirty="0">
                <a:latin typeface="+mj-ea"/>
              </a:rPr>
              <a:t>VIII</a:t>
            </a:r>
            <a:r>
              <a:rPr lang="ja-JP" altLang="en-US" sz="1200" dirty="0">
                <a:latin typeface="+mj-ea"/>
              </a:rPr>
              <a:t>期</a:t>
            </a:r>
            <a:r>
              <a:rPr lang="en-US" altLang="ja-JP" sz="1200" dirty="0">
                <a:latin typeface="+mj-ea"/>
              </a:rPr>
              <a:t>6</a:t>
            </a:r>
            <a:r>
              <a:rPr lang="ja-JP" altLang="en-US" sz="1200" dirty="0">
                <a:latin typeface="+mj-ea"/>
              </a:rPr>
              <a:t>か年計画及び国立極地研究所プロジェクト研究「ドームふじ基地における赤外線・テラヘルツ天文学の開拓」に基づいて行われたものである。当研究の遂行にあたっては</a:t>
            </a:r>
            <a:r>
              <a:rPr lang="ja-JP" altLang="en-US" sz="1200" dirty="0">
                <a:latin typeface="+mn-ea"/>
              </a:rPr>
              <a:t>山内恭隊長、本山秀明ドーム旅行リーダーをはじめとする</a:t>
            </a:r>
            <a:r>
              <a:rPr lang="ja-JP" altLang="en-US" sz="1200" dirty="0">
                <a:latin typeface="+mj-ea"/>
              </a:rPr>
              <a:t>第</a:t>
            </a:r>
            <a:r>
              <a:rPr lang="en-US" altLang="ja-JP" sz="1200" dirty="0">
                <a:latin typeface="+mj-ea"/>
              </a:rPr>
              <a:t>52</a:t>
            </a:r>
            <a:r>
              <a:rPr lang="ja-JP" altLang="en-US" sz="1200" dirty="0">
                <a:latin typeface="+mj-ea"/>
              </a:rPr>
              <a:t>次日本南極地域観測隊、第</a:t>
            </a:r>
            <a:r>
              <a:rPr lang="en-US" altLang="ja-JP" sz="1200" dirty="0">
                <a:latin typeface="+mj-ea"/>
              </a:rPr>
              <a:t>51</a:t>
            </a:r>
            <a:r>
              <a:rPr lang="ja-JP" altLang="en-US" sz="1200" dirty="0">
                <a:latin typeface="+mj-ea"/>
              </a:rPr>
              <a:t>次越冬隊の全面的なサポートによって成し遂げることができた。また</a:t>
            </a:r>
            <a:r>
              <a:rPr lang="en-US" altLang="ja-JP" sz="1200" dirty="0">
                <a:latin typeface="+mj-ea"/>
              </a:rPr>
              <a:t>51</a:t>
            </a:r>
            <a:r>
              <a:rPr lang="ja-JP" altLang="en-US" sz="1200" dirty="0">
                <a:latin typeface="+mj-ea"/>
              </a:rPr>
              <a:t>次隊同行者としてドームふじ基地に赴いた</a:t>
            </a:r>
            <a:r>
              <a:rPr lang="ja-JP" altLang="en-US" sz="1200" dirty="0"/>
              <a:t>瀬田益道講師からドームふじ全般についてアドバイスをいただいた。これらの方々に深く感謝する。</a:t>
            </a:r>
            <a:endParaRPr lang="en-US" altLang="ja-JP" sz="1200" dirty="0"/>
          </a:p>
          <a:p>
            <a:pPr algn="just"/>
            <a:r>
              <a:rPr lang="ja-JP" altLang="en-US" sz="1200" dirty="0">
                <a:latin typeface="+mj-ea"/>
              </a:rPr>
              <a:t>なお本研究は東北大学国際高等研究教育機構から研究費及び奨学金の助成を受けたものである。</a:t>
            </a:r>
            <a:endParaRPr lang="en-US" altLang="ja-JP" sz="1200" dirty="0">
              <a:latin typeface="+mj-ea"/>
            </a:endParaRPr>
          </a:p>
        </p:txBody>
      </p:sp>
      <p:sp>
        <p:nvSpPr>
          <p:cNvPr id="11" name="テキスト ボックス 10"/>
          <p:cNvSpPr txBox="1"/>
          <p:nvPr/>
        </p:nvSpPr>
        <p:spPr>
          <a:xfrm>
            <a:off x="179512" y="5435932"/>
            <a:ext cx="646331" cy="369332"/>
          </a:xfrm>
          <a:prstGeom prst="rect">
            <a:avLst/>
          </a:prstGeom>
          <a:noFill/>
        </p:spPr>
        <p:txBody>
          <a:bodyPr wrap="none" rtlCol="0">
            <a:spAutoFit/>
          </a:bodyPr>
          <a:lstStyle/>
          <a:p>
            <a:r>
              <a:rPr kumimoji="1" lang="ja-JP" altLang="en-US" dirty="0" smtClean="0"/>
              <a:t>謝辞</a:t>
            </a:r>
            <a:endParaRPr kumimoji="1" lang="ja-JP" altLang="en-US" dirty="0"/>
          </a:p>
        </p:txBody>
      </p:sp>
      <p:sp>
        <p:nvSpPr>
          <p:cNvPr id="7" name="テキスト ボックス 6"/>
          <p:cNvSpPr txBox="1"/>
          <p:nvPr/>
        </p:nvSpPr>
        <p:spPr>
          <a:xfrm>
            <a:off x="2016716" y="2924944"/>
            <a:ext cx="5038559" cy="707886"/>
          </a:xfrm>
          <a:prstGeom prst="rect">
            <a:avLst/>
          </a:prstGeom>
          <a:solidFill>
            <a:schemeClr val="bg1">
              <a:alpha val="60000"/>
            </a:schemeClr>
          </a:solidFill>
        </p:spPr>
        <p:txBody>
          <a:bodyPr wrap="none" rtlCol="0">
            <a:spAutoFit/>
          </a:bodyPr>
          <a:lstStyle/>
          <a:p>
            <a:r>
              <a:rPr lang="ja-JP" altLang="en-US" sz="4000" dirty="0"/>
              <a:t>ありがとうございました</a:t>
            </a:r>
            <a:endParaRPr kumimoji="1" lang="ja-JP" altLang="en-US" sz="4000" dirty="0"/>
          </a:p>
        </p:txBody>
      </p:sp>
    </p:spTree>
    <p:extLst>
      <p:ext uri="{BB962C8B-B14F-4D97-AF65-F5344CB8AC3E}">
        <p14:creationId xmlns:p14="http://schemas.microsoft.com/office/powerpoint/2010/main" val="3243073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a:spLocks noChangeArrowheads="1"/>
          </p:cNvSpPr>
          <p:nvPr/>
        </p:nvSpPr>
        <p:spPr bwMode="auto">
          <a:xfrm>
            <a:off x="251520" y="1268760"/>
            <a:ext cx="4237057"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a:solidFill>
                  <a:srgbClr val="0070C0"/>
                </a:solidFill>
                <a:latin typeface="ＭＳ Ｐゴシック" charset="-128"/>
              </a:rPr>
              <a:t>○</a:t>
            </a:r>
            <a:r>
              <a:rPr lang="ja-JP" altLang="en-US" b="1" dirty="0" smtClean="0">
                <a:solidFill>
                  <a:srgbClr val="0070C0"/>
                </a:solidFill>
                <a:latin typeface="ＭＳ Ｐゴシック" charset="-128"/>
              </a:rPr>
              <a:t>赤外線での空の明るさが地球上で最小</a:t>
            </a:r>
            <a:endParaRPr lang="ja-JP" altLang="en-US" b="1" dirty="0">
              <a:solidFill>
                <a:srgbClr val="0070C0"/>
              </a:solidFill>
              <a:latin typeface="ＭＳ Ｐゴシック" charset="-128"/>
            </a:endParaRPr>
          </a:p>
        </p:txBody>
      </p:sp>
      <p:sp>
        <p:nvSpPr>
          <p:cNvPr id="12" name="テキスト ボックス 11"/>
          <p:cNvSpPr txBox="1"/>
          <p:nvPr/>
        </p:nvSpPr>
        <p:spPr>
          <a:xfrm>
            <a:off x="481711" y="1800185"/>
            <a:ext cx="7884857" cy="369332"/>
          </a:xfrm>
          <a:prstGeom prst="rect">
            <a:avLst/>
          </a:prstGeom>
          <a:noFill/>
        </p:spPr>
        <p:txBody>
          <a:bodyPr wrap="square" rtlCol="0">
            <a:spAutoFit/>
          </a:bodyPr>
          <a:lstStyle/>
          <a:p>
            <a:r>
              <a:rPr kumimoji="1" lang="ja-JP" altLang="en-US" dirty="0" smtClean="0"/>
              <a:t>赤外線での天体観測は「空」が可視光と比べ</a:t>
            </a:r>
            <a:r>
              <a:rPr lang="ja-JP" altLang="en-US" dirty="0"/>
              <a:t>約</a:t>
            </a:r>
            <a:r>
              <a:rPr kumimoji="1" lang="en-US" altLang="ja-JP" dirty="0" smtClean="0"/>
              <a:t>10,000</a:t>
            </a:r>
            <a:r>
              <a:rPr kumimoji="1" lang="ja-JP" altLang="en-US" dirty="0" smtClean="0"/>
              <a:t>倍明るい。</a:t>
            </a:r>
            <a:endParaRPr kumimoji="1" lang="ja-JP" altLang="en-US" dirty="0"/>
          </a:p>
        </p:txBody>
      </p:sp>
      <p:pic>
        <p:nvPicPr>
          <p:cNvPr id="13" name="Picture 3" descr="C:\Research\D2\2011_02学振申請書\ichikawa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261562"/>
            <a:ext cx="3611013" cy="2297707"/>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4854409" y="4490536"/>
            <a:ext cx="3951896" cy="738664"/>
          </a:xfrm>
          <a:prstGeom prst="rect">
            <a:avLst/>
          </a:prstGeom>
        </p:spPr>
        <p:txBody>
          <a:bodyPr wrap="square">
            <a:spAutoFit/>
          </a:bodyPr>
          <a:lstStyle/>
          <a:p>
            <a:pPr algn="just"/>
            <a:r>
              <a:rPr lang="ja-JP" altLang="ja-JP" sz="1400" dirty="0"/>
              <a:t>マウナケア山頂</a:t>
            </a:r>
            <a:r>
              <a:rPr lang="en-US" altLang="ja-JP" sz="1400" dirty="0"/>
              <a:t>(</a:t>
            </a:r>
            <a:r>
              <a:rPr lang="ja-JP" altLang="ja-JP" sz="1400" dirty="0"/>
              <a:t>赤</a:t>
            </a:r>
            <a:r>
              <a:rPr lang="en-US" altLang="ja-JP" sz="1400" dirty="0"/>
              <a:t>)</a:t>
            </a:r>
            <a:r>
              <a:rPr lang="ja-JP" altLang="ja-JP" sz="1400" dirty="0"/>
              <a:t>とドームふじ基地</a:t>
            </a:r>
            <a:r>
              <a:rPr lang="en-US" altLang="ja-JP" sz="1400" dirty="0"/>
              <a:t>(</a:t>
            </a:r>
            <a:r>
              <a:rPr lang="ja-JP" altLang="ja-JP" sz="1400" dirty="0"/>
              <a:t>青</a:t>
            </a:r>
            <a:r>
              <a:rPr lang="en-US" altLang="ja-JP" sz="1400" dirty="0"/>
              <a:t>)</a:t>
            </a:r>
            <a:r>
              <a:rPr lang="ja-JP" altLang="ja-JP" sz="1400" dirty="0"/>
              <a:t>で予想</a:t>
            </a:r>
            <a:r>
              <a:rPr lang="ja-JP" altLang="ja-JP" sz="1400" dirty="0" smtClean="0"/>
              <a:t>される</a:t>
            </a:r>
            <a:r>
              <a:rPr lang="ja-JP" altLang="en-US" sz="1400" dirty="0"/>
              <a:t>赤外線</a:t>
            </a:r>
            <a:r>
              <a:rPr lang="ja-JP" altLang="ja-JP" sz="1400" dirty="0" smtClean="0"/>
              <a:t>ノイズのシミュレーション</a:t>
            </a:r>
            <a:r>
              <a:rPr lang="en-US" altLang="ja-JP" sz="1400" dirty="0" smtClean="0"/>
              <a:t>(Ichikawa2008)</a:t>
            </a:r>
            <a:r>
              <a:rPr lang="ja-JP" altLang="ja-JP" sz="1400" dirty="0" smtClean="0"/>
              <a:t>横軸</a:t>
            </a:r>
            <a:r>
              <a:rPr lang="ja-JP" altLang="ja-JP" sz="1400" dirty="0"/>
              <a:t>波長</a:t>
            </a:r>
            <a:r>
              <a:rPr lang="en-US" altLang="ja-JP" sz="1400" dirty="0"/>
              <a:t>[</a:t>
            </a:r>
            <a:r>
              <a:rPr lang="ja-JP" altLang="ja-JP" sz="1400" dirty="0"/>
              <a:t>μ</a:t>
            </a:r>
            <a:r>
              <a:rPr lang="en-US" altLang="ja-JP" sz="1400" dirty="0"/>
              <a:t>m]</a:t>
            </a:r>
            <a:r>
              <a:rPr lang="ja-JP" altLang="ja-JP" sz="1400" dirty="0" err="1"/>
              <a:t>、</a:t>
            </a:r>
            <a:r>
              <a:rPr lang="ja-JP" altLang="ja-JP" sz="1400" dirty="0"/>
              <a:t>縦軸は放射強度</a:t>
            </a:r>
            <a:r>
              <a:rPr lang="en-US" altLang="ja-JP" sz="1400" dirty="0"/>
              <a:t>[</a:t>
            </a:r>
            <a:r>
              <a:rPr lang="en-US" altLang="ja-JP" sz="1400" dirty="0" err="1"/>
              <a:t>Jy</a:t>
            </a:r>
            <a:r>
              <a:rPr lang="en-US" altLang="ja-JP" sz="1400" dirty="0"/>
              <a:t>/arcsec</a:t>
            </a:r>
            <a:r>
              <a:rPr lang="en-US" altLang="ja-JP" sz="1400" baseline="30000" dirty="0"/>
              <a:t>2</a:t>
            </a:r>
            <a:r>
              <a:rPr lang="en-US" altLang="ja-JP" sz="1400" dirty="0"/>
              <a:t>]</a:t>
            </a:r>
            <a:r>
              <a:rPr lang="ja-JP" altLang="ja-JP" sz="1400" dirty="0" err="1" smtClean="0"/>
              <a:t>。</a:t>
            </a:r>
            <a:endParaRPr lang="ja-JP" altLang="en-US" sz="1400" dirty="0"/>
          </a:p>
        </p:txBody>
      </p:sp>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a:t>
            </a:r>
            <a:r>
              <a:rPr lang="ja-JP" altLang="en-US" sz="3600" dirty="0">
                <a:latin typeface="+mn-ea"/>
              </a:rPr>
              <a:t>ドームふじの天文学的メリット </a:t>
            </a:r>
            <a:r>
              <a:rPr lang="en-US" altLang="ja-JP" sz="3600" dirty="0" smtClean="0">
                <a:latin typeface="+mn-ea"/>
              </a:rPr>
              <a:t>2/6</a:t>
            </a:r>
            <a:endParaRPr kumimoji="1" lang="ja-JP" altLang="en-US" sz="3600" dirty="0">
              <a:latin typeface="+mn-ea"/>
            </a:endParaRPr>
          </a:p>
        </p:txBody>
      </p:sp>
      <p:sp>
        <p:nvSpPr>
          <p:cNvPr id="3" name="正方形/長方形 2"/>
          <p:cNvSpPr/>
          <p:nvPr/>
        </p:nvSpPr>
        <p:spPr>
          <a:xfrm>
            <a:off x="1187624" y="2273584"/>
            <a:ext cx="2952328" cy="1200329"/>
          </a:xfrm>
          <a:prstGeom prst="rect">
            <a:avLst/>
          </a:prstGeom>
        </p:spPr>
        <p:txBody>
          <a:bodyPr wrap="square">
            <a:spAutoFit/>
          </a:bodyPr>
          <a:lstStyle/>
          <a:p>
            <a:r>
              <a:rPr lang="ja-JP" altLang="en-US" dirty="0" smtClean="0"/>
              <a:t>原因</a:t>
            </a:r>
            <a:endParaRPr lang="en-US" altLang="ja-JP" dirty="0" smtClean="0"/>
          </a:p>
          <a:p>
            <a:r>
              <a:rPr lang="ja-JP" altLang="en-US" dirty="0" smtClean="0"/>
              <a:t>　</a:t>
            </a:r>
            <a:r>
              <a:rPr lang="ja-JP" altLang="en-US" dirty="0"/>
              <a:t>　</a:t>
            </a:r>
            <a:r>
              <a:rPr lang="en-US" altLang="ja-JP" dirty="0" smtClean="0"/>
              <a:t>(</a:t>
            </a:r>
            <a:r>
              <a:rPr lang="en-US" altLang="ja-JP" dirty="0"/>
              <a:t>1)OH</a:t>
            </a:r>
            <a:r>
              <a:rPr lang="ja-JP" altLang="en-US" dirty="0" smtClean="0"/>
              <a:t>夜光</a:t>
            </a:r>
            <a:endParaRPr lang="en-US" altLang="ja-JP" dirty="0" smtClean="0"/>
          </a:p>
          <a:p>
            <a:r>
              <a:rPr lang="ja-JP" altLang="en-US" dirty="0" smtClean="0"/>
              <a:t>　</a:t>
            </a:r>
            <a:r>
              <a:rPr lang="ja-JP" altLang="en-US" dirty="0"/>
              <a:t>　</a:t>
            </a:r>
            <a:r>
              <a:rPr lang="en-US" altLang="ja-JP" dirty="0" smtClean="0"/>
              <a:t>(</a:t>
            </a:r>
            <a:r>
              <a:rPr lang="en-US" altLang="ja-JP" dirty="0"/>
              <a:t>2</a:t>
            </a:r>
            <a:r>
              <a:rPr lang="en-US" altLang="ja-JP" dirty="0" smtClean="0"/>
              <a:t>)</a:t>
            </a:r>
            <a:r>
              <a:rPr lang="ja-JP" altLang="en-US" dirty="0" smtClean="0"/>
              <a:t>地球大気</a:t>
            </a:r>
            <a:r>
              <a:rPr lang="ja-JP" altLang="en-US" dirty="0"/>
              <a:t>の熱</a:t>
            </a:r>
            <a:r>
              <a:rPr lang="ja-JP" altLang="en-US" dirty="0" smtClean="0"/>
              <a:t>放射</a:t>
            </a:r>
            <a:endParaRPr lang="en-US" altLang="ja-JP" dirty="0" smtClean="0"/>
          </a:p>
          <a:p>
            <a:r>
              <a:rPr lang="ja-JP" altLang="en-US" dirty="0" smtClean="0"/>
              <a:t>　</a:t>
            </a:r>
            <a:r>
              <a:rPr lang="ja-JP" altLang="en-US" dirty="0"/>
              <a:t>　</a:t>
            </a:r>
            <a:r>
              <a:rPr lang="en-US" altLang="ja-JP" dirty="0" smtClean="0"/>
              <a:t>(</a:t>
            </a:r>
            <a:r>
              <a:rPr lang="en-US" altLang="ja-JP" dirty="0"/>
              <a:t>3)</a:t>
            </a:r>
            <a:r>
              <a:rPr lang="ja-JP" altLang="en-US" dirty="0" smtClean="0"/>
              <a:t>望遠鏡自身の</a:t>
            </a:r>
            <a:r>
              <a:rPr lang="ja-JP" altLang="en-US" dirty="0"/>
              <a:t>熱放射</a:t>
            </a:r>
          </a:p>
        </p:txBody>
      </p:sp>
      <p:sp>
        <p:nvSpPr>
          <p:cNvPr id="5" name="左中かっこ 4"/>
          <p:cNvSpPr/>
          <p:nvPr/>
        </p:nvSpPr>
        <p:spPr>
          <a:xfrm>
            <a:off x="1403648" y="2659131"/>
            <a:ext cx="144016" cy="7427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647334" y="3863522"/>
            <a:ext cx="3983623" cy="646331"/>
          </a:xfrm>
          <a:prstGeom prst="rect">
            <a:avLst/>
          </a:prstGeom>
          <a:noFill/>
        </p:spPr>
        <p:txBody>
          <a:bodyPr wrap="square" rtlCol="0">
            <a:spAutoFit/>
          </a:bodyPr>
          <a:lstStyle/>
          <a:p>
            <a:r>
              <a:rPr kumimoji="1" lang="ja-JP" altLang="en-US" dirty="0" smtClean="0"/>
              <a:t>ドームふじでは冬期に</a:t>
            </a:r>
            <a:r>
              <a:rPr kumimoji="1" lang="en-US" altLang="ja-JP" dirty="0" smtClean="0"/>
              <a:t>-80</a:t>
            </a:r>
            <a:r>
              <a:rPr lang="ja-JP" altLang="en-US" dirty="0" smtClean="0"/>
              <a:t>℃となるため、熱放射の影響は地球上で最小となる</a:t>
            </a:r>
            <a:endParaRPr kumimoji="1" lang="ja-JP" altLang="en-US" dirty="0"/>
          </a:p>
        </p:txBody>
      </p:sp>
      <p:sp>
        <p:nvSpPr>
          <p:cNvPr id="8" name="テキスト ボックス 7"/>
          <p:cNvSpPr txBox="1"/>
          <p:nvPr/>
        </p:nvSpPr>
        <p:spPr>
          <a:xfrm>
            <a:off x="612713" y="5827330"/>
            <a:ext cx="7972054" cy="369332"/>
          </a:xfrm>
          <a:prstGeom prst="rect">
            <a:avLst/>
          </a:prstGeom>
          <a:noFill/>
          <a:ln>
            <a:solidFill>
              <a:schemeClr val="tx1"/>
            </a:solidFill>
          </a:ln>
        </p:spPr>
        <p:txBody>
          <a:bodyPr wrap="none" rtlCol="0">
            <a:spAutoFit/>
          </a:bodyPr>
          <a:lstStyle/>
          <a:p>
            <a:r>
              <a:rPr kumimoji="1" lang="ja-JP" altLang="en-US" dirty="0" smtClean="0"/>
              <a:t>ドームふじでは赤外線</a:t>
            </a:r>
            <a:r>
              <a:rPr kumimoji="1" lang="en-US" altLang="ja-JP" dirty="0" smtClean="0"/>
              <a:t>(</a:t>
            </a:r>
            <a:r>
              <a:rPr kumimoji="1" lang="ja-JP" altLang="en-US" dirty="0" smtClean="0"/>
              <a:t>特に</a:t>
            </a:r>
            <a:r>
              <a:rPr kumimoji="1" lang="en-US" altLang="ja-JP" dirty="0" smtClean="0"/>
              <a:t>K-dark</a:t>
            </a:r>
            <a:r>
              <a:rPr kumimoji="1" lang="ja-JP" altLang="en-US" dirty="0" err="1" smtClean="0"/>
              <a:t>、</a:t>
            </a:r>
            <a:r>
              <a:rPr kumimoji="1" lang="ja-JP" altLang="en-US" dirty="0" smtClean="0"/>
              <a:t>中間赤外線</a:t>
            </a:r>
            <a:r>
              <a:rPr kumimoji="1" lang="en-US" altLang="ja-JP" dirty="0" smtClean="0"/>
              <a:t>)</a:t>
            </a:r>
            <a:r>
              <a:rPr kumimoji="1" lang="ja-JP" altLang="en-US" dirty="0" smtClean="0"/>
              <a:t>で地球上最高の感度が得られる</a:t>
            </a:r>
            <a:endParaRPr kumimoji="1" lang="ja-JP" altLang="en-US" dirty="0"/>
          </a:p>
        </p:txBody>
      </p:sp>
      <p:sp>
        <p:nvSpPr>
          <p:cNvPr id="15" name="円/楕円 14"/>
          <p:cNvSpPr/>
          <p:nvPr/>
        </p:nvSpPr>
        <p:spPr>
          <a:xfrm rot="20854631">
            <a:off x="6743495" y="2331047"/>
            <a:ext cx="1882334" cy="958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6150870" y="3056513"/>
            <a:ext cx="653378" cy="826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333624" y="3863522"/>
            <a:ext cx="657552" cy="307777"/>
          </a:xfrm>
          <a:prstGeom prst="rect">
            <a:avLst/>
          </a:prstGeom>
          <a:noFill/>
        </p:spPr>
        <p:txBody>
          <a:bodyPr wrap="none" rtlCol="0">
            <a:spAutoFit/>
          </a:bodyPr>
          <a:lstStyle/>
          <a:p>
            <a:r>
              <a:rPr lang="en-US" altLang="ja-JP" sz="1400" dirty="0" smtClean="0">
                <a:solidFill>
                  <a:srgbClr val="FF0000"/>
                </a:solidFill>
              </a:rPr>
              <a:t>K-dark</a:t>
            </a:r>
            <a:endParaRPr kumimoji="1" lang="ja-JP" altLang="en-US" dirty="0">
              <a:solidFill>
                <a:srgbClr val="FF0000"/>
              </a:solidFill>
            </a:endParaRPr>
          </a:p>
        </p:txBody>
      </p:sp>
      <p:sp>
        <p:nvSpPr>
          <p:cNvPr id="22" name="テキスト ボックス 21"/>
          <p:cNvSpPr txBox="1"/>
          <p:nvPr/>
        </p:nvSpPr>
        <p:spPr>
          <a:xfrm>
            <a:off x="7355886" y="3307203"/>
            <a:ext cx="1082348" cy="307777"/>
          </a:xfrm>
          <a:prstGeom prst="rect">
            <a:avLst/>
          </a:prstGeom>
          <a:noFill/>
        </p:spPr>
        <p:txBody>
          <a:bodyPr wrap="none" rtlCol="0">
            <a:spAutoFit/>
          </a:bodyPr>
          <a:lstStyle/>
          <a:p>
            <a:r>
              <a:rPr lang="ja-JP" altLang="en-US" sz="1400" dirty="0">
                <a:solidFill>
                  <a:srgbClr val="FF0000"/>
                </a:solidFill>
              </a:rPr>
              <a:t>中間</a:t>
            </a:r>
            <a:r>
              <a:rPr lang="ja-JP" altLang="en-US" sz="1400" dirty="0" smtClean="0">
                <a:solidFill>
                  <a:srgbClr val="FF0000"/>
                </a:solidFill>
              </a:rPr>
              <a:t>赤外線</a:t>
            </a:r>
            <a:endParaRPr kumimoji="1" lang="ja-JP" altLang="en-US" dirty="0">
              <a:solidFill>
                <a:srgbClr val="FF0000"/>
              </a:solidFill>
            </a:endParaRPr>
          </a:p>
        </p:txBody>
      </p:sp>
      <p:sp>
        <p:nvSpPr>
          <p:cNvPr id="17" name="テキスト ボックス 16"/>
          <p:cNvSpPr txBox="1"/>
          <p:nvPr/>
        </p:nvSpPr>
        <p:spPr>
          <a:xfrm>
            <a:off x="737796" y="4843844"/>
            <a:ext cx="3750781" cy="646331"/>
          </a:xfrm>
          <a:prstGeom prst="rect">
            <a:avLst/>
          </a:prstGeom>
          <a:noFill/>
        </p:spPr>
        <p:txBody>
          <a:bodyPr wrap="square" rtlCol="0">
            <a:spAutoFit/>
          </a:bodyPr>
          <a:lstStyle/>
          <a:p>
            <a:r>
              <a:rPr kumimoji="1" lang="ja-JP" altLang="en-US" dirty="0" smtClean="0"/>
              <a:t>シミュレーション</a:t>
            </a:r>
            <a:r>
              <a:rPr lang="ja-JP" altLang="en-US" dirty="0" smtClean="0"/>
              <a:t>から</a:t>
            </a:r>
            <a:r>
              <a:rPr kumimoji="1" lang="ja-JP" altLang="en-US" dirty="0" smtClean="0"/>
              <a:t>赤外線の空の明るさは温帯の</a:t>
            </a:r>
            <a:r>
              <a:rPr lang="en-US" altLang="ja-JP" dirty="0" smtClean="0"/>
              <a:t>100</a:t>
            </a:r>
            <a:r>
              <a:rPr lang="ja-JP" altLang="en-US" dirty="0" smtClean="0"/>
              <a:t>分の</a:t>
            </a:r>
            <a:r>
              <a:rPr lang="en-US" altLang="ja-JP" dirty="0" smtClean="0"/>
              <a:t>1</a:t>
            </a:r>
            <a:r>
              <a:rPr lang="ja-JP" altLang="en-US" dirty="0" smtClean="0"/>
              <a:t>程度と</a:t>
            </a:r>
            <a:r>
              <a:rPr lang="ja-JP" altLang="en-US" dirty="0"/>
              <a:t>予想</a:t>
            </a:r>
            <a:endParaRPr kumimoji="1" lang="ja-JP" altLang="en-US" dirty="0"/>
          </a:p>
        </p:txBody>
      </p:sp>
    </p:spTree>
    <p:extLst>
      <p:ext uri="{BB962C8B-B14F-4D97-AF65-F5344CB8AC3E}">
        <p14:creationId xmlns:p14="http://schemas.microsoft.com/office/powerpoint/2010/main" val="2582922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a:spLocks noChangeArrowheads="1"/>
          </p:cNvSpPr>
          <p:nvPr/>
        </p:nvSpPr>
        <p:spPr bwMode="auto">
          <a:xfrm>
            <a:off x="251520" y="1268760"/>
            <a:ext cx="4264309"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smtClean="0">
                <a:solidFill>
                  <a:srgbClr val="0070C0"/>
                </a:solidFill>
                <a:latin typeface="ＭＳ Ｐゴシック" charset="-128"/>
              </a:rPr>
              <a:t>○</a:t>
            </a:r>
            <a:r>
              <a:rPr lang="ja-JP" altLang="en-US" b="1" dirty="0" smtClean="0">
                <a:solidFill>
                  <a:srgbClr val="0070C0"/>
                </a:solidFill>
                <a:latin typeface="ＭＳ Ｐゴシック" charset="-128"/>
              </a:rPr>
              <a:t>地球上で最も幅広い波長で観測が可能</a:t>
            </a:r>
            <a:endParaRPr lang="ja-JP" altLang="en-US" b="1" dirty="0">
              <a:solidFill>
                <a:srgbClr val="0070C0"/>
              </a:solidFill>
              <a:latin typeface="ＭＳ Ｐゴシック" charset="-128"/>
            </a:endParaRPr>
          </a:p>
        </p:txBody>
      </p:sp>
      <p:sp>
        <p:nvSpPr>
          <p:cNvPr id="12" name="テキスト ボックス 11"/>
          <p:cNvSpPr txBox="1"/>
          <p:nvPr/>
        </p:nvSpPr>
        <p:spPr>
          <a:xfrm>
            <a:off x="628863" y="1988840"/>
            <a:ext cx="3726348" cy="646331"/>
          </a:xfrm>
          <a:prstGeom prst="rect">
            <a:avLst/>
          </a:prstGeom>
          <a:noFill/>
        </p:spPr>
        <p:txBody>
          <a:bodyPr wrap="square" rtlCol="0">
            <a:spAutoFit/>
          </a:bodyPr>
          <a:lstStyle/>
          <a:p>
            <a:pPr algn="ctr"/>
            <a:r>
              <a:rPr lang="ja-JP" altLang="en-US" dirty="0" smtClean="0"/>
              <a:t>水蒸気による吸収によって天体観測可能な波長が大きく制限</a:t>
            </a:r>
            <a:endParaRPr kumimoji="1" lang="ja-JP" altLang="en-US" dirty="0"/>
          </a:p>
        </p:txBody>
      </p:sp>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a:t>
            </a:r>
            <a:r>
              <a:rPr lang="ja-JP" altLang="en-US" sz="3600" dirty="0">
                <a:latin typeface="+mn-ea"/>
              </a:rPr>
              <a:t>ドームふじの天文学的メリット </a:t>
            </a:r>
            <a:r>
              <a:rPr lang="en-US" altLang="ja-JP" sz="3600" dirty="0" smtClean="0">
                <a:latin typeface="+mn-ea"/>
              </a:rPr>
              <a:t>3/6</a:t>
            </a:r>
            <a:endParaRPr kumimoji="1" lang="ja-JP" altLang="en-US" sz="3600" dirty="0">
              <a:latin typeface="+mn-ea"/>
            </a:endParaRPr>
          </a:p>
        </p:txBody>
      </p:sp>
      <p:graphicFrame>
        <p:nvGraphicFramePr>
          <p:cNvPr id="8" name="表 7"/>
          <p:cNvGraphicFramePr>
            <a:graphicFrameLocks noGrp="1"/>
          </p:cNvGraphicFramePr>
          <p:nvPr>
            <p:extLst>
              <p:ext uri="{D42A27DB-BD31-4B8C-83A1-F6EECF244321}">
                <p14:modId xmlns:p14="http://schemas.microsoft.com/office/powerpoint/2010/main" val="384596830"/>
              </p:ext>
            </p:extLst>
          </p:nvPr>
        </p:nvGraphicFramePr>
        <p:xfrm>
          <a:off x="755576" y="4293096"/>
          <a:ext cx="3413973" cy="914400"/>
        </p:xfrm>
        <a:graphic>
          <a:graphicData uri="http://schemas.openxmlformats.org/drawingml/2006/table">
            <a:tbl>
              <a:tblPr firstRow="1" bandRow="1">
                <a:tableStyleId>{D7AC3CCA-C797-4891-BE02-D94E43425B78}</a:tableStyleId>
              </a:tblPr>
              <a:tblGrid>
                <a:gridCol w="2041114"/>
                <a:gridCol w="1372859"/>
              </a:tblGrid>
              <a:tr h="149736">
                <a:tc>
                  <a:txBody>
                    <a:bodyPr/>
                    <a:lstStyle/>
                    <a:p>
                      <a:pPr algn="ctr"/>
                      <a:r>
                        <a:rPr kumimoji="1" lang="ja-JP" altLang="en-US" sz="1400" b="0" dirty="0" smtClean="0">
                          <a:latin typeface="+mn-lt"/>
                          <a:ea typeface="+mn-ea"/>
                        </a:rPr>
                        <a:t>ハワイ・マウナケア山頂</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2.4mm</a:t>
                      </a:r>
                      <a:endParaRPr kumimoji="1" lang="ja-JP" altLang="en-US" sz="1400" b="0" dirty="0">
                        <a:latin typeface="+mn-lt"/>
                        <a:ea typeface="+mn-ea"/>
                      </a:endParaRPr>
                    </a:p>
                  </a:txBody>
                  <a:tcPr/>
                </a:tc>
              </a:tr>
              <a:tr h="283413">
                <a:tc>
                  <a:txBody>
                    <a:bodyPr/>
                    <a:lstStyle/>
                    <a:p>
                      <a:pPr algn="ctr"/>
                      <a:r>
                        <a:rPr kumimoji="1" lang="ja-JP" altLang="en-US" sz="1400" b="0" dirty="0" smtClean="0">
                          <a:latin typeface="+mn-lt"/>
                          <a:ea typeface="+mn-ea"/>
                        </a:rPr>
                        <a:t>チリ・アタカマ高原</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2.0mm</a:t>
                      </a:r>
                      <a:endParaRPr kumimoji="1" lang="ja-JP" altLang="en-US" sz="1400" b="0" dirty="0">
                        <a:latin typeface="+mn-lt"/>
                        <a:ea typeface="+mn-ea"/>
                      </a:endParaRPr>
                    </a:p>
                  </a:txBody>
                  <a:tcPr/>
                </a:tc>
              </a:tr>
              <a:tr h="283413">
                <a:tc>
                  <a:txBody>
                    <a:bodyPr/>
                    <a:lstStyle/>
                    <a:p>
                      <a:pPr algn="ctr"/>
                      <a:r>
                        <a:rPr kumimoji="1" lang="en-US" altLang="ja-JP" sz="1400" b="0" dirty="0" smtClean="0">
                          <a:solidFill>
                            <a:srgbClr val="FF0000"/>
                          </a:solidFill>
                          <a:latin typeface="+mn-lt"/>
                          <a:ea typeface="+mn-ea"/>
                        </a:rPr>
                        <a:t>Dome</a:t>
                      </a:r>
                      <a:r>
                        <a:rPr kumimoji="1" lang="en-US" altLang="ja-JP" sz="1400" b="0" baseline="0" dirty="0" smtClean="0">
                          <a:solidFill>
                            <a:srgbClr val="FF0000"/>
                          </a:solidFill>
                          <a:latin typeface="+mn-lt"/>
                          <a:ea typeface="+mn-ea"/>
                        </a:rPr>
                        <a:t> </a:t>
                      </a:r>
                      <a:r>
                        <a:rPr kumimoji="1" lang="en-US" altLang="ja-JP" sz="1400" b="0" dirty="0" smtClean="0">
                          <a:solidFill>
                            <a:srgbClr val="FF0000"/>
                          </a:solidFill>
                          <a:latin typeface="+mn-lt"/>
                          <a:ea typeface="+mn-ea"/>
                        </a:rPr>
                        <a:t>C,</a:t>
                      </a:r>
                      <a:r>
                        <a:rPr kumimoji="1" lang="en-US" altLang="ja-JP" sz="1400" b="0" baseline="0" dirty="0" smtClean="0">
                          <a:solidFill>
                            <a:srgbClr val="FF0000"/>
                          </a:solidFill>
                          <a:latin typeface="+mn-lt"/>
                          <a:ea typeface="+mn-ea"/>
                        </a:rPr>
                        <a:t> A</a:t>
                      </a:r>
                      <a:endParaRPr kumimoji="1" lang="ja-JP" altLang="en-US" sz="1400" b="0" dirty="0">
                        <a:solidFill>
                          <a:srgbClr val="FF0000"/>
                        </a:solidFill>
                        <a:latin typeface="+mn-lt"/>
                        <a:ea typeface="+mn-ea"/>
                      </a:endParaRPr>
                    </a:p>
                  </a:txBody>
                  <a:tcPr/>
                </a:tc>
                <a:tc>
                  <a:txBody>
                    <a:bodyPr/>
                    <a:lstStyle/>
                    <a:p>
                      <a:pPr algn="ctr"/>
                      <a:r>
                        <a:rPr kumimoji="1" lang="en-US" altLang="ja-JP" sz="1400" b="0" dirty="0" smtClean="0">
                          <a:solidFill>
                            <a:srgbClr val="FF0000"/>
                          </a:solidFill>
                          <a:latin typeface="+mn-lt"/>
                          <a:ea typeface="+mn-ea"/>
                        </a:rPr>
                        <a:t>0.6mm</a:t>
                      </a:r>
                      <a:endParaRPr kumimoji="1" lang="ja-JP" altLang="en-US" sz="1400" b="0" dirty="0">
                        <a:solidFill>
                          <a:srgbClr val="FF0000"/>
                        </a:solidFill>
                        <a:latin typeface="+mn-lt"/>
                        <a:ea typeface="+mn-ea"/>
                      </a:endParaRPr>
                    </a:p>
                  </a:txBody>
                  <a:tcPr/>
                </a:tc>
              </a:tr>
            </a:tbl>
          </a:graphicData>
        </a:graphic>
      </p:graphicFrame>
      <p:sp>
        <p:nvSpPr>
          <p:cNvPr id="9" name="TextBox 4"/>
          <p:cNvSpPr txBox="1"/>
          <p:nvPr/>
        </p:nvSpPr>
        <p:spPr>
          <a:xfrm>
            <a:off x="695159" y="5615660"/>
            <a:ext cx="3672408" cy="430887"/>
          </a:xfrm>
          <a:prstGeom prst="rect">
            <a:avLst/>
          </a:prstGeom>
          <a:noFill/>
        </p:spPr>
        <p:txBody>
          <a:bodyPr wrap="square" rtlCol="0">
            <a:spAutoFit/>
          </a:bodyPr>
          <a:lstStyle/>
          <a:p>
            <a:r>
              <a:rPr lang="it-IT" altLang="ja-JP" sz="1100" dirty="0" smtClean="0"/>
              <a:t>Yang+2010, Takato+</a:t>
            </a:r>
            <a:r>
              <a:rPr lang="en-US" altLang="ja-JP" sz="1100" dirty="0" smtClean="0"/>
              <a:t>2010</a:t>
            </a:r>
            <a:r>
              <a:rPr lang="it-IT" altLang="ja-JP" sz="1100" dirty="0" smtClean="0"/>
              <a:t>, Valenzino +1999, Giovanelli+2001, Otarola+2010</a:t>
            </a:r>
            <a:endParaRPr kumimoji="1" lang="ja-JP" altLang="en-US" sz="1100" dirty="0"/>
          </a:p>
        </p:txBody>
      </p:sp>
      <p:pic>
        <p:nvPicPr>
          <p:cNvPr id="1026" name="Picture 2" descr="C:\Users\hirofumi\Desktop\midinfra.bmp"/>
          <p:cNvPicPr>
            <a:picLocks noChangeAspect="1" noChangeArrowheads="1"/>
          </p:cNvPicPr>
          <p:nvPr/>
        </p:nvPicPr>
        <p:blipFill rotWithShape="1">
          <a:blip r:embed="rId2">
            <a:extLst>
              <a:ext uri="{28A0092B-C50C-407E-A947-70E740481C1C}">
                <a14:useLocalDpi xmlns:a14="http://schemas.microsoft.com/office/drawing/2010/main" val="0"/>
              </a:ext>
            </a:extLst>
          </a:blip>
          <a:srcRect b="6524"/>
          <a:stretch/>
        </p:blipFill>
        <p:spPr bwMode="auto">
          <a:xfrm>
            <a:off x="4847120" y="1772816"/>
            <a:ext cx="3765872" cy="2019453"/>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4796568" y="3698448"/>
            <a:ext cx="3951896" cy="738664"/>
          </a:xfrm>
          <a:prstGeom prst="rect">
            <a:avLst/>
          </a:prstGeom>
        </p:spPr>
        <p:txBody>
          <a:bodyPr wrap="square">
            <a:spAutoFit/>
          </a:bodyPr>
          <a:lstStyle/>
          <a:p>
            <a:pPr algn="just"/>
            <a:r>
              <a:rPr lang="ja-JP" altLang="ja-JP" sz="1400" dirty="0"/>
              <a:t>マウナケア山頂</a:t>
            </a:r>
            <a:r>
              <a:rPr lang="en-US" altLang="ja-JP" sz="1400" dirty="0"/>
              <a:t>(</a:t>
            </a:r>
            <a:r>
              <a:rPr lang="ja-JP" altLang="ja-JP" sz="1400" dirty="0"/>
              <a:t>赤</a:t>
            </a:r>
            <a:r>
              <a:rPr lang="en-US" altLang="ja-JP" sz="1400" dirty="0"/>
              <a:t>)</a:t>
            </a:r>
            <a:r>
              <a:rPr lang="ja-JP" altLang="ja-JP" sz="1400" dirty="0"/>
              <a:t>とドームふじ基地</a:t>
            </a:r>
            <a:r>
              <a:rPr lang="en-US" altLang="ja-JP" sz="1400" dirty="0"/>
              <a:t>(</a:t>
            </a:r>
            <a:r>
              <a:rPr lang="ja-JP" altLang="ja-JP" sz="1400" dirty="0"/>
              <a:t>青</a:t>
            </a:r>
            <a:r>
              <a:rPr lang="en-US" altLang="ja-JP" sz="1400" dirty="0"/>
              <a:t>)</a:t>
            </a:r>
            <a:r>
              <a:rPr lang="ja-JP" altLang="ja-JP" sz="1400" dirty="0"/>
              <a:t>で予想</a:t>
            </a:r>
            <a:r>
              <a:rPr lang="ja-JP" altLang="ja-JP" sz="1400" dirty="0" smtClean="0"/>
              <a:t>される</a:t>
            </a:r>
            <a:r>
              <a:rPr lang="ja-JP" altLang="en-US" sz="1400" dirty="0"/>
              <a:t>大気</a:t>
            </a:r>
            <a:r>
              <a:rPr lang="ja-JP" altLang="en-US" sz="1400" dirty="0" smtClean="0"/>
              <a:t>透過率</a:t>
            </a:r>
            <a:r>
              <a:rPr lang="ja-JP" altLang="ja-JP" sz="1400" dirty="0" smtClean="0"/>
              <a:t>のシミュレーション</a:t>
            </a:r>
            <a:r>
              <a:rPr lang="en-US" altLang="ja-JP" sz="1400" dirty="0" smtClean="0"/>
              <a:t>(Ichikawa2008)</a:t>
            </a:r>
            <a:r>
              <a:rPr lang="ja-JP" altLang="ja-JP" sz="1400" dirty="0" smtClean="0"/>
              <a:t>横軸</a:t>
            </a:r>
            <a:r>
              <a:rPr lang="ja-JP" altLang="ja-JP" sz="1400" dirty="0"/>
              <a:t>波長</a:t>
            </a:r>
            <a:r>
              <a:rPr lang="en-US" altLang="ja-JP" sz="1400" dirty="0"/>
              <a:t>[</a:t>
            </a:r>
            <a:r>
              <a:rPr lang="ja-JP" altLang="ja-JP" sz="1400" dirty="0"/>
              <a:t>μ</a:t>
            </a:r>
            <a:r>
              <a:rPr lang="en-US" altLang="ja-JP" sz="1400" dirty="0"/>
              <a:t>m]</a:t>
            </a:r>
            <a:r>
              <a:rPr lang="ja-JP" altLang="ja-JP" sz="1400" dirty="0" err="1"/>
              <a:t>、</a:t>
            </a:r>
            <a:r>
              <a:rPr lang="ja-JP" altLang="ja-JP" sz="1400" dirty="0"/>
              <a:t>縦軸</a:t>
            </a:r>
            <a:r>
              <a:rPr lang="ja-JP" altLang="ja-JP" sz="1400" dirty="0" smtClean="0"/>
              <a:t>は</a:t>
            </a:r>
            <a:r>
              <a:rPr lang="ja-JP" altLang="en-US" sz="1400" dirty="0" smtClean="0"/>
              <a:t>透過率を表す</a:t>
            </a:r>
            <a:r>
              <a:rPr lang="ja-JP" altLang="ja-JP" sz="1400" dirty="0" smtClean="0"/>
              <a:t>。</a:t>
            </a:r>
            <a:endParaRPr lang="ja-JP" altLang="en-US" sz="1400" dirty="0"/>
          </a:p>
        </p:txBody>
      </p:sp>
      <p:sp>
        <p:nvSpPr>
          <p:cNvPr id="15" name="テキスト ボックス 14"/>
          <p:cNvSpPr txBox="1"/>
          <p:nvPr/>
        </p:nvSpPr>
        <p:spPr>
          <a:xfrm>
            <a:off x="2377677" y="5317757"/>
            <a:ext cx="1906291" cy="307777"/>
          </a:xfrm>
          <a:prstGeom prst="rect">
            <a:avLst/>
          </a:prstGeom>
          <a:noFill/>
        </p:spPr>
        <p:txBody>
          <a:bodyPr wrap="none" rtlCol="0">
            <a:spAutoFit/>
          </a:bodyPr>
          <a:lstStyle/>
          <a:p>
            <a:r>
              <a:rPr lang="ja-JP" altLang="en-US" sz="1400" dirty="0" smtClean="0"/>
              <a:t>夏期の可降水量</a:t>
            </a:r>
            <a:r>
              <a:rPr lang="en-US" altLang="ja-JP" sz="1400" dirty="0" smtClean="0"/>
              <a:t>(PWV)</a:t>
            </a:r>
            <a:endParaRPr kumimoji="1" lang="ja-JP" altLang="en-US" dirty="0"/>
          </a:p>
        </p:txBody>
      </p:sp>
      <p:sp>
        <p:nvSpPr>
          <p:cNvPr id="16" name="テキスト ボックス 15"/>
          <p:cNvSpPr txBox="1"/>
          <p:nvPr/>
        </p:nvSpPr>
        <p:spPr>
          <a:xfrm>
            <a:off x="539552" y="2843809"/>
            <a:ext cx="3976277" cy="923330"/>
          </a:xfrm>
          <a:prstGeom prst="rect">
            <a:avLst/>
          </a:prstGeom>
          <a:noFill/>
        </p:spPr>
        <p:txBody>
          <a:bodyPr wrap="square" rtlCol="0">
            <a:spAutoFit/>
          </a:bodyPr>
          <a:lstStyle/>
          <a:p>
            <a:pPr algn="ctr"/>
            <a:r>
              <a:rPr kumimoji="1" lang="ja-JP" altLang="en-US" dirty="0" smtClean="0"/>
              <a:t>ドームふじでは冬期に</a:t>
            </a:r>
            <a:r>
              <a:rPr kumimoji="1" lang="en-US" altLang="ja-JP" dirty="0" smtClean="0"/>
              <a:t>-80</a:t>
            </a:r>
            <a:r>
              <a:rPr lang="ja-JP" altLang="en-US" dirty="0" smtClean="0"/>
              <a:t>℃となるため大気中に含まれる水蒸気量が極小、</a:t>
            </a:r>
            <a:endParaRPr lang="en-US" altLang="ja-JP" dirty="0" smtClean="0"/>
          </a:p>
          <a:p>
            <a:pPr algn="ctr"/>
            <a:r>
              <a:rPr lang="ja-JP" altLang="en-US" dirty="0" smtClean="0"/>
              <a:t>大気の透過率が高い</a:t>
            </a:r>
            <a:endParaRPr kumimoji="1" lang="ja-JP" altLang="en-US" dirty="0"/>
          </a:p>
        </p:txBody>
      </p:sp>
      <p:sp>
        <p:nvSpPr>
          <p:cNvPr id="3" name="テキスト ボックス 2"/>
          <p:cNvSpPr txBox="1"/>
          <p:nvPr/>
        </p:nvSpPr>
        <p:spPr>
          <a:xfrm>
            <a:off x="5090793" y="5085184"/>
            <a:ext cx="3369639" cy="646331"/>
          </a:xfrm>
          <a:prstGeom prst="rect">
            <a:avLst/>
          </a:prstGeom>
          <a:noFill/>
          <a:ln>
            <a:solidFill>
              <a:schemeClr val="tx1"/>
            </a:solidFill>
          </a:ln>
        </p:spPr>
        <p:txBody>
          <a:bodyPr wrap="square" rtlCol="0">
            <a:spAutoFit/>
          </a:bodyPr>
          <a:lstStyle/>
          <a:p>
            <a:pPr algn="just"/>
            <a:r>
              <a:rPr kumimoji="1" lang="ja-JP" altLang="en-US" dirty="0" smtClean="0"/>
              <a:t>他の観測地では見えない波長で天体観測が可能</a:t>
            </a:r>
            <a:endParaRPr kumimoji="1" lang="ja-JP" altLang="en-US" dirty="0"/>
          </a:p>
        </p:txBody>
      </p:sp>
    </p:spTree>
    <p:extLst>
      <p:ext uri="{BB962C8B-B14F-4D97-AF65-F5344CB8AC3E}">
        <p14:creationId xmlns:p14="http://schemas.microsoft.com/office/powerpoint/2010/main" val="487883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
          <p:cNvSpPr>
            <a:spLocks noChangeArrowheads="1"/>
          </p:cNvSpPr>
          <p:nvPr/>
        </p:nvSpPr>
        <p:spPr bwMode="auto">
          <a:xfrm>
            <a:off x="323528" y="1340768"/>
            <a:ext cx="3467616" cy="369332"/>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a:solidFill>
                  <a:srgbClr val="0070C0"/>
                </a:solidFill>
                <a:latin typeface="ＭＳ Ｐゴシック" charset="-128"/>
              </a:rPr>
              <a:t>○</a:t>
            </a:r>
            <a:r>
              <a:rPr lang="ja-JP" altLang="en-US" b="1" dirty="0">
                <a:solidFill>
                  <a:srgbClr val="0070C0"/>
                </a:solidFill>
                <a:latin typeface="ＭＳ Ｐゴシック" charset="-128"/>
              </a:rPr>
              <a:t>シーイングが地球上で最も良い</a:t>
            </a:r>
          </a:p>
        </p:txBody>
      </p:sp>
      <p:sp>
        <p:nvSpPr>
          <p:cNvPr id="15" name="テキスト ボックス 14"/>
          <p:cNvSpPr txBox="1"/>
          <p:nvPr/>
        </p:nvSpPr>
        <p:spPr>
          <a:xfrm>
            <a:off x="697078" y="4748090"/>
            <a:ext cx="4350252" cy="923330"/>
          </a:xfrm>
          <a:prstGeom prst="rect">
            <a:avLst/>
          </a:prstGeom>
          <a:noFill/>
        </p:spPr>
        <p:txBody>
          <a:bodyPr wrap="square" rtlCol="0">
            <a:spAutoFit/>
          </a:bodyPr>
          <a:lstStyle/>
          <a:p>
            <a:r>
              <a:rPr lang="ja-JP" altLang="en-US" dirty="0" smtClean="0"/>
              <a:t>気象シミュレーションやドーム</a:t>
            </a:r>
            <a:r>
              <a:rPr lang="en-US" altLang="ja-JP" dirty="0" smtClean="0"/>
              <a:t>C</a:t>
            </a:r>
            <a:r>
              <a:rPr lang="ja-JP" altLang="en-US" dirty="0" smtClean="0"/>
              <a:t>　での観測結果から、冬期には地面</a:t>
            </a:r>
            <a:r>
              <a:rPr lang="en-US" altLang="ja-JP" dirty="0" smtClean="0"/>
              <a:t>15m</a:t>
            </a:r>
            <a:r>
              <a:rPr lang="ja-JP" altLang="en-US" dirty="0" smtClean="0"/>
              <a:t>上で</a:t>
            </a:r>
            <a:r>
              <a:rPr lang="en-US" altLang="ja-JP" dirty="0" smtClean="0"/>
              <a:t>0.3</a:t>
            </a:r>
            <a:r>
              <a:rPr lang="ja-JP" altLang="en-US" dirty="0" smtClean="0"/>
              <a:t>秒角のシーイングが期待</a:t>
            </a:r>
            <a:endParaRPr kumimoji="1" lang="ja-JP" altLang="en-US" dirty="0"/>
          </a:p>
        </p:txBody>
      </p:sp>
      <p:sp>
        <p:nvSpPr>
          <p:cNvPr id="16" name="正方形/長方形 15"/>
          <p:cNvSpPr/>
          <p:nvPr/>
        </p:nvSpPr>
        <p:spPr>
          <a:xfrm>
            <a:off x="5606649" y="4819551"/>
            <a:ext cx="3285831" cy="523220"/>
          </a:xfrm>
          <a:prstGeom prst="rect">
            <a:avLst/>
          </a:prstGeom>
        </p:spPr>
        <p:txBody>
          <a:bodyPr wrap="square">
            <a:spAutoFit/>
          </a:bodyPr>
          <a:lstStyle/>
          <a:p>
            <a:r>
              <a:rPr lang="ja-JP" altLang="en-US" sz="1400" dirty="0"/>
              <a:t>接地境界層の</a:t>
            </a:r>
            <a:r>
              <a:rPr lang="ja-JP" altLang="en-US" sz="1400" dirty="0" smtClean="0"/>
              <a:t>シーイングが</a:t>
            </a:r>
            <a:r>
              <a:rPr lang="en-US" altLang="ja-JP" sz="1400" dirty="0" smtClean="0"/>
              <a:t>0.1’’</a:t>
            </a:r>
            <a:r>
              <a:rPr lang="ja-JP" altLang="en-US" sz="1400" dirty="0" smtClean="0"/>
              <a:t>となる高度の</a:t>
            </a:r>
            <a:r>
              <a:rPr lang="ja-JP" altLang="ja-JP" sz="1400" dirty="0" smtClean="0"/>
              <a:t>シミュレーション</a:t>
            </a:r>
            <a:r>
              <a:rPr lang="en-US" altLang="ja-JP" sz="1400" dirty="0" smtClean="0"/>
              <a:t>(Swain&amp;Gallee2006)</a:t>
            </a:r>
            <a:endParaRPr lang="en-US" altLang="ja-JP" sz="1400" dirty="0"/>
          </a:p>
        </p:txBody>
      </p:sp>
      <p:pic>
        <p:nvPicPr>
          <p:cNvPr id="17" name="Picture 3"/>
          <p:cNvPicPr>
            <a:picLocks noChangeAspect="1" noChangeArrowheads="1"/>
          </p:cNvPicPr>
          <p:nvPr/>
        </p:nvPicPr>
        <p:blipFill rotWithShape="1">
          <a:blip r:embed="rId2" cstate="print"/>
          <a:srcRect b="8635"/>
          <a:stretch/>
        </p:blipFill>
        <p:spPr bwMode="auto">
          <a:xfrm>
            <a:off x="5574487" y="2348880"/>
            <a:ext cx="3240000" cy="2458477"/>
          </a:xfrm>
          <a:prstGeom prst="rect">
            <a:avLst/>
          </a:prstGeom>
          <a:noFill/>
          <a:ln w="9525">
            <a:noFill/>
            <a:miter lim="800000"/>
            <a:headEnd/>
            <a:tailEnd/>
          </a:ln>
          <a:effectLst/>
        </p:spPr>
      </p:pic>
      <p:sp>
        <p:nvSpPr>
          <p:cNvPr id="29" name="正方形/長方形 28"/>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a:t>
            </a:r>
            <a:r>
              <a:rPr lang="ja-JP" altLang="en-US" sz="3600" dirty="0">
                <a:latin typeface="+mn-ea"/>
              </a:rPr>
              <a:t>ドームふじの天文学的メリット </a:t>
            </a:r>
            <a:r>
              <a:rPr lang="en-US" altLang="ja-JP" sz="3600" dirty="0" smtClean="0">
                <a:latin typeface="+mn-ea"/>
              </a:rPr>
              <a:t>4/6</a:t>
            </a:r>
            <a:endParaRPr kumimoji="1" lang="ja-JP" altLang="en-US" sz="3600" dirty="0">
              <a:latin typeface="+mn-ea"/>
            </a:endParaRPr>
          </a:p>
        </p:txBody>
      </p:sp>
      <p:sp>
        <p:nvSpPr>
          <p:cNvPr id="3" name="正方形/長方形 2"/>
          <p:cNvSpPr/>
          <p:nvPr/>
        </p:nvSpPr>
        <p:spPr>
          <a:xfrm>
            <a:off x="852455" y="1988840"/>
            <a:ext cx="3947204" cy="646331"/>
          </a:xfrm>
          <a:prstGeom prst="rect">
            <a:avLst/>
          </a:prstGeom>
        </p:spPr>
        <p:txBody>
          <a:bodyPr wrap="square">
            <a:spAutoFit/>
          </a:bodyPr>
          <a:lstStyle/>
          <a:p>
            <a:pPr algn="ctr"/>
            <a:r>
              <a:rPr lang="en-US" altLang="ja-JP" dirty="0" err="1" smtClean="0"/>
              <a:t>大気の揺らぎによって星が広がって見</a:t>
            </a:r>
            <a:r>
              <a:rPr lang="ja-JP" altLang="en-US" dirty="0" smtClean="0"/>
              <a:t>えるため細かい構造が観測出来ない</a:t>
            </a:r>
          </a:p>
        </p:txBody>
      </p:sp>
      <p:graphicFrame>
        <p:nvGraphicFramePr>
          <p:cNvPr id="21" name="表 20"/>
          <p:cNvGraphicFramePr>
            <a:graphicFrameLocks noGrp="1"/>
          </p:cNvGraphicFramePr>
          <p:nvPr>
            <p:extLst>
              <p:ext uri="{D42A27DB-BD31-4B8C-83A1-F6EECF244321}">
                <p14:modId xmlns:p14="http://schemas.microsoft.com/office/powerpoint/2010/main" val="912350927"/>
              </p:ext>
            </p:extLst>
          </p:nvPr>
        </p:nvGraphicFramePr>
        <p:xfrm>
          <a:off x="1115616" y="2924944"/>
          <a:ext cx="3413973" cy="1219200"/>
        </p:xfrm>
        <a:graphic>
          <a:graphicData uri="http://schemas.openxmlformats.org/drawingml/2006/table">
            <a:tbl>
              <a:tblPr firstRow="1" bandRow="1">
                <a:tableStyleId>{D7AC3CCA-C797-4891-BE02-D94E43425B78}</a:tableStyleId>
              </a:tblPr>
              <a:tblGrid>
                <a:gridCol w="2041114"/>
                <a:gridCol w="1372859"/>
              </a:tblGrid>
              <a:tr h="149736">
                <a:tc>
                  <a:txBody>
                    <a:bodyPr/>
                    <a:lstStyle/>
                    <a:p>
                      <a:pPr algn="ctr"/>
                      <a:r>
                        <a:rPr kumimoji="1" lang="ja-JP" altLang="en-US" sz="1400" b="0" dirty="0" smtClean="0">
                          <a:latin typeface="+mn-lt"/>
                          <a:ea typeface="+mn-ea"/>
                        </a:rPr>
                        <a:t>仙台</a:t>
                      </a:r>
                      <a:r>
                        <a:rPr kumimoji="1" lang="en-US" altLang="ja-JP" sz="1400" b="0" dirty="0" smtClean="0">
                          <a:latin typeface="+mn-lt"/>
                          <a:ea typeface="+mn-ea"/>
                        </a:rPr>
                        <a:t>(</a:t>
                      </a:r>
                      <a:r>
                        <a:rPr kumimoji="1" lang="ja-JP" altLang="en-US" sz="1400" b="0" dirty="0" smtClean="0">
                          <a:latin typeface="+mn-lt"/>
                          <a:ea typeface="+mn-ea"/>
                        </a:rPr>
                        <a:t>参考</a:t>
                      </a:r>
                      <a:r>
                        <a:rPr kumimoji="1" lang="en-US" altLang="ja-JP" sz="1400" b="0" dirty="0" smtClean="0">
                          <a:latin typeface="+mn-lt"/>
                          <a:ea typeface="+mn-ea"/>
                        </a:rPr>
                        <a:t>)</a:t>
                      </a:r>
                      <a:endParaRPr kumimoji="1" lang="ja-JP" altLang="en-US" sz="1400" b="0" dirty="0">
                        <a:latin typeface="+mn-lt"/>
                        <a:ea typeface="+mn-ea"/>
                      </a:endParaRPr>
                    </a:p>
                  </a:txBody>
                  <a:tcPr/>
                </a:tc>
                <a:tc>
                  <a:txBody>
                    <a:bodyPr/>
                    <a:lstStyle/>
                    <a:p>
                      <a:pPr algn="ctr"/>
                      <a:r>
                        <a:rPr kumimoji="1" lang="ja-JP" altLang="en-US" sz="1400" b="0" dirty="0" smtClean="0">
                          <a:latin typeface="+mn-lt"/>
                          <a:ea typeface="+mn-ea"/>
                        </a:rPr>
                        <a:t>～</a:t>
                      </a:r>
                      <a:r>
                        <a:rPr kumimoji="1" lang="en-US" altLang="ja-JP" sz="1400" b="0" dirty="0" smtClean="0">
                          <a:latin typeface="+mn-lt"/>
                          <a:ea typeface="+mn-ea"/>
                        </a:rPr>
                        <a:t>3”</a:t>
                      </a:r>
                      <a:endParaRPr kumimoji="1" lang="ja-JP" altLang="en-US" sz="1400" b="0" dirty="0">
                        <a:latin typeface="+mn-lt"/>
                        <a:ea typeface="+mn-ea"/>
                      </a:endParaRPr>
                    </a:p>
                  </a:txBody>
                  <a:tcPr/>
                </a:tc>
              </a:tr>
              <a:tr h="283413">
                <a:tc>
                  <a:txBody>
                    <a:bodyPr/>
                    <a:lstStyle/>
                    <a:p>
                      <a:pPr algn="ctr"/>
                      <a:r>
                        <a:rPr kumimoji="1" lang="ja-JP" altLang="en-US" sz="1400" b="0" dirty="0" smtClean="0">
                          <a:latin typeface="+mn-lt"/>
                          <a:ea typeface="+mn-ea"/>
                        </a:rPr>
                        <a:t>岡山観測所</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1.2”</a:t>
                      </a:r>
                      <a:endParaRPr kumimoji="1" lang="ja-JP" altLang="en-US" sz="1400" b="0" dirty="0">
                        <a:latin typeface="+mn-lt"/>
                        <a:ea typeface="+mn-ea"/>
                      </a:endParaRPr>
                    </a:p>
                  </a:txBody>
                  <a:tcPr/>
                </a:tc>
              </a:tr>
              <a:tr h="283413">
                <a:tc>
                  <a:txBody>
                    <a:bodyPr/>
                    <a:lstStyle/>
                    <a:p>
                      <a:pPr algn="ctr"/>
                      <a:r>
                        <a:rPr kumimoji="1" lang="ja-JP" altLang="en-US" sz="1400" b="0" dirty="0" smtClean="0">
                          <a:latin typeface="+mn-lt"/>
                          <a:ea typeface="+mn-ea"/>
                        </a:rPr>
                        <a:t>ハワイ観測所</a:t>
                      </a:r>
                      <a:endParaRPr kumimoji="1" lang="ja-JP" altLang="en-US" sz="1400" b="0" dirty="0">
                        <a:latin typeface="+mn-lt"/>
                        <a:ea typeface="+mn-ea"/>
                      </a:endParaRPr>
                    </a:p>
                  </a:txBody>
                  <a:tcPr/>
                </a:tc>
                <a:tc>
                  <a:txBody>
                    <a:bodyPr/>
                    <a:lstStyle/>
                    <a:p>
                      <a:pPr algn="ctr"/>
                      <a:r>
                        <a:rPr kumimoji="1" lang="en-US" altLang="ja-JP" sz="1400" b="0" dirty="0" smtClean="0">
                          <a:latin typeface="+mn-lt"/>
                          <a:ea typeface="+mn-ea"/>
                        </a:rPr>
                        <a:t>0.6”</a:t>
                      </a:r>
                      <a:endParaRPr kumimoji="1" lang="ja-JP" altLang="en-US" sz="1400" b="0" dirty="0">
                        <a:latin typeface="+mn-lt"/>
                        <a:ea typeface="+mn-ea"/>
                      </a:endParaRPr>
                    </a:p>
                  </a:txBody>
                  <a:tcPr/>
                </a:tc>
              </a:tr>
              <a:tr h="283413">
                <a:tc>
                  <a:txBody>
                    <a:bodyPr/>
                    <a:lstStyle/>
                    <a:p>
                      <a:pPr algn="ctr"/>
                      <a:r>
                        <a:rPr kumimoji="1" lang="en-US" altLang="ja-JP" sz="1400" b="0" dirty="0" smtClean="0">
                          <a:solidFill>
                            <a:srgbClr val="FF0000"/>
                          </a:solidFill>
                          <a:latin typeface="+mn-lt"/>
                          <a:ea typeface="+mn-ea"/>
                        </a:rPr>
                        <a:t>Dome</a:t>
                      </a:r>
                      <a:r>
                        <a:rPr kumimoji="1" lang="en-US" altLang="ja-JP" sz="1400" b="0" baseline="0" dirty="0" smtClean="0">
                          <a:solidFill>
                            <a:srgbClr val="FF0000"/>
                          </a:solidFill>
                          <a:latin typeface="+mn-lt"/>
                          <a:ea typeface="+mn-ea"/>
                        </a:rPr>
                        <a:t> C</a:t>
                      </a:r>
                      <a:endParaRPr kumimoji="1" lang="ja-JP" altLang="en-US" sz="1400" b="0" dirty="0">
                        <a:solidFill>
                          <a:srgbClr val="FF0000"/>
                        </a:solidFill>
                        <a:latin typeface="+mn-lt"/>
                        <a:ea typeface="+mn-ea"/>
                      </a:endParaRPr>
                    </a:p>
                  </a:txBody>
                  <a:tcPr/>
                </a:tc>
                <a:tc>
                  <a:txBody>
                    <a:bodyPr/>
                    <a:lstStyle/>
                    <a:p>
                      <a:pPr algn="ctr"/>
                      <a:r>
                        <a:rPr kumimoji="1" lang="en-US" altLang="ja-JP" sz="1400" b="0" dirty="0" smtClean="0">
                          <a:solidFill>
                            <a:srgbClr val="FF0000"/>
                          </a:solidFill>
                          <a:latin typeface="+mn-lt"/>
                          <a:ea typeface="+mn-ea"/>
                        </a:rPr>
                        <a:t>0.3”</a:t>
                      </a:r>
                      <a:endParaRPr kumimoji="1" lang="ja-JP" altLang="en-US" sz="1400" b="0" dirty="0">
                        <a:solidFill>
                          <a:srgbClr val="FF0000"/>
                        </a:solidFill>
                        <a:latin typeface="+mn-lt"/>
                        <a:ea typeface="+mn-ea"/>
                      </a:endParaRPr>
                    </a:p>
                  </a:txBody>
                  <a:tcPr/>
                </a:tc>
              </a:tr>
            </a:tbl>
          </a:graphicData>
        </a:graphic>
      </p:graphicFrame>
      <p:sp>
        <p:nvSpPr>
          <p:cNvPr id="8" name="テキスト ボックス 7"/>
          <p:cNvSpPr txBox="1"/>
          <p:nvPr/>
        </p:nvSpPr>
        <p:spPr>
          <a:xfrm>
            <a:off x="2051720" y="5733256"/>
            <a:ext cx="4851008" cy="369332"/>
          </a:xfrm>
          <a:prstGeom prst="rect">
            <a:avLst/>
          </a:prstGeom>
          <a:noFill/>
          <a:ln>
            <a:solidFill>
              <a:schemeClr val="tx1"/>
            </a:solidFill>
          </a:ln>
        </p:spPr>
        <p:txBody>
          <a:bodyPr wrap="none" rtlCol="0">
            <a:spAutoFit/>
          </a:bodyPr>
          <a:lstStyle/>
          <a:p>
            <a:r>
              <a:rPr kumimoji="1" lang="ja-JP" altLang="en-US" dirty="0" smtClean="0"/>
              <a:t>ドームふじでは地球上最高の分解能で観測可能</a:t>
            </a:r>
            <a:endParaRPr kumimoji="1" lang="ja-JP" altLang="en-US" dirty="0"/>
          </a:p>
        </p:txBody>
      </p:sp>
      <p:sp>
        <p:nvSpPr>
          <p:cNvPr id="9" name="テキスト ボックス 8"/>
          <p:cNvSpPr txBox="1"/>
          <p:nvPr/>
        </p:nvSpPr>
        <p:spPr>
          <a:xfrm>
            <a:off x="2267744" y="4272701"/>
            <a:ext cx="2537874" cy="307777"/>
          </a:xfrm>
          <a:prstGeom prst="rect">
            <a:avLst/>
          </a:prstGeom>
          <a:noFill/>
        </p:spPr>
        <p:txBody>
          <a:bodyPr wrap="none" rtlCol="0">
            <a:spAutoFit/>
          </a:bodyPr>
          <a:lstStyle/>
          <a:p>
            <a:r>
              <a:rPr lang="ja-JP" altLang="en-US" sz="1400" dirty="0"/>
              <a:t>接地</a:t>
            </a:r>
            <a:r>
              <a:rPr lang="ja-JP" altLang="en-US" sz="1400" dirty="0" smtClean="0"/>
              <a:t>境界層より上のシーイング</a:t>
            </a:r>
            <a:endParaRPr kumimoji="1" lang="ja-JP" altLang="en-US" dirty="0"/>
          </a:p>
        </p:txBody>
      </p:sp>
    </p:spTree>
    <p:extLst>
      <p:ext uri="{BB962C8B-B14F-4D97-AF65-F5344CB8AC3E}">
        <p14:creationId xmlns:p14="http://schemas.microsoft.com/office/powerpoint/2010/main" val="1722109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en-US" altLang="ja-JP" sz="3600" dirty="0" smtClean="0">
                <a:latin typeface="+mn-ea"/>
              </a:rPr>
              <a:t>1</a:t>
            </a:r>
            <a:r>
              <a:rPr lang="en-US" altLang="ja-JP" sz="3600" dirty="0">
                <a:latin typeface="+mn-ea"/>
              </a:rPr>
              <a:t>.</a:t>
            </a:r>
            <a:r>
              <a:rPr lang="ja-JP" altLang="en-US" sz="3600" dirty="0">
                <a:latin typeface="+mn-ea"/>
              </a:rPr>
              <a:t>ドームふじの天文学的メリット </a:t>
            </a:r>
            <a:r>
              <a:rPr lang="en-US" altLang="ja-JP" sz="3600" dirty="0" smtClean="0">
                <a:latin typeface="+mn-ea"/>
              </a:rPr>
              <a:t>5/6</a:t>
            </a:r>
            <a:endParaRPr lang="ja-JP" altLang="en-US" sz="3600" dirty="0">
              <a:latin typeface="+mn-ea"/>
            </a:endParaRPr>
          </a:p>
        </p:txBody>
      </p:sp>
      <p:sp>
        <p:nvSpPr>
          <p:cNvPr id="3" name="星 7 2"/>
          <p:cNvSpPr/>
          <p:nvPr/>
        </p:nvSpPr>
        <p:spPr>
          <a:xfrm>
            <a:off x="2005431" y="1561441"/>
            <a:ext cx="360040" cy="360040"/>
          </a:xfrm>
          <a:prstGeom prst="star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a:off x="2593383" y="2112478"/>
            <a:ext cx="3150233" cy="230392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345307" y="1196752"/>
            <a:ext cx="803425" cy="369332"/>
          </a:xfrm>
          <a:prstGeom prst="rect">
            <a:avLst/>
          </a:prstGeom>
          <a:noFill/>
        </p:spPr>
        <p:txBody>
          <a:bodyPr wrap="none" rtlCol="0">
            <a:spAutoFit/>
          </a:bodyPr>
          <a:lstStyle/>
          <a:p>
            <a:r>
              <a:rPr kumimoji="1" lang="en-US" altLang="ja-JP" dirty="0" smtClean="0"/>
              <a:t>Object</a:t>
            </a:r>
            <a:endParaRPr kumimoji="1" lang="ja-JP" altLang="en-US" dirty="0"/>
          </a:p>
        </p:txBody>
      </p:sp>
      <p:sp>
        <p:nvSpPr>
          <p:cNvPr id="12" name="円弧 11"/>
          <p:cNvSpPr/>
          <p:nvPr/>
        </p:nvSpPr>
        <p:spPr>
          <a:xfrm rot="17002543">
            <a:off x="2128044" y="1855471"/>
            <a:ext cx="4678194" cy="546851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円柱 12"/>
          <p:cNvSpPr/>
          <p:nvPr/>
        </p:nvSpPr>
        <p:spPr>
          <a:xfrm rot="18280608">
            <a:off x="6210206" y="4450083"/>
            <a:ext cx="648072" cy="10801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平行四辺形 14"/>
          <p:cNvSpPr/>
          <p:nvPr/>
        </p:nvSpPr>
        <p:spPr>
          <a:xfrm rot="1811543">
            <a:off x="7216216" y="5355499"/>
            <a:ext cx="312558" cy="36004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499658" y="4806665"/>
            <a:ext cx="1104790" cy="369332"/>
          </a:xfrm>
          <a:prstGeom prst="rect">
            <a:avLst/>
          </a:prstGeom>
          <a:noFill/>
        </p:spPr>
        <p:txBody>
          <a:bodyPr wrap="none" rtlCol="0">
            <a:spAutoFit/>
          </a:bodyPr>
          <a:lstStyle/>
          <a:p>
            <a:r>
              <a:rPr kumimoji="1" lang="en-US" altLang="ja-JP" dirty="0" smtClean="0"/>
              <a:t>Telescope</a:t>
            </a:r>
            <a:endParaRPr kumimoji="1" lang="ja-JP" altLang="en-US" dirty="0"/>
          </a:p>
        </p:txBody>
      </p:sp>
      <p:sp>
        <p:nvSpPr>
          <p:cNvPr id="17" name="テキスト ボックス 16"/>
          <p:cNvSpPr txBox="1"/>
          <p:nvPr/>
        </p:nvSpPr>
        <p:spPr>
          <a:xfrm>
            <a:off x="6900061" y="5727464"/>
            <a:ext cx="1005853" cy="369332"/>
          </a:xfrm>
          <a:prstGeom prst="rect">
            <a:avLst/>
          </a:prstGeom>
          <a:noFill/>
        </p:spPr>
        <p:txBody>
          <a:bodyPr wrap="none" rtlCol="0">
            <a:spAutoFit/>
          </a:bodyPr>
          <a:lstStyle/>
          <a:p>
            <a:r>
              <a:rPr kumimoji="1" lang="en-US" altLang="ja-JP" dirty="0" smtClean="0"/>
              <a:t>Detector</a:t>
            </a:r>
            <a:endParaRPr kumimoji="1" lang="ja-JP" altLang="en-US" dirty="0"/>
          </a:p>
        </p:txBody>
      </p:sp>
      <p:sp>
        <p:nvSpPr>
          <p:cNvPr id="20" name="テキスト ボックス 19"/>
          <p:cNvSpPr txBox="1"/>
          <p:nvPr/>
        </p:nvSpPr>
        <p:spPr>
          <a:xfrm>
            <a:off x="4566412" y="1927812"/>
            <a:ext cx="1887183" cy="369332"/>
          </a:xfrm>
          <a:prstGeom prst="rect">
            <a:avLst/>
          </a:prstGeom>
          <a:noFill/>
        </p:spPr>
        <p:txBody>
          <a:bodyPr wrap="none" rtlCol="0">
            <a:spAutoFit/>
          </a:bodyPr>
          <a:lstStyle/>
          <a:p>
            <a:r>
              <a:rPr kumimoji="1" lang="en-US" altLang="ja-JP" dirty="0" smtClean="0"/>
              <a:t>Earth Atmosphere</a:t>
            </a:r>
            <a:endParaRPr kumimoji="1" lang="ja-JP" altLang="en-US" dirty="0"/>
          </a:p>
        </p:txBody>
      </p:sp>
      <p:cxnSp>
        <p:nvCxnSpPr>
          <p:cNvPr id="38" name="曲線コネクタ 37"/>
          <p:cNvCxnSpPr/>
          <p:nvPr/>
        </p:nvCxnSpPr>
        <p:spPr>
          <a:xfrm>
            <a:off x="3346309" y="2992526"/>
            <a:ext cx="955685" cy="511560"/>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721089" y="3609472"/>
            <a:ext cx="1374672" cy="923330"/>
          </a:xfrm>
          <a:prstGeom prst="rect">
            <a:avLst/>
          </a:prstGeom>
          <a:noFill/>
          <a:ln>
            <a:solidFill>
              <a:schemeClr val="tx1"/>
            </a:solidFill>
          </a:ln>
        </p:spPr>
        <p:txBody>
          <a:bodyPr wrap="none" rtlCol="0">
            <a:spAutoFit/>
          </a:bodyPr>
          <a:lstStyle/>
          <a:p>
            <a:pPr algn="ctr"/>
            <a:r>
              <a:rPr kumimoji="1" lang="en-US" altLang="ja-JP" dirty="0" smtClean="0"/>
              <a:t>Atmospheric</a:t>
            </a:r>
          </a:p>
          <a:p>
            <a:pPr algn="ctr"/>
            <a:r>
              <a:rPr kumimoji="1" lang="en-US" altLang="ja-JP" dirty="0" smtClean="0"/>
              <a:t>Thermal </a:t>
            </a:r>
          </a:p>
          <a:p>
            <a:pPr algn="ctr"/>
            <a:r>
              <a:rPr kumimoji="1" lang="en-US" altLang="ja-JP" dirty="0" smtClean="0"/>
              <a:t>Emission</a:t>
            </a:r>
            <a:endParaRPr kumimoji="1" lang="ja-JP" altLang="en-US" dirty="0"/>
          </a:p>
        </p:txBody>
      </p:sp>
      <p:sp>
        <p:nvSpPr>
          <p:cNvPr id="42" name="正方形/長方形 41"/>
          <p:cNvSpPr/>
          <p:nvPr/>
        </p:nvSpPr>
        <p:spPr>
          <a:xfrm rot="18419239">
            <a:off x="4345004" y="3535840"/>
            <a:ext cx="1459741" cy="75158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5510003" y="2817905"/>
            <a:ext cx="1374672" cy="646331"/>
          </a:xfrm>
          <a:prstGeom prst="rect">
            <a:avLst/>
          </a:prstGeom>
          <a:noFill/>
          <a:ln>
            <a:solidFill>
              <a:schemeClr val="tx1"/>
            </a:solidFill>
          </a:ln>
        </p:spPr>
        <p:txBody>
          <a:bodyPr wrap="none" rtlCol="0">
            <a:spAutoFit/>
          </a:bodyPr>
          <a:lstStyle/>
          <a:p>
            <a:r>
              <a:rPr kumimoji="1" lang="en-US" altLang="ja-JP" dirty="0" smtClean="0"/>
              <a:t>Atmospheric</a:t>
            </a:r>
          </a:p>
          <a:p>
            <a:pPr algn="ctr"/>
            <a:r>
              <a:rPr kumimoji="1" lang="en-US" altLang="ja-JP" dirty="0" smtClean="0"/>
              <a:t>Absorption</a:t>
            </a:r>
            <a:endParaRPr kumimoji="1" lang="ja-JP" altLang="en-US" dirty="0"/>
          </a:p>
        </p:txBody>
      </p:sp>
      <p:cxnSp>
        <p:nvCxnSpPr>
          <p:cNvPr id="44" name="曲線コネクタ 43"/>
          <p:cNvCxnSpPr/>
          <p:nvPr/>
        </p:nvCxnSpPr>
        <p:spPr>
          <a:xfrm rot="5400000" flipH="1" flipV="1">
            <a:off x="6516637" y="4366437"/>
            <a:ext cx="407602" cy="333832"/>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981628" y="3677735"/>
            <a:ext cx="1387431" cy="923330"/>
          </a:xfrm>
          <a:prstGeom prst="rect">
            <a:avLst/>
          </a:prstGeom>
          <a:noFill/>
          <a:ln>
            <a:solidFill>
              <a:schemeClr val="tx1"/>
            </a:solidFill>
          </a:ln>
        </p:spPr>
        <p:txBody>
          <a:bodyPr wrap="none" rtlCol="0">
            <a:spAutoFit/>
          </a:bodyPr>
          <a:lstStyle/>
          <a:p>
            <a:pPr algn="ctr"/>
            <a:r>
              <a:rPr kumimoji="1" lang="en-US" altLang="ja-JP" dirty="0" smtClean="0"/>
              <a:t>Instrumental</a:t>
            </a:r>
          </a:p>
          <a:p>
            <a:pPr algn="ctr"/>
            <a:r>
              <a:rPr kumimoji="1" lang="en-US" altLang="ja-JP" dirty="0" smtClean="0"/>
              <a:t>Thermal </a:t>
            </a:r>
          </a:p>
          <a:p>
            <a:pPr algn="ctr"/>
            <a:r>
              <a:rPr kumimoji="1" lang="en-US" altLang="ja-JP" dirty="0" smtClean="0"/>
              <a:t>Emission</a:t>
            </a:r>
          </a:p>
        </p:txBody>
      </p:sp>
      <p:cxnSp>
        <p:nvCxnSpPr>
          <p:cNvPr id="48" name="曲線コネクタ 47"/>
          <p:cNvCxnSpPr/>
          <p:nvPr/>
        </p:nvCxnSpPr>
        <p:spPr>
          <a:xfrm rot="16200000" flipH="1">
            <a:off x="6654757" y="5222399"/>
            <a:ext cx="387889" cy="295087"/>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曲線コネクタ 49"/>
          <p:cNvCxnSpPr/>
          <p:nvPr/>
        </p:nvCxnSpPr>
        <p:spPr>
          <a:xfrm rot="5400000">
            <a:off x="6130778" y="5078216"/>
            <a:ext cx="444788" cy="362140"/>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曲線コネクタ 52"/>
          <p:cNvCxnSpPr/>
          <p:nvPr/>
        </p:nvCxnSpPr>
        <p:spPr>
          <a:xfrm rot="16200000" flipH="1">
            <a:off x="4136276" y="2767404"/>
            <a:ext cx="612948" cy="569544"/>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曲線コネクタ 54"/>
          <p:cNvCxnSpPr/>
          <p:nvPr/>
        </p:nvCxnSpPr>
        <p:spPr>
          <a:xfrm>
            <a:off x="4377262" y="2488472"/>
            <a:ext cx="559338" cy="504056"/>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曲線コネクタ 58"/>
          <p:cNvCxnSpPr/>
          <p:nvPr/>
        </p:nvCxnSpPr>
        <p:spPr>
          <a:xfrm>
            <a:off x="3206631" y="3401379"/>
            <a:ext cx="617520" cy="292787"/>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曲線コネクタ 64"/>
          <p:cNvCxnSpPr/>
          <p:nvPr/>
        </p:nvCxnSpPr>
        <p:spPr>
          <a:xfrm flipV="1">
            <a:off x="6900061" y="4872605"/>
            <a:ext cx="563902" cy="172824"/>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曲線コネクタ 67"/>
          <p:cNvCxnSpPr/>
          <p:nvPr/>
        </p:nvCxnSpPr>
        <p:spPr>
          <a:xfrm rot="10800000">
            <a:off x="5833444" y="4569939"/>
            <a:ext cx="523187" cy="389079"/>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683568" y="5157192"/>
            <a:ext cx="4048096" cy="1200329"/>
          </a:xfrm>
          <a:prstGeom prst="rect">
            <a:avLst/>
          </a:prstGeom>
          <a:noFill/>
        </p:spPr>
        <p:txBody>
          <a:bodyPr wrap="none" rtlCol="0">
            <a:spAutoFit/>
          </a:bodyPr>
          <a:lstStyle/>
          <a:p>
            <a:r>
              <a:rPr kumimoji="1" lang="en-US" altLang="ja-JP" u="sng" dirty="0" err="1" smtClean="0"/>
              <a:t>Kdark</a:t>
            </a:r>
            <a:r>
              <a:rPr kumimoji="1" lang="en-US" altLang="ja-JP" u="sng" dirty="0" smtClean="0"/>
              <a:t> 2.36</a:t>
            </a:r>
            <a:r>
              <a:rPr lang="en-US" altLang="ja-JP" u="sng" dirty="0" smtClean="0"/>
              <a:t>μ</a:t>
            </a:r>
            <a:r>
              <a:rPr kumimoji="1" lang="en-US" altLang="ja-JP" u="sng" dirty="0" smtClean="0"/>
              <a:t>m, 273K</a:t>
            </a:r>
          </a:p>
          <a:p>
            <a:r>
              <a:rPr kumimoji="1" lang="en-US" altLang="ja-JP" dirty="0" smtClean="0"/>
              <a:t>Sky thermal emission 	17 </a:t>
            </a:r>
            <a:r>
              <a:rPr lang="en-US" altLang="ja-JP" dirty="0" smtClean="0"/>
              <a:t>mag</a:t>
            </a:r>
            <a:r>
              <a:rPr lang="en-US" altLang="ja-JP" dirty="0"/>
              <a:t>/</a:t>
            </a:r>
            <a:r>
              <a:rPr lang="ja-JP" altLang="en-US" baseline="-25000" dirty="0"/>
              <a:t>□</a:t>
            </a:r>
            <a:r>
              <a:rPr lang="en-US" altLang="ja-JP" dirty="0" smtClean="0"/>
              <a:t>’’</a:t>
            </a:r>
          </a:p>
          <a:p>
            <a:r>
              <a:rPr kumimoji="1" lang="en-US" altLang="ja-JP" dirty="0" smtClean="0"/>
              <a:t>OH </a:t>
            </a:r>
            <a:r>
              <a:rPr kumimoji="1" lang="en-US" altLang="ja-JP" dirty="0" err="1" smtClean="0"/>
              <a:t>airgrow</a:t>
            </a:r>
            <a:r>
              <a:rPr lang="en-US" altLang="ja-JP" dirty="0"/>
              <a:t>	</a:t>
            </a:r>
            <a:r>
              <a:rPr lang="en-US" altLang="ja-JP" dirty="0" smtClean="0"/>
              <a:t>	18 mag</a:t>
            </a:r>
            <a:r>
              <a:rPr kumimoji="1" lang="en-US" altLang="ja-JP" dirty="0" smtClean="0"/>
              <a:t>/</a:t>
            </a:r>
            <a:r>
              <a:rPr kumimoji="1" lang="ja-JP" altLang="en-US" baseline="-25000" dirty="0" smtClean="0"/>
              <a:t>□</a:t>
            </a:r>
            <a:r>
              <a:rPr lang="en-US" altLang="ja-JP" dirty="0" smtClean="0"/>
              <a:t>’’</a:t>
            </a:r>
            <a:endParaRPr lang="en-US" altLang="ja-JP" sz="1200" dirty="0" smtClean="0"/>
          </a:p>
          <a:p>
            <a:r>
              <a:rPr kumimoji="1" lang="en-US" altLang="ja-JP" dirty="0" smtClean="0">
                <a:solidFill>
                  <a:srgbClr val="FF0000"/>
                </a:solidFill>
              </a:rPr>
              <a:t>Telescope	 thermal emission	13 mag/</a:t>
            </a:r>
            <a:r>
              <a:rPr lang="ja-JP" altLang="en-US" baseline="-25000" dirty="0">
                <a:solidFill>
                  <a:srgbClr val="FF0000"/>
                </a:solidFill>
              </a:rPr>
              <a:t> □</a:t>
            </a:r>
            <a:r>
              <a:rPr lang="en-US" altLang="ja-JP" dirty="0" smtClean="0">
                <a:solidFill>
                  <a:srgbClr val="FF0000"/>
                </a:solidFill>
              </a:rPr>
              <a:t>’’</a:t>
            </a:r>
          </a:p>
        </p:txBody>
      </p:sp>
      <p:sp>
        <p:nvSpPr>
          <p:cNvPr id="4" name="フローチャート : せん孔テープ 3"/>
          <p:cNvSpPr/>
          <p:nvPr/>
        </p:nvSpPr>
        <p:spPr>
          <a:xfrm>
            <a:off x="2093173" y="2637016"/>
            <a:ext cx="1000419" cy="504055"/>
          </a:xfrm>
          <a:prstGeom prst="flowChartPunchedTap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ローチャート : せん孔テープ 29"/>
          <p:cNvSpPr/>
          <p:nvPr/>
        </p:nvSpPr>
        <p:spPr>
          <a:xfrm>
            <a:off x="3157559" y="2045116"/>
            <a:ext cx="1000419" cy="504055"/>
          </a:xfrm>
          <a:prstGeom prst="flowChartPunchedTap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558087" y="2823311"/>
            <a:ext cx="1627364" cy="923330"/>
          </a:xfrm>
          <a:prstGeom prst="rect">
            <a:avLst/>
          </a:prstGeom>
          <a:noFill/>
          <a:ln>
            <a:solidFill>
              <a:schemeClr val="tx1"/>
            </a:solidFill>
          </a:ln>
        </p:spPr>
        <p:txBody>
          <a:bodyPr wrap="square" rtlCol="0">
            <a:spAutoFit/>
          </a:bodyPr>
          <a:lstStyle/>
          <a:p>
            <a:pPr algn="ctr"/>
            <a:r>
              <a:rPr lang="en-US" altLang="ja-JP" dirty="0" smtClean="0"/>
              <a:t>Air Grow Emission</a:t>
            </a:r>
          </a:p>
          <a:p>
            <a:pPr algn="ctr"/>
            <a:r>
              <a:rPr kumimoji="1" lang="en-US" altLang="ja-JP" dirty="0" smtClean="0"/>
              <a:t>(non-thermal)</a:t>
            </a:r>
            <a:endParaRPr kumimoji="1" lang="ja-JP" altLang="en-US" dirty="0"/>
          </a:p>
        </p:txBody>
      </p:sp>
      <p:sp>
        <p:nvSpPr>
          <p:cNvPr id="32" name="正方形/長方形 31"/>
          <p:cNvSpPr/>
          <p:nvPr/>
        </p:nvSpPr>
        <p:spPr>
          <a:xfrm>
            <a:off x="3401589" y="5400380"/>
            <a:ext cx="1260602" cy="369332"/>
          </a:xfrm>
          <a:prstGeom prst="rect">
            <a:avLst/>
          </a:prstGeom>
          <a:solidFill>
            <a:schemeClr val="bg1"/>
          </a:solidFill>
          <a:ln>
            <a:solidFill>
              <a:srgbClr val="FF0000"/>
            </a:solidFill>
          </a:ln>
        </p:spPr>
        <p:txBody>
          <a:bodyPr wrap="none">
            <a:spAutoFit/>
          </a:bodyPr>
          <a:lstStyle/>
          <a:p>
            <a:r>
              <a:rPr lang="en-US" altLang="ja-JP" b="1" dirty="0" smtClean="0">
                <a:solidFill>
                  <a:srgbClr val="FF0000"/>
                </a:solidFill>
              </a:rPr>
              <a:t>18 </a:t>
            </a:r>
            <a:r>
              <a:rPr lang="en-US" altLang="ja-JP" b="1" dirty="0">
                <a:solidFill>
                  <a:srgbClr val="FF0000"/>
                </a:solidFill>
              </a:rPr>
              <a:t>mag/</a:t>
            </a:r>
            <a:r>
              <a:rPr lang="ja-JP" altLang="en-US" b="1" baseline="-25000" dirty="0">
                <a:solidFill>
                  <a:srgbClr val="FF0000"/>
                </a:solidFill>
              </a:rPr>
              <a:t>□</a:t>
            </a:r>
            <a:r>
              <a:rPr lang="en-US" altLang="ja-JP" b="1" dirty="0" smtClean="0">
                <a:solidFill>
                  <a:srgbClr val="FF0000"/>
                </a:solidFill>
              </a:rPr>
              <a:t>’’</a:t>
            </a:r>
            <a:endParaRPr lang="en-US" altLang="ja-JP" b="1" dirty="0">
              <a:solidFill>
                <a:srgbClr val="FF0000"/>
              </a:solidFill>
            </a:endParaRPr>
          </a:p>
        </p:txBody>
      </p:sp>
      <p:sp>
        <p:nvSpPr>
          <p:cNvPr id="33" name="正方形/長方形 32"/>
          <p:cNvSpPr/>
          <p:nvPr/>
        </p:nvSpPr>
        <p:spPr>
          <a:xfrm>
            <a:off x="3396329" y="6011996"/>
            <a:ext cx="1260602" cy="369332"/>
          </a:xfrm>
          <a:prstGeom prst="rect">
            <a:avLst/>
          </a:prstGeom>
          <a:solidFill>
            <a:schemeClr val="bg1"/>
          </a:solidFill>
          <a:ln>
            <a:solidFill>
              <a:srgbClr val="FF0000"/>
            </a:solidFill>
          </a:ln>
        </p:spPr>
        <p:txBody>
          <a:bodyPr wrap="none">
            <a:spAutoFit/>
          </a:bodyPr>
          <a:lstStyle/>
          <a:p>
            <a:r>
              <a:rPr lang="en-US" altLang="ja-JP" b="1" dirty="0" smtClean="0">
                <a:solidFill>
                  <a:srgbClr val="FF0000"/>
                </a:solidFill>
              </a:rPr>
              <a:t>19 </a:t>
            </a:r>
            <a:r>
              <a:rPr lang="en-US" altLang="ja-JP" b="1" dirty="0">
                <a:solidFill>
                  <a:srgbClr val="FF0000"/>
                </a:solidFill>
              </a:rPr>
              <a:t>mag/</a:t>
            </a:r>
            <a:r>
              <a:rPr lang="ja-JP" altLang="en-US" b="1" baseline="-25000" dirty="0">
                <a:solidFill>
                  <a:srgbClr val="FF0000"/>
                </a:solidFill>
              </a:rPr>
              <a:t>□</a:t>
            </a:r>
            <a:r>
              <a:rPr lang="en-US" altLang="ja-JP" b="1" dirty="0" smtClean="0">
                <a:solidFill>
                  <a:srgbClr val="FF0000"/>
                </a:solidFill>
              </a:rPr>
              <a:t>’’</a:t>
            </a:r>
            <a:endParaRPr lang="en-US" altLang="ja-JP" b="1" dirty="0">
              <a:solidFill>
                <a:srgbClr val="FF0000"/>
              </a:solidFill>
            </a:endParaRPr>
          </a:p>
        </p:txBody>
      </p:sp>
      <p:sp>
        <p:nvSpPr>
          <p:cNvPr id="34" name="正方形/長方形 33"/>
          <p:cNvSpPr/>
          <p:nvPr/>
        </p:nvSpPr>
        <p:spPr>
          <a:xfrm>
            <a:off x="2185451" y="5135711"/>
            <a:ext cx="662361" cy="369332"/>
          </a:xfrm>
          <a:prstGeom prst="rect">
            <a:avLst/>
          </a:prstGeom>
          <a:solidFill>
            <a:schemeClr val="bg1"/>
          </a:solidFill>
          <a:ln>
            <a:solidFill>
              <a:srgbClr val="FF0000"/>
            </a:solidFill>
          </a:ln>
        </p:spPr>
        <p:txBody>
          <a:bodyPr wrap="none">
            <a:spAutoFit/>
          </a:bodyPr>
          <a:lstStyle/>
          <a:p>
            <a:r>
              <a:rPr lang="en-US" altLang="ja-JP" b="1" dirty="0" smtClean="0">
                <a:solidFill>
                  <a:srgbClr val="FF0000"/>
                </a:solidFill>
              </a:rPr>
              <a:t>217K</a:t>
            </a:r>
            <a:endParaRPr lang="en-US" altLang="ja-JP" b="1" dirty="0">
              <a:solidFill>
                <a:srgbClr val="FF0000"/>
              </a:solidFill>
            </a:endParaRPr>
          </a:p>
        </p:txBody>
      </p:sp>
    </p:spTree>
    <p:extLst>
      <p:ext uri="{BB962C8B-B14F-4D97-AF65-F5344CB8AC3E}">
        <p14:creationId xmlns:p14="http://schemas.microsoft.com/office/powerpoint/2010/main" val="213834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en-US" altLang="ja-JP" sz="3600" dirty="0">
                <a:latin typeface="+mn-ea"/>
              </a:rPr>
              <a:t>1.</a:t>
            </a:r>
            <a:r>
              <a:rPr lang="ja-JP" altLang="en-US" sz="3600" dirty="0">
                <a:latin typeface="+mn-ea"/>
              </a:rPr>
              <a:t>ドームふじの天文学的メリット </a:t>
            </a:r>
            <a:r>
              <a:rPr lang="en-US" altLang="ja-JP" sz="3600" dirty="0" smtClean="0">
                <a:latin typeface="+mn-ea"/>
              </a:rPr>
              <a:t>6/6</a:t>
            </a:r>
            <a:endParaRPr kumimoji="1" lang="ja-JP" altLang="en-US" sz="3600" dirty="0">
              <a:latin typeface="+mn-ea"/>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86" t="22364" r="56507" b="31785"/>
          <a:stretch/>
        </p:blipFill>
        <p:spPr bwMode="auto">
          <a:xfrm>
            <a:off x="1187624" y="3717032"/>
            <a:ext cx="3312368" cy="246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4830003" y="4483475"/>
            <a:ext cx="3342397" cy="923330"/>
          </a:xfrm>
          <a:prstGeom prst="rect">
            <a:avLst/>
          </a:prstGeom>
          <a:noFill/>
        </p:spPr>
        <p:txBody>
          <a:bodyPr wrap="square" rtlCol="0">
            <a:spAutoFit/>
          </a:bodyPr>
          <a:lstStyle/>
          <a:p>
            <a:pPr algn="just"/>
            <a:r>
              <a:rPr kumimoji="1" lang="en-US" altLang="ja-JP" dirty="0" smtClean="0"/>
              <a:t>Good seeing brigs not only high resolution imaging, but also </a:t>
            </a:r>
            <a:r>
              <a:rPr lang="en-US" altLang="ja-JP" dirty="0" smtClean="0"/>
              <a:t>more </a:t>
            </a:r>
            <a:r>
              <a:rPr kumimoji="1" lang="en-US" altLang="ja-JP" dirty="0" smtClean="0"/>
              <a:t>deeper detection limit.</a:t>
            </a:r>
            <a:endParaRPr kumimoji="1" lang="ja-JP" altLang="en-US" dirty="0"/>
          </a:p>
        </p:txBody>
      </p:sp>
      <p:pic>
        <p:nvPicPr>
          <p:cNvPr id="30" name="Picture 2" descr="C:\Research\D2\2011_09天文学会秋季年会\DIMM\see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2111" y="1923095"/>
            <a:ext cx="2880000" cy="1034949"/>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4860032" y="2958043"/>
            <a:ext cx="3318263" cy="830997"/>
          </a:xfrm>
          <a:prstGeom prst="rect">
            <a:avLst/>
          </a:prstGeom>
          <a:noFill/>
        </p:spPr>
        <p:txBody>
          <a:bodyPr wrap="square" rtlCol="0">
            <a:spAutoFit/>
          </a:bodyPr>
          <a:lstStyle/>
          <a:p>
            <a:pPr algn="just"/>
            <a:r>
              <a:rPr kumimoji="1" lang="en-US" altLang="ja-JP" sz="1400" dirty="0" smtClean="0"/>
              <a:t>Long exposure, short exposure, corrected image of observed star</a:t>
            </a:r>
            <a:r>
              <a:rPr lang="ja-JP" altLang="en-US" sz="1400" dirty="0"/>
              <a:t> </a:t>
            </a:r>
            <a:r>
              <a:rPr kumimoji="1" lang="en-US" altLang="ja-JP" sz="1000" dirty="0" smtClean="0"/>
              <a:t>(</a:t>
            </a:r>
            <a:r>
              <a:rPr lang="en-US" altLang="ja-JP" sz="1000" dirty="0" smtClean="0"/>
              <a:t>Image</a:t>
            </a:r>
            <a:r>
              <a:rPr lang="en-US" altLang="ja-JP" sz="1000" dirty="0"/>
              <a:t>: Lawrence Livermore National Laboratory and NSF Center for Adaptive Optics.(in Claire Max's papers</a:t>
            </a:r>
            <a:r>
              <a:rPr lang="en-US" altLang="ja-JP" sz="1000" dirty="0" smtClean="0"/>
              <a:t>)</a:t>
            </a:r>
            <a:endParaRPr lang="ja-JP" altLang="en-US" sz="1000" dirty="0"/>
          </a:p>
        </p:txBody>
      </p:sp>
      <p:sp>
        <p:nvSpPr>
          <p:cNvPr id="8" name="テキスト ボックス 7"/>
          <p:cNvSpPr txBox="1"/>
          <p:nvPr/>
        </p:nvSpPr>
        <p:spPr>
          <a:xfrm>
            <a:off x="1764934" y="4298809"/>
            <a:ext cx="1103187" cy="369332"/>
          </a:xfrm>
          <a:prstGeom prst="rect">
            <a:avLst/>
          </a:prstGeom>
          <a:noFill/>
        </p:spPr>
        <p:txBody>
          <a:bodyPr wrap="none" rtlCol="0">
            <a:spAutoFit/>
          </a:bodyPr>
          <a:lstStyle/>
          <a:p>
            <a:r>
              <a:rPr kumimoji="1" lang="en-US" altLang="ja-JP" dirty="0" smtClean="0">
                <a:solidFill>
                  <a:srgbClr val="FF0000"/>
                </a:solidFill>
              </a:rPr>
              <a:t>0.75</a:t>
            </a:r>
            <a:r>
              <a:rPr kumimoji="1" lang="en-US" altLang="ja-JP" dirty="0" smtClean="0"/>
              <a:t> </a:t>
            </a:r>
            <a:r>
              <a:rPr kumimoji="1" lang="en-US" altLang="ja-JP" dirty="0" smtClean="0">
                <a:solidFill>
                  <a:srgbClr val="FF0000"/>
                </a:solidFill>
              </a:rPr>
              <a:t>mag</a:t>
            </a:r>
            <a:r>
              <a:rPr kumimoji="1" lang="en-US" altLang="ja-JP" dirty="0" smtClean="0"/>
              <a:t> </a:t>
            </a:r>
            <a:endParaRPr kumimoji="1" lang="ja-JP" altLang="en-US" dirty="0"/>
          </a:p>
        </p:txBody>
      </p:sp>
      <p:cxnSp>
        <p:nvCxnSpPr>
          <p:cNvPr id="10" name="直線矢印コネクタ 9"/>
          <p:cNvCxnSpPr/>
          <p:nvPr/>
        </p:nvCxnSpPr>
        <p:spPr>
          <a:xfrm>
            <a:off x="2829518" y="4021810"/>
            <a:ext cx="14290" cy="927731"/>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821350" y="2025444"/>
            <a:ext cx="3642379" cy="923330"/>
          </a:xfrm>
          <a:prstGeom prst="rect">
            <a:avLst/>
          </a:prstGeom>
          <a:noFill/>
        </p:spPr>
        <p:txBody>
          <a:bodyPr wrap="square" rtlCol="0">
            <a:spAutoFit/>
          </a:bodyPr>
          <a:lstStyle/>
          <a:p>
            <a:pPr algn="just"/>
            <a:r>
              <a:rPr lang="en-US" altLang="ja-JP" dirty="0" smtClean="0"/>
              <a:t>The Earth atmosphere also degrades sharpness of the star image, which is called “seeing”.</a:t>
            </a:r>
            <a:endParaRPr kumimoji="1" lang="en-US" altLang="ja-JP" dirty="0" smtClean="0"/>
          </a:p>
        </p:txBody>
      </p:sp>
      <p:cxnSp>
        <p:nvCxnSpPr>
          <p:cNvPr id="24" name="直線矢印コネクタ 23"/>
          <p:cNvCxnSpPr/>
          <p:nvPr/>
        </p:nvCxnSpPr>
        <p:spPr>
          <a:xfrm>
            <a:off x="3260127" y="5121770"/>
            <a:ext cx="197686"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2316527" y="5533980"/>
            <a:ext cx="334481"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1776759" y="5349314"/>
            <a:ext cx="572593" cy="369332"/>
          </a:xfrm>
          <a:prstGeom prst="rect">
            <a:avLst/>
          </a:prstGeom>
          <a:noFill/>
        </p:spPr>
        <p:txBody>
          <a:bodyPr wrap="none" rtlCol="0">
            <a:spAutoFit/>
          </a:bodyPr>
          <a:lstStyle/>
          <a:p>
            <a:r>
              <a:rPr kumimoji="1" lang="en-US" altLang="ja-JP" dirty="0" smtClean="0"/>
              <a:t>0.6”</a:t>
            </a:r>
            <a:endParaRPr kumimoji="1" lang="ja-JP" altLang="en-US" dirty="0"/>
          </a:p>
        </p:txBody>
      </p:sp>
      <p:sp>
        <p:nvSpPr>
          <p:cNvPr id="51" name="テキスト ボックス 50"/>
          <p:cNvSpPr txBox="1"/>
          <p:nvPr/>
        </p:nvSpPr>
        <p:spPr>
          <a:xfrm>
            <a:off x="3491880" y="4937104"/>
            <a:ext cx="580608" cy="369332"/>
          </a:xfrm>
          <a:prstGeom prst="rect">
            <a:avLst/>
          </a:prstGeom>
          <a:noFill/>
        </p:spPr>
        <p:txBody>
          <a:bodyPr wrap="none" rtlCol="0">
            <a:spAutoFit/>
          </a:bodyPr>
          <a:lstStyle/>
          <a:p>
            <a:r>
              <a:rPr kumimoji="1" lang="en-US" altLang="ja-JP" b="1" dirty="0" smtClean="0">
                <a:solidFill>
                  <a:srgbClr val="FF0000"/>
                </a:solidFill>
              </a:rPr>
              <a:t>0.3”</a:t>
            </a:r>
            <a:endParaRPr kumimoji="1" lang="ja-JP" altLang="en-US" b="1" dirty="0">
              <a:solidFill>
                <a:srgbClr val="FF0000"/>
              </a:solidFill>
            </a:endParaRPr>
          </a:p>
        </p:txBody>
      </p:sp>
      <p:sp>
        <p:nvSpPr>
          <p:cNvPr id="16" name="テキスト ボックス 15"/>
          <p:cNvSpPr txBox="1"/>
          <p:nvPr/>
        </p:nvSpPr>
        <p:spPr>
          <a:xfrm>
            <a:off x="1594976" y="6182051"/>
            <a:ext cx="1241687" cy="369332"/>
          </a:xfrm>
          <a:prstGeom prst="rect">
            <a:avLst/>
          </a:prstGeom>
          <a:noFill/>
          <a:ln>
            <a:solidFill>
              <a:schemeClr val="tx1"/>
            </a:solidFill>
          </a:ln>
        </p:spPr>
        <p:txBody>
          <a:bodyPr wrap="none" rtlCol="0">
            <a:spAutoFit/>
          </a:bodyPr>
          <a:lstStyle/>
          <a:p>
            <a:r>
              <a:rPr kumimoji="1" lang="en-US" altLang="ja-JP" dirty="0" smtClean="0"/>
              <a:t>Mauna Kea</a:t>
            </a:r>
            <a:endParaRPr kumimoji="1" lang="ja-JP" altLang="en-US" dirty="0"/>
          </a:p>
        </p:txBody>
      </p:sp>
      <p:sp>
        <p:nvSpPr>
          <p:cNvPr id="17" name="テキスト ボックス 16"/>
          <p:cNvSpPr txBox="1"/>
          <p:nvPr/>
        </p:nvSpPr>
        <p:spPr>
          <a:xfrm>
            <a:off x="3088315" y="6197395"/>
            <a:ext cx="1200585" cy="369332"/>
          </a:xfrm>
          <a:prstGeom prst="rect">
            <a:avLst/>
          </a:prstGeom>
          <a:noFill/>
          <a:ln>
            <a:solidFill>
              <a:srgbClr val="FF0000"/>
            </a:solidFill>
          </a:ln>
        </p:spPr>
        <p:txBody>
          <a:bodyPr wrap="none" rtlCol="0">
            <a:spAutoFit/>
          </a:bodyPr>
          <a:lstStyle/>
          <a:p>
            <a:r>
              <a:rPr lang="en-US" altLang="ja-JP" b="1" dirty="0" smtClean="0">
                <a:solidFill>
                  <a:srgbClr val="FF0000"/>
                </a:solidFill>
              </a:rPr>
              <a:t>Dome FUJI</a:t>
            </a:r>
            <a:endParaRPr kumimoji="1" lang="ja-JP" altLang="en-US" b="1" dirty="0">
              <a:solidFill>
                <a:srgbClr val="FF0000"/>
              </a:solidFill>
            </a:endParaRPr>
          </a:p>
        </p:txBody>
      </p:sp>
      <p:cxnSp>
        <p:nvCxnSpPr>
          <p:cNvPr id="18" name="直線コネクタ 17"/>
          <p:cNvCxnSpPr/>
          <p:nvPr/>
        </p:nvCxnSpPr>
        <p:spPr>
          <a:xfrm>
            <a:off x="1043608" y="5677996"/>
            <a:ext cx="381626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826993" y="5511931"/>
            <a:ext cx="1176732" cy="369332"/>
          </a:xfrm>
          <a:prstGeom prst="rect">
            <a:avLst/>
          </a:prstGeom>
          <a:noFill/>
        </p:spPr>
        <p:txBody>
          <a:bodyPr wrap="none" rtlCol="0">
            <a:spAutoFit/>
          </a:bodyPr>
          <a:lstStyle/>
          <a:p>
            <a:r>
              <a:rPr kumimoji="1" lang="en-US" altLang="ja-JP" dirty="0" smtClean="0"/>
              <a:t>noise level</a:t>
            </a:r>
            <a:endParaRPr kumimoji="1" lang="ja-JP" altLang="en-US" dirty="0"/>
          </a:p>
        </p:txBody>
      </p:sp>
      <p:sp>
        <p:nvSpPr>
          <p:cNvPr id="20" name="テキスト ボックス 19"/>
          <p:cNvSpPr txBox="1"/>
          <p:nvPr/>
        </p:nvSpPr>
        <p:spPr>
          <a:xfrm>
            <a:off x="1447011" y="3750056"/>
            <a:ext cx="514885" cy="369332"/>
          </a:xfrm>
          <a:prstGeom prst="rect">
            <a:avLst/>
          </a:prstGeom>
          <a:noFill/>
        </p:spPr>
        <p:txBody>
          <a:bodyPr wrap="none" rtlCol="0">
            <a:spAutoFit/>
          </a:bodyPr>
          <a:lstStyle/>
          <a:p>
            <a:r>
              <a:rPr kumimoji="1" lang="en-US" altLang="ja-JP" dirty="0" smtClean="0"/>
              <a:t>PSF</a:t>
            </a:r>
            <a:endParaRPr kumimoji="1" lang="en-US" altLang="ja-JP" dirty="0" smtClean="0"/>
          </a:p>
        </p:txBody>
      </p:sp>
    </p:spTree>
    <p:extLst>
      <p:ext uri="{BB962C8B-B14F-4D97-AF65-F5344CB8AC3E}">
        <p14:creationId xmlns:p14="http://schemas.microsoft.com/office/powerpoint/2010/main" val="200917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 </a:t>
            </a:r>
            <a:r>
              <a:rPr lang="ja-JP" altLang="en-US" sz="3600" dirty="0" smtClean="0">
                <a:latin typeface="+mn-ea"/>
              </a:rPr>
              <a:t>南極での装置開発の課題</a:t>
            </a:r>
            <a:endParaRPr lang="en-US" altLang="ja-JP" sz="3600" dirty="0" smtClean="0">
              <a:latin typeface="+mn-ea"/>
            </a:endParaRPr>
          </a:p>
        </p:txBody>
      </p:sp>
      <p:sp>
        <p:nvSpPr>
          <p:cNvPr id="3" name="テキスト ボックス 2"/>
          <p:cNvSpPr txBox="1"/>
          <p:nvPr/>
        </p:nvSpPr>
        <p:spPr>
          <a:xfrm>
            <a:off x="2595264" y="1556792"/>
            <a:ext cx="4713040" cy="3785652"/>
          </a:xfrm>
          <a:prstGeom prst="rect">
            <a:avLst/>
          </a:prstGeom>
          <a:noFill/>
        </p:spPr>
        <p:txBody>
          <a:bodyPr wrap="square" rtlCol="0">
            <a:spAutoFit/>
          </a:bodyPr>
          <a:lstStyle/>
          <a:p>
            <a:pPr marL="571500" indent="-571500">
              <a:buFont typeface="Wingdings" pitchFamily="2" charset="2"/>
              <a:buChar char="ü"/>
            </a:pPr>
            <a:r>
              <a:rPr kumimoji="1" lang="ja-JP" altLang="en-US" sz="4000" dirty="0" smtClean="0"/>
              <a:t>物資輸送</a:t>
            </a:r>
            <a:endParaRPr kumimoji="1" lang="en-US" altLang="ja-JP" sz="4000" dirty="0" smtClean="0"/>
          </a:p>
          <a:p>
            <a:pPr marL="571500" indent="-571500">
              <a:buFont typeface="Wingdings" pitchFamily="2" charset="2"/>
              <a:buChar char="ü"/>
            </a:pPr>
            <a:r>
              <a:rPr lang="ja-JP" altLang="en-US" sz="4000" dirty="0" smtClean="0"/>
              <a:t>人員輸送</a:t>
            </a:r>
            <a:endParaRPr kumimoji="1" lang="en-US" altLang="ja-JP" sz="4000" dirty="0" smtClean="0"/>
          </a:p>
          <a:p>
            <a:pPr marL="571500" indent="-571500">
              <a:buFont typeface="Wingdings" pitchFamily="2" charset="2"/>
              <a:buChar char="ü"/>
            </a:pPr>
            <a:r>
              <a:rPr lang="ja-JP" altLang="en-US" sz="4000" dirty="0" smtClean="0"/>
              <a:t>電力</a:t>
            </a:r>
            <a:endParaRPr lang="en-US" altLang="ja-JP" sz="4000" dirty="0" smtClean="0"/>
          </a:p>
          <a:p>
            <a:pPr marL="571500" indent="-571500">
              <a:buFont typeface="Wingdings" pitchFamily="2" charset="2"/>
              <a:buChar char="ü"/>
            </a:pPr>
            <a:r>
              <a:rPr kumimoji="1" lang="ja-JP" altLang="en-US" sz="4000" dirty="0" smtClean="0"/>
              <a:t>通信</a:t>
            </a:r>
            <a:endParaRPr kumimoji="1" lang="en-US" altLang="ja-JP" sz="4000" dirty="0" smtClean="0"/>
          </a:p>
          <a:p>
            <a:pPr marL="571500" indent="-571500">
              <a:buFont typeface="Wingdings" pitchFamily="2" charset="2"/>
              <a:buChar char="ü"/>
            </a:pPr>
            <a:r>
              <a:rPr lang="ja-JP" altLang="en-US" sz="4000" dirty="0" smtClean="0"/>
              <a:t>気温</a:t>
            </a:r>
            <a:endParaRPr kumimoji="1" lang="en-US" altLang="ja-JP" sz="4000" dirty="0" smtClean="0"/>
          </a:p>
          <a:p>
            <a:pPr marL="571500" indent="-571500">
              <a:buFont typeface="Wingdings" pitchFamily="2" charset="2"/>
              <a:buChar char="ü"/>
            </a:pPr>
            <a:r>
              <a:rPr lang="ja-JP" altLang="en-US" sz="4000" dirty="0"/>
              <a:t>結露</a:t>
            </a:r>
            <a:endParaRPr kumimoji="1" lang="ja-JP" altLang="en-US" sz="4000" dirty="0"/>
          </a:p>
        </p:txBody>
      </p:sp>
    </p:spTree>
    <p:extLst>
      <p:ext uri="{BB962C8B-B14F-4D97-AF65-F5344CB8AC3E}">
        <p14:creationId xmlns:p14="http://schemas.microsoft.com/office/powerpoint/2010/main" val="3919701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2.1 </a:t>
            </a:r>
            <a:r>
              <a:rPr lang="ja-JP" altLang="en-US" sz="3600" dirty="0" smtClean="0">
                <a:latin typeface="+mn-ea"/>
              </a:rPr>
              <a:t>物資輸送</a:t>
            </a:r>
            <a:endParaRPr lang="en-US" altLang="ja-JP" sz="3600" dirty="0" smtClean="0">
              <a:latin typeface="+mn-ea"/>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5" y="1467239"/>
            <a:ext cx="269662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6838526" y="3267239"/>
            <a:ext cx="1739579" cy="369332"/>
          </a:xfrm>
          <a:prstGeom prst="rect">
            <a:avLst/>
          </a:prstGeom>
          <a:noFill/>
        </p:spPr>
        <p:txBody>
          <a:bodyPr wrap="none" rtlCol="0">
            <a:spAutoFit/>
          </a:bodyPr>
          <a:lstStyle/>
          <a:p>
            <a:r>
              <a:rPr kumimoji="1" lang="ja-JP" altLang="en-US" dirty="0" smtClean="0"/>
              <a:t>加速度センサー</a:t>
            </a:r>
            <a:endParaRPr kumimoji="1" lang="ja-JP" altLang="en-US" dirty="0"/>
          </a:p>
        </p:txBody>
      </p:sp>
      <p:sp>
        <p:nvSpPr>
          <p:cNvPr id="4" name="正方形/長方形 3"/>
          <p:cNvSpPr/>
          <p:nvPr/>
        </p:nvSpPr>
        <p:spPr>
          <a:xfrm>
            <a:off x="683568" y="1412776"/>
            <a:ext cx="3783408" cy="1015663"/>
          </a:xfrm>
          <a:prstGeom prst="rect">
            <a:avLst/>
          </a:prstGeom>
        </p:spPr>
        <p:txBody>
          <a:bodyPr wrap="none">
            <a:spAutoFit/>
          </a:bodyPr>
          <a:lstStyle/>
          <a:p>
            <a:r>
              <a:rPr lang="ja-JP" altLang="en-US" sz="2400" dirty="0" smtClean="0"/>
              <a:t>これまでの課題</a:t>
            </a:r>
            <a:endParaRPr lang="en-US" altLang="ja-JP" sz="2400" dirty="0" smtClean="0"/>
          </a:p>
          <a:p>
            <a:r>
              <a:rPr lang="ja-JP" altLang="en-US" dirty="0"/>
              <a:t>　</a:t>
            </a:r>
            <a:r>
              <a:rPr lang="en-US" altLang="ja-JP" dirty="0" smtClean="0"/>
              <a:t>(1)</a:t>
            </a:r>
            <a:r>
              <a:rPr lang="ja-JP" altLang="en-US" dirty="0" smtClean="0"/>
              <a:t>従来の小型橇では振動が多い</a:t>
            </a:r>
            <a:endParaRPr lang="en-US" altLang="ja-JP" dirty="0" smtClean="0"/>
          </a:p>
          <a:p>
            <a:r>
              <a:rPr lang="ja-JP" altLang="en-US" dirty="0"/>
              <a:t>　</a:t>
            </a:r>
            <a:r>
              <a:rPr lang="en-US" altLang="ja-JP" dirty="0" smtClean="0"/>
              <a:t>(2)</a:t>
            </a:r>
            <a:r>
              <a:rPr lang="ja-JP" altLang="en-US" dirty="0" smtClean="0"/>
              <a:t>一度に運べる量・サイズが小さい</a:t>
            </a:r>
            <a:endParaRPr lang="en-US" altLang="ja-JP" dirty="0"/>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38187" y="3009726"/>
            <a:ext cx="4752528" cy="923330"/>
          </a:xfrm>
          <a:prstGeom prst="rect">
            <a:avLst/>
          </a:prstGeom>
          <a:noFill/>
        </p:spPr>
        <p:txBody>
          <a:bodyPr wrap="square" rtlCol="0">
            <a:spAutoFit/>
          </a:bodyPr>
          <a:lstStyle/>
          <a:p>
            <a:r>
              <a:rPr lang="ja-JP" altLang="en-US" dirty="0"/>
              <a:t>・</a:t>
            </a:r>
            <a:r>
              <a:rPr lang="ja-JP" altLang="en-US" dirty="0" smtClean="0"/>
              <a:t>加速度</a:t>
            </a:r>
            <a:r>
              <a:rPr lang="ja-JP" altLang="en-US" dirty="0"/>
              <a:t>センサー</a:t>
            </a:r>
            <a:r>
              <a:rPr lang="ja-JP" altLang="en-US" dirty="0" smtClean="0"/>
              <a:t>による振動の測定 </a:t>
            </a:r>
            <a:r>
              <a:rPr lang="en-US" altLang="ja-JP" dirty="0" smtClean="0"/>
              <a:t>(JARE48)</a:t>
            </a:r>
          </a:p>
          <a:p>
            <a:r>
              <a:rPr lang="ja-JP" altLang="en-US" dirty="0" smtClean="0"/>
              <a:t>・</a:t>
            </a:r>
            <a:r>
              <a:rPr lang="ja-JP" altLang="en-US" b="1" dirty="0" smtClean="0">
                <a:solidFill>
                  <a:srgbClr val="FF0000"/>
                </a:solidFill>
              </a:rPr>
              <a:t>大型橇</a:t>
            </a:r>
            <a:r>
              <a:rPr lang="ja-JP" altLang="en-US" dirty="0" smtClean="0"/>
              <a:t>の開発と持ち込み </a:t>
            </a:r>
            <a:r>
              <a:rPr lang="en-US" altLang="ja-JP" dirty="0" smtClean="0"/>
              <a:t>(JARE52, JARE53)</a:t>
            </a:r>
          </a:p>
          <a:p>
            <a:r>
              <a:rPr lang="ja-JP" altLang="en-US" dirty="0" smtClean="0"/>
              <a:t>・</a:t>
            </a:r>
            <a:r>
              <a:rPr lang="ja-JP" altLang="en-US" b="1" dirty="0">
                <a:solidFill>
                  <a:srgbClr val="FF0000"/>
                </a:solidFill>
              </a:rPr>
              <a:t>新型</a:t>
            </a:r>
            <a:r>
              <a:rPr lang="ja-JP" altLang="en-US" b="1" dirty="0" smtClean="0">
                <a:solidFill>
                  <a:srgbClr val="FF0000"/>
                </a:solidFill>
              </a:rPr>
              <a:t>雪上車</a:t>
            </a:r>
            <a:r>
              <a:rPr lang="ja-JP" altLang="en-US" dirty="0" smtClean="0"/>
              <a:t>の開発　</a:t>
            </a:r>
            <a:r>
              <a:rPr lang="en-US" altLang="ja-JP" dirty="0" smtClean="0"/>
              <a:t>(JARE54</a:t>
            </a:r>
            <a:r>
              <a:rPr lang="ja-JP" altLang="en-US" dirty="0" smtClean="0"/>
              <a:t>～</a:t>
            </a:r>
            <a:r>
              <a:rPr lang="en-US" altLang="ja-JP" dirty="0" smtClean="0"/>
              <a:t>)</a:t>
            </a:r>
          </a:p>
        </p:txBody>
      </p:sp>
      <p:pic>
        <p:nvPicPr>
          <p:cNvPr id="2050" name="Picture 2" descr="C:\Research\Antarctic_Picture\2010_12_26出発\DSC_58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302" y="4221088"/>
            <a:ext cx="3245957"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310163" y="4351588"/>
            <a:ext cx="4222129" cy="923330"/>
          </a:xfrm>
          <a:prstGeom prst="rect">
            <a:avLst/>
          </a:prstGeom>
          <a:noFill/>
        </p:spPr>
        <p:txBody>
          <a:bodyPr wrap="square" rtlCol="0">
            <a:spAutoFit/>
          </a:bodyPr>
          <a:lstStyle/>
          <a:p>
            <a:r>
              <a:rPr lang="ja-JP" altLang="en-US" dirty="0"/>
              <a:t>・</a:t>
            </a:r>
            <a:r>
              <a:rPr lang="en-US" altLang="ja-JP" dirty="0" smtClean="0"/>
              <a:t>S16 - </a:t>
            </a:r>
            <a:r>
              <a:rPr lang="ja-JP" altLang="en-US" dirty="0" smtClean="0">
                <a:sym typeface="Wingdings" pitchFamily="2" charset="2"/>
              </a:rPr>
              <a:t>ドームふじ</a:t>
            </a:r>
            <a:r>
              <a:rPr lang="en-US" altLang="ja-JP" dirty="0" smtClean="0">
                <a:sym typeface="Wingdings" pitchFamily="2" charset="2"/>
              </a:rPr>
              <a:t>(1000km)</a:t>
            </a:r>
            <a:r>
              <a:rPr lang="ja-JP" altLang="en-US" dirty="0" smtClean="0">
                <a:sym typeface="Wingdings" pitchFamily="2" charset="2"/>
              </a:rPr>
              <a:t>　片道</a:t>
            </a:r>
            <a:r>
              <a:rPr lang="en-US" altLang="ja-JP" dirty="0" smtClean="0">
                <a:sym typeface="Wingdings" pitchFamily="2" charset="2"/>
              </a:rPr>
              <a:t>3</a:t>
            </a:r>
            <a:r>
              <a:rPr lang="ja-JP" altLang="en-US" dirty="0" smtClean="0">
                <a:sym typeface="Wingdings" pitchFamily="2" charset="2"/>
              </a:rPr>
              <a:t>週間</a:t>
            </a:r>
            <a:endParaRPr lang="en-US" altLang="ja-JP" dirty="0" smtClean="0">
              <a:sym typeface="Wingdings" pitchFamily="2" charset="2"/>
            </a:endParaRPr>
          </a:p>
          <a:p>
            <a:r>
              <a:rPr lang="ja-JP" altLang="en-US" dirty="0" smtClean="0"/>
              <a:t>・雪上車</a:t>
            </a:r>
            <a:r>
              <a:rPr lang="en-US" altLang="ja-JP" dirty="0" smtClean="0"/>
              <a:t>1</a:t>
            </a:r>
            <a:r>
              <a:rPr lang="ja-JP" altLang="en-US" dirty="0" smtClean="0"/>
              <a:t>台につき牽引は</a:t>
            </a:r>
            <a:r>
              <a:rPr lang="en-US" altLang="ja-JP" dirty="0" smtClean="0"/>
              <a:t>20t (</a:t>
            </a:r>
            <a:r>
              <a:rPr lang="ja-JP" altLang="en-US" dirty="0" smtClean="0"/>
              <a:t>燃料</a:t>
            </a:r>
            <a:r>
              <a:rPr lang="en-US" altLang="ja-JP" dirty="0" smtClean="0"/>
              <a:t>10t)</a:t>
            </a:r>
          </a:p>
          <a:p>
            <a:r>
              <a:rPr lang="ja-JP" altLang="en-US" dirty="0" smtClean="0"/>
              <a:t>・夏にオングル海峡が渡れない</a:t>
            </a:r>
            <a:endParaRPr kumimoji="1" lang="en-US" altLang="ja-JP" dirty="0" smtClean="0"/>
          </a:p>
        </p:txBody>
      </p:sp>
      <p:sp>
        <p:nvSpPr>
          <p:cNvPr id="8" name="テキスト ボックス 7"/>
          <p:cNvSpPr txBox="1"/>
          <p:nvPr/>
        </p:nvSpPr>
        <p:spPr>
          <a:xfrm>
            <a:off x="4285948" y="5548311"/>
            <a:ext cx="4265911" cy="646331"/>
          </a:xfrm>
          <a:prstGeom prst="rect">
            <a:avLst/>
          </a:prstGeom>
          <a:noFill/>
        </p:spPr>
        <p:txBody>
          <a:bodyPr wrap="none" rtlCol="0">
            <a:spAutoFit/>
          </a:bodyPr>
          <a:lstStyle/>
          <a:p>
            <a:r>
              <a:rPr lang="en-US" altLang="ja-JP" dirty="0"/>
              <a:t>1</a:t>
            </a:r>
            <a:r>
              <a:rPr lang="ja-JP" altLang="en-US" dirty="0"/>
              <a:t>回</a:t>
            </a:r>
            <a:r>
              <a:rPr lang="ja-JP" altLang="en-US" dirty="0" smtClean="0"/>
              <a:t>の旅行につき運べる物資は</a:t>
            </a:r>
            <a:r>
              <a:rPr lang="en-US" altLang="ja-JP" dirty="0" smtClean="0"/>
              <a:t>50t</a:t>
            </a:r>
            <a:r>
              <a:rPr lang="ja-JP" altLang="en-US" dirty="0" smtClean="0"/>
              <a:t>が限度</a:t>
            </a:r>
            <a:endParaRPr lang="en-US" altLang="ja-JP" dirty="0" smtClean="0"/>
          </a:p>
          <a:p>
            <a:r>
              <a:rPr kumimoji="1" lang="ja-JP" altLang="en-US" b="1" dirty="0">
                <a:solidFill>
                  <a:srgbClr val="FF0000"/>
                </a:solidFill>
              </a:rPr>
              <a:t>航空機</a:t>
            </a:r>
            <a:r>
              <a:rPr kumimoji="1" lang="ja-JP" altLang="en-US" b="1" dirty="0" smtClean="0">
                <a:solidFill>
                  <a:srgbClr val="FF0000"/>
                </a:solidFill>
              </a:rPr>
              <a:t>による物資投下</a:t>
            </a:r>
            <a:r>
              <a:rPr kumimoji="1" lang="ja-JP" altLang="en-US" dirty="0" smtClean="0"/>
              <a:t>も検討中</a:t>
            </a:r>
            <a:endParaRPr kumimoji="1" lang="ja-JP" altLang="en-US" dirty="0"/>
          </a:p>
        </p:txBody>
      </p:sp>
      <p:sp>
        <p:nvSpPr>
          <p:cNvPr id="17" name="テキスト ボックス 16"/>
          <p:cNvSpPr txBox="1"/>
          <p:nvPr/>
        </p:nvSpPr>
        <p:spPr>
          <a:xfrm>
            <a:off x="1547664" y="6381088"/>
            <a:ext cx="2310248" cy="369332"/>
          </a:xfrm>
          <a:prstGeom prst="rect">
            <a:avLst/>
          </a:prstGeom>
          <a:noFill/>
        </p:spPr>
        <p:txBody>
          <a:bodyPr wrap="none" rtlCol="0">
            <a:spAutoFit/>
          </a:bodyPr>
          <a:lstStyle/>
          <a:p>
            <a:r>
              <a:rPr kumimoji="1" lang="en-US" altLang="ja-JP" dirty="0" smtClean="0"/>
              <a:t>SM100(</a:t>
            </a:r>
            <a:r>
              <a:rPr kumimoji="1" lang="ja-JP" altLang="en-US" dirty="0" smtClean="0"/>
              <a:t>旧型</a:t>
            </a:r>
            <a:r>
              <a:rPr kumimoji="1" lang="en-US" altLang="ja-JP" dirty="0" smtClean="0"/>
              <a:t>)</a:t>
            </a:r>
            <a:r>
              <a:rPr kumimoji="1" lang="ja-JP" altLang="en-US" dirty="0" smtClean="0"/>
              <a:t>と大型</a:t>
            </a:r>
            <a:r>
              <a:rPr lang="ja-JP" altLang="en-US" dirty="0" smtClean="0"/>
              <a:t>橇</a:t>
            </a:r>
            <a:endParaRPr kumimoji="1" lang="ja-JP" altLang="en-US" dirty="0"/>
          </a:p>
        </p:txBody>
      </p:sp>
    </p:spTree>
    <p:extLst>
      <p:ext uri="{BB962C8B-B14F-4D97-AF65-F5344CB8AC3E}">
        <p14:creationId xmlns:p14="http://schemas.microsoft.com/office/powerpoint/2010/main" val="12295744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5|2.7"/>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3787</TotalTime>
  <Words>1930</Words>
  <Application>Microsoft Office PowerPoint</Application>
  <PresentationFormat>画面に合わせる (4:3)</PresentationFormat>
  <Paragraphs>360</Paragraphs>
  <Slides>27</Slides>
  <Notes>1</Notes>
  <HiddenSlides>0</HiddenSlides>
  <MMClips>0</MMClips>
  <ScaleCrop>false</ScaleCrop>
  <HeadingPairs>
    <vt:vector size="4" baseType="variant">
      <vt:variant>
        <vt:lpstr>テーマ</vt:lpstr>
      </vt:variant>
      <vt:variant>
        <vt:i4>1</vt:i4>
      </vt:variant>
      <vt:variant>
        <vt:lpstr>スライド タイトル</vt:lpstr>
      </vt:variant>
      <vt:variant>
        <vt:i4>27</vt:i4>
      </vt:variant>
    </vt:vector>
  </HeadingPairs>
  <TitlesOfParts>
    <vt:vector size="28"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hirofumi</dc:creator>
  <cp:lastModifiedBy>hirofumi</cp:lastModifiedBy>
  <cp:revision>167</cp:revision>
  <cp:lastPrinted>2011-10-05T23:12:42Z</cp:lastPrinted>
  <dcterms:created xsi:type="dcterms:W3CDTF">2011-09-17T18:26:12Z</dcterms:created>
  <dcterms:modified xsi:type="dcterms:W3CDTF">2012-02-23T07:02:17Z</dcterms:modified>
</cp:coreProperties>
</file>