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0279975" cy="42808525"/>
  <p:notesSz cx="6805613" cy="9939338"/>
  <p:embeddedFontLst>
    <p:embeddedFont>
      <p:font typeface="Calibri" pitchFamily="34" charset="0"/>
      <p:regular r:id="rId3"/>
      <p:bold r:id="rId4"/>
      <p:italic r:id="rId5"/>
      <p:boldItalic r:id="rId6"/>
    </p:embeddedFont>
  </p:embeddedFontLst>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894" y="2310"/>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29"/>
            <a:ext cx="6812994" cy="3652597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999" y="1714329"/>
            <a:ext cx="19934317" cy="3652597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2012/3/19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E90ED720-0104-4369-84BC-D37694168613}" type="datetimeFigureOut">
              <a:rPr kumimoji="1" lang="ja-JP" altLang="en-US" smtClean="0"/>
              <a:t>2012/3/19</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image" Target="../media/image1.jpeg"/><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gif"/><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jpe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グループ化 147"/>
          <p:cNvGrpSpPr/>
          <p:nvPr/>
        </p:nvGrpSpPr>
        <p:grpSpPr>
          <a:xfrm>
            <a:off x="16326709" y="19803418"/>
            <a:ext cx="7814278" cy="2320924"/>
            <a:chOff x="0" y="1691516"/>
            <a:chExt cx="9497585" cy="3247461"/>
          </a:xfrm>
        </p:grpSpPr>
        <p:pic>
          <p:nvPicPr>
            <p:cNvPr id="150" name="Picture 2" descr="C:\Users\hirofumi\Desktop\新しいフォルダー\t1_layou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9144000" cy="2352675"/>
            </a:xfrm>
            <a:prstGeom prst="rect">
              <a:avLst/>
            </a:prstGeom>
            <a:noFill/>
            <a:extLst>
              <a:ext uri="{909E8E84-426E-40DD-AFC4-6F175D3DCCD1}">
                <a14:hiddenFill xmlns:a14="http://schemas.microsoft.com/office/drawing/2010/main">
                  <a:solidFill>
                    <a:srgbClr val="FFFFFF"/>
                  </a:solidFill>
                </a14:hiddenFill>
              </a:ext>
            </a:extLst>
          </p:spPr>
        </p:pic>
        <p:sp>
          <p:nvSpPr>
            <p:cNvPr id="153" name="テキスト ボックス 152"/>
            <p:cNvSpPr txBox="1"/>
            <p:nvPr/>
          </p:nvSpPr>
          <p:spPr>
            <a:xfrm>
              <a:off x="1475655" y="3674859"/>
              <a:ext cx="1769379" cy="559838"/>
            </a:xfrm>
            <a:prstGeom prst="rect">
              <a:avLst/>
            </a:prstGeom>
            <a:noFill/>
          </p:spPr>
          <p:txBody>
            <a:bodyPr wrap="none" rtlCol="0">
              <a:spAutoFit/>
            </a:bodyPr>
            <a:lstStyle/>
            <a:p>
              <a:r>
                <a:rPr kumimoji="1" lang="en-US" altLang="ja-JP" sz="2000" dirty="0" smtClean="0"/>
                <a:t>Collimator 1</a:t>
              </a:r>
              <a:endParaRPr kumimoji="1" lang="ja-JP" altLang="en-US" sz="2000" dirty="0"/>
            </a:p>
          </p:txBody>
        </p:sp>
        <p:sp>
          <p:nvSpPr>
            <p:cNvPr id="155" name="テキスト ボックス 154"/>
            <p:cNvSpPr txBox="1"/>
            <p:nvPr/>
          </p:nvSpPr>
          <p:spPr>
            <a:xfrm>
              <a:off x="4572000" y="3674859"/>
              <a:ext cx="1769379" cy="559838"/>
            </a:xfrm>
            <a:prstGeom prst="rect">
              <a:avLst/>
            </a:prstGeom>
            <a:noFill/>
          </p:spPr>
          <p:txBody>
            <a:bodyPr wrap="none" rtlCol="0">
              <a:spAutoFit/>
            </a:bodyPr>
            <a:lstStyle/>
            <a:p>
              <a:r>
                <a:rPr kumimoji="1" lang="en-US" altLang="ja-JP" sz="2000" dirty="0" smtClean="0"/>
                <a:t>Collimator 2</a:t>
              </a:r>
              <a:endParaRPr kumimoji="1" lang="ja-JP" altLang="en-US" sz="2000" dirty="0"/>
            </a:p>
          </p:txBody>
        </p:sp>
        <p:sp>
          <p:nvSpPr>
            <p:cNvPr id="156" name="テキスト ボックス 155"/>
            <p:cNvSpPr txBox="1"/>
            <p:nvPr/>
          </p:nvSpPr>
          <p:spPr>
            <a:xfrm>
              <a:off x="6289632" y="3674859"/>
              <a:ext cx="1426009" cy="559838"/>
            </a:xfrm>
            <a:prstGeom prst="rect">
              <a:avLst/>
            </a:prstGeom>
            <a:noFill/>
          </p:spPr>
          <p:txBody>
            <a:bodyPr wrap="none" rtlCol="0">
              <a:spAutoFit/>
            </a:bodyPr>
            <a:lstStyle/>
            <a:p>
              <a:r>
                <a:rPr kumimoji="1" lang="en-US" altLang="ja-JP" sz="2000" dirty="0" smtClean="0"/>
                <a:t>Camera 1</a:t>
              </a:r>
              <a:endParaRPr kumimoji="1" lang="ja-JP" altLang="en-US" sz="2000" dirty="0"/>
            </a:p>
          </p:txBody>
        </p:sp>
        <p:sp>
          <p:nvSpPr>
            <p:cNvPr id="157" name="テキスト ボックス 156"/>
            <p:cNvSpPr txBox="1"/>
            <p:nvPr/>
          </p:nvSpPr>
          <p:spPr>
            <a:xfrm>
              <a:off x="6665954" y="4005065"/>
              <a:ext cx="1426009" cy="559838"/>
            </a:xfrm>
            <a:prstGeom prst="rect">
              <a:avLst/>
            </a:prstGeom>
            <a:noFill/>
          </p:spPr>
          <p:txBody>
            <a:bodyPr wrap="none" rtlCol="0">
              <a:spAutoFit/>
            </a:bodyPr>
            <a:lstStyle/>
            <a:p>
              <a:r>
                <a:rPr lang="en-US" altLang="ja-JP" sz="2000" dirty="0" smtClean="0"/>
                <a:t>Camera</a:t>
              </a:r>
              <a:r>
                <a:rPr kumimoji="1" lang="en-US" altLang="ja-JP" sz="2000" dirty="0" smtClean="0"/>
                <a:t> </a:t>
              </a:r>
              <a:r>
                <a:rPr lang="en-US" altLang="ja-JP" sz="2000" dirty="0"/>
                <a:t>2</a:t>
              </a:r>
              <a:endParaRPr kumimoji="1" lang="ja-JP" altLang="en-US" sz="2000" dirty="0"/>
            </a:p>
          </p:txBody>
        </p:sp>
        <p:sp>
          <p:nvSpPr>
            <p:cNvPr id="158" name="テキスト ボックス 157"/>
            <p:cNvSpPr txBox="1"/>
            <p:nvPr/>
          </p:nvSpPr>
          <p:spPr>
            <a:xfrm>
              <a:off x="7596336" y="3674859"/>
              <a:ext cx="879624" cy="559838"/>
            </a:xfrm>
            <a:prstGeom prst="rect">
              <a:avLst/>
            </a:prstGeom>
            <a:noFill/>
          </p:spPr>
          <p:txBody>
            <a:bodyPr wrap="none" rtlCol="0">
              <a:spAutoFit/>
            </a:bodyPr>
            <a:lstStyle/>
            <a:p>
              <a:r>
                <a:rPr kumimoji="1" lang="en-US" altLang="ja-JP" sz="2000" dirty="0" smtClean="0"/>
                <a:t>Filter</a:t>
              </a:r>
              <a:endParaRPr kumimoji="1" lang="ja-JP" altLang="en-US" sz="2000" dirty="0"/>
            </a:p>
          </p:txBody>
        </p:sp>
        <p:sp>
          <p:nvSpPr>
            <p:cNvPr id="163" name="テキスト ボックス 162"/>
            <p:cNvSpPr txBox="1"/>
            <p:nvPr/>
          </p:nvSpPr>
          <p:spPr>
            <a:xfrm>
              <a:off x="0" y="4379139"/>
              <a:ext cx="1285030" cy="559838"/>
            </a:xfrm>
            <a:prstGeom prst="rect">
              <a:avLst/>
            </a:prstGeom>
            <a:noFill/>
          </p:spPr>
          <p:txBody>
            <a:bodyPr wrap="none" rtlCol="0">
              <a:spAutoFit/>
            </a:bodyPr>
            <a:lstStyle/>
            <a:p>
              <a:r>
                <a:rPr kumimoji="1" lang="en-US" altLang="ja-JP" sz="2000" dirty="0" smtClean="0"/>
                <a:t>Window</a:t>
              </a:r>
              <a:endParaRPr kumimoji="1" lang="ja-JP" altLang="en-US" sz="2000" dirty="0"/>
            </a:p>
          </p:txBody>
        </p:sp>
        <p:cxnSp>
          <p:nvCxnSpPr>
            <p:cNvPr id="166" name="直線矢印コネクタ 165"/>
            <p:cNvCxnSpPr/>
            <p:nvPr/>
          </p:nvCxnSpPr>
          <p:spPr>
            <a:xfrm>
              <a:off x="5868144" y="2204864"/>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a:off x="1763688" y="2204864"/>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5389044" y="1732784"/>
              <a:ext cx="1433258" cy="559838"/>
            </a:xfrm>
            <a:prstGeom prst="rect">
              <a:avLst/>
            </a:prstGeom>
            <a:noFill/>
          </p:spPr>
          <p:txBody>
            <a:bodyPr wrap="none" rtlCol="0">
              <a:spAutoFit/>
            </a:bodyPr>
            <a:lstStyle/>
            <a:p>
              <a:r>
                <a:rPr kumimoji="1" lang="en-US" altLang="ja-JP" sz="2000" dirty="0" smtClean="0"/>
                <a:t>Cold Stop</a:t>
              </a:r>
              <a:endParaRPr kumimoji="1" lang="ja-JP" altLang="en-US" sz="2000" dirty="0"/>
            </a:p>
          </p:txBody>
        </p:sp>
        <p:sp>
          <p:nvSpPr>
            <p:cNvPr id="172" name="テキスト ボックス 171"/>
            <p:cNvSpPr txBox="1"/>
            <p:nvPr/>
          </p:nvSpPr>
          <p:spPr>
            <a:xfrm>
              <a:off x="1222834" y="1691516"/>
              <a:ext cx="1653495" cy="559838"/>
            </a:xfrm>
            <a:prstGeom prst="rect">
              <a:avLst/>
            </a:prstGeom>
            <a:noFill/>
          </p:spPr>
          <p:txBody>
            <a:bodyPr wrap="none" rtlCol="0">
              <a:spAutoFit/>
            </a:bodyPr>
            <a:lstStyle/>
            <a:p>
              <a:r>
                <a:rPr kumimoji="1" lang="en-US" altLang="ja-JP" sz="2000" dirty="0" smtClean="0"/>
                <a:t>Focal Plane</a:t>
              </a:r>
              <a:endParaRPr kumimoji="1" lang="ja-JP" altLang="en-US" sz="2000" dirty="0"/>
            </a:p>
          </p:txBody>
        </p:sp>
        <p:sp>
          <p:nvSpPr>
            <p:cNvPr id="174" name="テキスト ボックス 173"/>
            <p:cNvSpPr txBox="1"/>
            <p:nvPr/>
          </p:nvSpPr>
          <p:spPr>
            <a:xfrm>
              <a:off x="8162834" y="3674859"/>
              <a:ext cx="1334751" cy="559838"/>
            </a:xfrm>
            <a:prstGeom prst="rect">
              <a:avLst/>
            </a:prstGeom>
            <a:noFill/>
          </p:spPr>
          <p:txBody>
            <a:bodyPr wrap="none" rtlCol="0">
              <a:spAutoFit/>
            </a:bodyPr>
            <a:lstStyle/>
            <a:p>
              <a:r>
                <a:rPr kumimoji="1" lang="en-US" altLang="ja-JP" sz="2000" dirty="0" smtClean="0"/>
                <a:t>Detector</a:t>
              </a:r>
            </a:p>
          </p:txBody>
        </p:sp>
      </p:grpSp>
      <p:sp>
        <p:nvSpPr>
          <p:cNvPr id="14" name="正方形/長方形 13"/>
          <p:cNvSpPr/>
          <p:nvPr/>
        </p:nvSpPr>
        <p:spPr>
          <a:xfrm>
            <a:off x="319188" y="5270402"/>
            <a:ext cx="29700000" cy="2308324"/>
          </a:xfrm>
          <a:prstGeom prst="rect">
            <a:avLst/>
          </a:prstGeom>
          <a:solidFill>
            <a:schemeClr val="bg1">
              <a:alpha val="40000"/>
            </a:schemeClr>
          </a:solidFill>
        </p:spPr>
        <p:txBody>
          <a:bodyPr wrap="square">
            <a:spAutoFit/>
          </a:bodyPr>
          <a:lstStyle/>
          <a:p>
            <a:pPr algn="just"/>
            <a:r>
              <a:rPr lang="ja-JP" altLang="en-US" sz="3600" dirty="0" smtClean="0"/>
              <a:t>ドーム</a:t>
            </a:r>
            <a:r>
              <a:rPr lang="ja-JP" altLang="en-US" sz="3600" dirty="0"/>
              <a:t>ふじ</a:t>
            </a:r>
            <a:r>
              <a:rPr lang="ja-JP" altLang="en-US" sz="3600" dirty="0" smtClean="0"/>
              <a:t>基地は</a:t>
            </a:r>
            <a:r>
              <a:rPr lang="ja-JP" altLang="en-US" sz="3600" dirty="0"/>
              <a:t>その特異な</a:t>
            </a:r>
            <a:r>
              <a:rPr lang="ja-JP" altLang="en-US" sz="3600" dirty="0" smtClean="0"/>
              <a:t>自然環境</a:t>
            </a:r>
            <a:r>
              <a:rPr lang="ja-JP" altLang="en-US" sz="3600" dirty="0"/>
              <a:t>によって地球上で最も天体観測に優れていると考えられている</a:t>
            </a:r>
            <a:r>
              <a:rPr lang="ja-JP" altLang="en-US" sz="3600" dirty="0" smtClean="0"/>
              <a:t>。</a:t>
            </a:r>
            <a:r>
              <a:rPr lang="ja-JP" altLang="en-US" sz="3600" dirty="0" smtClean="0"/>
              <a:t>これらを観測的</a:t>
            </a:r>
            <a:r>
              <a:rPr lang="ja-JP" altLang="en-US" sz="3600" dirty="0" smtClean="0"/>
              <a:t>に証明</a:t>
            </a:r>
            <a:r>
              <a:rPr lang="ja-JP" altLang="en-US" sz="3600" dirty="0" smtClean="0"/>
              <a:t>して将来</a:t>
            </a:r>
            <a:r>
              <a:rPr lang="ja-JP" altLang="en-US" sz="3600" dirty="0"/>
              <a:t>の大型望遠鏡建設を推進する</a:t>
            </a:r>
            <a:r>
              <a:rPr lang="ja-JP" altLang="en-US" sz="3600" dirty="0" smtClean="0"/>
              <a:t>為</a:t>
            </a:r>
            <a:r>
              <a:rPr lang="ja-JP" altLang="en-US" sz="3600" dirty="0" smtClean="0"/>
              <a:t>に、我々は南極</a:t>
            </a:r>
            <a:r>
              <a:rPr lang="ja-JP" altLang="en-US" sz="3600" dirty="0"/>
              <a:t>天文</a:t>
            </a:r>
            <a:r>
              <a:rPr lang="ja-JP" altLang="en-US" sz="3600" dirty="0" smtClean="0"/>
              <a:t>コンソーシアム（代表</a:t>
            </a:r>
            <a:r>
              <a:rPr lang="en-US" altLang="ja-JP" sz="3600" dirty="0"/>
              <a:t>:</a:t>
            </a:r>
            <a:r>
              <a:rPr lang="ja-JP" altLang="en-US" sz="3600" dirty="0"/>
              <a:t>中井直</a:t>
            </a:r>
            <a:r>
              <a:rPr lang="ja-JP" altLang="en-US" sz="3600" dirty="0" smtClean="0"/>
              <a:t>正</a:t>
            </a:r>
            <a:r>
              <a:rPr lang="ja-JP" altLang="en-US" sz="3600" dirty="0"/>
              <a:t>）</a:t>
            </a:r>
            <a:r>
              <a:rPr lang="ja-JP" altLang="en-US" sz="3600" dirty="0" smtClean="0"/>
              <a:t>を</a:t>
            </a:r>
            <a:r>
              <a:rPr lang="ja-JP" altLang="en-US" sz="3600" dirty="0"/>
              <a:t>結成</a:t>
            </a:r>
            <a:r>
              <a:rPr lang="ja-JP" altLang="en-US" sz="3600" dirty="0" smtClean="0"/>
              <a:t>して</a:t>
            </a:r>
            <a:r>
              <a:rPr lang="ja-JP" altLang="en-US" sz="3600" dirty="0"/>
              <a:t>これまで継続してドームふじ基地の天文観測の条件調査と観測機器の開発を行ってきた</a:t>
            </a:r>
            <a:r>
              <a:rPr lang="ja-JP" altLang="en-US" sz="3600" dirty="0" smtClean="0"/>
              <a:t>。本ポスター講演では</a:t>
            </a:r>
            <a:r>
              <a:rPr lang="en-US" altLang="ja-JP" sz="3600" dirty="0" smtClean="0"/>
              <a:t>52</a:t>
            </a:r>
            <a:r>
              <a:rPr lang="ja-JP" altLang="en-US" sz="3600" dirty="0" smtClean="0"/>
              <a:t>次隊で実施したサイト調査の結果を示すと共に、今後</a:t>
            </a:r>
            <a:r>
              <a:rPr lang="en-US" altLang="ja-JP" sz="3600" dirty="0" smtClean="0"/>
              <a:t>2013</a:t>
            </a:r>
            <a:r>
              <a:rPr lang="ja-JP" altLang="en-US" sz="3600" dirty="0" smtClean="0"/>
              <a:t>年</a:t>
            </a:r>
            <a:r>
              <a:rPr lang="en-US" altLang="ja-JP" sz="3600" dirty="0"/>
              <a:t>3</a:t>
            </a:r>
            <a:r>
              <a:rPr lang="ja-JP" altLang="en-US" sz="3600" dirty="0" smtClean="0"/>
              <a:t>月中旬</a:t>
            </a:r>
            <a:r>
              <a:rPr lang="ja-JP" altLang="en-US" sz="3600" dirty="0" smtClean="0"/>
              <a:t>～</a:t>
            </a:r>
            <a:r>
              <a:rPr lang="en-US" altLang="ja-JP" sz="3600" dirty="0"/>
              <a:t>9</a:t>
            </a:r>
            <a:r>
              <a:rPr lang="ja-JP" altLang="en-US" sz="3600" dirty="0" smtClean="0"/>
              <a:t>月中旬にかけて実施を計画する南極</a:t>
            </a:r>
            <a:r>
              <a:rPr lang="en-US" altLang="ja-JP" sz="3600" dirty="0" smtClean="0"/>
              <a:t>40cm</a:t>
            </a:r>
            <a:r>
              <a:rPr lang="ja-JP" altLang="en-US" sz="3600" dirty="0" smtClean="0"/>
              <a:t>赤外線</a:t>
            </a:r>
            <a:r>
              <a:rPr lang="ja-JP" altLang="en-US" sz="3600" dirty="0"/>
              <a:t>望遠鏡を用いたドームふじ基地での冬期</a:t>
            </a:r>
            <a:r>
              <a:rPr lang="ja-JP" altLang="en-US" sz="3600" dirty="0" smtClean="0"/>
              <a:t>無人リモート赤外線</a:t>
            </a:r>
            <a:r>
              <a:rPr lang="ja-JP" altLang="en-US" sz="3600" dirty="0"/>
              <a:t>天体</a:t>
            </a:r>
            <a:r>
              <a:rPr lang="ja-JP" altLang="en-US" sz="3600" dirty="0" smtClean="0"/>
              <a:t>観測について議論する。</a:t>
            </a:r>
            <a:endParaRPr lang="ja-JP" altLang="en-US" sz="3600" dirty="0"/>
          </a:p>
        </p:txBody>
      </p:sp>
      <p:sp>
        <p:nvSpPr>
          <p:cNvPr id="184" name="テキスト ボックス 183"/>
          <p:cNvSpPr txBox="1"/>
          <p:nvPr/>
        </p:nvSpPr>
        <p:spPr>
          <a:xfrm>
            <a:off x="288000" y="19892094"/>
            <a:ext cx="14688000" cy="707886"/>
          </a:xfrm>
          <a:prstGeom prst="rect">
            <a:avLst/>
          </a:prstGeom>
          <a:solidFill>
            <a:srgbClr val="FFFF00"/>
          </a:solidFill>
          <a:ln>
            <a:solidFill>
              <a:schemeClr val="tx1"/>
            </a:solidFill>
          </a:ln>
        </p:spPr>
        <p:txBody>
          <a:bodyPr wrap="square" rtlCol="0">
            <a:spAutoFit/>
          </a:bodyPr>
          <a:lstStyle/>
          <a:p>
            <a:r>
              <a:rPr kumimoji="1" lang="en-US" altLang="ja-JP" sz="4000" dirty="0" smtClean="0">
                <a:solidFill>
                  <a:sysClr val="windowText" lastClr="000000"/>
                </a:solidFill>
              </a:rPr>
              <a:t>  </a:t>
            </a:r>
            <a:r>
              <a:rPr lang="en-US" altLang="ja-JP" sz="4000" dirty="0">
                <a:solidFill>
                  <a:sysClr val="windowText" lastClr="000000"/>
                </a:solidFill>
              </a:rPr>
              <a:t> 2</a:t>
            </a:r>
            <a:r>
              <a:rPr lang="en-US" altLang="ja-JP" sz="4000" dirty="0" smtClean="0">
                <a:solidFill>
                  <a:sysClr val="windowText" lastClr="000000"/>
                </a:solidFill>
              </a:rPr>
              <a:t>.</a:t>
            </a:r>
            <a:r>
              <a:rPr lang="ja-JP" altLang="en-US" sz="4000" dirty="0" smtClean="0">
                <a:solidFill>
                  <a:sysClr val="windowText" lastClr="000000"/>
                </a:solidFill>
              </a:rPr>
              <a:t>　</a:t>
            </a:r>
            <a:r>
              <a:rPr lang="en-US" altLang="ja-JP" sz="4000" dirty="0" smtClean="0">
                <a:solidFill>
                  <a:sysClr val="windowText" lastClr="000000"/>
                </a:solidFill>
              </a:rPr>
              <a:t>52</a:t>
            </a:r>
            <a:r>
              <a:rPr lang="ja-JP" altLang="en-US" sz="4000" dirty="0" smtClean="0">
                <a:solidFill>
                  <a:sysClr val="windowText" lastClr="000000"/>
                </a:solidFill>
              </a:rPr>
              <a:t>次隊で分かった</a:t>
            </a:r>
            <a:r>
              <a:rPr lang="ja-JP" altLang="en-US" sz="4000" dirty="0">
                <a:solidFill>
                  <a:sysClr val="windowText" lastClr="000000"/>
                </a:solidFill>
              </a:rPr>
              <a:t>ドームふじ基地の観測条件</a:t>
            </a:r>
            <a:endParaRPr kumimoji="1" lang="ja-JP" altLang="en-US" sz="4000" dirty="0">
              <a:solidFill>
                <a:sysClr val="windowText" lastClr="000000"/>
              </a:solidFill>
            </a:endParaRPr>
          </a:p>
        </p:txBody>
      </p:sp>
      <p:sp>
        <p:nvSpPr>
          <p:cNvPr id="183" name="正方形/長方形 182"/>
          <p:cNvSpPr/>
          <p:nvPr/>
        </p:nvSpPr>
        <p:spPr>
          <a:xfrm>
            <a:off x="288000" y="20599980"/>
            <a:ext cx="14687999" cy="216825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S16 </a:t>
            </a:r>
            <a:r>
              <a:rPr lang="ja-JP" altLang="en-US" dirty="0" smtClean="0"/>
              <a:t>→</a:t>
            </a:r>
            <a:r>
              <a:rPr lang="ja-JP" altLang="en-US" sz="8800" dirty="0"/>
              <a:t>グ</a:t>
            </a:r>
            <a:r>
              <a:rPr lang="ja-JP" altLang="en-US" dirty="0" smtClean="0"/>
              <a:t>ドーム</a:t>
            </a:r>
            <a:r>
              <a:rPr lang="ja-JP" altLang="en-US" dirty="0"/>
              <a:t>ふじ基地 → </a:t>
            </a:r>
            <a:r>
              <a:rPr lang="en-US" altLang="ja-JP" dirty="0"/>
              <a:t>S16 (</a:t>
            </a:r>
            <a:r>
              <a:rPr lang="ja-JP" altLang="en-US" dirty="0"/>
              <a:t> </a:t>
            </a:r>
            <a:r>
              <a:rPr lang="en-US" altLang="ja-JP" dirty="0"/>
              <a:t>+ </a:t>
            </a:r>
            <a:r>
              <a:rPr lang="ja-JP" altLang="en-US" dirty="0"/>
              <a:t>しらせ船上 </a:t>
            </a:r>
            <a:r>
              <a:rPr lang="en-US" altLang="ja-JP" dirty="0"/>
              <a:t>)</a:t>
            </a:r>
            <a:r>
              <a:rPr lang="ja-JP" altLang="en-US" dirty="0"/>
              <a:t>で水蒸気量の観測を実施</a:t>
            </a:r>
          </a:p>
        </p:txBody>
      </p:sp>
      <p:sp>
        <p:nvSpPr>
          <p:cNvPr id="27" name="正方形/長方形 26"/>
          <p:cNvSpPr/>
          <p:nvPr/>
        </p:nvSpPr>
        <p:spPr>
          <a:xfrm>
            <a:off x="15300000" y="8591885"/>
            <a:ext cx="14688000" cy="197971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88000" y="8591886"/>
            <a:ext cx="14688000" cy="10868160"/>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28" name="正方形/長方形 27"/>
          <p:cNvSpPr/>
          <p:nvPr/>
        </p:nvSpPr>
        <p:spPr>
          <a:xfrm>
            <a:off x="15300000" y="29613173"/>
            <a:ext cx="14688000" cy="7344817"/>
          </a:xfrm>
          <a:prstGeom prst="rect">
            <a:avLst/>
          </a:prstGeom>
          <a:solidFill>
            <a:schemeClr val="bg1">
              <a:alpha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0" y="1684230"/>
            <a:ext cx="30279975" cy="1785104"/>
          </a:xfrm>
          <a:prstGeom prst="rect">
            <a:avLst/>
          </a:prstGeom>
        </p:spPr>
        <p:txBody>
          <a:bodyPr wrap="square">
            <a:spAutoFit/>
          </a:bodyPr>
          <a:lstStyle/>
          <a:p>
            <a:pPr algn="ctr"/>
            <a:r>
              <a:rPr lang="ja-JP" altLang="en-US" sz="10900" b="1" dirty="0"/>
              <a:t>南極ドームふじ基地での冬期無人赤外線天体観測</a:t>
            </a:r>
          </a:p>
        </p:txBody>
      </p:sp>
      <p:sp>
        <p:nvSpPr>
          <p:cNvPr id="6" name="正方形/長方形 5"/>
          <p:cNvSpPr/>
          <p:nvPr/>
        </p:nvSpPr>
        <p:spPr>
          <a:xfrm>
            <a:off x="5238000" y="3990520"/>
            <a:ext cx="19800000" cy="707886"/>
          </a:xfrm>
          <a:prstGeom prst="rect">
            <a:avLst/>
          </a:prstGeom>
          <a:solidFill>
            <a:srgbClr val="FFFF00"/>
          </a:solidFill>
          <a:ln w="9525">
            <a:solidFill>
              <a:schemeClr val="tx1"/>
            </a:solidFill>
          </a:ln>
        </p:spPr>
        <p:txBody>
          <a:bodyPr wrap="square">
            <a:spAutoFit/>
          </a:bodyPr>
          <a:lstStyle/>
          <a:p>
            <a:pPr algn="ctr"/>
            <a:r>
              <a:rPr lang="zh-TW" altLang="en-US" sz="4000" dirty="0">
                <a:solidFill>
                  <a:sysClr val="windowText" lastClr="000000"/>
                </a:solidFill>
                <a:ea typeface="ＭＳ Ｐゴシック" pitchFamily="50" charset="-128"/>
              </a:rPr>
              <a:t>○沖田</a:t>
            </a:r>
            <a:r>
              <a:rPr lang="zh-TW" altLang="en-US" sz="4000" dirty="0" smtClean="0">
                <a:solidFill>
                  <a:sysClr val="windowText" lastClr="000000"/>
                </a:solidFill>
                <a:ea typeface="ＭＳ Ｐゴシック" pitchFamily="50" charset="-128"/>
              </a:rPr>
              <a:t>博文</a:t>
            </a:r>
            <a:r>
              <a:rPr lang="ja-JP" altLang="en-US" sz="4000" dirty="0">
                <a:solidFill>
                  <a:sysClr val="windowText" lastClr="000000"/>
                </a:solidFill>
                <a:ea typeface="ＭＳ Ｐゴシック" pitchFamily="50" charset="-128"/>
              </a:rPr>
              <a:t>（</a:t>
            </a:r>
            <a:r>
              <a:rPr lang="zh-TW" altLang="en-US" sz="4000" dirty="0" smtClean="0">
                <a:solidFill>
                  <a:sysClr val="windowText" lastClr="000000"/>
                </a:solidFill>
                <a:ea typeface="ＭＳ Ｐゴシック" pitchFamily="50" charset="-128"/>
              </a:rPr>
              <a:t>東北大学</a:t>
            </a:r>
            <a:r>
              <a:rPr lang="ja-JP" altLang="en-US" sz="4000" dirty="0">
                <a:solidFill>
                  <a:sysClr val="windowText" lastClr="000000"/>
                </a:solidFill>
                <a:ea typeface="ＭＳ Ｐゴシック" pitchFamily="50" charset="-128"/>
              </a:rPr>
              <a:t>）</a:t>
            </a:r>
            <a:r>
              <a:rPr lang="ja-JP" altLang="en-US" sz="4000" dirty="0" smtClean="0">
                <a:solidFill>
                  <a:sysClr val="windowText" lastClr="000000"/>
                </a:solidFill>
                <a:ea typeface="ＭＳ Ｐゴシック" pitchFamily="50" charset="-128"/>
              </a:rPr>
              <a:t>、</a:t>
            </a:r>
            <a:r>
              <a:rPr lang="zh-TW" altLang="en-US" sz="4000" dirty="0" smtClean="0">
                <a:solidFill>
                  <a:sysClr val="windowText" lastClr="000000"/>
                </a:solidFill>
                <a:ea typeface="ＭＳ Ｐゴシック" pitchFamily="50" charset="-128"/>
              </a:rPr>
              <a:t>小山拓也</a:t>
            </a:r>
            <a:r>
              <a:rPr lang="ja-JP" altLang="en-US" sz="4000" dirty="0">
                <a:solidFill>
                  <a:sysClr val="windowText" lastClr="000000"/>
                </a:solidFill>
                <a:ea typeface="ＭＳ Ｐゴシック" pitchFamily="50" charset="-128"/>
              </a:rPr>
              <a:t>（</a:t>
            </a:r>
            <a:r>
              <a:rPr lang="zh-TW" altLang="en-US" sz="4000" dirty="0" smtClean="0">
                <a:solidFill>
                  <a:sysClr val="windowText" lastClr="000000"/>
                </a:solidFill>
                <a:ea typeface="ＭＳ Ｐゴシック" pitchFamily="50" charset="-128"/>
              </a:rPr>
              <a:t>東北大学</a:t>
            </a:r>
            <a:r>
              <a:rPr lang="en-US" altLang="zh-TW" sz="4000" dirty="0" smtClean="0">
                <a:solidFill>
                  <a:sysClr val="windowText" lastClr="000000"/>
                </a:solidFill>
                <a:ea typeface="ＭＳ Ｐゴシック" pitchFamily="50" charset="-128"/>
              </a:rPr>
              <a:t>/53</a:t>
            </a:r>
            <a:r>
              <a:rPr lang="zh-TW" altLang="en-US" sz="4000" dirty="0" smtClean="0">
                <a:solidFill>
                  <a:sysClr val="windowText" lastClr="000000"/>
                </a:solidFill>
                <a:ea typeface="ＭＳ Ｐゴシック" pitchFamily="50" charset="-128"/>
              </a:rPr>
              <a:t>次越冬隊</a:t>
            </a:r>
            <a:r>
              <a:rPr lang="ja-JP" altLang="en-US" sz="4000" dirty="0" smtClean="0">
                <a:solidFill>
                  <a:sysClr val="windowText" lastClr="000000"/>
                </a:solidFill>
                <a:ea typeface="ＭＳ Ｐゴシック" pitchFamily="50" charset="-128"/>
              </a:rPr>
              <a:t>）</a:t>
            </a:r>
            <a:r>
              <a:rPr lang="ja-JP" altLang="en-US" sz="4000" dirty="0" smtClean="0">
                <a:solidFill>
                  <a:sysClr val="windowText" lastClr="000000"/>
                </a:solidFill>
                <a:ea typeface="ＭＳ Ｐゴシック" pitchFamily="50" charset="-128"/>
              </a:rPr>
              <a:t>、</a:t>
            </a:r>
            <a:r>
              <a:rPr lang="zh-TW" altLang="en-US" sz="4000" dirty="0" smtClean="0">
                <a:solidFill>
                  <a:sysClr val="windowText" lastClr="000000"/>
                </a:solidFill>
                <a:ea typeface="ＭＳ Ｐゴシック" pitchFamily="50" charset="-128"/>
              </a:rPr>
              <a:t>市川</a:t>
            </a:r>
            <a:r>
              <a:rPr lang="zh-TW" altLang="en-US" sz="4000" dirty="0" smtClean="0">
                <a:solidFill>
                  <a:sysClr val="windowText" lastClr="000000"/>
                </a:solidFill>
                <a:ea typeface="ＭＳ Ｐゴシック" pitchFamily="50" charset="-128"/>
              </a:rPr>
              <a:t>隆</a:t>
            </a:r>
            <a:r>
              <a:rPr lang="ja-JP" altLang="en-US" sz="4000" dirty="0">
                <a:solidFill>
                  <a:sysClr val="windowText" lastClr="000000"/>
                </a:solidFill>
                <a:ea typeface="ＭＳ Ｐゴシック" pitchFamily="50" charset="-128"/>
              </a:rPr>
              <a:t>（</a:t>
            </a:r>
            <a:r>
              <a:rPr lang="zh-TW" altLang="en-US" sz="4000" dirty="0" smtClean="0">
                <a:solidFill>
                  <a:sysClr val="windowText" lastClr="000000"/>
                </a:solidFill>
                <a:ea typeface="ＭＳ Ｐゴシック" pitchFamily="50" charset="-128"/>
              </a:rPr>
              <a:t>東北大学</a:t>
            </a:r>
            <a:r>
              <a:rPr lang="ja-JP" altLang="en-US" sz="4000" dirty="0">
                <a:solidFill>
                  <a:sysClr val="windowText" lastClr="000000"/>
                </a:solidFill>
                <a:ea typeface="ＭＳ Ｐゴシック" pitchFamily="50" charset="-128"/>
              </a:rPr>
              <a:t>）</a:t>
            </a:r>
            <a:endParaRPr lang="ja-JP" altLang="en-US" sz="4000" dirty="0">
              <a:solidFill>
                <a:sysClr val="windowText" lastClr="000000"/>
              </a:solidFill>
              <a:ea typeface="ＭＳ Ｐゴシック" pitchFamily="50" charset="-128"/>
            </a:endParaRPr>
          </a:p>
        </p:txBody>
      </p:sp>
      <p:sp>
        <p:nvSpPr>
          <p:cNvPr id="8" name="正方形/長方形 7"/>
          <p:cNvSpPr/>
          <p:nvPr/>
        </p:nvSpPr>
        <p:spPr>
          <a:xfrm>
            <a:off x="288000" y="288000"/>
            <a:ext cx="2694969" cy="1200329"/>
          </a:xfrm>
          <a:prstGeom prst="rect">
            <a:avLst/>
          </a:prstGeom>
          <a:solidFill>
            <a:schemeClr val="bg1">
              <a:alpha val="40000"/>
            </a:schemeClr>
          </a:solidFill>
        </p:spPr>
        <p:txBody>
          <a:bodyPr wrap="none">
            <a:spAutoFit/>
          </a:bodyPr>
          <a:lstStyle/>
          <a:p>
            <a:r>
              <a:rPr lang="en-US" altLang="ja-JP" sz="7200" b="1" dirty="0"/>
              <a:t>V233</a:t>
            </a:r>
            <a:r>
              <a:rPr lang="ja-JP" altLang="en-US" sz="7200" b="1" dirty="0" smtClean="0"/>
              <a:t>ｂ</a:t>
            </a:r>
            <a:endParaRPr lang="ja-JP" altLang="en-US" sz="6000" b="1" dirty="0"/>
          </a:p>
        </p:txBody>
      </p:sp>
      <p:sp>
        <p:nvSpPr>
          <p:cNvPr id="9" name="正方形/長方形 8"/>
          <p:cNvSpPr/>
          <p:nvPr/>
        </p:nvSpPr>
        <p:spPr>
          <a:xfrm>
            <a:off x="23564923" y="241832"/>
            <a:ext cx="6429965" cy="646331"/>
          </a:xfrm>
          <a:prstGeom prst="rect">
            <a:avLst/>
          </a:prstGeom>
          <a:solidFill>
            <a:schemeClr val="bg1">
              <a:alpha val="40000"/>
            </a:schemeClr>
          </a:solidFill>
        </p:spPr>
        <p:txBody>
          <a:bodyPr wrap="none">
            <a:spAutoFit/>
          </a:bodyPr>
          <a:lstStyle/>
          <a:p>
            <a:r>
              <a:rPr lang="ja-JP" altLang="en-US" sz="3600" dirty="0" smtClean="0"/>
              <a:t>日本天文学会</a:t>
            </a:r>
            <a:r>
              <a:rPr lang="en-US" altLang="ja-JP" sz="3600" dirty="0" smtClean="0"/>
              <a:t>2012</a:t>
            </a:r>
            <a:r>
              <a:rPr lang="ja-JP" altLang="en-US" sz="3600" dirty="0" smtClean="0"/>
              <a:t>年春季年会</a:t>
            </a:r>
            <a:endParaRPr lang="ja-JP" altLang="en-US" sz="3200" dirty="0">
              <a:ea typeface="ＭＳ Ｐゴシック" pitchFamily="50" charset="-128"/>
            </a:endParaRPr>
          </a:p>
        </p:txBody>
      </p:sp>
      <p:pic>
        <p:nvPicPr>
          <p:cNvPr id="10" name="Picture 3" descr="C:\Private\南極写真\jpg_内陸旅行\DSC_731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6732" t="28854" r="25975" b="35573"/>
          <a:stretch/>
        </p:blipFill>
        <p:spPr bwMode="auto">
          <a:xfrm>
            <a:off x="27790633" y="3474270"/>
            <a:ext cx="1275766" cy="162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3" descr="学章"/>
          <p:cNvPicPr>
            <a:picLocks noChangeAspect="1" noChangeArrowheads="1"/>
          </p:cNvPicPr>
          <p:nvPr/>
        </p:nvPicPr>
        <p:blipFill>
          <a:blip r:embed="rId5" cstate="print"/>
          <a:srcRect l="25696" r="51820"/>
          <a:stretch>
            <a:fillRect/>
          </a:stretch>
        </p:blipFill>
        <p:spPr bwMode="auto">
          <a:xfrm>
            <a:off x="25911853" y="3474270"/>
            <a:ext cx="1429423" cy="1620000"/>
          </a:xfrm>
          <a:prstGeom prst="rect">
            <a:avLst/>
          </a:prstGeom>
          <a:blipFill dpi="0" rotWithShape="1">
            <a:blip r:embed="rId6">
              <a:alphaModFix amt="2000"/>
            </a:blip>
            <a:srcRect/>
            <a:tile tx="0" ty="0" sx="100000" sy="100000" flip="none" algn="tl"/>
          </a:blipFill>
        </p:spPr>
      </p:pic>
      <p:sp>
        <p:nvSpPr>
          <p:cNvPr id="21" name="テキスト ボックス 20"/>
          <p:cNvSpPr txBox="1"/>
          <p:nvPr/>
        </p:nvSpPr>
        <p:spPr>
          <a:xfrm>
            <a:off x="15300000" y="28905287"/>
            <a:ext cx="14688000" cy="707886"/>
          </a:xfrm>
          <a:prstGeom prst="rect">
            <a:avLst/>
          </a:prstGeom>
          <a:solidFill>
            <a:srgbClr val="FFFF00"/>
          </a:solidFill>
          <a:ln>
            <a:solidFill>
              <a:schemeClr val="tx1"/>
            </a:solidFill>
          </a:ln>
        </p:spPr>
        <p:txBody>
          <a:bodyPr wrap="square" rtlCol="0">
            <a:spAutoFit/>
          </a:bodyPr>
          <a:lstStyle/>
          <a:p>
            <a:r>
              <a:rPr kumimoji="1" lang="en-US" altLang="ja-JP" sz="4000" dirty="0" smtClean="0">
                <a:solidFill>
                  <a:sysClr val="windowText" lastClr="000000"/>
                </a:solidFill>
              </a:rPr>
              <a:t>  </a:t>
            </a:r>
            <a:r>
              <a:rPr kumimoji="1" lang="en-US" altLang="ja-JP" sz="4000" dirty="0" smtClean="0">
                <a:solidFill>
                  <a:sysClr val="windowText" lastClr="000000"/>
                </a:solidFill>
              </a:rPr>
              <a:t>4.</a:t>
            </a:r>
            <a:r>
              <a:rPr kumimoji="1" lang="ja-JP" altLang="en-US" sz="4000" dirty="0" smtClean="0">
                <a:solidFill>
                  <a:sysClr val="windowText" lastClr="000000"/>
                </a:solidFill>
              </a:rPr>
              <a:t>　</a:t>
            </a:r>
            <a:r>
              <a:rPr kumimoji="1" lang="en-US" altLang="ja-JP" sz="4000" dirty="0" smtClean="0">
                <a:solidFill>
                  <a:sysClr val="windowText" lastClr="000000"/>
                </a:solidFill>
              </a:rPr>
              <a:t>40cm</a:t>
            </a:r>
            <a:r>
              <a:rPr kumimoji="1" lang="ja-JP" altLang="en-US" sz="4000" dirty="0" smtClean="0">
                <a:solidFill>
                  <a:sysClr val="windowText" lastClr="000000"/>
                </a:solidFill>
              </a:rPr>
              <a:t>赤外線望遠鏡による観測計画</a:t>
            </a:r>
            <a:endParaRPr kumimoji="1" lang="ja-JP" altLang="en-US" sz="4000" dirty="0">
              <a:solidFill>
                <a:sysClr val="windowText" lastClr="000000"/>
              </a:solidFill>
            </a:endParaRPr>
          </a:p>
        </p:txBody>
      </p:sp>
      <p:sp>
        <p:nvSpPr>
          <p:cNvPr id="17" name="テキスト ボックス 16"/>
          <p:cNvSpPr txBox="1"/>
          <p:nvPr/>
        </p:nvSpPr>
        <p:spPr>
          <a:xfrm>
            <a:off x="288000" y="7884000"/>
            <a:ext cx="14688000" cy="707886"/>
          </a:xfrm>
          <a:prstGeom prst="rect">
            <a:avLst/>
          </a:prstGeom>
          <a:solidFill>
            <a:srgbClr val="FFFF00"/>
          </a:solidFill>
          <a:ln w="9525">
            <a:solidFill>
              <a:schemeClr val="tx1"/>
            </a:solidFill>
          </a:ln>
        </p:spPr>
        <p:txBody>
          <a:bodyPr wrap="square" rtlCol="0">
            <a:spAutoFit/>
          </a:bodyPr>
          <a:lstStyle/>
          <a:p>
            <a:r>
              <a:rPr lang="en-US" altLang="ja-JP" sz="4000" dirty="0">
                <a:solidFill>
                  <a:sysClr val="windowText" lastClr="000000"/>
                </a:solidFill>
              </a:rPr>
              <a:t> </a:t>
            </a:r>
            <a:r>
              <a:rPr lang="en-US" altLang="ja-JP" sz="4000" dirty="0" smtClean="0">
                <a:solidFill>
                  <a:sysClr val="windowText" lastClr="000000"/>
                </a:solidFill>
              </a:rPr>
              <a:t> </a:t>
            </a:r>
            <a:r>
              <a:rPr kumimoji="1" lang="en-US" altLang="ja-JP" sz="4000" dirty="0" smtClean="0">
                <a:solidFill>
                  <a:sysClr val="windowText" lastClr="000000"/>
                </a:solidFill>
              </a:rPr>
              <a:t>1</a:t>
            </a:r>
            <a:r>
              <a:rPr kumimoji="1" lang="en-US" altLang="ja-JP" sz="4000" dirty="0" smtClean="0">
                <a:solidFill>
                  <a:sysClr val="windowText" lastClr="000000"/>
                </a:solidFill>
              </a:rPr>
              <a:t>.</a:t>
            </a:r>
            <a:r>
              <a:rPr kumimoji="1" lang="ja-JP" altLang="en-US" sz="4000" dirty="0" smtClean="0">
                <a:solidFill>
                  <a:sysClr val="windowText" lastClr="000000"/>
                </a:solidFill>
              </a:rPr>
              <a:t>　天体</a:t>
            </a:r>
            <a:r>
              <a:rPr kumimoji="1" lang="ja-JP" altLang="en-US" sz="4000" dirty="0" smtClean="0">
                <a:solidFill>
                  <a:sysClr val="windowText" lastClr="000000"/>
                </a:solidFill>
              </a:rPr>
              <a:t>サイトとしての</a:t>
            </a:r>
            <a:r>
              <a:rPr kumimoji="1" lang="ja-JP" altLang="en-US" sz="4000" dirty="0" smtClean="0">
                <a:solidFill>
                  <a:sysClr val="windowText" lastClr="000000"/>
                </a:solidFill>
              </a:rPr>
              <a:t>南極ドームふじ基地</a:t>
            </a:r>
            <a:endParaRPr kumimoji="1" lang="ja-JP" altLang="en-US" sz="4000" dirty="0">
              <a:solidFill>
                <a:sysClr val="windowText" lastClr="000000"/>
              </a:solidFill>
            </a:endParaRPr>
          </a:p>
        </p:txBody>
      </p:sp>
      <p:sp>
        <p:nvSpPr>
          <p:cNvPr id="22" name="テキスト ボックス 21"/>
          <p:cNvSpPr txBox="1"/>
          <p:nvPr/>
        </p:nvSpPr>
        <p:spPr>
          <a:xfrm>
            <a:off x="15300000" y="7884000"/>
            <a:ext cx="14688000" cy="707886"/>
          </a:xfrm>
          <a:prstGeom prst="rect">
            <a:avLst/>
          </a:prstGeom>
          <a:solidFill>
            <a:srgbClr val="FFFF00"/>
          </a:solidFill>
          <a:ln w="9525">
            <a:solidFill>
              <a:schemeClr val="tx1"/>
            </a:solidFill>
          </a:ln>
        </p:spPr>
        <p:txBody>
          <a:bodyPr wrap="square" rtlCol="0">
            <a:spAutoFit/>
          </a:bodyPr>
          <a:lstStyle/>
          <a:p>
            <a:r>
              <a:rPr kumimoji="1" lang="en-US" altLang="ja-JP" sz="4000" dirty="0" smtClean="0">
                <a:solidFill>
                  <a:sysClr val="windowText" lastClr="000000"/>
                </a:solidFill>
              </a:rPr>
              <a:t>  </a:t>
            </a:r>
            <a:r>
              <a:rPr kumimoji="1" lang="en-US" altLang="ja-JP" sz="4000" dirty="0" smtClean="0">
                <a:solidFill>
                  <a:sysClr val="windowText" lastClr="000000"/>
                </a:solidFill>
              </a:rPr>
              <a:t>3.</a:t>
            </a:r>
            <a:r>
              <a:rPr kumimoji="1" lang="ja-JP" altLang="en-US" sz="4000" dirty="0" smtClean="0">
                <a:solidFill>
                  <a:sysClr val="windowText" lastClr="000000"/>
                </a:solidFill>
              </a:rPr>
              <a:t>　今後のサイト調査と赤外線天体観測</a:t>
            </a:r>
            <a:endParaRPr kumimoji="1" lang="ja-JP" altLang="en-US" sz="4000" dirty="0">
              <a:solidFill>
                <a:sysClr val="windowText" lastClr="000000"/>
              </a:solidFill>
            </a:endParaRPr>
          </a:p>
        </p:txBody>
      </p:sp>
      <p:pic>
        <p:nvPicPr>
          <p:cNvPr id="140" name="Picture 2" descr="F:\D1\2010_05_SPIE\Oral_presentation\fig1.jpg"/>
          <p:cNvPicPr>
            <a:picLocks noChangeAspect="1" noChangeArrowheads="1"/>
          </p:cNvPicPr>
          <p:nvPr/>
        </p:nvPicPr>
        <p:blipFill>
          <a:blip r:embed="rId7" cstate="print"/>
          <a:srcRect/>
          <a:stretch>
            <a:fillRect/>
          </a:stretch>
        </p:blipFill>
        <p:spPr bwMode="auto">
          <a:xfrm>
            <a:off x="9723385" y="9074256"/>
            <a:ext cx="4320000" cy="2962287"/>
          </a:xfrm>
          <a:prstGeom prst="rect">
            <a:avLst/>
          </a:prstGeom>
          <a:noFill/>
        </p:spPr>
      </p:pic>
      <p:sp>
        <p:nvSpPr>
          <p:cNvPr id="141" name="テキスト ボックス 140"/>
          <p:cNvSpPr txBox="1"/>
          <p:nvPr/>
        </p:nvSpPr>
        <p:spPr>
          <a:xfrm>
            <a:off x="9595371" y="12060178"/>
            <a:ext cx="4610097" cy="1323439"/>
          </a:xfrm>
          <a:prstGeom prst="rect">
            <a:avLst/>
          </a:prstGeom>
          <a:noFill/>
        </p:spPr>
        <p:txBody>
          <a:bodyPr wrap="square" rtlCol="0">
            <a:spAutoFit/>
          </a:bodyPr>
          <a:lstStyle/>
          <a:p>
            <a:pPr algn="just"/>
            <a:r>
              <a:rPr kumimoji="1" lang="ja-JP" altLang="en-US" sz="2000" dirty="0" smtClean="0"/>
              <a:t>南極大陸の地図。</a:t>
            </a:r>
            <a:r>
              <a:rPr kumimoji="1" lang="en-US" altLang="ja-JP" sz="2000" dirty="0" smtClean="0"/>
              <a:t>Dome</a:t>
            </a:r>
            <a:r>
              <a:rPr kumimoji="1" lang="ja-JP" altLang="en-US" sz="2000" dirty="0" smtClean="0"/>
              <a:t>とは雪が降り積もって出来た高原上の地形を意味し、ピークはそれぞれ</a:t>
            </a:r>
            <a:r>
              <a:rPr kumimoji="1" lang="en-US" altLang="ja-JP" sz="2000" dirty="0" smtClean="0"/>
              <a:t>A, C, Fuji</a:t>
            </a:r>
            <a:r>
              <a:rPr kumimoji="1" lang="ja-JP" altLang="en-US" sz="2000" dirty="0" smtClean="0"/>
              <a:t>とよばれ基地が建設されている。</a:t>
            </a:r>
            <a:r>
              <a:rPr lang="en-US" altLang="ja-JP" sz="2000" dirty="0"/>
              <a:t>(</a:t>
            </a:r>
            <a:r>
              <a:rPr kumimoji="1" lang="en-US" altLang="ja-JP" sz="2000" dirty="0" smtClean="0"/>
              <a:t>Okita et al . 2010)</a:t>
            </a:r>
            <a:endParaRPr kumimoji="1" lang="ja-JP" altLang="en-US" sz="2000" dirty="0"/>
          </a:p>
        </p:txBody>
      </p:sp>
      <p:sp>
        <p:nvSpPr>
          <p:cNvPr id="142" name="Rectangle 43"/>
          <p:cNvSpPr>
            <a:spLocks noChangeArrowheads="1"/>
          </p:cNvSpPr>
          <p:nvPr/>
        </p:nvSpPr>
        <p:spPr bwMode="auto">
          <a:xfrm>
            <a:off x="1756146" y="9563006"/>
            <a:ext cx="6759105" cy="341632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3600" dirty="0" smtClean="0"/>
              <a:t>・昭和基地から内陸に約</a:t>
            </a:r>
            <a:r>
              <a:rPr lang="en-US" altLang="ja-JP" sz="3600" dirty="0" smtClean="0"/>
              <a:t>1,000km</a:t>
            </a:r>
          </a:p>
          <a:p>
            <a:r>
              <a:rPr lang="ja-JP" altLang="en-US" sz="3600" dirty="0" smtClean="0"/>
              <a:t>・南緯</a:t>
            </a:r>
            <a:r>
              <a:rPr lang="en-US" altLang="ja-JP" sz="3600" dirty="0" smtClean="0"/>
              <a:t>77</a:t>
            </a:r>
            <a:r>
              <a:rPr lang="en-US" altLang="ja-JP" sz="3600" baseline="30000" dirty="0" smtClean="0"/>
              <a:t>O</a:t>
            </a:r>
            <a:r>
              <a:rPr lang="en-US" altLang="ja-JP" sz="3600" dirty="0" smtClean="0"/>
              <a:t>19’</a:t>
            </a:r>
            <a:r>
              <a:rPr lang="ja-JP" altLang="en-US" sz="3600" dirty="0" err="1" smtClean="0"/>
              <a:t>、</a:t>
            </a:r>
            <a:r>
              <a:rPr lang="ja-JP" altLang="en-US" sz="3600" dirty="0" smtClean="0"/>
              <a:t>東経</a:t>
            </a:r>
            <a:r>
              <a:rPr lang="en-US" altLang="ja-JP" sz="3600" dirty="0" smtClean="0"/>
              <a:t>39</a:t>
            </a:r>
            <a:r>
              <a:rPr lang="en-US" altLang="ja-JP" sz="3600" baseline="30000" dirty="0" smtClean="0"/>
              <a:t>O</a:t>
            </a:r>
            <a:r>
              <a:rPr lang="en-US" altLang="ja-JP" sz="3600" dirty="0" smtClean="0"/>
              <a:t>42’</a:t>
            </a:r>
          </a:p>
          <a:p>
            <a:r>
              <a:rPr lang="ja-JP" altLang="en-US" sz="3600" dirty="0" smtClean="0"/>
              <a:t>・標高</a:t>
            </a:r>
            <a:r>
              <a:rPr lang="en-US" altLang="ja-JP" sz="3600" dirty="0" smtClean="0"/>
              <a:t>3,810m</a:t>
            </a:r>
            <a:r>
              <a:rPr lang="ja-JP" altLang="en-US" sz="3600" dirty="0" err="1"/>
              <a:t>、</a:t>
            </a:r>
            <a:r>
              <a:rPr lang="en-US" altLang="ja-JP" sz="3600" dirty="0" smtClean="0"/>
              <a:t>0.6</a:t>
            </a:r>
            <a:r>
              <a:rPr lang="ja-JP" altLang="en-US" sz="3600" dirty="0" smtClean="0"/>
              <a:t>気圧</a:t>
            </a:r>
            <a:endParaRPr lang="en-US" altLang="ja-JP" sz="3600" dirty="0"/>
          </a:p>
          <a:p>
            <a:r>
              <a:rPr lang="ja-JP" altLang="en-US" sz="3600" dirty="0" smtClean="0"/>
              <a:t>・最低</a:t>
            </a:r>
            <a:r>
              <a:rPr lang="ja-JP" altLang="en-US" sz="3600" dirty="0" smtClean="0"/>
              <a:t>気温</a:t>
            </a:r>
            <a:r>
              <a:rPr lang="en-US" altLang="ja-JP" sz="3600" dirty="0" smtClean="0"/>
              <a:t>-</a:t>
            </a:r>
            <a:r>
              <a:rPr lang="en-US" altLang="ja-JP" sz="3600" dirty="0"/>
              <a:t>80</a:t>
            </a:r>
            <a:r>
              <a:rPr lang="ja-JP" altLang="en-US" sz="3600" dirty="0" smtClean="0"/>
              <a:t>℃</a:t>
            </a:r>
            <a:r>
              <a:rPr lang="ja-JP" altLang="en-US" sz="3600" dirty="0"/>
              <a:t>、</a:t>
            </a:r>
            <a:r>
              <a:rPr lang="ja-JP" altLang="en-US" sz="3600" dirty="0" smtClean="0"/>
              <a:t>年平均</a:t>
            </a:r>
            <a:r>
              <a:rPr lang="en-US" altLang="ja-JP" sz="3600" dirty="0" smtClean="0"/>
              <a:t>-54.4</a:t>
            </a:r>
            <a:r>
              <a:rPr lang="ja-JP" altLang="en-US" sz="3600" dirty="0" smtClean="0"/>
              <a:t>℃</a:t>
            </a:r>
            <a:endParaRPr lang="en-US" altLang="ja-JP" sz="3600" dirty="0" smtClean="0"/>
          </a:p>
          <a:p>
            <a:r>
              <a:rPr lang="ja-JP" altLang="en-US" sz="3600" dirty="0" smtClean="0"/>
              <a:t>・常に</a:t>
            </a:r>
            <a:r>
              <a:rPr lang="ja-JP" altLang="en-US" sz="3600" dirty="0"/>
              <a:t>極高気圧帯が卓越し</a:t>
            </a:r>
            <a:r>
              <a:rPr lang="ja-JP" altLang="en-US" sz="3600" dirty="0" smtClean="0"/>
              <a:t>晴天</a:t>
            </a:r>
            <a:endParaRPr lang="en-US" altLang="ja-JP" sz="3600" dirty="0" smtClean="0"/>
          </a:p>
          <a:p>
            <a:r>
              <a:rPr lang="ja-JP" altLang="en-US" sz="3600" dirty="0" smtClean="0"/>
              <a:t>・ブリザード</a:t>
            </a:r>
            <a:r>
              <a:rPr lang="ja-JP" altLang="en-US" sz="3600" dirty="0"/>
              <a:t>は</a:t>
            </a:r>
            <a:r>
              <a:rPr lang="ja-JP" altLang="en-US" sz="3600" dirty="0" smtClean="0"/>
              <a:t>無い</a:t>
            </a:r>
            <a:endParaRPr lang="ja-JP" altLang="en-US" sz="3600" dirty="0"/>
          </a:p>
        </p:txBody>
      </p:sp>
      <p:sp>
        <p:nvSpPr>
          <p:cNvPr id="20" name="テキスト ボックス 19"/>
          <p:cNvSpPr txBox="1"/>
          <p:nvPr/>
        </p:nvSpPr>
        <p:spPr>
          <a:xfrm>
            <a:off x="1049358" y="8802862"/>
            <a:ext cx="3474028" cy="707886"/>
          </a:xfrm>
          <a:prstGeom prst="rect">
            <a:avLst/>
          </a:prstGeom>
          <a:noFill/>
        </p:spPr>
        <p:txBody>
          <a:bodyPr wrap="none" rtlCol="0">
            <a:spAutoFit/>
          </a:bodyPr>
          <a:lstStyle/>
          <a:p>
            <a:r>
              <a:rPr kumimoji="1" lang="ja-JP" altLang="en-US" sz="4000" u="sng" dirty="0" smtClean="0">
                <a:latin typeface="+mn-ea"/>
              </a:rPr>
              <a:t>ドームふじ基地</a:t>
            </a:r>
            <a:endParaRPr kumimoji="1" lang="ja-JP" altLang="en-US" sz="4000" u="sng" dirty="0">
              <a:latin typeface="+mn-ea"/>
            </a:endParaRPr>
          </a:p>
        </p:txBody>
      </p:sp>
      <p:sp>
        <p:nvSpPr>
          <p:cNvPr id="24" name="下矢印 23"/>
          <p:cNvSpPr/>
          <p:nvPr/>
        </p:nvSpPr>
        <p:spPr>
          <a:xfrm>
            <a:off x="3229273" y="13070447"/>
            <a:ext cx="2621682" cy="55695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094471" y="18525683"/>
            <a:ext cx="13110997" cy="646331"/>
          </a:xfrm>
          <a:prstGeom prst="rect">
            <a:avLst/>
          </a:prstGeom>
          <a:noFill/>
          <a:ln>
            <a:solidFill>
              <a:schemeClr val="tx1"/>
            </a:solidFill>
          </a:ln>
        </p:spPr>
        <p:txBody>
          <a:bodyPr wrap="square" rtlCol="0">
            <a:spAutoFit/>
          </a:bodyPr>
          <a:lstStyle/>
          <a:p>
            <a:pPr algn="ctr"/>
            <a:r>
              <a:rPr lang="en-US" altLang="ja-JP" sz="3600" dirty="0" smtClean="0"/>
              <a:t>2006</a:t>
            </a:r>
            <a:r>
              <a:rPr lang="ja-JP" altLang="en-US" sz="3600" dirty="0" smtClean="0"/>
              <a:t>年から継続してサイト調査を実施し</a:t>
            </a:r>
            <a:r>
              <a:rPr lang="ja-JP" altLang="en-US" sz="3600" dirty="0" smtClean="0"/>
              <a:t>これら観測</a:t>
            </a:r>
            <a:r>
              <a:rPr lang="ja-JP" altLang="en-US" sz="3600" dirty="0" smtClean="0"/>
              <a:t>条件を実証中</a:t>
            </a:r>
            <a:endParaRPr kumimoji="1" lang="ja-JP" altLang="en-US" sz="3600" dirty="0"/>
          </a:p>
        </p:txBody>
      </p:sp>
      <p:sp>
        <p:nvSpPr>
          <p:cNvPr id="187" name="テキスト ボックス 186"/>
          <p:cNvSpPr txBox="1"/>
          <p:nvPr/>
        </p:nvSpPr>
        <p:spPr>
          <a:xfrm>
            <a:off x="15578605" y="8903315"/>
            <a:ext cx="9459396" cy="10802957"/>
          </a:xfrm>
          <a:prstGeom prst="rect">
            <a:avLst/>
          </a:prstGeom>
          <a:noFill/>
        </p:spPr>
        <p:txBody>
          <a:bodyPr wrap="square" rtlCol="0">
            <a:spAutoFit/>
          </a:bodyPr>
          <a:lstStyle/>
          <a:p>
            <a:pPr algn="just"/>
            <a:r>
              <a:rPr lang="ja-JP" altLang="en-US" sz="3600" dirty="0" smtClean="0">
                <a:latin typeface="+mn-ea"/>
              </a:rPr>
              <a:t>現在ドームふじ基地は冬期無人となるため太陽の昇らない冬期の天体観測は不可能である</a:t>
            </a:r>
            <a:r>
              <a:rPr lang="ja-JP" altLang="en-US" sz="3600" dirty="0">
                <a:latin typeface="+mn-ea"/>
              </a:rPr>
              <a:t>（</a:t>
            </a:r>
            <a:r>
              <a:rPr lang="en-US" altLang="ja-JP" sz="3600" dirty="0" smtClean="0">
                <a:latin typeface="+mn-ea"/>
              </a:rPr>
              <a:t>2020</a:t>
            </a:r>
            <a:r>
              <a:rPr lang="ja-JP" altLang="en-US" sz="3600" dirty="0" smtClean="0">
                <a:latin typeface="+mn-ea"/>
              </a:rPr>
              <a:t>年を目処に越冬基地の建設が計画中）。そこで我々はオーストラリア・</a:t>
            </a:r>
            <a:r>
              <a:rPr lang="en-US" altLang="ja-JP" sz="3600" dirty="0" smtClean="0">
                <a:latin typeface="+mn-ea"/>
              </a:rPr>
              <a:t>UNSW</a:t>
            </a:r>
            <a:r>
              <a:rPr lang="ja-JP" altLang="en-US" sz="3600" dirty="0" smtClean="0">
                <a:latin typeface="+mn-ea"/>
              </a:rPr>
              <a:t>大学と共同で無人発電・通信モジュール</a:t>
            </a:r>
            <a:r>
              <a:rPr lang="en-US" altLang="ja-JP" sz="3600" dirty="0" smtClean="0">
                <a:latin typeface="+mn-ea"/>
              </a:rPr>
              <a:t>PLATO-F</a:t>
            </a:r>
            <a:r>
              <a:rPr lang="ja-JP" altLang="en-US" sz="3600" dirty="0" smtClean="0">
                <a:latin typeface="+mn-ea"/>
              </a:rPr>
              <a:t>を開発し</a:t>
            </a:r>
            <a:r>
              <a:rPr lang="en-US" altLang="ja-JP" sz="3600" dirty="0" smtClean="0">
                <a:latin typeface="+mn-ea"/>
              </a:rPr>
              <a:t>2011</a:t>
            </a:r>
            <a:r>
              <a:rPr lang="ja-JP" altLang="en-US" sz="3600" dirty="0" smtClean="0">
                <a:latin typeface="+mn-ea"/>
              </a:rPr>
              <a:t>年にドームふじ基地に設営した</a:t>
            </a:r>
            <a:r>
              <a:rPr lang="ja-JP" altLang="en-US" sz="3600" dirty="0">
                <a:latin typeface="+mn-ea"/>
              </a:rPr>
              <a:t>（</a:t>
            </a:r>
            <a:r>
              <a:rPr lang="ja-JP" altLang="en-US" sz="3600" dirty="0" smtClean="0">
                <a:latin typeface="+mn-ea"/>
              </a:rPr>
              <a:t>図</a:t>
            </a:r>
            <a:r>
              <a:rPr lang="en-US" altLang="ja-JP" sz="3600" dirty="0" smtClean="0">
                <a:latin typeface="+mn-ea"/>
              </a:rPr>
              <a:t>6</a:t>
            </a:r>
            <a:r>
              <a:rPr lang="ja-JP" altLang="en-US" sz="3600" dirty="0" smtClean="0">
                <a:latin typeface="+mn-ea"/>
              </a:rPr>
              <a:t>）。</a:t>
            </a:r>
            <a:endParaRPr lang="en-US" altLang="ja-JP" sz="3600" dirty="0" smtClean="0">
              <a:latin typeface="+mn-ea"/>
            </a:endParaRPr>
          </a:p>
          <a:p>
            <a:pPr algn="just"/>
            <a:r>
              <a:rPr lang="ja-JP" altLang="en-US" sz="2400" dirty="0" smtClean="0">
                <a:latin typeface="+mn-ea"/>
              </a:rPr>
              <a:t>　</a:t>
            </a:r>
            <a:endParaRPr lang="en-US" altLang="ja-JP" sz="2400" dirty="0" smtClean="0">
              <a:latin typeface="+mn-ea"/>
            </a:endParaRPr>
          </a:p>
          <a:p>
            <a:pPr algn="just"/>
            <a:r>
              <a:rPr lang="en-US" altLang="ja-JP" sz="3600" dirty="0" smtClean="0">
                <a:latin typeface="+mn-ea"/>
              </a:rPr>
              <a:t>PLATO-F</a:t>
            </a:r>
            <a:r>
              <a:rPr lang="ja-JP" altLang="en-US" sz="3600" dirty="0">
                <a:latin typeface="+mn-ea"/>
              </a:rPr>
              <a:t>は</a:t>
            </a:r>
            <a:r>
              <a:rPr lang="en-US" altLang="ja-JP" sz="3600" dirty="0" smtClean="0">
                <a:latin typeface="+mn-ea"/>
              </a:rPr>
              <a:t>2KWh</a:t>
            </a:r>
            <a:r>
              <a:rPr lang="ja-JP" altLang="en-US" sz="3600" dirty="0">
                <a:latin typeface="+mn-ea"/>
              </a:rPr>
              <a:t>・</a:t>
            </a:r>
            <a:r>
              <a:rPr lang="en-US" altLang="ja-JP" sz="3600" dirty="0">
                <a:latin typeface="+mn-ea"/>
              </a:rPr>
              <a:t>300</a:t>
            </a:r>
            <a:r>
              <a:rPr lang="ja-JP" altLang="en-US" sz="3600" dirty="0">
                <a:latin typeface="+mn-ea"/>
              </a:rPr>
              <a:t>日の電力と</a:t>
            </a:r>
            <a:r>
              <a:rPr lang="en-US" altLang="ja-JP" sz="3600" dirty="0" smtClean="0">
                <a:latin typeface="+mn-ea"/>
              </a:rPr>
              <a:t>128Kbps</a:t>
            </a:r>
            <a:r>
              <a:rPr lang="ja-JP" altLang="en-US" sz="3600" dirty="0">
                <a:latin typeface="+mn-ea"/>
              </a:rPr>
              <a:t>の通信を提供する。これを用いて無人となる</a:t>
            </a:r>
            <a:r>
              <a:rPr lang="en-US" altLang="ja-JP" sz="3600" dirty="0">
                <a:latin typeface="+mn-ea"/>
              </a:rPr>
              <a:t>2013</a:t>
            </a:r>
            <a:r>
              <a:rPr lang="ja-JP" altLang="en-US" sz="3600" dirty="0" smtClean="0">
                <a:latin typeface="+mn-ea"/>
              </a:rPr>
              <a:t>年</a:t>
            </a:r>
            <a:r>
              <a:rPr lang="en-US" altLang="ja-JP" sz="3600" dirty="0" smtClean="0">
                <a:latin typeface="+mn-ea"/>
              </a:rPr>
              <a:t>3</a:t>
            </a:r>
            <a:r>
              <a:rPr lang="ja-JP" altLang="en-US" sz="3600" dirty="0" smtClean="0">
                <a:latin typeface="+mn-ea"/>
              </a:rPr>
              <a:t>月中旬～</a:t>
            </a:r>
            <a:r>
              <a:rPr lang="en-US" altLang="ja-JP" sz="3600" dirty="0" smtClean="0">
                <a:latin typeface="+mn-ea"/>
              </a:rPr>
              <a:t>9</a:t>
            </a:r>
            <a:r>
              <a:rPr lang="ja-JP" altLang="en-US" sz="3600" dirty="0" smtClean="0">
                <a:latin typeface="+mn-ea"/>
              </a:rPr>
              <a:t>月中旬に</a:t>
            </a:r>
            <a:r>
              <a:rPr lang="ja-JP" altLang="en-US" sz="3600" dirty="0">
                <a:latin typeface="+mn-ea"/>
              </a:rPr>
              <a:t>かけて口径</a:t>
            </a:r>
            <a:r>
              <a:rPr lang="en-US" altLang="ja-JP" sz="3600" dirty="0">
                <a:latin typeface="+mn-ea"/>
              </a:rPr>
              <a:t>40cm</a:t>
            </a:r>
            <a:r>
              <a:rPr lang="ja-JP" altLang="en-US" sz="3600" dirty="0">
                <a:latin typeface="+mn-ea"/>
              </a:rPr>
              <a:t>の赤外線</a:t>
            </a:r>
            <a:r>
              <a:rPr lang="ja-JP" altLang="en-US" sz="3600" dirty="0" smtClean="0">
                <a:latin typeface="+mn-ea"/>
              </a:rPr>
              <a:t>望遠鏡</a:t>
            </a:r>
            <a:r>
              <a:rPr lang="ja-JP" altLang="en-US" sz="3600" dirty="0">
                <a:latin typeface="+mn-ea"/>
              </a:rPr>
              <a:t>（</a:t>
            </a:r>
            <a:r>
              <a:rPr lang="ja-JP" altLang="en-US" sz="3600" dirty="0" smtClean="0">
                <a:latin typeface="+mn-ea"/>
              </a:rPr>
              <a:t>図</a:t>
            </a:r>
            <a:r>
              <a:rPr lang="en-US" altLang="ja-JP" sz="3600" dirty="0" smtClean="0">
                <a:latin typeface="+mn-ea"/>
              </a:rPr>
              <a:t>7</a:t>
            </a:r>
            <a:r>
              <a:rPr lang="ja-JP" altLang="en-US" sz="3600" dirty="0" smtClean="0">
                <a:latin typeface="+mn-ea"/>
              </a:rPr>
              <a:t>）を</a:t>
            </a:r>
            <a:r>
              <a:rPr lang="ja-JP" altLang="en-US" sz="3600" dirty="0">
                <a:latin typeface="+mn-ea"/>
              </a:rPr>
              <a:t>用いた天体観測をリモートで実施する計画である。接地</a:t>
            </a:r>
            <a:r>
              <a:rPr lang="ja-JP" altLang="en-US" sz="3600" dirty="0" smtClean="0">
                <a:latin typeface="+mn-ea"/>
              </a:rPr>
              <a:t>境界層による悪シーイング・ダイヤモンドダストによる影響を避ける</a:t>
            </a:r>
            <a:r>
              <a:rPr lang="ja-JP" altLang="en-US" sz="3600" dirty="0">
                <a:latin typeface="+mn-ea"/>
              </a:rPr>
              <a:t>ため</a:t>
            </a:r>
            <a:r>
              <a:rPr lang="en-US" altLang="ja-JP" sz="3600" dirty="0">
                <a:latin typeface="+mn-ea"/>
              </a:rPr>
              <a:t>8m</a:t>
            </a:r>
            <a:r>
              <a:rPr lang="ja-JP" altLang="en-US" sz="3600" dirty="0">
                <a:latin typeface="+mn-ea"/>
              </a:rPr>
              <a:t>の</a:t>
            </a:r>
            <a:r>
              <a:rPr lang="ja-JP" altLang="en-US" sz="3600" dirty="0" smtClean="0">
                <a:latin typeface="+mn-ea"/>
              </a:rPr>
              <a:t>ステージ（図</a:t>
            </a:r>
            <a:r>
              <a:rPr lang="en-US" altLang="ja-JP" sz="3600" dirty="0" smtClean="0">
                <a:latin typeface="+mn-ea"/>
              </a:rPr>
              <a:t>8</a:t>
            </a:r>
            <a:r>
              <a:rPr lang="ja-JP" altLang="en-US" sz="3600" dirty="0" smtClean="0">
                <a:latin typeface="+mn-ea"/>
              </a:rPr>
              <a:t>）を</a:t>
            </a:r>
            <a:r>
              <a:rPr lang="ja-JP" altLang="en-US" sz="3600" dirty="0">
                <a:latin typeface="+mn-ea"/>
              </a:rPr>
              <a:t>建設しその上に望遠鏡を設置する</a:t>
            </a:r>
            <a:r>
              <a:rPr lang="ja-JP" altLang="en-US" sz="3600" dirty="0" smtClean="0">
                <a:latin typeface="+mn-ea"/>
              </a:rPr>
              <a:t>。</a:t>
            </a:r>
            <a:endParaRPr lang="en-US" altLang="ja-JP" sz="3600" dirty="0" smtClean="0">
              <a:latin typeface="+mn-ea"/>
            </a:endParaRPr>
          </a:p>
          <a:p>
            <a:pPr algn="just"/>
            <a:r>
              <a:rPr lang="ja-JP" altLang="en-US" sz="2400" dirty="0" smtClean="0">
                <a:latin typeface="+mn-ea"/>
              </a:rPr>
              <a:t>　</a:t>
            </a:r>
            <a:endParaRPr lang="en-US" altLang="ja-JP" sz="2400" dirty="0">
              <a:latin typeface="+mn-ea"/>
            </a:endParaRPr>
          </a:p>
          <a:p>
            <a:pPr algn="just"/>
            <a:r>
              <a:rPr lang="ja-JP" altLang="en-US" sz="3600" dirty="0" smtClean="0">
                <a:latin typeface="+mn-ea"/>
              </a:rPr>
              <a:t>赤外線カメラはドームふじ基地で最も効率の良い</a:t>
            </a:r>
            <a:r>
              <a:rPr lang="en-US" altLang="ja-JP" sz="3600" dirty="0" err="1" smtClean="0">
                <a:latin typeface="+mn-ea"/>
              </a:rPr>
              <a:t>K</a:t>
            </a:r>
            <a:r>
              <a:rPr lang="en-US" altLang="ja-JP" sz="3600" baseline="-25000" dirty="0" err="1" smtClean="0">
                <a:latin typeface="+mn-ea"/>
              </a:rPr>
              <a:t>dark</a:t>
            </a:r>
            <a:r>
              <a:rPr lang="ja-JP" altLang="en-US" sz="3600" dirty="0" smtClean="0">
                <a:latin typeface="+mn-ea"/>
              </a:rPr>
              <a:t>（</a:t>
            </a:r>
            <a:r>
              <a:rPr lang="en-US" altLang="ja-JP" sz="3600" dirty="0" smtClean="0">
                <a:latin typeface="+mn-ea"/>
              </a:rPr>
              <a:t>2.36μm</a:t>
            </a:r>
            <a:r>
              <a:rPr lang="ja-JP" altLang="en-US" sz="3600" dirty="0" smtClean="0">
                <a:latin typeface="+mn-ea"/>
              </a:rPr>
              <a:t>）で最適化した最終</a:t>
            </a:r>
            <a:r>
              <a:rPr lang="en-US" altLang="ja-JP" sz="3600" dirty="0" smtClean="0">
                <a:latin typeface="+mn-ea"/>
              </a:rPr>
              <a:t>F</a:t>
            </a:r>
            <a:r>
              <a:rPr lang="ja-JP" altLang="en-US" sz="3600" dirty="0" smtClean="0">
                <a:latin typeface="+mn-ea"/>
              </a:rPr>
              <a:t>値</a:t>
            </a:r>
            <a:r>
              <a:rPr lang="en-US" altLang="ja-JP" sz="3600" dirty="0" smtClean="0">
                <a:latin typeface="+mn-ea"/>
              </a:rPr>
              <a:t>6.8</a:t>
            </a:r>
            <a:r>
              <a:rPr lang="ja-JP" altLang="en-US" sz="3600" dirty="0" err="1" smtClean="0">
                <a:latin typeface="+mn-ea"/>
              </a:rPr>
              <a:t>の再結</a:t>
            </a:r>
            <a:r>
              <a:rPr lang="ja-JP" altLang="en-US" sz="3600" dirty="0" smtClean="0">
                <a:latin typeface="+mn-ea"/>
              </a:rPr>
              <a:t>像光学系を開発した（図</a:t>
            </a:r>
            <a:r>
              <a:rPr lang="en-US" altLang="ja-JP" sz="3600" dirty="0" smtClean="0">
                <a:latin typeface="+mn-ea"/>
              </a:rPr>
              <a:t>9</a:t>
            </a:r>
            <a:r>
              <a:rPr lang="ja-JP" altLang="en-US" sz="3600" dirty="0" smtClean="0">
                <a:latin typeface="+mn-ea"/>
              </a:rPr>
              <a:t>）。視野</a:t>
            </a:r>
            <a:r>
              <a:rPr lang="en-US" altLang="ja-JP" sz="3600" dirty="0" smtClean="0">
                <a:latin typeface="+mn-ea"/>
              </a:rPr>
              <a:t>φ12’</a:t>
            </a:r>
            <a:r>
              <a:rPr lang="ja-JP" altLang="en-US" sz="3600" dirty="0" err="1" smtClean="0">
                <a:latin typeface="+mn-ea"/>
              </a:rPr>
              <a:t>、</a:t>
            </a:r>
            <a:r>
              <a:rPr lang="en-US" altLang="ja-JP" sz="3600" dirty="0" smtClean="0">
                <a:latin typeface="+mn-ea"/>
              </a:rPr>
              <a:t>1.5”</a:t>
            </a:r>
            <a:r>
              <a:rPr lang="ja-JP" altLang="en-US" sz="3600" dirty="0" smtClean="0">
                <a:latin typeface="+mn-ea"/>
              </a:rPr>
              <a:t> </a:t>
            </a:r>
            <a:r>
              <a:rPr lang="en-US" altLang="ja-JP" sz="3600" dirty="0" smtClean="0">
                <a:latin typeface="+mn-ea"/>
              </a:rPr>
              <a:t>/pixel</a:t>
            </a:r>
            <a:r>
              <a:rPr lang="ja-JP" altLang="en-US" sz="3600" dirty="0" smtClean="0">
                <a:latin typeface="+mn-ea"/>
              </a:rPr>
              <a:t>で</a:t>
            </a:r>
            <a:r>
              <a:rPr lang="en-US" altLang="ja-JP" sz="3600" dirty="0" smtClean="0">
                <a:latin typeface="+mn-ea"/>
              </a:rPr>
              <a:t>J, H, Paα, </a:t>
            </a:r>
            <a:r>
              <a:rPr lang="en-US" altLang="ja-JP" sz="3600" dirty="0" err="1" smtClean="0">
                <a:latin typeface="+mn-ea"/>
              </a:rPr>
              <a:t>K</a:t>
            </a:r>
            <a:r>
              <a:rPr lang="en-US" altLang="ja-JP" sz="3600" baseline="-25000" dirty="0" err="1" smtClean="0">
                <a:latin typeface="+mn-ea"/>
              </a:rPr>
              <a:t>dark</a:t>
            </a:r>
            <a:r>
              <a:rPr lang="ja-JP" altLang="en-US" sz="3600" dirty="0" smtClean="0">
                <a:latin typeface="+mn-ea"/>
              </a:rPr>
              <a:t>フィルターを搭載する。</a:t>
            </a:r>
            <a:endParaRPr lang="en-US" altLang="ja-JP" sz="3600" dirty="0" smtClean="0">
              <a:latin typeface="+mn-ea"/>
            </a:endParaRPr>
          </a:p>
        </p:txBody>
      </p:sp>
      <p:pic>
        <p:nvPicPr>
          <p:cNvPr id="19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709" t="31426" r="49247" b="23089"/>
          <a:stretch/>
        </p:blipFill>
        <p:spPr bwMode="auto">
          <a:xfrm>
            <a:off x="559525" y="21620286"/>
            <a:ext cx="4961983" cy="28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正方形/長方形 193"/>
          <p:cNvSpPr/>
          <p:nvPr/>
        </p:nvSpPr>
        <p:spPr>
          <a:xfrm>
            <a:off x="4218200" y="21751720"/>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(2)</a:t>
            </a:r>
            <a:endParaRPr lang="ja-JP" altLang="en-US" sz="3600" dirty="0"/>
          </a:p>
        </p:txBody>
      </p:sp>
      <p:sp>
        <p:nvSpPr>
          <p:cNvPr id="197" name="テキスト ボックス 196"/>
          <p:cNvSpPr txBox="1"/>
          <p:nvPr/>
        </p:nvSpPr>
        <p:spPr>
          <a:xfrm>
            <a:off x="15498638" y="29806972"/>
            <a:ext cx="6899218" cy="2862322"/>
          </a:xfrm>
          <a:prstGeom prst="rect">
            <a:avLst/>
          </a:prstGeom>
          <a:noFill/>
        </p:spPr>
        <p:txBody>
          <a:bodyPr wrap="square" rtlCol="0">
            <a:spAutoFit/>
          </a:bodyPr>
          <a:lstStyle/>
          <a:p>
            <a:pPr algn="just"/>
            <a:r>
              <a:rPr lang="en-US" altLang="ja-JP" sz="3600" dirty="0" smtClean="0"/>
              <a:t>2013</a:t>
            </a:r>
            <a:r>
              <a:rPr lang="ja-JP" altLang="en-US" sz="3600" dirty="0" smtClean="0"/>
              <a:t>年</a:t>
            </a:r>
            <a:r>
              <a:rPr lang="en-US" altLang="ja-JP" sz="3600" dirty="0"/>
              <a:t>3</a:t>
            </a:r>
            <a:r>
              <a:rPr lang="ja-JP" altLang="en-US" sz="3600" dirty="0" smtClean="0"/>
              <a:t>月中旬～</a:t>
            </a:r>
            <a:r>
              <a:rPr lang="en-US" altLang="ja-JP" sz="3600" dirty="0"/>
              <a:t>9</a:t>
            </a:r>
            <a:r>
              <a:rPr lang="ja-JP" altLang="en-US" sz="3600" dirty="0" smtClean="0"/>
              <a:t>月</a:t>
            </a:r>
            <a:r>
              <a:rPr lang="ja-JP" altLang="en-US" sz="3600" dirty="0"/>
              <a:t>中</a:t>
            </a:r>
            <a:r>
              <a:rPr lang="ja-JP" altLang="en-US" sz="3600" dirty="0" smtClean="0"/>
              <a:t>旬（特に太陽の全く昇らない</a:t>
            </a:r>
            <a:r>
              <a:rPr lang="en-US" altLang="ja-JP" sz="3600" dirty="0" smtClean="0"/>
              <a:t>4</a:t>
            </a:r>
            <a:r>
              <a:rPr lang="ja-JP" altLang="en-US" sz="3600" dirty="0" smtClean="0"/>
              <a:t>月下旬から</a:t>
            </a:r>
            <a:r>
              <a:rPr lang="en-US" altLang="ja-JP" sz="3600" dirty="0" smtClean="0"/>
              <a:t>8</a:t>
            </a:r>
            <a:r>
              <a:rPr lang="ja-JP" altLang="en-US" sz="3600" dirty="0" smtClean="0"/>
              <a:t>月下旬、図</a:t>
            </a:r>
            <a:r>
              <a:rPr lang="en-US" altLang="ja-JP" sz="3600" dirty="0" smtClean="0"/>
              <a:t>12</a:t>
            </a:r>
            <a:r>
              <a:rPr lang="ja-JP" altLang="en-US" sz="3600" dirty="0" smtClean="0"/>
              <a:t>）にかけて</a:t>
            </a:r>
            <a:r>
              <a:rPr lang="en-US" altLang="ja-JP" sz="3600" dirty="0" smtClean="0"/>
              <a:t>40cm</a:t>
            </a:r>
            <a:r>
              <a:rPr lang="ja-JP" altLang="en-US" sz="3600" dirty="0" smtClean="0"/>
              <a:t>赤外線望遠鏡を用いた本格的な天体観測を実施する</a:t>
            </a:r>
            <a:r>
              <a:rPr lang="ja-JP" altLang="en-US" sz="3600" dirty="0" smtClean="0"/>
              <a:t>。</a:t>
            </a:r>
            <a:endParaRPr lang="en-US" altLang="ja-JP" sz="3600" dirty="0" smtClean="0"/>
          </a:p>
        </p:txBody>
      </p:sp>
      <p:sp>
        <p:nvSpPr>
          <p:cNvPr id="200" name="正方形/長方形 199"/>
          <p:cNvSpPr/>
          <p:nvPr/>
        </p:nvSpPr>
        <p:spPr>
          <a:xfrm>
            <a:off x="9804231" y="11306504"/>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(1)</a:t>
            </a:r>
            <a:endParaRPr lang="ja-JP" altLang="en-US" sz="3600" dirty="0"/>
          </a:p>
        </p:txBody>
      </p:sp>
      <p:sp>
        <p:nvSpPr>
          <p:cNvPr id="208" name="正方形/長方形 207"/>
          <p:cNvSpPr/>
          <p:nvPr/>
        </p:nvSpPr>
        <p:spPr>
          <a:xfrm>
            <a:off x="19833099" y="893846"/>
            <a:ext cx="9924512" cy="646331"/>
          </a:xfrm>
          <a:prstGeom prst="rect">
            <a:avLst/>
          </a:prstGeom>
          <a:solidFill>
            <a:schemeClr val="bg1">
              <a:alpha val="40000"/>
            </a:schemeClr>
          </a:solidFill>
        </p:spPr>
        <p:txBody>
          <a:bodyPr wrap="none">
            <a:spAutoFit/>
          </a:bodyPr>
          <a:lstStyle/>
          <a:p>
            <a:r>
              <a:rPr lang="en-US" altLang="ja-JP" sz="3600" dirty="0" smtClean="0"/>
              <a:t>2012</a:t>
            </a:r>
            <a:r>
              <a:rPr lang="ja-JP" altLang="en-US" sz="3600" dirty="0" smtClean="0"/>
              <a:t>年</a:t>
            </a:r>
            <a:r>
              <a:rPr lang="en-US" altLang="ja-JP" sz="3600" dirty="0" smtClean="0"/>
              <a:t>3</a:t>
            </a:r>
            <a:r>
              <a:rPr lang="ja-JP" altLang="en-US" sz="3600" dirty="0" smtClean="0"/>
              <a:t>月</a:t>
            </a:r>
            <a:r>
              <a:rPr lang="en-US" altLang="ja-JP" sz="3600" dirty="0"/>
              <a:t>19</a:t>
            </a:r>
            <a:r>
              <a:rPr lang="ja-JP" altLang="en-US" sz="3600" dirty="0" smtClean="0"/>
              <a:t>日～</a:t>
            </a:r>
            <a:r>
              <a:rPr lang="en-US" altLang="ja-JP" sz="3600" dirty="0" smtClean="0"/>
              <a:t>22</a:t>
            </a:r>
            <a:r>
              <a:rPr lang="ja-JP" altLang="en-US" sz="3600" dirty="0" smtClean="0"/>
              <a:t>日＠龍谷大学深草キャンパス</a:t>
            </a:r>
            <a:endParaRPr lang="ja-JP" altLang="en-US" sz="3200" dirty="0">
              <a:ea typeface="ＭＳ Ｐゴシック" pitchFamily="50" charset="-128"/>
            </a:endParaRPr>
          </a:p>
        </p:txBody>
      </p:sp>
      <p:sp>
        <p:nvSpPr>
          <p:cNvPr id="2" name="正方形/長方形 1"/>
          <p:cNvSpPr/>
          <p:nvPr/>
        </p:nvSpPr>
        <p:spPr>
          <a:xfrm>
            <a:off x="1094471" y="13783603"/>
            <a:ext cx="13110997" cy="4524315"/>
          </a:xfrm>
          <a:prstGeom prst="rect">
            <a:avLst/>
          </a:prstGeom>
        </p:spPr>
        <p:txBody>
          <a:bodyPr wrap="square">
            <a:spAutoFit/>
          </a:bodyPr>
          <a:lstStyle/>
          <a:p>
            <a:pPr marL="857250" indent="-857250" algn="just">
              <a:buFont typeface="+mj-lt"/>
              <a:buAutoNum type="romanLcPeriod"/>
            </a:pPr>
            <a:r>
              <a:rPr lang="en-US" altLang="ja-JP" sz="3600" dirty="0" smtClean="0"/>
              <a:t>-80</a:t>
            </a:r>
            <a:r>
              <a:rPr lang="ja-JP" altLang="en-US" sz="3600" dirty="0" smtClean="0"/>
              <a:t>℃の大気に</a:t>
            </a:r>
            <a:r>
              <a:rPr lang="ja-JP" altLang="en-US" sz="3600" dirty="0"/>
              <a:t>よって望遠鏡・地球大気からの熱放射が極めて低く赤外域で地球上で最も深い検出限界が得られる</a:t>
            </a:r>
          </a:p>
          <a:p>
            <a:pPr marL="857250" indent="-857250" algn="just">
              <a:buFont typeface="+mj-lt"/>
              <a:buAutoNum type="romanLcPeriod"/>
            </a:pPr>
            <a:r>
              <a:rPr lang="en-US" altLang="ja-JP" sz="3600" dirty="0" smtClean="0"/>
              <a:t>-80</a:t>
            </a:r>
            <a:r>
              <a:rPr lang="ja-JP" altLang="en-US" sz="3600" dirty="0" smtClean="0"/>
              <a:t>℃の大気中</a:t>
            </a:r>
            <a:r>
              <a:rPr lang="ja-JP" altLang="en-US" sz="3600" dirty="0"/>
              <a:t>に含まれる</a:t>
            </a:r>
            <a:r>
              <a:rPr lang="ja-JP" altLang="en-US" sz="3600" dirty="0" smtClean="0"/>
              <a:t>水蒸気量は</a:t>
            </a:r>
            <a:r>
              <a:rPr lang="en-US" altLang="ja-JP" sz="3600" dirty="0" smtClean="0"/>
              <a:t>PWV&lt;0.5mm </a:t>
            </a:r>
            <a:r>
              <a:rPr lang="ja-JP" altLang="en-US" sz="3600" dirty="0"/>
              <a:t>と極めて少なく中間赤外～テラヘルツ・サブミリ域で地球上で最も高い透過率が</a:t>
            </a:r>
            <a:r>
              <a:rPr lang="ja-JP" altLang="en-US" sz="3600" dirty="0" smtClean="0"/>
              <a:t>得られる</a:t>
            </a:r>
            <a:endParaRPr lang="en-US" altLang="ja-JP" sz="3600" dirty="0"/>
          </a:p>
          <a:p>
            <a:pPr marL="857250" indent="-857250" algn="just">
              <a:buFont typeface="+mj-lt"/>
              <a:buAutoNum type="romanLcPeriod"/>
            </a:pPr>
            <a:r>
              <a:rPr lang="ja-JP" altLang="en-US" sz="3600" dirty="0" smtClean="0"/>
              <a:t>大陸上</a:t>
            </a:r>
            <a:r>
              <a:rPr lang="ja-JP" altLang="en-US" sz="3600" dirty="0"/>
              <a:t>の安定した</a:t>
            </a:r>
            <a:r>
              <a:rPr lang="ja-JP" altLang="en-US" sz="3600" dirty="0" smtClean="0"/>
              <a:t>大気によって</a:t>
            </a:r>
            <a:r>
              <a:rPr lang="en-US" altLang="ja-JP" sz="3600" dirty="0" smtClean="0"/>
              <a:t>0.3 </a:t>
            </a:r>
            <a:r>
              <a:rPr lang="ja-JP" altLang="en-US" sz="3600" dirty="0"/>
              <a:t>秒角の</a:t>
            </a:r>
            <a:r>
              <a:rPr lang="ja-JP" altLang="en-US" sz="3600" dirty="0" smtClean="0"/>
              <a:t>シーイングが得られる。地球上</a:t>
            </a:r>
            <a:r>
              <a:rPr lang="ja-JP" altLang="en-US" sz="3600" dirty="0"/>
              <a:t>で最も高い</a:t>
            </a:r>
            <a:r>
              <a:rPr lang="ja-JP" altLang="en-US" sz="3600" dirty="0" smtClean="0"/>
              <a:t>空間分解能で観測可能。</a:t>
            </a:r>
            <a:endParaRPr lang="en-US" altLang="ja-JP" sz="3600" dirty="0" smtClean="0"/>
          </a:p>
          <a:p>
            <a:pPr marL="857250" indent="-857250" algn="just">
              <a:buFont typeface="+mj-lt"/>
              <a:buAutoNum type="romanLcPeriod"/>
            </a:pPr>
            <a:r>
              <a:rPr lang="ja-JP" altLang="en-US" sz="3600" dirty="0" smtClean="0"/>
              <a:t>連続</a:t>
            </a:r>
            <a:r>
              <a:rPr lang="en-US" altLang="ja-JP" sz="3600" dirty="0"/>
              <a:t>2,000 </a:t>
            </a:r>
            <a:r>
              <a:rPr lang="ja-JP" altLang="en-US" sz="3600" dirty="0" smtClean="0"/>
              <a:t>時間の「</a:t>
            </a:r>
            <a:r>
              <a:rPr lang="ja-JP" altLang="en-US" sz="3600" dirty="0"/>
              <a:t>極夜」によって連続した観測が可能</a:t>
            </a:r>
          </a:p>
        </p:txBody>
      </p:sp>
      <p:sp>
        <p:nvSpPr>
          <p:cNvPr id="75" name="正方形/長方形 74"/>
          <p:cNvSpPr/>
          <p:nvPr/>
        </p:nvSpPr>
        <p:spPr>
          <a:xfrm>
            <a:off x="5888169" y="21768934"/>
            <a:ext cx="8819769" cy="6740307"/>
          </a:xfrm>
          <a:prstGeom prst="rect">
            <a:avLst/>
          </a:prstGeom>
        </p:spPr>
        <p:txBody>
          <a:bodyPr wrap="square">
            <a:spAutoFit/>
          </a:bodyPr>
          <a:lstStyle/>
          <a:p>
            <a:pPr algn="just"/>
            <a:r>
              <a:rPr lang="en-US" altLang="ja-JP" sz="3600" dirty="0" smtClean="0"/>
              <a:t>DIMM</a:t>
            </a:r>
            <a:r>
              <a:rPr lang="ja-JP" altLang="en-US" sz="3600" dirty="0"/>
              <a:t>を用いて太陽の沈まない</a:t>
            </a:r>
            <a:r>
              <a:rPr lang="ja-JP" altLang="en-US" sz="3600" dirty="0" smtClean="0"/>
              <a:t>夏期に雪</a:t>
            </a:r>
            <a:r>
              <a:rPr lang="ja-JP" altLang="en-US" sz="3600" dirty="0" smtClean="0"/>
              <a:t>面</a:t>
            </a:r>
            <a:r>
              <a:rPr lang="ja-JP" altLang="en-US" sz="3600" dirty="0" smtClean="0"/>
              <a:t>上</a:t>
            </a:r>
            <a:r>
              <a:rPr lang="en-US" altLang="ja-JP" sz="3600" dirty="0" smtClean="0"/>
              <a:t>2</a:t>
            </a:r>
            <a:r>
              <a:rPr lang="en-US" altLang="ja-JP" sz="3600" dirty="0" smtClean="0"/>
              <a:t>m</a:t>
            </a:r>
            <a:r>
              <a:rPr lang="ja-JP" altLang="en-US" sz="3600" dirty="0" smtClean="0"/>
              <a:t>で</a:t>
            </a:r>
            <a:r>
              <a:rPr lang="ja-JP" altLang="en-US" sz="3600" dirty="0" smtClean="0"/>
              <a:t>シーイングを測定した。観測結果のヒストグラムを図</a:t>
            </a:r>
            <a:r>
              <a:rPr lang="en-US" altLang="ja-JP" sz="3600" dirty="0" smtClean="0"/>
              <a:t>(2)</a:t>
            </a:r>
            <a:r>
              <a:rPr lang="ja-JP" altLang="en-US" sz="3600" dirty="0" smtClean="0"/>
              <a:t>に示す。</a:t>
            </a:r>
            <a:r>
              <a:rPr lang="ja-JP" altLang="en-US" sz="3600" dirty="0"/>
              <a:t>シーイング</a:t>
            </a:r>
            <a:r>
              <a:rPr lang="ja-JP" altLang="en-US" sz="3600" dirty="0" smtClean="0"/>
              <a:t>は</a:t>
            </a:r>
            <a:r>
              <a:rPr lang="ja-JP" altLang="en-US" sz="3600" dirty="0" smtClean="0"/>
              <a:t>対数</a:t>
            </a:r>
            <a:r>
              <a:rPr lang="ja-JP" altLang="en-US" sz="3600" dirty="0" smtClean="0"/>
              <a:t>正規分布の重ね合わせで記述</a:t>
            </a:r>
            <a:r>
              <a:rPr lang="ja-JP" altLang="en-US" sz="3600" dirty="0" smtClean="0"/>
              <a:t>され期待値は</a:t>
            </a:r>
            <a:r>
              <a:rPr lang="en-US" altLang="ja-JP" sz="3600" dirty="0" smtClean="0"/>
              <a:t>0.72</a:t>
            </a:r>
            <a:r>
              <a:rPr lang="en-US" altLang="ja-JP" sz="3600" dirty="0" smtClean="0"/>
              <a:t>”, 1.3”</a:t>
            </a:r>
            <a:r>
              <a:rPr lang="ja-JP" altLang="en-US" sz="3600" dirty="0" smtClean="0"/>
              <a:t>であった</a:t>
            </a:r>
            <a:r>
              <a:rPr lang="ja-JP" altLang="en-US" sz="3600" dirty="0" smtClean="0"/>
              <a:t>。シーイング値の</a:t>
            </a:r>
            <a:r>
              <a:rPr lang="en-US" altLang="ja-JP" sz="3600" dirty="0" smtClean="0"/>
              <a:t>1</a:t>
            </a:r>
            <a:r>
              <a:rPr lang="ja-JP" altLang="en-US" sz="3600" dirty="0" smtClean="0"/>
              <a:t>日の変化を図</a:t>
            </a:r>
            <a:r>
              <a:rPr lang="en-US" altLang="ja-JP" sz="3600" dirty="0" smtClean="0"/>
              <a:t>(3)</a:t>
            </a:r>
            <a:r>
              <a:rPr lang="ja-JP" altLang="en-US" sz="3600" dirty="0" smtClean="0"/>
              <a:t>に示す。</a:t>
            </a:r>
            <a:r>
              <a:rPr lang="en-US" altLang="ja-JP" sz="3600" dirty="0" smtClean="0"/>
              <a:t>18</a:t>
            </a:r>
            <a:r>
              <a:rPr lang="ja-JP" altLang="en-US" sz="3600" dirty="0" smtClean="0"/>
              <a:t>時付近に極小をとることが判る。これらの測定結果はドーム</a:t>
            </a:r>
            <a:r>
              <a:rPr lang="en-US" altLang="ja-JP" sz="3600" dirty="0" smtClean="0"/>
              <a:t>C</a:t>
            </a:r>
            <a:r>
              <a:rPr lang="ja-JP" altLang="en-US" sz="3600" dirty="0" err="1" smtClean="0"/>
              <a:t>での</a:t>
            </a:r>
            <a:r>
              <a:rPr lang="ja-JP" altLang="en-US" sz="3600" dirty="0" smtClean="0"/>
              <a:t>先行研究とほぼ同様であったが温度勾配との相関がほとんど無いといった違いも見られた。接地</a:t>
            </a:r>
            <a:r>
              <a:rPr lang="ja-JP" altLang="en-US" sz="3600" dirty="0" smtClean="0"/>
              <a:t>境界層</a:t>
            </a:r>
            <a:r>
              <a:rPr lang="ja-JP" altLang="en-US" sz="3600" dirty="0" smtClean="0"/>
              <a:t>の構造について議論するため、今後長期間にわたるデータ取得が必要であると考える。</a:t>
            </a:r>
            <a:endParaRPr lang="en-US" altLang="ja-JP" sz="3600" dirty="0" smtClean="0"/>
          </a:p>
        </p:txBody>
      </p:sp>
      <p:sp>
        <p:nvSpPr>
          <p:cNvPr id="3" name="正方形/長方形 2"/>
          <p:cNvSpPr/>
          <p:nvPr/>
        </p:nvSpPr>
        <p:spPr>
          <a:xfrm>
            <a:off x="368994" y="24428598"/>
            <a:ext cx="5481961" cy="707886"/>
          </a:xfrm>
          <a:prstGeom prst="rect">
            <a:avLst/>
          </a:prstGeom>
        </p:spPr>
        <p:txBody>
          <a:bodyPr wrap="square">
            <a:spAutoFit/>
          </a:bodyPr>
          <a:lstStyle/>
          <a:p>
            <a:pPr algn="just"/>
            <a:r>
              <a:rPr lang="ja-JP" altLang="en-US" sz="2000" dirty="0" smtClean="0"/>
              <a:t>夏期のシーイング測定結果のヒストグラム。横軸</a:t>
            </a:r>
            <a:r>
              <a:rPr lang="ja-JP" altLang="en-US" sz="2000" dirty="0"/>
              <a:t>がシーイング</a:t>
            </a:r>
            <a:r>
              <a:rPr lang="en-US" altLang="ja-JP" sz="2000" dirty="0"/>
              <a:t>(</a:t>
            </a:r>
            <a:r>
              <a:rPr lang="ja-JP" altLang="en-US" sz="2000" dirty="0"/>
              <a:t>秒角</a:t>
            </a:r>
            <a:r>
              <a:rPr lang="en-US" altLang="ja-JP" sz="2000" dirty="0"/>
              <a:t>)</a:t>
            </a:r>
            <a:r>
              <a:rPr lang="ja-JP" altLang="en-US" sz="2000" dirty="0" err="1"/>
              <a:t>、</a:t>
            </a:r>
            <a:r>
              <a:rPr lang="ja-JP" altLang="en-US" sz="2000" dirty="0"/>
              <a:t>縦軸が相対的な頻度を</a:t>
            </a:r>
            <a:r>
              <a:rPr lang="ja-JP" altLang="en-US" sz="2000" dirty="0" smtClean="0"/>
              <a:t>表す。</a:t>
            </a:r>
            <a:endParaRPr lang="ja-JP" altLang="en-US" sz="2000" dirty="0"/>
          </a:p>
        </p:txBody>
      </p:sp>
      <p:sp>
        <p:nvSpPr>
          <p:cNvPr id="79" name="テキスト ボックス 78"/>
          <p:cNvSpPr txBox="1"/>
          <p:nvPr/>
        </p:nvSpPr>
        <p:spPr>
          <a:xfrm>
            <a:off x="744307" y="20826412"/>
            <a:ext cx="8569975" cy="707886"/>
          </a:xfrm>
          <a:prstGeom prst="rect">
            <a:avLst/>
          </a:prstGeom>
          <a:noFill/>
        </p:spPr>
        <p:txBody>
          <a:bodyPr wrap="none" rtlCol="0">
            <a:spAutoFit/>
          </a:bodyPr>
          <a:lstStyle/>
          <a:p>
            <a:r>
              <a:rPr lang="ja-JP" altLang="en-US" sz="4000" b="1" u="sng" dirty="0" smtClean="0">
                <a:latin typeface="+mn-ea"/>
              </a:rPr>
              <a:t>シーイング</a:t>
            </a:r>
            <a:r>
              <a:rPr lang="ja-JP" altLang="en-US" sz="3200" dirty="0" smtClean="0">
                <a:latin typeface="+mn-ea"/>
              </a:rPr>
              <a:t>　　　　　</a:t>
            </a:r>
            <a:r>
              <a:rPr lang="en-US" altLang="ja-JP" sz="3200" dirty="0" smtClean="0">
                <a:latin typeface="+mn-ea"/>
              </a:rPr>
              <a:t>2011</a:t>
            </a:r>
            <a:r>
              <a:rPr lang="ja-JP" altLang="en-US" sz="3200" dirty="0" smtClean="0">
                <a:latin typeface="+mn-ea"/>
              </a:rPr>
              <a:t>年</a:t>
            </a:r>
            <a:r>
              <a:rPr lang="en-US" altLang="ja-JP" sz="3200" dirty="0" smtClean="0">
                <a:latin typeface="+mn-ea"/>
              </a:rPr>
              <a:t>1</a:t>
            </a:r>
            <a:r>
              <a:rPr lang="ja-JP" altLang="en-US" sz="3200" dirty="0" smtClean="0">
                <a:latin typeface="+mn-ea"/>
              </a:rPr>
              <a:t>月</a:t>
            </a:r>
            <a:r>
              <a:rPr lang="en-US" altLang="ja-JP" sz="3200" dirty="0" smtClean="0">
                <a:latin typeface="+mn-ea"/>
              </a:rPr>
              <a:t>25</a:t>
            </a:r>
            <a:r>
              <a:rPr lang="ja-JP" altLang="en-US" sz="3200" dirty="0" smtClean="0">
                <a:latin typeface="+mn-ea"/>
              </a:rPr>
              <a:t>日～</a:t>
            </a:r>
            <a:r>
              <a:rPr lang="en-US" altLang="ja-JP" sz="3200" dirty="0" smtClean="0">
                <a:latin typeface="+mn-ea"/>
              </a:rPr>
              <a:t>28</a:t>
            </a:r>
            <a:r>
              <a:rPr lang="ja-JP" altLang="en-US" sz="3200" dirty="0" smtClean="0">
                <a:latin typeface="+mn-ea"/>
              </a:rPr>
              <a:t>日実施</a:t>
            </a:r>
            <a:endParaRPr kumimoji="1" lang="ja-JP" altLang="en-US" sz="3600" dirty="0">
              <a:latin typeface="+mn-ea"/>
            </a:endParaRPr>
          </a:p>
        </p:txBody>
      </p:sp>
      <p:sp>
        <p:nvSpPr>
          <p:cNvPr id="80" name="テキスト ボックス 79"/>
          <p:cNvSpPr txBox="1"/>
          <p:nvPr/>
        </p:nvSpPr>
        <p:spPr>
          <a:xfrm>
            <a:off x="756917" y="28811208"/>
            <a:ext cx="8943474" cy="707886"/>
          </a:xfrm>
          <a:prstGeom prst="rect">
            <a:avLst/>
          </a:prstGeom>
          <a:noFill/>
        </p:spPr>
        <p:txBody>
          <a:bodyPr wrap="none" rtlCol="0">
            <a:spAutoFit/>
          </a:bodyPr>
          <a:lstStyle/>
          <a:p>
            <a:r>
              <a:rPr lang="ja-JP" altLang="en-US" sz="4000" b="1" u="sng" dirty="0" smtClean="0">
                <a:latin typeface="+mn-ea"/>
              </a:rPr>
              <a:t>赤外線</a:t>
            </a:r>
            <a:r>
              <a:rPr lang="ja-JP" altLang="en-US" sz="4000" b="1" u="sng" dirty="0" smtClean="0">
                <a:latin typeface="+mn-ea"/>
              </a:rPr>
              <a:t>散乱光</a:t>
            </a:r>
            <a:r>
              <a:rPr lang="ja-JP" altLang="en-US" sz="3200" dirty="0" smtClean="0">
                <a:latin typeface="+mn-ea"/>
              </a:rPr>
              <a:t>　　　　　</a:t>
            </a:r>
            <a:r>
              <a:rPr lang="en-US" altLang="ja-JP" sz="3200" dirty="0" smtClean="0">
                <a:latin typeface="+mn-ea"/>
              </a:rPr>
              <a:t>2011</a:t>
            </a:r>
            <a:r>
              <a:rPr lang="ja-JP" altLang="en-US" sz="3200" dirty="0" smtClean="0">
                <a:latin typeface="+mn-ea"/>
              </a:rPr>
              <a:t>年</a:t>
            </a:r>
            <a:r>
              <a:rPr lang="en-US" altLang="ja-JP" sz="3200" dirty="0" smtClean="0">
                <a:latin typeface="+mn-ea"/>
              </a:rPr>
              <a:t>1</a:t>
            </a:r>
            <a:r>
              <a:rPr lang="ja-JP" altLang="en-US" sz="3200" dirty="0" smtClean="0">
                <a:latin typeface="+mn-ea"/>
              </a:rPr>
              <a:t>月</a:t>
            </a:r>
            <a:r>
              <a:rPr lang="en-US" altLang="ja-JP" sz="3200" dirty="0" smtClean="0">
                <a:latin typeface="+mn-ea"/>
              </a:rPr>
              <a:t>23</a:t>
            </a:r>
            <a:r>
              <a:rPr lang="ja-JP" altLang="en-US" sz="3200" dirty="0" smtClean="0">
                <a:latin typeface="+mn-ea"/>
              </a:rPr>
              <a:t>～</a:t>
            </a:r>
            <a:r>
              <a:rPr lang="en-US" altLang="ja-JP" sz="3200" dirty="0" smtClean="0">
                <a:latin typeface="+mn-ea"/>
              </a:rPr>
              <a:t>24</a:t>
            </a:r>
            <a:r>
              <a:rPr lang="ja-JP" altLang="en-US" sz="3200" dirty="0" smtClean="0">
                <a:latin typeface="+mn-ea"/>
              </a:rPr>
              <a:t>日実施</a:t>
            </a:r>
            <a:endParaRPr kumimoji="1" lang="ja-JP" altLang="en-US" sz="3600" dirty="0">
              <a:latin typeface="+mn-ea"/>
            </a:endParaRPr>
          </a:p>
        </p:txBody>
      </p:sp>
      <p:grpSp>
        <p:nvGrpSpPr>
          <p:cNvPr id="81" name="Group 17"/>
          <p:cNvGrpSpPr/>
          <p:nvPr/>
        </p:nvGrpSpPr>
        <p:grpSpPr>
          <a:xfrm>
            <a:off x="522363" y="36538717"/>
            <a:ext cx="5823568" cy="4009722"/>
            <a:chOff x="899592" y="1338936"/>
            <a:chExt cx="7776864" cy="5185986"/>
          </a:xfrm>
        </p:grpSpPr>
        <p:pic>
          <p:nvPicPr>
            <p:cNvPr id="82" name="Picture 14" descr="pwvH52.png"/>
            <p:cNvPicPr>
              <a:picLocks noChangeAspect="1"/>
            </p:cNvPicPr>
            <p:nvPr/>
          </p:nvPicPr>
          <p:blipFill>
            <a:blip r:embed="rId9" cstate="print"/>
            <a:stretch>
              <a:fillRect/>
            </a:stretch>
          </p:blipFill>
          <p:spPr>
            <a:xfrm>
              <a:off x="899592" y="1338936"/>
              <a:ext cx="7776864" cy="5185986"/>
            </a:xfrm>
            <a:prstGeom prst="rect">
              <a:avLst/>
            </a:prstGeom>
          </p:spPr>
        </p:pic>
        <p:sp>
          <p:nvSpPr>
            <p:cNvPr id="83" name="TextBox 12"/>
            <p:cNvSpPr txBox="1"/>
            <p:nvPr/>
          </p:nvSpPr>
          <p:spPr>
            <a:xfrm>
              <a:off x="4572001" y="4437112"/>
              <a:ext cx="2442363" cy="408487"/>
            </a:xfrm>
            <a:prstGeom prst="rect">
              <a:avLst/>
            </a:prstGeom>
            <a:solidFill>
              <a:schemeClr val="bg1"/>
            </a:solidFill>
          </p:spPr>
          <p:txBody>
            <a:bodyPr wrap="none" rtlCol="0">
              <a:spAutoFit/>
            </a:bodyPr>
            <a:lstStyle/>
            <a:p>
              <a:r>
                <a:rPr kumimoji="1" lang="en-US" altLang="ja-JP" sz="1400" dirty="0" smtClean="0">
                  <a:solidFill>
                    <a:srgbClr val="00B0F0"/>
                  </a:solidFill>
                </a:rPr>
                <a:t>Best season 25% tile</a:t>
              </a:r>
              <a:endParaRPr kumimoji="1" lang="ja-JP" altLang="en-US" sz="1400" dirty="0">
                <a:solidFill>
                  <a:srgbClr val="00B0F0"/>
                </a:solidFill>
              </a:endParaRPr>
            </a:p>
          </p:txBody>
        </p:sp>
        <p:sp>
          <p:nvSpPr>
            <p:cNvPr id="84" name="TextBox 6"/>
            <p:cNvSpPr txBox="1"/>
            <p:nvPr/>
          </p:nvSpPr>
          <p:spPr>
            <a:xfrm>
              <a:off x="7596336" y="4139788"/>
              <a:ext cx="1080120" cy="408487"/>
            </a:xfrm>
            <a:prstGeom prst="rect">
              <a:avLst/>
            </a:prstGeom>
            <a:solidFill>
              <a:schemeClr val="bg1"/>
            </a:solidFill>
            <a:ln>
              <a:solidFill>
                <a:schemeClr val="bg1"/>
              </a:solidFill>
            </a:ln>
          </p:spPr>
          <p:txBody>
            <a:bodyPr wrap="square" rtlCol="0">
              <a:spAutoFit/>
            </a:bodyPr>
            <a:lstStyle/>
            <a:p>
              <a:r>
                <a:rPr kumimoji="1" lang="en-US" altLang="ja-JP" sz="1400" dirty="0" err="1" smtClean="0"/>
                <a:t>Tolar</a:t>
              </a:r>
              <a:endParaRPr kumimoji="1" lang="ja-JP" altLang="en-US" sz="1400" dirty="0"/>
            </a:p>
          </p:txBody>
        </p:sp>
        <p:sp>
          <p:nvSpPr>
            <p:cNvPr id="85" name="TextBox 7"/>
            <p:cNvSpPr txBox="1"/>
            <p:nvPr/>
          </p:nvSpPr>
          <p:spPr>
            <a:xfrm>
              <a:off x="6228184" y="3645024"/>
              <a:ext cx="1983350" cy="408487"/>
            </a:xfrm>
            <a:prstGeom prst="rect">
              <a:avLst/>
            </a:prstGeom>
            <a:solidFill>
              <a:schemeClr val="bg1"/>
            </a:solidFill>
          </p:spPr>
          <p:txBody>
            <a:bodyPr wrap="none" rtlCol="0">
              <a:spAutoFit/>
            </a:bodyPr>
            <a:lstStyle/>
            <a:p>
              <a:r>
                <a:rPr kumimoji="1" lang="en-US" altLang="ja-JP" sz="1400" dirty="0" smtClean="0"/>
                <a:t>San Pedro </a:t>
              </a:r>
              <a:r>
                <a:rPr kumimoji="1" lang="en-US" altLang="ja-JP" sz="1400" dirty="0" err="1" smtClean="0"/>
                <a:t>Partir</a:t>
              </a:r>
              <a:endParaRPr kumimoji="1" lang="ja-JP" altLang="en-US" sz="1400" dirty="0"/>
            </a:p>
          </p:txBody>
        </p:sp>
        <p:sp>
          <p:nvSpPr>
            <p:cNvPr id="86" name="TextBox 8"/>
            <p:cNvSpPr txBox="1"/>
            <p:nvPr/>
          </p:nvSpPr>
          <p:spPr>
            <a:xfrm>
              <a:off x="5780767" y="3347700"/>
              <a:ext cx="1454525" cy="408487"/>
            </a:xfrm>
            <a:prstGeom prst="rect">
              <a:avLst/>
            </a:prstGeom>
            <a:solidFill>
              <a:schemeClr val="bg1"/>
            </a:solidFill>
          </p:spPr>
          <p:txBody>
            <a:bodyPr wrap="none" rtlCol="0">
              <a:spAutoFit/>
            </a:bodyPr>
            <a:lstStyle/>
            <a:p>
              <a:r>
                <a:rPr kumimoji="1" lang="en-US" altLang="ja-JP" sz="1400" dirty="0" err="1" smtClean="0"/>
                <a:t>Armazones</a:t>
              </a:r>
              <a:endParaRPr kumimoji="1" lang="ja-JP" altLang="en-US" sz="1400"/>
            </a:p>
          </p:txBody>
        </p:sp>
        <p:sp>
          <p:nvSpPr>
            <p:cNvPr id="87" name="TextBox 9"/>
            <p:cNvSpPr txBox="1"/>
            <p:nvPr/>
          </p:nvSpPr>
          <p:spPr>
            <a:xfrm>
              <a:off x="4712382" y="2699628"/>
              <a:ext cx="1469591" cy="408487"/>
            </a:xfrm>
            <a:prstGeom prst="rect">
              <a:avLst/>
            </a:prstGeom>
            <a:solidFill>
              <a:schemeClr val="bg1"/>
            </a:solidFill>
          </p:spPr>
          <p:txBody>
            <a:bodyPr wrap="none" rtlCol="0">
              <a:spAutoFit/>
            </a:bodyPr>
            <a:lstStyle/>
            <a:p>
              <a:r>
                <a:rPr kumimoji="1" lang="en-US" altLang="ja-JP" sz="1400" dirty="0" smtClean="0"/>
                <a:t>Mauna Kea</a:t>
              </a:r>
              <a:endParaRPr kumimoji="1" lang="ja-JP" altLang="en-US" sz="1400" dirty="0"/>
            </a:p>
          </p:txBody>
        </p:sp>
        <p:sp>
          <p:nvSpPr>
            <p:cNvPr id="88" name="TextBox 10"/>
            <p:cNvSpPr txBox="1"/>
            <p:nvPr/>
          </p:nvSpPr>
          <p:spPr>
            <a:xfrm>
              <a:off x="4244167" y="2339588"/>
              <a:ext cx="1315370" cy="408487"/>
            </a:xfrm>
            <a:prstGeom prst="rect">
              <a:avLst/>
            </a:prstGeom>
            <a:solidFill>
              <a:schemeClr val="bg1"/>
            </a:solidFill>
          </p:spPr>
          <p:txBody>
            <a:bodyPr wrap="none" rtlCol="0">
              <a:spAutoFit/>
            </a:bodyPr>
            <a:lstStyle/>
            <a:p>
              <a:r>
                <a:rPr kumimoji="1" lang="en-US" altLang="ja-JP" sz="1400" dirty="0" err="1" smtClean="0"/>
                <a:t>Tolonchar</a:t>
              </a:r>
              <a:endParaRPr kumimoji="1" lang="ja-JP" altLang="en-US" sz="1400"/>
            </a:p>
          </p:txBody>
        </p:sp>
        <p:sp>
          <p:nvSpPr>
            <p:cNvPr id="89" name="TextBox 11"/>
            <p:cNvSpPr txBox="1"/>
            <p:nvPr/>
          </p:nvSpPr>
          <p:spPr>
            <a:xfrm>
              <a:off x="1762742" y="2543832"/>
              <a:ext cx="1348031" cy="408487"/>
            </a:xfrm>
            <a:prstGeom prst="rect">
              <a:avLst/>
            </a:prstGeom>
            <a:solidFill>
              <a:schemeClr val="bg1"/>
            </a:solidFill>
          </p:spPr>
          <p:txBody>
            <a:bodyPr wrap="none" rtlCol="0">
              <a:spAutoFit/>
            </a:bodyPr>
            <a:lstStyle/>
            <a:p>
              <a:r>
                <a:rPr kumimoji="1" lang="en-US" altLang="ja-JP" sz="1400" dirty="0" smtClean="0"/>
                <a:t>Dome Fuji</a:t>
              </a:r>
              <a:endParaRPr kumimoji="1" lang="ja-JP" altLang="en-US" sz="1400" dirty="0"/>
            </a:p>
          </p:txBody>
        </p:sp>
        <p:sp>
          <p:nvSpPr>
            <p:cNvPr id="90" name="TextBox 15"/>
            <p:cNvSpPr txBox="1"/>
            <p:nvPr/>
          </p:nvSpPr>
          <p:spPr>
            <a:xfrm>
              <a:off x="3800126" y="1916832"/>
              <a:ext cx="1195681" cy="408487"/>
            </a:xfrm>
            <a:prstGeom prst="rect">
              <a:avLst/>
            </a:prstGeom>
            <a:solidFill>
              <a:schemeClr val="bg1"/>
            </a:solidFill>
          </p:spPr>
          <p:txBody>
            <a:bodyPr wrap="none" rtlCol="0">
              <a:spAutoFit/>
            </a:bodyPr>
            <a:lstStyle/>
            <a:p>
              <a:r>
                <a:rPr kumimoji="1" lang="en-US" altLang="ja-JP" sz="1400" dirty="0" smtClean="0"/>
                <a:t>Atacama</a:t>
              </a:r>
              <a:endParaRPr kumimoji="1" lang="ja-JP" altLang="en-US" sz="1400"/>
            </a:p>
          </p:txBody>
        </p:sp>
        <p:sp>
          <p:nvSpPr>
            <p:cNvPr id="91" name="Oval 16"/>
            <p:cNvSpPr/>
            <p:nvPr/>
          </p:nvSpPr>
          <p:spPr>
            <a:xfrm>
              <a:off x="2483768"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2" name="TextBox 18"/>
            <p:cNvSpPr txBox="1"/>
            <p:nvPr/>
          </p:nvSpPr>
          <p:spPr>
            <a:xfrm>
              <a:off x="1530149" y="4068360"/>
              <a:ext cx="1541119" cy="694427"/>
            </a:xfrm>
            <a:prstGeom prst="rect">
              <a:avLst/>
            </a:prstGeom>
            <a:solidFill>
              <a:schemeClr val="bg1"/>
            </a:solidFill>
          </p:spPr>
          <p:txBody>
            <a:bodyPr wrap="square" rtlCol="0">
              <a:spAutoFit/>
            </a:bodyPr>
            <a:lstStyle/>
            <a:p>
              <a:pPr algn="ctr"/>
              <a:r>
                <a:rPr kumimoji="1" lang="en-US" altLang="ja-JP" sz="1400" dirty="0" smtClean="0"/>
                <a:t>SP</a:t>
              </a:r>
            </a:p>
            <a:p>
              <a:pPr algn="ctr"/>
              <a:r>
                <a:rPr lang="en-US" altLang="ja-JP" sz="1400" dirty="0" smtClean="0"/>
                <a:t>(summer)</a:t>
              </a:r>
              <a:endParaRPr kumimoji="1" lang="ja-JP" altLang="en-US" sz="1400" dirty="0"/>
            </a:p>
          </p:txBody>
        </p:sp>
      </p:grpSp>
      <p:sp>
        <p:nvSpPr>
          <p:cNvPr id="4" name="正方形/長方形 3"/>
          <p:cNvSpPr/>
          <p:nvPr/>
        </p:nvSpPr>
        <p:spPr>
          <a:xfrm>
            <a:off x="6138987" y="37884216"/>
            <a:ext cx="8772552" cy="3970318"/>
          </a:xfrm>
          <a:prstGeom prst="rect">
            <a:avLst/>
          </a:prstGeom>
        </p:spPr>
        <p:txBody>
          <a:bodyPr wrap="square">
            <a:spAutoFit/>
          </a:bodyPr>
          <a:lstStyle/>
          <a:p>
            <a:pPr algn="just"/>
            <a:r>
              <a:rPr lang="en-US" altLang="ja-JP" sz="3600" dirty="0" smtClean="0"/>
              <a:t>S16</a:t>
            </a:r>
            <a:r>
              <a:rPr lang="ja-JP" altLang="en-US" sz="3600" dirty="0"/>
              <a:t>→</a:t>
            </a:r>
            <a:r>
              <a:rPr lang="ja-JP" altLang="en-US" sz="3600" dirty="0" smtClean="0"/>
              <a:t>ドーム</a:t>
            </a:r>
            <a:r>
              <a:rPr lang="ja-JP" altLang="en-US" sz="3600" dirty="0"/>
              <a:t>ふじ</a:t>
            </a:r>
            <a:r>
              <a:rPr lang="ja-JP" altLang="en-US" sz="3600" dirty="0" smtClean="0"/>
              <a:t>基地→しらせ船上にかけて各地点で光ファイバー赤外線</a:t>
            </a:r>
            <a:r>
              <a:rPr lang="ja-JP" altLang="en-US" sz="3600" dirty="0" smtClean="0"/>
              <a:t>分光器を</a:t>
            </a:r>
            <a:r>
              <a:rPr lang="ja-JP" altLang="en-US" sz="3600" dirty="0" smtClean="0"/>
              <a:t>用いて水蒸気量</a:t>
            </a:r>
            <a:r>
              <a:rPr lang="ja-JP" altLang="en-US" sz="3600" dirty="0" smtClean="0"/>
              <a:t>を</a:t>
            </a:r>
            <a:r>
              <a:rPr lang="ja-JP" altLang="en-US" sz="3600" dirty="0" smtClean="0"/>
              <a:t>測定した</a:t>
            </a:r>
            <a:r>
              <a:rPr lang="en-US" altLang="ja-JP" sz="3600" dirty="0" smtClean="0"/>
              <a:t>(</a:t>
            </a:r>
            <a:r>
              <a:rPr lang="ja-JP" altLang="en-US" sz="3600" dirty="0" smtClean="0"/>
              <a:t>図</a:t>
            </a:r>
            <a:r>
              <a:rPr lang="en-US" altLang="ja-JP" sz="3600" dirty="0" smtClean="0"/>
              <a:t>5)</a:t>
            </a:r>
            <a:r>
              <a:rPr lang="ja-JP" altLang="en-US" sz="3600" dirty="0" err="1" smtClean="0"/>
              <a:t>。</a:t>
            </a:r>
            <a:r>
              <a:rPr lang="ja-JP" altLang="en-US" sz="3600" dirty="0" smtClean="0"/>
              <a:t>その結果、最も温度の高い夏期の測定にもかかわらずドーム</a:t>
            </a:r>
            <a:r>
              <a:rPr lang="ja-JP" altLang="en-US" sz="3600" dirty="0"/>
              <a:t>ふじの大気水蒸気量は他の温帯</a:t>
            </a:r>
            <a:r>
              <a:rPr lang="ja-JP" altLang="en-US" sz="3600" dirty="0" smtClean="0"/>
              <a:t>サイトと比較して極めて</a:t>
            </a:r>
            <a:r>
              <a:rPr lang="ja-JP" altLang="en-US" sz="3600" dirty="0"/>
              <a:t>小さい値</a:t>
            </a:r>
            <a:r>
              <a:rPr lang="en-US" altLang="ja-JP" sz="3600" dirty="0"/>
              <a:t>(</a:t>
            </a:r>
            <a:r>
              <a:rPr lang="ja-JP" altLang="en-US" sz="3600" dirty="0"/>
              <a:t>約</a:t>
            </a:r>
            <a:r>
              <a:rPr lang="en-US" altLang="ja-JP" sz="3600" dirty="0"/>
              <a:t>0.6mm</a:t>
            </a:r>
            <a:r>
              <a:rPr lang="en-US" altLang="ja-JP" sz="3600" dirty="0" smtClean="0"/>
              <a:t>)</a:t>
            </a:r>
            <a:r>
              <a:rPr lang="ja-JP" altLang="en-US" sz="3600" dirty="0" smtClean="0"/>
              <a:t>であることが判明した。</a:t>
            </a:r>
            <a:endParaRPr lang="en-US" altLang="ja-JP" sz="3600" dirty="0" smtClean="0"/>
          </a:p>
        </p:txBody>
      </p:sp>
      <p:sp>
        <p:nvSpPr>
          <p:cNvPr id="93" name="正方形/長方形 92"/>
          <p:cNvSpPr/>
          <p:nvPr/>
        </p:nvSpPr>
        <p:spPr>
          <a:xfrm>
            <a:off x="378347" y="27378202"/>
            <a:ext cx="5531767" cy="707886"/>
          </a:xfrm>
          <a:prstGeom prst="rect">
            <a:avLst/>
          </a:prstGeom>
        </p:spPr>
        <p:txBody>
          <a:bodyPr wrap="square">
            <a:spAutoFit/>
          </a:bodyPr>
          <a:lstStyle/>
          <a:p>
            <a:r>
              <a:rPr lang="en-US" altLang="ja-JP" sz="2000" dirty="0" smtClean="0"/>
              <a:t>1</a:t>
            </a:r>
            <a:r>
              <a:rPr lang="ja-JP" altLang="en-US" sz="2000" dirty="0" smtClean="0"/>
              <a:t>時間毎のシーイングの期待値をプロット。横軸が現地時刻、縦軸がシーイング</a:t>
            </a:r>
            <a:r>
              <a:rPr lang="en-US" altLang="ja-JP" sz="2000" dirty="0" smtClean="0"/>
              <a:t>(</a:t>
            </a:r>
            <a:r>
              <a:rPr lang="ja-JP" altLang="en-US" sz="2000" dirty="0" smtClean="0"/>
              <a:t>秒角</a:t>
            </a:r>
            <a:r>
              <a:rPr lang="en-US" altLang="ja-JP" sz="2000" dirty="0" smtClean="0"/>
              <a:t>)</a:t>
            </a:r>
            <a:r>
              <a:rPr lang="ja-JP" altLang="en-US" sz="2000" dirty="0" smtClean="0"/>
              <a:t>を表す。</a:t>
            </a:r>
            <a:endParaRPr lang="ja-JP" altLang="en-US" sz="2000" dirty="0"/>
          </a:p>
        </p:txBody>
      </p:sp>
      <p:grpSp>
        <p:nvGrpSpPr>
          <p:cNvPr id="11" name="グループ化 10"/>
          <p:cNvGrpSpPr/>
          <p:nvPr/>
        </p:nvGrpSpPr>
        <p:grpSpPr>
          <a:xfrm>
            <a:off x="547935" y="25292694"/>
            <a:ext cx="5218176" cy="2145322"/>
            <a:chOff x="5821002" y="26191496"/>
            <a:chExt cx="4985161" cy="2269550"/>
          </a:xfrm>
        </p:grpSpPr>
        <p:pic>
          <p:nvPicPr>
            <p:cNvPr id="19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1228" t="16383" r="56897" b="64090"/>
            <a:stretch/>
          </p:blipFill>
          <p:spPr bwMode="auto">
            <a:xfrm>
              <a:off x="5821002" y="26191496"/>
              <a:ext cx="4946047" cy="195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6787059" y="28091714"/>
              <a:ext cx="301686" cy="369332"/>
            </a:xfrm>
            <a:prstGeom prst="rect">
              <a:avLst/>
            </a:prstGeom>
          </p:spPr>
          <p:txBody>
            <a:bodyPr wrap="none">
              <a:spAutoFit/>
            </a:bodyPr>
            <a:lstStyle/>
            <a:p>
              <a:r>
                <a:rPr lang="en-US" altLang="ja-JP" sz="1800" dirty="0" smtClean="0"/>
                <a:t>0</a:t>
              </a:r>
              <a:endParaRPr lang="ja-JP" altLang="en-US" sz="1800" dirty="0"/>
            </a:p>
          </p:txBody>
        </p:sp>
        <p:sp>
          <p:nvSpPr>
            <p:cNvPr id="94" name="正方形/長方形 93"/>
            <p:cNvSpPr/>
            <p:nvPr/>
          </p:nvSpPr>
          <p:spPr>
            <a:xfrm>
              <a:off x="7709509" y="28091714"/>
              <a:ext cx="301686" cy="369332"/>
            </a:xfrm>
            <a:prstGeom prst="rect">
              <a:avLst/>
            </a:prstGeom>
          </p:spPr>
          <p:txBody>
            <a:bodyPr wrap="none">
              <a:spAutoFit/>
            </a:bodyPr>
            <a:lstStyle/>
            <a:p>
              <a:r>
                <a:rPr lang="en-US" altLang="ja-JP" sz="1800" dirty="0" smtClean="0"/>
                <a:t>6</a:t>
              </a:r>
              <a:endParaRPr lang="ja-JP" altLang="en-US" sz="1800" dirty="0"/>
            </a:p>
          </p:txBody>
        </p:sp>
        <p:sp>
          <p:nvSpPr>
            <p:cNvPr id="95" name="正方形/長方形 94"/>
            <p:cNvSpPr/>
            <p:nvPr/>
          </p:nvSpPr>
          <p:spPr>
            <a:xfrm>
              <a:off x="8528595" y="28091714"/>
              <a:ext cx="418704" cy="369332"/>
            </a:xfrm>
            <a:prstGeom prst="rect">
              <a:avLst/>
            </a:prstGeom>
          </p:spPr>
          <p:txBody>
            <a:bodyPr wrap="none">
              <a:spAutoFit/>
            </a:bodyPr>
            <a:lstStyle/>
            <a:p>
              <a:r>
                <a:rPr lang="en-US" altLang="ja-JP" sz="1800" dirty="0" smtClean="0"/>
                <a:t>12</a:t>
              </a:r>
              <a:endParaRPr lang="ja-JP" altLang="en-US" sz="1800" dirty="0"/>
            </a:p>
          </p:txBody>
        </p:sp>
        <p:sp>
          <p:nvSpPr>
            <p:cNvPr id="96" name="正方形/長方形 95"/>
            <p:cNvSpPr/>
            <p:nvPr/>
          </p:nvSpPr>
          <p:spPr>
            <a:xfrm>
              <a:off x="9464699" y="28091714"/>
              <a:ext cx="418704" cy="369332"/>
            </a:xfrm>
            <a:prstGeom prst="rect">
              <a:avLst/>
            </a:prstGeom>
          </p:spPr>
          <p:txBody>
            <a:bodyPr wrap="none">
              <a:spAutoFit/>
            </a:bodyPr>
            <a:lstStyle/>
            <a:p>
              <a:r>
                <a:rPr lang="en-US" altLang="ja-JP" sz="1800" dirty="0" smtClean="0"/>
                <a:t>18</a:t>
              </a:r>
              <a:endParaRPr lang="ja-JP" altLang="en-US" sz="1800" dirty="0"/>
            </a:p>
          </p:txBody>
        </p:sp>
        <p:sp>
          <p:nvSpPr>
            <p:cNvPr id="97" name="正方形/長方形 96"/>
            <p:cNvSpPr/>
            <p:nvPr/>
          </p:nvSpPr>
          <p:spPr>
            <a:xfrm>
              <a:off x="10387459" y="28091714"/>
              <a:ext cx="418704" cy="369332"/>
            </a:xfrm>
            <a:prstGeom prst="rect">
              <a:avLst/>
            </a:prstGeom>
          </p:spPr>
          <p:txBody>
            <a:bodyPr wrap="none">
              <a:spAutoFit/>
            </a:bodyPr>
            <a:lstStyle/>
            <a:p>
              <a:r>
                <a:rPr lang="en-US" altLang="ja-JP" sz="1800" dirty="0" smtClean="0"/>
                <a:t>24</a:t>
              </a:r>
              <a:endParaRPr lang="ja-JP" altLang="en-US" sz="1800" dirty="0"/>
            </a:p>
          </p:txBody>
        </p:sp>
      </p:grpSp>
      <p:sp>
        <p:nvSpPr>
          <p:cNvPr id="195" name="正方形/長方形 194"/>
          <p:cNvSpPr/>
          <p:nvPr/>
        </p:nvSpPr>
        <p:spPr>
          <a:xfrm>
            <a:off x="1883351" y="26285888"/>
            <a:ext cx="1159292" cy="646331"/>
          </a:xfrm>
          <a:prstGeom prst="rect">
            <a:avLst/>
          </a:prstGeom>
          <a:solidFill>
            <a:schemeClr val="bg1"/>
          </a:solidFill>
          <a:ln>
            <a:solidFill>
              <a:schemeClr val="tx1"/>
            </a:solidFill>
          </a:ln>
        </p:spPr>
        <p:txBody>
          <a:bodyPr wrap="none">
            <a:spAutoFit/>
          </a:bodyPr>
          <a:lstStyle/>
          <a:p>
            <a:r>
              <a:rPr lang="ja-JP" altLang="en-US" sz="3600" dirty="0" smtClean="0"/>
              <a:t>図</a:t>
            </a:r>
            <a:r>
              <a:rPr lang="en-US" altLang="ja-JP" sz="3600" dirty="0" smtClean="0"/>
              <a:t>(3)</a:t>
            </a:r>
            <a:endParaRPr lang="ja-JP" altLang="en-US" sz="3600" dirty="0"/>
          </a:p>
        </p:txBody>
      </p:sp>
      <p:sp>
        <p:nvSpPr>
          <p:cNvPr id="99" name="正方形/長方形 98"/>
          <p:cNvSpPr/>
          <p:nvPr/>
        </p:nvSpPr>
        <p:spPr>
          <a:xfrm>
            <a:off x="594371" y="40583358"/>
            <a:ext cx="5489423" cy="1631216"/>
          </a:xfrm>
          <a:prstGeom prst="rect">
            <a:avLst/>
          </a:prstGeom>
        </p:spPr>
        <p:txBody>
          <a:bodyPr wrap="square">
            <a:spAutoFit/>
          </a:bodyPr>
          <a:lstStyle/>
          <a:p>
            <a:pPr algn="just"/>
            <a:r>
              <a:rPr lang="ja-JP" altLang="en-US" sz="2000" dirty="0"/>
              <a:t>測定</a:t>
            </a:r>
            <a:r>
              <a:rPr lang="ja-JP" altLang="en-US" sz="2000" dirty="0" smtClean="0"/>
              <a:t>地点の標高と水蒸気量の図。横軸が可降水量</a:t>
            </a:r>
            <a:r>
              <a:rPr lang="en-US" altLang="ja-JP" sz="2000" dirty="0" smtClean="0"/>
              <a:t>(PWV)</a:t>
            </a:r>
            <a:r>
              <a:rPr lang="ja-JP" altLang="en-US" sz="2000" dirty="0" smtClean="0"/>
              <a:t>で単位は</a:t>
            </a:r>
            <a:r>
              <a:rPr lang="en-US" altLang="ja-JP" sz="2000" dirty="0" smtClean="0"/>
              <a:t>mm</a:t>
            </a:r>
            <a:r>
              <a:rPr lang="ja-JP" altLang="en-US" sz="2000" dirty="0" err="1" smtClean="0"/>
              <a:t>、</a:t>
            </a:r>
            <a:r>
              <a:rPr lang="ja-JP" altLang="en-US" sz="2000" dirty="0" smtClean="0"/>
              <a:t>縦軸は観測地の標高</a:t>
            </a:r>
            <a:r>
              <a:rPr lang="en-US" altLang="ja-JP" sz="2000" dirty="0" smtClean="0"/>
              <a:t>(m)</a:t>
            </a:r>
            <a:r>
              <a:rPr lang="ja-JP" altLang="en-US" sz="2000" dirty="0" smtClean="0"/>
              <a:t>を意味する。今回の測定結果を赤で示し、温帯に位置する他の観測地の平均値を黒、第</a:t>
            </a:r>
            <a:r>
              <a:rPr lang="en-US" altLang="ja-JP" sz="2000" dirty="0" smtClean="0"/>
              <a:t>1</a:t>
            </a:r>
            <a:r>
              <a:rPr lang="ja-JP" altLang="en-US" sz="2000" dirty="0" smtClean="0"/>
              <a:t>四分位を青で示す。</a:t>
            </a:r>
            <a:endParaRPr lang="ja-JP" altLang="en-US" sz="2000" dirty="0"/>
          </a:p>
        </p:txBody>
      </p:sp>
      <p:sp>
        <p:nvSpPr>
          <p:cNvPr id="100" name="正方形/長方形 99"/>
          <p:cNvSpPr/>
          <p:nvPr/>
        </p:nvSpPr>
        <p:spPr>
          <a:xfrm>
            <a:off x="4500303" y="36984700"/>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(5)</a:t>
            </a:r>
            <a:endParaRPr lang="ja-JP" altLang="en-US" sz="3600" dirty="0"/>
          </a:p>
        </p:txBody>
      </p:sp>
      <p:sp>
        <p:nvSpPr>
          <p:cNvPr id="78" name="テキスト ボックス 77"/>
          <p:cNvSpPr txBox="1"/>
          <p:nvPr/>
        </p:nvSpPr>
        <p:spPr>
          <a:xfrm>
            <a:off x="738387" y="35949878"/>
            <a:ext cx="8735084" cy="707886"/>
          </a:xfrm>
          <a:prstGeom prst="rect">
            <a:avLst/>
          </a:prstGeom>
          <a:noFill/>
        </p:spPr>
        <p:txBody>
          <a:bodyPr wrap="none" rtlCol="0">
            <a:spAutoFit/>
          </a:bodyPr>
          <a:lstStyle/>
          <a:p>
            <a:r>
              <a:rPr lang="ja-JP" altLang="en-US" sz="4000" b="1" u="sng" dirty="0" smtClean="0">
                <a:latin typeface="+mn-ea"/>
              </a:rPr>
              <a:t>水蒸気量</a:t>
            </a:r>
            <a:r>
              <a:rPr lang="ja-JP" altLang="en-US" sz="3200" dirty="0">
                <a:latin typeface="+mn-ea"/>
              </a:rPr>
              <a:t>　　　　</a:t>
            </a:r>
            <a:r>
              <a:rPr lang="ja-JP" altLang="en-US" sz="3200" dirty="0" smtClean="0">
                <a:latin typeface="+mn-ea"/>
              </a:rPr>
              <a:t>　</a:t>
            </a:r>
            <a:r>
              <a:rPr lang="en-US" altLang="ja-JP" sz="3200" dirty="0" smtClean="0">
                <a:latin typeface="+mn-ea"/>
              </a:rPr>
              <a:t>2010</a:t>
            </a:r>
            <a:r>
              <a:rPr lang="ja-JP" altLang="en-US" sz="3200" dirty="0" smtClean="0">
                <a:latin typeface="+mn-ea"/>
              </a:rPr>
              <a:t>年</a:t>
            </a:r>
            <a:r>
              <a:rPr lang="en-US" altLang="ja-JP" sz="3200" dirty="0" smtClean="0">
                <a:latin typeface="+mn-ea"/>
              </a:rPr>
              <a:t>12</a:t>
            </a:r>
            <a:r>
              <a:rPr lang="ja-JP" altLang="en-US" sz="3200" dirty="0" smtClean="0">
                <a:latin typeface="+mn-ea"/>
              </a:rPr>
              <a:t>月～</a:t>
            </a:r>
            <a:r>
              <a:rPr lang="en-US" altLang="ja-JP" sz="3200" dirty="0" smtClean="0">
                <a:latin typeface="+mn-ea"/>
              </a:rPr>
              <a:t>2011</a:t>
            </a:r>
            <a:r>
              <a:rPr lang="ja-JP" altLang="en-US" sz="3200" dirty="0" smtClean="0">
                <a:latin typeface="+mn-ea"/>
              </a:rPr>
              <a:t>年</a:t>
            </a:r>
            <a:r>
              <a:rPr lang="en-US" altLang="ja-JP" sz="3200" dirty="0" smtClean="0">
                <a:latin typeface="+mn-ea"/>
              </a:rPr>
              <a:t>2</a:t>
            </a:r>
            <a:r>
              <a:rPr lang="ja-JP" altLang="en-US" sz="3200" dirty="0" smtClean="0">
                <a:latin typeface="+mn-ea"/>
              </a:rPr>
              <a:t>月実施</a:t>
            </a:r>
            <a:endParaRPr lang="ja-JP" altLang="en-US" sz="3600" dirty="0">
              <a:latin typeface="+mn-ea"/>
            </a:endParaRPr>
          </a:p>
        </p:txBody>
      </p:sp>
      <p:grpSp>
        <p:nvGrpSpPr>
          <p:cNvPr id="15" name="グループ化 14"/>
          <p:cNvGrpSpPr/>
          <p:nvPr/>
        </p:nvGrpSpPr>
        <p:grpSpPr>
          <a:xfrm>
            <a:off x="555375" y="29519574"/>
            <a:ext cx="6160398" cy="4320000"/>
            <a:chOff x="774897" y="36130018"/>
            <a:chExt cx="6160398" cy="4320000"/>
          </a:xfrm>
        </p:grpSpPr>
        <p:pic>
          <p:nvPicPr>
            <p:cNvPr id="101" name="Picture 2" descr="C:\Users\hirofumi\Desktop\Sky_Brightness\scatf4.jpg"/>
            <p:cNvPicPr>
              <a:picLocks noChangeAspect="1" noChangeArrowheads="1"/>
            </p:cNvPicPr>
            <p:nvPr/>
          </p:nvPicPr>
          <p:blipFill rotWithShape="1">
            <a:blip r:embed="rId11">
              <a:extLst>
                <a:ext uri="{28A0092B-C50C-407E-A947-70E740481C1C}">
                  <a14:useLocalDpi xmlns:a14="http://schemas.microsoft.com/office/drawing/2010/main" val="0"/>
                </a:ext>
              </a:extLst>
            </a:blip>
            <a:srcRect l="50540" t="11834" r="5909" b="8849"/>
            <a:stretch/>
          </p:blipFill>
          <p:spPr bwMode="auto">
            <a:xfrm>
              <a:off x="3546699" y="36130018"/>
              <a:ext cx="3388596" cy="432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hirofumi\Desktop\Sky_Brightness\scatf4.jpg"/>
            <p:cNvPicPr>
              <a:picLocks noChangeAspect="1" noChangeArrowheads="1"/>
            </p:cNvPicPr>
            <p:nvPr/>
          </p:nvPicPr>
          <p:blipFill rotWithShape="1">
            <a:blip r:embed="rId11">
              <a:extLst>
                <a:ext uri="{28A0092B-C50C-407E-A947-70E740481C1C}">
                  <a14:useLocalDpi xmlns:a14="http://schemas.microsoft.com/office/drawing/2010/main" val="0"/>
                </a:ext>
              </a:extLst>
            </a:blip>
            <a:srcRect l="3976" t="11854" r="56451" b="8829"/>
            <a:stretch/>
          </p:blipFill>
          <p:spPr bwMode="auto">
            <a:xfrm>
              <a:off x="774897" y="36130018"/>
              <a:ext cx="3079088" cy="43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正方形/長方形 102"/>
          <p:cNvSpPr/>
          <p:nvPr/>
        </p:nvSpPr>
        <p:spPr>
          <a:xfrm>
            <a:off x="7108103" y="29710150"/>
            <a:ext cx="7632847" cy="5632311"/>
          </a:xfrm>
          <a:prstGeom prst="rect">
            <a:avLst/>
          </a:prstGeom>
        </p:spPr>
        <p:txBody>
          <a:bodyPr wrap="square">
            <a:spAutoFit/>
          </a:bodyPr>
          <a:lstStyle/>
          <a:p>
            <a:pPr algn="just"/>
            <a:r>
              <a:rPr lang="ja-JP" altLang="en-US" sz="3600" dirty="0"/>
              <a:t>極</a:t>
            </a:r>
            <a:r>
              <a:rPr lang="ja-JP" altLang="en-US" sz="3600" dirty="0" smtClean="0"/>
              <a:t>低温の南極では細氷（ダイヤモンドダスト</a:t>
            </a:r>
            <a:r>
              <a:rPr lang="ja-JP" altLang="en-US" sz="3600" dirty="0"/>
              <a:t>）</a:t>
            </a:r>
            <a:r>
              <a:rPr lang="ja-JP" altLang="en-US" sz="3600" dirty="0" smtClean="0"/>
              <a:t>や低い地吹雪によって月や太陽の散乱強度が異なる</a:t>
            </a:r>
            <a:r>
              <a:rPr lang="ja-JP" altLang="en-US" sz="3600" dirty="0"/>
              <a:t>こと</a:t>
            </a:r>
            <a:r>
              <a:rPr lang="ja-JP" altLang="en-US" sz="3600" dirty="0" smtClean="0"/>
              <a:t>が予想される。そこで</a:t>
            </a:r>
            <a:r>
              <a:rPr lang="en-US" altLang="ja-JP" sz="3600" dirty="0" smtClean="0"/>
              <a:t>40cm</a:t>
            </a:r>
            <a:r>
              <a:rPr lang="ja-JP" altLang="en-US" sz="3600" dirty="0" smtClean="0"/>
              <a:t>赤外線望遠鏡を用いて空の明るさを測定した</a:t>
            </a:r>
            <a:r>
              <a:rPr lang="en-US" altLang="ja-JP" sz="3600" dirty="0" smtClean="0"/>
              <a:t>(</a:t>
            </a:r>
            <a:r>
              <a:rPr lang="ja-JP" altLang="en-US" sz="3600" dirty="0" smtClean="0"/>
              <a:t>図</a:t>
            </a:r>
            <a:r>
              <a:rPr lang="en-US" altLang="ja-JP" sz="3600" dirty="0" smtClean="0"/>
              <a:t>4</a:t>
            </a:r>
            <a:r>
              <a:rPr lang="en-US" altLang="ja-JP" sz="3600" dirty="0" smtClean="0"/>
              <a:t>)</a:t>
            </a:r>
            <a:r>
              <a:rPr lang="ja-JP" altLang="en-US" sz="3600" dirty="0" err="1" smtClean="0"/>
              <a:t>。</a:t>
            </a:r>
            <a:r>
              <a:rPr lang="ja-JP" altLang="en-US" sz="3600" dirty="0" smtClean="0"/>
              <a:t>結果はこれまでの理論値</a:t>
            </a:r>
            <a:r>
              <a:rPr lang="en-US" altLang="ja-JP" sz="3600" dirty="0" smtClean="0"/>
              <a:t>(</a:t>
            </a:r>
            <a:r>
              <a:rPr lang="en-US" altLang="ja-JP" sz="3600" dirty="0" err="1" smtClean="0"/>
              <a:t>Krisciunas</a:t>
            </a:r>
            <a:r>
              <a:rPr lang="en-US" altLang="ja-JP" sz="3600" dirty="0" smtClean="0"/>
              <a:t> </a:t>
            </a:r>
            <a:r>
              <a:rPr lang="en-US" altLang="ja-JP" sz="3600" dirty="0"/>
              <a:t>&amp; </a:t>
            </a:r>
            <a:r>
              <a:rPr lang="en-US" altLang="ja-JP" sz="3600" dirty="0" smtClean="0"/>
              <a:t>Schaefer, 1991</a:t>
            </a:r>
            <a:r>
              <a:rPr lang="en-US" altLang="ja-JP" sz="3600" dirty="0" smtClean="0"/>
              <a:t>)</a:t>
            </a:r>
            <a:r>
              <a:rPr lang="ja-JP" altLang="en-US" sz="3600" dirty="0" smtClean="0"/>
              <a:t>より</a:t>
            </a:r>
            <a:r>
              <a:rPr lang="en-US" altLang="ja-JP" sz="3600" dirty="0" smtClean="0"/>
              <a:t>10</a:t>
            </a:r>
            <a:r>
              <a:rPr lang="ja-JP" altLang="en-US" sz="3600" dirty="0" smtClean="0"/>
              <a:t>倍から</a:t>
            </a:r>
            <a:r>
              <a:rPr lang="en-US" altLang="ja-JP" sz="3600" dirty="0" smtClean="0"/>
              <a:t>100</a:t>
            </a:r>
            <a:r>
              <a:rPr lang="ja-JP" altLang="en-US" sz="3600" dirty="0" smtClean="0"/>
              <a:t>倍強い散乱が観測された。月夜の天体観測では月による散乱の影響をきちんと考慮しなければならないことが判明した。</a:t>
            </a:r>
            <a:endParaRPr lang="en-US" altLang="ja-JP" sz="3600" dirty="0"/>
          </a:p>
        </p:txBody>
      </p:sp>
      <p:sp>
        <p:nvSpPr>
          <p:cNvPr id="105" name="正方形/長方形 104"/>
          <p:cNvSpPr/>
          <p:nvPr/>
        </p:nvSpPr>
        <p:spPr>
          <a:xfrm>
            <a:off x="5221698" y="32294394"/>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(4)</a:t>
            </a:r>
            <a:endParaRPr lang="ja-JP" altLang="en-US" sz="3600" dirty="0"/>
          </a:p>
        </p:txBody>
      </p:sp>
      <p:sp>
        <p:nvSpPr>
          <p:cNvPr id="106" name="正方形/長方形 105"/>
          <p:cNvSpPr/>
          <p:nvPr/>
        </p:nvSpPr>
        <p:spPr>
          <a:xfrm>
            <a:off x="522363" y="33886614"/>
            <a:ext cx="6513732" cy="1631216"/>
          </a:xfrm>
          <a:prstGeom prst="rect">
            <a:avLst/>
          </a:prstGeom>
        </p:spPr>
        <p:txBody>
          <a:bodyPr wrap="square">
            <a:spAutoFit/>
          </a:bodyPr>
          <a:lstStyle/>
          <a:p>
            <a:pPr algn="just"/>
            <a:r>
              <a:rPr lang="ja-JP" altLang="en-US" sz="2000" dirty="0" smtClean="0"/>
              <a:t>赤外線での空の明るさの図。左が</a:t>
            </a:r>
            <a:r>
              <a:rPr lang="en-US" altLang="ja-JP" sz="2000" dirty="0" smtClean="0"/>
              <a:t>H</a:t>
            </a:r>
            <a:r>
              <a:rPr lang="ja-JP" altLang="en-US" sz="2000" dirty="0" smtClean="0"/>
              <a:t>バンドで右が</a:t>
            </a:r>
            <a:r>
              <a:rPr lang="en-US" altLang="ja-JP" sz="2000" dirty="0" smtClean="0"/>
              <a:t>Ks</a:t>
            </a:r>
            <a:r>
              <a:rPr lang="ja-JP" altLang="en-US" sz="2000" dirty="0" smtClean="0"/>
              <a:t>バンドでの観測。横軸は光源</a:t>
            </a:r>
            <a:r>
              <a:rPr lang="en-US" altLang="ja-JP" sz="2000" dirty="0" smtClean="0"/>
              <a:t>(</a:t>
            </a:r>
            <a:r>
              <a:rPr lang="ja-JP" altLang="en-US" sz="2000" dirty="0" smtClean="0"/>
              <a:t>太陽</a:t>
            </a:r>
            <a:r>
              <a:rPr lang="en-US" altLang="ja-JP" sz="2000" dirty="0" smtClean="0"/>
              <a:t>)</a:t>
            </a:r>
            <a:r>
              <a:rPr lang="ja-JP" altLang="en-US" sz="2000" dirty="0" smtClean="0"/>
              <a:t>からの離角</a:t>
            </a:r>
            <a:r>
              <a:rPr lang="en-US" altLang="ja-JP" sz="2000" dirty="0" smtClean="0"/>
              <a:t>(</a:t>
            </a:r>
            <a:r>
              <a:rPr lang="ja-JP" altLang="en-US" sz="2000" dirty="0" smtClean="0"/>
              <a:t>度</a:t>
            </a:r>
            <a:r>
              <a:rPr lang="en-US" altLang="ja-JP" sz="2000" dirty="0" smtClean="0"/>
              <a:t>)</a:t>
            </a:r>
            <a:r>
              <a:rPr lang="ja-JP" altLang="en-US" sz="2000" dirty="0" err="1" smtClean="0"/>
              <a:t>、</a:t>
            </a:r>
            <a:r>
              <a:rPr lang="ja-JP" altLang="en-US" sz="2000" dirty="0" smtClean="0"/>
              <a:t>縦軸はその天域の空の明るさを</a:t>
            </a:r>
            <a:r>
              <a:rPr lang="en-US" altLang="ja-JP" sz="2000" dirty="0" err="1" smtClean="0"/>
              <a:t>Krisciunas</a:t>
            </a:r>
            <a:r>
              <a:rPr lang="en-US" altLang="ja-JP" sz="2000" dirty="0" smtClean="0"/>
              <a:t> &amp; Schaefer (1991)</a:t>
            </a:r>
            <a:r>
              <a:rPr lang="ja-JP" altLang="en-US" sz="2000" dirty="0" smtClean="0"/>
              <a:t>の散乱係数で表したもの。青が</a:t>
            </a:r>
            <a:r>
              <a:rPr lang="en-US" altLang="ja-JP" sz="2000" dirty="0" smtClean="0"/>
              <a:t>K&amp;S(1991)</a:t>
            </a:r>
            <a:r>
              <a:rPr lang="ja-JP" altLang="en-US" sz="2000" dirty="0" smtClean="0"/>
              <a:t>の理論値、緑のプロットが今回の測定値を表し、観測結果の第</a:t>
            </a:r>
            <a:r>
              <a:rPr lang="en-US" altLang="ja-JP" sz="2000" dirty="0" smtClean="0"/>
              <a:t>1</a:t>
            </a:r>
            <a:r>
              <a:rPr lang="ja-JP" altLang="en-US" sz="2000" dirty="0" smtClean="0"/>
              <a:t>近似曲線を赤で示した。</a:t>
            </a:r>
            <a:endParaRPr lang="ja-JP" altLang="en-US" sz="2000" dirty="0"/>
          </a:p>
        </p:txBody>
      </p:sp>
      <p:pic>
        <p:nvPicPr>
          <p:cNvPr id="107" name="Picture 2"/>
          <p:cNvPicPr>
            <a:picLocks noChangeAspect="1" noChangeArrowheads="1"/>
          </p:cNvPicPr>
          <p:nvPr/>
        </p:nvPicPr>
        <p:blipFill>
          <a:blip r:embed="rId12" cstate="print"/>
          <a:srcRect/>
          <a:stretch>
            <a:fillRect/>
          </a:stretch>
        </p:blipFill>
        <p:spPr bwMode="auto">
          <a:xfrm>
            <a:off x="25300519" y="9084593"/>
            <a:ext cx="4320000" cy="2709818"/>
          </a:xfrm>
          <a:prstGeom prst="rect">
            <a:avLst/>
          </a:prstGeom>
          <a:noFill/>
          <a:ln w="9525">
            <a:noFill/>
            <a:miter lim="800000"/>
            <a:headEnd/>
            <a:tailEnd/>
          </a:ln>
        </p:spPr>
      </p:pic>
      <p:sp>
        <p:nvSpPr>
          <p:cNvPr id="207" name="正方形/長方形 206"/>
          <p:cNvSpPr/>
          <p:nvPr/>
        </p:nvSpPr>
        <p:spPr>
          <a:xfrm>
            <a:off x="28278225" y="9200158"/>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(6)</a:t>
            </a:r>
            <a:endParaRPr lang="ja-JP" altLang="en-US" sz="3600" dirty="0"/>
          </a:p>
        </p:txBody>
      </p:sp>
      <p:sp>
        <p:nvSpPr>
          <p:cNvPr id="109" name="テキスト ボックス 108"/>
          <p:cNvSpPr txBox="1"/>
          <p:nvPr/>
        </p:nvSpPr>
        <p:spPr>
          <a:xfrm>
            <a:off x="25155470" y="11767384"/>
            <a:ext cx="4610097" cy="707886"/>
          </a:xfrm>
          <a:prstGeom prst="rect">
            <a:avLst/>
          </a:prstGeom>
          <a:noFill/>
        </p:spPr>
        <p:txBody>
          <a:bodyPr wrap="square" rtlCol="0">
            <a:spAutoFit/>
          </a:bodyPr>
          <a:lstStyle/>
          <a:p>
            <a:pPr algn="just"/>
            <a:r>
              <a:rPr lang="ja-JP" altLang="en-US" sz="2000" dirty="0" smtClean="0"/>
              <a:t>オーストラリア</a:t>
            </a:r>
            <a:r>
              <a:rPr lang="en-US" altLang="ja-JP" sz="2000" dirty="0" smtClean="0"/>
              <a:t>UNSW</a:t>
            </a:r>
            <a:r>
              <a:rPr lang="ja-JP" altLang="en-US" sz="2000" dirty="0" smtClean="0"/>
              <a:t>大学と共同開発した</a:t>
            </a:r>
            <a:r>
              <a:rPr lang="ja-JP" altLang="en-US" sz="2000" dirty="0"/>
              <a:t>無人発電観測</a:t>
            </a:r>
            <a:r>
              <a:rPr lang="ja-JP" altLang="en-US" sz="2000" dirty="0" smtClean="0"/>
              <a:t>モジュール</a:t>
            </a:r>
            <a:r>
              <a:rPr lang="en-US" altLang="ja-JP" sz="2000" dirty="0" smtClean="0"/>
              <a:t>PLATO-F</a:t>
            </a:r>
            <a:r>
              <a:rPr lang="ja-JP" altLang="en-US" sz="2000" dirty="0" err="1" smtClean="0"/>
              <a:t>。</a:t>
            </a:r>
            <a:endParaRPr lang="en-US" altLang="ja-JP" sz="2000" dirty="0" smtClean="0"/>
          </a:p>
        </p:txBody>
      </p:sp>
      <p:pic>
        <p:nvPicPr>
          <p:cNvPr id="110" name="Picture 2" descr="C:\Research\D2\2011_06極地原稿\pic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480519" y="16939766"/>
            <a:ext cx="3960000" cy="2890915"/>
          </a:xfrm>
          <a:prstGeom prst="rect">
            <a:avLst/>
          </a:prstGeom>
          <a:noFill/>
          <a:extLst>
            <a:ext uri="{909E8E84-426E-40DD-AFC4-6F175D3DCCD1}">
              <a14:hiddenFill xmlns:a14="http://schemas.microsoft.com/office/drawing/2010/main">
                <a:solidFill>
                  <a:srgbClr val="FFFFFF"/>
                </a:solidFill>
              </a14:hiddenFill>
            </a:ext>
          </a:extLst>
        </p:spPr>
      </p:pic>
      <p:sp>
        <p:nvSpPr>
          <p:cNvPr id="111" name="正方形/長方形 110"/>
          <p:cNvSpPr/>
          <p:nvPr/>
        </p:nvSpPr>
        <p:spPr>
          <a:xfrm>
            <a:off x="28101427" y="18993440"/>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(8)</a:t>
            </a:r>
            <a:endParaRPr lang="ja-JP" altLang="en-US" sz="3600" dirty="0"/>
          </a:p>
        </p:txBody>
      </p:sp>
      <p:sp>
        <p:nvSpPr>
          <p:cNvPr id="112" name="テキスト ボックス 111"/>
          <p:cNvSpPr txBox="1"/>
          <p:nvPr/>
        </p:nvSpPr>
        <p:spPr>
          <a:xfrm>
            <a:off x="25254024" y="19857536"/>
            <a:ext cx="4503587" cy="707886"/>
          </a:xfrm>
          <a:prstGeom prst="rect">
            <a:avLst/>
          </a:prstGeom>
          <a:noFill/>
        </p:spPr>
        <p:txBody>
          <a:bodyPr wrap="square" rtlCol="0">
            <a:spAutoFit/>
          </a:bodyPr>
          <a:lstStyle/>
          <a:p>
            <a:pPr algn="just"/>
            <a:r>
              <a:rPr lang="en-US" altLang="ja-JP" sz="2000" dirty="0" smtClean="0"/>
              <a:t>8m</a:t>
            </a:r>
            <a:r>
              <a:rPr lang="ja-JP" altLang="en-US" sz="2000" dirty="0" smtClean="0"/>
              <a:t>ステージ。望遠鏡はステージ上のクラムシェルルーフ型ドーム内に設置する。</a:t>
            </a:r>
            <a:endParaRPr lang="en-US" altLang="ja-JP" sz="2000" dirty="0" smtClean="0"/>
          </a:p>
        </p:txBody>
      </p:sp>
      <p:pic>
        <p:nvPicPr>
          <p:cNvPr id="113" name="Picture 3" descr="C:\Private\南極写真\jpg_内陸旅行\DSC_73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300518" y="12994709"/>
            <a:ext cx="4320000" cy="2768371"/>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p:cNvSpPr/>
          <p:nvPr/>
        </p:nvSpPr>
        <p:spPr>
          <a:xfrm>
            <a:off x="28347380" y="15007744"/>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(7)</a:t>
            </a:r>
            <a:endParaRPr lang="ja-JP" altLang="en-US" sz="3600" dirty="0"/>
          </a:p>
        </p:txBody>
      </p:sp>
      <p:sp>
        <p:nvSpPr>
          <p:cNvPr id="116" name="テキスト ボックス 115"/>
          <p:cNvSpPr txBox="1"/>
          <p:nvPr/>
        </p:nvSpPr>
        <p:spPr>
          <a:xfrm>
            <a:off x="25149099" y="15799832"/>
            <a:ext cx="4610097" cy="707886"/>
          </a:xfrm>
          <a:prstGeom prst="rect">
            <a:avLst/>
          </a:prstGeom>
          <a:noFill/>
        </p:spPr>
        <p:txBody>
          <a:bodyPr wrap="square" rtlCol="0">
            <a:spAutoFit/>
          </a:bodyPr>
          <a:lstStyle/>
          <a:p>
            <a:pPr algn="just"/>
            <a:r>
              <a:rPr lang="ja-JP" altLang="en-US" sz="2000" dirty="0"/>
              <a:t>東北大学</a:t>
            </a:r>
            <a:r>
              <a:rPr lang="ja-JP" altLang="en-US" sz="2000" dirty="0" smtClean="0"/>
              <a:t>で開発した南極</a:t>
            </a:r>
            <a:r>
              <a:rPr lang="en-US" altLang="ja-JP" sz="2000" dirty="0" smtClean="0"/>
              <a:t>40cm</a:t>
            </a:r>
            <a:r>
              <a:rPr lang="ja-JP" altLang="en-US" sz="2000" dirty="0" smtClean="0"/>
              <a:t>赤外線望遠鏡。無人での赤外線観測を計画する。</a:t>
            </a:r>
            <a:endParaRPr lang="en-US" altLang="ja-JP" sz="2000" dirty="0" smtClean="0"/>
          </a:p>
        </p:txBody>
      </p:sp>
      <p:pic>
        <p:nvPicPr>
          <p:cNvPr id="1026" name="Picture 2" descr="C:\Research\Antarctica\new_sonic\2012_sonic_testobs\IMG_113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20707" y="24068558"/>
            <a:ext cx="3960000" cy="296989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15868755" y="23852534"/>
            <a:ext cx="5175888" cy="3664965"/>
            <a:chOff x="21996214" y="21987512"/>
            <a:chExt cx="5522872" cy="3984325"/>
          </a:xfrm>
        </p:grpSpPr>
        <p:pic>
          <p:nvPicPr>
            <p:cNvPr id="118" name="Picture 2" descr="http://img15.shop-pro.jp/PA01155/709/product/37466482.jpg?201112031641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294777" y="22306872"/>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119" name="テキスト ボックス 118"/>
            <p:cNvSpPr txBox="1"/>
            <p:nvPr/>
          </p:nvSpPr>
          <p:spPr>
            <a:xfrm>
              <a:off x="25606255" y="25424128"/>
              <a:ext cx="1912831" cy="338554"/>
            </a:xfrm>
            <a:prstGeom prst="rect">
              <a:avLst/>
            </a:prstGeom>
            <a:noFill/>
          </p:spPr>
          <p:txBody>
            <a:bodyPr wrap="none" rtlCol="0">
              <a:spAutoFit/>
            </a:bodyPr>
            <a:lstStyle/>
            <a:p>
              <a:r>
                <a:rPr kumimoji="1" lang="en-US" altLang="ja-JP" sz="1600" dirty="0" smtClean="0"/>
                <a:t>Meade LX200ACF-20</a:t>
              </a:r>
              <a:endParaRPr kumimoji="1" lang="ja-JP" altLang="en-US" sz="1600" dirty="0"/>
            </a:p>
          </p:txBody>
        </p:sp>
        <p:pic>
          <p:nvPicPr>
            <p:cNvPr id="120" name="Picture 2" descr="http://www.zizco.jp/03_shop_meade/photoaccessory/microfocuser1ss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772765">
              <a:off x="22897351" y="23595427"/>
              <a:ext cx="1032949" cy="103295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 descr="C:\Users\hirofumi\Desktop\P1011544_50r.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9141" t="18535" r="22490" b="19205"/>
            <a:stretch/>
          </p:blipFill>
          <p:spPr bwMode="auto">
            <a:xfrm rot="18080123">
              <a:off x="24003277" y="22110471"/>
              <a:ext cx="1011821" cy="809458"/>
            </a:xfrm>
            <a:prstGeom prst="rect">
              <a:avLst/>
            </a:prstGeom>
            <a:noFill/>
            <a:extLst>
              <a:ext uri="{909E8E84-426E-40DD-AFC4-6F175D3DCCD1}">
                <a14:hiddenFill xmlns:a14="http://schemas.microsoft.com/office/drawing/2010/main">
                  <a:solidFill>
                    <a:srgbClr val="FFFFFF"/>
                  </a:solidFill>
                </a14:hiddenFill>
              </a:ext>
            </a:extLst>
          </p:spPr>
        </p:pic>
        <p:sp>
          <p:nvSpPr>
            <p:cNvPr id="122" name="テキスト ボックス 121"/>
            <p:cNvSpPr txBox="1"/>
            <p:nvPr/>
          </p:nvSpPr>
          <p:spPr>
            <a:xfrm>
              <a:off x="22703460" y="23130300"/>
              <a:ext cx="834267" cy="584775"/>
            </a:xfrm>
            <a:prstGeom prst="rect">
              <a:avLst/>
            </a:prstGeom>
            <a:noFill/>
          </p:spPr>
          <p:txBody>
            <a:bodyPr wrap="none" rtlCol="0">
              <a:spAutoFit/>
            </a:bodyPr>
            <a:lstStyle/>
            <a:p>
              <a:r>
                <a:rPr lang="en-US" altLang="ja-JP" sz="1600" dirty="0" smtClean="0"/>
                <a:t>Motor</a:t>
              </a:r>
            </a:p>
            <a:p>
              <a:r>
                <a:rPr lang="en-US" altLang="ja-JP" sz="1600" dirty="0"/>
                <a:t>F</a:t>
              </a:r>
              <a:r>
                <a:rPr lang="en-US" altLang="ja-JP" sz="1600" dirty="0" smtClean="0"/>
                <a:t>ocuser</a:t>
              </a:r>
              <a:endParaRPr kumimoji="1" lang="ja-JP" altLang="en-US" sz="1600" dirty="0"/>
            </a:p>
          </p:txBody>
        </p:sp>
        <p:sp>
          <p:nvSpPr>
            <p:cNvPr id="123" name="テキスト ボックス 122"/>
            <p:cNvSpPr txBox="1"/>
            <p:nvPr/>
          </p:nvSpPr>
          <p:spPr>
            <a:xfrm>
              <a:off x="22845562" y="22306872"/>
              <a:ext cx="1095172" cy="584775"/>
            </a:xfrm>
            <a:prstGeom prst="rect">
              <a:avLst/>
            </a:prstGeom>
            <a:noFill/>
          </p:spPr>
          <p:txBody>
            <a:bodyPr wrap="none" rtlCol="0">
              <a:spAutoFit/>
            </a:bodyPr>
            <a:lstStyle/>
            <a:p>
              <a:r>
                <a:rPr lang="en-US" altLang="ja-JP" sz="1600" dirty="0" smtClean="0"/>
                <a:t>ST-</a:t>
              </a:r>
              <a:r>
                <a:rPr lang="en-US" altLang="ja-JP" sz="1600" dirty="0" err="1" smtClean="0"/>
                <a:t>i</a:t>
              </a:r>
              <a:r>
                <a:rPr lang="en-US" altLang="ja-JP" sz="1600" dirty="0" smtClean="0"/>
                <a:t> + </a:t>
              </a:r>
            </a:p>
            <a:p>
              <a:r>
                <a:rPr lang="en-US" altLang="ja-JP" sz="1600" dirty="0" smtClean="0"/>
                <a:t>Guiding Kit</a:t>
              </a:r>
              <a:endParaRPr kumimoji="1" lang="ja-JP" altLang="en-US" sz="1600" dirty="0"/>
            </a:p>
          </p:txBody>
        </p:sp>
        <p:pic>
          <p:nvPicPr>
            <p:cNvPr id="124" name="Picture 781" descr="DSC_8888"/>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1848" t="4194" r="20761" b="66278"/>
            <a:stretch/>
          </p:blipFill>
          <p:spPr bwMode="auto">
            <a:xfrm rot="4071803">
              <a:off x="25978184" y="22279554"/>
              <a:ext cx="1435923" cy="851839"/>
            </a:xfrm>
            <a:prstGeom prst="rect">
              <a:avLst/>
            </a:prstGeom>
            <a:noFill/>
            <a:extLst>
              <a:ext uri="{909E8E84-426E-40DD-AFC4-6F175D3DCCD1}">
                <a14:hiddenFill xmlns:a14="http://schemas.microsoft.com/office/drawing/2010/main">
                  <a:solidFill>
                    <a:srgbClr val="FFFFFF"/>
                  </a:solidFill>
                </a14:hiddenFill>
              </a:ext>
            </a:extLst>
          </p:spPr>
        </p:pic>
        <p:sp>
          <p:nvSpPr>
            <p:cNvPr id="125" name="テキスト ボックス 124"/>
            <p:cNvSpPr txBox="1"/>
            <p:nvPr/>
          </p:nvSpPr>
          <p:spPr>
            <a:xfrm>
              <a:off x="26085203" y="23483783"/>
              <a:ext cx="1425903" cy="584775"/>
            </a:xfrm>
            <a:prstGeom prst="rect">
              <a:avLst/>
            </a:prstGeom>
            <a:noFill/>
          </p:spPr>
          <p:txBody>
            <a:bodyPr wrap="none" rtlCol="0">
              <a:spAutoFit/>
            </a:bodyPr>
            <a:lstStyle/>
            <a:p>
              <a:pPr algn="ctr"/>
              <a:r>
                <a:rPr kumimoji="1" lang="en-US" altLang="ja-JP" sz="1600" dirty="0" smtClean="0"/>
                <a:t>DIMM </a:t>
              </a:r>
            </a:p>
            <a:p>
              <a:pPr algn="ctr"/>
              <a:r>
                <a:rPr kumimoji="1" lang="en-US" altLang="ja-JP" sz="1600" dirty="0" smtClean="0"/>
                <a:t>Aperture Mask</a:t>
              </a:r>
              <a:endParaRPr kumimoji="1" lang="ja-JP" altLang="en-US" sz="1600" dirty="0"/>
            </a:p>
          </p:txBody>
        </p:sp>
        <p:pic>
          <p:nvPicPr>
            <p:cNvPr id="136" name="Picture 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70186" t="36983" r="8769" b="36060"/>
            <a:stretch/>
          </p:blipFill>
          <p:spPr bwMode="auto">
            <a:xfrm rot="11680670">
              <a:off x="22207889" y="24211012"/>
              <a:ext cx="872222" cy="69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テキスト ボックス 136"/>
            <p:cNvSpPr txBox="1"/>
            <p:nvPr/>
          </p:nvSpPr>
          <p:spPr>
            <a:xfrm>
              <a:off x="21996214" y="23924542"/>
              <a:ext cx="920637" cy="338554"/>
            </a:xfrm>
            <a:prstGeom prst="rect">
              <a:avLst/>
            </a:prstGeom>
            <a:noFill/>
          </p:spPr>
          <p:txBody>
            <a:bodyPr wrap="none" rtlCol="0">
              <a:spAutoFit/>
            </a:bodyPr>
            <a:lstStyle/>
            <a:p>
              <a:r>
                <a:rPr lang="en-US" altLang="ja-JP" sz="1600" dirty="0" smtClean="0"/>
                <a:t>SBIG ST-</a:t>
              </a:r>
              <a:r>
                <a:rPr lang="en-US" altLang="ja-JP" sz="1600" dirty="0" err="1" smtClean="0"/>
                <a:t>i</a:t>
              </a:r>
              <a:endParaRPr kumimoji="1" lang="ja-JP" altLang="en-US" sz="1600" dirty="0"/>
            </a:p>
          </p:txBody>
        </p:sp>
        <p:pic>
          <p:nvPicPr>
            <p:cNvPr id="1028" name="Picture 4" descr="http://xc527.eccart.jp/t565/miniitxbb/fitpc2_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823960" y="25365424"/>
              <a:ext cx="941634" cy="606413"/>
            </a:xfrm>
            <a:prstGeom prst="rect">
              <a:avLst/>
            </a:prstGeom>
            <a:noFill/>
            <a:extLst>
              <a:ext uri="{909E8E84-426E-40DD-AFC4-6F175D3DCCD1}">
                <a14:hiddenFill xmlns:a14="http://schemas.microsoft.com/office/drawing/2010/main">
                  <a:solidFill>
                    <a:srgbClr val="FFFFFF"/>
                  </a:solidFill>
                </a14:hiddenFill>
              </a:ext>
            </a:extLst>
          </p:spPr>
        </p:pic>
        <p:sp>
          <p:nvSpPr>
            <p:cNvPr id="143" name="テキスト ボックス 142"/>
            <p:cNvSpPr txBox="1"/>
            <p:nvPr/>
          </p:nvSpPr>
          <p:spPr>
            <a:xfrm>
              <a:off x="22613180" y="25026870"/>
              <a:ext cx="681597" cy="338554"/>
            </a:xfrm>
            <a:prstGeom prst="rect">
              <a:avLst/>
            </a:prstGeom>
            <a:noFill/>
          </p:spPr>
          <p:txBody>
            <a:bodyPr wrap="none" rtlCol="0">
              <a:spAutoFit/>
            </a:bodyPr>
            <a:lstStyle/>
            <a:p>
              <a:r>
                <a:rPr kumimoji="1" lang="en-US" altLang="ja-JP" sz="1600" dirty="0" smtClean="0"/>
                <a:t>fitPC2</a:t>
              </a:r>
              <a:endParaRPr kumimoji="1" lang="ja-JP" altLang="en-US" sz="1600" dirty="0"/>
            </a:p>
          </p:txBody>
        </p:sp>
      </p:grpSp>
      <p:sp>
        <p:nvSpPr>
          <p:cNvPr id="144" name="正方形/長方形 143"/>
          <p:cNvSpPr/>
          <p:nvPr/>
        </p:nvSpPr>
        <p:spPr>
          <a:xfrm>
            <a:off x="19812803" y="26105173"/>
            <a:ext cx="1393330"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(10)</a:t>
            </a:r>
            <a:endParaRPr lang="ja-JP" altLang="en-US" sz="3600" dirty="0"/>
          </a:p>
        </p:txBody>
      </p:sp>
      <p:sp>
        <p:nvSpPr>
          <p:cNvPr id="145" name="テキスト ボックス 144"/>
          <p:cNvSpPr txBox="1"/>
          <p:nvPr/>
        </p:nvSpPr>
        <p:spPr>
          <a:xfrm>
            <a:off x="15689341" y="27452934"/>
            <a:ext cx="5859358" cy="707886"/>
          </a:xfrm>
          <a:prstGeom prst="rect">
            <a:avLst/>
          </a:prstGeom>
          <a:noFill/>
        </p:spPr>
        <p:txBody>
          <a:bodyPr wrap="square" rtlCol="0">
            <a:spAutoFit/>
          </a:bodyPr>
          <a:lstStyle/>
          <a:p>
            <a:pPr algn="just"/>
            <a:r>
              <a:rPr lang="ja-JP" altLang="en-US" sz="2000" dirty="0"/>
              <a:t>シーイング測定</a:t>
            </a:r>
            <a:r>
              <a:rPr lang="ja-JP" altLang="en-US" sz="2000" dirty="0" smtClean="0"/>
              <a:t>装置の構成図。市販の望遠鏡・</a:t>
            </a:r>
            <a:r>
              <a:rPr lang="en-US" altLang="ja-JP" sz="2000" dirty="0" smtClean="0"/>
              <a:t>CCD</a:t>
            </a:r>
            <a:r>
              <a:rPr lang="ja-JP" altLang="en-US" sz="2000" dirty="0" smtClean="0"/>
              <a:t>・小型</a:t>
            </a:r>
            <a:r>
              <a:rPr lang="en-US" altLang="ja-JP" sz="2000" dirty="0" smtClean="0"/>
              <a:t>PC</a:t>
            </a:r>
            <a:r>
              <a:rPr lang="ja-JP" altLang="en-US" sz="2000" dirty="0"/>
              <a:t>の</a:t>
            </a:r>
            <a:r>
              <a:rPr lang="ja-JP" altLang="en-US" sz="2000" dirty="0" smtClean="0"/>
              <a:t>組み合わせで自動観測システムを構築する。</a:t>
            </a:r>
            <a:endParaRPr lang="en-US" altLang="ja-JP" sz="2000" dirty="0" smtClean="0"/>
          </a:p>
        </p:txBody>
      </p:sp>
      <p:sp>
        <p:nvSpPr>
          <p:cNvPr id="146" name="正方形/長方形 145"/>
          <p:cNvSpPr/>
          <p:nvPr/>
        </p:nvSpPr>
        <p:spPr>
          <a:xfrm>
            <a:off x="24035418" y="26219680"/>
            <a:ext cx="1393330"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(11)</a:t>
            </a:r>
            <a:endParaRPr lang="ja-JP" altLang="en-US" sz="3600" dirty="0"/>
          </a:p>
        </p:txBody>
      </p:sp>
      <p:sp>
        <p:nvSpPr>
          <p:cNvPr id="147" name="テキスト ボックス 146"/>
          <p:cNvSpPr txBox="1"/>
          <p:nvPr/>
        </p:nvSpPr>
        <p:spPr>
          <a:xfrm>
            <a:off x="21676928" y="27102760"/>
            <a:ext cx="3751820" cy="1015663"/>
          </a:xfrm>
          <a:prstGeom prst="rect">
            <a:avLst/>
          </a:prstGeom>
          <a:noFill/>
        </p:spPr>
        <p:txBody>
          <a:bodyPr wrap="square" rtlCol="0">
            <a:spAutoFit/>
          </a:bodyPr>
          <a:lstStyle/>
          <a:p>
            <a:pPr algn="just"/>
            <a:r>
              <a:rPr lang="ja-JP" altLang="en-US" sz="2000" dirty="0" smtClean="0"/>
              <a:t>超音波風速計を用いて温度を測定し地表付近の乱流強度を測定する。</a:t>
            </a:r>
            <a:endParaRPr lang="en-US" altLang="ja-JP" sz="2000" dirty="0" smtClean="0"/>
          </a:p>
        </p:txBody>
      </p:sp>
      <p:sp>
        <p:nvSpPr>
          <p:cNvPr id="176" name="正方形/長方形 175"/>
          <p:cNvSpPr/>
          <p:nvPr/>
        </p:nvSpPr>
        <p:spPr>
          <a:xfrm>
            <a:off x="24429019" y="21095898"/>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(9)</a:t>
            </a:r>
            <a:endParaRPr lang="ja-JP" altLang="en-US" sz="3600" dirty="0"/>
          </a:p>
        </p:txBody>
      </p:sp>
      <p:sp>
        <p:nvSpPr>
          <p:cNvPr id="177" name="テキスト ボックス 176"/>
          <p:cNvSpPr txBox="1"/>
          <p:nvPr/>
        </p:nvSpPr>
        <p:spPr>
          <a:xfrm>
            <a:off x="25767836" y="21128424"/>
            <a:ext cx="3423587" cy="707886"/>
          </a:xfrm>
          <a:prstGeom prst="rect">
            <a:avLst/>
          </a:prstGeom>
          <a:noFill/>
        </p:spPr>
        <p:txBody>
          <a:bodyPr wrap="square" rtlCol="0">
            <a:spAutoFit/>
          </a:bodyPr>
          <a:lstStyle/>
          <a:p>
            <a:pPr algn="just"/>
            <a:r>
              <a:rPr lang="en-US" altLang="ja-JP" sz="2000" dirty="0" smtClean="0"/>
              <a:t>40cm</a:t>
            </a:r>
            <a:r>
              <a:rPr lang="ja-JP" altLang="en-US" sz="2000" dirty="0" smtClean="0"/>
              <a:t>赤外線望遠鏡のクライオスタット内の再結像光学図。</a:t>
            </a:r>
            <a:endParaRPr lang="en-US" altLang="ja-JP" sz="2000" dirty="0" smtClean="0"/>
          </a:p>
        </p:txBody>
      </p:sp>
      <p:sp>
        <p:nvSpPr>
          <p:cNvPr id="179" name="テキスト ボックス 178"/>
          <p:cNvSpPr txBox="1"/>
          <p:nvPr/>
        </p:nvSpPr>
        <p:spPr>
          <a:xfrm>
            <a:off x="15639050" y="22412374"/>
            <a:ext cx="14118561" cy="1200329"/>
          </a:xfrm>
          <a:prstGeom prst="rect">
            <a:avLst/>
          </a:prstGeom>
          <a:noFill/>
        </p:spPr>
        <p:txBody>
          <a:bodyPr wrap="square" rtlCol="0">
            <a:spAutoFit/>
          </a:bodyPr>
          <a:lstStyle/>
          <a:p>
            <a:pPr algn="just"/>
            <a:r>
              <a:rPr lang="ja-JP" altLang="en-US" sz="3600" dirty="0" smtClean="0">
                <a:latin typeface="+mn-ea"/>
              </a:rPr>
              <a:t>また</a:t>
            </a:r>
            <a:r>
              <a:rPr lang="en-US" altLang="ja-JP" sz="3600" dirty="0" smtClean="0">
                <a:latin typeface="+mn-ea"/>
              </a:rPr>
              <a:t>40cm</a:t>
            </a:r>
            <a:r>
              <a:rPr lang="ja-JP" altLang="en-US" sz="3600" dirty="0" smtClean="0">
                <a:latin typeface="+mn-ea"/>
              </a:rPr>
              <a:t>赤外線望遠鏡とは別にサイト調査を実施するための専用望遠鏡及び気象観測装置を設置する計画である</a:t>
            </a:r>
            <a:r>
              <a:rPr lang="en-US" altLang="ja-JP" sz="3600" dirty="0" smtClean="0">
                <a:latin typeface="+mn-ea"/>
              </a:rPr>
              <a:t>(</a:t>
            </a:r>
            <a:r>
              <a:rPr lang="ja-JP" altLang="en-US" sz="3600" dirty="0" smtClean="0">
                <a:latin typeface="+mn-ea"/>
              </a:rPr>
              <a:t>図</a:t>
            </a:r>
            <a:r>
              <a:rPr lang="en-US" altLang="ja-JP" sz="3600" dirty="0" smtClean="0">
                <a:latin typeface="+mn-ea"/>
              </a:rPr>
              <a:t>10, 11</a:t>
            </a:r>
            <a:r>
              <a:rPr lang="en-US" altLang="ja-JP" sz="3600" dirty="0">
                <a:latin typeface="+mn-ea"/>
              </a:rPr>
              <a:t>)</a:t>
            </a:r>
            <a:r>
              <a:rPr lang="ja-JP" altLang="en-US" sz="3600" dirty="0" err="1" smtClean="0">
                <a:latin typeface="+mn-ea"/>
              </a:rPr>
              <a:t>。</a:t>
            </a:r>
            <a:r>
              <a:rPr lang="en-US" altLang="ja-JP" sz="3600" dirty="0" smtClean="0">
                <a:latin typeface="+mn-ea"/>
              </a:rPr>
              <a:t>PLATO-F</a:t>
            </a:r>
            <a:r>
              <a:rPr lang="ja-JP" altLang="en-US" sz="3600" dirty="0" smtClean="0">
                <a:latin typeface="+mn-ea"/>
              </a:rPr>
              <a:t>の電力</a:t>
            </a:r>
            <a:endParaRPr lang="en-US" altLang="ja-JP" sz="3600" dirty="0" smtClean="0">
              <a:latin typeface="+mn-ea"/>
            </a:endParaRPr>
          </a:p>
        </p:txBody>
      </p:sp>
      <p:sp>
        <p:nvSpPr>
          <p:cNvPr id="180" name="テキスト ボックス 179"/>
          <p:cNvSpPr txBox="1"/>
          <p:nvPr/>
        </p:nvSpPr>
        <p:spPr>
          <a:xfrm>
            <a:off x="25869180" y="23492494"/>
            <a:ext cx="3888431" cy="4524315"/>
          </a:xfrm>
          <a:prstGeom prst="rect">
            <a:avLst/>
          </a:prstGeom>
          <a:noFill/>
        </p:spPr>
        <p:txBody>
          <a:bodyPr wrap="square" rtlCol="0">
            <a:spAutoFit/>
          </a:bodyPr>
          <a:lstStyle/>
          <a:p>
            <a:pPr algn="just"/>
            <a:r>
              <a:rPr lang="ja-JP" altLang="en-US" sz="3600" dirty="0" smtClean="0">
                <a:latin typeface="+mn-ea"/>
              </a:rPr>
              <a:t>と通信</a:t>
            </a:r>
            <a:r>
              <a:rPr lang="ja-JP" altLang="en-US" sz="3600" dirty="0">
                <a:latin typeface="+mn-ea"/>
              </a:rPr>
              <a:t>を利用して通年の</a:t>
            </a:r>
            <a:r>
              <a:rPr lang="ja-JP" altLang="en-US" sz="3600" dirty="0" smtClean="0">
                <a:latin typeface="+mn-ea"/>
              </a:rPr>
              <a:t>シーイング測定・気象観測を</a:t>
            </a:r>
            <a:r>
              <a:rPr lang="ja-JP" altLang="en-US" sz="3600" dirty="0">
                <a:latin typeface="+mn-ea"/>
              </a:rPr>
              <a:t>実施</a:t>
            </a:r>
            <a:r>
              <a:rPr lang="ja-JP" altLang="en-US" sz="3600" dirty="0" smtClean="0">
                <a:latin typeface="+mn-ea"/>
              </a:rPr>
              <a:t>し十分</a:t>
            </a:r>
            <a:r>
              <a:rPr lang="ja-JP" altLang="en-US" sz="3600" dirty="0">
                <a:latin typeface="+mn-ea"/>
              </a:rPr>
              <a:t>な</a:t>
            </a:r>
            <a:r>
              <a:rPr lang="ja-JP" altLang="en-US" sz="3600" dirty="0" smtClean="0">
                <a:latin typeface="+mn-ea"/>
              </a:rPr>
              <a:t>観測データから天文学的な観測条件を定量的に示す事を目指す。</a:t>
            </a:r>
            <a:endParaRPr lang="en-US" altLang="ja-JP" sz="3600" dirty="0" smtClean="0">
              <a:latin typeface="+mn-ea"/>
            </a:endParaRPr>
          </a:p>
        </p:txBody>
      </p:sp>
      <p:sp>
        <p:nvSpPr>
          <p:cNvPr id="181" name="正方形/長方形 180"/>
          <p:cNvSpPr/>
          <p:nvPr/>
        </p:nvSpPr>
        <p:spPr>
          <a:xfrm>
            <a:off x="15285784" y="38038110"/>
            <a:ext cx="14688000" cy="4244409"/>
          </a:xfrm>
          <a:prstGeom prst="rect">
            <a:avLst/>
          </a:prstGeom>
          <a:solidFill>
            <a:schemeClr val="bg1">
              <a:alpha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テキスト ボックス 184"/>
          <p:cNvSpPr txBox="1"/>
          <p:nvPr/>
        </p:nvSpPr>
        <p:spPr>
          <a:xfrm>
            <a:off x="15285783" y="37330224"/>
            <a:ext cx="14688000" cy="707886"/>
          </a:xfrm>
          <a:prstGeom prst="rect">
            <a:avLst/>
          </a:prstGeom>
          <a:solidFill>
            <a:srgbClr val="FFFF00"/>
          </a:solidFill>
          <a:ln>
            <a:solidFill>
              <a:schemeClr val="tx1"/>
            </a:solidFill>
          </a:ln>
        </p:spPr>
        <p:txBody>
          <a:bodyPr wrap="square" rtlCol="0">
            <a:spAutoFit/>
          </a:bodyPr>
          <a:lstStyle/>
          <a:p>
            <a:r>
              <a:rPr lang="ja-JP" altLang="en-US" sz="4000" dirty="0">
                <a:solidFill>
                  <a:sysClr val="windowText" lastClr="000000"/>
                </a:solidFill>
              </a:rPr>
              <a:t> </a:t>
            </a:r>
            <a:r>
              <a:rPr lang="en-US" altLang="ja-JP" sz="4000" dirty="0" smtClean="0">
                <a:solidFill>
                  <a:sysClr val="windowText" lastClr="000000"/>
                </a:solidFill>
              </a:rPr>
              <a:t>5.</a:t>
            </a:r>
            <a:r>
              <a:rPr lang="ja-JP" altLang="en-US" sz="4000" dirty="0" smtClean="0">
                <a:solidFill>
                  <a:sysClr val="windowText" lastClr="000000"/>
                </a:solidFill>
              </a:rPr>
              <a:t>　まとめ</a:t>
            </a:r>
            <a:r>
              <a:rPr lang="ja-JP" altLang="en-US" sz="4000" dirty="0">
                <a:solidFill>
                  <a:sysClr val="windowText" lastClr="000000"/>
                </a:solidFill>
              </a:rPr>
              <a:t>・</a:t>
            </a:r>
            <a:r>
              <a:rPr lang="en-US" altLang="ja-JP" sz="4000" dirty="0">
                <a:solidFill>
                  <a:sysClr val="windowText" lastClr="000000"/>
                </a:solidFill>
              </a:rPr>
              <a:t>Future Work</a:t>
            </a:r>
            <a:endParaRPr kumimoji="1" lang="ja-JP" altLang="en-US" sz="4000" dirty="0">
              <a:solidFill>
                <a:sysClr val="windowText" lastClr="000000"/>
              </a:solidFill>
            </a:endParaRPr>
          </a:p>
        </p:txBody>
      </p:sp>
      <p:sp>
        <p:nvSpPr>
          <p:cNvPr id="186" name="テキスト ボックス 185"/>
          <p:cNvSpPr txBox="1"/>
          <p:nvPr/>
        </p:nvSpPr>
        <p:spPr>
          <a:xfrm>
            <a:off x="15578604" y="38110118"/>
            <a:ext cx="14186964" cy="3970318"/>
          </a:xfrm>
          <a:prstGeom prst="rect">
            <a:avLst/>
          </a:prstGeom>
          <a:noFill/>
        </p:spPr>
        <p:txBody>
          <a:bodyPr wrap="square" rtlCol="0">
            <a:spAutoFit/>
          </a:bodyPr>
          <a:lstStyle/>
          <a:p>
            <a:pPr algn="just"/>
            <a:r>
              <a:rPr lang="ja-JP" altLang="en-US" sz="3600" dirty="0"/>
              <a:t>ドームふじ基地</a:t>
            </a:r>
            <a:r>
              <a:rPr lang="ja-JP" altLang="en-US" sz="3600" dirty="0" smtClean="0"/>
              <a:t>は地球上</a:t>
            </a:r>
            <a:r>
              <a:rPr lang="ja-JP" altLang="en-US" sz="3600" dirty="0"/>
              <a:t>で最も天体観測に優れて</a:t>
            </a:r>
            <a:r>
              <a:rPr lang="ja-JP" altLang="en-US" sz="3600" dirty="0" smtClean="0"/>
              <a:t>いると考えられる場所である。ドームふじ基地の開拓を目指し、我々は南極</a:t>
            </a:r>
            <a:r>
              <a:rPr lang="ja-JP" altLang="en-US" sz="3600" dirty="0"/>
              <a:t>天文</a:t>
            </a:r>
            <a:r>
              <a:rPr lang="ja-JP" altLang="en-US" sz="3600" dirty="0" smtClean="0"/>
              <a:t>コンソーシアムを</a:t>
            </a:r>
            <a:r>
              <a:rPr lang="ja-JP" altLang="en-US" sz="3600" dirty="0"/>
              <a:t>結成</a:t>
            </a:r>
            <a:r>
              <a:rPr lang="ja-JP" altLang="en-US" sz="3600" dirty="0" smtClean="0"/>
              <a:t>して継続して天文</a:t>
            </a:r>
            <a:r>
              <a:rPr lang="ja-JP" altLang="en-US" sz="3600" dirty="0"/>
              <a:t>観測の条件調査と観測機器の開発を行ってきた</a:t>
            </a:r>
            <a:r>
              <a:rPr lang="ja-JP" altLang="en-US" sz="3600" dirty="0" smtClean="0"/>
              <a:t>。これまでの取り組みによって観測条件が少しずつ判明し、冬期の電源や通信等についても目処がついてきた。今後はサイト調査と平行して</a:t>
            </a:r>
            <a:r>
              <a:rPr lang="en-US" altLang="ja-JP" sz="3600" dirty="0" smtClean="0"/>
              <a:t>2013</a:t>
            </a:r>
            <a:r>
              <a:rPr lang="ja-JP" altLang="en-US" sz="3600" dirty="0" smtClean="0"/>
              <a:t>年</a:t>
            </a:r>
            <a:r>
              <a:rPr lang="en-US" altLang="ja-JP" sz="3600" dirty="0" smtClean="0"/>
              <a:t>3</a:t>
            </a:r>
            <a:r>
              <a:rPr lang="ja-JP" altLang="en-US" sz="3600" dirty="0" smtClean="0"/>
              <a:t>月中旬～</a:t>
            </a:r>
            <a:r>
              <a:rPr lang="en-US" altLang="ja-JP" sz="3600" dirty="0" smtClean="0"/>
              <a:t>9</a:t>
            </a:r>
            <a:r>
              <a:rPr lang="ja-JP" altLang="en-US" sz="3600" dirty="0" smtClean="0"/>
              <a:t>月中旬にかけて無人リモートでの初めての本格的な赤外線天体観測を実施する計画である。</a:t>
            </a:r>
            <a:endParaRPr lang="ja-JP" altLang="en-US" sz="3600" dirty="0"/>
          </a:p>
        </p:txBody>
      </p:sp>
      <p:pic>
        <p:nvPicPr>
          <p:cNvPr id="189" name="Picture 2"/>
          <p:cNvPicPr>
            <a:picLocks noChangeAspect="1" noChangeArrowheads="1"/>
          </p:cNvPicPr>
          <p:nvPr/>
        </p:nvPicPr>
        <p:blipFill rotWithShape="1">
          <a:blip r:embed="rId22">
            <a:extLst>
              <a:ext uri="{28A0092B-C50C-407E-A947-70E740481C1C}">
                <a14:useLocalDpi xmlns:a14="http://schemas.microsoft.com/office/drawing/2010/main" val="0"/>
              </a:ext>
            </a:extLst>
          </a:blip>
          <a:srcRect l="10522" t="36371" r="4627" b="31003"/>
          <a:stretch/>
        </p:blipFill>
        <p:spPr bwMode="auto">
          <a:xfrm>
            <a:off x="22413635" y="29829198"/>
            <a:ext cx="7560000" cy="181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テキスト ボックス 209"/>
          <p:cNvSpPr txBox="1"/>
          <p:nvPr/>
        </p:nvSpPr>
        <p:spPr>
          <a:xfrm>
            <a:off x="24553140" y="31781711"/>
            <a:ext cx="5067619" cy="707886"/>
          </a:xfrm>
          <a:prstGeom prst="rect">
            <a:avLst/>
          </a:prstGeom>
          <a:noFill/>
        </p:spPr>
        <p:txBody>
          <a:bodyPr wrap="square" rtlCol="0">
            <a:spAutoFit/>
          </a:bodyPr>
          <a:lstStyle/>
          <a:p>
            <a:pPr algn="just"/>
            <a:r>
              <a:rPr lang="en-US" altLang="ja-JP" sz="2000" dirty="0" smtClean="0"/>
              <a:t>2013</a:t>
            </a:r>
            <a:r>
              <a:rPr lang="ja-JP" altLang="en-US" sz="2000" dirty="0" smtClean="0"/>
              <a:t>年のドームふじでの太陽・月の高度変化。赤が太陽・青が月の高度を表す。</a:t>
            </a:r>
            <a:endParaRPr lang="en-US" altLang="ja-JP" sz="2000" dirty="0" smtClean="0"/>
          </a:p>
        </p:txBody>
      </p:sp>
      <p:sp>
        <p:nvSpPr>
          <p:cNvPr id="211" name="正方形/長方形 210"/>
          <p:cNvSpPr/>
          <p:nvPr/>
        </p:nvSpPr>
        <p:spPr>
          <a:xfrm>
            <a:off x="22916851" y="31847163"/>
            <a:ext cx="1393330"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(12)</a:t>
            </a:r>
            <a:endParaRPr lang="ja-JP" altLang="en-US" sz="3600" dirty="0"/>
          </a:p>
        </p:txBody>
      </p:sp>
      <p:sp>
        <p:nvSpPr>
          <p:cNvPr id="29" name="正方形/長方形 28"/>
          <p:cNvSpPr/>
          <p:nvPr/>
        </p:nvSpPr>
        <p:spPr>
          <a:xfrm>
            <a:off x="15498639" y="32617559"/>
            <a:ext cx="14186964" cy="1754326"/>
          </a:xfrm>
          <a:prstGeom prst="rect">
            <a:avLst/>
          </a:prstGeom>
        </p:spPr>
        <p:txBody>
          <a:bodyPr wrap="square">
            <a:spAutoFit/>
          </a:bodyPr>
          <a:lstStyle/>
          <a:p>
            <a:pPr algn="just"/>
            <a:r>
              <a:rPr lang="ja-JP" altLang="en-US" sz="3600" dirty="0"/>
              <a:t>極めて暗い空、極めて少ない大気吸収、約</a:t>
            </a:r>
            <a:r>
              <a:rPr lang="en-US" altLang="ja-JP" sz="3600" dirty="0"/>
              <a:t>2,000</a:t>
            </a:r>
            <a:r>
              <a:rPr lang="ja-JP" altLang="en-US" sz="3600" dirty="0"/>
              <a:t>時間の連続した夜といった南極のメリットを</a:t>
            </a:r>
            <a:r>
              <a:rPr lang="ja-JP" altLang="en-US" sz="3600" dirty="0" smtClean="0"/>
              <a:t>生かし、</a:t>
            </a:r>
            <a:r>
              <a:rPr lang="en-US" altLang="ja-JP" sz="3600" dirty="0" smtClean="0"/>
              <a:t>40cm</a:t>
            </a:r>
            <a:r>
              <a:rPr lang="ja-JP" altLang="en-US" sz="3600" dirty="0" smtClean="0"/>
              <a:t>という小口径ではあるがユニークな（ニッチな）観測を無人・リモートで実施</a:t>
            </a:r>
            <a:r>
              <a:rPr lang="ja-JP" altLang="en-US" sz="3600" dirty="0"/>
              <a:t>する計画である。</a:t>
            </a:r>
            <a:endParaRPr lang="en-US" altLang="ja-JP" sz="3600" dirty="0"/>
          </a:p>
        </p:txBody>
      </p:sp>
      <p:sp>
        <p:nvSpPr>
          <p:cNvPr id="30" name="テキスト ボックス 29"/>
          <p:cNvSpPr txBox="1"/>
          <p:nvPr/>
        </p:nvSpPr>
        <p:spPr>
          <a:xfrm>
            <a:off x="16291473" y="34437710"/>
            <a:ext cx="13215199" cy="2308324"/>
          </a:xfrm>
          <a:prstGeom prst="rect">
            <a:avLst/>
          </a:prstGeom>
          <a:noFill/>
        </p:spPr>
        <p:txBody>
          <a:bodyPr wrap="square" rtlCol="0">
            <a:spAutoFit/>
          </a:bodyPr>
          <a:lstStyle/>
          <a:p>
            <a:pPr marL="742950" indent="-742950">
              <a:buAutoNum type="arabicParenBoth"/>
            </a:pPr>
            <a:r>
              <a:rPr kumimoji="1" lang="ja-JP" altLang="en-US" sz="3600" dirty="0" smtClean="0"/>
              <a:t>近傍銀河の長時間観測</a:t>
            </a:r>
            <a:r>
              <a:rPr lang="ja-JP" altLang="en-US" sz="3600" dirty="0" smtClean="0"/>
              <a:t>（</a:t>
            </a:r>
            <a:r>
              <a:rPr kumimoji="1" lang="ja-JP" altLang="en-US" sz="3600" dirty="0" smtClean="0"/>
              <a:t>恒星質量に基づいた銀河形成の研究）</a:t>
            </a:r>
            <a:endParaRPr kumimoji="1" lang="en-US" altLang="ja-JP" sz="3600" dirty="0" smtClean="0"/>
          </a:p>
          <a:p>
            <a:pPr marL="742950" indent="-742950">
              <a:buAutoNum type="arabicParenBoth"/>
            </a:pPr>
            <a:r>
              <a:rPr lang="ja-JP" altLang="en-US" sz="3600" dirty="0"/>
              <a:t>近傍</a:t>
            </a:r>
            <a:r>
              <a:rPr lang="ja-JP" altLang="en-US" sz="3600" dirty="0" smtClean="0"/>
              <a:t>銀河でのダストに埋もれた超新星の探査</a:t>
            </a:r>
            <a:endParaRPr lang="en-US" altLang="ja-JP" sz="3600" dirty="0" smtClean="0"/>
          </a:p>
          <a:p>
            <a:pPr marL="742950" indent="-742950">
              <a:buAutoNum type="arabicParenBoth"/>
            </a:pPr>
            <a:r>
              <a:rPr lang="ja-JP" altLang="en-US" sz="3600" dirty="0" smtClean="0"/>
              <a:t>系外惑星のトランジット</a:t>
            </a:r>
            <a:r>
              <a:rPr lang="ja-JP" altLang="en-US" sz="3600" dirty="0"/>
              <a:t>観測</a:t>
            </a:r>
            <a:endParaRPr lang="en-US" altLang="ja-JP" sz="3600" dirty="0" smtClean="0"/>
          </a:p>
          <a:p>
            <a:pPr marL="742950" indent="-742950">
              <a:buAutoNum type="arabicParenBoth"/>
            </a:pPr>
            <a:r>
              <a:rPr kumimoji="1" lang="ja-JP" altLang="en-US" sz="3600" dirty="0" smtClean="0"/>
              <a:t>太陽系内外</a:t>
            </a:r>
            <a:r>
              <a:rPr lang="ja-JP" altLang="en-US" sz="3600" dirty="0"/>
              <a:t>の</a:t>
            </a:r>
            <a:r>
              <a:rPr kumimoji="1" lang="ja-JP" altLang="en-US" sz="3600" dirty="0" smtClean="0"/>
              <a:t>天体における水の検出</a:t>
            </a:r>
            <a:endParaRPr kumimoji="1" lang="ja-JP" altLang="en-US" sz="3600" dirty="0"/>
          </a:p>
        </p:txBody>
      </p:sp>
      <p:pic>
        <p:nvPicPr>
          <p:cNvPr id="212" name="Picture 2" descr="C:\Research\D1\JARE52_ロゴ「正式版」.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841" t="15931" r="19917" b="16579"/>
          <a:stretch/>
        </p:blipFill>
        <p:spPr bwMode="auto">
          <a:xfrm>
            <a:off x="954411" y="3474270"/>
            <a:ext cx="1907874" cy="1620000"/>
          </a:xfrm>
          <a:prstGeom prst="rect">
            <a:avLst/>
          </a:prstGeom>
          <a:blipFill dpi="0" rotWithShape="1">
            <a:blip r:embed="rId6">
              <a:alphaModFix amt="2000"/>
            </a:blip>
            <a:srcRect/>
            <a:tile tx="0" ty="0" sx="100000" sy="100000" flip="none" algn="tl"/>
          </a:blipFill>
          <a:extLst/>
        </p:spPr>
      </p:pic>
      <p:pic>
        <p:nvPicPr>
          <p:cNvPr id="1031" name="Picture 7" descr="C:\Research\Antarctica\2011_JARE53\J53アフロ.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71369" y="3474270"/>
            <a:ext cx="1945917" cy="162000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7280568" y="36957990"/>
            <a:ext cx="5740674" cy="646331"/>
          </a:xfrm>
          <a:prstGeom prst="rect">
            <a:avLst/>
          </a:prstGeom>
          <a:noFill/>
          <a:ln>
            <a:solidFill>
              <a:schemeClr val="tx1"/>
            </a:solidFill>
          </a:ln>
        </p:spPr>
        <p:txBody>
          <a:bodyPr wrap="none" rtlCol="0">
            <a:spAutoFit/>
          </a:bodyPr>
          <a:lstStyle/>
          <a:p>
            <a:r>
              <a:rPr lang="en-US" altLang="ja-JP" sz="3600" dirty="0" smtClean="0"/>
              <a:t>PI</a:t>
            </a:r>
            <a:r>
              <a:rPr lang="ja-JP" altLang="en-US" sz="3600" dirty="0" smtClean="0"/>
              <a:t>：</a:t>
            </a:r>
            <a:r>
              <a:rPr kumimoji="1" lang="ja-JP" altLang="en-US" sz="3600" dirty="0" smtClean="0"/>
              <a:t>高遠徳尚</a:t>
            </a:r>
            <a:r>
              <a:rPr lang="ja-JP" altLang="en-US" sz="3600" dirty="0"/>
              <a:t>（</a:t>
            </a:r>
            <a:r>
              <a:rPr kumimoji="1" lang="ja-JP" altLang="en-US" sz="3600" dirty="0" smtClean="0"/>
              <a:t>ハワイ観測所</a:t>
            </a:r>
            <a:r>
              <a:rPr lang="ja-JP" altLang="en-US" sz="3600" dirty="0" smtClean="0"/>
              <a:t>）</a:t>
            </a:r>
            <a:endParaRPr kumimoji="1" lang="ja-JP" altLang="en-US" sz="3600" dirty="0"/>
          </a:p>
        </p:txBody>
      </p:sp>
      <p:sp>
        <p:nvSpPr>
          <p:cNvPr id="213" name="テキスト ボックス 212"/>
          <p:cNvSpPr txBox="1"/>
          <p:nvPr/>
        </p:nvSpPr>
        <p:spPr>
          <a:xfrm>
            <a:off x="450355" y="40200797"/>
            <a:ext cx="2330446" cy="400110"/>
          </a:xfrm>
          <a:prstGeom prst="rect">
            <a:avLst/>
          </a:prstGeom>
          <a:noFill/>
        </p:spPr>
        <p:txBody>
          <a:bodyPr wrap="none" rtlCol="0">
            <a:spAutoFit/>
          </a:bodyPr>
          <a:lstStyle/>
          <a:p>
            <a:r>
              <a:rPr lang="en-US" altLang="ja-JP" sz="2000" dirty="0" smtClean="0"/>
              <a:t>credit: </a:t>
            </a:r>
            <a:r>
              <a:rPr kumimoji="1" lang="en-US" altLang="ja-JP" sz="2000" dirty="0" err="1" smtClean="0"/>
              <a:t>Takato</a:t>
            </a:r>
            <a:r>
              <a:rPr lang="en-US" altLang="ja-JP" sz="2000" dirty="0" smtClean="0"/>
              <a:t>(</a:t>
            </a:r>
            <a:r>
              <a:rPr kumimoji="1" lang="en-US" altLang="ja-JP" sz="2000" dirty="0" smtClean="0"/>
              <a:t>2011)</a:t>
            </a:r>
            <a:endParaRPr kumimoji="1" lang="ja-JP" altLang="en-US" sz="2000" dirty="0"/>
          </a:p>
        </p:txBody>
      </p:sp>
    </p:spTree>
    <p:extLst>
      <p:ext uri="{BB962C8B-B14F-4D97-AF65-F5344CB8AC3E}">
        <p14:creationId xmlns:p14="http://schemas.microsoft.com/office/powerpoint/2010/main" val="318528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4724</TotalTime>
  <Words>1536</Words>
  <Application>Microsoft Office PowerPoint</Application>
  <PresentationFormat>ユーザー設定</PresentationFormat>
  <Paragraphs>103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ＭＳ Ｐゴシック</vt:lpstr>
      <vt:lpstr>Calibri</vt: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126</cp:revision>
  <cp:lastPrinted>2012-03-19T18:36:35Z</cp:lastPrinted>
  <dcterms:created xsi:type="dcterms:W3CDTF">2011-09-05T15:21:19Z</dcterms:created>
  <dcterms:modified xsi:type="dcterms:W3CDTF">2012-03-19T18:44:44Z</dcterms:modified>
</cp:coreProperties>
</file>