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474" r:id="rId3"/>
    <p:sldId id="486" r:id="rId4"/>
    <p:sldId id="487" r:id="rId5"/>
    <p:sldId id="488" r:id="rId6"/>
    <p:sldId id="477" r:id="rId7"/>
    <p:sldId id="476" r:id="rId8"/>
    <p:sldId id="478" r:id="rId9"/>
    <p:sldId id="480" r:id="rId10"/>
    <p:sldId id="481" r:id="rId11"/>
    <p:sldId id="482" r:id="rId12"/>
    <p:sldId id="484" r:id="rId13"/>
    <p:sldId id="479" r:id="rId14"/>
    <p:sldId id="485" r:id="rId15"/>
    <p:sldId id="472" r:id="rId16"/>
    <p:sldId id="497" r:id="rId17"/>
    <p:sldId id="489" r:id="rId18"/>
    <p:sldId id="490" r:id="rId19"/>
    <p:sldId id="502" r:id="rId20"/>
    <p:sldId id="503" r:id="rId21"/>
    <p:sldId id="499" r:id="rId2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6FBEDD-A982-4C13-ADF8-9112FE4A57E5}">
          <p14:sldIdLst>
            <p14:sldId id="256"/>
            <p14:sldId id="474"/>
            <p14:sldId id="486"/>
            <p14:sldId id="487"/>
            <p14:sldId id="488"/>
            <p14:sldId id="477"/>
            <p14:sldId id="476"/>
            <p14:sldId id="478"/>
            <p14:sldId id="480"/>
            <p14:sldId id="481"/>
            <p14:sldId id="482"/>
            <p14:sldId id="484"/>
            <p14:sldId id="479"/>
            <p14:sldId id="485"/>
            <p14:sldId id="472"/>
            <p14:sldId id="497"/>
            <p14:sldId id="489"/>
            <p14:sldId id="490"/>
            <p14:sldId id="502"/>
            <p14:sldId id="503"/>
            <p14:sldId id="4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6" autoAdjust="0"/>
    <p:restoredTop sz="94218" autoAdjust="0"/>
  </p:normalViewPr>
  <p:slideViewPr>
    <p:cSldViewPr>
      <p:cViewPr varScale="1">
        <p:scale>
          <a:sx n="77" d="100"/>
          <a:sy n="77" d="100"/>
        </p:scale>
        <p:origin x="-8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634"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F8D5B0BE-90F0-486F-A1D4-11108D554DE4}" type="datetime1">
              <a:rPr kumimoji="1" lang="ja-JP" altLang="en-US" smtClean="0"/>
              <a:t>2013/9/11</a:t>
            </a:fld>
            <a:endParaRPr kumimoji="1" lang="ja-JP" altLang="en-US" dirty="0"/>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CFDA5F1D-E522-43D7-A4EA-B9F457236F58}" type="slidenum">
              <a:rPr kumimoji="1" lang="ja-JP" altLang="en-US" smtClean="0"/>
              <a:t>‹#›</a:t>
            </a:fld>
            <a:endParaRPr kumimoji="1" lang="ja-JP" altLang="en-US" dirty="0"/>
          </a:p>
        </p:txBody>
      </p:sp>
    </p:spTree>
    <p:extLst>
      <p:ext uri="{BB962C8B-B14F-4D97-AF65-F5344CB8AC3E}">
        <p14:creationId xmlns:p14="http://schemas.microsoft.com/office/powerpoint/2010/main" val="124845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283D41C-A6A6-4C74-A478-13029E66E084}" type="datetime1">
              <a:rPr kumimoji="1" lang="ja-JP" altLang="en-US" smtClean="0"/>
              <a:t>2013/9/11</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BFB6EDD5-4068-42DE-99DA-72D581273656}" type="slidenum">
              <a:rPr kumimoji="1" lang="ja-JP" altLang="en-US" smtClean="0"/>
              <a:t>‹#›</a:t>
            </a:fld>
            <a:endParaRPr kumimoji="1" lang="ja-JP" altLang="en-US" dirty="0"/>
          </a:p>
        </p:txBody>
      </p:sp>
    </p:spTree>
    <p:extLst>
      <p:ext uri="{BB962C8B-B14F-4D97-AF65-F5344CB8AC3E}">
        <p14:creationId xmlns:p14="http://schemas.microsoft.com/office/powerpoint/2010/main" val="19846545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1</a:t>
            </a:fld>
            <a:endParaRPr kumimoji="1" lang="ja-JP" altLang="en-US" dirty="0"/>
          </a:p>
        </p:txBody>
      </p:sp>
    </p:spTree>
    <p:extLst>
      <p:ext uri="{BB962C8B-B14F-4D97-AF65-F5344CB8AC3E}">
        <p14:creationId xmlns:p14="http://schemas.microsoft.com/office/powerpoint/2010/main" val="120409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14</a:t>
            </a:fld>
            <a:endParaRPr kumimoji="1" lang="ja-JP" altLang="en-US" dirty="0"/>
          </a:p>
        </p:txBody>
      </p:sp>
    </p:spTree>
    <p:extLst>
      <p:ext uri="{BB962C8B-B14F-4D97-AF65-F5344CB8AC3E}">
        <p14:creationId xmlns:p14="http://schemas.microsoft.com/office/powerpoint/2010/main" val="136742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15</a:t>
            </a:fld>
            <a:endParaRPr kumimoji="1" lang="ja-JP" altLang="en-US" dirty="0"/>
          </a:p>
        </p:txBody>
      </p:sp>
    </p:spTree>
    <p:extLst>
      <p:ext uri="{BB962C8B-B14F-4D97-AF65-F5344CB8AC3E}">
        <p14:creationId xmlns:p14="http://schemas.microsoft.com/office/powerpoint/2010/main" val="120409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B6EDD5-4068-42DE-99DA-72D581273656}" type="slidenum">
              <a:rPr kumimoji="1" lang="ja-JP" altLang="en-US" smtClean="0"/>
              <a:t>21</a:t>
            </a:fld>
            <a:endParaRPr kumimoji="1" lang="ja-JP" altLang="en-US" dirty="0"/>
          </a:p>
        </p:txBody>
      </p:sp>
    </p:spTree>
    <p:extLst>
      <p:ext uri="{BB962C8B-B14F-4D97-AF65-F5344CB8AC3E}">
        <p14:creationId xmlns:p14="http://schemas.microsoft.com/office/powerpoint/2010/main" val="136742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0FF387-C518-413C-A9EB-9EA2D3E1AA74}" type="datetime1">
              <a:rPr kumimoji="1" lang="ja-JP" altLang="en-US" smtClean="0"/>
              <a:t>2013/9/11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2459778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03446A-2159-4B2F-9208-58F42EA1FF8D}" type="datetime1">
              <a:rPr kumimoji="1" lang="ja-JP" altLang="en-US" smtClean="0"/>
              <a:t>2013/9/11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991113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B78EE5-2BC2-43B6-BE72-4A9CD5C5DD80}" type="datetime1">
              <a:rPr kumimoji="1" lang="ja-JP" altLang="en-US" smtClean="0"/>
              <a:t>2013/9/11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1120416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A08DAF-80D4-43F2-92D8-C602A3F72F84}" type="datetime1">
              <a:rPr kumimoji="1" lang="ja-JP" altLang="en-US" smtClean="0"/>
              <a:t>2013/9/11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4167528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63BB55-CDC9-400A-A0B2-35BD433CE82F}" type="datetime1">
              <a:rPr kumimoji="1" lang="ja-JP" altLang="en-US" smtClean="0"/>
              <a:t>2013/9/11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6" name="スライド番号プレースホルダー 5"/>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2625573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F9B333C-E715-4725-B0BE-2038378F724B}" type="datetime1">
              <a:rPr kumimoji="1" lang="ja-JP" altLang="en-US" smtClean="0"/>
              <a:t>2013/9/11</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7" name="スライド番号プレースホルダー 6"/>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16982715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6EA71C-13B5-4051-A65F-2C03A5479C30}" type="datetime1">
              <a:rPr kumimoji="1" lang="ja-JP" altLang="en-US" smtClean="0"/>
              <a:t>2013/9/11</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9" name="スライド番号プレースホルダー 8"/>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34891590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20223183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0D07D3-3789-4D89-8B21-FD60308A5628}" type="datetime1">
              <a:rPr kumimoji="1" lang="ja-JP" altLang="en-US" smtClean="0"/>
              <a:t>2013/9/11</a:t>
            </a:fld>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4" name="スライド番号プレースホルダー 3"/>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2096816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8C8FEA9-1ECF-41E7-9B9B-A4F5F7A33F05}" type="datetime1">
              <a:rPr kumimoji="1" lang="ja-JP" altLang="en-US" smtClean="0"/>
              <a:t>2013/9/11</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7" name="スライド番号プレースホルダー 6"/>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37969418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237CDB-2CB6-4CAD-92D1-E2576B7A7CC2}" type="datetime1">
              <a:rPr kumimoji="1" lang="ja-JP" altLang="en-US" smtClean="0"/>
              <a:t>2013/9/11</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dirty="0" smtClean="0"/>
              <a:t>Hirofumi Okita</a:t>
            </a:r>
            <a:endParaRPr kumimoji="1" lang="ja-JP" altLang="en-US" dirty="0"/>
          </a:p>
        </p:txBody>
      </p:sp>
      <p:sp>
        <p:nvSpPr>
          <p:cNvPr id="7" name="スライド番号プレースホルダー 6"/>
          <p:cNvSpPr>
            <a:spLocks noGrp="1"/>
          </p:cNvSpPr>
          <p:nvPr>
            <p:ph type="sldNum" sz="quarter" idx="12"/>
          </p:nvPr>
        </p:nvSpPr>
        <p:spPr/>
        <p:txBody>
          <a:body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3915623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C3791-21C1-477D-91AC-8B08AF091B4E}" type="datetime1">
              <a:rPr kumimoji="1" lang="ja-JP" altLang="en-US" smtClean="0"/>
              <a:t>2013/9/11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ltLang="ja-JP" dirty="0" smtClean="0"/>
              <a:t>Hirofumi Okita</a:t>
            </a: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815E-CAED-4500-893B-24C0461A7D55}" type="slidenum">
              <a:rPr kumimoji="1" lang="ja-JP" altLang="en-US" smtClean="0"/>
              <a:t>‹#›</a:t>
            </a:fld>
            <a:endParaRPr kumimoji="1" lang="ja-JP" altLang="en-US" dirty="0"/>
          </a:p>
        </p:txBody>
      </p:sp>
    </p:spTree>
    <p:extLst>
      <p:ext uri="{BB962C8B-B14F-4D97-AF65-F5344CB8AC3E}">
        <p14:creationId xmlns:p14="http://schemas.microsoft.com/office/powerpoint/2010/main" val="412429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cfao.ucolick.org/EO/resources/History_AO_Max.pdf"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maru.bonyari.jp/texclip/texclip.php?s=\begin%7balign*%7d%0a\sigma_%7bscatter%7d=0.03k%5e%7b1/3%7d\cos%5e2\theta\left(%20\sin\frac%7b\theta%7d%7b2%7d\right)%5e%7b-11/3%7d\left%5b%20\frac%7bC_V%5e2%7d%7bc_s%5e2%7d\cos%5e2\frac%7b\theta%7d%7b2%7d+0.013\frac%7bC_T%5e2%7d%7bT%5e2%7d\right%5d%0a\end%7balign*%7d"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maru.bonyari.jp/texclip/texclip.php?s=\begin%7balign*%7d%0aP_r(h)=P_t\eta\frac%7bexp(-2\alpha%20h)%7d%7bh%5e2%7ddh\sigma_%7bscatter%7d(h)+P_n%0a\end%7balign*%7d"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204864"/>
            <a:ext cx="9144000" cy="1470025"/>
          </a:xfrm>
        </p:spPr>
        <p:txBody>
          <a:bodyPr>
            <a:noAutofit/>
          </a:bodyPr>
          <a:lstStyle/>
          <a:p>
            <a:r>
              <a:rPr lang="ja-JP" altLang="en-US" sz="3400" b="1" kern="0" dirty="0"/>
              <a:t>南極大陸内陸高原・ドームふじ基地で観測された</a:t>
            </a:r>
            <a:r>
              <a:rPr lang="en-US" altLang="ja-JP" sz="3400" b="1" kern="0" dirty="0"/>
              <a:t/>
            </a:r>
            <a:br>
              <a:rPr lang="en-US" altLang="ja-JP" sz="3400" b="1" kern="0" dirty="0"/>
            </a:br>
            <a:r>
              <a:rPr lang="ja-JP" altLang="en-US" sz="3400" b="1" kern="0" dirty="0" smtClean="0"/>
              <a:t>極めて薄い</a:t>
            </a:r>
            <a:r>
              <a:rPr lang="ja-JP" altLang="en-US" sz="3400" b="1" kern="0" dirty="0" smtClean="0">
                <a:solidFill>
                  <a:srgbClr val="FF0000"/>
                </a:solidFill>
              </a:rPr>
              <a:t>接地境界層：高さ</a:t>
            </a:r>
            <a:r>
              <a:rPr lang="ja-JP" altLang="en-US" sz="3400" b="1" kern="0" dirty="0" smtClean="0"/>
              <a:t> </a:t>
            </a:r>
            <a:r>
              <a:rPr lang="en-US" altLang="ja-JP" sz="3400" b="1" kern="0" dirty="0" smtClean="0">
                <a:solidFill>
                  <a:srgbClr val="FF0000"/>
                </a:solidFill>
              </a:rPr>
              <a:t>15.3m</a:t>
            </a:r>
            <a:r>
              <a:rPr lang="en-US" altLang="ja-JP" sz="3400" b="1" strike="sngStrike" kern="0" dirty="0" smtClean="0"/>
              <a:t>16m</a:t>
            </a:r>
            <a:endParaRPr lang="ja-JP" altLang="en-US" sz="3400" b="1" kern="0" dirty="0">
              <a:solidFill>
                <a:srgbClr val="FF0000"/>
              </a:solidFill>
            </a:endParaRPr>
          </a:p>
        </p:txBody>
      </p:sp>
      <p:sp>
        <p:nvSpPr>
          <p:cNvPr id="16" name="テキスト ボックス 15"/>
          <p:cNvSpPr txBox="1"/>
          <p:nvPr/>
        </p:nvSpPr>
        <p:spPr>
          <a:xfrm>
            <a:off x="0" y="3729806"/>
            <a:ext cx="9144000" cy="923330"/>
          </a:xfrm>
          <a:prstGeom prst="rect">
            <a:avLst/>
          </a:prstGeom>
          <a:noFill/>
        </p:spPr>
        <p:txBody>
          <a:bodyPr wrap="square" rtlCol="0">
            <a:spAutoFit/>
          </a:bodyPr>
          <a:lstStyle/>
          <a:p>
            <a:pPr algn="ctr"/>
            <a:r>
              <a:rPr lang="ja-JP" altLang="en-US" b="1" u="sng" dirty="0" smtClean="0"/>
              <a:t>○沖田博文</a:t>
            </a:r>
            <a:r>
              <a:rPr lang="ja-JP" altLang="en-US" dirty="0" smtClean="0"/>
              <a:t>、市川隆（東北大学）、</a:t>
            </a:r>
            <a:r>
              <a:rPr lang="en-US" altLang="ja-JP" dirty="0" smtClean="0"/>
              <a:t>Colin S. Bonner, Michael C. B. Ashley (UNSW)</a:t>
            </a:r>
            <a:r>
              <a:rPr lang="en-US" altLang="ja-JP" dirty="0"/>
              <a:t>,</a:t>
            </a:r>
            <a:endParaRPr lang="en-US" altLang="ja-JP" dirty="0" smtClean="0"/>
          </a:p>
          <a:p>
            <a:pPr algn="ctr"/>
            <a:r>
              <a:rPr lang="ja-JP" altLang="en-US" dirty="0" smtClean="0"/>
              <a:t>小山拓也、栗田健太郎（東北大学）、</a:t>
            </a:r>
            <a:endParaRPr lang="en-US" altLang="ja-JP" dirty="0" smtClean="0"/>
          </a:p>
          <a:p>
            <a:pPr algn="ctr"/>
            <a:r>
              <a:rPr lang="ja-JP" altLang="en-US" dirty="0" smtClean="0"/>
              <a:t>高遠徳尚（ハワイ観測所）、本山秀明（国立極地研究所）</a:t>
            </a:r>
            <a:endParaRPr kumimoji="1" lang="en-US" altLang="ja-JP" dirty="0" smtClean="0"/>
          </a:p>
        </p:txBody>
      </p:sp>
      <p:sp>
        <p:nvSpPr>
          <p:cNvPr id="22" name="正方形/長方形 21"/>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15" name="正方形/長方形 14"/>
          <p:cNvSpPr/>
          <p:nvPr/>
        </p:nvSpPr>
        <p:spPr>
          <a:xfrm>
            <a:off x="3779912" y="360000"/>
            <a:ext cx="5364088" cy="584775"/>
          </a:xfrm>
          <a:prstGeom prst="rect">
            <a:avLst/>
          </a:prstGeom>
        </p:spPr>
        <p:txBody>
          <a:bodyPr wrap="square">
            <a:spAutoFit/>
          </a:bodyPr>
          <a:lstStyle/>
          <a:p>
            <a:pPr algn="r"/>
            <a:r>
              <a:rPr lang="ja-JP" altLang="en-US" sz="1600" dirty="0"/>
              <a:t>日本天文学会</a:t>
            </a:r>
            <a:r>
              <a:rPr lang="en-US" altLang="ja-JP" sz="1600" dirty="0"/>
              <a:t>2013</a:t>
            </a:r>
            <a:r>
              <a:rPr lang="ja-JP" altLang="en-US" sz="1600" dirty="0"/>
              <a:t>年</a:t>
            </a:r>
            <a:r>
              <a:rPr lang="ja-JP" altLang="en-US" sz="1600" dirty="0" smtClean="0"/>
              <a:t>秋季年会　東北</a:t>
            </a:r>
            <a:r>
              <a:rPr lang="ja-JP" altLang="en-US" sz="1600" dirty="0"/>
              <a:t>大学、</a:t>
            </a:r>
            <a:r>
              <a:rPr lang="en-US" altLang="ja-JP" sz="1600" dirty="0"/>
              <a:t>2013</a:t>
            </a:r>
            <a:r>
              <a:rPr lang="ja-JP" altLang="en-US" sz="1600" dirty="0"/>
              <a:t>年</a:t>
            </a:r>
            <a:r>
              <a:rPr lang="en-US" altLang="ja-JP" sz="1600" dirty="0"/>
              <a:t>9</a:t>
            </a:r>
            <a:r>
              <a:rPr lang="ja-JP" altLang="en-US" sz="1600" dirty="0"/>
              <a:t>月</a:t>
            </a:r>
            <a:r>
              <a:rPr lang="en-US" altLang="ja-JP" sz="1600" dirty="0" smtClean="0"/>
              <a:t>11</a:t>
            </a:r>
            <a:r>
              <a:rPr lang="ja-JP" altLang="en-US" sz="1600" dirty="0" smtClean="0"/>
              <a:t>日</a:t>
            </a:r>
            <a:endParaRPr lang="en-US" altLang="ja-JP" sz="1600" dirty="0" smtClean="0"/>
          </a:p>
          <a:p>
            <a:pPr algn="r"/>
            <a:r>
              <a:rPr lang="en-US" altLang="ja-JP" sz="1600" dirty="0" smtClean="0">
                <a:ea typeface="ＭＳ Ｐゴシック" pitchFamily="50" charset="-128"/>
              </a:rPr>
              <a:t>14:18~14:30</a:t>
            </a:r>
            <a:endParaRPr lang="ja-JP" altLang="en-US" sz="1400" dirty="0">
              <a:ea typeface="ＭＳ Ｐゴシック" pitchFamily="50" charset="-128"/>
            </a:endParaRPr>
          </a:p>
        </p:txBody>
      </p:sp>
      <p:sp>
        <p:nvSpPr>
          <p:cNvPr id="5" name="テキスト ボックス 4"/>
          <p:cNvSpPr txBox="1"/>
          <p:nvPr/>
        </p:nvSpPr>
        <p:spPr>
          <a:xfrm>
            <a:off x="0" y="4797152"/>
            <a:ext cx="9144000" cy="369332"/>
          </a:xfrm>
          <a:prstGeom prst="rect">
            <a:avLst/>
          </a:prstGeom>
          <a:noFill/>
        </p:spPr>
        <p:txBody>
          <a:bodyPr wrap="square" rtlCol="0">
            <a:spAutoFit/>
          </a:bodyPr>
          <a:lstStyle/>
          <a:p>
            <a:pPr algn="ctr"/>
            <a:r>
              <a:rPr kumimoji="1" lang="en-US" altLang="ja-JP" dirty="0" smtClean="0"/>
              <a:t>h-okita@astr.tohoku.ac.jp</a:t>
            </a:r>
          </a:p>
        </p:txBody>
      </p:sp>
      <p:sp>
        <p:nvSpPr>
          <p:cNvPr id="6" name="テキスト ボックス 5"/>
          <p:cNvSpPr txBox="1"/>
          <p:nvPr/>
        </p:nvSpPr>
        <p:spPr>
          <a:xfrm>
            <a:off x="0" y="360000"/>
            <a:ext cx="777777" cy="369332"/>
          </a:xfrm>
          <a:prstGeom prst="rect">
            <a:avLst/>
          </a:prstGeom>
          <a:noFill/>
        </p:spPr>
        <p:txBody>
          <a:bodyPr wrap="none" rtlCol="0">
            <a:spAutoFit/>
          </a:bodyPr>
          <a:lstStyle/>
          <a:p>
            <a:r>
              <a:rPr kumimoji="1" lang="en-US" altLang="ja-JP" dirty="0" smtClean="0"/>
              <a:t>V226a</a:t>
            </a:r>
            <a:endParaRPr kumimoji="1" lang="ja-JP" altLang="en-US" dirty="0"/>
          </a:p>
        </p:txBody>
      </p:sp>
    </p:spTree>
    <p:extLst>
      <p:ext uri="{BB962C8B-B14F-4D97-AF65-F5344CB8AC3E}">
        <p14:creationId xmlns:p14="http://schemas.microsoft.com/office/powerpoint/2010/main" val="22556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4. </a:t>
            </a:r>
            <a:r>
              <a:rPr kumimoji="1" lang="ja-JP" altLang="en-US" b="1" dirty="0" smtClean="0"/>
              <a:t>考察</a:t>
            </a:r>
            <a:r>
              <a:rPr lang="ja-JP" altLang="en-US" b="1" dirty="0"/>
              <a:t>（</a:t>
            </a:r>
            <a:r>
              <a:rPr kumimoji="1" lang="en-US" altLang="ja-JP" b="1" dirty="0" smtClean="0"/>
              <a:t>1</a:t>
            </a:r>
            <a:r>
              <a:rPr kumimoji="1" lang="ja-JP" altLang="en-US" b="1" dirty="0" smtClean="0"/>
              <a:t>）</a:t>
            </a:r>
            <a:endParaRPr kumimoji="1" lang="ja-JP" altLang="en-US" b="1" dirty="0"/>
          </a:p>
        </p:txBody>
      </p:sp>
      <p:sp>
        <p:nvSpPr>
          <p:cNvPr id="2" name="テキスト ボックス 1"/>
          <p:cNvSpPr txBox="1"/>
          <p:nvPr/>
        </p:nvSpPr>
        <p:spPr>
          <a:xfrm>
            <a:off x="580716" y="1556792"/>
            <a:ext cx="7733055" cy="2677656"/>
          </a:xfrm>
          <a:prstGeom prst="rect">
            <a:avLst/>
          </a:prstGeom>
          <a:noFill/>
        </p:spPr>
        <p:txBody>
          <a:bodyPr wrap="square" rtlCol="0">
            <a:spAutoFit/>
          </a:bodyPr>
          <a:lstStyle/>
          <a:p>
            <a:r>
              <a:rPr kumimoji="1" lang="en-US" altLang="ja-JP" sz="2400" dirty="0" smtClean="0"/>
              <a:t>Snodar</a:t>
            </a:r>
            <a:r>
              <a:rPr kumimoji="1" lang="ja-JP" altLang="en-US" sz="2400" dirty="0" smtClean="0"/>
              <a:t>の観測から得られた接地境界層の高さ は</a:t>
            </a:r>
            <a:r>
              <a:rPr lang="ja-JP" altLang="en-US" sz="2400" dirty="0" smtClean="0"/>
              <a:t>平均 </a:t>
            </a:r>
            <a:r>
              <a:rPr lang="en-US" altLang="ja-JP" sz="2400" dirty="0" smtClean="0"/>
              <a:t>21.3 m, Median 17.1m</a:t>
            </a:r>
            <a:r>
              <a:rPr lang="ja-JP" altLang="en-US" sz="2400" dirty="0" smtClean="0"/>
              <a:t>であった。</a:t>
            </a:r>
            <a:r>
              <a:rPr lang="ja-JP" altLang="en-US" sz="2400" dirty="0"/>
              <a:t>これらは</a:t>
            </a:r>
            <a:r>
              <a:rPr lang="ja-JP" altLang="en-US" sz="2400" dirty="0" smtClean="0"/>
              <a:t>シミュレーション</a:t>
            </a:r>
            <a:r>
              <a:rPr lang="ja-JP" altLang="en-US" sz="2400" dirty="0"/>
              <a:t>による</a:t>
            </a:r>
            <a:r>
              <a:rPr lang="ja-JP" altLang="en-US" sz="2400" dirty="0" smtClean="0"/>
              <a:t>値：</a:t>
            </a:r>
            <a:r>
              <a:rPr lang="en-US" altLang="ja-JP" sz="2400" dirty="0" smtClean="0"/>
              <a:t>18m</a:t>
            </a:r>
            <a:r>
              <a:rPr lang="ja-JP" altLang="en-US" sz="2400" dirty="0" smtClean="0"/>
              <a:t>（</a:t>
            </a:r>
            <a:r>
              <a:rPr lang="en-US" altLang="ja-JP" sz="2400" dirty="0"/>
              <a:t>Swain &amp; </a:t>
            </a:r>
            <a:r>
              <a:rPr lang="en-US" altLang="ja-JP" sz="2400" dirty="0" err="1"/>
              <a:t>Gallee</a:t>
            </a:r>
            <a:r>
              <a:rPr lang="ja-JP" altLang="en-US" sz="2400" dirty="0"/>
              <a:t> </a:t>
            </a:r>
            <a:r>
              <a:rPr lang="en-US" altLang="ja-JP" sz="2400" dirty="0"/>
              <a:t>2006</a:t>
            </a:r>
            <a:r>
              <a:rPr lang="ja-JP" altLang="en-US" sz="2400" dirty="0" smtClean="0"/>
              <a:t>）と</a:t>
            </a:r>
            <a:r>
              <a:rPr lang="ja-JP" altLang="en-US" sz="2400" dirty="0"/>
              <a:t>ほぼ</a:t>
            </a:r>
            <a:r>
              <a:rPr lang="ja-JP" altLang="en-US" sz="2400" dirty="0" smtClean="0"/>
              <a:t>一致。</a:t>
            </a:r>
            <a:endParaRPr lang="en-US" altLang="ja-JP" sz="2400" dirty="0" smtClean="0"/>
          </a:p>
          <a:p>
            <a:endParaRPr lang="en-US" altLang="ja-JP" sz="2400" dirty="0"/>
          </a:p>
          <a:p>
            <a:r>
              <a:rPr lang="ja-JP" altLang="en-US" sz="2400" dirty="0" smtClean="0"/>
              <a:t>しかしこの結果</a:t>
            </a:r>
            <a:r>
              <a:rPr lang="ja-JP" altLang="en-US" sz="2400" dirty="0"/>
              <a:t>は天候条件を考慮していない。</a:t>
            </a:r>
            <a:r>
              <a:rPr lang="ja-JP" altLang="en-US" sz="2400" u="sng" dirty="0"/>
              <a:t>天体観測は常に晴天時のみ行われる</a:t>
            </a:r>
            <a:r>
              <a:rPr lang="ja-JP" altLang="en-US" sz="2400" dirty="0"/>
              <a:t>ので、晴天時の接地境界層の高さを知る必要がある</a:t>
            </a:r>
            <a:r>
              <a:rPr lang="ja-JP" altLang="en-US" sz="2400" dirty="0" smtClean="0"/>
              <a:t>。</a:t>
            </a:r>
            <a:endParaRPr lang="ja-JP" altLang="en-US" sz="2400" dirty="0"/>
          </a:p>
        </p:txBody>
      </p:sp>
      <p:sp>
        <p:nvSpPr>
          <p:cNvPr id="6" name="テキスト ボックス 5"/>
          <p:cNvSpPr txBox="1"/>
          <p:nvPr/>
        </p:nvSpPr>
        <p:spPr>
          <a:xfrm>
            <a:off x="580716" y="4974267"/>
            <a:ext cx="8239756" cy="830997"/>
          </a:xfrm>
          <a:prstGeom prst="rect">
            <a:avLst/>
          </a:prstGeom>
          <a:noFill/>
        </p:spPr>
        <p:txBody>
          <a:bodyPr wrap="none" rtlCol="0">
            <a:spAutoFit/>
          </a:bodyPr>
          <a:lstStyle/>
          <a:p>
            <a:r>
              <a:rPr kumimoji="1" lang="ja-JP" altLang="en-US" sz="2400" dirty="0" smtClean="0"/>
              <a:t>晴天　・・・・・・・・　放射冷却によって冷え、安定な逆転層を形成</a:t>
            </a:r>
            <a:endParaRPr kumimoji="1" lang="en-US" altLang="ja-JP" sz="2400" dirty="0" smtClean="0"/>
          </a:p>
          <a:p>
            <a:r>
              <a:rPr kumimoji="1" lang="ja-JP" altLang="en-US" sz="2400" dirty="0" smtClean="0"/>
              <a:t>曇天、降雪  ・・・　</a:t>
            </a:r>
            <a:r>
              <a:rPr lang="ja-JP" altLang="en-US" sz="2400" dirty="0"/>
              <a:t>放射冷却</a:t>
            </a:r>
            <a:r>
              <a:rPr lang="ja-JP" altLang="en-US" sz="2400" dirty="0" smtClean="0"/>
              <a:t>は働かない</a:t>
            </a:r>
            <a:endParaRPr kumimoji="1" lang="ja-JP" altLang="en-US" sz="2400" dirty="0"/>
          </a:p>
        </p:txBody>
      </p:sp>
      <p:sp>
        <p:nvSpPr>
          <p:cNvPr id="7" name="正方形/長方形 6"/>
          <p:cNvSpPr/>
          <p:nvPr/>
        </p:nvSpPr>
        <p:spPr>
          <a:xfrm>
            <a:off x="323528" y="4437112"/>
            <a:ext cx="2339102" cy="461665"/>
          </a:xfrm>
          <a:prstGeom prst="rect">
            <a:avLst/>
          </a:prstGeom>
          <a:ln>
            <a:solidFill>
              <a:schemeClr val="tx1"/>
            </a:solidFill>
          </a:ln>
        </p:spPr>
        <p:txBody>
          <a:bodyPr wrap="none">
            <a:spAutoFit/>
          </a:bodyPr>
          <a:lstStyle/>
          <a:p>
            <a:r>
              <a:rPr lang="ja-JP" altLang="en-US" sz="2400" dirty="0">
                <a:solidFill>
                  <a:prstClr val="black"/>
                </a:solidFill>
              </a:rPr>
              <a:t>雪面付近の温度</a:t>
            </a:r>
            <a:endParaRPr lang="ja-JP" altLang="en-US" sz="2400" dirty="0"/>
          </a:p>
        </p:txBody>
      </p:sp>
      <p:sp>
        <p:nvSpPr>
          <p:cNvPr id="8" name="テキスト ボックス 7"/>
          <p:cNvSpPr txBox="1"/>
          <p:nvPr/>
        </p:nvSpPr>
        <p:spPr>
          <a:xfrm>
            <a:off x="910984" y="5919662"/>
            <a:ext cx="6973384" cy="461665"/>
          </a:xfrm>
          <a:prstGeom prst="rect">
            <a:avLst/>
          </a:prstGeom>
          <a:noFill/>
        </p:spPr>
        <p:txBody>
          <a:bodyPr wrap="none" rtlCol="0">
            <a:spAutoFit/>
          </a:bodyPr>
          <a:lstStyle/>
          <a:p>
            <a:r>
              <a:rPr kumimoji="1" lang="en-US" altLang="ja-JP" sz="2400" dirty="0" smtClean="0">
                <a:sym typeface="Wingdings" panose="05000000000000000000" pitchFamily="2" charset="2"/>
              </a:rPr>
              <a:t> </a:t>
            </a:r>
            <a:r>
              <a:rPr kumimoji="1" lang="ja-JP" altLang="en-US" sz="2400" dirty="0" smtClean="0"/>
              <a:t>雪面付近の温度勾配を調べれば天候が判別可能</a:t>
            </a:r>
            <a:endParaRPr kumimoji="1" lang="ja-JP" altLang="en-US" sz="2400" dirty="0"/>
          </a:p>
        </p:txBody>
      </p:sp>
      <p:sp>
        <p:nvSpPr>
          <p:cNvPr id="10" name="正方形/長方形 9"/>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361529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4. </a:t>
            </a:r>
            <a:r>
              <a:rPr kumimoji="1" lang="ja-JP" altLang="en-US" b="1" dirty="0" smtClean="0"/>
              <a:t>考察</a:t>
            </a:r>
            <a:r>
              <a:rPr lang="ja-JP" altLang="en-US" b="1" dirty="0" smtClean="0"/>
              <a:t>（</a:t>
            </a:r>
            <a:r>
              <a:rPr lang="en-US" altLang="ja-JP" b="1" dirty="0" smtClean="0"/>
              <a:t>2</a:t>
            </a:r>
            <a:r>
              <a:rPr kumimoji="1" lang="ja-JP" altLang="en-US" b="1" dirty="0" smtClean="0"/>
              <a:t>）</a:t>
            </a:r>
            <a:endParaRPr kumimoji="1" lang="ja-JP" altLang="en-US" b="1" dirty="0"/>
          </a:p>
        </p:txBody>
      </p:sp>
      <p:sp>
        <p:nvSpPr>
          <p:cNvPr id="12" name="テキスト ボックス 11"/>
          <p:cNvSpPr txBox="1"/>
          <p:nvPr/>
        </p:nvSpPr>
        <p:spPr>
          <a:xfrm>
            <a:off x="7308304" y="2293068"/>
            <a:ext cx="1537600" cy="584775"/>
          </a:xfrm>
          <a:prstGeom prst="rect">
            <a:avLst/>
          </a:prstGeom>
          <a:noFill/>
          <a:ln>
            <a:solidFill>
              <a:schemeClr val="tx1"/>
            </a:solidFill>
          </a:ln>
        </p:spPr>
        <p:txBody>
          <a:bodyPr wrap="none" rtlCol="0">
            <a:spAutoFit/>
          </a:bodyPr>
          <a:lstStyle/>
          <a:p>
            <a:r>
              <a:rPr lang="ja-JP" altLang="en-US" sz="1600" dirty="0" smtClean="0">
                <a:solidFill>
                  <a:srgbClr val="FF0000"/>
                </a:solidFill>
              </a:rPr>
              <a:t>赤</a:t>
            </a:r>
            <a:r>
              <a:rPr lang="en-US" altLang="ja-JP" sz="1600" dirty="0" smtClean="0">
                <a:solidFill>
                  <a:srgbClr val="FF0000"/>
                </a:solidFill>
              </a:rPr>
              <a:t>× 0.3-9.5 m</a:t>
            </a:r>
          </a:p>
          <a:p>
            <a:r>
              <a:rPr lang="ja-JP" altLang="en-US" sz="1600" dirty="0" smtClean="0">
                <a:solidFill>
                  <a:srgbClr val="0070C0"/>
                </a:solidFill>
              </a:rPr>
              <a:t>青□</a:t>
            </a:r>
            <a:r>
              <a:rPr lang="en-US" altLang="ja-JP" sz="1600" dirty="0" smtClean="0">
                <a:solidFill>
                  <a:srgbClr val="0070C0"/>
                </a:solidFill>
              </a:rPr>
              <a:t> 9.5-15.8 m</a:t>
            </a:r>
          </a:p>
        </p:txBody>
      </p:sp>
      <p:grpSp>
        <p:nvGrpSpPr>
          <p:cNvPr id="13" name="グループ化 12"/>
          <p:cNvGrpSpPr/>
          <p:nvPr/>
        </p:nvGrpSpPr>
        <p:grpSpPr>
          <a:xfrm>
            <a:off x="107504" y="1196752"/>
            <a:ext cx="6840000" cy="1152128"/>
            <a:chOff x="107504" y="1556792"/>
            <a:chExt cx="6840000" cy="1152128"/>
          </a:xfrm>
        </p:grpSpPr>
        <p:pic>
          <p:nvPicPr>
            <p:cNvPr id="14" name="Picture 2" descr="C:\Research\D4\2013_07イタリア・シエナ研究会\pt_timeseries1.jpg"/>
            <p:cNvPicPr>
              <a:picLocks noChangeAspect="1" noChangeArrowheads="1"/>
            </p:cNvPicPr>
            <p:nvPr/>
          </p:nvPicPr>
          <p:blipFill rotWithShape="1">
            <a:blip r:embed="rId2">
              <a:extLst>
                <a:ext uri="{28A0092B-C50C-407E-A947-70E740481C1C}">
                  <a14:useLocalDpi xmlns:a14="http://schemas.microsoft.com/office/drawing/2010/main" val="0"/>
                </a:ext>
              </a:extLst>
            </a:blip>
            <a:srcRect t="85833"/>
            <a:stretch/>
          </p:blipFill>
          <p:spPr bwMode="auto">
            <a:xfrm>
              <a:off x="107504" y="2309264"/>
              <a:ext cx="6840000" cy="3996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Research\D4\2013_07イタリア・シエナ研究会\pt_timeseries1.jpg"/>
            <p:cNvPicPr>
              <a:picLocks noChangeAspect="1" noChangeArrowheads="1"/>
            </p:cNvPicPr>
            <p:nvPr/>
          </p:nvPicPr>
          <p:blipFill rotWithShape="1">
            <a:blip r:embed="rId2">
              <a:extLst>
                <a:ext uri="{28A0092B-C50C-407E-A947-70E740481C1C}">
                  <a14:useLocalDpi xmlns:a14="http://schemas.microsoft.com/office/drawing/2010/main" val="0"/>
                </a:ext>
              </a:extLst>
            </a:blip>
            <a:srcRect t="38634" b="32980"/>
            <a:stretch/>
          </p:blipFill>
          <p:spPr bwMode="auto">
            <a:xfrm>
              <a:off x="107504" y="1628800"/>
              <a:ext cx="6840000" cy="800736"/>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251520" y="1556792"/>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51520" y="2314874"/>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107504" y="2204864"/>
            <a:ext cx="6840000" cy="1152128"/>
            <a:chOff x="107504" y="3140968"/>
            <a:chExt cx="6840000" cy="1152128"/>
          </a:xfrm>
        </p:grpSpPr>
        <p:pic>
          <p:nvPicPr>
            <p:cNvPr id="23" name="Picture 3" descr="C:\Research\D4\2013_07イタリア・シエナ研究会\pt_timeseries2.jpg"/>
            <p:cNvPicPr>
              <a:picLocks noChangeAspect="1" noChangeArrowheads="1"/>
            </p:cNvPicPr>
            <p:nvPr/>
          </p:nvPicPr>
          <p:blipFill rotWithShape="1">
            <a:blip r:embed="rId3">
              <a:extLst>
                <a:ext uri="{28A0092B-C50C-407E-A947-70E740481C1C}">
                  <a14:useLocalDpi xmlns:a14="http://schemas.microsoft.com/office/drawing/2010/main" val="0"/>
                </a:ext>
              </a:extLst>
            </a:blip>
            <a:srcRect t="85504"/>
            <a:stretch/>
          </p:blipFill>
          <p:spPr bwMode="auto">
            <a:xfrm>
              <a:off x="107504" y="3884538"/>
              <a:ext cx="6840000" cy="4085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Research\D4\2013_07イタリア・シエナ研究会\pt_timeseries2.jpg"/>
            <p:cNvPicPr>
              <a:picLocks noChangeAspect="1" noChangeArrowheads="1"/>
            </p:cNvPicPr>
            <p:nvPr/>
          </p:nvPicPr>
          <p:blipFill rotWithShape="1">
            <a:blip r:embed="rId3">
              <a:extLst>
                <a:ext uri="{28A0092B-C50C-407E-A947-70E740481C1C}">
                  <a14:useLocalDpi xmlns:a14="http://schemas.microsoft.com/office/drawing/2010/main" val="0"/>
                </a:ext>
              </a:extLst>
            </a:blip>
            <a:srcRect t="38331" b="33081"/>
            <a:stretch/>
          </p:blipFill>
          <p:spPr bwMode="auto">
            <a:xfrm>
              <a:off x="107504" y="3209454"/>
              <a:ext cx="6840000" cy="805758"/>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251520" y="3140968"/>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64632" y="3943204"/>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92" t="49501" r="64271" b="46808"/>
          <a:stretch/>
        </p:blipFill>
        <p:spPr bwMode="auto">
          <a:xfrm>
            <a:off x="5255240" y="692696"/>
            <a:ext cx="3205192" cy="2942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284" t="24485" r="27556" b="18946"/>
          <a:stretch/>
        </p:blipFill>
        <p:spPr bwMode="auto">
          <a:xfrm>
            <a:off x="323968" y="4524162"/>
            <a:ext cx="3960000" cy="228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グループ化 26"/>
          <p:cNvGrpSpPr/>
          <p:nvPr/>
        </p:nvGrpSpPr>
        <p:grpSpPr>
          <a:xfrm>
            <a:off x="108344" y="3284984"/>
            <a:ext cx="6840000" cy="1059225"/>
            <a:chOff x="108344" y="4437112"/>
            <a:chExt cx="6840000" cy="1059225"/>
          </a:xfrm>
        </p:grpSpPr>
        <p:pic>
          <p:nvPicPr>
            <p:cNvPr id="28" name="Picture 4" descr="C:\Research\D4\2013_07イタリア・シエナ研究会\pt_timeseries3.jpg"/>
            <p:cNvPicPr>
              <a:picLocks noChangeAspect="1" noChangeArrowheads="1"/>
            </p:cNvPicPr>
            <p:nvPr/>
          </p:nvPicPr>
          <p:blipFill rotWithShape="1">
            <a:blip r:embed="rId6">
              <a:extLst>
                <a:ext uri="{28A0092B-C50C-407E-A947-70E740481C1C}">
                  <a14:useLocalDpi xmlns:a14="http://schemas.microsoft.com/office/drawing/2010/main" val="0"/>
                </a:ext>
              </a:extLst>
            </a:blip>
            <a:srcRect t="87009" b="826"/>
            <a:stretch/>
          </p:blipFill>
          <p:spPr bwMode="auto">
            <a:xfrm>
              <a:off x="108344" y="5157192"/>
              <a:ext cx="6840000" cy="3391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Research\D4\2013_07イタリア・シエナ研究会\pt_timeseries3.jpg"/>
            <p:cNvPicPr>
              <a:picLocks noChangeAspect="1" noChangeArrowheads="1"/>
            </p:cNvPicPr>
            <p:nvPr/>
          </p:nvPicPr>
          <p:blipFill rotWithShape="1">
            <a:blip r:embed="rId6">
              <a:extLst>
                <a:ext uri="{28A0092B-C50C-407E-A947-70E740481C1C}">
                  <a14:useLocalDpi xmlns:a14="http://schemas.microsoft.com/office/drawing/2010/main" val="0"/>
                </a:ext>
              </a:extLst>
            </a:blip>
            <a:srcRect t="39445" b="32303"/>
            <a:stretch/>
          </p:blipFill>
          <p:spPr bwMode="auto">
            <a:xfrm>
              <a:off x="108344" y="4458832"/>
              <a:ext cx="6840000" cy="787651"/>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p:cNvSpPr/>
            <p:nvPr/>
          </p:nvSpPr>
          <p:spPr>
            <a:xfrm>
              <a:off x="251520" y="4437112"/>
              <a:ext cx="229136" cy="12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51520" y="5157192"/>
              <a:ext cx="229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4644008" y="4622019"/>
            <a:ext cx="4201896" cy="2031325"/>
          </a:xfrm>
          <a:prstGeom prst="rect">
            <a:avLst/>
          </a:prstGeom>
          <a:noFill/>
        </p:spPr>
        <p:txBody>
          <a:bodyPr wrap="square" rtlCol="0">
            <a:spAutoFit/>
          </a:bodyPr>
          <a:lstStyle/>
          <a:p>
            <a:r>
              <a:rPr kumimoji="1" lang="en-US" altLang="ja-JP" dirty="0" smtClean="0"/>
              <a:t>-- 0.3m ~ 9.5m</a:t>
            </a:r>
            <a:r>
              <a:rPr kumimoji="1" lang="ja-JP" altLang="en-US" dirty="0" smtClean="0"/>
              <a:t>の温度勾配は大きく変化</a:t>
            </a:r>
            <a:endParaRPr kumimoji="1" lang="en-US" altLang="ja-JP" dirty="0" smtClean="0"/>
          </a:p>
          <a:p>
            <a:r>
              <a:rPr lang="en-US" altLang="ja-JP" dirty="0" smtClean="0"/>
              <a:t>-- </a:t>
            </a:r>
            <a:r>
              <a:rPr lang="ja-JP" altLang="en-US" dirty="0" smtClean="0"/>
              <a:t>ヒストグラムから、温度勾配は</a:t>
            </a:r>
            <a:r>
              <a:rPr lang="en-US" altLang="ja-JP" dirty="0" smtClean="0"/>
              <a:t>2</a:t>
            </a:r>
            <a:r>
              <a:rPr lang="ja-JP" altLang="en-US" dirty="0" smtClean="0"/>
              <a:t>ピーク</a:t>
            </a:r>
            <a:endParaRPr lang="en-US" altLang="ja-JP" dirty="0" smtClean="0"/>
          </a:p>
          <a:p>
            <a:r>
              <a:rPr lang="ja-JP" altLang="en-US" dirty="0" smtClean="0"/>
              <a:t>　</a:t>
            </a:r>
            <a:r>
              <a:rPr lang="en-US" altLang="ja-JP" dirty="0" smtClean="0"/>
              <a:t>0.1</a:t>
            </a:r>
            <a:r>
              <a:rPr lang="en-US" altLang="ja-JP" baseline="30000" dirty="0" smtClean="0">
                <a:sym typeface="Wingdings" panose="05000000000000000000" pitchFamily="2" charset="2"/>
              </a:rPr>
              <a:t>O</a:t>
            </a:r>
            <a:r>
              <a:rPr lang="en-US" altLang="ja-JP" dirty="0" smtClean="0">
                <a:sym typeface="Wingdings" panose="05000000000000000000" pitchFamily="2" charset="2"/>
              </a:rPr>
              <a:t>C/m -- </a:t>
            </a:r>
            <a:r>
              <a:rPr lang="ja-JP" altLang="en-US" dirty="0" smtClean="0">
                <a:sym typeface="Wingdings" panose="05000000000000000000" pitchFamily="2" charset="2"/>
              </a:rPr>
              <a:t>曇天</a:t>
            </a:r>
            <a:r>
              <a:rPr lang="en-US" altLang="ja-JP" dirty="0" smtClean="0">
                <a:sym typeface="Wingdings" panose="05000000000000000000" pitchFamily="2" charset="2"/>
              </a:rPr>
              <a:t>or</a:t>
            </a:r>
            <a:r>
              <a:rPr lang="ja-JP" altLang="en-US" dirty="0" smtClean="0">
                <a:sym typeface="Wingdings" panose="05000000000000000000" pitchFamily="2" charset="2"/>
              </a:rPr>
              <a:t>降雪</a:t>
            </a:r>
            <a:endParaRPr lang="en-US" altLang="ja-JP" dirty="0" smtClean="0">
              <a:sym typeface="Wingdings" panose="05000000000000000000" pitchFamily="2" charset="2"/>
            </a:endParaRPr>
          </a:p>
          <a:p>
            <a:r>
              <a:rPr lang="ja-JP" altLang="en-US" dirty="0">
                <a:sym typeface="Wingdings" panose="05000000000000000000" pitchFamily="2" charset="2"/>
              </a:rPr>
              <a:t>　</a:t>
            </a:r>
            <a:r>
              <a:rPr lang="en-US" altLang="ja-JP" dirty="0" smtClean="0">
                <a:sym typeface="Wingdings" panose="05000000000000000000" pitchFamily="2" charset="2"/>
              </a:rPr>
              <a:t>1.5</a:t>
            </a:r>
            <a:r>
              <a:rPr lang="en-US" altLang="ja-JP" baseline="30000" dirty="0">
                <a:sym typeface="Wingdings" panose="05000000000000000000" pitchFamily="2" charset="2"/>
              </a:rPr>
              <a:t>O</a:t>
            </a:r>
            <a:r>
              <a:rPr lang="en-US" altLang="ja-JP" dirty="0">
                <a:sym typeface="Wingdings" panose="05000000000000000000" pitchFamily="2" charset="2"/>
              </a:rPr>
              <a:t>C/m </a:t>
            </a:r>
            <a:r>
              <a:rPr lang="en-US" altLang="ja-JP" dirty="0" smtClean="0">
                <a:sym typeface="Wingdings" panose="05000000000000000000" pitchFamily="2" charset="2"/>
              </a:rPr>
              <a:t>– </a:t>
            </a:r>
            <a:r>
              <a:rPr lang="ja-JP" altLang="en-US" dirty="0" smtClean="0">
                <a:sym typeface="Wingdings" panose="05000000000000000000" pitchFamily="2" charset="2"/>
              </a:rPr>
              <a:t>晴天</a:t>
            </a:r>
            <a:endParaRPr lang="en-US" altLang="ja-JP" dirty="0" smtClean="0">
              <a:sym typeface="Wingdings" panose="05000000000000000000" pitchFamily="2" charset="2"/>
            </a:endParaRPr>
          </a:p>
          <a:p>
            <a:endParaRPr lang="en-US" altLang="ja-JP" dirty="0" smtClean="0">
              <a:sym typeface="Wingdings" panose="05000000000000000000" pitchFamily="2" charset="2"/>
            </a:endParaRPr>
          </a:p>
          <a:p>
            <a:r>
              <a:rPr lang="en-US" altLang="ja-JP" dirty="0" smtClean="0">
                <a:sym typeface="Wingdings" panose="05000000000000000000" pitchFamily="2" charset="2"/>
              </a:rPr>
              <a:t> 0.5</a:t>
            </a:r>
            <a:r>
              <a:rPr lang="en-US" altLang="ja-JP" baseline="30000" dirty="0" smtClean="0">
                <a:sym typeface="Wingdings" panose="05000000000000000000" pitchFamily="2" charset="2"/>
              </a:rPr>
              <a:t>O</a:t>
            </a:r>
            <a:r>
              <a:rPr lang="en-US" altLang="ja-JP" dirty="0" smtClean="0">
                <a:sym typeface="Wingdings" panose="05000000000000000000" pitchFamily="2" charset="2"/>
              </a:rPr>
              <a:t>C/m</a:t>
            </a:r>
            <a:r>
              <a:rPr lang="ja-JP" altLang="en-US" dirty="0" smtClean="0">
                <a:sym typeface="Wingdings" panose="05000000000000000000" pitchFamily="2" charset="2"/>
              </a:rPr>
              <a:t>以上を晴天と定義し接地境界層の高さを再計算</a:t>
            </a:r>
            <a:endParaRPr lang="en-US" altLang="ja-JP" dirty="0">
              <a:sym typeface="Wingdings" panose="05000000000000000000" pitchFamily="2" charset="2"/>
            </a:endParaRPr>
          </a:p>
        </p:txBody>
      </p:sp>
      <p:cxnSp>
        <p:nvCxnSpPr>
          <p:cNvPr id="11" name="直線コネクタ 10"/>
          <p:cNvCxnSpPr/>
          <p:nvPr/>
        </p:nvCxnSpPr>
        <p:spPr>
          <a:xfrm flipV="1">
            <a:off x="1947600" y="4622019"/>
            <a:ext cx="0" cy="1759309"/>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1925800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4. </a:t>
            </a:r>
            <a:r>
              <a:rPr kumimoji="1" lang="ja-JP" altLang="en-US" b="1" dirty="0" smtClean="0"/>
              <a:t>考察（</a:t>
            </a:r>
            <a:r>
              <a:rPr kumimoji="1" lang="en-US" altLang="ja-JP" b="1" dirty="0" smtClean="0"/>
              <a:t>3</a:t>
            </a:r>
            <a:r>
              <a:rPr kumimoji="1" lang="ja-JP" altLang="en-US" b="1" dirty="0" smtClean="0"/>
              <a:t>）</a:t>
            </a:r>
            <a:endParaRPr kumimoji="1" lang="ja-JP" altLang="en-US"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23" t="15403" r="44925" b="12362"/>
          <a:stretch/>
        </p:blipFill>
        <p:spPr bwMode="auto">
          <a:xfrm>
            <a:off x="359952" y="3106204"/>
            <a:ext cx="3780000" cy="37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68" t="19865" r="27501" b="21030"/>
          <a:stretch/>
        </p:blipFill>
        <p:spPr bwMode="auto">
          <a:xfrm>
            <a:off x="4284368" y="4077972"/>
            <a:ext cx="4176064" cy="251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636" t="36358" r="16837" b="39463"/>
          <a:stretch/>
        </p:blipFill>
        <p:spPr bwMode="auto">
          <a:xfrm>
            <a:off x="251520" y="1268760"/>
            <a:ext cx="8472909" cy="176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076056" y="3279566"/>
            <a:ext cx="2948243" cy="646331"/>
          </a:xfrm>
          <a:prstGeom prst="rect">
            <a:avLst/>
          </a:prstGeom>
          <a:noFill/>
          <a:ln>
            <a:solidFill>
              <a:srgbClr val="FF0000"/>
            </a:solidFill>
          </a:ln>
        </p:spPr>
        <p:txBody>
          <a:bodyPr wrap="none" rtlCol="0">
            <a:spAutoFit/>
          </a:bodyPr>
          <a:lstStyle/>
          <a:p>
            <a:r>
              <a:rPr lang="ja-JP" altLang="en-US" b="1" dirty="0">
                <a:solidFill>
                  <a:srgbClr val="FF0000"/>
                </a:solidFill>
              </a:rPr>
              <a:t>晴天</a:t>
            </a:r>
            <a:r>
              <a:rPr lang="ja-JP" altLang="en-US" b="1" dirty="0" smtClean="0">
                <a:solidFill>
                  <a:srgbClr val="FF0000"/>
                </a:solidFill>
              </a:rPr>
              <a:t>時の接地境界層の高さ</a:t>
            </a:r>
            <a:endParaRPr lang="en-US" altLang="ja-JP" b="1" dirty="0" smtClean="0">
              <a:solidFill>
                <a:srgbClr val="FF0000"/>
              </a:solidFill>
            </a:endParaRPr>
          </a:p>
          <a:p>
            <a:r>
              <a:rPr kumimoji="1" lang="ja-JP" altLang="en-US" b="1" dirty="0" smtClean="0">
                <a:solidFill>
                  <a:srgbClr val="FF0000"/>
                </a:solidFill>
              </a:rPr>
              <a:t>平均 </a:t>
            </a:r>
            <a:r>
              <a:rPr kumimoji="1" lang="en-US" altLang="ja-JP" b="1" dirty="0" smtClean="0">
                <a:solidFill>
                  <a:srgbClr val="FF0000"/>
                </a:solidFill>
              </a:rPr>
              <a:t>16.4 m</a:t>
            </a:r>
            <a:r>
              <a:rPr kumimoji="1" lang="ja-JP" altLang="en-US" b="1" dirty="0" err="1" smtClean="0">
                <a:solidFill>
                  <a:srgbClr val="FF0000"/>
                </a:solidFill>
              </a:rPr>
              <a:t>、</a:t>
            </a:r>
            <a:r>
              <a:rPr kumimoji="1" lang="en-US" altLang="ja-JP" b="1" dirty="0" smtClean="0">
                <a:solidFill>
                  <a:srgbClr val="FF0000"/>
                </a:solidFill>
              </a:rPr>
              <a:t>Median 15.3 m</a:t>
            </a:r>
            <a:endParaRPr kumimoji="1" lang="ja-JP" altLang="en-US" b="1" dirty="0">
              <a:solidFill>
                <a:srgbClr val="FF0000"/>
              </a:solidFill>
            </a:endParaRPr>
          </a:p>
        </p:txBody>
      </p:sp>
      <p:sp>
        <p:nvSpPr>
          <p:cNvPr id="5" name="正方形/長方形 4"/>
          <p:cNvSpPr/>
          <p:nvPr/>
        </p:nvSpPr>
        <p:spPr>
          <a:xfrm>
            <a:off x="7095886" y="1268760"/>
            <a:ext cx="1458893" cy="1765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339086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4. </a:t>
            </a:r>
            <a:r>
              <a:rPr kumimoji="1" lang="ja-JP" altLang="en-US" b="1" dirty="0" smtClean="0"/>
              <a:t>考察</a:t>
            </a:r>
            <a:r>
              <a:rPr lang="ja-JP" altLang="en-US" b="1" dirty="0" smtClean="0"/>
              <a:t>（</a:t>
            </a:r>
            <a:r>
              <a:rPr lang="en-US" altLang="ja-JP" b="1" dirty="0" smtClean="0"/>
              <a:t>4</a:t>
            </a:r>
            <a:r>
              <a:rPr lang="ja-JP" altLang="en-US" b="1" dirty="0" smtClean="0"/>
              <a:t>）</a:t>
            </a:r>
            <a:endParaRPr kumimoji="1" lang="ja-JP" altLang="en-US" b="1" dirty="0"/>
          </a:p>
        </p:txBody>
      </p:sp>
      <p:sp>
        <p:nvSpPr>
          <p:cNvPr id="2" name="テキスト ボックス 1"/>
          <p:cNvSpPr txBox="1"/>
          <p:nvPr/>
        </p:nvSpPr>
        <p:spPr>
          <a:xfrm>
            <a:off x="3579499" y="4869160"/>
            <a:ext cx="5168965" cy="738664"/>
          </a:xfrm>
          <a:prstGeom prst="rect">
            <a:avLst/>
          </a:prstGeom>
          <a:noFill/>
        </p:spPr>
        <p:txBody>
          <a:bodyPr wrap="square" rtlCol="0">
            <a:spAutoFit/>
          </a:bodyPr>
          <a:lstStyle/>
          <a:p>
            <a:pPr algn="just"/>
            <a:r>
              <a:rPr kumimoji="1" lang="ja-JP" altLang="en-US" sz="1400" dirty="0" smtClean="0"/>
              <a:t>接地境界層内の乱流強度が一定、自由大気シーイングが</a:t>
            </a:r>
            <a:r>
              <a:rPr kumimoji="1" lang="en-US" altLang="ja-JP" sz="1400" dirty="0" smtClean="0"/>
              <a:t>0.2</a:t>
            </a:r>
            <a:r>
              <a:rPr kumimoji="1" lang="ja-JP" altLang="en-US" sz="1400" dirty="0" smtClean="0"/>
              <a:t>秒角（本学会沖田講演</a:t>
            </a:r>
            <a:r>
              <a:rPr kumimoji="1" lang="en-US" altLang="ja-JP" sz="1400" dirty="0" smtClean="0"/>
              <a:t>V227b</a:t>
            </a:r>
            <a:r>
              <a:rPr kumimoji="1" lang="ja-JP" altLang="en-US" sz="1400" dirty="0" smtClean="0"/>
              <a:t>）と仮定し、</a:t>
            </a:r>
            <a:r>
              <a:rPr lang="ja-JP" altLang="en-US" sz="1400" dirty="0"/>
              <a:t>雪面</a:t>
            </a:r>
            <a:r>
              <a:rPr lang="ja-JP" altLang="en-US" sz="1400" dirty="0" smtClean="0"/>
              <a:t>から高さ</a:t>
            </a:r>
            <a:r>
              <a:rPr lang="en-US" altLang="ja-JP" sz="1400" dirty="0" smtClean="0"/>
              <a:t>2m</a:t>
            </a:r>
            <a:r>
              <a:rPr lang="ja-JP" altLang="en-US" sz="1400" dirty="0" smtClean="0"/>
              <a:t>と</a:t>
            </a:r>
            <a:r>
              <a:rPr lang="en-US" altLang="ja-JP" sz="1400" dirty="0" smtClean="0"/>
              <a:t>11m</a:t>
            </a:r>
            <a:r>
              <a:rPr lang="ja-JP" altLang="en-US" sz="1400" dirty="0" smtClean="0"/>
              <a:t>で行われた</a:t>
            </a:r>
            <a:r>
              <a:rPr lang="en-US" altLang="ja-JP" sz="1400" dirty="0" smtClean="0"/>
              <a:t>DIMM</a:t>
            </a:r>
            <a:r>
              <a:rPr lang="ja-JP" altLang="en-US" sz="1400" dirty="0" smtClean="0"/>
              <a:t>観測から求めた望遠鏡設置高毎のシーイングの期待値</a:t>
            </a:r>
            <a:endParaRPr kumimoji="1" lang="en-US" altLang="ja-JP" sz="1400" dirty="0" smtClean="0"/>
          </a:p>
        </p:txBody>
      </p:sp>
      <p:sp>
        <p:nvSpPr>
          <p:cNvPr id="3" name="テキスト ボックス 2"/>
          <p:cNvSpPr txBox="1"/>
          <p:nvPr/>
        </p:nvSpPr>
        <p:spPr>
          <a:xfrm>
            <a:off x="827584" y="1425550"/>
            <a:ext cx="7711257" cy="923330"/>
          </a:xfrm>
          <a:prstGeom prst="rect">
            <a:avLst/>
          </a:prstGeom>
          <a:noFill/>
        </p:spPr>
        <p:txBody>
          <a:bodyPr wrap="square" rtlCol="0">
            <a:spAutoFit/>
          </a:bodyPr>
          <a:lstStyle/>
          <a:p>
            <a:r>
              <a:rPr kumimoji="1" lang="en-US" altLang="ja-JP" dirty="0" smtClean="0"/>
              <a:t>Median 15.3m </a:t>
            </a:r>
            <a:r>
              <a:rPr kumimoji="1" lang="ja-JP" altLang="en-US" dirty="0" smtClean="0"/>
              <a:t>はドーム</a:t>
            </a:r>
            <a:r>
              <a:rPr kumimoji="1" lang="en-US" altLang="ja-JP" dirty="0" smtClean="0"/>
              <a:t>A</a:t>
            </a:r>
            <a:r>
              <a:rPr lang="ja-JP" altLang="en-US" dirty="0"/>
              <a:t>（</a:t>
            </a:r>
            <a:r>
              <a:rPr kumimoji="1" lang="en-US" altLang="ja-JP" dirty="0" smtClean="0"/>
              <a:t>13.9m</a:t>
            </a:r>
            <a:r>
              <a:rPr kumimoji="1" lang="ja-JP" altLang="en-US" dirty="0" smtClean="0"/>
              <a:t>）より少し大きいが、ドーム</a:t>
            </a:r>
            <a:r>
              <a:rPr kumimoji="1" lang="en-US" altLang="ja-JP" dirty="0" smtClean="0"/>
              <a:t>C</a:t>
            </a:r>
            <a:r>
              <a:rPr kumimoji="1" lang="ja-JP" altLang="en-US" dirty="0" smtClean="0"/>
              <a:t>（</a:t>
            </a:r>
            <a:r>
              <a:rPr kumimoji="1" lang="en-US" altLang="ja-JP" dirty="0" smtClean="0"/>
              <a:t>30m</a:t>
            </a:r>
            <a:r>
              <a:rPr kumimoji="1" lang="ja-JP" altLang="en-US" dirty="0" smtClean="0"/>
              <a:t>）の約半分</a:t>
            </a:r>
            <a:endParaRPr kumimoji="1" lang="en-US" altLang="ja-JP" dirty="0" smtClean="0"/>
          </a:p>
          <a:p>
            <a:r>
              <a:rPr lang="ja-JP" altLang="en-US" dirty="0" smtClean="0">
                <a:sym typeface="Wingdings" panose="05000000000000000000" pitchFamily="2" charset="2"/>
              </a:rPr>
              <a:t>　　　</a:t>
            </a:r>
            <a:r>
              <a:rPr lang="en-US" altLang="ja-JP" dirty="0" smtClean="0">
                <a:sym typeface="Wingdings" panose="05000000000000000000" pitchFamily="2" charset="2"/>
              </a:rPr>
              <a:t> </a:t>
            </a:r>
            <a:r>
              <a:rPr lang="ja-JP" altLang="en-US" dirty="0" smtClean="0">
                <a:sym typeface="Wingdings" panose="05000000000000000000" pitchFamily="2" charset="2"/>
              </a:rPr>
              <a:t>建設技術の簡略化、費用圧縮、整備性向上の観点で◎</a:t>
            </a:r>
            <a:endParaRPr lang="en-US" altLang="ja-JP" dirty="0" smtClean="0">
              <a:sym typeface="Wingdings" panose="05000000000000000000" pitchFamily="2" charset="2"/>
            </a:endParaRPr>
          </a:p>
          <a:p>
            <a:r>
              <a:rPr kumimoji="1" lang="ja-JP" altLang="en-US" dirty="0" smtClean="0">
                <a:sym typeface="Wingdings" panose="05000000000000000000" pitchFamily="2" charset="2"/>
              </a:rPr>
              <a:t>　　　</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但し、</a:t>
            </a:r>
            <a:r>
              <a:rPr kumimoji="1" lang="en-US" altLang="ja-JP" dirty="0" smtClean="0">
                <a:sym typeface="Wingdings" panose="05000000000000000000" pitchFamily="2" charset="2"/>
              </a:rPr>
              <a:t>15.3m</a:t>
            </a:r>
            <a:r>
              <a:rPr kumimoji="1" lang="ja-JP" altLang="en-US" dirty="0" smtClean="0">
                <a:sym typeface="Wingdings" panose="05000000000000000000" pitchFamily="2" charset="2"/>
              </a:rPr>
              <a:t>は</a:t>
            </a:r>
            <a:r>
              <a:rPr lang="en-US" altLang="ja-JP" dirty="0" smtClean="0">
                <a:sym typeface="Wingdings" panose="05000000000000000000" pitchFamily="2" charset="2"/>
              </a:rPr>
              <a:t>M</a:t>
            </a:r>
            <a:r>
              <a:rPr kumimoji="1" lang="en-US" altLang="ja-JP" dirty="0" smtClean="0">
                <a:sym typeface="Wingdings" panose="05000000000000000000" pitchFamily="2" charset="2"/>
              </a:rPr>
              <a:t>edian</a:t>
            </a:r>
            <a:r>
              <a:rPr kumimoji="1" lang="ja-JP" altLang="en-US" dirty="0" smtClean="0">
                <a:sym typeface="Wingdings" panose="05000000000000000000" pitchFamily="2" charset="2"/>
              </a:rPr>
              <a:t>値。望遠鏡は可能な限り高い場所に建設すべき</a:t>
            </a:r>
            <a:endParaRPr kumimoji="1" lang="en-US" altLang="ja-JP" dirty="0" smtClean="0">
              <a:sym typeface="Wingdings" panose="05000000000000000000" pitchFamily="2" charset="2"/>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783" t="19833" r="36146" b="16000"/>
          <a:stretch/>
        </p:blipFill>
        <p:spPr bwMode="auto">
          <a:xfrm>
            <a:off x="638370" y="2492896"/>
            <a:ext cx="1992082" cy="398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コネクタ 8"/>
          <p:cNvCxnSpPr/>
          <p:nvPr/>
        </p:nvCxnSpPr>
        <p:spPr>
          <a:xfrm>
            <a:off x="1790497" y="3501008"/>
            <a:ext cx="144016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98609" y="5753348"/>
            <a:ext cx="4581703" cy="646331"/>
          </a:xfrm>
          <a:prstGeom prst="rect">
            <a:avLst/>
          </a:prstGeom>
          <a:noFill/>
        </p:spPr>
        <p:txBody>
          <a:bodyPr wrap="none" rtlCol="0">
            <a:spAutoFit/>
          </a:bodyPr>
          <a:lstStyle/>
          <a:p>
            <a:r>
              <a:rPr kumimoji="1" lang="ja-JP" altLang="en-US" dirty="0" smtClean="0"/>
              <a:t>雪面から高さ</a:t>
            </a:r>
            <a:r>
              <a:rPr kumimoji="1" lang="en-US" altLang="ja-JP" dirty="0" smtClean="0"/>
              <a:t>15.3m</a:t>
            </a:r>
            <a:r>
              <a:rPr kumimoji="1" lang="ja-JP" altLang="en-US" dirty="0" smtClean="0"/>
              <a:t>で</a:t>
            </a:r>
            <a:endParaRPr kumimoji="1" lang="en-US" altLang="ja-JP" dirty="0" smtClean="0"/>
          </a:p>
          <a:p>
            <a:r>
              <a:rPr lang="en-US" altLang="ja-JP" dirty="0" smtClean="0"/>
              <a:t>0.2</a:t>
            </a:r>
            <a:r>
              <a:rPr lang="ja-JP" altLang="en-US" dirty="0" smtClean="0"/>
              <a:t>秒角のシーイングが</a:t>
            </a:r>
            <a:r>
              <a:rPr lang="en-US" altLang="ja-JP" dirty="0" smtClean="0"/>
              <a:t>50%</a:t>
            </a:r>
            <a:r>
              <a:rPr lang="ja-JP" altLang="en-US" dirty="0" smtClean="0"/>
              <a:t>の確率で得られる</a:t>
            </a:r>
            <a:endParaRPr kumimoji="1" lang="en-US" altLang="ja-JP" dirty="0" smtClean="0"/>
          </a:p>
        </p:txBody>
      </p:sp>
      <p:cxnSp>
        <p:nvCxnSpPr>
          <p:cNvPr id="20" name="直線矢印コネクタ 19"/>
          <p:cNvCxnSpPr/>
          <p:nvPr/>
        </p:nvCxnSpPr>
        <p:spPr>
          <a:xfrm flipV="1">
            <a:off x="2798609" y="3501008"/>
            <a:ext cx="0" cy="2941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46" t="29333" r="33854" b="22834"/>
          <a:stretch/>
        </p:blipFill>
        <p:spPr bwMode="auto">
          <a:xfrm>
            <a:off x="3995936" y="2501410"/>
            <a:ext cx="3960000" cy="236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0" y="6399679"/>
            <a:ext cx="9144000" cy="48570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6512" y="6505599"/>
            <a:ext cx="1332544" cy="307777"/>
          </a:xfrm>
          <a:prstGeom prst="rect">
            <a:avLst/>
          </a:prstGeom>
          <a:noFill/>
        </p:spPr>
        <p:txBody>
          <a:bodyPr wrap="none" rtlCol="0">
            <a:spAutoFit/>
          </a:bodyPr>
          <a:lstStyle/>
          <a:p>
            <a:r>
              <a:rPr kumimoji="1" lang="en-US" altLang="ja-JP" sz="1400" dirty="0" smtClean="0"/>
              <a:t>Ichikawa (2013)</a:t>
            </a:r>
            <a:endParaRPr kumimoji="1" lang="ja-JP" altLang="en-US" sz="1400" dirty="0"/>
          </a:p>
        </p:txBody>
      </p:sp>
      <p:sp>
        <p:nvSpPr>
          <p:cNvPr id="21" name="正方形/長方形 20"/>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45400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5. </a:t>
            </a:r>
            <a:r>
              <a:rPr lang="ja-JP" altLang="en-US" b="1" dirty="0"/>
              <a:t>まとめ</a:t>
            </a:r>
            <a:endParaRPr kumimoji="1" lang="ja-JP" altLang="en-US" b="1" dirty="0"/>
          </a:p>
        </p:txBody>
      </p:sp>
      <p:pic>
        <p:nvPicPr>
          <p:cNvPr id="3075" name="Picture 3"/>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43783" t="19833" r="36146" b="16000"/>
          <a:stretch/>
        </p:blipFill>
        <p:spPr bwMode="auto">
          <a:xfrm>
            <a:off x="5724128" y="410177"/>
            <a:ext cx="3096344" cy="6187044"/>
          </a:xfrm>
          <a:prstGeom prst="rect">
            <a:avLst/>
          </a:prstGeom>
          <a:noFill/>
          <a:ln>
            <a:noFill/>
          </a:ln>
          <a:effectLst>
            <a:outerShdw blurRad="50800" dist="50800" dir="5400000" algn="ctr" rotWithShape="0">
              <a:srgbClr val="000000">
                <a:alpha val="0"/>
              </a:srgbClr>
            </a:outerShdw>
          </a:effectLst>
        </p:spPr>
      </p:pic>
      <p:sp>
        <p:nvSpPr>
          <p:cNvPr id="4" name="テキスト ボックス 3"/>
          <p:cNvSpPr txBox="1"/>
          <p:nvPr/>
        </p:nvSpPr>
        <p:spPr>
          <a:xfrm>
            <a:off x="7775960" y="6525344"/>
            <a:ext cx="1332544" cy="307777"/>
          </a:xfrm>
          <a:prstGeom prst="rect">
            <a:avLst/>
          </a:prstGeom>
          <a:noFill/>
        </p:spPr>
        <p:txBody>
          <a:bodyPr wrap="none" rtlCol="0">
            <a:spAutoFit/>
          </a:bodyPr>
          <a:lstStyle/>
          <a:p>
            <a:r>
              <a:rPr kumimoji="1" lang="en-US" altLang="ja-JP" sz="1400" dirty="0" smtClean="0">
                <a:solidFill>
                  <a:schemeClr val="bg1">
                    <a:lumMod val="75000"/>
                  </a:schemeClr>
                </a:solidFill>
              </a:rPr>
              <a:t>Ichikawa (2013)</a:t>
            </a:r>
            <a:endParaRPr kumimoji="1" lang="ja-JP" altLang="en-US" sz="1400" dirty="0">
              <a:solidFill>
                <a:schemeClr val="bg1">
                  <a:lumMod val="75000"/>
                </a:schemeClr>
              </a:solidFill>
            </a:endParaRPr>
          </a:p>
        </p:txBody>
      </p:sp>
      <p:sp>
        <p:nvSpPr>
          <p:cNvPr id="5" name="テキスト ボックス 4"/>
          <p:cNvSpPr txBox="1"/>
          <p:nvPr/>
        </p:nvSpPr>
        <p:spPr>
          <a:xfrm>
            <a:off x="395536" y="1556792"/>
            <a:ext cx="8352928" cy="4524315"/>
          </a:xfrm>
          <a:prstGeom prst="rect">
            <a:avLst/>
          </a:prstGeom>
          <a:noFill/>
        </p:spPr>
        <p:txBody>
          <a:bodyPr wrap="square" rtlCol="0">
            <a:spAutoFit/>
          </a:bodyPr>
          <a:lstStyle/>
          <a:p>
            <a:pPr marL="285750" indent="-285750" algn="just">
              <a:buFont typeface="Arial" panose="020B0604020202020204" pitchFamily="34" charset="0"/>
              <a:buChar char="•"/>
            </a:pPr>
            <a:r>
              <a:rPr kumimoji="1" lang="ja-JP" altLang="en-US" sz="2400" dirty="0" smtClean="0"/>
              <a:t>南極大陸内陸高原「ドームふじ基地」は天体観測に最適と考えられてきたが調査は殆ど行われてこなかった。</a:t>
            </a:r>
            <a:endParaRPr kumimoji="1" lang="en-US" altLang="ja-JP" sz="2400" dirty="0" smtClean="0"/>
          </a:p>
          <a:p>
            <a:pPr marL="342900" indent="-342900" algn="just">
              <a:buFont typeface="Arial" panose="020B0604020202020204" pitchFamily="34" charset="0"/>
              <a:buChar char="•"/>
            </a:pPr>
            <a:r>
              <a:rPr lang="ja-JP" altLang="en-US" sz="2400" dirty="0" smtClean="0"/>
              <a:t>そこで我々は「南極天文コンソーシアム」を組織し、</a:t>
            </a:r>
            <a:r>
              <a:rPr lang="en-US" altLang="ja-JP" sz="2400" dirty="0" smtClean="0"/>
              <a:t>2006</a:t>
            </a:r>
            <a:r>
              <a:rPr lang="ja-JP" altLang="en-US" sz="2400" dirty="0" smtClean="0"/>
              <a:t>年から南極観測隊に委託・参加してサイト調査を実施してきた。</a:t>
            </a:r>
            <a:endParaRPr lang="en-US" altLang="ja-JP" sz="2400" dirty="0" smtClean="0"/>
          </a:p>
          <a:p>
            <a:pPr marL="342900" indent="-342900" algn="just">
              <a:buFont typeface="Arial" panose="020B0604020202020204" pitchFamily="34" charset="0"/>
              <a:buChar char="•"/>
            </a:pPr>
            <a:r>
              <a:rPr kumimoji="1" lang="en-US" altLang="ja-JP" sz="2400" dirty="0" smtClean="0"/>
              <a:t>Snodar</a:t>
            </a:r>
            <a:r>
              <a:rPr lang="ja-JP" altLang="en-US" sz="2400" dirty="0" err="1" smtClean="0"/>
              <a:t>、</a:t>
            </a:r>
            <a:r>
              <a:rPr lang="en-US" altLang="ja-JP" sz="2400" dirty="0" err="1" smtClean="0"/>
              <a:t>Pt</a:t>
            </a:r>
            <a:r>
              <a:rPr lang="ja-JP" altLang="en-US" sz="2400" dirty="0" smtClean="0"/>
              <a:t>温度計の観測から接地境界層の高さを評価した</a:t>
            </a:r>
            <a:r>
              <a:rPr lang="ja-JP" altLang="en-US" sz="2400" dirty="0"/>
              <a:t>。</a:t>
            </a:r>
            <a:endParaRPr lang="en-US" altLang="ja-JP" sz="2400" dirty="0" smtClean="0"/>
          </a:p>
          <a:p>
            <a:pPr marL="342900" indent="-342900" algn="just">
              <a:buFont typeface="Arial" panose="020B0604020202020204" pitchFamily="34" charset="0"/>
              <a:buChar char="•"/>
            </a:pPr>
            <a:r>
              <a:rPr lang="ja-JP" altLang="en-US" sz="2400" dirty="0" smtClean="0"/>
              <a:t>観測と考察の結果、</a:t>
            </a:r>
            <a:r>
              <a:rPr lang="ja-JP" altLang="en-US" sz="2400" b="1" u="sng" dirty="0" smtClean="0">
                <a:solidFill>
                  <a:srgbClr val="FF0000"/>
                </a:solidFill>
              </a:rPr>
              <a:t>晴天時の接地境界層の高さは</a:t>
            </a:r>
            <a:r>
              <a:rPr lang="en-US" altLang="ja-JP" sz="2400" b="1" u="sng" dirty="0" smtClean="0">
                <a:solidFill>
                  <a:srgbClr val="FF0000"/>
                </a:solidFill>
              </a:rPr>
              <a:t>Median</a:t>
            </a:r>
            <a:r>
              <a:rPr lang="ja-JP" altLang="en-US" sz="2400" b="1" u="sng" dirty="0" smtClean="0">
                <a:solidFill>
                  <a:srgbClr val="FF0000"/>
                </a:solidFill>
              </a:rPr>
              <a:t>で</a:t>
            </a:r>
            <a:r>
              <a:rPr lang="en-US" altLang="ja-JP" sz="2400" b="1" u="sng" dirty="0" smtClean="0">
                <a:solidFill>
                  <a:srgbClr val="FF0000"/>
                </a:solidFill>
              </a:rPr>
              <a:t>15.3m</a:t>
            </a:r>
            <a:r>
              <a:rPr lang="ja-JP" altLang="en-US" sz="2400" dirty="0" smtClean="0"/>
              <a:t>であった。</a:t>
            </a:r>
            <a:endParaRPr lang="en-US" altLang="ja-JP" sz="2400" dirty="0" smtClean="0"/>
          </a:p>
          <a:p>
            <a:pPr marL="342900" indent="-342900" algn="just">
              <a:buFont typeface="Arial" panose="020B0604020202020204" pitchFamily="34" charset="0"/>
              <a:buChar char="•"/>
            </a:pPr>
            <a:r>
              <a:rPr lang="ja-JP" altLang="en-US" sz="2400" dirty="0"/>
              <a:t>この値</a:t>
            </a:r>
            <a:r>
              <a:rPr lang="ja-JP" altLang="en-US" sz="2400" dirty="0" smtClean="0"/>
              <a:t>はドーム</a:t>
            </a:r>
            <a:r>
              <a:rPr lang="en-US" altLang="ja-JP" sz="2400" dirty="0" smtClean="0"/>
              <a:t>A</a:t>
            </a:r>
            <a:r>
              <a:rPr lang="ja-JP" altLang="en-US" sz="2400" dirty="0" smtClean="0"/>
              <a:t>（</a:t>
            </a:r>
            <a:r>
              <a:rPr lang="en-US" altLang="ja-JP" sz="2400" dirty="0" smtClean="0"/>
              <a:t>13.9m</a:t>
            </a:r>
            <a:r>
              <a:rPr lang="ja-JP" altLang="en-US" sz="2400" dirty="0" smtClean="0"/>
              <a:t>）より少し大きいが、ドーム</a:t>
            </a:r>
            <a:r>
              <a:rPr lang="en-US" altLang="ja-JP" sz="2400" dirty="0" smtClean="0"/>
              <a:t>C</a:t>
            </a:r>
            <a:r>
              <a:rPr lang="ja-JP" altLang="en-US" sz="2400" dirty="0" smtClean="0"/>
              <a:t>（</a:t>
            </a:r>
            <a:r>
              <a:rPr lang="en-US" altLang="ja-JP" sz="2400" dirty="0" smtClean="0"/>
              <a:t>30m</a:t>
            </a:r>
            <a:r>
              <a:rPr lang="ja-JP" altLang="en-US" sz="2400" dirty="0" smtClean="0"/>
              <a:t>）の約半分であり、天文台の建設に有利なことが判明した。</a:t>
            </a:r>
            <a:endParaRPr lang="en-US" altLang="ja-JP" sz="2400" dirty="0" smtClean="0"/>
          </a:p>
          <a:p>
            <a:pPr marL="342900" indent="-342900" algn="just">
              <a:buFont typeface="Arial" panose="020B0604020202020204" pitchFamily="34" charset="0"/>
              <a:buChar char="•"/>
            </a:pPr>
            <a:r>
              <a:rPr lang="en-US" altLang="ja-JP" sz="2400" dirty="0"/>
              <a:t>2020</a:t>
            </a:r>
            <a:r>
              <a:rPr lang="ja-JP" altLang="en-US" sz="2400" dirty="0"/>
              <a:t>年</a:t>
            </a:r>
            <a:r>
              <a:rPr lang="ja-JP" altLang="en-US" sz="2400" dirty="0" smtClean="0"/>
              <a:t>に観測開始を目標とする</a:t>
            </a:r>
            <a:r>
              <a:rPr lang="ja-JP" altLang="en-US" sz="2400" u="sng" dirty="0" smtClean="0"/>
              <a:t>南極</a:t>
            </a:r>
            <a:r>
              <a:rPr lang="en-US" altLang="ja-JP" sz="2400" u="sng" dirty="0" smtClean="0"/>
              <a:t>2.5m</a:t>
            </a:r>
            <a:r>
              <a:rPr lang="ja-JP" altLang="en-US" sz="2400" u="sng" dirty="0" smtClean="0"/>
              <a:t>赤外線望遠鏡</a:t>
            </a:r>
            <a:r>
              <a:rPr lang="ja-JP" altLang="en-US" sz="2400" dirty="0" smtClean="0"/>
              <a:t>は接地境界層の影響を受けないよう、</a:t>
            </a:r>
            <a:r>
              <a:rPr lang="ja-JP" altLang="en-US" sz="2400" dirty="0"/>
              <a:t>雪面から高さ</a:t>
            </a:r>
            <a:r>
              <a:rPr lang="en-US" altLang="ja-JP" sz="2400" dirty="0"/>
              <a:t>15.3m</a:t>
            </a:r>
            <a:r>
              <a:rPr lang="ja-JP" altLang="en-US" sz="2400" dirty="0"/>
              <a:t>以上に建設すべきで</a:t>
            </a:r>
            <a:r>
              <a:rPr lang="ja-JP" altLang="en-US" sz="2400" dirty="0" smtClean="0"/>
              <a:t>あることが本研究によって示された。</a:t>
            </a:r>
            <a:endParaRPr lang="en-US" altLang="ja-JP" sz="2400" dirty="0" smtClean="0"/>
          </a:p>
        </p:txBody>
      </p:sp>
      <p:sp>
        <p:nvSpPr>
          <p:cNvPr id="9" name="正方形/長方形 8"/>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1542599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204864"/>
            <a:ext cx="9144000" cy="1470025"/>
          </a:xfrm>
        </p:spPr>
        <p:txBody>
          <a:bodyPr>
            <a:noAutofit/>
          </a:bodyPr>
          <a:lstStyle/>
          <a:p>
            <a:r>
              <a:rPr lang="ja-JP" altLang="en-US" sz="3400" b="1" kern="0" dirty="0"/>
              <a:t>南極大陸内陸高原・ドームふじ基地で観測された</a:t>
            </a:r>
            <a:r>
              <a:rPr lang="en-US" altLang="ja-JP" sz="3400" b="1" kern="0" dirty="0"/>
              <a:t/>
            </a:r>
            <a:br>
              <a:rPr lang="en-US" altLang="ja-JP" sz="3400" b="1" kern="0" dirty="0"/>
            </a:br>
            <a:r>
              <a:rPr lang="ja-JP" altLang="en-US" sz="3400" b="1" kern="0" dirty="0"/>
              <a:t>地球上最良</a:t>
            </a:r>
            <a:r>
              <a:rPr lang="ja-JP" altLang="en-US" sz="3400" b="1" kern="0" dirty="0" smtClean="0"/>
              <a:t>の</a:t>
            </a:r>
            <a:r>
              <a:rPr lang="ja-JP" altLang="en-US" sz="3400" b="1" kern="0" dirty="0" smtClean="0">
                <a:solidFill>
                  <a:srgbClr val="FF0000"/>
                </a:solidFill>
              </a:rPr>
              <a:t>自由大気シーイング： </a:t>
            </a:r>
            <a:r>
              <a:rPr lang="en-US" altLang="ja-JP" sz="3400" b="1" kern="0" dirty="0" smtClean="0">
                <a:solidFill>
                  <a:srgbClr val="FF0000"/>
                </a:solidFill>
              </a:rPr>
              <a:t>0.2</a:t>
            </a:r>
            <a:r>
              <a:rPr lang="ja-JP" altLang="en-US" sz="3400" b="1" kern="0" dirty="0" smtClean="0">
                <a:solidFill>
                  <a:srgbClr val="FF0000"/>
                </a:solidFill>
              </a:rPr>
              <a:t>秒角</a:t>
            </a:r>
            <a:endParaRPr lang="ja-JP" altLang="en-US" sz="3400" b="1" kern="0" dirty="0">
              <a:solidFill>
                <a:srgbClr val="FF0000"/>
              </a:solidFill>
            </a:endParaRPr>
          </a:p>
        </p:txBody>
      </p:sp>
      <p:sp>
        <p:nvSpPr>
          <p:cNvPr id="16" name="テキスト ボックス 15"/>
          <p:cNvSpPr txBox="1"/>
          <p:nvPr/>
        </p:nvSpPr>
        <p:spPr>
          <a:xfrm>
            <a:off x="0" y="3729806"/>
            <a:ext cx="9144000" cy="646331"/>
          </a:xfrm>
          <a:prstGeom prst="rect">
            <a:avLst/>
          </a:prstGeom>
          <a:noFill/>
        </p:spPr>
        <p:txBody>
          <a:bodyPr wrap="square" rtlCol="0">
            <a:spAutoFit/>
          </a:bodyPr>
          <a:lstStyle/>
          <a:p>
            <a:pPr algn="ctr"/>
            <a:r>
              <a:rPr lang="ja-JP" altLang="en-US" b="1" u="sng" dirty="0" smtClean="0"/>
              <a:t>○沖田博文</a:t>
            </a:r>
            <a:r>
              <a:rPr lang="ja-JP" altLang="en-US" dirty="0" smtClean="0"/>
              <a:t>、市川隆（東北大学）、</a:t>
            </a:r>
            <a:r>
              <a:rPr lang="en-US" altLang="ja-JP" dirty="0" smtClean="0"/>
              <a:t>Michael C. B. Ashley (UNSW),</a:t>
            </a:r>
          </a:p>
          <a:p>
            <a:pPr algn="ctr"/>
            <a:r>
              <a:rPr lang="ja-JP" altLang="en-US" dirty="0" smtClean="0"/>
              <a:t>高遠徳尚（ハワイ観測所）、本山秀明（国立極地研究所）</a:t>
            </a:r>
            <a:endParaRPr kumimoji="1" lang="en-US" altLang="ja-JP" dirty="0" smtClean="0"/>
          </a:p>
        </p:txBody>
      </p:sp>
      <p:sp>
        <p:nvSpPr>
          <p:cNvPr id="22" name="正方形/長方形 21"/>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15" name="正方形/長方形 14"/>
          <p:cNvSpPr/>
          <p:nvPr/>
        </p:nvSpPr>
        <p:spPr>
          <a:xfrm>
            <a:off x="3779912" y="360000"/>
            <a:ext cx="5364088" cy="584775"/>
          </a:xfrm>
          <a:prstGeom prst="rect">
            <a:avLst/>
          </a:prstGeom>
        </p:spPr>
        <p:txBody>
          <a:bodyPr wrap="square">
            <a:spAutoFit/>
          </a:bodyPr>
          <a:lstStyle/>
          <a:p>
            <a:pPr algn="r"/>
            <a:r>
              <a:rPr lang="ja-JP" altLang="en-US" sz="1600" dirty="0"/>
              <a:t>日本天文学会</a:t>
            </a:r>
            <a:r>
              <a:rPr lang="en-US" altLang="ja-JP" sz="1600" dirty="0"/>
              <a:t>2013</a:t>
            </a:r>
            <a:r>
              <a:rPr lang="ja-JP" altLang="en-US" sz="1600" dirty="0"/>
              <a:t>年</a:t>
            </a:r>
            <a:r>
              <a:rPr lang="ja-JP" altLang="en-US" sz="1600" dirty="0" smtClean="0"/>
              <a:t>秋季年会　東北</a:t>
            </a:r>
            <a:r>
              <a:rPr lang="ja-JP" altLang="en-US" sz="1600" dirty="0"/>
              <a:t>大学、</a:t>
            </a:r>
            <a:r>
              <a:rPr lang="en-US" altLang="ja-JP" sz="1600" dirty="0"/>
              <a:t>2013</a:t>
            </a:r>
            <a:r>
              <a:rPr lang="ja-JP" altLang="en-US" sz="1600" dirty="0"/>
              <a:t>年</a:t>
            </a:r>
            <a:r>
              <a:rPr lang="en-US" altLang="ja-JP" sz="1600" dirty="0"/>
              <a:t>9</a:t>
            </a:r>
            <a:r>
              <a:rPr lang="ja-JP" altLang="en-US" sz="1600" dirty="0"/>
              <a:t>月</a:t>
            </a:r>
            <a:r>
              <a:rPr lang="en-US" altLang="ja-JP" sz="1600" dirty="0" smtClean="0"/>
              <a:t>11</a:t>
            </a:r>
            <a:r>
              <a:rPr lang="ja-JP" altLang="en-US" sz="1600" dirty="0" smtClean="0"/>
              <a:t>日</a:t>
            </a:r>
            <a:endParaRPr lang="en-US" altLang="ja-JP" sz="1600" dirty="0" smtClean="0"/>
          </a:p>
          <a:p>
            <a:pPr algn="r"/>
            <a:r>
              <a:rPr lang="en-US" altLang="ja-JP" sz="1600" dirty="0" smtClean="0">
                <a:ea typeface="ＭＳ Ｐゴシック" pitchFamily="50" charset="-128"/>
              </a:rPr>
              <a:t>14:30~14:42</a:t>
            </a:r>
            <a:endParaRPr lang="ja-JP" altLang="en-US" sz="1400" dirty="0">
              <a:ea typeface="ＭＳ Ｐゴシック" pitchFamily="50" charset="-128"/>
            </a:endParaRPr>
          </a:p>
        </p:txBody>
      </p:sp>
      <p:sp>
        <p:nvSpPr>
          <p:cNvPr id="5" name="テキスト ボックス 4"/>
          <p:cNvSpPr txBox="1"/>
          <p:nvPr/>
        </p:nvSpPr>
        <p:spPr>
          <a:xfrm>
            <a:off x="0" y="4509120"/>
            <a:ext cx="9144000" cy="369332"/>
          </a:xfrm>
          <a:prstGeom prst="rect">
            <a:avLst/>
          </a:prstGeom>
          <a:noFill/>
        </p:spPr>
        <p:txBody>
          <a:bodyPr wrap="square" rtlCol="0">
            <a:spAutoFit/>
          </a:bodyPr>
          <a:lstStyle/>
          <a:p>
            <a:pPr algn="ctr"/>
            <a:r>
              <a:rPr kumimoji="1" lang="en-US" altLang="ja-JP" dirty="0" smtClean="0"/>
              <a:t>h-okita@astr.tohoku.ac.jp</a:t>
            </a:r>
          </a:p>
        </p:txBody>
      </p:sp>
      <p:sp>
        <p:nvSpPr>
          <p:cNvPr id="6" name="テキスト ボックス 5"/>
          <p:cNvSpPr txBox="1"/>
          <p:nvPr/>
        </p:nvSpPr>
        <p:spPr>
          <a:xfrm>
            <a:off x="0" y="360000"/>
            <a:ext cx="788999" cy="369332"/>
          </a:xfrm>
          <a:prstGeom prst="rect">
            <a:avLst/>
          </a:prstGeom>
          <a:noFill/>
        </p:spPr>
        <p:txBody>
          <a:bodyPr wrap="none" rtlCol="0">
            <a:spAutoFit/>
          </a:bodyPr>
          <a:lstStyle/>
          <a:p>
            <a:r>
              <a:rPr kumimoji="1" lang="en-US" altLang="ja-JP" dirty="0" smtClean="0"/>
              <a:t>V227b</a:t>
            </a:r>
            <a:endParaRPr kumimoji="1" lang="ja-JP" altLang="en-US" dirty="0"/>
          </a:p>
        </p:txBody>
      </p:sp>
    </p:spTree>
    <p:extLst>
      <p:ext uri="{BB962C8B-B14F-4D97-AF65-F5344CB8AC3E}">
        <p14:creationId xmlns:p14="http://schemas.microsoft.com/office/powerpoint/2010/main" val="408114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003341" y="3883013"/>
            <a:ext cx="2416461" cy="687661"/>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接地境界層</a:t>
            </a:r>
            <a:endParaRPr kumimoji="1" lang="en-US" altLang="ja-JP" dirty="0" smtClean="0">
              <a:solidFill>
                <a:schemeClr val="tx1"/>
              </a:solidFill>
            </a:endParaRPr>
          </a:p>
          <a:p>
            <a:pPr algn="ctr"/>
            <a:r>
              <a:rPr kumimoji="1" lang="en-US" altLang="ja-JP" dirty="0" smtClean="0">
                <a:solidFill>
                  <a:schemeClr val="tx1"/>
                </a:solidFill>
              </a:rPr>
              <a:t>Surface Boundary Layer</a:t>
            </a:r>
            <a:endParaRPr kumimoji="1" lang="ja-JP" altLang="en-US" dirty="0">
              <a:solidFill>
                <a:schemeClr val="tx1"/>
              </a:solidFill>
            </a:endParaRPr>
          </a:p>
        </p:txBody>
      </p:sp>
      <p:sp>
        <p:nvSpPr>
          <p:cNvPr id="49" name="正方形/長方形 48"/>
          <p:cNvSpPr/>
          <p:nvPr/>
        </p:nvSpPr>
        <p:spPr>
          <a:xfrm>
            <a:off x="1003342" y="1650766"/>
            <a:ext cx="2416460" cy="2232247"/>
          </a:xfrm>
          <a:prstGeom prst="rect">
            <a:avLst/>
          </a:prstGeom>
          <a:gradFill>
            <a:gsLst>
              <a:gs pos="0">
                <a:srgbClr val="00B0F0">
                  <a:alpha val="60000"/>
                </a:srgbClr>
              </a:gs>
              <a:gs pos="72000">
                <a:schemeClr val="accent1">
                  <a:tint val="44500"/>
                  <a:satMod val="160000"/>
                  <a:alpha val="69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r>
              <a:rPr kumimoji="1" lang="ja-JP" altLang="en-US" dirty="0" smtClean="0">
                <a:solidFill>
                  <a:schemeClr val="tx1"/>
                </a:solidFill>
              </a:rPr>
              <a:t>自由大気</a:t>
            </a:r>
            <a:endParaRPr kumimoji="1" lang="en-US" altLang="ja-JP" dirty="0" smtClean="0">
              <a:solidFill>
                <a:schemeClr val="tx1"/>
              </a:solidFill>
            </a:endParaRPr>
          </a:p>
          <a:p>
            <a:pPr algn="ctr"/>
            <a:r>
              <a:rPr kumimoji="1" lang="en-US" altLang="ja-JP" dirty="0" smtClean="0">
                <a:solidFill>
                  <a:schemeClr val="tx1"/>
                </a:solidFill>
              </a:rPr>
              <a:t>Free Atmosphere</a:t>
            </a:r>
            <a:endParaRPr kumimoji="1" lang="ja-JP" altLang="en-US" dirty="0">
              <a:solidFill>
                <a:schemeClr val="tx1"/>
              </a:solidFill>
            </a:endParaRPr>
          </a:p>
        </p:txBody>
      </p:sp>
      <p:cxnSp>
        <p:nvCxnSpPr>
          <p:cNvPr id="36" name="直線矢印コネクタ 35"/>
          <p:cNvCxnSpPr/>
          <p:nvPr/>
        </p:nvCxnSpPr>
        <p:spPr>
          <a:xfrm flipH="1" flipV="1">
            <a:off x="984013" y="1402323"/>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993014" y="4570675"/>
            <a:ext cx="29382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79112" y="1393031"/>
            <a:ext cx="802912" cy="369332"/>
          </a:xfrm>
          <a:prstGeom prst="rect">
            <a:avLst/>
          </a:prstGeom>
          <a:noFill/>
          <a:ln>
            <a:noFill/>
          </a:ln>
        </p:spPr>
        <p:txBody>
          <a:bodyPr wrap="none" rtlCol="0">
            <a:spAutoFit/>
          </a:bodyPr>
          <a:lstStyle/>
          <a:p>
            <a:r>
              <a:rPr kumimoji="1" lang="en-US" altLang="ja-JP" dirty="0" smtClean="0"/>
              <a:t>Height</a:t>
            </a:r>
            <a:endParaRPr kumimoji="1" lang="ja-JP" altLang="en-US" dirty="0"/>
          </a:p>
        </p:txBody>
      </p:sp>
      <p:cxnSp>
        <p:nvCxnSpPr>
          <p:cNvPr id="52" name="直線コネクタ 51"/>
          <p:cNvCxnSpPr/>
          <p:nvPr/>
        </p:nvCxnSpPr>
        <p:spPr>
          <a:xfrm flipH="1">
            <a:off x="908592" y="3882355"/>
            <a:ext cx="168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007604" y="5085184"/>
            <a:ext cx="7128792" cy="707886"/>
          </a:xfrm>
          <a:prstGeom prst="rect">
            <a:avLst/>
          </a:prstGeom>
        </p:spPr>
        <p:txBody>
          <a:bodyPr wrap="square">
            <a:spAutoFit/>
          </a:bodyPr>
          <a:lstStyle/>
          <a:p>
            <a:pPr algn="just"/>
            <a:r>
              <a:rPr lang="ja-JP" altLang="en-US" sz="2000" dirty="0"/>
              <a:t>自由大気シーイング</a:t>
            </a:r>
            <a:r>
              <a:rPr lang="ja-JP" altLang="en-US" sz="2000" dirty="0" smtClean="0"/>
              <a:t>はシミュレーションから</a:t>
            </a:r>
            <a:r>
              <a:rPr lang="en-US" altLang="ja-JP" sz="2000" dirty="0" smtClean="0"/>
              <a:t>0.207</a:t>
            </a:r>
            <a:r>
              <a:rPr lang="ja-JP" altLang="en-US" sz="2000" dirty="0" smtClean="0"/>
              <a:t>秒角と予想されているが、現地での実際の測定はまだ行われていない</a:t>
            </a:r>
            <a:endParaRPr lang="en-US" altLang="ja-JP" sz="2000" dirty="0" smtClean="0"/>
          </a:p>
        </p:txBody>
      </p:sp>
      <p:sp>
        <p:nvSpPr>
          <p:cNvPr id="25" name="タイトル 1"/>
          <p:cNvSpPr txBox="1">
            <a:spLocks/>
          </p:cNvSpPr>
          <p:nvPr/>
        </p:nvSpPr>
        <p:spPr>
          <a:xfrm>
            <a:off x="457200" y="413792"/>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1.</a:t>
            </a:r>
            <a:r>
              <a:rPr lang="ja-JP" altLang="en-US" b="1" dirty="0"/>
              <a:t> 自由大気</a:t>
            </a:r>
            <a:r>
              <a:rPr lang="ja-JP" altLang="en-US" b="1" dirty="0" smtClean="0"/>
              <a:t>シーイング</a:t>
            </a:r>
            <a:endParaRPr lang="ja-JP" altLang="en-US" b="1" dirty="0"/>
          </a:p>
        </p:txBody>
      </p:sp>
      <p:sp>
        <p:nvSpPr>
          <p:cNvPr id="27" name="正方形/長方形 26"/>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右中かっこ 1"/>
          <p:cNvSpPr/>
          <p:nvPr/>
        </p:nvSpPr>
        <p:spPr>
          <a:xfrm>
            <a:off x="3535579" y="1618347"/>
            <a:ext cx="216024" cy="2264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4" name="Picture 2" descr="C:\Users\hirofumi\Desktop\fg19.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944"/>
          <a:stretch/>
        </p:blipFill>
        <p:spPr bwMode="auto">
          <a:xfrm>
            <a:off x="5076456" y="1888756"/>
            <a:ext cx="3600000" cy="260294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5148464" y="4417948"/>
            <a:ext cx="3383975" cy="523220"/>
          </a:xfrm>
          <a:prstGeom prst="rect">
            <a:avLst/>
          </a:prstGeom>
          <a:noFill/>
        </p:spPr>
        <p:txBody>
          <a:bodyPr wrap="square" rtlCol="0">
            <a:spAutoFit/>
          </a:bodyPr>
          <a:lstStyle/>
          <a:p>
            <a:r>
              <a:rPr kumimoji="1" lang="ja-JP" altLang="en-US" sz="1400" dirty="0" smtClean="0"/>
              <a:t>図</a:t>
            </a:r>
            <a:r>
              <a:rPr kumimoji="1" lang="en-US" altLang="ja-JP" sz="1400" dirty="0" smtClean="0"/>
              <a:t>4 </a:t>
            </a:r>
            <a:r>
              <a:rPr kumimoji="1" lang="ja-JP" altLang="en-US" sz="1400" dirty="0" smtClean="0"/>
              <a:t>シミュレーションによる自由大気シーイング分布</a:t>
            </a:r>
            <a:r>
              <a:rPr lang="ja-JP" altLang="en-US" sz="1400" dirty="0"/>
              <a:t>（</a:t>
            </a:r>
            <a:r>
              <a:rPr kumimoji="1" lang="en-US" altLang="ja-JP" sz="1400" dirty="0" smtClean="0"/>
              <a:t>Saunders et al. 2009</a:t>
            </a:r>
            <a:r>
              <a:rPr kumimoji="1" lang="ja-JP" altLang="en-US" sz="1400" dirty="0" smtClean="0"/>
              <a:t>）</a:t>
            </a:r>
            <a:endParaRPr kumimoji="1" lang="en-US" altLang="ja-JP" sz="1400" dirty="0" smtClean="0"/>
          </a:p>
        </p:txBody>
      </p:sp>
      <p:sp>
        <p:nvSpPr>
          <p:cNvPr id="29" name="円/楕円 28"/>
          <p:cNvSpPr/>
          <p:nvPr/>
        </p:nvSpPr>
        <p:spPr>
          <a:xfrm>
            <a:off x="6984280" y="274824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p:cNvCxnSpPr/>
          <p:nvPr/>
        </p:nvCxnSpPr>
        <p:spPr>
          <a:xfrm flipH="1">
            <a:off x="7092280" y="1776126"/>
            <a:ext cx="720080" cy="972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43935" y="1450520"/>
            <a:ext cx="1154483" cy="369332"/>
          </a:xfrm>
          <a:prstGeom prst="rect">
            <a:avLst/>
          </a:prstGeom>
          <a:noFill/>
        </p:spPr>
        <p:txBody>
          <a:bodyPr wrap="none" rtlCol="0">
            <a:spAutoFit/>
          </a:bodyPr>
          <a:lstStyle/>
          <a:p>
            <a:r>
              <a:rPr kumimoji="1" lang="en-US" altLang="ja-JP" b="1" dirty="0" smtClean="0"/>
              <a:t>Dome Fuji</a:t>
            </a:r>
            <a:endParaRPr kumimoji="1" lang="ja-JP" altLang="en-US" b="1" dirty="0"/>
          </a:p>
        </p:txBody>
      </p:sp>
      <p:sp>
        <p:nvSpPr>
          <p:cNvPr id="32" name="テキスト ボックス 31"/>
          <p:cNvSpPr txBox="1"/>
          <p:nvPr/>
        </p:nvSpPr>
        <p:spPr>
          <a:xfrm>
            <a:off x="984013" y="5936280"/>
            <a:ext cx="7180171" cy="400110"/>
          </a:xfrm>
          <a:prstGeom prst="rect">
            <a:avLst/>
          </a:prstGeom>
          <a:noFill/>
          <a:ln>
            <a:solidFill>
              <a:schemeClr val="tx1"/>
            </a:solidFill>
          </a:ln>
        </p:spPr>
        <p:txBody>
          <a:bodyPr wrap="none" rtlCol="0">
            <a:spAutoFit/>
          </a:bodyPr>
          <a:lstStyle/>
          <a:p>
            <a:r>
              <a:rPr kumimoji="1" lang="ja-JP" altLang="en-US" sz="2000" dirty="0" smtClean="0"/>
              <a:t>現地での調査が必要 </a:t>
            </a:r>
            <a:r>
              <a:rPr kumimoji="1" lang="en-US" altLang="ja-JP" sz="2000" dirty="0" smtClean="0">
                <a:sym typeface="Wingdings" panose="05000000000000000000" pitchFamily="2" charset="2"/>
              </a:rPr>
              <a:t> </a:t>
            </a:r>
            <a:r>
              <a:rPr kumimoji="1" lang="ja-JP" altLang="en-US" sz="2000" dirty="0" smtClean="0">
                <a:sym typeface="Wingdings" panose="05000000000000000000" pitchFamily="2" charset="2"/>
              </a:rPr>
              <a:t>南極観測隊に参加してサイト調査を実施</a:t>
            </a:r>
            <a:endParaRPr kumimoji="1" lang="ja-JP" altLang="en-US" sz="2000" dirty="0"/>
          </a:p>
        </p:txBody>
      </p:sp>
      <p:sp>
        <p:nvSpPr>
          <p:cNvPr id="21" name="テキスト ボックス 20"/>
          <p:cNvSpPr txBox="1"/>
          <p:nvPr/>
        </p:nvSpPr>
        <p:spPr>
          <a:xfrm>
            <a:off x="770127" y="4633391"/>
            <a:ext cx="3383975" cy="307777"/>
          </a:xfrm>
          <a:prstGeom prst="rect">
            <a:avLst/>
          </a:prstGeom>
          <a:noFill/>
        </p:spPr>
        <p:txBody>
          <a:bodyPr wrap="square" rtlCol="0">
            <a:spAutoFit/>
          </a:bodyPr>
          <a:lstStyle/>
          <a:p>
            <a:r>
              <a:rPr kumimoji="1" lang="ja-JP" altLang="en-US" sz="1400" dirty="0" smtClean="0"/>
              <a:t>図</a:t>
            </a:r>
            <a:r>
              <a:rPr kumimoji="1" lang="en-US" altLang="ja-JP" sz="1400" dirty="0" smtClean="0"/>
              <a:t>2 </a:t>
            </a:r>
            <a:r>
              <a:rPr kumimoji="1" lang="ja-JP" altLang="en-US" sz="1400" dirty="0" smtClean="0"/>
              <a:t>大気構造の模式図</a:t>
            </a:r>
            <a:endParaRPr kumimoji="1" lang="en-US" altLang="ja-JP" sz="1400" dirty="0" smtClean="0"/>
          </a:p>
        </p:txBody>
      </p:sp>
      <p:sp>
        <p:nvSpPr>
          <p:cNvPr id="3" name="テキスト ボックス 2"/>
          <p:cNvSpPr txBox="1"/>
          <p:nvPr/>
        </p:nvSpPr>
        <p:spPr>
          <a:xfrm>
            <a:off x="3851850" y="2482443"/>
            <a:ext cx="1224206" cy="646331"/>
          </a:xfrm>
          <a:prstGeom prst="rect">
            <a:avLst/>
          </a:prstGeom>
          <a:noFill/>
          <a:ln>
            <a:solidFill>
              <a:schemeClr val="tx1"/>
            </a:solidFill>
          </a:ln>
        </p:spPr>
        <p:txBody>
          <a:bodyPr wrap="square" rtlCol="0">
            <a:spAutoFit/>
          </a:bodyPr>
          <a:lstStyle/>
          <a:p>
            <a:r>
              <a:rPr lang="ja-JP" altLang="en-US" dirty="0"/>
              <a:t>自由大気</a:t>
            </a:r>
            <a:r>
              <a:rPr lang="ja-JP" altLang="en-US" dirty="0" smtClean="0"/>
              <a:t>シーイング</a:t>
            </a:r>
            <a:endParaRPr lang="en-US" altLang="ja-JP" dirty="0" smtClean="0"/>
          </a:p>
        </p:txBody>
      </p:sp>
      <p:sp>
        <p:nvSpPr>
          <p:cNvPr id="4" name="正方形/長方形 3"/>
          <p:cNvSpPr/>
          <p:nvPr/>
        </p:nvSpPr>
        <p:spPr>
          <a:xfrm>
            <a:off x="0" y="24879"/>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された地球上</a:t>
            </a:r>
            <a:r>
              <a:rPr lang="ja-JP" altLang="en-US" sz="1400" kern="0" dirty="0">
                <a:solidFill>
                  <a:schemeClr val="bg1"/>
                </a:solidFill>
              </a:rPr>
              <a:t>最良の自由大気シーイング</a:t>
            </a:r>
            <a:r>
              <a:rPr lang="ja-JP" altLang="en-US" sz="1400" kern="0" dirty="0" smtClean="0">
                <a:solidFill>
                  <a:schemeClr val="bg1"/>
                </a:solidFill>
              </a:rPr>
              <a:t>：</a:t>
            </a:r>
            <a:r>
              <a:rPr lang="en-US" altLang="ja-JP" sz="1400" kern="0" dirty="0" smtClean="0">
                <a:solidFill>
                  <a:schemeClr val="bg1"/>
                </a:solidFill>
              </a:rPr>
              <a:t>0.2</a:t>
            </a:r>
            <a:r>
              <a:rPr lang="ja-JP" altLang="en-US" sz="1400" kern="0" dirty="0">
                <a:solidFill>
                  <a:schemeClr val="bg1"/>
                </a:solidFill>
              </a:rPr>
              <a:t>秒角</a:t>
            </a:r>
            <a:endParaRPr lang="ja-JP" altLang="en-US" sz="1400" dirty="0">
              <a:solidFill>
                <a:schemeClr val="bg1"/>
              </a:solidFill>
            </a:endParaRPr>
          </a:p>
        </p:txBody>
      </p:sp>
    </p:spTree>
    <p:extLst>
      <p:ext uri="{BB962C8B-B14F-4D97-AF65-F5344CB8AC3E}">
        <p14:creationId xmlns:p14="http://schemas.microsoft.com/office/powerpoint/2010/main" val="664616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2. </a:t>
            </a:r>
            <a:r>
              <a:rPr kumimoji="1" lang="ja-JP" altLang="en-US" b="1" dirty="0" smtClean="0"/>
              <a:t>装置（</a:t>
            </a:r>
            <a:r>
              <a:rPr kumimoji="1" lang="en-US" altLang="ja-JP" b="1" dirty="0" smtClean="0"/>
              <a:t>DF-DIMM</a:t>
            </a:r>
            <a:r>
              <a:rPr kumimoji="1" lang="ja-JP" altLang="en-US" b="1" dirty="0" smtClean="0"/>
              <a:t>）</a:t>
            </a:r>
            <a:endParaRPr kumimoji="1" lang="ja-JP" altLang="en-US" b="1" dirty="0"/>
          </a:p>
        </p:txBody>
      </p:sp>
      <p:sp>
        <p:nvSpPr>
          <p:cNvPr id="2" name="テキスト ボックス 1"/>
          <p:cNvSpPr txBox="1"/>
          <p:nvPr/>
        </p:nvSpPr>
        <p:spPr>
          <a:xfrm>
            <a:off x="4582267" y="1470263"/>
            <a:ext cx="4238205" cy="2031325"/>
          </a:xfrm>
          <a:prstGeom prst="rect">
            <a:avLst/>
          </a:prstGeom>
          <a:noFill/>
        </p:spPr>
        <p:txBody>
          <a:bodyPr wrap="square" rtlCol="0">
            <a:spAutoFit/>
          </a:bodyPr>
          <a:lstStyle/>
          <a:p>
            <a:r>
              <a:rPr lang="en-US" altLang="ja-JP" b="1" dirty="0" smtClean="0">
                <a:solidFill>
                  <a:srgbClr val="FF0000"/>
                </a:solidFill>
              </a:rPr>
              <a:t>D</a:t>
            </a:r>
            <a:r>
              <a:rPr lang="en-US" altLang="ja-JP" dirty="0" smtClean="0"/>
              <a:t>ome </a:t>
            </a:r>
            <a:r>
              <a:rPr lang="en-US" altLang="ja-JP" b="1" dirty="0" smtClean="0">
                <a:solidFill>
                  <a:srgbClr val="FF0000"/>
                </a:solidFill>
              </a:rPr>
              <a:t>F</a:t>
            </a:r>
            <a:r>
              <a:rPr lang="en-US" altLang="ja-JP" dirty="0" smtClean="0"/>
              <a:t>uji</a:t>
            </a:r>
          </a:p>
          <a:p>
            <a:r>
              <a:rPr lang="en-US" altLang="ja-JP" b="1" dirty="0" smtClean="0">
                <a:solidFill>
                  <a:srgbClr val="FF0000"/>
                </a:solidFill>
              </a:rPr>
              <a:t>D</a:t>
            </a:r>
            <a:r>
              <a:rPr lang="en-US" altLang="ja-JP" dirty="0" smtClean="0"/>
              <a:t>ifferential </a:t>
            </a:r>
            <a:r>
              <a:rPr lang="en-US" altLang="ja-JP" b="1" dirty="0" smtClean="0">
                <a:solidFill>
                  <a:srgbClr val="FF0000"/>
                </a:solidFill>
              </a:rPr>
              <a:t>I</a:t>
            </a:r>
            <a:r>
              <a:rPr lang="en-US" altLang="ja-JP" dirty="0" smtClean="0"/>
              <a:t>mage </a:t>
            </a:r>
            <a:r>
              <a:rPr lang="en-US" altLang="ja-JP" b="1" dirty="0" smtClean="0">
                <a:solidFill>
                  <a:srgbClr val="FF0000"/>
                </a:solidFill>
              </a:rPr>
              <a:t>M</a:t>
            </a:r>
            <a:r>
              <a:rPr lang="en-US" altLang="ja-JP" dirty="0" smtClean="0"/>
              <a:t>otion </a:t>
            </a:r>
            <a:r>
              <a:rPr lang="en-US" altLang="ja-JP" b="1" dirty="0" smtClean="0">
                <a:solidFill>
                  <a:srgbClr val="FF0000"/>
                </a:solidFill>
              </a:rPr>
              <a:t>M</a:t>
            </a:r>
            <a:r>
              <a:rPr lang="en-US" altLang="ja-JP" dirty="0" smtClean="0"/>
              <a:t>onitor</a:t>
            </a:r>
          </a:p>
          <a:p>
            <a:r>
              <a:rPr lang="en-US" altLang="ja-JP" dirty="0" smtClean="0"/>
              <a:t>  -- </a:t>
            </a:r>
            <a:r>
              <a:rPr lang="ja-JP" altLang="en-US" dirty="0" smtClean="0"/>
              <a:t>サイト</a:t>
            </a:r>
            <a:r>
              <a:rPr lang="ja-JP" altLang="en-US" dirty="0"/>
              <a:t>調査用に開発</a:t>
            </a:r>
            <a:r>
              <a:rPr lang="ja-JP" altLang="en-US" dirty="0" smtClean="0"/>
              <a:t>した全自動</a:t>
            </a:r>
            <a:r>
              <a:rPr lang="en-US" altLang="ja-JP" dirty="0" smtClean="0"/>
              <a:t>DIMM</a:t>
            </a:r>
          </a:p>
          <a:p>
            <a:r>
              <a:rPr lang="en-US" altLang="ja-JP" dirty="0" smtClean="0"/>
              <a:t>  -- PI; </a:t>
            </a:r>
            <a:r>
              <a:rPr lang="ja-JP" altLang="en-US" dirty="0"/>
              <a:t>沖田</a:t>
            </a:r>
            <a:r>
              <a:rPr lang="ja-JP" altLang="en-US" dirty="0" smtClean="0"/>
              <a:t>博文</a:t>
            </a:r>
            <a:r>
              <a:rPr lang="en-US" altLang="ja-JP" dirty="0" smtClean="0"/>
              <a:t> </a:t>
            </a:r>
            <a:r>
              <a:rPr lang="ja-JP" altLang="en-US" dirty="0" smtClean="0"/>
              <a:t>（東北大）</a:t>
            </a:r>
            <a:endParaRPr lang="en-US" altLang="ja-JP" dirty="0" smtClean="0"/>
          </a:p>
          <a:p>
            <a:r>
              <a:rPr lang="en-US" altLang="ja-JP" dirty="0" smtClean="0"/>
              <a:t>  -- 2013</a:t>
            </a:r>
            <a:r>
              <a:rPr lang="ja-JP" altLang="en-US" dirty="0" smtClean="0"/>
              <a:t>年</a:t>
            </a:r>
            <a:r>
              <a:rPr lang="en-US" altLang="ja-JP" dirty="0" smtClean="0"/>
              <a:t>1</a:t>
            </a:r>
            <a:r>
              <a:rPr lang="ja-JP" altLang="en-US" dirty="0" smtClean="0"/>
              <a:t>月にドームふじ基地に設置</a:t>
            </a:r>
            <a:endParaRPr lang="en-US" altLang="ja-JP" dirty="0"/>
          </a:p>
          <a:p>
            <a:r>
              <a:rPr lang="en-US" altLang="ja-JP" dirty="0" smtClean="0"/>
              <a:t>  -- </a:t>
            </a:r>
            <a:r>
              <a:rPr lang="ja-JP" altLang="en-US" dirty="0" smtClean="0"/>
              <a:t>観測期間   </a:t>
            </a:r>
            <a:r>
              <a:rPr lang="en-US" altLang="ja-JP" dirty="0" smtClean="0"/>
              <a:t>1</a:t>
            </a:r>
            <a:r>
              <a:rPr lang="ja-JP" altLang="en-US" dirty="0" smtClean="0"/>
              <a:t>月</a:t>
            </a:r>
            <a:r>
              <a:rPr lang="en-US" altLang="ja-JP" dirty="0" smtClean="0"/>
              <a:t>4</a:t>
            </a:r>
            <a:r>
              <a:rPr lang="ja-JP" altLang="en-US" dirty="0" smtClean="0"/>
              <a:t>日～</a:t>
            </a:r>
            <a:r>
              <a:rPr lang="en-US" altLang="ja-JP" dirty="0" smtClean="0"/>
              <a:t>1</a:t>
            </a:r>
            <a:r>
              <a:rPr lang="ja-JP" altLang="en-US" dirty="0" smtClean="0"/>
              <a:t>月</a:t>
            </a:r>
            <a:r>
              <a:rPr lang="en-US" altLang="ja-JP" dirty="0" smtClean="0"/>
              <a:t>23</a:t>
            </a:r>
            <a:r>
              <a:rPr lang="ja-JP" altLang="en-US" dirty="0" smtClean="0"/>
              <a:t>日</a:t>
            </a:r>
            <a:endParaRPr lang="en-US" altLang="ja-JP" dirty="0" smtClean="0"/>
          </a:p>
          <a:p>
            <a:r>
              <a:rPr lang="en-US" altLang="ja-JP" dirty="0"/>
              <a:t> </a:t>
            </a:r>
            <a:r>
              <a:rPr lang="en-US" altLang="ja-JP" dirty="0" smtClean="0"/>
              <a:t> -- </a:t>
            </a:r>
            <a:r>
              <a:rPr lang="ja-JP" altLang="en-US" dirty="0" smtClean="0"/>
              <a:t>雪面からの高さ </a:t>
            </a:r>
            <a:r>
              <a:rPr lang="en-US" altLang="ja-JP" dirty="0" smtClean="0"/>
              <a:t>11m</a:t>
            </a:r>
          </a:p>
        </p:txBody>
      </p:sp>
      <p:sp>
        <p:nvSpPr>
          <p:cNvPr id="4" name="テキスト ボックス 3"/>
          <p:cNvSpPr txBox="1"/>
          <p:nvPr/>
        </p:nvSpPr>
        <p:spPr>
          <a:xfrm>
            <a:off x="4283968" y="5661248"/>
            <a:ext cx="4392488" cy="954107"/>
          </a:xfrm>
          <a:prstGeom prst="rect">
            <a:avLst/>
          </a:prstGeom>
          <a:noFill/>
        </p:spPr>
        <p:txBody>
          <a:bodyPr wrap="square" rtlCol="0">
            <a:spAutoFit/>
          </a:bodyPr>
          <a:lstStyle/>
          <a:p>
            <a:pPr algn="just"/>
            <a:r>
              <a:rPr kumimoji="1" lang="ja-JP" altLang="en-US" sz="1400" dirty="0" smtClean="0"/>
              <a:t>ドームふじ基地に設置した</a:t>
            </a:r>
            <a:r>
              <a:rPr kumimoji="1" lang="en-US" altLang="ja-JP" sz="1400" dirty="0" smtClean="0"/>
              <a:t>DF-DIMM</a:t>
            </a:r>
            <a:r>
              <a:rPr lang="ja-JP" altLang="en-US" sz="1400" dirty="0" err="1" smtClean="0"/>
              <a:t>。</a:t>
            </a:r>
            <a:r>
              <a:rPr lang="ja-JP" altLang="en-US" sz="1400" dirty="0" smtClean="0"/>
              <a:t>高さ</a:t>
            </a:r>
            <a:r>
              <a:rPr lang="en-US" altLang="ja-JP" sz="1400" dirty="0" smtClean="0"/>
              <a:t>9m</a:t>
            </a:r>
            <a:r>
              <a:rPr lang="ja-JP" altLang="en-US" sz="1400" dirty="0" smtClean="0"/>
              <a:t>のステージ上に設置したため、開口の高さは雪面から約</a:t>
            </a:r>
            <a:r>
              <a:rPr lang="en-US" altLang="ja-JP" sz="1400" dirty="0" smtClean="0"/>
              <a:t>11m</a:t>
            </a:r>
            <a:r>
              <a:rPr lang="ja-JP" altLang="en-US" sz="1400" dirty="0" smtClean="0"/>
              <a:t>となっている。手前の黄色のコンテナと太陽パネルは</a:t>
            </a:r>
            <a:r>
              <a:rPr lang="en-US" altLang="ja-JP" sz="1400" dirty="0" smtClean="0"/>
              <a:t>PALTO-F</a:t>
            </a:r>
            <a:r>
              <a:rPr lang="ja-JP" altLang="en-US" sz="1400" dirty="0" err="1" smtClean="0"/>
              <a:t>。</a:t>
            </a:r>
            <a:r>
              <a:rPr lang="en-US" altLang="ja-JP" sz="1400" dirty="0" smtClean="0"/>
              <a:t>(Okita et al. 2013)</a:t>
            </a:r>
            <a:endParaRPr kumimoji="1" lang="ja-JP" altLang="en-US" sz="1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5" t="19259" r="14166" b="23383"/>
          <a:stretch/>
        </p:blipFill>
        <p:spPr bwMode="auto">
          <a:xfrm>
            <a:off x="539952" y="1556792"/>
            <a:ext cx="3600000" cy="239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166" t="45500" r="46250" b="22833"/>
          <a:stretch/>
        </p:blipFill>
        <p:spPr bwMode="auto">
          <a:xfrm>
            <a:off x="4427984" y="3573016"/>
            <a:ext cx="3960000"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614" t="26568" r="45845" b="30946"/>
          <a:stretch/>
        </p:blipFill>
        <p:spPr bwMode="auto">
          <a:xfrm>
            <a:off x="539952" y="4239352"/>
            <a:ext cx="3600000" cy="23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2844208" y="4778888"/>
            <a:ext cx="864096" cy="683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24879"/>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された地球上</a:t>
            </a:r>
            <a:r>
              <a:rPr lang="ja-JP" altLang="en-US" sz="1400" kern="0" dirty="0">
                <a:solidFill>
                  <a:schemeClr val="bg1"/>
                </a:solidFill>
              </a:rPr>
              <a:t>最良の自由大気シーイング</a:t>
            </a:r>
            <a:r>
              <a:rPr lang="ja-JP" altLang="en-US" sz="1400" kern="0" dirty="0" smtClean="0">
                <a:solidFill>
                  <a:schemeClr val="bg1"/>
                </a:solidFill>
              </a:rPr>
              <a:t>：</a:t>
            </a:r>
            <a:r>
              <a:rPr lang="en-US" altLang="ja-JP" sz="1400" kern="0" dirty="0" smtClean="0">
                <a:solidFill>
                  <a:schemeClr val="bg1"/>
                </a:solidFill>
              </a:rPr>
              <a:t>0.2</a:t>
            </a:r>
            <a:r>
              <a:rPr lang="ja-JP" altLang="en-US" sz="1400" kern="0" dirty="0">
                <a:solidFill>
                  <a:schemeClr val="bg1"/>
                </a:solidFill>
              </a:rPr>
              <a:t>秒角</a:t>
            </a:r>
            <a:endParaRPr lang="ja-JP" altLang="en-US" sz="1400" dirty="0">
              <a:solidFill>
                <a:schemeClr val="bg1"/>
              </a:solidFill>
            </a:endParaRPr>
          </a:p>
        </p:txBody>
      </p:sp>
      <p:sp>
        <p:nvSpPr>
          <p:cNvPr id="3" name="正方形/長方形 2"/>
          <p:cNvSpPr/>
          <p:nvPr/>
        </p:nvSpPr>
        <p:spPr>
          <a:xfrm>
            <a:off x="4427984" y="4020562"/>
            <a:ext cx="4032448" cy="218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525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3. </a:t>
            </a:r>
            <a:r>
              <a:rPr lang="ja-JP" altLang="en-US" b="1" dirty="0" smtClean="0"/>
              <a:t>結果</a:t>
            </a:r>
            <a:endParaRPr lang="ja-JP" altLang="en-US" b="1" dirty="0"/>
          </a:p>
        </p:txBody>
      </p:sp>
      <p:sp>
        <p:nvSpPr>
          <p:cNvPr id="9" name="正方形/長方形 8"/>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grpSp>
        <p:nvGrpSpPr>
          <p:cNvPr id="14" name="グループ化 13"/>
          <p:cNvGrpSpPr>
            <a:grpSpLocks noChangeAspect="1"/>
          </p:cNvGrpSpPr>
          <p:nvPr/>
        </p:nvGrpSpPr>
        <p:grpSpPr>
          <a:xfrm>
            <a:off x="179512" y="1340768"/>
            <a:ext cx="5040000" cy="5309115"/>
            <a:chOff x="21764723" y="14491494"/>
            <a:chExt cx="8134598" cy="8568952"/>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38" t="16114" r="15435" b="22872"/>
            <a:stretch/>
          </p:blipFill>
          <p:spPr bwMode="auto">
            <a:xfrm>
              <a:off x="21764723" y="14491494"/>
              <a:ext cx="8110847" cy="464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61" t="19359" r="15218" b="28871"/>
            <a:stretch/>
          </p:blipFill>
          <p:spPr bwMode="auto">
            <a:xfrm>
              <a:off x="21764723" y="19115534"/>
              <a:ext cx="8134598" cy="39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71" t="30666" r="46458" b="31167"/>
          <a:stretch/>
        </p:blipFill>
        <p:spPr bwMode="auto">
          <a:xfrm>
            <a:off x="5508464" y="3045112"/>
            <a:ext cx="3240000" cy="196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5836741" y="1729132"/>
            <a:ext cx="2551683" cy="1195812"/>
            <a:chOff x="5202195" y="3009899"/>
            <a:chExt cx="2551683" cy="1195812"/>
          </a:xfrm>
        </p:grpSpPr>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5331" t="44921" r="31817" b="39385"/>
            <a:stretch/>
          </p:blipFill>
          <p:spPr bwMode="auto">
            <a:xfrm>
              <a:off x="5202195" y="3009899"/>
              <a:ext cx="1566905" cy="11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8811" t="44921" r="11628" b="39385"/>
            <a:stretch/>
          </p:blipFill>
          <p:spPr bwMode="auto">
            <a:xfrm>
              <a:off x="6588224" y="3009899"/>
              <a:ext cx="1165654" cy="119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テキスト ボックス 4"/>
          <p:cNvSpPr txBox="1"/>
          <p:nvPr/>
        </p:nvSpPr>
        <p:spPr>
          <a:xfrm>
            <a:off x="5497760" y="866777"/>
            <a:ext cx="2962672" cy="646331"/>
          </a:xfrm>
          <a:prstGeom prst="rect">
            <a:avLst/>
          </a:prstGeom>
          <a:noFill/>
          <a:ln>
            <a:noFill/>
          </a:ln>
        </p:spPr>
        <p:txBody>
          <a:bodyPr wrap="square" rtlCol="0">
            <a:spAutoFit/>
          </a:bodyPr>
          <a:lstStyle/>
          <a:p>
            <a:pPr marL="285750" indent="-285750">
              <a:buFont typeface="Wingdings" panose="05000000000000000000" pitchFamily="2" charset="2"/>
              <a:buChar char="p"/>
            </a:pPr>
            <a:r>
              <a:rPr lang="ja-JP" altLang="en-US" dirty="0"/>
              <a:t>雪面</a:t>
            </a:r>
            <a:r>
              <a:rPr lang="ja-JP" altLang="en-US" dirty="0" smtClean="0"/>
              <a:t>から高さ</a:t>
            </a:r>
            <a:r>
              <a:rPr lang="en-US" altLang="ja-JP" dirty="0" smtClean="0"/>
              <a:t>11m</a:t>
            </a:r>
            <a:r>
              <a:rPr lang="ja-JP" altLang="en-US" dirty="0" smtClean="0"/>
              <a:t>で観測</a:t>
            </a:r>
            <a:endParaRPr lang="en-US" altLang="ja-JP" dirty="0"/>
          </a:p>
          <a:p>
            <a:pPr marL="285750" indent="-285750">
              <a:buFont typeface="Wingdings" panose="05000000000000000000" pitchFamily="2" charset="2"/>
              <a:buChar char="p"/>
            </a:pPr>
            <a:r>
              <a:rPr kumimoji="1" lang="ja-JP" altLang="en-US" dirty="0" smtClean="0"/>
              <a:t>波長</a:t>
            </a:r>
            <a:r>
              <a:rPr kumimoji="1" lang="en-US" altLang="ja-JP" b="1" dirty="0" smtClean="0">
                <a:solidFill>
                  <a:srgbClr val="FF0000"/>
                </a:solidFill>
              </a:rPr>
              <a:t>0.5µm</a:t>
            </a:r>
            <a:r>
              <a:rPr kumimoji="1" lang="ja-JP" altLang="en-US" dirty="0" smtClean="0"/>
              <a:t>の値に変換</a:t>
            </a:r>
            <a:endParaRPr kumimoji="1" lang="ja-JP" altLang="en-US" dirty="0"/>
          </a:p>
        </p:txBody>
      </p:sp>
      <p:sp>
        <p:nvSpPr>
          <p:cNvPr id="18" name="テキスト ボックス 17"/>
          <p:cNvSpPr txBox="1"/>
          <p:nvPr/>
        </p:nvSpPr>
        <p:spPr>
          <a:xfrm>
            <a:off x="5733114" y="5230941"/>
            <a:ext cx="3015350" cy="646331"/>
          </a:xfrm>
          <a:prstGeom prst="rect">
            <a:avLst/>
          </a:prstGeom>
          <a:noFill/>
        </p:spPr>
        <p:txBody>
          <a:bodyPr wrap="square" rtlCol="0">
            <a:spAutoFit/>
          </a:bodyPr>
          <a:lstStyle/>
          <a:p>
            <a:r>
              <a:rPr lang="ja-JP" altLang="en-US" dirty="0" smtClean="0"/>
              <a:t>夕方に</a:t>
            </a:r>
            <a:r>
              <a:rPr lang="en-US" altLang="ja-JP" dirty="0" smtClean="0"/>
              <a:t>0.3”</a:t>
            </a:r>
            <a:r>
              <a:rPr lang="ja-JP" altLang="en-US" dirty="0" smtClean="0"/>
              <a:t>の極小</a:t>
            </a:r>
            <a:endParaRPr lang="en-US" altLang="ja-JP" dirty="0" smtClean="0"/>
          </a:p>
          <a:p>
            <a:r>
              <a:rPr kumimoji="1" lang="ja-JP" altLang="en-US" dirty="0"/>
              <a:t>　</a:t>
            </a:r>
            <a:r>
              <a:rPr kumimoji="1" lang="ja-JP" altLang="en-US" dirty="0" smtClean="0"/>
              <a:t>　</a:t>
            </a:r>
            <a:r>
              <a:rPr kumimoji="1" lang="en-US" altLang="ja-JP" dirty="0" smtClean="0">
                <a:sym typeface="Wingdings" panose="05000000000000000000" pitchFamily="2" charset="2"/>
              </a:rPr>
              <a:t> 6, 7, 9, 16</a:t>
            </a:r>
            <a:r>
              <a:rPr kumimoji="1" lang="ja-JP" altLang="en-US" dirty="0" smtClean="0">
                <a:sym typeface="Wingdings" panose="05000000000000000000" pitchFamily="2" charset="2"/>
              </a:rPr>
              <a:t>日</a:t>
            </a:r>
            <a:endParaRPr kumimoji="1" lang="ja-JP" altLang="en-US" dirty="0"/>
          </a:p>
        </p:txBody>
      </p:sp>
      <p:sp>
        <p:nvSpPr>
          <p:cNvPr id="19" name="正方形/長方形 18"/>
          <p:cNvSpPr/>
          <p:nvPr/>
        </p:nvSpPr>
        <p:spPr>
          <a:xfrm>
            <a:off x="5733114" y="5894978"/>
            <a:ext cx="3302625" cy="646331"/>
          </a:xfrm>
          <a:prstGeom prst="rect">
            <a:avLst/>
          </a:prstGeom>
        </p:spPr>
        <p:txBody>
          <a:bodyPr wrap="square">
            <a:spAutoFit/>
          </a:bodyPr>
          <a:lstStyle/>
          <a:p>
            <a:r>
              <a:rPr lang="ja-JP" altLang="en-US" dirty="0"/>
              <a:t>深夜に</a:t>
            </a:r>
            <a:r>
              <a:rPr lang="en-US" altLang="ja-JP" dirty="0"/>
              <a:t>0.2~0.3”</a:t>
            </a:r>
            <a:r>
              <a:rPr lang="ja-JP" altLang="en-US" dirty="0"/>
              <a:t>が数時間継続</a:t>
            </a:r>
            <a:endParaRPr lang="en-US" altLang="ja-JP" dirty="0"/>
          </a:p>
          <a:p>
            <a:r>
              <a:rPr lang="ja-JP" altLang="en-US" dirty="0"/>
              <a:t>　　</a:t>
            </a:r>
            <a:r>
              <a:rPr lang="en-US" altLang="ja-JP" dirty="0">
                <a:sym typeface="Wingdings" panose="05000000000000000000" pitchFamily="2" charset="2"/>
              </a:rPr>
              <a:t> 6, 11, 15, 19, 21, 23</a:t>
            </a:r>
            <a:r>
              <a:rPr lang="ja-JP" altLang="en-US" dirty="0">
                <a:sym typeface="Wingdings" panose="05000000000000000000" pitchFamily="2" charset="2"/>
              </a:rPr>
              <a:t>日</a:t>
            </a:r>
            <a:endParaRPr lang="en-US" altLang="ja-JP" dirty="0">
              <a:sym typeface="Wingdings" panose="05000000000000000000" pitchFamily="2" charset="2"/>
            </a:endParaRPr>
          </a:p>
        </p:txBody>
      </p:sp>
      <p:sp>
        <p:nvSpPr>
          <p:cNvPr id="20" name="正方形/長方形 19"/>
          <p:cNvSpPr/>
          <p:nvPr/>
        </p:nvSpPr>
        <p:spPr>
          <a:xfrm>
            <a:off x="5436096" y="5230942"/>
            <a:ext cx="3527635" cy="13103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0" y="24879"/>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された地球上</a:t>
            </a:r>
            <a:r>
              <a:rPr lang="ja-JP" altLang="en-US" sz="1400" kern="0" dirty="0">
                <a:solidFill>
                  <a:schemeClr val="bg1"/>
                </a:solidFill>
              </a:rPr>
              <a:t>最良の自由大気シーイング</a:t>
            </a:r>
            <a:r>
              <a:rPr lang="ja-JP" altLang="en-US" sz="1400" kern="0" dirty="0" smtClean="0">
                <a:solidFill>
                  <a:schemeClr val="bg1"/>
                </a:solidFill>
              </a:rPr>
              <a:t>：</a:t>
            </a:r>
            <a:r>
              <a:rPr lang="en-US" altLang="ja-JP" sz="1400" kern="0" dirty="0" smtClean="0">
                <a:solidFill>
                  <a:schemeClr val="bg1"/>
                </a:solidFill>
              </a:rPr>
              <a:t>0.2</a:t>
            </a:r>
            <a:r>
              <a:rPr lang="ja-JP" altLang="en-US" sz="1400" kern="0" dirty="0">
                <a:solidFill>
                  <a:schemeClr val="bg1"/>
                </a:solidFill>
              </a:rPr>
              <a:t>秒角</a:t>
            </a:r>
            <a:endParaRPr lang="ja-JP" altLang="en-US" sz="1400" dirty="0">
              <a:solidFill>
                <a:schemeClr val="bg1"/>
              </a:solidFill>
            </a:endParaRPr>
          </a:p>
        </p:txBody>
      </p:sp>
    </p:spTree>
    <p:extLst>
      <p:ext uri="{BB962C8B-B14F-4D97-AF65-F5344CB8AC3E}">
        <p14:creationId xmlns:p14="http://schemas.microsoft.com/office/powerpoint/2010/main" val="315092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4. </a:t>
            </a:r>
            <a:r>
              <a:rPr lang="ja-JP" altLang="en-US" b="1" dirty="0" smtClean="0"/>
              <a:t>考察（</a:t>
            </a:r>
            <a:r>
              <a:rPr lang="en-US" altLang="ja-JP" b="1" dirty="0" smtClean="0"/>
              <a:t>1</a:t>
            </a:r>
            <a:r>
              <a:rPr lang="ja-JP" altLang="en-US" b="1" dirty="0" smtClean="0"/>
              <a:t>）</a:t>
            </a:r>
            <a:endParaRPr lang="ja-JP" altLang="en-US" b="1" dirty="0"/>
          </a:p>
        </p:txBody>
      </p:sp>
      <p:sp>
        <p:nvSpPr>
          <p:cNvPr id="7" name="正方形/長方形 6"/>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grpSp>
        <p:nvGrpSpPr>
          <p:cNvPr id="10" name="グループ化 9"/>
          <p:cNvGrpSpPr/>
          <p:nvPr/>
        </p:nvGrpSpPr>
        <p:grpSpPr>
          <a:xfrm>
            <a:off x="1835696" y="4365104"/>
            <a:ext cx="5553076" cy="2304256"/>
            <a:chOff x="315068" y="2852936"/>
            <a:chExt cx="5553076" cy="2664296"/>
          </a:xfrm>
        </p:grpSpPr>
        <p:pic>
          <p:nvPicPr>
            <p:cNvPr id="11" name="Picture 2" descr="C:\Users\hirofumi\Desktop\2013_05みさゼミ\図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68" y="3260253"/>
              <a:ext cx="5553076" cy="225697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387076" y="2852936"/>
              <a:ext cx="388248"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13" name="テキスト ボックス 12"/>
            <p:cNvSpPr txBox="1"/>
            <p:nvPr/>
          </p:nvSpPr>
          <p:spPr>
            <a:xfrm>
              <a:off x="2187276" y="2852936"/>
              <a:ext cx="380232" cy="369332"/>
            </a:xfrm>
            <a:prstGeom prst="rect">
              <a:avLst/>
            </a:prstGeom>
            <a:noFill/>
          </p:spPr>
          <p:txBody>
            <a:bodyPr wrap="none" rtlCol="0">
              <a:spAutoFit/>
            </a:bodyPr>
            <a:lstStyle/>
            <a:p>
              <a:r>
                <a:rPr kumimoji="1" lang="en-US" altLang="ja-JP" dirty="0" smtClean="0"/>
                <a:t>B)</a:t>
              </a:r>
              <a:endParaRPr kumimoji="1" lang="ja-JP" altLang="en-US" dirty="0"/>
            </a:p>
          </p:txBody>
        </p:sp>
        <p:sp>
          <p:nvSpPr>
            <p:cNvPr id="14" name="テキスト ボックス 13"/>
            <p:cNvSpPr txBox="1"/>
            <p:nvPr/>
          </p:nvSpPr>
          <p:spPr>
            <a:xfrm>
              <a:off x="3995936" y="2852936"/>
              <a:ext cx="378630" cy="369332"/>
            </a:xfrm>
            <a:prstGeom prst="rect">
              <a:avLst/>
            </a:prstGeom>
            <a:noFill/>
          </p:spPr>
          <p:txBody>
            <a:bodyPr wrap="none" rtlCol="0">
              <a:spAutoFit/>
            </a:bodyPr>
            <a:lstStyle/>
            <a:p>
              <a:r>
                <a:rPr kumimoji="1" lang="en-US" altLang="ja-JP" dirty="0" smtClean="0"/>
                <a:t>C)</a:t>
              </a:r>
              <a:endParaRPr kumimoji="1" lang="ja-JP" altLang="en-US" dirty="0"/>
            </a:p>
          </p:txBody>
        </p:sp>
        <p:sp>
          <p:nvSpPr>
            <p:cNvPr id="15" name="正方形/長方形 14"/>
            <p:cNvSpPr/>
            <p:nvPr/>
          </p:nvSpPr>
          <p:spPr>
            <a:xfrm>
              <a:off x="2172424" y="2924944"/>
              <a:ext cx="1656184" cy="172412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p:cNvSpPr/>
            <p:nvPr/>
          </p:nvSpPr>
          <p:spPr>
            <a:xfrm>
              <a:off x="387076" y="2924944"/>
              <a:ext cx="1584176" cy="251621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正方形/長方形 16"/>
            <p:cNvSpPr/>
            <p:nvPr/>
          </p:nvSpPr>
          <p:spPr>
            <a:xfrm>
              <a:off x="4067944" y="2924944"/>
              <a:ext cx="1656184" cy="33530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4" name="テキスト ボックス 3"/>
          <p:cNvSpPr txBox="1"/>
          <p:nvPr/>
        </p:nvSpPr>
        <p:spPr>
          <a:xfrm>
            <a:off x="467544" y="1412776"/>
            <a:ext cx="8182744" cy="1323439"/>
          </a:xfrm>
          <a:prstGeom prst="rect">
            <a:avLst/>
          </a:prstGeom>
          <a:noFill/>
        </p:spPr>
        <p:txBody>
          <a:bodyPr wrap="square" rtlCol="0">
            <a:spAutoFit/>
          </a:bodyPr>
          <a:lstStyle/>
          <a:p>
            <a:r>
              <a:rPr lang="ja-JP" altLang="en-US" sz="2000" u="sng" dirty="0"/>
              <a:t>・</a:t>
            </a:r>
            <a:r>
              <a:rPr kumimoji="1" lang="ja-JP" altLang="en-US" sz="2000" u="sng" dirty="0" smtClean="0"/>
              <a:t>夕方の</a:t>
            </a:r>
            <a:r>
              <a:rPr kumimoji="1" lang="en-US" altLang="ja-JP" sz="2000" u="sng" dirty="0" smtClean="0"/>
              <a:t>0.3</a:t>
            </a:r>
            <a:r>
              <a:rPr kumimoji="1" lang="ja-JP" altLang="en-US" sz="2000" u="sng" dirty="0" smtClean="0"/>
              <a:t>秒角の極小値</a:t>
            </a:r>
            <a:endParaRPr kumimoji="1" lang="en-US" altLang="ja-JP" sz="2000" u="sng" dirty="0" smtClean="0"/>
          </a:p>
          <a:p>
            <a:r>
              <a:rPr lang="ja-JP" altLang="en-US" sz="2000" dirty="0"/>
              <a:t>　</a:t>
            </a:r>
            <a:r>
              <a:rPr lang="en-US" altLang="ja-JP" sz="2000" dirty="0" smtClean="0">
                <a:sym typeface="Wingdings" panose="05000000000000000000" pitchFamily="2" charset="2"/>
              </a:rPr>
              <a:t> </a:t>
            </a:r>
            <a:r>
              <a:rPr kumimoji="1" lang="ja-JP" altLang="en-US" sz="2000" dirty="0" smtClean="0"/>
              <a:t>ドーム</a:t>
            </a:r>
            <a:r>
              <a:rPr kumimoji="1" lang="en-US" altLang="ja-JP" sz="2000" dirty="0" smtClean="0"/>
              <a:t>C</a:t>
            </a:r>
            <a:r>
              <a:rPr kumimoji="1" lang="ja-JP" altLang="en-US" sz="2000" dirty="0" smtClean="0"/>
              <a:t>の先行研究</a:t>
            </a:r>
            <a:r>
              <a:rPr lang="ja-JP" altLang="en-US" sz="2000" dirty="0" smtClean="0"/>
              <a:t>（</a:t>
            </a:r>
            <a:r>
              <a:rPr lang="en-US" altLang="ja-JP" sz="2000" dirty="0" err="1" smtClean="0"/>
              <a:t>Aristidi</a:t>
            </a:r>
            <a:r>
              <a:rPr lang="en-US" altLang="ja-JP" sz="2000" dirty="0" smtClean="0"/>
              <a:t> et al. 2009</a:t>
            </a:r>
            <a:r>
              <a:rPr lang="ja-JP" altLang="en-US" sz="2000" dirty="0" smtClean="0"/>
              <a:t>）でも観測</a:t>
            </a:r>
            <a:endParaRPr lang="en-US" altLang="ja-JP" sz="2000" dirty="0" smtClean="0"/>
          </a:p>
          <a:p>
            <a:r>
              <a:rPr lang="ja-JP" altLang="en-US" sz="2000" dirty="0"/>
              <a:t>　</a:t>
            </a:r>
            <a:r>
              <a:rPr lang="en-US" altLang="ja-JP" sz="2000" dirty="0" smtClean="0">
                <a:sym typeface="Wingdings" panose="05000000000000000000" pitchFamily="2" charset="2"/>
              </a:rPr>
              <a:t></a:t>
            </a:r>
            <a:r>
              <a:rPr lang="ja-JP" altLang="en-US" sz="2000" dirty="0">
                <a:sym typeface="Wingdings" panose="05000000000000000000" pitchFamily="2" charset="2"/>
              </a:rPr>
              <a:t> </a:t>
            </a:r>
            <a:r>
              <a:rPr lang="ja-JP" altLang="en-US" sz="2000" dirty="0" smtClean="0">
                <a:sym typeface="Wingdings" panose="05000000000000000000" pitchFamily="2" charset="2"/>
              </a:rPr>
              <a:t>太陽熱</a:t>
            </a:r>
            <a:r>
              <a:rPr lang="ja-JP" altLang="en-US" sz="2000" dirty="0">
                <a:sym typeface="Wingdings" panose="05000000000000000000" pitchFamily="2" charset="2"/>
              </a:rPr>
              <a:t>と放射冷却の収支が</a:t>
            </a:r>
            <a:r>
              <a:rPr lang="ja-JP" altLang="en-US" sz="2000" dirty="0" smtClean="0">
                <a:sym typeface="Wingdings" panose="05000000000000000000" pitchFamily="2" charset="2"/>
              </a:rPr>
              <a:t>逆転、</a:t>
            </a:r>
            <a:r>
              <a:rPr lang="ja-JP" altLang="en-US" sz="2000" dirty="0">
                <a:sym typeface="Wingdings" panose="05000000000000000000" pitchFamily="2" charset="2"/>
              </a:rPr>
              <a:t>大気は一時的に等温の</a:t>
            </a:r>
            <a:r>
              <a:rPr lang="ja-JP" altLang="en-US" sz="2000" dirty="0" smtClean="0">
                <a:sym typeface="Wingdings" panose="05000000000000000000" pitchFamily="2" charset="2"/>
              </a:rPr>
              <a:t>プロファイル</a:t>
            </a:r>
            <a:endParaRPr lang="en-US" altLang="ja-JP" sz="2000" dirty="0" smtClean="0">
              <a:sym typeface="Wingdings" panose="05000000000000000000" pitchFamily="2" charset="2"/>
            </a:endParaRPr>
          </a:p>
          <a:p>
            <a:r>
              <a:rPr lang="ja-JP" altLang="en-US" sz="2000" dirty="0">
                <a:sym typeface="Wingdings" panose="05000000000000000000" pitchFamily="2" charset="2"/>
              </a:rPr>
              <a:t>　</a:t>
            </a:r>
            <a:r>
              <a:rPr lang="ja-JP" altLang="en-US" sz="2000" dirty="0" smtClean="0">
                <a:sym typeface="Wingdings" panose="05000000000000000000" pitchFamily="2" charset="2"/>
              </a:rPr>
              <a:t>　　接地境界層が一時的に消滅したために生じた（ケース</a:t>
            </a:r>
            <a:r>
              <a:rPr lang="en-US" altLang="ja-JP" sz="2000" dirty="0" smtClean="0">
                <a:sym typeface="Wingdings" panose="05000000000000000000" pitchFamily="2" charset="2"/>
              </a:rPr>
              <a:t>A</a:t>
            </a:r>
            <a:r>
              <a:rPr lang="ja-JP" altLang="en-US" sz="2000" dirty="0" smtClean="0">
                <a:sym typeface="Wingdings" panose="05000000000000000000" pitchFamily="2" charset="2"/>
              </a:rPr>
              <a:t>）</a:t>
            </a:r>
            <a:endParaRPr kumimoji="1" lang="en-US" altLang="ja-JP" sz="2000" dirty="0" smtClean="0"/>
          </a:p>
        </p:txBody>
      </p:sp>
      <p:sp>
        <p:nvSpPr>
          <p:cNvPr id="3" name="正方形/長方形 2"/>
          <p:cNvSpPr/>
          <p:nvPr/>
        </p:nvSpPr>
        <p:spPr>
          <a:xfrm>
            <a:off x="467544" y="2825641"/>
            <a:ext cx="8182744" cy="1323439"/>
          </a:xfrm>
          <a:prstGeom prst="rect">
            <a:avLst/>
          </a:prstGeom>
        </p:spPr>
        <p:txBody>
          <a:bodyPr wrap="square">
            <a:spAutoFit/>
          </a:bodyPr>
          <a:lstStyle/>
          <a:p>
            <a:r>
              <a:rPr lang="ja-JP" altLang="en-US" sz="2000" u="sng" dirty="0"/>
              <a:t>・深夜の</a:t>
            </a:r>
            <a:r>
              <a:rPr lang="en-US" altLang="ja-JP" sz="2000" u="sng" dirty="0"/>
              <a:t>0.2</a:t>
            </a:r>
            <a:r>
              <a:rPr lang="ja-JP" altLang="en-US" sz="2000" u="sng" dirty="0"/>
              <a:t>～</a:t>
            </a:r>
            <a:r>
              <a:rPr lang="en-US" altLang="ja-JP" sz="2000" u="sng" dirty="0"/>
              <a:t>0.3</a:t>
            </a:r>
            <a:r>
              <a:rPr lang="ja-JP" altLang="en-US" sz="2000" u="sng" dirty="0"/>
              <a:t>秒角が数時間継続</a:t>
            </a:r>
            <a:endParaRPr lang="en-US" altLang="ja-JP" sz="2000" u="sng" dirty="0"/>
          </a:p>
          <a:p>
            <a:r>
              <a:rPr lang="ja-JP" altLang="en-US" sz="2000" dirty="0">
                <a:sym typeface="Wingdings" panose="05000000000000000000" pitchFamily="2" charset="2"/>
              </a:rPr>
              <a:t>　</a:t>
            </a:r>
            <a:r>
              <a:rPr lang="en-US" altLang="ja-JP" sz="2000" dirty="0" smtClean="0">
                <a:sym typeface="Wingdings" panose="05000000000000000000" pitchFamily="2" charset="2"/>
              </a:rPr>
              <a:t> </a:t>
            </a:r>
            <a:r>
              <a:rPr lang="ja-JP" altLang="en-US" sz="2000" dirty="0" smtClean="0"/>
              <a:t>ドーム</a:t>
            </a:r>
            <a:r>
              <a:rPr lang="en-US" altLang="ja-JP" sz="2000" dirty="0"/>
              <a:t>C</a:t>
            </a:r>
            <a:r>
              <a:rPr lang="ja-JP" altLang="en-US" sz="2000" dirty="0"/>
              <a:t>では報告されていない</a:t>
            </a:r>
            <a:r>
              <a:rPr lang="ja-JP" altLang="en-US" sz="2000" dirty="0" smtClean="0"/>
              <a:t>。</a:t>
            </a:r>
            <a:endParaRPr lang="en-US" altLang="ja-JP" sz="2000" dirty="0" smtClean="0"/>
          </a:p>
          <a:p>
            <a:r>
              <a:rPr lang="ja-JP" altLang="en-US" sz="2000" dirty="0"/>
              <a:t>　</a:t>
            </a:r>
            <a:r>
              <a:rPr lang="en-US" altLang="ja-JP" sz="2000" dirty="0" smtClean="0">
                <a:sym typeface="Wingdings" panose="05000000000000000000" pitchFamily="2" charset="2"/>
              </a:rPr>
              <a:t> </a:t>
            </a:r>
            <a:r>
              <a:rPr lang="ja-JP" altLang="en-US" sz="2000" dirty="0" smtClean="0"/>
              <a:t>雪面</a:t>
            </a:r>
            <a:r>
              <a:rPr lang="ja-JP" altLang="en-US" sz="2000" dirty="0"/>
              <a:t>付近は放射冷却によって強い温度</a:t>
            </a:r>
            <a:r>
              <a:rPr lang="ja-JP" altLang="en-US" sz="2000" dirty="0" smtClean="0"/>
              <a:t>勾配＝強い接地境界層が存在</a:t>
            </a:r>
            <a:endParaRPr lang="en-US" altLang="ja-JP" sz="2000" dirty="0" smtClean="0"/>
          </a:p>
          <a:p>
            <a:r>
              <a:rPr lang="ja-JP" altLang="en-US" sz="2000" dirty="0"/>
              <a:t>　</a:t>
            </a:r>
            <a:r>
              <a:rPr lang="ja-JP" altLang="en-US" sz="2000" dirty="0" smtClean="0"/>
              <a:t>　　接地境界層が望遠鏡の高さより低くなった為に生じた</a:t>
            </a:r>
            <a:r>
              <a:rPr lang="ja-JP" altLang="en-US" sz="2000" dirty="0">
                <a:sym typeface="Wingdings" panose="05000000000000000000" pitchFamily="2" charset="2"/>
              </a:rPr>
              <a:t>（</a:t>
            </a:r>
            <a:r>
              <a:rPr lang="ja-JP" altLang="en-US" sz="2000" dirty="0" smtClean="0">
                <a:sym typeface="Wingdings" panose="05000000000000000000" pitchFamily="2" charset="2"/>
              </a:rPr>
              <a:t>ケース</a:t>
            </a:r>
            <a:r>
              <a:rPr lang="en-US" altLang="ja-JP" sz="2000" dirty="0" smtClean="0">
                <a:sym typeface="Wingdings" panose="05000000000000000000" pitchFamily="2" charset="2"/>
              </a:rPr>
              <a:t>B</a:t>
            </a:r>
            <a:r>
              <a:rPr lang="ja-JP" altLang="en-US" sz="2000" dirty="0" smtClean="0">
                <a:sym typeface="Wingdings" panose="05000000000000000000" pitchFamily="2" charset="2"/>
              </a:rPr>
              <a:t>）</a:t>
            </a:r>
            <a:endParaRPr lang="en-US" altLang="ja-JP" sz="2000" dirty="0"/>
          </a:p>
        </p:txBody>
      </p:sp>
      <p:sp>
        <p:nvSpPr>
          <p:cNvPr id="18" name="正方形/長方形 17"/>
          <p:cNvSpPr/>
          <p:nvPr/>
        </p:nvSpPr>
        <p:spPr>
          <a:xfrm>
            <a:off x="0" y="24879"/>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された地球上</a:t>
            </a:r>
            <a:r>
              <a:rPr lang="ja-JP" altLang="en-US" sz="1400" kern="0" dirty="0">
                <a:solidFill>
                  <a:schemeClr val="bg1"/>
                </a:solidFill>
              </a:rPr>
              <a:t>最良の自由大気シーイング</a:t>
            </a:r>
            <a:r>
              <a:rPr lang="ja-JP" altLang="en-US" sz="1400" kern="0" dirty="0" smtClean="0">
                <a:solidFill>
                  <a:schemeClr val="bg1"/>
                </a:solidFill>
              </a:rPr>
              <a:t>：</a:t>
            </a:r>
            <a:r>
              <a:rPr lang="en-US" altLang="ja-JP" sz="1400" kern="0" dirty="0" smtClean="0">
                <a:solidFill>
                  <a:schemeClr val="bg1"/>
                </a:solidFill>
              </a:rPr>
              <a:t>0.2</a:t>
            </a:r>
            <a:r>
              <a:rPr lang="ja-JP" altLang="en-US" sz="1400" kern="0" dirty="0">
                <a:solidFill>
                  <a:schemeClr val="bg1"/>
                </a:solidFill>
              </a:rPr>
              <a:t>秒角</a:t>
            </a:r>
            <a:endParaRPr lang="ja-JP" altLang="en-US" sz="1400" dirty="0">
              <a:solidFill>
                <a:schemeClr val="bg1"/>
              </a:solidFill>
            </a:endParaRPr>
          </a:p>
        </p:txBody>
      </p:sp>
    </p:spTree>
    <p:extLst>
      <p:ext uri="{BB962C8B-B14F-4D97-AF65-F5344CB8AC3E}">
        <p14:creationId xmlns:p14="http://schemas.microsoft.com/office/powerpoint/2010/main" val="149561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Picture 2" descr="C:\Research\M2\Master\murata.bmp"/>
          <p:cNvPicPr>
            <a:picLocks noChangeAspect="1" noChangeArrowheads="1"/>
          </p:cNvPicPr>
          <p:nvPr/>
        </p:nvPicPr>
        <p:blipFill rotWithShape="1">
          <a:blip r:embed="rId2">
            <a:extLst>
              <a:ext uri="{28A0092B-C50C-407E-A947-70E740481C1C}">
                <a14:useLocalDpi xmlns:a14="http://schemas.microsoft.com/office/drawing/2010/main" val="0"/>
              </a:ext>
            </a:extLst>
          </a:blip>
          <a:srcRect l="3344" t="6274" r="26044" b="16760"/>
          <a:stretch/>
        </p:blipFill>
        <p:spPr bwMode="auto">
          <a:xfrm>
            <a:off x="574755" y="3398501"/>
            <a:ext cx="3240000" cy="28253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タイトル 1"/>
          <p:cNvSpPr>
            <a:spLocks noGrp="1"/>
          </p:cNvSpPr>
          <p:nvPr>
            <p:ph type="title"/>
          </p:nvPr>
        </p:nvSpPr>
        <p:spPr>
          <a:xfrm>
            <a:off x="457199" y="413792"/>
            <a:ext cx="8686801" cy="1143000"/>
          </a:xfrm>
        </p:spPr>
        <p:txBody>
          <a:bodyPr>
            <a:normAutofit fontScale="90000"/>
          </a:bodyPr>
          <a:lstStyle/>
          <a:p>
            <a:pPr algn="l"/>
            <a:r>
              <a:rPr kumimoji="1" lang="en-US" altLang="ja-JP" b="1" dirty="0" smtClean="0"/>
              <a:t>1.1 </a:t>
            </a:r>
            <a:r>
              <a:rPr kumimoji="1" lang="ja-JP" altLang="en-US" b="1" dirty="0" smtClean="0"/>
              <a:t>南極大陸</a:t>
            </a:r>
            <a:r>
              <a:rPr lang="ja-JP" altLang="en-US" b="1" dirty="0" smtClean="0"/>
              <a:t>内陸高原ドームふじ基地</a:t>
            </a:r>
            <a:endParaRPr kumimoji="1" lang="ja-JP" altLang="en-US" b="1" dirty="0"/>
          </a:p>
        </p:txBody>
      </p:sp>
      <p:grpSp>
        <p:nvGrpSpPr>
          <p:cNvPr id="8" name="グループ化 7"/>
          <p:cNvGrpSpPr/>
          <p:nvPr/>
        </p:nvGrpSpPr>
        <p:grpSpPr>
          <a:xfrm>
            <a:off x="395536" y="1445539"/>
            <a:ext cx="3256020" cy="1695429"/>
            <a:chOff x="655543" y="1446504"/>
            <a:chExt cx="3256020" cy="1695429"/>
          </a:xfrm>
        </p:grpSpPr>
        <p:sp>
          <p:nvSpPr>
            <p:cNvPr id="2" name="テキスト ボックス 1"/>
            <p:cNvSpPr txBox="1"/>
            <p:nvPr/>
          </p:nvSpPr>
          <p:spPr>
            <a:xfrm>
              <a:off x="655543" y="1446504"/>
              <a:ext cx="3256020" cy="1477328"/>
            </a:xfrm>
            <a:prstGeom prst="rect">
              <a:avLst/>
            </a:prstGeom>
            <a:noFill/>
          </p:spPr>
          <p:txBody>
            <a:bodyPr wrap="none" rtlCol="0">
              <a:spAutoFit/>
            </a:bodyPr>
            <a:lstStyle/>
            <a:p>
              <a:r>
                <a:rPr kumimoji="1" lang="en-US" altLang="ja-JP" dirty="0" smtClean="0"/>
                <a:t>-- </a:t>
              </a:r>
              <a:r>
                <a:rPr kumimoji="1" lang="ja-JP" altLang="en-US" dirty="0" smtClean="0"/>
                <a:t>南緯 </a:t>
              </a:r>
              <a:r>
                <a:rPr kumimoji="1" lang="en-US" altLang="ja-JP" dirty="0" smtClean="0"/>
                <a:t>77</a:t>
              </a:r>
              <a:r>
                <a:rPr kumimoji="1" lang="en-US" altLang="ja-JP" baseline="30000" dirty="0" smtClean="0"/>
                <a:t>O </a:t>
              </a:r>
              <a:r>
                <a:rPr kumimoji="1" lang="en-US" altLang="ja-JP" dirty="0" smtClean="0"/>
                <a:t>19’</a:t>
              </a:r>
            </a:p>
            <a:p>
              <a:r>
                <a:rPr lang="en-US" altLang="ja-JP" dirty="0" smtClean="0"/>
                <a:t>-- </a:t>
              </a:r>
              <a:r>
                <a:rPr lang="ja-JP" altLang="en-US" dirty="0" smtClean="0"/>
                <a:t>東経 </a:t>
              </a:r>
              <a:r>
                <a:rPr lang="en-US" altLang="ja-JP" dirty="0" smtClean="0"/>
                <a:t>39</a:t>
              </a:r>
              <a:r>
                <a:rPr lang="en-US" altLang="ja-JP" baseline="30000" dirty="0" smtClean="0"/>
                <a:t>O </a:t>
              </a:r>
              <a:r>
                <a:rPr lang="en-US" altLang="ja-JP" dirty="0" smtClean="0"/>
                <a:t>42’</a:t>
              </a:r>
            </a:p>
            <a:p>
              <a:r>
                <a:rPr lang="en-US" altLang="ja-JP" dirty="0" smtClean="0"/>
                <a:t>--  </a:t>
              </a:r>
              <a:r>
                <a:rPr lang="ja-JP" altLang="en-US" dirty="0" smtClean="0"/>
                <a:t>標高 </a:t>
              </a:r>
              <a:r>
                <a:rPr lang="en-US" altLang="ja-JP" dirty="0" smtClean="0"/>
                <a:t>3,810 m</a:t>
              </a:r>
            </a:p>
            <a:p>
              <a:r>
                <a:rPr lang="en-US" altLang="ja-JP" dirty="0" smtClean="0"/>
                <a:t>--  </a:t>
              </a:r>
              <a:r>
                <a:rPr lang="ja-JP" altLang="en-US" dirty="0" smtClean="0"/>
                <a:t>氷</a:t>
              </a:r>
              <a:r>
                <a:rPr lang="ja-JP" altLang="en-US" dirty="0"/>
                <a:t>床のなだらかな円頂</a:t>
              </a:r>
              <a:r>
                <a:rPr lang="ja-JP" altLang="en-US" dirty="0" smtClean="0"/>
                <a:t>丘</a:t>
              </a:r>
              <a:endParaRPr lang="en-US" altLang="ja-JP" dirty="0" smtClean="0"/>
            </a:p>
            <a:p>
              <a:r>
                <a:rPr lang="en-US" altLang="ja-JP" dirty="0" smtClean="0"/>
                <a:t>--  </a:t>
              </a:r>
              <a:r>
                <a:rPr lang="ja-JP" altLang="en-US" dirty="0" smtClean="0"/>
                <a:t>見渡す限りのなだらかな雪原</a:t>
              </a:r>
              <a:endParaRPr lang="en-US" altLang="ja-JP" dirty="0" smtClean="0"/>
            </a:p>
          </p:txBody>
        </p:sp>
        <p:sp>
          <p:nvSpPr>
            <p:cNvPr id="4" name="テキスト ボックス 3"/>
            <p:cNvSpPr txBox="1"/>
            <p:nvPr/>
          </p:nvSpPr>
          <p:spPr>
            <a:xfrm>
              <a:off x="1841637" y="2834156"/>
              <a:ext cx="1989775" cy="307777"/>
            </a:xfrm>
            <a:prstGeom prst="rect">
              <a:avLst/>
            </a:prstGeom>
            <a:noFill/>
          </p:spPr>
          <p:txBody>
            <a:bodyPr wrap="none" rtlCol="0">
              <a:spAutoFit/>
            </a:bodyPr>
            <a:lstStyle/>
            <a:p>
              <a:r>
                <a:rPr kumimoji="1" lang="en-US" altLang="ja-JP" sz="1400" dirty="0" smtClean="0"/>
                <a:t>Yamanouchi et al. (2003)</a:t>
              </a:r>
              <a:endParaRPr kumimoji="1" lang="ja-JP" altLang="en-US" sz="1400" dirty="0"/>
            </a:p>
          </p:txBody>
        </p:sp>
      </p:grpSp>
      <p:grpSp>
        <p:nvGrpSpPr>
          <p:cNvPr id="7" name="グループ化 6"/>
          <p:cNvGrpSpPr/>
          <p:nvPr/>
        </p:nvGrpSpPr>
        <p:grpSpPr>
          <a:xfrm>
            <a:off x="5220072" y="1329086"/>
            <a:ext cx="3744416" cy="2531962"/>
            <a:chOff x="5573256" y="1308005"/>
            <a:chExt cx="3744416" cy="2531962"/>
          </a:xfrm>
        </p:grpSpPr>
        <p:sp>
          <p:nvSpPr>
            <p:cNvPr id="3" name="正方形/長方形 2"/>
            <p:cNvSpPr/>
            <p:nvPr/>
          </p:nvSpPr>
          <p:spPr>
            <a:xfrm>
              <a:off x="6221328" y="1308005"/>
              <a:ext cx="2845440" cy="2308324"/>
            </a:xfrm>
            <a:prstGeom prst="rect">
              <a:avLst/>
            </a:prstGeom>
          </p:spPr>
          <p:txBody>
            <a:bodyPr wrap="square">
              <a:spAutoFit/>
            </a:bodyPr>
            <a:lstStyle/>
            <a:p>
              <a:r>
                <a:rPr lang="en-US" altLang="ja-JP" dirty="0" smtClean="0"/>
                <a:t>-- </a:t>
              </a:r>
              <a:r>
                <a:rPr lang="ja-JP" altLang="en-US" dirty="0" smtClean="0"/>
                <a:t>平均気圧  </a:t>
              </a:r>
              <a:r>
                <a:rPr lang="en-US" altLang="ja-JP" dirty="0" smtClean="0"/>
                <a:t>0.6</a:t>
              </a:r>
              <a:endParaRPr lang="en-US" altLang="ja-JP" dirty="0"/>
            </a:p>
            <a:p>
              <a:r>
                <a:rPr lang="en-US" altLang="ja-JP" dirty="0" smtClean="0"/>
                <a:t>-- </a:t>
              </a:r>
              <a:r>
                <a:rPr lang="ja-JP" altLang="en-US" dirty="0" smtClean="0"/>
                <a:t>平均気温  </a:t>
              </a:r>
              <a:r>
                <a:rPr lang="en-US" altLang="ja-JP" dirty="0" smtClean="0"/>
                <a:t>-54.4 </a:t>
              </a:r>
              <a:r>
                <a:rPr lang="en-US" altLang="ja-JP" baseline="30000" dirty="0" smtClean="0"/>
                <a:t>O</a:t>
              </a:r>
              <a:r>
                <a:rPr lang="en-US" altLang="ja-JP" dirty="0" smtClean="0"/>
                <a:t>C</a:t>
              </a:r>
            </a:p>
            <a:p>
              <a:r>
                <a:rPr lang="ja-JP" altLang="en-US" dirty="0" smtClean="0"/>
                <a:t>    最低気温  </a:t>
              </a:r>
              <a:r>
                <a:rPr lang="en-US" altLang="ja-JP" dirty="0" smtClean="0"/>
                <a:t>-79.7 </a:t>
              </a:r>
              <a:r>
                <a:rPr lang="en-US" altLang="ja-JP" baseline="30000" dirty="0" smtClean="0"/>
                <a:t>O</a:t>
              </a:r>
              <a:r>
                <a:rPr lang="en-US" altLang="ja-JP" dirty="0" smtClean="0"/>
                <a:t>C</a:t>
              </a:r>
            </a:p>
            <a:p>
              <a:r>
                <a:rPr lang="en-US" altLang="ja-JP" dirty="0" smtClean="0"/>
                <a:t>-- </a:t>
              </a:r>
              <a:r>
                <a:rPr lang="ja-JP" altLang="en-US" dirty="0" smtClean="0"/>
                <a:t>快晴率  </a:t>
              </a:r>
              <a:r>
                <a:rPr lang="en-US" altLang="ja-JP" dirty="0" smtClean="0"/>
                <a:t>68 %</a:t>
              </a:r>
            </a:p>
            <a:p>
              <a:r>
                <a:rPr lang="en-US" altLang="ja-JP" dirty="0" smtClean="0"/>
                <a:t>-- </a:t>
              </a:r>
              <a:r>
                <a:rPr lang="ja-JP" altLang="en-US" dirty="0" smtClean="0"/>
                <a:t>平均風速  </a:t>
              </a:r>
              <a:r>
                <a:rPr lang="en-US" altLang="ja-JP" dirty="0" smtClean="0"/>
                <a:t>5.8 m/s</a:t>
              </a:r>
              <a:endParaRPr lang="en-US" altLang="ja-JP" dirty="0"/>
            </a:p>
            <a:p>
              <a:r>
                <a:rPr lang="en-US" altLang="ja-JP" dirty="0" smtClean="0"/>
                <a:t>-- </a:t>
              </a:r>
              <a:r>
                <a:rPr lang="ja-JP" altLang="en-US" dirty="0" smtClean="0"/>
                <a:t>平均</a:t>
              </a:r>
              <a:r>
                <a:rPr lang="en-US" altLang="ja-JP" dirty="0"/>
                <a:t>PWV </a:t>
              </a:r>
              <a:r>
                <a:rPr lang="en-US" altLang="ja-JP" dirty="0" smtClean="0"/>
                <a:t> 0.25 mm</a:t>
              </a:r>
            </a:p>
            <a:p>
              <a:r>
                <a:rPr lang="en-US" altLang="ja-JP" dirty="0"/>
                <a:t> </a:t>
              </a:r>
              <a:r>
                <a:rPr lang="en-US" altLang="ja-JP" dirty="0" smtClean="0"/>
                <a:t>   </a:t>
              </a:r>
              <a:r>
                <a:rPr lang="ja-JP" altLang="en-US" dirty="0" smtClean="0"/>
                <a:t>冬期平均</a:t>
              </a:r>
              <a:r>
                <a:rPr lang="en-US" altLang="ja-JP" dirty="0" smtClean="0"/>
                <a:t>PWV 0.16 mm</a:t>
              </a:r>
            </a:p>
            <a:p>
              <a:r>
                <a:rPr lang="en-US" altLang="ja-JP" dirty="0" smtClean="0"/>
                <a:t>-- </a:t>
              </a:r>
              <a:r>
                <a:rPr lang="ja-JP" altLang="en-US" dirty="0" smtClean="0"/>
                <a:t>連続 </a:t>
              </a:r>
              <a:r>
                <a:rPr lang="en-US" altLang="ja-JP" dirty="0" smtClean="0"/>
                <a:t>2,400</a:t>
              </a:r>
              <a:r>
                <a:rPr lang="ja-JP" altLang="en-US" dirty="0" smtClean="0"/>
                <a:t> 時間の夜</a:t>
              </a:r>
              <a:endParaRPr lang="en-US" altLang="ja-JP" dirty="0"/>
            </a:p>
          </p:txBody>
        </p:sp>
        <p:sp>
          <p:nvSpPr>
            <p:cNvPr id="10" name="テキスト ボックス 9"/>
            <p:cNvSpPr txBox="1"/>
            <p:nvPr/>
          </p:nvSpPr>
          <p:spPr>
            <a:xfrm>
              <a:off x="5573256" y="3532190"/>
              <a:ext cx="3744416" cy="307777"/>
            </a:xfrm>
            <a:prstGeom prst="rect">
              <a:avLst/>
            </a:prstGeom>
            <a:noFill/>
          </p:spPr>
          <p:txBody>
            <a:bodyPr wrap="square" rtlCol="0">
              <a:spAutoFit/>
            </a:bodyPr>
            <a:lstStyle/>
            <a:p>
              <a:r>
                <a:rPr kumimoji="1" lang="en-US" altLang="ja-JP" sz="1400" dirty="0" smtClean="0"/>
                <a:t>Yamanouchi et al. (2003); Saunders et al. </a:t>
              </a:r>
              <a:r>
                <a:rPr lang="en-US" altLang="ja-JP" sz="1400" dirty="0" smtClean="0"/>
                <a:t>(2009)</a:t>
              </a:r>
              <a:endParaRPr kumimoji="1" lang="ja-JP" altLang="en-US" sz="1400" dirty="0"/>
            </a:p>
          </p:txBody>
        </p:sp>
      </p:grpSp>
      <p:grpSp>
        <p:nvGrpSpPr>
          <p:cNvPr id="9" name="グループ化 8"/>
          <p:cNvGrpSpPr/>
          <p:nvPr/>
        </p:nvGrpSpPr>
        <p:grpSpPr>
          <a:xfrm>
            <a:off x="3779912" y="1556792"/>
            <a:ext cx="1316386" cy="1512168"/>
            <a:chOff x="4551758" y="1570606"/>
            <a:chExt cx="1316386" cy="1512168"/>
          </a:xfrm>
        </p:grpSpPr>
        <p:sp>
          <p:nvSpPr>
            <p:cNvPr id="5" name="右矢印 4"/>
            <p:cNvSpPr/>
            <p:nvPr/>
          </p:nvSpPr>
          <p:spPr>
            <a:xfrm>
              <a:off x="4849911" y="2362694"/>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51758" y="1570606"/>
              <a:ext cx="1316386" cy="646331"/>
            </a:xfrm>
            <a:prstGeom prst="rect">
              <a:avLst/>
            </a:prstGeom>
            <a:noFill/>
          </p:spPr>
          <p:txBody>
            <a:bodyPr wrap="none" rtlCol="0">
              <a:spAutoFit/>
            </a:bodyPr>
            <a:lstStyle/>
            <a:p>
              <a:r>
                <a:rPr kumimoji="1" lang="ja-JP" altLang="en-US" dirty="0" smtClean="0"/>
                <a:t>特異な気象</a:t>
              </a:r>
              <a:endParaRPr kumimoji="1" lang="en-US" altLang="ja-JP" dirty="0" smtClean="0"/>
            </a:p>
            <a:p>
              <a:r>
                <a:rPr lang="ja-JP" altLang="en-US" dirty="0"/>
                <a:t>特異</a:t>
              </a:r>
              <a:r>
                <a:rPr lang="ja-JP" altLang="en-US" dirty="0" smtClean="0"/>
                <a:t>な</a:t>
              </a:r>
              <a:r>
                <a:rPr lang="ja-JP" altLang="en-US" dirty="0"/>
                <a:t>地理</a:t>
              </a:r>
              <a:endParaRPr kumimoji="1" lang="ja-JP" altLang="en-US" dirty="0"/>
            </a:p>
          </p:txBody>
        </p:sp>
      </p:grpSp>
      <p:sp>
        <p:nvSpPr>
          <p:cNvPr id="11" name="テキスト ボックス 10"/>
          <p:cNvSpPr txBox="1"/>
          <p:nvPr/>
        </p:nvSpPr>
        <p:spPr>
          <a:xfrm>
            <a:off x="4067944" y="3934797"/>
            <a:ext cx="4789656" cy="646331"/>
          </a:xfrm>
          <a:prstGeom prst="rect">
            <a:avLst/>
          </a:prstGeom>
          <a:noFill/>
        </p:spPr>
        <p:txBody>
          <a:bodyPr wrap="square" rtlCol="0">
            <a:spAutoFit/>
          </a:bodyPr>
          <a:lstStyle/>
          <a:p>
            <a:r>
              <a:rPr kumimoji="1" lang="ja-JP" altLang="en-US" dirty="0" smtClean="0"/>
              <a:t>地球上で最も特異な気象・地理は赤外線天文学にとって大きな利益をもたらす</a:t>
            </a:r>
            <a:endParaRPr kumimoji="1" lang="ja-JP" altLang="en-US" dirty="0"/>
          </a:p>
        </p:txBody>
      </p:sp>
      <p:sp>
        <p:nvSpPr>
          <p:cNvPr id="13" name="テキスト ボックス 12"/>
          <p:cNvSpPr txBox="1"/>
          <p:nvPr/>
        </p:nvSpPr>
        <p:spPr>
          <a:xfrm>
            <a:off x="4932040" y="4654877"/>
            <a:ext cx="3550972" cy="646331"/>
          </a:xfrm>
          <a:prstGeom prst="rect">
            <a:avLst/>
          </a:prstGeom>
          <a:noFill/>
        </p:spPr>
        <p:txBody>
          <a:bodyPr wrap="none" rtlCol="0">
            <a:spAutoFit/>
          </a:bodyPr>
          <a:lstStyle/>
          <a:p>
            <a:r>
              <a:rPr lang="en-US" altLang="ja-JP" dirty="0" smtClean="0">
                <a:sym typeface="Wingdings" panose="05000000000000000000" pitchFamily="2" charset="2"/>
              </a:rPr>
              <a:t></a:t>
            </a:r>
            <a:r>
              <a:rPr lang="en-US" altLang="ja-JP" dirty="0" smtClean="0"/>
              <a:t> </a:t>
            </a:r>
            <a:r>
              <a:rPr lang="ja-JP" altLang="en-US" dirty="0" smtClean="0"/>
              <a:t>大気、望遠鏡の熱放射が小さい</a:t>
            </a:r>
            <a:endParaRPr lang="en-US" altLang="ja-JP" dirty="0" smtClean="0"/>
          </a:p>
          <a:p>
            <a:r>
              <a:rPr lang="en-US" altLang="ja-JP" dirty="0" smtClean="0">
                <a:sym typeface="Wingdings" panose="05000000000000000000" pitchFamily="2" charset="2"/>
              </a:rPr>
              <a:t></a:t>
            </a:r>
            <a:r>
              <a:rPr lang="en-US" altLang="ja-JP" dirty="0" smtClean="0"/>
              <a:t> </a:t>
            </a:r>
            <a:r>
              <a:rPr kumimoji="1" lang="ja-JP" altLang="en-US" dirty="0" smtClean="0"/>
              <a:t>大気吸収が少ない</a:t>
            </a:r>
            <a:endParaRPr kumimoji="1" lang="ja-JP" altLang="en-US" dirty="0"/>
          </a:p>
        </p:txBody>
      </p:sp>
      <p:sp>
        <p:nvSpPr>
          <p:cNvPr id="14" name="テキスト ボックス 13"/>
          <p:cNvSpPr txBox="1"/>
          <p:nvPr/>
        </p:nvSpPr>
        <p:spPr>
          <a:xfrm>
            <a:off x="4102825" y="5445224"/>
            <a:ext cx="4645639" cy="1200329"/>
          </a:xfrm>
          <a:prstGeom prst="rect">
            <a:avLst/>
          </a:prstGeom>
          <a:noFill/>
        </p:spPr>
        <p:txBody>
          <a:bodyPr wrap="square" rtlCol="0">
            <a:spAutoFit/>
          </a:bodyPr>
          <a:lstStyle/>
          <a:p>
            <a:pPr algn="just"/>
            <a:r>
              <a:rPr kumimoji="1" lang="ja-JP" altLang="en-US" dirty="0" smtClean="0"/>
              <a:t>南極天文コンソーシアムでは</a:t>
            </a:r>
            <a:r>
              <a:rPr kumimoji="1" lang="en-US" altLang="ja-JP" dirty="0" smtClean="0"/>
              <a:t>2020</a:t>
            </a:r>
            <a:r>
              <a:rPr kumimoji="1" lang="ja-JP" altLang="en-US" dirty="0" smtClean="0"/>
              <a:t>年の観測開始を目指し、口径</a:t>
            </a:r>
            <a:r>
              <a:rPr kumimoji="1" lang="en-US" altLang="ja-JP" dirty="0" smtClean="0"/>
              <a:t>2.5m</a:t>
            </a:r>
            <a:r>
              <a:rPr kumimoji="1" lang="ja-JP" altLang="en-US" dirty="0" smtClean="0"/>
              <a:t>の赤外線望遠鏡と</a:t>
            </a:r>
            <a:r>
              <a:rPr kumimoji="1" lang="en-US" altLang="ja-JP" dirty="0" smtClean="0"/>
              <a:t>10m</a:t>
            </a:r>
            <a:r>
              <a:rPr kumimoji="1" lang="ja-JP" altLang="en-US" dirty="0" smtClean="0"/>
              <a:t>のサブミリ電波望遠鏡の建設プロジェクトを</a:t>
            </a:r>
            <a:r>
              <a:rPr lang="ja-JP" altLang="en-US" dirty="0" smtClean="0"/>
              <a:t>推進</a:t>
            </a:r>
            <a:r>
              <a:rPr lang="ja-JP" altLang="en-US" dirty="0"/>
              <a:t>している</a:t>
            </a:r>
            <a:r>
              <a:rPr lang="ja-JP" altLang="en-US" dirty="0" smtClean="0"/>
              <a:t>。</a:t>
            </a:r>
            <a:endParaRPr kumimoji="1" lang="ja-JP" altLang="en-US" dirty="0"/>
          </a:p>
        </p:txBody>
      </p:sp>
      <p:sp>
        <p:nvSpPr>
          <p:cNvPr id="12" name="正方形/長方形 11"/>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2329110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457200" y="413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4. </a:t>
            </a:r>
            <a:r>
              <a:rPr lang="ja-JP" altLang="en-US" b="1" dirty="0" smtClean="0"/>
              <a:t>考察（</a:t>
            </a:r>
            <a:r>
              <a:rPr lang="en-US" altLang="ja-JP" b="1" dirty="0" smtClean="0"/>
              <a:t>2</a:t>
            </a:r>
            <a:r>
              <a:rPr lang="ja-JP" altLang="en-US" b="1" dirty="0" smtClean="0"/>
              <a:t>）</a:t>
            </a:r>
            <a:endParaRPr lang="ja-JP" altLang="en-US" b="1" dirty="0"/>
          </a:p>
        </p:txBody>
      </p:sp>
      <p:sp>
        <p:nvSpPr>
          <p:cNvPr id="7" name="正方形/長方形 6"/>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7" t="34000" r="50000" b="22000"/>
          <a:stretch/>
        </p:blipFill>
        <p:spPr bwMode="auto">
          <a:xfrm>
            <a:off x="323528" y="1340769"/>
            <a:ext cx="3600000" cy="297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78288" y="4345940"/>
            <a:ext cx="3589656" cy="523220"/>
          </a:xfrm>
          <a:prstGeom prst="rect">
            <a:avLst/>
          </a:prstGeom>
          <a:noFill/>
        </p:spPr>
        <p:txBody>
          <a:bodyPr wrap="square" rtlCol="0">
            <a:spAutoFit/>
          </a:bodyPr>
          <a:lstStyle/>
          <a:p>
            <a:pPr algn="ctr"/>
            <a:r>
              <a:rPr kumimoji="1" lang="ja-JP" altLang="en-US" sz="1400" dirty="0" smtClean="0"/>
              <a:t>図</a:t>
            </a:r>
            <a:r>
              <a:rPr kumimoji="1" lang="en-US" altLang="ja-JP" sz="1400" dirty="0" smtClean="0"/>
              <a:t>9 </a:t>
            </a:r>
            <a:r>
              <a:rPr lang="ja-JP" altLang="en-US" sz="1400" dirty="0" smtClean="0"/>
              <a:t>時刻</a:t>
            </a:r>
            <a:r>
              <a:rPr lang="ja-JP" altLang="en-US" sz="1400" dirty="0"/>
              <a:t>を合わせて重ね合わせた雪面</a:t>
            </a:r>
            <a:r>
              <a:rPr kumimoji="1" lang="ja-JP" altLang="en-US" sz="1400" dirty="0" smtClean="0"/>
              <a:t>から高さ</a:t>
            </a:r>
            <a:r>
              <a:rPr kumimoji="1" lang="en-US" altLang="ja-JP" sz="1400" dirty="0" smtClean="0"/>
              <a:t>11m</a:t>
            </a:r>
            <a:r>
              <a:rPr kumimoji="1" lang="ja-JP" altLang="en-US" sz="1400" dirty="0" smtClean="0"/>
              <a:t>のシーイングの時間変化。</a:t>
            </a:r>
            <a:endParaRPr kumimoji="1" lang="ja-JP" altLang="en-US" dirty="0"/>
          </a:p>
        </p:txBody>
      </p:sp>
      <p:sp>
        <p:nvSpPr>
          <p:cNvPr id="19" name="正方形/長方形 18"/>
          <p:cNvSpPr/>
          <p:nvPr/>
        </p:nvSpPr>
        <p:spPr>
          <a:xfrm>
            <a:off x="3995936" y="1159877"/>
            <a:ext cx="2462760" cy="400110"/>
          </a:xfrm>
          <a:prstGeom prst="rect">
            <a:avLst/>
          </a:prstGeom>
          <a:ln>
            <a:noFill/>
          </a:ln>
        </p:spPr>
        <p:txBody>
          <a:bodyPr wrap="square">
            <a:spAutoFit/>
          </a:bodyPr>
          <a:lstStyle/>
          <a:p>
            <a:pPr lvl="0"/>
            <a:r>
              <a:rPr lang="ja-JP" altLang="en-US" sz="2000" u="sng" dirty="0">
                <a:solidFill>
                  <a:prstClr val="black"/>
                </a:solidFill>
              </a:rPr>
              <a:t>シーイングの</a:t>
            </a:r>
            <a:r>
              <a:rPr lang="ja-JP" altLang="en-US" sz="2000" u="sng" dirty="0" smtClean="0">
                <a:solidFill>
                  <a:prstClr val="black"/>
                </a:solidFill>
              </a:rPr>
              <a:t>下限値</a:t>
            </a:r>
            <a:endParaRPr lang="en-US" altLang="ja-JP" sz="2000" u="sng" dirty="0">
              <a:solidFill>
                <a:prstClr val="black"/>
              </a:solidFill>
            </a:endParaRPr>
          </a:p>
        </p:txBody>
      </p:sp>
      <p:sp>
        <p:nvSpPr>
          <p:cNvPr id="23" name="正方形/長方形 22"/>
          <p:cNvSpPr/>
          <p:nvPr/>
        </p:nvSpPr>
        <p:spPr>
          <a:xfrm>
            <a:off x="4144463" y="1669157"/>
            <a:ext cx="4542337" cy="1938992"/>
          </a:xfrm>
          <a:prstGeom prst="rect">
            <a:avLst/>
          </a:prstGeom>
        </p:spPr>
        <p:txBody>
          <a:bodyPr wrap="square">
            <a:spAutoFit/>
          </a:bodyPr>
          <a:lstStyle/>
          <a:p>
            <a:pPr algn="just"/>
            <a:r>
              <a:rPr lang="en-US" altLang="ja-JP" sz="2000" dirty="0" smtClean="0"/>
              <a:t>16</a:t>
            </a:r>
            <a:r>
              <a:rPr lang="ja-JP" altLang="en-US" sz="2000" dirty="0" smtClean="0"/>
              <a:t>時～</a:t>
            </a:r>
            <a:r>
              <a:rPr lang="en-US" altLang="ja-JP" sz="2000" dirty="0" smtClean="0"/>
              <a:t>6</a:t>
            </a:r>
            <a:r>
              <a:rPr lang="ja-JP" altLang="en-US" sz="2000" dirty="0" smtClean="0"/>
              <a:t>時毎に継続して</a:t>
            </a:r>
            <a:r>
              <a:rPr lang="en-US" altLang="ja-JP" sz="2000" dirty="0" smtClean="0"/>
              <a:t>0.2</a:t>
            </a:r>
            <a:r>
              <a:rPr lang="ja-JP" altLang="en-US" sz="2000" dirty="0" smtClean="0"/>
              <a:t>秒角となる。これは接地</a:t>
            </a:r>
            <a:r>
              <a:rPr lang="ja-JP" altLang="en-US" sz="2000" dirty="0"/>
              <a:t>境界層の影響を受けて</a:t>
            </a:r>
            <a:r>
              <a:rPr lang="ja-JP" altLang="en-US" sz="2000" dirty="0" smtClean="0"/>
              <a:t>いない、つまり接地</a:t>
            </a:r>
            <a:r>
              <a:rPr lang="ja-JP" altLang="en-US" sz="2000" dirty="0"/>
              <a:t>境界層が望遠鏡の高さより</a:t>
            </a:r>
            <a:r>
              <a:rPr lang="ja-JP" altLang="en-US" sz="2000" dirty="0" smtClean="0"/>
              <a:t>低い時</a:t>
            </a:r>
            <a:r>
              <a:rPr lang="ja-JP" altLang="en-US" sz="2000" dirty="0"/>
              <a:t>に得られると</a:t>
            </a:r>
            <a:r>
              <a:rPr lang="ja-JP" altLang="en-US" sz="2000" dirty="0" smtClean="0"/>
              <a:t>考えられる。よってドームふじ基地の自由</a:t>
            </a:r>
            <a:r>
              <a:rPr lang="ja-JP" altLang="en-US" sz="2000" dirty="0"/>
              <a:t>大気</a:t>
            </a:r>
            <a:r>
              <a:rPr lang="ja-JP" altLang="en-US" sz="2000" dirty="0" smtClean="0"/>
              <a:t>シーイングは</a:t>
            </a:r>
            <a:r>
              <a:rPr lang="en-US" altLang="ja-JP" sz="2000" dirty="0" smtClean="0"/>
              <a:t>0.2</a:t>
            </a:r>
            <a:r>
              <a:rPr lang="ja-JP" altLang="en-US" sz="2000" dirty="0" smtClean="0"/>
              <a:t>秒角程度だと考えられる。</a:t>
            </a:r>
            <a:endParaRPr lang="en-US" altLang="ja-JP" sz="2000" dirty="0"/>
          </a:p>
        </p:txBody>
      </p:sp>
      <p:sp>
        <p:nvSpPr>
          <p:cNvPr id="24" name="正方形/長方形 23"/>
          <p:cNvSpPr/>
          <p:nvPr/>
        </p:nvSpPr>
        <p:spPr>
          <a:xfrm>
            <a:off x="4355976" y="4077072"/>
            <a:ext cx="4098749" cy="400110"/>
          </a:xfrm>
          <a:prstGeom prst="rect">
            <a:avLst/>
          </a:prstGeom>
          <a:ln>
            <a:solidFill>
              <a:srgbClr val="FF0000"/>
            </a:solidFill>
          </a:ln>
        </p:spPr>
        <p:txBody>
          <a:bodyPr wrap="square">
            <a:spAutoFit/>
          </a:bodyPr>
          <a:lstStyle/>
          <a:p>
            <a:pPr algn="ctr"/>
            <a:r>
              <a:rPr lang="ja-JP" altLang="en-US" sz="2000" b="1" dirty="0" smtClean="0">
                <a:solidFill>
                  <a:srgbClr val="FF0000"/>
                </a:solidFill>
              </a:rPr>
              <a:t>自由</a:t>
            </a:r>
            <a:r>
              <a:rPr lang="ja-JP" altLang="en-US" sz="2000" b="1" dirty="0">
                <a:solidFill>
                  <a:srgbClr val="FF0000"/>
                </a:solidFill>
              </a:rPr>
              <a:t>大気</a:t>
            </a:r>
            <a:r>
              <a:rPr lang="ja-JP" altLang="en-US" sz="2000" b="1" dirty="0" smtClean="0">
                <a:solidFill>
                  <a:srgbClr val="FF0000"/>
                </a:solidFill>
              </a:rPr>
              <a:t>シーイング　約</a:t>
            </a:r>
            <a:r>
              <a:rPr lang="en-US" altLang="ja-JP" sz="2000" b="1" dirty="0" smtClean="0">
                <a:solidFill>
                  <a:srgbClr val="FF0000"/>
                </a:solidFill>
              </a:rPr>
              <a:t>0.2</a:t>
            </a:r>
            <a:r>
              <a:rPr lang="ja-JP" altLang="en-US" sz="2000" b="1" dirty="0">
                <a:solidFill>
                  <a:srgbClr val="FF0000"/>
                </a:solidFill>
              </a:rPr>
              <a:t>秒角</a:t>
            </a:r>
          </a:p>
        </p:txBody>
      </p:sp>
      <p:sp>
        <p:nvSpPr>
          <p:cNvPr id="25" name="正方形/長方形 24"/>
          <p:cNvSpPr/>
          <p:nvPr/>
        </p:nvSpPr>
        <p:spPr>
          <a:xfrm>
            <a:off x="0" y="6381328"/>
            <a:ext cx="9144000" cy="461665"/>
          </a:xfrm>
          <a:prstGeom prst="rect">
            <a:avLst/>
          </a:prstGeom>
        </p:spPr>
        <p:txBody>
          <a:bodyPr wrap="square">
            <a:spAutoFit/>
          </a:bodyPr>
          <a:lstStyle/>
          <a:p>
            <a:pPr algn="just"/>
            <a:r>
              <a:rPr lang="ja-JP" altLang="en-US" sz="1200" dirty="0" smtClean="0"/>
              <a:t>ちなみに</a:t>
            </a:r>
            <a:r>
              <a:rPr lang="en-US" altLang="ja-JP" sz="1200" dirty="0" smtClean="0"/>
              <a:t>6</a:t>
            </a:r>
            <a:r>
              <a:rPr lang="ja-JP" altLang="en-US" sz="1200" dirty="0"/>
              <a:t>時～</a:t>
            </a:r>
            <a:r>
              <a:rPr lang="en-US" altLang="ja-JP" sz="1200" dirty="0"/>
              <a:t>15</a:t>
            </a:r>
            <a:r>
              <a:rPr lang="ja-JP" altLang="en-US" sz="1200" dirty="0" smtClean="0"/>
              <a:t>時（日中）の下限値が</a:t>
            </a:r>
            <a:r>
              <a:rPr lang="en-US" altLang="ja-JP" sz="1200" dirty="0" smtClean="0"/>
              <a:t>0.4</a:t>
            </a:r>
            <a:r>
              <a:rPr lang="ja-JP" altLang="en-US" sz="1200" dirty="0" smtClean="0"/>
              <a:t>秒角程度と大きいのは、</a:t>
            </a:r>
            <a:r>
              <a:rPr lang="ja-JP" altLang="en-US" sz="1200" dirty="0"/>
              <a:t>太陽熱によって大気対流が</a:t>
            </a:r>
            <a:r>
              <a:rPr lang="ja-JP" altLang="en-US" sz="1200" dirty="0" smtClean="0"/>
              <a:t>生じ、そのためシーイング</a:t>
            </a:r>
            <a:r>
              <a:rPr lang="ja-JP" altLang="en-US" sz="1200" dirty="0"/>
              <a:t>が悪く</a:t>
            </a:r>
            <a:r>
              <a:rPr lang="ja-JP" altLang="en-US" sz="1200" dirty="0" smtClean="0"/>
              <a:t>なるからだと考えられる。</a:t>
            </a:r>
            <a:r>
              <a:rPr lang="en-US" altLang="ja-JP" sz="1200" dirty="0" smtClean="0"/>
              <a:t>SODAR</a:t>
            </a:r>
            <a:r>
              <a:rPr lang="ja-JP" altLang="en-US" sz="1200" dirty="0"/>
              <a:t>に</a:t>
            </a:r>
            <a:r>
              <a:rPr lang="ja-JP" altLang="en-US" sz="1200" dirty="0" smtClean="0"/>
              <a:t>よる上空の乱流強度分布観測から日中に大気対流が発生して上昇する様子も観測されている。</a:t>
            </a:r>
            <a:endParaRPr lang="ja-JP" altLang="en-US" sz="1200" dirty="0"/>
          </a:p>
        </p:txBody>
      </p:sp>
      <p:sp>
        <p:nvSpPr>
          <p:cNvPr id="26" name="正方形/長方形 25"/>
          <p:cNvSpPr/>
          <p:nvPr/>
        </p:nvSpPr>
        <p:spPr>
          <a:xfrm>
            <a:off x="539552" y="5077633"/>
            <a:ext cx="7992888" cy="1015663"/>
          </a:xfrm>
          <a:prstGeom prst="rect">
            <a:avLst/>
          </a:prstGeom>
        </p:spPr>
        <p:txBody>
          <a:bodyPr wrap="square">
            <a:spAutoFit/>
          </a:bodyPr>
          <a:lstStyle/>
          <a:p>
            <a:pPr algn="just"/>
            <a:r>
              <a:rPr lang="en-US" altLang="ja-JP" sz="2000" dirty="0" smtClean="0"/>
              <a:t>0.2</a:t>
            </a:r>
            <a:r>
              <a:rPr lang="ja-JP" altLang="en-US" sz="2000" dirty="0" smtClean="0"/>
              <a:t>秒角の自由大気シーイングは地球上</a:t>
            </a:r>
            <a:r>
              <a:rPr lang="ja-JP" altLang="en-US" sz="2000" dirty="0"/>
              <a:t>（地表面、雪面付近）</a:t>
            </a:r>
            <a:r>
              <a:rPr lang="ja-JP" altLang="en-US" sz="2000" dirty="0" smtClean="0"/>
              <a:t>での最小値</a:t>
            </a:r>
            <a:endParaRPr lang="en-US" altLang="ja-JP" sz="2000" dirty="0" smtClean="0"/>
          </a:p>
          <a:p>
            <a:pPr algn="just"/>
            <a:r>
              <a:rPr lang="ja-JP" altLang="en-US" sz="2000" dirty="0"/>
              <a:t>　</a:t>
            </a:r>
            <a:r>
              <a:rPr lang="ja-JP" altLang="en-US" sz="2000" dirty="0" smtClean="0"/>
              <a:t>　　</a:t>
            </a:r>
            <a:r>
              <a:rPr lang="en-US" altLang="ja-JP" sz="2000" dirty="0" smtClean="0">
                <a:sym typeface="Wingdings" panose="05000000000000000000" pitchFamily="2" charset="2"/>
              </a:rPr>
              <a:t> </a:t>
            </a:r>
            <a:r>
              <a:rPr lang="ja-JP" altLang="en-US" sz="2000" dirty="0" smtClean="0">
                <a:sym typeface="Wingdings" panose="05000000000000000000" pitchFamily="2" charset="2"/>
              </a:rPr>
              <a:t>補償光学（</a:t>
            </a:r>
            <a:r>
              <a:rPr lang="en-US" altLang="ja-JP" sz="2000" dirty="0" smtClean="0">
                <a:sym typeface="Wingdings" panose="05000000000000000000" pitchFamily="2" charset="2"/>
              </a:rPr>
              <a:t>AO</a:t>
            </a:r>
            <a:r>
              <a:rPr lang="ja-JP" altLang="en-US" sz="2000" dirty="0" smtClean="0">
                <a:sym typeface="Wingdings" panose="05000000000000000000" pitchFamily="2" charset="2"/>
              </a:rPr>
              <a:t>）の</a:t>
            </a:r>
            <a:r>
              <a:rPr lang="ja-JP" altLang="en-US" sz="2000" dirty="0">
                <a:sym typeface="Wingdings" panose="05000000000000000000" pitchFamily="2" charset="2"/>
              </a:rPr>
              <a:t>困難</a:t>
            </a:r>
            <a:r>
              <a:rPr lang="ja-JP" altLang="en-US" sz="2000" dirty="0" smtClean="0">
                <a:sym typeface="Wingdings" panose="05000000000000000000" pitchFamily="2" charset="2"/>
              </a:rPr>
              <a:t>な可視光において</a:t>
            </a:r>
            <a:r>
              <a:rPr lang="en-US" altLang="ja-JP" sz="2000" dirty="0" smtClean="0">
                <a:sym typeface="Wingdings" panose="05000000000000000000" pitchFamily="2" charset="2"/>
              </a:rPr>
              <a:t>0.2</a:t>
            </a:r>
            <a:r>
              <a:rPr lang="ja-JP" altLang="en-US" sz="2000" dirty="0" smtClean="0">
                <a:sym typeface="Wingdings" panose="05000000000000000000" pitchFamily="2" charset="2"/>
              </a:rPr>
              <a:t>秒角を達成可能</a:t>
            </a:r>
            <a:endParaRPr lang="en-US" altLang="ja-JP" sz="2000" dirty="0" smtClean="0">
              <a:sym typeface="Wingdings" panose="05000000000000000000" pitchFamily="2" charset="2"/>
            </a:endParaRPr>
          </a:p>
          <a:p>
            <a:pPr algn="just"/>
            <a:r>
              <a:rPr lang="ja-JP" altLang="en-US" sz="2000" dirty="0" smtClean="0">
                <a:sym typeface="Wingdings" panose="05000000000000000000" pitchFamily="2" charset="2"/>
              </a:rPr>
              <a:t>　　　</a:t>
            </a:r>
            <a:r>
              <a:rPr lang="en-US" altLang="ja-JP" sz="2000" dirty="0" smtClean="0">
                <a:sym typeface="Wingdings" panose="05000000000000000000" pitchFamily="2" charset="2"/>
              </a:rPr>
              <a:t> </a:t>
            </a:r>
            <a:r>
              <a:rPr lang="ja-JP" altLang="en-US" sz="2000" dirty="0" smtClean="0">
                <a:sym typeface="Wingdings" panose="05000000000000000000" pitchFamily="2" charset="2"/>
              </a:rPr>
              <a:t>南極</a:t>
            </a:r>
            <a:r>
              <a:rPr lang="en-US" altLang="ja-JP" sz="2000" dirty="0" smtClean="0">
                <a:sym typeface="Wingdings" panose="05000000000000000000" pitchFamily="2" charset="2"/>
              </a:rPr>
              <a:t>2.5m</a:t>
            </a:r>
            <a:r>
              <a:rPr lang="ja-JP" altLang="en-US" sz="2000" dirty="0" smtClean="0">
                <a:sym typeface="Wingdings" panose="05000000000000000000" pitchFamily="2" charset="2"/>
              </a:rPr>
              <a:t>赤外線望遠鏡では、</a:t>
            </a:r>
            <a:r>
              <a:rPr lang="en-US" altLang="ja-JP" sz="2000" dirty="0" smtClean="0">
                <a:sym typeface="Wingdings" panose="05000000000000000000" pitchFamily="2" charset="2"/>
              </a:rPr>
              <a:t>1.2µm</a:t>
            </a:r>
            <a:r>
              <a:rPr lang="ja-JP" altLang="en-US" sz="2000" dirty="0" smtClean="0">
                <a:sym typeface="Wingdings" panose="05000000000000000000" pitchFamily="2" charset="2"/>
              </a:rPr>
              <a:t>以上で回折限界を達成</a:t>
            </a:r>
            <a:endParaRPr lang="en-US" altLang="ja-JP" sz="2000" dirty="0" smtClean="0">
              <a:sym typeface="Wingdings" panose="05000000000000000000" pitchFamily="2" charset="2"/>
            </a:endParaRPr>
          </a:p>
        </p:txBody>
      </p:sp>
      <p:sp>
        <p:nvSpPr>
          <p:cNvPr id="14" name="正方形/長方形 13"/>
          <p:cNvSpPr/>
          <p:nvPr/>
        </p:nvSpPr>
        <p:spPr>
          <a:xfrm>
            <a:off x="0" y="24879"/>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された地球上</a:t>
            </a:r>
            <a:r>
              <a:rPr lang="ja-JP" altLang="en-US" sz="1400" kern="0" dirty="0">
                <a:solidFill>
                  <a:schemeClr val="bg1"/>
                </a:solidFill>
              </a:rPr>
              <a:t>最良の自由大気シーイング</a:t>
            </a:r>
            <a:r>
              <a:rPr lang="ja-JP" altLang="en-US" sz="1400" kern="0" dirty="0" smtClean="0">
                <a:solidFill>
                  <a:schemeClr val="bg1"/>
                </a:solidFill>
              </a:rPr>
              <a:t>：</a:t>
            </a:r>
            <a:r>
              <a:rPr lang="en-US" altLang="ja-JP" sz="1400" kern="0" dirty="0" smtClean="0">
                <a:solidFill>
                  <a:schemeClr val="bg1"/>
                </a:solidFill>
              </a:rPr>
              <a:t>0.2</a:t>
            </a:r>
            <a:r>
              <a:rPr lang="ja-JP" altLang="en-US" sz="1400" kern="0" dirty="0">
                <a:solidFill>
                  <a:schemeClr val="bg1"/>
                </a:solidFill>
              </a:rPr>
              <a:t>秒角</a:t>
            </a:r>
            <a:endParaRPr lang="ja-JP" altLang="en-US" sz="1400" dirty="0">
              <a:solidFill>
                <a:schemeClr val="bg1"/>
              </a:solidFill>
            </a:endParaRPr>
          </a:p>
        </p:txBody>
      </p:sp>
      <p:sp>
        <p:nvSpPr>
          <p:cNvPr id="2" name="テキスト ボックス 1"/>
          <p:cNvSpPr txBox="1"/>
          <p:nvPr/>
        </p:nvSpPr>
        <p:spPr>
          <a:xfrm>
            <a:off x="4139952" y="3717032"/>
            <a:ext cx="1919115" cy="369332"/>
          </a:xfrm>
          <a:prstGeom prst="rect">
            <a:avLst/>
          </a:prstGeom>
          <a:noFill/>
        </p:spPr>
        <p:txBody>
          <a:bodyPr wrap="none" rtlCol="0">
            <a:spAutoFit/>
          </a:bodyPr>
          <a:lstStyle/>
          <a:p>
            <a:r>
              <a:rPr kumimoji="1" lang="ja-JP" altLang="en-US" dirty="0" smtClean="0">
                <a:solidFill>
                  <a:srgbClr val="FF0000"/>
                </a:solidFill>
              </a:rPr>
              <a:t>可視光（</a:t>
            </a:r>
            <a:r>
              <a:rPr kumimoji="1" lang="en-US" altLang="ja-JP" dirty="0" smtClean="0">
                <a:solidFill>
                  <a:srgbClr val="FF0000"/>
                </a:solidFill>
              </a:rPr>
              <a:t>0.5µm</a:t>
            </a:r>
            <a:r>
              <a:rPr kumimoji="1" lang="ja-JP" altLang="en-US" dirty="0" smtClean="0">
                <a:solidFill>
                  <a:srgbClr val="FF0000"/>
                </a:solidFill>
              </a:rPr>
              <a:t>）で</a:t>
            </a:r>
            <a:endParaRPr kumimoji="1" lang="ja-JP" altLang="en-US" dirty="0">
              <a:solidFill>
                <a:srgbClr val="FF0000"/>
              </a:solidFill>
            </a:endParaRPr>
          </a:p>
        </p:txBody>
      </p:sp>
    </p:spTree>
    <p:extLst>
      <p:ext uri="{BB962C8B-B14F-4D97-AF65-F5344CB8AC3E}">
        <p14:creationId xmlns:p14="http://schemas.microsoft.com/office/powerpoint/2010/main" val="546134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5. </a:t>
            </a:r>
            <a:r>
              <a:rPr lang="ja-JP" altLang="en-US" b="1" dirty="0"/>
              <a:t>まとめ</a:t>
            </a:r>
            <a:endParaRPr kumimoji="1" lang="ja-JP" altLang="en-US" b="1" dirty="0"/>
          </a:p>
        </p:txBody>
      </p:sp>
      <p:sp>
        <p:nvSpPr>
          <p:cNvPr id="4" name="テキスト ボックス 3"/>
          <p:cNvSpPr txBox="1"/>
          <p:nvPr/>
        </p:nvSpPr>
        <p:spPr>
          <a:xfrm>
            <a:off x="4716081" y="6145559"/>
            <a:ext cx="4248407" cy="307777"/>
          </a:xfrm>
          <a:prstGeom prst="rect">
            <a:avLst/>
          </a:prstGeom>
          <a:noFill/>
        </p:spPr>
        <p:txBody>
          <a:bodyPr wrap="none" rtlCol="0">
            <a:spAutoFit/>
          </a:bodyPr>
          <a:lstStyle/>
          <a:p>
            <a:r>
              <a:rPr kumimoji="1" lang="ja-JP" altLang="en-US" sz="1400" dirty="0" smtClean="0"/>
              <a:t>図</a:t>
            </a:r>
            <a:r>
              <a:rPr kumimoji="1" lang="en-US" altLang="ja-JP" sz="1400" dirty="0" smtClean="0"/>
              <a:t>10</a:t>
            </a:r>
            <a:r>
              <a:rPr kumimoji="1" lang="ja-JP" altLang="en-US" sz="1400" dirty="0" smtClean="0"/>
              <a:t>　南極</a:t>
            </a:r>
            <a:r>
              <a:rPr kumimoji="1" lang="en-US" altLang="ja-JP" sz="1400" dirty="0" smtClean="0"/>
              <a:t>2.5m</a:t>
            </a:r>
            <a:r>
              <a:rPr kumimoji="1" lang="ja-JP" altLang="en-US" sz="1400" dirty="0" smtClean="0"/>
              <a:t>赤外線望遠鏡構想図（</a:t>
            </a:r>
            <a:r>
              <a:rPr kumimoji="1" lang="en-US" altLang="ja-JP" sz="1400" dirty="0" smtClean="0"/>
              <a:t>Ichikawa 2013</a:t>
            </a:r>
            <a:r>
              <a:rPr lang="ja-JP" altLang="en-US" sz="1400" dirty="0"/>
              <a:t>）</a:t>
            </a:r>
            <a:endParaRPr kumimoji="1" lang="ja-JP" altLang="en-US" sz="1400" dirty="0"/>
          </a:p>
        </p:txBody>
      </p:sp>
      <p:sp>
        <p:nvSpPr>
          <p:cNvPr id="5" name="テキスト ボックス 4"/>
          <p:cNvSpPr txBox="1"/>
          <p:nvPr/>
        </p:nvSpPr>
        <p:spPr>
          <a:xfrm>
            <a:off x="323528" y="1412776"/>
            <a:ext cx="8182102" cy="2677656"/>
          </a:xfrm>
          <a:prstGeom prst="rect">
            <a:avLst/>
          </a:prstGeom>
          <a:noFill/>
        </p:spPr>
        <p:txBody>
          <a:bodyPr wrap="square" rtlCol="0">
            <a:spAutoFit/>
          </a:bodyPr>
          <a:lstStyle/>
          <a:p>
            <a:pPr marL="342900" indent="-342900" algn="just">
              <a:buFont typeface="Arial" panose="020B0604020202020204" pitchFamily="34" charset="0"/>
              <a:buChar char="•"/>
            </a:pPr>
            <a:r>
              <a:rPr lang="ja-JP" altLang="en-US" sz="2400" dirty="0" smtClean="0"/>
              <a:t>雪面から高さ</a:t>
            </a:r>
            <a:r>
              <a:rPr lang="en-US" altLang="ja-JP" sz="2400" dirty="0" smtClean="0"/>
              <a:t>11m</a:t>
            </a:r>
            <a:r>
              <a:rPr lang="ja-JP" altLang="en-US" sz="2400" dirty="0" smtClean="0"/>
              <a:t>に設置した</a:t>
            </a:r>
            <a:r>
              <a:rPr lang="en-US" altLang="ja-JP" sz="2400" dirty="0" smtClean="0"/>
              <a:t>DF-DIMM</a:t>
            </a:r>
            <a:r>
              <a:rPr lang="ja-JP" altLang="en-US" sz="2400" dirty="0" smtClean="0"/>
              <a:t>の観測から</a:t>
            </a:r>
            <a:r>
              <a:rPr lang="ja-JP" altLang="en-US" sz="2400" dirty="0"/>
              <a:t>自由大気シーイング</a:t>
            </a:r>
            <a:r>
              <a:rPr lang="ja-JP" altLang="en-US" sz="2400" dirty="0" smtClean="0"/>
              <a:t>を評価した。</a:t>
            </a:r>
            <a:endParaRPr lang="en-US" altLang="ja-JP" sz="2400" dirty="0" smtClean="0"/>
          </a:p>
          <a:p>
            <a:pPr marL="342900" indent="-342900" algn="just">
              <a:buFont typeface="Arial" panose="020B0604020202020204" pitchFamily="34" charset="0"/>
              <a:buChar char="•"/>
            </a:pPr>
            <a:r>
              <a:rPr lang="ja-JP" altLang="en-US" sz="2400" dirty="0" smtClean="0"/>
              <a:t>観測</a:t>
            </a:r>
            <a:r>
              <a:rPr lang="ja-JP" altLang="en-US" sz="2400" dirty="0"/>
              <a:t>の</a:t>
            </a:r>
            <a:r>
              <a:rPr lang="ja-JP" altLang="en-US" sz="2400" dirty="0" smtClean="0"/>
              <a:t>結果</a:t>
            </a:r>
            <a:r>
              <a:rPr lang="ja-JP" altLang="en-US" sz="2400" b="1" u="sng" dirty="0" smtClean="0">
                <a:solidFill>
                  <a:srgbClr val="FF0000"/>
                </a:solidFill>
              </a:rPr>
              <a:t>自由</a:t>
            </a:r>
            <a:r>
              <a:rPr lang="ja-JP" altLang="en-US" sz="2400" b="1" u="sng" dirty="0">
                <a:solidFill>
                  <a:srgbClr val="FF0000"/>
                </a:solidFill>
              </a:rPr>
              <a:t>大気シーイングは約</a:t>
            </a:r>
            <a:r>
              <a:rPr lang="en-US" altLang="ja-JP" sz="2400" b="1" u="sng" dirty="0">
                <a:solidFill>
                  <a:srgbClr val="FF0000"/>
                </a:solidFill>
              </a:rPr>
              <a:t>0.2</a:t>
            </a:r>
            <a:r>
              <a:rPr lang="ja-JP" altLang="en-US" sz="2400" b="1" u="sng" dirty="0">
                <a:solidFill>
                  <a:srgbClr val="FF0000"/>
                </a:solidFill>
              </a:rPr>
              <a:t>秒角</a:t>
            </a:r>
            <a:r>
              <a:rPr lang="ja-JP" altLang="en-US" sz="2400" dirty="0"/>
              <a:t>であった</a:t>
            </a:r>
            <a:r>
              <a:rPr lang="ja-JP" altLang="en-US" sz="2400" dirty="0" smtClean="0"/>
              <a:t>。</a:t>
            </a:r>
            <a:endParaRPr lang="en-US" altLang="ja-JP" sz="2400" dirty="0" smtClean="0"/>
          </a:p>
          <a:p>
            <a:pPr marL="342900" indent="-342900" algn="just">
              <a:buFont typeface="Arial" panose="020B0604020202020204" pitchFamily="34" charset="0"/>
              <a:buChar char="•"/>
            </a:pPr>
            <a:r>
              <a:rPr lang="en-US" altLang="ja-JP" sz="2400" dirty="0" smtClean="0"/>
              <a:t>0.2</a:t>
            </a:r>
            <a:r>
              <a:rPr lang="ja-JP" altLang="en-US" sz="2400" dirty="0"/>
              <a:t>秒角という値はこれまで地球上（地表面、雪面付近）で得られた自由大気シーイングで最も小さい値である。</a:t>
            </a:r>
            <a:endParaRPr lang="en-US" altLang="ja-JP" sz="2400" dirty="0"/>
          </a:p>
          <a:p>
            <a:pPr marL="342900" indent="-342900" algn="just">
              <a:buFont typeface="Arial" panose="020B0604020202020204" pitchFamily="34" charset="0"/>
              <a:buChar char="•"/>
            </a:pPr>
            <a:endParaRPr lang="en-US" altLang="ja-JP" sz="2400" dirty="0"/>
          </a:p>
          <a:p>
            <a:pPr marL="342900" indent="-342900" algn="just">
              <a:buFont typeface="Arial" panose="020B0604020202020204" pitchFamily="34" charset="0"/>
              <a:buChar char="•"/>
            </a:pPr>
            <a:endParaRPr lang="en-US" altLang="ja-JP" sz="2400" dirty="0" smtClean="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22" t="12668" r="23940" b="9171"/>
          <a:stretch/>
        </p:blipFill>
        <p:spPr bwMode="auto">
          <a:xfrm>
            <a:off x="5148064" y="3389283"/>
            <a:ext cx="3600000" cy="270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23528" y="3262332"/>
            <a:ext cx="4752528" cy="3046988"/>
          </a:xfrm>
          <a:prstGeom prst="rect">
            <a:avLst/>
          </a:prstGeom>
        </p:spPr>
        <p:txBody>
          <a:bodyPr wrap="square">
            <a:spAutoFit/>
          </a:bodyPr>
          <a:lstStyle/>
          <a:p>
            <a:pPr marL="342900" indent="-342900" algn="just">
              <a:buFont typeface="Arial" panose="020B0604020202020204" pitchFamily="34" charset="0"/>
              <a:buChar char="•"/>
            </a:pPr>
            <a:r>
              <a:rPr lang="en-US" altLang="ja-JP" sz="2400" dirty="0" smtClean="0"/>
              <a:t>2020</a:t>
            </a:r>
            <a:r>
              <a:rPr lang="ja-JP" altLang="en-US" sz="2400" dirty="0"/>
              <a:t>年に観測開始を目標とする</a:t>
            </a:r>
            <a:r>
              <a:rPr lang="ja-JP" altLang="en-US" sz="2400" u="sng" dirty="0"/>
              <a:t>南極</a:t>
            </a:r>
            <a:r>
              <a:rPr lang="en-US" altLang="ja-JP" sz="2400" u="sng" dirty="0"/>
              <a:t>2.5m</a:t>
            </a:r>
            <a:r>
              <a:rPr lang="ja-JP" altLang="en-US" sz="2400" u="sng" dirty="0"/>
              <a:t>赤外線望遠鏡</a:t>
            </a:r>
            <a:r>
              <a:rPr lang="ja-JP" altLang="en-US" sz="2400" dirty="0"/>
              <a:t>は高さ</a:t>
            </a:r>
            <a:r>
              <a:rPr lang="en-US" altLang="ja-JP" sz="2400" dirty="0"/>
              <a:t>15.3m</a:t>
            </a:r>
            <a:r>
              <a:rPr lang="ja-JP" altLang="en-US" sz="1400" dirty="0"/>
              <a:t>（本学会沖田講演、</a:t>
            </a:r>
            <a:r>
              <a:rPr lang="en-US" altLang="ja-JP" sz="1400" dirty="0"/>
              <a:t>V226a</a:t>
            </a:r>
            <a:r>
              <a:rPr lang="ja-JP" altLang="en-US" sz="1400" dirty="0"/>
              <a:t>）</a:t>
            </a:r>
            <a:r>
              <a:rPr lang="ja-JP" altLang="en-US" sz="2400" dirty="0"/>
              <a:t>よりも高い場所に建設することで</a:t>
            </a:r>
            <a:r>
              <a:rPr lang="ja-JP" altLang="en-US" sz="2400" dirty="0" smtClean="0"/>
              <a:t>、</a:t>
            </a:r>
            <a:r>
              <a:rPr lang="ja-JP" altLang="en-US" sz="2400" dirty="0"/>
              <a:t>可視光～近</a:t>
            </a:r>
            <a:r>
              <a:rPr lang="ja-JP" altLang="en-US" sz="2400" dirty="0" smtClean="0"/>
              <a:t>赤外線において</a:t>
            </a:r>
            <a:r>
              <a:rPr lang="en-US" altLang="ja-JP" sz="2400" dirty="0" smtClean="0"/>
              <a:t>0.2</a:t>
            </a:r>
            <a:r>
              <a:rPr lang="ja-JP" altLang="en-US" sz="2400" dirty="0"/>
              <a:t>秒角の極めて良い</a:t>
            </a:r>
            <a:r>
              <a:rPr lang="ja-JP" altLang="en-US" sz="2400" dirty="0" smtClean="0"/>
              <a:t>シーイングで観測</a:t>
            </a:r>
            <a:r>
              <a:rPr lang="ja-JP" altLang="en-US" sz="2400" dirty="0"/>
              <a:t>が</a:t>
            </a:r>
            <a:r>
              <a:rPr lang="ja-JP" altLang="en-US" sz="2400" dirty="0" smtClean="0"/>
              <a:t>可能なユニークな望遠鏡となる</a:t>
            </a:r>
            <a:r>
              <a:rPr lang="ja-JP" altLang="en-US" sz="2400" dirty="0"/>
              <a:t>こと</a:t>
            </a:r>
            <a:r>
              <a:rPr lang="ja-JP" altLang="en-US" sz="2400" dirty="0" smtClean="0"/>
              <a:t>が期待される。</a:t>
            </a:r>
            <a:endParaRPr lang="en-US" altLang="ja-JP" sz="2400" dirty="0"/>
          </a:p>
        </p:txBody>
      </p:sp>
      <p:sp>
        <p:nvSpPr>
          <p:cNvPr id="9" name="正方形/長方形 8"/>
          <p:cNvSpPr/>
          <p:nvPr/>
        </p:nvSpPr>
        <p:spPr>
          <a:xfrm>
            <a:off x="0" y="24879"/>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された地球上</a:t>
            </a:r>
            <a:r>
              <a:rPr lang="ja-JP" altLang="en-US" sz="1400" kern="0" dirty="0">
                <a:solidFill>
                  <a:schemeClr val="bg1"/>
                </a:solidFill>
              </a:rPr>
              <a:t>最良の自由大気シーイング</a:t>
            </a:r>
            <a:r>
              <a:rPr lang="ja-JP" altLang="en-US" sz="1400" kern="0" dirty="0" smtClean="0">
                <a:solidFill>
                  <a:schemeClr val="bg1"/>
                </a:solidFill>
              </a:rPr>
              <a:t>：</a:t>
            </a:r>
            <a:r>
              <a:rPr lang="en-US" altLang="ja-JP" sz="1400" kern="0" dirty="0" smtClean="0">
                <a:solidFill>
                  <a:schemeClr val="bg1"/>
                </a:solidFill>
              </a:rPr>
              <a:t>0.2</a:t>
            </a:r>
            <a:r>
              <a:rPr lang="ja-JP" altLang="en-US" sz="1400" kern="0" dirty="0">
                <a:solidFill>
                  <a:schemeClr val="bg1"/>
                </a:solidFill>
              </a:rPr>
              <a:t>秒角</a:t>
            </a:r>
            <a:endParaRPr lang="ja-JP" altLang="en-US" sz="1400" dirty="0">
              <a:solidFill>
                <a:schemeClr val="bg1"/>
              </a:solidFill>
            </a:endParaRPr>
          </a:p>
        </p:txBody>
      </p:sp>
    </p:spTree>
    <p:extLst>
      <p:ext uri="{BB962C8B-B14F-4D97-AF65-F5344CB8AC3E}">
        <p14:creationId xmlns:p14="http://schemas.microsoft.com/office/powerpoint/2010/main" val="273574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直線矢印コネクタ 105"/>
          <p:cNvCxnSpPr/>
          <p:nvPr/>
        </p:nvCxnSpPr>
        <p:spPr>
          <a:xfrm flipH="1">
            <a:off x="2348859" y="2174330"/>
            <a:ext cx="1152128" cy="233939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H="1">
            <a:off x="2042260" y="2030314"/>
            <a:ext cx="1152128" cy="233939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413792"/>
            <a:ext cx="8229600" cy="1143000"/>
          </a:xfrm>
        </p:spPr>
        <p:txBody>
          <a:bodyPr>
            <a:normAutofit/>
          </a:bodyPr>
          <a:lstStyle/>
          <a:p>
            <a:pPr algn="l"/>
            <a:r>
              <a:rPr lang="en-US" altLang="ja-JP" b="1" dirty="0" smtClean="0"/>
              <a:t>1.2 </a:t>
            </a:r>
            <a:r>
              <a:rPr lang="ja-JP" altLang="en-US" b="1" dirty="0" smtClean="0"/>
              <a:t>シーイング</a:t>
            </a:r>
            <a:endParaRPr kumimoji="1" lang="ja-JP" altLang="en-US" b="1" dirty="0"/>
          </a:p>
        </p:txBody>
      </p:sp>
      <p:sp>
        <p:nvSpPr>
          <p:cNvPr id="6" name="正方形/長方形 5"/>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rot="17725273">
            <a:off x="914942" y="5126269"/>
            <a:ext cx="1706528" cy="433593"/>
            <a:chOff x="1691680" y="3212976"/>
            <a:chExt cx="2160240" cy="576064"/>
          </a:xfrm>
        </p:grpSpPr>
        <p:sp>
          <p:nvSpPr>
            <p:cNvPr id="3" name="正方形/長方形 2"/>
            <p:cNvSpPr/>
            <p:nvPr/>
          </p:nvSpPr>
          <p:spPr>
            <a:xfrm>
              <a:off x="3347864" y="3212976"/>
              <a:ext cx="50405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195736" y="3320988"/>
              <a:ext cx="1152128"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691680" y="3429000"/>
              <a:ext cx="50405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Picture 2" descr="C:\Research\D2\2011_09天文学会秋季年会\DIMM\see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8556" y="3863452"/>
            <a:ext cx="4915891" cy="176656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904581" y="5714672"/>
            <a:ext cx="4555851" cy="738664"/>
          </a:xfrm>
          <a:prstGeom prst="rect">
            <a:avLst/>
          </a:prstGeom>
          <a:noFill/>
        </p:spPr>
        <p:txBody>
          <a:bodyPr wrap="square" rtlCol="0">
            <a:spAutoFit/>
          </a:bodyPr>
          <a:lstStyle/>
          <a:p>
            <a:pPr algn="just"/>
            <a:r>
              <a:rPr lang="en-US" altLang="ja-JP" sz="1400" dirty="0"/>
              <a:t>Bright Star (</a:t>
            </a:r>
            <a:r>
              <a:rPr lang="en-US" altLang="ja-JP" sz="1400" dirty="0" err="1"/>
              <a:t>Arcturus</a:t>
            </a:r>
            <a:r>
              <a:rPr lang="en-US" altLang="ja-JP" sz="1400" dirty="0"/>
              <a:t>) Observed with Lick Observatory's 1-m </a:t>
            </a:r>
            <a:r>
              <a:rPr lang="en-US" altLang="ja-JP" sz="1400" dirty="0" smtClean="0"/>
              <a:t>Telescope.</a:t>
            </a:r>
            <a:r>
              <a:rPr lang="en-US" altLang="ja-JP" sz="1400" dirty="0"/>
              <a:t> </a:t>
            </a:r>
            <a:r>
              <a:rPr lang="en-US" altLang="ja-JP" sz="1400" dirty="0" smtClean="0"/>
              <a:t>(</a:t>
            </a:r>
            <a:r>
              <a:rPr lang="en-US" altLang="ja-JP" sz="1400" dirty="0"/>
              <a:t>C</a:t>
            </a:r>
            <a:r>
              <a:rPr lang="en-US" altLang="ja-JP" sz="1400" dirty="0" smtClean="0"/>
              <a:t>opyright: Claire Max, </a:t>
            </a:r>
          </a:p>
          <a:p>
            <a:pPr algn="just"/>
            <a:r>
              <a:rPr lang="en-US" altLang="ja-JP" sz="1400" dirty="0" smtClean="0">
                <a:hlinkClick r:id="rId3"/>
              </a:rPr>
              <a:t>http</a:t>
            </a:r>
            <a:r>
              <a:rPr lang="en-US" altLang="ja-JP" sz="1400" dirty="0">
                <a:hlinkClick r:id="rId3"/>
              </a:rPr>
              <a:t>://cfao.ucolick.org/EO/resources/History_AO_Max.pdf</a:t>
            </a:r>
            <a:r>
              <a:rPr lang="en-US" altLang="ja-JP" sz="1400" dirty="0" smtClean="0"/>
              <a:t>)   </a:t>
            </a:r>
            <a:endParaRPr lang="ja-JP" altLang="en-US" sz="1400" dirty="0"/>
          </a:p>
        </p:txBody>
      </p:sp>
      <p:sp>
        <p:nvSpPr>
          <p:cNvPr id="24" name="星 5 23"/>
          <p:cNvSpPr/>
          <p:nvPr/>
        </p:nvSpPr>
        <p:spPr>
          <a:xfrm>
            <a:off x="3348587" y="1566084"/>
            <a:ext cx="360040" cy="36004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H="1">
            <a:off x="2196459" y="2102322"/>
            <a:ext cx="1152128" cy="2339392"/>
          </a:xfrm>
          <a:prstGeom prst="straightConnector1">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838013" y="1556792"/>
            <a:ext cx="646331" cy="369332"/>
          </a:xfrm>
          <a:prstGeom prst="rect">
            <a:avLst/>
          </a:prstGeom>
          <a:noFill/>
        </p:spPr>
        <p:txBody>
          <a:bodyPr wrap="none" rtlCol="0">
            <a:spAutoFit/>
          </a:bodyPr>
          <a:lstStyle/>
          <a:p>
            <a:r>
              <a:rPr lang="ja-JP" altLang="en-US" dirty="0" smtClean="0"/>
              <a:t>天体</a:t>
            </a:r>
            <a:endParaRPr kumimoji="1" lang="ja-JP" altLang="en-US" dirty="0"/>
          </a:p>
        </p:txBody>
      </p:sp>
      <p:sp>
        <p:nvSpPr>
          <p:cNvPr id="28" name="テキスト ボックス 27"/>
          <p:cNvSpPr txBox="1"/>
          <p:nvPr/>
        </p:nvSpPr>
        <p:spPr>
          <a:xfrm>
            <a:off x="2085935" y="5448217"/>
            <a:ext cx="877163" cy="369332"/>
          </a:xfrm>
          <a:prstGeom prst="rect">
            <a:avLst/>
          </a:prstGeom>
          <a:noFill/>
        </p:spPr>
        <p:txBody>
          <a:bodyPr wrap="none" rtlCol="0">
            <a:spAutoFit/>
          </a:bodyPr>
          <a:lstStyle/>
          <a:p>
            <a:r>
              <a:rPr kumimoji="1" lang="ja-JP" altLang="en-US" dirty="0" smtClean="0"/>
              <a:t>望遠鏡</a:t>
            </a:r>
            <a:endParaRPr kumimoji="1" lang="ja-JP" altLang="en-US" dirty="0"/>
          </a:p>
        </p:txBody>
      </p:sp>
      <p:sp>
        <p:nvSpPr>
          <p:cNvPr id="29" name="テキスト ボックス 28"/>
          <p:cNvSpPr txBox="1"/>
          <p:nvPr/>
        </p:nvSpPr>
        <p:spPr>
          <a:xfrm>
            <a:off x="5282619" y="2750394"/>
            <a:ext cx="1107996" cy="646331"/>
          </a:xfrm>
          <a:prstGeom prst="rect">
            <a:avLst/>
          </a:prstGeom>
          <a:noFill/>
        </p:spPr>
        <p:txBody>
          <a:bodyPr wrap="none" rtlCol="0">
            <a:spAutoFit/>
          </a:bodyPr>
          <a:lstStyle/>
          <a:p>
            <a:r>
              <a:rPr lang="ja-JP" altLang="en-US" dirty="0" smtClean="0"/>
              <a:t>地球大気</a:t>
            </a:r>
            <a:endParaRPr lang="en-US" altLang="ja-JP" dirty="0" smtClean="0"/>
          </a:p>
          <a:p>
            <a:r>
              <a:rPr lang="ja-JP" altLang="en-US" dirty="0" smtClean="0"/>
              <a:t>（乱流層）</a:t>
            </a:r>
            <a:endParaRPr kumimoji="1" lang="ja-JP" altLang="en-US" dirty="0"/>
          </a:p>
        </p:txBody>
      </p:sp>
      <p:sp>
        <p:nvSpPr>
          <p:cNvPr id="31" name="正方形/長方形 30"/>
          <p:cNvSpPr/>
          <p:nvPr/>
        </p:nvSpPr>
        <p:spPr>
          <a:xfrm>
            <a:off x="7236296" y="5127660"/>
            <a:ext cx="1080120" cy="1735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84791" y="2326494"/>
            <a:ext cx="4747249" cy="1287996"/>
            <a:chOff x="54523" y="2429036"/>
            <a:chExt cx="4747249" cy="1287996"/>
          </a:xfrm>
        </p:grpSpPr>
        <p:grpSp>
          <p:nvGrpSpPr>
            <p:cNvPr id="18" name="グループ化 17"/>
            <p:cNvGrpSpPr/>
            <p:nvPr/>
          </p:nvGrpSpPr>
          <p:grpSpPr>
            <a:xfrm rot="216977" flipH="1">
              <a:off x="54523" y="2739619"/>
              <a:ext cx="4695396" cy="872963"/>
              <a:chOff x="6191992" y="1882262"/>
              <a:chExt cx="4695396" cy="872963"/>
            </a:xfrm>
          </p:grpSpPr>
          <p:sp>
            <p:nvSpPr>
              <p:cNvPr id="7" name="円/楕円 6"/>
              <p:cNvSpPr/>
              <p:nvPr/>
            </p:nvSpPr>
            <p:spPr>
              <a:xfrm>
                <a:off x="6342797" y="2367264"/>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031110" y="2406471"/>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0409662" y="2022000"/>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0198634" y="2475750"/>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9210445" y="2167459"/>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8939519" y="1882262"/>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645844" y="1921420"/>
                <a:ext cx="804230" cy="464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730882" y="2227526"/>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450074" y="1910064"/>
                <a:ext cx="477726" cy="279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8316416" y="2150745"/>
                <a:ext cx="804230" cy="464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9612560" y="2093107"/>
                <a:ext cx="804230" cy="464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9407529" y="245862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9917992" y="203343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9070124" y="245862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322367" y="228865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750468" y="257413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8093391" y="2481676"/>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667566" y="219357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10497119" y="229556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888613" y="2385561"/>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6744820" y="232917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428163" y="207215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941985" y="2028666"/>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8453041" y="212704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7882288" y="255540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7307871" y="235050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831433" y="247575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333007" y="2533546"/>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8088661" y="239953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622437" y="231661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503866" y="2134176"/>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9489885" y="1966032"/>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7994248" y="2093107"/>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0549382" y="2395084"/>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0263918" y="2076070"/>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9713555" y="2068855"/>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088776" y="1922726"/>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7485085" y="2189539"/>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7538200" y="2402066"/>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7719829" y="2443463"/>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8164364" y="2163988"/>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8741233" y="2032319"/>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10473679" y="236726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9435057" y="2079639"/>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9134742" y="2269210"/>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8969240" y="216583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8316416" y="2034789"/>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305580" y="1925293"/>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9688171" y="1952564"/>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9285182" y="2529141"/>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9886457" y="2549028"/>
                <a:ext cx="198286" cy="127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9222524" y="261102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8287062" y="1951569"/>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10240942" y="200794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226846" y="2213241"/>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6528872" y="1977609"/>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9503166" y="2538272"/>
                <a:ext cx="280642" cy="64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8263507" y="2314135"/>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7313410" y="1982165"/>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6191992" y="210573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8177386" y="210468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8567125" y="1986173"/>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8681028" y="1977609"/>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8528628" y="2042141"/>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9297902" y="214375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8057202" y="250984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9071347" y="2332547"/>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7866282" y="216398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9585403" y="2163502"/>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9650536" y="2483299"/>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10084743" y="255724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10409231" y="229729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6570141" y="2330264"/>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7422252" y="2366341"/>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6356082" y="2132392"/>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9586463" y="2122385"/>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7485937" y="2546208"/>
                <a:ext cx="151406" cy="4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矢印コネクタ 22"/>
            <p:cNvCxnSpPr/>
            <p:nvPr/>
          </p:nvCxnSpPr>
          <p:spPr>
            <a:xfrm>
              <a:off x="1934388" y="3717032"/>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H="1">
              <a:off x="1347040" y="3581164"/>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1163705" y="2564904"/>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576357" y="2429036"/>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3541772" y="2701366"/>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2954424" y="2565498"/>
              <a:ext cx="12600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14" name="正方形/長方形 113"/>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114314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515579" y="3893466"/>
            <a:ext cx="2416461" cy="687661"/>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接地境界層</a:t>
            </a:r>
            <a:endParaRPr kumimoji="1" lang="en-US" altLang="ja-JP" dirty="0" smtClean="0">
              <a:solidFill>
                <a:schemeClr val="tx1"/>
              </a:solidFill>
            </a:endParaRPr>
          </a:p>
          <a:p>
            <a:pPr algn="ctr"/>
            <a:r>
              <a:rPr kumimoji="1" lang="en-US" altLang="ja-JP" dirty="0" smtClean="0">
                <a:solidFill>
                  <a:schemeClr val="tx1"/>
                </a:solidFill>
              </a:rPr>
              <a:t>Surface Boundary Layer</a:t>
            </a:r>
            <a:endParaRPr kumimoji="1" lang="ja-JP" altLang="en-US" dirty="0">
              <a:solidFill>
                <a:schemeClr val="tx1"/>
              </a:solidFill>
            </a:endParaRPr>
          </a:p>
        </p:txBody>
      </p:sp>
      <p:sp>
        <p:nvSpPr>
          <p:cNvPr id="49" name="正方形/長方形 48"/>
          <p:cNvSpPr/>
          <p:nvPr/>
        </p:nvSpPr>
        <p:spPr>
          <a:xfrm>
            <a:off x="2515580" y="1661219"/>
            <a:ext cx="2416460" cy="2232247"/>
          </a:xfrm>
          <a:prstGeom prst="rect">
            <a:avLst/>
          </a:prstGeom>
          <a:gradFill>
            <a:gsLst>
              <a:gs pos="0">
                <a:srgbClr val="FF0000">
                  <a:alpha val="50000"/>
                </a:srgbClr>
              </a:gs>
              <a:gs pos="72000">
                <a:schemeClr val="accent1">
                  <a:tint val="44500"/>
                  <a:satMod val="160000"/>
                  <a:alpha val="69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a:p>
            <a:pPr algn="ctr"/>
            <a:r>
              <a:rPr kumimoji="1" lang="ja-JP" altLang="en-US" dirty="0" smtClean="0">
                <a:solidFill>
                  <a:schemeClr val="tx1"/>
                </a:solidFill>
              </a:rPr>
              <a:t>自由大気</a:t>
            </a:r>
            <a:endParaRPr kumimoji="1" lang="en-US" altLang="ja-JP" dirty="0" smtClean="0">
              <a:solidFill>
                <a:schemeClr val="tx1"/>
              </a:solidFill>
            </a:endParaRPr>
          </a:p>
          <a:p>
            <a:pPr algn="ctr"/>
            <a:r>
              <a:rPr kumimoji="1" lang="en-US" altLang="ja-JP" dirty="0" smtClean="0">
                <a:solidFill>
                  <a:schemeClr val="tx1"/>
                </a:solidFill>
              </a:rPr>
              <a:t>Free Atmosphere</a:t>
            </a:r>
            <a:endParaRPr kumimoji="1" lang="ja-JP" altLang="en-US" dirty="0">
              <a:solidFill>
                <a:schemeClr val="tx1"/>
              </a:solidFill>
            </a:endParaRPr>
          </a:p>
        </p:txBody>
      </p:sp>
      <p:cxnSp>
        <p:nvCxnSpPr>
          <p:cNvPr id="36" name="直線矢印コネクタ 35"/>
          <p:cNvCxnSpPr/>
          <p:nvPr/>
        </p:nvCxnSpPr>
        <p:spPr>
          <a:xfrm flipH="1" flipV="1">
            <a:off x="2496251" y="1412776"/>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05252" y="4581128"/>
            <a:ext cx="29382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699038" y="1661218"/>
            <a:ext cx="802912" cy="369332"/>
          </a:xfrm>
          <a:prstGeom prst="rect">
            <a:avLst/>
          </a:prstGeom>
          <a:noFill/>
          <a:ln>
            <a:noFill/>
          </a:ln>
        </p:spPr>
        <p:txBody>
          <a:bodyPr wrap="none" rtlCol="0">
            <a:spAutoFit/>
          </a:bodyPr>
          <a:lstStyle/>
          <a:p>
            <a:r>
              <a:rPr kumimoji="1" lang="en-US" altLang="ja-JP" dirty="0" smtClean="0"/>
              <a:t>Height</a:t>
            </a:r>
            <a:endParaRPr kumimoji="1" lang="ja-JP" altLang="en-US" dirty="0"/>
          </a:p>
        </p:txBody>
      </p:sp>
      <p:sp>
        <p:nvSpPr>
          <p:cNvPr id="50" name="テキスト ボックス 49"/>
          <p:cNvSpPr txBox="1"/>
          <p:nvPr/>
        </p:nvSpPr>
        <p:spPr>
          <a:xfrm>
            <a:off x="1544786" y="3609890"/>
            <a:ext cx="1051891" cy="646331"/>
          </a:xfrm>
          <a:prstGeom prst="rect">
            <a:avLst/>
          </a:prstGeom>
          <a:noFill/>
        </p:spPr>
        <p:txBody>
          <a:bodyPr wrap="none" rtlCol="0">
            <a:spAutoFit/>
          </a:bodyPr>
          <a:lstStyle/>
          <a:p>
            <a:pPr algn="ctr"/>
            <a:r>
              <a:rPr lang="ja-JP" altLang="en-US" dirty="0" smtClean="0"/>
              <a:t>十数</a:t>
            </a:r>
            <a:r>
              <a:rPr lang="en-US" altLang="ja-JP" dirty="0" smtClean="0"/>
              <a:t>m ~</a:t>
            </a:r>
            <a:r>
              <a:rPr lang="ja-JP" altLang="en-US" dirty="0"/>
              <a:t> </a:t>
            </a:r>
            <a:endParaRPr lang="en-US" altLang="ja-JP" dirty="0" smtClean="0"/>
          </a:p>
          <a:p>
            <a:pPr algn="ctr"/>
            <a:r>
              <a:rPr lang="ja-JP" altLang="en-US" dirty="0" smtClean="0"/>
              <a:t>数</a:t>
            </a:r>
            <a:r>
              <a:rPr lang="en-US" altLang="ja-JP" dirty="0" smtClean="0"/>
              <a:t>100</a:t>
            </a:r>
            <a:r>
              <a:rPr kumimoji="1" lang="en-US" altLang="ja-JP" dirty="0" smtClean="0"/>
              <a:t>m</a:t>
            </a:r>
            <a:endParaRPr kumimoji="1" lang="ja-JP" altLang="en-US" dirty="0"/>
          </a:p>
        </p:txBody>
      </p:sp>
      <p:cxnSp>
        <p:nvCxnSpPr>
          <p:cNvPr id="52" name="直線コネクタ 51"/>
          <p:cNvCxnSpPr/>
          <p:nvPr/>
        </p:nvCxnSpPr>
        <p:spPr>
          <a:xfrm flipH="1">
            <a:off x="2420830" y="3892808"/>
            <a:ext cx="168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411830" y="2493505"/>
            <a:ext cx="168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259632" y="2316350"/>
            <a:ext cx="1168910" cy="369332"/>
          </a:xfrm>
          <a:prstGeom prst="rect">
            <a:avLst/>
          </a:prstGeom>
          <a:noFill/>
        </p:spPr>
        <p:txBody>
          <a:bodyPr wrap="none" rtlCol="0">
            <a:spAutoFit/>
          </a:bodyPr>
          <a:lstStyle/>
          <a:p>
            <a:r>
              <a:rPr lang="en-US" altLang="ja-JP" dirty="0" smtClean="0"/>
              <a:t>10km</a:t>
            </a:r>
            <a:r>
              <a:rPr lang="ja-JP" altLang="en-US" dirty="0" smtClean="0"/>
              <a:t>程度</a:t>
            </a:r>
            <a:endParaRPr kumimoji="1" lang="ja-JP" altLang="en-US" dirty="0"/>
          </a:p>
        </p:txBody>
      </p:sp>
      <p:sp>
        <p:nvSpPr>
          <p:cNvPr id="10" name="正方形/長方形 9"/>
          <p:cNvSpPr/>
          <p:nvPr/>
        </p:nvSpPr>
        <p:spPr>
          <a:xfrm>
            <a:off x="755576" y="4883676"/>
            <a:ext cx="7704856" cy="1569660"/>
          </a:xfrm>
          <a:prstGeom prst="rect">
            <a:avLst/>
          </a:prstGeom>
        </p:spPr>
        <p:txBody>
          <a:bodyPr wrap="square">
            <a:spAutoFit/>
          </a:bodyPr>
          <a:lstStyle/>
          <a:p>
            <a:pPr algn="just"/>
            <a:r>
              <a:rPr lang="en-US" altLang="ja-JP" sz="2400" dirty="0"/>
              <a:t>Astronomical </a:t>
            </a:r>
            <a:r>
              <a:rPr lang="en-US" altLang="ja-JP" sz="2400" dirty="0" smtClean="0"/>
              <a:t>seeing on the Antarctic plateau </a:t>
            </a:r>
            <a:r>
              <a:rPr lang="en-US" altLang="ja-JP" sz="2400" dirty="0"/>
              <a:t>is generally considered as the </a:t>
            </a:r>
            <a:r>
              <a:rPr lang="en-US" altLang="ja-JP" sz="2400" dirty="0" smtClean="0"/>
              <a:t>superposition </a:t>
            </a:r>
            <a:r>
              <a:rPr lang="en-US" altLang="ja-JP" sz="2400" dirty="0"/>
              <a:t>of the </a:t>
            </a:r>
            <a:r>
              <a:rPr lang="en-US" altLang="ja-JP" sz="2400" dirty="0" smtClean="0"/>
              <a:t>contributions </a:t>
            </a:r>
            <a:r>
              <a:rPr lang="en-US" altLang="ja-JP" sz="2400" dirty="0"/>
              <a:t>from two layers; </a:t>
            </a:r>
            <a:r>
              <a:rPr lang="en-US" altLang="ja-JP" sz="2400" b="1" dirty="0" smtClean="0">
                <a:solidFill>
                  <a:srgbClr val="FF0000"/>
                </a:solidFill>
              </a:rPr>
              <a:t>the </a:t>
            </a:r>
            <a:r>
              <a:rPr lang="en-US" altLang="ja-JP" sz="2400" b="1" dirty="0">
                <a:solidFill>
                  <a:srgbClr val="FF0000"/>
                </a:solidFill>
              </a:rPr>
              <a:t>surface boundary layer </a:t>
            </a:r>
            <a:r>
              <a:rPr lang="en-US" altLang="ja-JP" sz="2400" dirty="0"/>
              <a:t>and </a:t>
            </a:r>
            <a:r>
              <a:rPr lang="en-US" altLang="ja-JP" sz="2400" b="1" dirty="0">
                <a:solidFill>
                  <a:srgbClr val="FF0000"/>
                </a:solidFill>
              </a:rPr>
              <a:t>the free atmosphere</a:t>
            </a:r>
            <a:r>
              <a:rPr lang="en-US" altLang="ja-JP" sz="2400" dirty="0"/>
              <a:t> above</a:t>
            </a:r>
            <a:r>
              <a:rPr lang="en-US" altLang="ja-JP" sz="2400" dirty="0" smtClean="0"/>
              <a:t>.</a:t>
            </a:r>
            <a:endParaRPr lang="ja-JP" altLang="en-US" sz="2400" dirty="0"/>
          </a:p>
        </p:txBody>
      </p:sp>
      <p:sp>
        <p:nvSpPr>
          <p:cNvPr id="25" name="タイトル 1"/>
          <p:cNvSpPr txBox="1">
            <a:spLocks/>
          </p:cNvSpPr>
          <p:nvPr/>
        </p:nvSpPr>
        <p:spPr>
          <a:xfrm>
            <a:off x="457200" y="413792"/>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smtClean="0"/>
              <a:t>1.3 </a:t>
            </a:r>
            <a:r>
              <a:rPr lang="ja-JP" altLang="en-US" b="1" dirty="0" smtClean="0"/>
              <a:t>大気構造</a:t>
            </a:r>
            <a:endParaRPr lang="ja-JP" altLang="en-US" b="1" dirty="0"/>
          </a:p>
        </p:txBody>
      </p:sp>
      <p:sp>
        <p:nvSpPr>
          <p:cNvPr id="27" name="正方形/長方形 2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右中かっこ 1"/>
          <p:cNvSpPr/>
          <p:nvPr/>
        </p:nvSpPr>
        <p:spPr>
          <a:xfrm>
            <a:off x="5047817" y="1628800"/>
            <a:ext cx="216024" cy="2264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5364088" y="2492896"/>
            <a:ext cx="2143536" cy="646331"/>
          </a:xfrm>
          <a:prstGeom prst="rect">
            <a:avLst/>
          </a:prstGeom>
          <a:noFill/>
        </p:spPr>
        <p:txBody>
          <a:bodyPr wrap="none" rtlCol="0">
            <a:spAutoFit/>
          </a:bodyPr>
          <a:lstStyle/>
          <a:p>
            <a:r>
              <a:rPr lang="ja-JP" altLang="en-US" dirty="0"/>
              <a:t>自由大気</a:t>
            </a:r>
            <a:r>
              <a:rPr lang="ja-JP" altLang="en-US" dirty="0" smtClean="0"/>
              <a:t>シーイング</a:t>
            </a:r>
            <a:endParaRPr lang="en-US" altLang="ja-JP" dirty="0" smtClean="0"/>
          </a:p>
          <a:p>
            <a:r>
              <a:rPr kumimoji="1" lang="en-US" altLang="ja-JP" dirty="0" smtClean="0"/>
              <a:t>FA seeing</a:t>
            </a:r>
            <a:endParaRPr kumimoji="1" lang="ja-JP" altLang="en-US" dirty="0"/>
          </a:p>
        </p:txBody>
      </p:sp>
      <p:sp>
        <p:nvSpPr>
          <p:cNvPr id="20" name="右中かっこ 19"/>
          <p:cNvSpPr/>
          <p:nvPr/>
        </p:nvSpPr>
        <p:spPr>
          <a:xfrm>
            <a:off x="5047841" y="3893466"/>
            <a:ext cx="216000" cy="6606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5443453" y="3934797"/>
            <a:ext cx="2489595" cy="646331"/>
          </a:xfrm>
          <a:prstGeom prst="rect">
            <a:avLst/>
          </a:prstGeom>
          <a:noFill/>
        </p:spPr>
        <p:txBody>
          <a:bodyPr wrap="square" rtlCol="0">
            <a:spAutoFit/>
          </a:bodyPr>
          <a:lstStyle/>
          <a:p>
            <a:r>
              <a:rPr lang="ja-JP" altLang="en-US" dirty="0" smtClean="0"/>
              <a:t>接地境界層シーイング</a:t>
            </a:r>
            <a:endParaRPr lang="en-US" altLang="ja-JP" dirty="0" smtClean="0"/>
          </a:p>
          <a:p>
            <a:r>
              <a:rPr lang="en-US" altLang="ja-JP" dirty="0" smtClean="0"/>
              <a:t>SBL</a:t>
            </a:r>
            <a:r>
              <a:rPr kumimoji="1" lang="en-US" altLang="ja-JP" dirty="0" smtClean="0"/>
              <a:t> seeing</a:t>
            </a:r>
            <a:endParaRPr kumimoji="1" lang="ja-JP" altLang="en-US" dirty="0"/>
          </a:p>
        </p:txBody>
      </p:sp>
      <p:sp>
        <p:nvSpPr>
          <p:cNvPr id="22" name="正方形/長方形 21"/>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
        <p:nvSpPr>
          <p:cNvPr id="9" name="フリーフォーム 8"/>
          <p:cNvSpPr/>
          <p:nvPr/>
        </p:nvSpPr>
        <p:spPr>
          <a:xfrm>
            <a:off x="2681416" y="1661218"/>
            <a:ext cx="2147588" cy="2919909"/>
          </a:xfrm>
          <a:custGeom>
            <a:avLst/>
            <a:gdLst>
              <a:gd name="connsiteX0" fmla="*/ 0 w 2147588"/>
              <a:gd name="connsiteY0" fmla="*/ 2842054 h 2842054"/>
              <a:gd name="connsiteX1" fmla="*/ 1989438 w 2147588"/>
              <a:gd name="connsiteY1" fmla="*/ 2063579 h 2842054"/>
              <a:gd name="connsiteX2" fmla="*/ 1940011 w 2147588"/>
              <a:gd name="connsiteY2" fmla="*/ 0 h 2842054"/>
            </a:gdLst>
            <a:ahLst/>
            <a:cxnLst>
              <a:cxn ang="0">
                <a:pos x="connsiteX0" y="connsiteY0"/>
              </a:cxn>
              <a:cxn ang="0">
                <a:pos x="connsiteX1" y="connsiteY1"/>
              </a:cxn>
              <a:cxn ang="0">
                <a:pos x="connsiteX2" y="connsiteY2"/>
              </a:cxn>
            </a:cxnLst>
            <a:rect l="l" t="t" r="r" b="b"/>
            <a:pathLst>
              <a:path w="2147588" h="2842054">
                <a:moveTo>
                  <a:pt x="0" y="2842054"/>
                </a:moveTo>
                <a:cubicBezTo>
                  <a:pt x="833051" y="2689654"/>
                  <a:pt x="1666103" y="2537255"/>
                  <a:pt x="1989438" y="2063579"/>
                </a:cubicBezTo>
                <a:cubicBezTo>
                  <a:pt x="2312773" y="1589903"/>
                  <a:pt x="2059460" y="376881"/>
                  <a:pt x="1940011"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945274" y="2848044"/>
            <a:ext cx="1515158" cy="369332"/>
          </a:xfrm>
          <a:prstGeom prst="rect">
            <a:avLst/>
          </a:prstGeom>
          <a:noFill/>
          <a:ln>
            <a:solidFill>
              <a:schemeClr val="tx1"/>
            </a:solidFill>
          </a:ln>
        </p:spPr>
        <p:txBody>
          <a:bodyPr wrap="none" rtlCol="0">
            <a:spAutoFit/>
          </a:bodyPr>
          <a:lstStyle/>
          <a:p>
            <a:r>
              <a:rPr lang="ja-JP" altLang="en-US" dirty="0" smtClean="0"/>
              <a:t>寄与：</a:t>
            </a:r>
            <a:r>
              <a:rPr lang="en-US" altLang="ja-JP" dirty="0" smtClean="0"/>
              <a:t>0.2</a:t>
            </a:r>
            <a:r>
              <a:rPr lang="ja-JP" altLang="en-US" dirty="0" smtClean="0"/>
              <a:t>秒角</a:t>
            </a:r>
            <a:endParaRPr kumimoji="1" lang="ja-JP" altLang="en-US" dirty="0"/>
          </a:p>
        </p:txBody>
      </p:sp>
      <p:sp>
        <p:nvSpPr>
          <p:cNvPr id="26" name="テキスト ボックス 25"/>
          <p:cNvSpPr txBox="1"/>
          <p:nvPr/>
        </p:nvSpPr>
        <p:spPr>
          <a:xfrm>
            <a:off x="6945274" y="4277850"/>
            <a:ext cx="1515158" cy="369332"/>
          </a:xfrm>
          <a:prstGeom prst="rect">
            <a:avLst/>
          </a:prstGeom>
          <a:noFill/>
          <a:ln>
            <a:solidFill>
              <a:schemeClr val="tx1"/>
            </a:solidFill>
          </a:ln>
        </p:spPr>
        <p:txBody>
          <a:bodyPr wrap="none" rtlCol="0">
            <a:spAutoFit/>
          </a:bodyPr>
          <a:lstStyle/>
          <a:p>
            <a:r>
              <a:rPr lang="ja-JP" altLang="en-US" dirty="0" smtClean="0"/>
              <a:t>寄与：</a:t>
            </a:r>
            <a:r>
              <a:rPr lang="en-US" altLang="ja-JP" dirty="0" smtClean="0"/>
              <a:t>1.5</a:t>
            </a:r>
            <a:r>
              <a:rPr lang="ja-JP" altLang="en-US" dirty="0" smtClean="0"/>
              <a:t>秒角</a:t>
            </a:r>
            <a:endParaRPr kumimoji="1" lang="ja-JP" altLang="en-US" dirty="0"/>
          </a:p>
        </p:txBody>
      </p:sp>
      <p:sp>
        <p:nvSpPr>
          <p:cNvPr id="12" name="テキスト ボックス 11"/>
          <p:cNvSpPr txBox="1"/>
          <p:nvPr/>
        </p:nvSpPr>
        <p:spPr>
          <a:xfrm>
            <a:off x="6306013" y="6268670"/>
            <a:ext cx="2403222" cy="369332"/>
          </a:xfrm>
          <a:prstGeom prst="rect">
            <a:avLst/>
          </a:prstGeom>
          <a:noFill/>
        </p:spPr>
        <p:txBody>
          <a:bodyPr wrap="none" rtlCol="0">
            <a:spAutoFit/>
          </a:bodyPr>
          <a:lstStyle/>
          <a:p>
            <a:r>
              <a:rPr kumimoji="1" lang="en-US" altLang="ja-JP" dirty="0" smtClean="0"/>
              <a:t>※</a:t>
            </a:r>
            <a:r>
              <a:rPr kumimoji="1" lang="ja-JP" altLang="en-US" dirty="0" smtClean="0"/>
              <a:t>可視光（</a:t>
            </a:r>
            <a:r>
              <a:rPr kumimoji="1" lang="en-US" altLang="ja-JP" dirty="0" smtClean="0"/>
              <a:t>0.5µm</a:t>
            </a:r>
            <a:r>
              <a:rPr lang="ja-JP" altLang="en-US" dirty="0" smtClean="0"/>
              <a:t>）の値</a:t>
            </a:r>
            <a:endParaRPr kumimoji="1" lang="ja-JP" altLang="en-US" dirty="0"/>
          </a:p>
        </p:txBody>
      </p:sp>
    </p:spTree>
    <p:extLst>
      <p:ext uri="{BB962C8B-B14F-4D97-AF65-F5344CB8AC3E}">
        <p14:creationId xmlns:p14="http://schemas.microsoft.com/office/powerpoint/2010/main" val="244363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p:spPr>
        <p:txBody>
          <a:bodyPr>
            <a:normAutofit/>
          </a:bodyPr>
          <a:lstStyle/>
          <a:p>
            <a:pPr algn="l"/>
            <a:r>
              <a:rPr lang="en-US" altLang="ja-JP" b="1" dirty="0" smtClean="0"/>
              <a:t>1.4 </a:t>
            </a:r>
            <a:r>
              <a:rPr lang="ja-JP" altLang="en-US" b="1" dirty="0" smtClean="0"/>
              <a:t>シミュレーション・先行研究</a:t>
            </a:r>
            <a:endParaRPr kumimoji="1" lang="ja-JP" altLang="en-US" b="1" dirty="0"/>
          </a:p>
        </p:txBody>
      </p:sp>
      <p:sp>
        <p:nvSpPr>
          <p:cNvPr id="6" name="正方形/長方形 5"/>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Picture 3"/>
          <p:cNvPicPr>
            <a:picLocks noChangeAspect="1" noChangeArrowheads="1"/>
          </p:cNvPicPr>
          <p:nvPr/>
        </p:nvPicPr>
        <p:blipFill rotWithShape="1">
          <a:blip r:embed="rId2" cstate="print"/>
          <a:srcRect b="8635"/>
          <a:stretch/>
        </p:blipFill>
        <p:spPr bwMode="auto">
          <a:xfrm>
            <a:off x="1043608" y="1335159"/>
            <a:ext cx="4088030" cy="3101953"/>
          </a:xfrm>
          <a:prstGeom prst="rect">
            <a:avLst/>
          </a:prstGeom>
          <a:noFill/>
          <a:ln w="9525">
            <a:noFill/>
            <a:miter lim="800000"/>
            <a:headEnd/>
            <a:tailEnd/>
          </a:ln>
          <a:effectLst/>
        </p:spPr>
      </p:pic>
      <p:sp>
        <p:nvSpPr>
          <p:cNvPr id="9" name="テキスト ボックス 8"/>
          <p:cNvSpPr txBox="1"/>
          <p:nvPr/>
        </p:nvSpPr>
        <p:spPr>
          <a:xfrm>
            <a:off x="5158126" y="3356992"/>
            <a:ext cx="3158289" cy="830997"/>
          </a:xfrm>
          <a:prstGeom prst="rect">
            <a:avLst/>
          </a:prstGeom>
          <a:noFill/>
        </p:spPr>
        <p:txBody>
          <a:bodyPr wrap="square" rtlCol="0">
            <a:spAutoFit/>
          </a:bodyPr>
          <a:lstStyle/>
          <a:p>
            <a:r>
              <a:rPr kumimoji="1" lang="ja-JP" altLang="en-US" sz="1600" dirty="0" smtClean="0"/>
              <a:t>シミュレーションによる接地境界層の高さ分布</a:t>
            </a:r>
            <a:endParaRPr kumimoji="1" lang="en-US" altLang="ja-JP" sz="1600" dirty="0" smtClean="0"/>
          </a:p>
          <a:p>
            <a:r>
              <a:rPr kumimoji="1" lang="en-US" altLang="ja-JP" sz="1600" dirty="0" smtClean="0"/>
              <a:t>Swain &amp; </a:t>
            </a:r>
            <a:r>
              <a:rPr kumimoji="1" lang="en-US" altLang="ja-JP" sz="1600" dirty="0" err="1" smtClean="0"/>
              <a:t>Gallee</a:t>
            </a:r>
            <a:r>
              <a:rPr kumimoji="1" lang="en-US" altLang="ja-JP" sz="1600" dirty="0" smtClean="0"/>
              <a:t> (2006)</a:t>
            </a:r>
            <a:endParaRPr lang="en-US" altLang="ja-JP" sz="1600" dirty="0" smtClean="0"/>
          </a:p>
        </p:txBody>
      </p:sp>
      <p:sp>
        <p:nvSpPr>
          <p:cNvPr id="7" name="円/楕円 6"/>
          <p:cNvSpPr/>
          <p:nvPr/>
        </p:nvSpPr>
        <p:spPr>
          <a:xfrm>
            <a:off x="3347864" y="2276872"/>
            <a:ext cx="360000" cy="36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26633" y="6053226"/>
            <a:ext cx="7173759" cy="400110"/>
          </a:xfrm>
          <a:prstGeom prst="rect">
            <a:avLst/>
          </a:prstGeom>
          <a:noFill/>
          <a:ln>
            <a:solidFill>
              <a:schemeClr val="tx1"/>
            </a:solidFill>
          </a:ln>
        </p:spPr>
        <p:txBody>
          <a:bodyPr wrap="none" rtlCol="0">
            <a:spAutoFit/>
          </a:bodyPr>
          <a:lstStyle/>
          <a:p>
            <a:r>
              <a:rPr kumimoji="1" lang="ja-JP" altLang="en-US" sz="2000" dirty="0" smtClean="0"/>
              <a:t>現地調査は未実施　</a:t>
            </a:r>
            <a:r>
              <a:rPr kumimoji="1" lang="en-US" altLang="ja-JP" sz="2000" dirty="0" smtClean="0">
                <a:sym typeface="Wingdings" panose="05000000000000000000" pitchFamily="2" charset="2"/>
              </a:rPr>
              <a:t></a:t>
            </a:r>
            <a:r>
              <a:rPr kumimoji="1" lang="ja-JP" altLang="en-US" sz="2000" dirty="0" smtClean="0">
                <a:sym typeface="Wingdings" panose="05000000000000000000" pitchFamily="2" charset="2"/>
              </a:rPr>
              <a:t>　南極観測隊に参加してサイト調査を実施</a:t>
            </a:r>
            <a:endParaRPr kumimoji="1" lang="ja-JP" altLang="en-US" sz="2000" dirty="0"/>
          </a:p>
        </p:txBody>
      </p:sp>
      <p:sp>
        <p:nvSpPr>
          <p:cNvPr id="4" name="テキスト ボックス 3"/>
          <p:cNvSpPr txBox="1"/>
          <p:nvPr/>
        </p:nvSpPr>
        <p:spPr>
          <a:xfrm>
            <a:off x="362482" y="4546242"/>
            <a:ext cx="8419036" cy="1323439"/>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000" dirty="0" smtClean="0"/>
              <a:t>シミュレーションの結果から、</a:t>
            </a:r>
            <a:r>
              <a:rPr kumimoji="1" lang="ja-JP" altLang="en-US" sz="2000" u="sng" dirty="0" smtClean="0"/>
              <a:t>ドームふじの接地境界層の高さは </a:t>
            </a:r>
            <a:r>
              <a:rPr kumimoji="1" lang="en-US" altLang="ja-JP" sz="2000" u="sng" dirty="0" smtClean="0"/>
              <a:t>18</a:t>
            </a:r>
            <a:r>
              <a:rPr lang="en-US" altLang="ja-JP" sz="2000" u="sng" dirty="0" smtClean="0"/>
              <a:t>m</a:t>
            </a:r>
          </a:p>
          <a:p>
            <a:pPr marL="285750" indent="-285750">
              <a:buFont typeface="Arial" panose="020B0604020202020204" pitchFamily="34" charset="0"/>
              <a:buChar char="•"/>
            </a:pPr>
            <a:r>
              <a:rPr lang="ja-JP" altLang="en-US" sz="2000" dirty="0"/>
              <a:t>サイト</a:t>
            </a:r>
            <a:r>
              <a:rPr lang="ja-JP" altLang="en-US" sz="2000" dirty="0" smtClean="0"/>
              <a:t>調査から、南極点の接地境界層の高さ</a:t>
            </a:r>
            <a:r>
              <a:rPr lang="en-US" altLang="ja-JP" sz="2000" dirty="0" smtClean="0"/>
              <a:t>270m</a:t>
            </a:r>
            <a:r>
              <a:rPr lang="ja-JP" altLang="en-US" sz="2000" dirty="0" smtClean="0"/>
              <a:t>（</a:t>
            </a:r>
            <a:r>
              <a:rPr lang="en-US" altLang="ja-JP" sz="2000" dirty="0" err="1" smtClean="0"/>
              <a:t>Travouillon</a:t>
            </a:r>
            <a:r>
              <a:rPr lang="en-US" altLang="ja-JP" sz="2000" dirty="0" smtClean="0"/>
              <a:t> et al. 2003</a:t>
            </a:r>
            <a:r>
              <a:rPr lang="ja-JP" altLang="en-US" sz="2000" dirty="0" smtClean="0"/>
              <a:t>）</a:t>
            </a:r>
            <a:endParaRPr lang="en-US" altLang="ja-JP" sz="2000" dirty="0"/>
          </a:p>
          <a:p>
            <a:pPr marL="285750" indent="-285750">
              <a:buFont typeface="Arial" panose="020B0604020202020204" pitchFamily="34" charset="0"/>
              <a:buChar char="•"/>
            </a:pPr>
            <a:r>
              <a:rPr lang="ja-JP" altLang="en-US" sz="2000" dirty="0"/>
              <a:t>サイト</a:t>
            </a:r>
            <a:r>
              <a:rPr lang="ja-JP" altLang="en-US" sz="2000" dirty="0" smtClean="0"/>
              <a:t>調査から、ドーム</a:t>
            </a:r>
            <a:r>
              <a:rPr lang="en-US" altLang="ja-JP" sz="2000" dirty="0"/>
              <a:t>C</a:t>
            </a:r>
            <a:r>
              <a:rPr lang="ja-JP" altLang="en-US" sz="2000" dirty="0" smtClean="0"/>
              <a:t>の</a:t>
            </a:r>
            <a:r>
              <a:rPr lang="en-US" altLang="ja-JP" sz="2000" dirty="0" smtClean="0"/>
              <a:t>〃</a:t>
            </a:r>
            <a:r>
              <a:rPr lang="ja-JP" altLang="en-US" sz="2000" dirty="0" smtClean="0"/>
              <a:t>　約</a:t>
            </a:r>
            <a:r>
              <a:rPr lang="en-US" altLang="ja-JP" sz="2000" dirty="0" smtClean="0"/>
              <a:t>30m </a:t>
            </a:r>
            <a:r>
              <a:rPr lang="ja-JP" altLang="en-US" sz="2000" dirty="0" smtClean="0"/>
              <a:t>（</a:t>
            </a:r>
            <a:r>
              <a:rPr lang="en-US" altLang="ja-JP" sz="2000" dirty="0" err="1" smtClean="0"/>
              <a:t>Aristidi</a:t>
            </a:r>
            <a:r>
              <a:rPr lang="en-US" altLang="ja-JP" sz="2000" dirty="0" smtClean="0"/>
              <a:t> et al. 2009</a:t>
            </a:r>
            <a:r>
              <a:rPr lang="ja-JP" altLang="en-US" sz="2000" dirty="0" smtClean="0"/>
              <a:t>）</a:t>
            </a:r>
            <a:endParaRPr lang="en-US" altLang="ja-JP" sz="2000" dirty="0" smtClean="0"/>
          </a:p>
          <a:p>
            <a:pPr marL="285750" indent="-285750">
              <a:buFont typeface="Arial" panose="020B0604020202020204" pitchFamily="34" charset="0"/>
              <a:buChar char="•"/>
            </a:pPr>
            <a:r>
              <a:rPr lang="ja-JP" altLang="en-US" sz="2000" dirty="0" smtClean="0"/>
              <a:t>サイト調査から、ドーム</a:t>
            </a:r>
            <a:r>
              <a:rPr lang="en-US" altLang="ja-JP" sz="2000" dirty="0"/>
              <a:t>A</a:t>
            </a:r>
            <a:r>
              <a:rPr lang="ja-JP" altLang="en-US" sz="2000" dirty="0" smtClean="0"/>
              <a:t>の</a:t>
            </a:r>
            <a:r>
              <a:rPr lang="en-US" altLang="ja-JP" sz="2000" dirty="0" smtClean="0"/>
              <a:t>〃</a:t>
            </a:r>
            <a:r>
              <a:rPr lang="ja-JP" altLang="en-US" sz="2000" dirty="0" smtClean="0"/>
              <a:t>　</a:t>
            </a:r>
            <a:r>
              <a:rPr lang="en-US" altLang="ja-JP" sz="2000" dirty="0" smtClean="0"/>
              <a:t>13.9m</a:t>
            </a:r>
            <a:r>
              <a:rPr lang="ja-JP" altLang="en-US" sz="2000" dirty="0" smtClean="0"/>
              <a:t>（</a:t>
            </a:r>
            <a:r>
              <a:rPr lang="en-US" altLang="ja-JP" sz="2000" dirty="0" smtClean="0"/>
              <a:t>Bonner et al. 2010</a:t>
            </a:r>
            <a:r>
              <a:rPr lang="ja-JP" altLang="en-US" sz="2000" dirty="0" smtClean="0"/>
              <a:t>）</a:t>
            </a:r>
            <a:endParaRPr lang="en-US" altLang="ja-JP" sz="2000" dirty="0" smtClean="0"/>
          </a:p>
        </p:txBody>
      </p:sp>
      <p:sp>
        <p:nvSpPr>
          <p:cNvPr id="20" name="正方形/長方形 19"/>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
        <p:nvSpPr>
          <p:cNvPr id="10" name="テキスト ボックス 9"/>
          <p:cNvSpPr txBox="1"/>
          <p:nvPr/>
        </p:nvSpPr>
        <p:spPr>
          <a:xfrm>
            <a:off x="5131638" y="2307839"/>
            <a:ext cx="2403222" cy="369332"/>
          </a:xfrm>
          <a:prstGeom prst="rect">
            <a:avLst/>
          </a:prstGeom>
          <a:noFill/>
        </p:spPr>
        <p:txBody>
          <a:bodyPr wrap="none" rtlCol="0">
            <a:spAutoFit/>
          </a:bodyPr>
          <a:lstStyle/>
          <a:p>
            <a:r>
              <a:rPr kumimoji="1" lang="en-US" altLang="ja-JP" dirty="0" smtClean="0"/>
              <a:t>※</a:t>
            </a:r>
            <a:r>
              <a:rPr kumimoji="1" lang="ja-JP" altLang="en-US" dirty="0" smtClean="0"/>
              <a:t>可視光（</a:t>
            </a:r>
            <a:r>
              <a:rPr kumimoji="1" lang="en-US" altLang="ja-JP" dirty="0" smtClean="0"/>
              <a:t>0.5µm</a:t>
            </a:r>
            <a:r>
              <a:rPr lang="ja-JP" altLang="en-US" dirty="0" smtClean="0"/>
              <a:t>）の値</a:t>
            </a:r>
            <a:endParaRPr kumimoji="1" lang="ja-JP" altLang="en-US" dirty="0"/>
          </a:p>
        </p:txBody>
      </p:sp>
    </p:spTree>
    <p:extLst>
      <p:ext uri="{BB962C8B-B14F-4D97-AF65-F5344CB8AC3E}">
        <p14:creationId xmlns:p14="http://schemas.microsoft.com/office/powerpoint/2010/main" val="139025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lang="en-US" altLang="ja-JP" b="1" dirty="0" smtClean="0"/>
              <a:t>2</a:t>
            </a:r>
            <a:r>
              <a:rPr kumimoji="1" lang="en-US" altLang="ja-JP" b="1" dirty="0" smtClean="0"/>
              <a:t>. </a:t>
            </a:r>
            <a:r>
              <a:rPr kumimoji="1" lang="ja-JP" altLang="en-US" b="1" dirty="0" smtClean="0"/>
              <a:t>装置（</a:t>
            </a:r>
            <a:r>
              <a:rPr kumimoji="1" lang="en-US" altLang="ja-JP" b="1" dirty="0" smtClean="0"/>
              <a:t>Snodar</a:t>
            </a:r>
            <a:r>
              <a:rPr kumimoji="1" lang="ja-JP" altLang="en-US" b="1" dirty="0" smtClean="0"/>
              <a:t>）</a:t>
            </a:r>
            <a:endParaRPr kumimoji="1" lang="ja-JP" altLang="en-US" b="1" dirty="0"/>
          </a:p>
        </p:txBody>
      </p:sp>
      <p:pic>
        <p:nvPicPr>
          <p:cNvPr id="2050" name="Picture 2" descr="C:\Research\D4\2013_06D論中間発表\DSC_7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480085"/>
            <a:ext cx="4320000" cy="2700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5389414" y="4499828"/>
            <a:ext cx="3181914" cy="2169532"/>
            <a:chOff x="1662694" y="2852738"/>
            <a:chExt cx="5469956" cy="3744912"/>
          </a:xfrm>
        </p:grpSpPr>
        <p:grpSp>
          <p:nvGrpSpPr>
            <p:cNvPr id="9" name="Group 8"/>
            <p:cNvGrpSpPr>
              <a:grpSpLocks/>
            </p:cNvGrpSpPr>
            <p:nvPr/>
          </p:nvGrpSpPr>
          <p:grpSpPr bwMode="auto">
            <a:xfrm>
              <a:off x="3203848" y="5516563"/>
              <a:ext cx="1511423" cy="1081087"/>
              <a:chOff x="2064" y="3475"/>
              <a:chExt cx="1270" cy="681"/>
            </a:xfrm>
          </p:grpSpPr>
          <p:sp>
            <p:nvSpPr>
              <p:cNvPr id="34" name="AutoShape 4"/>
              <p:cNvSpPr>
                <a:spLocks noChangeArrowheads="1"/>
              </p:cNvSpPr>
              <p:nvPr/>
            </p:nvSpPr>
            <p:spPr bwMode="auto">
              <a:xfrm>
                <a:off x="2064" y="3475"/>
                <a:ext cx="1270" cy="181"/>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Rectangle 5"/>
              <p:cNvSpPr>
                <a:spLocks noChangeArrowheads="1"/>
              </p:cNvSpPr>
              <p:nvPr/>
            </p:nvSpPr>
            <p:spPr bwMode="auto">
              <a:xfrm>
                <a:off x="2336" y="3657"/>
                <a:ext cx="725" cy="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Rectangle 6"/>
              <p:cNvSpPr>
                <a:spLocks noChangeArrowheads="1"/>
              </p:cNvSpPr>
              <p:nvPr/>
            </p:nvSpPr>
            <p:spPr bwMode="auto">
              <a:xfrm>
                <a:off x="2336" y="3748"/>
                <a:ext cx="45"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 name="Rectangle 7"/>
              <p:cNvSpPr>
                <a:spLocks noChangeArrowheads="1"/>
              </p:cNvSpPr>
              <p:nvPr/>
            </p:nvSpPr>
            <p:spPr bwMode="auto">
              <a:xfrm>
                <a:off x="3016" y="3748"/>
                <a:ext cx="45"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 name="Group 13"/>
            <p:cNvGrpSpPr>
              <a:grpSpLocks/>
            </p:cNvGrpSpPr>
            <p:nvPr/>
          </p:nvGrpSpPr>
          <p:grpSpPr bwMode="auto">
            <a:xfrm>
              <a:off x="1691680" y="3428999"/>
              <a:ext cx="4104307" cy="360363"/>
              <a:chOff x="839" y="2251"/>
              <a:chExt cx="3357" cy="181"/>
            </a:xfrm>
          </p:grpSpPr>
          <p:sp>
            <p:nvSpPr>
              <p:cNvPr id="30" name="AutoShape 9"/>
              <p:cNvSpPr>
                <a:spLocks noChangeArrowheads="1"/>
              </p:cNvSpPr>
              <p:nvPr/>
            </p:nvSpPr>
            <p:spPr bwMode="auto">
              <a:xfrm>
                <a:off x="839" y="2251"/>
                <a:ext cx="817" cy="91"/>
              </a:xfrm>
              <a:prstGeom prst="cloudCallout">
                <a:avLst>
                  <a:gd name="adj1" fmla="val -43750"/>
                  <a:gd name="adj2" fmla="val 70000"/>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a:p>
            </p:txBody>
          </p:sp>
          <p:sp>
            <p:nvSpPr>
              <p:cNvPr id="31" name="AutoShape 10"/>
              <p:cNvSpPr>
                <a:spLocks noChangeArrowheads="1"/>
              </p:cNvSpPr>
              <p:nvPr/>
            </p:nvSpPr>
            <p:spPr bwMode="auto">
              <a:xfrm>
                <a:off x="1610" y="2296"/>
                <a:ext cx="1089" cy="91"/>
              </a:xfrm>
              <a:prstGeom prst="cloudCallout">
                <a:avLst>
                  <a:gd name="adj1" fmla="val -46051"/>
                  <a:gd name="adj2" fmla="val 69782"/>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a:p>
            </p:txBody>
          </p:sp>
          <p:sp>
            <p:nvSpPr>
              <p:cNvPr id="32" name="AutoShape 11"/>
              <p:cNvSpPr>
                <a:spLocks noChangeArrowheads="1"/>
              </p:cNvSpPr>
              <p:nvPr/>
            </p:nvSpPr>
            <p:spPr bwMode="auto">
              <a:xfrm>
                <a:off x="2336" y="2296"/>
                <a:ext cx="862" cy="136"/>
              </a:xfrm>
              <a:prstGeom prst="cloudCallout">
                <a:avLst>
                  <a:gd name="adj1" fmla="val -45014"/>
                  <a:gd name="adj2" fmla="val -3676"/>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a:p>
            </p:txBody>
          </p:sp>
          <p:sp>
            <p:nvSpPr>
              <p:cNvPr id="33" name="AutoShape 12"/>
              <p:cNvSpPr>
                <a:spLocks noChangeArrowheads="1"/>
              </p:cNvSpPr>
              <p:nvPr/>
            </p:nvSpPr>
            <p:spPr bwMode="auto">
              <a:xfrm>
                <a:off x="3107" y="2251"/>
                <a:ext cx="1089" cy="91"/>
              </a:xfrm>
              <a:prstGeom prst="cloudCallout">
                <a:avLst>
                  <a:gd name="adj1" fmla="val -46051"/>
                  <a:gd name="adj2" fmla="val 69782"/>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a:p>
            </p:txBody>
          </p:sp>
        </p:grpSp>
        <p:sp>
          <p:nvSpPr>
            <p:cNvPr id="11" name="AutoShape 14"/>
            <p:cNvSpPr>
              <a:spLocks noChangeArrowheads="1"/>
            </p:cNvSpPr>
            <p:nvPr/>
          </p:nvSpPr>
          <p:spPr bwMode="auto">
            <a:xfrm>
              <a:off x="5940152" y="3322839"/>
              <a:ext cx="720725" cy="287337"/>
            </a:xfrm>
            <a:prstGeom prst="rightArrow">
              <a:avLst>
                <a:gd name="adj1" fmla="val 50000"/>
                <a:gd name="adj2" fmla="val 62707"/>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Text Box 15"/>
            <p:cNvSpPr txBox="1">
              <a:spLocks noChangeArrowheads="1"/>
            </p:cNvSpPr>
            <p:nvPr/>
          </p:nvSpPr>
          <p:spPr bwMode="auto">
            <a:xfrm>
              <a:off x="6660877" y="3184245"/>
              <a:ext cx="471773" cy="48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t>v</a:t>
              </a:r>
            </a:p>
          </p:txBody>
        </p:sp>
        <p:sp>
          <p:nvSpPr>
            <p:cNvPr id="13" name="AutoShape 23"/>
            <p:cNvSpPr>
              <a:spLocks noChangeArrowheads="1"/>
            </p:cNvSpPr>
            <p:nvPr/>
          </p:nvSpPr>
          <p:spPr bwMode="auto">
            <a:xfrm rot="17767679">
              <a:off x="4457676" y="4121150"/>
              <a:ext cx="863600" cy="142875"/>
            </a:xfrm>
            <a:prstGeom prst="rightArrow">
              <a:avLst>
                <a:gd name="adj1" fmla="val 50000"/>
                <a:gd name="adj2" fmla="val 151111"/>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AutoShape 24"/>
            <p:cNvSpPr>
              <a:spLocks noChangeArrowheads="1"/>
            </p:cNvSpPr>
            <p:nvPr/>
          </p:nvSpPr>
          <p:spPr bwMode="auto">
            <a:xfrm rot="7067063">
              <a:off x="4878444" y="4077823"/>
              <a:ext cx="576262" cy="142875"/>
            </a:xfrm>
            <a:prstGeom prst="rightArrow">
              <a:avLst>
                <a:gd name="adj1" fmla="val 50000"/>
                <a:gd name="adj2" fmla="val 1008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AutoShape 25"/>
            <p:cNvSpPr>
              <a:spLocks noChangeArrowheads="1"/>
            </p:cNvSpPr>
            <p:nvPr/>
          </p:nvSpPr>
          <p:spPr bwMode="auto">
            <a:xfrm rot="-5400000">
              <a:off x="3440411" y="4056857"/>
              <a:ext cx="719137" cy="184150"/>
            </a:xfrm>
            <a:prstGeom prst="rightArrow">
              <a:avLst>
                <a:gd name="adj1" fmla="val 50000"/>
                <a:gd name="adj2" fmla="val 97629"/>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AutoShape 26"/>
            <p:cNvSpPr>
              <a:spLocks noChangeArrowheads="1"/>
            </p:cNvSpPr>
            <p:nvPr/>
          </p:nvSpPr>
          <p:spPr bwMode="auto">
            <a:xfrm rot="5400000">
              <a:off x="3887293" y="4114800"/>
              <a:ext cx="504825" cy="142875"/>
            </a:xfrm>
            <a:prstGeom prst="rightArrow">
              <a:avLst>
                <a:gd name="adj1" fmla="val 50000"/>
                <a:gd name="adj2" fmla="val 88333"/>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AutoShape 27"/>
            <p:cNvSpPr>
              <a:spLocks noChangeArrowheads="1"/>
            </p:cNvSpPr>
            <p:nvPr/>
          </p:nvSpPr>
          <p:spPr bwMode="auto">
            <a:xfrm rot="-7058759">
              <a:off x="2432844" y="4185444"/>
              <a:ext cx="792163" cy="142875"/>
            </a:xfrm>
            <a:prstGeom prst="rightArrow">
              <a:avLst>
                <a:gd name="adj1" fmla="val 50000"/>
                <a:gd name="adj2" fmla="val 138611"/>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AutoShape 28"/>
            <p:cNvSpPr>
              <a:spLocks noChangeArrowheads="1"/>
            </p:cNvSpPr>
            <p:nvPr/>
          </p:nvSpPr>
          <p:spPr bwMode="auto">
            <a:xfrm rot="3748022">
              <a:off x="2754199" y="4074319"/>
              <a:ext cx="571500" cy="144462"/>
            </a:xfrm>
            <a:prstGeom prst="rightArrow">
              <a:avLst>
                <a:gd name="adj1" fmla="val 50000"/>
                <a:gd name="adj2" fmla="val 98901"/>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AutoShape 29"/>
            <p:cNvSpPr>
              <a:spLocks noChangeArrowheads="1"/>
            </p:cNvSpPr>
            <p:nvPr/>
          </p:nvSpPr>
          <p:spPr bwMode="auto">
            <a:xfrm rot="-5400000">
              <a:off x="3584079" y="2996407"/>
              <a:ext cx="431800" cy="144462"/>
            </a:xfrm>
            <a:prstGeom prst="rightArrow">
              <a:avLst>
                <a:gd name="adj1" fmla="val 50000"/>
                <a:gd name="adj2" fmla="val 74726"/>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24" name="Group 34"/>
            <p:cNvGrpSpPr>
              <a:grpSpLocks/>
            </p:cNvGrpSpPr>
            <p:nvPr/>
          </p:nvGrpSpPr>
          <p:grpSpPr bwMode="auto">
            <a:xfrm rot="956723">
              <a:off x="1662694" y="4720257"/>
              <a:ext cx="1614488" cy="647700"/>
              <a:chOff x="593" y="3067"/>
              <a:chExt cx="1017" cy="408"/>
            </a:xfrm>
          </p:grpSpPr>
          <p:sp>
            <p:nvSpPr>
              <p:cNvPr id="27" name="Text Box 31"/>
              <p:cNvSpPr txBox="1">
                <a:spLocks noChangeArrowheads="1"/>
              </p:cNvSpPr>
              <p:nvPr/>
            </p:nvSpPr>
            <p:spPr bwMode="auto">
              <a:xfrm>
                <a:off x="593" y="3073"/>
                <a:ext cx="880"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err="1" smtClean="0"/>
                  <a:t>pppp</a:t>
                </a:r>
                <a:r>
                  <a:rPr lang="en-US" altLang="ja-JP" dirty="0" smtClean="0"/>
                  <a:t>…</a:t>
                </a:r>
                <a:endParaRPr lang="en-US" altLang="ja-JP" dirty="0"/>
              </a:p>
            </p:txBody>
          </p:sp>
          <p:sp>
            <p:nvSpPr>
              <p:cNvPr id="28" name="Line 32"/>
              <p:cNvSpPr>
                <a:spLocks noChangeShapeType="1"/>
              </p:cNvSpPr>
              <p:nvPr/>
            </p:nvSpPr>
            <p:spPr bwMode="auto">
              <a:xfrm flipH="1" flipV="1">
                <a:off x="612" y="3067"/>
                <a:ext cx="99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33"/>
              <p:cNvSpPr>
                <a:spLocks noChangeShapeType="1"/>
              </p:cNvSpPr>
              <p:nvPr/>
            </p:nvSpPr>
            <p:spPr bwMode="auto">
              <a:xfrm flipH="1">
                <a:off x="612" y="3385"/>
                <a:ext cx="998"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5" name="AutoShape 35"/>
            <p:cNvSpPr>
              <a:spLocks noChangeArrowheads="1"/>
            </p:cNvSpPr>
            <p:nvPr/>
          </p:nvSpPr>
          <p:spPr bwMode="auto">
            <a:xfrm rot="17593183">
              <a:off x="5148186" y="3100907"/>
              <a:ext cx="431799" cy="144463"/>
            </a:xfrm>
            <a:prstGeom prst="rightArrow">
              <a:avLst>
                <a:gd name="adj1" fmla="val 50000"/>
                <a:gd name="adj2" fmla="val 74725"/>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AutoShape 36"/>
            <p:cNvSpPr>
              <a:spLocks noChangeArrowheads="1"/>
            </p:cNvSpPr>
            <p:nvPr/>
          </p:nvSpPr>
          <p:spPr bwMode="auto">
            <a:xfrm rot="-6791916">
              <a:off x="2047756" y="2996406"/>
              <a:ext cx="431800" cy="144463"/>
            </a:xfrm>
            <a:prstGeom prst="rightArrow">
              <a:avLst>
                <a:gd name="adj1" fmla="val 50000"/>
                <a:gd name="adj2" fmla="val 74725"/>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8" name="テキスト ボックス 37"/>
          <p:cNvSpPr txBox="1"/>
          <p:nvPr/>
        </p:nvSpPr>
        <p:spPr>
          <a:xfrm>
            <a:off x="7092280" y="6155331"/>
            <a:ext cx="1177245" cy="307777"/>
          </a:xfrm>
          <a:prstGeom prst="rect">
            <a:avLst/>
          </a:prstGeom>
          <a:noFill/>
        </p:spPr>
        <p:txBody>
          <a:bodyPr wrap="none" rtlCol="0">
            <a:spAutoFit/>
          </a:bodyPr>
          <a:lstStyle/>
          <a:p>
            <a:r>
              <a:rPr lang="en-US" altLang="ja-JP" sz="1400" dirty="0" err="1" smtClean="0"/>
              <a:t>Takato</a:t>
            </a:r>
            <a:r>
              <a:rPr lang="en-US" altLang="ja-JP" sz="1400" dirty="0" smtClean="0"/>
              <a:t> (2008)</a:t>
            </a:r>
            <a:endParaRPr kumimoji="1" lang="ja-JP" altLang="en-US" sz="1400" dirty="0"/>
          </a:p>
        </p:txBody>
      </p:sp>
      <p:pic>
        <p:nvPicPr>
          <p:cNvPr id="41" name="Picture 2" descr="\begin{align*}&#10;\sigma_{scatter}=0.03k^{1/3}\cos^2\theta\left( \sin\frac{\theta}{2}\right)^{-11/3}\left[ \frac{C_V^2}{c_s^2}\cos^2\frac{\theta}{2}+0.013\frac{C_T^2}{T^2}\right]&#10;\end{alig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47" y="5999199"/>
            <a:ext cx="5163073" cy="52614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begin{align*}&#10;P_r(h)=P_t\eta\frac{exp(-2\alpha h)}{h^2}dh\sigma_{scatter}(h)+P_n&#10;\end{alig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47" y="5517232"/>
            <a:ext cx="3182067" cy="466686"/>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5062276" y="4725144"/>
            <a:ext cx="373820" cy="307777"/>
          </a:xfrm>
          <a:prstGeom prst="rect">
            <a:avLst/>
          </a:prstGeom>
          <a:noFill/>
        </p:spPr>
        <p:txBody>
          <a:bodyPr wrap="none" rtlCol="0">
            <a:spAutoFit/>
          </a:bodyPr>
          <a:lstStyle/>
          <a:p>
            <a:r>
              <a:rPr kumimoji="1" lang="en-US" altLang="ja-JP" sz="1400" dirty="0" smtClean="0"/>
              <a:t>dh</a:t>
            </a:r>
            <a:endParaRPr kumimoji="1" lang="ja-JP" altLang="en-US" sz="1400" dirty="0"/>
          </a:p>
        </p:txBody>
      </p:sp>
      <p:sp>
        <p:nvSpPr>
          <p:cNvPr id="2" name="テキスト ボックス 1"/>
          <p:cNvSpPr txBox="1"/>
          <p:nvPr/>
        </p:nvSpPr>
        <p:spPr>
          <a:xfrm>
            <a:off x="4654275" y="1052736"/>
            <a:ext cx="4238205" cy="2523768"/>
          </a:xfrm>
          <a:prstGeom prst="rect">
            <a:avLst/>
          </a:prstGeom>
          <a:noFill/>
        </p:spPr>
        <p:txBody>
          <a:bodyPr wrap="square" rtlCol="0">
            <a:spAutoFit/>
          </a:bodyPr>
          <a:lstStyle/>
          <a:p>
            <a:r>
              <a:rPr lang="ja-JP" altLang="en-US" dirty="0"/>
              <a:t>高分解</a:t>
            </a:r>
            <a:r>
              <a:rPr lang="ja-JP" altLang="en-US" dirty="0" smtClean="0"/>
              <a:t>能・低限界観測高に特化した音波大気乱流プロファイラ（</a:t>
            </a:r>
            <a:r>
              <a:rPr lang="en-US" altLang="ja-JP" dirty="0" smtClean="0"/>
              <a:t>SODAR</a:t>
            </a:r>
            <a:r>
              <a:rPr lang="ja-JP" altLang="en-US" dirty="0" smtClean="0"/>
              <a:t>）の一種</a:t>
            </a:r>
            <a:endParaRPr lang="en-US" altLang="ja-JP" dirty="0" smtClean="0"/>
          </a:p>
          <a:p>
            <a:r>
              <a:rPr lang="en-US" altLang="ja-JP" dirty="0" smtClean="0"/>
              <a:t>  -- PI; C. S. Bonner  (UNSW)</a:t>
            </a:r>
          </a:p>
          <a:p>
            <a:r>
              <a:rPr lang="en-US" altLang="ja-JP" dirty="0" smtClean="0"/>
              <a:t>  -- 2011</a:t>
            </a:r>
            <a:r>
              <a:rPr lang="ja-JP" altLang="en-US" dirty="0" smtClean="0"/>
              <a:t>年</a:t>
            </a:r>
            <a:r>
              <a:rPr lang="en-US" altLang="ja-JP" dirty="0" smtClean="0"/>
              <a:t>1</a:t>
            </a:r>
            <a:r>
              <a:rPr lang="ja-JP" altLang="en-US" dirty="0" smtClean="0"/>
              <a:t>月にドームふじ基地に設置</a:t>
            </a:r>
            <a:endParaRPr lang="en-US" altLang="ja-JP" dirty="0"/>
          </a:p>
          <a:p>
            <a:r>
              <a:rPr lang="en-US" altLang="ja-JP" dirty="0" smtClean="0"/>
              <a:t>  -- </a:t>
            </a:r>
            <a:r>
              <a:rPr lang="ja-JP" altLang="en-US" dirty="0" smtClean="0"/>
              <a:t>観測期間   </a:t>
            </a:r>
            <a:r>
              <a:rPr lang="en-US" altLang="ja-JP" dirty="0" smtClean="0"/>
              <a:t>1</a:t>
            </a:r>
            <a:r>
              <a:rPr lang="ja-JP" altLang="en-US" dirty="0" smtClean="0"/>
              <a:t>月</a:t>
            </a:r>
            <a:r>
              <a:rPr lang="en-US" altLang="ja-JP" dirty="0" smtClean="0"/>
              <a:t>25</a:t>
            </a:r>
            <a:r>
              <a:rPr lang="ja-JP" altLang="en-US" dirty="0" smtClean="0"/>
              <a:t>日～</a:t>
            </a:r>
            <a:r>
              <a:rPr lang="en-US" altLang="ja-JP" dirty="0" smtClean="0"/>
              <a:t>5</a:t>
            </a:r>
            <a:r>
              <a:rPr lang="ja-JP" altLang="en-US" dirty="0" smtClean="0"/>
              <a:t>月</a:t>
            </a:r>
            <a:r>
              <a:rPr lang="en-US" altLang="ja-JP" dirty="0" smtClean="0"/>
              <a:t>13</a:t>
            </a:r>
            <a:r>
              <a:rPr lang="ja-JP" altLang="en-US" dirty="0" smtClean="0"/>
              <a:t>日</a:t>
            </a:r>
            <a:endParaRPr lang="en-US" altLang="ja-JP" dirty="0" smtClean="0"/>
          </a:p>
          <a:p>
            <a:r>
              <a:rPr lang="en-US" altLang="ja-JP" dirty="0" smtClean="0">
                <a:solidFill>
                  <a:srgbClr val="0070C0"/>
                </a:solidFill>
              </a:rPr>
              <a:t>  -- </a:t>
            </a:r>
            <a:r>
              <a:rPr lang="ja-JP" altLang="en-US" dirty="0" smtClean="0">
                <a:solidFill>
                  <a:srgbClr val="0070C0"/>
                </a:solidFill>
              </a:rPr>
              <a:t>測定高度   </a:t>
            </a:r>
            <a:r>
              <a:rPr lang="en-US" altLang="ja-JP" dirty="0" smtClean="0">
                <a:solidFill>
                  <a:srgbClr val="0070C0"/>
                </a:solidFill>
              </a:rPr>
              <a:t>8m</a:t>
            </a:r>
            <a:r>
              <a:rPr lang="ja-JP" altLang="en-US" dirty="0" smtClean="0">
                <a:solidFill>
                  <a:srgbClr val="0070C0"/>
                </a:solidFill>
              </a:rPr>
              <a:t>～</a:t>
            </a:r>
            <a:r>
              <a:rPr lang="en-US" altLang="ja-JP" dirty="0" smtClean="0">
                <a:solidFill>
                  <a:srgbClr val="0070C0"/>
                </a:solidFill>
              </a:rPr>
              <a:t>45m</a:t>
            </a:r>
          </a:p>
          <a:p>
            <a:r>
              <a:rPr lang="en-US" altLang="ja-JP" dirty="0" smtClean="0">
                <a:solidFill>
                  <a:srgbClr val="0070C0"/>
                </a:solidFill>
              </a:rPr>
              <a:t>  -- </a:t>
            </a:r>
            <a:r>
              <a:rPr lang="ja-JP" altLang="en-US" dirty="0" smtClean="0">
                <a:solidFill>
                  <a:srgbClr val="0070C0"/>
                </a:solidFill>
              </a:rPr>
              <a:t>分解能       </a:t>
            </a:r>
            <a:r>
              <a:rPr lang="en-US" altLang="ja-JP" dirty="0" smtClean="0">
                <a:solidFill>
                  <a:srgbClr val="0070C0"/>
                </a:solidFill>
              </a:rPr>
              <a:t>0.9m</a:t>
            </a:r>
          </a:p>
          <a:p>
            <a:r>
              <a:rPr lang="en-US" altLang="ja-JP" dirty="0" smtClean="0"/>
              <a:t>  -- </a:t>
            </a:r>
            <a:r>
              <a:rPr lang="ja-JP" altLang="en-US" dirty="0" smtClean="0"/>
              <a:t>測定頻度   </a:t>
            </a:r>
            <a:r>
              <a:rPr lang="en-US" altLang="ja-JP" dirty="0" smtClean="0"/>
              <a:t>5</a:t>
            </a:r>
            <a:r>
              <a:rPr lang="ja-JP" altLang="en-US" dirty="0" smtClean="0"/>
              <a:t>秒に</a:t>
            </a:r>
            <a:r>
              <a:rPr lang="en-US" altLang="ja-JP" dirty="0" smtClean="0"/>
              <a:t>1</a:t>
            </a:r>
            <a:r>
              <a:rPr lang="ja-JP" altLang="en-US" dirty="0" smtClean="0"/>
              <a:t>回</a:t>
            </a:r>
            <a:endParaRPr lang="en-US" altLang="ja-JP" dirty="0" smtClean="0"/>
          </a:p>
          <a:p>
            <a:pPr algn="r"/>
            <a:r>
              <a:rPr lang="ja-JP" altLang="en-US" sz="1400" dirty="0"/>
              <a:t>　</a:t>
            </a:r>
            <a:r>
              <a:rPr lang="ja-JP" altLang="en-US" sz="1400" dirty="0" smtClean="0"/>
              <a:t>　　　　　　　　　　　　　　　</a:t>
            </a:r>
            <a:r>
              <a:rPr lang="en-US" altLang="ja-JP" sz="1400" dirty="0" smtClean="0"/>
              <a:t>Bonner et al. (2010a,b, 2009)</a:t>
            </a:r>
          </a:p>
        </p:txBody>
      </p:sp>
      <p:sp>
        <p:nvSpPr>
          <p:cNvPr id="3" name="テキスト ボックス 2"/>
          <p:cNvSpPr txBox="1"/>
          <p:nvPr/>
        </p:nvSpPr>
        <p:spPr>
          <a:xfrm>
            <a:off x="214730" y="4937750"/>
            <a:ext cx="3294172" cy="369332"/>
          </a:xfrm>
          <a:prstGeom prst="rect">
            <a:avLst/>
          </a:prstGeom>
          <a:noFill/>
        </p:spPr>
        <p:txBody>
          <a:bodyPr wrap="none" rtlCol="0">
            <a:spAutoFit/>
          </a:bodyPr>
          <a:lstStyle/>
          <a:p>
            <a:r>
              <a:rPr kumimoji="1" lang="ja-JP" altLang="en-US" dirty="0" smtClean="0"/>
              <a:t>参考：</a:t>
            </a:r>
            <a:r>
              <a:rPr kumimoji="1" lang="en-US" altLang="ja-JP" dirty="0" smtClean="0"/>
              <a:t>SODAR</a:t>
            </a:r>
            <a:r>
              <a:rPr kumimoji="1" lang="ja-JP" altLang="en-US" dirty="0" smtClean="0"/>
              <a:t>の原理</a:t>
            </a:r>
            <a:r>
              <a:rPr kumimoji="1" lang="ja-JP" altLang="en-US" sz="1400" dirty="0" smtClean="0"/>
              <a:t>（</a:t>
            </a:r>
            <a:r>
              <a:rPr kumimoji="1" lang="en-US" altLang="ja-JP" sz="1400" dirty="0" err="1" smtClean="0"/>
              <a:t>Tatarskii</a:t>
            </a:r>
            <a:r>
              <a:rPr kumimoji="1" lang="en-US" altLang="ja-JP" sz="1400" dirty="0" smtClean="0"/>
              <a:t> 1971</a:t>
            </a:r>
            <a:r>
              <a:rPr kumimoji="1" lang="ja-JP" altLang="en-US" sz="1400" dirty="0" smtClean="0"/>
              <a:t>）</a:t>
            </a:r>
            <a:endParaRPr kumimoji="1" lang="ja-JP" altLang="en-US" sz="1400" dirty="0"/>
          </a:p>
        </p:txBody>
      </p:sp>
      <p:sp>
        <p:nvSpPr>
          <p:cNvPr id="4" name="テキスト ボックス 3"/>
          <p:cNvSpPr txBox="1"/>
          <p:nvPr/>
        </p:nvSpPr>
        <p:spPr>
          <a:xfrm>
            <a:off x="214730" y="4172729"/>
            <a:ext cx="4439545" cy="523220"/>
          </a:xfrm>
          <a:prstGeom prst="rect">
            <a:avLst/>
          </a:prstGeom>
          <a:noFill/>
        </p:spPr>
        <p:txBody>
          <a:bodyPr wrap="square" rtlCol="0">
            <a:spAutoFit/>
          </a:bodyPr>
          <a:lstStyle/>
          <a:p>
            <a:r>
              <a:rPr kumimoji="1" lang="ja-JP" altLang="en-US" sz="1400" dirty="0" smtClean="0"/>
              <a:t>ドームふじ基地に設置した</a:t>
            </a:r>
            <a:r>
              <a:rPr lang="en-US" altLang="ja-JP" sz="1400" dirty="0" smtClean="0"/>
              <a:t>Snodar</a:t>
            </a:r>
            <a:r>
              <a:rPr lang="ja-JP" altLang="en-US" sz="1400" dirty="0" err="1" smtClean="0"/>
              <a:t>。</a:t>
            </a:r>
            <a:r>
              <a:rPr lang="ja-JP" altLang="en-US" sz="1400" dirty="0"/>
              <a:t>アンテナ</a:t>
            </a:r>
            <a:r>
              <a:rPr lang="ja-JP" altLang="en-US" sz="1400" dirty="0" smtClean="0"/>
              <a:t>と受信器は円錐遮音壁で直接見えない。</a:t>
            </a:r>
            <a:endParaRPr kumimoji="1" lang="ja-JP" altLang="en-US" sz="1400" dirty="0"/>
          </a:p>
        </p:txBody>
      </p:sp>
      <p:sp>
        <p:nvSpPr>
          <p:cNvPr id="5" name="テキスト ボックス 4"/>
          <p:cNvSpPr txBox="1"/>
          <p:nvPr/>
        </p:nvSpPr>
        <p:spPr>
          <a:xfrm>
            <a:off x="4788024" y="3789040"/>
            <a:ext cx="4122930" cy="738664"/>
          </a:xfrm>
          <a:prstGeom prst="rect">
            <a:avLst/>
          </a:prstGeom>
          <a:noFill/>
          <a:ln>
            <a:noFill/>
          </a:ln>
        </p:spPr>
        <p:txBody>
          <a:bodyPr wrap="square" rtlCol="0">
            <a:spAutoFit/>
          </a:bodyPr>
          <a:lstStyle/>
          <a:p>
            <a:pPr algn="just"/>
            <a:r>
              <a:rPr lang="en-US" altLang="ja-JP" sz="1400" dirty="0" smtClean="0"/>
              <a:t>※</a:t>
            </a:r>
            <a:r>
              <a:rPr lang="ja-JP" altLang="en-US" sz="1400" dirty="0" smtClean="0"/>
              <a:t>但し校正出来なかったので</a:t>
            </a:r>
            <a:r>
              <a:rPr lang="en-US" altLang="ja-JP" sz="1400" dirty="0" smtClean="0"/>
              <a:t>C</a:t>
            </a:r>
            <a:r>
              <a:rPr lang="en-US" altLang="ja-JP" sz="1400" baseline="-25000" dirty="0" smtClean="0"/>
              <a:t>T</a:t>
            </a:r>
            <a:r>
              <a:rPr lang="en-US" altLang="ja-JP" sz="1400" baseline="30000" dirty="0" smtClean="0"/>
              <a:t>2</a:t>
            </a:r>
            <a:r>
              <a:rPr lang="ja-JP" altLang="en-US" sz="1400" dirty="0" smtClean="0"/>
              <a:t>の絶対値は分からない。接地境界層内の乱流強度は</a:t>
            </a:r>
            <a:r>
              <a:rPr lang="en-US" altLang="ja-JP" sz="1400" dirty="0" smtClean="0"/>
              <a:t>DIMM</a:t>
            </a:r>
            <a:r>
              <a:rPr lang="ja-JP" altLang="en-US" sz="1400" dirty="0" smtClean="0"/>
              <a:t>観測から類推し、</a:t>
            </a:r>
            <a:r>
              <a:rPr lang="en-US" altLang="ja-JP" sz="1400" dirty="0" smtClean="0"/>
              <a:t>Snodar</a:t>
            </a:r>
            <a:r>
              <a:rPr lang="ja-JP" altLang="en-US" sz="1400" dirty="0" smtClean="0"/>
              <a:t>の観測からはその高さのみ議論する。</a:t>
            </a:r>
            <a:endParaRPr kumimoji="1" lang="ja-JP" altLang="en-US" sz="1400" dirty="0"/>
          </a:p>
        </p:txBody>
      </p:sp>
      <p:sp>
        <p:nvSpPr>
          <p:cNvPr id="45" name="正方形/長方形 44"/>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3551146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lang="en-US" altLang="ja-JP" b="1" dirty="0" smtClean="0"/>
              <a:t>2</a:t>
            </a:r>
            <a:r>
              <a:rPr kumimoji="1" lang="en-US" altLang="ja-JP" b="1" dirty="0" smtClean="0"/>
              <a:t>. </a:t>
            </a:r>
            <a:r>
              <a:rPr kumimoji="1" lang="ja-JP" altLang="en-US" b="1" dirty="0" smtClean="0"/>
              <a:t>装置（</a:t>
            </a:r>
            <a:r>
              <a:rPr lang="en-US" altLang="ja-JP" b="1" dirty="0" err="1" smtClean="0"/>
              <a:t>Pt</a:t>
            </a:r>
            <a:r>
              <a:rPr lang="ja-JP" altLang="en-US" b="1" dirty="0" smtClean="0"/>
              <a:t>温度計</a:t>
            </a:r>
            <a:r>
              <a:rPr kumimoji="1" lang="ja-JP" altLang="en-US" b="1" dirty="0" smtClean="0"/>
              <a:t>）</a:t>
            </a:r>
            <a:endParaRPr kumimoji="1" lang="ja-JP" altLang="en-US" b="1" dirty="0"/>
          </a:p>
        </p:txBody>
      </p:sp>
      <p:pic>
        <p:nvPicPr>
          <p:cNvPr id="1026" name="Picture 2" descr="C:\Research\D4\2013_07イタリア・シエナ研究会\p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320000" cy="268338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714245" y="1196752"/>
            <a:ext cx="4178235" cy="2585323"/>
          </a:xfrm>
          <a:prstGeom prst="rect">
            <a:avLst/>
          </a:prstGeom>
          <a:noFill/>
        </p:spPr>
        <p:txBody>
          <a:bodyPr wrap="square" rtlCol="0">
            <a:spAutoFit/>
          </a:bodyPr>
          <a:lstStyle/>
          <a:p>
            <a:pPr algn="just"/>
            <a:r>
              <a:rPr lang="en-US" altLang="ja-JP" dirty="0" smtClean="0"/>
              <a:t>IEC 60751</a:t>
            </a:r>
            <a:r>
              <a:rPr lang="ja-JP" altLang="en-US" dirty="0" err="1" smtClean="0"/>
              <a:t>、</a:t>
            </a:r>
            <a:r>
              <a:rPr lang="ja-JP" altLang="en-US" dirty="0" smtClean="0"/>
              <a:t>所謂</a:t>
            </a:r>
            <a:r>
              <a:rPr lang="en-US" altLang="ja-JP" dirty="0" smtClean="0"/>
              <a:t>”Pt100”</a:t>
            </a:r>
            <a:r>
              <a:rPr lang="ja-JP" altLang="en-US" dirty="0" smtClean="0"/>
              <a:t>センサー</a:t>
            </a:r>
            <a:r>
              <a:rPr lang="ja-JP" altLang="en-US" dirty="0"/>
              <a:t>を</a:t>
            </a:r>
            <a:r>
              <a:rPr lang="ja-JP" altLang="en-US" dirty="0" smtClean="0"/>
              <a:t>高さ</a:t>
            </a:r>
            <a:r>
              <a:rPr lang="en-US" altLang="ja-JP" dirty="0" smtClean="0"/>
              <a:t>16m</a:t>
            </a:r>
            <a:r>
              <a:rPr lang="ja-JP" altLang="en-US" dirty="0" smtClean="0"/>
              <a:t>のタワーに取り付けて外気温を測定</a:t>
            </a:r>
            <a:endParaRPr lang="en-US" altLang="ja-JP" dirty="0" smtClean="0"/>
          </a:p>
          <a:p>
            <a:pPr algn="just"/>
            <a:r>
              <a:rPr lang="en-US" altLang="ja-JP" dirty="0" smtClean="0"/>
              <a:t>  -- </a:t>
            </a:r>
            <a:r>
              <a:rPr lang="en-US" altLang="ja-JP" dirty="0"/>
              <a:t>PI; </a:t>
            </a:r>
            <a:r>
              <a:rPr lang="ja-JP" altLang="en-US" dirty="0"/>
              <a:t>栗田健太郎</a:t>
            </a:r>
            <a:r>
              <a:rPr lang="ja-JP" altLang="en-US" dirty="0" smtClean="0"/>
              <a:t>（東北大、</a:t>
            </a:r>
            <a:r>
              <a:rPr lang="en-US" altLang="ja-JP" dirty="0" smtClean="0"/>
              <a:t>2011</a:t>
            </a:r>
            <a:r>
              <a:rPr lang="ja-JP" altLang="en-US" dirty="0" smtClean="0"/>
              <a:t>年度卒）</a:t>
            </a:r>
            <a:endParaRPr lang="en-US" altLang="ja-JP" dirty="0" smtClean="0"/>
          </a:p>
          <a:p>
            <a:pPr algn="just"/>
            <a:r>
              <a:rPr lang="en-US" altLang="ja-JP" dirty="0"/>
              <a:t> </a:t>
            </a:r>
            <a:r>
              <a:rPr lang="en-US" altLang="ja-JP" dirty="0" smtClean="0"/>
              <a:t> -- </a:t>
            </a:r>
            <a:r>
              <a:rPr lang="ja-JP" altLang="en-US" dirty="0" smtClean="0"/>
              <a:t>キーエンス</a:t>
            </a:r>
            <a:r>
              <a:rPr lang="en-US" altLang="ja-JP" dirty="0"/>
              <a:t>TR-V550</a:t>
            </a:r>
            <a:r>
              <a:rPr lang="ja-JP" altLang="en-US" dirty="0"/>
              <a:t>データロガー</a:t>
            </a:r>
            <a:endParaRPr lang="en-US" altLang="ja-JP" dirty="0" smtClean="0"/>
          </a:p>
          <a:p>
            <a:pPr algn="just"/>
            <a:r>
              <a:rPr lang="en-US" altLang="ja-JP" dirty="0"/>
              <a:t> </a:t>
            </a:r>
            <a:r>
              <a:rPr lang="en-US" altLang="ja-JP" dirty="0" smtClean="0"/>
              <a:t> -- </a:t>
            </a:r>
            <a:r>
              <a:rPr lang="ja-JP" altLang="en-US" dirty="0" smtClean="0"/>
              <a:t>自作の二重日除け（アルミ製）</a:t>
            </a:r>
            <a:endParaRPr lang="en-US" altLang="ja-JP" dirty="0" smtClean="0"/>
          </a:p>
          <a:p>
            <a:pPr algn="just"/>
            <a:r>
              <a:rPr lang="en-US" altLang="ja-JP" dirty="0" smtClean="0"/>
              <a:t>  -- 2011</a:t>
            </a:r>
            <a:r>
              <a:rPr lang="ja-JP" altLang="en-US" dirty="0" smtClean="0"/>
              <a:t>年</a:t>
            </a:r>
            <a:r>
              <a:rPr lang="en-US" altLang="ja-JP" dirty="0" smtClean="0"/>
              <a:t>1</a:t>
            </a:r>
            <a:r>
              <a:rPr lang="ja-JP" altLang="en-US" dirty="0" smtClean="0"/>
              <a:t>月にドームふじ基地に設置</a:t>
            </a:r>
            <a:endParaRPr lang="en-US" altLang="ja-JP" dirty="0"/>
          </a:p>
          <a:p>
            <a:pPr algn="just"/>
            <a:r>
              <a:rPr lang="en-US" altLang="ja-JP" dirty="0" smtClean="0"/>
              <a:t>  -- </a:t>
            </a:r>
            <a:r>
              <a:rPr lang="ja-JP" altLang="en-US" dirty="0" smtClean="0"/>
              <a:t>観測期間   </a:t>
            </a:r>
            <a:r>
              <a:rPr lang="en-US" altLang="ja-JP" dirty="0" smtClean="0"/>
              <a:t>1</a:t>
            </a:r>
            <a:r>
              <a:rPr lang="ja-JP" altLang="en-US" dirty="0" smtClean="0"/>
              <a:t>月</a:t>
            </a:r>
            <a:r>
              <a:rPr lang="en-US" altLang="ja-JP" dirty="0" smtClean="0"/>
              <a:t>21</a:t>
            </a:r>
            <a:r>
              <a:rPr lang="ja-JP" altLang="en-US" dirty="0" smtClean="0"/>
              <a:t>日～</a:t>
            </a:r>
            <a:r>
              <a:rPr lang="en-US" altLang="ja-JP" dirty="0"/>
              <a:t>7</a:t>
            </a:r>
            <a:r>
              <a:rPr lang="ja-JP" altLang="en-US" dirty="0" smtClean="0"/>
              <a:t>月</a:t>
            </a:r>
            <a:r>
              <a:rPr lang="en-US" altLang="ja-JP" dirty="0"/>
              <a:t>4</a:t>
            </a:r>
            <a:r>
              <a:rPr lang="ja-JP" altLang="en-US" dirty="0" smtClean="0"/>
              <a:t>日</a:t>
            </a:r>
            <a:endParaRPr lang="en-US" altLang="ja-JP" dirty="0" smtClean="0"/>
          </a:p>
          <a:p>
            <a:pPr algn="just"/>
            <a:r>
              <a:rPr lang="en-US" altLang="ja-JP" dirty="0" smtClean="0"/>
              <a:t>  </a:t>
            </a:r>
            <a:r>
              <a:rPr lang="en-US" altLang="ja-JP" dirty="0" smtClean="0">
                <a:solidFill>
                  <a:srgbClr val="0070C0"/>
                </a:solidFill>
              </a:rPr>
              <a:t>-- </a:t>
            </a:r>
            <a:r>
              <a:rPr lang="ja-JP" altLang="en-US" dirty="0">
                <a:solidFill>
                  <a:srgbClr val="0070C0"/>
                </a:solidFill>
              </a:rPr>
              <a:t>雪面高さ     </a:t>
            </a:r>
            <a:r>
              <a:rPr lang="en-US" altLang="ja-JP" dirty="0">
                <a:solidFill>
                  <a:srgbClr val="0070C0"/>
                </a:solidFill>
              </a:rPr>
              <a:t>0.3m, 9.5m, 12m, 15.8m</a:t>
            </a:r>
          </a:p>
          <a:p>
            <a:pPr algn="just"/>
            <a:r>
              <a:rPr lang="en-US" altLang="ja-JP" dirty="0" smtClean="0"/>
              <a:t>  -- </a:t>
            </a:r>
            <a:r>
              <a:rPr lang="ja-JP" altLang="en-US" dirty="0"/>
              <a:t>測定頻度   </a:t>
            </a:r>
            <a:r>
              <a:rPr lang="en-US" altLang="ja-JP" dirty="0"/>
              <a:t>2</a:t>
            </a:r>
            <a:r>
              <a:rPr lang="ja-JP" altLang="en-US" dirty="0" smtClean="0"/>
              <a:t>分毎に</a:t>
            </a:r>
            <a:r>
              <a:rPr lang="en-US" altLang="ja-JP" dirty="0" smtClean="0"/>
              <a:t>1</a:t>
            </a:r>
            <a:r>
              <a:rPr lang="ja-JP" altLang="en-US" dirty="0" smtClean="0"/>
              <a:t>回</a:t>
            </a:r>
            <a:endParaRPr lang="en-US" altLang="ja-JP" dirty="0"/>
          </a:p>
        </p:txBody>
      </p:sp>
      <p:sp>
        <p:nvSpPr>
          <p:cNvPr id="9" name="テキスト ボックス 8"/>
          <p:cNvSpPr txBox="1"/>
          <p:nvPr/>
        </p:nvSpPr>
        <p:spPr>
          <a:xfrm>
            <a:off x="214730" y="4172729"/>
            <a:ext cx="4439545" cy="738664"/>
          </a:xfrm>
          <a:prstGeom prst="rect">
            <a:avLst/>
          </a:prstGeom>
          <a:noFill/>
        </p:spPr>
        <p:txBody>
          <a:bodyPr wrap="square" rtlCol="0">
            <a:spAutoFit/>
          </a:bodyPr>
          <a:lstStyle/>
          <a:p>
            <a:r>
              <a:rPr kumimoji="1" lang="ja-JP" altLang="en-US" sz="1400" dirty="0" smtClean="0"/>
              <a:t>ドームふじ基地に設置した</a:t>
            </a:r>
            <a:r>
              <a:rPr kumimoji="1" lang="en-US" altLang="ja-JP" sz="1400" dirty="0" smtClean="0"/>
              <a:t>16m</a:t>
            </a:r>
            <a:r>
              <a:rPr kumimoji="1" lang="ja-JP" altLang="en-US" sz="1400" dirty="0" smtClean="0"/>
              <a:t>気象タワー（左）</a:t>
            </a:r>
            <a:r>
              <a:rPr lang="ja-JP" altLang="en-US" sz="1400" dirty="0" smtClean="0"/>
              <a:t>。</a:t>
            </a:r>
            <a:r>
              <a:rPr lang="en-US" altLang="ja-JP" sz="1400" dirty="0" err="1" smtClean="0"/>
              <a:t>Pt</a:t>
            </a:r>
            <a:r>
              <a:rPr lang="ja-JP" altLang="en-US" sz="1400" dirty="0" smtClean="0"/>
              <a:t>温度計（右）はアルミ製の自作の二重日除けで囲んだ。高さ</a:t>
            </a:r>
            <a:r>
              <a:rPr lang="en-US" altLang="ja-JP" sz="1400" dirty="0" smtClean="0"/>
              <a:t>0.3m, 9.5m, 12m, 15.8m </a:t>
            </a:r>
            <a:r>
              <a:rPr lang="ja-JP" altLang="en-US" sz="1400" dirty="0" smtClean="0"/>
              <a:t>で測定に成功した。</a:t>
            </a:r>
            <a:endParaRPr kumimoji="1" lang="ja-JP" altLang="en-US" sz="1400" dirty="0"/>
          </a:p>
        </p:txBody>
      </p:sp>
      <p:sp>
        <p:nvSpPr>
          <p:cNvPr id="2" name="テキスト ボックス 1"/>
          <p:cNvSpPr txBox="1"/>
          <p:nvPr/>
        </p:nvSpPr>
        <p:spPr>
          <a:xfrm>
            <a:off x="502771" y="5196577"/>
            <a:ext cx="4385784" cy="1415772"/>
          </a:xfrm>
          <a:prstGeom prst="rect">
            <a:avLst/>
          </a:prstGeom>
          <a:noFill/>
        </p:spPr>
        <p:txBody>
          <a:bodyPr wrap="square" rtlCol="0">
            <a:spAutoFit/>
          </a:bodyPr>
          <a:lstStyle/>
          <a:p>
            <a:r>
              <a:rPr kumimoji="1" lang="en-US" altLang="ja-JP" dirty="0" smtClean="0"/>
              <a:t>Snoda</a:t>
            </a:r>
            <a:r>
              <a:rPr lang="en-US" altLang="ja-JP" dirty="0" smtClean="0"/>
              <a:t>r</a:t>
            </a:r>
            <a:r>
              <a:rPr lang="ja-JP" altLang="en-US" dirty="0" smtClean="0"/>
              <a:t>及び</a:t>
            </a:r>
            <a:r>
              <a:rPr kumimoji="1" lang="en-US" altLang="ja-JP" dirty="0" err="1" smtClean="0"/>
              <a:t>Pt</a:t>
            </a:r>
            <a:r>
              <a:rPr kumimoji="1" lang="ja-JP" altLang="en-US" dirty="0" smtClean="0"/>
              <a:t>温度計の観測では、</a:t>
            </a:r>
            <a:r>
              <a:rPr kumimoji="1" lang="en-US" altLang="ja-JP" dirty="0" smtClean="0"/>
              <a:t>PLATO-F</a:t>
            </a:r>
            <a:r>
              <a:rPr kumimoji="1" lang="ja-JP" altLang="en-US" dirty="0" err="1" smtClean="0"/>
              <a:t>の提</a:t>
            </a:r>
            <a:r>
              <a:rPr kumimoji="1" lang="ja-JP" altLang="en-US" dirty="0" smtClean="0"/>
              <a:t>供する</a:t>
            </a:r>
            <a:r>
              <a:rPr kumimoji="1" lang="en-US" altLang="ja-JP" dirty="0" smtClean="0"/>
              <a:t>1kW</a:t>
            </a:r>
            <a:r>
              <a:rPr kumimoji="1" lang="ja-JP" altLang="en-US" dirty="0" smtClean="0"/>
              <a:t>の電力と</a:t>
            </a:r>
            <a:r>
              <a:rPr kumimoji="1" lang="en-US" altLang="ja-JP" dirty="0" smtClean="0"/>
              <a:t>128kbps</a:t>
            </a:r>
            <a:r>
              <a:rPr kumimoji="1" lang="ja-JP" altLang="en-US" dirty="0" smtClean="0"/>
              <a:t>のイリジウム衛星通信のインフラを使用した。</a:t>
            </a:r>
            <a:endParaRPr kumimoji="1" lang="en-US" altLang="ja-JP" dirty="0" smtClean="0"/>
          </a:p>
          <a:p>
            <a:r>
              <a:rPr lang="en-US" altLang="ja-JP" dirty="0" smtClean="0"/>
              <a:t>PI; M. C. B. Ashley (UNSW)</a:t>
            </a:r>
          </a:p>
          <a:p>
            <a:pPr algn="r"/>
            <a:r>
              <a:rPr kumimoji="1" lang="en-US" altLang="ja-JP" sz="1400" dirty="0" smtClean="0"/>
              <a:t>Ashley et al. (2010)</a:t>
            </a:r>
            <a:endParaRPr kumimoji="1" lang="ja-JP" alt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940" t="22321" r="8097" b="38978"/>
          <a:stretch/>
        </p:blipFill>
        <p:spPr bwMode="auto">
          <a:xfrm>
            <a:off x="5324448" y="4003482"/>
            <a:ext cx="3240000" cy="19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004048" y="6002124"/>
            <a:ext cx="3888432" cy="523220"/>
          </a:xfrm>
          <a:prstGeom prst="rect">
            <a:avLst/>
          </a:prstGeom>
        </p:spPr>
        <p:txBody>
          <a:bodyPr wrap="square">
            <a:spAutoFit/>
          </a:bodyPr>
          <a:lstStyle/>
          <a:p>
            <a:r>
              <a:rPr lang="en-US" altLang="ja-JP" sz="1400" dirty="0" smtClean="0"/>
              <a:t>PLATO-F</a:t>
            </a:r>
            <a:r>
              <a:rPr lang="ja-JP" altLang="en-US" sz="1400" dirty="0" smtClean="0"/>
              <a:t>装置モジュール（黄）と太陽パネル、エンジンモジュール（緑）</a:t>
            </a:r>
            <a:endParaRPr lang="ja-JP" altLang="en-US" sz="1400" dirty="0"/>
          </a:p>
        </p:txBody>
      </p:sp>
      <p:sp>
        <p:nvSpPr>
          <p:cNvPr id="12" name="正方形/長方形 11"/>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361546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3. </a:t>
            </a:r>
            <a:r>
              <a:rPr kumimoji="1" lang="ja-JP" altLang="en-US" b="1" dirty="0" smtClean="0"/>
              <a:t>結果（</a:t>
            </a:r>
            <a:r>
              <a:rPr kumimoji="1" lang="en-US" altLang="ja-JP" b="1" dirty="0" err="1" smtClean="0"/>
              <a:t>Sodar</a:t>
            </a:r>
            <a:r>
              <a:rPr kumimoji="1" lang="ja-JP" altLang="en-US" b="1" dirty="0" smtClean="0"/>
              <a:t>）</a:t>
            </a:r>
            <a:endParaRPr kumimoji="1" lang="ja-JP" altLang="en-US" b="1" dirty="0"/>
          </a:p>
        </p:txBody>
      </p:sp>
      <p:sp>
        <p:nvSpPr>
          <p:cNvPr id="2" name="テキスト ボックス 1"/>
          <p:cNvSpPr txBox="1"/>
          <p:nvPr/>
        </p:nvSpPr>
        <p:spPr>
          <a:xfrm>
            <a:off x="5242181" y="1124744"/>
            <a:ext cx="3650299" cy="923330"/>
          </a:xfrm>
          <a:prstGeom prst="rect">
            <a:avLst/>
          </a:prstGeom>
          <a:noFill/>
        </p:spPr>
        <p:txBody>
          <a:bodyPr wrap="square" rtlCol="0">
            <a:spAutoFit/>
          </a:bodyPr>
          <a:lstStyle/>
          <a:p>
            <a:r>
              <a:rPr lang="ja-JP" altLang="en-US" dirty="0" smtClean="0"/>
              <a:t>「接地</a:t>
            </a:r>
            <a:r>
              <a:rPr lang="ja-JP" altLang="en-US" dirty="0"/>
              <a:t>境界層</a:t>
            </a:r>
            <a:r>
              <a:rPr lang="ja-JP" altLang="en-US" dirty="0" smtClean="0"/>
              <a:t>の</a:t>
            </a:r>
            <a:r>
              <a:rPr kumimoji="1" lang="ja-JP" altLang="en-US" dirty="0" smtClean="0"/>
              <a:t>高さ」は</a:t>
            </a:r>
            <a:r>
              <a:rPr kumimoji="1" lang="en-US" altLang="ja-JP" dirty="0" smtClean="0"/>
              <a:t>Bonner et al. (2010a)</a:t>
            </a:r>
            <a:r>
              <a:rPr kumimoji="1" lang="ja-JP" altLang="en-US" dirty="0" smtClean="0"/>
              <a:t>に従って定義。</a:t>
            </a:r>
            <a:endParaRPr kumimoji="1" lang="en-US" altLang="ja-JP" dirty="0" smtClean="0"/>
          </a:p>
          <a:p>
            <a:endParaRPr kumimoji="1" lang="ja-JP" altLang="en-US"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634" t="36358" r="45933" b="39463"/>
          <a:stretch/>
        </p:blipFill>
        <p:spPr bwMode="auto">
          <a:xfrm>
            <a:off x="5102365" y="1969749"/>
            <a:ext cx="3987043" cy="138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636993" y="3573016"/>
            <a:ext cx="2917786" cy="369332"/>
          </a:xfrm>
          <a:prstGeom prst="rect">
            <a:avLst/>
          </a:prstGeom>
          <a:noFill/>
          <a:ln>
            <a:solidFill>
              <a:schemeClr val="tx1"/>
            </a:solidFill>
          </a:ln>
        </p:spPr>
        <p:txBody>
          <a:bodyPr wrap="none" rtlCol="0">
            <a:spAutoFit/>
          </a:bodyPr>
          <a:lstStyle/>
          <a:p>
            <a:r>
              <a:rPr kumimoji="1" lang="ja-JP" altLang="en-US" dirty="0" smtClean="0"/>
              <a:t>平均 </a:t>
            </a:r>
            <a:r>
              <a:rPr kumimoji="1" lang="en-US" altLang="ja-JP" dirty="0" smtClean="0"/>
              <a:t>21.3 m</a:t>
            </a:r>
            <a:r>
              <a:rPr kumimoji="1" lang="ja-JP" altLang="en-US" dirty="0" err="1" smtClean="0"/>
              <a:t>、</a:t>
            </a:r>
            <a:r>
              <a:rPr kumimoji="1" lang="en-US" altLang="ja-JP" dirty="0" smtClean="0"/>
              <a:t>Median 17.1 m</a:t>
            </a:r>
            <a:endParaRPr kumimoji="1" lang="ja-JP" altLang="en-US" dirty="0"/>
          </a:p>
        </p:txBody>
      </p:sp>
      <p:sp>
        <p:nvSpPr>
          <p:cNvPr id="4" name="テキスト ボックス 3"/>
          <p:cNvSpPr txBox="1"/>
          <p:nvPr/>
        </p:nvSpPr>
        <p:spPr>
          <a:xfrm>
            <a:off x="2051223" y="4081471"/>
            <a:ext cx="1609736" cy="369332"/>
          </a:xfrm>
          <a:prstGeom prst="rect">
            <a:avLst/>
          </a:prstGeom>
          <a:solidFill>
            <a:srgbClr val="FF0000"/>
          </a:solidFill>
          <a:ln>
            <a:solidFill>
              <a:schemeClr val="tx1"/>
            </a:solidFill>
          </a:ln>
        </p:spPr>
        <p:txBody>
          <a:bodyPr wrap="none" rtlCol="0">
            <a:spAutoFit/>
          </a:bodyPr>
          <a:lstStyle/>
          <a:p>
            <a:r>
              <a:rPr kumimoji="1" lang="ja-JP" altLang="en-US" b="1" dirty="0" smtClean="0">
                <a:solidFill>
                  <a:schemeClr val="bg1"/>
                </a:solidFill>
              </a:rPr>
              <a:t>図、作り直し！</a:t>
            </a:r>
            <a:endParaRPr kumimoji="1" lang="ja-JP" altLang="en-US" b="1"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54" t="17334" r="42033" b="10000"/>
          <a:stretch/>
        </p:blipFill>
        <p:spPr bwMode="auto">
          <a:xfrm>
            <a:off x="35496" y="1320801"/>
            <a:ext cx="5040000" cy="518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973" t="35649" r="35341" b="18945"/>
          <a:stretch/>
        </p:blipFill>
        <p:spPr bwMode="auto">
          <a:xfrm>
            <a:off x="5292480" y="4409068"/>
            <a:ext cx="3600000" cy="2188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2085075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360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p:cNvSpPr>
            <a:spLocks noGrp="1"/>
          </p:cNvSpPr>
          <p:nvPr>
            <p:ph type="title"/>
          </p:nvPr>
        </p:nvSpPr>
        <p:spPr>
          <a:xfrm>
            <a:off x="457200" y="413792"/>
            <a:ext cx="8229600" cy="1143000"/>
          </a:xfrm>
        </p:spPr>
        <p:txBody>
          <a:bodyPr>
            <a:normAutofit/>
          </a:bodyPr>
          <a:lstStyle/>
          <a:p>
            <a:pPr algn="l"/>
            <a:r>
              <a:rPr kumimoji="1" lang="en-US" altLang="ja-JP" b="1" dirty="0" smtClean="0"/>
              <a:t>3. </a:t>
            </a:r>
            <a:r>
              <a:rPr kumimoji="1" lang="ja-JP" altLang="en-US" b="1" dirty="0" smtClean="0"/>
              <a:t>結果（</a:t>
            </a:r>
            <a:r>
              <a:rPr kumimoji="1" lang="en-US" altLang="ja-JP" b="1" dirty="0" err="1" smtClean="0"/>
              <a:t>Pt</a:t>
            </a:r>
            <a:r>
              <a:rPr kumimoji="1" lang="ja-JP" altLang="en-US" b="1" dirty="0" smtClean="0"/>
              <a:t>温度計）</a:t>
            </a:r>
            <a:endParaRPr kumimoji="1" lang="ja-JP" altLang="en-US" b="1" dirty="0"/>
          </a:p>
        </p:txBody>
      </p:sp>
      <p:pic>
        <p:nvPicPr>
          <p:cNvPr id="8" name="Picture 4" descr="C:\Research\D4\2013_07イタリア・シエナ研究会\pt_timeseries3.jpg"/>
          <p:cNvPicPr>
            <a:picLocks noChangeAspect="1" noChangeArrowheads="1"/>
          </p:cNvPicPr>
          <p:nvPr/>
        </p:nvPicPr>
        <p:blipFill rotWithShape="1">
          <a:blip r:embed="rId2">
            <a:extLst>
              <a:ext uri="{28A0092B-C50C-407E-A947-70E740481C1C}">
                <a14:useLocalDpi xmlns:a14="http://schemas.microsoft.com/office/drawing/2010/main" val="0"/>
              </a:ext>
            </a:extLst>
          </a:blip>
          <a:srcRect t="87009" b="826"/>
          <a:stretch/>
        </p:blipFill>
        <p:spPr bwMode="auto">
          <a:xfrm>
            <a:off x="108344" y="5178087"/>
            <a:ext cx="6840000" cy="3391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search\D4\2013_07イタリア・シエナ研究会\pt_timeseries3.jpg"/>
          <p:cNvPicPr>
            <a:picLocks noChangeAspect="1" noChangeArrowheads="1"/>
          </p:cNvPicPr>
          <p:nvPr/>
        </p:nvPicPr>
        <p:blipFill rotWithShape="1">
          <a:blip r:embed="rId2">
            <a:extLst>
              <a:ext uri="{28A0092B-C50C-407E-A947-70E740481C1C}">
                <a14:useLocalDpi xmlns:a14="http://schemas.microsoft.com/office/drawing/2010/main" val="0"/>
              </a:ext>
            </a:extLst>
          </a:blip>
          <a:srcRect b="58393"/>
          <a:stretch/>
        </p:blipFill>
        <p:spPr bwMode="auto">
          <a:xfrm>
            <a:off x="108344" y="4100250"/>
            <a:ext cx="6840000" cy="115989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107504" y="2732258"/>
            <a:ext cx="6840000" cy="1440000"/>
            <a:chOff x="107504" y="3284984"/>
            <a:chExt cx="7560000" cy="1695902"/>
          </a:xfrm>
        </p:grpSpPr>
        <p:pic>
          <p:nvPicPr>
            <p:cNvPr id="11" name="Picture 3" descr="C:\Research\D4\2013_07イタリア・シエナ研究会\pt_timeseries2.jpg"/>
            <p:cNvPicPr>
              <a:picLocks noChangeAspect="1" noChangeArrowheads="1"/>
            </p:cNvPicPr>
            <p:nvPr/>
          </p:nvPicPr>
          <p:blipFill rotWithShape="1">
            <a:blip r:embed="rId3">
              <a:extLst>
                <a:ext uri="{28A0092B-C50C-407E-A947-70E740481C1C}">
                  <a14:useLocalDpi xmlns:a14="http://schemas.microsoft.com/office/drawing/2010/main" val="0"/>
                </a:ext>
              </a:extLst>
            </a:blip>
            <a:srcRect t="85504"/>
            <a:stretch/>
          </p:blipFill>
          <p:spPr bwMode="auto">
            <a:xfrm>
              <a:off x="107504" y="4499723"/>
              <a:ext cx="7560000" cy="481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Research\D4\2013_07イタリア・シエナ研究会\pt_timeseries2.jpg"/>
            <p:cNvPicPr>
              <a:picLocks noChangeAspect="1" noChangeArrowheads="1"/>
            </p:cNvPicPr>
            <p:nvPr/>
          </p:nvPicPr>
          <p:blipFill rotWithShape="1">
            <a:blip r:embed="rId3">
              <a:extLst>
                <a:ext uri="{28A0092B-C50C-407E-A947-70E740481C1C}">
                  <a14:useLocalDpi xmlns:a14="http://schemas.microsoft.com/office/drawing/2010/main" val="0"/>
                </a:ext>
              </a:extLst>
            </a:blip>
            <a:srcRect b="58393"/>
            <a:stretch/>
          </p:blipFill>
          <p:spPr bwMode="auto">
            <a:xfrm>
              <a:off x="107504" y="3284984"/>
              <a:ext cx="7560000" cy="13810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p:nvGrpSpPr>
        <p:grpSpPr>
          <a:xfrm>
            <a:off x="107504" y="1291938"/>
            <a:ext cx="6840000" cy="1440000"/>
            <a:chOff x="107504" y="1628800"/>
            <a:chExt cx="7560000" cy="1694397"/>
          </a:xfrm>
        </p:grpSpPr>
        <p:pic>
          <p:nvPicPr>
            <p:cNvPr id="14" name="Picture 2" descr="C:\Research\D4\2013_07イタリア・シエナ研究会\pt_timeseries1.jpg"/>
            <p:cNvPicPr>
              <a:picLocks noChangeAspect="1" noChangeArrowheads="1"/>
            </p:cNvPicPr>
            <p:nvPr/>
          </p:nvPicPr>
          <p:blipFill rotWithShape="1">
            <a:blip r:embed="rId4">
              <a:extLst>
                <a:ext uri="{28A0092B-C50C-407E-A947-70E740481C1C}">
                  <a14:useLocalDpi xmlns:a14="http://schemas.microsoft.com/office/drawing/2010/main" val="0"/>
                </a:ext>
              </a:extLst>
            </a:blip>
            <a:srcRect t="85833"/>
            <a:stretch/>
          </p:blipFill>
          <p:spPr bwMode="auto">
            <a:xfrm>
              <a:off x="107504" y="2852936"/>
              <a:ext cx="7560000" cy="4702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Research\D4\2013_07イタリア・シエナ研究会\pt_timeseries1.jpg"/>
            <p:cNvPicPr>
              <a:picLocks noChangeAspect="1" noChangeArrowheads="1"/>
            </p:cNvPicPr>
            <p:nvPr/>
          </p:nvPicPr>
          <p:blipFill rotWithShape="1">
            <a:blip r:embed="rId4">
              <a:extLst>
                <a:ext uri="{28A0092B-C50C-407E-A947-70E740481C1C}">
                  <a14:useLocalDpi xmlns:a14="http://schemas.microsoft.com/office/drawing/2010/main" val="0"/>
                </a:ext>
              </a:extLst>
            </a:blip>
            <a:srcRect b="58370"/>
            <a:stretch/>
          </p:blipFill>
          <p:spPr bwMode="auto">
            <a:xfrm>
              <a:off x="107504" y="1628800"/>
              <a:ext cx="7560000" cy="13818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 name="直線矢印コネクタ 19"/>
          <p:cNvCxnSpPr/>
          <p:nvPr/>
        </p:nvCxnSpPr>
        <p:spPr>
          <a:xfrm>
            <a:off x="2646981" y="2084026"/>
            <a:ext cx="2645099" cy="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552517" y="1890623"/>
            <a:ext cx="1574470" cy="523220"/>
          </a:xfrm>
          <a:prstGeom prst="rect">
            <a:avLst/>
          </a:prstGeom>
          <a:noFill/>
        </p:spPr>
        <p:txBody>
          <a:bodyPr wrap="none" rtlCol="0">
            <a:spAutoFit/>
          </a:bodyPr>
          <a:lstStyle/>
          <a:p>
            <a:r>
              <a:rPr lang="ja-JP" altLang="en-US" sz="1400" b="1" dirty="0" smtClean="0">
                <a:solidFill>
                  <a:srgbClr val="FF0000"/>
                </a:solidFill>
              </a:rPr>
              <a:t>白夜</a:t>
            </a:r>
            <a:endParaRPr lang="en-US" altLang="ja-JP" sz="1400" b="1" dirty="0" smtClean="0">
              <a:solidFill>
                <a:srgbClr val="FF0000"/>
              </a:solidFill>
            </a:endParaRPr>
          </a:p>
          <a:p>
            <a:r>
              <a:rPr kumimoji="1" lang="ja-JP" altLang="en-US" sz="1400" b="1" dirty="0" smtClean="0">
                <a:solidFill>
                  <a:srgbClr val="FF0000"/>
                </a:solidFill>
              </a:rPr>
              <a:t>（太陽が沈まない）</a:t>
            </a:r>
            <a:endParaRPr kumimoji="1" lang="ja-JP" altLang="en-US" sz="1400" b="1" dirty="0">
              <a:solidFill>
                <a:srgbClr val="FF0000"/>
              </a:solidFill>
            </a:endParaRPr>
          </a:p>
        </p:txBody>
      </p:sp>
      <p:cxnSp>
        <p:nvCxnSpPr>
          <p:cNvPr id="23" name="直線矢印コネクタ 22"/>
          <p:cNvCxnSpPr/>
          <p:nvPr/>
        </p:nvCxnSpPr>
        <p:spPr>
          <a:xfrm flipH="1">
            <a:off x="6156256" y="2948122"/>
            <a:ext cx="792088" cy="0"/>
          </a:xfrm>
          <a:prstGeom prst="straightConnector1">
            <a:avLst/>
          </a:prstGeom>
          <a:ln w="3810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920190" y="4172258"/>
            <a:ext cx="1558440" cy="523220"/>
          </a:xfrm>
          <a:prstGeom prst="rect">
            <a:avLst/>
          </a:prstGeom>
          <a:noFill/>
        </p:spPr>
        <p:txBody>
          <a:bodyPr wrap="none" rtlCol="0">
            <a:spAutoFit/>
          </a:bodyPr>
          <a:lstStyle/>
          <a:p>
            <a:r>
              <a:rPr lang="ja-JP" altLang="en-US" sz="1400" b="1" dirty="0">
                <a:solidFill>
                  <a:srgbClr val="0070C0"/>
                </a:solidFill>
              </a:rPr>
              <a:t>極</a:t>
            </a:r>
            <a:r>
              <a:rPr lang="ja-JP" altLang="en-US" sz="1400" b="1" dirty="0" smtClean="0">
                <a:solidFill>
                  <a:srgbClr val="0070C0"/>
                </a:solidFill>
              </a:rPr>
              <a:t>夜</a:t>
            </a:r>
            <a:endParaRPr lang="en-US" altLang="ja-JP" sz="1400" b="1" dirty="0" smtClean="0">
              <a:solidFill>
                <a:srgbClr val="0070C0"/>
              </a:solidFill>
            </a:endParaRPr>
          </a:p>
          <a:p>
            <a:r>
              <a:rPr kumimoji="1" lang="ja-JP" altLang="en-US" sz="1400" b="1" dirty="0" smtClean="0">
                <a:solidFill>
                  <a:srgbClr val="0070C0"/>
                </a:solidFill>
              </a:rPr>
              <a:t>（太陽が昇らない）</a:t>
            </a:r>
            <a:endParaRPr kumimoji="1" lang="ja-JP" altLang="en-US" sz="1400" b="1" dirty="0">
              <a:solidFill>
                <a:srgbClr val="0070C0"/>
              </a:solidFill>
            </a:endParaRPr>
          </a:p>
        </p:txBody>
      </p:sp>
      <p:cxnSp>
        <p:nvCxnSpPr>
          <p:cNvPr id="26" name="直線矢印コネクタ 25"/>
          <p:cNvCxnSpPr/>
          <p:nvPr/>
        </p:nvCxnSpPr>
        <p:spPr>
          <a:xfrm>
            <a:off x="539552" y="4388282"/>
            <a:ext cx="6336704" cy="0"/>
          </a:xfrm>
          <a:prstGeom prst="straightConnector1">
            <a:avLst/>
          </a:prstGeom>
          <a:ln w="38100">
            <a:solidFill>
              <a:srgbClr val="0070C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08304" y="1389082"/>
            <a:ext cx="1364476" cy="1077218"/>
          </a:xfrm>
          <a:prstGeom prst="rect">
            <a:avLst/>
          </a:prstGeom>
          <a:noFill/>
          <a:ln>
            <a:solidFill>
              <a:schemeClr val="tx1"/>
            </a:solidFill>
          </a:ln>
        </p:spPr>
        <p:txBody>
          <a:bodyPr wrap="none" rtlCol="0">
            <a:spAutoFit/>
          </a:bodyPr>
          <a:lstStyle/>
          <a:p>
            <a:r>
              <a:rPr lang="ja-JP" altLang="en-US" sz="1600" dirty="0" smtClean="0">
                <a:solidFill>
                  <a:srgbClr val="FF0000"/>
                </a:solidFill>
              </a:rPr>
              <a:t>赤</a:t>
            </a:r>
            <a:r>
              <a:rPr lang="en-US" altLang="ja-JP" sz="1600" dirty="0" smtClean="0">
                <a:solidFill>
                  <a:srgbClr val="FF0000"/>
                </a:solidFill>
              </a:rPr>
              <a:t>× – 0.3 m</a:t>
            </a:r>
          </a:p>
          <a:p>
            <a:r>
              <a:rPr lang="ja-JP" altLang="en-US" sz="1600" dirty="0" smtClean="0">
                <a:solidFill>
                  <a:srgbClr val="0070C0"/>
                </a:solidFill>
              </a:rPr>
              <a:t>青□</a:t>
            </a:r>
            <a:r>
              <a:rPr lang="en-US" altLang="ja-JP" sz="1600" dirty="0" smtClean="0">
                <a:solidFill>
                  <a:srgbClr val="0070C0"/>
                </a:solidFill>
              </a:rPr>
              <a:t> – 9.5 m</a:t>
            </a:r>
          </a:p>
          <a:p>
            <a:r>
              <a:rPr lang="ja-JP" altLang="en-US" sz="1600" dirty="0" smtClean="0">
                <a:solidFill>
                  <a:srgbClr val="00B050"/>
                </a:solidFill>
              </a:rPr>
              <a:t>緑○</a:t>
            </a:r>
            <a:r>
              <a:rPr lang="en-US" altLang="ja-JP" sz="1600" dirty="0" smtClean="0">
                <a:solidFill>
                  <a:srgbClr val="00B050"/>
                </a:solidFill>
              </a:rPr>
              <a:t> – 12 m</a:t>
            </a:r>
          </a:p>
          <a:p>
            <a:r>
              <a:rPr lang="ja-JP" altLang="en-US" sz="1600" dirty="0" smtClean="0"/>
              <a:t>黒△</a:t>
            </a:r>
            <a:r>
              <a:rPr lang="en-US" altLang="ja-JP" sz="1600" dirty="0" smtClean="0"/>
              <a:t> – 15.8 m</a:t>
            </a:r>
          </a:p>
        </p:txBody>
      </p:sp>
      <p:sp>
        <p:nvSpPr>
          <p:cNvPr id="2" name="テキスト ボックス 1"/>
          <p:cNvSpPr txBox="1"/>
          <p:nvPr/>
        </p:nvSpPr>
        <p:spPr>
          <a:xfrm>
            <a:off x="1544934" y="5766355"/>
            <a:ext cx="5907386" cy="830997"/>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白夜期</a:t>
            </a:r>
            <a:r>
              <a:rPr lang="ja-JP" altLang="en-US" sz="2400" dirty="0" smtClean="0"/>
              <a:t>に</a:t>
            </a:r>
            <a:r>
              <a:rPr kumimoji="1" lang="ja-JP" altLang="en-US" sz="2400" dirty="0" smtClean="0"/>
              <a:t>日変化　</a:t>
            </a:r>
            <a:r>
              <a:rPr lang="en-US" altLang="ja-JP" sz="2400" dirty="0" smtClean="0">
                <a:sym typeface="Wingdings" panose="05000000000000000000" pitchFamily="2" charset="2"/>
              </a:rPr>
              <a:t></a:t>
            </a:r>
            <a:r>
              <a:rPr lang="ja-JP" altLang="en-US" sz="2400" dirty="0" smtClean="0">
                <a:sym typeface="Wingdings" panose="05000000000000000000" pitchFamily="2" charset="2"/>
              </a:rPr>
              <a:t>　</a:t>
            </a:r>
            <a:r>
              <a:rPr kumimoji="1" lang="ja-JP" altLang="en-US" sz="2400" dirty="0" smtClean="0"/>
              <a:t>太陽による影響</a:t>
            </a:r>
            <a:endParaRPr kumimoji="1" lang="en-US" altLang="ja-JP" sz="2400" dirty="0" smtClean="0"/>
          </a:p>
          <a:p>
            <a:pPr marL="342900" indent="-342900">
              <a:buFont typeface="Wingdings" panose="05000000000000000000" pitchFamily="2" charset="2"/>
              <a:buChar char="p"/>
            </a:pPr>
            <a:r>
              <a:rPr lang="ja-JP" altLang="en-US" sz="2400" dirty="0" smtClean="0"/>
              <a:t>雪面</a:t>
            </a:r>
            <a:r>
              <a:rPr lang="en-US" altLang="ja-JP" sz="2400" dirty="0" smtClean="0"/>
              <a:t>0.3m</a:t>
            </a:r>
            <a:r>
              <a:rPr lang="ja-JP" altLang="en-US" sz="2400" dirty="0" smtClean="0"/>
              <a:t>のみ低温　</a:t>
            </a:r>
            <a:r>
              <a:rPr lang="en-US" altLang="ja-JP" sz="2400" dirty="0" smtClean="0">
                <a:sym typeface="Wingdings" panose="05000000000000000000" pitchFamily="2" charset="2"/>
              </a:rPr>
              <a:t></a:t>
            </a:r>
            <a:r>
              <a:rPr lang="ja-JP" altLang="en-US" sz="2400" dirty="0" smtClean="0">
                <a:sym typeface="Wingdings" panose="05000000000000000000" pitchFamily="2" charset="2"/>
              </a:rPr>
              <a:t>　放射冷却が発達</a:t>
            </a:r>
            <a:endParaRPr kumimoji="1" lang="ja-JP" altLang="en-US" sz="2400" dirty="0"/>
          </a:p>
        </p:txBody>
      </p:sp>
      <p:sp>
        <p:nvSpPr>
          <p:cNvPr id="28" name="正方形/長方形 27"/>
          <p:cNvSpPr/>
          <p:nvPr/>
        </p:nvSpPr>
        <p:spPr>
          <a:xfrm>
            <a:off x="0" y="26111"/>
            <a:ext cx="9144000" cy="307777"/>
          </a:xfrm>
          <a:prstGeom prst="rect">
            <a:avLst/>
          </a:prstGeom>
        </p:spPr>
        <p:txBody>
          <a:bodyPr wrap="square">
            <a:spAutoFit/>
          </a:bodyPr>
          <a:lstStyle/>
          <a:p>
            <a:r>
              <a:rPr lang="ja-JP" altLang="en-US" sz="1400" kern="0" dirty="0" smtClean="0">
                <a:solidFill>
                  <a:schemeClr val="bg1"/>
                </a:solidFill>
              </a:rPr>
              <a:t>沖田博文　　　　　　　　　　　　　　　　南極</a:t>
            </a:r>
            <a:r>
              <a:rPr lang="ja-JP" altLang="en-US" sz="1400" kern="0" dirty="0">
                <a:solidFill>
                  <a:schemeClr val="bg1"/>
                </a:solidFill>
              </a:rPr>
              <a:t>大陸内陸高原・ドームふじ基地で観測</a:t>
            </a:r>
            <a:r>
              <a:rPr lang="ja-JP" altLang="en-US" sz="1400" kern="0" dirty="0" smtClean="0">
                <a:solidFill>
                  <a:schemeClr val="bg1"/>
                </a:solidFill>
              </a:rPr>
              <a:t>された極めて</a:t>
            </a:r>
            <a:r>
              <a:rPr lang="ja-JP" altLang="en-US" sz="1400" kern="0" dirty="0">
                <a:solidFill>
                  <a:schemeClr val="bg1"/>
                </a:solidFill>
              </a:rPr>
              <a:t>薄い接地境界層：</a:t>
            </a:r>
            <a:r>
              <a:rPr lang="ja-JP" altLang="en-US" sz="1400" kern="0" dirty="0" smtClean="0">
                <a:solidFill>
                  <a:schemeClr val="bg1"/>
                </a:solidFill>
              </a:rPr>
              <a:t>高さ</a:t>
            </a:r>
            <a:r>
              <a:rPr lang="en-US" altLang="ja-JP" sz="1400" kern="0" dirty="0" smtClean="0">
                <a:solidFill>
                  <a:schemeClr val="bg1"/>
                </a:solidFill>
              </a:rPr>
              <a:t>15.3m</a:t>
            </a:r>
            <a:endParaRPr lang="ja-JP" altLang="en-US" sz="1400" dirty="0">
              <a:solidFill>
                <a:schemeClr val="bg1"/>
              </a:solidFill>
            </a:endParaRPr>
          </a:p>
        </p:txBody>
      </p:sp>
    </p:spTree>
    <p:extLst>
      <p:ext uri="{BB962C8B-B14F-4D97-AF65-F5344CB8AC3E}">
        <p14:creationId xmlns:p14="http://schemas.microsoft.com/office/powerpoint/2010/main" val="4144494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15198</TotalTime>
  <Words>1904</Words>
  <Application>Microsoft Office PowerPoint</Application>
  <PresentationFormat>画面に合わせる (4:3)</PresentationFormat>
  <Paragraphs>232</Paragraphs>
  <Slides>21</Slides>
  <Notes>4</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南極大陸内陸高原・ドームふじ基地で観測された 極めて薄い接地境界層：高さ 15.3m16m</vt:lpstr>
      <vt:lpstr>1.1 南極大陸内陸高原ドームふじ基地</vt:lpstr>
      <vt:lpstr>1.2 シーイング</vt:lpstr>
      <vt:lpstr>PowerPoint プレゼンテーション</vt:lpstr>
      <vt:lpstr>1.4 シミュレーション・先行研究</vt:lpstr>
      <vt:lpstr>2. 装置（Snodar）</vt:lpstr>
      <vt:lpstr>2. 装置（Pt温度計）</vt:lpstr>
      <vt:lpstr>3. 結果（Sodar）</vt:lpstr>
      <vt:lpstr>3. 結果（Pt温度計）</vt:lpstr>
      <vt:lpstr>4. 考察（1）</vt:lpstr>
      <vt:lpstr>4. 考察（2）</vt:lpstr>
      <vt:lpstr>4. 考察（3）</vt:lpstr>
      <vt:lpstr>4. 考察（4）</vt:lpstr>
      <vt:lpstr>5. まとめ</vt:lpstr>
      <vt:lpstr>南極大陸内陸高原・ドームふじ基地で観測された 地球上最良の自由大気シーイング： 0.2秒角</vt:lpstr>
      <vt:lpstr>PowerPoint プレゼンテーション</vt:lpstr>
      <vt:lpstr>2. 装置（DF-DIMM）</vt:lpstr>
      <vt:lpstr>PowerPoint プレゼンテーション</vt:lpstr>
      <vt:lpstr>PowerPoint プレゼンテーション</vt:lpstr>
      <vt:lpstr>PowerPoint プレゼンテーション</vt:lpstr>
      <vt:lpstr>5. 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status for Dome Fuji Astronomy</dc:title>
  <dc:creator>hirofumi</dc:creator>
  <cp:lastModifiedBy>hirofumi</cp:lastModifiedBy>
  <cp:revision>388</cp:revision>
  <cp:lastPrinted>2013-09-04T15:59:17Z</cp:lastPrinted>
  <dcterms:created xsi:type="dcterms:W3CDTF">2013-03-11T08:45:07Z</dcterms:created>
  <dcterms:modified xsi:type="dcterms:W3CDTF">2013-09-12T05:24:04Z</dcterms:modified>
</cp:coreProperties>
</file>