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0279975" cy="42808525"/>
  <p:notesSz cx="6805613" cy="9939338"/>
  <p:embeddedFontLst>
    <p:embeddedFont>
      <p:font typeface="Calibri" panose="020F0502020204030204" pitchFamily="34" charset="0"/>
      <p:regular r:id="rId3"/>
      <p:bold r:id="rId4"/>
      <p:italic r:id="rId5"/>
      <p:boldItalic r:id="rId6"/>
    </p:embeddedFont>
  </p:embeddedFontLst>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320" autoAdjust="0"/>
  </p:normalViewPr>
  <p:slideViewPr>
    <p:cSldViewPr>
      <p:cViewPr>
        <p:scale>
          <a:sx n="38" d="100"/>
          <a:sy n="38" d="100"/>
        </p:scale>
        <p:origin x="-198" y="6678"/>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52982" y="1714329"/>
            <a:ext cx="6812994" cy="36525978"/>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513999" y="1714329"/>
            <a:ext cx="19934317" cy="3652597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E90ED720-0104-4369-84BC-D37694168613}" type="datetimeFigureOut">
              <a:rPr kumimoji="1" lang="ja-JP" altLang="en-US" smtClean="0"/>
              <a:t>2013/9/7</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5284003" y="15264413"/>
            <a:ext cx="9000000" cy="9143526"/>
            <a:chOff x="21764723" y="14491494"/>
            <a:chExt cx="8134598" cy="8568952"/>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38" t="16114" r="15435" b="22872"/>
            <a:stretch/>
          </p:blipFill>
          <p:spPr bwMode="auto">
            <a:xfrm>
              <a:off x="21764723" y="14491494"/>
              <a:ext cx="8110847" cy="464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61" t="19359" r="15218" b="28871"/>
            <a:stretch/>
          </p:blipFill>
          <p:spPr bwMode="auto">
            <a:xfrm>
              <a:off x="21764723" y="19115534"/>
              <a:ext cx="8134598" cy="39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正方形/長方形 4"/>
          <p:cNvSpPr/>
          <p:nvPr/>
        </p:nvSpPr>
        <p:spPr>
          <a:xfrm>
            <a:off x="-46221" y="1436555"/>
            <a:ext cx="30346094" cy="3477875"/>
          </a:xfrm>
          <a:prstGeom prst="rect">
            <a:avLst/>
          </a:prstGeom>
          <a:noFill/>
        </p:spPr>
        <p:txBody>
          <a:bodyPr wrap="square">
            <a:spAutoFit/>
          </a:bodyPr>
          <a:lstStyle/>
          <a:p>
            <a:pPr algn="ctr"/>
            <a:r>
              <a:rPr lang="ja-JP" altLang="en-US" sz="11000" b="1" kern="0" dirty="0" smtClean="0"/>
              <a:t>南極大陸内陸高原・ドームふじ基地で観測された</a:t>
            </a:r>
            <a:endParaRPr lang="en-US" altLang="ja-JP" sz="11000" b="1" kern="0" dirty="0" smtClean="0"/>
          </a:p>
          <a:p>
            <a:pPr algn="ctr"/>
            <a:r>
              <a:rPr lang="ja-JP" altLang="en-US" sz="11000" b="1" kern="0" dirty="0" smtClean="0"/>
              <a:t>地球上最良の自由大気シーイング：</a:t>
            </a:r>
            <a:r>
              <a:rPr lang="en-US" altLang="ja-JP" sz="11000" b="1" kern="0" dirty="0" smtClean="0"/>
              <a:t>0.2</a:t>
            </a:r>
            <a:r>
              <a:rPr lang="ja-JP" altLang="en-US" sz="11000" b="1" kern="0" dirty="0" smtClean="0"/>
              <a:t>秒角</a:t>
            </a:r>
            <a:endParaRPr lang="ja-JP" altLang="en-US" sz="11000" b="1" kern="0" dirty="0"/>
          </a:p>
        </p:txBody>
      </p:sp>
      <p:sp>
        <p:nvSpPr>
          <p:cNvPr id="6" name="正方形/長方形 5"/>
          <p:cNvSpPr/>
          <p:nvPr/>
        </p:nvSpPr>
        <p:spPr>
          <a:xfrm>
            <a:off x="1" y="5175167"/>
            <a:ext cx="30279974" cy="769441"/>
          </a:xfrm>
          <a:prstGeom prst="rect">
            <a:avLst/>
          </a:prstGeom>
          <a:noFill/>
          <a:ln>
            <a:noFill/>
          </a:ln>
        </p:spPr>
        <p:txBody>
          <a:bodyPr wrap="square">
            <a:spAutoFit/>
          </a:bodyPr>
          <a:lstStyle/>
          <a:p>
            <a:pPr algn="ctr"/>
            <a:r>
              <a:rPr lang="ja-JP" altLang="en-US" sz="4400" b="1" u="sng" dirty="0" smtClean="0">
                <a:ea typeface="ＭＳ Ｐゴシック" pitchFamily="50" charset="-128"/>
              </a:rPr>
              <a:t>○</a:t>
            </a:r>
            <a:r>
              <a:rPr lang="zh-TW" altLang="en-US" sz="4400" b="1" u="sng" dirty="0" smtClean="0">
                <a:ea typeface="ＭＳ Ｐゴシック" pitchFamily="50" charset="-128"/>
              </a:rPr>
              <a:t>沖田博文</a:t>
            </a:r>
            <a:r>
              <a:rPr lang="zh-TW" altLang="en-US" sz="4400" dirty="0" smtClean="0">
                <a:ea typeface="ＭＳ Ｐゴシック" pitchFamily="50" charset="-128"/>
              </a:rPr>
              <a:t>、市川</a:t>
            </a:r>
            <a:r>
              <a:rPr lang="ja-JP" altLang="en-US" sz="4400" dirty="0" smtClean="0">
                <a:ea typeface="ＭＳ Ｐゴシック" pitchFamily="50" charset="-128"/>
              </a:rPr>
              <a:t>隆（東北大学）、</a:t>
            </a:r>
            <a:r>
              <a:rPr lang="en-US" altLang="ja-JP" sz="4400" dirty="0" smtClean="0">
                <a:ea typeface="ＭＳ Ｐゴシック" pitchFamily="50" charset="-128"/>
              </a:rPr>
              <a:t>Michael C. B. Ashley</a:t>
            </a:r>
            <a:r>
              <a:rPr lang="ja-JP" altLang="en-US" sz="4400" dirty="0">
                <a:ea typeface="ＭＳ Ｐゴシック" pitchFamily="50" charset="-128"/>
              </a:rPr>
              <a:t> </a:t>
            </a:r>
            <a:r>
              <a:rPr lang="en-US" altLang="ja-JP" sz="4400" dirty="0" smtClean="0">
                <a:ea typeface="ＭＳ Ｐゴシック" pitchFamily="50" charset="-128"/>
              </a:rPr>
              <a:t>(UNSW)</a:t>
            </a:r>
            <a:r>
              <a:rPr lang="ja-JP" altLang="en-US" sz="4400" dirty="0" err="1" smtClean="0">
                <a:ea typeface="ＭＳ Ｐゴシック" pitchFamily="50" charset="-128"/>
              </a:rPr>
              <a:t>、</a:t>
            </a:r>
            <a:r>
              <a:rPr lang="zh-TW" altLang="en-US" sz="4400" dirty="0" smtClean="0">
                <a:ea typeface="ＭＳ Ｐゴシック" pitchFamily="50" charset="-128"/>
              </a:rPr>
              <a:t>高遠</a:t>
            </a:r>
            <a:r>
              <a:rPr lang="zh-TW" altLang="en-US" sz="4400" dirty="0">
                <a:ea typeface="ＭＳ Ｐゴシック" pitchFamily="50" charset="-128"/>
              </a:rPr>
              <a:t>徳</a:t>
            </a:r>
            <a:r>
              <a:rPr lang="zh-TW" altLang="en-US" sz="4400" dirty="0" smtClean="0">
                <a:ea typeface="ＭＳ Ｐゴシック" pitchFamily="50" charset="-128"/>
              </a:rPr>
              <a:t>尚</a:t>
            </a:r>
            <a:r>
              <a:rPr lang="ja-JP" altLang="en-US" sz="4400" dirty="0" smtClean="0">
                <a:ea typeface="ＭＳ Ｐゴシック" pitchFamily="50" charset="-128"/>
              </a:rPr>
              <a:t>（</a:t>
            </a:r>
            <a:r>
              <a:rPr lang="ja-JP" altLang="en-US" sz="4400" dirty="0">
                <a:ea typeface="ＭＳ Ｐゴシック" pitchFamily="50" charset="-128"/>
              </a:rPr>
              <a:t>ハワイ観測所</a:t>
            </a:r>
            <a:r>
              <a:rPr lang="ja-JP" altLang="en-US" sz="4400" dirty="0" smtClean="0">
                <a:ea typeface="ＭＳ Ｐゴシック" pitchFamily="50" charset="-128"/>
              </a:rPr>
              <a:t>）</a:t>
            </a:r>
            <a:r>
              <a:rPr lang="zh-TW" altLang="en-US" sz="4400" dirty="0" smtClean="0">
                <a:ea typeface="ＭＳ Ｐゴシック" pitchFamily="50" charset="-128"/>
              </a:rPr>
              <a:t>、</a:t>
            </a:r>
            <a:r>
              <a:rPr lang="ja-JP" altLang="en-US" sz="4400" dirty="0" smtClean="0">
                <a:ea typeface="ＭＳ Ｐゴシック" pitchFamily="50" charset="-128"/>
              </a:rPr>
              <a:t>本山秀明（国立極地研究所）</a:t>
            </a:r>
            <a:endParaRPr lang="ja-JP" altLang="en-US" sz="4400" dirty="0">
              <a:ea typeface="ＭＳ Ｐゴシック" pitchFamily="50" charset="-128"/>
            </a:endParaRPr>
          </a:p>
        </p:txBody>
      </p:sp>
      <p:sp>
        <p:nvSpPr>
          <p:cNvPr id="9" name="正方形/長方形 8"/>
          <p:cNvSpPr/>
          <p:nvPr/>
        </p:nvSpPr>
        <p:spPr>
          <a:xfrm>
            <a:off x="-46221" y="0"/>
            <a:ext cx="13072809" cy="646331"/>
          </a:xfrm>
          <a:prstGeom prst="rect">
            <a:avLst/>
          </a:prstGeom>
          <a:noFill/>
        </p:spPr>
        <p:txBody>
          <a:bodyPr wrap="none">
            <a:spAutoFit/>
          </a:bodyPr>
          <a:lstStyle/>
          <a:p>
            <a:r>
              <a:rPr lang="ja-JP" altLang="en-US" sz="3600" dirty="0" smtClean="0"/>
              <a:t>日本天文学会</a:t>
            </a:r>
            <a:r>
              <a:rPr lang="en-US" altLang="ja-JP" sz="3600" dirty="0" smtClean="0"/>
              <a:t>2013</a:t>
            </a:r>
            <a:r>
              <a:rPr lang="ja-JP" altLang="en-US" sz="3600" dirty="0" smtClean="0"/>
              <a:t>年秋季年会、東北大学、</a:t>
            </a:r>
            <a:r>
              <a:rPr lang="en-US" altLang="ja-JP" sz="3600" dirty="0" smtClean="0"/>
              <a:t>2013</a:t>
            </a:r>
            <a:r>
              <a:rPr lang="ja-JP" altLang="en-US" sz="3600" dirty="0" smtClean="0"/>
              <a:t>年</a:t>
            </a:r>
            <a:r>
              <a:rPr lang="en-US" altLang="ja-JP" sz="3600" dirty="0" smtClean="0"/>
              <a:t>9</a:t>
            </a:r>
            <a:r>
              <a:rPr lang="ja-JP" altLang="en-US" sz="3600" dirty="0" smtClean="0"/>
              <a:t>月</a:t>
            </a:r>
            <a:r>
              <a:rPr lang="en-US" altLang="ja-JP" sz="3600" dirty="0" smtClean="0"/>
              <a:t>10</a:t>
            </a:r>
            <a:r>
              <a:rPr lang="ja-JP" altLang="en-US" sz="3600" dirty="0" smtClean="0"/>
              <a:t>日～</a:t>
            </a:r>
            <a:r>
              <a:rPr lang="en-US" altLang="ja-JP" sz="3600" dirty="0" smtClean="0"/>
              <a:t>12</a:t>
            </a:r>
            <a:r>
              <a:rPr lang="ja-JP" altLang="en-US" sz="3600" dirty="0" smtClean="0"/>
              <a:t>日</a:t>
            </a:r>
            <a:endParaRPr lang="ja-JP" altLang="en-US" sz="3200" dirty="0">
              <a:ea typeface="ＭＳ Ｐゴシック" pitchFamily="50" charset="-128"/>
            </a:endParaRPr>
          </a:p>
        </p:txBody>
      </p:sp>
      <p:sp>
        <p:nvSpPr>
          <p:cNvPr id="2" name="正方形/長方形 1"/>
          <p:cNvSpPr/>
          <p:nvPr/>
        </p:nvSpPr>
        <p:spPr>
          <a:xfrm>
            <a:off x="450355" y="14503683"/>
            <a:ext cx="10441160" cy="4524315"/>
          </a:xfrm>
          <a:prstGeom prst="rect">
            <a:avLst/>
          </a:prstGeom>
        </p:spPr>
        <p:txBody>
          <a:bodyPr wrap="square">
            <a:spAutoFit/>
          </a:bodyPr>
          <a:lstStyle/>
          <a:p>
            <a:pPr algn="just"/>
            <a:r>
              <a:rPr lang="ja-JP" altLang="en-US" sz="3600" dirty="0"/>
              <a:t>　</a:t>
            </a:r>
            <a:r>
              <a:rPr lang="ja-JP" altLang="en-US" sz="3600" dirty="0" smtClean="0"/>
              <a:t>南極大陸内陸高原に位置するドームふじ基地</a:t>
            </a:r>
            <a:r>
              <a:rPr lang="ja-JP" altLang="en-US" sz="2400" dirty="0" smtClean="0"/>
              <a:t>（南緯</a:t>
            </a:r>
            <a:r>
              <a:rPr lang="en-US" altLang="ja-JP" sz="2400" dirty="0" smtClean="0"/>
              <a:t>77</a:t>
            </a:r>
            <a:r>
              <a:rPr lang="en-US" altLang="ja-JP" sz="2400" baseline="30000" dirty="0" smtClean="0"/>
              <a:t>O</a:t>
            </a:r>
            <a:r>
              <a:rPr lang="en-US" altLang="ja-JP" sz="2400" dirty="0" smtClean="0"/>
              <a:t>19’</a:t>
            </a:r>
            <a:r>
              <a:rPr lang="ja-JP" altLang="en-US" sz="2400" dirty="0" err="1" smtClean="0"/>
              <a:t>、</a:t>
            </a:r>
            <a:r>
              <a:rPr lang="ja-JP" altLang="en-US" sz="2400" dirty="0" smtClean="0"/>
              <a:t>標高</a:t>
            </a:r>
            <a:r>
              <a:rPr lang="en-US" altLang="ja-JP" sz="2400" dirty="0" smtClean="0"/>
              <a:t>3,810m</a:t>
            </a:r>
            <a:r>
              <a:rPr lang="ja-JP" altLang="en-US" sz="2400" dirty="0" err="1" smtClean="0"/>
              <a:t>、</a:t>
            </a:r>
            <a:r>
              <a:rPr lang="ja-JP" altLang="en-US" sz="2400" dirty="0" smtClean="0"/>
              <a:t>図</a:t>
            </a:r>
            <a:r>
              <a:rPr lang="en-US" altLang="ja-JP" sz="2400" dirty="0" smtClean="0"/>
              <a:t>1</a:t>
            </a:r>
            <a:r>
              <a:rPr lang="ja-JP" altLang="en-US" sz="2400" dirty="0" smtClean="0"/>
              <a:t>）</a:t>
            </a:r>
            <a:r>
              <a:rPr lang="ja-JP" altLang="en-US" sz="3600" dirty="0" smtClean="0"/>
              <a:t>はその高い標高と冬期</a:t>
            </a:r>
            <a:r>
              <a:rPr lang="en-US" altLang="ja-JP" sz="3600" dirty="0" smtClean="0"/>
              <a:t>-80</a:t>
            </a:r>
            <a:r>
              <a:rPr lang="ja-JP" altLang="en-US" sz="3600" dirty="0" smtClean="0"/>
              <a:t>℃の低温環境によって大気中に含まれる水蒸気量が極めて</a:t>
            </a:r>
            <a:r>
              <a:rPr lang="ja-JP" altLang="en-US" sz="3600" dirty="0" smtClean="0"/>
              <a:t>少なく、地球</a:t>
            </a:r>
            <a:r>
              <a:rPr lang="ja-JP" altLang="en-US" sz="3600" dirty="0" smtClean="0"/>
              <a:t>大気の赤外線放射も極めて弱いため、近赤外線からサブミリ波において地球上で最も天体観測条件が優れていると考えられている</a:t>
            </a:r>
            <a:r>
              <a:rPr lang="ja-JP" altLang="en-US" sz="3600" dirty="0" smtClean="0"/>
              <a:t>。我々</a:t>
            </a:r>
            <a:r>
              <a:rPr lang="ja-JP" altLang="en-US" sz="3600" dirty="0" smtClean="0"/>
              <a:t>は「南極</a:t>
            </a:r>
            <a:r>
              <a:rPr lang="ja-JP" altLang="en-US" sz="3600" dirty="0"/>
              <a:t>天文</a:t>
            </a:r>
            <a:r>
              <a:rPr lang="ja-JP" altLang="en-US" sz="3600" dirty="0" smtClean="0"/>
              <a:t>コンソーシアム」を結成し</a:t>
            </a:r>
            <a:r>
              <a:rPr lang="ja-JP" altLang="en-US" sz="3600" dirty="0" smtClean="0"/>
              <a:t>、</a:t>
            </a:r>
            <a:r>
              <a:rPr lang="en-US" altLang="ja-JP" sz="3600" dirty="0" smtClean="0"/>
              <a:t>2006</a:t>
            </a:r>
            <a:r>
              <a:rPr lang="ja-JP" altLang="en-US" sz="3600" dirty="0" smtClean="0"/>
              <a:t>年からドーム</a:t>
            </a:r>
            <a:r>
              <a:rPr lang="ja-JP" altLang="en-US" sz="3600" dirty="0"/>
              <a:t>ふじ基地の天文観測</a:t>
            </a:r>
            <a:r>
              <a:rPr lang="ja-JP" altLang="en-US" sz="3600" dirty="0" smtClean="0"/>
              <a:t>条件の調査を</a:t>
            </a:r>
            <a:r>
              <a:rPr lang="ja-JP" altLang="en-US" sz="3600" dirty="0" smtClean="0"/>
              <a:t>推進している。</a:t>
            </a:r>
            <a:endParaRPr lang="ja-JP" altLang="en-US" sz="3600" dirty="0"/>
          </a:p>
        </p:txBody>
      </p:sp>
      <p:sp>
        <p:nvSpPr>
          <p:cNvPr id="50" name="正方形/長方形 49"/>
          <p:cNvSpPr/>
          <p:nvPr/>
        </p:nvSpPr>
        <p:spPr>
          <a:xfrm>
            <a:off x="15443914" y="17785286"/>
            <a:ext cx="8525620" cy="646331"/>
          </a:xfrm>
          <a:prstGeom prst="rect">
            <a:avLst/>
          </a:prstGeom>
        </p:spPr>
        <p:txBody>
          <a:bodyPr wrap="square">
            <a:spAutoFit/>
          </a:bodyPr>
          <a:lstStyle/>
          <a:p>
            <a:pPr algn="just"/>
            <a:endParaRPr lang="ja-JP" altLang="en-US" sz="3600" dirty="0"/>
          </a:p>
        </p:txBody>
      </p:sp>
      <p:pic>
        <p:nvPicPr>
          <p:cNvPr id="140" name="Picture 2" descr="C:\Research\M2\Master\murata.bmp"/>
          <p:cNvPicPr>
            <a:picLocks noChangeAspect="1" noChangeArrowheads="1"/>
          </p:cNvPicPr>
          <p:nvPr/>
        </p:nvPicPr>
        <p:blipFill rotWithShape="1">
          <a:blip r:embed="rId4">
            <a:extLst>
              <a:ext uri="{28A0092B-C50C-407E-A947-70E740481C1C}">
                <a14:useLocalDpi xmlns:a14="http://schemas.microsoft.com/office/drawing/2010/main" val="0"/>
              </a:ext>
            </a:extLst>
          </a:blip>
          <a:srcRect l="3344" t="6274" r="26044" b="16760"/>
          <a:stretch/>
        </p:blipFill>
        <p:spPr bwMode="auto">
          <a:xfrm>
            <a:off x="11081685" y="14730830"/>
            <a:ext cx="3600000" cy="31392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1" name="テキスト ボックス 140"/>
          <p:cNvSpPr txBox="1"/>
          <p:nvPr/>
        </p:nvSpPr>
        <p:spPr>
          <a:xfrm>
            <a:off x="10963523" y="17908969"/>
            <a:ext cx="2828018" cy="830997"/>
          </a:xfrm>
          <a:prstGeom prst="rect">
            <a:avLst/>
          </a:prstGeom>
          <a:noFill/>
        </p:spPr>
        <p:txBody>
          <a:bodyPr wrap="none" rtlCol="0">
            <a:spAutoFit/>
          </a:bodyPr>
          <a:lstStyle/>
          <a:p>
            <a:r>
              <a:rPr kumimoji="1" lang="ja-JP" altLang="en-US" sz="2400" dirty="0" smtClean="0"/>
              <a:t>図</a:t>
            </a:r>
            <a:r>
              <a:rPr kumimoji="1" lang="en-US" altLang="ja-JP" sz="2400" dirty="0" smtClean="0"/>
              <a:t>1</a:t>
            </a:r>
            <a:r>
              <a:rPr kumimoji="1" lang="ja-JP" altLang="en-US" sz="2400" dirty="0" smtClean="0"/>
              <a:t>　ドームふじ基地</a:t>
            </a:r>
            <a:endParaRPr kumimoji="1" lang="en-US" altLang="ja-JP" sz="2400" dirty="0" smtClean="0"/>
          </a:p>
          <a:p>
            <a:r>
              <a:rPr kumimoji="1" lang="en-US" altLang="ja-JP" sz="2400" dirty="0" smtClean="0"/>
              <a:t>Murata et al. (2009)</a:t>
            </a:r>
            <a:endParaRPr kumimoji="1" lang="ja-JP" altLang="en-US" sz="2400" dirty="0"/>
          </a:p>
        </p:txBody>
      </p:sp>
      <p:pic>
        <p:nvPicPr>
          <p:cNvPr id="142" name="Picture 3"/>
          <p:cNvPicPr>
            <a:picLocks noChangeAspect="1" noChangeArrowheads="1"/>
          </p:cNvPicPr>
          <p:nvPr/>
        </p:nvPicPr>
        <p:blipFill rotWithShape="1">
          <a:blip r:embed="rId5" cstate="print"/>
          <a:srcRect b="8635"/>
          <a:stretch/>
        </p:blipFill>
        <p:spPr bwMode="auto">
          <a:xfrm>
            <a:off x="494783" y="28101006"/>
            <a:ext cx="3600000" cy="2731641"/>
          </a:xfrm>
          <a:prstGeom prst="rect">
            <a:avLst/>
          </a:prstGeom>
          <a:noFill/>
          <a:ln w="9525">
            <a:solidFill>
              <a:schemeClr val="tx1"/>
            </a:solidFill>
            <a:miter lim="800000"/>
            <a:headEnd/>
            <a:tailEnd/>
          </a:ln>
          <a:effectLst/>
        </p:spPr>
      </p:pic>
      <p:pic>
        <p:nvPicPr>
          <p:cNvPr id="143" name="Picture 2" descr="C:\Users\hirofumi\Desktop\fg19.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6944"/>
          <a:stretch/>
        </p:blipFill>
        <p:spPr bwMode="auto">
          <a:xfrm>
            <a:off x="4337461" y="28173014"/>
            <a:ext cx="3600000" cy="26029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4" name="テキスト ボックス 143"/>
          <p:cNvSpPr txBox="1"/>
          <p:nvPr/>
        </p:nvSpPr>
        <p:spPr>
          <a:xfrm>
            <a:off x="587965" y="30857827"/>
            <a:ext cx="3733629" cy="1200329"/>
          </a:xfrm>
          <a:prstGeom prst="rect">
            <a:avLst/>
          </a:prstGeom>
          <a:noFill/>
        </p:spPr>
        <p:txBody>
          <a:bodyPr wrap="square" rtlCol="0">
            <a:spAutoFit/>
          </a:bodyPr>
          <a:lstStyle/>
          <a:p>
            <a:r>
              <a:rPr kumimoji="1" lang="ja-JP" altLang="en-US" sz="2400" dirty="0" smtClean="0"/>
              <a:t>図</a:t>
            </a:r>
            <a:r>
              <a:rPr lang="en-US" altLang="ja-JP" sz="2400" dirty="0" smtClean="0"/>
              <a:t>3</a:t>
            </a:r>
            <a:r>
              <a:rPr kumimoji="1" lang="ja-JP" altLang="en-US" sz="2400" dirty="0" smtClean="0"/>
              <a:t>　</a:t>
            </a:r>
            <a:r>
              <a:rPr lang="ja-JP" altLang="en-US" sz="2400" dirty="0" smtClean="0"/>
              <a:t>シミュレーションによる接地境界</a:t>
            </a:r>
            <a:r>
              <a:rPr kumimoji="1" lang="ja-JP" altLang="en-US" sz="2400" dirty="0" smtClean="0"/>
              <a:t>層の高さ分布</a:t>
            </a:r>
            <a:r>
              <a:rPr lang="en-US" altLang="ja-JP" sz="2400" dirty="0" smtClean="0"/>
              <a:t>Swain &amp; </a:t>
            </a:r>
            <a:r>
              <a:rPr lang="en-US" altLang="ja-JP" sz="2400" dirty="0" err="1" smtClean="0"/>
              <a:t>Gallee</a:t>
            </a:r>
            <a:r>
              <a:rPr lang="en-US" altLang="ja-JP" sz="2400" dirty="0" smtClean="0"/>
              <a:t> (2006)</a:t>
            </a:r>
            <a:endParaRPr kumimoji="1" lang="ja-JP" altLang="en-US" sz="2400" dirty="0"/>
          </a:p>
        </p:txBody>
      </p:sp>
      <p:sp>
        <p:nvSpPr>
          <p:cNvPr id="145" name="テキスト ボックス 144"/>
          <p:cNvSpPr txBox="1"/>
          <p:nvPr/>
        </p:nvSpPr>
        <p:spPr>
          <a:xfrm>
            <a:off x="4310362" y="30800362"/>
            <a:ext cx="3755648" cy="1200329"/>
          </a:xfrm>
          <a:prstGeom prst="rect">
            <a:avLst/>
          </a:prstGeom>
          <a:noFill/>
        </p:spPr>
        <p:txBody>
          <a:bodyPr wrap="square" rtlCol="0">
            <a:spAutoFit/>
          </a:bodyPr>
          <a:lstStyle/>
          <a:p>
            <a:r>
              <a:rPr kumimoji="1" lang="ja-JP" altLang="en-US" sz="2400" dirty="0" smtClean="0"/>
              <a:t>図</a:t>
            </a:r>
            <a:r>
              <a:rPr lang="en-US" altLang="ja-JP" sz="2400" dirty="0" smtClean="0"/>
              <a:t>4</a:t>
            </a:r>
            <a:r>
              <a:rPr kumimoji="1" lang="ja-JP" altLang="en-US" sz="2400" dirty="0" smtClean="0"/>
              <a:t>　</a:t>
            </a:r>
            <a:r>
              <a:rPr lang="ja-JP" altLang="en-US" sz="2400" dirty="0" smtClean="0"/>
              <a:t>シミュレーション</a:t>
            </a:r>
            <a:r>
              <a:rPr lang="ja-JP" altLang="en-US" sz="2400" dirty="0"/>
              <a:t>に</a:t>
            </a:r>
            <a:r>
              <a:rPr lang="ja-JP" altLang="en-US" sz="2400" dirty="0" smtClean="0"/>
              <a:t>よる自由</a:t>
            </a:r>
            <a:r>
              <a:rPr kumimoji="1" lang="ja-JP" altLang="en-US" sz="2400" dirty="0" smtClean="0"/>
              <a:t>大気シーイング</a:t>
            </a:r>
            <a:r>
              <a:rPr lang="ja-JP" altLang="en-US" sz="2400" dirty="0"/>
              <a:t>分布</a:t>
            </a:r>
            <a:r>
              <a:rPr lang="en-US" altLang="ja-JP" sz="2400" dirty="0" smtClean="0"/>
              <a:t>Saunders et al. (2009)</a:t>
            </a:r>
            <a:endParaRPr kumimoji="1" lang="ja-JP" altLang="en-US" sz="2400" dirty="0"/>
          </a:p>
        </p:txBody>
      </p:sp>
      <p:sp>
        <p:nvSpPr>
          <p:cNvPr id="147" name="正方形/長方形 146"/>
          <p:cNvSpPr/>
          <p:nvPr/>
        </p:nvSpPr>
        <p:spPr>
          <a:xfrm>
            <a:off x="341973" y="33717630"/>
            <a:ext cx="10477934" cy="6186309"/>
          </a:xfrm>
          <a:prstGeom prst="rect">
            <a:avLst/>
          </a:prstGeom>
        </p:spPr>
        <p:txBody>
          <a:bodyPr wrap="square">
            <a:spAutoFit/>
          </a:bodyPr>
          <a:lstStyle/>
          <a:p>
            <a:pPr algn="just"/>
            <a:r>
              <a:rPr lang="ja-JP" altLang="en-US" sz="3600" dirty="0"/>
              <a:t>　</a:t>
            </a:r>
            <a:r>
              <a:rPr lang="ja-JP" altLang="en-US" sz="3600" dirty="0" smtClean="0"/>
              <a:t>ドームふじ基地のシーイングを調べるため</a:t>
            </a:r>
            <a:r>
              <a:rPr lang="ja-JP" altLang="en-US" sz="3600" dirty="0"/>
              <a:t>、我々は第</a:t>
            </a:r>
            <a:r>
              <a:rPr lang="en-US" altLang="ja-JP" sz="3600" dirty="0"/>
              <a:t>54</a:t>
            </a:r>
            <a:r>
              <a:rPr lang="ja-JP" altLang="en-US" sz="3600" dirty="0"/>
              <a:t>次</a:t>
            </a:r>
            <a:r>
              <a:rPr lang="en-US" altLang="ja-JP" sz="3600" dirty="0"/>
              <a:t>/53</a:t>
            </a:r>
            <a:r>
              <a:rPr lang="ja-JP" altLang="en-US" sz="3600" dirty="0"/>
              <a:t>次日本南極地域観測隊としてドームふじ基地に</a:t>
            </a:r>
            <a:r>
              <a:rPr lang="ja-JP" altLang="en-US" sz="3600" dirty="0" smtClean="0"/>
              <a:t>赴き</a:t>
            </a:r>
            <a:r>
              <a:rPr lang="en-US" altLang="ja-JP" sz="3600" dirty="0" smtClean="0"/>
              <a:t>2013</a:t>
            </a:r>
            <a:r>
              <a:rPr lang="ja-JP" altLang="en-US" sz="3600" dirty="0"/>
              <a:t>年</a:t>
            </a:r>
            <a:r>
              <a:rPr lang="en-US" altLang="ja-JP" sz="3600" dirty="0"/>
              <a:t>1</a:t>
            </a:r>
            <a:r>
              <a:rPr lang="ja-JP" altLang="en-US" sz="3600" dirty="0"/>
              <a:t>月</a:t>
            </a:r>
            <a:r>
              <a:rPr lang="en-US" altLang="ja-JP" sz="3600" dirty="0"/>
              <a:t>4</a:t>
            </a:r>
            <a:r>
              <a:rPr lang="ja-JP" altLang="en-US" sz="3600" dirty="0"/>
              <a:t>日～</a:t>
            </a:r>
            <a:r>
              <a:rPr lang="en-US" altLang="ja-JP" sz="3600" dirty="0"/>
              <a:t>2013</a:t>
            </a:r>
            <a:r>
              <a:rPr lang="ja-JP" altLang="en-US" sz="3600" dirty="0"/>
              <a:t>年</a:t>
            </a:r>
            <a:r>
              <a:rPr lang="en-US" altLang="ja-JP" sz="3600" dirty="0"/>
              <a:t>1</a:t>
            </a:r>
            <a:r>
              <a:rPr lang="ja-JP" altLang="en-US" sz="3600" dirty="0"/>
              <a:t>月</a:t>
            </a:r>
            <a:r>
              <a:rPr lang="en-US" altLang="ja-JP" sz="3600" dirty="0"/>
              <a:t>23</a:t>
            </a:r>
            <a:r>
              <a:rPr lang="ja-JP" altLang="en-US" sz="3600" dirty="0"/>
              <a:t>日（白夜のため太陽は沈まない）にシーイング観測を実施</a:t>
            </a:r>
            <a:r>
              <a:rPr lang="ja-JP" altLang="en-US" sz="3600" dirty="0" smtClean="0"/>
              <a:t>した</a:t>
            </a:r>
            <a:r>
              <a:rPr lang="ja-JP" altLang="en-US" sz="3600" dirty="0"/>
              <a:t>。</a:t>
            </a:r>
            <a:r>
              <a:rPr lang="ja-JP" altLang="en-US" sz="3600" dirty="0" smtClean="0"/>
              <a:t>雪面からの高さ</a:t>
            </a:r>
            <a:r>
              <a:rPr lang="en-US" altLang="ja-JP" sz="3600" dirty="0" smtClean="0"/>
              <a:t>9m</a:t>
            </a:r>
            <a:r>
              <a:rPr lang="ja-JP" altLang="en-US" sz="3600" dirty="0" smtClean="0"/>
              <a:t>の天体観測ステージを建設し、そこに</a:t>
            </a:r>
            <a:r>
              <a:rPr lang="en-US" altLang="ja-JP" sz="3600" dirty="0" smtClean="0"/>
              <a:t>DF-DIMM </a:t>
            </a:r>
            <a:r>
              <a:rPr lang="ja-JP" altLang="en-US" sz="3600" dirty="0" smtClean="0"/>
              <a:t>（</a:t>
            </a:r>
            <a:r>
              <a:rPr lang="en-US" altLang="ja-JP" sz="3600" u="sng" dirty="0" smtClean="0"/>
              <a:t>D</a:t>
            </a:r>
            <a:r>
              <a:rPr lang="en-US" altLang="ja-JP" sz="3600" dirty="0" smtClean="0"/>
              <a:t>ome </a:t>
            </a:r>
            <a:r>
              <a:rPr lang="en-US" altLang="ja-JP" sz="3600" u="sng" dirty="0" smtClean="0"/>
              <a:t>F</a:t>
            </a:r>
            <a:r>
              <a:rPr lang="en-US" altLang="ja-JP" sz="3600" dirty="0" smtClean="0"/>
              <a:t>uji </a:t>
            </a:r>
            <a:r>
              <a:rPr lang="en-US" altLang="ja-JP" sz="3600" u="sng" dirty="0" smtClean="0"/>
              <a:t>D</a:t>
            </a:r>
            <a:r>
              <a:rPr lang="en-US" altLang="ja-JP" sz="3600" dirty="0" smtClean="0"/>
              <a:t>ifferential </a:t>
            </a:r>
            <a:r>
              <a:rPr lang="en-US" altLang="ja-JP" sz="3600" u="sng" dirty="0" smtClean="0"/>
              <a:t>I</a:t>
            </a:r>
            <a:r>
              <a:rPr lang="en-US" altLang="ja-JP" sz="3600" dirty="0" smtClean="0"/>
              <a:t>mage </a:t>
            </a:r>
            <a:r>
              <a:rPr lang="en-US" altLang="ja-JP" sz="3600" u="sng" dirty="0" smtClean="0"/>
              <a:t>M</a:t>
            </a:r>
            <a:r>
              <a:rPr lang="en-US" altLang="ja-JP" sz="3600" dirty="0" smtClean="0"/>
              <a:t>otion </a:t>
            </a:r>
            <a:r>
              <a:rPr lang="en-US" altLang="ja-JP" sz="3600" u="sng" dirty="0" smtClean="0"/>
              <a:t>M</a:t>
            </a:r>
            <a:r>
              <a:rPr lang="en-US" altLang="ja-JP" sz="3600" dirty="0" smtClean="0"/>
              <a:t>onitor</a:t>
            </a:r>
            <a:r>
              <a:rPr lang="ja-JP" altLang="en-US" sz="3600" dirty="0" smtClean="0"/>
              <a:t>）を設置した。</a:t>
            </a:r>
            <a:r>
              <a:rPr lang="en-US" altLang="ja-JP" sz="3600" dirty="0" smtClean="0"/>
              <a:t>DF-DIMM</a:t>
            </a:r>
            <a:r>
              <a:rPr lang="ja-JP" altLang="en-US" sz="3600" dirty="0" smtClean="0"/>
              <a:t>は市販の望遠鏡</a:t>
            </a:r>
            <a:r>
              <a:rPr lang="ja-JP" altLang="en-US" sz="3600" dirty="0"/>
              <a:t>（</a:t>
            </a:r>
            <a:r>
              <a:rPr lang="en-US" altLang="ja-JP" sz="3600" dirty="0" smtClean="0"/>
              <a:t>LX200</a:t>
            </a:r>
            <a:r>
              <a:rPr lang="ja-JP" altLang="en-US" sz="3600" dirty="0"/>
              <a:t>）</a:t>
            </a:r>
            <a:r>
              <a:rPr lang="ja-JP" altLang="en-US" sz="3600" dirty="0" smtClean="0"/>
              <a:t>に</a:t>
            </a:r>
            <a:r>
              <a:rPr lang="en-US" altLang="ja-JP" sz="3600" dirty="0" smtClean="0"/>
              <a:t>3</a:t>
            </a:r>
            <a:r>
              <a:rPr lang="ja-JP" altLang="en-US" sz="3600" dirty="0" smtClean="0"/>
              <a:t>台の</a:t>
            </a:r>
            <a:r>
              <a:rPr lang="en-US" altLang="ja-JP" sz="3600" dirty="0" smtClean="0"/>
              <a:t>CCD</a:t>
            </a:r>
            <a:r>
              <a:rPr lang="ja-JP" altLang="en-US" sz="3600" dirty="0" smtClean="0"/>
              <a:t>カメラ</a:t>
            </a:r>
            <a:r>
              <a:rPr lang="ja-JP" altLang="en-US" sz="3600" dirty="0"/>
              <a:t>（</a:t>
            </a:r>
            <a:r>
              <a:rPr lang="en-US" altLang="ja-JP" sz="3600" dirty="0" smtClean="0"/>
              <a:t>ST-</a:t>
            </a:r>
            <a:r>
              <a:rPr lang="en-US" altLang="ja-JP" sz="3600" dirty="0" err="1" smtClean="0"/>
              <a:t>i</a:t>
            </a:r>
            <a:r>
              <a:rPr lang="ja-JP" altLang="en-US" sz="3600" dirty="0"/>
              <a:t>）</a:t>
            </a:r>
            <a:r>
              <a:rPr lang="ja-JP" altLang="en-US" sz="3600" dirty="0" smtClean="0"/>
              <a:t>を取り付け、</a:t>
            </a:r>
            <a:r>
              <a:rPr lang="ja-JP" altLang="en-US" sz="3600" dirty="0"/>
              <a:t>省電力</a:t>
            </a:r>
            <a:r>
              <a:rPr lang="en-US" altLang="ja-JP" sz="3600" dirty="0" smtClean="0"/>
              <a:t>PC</a:t>
            </a:r>
            <a:r>
              <a:rPr lang="ja-JP" altLang="en-US" sz="3600" dirty="0" smtClean="0"/>
              <a:t>（</a:t>
            </a:r>
            <a:r>
              <a:rPr lang="en-US" altLang="ja-JP" sz="3600" dirty="0" smtClean="0"/>
              <a:t>FitPC2</a:t>
            </a:r>
            <a:r>
              <a:rPr lang="ja-JP" altLang="en-US" sz="3600" dirty="0"/>
              <a:t>）</a:t>
            </a:r>
            <a:r>
              <a:rPr lang="ja-JP" altLang="en-US" sz="3600" dirty="0" smtClean="0"/>
              <a:t>を用いて全自動</a:t>
            </a:r>
            <a:r>
              <a:rPr lang="ja-JP" altLang="en-US" sz="3600" dirty="0" smtClean="0"/>
              <a:t>でシーイング測定を</a:t>
            </a:r>
            <a:r>
              <a:rPr lang="ja-JP" altLang="en-US" sz="3600" dirty="0" smtClean="0"/>
              <a:t>行うシステム</a:t>
            </a:r>
            <a:r>
              <a:rPr lang="ja-JP" altLang="en-US" sz="3600" dirty="0" smtClean="0"/>
              <a:t>であり我々で開発</a:t>
            </a:r>
            <a:r>
              <a:rPr lang="ja-JP" altLang="en-US" sz="3600" dirty="0" smtClean="0"/>
              <a:t>した。開口部の雪面からの高さは約</a:t>
            </a:r>
            <a:r>
              <a:rPr lang="en-US" altLang="ja-JP" sz="3600" dirty="0" smtClean="0"/>
              <a:t>11m</a:t>
            </a:r>
            <a:r>
              <a:rPr lang="ja-JP" altLang="en-US" sz="3600" dirty="0" err="1" smtClean="0"/>
              <a:t>。</a:t>
            </a:r>
            <a:endParaRPr lang="ja-JP" altLang="en-US" sz="3600" dirty="0"/>
          </a:p>
        </p:txBody>
      </p:sp>
      <p:sp>
        <p:nvSpPr>
          <p:cNvPr id="24" name="テキスト ボックス 23"/>
          <p:cNvSpPr txBox="1"/>
          <p:nvPr/>
        </p:nvSpPr>
        <p:spPr>
          <a:xfrm>
            <a:off x="1" y="6138566"/>
            <a:ext cx="30299872" cy="769441"/>
          </a:xfrm>
          <a:prstGeom prst="rect">
            <a:avLst/>
          </a:prstGeom>
          <a:noFill/>
        </p:spPr>
        <p:txBody>
          <a:bodyPr wrap="square" rtlCol="0">
            <a:spAutoFit/>
          </a:bodyPr>
          <a:lstStyle/>
          <a:p>
            <a:pPr algn="ctr"/>
            <a:r>
              <a:rPr kumimoji="1" lang="en-US" altLang="ja-JP" sz="4400" dirty="0" smtClean="0"/>
              <a:t>h-okita@astr.tohoku.ac.jp</a:t>
            </a:r>
            <a:endParaRPr kumimoji="1" lang="ja-JP" altLang="en-US" sz="4400" dirty="0"/>
          </a:p>
        </p:txBody>
      </p:sp>
      <p:pic>
        <p:nvPicPr>
          <p:cNvPr id="168" name="Picture 3" descr="C:\Research\D4\2013_07イタリア・シエナ研究会\dfdim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6232" y="34021447"/>
            <a:ext cx="3600000" cy="23948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9" name="テキスト ボックス 168"/>
          <p:cNvSpPr txBox="1"/>
          <p:nvPr/>
        </p:nvSpPr>
        <p:spPr>
          <a:xfrm>
            <a:off x="10891516" y="36416263"/>
            <a:ext cx="4104455" cy="830997"/>
          </a:xfrm>
          <a:prstGeom prst="rect">
            <a:avLst/>
          </a:prstGeom>
          <a:noFill/>
        </p:spPr>
        <p:txBody>
          <a:bodyPr wrap="square" rtlCol="0">
            <a:spAutoFit/>
          </a:bodyPr>
          <a:lstStyle/>
          <a:p>
            <a:r>
              <a:rPr lang="ja-JP" altLang="en-US" sz="2400" dirty="0" smtClean="0"/>
              <a:t>図</a:t>
            </a:r>
            <a:r>
              <a:rPr lang="en-US" altLang="ja-JP" sz="2400" dirty="0"/>
              <a:t>5</a:t>
            </a:r>
            <a:r>
              <a:rPr lang="ja-JP" altLang="en-US" sz="2400" dirty="0" smtClean="0"/>
              <a:t>　</a:t>
            </a:r>
            <a:r>
              <a:rPr lang="en-US" altLang="ja-JP" sz="2400" dirty="0" smtClean="0"/>
              <a:t>9m</a:t>
            </a:r>
            <a:r>
              <a:rPr lang="ja-JP" altLang="en-US" sz="2400" dirty="0" smtClean="0"/>
              <a:t>ステージ上に設置</a:t>
            </a:r>
            <a:r>
              <a:rPr lang="ja-JP" altLang="en-US" sz="2400" dirty="0"/>
              <a:t>した</a:t>
            </a:r>
            <a:r>
              <a:rPr lang="en-US" altLang="ja-JP" sz="2400" dirty="0" smtClean="0"/>
              <a:t>DF-DIMM</a:t>
            </a:r>
            <a:r>
              <a:rPr lang="ja-JP" altLang="en-US" sz="2400" dirty="0" smtClean="0"/>
              <a:t> </a:t>
            </a:r>
            <a:r>
              <a:rPr lang="en-US" altLang="ja-JP" sz="2400" dirty="0" smtClean="0"/>
              <a:t>(Okita et al. 2013)</a:t>
            </a:r>
          </a:p>
        </p:txBody>
      </p:sp>
      <p:sp>
        <p:nvSpPr>
          <p:cNvPr id="79" name="正方形/長方形 78"/>
          <p:cNvSpPr/>
          <p:nvPr/>
        </p:nvSpPr>
        <p:spPr>
          <a:xfrm>
            <a:off x="20800563" y="31557390"/>
            <a:ext cx="9029056" cy="5078313"/>
          </a:xfrm>
          <a:prstGeom prst="rect">
            <a:avLst/>
          </a:prstGeom>
        </p:spPr>
        <p:txBody>
          <a:bodyPr wrap="square">
            <a:spAutoFit/>
          </a:bodyPr>
          <a:lstStyle/>
          <a:p>
            <a:pPr algn="just"/>
            <a:r>
              <a:rPr lang="ja-JP" altLang="en-US" sz="3600" dirty="0" smtClean="0"/>
              <a:t>　図</a:t>
            </a:r>
            <a:r>
              <a:rPr lang="en-US" altLang="ja-JP" sz="3600" dirty="0"/>
              <a:t>9</a:t>
            </a:r>
            <a:r>
              <a:rPr lang="ja-JP" altLang="en-US" sz="3600" dirty="0" smtClean="0"/>
              <a:t>は</a:t>
            </a:r>
            <a:r>
              <a:rPr lang="en-US" altLang="ja-JP" sz="3600" dirty="0" smtClean="0"/>
              <a:t>DF-DIMM</a:t>
            </a:r>
            <a:r>
              <a:rPr lang="ja-JP" altLang="en-US" sz="3600" dirty="0"/>
              <a:t>に</a:t>
            </a:r>
            <a:r>
              <a:rPr lang="ja-JP" altLang="en-US" sz="3600" dirty="0" smtClean="0"/>
              <a:t>よって得られた雪面から高さ</a:t>
            </a:r>
            <a:r>
              <a:rPr lang="en-US" altLang="ja-JP" sz="3600" dirty="0" smtClean="0"/>
              <a:t>11m</a:t>
            </a:r>
            <a:r>
              <a:rPr lang="ja-JP" altLang="en-US" sz="3600" dirty="0" smtClean="0"/>
              <a:t>のシーイングを、時刻をそろえて重ね合わせた図である。シーイング値の最小値に注目すると、</a:t>
            </a:r>
            <a:r>
              <a:rPr lang="en-US" altLang="ja-JP" sz="3600" dirty="0" smtClean="0"/>
              <a:t>16</a:t>
            </a:r>
            <a:r>
              <a:rPr lang="ja-JP" altLang="en-US" sz="3600" dirty="0" smtClean="0"/>
              <a:t>時～</a:t>
            </a:r>
            <a:r>
              <a:rPr lang="en-US" altLang="ja-JP" sz="3600" dirty="0" smtClean="0"/>
              <a:t>6</a:t>
            </a:r>
            <a:r>
              <a:rPr lang="ja-JP" altLang="en-US" sz="3600" dirty="0" smtClean="0"/>
              <a:t>時頃</a:t>
            </a:r>
            <a:r>
              <a:rPr lang="ja-JP" altLang="en-US" sz="3600" dirty="0" smtClean="0"/>
              <a:t>に継続して</a:t>
            </a:r>
            <a:r>
              <a:rPr lang="en-US" altLang="ja-JP" sz="3600" dirty="0" smtClean="0"/>
              <a:t>0.2</a:t>
            </a:r>
            <a:r>
              <a:rPr lang="ja-JP" altLang="en-US" sz="3600" dirty="0" smtClean="0"/>
              <a:t>秒角となることがわかる。この</a:t>
            </a:r>
            <a:r>
              <a:rPr lang="ja-JP" altLang="en-US" sz="3600" u="sng" dirty="0" smtClean="0"/>
              <a:t>最小値は接地境界層の影響を受けていない時に得られた</a:t>
            </a:r>
            <a:r>
              <a:rPr lang="ja-JP" altLang="en-US" sz="3600" dirty="0" smtClean="0"/>
              <a:t>、すなわち自由大気のシーイングを表していると考えられる。よってここからドームふじ基地の</a:t>
            </a:r>
            <a:r>
              <a:rPr lang="ja-JP" altLang="en-US" sz="3600" b="1" u="sng" dirty="0" smtClean="0">
                <a:solidFill>
                  <a:srgbClr val="FF0000"/>
                </a:solidFill>
              </a:rPr>
              <a:t>自由大気シーイングは</a:t>
            </a:r>
            <a:r>
              <a:rPr lang="en-US" altLang="ja-JP" sz="3600" b="1" u="sng" dirty="0" smtClean="0">
                <a:solidFill>
                  <a:srgbClr val="FF0000"/>
                </a:solidFill>
              </a:rPr>
              <a:t>0.2</a:t>
            </a:r>
            <a:r>
              <a:rPr lang="ja-JP" altLang="en-US" sz="3600" b="1" u="sng" dirty="0" smtClean="0">
                <a:solidFill>
                  <a:srgbClr val="FF0000"/>
                </a:solidFill>
              </a:rPr>
              <a:t>秒角</a:t>
            </a:r>
            <a:r>
              <a:rPr lang="ja-JP" altLang="en-US" sz="3600" dirty="0" smtClean="0"/>
              <a:t>程度と</a:t>
            </a:r>
            <a:r>
              <a:rPr lang="ja-JP" altLang="en-US" sz="3600" dirty="0" smtClean="0"/>
              <a:t>考えられる。</a:t>
            </a:r>
            <a:endParaRPr lang="ja-JP" altLang="en-US" sz="3600" dirty="0"/>
          </a:p>
        </p:txBody>
      </p:sp>
      <p:sp>
        <p:nvSpPr>
          <p:cNvPr id="3" name="正方形/長方形 2"/>
          <p:cNvSpPr/>
          <p:nvPr/>
        </p:nvSpPr>
        <p:spPr>
          <a:xfrm>
            <a:off x="549140" y="8154790"/>
            <a:ext cx="29141409" cy="4524315"/>
          </a:xfrm>
          <a:prstGeom prst="rect">
            <a:avLst/>
          </a:prstGeom>
        </p:spPr>
        <p:txBody>
          <a:bodyPr wrap="square">
            <a:spAutoFit/>
          </a:bodyPr>
          <a:lstStyle/>
          <a:p>
            <a:pPr algn="just"/>
            <a:r>
              <a:rPr lang="ja-JP" altLang="en-US" sz="3600" dirty="0" smtClean="0"/>
              <a:t>　南極ドームふじ基地はシーイング</a:t>
            </a:r>
            <a:r>
              <a:rPr lang="ja-JP" altLang="en-US" sz="3600" dirty="0"/>
              <a:t>が良いと</a:t>
            </a:r>
            <a:r>
              <a:rPr lang="ja-JP" altLang="en-US" sz="3600" dirty="0" smtClean="0"/>
              <a:t>考えられて</a:t>
            </a:r>
            <a:r>
              <a:rPr lang="ja-JP" altLang="en-US" sz="3600" dirty="0"/>
              <a:t>きた</a:t>
            </a:r>
            <a:r>
              <a:rPr lang="ja-JP" altLang="en-US" sz="3600" dirty="0" smtClean="0"/>
              <a:t>が現地調査はほとんど行われてこなかった。</a:t>
            </a:r>
            <a:r>
              <a:rPr lang="ja-JP" altLang="en-US" sz="3600" dirty="0"/>
              <a:t>そこ</a:t>
            </a:r>
            <a:r>
              <a:rPr lang="ja-JP" altLang="en-US" sz="3600" dirty="0" smtClean="0"/>
              <a:t>で我々は第</a:t>
            </a:r>
            <a:r>
              <a:rPr lang="en-US" altLang="ja-JP" sz="3600" dirty="0" smtClean="0"/>
              <a:t>54</a:t>
            </a:r>
            <a:r>
              <a:rPr lang="ja-JP" altLang="en-US" sz="3600" dirty="0" smtClean="0"/>
              <a:t>次</a:t>
            </a:r>
            <a:r>
              <a:rPr lang="en-US" altLang="ja-JP" sz="3600" dirty="0" smtClean="0"/>
              <a:t>/53</a:t>
            </a:r>
            <a:r>
              <a:rPr lang="ja-JP" altLang="en-US" sz="3600" dirty="0"/>
              <a:t>次日本南極地域</a:t>
            </a:r>
            <a:r>
              <a:rPr lang="ja-JP" altLang="en-US" sz="3600" dirty="0" smtClean="0"/>
              <a:t>観測隊</a:t>
            </a:r>
            <a:r>
              <a:rPr lang="ja-JP" altLang="en-US" sz="3600" dirty="0"/>
              <a:t>としてドームふじ基地に</a:t>
            </a:r>
            <a:r>
              <a:rPr lang="ja-JP" altLang="en-US" sz="3600" dirty="0" smtClean="0"/>
              <a:t>赴き、</a:t>
            </a:r>
            <a:r>
              <a:rPr lang="en-US" altLang="ja-JP" sz="3600" dirty="0" smtClean="0"/>
              <a:t>2013</a:t>
            </a:r>
            <a:r>
              <a:rPr lang="ja-JP" altLang="en-US" sz="3600" dirty="0"/>
              <a:t>年</a:t>
            </a:r>
            <a:r>
              <a:rPr lang="en-US" altLang="ja-JP" sz="3600" dirty="0"/>
              <a:t>1</a:t>
            </a:r>
            <a:r>
              <a:rPr lang="ja-JP" altLang="en-US" sz="3600" dirty="0"/>
              <a:t>月</a:t>
            </a:r>
            <a:r>
              <a:rPr lang="en-US" altLang="ja-JP" sz="3600" dirty="0"/>
              <a:t>4</a:t>
            </a:r>
            <a:r>
              <a:rPr lang="ja-JP" altLang="en-US" sz="3600" dirty="0"/>
              <a:t>日～</a:t>
            </a:r>
            <a:r>
              <a:rPr lang="en-US" altLang="ja-JP" sz="3600" dirty="0"/>
              <a:t>2013</a:t>
            </a:r>
            <a:r>
              <a:rPr lang="ja-JP" altLang="en-US" sz="3600" dirty="0"/>
              <a:t>年</a:t>
            </a:r>
            <a:r>
              <a:rPr lang="en-US" altLang="ja-JP" sz="3600" dirty="0"/>
              <a:t>1</a:t>
            </a:r>
            <a:r>
              <a:rPr lang="ja-JP" altLang="en-US" sz="3600" dirty="0"/>
              <a:t>月</a:t>
            </a:r>
            <a:r>
              <a:rPr lang="en-US" altLang="ja-JP" sz="3600" dirty="0"/>
              <a:t>23</a:t>
            </a:r>
            <a:r>
              <a:rPr lang="ja-JP" altLang="en-US" sz="3600" dirty="0" smtClean="0"/>
              <a:t>日（白夜のため太陽</a:t>
            </a:r>
            <a:r>
              <a:rPr lang="ja-JP" altLang="en-US" sz="3600" dirty="0"/>
              <a:t>は</a:t>
            </a:r>
            <a:r>
              <a:rPr lang="ja-JP" altLang="en-US" sz="3600" dirty="0" smtClean="0"/>
              <a:t>沈まない）にシーイング観測を実施した。この</a:t>
            </a:r>
            <a:r>
              <a:rPr lang="en-US" altLang="ja-JP" sz="3600" dirty="0" smtClean="0"/>
              <a:t>20</a:t>
            </a:r>
            <a:r>
              <a:rPr lang="ja-JP" altLang="en-US" sz="3600" dirty="0" smtClean="0"/>
              <a:t>日間の観測期間中</a:t>
            </a:r>
            <a:r>
              <a:rPr lang="ja-JP" altLang="en-US" sz="3600" dirty="0"/>
              <a:t>、夕方の時間帯に </a:t>
            </a:r>
            <a:r>
              <a:rPr lang="en-US" altLang="ja-JP" sz="3600" dirty="0"/>
              <a:t>0.3 </a:t>
            </a:r>
            <a:r>
              <a:rPr lang="ja-JP" altLang="en-US" sz="3600" dirty="0"/>
              <a:t>秒角の</a:t>
            </a:r>
            <a:r>
              <a:rPr lang="ja-JP" altLang="en-US" sz="3600" dirty="0" smtClean="0"/>
              <a:t>極小となる日を</a:t>
            </a:r>
            <a:r>
              <a:rPr lang="en-US" altLang="ja-JP" sz="3600" dirty="0" smtClean="0"/>
              <a:t>4</a:t>
            </a:r>
            <a:r>
              <a:rPr lang="ja-JP" altLang="en-US" sz="3600" dirty="0"/>
              <a:t>回</a:t>
            </a:r>
            <a:r>
              <a:rPr lang="ja-JP" altLang="en-US" sz="3600" dirty="0" smtClean="0"/>
              <a:t>観測し、</a:t>
            </a:r>
            <a:r>
              <a:rPr lang="ja-JP" altLang="en-US" sz="3600" dirty="0" smtClean="0"/>
              <a:t>深夜の時間帯に</a:t>
            </a:r>
            <a:r>
              <a:rPr lang="en-US" altLang="ja-JP" sz="3600" dirty="0" smtClean="0"/>
              <a:t>0.2</a:t>
            </a:r>
            <a:r>
              <a:rPr lang="ja-JP" altLang="en-US" sz="3600" dirty="0" smtClean="0"/>
              <a:t>～</a:t>
            </a:r>
            <a:r>
              <a:rPr lang="en-US" altLang="ja-JP" sz="3600" dirty="0" smtClean="0"/>
              <a:t>0.3 </a:t>
            </a:r>
            <a:r>
              <a:rPr lang="ja-JP" altLang="en-US" sz="3600" dirty="0"/>
              <a:t>秒</a:t>
            </a:r>
            <a:r>
              <a:rPr lang="ja-JP" altLang="en-US" sz="3600" dirty="0" smtClean="0"/>
              <a:t>角の</a:t>
            </a:r>
            <a:r>
              <a:rPr lang="ja-JP" altLang="en-US" sz="3600" dirty="0"/>
              <a:t>シーイング</a:t>
            </a:r>
            <a:r>
              <a:rPr lang="ja-JP" altLang="en-US" sz="3600" dirty="0" smtClean="0"/>
              <a:t>が数時間にわたって継続する</a:t>
            </a:r>
            <a:r>
              <a:rPr lang="ja-JP" altLang="en-US" sz="3600" dirty="0" smtClean="0"/>
              <a:t>現象を合計</a:t>
            </a:r>
            <a:r>
              <a:rPr lang="en-US" altLang="ja-JP" sz="3600" dirty="0" smtClean="0"/>
              <a:t>6</a:t>
            </a:r>
            <a:r>
              <a:rPr lang="ja-JP" altLang="en-US" sz="3600" dirty="0" smtClean="0"/>
              <a:t>回</a:t>
            </a:r>
            <a:r>
              <a:rPr lang="ja-JP" altLang="en-US" sz="3600" dirty="0" smtClean="0"/>
              <a:t>観測した。これら</a:t>
            </a:r>
            <a:r>
              <a:rPr lang="ja-JP" altLang="en-US" sz="3600" dirty="0" smtClean="0"/>
              <a:t>の良シーイングは（</a:t>
            </a:r>
            <a:r>
              <a:rPr lang="en-US" altLang="ja-JP" sz="3600" dirty="0" smtClean="0"/>
              <a:t>1</a:t>
            </a:r>
            <a:r>
              <a:rPr lang="ja-JP" altLang="en-US" sz="3600" dirty="0" smtClean="0"/>
              <a:t>）接地境界層よりも望遠鏡の設置高が高い時、（</a:t>
            </a:r>
            <a:r>
              <a:rPr lang="en-US" altLang="ja-JP" sz="3600" dirty="0" smtClean="0"/>
              <a:t>2</a:t>
            </a:r>
            <a:r>
              <a:rPr lang="ja-JP" altLang="en-US" sz="3600" dirty="0" smtClean="0"/>
              <a:t>）接地境界層が殆ど消失している時、のいずれかで得られたと考えられる。またシーイングの下限値（約</a:t>
            </a:r>
            <a:r>
              <a:rPr lang="en-US" altLang="ja-JP" sz="3600" dirty="0" smtClean="0"/>
              <a:t>0.2</a:t>
            </a:r>
            <a:r>
              <a:rPr lang="ja-JP" altLang="en-US" sz="3600" dirty="0" smtClean="0"/>
              <a:t>秒角）は接地境界層の影響を受けていない時に得られたと</a:t>
            </a:r>
            <a:r>
              <a:rPr lang="ja-JP" altLang="en-US" sz="3600" dirty="0" smtClean="0"/>
              <a:t>考えられ、</a:t>
            </a:r>
            <a:r>
              <a:rPr lang="ja-JP" altLang="en-US" sz="3600" dirty="0" smtClean="0"/>
              <a:t>ドームふじ基地の自由大気シーイングは約</a:t>
            </a:r>
            <a:r>
              <a:rPr lang="en-US" altLang="ja-JP" sz="3600" dirty="0" smtClean="0"/>
              <a:t>0.2</a:t>
            </a:r>
            <a:r>
              <a:rPr lang="ja-JP" altLang="en-US" sz="3600" dirty="0" smtClean="0"/>
              <a:t>秒角であると</a:t>
            </a:r>
            <a:r>
              <a:rPr lang="ja-JP" altLang="en-US" sz="3600" dirty="0" smtClean="0"/>
              <a:t>考えられることが判明した。</a:t>
            </a:r>
            <a:r>
              <a:rPr lang="en-US" altLang="ja-JP" sz="3600" dirty="0" smtClean="0"/>
              <a:t>0.2</a:t>
            </a:r>
            <a:r>
              <a:rPr lang="ja-JP" altLang="en-US" sz="3600" dirty="0" smtClean="0"/>
              <a:t>秒角の自由大気シーイングは地球上（地表面・雪面付近）で得られた最良の値で</a:t>
            </a:r>
            <a:r>
              <a:rPr lang="ja-JP" altLang="en-US" sz="3600" dirty="0"/>
              <a:t>ある</a:t>
            </a:r>
            <a:r>
              <a:rPr lang="ja-JP" altLang="en-US" sz="3600" dirty="0" smtClean="0"/>
              <a:t>。</a:t>
            </a:r>
            <a:r>
              <a:rPr lang="en-US" altLang="ja-JP" sz="3600" dirty="0" smtClean="0"/>
              <a:t>2020</a:t>
            </a:r>
            <a:r>
              <a:rPr lang="ja-JP" altLang="en-US" sz="3600" dirty="0" smtClean="0"/>
              <a:t>年の観測開始を目指して開発が進められている「南極</a:t>
            </a:r>
            <a:r>
              <a:rPr lang="en-US" altLang="ja-JP" sz="3600" dirty="0" smtClean="0"/>
              <a:t>2.5m</a:t>
            </a:r>
            <a:r>
              <a:rPr lang="ja-JP" altLang="en-US" sz="3600" dirty="0" smtClean="0"/>
              <a:t>赤外線望遠鏡」</a:t>
            </a:r>
            <a:r>
              <a:rPr lang="ja-JP" altLang="en-US" sz="3600" dirty="0" smtClean="0"/>
              <a:t>は補償光学（</a:t>
            </a:r>
            <a:r>
              <a:rPr lang="en-US" altLang="ja-JP" sz="3600" dirty="0" smtClean="0"/>
              <a:t>AO</a:t>
            </a:r>
            <a:r>
              <a:rPr lang="ja-JP" altLang="en-US" sz="3600" dirty="0" smtClean="0"/>
              <a:t>）が</a:t>
            </a:r>
            <a:r>
              <a:rPr lang="ja-JP" altLang="en-US" sz="3600" dirty="0" smtClean="0"/>
              <a:t>技術的に難しい可視光から回折限界となる近赤外線（</a:t>
            </a:r>
            <a:r>
              <a:rPr lang="en-US" altLang="ja-JP" sz="3600" dirty="0" smtClean="0"/>
              <a:t>0.5</a:t>
            </a:r>
            <a:r>
              <a:rPr lang="ja-JP" altLang="en-US" sz="3600" dirty="0" smtClean="0"/>
              <a:t>～</a:t>
            </a:r>
            <a:r>
              <a:rPr lang="en-US" altLang="ja-JP" sz="3600" dirty="0" smtClean="0"/>
              <a:t>2μm</a:t>
            </a:r>
            <a:r>
              <a:rPr lang="ja-JP" altLang="en-US" sz="3600" dirty="0" smtClean="0"/>
              <a:t>）にかけて、</a:t>
            </a:r>
            <a:r>
              <a:rPr lang="en-US" altLang="ja-JP" sz="3600" dirty="0" smtClean="0"/>
              <a:t>0.2</a:t>
            </a:r>
            <a:r>
              <a:rPr lang="ja-JP" altLang="en-US" sz="3600" dirty="0" smtClean="0"/>
              <a:t>秒角の空間分解能で</a:t>
            </a:r>
            <a:r>
              <a:rPr lang="ja-JP" altLang="en-US" sz="3600" dirty="0" smtClean="0"/>
              <a:t>観測が可能</a:t>
            </a:r>
            <a:r>
              <a:rPr lang="ja-JP" altLang="en-US" sz="3600" dirty="0" smtClean="0"/>
              <a:t>なユニークな望遠鏡と</a:t>
            </a:r>
            <a:r>
              <a:rPr lang="ja-JP" altLang="en-US" sz="3600" dirty="0" smtClean="0"/>
              <a:t>なることが本研究によって示された。</a:t>
            </a:r>
            <a:endParaRPr lang="en-US" altLang="ja-JP" sz="3600" dirty="0" smtClean="0"/>
          </a:p>
        </p:txBody>
      </p:sp>
      <p:sp>
        <p:nvSpPr>
          <p:cNvPr id="75" name="正方形/長方形 74"/>
          <p:cNvSpPr/>
          <p:nvPr/>
        </p:nvSpPr>
        <p:spPr>
          <a:xfrm>
            <a:off x="287998" y="7074671"/>
            <a:ext cx="29700001" cy="5832647"/>
          </a:xfrm>
          <a:prstGeom prst="rect">
            <a:avLst/>
          </a:prstGeom>
          <a:noFill/>
          <a:ln w="381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4" name="正方形/長方形 3"/>
          <p:cNvSpPr/>
          <p:nvPr/>
        </p:nvSpPr>
        <p:spPr>
          <a:xfrm>
            <a:off x="287998" y="7074671"/>
            <a:ext cx="29700002" cy="900000"/>
          </a:xfrm>
          <a:prstGeom prst="rect">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77734" y="7139950"/>
            <a:ext cx="2702343" cy="769441"/>
          </a:xfrm>
          <a:prstGeom prst="rect">
            <a:avLst/>
          </a:prstGeom>
          <a:noFill/>
        </p:spPr>
        <p:txBody>
          <a:bodyPr wrap="none" rtlCol="0">
            <a:spAutoFit/>
          </a:bodyPr>
          <a:lstStyle/>
          <a:p>
            <a:r>
              <a:rPr kumimoji="1" lang="en-US" altLang="ja-JP" sz="4400" b="1" dirty="0" smtClean="0">
                <a:solidFill>
                  <a:schemeClr val="bg1"/>
                </a:solidFill>
                <a:effectLst>
                  <a:outerShdw blurRad="38100" dist="38100" dir="2700000" algn="tl">
                    <a:srgbClr val="000000">
                      <a:alpha val="43137"/>
                    </a:srgbClr>
                  </a:outerShdw>
                </a:effectLst>
              </a:rPr>
              <a:t>1. Abstract</a:t>
            </a:r>
            <a:endParaRPr kumimoji="1" lang="ja-JP" altLang="en-US" sz="4400" b="1" dirty="0">
              <a:solidFill>
                <a:schemeClr val="bg1"/>
              </a:solidFill>
              <a:effectLst>
                <a:outerShdw blurRad="38100" dist="38100" dir="2700000" algn="tl">
                  <a:srgbClr val="000000">
                    <a:alpha val="43137"/>
                  </a:srgbClr>
                </a:outerShdw>
              </a:effectLst>
            </a:endParaRPr>
          </a:p>
        </p:txBody>
      </p:sp>
      <p:sp>
        <p:nvSpPr>
          <p:cNvPr id="86" name="正方形/長方形 85"/>
          <p:cNvSpPr/>
          <p:nvPr/>
        </p:nvSpPr>
        <p:spPr>
          <a:xfrm>
            <a:off x="287998" y="13447478"/>
            <a:ext cx="14707357" cy="900000"/>
          </a:xfrm>
          <a:prstGeom prst="rect">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287999" y="13447479"/>
            <a:ext cx="14707356" cy="5652528"/>
          </a:xfrm>
          <a:prstGeom prst="rect">
            <a:avLst/>
          </a:prstGeom>
          <a:noFill/>
          <a:ln w="381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90" name="テキスト ボックス 89"/>
          <p:cNvSpPr txBox="1"/>
          <p:nvPr/>
        </p:nvSpPr>
        <p:spPr>
          <a:xfrm>
            <a:off x="377734" y="13512757"/>
            <a:ext cx="3670300" cy="769441"/>
          </a:xfrm>
          <a:prstGeom prst="rect">
            <a:avLst/>
          </a:prstGeom>
          <a:noFill/>
        </p:spPr>
        <p:txBody>
          <a:bodyPr wrap="none" rtlCol="0">
            <a:spAutoFit/>
          </a:bodyPr>
          <a:lstStyle/>
          <a:p>
            <a:r>
              <a:rPr kumimoji="1" lang="en-US" altLang="ja-JP" sz="4400" b="1" dirty="0" smtClean="0">
                <a:solidFill>
                  <a:schemeClr val="bg1"/>
                </a:solidFill>
                <a:effectLst>
                  <a:outerShdw blurRad="38100" dist="38100" dir="2700000" algn="tl">
                    <a:srgbClr val="000000">
                      <a:alpha val="43137"/>
                    </a:srgbClr>
                  </a:outerShdw>
                </a:effectLst>
              </a:rPr>
              <a:t>2. Introduction</a:t>
            </a:r>
            <a:endParaRPr kumimoji="1" lang="ja-JP" altLang="en-US" sz="4400" b="1" dirty="0">
              <a:solidFill>
                <a:schemeClr val="bg1"/>
              </a:solidFill>
              <a:effectLst>
                <a:outerShdw blurRad="38100" dist="38100" dir="2700000" algn="tl">
                  <a:srgbClr val="000000">
                    <a:alpha val="43137"/>
                  </a:srgbClr>
                </a:outerShdw>
              </a:effectLst>
            </a:endParaRPr>
          </a:p>
        </p:txBody>
      </p:sp>
      <p:sp>
        <p:nvSpPr>
          <p:cNvPr id="91" name="正方形/長方形 90"/>
          <p:cNvSpPr/>
          <p:nvPr/>
        </p:nvSpPr>
        <p:spPr>
          <a:xfrm>
            <a:off x="15272563" y="13447478"/>
            <a:ext cx="14707357" cy="900000"/>
          </a:xfrm>
          <a:prstGeom prst="rect">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15272563" y="13447478"/>
            <a:ext cx="14707357" cy="11485176"/>
          </a:xfrm>
          <a:prstGeom prst="rect">
            <a:avLst/>
          </a:prstGeom>
          <a:noFill/>
          <a:ln w="381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93" name="テキスト ボックス 92"/>
          <p:cNvSpPr txBox="1"/>
          <p:nvPr/>
        </p:nvSpPr>
        <p:spPr>
          <a:xfrm>
            <a:off x="15405061" y="13512757"/>
            <a:ext cx="2427011" cy="769441"/>
          </a:xfrm>
          <a:prstGeom prst="rect">
            <a:avLst/>
          </a:prstGeom>
          <a:noFill/>
        </p:spPr>
        <p:txBody>
          <a:bodyPr wrap="none" rtlCol="0">
            <a:spAutoFit/>
          </a:bodyPr>
          <a:lstStyle/>
          <a:p>
            <a:r>
              <a:rPr kumimoji="1" lang="en-US" altLang="ja-JP" sz="4400" b="1" dirty="0" smtClean="0">
                <a:solidFill>
                  <a:schemeClr val="bg1"/>
                </a:solidFill>
                <a:effectLst>
                  <a:outerShdw blurRad="38100" dist="38100" dir="2700000" algn="tl">
                    <a:srgbClr val="000000">
                      <a:alpha val="43137"/>
                    </a:srgbClr>
                  </a:outerShdw>
                </a:effectLst>
              </a:rPr>
              <a:t>5. Results</a:t>
            </a:r>
            <a:endParaRPr kumimoji="1" lang="ja-JP" altLang="en-US" sz="4400" b="1" dirty="0">
              <a:solidFill>
                <a:schemeClr val="bg1"/>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0292" t="34806" r="50056" b="21786"/>
          <a:stretch/>
        </p:blipFill>
        <p:spPr bwMode="auto">
          <a:xfrm>
            <a:off x="15443913" y="31624744"/>
            <a:ext cx="5400000" cy="4175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正方形/長方形 94"/>
          <p:cNvSpPr/>
          <p:nvPr/>
        </p:nvSpPr>
        <p:spPr>
          <a:xfrm>
            <a:off x="287998" y="19548153"/>
            <a:ext cx="14707357" cy="900000"/>
          </a:xfrm>
          <a:prstGeom prst="rect">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287999" y="19548153"/>
            <a:ext cx="14707356" cy="12657309"/>
          </a:xfrm>
          <a:prstGeom prst="rect">
            <a:avLst/>
          </a:prstGeom>
          <a:noFill/>
          <a:ln w="381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97" name="テキスト ボックス 96"/>
          <p:cNvSpPr txBox="1"/>
          <p:nvPr/>
        </p:nvSpPr>
        <p:spPr>
          <a:xfrm>
            <a:off x="377734" y="19613432"/>
            <a:ext cx="2291012" cy="769441"/>
          </a:xfrm>
          <a:prstGeom prst="rect">
            <a:avLst/>
          </a:prstGeom>
          <a:noFill/>
        </p:spPr>
        <p:txBody>
          <a:bodyPr wrap="none" rtlCol="0">
            <a:spAutoFit/>
          </a:bodyPr>
          <a:lstStyle/>
          <a:p>
            <a:r>
              <a:rPr kumimoji="1" lang="en-US" altLang="ja-JP" sz="4400" b="1" dirty="0" smtClean="0">
                <a:solidFill>
                  <a:schemeClr val="bg1"/>
                </a:solidFill>
                <a:effectLst>
                  <a:outerShdw blurRad="38100" dist="38100" dir="2700000" algn="tl">
                    <a:srgbClr val="000000">
                      <a:alpha val="43137"/>
                    </a:srgbClr>
                  </a:outerShdw>
                </a:effectLst>
              </a:rPr>
              <a:t>3. </a:t>
            </a:r>
            <a:r>
              <a:rPr lang="en-US" altLang="ja-JP" sz="4400" b="1" dirty="0" smtClean="0">
                <a:solidFill>
                  <a:schemeClr val="bg1"/>
                </a:solidFill>
                <a:effectLst>
                  <a:outerShdw blurRad="38100" dist="38100" dir="2700000" algn="tl">
                    <a:srgbClr val="000000">
                      <a:alpha val="43137"/>
                    </a:srgbClr>
                  </a:outerShdw>
                </a:effectLst>
              </a:rPr>
              <a:t>Seeing</a:t>
            </a:r>
            <a:endParaRPr kumimoji="1" lang="ja-JP" altLang="en-US" sz="4400" b="1" dirty="0">
              <a:solidFill>
                <a:schemeClr val="bg1"/>
              </a:solidFill>
              <a:effectLst>
                <a:outerShdw blurRad="38100" dist="38100" dir="2700000" algn="tl">
                  <a:srgbClr val="000000">
                    <a:alpha val="43137"/>
                  </a:srgbClr>
                </a:outerShdw>
              </a:effectLst>
            </a:endParaRPr>
          </a:p>
        </p:txBody>
      </p:sp>
      <p:sp>
        <p:nvSpPr>
          <p:cNvPr id="10" name="テキスト ボックス 9"/>
          <p:cNvSpPr txBox="1"/>
          <p:nvPr/>
        </p:nvSpPr>
        <p:spPr>
          <a:xfrm>
            <a:off x="425082" y="20540166"/>
            <a:ext cx="14426873" cy="2862322"/>
          </a:xfrm>
          <a:prstGeom prst="rect">
            <a:avLst/>
          </a:prstGeom>
          <a:noFill/>
        </p:spPr>
        <p:txBody>
          <a:bodyPr wrap="square" rtlCol="0">
            <a:spAutoFit/>
          </a:bodyPr>
          <a:lstStyle/>
          <a:p>
            <a:pPr algn="just"/>
            <a:r>
              <a:rPr lang="ja-JP" altLang="en-US" sz="3600" dirty="0" smtClean="0"/>
              <a:t>　天体からの光は地球大気の擾乱によって広がり、ある一定以上細かい構造は観測出来ない</a:t>
            </a:r>
            <a:r>
              <a:rPr lang="ja-JP" altLang="en-US" sz="3600" dirty="0" smtClean="0"/>
              <a:t>。地球</a:t>
            </a:r>
            <a:r>
              <a:rPr lang="ja-JP" altLang="en-US" sz="3600" dirty="0" smtClean="0"/>
              <a:t>大気によって肥大した星像の半値全幅（</a:t>
            </a:r>
            <a:r>
              <a:rPr lang="en-US" altLang="ja-JP" sz="3600" dirty="0" smtClean="0"/>
              <a:t>FWHM</a:t>
            </a:r>
            <a:r>
              <a:rPr lang="ja-JP" altLang="en-US" sz="3600" dirty="0" smtClean="0"/>
              <a:t>）をシーイングと定義する。地球大気の擾乱は観測地の気象や地理に大きく依存するため、良いシーイングの得られる観測地を探すことが本質的に重要となる。</a:t>
            </a:r>
            <a:endParaRPr lang="en-US" altLang="ja-JP" sz="3600" dirty="0" smtClean="0"/>
          </a:p>
        </p:txBody>
      </p:sp>
      <p:sp>
        <p:nvSpPr>
          <p:cNvPr id="98" name="テキスト ボックス 97"/>
          <p:cNvSpPr txBox="1"/>
          <p:nvPr/>
        </p:nvSpPr>
        <p:spPr>
          <a:xfrm>
            <a:off x="425083" y="23420486"/>
            <a:ext cx="10034383" cy="4524315"/>
          </a:xfrm>
          <a:prstGeom prst="rect">
            <a:avLst/>
          </a:prstGeom>
          <a:noFill/>
        </p:spPr>
        <p:txBody>
          <a:bodyPr wrap="square" rtlCol="0">
            <a:spAutoFit/>
          </a:bodyPr>
          <a:lstStyle/>
          <a:p>
            <a:pPr algn="just"/>
            <a:r>
              <a:rPr lang="ja-JP" altLang="en-US" sz="3600" dirty="0" smtClean="0"/>
              <a:t>　地球大気の擾乱</a:t>
            </a:r>
            <a:r>
              <a:rPr lang="ja-JP" altLang="en-US" sz="3600" dirty="0"/>
              <a:t>は（</a:t>
            </a:r>
            <a:r>
              <a:rPr lang="en-US" altLang="ja-JP" sz="3600" dirty="0"/>
              <a:t>1</a:t>
            </a:r>
            <a:r>
              <a:rPr lang="ja-JP" altLang="en-US" sz="3600" dirty="0"/>
              <a:t>）接地境界層</a:t>
            </a:r>
            <a:r>
              <a:rPr lang="ja-JP" altLang="en-US" sz="3600" dirty="0" smtClean="0"/>
              <a:t>、（</a:t>
            </a:r>
            <a:r>
              <a:rPr lang="en-US" altLang="ja-JP" sz="3600" dirty="0"/>
              <a:t>2</a:t>
            </a:r>
            <a:r>
              <a:rPr lang="ja-JP" altLang="en-US" sz="3600" dirty="0"/>
              <a:t>）自由</a:t>
            </a:r>
            <a:r>
              <a:rPr lang="ja-JP" altLang="en-US" sz="3600" dirty="0" smtClean="0"/>
              <a:t>大気、の</a:t>
            </a:r>
            <a:r>
              <a:rPr lang="en-US" altLang="ja-JP" sz="3600" dirty="0" smtClean="0"/>
              <a:t>2</a:t>
            </a:r>
            <a:r>
              <a:rPr lang="ja-JP" altLang="en-US" sz="3600" dirty="0" smtClean="0"/>
              <a:t>つの</a:t>
            </a:r>
            <a:r>
              <a:rPr lang="ja-JP" altLang="en-US" sz="3600" dirty="0"/>
              <a:t>成因</a:t>
            </a:r>
            <a:r>
              <a:rPr lang="ja-JP" altLang="en-US" sz="3600" dirty="0" smtClean="0"/>
              <a:t>からなると</a:t>
            </a:r>
            <a:r>
              <a:rPr lang="ja-JP" altLang="en-US" sz="3600" dirty="0" smtClean="0"/>
              <a:t>考えられる</a:t>
            </a:r>
            <a:r>
              <a:rPr lang="ja-JP" altLang="en-US" sz="3600" dirty="0" smtClean="0"/>
              <a:t>。接地境界層は地表付近に局在する擾乱で</a:t>
            </a:r>
            <a:r>
              <a:rPr lang="ja-JP" altLang="en-US" sz="3600" dirty="0" smtClean="0"/>
              <a:t>高さは十</a:t>
            </a:r>
            <a:r>
              <a:rPr lang="ja-JP" altLang="en-US" sz="3600" dirty="0" smtClean="0"/>
              <a:t>数</a:t>
            </a:r>
            <a:r>
              <a:rPr lang="en-US" altLang="ja-JP" sz="3600" dirty="0" smtClean="0"/>
              <a:t>m</a:t>
            </a:r>
            <a:r>
              <a:rPr lang="ja-JP" altLang="en-US" sz="3600" dirty="0" smtClean="0"/>
              <a:t>～数</a:t>
            </a:r>
            <a:r>
              <a:rPr lang="en-US" altLang="ja-JP" sz="3600" dirty="0" smtClean="0"/>
              <a:t>100m</a:t>
            </a:r>
            <a:r>
              <a:rPr lang="ja-JP" altLang="en-US" sz="3600" dirty="0" smtClean="0"/>
              <a:t>で、</a:t>
            </a:r>
            <a:r>
              <a:rPr lang="ja-JP" altLang="en-US" sz="3600" dirty="0" smtClean="0"/>
              <a:t>これより高い場所に望遠鏡を建設することでその影響は無視出来る。自由大気シーイングは上空の擾乱によって決まり、</a:t>
            </a:r>
            <a:r>
              <a:rPr lang="ja-JP" altLang="en-US" sz="3600" dirty="0"/>
              <a:t>観測地の気象</a:t>
            </a:r>
            <a:r>
              <a:rPr lang="ja-JP" altLang="en-US" sz="3600" dirty="0" smtClean="0"/>
              <a:t>や</a:t>
            </a:r>
            <a:r>
              <a:rPr lang="ja-JP" altLang="en-US" sz="3600" dirty="0"/>
              <a:t>地形による。そのため</a:t>
            </a:r>
            <a:r>
              <a:rPr lang="ja-JP" altLang="en-US" sz="3600" u="sng" dirty="0"/>
              <a:t>「接地境界層が低く」「自由大気シーイングが小さい」場所が優れた観測地と言える</a:t>
            </a:r>
            <a:r>
              <a:rPr lang="ja-JP" altLang="en-US" sz="3600" dirty="0" smtClean="0"/>
              <a:t>。</a:t>
            </a:r>
            <a:endParaRPr lang="en-US" altLang="ja-JP" sz="3600" dirty="0"/>
          </a:p>
        </p:txBody>
      </p:sp>
      <p:sp>
        <p:nvSpPr>
          <p:cNvPr id="99" name="テキスト ボックス 98"/>
          <p:cNvSpPr txBox="1"/>
          <p:nvPr/>
        </p:nvSpPr>
        <p:spPr>
          <a:xfrm>
            <a:off x="8136746" y="28028998"/>
            <a:ext cx="6502452" cy="3970318"/>
          </a:xfrm>
          <a:prstGeom prst="rect">
            <a:avLst/>
          </a:prstGeom>
          <a:noFill/>
        </p:spPr>
        <p:txBody>
          <a:bodyPr wrap="square" rtlCol="0">
            <a:spAutoFit/>
          </a:bodyPr>
          <a:lstStyle/>
          <a:p>
            <a:pPr algn="just"/>
            <a:r>
              <a:rPr lang="ja-JP" altLang="en-US" sz="3600" dirty="0" smtClean="0"/>
              <a:t>ドームふじ基地はシミュレーションから接地境界層の高さ</a:t>
            </a:r>
            <a:r>
              <a:rPr lang="en-US" altLang="ja-JP" sz="3600" dirty="0" smtClean="0"/>
              <a:t>18m</a:t>
            </a:r>
            <a:r>
              <a:rPr lang="ja-JP" altLang="en-US" sz="3600" dirty="0" err="1" smtClean="0"/>
              <a:t>、</a:t>
            </a:r>
            <a:r>
              <a:rPr lang="ja-JP" altLang="en-US" sz="3600" dirty="0" smtClean="0"/>
              <a:t>自由大気シーイング</a:t>
            </a:r>
            <a:r>
              <a:rPr lang="en-US" altLang="ja-JP" sz="3600" dirty="0" smtClean="0"/>
              <a:t>0.21</a:t>
            </a:r>
            <a:r>
              <a:rPr lang="ja-JP" altLang="en-US" sz="3600" dirty="0" smtClean="0"/>
              <a:t>秒角と予想されて</a:t>
            </a:r>
            <a:r>
              <a:rPr lang="ja-JP" altLang="en-US" sz="3600" dirty="0" smtClean="0"/>
              <a:t>いる</a:t>
            </a:r>
            <a:r>
              <a:rPr lang="ja-JP" altLang="en-US" sz="2400" dirty="0" smtClean="0"/>
              <a:t>（図</a:t>
            </a:r>
            <a:r>
              <a:rPr lang="en-US" altLang="ja-JP" sz="2400" dirty="0" smtClean="0"/>
              <a:t>3,</a:t>
            </a:r>
            <a:r>
              <a:rPr lang="ja-JP" altLang="en-US" sz="2400" dirty="0" smtClean="0"/>
              <a:t>図</a:t>
            </a:r>
            <a:r>
              <a:rPr lang="en-US" altLang="ja-JP" sz="2400" dirty="0" smtClean="0"/>
              <a:t>4</a:t>
            </a:r>
            <a:r>
              <a:rPr lang="ja-JP" altLang="en-US" sz="2400" dirty="0" smtClean="0"/>
              <a:t>）</a:t>
            </a:r>
            <a:r>
              <a:rPr lang="ja-JP" altLang="en-US" sz="3600" dirty="0" smtClean="0"/>
              <a:t>。なお</a:t>
            </a:r>
            <a:r>
              <a:rPr lang="ja-JP" altLang="en-US" sz="3600" dirty="0"/>
              <a:t>、</a:t>
            </a:r>
            <a:r>
              <a:rPr lang="ja-JP" altLang="en-US" sz="3600" dirty="0" smtClean="0"/>
              <a:t>晴天</a:t>
            </a:r>
            <a:r>
              <a:rPr lang="ja-JP" altLang="en-US" sz="3600" dirty="0" smtClean="0"/>
              <a:t>時の接地境界層の高さ</a:t>
            </a:r>
            <a:r>
              <a:rPr lang="ja-JP" altLang="en-US" sz="3600" dirty="0" smtClean="0"/>
              <a:t>は現地でのサイト調査によると</a:t>
            </a:r>
            <a:r>
              <a:rPr lang="en-US" altLang="ja-JP" sz="3600" dirty="0" smtClean="0"/>
              <a:t>15.3m</a:t>
            </a:r>
            <a:r>
              <a:rPr lang="ja-JP" altLang="en-US" sz="3600" dirty="0" smtClean="0"/>
              <a:t>であった</a:t>
            </a:r>
            <a:r>
              <a:rPr lang="ja-JP" altLang="en-US" sz="2400" dirty="0" smtClean="0"/>
              <a:t>（</a:t>
            </a:r>
            <a:r>
              <a:rPr lang="ja-JP" altLang="en-US" sz="2400" dirty="0" smtClean="0"/>
              <a:t>本学会沖田講演、</a:t>
            </a:r>
            <a:r>
              <a:rPr lang="en-US" altLang="ja-JP" sz="2400" dirty="0" smtClean="0"/>
              <a:t>V226a</a:t>
            </a:r>
            <a:r>
              <a:rPr lang="ja-JP" altLang="en-US" sz="2400" dirty="0" smtClean="0"/>
              <a:t>）</a:t>
            </a:r>
            <a:r>
              <a:rPr lang="ja-JP" altLang="en-US" sz="3600" dirty="0" smtClean="0"/>
              <a:t>。</a:t>
            </a:r>
            <a:endParaRPr lang="en-US" altLang="ja-JP" sz="3600" dirty="0" smtClean="0"/>
          </a:p>
        </p:txBody>
      </p:sp>
      <p:grpSp>
        <p:nvGrpSpPr>
          <p:cNvPr id="100" name="グループ化 99"/>
          <p:cNvGrpSpPr/>
          <p:nvPr/>
        </p:nvGrpSpPr>
        <p:grpSpPr>
          <a:xfrm>
            <a:off x="10459466" y="23492494"/>
            <a:ext cx="4463121" cy="3456384"/>
            <a:chOff x="8191543" y="1737329"/>
            <a:chExt cx="3795871" cy="3029147"/>
          </a:xfrm>
        </p:grpSpPr>
        <p:sp>
          <p:nvSpPr>
            <p:cNvPr id="101" name="正方形/長方形 100"/>
            <p:cNvSpPr/>
            <p:nvPr/>
          </p:nvSpPr>
          <p:spPr>
            <a:xfrm>
              <a:off x="9252519" y="4078813"/>
              <a:ext cx="2664297" cy="687661"/>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接地境界層</a:t>
              </a:r>
              <a:endParaRPr kumimoji="1" lang="en-US" altLang="ja-JP" sz="2400" dirty="0" smtClean="0">
                <a:solidFill>
                  <a:schemeClr val="tx1"/>
                </a:solidFill>
              </a:endParaRPr>
            </a:p>
            <a:p>
              <a:pPr algn="ctr"/>
              <a:r>
                <a:rPr kumimoji="1" lang="en-US" altLang="ja-JP" sz="2400" dirty="0" smtClean="0">
                  <a:solidFill>
                    <a:schemeClr val="tx1"/>
                  </a:solidFill>
                </a:rPr>
                <a:t>Surface Boundary Layer</a:t>
              </a:r>
              <a:endParaRPr kumimoji="1" lang="ja-JP" altLang="en-US" sz="2400" dirty="0">
                <a:solidFill>
                  <a:schemeClr val="tx1"/>
                </a:solidFill>
              </a:endParaRPr>
            </a:p>
          </p:txBody>
        </p:sp>
        <p:sp>
          <p:nvSpPr>
            <p:cNvPr id="102" name="正方形/長方形 101"/>
            <p:cNvSpPr/>
            <p:nvPr/>
          </p:nvSpPr>
          <p:spPr>
            <a:xfrm>
              <a:off x="9252520" y="1846566"/>
              <a:ext cx="2664297" cy="2232247"/>
            </a:xfrm>
            <a:prstGeom prst="rect">
              <a:avLst/>
            </a:prstGeom>
            <a:gradFill>
              <a:gsLst>
                <a:gs pos="0">
                  <a:srgbClr val="FF0000">
                    <a:alpha val="50000"/>
                  </a:srgbClr>
                </a:gs>
                <a:gs pos="72000">
                  <a:schemeClr val="accent1">
                    <a:tint val="44500"/>
                    <a:satMod val="160000"/>
                    <a:alpha val="69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800" dirty="0" smtClean="0">
                <a:solidFill>
                  <a:schemeClr val="tx1"/>
                </a:solidFill>
              </a:endParaRPr>
            </a:p>
            <a:p>
              <a:pPr algn="ctr"/>
              <a:r>
                <a:rPr kumimoji="1" lang="ja-JP" altLang="en-US" sz="2400" dirty="0" smtClean="0">
                  <a:solidFill>
                    <a:schemeClr val="tx1"/>
                  </a:solidFill>
                </a:rPr>
                <a:t>自由大気</a:t>
              </a:r>
              <a:endParaRPr kumimoji="1" lang="en-US" altLang="ja-JP" sz="2400" dirty="0" smtClean="0">
                <a:solidFill>
                  <a:schemeClr val="tx1"/>
                </a:solidFill>
              </a:endParaRPr>
            </a:p>
            <a:p>
              <a:pPr algn="ctr"/>
              <a:r>
                <a:rPr kumimoji="1" lang="en-US" altLang="ja-JP" sz="2400" dirty="0" smtClean="0">
                  <a:solidFill>
                    <a:schemeClr val="tx1"/>
                  </a:solidFill>
                </a:rPr>
                <a:t>Free Atmosphere</a:t>
              </a:r>
              <a:endParaRPr kumimoji="1" lang="ja-JP" altLang="en-US" sz="2400" dirty="0">
                <a:solidFill>
                  <a:schemeClr val="tx1"/>
                </a:solidFill>
              </a:endParaRPr>
            </a:p>
          </p:txBody>
        </p:sp>
        <p:cxnSp>
          <p:nvCxnSpPr>
            <p:cNvPr id="103" name="直線矢印コネクタ 102"/>
            <p:cNvCxnSpPr/>
            <p:nvPr/>
          </p:nvCxnSpPr>
          <p:spPr>
            <a:xfrm flipV="1">
              <a:off x="9233191" y="1737329"/>
              <a:ext cx="0" cy="30291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9242192" y="4766475"/>
              <a:ext cx="27452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8191543" y="3694365"/>
              <a:ext cx="1137307" cy="728279"/>
            </a:xfrm>
            <a:prstGeom prst="rect">
              <a:avLst/>
            </a:prstGeom>
            <a:noFill/>
          </p:spPr>
          <p:txBody>
            <a:bodyPr wrap="none" rtlCol="0">
              <a:spAutoFit/>
            </a:bodyPr>
            <a:lstStyle/>
            <a:p>
              <a:pPr algn="ctr"/>
              <a:r>
                <a:rPr lang="ja-JP" altLang="en-US" sz="2400" dirty="0" smtClean="0"/>
                <a:t>十数</a:t>
              </a:r>
              <a:r>
                <a:rPr lang="en-US" altLang="ja-JP" sz="2400" dirty="0" smtClean="0"/>
                <a:t>m ~</a:t>
              </a:r>
              <a:r>
                <a:rPr lang="ja-JP" altLang="en-US" sz="2400" dirty="0"/>
                <a:t> </a:t>
              </a:r>
              <a:endParaRPr lang="en-US" altLang="ja-JP" sz="2400" dirty="0" smtClean="0"/>
            </a:p>
            <a:p>
              <a:pPr algn="ctr"/>
              <a:r>
                <a:rPr lang="ja-JP" altLang="en-US" sz="2400" dirty="0" smtClean="0"/>
                <a:t>数</a:t>
              </a:r>
              <a:r>
                <a:rPr lang="en-US" altLang="ja-JP" sz="2400" dirty="0" smtClean="0"/>
                <a:t>100</a:t>
              </a:r>
              <a:r>
                <a:rPr kumimoji="1" lang="en-US" altLang="ja-JP" sz="2400" dirty="0" smtClean="0"/>
                <a:t>m</a:t>
              </a:r>
              <a:endParaRPr kumimoji="1" lang="ja-JP" altLang="en-US" sz="2400" dirty="0"/>
            </a:p>
          </p:txBody>
        </p:sp>
        <p:cxnSp>
          <p:nvCxnSpPr>
            <p:cNvPr id="107" name="直線コネクタ 106"/>
            <p:cNvCxnSpPr/>
            <p:nvPr/>
          </p:nvCxnSpPr>
          <p:spPr>
            <a:xfrm flipH="1">
              <a:off x="9157770" y="4078155"/>
              <a:ext cx="1688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テキスト ボックス 109"/>
          <p:cNvSpPr txBox="1"/>
          <p:nvPr/>
        </p:nvSpPr>
        <p:spPr>
          <a:xfrm>
            <a:off x="11107539" y="27236910"/>
            <a:ext cx="3755648" cy="461665"/>
          </a:xfrm>
          <a:prstGeom prst="rect">
            <a:avLst/>
          </a:prstGeom>
          <a:noFill/>
        </p:spPr>
        <p:txBody>
          <a:bodyPr wrap="square" rtlCol="0">
            <a:spAutoFit/>
          </a:bodyPr>
          <a:lstStyle/>
          <a:p>
            <a:r>
              <a:rPr kumimoji="1" lang="ja-JP" altLang="en-US" sz="2400" dirty="0" smtClean="0"/>
              <a:t>図</a:t>
            </a:r>
            <a:r>
              <a:rPr kumimoji="1" lang="en-US" altLang="ja-JP" sz="2400" dirty="0" smtClean="0"/>
              <a:t>2</a:t>
            </a:r>
            <a:r>
              <a:rPr kumimoji="1" lang="ja-JP" altLang="en-US" sz="2400" dirty="0" smtClean="0"/>
              <a:t>　大気構造の模式図</a:t>
            </a:r>
            <a:endParaRPr kumimoji="1" lang="ja-JP" altLang="en-US" sz="2400" dirty="0"/>
          </a:p>
        </p:txBody>
      </p:sp>
      <p:sp>
        <p:nvSpPr>
          <p:cNvPr id="111" name="正方形/長方形 110"/>
          <p:cNvSpPr/>
          <p:nvPr/>
        </p:nvSpPr>
        <p:spPr>
          <a:xfrm>
            <a:off x="284839" y="32709518"/>
            <a:ext cx="14707357" cy="900000"/>
          </a:xfrm>
          <a:prstGeom prst="rect">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284840" y="32709518"/>
            <a:ext cx="14707356" cy="9865096"/>
          </a:xfrm>
          <a:prstGeom prst="rect">
            <a:avLst/>
          </a:prstGeom>
          <a:noFill/>
          <a:ln w="381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113" name="テキスト ボックス 112"/>
          <p:cNvSpPr txBox="1"/>
          <p:nvPr/>
        </p:nvSpPr>
        <p:spPr>
          <a:xfrm>
            <a:off x="374575" y="32774797"/>
            <a:ext cx="3840988" cy="769441"/>
          </a:xfrm>
          <a:prstGeom prst="rect">
            <a:avLst/>
          </a:prstGeom>
          <a:noFill/>
        </p:spPr>
        <p:txBody>
          <a:bodyPr wrap="none" rtlCol="0">
            <a:spAutoFit/>
          </a:bodyPr>
          <a:lstStyle/>
          <a:p>
            <a:r>
              <a:rPr kumimoji="1" lang="en-US" altLang="ja-JP" sz="4400" b="1" dirty="0" smtClean="0">
                <a:solidFill>
                  <a:schemeClr val="bg1"/>
                </a:solidFill>
                <a:effectLst>
                  <a:outerShdw blurRad="38100" dist="38100" dir="2700000" algn="tl">
                    <a:srgbClr val="000000">
                      <a:alpha val="43137"/>
                    </a:srgbClr>
                  </a:outerShdw>
                </a:effectLst>
              </a:rPr>
              <a:t>4. Observations</a:t>
            </a:r>
            <a:endParaRPr kumimoji="1" lang="ja-JP" altLang="en-US" sz="4400" b="1" dirty="0">
              <a:solidFill>
                <a:schemeClr val="bg1"/>
              </a:solidFill>
              <a:effectLst>
                <a:outerShdw blurRad="38100" dist="38100" dir="2700000" algn="tl">
                  <a:srgbClr val="000000">
                    <a:alpha val="43137"/>
                  </a:srgbClr>
                </a:outerShdw>
              </a:effectLst>
            </a:endParaRPr>
          </a:p>
        </p:txBody>
      </p:sp>
      <p:pic>
        <p:nvPicPr>
          <p:cNvPr id="114"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13614" t="26568" r="45845" b="30946"/>
          <a:stretch/>
        </p:blipFill>
        <p:spPr bwMode="auto">
          <a:xfrm>
            <a:off x="11039197" y="37544593"/>
            <a:ext cx="3600000" cy="23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5" name="テキスト ボックス 114"/>
          <p:cNvSpPr txBox="1"/>
          <p:nvPr/>
        </p:nvSpPr>
        <p:spPr>
          <a:xfrm>
            <a:off x="10891516" y="40006133"/>
            <a:ext cx="4104455" cy="1200329"/>
          </a:xfrm>
          <a:prstGeom prst="rect">
            <a:avLst/>
          </a:prstGeom>
          <a:noFill/>
        </p:spPr>
        <p:txBody>
          <a:bodyPr wrap="square" rtlCol="0">
            <a:spAutoFit/>
          </a:bodyPr>
          <a:lstStyle/>
          <a:p>
            <a:r>
              <a:rPr lang="ja-JP" altLang="en-US" sz="2400" dirty="0" smtClean="0"/>
              <a:t>図</a:t>
            </a:r>
            <a:r>
              <a:rPr lang="en-US" altLang="ja-JP" sz="2400" dirty="0" smtClean="0"/>
              <a:t>6</a:t>
            </a:r>
            <a:r>
              <a:rPr lang="ja-JP" altLang="en-US" sz="2400" dirty="0" smtClean="0"/>
              <a:t>　</a:t>
            </a:r>
            <a:r>
              <a:rPr lang="en-US" altLang="ja-JP" sz="2400" dirty="0" smtClean="0"/>
              <a:t>9m</a:t>
            </a:r>
            <a:r>
              <a:rPr lang="ja-JP" altLang="en-US" sz="2400" dirty="0" smtClean="0"/>
              <a:t>ステージ（右）と</a:t>
            </a:r>
            <a:r>
              <a:rPr lang="en-US" altLang="ja-JP" sz="2400" dirty="0" smtClean="0"/>
              <a:t>PLATO-F</a:t>
            </a:r>
            <a:r>
              <a:rPr lang="ja-JP" altLang="en-US" sz="2400" dirty="0" smtClean="0"/>
              <a:t>（通信発電モジュール、中央） </a:t>
            </a:r>
            <a:r>
              <a:rPr lang="en-US" altLang="ja-JP" sz="2400" dirty="0" smtClean="0"/>
              <a:t>Okita et al. (2013)</a:t>
            </a:r>
          </a:p>
        </p:txBody>
      </p:sp>
      <p:pic>
        <p:nvPicPr>
          <p:cNvPr id="116"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14166" t="45500" r="46250" b="22833"/>
          <a:stretch/>
        </p:blipFill>
        <p:spPr bwMode="auto">
          <a:xfrm>
            <a:off x="2954393" y="39622286"/>
            <a:ext cx="5895812"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テキスト ボックス 116"/>
          <p:cNvSpPr txBox="1"/>
          <p:nvPr/>
        </p:nvSpPr>
        <p:spPr>
          <a:xfrm>
            <a:off x="8739918" y="41383577"/>
            <a:ext cx="2648054" cy="830997"/>
          </a:xfrm>
          <a:prstGeom prst="rect">
            <a:avLst/>
          </a:prstGeom>
          <a:noFill/>
        </p:spPr>
        <p:txBody>
          <a:bodyPr wrap="square" rtlCol="0">
            <a:spAutoFit/>
          </a:bodyPr>
          <a:lstStyle/>
          <a:p>
            <a:r>
              <a:rPr lang="ja-JP" altLang="en-US" sz="2400" dirty="0" smtClean="0"/>
              <a:t>表</a:t>
            </a:r>
            <a:r>
              <a:rPr lang="en-US" altLang="ja-JP" sz="2400" dirty="0"/>
              <a:t>1</a:t>
            </a:r>
            <a:r>
              <a:rPr lang="ja-JP" altLang="en-US" sz="2400" dirty="0" smtClean="0"/>
              <a:t>　</a:t>
            </a:r>
            <a:r>
              <a:rPr lang="en-US" altLang="ja-JP" sz="2400" dirty="0" smtClean="0"/>
              <a:t>DFDIMM</a:t>
            </a:r>
            <a:r>
              <a:rPr lang="ja-JP" altLang="en-US" sz="2400" dirty="0" smtClean="0"/>
              <a:t>諸元</a:t>
            </a:r>
            <a:endParaRPr lang="en-US" altLang="ja-JP" sz="2400" dirty="0" smtClean="0"/>
          </a:p>
          <a:p>
            <a:r>
              <a:rPr lang="en-US" altLang="ja-JP" sz="2400" dirty="0" smtClean="0"/>
              <a:t>Okita et al. (2013)</a:t>
            </a:r>
          </a:p>
        </p:txBody>
      </p:sp>
      <p:pic>
        <p:nvPicPr>
          <p:cNvPr id="11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4271" t="30666" r="46458" b="31167"/>
          <a:stretch/>
        </p:blipFill>
        <p:spPr bwMode="auto">
          <a:xfrm>
            <a:off x="24861587" y="21583194"/>
            <a:ext cx="4680000" cy="284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9" name="グループ化 118"/>
          <p:cNvGrpSpPr>
            <a:grpSpLocks noChangeAspect="1"/>
          </p:cNvGrpSpPr>
          <p:nvPr/>
        </p:nvGrpSpPr>
        <p:grpSpPr>
          <a:xfrm>
            <a:off x="25050585" y="19286413"/>
            <a:ext cx="3960000" cy="1855801"/>
            <a:chOff x="5202195" y="3009899"/>
            <a:chExt cx="2551683" cy="1195812"/>
          </a:xfrm>
        </p:grpSpPr>
        <p:pic>
          <p:nvPicPr>
            <p:cNvPr id="120"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55331" t="44921" r="31817" b="39385"/>
            <a:stretch/>
          </p:blipFill>
          <p:spPr bwMode="auto">
            <a:xfrm>
              <a:off x="5202195" y="3009899"/>
              <a:ext cx="1566905" cy="119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78811" t="44921" r="11628" b="39385"/>
            <a:stretch/>
          </p:blipFill>
          <p:spPr bwMode="auto">
            <a:xfrm>
              <a:off x="6588224" y="3009899"/>
              <a:ext cx="1165654" cy="119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5" name="正方形/長方形 124"/>
          <p:cNvSpPr/>
          <p:nvPr/>
        </p:nvSpPr>
        <p:spPr>
          <a:xfrm>
            <a:off x="15809921" y="14503683"/>
            <a:ext cx="14019698" cy="646331"/>
          </a:xfrm>
          <a:prstGeom prst="rect">
            <a:avLst/>
          </a:prstGeom>
        </p:spPr>
        <p:txBody>
          <a:bodyPr wrap="square">
            <a:spAutoFit/>
          </a:bodyPr>
          <a:lstStyle/>
          <a:p>
            <a:pPr algn="just"/>
            <a:r>
              <a:rPr lang="ja-JP" altLang="en-US" sz="3600" dirty="0" smtClean="0"/>
              <a:t>　</a:t>
            </a:r>
            <a:r>
              <a:rPr lang="en-US" altLang="ja-JP" sz="3600" dirty="0" smtClean="0"/>
              <a:t>2013</a:t>
            </a:r>
            <a:r>
              <a:rPr lang="ja-JP" altLang="en-US" sz="3600" dirty="0" smtClean="0"/>
              <a:t>年</a:t>
            </a:r>
            <a:r>
              <a:rPr lang="en-US" altLang="ja-JP" sz="3600" dirty="0" smtClean="0"/>
              <a:t>1</a:t>
            </a:r>
            <a:r>
              <a:rPr lang="ja-JP" altLang="en-US" sz="3600" dirty="0" smtClean="0"/>
              <a:t>月</a:t>
            </a:r>
            <a:r>
              <a:rPr lang="en-US" altLang="ja-JP" sz="3600" dirty="0" smtClean="0"/>
              <a:t>4</a:t>
            </a:r>
            <a:r>
              <a:rPr lang="ja-JP" altLang="en-US" sz="3600" dirty="0" smtClean="0"/>
              <a:t>日～</a:t>
            </a:r>
            <a:r>
              <a:rPr lang="en-US" altLang="ja-JP" sz="3600" dirty="0" smtClean="0"/>
              <a:t>23</a:t>
            </a:r>
            <a:r>
              <a:rPr lang="ja-JP" altLang="en-US" sz="3600" dirty="0" smtClean="0"/>
              <a:t>日までのシーイングの変化を図</a:t>
            </a:r>
            <a:r>
              <a:rPr lang="en-US" altLang="ja-JP" sz="3600" dirty="0" smtClean="0"/>
              <a:t>7</a:t>
            </a:r>
            <a:r>
              <a:rPr lang="ja-JP" altLang="en-US" sz="3600" dirty="0" smtClean="0"/>
              <a:t>に示す。夕方に</a:t>
            </a:r>
            <a:r>
              <a:rPr lang="en-US" altLang="ja-JP" sz="3600" dirty="0" smtClean="0"/>
              <a:t>0.3</a:t>
            </a:r>
            <a:endParaRPr lang="ja-JP" altLang="en-US" sz="3600" dirty="0"/>
          </a:p>
        </p:txBody>
      </p:sp>
      <p:sp>
        <p:nvSpPr>
          <p:cNvPr id="15" name="正方形/長方形 14"/>
          <p:cNvSpPr/>
          <p:nvPr/>
        </p:nvSpPr>
        <p:spPr>
          <a:xfrm>
            <a:off x="24329734" y="15067558"/>
            <a:ext cx="5499886" cy="3970318"/>
          </a:xfrm>
          <a:prstGeom prst="rect">
            <a:avLst/>
          </a:prstGeom>
        </p:spPr>
        <p:txBody>
          <a:bodyPr wrap="square">
            <a:spAutoFit/>
          </a:bodyPr>
          <a:lstStyle/>
          <a:p>
            <a:pPr algn="just"/>
            <a:r>
              <a:rPr lang="ja-JP" altLang="en-US" sz="3600" dirty="0"/>
              <a:t>秒角の</a:t>
            </a:r>
            <a:r>
              <a:rPr lang="ja-JP" altLang="en-US" sz="3600" dirty="0" smtClean="0"/>
              <a:t>極小を</a:t>
            </a:r>
            <a:r>
              <a:rPr lang="en-US" altLang="ja-JP" sz="3600" dirty="0" smtClean="0">
                <a:sym typeface="Wingdings" panose="05000000000000000000" pitchFamily="2" charset="2"/>
              </a:rPr>
              <a:t>6</a:t>
            </a:r>
            <a:r>
              <a:rPr lang="en-US" altLang="ja-JP" sz="3600" dirty="0">
                <a:sym typeface="Wingdings" panose="05000000000000000000" pitchFamily="2" charset="2"/>
              </a:rPr>
              <a:t>, 7, 9, 16</a:t>
            </a:r>
            <a:r>
              <a:rPr lang="ja-JP" altLang="en-US" sz="3600" dirty="0">
                <a:sym typeface="Wingdings" panose="05000000000000000000" pitchFamily="2" charset="2"/>
              </a:rPr>
              <a:t>日</a:t>
            </a:r>
            <a:r>
              <a:rPr lang="ja-JP" altLang="en-US" sz="3600" dirty="0" smtClean="0">
                <a:sym typeface="Wingdings" panose="05000000000000000000" pitchFamily="2" charset="2"/>
              </a:rPr>
              <a:t>の</a:t>
            </a:r>
            <a:r>
              <a:rPr lang="en-US" altLang="ja-JP" sz="3600" dirty="0" smtClean="0">
                <a:sym typeface="Wingdings" panose="05000000000000000000" pitchFamily="2" charset="2"/>
              </a:rPr>
              <a:t>4</a:t>
            </a:r>
            <a:r>
              <a:rPr lang="ja-JP" altLang="en-US" sz="3600" dirty="0">
                <a:sym typeface="Wingdings" panose="05000000000000000000" pitchFamily="2" charset="2"/>
              </a:rPr>
              <a:t>回</a:t>
            </a:r>
            <a:r>
              <a:rPr lang="ja-JP" altLang="en-US" sz="3600" dirty="0" smtClean="0">
                <a:sym typeface="Wingdings" panose="05000000000000000000" pitchFamily="2" charset="2"/>
              </a:rPr>
              <a:t>観測し、深夜に</a:t>
            </a:r>
            <a:r>
              <a:rPr lang="en-US" altLang="ja-JP" sz="3600" dirty="0" smtClean="0">
                <a:sym typeface="Wingdings" panose="05000000000000000000" pitchFamily="2" charset="2"/>
              </a:rPr>
              <a:t>0.2</a:t>
            </a:r>
            <a:r>
              <a:rPr lang="ja-JP" altLang="en-US" sz="3600" dirty="0" smtClean="0"/>
              <a:t>～</a:t>
            </a:r>
            <a:r>
              <a:rPr lang="en-US" altLang="ja-JP" sz="3600" dirty="0" smtClean="0"/>
              <a:t>0.3</a:t>
            </a:r>
            <a:r>
              <a:rPr lang="ja-JP" altLang="en-US" sz="3600" dirty="0" smtClean="0"/>
              <a:t>秒角の</a:t>
            </a:r>
            <a:r>
              <a:rPr lang="ja-JP" altLang="en-US" sz="3600" dirty="0" smtClean="0"/>
              <a:t>シーイングが数時間</a:t>
            </a:r>
            <a:r>
              <a:rPr lang="ja-JP" altLang="en-US" sz="3600" dirty="0" smtClean="0"/>
              <a:t>継続する</a:t>
            </a:r>
            <a:r>
              <a:rPr lang="ja-JP" altLang="en-US" sz="3600" dirty="0" smtClean="0"/>
              <a:t>現象を</a:t>
            </a:r>
            <a:r>
              <a:rPr lang="en-US" altLang="ja-JP" sz="3600" dirty="0" smtClean="0"/>
              <a:t>6</a:t>
            </a:r>
            <a:r>
              <a:rPr lang="ja-JP" altLang="en-US" sz="3600" dirty="0" smtClean="0"/>
              <a:t>回（</a:t>
            </a:r>
            <a:r>
              <a:rPr lang="en-US" altLang="ja-JP" sz="3600" dirty="0" smtClean="0">
                <a:sym typeface="Wingdings" panose="05000000000000000000" pitchFamily="2" charset="2"/>
              </a:rPr>
              <a:t> </a:t>
            </a:r>
            <a:r>
              <a:rPr lang="en-US" altLang="ja-JP" sz="3600" dirty="0">
                <a:sym typeface="Wingdings" panose="05000000000000000000" pitchFamily="2" charset="2"/>
              </a:rPr>
              <a:t>6, 11, 15, 19, 21, 23</a:t>
            </a:r>
            <a:r>
              <a:rPr lang="ja-JP" altLang="en-US" sz="3600" dirty="0" smtClean="0">
                <a:sym typeface="Wingdings" panose="05000000000000000000" pitchFamily="2" charset="2"/>
              </a:rPr>
              <a:t>日）</a:t>
            </a:r>
            <a:r>
              <a:rPr lang="ja-JP" altLang="en-US" sz="3600" dirty="0" smtClean="0">
                <a:sym typeface="Wingdings" panose="05000000000000000000" pitchFamily="2" charset="2"/>
              </a:rPr>
              <a:t>観測</a:t>
            </a:r>
            <a:r>
              <a:rPr lang="ja-JP" altLang="en-US" sz="3600" dirty="0">
                <a:sym typeface="Wingdings" panose="05000000000000000000" pitchFamily="2" charset="2"/>
              </a:rPr>
              <a:t>し</a:t>
            </a:r>
            <a:r>
              <a:rPr lang="ja-JP" altLang="en-US" sz="3600" dirty="0" smtClean="0">
                <a:sym typeface="Wingdings" panose="05000000000000000000" pitchFamily="2" charset="2"/>
              </a:rPr>
              <a:t>た</a:t>
            </a:r>
            <a:r>
              <a:rPr lang="ja-JP" altLang="en-US" sz="3600" dirty="0" smtClean="0">
                <a:sym typeface="Wingdings" panose="05000000000000000000" pitchFamily="2" charset="2"/>
              </a:rPr>
              <a:t>。表</a:t>
            </a:r>
            <a:r>
              <a:rPr lang="en-US" altLang="ja-JP" sz="3600" dirty="0" smtClean="0">
                <a:sym typeface="Wingdings" panose="05000000000000000000" pitchFamily="2" charset="2"/>
              </a:rPr>
              <a:t>2</a:t>
            </a:r>
            <a:r>
              <a:rPr lang="ja-JP" altLang="en-US" sz="3600" dirty="0" smtClean="0">
                <a:sym typeface="Wingdings" panose="05000000000000000000" pitchFamily="2" charset="2"/>
              </a:rPr>
              <a:t>と図</a:t>
            </a:r>
            <a:r>
              <a:rPr lang="en-US" altLang="ja-JP" sz="3600" dirty="0" smtClean="0">
                <a:sym typeface="Wingdings" panose="05000000000000000000" pitchFamily="2" charset="2"/>
              </a:rPr>
              <a:t>8</a:t>
            </a:r>
            <a:r>
              <a:rPr lang="ja-JP" altLang="en-US" sz="3600" dirty="0" smtClean="0">
                <a:sym typeface="Wingdings" panose="05000000000000000000" pitchFamily="2" charset="2"/>
              </a:rPr>
              <a:t>に得られたシーイングの統計を示す。</a:t>
            </a:r>
            <a:endParaRPr lang="en-US" altLang="ja-JP" sz="3600" dirty="0">
              <a:sym typeface="Wingdings" panose="05000000000000000000" pitchFamily="2" charset="2"/>
            </a:endParaRPr>
          </a:p>
        </p:txBody>
      </p:sp>
      <p:sp>
        <p:nvSpPr>
          <p:cNvPr id="126" name="テキスト ボックス 125"/>
          <p:cNvSpPr txBox="1"/>
          <p:nvPr/>
        </p:nvSpPr>
        <p:spPr>
          <a:xfrm>
            <a:off x="17156211" y="24326973"/>
            <a:ext cx="6552727" cy="461665"/>
          </a:xfrm>
          <a:prstGeom prst="rect">
            <a:avLst/>
          </a:prstGeom>
          <a:noFill/>
        </p:spPr>
        <p:txBody>
          <a:bodyPr wrap="square" rtlCol="0">
            <a:spAutoFit/>
          </a:bodyPr>
          <a:lstStyle/>
          <a:p>
            <a:r>
              <a:rPr kumimoji="1" lang="ja-JP" altLang="en-US" sz="2400" dirty="0" smtClean="0"/>
              <a:t>図</a:t>
            </a:r>
            <a:r>
              <a:rPr kumimoji="1" lang="en-US" altLang="ja-JP" sz="2400" dirty="0" smtClean="0"/>
              <a:t>7</a:t>
            </a:r>
            <a:r>
              <a:rPr kumimoji="1" lang="ja-JP" altLang="en-US" sz="2400" dirty="0" smtClean="0"/>
              <a:t>　シーイングの時系列変化（</a:t>
            </a:r>
            <a:r>
              <a:rPr kumimoji="1" lang="en-US" altLang="ja-JP" sz="2400" dirty="0" smtClean="0"/>
              <a:t>Okita et al. 2013</a:t>
            </a:r>
            <a:r>
              <a:rPr kumimoji="1" lang="ja-JP" altLang="en-US" sz="2400" dirty="0" smtClean="0"/>
              <a:t>）</a:t>
            </a:r>
            <a:endParaRPr kumimoji="1" lang="ja-JP" altLang="en-US" sz="2400" dirty="0"/>
          </a:p>
        </p:txBody>
      </p:sp>
      <p:sp>
        <p:nvSpPr>
          <p:cNvPr id="127" name="テキスト ボックス 126"/>
          <p:cNvSpPr txBox="1"/>
          <p:nvPr/>
        </p:nvSpPr>
        <p:spPr>
          <a:xfrm>
            <a:off x="24531392" y="21052606"/>
            <a:ext cx="5658267" cy="461665"/>
          </a:xfrm>
          <a:prstGeom prst="rect">
            <a:avLst/>
          </a:prstGeom>
          <a:noFill/>
        </p:spPr>
        <p:txBody>
          <a:bodyPr wrap="square" rtlCol="0">
            <a:spAutoFit/>
          </a:bodyPr>
          <a:lstStyle/>
          <a:p>
            <a:r>
              <a:rPr lang="ja-JP" altLang="en-US" sz="2400" dirty="0" smtClean="0"/>
              <a:t>表</a:t>
            </a:r>
            <a:r>
              <a:rPr lang="en-US" altLang="ja-JP" sz="2400" dirty="0"/>
              <a:t>2</a:t>
            </a:r>
            <a:r>
              <a:rPr kumimoji="1" lang="ja-JP" altLang="en-US" sz="2400" dirty="0" smtClean="0"/>
              <a:t>　シーイング</a:t>
            </a:r>
            <a:r>
              <a:rPr lang="ja-JP" altLang="en-US" sz="2400" dirty="0"/>
              <a:t>の統計値（</a:t>
            </a:r>
            <a:r>
              <a:rPr lang="en-US" altLang="ja-JP" sz="2400" dirty="0" smtClean="0"/>
              <a:t>Okita+ </a:t>
            </a:r>
            <a:r>
              <a:rPr lang="en-US" altLang="ja-JP" sz="2400" dirty="0"/>
              <a:t>2013</a:t>
            </a:r>
            <a:r>
              <a:rPr lang="ja-JP" altLang="en-US" sz="2400" dirty="0" smtClean="0"/>
              <a:t>）</a:t>
            </a:r>
            <a:endParaRPr lang="ja-JP" altLang="en-US" sz="2400" dirty="0"/>
          </a:p>
        </p:txBody>
      </p:sp>
      <p:sp>
        <p:nvSpPr>
          <p:cNvPr id="128" name="テキスト ボックス 127"/>
          <p:cNvSpPr txBox="1"/>
          <p:nvPr/>
        </p:nvSpPr>
        <p:spPr>
          <a:xfrm>
            <a:off x="24140987" y="24398981"/>
            <a:ext cx="6048672" cy="461665"/>
          </a:xfrm>
          <a:prstGeom prst="rect">
            <a:avLst/>
          </a:prstGeom>
          <a:noFill/>
        </p:spPr>
        <p:txBody>
          <a:bodyPr wrap="square" rtlCol="0">
            <a:spAutoFit/>
          </a:bodyPr>
          <a:lstStyle/>
          <a:p>
            <a:r>
              <a:rPr kumimoji="1" lang="ja-JP" altLang="en-US" sz="2400" dirty="0" smtClean="0"/>
              <a:t>図</a:t>
            </a:r>
            <a:r>
              <a:rPr lang="en-US" altLang="ja-JP" sz="2400" dirty="0"/>
              <a:t>8</a:t>
            </a:r>
            <a:r>
              <a:rPr kumimoji="1" lang="ja-JP" altLang="en-US" sz="2400" dirty="0" smtClean="0"/>
              <a:t>　シーイングのヒストグラム</a:t>
            </a:r>
            <a:r>
              <a:rPr lang="ja-JP" altLang="en-US" sz="2400" dirty="0" smtClean="0"/>
              <a:t>（</a:t>
            </a:r>
            <a:r>
              <a:rPr lang="en-US" altLang="ja-JP" sz="2400" dirty="0" smtClean="0"/>
              <a:t>Okita+ 2013</a:t>
            </a:r>
            <a:r>
              <a:rPr lang="ja-JP" altLang="en-US" sz="2400" dirty="0" smtClean="0"/>
              <a:t>）</a:t>
            </a:r>
            <a:endParaRPr kumimoji="1" lang="ja-JP" altLang="en-US" sz="2400" dirty="0"/>
          </a:p>
        </p:txBody>
      </p:sp>
      <p:sp>
        <p:nvSpPr>
          <p:cNvPr id="129" name="正方形/長方形 128"/>
          <p:cNvSpPr/>
          <p:nvPr/>
        </p:nvSpPr>
        <p:spPr>
          <a:xfrm>
            <a:off x="15261465" y="25370438"/>
            <a:ext cx="14707357" cy="900000"/>
          </a:xfrm>
          <a:prstGeom prst="rect">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15261465" y="25370438"/>
            <a:ext cx="14707357" cy="17204176"/>
          </a:xfrm>
          <a:prstGeom prst="rect">
            <a:avLst/>
          </a:prstGeom>
          <a:noFill/>
          <a:ln w="381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131" name="テキスト ボックス 130"/>
          <p:cNvSpPr txBox="1"/>
          <p:nvPr/>
        </p:nvSpPr>
        <p:spPr>
          <a:xfrm>
            <a:off x="15393963" y="25435717"/>
            <a:ext cx="6888424" cy="769441"/>
          </a:xfrm>
          <a:prstGeom prst="rect">
            <a:avLst/>
          </a:prstGeom>
          <a:noFill/>
        </p:spPr>
        <p:txBody>
          <a:bodyPr wrap="none" rtlCol="0">
            <a:spAutoFit/>
          </a:bodyPr>
          <a:lstStyle/>
          <a:p>
            <a:r>
              <a:rPr kumimoji="1" lang="en-US" altLang="ja-JP" sz="4400" b="1" dirty="0" smtClean="0">
                <a:solidFill>
                  <a:schemeClr val="bg1"/>
                </a:solidFill>
                <a:effectLst>
                  <a:outerShdw blurRad="38100" dist="38100" dir="2700000" algn="tl">
                    <a:srgbClr val="000000">
                      <a:alpha val="43137"/>
                    </a:srgbClr>
                  </a:outerShdw>
                </a:effectLst>
              </a:rPr>
              <a:t>6. Discussion and Conclusion</a:t>
            </a:r>
            <a:endParaRPr kumimoji="1" lang="ja-JP" altLang="en-US" sz="4400" b="1" dirty="0">
              <a:solidFill>
                <a:schemeClr val="bg1"/>
              </a:solidFill>
              <a:effectLst>
                <a:outerShdw blurRad="38100" dist="38100" dir="2700000" algn="tl">
                  <a:srgbClr val="000000">
                    <a:alpha val="43137"/>
                  </a:srgbClr>
                </a:outerShdw>
              </a:effectLst>
            </a:endParaRPr>
          </a:p>
        </p:txBody>
      </p:sp>
      <p:sp>
        <p:nvSpPr>
          <p:cNvPr id="132" name="正方形/長方形 131"/>
          <p:cNvSpPr/>
          <p:nvPr/>
        </p:nvSpPr>
        <p:spPr>
          <a:xfrm>
            <a:off x="15356011" y="28677070"/>
            <a:ext cx="14473608" cy="2862322"/>
          </a:xfrm>
          <a:prstGeom prst="rect">
            <a:avLst/>
          </a:prstGeom>
        </p:spPr>
        <p:txBody>
          <a:bodyPr wrap="square">
            <a:spAutoFit/>
          </a:bodyPr>
          <a:lstStyle/>
          <a:p>
            <a:pPr algn="just"/>
            <a:r>
              <a:rPr lang="ja-JP" altLang="en-US" sz="3600" dirty="0"/>
              <a:t>　</a:t>
            </a:r>
            <a:r>
              <a:rPr lang="ja-JP" altLang="en-US" sz="3600" dirty="0" smtClean="0"/>
              <a:t>深夜に</a:t>
            </a:r>
            <a:r>
              <a:rPr lang="en-US" altLang="ja-JP" sz="3600" dirty="0" smtClean="0"/>
              <a:t>0.2</a:t>
            </a:r>
            <a:r>
              <a:rPr lang="ja-JP" altLang="en-US" sz="3600" dirty="0" smtClean="0"/>
              <a:t>～</a:t>
            </a:r>
            <a:r>
              <a:rPr lang="en-US" altLang="ja-JP" sz="3600" dirty="0" smtClean="0"/>
              <a:t>0.3</a:t>
            </a:r>
            <a:r>
              <a:rPr lang="ja-JP" altLang="en-US" sz="3600" dirty="0" smtClean="0"/>
              <a:t>秒角のシーイングが数時間継続する現象について考える。この現象はドーム</a:t>
            </a:r>
            <a:r>
              <a:rPr lang="en-US" altLang="ja-JP" sz="3600" dirty="0" smtClean="0"/>
              <a:t>C</a:t>
            </a:r>
            <a:r>
              <a:rPr lang="ja-JP" altLang="en-US" sz="3600" dirty="0" smtClean="0"/>
              <a:t>では報告されていない。この時間、雪面付近は放射冷却によって強い温度勾配が出来るため接地境界層が消滅したとは考えられない。その</a:t>
            </a:r>
            <a:r>
              <a:rPr lang="ja-JP" altLang="en-US" sz="3600" dirty="0" smtClean="0"/>
              <a:t>ため</a:t>
            </a:r>
            <a:r>
              <a:rPr lang="ja-JP" altLang="en-US" sz="3600" u="sng" dirty="0" smtClean="0"/>
              <a:t>深夜の良</a:t>
            </a:r>
            <a:r>
              <a:rPr lang="ja-JP" altLang="en-US" sz="3600" u="sng" dirty="0" smtClean="0"/>
              <a:t>シーイングは接地境界層が望遠鏡の高さより低くなった為に生じた</a:t>
            </a:r>
            <a:r>
              <a:rPr lang="ja-JP" altLang="en-US" sz="3600" dirty="0" smtClean="0"/>
              <a:t>、と考えられる。</a:t>
            </a:r>
            <a:endParaRPr lang="en-US" altLang="ja-JP" sz="3600" dirty="0" smtClean="0"/>
          </a:p>
        </p:txBody>
      </p:sp>
      <p:sp>
        <p:nvSpPr>
          <p:cNvPr id="133" name="テキスト ボックス 132"/>
          <p:cNvSpPr txBox="1"/>
          <p:nvPr/>
        </p:nvSpPr>
        <p:spPr>
          <a:xfrm>
            <a:off x="15885063" y="35766953"/>
            <a:ext cx="4864301" cy="830997"/>
          </a:xfrm>
          <a:prstGeom prst="rect">
            <a:avLst/>
          </a:prstGeom>
          <a:noFill/>
        </p:spPr>
        <p:txBody>
          <a:bodyPr wrap="square" rtlCol="0">
            <a:spAutoFit/>
          </a:bodyPr>
          <a:lstStyle/>
          <a:p>
            <a:r>
              <a:rPr kumimoji="1" lang="ja-JP" altLang="en-US" sz="2400" dirty="0" smtClean="0"/>
              <a:t>図</a:t>
            </a:r>
            <a:r>
              <a:rPr lang="en-US" altLang="ja-JP" sz="2400" dirty="0"/>
              <a:t>9</a:t>
            </a:r>
            <a:r>
              <a:rPr kumimoji="1" lang="ja-JP" altLang="en-US" sz="2400" dirty="0" smtClean="0"/>
              <a:t>　時刻をそろえて重ね合わせたシーイング</a:t>
            </a:r>
            <a:r>
              <a:rPr lang="ja-JP" altLang="en-US" sz="2400" dirty="0" smtClean="0"/>
              <a:t>の時刻変化</a:t>
            </a:r>
            <a:endParaRPr kumimoji="1" lang="ja-JP" altLang="en-US" sz="2400" dirty="0"/>
          </a:p>
        </p:txBody>
      </p:sp>
      <p:sp>
        <p:nvSpPr>
          <p:cNvPr id="16" name="正方形/長方形 15"/>
          <p:cNvSpPr/>
          <p:nvPr/>
        </p:nvSpPr>
        <p:spPr>
          <a:xfrm>
            <a:off x="15443914" y="36813974"/>
            <a:ext cx="14385705" cy="646331"/>
          </a:xfrm>
          <a:prstGeom prst="rect">
            <a:avLst/>
          </a:prstGeom>
        </p:spPr>
        <p:txBody>
          <a:bodyPr wrap="square">
            <a:spAutoFit/>
          </a:bodyPr>
          <a:lstStyle/>
          <a:p>
            <a:pPr algn="just"/>
            <a:r>
              <a:rPr lang="ja-JP" altLang="en-US" sz="3600" dirty="0" smtClean="0"/>
              <a:t>　</a:t>
            </a:r>
            <a:r>
              <a:rPr lang="en-US" altLang="ja-JP" sz="3600" dirty="0" smtClean="0"/>
              <a:t>0.2</a:t>
            </a:r>
            <a:r>
              <a:rPr lang="ja-JP" altLang="en-US" sz="3600" dirty="0"/>
              <a:t>秒角の自由大気シーイングは地球上（地表面、雪面付近）で観測</a:t>
            </a:r>
            <a:r>
              <a:rPr lang="ja-JP" altLang="en-US" sz="3600" dirty="0" smtClean="0"/>
              <a:t>され</a:t>
            </a:r>
            <a:endParaRPr lang="en-US" altLang="ja-JP" sz="3600" dirty="0" smtClean="0"/>
          </a:p>
        </p:txBody>
      </p:sp>
      <p:pic>
        <p:nvPicPr>
          <p:cNvPr id="17"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11022" t="12668" r="23940" b="9171"/>
          <a:stretch/>
        </p:blipFill>
        <p:spPr bwMode="auto">
          <a:xfrm>
            <a:off x="24357611" y="37462046"/>
            <a:ext cx="5400000" cy="405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 name="テキスト ボックス 133"/>
          <p:cNvSpPr txBox="1"/>
          <p:nvPr/>
        </p:nvSpPr>
        <p:spPr>
          <a:xfrm>
            <a:off x="24483618" y="41599601"/>
            <a:ext cx="5201985" cy="830997"/>
          </a:xfrm>
          <a:prstGeom prst="rect">
            <a:avLst/>
          </a:prstGeom>
          <a:noFill/>
        </p:spPr>
        <p:txBody>
          <a:bodyPr wrap="square" rtlCol="0">
            <a:spAutoFit/>
          </a:bodyPr>
          <a:lstStyle/>
          <a:p>
            <a:r>
              <a:rPr kumimoji="1" lang="ja-JP" altLang="en-US" sz="2400" dirty="0" smtClean="0"/>
              <a:t>図</a:t>
            </a:r>
            <a:r>
              <a:rPr lang="en-US" altLang="ja-JP" sz="2400" dirty="0" smtClean="0"/>
              <a:t>10</a:t>
            </a:r>
            <a:r>
              <a:rPr kumimoji="1" lang="ja-JP" altLang="en-US" sz="2400" dirty="0" smtClean="0"/>
              <a:t>　</a:t>
            </a:r>
            <a:r>
              <a:rPr lang="ja-JP" altLang="en-US" sz="2400" dirty="0" smtClean="0"/>
              <a:t>南極</a:t>
            </a:r>
            <a:r>
              <a:rPr lang="en-US" altLang="ja-JP" sz="2400" dirty="0" smtClean="0"/>
              <a:t>2.5m</a:t>
            </a:r>
            <a:r>
              <a:rPr lang="ja-JP" altLang="en-US" sz="2400" dirty="0" smtClean="0"/>
              <a:t>赤外線望遠鏡構想図（</a:t>
            </a:r>
            <a:r>
              <a:rPr lang="en-US" altLang="ja-JP" sz="2400" dirty="0" smtClean="0"/>
              <a:t>Ichikawa 2013</a:t>
            </a:r>
            <a:r>
              <a:rPr lang="ja-JP" altLang="en-US" sz="2400" dirty="0" smtClean="0"/>
              <a:t>）</a:t>
            </a:r>
            <a:endParaRPr kumimoji="1" lang="ja-JP" altLang="en-US" sz="2400" dirty="0"/>
          </a:p>
        </p:txBody>
      </p:sp>
      <p:sp>
        <p:nvSpPr>
          <p:cNvPr id="135" name="正方形/長方形 134"/>
          <p:cNvSpPr/>
          <p:nvPr/>
        </p:nvSpPr>
        <p:spPr>
          <a:xfrm>
            <a:off x="15356011" y="37377849"/>
            <a:ext cx="8953158" cy="5078313"/>
          </a:xfrm>
          <a:prstGeom prst="rect">
            <a:avLst/>
          </a:prstGeom>
        </p:spPr>
        <p:txBody>
          <a:bodyPr wrap="square">
            <a:spAutoFit/>
          </a:bodyPr>
          <a:lstStyle/>
          <a:p>
            <a:pPr algn="just"/>
            <a:r>
              <a:rPr lang="ja-JP" altLang="en-US" sz="3600" dirty="0" smtClean="0"/>
              <a:t>た最も小さい値である。補償光学（</a:t>
            </a:r>
            <a:r>
              <a:rPr lang="en-US" altLang="ja-JP" sz="3600" dirty="0" smtClean="0">
                <a:sym typeface="Wingdings" panose="05000000000000000000" pitchFamily="2" charset="2"/>
              </a:rPr>
              <a:t>AO</a:t>
            </a:r>
            <a:r>
              <a:rPr lang="ja-JP" altLang="en-US" sz="3600" dirty="0" smtClean="0">
                <a:sym typeface="Wingdings" panose="05000000000000000000" pitchFamily="2" charset="2"/>
              </a:rPr>
              <a:t>）が技術的に困難</a:t>
            </a:r>
            <a:r>
              <a:rPr lang="ja-JP" altLang="en-US" sz="3600" dirty="0">
                <a:sym typeface="Wingdings" panose="05000000000000000000" pitchFamily="2" charset="2"/>
              </a:rPr>
              <a:t>な</a:t>
            </a:r>
            <a:r>
              <a:rPr lang="ja-JP" altLang="en-US" sz="3600" dirty="0" smtClean="0">
                <a:sym typeface="Wingdings" panose="05000000000000000000" pitchFamily="2" charset="2"/>
              </a:rPr>
              <a:t>可視光において、ドームふじ基地では</a:t>
            </a:r>
            <a:r>
              <a:rPr lang="en-US" altLang="ja-JP" sz="3600" dirty="0" smtClean="0">
                <a:sym typeface="Wingdings" panose="05000000000000000000" pitchFamily="2" charset="2"/>
              </a:rPr>
              <a:t>0.2</a:t>
            </a:r>
            <a:r>
              <a:rPr lang="ja-JP" altLang="en-US" sz="3600" dirty="0">
                <a:sym typeface="Wingdings" panose="05000000000000000000" pitchFamily="2" charset="2"/>
              </a:rPr>
              <a:t>秒</a:t>
            </a:r>
            <a:r>
              <a:rPr lang="ja-JP" altLang="en-US" sz="3600" dirty="0" smtClean="0">
                <a:sym typeface="Wingdings" panose="05000000000000000000" pitchFamily="2" charset="2"/>
              </a:rPr>
              <a:t>角という高い空間</a:t>
            </a:r>
            <a:r>
              <a:rPr lang="ja-JP" altLang="en-US" sz="3600" dirty="0">
                <a:sym typeface="Wingdings" panose="05000000000000000000" pitchFamily="2" charset="2"/>
              </a:rPr>
              <a:t>分解</a:t>
            </a:r>
            <a:r>
              <a:rPr lang="ja-JP" altLang="en-US" sz="3600" dirty="0" smtClean="0">
                <a:sym typeface="Wingdings" panose="05000000000000000000" pitchFamily="2" charset="2"/>
              </a:rPr>
              <a:t>能で観測が</a:t>
            </a:r>
            <a:r>
              <a:rPr lang="ja-JP" altLang="en-US" sz="3600" dirty="0" smtClean="0">
                <a:sym typeface="Wingdings" panose="05000000000000000000" pitchFamily="2" charset="2"/>
              </a:rPr>
              <a:t>可能である。また</a:t>
            </a:r>
            <a:r>
              <a:rPr lang="ja-JP" altLang="en-US" sz="3600" dirty="0" smtClean="0">
                <a:sym typeface="Wingdings" panose="05000000000000000000" pitchFamily="2" charset="2"/>
              </a:rPr>
              <a:t>口径</a:t>
            </a:r>
            <a:r>
              <a:rPr lang="en-US" altLang="ja-JP" sz="3600" dirty="0" smtClean="0">
                <a:sym typeface="Wingdings" panose="05000000000000000000" pitchFamily="2" charset="2"/>
              </a:rPr>
              <a:t>2.5m</a:t>
            </a:r>
            <a:r>
              <a:rPr lang="ja-JP" altLang="en-US" sz="3600" dirty="0" smtClean="0">
                <a:sym typeface="Wingdings" panose="05000000000000000000" pitchFamily="2" charset="2"/>
              </a:rPr>
              <a:t>では</a:t>
            </a:r>
            <a:r>
              <a:rPr lang="en-US" altLang="ja-JP" sz="3600" dirty="0" smtClean="0">
                <a:sym typeface="Wingdings" panose="05000000000000000000" pitchFamily="2" charset="2"/>
              </a:rPr>
              <a:t>1.2µm</a:t>
            </a:r>
            <a:r>
              <a:rPr lang="ja-JP" altLang="en-US" sz="3600" dirty="0" smtClean="0">
                <a:sym typeface="Wingdings" panose="05000000000000000000" pitchFamily="2" charset="2"/>
              </a:rPr>
              <a:t>で回折限界となる。</a:t>
            </a:r>
            <a:r>
              <a:rPr lang="en-US" altLang="ja-JP" sz="3600" dirty="0" smtClean="0"/>
              <a:t>2020</a:t>
            </a:r>
            <a:r>
              <a:rPr lang="ja-JP" altLang="en-US" sz="3600" dirty="0"/>
              <a:t>年に観測開始を目標とする南極</a:t>
            </a:r>
            <a:r>
              <a:rPr lang="en-US" altLang="ja-JP" sz="3600" dirty="0"/>
              <a:t>2.5m</a:t>
            </a:r>
            <a:r>
              <a:rPr lang="ja-JP" altLang="en-US" sz="3600" dirty="0"/>
              <a:t>赤外線望遠鏡</a:t>
            </a:r>
            <a:r>
              <a:rPr lang="ja-JP" altLang="en-US" sz="3600" dirty="0" smtClean="0"/>
              <a:t>は、高さ</a:t>
            </a:r>
            <a:r>
              <a:rPr lang="en-US" altLang="ja-JP" sz="3600" dirty="0"/>
              <a:t>15.3m</a:t>
            </a:r>
            <a:r>
              <a:rPr lang="ja-JP" altLang="en-US" sz="2400" dirty="0" smtClean="0"/>
              <a:t>（本学会沖田講演、</a:t>
            </a:r>
            <a:r>
              <a:rPr lang="en-US" altLang="ja-JP" sz="2400" dirty="0"/>
              <a:t>V226a</a:t>
            </a:r>
            <a:r>
              <a:rPr lang="ja-JP" altLang="en-US" sz="2400" dirty="0"/>
              <a:t>）</a:t>
            </a:r>
            <a:r>
              <a:rPr lang="ja-JP" altLang="en-US" sz="3600" dirty="0"/>
              <a:t>よりも高い場所に建設することで、</a:t>
            </a:r>
            <a:r>
              <a:rPr lang="en-US" altLang="ja-JP" sz="3600" dirty="0"/>
              <a:t>0.2</a:t>
            </a:r>
            <a:r>
              <a:rPr lang="ja-JP" altLang="en-US" sz="3600" dirty="0"/>
              <a:t>秒角の極めて良いシーイング</a:t>
            </a:r>
            <a:r>
              <a:rPr lang="ja-JP" altLang="en-US" sz="3600" dirty="0" smtClean="0"/>
              <a:t>で観測</a:t>
            </a:r>
            <a:r>
              <a:rPr lang="ja-JP" altLang="en-US" sz="3600" dirty="0"/>
              <a:t>が</a:t>
            </a:r>
            <a:r>
              <a:rPr lang="ja-JP" altLang="en-US" sz="3600" dirty="0" smtClean="0"/>
              <a:t>可能なユニークな望遠鏡と</a:t>
            </a:r>
            <a:r>
              <a:rPr lang="ja-JP" altLang="en-US" sz="3600" dirty="0" smtClean="0"/>
              <a:t>なる事が期待される。</a:t>
            </a:r>
            <a:endParaRPr lang="en-US" altLang="ja-JP" sz="3600" dirty="0"/>
          </a:p>
        </p:txBody>
      </p:sp>
      <p:sp>
        <p:nvSpPr>
          <p:cNvPr id="136" name="正方形/長方形 135"/>
          <p:cNvSpPr/>
          <p:nvPr/>
        </p:nvSpPr>
        <p:spPr>
          <a:xfrm>
            <a:off x="28614999" y="0"/>
            <a:ext cx="1657826" cy="769441"/>
          </a:xfrm>
          <a:prstGeom prst="rect">
            <a:avLst/>
          </a:prstGeom>
          <a:noFill/>
        </p:spPr>
        <p:txBody>
          <a:bodyPr wrap="none">
            <a:spAutoFit/>
          </a:bodyPr>
          <a:lstStyle/>
          <a:p>
            <a:r>
              <a:rPr lang="en-US" altLang="ja-JP" sz="4400" dirty="0" smtClean="0">
                <a:ea typeface="ＭＳ Ｐゴシック" pitchFamily="50" charset="-128"/>
              </a:rPr>
              <a:t>V227b</a:t>
            </a:r>
            <a:endParaRPr lang="ja-JP" altLang="en-US" sz="4400" dirty="0">
              <a:ea typeface="ＭＳ Ｐゴシック" pitchFamily="50" charset="-128"/>
            </a:endParaRPr>
          </a:p>
        </p:txBody>
      </p:sp>
      <p:sp>
        <p:nvSpPr>
          <p:cNvPr id="74" name="正方形/長方形 73"/>
          <p:cNvSpPr/>
          <p:nvPr/>
        </p:nvSpPr>
        <p:spPr>
          <a:xfrm>
            <a:off x="15359648" y="26368746"/>
            <a:ext cx="14473608" cy="2308324"/>
          </a:xfrm>
          <a:prstGeom prst="rect">
            <a:avLst/>
          </a:prstGeom>
        </p:spPr>
        <p:txBody>
          <a:bodyPr wrap="square">
            <a:spAutoFit/>
          </a:bodyPr>
          <a:lstStyle/>
          <a:p>
            <a:pPr algn="just"/>
            <a:r>
              <a:rPr lang="ja-JP" altLang="en-US" sz="3600" dirty="0"/>
              <a:t>　</a:t>
            </a:r>
            <a:r>
              <a:rPr lang="ja-JP" altLang="en-US" sz="3600" dirty="0" smtClean="0">
                <a:sym typeface="Wingdings" panose="05000000000000000000" pitchFamily="2" charset="2"/>
              </a:rPr>
              <a:t>夕方</a:t>
            </a:r>
            <a:r>
              <a:rPr lang="ja-JP" altLang="en-US" sz="3600" dirty="0">
                <a:sym typeface="Wingdings" panose="05000000000000000000" pitchFamily="2" charset="2"/>
              </a:rPr>
              <a:t>に</a:t>
            </a:r>
            <a:r>
              <a:rPr lang="en-US" altLang="ja-JP" sz="3600" dirty="0" smtClean="0">
                <a:sym typeface="Wingdings" panose="05000000000000000000" pitchFamily="2" charset="2"/>
              </a:rPr>
              <a:t>0.3</a:t>
            </a:r>
            <a:r>
              <a:rPr lang="ja-JP" altLang="en-US" sz="3600" dirty="0" smtClean="0">
                <a:sym typeface="Wingdings" panose="05000000000000000000" pitchFamily="2" charset="2"/>
              </a:rPr>
              <a:t>秒角の極小値となる現象はドーム</a:t>
            </a:r>
            <a:r>
              <a:rPr lang="en-US" altLang="ja-JP" sz="3600" dirty="0" smtClean="0">
                <a:sym typeface="Wingdings" panose="05000000000000000000" pitchFamily="2" charset="2"/>
              </a:rPr>
              <a:t>C</a:t>
            </a:r>
            <a:r>
              <a:rPr lang="ja-JP" altLang="en-US" sz="3600" dirty="0" smtClean="0">
                <a:sym typeface="Wingdings" panose="05000000000000000000" pitchFamily="2" charset="2"/>
              </a:rPr>
              <a:t>でも観測されて</a:t>
            </a:r>
            <a:r>
              <a:rPr lang="ja-JP" altLang="en-US" sz="3600" dirty="0">
                <a:sym typeface="Wingdings" panose="05000000000000000000" pitchFamily="2" charset="2"/>
              </a:rPr>
              <a:t>いる</a:t>
            </a:r>
            <a:r>
              <a:rPr lang="ja-JP" altLang="en-US" sz="2400" dirty="0" smtClean="0">
                <a:sym typeface="Wingdings" panose="05000000000000000000" pitchFamily="2" charset="2"/>
              </a:rPr>
              <a:t>（</a:t>
            </a:r>
            <a:r>
              <a:rPr lang="en-US" altLang="ja-JP" sz="2400" dirty="0" err="1" smtClean="0">
                <a:sym typeface="Wingdings" panose="05000000000000000000" pitchFamily="2" charset="2"/>
              </a:rPr>
              <a:t>Aristidi</a:t>
            </a:r>
            <a:r>
              <a:rPr lang="en-US" altLang="ja-JP" sz="2400" dirty="0" smtClean="0">
                <a:sym typeface="Wingdings" panose="05000000000000000000" pitchFamily="2" charset="2"/>
              </a:rPr>
              <a:t> et al. 2009</a:t>
            </a:r>
            <a:r>
              <a:rPr lang="ja-JP" altLang="en-US" sz="2400" dirty="0" smtClean="0">
                <a:sym typeface="Wingdings" panose="05000000000000000000" pitchFamily="2" charset="2"/>
              </a:rPr>
              <a:t>）</a:t>
            </a:r>
            <a:r>
              <a:rPr lang="ja-JP" altLang="en-US" sz="3600" dirty="0">
                <a:sym typeface="Wingdings" panose="05000000000000000000" pitchFamily="2" charset="2"/>
              </a:rPr>
              <a:t>。</a:t>
            </a:r>
            <a:r>
              <a:rPr lang="ja-JP" altLang="en-US" sz="3600" dirty="0" smtClean="0">
                <a:sym typeface="Wingdings" panose="05000000000000000000" pitchFamily="2" charset="2"/>
              </a:rPr>
              <a:t>この時刻は太陽熱と放射冷却の収支が逆転するため、大気は一時的に等温のプロファイルと</a:t>
            </a:r>
            <a:r>
              <a:rPr lang="ja-JP" altLang="en-US" sz="3600" dirty="0" smtClean="0">
                <a:sym typeface="Wingdings" panose="05000000000000000000" pitchFamily="2" charset="2"/>
              </a:rPr>
              <a:t>なるため、</a:t>
            </a:r>
            <a:r>
              <a:rPr lang="ja-JP" altLang="en-US" sz="3600" u="sng" dirty="0" smtClean="0">
                <a:sym typeface="Wingdings" panose="05000000000000000000" pitchFamily="2" charset="2"/>
              </a:rPr>
              <a:t>夕方の極小は接地</a:t>
            </a:r>
            <a:r>
              <a:rPr lang="ja-JP" altLang="en-US" sz="3600" u="sng" dirty="0" smtClean="0">
                <a:sym typeface="Wingdings" panose="05000000000000000000" pitchFamily="2" charset="2"/>
              </a:rPr>
              <a:t>境界層が一時的に消滅した為に生じた</a:t>
            </a:r>
            <a:r>
              <a:rPr lang="ja-JP" altLang="en-US" sz="3600" dirty="0" smtClean="0">
                <a:sym typeface="Wingdings" panose="05000000000000000000" pitchFamily="2" charset="2"/>
              </a:rPr>
              <a:t>と考えられる。</a:t>
            </a:r>
            <a:endParaRPr lang="en-US" altLang="ja-JP" sz="3600" dirty="0">
              <a:sym typeface="Wingdings" panose="05000000000000000000" pitchFamily="2" charset="2"/>
            </a:endParaRPr>
          </a:p>
        </p:txBody>
      </p:sp>
    </p:spTree>
    <p:extLst>
      <p:ext uri="{BB962C8B-B14F-4D97-AF65-F5344CB8AC3E}">
        <p14:creationId xmlns:p14="http://schemas.microsoft.com/office/powerpoint/2010/main" val="318528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6080</TotalTime>
  <Words>369</Words>
  <Application>Microsoft Office PowerPoint</Application>
  <PresentationFormat>ユーザー設定</PresentationFormat>
  <Paragraphs>46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Arial</vt:lpstr>
      <vt:lpstr>ＭＳ Ｐゴシック</vt:lpstr>
      <vt:lpstr>Calibri</vt:lpstr>
      <vt:lpstr>Wingdings</vt: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157</cp:revision>
  <cp:lastPrinted>2013-09-07T13:36:19Z</cp:lastPrinted>
  <dcterms:created xsi:type="dcterms:W3CDTF">2011-09-05T15:21:19Z</dcterms:created>
  <dcterms:modified xsi:type="dcterms:W3CDTF">2013-09-07T13:46:09Z</dcterms:modified>
</cp:coreProperties>
</file>