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256" r:id="rId2"/>
    <p:sldId id="603" r:id="rId3"/>
    <p:sldId id="573" r:id="rId4"/>
    <p:sldId id="577" r:id="rId5"/>
    <p:sldId id="579" r:id="rId6"/>
    <p:sldId id="580" r:id="rId7"/>
    <p:sldId id="582" r:id="rId8"/>
    <p:sldId id="610" r:id="rId9"/>
    <p:sldId id="605" r:id="rId10"/>
    <p:sldId id="609" r:id="rId11"/>
    <p:sldId id="631" r:id="rId12"/>
    <p:sldId id="615" r:id="rId13"/>
    <p:sldId id="619" r:id="rId14"/>
    <p:sldId id="620" r:id="rId15"/>
    <p:sldId id="621" r:id="rId16"/>
    <p:sldId id="616" r:id="rId17"/>
    <p:sldId id="625" r:id="rId18"/>
    <p:sldId id="627" r:id="rId19"/>
    <p:sldId id="628" r:id="rId20"/>
    <p:sldId id="632" r:id="rId21"/>
    <p:sldId id="633" r:id="rId22"/>
    <p:sldId id="638" r:id="rId23"/>
    <p:sldId id="568" r:id="rId24"/>
    <p:sldId id="635" r:id="rId25"/>
    <p:sldId id="584" r:id="rId26"/>
    <p:sldId id="585" r:id="rId27"/>
    <p:sldId id="586" r:id="rId28"/>
    <p:sldId id="587" r:id="rId29"/>
    <p:sldId id="588" r:id="rId30"/>
    <p:sldId id="589" r:id="rId31"/>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26FBEDD-A982-4C13-ADF8-9112FE4A57E5}">
          <p14:sldIdLst>
            <p14:sldId id="256"/>
            <p14:sldId id="603"/>
            <p14:sldId id="573"/>
            <p14:sldId id="577"/>
            <p14:sldId id="579"/>
            <p14:sldId id="580"/>
            <p14:sldId id="582"/>
            <p14:sldId id="610"/>
            <p14:sldId id="605"/>
            <p14:sldId id="609"/>
            <p14:sldId id="631"/>
            <p14:sldId id="615"/>
            <p14:sldId id="619"/>
            <p14:sldId id="620"/>
            <p14:sldId id="621"/>
            <p14:sldId id="616"/>
            <p14:sldId id="625"/>
            <p14:sldId id="627"/>
            <p14:sldId id="628"/>
            <p14:sldId id="632"/>
            <p14:sldId id="633"/>
            <p14:sldId id="638"/>
            <p14:sldId id="568"/>
            <p14:sldId id="635"/>
            <p14:sldId id="584"/>
            <p14:sldId id="585"/>
            <p14:sldId id="586"/>
            <p14:sldId id="587"/>
            <p14:sldId id="588"/>
            <p14:sldId id="589"/>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476" autoAdjust="0"/>
    <p:restoredTop sz="94218" autoAdjust="0"/>
  </p:normalViewPr>
  <p:slideViewPr>
    <p:cSldViewPr>
      <p:cViewPr>
        <p:scale>
          <a:sx n="70" d="100"/>
          <a:sy n="70" d="100"/>
        </p:scale>
        <p:origin x="-1092" y="-258"/>
      </p:cViewPr>
      <p:guideLst>
        <p:guide orient="horz" pos="2160"/>
        <p:guide pos="2880"/>
      </p:guideLst>
    </p:cSldViewPr>
  </p:slideViewPr>
  <p:notesTextViewPr>
    <p:cViewPr>
      <p:scale>
        <a:sx n="1" d="1"/>
        <a:sy n="1" d="1"/>
      </p:scale>
      <p:origin x="0" y="0"/>
    </p:cViewPr>
  </p:notesTextViewPr>
  <p:sorterViewPr>
    <p:cViewPr>
      <p:scale>
        <a:sx n="100" d="100"/>
        <a:sy n="100" d="100"/>
      </p:scale>
      <p:origin x="0" y="30"/>
    </p:cViewPr>
  </p:sorterViewPr>
  <p:notesViewPr>
    <p:cSldViewPr>
      <p:cViewPr varScale="1">
        <p:scale>
          <a:sx n="54" d="100"/>
          <a:sy n="54" d="100"/>
        </p:scale>
        <p:origin x="-2634" y="-90"/>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F8D5B0BE-90F0-486F-A1D4-11108D554DE4}" type="datetime1">
              <a:rPr kumimoji="1" lang="ja-JP" altLang="en-US" smtClean="0"/>
              <a:t>2013/9/30</a:t>
            </a:fld>
            <a:endParaRPr kumimoji="1" lang="ja-JP" altLang="en-US" dirty="0"/>
          </a:p>
        </p:txBody>
      </p:sp>
      <p:sp>
        <p:nvSpPr>
          <p:cNvPr id="4" name="フッター プレースホルダー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CFDA5F1D-E522-43D7-A4EA-B9F457236F58}" type="slidenum">
              <a:rPr kumimoji="1" lang="ja-JP" altLang="en-US" smtClean="0"/>
              <a:t>‹#›</a:t>
            </a:fld>
            <a:endParaRPr kumimoji="1" lang="ja-JP" altLang="en-US" dirty="0"/>
          </a:p>
        </p:txBody>
      </p:sp>
    </p:spTree>
    <p:extLst>
      <p:ext uri="{BB962C8B-B14F-4D97-AF65-F5344CB8AC3E}">
        <p14:creationId xmlns:p14="http://schemas.microsoft.com/office/powerpoint/2010/main" val="1248457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6967"/>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4939" y="0"/>
            <a:ext cx="2949099" cy="496967"/>
          </a:xfrm>
          <a:prstGeom prst="rect">
            <a:avLst/>
          </a:prstGeom>
        </p:spPr>
        <p:txBody>
          <a:bodyPr vert="horz" lIns="91440" tIns="45720" rIns="91440" bIns="45720" rtlCol="0"/>
          <a:lstStyle>
            <a:lvl1pPr algn="r">
              <a:defRPr sz="1200"/>
            </a:lvl1pPr>
          </a:lstStyle>
          <a:p>
            <a:fld id="{9283D41C-A6A6-4C74-A478-13029E66E084}" type="datetime1">
              <a:rPr kumimoji="1" lang="ja-JP" altLang="en-US" smtClean="0"/>
              <a:t>2013/9/30</a:t>
            </a:fld>
            <a:endParaRPr kumimoji="1" lang="ja-JP" altLang="en-US" dirty="0"/>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680562" y="4721186"/>
            <a:ext cx="5444490" cy="4472702"/>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6"/>
            <a:ext cx="2949099" cy="496967"/>
          </a:xfrm>
          <a:prstGeom prst="rect">
            <a:avLst/>
          </a:prstGeom>
        </p:spPr>
        <p:txBody>
          <a:bodyPr vert="horz" lIns="91440" tIns="45720" rIns="91440" bIns="45720"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4939" y="9440646"/>
            <a:ext cx="2949099" cy="496967"/>
          </a:xfrm>
          <a:prstGeom prst="rect">
            <a:avLst/>
          </a:prstGeom>
        </p:spPr>
        <p:txBody>
          <a:bodyPr vert="horz" lIns="91440" tIns="45720" rIns="91440" bIns="45720" rtlCol="0" anchor="b"/>
          <a:lstStyle>
            <a:lvl1pPr algn="r">
              <a:defRPr sz="1200"/>
            </a:lvl1pPr>
          </a:lstStyle>
          <a:p>
            <a:fld id="{BFB6EDD5-4068-42DE-99DA-72D581273656}" type="slidenum">
              <a:rPr kumimoji="1" lang="ja-JP" altLang="en-US" smtClean="0"/>
              <a:t>‹#›</a:t>
            </a:fld>
            <a:endParaRPr kumimoji="1" lang="ja-JP" altLang="en-US" dirty="0"/>
          </a:p>
        </p:txBody>
      </p:sp>
    </p:spTree>
    <p:extLst>
      <p:ext uri="{BB962C8B-B14F-4D97-AF65-F5344CB8AC3E}">
        <p14:creationId xmlns:p14="http://schemas.microsoft.com/office/powerpoint/2010/main" val="198465455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FB6EDD5-4068-42DE-99DA-72D581273656}" type="slidenum">
              <a:rPr kumimoji="1" lang="ja-JP" altLang="en-US" smtClean="0"/>
              <a:t>1</a:t>
            </a:fld>
            <a:endParaRPr kumimoji="1" lang="ja-JP" altLang="en-US" dirty="0"/>
          </a:p>
        </p:txBody>
      </p:sp>
    </p:spTree>
    <p:extLst>
      <p:ext uri="{BB962C8B-B14F-4D97-AF65-F5344CB8AC3E}">
        <p14:creationId xmlns:p14="http://schemas.microsoft.com/office/powerpoint/2010/main" val="120409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E30FF387-C518-413C-A9EB-9EA2D3E1AA74}" type="datetime1">
              <a:rPr kumimoji="1" lang="ja-JP" altLang="en-US" smtClean="0"/>
              <a:t>2013/9/30</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245977887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D03446A-2159-4B2F-9208-58F42EA1FF8D}" type="datetime1">
              <a:rPr kumimoji="1" lang="ja-JP" altLang="en-US" smtClean="0"/>
              <a:t>2013/9/30</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99111389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5B78EE5-2BC2-43B6-BE72-4A9CD5C5DD80}" type="datetime1">
              <a:rPr kumimoji="1" lang="ja-JP" altLang="en-US" smtClean="0"/>
              <a:t>2013/9/30</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112041654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A08DAF-80D4-43F2-92D8-C602A3F72F84}" type="datetime1">
              <a:rPr kumimoji="1" lang="ja-JP" altLang="en-US" smtClean="0"/>
              <a:t>2013/9/30</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41675288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E63BB55-CDC9-400A-A0B2-35BD433CE82F}" type="datetime1">
              <a:rPr kumimoji="1" lang="ja-JP" altLang="en-US" smtClean="0"/>
              <a:t>2013/9/30</a:t>
            </a:fld>
            <a:endParaRPr kumimoji="1" lang="ja-JP" altLang="en-US" dirty="0"/>
          </a:p>
        </p:txBody>
      </p:sp>
      <p:sp>
        <p:nvSpPr>
          <p:cNvPr id="5" name="フッター プレースホルダー 4"/>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6" name="スライド番号プレースホルダー 5"/>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26255731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F9B333C-E715-4725-B0BE-2038378F724B}" type="datetime1">
              <a:rPr kumimoji="1" lang="ja-JP" altLang="en-US" smtClean="0"/>
              <a:t>2013/9/30</a:t>
            </a:fld>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7" name="スライド番号プレースホルダー 6"/>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169827159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DD6EA71C-13B5-4051-A65F-2C03A5479C30}" type="datetime1">
              <a:rPr kumimoji="1" lang="ja-JP" altLang="en-US" smtClean="0"/>
              <a:t>2013/9/30</a:t>
            </a:fld>
            <a:endParaRPr kumimoji="1" lang="ja-JP" altLang="en-US" dirty="0"/>
          </a:p>
        </p:txBody>
      </p:sp>
      <p:sp>
        <p:nvSpPr>
          <p:cNvPr id="8" name="フッター プレースホルダー 7"/>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9" name="スライド番号プレースホルダー 8"/>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34891590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endParaRPr kumimoji="1" lang="ja-JP" altLang="en-US" dirty="0"/>
          </a:p>
        </p:txBody>
      </p:sp>
    </p:spTree>
    <p:extLst>
      <p:ext uri="{BB962C8B-B14F-4D97-AF65-F5344CB8AC3E}">
        <p14:creationId xmlns:p14="http://schemas.microsoft.com/office/powerpoint/2010/main" val="20223183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10D07D3-3789-4D89-8B21-FD60308A5628}" type="datetime1">
              <a:rPr kumimoji="1" lang="ja-JP" altLang="en-US" smtClean="0"/>
              <a:t>2013/9/30</a:t>
            </a:fld>
            <a:endParaRPr kumimoji="1" lang="ja-JP" altLang="en-US" dirty="0"/>
          </a:p>
        </p:txBody>
      </p:sp>
      <p:sp>
        <p:nvSpPr>
          <p:cNvPr id="3" name="フッター プレースホルダー 2"/>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4" name="スライド番号プレースホルダー 3"/>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209681640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8C8FEA9-1ECF-41E7-9B9B-A4F5F7A33F05}" type="datetime1">
              <a:rPr kumimoji="1" lang="ja-JP" altLang="en-US" smtClean="0"/>
              <a:t>2013/9/30</a:t>
            </a:fld>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7" name="スライド番号プレースホルダー 6"/>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379694188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9237CDB-2CB6-4CAD-92D1-E2576B7A7CC2}" type="datetime1">
              <a:rPr kumimoji="1" lang="ja-JP" altLang="en-US" smtClean="0"/>
              <a:t>2013/9/30</a:t>
            </a:fld>
            <a:endParaRPr kumimoji="1" lang="ja-JP" altLang="en-US" dirty="0"/>
          </a:p>
        </p:txBody>
      </p:sp>
      <p:sp>
        <p:nvSpPr>
          <p:cNvPr id="6" name="フッター プレースホルダー 5"/>
          <p:cNvSpPr>
            <a:spLocks noGrp="1"/>
          </p:cNvSpPr>
          <p:nvPr>
            <p:ph type="ftr" sz="quarter" idx="11"/>
          </p:nvPr>
        </p:nvSpPr>
        <p:spPr/>
        <p:txBody>
          <a:bodyPr/>
          <a:lstStyle/>
          <a:p>
            <a:r>
              <a:rPr kumimoji="1" lang="en-US" altLang="ja-JP" dirty="0" smtClean="0"/>
              <a:t>Hirofumi Okita</a:t>
            </a:r>
            <a:endParaRPr kumimoji="1" lang="ja-JP" altLang="en-US" dirty="0"/>
          </a:p>
        </p:txBody>
      </p:sp>
      <p:sp>
        <p:nvSpPr>
          <p:cNvPr id="7" name="スライド番号プレースホルダー 6"/>
          <p:cNvSpPr>
            <a:spLocks noGrp="1"/>
          </p:cNvSpPr>
          <p:nvPr>
            <p:ph type="sldNum" sz="quarter" idx="12"/>
          </p:nvPr>
        </p:nvSpPr>
        <p:spPr/>
        <p:txBody>
          <a:body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39156232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CC3791-21C1-477D-91AC-8B08AF091B4E}" type="datetime1">
              <a:rPr kumimoji="1" lang="ja-JP" altLang="en-US" smtClean="0"/>
              <a:t>2013/9/30</a:t>
            </a:fld>
            <a:endParaRPr kumimoji="1"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en-US" altLang="ja-JP" dirty="0" smtClean="0"/>
              <a:t>Hirofumi Okita</a:t>
            </a:r>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5815E-CAED-4500-893B-24C0461A7D55}" type="slidenum">
              <a:rPr kumimoji="1" lang="ja-JP" altLang="en-US" smtClean="0"/>
              <a:t>‹#›</a:t>
            </a:fld>
            <a:endParaRPr kumimoji="1" lang="ja-JP" altLang="en-US" dirty="0"/>
          </a:p>
        </p:txBody>
      </p:sp>
    </p:spTree>
    <p:extLst>
      <p:ext uri="{BB962C8B-B14F-4D97-AF65-F5344CB8AC3E}">
        <p14:creationId xmlns:p14="http://schemas.microsoft.com/office/powerpoint/2010/main" val="41242920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photo.sankei.jp.msn.com/kodawari/photo?gid=%7b33DFB79E-83F7-40D0-A48E-53A4EE085730%7d"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hyperlink" Target="http://maru.bonyari.jp/texclip/texclip.php?s=\begin%7balign*%7d%0d%0a%20%20P(T)=\frac%7bN_a(T,P)%7d%7bC%7dT%5e%7b\alpha%7d(T-T_C)%0d%0a\end%7balign*%7d" TargetMode="External"/><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15.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1.jpeg"/><Relationship Id="rId5" Type="http://schemas.microsoft.com/office/2007/relationships/hdphoto" Target="../media/hdphoto3.wdp"/><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8.jpeg"/><Relationship Id="rId3" Type="http://schemas.microsoft.com/office/2007/relationships/hdphoto" Target="../media/hdphoto4.wdp"/><Relationship Id="rId7"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hyperlink" Target="http://www.unsw.edu.au/" TargetMode="External"/><Relationship Id="rId11" Type="http://schemas.openxmlformats.org/officeDocument/2006/relationships/image" Target="../media/image41.jpeg"/><Relationship Id="rId5" Type="http://schemas.openxmlformats.org/officeDocument/2006/relationships/image" Target="../media/image36.jpeg"/><Relationship Id="rId10" Type="http://schemas.openxmlformats.org/officeDocument/2006/relationships/image" Target="../media/image40.jpeg"/><Relationship Id="rId4" Type="http://schemas.openxmlformats.org/officeDocument/2006/relationships/image" Target="../media/image35.gif"/><Relationship Id="rId9"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hyperlink" Target="http://photo.sankei.jp.msn.com/kodawari/photo?gid=%7b33DFB79E-83F7-40D0-A48E-53A4EE085730%7d" TargetMode="Externa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988840"/>
            <a:ext cx="9144000" cy="1470025"/>
          </a:xfrm>
        </p:spPr>
        <p:txBody>
          <a:bodyPr>
            <a:noAutofit/>
          </a:bodyPr>
          <a:lstStyle/>
          <a:p>
            <a:r>
              <a:rPr lang="ja-JP" altLang="en-US" sz="6000" b="1" kern="0" dirty="0" smtClean="0"/>
              <a:t>南極望遠鏡の開発と運用</a:t>
            </a:r>
            <a:endParaRPr lang="ja-JP" altLang="en-US" sz="6000" b="1" kern="0" dirty="0"/>
          </a:p>
        </p:txBody>
      </p:sp>
      <p:sp>
        <p:nvSpPr>
          <p:cNvPr id="16" name="テキスト ボックス 15"/>
          <p:cNvSpPr txBox="1"/>
          <p:nvPr/>
        </p:nvSpPr>
        <p:spPr>
          <a:xfrm>
            <a:off x="0" y="3717032"/>
            <a:ext cx="9144000" cy="3139321"/>
          </a:xfrm>
          <a:prstGeom prst="rect">
            <a:avLst/>
          </a:prstGeom>
          <a:noFill/>
        </p:spPr>
        <p:txBody>
          <a:bodyPr wrap="square" rtlCol="0">
            <a:spAutoFit/>
          </a:bodyPr>
          <a:lstStyle/>
          <a:p>
            <a:pPr algn="ctr"/>
            <a:r>
              <a:rPr kumimoji="1" lang="ja-JP" altLang="en-US" sz="3600" b="1" dirty="0" smtClean="0"/>
              <a:t>沖田 博文</a:t>
            </a:r>
            <a:endParaRPr kumimoji="1" lang="en-US" altLang="ja-JP" sz="3600" b="1" dirty="0" smtClean="0"/>
          </a:p>
          <a:p>
            <a:pPr algn="ctr"/>
            <a:endParaRPr kumimoji="1" lang="en-US" altLang="ja-JP" sz="600" b="1" dirty="0" smtClean="0"/>
          </a:p>
          <a:p>
            <a:pPr algn="ctr"/>
            <a:r>
              <a:rPr lang="ja-JP" altLang="en-US" sz="2400" dirty="0"/>
              <a:t>東北大学大学院理学</a:t>
            </a:r>
            <a:r>
              <a:rPr lang="ja-JP" altLang="en-US" sz="2400" dirty="0" smtClean="0"/>
              <a:t>研究科天文学専攻 博士課程後期</a:t>
            </a:r>
            <a:r>
              <a:rPr lang="en-US" altLang="ja-JP" sz="2400" dirty="0" smtClean="0"/>
              <a:t>3</a:t>
            </a:r>
            <a:r>
              <a:rPr lang="ja-JP" altLang="en-US" sz="2400" dirty="0" smtClean="0"/>
              <a:t>年</a:t>
            </a:r>
            <a:endParaRPr lang="en-US" altLang="ja-JP" sz="2400" dirty="0" smtClean="0"/>
          </a:p>
          <a:p>
            <a:pPr algn="ctr"/>
            <a:r>
              <a:rPr kumimoji="1" lang="ja-JP" altLang="en-US" sz="2400" dirty="0" smtClean="0"/>
              <a:t>第</a:t>
            </a:r>
            <a:r>
              <a:rPr kumimoji="1" lang="en-US" altLang="ja-JP" sz="2400" dirty="0" smtClean="0"/>
              <a:t>54</a:t>
            </a:r>
            <a:r>
              <a:rPr kumimoji="1" lang="ja-JP" altLang="en-US" sz="2400" dirty="0" smtClean="0"/>
              <a:t>次日本南極地域観測隊 夏隊員（</a:t>
            </a:r>
            <a:r>
              <a:rPr kumimoji="1" lang="en-US" altLang="ja-JP" sz="2400" dirty="0" smtClean="0"/>
              <a:t>2012-2013</a:t>
            </a:r>
            <a:r>
              <a:rPr kumimoji="1" lang="ja-JP" altLang="en-US" sz="2400" dirty="0" smtClean="0"/>
              <a:t>）</a:t>
            </a:r>
            <a:endParaRPr kumimoji="1" lang="en-US" altLang="ja-JP" sz="2400" dirty="0" smtClean="0"/>
          </a:p>
          <a:p>
            <a:pPr algn="ctr"/>
            <a:r>
              <a:rPr lang="ja-JP" altLang="en-US" sz="2400" dirty="0" smtClean="0"/>
              <a:t>第</a:t>
            </a:r>
            <a:r>
              <a:rPr lang="en-US" altLang="ja-JP" sz="2400" dirty="0" smtClean="0"/>
              <a:t>52</a:t>
            </a:r>
            <a:r>
              <a:rPr lang="ja-JP" altLang="en-US" sz="2400" dirty="0" smtClean="0"/>
              <a:t>次日本南極地域観測隊 同行者（</a:t>
            </a:r>
            <a:r>
              <a:rPr lang="en-US" altLang="ja-JP" sz="2400" dirty="0" smtClean="0"/>
              <a:t>2010-2011</a:t>
            </a:r>
            <a:r>
              <a:rPr lang="ja-JP" altLang="en-US" sz="2400" dirty="0" smtClean="0"/>
              <a:t>）</a:t>
            </a:r>
            <a:endParaRPr lang="en-US" altLang="ja-JP" sz="2400" dirty="0" smtClean="0"/>
          </a:p>
          <a:p>
            <a:pPr algn="ctr"/>
            <a:r>
              <a:rPr lang="ja-JP" altLang="en-US" sz="2400" dirty="0" smtClean="0"/>
              <a:t>金光学園中学高等学校 卒業</a:t>
            </a:r>
            <a:endParaRPr lang="en-US" altLang="ja-JP" sz="2400" dirty="0" smtClean="0"/>
          </a:p>
          <a:p>
            <a:pPr algn="ctr"/>
            <a:r>
              <a:rPr lang="ja-JP" altLang="en-US" sz="2400" dirty="0" smtClean="0"/>
              <a:t>倉敷市東塚 出身</a:t>
            </a:r>
            <a:endParaRPr kumimoji="1" lang="en-US" altLang="ja-JP" sz="600" dirty="0" smtClean="0"/>
          </a:p>
          <a:p>
            <a:pPr algn="ctr"/>
            <a:endParaRPr kumimoji="1" lang="en-US" altLang="ja-JP" sz="600" dirty="0"/>
          </a:p>
          <a:p>
            <a:pPr algn="ctr"/>
            <a:r>
              <a:rPr kumimoji="1" lang="en-US" altLang="ja-JP" sz="2400" dirty="0" smtClean="0"/>
              <a:t>h-okita@astr.tohoku.ac.jp</a:t>
            </a:r>
          </a:p>
        </p:txBody>
      </p:sp>
      <p:sp>
        <p:nvSpPr>
          <p:cNvPr id="22" name="正方形/長方形 21"/>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
        <p:nvSpPr>
          <p:cNvPr id="15" name="正方形/長方形 14"/>
          <p:cNvSpPr/>
          <p:nvPr/>
        </p:nvSpPr>
        <p:spPr>
          <a:xfrm>
            <a:off x="3779912" y="360000"/>
            <a:ext cx="5364088" cy="923330"/>
          </a:xfrm>
          <a:prstGeom prst="rect">
            <a:avLst/>
          </a:prstGeom>
        </p:spPr>
        <p:txBody>
          <a:bodyPr wrap="square">
            <a:spAutoFit/>
          </a:bodyPr>
          <a:lstStyle/>
          <a:p>
            <a:pPr algn="r"/>
            <a:r>
              <a:rPr lang="ja-JP" altLang="en-US" dirty="0" smtClean="0"/>
              <a:t>第</a:t>
            </a:r>
            <a:r>
              <a:rPr lang="en-US" altLang="ja-JP" dirty="0" smtClean="0"/>
              <a:t>33</a:t>
            </a:r>
            <a:r>
              <a:rPr lang="ja-JP" altLang="en-US" dirty="0" smtClean="0"/>
              <a:t>回天文学に関する技術シンポジウム</a:t>
            </a:r>
            <a:endParaRPr lang="en-US" altLang="ja-JP" dirty="0" smtClean="0"/>
          </a:p>
          <a:p>
            <a:pPr algn="r"/>
            <a:r>
              <a:rPr lang="ja-JP" altLang="en-US" dirty="0"/>
              <a:t>倉敷市芸</a:t>
            </a:r>
            <a:r>
              <a:rPr lang="ja-JP" altLang="en-US" dirty="0" smtClean="0"/>
              <a:t>文館、</a:t>
            </a:r>
            <a:r>
              <a:rPr lang="en-US" altLang="ja-JP" dirty="0"/>
              <a:t>2013</a:t>
            </a:r>
            <a:r>
              <a:rPr lang="ja-JP" altLang="en-US" dirty="0"/>
              <a:t>年</a:t>
            </a:r>
            <a:r>
              <a:rPr lang="en-US" altLang="ja-JP" dirty="0"/>
              <a:t>9</a:t>
            </a:r>
            <a:r>
              <a:rPr lang="ja-JP" altLang="en-US" dirty="0" smtClean="0"/>
              <a:t>月</a:t>
            </a:r>
            <a:r>
              <a:rPr lang="en-US" altLang="ja-JP" dirty="0"/>
              <a:t>30</a:t>
            </a:r>
            <a:r>
              <a:rPr lang="ja-JP" altLang="en-US" dirty="0" smtClean="0"/>
              <a:t>日</a:t>
            </a:r>
            <a:endParaRPr lang="en-US" altLang="ja-JP" dirty="0" smtClean="0"/>
          </a:p>
          <a:p>
            <a:pPr algn="r"/>
            <a:r>
              <a:rPr lang="en-US" altLang="ja-JP" dirty="0" smtClean="0">
                <a:ea typeface="ＭＳ Ｐゴシック" pitchFamily="50" charset="-128"/>
              </a:rPr>
              <a:t>15:30~15:50</a:t>
            </a:r>
            <a:endParaRPr lang="ja-JP" altLang="en-US" sz="1600" dirty="0">
              <a:ea typeface="ＭＳ Ｐゴシック" pitchFamily="50" charset="-128"/>
            </a:endParaRPr>
          </a:p>
        </p:txBody>
      </p:sp>
    </p:spTree>
    <p:extLst>
      <p:ext uri="{BB962C8B-B14F-4D97-AF65-F5344CB8AC3E}">
        <p14:creationId xmlns:p14="http://schemas.microsoft.com/office/powerpoint/2010/main" val="2255650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タイトル 1"/>
          <p:cNvSpPr>
            <a:spLocks noGrp="1"/>
          </p:cNvSpPr>
          <p:nvPr>
            <p:ph type="title"/>
          </p:nvPr>
        </p:nvSpPr>
        <p:spPr>
          <a:xfrm>
            <a:off x="179512" y="188640"/>
            <a:ext cx="8784976" cy="1143000"/>
          </a:xfrm>
        </p:spPr>
        <p:txBody>
          <a:bodyPr>
            <a:normAutofit/>
          </a:bodyPr>
          <a:lstStyle/>
          <a:p>
            <a:pPr algn="l" defTabSz="4176713"/>
            <a:r>
              <a:rPr lang="en-US" altLang="ja-JP" sz="4000" b="1" dirty="0" smtClean="0"/>
              <a:t>3. </a:t>
            </a:r>
            <a:r>
              <a:rPr lang="ja-JP" altLang="en-US" sz="4000" b="1" dirty="0" smtClean="0"/>
              <a:t>課題（</a:t>
            </a:r>
            <a:r>
              <a:rPr lang="en-US" altLang="ja-JP" sz="4000" b="1" dirty="0" smtClean="0"/>
              <a:t>1</a:t>
            </a:r>
            <a:r>
              <a:rPr lang="ja-JP" altLang="en-US" sz="4000" b="1" dirty="0" smtClean="0"/>
              <a:t>）</a:t>
            </a:r>
            <a:endParaRPr lang="ja-JP" altLang="en-US" sz="4000" b="1" dirty="0">
              <a:latin typeface="ＭＳ Ｐゴシック" charset="-128"/>
            </a:endParaRPr>
          </a:p>
        </p:txBody>
      </p:sp>
      <p:sp>
        <p:nvSpPr>
          <p:cNvPr id="5" name="テキスト ボックス 4"/>
          <p:cNvSpPr txBox="1"/>
          <p:nvPr/>
        </p:nvSpPr>
        <p:spPr>
          <a:xfrm>
            <a:off x="738500" y="2253083"/>
            <a:ext cx="2177316" cy="2462213"/>
          </a:xfrm>
          <a:prstGeom prst="rect">
            <a:avLst/>
          </a:prstGeom>
          <a:noFill/>
        </p:spPr>
        <p:txBody>
          <a:bodyPr wrap="square" rtlCol="0">
            <a:spAutoFit/>
          </a:bodyPr>
          <a:lstStyle/>
          <a:p>
            <a:pPr marL="342900" indent="-342900">
              <a:buFont typeface="Wingdings" panose="05000000000000000000" pitchFamily="2" charset="2"/>
              <a:buChar char="u"/>
            </a:pPr>
            <a:r>
              <a:rPr kumimoji="1" lang="ja-JP" altLang="en-US" sz="2400" dirty="0" smtClean="0"/>
              <a:t>物資輸送</a:t>
            </a:r>
            <a:endParaRPr kumimoji="1" lang="en-US" altLang="ja-JP" sz="2400" dirty="0" smtClean="0"/>
          </a:p>
          <a:p>
            <a:pPr marL="342900" indent="-342900">
              <a:buFont typeface="Wingdings" panose="05000000000000000000" pitchFamily="2" charset="2"/>
              <a:buChar char="u"/>
            </a:pPr>
            <a:r>
              <a:rPr lang="ja-JP" altLang="en-US" sz="2400" dirty="0" smtClean="0"/>
              <a:t>人員輸送</a:t>
            </a:r>
            <a:endParaRPr kumimoji="1" lang="en-US" altLang="ja-JP" sz="2400" dirty="0" smtClean="0"/>
          </a:p>
          <a:p>
            <a:pPr marL="342900" indent="-342900">
              <a:buFont typeface="Wingdings" panose="05000000000000000000" pitchFamily="2" charset="2"/>
              <a:buChar char="u"/>
            </a:pPr>
            <a:r>
              <a:rPr lang="ja-JP" altLang="en-US" sz="2400" dirty="0" smtClean="0"/>
              <a:t>電力</a:t>
            </a:r>
            <a:endParaRPr lang="en-US" altLang="ja-JP" sz="2400" dirty="0" smtClean="0"/>
          </a:p>
          <a:p>
            <a:pPr marL="342900" indent="-342900">
              <a:buFont typeface="Wingdings" panose="05000000000000000000" pitchFamily="2" charset="2"/>
              <a:buChar char="u"/>
            </a:pPr>
            <a:r>
              <a:rPr kumimoji="1" lang="ja-JP" altLang="en-US" sz="2400" dirty="0" smtClean="0"/>
              <a:t>通信</a:t>
            </a:r>
            <a:endParaRPr kumimoji="1" lang="en-US" altLang="ja-JP" sz="2400" dirty="0" smtClean="0"/>
          </a:p>
          <a:p>
            <a:pPr marL="342900" indent="-342900">
              <a:buFont typeface="Wingdings" panose="05000000000000000000" pitchFamily="2" charset="2"/>
              <a:buChar char="u"/>
            </a:pPr>
            <a:r>
              <a:rPr lang="ja-JP" altLang="en-US" sz="2400" dirty="0"/>
              <a:t>不同</a:t>
            </a:r>
            <a:r>
              <a:rPr lang="ja-JP" altLang="en-US" sz="2400" dirty="0" smtClean="0"/>
              <a:t>沈下</a:t>
            </a:r>
            <a:endParaRPr lang="en-US" altLang="ja-JP" sz="2400" dirty="0" smtClean="0"/>
          </a:p>
          <a:p>
            <a:pPr marL="171450" indent="-171450">
              <a:buFont typeface="Wingdings" panose="05000000000000000000" pitchFamily="2" charset="2"/>
              <a:buChar char="u"/>
            </a:pPr>
            <a:endParaRPr kumimoji="1" lang="en-US" altLang="ja-JP" sz="1000" dirty="0" smtClean="0"/>
          </a:p>
          <a:p>
            <a:pPr marL="342900" indent="-342900">
              <a:buFont typeface="Wingdings" panose="05000000000000000000" pitchFamily="2" charset="2"/>
              <a:buChar char="u"/>
            </a:pPr>
            <a:r>
              <a:rPr kumimoji="1" lang="ja-JP" altLang="en-US" sz="2400" b="1" dirty="0" smtClean="0"/>
              <a:t>観測装置</a:t>
            </a:r>
            <a:endParaRPr kumimoji="1" lang="ja-JP" altLang="en-US" sz="2400" b="1" dirty="0"/>
          </a:p>
        </p:txBody>
      </p:sp>
      <p:sp>
        <p:nvSpPr>
          <p:cNvPr id="2" name="テキスト ボックス 1"/>
          <p:cNvSpPr txBox="1"/>
          <p:nvPr/>
        </p:nvSpPr>
        <p:spPr>
          <a:xfrm>
            <a:off x="622982" y="5766355"/>
            <a:ext cx="7985197" cy="830997"/>
          </a:xfrm>
          <a:prstGeom prst="rect">
            <a:avLst/>
          </a:prstGeom>
          <a:noFill/>
          <a:ln>
            <a:solidFill>
              <a:schemeClr val="tx1"/>
            </a:solidFill>
          </a:ln>
        </p:spPr>
        <p:txBody>
          <a:bodyPr wrap="square" rtlCol="0">
            <a:spAutoFit/>
          </a:bodyPr>
          <a:lstStyle/>
          <a:p>
            <a:r>
              <a:rPr kumimoji="1" lang="ja-JP" altLang="en-US" sz="2400" dirty="0" smtClean="0"/>
              <a:t>サイト調査用の小型望遠鏡の開発を行う事で、南極に求められる技術・ノウハウを抽出・蓄積する。</a:t>
            </a:r>
            <a:endParaRPr kumimoji="1" lang="en-US" altLang="ja-JP" sz="2400" dirty="0" smtClean="0"/>
          </a:p>
        </p:txBody>
      </p:sp>
      <p:sp>
        <p:nvSpPr>
          <p:cNvPr id="8" name="正方形/長方形 7"/>
          <p:cNvSpPr/>
          <p:nvPr/>
        </p:nvSpPr>
        <p:spPr>
          <a:xfrm>
            <a:off x="410689" y="1196881"/>
            <a:ext cx="8481791" cy="830997"/>
          </a:xfrm>
          <a:prstGeom prst="rect">
            <a:avLst/>
          </a:prstGeom>
        </p:spPr>
        <p:txBody>
          <a:bodyPr wrap="square">
            <a:spAutoFit/>
          </a:bodyPr>
          <a:lstStyle/>
          <a:p>
            <a:r>
              <a:rPr lang="ja-JP" altLang="en-US" sz="2400" dirty="0"/>
              <a:t>ドーム</a:t>
            </a:r>
            <a:r>
              <a:rPr lang="ja-JP" altLang="en-US" sz="2400" dirty="0" smtClean="0"/>
              <a:t>ふじの最大のメリットである「低温環境」は最大のデメリットといえる。加えて「インフラ」も現状では課題が多い。</a:t>
            </a:r>
            <a:endParaRPr lang="en-US" altLang="ja-JP" dirty="0" smtClean="0"/>
          </a:p>
        </p:txBody>
      </p:sp>
      <p:pic>
        <p:nvPicPr>
          <p:cNvPr id="9" name="Picture 2" descr="C:\Research\Antarctic_Picture\2010_12_26出発\DSC_58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4077072"/>
            <a:ext cx="216397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photo.sankei.jp.msn.com/kodawari/data/2011/shirase/0528dromlan/dromlan/~/media/kodawari/2011/shirase/0528dromlan/あドロムラン5.jpg?mh=581&amp;mw=640">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4077072"/>
            <a:ext cx="2538843" cy="1440000"/>
          </a:xfrm>
          <a:prstGeom prst="rect">
            <a:avLst/>
          </a:prstGeom>
          <a:noFill/>
          <a:extLst>
            <a:ext uri="{909E8E84-426E-40DD-AFC4-6F175D3DCCD1}">
              <a14:hiddenFill xmlns:a14="http://schemas.microsoft.com/office/drawing/2010/main">
                <a:solidFill>
                  <a:srgbClr val="FFFFFF"/>
                </a:solidFill>
              </a14:hiddenFill>
            </a:ext>
          </a:extLst>
        </p:spPr>
      </p:pic>
      <p:sp>
        <p:nvSpPr>
          <p:cNvPr id="7" name="右矢印 6"/>
          <p:cNvSpPr/>
          <p:nvPr/>
        </p:nvSpPr>
        <p:spPr>
          <a:xfrm>
            <a:off x="2571220" y="2348880"/>
            <a:ext cx="992668" cy="576064"/>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9525">
                <a:solidFill>
                  <a:schemeClr val="tx1"/>
                </a:solidFill>
              </a:ln>
            </a:endParaRPr>
          </a:p>
        </p:txBody>
      </p:sp>
      <p:sp>
        <p:nvSpPr>
          <p:cNvPr id="16" name="右矢印 15"/>
          <p:cNvSpPr/>
          <p:nvPr/>
        </p:nvSpPr>
        <p:spPr>
          <a:xfrm>
            <a:off x="2571220" y="3285048"/>
            <a:ext cx="992668" cy="576000"/>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9525">
                <a:solidFill>
                  <a:schemeClr val="tx1"/>
                </a:solidFill>
              </a:ln>
            </a:endParaRPr>
          </a:p>
        </p:txBody>
      </p:sp>
      <p:sp>
        <p:nvSpPr>
          <p:cNvPr id="18" name="テキスト ボックス 17"/>
          <p:cNvSpPr txBox="1"/>
          <p:nvPr/>
        </p:nvSpPr>
        <p:spPr>
          <a:xfrm>
            <a:off x="3707904" y="2056780"/>
            <a:ext cx="5134739" cy="2308324"/>
          </a:xfrm>
          <a:prstGeom prst="rect">
            <a:avLst/>
          </a:prstGeom>
          <a:noFill/>
        </p:spPr>
        <p:txBody>
          <a:bodyPr wrap="none" rtlCol="0">
            <a:spAutoFit/>
          </a:bodyPr>
          <a:lstStyle/>
          <a:p>
            <a:r>
              <a:rPr kumimoji="1" lang="ja-JP" altLang="en-US" sz="2400" dirty="0" smtClean="0"/>
              <a:t>無人雪上車・大型橇による物資輸送</a:t>
            </a:r>
            <a:endParaRPr kumimoji="1" lang="en-US" altLang="ja-JP" sz="2400" dirty="0" smtClean="0"/>
          </a:p>
          <a:p>
            <a:r>
              <a:rPr kumimoji="1" lang="ja-JP" altLang="en-US" sz="2400" dirty="0" smtClean="0"/>
              <a:t>航空機による人員輸送</a:t>
            </a:r>
            <a:endParaRPr kumimoji="1" lang="en-US" altLang="ja-JP" sz="2400" dirty="0" smtClean="0"/>
          </a:p>
          <a:p>
            <a:r>
              <a:rPr lang="ja-JP" altLang="en-US" sz="2400" dirty="0" smtClean="0"/>
              <a:t>（昭和基地を経由しない新輸送ルート）</a:t>
            </a:r>
            <a:endParaRPr lang="en-US" altLang="ja-JP" sz="2400" dirty="0" smtClean="0"/>
          </a:p>
          <a:p>
            <a:r>
              <a:rPr lang="ja-JP" altLang="en-US" sz="2400" dirty="0"/>
              <a:t>新ドームふじ基地（恒久基地）の建設</a:t>
            </a:r>
            <a:endParaRPr lang="en-US" altLang="ja-JP" sz="2400" dirty="0"/>
          </a:p>
          <a:p>
            <a:r>
              <a:rPr lang="ja-JP" altLang="en-US" sz="2400" dirty="0"/>
              <a:t>極地工学分野との連携</a:t>
            </a:r>
          </a:p>
          <a:p>
            <a:endParaRPr kumimoji="1" lang="en-US" altLang="ja-JP" sz="2400" dirty="0" smtClean="0"/>
          </a:p>
        </p:txBody>
      </p:sp>
      <p:sp>
        <p:nvSpPr>
          <p:cNvPr id="15" name="正方形/長方形 14"/>
          <p:cNvSpPr/>
          <p:nvPr/>
        </p:nvSpPr>
        <p:spPr>
          <a:xfrm>
            <a:off x="638325" y="4180414"/>
            <a:ext cx="2061468" cy="544730"/>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a:off x="1403648" y="4869160"/>
            <a:ext cx="576000" cy="720080"/>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88513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タイトル 1"/>
          <p:cNvSpPr>
            <a:spLocks noGrp="1"/>
          </p:cNvSpPr>
          <p:nvPr>
            <p:ph type="title"/>
          </p:nvPr>
        </p:nvSpPr>
        <p:spPr>
          <a:xfrm>
            <a:off x="179512" y="188640"/>
            <a:ext cx="8784976" cy="1143000"/>
          </a:xfrm>
        </p:spPr>
        <p:txBody>
          <a:bodyPr>
            <a:normAutofit/>
          </a:bodyPr>
          <a:lstStyle/>
          <a:p>
            <a:pPr algn="l" defTabSz="4176713"/>
            <a:r>
              <a:rPr lang="en-US" altLang="ja-JP" sz="4000" b="1" dirty="0" smtClean="0"/>
              <a:t>3. </a:t>
            </a:r>
            <a:r>
              <a:rPr lang="ja-JP" altLang="en-US" sz="4000" b="1" dirty="0" smtClean="0"/>
              <a:t>課題（</a:t>
            </a:r>
            <a:r>
              <a:rPr lang="en-US" altLang="ja-JP" sz="4000" b="1" dirty="0"/>
              <a:t>2</a:t>
            </a:r>
            <a:r>
              <a:rPr lang="ja-JP" altLang="en-US" sz="4000" b="1" dirty="0" smtClean="0"/>
              <a:t>）</a:t>
            </a:r>
            <a:endParaRPr lang="ja-JP" altLang="en-US" sz="4000" b="1" dirty="0">
              <a:latin typeface="ＭＳ Ｐゴシック" charset="-128"/>
            </a:endParaRPr>
          </a:p>
        </p:txBody>
      </p:sp>
      <p:sp>
        <p:nvSpPr>
          <p:cNvPr id="2" name="テキスト ボックス 1"/>
          <p:cNvSpPr txBox="1"/>
          <p:nvPr/>
        </p:nvSpPr>
        <p:spPr>
          <a:xfrm>
            <a:off x="579402" y="1196752"/>
            <a:ext cx="7985197" cy="830997"/>
          </a:xfrm>
          <a:prstGeom prst="rect">
            <a:avLst/>
          </a:prstGeom>
          <a:noFill/>
          <a:ln>
            <a:solidFill>
              <a:schemeClr val="tx1"/>
            </a:solidFill>
          </a:ln>
        </p:spPr>
        <p:txBody>
          <a:bodyPr wrap="square" rtlCol="0">
            <a:spAutoFit/>
          </a:bodyPr>
          <a:lstStyle/>
          <a:p>
            <a:r>
              <a:rPr kumimoji="1" lang="ja-JP" altLang="en-US" sz="2400" dirty="0" smtClean="0"/>
              <a:t>サイト調査用の小型望遠鏡の開発を行う事で、南極に求められる技術・ノウハウを抽出・蓄積する必要がある。</a:t>
            </a:r>
            <a:endParaRPr kumimoji="1" lang="en-US" altLang="ja-JP" sz="2400" dirty="0" smtClean="0"/>
          </a:p>
        </p:txBody>
      </p:sp>
      <p:sp>
        <p:nvSpPr>
          <p:cNvPr id="3" name="テキスト ボックス 2"/>
          <p:cNvSpPr txBox="1"/>
          <p:nvPr/>
        </p:nvSpPr>
        <p:spPr>
          <a:xfrm>
            <a:off x="962684" y="2420888"/>
            <a:ext cx="3969356" cy="3046988"/>
          </a:xfrm>
          <a:prstGeom prst="rect">
            <a:avLst/>
          </a:prstGeom>
          <a:noFill/>
        </p:spPr>
        <p:txBody>
          <a:bodyPr wrap="none" rtlCol="0">
            <a:spAutoFit/>
          </a:bodyPr>
          <a:lstStyle/>
          <a:p>
            <a:pPr marL="342900" indent="-342900">
              <a:buFont typeface="Arial" panose="020B0604020202020204" pitchFamily="34" charset="0"/>
              <a:buChar char="•"/>
            </a:pPr>
            <a:r>
              <a:rPr lang="en-US" altLang="ja-JP" sz="2400" b="1" dirty="0" smtClean="0">
                <a:solidFill>
                  <a:srgbClr val="0070C0"/>
                </a:solidFill>
              </a:rPr>
              <a:t>-80</a:t>
            </a:r>
            <a:r>
              <a:rPr lang="ja-JP" altLang="en-US" sz="2400" b="1" dirty="0" smtClean="0">
                <a:solidFill>
                  <a:srgbClr val="0070C0"/>
                </a:solidFill>
              </a:rPr>
              <a:t>℃でも動作する構造</a:t>
            </a:r>
            <a:endParaRPr lang="en-US" altLang="ja-JP" sz="2400" b="1" dirty="0">
              <a:solidFill>
                <a:srgbClr val="0070C0"/>
              </a:solidFill>
            </a:endParaRPr>
          </a:p>
          <a:p>
            <a:pPr marL="342900" indent="-342900">
              <a:buFont typeface="Arial" panose="020B0604020202020204" pitchFamily="34" charset="0"/>
              <a:buChar char="•"/>
            </a:pPr>
            <a:r>
              <a:rPr lang="ja-JP" altLang="en-US" sz="2400" b="1" dirty="0" smtClean="0">
                <a:solidFill>
                  <a:srgbClr val="0070C0"/>
                </a:solidFill>
              </a:rPr>
              <a:t>ダイヤモンドダスト・霜対策</a:t>
            </a:r>
            <a:endParaRPr kumimoji="1" lang="en-US" altLang="ja-JP" sz="2400" b="1" dirty="0" smtClean="0">
              <a:solidFill>
                <a:srgbClr val="0070C0"/>
              </a:solidFill>
            </a:endParaRPr>
          </a:p>
          <a:p>
            <a:pPr marL="342900" indent="-342900">
              <a:buFont typeface="Arial" panose="020B0604020202020204" pitchFamily="34" charset="0"/>
              <a:buChar char="•"/>
            </a:pPr>
            <a:r>
              <a:rPr lang="ja-JP" altLang="en-US" sz="2400" b="1" dirty="0" smtClean="0">
                <a:solidFill>
                  <a:srgbClr val="0070C0"/>
                </a:solidFill>
              </a:rPr>
              <a:t>保温（できる限り節電）</a:t>
            </a:r>
            <a:endParaRPr lang="en-US" altLang="ja-JP" sz="2400" b="1" dirty="0" smtClean="0">
              <a:solidFill>
                <a:srgbClr val="0070C0"/>
              </a:solidFill>
            </a:endParaRPr>
          </a:p>
          <a:p>
            <a:r>
              <a:rPr lang="ja-JP" altLang="en-US" sz="2400" dirty="0" smtClean="0"/>
              <a:t>かつ、</a:t>
            </a:r>
            <a:endParaRPr lang="en-US" altLang="ja-JP" sz="2400" dirty="0"/>
          </a:p>
          <a:p>
            <a:pPr marL="342900" indent="-342900">
              <a:buFont typeface="Arial" panose="020B0604020202020204" pitchFamily="34" charset="0"/>
              <a:buChar char="•"/>
            </a:pPr>
            <a:r>
              <a:rPr kumimoji="1" lang="ja-JP" altLang="en-US" sz="2400" b="1" dirty="0" smtClean="0">
                <a:solidFill>
                  <a:srgbClr val="0070C0"/>
                </a:solidFill>
              </a:rPr>
              <a:t>小型</a:t>
            </a:r>
            <a:endParaRPr kumimoji="1" lang="en-US" altLang="ja-JP" sz="2400" b="1" dirty="0" smtClean="0">
              <a:solidFill>
                <a:srgbClr val="0070C0"/>
              </a:solidFill>
            </a:endParaRPr>
          </a:p>
          <a:p>
            <a:pPr marL="342900" indent="-342900">
              <a:buFont typeface="Arial" panose="020B0604020202020204" pitchFamily="34" charset="0"/>
              <a:buChar char="•"/>
            </a:pPr>
            <a:r>
              <a:rPr lang="ja-JP" altLang="en-US" sz="2400" b="1" dirty="0" smtClean="0">
                <a:solidFill>
                  <a:srgbClr val="0070C0"/>
                </a:solidFill>
              </a:rPr>
              <a:t>軽量</a:t>
            </a:r>
            <a:endParaRPr lang="en-US" altLang="ja-JP" sz="2400" b="1" dirty="0" smtClean="0">
              <a:solidFill>
                <a:srgbClr val="0070C0"/>
              </a:solidFill>
            </a:endParaRPr>
          </a:p>
          <a:p>
            <a:pPr marL="342900" indent="-342900">
              <a:buFont typeface="Arial" panose="020B0604020202020204" pitchFamily="34" charset="0"/>
              <a:buChar char="•"/>
            </a:pPr>
            <a:r>
              <a:rPr kumimoji="1" lang="ja-JP" altLang="en-US" sz="2400" b="1" dirty="0" smtClean="0">
                <a:solidFill>
                  <a:srgbClr val="0070C0"/>
                </a:solidFill>
              </a:rPr>
              <a:t>安価</a:t>
            </a:r>
            <a:endParaRPr kumimoji="1" lang="en-US" altLang="ja-JP" sz="2400" b="1" dirty="0" smtClean="0">
              <a:solidFill>
                <a:srgbClr val="0070C0"/>
              </a:solidFill>
            </a:endParaRPr>
          </a:p>
          <a:p>
            <a:r>
              <a:rPr lang="ja-JP" altLang="en-US" sz="2400" dirty="0" smtClean="0"/>
              <a:t>が求められる。</a:t>
            </a:r>
            <a:endParaRPr kumimoji="1" lang="en-US" altLang="ja-JP" sz="2400" dirty="0" smtClean="0"/>
          </a:p>
        </p:txBody>
      </p:sp>
      <p:sp>
        <p:nvSpPr>
          <p:cNvPr id="6" name="テキスト ボックス 5"/>
          <p:cNvSpPr txBox="1"/>
          <p:nvPr/>
        </p:nvSpPr>
        <p:spPr>
          <a:xfrm>
            <a:off x="5292080" y="2276872"/>
            <a:ext cx="3240360" cy="1569660"/>
          </a:xfrm>
          <a:prstGeom prst="rect">
            <a:avLst/>
          </a:prstGeom>
          <a:noFill/>
          <a:ln>
            <a:solidFill>
              <a:schemeClr val="tx1"/>
            </a:solidFill>
          </a:ln>
        </p:spPr>
        <p:txBody>
          <a:bodyPr wrap="square" rtlCol="0">
            <a:spAutoFit/>
          </a:bodyPr>
          <a:lstStyle/>
          <a:p>
            <a:r>
              <a:rPr kumimoji="1" lang="en-US" altLang="ja-JP" sz="2400" u="sng" dirty="0" smtClean="0"/>
              <a:t>Step 1</a:t>
            </a:r>
          </a:p>
          <a:p>
            <a:r>
              <a:rPr lang="ja-JP" altLang="en-US" sz="2400" dirty="0" smtClean="0"/>
              <a:t>太陽の沈まない夏期</a:t>
            </a:r>
            <a:endParaRPr lang="en-US" altLang="ja-JP" sz="2400" dirty="0" smtClean="0"/>
          </a:p>
          <a:p>
            <a:r>
              <a:rPr lang="ja-JP" altLang="en-US" sz="2400" dirty="0"/>
              <a:t>有人観測</a:t>
            </a:r>
            <a:endParaRPr lang="en-US" altLang="ja-JP" sz="2400" dirty="0" smtClean="0"/>
          </a:p>
          <a:p>
            <a:r>
              <a:rPr kumimoji="1" lang="en-US" altLang="ja-JP" sz="2400" dirty="0" smtClean="0"/>
              <a:t>-30</a:t>
            </a:r>
            <a:r>
              <a:rPr kumimoji="1" lang="ja-JP" altLang="en-US" sz="2400" dirty="0" smtClean="0"/>
              <a:t>～</a:t>
            </a:r>
            <a:r>
              <a:rPr kumimoji="1" lang="en-US" altLang="ja-JP" sz="2400" dirty="0" smtClean="0"/>
              <a:t>-60</a:t>
            </a:r>
            <a:r>
              <a:rPr kumimoji="1" lang="en-US" altLang="ja-JP" sz="2400" baseline="30000" dirty="0" smtClean="0"/>
              <a:t>O</a:t>
            </a:r>
            <a:r>
              <a:rPr kumimoji="1" lang="en-US" altLang="ja-JP" sz="2400" dirty="0" smtClean="0"/>
              <a:t>C</a:t>
            </a:r>
            <a:r>
              <a:rPr kumimoji="1" lang="ja-JP" altLang="en-US" sz="2400" dirty="0" smtClean="0"/>
              <a:t>程度</a:t>
            </a:r>
            <a:endParaRPr kumimoji="1" lang="en-US" altLang="ja-JP" sz="2400" dirty="0" smtClean="0"/>
          </a:p>
        </p:txBody>
      </p:sp>
      <p:sp>
        <p:nvSpPr>
          <p:cNvPr id="17" name="テキスト ボックス 16"/>
          <p:cNvSpPr txBox="1"/>
          <p:nvPr/>
        </p:nvSpPr>
        <p:spPr>
          <a:xfrm>
            <a:off x="5292080" y="3998140"/>
            <a:ext cx="3240360" cy="1569660"/>
          </a:xfrm>
          <a:prstGeom prst="rect">
            <a:avLst/>
          </a:prstGeom>
          <a:noFill/>
          <a:ln>
            <a:solidFill>
              <a:schemeClr val="tx1"/>
            </a:solidFill>
          </a:ln>
        </p:spPr>
        <p:txBody>
          <a:bodyPr wrap="square" rtlCol="0">
            <a:spAutoFit/>
          </a:bodyPr>
          <a:lstStyle/>
          <a:p>
            <a:r>
              <a:rPr kumimoji="1" lang="en-US" altLang="ja-JP" sz="2400" u="sng" dirty="0" smtClean="0"/>
              <a:t>Step 2</a:t>
            </a:r>
          </a:p>
          <a:p>
            <a:r>
              <a:rPr lang="ja-JP" altLang="en-US" sz="2400" dirty="0" smtClean="0"/>
              <a:t>太陽の昇らない冬期</a:t>
            </a:r>
            <a:endParaRPr lang="en-US" altLang="ja-JP" sz="2400" dirty="0" smtClean="0"/>
          </a:p>
          <a:p>
            <a:r>
              <a:rPr lang="ja-JP" altLang="en-US" sz="2400" dirty="0"/>
              <a:t>無人</a:t>
            </a:r>
            <a:r>
              <a:rPr lang="ja-JP" altLang="en-US" sz="2400" dirty="0" smtClean="0"/>
              <a:t>観測</a:t>
            </a:r>
            <a:endParaRPr lang="en-US" altLang="ja-JP" sz="2400" dirty="0" smtClean="0"/>
          </a:p>
          <a:p>
            <a:r>
              <a:rPr kumimoji="1" lang="en-US" altLang="ja-JP" sz="2400" dirty="0" smtClean="0"/>
              <a:t>-30</a:t>
            </a:r>
            <a:r>
              <a:rPr kumimoji="1" lang="ja-JP" altLang="en-US" sz="2400" dirty="0" smtClean="0"/>
              <a:t>～</a:t>
            </a:r>
            <a:r>
              <a:rPr kumimoji="1" lang="en-US" altLang="ja-JP" sz="2400" dirty="0" smtClean="0"/>
              <a:t>-80</a:t>
            </a:r>
            <a:r>
              <a:rPr kumimoji="1" lang="en-US" altLang="ja-JP" sz="2400" baseline="30000" dirty="0" smtClean="0"/>
              <a:t>O</a:t>
            </a:r>
            <a:r>
              <a:rPr lang="en-US" altLang="ja-JP" sz="2400" dirty="0" smtClean="0"/>
              <a:t>C</a:t>
            </a:r>
            <a:endParaRPr kumimoji="1" lang="en-US" altLang="ja-JP" sz="2400" dirty="0" smtClean="0"/>
          </a:p>
        </p:txBody>
      </p:sp>
      <p:sp>
        <p:nvSpPr>
          <p:cNvPr id="20" name="テキスト ボックス 19"/>
          <p:cNvSpPr txBox="1"/>
          <p:nvPr/>
        </p:nvSpPr>
        <p:spPr>
          <a:xfrm>
            <a:off x="579402" y="5919663"/>
            <a:ext cx="7985197" cy="461665"/>
          </a:xfrm>
          <a:prstGeom prst="rect">
            <a:avLst/>
          </a:prstGeom>
          <a:noFill/>
          <a:ln>
            <a:solidFill>
              <a:schemeClr val="tx1"/>
            </a:solidFill>
          </a:ln>
        </p:spPr>
        <p:txBody>
          <a:bodyPr wrap="square" rtlCol="0">
            <a:spAutoFit/>
          </a:bodyPr>
          <a:lstStyle/>
          <a:p>
            <a:r>
              <a:rPr kumimoji="1" lang="ja-JP" altLang="en-US" sz="2400" dirty="0" smtClean="0"/>
              <a:t>本発表では</a:t>
            </a:r>
            <a:r>
              <a:rPr kumimoji="1" lang="en-US" altLang="ja-JP" sz="2400" dirty="0" smtClean="0"/>
              <a:t>AIRT40</a:t>
            </a:r>
            <a:r>
              <a:rPr kumimoji="1" lang="ja-JP" altLang="en-US" sz="2400" dirty="0" err="1" smtClean="0"/>
              <a:t>、</a:t>
            </a:r>
            <a:r>
              <a:rPr kumimoji="1" lang="en-US" altLang="ja-JP" sz="2400" dirty="0" smtClean="0"/>
              <a:t>DF-DIMM</a:t>
            </a:r>
            <a:r>
              <a:rPr kumimoji="1" lang="ja-JP" altLang="en-US" sz="2400" dirty="0" smtClean="0"/>
              <a:t>の開発を示す。</a:t>
            </a:r>
            <a:endParaRPr kumimoji="1" lang="en-US" altLang="ja-JP" sz="2400" dirty="0" smtClean="0"/>
          </a:p>
        </p:txBody>
      </p:sp>
    </p:spTree>
    <p:extLst>
      <p:ext uri="{BB962C8B-B14F-4D97-AF65-F5344CB8AC3E}">
        <p14:creationId xmlns:p14="http://schemas.microsoft.com/office/powerpoint/2010/main" val="1352827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3097" t="13075" r="26343" b="5612"/>
          <a:stretch/>
        </p:blipFill>
        <p:spPr bwMode="auto">
          <a:xfrm>
            <a:off x="3187692" y="2780928"/>
            <a:ext cx="2176396" cy="3619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正方形/長方形 1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タイトル 1"/>
          <p:cNvSpPr>
            <a:spLocks noGrp="1"/>
          </p:cNvSpPr>
          <p:nvPr>
            <p:ph type="title"/>
          </p:nvPr>
        </p:nvSpPr>
        <p:spPr>
          <a:xfrm>
            <a:off x="179512" y="188640"/>
            <a:ext cx="8784976" cy="1143000"/>
          </a:xfrm>
        </p:spPr>
        <p:txBody>
          <a:bodyPr>
            <a:normAutofit/>
          </a:bodyPr>
          <a:lstStyle/>
          <a:p>
            <a:pPr algn="l" defTabSz="4176713"/>
            <a:r>
              <a:rPr lang="en-US" altLang="ja-JP" sz="4000" b="1" dirty="0" smtClean="0"/>
              <a:t>4.1 AIRT40</a:t>
            </a:r>
            <a:r>
              <a:rPr lang="ja-JP" altLang="en-US" sz="4000" b="1" dirty="0" smtClean="0"/>
              <a:t>の開発（</a:t>
            </a:r>
            <a:r>
              <a:rPr lang="en-US" altLang="ja-JP" sz="4000" b="1" dirty="0" smtClean="0"/>
              <a:t>Step 1</a:t>
            </a:r>
            <a:r>
              <a:rPr lang="ja-JP" altLang="en-US" sz="4000" b="1" dirty="0" smtClean="0"/>
              <a:t>）</a:t>
            </a:r>
            <a:endParaRPr lang="ja-JP" altLang="en-US" sz="4000" b="1" dirty="0">
              <a:latin typeface="ＭＳ Ｐゴシック" charset="-128"/>
            </a:endParaRPr>
          </a:p>
        </p:txBody>
      </p:sp>
      <p:sp>
        <p:nvSpPr>
          <p:cNvPr id="2" name="テキスト ボックス 1"/>
          <p:cNvSpPr txBox="1"/>
          <p:nvPr/>
        </p:nvSpPr>
        <p:spPr>
          <a:xfrm>
            <a:off x="765330" y="1340768"/>
            <a:ext cx="3640740" cy="4524315"/>
          </a:xfrm>
          <a:prstGeom prst="rect">
            <a:avLst/>
          </a:prstGeom>
          <a:noFill/>
        </p:spPr>
        <p:txBody>
          <a:bodyPr wrap="none" rtlCol="0">
            <a:spAutoFit/>
          </a:bodyPr>
          <a:lstStyle/>
          <a:p>
            <a:r>
              <a:rPr kumimoji="1" lang="ja-JP" altLang="en-US" sz="2400" dirty="0" smtClean="0"/>
              <a:t>口径</a:t>
            </a:r>
            <a:r>
              <a:rPr kumimoji="1" lang="en-US" altLang="ja-JP" sz="2400" dirty="0" smtClean="0"/>
              <a:t>40cm</a:t>
            </a:r>
            <a:r>
              <a:rPr kumimoji="1" lang="ja-JP" altLang="en-US" sz="2400" dirty="0" smtClean="0"/>
              <a:t>の赤外線望遠鏡</a:t>
            </a:r>
            <a:endParaRPr kumimoji="1" lang="en-US" altLang="ja-JP" sz="2400" dirty="0" smtClean="0"/>
          </a:p>
          <a:p>
            <a:r>
              <a:rPr kumimoji="1" lang="ja-JP" altLang="en-US" sz="2400" dirty="0" smtClean="0"/>
              <a:t>　</a:t>
            </a:r>
            <a:r>
              <a:rPr kumimoji="1" lang="en-US" altLang="ja-JP" sz="2400" dirty="0" smtClean="0"/>
              <a:t>2010</a:t>
            </a:r>
            <a:r>
              <a:rPr kumimoji="1" lang="ja-JP" altLang="en-US" sz="2400" dirty="0" smtClean="0"/>
              <a:t>年 ドームふじ</a:t>
            </a:r>
            <a:endParaRPr kumimoji="1" lang="en-US" altLang="ja-JP" sz="2400" dirty="0" smtClean="0"/>
          </a:p>
          <a:p>
            <a:r>
              <a:rPr lang="ja-JP" altLang="en-US" sz="2400" dirty="0" smtClean="0"/>
              <a:t>　</a:t>
            </a:r>
            <a:r>
              <a:rPr lang="en-US" altLang="ja-JP" sz="2400" dirty="0" smtClean="0"/>
              <a:t>2011</a:t>
            </a:r>
            <a:r>
              <a:rPr lang="ja-JP" altLang="en-US" sz="2400" dirty="0" smtClean="0"/>
              <a:t>年 昭和基地</a:t>
            </a:r>
            <a:endParaRPr lang="en-US" altLang="ja-JP" sz="2400" dirty="0" smtClean="0"/>
          </a:p>
          <a:p>
            <a:r>
              <a:rPr kumimoji="1" lang="ja-JP" altLang="en-US" sz="2400" dirty="0" smtClean="0"/>
              <a:t>　</a:t>
            </a:r>
            <a:r>
              <a:rPr kumimoji="1" lang="en-US" altLang="ja-JP" sz="2400" dirty="0" smtClean="0"/>
              <a:t>2013</a:t>
            </a:r>
            <a:r>
              <a:rPr kumimoji="1" lang="ja-JP" altLang="en-US" sz="2400" dirty="0" smtClean="0"/>
              <a:t>年 ドームふじ</a:t>
            </a:r>
            <a:endParaRPr kumimoji="1" lang="en-US" altLang="ja-JP" sz="2400" dirty="0" smtClean="0"/>
          </a:p>
          <a:p>
            <a:r>
              <a:rPr kumimoji="1" lang="ja-JP" altLang="en-US" sz="2400" dirty="0" smtClean="0"/>
              <a:t>で試験観測を実施。</a:t>
            </a:r>
            <a:endParaRPr kumimoji="1" lang="en-US" altLang="ja-JP" sz="2400" dirty="0" smtClean="0"/>
          </a:p>
          <a:p>
            <a:endParaRPr lang="en-US" altLang="ja-JP" sz="2400" dirty="0" smtClean="0"/>
          </a:p>
          <a:p>
            <a:r>
              <a:rPr lang="en-US" altLang="ja-JP" sz="2400" dirty="0" smtClean="0"/>
              <a:t>IK</a:t>
            </a:r>
            <a:r>
              <a:rPr lang="ja-JP" altLang="en-US" sz="2400" dirty="0" smtClean="0"/>
              <a:t>技研と共同開発</a:t>
            </a:r>
            <a:endParaRPr lang="en-US" altLang="ja-JP" sz="2400" dirty="0" smtClean="0"/>
          </a:p>
          <a:p>
            <a:r>
              <a:rPr kumimoji="1" lang="en-US" altLang="ja-JP" sz="2400" dirty="0" smtClean="0"/>
              <a:t>-80</a:t>
            </a:r>
            <a:r>
              <a:rPr kumimoji="1" lang="en-US" altLang="ja-JP" sz="2400" baseline="30000" dirty="0" smtClean="0"/>
              <a:t>O</a:t>
            </a:r>
            <a:r>
              <a:rPr kumimoji="1" lang="en-US" altLang="ja-JP" sz="2400" dirty="0" smtClean="0"/>
              <a:t>C</a:t>
            </a:r>
            <a:r>
              <a:rPr kumimoji="1" lang="ja-JP" altLang="en-US" sz="2400" dirty="0" smtClean="0"/>
              <a:t>冷凍実験に</a:t>
            </a:r>
            <a:endParaRPr kumimoji="1" lang="en-US" altLang="ja-JP" sz="2400" dirty="0" smtClean="0"/>
          </a:p>
          <a:p>
            <a:r>
              <a:rPr kumimoji="1" lang="ja-JP" altLang="en-US" sz="2400" dirty="0" smtClean="0"/>
              <a:t>基づいた材料・構造</a:t>
            </a:r>
            <a:endParaRPr kumimoji="1" lang="en-US" altLang="ja-JP" sz="2400" dirty="0" smtClean="0"/>
          </a:p>
          <a:p>
            <a:r>
              <a:rPr kumimoji="1" lang="ja-JP" altLang="en-US" sz="2400" dirty="0" smtClean="0"/>
              <a:t>の選定</a:t>
            </a:r>
            <a:r>
              <a:rPr lang="ja-JP" altLang="en-US" sz="2400" dirty="0"/>
              <a:t>、</a:t>
            </a:r>
            <a:r>
              <a:rPr lang="ja-JP" altLang="en-US" sz="2400" dirty="0" smtClean="0"/>
              <a:t>基本動作の</a:t>
            </a:r>
            <a:endParaRPr lang="en-US" altLang="ja-JP" sz="2400" dirty="0" smtClean="0"/>
          </a:p>
          <a:p>
            <a:r>
              <a:rPr lang="ja-JP" altLang="en-US" sz="2400" dirty="0" smtClean="0"/>
              <a:t>検証を行い開発した初</a:t>
            </a:r>
            <a:endParaRPr lang="en-US" altLang="ja-JP" sz="2400" dirty="0" smtClean="0"/>
          </a:p>
          <a:p>
            <a:r>
              <a:rPr lang="ja-JP" altLang="en-US" sz="2400" dirty="0" err="1" smtClean="0"/>
              <a:t>めての</a:t>
            </a:r>
            <a:r>
              <a:rPr lang="ja-JP" altLang="en-US" sz="2400" dirty="0" smtClean="0"/>
              <a:t>南極用望遠鏡。</a:t>
            </a:r>
            <a:endParaRPr lang="en-US" altLang="ja-JP" sz="2400" dirty="0" smtClean="0"/>
          </a:p>
        </p:txBody>
      </p:sp>
      <p:pic>
        <p:nvPicPr>
          <p:cNvPr id="6" name="Picture 2" descr="C:\Users\hirofumi\Desktop\DSC_33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4706" y="1340768"/>
            <a:ext cx="2880000" cy="4327944"/>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5436096" y="5724545"/>
            <a:ext cx="3247774" cy="584775"/>
          </a:xfrm>
          <a:prstGeom prst="rect">
            <a:avLst/>
          </a:prstGeom>
          <a:noFill/>
        </p:spPr>
        <p:txBody>
          <a:bodyPr wrap="square" rtlCol="0">
            <a:spAutoFit/>
          </a:bodyPr>
          <a:lstStyle/>
          <a:p>
            <a:pPr algn="just"/>
            <a:r>
              <a:rPr lang="ja-JP" altLang="en-US" sz="1600" dirty="0"/>
              <a:t>ドーム</a:t>
            </a:r>
            <a:r>
              <a:rPr lang="ja-JP" altLang="en-US" sz="1600" dirty="0" smtClean="0"/>
              <a:t>ふじ・</a:t>
            </a:r>
            <a:r>
              <a:rPr lang="en-US" altLang="ja-JP" sz="1600" dirty="0" smtClean="0"/>
              <a:t>9m</a:t>
            </a:r>
            <a:r>
              <a:rPr lang="ja-JP" altLang="en-US" sz="1600" dirty="0" smtClean="0"/>
              <a:t>天文観測ステージに設置した南極</a:t>
            </a:r>
            <a:r>
              <a:rPr lang="en-US" altLang="ja-JP" sz="1600" dirty="0" smtClean="0"/>
              <a:t>40cm</a:t>
            </a:r>
            <a:r>
              <a:rPr lang="ja-JP" altLang="en-US" sz="1600" dirty="0" smtClean="0"/>
              <a:t>赤外線望遠鏡。</a:t>
            </a:r>
            <a:endParaRPr kumimoji="1" lang="ja-JP" altLang="en-US" sz="2000" dirty="0"/>
          </a:p>
        </p:txBody>
      </p:sp>
    </p:spTree>
    <p:extLst>
      <p:ext uri="{BB962C8B-B14F-4D97-AF65-F5344CB8AC3E}">
        <p14:creationId xmlns:p14="http://schemas.microsoft.com/office/powerpoint/2010/main" val="33349121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AirT40"/>
          <p:cNvPicPr>
            <a:picLocks noChangeAspect="1" noChangeArrowheads="1"/>
          </p:cNvPicPr>
          <p:nvPr/>
        </p:nvPicPr>
        <p:blipFill>
          <a:blip r:embed="rId2" cstate="print">
            <a:lum/>
          </a:blip>
          <a:srcRect/>
          <a:stretch>
            <a:fillRect/>
          </a:stretch>
        </p:blipFill>
        <p:spPr bwMode="auto">
          <a:xfrm>
            <a:off x="5673728" y="2518640"/>
            <a:ext cx="1571636" cy="3974214"/>
          </a:xfrm>
          <a:prstGeom prst="rect">
            <a:avLst/>
          </a:prstGeom>
          <a:noFill/>
          <a:effectLst/>
        </p:spPr>
      </p:pic>
      <p:sp>
        <p:nvSpPr>
          <p:cNvPr id="13" name="右矢印 12"/>
          <p:cNvSpPr/>
          <p:nvPr/>
        </p:nvSpPr>
        <p:spPr>
          <a:xfrm>
            <a:off x="5607709" y="5613573"/>
            <a:ext cx="285752"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左矢印 14"/>
          <p:cNvSpPr/>
          <p:nvPr/>
        </p:nvSpPr>
        <p:spPr>
          <a:xfrm>
            <a:off x="7398821" y="4135400"/>
            <a:ext cx="285752" cy="2143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下矢印 17"/>
          <p:cNvSpPr/>
          <p:nvPr/>
        </p:nvSpPr>
        <p:spPr>
          <a:xfrm>
            <a:off x="5745166" y="3706772"/>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下矢印 19"/>
          <p:cNvSpPr/>
          <p:nvPr/>
        </p:nvSpPr>
        <p:spPr>
          <a:xfrm>
            <a:off x="5888042" y="3706772"/>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下矢印 20"/>
          <p:cNvSpPr/>
          <p:nvPr/>
        </p:nvSpPr>
        <p:spPr>
          <a:xfrm>
            <a:off x="6959612" y="3706772"/>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2" name="下矢印 21"/>
          <p:cNvSpPr/>
          <p:nvPr/>
        </p:nvSpPr>
        <p:spPr>
          <a:xfrm>
            <a:off x="7102488" y="3706772"/>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左矢印 22"/>
          <p:cNvSpPr/>
          <p:nvPr/>
        </p:nvSpPr>
        <p:spPr>
          <a:xfrm>
            <a:off x="6959612" y="5206970"/>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左矢印 23"/>
          <p:cNvSpPr/>
          <p:nvPr/>
        </p:nvSpPr>
        <p:spPr>
          <a:xfrm>
            <a:off x="6959612" y="5635598"/>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正方形/長方形 25"/>
          <p:cNvSpPr/>
          <p:nvPr/>
        </p:nvSpPr>
        <p:spPr>
          <a:xfrm>
            <a:off x="4355976" y="2420888"/>
            <a:ext cx="1330814" cy="338554"/>
          </a:xfrm>
          <a:prstGeom prst="rect">
            <a:avLst/>
          </a:prstGeom>
          <a:noFill/>
          <a:ln>
            <a:solidFill>
              <a:schemeClr val="tx1"/>
            </a:solidFill>
          </a:ln>
          <a:effectLst/>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1600" dirty="0" smtClean="0">
                <a:solidFill>
                  <a:schemeClr val="tx1"/>
                </a:solidFill>
              </a:rPr>
              <a:t>副鏡モーター</a:t>
            </a:r>
            <a:endParaRPr lang="ja-JP" altLang="en-US" sz="1600" dirty="0">
              <a:solidFill>
                <a:schemeClr val="tx1"/>
              </a:solidFill>
            </a:endParaRPr>
          </a:p>
        </p:txBody>
      </p:sp>
      <p:sp>
        <p:nvSpPr>
          <p:cNvPr id="27" name="正方形/長方形 26"/>
          <p:cNvSpPr/>
          <p:nvPr/>
        </p:nvSpPr>
        <p:spPr>
          <a:xfrm>
            <a:off x="7756011" y="4063962"/>
            <a:ext cx="920445" cy="584775"/>
          </a:xfrm>
          <a:prstGeom prst="rect">
            <a:avLst/>
          </a:prstGeom>
          <a:noFill/>
          <a:ln>
            <a:solidFill>
              <a:schemeClr val="tx1"/>
            </a:solidFill>
          </a:ln>
          <a:effectLst/>
        </p:spPr>
        <p:style>
          <a:lnRef idx="1">
            <a:schemeClr val="accent2"/>
          </a:lnRef>
          <a:fillRef idx="2">
            <a:schemeClr val="accent2"/>
          </a:fillRef>
          <a:effectRef idx="1">
            <a:schemeClr val="accent2"/>
          </a:effectRef>
          <a:fontRef idx="minor">
            <a:schemeClr val="dk1"/>
          </a:fontRef>
        </p:style>
        <p:txBody>
          <a:bodyPr wrap="none">
            <a:spAutoFit/>
          </a:bodyPr>
          <a:lstStyle/>
          <a:p>
            <a:r>
              <a:rPr lang="en-US" altLang="ja-JP" sz="1600" dirty="0" smtClean="0">
                <a:solidFill>
                  <a:schemeClr val="tx1"/>
                </a:solidFill>
              </a:rPr>
              <a:t>Dec</a:t>
            </a:r>
            <a:r>
              <a:rPr lang="ja-JP" altLang="en-US" sz="1600" dirty="0" smtClean="0">
                <a:solidFill>
                  <a:schemeClr val="tx1"/>
                </a:solidFill>
              </a:rPr>
              <a:t>軸</a:t>
            </a:r>
            <a:endParaRPr lang="en-US" altLang="ja-JP" sz="1600" dirty="0" smtClean="0">
              <a:solidFill>
                <a:schemeClr val="tx1"/>
              </a:solidFill>
            </a:endParaRPr>
          </a:p>
          <a:p>
            <a:pPr algn="ctr"/>
            <a:r>
              <a:rPr lang="ja-JP" altLang="en-US" sz="1600" dirty="0" smtClean="0">
                <a:solidFill>
                  <a:schemeClr val="tx1"/>
                </a:solidFill>
              </a:rPr>
              <a:t>モーター</a:t>
            </a:r>
            <a:endParaRPr lang="ja-JP" altLang="en-US" sz="1600" dirty="0">
              <a:solidFill>
                <a:schemeClr val="tx1"/>
              </a:solidFill>
            </a:endParaRPr>
          </a:p>
        </p:txBody>
      </p:sp>
      <p:sp>
        <p:nvSpPr>
          <p:cNvPr id="28" name="正方形/長方形 27"/>
          <p:cNvSpPr/>
          <p:nvPr/>
        </p:nvSpPr>
        <p:spPr>
          <a:xfrm>
            <a:off x="4499992" y="5542135"/>
            <a:ext cx="1008112" cy="584775"/>
          </a:xfrm>
          <a:prstGeom prst="rect">
            <a:avLst/>
          </a:prstGeom>
          <a:noFill/>
          <a:ln>
            <a:solidFill>
              <a:schemeClr val="tx1"/>
            </a:solidFill>
          </a:ln>
          <a:effectLst/>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ja-JP" sz="1600" dirty="0" smtClean="0">
                <a:solidFill>
                  <a:schemeClr val="tx1"/>
                </a:solidFill>
              </a:rPr>
              <a:t>RA</a:t>
            </a:r>
            <a:r>
              <a:rPr lang="ja-JP" altLang="en-US" sz="1600" dirty="0" smtClean="0">
                <a:solidFill>
                  <a:schemeClr val="tx1"/>
                </a:solidFill>
              </a:rPr>
              <a:t>軸</a:t>
            </a:r>
            <a:endParaRPr lang="en-US" altLang="ja-JP" sz="1600" dirty="0" smtClean="0">
              <a:solidFill>
                <a:schemeClr val="tx1"/>
              </a:solidFill>
            </a:endParaRPr>
          </a:p>
          <a:p>
            <a:r>
              <a:rPr lang="ja-JP" altLang="en-US" sz="1600" dirty="0" smtClean="0">
                <a:solidFill>
                  <a:schemeClr val="tx1"/>
                </a:solidFill>
              </a:rPr>
              <a:t>モーター</a:t>
            </a:r>
            <a:endParaRPr lang="ja-JP" altLang="en-US" sz="1600" dirty="0">
              <a:solidFill>
                <a:schemeClr val="tx1"/>
              </a:solidFill>
            </a:endParaRPr>
          </a:p>
        </p:txBody>
      </p:sp>
      <p:sp>
        <p:nvSpPr>
          <p:cNvPr id="29" name="正方形/長方形 28"/>
          <p:cNvSpPr/>
          <p:nvPr/>
        </p:nvSpPr>
        <p:spPr>
          <a:xfrm>
            <a:off x="7211955" y="5542135"/>
            <a:ext cx="595035" cy="338554"/>
          </a:xfrm>
          <a:prstGeom prst="rect">
            <a:avLst/>
          </a:prstGeom>
          <a:no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wrap="none">
            <a:spAutoFit/>
          </a:bodyPr>
          <a:lstStyle/>
          <a:p>
            <a:r>
              <a:rPr lang="ja-JP" altLang="en-US" sz="1600" dirty="0" smtClean="0">
                <a:solidFill>
                  <a:schemeClr val="tx1"/>
                </a:solidFill>
              </a:rPr>
              <a:t>軸受</a:t>
            </a:r>
            <a:endParaRPr lang="ja-JP" altLang="en-US" sz="1600" dirty="0">
              <a:solidFill>
                <a:schemeClr val="tx1"/>
              </a:solidFill>
            </a:endParaRPr>
          </a:p>
        </p:txBody>
      </p:sp>
      <p:sp>
        <p:nvSpPr>
          <p:cNvPr id="14" name="右矢印 13"/>
          <p:cNvSpPr/>
          <p:nvPr/>
        </p:nvSpPr>
        <p:spPr>
          <a:xfrm>
            <a:off x="5814894" y="2492326"/>
            <a:ext cx="285752"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左矢印 15"/>
          <p:cNvSpPr/>
          <p:nvPr/>
        </p:nvSpPr>
        <p:spPr>
          <a:xfrm>
            <a:off x="6602422" y="2635202"/>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左矢印 16"/>
          <p:cNvSpPr/>
          <p:nvPr/>
        </p:nvSpPr>
        <p:spPr>
          <a:xfrm>
            <a:off x="6602422" y="2849516"/>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角丸四角形 35"/>
          <p:cNvSpPr/>
          <p:nvPr/>
        </p:nvSpPr>
        <p:spPr>
          <a:xfrm>
            <a:off x="5997509" y="4921218"/>
            <a:ext cx="928694" cy="107157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7" name="角丸四角形 36"/>
          <p:cNvSpPr/>
          <p:nvPr/>
        </p:nvSpPr>
        <p:spPr>
          <a:xfrm>
            <a:off x="6211823" y="2420888"/>
            <a:ext cx="500066" cy="64294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角丸四角形 37"/>
          <p:cNvSpPr/>
          <p:nvPr/>
        </p:nvSpPr>
        <p:spPr>
          <a:xfrm>
            <a:off x="6854765" y="4135400"/>
            <a:ext cx="428628" cy="357190"/>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正方形/長方形 39"/>
          <p:cNvSpPr/>
          <p:nvPr/>
        </p:nvSpPr>
        <p:spPr>
          <a:xfrm>
            <a:off x="7052929" y="2507542"/>
            <a:ext cx="1263487" cy="338554"/>
          </a:xfrm>
          <a:prstGeom prst="rect">
            <a:avLst/>
          </a:prstGeom>
          <a:no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none">
            <a:spAutoFit/>
          </a:bodyPr>
          <a:lstStyle/>
          <a:p>
            <a:r>
              <a:rPr lang="ja-JP" altLang="en-US" sz="1600" dirty="0" smtClean="0">
                <a:solidFill>
                  <a:schemeClr val="tx1"/>
                </a:solidFill>
              </a:rPr>
              <a:t>副鏡ユニット</a:t>
            </a:r>
            <a:endParaRPr lang="ja-JP" altLang="en-US" sz="1600" dirty="0">
              <a:solidFill>
                <a:schemeClr val="tx1"/>
              </a:solidFill>
            </a:endParaRPr>
          </a:p>
        </p:txBody>
      </p:sp>
      <p:sp>
        <p:nvSpPr>
          <p:cNvPr id="41" name="正方形/長方形 40"/>
          <p:cNvSpPr/>
          <p:nvPr/>
        </p:nvSpPr>
        <p:spPr>
          <a:xfrm>
            <a:off x="7426269" y="3413449"/>
            <a:ext cx="1441420" cy="584775"/>
          </a:xfrm>
          <a:prstGeom prst="rect">
            <a:avLst/>
          </a:prstGeom>
          <a:noFill/>
          <a:ln>
            <a:solidFill>
              <a:schemeClr val="tx1"/>
            </a:solidFill>
          </a:ln>
          <a:effectLst/>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sz="1600" dirty="0" smtClean="0">
                <a:solidFill>
                  <a:schemeClr val="tx1"/>
                </a:solidFill>
              </a:rPr>
              <a:t>Dec</a:t>
            </a:r>
            <a:r>
              <a:rPr lang="ja-JP" altLang="en-US" sz="1600" dirty="0" smtClean="0">
                <a:solidFill>
                  <a:schemeClr val="tx1"/>
                </a:solidFill>
              </a:rPr>
              <a:t>軸モーター</a:t>
            </a:r>
            <a:endParaRPr lang="en-US" altLang="ja-JP" sz="1600" dirty="0">
              <a:solidFill>
                <a:schemeClr val="tx1"/>
              </a:solidFill>
            </a:endParaRPr>
          </a:p>
          <a:p>
            <a:r>
              <a:rPr lang="ja-JP" altLang="en-US" sz="1600" dirty="0" smtClean="0">
                <a:solidFill>
                  <a:schemeClr val="tx1"/>
                </a:solidFill>
              </a:rPr>
              <a:t>ユニット</a:t>
            </a:r>
            <a:endParaRPr lang="ja-JP" altLang="en-US" sz="1600" dirty="0">
              <a:solidFill>
                <a:schemeClr val="tx1"/>
              </a:solidFill>
            </a:endParaRPr>
          </a:p>
        </p:txBody>
      </p:sp>
      <p:sp>
        <p:nvSpPr>
          <p:cNvPr id="42" name="正方形/長方形 41"/>
          <p:cNvSpPr/>
          <p:nvPr/>
        </p:nvSpPr>
        <p:spPr>
          <a:xfrm>
            <a:off x="7387321" y="6014448"/>
            <a:ext cx="1289135" cy="338554"/>
          </a:xfrm>
          <a:prstGeom prst="rect">
            <a:avLst/>
          </a:prstGeom>
          <a:no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none">
            <a:spAutoFit/>
          </a:bodyPr>
          <a:lstStyle/>
          <a:p>
            <a:r>
              <a:rPr lang="en-US" altLang="ja-JP" sz="1600" dirty="0" smtClean="0">
                <a:solidFill>
                  <a:schemeClr val="tx1"/>
                </a:solidFill>
              </a:rPr>
              <a:t>RA</a:t>
            </a:r>
            <a:r>
              <a:rPr lang="ja-JP" altLang="en-US" sz="1600" dirty="0" smtClean="0">
                <a:solidFill>
                  <a:schemeClr val="tx1"/>
                </a:solidFill>
              </a:rPr>
              <a:t>軸ユニット</a:t>
            </a:r>
            <a:endParaRPr lang="ja-JP" altLang="en-US" sz="1600" dirty="0">
              <a:solidFill>
                <a:schemeClr val="tx1"/>
              </a:solidFill>
            </a:endParaRPr>
          </a:p>
        </p:txBody>
      </p:sp>
      <p:sp>
        <p:nvSpPr>
          <p:cNvPr id="34" name="正方形/長方形 33"/>
          <p:cNvSpPr/>
          <p:nvPr/>
        </p:nvSpPr>
        <p:spPr>
          <a:xfrm>
            <a:off x="4364525" y="4862320"/>
            <a:ext cx="1359603" cy="584775"/>
          </a:xfrm>
          <a:prstGeom prst="rect">
            <a:avLst/>
          </a:prstGeom>
          <a:noFill/>
          <a:ln>
            <a:solidFill>
              <a:schemeClr val="tx1"/>
            </a:solidFill>
          </a:ln>
          <a:effectLst/>
        </p:spPr>
        <p:style>
          <a:lnRef idx="1">
            <a:schemeClr val="accent1"/>
          </a:lnRef>
          <a:fillRef idx="2">
            <a:schemeClr val="accent1"/>
          </a:fillRef>
          <a:effectRef idx="1">
            <a:schemeClr val="accent1"/>
          </a:effectRef>
          <a:fontRef idx="minor">
            <a:schemeClr val="dk1"/>
          </a:fontRef>
        </p:style>
        <p:txBody>
          <a:bodyPr wrap="square">
            <a:spAutoFit/>
          </a:bodyPr>
          <a:lstStyle/>
          <a:p>
            <a:r>
              <a:rPr lang="en-US" altLang="ja-JP" sz="1600" dirty="0" smtClean="0">
                <a:solidFill>
                  <a:schemeClr val="tx1"/>
                </a:solidFill>
              </a:rPr>
              <a:t>RA</a:t>
            </a:r>
            <a:r>
              <a:rPr lang="ja-JP" altLang="en-US" sz="1600" dirty="0" smtClean="0">
                <a:solidFill>
                  <a:schemeClr val="tx1"/>
                </a:solidFill>
              </a:rPr>
              <a:t>軸モーター</a:t>
            </a:r>
            <a:endParaRPr lang="en-US" altLang="ja-JP" sz="1600" dirty="0" smtClean="0">
              <a:solidFill>
                <a:schemeClr val="tx1"/>
              </a:solidFill>
            </a:endParaRPr>
          </a:p>
          <a:p>
            <a:r>
              <a:rPr lang="ja-JP" altLang="en-US" sz="1600" dirty="0" smtClean="0">
                <a:solidFill>
                  <a:schemeClr val="tx1"/>
                </a:solidFill>
              </a:rPr>
              <a:t>ユニット</a:t>
            </a:r>
            <a:endParaRPr lang="ja-JP" altLang="en-US" sz="1600" dirty="0">
              <a:solidFill>
                <a:schemeClr val="tx1"/>
              </a:solidFill>
            </a:endParaRPr>
          </a:p>
        </p:txBody>
      </p:sp>
      <p:sp>
        <p:nvSpPr>
          <p:cNvPr id="35" name="角丸四角形 34"/>
          <p:cNvSpPr/>
          <p:nvPr/>
        </p:nvSpPr>
        <p:spPr>
          <a:xfrm>
            <a:off x="6068947" y="5564160"/>
            <a:ext cx="428628" cy="357190"/>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9" name="Picture 5" descr="IMG_1742"/>
          <p:cNvPicPr>
            <a:picLocks noChangeAspect="1" noChangeArrowheads="1"/>
          </p:cNvPicPr>
          <p:nvPr/>
        </p:nvPicPr>
        <p:blipFill>
          <a:blip r:embed="rId3" cstate="print"/>
          <a:srcRect l="10526" b="14030"/>
          <a:stretch>
            <a:fillRect/>
          </a:stretch>
        </p:blipFill>
        <p:spPr bwMode="auto">
          <a:xfrm>
            <a:off x="903705" y="2183989"/>
            <a:ext cx="2520000" cy="1816515"/>
          </a:xfrm>
          <a:prstGeom prst="rect">
            <a:avLst/>
          </a:prstGeom>
          <a:noFill/>
          <a:effectLst/>
        </p:spPr>
      </p:pic>
      <p:sp>
        <p:nvSpPr>
          <p:cNvPr id="43" name="正方形/長方形 42"/>
          <p:cNvSpPr/>
          <p:nvPr/>
        </p:nvSpPr>
        <p:spPr>
          <a:xfrm>
            <a:off x="2140894" y="3356992"/>
            <a:ext cx="3079178" cy="830997"/>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square">
            <a:spAutoFit/>
          </a:bodyPr>
          <a:lstStyle/>
          <a:p>
            <a:pPr>
              <a:buFontTx/>
              <a:buNone/>
            </a:pPr>
            <a:r>
              <a:rPr lang="ja-JP" altLang="en-US" sz="1600" dirty="0" smtClean="0">
                <a:solidFill>
                  <a:schemeClr val="tx1"/>
                </a:solidFill>
              </a:rPr>
              <a:t>・日本フリーザー</a:t>
            </a:r>
            <a:r>
              <a:rPr lang="en-US" altLang="ja-JP" sz="1600" dirty="0" smtClean="0">
                <a:solidFill>
                  <a:schemeClr val="tx1"/>
                </a:solidFill>
              </a:rPr>
              <a:t> CLN-70C </a:t>
            </a:r>
            <a:r>
              <a:rPr lang="ja-JP" altLang="en-US" sz="1600" dirty="0" smtClean="0">
                <a:solidFill>
                  <a:schemeClr val="tx1"/>
                </a:solidFill>
              </a:rPr>
              <a:t>冷凍庫</a:t>
            </a:r>
          </a:p>
          <a:p>
            <a:pPr>
              <a:buFontTx/>
              <a:buNone/>
            </a:pPr>
            <a:r>
              <a:rPr lang="ja-JP" altLang="en-US" sz="1600" dirty="0" smtClean="0">
                <a:solidFill>
                  <a:schemeClr val="tx1"/>
                </a:solidFill>
              </a:rPr>
              <a:t>・</a:t>
            </a:r>
            <a:r>
              <a:rPr lang="en-US" altLang="ja-JP" sz="1600" dirty="0" smtClean="0">
                <a:solidFill>
                  <a:schemeClr val="tx1"/>
                </a:solidFill>
              </a:rPr>
              <a:t>KEYENCE NR-1000 </a:t>
            </a:r>
            <a:r>
              <a:rPr lang="ja-JP" altLang="en-US" sz="1600" dirty="0" smtClean="0">
                <a:solidFill>
                  <a:schemeClr val="tx1"/>
                </a:solidFill>
              </a:rPr>
              <a:t>データロガー</a:t>
            </a:r>
            <a:endParaRPr lang="en-US" altLang="ja-JP" sz="1600" dirty="0" smtClean="0">
              <a:solidFill>
                <a:schemeClr val="tx1"/>
              </a:solidFill>
            </a:endParaRPr>
          </a:p>
          <a:p>
            <a:pPr>
              <a:buFontTx/>
              <a:buNone/>
            </a:pPr>
            <a:r>
              <a:rPr lang="ja-JP" altLang="en-US" sz="1600" dirty="0" smtClean="0">
                <a:solidFill>
                  <a:schemeClr val="tx1"/>
                </a:solidFill>
              </a:rPr>
              <a:t>・白金温度計</a:t>
            </a:r>
            <a:endParaRPr lang="ja-JP" altLang="en-US" sz="1600" dirty="0">
              <a:solidFill>
                <a:schemeClr val="tx1"/>
              </a:solidFill>
            </a:endParaRPr>
          </a:p>
        </p:txBody>
      </p:sp>
      <p:sp>
        <p:nvSpPr>
          <p:cNvPr id="45" name="正方形/長方形 44"/>
          <p:cNvSpPr/>
          <p:nvPr/>
        </p:nvSpPr>
        <p:spPr>
          <a:xfrm>
            <a:off x="539552" y="1196752"/>
            <a:ext cx="8175852" cy="830997"/>
          </a:xfrm>
          <a:prstGeom prst="rect">
            <a:avLst/>
          </a:prstGeom>
        </p:spPr>
        <p:txBody>
          <a:bodyPr wrap="square">
            <a:spAutoFit/>
          </a:bodyPr>
          <a:lstStyle/>
          <a:p>
            <a:pPr defTabSz="4176713"/>
            <a:r>
              <a:rPr lang="en-US" altLang="ja-JP" sz="2400" dirty="0" smtClean="0"/>
              <a:t>-80</a:t>
            </a:r>
            <a:r>
              <a:rPr lang="ja-JP" altLang="en-US" sz="2400" dirty="0" smtClean="0"/>
              <a:t>℃環境では「部品単位」で正しく機能しても「ユニット単位」では正しく機能しない</a:t>
            </a:r>
            <a:r>
              <a:rPr lang="ja-JP" altLang="en-US" sz="2400" dirty="0"/>
              <a:t>こと</a:t>
            </a:r>
            <a:r>
              <a:rPr lang="ja-JP" altLang="en-US" sz="2400" dirty="0" smtClean="0"/>
              <a:t>が判明。</a:t>
            </a:r>
            <a:endParaRPr lang="en-US" altLang="ja-JP" sz="2400" dirty="0" smtClean="0">
              <a:latin typeface="ＭＳ Ｐゴシック" charset="-128"/>
            </a:endParaRPr>
          </a:p>
        </p:txBody>
      </p:sp>
      <p:pic>
        <p:nvPicPr>
          <p:cNvPr id="41986" name="Picture 2" descr="D:\M2\20091109修論中間発表\5019002.JPG"/>
          <p:cNvPicPr>
            <a:picLocks noChangeAspect="1" noChangeArrowheads="1"/>
          </p:cNvPicPr>
          <p:nvPr/>
        </p:nvPicPr>
        <p:blipFill rotWithShape="1">
          <a:blip r:embed="rId4" cstate="print"/>
          <a:srcRect b="2810"/>
          <a:stretch/>
        </p:blipFill>
        <p:spPr bwMode="auto">
          <a:xfrm>
            <a:off x="1083705" y="4980961"/>
            <a:ext cx="2160000" cy="1468110"/>
          </a:xfrm>
          <a:prstGeom prst="rect">
            <a:avLst/>
          </a:prstGeom>
          <a:noFill/>
          <a:ln>
            <a:noFill/>
          </a:ln>
          <a:effectLst/>
        </p:spPr>
      </p:pic>
      <p:sp>
        <p:nvSpPr>
          <p:cNvPr id="32" name="正方形/長方形 31"/>
          <p:cNvSpPr/>
          <p:nvPr/>
        </p:nvSpPr>
        <p:spPr>
          <a:xfrm>
            <a:off x="558682" y="4395937"/>
            <a:ext cx="3210046" cy="461665"/>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a:spAutoFit/>
          </a:bodyPr>
          <a:lstStyle/>
          <a:p>
            <a:r>
              <a:rPr lang="en-US" altLang="ja-JP" sz="2400" dirty="0" smtClean="0"/>
              <a:t>FOMBLIN  ZLHT</a:t>
            </a:r>
            <a:r>
              <a:rPr lang="ja-JP" altLang="en-US" sz="2400" dirty="0" smtClean="0"/>
              <a:t>グリース</a:t>
            </a:r>
            <a:endParaRPr lang="ja-JP" altLang="en-US" sz="2400" dirty="0"/>
          </a:p>
        </p:txBody>
      </p:sp>
      <p:sp>
        <p:nvSpPr>
          <p:cNvPr id="49" name="正方形/長方形 48"/>
          <p:cNvSpPr/>
          <p:nvPr/>
        </p:nvSpPr>
        <p:spPr>
          <a:xfrm>
            <a:off x="1083705" y="6449071"/>
            <a:ext cx="2770310" cy="338554"/>
          </a:xfrm>
          <a:prstGeom prst="rect">
            <a:avLst/>
          </a:prstGeom>
        </p:spPr>
        <p:txBody>
          <a:bodyPr wrap="none">
            <a:spAutoFit/>
          </a:bodyPr>
          <a:lstStyle/>
          <a:p>
            <a:r>
              <a:rPr lang="ja-JP" altLang="en-US" sz="1600" dirty="0" smtClean="0"/>
              <a:t>ソルベイソレクシス</a:t>
            </a:r>
            <a:r>
              <a:rPr lang="ja-JP" altLang="en-US" sz="1600" dirty="0"/>
              <a:t>（</a:t>
            </a:r>
            <a:r>
              <a:rPr lang="ja-JP" altLang="en-US" sz="1600" dirty="0" smtClean="0"/>
              <a:t>株</a:t>
            </a:r>
            <a:r>
              <a:rPr lang="ja-JP" altLang="en-US" sz="1600" dirty="0"/>
              <a:t>）</a:t>
            </a:r>
            <a:r>
              <a:rPr lang="en-US" altLang="ja-JP" sz="1600" dirty="0" smtClean="0"/>
              <a:t>HP</a:t>
            </a:r>
            <a:r>
              <a:rPr lang="ja-JP" altLang="en-US" sz="1600" dirty="0" smtClean="0"/>
              <a:t>より</a:t>
            </a:r>
            <a:endParaRPr lang="ja-JP" altLang="en-US" sz="1600" dirty="0"/>
          </a:p>
        </p:txBody>
      </p:sp>
      <p:sp>
        <p:nvSpPr>
          <p:cNvPr id="47" name="正方形/長方形 4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タイトル 1"/>
          <p:cNvSpPr txBox="1">
            <a:spLocks/>
          </p:cNvSpPr>
          <p:nvPr/>
        </p:nvSpPr>
        <p:spPr>
          <a:xfrm>
            <a:off x="179512" y="188640"/>
            <a:ext cx="87849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4176713"/>
            <a:r>
              <a:rPr lang="en-US" altLang="ja-JP" sz="4000" b="1" dirty="0" smtClean="0"/>
              <a:t>4.2 AIRT40</a:t>
            </a:r>
            <a:r>
              <a:rPr lang="ja-JP" altLang="en-US" sz="4000" b="1" dirty="0" smtClean="0"/>
              <a:t>の冷却実験</a:t>
            </a:r>
            <a:endParaRPr lang="ja-JP" altLang="en-US" sz="4000" b="1" dirty="0">
              <a:latin typeface="ＭＳ Ｐゴシック" charset="-128"/>
            </a:endParaRPr>
          </a:p>
        </p:txBody>
      </p:sp>
    </p:spTree>
    <p:extLst>
      <p:ext uri="{BB962C8B-B14F-4D97-AF65-F5344CB8AC3E}">
        <p14:creationId xmlns:p14="http://schemas.microsoft.com/office/powerpoint/2010/main" val="3759169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M2\20091109修論中間発表\coldtest1.jpg"/>
          <p:cNvPicPr>
            <a:picLocks noChangeAspect="1" noChangeArrowheads="1"/>
          </p:cNvPicPr>
          <p:nvPr/>
        </p:nvPicPr>
        <p:blipFill>
          <a:blip r:embed="rId2" cstate="print"/>
          <a:srcRect/>
          <a:stretch>
            <a:fillRect/>
          </a:stretch>
        </p:blipFill>
        <p:spPr bwMode="auto">
          <a:xfrm>
            <a:off x="5322267" y="3017084"/>
            <a:ext cx="3019657" cy="2136752"/>
          </a:xfrm>
          <a:prstGeom prst="rect">
            <a:avLst/>
          </a:prstGeom>
          <a:noFill/>
          <a:effectLst/>
        </p:spPr>
      </p:pic>
      <p:pic>
        <p:nvPicPr>
          <p:cNvPr id="2052" name="Picture 4" descr="\begin{align*}&#10;  P(T)=\frac{N_a(T,P)}{C}T^{\alpha}(T-T_C)&#10;\end{align*}">
            <a:hlinkClick r:id="rId3"/>
          </p:cNvPr>
          <p:cNvPicPr>
            <a:picLocks noChangeAspect="1" noChangeArrowheads="1"/>
          </p:cNvPicPr>
          <p:nvPr/>
        </p:nvPicPr>
        <p:blipFill>
          <a:blip r:embed="rId4" cstate="print"/>
          <a:srcRect/>
          <a:stretch>
            <a:fillRect/>
          </a:stretch>
        </p:blipFill>
        <p:spPr bwMode="auto">
          <a:xfrm>
            <a:off x="1455629" y="3180862"/>
            <a:ext cx="2552700" cy="419101"/>
          </a:xfrm>
          <a:prstGeom prst="rect">
            <a:avLst/>
          </a:prstGeom>
          <a:noFill/>
        </p:spPr>
      </p:pic>
      <p:pic>
        <p:nvPicPr>
          <p:cNvPr id="43" name="Picture 6" descr="IMG_1413"/>
          <p:cNvPicPr>
            <a:picLocks noChangeAspect="1" noChangeArrowheads="1"/>
          </p:cNvPicPr>
          <p:nvPr/>
        </p:nvPicPr>
        <p:blipFill>
          <a:blip r:embed="rId5" cstate="print"/>
          <a:srcRect l="13454" t="16445" r="22245" b="13686"/>
          <a:stretch>
            <a:fillRect/>
          </a:stretch>
        </p:blipFill>
        <p:spPr bwMode="auto">
          <a:xfrm>
            <a:off x="795826" y="3901248"/>
            <a:ext cx="2160000" cy="1760000"/>
          </a:xfrm>
          <a:prstGeom prst="rect">
            <a:avLst/>
          </a:prstGeom>
          <a:noFill/>
          <a:effectLst/>
        </p:spPr>
      </p:pic>
      <p:sp>
        <p:nvSpPr>
          <p:cNvPr id="45" name="テキスト ボックス 44"/>
          <p:cNvSpPr txBox="1"/>
          <p:nvPr/>
        </p:nvSpPr>
        <p:spPr>
          <a:xfrm>
            <a:off x="893517" y="3982236"/>
            <a:ext cx="500458" cy="338554"/>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600" dirty="0" smtClean="0"/>
              <a:t>Dec</a:t>
            </a:r>
            <a:endParaRPr kumimoji="1" lang="ja-JP" altLang="en-US" sz="1600" dirty="0"/>
          </a:p>
        </p:txBody>
      </p:sp>
      <p:sp>
        <p:nvSpPr>
          <p:cNvPr id="46" name="正方形/長方形 45"/>
          <p:cNvSpPr/>
          <p:nvPr/>
        </p:nvSpPr>
        <p:spPr>
          <a:xfrm>
            <a:off x="395536" y="1052736"/>
            <a:ext cx="8352928" cy="120032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p>
            <a:r>
              <a:rPr lang="ja-JP" altLang="en-US" sz="2400" dirty="0" smtClean="0"/>
              <a:t>ステッピングモーターに入力されたパルス数（＝同期速度</a:t>
            </a:r>
            <a:r>
              <a:rPr lang="ja-JP" altLang="en-US" sz="2400" dirty="0"/>
              <a:t>）</a:t>
            </a:r>
            <a:r>
              <a:rPr lang="ja-JP" altLang="en-US" sz="2400" dirty="0" smtClean="0"/>
              <a:t>に回転が追従出来ず「</a:t>
            </a:r>
            <a:r>
              <a:rPr lang="ja-JP" altLang="en-US" sz="2400" dirty="0" smtClean="0">
                <a:solidFill>
                  <a:srgbClr val="0000FF"/>
                </a:solidFill>
              </a:rPr>
              <a:t>脱調</a:t>
            </a:r>
            <a:r>
              <a:rPr lang="ja-JP" altLang="en-US" sz="2400" dirty="0" smtClean="0"/>
              <a:t>」が生じる。低温</a:t>
            </a:r>
            <a:r>
              <a:rPr lang="ja-JP" altLang="en-US" sz="2400" dirty="0"/>
              <a:t>環境では「</a:t>
            </a:r>
            <a:r>
              <a:rPr lang="ja-JP" altLang="en-US" sz="2400" dirty="0">
                <a:solidFill>
                  <a:srgbClr val="0000FF"/>
                </a:solidFill>
              </a:rPr>
              <a:t>グリス粘度の増大</a:t>
            </a:r>
            <a:r>
              <a:rPr lang="ja-JP" altLang="en-US" sz="2400" dirty="0"/>
              <a:t>」「</a:t>
            </a:r>
            <a:r>
              <a:rPr lang="ja-JP" altLang="en-US" sz="2400" dirty="0">
                <a:solidFill>
                  <a:srgbClr val="0000FF"/>
                </a:solidFill>
              </a:rPr>
              <a:t>隙間の減少</a:t>
            </a:r>
            <a:r>
              <a:rPr lang="ja-JP" altLang="en-US" sz="2400" dirty="0"/>
              <a:t>」に</a:t>
            </a:r>
            <a:r>
              <a:rPr lang="ja-JP" altLang="en-US" sz="2400" dirty="0" smtClean="0"/>
              <a:t>よって脱調</a:t>
            </a:r>
            <a:r>
              <a:rPr lang="ja-JP" altLang="en-US" sz="2400" dirty="0"/>
              <a:t>しやすく</a:t>
            </a:r>
            <a:r>
              <a:rPr lang="ja-JP" altLang="en-US" sz="2400" dirty="0" smtClean="0"/>
              <a:t>なると考えられる。</a:t>
            </a:r>
            <a:endParaRPr lang="en-US" altLang="ja-JP" sz="2400" dirty="0"/>
          </a:p>
        </p:txBody>
      </p:sp>
      <p:sp>
        <p:nvSpPr>
          <p:cNvPr id="49" name="正方形/長方形 48"/>
          <p:cNvSpPr/>
          <p:nvPr/>
        </p:nvSpPr>
        <p:spPr>
          <a:xfrm>
            <a:off x="2955826" y="3180862"/>
            <a:ext cx="285752"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3313016" y="3180862"/>
            <a:ext cx="642942" cy="4286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382439" y="2621500"/>
            <a:ext cx="1800493" cy="369332"/>
          </a:xfrm>
          <a:prstGeom prst="rect">
            <a:avLst/>
          </a:prstGeom>
          <a:noFill/>
        </p:spPr>
        <p:txBody>
          <a:bodyPr wrap="none" rtlCol="0">
            <a:spAutoFit/>
          </a:bodyPr>
          <a:lstStyle/>
          <a:p>
            <a:r>
              <a:rPr kumimoji="1" lang="ja-JP" altLang="en-US" dirty="0" smtClean="0"/>
              <a:t>粘度の温度依存</a:t>
            </a:r>
            <a:endParaRPr kumimoji="1" lang="ja-JP" altLang="en-US" dirty="0"/>
          </a:p>
        </p:txBody>
      </p:sp>
      <p:sp>
        <p:nvSpPr>
          <p:cNvPr id="52" name="下矢印 51"/>
          <p:cNvSpPr/>
          <p:nvPr/>
        </p:nvSpPr>
        <p:spPr>
          <a:xfrm>
            <a:off x="2955826" y="2990832"/>
            <a:ext cx="285752" cy="1428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3086041" y="3823804"/>
            <a:ext cx="1338828" cy="369332"/>
          </a:xfrm>
          <a:prstGeom prst="rect">
            <a:avLst/>
          </a:prstGeom>
          <a:noFill/>
        </p:spPr>
        <p:txBody>
          <a:bodyPr wrap="none" rtlCol="0">
            <a:spAutoFit/>
          </a:bodyPr>
          <a:lstStyle/>
          <a:p>
            <a:r>
              <a:rPr kumimoji="1" lang="ja-JP" altLang="en-US" dirty="0" smtClean="0"/>
              <a:t>隙間の減少</a:t>
            </a:r>
            <a:endParaRPr kumimoji="1" lang="ja-JP" altLang="en-US" dirty="0"/>
          </a:p>
        </p:txBody>
      </p:sp>
      <p:sp>
        <p:nvSpPr>
          <p:cNvPr id="54" name="下矢印 53"/>
          <p:cNvSpPr/>
          <p:nvPr/>
        </p:nvSpPr>
        <p:spPr>
          <a:xfrm rot="10800000">
            <a:off x="3455892" y="3680928"/>
            <a:ext cx="285752" cy="142876"/>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3086041" y="4744083"/>
            <a:ext cx="1629975" cy="646331"/>
          </a:xfrm>
          <a:prstGeom prst="rect">
            <a:avLst/>
          </a:prstGeom>
          <a:noFill/>
          <a:ln>
            <a:noFill/>
          </a:ln>
        </p:spPr>
        <p:txBody>
          <a:bodyPr wrap="square">
            <a:spAutoFit/>
          </a:bodyPr>
          <a:lstStyle/>
          <a:p>
            <a:r>
              <a:rPr lang="en-US" altLang="ja-JP" dirty="0" smtClean="0"/>
              <a:t>α</a:t>
            </a:r>
            <a:r>
              <a:rPr lang="ja-JP" altLang="en-US" dirty="0" smtClean="0"/>
              <a:t>  ～ </a:t>
            </a:r>
            <a:r>
              <a:rPr lang="en-US" altLang="ja-JP" dirty="0" smtClean="0"/>
              <a:t>0</a:t>
            </a:r>
          </a:p>
          <a:p>
            <a:r>
              <a:rPr lang="en-US" altLang="ja-JP" dirty="0" err="1" smtClean="0"/>
              <a:t>Tc</a:t>
            </a:r>
            <a:r>
              <a:rPr lang="en-US" altLang="ja-JP" dirty="0" smtClean="0"/>
              <a:t> </a:t>
            </a:r>
            <a:r>
              <a:rPr lang="ja-JP" altLang="en-US" dirty="0" smtClean="0"/>
              <a:t>～ </a:t>
            </a:r>
            <a:r>
              <a:rPr lang="en-US" altLang="ja-JP" dirty="0" smtClean="0"/>
              <a:t>-100</a:t>
            </a:r>
            <a:r>
              <a:rPr lang="en-US" altLang="ja-JP" baseline="30000" dirty="0"/>
              <a:t>O</a:t>
            </a:r>
            <a:r>
              <a:rPr lang="en-US" altLang="ja-JP" dirty="0"/>
              <a:t>C</a:t>
            </a:r>
            <a:endParaRPr lang="ja-JP" altLang="en-US" dirty="0"/>
          </a:p>
        </p:txBody>
      </p:sp>
      <p:sp>
        <p:nvSpPr>
          <p:cNvPr id="31" name="テキスト ボックス 30"/>
          <p:cNvSpPr txBox="1"/>
          <p:nvPr/>
        </p:nvSpPr>
        <p:spPr>
          <a:xfrm>
            <a:off x="684044" y="2411187"/>
            <a:ext cx="1374094" cy="461665"/>
          </a:xfrm>
          <a:prstGeom prst="rect">
            <a:avLst/>
          </a:prstGeom>
          <a:solidFill>
            <a:schemeClr val="bg1"/>
          </a:solidFill>
          <a:ln>
            <a:solidFill>
              <a:schemeClr val="tx1"/>
            </a:solidFill>
          </a:ln>
        </p:spPr>
        <p:txBody>
          <a:bodyPr wrap="none" rtlCol="0">
            <a:spAutoFit/>
          </a:bodyPr>
          <a:lstStyle/>
          <a:p>
            <a:r>
              <a:rPr lang="ja-JP" altLang="en-US" sz="2400" dirty="0" smtClean="0"/>
              <a:t>モデル化</a:t>
            </a:r>
            <a:endParaRPr kumimoji="1" lang="ja-JP" altLang="en-US" sz="2400" dirty="0"/>
          </a:p>
        </p:txBody>
      </p:sp>
      <p:sp>
        <p:nvSpPr>
          <p:cNvPr id="32" name="テキスト ボックス 31"/>
          <p:cNvSpPr txBox="1"/>
          <p:nvPr/>
        </p:nvSpPr>
        <p:spPr>
          <a:xfrm>
            <a:off x="2424421" y="5213788"/>
            <a:ext cx="415498" cy="338554"/>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600" dirty="0" smtClean="0"/>
              <a:t>RA</a:t>
            </a:r>
            <a:endParaRPr kumimoji="1" lang="ja-JP" altLang="en-US" sz="1600" dirty="0"/>
          </a:p>
        </p:txBody>
      </p:sp>
      <p:sp>
        <p:nvSpPr>
          <p:cNvPr id="33" name="テキスト ボックス 32"/>
          <p:cNvSpPr txBox="1"/>
          <p:nvPr/>
        </p:nvSpPr>
        <p:spPr>
          <a:xfrm>
            <a:off x="4986009" y="2446730"/>
            <a:ext cx="1415772" cy="461665"/>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ja-JP" altLang="en-US" sz="2400" dirty="0" smtClean="0"/>
              <a:t>冷却実験</a:t>
            </a:r>
            <a:endParaRPr kumimoji="1" lang="ja-JP" altLang="en-US" sz="2400" dirty="0"/>
          </a:p>
        </p:txBody>
      </p:sp>
      <p:sp>
        <p:nvSpPr>
          <p:cNvPr id="34" name="テキスト ボックス 33"/>
          <p:cNvSpPr txBox="1"/>
          <p:nvPr/>
        </p:nvSpPr>
        <p:spPr>
          <a:xfrm>
            <a:off x="6536713" y="5138199"/>
            <a:ext cx="907621" cy="369332"/>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ja-JP" altLang="en-US" dirty="0" smtClean="0"/>
              <a:t>温度</a:t>
            </a:r>
            <a:r>
              <a:rPr kumimoji="1" lang="en-US" altLang="ja-JP" dirty="0" smtClean="0"/>
              <a:t>(K)</a:t>
            </a:r>
            <a:endParaRPr kumimoji="1" lang="ja-JP" altLang="en-US" dirty="0"/>
          </a:p>
        </p:txBody>
      </p:sp>
      <p:sp>
        <p:nvSpPr>
          <p:cNvPr id="35" name="テキスト ボックス 34"/>
          <p:cNvSpPr txBox="1"/>
          <p:nvPr/>
        </p:nvSpPr>
        <p:spPr>
          <a:xfrm>
            <a:off x="7116025" y="3304546"/>
            <a:ext cx="540533" cy="369332"/>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dirty="0" smtClean="0"/>
              <a:t>Dec</a:t>
            </a:r>
            <a:endParaRPr kumimoji="1" lang="ja-JP" altLang="en-US" dirty="0"/>
          </a:p>
        </p:txBody>
      </p:sp>
      <p:sp>
        <p:nvSpPr>
          <p:cNvPr id="36" name="テキスト ボックス 35"/>
          <p:cNvSpPr txBox="1"/>
          <p:nvPr/>
        </p:nvSpPr>
        <p:spPr>
          <a:xfrm>
            <a:off x="7650267" y="4017216"/>
            <a:ext cx="442750" cy="369332"/>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dirty="0" smtClean="0"/>
              <a:t>RA</a:t>
            </a:r>
            <a:endParaRPr kumimoji="1" lang="ja-JP" altLang="en-US" dirty="0"/>
          </a:p>
        </p:txBody>
      </p:sp>
      <p:sp>
        <p:nvSpPr>
          <p:cNvPr id="37" name="テキスト ボックス 36"/>
          <p:cNvSpPr txBox="1"/>
          <p:nvPr/>
        </p:nvSpPr>
        <p:spPr>
          <a:xfrm>
            <a:off x="4932040" y="3448562"/>
            <a:ext cx="461665" cy="1150315"/>
          </a:xfrm>
          <a:prstGeom prst="rect">
            <a:avLst/>
          </a:prstGeom>
          <a:noFill/>
        </p:spPr>
        <p:txBody>
          <a:bodyPr vert="eaVert" wrap="none" rtlCol="0">
            <a:spAutoFit/>
          </a:bodyPr>
          <a:lstStyle/>
          <a:p>
            <a:r>
              <a:rPr lang="ja-JP" altLang="en-US" dirty="0" smtClean="0"/>
              <a:t>脱調パルス</a:t>
            </a:r>
            <a:endParaRPr kumimoji="1" lang="ja-JP" altLang="en-US" dirty="0"/>
          </a:p>
        </p:txBody>
      </p:sp>
      <p:sp>
        <p:nvSpPr>
          <p:cNvPr id="27" name="正方形/長方形 26"/>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タイトル 1"/>
          <p:cNvSpPr txBox="1">
            <a:spLocks/>
          </p:cNvSpPr>
          <p:nvPr/>
        </p:nvSpPr>
        <p:spPr>
          <a:xfrm>
            <a:off x="179512" y="188640"/>
            <a:ext cx="87849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4176713"/>
            <a:r>
              <a:rPr lang="en-US" altLang="ja-JP" sz="4000" b="1" dirty="0" smtClean="0"/>
              <a:t>4.3 </a:t>
            </a:r>
            <a:r>
              <a:rPr lang="ja-JP" altLang="en-US" sz="4000" b="1" dirty="0" smtClean="0"/>
              <a:t>モーター冷却実験</a:t>
            </a:r>
            <a:endParaRPr lang="ja-JP" altLang="en-US" sz="4000" b="1" dirty="0">
              <a:latin typeface="ＭＳ Ｐゴシック" charset="-128"/>
            </a:endParaRPr>
          </a:p>
        </p:txBody>
      </p:sp>
      <p:sp>
        <p:nvSpPr>
          <p:cNvPr id="38" name="テキスト ボックス 37"/>
          <p:cNvSpPr txBox="1"/>
          <p:nvPr/>
        </p:nvSpPr>
        <p:spPr>
          <a:xfrm>
            <a:off x="539552" y="5805264"/>
            <a:ext cx="8169062" cy="830997"/>
          </a:xfrm>
          <a:prstGeom prst="rect">
            <a:avLst/>
          </a:prstGeom>
          <a:noFill/>
          <a:ln>
            <a:solidFill>
              <a:schemeClr val="tx1"/>
            </a:solidFill>
          </a:ln>
        </p:spPr>
        <p:txBody>
          <a:bodyPr wrap="square" rtlCol="0">
            <a:spAutoFit/>
          </a:bodyPr>
          <a:lstStyle/>
          <a:p>
            <a:r>
              <a:rPr kumimoji="1" lang="ja-JP" altLang="en-US" sz="2400" dirty="0" smtClean="0"/>
              <a:t>グリスを低温用に交換すればバックラッシュの調整でモーターは駆動可能。但し</a:t>
            </a:r>
            <a:r>
              <a:rPr lang="en-US" altLang="ja-JP" sz="2400" dirty="0" smtClean="0"/>
              <a:t>+20</a:t>
            </a:r>
            <a:r>
              <a:rPr lang="ja-JP" altLang="en-US" sz="2400" dirty="0" smtClean="0"/>
              <a:t>と</a:t>
            </a:r>
            <a:r>
              <a:rPr lang="en-US" altLang="ja-JP" sz="2400" dirty="0" smtClean="0"/>
              <a:t>-80</a:t>
            </a:r>
            <a:r>
              <a:rPr lang="en-US" altLang="ja-JP" sz="2400" baseline="30000" dirty="0" smtClean="0"/>
              <a:t>O</a:t>
            </a:r>
            <a:r>
              <a:rPr lang="en-US" altLang="ja-JP" sz="2400" dirty="0" smtClean="0"/>
              <a:t>C</a:t>
            </a:r>
            <a:r>
              <a:rPr lang="ja-JP" altLang="en-US" sz="2400" dirty="0" smtClean="0"/>
              <a:t>の両立が必要。難しい。</a:t>
            </a:r>
            <a:endParaRPr kumimoji="1" lang="en-US" altLang="ja-JP" sz="2400" dirty="0" smtClean="0"/>
          </a:p>
        </p:txBody>
      </p:sp>
    </p:spTree>
    <p:extLst>
      <p:ext uri="{BB962C8B-B14F-4D97-AF65-F5344CB8AC3E}">
        <p14:creationId xmlns:p14="http://schemas.microsoft.com/office/powerpoint/2010/main" val="2562074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5220072" y="3429000"/>
            <a:ext cx="2351458" cy="2143140"/>
          </a:xfrm>
          <a:prstGeom prst="rect">
            <a:avLst/>
          </a:prstGeom>
          <a:noFill/>
          <a:ln w="9525">
            <a:noFill/>
            <a:miter lim="800000"/>
            <a:headEnd/>
            <a:tailEnd/>
          </a:ln>
          <a:effectLst/>
        </p:spPr>
      </p:pic>
      <p:sp>
        <p:nvSpPr>
          <p:cNvPr id="13" name="上下矢印 12"/>
          <p:cNvSpPr/>
          <p:nvPr/>
        </p:nvSpPr>
        <p:spPr>
          <a:xfrm>
            <a:off x="6327308" y="3929066"/>
            <a:ext cx="178543" cy="57150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右矢印 14"/>
          <p:cNvSpPr/>
          <p:nvPr/>
        </p:nvSpPr>
        <p:spPr>
          <a:xfrm>
            <a:off x="5970118" y="4929198"/>
            <a:ext cx="428628" cy="2143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153841" y="1196752"/>
            <a:ext cx="3071675" cy="461665"/>
          </a:xfrm>
          <a:prstGeom prst="rect">
            <a:avLst/>
          </a:prstGeom>
          <a:solidFill>
            <a:schemeClr val="bg1"/>
          </a:solidFill>
          <a:ln>
            <a:solidFill>
              <a:schemeClr val="tx1"/>
            </a:solidFill>
          </a:ln>
          <a:effectLst/>
        </p:spPr>
        <p:txBody>
          <a:bodyPr wrap="none">
            <a:spAutoFit/>
          </a:bodyPr>
          <a:lstStyle/>
          <a:p>
            <a:pPr marL="342900" lvl="0" indent="-342900">
              <a:spcBef>
                <a:spcPct val="20000"/>
              </a:spcBef>
              <a:defRPr/>
            </a:pPr>
            <a:r>
              <a:rPr lang="en-US" altLang="ja-JP" sz="2400" dirty="0" smtClean="0"/>
              <a:t>RA</a:t>
            </a:r>
            <a:r>
              <a:rPr lang="ja-JP" altLang="en-US" sz="2400" dirty="0" smtClean="0"/>
              <a:t>軸ユニット冷却実験</a:t>
            </a:r>
            <a:endParaRPr lang="en-US" altLang="ja-JP" sz="2400" dirty="0" smtClean="0"/>
          </a:p>
        </p:txBody>
      </p:sp>
      <p:sp>
        <p:nvSpPr>
          <p:cNvPr id="17" name="テキスト ボックス 16"/>
          <p:cNvSpPr txBox="1"/>
          <p:nvPr/>
        </p:nvSpPr>
        <p:spPr>
          <a:xfrm>
            <a:off x="5213802" y="1700808"/>
            <a:ext cx="3606670" cy="1569660"/>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2400" dirty="0" smtClean="0"/>
              <a:t>シャフト・軸受け・ウォームホイルは材質が異なり熱収縮率も異なる</a:t>
            </a:r>
            <a:endParaRPr lang="en-US" altLang="ja-JP" sz="2400" dirty="0" smtClean="0"/>
          </a:p>
          <a:p>
            <a:r>
              <a:rPr lang="ja-JP" altLang="en-US" sz="2400" dirty="0" smtClean="0"/>
              <a:t>→ </a:t>
            </a:r>
            <a:r>
              <a:rPr lang="en-US" altLang="ja-JP" sz="2400" dirty="0" smtClean="0"/>
              <a:t>-80</a:t>
            </a:r>
            <a:r>
              <a:rPr lang="en-US" altLang="ja-JP" sz="2400" baseline="30000" dirty="0" smtClean="0"/>
              <a:t>O</a:t>
            </a:r>
            <a:r>
              <a:rPr lang="en-US" altLang="ja-JP" sz="2400" dirty="0" smtClean="0"/>
              <a:t>C</a:t>
            </a:r>
            <a:r>
              <a:rPr lang="ja-JP" altLang="en-US" sz="2400" dirty="0" smtClean="0"/>
              <a:t>では</a:t>
            </a:r>
            <a:r>
              <a:rPr lang="ja-JP" altLang="en-US" sz="2400" u="sng" dirty="0" smtClean="0">
                <a:solidFill>
                  <a:schemeClr val="tx1"/>
                </a:solidFill>
              </a:rPr>
              <a:t>調整</a:t>
            </a:r>
            <a:r>
              <a:rPr lang="ja-JP" altLang="en-US" sz="2400" u="sng" dirty="0">
                <a:solidFill>
                  <a:schemeClr val="tx1"/>
                </a:solidFill>
              </a:rPr>
              <a:t>が</a:t>
            </a:r>
            <a:r>
              <a:rPr lang="ja-JP" altLang="en-US" sz="2400" u="sng" dirty="0" smtClean="0">
                <a:solidFill>
                  <a:schemeClr val="tx1"/>
                </a:solidFill>
              </a:rPr>
              <a:t>必須</a:t>
            </a:r>
            <a:endParaRPr lang="en-US" altLang="ja-JP" sz="2400" u="sng" dirty="0" smtClean="0">
              <a:solidFill>
                <a:schemeClr val="tx1"/>
              </a:solidFill>
            </a:endParaRPr>
          </a:p>
        </p:txBody>
      </p:sp>
      <p:pic>
        <p:nvPicPr>
          <p:cNvPr id="18" name="Picture 7" descr="IMG_1745"/>
          <p:cNvPicPr>
            <a:picLocks noChangeAspect="1" noChangeArrowheads="1"/>
          </p:cNvPicPr>
          <p:nvPr/>
        </p:nvPicPr>
        <p:blipFill>
          <a:blip r:embed="rId3" cstate="print"/>
          <a:srcRect/>
          <a:stretch>
            <a:fillRect/>
          </a:stretch>
        </p:blipFill>
        <p:spPr bwMode="auto">
          <a:xfrm>
            <a:off x="2285984" y="4221088"/>
            <a:ext cx="1928826" cy="1446412"/>
          </a:xfrm>
          <a:prstGeom prst="rect">
            <a:avLst/>
          </a:prstGeom>
          <a:noFill/>
          <a:effectLst/>
        </p:spPr>
      </p:pic>
      <p:pic>
        <p:nvPicPr>
          <p:cNvPr id="19" name="Picture 2"/>
          <p:cNvPicPr>
            <a:picLocks noChangeAspect="1" noChangeArrowheads="1"/>
          </p:cNvPicPr>
          <p:nvPr/>
        </p:nvPicPr>
        <p:blipFill>
          <a:blip r:embed="rId4" cstate="print"/>
          <a:srcRect/>
          <a:stretch>
            <a:fillRect/>
          </a:stretch>
        </p:blipFill>
        <p:spPr bwMode="auto">
          <a:xfrm>
            <a:off x="611560" y="2204864"/>
            <a:ext cx="1500198" cy="2323640"/>
          </a:xfrm>
          <a:prstGeom prst="rect">
            <a:avLst/>
          </a:prstGeom>
          <a:noFill/>
          <a:ln w="9525">
            <a:noFill/>
            <a:miter lim="800000"/>
            <a:headEnd/>
            <a:tailEnd/>
          </a:ln>
          <a:effectLst/>
        </p:spPr>
      </p:pic>
      <p:sp>
        <p:nvSpPr>
          <p:cNvPr id="20" name="テキスト ボックス 19"/>
          <p:cNvSpPr txBox="1"/>
          <p:nvPr/>
        </p:nvSpPr>
        <p:spPr>
          <a:xfrm>
            <a:off x="2285984" y="1850586"/>
            <a:ext cx="2646056" cy="1200329"/>
          </a:xfrm>
          <a:prstGeom prst="rect">
            <a:avLst/>
          </a:prstGeom>
          <a:noFill/>
        </p:spPr>
        <p:txBody>
          <a:bodyPr wrap="square" rtlCol="0">
            <a:spAutoFit/>
          </a:bodyPr>
          <a:lstStyle/>
          <a:p>
            <a:r>
              <a:rPr kumimoji="1" lang="ja-JP" altLang="en-US" sz="2400" dirty="0" smtClean="0"/>
              <a:t>副鏡モーターの回転で副鏡を上下</a:t>
            </a:r>
            <a:r>
              <a:rPr lang="ja-JP" altLang="en-US" sz="2400" dirty="0" smtClean="0"/>
              <a:t>させてピントを調整</a:t>
            </a:r>
            <a:endParaRPr kumimoji="1" lang="ja-JP" altLang="en-US" sz="2400" dirty="0"/>
          </a:p>
        </p:txBody>
      </p:sp>
      <p:sp>
        <p:nvSpPr>
          <p:cNvPr id="21" name="円/楕円 20"/>
          <p:cNvSpPr/>
          <p:nvPr/>
        </p:nvSpPr>
        <p:spPr>
          <a:xfrm>
            <a:off x="1040188" y="3776500"/>
            <a:ext cx="642942" cy="35719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23" name="直線矢印コネクタ 22"/>
          <p:cNvCxnSpPr/>
          <p:nvPr/>
        </p:nvCxnSpPr>
        <p:spPr>
          <a:xfrm rot="10800000" flipV="1">
            <a:off x="1754568" y="3133558"/>
            <a:ext cx="680530" cy="142876"/>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4" name="直線矢印コネクタ 23"/>
          <p:cNvCxnSpPr/>
          <p:nvPr/>
        </p:nvCxnSpPr>
        <p:spPr>
          <a:xfrm rot="10800000" flipV="1">
            <a:off x="1683130" y="3133558"/>
            <a:ext cx="751968" cy="71438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5" name="テキスト ボックス 24"/>
          <p:cNvSpPr txBox="1"/>
          <p:nvPr/>
        </p:nvSpPr>
        <p:spPr>
          <a:xfrm>
            <a:off x="2483768" y="3020759"/>
            <a:ext cx="2600478" cy="1200329"/>
          </a:xfrm>
          <a:prstGeom prst="rect">
            <a:avLst/>
          </a:prstGeom>
          <a:noFill/>
        </p:spPr>
        <p:txBody>
          <a:bodyPr wrap="square" rtlCol="0">
            <a:spAutoFit/>
          </a:bodyPr>
          <a:lstStyle/>
          <a:p>
            <a:r>
              <a:rPr kumimoji="1" lang="ja-JP" altLang="en-US" sz="2400" dirty="0" smtClean="0"/>
              <a:t>シャフト・ブシュは同一材質</a:t>
            </a:r>
            <a:endParaRPr kumimoji="1" lang="en-US" altLang="ja-JP" sz="2400" dirty="0" smtClean="0"/>
          </a:p>
          <a:p>
            <a:r>
              <a:rPr lang="ja-JP" altLang="en-US" sz="2400" dirty="0" smtClean="0"/>
              <a:t>→ </a:t>
            </a:r>
            <a:r>
              <a:rPr lang="ja-JP" altLang="en-US" sz="2400" u="sng" dirty="0" smtClean="0"/>
              <a:t>隙間調整不要</a:t>
            </a:r>
            <a:endParaRPr kumimoji="1" lang="en-US" altLang="ja-JP" sz="2400" u="sng" dirty="0" smtClean="0"/>
          </a:p>
        </p:txBody>
      </p:sp>
      <p:sp>
        <p:nvSpPr>
          <p:cNvPr id="27" name="正方形/長方形 26"/>
          <p:cNvSpPr/>
          <p:nvPr/>
        </p:nvSpPr>
        <p:spPr>
          <a:xfrm>
            <a:off x="857224" y="1196752"/>
            <a:ext cx="3034805" cy="461665"/>
          </a:xfrm>
          <a:prstGeom prst="rect">
            <a:avLst/>
          </a:prstGeom>
          <a:solidFill>
            <a:schemeClr val="bg1"/>
          </a:solidFill>
          <a:ln>
            <a:solidFill>
              <a:schemeClr val="tx1"/>
            </a:solidFill>
          </a:ln>
          <a:effectLst/>
        </p:spPr>
        <p:txBody>
          <a:bodyPr wrap="none">
            <a:spAutoFit/>
          </a:bodyPr>
          <a:lstStyle/>
          <a:p>
            <a:pPr marL="342900" lvl="0" indent="-342900">
              <a:spcBef>
                <a:spcPct val="20000"/>
              </a:spcBef>
              <a:defRPr/>
            </a:pPr>
            <a:r>
              <a:rPr lang="ja-JP" altLang="en-US" sz="2400" dirty="0" smtClean="0"/>
              <a:t>副鏡ユニット冷却実験</a:t>
            </a:r>
            <a:endParaRPr lang="en-US" altLang="ja-JP" sz="2400" dirty="0" smtClean="0"/>
          </a:p>
        </p:txBody>
      </p:sp>
      <p:sp>
        <p:nvSpPr>
          <p:cNvPr id="28" name="円/楕円 27"/>
          <p:cNvSpPr/>
          <p:nvPr/>
        </p:nvSpPr>
        <p:spPr>
          <a:xfrm>
            <a:off x="1040188" y="3133558"/>
            <a:ext cx="642942" cy="35719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正方形/長方形 21"/>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タイトル 1"/>
          <p:cNvSpPr txBox="1">
            <a:spLocks/>
          </p:cNvSpPr>
          <p:nvPr/>
        </p:nvSpPr>
        <p:spPr>
          <a:xfrm>
            <a:off x="179512" y="188640"/>
            <a:ext cx="87849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4176713"/>
            <a:r>
              <a:rPr lang="en-US" altLang="ja-JP" sz="4000" b="1" dirty="0" smtClean="0"/>
              <a:t>4.3 </a:t>
            </a:r>
            <a:r>
              <a:rPr lang="ja-JP" altLang="en-US" sz="4000" b="1" dirty="0" smtClean="0"/>
              <a:t>軸受け冷却実験</a:t>
            </a:r>
            <a:endParaRPr lang="ja-JP" altLang="en-US" sz="4000" b="1" dirty="0">
              <a:latin typeface="ＭＳ Ｐゴシック" charset="-128"/>
            </a:endParaRPr>
          </a:p>
        </p:txBody>
      </p:sp>
      <p:sp>
        <p:nvSpPr>
          <p:cNvPr id="30" name="テキスト ボックス 29"/>
          <p:cNvSpPr txBox="1"/>
          <p:nvPr/>
        </p:nvSpPr>
        <p:spPr>
          <a:xfrm>
            <a:off x="539552" y="5805264"/>
            <a:ext cx="8169062" cy="830997"/>
          </a:xfrm>
          <a:prstGeom prst="rect">
            <a:avLst/>
          </a:prstGeom>
          <a:noFill/>
          <a:ln>
            <a:solidFill>
              <a:schemeClr val="tx1"/>
            </a:solidFill>
          </a:ln>
        </p:spPr>
        <p:txBody>
          <a:bodyPr wrap="square" rtlCol="0">
            <a:spAutoFit/>
          </a:bodyPr>
          <a:lstStyle/>
          <a:p>
            <a:r>
              <a:rPr kumimoji="1" lang="ja-JP" altLang="en-US" sz="2400" dirty="0" smtClean="0"/>
              <a:t>グリスを低温用に交換・隙間（公差）を計算することで</a:t>
            </a:r>
            <a:r>
              <a:rPr lang="en-US" altLang="ja-JP" sz="2400" dirty="0"/>
              <a:t>-</a:t>
            </a:r>
            <a:r>
              <a:rPr lang="en-US" altLang="ja-JP" sz="2400" dirty="0" smtClean="0"/>
              <a:t>80</a:t>
            </a:r>
            <a:r>
              <a:rPr lang="en-US" altLang="ja-JP" sz="2400" baseline="30000" dirty="0" smtClean="0"/>
              <a:t>O</a:t>
            </a:r>
            <a:r>
              <a:rPr lang="en-US" altLang="ja-JP" sz="2400" dirty="0" smtClean="0"/>
              <a:t>C</a:t>
            </a:r>
            <a:r>
              <a:rPr lang="ja-JP" altLang="en-US" sz="2400" dirty="0" smtClean="0"/>
              <a:t>でも</a:t>
            </a:r>
            <a:r>
              <a:rPr kumimoji="1" lang="ja-JP" altLang="en-US" sz="2400" dirty="0" smtClean="0"/>
              <a:t>軸受けはきちんと機能する。可能な限り同一材質が望ましい。</a:t>
            </a:r>
            <a:endParaRPr kumimoji="1" lang="en-US" altLang="ja-JP" sz="2400" dirty="0" smtClean="0"/>
          </a:p>
        </p:txBody>
      </p:sp>
    </p:spTree>
    <p:extLst>
      <p:ext uri="{BB962C8B-B14F-4D97-AF65-F5344CB8AC3E}">
        <p14:creationId xmlns:p14="http://schemas.microsoft.com/office/powerpoint/2010/main" val="324283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タイトル 1"/>
          <p:cNvSpPr>
            <a:spLocks noGrp="1"/>
          </p:cNvSpPr>
          <p:nvPr>
            <p:ph type="title"/>
          </p:nvPr>
        </p:nvSpPr>
        <p:spPr>
          <a:xfrm>
            <a:off x="179512" y="188640"/>
            <a:ext cx="8784976" cy="1143000"/>
          </a:xfrm>
        </p:spPr>
        <p:txBody>
          <a:bodyPr>
            <a:normAutofit/>
          </a:bodyPr>
          <a:lstStyle/>
          <a:p>
            <a:pPr algn="l" defTabSz="4176713"/>
            <a:r>
              <a:rPr lang="en-US" altLang="ja-JP" sz="4000" b="1" dirty="0" smtClean="0"/>
              <a:t>5.1 DF-DIMM</a:t>
            </a:r>
            <a:r>
              <a:rPr lang="ja-JP" altLang="en-US" sz="4000" b="1" dirty="0" smtClean="0"/>
              <a:t>の開発</a:t>
            </a:r>
            <a:r>
              <a:rPr lang="ja-JP" altLang="en-US" sz="4000" b="1" dirty="0"/>
              <a:t>（</a:t>
            </a:r>
            <a:r>
              <a:rPr lang="en-US" altLang="ja-JP" sz="4000" b="1" dirty="0"/>
              <a:t>Step </a:t>
            </a:r>
            <a:r>
              <a:rPr lang="en-US" altLang="ja-JP" sz="4000" b="1" dirty="0" smtClean="0"/>
              <a:t>2</a:t>
            </a:r>
            <a:r>
              <a:rPr lang="ja-JP" altLang="en-US" sz="4000" b="1" dirty="0" smtClean="0"/>
              <a:t>）</a:t>
            </a:r>
            <a:r>
              <a:rPr lang="en-US" altLang="ja-JP" sz="4000" b="1" dirty="0" smtClean="0"/>
              <a:t> </a:t>
            </a:r>
            <a:endParaRPr lang="ja-JP" altLang="en-US" sz="4000" b="1" dirty="0">
              <a:latin typeface="ＭＳ Ｐゴシック" charset="-128"/>
            </a:endParaRPr>
          </a:p>
        </p:txBody>
      </p:sp>
      <p:sp>
        <p:nvSpPr>
          <p:cNvPr id="6" name="テキスト ボックス 5"/>
          <p:cNvSpPr txBox="1"/>
          <p:nvPr/>
        </p:nvSpPr>
        <p:spPr>
          <a:xfrm>
            <a:off x="3995936" y="1418000"/>
            <a:ext cx="4752528" cy="2677656"/>
          </a:xfrm>
          <a:prstGeom prst="rect">
            <a:avLst/>
          </a:prstGeom>
          <a:noFill/>
        </p:spPr>
        <p:txBody>
          <a:bodyPr wrap="square" rtlCol="0">
            <a:spAutoFit/>
          </a:bodyPr>
          <a:lstStyle/>
          <a:p>
            <a:r>
              <a:rPr kumimoji="1" lang="ja-JP" altLang="en-US" sz="2400" dirty="0" smtClean="0"/>
              <a:t>シーイング観測専用望遠鏡。</a:t>
            </a:r>
            <a:endParaRPr kumimoji="1" lang="en-US" altLang="ja-JP" sz="2400" dirty="0" smtClean="0"/>
          </a:p>
          <a:p>
            <a:r>
              <a:rPr kumimoji="1" lang="en-US" altLang="ja-JP" sz="2400" dirty="0" smtClean="0"/>
              <a:t>AIRT40</a:t>
            </a:r>
            <a:r>
              <a:rPr kumimoji="1" lang="ja-JP" altLang="en-US" sz="2400" dirty="0" smtClean="0"/>
              <a:t>の開発で得られた知識を応用し、市販品（</a:t>
            </a:r>
            <a:r>
              <a:rPr kumimoji="1" lang="en-US" altLang="ja-JP" sz="2400" dirty="0" smtClean="0"/>
              <a:t>Meade LX200ACF</a:t>
            </a:r>
            <a:r>
              <a:rPr kumimoji="1" lang="ja-JP" altLang="en-US" sz="2400" dirty="0" err="1" smtClean="0"/>
              <a:t>、</a:t>
            </a:r>
            <a:r>
              <a:rPr lang="en-US" altLang="ja-JP" sz="2400" dirty="0" smtClean="0"/>
              <a:t>SBIG ST-</a:t>
            </a:r>
            <a:r>
              <a:rPr lang="en-US" altLang="ja-JP" sz="2400" dirty="0" err="1" smtClean="0"/>
              <a:t>i</a:t>
            </a:r>
            <a:r>
              <a:rPr lang="ja-JP" altLang="en-US" sz="2400" dirty="0" err="1" smtClean="0"/>
              <a:t>、</a:t>
            </a:r>
            <a:r>
              <a:rPr lang="en-US" altLang="ja-JP" sz="2400" dirty="0" smtClean="0"/>
              <a:t>FitPC2</a:t>
            </a:r>
            <a:r>
              <a:rPr lang="ja-JP" altLang="en-US" sz="2400" dirty="0" smtClean="0"/>
              <a:t>）を多用</a:t>
            </a:r>
            <a:r>
              <a:rPr lang="ja-JP" altLang="en-US" sz="2400" dirty="0"/>
              <a:t>すること</a:t>
            </a:r>
            <a:r>
              <a:rPr lang="ja-JP" altLang="en-US" sz="2400" dirty="0" smtClean="0"/>
              <a:t>で安価に短期間に開発。</a:t>
            </a:r>
            <a:endParaRPr lang="en-US" altLang="ja-JP" sz="2400" dirty="0" smtClean="0"/>
          </a:p>
          <a:p>
            <a:r>
              <a:rPr lang="ja-JP" altLang="en-US" sz="2400" dirty="0" smtClean="0"/>
              <a:t>冬期の無人観測のための省電力・自律観測システム。</a:t>
            </a:r>
            <a:endParaRPr lang="en-US" altLang="ja-JP" sz="2400" dirty="0" smtClean="0"/>
          </a:p>
        </p:txBody>
      </p:sp>
      <p:pic>
        <p:nvPicPr>
          <p:cNvPr id="7" name="Picture 2" descr="DSC_3376"/>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7544" y="1484784"/>
            <a:ext cx="3312368" cy="497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JARE54_okita_jpeg\2013_0110_PLATO風景\DSC_3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408" y="4202198"/>
            <a:ext cx="3600000" cy="2395154"/>
          </a:xfrm>
          <a:prstGeom prst="rect">
            <a:avLst/>
          </a:prstGeom>
          <a:noFill/>
          <a:extLst>
            <a:ext uri="{909E8E84-426E-40DD-AFC4-6F175D3DCCD1}">
              <a14:hiddenFill xmlns:a14="http://schemas.microsoft.com/office/drawing/2010/main">
                <a:solidFill>
                  <a:srgbClr val="FFFFFF"/>
                </a:solidFill>
              </a14:hiddenFill>
            </a:ext>
          </a:extLst>
        </p:spPr>
      </p:pic>
      <p:sp>
        <p:nvSpPr>
          <p:cNvPr id="9" name="円/楕円 8"/>
          <p:cNvSpPr/>
          <p:nvPr/>
        </p:nvSpPr>
        <p:spPr>
          <a:xfrm>
            <a:off x="7508085" y="5187800"/>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10" name="直線矢印コネクタ 9"/>
          <p:cNvCxnSpPr/>
          <p:nvPr/>
        </p:nvCxnSpPr>
        <p:spPr>
          <a:xfrm>
            <a:off x="8127987" y="5373376"/>
            <a:ext cx="1" cy="902396"/>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8198530" y="5615285"/>
            <a:ext cx="745717" cy="461665"/>
          </a:xfrm>
          <a:prstGeom prst="rect">
            <a:avLst/>
          </a:prstGeom>
          <a:solidFill>
            <a:schemeClr val="bg1"/>
          </a:solidFill>
          <a:ln>
            <a:solidFill>
              <a:schemeClr val="tx1"/>
            </a:solidFill>
          </a:ln>
        </p:spPr>
        <p:txBody>
          <a:bodyPr wrap="none" rtlCol="0">
            <a:spAutoFit/>
          </a:bodyPr>
          <a:lstStyle/>
          <a:p>
            <a:r>
              <a:rPr kumimoji="1" lang="en-US" altLang="ja-JP" sz="2400" b="1" dirty="0" smtClean="0">
                <a:solidFill>
                  <a:srgbClr val="FF0000"/>
                </a:solidFill>
              </a:rPr>
              <a:t>11m</a:t>
            </a:r>
            <a:endParaRPr kumimoji="1" lang="ja-JP" altLang="en-US" sz="2400" b="1" dirty="0">
              <a:solidFill>
                <a:srgbClr val="FF0000"/>
              </a:solidFill>
            </a:endParaRPr>
          </a:p>
        </p:txBody>
      </p:sp>
      <p:sp>
        <p:nvSpPr>
          <p:cNvPr id="13" name="テキスト ボックス 12"/>
          <p:cNvSpPr txBox="1"/>
          <p:nvPr/>
        </p:nvSpPr>
        <p:spPr>
          <a:xfrm>
            <a:off x="5103651" y="5268468"/>
            <a:ext cx="1227965" cy="461665"/>
          </a:xfrm>
          <a:prstGeom prst="rect">
            <a:avLst/>
          </a:prstGeom>
          <a:noFill/>
        </p:spPr>
        <p:txBody>
          <a:bodyPr wrap="none" rtlCol="0">
            <a:spAutoFit/>
          </a:bodyPr>
          <a:lstStyle/>
          <a:p>
            <a:r>
              <a:rPr kumimoji="1" lang="en-US" altLang="ja-JP" sz="2400" b="1" dirty="0" smtClean="0">
                <a:solidFill>
                  <a:srgbClr val="FF0000"/>
                </a:solidFill>
              </a:rPr>
              <a:t>PLATO-F</a:t>
            </a:r>
            <a:endParaRPr kumimoji="1" lang="ja-JP" altLang="en-US" sz="2400" b="1" dirty="0">
              <a:solidFill>
                <a:srgbClr val="FF0000"/>
              </a:solidFill>
            </a:endParaRPr>
          </a:p>
        </p:txBody>
      </p:sp>
      <p:sp>
        <p:nvSpPr>
          <p:cNvPr id="14" name="テキスト ボックス 13"/>
          <p:cNvSpPr txBox="1"/>
          <p:nvPr/>
        </p:nvSpPr>
        <p:spPr>
          <a:xfrm>
            <a:off x="6928620" y="4720750"/>
            <a:ext cx="1428596" cy="461665"/>
          </a:xfrm>
          <a:prstGeom prst="rect">
            <a:avLst/>
          </a:prstGeom>
          <a:noFill/>
        </p:spPr>
        <p:txBody>
          <a:bodyPr wrap="none" rtlCol="0">
            <a:spAutoFit/>
          </a:bodyPr>
          <a:lstStyle/>
          <a:p>
            <a:r>
              <a:rPr kumimoji="1" lang="en-US" altLang="ja-JP" sz="2400" b="1" dirty="0" smtClean="0">
                <a:solidFill>
                  <a:srgbClr val="FF0000"/>
                </a:solidFill>
              </a:rPr>
              <a:t>DF-DIMM</a:t>
            </a:r>
            <a:endParaRPr kumimoji="1" lang="ja-JP" altLang="en-US" sz="2400" b="1" dirty="0">
              <a:solidFill>
                <a:srgbClr val="FF0000"/>
              </a:solidFill>
            </a:endParaRPr>
          </a:p>
        </p:txBody>
      </p:sp>
    </p:spTree>
    <p:extLst>
      <p:ext uri="{BB962C8B-B14F-4D97-AF65-F5344CB8AC3E}">
        <p14:creationId xmlns:p14="http://schemas.microsoft.com/office/powerpoint/2010/main" val="3694198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539552" y="1052736"/>
            <a:ext cx="7604839" cy="830997"/>
          </a:xfrm>
          <a:prstGeom prst="rect">
            <a:avLst/>
          </a:prstGeom>
          <a:noFill/>
        </p:spPr>
        <p:txBody>
          <a:bodyPr wrap="none" rtlCol="0">
            <a:spAutoFit/>
          </a:bodyPr>
          <a:lstStyle/>
          <a:p>
            <a:pPr marL="285750" indent="-285750">
              <a:buFont typeface="Wingdings" pitchFamily="2" charset="2"/>
              <a:buChar char="p"/>
            </a:pPr>
            <a:r>
              <a:rPr lang="en-US" altLang="ja-JP" sz="2400" dirty="0" smtClean="0"/>
              <a:t>3</a:t>
            </a:r>
            <a:r>
              <a:rPr lang="ja-JP" altLang="en-US" sz="2400" dirty="0" smtClean="0"/>
              <a:t>台の</a:t>
            </a:r>
            <a:r>
              <a:rPr lang="en-US" altLang="ja-JP" sz="2400" dirty="0" smtClean="0"/>
              <a:t>PC</a:t>
            </a:r>
            <a:r>
              <a:rPr lang="ja-JP" altLang="en-US" sz="2400" dirty="0" smtClean="0"/>
              <a:t>で得たデータから望遠鏡を制御し</a:t>
            </a:r>
            <a:r>
              <a:rPr lang="ja-JP" altLang="en-US" sz="2400" dirty="0"/>
              <a:t>て</a:t>
            </a:r>
            <a:r>
              <a:rPr lang="ja-JP" altLang="en-US" sz="2400" dirty="0" smtClean="0"/>
              <a:t>観測を実施</a:t>
            </a:r>
            <a:endParaRPr lang="en-US" altLang="ja-JP" sz="2400" dirty="0" smtClean="0"/>
          </a:p>
          <a:p>
            <a:pPr marL="285750" indent="-285750">
              <a:buFont typeface="Wingdings" pitchFamily="2" charset="2"/>
              <a:buChar char="p"/>
            </a:pPr>
            <a:r>
              <a:rPr kumimoji="1" lang="ja-JP" altLang="en-US" sz="2400" dirty="0"/>
              <a:t>画像データ</a:t>
            </a:r>
            <a:r>
              <a:rPr kumimoji="1" lang="ja-JP" altLang="en-US" sz="2400" dirty="0" smtClean="0"/>
              <a:t>から状況を判断、自律的に観測を実施</a:t>
            </a:r>
            <a:endParaRPr kumimoji="1" lang="ja-JP" altLang="en-US" sz="2400" dirty="0"/>
          </a:p>
        </p:txBody>
      </p:sp>
      <p:grpSp>
        <p:nvGrpSpPr>
          <p:cNvPr id="37" name="グループ化 36"/>
          <p:cNvGrpSpPr/>
          <p:nvPr/>
        </p:nvGrpSpPr>
        <p:grpSpPr>
          <a:xfrm>
            <a:off x="627648" y="2060848"/>
            <a:ext cx="8048808" cy="4082540"/>
            <a:chOff x="179512" y="2370796"/>
            <a:chExt cx="8048808" cy="4082540"/>
          </a:xfrm>
        </p:grpSpPr>
        <p:pic>
          <p:nvPicPr>
            <p:cNvPr id="47" name="Picture 2" descr="C:\Users\hirofumi\Desktop\fitpc2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5526" y="5713576"/>
              <a:ext cx="1091466" cy="73976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186" t="36983" r="8769" b="36060"/>
            <a:stretch/>
          </p:blipFill>
          <p:spPr bwMode="auto">
            <a:xfrm>
              <a:off x="4893141" y="5763959"/>
              <a:ext cx="809396" cy="6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2" descr="C:\Users\hirofumi\Desktop\fitpc2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5526" y="3628977"/>
              <a:ext cx="1091466" cy="73976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186" t="36983" r="8769" b="36060"/>
            <a:stretch/>
          </p:blipFill>
          <p:spPr bwMode="auto">
            <a:xfrm>
              <a:off x="4893141" y="3679360"/>
              <a:ext cx="809396" cy="6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descr="C:\Users\hirofumi\Desktop\fitpc2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55526" y="4671276"/>
              <a:ext cx="1091466" cy="73976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186" t="36983" r="8769" b="36060"/>
            <a:stretch/>
          </p:blipFill>
          <p:spPr bwMode="auto">
            <a:xfrm>
              <a:off x="4893141" y="4721659"/>
              <a:ext cx="809396" cy="63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hirofumi\Desktop\item137314_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4437112"/>
              <a:ext cx="1152128" cy="1152128"/>
            </a:xfrm>
            <a:prstGeom prst="rect">
              <a:avLst/>
            </a:prstGeom>
            <a:noFill/>
            <a:extLst>
              <a:ext uri="{909E8E84-426E-40DD-AFC4-6F175D3DCCD1}">
                <a14:hiddenFill xmlns:a14="http://schemas.microsoft.com/office/drawing/2010/main">
                  <a:solidFill>
                    <a:srgbClr val="FFFFFF"/>
                  </a:solidFill>
                </a14:hiddenFill>
              </a:ext>
            </a:extLst>
          </p:spPr>
        </p:pic>
        <p:cxnSp>
          <p:nvCxnSpPr>
            <p:cNvPr id="62" name="直線矢印コネクタ 61"/>
            <p:cNvCxnSpPr/>
            <p:nvPr/>
          </p:nvCxnSpPr>
          <p:spPr>
            <a:xfrm>
              <a:off x="2159732" y="5040203"/>
              <a:ext cx="46805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a:off x="1691680" y="6083456"/>
              <a:ext cx="93610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V="1">
              <a:off x="1691680" y="3998857"/>
              <a:ext cx="0" cy="72280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96" name="直線コネクタ 4095"/>
            <p:cNvCxnSpPr/>
            <p:nvPr/>
          </p:nvCxnSpPr>
          <p:spPr>
            <a:xfrm>
              <a:off x="1691680" y="5411036"/>
              <a:ext cx="0" cy="6724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02" name="直線矢印コネクタ 4101"/>
            <p:cNvCxnSpPr/>
            <p:nvPr/>
          </p:nvCxnSpPr>
          <p:spPr>
            <a:xfrm>
              <a:off x="1691680" y="3998857"/>
              <a:ext cx="0" cy="722802"/>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5" name="Picture 2" descr="http://img15.shop-pro.jp/PA01155/709/product/37466482.jpg?2011120316410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5605" y="2370796"/>
              <a:ext cx="1256515" cy="1202220"/>
            </a:xfrm>
            <a:prstGeom prst="rect">
              <a:avLst/>
            </a:prstGeom>
            <a:noFill/>
            <a:extLst>
              <a:ext uri="{909E8E84-426E-40DD-AFC4-6F175D3DCCD1}">
                <a14:hiddenFill xmlns:a14="http://schemas.microsoft.com/office/drawing/2010/main">
                  <a:solidFill>
                    <a:srgbClr val="FFFFFF"/>
                  </a:solidFill>
                </a14:hiddenFill>
              </a:ext>
            </a:extLst>
          </p:spPr>
        </p:pic>
        <p:cxnSp>
          <p:nvCxnSpPr>
            <p:cNvPr id="4107" name="直線矢印コネクタ 4106"/>
            <p:cNvCxnSpPr/>
            <p:nvPr/>
          </p:nvCxnSpPr>
          <p:spPr>
            <a:xfrm>
              <a:off x="3635896" y="3152754"/>
              <a:ext cx="792088"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11" name="直線コネクタ 4110"/>
            <p:cNvCxnSpPr/>
            <p:nvPr/>
          </p:nvCxnSpPr>
          <p:spPr>
            <a:xfrm>
              <a:off x="3635896" y="3152754"/>
              <a:ext cx="0" cy="4762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12" name="テキスト ボックス 4111"/>
            <p:cNvSpPr txBox="1"/>
            <p:nvPr/>
          </p:nvSpPr>
          <p:spPr>
            <a:xfrm>
              <a:off x="5759101" y="3666940"/>
              <a:ext cx="1606530" cy="584775"/>
            </a:xfrm>
            <a:prstGeom prst="rect">
              <a:avLst/>
            </a:prstGeom>
            <a:noFill/>
          </p:spPr>
          <p:txBody>
            <a:bodyPr wrap="none" rtlCol="0">
              <a:spAutoFit/>
            </a:bodyPr>
            <a:lstStyle/>
            <a:p>
              <a:r>
                <a:rPr kumimoji="1" lang="en-US" altLang="ja-JP" sz="1600" dirty="0" smtClean="0"/>
                <a:t>DIMM</a:t>
              </a:r>
              <a:r>
                <a:rPr kumimoji="1" lang="ja-JP" altLang="en-US" sz="1600" dirty="0" smtClean="0"/>
                <a:t>観測カメラ</a:t>
              </a:r>
              <a:endParaRPr kumimoji="1" lang="en-US" altLang="ja-JP" sz="1600" dirty="0" smtClean="0"/>
            </a:p>
            <a:p>
              <a:r>
                <a:rPr lang="ja-JP" altLang="en-US" sz="1600" dirty="0" smtClean="0"/>
                <a:t>（視野</a:t>
              </a:r>
              <a:r>
                <a:rPr lang="en-US" altLang="ja-JP" sz="1600" dirty="0" smtClean="0"/>
                <a:t>0.08</a:t>
              </a:r>
              <a:r>
                <a:rPr lang="ja-JP" altLang="en-US" sz="1600" dirty="0" smtClean="0"/>
                <a:t>度）</a:t>
              </a:r>
              <a:endParaRPr kumimoji="1" lang="en-US" altLang="ja-JP" sz="1600" dirty="0" smtClean="0"/>
            </a:p>
          </p:txBody>
        </p:sp>
        <p:sp>
          <p:nvSpPr>
            <p:cNvPr id="4113" name="テキスト ボックス 4112"/>
            <p:cNvSpPr txBox="1"/>
            <p:nvPr/>
          </p:nvSpPr>
          <p:spPr>
            <a:xfrm>
              <a:off x="5703270" y="4725144"/>
              <a:ext cx="2525050" cy="584775"/>
            </a:xfrm>
            <a:prstGeom prst="rect">
              <a:avLst/>
            </a:prstGeom>
            <a:noFill/>
          </p:spPr>
          <p:txBody>
            <a:bodyPr wrap="none" rtlCol="0">
              <a:spAutoFit/>
            </a:bodyPr>
            <a:lstStyle/>
            <a:p>
              <a:r>
                <a:rPr lang="ja-JP" altLang="en-US" sz="1600" dirty="0" smtClean="0"/>
                <a:t>中視野（</a:t>
              </a:r>
              <a:r>
                <a:rPr kumimoji="1" lang="en-US" altLang="ja-JP" sz="1600" dirty="0" smtClean="0"/>
                <a:t>0.5</a:t>
              </a:r>
              <a:r>
                <a:rPr kumimoji="1" lang="ja-JP" altLang="en-US" sz="1600" dirty="0" smtClean="0"/>
                <a:t>度）ファインダー</a:t>
              </a:r>
              <a:endParaRPr kumimoji="1" lang="en-US" altLang="ja-JP" sz="1600" dirty="0" smtClean="0"/>
            </a:p>
            <a:p>
              <a:r>
                <a:rPr lang="ja-JP" altLang="en-US" sz="1600" dirty="0" smtClean="0"/>
                <a:t>（日中用）</a:t>
              </a:r>
              <a:endParaRPr kumimoji="1" lang="ja-JP" altLang="en-US" sz="1600" dirty="0"/>
            </a:p>
          </p:txBody>
        </p:sp>
        <p:sp>
          <p:nvSpPr>
            <p:cNvPr id="84" name="テキスト ボックス 83"/>
            <p:cNvSpPr txBox="1"/>
            <p:nvPr/>
          </p:nvSpPr>
          <p:spPr>
            <a:xfrm>
              <a:off x="5703270" y="5733256"/>
              <a:ext cx="2369559" cy="584775"/>
            </a:xfrm>
            <a:prstGeom prst="rect">
              <a:avLst/>
            </a:prstGeom>
            <a:noFill/>
          </p:spPr>
          <p:txBody>
            <a:bodyPr wrap="none" rtlCol="0">
              <a:spAutoFit/>
            </a:bodyPr>
            <a:lstStyle/>
            <a:p>
              <a:r>
                <a:rPr lang="ja-JP" altLang="en-US" sz="1600" dirty="0" smtClean="0"/>
                <a:t>高視野（</a:t>
              </a:r>
              <a:r>
                <a:rPr kumimoji="1" lang="en-US" altLang="ja-JP" sz="1600" dirty="0" smtClean="0"/>
                <a:t>4</a:t>
              </a:r>
              <a:r>
                <a:rPr kumimoji="1" lang="ja-JP" altLang="en-US" sz="1600" dirty="0" smtClean="0"/>
                <a:t>度）ファインダー</a:t>
              </a:r>
              <a:endParaRPr kumimoji="1" lang="en-US" altLang="ja-JP" sz="1600" dirty="0" smtClean="0"/>
            </a:p>
            <a:p>
              <a:r>
                <a:rPr lang="ja-JP" altLang="en-US" sz="1600" dirty="0" smtClean="0"/>
                <a:t>（夜間用）</a:t>
              </a:r>
              <a:endParaRPr kumimoji="1" lang="ja-JP" altLang="en-US" sz="1600" dirty="0"/>
            </a:p>
          </p:txBody>
        </p:sp>
        <p:sp>
          <p:nvSpPr>
            <p:cNvPr id="3" name="テキスト ボックス 2"/>
            <p:cNvSpPr txBox="1"/>
            <p:nvPr/>
          </p:nvSpPr>
          <p:spPr>
            <a:xfrm>
              <a:off x="3472849" y="2874852"/>
              <a:ext cx="857927" cy="338554"/>
            </a:xfrm>
            <a:prstGeom prst="rect">
              <a:avLst/>
            </a:prstGeom>
            <a:noFill/>
          </p:spPr>
          <p:txBody>
            <a:bodyPr wrap="none" rtlCol="0">
              <a:spAutoFit/>
            </a:bodyPr>
            <a:lstStyle/>
            <a:p>
              <a:r>
                <a:rPr lang="ja-JP" altLang="en-US" sz="1600" dirty="0"/>
                <a:t>コマンド</a:t>
              </a:r>
              <a:endParaRPr kumimoji="1" lang="ja-JP" altLang="en-US" sz="1600" dirty="0"/>
            </a:p>
          </p:txBody>
        </p:sp>
        <p:cxnSp>
          <p:nvCxnSpPr>
            <p:cNvPr id="8" name="直線矢印コネクタ 7"/>
            <p:cNvCxnSpPr/>
            <p:nvPr/>
          </p:nvCxnSpPr>
          <p:spPr>
            <a:xfrm>
              <a:off x="3635896" y="3182629"/>
              <a:ext cx="0" cy="44634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a:stCxn id="51" idx="1"/>
              <a:endCxn id="50" idx="3"/>
            </p:cNvCxnSpPr>
            <p:nvPr/>
          </p:nvCxnSpPr>
          <p:spPr>
            <a:xfrm flipH="1">
              <a:off x="3846992" y="3998857"/>
              <a:ext cx="1046149"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a:stCxn id="55" idx="1"/>
              <a:endCxn id="54" idx="3"/>
            </p:cNvCxnSpPr>
            <p:nvPr/>
          </p:nvCxnSpPr>
          <p:spPr>
            <a:xfrm flipH="1">
              <a:off x="3846992" y="5041156"/>
              <a:ext cx="1046149"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stCxn id="48" idx="1"/>
              <a:endCxn id="47" idx="3"/>
            </p:cNvCxnSpPr>
            <p:nvPr/>
          </p:nvCxnSpPr>
          <p:spPr>
            <a:xfrm flipH="1">
              <a:off x="3846992" y="6083456"/>
              <a:ext cx="1046149"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3688171" y="4010577"/>
              <a:ext cx="1146468" cy="338554"/>
            </a:xfrm>
            <a:prstGeom prst="rect">
              <a:avLst/>
            </a:prstGeom>
            <a:noFill/>
          </p:spPr>
          <p:txBody>
            <a:bodyPr wrap="none" rtlCol="0">
              <a:spAutoFit/>
            </a:bodyPr>
            <a:lstStyle/>
            <a:p>
              <a:r>
                <a:rPr kumimoji="1" lang="ja-JP" altLang="en-US" sz="1600" dirty="0" smtClean="0"/>
                <a:t>画像データ</a:t>
              </a:r>
              <a:endParaRPr kumimoji="1" lang="ja-JP" altLang="en-US" sz="1600" dirty="0"/>
            </a:p>
          </p:txBody>
        </p:sp>
        <p:sp>
          <p:nvSpPr>
            <p:cNvPr id="43" name="テキスト ボックス 42"/>
            <p:cNvSpPr txBox="1"/>
            <p:nvPr/>
          </p:nvSpPr>
          <p:spPr>
            <a:xfrm>
              <a:off x="3688171" y="5048309"/>
              <a:ext cx="1146468" cy="338554"/>
            </a:xfrm>
            <a:prstGeom prst="rect">
              <a:avLst/>
            </a:prstGeom>
            <a:noFill/>
          </p:spPr>
          <p:txBody>
            <a:bodyPr wrap="none" rtlCol="0">
              <a:spAutoFit/>
            </a:bodyPr>
            <a:lstStyle/>
            <a:p>
              <a:r>
                <a:rPr kumimoji="1" lang="ja-JP" altLang="en-US" sz="1600" dirty="0" smtClean="0"/>
                <a:t>画像データ</a:t>
              </a:r>
              <a:endParaRPr kumimoji="1" lang="ja-JP" altLang="en-US" sz="1600" dirty="0"/>
            </a:p>
          </p:txBody>
        </p:sp>
        <p:sp>
          <p:nvSpPr>
            <p:cNvPr id="44" name="テキスト ボックス 43"/>
            <p:cNvSpPr txBox="1"/>
            <p:nvPr/>
          </p:nvSpPr>
          <p:spPr>
            <a:xfrm>
              <a:off x="3713102" y="6089748"/>
              <a:ext cx="1146468" cy="338554"/>
            </a:xfrm>
            <a:prstGeom prst="rect">
              <a:avLst/>
            </a:prstGeom>
            <a:noFill/>
          </p:spPr>
          <p:txBody>
            <a:bodyPr wrap="none" rtlCol="0">
              <a:spAutoFit/>
            </a:bodyPr>
            <a:lstStyle/>
            <a:p>
              <a:r>
                <a:rPr kumimoji="1" lang="ja-JP" altLang="en-US" sz="1600" dirty="0" smtClean="0"/>
                <a:t>画像データ</a:t>
              </a:r>
              <a:endParaRPr kumimoji="1" lang="ja-JP" altLang="en-US" sz="1600" dirty="0"/>
            </a:p>
          </p:txBody>
        </p:sp>
        <p:cxnSp>
          <p:nvCxnSpPr>
            <p:cNvPr id="23" name="直線矢印コネクタ 22"/>
            <p:cNvCxnSpPr/>
            <p:nvPr/>
          </p:nvCxnSpPr>
          <p:spPr>
            <a:xfrm flipH="1">
              <a:off x="2123728" y="5041156"/>
              <a:ext cx="468052"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1691680" y="5411036"/>
              <a:ext cx="0" cy="64538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カギ線コネクタ 28"/>
            <p:cNvCxnSpPr>
              <a:stCxn id="4099" idx="1"/>
            </p:cNvCxnSpPr>
            <p:nvPr/>
          </p:nvCxnSpPr>
          <p:spPr>
            <a:xfrm rot="10800000">
              <a:off x="573484" y="3390866"/>
              <a:ext cx="398116" cy="1622311"/>
            </a:xfrm>
            <a:prstGeom prst="bentConnector2">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3" name="グループ化 32"/>
            <p:cNvGrpSpPr/>
            <p:nvPr/>
          </p:nvGrpSpPr>
          <p:grpSpPr>
            <a:xfrm>
              <a:off x="179512" y="2370796"/>
              <a:ext cx="2016224" cy="1035007"/>
              <a:chOff x="179512" y="2348880"/>
              <a:chExt cx="2016224" cy="1035007"/>
            </a:xfrm>
          </p:grpSpPr>
          <p:sp>
            <p:nvSpPr>
              <p:cNvPr id="30" name="雲 29"/>
              <p:cNvSpPr/>
              <p:nvPr/>
            </p:nvSpPr>
            <p:spPr>
              <a:xfrm>
                <a:off x="179512" y="2348880"/>
                <a:ext cx="2016224" cy="1035007"/>
              </a:xfrm>
              <a:prstGeom prst="clou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427880" y="2591326"/>
                <a:ext cx="1564852" cy="584775"/>
              </a:xfrm>
              <a:prstGeom prst="rect">
                <a:avLst/>
              </a:prstGeom>
              <a:noFill/>
            </p:spPr>
            <p:txBody>
              <a:bodyPr wrap="none" rtlCol="0">
                <a:spAutoFit/>
              </a:bodyPr>
              <a:lstStyle/>
              <a:p>
                <a:r>
                  <a:rPr kumimoji="1" lang="ja-JP" altLang="en-US" sz="1600" dirty="0" smtClean="0"/>
                  <a:t>観測結果だけを</a:t>
                </a:r>
                <a:endParaRPr kumimoji="1" lang="en-US" altLang="ja-JP" sz="1600" dirty="0" smtClean="0"/>
              </a:p>
              <a:p>
                <a:pPr algn="ctr"/>
                <a:r>
                  <a:rPr kumimoji="1" lang="ja-JP" altLang="en-US" sz="1600" dirty="0" smtClean="0"/>
                  <a:t>日本へ転送</a:t>
                </a:r>
                <a:endParaRPr kumimoji="1" lang="ja-JP" altLang="en-US" sz="1600" dirty="0"/>
              </a:p>
            </p:txBody>
          </p:sp>
        </p:grpSp>
        <p:sp>
          <p:nvSpPr>
            <p:cNvPr id="32" name="テキスト ボックス 31"/>
            <p:cNvSpPr txBox="1"/>
            <p:nvPr/>
          </p:nvSpPr>
          <p:spPr>
            <a:xfrm>
              <a:off x="611560" y="3450916"/>
              <a:ext cx="1008112" cy="830997"/>
            </a:xfrm>
            <a:prstGeom prst="rect">
              <a:avLst/>
            </a:prstGeom>
            <a:noFill/>
          </p:spPr>
          <p:txBody>
            <a:bodyPr wrap="square" rtlCol="0">
              <a:spAutoFit/>
            </a:bodyPr>
            <a:lstStyle/>
            <a:p>
              <a:r>
                <a:rPr kumimoji="1" lang="en-US" altLang="ja-JP" sz="1600" dirty="0" smtClean="0"/>
                <a:t>Iridium</a:t>
              </a:r>
              <a:r>
                <a:rPr lang="ja-JP" altLang="en-US" sz="1600" dirty="0" smtClean="0"/>
                <a:t> </a:t>
              </a:r>
              <a:endParaRPr lang="en-US" altLang="ja-JP" sz="1600" dirty="0" smtClean="0"/>
            </a:p>
            <a:p>
              <a:r>
                <a:rPr lang="en-US" altLang="ja-JP" sz="1600" dirty="0" smtClean="0"/>
                <a:t>Open Port</a:t>
              </a:r>
              <a:endParaRPr kumimoji="1" lang="ja-JP" altLang="en-US" sz="1600" dirty="0"/>
            </a:p>
          </p:txBody>
        </p:sp>
        <p:cxnSp>
          <p:nvCxnSpPr>
            <p:cNvPr id="35" name="直線矢印コネクタ 34"/>
            <p:cNvCxnSpPr/>
            <p:nvPr/>
          </p:nvCxnSpPr>
          <p:spPr>
            <a:xfrm>
              <a:off x="1691680" y="3998857"/>
              <a:ext cx="936104" cy="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6" name="テキスト ボックス 35"/>
          <p:cNvSpPr txBox="1"/>
          <p:nvPr/>
        </p:nvSpPr>
        <p:spPr>
          <a:xfrm>
            <a:off x="6249188" y="2125305"/>
            <a:ext cx="2271777" cy="1015663"/>
          </a:xfrm>
          <a:prstGeom prst="rect">
            <a:avLst/>
          </a:prstGeom>
          <a:noFill/>
          <a:ln w="9525">
            <a:solidFill>
              <a:schemeClr val="tx1"/>
            </a:solidFill>
          </a:ln>
        </p:spPr>
        <p:txBody>
          <a:bodyPr wrap="none" rtlCol="0">
            <a:spAutoFit/>
          </a:bodyPr>
          <a:lstStyle/>
          <a:p>
            <a:pPr algn="ctr"/>
            <a:r>
              <a:rPr lang="ja-JP" altLang="en-US" sz="2000" dirty="0" smtClean="0"/>
              <a:t>導入精度の不足</a:t>
            </a:r>
            <a:endParaRPr lang="en-US" altLang="ja-JP" sz="2000" dirty="0" smtClean="0"/>
          </a:p>
          <a:p>
            <a:pPr algn="ctr"/>
            <a:r>
              <a:rPr kumimoji="1" lang="ja-JP" altLang="en-US" sz="2000" dirty="0"/>
              <a:t>↓</a:t>
            </a:r>
            <a:endParaRPr kumimoji="1" lang="en-US" altLang="ja-JP" sz="2000" dirty="0"/>
          </a:p>
          <a:p>
            <a:pPr algn="ctr"/>
            <a:r>
              <a:rPr lang="ja-JP" altLang="en-US" sz="2000" dirty="0" smtClean="0"/>
              <a:t>高視野ファインダー</a:t>
            </a:r>
            <a:endParaRPr lang="en-US" altLang="ja-JP" sz="2000" dirty="0" smtClean="0"/>
          </a:p>
        </p:txBody>
      </p:sp>
      <p:sp>
        <p:nvSpPr>
          <p:cNvPr id="38" name="テキスト ボックス 37"/>
          <p:cNvSpPr txBox="1"/>
          <p:nvPr/>
        </p:nvSpPr>
        <p:spPr>
          <a:xfrm>
            <a:off x="611560" y="6237312"/>
            <a:ext cx="7931980" cy="400110"/>
          </a:xfrm>
          <a:prstGeom prst="rect">
            <a:avLst/>
          </a:prstGeom>
          <a:noFill/>
          <a:ln w="9525">
            <a:solidFill>
              <a:schemeClr val="tx1"/>
            </a:solidFill>
          </a:ln>
        </p:spPr>
        <p:txBody>
          <a:bodyPr wrap="none" rtlCol="0">
            <a:spAutoFit/>
          </a:bodyPr>
          <a:lstStyle/>
          <a:p>
            <a:r>
              <a:rPr kumimoji="1" lang="ja-JP" altLang="en-US" sz="2000" dirty="0" smtClean="0"/>
              <a:t>厳密なアライメント不要、望遠鏡を置いて電源</a:t>
            </a:r>
            <a:r>
              <a:rPr kumimoji="1" lang="en-US" altLang="ja-JP" sz="2000" dirty="0" smtClean="0"/>
              <a:t>ON</a:t>
            </a:r>
            <a:r>
              <a:rPr lang="ja-JP" altLang="en-US" sz="2000" dirty="0"/>
              <a:t>するだけ</a:t>
            </a:r>
            <a:r>
              <a:rPr lang="ja-JP" altLang="en-US" sz="2000" dirty="0" smtClean="0"/>
              <a:t>で観測スタート</a:t>
            </a:r>
            <a:endParaRPr kumimoji="1" lang="ja-JP" altLang="en-US" sz="2000" dirty="0"/>
          </a:p>
        </p:txBody>
      </p:sp>
      <p:sp>
        <p:nvSpPr>
          <p:cNvPr id="45" name="正方形/長方形 44"/>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タイトル 1"/>
          <p:cNvSpPr txBox="1">
            <a:spLocks/>
          </p:cNvSpPr>
          <p:nvPr/>
        </p:nvSpPr>
        <p:spPr>
          <a:xfrm>
            <a:off x="179512" y="188640"/>
            <a:ext cx="87849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4176713"/>
            <a:r>
              <a:rPr lang="en-US" altLang="ja-JP" sz="4000" b="1" dirty="0" smtClean="0"/>
              <a:t>5.2 </a:t>
            </a:r>
            <a:r>
              <a:rPr lang="ja-JP" altLang="en-US" sz="4000" b="1" dirty="0" smtClean="0"/>
              <a:t>ハードウェア</a:t>
            </a:r>
            <a:endParaRPr lang="ja-JP" altLang="en-US" sz="4000" b="1" dirty="0">
              <a:latin typeface="ＭＳ Ｐゴシック" charset="-128"/>
            </a:endParaRPr>
          </a:p>
        </p:txBody>
      </p:sp>
    </p:spTree>
    <p:extLst>
      <p:ext uri="{BB962C8B-B14F-4D97-AF65-F5344CB8AC3E}">
        <p14:creationId xmlns:p14="http://schemas.microsoft.com/office/powerpoint/2010/main" val="20082454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C:\Users\hirofumi\Desktop\IMG_17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1969" y="5106830"/>
            <a:ext cx="192007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C:\Research\Antarctica\DOME-F\picture\IMG_16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6571" y="4926990"/>
            <a:ext cx="2160000" cy="162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Research\Antarctica\DOME-F\picture\IMG_1629.JPG"/>
          <p:cNvPicPr preferRelativeResize="0">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5001" t="50822" r="14031" b="8217"/>
          <a:stretch/>
        </p:blipFill>
        <p:spPr bwMode="auto">
          <a:xfrm>
            <a:off x="563768" y="5113523"/>
            <a:ext cx="192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1062429" y="1052736"/>
            <a:ext cx="6389891" cy="461665"/>
          </a:xfrm>
          <a:prstGeom prst="rect">
            <a:avLst/>
          </a:prstGeom>
          <a:noFill/>
        </p:spPr>
        <p:txBody>
          <a:bodyPr wrap="none" rtlCol="0">
            <a:spAutoFit/>
          </a:bodyPr>
          <a:lstStyle/>
          <a:p>
            <a:r>
              <a:rPr lang="en-US" altLang="ja-JP" sz="2400" dirty="0" smtClean="0">
                <a:sym typeface="Wingdings" pitchFamily="2" charset="2"/>
              </a:rPr>
              <a:t>-80</a:t>
            </a:r>
            <a:r>
              <a:rPr lang="ja-JP" altLang="en-US" sz="2400" dirty="0" smtClean="0">
                <a:sym typeface="Wingdings" pitchFamily="2" charset="2"/>
              </a:rPr>
              <a:t>度のドームふじで使用するために改造を実施</a:t>
            </a:r>
            <a:endParaRPr kumimoji="1" lang="ja-JP" altLang="en-US" sz="2400" dirty="0"/>
          </a:p>
        </p:txBody>
      </p:sp>
      <p:sp>
        <p:nvSpPr>
          <p:cNvPr id="8" name="テキスト ボックス 7"/>
          <p:cNvSpPr txBox="1"/>
          <p:nvPr/>
        </p:nvSpPr>
        <p:spPr>
          <a:xfrm>
            <a:off x="2786830" y="1831464"/>
            <a:ext cx="5817618" cy="2677656"/>
          </a:xfrm>
          <a:prstGeom prst="rect">
            <a:avLst/>
          </a:prstGeom>
          <a:noFill/>
        </p:spPr>
        <p:txBody>
          <a:bodyPr wrap="none" rtlCol="0">
            <a:spAutoFit/>
          </a:bodyPr>
          <a:lstStyle/>
          <a:p>
            <a:pPr marL="285750" indent="-285750">
              <a:buFont typeface="Wingdings" pitchFamily="2" charset="2"/>
              <a:buChar char="p"/>
            </a:pPr>
            <a:r>
              <a:rPr lang="ja-JP" altLang="en-US" sz="2400" dirty="0" smtClean="0"/>
              <a:t>完全な分解と洗浄</a:t>
            </a:r>
            <a:endParaRPr lang="en-US" altLang="ja-JP" sz="2400" dirty="0" smtClean="0"/>
          </a:p>
          <a:p>
            <a:r>
              <a:rPr lang="ja-JP" altLang="en-US" sz="2400" dirty="0" smtClean="0"/>
              <a:t>　</a:t>
            </a:r>
            <a:r>
              <a:rPr lang="ja-JP" altLang="en-US" sz="2400" dirty="0"/>
              <a:t>　</a:t>
            </a:r>
            <a:r>
              <a:rPr lang="ja-JP" altLang="en-US" sz="2400" dirty="0" smtClean="0"/>
              <a:t>完全に脱脂洗浄・グリス交換</a:t>
            </a:r>
            <a:endParaRPr lang="en-US" altLang="ja-JP" sz="2400" dirty="0" smtClean="0"/>
          </a:p>
          <a:p>
            <a:pPr marL="285750" indent="-285750">
              <a:buFont typeface="Wingdings" pitchFamily="2" charset="2"/>
              <a:buChar char="p"/>
            </a:pPr>
            <a:r>
              <a:rPr lang="ja-JP" altLang="en-US" sz="2400" dirty="0" smtClean="0"/>
              <a:t>最低限の加熱</a:t>
            </a:r>
            <a:endParaRPr lang="en-US" altLang="ja-JP" sz="2400" dirty="0" smtClean="0"/>
          </a:p>
          <a:p>
            <a:r>
              <a:rPr lang="ja-JP" altLang="en-US" sz="2400" dirty="0" smtClean="0"/>
              <a:t>　</a:t>
            </a:r>
            <a:r>
              <a:rPr lang="ja-JP" altLang="en-US" sz="2400" dirty="0"/>
              <a:t>　</a:t>
            </a:r>
            <a:r>
              <a:rPr lang="ja-JP" altLang="en-US" sz="2400" dirty="0" smtClean="0"/>
              <a:t>電子回路・モーター等をピンポイント加熱</a:t>
            </a:r>
            <a:endParaRPr lang="en-US" altLang="ja-JP" sz="2400" dirty="0"/>
          </a:p>
          <a:p>
            <a:pPr marL="285750" indent="-285750">
              <a:buFont typeface="Wingdings" pitchFamily="2" charset="2"/>
              <a:buChar char="p"/>
            </a:pPr>
            <a:r>
              <a:rPr lang="ja-JP" altLang="en-US" sz="2400" dirty="0" smtClean="0"/>
              <a:t>結露対策</a:t>
            </a:r>
            <a:endParaRPr lang="en-US" altLang="ja-JP" sz="2400" dirty="0" smtClean="0"/>
          </a:p>
          <a:p>
            <a:r>
              <a:rPr kumimoji="1" lang="ja-JP" altLang="en-US" sz="2400" dirty="0" smtClean="0"/>
              <a:t>　</a:t>
            </a:r>
            <a:r>
              <a:rPr kumimoji="1" lang="ja-JP" altLang="en-US" sz="2400" dirty="0"/>
              <a:t>　</a:t>
            </a:r>
            <a:r>
              <a:rPr kumimoji="1" lang="ja-JP" altLang="en-US" sz="2400" dirty="0" smtClean="0"/>
              <a:t>光学窓にヒーター追加</a:t>
            </a:r>
            <a:endParaRPr kumimoji="1" lang="en-US" altLang="ja-JP" sz="2400" dirty="0" smtClean="0"/>
          </a:p>
          <a:p>
            <a:r>
              <a:rPr lang="ja-JP" altLang="en-US" sz="2400" dirty="0" smtClean="0"/>
              <a:t>　</a:t>
            </a:r>
            <a:r>
              <a:rPr lang="ja-JP" altLang="en-US" sz="2400" dirty="0"/>
              <a:t>　</a:t>
            </a:r>
            <a:r>
              <a:rPr lang="ja-JP" altLang="en-US" sz="2400" dirty="0" smtClean="0"/>
              <a:t>できるだけ隙間を無くす</a:t>
            </a:r>
            <a:endParaRPr kumimoji="1" lang="ja-JP" altLang="en-US" sz="2400" dirty="0"/>
          </a:p>
        </p:txBody>
      </p:sp>
      <p:pic>
        <p:nvPicPr>
          <p:cNvPr id="3074" name="Picture 2" descr="C:\Research\Antarctica\DF-DIMM\picture\IMG_135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129" y="1562472"/>
            <a:ext cx="192007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M2\20091109修論中間発表\5019002.JPG"/>
          <p:cNvPicPr>
            <a:picLocks noChangeAspect="1" noChangeArrowheads="1"/>
          </p:cNvPicPr>
          <p:nvPr/>
        </p:nvPicPr>
        <p:blipFill>
          <a:blip r:embed="rId7" cstate="print"/>
          <a:srcRect/>
          <a:stretch>
            <a:fillRect/>
          </a:stretch>
        </p:blipFill>
        <p:spPr bwMode="auto">
          <a:xfrm>
            <a:off x="419856" y="3367007"/>
            <a:ext cx="1532276" cy="1071570"/>
          </a:xfrm>
          <a:prstGeom prst="rect">
            <a:avLst/>
          </a:prstGeom>
          <a:noFill/>
          <a:ln>
            <a:noFill/>
          </a:ln>
          <a:effectLst/>
        </p:spPr>
      </p:pic>
      <p:sp>
        <p:nvSpPr>
          <p:cNvPr id="31" name="正方形/長方形 30"/>
          <p:cNvSpPr/>
          <p:nvPr/>
        </p:nvSpPr>
        <p:spPr>
          <a:xfrm>
            <a:off x="395536" y="4428401"/>
            <a:ext cx="3312368" cy="584775"/>
          </a:xfrm>
          <a:prstGeom prst="rect">
            <a:avLst/>
          </a:prstGeom>
        </p:spPr>
        <p:txBody>
          <a:bodyPr wrap="square">
            <a:spAutoFit/>
          </a:bodyPr>
          <a:lstStyle/>
          <a:p>
            <a:r>
              <a:rPr lang="en-US" altLang="ja-JP" sz="1600" dirty="0"/>
              <a:t>FOMBLIN </a:t>
            </a:r>
            <a:r>
              <a:rPr lang="en-US" altLang="ja-JP" sz="1600" dirty="0" smtClean="0"/>
              <a:t>ZLHT</a:t>
            </a:r>
            <a:endParaRPr lang="ja-JP" altLang="en-US" sz="1600" dirty="0"/>
          </a:p>
          <a:p>
            <a:r>
              <a:rPr lang="ja-JP" altLang="en-US" sz="1600" dirty="0" smtClean="0"/>
              <a:t>ソルベイソレクシス</a:t>
            </a:r>
            <a:r>
              <a:rPr lang="ja-JP" altLang="en-US" sz="1600" dirty="0"/>
              <a:t>（</a:t>
            </a:r>
            <a:r>
              <a:rPr lang="ja-JP" altLang="en-US" sz="1600" dirty="0" smtClean="0"/>
              <a:t>株</a:t>
            </a:r>
            <a:r>
              <a:rPr lang="ja-JP" altLang="en-US" sz="1600" dirty="0"/>
              <a:t>）</a:t>
            </a:r>
            <a:r>
              <a:rPr lang="en-US" altLang="ja-JP" sz="1600" dirty="0" smtClean="0"/>
              <a:t>HP</a:t>
            </a:r>
            <a:r>
              <a:rPr lang="ja-JP" altLang="en-US" sz="1600" dirty="0" smtClean="0"/>
              <a:t>より</a:t>
            </a:r>
            <a:endParaRPr lang="ja-JP" altLang="en-US" sz="1600" dirty="0"/>
          </a:p>
        </p:txBody>
      </p:sp>
      <p:sp>
        <p:nvSpPr>
          <p:cNvPr id="36" name="正方形/長方形 35"/>
          <p:cNvSpPr/>
          <p:nvPr/>
        </p:nvSpPr>
        <p:spPr>
          <a:xfrm>
            <a:off x="7567773" y="6208436"/>
            <a:ext cx="1108683" cy="338554"/>
          </a:xfrm>
          <a:prstGeom prst="rect">
            <a:avLst/>
          </a:prstGeom>
        </p:spPr>
        <p:txBody>
          <a:bodyPr wrap="square">
            <a:spAutoFit/>
          </a:bodyPr>
          <a:lstStyle/>
          <a:p>
            <a:r>
              <a:rPr lang="ja-JP" altLang="en-US" sz="1600" dirty="0"/>
              <a:t>冷却実験</a:t>
            </a:r>
          </a:p>
        </p:txBody>
      </p:sp>
      <p:sp>
        <p:nvSpPr>
          <p:cNvPr id="37" name="正方形/長方形 36"/>
          <p:cNvSpPr/>
          <p:nvPr/>
        </p:nvSpPr>
        <p:spPr>
          <a:xfrm>
            <a:off x="1086142" y="3016074"/>
            <a:ext cx="1586525" cy="338554"/>
          </a:xfrm>
          <a:prstGeom prst="rect">
            <a:avLst/>
          </a:prstGeom>
        </p:spPr>
        <p:txBody>
          <a:bodyPr wrap="square">
            <a:spAutoFit/>
          </a:bodyPr>
          <a:lstStyle/>
          <a:p>
            <a:r>
              <a:rPr lang="ja-JP" altLang="en-US" sz="1600" dirty="0" smtClean="0"/>
              <a:t>完全に分解</a:t>
            </a:r>
            <a:endParaRPr lang="ja-JP" altLang="en-US" sz="1600" dirty="0"/>
          </a:p>
        </p:txBody>
      </p:sp>
      <p:sp>
        <p:nvSpPr>
          <p:cNvPr id="38" name="正方形/長方形 37"/>
          <p:cNvSpPr/>
          <p:nvPr/>
        </p:nvSpPr>
        <p:spPr>
          <a:xfrm>
            <a:off x="538249" y="6546830"/>
            <a:ext cx="1469634" cy="338554"/>
          </a:xfrm>
          <a:prstGeom prst="rect">
            <a:avLst/>
          </a:prstGeom>
        </p:spPr>
        <p:txBody>
          <a:bodyPr wrap="square">
            <a:spAutoFit/>
          </a:bodyPr>
          <a:lstStyle/>
          <a:p>
            <a:r>
              <a:rPr lang="ja-JP" altLang="en-US" sz="1600" dirty="0" smtClean="0"/>
              <a:t>水平モーター</a:t>
            </a:r>
            <a:endParaRPr lang="ja-JP" altLang="en-US" sz="1600" dirty="0"/>
          </a:p>
        </p:txBody>
      </p:sp>
      <p:sp>
        <p:nvSpPr>
          <p:cNvPr id="39" name="正方形/長方形 38"/>
          <p:cNvSpPr/>
          <p:nvPr/>
        </p:nvSpPr>
        <p:spPr>
          <a:xfrm>
            <a:off x="2939961" y="6546830"/>
            <a:ext cx="1800200" cy="338554"/>
          </a:xfrm>
          <a:prstGeom prst="rect">
            <a:avLst/>
          </a:prstGeom>
        </p:spPr>
        <p:txBody>
          <a:bodyPr wrap="square">
            <a:spAutoFit/>
          </a:bodyPr>
          <a:lstStyle/>
          <a:p>
            <a:r>
              <a:rPr lang="ja-JP" altLang="en-US" sz="1600" dirty="0" smtClean="0"/>
              <a:t>開口部のヒーター</a:t>
            </a:r>
            <a:endParaRPr lang="ja-JP" altLang="en-US" sz="1600" dirty="0"/>
          </a:p>
        </p:txBody>
      </p:sp>
      <p:sp>
        <p:nvSpPr>
          <p:cNvPr id="19" name="正方形/長方形 1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タイトル 1"/>
          <p:cNvSpPr txBox="1">
            <a:spLocks/>
          </p:cNvSpPr>
          <p:nvPr/>
        </p:nvSpPr>
        <p:spPr>
          <a:xfrm>
            <a:off x="179512" y="188640"/>
            <a:ext cx="87849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4176713"/>
            <a:r>
              <a:rPr lang="en-US" altLang="ja-JP" sz="4000" b="1" dirty="0" smtClean="0"/>
              <a:t>5.3 </a:t>
            </a:r>
            <a:r>
              <a:rPr lang="ja-JP" altLang="en-US" sz="4000" b="1" dirty="0" smtClean="0"/>
              <a:t>ハードウェアの開発</a:t>
            </a:r>
            <a:endParaRPr lang="ja-JP" altLang="en-US" sz="4000" b="1" dirty="0">
              <a:latin typeface="ＭＳ Ｐゴシック" charset="-128"/>
            </a:endParaRPr>
          </a:p>
        </p:txBody>
      </p:sp>
    </p:spTree>
    <p:extLst>
      <p:ext uri="{BB962C8B-B14F-4D97-AF65-F5344CB8AC3E}">
        <p14:creationId xmlns:p14="http://schemas.microsoft.com/office/powerpoint/2010/main" val="28389383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179512" y="1124744"/>
            <a:ext cx="8784976" cy="5632311"/>
          </a:xfrm>
          <a:prstGeom prst="rect">
            <a:avLst/>
          </a:prstGeom>
          <a:noFill/>
        </p:spPr>
        <p:txBody>
          <a:bodyPr wrap="square" rtlCol="0">
            <a:spAutoFit/>
          </a:bodyPr>
          <a:lstStyle/>
          <a:p>
            <a:pPr algn="just"/>
            <a:r>
              <a:rPr lang="en-US" altLang="ja-JP" sz="2400" dirty="0" smtClean="0"/>
              <a:t>LX200</a:t>
            </a:r>
            <a:r>
              <a:rPr lang="ja-JP" altLang="en-US" sz="2400" dirty="0" err="1" smtClean="0"/>
              <a:t>、</a:t>
            </a:r>
            <a:r>
              <a:rPr lang="en-US" altLang="ja-JP" sz="2400" dirty="0" smtClean="0"/>
              <a:t>ST-i×3</a:t>
            </a:r>
            <a:r>
              <a:rPr lang="ja-JP" altLang="en-US" sz="2400" dirty="0"/>
              <a:t>台</a:t>
            </a:r>
            <a:r>
              <a:rPr lang="ja-JP" altLang="en-US" sz="2400" dirty="0" smtClean="0"/>
              <a:t>を制御する</a:t>
            </a:r>
            <a:r>
              <a:rPr lang="en-US" altLang="ja-JP" sz="2400" dirty="0" smtClean="0"/>
              <a:t>FitPC2×3</a:t>
            </a:r>
            <a:r>
              <a:rPr lang="ja-JP" altLang="en-US" sz="2400" dirty="0" smtClean="0"/>
              <a:t>台を用いた。</a:t>
            </a:r>
            <a:r>
              <a:rPr lang="en-US" altLang="ja-JP" sz="2400" dirty="0" smtClean="0"/>
              <a:t>OS</a:t>
            </a:r>
            <a:r>
              <a:rPr lang="ja-JP" altLang="en-US" sz="2400" dirty="0" smtClean="0"/>
              <a:t>は</a:t>
            </a:r>
            <a:r>
              <a:rPr lang="en-US" altLang="ja-JP" sz="2400" dirty="0" smtClean="0"/>
              <a:t>Ubuntu 11.04</a:t>
            </a:r>
            <a:r>
              <a:rPr lang="ja-JP" altLang="en-US" sz="2400" dirty="0" err="1" smtClean="0"/>
              <a:t>、</a:t>
            </a:r>
            <a:r>
              <a:rPr lang="en-US" altLang="ja-JP" sz="2400" dirty="0" smtClean="0"/>
              <a:t>C</a:t>
            </a:r>
            <a:r>
              <a:rPr lang="ja-JP" altLang="en-US" sz="2400" dirty="0" smtClean="0"/>
              <a:t>言語、</a:t>
            </a:r>
            <a:r>
              <a:rPr lang="en-US" altLang="ja-JP" sz="2400" dirty="0" err="1" smtClean="0"/>
              <a:t>awk</a:t>
            </a:r>
            <a:r>
              <a:rPr lang="ja-JP" altLang="en-US" sz="2400" dirty="0" err="1" smtClean="0"/>
              <a:t>、</a:t>
            </a:r>
            <a:r>
              <a:rPr lang="en-US" altLang="ja-JP" sz="2400" dirty="0" smtClean="0"/>
              <a:t> bash</a:t>
            </a:r>
            <a:r>
              <a:rPr lang="ja-JP" altLang="en-US" sz="2400" dirty="0" smtClean="0"/>
              <a:t>スクリプトを用いてソフトウェアを開発した。</a:t>
            </a:r>
            <a:endParaRPr lang="en-US" altLang="ja-JP" sz="2400" dirty="0" smtClean="0"/>
          </a:p>
          <a:p>
            <a:pPr algn="just"/>
            <a:endParaRPr lang="en-US" altLang="ja-JP" sz="2400" dirty="0"/>
          </a:p>
          <a:p>
            <a:pPr algn="just"/>
            <a:endParaRPr lang="en-US" altLang="ja-JP" sz="2400" dirty="0" smtClean="0"/>
          </a:p>
          <a:p>
            <a:pPr algn="just"/>
            <a:endParaRPr lang="en-US" altLang="ja-JP" sz="2400" dirty="0"/>
          </a:p>
          <a:p>
            <a:pPr algn="just"/>
            <a:endParaRPr lang="en-US" altLang="ja-JP" sz="2400" dirty="0" smtClean="0"/>
          </a:p>
          <a:p>
            <a:pPr algn="just"/>
            <a:endParaRPr lang="en-US" altLang="ja-JP" sz="2400" dirty="0" smtClean="0"/>
          </a:p>
          <a:p>
            <a:pPr algn="just"/>
            <a:endParaRPr lang="en-US" altLang="ja-JP" sz="2400" dirty="0"/>
          </a:p>
          <a:p>
            <a:pPr algn="just"/>
            <a:endParaRPr lang="en-US" altLang="ja-JP" sz="2400" dirty="0" smtClean="0"/>
          </a:p>
          <a:p>
            <a:pPr algn="just"/>
            <a:endParaRPr lang="en-US" altLang="ja-JP" sz="2400" dirty="0" smtClean="0"/>
          </a:p>
          <a:p>
            <a:pPr algn="just"/>
            <a:r>
              <a:rPr lang="ja-JP" altLang="en-US" sz="2400" dirty="0" smtClean="0"/>
              <a:t>望遠鏡の操作は自作ソフト、</a:t>
            </a:r>
            <a:r>
              <a:rPr lang="en-US" altLang="ja-JP" sz="2400" dirty="0" smtClean="0"/>
              <a:t>ST-</a:t>
            </a:r>
            <a:r>
              <a:rPr lang="en-US" altLang="ja-JP" sz="2400" dirty="0" err="1" smtClean="0"/>
              <a:t>i</a:t>
            </a:r>
            <a:r>
              <a:rPr lang="ja-JP" altLang="en-US" sz="2400" dirty="0" smtClean="0"/>
              <a:t>のコントロールは</a:t>
            </a:r>
            <a:r>
              <a:rPr lang="en-US" altLang="ja-JP" sz="2400" dirty="0" err="1" smtClean="0"/>
              <a:t>NightView</a:t>
            </a:r>
            <a:r>
              <a:rPr lang="ja-JP" altLang="en-US" sz="2400" dirty="0" err="1" smtClean="0"/>
              <a:t>、</a:t>
            </a:r>
            <a:r>
              <a:rPr lang="ja-JP" altLang="en-US" sz="2400" dirty="0" smtClean="0"/>
              <a:t>画像解析は</a:t>
            </a:r>
            <a:r>
              <a:rPr lang="en-US" altLang="ja-JP" sz="2400" dirty="0" err="1" smtClean="0"/>
              <a:t>cfitsio</a:t>
            </a:r>
            <a:r>
              <a:rPr lang="ja-JP" altLang="en-US" sz="2400" dirty="0" smtClean="0"/>
              <a:t>を用いた自作ソフト＋</a:t>
            </a:r>
            <a:r>
              <a:rPr lang="en-US" altLang="ja-JP" sz="2400" dirty="0" err="1" smtClean="0"/>
              <a:t>Sextractor</a:t>
            </a:r>
            <a:r>
              <a:rPr lang="ja-JP" altLang="en-US" sz="2400" dirty="0" smtClean="0"/>
              <a:t>で行った。</a:t>
            </a:r>
            <a:endParaRPr lang="en-US" altLang="ja-JP" sz="2400" dirty="0"/>
          </a:p>
          <a:p>
            <a:pPr algn="just"/>
            <a:r>
              <a:rPr lang="en-US" altLang="ja-JP" sz="2400" dirty="0" err="1" smtClean="0"/>
              <a:t>init</a:t>
            </a:r>
            <a:r>
              <a:rPr lang="ja-JP" altLang="en-US" sz="2400" dirty="0" smtClean="0"/>
              <a:t>プロセスや</a:t>
            </a:r>
            <a:r>
              <a:rPr lang="en-US" altLang="ja-JP" sz="2400" dirty="0" err="1" smtClean="0"/>
              <a:t>crontab</a:t>
            </a:r>
            <a:r>
              <a:rPr lang="ja-JP" altLang="en-US" sz="2400" dirty="0" smtClean="0"/>
              <a:t>から実行させることで電源</a:t>
            </a:r>
            <a:r>
              <a:rPr lang="en-US" altLang="ja-JP" sz="2400" dirty="0" smtClean="0"/>
              <a:t>ON</a:t>
            </a:r>
            <a:r>
              <a:rPr lang="ja-JP" altLang="en-US" sz="2400" dirty="0" smtClean="0"/>
              <a:t>で自動的に観測を開始、状況に応じて終了・再観測し、完全自律で観測を行うようにした。解析済みのデータのみ日本に送信するシステムとした。</a:t>
            </a:r>
            <a:endParaRPr lang="en-US" altLang="ja-JP" sz="2400" dirty="0" smtClean="0"/>
          </a:p>
        </p:txBody>
      </p:sp>
      <p:sp>
        <p:nvSpPr>
          <p:cNvPr id="3" name="正方形/長方形 2"/>
          <p:cNvSpPr/>
          <p:nvPr/>
        </p:nvSpPr>
        <p:spPr>
          <a:xfrm>
            <a:off x="1115616" y="2098591"/>
            <a:ext cx="5974682" cy="2554545"/>
          </a:xfrm>
          <a:prstGeom prst="rect">
            <a:avLst/>
          </a:prstGeom>
        </p:spPr>
        <p:txBody>
          <a:bodyPr wrap="square">
            <a:spAutoFit/>
          </a:bodyPr>
          <a:lstStyle/>
          <a:p>
            <a:pPr marL="285750" indent="-285750" algn="just">
              <a:buFont typeface="Wingdings" pitchFamily="2" charset="2"/>
              <a:buChar char="p"/>
            </a:pPr>
            <a:r>
              <a:rPr lang="ja-JP" altLang="en-US" sz="2000" dirty="0" smtClean="0"/>
              <a:t>天体の自動導入</a:t>
            </a:r>
            <a:endParaRPr lang="en-US" altLang="ja-JP" sz="2000" dirty="0" smtClean="0"/>
          </a:p>
          <a:p>
            <a:pPr marL="285750" indent="-285750" algn="just">
              <a:buFont typeface="Wingdings" pitchFamily="2" charset="2"/>
              <a:buChar char="p"/>
            </a:pPr>
            <a:r>
              <a:rPr lang="ja-JP" altLang="en-US" sz="2000" dirty="0" smtClean="0"/>
              <a:t>露出</a:t>
            </a:r>
            <a:r>
              <a:rPr lang="ja-JP" altLang="en-US" sz="2000" dirty="0"/>
              <a:t>時間の決定</a:t>
            </a:r>
            <a:endParaRPr lang="en-US" altLang="ja-JP" sz="2000" dirty="0"/>
          </a:p>
          <a:p>
            <a:pPr marL="285750" indent="-285750" algn="just">
              <a:buFont typeface="Wingdings" pitchFamily="2" charset="2"/>
              <a:buChar char="p"/>
            </a:pPr>
            <a:r>
              <a:rPr lang="ja-JP" altLang="en-US" sz="2000" dirty="0"/>
              <a:t>視野中心</a:t>
            </a:r>
            <a:r>
              <a:rPr lang="ja-JP" altLang="en-US" sz="2000" dirty="0" smtClean="0"/>
              <a:t>への天体導入</a:t>
            </a:r>
            <a:endParaRPr lang="en-US" altLang="ja-JP" sz="2000" dirty="0"/>
          </a:p>
          <a:p>
            <a:pPr marL="285750" indent="-285750" algn="just">
              <a:buFont typeface="Wingdings" pitchFamily="2" charset="2"/>
              <a:buChar char="p"/>
            </a:pPr>
            <a:r>
              <a:rPr lang="ja-JP" altLang="en-US" sz="2000" dirty="0"/>
              <a:t>ピント位置</a:t>
            </a:r>
            <a:r>
              <a:rPr lang="ja-JP" altLang="en-US" sz="2000" dirty="0" smtClean="0"/>
              <a:t>検出・移動</a:t>
            </a:r>
            <a:endParaRPr lang="en-US" altLang="ja-JP" sz="2000" dirty="0"/>
          </a:p>
          <a:p>
            <a:pPr marL="285750" indent="-285750" algn="just">
              <a:buFont typeface="Wingdings" pitchFamily="2" charset="2"/>
              <a:buChar char="p"/>
            </a:pPr>
            <a:r>
              <a:rPr lang="ja-JP" altLang="en-US" sz="2000" dirty="0" smtClean="0"/>
              <a:t>焦点距離の測定・決定</a:t>
            </a:r>
            <a:endParaRPr lang="en-US" altLang="ja-JP" sz="2000" dirty="0" smtClean="0"/>
          </a:p>
          <a:p>
            <a:pPr marL="285750" indent="-285750" algn="just">
              <a:buFont typeface="Wingdings" pitchFamily="2" charset="2"/>
              <a:buChar char="p"/>
            </a:pPr>
            <a:r>
              <a:rPr lang="ja-JP" altLang="en-US" sz="2000" dirty="0" smtClean="0"/>
              <a:t>本体とファインダーの原点を同期</a:t>
            </a:r>
            <a:endParaRPr lang="en-US" altLang="ja-JP" sz="2000" dirty="0" smtClean="0"/>
          </a:p>
          <a:p>
            <a:pPr marL="285750" indent="-285750" algn="just">
              <a:buFont typeface="Wingdings" pitchFamily="2" charset="2"/>
              <a:buChar char="p"/>
            </a:pPr>
            <a:r>
              <a:rPr lang="ja-JP" altLang="en-US" sz="2000" dirty="0" smtClean="0"/>
              <a:t>視野内に天体が導入できない場合に周辺を探す</a:t>
            </a:r>
            <a:endParaRPr lang="en-US" altLang="ja-JP" sz="2000" dirty="0" smtClean="0"/>
          </a:p>
          <a:p>
            <a:pPr marL="285750" indent="-285750" algn="just">
              <a:buFont typeface="Wingdings" pitchFamily="2" charset="2"/>
              <a:buChar char="p"/>
            </a:pPr>
            <a:r>
              <a:rPr lang="en-US" altLang="ja-JP" sz="2000" dirty="0" smtClean="0"/>
              <a:t>DIMM</a:t>
            </a:r>
            <a:r>
              <a:rPr lang="ja-JP" altLang="en-US" sz="2000" dirty="0" smtClean="0"/>
              <a:t>観測</a:t>
            </a:r>
            <a:endParaRPr lang="en-US" altLang="ja-JP" sz="2000" dirty="0"/>
          </a:p>
        </p:txBody>
      </p:sp>
      <p:sp>
        <p:nvSpPr>
          <p:cNvPr id="8" name="正方形/長方形 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 name="タイトル 1"/>
          <p:cNvSpPr txBox="1">
            <a:spLocks/>
          </p:cNvSpPr>
          <p:nvPr/>
        </p:nvSpPr>
        <p:spPr>
          <a:xfrm>
            <a:off x="179512" y="188640"/>
            <a:ext cx="87849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4176713"/>
            <a:r>
              <a:rPr lang="en-US" altLang="ja-JP" sz="4000" b="1" dirty="0" smtClean="0"/>
              <a:t>5.4 </a:t>
            </a:r>
            <a:r>
              <a:rPr lang="ja-JP" altLang="en-US" sz="4000" b="1" dirty="0" smtClean="0"/>
              <a:t>ソフトウェア</a:t>
            </a:r>
            <a:endParaRPr lang="ja-JP" altLang="en-US" sz="4000" b="1" dirty="0">
              <a:latin typeface="ＭＳ Ｐゴシック" charset="-128"/>
            </a:endParaRPr>
          </a:p>
        </p:txBody>
      </p:sp>
    </p:spTree>
    <p:extLst>
      <p:ext uri="{BB962C8B-B14F-4D97-AF65-F5344CB8AC3E}">
        <p14:creationId xmlns:p14="http://schemas.microsoft.com/office/powerpoint/2010/main" val="3104276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JARE54_okita_jpeg\2012_1119_トロール・ノボ\DSC_108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320" r="3120"/>
          <a:stretch/>
        </p:blipFill>
        <p:spPr bwMode="auto">
          <a:xfrm>
            <a:off x="0" y="360000"/>
            <a:ext cx="9144000" cy="6498000"/>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878904" y="1351309"/>
            <a:ext cx="7293496" cy="4021907"/>
          </a:xfrm>
        </p:spPr>
        <p:txBody>
          <a:bodyPr>
            <a:noAutofit/>
          </a:bodyPr>
          <a:lstStyle/>
          <a:p>
            <a:pPr marL="457200" indent="-457200" algn="just">
              <a:buAutoNum type="arabicPeriod"/>
            </a:pPr>
            <a:r>
              <a:rPr lang="ja-JP" altLang="en-US" sz="2800" dirty="0" smtClean="0"/>
              <a:t>ドームふじ基地</a:t>
            </a:r>
            <a:endParaRPr lang="en-US" altLang="ja-JP" sz="2800" b="1" dirty="0" smtClean="0"/>
          </a:p>
          <a:p>
            <a:pPr marL="457200" indent="-457200" algn="just">
              <a:buAutoNum type="arabicPeriod"/>
            </a:pPr>
            <a:r>
              <a:rPr lang="ja-JP" altLang="en-US" sz="2800" dirty="0" smtClean="0"/>
              <a:t>南極</a:t>
            </a:r>
            <a:r>
              <a:rPr lang="en-US" altLang="ja-JP" sz="2800" dirty="0" smtClean="0"/>
              <a:t>2.5m</a:t>
            </a:r>
            <a:r>
              <a:rPr lang="ja-JP" altLang="en-US" sz="2800" dirty="0" smtClean="0"/>
              <a:t>赤外線望遠鏡計画</a:t>
            </a:r>
            <a:endParaRPr lang="en-US" altLang="ja-JP" sz="2800" dirty="0" smtClean="0"/>
          </a:p>
          <a:p>
            <a:pPr marL="457200" indent="-457200" algn="just">
              <a:buAutoNum type="arabicPeriod"/>
            </a:pPr>
            <a:r>
              <a:rPr lang="ja-JP" altLang="en-US" sz="2800" dirty="0" smtClean="0"/>
              <a:t>課題</a:t>
            </a:r>
            <a:endParaRPr lang="en-US" altLang="ja-JP" sz="2800" dirty="0" smtClean="0"/>
          </a:p>
          <a:p>
            <a:pPr marL="457200" indent="-457200" algn="just">
              <a:buAutoNum type="arabicPeriod"/>
            </a:pPr>
            <a:r>
              <a:rPr lang="en-US" altLang="ja-JP" sz="2800" dirty="0" smtClean="0"/>
              <a:t>AIRT40</a:t>
            </a:r>
          </a:p>
          <a:p>
            <a:pPr marL="457200" indent="-457200" algn="just">
              <a:buAutoNum type="arabicPeriod"/>
            </a:pPr>
            <a:r>
              <a:rPr lang="en-US" altLang="ja-JP" sz="2800" dirty="0" smtClean="0"/>
              <a:t>DF-DIMM</a:t>
            </a:r>
          </a:p>
          <a:p>
            <a:pPr marL="457200" indent="-457200" algn="just">
              <a:buAutoNum type="arabicPeriod"/>
            </a:pPr>
            <a:r>
              <a:rPr lang="ja-JP" altLang="en-US" sz="2800" dirty="0" smtClean="0"/>
              <a:t>まとめ</a:t>
            </a:r>
            <a:endParaRPr kumimoji="1" lang="ja-JP" altLang="en-US" sz="2800" dirty="0"/>
          </a:p>
        </p:txBody>
      </p:sp>
      <p:sp>
        <p:nvSpPr>
          <p:cNvPr id="4" name="正方形/長方形 3"/>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
        <p:nvSpPr>
          <p:cNvPr id="5" name="正方形/長方形 4"/>
          <p:cNvSpPr/>
          <p:nvPr/>
        </p:nvSpPr>
        <p:spPr>
          <a:xfrm>
            <a:off x="3779912" y="360000"/>
            <a:ext cx="5364088" cy="923330"/>
          </a:xfrm>
          <a:prstGeom prst="rect">
            <a:avLst/>
          </a:prstGeom>
        </p:spPr>
        <p:txBody>
          <a:bodyPr wrap="square">
            <a:spAutoFit/>
          </a:bodyPr>
          <a:lstStyle/>
          <a:p>
            <a:pPr algn="r"/>
            <a:r>
              <a:rPr lang="ja-JP" altLang="en-US" dirty="0" smtClean="0"/>
              <a:t>第</a:t>
            </a:r>
            <a:r>
              <a:rPr lang="en-US" altLang="ja-JP" dirty="0" smtClean="0"/>
              <a:t>33</a:t>
            </a:r>
            <a:r>
              <a:rPr lang="ja-JP" altLang="en-US" dirty="0" smtClean="0"/>
              <a:t>回天文学に関する技術シンポジウム</a:t>
            </a:r>
            <a:endParaRPr lang="en-US" altLang="ja-JP" dirty="0" smtClean="0"/>
          </a:p>
          <a:p>
            <a:pPr algn="r"/>
            <a:r>
              <a:rPr lang="ja-JP" altLang="en-US" dirty="0"/>
              <a:t>倉敷市芸</a:t>
            </a:r>
            <a:r>
              <a:rPr lang="ja-JP" altLang="en-US" dirty="0" smtClean="0"/>
              <a:t>文館、</a:t>
            </a:r>
            <a:r>
              <a:rPr lang="en-US" altLang="ja-JP" dirty="0"/>
              <a:t>2013</a:t>
            </a:r>
            <a:r>
              <a:rPr lang="ja-JP" altLang="en-US" dirty="0"/>
              <a:t>年</a:t>
            </a:r>
            <a:r>
              <a:rPr lang="en-US" altLang="ja-JP" dirty="0"/>
              <a:t>9</a:t>
            </a:r>
            <a:r>
              <a:rPr lang="ja-JP" altLang="en-US" dirty="0" smtClean="0"/>
              <a:t>月</a:t>
            </a:r>
            <a:r>
              <a:rPr lang="en-US" altLang="ja-JP" dirty="0"/>
              <a:t>30</a:t>
            </a:r>
            <a:r>
              <a:rPr lang="ja-JP" altLang="en-US" dirty="0" smtClean="0"/>
              <a:t>日</a:t>
            </a:r>
            <a:endParaRPr lang="en-US" altLang="ja-JP" dirty="0" smtClean="0"/>
          </a:p>
          <a:p>
            <a:pPr algn="r"/>
            <a:r>
              <a:rPr lang="en-US" altLang="ja-JP" dirty="0" smtClean="0">
                <a:ea typeface="ＭＳ Ｐゴシック" pitchFamily="50" charset="-128"/>
              </a:rPr>
              <a:t>15:30~15:50</a:t>
            </a:r>
            <a:endParaRPr lang="ja-JP" altLang="en-US" sz="1600" dirty="0">
              <a:ea typeface="ＭＳ Ｐゴシック" pitchFamily="50" charset="-128"/>
            </a:endParaRPr>
          </a:p>
        </p:txBody>
      </p:sp>
      <p:sp>
        <p:nvSpPr>
          <p:cNvPr id="8" name="タイトル 1"/>
          <p:cNvSpPr>
            <a:spLocks noGrp="1"/>
          </p:cNvSpPr>
          <p:nvPr>
            <p:ph type="title"/>
          </p:nvPr>
        </p:nvSpPr>
        <p:spPr>
          <a:xfrm>
            <a:off x="179512" y="188640"/>
            <a:ext cx="8784976" cy="1143000"/>
          </a:xfrm>
        </p:spPr>
        <p:txBody>
          <a:bodyPr>
            <a:normAutofit/>
          </a:bodyPr>
          <a:lstStyle/>
          <a:p>
            <a:pPr algn="l" defTabSz="4176713"/>
            <a:r>
              <a:rPr lang="en-US" altLang="ja-JP" sz="4000" b="1" dirty="0" smtClean="0"/>
              <a:t>0. </a:t>
            </a:r>
            <a:r>
              <a:rPr lang="ja-JP" altLang="en-US" sz="4000" b="1" dirty="0" smtClean="0"/>
              <a:t>目次</a:t>
            </a:r>
            <a:endParaRPr lang="ja-JP" altLang="en-US" sz="4000" b="1" dirty="0">
              <a:latin typeface="ＭＳ Ｐゴシック" charset="-128"/>
            </a:endParaRPr>
          </a:p>
        </p:txBody>
      </p:sp>
      <p:sp>
        <p:nvSpPr>
          <p:cNvPr id="2" name="テキスト ボックス 1"/>
          <p:cNvSpPr txBox="1"/>
          <p:nvPr/>
        </p:nvSpPr>
        <p:spPr>
          <a:xfrm>
            <a:off x="61056" y="6453336"/>
            <a:ext cx="2566728" cy="369332"/>
          </a:xfrm>
          <a:prstGeom prst="rect">
            <a:avLst/>
          </a:prstGeom>
          <a:noFill/>
        </p:spPr>
        <p:txBody>
          <a:bodyPr wrap="none" rtlCol="0">
            <a:spAutoFit/>
          </a:bodyPr>
          <a:lstStyle/>
          <a:p>
            <a:r>
              <a:rPr kumimoji="1" lang="ja-JP" altLang="en-US" dirty="0" smtClean="0"/>
              <a:t>ノルウェー・トロール基地</a:t>
            </a:r>
            <a:endParaRPr kumimoji="1" lang="ja-JP" altLang="en-US" dirty="0"/>
          </a:p>
        </p:txBody>
      </p:sp>
    </p:spTree>
    <p:extLst>
      <p:ext uri="{BB962C8B-B14F-4D97-AF65-F5344CB8AC3E}">
        <p14:creationId xmlns:p14="http://schemas.microsoft.com/office/powerpoint/2010/main" val="820502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179512" y="1124744"/>
            <a:ext cx="8784976" cy="5632311"/>
          </a:xfrm>
          <a:prstGeom prst="rect">
            <a:avLst/>
          </a:prstGeom>
          <a:noFill/>
        </p:spPr>
        <p:txBody>
          <a:bodyPr wrap="square" rtlCol="0">
            <a:spAutoFit/>
          </a:bodyPr>
          <a:lstStyle/>
          <a:p>
            <a:pPr algn="just"/>
            <a:r>
              <a:rPr lang="ja-JP" altLang="en-US" sz="2400" dirty="0"/>
              <a:t>南極大陸内陸高原に位置するドームふじ基地は赤外線天文観測にとって地球上で最も観測条件が優れた場所であると考えられており、口径</a:t>
            </a:r>
            <a:r>
              <a:rPr lang="en-US" altLang="ja-JP" sz="2400" dirty="0"/>
              <a:t>2.5m</a:t>
            </a:r>
            <a:r>
              <a:rPr lang="ja-JP" altLang="en-US" sz="2400" dirty="0"/>
              <a:t>赤外線望遠鏡をドームふじ基地に建設するためのサイト調査と技術</a:t>
            </a:r>
            <a:r>
              <a:rPr lang="ja-JP" altLang="en-US" sz="2400" dirty="0" smtClean="0"/>
              <a:t>開発を行っている。</a:t>
            </a:r>
            <a:endParaRPr lang="en-US" altLang="ja-JP" sz="2400" dirty="0" smtClean="0"/>
          </a:p>
          <a:p>
            <a:pPr algn="just"/>
            <a:endParaRPr lang="en-US" altLang="ja-JP" sz="2400" dirty="0"/>
          </a:p>
          <a:p>
            <a:pPr algn="just"/>
            <a:r>
              <a:rPr lang="ja-JP" altLang="en-US" sz="2400" dirty="0" smtClean="0"/>
              <a:t>サイト調査望遠鏡である</a:t>
            </a:r>
            <a:r>
              <a:rPr lang="en-US" altLang="ja-JP" sz="2400" dirty="0" smtClean="0"/>
              <a:t>AIRT40</a:t>
            </a:r>
            <a:r>
              <a:rPr lang="ja-JP" altLang="en-US" sz="2400" dirty="0" smtClean="0"/>
              <a:t>及び</a:t>
            </a:r>
            <a:r>
              <a:rPr lang="en-US" altLang="ja-JP" sz="2400" dirty="0" smtClean="0"/>
              <a:t>DF-DIMM</a:t>
            </a:r>
            <a:r>
              <a:rPr lang="ja-JP" altLang="en-US" sz="2400" dirty="0" smtClean="0"/>
              <a:t>の開発から</a:t>
            </a:r>
            <a:r>
              <a:rPr lang="ja-JP" altLang="en-US" sz="2400" dirty="0"/>
              <a:t>南極に求められる技術・ノウハウを抽出・</a:t>
            </a:r>
            <a:r>
              <a:rPr lang="ja-JP" altLang="en-US" sz="2400" dirty="0" smtClean="0"/>
              <a:t>蓄積した。</a:t>
            </a:r>
            <a:endParaRPr lang="en-US" altLang="ja-JP" sz="2400" dirty="0" smtClean="0"/>
          </a:p>
          <a:p>
            <a:pPr algn="just"/>
            <a:r>
              <a:rPr lang="ja-JP" altLang="en-US" sz="2400" dirty="0" smtClean="0"/>
              <a:t>冷却</a:t>
            </a:r>
            <a:r>
              <a:rPr lang="ja-JP" altLang="en-US" sz="2400" dirty="0"/>
              <a:t>実験に</a:t>
            </a:r>
            <a:r>
              <a:rPr lang="ja-JP" altLang="en-US" sz="2400" dirty="0" smtClean="0"/>
              <a:t>基づいて</a:t>
            </a:r>
            <a:r>
              <a:rPr lang="en-US" altLang="ja-JP" sz="2400" dirty="0" smtClean="0"/>
              <a:t>-80</a:t>
            </a:r>
            <a:r>
              <a:rPr lang="en-US" altLang="ja-JP" sz="2400" baseline="30000" dirty="0" smtClean="0"/>
              <a:t>O</a:t>
            </a:r>
            <a:r>
              <a:rPr lang="en-US" altLang="ja-JP" sz="2400" dirty="0" smtClean="0"/>
              <a:t>C</a:t>
            </a:r>
            <a:r>
              <a:rPr lang="ja-JP" altLang="en-US" sz="2400" dirty="0" smtClean="0"/>
              <a:t>で使用出来る機材を開発した。可動部</a:t>
            </a:r>
            <a:r>
              <a:rPr lang="ja-JP" altLang="en-US" sz="2400" dirty="0"/>
              <a:t>について、</a:t>
            </a:r>
            <a:r>
              <a:rPr lang="ja-JP" altLang="en-US" sz="2400" dirty="0" smtClean="0"/>
              <a:t>出来るだけ同一材質を使用し、隙間・バックラッシュを最適化することで対応可能な事が分かった。グリス</a:t>
            </a:r>
            <a:r>
              <a:rPr lang="ja-JP" altLang="en-US" sz="2400" dirty="0"/>
              <a:t>を</a:t>
            </a:r>
            <a:r>
              <a:rPr lang="en-US" altLang="ja-JP" sz="2400" dirty="0"/>
              <a:t>FOMBLIN ZLHT</a:t>
            </a:r>
            <a:r>
              <a:rPr lang="ja-JP" altLang="en-US" sz="2400" dirty="0"/>
              <a:t>に</a:t>
            </a:r>
            <a:r>
              <a:rPr lang="ja-JP" altLang="en-US" sz="2400" dirty="0" smtClean="0"/>
              <a:t>置き換え、バックラッシュを最適化することで市販品でも南極に対応可能な事が分かった。</a:t>
            </a:r>
            <a:endParaRPr lang="en-US" altLang="ja-JP" sz="2400" dirty="0" smtClean="0"/>
          </a:p>
          <a:p>
            <a:pPr algn="just"/>
            <a:endParaRPr lang="en-US" altLang="ja-JP" sz="2400" dirty="0" smtClean="0"/>
          </a:p>
          <a:p>
            <a:pPr algn="just"/>
            <a:r>
              <a:rPr lang="ja-JP" altLang="en-US" sz="2400" u="sng" dirty="0"/>
              <a:t>今後はこれまでに得られた知識・ノウハウを記録・保存し、再活用出来るようにする必要が</a:t>
            </a:r>
            <a:r>
              <a:rPr lang="ja-JP" altLang="en-US" sz="2400" u="sng" dirty="0" smtClean="0"/>
              <a:t>あると考えている。</a:t>
            </a:r>
            <a:endParaRPr lang="en-US" altLang="ja-JP" sz="2400" u="sng" dirty="0"/>
          </a:p>
        </p:txBody>
      </p:sp>
      <p:sp>
        <p:nvSpPr>
          <p:cNvPr id="8" name="正方形/長方形 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9" name="タイトル 1"/>
          <p:cNvSpPr txBox="1">
            <a:spLocks/>
          </p:cNvSpPr>
          <p:nvPr/>
        </p:nvSpPr>
        <p:spPr>
          <a:xfrm>
            <a:off x="179512" y="188640"/>
            <a:ext cx="8784976"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defTabSz="4176713"/>
            <a:r>
              <a:rPr lang="en-US" altLang="ja-JP" sz="4000" b="1" dirty="0" smtClean="0"/>
              <a:t>6.1 </a:t>
            </a:r>
            <a:r>
              <a:rPr lang="ja-JP" altLang="en-US" sz="4000" b="1" dirty="0" smtClean="0"/>
              <a:t>まとめ</a:t>
            </a:r>
            <a:endParaRPr lang="ja-JP" altLang="en-US" sz="4000" b="1" dirty="0">
              <a:latin typeface="ＭＳ Ｐゴシック" charset="-128"/>
            </a:endParaRPr>
          </a:p>
        </p:txBody>
      </p:sp>
    </p:spTree>
    <p:extLst>
      <p:ext uri="{BB962C8B-B14F-4D97-AF65-F5344CB8AC3E}">
        <p14:creationId xmlns:p14="http://schemas.microsoft.com/office/powerpoint/2010/main" val="36625602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65" t="14508" r="17388" b="10000"/>
          <a:stretch/>
        </p:blipFill>
        <p:spPr bwMode="auto">
          <a:xfrm>
            <a:off x="0" y="359999"/>
            <a:ext cx="9144000" cy="649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34067" y="-9332"/>
            <a:ext cx="4610558" cy="369332"/>
          </a:xfrm>
          <a:prstGeom prst="rect">
            <a:avLst/>
          </a:prstGeom>
          <a:noFill/>
        </p:spPr>
        <p:txBody>
          <a:bodyPr wrap="none" rtlCol="0">
            <a:spAutoFit/>
          </a:bodyPr>
          <a:lstStyle/>
          <a:p>
            <a:r>
              <a:rPr lang="ja-JP" altLang="en-US" dirty="0" smtClean="0"/>
              <a:t>第</a:t>
            </a:r>
            <a:r>
              <a:rPr lang="en-US" altLang="ja-JP" dirty="0" smtClean="0"/>
              <a:t>10</a:t>
            </a:r>
            <a:r>
              <a:rPr lang="ja-JP" altLang="en-US" dirty="0" smtClean="0"/>
              <a:t>回設営シンポジウム</a:t>
            </a:r>
            <a:r>
              <a:rPr kumimoji="1" lang="ja-JP" altLang="en-US" dirty="0" smtClean="0"/>
              <a:t>より引用（市川</a:t>
            </a:r>
            <a:r>
              <a:rPr lang="en-US" altLang="ja-JP" dirty="0" smtClean="0"/>
              <a:t>2013</a:t>
            </a:r>
            <a:r>
              <a:rPr lang="ja-JP" altLang="en-US" dirty="0" smtClean="0"/>
              <a:t>）</a:t>
            </a:r>
            <a:endParaRPr kumimoji="1" lang="ja-JP" altLang="en-US" dirty="0"/>
          </a:p>
        </p:txBody>
      </p:sp>
    </p:spTree>
    <p:extLst>
      <p:ext uri="{BB962C8B-B14F-4D97-AF65-F5344CB8AC3E}">
        <p14:creationId xmlns:p14="http://schemas.microsoft.com/office/powerpoint/2010/main" val="37305747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366" t="14328" r="17724" b="10000"/>
          <a:stretch/>
        </p:blipFill>
        <p:spPr bwMode="auto">
          <a:xfrm>
            <a:off x="0" y="360000"/>
            <a:ext cx="9144000" cy="649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4067" y="-9332"/>
            <a:ext cx="5649303" cy="369332"/>
          </a:xfrm>
          <a:prstGeom prst="rect">
            <a:avLst/>
          </a:prstGeom>
          <a:noFill/>
        </p:spPr>
        <p:txBody>
          <a:bodyPr wrap="none" rtlCol="0">
            <a:spAutoFit/>
          </a:bodyPr>
          <a:lstStyle/>
          <a:p>
            <a:r>
              <a:rPr lang="ja-JP" altLang="en-US" dirty="0" smtClean="0"/>
              <a:t>第</a:t>
            </a:r>
            <a:r>
              <a:rPr lang="en-US" altLang="ja-JP" dirty="0" smtClean="0"/>
              <a:t>10</a:t>
            </a:r>
            <a:r>
              <a:rPr lang="ja-JP" altLang="en-US" dirty="0" smtClean="0"/>
              <a:t>回設営シンポジウム</a:t>
            </a:r>
            <a:r>
              <a:rPr kumimoji="1" lang="ja-JP" altLang="en-US" dirty="0" smtClean="0"/>
              <a:t>より引用</a:t>
            </a:r>
            <a:r>
              <a:rPr lang="ja-JP" altLang="en-US" dirty="0" smtClean="0"/>
              <a:t>・一部改変</a:t>
            </a:r>
            <a:r>
              <a:rPr kumimoji="1" lang="ja-JP" altLang="en-US" dirty="0" smtClean="0"/>
              <a:t>（市川</a:t>
            </a:r>
            <a:r>
              <a:rPr lang="en-US" altLang="ja-JP" dirty="0" smtClean="0"/>
              <a:t>2013</a:t>
            </a:r>
            <a:r>
              <a:rPr lang="ja-JP" altLang="en-US" dirty="0" smtClean="0"/>
              <a:t>）</a:t>
            </a:r>
            <a:endParaRPr kumimoji="1" lang="ja-JP" altLang="en-US" dirty="0"/>
          </a:p>
        </p:txBody>
      </p:sp>
      <p:sp>
        <p:nvSpPr>
          <p:cNvPr id="2" name="正方形/長方形 1"/>
          <p:cNvSpPr/>
          <p:nvPr/>
        </p:nvSpPr>
        <p:spPr>
          <a:xfrm>
            <a:off x="5148064" y="6093296"/>
            <a:ext cx="295232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49117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hirofumi\Desktop\シドニー発表原稿\DSC_0905.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6374" t="5240" r="4935"/>
          <a:stretch/>
        </p:blipFill>
        <p:spPr bwMode="auto">
          <a:xfrm>
            <a:off x="-1" y="360000"/>
            <a:ext cx="9144001" cy="651018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0" y="2731567"/>
            <a:ext cx="9144000" cy="769441"/>
          </a:xfrm>
          <a:prstGeom prst="rect">
            <a:avLst/>
          </a:prstGeom>
          <a:noFill/>
        </p:spPr>
        <p:txBody>
          <a:bodyPr wrap="square" rtlCol="0">
            <a:spAutoFit/>
          </a:bodyPr>
          <a:lstStyle/>
          <a:p>
            <a:pPr algn="ctr"/>
            <a:r>
              <a:rPr lang="ja-JP" altLang="en-US" sz="4400" b="1" dirty="0" smtClean="0">
                <a:ln>
                  <a:solidFill>
                    <a:schemeClr val="bg1">
                      <a:lumMod val="95000"/>
                    </a:schemeClr>
                  </a:solidFill>
                </a:ln>
                <a:solidFill>
                  <a:schemeClr val="bg1"/>
                </a:solidFill>
              </a:rPr>
              <a:t>ご清聴ありがとうございました</a:t>
            </a:r>
            <a:r>
              <a:rPr lang="ja-JP" altLang="en-US" sz="4400" b="1" dirty="0">
                <a:ln>
                  <a:solidFill>
                    <a:schemeClr val="bg1">
                      <a:lumMod val="95000"/>
                    </a:schemeClr>
                  </a:solidFill>
                </a:ln>
                <a:solidFill>
                  <a:schemeClr val="bg1"/>
                </a:solidFill>
              </a:rPr>
              <a:t>。</a:t>
            </a:r>
            <a:endParaRPr lang="en-US" altLang="ja-JP" sz="4400" b="1" dirty="0" smtClean="0">
              <a:ln>
                <a:solidFill>
                  <a:schemeClr val="bg1">
                    <a:lumMod val="95000"/>
                  </a:schemeClr>
                </a:solidFill>
              </a:ln>
              <a:solidFill>
                <a:schemeClr val="bg1"/>
              </a:solidFill>
            </a:endParaRPr>
          </a:p>
        </p:txBody>
      </p:sp>
      <p:sp>
        <p:nvSpPr>
          <p:cNvPr id="4" name="正方形/長方形 3"/>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grpSp>
        <p:nvGrpSpPr>
          <p:cNvPr id="5" name="グループ化 4"/>
          <p:cNvGrpSpPr/>
          <p:nvPr/>
        </p:nvGrpSpPr>
        <p:grpSpPr>
          <a:xfrm>
            <a:off x="3275856" y="476672"/>
            <a:ext cx="5616623" cy="846000"/>
            <a:chOff x="2627784" y="278656"/>
            <a:chExt cx="6264696" cy="900000"/>
          </a:xfrm>
          <a:solidFill>
            <a:schemeClr val="bg1"/>
          </a:solidFill>
        </p:grpSpPr>
        <p:pic>
          <p:nvPicPr>
            <p:cNvPr id="6" name="Picture 2" descr="学章"/>
            <p:cNvPicPr>
              <a:picLocks noChangeAspect="1" noChangeArrowheads="1"/>
            </p:cNvPicPr>
            <p:nvPr/>
          </p:nvPicPr>
          <p:blipFill rotWithShape="1">
            <a:blip r:embed="rId4">
              <a:extLst>
                <a:ext uri="{28A0092B-C50C-407E-A947-70E740481C1C}">
                  <a14:useLocalDpi xmlns:a14="http://schemas.microsoft.com/office/drawing/2010/main" val="0"/>
                </a:ext>
              </a:extLst>
            </a:blip>
            <a:srcRect l="26263" r="51178"/>
            <a:stretch/>
          </p:blipFill>
          <p:spPr bwMode="auto">
            <a:xfrm>
              <a:off x="6296831" y="332656"/>
              <a:ext cx="701157" cy="792000"/>
            </a:xfrm>
            <a:prstGeom prst="rect">
              <a:avLst/>
            </a:prstGeom>
            <a:grpFill/>
            <a:extLst/>
          </p:spPr>
        </p:pic>
        <p:pic>
          <p:nvPicPr>
            <p:cNvPr id="7" name="Picture 3" descr="C:\Users\hirofumi\Desktop\image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9232" y="278656"/>
              <a:ext cx="900000" cy="900000"/>
            </a:xfrm>
            <a:prstGeom prst="rect">
              <a:avLst/>
            </a:prstGeom>
            <a:grpFill/>
            <a:extLst/>
          </p:spPr>
        </p:pic>
        <p:pic>
          <p:nvPicPr>
            <p:cNvPr id="9" name="Picture 5" descr="UNSW">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00480" y="332656"/>
              <a:ext cx="792000" cy="792000"/>
            </a:xfrm>
            <a:prstGeom prst="rect">
              <a:avLst/>
            </a:prstGeom>
            <a:grpFill/>
            <a:extLst/>
          </p:spPr>
        </p:pic>
        <p:pic>
          <p:nvPicPr>
            <p:cNvPr id="10" name="Picture 7" descr="C:\Research\Antarctica\2010_JARE52\JARE52_ロゴ「正式版」.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4403" t="16150" r="20293" b="16323"/>
            <a:stretch/>
          </p:blipFill>
          <p:spPr bwMode="auto">
            <a:xfrm>
              <a:off x="4545036" y="368656"/>
              <a:ext cx="835452" cy="720000"/>
            </a:xfrm>
            <a:prstGeom prst="rect">
              <a:avLst/>
            </a:prstGeom>
            <a:grpFill/>
            <a:extLst/>
          </p:spPr>
        </p:pic>
        <p:pic>
          <p:nvPicPr>
            <p:cNvPr id="11" name="Picture 8"/>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7761" t="27582" r="55895" b="48597"/>
            <a:stretch/>
          </p:blipFill>
          <p:spPr bwMode="auto">
            <a:xfrm>
              <a:off x="3653416" y="368656"/>
              <a:ext cx="790375" cy="720000"/>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descr="C:\Users\hirofumi\Desktop\NIPR_mark.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1733" y="332656"/>
              <a:ext cx="713854" cy="792000"/>
            </a:xfrm>
            <a:prstGeom prst="rect">
              <a:avLst/>
            </a:prstGeom>
            <a:grpFill/>
            <a:extLst/>
          </p:spPr>
        </p:pic>
        <p:pic>
          <p:nvPicPr>
            <p:cNvPr id="13" name="Picture 2" descr="C:\Users\hirofumi\Desktop\jare54.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27784" y="332656"/>
              <a:ext cx="924387" cy="792000"/>
            </a:xfrm>
            <a:prstGeom prst="rect">
              <a:avLst/>
            </a:prstGeom>
            <a:grpFill/>
            <a:extLst/>
          </p:spPr>
        </p:pic>
      </p:grpSp>
    </p:spTree>
    <p:extLst>
      <p:ext uri="{BB962C8B-B14F-4D97-AF65-F5344CB8AC3E}">
        <p14:creationId xmlns:p14="http://schemas.microsoft.com/office/powerpoint/2010/main" val="8684795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p:txBody>
          <a:bodyPr>
            <a:normAutofit/>
          </a:bodyPr>
          <a:lstStyle/>
          <a:p>
            <a:r>
              <a:rPr lang="ja-JP" altLang="en-US" sz="4000" dirty="0"/>
              <a:t>補足資料</a:t>
            </a:r>
            <a:endParaRPr kumimoji="1" lang="ja-JP" altLang="en-US" sz="4000" dirty="0"/>
          </a:p>
        </p:txBody>
      </p:sp>
    </p:spTree>
    <p:extLst>
      <p:ext uri="{BB962C8B-B14F-4D97-AF65-F5344CB8AC3E}">
        <p14:creationId xmlns:p14="http://schemas.microsoft.com/office/powerpoint/2010/main" val="10124424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2.1 </a:t>
            </a:r>
            <a:r>
              <a:rPr lang="ja-JP" altLang="en-US" sz="3600" dirty="0" smtClean="0">
                <a:latin typeface="+mn-ea"/>
              </a:rPr>
              <a:t>物資輸送</a:t>
            </a:r>
            <a:endParaRPr lang="en-US" altLang="ja-JP" sz="3600" dirty="0" smtClean="0">
              <a:latin typeface="+mn-ea"/>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5" y="1467239"/>
            <a:ext cx="2696629"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テキスト ボックス 27"/>
          <p:cNvSpPr txBox="1"/>
          <p:nvPr/>
        </p:nvSpPr>
        <p:spPr>
          <a:xfrm>
            <a:off x="6838526" y="3267239"/>
            <a:ext cx="1739579" cy="369332"/>
          </a:xfrm>
          <a:prstGeom prst="rect">
            <a:avLst/>
          </a:prstGeom>
          <a:noFill/>
        </p:spPr>
        <p:txBody>
          <a:bodyPr wrap="none" rtlCol="0">
            <a:spAutoFit/>
          </a:bodyPr>
          <a:lstStyle/>
          <a:p>
            <a:r>
              <a:rPr kumimoji="1" lang="ja-JP" altLang="en-US" dirty="0" smtClean="0"/>
              <a:t>加速度センサー</a:t>
            </a:r>
            <a:endParaRPr kumimoji="1" lang="ja-JP" altLang="en-US" dirty="0"/>
          </a:p>
        </p:txBody>
      </p:sp>
      <p:sp>
        <p:nvSpPr>
          <p:cNvPr id="4" name="正方形/長方形 3"/>
          <p:cNvSpPr/>
          <p:nvPr/>
        </p:nvSpPr>
        <p:spPr>
          <a:xfrm>
            <a:off x="683568" y="1412776"/>
            <a:ext cx="3783408" cy="1015663"/>
          </a:xfrm>
          <a:prstGeom prst="rect">
            <a:avLst/>
          </a:prstGeom>
        </p:spPr>
        <p:txBody>
          <a:bodyPr wrap="none">
            <a:spAutoFit/>
          </a:bodyPr>
          <a:lstStyle/>
          <a:p>
            <a:r>
              <a:rPr lang="ja-JP" altLang="en-US" sz="2400" dirty="0" smtClean="0"/>
              <a:t>これまでの課題</a:t>
            </a:r>
            <a:endParaRPr lang="en-US" altLang="ja-JP" sz="2400" dirty="0" smtClean="0"/>
          </a:p>
          <a:p>
            <a:r>
              <a:rPr lang="ja-JP" altLang="en-US" dirty="0"/>
              <a:t>　</a:t>
            </a:r>
            <a:r>
              <a:rPr lang="en-US" altLang="ja-JP" dirty="0" smtClean="0"/>
              <a:t>(1)</a:t>
            </a:r>
            <a:r>
              <a:rPr lang="ja-JP" altLang="en-US" dirty="0" smtClean="0"/>
              <a:t>従来の小型橇では振動が多い</a:t>
            </a:r>
            <a:endParaRPr lang="en-US" altLang="ja-JP" dirty="0" smtClean="0"/>
          </a:p>
          <a:p>
            <a:r>
              <a:rPr lang="ja-JP" altLang="en-US" dirty="0"/>
              <a:t>　</a:t>
            </a:r>
            <a:r>
              <a:rPr lang="en-US" altLang="ja-JP" dirty="0" smtClean="0"/>
              <a:t>(2)</a:t>
            </a:r>
            <a:r>
              <a:rPr lang="ja-JP" altLang="en-US" dirty="0" smtClean="0"/>
              <a:t>一度に運べる量・サイズが小さい</a:t>
            </a:r>
            <a:endParaRPr lang="en-US" altLang="ja-JP" dirty="0"/>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38187" y="3009726"/>
            <a:ext cx="4752528" cy="923330"/>
          </a:xfrm>
          <a:prstGeom prst="rect">
            <a:avLst/>
          </a:prstGeom>
          <a:noFill/>
        </p:spPr>
        <p:txBody>
          <a:bodyPr wrap="square" rtlCol="0">
            <a:spAutoFit/>
          </a:bodyPr>
          <a:lstStyle/>
          <a:p>
            <a:r>
              <a:rPr lang="ja-JP" altLang="en-US" dirty="0"/>
              <a:t>・</a:t>
            </a:r>
            <a:r>
              <a:rPr lang="ja-JP" altLang="en-US" dirty="0" smtClean="0"/>
              <a:t>加速度</a:t>
            </a:r>
            <a:r>
              <a:rPr lang="ja-JP" altLang="en-US" dirty="0"/>
              <a:t>センサー</a:t>
            </a:r>
            <a:r>
              <a:rPr lang="ja-JP" altLang="en-US" dirty="0" smtClean="0"/>
              <a:t>による振動の測定 </a:t>
            </a:r>
            <a:r>
              <a:rPr lang="en-US" altLang="ja-JP" dirty="0" smtClean="0"/>
              <a:t>(JARE48)</a:t>
            </a:r>
          </a:p>
          <a:p>
            <a:r>
              <a:rPr lang="ja-JP" altLang="en-US" dirty="0" smtClean="0"/>
              <a:t>・</a:t>
            </a:r>
            <a:r>
              <a:rPr lang="ja-JP" altLang="en-US" b="1" dirty="0" smtClean="0">
                <a:solidFill>
                  <a:srgbClr val="FF0000"/>
                </a:solidFill>
              </a:rPr>
              <a:t>大型橇</a:t>
            </a:r>
            <a:r>
              <a:rPr lang="ja-JP" altLang="en-US" dirty="0" smtClean="0"/>
              <a:t>の開発と持ち込み </a:t>
            </a:r>
            <a:r>
              <a:rPr lang="en-US" altLang="ja-JP" dirty="0" smtClean="0"/>
              <a:t>(JARE52, JARE53)</a:t>
            </a:r>
          </a:p>
          <a:p>
            <a:r>
              <a:rPr lang="ja-JP" altLang="en-US" dirty="0" smtClean="0"/>
              <a:t>・</a:t>
            </a:r>
            <a:r>
              <a:rPr lang="ja-JP" altLang="en-US" b="1" dirty="0">
                <a:solidFill>
                  <a:srgbClr val="FF0000"/>
                </a:solidFill>
              </a:rPr>
              <a:t>新型</a:t>
            </a:r>
            <a:r>
              <a:rPr lang="ja-JP" altLang="en-US" b="1" dirty="0" smtClean="0">
                <a:solidFill>
                  <a:srgbClr val="FF0000"/>
                </a:solidFill>
              </a:rPr>
              <a:t>雪上車</a:t>
            </a:r>
            <a:r>
              <a:rPr lang="ja-JP" altLang="en-US" dirty="0" smtClean="0"/>
              <a:t>の開発　</a:t>
            </a:r>
            <a:r>
              <a:rPr lang="en-US" altLang="ja-JP" dirty="0" smtClean="0"/>
              <a:t>(JARE54</a:t>
            </a:r>
            <a:r>
              <a:rPr lang="ja-JP" altLang="en-US" dirty="0" smtClean="0"/>
              <a:t>～</a:t>
            </a:r>
            <a:r>
              <a:rPr lang="en-US" altLang="ja-JP" dirty="0" smtClean="0"/>
              <a:t>)</a:t>
            </a:r>
          </a:p>
        </p:txBody>
      </p:sp>
      <p:pic>
        <p:nvPicPr>
          <p:cNvPr id="2050" name="Picture 2" descr="C:\Research\Antarctic_Picture\2010_12_26出発\DSC_585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302" y="4221088"/>
            <a:ext cx="3245957" cy="216000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310163" y="4351588"/>
            <a:ext cx="4222129" cy="923330"/>
          </a:xfrm>
          <a:prstGeom prst="rect">
            <a:avLst/>
          </a:prstGeom>
          <a:noFill/>
        </p:spPr>
        <p:txBody>
          <a:bodyPr wrap="square" rtlCol="0">
            <a:spAutoFit/>
          </a:bodyPr>
          <a:lstStyle/>
          <a:p>
            <a:r>
              <a:rPr lang="ja-JP" altLang="en-US" dirty="0"/>
              <a:t>・</a:t>
            </a:r>
            <a:r>
              <a:rPr lang="en-US" altLang="ja-JP" dirty="0" smtClean="0"/>
              <a:t>S16 - </a:t>
            </a:r>
            <a:r>
              <a:rPr lang="ja-JP" altLang="en-US" dirty="0" smtClean="0">
                <a:sym typeface="Wingdings" pitchFamily="2" charset="2"/>
              </a:rPr>
              <a:t>ドームふじ</a:t>
            </a:r>
            <a:r>
              <a:rPr lang="en-US" altLang="ja-JP" dirty="0" smtClean="0">
                <a:sym typeface="Wingdings" pitchFamily="2" charset="2"/>
              </a:rPr>
              <a:t>(1000km)</a:t>
            </a:r>
            <a:r>
              <a:rPr lang="ja-JP" altLang="en-US" dirty="0" smtClean="0">
                <a:sym typeface="Wingdings" pitchFamily="2" charset="2"/>
              </a:rPr>
              <a:t>　片道</a:t>
            </a:r>
            <a:r>
              <a:rPr lang="en-US" altLang="ja-JP" dirty="0" smtClean="0">
                <a:sym typeface="Wingdings" pitchFamily="2" charset="2"/>
              </a:rPr>
              <a:t>3</a:t>
            </a:r>
            <a:r>
              <a:rPr lang="ja-JP" altLang="en-US" dirty="0" smtClean="0">
                <a:sym typeface="Wingdings" pitchFamily="2" charset="2"/>
              </a:rPr>
              <a:t>週間</a:t>
            </a:r>
            <a:endParaRPr lang="en-US" altLang="ja-JP" dirty="0" smtClean="0">
              <a:sym typeface="Wingdings" pitchFamily="2" charset="2"/>
            </a:endParaRPr>
          </a:p>
          <a:p>
            <a:r>
              <a:rPr lang="ja-JP" altLang="en-US" dirty="0" smtClean="0"/>
              <a:t>・雪上車</a:t>
            </a:r>
            <a:r>
              <a:rPr lang="en-US" altLang="ja-JP" dirty="0" smtClean="0"/>
              <a:t>1</a:t>
            </a:r>
            <a:r>
              <a:rPr lang="ja-JP" altLang="en-US" dirty="0" smtClean="0"/>
              <a:t>台につき牽引は</a:t>
            </a:r>
            <a:r>
              <a:rPr lang="en-US" altLang="ja-JP" dirty="0" smtClean="0"/>
              <a:t>20t (</a:t>
            </a:r>
            <a:r>
              <a:rPr lang="ja-JP" altLang="en-US" dirty="0" smtClean="0"/>
              <a:t>燃料</a:t>
            </a:r>
            <a:r>
              <a:rPr lang="en-US" altLang="ja-JP" dirty="0" smtClean="0"/>
              <a:t>10t)</a:t>
            </a:r>
          </a:p>
          <a:p>
            <a:r>
              <a:rPr lang="ja-JP" altLang="en-US" dirty="0" smtClean="0"/>
              <a:t>・夏にオングル海峡が渡れない</a:t>
            </a:r>
            <a:endParaRPr kumimoji="1" lang="en-US" altLang="ja-JP" dirty="0" smtClean="0"/>
          </a:p>
        </p:txBody>
      </p:sp>
      <p:sp>
        <p:nvSpPr>
          <p:cNvPr id="8" name="テキスト ボックス 7"/>
          <p:cNvSpPr txBox="1"/>
          <p:nvPr/>
        </p:nvSpPr>
        <p:spPr>
          <a:xfrm>
            <a:off x="4285948" y="5548311"/>
            <a:ext cx="4265911" cy="646331"/>
          </a:xfrm>
          <a:prstGeom prst="rect">
            <a:avLst/>
          </a:prstGeom>
          <a:noFill/>
        </p:spPr>
        <p:txBody>
          <a:bodyPr wrap="none" rtlCol="0">
            <a:spAutoFit/>
          </a:bodyPr>
          <a:lstStyle/>
          <a:p>
            <a:r>
              <a:rPr lang="en-US" altLang="ja-JP" dirty="0"/>
              <a:t>1</a:t>
            </a:r>
            <a:r>
              <a:rPr lang="ja-JP" altLang="en-US" dirty="0"/>
              <a:t>回</a:t>
            </a:r>
            <a:r>
              <a:rPr lang="ja-JP" altLang="en-US" dirty="0" smtClean="0"/>
              <a:t>の旅行につき運べる物資は</a:t>
            </a:r>
            <a:r>
              <a:rPr lang="en-US" altLang="ja-JP" dirty="0" smtClean="0"/>
              <a:t>50t</a:t>
            </a:r>
            <a:r>
              <a:rPr lang="ja-JP" altLang="en-US" dirty="0" smtClean="0"/>
              <a:t>が限度</a:t>
            </a:r>
            <a:endParaRPr lang="en-US" altLang="ja-JP" dirty="0" smtClean="0"/>
          </a:p>
          <a:p>
            <a:r>
              <a:rPr kumimoji="1" lang="ja-JP" altLang="en-US" b="1" dirty="0">
                <a:solidFill>
                  <a:srgbClr val="FF0000"/>
                </a:solidFill>
              </a:rPr>
              <a:t>航空機</a:t>
            </a:r>
            <a:r>
              <a:rPr kumimoji="1" lang="ja-JP" altLang="en-US" b="1" dirty="0" smtClean="0">
                <a:solidFill>
                  <a:srgbClr val="FF0000"/>
                </a:solidFill>
              </a:rPr>
              <a:t>による物資投下</a:t>
            </a:r>
            <a:r>
              <a:rPr kumimoji="1" lang="ja-JP" altLang="en-US" dirty="0" smtClean="0"/>
              <a:t>も検討中</a:t>
            </a:r>
            <a:endParaRPr kumimoji="1" lang="ja-JP" altLang="en-US" dirty="0"/>
          </a:p>
        </p:txBody>
      </p:sp>
      <p:sp>
        <p:nvSpPr>
          <p:cNvPr id="17" name="テキスト ボックス 16"/>
          <p:cNvSpPr txBox="1"/>
          <p:nvPr/>
        </p:nvSpPr>
        <p:spPr>
          <a:xfrm>
            <a:off x="1547664" y="6381088"/>
            <a:ext cx="2310248" cy="369332"/>
          </a:xfrm>
          <a:prstGeom prst="rect">
            <a:avLst/>
          </a:prstGeom>
          <a:noFill/>
        </p:spPr>
        <p:txBody>
          <a:bodyPr wrap="none" rtlCol="0">
            <a:spAutoFit/>
          </a:bodyPr>
          <a:lstStyle/>
          <a:p>
            <a:r>
              <a:rPr kumimoji="1" lang="en-US" altLang="ja-JP" dirty="0" smtClean="0"/>
              <a:t>SM100(</a:t>
            </a:r>
            <a:r>
              <a:rPr kumimoji="1" lang="ja-JP" altLang="en-US" dirty="0" smtClean="0"/>
              <a:t>旧型</a:t>
            </a:r>
            <a:r>
              <a:rPr kumimoji="1" lang="en-US" altLang="ja-JP" dirty="0" smtClean="0"/>
              <a:t>)</a:t>
            </a:r>
            <a:r>
              <a:rPr kumimoji="1" lang="ja-JP" altLang="en-US" dirty="0" smtClean="0"/>
              <a:t>と大型</a:t>
            </a:r>
            <a:r>
              <a:rPr lang="ja-JP" altLang="en-US" dirty="0" smtClean="0"/>
              <a:t>橇</a:t>
            </a:r>
            <a:endParaRPr kumimoji="1" lang="ja-JP" altLang="en-US" dirty="0"/>
          </a:p>
        </p:txBody>
      </p:sp>
    </p:spTree>
    <p:extLst>
      <p:ext uri="{BB962C8B-B14F-4D97-AF65-F5344CB8AC3E}">
        <p14:creationId xmlns:p14="http://schemas.microsoft.com/office/powerpoint/2010/main" val="647927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2.2 </a:t>
            </a:r>
            <a:r>
              <a:rPr lang="ja-JP" altLang="en-US" sz="3600" dirty="0" smtClean="0">
                <a:latin typeface="+mn-ea"/>
              </a:rPr>
              <a:t>人員輸送</a:t>
            </a:r>
            <a:endParaRPr lang="en-US" altLang="ja-JP" sz="3600" dirty="0" smtClean="0">
              <a:latin typeface="+mn-ea"/>
            </a:endParaRPr>
          </a:p>
        </p:txBody>
      </p:sp>
      <p:sp>
        <p:nvSpPr>
          <p:cNvPr id="4" name="正方形/長方形 3"/>
          <p:cNvSpPr/>
          <p:nvPr/>
        </p:nvSpPr>
        <p:spPr>
          <a:xfrm>
            <a:off x="415094" y="1412776"/>
            <a:ext cx="4156907" cy="1015663"/>
          </a:xfrm>
          <a:prstGeom prst="rect">
            <a:avLst/>
          </a:prstGeom>
        </p:spPr>
        <p:txBody>
          <a:bodyPr wrap="none">
            <a:spAutoFit/>
          </a:bodyPr>
          <a:lstStyle/>
          <a:p>
            <a:r>
              <a:rPr lang="ja-JP" altLang="en-US" sz="2400" dirty="0" smtClean="0"/>
              <a:t>これまでの課題</a:t>
            </a:r>
            <a:endParaRPr lang="en-US" altLang="ja-JP" sz="2400" dirty="0" smtClean="0"/>
          </a:p>
          <a:p>
            <a:r>
              <a:rPr lang="ja-JP" altLang="en-US" dirty="0"/>
              <a:t>　</a:t>
            </a:r>
            <a:r>
              <a:rPr lang="en-US" altLang="ja-JP" dirty="0" smtClean="0"/>
              <a:t>(1)</a:t>
            </a:r>
            <a:r>
              <a:rPr lang="ja-JP" altLang="en-US" dirty="0" smtClean="0"/>
              <a:t>最短で</a:t>
            </a:r>
            <a:r>
              <a:rPr lang="en-US" altLang="ja-JP" dirty="0" smtClean="0"/>
              <a:t>11</a:t>
            </a:r>
            <a:r>
              <a:rPr lang="ja-JP" altLang="en-US" dirty="0" smtClean="0"/>
              <a:t>月下旬～</a:t>
            </a:r>
            <a:r>
              <a:rPr lang="en-US" altLang="ja-JP" dirty="0" smtClean="0"/>
              <a:t>3</a:t>
            </a:r>
            <a:r>
              <a:rPr lang="ja-JP" altLang="en-US" dirty="0" smtClean="0"/>
              <a:t>月下旬まで拘束</a:t>
            </a:r>
            <a:endParaRPr lang="en-US" altLang="ja-JP" dirty="0"/>
          </a:p>
          <a:p>
            <a:r>
              <a:rPr lang="ja-JP" altLang="en-US" dirty="0" smtClean="0"/>
              <a:t>　</a:t>
            </a:r>
            <a:r>
              <a:rPr lang="en-US" altLang="ja-JP" dirty="0" smtClean="0"/>
              <a:t>(2)</a:t>
            </a:r>
            <a:r>
              <a:rPr lang="ja-JP" altLang="en-US" dirty="0" smtClean="0"/>
              <a:t>実際の</a:t>
            </a:r>
            <a:r>
              <a:rPr lang="ja-JP" altLang="en-US" dirty="0"/>
              <a:t>ドームふじ</a:t>
            </a:r>
            <a:r>
              <a:rPr lang="ja-JP" altLang="en-US" dirty="0" smtClean="0"/>
              <a:t>滞在は最大</a:t>
            </a:r>
            <a:r>
              <a:rPr lang="en-US" altLang="ja-JP" dirty="0" smtClean="0"/>
              <a:t>3</a:t>
            </a:r>
            <a:r>
              <a:rPr lang="ja-JP" altLang="en-US" dirty="0" smtClean="0"/>
              <a:t>週間</a:t>
            </a:r>
            <a:endParaRPr lang="en-US" altLang="ja-JP" dirty="0"/>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38187" y="3009726"/>
            <a:ext cx="4752528" cy="1200329"/>
          </a:xfrm>
          <a:prstGeom prst="rect">
            <a:avLst/>
          </a:prstGeom>
          <a:noFill/>
        </p:spPr>
        <p:txBody>
          <a:bodyPr wrap="square" rtlCol="0">
            <a:spAutoFit/>
          </a:bodyPr>
          <a:lstStyle/>
          <a:p>
            <a:r>
              <a:rPr lang="ja-JP" altLang="en-US" dirty="0" smtClean="0"/>
              <a:t>・</a:t>
            </a:r>
            <a:r>
              <a:rPr lang="en-US" altLang="ja-JP" dirty="0" smtClean="0"/>
              <a:t>DROMLAN</a:t>
            </a:r>
            <a:r>
              <a:rPr lang="ja-JP" altLang="en-US" dirty="0" smtClean="0"/>
              <a:t>広域航空網による</a:t>
            </a:r>
            <a:r>
              <a:rPr lang="en-US" altLang="ja-JP" dirty="0" smtClean="0"/>
              <a:t>S16</a:t>
            </a:r>
            <a:r>
              <a:rPr lang="ja-JP" altLang="en-US" dirty="0" smtClean="0"/>
              <a:t>アクセス</a:t>
            </a:r>
            <a:endParaRPr lang="en-US" altLang="ja-JP" dirty="0" smtClean="0"/>
          </a:p>
          <a:p>
            <a:r>
              <a:rPr lang="ja-JP" altLang="en-US" dirty="0" smtClean="0"/>
              <a:t>・将来はドームふじ基地へダイレクトにアクセス</a:t>
            </a:r>
            <a:endParaRPr lang="en-US" altLang="ja-JP" dirty="0" smtClean="0"/>
          </a:p>
          <a:p>
            <a:r>
              <a:rPr lang="en-US" altLang="ja-JP" dirty="0" smtClean="0">
                <a:sym typeface="Wingdings" pitchFamily="2" charset="2"/>
              </a:rPr>
              <a:t></a:t>
            </a:r>
            <a:r>
              <a:rPr lang="ja-JP" altLang="en-US" b="1" dirty="0" smtClean="0">
                <a:solidFill>
                  <a:srgbClr val="FF0000"/>
                </a:solidFill>
                <a:sym typeface="Wingdings" pitchFamily="2" charset="2"/>
              </a:rPr>
              <a:t>観測期間は</a:t>
            </a:r>
            <a:r>
              <a:rPr lang="en-US" altLang="ja-JP" b="1" dirty="0" smtClean="0">
                <a:solidFill>
                  <a:srgbClr val="FF0000"/>
                </a:solidFill>
                <a:sym typeface="Wingdings" pitchFamily="2" charset="2"/>
              </a:rPr>
              <a:t>2</a:t>
            </a:r>
            <a:r>
              <a:rPr lang="ja-JP" altLang="en-US" b="1" dirty="0" smtClean="0">
                <a:solidFill>
                  <a:srgbClr val="FF0000"/>
                </a:solidFill>
                <a:sym typeface="Wingdings" pitchFamily="2" charset="2"/>
              </a:rPr>
              <a:t>～</a:t>
            </a:r>
            <a:r>
              <a:rPr lang="en-US" altLang="ja-JP" b="1" dirty="0" smtClean="0">
                <a:solidFill>
                  <a:srgbClr val="FF0000"/>
                </a:solidFill>
                <a:sym typeface="Wingdings" pitchFamily="2" charset="2"/>
              </a:rPr>
              <a:t>3</a:t>
            </a:r>
            <a:r>
              <a:rPr lang="ja-JP" altLang="en-US" b="1" dirty="0" smtClean="0">
                <a:solidFill>
                  <a:srgbClr val="FF0000"/>
                </a:solidFill>
                <a:sym typeface="Wingdings" pitchFamily="2" charset="2"/>
              </a:rPr>
              <a:t>ヶ月</a:t>
            </a:r>
            <a:r>
              <a:rPr lang="en-US" altLang="ja-JP" b="1" dirty="0" smtClean="0">
                <a:solidFill>
                  <a:srgbClr val="FF0000"/>
                </a:solidFill>
                <a:sym typeface="Wingdings" pitchFamily="2" charset="2"/>
              </a:rPr>
              <a:t>(</a:t>
            </a:r>
            <a:r>
              <a:rPr lang="ja-JP" altLang="en-US" b="1" dirty="0" smtClean="0">
                <a:solidFill>
                  <a:srgbClr val="FF0000"/>
                </a:solidFill>
                <a:sym typeface="Wingdings" pitchFamily="2" charset="2"/>
              </a:rPr>
              <a:t>夏隊</a:t>
            </a:r>
            <a:r>
              <a:rPr lang="en-US" altLang="ja-JP" b="1" dirty="0" smtClean="0">
                <a:solidFill>
                  <a:srgbClr val="FF0000"/>
                </a:solidFill>
                <a:sym typeface="Wingdings" pitchFamily="2" charset="2"/>
              </a:rPr>
              <a:t>)</a:t>
            </a:r>
            <a:r>
              <a:rPr lang="ja-JP" altLang="en-US" dirty="0" err="1" smtClean="0">
                <a:sym typeface="Wingdings" pitchFamily="2" charset="2"/>
              </a:rPr>
              <a:t>、</a:t>
            </a:r>
            <a:r>
              <a:rPr lang="en-US" altLang="ja-JP" dirty="0" smtClean="0">
                <a:sym typeface="Wingdings" pitchFamily="2" charset="2"/>
              </a:rPr>
              <a:t>12</a:t>
            </a:r>
            <a:r>
              <a:rPr lang="ja-JP" altLang="en-US" dirty="0" smtClean="0">
                <a:sym typeface="Wingdings" pitchFamily="2" charset="2"/>
              </a:rPr>
              <a:t>ヶ月</a:t>
            </a:r>
            <a:r>
              <a:rPr lang="en-US" altLang="ja-JP" dirty="0" smtClean="0">
                <a:sym typeface="Wingdings" pitchFamily="2" charset="2"/>
              </a:rPr>
              <a:t>(</a:t>
            </a:r>
            <a:r>
              <a:rPr lang="ja-JP" altLang="en-US" dirty="0" smtClean="0">
                <a:sym typeface="Wingdings" pitchFamily="2" charset="2"/>
              </a:rPr>
              <a:t>越冬</a:t>
            </a:r>
            <a:r>
              <a:rPr lang="en-US" altLang="ja-JP" dirty="0" smtClean="0">
                <a:sym typeface="Wingdings" pitchFamily="2" charset="2"/>
              </a:rPr>
              <a:t>)</a:t>
            </a:r>
            <a:endParaRPr lang="en-US" altLang="ja-JP" dirty="0" smtClean="0"/>
          </a:p>
          <a:p>
            <a:endParaRPr lang="en-US" altLang="ja-JP" dirty="0" smtClean="0"/>
          </a:p>
        </p:txBody>
      </p:sp>
      <p:sp>
        <p:nvSpPr>
          <p:cNvPr id="17" name="テキスト ボックス 16"/>
          <p:cNvSpPr txBox="1"/>
          <p:nvPr/>
        </p:nvSpPr>
        <p:spPr>
          <a:xfrm>
            <a:off x="1168625" y="6366514"/>
            <a:ext cx="3350597" cy="369332"/>
          </a:xfrm>
          <a:prstGeom prst="rect">
            <a:avLst/>
          </a:prstGeom>
          <a:noFill/>
        </p:spPr>
        <p:txBody>
          <a:bodyPr wrap="none" rtlCol="0">
            <a:spAutoFit/>
          </a:bodyPr>
          <a:lstStyle/>
          <a:p>
            <a:r>
              <a:rPr kumimoji="1" lang="en-US" altLang="ja-JP" dirty="0" smtClean="0"/>
              <a:t>S17</a:t>
            </a:r>
            <a:r>
              <a:rPr kumimoji="1" lang="ja-JP" altLang="en-US" dirty="0" smtClean="0"/>
              <a:t>航空拠点でのバスラーターボ</a:t>
            </a:r>
            <a:endParaRPr kumimoji="1" lang="ja-JP" altLang="en-US" dirty="0"/>
          </a:p>
        </p:txBody>
      </p:sp>
      <p:pic>
        <p:nvPicPr>
          <p:cNvPr id="12" name="Picture 4"/>
          <p:cNvPicPr>
            <a:picLocks noChangeAspect="1" noChangeArrowheads="1"/>
          </p:cNvPicPr>
          <p:nvPr/>
        </p:nvPicPr>
        <p:blipFill>
          <a:blip r:embed="rId2" cstate="print"/>
          <a:srcRect/>
          <a:stretch>
            <a:fillRect/>
          </a:stretch>
        </p:blipFill>
        <p:spPr bwMode="auto">
          <a:xfrm>
            <a:off x="4847192" y="1149189"/>
            <a:ext cx="2834646" cy="1800000"/>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a:stretch>
            <a:fillRect/>
          </a:stretch>
        </p:blipFill>
        <p:spPr bwMode="auto">
          <a:xfrm>
            <a:off x="6264515" y="2571391"/>
            <a:ext cx="2700000" cy="1800000"/>
          </a:xfrm>
          <a:prstGeom prst="rect">
            <a:avLst/>
          </a:prstGeom>
          <a:noFill/>
          <a:ln w="9525">
            <a:noFill/>
            <a:miter lim="800000"/>
            <a:headEnd/>
            <a:tailEnd/>
          </a:ln>
        </p:spPr>
      </p:pic>
      <p:pic>
        <p:nvPicPr>
          <p:cNvPr id="14" name="Picture 2"/>
          <p:cNvPicPr>
            <a:picLocks noChangeAspect="1" noChangeArrowheads="1"/>
          </p:cNvPicPr>
          <p:nvPr/>
        </p:nvPicPr>
        <p:blipFill rotWithShape="1">
          <a:blip r:embed="rId4" cstate="print"/>
          <a:srcRect l="30744" t="46666" r="12307"/>
          <a:stretch/>
        </p:blipFill>
        <p:spPr bwMode="auto">
          <a:xfrm>
            <a:off x="4847192" y="4050995"/>
            <a:ext cx="2489556" cy="2500185"/>
          </a:xfrm>
          <a:prstGeom prst="rect">
            <a:avLst/>
          </a:prstGeom>
          <a:noFill/>
          <a:ln w="9525">
            <a:solidFill>
              <a:schemeClr val="tx1"/>
            </a:solidFill>
            <a:miter lim="800000"/>
            <a:headEnd/>
            <a:tailEnd/>
          </a:ln>
        </p:spPr>
      </p:pic>
      <p:pic>
        <p:nvPicPr>
          <p:cNvPr id="3074" name="Picture 2" descr="http://photo.sankei.jp.msn.com/kodawari/data/2011/shirase/0528dromlan/dromlan/~/media/kodawari/2011/shirase/0528dromlan/あドロムラン5.jpg?mh=581&amp;mw=640">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4045966"/>
            <a:ext cx="4117020" cy="2335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6568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2.3 </a:t>
            </a:r>
            <a:r>
              <a:rPr lang="ja-JP" altLang="en-US" sz="3600" dirty="0" smtClean="0">
                <a:latin typeface="+mn-ea"/>
              </a:rPr>
              <a:t>電力</a:t>
            </a:r>
            <a:endParaRPr lang="en-US" altLang="ja-JP" sz="3600" dirty="0" smtClean="0">
              <a:latin typeface="+mn-ea"/>
            </a:endParaRPr>
          </a:p>
        </p:txBody>
      </p:sp>
      <p:sp>
        <p:nvSpPr>
          <p:cNvPr id="4" name="正方形/長方形 3"/>
          <p:cNvSpPr/>
          <p:nvPr/>
        </p:nvSpPr>
        <p:spPr>
          <a:xfrm>
            <a:off x="415094" y="1412776"/>
            <a:ext cx="4536819" cy="1015663"/>
          </a:xfrm>
          <a:prstGeom prst="rect">
            <a:avLst/>
          </a:prstGeom>
        </p:spPr>
        <p:txBody>
          <a:bodyPr wrap="none">
            <a:spAutoFit/>
          </a:bodyPr>
          <a:lstStyle/>
          <a:p>
            <a:r>
              <a:rPr lang="ja-JP" altLang="en-US" sz="2400" dirty="0" smtClean="0"/>
              <a:t>これまでの課題</a:t>
            </a:r>
            <a:endParaRPr lang="en-US" altLang="ja-JP" sz="2400" dirty="0" smtClean="0"/>
          </a:p>
          <a:p>
            <a:r>
              <a:rPr lang="ja-JP" altLang="en-US" dirty="0"/>
              <a:t>　</a:t>
            </a:r>
            <a:r>
              <a:rPr lang="en-US" altLang="ja-JP" dirty="0" smtClean="0"/>
              <a:t>(1)</a:t>
            </a:r>
            <a:r>
              <a:rPr lang="ja-JP" altLang="en-US" dirty="0" smtClean="0"/>
              <a:t>現在のドームふじ基地は無人</a:t>
            </a:r>
            <a:endParaRPr lang="en-US" altLang="ja-JP" dirty="0" smtClean="0"/>
          </a:p>
          <a:p>
            <a:r>
              <a:rPr lang="ja-JP" altLang="en-US" dirty="0" smtClean="0"/>
              <a:t>　</a:t>
            </a:r>
            <a:r>
              <a:rPr lang="en-US" altLang="ja-JP" dirty="0" smtClean="0"/>
              <a:t>(2)</a:t>
            </a:r>
            <a:r>
              <a:rPr lang="ja-JP" altLang="en-US" dirty="0" smtClean="0"/>
              <a:t>そもそも冬期の無人発電システムが無い</a:t>
            </a:r>
            <a:endParaRPr lang="en-US" altLang="ja-JP" dirty="0"/>
          </a:p>
        </p:txBody>
      </p:sp>
      <p:sp>
        <p:nvSpPr>
          <p:cNvPr id="5" name="下矢印 4"/>
          <p:cNvSpPr/>
          <p:nvPr/>
        </p:nvSpPr>
        <p:spPr>
          <a:xfrm>
            <a:off x="2051720" y="256490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38187" y="3009726"/>
            <a:ext cx="4752528" cy="646331"/>
          </a:xfrm>
          <a:prstGeom prst="rect">
            <a:avLst/>
          </a:prstGeom>
          <a:noFill/>
        </p:spPr>
        <p:txBody>
          <a:bodyPr wrap="square" rtlCol="0">
            <a:spAutoFit/>
          </a:bodyPr>
          <a:lstStyle/>
          <a:p>
            <a:r>
              <a:rPr lang="ja-JP" altLang="en-US" dirty="0" smtClean="0"/>
              <a:t>・オーストラリア</a:t>
            </a:r>
            <a:r>
              <a:rPr lang="en-US" altLang="ja-JP" dirty="0" smtClean="0"/>
              <a:t>UNSW</a:t>
            </a:r>
            <a:r>
              <a:rPr lang="ja-JP" altLang="en-US" dirty="0" smtClean="0"/>
              <a:t>大学開発の</a:t>
            </a:r>
            <a:r>
              <a:rPr lang="en-US" altLang="ja-JP" b="1" dirty="0" smtClean="0">
                <a:solidFill>
                  <a:srgbClr val="FF0000"/>
                </a:solidFill>
              </a:rPr>
              <a:t>PLATO-F</a:t>
            </a:r>
          </a:p>
          <a:p>
            <a:r>
              <a:rPr lang="ja-JP" altLang="en-US" dirty="0"/>
              <a:t>　</a:t>
            </a:r>
            <a:r>
              <a:rPr lang="en-US" altLang="ja-JP" dirty="0" smtClean="0"/>
              <a:t>6,000L</a:t>
            </a:r>
            <a:r>
              <a:rPr lang="ja-JP" altLang="en-US" dirty="0" smtClean="0"/>
              <a:t>の</a:t>
            </a:r>
            <a:r>
              <a:rPr lang="en-US" altLang="ja-JP" dirty="0" smtClean="0"/>
              <a:t>Jet-A1</a:t>
            </a:r>
            <a:r>
              <a:rPr lang="ja-JP" altLang="en-US" dirty="0" smtClean="0"/>
              <a:t>航空燃料で</a:t>
            </a:r>
            <a:r>
              <a:rPr lang="en-US" altLang="ja-JP" b="1" dirty="0" smtClean="0">
                <a:solidFill>
                  <a:srgbClr val="FF0000"/>
                </a:solidFill>
              </a:rPr>
              <a:t>1KW</a:t>
            </a:r>
            <a:r>
              <a:rPr lang="ja-JP" altLang="en-US" b="1" dirty="0" smtClean="0">
                <a:solidFill>
                  <a:srgbClr val="FF0000"/>
                </a:solidFill>
              </a:rPr>
              <a:t>を</a:t>
            </a:r>
            <a:r>
              <a:rPr lang="en-US" altLang="ja-JP" b="1" dirty="0" smtClean="0">
                <a:solidFill>
                  <a:srgbClr val="FF0000"/>
                </a:solidFill>
              </a:rPr>
              <a:t>600</a:t>
            </a:r>
            <a:r>
              <a:rPr lang="ja-JP" altLang="en-US" b="1" dirty="0" smtClean="0">
                <a:solidFill>
                  <a:srgbClr val="FF0000"/>
                </a:solidFill>
              </a:rPr>
              <a:t>日</a:t>
            </a:r>
            <a:r>
              <a:rPr lang="ja-JP" altLang="en-US" dirty="0" smtClean="0"/>
              <a:t>供給</a:t>
            </a:r>
            <a:endParaRPr lang="en-US" altLang="ja-JP" dirty="0" smtClean="0"/>
          </a:p>
        </p:txBody>
      </p:sp>
      <p:sp>
        <p:nvSpPr>
          <p:cNvPr id="2" name="テキスト ボックス 1"/>
          <p:cNvSpPr txBox="1"/>
          <p:nvPr/>
        </p:nvSpPr>
        <p:spPr>
          <a:xfrm>
            <a:off x="5050980" y="5526498"/>
            <a:ext cx="3726160" cy="923330"/>
          </a:xfrm>
          <a:prstGeom prst="rect">
            <a:avLst/>
          </a:prstGeom>
          <a:noFill/>
        </p:spPr>
        <p:txBody>
          <a:bodyPr wrap="square" rtlCol="0">
            <a:spAutoFit/>
          </a:bodyPr>
          <a:lstStyle/>
          <a:p>
            <a:pPr algn="just"/>
            <a:r>
              <a:rPr kumimoji="1" lang="ja-JP" altLang="en-US" dirty="0" smtClean="0"/>
              <a:t>越冬基地が出来れば電力の問題は一応解決。但し</a:t>
            </a:r>
            <a:r>
              <a:rPr lang="ja-JP" altLang="en-US" dirty="0"/>
              <a:t>、</a:t>
            </a:r>
            <a:r>
              <a:rPr kumimoji="1" lang="ja-JP" altLang="en-US" dirty="0" smtClean="0"/>
              <a:t>発電量は燃料の輸送量に依存する。</a:t>
            </a:r>
            <a:endParaRPr kumimoji="1" lang="en-US" altLang="ja-JP" dirty="0" smtClean="0"/>
          </a:p>
        </p:txBody>
      </p:sp>
      <p:pic>
        <p:nvPicPr>
          <p:cNvPr id="15" name="Picture 2"/>
          <p:cNvPicPr>
            <a:picLocks noChangeAspect="1" noChangeArrowheads="1"/>
          </p:cNvPicPr>
          <p:nvPr/>
        </p:nvPicPr>
        <p:blipFill>
          <a:blip r:embed="rId2" cstate="print"/>
          <a:srcRect/>
          <a:stretch>
            <a:fillRect/>
          </a:stretch>
        </p:blipFill>
        <p:spPr bwMode="auto">
          <a:xfrm rot="16200000">
            <a:off x="6088180" y="1317363"/>
            <a:ext cx="1550436" cy="2325654"/>
          </a:xfrm>
          <a:prstGeom prst="rect">
            <a:avLst/>
          </a:prstGeom>
          <a:noFill/>
          <a:ln w="9525">
            <a:noFill/>
            <a:miter lim="800000"/>
            <a:headEnd/>
            <a:tailEnd/>
          </a:ln>
        </p:spPr>
      </p:pic>
      <p:pic>
        <p:nvPicPr>
          <p:cNvPr id="16" name="Picture 3" descr="20110114_031525.JPG"/>
          <p:cNvPicPr>
            <a:picLocks noChangeAspect="1"/>
          </p:cNvPicPr>
          <p:nvPr/>
        </p:nvPicPr>
        <p:blipFill>
          <a:blip r:embed="rId3" cstate="print"/>
          <a:stretch>
            <a:fillRect/>
          </a:stretch>
        </p:blipFill>
        <p:spPr>
          <a:xfrm>
            <a:off x="5700571" y="3573016"/>
            <a:ext cx="2426979" cy="1617986"/>
          </a:xfrm>
          <a:prstGeom prst="rect">
            <a:avLst/>
          </a:prstGeom>
        </p:spPr>
      </p:pic>
      <p:sp>
        <p:nvSpPr>
          <p:cNvPr id="18" name="テキスト ボックス 17"/>
          <p:cNvSpPr txBox="1"/>
          <p:nvPr/>
        </p:nvSpPr>
        <p:spPr>
          <a:xfrm>
            <a:off x="5703755" y="4900278"/>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sp>
        <p:nvSpPr>
          <p:cNvPr id="19" name="テキスト ボックス 18"/>
          <p:cNvSpPr txBox="1"/>
          <p:nvPr/>
        </p:nvSpPr>
        <p:spPr>
          <a:xfrm>
            <a:off x="6809243" y="3039384"/>
            <a:ext cx="1146661" cy="307777"/>
          </a:xfrm>
          <a:prstGeom prst="rect">
            <a:avLst/>
          </a:prstGeom>
          <a:noFill/>
        </p:spPr>
        <p:txBody>
          <a:bodyPr wrap="none" rtlCol="0">
            <a:spAutoFit/>
          </a:bodyPr>
          <a:lstStyle/>
          <a:p>
            <a:r>
              <a:rPr kumimoji="1" lang="en-US" altLang="ja-JP" sz="1400" dirty="0" err="1" smtClean="0"/>
              <a:t>Photo:Takato</a:t>
            </a:r>
            <a:endParaRPr kumimoji="1" lang="ja-JP" altLang="en-US" sz="1400" dirty="0"/>
          </a:p>
        </p:txBody>
      </p:sp>
      <p:pic>
        <p:nvPicPr>
          <p:cNvPr id="20" name="Picture 2"/>
          <p:cNvPicPr>
            <a:picLocks noChangeAspect="1" noChangeArrowheads="1"/>
          </p:cNvPicPr>
          <p:nvPr/>
        </p:nvPicPr>
        <p:blipFill>
          <a:blip r:embed="rId4" cstate="print"/>
          <a:srcRect/>
          <a:stretch>
            <a:fillRect/>
          </a:stretch>
        </p:blipFill>
        <p:spPr bwMode="auto">
          <a:xfrm>
            <a:off x="674807" y="3745162"/>
            <a:ext cx="4017392" cy="2520000"/>
          </a:xfrm>
          <a:prstGeom prst="rect">
            <a:avLst/>
          </a:prstGeom>
          <a:noFill/>
          <a:ln w="9525">
            <a:noFill/>
            <a:miter lim="800000"/>
            <a:headEnd/>
            <a:tailEnd/>
          </a:ln>
        </p:spPr>
      </p:pic>
      <p:sp>
        <p:nvSpPr>
          <p:cNvPr id="21" name="正方形/長方形 20"/>
          <p:cNvSpPr/>
          <p:nvPr/>
        </p:nvSpPr>
        <p:spPr>
          <a:xfrm>
            <a:off x="2814451" y="6265162"/>
            <a:ext cx="950388" cy="369332"/>
          </a:xfrm>
          <a:prstGeom prst="rect">
            <a:avLst/>
          </a:prstGeom>
        </p:spPr>
        <p:txBody>
          <a:bodyPr wrap="none">
            <a:spAutoFit/>
          </a:bodyPr>
          <a:lstStyle/>
          <a:p>
            <a:r>
              <a:rPr lang="en-US" altLang="ja-JP" dirty="0" smtClean="0"/>
              <a:t>PLATO-F</a:t>
            </a:r>
            <a:endParaRPr lang="en-US" altLang="ja-JP" dirty="0"/>
          </a:p>
        </p:txBody>
      </p:sp>
    </p:spTree>
    <p:extLst>
      <p:ext uri="{BB962C8B-B14F-4D97-AF65-F5344CB8AC3E}">
        <p14:creationId xmlns:p14="http://schemas.microsoft.com/office/powerpoint/2010/main" val="1654765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2.4 </a:t>
            </a:r>
            <a:r>
              <a:rPr lang="ja-JP" altLang="en-US" sz="3600" dirty="0" smtClean="0">
                <a:latin typeface="+mn-ea"/>
              </a:rPr>
              <a:t>通信</a:t>
            </a:r>
            <a:endParaRPr lang="en-US" altLang="ja-JP" sz="3600" dirty="0" smtClean="0">
              <a:latin typeface="+mn-ea"/>
            </a:endParaRPr>
          </a:p>
        </p:txBody>
      </p:sp>
      <p:sp>
        <p:nvSpPr>
          <p:cNvPr id="4" name="正方形/長方形 3"/>
          <p:cNvSpPr/>
          <p:nvPr/>
        </p:nvSpPr>
        <p:spPr>
          <a:xfrm>
            <a:off x="415094" y="1412776"/>
            <a:ext cx="4910768" cy="2123658"/>
          </a:xfrm>
          <a:prstGeom prst="rect">
            <a:avLst/>
          </a:prstGeom>
        </p:spPr>
        <p:txBody>
          <a:bodyPr wrap="none">
            <a:spAutoFit/>
          </a:bodyPr>
          <a:lstStyle/>
          <a:p>
            <a:r>
              <a:rPr lang="ja-JP" altLang="en-US" sz="2400" dirty="0" smtClean="0"/>
              <a:t>これまでの課題</a:t>
            </a:r>
            <a:endParaRPr lang="en-US" altLang="ja-JP" sz="2400" dirty="0" smtClean="0"/>
          </a:p>
          <a:p>
            <a:r>
              <a:rPr lang="ja-JP" altLang="en-US" dirty="0"/>
              <a:t>　</a:t>
            </a:r>
            <a:r>
              <a:rPr lang="ja-JP" altLang="en-US" dirty="0" smtClean="0"/>
              <a:t>正直、極めて通信環境は厳しい</a:t>
            </a:r>
            <a:endParaRPr lang="en-US" altLang="ja-JP" dirty="0" smtClean="0"/>
          </a:p>
          <a:p>
            <a:r>
              <a:rPr lang="ja-JP" altLang="en-US" dirty="0" smtClean="0"/>
              <a:t>　</a:t>
            </a:r>
            <a:r>
              <a:rPr lang="en-US" altLang="ja-JP" dirty="0" smtClean="0"/>
              <a:t>(1)</a:t>
            </a:r>
            <a:r>
              <a:rPr lang="ja-JP" altLang="en-US" dirty="0" smtClean="0"/>
              <a:t>イリジウムモデム</a:t>
            </a:r>
            <a:endParaRPr lang="en-US" altLang="ja-JP" dirty="0" smtClean="0"/>
          </a:p>
          <a:p>
            <a:r>
              <a:rPr lang="ja-JP" altLang="en-US" dirty="0"/>
              <a:t>　</a:t>
            </a:r>
            <a:r>
              <a:rPr lang="ja-JP" altLang="en-US" dirty="0" smtClean="0"/>
              <a:t>　　　</a:t>
            </a:r>
            <a:r>
              <a:rPr lang="en-US" altLang="ja-JP" b="1" dirty="0" smtClean="0">
                <a:solidFill>
                  <a:srgbClr val="FF0000"/>
                </a:solidFill>
              </a:rPr>
              <a:t>2.4kbps</a:t>
            </a:r>
            <a:r>
              <a:rPr lang="en-US" altLang="ja-JP" dirty="0" smtClean="0"/>
              <a:t>, US$100/1MB</a:t>
            </a:r>
            <a:r>
              <a:rPr lang="ja-JP" altLang="en-US" dirty="0"/>
              <a:t>　→　</a:t>
            </a:r>
            <a:r>
              <a:rPr lang="en-US" altLang="ja-JP" b="1" dirty="0" smtClean="0">
                <a:solidFill>
                  <a:srgbClr val="FF0000"/>
                </a:solidFill>
              </a:rPr>
              <a:t>1GB=1,000</a:t>
            </a:r>
            <a:r>
              <a:rPr lang="ja-JP" altLang="en-US" b="1" dirty="0">
                <a:solidFill>
                  <a:srgbClr val="FF0000"/>
                </a:solidFill>
              </a:rPr>
              <a:t>万</a:t>
            </a:r>
            <a:r>
              <a:rPr lang="ja-JP" altLang="en-US" b="1" dirty="0" smtClean="0">
                <a:solidFill>
                  <a:srgbClr val="FF0000"/>
                </a:solidFill>
              </a:rPr>
              <a:t>円</a:t>
            </a:r>
            <a:endParaRPr lang="en-US" altLang="ja-JP" b="1" dirty="0" smtClean="0"/>
          </a:p>
          <a:p>
            <a:r>
              <a:rPr lang="ja-JP" altLang="en-US" dirty="0" smtClean="0"/>
              <a:t>　</a:t>
            </a:r>
            <a:r>
              <a:rPr lang="en-US" altLang="ja-JP" dirty="0" smtClean="0"/>
              <a:t>(2)</a:t>
            </a:r>
            <a:r>
              <a:rPr lang="ja-JP" altLang="en-US" dirty="0" smtClean="0"/>
              <a:t>インマルサット</a:t>
            </a:r>
            <a:endParaRPr lang="en-US" altLang="ja-JP" dirty="0" smtClean="0"/>
          </a:p>
          <a:p>
            <a:r>
              <a:rPr lang="ja-JP" altLang="en-US" dirty="0"/>
              <a:t>　</a:t>
            </a:r>
            <a:r>
              <a:rPr lang="ja-JP" altLang="en-US" dirty="0" smtClean="0"/>
              <a:t>　　　通信できない時間帯</a:t>
            </a:r>
            <a:endParaRPr lang="en-US" altLang="ja-JP" dirty="0" smtClean="0"/>
          </a:p>
          <a:p>
            <a:r>
              <a:rPr lang="ja-JP" altLang="en-US" dirty="0"/>
              <a:t>　</a:t>
            </a:r>
            <a:r>
              <a:rPr lang="en-US" altLang="ja-JP" dirty="0" smtClean="0"/>
              <a:t>(3)HF</a:t>
            </a:r>
            <a:r>
              <a:rPr lang="ja-JP" altLang="en-US" dirty="0" smtClean="0"/>
              <a:t>無線</a:t>
            </a:r>
            <a:r>
              <a:rPr lang="en-US" altLang="ja-JP" dirty="0" smtClean="0"/>
              <a:t>(</a:t>
            </a:r>
            <a:r>
              <a:rPr lang="ja-JP" altLang="en-US" dirty="0" smtClean="0"/>
              <a:t>観測隊は主にこれを使用</a:t>
            </a:r>
            <a:r>
              <a:rPr lang="en-US" altLang="ja-JP" dirty="0" smtClean="0"/>
              <a:t>)</a:t>
            </a:r>
          </a:p>
        </p:txBody>
      </p:sp>
      <p:sp>
        <p:nvSpPr>
          <p:cNvPr id="2" name="テキスト ボックス 1"/>
          <p:cNvSpPr txBox="1"/>
          <p:nvPr/>
        </p:nvSpPr>
        <p:spPr>
          <a:xfrm>
            <a:off x="415093" y="5602014"/>
            <a:ext cx="4156907" cy="923330"/>
          </a:xfrm>
          <a:prstGeom prst="rect">
            <a:avLst/>
          </a:prstGeom>
          <a:noFill/>
          <a:ln>
            <a:solidFill>
              <a:schemeClr val="tx1"/>
            </a:solidFill>
          </a:ln>
        </p:spPr>
        <p:txBody>
          <a:bodyPr wrap="square" rtlCol="0">
            <a:spAutoFit/>
          </a:bodyPr>
          <a:lstStyle/>
          <a:p>
            <a:pPr algn="just"/>
            <a:r>
              <a:rPr kumimoji="1" lang="ja-JP" altLang="en-US" dirty="0" smtClean="0"/>
              <a:t>５なみに、南極点基地では退役した</a:t>
            </a:r>
            <a:r>
              <a:rPr kumimoji="1" lang="en-US" altLang="ja-JP" dirty="0" smtClean="0"/>
              <a:t>4</a:t>
            </a:r>
            <a:r>
              <a:rPr kumimoji="1" lang="ja-JP" altLang="en-US" dirty="0" smtClean="0"/>
              <a:t>機の通信衛星</a:t>
            </a:r>
            <a:r>
              <a:rPr lang="ja-JP" altLang="en-US" dirty="0" smtClean="0"/>
              <a:t>に</a:t>
            </a:r>
            <a:r>
              <a:rPr kumimoji="1" lang="ja-JP" altLang="en-US" dirty="0" smtClean="0"/>
              <a:t>傾斜をつけて</a:t>
            </a:r>
            <a:r>
              <a:rPr kumimoji="1" lang="en-US" altLang="ja-JP" b="1" dirty="0" smtClean="0">
                <a:solidFill>
                  <a:srgbClr val="FF0000"/>
                </a:solidFill>
              </a:rPr>
              <a:t>1.5</a:t>
            </a:r>
            <a:r>
              <a:rPr kumimoji="1" lang="ja-JP" altLang="en-US" b="1" dirty="0" smtClean="0">
                <a:solidFill>
                  <a:srgbClr val="FF0000"/>
                </a:solidFill>
              </a:rPr>
              <a:t>～</a:t>
            </a:r>
            <a:r>
              <a:rPr kumimoji="1" lang="en-US" altLang="ja-JP" b="1" dirty="0" smtClean="0">
                <a:solidFill>
                  <a:srgbClr val="FF0000"/>
                </a:solidFill>
              </a:rPr>
              <a:t>150Mbps</a:t>
            </a:r>
            <a:r>
              <a:rPr kumimoji="1" lang="ja-JP" altLang="en-US" dirty="0" smtClean="0"/>
              <a:t>を</a:t>
            </a:r>
            <a:r>
              <a:rPr lang="ja-JP" altLang="en-US" dirty="0" smtClean="0"/>
              <a:t>実現</a:t>
            </a:r>
            <a:r>
              <a:rPr lang="ja-JP" altLang="en-US" dirty="0"/>
              <a:t>。</a:t>
            </a:r>
            <a:r>
              <a:rPr kumimoji="1" lang="ja-JP" altLang="en-US" dirty="0" smtClean="0"/>
              <a:t>使えるのは</a:t>
            </a:r>
            <a:r>
              <a:rPr kumimoji="1" lang="en-US" altLang="ja-JP" dirty="0" smtClean="0"/>
              <a:t>1</a:t>
            </a:r>
            <a:r>
              <a:rPr kumimoji="1" lang="ja-JP" altLang="en-US" dirty="0" smtClean="0"/>
              <a:t>日</a:t>
            </a:r>
            <a:r>
              <a:rPr kumimoji="1" lang="en-US" altLang="ja-JP" dirty="0" smtClean="0"/>
              <a:t>3</a:t>
            </a:r>
            <a:r>
              <a:rPr kumimoji="1" lang="ja-JP" altLang="en-US" dirty="0" smtClean="0"/>
              <a:t>～</a:t>
            </a:r>
            <a:r>
              <a:rPr kumimoji="1" lang="en-US" altLang="ja-JP" dirty="0" smtClean="0"/>
              <a:t>7</a:t>
            </a:r>
            <a:r>
              <a:rPr lang="ja-JP" altLang="en-US" dirty="0"/>
              <a:t>時間</a:t>
            </a:r>
            <a:endParaRPr kumimoji="1" lang="en-US" altLang="ja-JP" dirty="0" smtClean="0"/>
          </a:p>
        </p:txBody>
      </p:sp>
      <p:sp>
        <p:nvSpPr>
          <p:cNvPr id="3" name="テキスト ボックス 2"/>
          <p:cNvSpPr txBox="1"/>
          <p:nvPr/>
        </p:nvSpPr>
        <p:spPr>
          <a:xfrm>
            <a:off x="846712" y="4150821"/>
            <a:ext cx="4149341" cy="923330"/>
          </a:xfrm>
          <a:prstGeom prst="rect">
            <a:avLst/>
          </a:prstGeom>
          <a:noFill/>
        </p:spPr>
        <p:txBody>
          <a:bodyPr wrap="none" rtlCol="0">
            <a:spAutoFit/>
          </a:bodyPr>
          <a:lstStyle/>
          <a:p>
            <a:r>
              <a:rPr kumimoji="1" lang="ja-JP" altLang="en-US" dirty="0" smtClean="0"/>
              <a:t>イリジウムオープンポート</a:t>
            </a:r>
            <a:endParaRPr kumimoji="1" lang="en-US" altLang="ja-JP" dirty="0" smtClean="0"/>
          </a:p>
          <a:p>
            <a:r>
              <a:rPr lang="en-US" altLang="ja-JP" b="1" dirty="0" smtClean="0">
                <a:solidFill>
                  <a:srgbClr val="FF0000"/>
                </a:solidFill>
              </a:rPr>
              <a:t>128kbps</a:t>
            </a:r>
            <a:r>
              <a:rPr lang="en-US" altLang="ja-JP" dirty="0" smtClean="0"/>
              <a:t>,</a:t>
            </a:r>
            <a:r>
              <a:rPr lang="ja-JP" altLang="en-US" dirty="0" smtClean="0"/>
              <a:t>　</a:t>
            </a:r>
            <a:r>
              <a:rPr lang="en-US" altLang="ja-JP" dirty="0" smtClean="0"/>
              <a:t>US$10/1MB</a:t>
            </a:r>
            <a:r>
              <a:rPr lang="ja-JP" altLang="en-US" dirty="0" smtClean="0"/>
              <a:t>　→　</a:t>
            </a:r>
            <a:r>
              <a:rPr lang="en-US" altLang="ja-JP" b="1" dirty="0" smtClean="0">
                <a:solidFill>
                  <a:srgbClr val="FF0000"/>
                </a:solidFill>
              </a:rPr>
              <a:t>1GB=100</a:t>
            </a:r>
            <a:r>
              <a:rPr lang="ja-JP" altLang="en-US" b="1" dirty="0" smtClean="0">
                <a:solidFill>
                  <a:srgbClr val="FF0000"/>
                </a:solidFill>
              </a:rPr>
              <a:t>万円</a:t>
            </a:r>
            <a:endParaRPr lang="en-US" altLang="ja-JP" b="1" dirty="0" smtClean="0">
              <a:solidFill>
                <a:srgbClr val="FF0000"/>
              </a:solidFill>
            </a:endParaRPr>
          </a:p>
          <a:p>
            <a:r>
              <a:rPr lang="en-US" altLang="ja-JP" dirty="0" smtClean="0"/>
              <a:t>(PLATO-F</a:t>
            </a:r>
            <a:r>
              <a:rPr lang="ja-JP" altLang="en-US" dirty="0" smtClean="0"/>
              <a:t>との通信は主にこれを使用</a:t>
            </a:r>
            <a:r>
              <a:rPr lang="en-US" altLang="ja-JP" dirty="0" smtClean="0"/>
              <a:t>)</a:t>
            </a:r>
            <a:endParaRPr kumimoji="1" lang="ja-JP" altLang="en-US" dirty="0"/>
          </a:p>
        </p:txBody>
      </p:sp>
      <p:sp>
        <p:nvSpPr>
          <p:cNvPr id="14" name="下矢印 13"/>
          <p:cNvSpPr/>
          <p:nvPr/>
        </p:nvSpPr>
        <p:spPr>
          <a:xfrm>
            <a:off x="1691680" y="3645024"/>
            <a:ext cx="93610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8" name="Picture 2" descr="写真: アンテ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1823" y="3802943"/>
            <a:ext cx="2180497" cy="98194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5341444" y="5610821"/>
            <a:ext cx="3284874" cy="923330"/>
          </a:xfrm>
          <a:prstGeom prst="rect">
            <a:avLst/>
          </a:prstGeom>
          <a:noFill/>
        </p:spPr>
        <p:txBody>
          <a:bodyPr wrap="none" rtlCol="0">
            <a:spAutoFit/>
          </a:bodyPr>
          <a:lstStyle/>
          <a:p>
            <a:r>
              <a:rPr lang="ja-JP" altLang="en-US" dirty="0"/>
              <a:t>生</a:t>
            </a:r>
            <a:r>
              <a:rPr lang="ja-JP" altLang="en-US" dirty="0" smtClean="0"/>
              <a:t>データ</a:t>
            </a:r>
            <a:r>
              <a:rPr lang="ja-JP" altLang="en-US" dirty="0"/>
              <a:t>の</a:t>
            </a:r>
            <a:r>
              <a:rPr lang="ja-JP" altLang="en-US" dirty="0" smtClean="0"/>
              <a:t>転送は現実的でない</a:t>
            </a:r>
            <a:endParaRPr lang="en-US" altLang="ja-JP" dirty="0" smtClean="0"/>
          </a:p>
          <a:p>
            <a:r>
              <a:rPr kumimoji="1" lang="en-US" altLang="ja-JP" dirty="0" smtClean="0"/>
              <a:t>HDD</a:t>
            </a:r>
            <a:r>
              <a:rPr lang="ja-JP" altLang="en-US" dirty="0" smtClean="0"/>
              <a:t>を</a:t>
            </a:r>
            <a:r>
              <a:rPr lang="en-US" altLang="ja-JP" dirty="0" smtClean="0"/>
              <a:t>1</a:t>
            </a:r>
            <a:r>
              <a:rPr lang="ja-JP" altLang="en-US" dirty="0" smtClean="0"/>
              <a:t>年に</a:t>
            </a:r>
            <a:r>
              <a:rPr lang="en-US" altLang="ja-JP" dirty="0" smtClean="0"/>
              <a:t>1</a:t>
            </a:r>
            <a:r>
              <a:rPr lang="ja-JP" altLang="en-US" dirty="0" smtClean="0"/>
              <a:t>回交換？</a:t>
            </a:r>
            <a:endParaRPr lang="en-US" altLang="ja-JP" dirty="0" smtClean="0"/>
          </a:p>
          <a:p>
            <a:r>
              <a:rPr kumimoji="1" lang="ja-JP" altLang="en-US" dirty="0" smtClean="0"/>
              <a:t>　</a:t>
            </a:r>
            <a:r>
              <a:rPr kumimoji="1" lang="en-US" altLang="ja-JP" dirty="0" smtClean="0">
                <a:sym typeface="Wingdings" pitchFamily="2" charset="2"/>
              </a:rPr>
              <a:t></a:t>
            </a:r>
            <a:r>
              <a:rPr kumimoji="1" lang="ja-JP" altLang="en-US" dirty="0" smtClean="0"/>
              <a:t>依然として課題は多い</a:t>
            </a:r>
            <a:endParaRPr kumimoji="1" lang="ja-JP" altLang="en-US" dirty="0"/>
          </a:p>
        </p:txBody>
      </p:sp>
      <p:sp>
        <p:nvSpPr>
          <p:cNvPr id="8" name="正方形/長方形 7"/>
          <p:cNvSpPr/>
          <p:nvPr/>
        </p:nvSpPr>
        <p:spPr>
          <a:xfrm>
            <a:off x="5796136" y="4798260"/>
            <a:ext cx="2626040" cy="369332"/>
          </a:xfrm>
          <a:prstGeom prst="rect">
            <a:avLst/>
          </a:prstGeom>
        </p:spPr>
        <p:txBody>
          <a:bodyPr wrap="none">
            <a:spAutoFit/>
          </a:bodyPr>
          <a:lstStyle/>
          <a:p>
            <a:r>
              <a:rPr lang="ja-JP" altLang="en-US" dirty="0"/>
              <a:t>イリジウムオープンポート</a:t>
            </a:r>
            <a:endParaRPr lang="en-US" altLang="ja-JP" dirty="0"/>
          </a:p>
        </p:txBody>
      </p:sp>
      <p:pic>
        <p:nvPicPr>
          <p:cNvPr id="4100" name="Picture 4" descr="写真: イリジウム衛星携帯電話 9555 (イリジウムコミュニケーション I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1412776"/>
            <a:ext cx="857250" cy="2200276"/>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p:cNvSpPr/>
          <p:nvPr/>
        </p:nvSpPr>
        <p:spPr>
          <a:xfrm>
            <a:off x="6941418" y="3094390"/>
            <a:ext cx="1659429" cy="369332"/>
          </a:xfrm>
          <a:prstGeom prst="rect">
            <a:avLst/>
          </a:prstGeom>
        </p:spPr>
        <p:txBody>
          <a:bodyPr wrap="none">
            <a:spAutoFit/>
          </a:bodyPr>
          <a:lstStyle/>
          <a:p>
            <a:r>
              <a:rPr lang="ja-JP" altLang="en-US" dirty="0" smtClean="0"/>
              <a:t>イリジウム端末</a:t>
            </a:r>
            <a:endParaRPr lang="en-US" altLang="ja-JP" dirty="0" smtClean="0"/>
          </a:p>
        </p:txBody>
      </p:sp>
    </p:spTree>
    <p:extLst>
      <p:ext uri="{BB962C8B-B14F-4D97-AF65-F5344CB8AC3E}">
        <p14:creationId xmlns:p14="http://schemas.microsoft.com/office/powerpoint/2010/main" val="4950109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2.5 </a:t>
            </a:r>
            <a:r>
              <a:rPr lang="ja-JP" altLang="en-US" sz="3600" dirty="0" smtClean="0">
                <a:latin typeface="+mn-ea"/>
              </a:rPr>
              <a:t>気温</a:t>
            </a:r>
            <a:endParaRPr lang="en-US" altLang="ja-JP" sz="3600" dirty="0" smtClean="0">
              <a:latin typeface="+mn-ea"/>
            </a:endParaRPr>
          </a:p>
        </p:txBody>
      </p:sp>
      <p:sp>
        <p:nvSpPr>
          <p:cNvPr id="4" name="正方形/長方形 3"/>
          <p:cNvSpPr/>
          <p:nvPr/>
        </p:nvSpPr>
        <p:spPr>
          <a:xfrm>
            <a:off x="683568" y="1390452"/>
            <a:ext cx="7269939" cy="461665"/>
          </a:xfrm>
          <a:prstGeom prst="rect">
            <a:avLst/>
          </a:prstGeom>
        </p:spPr>
        <p:txBody>
          <a:bodyPr wrap="none">
            <a:spAutoFit/>
          </a:bodyPr>
          <a:lstStyle/>
          <a:p>
            <a:r>
              <a:rPr lang="ja-JP" altLang="en-US" sz="2400" dirty="0"/>
              <a:t>ドームふじ基地</a:t>
            </a:r>
            <a:r>
              <a:rPr lang="ja-JP" altLang="en-US" sz="2400" dirty="0" smtClean="0"/>
              <a:t>の最大メリットは同時に最大のデメリット</a:t>
            </a:r>
            <a:endParaRPr lang="en-US" altLang="ja-JP" dirty="0" smtClean="0"/>
          </a:p>
        </p:txBody>
      </p:sp>
      <p:sp>
        <p:nvSpPr>
          <p:cNvPr id="13" name="下矢印 12"/>
          <p:cNvSpPr/>
          <p:nvPr/>
        </p:nvSpPr>
        <p:spPr>
          <a:xfrm rot="16200000">
            <a:off x="3332314" y="2149756"/>
            <a:ext cx="566058" cy="617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815319" y="5601878"/>
            <a:ext cx="3738524" cy="923330"/>
          </a:xfrm>
          <a:prstGeom prst="rect">
            <a:avLst/>
          </a:prstGeom>
          <a:noFill/>
        </p:spPr>
        <p:txBody>
          <a:bodyPr wrap="none" rtlCol="0">
            <a:spAutoFit/>
          </a:bodyPr>
          <a:lstStyle/>
          <a:p>
            <a:r>
              <a:rPr kumimoji="1" lang="ja-JP" altLang="en-US" dirty="0" smtClean="0"/>
              <a:t>・加熱はできるだけしない</a:t>
            </a:r>
            <a:endParaRPr kumimoji="1" lang="en-US" altLang="ja-JP" dirty="0" smtClean="0"/>
          </a:p>
          <a:p>
            <a:r>
              <a:rPr lang="ja-JP" altLang="en-US" dirty="0" smtClean="0"/>
              <a:t>　（せっかくの低温＋電力の問題</a:t>
            </a:r>
            <a:r>
              <a:rPr lang="ja-JP" altLang="en-US" dirty="0"/>
              <a:t>）　</a:t>
            </a:r>
            <a:r>
              <a:rPr lang="ja-JP" altLang="en-US" dirty="0" smtClean="0"/>
              <a:t>　</a:t>
            </a:r>
            <a:endParaRPr kumimoji="1" lang="en-US" altLang="ja-JP" dirty="0" smtClean="0"/>
          </a:p>
          <a:p>
            <a:r>
              <a:rPr lang="ja-JP" altLang="en-US" dirty="0" smtClean="0"/>
              <a:t>・保温する場合は熱の管理が重要</a:t>
            </a:r>
            <a:endParaRPr kumimoji="1" lang="en-US" altLang="ja-JP" dirty="0" smtClean="0"/>
          </a:p>
        </p:txBody>
      </p:sp>
      <p:sp>
        <p:nvSpPr>
          <p:cNvPr id="9" name="テキスト ボックス 8"/>
          <p:cNvSpPr txBox="1"/>
          <p:nvPr/>
        </p:nvSpPr>
        <p:spPr>
          <a:xfrm>
            <a:off x="634245" y="3668831"/>
            <a:ext cx="3289683" cy="1200329"/>
          </a:xfrm>
          <a:prstGeom prst="rect">
            <a:avLst/>
          </a:prstGeom>
          <a:noFill/>
        </p:spPr>
        <p:txBody>
          <a:bodyPr wrap="none" rtlCol="0">
            <a:spAutoFit/>
          </a:bodyPr>
          <a:lstStyle/>
          <a:p>
            <a:r>
              <a:rPr lang="ja-JP" altLang="en-US" dirty="0" smtClean="0"/>
              <a:t>・</a:t>
            </a:r>
            <a:r>
              <a:rPr lang="en-US" altLang="ja-JP" dirty="0" smtClean="0"/>
              <a:t>FOMBLIN</a:t>
            </a:r>
            <a:r>
              <a:rPr lang="ja-JP" altLang="en-US" dirty="0"/>
              <a:t>　</a:t>
            </a:r>
            <a:r>
              <a:rPr lang="en-US" altLang="ja-JP" dirty="0" smtClean="0"/>
              <a:t>ZLHT</a:t>
            </a:r>
            <a:r>
              <a:rPr lang="ja-JP" altLang="en-US" dirty="0" smtClean="0"/>
              <a:t>グリ</a:t>
            </a:r>
            <a:r>
              <a:rPr lang="ja-JP" altLang="en-US" dirty="0"/>
              <a:t>ー</a:t>
            </a:r>
            <a:r>
              <a:rPr lang="ja-JP" altLang="en-US" dirty="0" smtClean="0"/>
              <a:t>ス</a:t>
            </a:r>
            <a:endParaRPr lang="en-US" altLang="ja-JP" dirty="0" smtClean="0"/>
          </a:p>
          <a:p>
            <a:r>
              <a:rPr kumimoji="1" lang="ja-JP" altLang="en-US" dirty="0" smtClean="0"/>
              <a:t>・テフロン皮膜リード線</a:t>
            </a:r>
            <a:endParaRPr kumimoji="1" lang="en-US" altLang="ja-JP" dirty="0" smtClean="0"/>
          </a:p>
          <a:p>
            <a:r>
              <a:rPr lang="ja-JP" altLang="en-US" dirty="0" smtClean="0"/>
              <a:t>・袋内ケーブル</a:t>
            </a:r>
            <a:endParaRPr lang="en-US" altLang="ja-JP" dirty="0" smtClean="0"/>
          </a:p>
          <a:p>
            <a:r>
              <a:rPr kumimoji="1" lang="ja-JP" altLang="en-US" dirty="0" smtClean="0"/>
              <a:t>・日立製</a:t>
            </a:r>
            <a:r>
              <a:rPr kumimoji="1" lang="en-US" altLang="ja-JP" dirty="0" smtClean="0"/>
              <a:t>HDD(2011</a:t>
            </a:r>
            <a:r>
              <a:rPr kumimoji="1" lang="ja-JP" altLang="en-US" dirty="0" smtClean="0"/>
              <a:t>年</a:t>
            </a:r>
            <a:r>
              <a:rPr kumimoji="1" lang="en-US" altLang="ja-JP" dirty="0" smtClean="0"/>
              <a:t>3</a:t>
            </a:r>
            <a:r>
              <a:rPr kumimoji="1" lang="ja-JP" altLang="en-US" dirty="0" smtClean="0"/>
              <a:t>月に撤退</a:t>
            </a:r>
            <a:r>
              <a:rPr kumimoji="1" lang="en-US" altLang="ja-JP" dirty="0" smtClean="0"/>
              <a:t>)</a:t>
            </a:r>
            <a:endParaRPr kumimoji="1" lang="ja-JP" altLang="en-US" dirty="0"/>
          </a:p>
        </p:txBody>
      </p:sp>
      <p:sp>
        <p:nvSpPr>
          <p:cNvPr id="16" name="テキスト ボックス 15"/>
          <p:cNvSpPr txBox="1"/>
          <p:nvPr/>
        </p:nvSpPr>
        <p:spPr>
          <a:xfrm>
            <a:off x="4318537" y="1858175"/>
            <a:ext cx="3073277" cy="1200329"/>
          </a:xfrm>
          <a:prstGeom prst="rect">
            <a:avLst/>
          </a:prstGeom>
          <a:noFill/>
        </p:spPr>
        <p:txBody>
          <a:bodyPr wrap="none" rtlCol="0">
            <a:spAutoFit/>
          </a:bodyPr>
          <a:lstStyle/>
          <a:p>
            <a:r>
              <a:rPr lang="ja-JP" altLang="en-US" dirty="0" smtClean="0"/>
              <a:t>・液晶パネルの</a:t>
            </a:r>
            <a:r>
              <a:rPr lang="ja-JP" altLang="en-US" dirty="0"/>
              <a:t>凍結</a:t>
            </a:r>
            <a:endParaRPr lang="en-US" altLang="ja-JP" dirty="0" smtClean="0"/>
          </a:p>
          <a:p>
            <a:r>
              <a:rPr kumimoji="1" lang="ja-JP" altLang="en-US" dirty="0" smtClean="0"/>
              <a:t>・動作部の凍結</a:t>
            </a:r>
            <a:endParaRPr kumimoji="1" lang="en-US" altLang="ja-JP" dirty="0" smtClean="0"/>
          </a:p>
          <a:p>
            <a:r>
              <a:rPr lang="ja-JP" altLang="en-US" dirty="0" smtClean="0"/>
              <a:t>・機械部品のクリアランス変化</a:t>
            </a:r>
            <a:endParaRPr lang="en-US" altLang="ja-JP" dirty="0" smtClean="0"/>
          </a:p>
          <a:p>
            <a:r>
              <a:rPr kumimoji="1" lang="ja-JP" altLang="en-US" dirty="0" smtClean="0"/>
              <a:t>・物性の変化</a:t>
            </a:r>
            <a:endParaRPr kumimoji="1" lang="en-US" altLang="ja-JP" dirty="0" smtClean="0"/>
          </a:p>
        </p:txBody>
      </p:sp>
      <p:sp>
        <p:nvSpPr>
          <p:cNvPr id="10" name="正方形/長方形 9"/>
          <p:cNvSpPr/>
          <p:nvPr/>
        </p:nvSpPr>
        <p:spPr>
          <a:xfrm>
            <a:off x="1133907" y="2132856"/>
            <a:ext cx="1722202" cy="646331"/>
          </a:xfrm>
          <a:prstGeom prst="rect">
            <a:avLst/>
          </a:prstGeom>
          <a:ln>
            <a:solidFill>
              <a:schemeClr val="tx1"/>
            </a:solidFill>
          </a:ln>
        </p:spPr>
        <p:txBody>
          <a:bodyPr wrap="square">
            <a:spAutoFit/>
          </a:bodyPr>
          <a:lstStyle/>
          <a:p>
            <a:r>
              <a:rPr lang="ja-JP" altLang="en-US" dirty="0" smtClean="0"/>
              <a:t>最低</a:t>
            </a:r>
            <a:r>
              <a:rPr lang="ja-JP" altLang="en-US" dirty="0"/>
              <a:t>気温 </a:t>
            </a:r>
            <a:r>
              <a:rPr lang="en-US" altLang="ja-JP" dirty="0"/>
              <a:t>-80</a:t>
            </a:r>
            <a:r>
              <a:rPr lang="ja-JP" altLang="en-US" dirty="0"/>
              <a:t>℃</a:t>
            </a:r>
            <a:endParaRPr lang="en-US" altLang="ja-JP" dirty="0"/>
          </a:p>
          <a:p>
            <a:r>
              <a:rPr lang="ja-JP" altLang="en-US" dirty="0" smtClean="0"/>
              <a:t>年</a:t>
            </a:r>
            <a:r>
              <a:rPr lang="ja-JP" altLang="en-US" dirty="0"/>
              <a:t>平均</a:t>
            </a:r>
            <a:r>
              <a:rPr lang="en-US" altLang="ja-JP" dirty="0"/>
              <a:t>-54.4</a:t>
            </a:r>
            <a:r>
              <a:rPr lang="ja-JP" altLang="en-US" dirty="0"/>
              <a:t>℃　</a:t>
            </a:r>
            <a:endParaRPr lang="en-US" altLang="ja-JP" dirty="0"/>
          </a:p>
        </p:txBody>
      </p:sp>
      <p:pic>
        <p:nvPicPr>
          <p:cNvPr id="7170" name="Picture 2" descr="C:\Research\Antarctica\2011_JARE53\Cimg1435.jpg"/>
          <p:cNvPicPr>
            <a:picLocks noChangeAspect="1" noChangeArrowheads="1"/>
          </p:cNvPicPr>
          <p:nvPr/>
        </p:nvPicPr>
        <p:blipFill rotWithShape="1">
          <a:blip r:embed="rId2">
            <a:extLst>
              <a:ext uri="{28A0092B-C50C-407E-A947-70E740481C1C}">
                <a14:useLocalDpi xmlns:a14="http://schemas.microsoft.com/office/drawing/2010/main" val="0"/>
              </a:ext>
            </a:extLst>
          </a:blip>
          <a:srcRect l="44160" t="38561" r="900" b="4795"/>
          <a:stretch/>
        </p:blipFill>
        <p:spPr bwMode="auto">
          <a:xfrm>
            <a:off x="6300192" y="2860550"/>
            <a:ext cx="2411331" cy="186459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539552" y="5180571"/>
            <a:ext cx="3499676" cy="369332"/>
          </a:xfrm>
          <a:prstGeom prst="rect">
            <a:avLst/>
          </a:prstGeom>
          <a:noFill/>
        </p:spPr>
        <p:txBody>
          <a:bodyPr wrap="none" rtlCol="0">
            <a:spAutoFit/>
          </a:bodyPr>
          <a:lstStyle/>
          <a:p>
            <a:r>
              <a:rPr lang="ja-JP" altLang="en-US" b="1" dirty="0" smtClean="0"/>
              <a:t>実験によって低温での使用を検証</a:t>
            </a:r>
            <a:endParaRPr kumimoji="1" lang="ja-JP" altLang="en-US" b="1" dirty="0"/>
          </a:p>
        </p:txBody>
      </p:sp>
      <p:pic>
        <p:nvPicPr>
          <p:cNvPr id="20" name="Picture 5" descr="IMG_1742"/>
          <p:cNvPicPr>
            <a:picLocks noChangeAspect="1" noChangeArrowheads="1"/>
          </p:cNvPicPr>
          <p:nvPr/>
        </p:nvPicPr>
        <p:blipFill>
          <a:blip r:embed="rId3" cstate="print"/>
          <a:srcRect l="10526" b="14030"/>
          <a:stretch>
            <a:fillRect/>
          </a:stretch>
        </p:blipFill>
        <p:spPr bwMode="auto">
          <a:xfrm>
            <a:off x="4718484" y="4348766"/>
            <a:ext cx="2635043" cy="1899443"/>
          </a:xfrm>
          <a:prstGeom prst="rect">
            <a:avLst/>
          </a:prstGeom>
          <a:noFill/>
          <a:effectLst>
            <a:outerShdw blurRad="50800" dist="38100" dir="2700000" algn="tl" rotWithShape="0">
              <a:prstClr val="black">
                <a:alpha val="40000"/>
              </a:prstClr>
            </a:outerShdw>
          </a:effectLst>
        </p:spPr>
      </p:pic>
      <p:sp>
        <p:nvSpPr>
          <p:cNvPr id="21" name="正方形/長方形 20"/>
          <p:cNvSpPr/>
          <p:nvPr/>
        </p:nvSpPr>
        <p:spPr>
          <a:xfrm>
            <a:off x="6426647" y="5517232"/>
            <a:ext cx="2428892" cy="646331"/>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square">
            <a:spAutoFit/>
          </a:bodyPr>
          <a:lstStyle/>
          <a:p>
            <a:pPr>
              <a:buFontTx/>
              <a:buNone/>
            </a:pPr>
            <a:r>
              <a:rPr lang="ja-JP" altLang="en-US" sz="1200" dirty="0" smtClean="0">
                <a:solidFill>
                  <a:schemeClr val="tx1"/>
                </a:solidFill>
              </a:rPr>
              <a:t>・日本フリーザー</a:t>
            </a:r>
            <a:r>
              <a:rPr lang="en-US" altLang="ja-JP" sz="1200" dirty="0" smtClean="0">
                <a:solidFill>
                  <a:schemeClr val="tx1"/>
                </a:solidFill>
              </a:rPr>
              <a:t> CLN-70C </a:t>
            </a:r>
            <a:r>
              <a:rPr lang="ja-JP" altLang="en-US" sz="1200" dirty="0" smtClean="0">
                <a:solidFill>
                  <a:schemeClr val="tx1"/>
                </a:solidFill>
              </a:rPr>
              <a:t>冷凍庫</a:t>
            </a:r>
          </a:p>
          <a:p>
            <a:pPr>
              <a:buFontTx/>
              <a:buNone/>
            </a:pPr>
            <a:r>
              <a:rPr lang="ja-JP" altLang="en-US" sz="1200" dirty="0" smtClean="0">
                <a:solidFill>
                  <a:schemeClr val="tx1"/>
                </a:solidFill>
              </a:rPr>
              <a:t>・</a:t>
            </a:r>
            <a:r>
              <a:rPr lang="en-US" altLang="ja-JP" sz="1200" dirty="0" smtClean="0">
                <a:solidFill>
                  <a:schemeClr val="tx1"/>
                </a:solidFill>
              </a:rPr>
              <a:t>KEYENCE NR-1000 </a:t>
            </a:r>
            <a:r>
              <a:rPr lang="ja-JP" altLang="en-US" sz="1200" dirty="0" smtClean="0">
                <a:solidFill>
                  <a:schemeClr val="tx1"/>
                </a:solidFill>
              </a:rPr>
              <a:t>データロガー</a:t>
            </a:r>
            <a:endParaRPr lang="en-US" altLang="ja-JP" sz="1200" dirty="0" smtClean="0">
              <a:solidFill>
                <a:schemeClr val="tx1"/>
              </a:solidFill>
            </a:endParaRPr>
          </a:p>
          <a:p>
            <a:pPr>
              <a:buFontTx/>
              <a:buNone/>
            </a:pPr>
            <a:r>
              <a:rPr lang="ja-JP" altLang="en-US" sz="1200" dirty="0" smtClean="0">
                <a:solidFill>
                  <a:schemeClr val="tx1"/>
                </a:solidFill>
              </a:rPr>
              <a:t>・白金温度計</a:t>
            </a:r>
            <a:endParaRPr lang="ja-JP" altLang="en-US" sz="1200" dirty="0">
              <a:solidFill>
                <a:schemeClr val="tx1"/>
              </a:solidFill>
            </a:endParaRPr>
          </a:p>
        </p:txBody>
      </p:sp>
      <p:pic>
        <p:nvPicPr>
          <p:cNvPr id="23" name="Picture 2" descr="D:\M2\20091109修論中間発表\5019002.JPG"/>
          <p:cNvPicPr>
            <a:picLocks noChangeAspect="1" noChangeArrowheads="1"/>
          </p:cNvPicPr>
          <p:nvPr/>
        </p:nvPicPr>
        <p:blipFill>
          <a:blip r:embed="rId4" cstate="print"/>
          <a:srcRect/>
          <a:stretch>
            <a:fillRect/>
          </a:stretch>
        </p:blipFill>
        <p:spPr bwMode="auto">
          <a:xfrm>
            <a:off x="3404800" y="3189284"/>
            <a:ext cx="1887280" cy="1319836"/>
          </a:xfrm>
          <a:prstGeom prst="rect">
            <a:avLst/>
          </a:prstGeom>
          <a:noFill/>
          <a:ln>
            <a:noFill/>
          </a:ln>
          <a:effectLst/>
        </p:spPr>
      </p:pic>
      <p:sp>
        <p:nvSpPr>
          <p:cNvPr id="25" name="正方形/長方形 24"/>
          <p:cNvSpPr/>
          <p:nvPr/>
        </p:nvSpPr>
        <p:spPr>
          <a:xfrm>
            <a:off x="3478763" y="3203614"/>
            <a:ext cx="1813317" cy="276999"/>
          </a:xfrm>
          <a:prstGeom prst="rect">
            <a:avLst/>
          </a:prstGeom>
        </p:spPr>
        <p:txBody>
          <a:bodyPr wrap="none">
            <a:spAutoFit/>
          </a:bodyPr>
          <a:lstStyle/>
          <a:p>
            <a:r>
              <a:rPr lang="ja-JP" altLang="en-US" sz="1200" dirty="0" smtClean="0"/>
              <a:t>ソルベイソレクシス</a:t>
            </a:r>
            <a:r>
              <a:rPr lang="en-US" altLang="ja-JP" sz="1200" dirty="0" smtClean="0"/>
              <a:t>(</a:t>
            </a:r>
            <a:r>
              <a:rPr lang="ja-JP" altLang="en-US" sz="1200" dirty="0" smtClean="0"/>
              <a:t>株</a:t>
            </a:r>
            <a:r>
              <a:rPr lang="en-US" altLang="ja-JP" sz="1200" dirty="0" smtClean="0"/>
              <a:t>)HP</a:t>
            </a:r>
            <a:endParaRPr lang="ja-JP" altLang="en-US" sz="1200" dirty="0"/>
          </a:p>
        </p:txBody>
      </p:sp>
    </p:spTree>
    <p:extLst>
      <p:ext uri="{BB962C8B-B14F-4D97-AF65-F5344CB8AC3E}">
        <p14:creationId xmlns:p14="http://schemas.microsoft.com/office/powerpoint/2010/main" val="142097754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3"/>
          <p:cNvSpPr>
            <a:spLocks noChangeArrowheads="1"/>
          </p:cNvSpPr>
          <p:nvPr/>
        </p:nvSpPr>
        <p:spPr bwMode="auto">
          <a:xfrm>
            <a:off x="4355976" y="2276872"/>
            <a:ext cx="4401495" cy="15696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00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2400" dirty="0" smtClean="0"/>
              <a:t>・南緯</a:t>
            </a:r>
            <a:r>
              <a:rPr lang="en-US" altLang="ja-JP" sz="2400" dirty="0" smtClean="0"/>
              <a:t>77</a:t>
            </a:r>
            <a:r>
              <a:rPr lang="en-US" altLang="ja-JP" sz="2400" baseline="30000" dirty="0" smtClean="0"/>
              <a:t>O</a:t>
            </a:r>
            <a:r>
              <a:rPr lang="en-US" altLang="ja-JP" sz="2400" dirty="0" smtClean="0"/>
              <a:t>19’</a:t>
            </a:r>
            <a:r>
              <a:rPr lang="ja-JP" altLang="en-US" sz="2400" dirty="0" err="1" smtClean="0"/>
              <a:t>、</a:t>
            </a:r>
            <a:r>
              <a:rPr lang="ja-JP" altLang="en-US" sz="2400" dirty="0" smtClean="0"/>
              <a:t>東経</a:t>
            </a:r>
            <a:r>
              <a:rPr lang="en-US" altLang="ja-JP" sz="2400" dirty="0" smtClean="0"/>
              <a:t>39</a:t>
            </a:r>
            <a:r>
              <a:rPr lang="en-US" altLang="ja-JP" sz="2400" baseline="30000" dirty="0" smtClean="0"/>
              <a:t>O</a:t>
            </a:r>
            <a:r>
              <a:rPr lang="en-US" altLang="ja-JP" sz="2400" dirty="0" smtClean="0"/>
              <a:t>42’</a:t>
            </a:r>
          </a:p>
          <a:p>
            <a:r>
              <a:rPr lang="ja-JP" altLang="en-US" sz="2400" dirty="0" smtClean="0"/>
              <a:t>・標高</a:t>
            </a:r>
            <a:r>
              <a:rPr lang="en-US" altLang="ja-JP" sz="2400" dirty="0" smtClean="0"/>
              <a:t>3,810m</a:t>
            </a:r>
            <a:r>
              <a:rPr lang="ja-JP" altLang="en-US" sz="2400" dirty="0" smtClean="0"/>
              <a:t>（</a:t>
            </a:r>
            <a:r>
              <a:rPr lang="en-US" altLang="ja-JP" sz="2400" dirty="0" smtClean="0"/>
              <a:t>0.6</a:t>
            </a:r>
            <a:r>
              <a:rPr lang="ja-JP" altLang="en-US" sz="2400" dirty="0" smtClean="0"/>
              <a:t>気圧</a:t>
            </a:r>
            <a:r>
              <a:rPr lang="ja-JP" altLang="en-US" sz="2400" dirty="0"/>
              <a:t>）</a:t>
            </a:r>
            <a:endParaRPr lang="en-US" altLang="ja-JP" sz="2400" dirty="0" smtClean="0"/>
          </a:p>
          <a:p>
            <a:r>
              <a:rPr lang="ja-JP" altLang="en-US" sz="2400" dirty="0" smtClean="0"/>
              <a:t>・氷</a:t>
            </a:r>
            <a:r>
              <a:rPr lang="ja-JP" altLang="en-US" sz="2400" dirty="0"/>
              <a:t>床のなだらかな円頂丘</a:t>
            </a:r>
            <a:endParaRPr lang="en-US" altLang="ja-JP" sz="2400" dirty="0"/>
          </a:p>
          <a:p>
            <a:r>
              <a:rPr lang="ja-JP" altLang="en-US" sz="2400" dirty="0" smtClean="0"/>
              <a:t>・見渡す</a:t>
            </a:r>
            <a:r>
              <a:rPr lang="ja-JP" altLang="en-US" sz="2400" dirty="0"/>
              <a:t>限りのなだらかな</a:t>
            </a:r>
            <a:r>
              <a:rPr lang="ja-JP" altLang="en-US" sz="2400" dirty="0" smtClean="0"/>
              <a:t>雪原</a:t>
            </a:r>
            <a:endParaRPr lang="en-US" altLang="ja-JP" sz="2400" dirty="0"/>
          </a:p>
        </p:txBody>
      </p:sp>
      <p:sp>
        <p:nvSpPr>
          <p:cNvPr id="9" name="テキスト ボックス 8"/>
          <p:cNvSpPr txBox="1"/>
          <p:nvPr/>
        </p:nvSpPr>
        <p:spPr>
          <a:xfrm>
            <a:off x="411427" y="1268760"/>
            <a:ext cx="8208912" cy="830997"/>
          </a:xfrm>
          <a:prstGeom prst="rect">
            <a:avLst/>
          </a:prstGeom>
          <a:noFill/>
        </p:spPr>
        <p:txBody>
          <a:bodyPr wrap="square" rtlCol="0">
            <a:spAutoFit/>
          </a:bodyPr>
          <a:lstStyle/>
          <a:p>
            <a:r>
              <a:rPr lang="ja-JP" altLang="en-US" sz="2400" dirty="0" smtClean="0"/>
              <a:t>南極大陸内陸高原に位置する「ドームふじ基地」は</a:t>
            </a:r>
            <a:r>
              <a:rPr lang="ja-JP" altLang="en-US" sz="2400" b="1" u="sng" dirty="0" smtClean="0">
                <a:solidFill>
                  <a:srgbClr val="FF0000"/>
                </a:solidFill>
              </a:rPr>
              <a:t>地理条件・気象条件の特異性</a:t>
            </a:r>
            <a:r>
              <a:rPr lang="ja-JP" altLang="en-US" sz="2400" dirty="0" smtClean="0"/>
              <a:t>から地球上で最も赤外線観測に適している。</a:t>
            </a:r>
            <a:endParaRPr kumimoji="1" lang="ja-JP" altLang="en-US" sz="2400" dirty="0"/>
          </a:p>
        </p:txBody>
      </p:sp>
      <p:sp>
        <p:nvSpPr>
          <p:cNvPr id="2" name="テキスト ボックス 1"/>
          <p:cNvSpPr txBox="1"/>
          <p:nvPr/>
        </p:nvSpPr>
        <p:spPr>
          <a:xfrm>
            <a:off x="2267744" y="5754742"/>
            <a:ext cx="1842043" cy="338554"/>
          </a:xfrm>
          <a:prstGeom prst="rect">
            <a:avLst/>
          </a:prstGeom>
          <a:noFill/>
        </p:spPr>
        <p:txBody>
          <a:bodyPr wrap="none" rtlCol="0">
            <a:spAutoFit/>
          </a:bodyPr>
          <a:lstStyle/>
          <a:p>
            <a:r>
              <a:rPr kumimoji="1" lang="en-US" altLang="ja-JP" sz="1600" dirty="0" smtClean="0"/>
              <a:t>Murata et al. (2008)</a:t>
            </a:r>
            <a:endParaRPr kumimoji="1" lang="ja-JP" altLang="en-US" sz="1600" dirty="0"/>
          </a:p>
        </p:txBody>
      </p:sp>
      <p:pic>
        <p:nvPicPr>
          <p:cNvPr id="12" name="Picture 2" descr="C:\Research\M2\Master\murata.bmp"/>
          <p:cNvPicPr>
            <a:picLocks noChangeAspect="1" noChangeArrowheads="1"/>
          </p:cNvPicPr>
          <p:nvPr/>
        </p:nvPicPr>
        <p:blipFill rotWithShape="1">
          <a:blip r:embed="rId2">
            <a:extLst>
              <a:ext uri="{28A0092B-C50C-407E-A947-70E740481C1C}">
                <a14:useLocalDpi xmlns:a14="http://schemas.microsoft.com/office/drawing/2010/main" val="0"/>
              </a:ext>
            </a:extLst>
          </a:blip>
          <a:srcRect l="3344" t="6274" r="26044" b="16760"/>
          <a:stretch/>
        </p:blipFill>
        <p:spPr bwMode="auto">
          <a:xfrm>
            <a:off x="467544" y="2557609"/>
            <a:ext cx="3637205" cy="31716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正方形/長方形 14"/>
          <p:cNvSpPr/>
          <p:nvPr/>
        </p:nvSpPr>
        <p:spPr>
          <a:xfrm>
            <a:off x="4355976" y="4586352"/>
            <a:ext cx="4401495" cy="1938992"/>
          </a:xfrm>
          <a:prstGeom prst="rect">
            <a:avLst/>
          </a:prstGeom>
          <a:ln>
            <a:solidFill>
              <a:schemeClr val="tx1"/>
            </a:solidFill>
          </a:ln>
        </p:spPr>
        <p:txBody>
          <a:bodyPr wrap="square">
            <a:spAutoFit/>
          </a:bodyPr>
          <a:lstStyle/>
          <a:p>
            <a:r>
              <a:rPr lang="ja-JP" altLang="en-US" sz="2400" dirty="0" smtClean="0"/>
              <a:t>・平均 </a:t>
            </a:r>
            <a:r>
              <a:rPr lang="en-US" altLang="ja-JP" sz="2400" dirty="0" smtClean="0"/>
              <a:t>-54.4 </a:t>
            </a:r>
            <a:r>
              <a:rPr lang="en-US" altLang="ja-JP" sz="2400" baseline="30000" dirty="0" smtClean="0"/>
              <a:t>O</a:t>
            </a:r>
            <a:r>
              <a:rPr lang="en-US" altLang="ja-JP" sz="2400" dirty="0" smtClean="0"/>
              <a:t>C</a:t>
            </a:r>
            <a:r>
              <a:rPr lang="ja-JP" altLang="en-US" sz="2400" dirty="0"/>
              <a:t>（</a:t>
            </a:r>
            <a:r>
              <a:rPr lang="ja-JP" altLang="en-US" sz="2400" dirty="0" smtClean="0"/>
              <a:t>最低 </a:t>
            </a:r>
            <a:r>
              <a:rPr lang="en-US" altLang="ja-JP" sz="2400" dirty="0" smtClean="0"/>
              <a:t>-79.7 </a:t>
            </a:r>
            <a:r>
              <a:rPr lang="en-US" altLang="ja-JP" sz="2400" baseline="30000" dirty="0" smtClean="0"/>
              <a:t>O</a:t>
            </a:r>
            <a:r>
              <a:rPr lang="en-US" altLang="ja-JP" sz="2400" dirty="0" smtClean="0"/>
              <a:t>C</a:t>
            </a:r>
            <a:r>
              <a:rPr lang="ja-JP" altLang="en-US" sz="2400" dirty="0" smtClean="0"/>
              <a:t>）</a:t>
            </a:r>
            <a:endParaRPr lang="en-US" altLang="ja-JP" sz="2400" dirty="0" smtClean="0"/>
          </a:p>
          <a:p>
            <a:r>
              <a:rPr lang="ja-JP" altLang="en-US" sz="2400" dirty="0" smtClean="0"/>
              <a:t>・冬期</a:t>
            </a:r>
            <a:r>
              <a:rPr lang="en-US" altLang="ja-JP" sz="2400" dirty="0" smtClean="0"/>
              <a:t>PWV</a:t>
            </a:r>
            <a:r>
              <a:rPr lang="ja-JP" altLang="en-US" sz="2400" dirty="0" smtClean="0"/>
              <a:t> </a:t>
            </a:r>
            <a:r>
              <a:rPr lang="en-US" altLang="ja-JP" sz="2400" dirty="0" smtClean="0"/>
              <a:t>0.16mm</a:t>
            </a:r>
          </a:p>
          <a:p>
            <a:r>
              <a:rPr lang="ja-JP" altLang="en-US" sz="2400" dirty="0"/>
              <a:t>・</a:t>
            </a:r>
            <a:r>
              <a:rPr lang="ja-JP" altLang="en-US" sz="2400" dirty="0" smtClean="0"/>
              <a:t>快晴率 </a:t>
            </a:r>
            <a:r>
              <a:rPr lang="en-US" altLang="ja-JP" sz="2400" dirty="0" smtClean="0"/>
              <a:t>68%</a:t>
            </a:r>
          </a:p>
          <a:p>
            <a:r>
              <a:rPr lang="ja-JP" altLang="en-US" sz="2400" dirty="0" smtClean="0"/>
              <a:t>・平均風速 </a:t>
            </a:r>
            <a:r>
              <a:rPr lang="en-US" altLang="ja-JP" sz="2400" dirty="0" smtClean="0"/>
              <a:t>5.8m/s</a:t>
            </a:r>
            <a:endParaRPr lang="en-US" altLang="ja-JP" sz="2400" dirty="0"/>
          </a:p>
          <a:p>
            <a:r>
              <a:rPr lang="ja-JP" altLang="en-US" sz="2400" dirty="0" smtClean="0"/>
              <a:t>・連続 </a:t>
            </a:r>
            <a:r>
              <a:rPr lang="en-US" altLang="ja-JP" sz="2400" dirty="0" smtClean="0"/>
              <a:t>2,400</a:t>
            </a:r>
            <a:r>
              <a:rPr lang="ja-JP" altLang="en-US" sz="2400" dirty="0" smtClean="0"/>
              <a:t>時間の「極夜」</a:t>
            </a:r>
            <a:endParaRPr lang="en-US" altLang="ja-JP" sz="2400" dirty="0"/>
          </a:p>
        </p:txBody>
      </p:sp>
      <p:sp>
        <p:nvSpPr>
          <p:cNvPr id="16" name="テキスト ボックス 15"/>
          <p:cNvSpPr txBox="1"/>
          <p:nvPr/>
        </p:nvSpPr>
        <p:spPr>
          <a:xfrm>
            <a:off x="172885" y="6258798"/>
            <a:ext cx="4123454" cy="338554"/>
          </a:xfrm>
          <a:prstGeom prst="rect">
            <a:avLst/>
          </a:prstGeom>
          <a:noFill/>
        </p:spPr>
        <p:txBody>
          <a:bodyPr wrap="square" rtlCol="0">
            <a:spAutoFit/>
          </a:bodyPr>
          <a:lstStyle/>
          <a:p>
            <a:pPr algn="r"/>
            <a:r>
              <a:rPr kumimoji="1" lang="en-US" altLang="ja-JP" sz="1600" dirty="0" smtClean="0"/>
              <a:t>Yamanouchi et al. (2003); Saunders et al. </a:t>
            </a:r>
            <a:r>
              <a:rPr lang="en-US" altLang="ja-JP" sz="1600" dirty="0" smtClean="0"/>
              <a:t>(2009)</a:t>
            </a:r>
            <a:endParaRPr kumimoji="1" lang="ja-JP" altLang="en-US" sz="1600" dirty="0"/>
          </a:p>
        </p:txBody>
      </p:sp>
      <p:sp>
        <p:nvSpPr>
          <p:cNvPr id="5" name="下矢印 4"/>
          <p:cNvSpPr/>
          <p:nvPr/>
        </p:nvSpPr>
        <p:spPr>
          <a:xfrm>
            <a:off x="5944655" y="3977943"/>
            <a:ext cx="1224136" cy="531177"/>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タイトル 1"/>
          <p:cNvSpPr>
            <a:spLocks noGrp="1"/>
          </p:cNvSpPr>
          <p:nvPr>
            <p:ph type="title"/>
          </p:nvPr>
        </p:nvSpPr>
        <p:spPr>
          <a:xfrm>
            <a:off x="179512" y="188640"/>
            <a:ext cx="8784976" cy="1143000"/>
          </a:xfrm>
        </p:spPr>
        <p:txBody>
          <a:bodyPr>
            <a:normAutofit/>
          </a:bodyPr>
          <a:lstStyle/>
          <a:p>
            <a:pPr algn="l" defTabSz="4176713"/>
            <a:r>
              <a:rPr lang="en-US" altLang="ja-JP" sz="4000" b="1" dirty="0" smtClean="0"/>
              <a:t>1.1 </a:t>
            </a:r>
            <a:r>
              <a:rPr lang="ja-JP" altLang="en-US" sz="4000" b="1" dirty="0" smtClean="0">
                <a:latin typeface="ＭＳ Ｐゴシック" charset="-128"/>
              </a:rPr>
              <a:t>ドーム</a:t>
            </a:r>
            <a:r>
              <a:rPr lang="ja-JP" altLang="en-US" sz="4000" b="1" dirty="0">
                <a:latin typeface="ＭＳ Ｐゴシック" charset="-128"/>
              </a:rPr>
              <a:t>ふじ</a:t>
            </a:r>
            <a:r>
              <a:rPr lang="ja-JP" altLang="en-US" sz="4000" b="1" dirty="0" smtClean="0">
                <a:latin typeface="ＭＳ Ｐゴシック" charset="-128"/>
              </a:rPr>
              <a:t>基地</a:t>
            </a:r>
            <a:endParaRPr lang="ja-JP" altLang="en-US" sz="4000" b="1" dirty="0">
              <a:latin typeface="ＭＳ Ｐゴシック" charset="-128"/>
            </a:endParaRPr>
          </a:p>
        </p:txBody>
      </p:sp>
    </p:spTree>
    <p:extLst>
      <p:ext uri="{BB962C8B-B14F-4D97-AF65-F5344CB8AC3E}">
        <p14:creationId xmlns:p14="http://schemas.microsoft.com/office/powerpoint/2010/main" val="74577476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 y="0"/>
            <a:ext cx="9144000" cy="1080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3600" dirty="0">
                <a:latin typeface="+mn-ea"/>
              </a:rPr>
              <a:t>　</a:t>
            </a:r>
            <a:r>
              <a:rPr lang="ja-JP" altLang="en-US" sz="3600" dirty="0" smtClean="0">
                <a:latin typeface="+mn-ea"/>
              </a:rPr>
              <a:t>　</a:t>
            </a:r>
            <a:r>
              <a:rPr lang="en-US" altLang="ja-JP" sz="3600" dirty="0" smtClean="0">
                <a:latin typeface="+mn-ea"/>
              </a:rPr>
              <a:t>2.6 </a:t>
            </a:r>
            <a:r>
              <a:rPr lang="ja-JP" altLang="en-US" sz="3600" dirty="0" smtClean="0">
                <a:latin typeface="+mn-ea"/>
              </a:rPr>
              <a:t>結露</a:t>
            </a:r>
            <a:endParaRPr lang="en-US" altLang="ja-JP" sz="3600" dirty="0" smtClean="0">
              <a:latin typeface="+mn-ea"/>
            </a:endParaRPr>
          </a:p>
        </p:txBody>
      </p:sp>
      <p:sp>
        <p:nvSpPr>
          <p:cNvPr id="4" name="正方形/長方形 3"/>
          <p:cNvSpPr/>
          <p:nvPr/>
        </p:nvSpPr>
        <p:spPr>
          <a:xfrm>
            <a:off x="415094" y="1412776"/>
            <a:ext cx="4025461" cy="369332"/>
          </a:xfrm>
          <a:prstGeom prst="rect">
            <a:avLst/>
          </a:prstGeom>
        </p:spPr>
        <p:txBody>
          <a:bodyPr wrap="none">
            <a:spAutoFit/>
          </a:bodyPr>
          <a:lstStyle/>
          <a:p>
            <a:r>
              <a:rPr lang="en-US" altLang="ja-JP" dirty="0" smtClean="0">
                <a:sym typeface="Wingdings" pitchFamily="2" charset="2"/>
              </a:rPr>
              <a:t> </a:t>
            </a:r>
            <a:r>
              <a:rPr lang="ja-JP" altLang="en-US" dirty="0" smtClean="0"/>
              <a:t>結露対策が冬期観測では重要となる</a:t>
            </a:r>
            <a:endParaRPr lang="en-US" altLang="ja-JP" dirty="0" smtClean="0"/>
          </a:p>
        </p:txBody>
      </p:sp>
      <p:pic>
        <p:nvPicPr>
          <p:cNvPr id="13" name="Picture 6" descr="dDSC_5910"/>
          <p:cNvPicPr>
            <a:picLocks noChangeAspect="1" noChangeArrowheads="1"/>
          </p:cNvPicPr>
          <p:nvPr/>
        </p:nvPicPr>
        <p:blipFill>
          <a:blip r:embed="rId2" cstate="print"/>
          <a:srcRect/>
          <a:stretch>
            <a:fillRect/>
          </a:stretch>
        </p:blipFill>
        <p:spPr bwMode="auto">
          <a:xfrm>
            <a:off x="4716016" y="1246191"/>
            <a:ext cx="3857232" cy="2696474"/>
          </a:xfrm>
          <a:prstGeom prst="rect">
            <a:avLst/>
          </a:prstGeom>
          <a:noFill/>
        </p:spPr>
      </p:pic>
      <p:sp>
        <p:nvSpPr>
          <p:cNvPr id="16" name="Text Box 11"/>
          <p:cNvSpPr txBox="1">
            <a:spLocks noChangeArrowheads="1"/>
          </p:cNvSpPr>
          <p:nvPr/>
        </p:nvSpPr>
        <p:spPr bwMode="auto">
          <a:xfrm>
            <a:off x="4770801" y="3293773"/>
            <a:ext cx="1072922" cy="646331"/>
          </a:xfrm>
          <a:prstGeom prst="rect">
            <a:avLst/>
          </a:prstGeom>
          <a:noFill/>
          <a:ln w="9525">
            <a:noFill/>
            <a:miter lim="800000"/>
            <a:headEnd/>
            <a:tailEnd/>
          </a:ln>
          <a:effectLst/>
        </p:spPr>
        <p:txBody>
          <a:bodyPr wrap="none">
            <a:spAutoFit/>
          </a:bodyPr>
          <a:lstStyle/>
          <a:p>
            <a:r>
              <a:rPr lang="en-US" altLang="ja-JP" dirty="0">
                <a:solidFill>
                  <a:schemeClr val="bg1"/>
                </a:solidFill>
              </a:rPr>
              <a:t>Dome </a:t>
            </a:r>
            <a:r>
              <a:rPr lang="en-US" altLang="ja-JP" dirty="0" smtClean="0">
                <a:solidFill>
                  <a:schemeClr val="bg1"/>
                </a:solidFill>
              </a:rPr>
              <a:t>C</a:t>
            </a:r>
          </a:p>
          <a:p>
            <a:r>
              <a:rPr lang="en-US" altLang="ja-JP" dirty="0" smtClean="0">
                <a:solidFill>
                  <a:schemeClr val="bg1"/>
                </a:solidFill>
              </a:rPr>
              <a:t> </a:t>
            </a:r>
            <a:r>
              <a:rPr lang="en-US" altLang="ja-JP" dirty="0">
                <a:solidFill>
                  <a:schemeClr val="bg1"/>
                </a:solidFill>
              </a:rPr>
              <a:t>in winter</a:t>
            </a:r>
          </a:p>
        </p:txBody>
      </p:sp>
      <p:pic>
        <p:nvPicPr>
          <p:cNvPr id="17" name="Picture 3" descr="20110128_030133.JPG"/>
          <p:cNvPicPr>
            <a:picLocks noChangeAspect="1"/>
          </p:cNvPicPr>
          <p:nvPr/>
        </p:nvPicPr>
        <p:blipFill>
          <a:blip r:embed="rId3" cstate="print"/>
          <a:stretch>
            <a:fillRect/>
          </a:stretch>
        </p:blipFill>
        <p:spPr>
          <a:xfrm>
            <a:off x="631821" y="2204015"/>
            <a:ext cx="3508131" cy="2338754"/>
          </a:xfrm>
          <a:prstGeom prst="rect">
            <a:avLst/>
          </a:prstGeom>
        </p:spPr>
      </p:pic>
      <p:cxnSp>
        <p:nvCxnSpPr>
          <p:cNvPr id="6" name="直線矢印コネクタ 5"/>
          <p:cNvCxnSpPr/>
          <p:nvPr/>
        </p:nvCxnSpPr>
        <p:spPr>
          <a:xfrm flipH="1">
            <a:off x="2555776" y="2070140"/>
            <a:ext cx="126014" cy="8266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530518" y="1700808"/>
            <a:ext cx="731162" cy="369332"/>
          </a:xfrm>
          <a:prstGeom prst="rect">
            <a:avLst/>
          </a:prstGeom>
          <a:noFill/>
        </p:spPr>
        <p:txBody>
          <a:bodyPr wrap="none" rtlCol="0">
            <a:spAutoFit/>
          </a:bodyPr>
          <a:lstStyle/>
          <a:p>
            <a:r>
              <a:rPr lang="en-US" altLang="ja-JP" dirty="0" smtClean="0"/>
              <a:t>ITO</a:t>
            </a:r>
            <a:r>
              <a:rPr lang="ja-JP" altLang="en-US" dirty="0"/>
              <a:t>膜</a:t>
            </a:r>
            <a:endParaRPr kumimoji="1" lang="ja-JP" altLang="en-US" dirty="0"/>
          </a:p>
        </p:txBody>
      </p:sp>
      <p:pic>
        <p:nvPicPr>
          <p:cNvPr id="6146" name="Picture 2" descr="C:\Research\D2\2011_09AIRT40主鏡ヒーター\IMG_035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2252" y="4149080"/>
            <a:ext cx="3360125" cy="2520000"/>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p:cNvSpPr txBox="1"/>
          <p:nvPr/>
        </p:nvSpPr>
        <p:spPr>
          <a:xfrm>
            <a:off x="3013886" y="3913623"/>
            <a:ext cx="1080680" cy="553998"/>
          </a:xfrm>
          <a:prstGeom prst="rect">
            <a:avLst/>
          </a:prstGeom>
          <a:noFill/>
        </p:spPr>
        <p:txBody>
          <a:bodyPr wrap="none" rtlCol="0">
            <a:spAutoFit/>
          </a:bodyPr>
          <a:lstStyle/>
          <a:p>
            <a:r>
              <a:rPr kumimoji="1" lang="en-US" altLang="ja-JP" dirty="0" err="1" smtClean="0"/>
              <a:t>TwinCAM</a:t>
            </a:r>
            <a:endParaRPr kumimoji="1" lang="en-US" altLang="ja-JP" dirty="0" smtClean="0"/>
          </a:p>
          <a:p>
            <a:r>
              <a:rPr kumimoji="1" lang="en-US" altLang="ja-JP" sz="1200" dirty="0" smtClean="0"/>
              <a:t> (c)</a:t>
            </a:r>
            <a:r>
              <a:rPr kumimoji="1" lang="en-US" altLang="ja-JP" sz="1200" dirty="0" err="1" smtClean="0"/>
              <a:t>Takato</a:t>
            </a:r>
            <a:endParaRPr kumimoji="1" lang="ja-JP" altLang="en-US" dirty="0"/>
          </a:p>
        </p:txBody>
      </p:sp>
      <p:sp>
        <p:nvSpPr>
          <p:cNvPr id="25" name="テキスト ボックス 24"/>
          <p:cNvSpPr txBox="1"/>
          <p:nvPr/>
        </p:nvSpPr>
        <p:spPr>
          <a:xfrm>
            <a:off x="7802377" y="6022749"/>
            <a:ext cx="1306127" cy="646331"/>
          </a:xfrm>
          <a:prstGeom prst="rect">
            <a:avLst/>
          </a:prstGeom>
          <a:noFill/>
        </p:spPr>
        <p:txBody>
          <a:bodyPr wrap="none" rtlCol="0">
            <a:spAutoFit/>
          </a:bodyPr>
          <a:lstStyle/>
          <a:p>
            <a:r>
              <a:rPr lang="en-US" altLang="ja-JP" dirty="0" smtClean="0"/>
              <a:t>AIRT40</a:t>
            </a:r>
            <a:r>
              <a:rPr lang="ja-JP" altLang="en-US" dirty="0" smtClean="0"/>
              <a:t>主鏡</a:t>
            </a:r>
            <a:endParaRPr lang="en-US" altLang="ja-JP" dirty="0" smtClean="0"/>
          </a:p>
          <a:p>
            <a:r>
              <a:rPr kumimoji="1" lang="ja-JP" altLang="en-US" dirty="0"/>
              <a:t>ヒーター</a:t>
            </a:r>
          </a:p>
        </p:txBody>
      </p:sp>
      <p:sp>
        <p:nvSpPr>
          <p:cNvPr id="21" name="テキスト ボックス 20"/>
          <p:cNvSpPr txBox="1"/>
          <p:nvPr/>
        </p:nvSpPr>
        <p:spPr>
          <a:xfrm>
            <a:off x="463933" y="4695408"/>
            <a:ext cx="3604011" cy="1585049"/>
          </a:xfrm>
          <a:prstGeom prst="rect">
            <a:avLst/>
          </a:prstGeom>
          <a:noFill/>
        </p:spPr>
        <p:txBody>
          <a:bodyPr wrap="square" rtlCol="0">
            <a:spAutoFit/>
          </a:bodyPr>
          <a:lstStyle/>
          <a:p>
            <a:r>
              <a:rPr lang="ja-JP" altLang="en-US" dirty="0" smtClean="0"/>
              <a:t>特有の気象によって</a:t>
            </a:r>
            <a:r>
              <a:rPr lang="en-US" altLang="ja-JP" dirty="0" smtClean="0"/>
              <a:t>-70</a:t>
            </a:r>
            <a:r>
              <a:rPr lang="ja-JP" altLang="en-US" dirty="0" smtClean="0"/>
              <a:t>℃ →  </a:t>
            </a:r>
            <a:r>
              <a:rPr lang="en-US" altLang="ja-JP" dirty="0" smtClean="0"/>
              <a:t>-30</a:t>
            </a:r>
            <a:r>
              <a:rPr lang="ja-JP" altLang="en-US" dirty="0" smtClean="0"/>
              <a:t>℃といった急激な温度変化が生じるらしい。結露対策が重要となる。</a:t>
            </a:r>
            <a:endParaRPr lang="en-US" altLang="ja-JP" dirty="0" smtClean="0"/>
          </a:p>
          <a:p>
            <a:r>
              <a:rPr kumimoji="1" lang="ja-JP" altLang="en-US" sz="400" dirty="0" smtClean="0"/>
              <a:t>　</a:t>
            </a:r>
            <a:endParaRPr kumimoji="1" lang="en-US" altLang="ja-JP" dirty="0" smtClean="0"/>
          </a:p>
          <a:p>
            <a:pPr marL="285750" indent="-285750">
              <a:buFont typeface="Wingdings" pitchFamily="2" charset="2"/>
              <a:buChar char="à"/>
            </a:pPr>
            <a:r>
              <a:rPr lang="ja-JP" altLang="en-US" dirty="0" smtClean="0">
                <a:sym typeface="Wingdings" pitchFamily="2" charset="2"/>
              </a:rPr>
              <a:t>ヒーターによる加熱</a:t>
            </a:r>
            <a:endParaRPr lang="en-US" altLang="ja-JP" dirty="0" smtClean="0">
              <a:sym typeface="Wingdings" pitchFamily="2" charset="2"/>
            </a:endParaRPr>
          </a:p>
          <a:p>
            <a:pPr marL="285750" indent="-285750">
              <a:buFont typeface="Wingdings" pitchFamily="2" charset="2"/>
              <a:buChar char="à"/>
            </a:pPr>
            <a:r>
              <a:rPr kumimoji="1" lang="ja-JP" altLang="en-US" dirty="0" smtClean="0">
                <a:sym typeface="Wingdings" pitchFamily="2" charset="2"/>
              </a:rPr>
              <a:t>ハロゲンランプによる昇華</a:t>
            </a:r>
            <a:endParaRPr kumimoji="1" lang="ja-JP" altLang="en-US" dirty="0"/>
          </a:p>
        </p:txBody>
      </p:sp>
      <p:sp>
        <p:nvSpPr>
          <p:cNvPr id="23" name="正方形/長方形 22"/>
          <p:cNvSpPr/>
          <p:nvPr/>
        </p:nvSpPr>
        <p:spPr>
          <a:xfrm>
            <a:off x="1029043" y="6203264"/>
            <a:ext cx="2797561" cy="369332"/>
          </a:xfrm>
          <a:prstGeom prst="rect">
            <a:avLst/>
          </a:prstGeom>
        </p:spPr>
        <p:txBody>
          <a:bodyPr wrap="none">
            <a:spAutoFit/>
          </a:bodyPr>
          <a:lstStyle/>
          <a:p>
            <a:r>
              <a:rPr lang="ja-JP" altLang="en-US" dirty="0" smtClean="0">
                <a:solidFill>
                  <a:srgbClr val="FF0000"/>
                </a:solidFill>
              </a:rPr>
              <a:t>宇宙望遠鏡にはない難しさ</a:t>
            </a:r>
            <a:endParaRPr lang="ja-JP" altLang="en-US" dirty="0">
              <a:solidFill>
                <a:srgbClr val="FF0000"/>
              </a:solidFill>
            </a:endParaRPr>
          </a:p>
        </p:txBody>
      </p:sp>
    </p:spTree>
    <p:extLst>
      <p:ext uri="{BB962C8B-B14F-4D97-AF65-F5344CB8AC3E}">
        <p14:creationId xmlns:p14="http://schemas.microsoft.com/office/powerpoint/2010/main" val="4146833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p:cNvSpPr txBox="1"/>
          <p:nvPr/>
        </p:nvSpPr>
        <p:spPr>
          <a:xfrm>
            <a:off x="323528" y="1268760"/>
            <a:ext cx="8424936" cy="461665"/>
          </a:xfrm>
          <a:prstGeom prst="rect">
            <a:avLst/>
          </a:prstGeom>
          <a:noFill/>
        </p:spPr>
        <p:txBody>
          <a:bodyPr wrap="square" rtlCol="0">
            <a:spAutoFit/>
          </a:bodyPr>
          <a:lstStyle/>
          <a:p>
            <a:r>
              <a:rPr kumimoji="1" lang="ja-JP" altLang="en-US" sz="2400" dirty="0" smtClean="0"/>
              <a:t>ドームふじ</a:t>
            </a:r>
            <a:r>
              <a:rPr lang="ja-JP" altLang="en-US" sz="2400" dirty="0"/>
              <a:t>で</a:t>
            </a:r>
            <a:r>
              <a:rPr lang="ja-JP" altLang="en-US" sz="2400" dirty="0" smtClean="0"/>
              <a:t>は極夜の時期に</a:t>
            </a:r>
            <a:r>
              <a:rPr kumimoji="1" lang="ja-JP" altLang="en-US" sz="2400" dirty="0" smtClean="0"/>
              <a:t>連続</a:t>
            </a:r>
            <a:r>
              <a:rPr kumimoji="1" lang="en-US" altLang="ja-JP" sz="2400" dirty="0" smtClean="0"/>
              <a:t>2,400</a:t>
            </a:r>
            <a:r>
              <a:rPr kumimoji="1" lang="ja-JP" altLang="en-US" sz="2400" dirty="0" smtClean="0"/>
              <a:t>時間にわたって夜が続く。</a:t>
            </a:r>
            <a:endParaRPr kumimoji="1" lang="en-US" altLang="ja-JP" sz="2400" dirty="0" smtClean="0"/>
          </a:p>
        </p:txBody>
      </p:sp>
      <p:sp>
        <p:nvSpPr>
          <p:cNvPr id="8" name="テキスト ボックス 7"/>
          <p:cNvSpPr txBox="1"/>
          <p:nvPr/>
        </p:nvSpPr>
        <p:spPr>
          <a:xfrm>
            <a:off x="426029" y="5877272"/>
            <a:ext cx="8322435" cy="830997"/>
          </a:xfrm>
          <a:prstGeom prst="rect">
            <a:avLst/>
          </a:prstGeom>
          <a:noFill/>
          <a:ln>
            <a:solidFill>
              <a:schemeClr val="tx1"/>
            </a:solidFill>
          </a:ln>
        </p:spPr>
        <p:txBody>
          <a:bodyPr wrap="square" rtlCol="0">
            <a:spAutoFit/>
          </a:bodyPr>
          <a:lstStyle/>
          <a:p>
            <a:r>
              <a:rPr lang="ja-JP" altLang="en-US" sz="2400" dirty="0"/>
              <a:t>変光天体、太陽系外惑星、超新星爆発、ガンマ線</a:t>
            </a:r>
            <a:r>
              <a:rPr lang="ja-JP" altLang="en-US" sz="2400" dirty="0" smtClean="0"/>
              <a:t>バースト等の時間</a:t>
            </a:r>
            <a:r>
              <a:rPr lang="ja-JP" altLang="en-US" sz="2400" dirty="0"/>
              <a:t>変化が重要となる観測に</a:t>
            </a:r>
            <a:r>
              <a:rPr lang="ja-JP" altLang="en-US" sz="2400" dirty="0" smtClean="0"/>
              <a:t>対して有利な観測地と言える。</a:t>
            </a:r>
            <a:endParaRPr lang="en-US" altLang="ja-JP" sz="2400" dirty="0"/>
          </a:p>
        </p:txBody>
      </p:sp>
      <p:sp>
        <p:nvSpPr>
          <p:cNvPr id="9" name="タイトル 1"/>
          <p:cNvSpPr>
            <a:spLocks noGrp="1"/>
          </p:cNvSpPr>
          <p:nvPr>
            <p:ph type="title"/>
          </p:nvPr>
        </p:nvSpPr>
        <p:spPr>
          <a:xfrm>
            <a:off x="179512" y="188640"/>
            <a:ext cx="8784976" cy="1143000"/>
          </a:xfrm>
        </p:spPr>
        <p:txBody>
          <a:bodyPr>
            <a:normAutofit/>
          </a:bodyPr>
          <a:lstStyle/>
          <a:p>
            <a:pPr algn="l" defTabSz="4176713"/>
            <a:r>
              <a:rPr lang="en-US" altLang="ja-JP" sz="4000" b="1" dirty="0" smtClean="0"/>
              <a:t>1.2 </a:t>
            </a:r>
            <a:r>
              <a:rPr lang="ja-JP" altLang="en-US" sz="4000" b="1" dirty="0" smtClean="0"/>
              <a:t>連続</a:t>
            </a:r>
            <a:r>
              <a:rPr lang="en-US" altLang="ja-JP" sz="4000" b="1" dirty="0" smtClean="0"/>
              <a:t>90</a:t>
            </a:r>
            <a:r>
              <a:rPr lang="ja-JP" altLang="en-US" sz="4000" b="1" dirty="0" smtClean="0"/>
              <a:t>日以上の夜</a:t>
            </a:r>
            <a:endParaRPr lang="ja-JP" altLang="en-US" sz="4000" b="1" dirty="0">
              <a:latin typeface="ＭＳ Ｐゴシック" charset="-128"/>
            </a:endParaRPr>
          </a:p>
        </p:txBody>
      </p:sp>
      <p:sp>
        <p:nvSpPr>
          <p:cNvPr id="10" name="正方形/長方形 9"/>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97" t="33660" r="1716" b="25706"/>
          <a:stretch/>
        </p:blipFill>
        <p:spPr bwMode="auto">
          <a:xfrm>
            <a:off x="0" y="1844824"/>
            <a:ext cx="9144000" cy="2505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1115616" y="4458598"/>
            <a:ext cx="7427161" cy="338554"/>
          </a:xfrm>
          <a:prstGeom prst="rect">
            <a:avLst/>
          </a:prstGeom>
          <a:noFill/>
        </p:spPr>
        <p:txBody>
          <a:bodyPr wrap="none" rtlCol="0">
            <a:spAutoFit/>
          </a:bodyPr>
          <a:lstStyle/>
          <a:p>
            <a:r>
              <a:rPr lang="en-US" altLang="ja-JP" sz="1600" dirty="0" smtClean="0"/>
              <a:t>2013</a:t>
            </a:r>
            <a:r>
              <a:rPr lang="ja-JP" altLang="en-US" sz="1600" dirty="0" smtClean="0"/>
              <a:t>年のドームふじ基地における太陽高度（赤）と月高度（青）。</a:t>
            </a:r>
            <a:r>
              <a:rPr lang="ja-JP" altLang="en-US" sz="1600" dirty="0"/>
              <a:t>（</a:t>
            </a:r>
            <a:r>
              <a:rPr kumimoji="1" lang="en-US" altLang="ja-JP" sz="1600" dirty="0" smtClean="0"/>
              <a:t>Okita et al. in prep.</a:t>
            </a:r>
            <a:r>
              <a:rPr kumimoji="1" lang="ja-JP" altLang="en-US" sz="1600" dirty="0" smtClean="0"/>
              <a:t>）</a:t>
            </a:r>
            <a:endParaRPr kumimoji="1" lang="ja-JP" altLang="en-US" sz="1600" dirty="0"/>
          </a:p>
        </p:txBody>
      </p:sp>
      <p:sp>
        <p:nvSpPr>
          <p:cNvPr id="3" name="テキスト ボックス 2"/>
          <p:cNvSpPr txBox="1"/>
          <p:nvPr/>
        </p:nvSpPr>
        <p:spPr>
          <a:xfrm>
            <a:off x="1149324" y="4887254"/>
            <a:ext cx="6989414" cy="830997"/>
          </a:xfrm>
          <a:prstGeom prst="rect">
            <a:avLst/>
          </a:prstGeom>
          <a:noFill/>
        </p:spPr>
        <p:txBody>
          <a:bodyPr wrap="none" rtlCol="0">
            <a:spAutoFit/>
          </a:bodyPr>
          <a:lstStyle/>
          <a:p>
            <a:r>
              <a:rPr kumimoji="1" lang="ja-JP" altLang="en-US" sz="2400" dirty="0" smtClean="0"/>
              <a:t>・連続観測は北極圏・南極圏に特有の現象</a:t>
            </a:r>
            <a:endParaRPr kumimoji="1" lang="en-US" altLang="ja-JP" sz="2400" dirty="0" smtClean="0"/>
          </a:p>
          <a:p>
            <a:r>
              <a:rPr kumimoji="1" lang="ja-JP" altLang="en-US" sz="2400" dirty="0" smtClean="0"/>
              <a:t>・</a:t>
            </a:r>
            <a:r>
              <a:rPr lang="ja-JP" altLang="en-US" sz="2400" dirty="0"/>
              <a:t>人工</a:t>
            </a:r>
            <a:r>
              <a:rPr lang="ja-JP" altLang="en-US" sz="2400" dirty="0" smtClean="0"/>
              <a:t>衛星（</a:t>
            </a:r>
            <a:r>
              <a:rPr kumimoji="1" lang="ja-JP" altLang="en-US" sz="2400" dirty="0" smtClean="0"/>
              <a:t>地球周回軌道）では連続観測は不可能</a:t>
            </a:r>
            <a:endParaRPr kumimoji="1" lang="ja-JP" altLang="en-US" sz="2400" dirty="0"/>
          </a:p>
        </p:txBody>
      </p:sp>
    </p:spTree>
    <p:extLst>
      <p:ext uri="{BB962C8B-B14F-4D97-AF65-F5344CB8AC3E}">
        <p14:creationId xmlns:p14="http://schemas.microsoft.com/office/powerpoint/2010/main" val="1914231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395536" y="1239143"/>
            <a:ext cx="8324594" cy="461665"/>
          </a:xfrm>
          <a:prstGeom prst="rect">
            <a:avLst/>
          </a:prstGeom>
          <a:noFill/>
        </p:spPr>
        <p:txBody>
          <a:bodyPr wrap="square" rtlCol="0">
            <a:spAutoFit/>
          </a:bodyPr>
          <a:lstStyle/>
          <a:p>
            <a:r>
              <a:rPr kumimoji="1" lang="ja-JP" altLang="en-US" sz="2400" dirty="0" smtClean="0"/>
              <a:t>赤外線での天体観測は「空」が可視光と比べ</a:t>
            </a:r>
            <a:r>
              <a:rPr lang="ja-JP" altLang="en-US" sz="2400" dirty="0"/>
              <a:t>約</a:t>
            </a:r>
            <a:r>
              <a:rPr kumimoji="1" lang="en-US" altLang="ja-JP" sz="2400" dirty="0" smtClean="0"/>
              <a:t>10,000</a:t>
            </a:r>
            <a:r>
              <a:rPr kumimoji="1" lang="ja-JP" altLang="en-US" sz="2400" dirty="0" smtClean="0"/>
              <a:t>倍明るい。</a:t>
            </a:r>
            <a:endParaRPr kumimoji="1" lang="ja-JP" altLang="en-US" sz="2400" dirty="0"/>
          </a:p>
        </p:txBody>
      </p:sp>
      <p:pic>
        <p:nvPicPr>
          <p:cNvPr id="13" name="Picture 3" descr="C:\Research\D2\2011_02学振申請書\ichikawa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844824"/>
            <a:ext cx="4571999" cy="2828896"/>
          </a:xfrm>
          <a:prstGeom prst="rect">
            <a:avLst/>
          </a:prstGeom>
          <a:noFill/>
          <a:extLst>
            <a:ext uri="{909E8E84-426E-40DD-AFC4-6F175D3DCCD1}">
              <a14:hiddenFill xmlns:a14="http://schemas.microsoft.com/office/drawing/2010/main">
                <a:solidFill>
                  <a:srgbClr val="FFFFFF"/>
                </a:solidFill>
              </a14:hiddenFill>
            </a:ext>
          </a:extLst>
        </p:spPr>
      </p:pic>
      <p:sp>
        <p:nvSpPr>
          <p:cNvPr id="14" name="正方形/長方形 13"/>
          <p:cNvSpPr/>
          <p:nvPr/>
        </p:nvSpPr>
        <p:spPr>
          <a:xfrm>
            <a:off x="4067944" y="4686235"/>
            <a:ext cx="5028856" cy="830997"/>
          </a:xfrm>
          <a:prstGeom prst="rect">
            <a:avLst/>
          </a:prstGeom>
        </p:spPr>
        <p:txBody>
          <a:bodyPr wrap="square">
            <a:spAutoFit/>
          </a:bodyPr>
          <a:lstStyle/>
          <a:p>
            <a:pPr algn="just"/>
            <a:r>
              <a:rPr lang="ja-JP" altLang="ja-JP" sz="1600" dirty="0"/>
              <a:t>マウナケア</a:t>
            </a:r>
            <a:r>
              <a:rPr lang="ja-JP" altLang="ja-JP" sz="1600" dirty="0" smtClean="0"/>
              <a:t>山頂</a:t>
            </a:r>
            <a:r>
              <a:rPr lang="ja-JP" altLang="en-US" sz="1600" dirty="0"/>
              <a:t>（</a:t>
            </a:r>
            <a:r>
              <a:rPr lang="ja-JP" altLang="ja-JP" sz="1600" dirty="0" smtClean="0"/>
              <a:t>赤</a:t>
            </a:r>
            <a:r>
              <a:rPr lang="ja-JP" altLang="en-US" sz="1600" dirty="0"/>
              <a:t>）</a:t>
            </a:r>
            <a:r>
              <a:rPr lang="ja-JP" altLang="ja-JP" sz="1600" dirty="0" smtClean="0"/>
              <a:t>と</a:t>
            </a:r>
            <a:r>
              <a:rPr lang="ja-JP" altLang="ja-JP" sz="1600" dirty="0"/>
              <a:t>ドームふじ</a:t>
            </a:r>
            <a:r>
              <a:rPr lang="ja-JP" altLang="ja-JP" sz="1600" dirty="0" smtClean="0"/>
              <a:t>基地</a:t>
            </a:r>
            <a:r>
              <a:rPr lang="ja-JP" altLang="en-US" sz="1600" dirty="0"/>
              <a:t>（</a:t>
            </a:r>
            <a:r>
              <a:rPr lang="ja-JP" altLang="ja-JP" sz="1600" dirty="0" smtClean="0"/>
              <a:t>青</a:t>
            </a:r>
            <a:r>
              <a:rPr lang="ja-JP" altLang="en-US" sz="1600" dirty="0"/>
              <a:t>）</a:t>
            </a:r>
            <a:r>
              <a:rPr lang="ja-JP" altLang="ja-JP" sz="1600" dirty="0" smtClean="0"/>
              <a:t>で</a:t>
            </a:r>
            <a:r>
              <a:rPr lang="ja-JP" altLang="ja-JP" sz="1600" dirty="0"/>
              <a:t>予想</a:t>
            </a:r>
            <a:r>
              <a:rPr lang="ja-JP" altLang="ja-JP" sz="1600" dirty="0" smtClean="0"/>
              <a:t>される</a:t>
            </a:r>
            <a:r>
              <a:rPr lang="ja-JP" altLang="en-US" sz="1600" dirty="0"/>
              <a:t>赤外線</a:t>
            </a:r>
            <a:r>
              <a:rPr lang="ja-JP" altLang="ja-JP" sz="1600" dirty="0" smtClean="0"/>
              <a:t>ノイズのシミュレーション</a:t>
            </a:r>
            <a:r>
              <a:rPr lang="ja-JP" altLang="en-US" sz="1600" dirty="0"/>
              <a:t>（</a:t>
            </a:r>
            <a:r>
              <a:rPr lang="en-US" altLang="ja-JP" sz="1600" dirty="0" smtClean="0"/>
              <a:t>Ichikawa, 2008</a:t>
            </a:r>
            <a:r>
              <a:rPr lang="ja-JP" altLang="en-US" sz="1600" dirty="0" smtClean="0"/>
              <a:t>）。</a:t>
            </a:r>
            <a:r>
              <a:rPr lang="ja-JP" altLang="ja-JP" sz="1600" dirty="0" smtClean="0"/>
              <a:t>横軸</a:t>
            </a:r>
            <a:r>
              <a:rPr lang="ja-JP" altLang="ja-JP" sz="1600" dirty="0"/>
              <a:t>波長</a:t>
            </a:r>
            <a:r>
              <a:rPr lang="en-US" altLang="ja-JP" sz="1600" dirty="0"/>
              <a:t>[</a:t>
            </a:r>
            <a:r>
              <a:rPr lang="ja-JP" altLang="ja-JP" sz="1600" dirty="0"/>
              <a:t>μ</a:t>
            </a:r>
            <a:r>
              <a:rPr lang="en-US" altLang="ja-JP" sz="1600" dirty="0"/>
              <a:t>m]</a:t>
            </a:r>
            <a:r>
              <a:rPr lang="ja-JP" altLang="ja-JP" sz="1600" dirty="0" err="1"/>
              <a:t>、</a:t>
            </a:r>
            <a:r>
              <a:rPr lang="ja-JP" altLang="ja-JP" sz="1600" dirty="0"/>
              <a:t>縦軸は放射強度</a:t>
            </a:r>
            <a:r>
              <a:rPr lang="en-US" altLang="ja-JP" sz="1600" dirty="0"/>
              <a:t>[</a:t>
            </a:r>
            <a:r>
              <a:rPr lang="en-US" altLang="ja-JP" sz="1600" dirty="0" err="1"/>
              <a:t>Jy</a:t>
            </a:r>
            <a:r>
              <a:rPr lang="en-US" altLang="ja-JP" sz="1600" dirty="0"/>
              <a:t>/arcsec</a:t>
            </a:r>
            <a:r>
              <a:rPr lang="en-US" altLang="ja-JP" sz="1600" baseline="30000" dirty="0"/>
              <a:t>2</a:t>
            </a:r>
            <a:r>
              <a:rPr lang="en-US" altLang="ja-JP" sz="1600" dirty="0" smtClean="0"/>
              <a:t>]</a:t>
            </a:r>
            <a:r>
              <a:rPr lang="ja-JP" altLang="en-US" sz="1600" dirty="0" smtClean="0"/>
              <a:t>を表す</a:t>
            </a:r>
            <a:r>
              <a:rPr lang="ja-JP" altLang="ja-JP" sz="1600" dirty="0" smtClean="0"/>
              <a:t>。</a:t>
            </a:r>
            <a:endParaRPr lang="ja-JP" altLang="en-US" sz="1600" dirty="0"/>
          </a:p>
        </p:txBody>
      </p:sp>
      <p:sp>
        <p:nvSpPr>
          <p:cNvPr id="3" name="正方形/長方形 2"/>
          <p:cNvSpPr/>
          <p:nvPr/>
        </p:nvSpPr>
        <p:spPr>
          <a:xfrm>
            <a:off x="467544" y="2084655"/>
            <a:ext cx="3456384" cy="1200329"/>
          </a:xfrm>
          <a:prstGeom prst="rect">
            <a:avLst/>
          </a:prstGeom>
        </p:spPr>
        <p:txBody>
          <a:bodyPr wrap="square">
            <a:spAutoFit/>
          </a:bodyPr>
          <a:lstStyle/>
          <a:p>
            <a:r>
              <a:rPr lang="ja-JP" altLang="en-US" sz="2400" dirty="0" smtClean="0"/>
              <a:t>（</a:t>
            </a:r>
            <a:r>
              <a:rPr lang="en-US" altLang="ja-JP" sz="2400" dirty="0" smtClean="0"/>
              <a:t>1</a:t>
            </a:r>
            <a:r>
              <a:rPr lang="ja-JP" altLang="en-US" sz="2400" dirty="0" smtClean="0"/>
              <a:t>）</a:t>
            </a:r>
            <a:r>
              <a:rPr lang="en-US" altLang="ja-JP" sz="2400" dirty="0" smtClean="0"/>
              <a:t>OH</a:t>
            </a:r>
            <a:r>
              <a:rPr lang="ja-JP" altLang="en-US" sz="2400" dirty="0" smtClean="0"/>
              <a:t>夜光</a:t>
            </a:r>
            <a:endParaRPr lang="en-US" altLang="ja-JP" sz="2400" dirty="0" smtClean="0"/>
          </a:p>
          <a:p>
            <a:r>
              <a:rPr lang="ja-JP" altLang="en-US" sz="2400" dirty="0"/>
              <a:t>（</a:t>
            </a:r>
            <a:r>
              <a:rPr lang="en-US" altLang="ja-JP" sz="2400" dirty="0" smtClean="0"/>
              <a:t>2</a:t>
            </a:r>
            <a:r>
              <a:rPr lang="ja-JP" altLang="en-US" sz="2400" dirty="0"/>
              <a:t>）</a:t>
            </a:r>
            <a:r>
              <a:rPr lang="ja-JP" altLang="en-US" sz="2400" dirty="0" smtClean="0"/>
              <a:t>地球大気</a:t>
            </a:r>
            <a:r>
              <a:rPr lang="ja-JP" altLang="en-US" sz="2400" dirty="0"/>
              <a:t>の熱</a:t>
            </a:r>
            <a:r>
              <a:rPr lang="ja-JP" altLang="en-US" sz="2400" dirty="0" smtClean="0"/>
              <a:t>放射</a:t>
            </a:r>
            <a:endParaRPr lang="en-US" altLang="ja-JP" sz="2400" dirty="0" smtClean="0"/>
          </a:p>
          <a:p>
            <a:r>
              <a:rPr lang="ja-JP" altLang="en-US" sz="2400" dirty="0"/>
              <a:t>（</a:t>
            </a:r>
            <a:r>
              <a:rPr lang="en-US" altLang="ja-JP" sz="2400" dirty="0" smtClean="0"/>
              <a:t>3</a:t>
            </a:r>
            <a:r>
              <a:rPr lang="ja-JP" altLang="en-US" sz="2400" dirty="0"/>
              <a:t>）</a:t>
            </a:r>
            <a:r>
              <a:rPr lang="ja-JP" altLang="en-US" sz="2400" dirty="0" smtClean="0"/>
              <a:t>望遠鏡自身の</a:t>
            </a:r>
            <a:r>
              <a:rPr lang="ja-JP" altLang="en-US" sz="2400" dirty="0"/>
              <a:t>熱放射</a:t>
            </a:r>
          </a:p>
        </p:txBody>
      </p:sp>
      <p:sp>
        <p:nvSpPr>
          <p:cNvPr id="7" name="テキスト ボックス 6"/>
          <p:cNvSpPr txBox="1"/>
          <p:nvPr/>
        </p:nvSpPr>
        <p:spPr>
          <a:xfrm>
            <a:off x="395536" y="3617407"/>
            <a:ext cx="3816424" cy="1200329"/>
          </a:xfrm>
          <a:prstGeom prst="rect">
            <a:avLst/>
          </a:prstGeom>
          <a:noFill/>
        </p:spPr>
        <p:txBody>
          <a:bodyPr wrap="square" rtlCol="0">
            <a:spAutoFit/>
          </a:bodyPr>
          <a:lstStyle/>
          <a:p>
            <a:pPr algn="just"/>
            <a:r>
              <a:rPr kumimoji="1" lang="ja-JP" altLang="en-US" sz="2400" dirty="0" smtClean="0"/>
              <a:t>ドームふじでは冬期に</a:t>
            </a:r>
            <a:r>
              <a:rPr kumimoji="1" lang="en-US" altLang="ja-JP" sz="2400" dirty="0" smtClean="0"/>
              <a:t>-80</a:t>
            </a:r>
            <a:r>
              <a:rPr lang="ja-JP" altLang="en-US" sz="2400" dirty="0" smtClean="0"/>
              <a:t>℃となる。熱放射による影響は地球上で最小</a:t>
            </a:r>
            <a:r>
              <a:rPr lang="ja-JP" altLang="en-US" sz="2400" dirty="0"/>
              <a:t>と</a:t>
            </a:r>
            <a:r>
              <a:rPr lang="ja-JP" altLang="en-US" sz="2400" dirty="0" smtClean="0"/>
              <a:t>なる。</a:t>
            </a:r>
            <a:endParaRPr kumimoji="1" lang="ja-JP" altLang="en-US" sz="2400" dirty="0"/>
          </a:p>
        </p:txBody>
      </p:sp>
      <p:sp>
        <p:nvSpPr>
          <p:cNvPr id="8" name="テキスト ボックス 7"/>
          <p:cNvSpPr txBox="1"/>
          <p:nvPr/>
        </p:nvSpPr>
        <p:spPr>
          <a:xfrm>
            <a:off x="395537" y="5733256"/>
            <a:ext cx="8298714" cy="830997"/>
          </a:xfrm>
          <a:prstGeom prst="rect">
            <a:avLst/>
          </a:prstGeom>
          <a:noFill/>
          <a:ln>
            <a:solidFill>
              <a:schemeClr val="tx1"/>
            </a:solidFill>
          </a:ln>
        </p:spPr>
        <p:txBody>
          <a:bodyPr wrap="square" rtlCol="0">
            <a:spAutoFit/>
          </a:bodyPr>
          <a:lstStyle/>
          <a:p>
            <a:r>
              <a:rPr kumimoji="1" lang="ja-JP" altLang="en-US" sz="2400" dirty="0" smtClean="0"/>
              <a:t>ドームふじでは赤外線</a:t>
            </a:r>
            <a:r>
              <a:rPr lang="ja-JP" altLang="en-US" sz="2400" dirty="0"/>
              <a:t>（</a:t>
            </a:r>
            <a:r>
              <a:rPr kumimoji="1" lang="ja-JP" altLang="en-US" sz="2400" dirty="0" smtClean="0"/>
              <a:t>特に</a:t>
            </a:r>
            <a:r>
              <a:rPr kumimoji="1" lang="en-US" altLang="ja-JP" sz="2400" dirty="0" err="1" smtClean="0"/>
              <a:t>K</a:t>
            </a:r>
            <a:r>
              <a:rPr kumimoji="1" lang="en-US" altLang="ja-JP" sz="2400" baseline="-25000" dirty="0" err="1" smtClean="0"/>
              <a:t>dark</a:t>
            </a:r>
            <a:r>
              <a:rPr kumimoji="1" lang="ja-JP" altLang="en-US" sz="2400" dirty="0" err="1" smtClean="0"/>
              <a:t>、</a:t>
            </a:r>
            <a:r>
              <a:rPr kumimoji="1" lang="ja-JP" altLang="en-US" sz="2400" dirty="0" smtClean="0"/>
              <a:t>中間赤外線</a:t>
            </a:r>
            <a:r>
              <a:rPr lang="ja-JP" altLang="en-US" sz="2400" dirty="0"/>
              <a:t>）</a:t>
            </a:r>
            <a:r>
              <a:rPr kumimoji="1" lang="ja-JP" altLang="en-US" sz="2400" dirty="0" smtClean="0"/>
              <a:t>で地球上最高の感度が得られる。</a:t>
            </a:r>
            <a:endParaRPr kumimoji="1" lang="ja-JP" altLang="en-US" sz="2400" dirty="0"/>
          </a:p>
        </p:txBody>
      </p:sp>
      <p:sp>
        <p:nvSpPr>
          <p:cNvPr id="20" name="円/楕円 19"/>
          <p:cNvSpPr/>
          <p:nvPr/>
        </p:nvSpPr>
        <p:spPr>
          <a:xfrm>
            <a:off x="5917805" y="2657496"/>
            <a:ext cx="424894" cy="127357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6277845" y="3809624"/>
            <a:ext cx="710323" cy="461665"/>
          </a:xfrm>
          <a:prstGeom prst="rect">
            <a:avLst/>
          </a:prstGeom>
          <a:noFill/>
        </p:spPr>
        <p:txBody>
          <a:bodyPr wrap="none" rtlCol="0">
            <a:spAutoFit/>
          </a:bodyPr>
          <a:lstStyle/>
          <a:p>
            <a:r>
              <a:rPr lang="en-US" altLang="ja-JP" sz="2400" dirty="0" err="1" smtClean="0"/>
              <a:t>K</a:t>
            </a:r>
            <a:r>
              <a:rPr lang="en-US" altLang="ja-JP" sz="2400" baseline="-25000" dirty="0" err="1" smtClean="0"/>
              <a:t>dark</a:t>
            </a:r>
            <a:endParaRPr kumimoji="1" lang="ja-JP" altLang="en-US" sz="3200" baseline="-25000" dirty="0"/>
          </a:p>
        </p:txBody>
      </p:sp>
      <p:sp>
        <p:nvSpPr>
          <p:cNvPr id="18" name="タイトル 1"/>
          <p:cNvSpPr>
            <a:spLocks noGrp="1"/>
          </p:cNvSpPr>
          <p:nvPr>
            <p:ph type="title"/>
          </p:nvPr>
        </p:nvSpPr>
        <p:spPr>
          <a:xfrm>
            <a:off x="179512" y="188640"/>
            <a:ext cx="8784976" cy="1143000"/>
          </a:xfrm>
        </p:spPr>
        <p:txBody>
          <a:bodyPr>
            <a:normAutofit fontScale="90000"/>
          </a:bodyPr>
          <a:lstStyle/>
          <a:p>
            <a:pPr algn="l" defTabSz="4176713"/>
            <a:r>
              <a:rPr lang="en-US" altLang="ja-JP" b="1" dirty="0" smtClean="0"/>
              <a:t>1.3 </a:t>
            </a:r>
            <a:r>
              <a:rPr lang="ja-JP" altLang="en-US" b="1" dirty="0" smtClean="0">
                <a:latin typeface="ＭＳ Ｐゴシック" charset="-128"/>
              </a:rPr>
              <a:t>赤外線の「空」が</a:t>
            </a:r>
            <a:r>
              <a:rPr lang="ja-JP" altLang="en-US" b="1" dirty="0">
                <a:latin typeface="ＭＳ Ｐゴシック" charset="-128"/>
              </a:rPr>
              <a:t>地球上で</a:t>
            </a:r>
            <a:r>
              <a:rPr lang="ja-JP" altLang="en-US" b="1" dirty="0" smtClean="0">
                <a:latin typeface="ＭＳ Ｐゴシック" charset="-128"/>
              </a:rPr>
              <a:t>最も暗い</a:t>
            </a:r>
            <a:endParaRPr lang="ja-JP" altLang="en-US" b="1" dirty="0">
              <a:latin typeface="ＭＳ Ｐゴシック" charset="-128"/>
            </a:endParaRPr>
          </a:p>
        </p:txBody>
      </p:sp>
      <p:sp>
        <p:nvSpPr>
          <p:cNvPr id="19" name="正方形/長方形 1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3796837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395536" y="1239143"/>
            <a:ext cx="8377977" cy="461665"/>
          </a:xfrm>
          <a:prstGeom prst="rect">
            <a:avLst/>
          </a:prstGeom>
          <a:noFill/>
        </p:spPr>
        <p:txBody>
          <a:bodyPr wrap="square" rtlCol="0">
            <a:spAutoFit/>
          </a:bodyPr>
          <a:lstStyle/>
          <a:p>
            <a:r>
              <a:rPr lang="ja-JP" altLang="en-US" sz="2400" dirty="0" smtClean="0"/>
              <a:t>水蒸気による吸収によって観測可能な波長は大きく制限される。</a:t>
            </a:r>
            <a:endParaRPr kumimoji="1" lang="ja-JP" altLang="en-US" sz="2400" dirty="0"/>
          </a:p>
        </p:txBody>
      </p:sp>
      <p:graphicFrame>
        <p:nvGraphicFramePr>
          <p:cNvPr id="8" name="表 7"/>
          <p:cNvGraphicFramePr>
            <a:graphicFrameLocks noGrp="1"/>
          </p:cNvGraphicFramePr>
          <p:nvPr>
            <p:extLst>
              <p:ext uri="{D42A27DB-BD31-4B8C-83A1-F6EECF244321}">
                <p14:modId xmlns:p14="http://schemas.microsoft.com/office/powerpoint/2010/main" val="2913364544"/>
              </p:ext>
            </p:extLst>
          </p:nvPr>
        </p:nvGraphicFramePr>
        <p:xfrm>
          <a:off x="524754" y="3861048"/>
          <a:ext cx="3629997" cy="1097280"/>
        </p:xfrm>
        <a:graphic>
          <a:graphicData uri="http://schemas.openxmlformats.org/drawingml/2006/table">
            <a:tbl>
              <a:tblPr firstRow="1" bandRow="1">
                <a:tableStyleId>{D7AC3CCA-C797-4891-BE02-D94E43425B78}</a:tableStyleId>
              </a:tblPr>
              <a:tblGrid>
                <a:gridCol w="2520280"/>
                <a:gridCol w="1109717"/>
              </a:tblGrid>
              <a:tr h="149736">
                <a:tc>
                  <a:txBody>
                    <a:bodyPr/>
                    <a:lstStyle/>
                    <a:p>
                      <a:pPr algn="ctr"/>
                      <a:r>
                        <a:rPr kumimoji="1" lang="ja-JP" altLang="en-US" sz="1800" b="0" dirty="0" smtClean="0">
                          <a:latin typeface="+mn-lt"/>
                          <a:ea typeface="+mn-ea"/>
                        </a:rPr>
                        <a:t>ハワイ・マウナケア山頂</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2.4mm</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チリ・アタカマ高原</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2.0mm</a:t>
                      </a:r>
                      <a:endParaRPr kumimoji="1" lang="ja-JP" altLang="en-US" sz="1800" b="0" dirty="0">
                        <a:latin typeface="+mn-lt"/>
                        <a:ea typeface="+mn-ea"/>
                      </a:endParaRPr>
                    </a:p>
                  </a:txBody>
                  <a:tcPr/>
                </a:tc>
              </a:tr>
              <a:tr h="283413">
                <a:tc>
                  <a:txBody>
                    <a:bodyPr/>
                    <a:lstStyle/>
                    <a:p>
                      <a:pPr algn="ctr"/>
                      <a:r>
                        <a:rPr kumimoji="1" lang="ja-JP" altLang="en-US" sz="1800" b="0" dirty="0" smtClean="0">
                          <a:solidFill>
                            <a:srgbClr val="FF0000"/>
                          </a:solidFill>
                          <a:latin typeface="+mn-lt"/>
                          <a:ea typeface="+mn-ea"/>
                        </a:rPr>
                        <a:t>ドームふじ</a:t>
                      </a:r>
                      <a:endParaRPr kumimoji="1" lang="ja-JP" altLang="en-US" sz="1800" b="0" dirty="0">
                        <a:solidFill>
                          <a:srgbClr val="FF0000"/>
                        </a:solidFill>
                        <a:latin typeface="+mn-lt"/>
                        <a:ea typeface="+mn-ea"/>
                      </a:endParaRPr>
                    </a:p>
                  </a:txBody>
                  <a:tcPr/>
                </a:tc>
                <a:tc>
                  <a:txBody>
                    <a:bodyPr/>
                    <a:lstStyle/>
                    <a:p>
                      <a:pPr algn="ctr"/>
                      <a:r>
                        <a:rPr kumimoji="1" lang="en-US" altLang="ja-JP" sz="1800" b="0" dirty="0" smtClean="0">
                          <a:solidFill>
                            <a:srgbClr val="FF0000"/>
                          </a:solidFill>
                          <a:latin typeface="+mn-lt"/>
                          <a:ea typeface="+mn-ea"/>
                        </a:rPr>
                        <a:t>0.6mm</a:t>
                      </a:r>
                      <a:endParaRPr kumimoji="1" lang="ja-JP" altLang="en-US" sz="1800" b="0" dirty="0">
                        <a:solidFill>
                          <a:srgbClr val="FF0000"/>
                        </a:solidFill>
                        <a:latin typeface="+mn-lt"/>
                        <a:ea typeface="+mn-ea"/>
                      </a:endParaRPr>
                    </a:p>
                  </a:txBody>
                  <a:tcPr/>
                </a:tc>
              </a:tr>
            </a:tbl>
          </a:graphicData>
        </a:graphic>
      </p:graphicFrame>
      <p:sp>
        <p:nvSpPr>
          <p:cNvPr id="9" name="TextBox 4"/>
          <p:cNvSpPr txBox="1"/>
          <p:nvPr/>
        </p:nvSpPr>
        <p:spPr>
          <a:xfrm>
            <a:off x="72008" y="4941168"/>
            <a:ext cx="4716016" cy="584775"/>
          </a:xfrm>
          <a:prstGeom prst="rect">
            <a:avLst/>
          </a:prstGeom>
          <a:noFill/>
        </p:spPr>
        <p:txBody>
          <a:bodyPr wrap="square" rtlCol="0">
            <a:spAutoFit/>
          </a:bodyPr>
          <a:lstStyle/>
          <a:p>
            <a:r>
              <a:rPr lang="it-IT" altLang="ja-JP" sz="1600" dirty="0" smtClean="0"/>
              <a:t>Yang et al. (2010); Takato et al. (</a:t>
            </a:r>
            <a:r>
              <a:rPr lang="en-US" altLang="ja-JP" sz="1600" dirty="0" smtClean="0"/>
              <a:t>2010)</a:t>
            </a:r>
            <a:r>
              <a:rPr lang="it-IT" altLang="ja-JP" sz="1600" dirty="0" smtClean="0"/>
              <a:t>; Valenzino et al.(1999); Giovanelli et al. (2001); Otarola et al. (2010)</a:t>
            </a:r>
            <a:endParaRPr kumimoji="1" lang="ja-JP" altLang="en-US" sz="1600" dirty="0"/>
          </a:p>
        </p:txBody>
      </p:sp>
      <p:pic>
        <p:nvPicPr>
          <p:cNvPr id="1026" name="Picture 2" descr="C:\Users\hirofumi\Desktop\midinfra.bmp"/>
          <p:cNvPicPr>
            <a:picLocks noChangeAspect="1" noChangeArrowheads="1"/>
          </p:cNvPicPr>
          <p:nvPr/>
        </p:nvPicPr>
        <p:blipFill rotWithShape="1">
          <a:blip r:embed="rId2">
            <a:extLst>
              <a:ext uri="{28A0092B-C50C-407E-A947-70E740481C1C}">
                <a14:useLocalDpi xmlns:a14="http://schemas.microsoft.com/office/drawing/2010/main" val="0"/>
              </a:ext>
            </a:extLst>
          </a:blip>
          <a:srcRect b="6524"/>
          <a:stretch/>
        </p:blipFill>
        <p:spPr bwMode="auto">
          <a:xfrm>
            <a:off x="4248472" y="1916832"/>
            <a:ext cx="4572000" cy="2667764"/>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4572000" y="4509120"/>
            <a:ext cx="4320480" cy="830997"/>
          </a:xfrm>
          <a:prstGeom prst="rect">
            <a:avLst/>
          </a:prstGeom>
        </p:spPr>
        <p:txBody>
          <a:bodyPr wrap="square">
            <a:spAutoFit/>
          </a:bodyPr>
          <a:lstStyle/>
          <a:p>
            <a:pPr algn="just"/>
            <a:r>
              <a:rPr lang="ja-JP" altLang="ja-JP" sz="1600" dirty="0"/>
              <a:t>マウナケア</a:t>
            </a:r>
            <a:r>
              <a:rPr lang="ja-JP" altLang="ja-JP" sz="1600" dirty="0" smtClean="0"/>
              <a:t>山頂</a:t>
            </a:r>
            <a:r>
              <a:rPr lang="ja-JP" altLang="en-US" sz="1600" dirty="0"/>
              <a:t>（</a:t>
            </a:r>
            <a:r>
              <a:rPr lang="ja-JP" altLang="ja-JP" sz="1600" dirty="0" smtClean="0"/>
              <a:t>赤</a:t>
            </a:r>
            <a:r>
              <a:rPr lang="ja-JP" altLang="en-US" sz="1600" dirty="0"/>
              <a:t>）</a:t>
            </a:r>
            <a:r>
              <a:rPr lang="ja-JP" altLang="ja-JP" sz="1600" dirty="0" smtClean="0"/>
              <a:t>と</a:t>
            </a:r>
            <a:r>
              <a:rPr lang="ja-JP" altLang="ja-JP" sz="1600" dirty="0"/>
              <a:t>ドームふじ</a:t>
            </a:r>
            <a:r>
              <a:rPr lang="ja-JP" altLang="ja-JP" sz="1600" dirty="0" smtClean="0"/>
              <a:t>基地</a:t>
            </a:r>
            <a:r>
              <a:rPr lang="ja-JP" altLang="en-US" sz="1600" dirty="0"/>
              <a:t>（</a:t>
            </a:r>
            <a:r>
              <a:rPr lang="ja-JP" altLang="ja-JP" sz="1600" dirty="0" smtClean="0"/>
              <a:t>青</a:t>
            </a:r>
            <a:r>
              <a:rPr lang="ja-JP" altLang="en-US" sz="1600" dirty="0"/>
              <a:t>）</a:t>
            </a:r>
            <a:r>
              <a:rPr lang="ja-JP" altLang="ja-JP" sz="1600" dirty="0" smtClean="0"/>
              <a:t>で</a:t>
            </a:r>
            <a:r>
              <a:rPr lang="ja-JP" altLang="ja-JP" sz="1600" dirty="0"/>
              <a:t>予想</a:t>
            </a:r>
            <a:r>
              <a:rPr lang="ja-JP" altLang="ja-JP" sz="1600" dirty="0" smtClean="0"/>
              <a:t>される</a:t>
            </a:r>
            <a:r>
              <a:rPr lang="ja-JP" altLang="en-US" sz="1600" dirty="0"/>
              <a:t>大気</a:t>
            </a:r>
            <a:r>
              <a:rPr lang="ja-JP" altLang="en-US" sz="1600" dirty="0" smtClean="0"/>
              <a:t>透過率</a:t>
            </a:r>
            <a:r>
              <a:rPr lang="ja-JP" altLang="ja-JP" sz="1600" dirty="0" smtClean="0"/>
              <a:t>のシミュレーション</a:t>
            </a:r>
            <a:r>
              <a:rPr lang="ja-JP" altLang="en-US" sz="1600" dirty="0" smtClean="0"/>
              <a:t>（</a:t>
            </a:r>
            <a:r>
              <a:rPr lang="en-US" altLang="ja-JP" sz="1600" dirty="0" smtClean="0"/>
              <a:t>Ichikawa. 2008</a:t>
            </a:r>
            <a:r>
              <a:rPr lang="ja-JP" altLang="en-US" sz="1600" dirty="0" smtClean="0"/>
              <a:t>）。</a:t>
            </a:r>
            <a:r>
              <a:rPr lang="ja-JP" altLang="ja-JP" sz="1600" dirty="0" smtClean="0"/>
              <a:t>横軸</a:t>
            </a:r>
            <a:r>
              <a:rPr lang="ja-JP" altLang="en-US" sz="1600" dirty="0"/>
              <a:t>は</a:t>
            </a:r>
            <a:r>
              <a:rPr lang="ja-JP" altLang="ja-JP" sz="1600" dirty="0" smtClean="0"/>
              <a:t>波長</a:t>
            </a:r>
            <a:r>
              <a:rPr lang="en-US" altLang="ja-JP" sz="1600" dirty="0"/>
              <a:t>[</a:t>
            </a:r>
            <a:r>
              <a:rPr lang="ja-JP" altLang="ja-JP" sz="1600" dirty="0"/>
              <a:t>μ</a:t>
            </a:r>
            <a:r>
              <a:rPr lang="en-US" altLang="ja-JP" sz="1600" dirty="0"/>
              <a:t>m]</a:t>
            </a:r>
            <a:r>
              <a:rPr lang="ja-JP" altLang="ja-JP" sz="1600" dirty="0" err="1"/>
              <a:t>、</a:t>
            </a:r>
            <a:r>
              <a:rPr lang="ja-JP" altLang="ja-JP" sz="1600" dirty="0"/>
              <a:t>縦軸</a:t>
            </a:r>
            <a:r>
              <a:rPr lang="ja-JP" altLang="ja-JP" sz="1600" dirty="0" smtClean="0"/>
              <a:t>は</a:t>
            </a:r>
            <a:r>
              <a:rPr lang="ja-JP" altLang="en-US" sz="1600" dirty="0" smtClean="0"/>
              <a:t>透過率を表す</a:t>
            </a:r>
            <a:r>
              <a:rPr lang="ja-JP" altLang="ja-JP" sz="1600" dirty="0" smtClean="0"/>
              <a:t>。</a:t>
            </a:r>
            <a:endParaRPr lang="ja-JP" altLang="en-US" sz="1600" dirty="0"/>
          </a:p>
        </p:txBody>
      </p:sp>
      <p:sp>
        <p:nvSpPr>
          <p:cNvPr id="15" name="テキスト ボックス 14"/>
          <p:cNvSpPr txBox="1"/>
          <p:nvPr/>
        </p:nvSpPr>
        <p:spPr>
          <a:xfrm>
            <a:off x="1263977" y="3501008"/>
            <a:ext cx="2151551" cy="338554"/>
          </a:xfrm>
          <a:prstGeom prst="rect">
            <a:avLst/>
          </a:prstGeom>
          <a:noFill/>
        </p:spPr>
        <p:txBody>
          <a:bodyPr wrap="none" rtlCol="0">
            <a:spAutoFit/>
          </a:bodyPr>
          <a:lstStyle/>
          <a:p>
            <a:r>
              <a:rPr lang="ja-JP" altLang="en-US" sz="1600" dirty="0" smtClean="0"/>
              <a:t>夏期の可降水量</a:t>
            </a:r>
            <a:r>
              <a:rPr lang="en-US" altLang="ja-JP" sz="1600" dirty="0" smtClean="0"/>
              <a:t>(PWV)</a:t>
            </a:r>
            <a:endParaRPr kumimoji="1" lang="ja-JP" altLang="en-US" sz="2000" dirty="0"/>
          </a:p>
        </p:txBody>
      </p:sp>
      <p:sp>
        <p:nvSpPr>
          <p:cNvPr id="16" name="テキスト ボックス 15"/>
          <p:cNvSpPr txBox="1"/>
          <p:nvPr/>
        </p:nvSpPr>
        <p:spPr>
          <a:xfrm>
            <a:off x="467544" y="1772816"/>
            <a:ext cx="3744416" cy="1569660"/>
          </a:xfrm>
          <a:prstGeom prst="rect">
            <a:avLst/>
          </a:prstGeom>
          <a:noFill/>
        </p:spPr>
        <p:txBody>
          <a:bodyPr wrap="square" rtlCol="0">
            <a:spAutoFit/>
          </a:bodyPr>
          <a:lstStyle/>
          <a:p>
            <a:pPr algn="just"/>
            <a:r>
              <a:rPr kumimoji="1" lang="ja-JP" altLang="en-US" sz="2400" dirty="0" smtClean="0"/>
              <a:t>ドームふじでは冬期に</a:t>
            </a:r>
            <a:r>
              <a:rPr kumimoji="1" lang="en-US" altLang="ja-JP" sz="2400" dirty="0" smtClean="0"/>
              <a:t>-80</a:t>
            </a:r>
            <a:r>
              <a:rPr lang="ja-JP" altLang="en-US" sz="2400" dirty="0" smtClean="0"/>
              <a:t>℃となる。大気中に含まれる水蒸気量は極めて少なく、大気透過率が極めて高い。</a:t>
            </a:r>
            <a:endParaRPr kumimoji="1" lang="ja-JP" altLang="en-US" sz="2400" dirty="0"/>
          </a:p>
        </p:txBody>
      </p:sp>
      <p:sp>
        <p:nvSpPr>
          <p:cNvPr id="13" name="タイトル 1"/>
          <p:cNvSpPr>
            <a:spLocks noGrp="1"/>
          </p:cNvSpPr>
          <p:nvPr>
            <p:ph type="title"/>
          </p:nvPr>
        </p:nvSpPr>
        <p:spPr>
          <a:xfrm>
            <a:off x="179512" y="188640"/>
            <a:ext cx="8784976" cy="1143000"/>
          </a:xfrm>
        </p:spPr>
        <p:txBody>
          <a:bodyPr>
            <a:normAutofit/>
          </a:bodyPr>
          <a:lstStyle/>
          <a:p>
            <a:pPr algn="l" defTabSz="4176713"/>
            <a:r>
              <a:rPr lang="en-US" altLang="ja-JP" sz="3900" b="1" dirty="0" smtClean="0"/>
              <a:t>1.4 </a:t>
            </a:r>
            <a:r>
              <a:rPr lang="ja-JP" altLang="en-US" sz="3900" b="1" dirty="0" smtClean="0"/>
              <a:t>観測可能「波長」</a:t>
            </a:r>
            <a:r>
              <a:rPr lang="ja-JP" altLang="en-US" sz="3900" b="1" dirty="0" smtClean="0">
                <a:latin typeface="ＭＳ Ｐゴシック" charset="-128"/>
              </a:rPr>
              <a:t>が</a:t>
            </a:r>
            <a:r>
              <a:rPr lang="ja-JP" altLang="en-US" sz="3900" b="1" dirty="0">
                <a:latin typeface="ＭＳ Ｐゴシック" charset="-128"/>
              </a:rPr>
              <a:t>地球上で</a:t>
            </a:r>
            <a:r>
              <a:rPr lang="ja-JP" altLang="en-US" sz="3900" b="1" dirty="0" smtClean="0">
                <a:latin typeface="ＭＳ Ｐゴシック" charset="-128"/>
              </a:rPr>
              <a:t>最も広い</a:t>
            </a:r>
            <a:endParaRPr lang="ja-JP" altLang="en-US" sz="3900" b="1" dirty="0">
              <a:latin typeface="ＭＳ Ｐゴシック" charset="-128"/>
            </a:endParaRPr>
          </a:p>
        </p:txBody>
      </p:sp>
      <p:sp>
        <p:nvSpPr>
          <p:cNvPr id="14" name="正方形/長方形 13"/>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7" name="テキスト ボックス 16"/>
          <p:cNvSpPr txBox="1"/>
          <p:nvPr/>
        </p:nvSpPr>
        <p:spPr>
          <a:xfrm>
            <a:off x="395537" y="5733256"/>
            <a:ext cx="8298714" cy="830997"/>
          </a:xfrm>
          <a:prstGeom prst="rect">
            <a:avLst/>
          </a:prstGeom>
          <a:noFill/>
          <a:ln>
            <a:solidFill>
              <a:schemeClr val="tx1"/>
            </a:solidFill>
          </a:ln>
        </p:spPr>
        <p:txBody>
          <a:bodyPr wrap="square" rtlCol="0">
            <a:spAutoFit/>
          </a:bodyPr>
          <a:lstStyle/>
          <a:p>
            <a:pPr algn="just"/>
            <a:r>
              <a:rPr lang="ja-JP" altLang="en-US" sz="2400" dirty="0"/>
              <a:t>他の観測地で</a:t>
            </a:r>
            <a:r>
              <a:rPr lang="ja-JP" altLang="en-US" sz="2400" dirty="0" smtClean="0"/>
              <a:t>は観測不可能な波長（特に中間赤外やサブミリ波）で観測</a:t>
            </a:r>
            <a:r>
              <a:rPr lang="ja-JP" altLang="en-US" sz="2400" dirty="0"/>
              <a:t>が</a:t>
            </a:r>
            <a:r>
              <a:rPr lang="ja-JP" altLang="en-US" sz="2400" dirty="0" smtClean="0"/>
              <a:t>可能になる。</a:t>
            </a:r>
            <a:endParaRPr lang="ja-JP" altLang="en-US" sz="2400" dirty="0"/>
          </a:p>
        </p:txBody>
      </p:sp>
    </p:spTree>
    <p:extLst>
      <p:ext uri="{BB962C8B-B14F-4D97-AF65-F5344CB8AC3E}">
        <p14:creationId xmlns:p14="http://schemas.microsoft.com/office/powerpoint/2010/main" val="26900897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395535" y="1239143"/>
            <a:ext cx="8460431" cy="461665"/>
          </a:xfrm>
          <a:prstGeom prst="rect">
            <a:avLst/>
          </a:prstGeom>
          <a:noFill/>
        </p:spPr>
        <p:txBody>
          <a:bodyPr wrap="square" rtlCol="0">
            <a:spAutoFit/>
          </a:bodyPr>
          <a:lstStyle/>
          <a:p>
            <a:r>
              <a:rPr lang="en-US" altLang="ja-JP" sz="2400" dirty="0" err="1" smtClean="0"/>
              <a:t>大気の揺らぎによって</a:t>
            </a:r>
            <a:r>
              <a:rPr lang="ja-JP" altLang="en-US" sz="2400" dirty="0" smtClean="0"/>
              <a:t>星像</a:t>
            </a:r>
            <a:r>
              <a:rPr lang="en-US" altLang="ja-JP" sz="2400" dirty="0" err="1" smtClean="0"/>
              <a:t>が広</a:t>
            </a:r>
            <a:r>
              <a:rPr lang="ja-JP" altLang="en-US" sz="2400" dirty="0" err="1" smtClean="0"/>
              <a:t>がり</a:t>
            </a:r>
            <a:r>
              <a:rPr lang="ja-JP" altLang="en-US" sz="2400" dirty="0" smtClean="0"/>
              <a:t>細かい</a:t>
            </a:r>
            <a:r>
              <a:rPr lang="ja-JP" altLang="en-US" sz="2400" dirty="0"/>
              <a:t>構造が観測</a:t>
            </a:r>
            <a:r>
              <a:rPr lang="ja-JP" altLang="en-US" sz="2400" dirty="0" smtClean="0"/>
              <a:t>出来ない。</a:t>
            </a:r>
            <a:endParaRPr lang="ja-JP" altLang="en-US" sz="2400" dirty="0"/>
          </a:p>
        </p:txBody>
      </p:sp>
      <p:sp>
        <p:nvSpPr>
          <p:cNvPr id="8" name="テキスト ボックス 7"/>
          <p:cNvSpPr txBox="1"/>
          <p:nvPr/>
        </p:nvSpPr>
        <p:spPr>
          <a:xfrm>
            <a:off x="449750" y="5733256"/>
            <a:ext cx="8298714" cy="830997"/>
          </a:xfrm>
          <a:prstGeom prst="rect">
            <a:avLst/>
          </a:prstGeom>
          <a:noFill/>
          <a:ln>
            <a:solidFill>
              <a:schemeClr val="tx1"/>
            </a:solidFill>
          </a:ln>
        </p:spPr>
        <p:txBody>
          <a:bodyPr wrap="square" rtlCol="0">
            <a:spAutoFit/>
          </a:bodyPr>
          <a:lstStyle/>
          <a:p>
            <a:pPr algn="just"/>
            <a:r>
              <a:rPr kumimoji="1" lang="ja-JP" altLang="en-US" sz="2400" dirty="0" smtClean="0"/>
              <a:t>ドームふじでは</a:t>
            </a:r>
            <a:r>
              <a:rPr lang="ja-JP" altLang="en-US" sz="2400" dirty="0"/>
              <a:t>雪面</a:t>
            </a:r>
            <a:r>
              <a:rPr lang="ja-JP" altLang="en-US" sz="2400" dirty="0" smtClean="0"/>
              <a:t>から約</a:t>
            </a:r>
            <a:r>
              <a:rPr lang="en-US" altLang="ja-JP" sz="2400" dirty="0" smtClean="0"/>
              <a:t>15m</a:t>
            </a:r>
            <a:r>
              <a:rPr lang="ja-JP" altLang="en-US" sz="2400" dirty="0" smtClean="0"/>
              <a:t>上空で観測することで、</a:t>
            </a:r>
            <a:r>
              <a:rPr kumimoji="1" lang="ja-JP" altLang="en-US" sz="2400" dirty="0" smtClean="0"/>
              <a:t>地球上で最良の</a:t>
            </a:r>
            <a:r>
              <a:rPr kumimoji="1" lang="en-US" altLang="ja-JP" sz="2400" dirty="0" smtClean="0"/>
              <a:t>0.2</a:t>
            </a:r>
            <a:r>
              <a:rPr kumimoji="1" lang="ja-JP" altLang="en-US" sz="2400" dirty="0" smtClean="0"/>
              <a:t>秒角の空間分解能が得られる。</a:t>
            </a:r>
            <a:endParaRPr kumimoji="1" lang="ja-JP" altLang="en-US" sz="2400" dirty="0"/>
          </a:p>
        </p:txBody>
      </p:sp>
      <p:sp>
        <p:nvSpPr>
          <p:cNvPr id="18" name="タイトル 1"/>
          <p:cNvSpPr>
            <a:spLocks noGrp="1"/>
          </p:cNvSpPr>
          <p:nvPr>
            <p:ph type="title"/>
          </p:nvPr>
        </p:nvSpPr>
        <p:spPr>
          <a:xfrm>
            <a:off x="179512" y="188640"/>
            <a:ext cx="8784976" cy="1143000"/>
          </a:xfrm>
        </p:spPr>
        <p:txBody>
          <a:bodyPr>
            <a:normAutofit/>
          </a:bodyPr>
          <a:lstStyle/>
          <a:p>
            <a:pPr algn="l" defTabSz="4176713"/>
            <a:r>
              <a:rPr lang="en-US" altLang="ja-JP" sz="4000" b="1" dirty="0" smtClean="0"/>
              <a:t>1.5 </a:t>
            </a:r>
            <a:r>
              <a:rPr lang="ja-JP" altLang="en-US" sz="4000" b="1" dirty="0" smtClean="0"/>
              <a:t>シーイングが</a:t>
            </a:r>
            <a:r>
              <a:rPr lang="ja-JP" altLang="en-US" sz="4000" b="1" dirty="0" smtClean="0">
                <a:latin typeface="ＭＳ Ｐゴシック" charset="-128"/>
              </a:rPr>
              <a:t>地球上</a:t>
            </a:r>
            <a:r>
              <a:rPr lang="ja-JP" altLang="en-US" sz="4000" b="1" dirty="0">
                <a:latin typeface="ＭＳ Ｐゴシック" charset="-128"/>
              </a:rPr>
              <a:t>で</a:t>
            </a:r>
            <a:r>
              <a:rPr lang="ja-JP" altLang="en-US" sz="4000" b="1" dirty="0" smtClean="0">
                <a:latin typeface="ＭＳ Ｐゴシック" charset="-128"/>
              </a:rPr>
              <a:t>最も良い</a:t>
            </a:r>
            <a:endParaRPr lang="ja-JP" altLang="en-US" sz="4000" b="1" dirty="0">
              <a:latin typeface="ＭＳ Ｐゴシック" charset="-128"/>
            </a:endParaRPr>
          </a:p>
        </p:txBody>
      </p:sp>
      <p:sp>
        <p:nvSpPr>
          <p:cNvPr id="19" name="正方形/長方形 1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77" t="34000" r="50000" b="22000"/>
          <a:stretch/>
        </p:blipFill>
        <p:spPr bwMode="auto">
          <a:xfrm>
            <a:off x="4849288" y="1772816"/>
            <a:ext cx="3843530"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テキスト ボックス 16"/>
          <p:cNvSpPr txBox="1"/>
          <p:nvPr/>
        </p:nvSpPr>
        <p:spPr>
          <a:xfrm>
            <a:off x="4788024" y="4509120"/>
            <a:ext cx="4048810" cy="1077218"/>
          </a:xfrm>
          <a:prstGeom prst="rect">
            <a:avLst/>
          </a:prstGeom>
          <a:noFill/>
        </p:spPr>
        <p:txBody>
          <a:bodyPr wrap="square" rtlCol="0">
            <a:spAutoFit/>
          </a:bodyPr>
          <a:lstStyle/>
          <a:p>
            <a:pPr algn="just"/>
            <a:r>
              <a:rPr lang="ja-JP" altLang="en-US" sz="1600" dirty="0"/>
              <a:t>ドーム</a:t>
            </a:r>
            <a:r>
              <a:rPr lang="ja-JP" altLang="en-US" sz="1600" dirty="0" smtClean="0"/>
              <a:t>ふじで得られた高さ</a:t>
            </a:r>
            <a:r>
              <a:rPr lang="en-US" altLang="ja-JP" sz="1600" dirty="0" smtClean="0"/>
              <a:t>11m</a:t>
            </a:r>
            <a:r>
              <a:rPr lang="ja-JP" altLang="en-US" sz="1600" dirty="0" err="1" smtClean="0"/>
              <a:t>での</a:t>
            </a:r>
            <a:r>
              <a:rPr lang="ja-JP" altLang="en-US" sz="1600" dirty="0" smtClean="0"/>
              <a:t>夏期のシーイングを時刻</a:t>
            </a:r>
            <a:r>
              <a:rPr lang="ja-JP" altLang="en-US" sz="1600" dirty="0"/>
              <a:t>を合わせて</a:t>
            </a:r>
            <a:r>
              <a:rPr lang="ja-JP" altLang="en-US" sz="1600" dirty="0" smtClean="0"/>
              <a:t>重ね合わせた図。</a:t>
            </a:r>
            <a:r>
              <a:rPr kumimoji="1" lang="ja-JP" altLang="en-US" sz="1600" dirty="0" smtClean="0"/>
              <a:t>下限値から自由大気シーイングが</a:t>
            </a:r>
            <a:r>
              <a:rPr kumimoji="1" lang="en-US" altLang="ja-JP" sz="1600" dirty="0" smtClean="0"/>
              <a:t>0.2</a:t>
            </a:r>
            <a:r>
              <a:rPr kumimoji="1" lang="ja-JP" altLang="en-US" sz="1600" dirty="0" smtClean="0"/>
              <a:t>秒角であると考えられる。</a:t>
            </a:r>
            <a:r>
              <a:rPr lang="ja-JP" altLang="en-US" sz="1600" dirty="0"/>
              <a:t>（</a:t>
            </a:r>
            <a:r>
              <a:rPr lang="en-US" altLang="ja-JP" sz="1600" dirty="0" smtClean="0"/>
              <a:t>Okita et al. in prep.</a:t>
            </a:r>
            <a:r>
              <a:rPr lang="ja-JP" altLang="en-US" sz="1600" dirty="0" smtClean="0"/>
              <a:t>）</a:t>
            </a:r>
            <a:endParaRPr kumimoji="1" lang="ja-JP" altLang="en-US" sz="2000" dirty="0"/>
          </a:p>
        </p:txBody>
      </p:sp>
      <p:graphicFrame>
        <p:nvGraphicFramePr>
          <p:cNvPr id="21" name="表 20"/>
          <p:cNvGraphicFramePr>
            <a:graphicFrameLocks noGrp="1"/>
          </p:cNvGraphicFramePr>
          <p:nvPr>
            <p:extLst>
              <p:ext uri="{D42A27DB-BD31-4B8C-83A1-F6EECF244321}">
                <p14:modId xmlns:p14="http://schemas.microsoft.com/office/powerpoint/2010/main" val="863555655"/>
              </p:ext>
            </p:extLst>
          </p:nvPr>
        </p:nvGraphicFramePr>
        <p:xfrm>
          <a:off x="899592" y="4054192"/>
          <a:ext cx="3413973" cy="1463040"/>
        </p:xfrm>
        <a:graphic>
          <a:graphicData uri="http://schemas.openxmlformats.org/drawingml/2006/table">
            <a:tbl>
              <a:tblPr firstRow="1" bandRow="1">
                <a:tableStyleId>{D7AC3CCA-C797-4891-BE02-D94E43425B78}</a:tableStyleId>
              </a:tblPr>
              <a:tblGrid>
                <a:gridCol w="2041114"/>
                <a:gridCol w="1372859"/>
              </a:tblGrid>
              <a:tr h="149736">
                <a:tc>
                  <a:txBody>
                    <a:bodyPr/>
                    <a:lstStyle/>
                    <a:p>
                      <a:pPr algn="ctr"/>
                      <a:r>
                        <a:rPr kumimoji="1" lang="ja-JP" altLang="en-US" sz="1800" b="0" dirty="0" smtClean="0">
                          <a:latin typeface="+mn-lt"/>
                          <a:ea typeface="+mn-ea"/>
                        </a:rPr>
                        <a:t>仙台</a:t>
                      </a:r>
                      <a:endParaRPr kumimoji="1" lang="ja-JP" altLang="en-US" sz="1800" b="0" dirty="0">
                        <a:latin typeface="+mn-lt"/>
                        <a:ea typeface="+mn-ea"/>
                      </a:endParaRPr>
                    </a:p>
                  </a:txBody>
                  <a:tcPr/>
                </a:tc>
                <a:tc>
                  <a:txBody>
                    <a:bodyPr/>
                    <a:lstStyle/>
                    <a:p>
                      <a:pPr algn="ctr"/>
                      <a:r>
                        <a:rPr kumimoji="1" lang="ja-JP" altLang="en-US" sz="1800" b="0" dirty="0" smtClean="0">
                          <a:latin typeface="+mn-lt"/>
                          <a:ea typeface="+mn-ea"/>
                        </a:rPr>
                        <a:t>～</a:t>
                      </a:r>
                      <a:r>
                        <a:rPr kumimoji="1" lang="en-US" altLang="ja-JP" sz="1800" b="0" dirty="0" smtClean="0">
                          <a:latin typeface="+mn-lt"/>
                          <a:ea typeface="+mn-ea"/>
                        </a:rPr>
                        <a:t>3”</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岡山観測所</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1.2”</a:t>
                      </a:r>
                      <a:endParaRPr kumimoji="1" lang="ja-JP" altLang="en-US" sz="1800" b="0" dirty="0">
                        <a:latin typeface="+mn-lt"/>
                        <a:ea typeface="+mn-ea"/>
                      </a:endParaRPr>
                    </a:p>
                  </a:txBody>
                  <a:tcPr/>
                </a:tc>
              </a:tr>
              <a:tr h="283413">
                <a:tc>
                  <a:txBody>
                    <a:bodyPr/>
                    <a:lstStyle/>
                    <a:p>
                      <a:pPr algn="ctr"/>
                      <a:r>
                        <a:rPr kumimoji="1" lang="ja-JP" altLang="en-US" sz="1800" b="0" dirty="0" smtClean="0">
                          <a:latin typeface="+mn-lt"/>
                          <a:ea typeface="+mn-ea"/>
                        </a:rPr>
                        <a:t>ハワイ観測所</a:t>
                      </a:r>
                      <a:endParaRPr kumimoji="1" lang="ja-JP" altLang="en-US" sz="1800" b="0" dirty="0">
                        <a:latin typeface="+mn-lt"/>
                        <a:ea typeface="+mn-ea"/>
                      </a:endParaRPr>
                    </a:p>
                  </a:txBody>
                  <a:tcPr/>
                </a:tc>
                <a:tc>
                  <a:txBody>
                    <a:bodyPr/>
                    <a:lstStyle/>
                    <a:p>
                      <a:pPr algn="ctr"/>
                      <a:r>
                        <a:rPr kumimoji="1" lang="en-US" altLang="ja-JP" sz="1800" b="0" dirty="0" smtClean="0">
                          <a:latin typeface="+mn-lt"/>
                          <a:ea typeface="+mn-ea"/>
                        </a:rPr>
                        <a:t>0.69”</a:t>
                      </a:r>
                      <a:endParaRPr kumimoji="1" lang="ja-JP" altLang="en-US" sz="1800" b="0" dirty="0">
                        <a:latin typeface="+mn-lt"/>
                        <a:ea typeface="+mn-ea"/>
                      </a:endParaRPr>
                    </a:p>
                  </a:txBody>
                  <a:tcPr/>
                </a:tc>
              </a:tr>
              <a:tr h="283413">
                <a:tc>
                  <a:txBody>
                    <a:bodyPr/>
                    <a:lstStyle/>
                    <a:p>
                      <a:pPr algn="ctr"/>
                      <a:r>
                        <a:rPr kumimoji="1" lang="ja-JP" altLang="en-US" sz="1800" b="0" dirty="0" smtClean="0">
                          <a:solidFill>
                            <a:srgbClr val="FF0000"/>
                          </a:solidFill>
                          <a:latin typeface="+mn-lt"/>
                          <a:ea typeface="+mn-ea"/>
                        </a:rPr>
                        <a:t>ドームふじ</a:t>
                      </a:r>
                      <a:endParaRPr kumimoji="1" lang="ja-JP" altLang="en-US" sz="1800" b="0" dirty="0">
                        <a:solidFill>
                          <a:srgbClr val="FF0000"/>
                        </a:solidFill>
                        <a:latin typeface="+mn-lt"/>
                        <a:ea typeface="+mn-ea"/>
                      </a:endParaRPr>
                    </a:p>
                  </a:txBody>
                  <a:tcPr/>
                </a:tc>
                <a:tc>
                  <a:txBody>
                    <a:bodyPr/>
                    <a:lstStyle/>
                    <a:p>
                      <a:pPr algn="ctr"/>
                      <a:r>
                        <a:rPr kumimoji="1" lang="en-US" altLang="ja-JP" sz="1800" b="0" dirty="0" smtClean="0">
                          <a:solidFill>
                            <a:srgbClr val="FF0000"/>
                          </a:solidFill>
                          <a:latin typeface="+mn-lt"/>
                          <a:ea typeface="+mn-ea"/>
                        </a:rPr>
                        <a:t>0.2”</a:t>
                      </a:r>
                      <a:endParaRPr kumimoji="1" lang="ja-JP" altLang="en-US" sz="1800" b="0" dirty="0">
                        <a:solidFill>
                          <a:srgbClr val="FF0000"/>
                        </a:solidFill>
                        <a:latin typeface="+mn-lt"/>
                        <a:ea typeface="+mn-ea"/>
                      </a:endParaRPr>
                    </a:p>
                  </a:txBody>
                  <a:tcPr/>
                </a:tc>
              </a:tr>
            </a:tbl>
          </a:graphicData>
        </a:graphic>
      </p:graphicFrame>
      <p:pic>
        <p:nvPicPr>
          <p:cNvPr id="22" name="Picture 2" descr="C:\Research\D2\2011_09天文学会秋季年会\DIMM\see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631" y="1908121"/>
            <a:ext cx="3876369" cy="1393001"/>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p:cNvSpPr txBox="1"/>
          <p:nvPr/>
        </p:nvSpPr>
        <p:spPr>
          <a:xfrm>
            <a:off x="673968" y="3276273"/>
            <a:ext cx="3898032" cy="584775"/>
          </a:xfrm>
          <a:prstGeom prst="rect">
            <a:avLst/>
          </a:prstGeom>
          <a:noFill/>
        </p:spPr>
        <p:txBody>
          <a:bodyPr wrap="square" rtlCol="0">
            <a:spAutoFit/>
          </a:bodyPr>
          <a:lstStyle/>
          <a:p>
            <a:pPr algn="just"/>
            <a:r>
              <a:rPr lang="en-US" altLang="ja-JP" sz="1600" dirty="0"/>
              <a:t>Bright Star (</a:t>
            </a:r>
            <a:r>
              <a:rPr lang="en-US" altLang="ja-JP" sz="1600" dirty="0" err="1"/>
              <a:t>Arcturus</a:t>
            </a:r>
            <a:r>
              <a:rPr lang="en-US" altLang="ja-JP" sz="1600" dirty="0"/>
              <a:t>) Observed with Lick Observatory's 1-m </a:t>
            </a:r>
            <a:r>
              <a:rPr lang="en-US" altLang="ja-JP" sz="1600" dirty="0" smtClean="0"/>
              <a:t>Telescope.</a:t>
            </a:r>
            <a:r>
              <a:rPr lang="en-US" altLang="ja-JP" sz="1600" dirty="0"/>
              <a:t> </a:t>
            </a:r>
            <a:r>
              <a:rPr lang="en-US" altLang="ja-JP" sz="1600" dirty="0" smtClean="0"/>
              <a:t>(C) Claire Max</a:t>
            </a:r>
            <a:endParaRPr lang="ja-JP" altLang="en-US" sz="1600" dirty="0"/>
          </a:p>
        </p:txBody>
      </p:sp>
    </p:spTree>
    <p:extLst>
      <p:ext uri="{BB962C8B-B14F-4D97-AF65-F5344CB8AC3E}">
        <p14:creationId xmlns:p14="http://schemas.microsoft.com/office/powerpoint/2010/main" val="34074076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F0"/>
              </a:solidFill>
            </a:endParaRPr>
          </a:p>
        </p:txBody>
      </p:sp>
      <p:sp>
        <p:nvSpPr>
          <p:cNvPr id="8" name="タイトル 1"/>
          <p:cNvSpPr>
            <a:spLocks noGrp="1"/>
          </p:cNvSpPr>
          <p:nvPr>
            <p:ph type="title"/>
          </p:nvPr>
        </p:nvSpPr>
        <p:spPr>
          <a:xfrm>
            <a:off x="179512" y="188640"/>
            <a:ext cx="8784976" cy="1143000"/>
          </a:xfrm>
        </p:spPr>
        <p:txBody>
          <a:bodyPr>
            <a:normAutofit/>
          </a:bodyPr>
          <a:lstStyle/>
          <a:p>
            <a:pPr algn="l" defTabSz="4176713"/>
            <a:r>
              <a:rPr lang="en-US" altLang="ja-JP" sz="4000" b="1" dirty="0" smtClean="0"/>
              <a:t>2. </a:t>
            </a:r>
            <a:r>
              <a:rPr lang="ja-JP" altLang="en-US" sz="4000" b="1" dirty="0" smtClean="0"/>
              <a:t>南極</a:t>
            </a:r>
            <a:r>
              <a:rPr lang="en-US" altLang="ja-JP" sz="4000" b="1" dirty="0" smtClean="0"/>
              <a:t>2.5m</a:t>
            </a:r>
            <a:r>
              <a:rPr lang="ja-JP" altLang="en-US" sz="4000" b="1" dirty="0" smtClean="0"/>
              <a:t>赤外線望遠鏡プロジェクト</a:t>
            </a:r>
            <a:endParaRPr lang="ja-JP" altLang="en-US" sz="4000" b="1" dirty="0">
              <a:latin typeface="ＭＳ Ｐゴシック" charset="-128"/>
            </a:endParaRPr>
          </a:p>
        </p:txBody>
      </p:sp>
      <p:sp>
        <p:nvSpPr>
          <p:cNvPr id="7" name="正方形/長方形 6"/>
          <p:cNvSpPr/>
          <p:nvPr/>
        </p:nvSpPr>
        <p:spPr>
          <a:xfrm>
            <a:off x="1979712" y="4437112"/>
            <a:ext cx="5616624" cy="2308324"/>
          </a:xfrm>
          <a:prstGeom prst="rect">
            <a:avLst/>
          </a:prstGeom>
          <a:ln>
            <a:noFill/>
          </a:ln>
        </p:spPr>
        <p:txBody>
          <a:bodyPr wrap="square">
            <a:spAutoFit/>
          </a:bodyPr>
          <a:lstStyle/>
          <a:p>
            <a:pPr marL="342900" indent="-342900">
              <a:buFont typeface="Wingdings" panose="05000000000000000000" pitchFamily="2" charset="2"/>
              <a:buChar char="u"/>
            </a:pPr>
            <a:r>
              <a:rPr lang="ja-JP" altLang="en-US" sz="2400" dirty="0"/>
              <a:t>暗黒銀河の解明</a:t>
            </a:r>
          </a:p>
          <a:p>
            <a:pPr marL="342900" indent="-342900">
              <a:buFont typeface="Wingdings" panose="05000000000000000000" pitchFamily="2" charset="2"/>
              <a:buChar char="u"/>
            </a:pPr>
            <a:r>
              <a:rPr lang="ja-JP" altLang="en-US" sz="2400" dirty="0"/>
              <a:t>地球方惑星の水蒸気大気の発見</a:t>
            </a:r>
          </a:p>
          <a:p>
            <a:pPr marL="342900" indent="-342900">
              <a:buFont typeface="Wingdings" panose="05000000000000000000" pitchFamily="2" charset="2"/>
              <a:buChar char="u"/>
            </a:pPr>
            <a:r>
              <a:rPr lang="ja-JP" altLang="en-US" sz="2400" dirty="0"/>
              <a:t>銀河の広域地図と銀河進化</a:t>
            </a:r>
          </a:p>
          <a:p>
            <a:pPr marL="342900" indent="-342900">
              <a:buFont typeface="Wingdings" panose="05000000000000000000" pitchFamily="2" charset="2"/>
              <a:buChar char="u"/>
            </a:pPr>
            <a:r>
              <a:rPr lang="ja-JP" altLang="en-US" sz="2400" dirty="0"/>
              <a:t>重力レンズ効果による系外惑星の発見</a:t>
            </a:r>
          </a:p>
          <a:p>
            <a:pPr marL="342900" indent="-342900">
              <a:buFont typeface="Wingdings" panose="05000000000000000000" pitchFamily="2" charset="2"/>
              <a:buChar char="u"/>
            </a:pPr>
            <a:r>
              <a:rPr lang="ja-JP" altLang="en-US" sz="2400" dirty="0"/>
              <a:t>重力崩壊型超新星の探査</a:t>
            </a:r>
          </a:p>
          <a:p>
            <a:pPr marL="342900" indent="-342900">
              <a:buFont typeface="Wingdings" panose="05000000000000000000" pitchFamily="2" charset="2"/>
              <a:buChar char="u"/>
            </a:pPr>
            <a:r>
              <a:rPr lang="ja-JP" altLang="en-US" sz="2400" dirty="0"/>
              <a:t>天の川での</a:t>
            </a:r>
            <a:r>
              <a:rPr lang="ja-JP" altLang="en-US" sz="2400" dirty="0" smtClean="0"/>
              <a:t>星間分子の</a:t>
            </a:r>
            <a:r>
              <a:rPr lang="ja-JP" altLang="en-US" sz="2400" dirty="0"/>
              <a:t>広域探査</a:t>
            </a:r>
          </a:p>
        </p:txBody>
      </p:sp>
      <p:sp>
        <p:nvSpPr>
          <p:cNvPr id="9" name="テキスト ボックス 8"/>
          <p:cNvSpPr txBox="1"/>
          <p:nvPr/>
        </p:nvSpPr>
        <p:spPr>
          <a:xfrm>
            <a:off x="395536" y="1157843"/>
            <a:ext cx="8369185" cy="830997"/>
          </a:xfrm>
          <a:prstGeom prst="rect">
            <a:avLst/>
          </a:prstGeom>
          <a:noFill/>
        </p:spPr>
        <p:txBody>
          <a:bodyPr wrap="square" rtlCol="0">
            <a:spAutoFit/>
          </a:bodyPr>
          <a:lstStyle/>
          <a:p>
            <a:r>
              <a:rPr kumimoji="1" lang="ja-JP" altLang="en-US" sz="2400" dirty="0" smtClean="0"/>
              <a:t>南極天文コンソーシアム（代表：中井正道）では南極大陸内陸高原のユニークな天体観測条件を生かした新しい天文学を提案。</a:t>
            </a:r>
            <a:endParaRPr kumimoji="1" lang="ja-JP" altLang="en-US" sz="2400" dirty="0"/>
          </a:p>
        </p:txBody>
      </p:sp>
      <p:sp>
        <p:nvSpPr>
          <p:cNvPr id="10" name="テキスト ボックス 9"/>
          <p:cNvSpPr txBox="1"/>
          <p:nvPr/>
        </p:nvSpPr>
        <p:spPr>
          <a:xfrm>
            <a:off x="1259632" y="2204864"/>
            <a:ext cx="6552728" cy="1569660"/>
          </a:xfrm>
          <a:prstGeom prst="rect">
            <a:avLst/>
          </a:prstGeom>
          <a:noFill/>
          <a:ln>
            <a:solidFill>
              <a:schemeClr val="tx1"/>
            </a:solidFill>
          </a:ln>
        </p:spPr>
        <p:txBody>
          <a:bodyPr wrap="square" rtlCol="0">
            <a:spAutoFit/>
          </a:bodyPr>
          <a:lstStyle/>
          <a:p>
            <a:r>
              <a:rPr kumimoji="1" lang="ja-JP" altLang="en-US" sz="2400" dirty="0" smtClean="0"/>
              <a:t>口径</a:t>
            </a:r>
            <a:r>
              <a:rPr kumimoji="1" lang="en-US" altLang="ja-JP" sz="2400" dirty="0" smtClean="0"/>
              <a:t>2.5m</a:t>
            </a:r>
            <a:r>
              <a:rPr kumimoji="1" lang="ja-JP" altLang="en-US" sz="2400" dirty="0" smtClean="0"/>
              <a:t>の赤外線望遠鏡を</a:t>
            </a:r>
            <a:r>
              <a:rPr lang="ja-JP" altLang="en-US" sz="2400" dirty="0"/>
              <a:t>建設する事</a:t>
            </a:r>
            <a:r>
              <a:rPr lang="ja-JP" altLang="en-US" sz="2400" dirty="0" smtClean="0"/>
              <a:t>で、</a:t>
            </a:r>
            <a:endParaRPr lang="en-US" altLang="ja-JP" sz="2400" dirty="0" smtClean="0"/>
          </a:p>
          <a:p>
            <a:r>
              <a:rPr kumimoji="1" lang="ja-JP" altLang="en-US" sz="2400" dirty="0" smtClean="0"/>
              <a:t>　　・すばる望遠鏡と同等の検出限界</a:t>
            </a:r>
            <a:endParaRPr lang="en-US" altLang="ja-JP" sz="2400" dirty="0"/>
          </a:p>
          <a:p>
            <a:r>
              <a:rPr lang="ja-JP" altLang="en-US" sz="2400" dirty="0" smtClean="0"/>
              <a:t>　　・ハッブル宇宙望遠鏡と同等の空間分解能</a:t>
            </a:r>
            <a:endParaRPr lang="en-US" altLang="ja-JP" sz="2400" dirty="0" smtClean="0"/>
          </a:p>
          <a:p>
            <a:r>
              <a:rPr lang="ja-JP" altLang="en-US" sz="2400" dirty="0" smtClean="0"/>
              <a:t>　　・地球上「南極」でしか観測出来ない波長</a:t>
            </a:r>
            <a:endParaRPr kumimoji="1" lang="en-US" altLang="ja-JP" sz="2400" dirty="0"/>
          </a:p>
        </p:txBody>
      </p:sp>
      <p:sp>
        <p:nvSpPr>
          <p:cNvPr id="11" name="下矢印 10"/>
          <p:cNvSpPr/>
          <p:nvPr/>
        </p:nvSpPr>
        <p:spPr>
          <a:xfrm>
            <a:off x="3995936" y="3933056"/>
            <a:ext cx="1080120" cy="432048"/>
          </a:xfrm>
          <a:prstGeom prst="down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w="9525">
                <a:solidFill>
                  <a:schemeClr val="tx1"/>
                </a:solidFill>
              </a:ln>
              <a:noFill/>
            </a:endParaRPr>
          </a:p>
        </p:txBody>
      </p:sp>
    </p:spTree>
    <p:extLst>
      <p:ext uri="{BB962C8B-B14F-4D97-AF65-F5344CB8AC3E}">
        <p14:creationId xmlns:p14="http://schemas.microsoft.com/office/powerpoint/2010/main" val="2562001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正方形/長方形 18"/>
          <p:cNvSpPr/>
          <p:nvPr/>
        </p:nvSpPr>
        <p:spPr>
          <a:xfrm>
            <a:off x="0" y="0"/>
            <a:ext cx="9144000" cy="360000"/>
          </a:xfrm>
          <a:prstGeom prst="rect">
            <a:avLst/>
          </a:pr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01" t="4723" r="12239" b="6508"/>
          <a:stretch/>
        </p:blipFill>
        <p:spPr bwMode="auto">
          <a:xfrm>
            <a:off x="0" y="360001"/>
            <a:ext cx="9144000" cy="649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34067" y="-9332"/>
            <a:ext cx="4232249" cy="369332"/>
          </a:xfrm>
          <a:prstGeom prst="rect">
            <a:avLst/>
          </a:prstGeom>
          <a:noFill/>
        </p:spPr>
        <p:txBody>
          <a:bodyPr wrap="none" rtlCol="0">
            <a:spAutoFit/>
          </a:bodyPr>
          <a:lstStyle/>
          <a:p>
            <a:r>
              <a:rPr kumimoji="1" lang="ja-JP" altLang="en-US" dirty="0" smtClean="0"/>
              <a:t>計画概要パンフレットより引用（市川</a:t>
            </a:r>
            <a:r>
              <a:rPr lang="en-US" altLang="ja-JP" dirty="0" smtClean="0"/>
              <a:t>2012</a:t>
            </a:r>
            <a:r>
              <a:rPr lang="ja-JP" altLang="en-US" dirty="0" smtClean="0"/>
              <a:t>）</a:t>
            </a:r>
            <a:endParaRPr kumimoji="1" lang="ja-JP" altLang="en-US" dirty="0"/>
          </a:p>
        </p:txBody>
      </p:sp>
    </p:spTree>
    <p:extLst>
      <p:ext uri="{BB962C8B-B14F-4D97-AF65-F5344CB8AC3E}">
        <p14:creationId xmlns:p14="http://schemas.microsoft.com/office/powerpoint/2010/main" val="343847893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20306</TotalTime>
  <Words>2245</Words>
  <Application>Microsoft Office PowerPoint</Application>
  <PresentationFormat>画面に合わせる (4:3)</PresentationFormat>
  <Paragraphs>340</Paragraphs>
  <Slides>30</Slides>
  <Notes>1</Notes>
  <HiddenSlides>0</HiddenSlides>
  <MMClips>0</MMClips>
  <ScaleCrop>false</ScaleCrop>
  <HeadingPairs>
    <vt:vector size="4" baseType="variant">
      <vt:variant>
        <vt:lpstr>テーマ</vt:lpstr>
      </vt:variant>
      <vt:variant>
        <vt:i4>1</vt:i4>
      </vt:variant>
      <vt:variant>
        <vt:lpstr>スライド タイトル</vt:lpstr>
      </vt:variant>
      <vt:variant>
        <vt:i4>30</vt:i4>
      </vt:variant>
    </vt:vector>
  </HeadingPairs>
  <TitlesOfParts>
    <vt:vector size="31" baseType="lpstr">
      <vt:lpstr>Office ​​テーマ</vt:lpstr>
      <vt:lpstr>南極望遠鏡の開発と運用</vt:lpstr>
      <vt:lpstr>0. 目次</vt:lpstr>
      <vt:lpstr>1.1 ドームふじ基地</vt:lpstr>
      <vt:lpstr>1.2 連続90日以上の夜</vt:lpstr>
      <vt:lpstr>1.3 赤外線の「空」が地球上で最も暗い</vt:lpstr>
      <vt:lpstr>1.4 観測可能「波長」が地球上で最も広い</vt:lpstr>
      <vt:lpstr>1.5 シーイングが地球上で最も良い</vt:lpstr>
      <vt:lpstr>2. 南極2.5m赤外線望遠鏡プロジェクト</vt:lpstr>
      <vt:lpstr>PowerPoint プレゼンテーション</vt:lpstr>
      <vt:lpstr>3. 課題（1）</vt:lpstr>
      <vt:lpstr>3. 課題（2）</vt:lpstr>
      <vt:lpstr>4.1 AIRT40の開発（Step 1）</vt:lpstr>
      <vt:lpstr>PowerPoint プレゼンテーション</vt:lpstr>
      <vt:lpstr>PowerPoint プレゼンテーション</vt:lpstr>
      <vt:lpstr>PowerPoint プレゼンテーション</vt:lpstr>
      <vt:lpstr>5.1 DF-DIMMの開発（Step 2） </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current status for Dome Fuji Astronomy</dc:title>
  <dc:creator>hirofumi</dc:creator>
  <cp:lastModifiedBy>hirofumi</cp:lastModifiedBy>
  <cp:revision>456</cp:revision>
  <cp:lastPrinted>2013-09-04T15:59:17Z</cp:lastPrinted>
  <dcterms:created xsi:type="dcterms:W3CDTF">2013-03-11T08:45:07Z</dcterms:created>
  <dcterms:modified xsi:type="dcterms:W3CDTF">2013-09-30T06:07:10Z</dcterms:modified>
</cp:coreProperties>
</file>