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30279975" cy="42808525"/>
  <p:notesSz cx="6858000" cy="9872663"/>
  <p:embeddedFontLst>
    <p:embeddedFont>
      <p:font typeface="Calibri" pitchFamily="34" charset="0"/>
      <p:regular r:id="rId3"/>
      <p:bold r:id="rId4"/>
      <p:italic r:id="rId5"/>
      <p:boldItalic r:id="rId6"/>
    </p:embeddedFont>
  </p:embeddedFontLst>
  <p:defaultTex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320" autoAdjust="0"/>
  </p:normalViewPr>
  <p:slideViewPr>
    <p:cSldViewPr>
      <p:cViewPr>
        <p:scale>
          <a:sx n="66" d="100"/>
          <a:sy n="66" d="100"/>
        </p:scale>
        <p:origin x="2484" y="-120"/>
      </p:cViewPr>
      <p:guideLst>
        <p:guide orient="horz" pos="13483"/>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998" y="13298392"/>
            <a:ext cx="25737979" cy="9176087"/>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2013/8/3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2013/8/3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1952982" y="1714329"/>
            <a:ext cx="6812994" cy="36525978"/>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1513999" y="1714329"/>
            <a:ext cx="19934317" cy="36525978"/>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2013/8/3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2013/8/3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909" y="27508444"/>
            <a:ext cx="25737979" cy="8502249"/>
          </a:xfrm>
        </p:spPr>
        <p:txBody>
          <a:bodyPr anchor="t"/>
          <a:lstStyle>
            <a:lvl1pPr algn="l">
              <a:defRPr sz="183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2013/8/3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1513999"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15392320"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2013/8/3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2013/8/3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2013/8/3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2013/8/3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000" y="1704413"/>
            <a:ext cx="9961903" cy="7253667"/>
          </a:xfrm>
        </p:spPr>
        <p:txBody>
          <a:bodyPr anchor="b"/>
          <a:lstStyle>
            <a:lvl1pPr algn="l">
              <a:defRPr sz="91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2013/8/3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5087" y="29965968"/>
            <a:ext cx="18167985" cy="3537652"/>
          </a:xfrm>
        </p:spPr>
        <p:txBody>
          <a:bodyPr anchor="b"/>
          <a:lstStyle>
            <a:lvl1pPr algn="l">
              <a:defRPr sz="91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kumimoji="1" lang="ja-JP" altLang="en-US"/>
          </a:p>
        </p:txBody>
      </p:sp>
      <p:sp>
        <p:nvSpPr>
          <p:cNvPr id="4" name="テキスト プレースホルダ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2013/8/3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E90ED720-0104-4369-84BC-D37694168613}" type="datetimeFigureOut">
              <a:rPr kumimoji="1" lang="ja-JP" altLang="en-US" smtClean="0"/>
              <a:t>2013/8/3</a:t>
            </a:fld>
            <a:endParaRPr kumimoji="1" lang="ja-JP" altLang="en-US"/>
          </a:p>
        </p:txBody>
      </p:sp>
      <p:sp>
        <p:nvSpPr>
          <p:cNvPr id="5" name="フッター プレースホルダ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kumimoji="1"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kumimoji="1"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kumimoji="1"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kumimoji="1"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9pPr>
    </p:bodyStyle>
    <p:other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0.jpeg"/><Relationship Id="rId18" Type="http://schemas.openxmlformats.org/officeDocument/2006/relationships/image" Target="../media/image15.jpeg"/><Relationship Id="rId3" Type="http://schemas.openxmlformats.org/officeDocument/2006/relationships/image" Target="../media/image2.png"/><Relationship Id="rId21" Type="http://schemas.openxmlformats.org/officeDocument/2006/relationships/image" Target="../media/image17.jpeg"/><Relationship Id="rId7" Type="http://schemas.openxmlformats.org/officeDocument/2006/relationships/image" Target="../media/image6.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png"/><Relationship Id="rId16" Type="http://schemas.openxmlformats.org/officeDocument/2006/relationships/image" Target="../media/image13.jpeg"/><Relationship Id="rId20"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5" Type="http://schemas.openxmlformats.org/officeDocument/2006/relationships/image" Target="../media/image12.jpeg"/><Relationship Id="rId23" Type="http://schemas.openxmlformats.org/officeDocument/2006/relationships/image" Target="../media/image18.jpeg"/><Relationship Id="rId10" Type="http://schemas.microsoft.com/office/2007/relationships/hdphoto" Target="../media/hdphoto2.wdp"/><Relationship Id="rId19" Type="http://schemas.openxmlformats.org/officeDocument/2006/relationships/image" Target="../media/image16.jpeg"/><Relationship Id="rId4" Type="http://schemas.openxmlformats.org/officeDocument/2006/relationships/image" Target="../media/image3.jpeg"/><Relationship Id="rId9" Type="http://schemas.openxmlformats.org/officeDocument/2006/relationships/image" Target="../media/image7.jpeg"/><Relationship Id="rId14" Type="http://schemas.openxmlformats.org/officeDocument/2006/relationships/image" Target="../media/image11.jpeg"/><Relationship Id="rId22"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p:cNvSpPr/>
          <p:nvPr/>
        </p:nvSpPr>
        <p:spPr>
          <a:xfrm>
            <a:off x="288000" y="30398465"/>
            <a:ext cx="14688000" cy="7999685"/>
          </a:xfrm>
          <a:prstGeom prst="rect">
            <a:avLst/>
          </a:prstGeom>
          <a:solidFill>
            <a:schemeClr val="bg1">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288000" y="39607477"/>
            <a:ext cx="14688000" cy="2895129"/>
          </a:xfrm>
          <a:prstGeom prst="rect">
            <a:avLst/>
          </a:prstGeom>
          <a:solidFill>
            <a:schemeClr val="bg1">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5300000" y="6570614"/>
            <a:ext cx="14688000" cy="35859984"/>
          </a:xfrm>
          <a:prstGeom prst="rect">
            <a:avLst/>
          </a:prstGeom>
          <a:solidFill>
            <a:schemeClr val="bg1">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p:nvSpPr>
        <p:spPr>
          <a:xfrm>
            <a:off x="288000" y="6668166"/>
            <a:ext cx="14688000" cy="9986858"/>
          </a:xfrm>
          <a:prstGeom prst="rect">
            <a:avLst/>
          </a:prstGeom>
          <a:solidFill>
            <a:schemeClr val="bg1">
              <a:alpha val="4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kumimoji="1" lang="ja-JP" altLang="en-US" dirty="0"/>
          </a:p>
        </p:txBody>
      </p:sp>
      <p:sp>
        <p:nvSpPr>
          <p:cNvPr id="33" name="正方形/長方形 32"/>
          <p:cNvSpPr/>
          <p:nvPr/>
        </p:nvSpPr>
        <p:spPr>
          <a:xfrm>
            <a:off x="288000" y="17794957"/>
            <a:ext cx="14688000" cy="11386169"/>
          </a:xfrm>
          <a:prstGeom prst="rect">
            <a:avLst/>
          </a:prstGeom>
          <a:solidFill>
            <a:schemeClr val="bg1">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6221" y="1883704"/>
            <a:ext cx="30346094" cy="1446550"/>
          </a:xfrm>
          <a:prstGeom prst="rect">
            <a:avLst/>
          </a:prstGeom>
          <a:noFill/>
        </p:spPr>
        <p:txBody>
          <a:bodyPr wrap="square">
            <a:spAutoFit/>
          </a:bodyPr>
          <a:lstStyle/>
          <a:p>
            <a:pPr algn="ctr"/>
            <a:r>
              <a:rPr lang="ja-JP" altLang="en-US" sz="8800" b="1" kern="0" dirty="0"/>
              <a:t>南極ドームふじの</a:t>
            </a:r>
            <a:r>
              <a:rPr lang="ja-JP" altLang="en-US" sz="8800" b="1" kern="0" dirty="0" smtClean="0"/>
              <a:t>シーイング　</a:t>
            </a:r>
            <a:r>
              <a:rPr lang="ja-JP" altLang="en-US" sz="8800" b="1" kern="0" dirty="0"/>
              <a:t>－</a:t>
            </a:r>
            <a:r>
              <a:rPr lang="ja-JP" altLang="en-US" sz="8800" b="1" kern="0" dirty="0" smtClean="0"/>
              <a:t>雪面</a:t>
            </a:r>
            <a:r>
              <a:rPr lang="ja-JP" altLang="en-US" sz="8800" b="1" kern="0" dirty="0"/>
              <a:t>から高さ</a:t>
            </a:r>
            <a:r>
              <a:rPr lang="en-US" altLang="ja-JP" sz="8800" b="1" kern="0" dirty="0"/>
              <a:t>15m</a:t>
            </a:r>
            <a:r>
              <a:rPr lang="ja-JP" altLang="en-US" sz="8800" b="1" kern="0" dirty="0"/>
              <a:t>で</a:t>
            </a:r>
            <a:r>
              <a:rPr lang="en-US" altLang="ja-JP" sz="8800" b="1" kern="0" dirty="0"/>
              <a:t>0.2</a:t>
            </a:r>
            <a:r>
              <a:rPr lang="ja-JP" altLang="en-US" sz="8800" b="1" kern="0" dirty="0"/>
              <a:t>秒</a:t>
            </a:r>
            <a:r>
              <a:rPr lang="ja-JP" altLang="en-US" sz="8800" b="1" kern="0" dirty="0" smtClean="0"/>
              <a:t>角</a:t>
            </a:r>
            <a:r>
              <a:rPr lang="ja-JP" altLang="en-US" sz="8800" b="1" kern="0" dirty="0"/>
              <a:t>－</a:t>
            </a:r>
          </a:p>
        </p:txBody>
      </p:sp>
      <p:sp>
        <p:nvSpPr>
          <p:cNvPr id="6" name="正方形/長方形 5"/>
          <p:cNvSpPr/>
          <p:nvPr/>
        </p:nvSpPr>
        <p:spPr>
          <a:xfrm>
            <a:off x="1" y="3741111"/>
            <a:ext cx="30279974" cy="1323439"/>
          </a:xfrm>
          <a:prstGeom prst="rect">
            <a:avLst/>
          </a:prstGeom>
          <a:noFill/>
          <a:ln>
            <a:noFill/>
          </a:ln>
        </p:spPr>
        <p:txBody>
          <a:bodyPr wrap="square">
            <a:spAutoFit/>
          </a:bodyPr>
          <a:lstStyle/>
          <a:p>
            <a:pPr algn="ctr"/>
            <a:r>
              <a:rPr lang="zh-TW" altLang="en-US" sz="4000" dirty="0" smtClean="0">
                <a:latin typeface="ＭＳ Ｐゴシック" pitchFamily="50" charset="-128"/>
                <a:ea typeface="ＭＳ Ｐゴシック" pitchFamily="50" charset="-128"/>
              </a:rPr>
              <a:t>沖田博文、市川</a:t>
            </a:r>
            <a:r>
              <a:rPr lang="ja-JP" altLang="en-US" sz="4000" dirty="0" smtClean="0">
                <a:latin typeface="ＭＳ Ｐゴシック" pitchFamily="50" charset="-128"/>
                <a:ea typeface="ＭＳ Ｐゴシック" pitchFamily="50" charset="-128"/>
              </a:rPr>
              <a:t>隆、小山拓也（</a:t>
            </a:r>
            <a:r>
              <a:rPr lang="zh-TW" altLang="en-US" sz="4000" dirty="0" smtClean="0">
                <a:latin typeface="ＭＳ Ｐゴシック" pitchFamily="50" charset="-128"/>
                <a:ea typeface="ＭＳ Ｐゴシック" pitchFamily="50" charset="-128"/>
              </a:rPr>
              <a:t>東北大学</a:t>
            </a:r>
            <a:r>
              <a:rPr lang="ja-JP" altLang="en-US" sz="4000" dirty="0">
                <a:latin typeface="ＭＳ Ｐゴシック" pitchFamily="50" charset="-128"/>
                <a:ea typeface="ＭＳ Ｐゴシック" pitchFamily="50" charset="-128"/>
              </a:rPr>
              <a:t>）</a:t>
            </a:r>
            <a:r>
              <a:rPr lang="ja-JP" altLang="en-US" sz="4000" dirty="0" smtClean="0">
                <a:latin typeface="ＭＳ Ｐゴシック" pitchFamily="50" charset="-128"/>
                <a:ea typeface="ＭＳ Ｐゴシック" pitchFamily="50" charset="-128"/>
              </a:rPr>
              <a:t>、</a:t>
            </a:r>
            <a:r>
              <a:rPr lang="en-US" altLang="ja-JP" sz="4000" dirty="0" smtClean="0">
                <a:latin typeface="ＭＳ Ｐゴシック" pitchFamily="50" charset="-128"/>
                <a:ea typeface="ＭＳ Ｐゴシック" pitchFamily="50" charset="-128"/>
              </a:rPr>
              <a:t>Michael C. B. Ashley, Colin S. Bonner (UNSW), </a:t>
            </a:r>
          </a:p>
          <a:p>
            <a:pPr algn="ctr"/>
            <a:r>
              <a:rPr lang="zh-TW" altLang="en-US" sz="4000" dirty="0" smtClean="0">
                <a:latin typeface="ＭＳ Ｐゴシック" pitchFamily="50" charset="-128"/>
                <a:ea typeface="ＭＳ Ｐゴシック" pitchFamily="50" charset="-128"/>
              </a:rPr>
              <a:t>高遠</a:t>
            </a:r>
            <a:r>
              <a:rPr lang="zh-TW" altLang="en-US" sz="4000" dirty="0">
                <a:latin typeface="ＭＳ Ｐゴシック" pitchFamily="50" charset="-128"/>
                <a:ea typeface="ＭＳ Ｐゴシック" pitchFamily="50" charset="-128"/>
              </a:rPr>
              <a:t>徳</a:t>
            </a:r>
            <a:r>
              <a:rPr lang="zh-TW" altLang="en-US" sz="4000" dirty="0" smtClean="0">
                <a:latin typeface="ＭＳ Ｐゴシック" pitchFamily="50" charset="-128"/>
                <a:ea typeface="ＭＳ Ｐゴシック" pitchFamily="50" charset="-128"/>
              </a:rPr>
              <a:t>尚</a:t>
            </a:r>
            <a:r>
              <a:rPr lang="ja-JP" altLang="en-US" sz="4000" dirty="0" smtClean="0">
                <a:latin typeface="ＭＳ Ｐゴシック" pitchFamily="50" charset="-128"/>
                <a:ea typeface="ＭＳ Ｐゴシック" pitchFamily="50" charset="-128"/>
              </a:rPr>
              <a:t>（</a:t>
            </a:r>
            <a:r>
              <a:rPr lang="ja-JP" altLang="en-US" sz="4000" dirty="0">
                <a:latin typeface="ＭＳ Ｐゴシック" pitchFamily="50" charset="-128"/>
                <a:ea typeface="ＭＳ Ｐゴシック" pitchFamily="50" charset="-128"/>
              </a:rPr>
              <a:t>ハワイ観測所</a:t>
            </a:r>
            <a:r>
              <a:rPr lang="ja-JP" altLang="en-US" sz="4000" dirty="0" smtClean="0">
                <a:latin typeface="ＭＳ Ｐゴシック" pitchFamily="50" charset="-128"/>
                <a:ea typeface="ＭＳ Ｐゴシック" pitchFamily="50" charset="-128"/>
              </a:rPr>
              <a:t>）</a:t>
            </a:r>
            <a:r>
              <a:rPr lang="zh-TW" altLang="en-US" sz="4000" dirty="0" smtClean="0">
                <a:latin typeface="ＭＳ Ｐゴシック" pitchFamily="50" charset="-128"/>
                <a:ea typeface="ＭＳ Ｐゴシック" pitchFamily="50" charset="-128"/>
              </a:rPr>
              <a:t>、</a:t>
            </a:r>
            <a:r>
              <a:rPr lang="ja-JP" altLang="en-US" sz="4000" dirty="0" smtClean="0">
                <a:latin typeface="ＭＳ Ｐゴシック" pitchFamily="50" charset="-128"/>
                <a:ea typeface="ＭＳ Ｐゴシック" pitchFamily="50" charset="-128"/>
              </a:rPr>
              <a:t>本山秀明（</a:t>
            </a:r>
            <a:r>
              <a:rPr lang="ja-JP" altLang="en-US" sz="4000" dirty="0" smtClean="0">
                <a:latin typeface="ＭＳ Ｐゴシック" pitchFamily="50" charset="-128"/>
                <a:ea typeface="ＭＳ Ｐゴシック" pitchFamily="50" charset="-128"/>
              </a:rPr>
              <a:t>国立極地研究所）</a:t>
            </a:r>
            <a:endParaRPr lang="ja-JP" altLang="en-US" sz="4000" dirty="0">
              <a:latin typeface="ＭＳ Ｐゴシック" pitchFamily="50" charset="-128"/>
              <a:ea typeface="ＭＳ Ｐゴシック" pitchFamily="50" charset="-128"/>
            </a:endParaRPr>
          </a:p>
        </p:txBody>
      </p:sp>
      <p:sp>
        <p:nvSpPr>
          <p:cNvPr id="9" name="正方形/長方形 8"/>
          <p:cNvSpPr/>
          <p:nvPr/>
        </p:nvSpPr>
        <p:spPr>
          <a:xfrm>
            <a:off x="-46221" y="0"/>
            <a:ext cx="16145767" cy="646331"/>
          </a:xfrm>
          <a:prstGeom prst="rect">
            <a:avLst/>
          </a:prstGeom>
          <a:noFill/>
        </p:spPr>
        <p:txBody>
          <a:bodyPr wrap="none">
            <a:spAutoFit/>
          </a:bodyPr>
          <a:lstStyle/>
          <a:p>
            <a:r>
              <a:rPr lang="en-US" altLang="ja-JP" sz="3600" dirty="0"/>
              <a:t>2013</a:t>
            </a:r>
            <a:r>
              <a:rPr lang="ja-JP" altLang="en-US" sz="3600" dirty="0"/>
              <a:t>年度光赤天連シンポジウム 「</a:t>
            </a:r>
            <a:r>
              <a:rPr lang="en-US" altLang="ja-JP" sz="3600" dirty="0"/>
              <a:t>2020</a:t>
            </a:r>
            <a:r>
              <a:rPr lang="ja-JP" altLang="en-US" sz="3600" dirty="0"/>
              <a:t>年代の光赤外天文学 </a:t>
            </a:r>
            <a:r>
              <a:rPr lang="en-US" altLang="ja-JP" sz="3600" dirty="0"/>
              <a:t>- </a:t>
            </a:r>
            <a:r>
              <a:rPr lang="ja-JP" altLang="en-US" sz="3600" dirty="0"/>
              <a:t>将来計画の再構成」</a:t>
            </a:r>
            <a:endParaRPr lang="ja-JP" altLang="en-US" sz="3200" dirty="0">
              <a:ea typeface="ＭＳ Ｐゴシック" pitchFamily="50" charset="-128"/>
            </a:endParaRPr>
          </a:p>
        </p:txBody>
      </p:sp>
      <p:sp>
        <p:nvSpPr>
          <p:cNvPr id="17" name="テキスト ボックス 16"/>
          <p:cNvSpPr txBox="1"/>
          <p:nvPr/>
        </p:nvSpPr>
        <p:spPr>
          <a:xfrm>
            <a:off x="307355" y="5932791"/>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lang="en-US" altLang="ja-JP" sz="4000" b="1" dirty="0">
                <a:solidFill>
                  <a:schemeClr val="bg1"/>
                </a:solidFill>
              </a:rPr>
              <a:t> </a:t>
            </a:r>
            <a:r>
              <a:rPr lang="en-US" altLang="ja-JP" sz="4000" b="1" dirty="0" smtClean="0">
                <a:solidFill>
                  <a:schemeClr val="bg1"/>
                </a:solidFill>
              </a:rPr>
              <a:t> </a:t>
            </a:r>
            <a:r>
              <a:rPr kumimoji="1" lang="en-US" altLang="ja-JP" sz="4000" b="1" dirty="0" smtClean="0">
                <a:solidFill>
                  <a:schemeClr val="bg1"/>
                </a:solidFill>
              </a:rPr>
              <a:t>1. </a:t>
            </a:r>
            <a:r>
              <a:rPr lang="ja-JP" altLang="en-US" sz="4000" b="1" dirty="0" smtClean="0">
                <a:solidFill>
                  <a:schemeClr val="bg1"/>
                </a:solidFill>
              </a:rPr>
              <a:t>概要</a:t>
            </a:r>
            <a:endParaRPr kumimoji="1" lang="ja-JP" altLang="en-US" sz="4000" b="1" dirty="0">
              <a:solidFill>
                <a:schemeClr val="bg1"/>
              </a:solidFill>
            </a:endParaRPr>
          </a:p>
        </p:txBody>
      </p:sp>
      <p:sp>
        <p:nvSpPr>
          <p:cNvPr id="2" name="正方形/長方形 1"/>
          <p:cNvSpPr/>
          <p:nvPr/>
        </p:nvSpPr>
        <p:spPr>
          <a:xfrm>
            <a:off x="450355" y="6842959"/>
            <a:ext cx="10441160" cy="5632311"/>
          </a:xfrm>
          <a:prstGeom prst="rect">
            <a:avLst/>
          </a:prstGeom>
        </p:spPr>
        <p:txBody>
          <a:bodyPr wrap="square">
            <a:spAutoFit/>
          </a:bodyPr>
          <a:lstStyle/>
          <a:p>
            <a:pPr algn="just"/>
            <a:r>
              <a:rPr lang="ja-JP" altLang="en-US" sz="3600" dirty="0"/>
              <a:t>　</a:t>
            </a:r>
            <a:r>
              <a:rPr lang="ja-JP" altLang="en-US" sz="3600" dirty="0" smtClean="0"/>
              <a:t>南極大陸内陸高原に位置するドームふじ基地</a:t>
            </a:r>
            <a:r>
              <a:rPr lang="ja-JP" altLang="en-US" sz="2400" dirty="0" smtClean="0"/>
              <a:t>（南緯</a:t>
            </a:r>
            <a:r>
              <a:rPr lang="en-US" altLang="ja-JP" sz="2400" dirty="0" smtClean="0"/>
              <a:t>77</a:t>
            </a:r>
            <a:r>
              <a:rPr lang="en-US" altLang="ja-JP" sz="2400" baseline="30000" dirty="0" smtClean="0"/>
              <a:t>O</a:t>
            </a:r>
            <a:r>
              <a:rPr lang="en-US" altLang="ja-JP" sz="2400" dirty="0" smtClean="0"/>
              <a:t>19’</a:t>
            </a:r>
            <a:r>
              <a:rPr lang="ja-JP" altLang="en-US" sz="2400" dirty="0" err="1" smtClean="0"/>
              <a:t>、</a:t>
            </a:r>
            <a:r>
              <a:rPr lang="ja-JP" altLang="en-US" sz="2400" dirty="0" smtClean="0"/>
              <a:t>標高</a:t>
            </a:r>
            <a:r>
              <a:rPr lang="en-US" altLang="ja-JP" sz="2400" dirty="0" smtClean="0"/>
              <a:t>3,810m</a:t>
            </a:r>
            <a:r>
              <a:rPr lang="ja-JP" altLang="en-US" sz="2400" dirty="0" err="1" smtClean="0"/>
              <a:t>、</a:t>
            </a:r>
            <a:r>
              <a:rPr lang="ja-JP" altLang="en-US" sz="2400" dirty="0" smtClean="0"/>
              <a:t>図</a:t>
            </a:r>
            <a:r>
              <a:rPr lang="en-US" altLang="ja-JP" sz="2400" dirty="0" smtClean="0"/>
              <a:t>1</a:t>
            </a:r>
            <a:r>
              <a:rPr lang="ja-JP" altLang="en-US" sz="2400" dirty="0" smtClean="0"/>
              <a:t>）</a:t>
            </a:r>
            <a:r>
              <a:rPr lang="ja-JP" altLang="en-US" sz="3600" dirty="0" smtClean="0"/>
              <a:t>はその高い標高と冬期</a:t>
            </a:r>
            <a:r>
              <a:rPr lang="en-US" altLang="ja-JP" sz="3600" dirty="0" smtClean="0"/>
              <a:t>-80</a:t>
            </a:r>
            <a:r>
              <a:rPr lang="ja-JP" altLang="en-US" sz="3600" dirty="0" smtClean="0"/>
              <a:t>℃の低温環境によって大気中に含まれる水蒸気量が極めて少なく、かつ地球大気の赤外線放射も極めて弱く、さらに気象シミュレーションから</a:t>
            </a:r>
            <a:r>
              <a:rPr lang="en-US" altLang="ja-JP" sz="3600" dirty="0" smtClean="0"/>
              <a:t>0.21</a:t>
            </a:r>
            <a:r>
              <a:rPr lang="ja-JP" altLang="en-US" sz="3600" dirty="0" smtClean="0"/>
              <a:t>秒角のシーイングが雪面</a:t>
            </a:r>
            <a:r>
              <a:rPr lang="en-US" altLang="ja-JP" sz="3600" dirty="0" smtClean="0"/>
              <a:t>18m</a:t>
            </a:r>
            <a:r>
              <a:rPr lang="ja-JP" altLang="en-US" sz="3600" dirty="0" smtClean="0"/>
              <a:t>で得られると予想されており</a:t>
            </a:r>
            <a:r>
              <a:rPr lang="ja-JP" altLang="en-US" sz="2400" dirty="0" smtClean="0"/>
              <a:t>（</a:t>
            </a:r>
            <a:r>
              <a:rPr lang="en-US" altLang="ja-JP" sz="2400" dirty="0" smtClean="0"/>
              <a:t>Swain</a:t>
            </a:r>
            <a:r>
              <a:rPr lang="ja-JP" altLang="en-US" sz="2400" dirty="0"/>
              <a:t> </a:t>
            </a:r>
            <a:r>
              <a:rPr lang="en-US" altLang="ja-JP" sz="2400" dirty="0" smtClean="0"/>
              <a:t>&amp; </a:t>
            </a:r>
            <a:r>
              <a:rPr lang="en-US" altLang="ja-JP" sz="2400" dirty="0" err="1" smtClean="0"/>
              <a:t>Gallee</a:t>
            </a:r>
            <a:r>
              <a:rPr lang="en-US" altLang="ja-JP" sz="2400" dirty="0"/>
              <a:t> </a:t>
            </a:r>
            <a:r>
              <a:rPr lang="en-US" altLang="ja-JP" sz="2400" dirty="0" smtClean="0"/>
              <a:t>2006; Saunders et al. 2009</a:t>
            </a:r>
            <a:r>
              <a:rPr lang="ja-JP" altLang="en-US" sz="2400" dirty="0" err="1" smtClean="0"/>
              <a:t>、</a:t>
            </a:r>
            <a:r>
              <a:rPr lang="ja-JP" altLang="en-US" sz="2400" dirty="0" smtClean="0"/>
              <a:t>図</a:t>
            </a:r>
            <a:r>
              <a:rPr lang="en-US" altLang="ja-JP" sz="2400" dirty="0" smtClean="0"/>
              <a:t>2, 3</a:t>
            </a:r>
            <a:r>
              <a:rPr lang="ja-JP" altLang="en-US" sz="2400" dirty="0" smtClean="0"/>
              <a:t>）</a:t>
            </a:r>
            <a:r>
              <a:rPr lang="ja-JP" altLang="en-US" sz="3600" dirty="0" smtClean="0"/>
              <a:t>、地球上で最も優れた観測地であると考えられている。そこで南極天文コンソーシアムではドームふじ基地の天文</a:t>
            </a:r>
            <a:r>
              <a:rPr lang="ja-JP" altLang="en-US" sz="3600" dirty="0"/>
              <a:t>観測</a:t>
            </a:r>
            <a:r>
              <a:rPr lang="ja-JP" altLang="en-US" sz="3600" dirty="0" smtClean="0"/>
              <a:t>条件調査を</a:t>
            </a:r>
            <a:r>
              <a:rPr lang="en-US" altLang="ja-JP" sz="3600" dirty="0" smtClean="0"/>
              <a:t>2006</a:t>
            </a:r>
            <a:r>
              <a:rPr lang="ja-JP" altLang="en-US" sz="3600" dirty="0" smtClean="0"/>
              <a:t>年から継続して行ってきた。</a:t>
            </a:r>
            <a:endParaRPr lang="ja-JP" altLang="en-US" sz="3600" dirty="0"/>
          </a:p>
        </p:txBody>
      </p:sp>
      <p:sp>
        <p:nvSpPr>
          <p:cNvPr id="18" name="テキスト ボックス 17"/>
          <p:cNvSpPr txBox="1"/>
          <p:nvPr/>
        </p:nvSpPr>
        <p:spPr>
          <a:xfrm>
            <a:off x="288000" y="17087072"/>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kumimoji="1" lang="en-US" altLang="ja-JP" sz="4000" dirty="0" smtClean="0">
                <a:solidFill>
                  <a:schemeClr val="bg1"/>
                </a:solidFill>
              </a:rPr>
              <a:t>  </a:t>
            </a:r>
            <a:r>
              <a:rPr kumimoji="1" lang="en-US" altLang="ja-JP" sz="4000" b="1" dirty="0" smtClean="0">
                <a:solidFill>
                  <a:schemeClr val="bg1"/>
                </a:solidFill>
              </a:rPr>
              <a:t>2. </a:t>
            </a:r>
            <a:r>
              <a:rPr lang="ja-JP" altLang="en-US" sz="4000" b="1" dirty="0" smtClean="0">
                <a:solidFill>
                  <a:schemeClr val="bg1"/>
                </a:solidFill>
              </a:rPr>
              <a:t>装置</a:t>
            </a:r>
            <a:endParaRPr kumimoji="1" lang="ja-JP" altLang="en-US" sz="4000" b="1" dirty="0">
              <a:solidFill>
                <a:schemeClr val="bg1"/>
              </a:solidFill>
            </a:endParaRPr>
          </a:p>
        </p:txBody>
      </p:sp>
      <p:sp>
        <p:nvSpPr>
          <p:cNvPr id="19" name="正方形/長方形 18"/>
          <p:cNvSpPr/>
          <p:nvPr/>
        </p:nvSpPr>
        <p:spPr>
          <a:xfrm>
            <a:off x="450356" y="30495268"/>
            <a:ext cx="9937504" cy="5078313"/>
          </a:xfrm>
          <a:prstGeom prst="rect">
            <a:avLst/>
          </a:prstGeom>
        </p:spPr>
        <p:txBody>
          <a:bodyPr wrap="square">
            <a:spAutoFit/>
          </a:bodyPr>
          <a:lstStyle/>
          <a:p>
            <a:pPr algn="just"/>
            <a:r>
              <a:rPr lang="ja-JP" altLang="en-US" sz="3600" dirty="0"/>
              <a:t>　</a:t>
            </a:r>
            <a:r>
              <a:rPr lang="ja-JP" altLang="en-US" sz="3600" dirty="0" smtClean="0"/>
              <a:t>観測は第</a:t>
            </a:r>
            <a:r>
              <a:rPr lang="en-US" altLang="ja-JP" sz="3600" dirty="0" smtClean="0"/>
              <a:t>48</a:t>
            </a:r>
            <a:r>
              <a:rPr lang="ja-JP" altLang="en-US" sz="3600" dirty="0" smtClean="0"/>
              <a:t>～</a:t>
            </a:r>
            <a:r>
              <a:rPr lang="en-US" altLang="ja-JP" sz="3600" dirty="0" smtClean="0"/>
              <a:t>54</a:t>
            </a:r>
            <a:r>
              <a:rPr lang="ja-JP" altLang="en-US" sz="3600" dirty="0" smtClean="0"/>
              <a:t>次日本南極地域観測隊で順次実施した。図</a:t>
            </a:r>
            <a:r>
              <a:rPr lang="en-US" altLang="ja-JP" sz="3600" dirty="0"/>
              <a:t>9</a:t>
            </a:r>
            <a:r>
              <a:rPr lang="ja-JP" altLang="en-US" sz="3600" dirty="0"/>
              <a:t>に各観測装置に</a:t>
            </a:r>
            <a:r>
              <a:rPr lang="ja-JP" altLang="en-US" sz="3600" dirty="0" smtClean="0"/>
              <a:t>よる大気擾乱の測定</a:t>
            </a:r>
            <a:r>
              <a:rPr lang="ja-JP" altLang="en-US" sz="3600" dirty="0"/>
              <a:t>範囲を示す</a:t>
            </a:r>
            <a:r>
              <a:rPr lang="ja-JP" altLang="en-US" sz="3600" dirty="0" smtClean="0"/>
              <a:t>。</a:t>
            </a:r>
            <a:r>
              <a:rPr lang="en-US" altLang="ja-JP" sz="3600" dirty="0" smtClean="0"/>
              <a:t>SODAR</a:t>
            </a:r>
            <a:r>
              <a:rPr lang="ja-JP" altLang="en-US" sz="3600" dirty="0" smtClean="0"/>
              <a:t>は</a:t>
            </a:r>
            <a:r>
              <a:rPr lang="en-US" altLang="ja-JP" sz="3600" dirty="0" smtClean="0"/>
              <a:t>2006/2007</a:t>
            </a:r>
            <a:r>
              <a:rPr lang="ja-JP" altLang="en-US" sz="3600" dirty="0" smtClean="0"/>
              <a:t>年、</a:t>
            </a:r>
            <a:r>
              <a:rPr lang="en-US" altLang="ja-JP" sz="3600" dirty="0" smtClean="0"/>
              <a:t>Snodar</a:t>
            </a:r>
            <a:r>
              <a:rPr lang="ja-JP" altLang="en-US" sz="3600" dirty="0" smtClean="0"/>
              <a:t>は</a:t>
            </a:r>
            <a:r>
              <a:rPr lang="en-US" altLang="ja-JP" sz="3600" dirty="0" smtClean="0"/>
              <a:t>2011</a:t>
            </a:r>
            <a:r>
              <a:rPr lang="ja-JP" altLang="en-US" sz="3600" dirty="0" smtClean="0"/>
              <a:t>年、</a:t>
            </a:r>
            <a:r>
              <a:rPr lang="en-US" altLang="ja-JP" sz="3600" dirty="0" err="1" smtClean="0"/>
              <a:t>Pt</a:t>
            </a:r>
            <a:r>
              <a:rPr lang="ja-JP" altLang="en-US" sz="3600" dirty="0" smtClean="0"/>
              <a:t>温度計は</a:t>
            </a:r>
            <a:r>
              <a:rPr lang="en-US" altLang="ja-JP" sz="3600" dirty="0" smtClean="0"/>
              <a:t>2011</a:t>
            </a:r>
            <a:r>
              <a:rPr lang="ja-JP" altLang="en-US" sz="3600" dirty="0" smtClean="0"/>
              <a:t>年、</a:t>
            </a:r>
            <a:r>
              <a:rPr lang="en-US" altLang="ja-JP" sz="3600" dirty="0" smtClean="0"/>
              <a:t>Tohoku DIMM</a:t>
            </a:r>
            <a:r>
              <a:rPr lang="ja-JP" altLang="en-US" sz="3600" dirty="0" smtClean="0"/>
              <a:t>は</a:t>
            </a:r>
            <a:r>
              <a:rPr lang="en-US" altLang="ja-JP" sz="3600" dirty="0" smtClean="0"/>
              <a:t>2011</a:t>
            </a:r>
            <a:r>
              <a:rPr lang="ja-JP" altLang="en-US" sz="3600" dirty="0" smtClean="0"/>
              <a:t>年、</a:t>
            </a:r>
            <a:r>
              <a:rPr lang="en-US" altLang="ja-JP" sz="3600" dirty="0" smtClean="0"/>
              <a:t>DF-DIMM</a:t>
            </a:r>
            <a:r>
              <a:rPr lang="ja-JP" altLang="en-US" sz="3600" dirty="0" smtClean="0"/>
              <a:t>は</a:t>
            </a:r>
            <a:r>
              <a:rPr lang="en-US" altLang="ja-JP" sz="3600" dirty="0" smtClean="0"/>
              <a:t>2013</a:t>
            </a:r>
            <a:r>
              <a:rPr lang="ja-JP" altLang="en-US" sz="3600" dirty="0" smtClean="0"/>
              <a:t>年</a:t>
            </a:r>
            <a:r>
              <a:rPr lang="en-US" altLang="ja-JP" sz="3600" dirty="0" smtClean="0"/>
              <a:t>1</a:t>
            </a:r>
            <a:r>
              <a:rPr lang="ja-JP" altLang="en-US" sz="3600" dirty="0" smtClean="0"/>
              <a:t>月に観測を実施した。尚、ドームふじ基地は高緯度に位置するため</a:t>
            </a:r>
            <a:r>
              <a:rPr lang="en-US" altLang="ja-JP" sz="3600" dirty="0" smtClean="0"/>
              <a:t>2</a:t>
            </a:r>
            <a:r>
              <a:rPr lang="ja-JP" altLang="en-US" sz="3600" dirty="0" smtClean="0"/>
              <a:t>月中旬までは太陽</a:t>
            </a:r>
            <a:r>
              <a:rPr lang="ja-JP" altLang="en-US" sz="3600" dirty="0"/>
              <a:t>が</a:t>
            </a:r>
            <a:r>
              <a:rPr lang="ja-JP" altLang="en-US" sz="3600" dirty="0" smtClean="0"/>
              <a:t>全く沈まない白夜、</a:t>
            </a:r>
            <a:r>
              <a:rPr lang="en-US" altLang="ja-JP" sz="3600" dirty="0" smtClean="0"/>
              <a:t>4</a:t>
            </a:r>
            <a:r>
              <a:rPr lang="ja-JP" altLang="en-US" sz="3600" dirty="0" smtClean="0"/>
              <a:t>月下旬以降は太陽が全く昇らない極夜となる</a:t>
            </a:r>
            <a:r>
              <a:rPr lang="ja-JP" altLang="en-US" sz="2400" dirty="0" smtClean="0"/>
              <a:t>（図</a:t>
            </a:r>
            <a:r>
              <a:rPr lang="en-US" altLang="ja-JP" sz="2400" dirty="0" smtClean="0"/>
              <a:t>10</a:t>
            </a:r>
            <a:r>
              <a:rPr lang="ja-JP" altLang="en-US" sz="2400" dirty="0" smtClean="0"/>
              <a:t>）</a:t>
            </a:r>
            <a:r>
              <a:rPr lang="ja-JP" altLang="en-US" sz="3600" dirty="0" smtClean="0"/>
              <a:t>。図</a:t>
            </a:r>
            <a:r>
              <a:rPr lang="en-US" altLang="ja-JP" sz="3600" dirty="0" smtClean="0"/>
              <a:t>11</a:t>
            </a:r>
            <a:r>
              <a:rPr lang="ja-JP" altLang="en-US" sz="3600" dirty="0" smtClean="0"/>
              <a:t>に各観測装置の観測期間（白夜＝赤、極夜＝青）を示す。</a:t>
            </a:r>
            <a:endParaRPr lang="ja-JP" altLang="en-US" sz="3600" dirty="0"/>
          </a:p>
        </p:txBody>
      </p:sp>
      <p:sp>
        <p:nvSpPr>
          <p:cNvPr id="59" name="テキスト ボックス 58"/>
          <p:cNvSpPr txBox="1"/>
          <p:nvPr/>
        </p:nvSpPr>
        <p:spPr>
          <a:xfrm>
            <a:off x="288000" y="29685182"/>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kumimoji="1" lang="en-US" altLang="ja-JP" sz="4000" b="1" dirty="0" smtClean="0">
                <a:solidFill>
                  <a:schemeClr val="bg1"/>
                </a:solidFill>
              </a:rPr>
              <a:t>  3.</a:t>
            </a:r>
            <a:r>
              <a:rPr lang="ja-JP" altLang="en-US" sz="4000" b="1" dirty="0">
                <a:solidFill>
                  <a:schemeClr val="bg1"/>
                </a:solidFill>
              </a:rPr>
              <a:t> </a:t>
            </a:r>
            <a:r>
              <a:rPr lang="ja-JP" altLang="en-US" sz="4000" b="1" dirty="0" smtClean="0">
                <a:solidFill>
                  <a:schemeClr val="bg1"/>
                </a:solidFill>
              </a:rPr>
              <a:t>観測</a:t>
            </a:r>
            <a:endParaRPr kumimoji="1" lang="ja-JP" altLang="en-US" sz="4000" b="1" dirty="0">
              <a:solidFill>
                <a:schemeClr val="bg1"/>
              </a:solidFill>
            </a:endParaRPr>
          </a:p>
        </p:txBody>
      </p:sp>
      <p:sp>
        <p:nvSpPr>
          <p:cNvPr id="88" name="テキスト ボックス 87"/>
          <p:cNvSpPr txBox="1"/>
          <p:nvPr/>
        </p:nvSpPr>
        <p:spPr>
          <a:xfrm>
            <a:off x="288000" y="38899592"/>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lang="en-US" altLang="ja-JP" sz="4000" b="1" dirty="0" smtClean="0">
                <a:solidFill>
                  <a:schemeClr val="bg1"/>
                </a:solidFill>
              </a:rPr>
              <a:t>  5</a:t>
            </a:r>
            <a:r>
              <a:rPr kumimoji="1" lang="en-US" altLang="ja-JP" sz="4000" b="1" dirty="0" smtClean="0">
                <a:solidFill>
                  <a:schemeClr val="bg1"/>
                </a:solidFill>
              </a:rPr>
              <a:t>. </a:t>
            </a:r>
            <a:r>
              <a:rPr lang="ja-JP" altLang="en-US" sz="4000" b="1" dirty="0" smtClean="0">
                <a:solidFill>
                  <a:schemeClr val="bg1"/>
                </a:solidFill>
              </a:rPr>
              <a:t>謝辞</a:t>
            </a:r>
            <a:endParaRPr kumimoji="1" lang="ja-JP" altLang="en-US" sz="4000" b="1" dirty="0">
              <a:solidFill>
                <a:schemeClr val="bg1"/>
              </a:solidFill>
            </a:endParaRPr>
          </a:p>
        </p:txBody>
      </p:sp>
      <p:sp>
        <p:nvSpPr>
          <p:cNvPr id="1041" name="正方形/長方形 1040"/>
          <p:cNvSpPr/>
          <p:nvPr/>
        </p:nvSpPr>
        <p:spPr>
          <a:xfrm>
            <a:off x="583983" y="39694294"/>
            <a:ext cx="14144243" cy="2677656"/>
          </a:xfrm>
          <a:prstGeom prst="rect">
            <a:avLst/>
          </a:prstGeom>
        </p:spPr>
        <p:txBody>
          <a:bodyPr wrap="square">
            <a:spAutoFit/>
          </a:bodyPr>
          <a:lstStyle/>
          <a:p>
            <a:pPr algn="just"/>
            <a:r>
              <a:rPr lang="en-US" altLang="ja-JP" sz="2400" dirty="0">
                <a:latin typeface="+mj-ea"/>
                <a:ea typeface="+mj-ea"/>
              </a:rPr>
              <a:t>We acknowledge the National Institute of Polar Research and the </a:t>
            </a:r>
            <a:r>
              <a:rPr lang="en-US" altLang="ja-JP" sz="2400" dirty="0" smtClean="0">
                <a:latin typeface="+mj-ea"/>
                <a:ea typeface="+mj-ea"/>
              </a:rPr>
              <a:t>48th </a:t>
            </a:r>
            <a:r>
              <a:rPr lang="en-US" altLang="ja-JP" sz="2400" dirty="0">
                <a:latin typeface="+mj-ea"/>
                <a:ea typeface="+mj-ea"/>
              </a:rPr>
              <a:t>- 54th Japanese Antarctic </a:t>
            </a:r>
            <a:r>
              <a:rPr lang="en-US" altLang="ja-JP" sz="2400" dirty="0" smtClean="0">
                <a:latin typeface="+mj-ea"/>
                <a:ea typeface="+mj-ea"/>
              </a:rPr>
              <a:t>Research Expeditions.</a:t>
            </a:r>
            <a:r>
              <a:rPr lang="ja-JP" altLang="en-US" sz="2400" dirty="0">
                <a:latin typeface="+mj-ea"/>
                <a:ea typeface="+mj-ea"/>
              </a:rPr>
              <a:t> </a:t>
            </a:r>
            <a:r>
              <a:rPr lang="en-US" altLang="ja-JP" sz="2400" dirty="0" smtClean="0">
                <a:latin typeface="+mj-ea"/>
                <a:ea typeface="+mj-ea"/>
              </a:rPr>
              <a:t>This </a:t>
            </a:r>
            <a:r>
              <a:rPr lang="en-US" altLang="ja-JP" sz="2400" dirty="0">
                <a:latin typeface="+mj-ea"/>
                <a:ea typeface="+mj-ea"/>
              </a:rPr>
              <a:t>research is supported by the National Institute of Polar Research </a:t>
            </a:r>
            <a:r>
              <a:rPr lang="en-US" altLang="ja-JP" sz="2400" dirty="0" smtClean="0">
                <a:latin typeface="+mj-ea"/>
                <a:ea typeface="+mj-ea"/>
              </a:rPr>
              <a:t>through Project </a:t>
            </a:r>
            <a:r>
              <a:rPr lang="en-US" altLang="ja-JP" sz="2400" dirty="0">
                <a:latin typeface="+mj-ea"/>
                <a:ea typeface="+mj-ea"/>
              </a:rPr>
              <a:t>Research no.KP-12, the Grants-in-Aid for Scientific Research 18340050 and 23103002, the Australian Research Council and Australian government infrastructure funding managed by Astronomy Australia Limited</a:t>
            </a:r>
            <a:r>
              <a:rPr lang="en-US" altLang="ja-JP" sz="2400" dirty="0" smtClean="0">
                <a:latin typeface="+mj-ea"/>
                <a:ea typeface="+mj-ea"/>
              </a:rPr>
              <a:t>. Hirofumi </a:t>
            </a:r>
            <a:r>
              <a:rPr lang="en-US" altLang="ja-JP" sz="2400" dirty="0">
                <a:latin typeface="+mj-ea"/>
                <a:ea typeface="+mj-ea"/>
              </a:rPr>
              <a:t>Okita thanks the </a:t>
            </a:r>
            <a:r>
              <a:rPr lang="en-US" altLang="ja-JP" sz="2400" dirty="0" err="1">
                <a:latin typeface="+mj-ea"/>
                <a:ea typeface="+mj-ea"/>
              </a:rPr>
              <a:t>Sasakawa</a:t>
            </a:r>
            <a:r>
              <a:rPr lang="en-US" altLang="ja-JP" sz="2400" dirty="0">
                <a:latin typeface="+mj-ea"/>
                <a:ea typeface="+mj-ea"/>
              </a:rPr>
              <a:t> Scientific Research Grant from The Japan Science Society, and Tohoku University International Advanced Research and Education Organization </a:t>
            </a:r>
            <a:r>
              <a:rPr lang="en-US" altLang="ja-JP" sz="2400" dirty="0" smtClean="0">
                <a:latin typeface="+mj-ea"/>
                <a:ea typeface="+mj-ea"/>
              </a:rPr>
              <a:t>for scholarships </a:t>
            </a:r>
            <a:r>
              <a:rPr lang="en-US" altLang="ja-JP" sz="2400" dirty="0">
                <a:latin typeface="+mj-ea"/>
                <a:ea typeface="+mj-ea"/>
              </a:rPr>
              <a:t>and research expenses.</a:t>
            </a:r>
            <a:endParaRPr lang="en-US" altLang="ja-JP" sz="2400" dirty="0" smtClean="0">
              <a:latin typeface="+mj-ea"/>
              <a:ea typeface="+mj-ea"/>
            </a:endParaRPr>
          </a:p>
        </p:txBody>
      </p:sp>
      <p:sp>
        <p:nvSpPr>
          <p:cNvPr id="50" name="正方形/長方形 49"/>
          <p:cNvSpPr/>
          <p:nvPr/>
        </p:nvSpPr>
        <p:spPr>
          <a:xfrm>
            <a:off x="15471351" y="6082012"/>
            <a:ext cx="8525620" cy="646331"/>
          </a:xfrm>
          <a:prstGeom prst="rect">
            <a:avLst/>
          </a:prstGeom>
        </p:spPr>
        <p:txBody>
          <a:bodyPr wrap="square">
            <a:spAutoFit/>
          </a:bodyPr>
          <a:lstStyle/>
          <a:p>
            <a:pPr algn="just"/>
            <a:endParaRPr lang="ja-JP" altLang="en-US" sz="3600" dirty="0"/>
          </a:p>
        </p:txBody>
      </p:sp>
      <p:pic>
        <p:nvPicPr>
          <p:cNvPr id="140" name="Picture 2" descr="C:\Research\M2\Master\murata.bmp"/>
          <p:cNvPicPr>
            <a:picLocks noChangeAspect="1" noChangeArrowheads="1"/>
          </p:cNvPicPr>
          <p:nvPr/>
        </p:nvPicPr>
        <p:blipFill rotWithShape="1">
          <a:blip r:embed="rId2">
            <a:extLst>
              <a:ext uri="{28A0092B-C50C-407E-A947-70E740481C1C}">
                <a14:useLocalDpi xmlns:a14="http://schemas.microsoft.com/office/drawing/2010/main" val="0"/>
              </a:ext>
            </a:extLst>
          </a:blip>
          <a:srcRect l="3344" t="6274" r="26044" b="16760"/>
          <a:stretch/>
        </p:blipFill>
        <p:spPr bwMode="auto">
          <a:xfrm>
            <a:off x="11081685" y="7208899"/>
            <a:ext cx="3600000" cy="31392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1" name="テキスト ボックス 140"/>
          <p:cNvSpPr txBox="1"/>
          <p:nvPr/>
        </p:nvSpPr>
        <p:spPr>
          <a:xfrm>
            <a:off x="10963523" y="10387038"/>
            <a:ext cx="3751348" cy="830997"/>
          </a:xfrm>
          <a:prstGeom prst="rect">
            <a:avLst/>
          </a:prstGeom>
          <a:noFill/>
        </p:spPr>
        <p:txBody>
          <a:bodyPr wrap="none" rtlCol="0">
            <a:spAutoFit/>
          </a:bodyPr>
          <a:lstStyle/>
          <a:p>
            <a:r>
              <a:rPr kumimoji="1" lang="ja-JP" altLang="en-US" sz="2400" dirty="0" smtClean="0"/>
              <a:t>図</a:t>
            </a:r>
            <a:r>
              <a:rPr kumimoji="1" lang="en-US" altLang="ja-JP" sz="2400" dirty="0" smtClean="0"/>
              <a:t>1</a:t>
            </a:r>
            <a:r>
              <a:rPr kumimoji="1" lang="ja-JP" altLang="en-US" sz="2400" dirty="0" smtClean="0"/>
              <a:t>　ドームふじ基地の位置</a:t>
            </a:r>
            <a:endParaRPr kumimoji="1" lang="en-US" altLang="ja-JP" sz="2400" dirty="0" smtClean="0"/>
          </a:p>
          <a:p>
            <a:r>
              <a:rPr kumimoji="1" lang="en-US" altLang="ja-JP" sz="2400" dirty="0" smtClean="0"/>
              <a:t>Murata et al. (2009)</a:t>
            </a:r>
            <a:endParaRPr kumimoji="1" lang="ja-JP" altLang="en-US" sz="2400" dirty="0"/>
          </a:p>
        </p:txBody>
      </p:sp>
      <p:pic>
        <p:nvPicPr>
          <p:cNvPr id="142" name="Picture 3"/>
          <p:cNvPicPr>
            <a:picLocks noChangeAspect="1" noChangeArrowheads="1"/>
          </p:cNvPicPr>
          <p:nvPr/>
        </p:nvPicPr>
        <p:blipFill rotWithShape="1">
          <a:blip r:embed="rId3" cstate="print"/>
          <a:srcRect b="8635"/>
          <a:stretch/>
        </p:blipFill>
        <p:spPr bwMode="auto">
          <a:xfrm>
            <a:off x="583984" y="12551340"/>
            <a:ext cx="3600000" cy="2731641"/>
          </a:xfrm>
          <a:prstGeom prst="rect">
            <a:avLst/>
          </a:prstGeom>
          <a:noFill/>
          <a:ln w="9525">
            <a:solidFill>
              <a:schemeClr val="tx1"/>
            </a:solidFill>
            <a:miter lim="800000"/>
            <a:headEnd/>
            <a:tailEnd/>
          </a:ln>
          <a:effectLst/>
        </p:spPr>
      </p:pic>
      <p:pic>
        <p:nvPicPr>
          <p:cNvPr id="143" name="Picture 2" descr="C:\Users\hirofumi\Desktop\fg19.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944"/>
          <a:stretch/>
        </p:blipFill>
        <p:spPr bwMode="auto">
          <a:xfrm>
            <a:off x="4426662" y="12680041"/>
            <a:ext cx="3600000" cy="26029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4" name="テキスト ボックス 143"/>
          <p:cNvSpPr txBox="1"/>
          <p:nvPr/>
        </p:nvSpPr>
        <p:spPr>
          <a:xfrm>
            <a:off x="677166" y="15307389"/>
            <a:ext cx="3733629" cy="1200329"/>
          </a:xfrm>
          <a:prstGeom prst="rect">
            <a:avLst/>
          </a:prstGeom>
          <a:noFill/>
        </p:spPr>
        <p:txBody>
          <a:bodyPr wrap="square" rtlCol="0">
            <a:spAutoFit/>
          </a:bodyPr>
          <a:lstStyle/>
          <a:p>
            <a:r>
              <a:rPr kumimoji="1" lang="ja-JP" altLang="en-US" sz="2400" dirty="0" smtClean="0"/>
              <a:t>図</a:t>
            </a:r>
            <a:r>
              <a:rPr lang="en-US" altLang="ja-JP" sz="2400" dirty="0"/>
              <a:t>2</a:t>
            </a:r>
            <a:r>
              <a:rPr kumimoji="1" lang="ja-JP" altLang="en-US" sz="2400" dirty="0" smtClean="0"/>
              <a:t>　接地境界層の高さのシミュレーション結果</a:t>
            </a:r>
            <a:endParaRPr kumimoji="1" lang="en-US" altLang="ja-JP" sz="2400" dirty="0" smtClean="0"/>
          </a:p>
          <a:p>
            <a:r>
              <a:rPr lang="en-US" altLang="ja-JP" sz="2400" dirty="0" smtClean="0"/>
              <a:t>Swain &amp; </a:t>
            </a:r>
            <a:r>
              <a:rPr lang="en-US" altLang="ja-JP" sz="2400" dirty="0" err="1" smtClean="0"/>
              <a:t>Gallee</a:t>
            </a:r>
            <a:r>
              <a:rPr lang="en-US" altLang="ja-JP" sz="2400" dirty="0" smtClean="0"/>
              <a:t> (2006)</a:t>
            </a:r>
            <a:endParaRPr kumimoji="1" lang="ja-JP" altLang="en-US" sz="2400" dirty="0"/>
          </a:p>
        </p:txBody>
      </p:sp>
      <p:sp>
        <p:nvSpPr>
          <p:cNvPr id="145" name="テキスト ボックス 144"/>
          <p:cNvSpPr txBox="1"/>
          <p:nvPr/>
        </p:nvSpPr>
        <p:spPr>
          <a:xfrm>
            <a:off x="4399563" y="15307389"/>
            <a:ext cx="3755648" cy="1200329"/>
          </a:xfrm>
          <a:prstGeom prst="rect">
            <a:avLst/>
          </a:prstGeom>
          <a:noFill/>
        </p:spPr>
        <p:txBody>
          <a:bodyPr wrap="square" rtlCol="0">
            <a:spAutoFit/>
          </a:bodyPr>
          <a:lstStyle/>
          <a:p>
            <a:r>
              <a:rPr kumimoji="1" lang="ja-JP" altLang="en-US" sz="2400" dirty="0" smtClean="0"/>
              <a:t>図</a:t>
            </a:r>
            <a:r>
              <a:rPr lang="en-US" altLang="ja-JP" sz="2400" dirty="0" smtClean="0"/>
              <a:t>3</a:t>
            </a:r>
            <a:r>
              <a:rPr kumimoji="1" lang="ja-JP" altLang="en-US" sz="2400" dirty="0" smtClean="0"/>
              <a:t>　自由大気シーイングのシミュレーション結果</a:t>
            </a:r>
            <a:endParaRPr kumimoji="1" lang="en-US" altLang="ja-JP" sz="2400" dirty="0" smtClean="0"/>
          </a:p>
          <a:p>
            <a:r>
              <a:rPr lang="en-US" altLang="ja-JP" sz="2400" dirty="0" smtClean="0"/>
              <a:t>Saunders et al. (2009)</a:t>
            </a:r>
            <a:endParaRPr kumimoji="1" lang="ja-JP" altLang="en-US" sz="2400" dirty="0"/>
          </a:p>
        </p:txBody>
      </p:sp>
      <p:sp>
        <p:nvSpPr>
          <p:cNvPr id="20" name="正方形/長方形 19"/>
          <p:cNvSpPr/>
          <p:nvPr/>
        </p:nvSpPr>
        <p:spPr>
          <a:xfrm>
            <a:off x="8271147" y="12403262"/>
            <a:ext cx="6538749" cy="3416320"/>
          </a:xfrm>
          <a:prstGeom prst="rect">
            <a:avLst/>
          </a:prstGeom>
        </p:spPr>
        <p:txBody>
          <a:bodyPr wrap="square">
            <a:spAutoFit/>
          </a:bodyPr>
          <a:lstStyle/>
          <a:p>
            <a:pPr algn="just"/>
            <a:r>
              <a:rPr lang="ja-JP" altLang="en-US" sz="3600" dirty="0" smtClean="0"/>
              <a:t>本ポスター発表はドームふじ基地で行ってきたシーイング調査の結果を示すものである。観測の結果、</a:t>
            </a:r>
            <a:r>
              <a:rPr lang="ja-JP" altLang="en-US" sz="3600" b="1" dirty="0" smtClean="0">
                <a:solidFill>
                  <a:srgbClr val="FF0000"/>
                </a:solidFill>
              </a:rPr>
              <a:t>ドームふじ基地では</a:t>
            </a:r>
            <a:r>
              <a:rPr lang="ja-JP" altLang="en-US" sz="3600" b="1" dirty="0">
                <a:solidFill>
                  <a:srgbClr val="FF0000"/>
                </a:solidFill>
              </a:rPr>
              <a:t>雪面から</a:t>
            </a:r>
            <a:r>
              <a:rPr lang="ja-JP" altLang="en-US" sz="3600" b="1" dirty="0" smtClean="0">
                <a:solidFill>
                  <a:srgbClr val="FF0000"/>
                </a:solidFill>
              </a:rPr>
              <a:t>高さ</a:t>
            </a:r>
            <a:r>
              <a:rPr lang="en-US" altLang="ja-JP" sz="3600" b="1" dirty="0">
                <a:solidFill>
                  <a:srgbClr val="FF0000"/>
                </a:solidFill>
              </a:rPr>
              <a:t>15m</a:t>
            </a:r>
            <a:r>
              <a:rPr lang="ja-JP" altLang="en-US" sz="3600" b="1" dirty="0">
                <a:solidFill>
                  <a:srgbClr val="FF0000"/>
                </a:solidFill>
              </a:rPr>
              <a:t>で</a:t>
            </a:r>
            <a:r>
              <a:rPr lang="en-US" altLang="ja-JP" sz="3600" b="1" dirty="0" smtClean="0">
                <a:solidFill>
                  <a:srgbClr val="FF0000"/>
                </a:solidFill>
              </a:rPr>
              <a:t>0.2</a:t>
            </a:r>
            <a:r>
              <a:rPr lang="ja-JP" altLang="en-US" sz="3600" b="1" dirty="0" smtClean="0">
                <a:solidFill>
                  <a:srgbClr val="FF0000"/>
                </a:solidFill>
              </a:rPr>
              <a:t>秒角のシーイングが得られる</a:t>
            </a:r>
            <a:r>
              <a:rPr lang="ja-JP" altLang="en-US" sz="3600" dirty="0" smtClean="0"/>
              <a:t>事が判明した。</a:t>
            </a:r>
            <a:endParaRPr lang="ja-JP" altLang="en-US" sz="3600" dirty="0"/>
          </a:p>
        </p:txBody>
      </p:sp>
      <p:sp>
        <p:nvSpPr>
          <p:cNvPr id="147" name="正方形/長方形 146"/>
          <p:cNvSpPr/>
          <p:nvPr/>
        </p:nvSpPr>
        <p:spPr>
          <a:xfrm>
            <a:off x="466741" y="17991435"/>
            <a:ext cx="10441160" cy="7848302"/>
          </a:xfrm>
          <a:prstGeom prst="rect">
            <a:avLst/>
          </a:prstGeom>
        </p:spPr>
        <p:txBody>
          <a:bodyPr wrap="square">
            <a:spAutoFit/>
          </a:bodyPr>
          <a:lstStyle/>
          <a:p>
            <a:pPr algn="just"/>
            <a:r>
              <a:rPr lang="ja-JP" altLang="en-US" sz="3600" dirty="0"/>
              <a:t>　</a:t>
            </a:r>
            <a:r>
              <a:rPr lang="ja-JP" altLang="en-US" sz="3600" dirty="0" smtClean="0"/>
              <a:t>ドームふじ基地のシーイング及び上空の大気擾乱を測定するため様々な観測装置を用いて観測を行った。</a:t>
            </a:r>
            <a:r>
              <a:rPr lang="en-US" altLang="ja-JP" sz="3600" dirty="0" smtClean="0"/>
              <a:t>SODAR</a:t>
            </a:r>
            <a:r>
              <a:rPr lang="ja-JP" altLang="en-US" sz="3600" dirty="0" smtClean="0"/>
              <a:t>・</a:t>
            </a:r>
            <a:r>
              <a:rPr lang="en-US" altLang="ja-JP" sz="3600" dirty="0" smtClean="0"/>
              <a:t>Snodar</a:t>
            </a:r>
            <a:r>
              <a:rPr lang="ja-JP" altLang="en-US" sz="2400" dirty="0" smtClean="0"/>
              <a:t>（図</a:t>
            </a:r>
            <a:r>
              <a:rPr lang="en-US" altLang="ja-JP" sz="2400" dirty="0" smtClean="0"/>
              <a:t>4, 5</a:t>
            </a:r>
            <a:r>
              <a:rPr lang="ja-JP" altLang="en-US" sz="2400" dirty="0" smtClean="0"/>
              <a:t>）</a:t>
            </a:r>
            <a:r>
              <a:rPr lang="ja-JP" altLang="en-US" sz="3600" dirty="0" smtClean="0"/>
              <a:t>は音波を発してその</a:t>
            </a:r>
            <a:r>
              <a:rPr lang="ja-JP" altLang="en-US" sz="3600" dirty="0"/>
              <a:t>後方</a:t>
            </a:r>
            <a:r>
              <a:rPr lang="ja-JP" altLang="en-US" sz="3600" dirty="0" smtClean="0"/>
              <a:t>散乱を測定することで上空の</a:t>
            </a:r>
            <a:r>
              <a:rPr lang="en-US" altLang="ja-JP" sz="3600" dirty="0" smtClean="0"/>
              <a:t>C</a:t>
            </a:r>
            <a:r>
              <a:rPr lang="en-US" altLang="ja-JP" sz="3600" baseline="-25000" dirty="0" smtClean="0"/>
              <a:t>T</a:t>
            </a:r>
            <a:r>
              <a:rPr lang="en-US" altLang="ja-JP" sz="3600" baseline="30000" dirty="0" smtClean="0"/>
              <a:t>2</a:t>
            </a:r>
            <a:r>
              <a:rPr lang="ja-JP" altLang="en-US" sz="3600" dirty="0" smtClean="0"/>
              <a:t>（大気擾乱強度）を求める装置で</a:t>
            </a:r>
            <a:r>
              <a:rPr lang="ja-JP" altLang="en-US" sz="3600" dirty="0"/>
              <a:t>ある</a:t>
            </a:r>
            <a:r>
              <a:rPr lang="ja-JP" altLang="en-US" sz="3600" dirty="0" smtClean="0"/>
              <a:t>。また雪面</a:t>
            </a:r>
            <a:r>
              <a:rPr lang="ja-JP" altLang="en-US" sz="3600" dirty="0"/>
              <a:t>付近は放射冷却によって強い温度勾配が生じ、大気擾乱の原因と</a:t>
            </a:r>
            <a:r>
              <a:rPr lang="ja-JP" altLang="en-US" sz="3600" dirty="0" smtClean="0"/>
              <a:t>考えられることから高さ</a:t>
            </a:r>
            <a:r>
              <a:rPr lang="en-US" altLang="ja-JP" sz="3600" dirty="0"/>
              <a:t>16m</a:t>
            </a:r>
            <a:r>
              <a:rPr lang="ja-JP" altLang="en-US" sz="3600" dirty="0"/>
              <a:t>の気象</a:t>
            </a:r>
            <a:r>
              <a:rPr lang="ja-JP" altLang="en-US" sz="3600" dirty="0" smtClean="0"/>
              <a:t>タワーに取り付けた</a:t>
            </a:r>
            <a:r>
              <a:rPr lang="en-US" altLang="ja-JP" sz="3600" dirty="0" smtClean="0"/>
              <a:t>4</a:t>
            </a:r>
            <a:r>
              <a:rPr lang="ja-JP" altLang="en-US" sz="3600" dirty="0" smtClean="0"/>
              <a:t>台の</a:t>
            </a:r>
            <a:r>
              <a:rPr lang="en-US" altLang="ja-JP" sz="3600" dirty="0" err="1" smtClean="0"/>
              <a:t>Pt</a:t>
            </a:r>
            <a:r>
              <a:rPr lang="ja-JP" altLang="en-US" sz="3600" dirty="0" smtClean="0"/>
              <a:t>温度計を用いて雪面</a:t>
            </a:r>
            <a:r>
              <a:rPr lang="ja-JP" altLang="en-US" sz="3600" dirty="0"/>
              <a:t>付近</a:t>
            </a:r>
            <a:r>
              <a:rPr lang="ja-JP" altLang="en-US" sz="3600" dirty="0" smtClean="0"/>
              <a:t>の温度を測定した</a:t>
            </a:r>
            <a:r>
              <a:rPr lang="ja-JP" altLang="en-US" sz="2400" dirty="0" smtClean="0"/>
              <a:t>（</a:t>
            </a:r>
            <a:r>
              <a:rPr lang="ja-JP" altLang="en-US" sz="2400" dirty="0"/>
              <a:t>図</a:t>
            </a:r>
            <a:r>
              <a:rPr lang="en-US" altLang="ja-JP" sz="2400" dirty="0"/>
              <a:t>6</a:t>
            </a:r>
            <a:r>
              <a:rPr lang="ja-JP" altLang="en-US" sz="2400" dirty="0" smtClean="0"/>
              <a:t>）</a:t>
            </a:r>
            <a:r>
              <a:rPr lang="ja-JP" altLang="en-US" sz="3600" dirty="0" smtClean="0"/>
              <a:t>。加えて雪面から高さ</a:t>
            </a:r>
            <a:r>
              <a:rPr lang="en-US" altLang="ja-JP" sz="3600" dirty="0" smtClean="0"/>
              <a:t>2m</a:t>
            </a:r>
            <a:r>
              <a:rPr lang="ja-JP" altLang="en-US" sz="3600" dirty="0" smtClean="0"/>
              <a:t>及び</a:t>
            </a:r>
            <a:r>
              <a:rPr lang="en-US" altLang="ja-JP" sz="3600" dirty="0" smtClean="0"/>
              <a:t>11m</a:t>
            </a:r>
            <a:r>
              <a:rPr lang="ja-JP" altLang="en-US" sz="3600" dirty="0" err="1" smtClean="0"/>
              <a:t>での</a:t>
            </a:r>
            <a:r>
              <a:rPr lang="ja-JP" altLang="en-US" sz="3600" dirty="0" smtClean="0"/>
              <a:t>シーイングを測定するため</a:t>
            </a:r>
            <a:r>
              <a:rPr lang="en-US" altLang="ja-JP" sz="3600" dirty="0" smtClean="0"/>
              <a:t>DIMM</a:t>
            </a:r>
            <a:r>
              <a:rPr lang="ja-JP" altLang="en-US" sz="3600" dirty="0" smtClean="0"/>
              <a:t>による観測も行った。</a:t>
            </a:r>
            <a:r>
              <a:rPr lang="en-US" altLang="ja-JP" sz="3600" dirty="0" smtClean="0"/>
              <a:t>DIMM</a:t>
            </a:r>
            <a:r>
              <a:rPr lang="ja-JP" altLang="en-US" sz="3600" dirty="0" smtClean="0"/>
              <a:t>は設置高さから上空の大気擾乱の積分量（＝シーイング）を観測する装置である。</a:t>
            </a:r>
            <a:r>
              <a:rPr lang="en-US" altLang="ja-JP" sz="3600" dirty="0" smtClean="0"/>
              <a:t>Tohoku DIMM</a:t>
            </a:r>
            <a:r>
              <a:rPr lang="ja-JP" altLang="en-US" sz="3600" dirty="0" smtClean="0"/>
              <a:t>は雪面に、</a:t>
            </a:r>
            <a:r>
              <a:rPr lang="en-US" altLang="ja-JP" sz="3600" dirty="0" smtClean="0"/>
              <a:t>DF-DIMM</a:t>
            </a:r>
            <a:r>
              <a:rPr lang="ja-JP" altLang="en-US" sz="3600" dirty="0" smtClean="0"/>
              <a:t>は雪面付近の強い大気擾乱の影響を排除するため高さ</a:t>
            </a:r>
            <a:r>
              <a:rPr lang="en-US" altLang="ja-JP" sz="3600" dirty="0" smtClean="0"/>
              <a:t>9m</a:t>
            </a:r>
            <a:r>
              <a:rPr lang="ja-JP" altLang="en-US" sz="3600" dirty="0" smtClean="0"/>
              <a:t>のステージを建設し、その上に設置した</a:t>
            </a:r>
            <a:r>
              <a:rPr lang="ja-JP" altLang="en-US" sz="2400" dirty="0" smtClean="0"/>
              <a:t>（図</a:t>
            </a:r>
            <a:r>
              <a:rPr lang="en-US" altLang="ja-JP" sz="2400" dirty="0" smtClean="0"/>
              <a:t>7, 8</a:t>
            </a:r>
            <a:r>
              <a:rPr lang="ja-JP" altLang="en-US" sz="2400" dirty="0" smtClean="0"/>
              <a:t>）</a:t>
            </a:r>
            <a:r>
              <a:rPr lang="ja-JP" altLang="en-US" sz="3600" dirty="0" smtClean="0"/>
              <a:t>。</a:t>
            </a:r>
            <a:endParaRPr lang="ja-JP" altLang="en-US" sz="3600" dirty="0"/>
          </a:p>
        </p:txBody>
      </p:sp>
      <p:sp>
        <p:nvSpPr>
          <p:cNvPr id="24" name="テキスト ボックス 23"/>
          <p:cNvSpPr txBox="1"/>
          <p:nvPr/>
        </p:nvSpPr>
        <p:spPr>
          <a:xfrm>
            <a:off x="1" y="5070640"/>
            <a:ext cx="30299872" cy="707886"/>
          </a:xfrm>
          <a:prstGeom prst="rect">
            <a:avLst/>
          </a:prstGeom>
          <a:noFill/>
        </p:spPr>
        <p:txBody>
          <a:bodyPr wrap="square" rtlCol="0">
            <a:spAutoFit/>
          </a:bodyPr>
          <a:lstStyle/>
          <a:p>
            <a:pPr algn="ctr"/>
            <a:r>
              <a:rPr kumimoji="1" lang="en-US" altLang="ja-JP" sz="4000" dirty="0" smtClean="0"/>
              <a:t>h-okita@astr.tohoku.ac.jp</a:t>
            </a:r>
            <a:endParaRPr kumimoji="1" lang="ja-JP" altLang="en-US" sz="4000" dirty="0"/>
          </a:p>
        </p:txBody>
      </p:sp>
      <p:pic>
        <p:nvPicPr>
          <p:cNvPr id="149" name="Picture 4" descr="C:\Research\D4\2013_07ドームふじ論文2013b\sod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227" y="18358155"/>
            <a:ext cx="3600000" cy="2399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1" name="テキスト ボックス 150"/>
          <p:cNvSpPr txBox="1"/>
          <p:nvPr/>
        </p:nvSpPr>
        <p:spPr>
          <a:xfrm>
            <a:off x="11640361" y="20782424"/>
            <a:ext cx="2563522" cy="830997"/>
          </a:xfrm>
          <a:prstGeom prst="rect">
            <a:avLst/>
          </a:prstGeom>
          <a:noFill/>
        </p:spPr>
        <p:txBody>
          <a:bodyPr wrap="none" rtlCol="0">
            <a:spAutoFit/>
          </a:bodyPr>
          <a:lstStyle/>
          <a:p>
            <a:r>
              <a:rPr lang="ja-JP" altLang="en-US" sz="2400" dirty="0" smtClean="0"/>
              <a:t>図</a:t>
            </a:r>
            <a:r>
              <a:rPr lang="en-US" altLang="ja-JP" sz="2400" dirty="0" smtClean="0"/>
              <a:t>4</a:t>
            </a:r>
            <a:r>
              <a:rPr lang="ja-JP" altLang="en-US" sz="2400" dirty="0" smtClean="0"/>
              <a:t>　</a:t>
            </a:r>
            <a:r>
              <a:rPr lang="en-US" altLang="ja-JP" sz="2400" dirty="0" smtClean="0"/>
              <a:t>SODAR </a:t>
            </a:r>
          </a:p>
          <a:p>
            <a:r>
              <a:rPr kumimoji="1" lang="en-US" altLang="ja-JP" sz="2400" dirty="0" err="1" smtClean="0"/>
              <a:t>Takato</a:t>
            </a:r>
            <a:r>
              <a:rPr kumimoji="1" lang="en-US" altLang="ja-JP" sz="2400" dirty="0" smtClean="0"/>
              <a:t> et al. (2008)</a:t>
            </a:r>
            <a:endParaRPr kumimoji="1" lang="ja-JP" altLang="en-US" sz="16600" dirty="0"/>
          </a:p>
        </p:txBody>
      </p:sp>
      <p:pic>
        <p:nvPicPr>
          <p:cNvPr id="152" name="Picture 2" descr="C:\Research\D4\2013_07ドームふじ論文2013b\snod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8227" y="21951510"/>
            <a:ext cx="3600000" cy="2253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4" name="テキスト ボックス 153"/>
          <p:cNvSpPr txBox="1"/>
          <p:nvPr/>
        </p:nvSpPr>
        <p:spPr>
          <a:xfrm>
            <a:off x="12037065" y="24248100"/>
            <a:ext cx="1734770" cy="461665"/>
          </a:xfrm>
          <a:prstGeom prst="rect">
            <a:avLst/>
          </a:prstGeom>
          <a:noFill/>
        </p:spPr>
        <p:txBody>
          <a:bodyPr wrap="none" rtlCol="0">
            <a:spAutoFit/>
          </a:bodyPr>
          <a:lstStyle/>
          <a:p>
            <a:r>
              <a:rPr lang="ja-JP" altLang="en-US" sz="2400" dirty="0" smtClean="0"/>
              <a:t>図</a:t>
            </a:r>
            <a:r>
              <a:rPr lang="en-US" altLang="ja-JP" sz="2400" dirty="0" smtClean="0"/>
              <a:t>5</a:t>
            </a:r>
            <a:r>
              <a:rPr lang="ja-JP" altLang="en-US" sz="2400" dirty="0" smtClean="0"/>
              <a:t>　</a:t>
            </a:r>
            <a:r>
              <a:rPr lang="en-US" altLang="ja-JP" sz="2400" dirty="0" smtClean="0"/>
              <a:t>Snodar</a:t>
            </a:r>
            <a:endParaRPr kumimoji="1" lang="ja-JP" altLang="en-US" sz="16600" dirty="0"/>
          </a:p>
        </p:txBody>
      </p:sp>
      <p:grpSp>
        <p:nvGrpSpPr>
          <p:cNvPr id="25" name="グループ化 24"/>
          <p:cNvGrpSpPr/>
          <p:nvPr/>
        </p:nvGrpSpPr>
        <p:grpSpPr>
          <a:xfrm>
            <a:off x="1026419" y="25825263"/>
            <a:ext cx="12961440" cy="3238081"/>
            <a:chOff x="378347" y="23422765"/>
            <a:chExt cx="12961440" cy="3238081"/>
          </a:xfrm>
        </p:grpSpPr>
        <p:pic>
          <p:nvPicPr>
            <p:cNvPr id="159" name="Picture 6" descr="C:\Research\D4\2013_07イタリア・シエナ研究会\pts.jp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33617" y="23581428"/>
              <a:ext cx="3600000" cy="22361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2" name="テキスト ボックス 161"/>
            <p:cNvSpPr txBox="1"/>
            <p:nvPr/>
          </p:nvSpPr>
          <p:spPr>
            <a:xfrm>
              <a:off x="378347" y="25829849"/>
              <a:ext cx="3967018" cy="830997"/>
            </a:xfrm>
            <a:prstGeom prst="rect">
              <a:avLst/>
            </a:prstGeom>
            <a:noFill/>
          </p:spPr>
          <p:txBody>
            <a:bodyPr wrap="square" rtlCol="0">
              <a:spAutoFit/>
            </a:bodyPr>
            <a:lstStyle/>
            <a:p>
              <a:r>
                <a:rPr lang="ja-JP" altLang="en-US" sz="2400" dirty="0" smtClean="0"/>
                <a:t>図</a:t>
              </a:r>
              <a:r>
                <a:rPr lang="en-US" altLang="ja-JP" sz="2400" dirty="0" smtClean="0"/>
                <a:t>6</a:t>
              </a:r>
              <a:r>
                <a:rPr lang="ja-JP" altLang="en-US" sz="2400" dirty="0" smtClean="0"/>
                <a:t>　</a:t>
              </a:r>
              <a:r>
                <a:rPr lang="en-US" altLang="ja-JP" sz="2400" dirty="0" smtClean="0"/>
                <a:t>16m</a:t>
              </a:r>
              <a:r>
                <a:rPr lang="ja-JP" altLang="en-US" sz="2400" dirty="0" smtClean="0"/>
                <a:t>気象タワーと</a:t>
              </a:r>
              <a:r>
                <a:rPr lang="en-US" altLang="ja-JP" sz="2400" dirty="0" err="1" smtClean="0"/>
                <a:t>Pt</a:t>
              </a:r>
              <a:r>
                <a:rPr lang="ja-JP" altLang="en-US" sz="2400" dirty="0" smtClean="0"/>
                <a:t>温度センサー（遮光覆い）</a:t>
              </a:r>
              <a:endParaRPr kumimoji="1" lang="ja-JP" altLang="en-US" sz="16600" dirty="0"/>
            </a:p>
          </p:txBody>
        </p:sp>
        <p:pic>
          <p:nvPicPr>
            <p:cNvPr id="164" name="Picture 2" descr="C:\Research\D4\2013_07イタリア・シエナ研究会\tohokudimm.jpg"/>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203283" y="23562408"/>
              <a:ext cx="3600000" cy="22551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5" name="テキスト ボックス 164"/>
            <p:cNvSpPr txBox="1"/>
            <p:nvPr/>
          </p:nvSpPr>
          <p:spPr>
            <a:xfrm>
              <a:off x="5606822" y="25871037"/>
              <a:ext cx="2620397" cy="461665"/>
            </a:xfrm>
            <a:prstGeom prst="rect">
              <a:avLst/>
            </a:prstGeom>
            <a:noFill/>
          </p:spPr>
          <p:txBody>
            <a:bodyPr wrap="none" rtlCol="0">
              <a:spAutoFit/>
            </a:bodyPr>
            <a:lstStyle/>
            <a:p>
              <a:r>
                <a:rPr lang="ja-JP" altLang="en-US" sz="2400" dirty="0" smtClean="0"/>
                <a:t>図</a:t>
              </a:r>
              <a:r>
                <a:rPr lang="en-US" altLang="ja-JP" sz="2400" dirty="0" smtClean="0"/>
                <a:t>7</a:t>
              </a:r>
              <a:r>
                <a:rPr lang="ja-JP" altLang="en-US" sz="2400" dirty="0" smtClean="0"/>
                <a:t>　</a:t>
              </a:r>
              <a:r>
                <a:rPr lang="en-US" altLang="ja-JP" sz="2400" dirty="0" smtClean="0"/>
                <a:t>Tohoku DIMM</a:t>
              </a:r>
              <a:endParaRPr kumimoji="1" lang="ja-JP" altLang="en-US" sz="16600" dirty="0"/>
            </a:p>
          </p:txBody>
        </p:sp>
        <p:pic>
          <p:nvPicPr>
            <p:cNvPr id="168" name="Picture 3" descr="C:\Research\D4\2013_07イタリア・シエナ研究会\dfdimm.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39787" y="23422765"/>
              <a:ext cx="3600000" cy="23948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9" name="テキスト ボックス 168"/>
            <p:cNvSpPr txBox="1"/>
            <p:nvPr/>
          </p:nvSpPr>
          <p:spPr>
            <a:xfrm>
              <a:off x="10315451" y="25829849"/>
              <a:ext cx="2408993" cy="830997"/>
            </a:xfrm>
            <a:prstGeom prst="rect">
              <a:avLst/>
            </a:prstGeom>
            <a:noFill/>
          </p:spPr>
          <p:txBody>
            <a:bodyPr wrap="none" rtlCol="0">
              <a:spAutoFit/>
            </a:bodyPr>
            <a:lstStyle/>
            <a:p>
              <a:r>
                <a:rPr lang="ja-JP" altLang="en-US" sz="2400" dirty="0" smtClean="0"/>
                <a:t>図</a:t>
              </a:r>
              <a:r>
                <a:rPr lang="en-US" altLang="ja-JP" sz="2400" dirty="0" smtClean="0"/>
                <a:t>8</a:t>
              </a:r>
              <a:r>
                <a:rPr lang="ja-JP" altLang="en-US" sz="2400" dirty="0" smtClean="0"/>
                <a:t>　</a:t>
              </a:r>
              <a:r>
                <a:rPr lang="en-US" altLang="ja-JP" sz="2400" dirty="0" smtClean="0"/>
                <a:t>DF-DIMM</a:t>
              </a:r>
              <a:endParaRPr lang="en-US" altLang="ja-JP" sz="2400" dirty="0"/>
            </a:p>
            <a:p>
              <a:r>
                <a:rPr lang="en-US" altLang="ja-JP" sz="2400" dirty="0" smtClean="0"/>
                <a:t>Okita et al. (2013)</a:t>
              </a:r>
            </a:p>
          </p:txBody>
        </p:sp>
      </p:grpSp>
      <p:pic>
        <p:nvPicPr>
          <p:cNvPr id="170" name="Picture 2" descr="C:\Research\D4\2013_07イタリア・シエナ研究会\instrument_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09634" y="30831283"/>
            <a:ext cx="4320000" cy="33292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71" name="グループ化 170"/>
          <p:cNvGrpSpPr/>
          <p:nvPr/>
        </p:nvGrpSpPr>
        <p:grpSpPr>
          <a:xfrm>
            <a:off x="883363" y="35608923"/>
            <a:ext cx="8640000" cy="2213163"/>
            <a:chOff x="180472" y="4312181"/>
            <a:chExt cx="8640000" cy="2213163"/>
          </a:xfrm>
        </p:grpSpPr>
        <p:pic>
          <p:nvPicPr>
            <p:cNvPr id="172" name="Picture 4" descr="C:\Research\D4\2013_07イタリア・シエナ研究会\sun_altitud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0472" y="4312181"/>
              <a:ext cx="8640000" cy="2213163"/>
            </a:xfrm>
            <a:prstGeom prst="rect">
              <a:avLst/>
            </a:prstGeom>
            <a:noFill/>
            <a:extLst>
              <a:ext uri="{909E8E84-426E-40DD-AFC4-6F175D3DCCD1}">
                <a14:hiddenFill xmlns:a14="http://schemas.microsoft.com/office/drawing/2010/main">
                  <a:solidFill>
                    <a:srgbClr val="FFFFFF"/>
                  </a:solidFill>
                </a14:hiddenFill>
              </a:ext>
            </a:extLst>
          </p:spPr>
        </p:pic>
        <p:sp>
          <p:nvSpPr>
            <p:cNvPr id="173" name="テキスト ボックス 172"/>
            <p:cNvSpPr txBox="1"/>
            <p:nvPr/>
          </p:nvSpPr>
          <p:spPr>
            <a:xfrm>
              <a:off x="7323771" y="4623519"/>
              <a:ext cx="803425" cy="461665"/>
            </a:xfrm>
            <a:prstGeom prst="rect">
              <a:avLst/>
            </a:prstGeom>
            <a:noFill/>
          </p:spPr>
          <p:txBody>
            <a:bodyPr wrap="none" rtlCol="0">
              <a:spAutoFit/>
            </a:bodyPr>
            <a:lstStyle/>
            <a:p>
              <a:r>
                <a:rPr kumimoji="1" lang="ja-JP" altLang="en-US" sz="2400" dirty="0" smtClean="0"/>
                <a:t>極夜</a:t>
              </a:r>
              <a:endParaRPr kumimoji="1" lang="ja-JP" altLang="en-US" sz="2400" dirty="0"/>
            </a:p>
          </p:txBody>
        </p:sp>
        <p:sp>
          <p:nvSpPr>
            <p:cNvPr id="175" name="テキスト ボックス 174"/>
            <p:cNvSpPr txBox="1"/>
            <p:nvPr/>
          </p:nvSpPr>
          <p:spPr>
            <a:xfrm>
              <a:off x="971600" y="5723964"/>
              <a:ext cx="803425" cy="461665"/>
            </a:xfrm>
            <a:prstGeom prst="rect">
              <a:avLst/>
            </a:prstGeom>
            <a:noFill/>
          </p:spPr>
          <p:txBody>
            <a:bodyPr wrap="none" rtlCol="0">
              <a:spAutoFit/>
            </a:bodyPr>
            <a:lstStyle/>
            <a:p>
              <a:r>
                <a:rPr lang="ja-JP" altLang="en-US" sz="2400" dirty="0" smtClean="0"/>
                <a:t>白夜</a:t>
              </a:r>
              <a:endParaRPr kumimoji="1" lang="ja-JP" altLang="en-US" sz="2400" dirty="0"/>
            </a:p>
          </p:txBody>
        </p:sp>
        <p:cxnSp>
          <p:nvCxnSpPr>
            <p:cNvPr id="176" name="直線矢印コネクタ 175"/>
            <p:cNvCxnSpPr/>
            <p:nvPr/>
          </p:nvCxnSpPr>
          <p:spPr>
            <a:xfrm>
              <a:off x="755576" y="5667484"/>
              <a:ext cx="194421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7" name="直線矢印コネクタ 176"/>
            <p:cNvCxnSpPr/>
            <p:nvPr/>
          </p:nvCxnSpPr>
          <p:spPr>
            <a:xfrm flipH="1">
              <a:off x="5724128" y="5157192"/>
              <a:ext cx="292935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78" name="グループ化 177"/>
          <p:cNvGrpSpPr/>
          <p:nvPr/>
        </p:nvGrpSpPr>
        <p:grpSpPr>
          <a:xfrm>
            <a:off x="10387859" y="35516318"/>
            <a:ext cx="4032048" cy="2195122"/>
            <a:chOff x="179512" y="2025966"/>
            <a:chExt cx="3600000" cy="2195122"/>
          </a:xfrm>
        </p:grpSpPr>
        <p:pic>
          <p:nvPicPr>
            <p:cNvPr id="179" name="Picture 3" descr="C:\Research\D4\2013_07イタリア・シエナ研究会\instruments.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512" y="2025966"/>
              <a:ext cx="3600000" cy="2195122"/>
            </a:xfrm>
            <a:prstGeom prst="rect">
              <a:avLst/>
            </a:prstGeom>
            <a:noFill/>
            <a:extLst>
              <a:ext uri="{909E8E84-426E-40DD-AFC4-6F175D3DCCD1}">
                <a14:hiddenFill xmlns:a14="http://schemas.microsoft.com/office/drawing/2010/main">
                  <a:solidFill>
                    <a:srgbClr val="FFFFFF"/>
                  </a:solidFill>
                </a14:hiddenFill>
              </a:ext>
            </a:extLst>
          </p:spPr>
        </p:pic>
        <p:sp>
          <p:nvSpPr>
            <p:cNvPr id="180" name="正方形/長方形 179"/>
            <p:cNvSpPr/>
            <p:nvPr/>
          </p:nvSpPr>
          <p:spPr>
            <a:xfrm>
              <a:off x="1979512" y="2097974"/>
              <a:ext cx="936304" cy="18002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81" name="正方形/長方形 180"/>
            <p:cNvSpPr/>
            <p:nvPr/>
          </p:nvSpPr>
          <p:spPr>
            <a:xfrm>
              <a:off x="1259631" y="2097974"/>
              <a:ext cx="260419" cy="180020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82" name="正方形/長方形 181"/>
            <p:cNvSpPr/>
            <p:nvPr/>
          </p:nvSpPr>
          <p:spPr>
            <a:xfrm>
              <a:off x="3347864" y="2097974"/>
              <a:ext cx="332427" cy="180020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grpSp>
      <p:sp>
        <p:nvSpPr>
          <p:cNvPr id="183" name="テキスト ボックス 182"/>
          <p:cNvSpPr txBox="1"/>
          <p:nvPr/>
        </p:nvSpPr>
        <p:spPr>
          <a:xfrm>
            <a:off x="10675491" y="34192069"/>
            <a:ext cx="3934186" cy="830997"/>
          </a:xfrm>
          <a:prstGeom prst="rect">
            <a:avLst/>
          </a:prstGeom>
          <a:noFill/>
        </p:spPr>
        <p:txBody>
          <a:bodyPr wrap="square" rtlCol="0">
            <a:spAutoFit/>
          </a:bodyPr>
          <a:lstStyle/>
          <a:p>
            <a:r>
              <a:rPr lang="ja-JP" altLang="en-US" sz="2400" dirty="0" smtClean="0"/>
              <a:t>図</a:t>
            </a:r>
            <a:r>
              <a:rPr lang="en-US" altLang="ja-JP" sz="2400" dirty="0"/>
              <a:t>9</a:t>
            </a:r>
            <a:r>
              <a:rPr lang="ja-JP" altLang="en-US" sz="2400" dirty="0" smtClean="0"/>
              <a:t>　各観測装置の大気擾乱測定範囲</a:t>
            </a:r>
            <a:endParaRPr lang="en-US" altLang="ja-JP" sz="2400" dirty="0" smtClean="0"/>
          </a:p>
        </p:txBody>
      </p:sp>
      <p:sp>
        <p:nvSpPr>
          <p:cNvPr id="184" name="テキスト ボックス 183"/>
          <p:cNvSpPr txBox="1"/>
          <p:nvPr/>
        </p:nvSpPr>
        <p:spPr>
          <a:xfrm>
            <a:off x="2257315" y="37894094"/>
            <a:ext cx="5969904" cy="461665"/>
          </a:xfrm>
          <a:prstGeom prst="rect">
            <a:avLst/>
          </a:prstGeom>
          <a:noFill/>
        </p:spPr>
        <p:txBody>
          <a:bodyPr wrap="none" rtlCol="0">
            <a:spAutoFit/>
          </a:bodyPr>
          <a:lstStyle/>
          <a:p>
            <a:r>
              <a:rPr lang="ja-JP" altLang="en-US" sz="2400" dirty="0" smtClean="0"/>
              <a:t>図</a:t>
            </a:r>
            <a:r>
              <a:rPr lang="en-US" altLang="ja-JP" sz="2400" dirty="0" smtClean="0"/>
              <a:t>10</a:t>
            </a:r>
            <a:r>
              <a:rPr lang="ja-JP" altLang="en-US" sz="2400" dirty="0" smtClean="0"/>
              <a:t>　ドームふじ基地における太陽高度変化</a:t>
            </a:r>
            <a:endParaRPr lang="en-US" altLang="ja-JP" sz="2400" dirty="0" smtClean="0"/>
          </a:p>
        </p:txBody>
      </p:sp>
      <p:sp>
        <p:nvSpPr>
          <p:cNvPr id="185" name="テキスト ボックス 184"/>
          <p:cNvSpPr txBox="1"/>
          <p:nvPr/>
        </p:nvSpPr>
        <p:spPr>
          <a:xfrm>
            <a:off x="10251015" y="37720461"/>
            <a:ext cx="4600940" cy="461665"/>
          </a:xfrm>
          <a:prstGeom prst="rect">
            <a:avLst/>
          </a:prstGeom>
          <a:noFill/>
        </p:spPr>
        <p:txBody>
          <a:bodyPr wrap="none" rtlCol="0">
            <a:spAutoFit/>
          </a:bodyPr>
          <a:lstStyle/>
          <a:p>
            <a:r>
              <a:rPr lang="ja-JP" altLang="en-US" sz="2400" dirty="0" smtClean="0"/>
              <a:t>図</a:t>
            </a:r>
            <a:r>
              <a:rPr lang="en-US" altLang="ja-JP" sz="2400" dirty="0" smtClean="0"/>
              <a:t>11</a:t>
            </a:r>
            <a:r>
              <a:rPr lang="ja-JP" altLang="en-US" sz="2400" dirty="0" smtClean="0"/>
              <a:t>　各観測装置による観測期間</a:t>
            </a:r>
            <a:endParaRPr lang="en-US" altLang="ja-JP" sz="2400" dirty="0" smtClean="0"/>
          </a:p>
        </p:txBody>
      </p:sp>
      <p:sp>
        <p:nvSpPr>
          <p:cNvPr id="186" name="正方形/長方形 185"/>
          <p:cNvSpPr/>
          <p:nvPr/>
        </p:nvSpPr>
        <p:spPr>
          <a:xfrm>
            <a:off x="15437616" y="6797655"/>
            <a:ext cx="5720370" cy="11726287"/>
          </a:xfrm>
          <a:prstGeom prst="rect">
            <a:avLst/>
          </a:prstGeom>
        </p:spPr>
        <p:txBody>
          <a:bodyPr wrap="square">
            <a:spAutoFit/>
          </a:bodyPr>
          <a:lstStyle/>
          <a:p>
            <a:pPr algn="just"/>
            <a:r>
              <a:rPr lang="ja-JP" altLang="en-US" sz="3600" dirty="0"/>
              <a:t>　</a:t>
            </a:r>
            <a:r>
              <a:rPr lang="ja-JP" altLang="en-US" sz="3600" dirty="0" smtClean="0"/>
              <a:t>接地境界層の高さについて結果を示し考察する。図</a:t>
            </a:r>
            <a:r>
              <a:rPr lang="en-US" altLang="ja-JP" sz="3600" dirty="0" smtClean="0"/>
              <a:t>12</a:t>
            </a:r>
            <a:r>
              <a:rPr lang="ja-JP" altLang="en-US" sz="3600" dirty="0" smtClean="0"/>
              <a:t>は上段）</a:t>
            </a:r>
            <a:r>
              <a:rPr lang="en-US" altLang="ja-JP" sz="3600" dirty="0" err="1" smtClean="0"/>
              <a:t>Pt</a:t>
            </a:r>
            <a:r>
              <a:rPr lang="ja-JP" altLang="en-US" sz="3600" dirty="0" smtClean="0"/>
              <a:t>温度計で測定した雪面付近の温度</a:t>
            </a:r>
            <a:r>
              <a:rPr lang="ja-JP" altLang="en-US" sz="2400" dirty="0" smtClean="0"/>
              <a:t>（赤</a:t>
            </a:r>
            <a:r>
              <a:rPr lang="en-US" altLang="ja-JP" sz="2400" dirty="0" smtClean="0"/>
              <a:t>×</a:t>
            </a:r>
            <a:r>
              <a:rPr lang="ja-JP" altLang="en-US" sz="2400" dirty="0" smtClean="0"/>
              <a:t>：</a:t>
            </a:r>
            <a:r>
              <a:rPr lang="en-US" altLang="ja-JP" sz="2400" dirty="0" smtClean="0"/>
              <a:t>0.3m, </a:t>
            </a:r>
            <a:r>
              <a:rPr lang="ja-JP" altLang="en-US" sz="2400" dirty="0" smtClean="0"/>
              <a:t>青□：</a:t>
            </a:r>
            <a:r>
              <a:rPr lang="en-US" altLang="ja-JP" sz="2400" dirty="0" smtClean="0"/>
              <a:t>9.5m, </a:t>
            </a:r>
            <a:r>
              <a:rPr lang="ja-JP" altLang="en-US" sz="2400" dirty="0" smtClean="0"/>
              <a:t>緑○：</a:t>
            </a:r>
            <a:r>
              <a:rPr lang="en-US" altLang="ja-JP" sz="2400" dirty="0" smtClean="0"/>
              <a:t>12m, </a:t>
            </a:r>
            <a:r>
              <a:rPr lang="ja-JP" altLang="en-US" sz="2400" dirty="0" smtClean="0"/>
              <a:t>黒△：</a:t>
            </a:r>
            <a:r>
              <a:rPr lang="en-US" altLang="ja-JP" sz="2400" dirty="0" smtClean="0"/>
              <a:t>15.8m</a:t>
            </a:r>
            <a:r>
              <a:rPr lang="ja-JP" altLang="en-US" sz="2400" dirty="0" smtClean="0"/>
              <a:t>）</a:t>
            </a:r>
            <a:r>
              <a:rPr lang="ja-JP" altLang="en-US" sz="3600" dirty="0" smtClean="0"/>
              <a:t>、中段）温度勾配</a:t>
            </a:r>
            <a:r>
              <a:rPr lang="ja-JP" altLang="en-US" sz="2400" dirty="0" smtClean="0"/>
              <a:t>（赤</a:t>
            </a:r>
            <a:r>
              <a:rPr lang="en-US" altLang="ja-JP" sz="2400" dirty="0" smtClean="0"/>
              <a:t>×</a:t>
            </a:r>
            <a:r>
              <a:rPr lang="ja-JP" altLang="en-US" sz="2400" dirty="0" smtClean="0"/>
              <a:t>：</a:t>
            </a:r>
            <a:r>
              <a:rPr lang="en-US" altLang="ja-JP" sz="2400" dirty="0" smtClean="0"/>
              <a:t>0.3-9.5m</a:t>
            </a:r>
            <a:r>
              <a:rPr lang="ja-JP" altLang="en-US" sz="2400" dirty="0" smtClean="0"/>
              <a:t>間の温度勾配、青□：</a:t>
            </a:r>
            <a:r>
              <a:rPr lang="en-US" altLang="ja-JP" sz="2400" dirty="0" smtClean="0"/>
              <a:t>9.5-15.8m</a:t>
            </a:r>
            <a:r>
              <a:rPr lang="ja-JP" altLang="en-US" sz="2400" dirty="0" smtClean="0"/>
              <a:t>間の温度勾配）</a:t>
            </a:r>
            <a:r>
              <a:rPr lang="ja-JP" altLang="en-US" sz="3600" dirty="0" smtClean="0"/>
              <a:t>、下段）</a:t>
            </a:r>
            <a:r>
              <a:rPr lang="en-US" altLang="ja-JP" sz="3600" dirty="0" smtClean="0"/>
              <a:t>Snodar</a:t>
            </a:r>
            <a:r>
              <a:rPr lang="ja-JP" altLang="en-US" sz="3600" dirty="0" smtClean="0"/>
              <a:t>で測定</a:t>
            </a:r>
            <a:r>
              <a:rPr lang="ja-JP" altLang="en-US" sz="3600" dirty="0"/>
              <a:t>した大気擾乱強度分布から求めた接地境界層の高さ</a:t>
            </a:r>
            <a:r>
              <a:rPr lang="ja-JP" altLang="en-US" sz="3600" dirty="0" smtClean="0"/>
              <a:t>、である。ここ</a:t>
            </a:r>
            <a:r>
              <a:rPr lang="ja-JP" altLang="en-US" sz="3600" dirty="0"/>
              <a:t>で晴天時は放射冷却によって雪面付近に強い温度勾配が</a:t>
            </a:r>
            <a:r>
              <a:rPr lang="ja-JP" altLang="en-US" sz="3600" dirty="0" smtClean="0"/>
              <a:t>生じると考えられることから、</a:t>
            </a:r>
            <a:r>
              <a:rPr lang="en-US" altLang="ja-JP" sz="3600" dirty="0" smtClean="0"/>
              <a:t>0.3-0.9m</a:t>
            </a:r>
            <a:r>
              <a:rPr lang="ja-JP" altLang="en-US" sz="3600" dirty="0" smtClean="0"/>
              <a:t>間の温度勾配は天候条件を表していると考えられる</a:t>
            </a:r>
            <a:r>
              <a:rPr lang="ja-JP" altLang="en-US" sz="3600" dirty="0"/>
              <a:t>。</a:t>
            </a:r>
            <a:r>
              <a:rPr lang="ja-JP" altLang="en-US" sz="3600" dirty="0" smtClean="0"/>
              <a:t>図</a:t>
            </a:r>
            <a:r>
              <a:rPr lang="en-US" altLang="ja-JP" sz="3600" dirty="0" smtClean="0"/>
              <a:t>13</a:t>
            </a:r>
            <a:r>
              <a:rPr lang="ja-JP" altLang="en-US" sz="3600" dirty="0" smtClean="0"/>
              <a:t>は</a:t>
            </a:r>
            <a:r>
              <a:rPr lang="en-US" altLang="ja-JP" sz="3600" dirty="0" smtClean="0"/>
              <a:t>0.3-0.9m</a:t>
            </a:r>
            <a:r>
              <a:rPr lang="ja-JP" altLang="en-US" sz="3600" dirty="0" smtClean="0"/>
              <a:t>間の温度勾配と接地境界層の高さの相関である。ここで</a:t>
            </a:r>
            <a:r>
              <a:rPr lang="en-US" altLang="ja-JP" sz="3600" dirty="0" smtClean="0"/>
              <a:t>0.5</a:t>
            </a:r>
            <a:r>
              <a:rPr lang="ja-JP" altLang="en-US" sz="3600" dirty="0" smtClean="0"/>
              <a:t>℃</a:t>
            </a:r>
            <a:r>
              <a:rPr lang="en-US" altLang="ja-JP" sz="3600" dirty="0" smtClean="0"/>
              <a:t>/m</a:t>
            </a:r>
            <a:r>
              <a:rPr lang="ja-JP" altLang="en-US" sz="3600" dirty="0" smtClean="0"/>
              <a:t>以上を晴天と</a:t>
            </a:r>
            <a:r>
              <a:rPr lang="ja-JP" altLang="en-US" sz="3600" dirty="0"/>
              <a:t>見なし</a:t>
            </a:r>
            <a:r>
              <a:rPr lang="ja-JP" altLang="en-US" sz="3600" dirty="0" smtClean="0"/>
              <a:t>、晴天時の接地境界層の高さを調べた</a:t>
            </a:r>
            <a:r>
              <a:rPr lang="ja-JP" altLang="en-US" sz="2400" dirty="0" smtClean="0"/>
              <a:t>（表</a:t>
            </a:r>
            <a:r>
              <a:rPr lang="en-US" altLang="ja-JP" sz="2400" dirty="0" smtClean="0"/>
              <a:t>1</a:t>
            </a:r>
            <a:r>
              <a:rPr lang="ja-JP" altLang="en-US" sz="2400" dirty="0" smtClean="0"/>
              <a:t>）</a:t>
            </a:r>
            <a:r>
              <a:rPr lang="ja-JP" altLang="en-US" sz="3600" dirty="0" smtClean="0"/>
              <a:t>。</a:t>
            </a:r>
            <a:endParaRPr lang="ja-JP" altLang="en-US" sz="3600" dirty="0"/>
          </a:p>
        </p:txBody>
      </p:sp>
      <p:grpSp>
        <p:nvGrpSpPr>
          <p:cNvPr id="42" name="グループ化 41"/>
          <p:cNvGrpSpPr/>
          <p:nvPr/>
        </p:nvGrpSpPr>
        <p:grpSpPr>
          <a:xfrm>
            <a:off x="21254597" y="6714630"/>
            <a:ext cx="8647030" cy="10839157"/>
            <a:chOff x="21227842" y="9773017"/>
            <a:chExt cx="8647030" cy="10839157"/>
          </a:xfrm>
        </p:grpSpPr>
        <p:pic>
          <p:nvPicPr>
            <p:cNvPr id="36" name="Picture 2" descr="C:\Research\D4\2013_07イタリア・シエナ研究会\pt_timeseries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234872" y="9773017"/>
              <a:ext cx="8640000" cy="36210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Research\D4\2013_07イタリア・シエナ研究会\pt_timeseries2.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34872" y="13390707"/>
              <a:ext cx="8640000" cy="362106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Research\D4\2013_07イタリア・シエナ研究会\pt_timeseries3.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227842" y="17005978"/>
              <a:ext cx="8640000" cy="3606196"/>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正方形/長方形 39"/>
          <p:cNvSpPr/>
          <p:nvPr/>
        </p:nvSpPr>
        <p:spPr>
          <a:xfrm>
            <a:off x="21157986" y="17443822"/>
            <a:ext cx="8743641" cy="1200329"/>
          </a:xfrm>
          <a:prstGeom prst="rect">
            <a:avLst/>
          </a:prstGeom>
        </p:spPr>
        <p:txBody>
          <a:bodyPr wrap="square">
            <a:spAutoFit/>
          </a:bodyPr>
          <a:lstStyle/>
          <a:p>
            <a:pPr algn="just"/>
            <a:r>
              <a:rPr lang="ja-JP" altLang="en-US" sz="2400" dirty="0"/>
              <a:t>図</a:t>
            </a:r>
            <a:r>
              <a:rPr lang="en-US" altLang="ja-JP" sz="2400" dirty="0" smtClean="0"/>
              <a:t>12</a:t>
            </a:r>
            <a:r>
              <a:rPr lang="ja-JP" altLang="en-US" sz="2400" dirty="0" smtClean="0"/>
              <a:t>　上段</a:t>
            </a:r>
            <a:r>
              <a:rPr lang="ja-JP" altLang="en-US" sz="2400" dirty="0"/>
              <a:t>）</a:t>
            </a:r>
            <a:r>
              <a:rPr lang="en-US" altLang="ja-JP" sz="2400" dirty="0" err="1"/>
              <a:t>Pt</a:t>
            </a:r>
            <a:r>
              <a:rPr lang="ja-JP" altLang="en-US" sz="2400" dirty="0"/>
              <a:t>温度計で測定した雪面付近の</a:t>
            </a:r>
            <a:r>
              <a:rPr lang="ja-JP" altLang="en-US" sz="2400" dirty="0" smtClean="0"/>
              <a:t>温度、</a:t>
            </a:r>
            <a:r>
              <a:rPr lang="ja-JP" altLang="en-US" sz="2400" dirty="0"/>
              <a:t>中段）温度</a:t>
            </a:r>
            <a:r>
              <a:rPr lang="ja-JP" altLang="en-US" sz="2400" dirty="0" smtClean="0"/>
              <a:t>勾配、</a:t>
            </a:r>
            <a:r>
              <a:rPr lang="ja-JP" altLang="en-US" sz="2400" dirty="0"/>
              <a:t>下段）</a:t>
            </a:r>
            <a:r>
              <a:rPr lang="en-US" altLang="ja-JP" sz="2400" dirty="0"/>
              <a:t>Snodar</a:t>
            </a:r>
            <a:r>
              <a:rPr lang="ja-JP" altLang="en-US" sz="2400" dirty="0"/>
              <a:t>で</a:t>
            </a:r>
            <a:r>
              <a:rPr lang="ja-JP" altLang="en-US" sz="2400" dirty="0" smtClean="0"/>
              <a:t>測定</a:t>
            </a:r>
            <a:r>
              <a:rPr lang="ja-JP" altLang="en-US" sz="2400" dirty="0"/>
              <a:t>した大気擾乱強度分布から求めた接地境界層の高さ</a:t>
            </a:r>
          </a:p>
        </p:txBody>
      </p:sp>
      <p:pic>
        <p:nvPicPr>
          <p:cNvPr id="192" name="Picture 2" descr="C:\Research\D4\2013_07イタリア・シエナ研究会\snodar_table.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737077" y="22196350"/>
            <a:ext cx="13804510" cy="3018821"/>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2" descr="C:\Research\D4\2013_07イタリア・シエナ研究会\snodar_pt_soukan.jpg"/>
          <p:cNvPicPr>
            <a:picLocks noChangeAspect="1" noChangeArrowheads="1"/>
          </p:cNvPicPr>
          <p:nvPr/>
        </p:nvPicPr>
        <p:blipFill>
          <a:blip r:embed="rId19">
            <a:extLst>
              <a:ext uri="{BEBA8EAE-BF5A-486C-A8C5-ECC9F3942E4B}">
                <a14:imgProps xmlns:a14="http://schemas.microsoft.com/office/drawing/2010/main">
                  <a14:imgLayer r:embed="rId2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3277611" y="18451934"/>
            <a:ext cx="6480000" cy="3455537"/>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descr="C:\Research\D4\2013_07イタリア・シエナ研究会\dfdimm_stack.jpg"/>
          <p:cNvPicPr>
            <a:picLocks noChangeAspect="1" noChangeArrowheads="1"/>
          </p:cNvPicPr>
          <p:nvPr/>
        </p:nvPicPr>
        <p:blipFill>
          <a:blip r:embed="rId21">
            <a:extLst>
              <a:ext uri="{BEBA8EAE-BF5A-486C-A8C5-ECC9F3942E4B}">
                <a14:imgProps xmlns:a14="http://schemas.microsoft.com/office/drawing/2010/main">
                  <a14:imgLayer r:embed="rId22">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3322425" y="25831005"/>
            <a:ext cx="6480000" cy="3403918"/>
          </a:xfrm>
          <a:prstGeom prst="rect">
            <a:avLst/>
          </a:prstGeom>
          <a:noFill/>
          <a:extLst>
            <a:ext uri="{909E8E84-426E-40DD-AFC4-6F175D3DCCD1}">
              <a14:hiddenFill xmlns:a14="http://schemas.microsoft.com/office/drawing/2010/main">
                <a:solidFill>
                  <a:srgbClr val="FFFFFF"/>
                </a:solidFill>
              </a14:hiddenFill>
            </a:ext>
          </a:extLst>
        </p:spPr>
      </p:pic>
      <p:sp>
        <p:nvSpPr>
          <p:cNvPr id="198" name="テキスト ボックス 197"/>
          <p:cNvSpPr txBox="1"/>
          <p:nvPr/>
        </p:nvSpPr>
        <p:spPr>
          <a:xfrm>
            <a:off x="15300000" y="5960280"/>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lang="en-US" altLang="ja-JP" sz="4000" b="1" dirty="0" smtClean="0">
                <a:solidFill>
                  <a:schemeClr val="bg1"/>
                </a:solidFill>
              </a:rPr>
              <a:t>  4</a:t>
            </a:r>
            <a:r>
              <a:rPr kumimoji="1" lang="en-US" altLang="ja-JP" sz="4000" b="1" dirty="0" smtClean="0">
                <a:solidFill>
                  <a:schemeClr val="bg1"/>
                </a:solidFill>
              </a:rPr>
              <a:t>. </a:t>
            </a:r>
            <a:r>
              <a:rPr lang="ja-JP" altLang="en-US" sz="4000" b="1" dirty="0" smtClean="0">
                <a:solidFill>
                  <a:schemeClr val="bg1"/>
                </a:solidFill>
              </a:rPr>
              <a:t>結果と考察</a:t>
            </a:r>
            <a:endParaRPr kumimoji="1" lang="ja-JP" altLang="en-US" sz="4000" b="1" dirty="0">
              <a:solidFill>
                <a:schemeClr val="bg1"/>
              </a:solidFill>
            </a:endParaRPr>
          </a:p>
        </p:txBody>
      </p:sp>
      <p:sp>
        <p:nvSpPr>
          <p:cNvPr id="76" name="正方形/長方形 75"/>
          <p:cNvSpPr/>
          <p:nvPr/>
        </p:nvSpPr>
        <p:spPr>
          <a:xfrm>
            <a:off x="22412795" y="21836310"/>
            <a:ext cx="7560840" cy="461665"/>
          </a:xfrm>
          <a:prstGeom prst="rect">
            <a:avLst/>
          </a:prstGeom>
        </p:spPr>
        <p:txBody>
          <a:bodyPr wrap="square">
            <a:spAutoFit/>
          </a:bodyPr>
          <a:lstStyle/>
          <a:p>
            <a:pPr algn="just"/>
            <a:r>
              <a:rPr lang="ja-JP" altLang="en-US" sz="2400" dirty="0"/>
              <a:t>図</a:t>
            </a:r>
            <a:r>
              <a:rPr lang="en-US" altLang="ja-JP" sz="2400" dirty="0" smtClean="0"/>
              <a:t>13</a:t>
            </a:r>
            <a:r>
              <a:rPr lang="ja-JP" altLang="en-US" sz="2400" dirty="0" smtClean="0"/>
              <a:t>　</a:t>
            </a:r>
            <a:r>
              <a:rPr lang="en-US" altLang="ja-JP" sz="2400" dirty="0" smtClean="0"/>
              <a:t>0.3-0.9m</a:t>
            </a:r>
            <a:r>
              <a:rPr lang="ja-JP" altLang="en-US" sz="2400" dirty="0"/>
              <a:t>間の温度勾配と接地境界層の高さの</a:t>
            </a:r>
            <a:r>
              <a:rPr lang="ja-JP" altLang="en-US" sz="2400" dirty="0" smtClean="0"/>
              <a:t>相関</a:t>
            </a:r>
            <a:endParaRPr lang="ja-JP" altLang="en-US" sz="2400" dirty="0"/>
          </a:p>
        </p:txBody>
      </p:sp>
      <p:sp>
        <p:nvSpPr>
          <p:cNvPr id="77" name="正方形/長方形 76"/>
          <p:cNvSpPr/>
          <p:nvPr/>
        </p:nvSpPr>
        <p:spPr>
          <a:xfrm>
            <a:off x="15437616" y="18667958"/>
            <a:ext cx="7551244" cy="3416320"/>
          </a:xfrm>
          <a:prstGeom prst="rect">
            <a:avLst/>
          </a:prstGeom>
        </p:spPr>
        <p:txBody>
          <a:bodyPr wrap="square">
            <a:spAutoFit/>
          </a:bodyPr>
          <a:lstStyle/>
          <a:p>
            <a:pPr algn="just"/>
            <a:r>
              <a:rPr lang="ja-JP" altLang="en-US" sz="3600" dirty="0"/>
              <a:t>　</a:t>
            </a:r>
            <a:r>
              <a:rPr lang="ja-JP" altLang="en-US" sz="3600" dirty="0" smtClean="0"/>
              <a:t>表</a:t>
            </a:r>
            <a:r>
              <a:rPr lang="en-US" altLang="ja-JP" sz="3600" dirty="0" smtClean="0"/>
              <a:t>1</a:t>
            </a:r>
            <a:r>
              <a:rPr lang="ja-JP" altLang="en-US" sz="3600" dirty="0" smtClean="0"/>
              <a:t>より</a:t>
            </a:r>
            <a:r>
              <a:rPr lang="ja-JP" altLang="en-US" sz="3600" b="1" dirty="0" smtClean="0">
                <a:solidFill>
                  <a:srgbClr val="FF0000"/>
                </a:solidFill>
              </a:rPr>
              <a:t>晴天時の接地境界層の高さは</a:t>
            </a:r>
            <a:r>
              <a:rPr lang="en-US" altLang="ja-JP" sz="3600" b="1" dirty="0" smtClean="0">
                <a:solidFill>
                  <a:srgbClr val="FF0000"/>
                </a:solidFill>
              </a:rPr>
              <a:t>Median</a:t>
            </a:r>
            <a:r>
              <a:rPr lang="ja-JP" altLang="en-US" sz="3600" b="1" dirty="0" smtClean="0">
                <a:solidFill>
                  <a:srgbClr val="FF0000"/>
                </a:solidFill>
              </a:rPr>
              <a:t> </a:t>
            </a:r>
            <a:r>
              <a:rPr lang="en-US" altLang="ja-JP" sz="3600" b="1" dirty="0" smtClean="0">
                <a:solidFill>
                  <a:srgbClr val="FF0000"/>
                </a:solidFill>
              </a:rPr>
              <a:t>15.3m</a:t>
            </a:r>
            <a:r>
              <a:rPr lang="ja-JP" altLang="en-US" sz="3600" dirty="0" smtClean="0"/>
              <a:t>であった。これは望遠鏡を雪面から</a:t>
            </a:r>
            <a:r>
              <a:rPr lang="en-US" altLang="ja-JP" sz="3600" dirty="0" smtClean="0"/>
              <a:t>15m</a:t>
            </a:r>
            <a:r>
              <a:rPr lang="ja-JP" altLang="en-US" sz="3600" dirty="0" smtClean="0"/>
              <a:t>程度以上の高さに設置すれば</a:t>
            </a:r>
            <a:r>
              <a:rPr lang="en-US" altLang="ja-JP" sz="3600" dirty="0" smtClean="0"/>
              <a:t>50%</a:t>
            </a:r>
            <a:r>
              <a:rPr lang="ja-JP" altLang="en-US" sz="3600" dirty="0" smtClean="0"/>
              <a:t>の確率で接地境界層の影響なく観測出来ることを意味するというものである。</a:t>
            </a:r>
            <a:endParaRPr lang="ja-JP" altLang="en-US" sz="3600" dirty="0"/>
          </a:p>
        </p:txBody>
      </p:sp>
      <p:sp>
        <p:nvSpPr>
          <p:cNvPr id="78" name="正方形/長方形 77"/>
          <p:cNvSpPr/>
          <p:nvPr/>
        </p:nvSpPr>
        <p:spPr>
          <a:xfrm>
            <a:off x="15618307" y="25047053"/>
            <a:ext cx="12339104" cy="461665"/>
          </a:xfrm>
          <a:prstGeom prst="rect">
            <a:avLst/>
          </a:prstGeom>
        </p:spPr>
        <p:txBody>
          <a:bodyPr wrap="square">
            <a:spAutoFit/>
          </a:bodyPr>
          <a:lstStyle/>
          <a:p>
            <a:pPr algn="just"/>
            <a:r>
              <a:rPr lang="ja-JP" altLang="en-US" sz="2400" dirty="0"/>
              <a:t>表</a:t>
            </a:r>
            <a:r>
              <a:rPr lang="en-US" altLang="ja-JP" sz="2400" dirty="0" smtClean="0"/>
              <a:t>1</a:t>
            </a:r>
            <a:r>
              <a:rPr lang="ja-JP" altLang="en-US" sz="2400" dirty="0" smtClean="0"/>
              <a:t>　</a:t>
            </a:r>
            <a:r>
              <a:rPr lang="en-US" altLang="ja-JP" sz="2400" dirty="0" smtClean="0"/>
              <a:t>2011</a:t>
            </a:r>
            <a:r>
              <a:rPr lang="ja-JP" altLang="en-US" sz="2400" dirty="0" smtClean="0"/>
              <a:t>年</a:t>
            </a:r>
            <a:r>
              <a:rPr lang="en-US" altLang="ja-JP" sz="2400" dirty="0" smtClean="0"/>
              <a:t>1</a:t>
            </a:r>
            <a:r>
              <a:rPr lang="ja-JP" altLang="en-US" sz="2400" dirty="0" smtClean="0"/>
              <a:t>月～</a:t>
            </a:r>
            <a:r>
              <a:rPr lang="en-US" altLang="ja-JP" sz="2400" dirty="0" smtClean="0"/>
              <a:t>6</a:t>
            </a:r>
            <a:r>
              <a:rPr lang="ja-JP" altLang="en-US" sz="2400" dirty="0" smtClean="0"/>
              <a:t>月の各月と全期間の接地境界層の高さ（全天候</a:t>
            </a:r>
            <a:r>
              <a:rPr lang="ja-JP" altLang="en-US" sz="2400" dirty="0"/>
              <a:t>時</a:t>
            </a:r>
            <a:r>
              <a:rPr lang="ja-JP" altLang="en-US" sz="2400" dirty="0" smtClean="0"/>
              <a:t>、晴天時の場合）</a:t>
            </a:r>
            <a:endParaRPr lang="ja-JP" altLang="en-US" sz="2400" dirty="0"/>
          </a:p>
        </p:txBody>
      </p:sp>
      <p:sp>
        <p:nvSpPr>
          <p:cNvPr id="79" name="正方形/長方形 78"/>
          <p:cNvSpPr/>
          <p:nvPr/>
        </p:nvSpPr>
        <p:spPr>
          <a:xfrm>
            <a:off x="15437616" y="25686989"/>
            <a:ext cx="7695259" cy="5078313"/>
          </a:xfrm>
          <a:prstGeom prst="rect">
            <a:avLst/>
          </a:prstGeom>
        </p:spPr>
        <p:txBody>
          <a:bodyPr wrap="square">
            <a:spAutoFit/>
          </a:bodyPr>
          <a:lstStyle/>
          <a:p>
            <a:pPr algn="just"/>
            <a:r>
              <a:rPr lang="ja-JP" altLang="en-US" sz="3600" dirty="0"/>
              <a:t>　</a:t>
            </a:r>
            <a:r>
              <a:rPr lang="ja-JP" altLang="en-US" sz="3600" dirty="0" smtClean="0"/>
              <a:t>次に自由大気シーイングについて結果を示し考察する。図</a:t>
            </a:r>
            <a:r>
              <a:rPr lang="en-US" altLang="ja-JP" sz="3600" dirty="0" smtClean="0"/>
              <a:t>14</a:t>
            </a:r>
            <a:r>
              <a:rPr lang="ja-JP" altLang="en-US" sz="3600" dirty="0" smtClean="0"/>
              <a:t>は</a:t>
            </a:r>
            <a:r>
              <a:rPr lang="en-US" altLang="ja-JP" sz="3600" dirty="0" smtClean="0"/>
              <a:t>DF-DIMM</a:t>
            </a:r>
            <a:r>
              <a:rPr lang="ja-JP" altLang="en-US" sz="3600" dirty="0"/>
              <a:t>に</a:t>
            </a:r>
            <a:r>
              <a:rPr lang="ja-JP" altLang="en-US" sz="3600" dirty="0" smtClean="0"/>
              <a:t>よって得られた雪面から高さ</a:t>
            </a:r>
            <a:r>
              <a:rPr lang="en-US" altLang="ja-JP" sz="3600" dirty="0" smtClean="0"/>
              <a:t>11m</a:t>
            </a:r>
            <a:r>
              <a:rPr lang="ja-JP" altLang="en-US" sz="3600" dirty="0" smtClean="0"/>
              <a:t>のシーイング</a:t>
            </a:r>
            <a:r>
              <a:rPr lang="ja-JP" altLang="en-US" sz="2400" dirty="0" smtClean="0"/>
              <a:t>（合計</a:t>
            </a:r>
            <a:r>
              <a:rPr lang="en-US" altLang="ja-JP" sz="2400" dirty="0" smtClean="0"/>
              <a:t>20</a:t>
            </a:r>
            <a:r>
              <a:rPr lang="ja-JP" altLang="en-US" sz="2400" dirty="0" smtClean="0"/>
              <a:t>日間）</a:t>
            </a:r>
            <a:r>
              <a:rPr lang="ja-JP" altLang="en-US" sz="3600" dirty="0" smtClean="0"/>
              <a:t>を、時刻をそろえて重ね合わせた図である。シーイング値の最小値に注目するとその値は</a:t>
            </a:r>
            <a:r>
              <a:rPr lang="en-US" altLang="ja-JP" sz="3600" dirty="0" smtClean="0"/>
              <a:t>16</a:t>
            </a:r>
            <a:r>
              <a:rPr lang="ja-JP" altLang="en-US" sz="3600" dirty="0" smtClean="0"/>
              <a:t>時～翌</a:t>
            </a:r>
            <a:r>
              <a:rPr lang="en-US" altLang="ja-JP" sz="3600" dirty="0" smtClean="0"/>
              <a:t>6</a:t>
            </a:r>
            <a:r>
              <a:rPr lang="ja-JP" altLang="en-US" sz="3600" dirty="0" smtClean="0"/>
              <a:t>時頃の時間帯に</a:t>
            </a:r>
            <a:r>
              <a:rPr lang="en-US" altLang="ja-JP" sz="3600" dirty="0" smtClean="0"/>
              <a:t>0.2</a:t>
            </a:r>
            <a:r>
              <a:rPr lang="ja-JP" altLang="en-US" sz="3600" dirty="0" smtClean="0"/>
              <a:t>秒角程度、</a:t>
            </a:r>
            <a:r>
              <a:rPr lang="en-US" altLang="ja-JP" sz="3600" dirty="0" smtClean="0"/>
              <a:t>6</a:t>
            </a:r>
            <a:r>
              <a:rPr lang="ja-JP" altLang="en-US" sz="3600" dirty="0" smtClean="0"/>
              <a:t>時～</a:t>
            </a:r>
            <a:r>
              <a:rPr lang="en-US" altLang="ja-JP" sz="3600" dirty="0" smtClean="0"/>
              <a:t>16</a:t>
            </a:r>
            <a:r>
              <a:rPr lang="ja-JP" altLang="en-US" sz="3600" dirty="0" smtClean="0"/>
              <a:t>時頃の時間帯に</a:t>
            </a:r>
            <a:r>
              <a:rPr lang="en-US" altLang="ja-JP" sz="3600" dirty="0" smtClean="0"/>
              <a:t>0.5</a:t>
            </a:r>
            <a:r>
              <a:rPr lang="ja-JP" altLang="en-US" sz="3600" dirty="0" smtClean="0"/>
              <a:t>秒角程度であった。</a:t>
            </a:r>
            <a:r>
              <a:rPr lang="ja-JP" altLang="en-US" sz="3600" dirty="0"/>
              <a:t>　</a:t>
            </a:r>
          </a:p>
        </p:txBody>
      </p:sp>
      <p:sp>
        <p:nvSpPr>
          <p:cNvPr id="80" name="正方形/長方形 79"/>
          <p:cNvSpPr/>
          <p:nvPr/>
        </p:nvSpPr>
        <p:spPr>
          <a:xfrm>
            <a:off x="23322425" y="29311196"/>
            <a:ext cx="6665575" cy="1200329"/>
          </a:xfrm>
          <a:prstGeom prst="rect">
            <a:avLst/>
          </a:prstGeom>
        </p:spPr>
        <p:txBody>
          <a:bodyPr wrap="square">
            <a:spAutoFit/>
          </a:bodyPr>
          <a:lstStyle/>
          <a:p>
            <a:pPr algn="just"/>
            <a:r>
              <a:rPr lang="ja-JP" altLang="en-US" sz="2400" dirty="0"/>
              <a:t>図</a:t>
            </a:r>
            <a:r>
              <a:rPr lang="en-US" altLang="ja-JP" sz="2400" dirty="0" smtClean="0"/>
              <a:t>14</a:t>
            </a:r>
            <a:r>
              <a:rPr lang="ja-JP" altLang="en-US" sz="2400" dirty="0" smtClean="0"/>
              <a:t>　</a:t>
            </a:r>
            <a:r>
              <a:rPr lang="en-US" altLang="ja-JP" sz="2400" dirty="0"/>
              <a:t> DF-DIMM</a:t>
            </a:r>
            <a:r>
              <a:rPr lang="ja-JP" altLang="en-US" sz="2400" dirty="0"/>
              <a:t>によって得られた雪面から高さ</a:t>
            </a:r>
            <a:r>
              <a:rPr lang="en-US" altLang="ja-JP" sz="2400" dirty="0"/>
              <a:t>11m</a:t>
            </a:r>
            <a:r>
              <a:rPr lang="ja-JP" altLang="en-US" sz="2400" dirty="0"/>
              <a:t>のシーイング（合計</a:t>
            </a:r>
            <a:r>
              <a:rPr lang="en-US" altLang="ja-JP" sz="2400" dirty="0"/>
              <a:t>20</a:t>
            </a:r>
            <a:r>
              <a:rPr lang="ja-JP" altLang="en-US" sz="2400" dirty="0"/>
              <a:t>日間）</a:t>
            </a:r>
            <a:r>
              <a:rPr lang="ja-JP" altLang="en-US" sz="2400" dirty="0" smtClean="0"/>
              <a:t>を時刻</a:t>
            </a:r>
            <a:r>
              <a:rPr lang="ja-JP" altLang="en-US" sz="2400" dirty="0"/>
              <a:t>をそろえて重ね合わせた図</a:t>
            </a:r>
          </a:p>
        </p:txBody>
      </p:sp>
      <p:sp>
        <p:nvSpPr>
          <p:cNvPr id="81" name="正方形/長方形 80"/>
          <p:cNvSpPr/>
          <p:nvPr/>
        </p:nvSpPr>
        <p:spPr>
          <a:xfrm>
            <a:off x="15437616" y="30589342"/>
            <a:ext cx="14252933" cy="3416320"/>
          </a:xfrm>
          <a:prstGeom prst="rect">
            <a:avLst/>
          </a:prstGeom>
        </p:spPr>
        <p:txBody>
          <a:bodyPr wrap="square">
            <a:spAutoFit/>
          </a:bodyPr>
          <a:lstStyle/>
          <a:p>
            <a:pPr algn="just"/>
            <a:r>
              <a:rPr lang="ja-JP" altLang="en-US" sz="3600" dirty="0"/>
              <a:t>　</a:t>
            </a:r>
            <a:r>
              <a:rPr lang="ja-JP" altLang="en-US" sz="3600" dirty="0" smtClean="0"/>
              <a:t>ここで接地境界層の</a:t>
            </a:r>
            <a:r>
              <a:rPr lang="en-US" altLang="ja-JP" sz="3600" dirty="0" smtClean="0"/>
              <a:t>DIMM</a:t>
            </a:r>
            <a:r>
              <a:rPr lang="ja-JP" altLang="en-US" sz="3600" dirty="0" smtClean="0"/>
              <a:t>観測に与える影響について考える。南極では雪面付近に生じる強い温度勾配によって、極めて強い大気擾乱が雪面付近に局在し接地境界層を形成している。もし望遠鏡の設置高より接地境界層が高い場合は観測されるシーイングは悪く、大きな値となり、逆に接地境界層が望遠鏡設置高より低い場合は接地境界層の影響を全く受けない「自由大気シーイング」が得られる、と考えられる。</a:t>
            </a:r>
            <a:endParaRPr lang="en-US" altLang="ja-JP" sz="3600" dirty="0" smtClean="0"/>
          </a:p>
        </p:txBody>
      </p:sp>
      <p:sp>
        <p:nvSpPr>
          <p:cNvPr id="82" name="正方形/長方形 81"/>
          <p:cNvSpPr/>
          <p:nvPr/>
        </p:nvSpPr>
        <p:spPr>
          <a:xfrm>
            <a:off x="15437616" y="38398150"/>
            <a:ext cx="14319995" cy="3970318"/>
          </a:xfrm>
          <a:prstGeom prst="rect">
            <a:avLst/>
          </a:prstGeom>
        </p:spPr>
        <p:txBody>
          <a:bodyPr wrap="square">
            <a:spAutoFit/>
          </a:bodyPr>
          <a:lstStyle/>
          <a:p>
            <a:pPr algn="just"/>
            <a:r>
              <a:rPr lang="ja-JP" altLang="en-US" sz="3600" dirty="0"/>
              <a:t>　</a:t>
            </a:r>
            <a:r>
              <a:rPr lang="ja-JP" altLang="en-US" sz="3600" dirty="0" smtClean="0"/>
              <a:t>よって日中</a:t>
            </a:r>
            <a:r>
              <a:rPr lang="ja-JP" altLang="en-US" sz="2400" dirty="0"/>
              <a:t>（</a:t>
            </a:r>
            <a:r>
              <a:rPr lang="en-US" altLang="ja-JP" sz="2400" dirty="0"/>
              <a:t>6-16</a:t>
            </a:r>
            <a:r>
              <a:rPr lang="ja-JP" altLang="en-US" sz="2400" dirty="0"/>
              <a:t>時</a:t>
            </a:r>
            <a:r>
              <a:rPr lang="ja-JP" altLang="en-US" sz="2400" dirty="0" smtClean="0"/>
              <a:t>）</a:t>
            </a:r>
            <a:r>
              <a:rPr lang="ja-JP" altLang="en-US" sz="3600" dirty="0" smtClean="0"/>
              <a:t>のシーイング</a:t>
            </a:r>
            <a:r>
              <a:rPr lang="ja-JP" altLang="en-US" sz="3600" dirty="0"/>
              <a:t>の最小値</a:t>
            </a:r>
            <a:r>
              <a:rPr lang="ja-JP" altLang="en-US" sz="3600" dirty="0" smtClean="0"/>
              <a:t>から太陽</a:t>
            </a:r>
            <a:r>
              <a:rPr lang="ja-JP" altLang="en-US" sz="3600" dirty="0"/>
              <a:t>からの熱エネルギー流入によって大気対流が</a:t>
            </a:r>
            <a:r>
              <a:rPr lang="ja-JP" altLang="en-US" sz="3600" dirty="0" smtClean="0"/>
              <a:t>生じ、その結果シーイング</a:t>
            </a:r>
            <a:r>
              <a:rPr lang="ja-JP" altLang="en-US" sz="3600" dirty="0"/>
              <a:t>が</a:t>
            </a:r>
            <a:r>
              <a:rPr lang="ja-JP" altLang="en-US" sz="3600" dirty="0" smtClean="0"/>
              <a:t>悪く</a:t>
            </a:r>
            <a:r>
              <a:rPr lang="ja-JP" altLang="en-US" sz="3600" dirty="0"/>
              <a:t>なっている</a:t>
            </a:r>
            <a:r>
              <a:rPr lang="ja-JP" altLang="en-US" sz="3600" dirty="0" smtClean="0"/>
              <a:t>と考えられる。</a:t>
            </a:r>
            <a:r>
              <a:rPr lang="ja-JP" altLang="en-US" sz="3600" dirty="0"/>
              <a:t>太陽の沈まない白夜の期間に天文観測を行う場合には</a:t>
            </a:r>
            <a:r>
              <a:rPr lang="ja-JP" altLang="en-US" sz="3600" dirty="0" smtClean="0"/>
              <a:t>注意が必要である</a:t>
            </a:r>
            <a:r>
              <a:rPr lang="ja-JP" altLang="en-US" sz="3600" dirty="0"/>
              <a:t>と言える</a:t>
            </a:r>
            <a:r>
              <a:rPr lang="ja-JP" altLang="en-US" sz="3600" dirty="0" smtClean="0"/>
              <a:t>。そして夜間</a:t>
            </a:r>
            <a:r>
              <a:rPr lang="ja-JP" altLang="en-US" sz="2400" dirty="0" smtClean="0"/>
              <a:t>（</a:t>
            </a:r>
            <a:r>
              <a:rPr lang="en-US" altLang="ja-JP" sz="2400" dirty="0" smtClean="0"/>
              <a:t>16-6</a:t>
            </a:r>
            <a:r>
              <a:rPr lang="ja-JP" altLang="en-US" sz="2400" dirty="0" smtClean="0"/>
              <a:t>時）</a:t>
            </a:r>
            <a:r>
              <a:rPr lang="ja-JP" altLang="en-US" sz="3600" dirty="0" smtClean="0"/>
              <a:t>のシーイングの最小値から、ドームふじ基地の</a:t>
            </a:r>
            <a:r>
              <a:rPr lang="ja-JP" altLang="en-US" sz="3600" b="1" dirty="0" smtClean="0">
                <a:solidFill>
                  <a:srgbClr val="FF0000"/>
                </a:solidFill>
              </a:rPr>
              <a:t>自由大気シーイングは</a:t>
            </a:r>
            <a:r>
              <a:rPr lang="en-US" altLang="ja-JP" sz="3600" b="1" dirty="0" smtClean="0">
                <a:solidFill>
                  <a:srgbClr val="FF0000"/>
                </a:solidFill>
              </a:rPr>
              <a:t>0.2</a:t>
            </a:r>
            <a:r>
              <a:rPr lang="ja-JP" altLang="en-US" sz="3600" b="1" dirty="0" smtClean="0">
                <a:solidFill>
                  <a:srgbClr val="FF0000"/>
                </a:solidFill>
              </a:rPr>
              <a:t>秒角程度</a:t>
            </a:r>
            <a:r>
              <a:rPr lang="ja-JP" altLang="en-US" sz="3600" dirty="0" smtClean="0"/>
              <a:t>だと考えられる。これは</a:t>
            </a:r>
            <a:r>
              <a:rPr lang="ja-JP" altLang="en-US" sz="3600" dirty="0"/>
              <a:t>高さ</a:t>
            </a:r>
            <a:r>
              <a:rPr lang="en-US" altLang="ja-JP" sz="3600" dirty="0"/>
              <a:t>15m</a:t>
            </a:r>
            <a:r>
              <a:rPr lang="ja-JP" altLang="en-US" sz="3600" dirty="0"/>
              <a:t>程度の接地境界層より高い場所に望遠鏡を設置すれば、</a:t>
            </a:r>
            <a:r>
              <a:rPr lang="en-US" altLang="ja-JP" sz="3600" dirty="0"/>
              <a:t>0.2</a:t>
            </a:r>
            <a:r>
              <a:rPr lang="ja-JP" altLang="en-US" sz="3600" dirty="0"/>
              <a:t>秒角程度の</a:t>
            </a:r>
            <a:r>
              <a:rPr lang="ja-JP" altLang="en-US" sz="3600" dirty="0" smtClean="0"/>
              <a:t>シーイングが得られる事を意味するものである。</a:t>
            </a:r>
            <a:endParaRPr lang="en-US" altLang="ja-JP" sz="3600" dirty="0" smtClean="0"/>
          </a:p>
        </p:txBody>
      </p:sp>
      <p:pic>
        <p:nvPicPr>
          <p:cNvPr id="83" name="Picture 2" descr="C:\Research\D4\2013_07イタリア・シエナ研究会\sodar_stack.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701627" y="34017851"/>
            <a:ext cx="7200000" cy="3360373"/>
          </a:xfrm>
          <a:prstGeom prst="rect">
            <a:avLst/>
          </a:prstGeom>
          <a:noFill/>
          <a:extLst>
            <a:ext uri="{909E8E84-426E-40DD-AFC4-6F175D3DCCD1}">
              <a14:hiddenFill xmlns:a14="http://schemas.microsoft.com/office/drawing/2010/main">
                <a:solidFill>
                  <a:srgbClr val="FFFFFF"/>
                </a:solidFill>
              </a14:hiddenFill>
            </a:ext>
          </a:extLst>
        </p:spPr>
      </p:pic>
      <p:sp>
        <p:nvSpPr>
          <p:cNvPr id="85" name="正方形/長方形 84"/>
          <p:cNvSpPr/>
          <p:nvPr/>
        </p:nvSpPr>
        <p:spPr>
          <a:xfrm>
            <a:off x="15437616" y="33873835"/>
            <a:ext cx="7126466" cy="4524315"/>
          </a:xfrm>
          <a:prstGeom prst="rect">
            <a:avLst/>
          </a:prstGeom>
        </p:spPr>
        <p:txBody>
          <a:bodyPr wrap="square">
            <a:spAutoFit/>
          </a:bodyPr>
          <a:lstStyle/>
          <a:p>
            <a:pPr algn="just"/>
            <a:r>
              <a:rPr lang="ja-JP" altLang="en-US" sz="3600" dirty="0"/>
              <a:t>　</a:t>
            </a:r>
            <a:r>
              <a:rPr lang="ja-JP" altLang="en-US" sz="3600" dirty="0" smtClean="0"/>
              <a:t>また日中</a:t>
            </a:r>
            <a:r>
              <a:rPr lang="ja-JP" altLang="en-US" sz="2400" dirty="0"/>
              <a:t>（</a:t>
            </a:r>
            <a:r>
              <a:rPr lang="en-US" altLang="ja-JP" sz="2400" dirty="0"/>
              <a:t>6-16</a:t>
            </a:r>
            <a:r>
              <a:rPr lang="ja-JP" altLang="en-US" sz="2400" dirty="0"/>
              <a:t>時</a:t>
            </a:r>
            <a:r>
              <a:rPr lang="ja-JP" altLang="en-US" sz="2400" dirty="0" smtClean="0"/>
              <a:t>）</a:t>
            </a:r>
            <a:r>
              <a:rPr lang="ja-JP" altLang="en-US" sz="3600" dirty="0" smtClean="0"/>
              <a:t>は太陽</a:t>
            </a:r>
            <a:r>
              <a:rPr lang="ja-JP" altLang="en-US" sz="3600" dirty="0"/>
              <a:t>熱に</a:t>
            </a:r>
            <a:r>
              <a:rPr lang="ja-JP" altLang="en-US" sz="3600" dirty="0" smtClean="0"/>
              <a:t>よって大気対流が生じ、その結果シーイングが悪くなるとも考えられる。図</a:t>
            </a:r>
            <a:r>
              <a:rPr lang="en-US" altLang="ja-JP" sz="3600" dirty="0" smtClean="0"/>
              <a:t>15</a:t>
            </a:r>
            <a:r>
              <a:rPr lang="ja-JP" altLang="en-US" sz="3600" dirty="0" smtClean="0"/>
              <a:t>に</a:t>
            </a:r>
            <a:r>
              <a:rPr lang="en-US" altLang="ja-JP" sz="3600" dirty="0" smtClean="0"/>
              <a:t>SODAR</a:t>
            </a:r>
            <a:r>
              <a:rPr lang="ja-JP" altLang="en-US" sz="3600" dirty="0" smtClean="0"/>
              <a:t>の観測によって得られた</a:t>
            </a:r>
            <a:r>
              <a:rPr lang="ja-JP" altLang="en-US" sz="3600" dirty="0"/>
              <a:t>上空</a:t>
            </a:r>
            <a:r>
              <a:rPr lang="ja-JP" altLang="en-US" sz="3600" dirty="0" smtClean="0"/>
              <a:t>の大気擾乱の時間変化を示す。</a:t>
            </a:r>
            <a:r>
              <a:rPr lang="en-US" altLang="ja-JP" sz="3600" dirty="0" smtClean="0"/>
              <a:t>8</a:t>
            </a:r>
            <a:r>
              <a:rPr lang="ja-JP" altLang="en-US" sz="3600" dirty="0" smtClean="0"/>
              <a:t>時頃から大気擾乱が生じて徐々に上昇し、</a:t>
            </a:r>
            <a:r>
              <a:rPr lang="en-US" altLang="ja-JP" sz="3600" dirty="0" smtClean="0"/>
              <a:t>14</a:t>
            </a:r>
            <a:r>
              <a:rPr lang="ja-JP" altLang="en-US" sz="3600" dirty="0" smtClean="0"/>
              <a:t>時頃に</a:t>
            </a:r>
            <a:r>
              <a:rPr lang="en-US" altLang="ja-JP" sz="3600" dirty="0" smtClean="0"/>
              <a:t>300m</a:t>
            </a:r>
            <a:r>
              <a:rPr lang="ja-JP" altLang="en-US" sz="3600" dirty="0" err="1" smtClean="0"/>
              <a:t>まで</a:t>
            </a:r>
            <a:r>
              <a:rPr lang="ja-JP" altLang="en-US" sz="3600" dirty="0" smtClean="0"/>
              <a:t>上昇してその後散逸する様子がわかる。</a:t>
            </a:r>
            <a:endParaRPr lang="en-US" altLang="ja-JP" sz="3600" dirty="0" smtClean="0"/>
          </a:p>
        </p:txBody>
      </p:sp>
      <p:sp>
        <p:nvSpPr>
          <p:cNvPr id="84" name="正方形/長方形 83"/>
          <p:cNvSpPr/>
          <p:nvPr/>
        </p:nvSpPr>
        <p:spPr>
          <a:xfrm>
            <a:off x="22968839" y="37372610"/>
            <a:ext cx="6932788" cy="461665"/>
          </a:xfrm>
          <a:prstGeom prst="rect">
            <a:avLst/>
          </a:prstGeom>
        </p:spPr>
        <p:txBody>
          <a:bodyPr wrap="square">
            <a:spAutoFit/>
          </a:bodyPr>
          <a:lstStyle/>
          <a:p>
            <a:pPr algn="just"/>
            <a:r>
              <a:rPr lang="ja-JP" altLang="en-US" sz="2400" dirty="0"/>
              <a:t>図</a:t>
            </a:r>
            <a:r>
              <a:rPr lang="en-US" altLang="ja-JP" sz="2400" dirty="0" smtClean="0"/>
              <a:t>15</a:t>
            </a:r>
            <a:r>
              <a:rPr lang="ja-JP" altLang="en-US" sz="2400" dirty="0" smtClean="0"/>
              <a:t>　</a:t>
            </a:r>
            <a:r>
              <a:rPr lang="en-US" altLang="ja-JP" sz="2400" dirty="0" smtClean="0"/>
              <a:t>SODAR</a:t>
            </a:r>
            <a:r>
              <a:rPr lang="ja-JP" altLang="en-US" sz="2400" dirty="0" smtClean="0"/>
              <a:t>によって得られた</a:t>
            </a:r>
            <a:r>
              <a:rPr lang="en-US" altLang="ja-JP" sz="2400" dirty="0" smtClean="0"/>
              <a:t>40-400m</a:t>
            </a:r>
            <a:r>
              <a:rPr lang="ja-JP" altLang="en-US" sz="2400" dirty="0" smtClean="0"/>
              <a:t>の大気擾乱</a:t>
            </a:r>
            <a:endParaRPr lang="ja-JP" altLang="en-US" sz="2400" dirty="0"/>
          </a:p>
        </p:txBody>
      </p:sp>
    </p:spTree>
    <p:extLst>
      <p:ext uri="{BB962C8B-B14F-4D97-AF65-F5344CB8AC3E}">
        <p14:creationId xmlns:p14="http://schemas.microsoft.com/office/powerpoint/2010/main" val="3185280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5086</TotalTime>
  <Words>253</Words>
  <Application>Microsoft Office PowerPoint</Application>
  <PresentationFormat>ユーザー設定</PresentationFormat>
  <Paragraphs>44</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Arial</vt:lpstr>
      <vt:lpstr>ＭＳ Ｐゴシック</vt:lpstr>
      <vt:lpstr>Calibri</vt: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hirofumi</dc:creator>
  <cp:lastModifiedBy>hirofumi</cp:lastModifiedBy>
  <cp:revision>118</cp:revision>
  <cp:lastPrinted>2013-08-03T00:24:38Z</cp:lastPrinted>
  <dcterms:created xsi:type="dcterms:W3CDTF">2011-09-05T15:21:19Z</dcterms:created>
  <dcterms:modified xsi:type="dcterms:W3CDTF">2013-08-03T01:08:27Z</dcterms:modified>
</cp:coreProperties>
</file>