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4" r:id="rId3"/>
    <p:sldId id="350" r:id="rId4"/>
    <p:sldId id="402" r:id="rId5"/>
    <p:sldId id="382" r:id="rId6"/>
    <p:sldId id="407" r:id="rId7"/>
    <p:sldId id="408" r:id="rId8"/>
    <p:sldId id="430" r:id="rId9"/>
    <p:sldId id="296" r:id="rId10"/>
    <p:sldId id="331" r:id="rId11"/>
    <p:sldId id="332" r:id="rId12"/>
    <p:sldId id="356" r:id="rId13"/>
    <p:sldId id="338" r:id="rId14"/>
    <p:sldId id="339" r:id="rId15"/>
    <p:sldId id="438" r:id="rId16"/>
    <p:sldId id="445" r:id="rId17"/>
    <p:sldId id="446" r:id="rId18"/>
    <p:sldId id="433" r:id="rId19"/>
    <p:sldId id="440" r:id="rId2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26FBEDD-A982-4C13-ADF8-9112FE4A57E5}">
          <p14:sldIdLst>
            <p14:sldId id="256"/>
            <p14:sldId id="384"/>
            <p14:sldId id="350"/>
            <p14:sldId id="402"/>
            <p14:sldId id="382"/>
            <p14:sldId id="407"/>
            <p14:sldId id="408"/>
            <p14:sldId id="430"/>
            <p14:sldId id="296"/>
            <p14:sldId id="331"/>
            <p14:sldId id="332"/>
            <p14:sldId id="356"/>
            <p14:sldId id="338"/>
            <p14:sldId id="339"/>
            <p14:sldId id="438"/>
            <p14:sldId id="445"/>
            <p14:sldId id="446"/>
            <p14:sldId id="433"/>
            <p14:sldId id="4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218" autoAdjust="0"/>
  </p:normalViewPr>
  <p:slideViewPr>
    <p:cSldViewPr>
      <p:cViewPr varScale="1">
        <p:scale>
          <a:sx n="77" d="100"/>
          <a:sy n="77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B0BE-90F0-486F-A1D4-11108D554DE4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5F1D-E522-43D7-A4EA-B9F457236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5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D41C-A6A6-4C74-A478-13029E66E084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EDD5-4068-42DE-99DA-72D581273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65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6EDD5-4068-42DE-99DA-72D5812736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09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F387-C518-413C-A9EB-9EA2D3E1AA74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7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446A-2159-4B2F-9208-58F42EA1FF8D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1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EE5-2BC2-43B6-BE72-4A9CD5C5DD80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41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8DAF-80D4-43F2-92D8-C602A3F72F84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52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B55-CDC9-400A-A0B2-35BD433CE82F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57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333C-E715-4725-B0BE-2038378F724B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7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A71C-13B5-4051-A65F-2C03A5479C30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5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994E-A556-4641-88C1-5D6090B3777E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31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07D3-3789-4D89-8B21-FD60308A5628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81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EA9-1ECF-41E7-9B9B-A4F5F7A33F05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94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DB-2CB6-4CAD-92D1-E2576B7A7CC2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Hirofumi Okita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62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3791-21C1-477D-91AC-8B08AF091B4E}" type="datetime1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Hirofumi Okita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16416" y="637203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6119C1-9E8E-4025-A5C6-1FA65F7130B8}" type="slidenum">
              <a:rPr kumimoji="1" lang="ja-JP" altLang="en-US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/19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aru.bonyari.jp/texclip/texclip.php?s=\begin%7balign*%7d%0aP_r(h)=P_t\eta\frac%7bexp(-2\alpha%20h)%7d%7bh%5e2%7ddh\sigma_%7bscatter%7d(h)+P_n%0a\end%7balign*%7d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fao.ucolick.org/EO/resources/History_AO_Max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aD_\alpha(r)\rightarrow%20D_\phi(r)\rightarrow%20r_0\rightarrow%20\epsilon%0a\end%7balign*%7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latin typeface="+mn-lt"/>
                <a:ea typeface="Gungsuh" pitchFamily="18" charset="-127"/>
              </a:rPr>
              <a:t>Excellent daytime seeing at Dome Fuji on the Antarctic Plateau</a:t>
            </a:r>
            <a:endParaRPr kumimoji="1" lang="ja-JP" altLang="en-US" sz="4800" b="1" dirty="0">
              <a:latin typeface="+mn-lt"/>
              <a:ea typeface="Gungsuh" pitchFamily="18" charset="-127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9712" y="3502749"/>
            <a:ext cx="497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Based on Okita et al., A&amp;A, </a:t>
            </a:r>
            <a:r>
              <a:rPr lang="en-US" altLang="ja-JP" dirty="0" smtClean="0"/>
              <a:t>554, L5 (2013)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and some unpublished results</a:t>
            </a:r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436510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ea typeface="Gungsuh" pitchFamily="18" charset="-127"/>
              </a:rPr>
              <a:t>Hirofumi OKITA</a:t>
            </a:r>
          </a:p>
          <a:p>
            <a:pPr algn="ctr"/>
            <a:r>
              <a:rPr lang="en-US" altLang="ja-JP" sz="1000" dirty="0">
                <a:ea typeface="Gungsuh" pitchFamily="18" charset="-127"/>
              </a:rPr>
              <a:t> </a:t>
            </a:r>
            <a:endParaRPr lang="en-US" altLang="ja-JP" sz="3200" dirty="0" smtClean="0">
              <a:ea typeface="Gungsuh" pitchFamily="18" charset="-127"/>
            </a:endParaRPr>
          </a:p>
          <a:p>
            <a:pPr algn="ctr"/>
            <a:r>
              <a:rPr lang="en-US" altLang="ja-JP" dirty="0" smtClean="0">
                <a:ea typeface="Gungsuh" pitchFamily="18" charset="-127"/>
              </a:rPr>
              <a:t>Astronomical Institute, Tohoku University</a:t>
            </a:r>
          </a:p>
          <a:p>
            <a:pPr algn="ctr"/>
            <a:r>
              <a:rPr lang="en-US" altLang="ja-JP" dirty="0" smtClean="0">
                <a:ea typeface="Gungsuh" pitchFamily="18" charset="-127"/>
              </a:rPr>
              <a:t>Ph. D student</a:t>
            </a:r>
          </a:p>
          <a:p>
            <a:pPr algn="ctr"/>
            <a:r>
              <a:rPr lang="en-US" altLang="ja-JP" dirty="0" smtClean="0">
                <a:ea typeface="Gungsuh" pitchFamily="18" charset="-127"/>
              </a:rPr>
              <a:t>54</a:t>
            </a:r>
            <a:r>
              <a:rPr lang="en-US" altLang="ja-JP" baseline="30000" dirty="0" smtClean="0">
                <a:ea typeface="Gungsuh" pitchFamily="18" charset="-127"/>
              </a:rPr>
              <a:t>th</a:t>
            </a:r>
            <a:r>
              <a:rPr lang="en-US" altLang="ja-JP" dirty="0" smtClean="0">
                <a:ea typeface="Gungsuh" pitchFamily="18" charset="-127"/>
              </a:rPr>
              <a:t> Japanese Antarctic Research Expedition, Summer party (2012-2013)</a:t>
            </a:r>
          </a:p>
          <a:p>
            <a:pPr algn="ctr"/>
            <a:r>
              <a:rPr lang="en-US" altLang="ja-JP" dirty="0" smtClean="0">
                <a:ea typeface="Gungsuh" pitchFamily="18" charset="-127"/>
              </a:rPr>
              <a:t>52</a:t>
            </a:r>
            <a:r>
              <a:rPr lang="en-US" altLang="ja-JP" baseline="30000" dirty="0" smtClean="0">
                <a:ea typeface="Gungsuh" pitchFamily="18" charset="-127"/>
              </a:rPr>
              <a:t>nd</a:t>
            </a:r>
            <a:r>
              <a:rPr lang="en-US" altLang="ja-JP" dirty="0" smtClean="0">
                <a:ea typeface="Gungsuh" pitchFamily="18" charset="-127"/>
              </a:rPr>
              <a:t> Japanese Antarctic Research Expedition, Observer (2010-2011</a:t>
            </a:r>
            <a:r>
              <a:rPr lang="en-US" altLang="ja-JP" dirty="0" smtClean="0">
                <a:ea typeface="Gungsuh" pitchFamily="18" charset="-127"/>
              </a:rPr>
              <a:t>)</a:t>
            </a:r>
          </a:p>
          <a:p>
            <a:pPr algn="ctr"/>
            <a:r>
              <a:rPr lang="en-US" altLang="ja-JP" dirty="0" smtClean="0">
                <a:ea typeface="Gungsuh" pitchFamily="18" charset="-127"/>
              </a:rPr>
              <a:t>Coauthors: Takashi Ichikawa, Michael C. B. Ashley, </a:t>
            </a:r>
            <a:r>
              <a:rPr lang="en-US" altLang="ja-JP" dirty="0" err="1" smtClean="0">
                <a:ea typeface="Gungsuh" pitchFamily="18" charset="-127"/>
              </a:rPr>
              <a:t>Takato</a:t>
            </a:r>
            <a:r>
              <a:rPr lang="en-US" altLang="ja-JP" dirty="0" smtClean="0">
                <a:ea typeface="Gungsuh" pitchFamily="18" charset="-127"/>
              </a:rPr>
              <a:t> </a:t>
            </a:r>
            <a:r>
              <a:rPr lang="en-US" altLang="ja-JP" dirty="0" err="1" smtClean="0">
                <a:ea typeface="Gungsuh" pitchFamily="18" charset="-127"/>
              </a:rPr>
              <a:t>Naruhisa</a:t>
            </a:r>
            <a:r>
              <a:rPr lang="en-US" altLang="ja-JP" dirty="0" smtClean="0">
                <a:ea typeface="Gungsuh" pitchFamily="18" charset="-127"/>
              </a:rPr>
              <a:t>, and Hideaki </a:t>
            </a:r>
            <a:r>
              <a:rPr lang="en-US" altLang="ja-JP" dirty="0" err="1" smtClean="0">
                <a:ea typeface="Gungsuh" pitchFamily="18" charset="-127"/>
              </a:rPr>
              <a:t>Motoyama</a:t>
            </a:r>
            <a:endParaRPr lang="en-US" altLang="ja-JP" dirty="0" smtClean="0">
              <a:ea typeface="Gungsuh" pitchFamily="18" charset="-127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08104" y="360000"/>
            <a:ext cx="233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600" dirty="0" smtClean="0"/>
              <a:t>Site Session</a:t>
            </a:r>
          </a:p>
          <a:p>
            <a:pPr algn="r"/>
            <a:r>
              <a:rPr lang="en-US" altLang="ja-JP" sz="1600" dirty="0" smtClean="0">
                <a:ea typeface="Gungsuh" pitchFamily="18" charset="-127"/>
              </a:rPr>
              <a:t>9:45-10:05, June 23, </a:t>
            </a:r>
            <a:r>
              <a:rPr lang="en-US" altLang="ja-JP" sz="1600" dirty="0">
                <a:ea typeface="Gungsuh" pitchFamily="18" charset="-127"/>
              </a:rPr>
              <a:t>2013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0" y="360000"/>
            <a:ext cx="50385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Medium-Size Telescope Science Workshop</a:t>
            </a:r>
            <a:endParaRPr lang="ja-JP" altLang="en-US" sz="1600" dirty="0"/>
          </a:p>
          <a:p>
            <a:r>
              <a:rPr lang="en-US" altLang="ja-JP" sz="1600" dirty="0" smtClean="0"/>
              <a:t>East </a:t>
            </a:r>
            <a:r>
              <a:rPr lang="en-US" altLang="ja-JP" sz="1600" dirty="0"/>
              <a:t>Asian Core Observatories Association (EACOA</a:t>
            </a:r>
            <a:r>
              <a:rPr lang="en-US" altLang="ja-JP" sz="1600" dirty="0" smtClean="0"/>
              <a:t>)</a:t>
            </a:r>
          </a:p>
          <a:p>
            <a:r>
              <a:rPr lang="en-US" altLang="ja-JP" sz="1600" dirty="0"/>
              <a:t>June 21-25,2013, Kunming, </a:t>
            </a:r>
            <a:r>
              <a:rPr lang="en-US" altLang="ja-JP" sz="1600" dirty="0" smtClean="0"/>
              <a:t>China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5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18078" r="13134" b="24679"/>
          <a:stretch/>
        </p:blipFill>
        <p:spPr bwMode="auto">
          <a:xfrm>
            <a:off x="251520" y="1700808"/>
            <a:ext cx="8640000" cy="431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2.2b Time series of seeing (2/2)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4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rgbClr val="0070C0"/>
                </a:solidFill>
              </a:rPr>
              <a:t>A period of excellent seeing, below 0.2” and continuing about 4 hours, was observed near local midnight at 2013 January 6.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70C0"/>
                </a:solidFill>
              </a:rPr>
              <a:t>Other periods of excellent seeing, less than 0.3”, were observed close to midnight on a total of six occasions (January 6, 11, 15, 19, 21, and 23)</a:t>
            </a:r>
          </a:p>
        </p:txBody>
      </p:sp>
      <p:pic>
        <p:nvPicPr>
          <p:cNvPr id="5" name="Picture 2" descr="C:\Users\hirofumi\Desktop\DF_DIMM\gif\timeseries_2013_01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t="5303" r="-1"/>
          <a:stretch/>
        </p:blipFill>
        <p:spPr bwMode="auto">
          <a:xfrm>
            <a:off x="539553" y="1296897"/>
            <a:ext cx="7272808" cy="30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979712" y="1773177"/>
            <a:ext cx="1080120" cy="191116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724128" y="1773177"/>
            <a:ext cx="576064" cy="1903296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2.3 Tendency of seeing</a:t>
            </a:r>
            <a:endParaRPr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429309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>
                <a:solidFill>
                  <a:srgbClr val="FF0000"/>
                </a:solidFill>
              </a:rPr>
              <a:t>seeing has a tendency to have a local minimum of ~0.3” a few hours before local </a:t>
            </a:r>
            <a:r>
              <a:rPr lang="en-US" altLang="ja-JP" dirty="0" smtClean="0">
                <a:solidFill>
                  <a:srgbClr val="FF0000"/>
                </a:solidFill>
              </a:rPr>
              <a:t>midnight (around 18h).</a:t>
            </a:r>
            <a:endParaRPr lang="en-US" altLang="ja-JP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This is clear in the data for January 6,7,9, and 16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28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hirofumi\Desktop\2013_05みさゼミ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8" y="3260253"/>
            <a:ext cx="5553076" cy="22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6171028" y="3895888"/>
            <a:ext cx="2793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UcParenR"/>
            </a:pPr>
            <a:r>
              <a:rPr lang="en-US" altLang="ja-JP" dirty="0" smtClean="0">
                <a:sym typeface="Wingdings" pitchFamily="2" charset="2"/>
              </a:rPr>
              <a:t>disappeared at all.</a:t>
            </a:r>
          </a:p>
          <a:p>
            <a:pPr marL="342900" indent="-342900" algn="just">
              <a:buFont typeface="+mj-lt"/>
              <a:buAutoNum type="alphaUcParenR"/>
            </a:pPr>
            <a:r>
              <a:rPr lang="en-US" altLang="ja-JP" dirty="0" smtClean="0">
                <a:sym typeface="Wingdings" pitchFamily="2" charset="2"/>
              </a:rPr>
              <a:t>below the level of the telescope.</a:t>
            </a:r>
          </a:p>
          <a:p>
            <a:pPr marL="342900" indent="-342900" algn="just">
              <a:buFont typeface="+mj-lt"/>
              <a:buAutoNum type="alphaUcParenR"/>
            </a:pPr>
            <a:r>
              <a:rPr lang="en-US" altLang="ja-JP" dirty="0" smtClean="0">
                <a:sym typeface="Wingdings" pitchFamily="2" charset="2"/>
              </a:rPr>
              <a:t>higher than the level of the telescope.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076" y="285293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A)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87276" y="285293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B)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95936" y="285293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C)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2172424" y="2924944"/>
            <a:ext cx="1656184" cy="17241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87076" y="2924944"/>
            <a:ext cx="1584176" cy="25162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067944" y="2924944"/>
            <a:ext cx="1656184" cy="33530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452114" y="490223"/>
            <a:ext cx="3512374" cy="2198813"/>
            <a:chOff x="4536403" y="1877242"/>
            <a:chExt cx="3512374" cy="2919910"/>
          </a:xfrm>
        </p:grpSpPr>
        <p:sp>
          <p:nvSpPr>
            <p:cNvPr id="27" name="正方形/長方形 26"/>
            <p:cNvSpPr/>
            <p:nvPr/>
          </p:nvSpPr>
          <p:spPr>
            <a:xfrm>
              <a:off x="5378213" y="4431941"/>
              <a:ext cx="2416461" cy="36520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Surface Boundary Layer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V="1">
              <a:off x="5378214" y="2065458"/>
              <a:ext cx="0" cy="27316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5378214" y="4797152"/>
              <a:ext cx="26705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4572000" y="1877242"/>
              <a:ext cx="8029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Height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544749" y="4109490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10 ~</a:t>
              </a:r>
            </a:p>
            <a:p>
              <a:pPr algn="ctr"/>
              <a:r>
                <a:rPr kumimoji="1" lang="en-US" altLang="ja-JP" dirty="0" smtClean="0"/>
                <a:t> 200 m</a:t>
              </a:r>
              <a:endParaRPr kumimoji="1"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 flipH="1">
              <a:off x="5293792" y="4429076"/>
              <a:ext cx="168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5284792" y="2709529"/>
              <a:ext cx="168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4536403" y="2532374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~10km</a:t>
              </a:r>
              <a:endParaRPr kumimoji="1" lang="ja-JP" altLang="en-US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5378214" y="2266319"/>
              <a:ext cx="2416460" cy="21627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Free Atmosphere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2.4 </a:t>
            </a:r>
            <a:r>
              <a:rPr lang="en-US" altLang="ja-JP" b="1" dirty="0"/>
              <a:t>E</a:t>
            </a:r>
            <a:r>
              <a:rPr lang="en-US" altLang="ja-JP" b="1" dirty="0" smtClean="0"/>
              <a:t>xcellent seeing</a:t>
            </a:r>
            <a:endParaRPr lang="ja-JP" altLang="en-US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40152" y="3212976"/>
            <a:ext cx="296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can consider three cases;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s</a:t>
            </a:r>
            <a:r>
              <a:rPr kumimoji="1" lang="en-US" altLang="ja-JP" dirty="0" smtClean="0"/>
              <a:t>urface boundary layer is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3964" y="5782898"/>
            <a:ext cx="723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</a:t>
            </a:r>
            <a:r>
              <a:rPr lang="en-US" altLang="ja-JP" dirty="0" smtClean="0"/>
              <a:t>n there is </a:t>
            </a:r>
            <a:r>
              <a:rPr lang="en-US" altLang="ja-JP" dirty="0"/>
              <a:t>c</a:t>
            </a:r>
            <a:r>
              <a:rPr kumimoji="1" lang="en-US" altLang="ja-JP" dirty="0" smtClean="0"/>
              <a:t>ase A) or B), we can get free atmosphere seeing at a height.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22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7564" y="502595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kumimoji="1" lang="en-US" altLang="ja-JP" dirty="0" smtClean="0"/>
              <a:t>A similar local minimum at local dusk has also been seen at Dome C.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kumimoji="1" lang="en-US" altLang="ja-JP" dirty="0" err="1" smtClean="0"/>
              <a:t>Aristidi</a:t>
            </a:r>
            <a:r>
              <a:rPr kumimoji="1" lang="en-US" altLang="ja-JP" dirty="0" smtClean="0"/>
              <a:t> et al. (2005</a:t>
            </a:r>
            <a:r>
              <a:rPr lang="en-US" altLang="ja-JP" dirty="0"/>
              <a:t>) </a:t>
            </a:r>
            <a:r>
              <a:rPr lang="en-US" altLang="ja-JP" dirty="0" smtClean="0"/>
              <a:t>has </a:t>
            </a:r>
            <a:r>
              <a:rPr lang="en-US" altLang="ja-JP" dirty="0"/>
              <a:t>interpreted this as the </a:t>
            </a:r>
            <a:r>
              <a:rPr lang="en-US" altLang="ja-JP" u="sng" dirty="0"/>
              <a:t>disappearance of the surface boundary </a:t>
            </a:r>
            <a:r>
              <a:rPr lang="en-US" altLang="ja-JP" u="sng" dirty="0" smtClean="0"/>
              <a:t>layer</a:t>
            </a:r>
            <a:r>
              <a:rPr lang="en-US" altLang="ja-JP" dirty="0" smtClean="0"/>
              <a:t>. Our results are consistent with this.</a:t>
            </a:r>
            <a:endParaRPr kumimoji="1" lang="ja-JP" altLang="en-US" dirty="0"/>
          </a:p>
        </p:txBody>
      </p:sp>
      <p:pic>
        <p:nvPicPr>
          <p:cNvPr id="6" name="Picture 2" descr="C:\Users\hirofumi\Desktop\DF_DIMM\gif\timeseries_2013_01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r="-1"/>
          <a:stretch/>
        </p:blipFill>
        <p:spPr bwMode="auto">
          <a:xfrm>
            <a:off x="539553" y="1412776"/>
            <a:ext cx="72728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724128" y="2060848"/>
            <a:ext cx="576064" cy="1908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2.5 Disappearance of the SBL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4571836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Local minimum around 18h</a:t>
            </a:r>
            <a:endParaRPr kumimoji="1"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598063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Case 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irofumi\Desktop\DF_DIMM\gif\timeseries_2013_01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15114" b="9753"/>
          <a:stretch/>
        </p:blipFill>
        <p:spPr bwMode="auto">
          <a:xfrm>
            <a:off x="1160039" y="1196752"/>
            <a:ext cx="6652321" cy="24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3528" y="35747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</a:t>
            </a:r>
            <a:r>
              <a:rPr kumimoji="1" lang="en-US" altLang="ja-JP" dirty="0" smtClean="0"/>
              <a:t>he excellent seeing at local midnight </a:t>
            </a:r>
            <a:r>
              <a:rPr kumimoji="1" lang="en-US" altLang="ja-JP" u="sng" dirty="0" smtClean="0"/>
              <a:t>has not been reported</a:t>
            </a:r>
            <a:r>
              <a:rPr kumimoji="1" lang="en-US" altLang="ja-JP" dirty="0" smtClean="0"/>
              <a:t> from site testing of 8 m above the snow surface at Dome C.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979712" y="1340768"/>
            <a:ext cx="1080120" cy="194421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2.6 Above SBL</a:t>
            </a:r>
            <a:endParaRPr lang="ja-JP" altLang="en-US" b="1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653342" y="4459177"/>
            <a:ext cx="7951106" cy="923331"/>
            <a:chOff x="509326" y="4449885"/>
            <a:chExt cx="7951106" cy="92333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509326" y="4588385"/>
              <a:ext cx="1296144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0070C0"/>
                  </a:solidFill>
                </a:rPr>
                <a:t>w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eak</a:t>
              </a:r>
            </a:p>
            <a:p>
              <a:pPr algn="ctr"/>
              <a:r>
                <a:rPr kumimoji="1" lang="en-US" altLang="ja-JP" dirty="0" smtClean="0">
                  <a:solidFill>
                    <a:srgbClr val="0070C0"/>
                  </a:solidFill>
                </a:rPr>
                <a:t>Solar input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164288" y="4588385"/>
              <a:ext cx="1296144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0070C0"/>
                  </a:solidFill>
                </a:rPr>
                <a:t>poor seeing </a:t>
              </a:r>
              <a:r>
                <a:rPr lang="en-US" altLang="ja-JP" dirty="0" smtClean="0">
                  <a:solidFill>
                    <a:srgbClr val="0070C0"/>
                  </a:solidFill>
                </a:rPr>
                <a:t>at surface</a:t>
              </a:r>
              <a:endParaRPr lang="ja-JP" alt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2479867" y="4588385"/>
              <a:ext cx="1732093" cy="646331"/>
              <a:chOff x="2388502" y="4506934"/>
              <a:chExt cx="1732093" cy="646331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2388502" y="4506934"/>
                <a:ext cx="1391410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>
                    <a:solidFill>
                      <a:srgbClr val="0070C0"/>
                    </a:solidFill>
                  </a:rPr>
                  <a:t>temperature gradient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上矢印 13"/>
              <p:cNvSpPr/>
              <p:nvPr/>
            </p:nvSpPr>
            <p:spPr>
              <a:xfrm>
                <a:off x="3832563" y="4506934"/>
                <a:ext cx="288032" cy="646331"/>
              </a:xfrm>
              <a:prstGeom prst="upArrow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4833706" y="4449885"/>
              <a:ext cx="1656184" cy="923331"/>
              <a:chOff x="4716016" y="4368434"/>
              <a:chExt cx="1656184" cy="923331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4716016" y="4368434"/>
                <a:ext cx="1296144" cy="9233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>
                    <a:solidFill>
                      <a:srgbClr val="0070C0"/>
                    </a:solidFill>
                  </a:rPr>
                  <a:t>surface boundary layer 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上矢印 14"/>
              <p:cNvSpPr/>
              <p:nvPr/>
            </p:nvSpPr>
            <p:spPr>
              <a:xfrm>
                <a:off x="6084168" y="4368435"/>
                <a:ext cx="288032" cy="923330"/>
              </a:xfrm>
              <a:prstGeom prst="upArrow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9" name="直線矢印コネクタ 18"/>
            <p:cNvCxnSpPr>
              <a:endCxn id="11" idx="1"/>
            </p:cNvCxnSpPr>
            <p:nvPr/>
          </p:nvCxnSpPr>
          <p:spPr>
            <a:xfrm>
              <a:off x="1907704" y="4911550"/>
              <a:ext cx="572163" cy="1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>
              <a:endCxn id="12" idx="1"/>
            </p:cNvCxnSpPr>
            <p:nvPr/>
          </p:nvCxnSpPr>
          <p:spPr>
            <a:xfrm flipV="1">
              <a:off x="4283968" y="4911550"/>
              <a:ext cx="549738" cy="2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endCxn id="8" idx="1"/>
            </p:cNvCxnSpPr>
            <p:nvPr/>
          </p:nvCxnSpPr>
          <p:spPr>
            <a:xfrm>
              <a:off x="6660232" y="4911551"/>
              <a:ext cx="504056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323528" y="544522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/>
              <a:t>This is only consistent with our observations if the surface boundary layer is below the level of our telescope. We therefore conclude that </a:t>
            </a:r>
            <a:r>
              <a:rPr lang="en-US" altLang="ja-JP" b="1" dirty="0">
                <a:solidFill>
                  <a:srgbClr val="FF0000"/>
                </a:solidFill>
              </a:rPr>
              <a:t>our DIMM was above the surface boundary layer during these periods and was sampling </a:t>
            </a:r>
            <a:r>
              <a:rPr lang="en-US" altLang="ja-JP" b="1" u="sng" dirty="0">
                <a:solidFill>
                  <a:srgbClr val="FF0000"/>
                </a:solidFill>
              </a:rPr>
              <a:t>the free atmosphere seeing</a:t>
            </a:r>
            <a:r>
              <a:rPr lang="en-US" altLang="ja-JP" b="1" dirty="0">
                <a:solidFill>
                  <a:srgbClr val="FF0000"/>
                </a:solidFill>
              </a:rPr>
              <a:t>.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7097" y="4149080"/>
            <a:ext cx="18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0070C0"/>
                </a:solidFill>
              </a:rPr>
              <a:t>At local midnight,</a:t>
            </a:r>
            <a:endParaRPr kumimoji="1" lang="ja-JP" altLang="en-US" u="sng" dirty="0">
              <a:solidFill>
                <a:srgbClr val="0070C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76529" y="632413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Case B)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75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19151" r="39724" b="43751"/>
          <a:stretch/>
        </p:blipFill>
        <p:spPr bwMode="auto">
          <a:xfrm>
            <a:off x="62866" y="1700808"/>
            <a:ext cx="5832648" cy="340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2.7 Diurnal variation for seeing</a:t>
            </a:r>
            <a:endParaRPr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6962" y="5096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9090" y="5096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72554" y="50962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24682" y="50962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04802" y="50962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1094" y="5368044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Local time (UTC+3)</a:t>
            </a:r>
            <a:endParaRPr kumimoji="1" lang="ja-JP" altLang="en-US" dirty="0"/>
          </a:p>
        </p:txBody>
      </p:sp>
      <p:sp>
        <p:nvSpPr>
          <p:cNvPr id="12" name="1 つの角を丸めた四角形 11"/>
          <p:cNvSpPr/>
          <p:nvPr/>
        </p:nvSpPr>
        <p:spPr>
          <a:xfrm>
            <a:off x="-1" y="4529205"/>
            <a:ext cx="978427" cy="80138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1214994" y="4025469"/>
            <a:ext cx="4399160" cy="1080000"/>
            <a:chOff x="2339752" y="5229320"/>
            <a:chExt cx="4399160" cy="1080000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2339752" y="5733256"/>
              <a:ext cx="115212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148064" y="5709431"/>
              <a:ext cx="159084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弧 16"/>
            <p:cNvSpPr/>
            <p:nvPr/>
          </p:nvSpPr>
          <p:spPr>
            <a:xfrm>
              <a:off x="3744929" y="5229320"/>
              <a:ext cx="1368000" cy="1080000"/>
            </a:xfrm>
            <a:prstGeom prst="arc">
              <a:avLst>
                <a:gd name="adj1" fmla="val 16200000"/>
                <a:gd name="adj2" fmla="val 21542208"/>
              </a:avLst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 flipH="1">
              <a:off x="3563888" y="5229320"/>
              <a:ext cx="1368000" cy="1080000"/>
            </a:xfrm>
            <a:prstGeom prst="arc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6208944" y="1684027"/>
            <a:ext cx="274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</a:t>
            </a:r>
            <a:r>
              <a:rPr lang="en-US" altLang="ja-JP" dirty="0" smtClean="0"/>
              <a:t>plotted</a:t>
            </a:r>
            <a:r>
              <a:rPr kumimoji="1" lang="en-US" altLang="ja-JP" dirty="0" smtClean="0"/>
              <a:t> all seeing data with the local time. 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65597" y="3945977"/>
            <a:ext cx="197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Small seeing values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1476" y="5733256"/>
            <a:ext cx="794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Lower limit of seeing </a:t>
            </a:r>
            <a:r>
              <a:rPr lang="en-US" altLang="ja-JP" b="1" dirty="0" smtClean="0">
                <a:solidFill>
                  <a:srgbClr val="FF0000"/>
                </a:solidFill>
              </a:rPr>
              <a:t>~0.2”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can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be observed every time except around local noon.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This means that the free atmosphere seeing would be ~0.2”.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9583" y="442782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0.2”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89035" y="2996952"/>
            <a:ext cx="1931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Inside surface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boundary layer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889035" y="4293096"/>
            <a:ext cx="16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A</a:t>
            </a:r>
            <a:r>
              <a:rPr lang="en-US" altLang="ja-JP" dirty="0" smtClean="0">
                <a:solidFill>
                  <a:srgbClr val="0070C0"/>
                </a:solidFill>
              </a:rPr>
              <a:t>bove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SBL, or</a:t>
            </a:r>
            <a:endParaRPr lang="en-US" altLang="ja-JP" dirty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No 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SBL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  <p:sp>
        <p:nvSpPr>
          <p:cNvPr id="4" name="右中かっこ 3"/>
          <p:cNvSpPr/>
          <p:nvPr/>
        </p:nvSpPr>
        <p:spPr>
          <a:xfrm>
            <a:off x="5713731" y="1988840"/>
            <a:ext cx="288000" cy="17980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中かっこ 26"/>
          <p:cNvSpPr/>
          <p:nvPr/>
        </p:nvSpPr>
        <p:spPr>
          <a:xfrm>
            <a:off x="5720979" y="3896183"/>
            <a:ext cx="288000" cy="4689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65597" y="2703199"/>
            <a:ext cx="199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Large seeing values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80904" y="29969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80904" y="432124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34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2.8 SODAR</a:t>
            </a:r>
            <a:endParaRPr kumimoji="1" lang="ja-JP" altLang="en-US" b="1" baseline="30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868144" y="1328147"/>
            <a:ext cx="2807102" cy="2756058"/>
            <a:chOff x="1691680" y="2852738"/>
            <a:chExt cx="4568544" cy="3744912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203848" y="5516563"/>
              <a:ext cx="1511423" cy="1081087"/>
              <a:chOff x="2064" y="3475"/>
              <a:chExt cx="1270" cy="68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>
                <a:off x="2064" y="3475"/>
                <a:ext cx="1270" cy="181"/>
              </a:xfrm>
              <a:prstGeom prst="flowChartManualOpera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725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2336" y="3748"/>
                <a:ext cx="45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3016" y="3748"/>
                <a:ext cx="45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91680" y="3428999"/>
              <a:ext cx="4104307" cy="360363"/>
              <a:chOff x="839" y="2251"/>
              <a:chExt cx="3357" cy="181"/>
            </a:xfrm>
          </p:grpSpPr>
          <p:sp>
            <p:nvSpPr>
              <p:cNvPr id="24" name="AutoShape 9"/>
              <p:cNvSpPr>
                <a:spLocks noChangeArrowheads="1"/>
              </p:cNvSpPr>
              <p:nvPr/>
            </p:nvSpPr>
            <p:spPr bwMode="auto">
              <a:xfrm>
                <a:off x="839" y="2251"/>
                <a:ext cx="817" cy="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ja-JP" altLang="ja-JP"/>
              </a:p>
            </p:txBody>
          </p:sp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1610" y="2296"/>
                <a:ext cx="1089" cy="91"/>
              </a:xfrm>
              <a:prstGeom prst="cloudCallout">
                <a:avLst>
                  <a:gd name="adj1" fmla="val -46051"/>
                  <a:gd name="adj2" fmla="val 69782"/>
                </a:avLst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ja-JP" altLang="ja-JP"/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auto">
              <a:xfrm>
                <a:off x="2336" y="2296"/>
                <a:ext cx="862" cy="136"/>
              </a:xfrm>
              <a:prstGeom prst="cloudCallout">
                <a:avLst>
                  <a:gd name="adj1" fmla="val -45014"/>
                  <a:gd name="adj2" fmla="val -3676"/>
                </a:avLst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ja-JP" altLang="ja-JP"/>
              </a:p>
            </p:txBody>
          </p:sp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3107" y="2251"/>
                <a:ext cx="1089" cy="91"/>
              </a:xfrm>
              <a:prstGeom prst="cloudCallout">
                <a:avLst>
                  <a:gd name="adj1" fmla="val -46051"/>
                  <a:gd name="adj2" fmla="val 69782"/>
                </a:avLst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ja-JP" altLang="ja-JP"/>
              </a:p>
            </p:txBody>
          </p:sp>
        </p:grp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5539499" y="3581013"/>
              <a:ext cx="720725" cy="287337"/>
            </a:xfrm>
            <a:prstGeom prst="rightArrow">
              <a:avLst>
                <a:gd name="adj1" fmla="val 50000"/>
                <a:gd name="adj2" fmla="val 6270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696018" y="3868036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/>
                <a:t>V</a:t>
              </a: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 rot="17767679">
              <a:off x="4457676" y="4121150"/>
              <a:ext cx="863600" cy="142875"/>
            </a:xfrm>
            <a:prstGeom prst="rightArrow">
              <a:avLst>
                <a:gd name="adj1" fmla="val 50000"/>
                <a:gd name="adj2" fmla="val 151111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 rot="7067063">
              <a:off x="4878444" y="4077823"/>
              <a:ext cx="576262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 rot="-5400000">
              <a:off x="3440411" y="4056857"/>
              <a:ext cx="719137" cy="184150"/>
            </a:xfrm>
            <a:prstGeom prst="rightArrow">
              <a:avLst>
                <a:gd name="adj1" fmla="val 50000"/>
                <a:gd name="adj2" fmla="val 97629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 rot="5400000">
              <a:off x="3887293" y="4114800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 rot="-7058759">
              <a:off x="2432844" y="4185444"/>
              <a:ext cx="792163" cy="142875"/>
            </a:xfrm>
            <a:prstGeom prst="rightArrow">
              <a:avLst>
                <a:gd name="adj1" fmla="val 50000"/>
                <a:gd name="adj2" fmla="val 138611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 rot="3748022">
              <a:off x="2754199" y="4074319"/>
              <a:ext cx="571500" cy="144462"/>
            </a:xfrm>
            <a:prstGeom prst="rightArrow">
              <a:avLst>
                <a:gd name="adj1" fmla="val 50000"/>
                <a:gd name="adj2" fmla="val 98901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 rot="-5400000">
              <a:off x="3584079" y="2996407"/>
              <a:ext cx="431800" cy="144462"/>
            </a:xfrm>
            <a:prstGeom prst="rightArrow">
              <a:avLst>
                <a:gd name="adj1" fmla="val 50000"/>
                <a:gd name="adj2" fmla="val 74726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 rot="956723">
              <a:off x="1692275" y="4724400"/>
              <a:ext cx="1584325" cy="647700"/>
              <a:chOff x="612" y="3067"/>
              <a:chExt cx="998" cy="408"/>
            </a:xfrm>
          </p:grpSpPr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724" y="3087"/>
                <a:ext cx="5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dirty="0" err="1" smtClean="0"/>
                  <a:t>pppp</a:t>
                </a:r>
                <a:r>
                  <a:rPr lang="en-US" altLang="ja-JP" dirty="0" smtClean="0"/>
                  <a:t>…</a:t>
                </a:r>
                <a:endParaRPr lang="en-US" altLang="ja-JP" dirty="0"/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 flipH="1" flipV="1">
                <a:off x="612" y="3067"/>
                <a:ext cx="998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flipH="1">
                <a:off x="612" y="3385"/>
                <a:ext cx="99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9" name="AutoShape 35"/>
            <p:cNvSpPr>
              <a:spLocks noChangeArrowheads="1"/>
            </p:cNvSpPr>
            <p:nvPr/>
          </p:nvSpPr>
          <p:spPr bwMode="auto">
            <a:xfrm rot="17593183">
              <a:off x="5148187" y="3061696"/>
              <a:ext cx="431800" cy="144463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AutoShape 36"/>
            <p:cNvSpPr>
              <a:spLocks noChangeArrowheads="1"/>
            </p:cNvSpPr>
            <p:nvPr/>
          </p:nvSpPr>
          <p:spPr bwMode="auto">
            <a:xfrm rot="-6791916">
              <a:off x="2047756" y="2996406"/>
              <a:ext cx="431800" cy="144463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7640279" y="3913311"/>
            <a:ext cx="117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Takato</a:t>
            </a:r>
            <a:r>
              <a:rPr lang="en-US" altLang="ja-JP" sz="1400" dirty="0" smtClean="0"/>
              <a:t> (2008)</a:t>
            </a:r>
            <a:endParaRPr kumimoji="1" lang="ja-JP" altLang="en-US" sz="1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440949" y="2487697"/>
            <a:ext cx="3818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u="sng" dirty="0" err="1"/>
              <a:t>SOnic</a:t>
            </a:r>
            <a:r>
              <a:rPr lang="en-US" altLang="ja-JP" sz="2400" u="sng" dirty="0"/>
              <a:t> Detection And Ranging</a:t>
            </a:r>
            <a:endParaRPr lang="ja-JP" altLang="en-US" sz="2400" u="sng" dirty="0"/>
          </a:p>
        </p:txBody>
      </p:sp>
      <p:pic>
        <p:nvPicPr>
          <p:cNvPr id="2054" name="Picture 6" descr="\begin{align*}&#10;P_r(h)=P_t\eta\frac{exp(-2\alpha h)}{h^2}dh\sigma_{scatter}(h)+P_n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" y="3179297"/>
            <a:ext cx="4345374" cy="4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3881512" y="3594502"/>
            <a:ext cx="2058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∝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Turbulence strength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1085" y="1487037"/>
            <a:ext cx="510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To consider</a:t>
            </a:r>
            <a:r>
              <a:rPr kumimoji="1" lang="en-US" altLang="ja-JP" dirty="0" smtClean="0"/>
              <a:t> the turbulence above,  we used SODAR data during 2006 to 2007 austral summer.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499681" y="6108257"/>
            <a:ext cx="153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Takato</a:t>
            </a:r>
            <a:r>
              <a:rPr lang="en-US" altLang="ja-JP" dirty="0" smtClean="0"/>
              <a:t> (2008)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5" name="Picture 7" descr="sodar-1c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8556" r="3835" b="14103"/>
          <a:stretch/>
        </p:blipFill>
        <p:spPr bwMode="auto">
          <a:xfrm>
            <a:off x="1259632" y="4221088"/>
            <a:ext cx="3117156" cy="22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CC">
                    <a:alpha val="6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3641284" y="3562935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4860032" y="4653136"/>
            <a:ext cx="374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SODAR can observe above from 40 to 400 m snow surface.</a:t>
            </a:r>
          </a:p>
          <a:p>
            <a:r>
              <a:rPr lang="en-US" altLang="ja-JP" dirty="0" smtClean="0"/>
              <a:t>Therefore SODAR cannot measure the strength of the surface boundary layer.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3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2.9 Considering SODAR results</a:t>
            </a:r>
            <a:endParaRPr lang="ja-JP" altLang="en-US" b="1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979064" y="1491023"/>
            <a:ext cx="5173200" cy="2874081"/>
            <a:chOff x="2203200" y="1851063"/>
            <a:chExt cx="5173200" cy="28740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5" t="23481" r="23545" b="16020"/>
            <a:stretch/>
          </p:blipFill>
          <p:spPr bwMode="auto">
            <a:xfrm>
              <a:off x="2203200" y="1851063"/>
              <a:ext cx="5173200" cy="287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線コネクタ 11"/>
            <p:cNvCxnSpPr/>
            <p:nvPr/>
          </p:nvCxnSpPr>
          <p:spPr>
            <a:xfrm flipV="1">
              <a:off x="2278800" y="1851064"/>
              <a:ext cx="0" cy="24970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53991" r="39724" b="28650"/>
          <a:stretch/>
        </p:blipFill>
        <p:spPr bwMode="auto">
          <a:xfrm>
            <a:off x="35496" y="4356189"/>
            <a:ext cx="5832648" cy="15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1115616" y="4869280"/>
            <a:ext cx="4464496" cy="1080000"/>
            <a:chOff x="2339752" y="5229320"/>
            <a:chExt cx="4464496" cy="1080000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2339752" y="5733256"/>
              <a:ext cx="115212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5148064" y="5709431"/>
              <a:ext cx="165618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弧 16"/>
            <p:cNvSpPr/>
            <p:nvPr/>
          </p:nvSpPr>
          <p:spPr>
            <a:xfrm>
              <a:off x="3744929" y="5229320"/>
              <a:ext cx="1296000" cy="1080000"/>
            </a:xfrm>
            <a:prstGeom prst="arc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 flipH="1">
              <a:off x="3563888" y="5229320"/>
              <a:ext cx="1296144" cy="1080000"/>
            </a:xfrm>
            <a:prstGeom prst="arc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259014" y="2002698"/>
            <a:ext cx="19853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Diurnal </a:t>
            </a:r>
            <a:r>
              <a:rPr lang="en-US" altLang="ja-JP" dirty="0"/>
              <a:t>t</a:t>
            </a:r>
            <a:r>
              <a:rPr kumimoji="1" lang="en-US" altLang="ja-JP" dirty="0" smtClean="0"/>
              <a:t>urbulence profile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08239" y="3212976"/>
            <a:ext cx="187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Integrate from 40 to 400m,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75451" y="4293096"/>
            <a:ext cx="2673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Turbulence within 40-400m would be caused by the convection  by the solar heating.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kumimoji="1" lang="en-US" altLang="ja-JP" dirty="0" smtClean="0"/>
              <a:t>Turbulence strength is almost constant </a:t>
            </a:r>
            <a:r>
              <a:rPr kumimoji="1" lang="en-US" altLang="ja-JP" u="sng" dirty="0" smtClean="0"/>
              <a:t>except around local noon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7" name="左カーブ矢印 26"/>
          <p:cNvSpPr/>
          <p:nvPr/>
        </p:nvSpPr>
        <p:spPr>
          <a:xfrm>
            <a:off x="6259015" y="3064265"/>
            <a:ext cx="473225" cy="1091054"/>
          </a:xfrm>
          <a:prstGeom prst="curved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899592" y="3861048"/>
            <a:ext cx="488908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 rot="16200000">
            <a:off x="-431686" y="28787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minimum height = 40m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47664" y="1556792"/>
            <a:ext cx="2079287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Convection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by the solar heating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312860" y="2204864"/>
            <a:ext cx="2115124" cy="1595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67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19168" r="39724" b="7117"/>
          <a:stretch/>
        </p:blipFill>
        <p:spPr bwMode="auto">
          <a:xfrm>
            <a:off x="251520" y="1340768"/>
            <a:ext cx="4896544" cy="53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2.10 Effect of convection </a:t>
            </a:r>
            <a:endParaRPr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23979" y="1628800"/>
            <a:ext cx="309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Lower limit of the seeing value correlates with the turbulence strength with</a:t>
            </a:r>
            <a:r>
              <a:rPr lang="en-US" altLang="ja-JP" b="1" dirty="0" smtClean="0"/>
              <a:t>in</a:t>
            </a:r>
            <a:r>
              <a:rPr kumimoji="1" lang="en-US" altLang="ja-JP" b="1" dirty="0" smtClean="0"/>
              <a:t> 40-400m.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7946" y="2780928"/>
            <a:ext cx="3746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 smtClean="0">
                <a:solidFill>
                  <a:srgbClr val="0070C0"/>
                </a:solidFill>
              </a:rPr>
              <a:t>During 18h–6h (nighttime)</a:t>
            </a:r>
            <a:endParaRPr lang="en-US" altLang="ja-JP" dirty="0"/>
          </a:p>
          <a:p>
            <a:pPr algn="just"/>
            <a:r>
              <a:rPr lang="en-US" altLang="ja-JP" dirty="0"/>
              <a:t>S</a:t>
            </a:r>
            <a:r>
              <a:rPr lang="en-US" altLang="ja-JP" dirty="0" smtClean="0"/>
              <a:t>eeing value depends on the height of the surface boundary layer and its strength. </a:t>
            </a:r>
            <a:r>
              <a:rPr lang="en-US" altLang="ja-JP" dirty="0"/>
              <a:t>W</a:t>
            </a:r>
            <a:r>
              <a:rPr lang="en-US" altLang="ja-JP" dirty="0" smtClean="0"/>
              <a:t>e </a:t>
            </a:r>
            <a:r>
              <a:rPr lang="en-US" altLang="ja-JP" dirty="0"/>
              <a:t>can obtain ~0.2” </a:t>
            </a:r>
            <a:r>
              <a:rPr lang="en-US" altLang="ja-JP" dirty="0" smtClean="0"/>
              <a:t>seeing when </a:t>
            </a:r>
            <a:r>
              <a:rPr kumimoji="1" lang="en-US" altLang="ja-JP" dirty="0" smtClean="0"/>
              <a:t>SBL is lower than the telescope.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7946" y="4252446"/>
            <a:ext cx="374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 smtClean="0">
                <a:solidFill>
                  <a:srgbClr val="0070C0"/>
                </a:solidFill>
              </a:rPr>
              <a:t>During 6h-18h (daytime)</a:t>
            </a:r>
            <a:endParaRPr lang="en-US" altLang="ja-JP" dirty="0"/>
          </a:p>
          <a:p>
            <a:pPr algn="just"/>
            <a:r>
              <a:rPr lang="en-US" altLang="ja-JP" dirty="0" smtClean="0"/>
              <a:t>Convection by the solar heating makes worse the seeing value around local noon.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7946" y="5446965"/>
            <a:ext cx="374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 smtClean="0">
                <a:solidFill>
                  <a:srgbClr val="0070C0"/>
                </a:solidFill>
              </a:rPr>
              <a:t>Around 18h</a:t>
            </a:r>
            <a:endParaRPr lang="en-US" altLang="ja-JP" dirty="0"/>
          </a:p>
          <a:p>
            <a:pPr algn="just"/>
            <a:r>
              <a:rPr lang="en-US" altLang="ja-JP" dirty="0"/>
              <a:t>S</a:t>
            </a:r>
            <a:r>
              <a:rPr lang="en-US" altLang="ja-JP" dirty="0" smtClean="0"/>
              <a:t>eeing value tends to be small. No SBL and/or no convection.</a:t>
            </a:r>
            <a:endParaRPr kumimoji="1"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187624" y="4221088"/>
            <a:ext cx="3816424" cy="1080000"/>
            <a:chOff x="2339752" y="5229320"/>
            <a:chExt cx="4464496" cy="1080000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2339752" y="5733256"/>
              <a:ext cx="115212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148064" y="5709431"/>
              <a:ext cx="165618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弧 15"/>
            <p:cNvSpPr/>
            <p:nvPr/>
          </p:nvSpPr>
          <p:spPr>
            <a:xfrm>
              <a:off x="3744929" y="5229320"/>
              <a:ext cx="1296000" cy="1080000"/>
            </a:xfrm>
            <a:prstGeom prst="arc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flipH="1">
              <a:off x="3563888" y="5229320"/>
              <a:ext cx="1296144" cy="1080000"/>
            </a:xfrm>
            <a:prstGeom prst="arc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067567" y="3068960"/>
            <a:ext cx="4080497" cy="1080000"/>
            <a:chOff x="2339752" y="5229320"/>
            <a:chExt cx="4399160" cy="1080000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2339752" y="5733256"/>
              <a:ext cx="115212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148064" y="5709431"/>
              <a:ext cx="159084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弧 25"/>
            <p:cNvSpPr/>
            <p:nvPr/>
          </p:nvSpPr>
          <p:spPr>
            <a:xfrm>
              <a:off x="3744929" y="5229320"/>
              <a:ext cx="1368000" cy="1080000"/>
            </a:xfrm>
            <a:prstGeom prst="arc">
              <a:avLst>
                <a:gd name="adj1" fmla="val 16200000"/>
                <a:gd name="adj2" fmla="val 21542208"/>
              </a:avLst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弧 26"/>
            <p:cNvSpPr/>
            <p:nvPr/>
          </p:nvSpPr>
          <p:spPr>
            <a:xfrm flipH="1">
              <a:off x="3563888" y="5229320"/>
              <a:ext cx="1368000" cy="1080000"/>
            </a:xfrm>
            <a:prstGeom prst="arc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15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3. Conclusion</a:t>
            </a:r>
            <a:endParaRPr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299085" y="5560980"/>
            <a:ext cx="2667085" cy="427011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Surface Boundary Layer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299085" y="2348880"/>
            <a:ext cx="1" cy="3639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299086" y="5987993"/>
            <a:ext cx="28764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rot="16200000">
            <a:off x="4601605" y="2535299"/>
            <a:ext cx="8861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Height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67945" y="5375623"/>
            <a:ext cx="9767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b="1" dirty="0" smtClean="0">
                <a:solidFill>
                  <a:srgbClr val="FF0000"/>
                </a:solidFill>
              </a:rPr>
              <a:t>~11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5383508" y="5619917"/>
            <a:ext cx="17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5115070" y="3845381"/>
            <a:ext cx="206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230357" y="3660715"/>
            <a:ext cx="90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~10km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299085" y="2564905"/>
            <a:ext cx="2667084" cy="299251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F</a:t>
            </a:r>
            <a:r>
              <a:rPr lang="en-US" altLang="ja-JP" dirty="0" smtClean="0">
                <a:solidFill>
                  <a:schemeClr val="tx1"/>
                </a:solidFill>
              </a:rPr>
              <a:t>ree Atmosphere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5115069" y="5557418"/>
            <a:ext cx="206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148242" y="6084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56817" y="60840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23275" y="60840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cxnSp>
        <p:nvCxnSpPr>
          <p:cNvPr id="1024" name="直線コネクタ 1023"/>
          <p:cNvCxnSpPr/>
          <p:nvPr/>
        </p:nvCxnSpPr>
        <p:spPr>
          <a:xfrm>
            <a:off x="7966170" y="5877272"/>
            <a:ext cx="0" cy="17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632627" y="5899336"/>
            <a:ext cx="0" cy="17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299085" y="5915983"/>
            <a:ext cx="0" cy="17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テキスト ボックス 1024"/>
          <p:cNvSpPr txBox="1"/>
          <p:nvPr/>
        </p:nvSpPr>
        <p:spPr>
          <a:xfrm>
            <a:off x="6317963" y="630002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hour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6156176" y="4978948"/>
            <a:ext cx="918333" cy="58687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Convec-tion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67944" y="4797150"/>
            <a:ext cx="107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~400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5115069" y="4978947"/>
            <a:ext cx="206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正方形/長方形 1030"/>
          <p:cNvSpPr/>
          <p:nvPr/>
        </p:nvSpPr>
        <p:spPr>
          <a:xfrm>
            <a:off x="5234296" y="1340768"/>
            <a:ext cx="279666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Model turbulence </a:t>
            </a:r>
            <a:r>
              <a:rPr lang="en-US" altLang="ja-JP" sz="2000" dirty="0" smtClean="0"/>
              <a:t>profile</a:t>
            </a:r>
          </a:p>
          <a:p>
            <a:pPr algn="ctr"/>
            <a:r>
              <a:rPr lang="en-US" altLang="ja-JP" sz="2000" dirty="0" smtClean="0"/>
              <a:t>at Dome Fuji </a:t>
            </a:r>
            <a:endParaRPr lang="ja-JP" altLang="en-US" sz="2000" dirty="0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827584" y="2492896"/>
            <a:ext cx="32403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sz="2000" b="1" dirty="0">
                <a:ea typeface="ＭＳ Ｐゴシック" pitchFamily="50" charset="-128"/>
                <a:cs typeface="ＭＳ Ｐゴシック" pitchFamily="50" charset="-128"/>
              </a:rPr>
              <a:t>t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he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free atmosphe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seeing 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is about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0.2</a:t>
            </a:r>
            <a:r>
              <a:rPr lang="en-US" altLang="ja-JP" sz="2000" b="1" dirty="0"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2000" b="1" dirty="0" err="1" smtClean="0">
                <a:ea typeface="ＭＳ Ｐゴシック" pitchFamily="50" charset="-128"/>
                <a:cs typeface="ＭＳ Ｐゴシック" pitchFamily="50" charset="-128"/>
              </a:rPr>
              <a:t>arcsecond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effectLst/>
              <a:ea typeface="ＭＳ Ｐゴシック" pitchFamily="50" charset="-128"/>
              <a:cs typeface="ＭＳ Ｐゴシック" pitchFamily="50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sz="2000" b="1" dirty="0">
                <a:ea typeface="ＭＳ Ｐゴシック" pitchFamily="50" charset="-128"/>
                <a:cs typeface="ＭＳ Ｐゴシック" pitchFamily="50" charset="-128"/>
              </a:rPr>
              <a:t>t</a:t>
            </a:r>
            <a:r>
              <a:rPr lang="en-US" altLang="ja-JP" sz="2000" b="1" dirty="0" smtClean="0">
                <a:ea typeface="ＭＳ Ｐゴシック" pitchFamily="50" charset="-128"/>
                <a:cs typeface="ＭＳ Ｐゴシック" pitchFamily="50" charset="-128"/>
              </a:rPr>
              <a:t>he height of the surface boundary layer can be as low as about 11 m.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sz="2000" b="1" dirty="0" smtClean="0">
                <a:ea typeface="ＭＳ Ｐゴシック" pitchFamily="50" charset="-128"/>
                <a:cs typeface="ＭＳ Ｐゴシック" pitchFamily="50" charset="-128"/>
              </a:rPr>
              <a:t>the convection by the Sun makes worse the free atmosphere seeing at local noon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5790" y="1844824"/>
            <a:ext cx="423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From our observations, we found that</a:t>
            </a:r>
            <a:endParaRPr kumimoji="1" lang="ja-JP" altLang="en-US" sz="2000" u="sng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8244408" y="5203191"/>
            <a:ext cx="270000" cy="784800"/>
            <a:chOff x="5376520" y="1620396"/>
            <a:chExt cx="814196" cy="2350745"/>
          </a:xfrm>
        </p:grpSpPr>
        <p:sp>
          <p:nvSpPr>
            <p:cNvPr id="50" name="正方形/長方形 49"/>
            <p:cNvSpPr/>
            <p:nvPr/>
          </p:nvSpPr>
          <p:spPr>
            <a:xfrm rot="18211069">
              <a:off x="5884827" y="1602539"/>
              <a:ext cx="288032" cy="3237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 rot="18211069">
              <a:off x="5304512" y="2658937"/>
              <a:ext cx="216024" cy="72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 rot="18211069">
              <a:off x="5456436" y="2668686"/>
              <a:ext cx="72000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 rot="18211069">
              <a:off x="5278695" y="2136674"/>
              <a:ext cx="864096" cy="216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 flipV="1">
              <a:off x="5580112" y="2214702"/>
              <a:ext cx="144016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724128" y="2214702"/>
              <a:ext cx="1695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5882285" y="2214702"/>
              <a:ext cx="129809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下矢印 56"/>
          <p:cNvSpPr/>
          <p:nvPr/>
        </p:nvSpPr>
        <p:spPr>
          <a:xfrm>
            <a:off x="8172400" y="1412776"/>
            <a:ext cx="470627" cy="3342129"/>
          </a:xfrm>
          <a:prstGeom prst="downArrow">
            <a:avLst/>
          </a:prstGeom>
          <a:solidFill>
            <a:srgbClr val="FFFF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3" name="テキスト ボックス 1032"/>
          <p:cNvSpPr txBox="1"/>
          <p:nvPr/>
        </p:nvSpPr>
        <p:spPr>
          <a:xfrm>
            <a:off x="8180426" y="4725144"/>
            <a:ext cx="7120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0.2”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太陽 58"/>
          <p:cNvSpPr/>
          <p:nvPr/>
        </p:nvSpPr>
        <p:spPr>
          <a:xfrm>
            <a:off x="5504549" y="2048800"/>
            <a:ext cx="360040" cy="345880"/>
          </a:xfrm>
          <a:prstGeom prst="sun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0" y="0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3</a:t>
            </a:r>
            <a:r>
              <a:rPr kumimoji="1" lang="en-US" altLang="ja-JP" sz="2400" b="1" dirty="0" smtClean="0"/>
              <a:t>. </a:t>
            </a:r>
            <a:r>
              <a:rPr lang="en-US" altLang="ja-JP" sz="2400" b="1" dirty="0" smtClean="0"/>
              <a:t>Conclusion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19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1.1 Aim of this study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6876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dirty="0" smtClean="0"/>
              <a:t>The aim of this study is to investigate the astronomical seeing in the </a:t>
            </a:r>
            <a:r>
              <a:rPr lang="en-US" altLang="ja-JP" sz="3200" u="sng" dirty="0" smtClean="0"/>
              <a:t>free atmosphere</a:t>
            </a:r>
            <a:r>
              <a:rPr lang="en-US" altLang="ja-JP" sz="3200" dirty="0" smtClean="0"/>
              <a:t> above and to determine the height of the </a:t>
            </a:r>
            <a:r>
              <a:rPr lang="en-US" altLang="ja-JP" sz="3200" u="sng" dirty="0" smtClean="0"/>
              <a:t>surface boundary layer</a:t>
            </a:r>
            <a:r>
              <a:rPr lang="en-US" altLang="ja-JP" sz="3200" dirty="0" smtClean="0"/>
              <a:t> at Dome Fuji on the Antarctic plateau. 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  <p:pic>
        <p:nvPicPr>
          <p:cNvPr id="10" name="Picture 2" descr="C:\Research\M2\Master\murata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6274" r="26044" b="16760"/>
          <a:stretch/>
        </p:blipFill>
        <p:spPr bwMode="auto">
          <a:xfrm>
            <a:off x="4932440" y="3356992"/>
            <a:ext cx="3600000" cy="3139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932440" y="6219223"/>
            <a:ext cx="1336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Murata et al. 2009</a:t>
            </a:r>
            <a:endParaRPr kumimoji="1" lang="ja-JP" altLang="en-US" sz="1200" dirty="0"/>
          </a:p>
        </p:txBody>
      </p:sp>
      <p:pic>
        <p:nvPicPr>
          <p:cNvPr id="12" name="Picture 2" descr="C:\Users\hirofumi\Desktop\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5" y="3868877"/>
            <a:ext cx="4202145" cy="26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直線矢印コネクタ 105"/>
          <p:cNvCxnSpPr/>
          <p:nvPr/>
        </p:nvCxnSpPr>
        <p:spPr>
          <a:xfrm flipH="1">
            <a:off x="2348859" y="2276872"/>
            <a:ext cx="1152128" cy="23393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 flipH="1">
            <a:off x="2042260" y="2132856"/>
            <a:ext cx="1152128" cy="23393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1.2 Turbulence in the Atmosphere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 rot="17725273">
            <a:off x="914942" y="5228811"/>
            <a:ext cx="1706528" cy="433593"/>
            <a:chOff x="1691680" y="3212976"/>
            <a:chExt cx="2160240" cy="576064"/>
          </a:xfrm>
        </p:grpSpPr>
        <p:sp>
          <p:nvSpPr>
            <p:cNvPr id="3" name="正方形/長方形 2"/>
            <p:cNvSpPr/>
            <p:nvPr/>
          </p:nvSpPr>
          <p:spPr>
            <a:xfrm>
              <a:off x="3347864" y="3212976"/>
              <a:ext cx="5040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195736" y="3320988"/>
              <a:ext cx="115212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691680" y="3429000"/>
              <a:ext cx="50405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Picture 2" descr="C:\Research\D2\2011_09天文学会秋季年会\DIMM\see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6" y="3863452"/>
            <a:ext cx="4915891" cy="17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904581" y="5714672"/>
            <a:ext cx="45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/>
              <a:t>Bright Star (</a:t>
            </a:r>
            <a:r>
              <a:rPr lang="en-US" altLang="ja-JP" sz="1400" dirty="0" err="1"/>
              <a:t>Arcturus</a:t>
            </a:r>
            <a:r>
              <a:rPr lang="en-US" altLang="ja-JP" sz="1400" dirty="0"/>
              <a:t>) Observed with Lick Observatory's 1-m </a:t>
            </a:r>
            <a:r>
              <a:rPr lang="en-US" altLang="ja-JP" sz="1400" dirty="0" smtClean="0"/>
              <a:t>Telescope.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</a:t>
            </a:r>
            <a:r>
              <a:rPr lang="en-US" altLang="ja-JP" sz="1400" dirty="0"/>
              <a:t>C</a:t>
            </a:r>
            <a:r>
              <a:rPr lang="en-US" altLang="ja-JP" sz="1400" dirty="0" smtClean="0"/>
              <a:t>opyright: Claire Max, </a:t>
            </a:r>
          </a:p>
          <a:p>
            <a:pPr algn="just"/>
            <a:r>
              <a:rPr lang="en-US" altLang="ja-JP" sz="1400" dirty="0" smtClean="0">
                <a:hlinkClick r:id="rId3"/>
              </a:rPr>
              <a:t>http</a:t>
            </a:r>
            <a:r>
              <a:rPr lang="en-US" altLang="ja-JP" sz="1400" dirty="0">
                <a:hlinkClick r:id="rId3"/>
              </a:rPr>
              <a:t>://cfao.ucolick.org/EO/resources/History_AO_Max.pdf</a:t>
            </a:r>
            <a:r>
              <a:rPr lang="en-US" altLang="ja-JP" sz="1400" dirty="0" smtClean="0"/>
              <a:t>)   </a:t>
            </a:r>
            <a:endParaRPr lang="ja-JP" altLang="en-US" sz="1400" dirty="0"/>
          </a:p>
        </p:txBody>
      </p:sp>
      <p:sp>
        <p:nvSpPr>
          <p:cNvPr id="24" name="星 5 23"/>
          <p:cNvSpPr/>
          <p:nvPr/>
        </p:nvSpPr>
        <p:spPr>
          <a:xfrm>
            <a:off x="3348587" y="1668626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2196459" y="2204864"/>
            <a:ext cx="1152128" cy="23393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838013" y="165933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Object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85935" y="5550759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Telescope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82619" y="2852936"/>
            <a:ext cx="188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Atmosphere</a:t>
            </a:r>
          </a:p>
          <a:p>
            <a:r>
              <a:rPr lang="en-US" altLang="ja-JP" dirty="0" smtClean="0"/>
              <a:t>(Turbulence layer)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600420" y="3863452"/>
            <a:ext cx="3491860" cy="1766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7236296" y="5127660"/>
            <a:ext cx="1080120" cy="173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84791" y="2429036"/>
            <a:ext cx="4747249" cy="1287996"/>
            <a:chOff x="54523" y="2429036"/>
            <a:chExt cx="4747249" cy="1287996"/>
          </a:xfrm>
        </p:grpSpPr>
        <p:grpSp>
          <p:nvGrpSpPr>
            <p:cNvPr id="18" name="グループ化 17"/>
            <p:cNvGrpSpPr/>
            <p:nvPr/>
          </p:nvGrpSpPr>
          <p:grpSpPr>
            <a:xfrm rot="216977" flipH="1">
              <a:off x="54523" y="2739619"/>
              <a:ext cx="4695396" cy="872963"/>
              <a:chOff x="6191992" y="1882262"/>
              <a:chExt cx="4695396" cy="872963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6342797" y="2367264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7031110" y="2406471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10409662" y="2022000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10198634" y="2475750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9210445" y="2167459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8939519" y="1882262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6645844" y="1921420"/>
                <a:ext cx="804230" cy="464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7730882" y="2227526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7450074" y="1910064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8316416" y="2150745"/>
                <a:ext cx="804230" cy="464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9612560" y="2093107"/>
                <a:ext cx="804230" cy="464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9407529" y="245862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9917992" y="203343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9070124" y="245862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322367" y="228865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750468" y="257413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8093391" y="2481676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7667566" y="219357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10497119" y="229556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888613" y="2385561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744820" y="232917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428163" y="207215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7941985" y="2028666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8453041" y="212704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7882288" y="255540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7307871" y="235050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6831433" y="247575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8333007" y="2533546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8088661" y="239953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7622437" y="231661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6503866" y="2134176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9489885" y="1966032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7994248" y="2093107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10549382" y="2395084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10263918" y="2076070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9713555" y="2068855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8088776" y="1922726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7485085" y="2189539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7538200" y="2402066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7719829" y="2443463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8164364" y="2163988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8741233" y="2032319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10473679" y="236726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9435057" y="2079639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9134742" y="226921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8969240" y="216583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8316416" y="2034789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6305580" y="1925293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9688171" y="1952564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/楕円 76"/>
              <p:cNvSpPr/>
              <p:nvPr/>
            </p:nvSpPr>
            <p:spPr>
              <a:xfrm>
                <a:off x="9285182" y="2529141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/楕円 77"/>
              <p:cNvSpPr/>
              <p:nvPr/>
            </p:nvSpPr>
            <p:spPr>
              <a:xfrm>
                <a:off x="9886457" y="2549028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9222524" y="261102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8287062" y="1951569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10240942" y="200794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6226846" y="221324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6528872" y="1977609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9503166" y="253827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/楕円 84"/>
              <p:cNvSpPr/>
              <p:nvPr/>
            </p:nvSpPr>
            <p:spPr>
              <a:xfrm>
                <a:off x="8263507" y="2314135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7313410" y="1982165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/楕円 86"/>
              <p:cNvSpPr/>
              <p:nvPr/>
            </p:nvSpPr>
            <p:spPr>
              <a:xfrm>
                <a:off x="6191992" y="210573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8177386" y="210468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8567125" y="198617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8681028" y="1977609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8528628" y="2042141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9297902" y="214375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8057202" y="250984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9071347" y="233254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7866282" y="216398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9585403" y="2163502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9650536" y="2483299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10084743" y="255724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10409231" y="229729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6570141" y="233026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7422252" y="2366341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6356082" y="2132392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9586463" y="2122385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7485937" y="254620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3" name="直線矢印コネクタ 22"/>
            <p:cNvCxnSpPr/>
            <p:nvPr/>
          </p:nvCxnSpPr>
          <p:spPr>
            <a:xfrm>
              <a:off x="1934388" y="3717032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1347040" y="3581164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1163705" y="2564904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 flipH="1">
              <a:off x="576357" y="2429036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>
              <a:off x="3541772" y="2701366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H="1">
              <a:off x="2954424" y="2565498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テキスト ボックス 111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08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2649267" y="4359933"/>
            <a:ext cx="2416461" cy="36520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Surface Boundary Layer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2649268" y="1993450"/>
            <a:ext cx="0" cy="2731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2649268" y="4725144"/>
            <a:ext cx="29382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843054" y="1805234"/>
            <a:ext cx="8029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Height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874313" y="4037482"/>
            <a:ext cx="70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200 ~</a:t>
            </a:r>
          </a:p>
          <a:p>
            <a:pPr algn="ctr"/>
            <a:r>
              <a:rPr kumimoji="1" lang="en-US" altLang="ja-JP" dirty="0" smtClean="0"/>
              <a:t> 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 m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 flipH="1">
            <a:off x="2564846" y="4357068"/>
            <a:ext cx="1688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2555846" y="2637521"/>
            <a:ext cx="1688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807457" y="246036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~10km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007604" y="5085184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/>
              <a:t>Astronomical </a:t>
            </a:r>
            <a:r>
              <a:rPr lang="en-US" altLang="ja-JP" sz="2000" dirty="0" smtClean="0"/>
              <a:t>seeing on the Antarctic plateau </a:t>
            </a:r>
            <a:r>
              <a:rPr lang="en-US" altLang="ja-JP" sz="2000" dirty="0"/>
              <a:t>is generally considered as the </a:t>
            </a:r>
            <a:r>
              <a:rPr lang="en-US" altLang="ja-JP" sz="2000" dirty="0" smtClean="0"/>
              <a:t>superposition </a:t>
            </a:r>
            <a:r>
              <a:rPr lang="en-US" altLang="ja-JP" sz="2000" dirty="0"/>
              <a:t>of the </a:t>
            </a:r>
            <a:r>
              <a:rPr lang="en-US" altLang="ja-JP" sz="2000" dirty="0" smtClean="0"/>
              <a:t>contributions </a:t>
            </a:r>
            <a:r>
              <a:rPr lang="en-US" altLang="ja-JP" sz="2000" dirty="0"/>
              <a:t>from two layers;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</a:rPr>
              <a:t>surface boundary layer </a:t>
            </a:r>
            <a:r>
              <a:rPr lang="en-US" altLang="ja-JP" sz="2000" dirty="0"/>
              <a:t>and </a:t>
            </a:r>
            <a:r>
              <a:rPr lang="en-US" altLang="ja-JP" sz="2000" b="1" dirty="0">
                <a:solidFill>
                  <a:srgbClr val="FF0000"/>
                </a:solidFill>
              </a:rPr>
              <a:t>the free atmosphere</a:t>
            </a:r>
            <a:r>
              <a:rPr lang="en-US" altLang="ja-JP" sz="2000" dirty="0"/>
              <a:t> above</a:t>
            </a:r>
            <a:r>
              <a:rPr lang="en-US" altLang="ja-JP" sz="2000" dirty="0" smtClean="0"/>
              <a:t>.</a:t>
            </a:r>
            <a:endParaRPr lang="ja-JP" altLang="en-US" sz="2000" dirty="0"/>
          </a:p>
        </p:txBody>
      </p:sp>
      <p:sp>
        <p:nvSpPr>
          <p:cNvPr id="49" name="正方形/長方形 48"/>
          <p:cNvSpPr/>
          <p:nvPr/>
        </p:nvSpPr>
        <p:spPr>
          <a:xfrm>
            <a:off x="2649268" y="1805235"/>
            <a:ext cx="2416460" cy="255183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Free Atmosphere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305294" y="2368032"/>
            <a:ext cx="11044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Troposphere</a:t>
            </a:r>
            <a:endParaRPr kumimoji="1" lang="ja-JP" altLang="en-US" sz="1400" dirty="0"/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457200" y="41379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1.3 Atmosphere structure</a:t>
            </a:r>
            <a:endParaRPr lang="ja-JP" altLang="en-US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  <p:sp>
        <p:nvSpPr>
          <p:cNvPr id="2" name="右中かっこ 1"/>
          <p:cNvSpPr/>
          <p:nvPr/>
        </p:nvSpPr>
        <p:spPr>
          <a:xfrm>
            <a:off x="5191833" y="1772816"/>
            <a:ext cx="216024" cy="255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7470" y="2864066"/>
            <a:ext cx="106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 seeing</a:t>
            </a:r>
            <a:endParaRPr kumimoji="1" lang="ja-JP" altLang="en-US" dirty="0"/>
          </a:p>
        </p:txBody>
      </p:sp>
      <p:sp>
        <p:nvSpPr>
          <p:cNvPr id="20" name="右中かっこ 19"/>
          <p:cNvSpPr/>
          <p:nvPr/>
        </p:nvSpPr>
        <p:spPr>
          <a:xfrm>
            <a:off x="5191857" y="4365104"/>
            <a:ext cx="216000" cy="3330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87470" y="4328816"/>
            <a:ext cx="121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SBL</a:t>
            </a:r>
            <a:r>
              <a:rPr kumimoji="1" lang="en-US" altLang="ja-JP" dirty="0" smtClean="0"/>
              <a:t> seeing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94052" y="1666734"/>
            <a:ext cx="24503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jet-stream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on the Antarctic plateau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62149" y="2866150"/>
            <a:ext cx="7409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&lt; 0.3”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49513" y="4346960"/>
            <a:ext cx="5661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&gt; 1”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7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1.4 Simulations’ results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8635"/>
          <a:stretch/>
        </p:blipFill>
        <p:spPr bwMode="auto">
          <a:xfrm>
            <a:off x="4860032" y="1488457"/>
            <a:ext cx="4088030" cy="31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4860032" y="456920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Swain &amp; </a:t>
            </a:r>
            <a:r>
              <a:rPr kumimoji="1" lang="en-US" altLang="ja-JP" dirty="0" err="1" smtClean="0"/>
              <a:t>Gallee</a:t>
            </a:r>
            <a:r>
              <a:rPr kumimoji="1" lang="en-US" altLang="ja-JP" dirty="0" smtClean="0"/>
              <a:t> (2006)</a:t>
            </a:r>
            <a:endParaRPr lang="en-US" altLang="ja-JP" dirty="0" smtClean="0"/>
          </a:p>
          <a:p>
            <a:r>
              <a:rPr kumimoji="1" lang="en-US" altLang="ja-JP" dirty="0" smtClean="0"/>
              <a:t>Simulation of the height of the surface boundary layer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47664" y="551897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/>
              <a:t>T</a:t>
            </a:r>
            <a:r>
              <a:rPr lang="en-US" altLang="ja-JP" dirty="0" smtClean="0"/>
              <a:t>he free atmosphere seeing could </a:t>
            </a:r>
            <a:r>
              <a:rPr lang="en-US" altLang="ja-JP" dirty="0"/>
              <a:t>be </a:t>
            </a:r>
            <a:r>
              <a:rPr lang="en-US" altLang="ja-JP" b="1" dirty="0" smtClean="0">
                <a:solidFill>
                  <a:srgbClr val="FF0000"/>
                </a:solidFill>
              </a:rPr>
              <a:t>0.21”</a:t>
            </a:r>
            <a:r>
              <a:rPr lang="en-US" altLang="ja-JP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The height of the surface boundary layer would be </a:t>
            </a:r>
            <a:r>
              <a:rPr lang="en-US" altLang="ja-JP" b="1" dirty="0" smtClean="0">
                <a:solidFill>
                  <a:srgbClr val="FF0000"/>
                </a:solidFill>
              </a:rPr>
              <a:t>18 m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pic>
        <p:nvPicPr>
          <p:cNvPr id="1026" name="Picture 2" descr="C:\Users\hirofumi\Desktop\fg1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4"/>
          <a:stretch/>
        </p:blipFill>
        <p:spPr bwMode="auto">
          <a:xfrm>
            <a:off x="200181" y="1488457"/>
            <a:ext cx="4659851" cy="33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99547" y="4695958"/>
            <a:ext cx="41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Saunders et al. (2009)</a:t>
            </a:r>
          </a:p>
          <a:p>
            <a:r>
              <a:rPr kumimoji="1" lang="en-US" altLang="ja-JP" dirty="0" smtClean="0"/>
              <a:t>Simulation of the free atmosphere seeing</a:t>
            </a:r>
          </a:p>
        </p:txBody>
      </p:sp>
      <p:sp>
        <p:nvSpPr>
          <p:cNvPr id="3" name="円/楕円 2"/>
          <p:cNvSpPr/>
          <p:nvPr/>
        </p:nvSpPr>
        <p:spPr>
          <a:xfrm>
            <a:off x="2612461" y="270129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720461" y="1729177"/>
            <a:ext cx="720080" cy="972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872116" y="140357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Dome Fuji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1167" y="6234462"/>
            <a:ext cx="449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 We planed to observed them at Dome Fuji.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210800" y="2467297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7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1.5a DIMM instrument</a:t>
            </a:r>
            <a:endParaRPr kumimoji="1" lang="ja-JP" altLang="en-US" b="1" baseline="30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99593" y="27826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DIMM measures the variance of the incidence angles on the detector CCD.</a:t>
            </a:r>
            <a:endParaRPr kumimoji="1" lang="en-US" altLang="ja-JP" dirty="0" smtClean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6407208" y="2739814"/>
            <a:ext cx="2773304" cy="3065450"/>
            <a:chOff x="5687128" y="1835754"/>
            <a:chExt cx="2773304" cy="3065450"/>
          </a:xfrm>
        </p:grpSpPr>
        <p:pic>
          <p:nvPicPr>
            <p:cNvPr id="9" name="Picture 2" descr="DIMM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2672" b="2304"/>
            <a:stretch/>
          </p:blipFill>
          <p:spPr bwMode="auto">
            <a:xfrm>
              <a:off x="6181603" y="2227248"/>
              <a:ext cx="2278829" cy="267395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xtLst/>
          </p:spPr>
        </p:pic>
        <p:sp>
          <p:nvSpPr>
            <p:cNvPr id="16" name="正方形/長方形 15"/>
            <p:cNvSpPr/>
            <p:nvPr/>
          </p:nvSpPr>
          <p:spPr>
            <a:xfrm>
              <a:off x="7700690" y="3129081"/>
              <a:ext cx="576064" cy="180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080541" y="4062580"/>
              <a:ext cx="379891" cy="180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186057" y="4459494"/>
              <a:ext cx="1246516" cy="441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338457" y="4611894"/>
              <a:ext cx="1246516" cy="289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6152345" y="1979770"/>
              <a:ext cx="25877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310990" y="1835754"/>
              <a:ext cx="498325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088449" y="2299256"/>
              <a:ext cx="792088" cy="18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6281732" y="1876868"/>
              <a:ext cx="590693" cy="82298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5687128" y="1876868"/>
              <a:ext cx="753249" cy="103900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V="1">
              <a:off x="6039884" y="2087306"/>
              <a:ext cx="347836" cy="25296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6137714" y="215560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</a:t>
              </a:r>
              <a:endParaRPr kumimoji="1" lang="ja-JP" altLang="en-US" dirty="0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395536" y="1614764"/>
            <a:ext cx="4549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2400" u="sng" dirty="0"/>
              <a:t>Differential Image Motion </a:t>
            </a:r>
            <a:r>
              <a:rPr lang="en-US" altLang="ja-JP" sz="2400" u="sng" dirty="0" smtClean="0"/>
              <a:t>Monitor</a:t>
            </a:r>
            <a:endParaRPr lang="en-US" altLang="ja-JP" sz="2400" u="sng" dirty="0"/>
          </a:p>
        </p:txBody>
      </p:sp>
      <p:pic>
        <p:nvPicPr>
          <p:cNvPr id="36" name="Picture 2" descr="\begin{align*}&#10;D_\alpha(r)\rightarrow D_\phi(r)\rightarrow r_0\rightarrow \epsilon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96"/>
            <a:ext cx="466674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488781" y="4788441"/>
            <a:ext cx="6243459" cy="584775"/>
            <a:chOff x="416773" y="3902558"/>
            <a:chExt cx="6243459" cy="584775"/>
          </a:xfrm>
        </p:grpSpPr>
        <p:sp>
          <p:nvSpPr>
            <p:cNvPr id="5" name="正方形/長方形 4"/>
            <p:cNvSpPr/>
            <p:nvPr/>
          </p:nvSpPr>
          <p:spPr>
            <a:xfrm>
              <a:off x="416773" y="3902558"/>
              <a:ext cx="1706956" cy="5847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 smtClean="0"/>
                <a:t>Incidence angle structure function</a:t>
              </a:r>
              <a:endParaRPr lang="en-US" altLang="ja-JP" sz="16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511882" y="3902558"/>
              <a:ext cx="1557260" cy="5847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 smtClean="0"/>
                <a:t>Phase structure function</a:t>
              </a:r>
              <a:endParaRPr lang="en-US" altLang="ja-JP" sz="16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57295" y="3902558"/>
              <a:ext cx="1058977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Fried parameter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904424" y="4025668"/>
              <a:ext cx="755808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seeing</a:t>
              </a:r>
              <a:endParaRPr kumimoji="1" lang="ja-JP" altLang="en-US" sz="1600" dirty="0"/>
            </a:p>
          </p:txBody>
        </p:sp>
        <p:cxnSp>
          <p:nvCxnSpPr>
            <p:cNvPr id="12" name="直線矢印コネクタ 11"/>
            <p:cNvCxnSpPr>
              <a:stCxn id="5" idx="3"/>
              <a:endCxn id="24" idx="1"/>
            </p:cNvCxnSpPr>
            <p:nvPr/>
          </p:nvCxnSpPr>
          <p:spPr>
            <a:xfrm>
              <a:off x="2123729" y="4194946"/>
              <a:ext cx="38815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24" idx="3"/>
              <a:endCxn id="8" idx="1"/>
            </p:cNvCxnSpPr>
            <p:nvPr/>
          </p:nvCxnSpPr>
          <p:spPr>
            <a:xfrm>
              <a:off x="4069142" y="4194946"/>
              <a:ext cx="38815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8" idx="3"/>
              <a:endCxn id="10" idx="1"/>
            </p:cNvCxnSpPr>
            <p:nvPr/>
          </p:nvCxnSpPr>
          <p:spPr>
            <a:xfrm flipV="1">
              <a:off x="5516272" y="4194945"/>
              <a:ext cx="388152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2698155" y="1979548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Sarazin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Roddier</a:t>
            </a:r>
            <a:r>
              <a:rPr kumimoji="1" lang="en-US" altLang="ja-JP" dirty="0" smtClean="0"/>
              <a:t> 1990)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5219057" y="1700808"/>
            <a:ext cx="3105720" cy="921664"/>
            <a:chOff x="54523" y="2429036"/>
            <a:chExt cx="4747249" cy="1287996"/>
          </a:xfrm>
        </p:grpSpPr>
        <p:grpSp>
          <p:nvGrpSpPr>
            <p:cNvPr id="42" name="グループ化 41"/>
            <p:cNvGrpSpPr/>
            <p:nvPr/>
          </p:nvGrpSpPr>
          <p:grpSpPr>
            <a:xfrm rot="216977" flipH="1">
              <a:off x="54523" y="2739619"/>
              <a:ext cx="4695396" cy="872963"/>
              <a:chOff x="6191992" y="1882262"/>
              <a:chExt cx="4695396" cy="872963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6342797" y="2367264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7031110" y="2406471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10409662" y="2022000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10198634" y="2475750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9210445" y="2167459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8939519" y="1882262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6645844" y="1921420"/>
                <a:ext cx="804230" cy="464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7730882" y="2227526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7450074" y="1910064"/>
                <a:ext cx="477726" cy="2794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8316416" y="2150745"/>
                <a:ext cx="804230" cy="464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9612560" y="2093107"/>
                <a:ext cx="804230" cy="464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9407529" y="245862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9917992" y="203343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9070124" y="245862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6322367" y="228865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6750468" y="257413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8093391" y="2481676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7667566" y="219357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10497119" y="229556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6888613" y="2385561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6744820" y="232917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6428163" y="207215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7941985" y="2028666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8453041" y="212704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7882288" y="255540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7307871" y="235050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6831433" y="247575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8333007" y="2533546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/楕円 76"/>
              <p:cNvSpPr/>
              <p:nvPr/>
            </p:nvSpPr>
            <p:spPr>
              <a:xfrm>
                <a:off x="8088661" y="239953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/楕円 77"/>
              <p:cNvSpPr/>
              <p:nvPr/>
            </p:nvSpPr>
            <p:spPr>
              <a:xfrm>
                <a:off x="7622437" y="231661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6503866" y="2134176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9489885" y="1966032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7994248" y="2093107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10549382" y="2395084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10263918" y="2076070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9713555" y="2068855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/楕円 84"/>
              <p:cNvSpPr/>
              <p:nvPr/>
            </p:nvSpPr>
            <p:spPr>
              <a:xfrm>
                <a:off x="8088776" y="1922726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7485085" y="2189539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/楕円 86"/>
              <p:cNvSpPr/>
              <p:nvPr/>
            </p:nvSpPr>
            <p:spPr>
              <a:xfrm>
                <a:off x="7538200" y="2402066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7719829" y="2443463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8164364" y="2163988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8741233" y="2032319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10473679" y="236726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9435057" y="2079639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9134742" y="2269210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8969240" y="216583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8316416" y="2034789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6305580" y="1925293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9688171" y="1952564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9285182" y="2529141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9886457" y="2549028"/>
                <a:ext cx="198286" cy="127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9222524" y="261102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8287062" y="1951569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0240942" y="200794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6226846" y="2213241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6528872" y="1977609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9503166" y="2538272"/>
                <a:ext cx="280642" cy="64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8263507" y="2314135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7313410" y="1982165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6191992" y="210573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8177386" y="210468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8567125" y="1986173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8681028" y="1977609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8528628" y="2042141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9297902" y="214375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8057202" y="250984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9071347" y="2332547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7866282" y="216398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9585403" y="2163502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9650536" y="2483299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10084743" y="255724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10409231" y="229729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6570141" y="2330264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7422252" y="2366341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6356082" y="2132392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9586463" y="2122385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7485937" y="2546208"/>
                <a:ext cx="151406" cy="474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3" name="直線矢印コネクタ 42"/>
            <p:cNvCxnSpPr/>
            <p:nvPr/>
          </p:nvCxnSpPr>
          <p:spPr>
            <a:xfrm>
              <a:off x="1934388" y="3717032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1347040" y="3581164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1163705" y="2564904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>
              <a:off x="576357" y="2429036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3541772" y="2701366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flipH="1">
              <a:off x="2954424" y="2565498"/>
              <a:ext cx="1260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7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1.5b DF-DIMM </a:t>
            </a:r>
            <a:endParaRPr kumimoji="1" lang="ja-JP" altLang="en-US" b="1" baseline="30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9043" y="796642"/>
            <a:ext cx="490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Dome Fuji</a:t>
            </a:r>
            <a:r>
              <a:rPr lang="ja-JP" altLang="en-US" sz="2000" dirty="0" smtClean="0"/>
              <a:t> </a:t>
            </a:r>
            <a:r>
              <a:rPr kumimoji="1" lang="en-US" altLang="ja-JP" sz="2000" dirty="0" smtClean="0"/>
              <a:t>Differential Image Motion Monitor</a:t>
            </a:r>
            <a:endParaRPr kumimoji="1" lang="ja-JP" altLang="en-US" sz="2000" dirty="0"/>
          </a:p>
        </p:txBody>
      </p:sp>
      <p:pic>
        <p:nvPicPr>
          <p:cNvPr id="24" name="Picture 2" descr="DSC_3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96694"/>
            <a:ext cx="3312368" cy="49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JARE54_okita_jpeg\2013_0110_PLATO風景\DSC_3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73" y="3356992"/>
            <a:ext cx="43287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円/楕円 30"/>
          <p:cNvSpPr/>
          <p:nvPr/>
        </p:nvSpPr>
        <p:spPr>
          <a:xfrm>
            <a:off x="7524328" y="46114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8316416" y="4796992"/>
            <a:ext cx="1" cy="90239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8386959" y="5038901"/>
            <a:ext cx="6495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11m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4476527" y="5038901"/>
            <a:ext cx="1944216" cy="104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292080" y="4692084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PLATO-F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17049" y="4144366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DF-DIMM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256373" y="1772816"/>
            <a:ext cx="4455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We used an exclusive </a:t>
            </a:r>
            <a:r>
              <a:rPr lang="en-US" altLang="ja-JP" dirty="0"/>
              <a:t>small full-automatic </a:t>
            </a:r>
            <a:r>
              <a:rPr lang="en-US" altLang="ja-JP" dirty="0" smtClean="0"/>
              <a:t>telescope on </a:t>
            </a:r>
            <a:r>
              <a:rPr lang="en-US" altLang="ja-JP" dirty="0"/>
              <a:t>the </a:t>
            </a:r>
            <a:r>
              <a:rPr lang="en-US" altLang="ja-JP" dirty="0" smtClean="0"/>
              <a:t>9 m astronomical tower in order to be as height as possible within, and sometimes above, the surface boundary layer.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77279" y="4144366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Power supply,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Communication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6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2.1 Histogram of seeing</a:t>
            </a:r>
            <a:endParaRPr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433" y="1556792"/>
            <a:ext cx="6828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/>
              <a:t>From </a:t>
            </a:r>
            <a:r>
              <a:rPr lang="en-US" altLang="ja-JP" dirty="0" smtClean="0"/>
              <a:t>January 4 </a:t>
            </a:r>
            <a:r>
              <a:rPr lang="en-US" altLang="ja-JP" dirty="0"/>
              <a:t>to January </a:t>
            </a:r>
            <a:r>
              <a:rPr lang="en-US" altLang="ja-JP" dirty="0" smtClean="0"/>
              <a:t>23, 2013</a:t>
            </a:r>
            <a:endParaRPr lang="en-US" altLang="ja-JP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3768 </a:t>
            </a:r>
            <a:r>
              <a:rPr lang="en-US" altLang="ja-JP" dirty="0"/>
              <a:t>seeing estimated, each one being the average of 450 images over a period of about five </a:t>
            </a:r>
            <a:r>
              <a:rPr lang="en-US" altLang="ja-JP" dirty="0" smtClean="0"/>
              <a:t>minutes</a:t>
            </a:r>
            <a:endParaRPr lang="en-US" altLang="ja-JP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11 </a:t>
            </a:r>
            <a:r>
              <a:rPr lang="en-US" altLang="ja-JP" dirty="0"/>
              <a:t>m </a:t>
            </a:r>
            <a:r>
              <a:rPr lang="en-US" altLang="ja-JP" dirty="0" smtClean="0"/>
              <a:t>above the snow surface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Wavelength of 472nm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26164"/>
              </p:ext>
            </p:extLst>
          </p:nvPr>
        </p:nvGraphicFramePr>
        <p:xfrm>
          <a:off x="971600" y="3429000"/>
          <a:ext cx="2592288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69408"/>
                <a:gridCol w="1122880"/>
              </a:tblGrid>
              <a:tr h="221744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/>
                        <a:t>Mean</a:t>
                      </a:r>
                      <a:endParaRPr kumimoji="1" lang="ja-JP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0.68”</a:t>
                      </a:r>
                      <a:endParaRPr kumimoji="1" lang="ja-JP" altLang="en-US" sz="1800" b="0" dirty="0"/>
                    </a:p>
                  </a:txBody>
                  <a:tcPr/>
                </a:tc>
              </a:tr>
              <a:tr h="313403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/>
                        <a:t>Median</a:t>
                      </a:r>
                      <a:endParaRPr kumimoji="1" lang="ja-JP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0.52”</a:t>
                      </a:r>
                      <a:endParaRPr kumimoji="1" lang="ja-JP" altLang="en-US" sz="1800" b="0" dirty="0"/>
                    </a:p>
                  </a:txBody>
                  <a:tcPr/>
                </a:tc>
              </a:tr>
              <a:tr h="313403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/>
                        <a:t>Mode</a:t>
                      </a:r>
                      <a:endParaRPr kumimoji="1" lang="ja-JP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0.36”</a:t>
                      </a:r>
                      <a:endParaRPr kumimoji="1" lang="ja-JP" altLang="en-US" sz="1800" b="0" dirty="0"/>
                    </a:p>
                  </a:txBody>
                  <a:tcPr/>
                </a:tc>
              </a:tr>
              <a:tr h="346643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/>
                        <a:t>75%tile</a:t>
                      </a:r>
                      <a:endParaRPr kumimoji="1" lang="ja-JP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0.78”</a:t>
                      </a:r>
                    </a:p>
                  </a:txBody>
                  <a:tcPr/>
                </a:tc>
              </a:tr>
              <a:tr h="346643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/>
                        <a:t>25%tile</a:t>
                      </a:r>
                      <a:endParaRPr kumimoji="1" lang="ja-JP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0.36”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42412" y="5661248"/>
            <a:ext cx="72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We expect the higher seeing measurements to be due to periods when the surface boundary layer was above the level of the top of the telescope.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6476" r="30374" b="32575"/>
          <a:stretch/>
        </p:blipFill>
        <p:spPr bwMode="auto">
          <a:xfrm>
            <a:off x="3945076" y="2492896"/>
            <a:ext cx="49474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23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13401" r="13279" b="13259"/>
          <a:stretch/>
        </p:blipFill>
        <p:spPr bwMode="auto">
          <a:xfrm>
            <a:off x="251520" y="1196752"/>
            <a:ext cx="8640000" cy="555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2.2a Time series of seeing(1/2)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1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Results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73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8245</TotalTime>
  <Words>1190</Words>
  <Application>Microsoft Office PowerPoint</Application>
  <PresentationFormat>画面に合わせる (4:3)</PresentationFormat>
  <Paragraphs>205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Excellent daytime seeing at Dome Fuji on the Antarctic Plateau</vt:lpstr>
      <vt:lpstr>1.1 Aim of this study</vt:lpstr>
      <vt:lpstr>1.2 Turbulence in the Atmosphere</vt:lpstr>
      <vt:lpstr>PowerPoint プレゼンテーション</vt:lpstr>
      <vt:lpstr>1.4 Simulations’ results</vt:lpstr>
      <vt:lpstr>1.5a DIMM instrument</vt:lpstr>
      <vt:lpstr>1.5b DF-DIMM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2.8 SODAR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status for Dome Fuji Astronomy</dc:title>
  <dc:creator>hirofumi</dc:creator>
  <cp:lastModifiedBy>hirofumi</cp:lastModifiedBy>
  <cp:revision>268</cp:revision>
  <cp:lastPrinted>2013-06-17T05:44:14Z</cp:lastPrinted>
  <dcterms:created xsi:type="dcterms:W3CDTF">2013-03-11T08:45:07Z</dcterms:created>
  <dcterms:modified xsi:type="dcterms:W3CDTF">2013-06-23T02:52:33Z</dcterms:modified>
</cp:coreProperties>
</file>