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5" r:id="rId4"/>
    <p:sldId id="266" r:id="rId5"/>
    <p:sldId id="274" r:id="rId6"/>
    <p:sldId id="265" r:id="rId7"/>
    <p:sldId id="300" r:id="rId8"/>
    <p:sldId id="296" r:id="rId9"/>
    <p:sldId id="294" r:id="rId10"/>
    <p:sldId id="282" r:id="rId11"/>
    <p:sldId id="284" r:id="rId12"/>
    <p:sldId id="285" r:id="rId13"/>
    <p:sldId id="281" r:id="rId14"/>
    <p:sldId id="297" r:id="rId15"/>
    <p:sldId id="268" r:id="rId16"/>
    <p:sldId id="272" r:id="rId17"/>
    <p:sldId id="278" r:id="rId18"/>
    <p:sldId id="270" r:id="rId19"/>
    <p:sldId id="280" r:id="rId20"/>
    <p:sldId id="271" r:id="rId21"/>
    <p:sldId id="269" r:id="rId22"/>
    <p:sldId id="290" r:id="rId23"/>
    <p:sldId id="287" r:id="rId24"/>
    <p:sldId id="291" r:id="rId25"/>
    <p:sldId id="293" r:id="rId26"/>
    <p:sldId id="262" r:id="rId27"/>
    <p:sldId id="288" r:id="rId28"/>
    <p:sldId id="289" r:id="rId2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FEC1-0B3C-4ED3-B2AB-6D91DBC1E537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276-C688-4D49-8311-6FF7E5D441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Small International Robotic Antarctic Infrared Telescope 25cm</a:t>
            </a:r>
          </a:p>
          <a:p>
            <a:r>
              <a:rPr lang="en-US" altLang="ja-JP" dirty="0" smtClean="0"/>
              <a:t>Chinese Small Telescope </a:t>
            </a:r>
            <a:r>
              <a:rPr lang="en-US" altLang="ja-JP" dirty="0" err="1" smtClean="0"/>
              <a:t>ARray</a:t>
            </a:r>
            <a:r>
              <a:rPr lang="en-US" altLang="ja-JP" dirty="0" smtClean="0"/>
              <a:t> 15cm*4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E276-C688-4D49-8311-6FF7E5D4413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CB10-43BF-4511-AF27-842C3AB75E8A}" type="datetimeFigureOut">
              <a:rPr kumimoji="1" lang="ja-JP" altLang="en-US" smtClean="0"/>
              <a:pPr/>
              <a:t>2009/11/9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075B-6712-4FC4-92CB-6BC868D296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d%0a%20%20P(T)=\frac%7bN_a(T,P)%7d%7bC%7dT%5e%7b\alpha%7d(T-T_C)%0d%0a\end%7balign*%7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'%20=-4.37527/times%2010%5e%7b-3%7d/epsilon%20''_p%20/sin%20(H_0-Hp)t+0'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hyperlink" Target="http://maru.bonyari.jp/texclip/'%20=%20902.465''%20/times%20/frac%7b/cos%20/delta%20/sin%20H_0%7d%7b/cos%20/delta%20/sin%20H_0-4.84814/times%2010%5e%7b-6%7d/epsilon%20'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+%20P_0''%20\times%20\left%20\%7b%20\sin%20(1.57510%20t+\phi%20)-\sin%20\phi%20\right%20\%7d+%20E%0d%0a\end%7balign*%7d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maru.bonyari.jp/texclip/texclip.php?s=\begin%7balign*%7d%0d%0a+%20D\times%20t%20+%20F%20%0d%0a\end%7balign*%7d" TargetMode="External"/><Relationship Id="rId4" Type="http://schemas.openxmlformats.org/officeDocument/2006/relationships/hyperlink" Target="http://maru.bonyari.jp/texclip/'.255078/times%20/frac%7b/sin%20/delta%20/sin%20L/cos%20L%20/cos%20H_0+/cos%20/delta%20/cos%20%5e2L%20%7d%7b(/sin%20/delta%20/sin%20L+/cos%20/delta%20/cos%20L%20/cos%20H_0)%5e2%7d%20t%20+%20C/times%20t%20-902.465'" TargetMode="Externa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R\sim%20R_0%20\frac%7b1%7d%7b\tan%20h%7d%5barcsec%5d%0d%0a\end%7balign*%7d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maru.bonyari.jp/texclip/texclip.php?s=\begin%7balign*%7d%0d%0a%20R_0%20\simeq%20%2058''.3%20\end%7balign*%7d%0d%0a\end%7balign*%7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'%20=-4.37527/times%2010%5e%7b-3%7d/epsilon%20''_p%20/sin%20(H_0-Hp)t+0'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maru.bonyari.jp/texclip/texclip.php?s=\begin%7balign*%7d%0d%0a+%20D\times%20t%20+%20F%20%0d%0a\end%7balign*%7d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赤外線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望遠鏡の改良と定量的性能評価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東北大学大学院理学研究科天文学専攻</a:t>
            </a:r>
            <a:endParaRPr kumimoji="1"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市川隆研究室 博士課程前期</a:t>
            </a:r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kumimoji="1"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沖田博文</a:t>
            </a:r>
            <a:endParaRPr kumimoji="1"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修士論文</a:t>
            </a:r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中間</a:t>
            </a:r>
            <a:r>
              <a:rPr kumimoji="1"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発表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冷却実験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57356" y="2071678"/>
            <a:ext cx="582082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℃で望遠鏡として機能　＝　モーター・軸受が正しく動作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D:\M2\20091109修論中間発表\501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14818"/>
            <a:ext cx="2043034" cy="14287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" name="Picture 3" descr="AirT4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319261" y="2740934"/>
            <a:ext cx="1571636" cy="3974214"/>
          </a:xfrm>
          <a:prstGeom prst="rect">
            <a:avLst/>
          </a:prstGeom>
          <a:noFill/>
        </p:spPr>
      </p:pic>
      <p:sp>
        <p:nvSpPr>
          <p:cNvPr id="13" name="右矢印 12"/>
          <p:cNvSpPr/>
          <p:nvPr/>
        </p:nvSpPr>
        <p:spPr>
          <a:xfrm>
            <a:off x="1469266" y="5835867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>
            <a:off x="2890897" y="4357694"/>
            <a:ext cx="285752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1390699" y="3929066"/>
            <a:ext cx="71438" cy="14287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533575" y="3929066"/>
            <a:ext cx="71438" cy="14287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2605145" y="3929066"/>
            <a:ext cx="71438" cy="14287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748021" y="3929066"/>
            <a:ext cx="71438" cy="14287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矢印 22"/>
          <p:cNvSpPr/>
          <p:nvPr/>
        </p:nvSpPr>
        <p:spPr>
          <a:xfrm>
            <a:off x="2605145" y="5429264"/>
            <a:ext cx="142876" cy="71438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矢印 23"/>
          <p:cNvSpPr/>
          <p:nvPr/>
        </p:nvSpPr>
        <p:spPr>
          <a:xfrm>
            <a:off x="2605145" y="5857892"/>
            <a:ext cx="142876" cy="71438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15264" y="2643182"/>
            <a:ext cx="1189749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副鏡モーター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48087" y="4286256"/>
            <a:ext cx="1109599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Dec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モーター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57158" y="5764429"/>
            <a:ext cx="104067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RA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モーター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857488" y="5764429"/>
            <a:ext cx="543739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chemeClr val="accent6">
                    <a:lumMod val="50000"/>
                  </a:schemeClr>
                </a:solidFill>
              </a:rPr>
              <a:t>軸受</a:t>
            </a:r>
            <a:endParaRPr lang="ja-JP" alt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253788" y="3000372"/>
            <a:ext cx="381867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部品単位ではなく、</a:t>
            </a:r>
            <a:r>
              <a:rPr lang="ja-JP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ユニット毎冷却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し、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その振る舞いを調べる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286512" y="4131238"/>
            <a:ext cx="2454070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FOMBLIN  ZLHT</a:t>
            </a:r>
            <a:r>
              <a:rPr lang="ja-JP" altLang="en-US" dirty="0" smtClean="0"/>
              <a:t>グリース</a:t>
            </a:r>
            <a:endParaRPr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1676451" y="2714620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>
            <a:off x="2247955" y="2857496"/>
            <a:ext cx="142876" cy="71438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>
            <a:off x="2247955" y="3071810"/>
            <a:ext cx="142876" cy="71438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643042" y="5143512"/>
            <a:ext cx="928694" cy="10715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1857356" y="2643182"/>
            <a:ext cx="500066" cy="6429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2500298" y="4357694"/>
            <a:ext cx="428628" cy="35719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500298" y="2571744"/>
            <a:ext cx="1130438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rgbClr val="00B050"/>
                </a:solidFill>
              </a:rPr>
              <a:t>副鏡ユニット</a:t>
            </a:r>
            <a:endParaRPr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00364" y="3857628"/>
            <a:ext cx="1696298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</a:rPr>
              <a:t>Dec</a:t>
            </a:r>
            <a:r>
              <a:rPr lang="ja-JP" altLang="en-US" sz="1400" b="1" dirty="0" smtClean="0">
                <a:solidFill>
                  <a:srgbClr val="0000FF"/>
                </a:solidFill>
              </a:rPr>
              <a:t>モーターユニット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285984" y="6286520"/>
            <a:ext cx="981359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B050"/>
                </a:solidFill>
              </a:rPr>
              <a:t>RA</a:t>
            </a:r>
            <a:r>
              <a:rPr lang="ja-JP" altLang="en-US" sz="1400" b="1" dirty="0" smtClean="0">
                <a:solidFill>
                  <a:srgbClr val="00B050"/>
                </a:solidFill>
              </a:rPr>
              <a:t>ユニット</a:t>
            </a:r>
            <a:endParaRPr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0034" y="5143512"/>
            <a:ext cx="100013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FF"/>
                </a:solidFill>
              </a:rPr>
              <a:t>RA</a:t>
            </a:r>
            <a:r>
              <a:rPr lang="ja-JP" altLang="en-US" sz="1400" b="1" dirty="0" smtClean="0">
                <a:solidFill>
                  <a:srgbClr val="0000FF"/>
                </a:solidFill>
              </a:rPr>
              <a:t>モ</a:t>
            </a:r>
            <a:r>
              <a:rPr lang="ja-JP" altLang="en-US" sz="1200" b="1" dirty="0" smtClean="0">
                <a:solidFill>
                  <a:srgbClr val="0000FF"/>
                </a:solidFill>
              </a:rPr>
              <a:t>ー</a:t>
            </a:r>
            <a:r>
              <a:rPr lang="ja-JP" altLang="en-US" sz="1400" b="1" dirty="0" smtClean="0">
                <a:solidFill>
                  <a:srgbClr val="0000FF"/>
                </a:solidFill>
              </a:rPr>
              <a:t>タ</a:t>
            </a:r>
            <a:r>
              <a:rPr lang="ja-JP" altLang="en-US" sz="1200" b="1" dirty="0" smtClean="0">
                <a:solidFill>
                  <a:srgbClr val="0000FF"/>
                </a:solidFill>
              </a:rPr>
              <a:t>ー</a:t>
            </a:r>
            <a:endParaRPr lang="en-US" altLang="ja-JP" sz="1200" b="1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rgbClr val="0000FF"/>
                </a:solidFill>
              </a:rPr>
              <a:t>ユニット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714480" y="5786454"/>
            <a:ext cx="428628" cy="35719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Picture 5" descr="IMG_1742"/>
          <p:cNvPicPr>
            <a:picLocks noChangeAspect="1" noChangeArrowheads="1"/>
          </p:cNvPicPr>
          <p:nvPr/>
        </p:nvPicPr>
        <p:blipFill>
          <a:blip r:embed="rId4" cstate="print"/>
          <a:srcRect l="10526" b="14030"/>
          <a:stretch>
            <a:fillRect/>
          </a:stretch>
        </p:blipFill>
        <p:spPr bwMode="auto">
          <a:xfrm>
            <a:off x="4429124" y="4786322"/>
            <a:ext cx="2428892" cy="1750841"/>
          </a:xfrm>
          <a:prstGeom prst="rect">
            <a:avLst/>
          </a:prstGeom>
          <a:noFill/>
        </p:spPr>
      </p:pic>
      <p:sp>
        <p:nvSpPr>
          <p:cNvPr id="43" name="正方形/長方形 42"/>
          <p:cNvSpPr/>
          <p:nvPr/>
        </p:nvSpPr>
        <p:spPr>
          <a:xfrm>
            <a:off x="5857884" y="5786454"/>
            <a:ext cx="292895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ja-JP" altLang="en-US" sz="1600" dirty="0" smtClean="0">
                <a:solidFill>
                  <a:srgbClr val="0000CC"/>
                </a:solidFill>
              </a:rPr>
              <a:t>日本フリーザー</a:t>
            </a:r>
            <a:r>
              <a:rPr lang="en-US" altLang="ja-JP" sz="1600" dirty="0" smtClean="0">
                <a:solidFill>
                  <a:srgbClr val="0000CC"/>
                </a:solidFill>
              </a:rPr>
              <a:t> CLN-70C </a:t>
            </a:r>
            <a:r>
              <a:rPr lang="ja-JP" altLang="en-US" sz="1600" dirty="0" smtClean="0">
                <a:solidFill>
                  <a:srgbClr val="0000CC"/>
                </a:solidFill>
              </a:rPr>
              <a:t>冷凍庫</a:t>
            </a:r>
          </a:p>
          <a:p>
            <a:pPr>
              <a:buFontTx/>
              <a:buNone/>
            </a:pPr>
            <a:r>
              <a:rPr lang="en-US" altLang="ja-JP" sz="1600" dirty="0" smtClean="0">
                <a:solidFill>
                  <a:srgbClr val="0000CC"/>
                </a:solidFill>
              </a:rPr>
              <a:t>KEYENCE NR-1000 </a:t>
            </a:r>
            <a:r>
              <a:rPr lang="ja-JP" altLang="en-US" sz="1600" dirty="0" smtClean="0">
                <a:solidFill>
                  <a:srgbClr val="0000CC"/>
                </a:solidFill>
              </a:rPr>
              <a:t>データロガー</a:t>
            </a:r>
            <a:endParaRPr lang="en-US" altLang="ja-JP" sz="1600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ja-JP" altLang="en-US" sz="1600" dirty="0" smtClean="0">
                <a:solidFill>
                  <a:srgbClr val="0000CC"/>
                </a:solidFill>
              </a:rPr>
              <a:t>白金温度計</a:t>
            </a:r>
            <a:endParaRPr lang="ja-JP" altLang="en-US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冷却実験（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モーターユニット）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M2\20091109修論中間発表\coldt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3322525" cy="2351066"/>
          </a:xfrm>
          <a:prstGeom prst="rect">
            <a:avLst/>
          </a:prstGeom>
          <a:noFill/>
        </p:spPr>
      </p:pic>
      <p:pic>
        <p:nvPicPr>
          <p:cNvPr id="2052" name="Picture 4" descr="\begin{align*}&#10;  P(T)=\frac{N_a(T,P)}{C}T^{\alpha}(T-T_C)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31304"/>
            <a:ext cx="2552700" cy="419101"/>
          </a:xfrm>
          <a:prstGeom prst="rect">
            <a:avLst/>
          </a:prstGeom>
          <a:noFill/>
        </p:spPr>
      </p:pic>
      <p:pic>
        <p:nvPicPr>
          <p:cNvPr id="43" name="Picture 6" descr="IMG_1413"/>
          <p:cNvPicPr>
            <a:picLocks noChangeAspect="1" noChangeArrowheads="1"/>
          </p:cNvPicPr>
          <p:nvPr/>
        </p:nvPicPr>
        <p:blipFill>
          <a:blip r:embed="rId5" cstate="print"/>
          <a:srcRect l="13454" t="16445" r="22245" b="13686"/>
          <a:stretch>
            <a:fillRect/>
          </a:stretch>
        </p:blipFill>
        <p:spPr bwMode="auto">
          <a:xfrm>
            <a:off x="3571868" y="4857760"/>
            <a:ext cx="1928826" cy="1571636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4714876" y="6000768"/>
            <a:ext cx="4427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43306" y="4917056"/>
            <a:ext cx="54053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857224" y="2071678"/>
            <a:ext cx="75724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脱調　・・・　ステッピングモーターに入力されたパルス数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＝同期速度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に回転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 が追従出来ない現象。モーターのトルク不足によって発生する。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5786" y="2786058"/>
            <a:ext cx="768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冷却環境下では内部トルクは「グリスの粘度の増大」「隙間の減少」により増大</a:t>
            </a:r>
            <a:endParaRPr lang="en-US" altLang="ja-JP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285984" y="4631304"/>
            <a:ext cx="28575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643174" y="4631304"/>
            <a:ext cx="642942" cy="4286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85689" y="40719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粘度の温度依存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下矢印 51"/>
          <p:cNvSpPr/>
          <p:nvPr/>
        </p:nvSpPr>
        <p:spPr>
          <a:xfrm>
            <a:off x="2285984" y="4441274"/>
            <a:ext cx="285752" cy="1428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285984" y="52742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隙間の減少</a:t>
            </a:r>
            <a:endParaRPr kumimoji="1"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下矢印 53"/>
          <p:cNvSpPr/>
          <p:nvPr/>
        </p:nvSpPr>
        <p:spPr>
          <a:xfrm rot="10800000">
            <a:off x="2786050" y="5131370"/>
            <a:ext cx="285752" cy="142876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8596" y="3571876"/>
            <a:ext cx="29289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脱調パルス数は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温度の関数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72396" y="5140123"/>
            <a:ext cx="11313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-95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43636" y="585789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0000FF"/>
                </a:solidFill>
              </a:rPr>
              <a:t>粘性は</a:t>
            </a:r>
            <a:r>
              <a:rPr lang="en-US" altLang="ja-JP" sz="1600" dirty="0" smtClean="0">
                <a:solidFill>
                  <a:srgbClr val="0000FF"/>
                </a:solidFill>
              </a:rPr>
              <a:t>-80</a:t>
            </a:r>
            <a:r>
              <a:rPr lang="ja-JP" altLang="en-US" sz="1600" b="1" dirty="0" smtClean="0">
                <a:solidFill>
                  <a:srgbClr val="0000FF"/>
                </a:solidFill>
              </a:rPr>
              <a:t>℃までほぼ一定</a:t>
            </a:r>
            <a:endParaRPr lang="en-US" altLang="ja-JP" sz="1600" b="1" dirty="0" smtClean="0">
              <a:solidFill>
                <a:srgbClr val="0000FF"/>
              </a:solidFill>
            </a:endParaRPr>
          </a:p>
          <a:p>
            <a:r>
              <a:rPr lang="ja-JP" altLang="en-US" sz="1600" b="1" dirty="0" smtClean="0">
                <a:solidFill>
                  <a:srgbClr val="0000FF"/>
                </a:solidFill>
              </a:rPr>
              <a:t>隙間は</a:t>
            </a:r>
            <a:r>
              <a:rPr lang="en-US" altLang="ja-JP" sz="1600" dirty="0" smtClean="0">
                <a:solidFill>
                  <a:srgbClr val="0000FF"/>
                </a:solidFill>
              </a:rPr>
              <a:t>-95</a:t>
            </a:r>
            <a:r>
              <a:rPr lang="ja-JP" altLang="en-US" sz="1600" b="1" dirty="0" smtClean="0">
                <a:solidFill>
                  <a:srgbClr val="0000FF"/>
                </a:solidFill>
              </a:rPr>
              <a:t>℃で完全に無くなる</a:t>
            </a:r>
            <a:endParaRPr lang="en-US" altLang="ja-JP" sz="1600" b="1" dirty="0" smtClean="0">
              <a:solidFill>
                <a:srgbClr val="0000FF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964070" y="64172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冷却実験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冷却実験（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ユニット・副鏡ユニット）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10" descr="IMG_1395"/>
          <p:cNvPicPr>
            <a:picLocks noChangeAspect="1" noChangeArrowheads="1"/>
          </p:cNvPicPr>
          <p:nvPr/>
        </p:nvPicPr>
        <p:blipFill>
          <a:blip r:embed="rId2" cstate="print"/>
          <a:srcRect l="5821" t="7763" r="6856" b="6842"/>
          <a:stretch>
            <a:fillRect/>
          </a:stretch>
        </p:blipFill>
        <p:spPr bwMode="auto">
          <a:xfrm>
            <a:off x="571472" y="2285992"/>
            <a:ext cx="3000396" cy="2200291"/>
          </a:xfrm>
          <a:prstGeom prst="rect">
            <a:avLst/>
          </a:prstGeom>
          <a:noFill/>
        </p:spPr>
      </p:pic>
      <p:pic>
        <p:nvPicPr>
          <p:cNvPr id="34" name="Picture 7" descr="IMG_1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3048460" cy="2286016"/>
          </a:xfrm>
          <a:prstGeom prst="rect">
            <a:avLst/>
          </a:prstGeom>
          <a:noFill/>
        </p:spPr>
      </p:pic>
      <p:sp>
        <p:nvSpPr>
          <p:cNvPr id="39" name="テキスト ボックス 38"/>
          <p:cNvSpPr txBox="1"/>
          <p:nvPr/>
        </p:nvSpPr>
        <p:spPr>
          <a:xfrm>
            <a:off x="5000628" y="4572008"/>
            <a:ext cx="35974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脱脂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グリスアップ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最適な隙間調整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℃でも機能することを確認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000628" y="3000372"/>
            <a:ext cx="342902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副鏡モーターは</a:t>
            </a:r>
            <a:r>
              <a:rPr lang="en-US" altLang="ja-JP" sz="1600" dirty="0" smtClean="0"/>
              <a:t>-80</a:t>
            </a:r>
            <a:r>
              <a:rPr lang="ja-JP" altLang="en-US" sz="1600" b="1" dirty="0" smtClean="0"/>
              <a:t>℃で正しく動作し、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ピント移動が可能かどうか</a:t>
            </a:r>
            <a:endParaRPr lang="en-US" altLang="ja-JP" sz="1600" b="1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00628" y="2357430"/>
            <a:ext cx="342902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RA</a:t>
            </a:r>
            <a:r>
              <a:rPr lang="ja-JP" altLang="en-US" sz="1600" b="1" dirty="0" smtClean="0"/>
              <a:t>ユニットは設計通り</a:t>
            </a:r>
            <a:r>
              <a:rPr lang="en-US" altLang="ja-JP" sz="1600" dirty="0" smtClean="0"/>
              <a:t>-80</a:t>
            </a:r>
            <a:r>
              <a:rPr lang="ja-JP" altLang="en-US" sz="1600" b="1" dirty="0" smtClean="0"/>
              <a:t>℃で滑らか　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に回転するかどうか</a:t>
            </a:r>
            <a:endParaRPr lang="en-US" altLang="ja-JP" sz="1600" b="1" dirty="0" smtClean="0"/>
          </a:p>
        </p:txBody>
      </p:sp>
      <p:sp>
        <p:nvSpPr>
          <p:cNvPr id="45" name="下矢印 44"/>
          <p:cNvSpPr/>
          <p:nvPr/>
        </p:nvSpPr>
        <p:spPr>
          <a:xfrm>
            <a:off x="6286512" y="3786190"/>
            <a:ext cx="857256" cy="5000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786446" y="2143116"/>
            <a:ext cx="3214710" cy="45720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28572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その他改良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D:\M2\20091109修論中間発表\DSCN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857519" cy="2143140"/>
          </a:xfrm>
          <a:prstGeom prst="rect">
            <a:avLst/>
          </a:prstGeom>
          <a:noFill/>
        </p:spPr>
      </p:pic>
      <p:pic>
        <p:nvPicPr>
          <p:cNvPr id="40963" name="Picture 3" descr="D:\M2\20091109修論中間発表\IMG_1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2857519" cy="214314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645678" y="3988362"/>
            <a:ext cx="15696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極軸調整装置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97713" y="6215082"/>
            <a:ext cx="1931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バランス調整機構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5720" y="5715016"/>
            <a:ext cx="47863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材料力学を用いた構造解析を行い、南極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赤外線望遠鏡の運用を容易にする装置を製作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143504" y="5786454"/>
            <a:ext cx="428628" cy="64294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64" name="Picture 4" descr="D:\M2\20091109修論中間発表\IMG_1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21488"/>
            <a:ext cx="2298675" cy="306490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2928926" y="2300109"/>
            <a:ext cx="264320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望遠鏡を組み上げた状態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でモーターユニットの脱着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が可能な構造に改造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→作業性が向上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5" name="Picture 5" descr="D:\M2\20091109修論中間発表\IMG_1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7859" y="3552840"/>
            <a:ext cx="2311397" cy="1733548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>
          <a:xfrm>
            <a:off x="357158" y="2071678"/>
            <a:ext cx="241855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軸モーターユニット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71686"/>
            <a:ext cx="9144000" cy="1143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339144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大気差・設置誤差・追尾誤差の評価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バックラッシュ量の測定・評価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大気差・設置誤差・追尾誤差の評価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1538" y="2343139"/>
            <a:ext cx="4786346" cy="514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4414" y="5286388"/>
            <a:ext cx="292895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57686" y="5286388"/>
            <a:ext cx="4000528" cy="500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66926" y="3214686"/>
            <a:ext cx="4429156" cy="500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71736" y="4071942"/>
            <a:ext cx="2928958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\begin{align*}&#10;  \Delta_{RA}'' = 902.465'' \times \frac{\cos \delta \sin H_0}{\cos \delta \sin H_0-4.84814\times 10^{-6}\epsilon ''_p  &#10;\sin H_p\sin \delta } t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71721"/>
            <a:ext cx="5410200" cy="485775"/>
          </a:xfrm>
          <a:prstGeom prst="rect">
            <a:avLst/>
          </a:prstGeom>
          <a:noFill/>
        </p:spPr>
      </p:pic>
      <p:pic>
        <p:nvPicPr>
          <p:cNvPr id="2060" name="Picture 12" descr="\begin{align*}&#10;-0''.255078\times \frac{\sin \delta \sin L\cos L \cos H_0+\cos \delta \cos ^2L }{(\sin \delta \sin L+\cos \delta \cos L \cos H_0)^2} t + C\times t -902.465''\times t 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26" y="3238502"/>
            <a:ext cx="6419850" cy="476250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6500826" y="3214686"/>
            <a:ext cx="500066" cy="5000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215206" y="3214686"/>
            <a:ext cx="1071570" cy="50006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00100" y="2845354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誤差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の成分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53918" y="3714752"/>
            <a:ext cx="357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緯度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L,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時角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赤緯</a:t>
            </a:r>
            <a:r>
              <a:rPr lang="en-US" altLang="ja-JP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の成分</a:t>
            </a:r>
            <a:endParaRPr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31963" y="4559866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ピリオディックエラー</a:t>
            </a:r>
            <a:endParaRPr lang="ja-JP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162262" y="370261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恒星時追尾</a:t>
            </a:r>
            <a:endParaRPr lang="ja-JP" alt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857884" y="4357694"/>
            <a:ext cx="1814919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たわみ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スリップ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の成分？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86248" y="5786454"/>
            <a:ext cx="357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緯度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L,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時角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赤緯</a:t>
            </a:r>
            <a:r>
              <a:rPr lang="en-US" altLang="ja-JP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の成分</a:t>
            </a:r>
            <a:endParaRPr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43904" y="5786454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誤差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の成分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13548" y="2000240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分間あたりの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方向のエラー 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7158" y="4929198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分間あたりの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方向のエラー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0" name="Picture 8" descr="\begin{align*}&#10;+ P_0'' \times \left \{ \sin (1.57510 t+\phi )-\sin \phi \right \}+ E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210057"/>
            <a:ext cx="3343275" cy="219075"/>
          </a:xfrm>
          <a:prstGeom prst="rect">
            <a:avLst/>
          </a:prstGeom>
          <a:noFill/>
        </p:spPr>
      </p:pic>
      <p:pic>
        <p:nvPicPr>
          <p:cNvPr id="18444" name="Picture 12" descr="\begin{align*}&#10; \Delta_{Dec}'' =-4.37527\times 10^{-3}\epsilon ''_p \sin (H_0-Hp)t+0''.255078\times \frac{\sin L\cos L\sin H_0}{(\sin \delta \sin L+\cos \delta \cos L \cos H_0)^2}t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338779"/>
            <a:ext cx="7800975" cy="447675"/>
          </a:xfrm>
          <a:prstGeom prst="rect">
            <a:avLst/>
          </a:prstGeom>
          <a:noFill/>
        </p:spPr>
      </p:pic>
      <p:pic>
        <p:nvPicPr>
          <p:cNvPr id="18446" name="Picture 14" descr="\begin{align*}&#10;+ D\times t + F 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6419872"/>
            <a:ext cx="1019175" cy="152400"/>
          </a:xfrm>
          <a:prstGeom prst="rect">
            <a:avLst/>
          </a:prstGeom>
          <a:noFill/>
        </p:spPr>
      </p:pic>
      <p:sp>
        <p:nvSpPr>
          <p:cNvPr id="36" name="正方形/長方形 35"/>
          <p:cNvSpPr/>
          <p:nvPr/>
        </p:nvSpPr>
        <p:spPr>
          <a:xfrm>
            <a:off x="6500826" y="6215082"/>
            <a:ext cx="500066" cy="5000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下矢印 36"/>
          <p:cNvSpPr/>
          <p:nvPr/>
        </p:nvSpPr>
        <p:spPr>
          <a:xfrm>
            <a:off x="6572264" y="5000636"/>
            <a:ext cx="357190" cy="11430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上矢印 37"/>
          <p:cNvSpPr/>
          <p:nvPr/>
        </p:nvSpPr>
        <p:spPr>
          <a:xfrm>
            <a:off x="6572264" y="3786190"/>
            <a:ext cx="357190" cy="571504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9" grpId="0" animBg="1"/>
      <p:bldP spid="31" grpId="0"/>
      <p:bldP spid="32" grpId="0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7" name="Picture 15" descr="D:\M2\20091109修論中間発表\rad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79685"/>
            <a:ext cx="3778285" cy="283539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</a:t>
            </a:r>
            <a:r>
              <a:rPr lang="ja-JP" altLang="en-US" sz="3200" noProof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・設置誤差・追尾誤差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の評価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D:\M2\20091109修論中間発表\track_ページ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3078088" cy="2214578"/>
          </a:xfrm>
          <a:prstGeom prst="rect">
            <a:avLst/>
          </a:prstGeom>
          <a:noFill/>
        </p:spPr>
      </p:pic>
      <p:pic>
        <p:nvPicPr>
          <p:cNvPr id="28678" name="Picture 6" descr="\begin{align*}&#10; R_0 \simeq  58''.3 \end{align*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952500" cy="200025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5286380" y="2143116"/>
            <a:ext cx="192552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ja-JP" alt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の近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似式</a:t>
            </a:r>
            <a:endParaRPr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86" name="Picture 14" descr="\begin{align*}&#10;R\sim R_0 \frac{1}{\tan h}[arcsec]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557455"/>
            <a:ext cx="1781175" cy="40005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428596" y="5072074"/>
            <a:ext cx="4033476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大気差の大きさは大気の状態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気温、</a:t>
            </a:r>
            <a:endParaRPr lang="en-US" altLang="ja-JP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気圧、水蒸気圧、波長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により変化する。</a:t>
            </a:r>
            <a:endParaRPr lang="en-US" altLang="ja-JP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推定は</a:t>
            </a:r>
            <a:r>
              <a:rPr lang="ja-JP" alt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困難</a:t>
            </a:r>
            <a:endParaRPr lang="ja-JP" alt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535566" y="6202940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平均大気差（ラドーの算定）と近似式の比較</a:t>
            </a:r>
            <a:endParaRPr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角丸四角形 72"/>
          <p:cNvSpPr/>
          <p:nvPr/>
        </p:nvSpPr>
        <p:spPr>
          <a:xfrm>
            <a:off x="5643570" y="2500306"/>
            <a:ext cx="3214710" cy="135732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6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570924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データ解析方法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857356" y="2000240"/>
            <a:ext cx="544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一定時間毎に天体を観測し、位置の変化を測定する。 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C:\Documents and Settings\Hirofumi Okita\デスクトップ\2009-10-27n_ページ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3500462" cy="2428892"/>
          </a:xfrm>
          <a:prstGeom prst="rect">
            <a:avLst/>
          </a:prstGeom>
          <a:noFill/>
        </p:spPr>
      </p:pic>
      <p:pic>
        <p:nvPicPr>
          <p:cNvPr id="35" name="Picture 2" descr="C:\Documents and Settings\Hirofumi Okita\デスクトップ\dec_inclin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6969" y="2883214"/>
            <a:ext cx="1675535" cy="1143008"/>
          </a:xfrm>
          <a:prstGeom prst="rect">
            <a:avLst/>
          </a:prstGeom>
          <a:noFill/>
        </p:spPr>
      </p:pic>
      <p:pic>
        <p:nvPicPr>
          <p:cNvPr id="41" name="Picture 3" descr="I:\Screensh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21" y="4454850"/>
            <a:ext cx="1714512" cy="1117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4" descr="I:\Screenshot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21" y="2883214"/>
            <a:ext cx="1681121" cy="114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3" name="正方形/長方形 42"/>
          <p:cNvSpPr/>
          <p:nvPr/>
        </p:nvSpPr>
        <p:spPr>
          <a:xfrm>
            <a:off x="1003887" y="3740470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追尾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で撮影</a:t>
            </a:r>
            <a:endParaRPr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861275" y="4026222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CCD</a:t>
            </a:r>
            <a:r>
              <a:rPr lang="ja-JP" altLang="en-US" sz="1200" b="1" dirty="0" smtClean="0"/>
              <a:t>座標→</a:t>
            </a:r>
            <a:r>
              <a:rPr lang="en-US" altLang="ja-JP" sz="1200" b="1" dirty="0" err="1" smtClean="0"/>
              <a:t>α,δ</a:t>
            </a:r>
            <a:r>
              <a:rPr lang="ja-JP" altLang="en-US" sz="1200" b="1" dirty="0" smtClean="0"/>
              <a:t>座標変換</a:t>
            </a:r>
            <a:endParaRPr lang="ja-JP" altLang="en-US" sz="1200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1075325" y="5286388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二重星を撮影</a:t>
            </a:r>
            <a:endParaRPr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004151" y="5177983"/>
            <a:ext cx="1500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 smtClean="0"/>
              <a:t>離角測定→</a:t>
            </a:r>
            <a:r>
              <a:rPr lang="en-US" altLang="ja-JP" sz="1200" b="1" dirty="0" err="1" smtClean="0"/>
              <a:t>pixelsize</a:t>
            </a:r>
            <a:endParaRPr lang="ja-JP" altLang="en-US" sz="1200" b="1" dirty="0"/>
          </a:p>
        </p:txBody>
      </p:sp>
      <p:sp>
        <p:nvSpPr>
          <p:cNvPr id="51" name="右矢印 50"/>
          <p:cNvSpPr/>
          <p:nvPr/>
        </p:nvSpPr>
        <p:spPr>
          <a:xfrm>
            <a:off x="1500166" y="2071678"/>
            <a:ext cx="357190" cy="214314"/>
          </a:xfrm>
          <a:prstGeom prst="right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rot="16200000" flipH="1">
            <a:off x="861011" y="4643446"/>
            <a:ext cx="428628" cy="4286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ローチャート : 複数書類 56"/>
          <p:cNvSpPr/>
          <p:nvPr/>
        </p:nvSpPr>
        <p:spPr>
          <a:xfrm>
            <a:off x="3432779" y="4749355"/>
            <a:ext cx="571504" cy="428628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>
            <a:off x="2361209" y="3168966"/>
            <a:ext cx="357190" cy="5715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>
            <a:off x="2375193" y="4669164"/>
            <a:ext cx="357190" cy="5715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 rot="20104954">
            <a:off x="4948889" y="3391932"/>
            <a:ext cx="628548" cy="5715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>
            <a:off x="6357950" y="3929066"/>
            <a:ext cx="714380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2362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7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13800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4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85238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8" name="正方形/長方形 67"/>
          <p:cNvSpPr/>
          <p:nvPr/>
        </p:nvSpPr>
        <p:spPr>
          <a:xfrm>
            <a:off x="7429520" y="328612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×50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枚程度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214282" y="2643182"/>
            <a:ext cx="4572032" cy="30718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3000364" y="5786454"/>
            <a:ext cx="12650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補正データ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528926" y="2357430"/>
            <a:ext cx="125765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大気差・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設置誤差</a:t>
            </a:r>
            <a:r>
              <a:rPr lang="ja-JP" altLang="en-US" sz="3200" noProof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・追尾誤差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の評価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D:\M2\20091109修論中間発表\purasu_ページ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41057"/>
            <a:ext cx="5214974" cy="3902653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5643570" y="3714752"/>
            <a:ext cx="24128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極軸の向いている方向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75505" y="4286256"/>
            <a:ext cx="24398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北に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 +/-24 [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 +/-16 [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4414" y="2143116"/>
            <a:ext cx="278608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2" descr="\begin{align*}&#10; \Delta_{Dec}'' =-4.37527\times 10^{-3}\epsilon ''_p \sin (H_0-Hp)t+0''.255078\times \frac{\sin L\cos L\sin H_0}{(\sin \delta \sin L+\cos \delta \cos L \cos H_0)^2}t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95507"/>
            <a:ext cx="7800975" cy="447675"/>
          </a:xfrm>
          <a:prstGeom prst="rect">
            <a:avLst/>
          </a:prstGeom>
          <a:noFill/>
        </p:spPr>
      </p:pic>
      <p:pic>
        <p:nvPicPr>
          <p:cNvPr id="12" name="Picture 14" descr="\begin{align*}&#10;+ D\times t + F 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667" y="2776534"/>
            <a:ext cx="1019175" cy="152400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5857884" y="5500702"/>
            <a:ext cx="307167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この結果から望遠鏡の精密な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ソフトウェアによる補正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が可能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大気差・設置誤差・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追尾誤差の評価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27441" y="4143380"/>
            <a:ext cx="3116559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のエラーは誤差の範囲内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は追尾が早くなる傾向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→鏡筒のたわみ？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57818" y="2428868"/>
            <a:ext cx="297850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原因</a:t>
            </a:r>
            <a:r>
              <a:rPr lang="ja-JP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不明のエラー</a:t>
            </a:r>
            <a:endParaRPr lang="en-US" altLang="ja-JP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C= 0.38 +/- 0.58 [</a:t>
            </a:r>
            <a:r>
              <a:rPr lang="en-US" altLang="ja-JP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/min]</a:t>
            </a:r>
          </a:p>
          <a:p>
            <a:r>
              <a:rPr lang="en-US" altLang="ja-JP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 0.05 +/- 0.24 [</a:t>
            </a:r>
            <a:r>
              <a:rPr lang="en-US" altLang="ja-JP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/min] </a:t>
            </a:r>
          </a:p>
        </p:txBody>
      </p:sp>
      <p:pic>
        <p:nvPicPr>
          <p:cNvPr id="39938" name="Picture 2" descr="D:\M2\20091109修論中間発表\histgram_ページ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3143272" cy="2321609"/>
          </a:xfrm>
          <a:prstGeom prst="rect">
            <a:avLst/>
          </a:prstGeom>
          <a:noFill/>
        </p:spPr>
      </p:pic>
      <p:pic>
        <p:nvPicPr>
          <p:cNvPr id="39939" name="Picture 3" descr="D:\M2\20091109修論中間発表\histgram_ページ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7" y="4643446"/>
            <a:ext cx="2682405" cy="1981215"/>
          </a:xfrm>
          <a:prstGeom prst="rect">
            <a:avLst/>
          </a:prstGeom>
          <a:noFill/>
        </p:spPr>
      </p:pic>
      <p:pic>
        <p:nvPicPr>
          <p:cNvPr id="39940" name="Picture 4" descr="D:\M2\20091109修論中間発表\histgram_ページ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89" y="4643446"/>
            <a:ext cx="2708195" cy="2000264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792235" y="4929198"/>
            <a:ext cx="52450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ＲＡ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8317" y="4929198"/>
            <a:ext cx="54213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85918" y="2500306"/>
            <a:ext cx="24769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ピリオディックモーション</a:t>
            </a:r>
            <a:endParaRPr lang="en-US" altLang="ja-JP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 4.3 +/- 1.8 [</a:t>
            </a:r>
            <a:r>
              <a:rPr lang="en-US" altLang="ja-JP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14282" y="4500570"/>
            <a:ext cx="5786478" cy="228599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上矢印 16"/>
          <p:cNvSpPr/>
          <p:nvPr/>
        </p:nvSpPr>
        <p:spPr>
          <a:xfrm rot="2376144">
            <a:off x="4809355" y="3464832"/>
            <a:ext cx="857256" cy="823680"/>
          </a:xfrm>
          <a:prstGeom prst="up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43174" y="2143116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背景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の改良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性能評価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M2\20091109修論中間発表\ploset_new_ページ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4429124" cy="3429000"/>
          </a:xfrm>
          <a:prstGeom prst="rect">
            <a:avLst/>
          </a:prstGeom>
          <a:noFill/>
        </p:spPr>
      </p:pic>
      <p:pic>
        <p:nvPicPr>
          <p:cNvPr id="27653" name="Picture 5" descr="C:\Documents and Settings\Hirofumi Okita\デスクトップ\2009-10-27n_ページ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643438" cy="3571900"/>
          </a:xfrm>
          <a:prstGeom prst="rect">
            <a:avLst/>
          </a:prstGeom>
          <a:noFill/>
        </p:spPr>
      </p:pic>
      <p:pic>
        <p:nvPicPr>
          <p:cNvPr id="15362" name="Picture 2" descr="D:\M2\20091109修論中間発表\ploset_new_ページ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449147" cy="3429000"/>
          </a:xfrm>
          <a:prstGeom prst="rect">
            <a:avLst/>
          </a:prstGeom>
          <a:noFill/>
        </p:spPr>
      </p:pic>
      <p:pic>
        <p:nvPicPr>
          <p:cNvPr id="12" name="Picture 4" descr="C:\Documents and Settings\Hirofumi Okita\デスクトップ\2009-10-27n_ページ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71462"/>
            <a:ext cx="464343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バックラッシュ量の測定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28794" y="200024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歯車等の機械要素で運動方向に意図して</a:t>
            </a:r>
            <a:endParaRPr lang="en-US" altLang="ja-JP" dirty="0" smtClean="0"/>
          </a:p>
          <a:p>
            <a:r>
              <a:rPr lang="ja-JP" altLang="en-US" dirty="0" smtClean="0"/>
              <a:t>設けられた隙間のこと</a:t>
            </a:r>
            <a:endParaRPr lang="en-US" altLang="ja-JP" dirty="0" smtClean="0"/>
          </a:p>
        </p:txBody>
      </p:sp>
      <p:sp>
        <p:nvSpPr>
          <p:cNvPr id="5" name="右矢印 4"/>
          <p:cNvSpPr/>
          <p:nvPr/>
        </p:nvSpPr>
        <p:spPr>
          <a:xfrm>
            <a:off x="1500166" y="2214554"/>
            <a:ext cx="357190" cy="214314"/>
          </a:xfrm>
          <a:prstGeom prst="right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00100" y="3071810"/>
            <a:ext cx="5286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必要悪・・・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バックラッシュが無いと軸は回転しない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が、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   その大きさは指向性能に直接に影響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6169" y="3999374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 smtClean="0"/>
              <a:t>小原歯車工業株式会社カタログより</a:t>
            </a:r>
            <a:endParaRPr lang="ja-JP" altLang="en-US" sz="800" dirty="0"/>
          </a:p>
        </p:txBody>
      </p:sp>
      <p:sp>
        <p:nvSpPr>
          <p:cNvPr id="8" name="正方形/長方形 7"/>
          <p:cNvSpPr/>
          <p:nvPr/>
        </p:nvSpPr>
        <p:spPr>
          <a:xfrm>
            <a:off x="3000364" y="4640057"/>
            <a:ext cx="2547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赤外線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の最大減速機構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M2\20091109修論中間発表\backlash.jpg"/>
          <p:cNvPicPr>
            <a:picLocks noChangeAspect="1" noChangeArrowheads="1"/>
          </p:cNvPicPr>
          <p:nvPr/>
        </p:nvPicPr>
        <p:blipFill>
          <a:blip r:embed="rId2" cstate="print"/>
          <a:srcRect l="9293" t="9137" r="7072" b="8629"/>
          <a:stretch>
            <a:fillRect/>
          </a:stretch>
        </p:blipFill>
        <p:spPr bwMode="auto">
          <a:xfrm>
            <a:off x="6643702" y="1785926"/>
            <a:ext cx="2214578" cy="2214578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3857620" y="6000768"/>
            <a:ext cx="354295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天体観測でバックラッシュ量を測定</a:t>
            </a:r>
            <a:endParaRPr lang="ja-JP" altLang="en-US" dirty="0"/>
          </a:p>
        </p:txBody>
      </p:sp>
      <p:pic>
        <p:nvPicPr>
          <p:cNvPr id="1027" name="Picture 3" descr="C:\Documents and Settings\Hirofumi Okita\デスクトップ\sw_cg_1.jpg"/>
          <p:cNvPicPr>
            <a:picLocks noChangeAspect="1" noChangeArrowheads="1"/>
          </p:cNvPicPr>
          <p:nvPr/>
        </p:nvPicPr>
        <p:blipFill>
          <a:blip r:embed="rId3" cstate="print"/>
          <a:srcRect l="25000" t="18750" r="22499" b="17499"/>
          <a:stretch>
            <a:fillRect/>
          </a:stretch>
        </p:blipFill>
        <p:spPr bwMode="auto">
          <a:xfrm>
            <a:off x="714348" y="4214818"/>
            <a:ext cx="1891006" cy="153081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0" name="左右矢印 19"/>
          <p:cNvSpPr/>
          <p:nvPr/>
        </p:nvSpPr>
        <p:spPr>
          <a:xfrm rot="21067316">
            <a:off x="1835401" y="4846605"/>
            <a:ext cx="402846" cy="236873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/>
          <p:cNvSpPr/>
          <p:nvPr/>
        </p:nvSpPr>
        <p:spPr>
          <a:xfrm>
            <a:off x="5572132" y="4714884"/>
            <a:ext cx="714380" cy="428628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51601" y="5715016"/>
            <a:ext cx="18630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 smtClean="0"/>
              <a:t>小原歯車工業株式会社</a:t>
            </a:r>
            <a:r>
              <a:rPr lang="en-US" altLang="ja-JP" sz="800" dirty="0" smtClean="0"/>
              <a:t>Web</a:t>
            </a:r>
            <a:r>
              <a:rPr lang="ja-JP" altLang="en-US" sz="800" dirty="0" smtClean="0"/>
              <a:t>ページより</a:t>
            </a:r>
            <a:endParaRPr lang="ja-JP" altLang="en-US" sz="800" dirty="0"/>
          </a:p>
        </p:txBody>
      </p:sp>
      <p:sp>
        <p:nvSpPr>
          <p:cNvPr id="23" name="角丸四角形 22"/>
          <p:cNvSpPr/>
          <p:nvPr/>
        </p:nvSpPr>
        <p:spPr>
          <a:xfrm>
            <a:off x="6500826" y="4357694"/>
            <a:ext cx="178595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ウォームホイル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＆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ウォームネジ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00430" y="5500702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ウォームのバックラッシュが天体観測の問題となる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2143108" y="3786190"/>
            <a:ext cx="1571636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移動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データ解析方法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214942" y="1785926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/>
              <a:t>CCD</a:t>
            </a:r>
            <a:r>
              <a:rPr lang="ja-JP" altLang="en-US" sz="1200" b="1" dirty="0" smtClean="0"/>
              <a:t>座標 → （</a:t>
            </a:r>
            <a:r>
              <a:rPr lang="en-US" altLang="ja-JP" sz="1200" b="1" dirty="0" err="1" smtClean="0"/>
              <a:t>α,δ</a:t>
            </a:r>
            <a:r>
              <a:rPr lang="en-US" altLang="ja-JP" sz="1200" b="1" dirty="0" smtClean="0"/>
              <a:t>)</a:t>
            </a:r>
          </a:p>
          <a:p>
            <a:r>
              <a:rPr lang="ja-JP" altLang="en-US" sz="1200" b="1" dirty="0" smtClean="0"/>
              <a:t>離角測定→ </a:t>
            </a:r>
            <a:r>
              <a:rPr lang="en-US" altLang="ja-JP" sz="1200" b="1" dirty="0" err="1" smtClean="0"/>
              <a:t>pixelsize</a:t>
            </a:r>
            <a:endParaRPr lang="en-US" altLang="ja-JP" sz="1200" b="1" dirty="0" smtClean="0"/>
          </a:p>
        </p:txBody>
      </p:sp>
      <p:sp>
        <p:nvSpPr>
          <p:cNvPr id="64" name="下矢印 63"/>
          <p:cNvSpPr/>
          <p:nvPr/>
        </p:nvSpPr>
        <p:spPr>
          <a:xfrm>
            <a:off x="1142976" y="3786190"/>
            <a:ext cx="642942" cy="5715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86116" y="4572008"/>
            <a:ext cx="3214710" cy="12858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306" y="4643446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868" y="4714884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00430" y="4786322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正方形/長方形 36"/>
          <p:cNvSpPr/>
          <p:nvPr/>
        </p:nvSpPr>
        <p:spPr>
          <a:xfrm>
            <a:off x="2472066" y="535782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×25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枚程度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71472" y="4429132"/>
            <a:ext cx="145103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データセット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285984" y="3786190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RA:   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4s</a:t>
            </a:r>
          </a:p>
          <a:p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Dec:</a:t>
            </a: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60”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左大かっこ 45"/>
          <p:cNvSpPr/>
          <p:nvPr/>
        </p:nvSpPr>
        <p:spPr>
          <a:xfrm>
            <a:off x="2285984" y="3929066"/>
            <a:ext cx="71438" cy="285752"/>
          </a:xfrm>
          <a:prstGeom prst="leftBracke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5072066" y="1571612"/>
            <a:ext cx="1785950" cy="7858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929190" y="1357298"/>
            <a:ext cx="12650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補正データ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714348" y="2428868"/>
            <a:ext cx="3214710" cy="12858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2" name="Picture 2" descr="D:\M2\20091109修論中間発表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28662" y="2643182"/>
            <a:ext cx="1500198" cy="100095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3" name="正方形/長方形 62"/>
          <p:cNvSpPr/>
          <p:nvPr/>
        </p:nvSpPr>
        <p:spPr>
          <a:xfrm>
            <a:off x="2500298" y="321468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×25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枚程度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99704" y="2285992"/>
            <a:ext cx="145103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データセット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下矢印 74"/>
          <p:cNvSpPr/>
          <p:nvPr/>
        </p:nvSpPr>
        <p:spPr>
          <a:xfrm>
            <a:off x="1142976" y="5929330"/>
            <a:ext cx="642942" cy="5715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2143108" y="5929330"/>
            <a:ext cx="1571636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移動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285984" y="5929330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RA:   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4s</a:t>
            </a:r>
          </a:p>
          <a:p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Dec:</a:t>
            </a: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60”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左大かっこ 77"/>
          <p:cNvSpPr/>
          <p:nvPr/>
        </p:nvSpPr>
        <p:spPr>
          <a:xfrm>
            <a:off x="2285984" y="6072206"/>
            <a:ext cx="71438" cy="285752"/>
          </a:xfrm>
          <a:prstGeom prst="leftBracke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1500166" y="6643710"/>
            <a:ext cx="142876" cy="1428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1714480" y="6643710"/>
            <a:ext cx="142876" cy="1428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1928794" y="6643710"/>
            <a:ext cx="142876" cy="1428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右矢印 82"/>
          <p:cNvSpPr/>
          <p:nvPr/>
        </p:nvSpPr>
        <p:spPr>
          <a:xfrm>
            <a:off x="4714876" y="3714752"/>
            <a:ext cx="714380" cy="135732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右矢印 83"/>
          <p:cNvSpPr/>
          <p:nvPr/>
        </p:nvSpPr>
        <p:spPr>
          <a:xfrm rot="9088786">
            <a:off x="4372113" y="2037561"/>
            <a:ext cx="584749" cy="50828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4143372" y="2285992"/>
            <a:ext cx="45719" cy="4286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C:\Documents and Settings\Hirofumi Okita\デスクトップ\backlash_03_ページ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2643206" cy="1891838"/>
          </a:xfrm>
          <a:prstGeom prst="rect">
            <a:avLst/>
          </a:prstGeom>
          <a:noFill/>
        </p:spPr>
      </p:pic>
      <p:pic>
        <p:nvPicPr>
          <p:cNvPr id="87" name="Picture 5" descr="C:\Documents and Settings\Hirofumi Okita\デスクトップ\backlash_03_ページ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71744"/>
            <a:ext cx="2657899" cy="190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バックラッシュの測定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Hirofumi Okita\デスクトップ\RAbacklas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85788"/>
            <a:ext cx="2786082" cy="2057790"/>
          </a:xfrm>
          <a:prstGeom prst="rect">
            <a:avLst/>
          </a:prstGeom>
          <a:noFill/>
        </p:spPr>
      </p:pic>
      <p:pic>
        <p:nvPicPr>
          <p:cNvPr id="3077" name="Picture 5" descr="C:\Documents and Settings\Hirofumi Okita\デスクトップ\backlash_03_ページ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857520" cy="2045229"/>
          </a:xfrm>
          <a:prstGeom prst="rect">
            <a:avLst/>
          </a:prstGeom>
          <a:noFill/>
        </p:spPr>
      </p:pic>
      <p:pic>
        <p:nvPicPr>
          <p:cNvPr id="3078" name="Picture 6" descr="C:\Documents and Settings\Hirofumi Okita\デスクトップ\backlash_03_ページ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2857520" cy="2045230"/>
          </a:xfrm>
          <a:prstGeom prst="rect">
            <a:avLst/>
          </a:prstGeom>
          <a:noFill/>
        </p:spPr>
      </p:pic>
      <p:sp>
        <p:nvSpPr>
          <p:cNvPr id="24" name="テキスト ボックス 23"/>
          <p:cNvSpPr txBox="1"/>
          <p:nvPr/>
        </p:nvSpPr>
        <p:spPr>
          <a:xfrm>
            <a:off x="3614537" y="2285992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天体追尾の為、ウォームギヤは</a:t>
            </a:r>
            <a:r>
              <a:rPr kumimoji="1" lang="ja-JP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常に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ウォームホイル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西側を押す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71868" y="3059668"/>
            <a:ext cx="521497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バックラッシュによる指向誤差は</a:t>
            </a:r>
            <a:r>
              <a:rPr lang="ja-JP" alt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原理的に起こらない</a:t>
            </a:r>
            <a:endParaRPr kumimoji="1" lang="ja-JP" alt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57506" y="4475157"/>
            <a:ext cx="1930337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</a:t>
            </a:r>
            <a:endParaRPr lang="en-US" altLang="ja-JP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+/- 14 [</a:t>
            </a:r>
            <a:r>
              <a:rPr lang="en-US" altLang="ja-JP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n-US" altLang="ja-JP" sz="1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1000" dirty="0" smtClean="0">
                <a:solidFill>
                  <a:srgbClr val="00B050"/>
                </a:solidFill>
              </a:rPr>
              <a:t>但し天体を導入して</a:t>
            </a:r>
            <a:r>
              <a:rPr lang="en-US" altLang="ja-JP" sz="1000" dirty="0" smtClean="0">
                <a:solidFill>
                  <a:srgbClr val="00B050"/>
                </a:solidFill>
              </a:rPr>
              <a:t>12sec</a:t>
            </a:r>
            <a:r>
              <a:rPr lang="ja-JP" altLang="en-US" sz="1000" dirty="0" smtClean="0">
                <a:solidFill>
                  <a:srgbClr val="00B050"/>
                </a:solidFill>
              </a:rPr>
              <a:t>後の値</a:t>
            </a:r>
            <a:endParaRPr lang="en-US" altLang="ja-JP" sz="1000" dirty="0" smtClean="0">
              <a:solidFill>
                <a:srgbClr val="00B050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rgbClr val="00B050"/>
                </a:solidFill>
              </a:rPr>
              <a:t>導入直後の</a:t>
            </a:r>
            <a:r>
              <a:rPr lang="en-US" altLang="ja-JP" sz="1000" dirty="0" smtClean="0">
                <a:solidFill>
                  <a:srgbClr val="00B050"/>
                </a:solidFill>
              </a:rPr>
              <a:t>`</a:t>
            </a:r>
            <a:r>
              <a:rPr lang="ja-JP" altLang="en-US" sz="1000" dirty="0" smtClean="0">
                <a:solidFill>
                  <a:srgbClr val="00B050"/>
                </a:solidFill>
              </a:rPr>
              <a:t>想定</a:t>
            </a:r>
            <a:r>
              <a:rPr lang="en-US" altLang="ja-JP" sz="1000" dirty="0" smtClean="0">
                <a:solidFill>
                  <a:srgbClr val="00B050"/>
                </a:solidFill>
              </a:rPr>
              <a:t>’</a:t>
            </a:r>
            <a:r>
              <a:rPr lang="ja-JP" altLang="en-US" sz="1000" dirty="0" smtClean="0">
                <a:solidFill>
                  <a:srgbClr val="00B050"/>
                </a:solidFill>
              </a:rPr>
              <a:t>最大量は</a:t>
            </a:r>
            <a:r>
              <a:rPr lang="en-US" altLang="ja-JP" sz="1000" dirty="0" smtClean="0">
                <a:solidFill>
                  <a:srgbClr val="00B050"/>
                </a:solidFill>
              </a:rPr>
              <a:t>180”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4282" y="2416726"/>
            <a:ext cx="7938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/>
              <a:t>E -&gt; W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4282" y="4643446"/>
            <a:ext cx="7986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/>
              <a:t>W -&gt; E</a:t>
            </a:r>
            <a:endParaRPr kumimoji="1" lang="ja-JP" altLang="en-US" b="1" dirty="0"/>
          </a:p>
        </p:txBody>
      </p:sp>
      <p:sp>
        <p:nvSpPr>
          <p:cNvPr id="29" name="右矢印 28"/>
          <p:cNvSpPr/>
          <p:nvPr/>
        </p:nvSpPr>
        <p:spPr>
          <a:xfrm>
            <a:off x="3357554" y="4000504"/>
            <a:ext cx="500066" cy="128588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14810" y="5857892"/>
            <a:ext cx="453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バックラッシュ</a:t>
            </a:r>
            <a:r>
              <a:rPr kumimoji="1" lang="en-US" altLang="ja-JP" dirty="0" smtClean="0"/>
              <a:t>1[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] </a:t>
            </a:r>
            <a:r>
              <a:rPr lang="ja-JP" altLang="en-US" dirty="0" smtClean="0"/>
              <a:t>は</a:t>
            </a:r>
            <a:r>
              <a:rPr kumimoji="1" lang="en-US" altLang="ja-JP" dirty="0" smtClean="0"/>
              <a:t>0.0005[mm] </a:t>
            </a:r>
            <a:r>
              <a:rPr kumimoji="1" lang="ja-JP" altLang="en-US" dirty="0" smtClean="0"/>
              <a:t>に相当</a:t>
            </a:r>
            <a:endParaRPr kumimoji="1" lang="en-US" altLang="ja-JP" dirty="0" smtClean="0"/>
          </a:p>
          <a:p>
            <a:r>
              <a:rPr lang="ja-JP" altLang="en-US" dirty="0" smtClean="0"/>
              <a:t>十分に機械加工精度</a:t>
            </a:r>
            <a:r>
              <a:rPr lang="en-US" altLang="ja-JP" dirty="0" smtClean="0"/>
              <a:t>(&gt;0.05mm)</a:t>
            </a:r>
            <a:r>
              <a:rPr lang="ja-JP" altLang="en-US" dirty="0" smtClean="0"/>
              <a:t>の範囲内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Hirofumi Okita\デスクトップ\Decbacklas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601912"/>
            <a:ext cx="4180824" cy="2041798"/>
          </a:xfrm>
          <a:prstGeom prst="rect">
            <a:avLst/>
          </a:prstGeom>
          <a:noFill/>
        </p:spPr>
      </p:pic>
      <p:pic>
        <p:nvPicPr>
          <p:cNvPr id="14" name="Picture 2" descr="C:\Documents and Settings\Hirofumi Okita\デスクトップ\backlash_03_ページ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50091"/>
            <a:ext cx="3643338" cy="2607669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定量的性能評価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sz="3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バックラッシュの測定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18786" y="2143116"/>
            <a:ext cx="48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軸を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60”</a:t>
            </a:r>
            <a:r>
              <a:rPr kumimoji="1" lang="ja-JP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ずつ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動かして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入力値と観測値を比較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686" y="2786058"/>
            <a:ext cx="43577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と異なり、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はギヤが</a:t>
            </a:r>
            <a:r>
              <a:rPr lang="ja-JP" alt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かみ合った状態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かみ合っていない状態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バックラッシュ量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異なる</a:t>
            </a:r>
            <a:endParaRPr kumimoji="1" lang="en-US" altLang="ja-JP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57388" y="4929198"/>
            <a:ext cx="2428860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バックラッシュ</a:t>
            </a:r>
            <a:endParaRPr lang="en-US" altLang="ja-JP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+/- 4.3 [</a:t>
            </a:r>
            <a:r>
              <a:rPr lang="en-US" altLang="ja-JP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ctr"/>
            <a:endParaRPr lang="en-US" altLang="ja-JP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87"/>
            </a:pP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+/- 3.8 [</a:t>
            </a:r>
            <a:r>
              <a:rPr lang="en-US" altLang="ja-JP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ctr"/>
            <a:endParaRPr lang="en-US" altLang="ja-JP" sz="1000" dirty="0" smtClean="0">
              <a:solidFill>
                <a:srgbClr val="00B050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071538" y="5214950"/>
            <a:ext cx="500066" cy="128588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22330" y="235743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22330" y="2895897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85984" y="2643182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85984" y="3357562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71736" y="307181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08214" y="3857628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00264" y="5336085"/>
            <a:ext cx="149752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90000"/>
                  </a:schemeClr>
                </a:solidFill>
              </a:rPr>
              <a:t>かみ合っている場合</a:t>
            </a:r>
            <a:endParaRPr kumimoji="1" lang="en-US" altLang="ja-JP" sz="12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00264" y="5979027"/>
            <a:ext cx="164981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90000"/>
                  </a:schemeClr>
                </a:solidFill>
              </a:rPr>
              <a:t>かみ合っていない場合</a:t>
            </a:r>
            <a:endParaRPr kumimoji="1" lang="en-US" altLang="ja-JP" sz="12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上矢印 40"/>
          <p:cNvSpPr/>
          <p:nvPr/>
        </p:nvSpPr>
        <p:spPr>
          <a:xfrm rot="10800000">
            <a:off x="5572132" y="4429131"/>
            <a:ext cx="500066" cy="428628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上矢印 41"/>
          <p:cNvSpPr/>
          <p:nvPr/>
        </p:nvSpPr>
        <p:spPr>
          <a:xfrm rot="10800000">
            <a:off x="7643834" y="4429131"/>
            <a:ext cx="500066" cy="4286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7686" y="3786190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かみ合っている場合でもバックラッシュが測定さているが、</a:t>
            </a:r>
            <a:r>
              <a:rPr lang="ja-JP" altLang="en-US" sz="1200" dirty="0" smtClean="0"/>
              <a:t>動かす</a:t>
            </a:r>
            <a:endParaRPr lang="en-US" altLang="ja-JP" sz="1200" dirty="0" smtClean="0"/>
          </a:p>
          <a:p>
            <a:r>
              <a:rPr lang="ja-JP" altLang="en-US" sz="1200" dirty="0" smtClean="0"/>
              <a:t>回数を重ねるとバックラッシュが減少する傾向も見られる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検証中</a:t>
            </a:r>
            <a:r>
              <a:rPr lang="en-US" altLang="ja-JP" sz="1200" dirty="0" smtClean="0"/>
              <a:t>)</a:t>
            </a:r>
            <a:endParaRPr kumimoji="1" lang="en-US" altLang="ja-JP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28596" y="2928934"/>
            <a:ext cx="8429684" cy="30718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28596" y="1571612"/>
            <a:ext cx="8429684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sz="2000" dirty="0" smtClean="0"/>
              <a:t>　　　</a:t>
            </a:r>
            <a:r>
              <a:rPr lang="ja-JP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冷却実験・改良工作により精度・信頼性・作業性が向上した</a:t>
            </a:r>
            <a:endParaRPr kumimoji="1" lang="en-US" altLang="ja-JP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85804" y="29750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定量的性能評価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　　設置精度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　　ピリオディックモーション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　　たわみ成分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　　バックラッシュ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28860" y="3876264"/>
            <a:ext cx="407196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北に</a:t>
            </a:r>
            <a:r>
              <a:rPr lang="ja-JP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 +/-24</a:t>
            </a:r>
            <a:r>
              <a:rPr lang="ja-JP" alt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東に</a:t>
            </a:r>
            <a:r>
              <a:rPr lang="ja-JP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 +/-16 [</a:t>
            </a:r>
            <a:r>
              <a:rPr lang="en-US" altLang="ja-JP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ja-JP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33558" y="4376330"/>
            <a:ext cx="1781450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+/- 1.8 [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631987" y="4929198"/>
            <a:ext cx="4226029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0.38 +/- 0.58</a:t>
            </a:r>
            <a:r>
              <a:rPr lang="ja-JP" altLang="en-US" sz="1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0.05 +/- 0.24 [</a:t>
            </a:r>
            <a:r>
              <a:rPr lang="en-US" altLang="ja-JP" sz="1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/min]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975798" y="5500702"/>
            <a:ext cx="3310714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3.2 +/- 14</a:t>
            </a:r>
            <a:r>
              <a:rPr lang="ja-JP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87 +/- 3.8 [</a:t>
            </a:r>
            <a:r>
              <a:rPr lang="en-US" altLang="ja-JP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arcsec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57158" y="1571612"/>
            <a:ext cx="8429684" cy="2928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導入精度の評価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</a:t>
            </a:r>
            <a:r>
              <a:rPr lang="ja-JP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設置誤差・</a:t>
            </a:r>
            <a:r>
              <a:rPr lang="en-US" altLang="ja-JP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RA/Dec/</a:t>
            </a:r>
            <a:r>
              <a:rPr lang="ja-JP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光軸の直交精度・バックラッシュ量に依存</a:t>
            </a:r>
            <a:endParaRPr lang="en-US" altLang="ja-JP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光学性能、光軸調整精度の評価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</a:t>
            </a:r>
            <a:r>
              <a:rPr kumimoji="1" lang="ja-JP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光軸調整方法の確立・ハルトマンテスト、シミュレーション</a:t>
            </a:r>
            <a:endParaRPr kumimoji="1" lang="en-US" altLang="ja-JP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オートガイダー兼導入望遠鏡の取り付け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</a:t>
            </a:r>
            <a:r>
              <a:rPr lang="ja-JP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追尾・導入精度の向上</a:t>
            </a:r>
            <a:endParaRPr lang="en-US" altLang="ja-JP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右矢印 4"/>
          <p:cNvSpPr/>
          <p:nvPr/>
        </p:nvSpPr>
        <p:spPr>
          <a:xfrm>
            <a:off x="1142976" y="2214554"/>
            <a:ext cx="285752" cy="21431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142976" y="3214686"/>
            <a:ext cx="285752" cy="21431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1142976" y="4143380"/>
            <a:ext cx="285752" cy="21431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7224" y="5429264"/>
            <a:ext cx="732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赤外線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望遠鏡の完成をもって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修士論文とする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786" y="1928802"/>
            <a:ext cx="386836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　修士論文中間発表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 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　修士論文提出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 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　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総会　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　機材梱包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 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　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ドームふじに設置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29520" y="1500174"/>
            <a:ext cx="128588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赤外カメラ</a:t>
            </a:r>
            <a:endParaRPr kumimoji="1" lang="en-US" altLang="ja-JP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5143504" y="2714620"/>
            <a:ext cx="571504" cy="428628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15074" y="1500174"/>
            <a:ext cx="1000132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リモート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57752" y="1500174"/>
            <a:ext cx="1143008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性能評価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286380" y="2357430"/>
            <a:ext cx="285752" cy="214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286380" y="2000240"/>
            <a:ext cx="285752" cy="214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572264" y="207167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572264" y="242886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572264" y="278605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6429388" y="3500438"/>
            <a:ext cx="571504" cy="42862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572264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929586" y="2000240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929586" y="2357430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929586" y="2714620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7786710" y="4121923"/>
            <a:ext cx="571504" cy="42862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929586" y="3071810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929586" y="3429000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>
            <a:off x="1785918" y="2357430"/>
            <a:ext cx="571504" cy="285752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>
            <a:off x="1785918" y="3286124"/>
            <a:ext cx="571504" cy="285752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>
            <a:off x="1785918" y="4214818"/>
            <a:ext cx="571504" cy="285752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1785918" y="5143512"/>
            <a:ext cx="571504" cy="285752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14876" y="4621989"/>
            <a:ext cx="4143404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最終チェック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14876" y="5609979"/>
            <a:ext cx="4143404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サイト調査・試験観測・技術立証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6572264" y="5122055"/>
            <a:ext cx="571504" cy="35719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>
            <a:off x="6572264" y="6122187"/>
            <a:ext cx="571504" cy="35719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7929586" y="3764733"/>
            <a:ext cx="285752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irofumi Okita\デスクトップ\1141725629633_1141722804066_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8879722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7233412" y="6581001"/>
            <a:ext cx="19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http://www.pref.akita.lg.jp/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3548322" y="2967335"/>
            <a:ext cx="204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おわり</a:t>
            </a:r>
            <a:endParaRPr lang="ja-JP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71686"/>
            <a:ext cx="91440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研究背景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339144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南極のメリット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南極のデメリット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世界の南極可視赤外線望遠鏡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r>
              <a:rPr lang="ja-JP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赤外線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研究背景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61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南極のメリット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5950" y="2000240"/>
            <a:ext cx="2260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赤外線観測に有利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4414" y="2285992"/>
            <a:ext cx="3260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(1)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大気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90km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上空からの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OH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輝線</a:t>
            </a:r>
          </a:p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(2)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大気の水蒸気による吸収</a:t>
            </a:r>
          </a:p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(3)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大気が発する赤外線放射</a:t>
            </a:r>
          </a:p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(4)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望遠鏡が発する赤外線放射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1472" y="3929066"/>
            <a:ext cx="343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ja-JP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シーイングが地球上で最も良い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1472" y="5417122"/>
            <a:ext cx="2414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極夜が</a:t>
            </a:r>
            <a:r>
              <a:rPr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90</a:t>
            </a:r>
            <a:r>
              <a:rPr lang="ja-JP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日以上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続く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285852" y="4214818"/>
            <a:ext cx="372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・接地境界層（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20m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？）の上なら　</a:t>
            </a:r>
            <a:r>
              <a:rPr lang="en-US" altLang="ja-JP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0.3”</a:t>
            </a:r>
          </a:p>
          <a:p>
            <a:pPr defTabSz="4176713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大気は非常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に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安定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14480" y="3500438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地球上で影響は最小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1357290" y="3571876"/>
            <a:ext cx="357190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42170" y="4917056"/>
            <a:ext cx="48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もともと空間分解能が高い　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+ 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測光・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AO</a:t>
            </a:r>
            <a:r>
              <a:rPr lang="ja-JP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にも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有利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1357290" y="5000636"/>
            <a:ext cx="357190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742170" y="5786454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長期間のモニター観測・突発現象に有利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1357290" y="5870034"/>
            <a:ext cx="357190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研究背景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61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南極のデメリット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2910" y="2000240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-80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℃の極低温環境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4414" y="2285992"/>
            <a:ext cx="52645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・基本的に工業製品は常温域で動作するように設計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　→特殊グリスや特注品で対応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・宇宙と違い、霜や結露といった現象が観測を妨げる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2910" y="3357562"/>
            <a:ext cx="371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通信はイリジウム</a:t>
            </a: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or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インマルサット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42910" y="4568619"/>
            <a:ext cx="3533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ドームふじへのアクセスは年</a:t>
            </a: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回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214414" y="3711363"/>
            <a:ext cx="6277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・通信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回線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は生データを送るには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細い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（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最大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128kbps/492kbps</a:t>
            </a:r>
            <a:r>
              <a:rPr lang="ja-JP" altLang="en-US" dirty="0" smtClean="0"/>
              <a:t>）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・観測データは蓄積し夏に回収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or 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一次処理したデータを送信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214414" y="4854371"/>
            <a:ext cx="4237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・昭和基地から雪上車で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2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週間かけて移動</a:t>
            </a: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・運べる物資・人員に大きな制限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2910" y="5631436"/>
            <a:ext cx="3009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○</a:t>
            </a: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</a:t>
            </a: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年の半分は日が沈まない</a:t>
            </a:r>
            <a:endParaRPr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 cstate="print"/>
          <a:srcRect l="3659" t="24649" r="42415" b="49492"/>
          <a:stretch>
            <a:fillRect/>
          </a:stretch>
        </p:blipFill>
        <p:spPr bwMode="auto">
          <a:xfrm>
            <a:off x="2598763" y="5286388"/>
            <a:ext cx="397350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研究背景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kumimoji="1" lang="ja-JP" altLang="en-US" dirty="0"/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の南極可視赤外線望遠鏡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M2\20091109修論中間発表\cstar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3258" y="1428736"/>
            <a:ext cx="2255022" cy="2741668"/>
          </a:xfrm>
          <a:prstGeom prst="rect">
            <a:avLst/>
          </a:prstGeom>
          <a:noFill/>
        </p:spPr>
      </p:pic>
      <p:pic>
        <p:nvPicPr>
          <p:cNvPr id="1027" name="Picture 3" descr="D:\M2\20091109修論中間発表\sira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05101"/>
            <a:ext cx="2260143" cy="3081353"/>
          </a:xfrm>
          <a:prstGeom prst="rect">
            <a:avLst/>
          </a:prstGeom>
          <a:noFill/>
        </p:spPr>
      </p:pic>
      <p:pic>
        <p:nvPicPr>
          <p:cNvPr id="1028" name="Picture 4" descr="D:\M2\20091109修論中間発表\itar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133993"/>
            <a:ext cx="809625" cy="542925"/>
          </a:xfrm>
          <a:prstGeom prst="rect">
            <a:avLst/>
          </a:prstGeom>
          <a:noFill/>
        </p:spPr>
      </p:pic>
      <p:pic>
        <p:nvPicPr>
          <p:cNvPr id="1029" name="Picture 5" descr="D:\M2\20091109修論中間発表\chin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3571876"/>
            <a:ext cx="809625" cy="54292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6572264" y="4143380"/>
            <a:ext cx="2357454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http://mcba11.phys.unsw.edu.au/~plato/plato.html</a:t>
            </a:r>
            <a:endParaRPr lang="ja-JP" altLang="en-US" sz="800" dirty="0"/>
          </a:p>
        </p:txBody>
      </p:sp>
      <p:sp>
        <p:nvSpPr>
          <p:cNvPr id="9" name="正方形/長方形 8"/>
          <p:cNvSpPr/>
          <p:nvPr/>
        </p:nvSpPr>
        <p:spPr>
          <a:xfrm>
            <a:off x="142844" y="5715016"/>
            <a:ext cx="2857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 smtClean="0"/>
              <a:t>http://www-luan.unice.fr/~mekarnia/hivernage/fevrier.html</a:t>
            </a:r>
            <a:endParaRPr lang="en-US" altLang="ja-JP" sz="800" dirty="0"/>
          </a:p>
        </p:txBody>
      </p:sp>
      <p:sp>
        <p:nvSpPr>
          <p:cNvPr id="10" name="正方形/長方形 9"/>
          <p:cNvSpPr/>
          <p:nvPr/>
        </p:nvSpPr>
        <p:spPr>
          <a:xfrm>
            <a:off x="357158" y="2776539"/>
            <a:ext cx="760144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sIRAIT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022274" y="1488032"/>
            <a:ext cx="76456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CSTAR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43702" y="3714752"/>
            <a:ext cx="111440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年～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5758" y="5348307"/>
            <a:ext cx="111440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年～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1" descr="antarctica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4059237" cy="3629025"/>
          </a:xfrm>
          <a:prstGeom prst="rect">
            <a:avLst/>
          </a:prstGeom>
          <a:noFill/>
        </p:spPr>
      </p:pic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833922" y="3201979"/>
            <a:ext cx="150813" cy="1524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935522" y="3759191"/>
            <a:ext cx="150813" cy="152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184760" y="4468804"/>
            <a:ext cx="150812" cy="152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86116" y="3071810"/>
            <a:ext cx="1428750" cy="38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14800"/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ドームふじ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180025" y="3643314"/>
            <a:ext cx="1177925" cy="38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14800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929058" y="4357694"/>
            <a:ext cx="1190626" cy="382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114800"/>
            <a:r>
              <a:rPr lang="ja-JP" altLang="en-US" dirty="0" smtClean="0"/>
              <a:t>ドームＣ</a:t>
            </a:r>
            <a:endParaRPr lang="en-US" altLang="ja-JP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15140" y="5286388"/>
            <a:ext cx="2265364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いずれのサイトもまだ</a:t>
            </a:r>
            <a:endParaRPr kumimoji="1" lang="en-US" altLang="ja-JP" dirty="0" smtClean="0"/>
          </a:p>
          <a:p>
            <a:r>
              <a:rPr kumimoji="1" lang="ja-JP" altLang="en-US" dirty="0" smtClean="0"/>
              <a:t>試験観測の段階</a:t>
            </a:r>
            <a:endParaRPr kumimoji="1" lang="en-US" altLang="ja-JP" dirty="0" smtClean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14876" y="6642556"/>
            <a:ext cx="18341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800" dirty="0"/>
              <a:t>http://www.phys.unsw.edu.au/nature/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irT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30" y="857232"/>
            <a:ext cx="2266950" cy="573246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南極</a:t>
            </a:r>
            <a:r>
              <a:rPr lang="en-US" altLang="ja-JP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40cm</a:t>
            </a:r>
            <a:r>
              <a:rPr lang="ja-JP" alt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赤外線</a:t>
            </a:r>
            <a:r>
              <a:rPr lang="ja-JP" altLang="en-US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望遠鏡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29058" y="1500174"/>
            <a:ext cx="3015569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主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鏡        </a:t>
            </a: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400mmF/2</a:t>
            </a:r>
            <a:endParaRPr lang="en-US" altLang="ja-JP" sz="1600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副鏡        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100mm</a:t>
            </a:r>
            <a:r>
              <a:rPr lang="ja-JP" alt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、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遮蔽</a:t>
            </a: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コーン</a:t>
            </a:r>
            <a:endParaRPr lang="en-US" altLang="ja-JP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  <a:p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焦点距離 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4800mm</a:t>
            </a:r>
            <a:r>
              <a:rPr lang="ja-JP" alt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、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F12</a:t>
            </a:r>
          </a:p>
          <a:p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回折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限界 </a:t>
            </a: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0.8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” @ J (1.3μm)</a:t>
            </a:r>
          </a:p>
          <a:p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              1.4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” @ </a:t>
            </a:r>
            <a:r>
              <a:rPr lang="en-US" altLang="ja-JP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Kdark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(2.3μm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)</a:t>
            </a:r>
            <a:endParaRPr lang="en-US" altLang="ja-JP" sz="1600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6067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571604" y="6440510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/>
              <a:t>http://www.nipr.ac.jp/jare/index.html</a:t>
            </a:r>
          </a:p>
        </p:txBody>
      </p:sp>
      <p:pic>
        <p:nvPicPr>
          <p:cNvPr id="9" name="Picture 11" descr="antarctica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3027" y="3014685"/>
            <a:ext cx="4059237" cy="3629025"/>
          </a:xfrm>
          <a:prstGeom prst="rect">
            <a:avLst/>
          </a:prstGeom>
          <a:noFill/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18089" y="4073548"/>
            <a:ext cx="150813" cy="152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019689" y="4630760"/>
            <a:ext cx="150813" cy="152400"/>
          </a:xfrm>
          <a:prstGeom prst="ellipse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68927" y="5340373"/>
            <a:ext cx="150812" cy="152400"/>
          </a:xfrm>
          <a:prstGeom prst="ellipse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70293" y="3943379"/>
            <a:ext cx="1428750" cy="38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14800"/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ドームふじ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264192" y="4514883"/>
            <a:ext cx="1177925" cy="38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14800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013225" y="5229263"/>
            <a:ext cx="1190626" cy="382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114800"/>
            <a:r>
              <a:rPr lang="ja-JP" altLang="en-US" dirty="0" smtClean="0"/>
              <a:t>ドームＣ</a:t>
            </a:r>
            <a:endParaRPr lang="en-US" altLang="ja-JP" dirty="0"/>
          </a:p>
        </p:txBody>
      </p:sp>
      <p:pic>
        <p:nvPicPr>
          <p:cNvPr id="2050" name="Picture 2" descr="C:\Documents and Settings\Hirofumi Okita\デスクトップ\IMG_1973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4543"/>
          <a:stretch>
            <a:fillRect/>
          </a:stretch>
        </p:blipFill>
        <p:spPr bwMode="auto">
          <a:xfrm>
            <a:off x="642910" y="1357298"/>
            <a:ext cx="318421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71686"/>
            <a:ext cx="9144000" cy="1143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望遠鏡の改良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339144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軸の改良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冷却実験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その他改良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Hirofumi Okita\デスクトップ\南望081018最終 レイアウト1 (1).jpg"/>
          <p:cNvPicPr>
            <a:picLocks noChangeAspect="1" noChangeArrowheads="1"/>
          </p:cNvPicPr>
          <p:nvPr/>
        </p:nvPicPr>
        <p:blipFill>
          <a:blip r:embed="rId2" cstate="print"/>
          <a:srcRect l="4342" t="12740" r="4485"/>
          <a:stretch>
            <a:fillRect/>
          </a:stretch>
        </p:blipFill>
        <p:spPr bwMode="auto">
          <a:xfrm>
            <a:off x="2154108" y="4350838"/>
            <a:ext cx="2489330" cy="24357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改良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1428736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軸の改良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0100" y="2428868"/>
            <a:ext cx="235192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・クラッチ部のスリップ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・軸受けの構造に疑問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3643306" y="2214554"/>
            <a:ext cx="428628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572000" y="2211165"/>
            <a:ext cx="407196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  大阪・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技研で新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軸を製作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  組み立て、冷却実験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Hirofumi Okita\デスクトップ\slip_EtoW.jpg"/>
          <p:cNvPicPr>
            <a:picLocks noChangeAspect="1" noChangeArrowheads="1"/>
          </p:cNvPicPr>
          <p:nvPr/>
        </p:nvPicPr>
        <p:blipFill>
          <a:blip r:embed="rId3" cstate="print"/>
          <a:srcRect l="6366" t="8889" r="4193" b="7917"/>
          <a:stretch>
            <a:fillRect/>
          </a:stretch>
        </p:blipFill>
        <p:spPr bwMode="auto">
          <a:xfrm>
            <a:off x="142844" y="3571876"/>
            <a:ext cx="2584192" cy="18573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6" name="Picture 2" descr="D:\Antarctica\AirT40\T_追尾不良\slip_2\d2061.jpg"/>
          <p:cNvPicPr>
            <a:picLocks noChangeAspect="1" noChangeArrowheads="1"/>
          </p:cNvPicPr>
          <p:nvPr/>
        </p:nvPicPr>
        <p:blipFill>
          <a:blip r:embed="rId4" cstate="print"/>
          <a:srcRect l="12676" t="16901" r="7042" b="9859"/>
          <a:stretch>
            <a:fillRect/>
          </a:stretch>
        </p:blipFill>
        <p:spPr bwMode="auto">
          <a:xfrm>
            <a:off x="2786050" y="3214686"/>
            <a:ext cx="1566140" cy="1071570"/>
          </a:xfrm>
          <a:prstGeom prst="rect">
            <a:avLst/>
          </a:prstGeom>
          <a:noFill/>
        </p:spPr>
      </p:pic>
      <p:sp>
        <p:nvSpPr>
          <p:cNvPr id="44" name="正方形/長方形 43"/>
          <p:cNvSpPr/>
          <p:nvPr/>
        </p:nvSpPr>
        <p:spPr>
          <a:xfrm>
            <a:off x="642910" y="3143248"/>
            <a:ext cx="164307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軸のスリップ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Hirofumi Okita\デスクトップ\IMG_1370.jpg"/>
          <p:cNvPicPr>
            <a:picLocks noChangeAspect="1" noChangeArrowheads="1"/>
          </p:cNvPicPr>
          <p:nvPr/>
        </p:nvPicPr>
        <p:blipFill>
          <a:blip r:embed="rId5" cstate="print"/>
          <a:srcRect l="22561" r="14583"/>
          <a:stretch>
            <a:fillRect/>
          </a:stretch>
        </p:blipFill>
        <p:spPr bwMode="auto">
          <a:xfrm>
            <a:off x="4803978" y="2906923"/>
            <a:ext cx="2054038" cy="24509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3" descr="C:\Documents and Settings\Hirofumi Okita\デスクトップ\背景.jpg"/>
          <p:cNvPicPr>
            <a:picLocks noChangeAspect="1" noChangeArrowheads="1"/>
          </p:cNvPicPr>
          <p:nvPr/>
        </p:nvPicPr>
        <p:blipFill>
          <a:blip r:embed="rId6" cstate="print"/>
          <a:srcRect l="6383" t="14277" r="6383"/>
          <a:stretch>
            <a:fillRect/>
          </a:stretch>
        </p:blipFill>
        <p:spPr bwMode="auto">
          <a:xfrm>
            <a:off x="6357950" y="4150228"/>
            <a:ext cx="2571736" cy="26363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正方形/長方形 14"/>
          <p:cNvSpPr/>
          <p:nvPr/>
        </p:nvSpPr>
        <p:spPr>
          <a:xfrm>
            <a:off x="857224" y="2071678"/>
            <a:ext cx="92869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57686" y="1702346"/>
            <a:ext cx="928694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654042" y="5072074"/>
            <a:ext cx="1428760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654042" y="6000768"/>
            <a:ext cx="121444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0928" y="5786454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軸受けが上下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カ所に分離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1374</Words>
  <Application>Microsoft Office PowerPoint</Application>
  <PresentationFormat>画面に合わせる (4:3)</PresentationFormat>
  <Paragraphs>293</Paragraphs>
  <Slides>28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テーマ</vt:lpstr>
      <vt:lpstr>南極40cm赤外線望遠鏡の改良と定量的性能評価</vt:lpstr>
      <vt:lpstr>スライド 2</vt:lpstr>
      <vt:lpstr>研究背景/研究動機</vt:lpstr>
      <vt:lpstr>研究背景/研究動機</vt:lpstr>
      <vt:lpstr>研究背景/研究動機</vt:lpstr>
      <vt:lpstr>研究背景/研究動機</vt:lpstr>
      <vt:lpstr>南極40cm赤外線望遠鏡</vt:lpstr>
      <vt:lpstr>望遠鏡の改良</vt:lpstr>
      <vt:lpstr>望遠鏡の改良</vt:lpstr>
      <vt:lpstr>望遠鏡の改良</vt:lpstr>
      <vt:lpstr>望遠鏡の改良</vt:lpstr>
      <vt:lpstr>望遠鏡の改良</vt:lpstr>
      <vt:lpstr>望遠鏡の改良</vt:lpstr>
      <vt:lpstr>定量的性能評価</vt:lpstr>
      <vt:lpstr>定量的性能評価</vt:lpstr>
      <vt:lpstr>定量的性能評価</vt:lpstr>
      <vt:lpstr>定量的性能評価</vt:lpstr>
      <vt:lpstr>定量的性能評価</vt:lpstr>
      <vt:lpstr>定量的性能評価</vt:lpstr>
      <vt:lpstr>スライド 20</vt:lpstr>
      <vt:lpstr>定量的性能評価</vt:lpstr>
      <vt:lpstr>定量的性能評価</vt:lpstr>
      <vt:lpstr>定量的性能評価</vt:lpstr>
      <vt:lpstr>定量的性能評価</vt:lpstr>
      <vt:lpstr>まとめ</vt:lpstr>
      <vt:lpstr>今後</vt:lpstr>
      <vt:lpstr>今後</vt:lpstr>
      <vt:lpstr>スライド 28</vt:lpstr>
    </vt:vector>
  </TitlesOfParts>
  <Company>Ichikawa-group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南極40cm赤外線望遠鏡の改良と定量的性能評価</dc:title>
  <dc:creator>Hirofumi Okita</dc:creator>
  <cp:lastModifiedBy>Hirofumi Okita</cp:lastModifiedBy>
  <cp:revision>277</cp:revision>
  <dcterms:created xsi:type="dcterms:W3CDTF">2009-11-03T08:42:02Z</dcterms:created>
  <dcterms:modified xsi:type="dcterms:W3CDTF">2009-11-09T05:10:35Z</dcterms:modified>
</cp:coreProperties>
</file>