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2" r:id="rId10"/>
    <p:sldId id="275" r:id="rId11"/>
    <p:sldId id="276" r:id="rId12"/>
    <p:sldId id="258" r:id="rId13"/>
    <p:sldId id="261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9" autoAdjust="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E5997-13CF-4E00-BBE6-9A75952E22EF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C23C-F70B-4C37-98ED-A1FFA72B6E4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smtClean="0"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FF2F-141A-4F83-99E5-BFC5FA8D8BEB}" type="datetimeFigureOut">
              <a:rPr kumimoji="1" lang="ja-JP" altLang="en-US" smtClean="0"/>
              <a:t>2010/8/3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028A-82F5-4978-BE53-8614745FFF7C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3" Type="http://schemas.openxmlformats.org/officeDocument/2006/relationships/hyperlink" Target="http://ja.wikipedia.org/wiki/%E3%83%95%E3%82%A1%E3%82%A4%E3%83%AB:Flag_of_Italy.svg" TargetMode="External"/><Relationship Id="rId7" Type="http://schemas.openxmlformats.org/officeDocument/2006/relationships/hyperlink" Target="http://ja.wikipedia.org/wiki/%E3%83%95%E3%82%A1%E3%82%A4%E3%83%AB:Flag_of_the_People's_Republic_of_China.svg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://ja.wikipedia.org/wiki/%E3%83%95%E3%82%A1%E3%82%A4%E3%83%AB:Flag_of_France.svg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84971" y="2125305"/>
            <a:ext cx="67714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南極から宇宙を見る</a:t>
            </a:r>
            <a:endParaRPr lang="ja-JP" altLang="en-U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5447" y="3546882"/>
            <a:ext cx="83710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東北大学大学院理学研究科</a:t>
            </a:r>
            <a:r>
              <a:rPr lang="ja-JP" alt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天</a:t>
            </a:r>
            <a:r>
              <a:rPr lang="ja-JP" alt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文学</a:t>
            </a:r>
            <a:r>
              <a:rPr lang="ja-JP" alt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専攻</a:t>
            </a:r>
            <a:endParaRPr lang="en-US" altLang="ja-JP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ja-JP" alt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市川隆研究室</a:t>
            </a:r>
            <a:r>
              <a:rPr lang="ja-JP" alt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　</a:t>
            </a:r>
            <a:r>
              <a:rPr lang="ja-JP" alt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南極</a:t>
            </a:r>
            <a:r>
              <a:rPr lang="en-US" altLang="ja-JP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2m</a:t>
            </a:r>
            <a:r>
              <a:rPr lang="ja-JP" alt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望遠鏡プロジェクト</a:t>
            </a:r>
            <a:endParaRPr lang="en-US" altLang="ja-JP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ja-JP" altLang="en-US" sz="4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沖田</a:t>
            </a:r>
            <a:r>
              <a:rPr lang="ja-JP" alt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博文</a:t>
            </a:r>
            <a:endParaRPr lang="ja-JP" altLang="en-US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96136" y="118373"/>
            <a:ext cx="325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2010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8</a:t>
            </a:r>
            <a:r>
              <a:rPr lang="ja-JP" altLang="en-US" dirty="0" smtClean="0"/>
              <a:t>月</a:t>
            </a:r>
            <a:r>
              <a:rPr lang="en-US" altLang="ja-JP" dirty="0" smtClean="0"/>
              <a:t>4</a:t>
            </a:r>
            <a:r>
              <a:rPr lang="ja-JP" altLang="en-US" dirty="0" smtClean="0"/>
              <a:t>日</a:t>
            </a:r>
            <a:r>
              <a:rPr lang="en-US" altLang="ja-JP" dirty="0" smtClean="0"/>
              <a:t>(</a:t>
            </a:r>
            <a:r>
              <a:rPr lang="ja-JP" altLang="en-US" dirty="0"/>
              <a:t>水</a:t>
            </a:r>
            <a:r>
              <a:rPr lang="en-US" altLang="ja-JP" dirty="0" smtClean="0"/>
              <a:t>)</a:t>
            </a:r>
            <a:r>
              <a:rPr lang="ja-JP" altLang="en-US" dirty="0" smtClean="0"/>
              <a:t>柚木進学ゼミ</a:t>
            </a:r>
            <a:endParaRPr lang="en-US" altLang="ja-JP" dirty="0" smtClean="0"/>
          </a:p>
          <a:p>
            <a:pPr algn="r"/>
            <a:r>
              <a:rPr kumimoji="1" lang="ja-JP" altLang="en-US" dirty="0" smtClean="0"/>
              <a:t>サマーキャンプ＠さじ天文台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143000"/>
            <a:ext cx="7772400" cy="5562600"/>
            <a:chOff x="0" y="664"/>
            <a:chExt cx="5760" cy="2594"/>
          </a:xfrm>
        </p:grpSpPr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64"/>
              <a:ext cx="5760" cy="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1862" name="Text Box 6"/>
            <p:cNvSpPr txBox="1">
              <a:spLocks noChangeArrowheads="1"/>
            </p:cNvSpPr>
            <p:nvPr/>
          </p:nvSpPr>
          <p:spPr bwMode="auto">
            <a:xfrm>
              <a:off x="2345" y="1408"/>
              <a:ext cx="92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latin typeface="Times" pitchFamily="1" charset="0"/>
                  <a:ea typeface="Osaka" pitchFamily="1" charset="-128"/>
                </a:rPr>
                <a:t>ドームふじ基地</a:t>
              </a:r>
            </a:p>
          </p:txBody>
        </p:sp>
        <p:sp>
          <p:nvSpPr>
            <p:cNvPr id="121863" name="Text Box 7"/>
            <p:cNvSpPr txBox="1">
              <a:spLocks noChangeArrowheads="1"/>
            </p:cNvSpPr>
            <p:nvPr/>
          </p:nvSpPr>
          <p:spPr bwMode="auto">
            <a:xfrm>
              <a:off x="1816" y="2102"/>
              <a:ext cx="70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latin typeface="Times" pitchFamily="1" charset="0"/>
                  <a:ea typeface="Osaka" pitchFamily="1" charset="-128"/>
                </a:rPr>
                <a:t>みずほ基地</a:t>
              </a:r>
            </a:p>
          </p:txBody>
        </p:sp>
        <p:sp>
          <p:nvSpPr>
            <p:cNvPr id="121864" name="Text Box 8"/>
            <p:cNvSpPr txBox="1">
              <a:spLocks noChangeArrowheads="1"/>
            </p:cNvSpPr>
            <p:nvPr/>
          </p:nvSpPr>
          <p:spPr bwMode="auto">
            <a:xfrm>
              <a:off x="2416" y="2641"/>
              <a:ext cx="58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latin typeface="Times" pitchFamily="1" charset="0"/>
                  <a:ea typeface="Osaka" pitchFamily="1" charset="-128"/>
                </a:rPr>
                <a:t>昭和基地</a:t>
              </a:r>
            </a:p>
          </p:txBody>
        </p:sp>
        <p:sp>
          <p:nvSpPr>
            <p:cNvPr id="121865" name="Freeform 9"/>
            <p:cNvSpPr>
              <a:spLocks/>
            </p:cNvSpPr>
            <p:nvPr/>
          </p:nvSpPr>
          <p:spPr bwMode="auto">
            <a:xfrm>
              <a:off x="2397" y="1588"/>
              <a:ext cx="339" cy="1040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87" y="224"/>
                </a:cxn>
                <a:cxn ang="0">
                  <a:pos x="11" y="376"/>
                </a:cxn>
                <a:cxn ang="0">
                  <a:pos x="23" y="588"/>
                </a:cxn>
                <a:cxn ang="0">
                  <a:pos x="151" y="944"/>
                </a:cxn>
                <a:cxn ang="0">
                  <a:pos x="227" y="1040"/>
                </a:cxn>
              </a:cxnLst>
              <a:rect l="0" t="0" r="r" b="b"/>
              <a:pathLst>
                <a:path w="339" h="1040">
                  <a:moveTo>
                    <a:pt x="339" y="0"/>
                  </a:moveTo>
                  <a:cubicBezTo>
                    <a:pt x="240" y="80"/>
                    <a:pt x="142" y="161"/>
                    <a:pt x="87" y="224"/>
                  </a:cubicBezTo>
                  <a:cubicBezTo>
                    <a:pt x="32" y="287"/>
                    <a:pt x="22" y="315"/>
                    <a:pt x="11" y="376"/>
                  </a:cubicBezTo>
                  <a:cubicBezTo>
                    <a:pt x="0" y="437"/>
                    <a:pt x="0" y="493"/>
                    <a:pt x="23" y="588"/>
                  </a:cubicBezTo>
                  <a:cubicBezTo>
                    <a:pt x="46" y="683"/>
                    <a:pt x="117" y="869"/>
                    <a:pt x="151" y="944"/>
                  </a:cubicBezTo>
                  <a:cubicBezTo>
                    <a:pt x="185" y="1019"/>
                    <a:pt x="206" y="1029"/>
                    <a:pt x="227" y="104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1866" name="Oval 10"/>
            <p:cNvSpPr>
              <a:spLocks noChangeArrowheads="1"/>
            </p:cNvSpPr>
            <p:nvPr/>
          </p:nvSpPr>
          <p:spPr bwMode="auto">
            <a:xfrm>
              <a:off x="2588" y="2604"/>
              <a:ext cx="68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1867" name="Oval 11"/>
            <p:cNvSpPr>
              <a:spLocks noChangeArrowheads="1"/>
            </p:cNvSpPr>
            <p:nvPr/>
          </p:nvSpPr>
          <p:spPr bwMode="auto">
            <a:xfrm>
              <a:off x="2388" y="2156"/>
              <a:ext cx="68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1868" name="Oval 12"/>
            <p:cNvSpPr>
              <a:spLocks noChangeArrowheads="1"/>
            </p:cNvSpPr>
            <p:nvPr/>
          </p:nvSpPr>
          <p:spPr bwMode="auto">
            <a:xfrm>
              <a:off x="2704" y="1568"/>
              <a:ext cx="68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21869" name="タイトル 1"/>
          <p:cNvSpPr>
            <a:spLocks/>
          </p:cNvSpPr>
          <p:nvPr/>
        </p:nvSpPr>
        <p:spPr bwMode="auto">
          <a:xfrm>
            <a:off x="381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4400">
                <a:solidFill>
                  <a:schemeClr val="tx2"/>
                </a:solidFill>
                <a:latin typeface="Arial" charset="0"/>
                <a:ea typeface="Osaka" pitchFamily="1" charset="-128"/>
              </a:rPr>
              <a:t>南極大陸</a:t>
            </a:r>
            <a:endParaRPr lang="en-US" altLang="ja-JP" sz="4400">
              <a:solidFill>
                <a:schemeClr val="tx2"/>
              </a:solidFill>
              <a:latin typeface="Arial" charset="0"/>
              <a:ea typeface="Osaka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タイトル 1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ja-JP" altLang="en-US" smtClean="0">
                <a:latin typeface="Arial" charset="0"/>
                <a:ea typeface="Osaka" pitchFamily="1" charset="-128"/>
              </a:rPr>
              <a:t>ドームへは３週間</a:t>
            </a:r>
            <a:endParaRPr lang="en-US" altLang="ja-JP" smtClean="0">
              <a:latin typeface="Arial" charset="0"/>
              <a:ea typeface="Osaka" pitchFamily="1" charset="-128"/>
            </a:endParaRPr>
          </a:p>
        </p:txBody>
      </p:sp>
      <p:pic>
        <p:nvPicPr>
          <p:cNvPr id="83971" name="図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295400"/>
            <a:ext cx="5724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図 10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-20833" r="-20833"/>
          <a:stretch>
            <a:fillRect/>
          </a:stretch>
        </p:blipFill>
        <p:spPr>
          <a:xfrm>
            <a:off x="-635000" y="1371600"/>
            <a:ext cx="4749800" cy="2514600"/>
          </a:xfrm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257800" y="1371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/>
              <a:t>中継</a:t>
            </a:r>
            <a:r>
              <a:rPr lang="ja-JP" altLang="en-US"/>
              <a:t>拠点</a:t>
            </a:r>
            <a:endParaRPr lang="en-US" altLang="ja-JP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219200" y="48006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/>
              <a:t>雪上車３台とそり</a:t>
            </a:r>
            <a:endParaRPr lang="en-US" altLang="ja-JP" sz="2000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/>
              <a:t>毎日景色は真っ白だけ</a:t>
            </a:r>
            <a:endParaRPr lang="en-US" altLang="ja-JP" sz="2000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5791200" y="41910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/>
              <a:t>みずほ基地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ぼたん雪のような星空</a:t>
            </a:r>
            <a:endParaRPr kumimoji="1" lang="en-US" altLang="ja-JP" dirty="0" smtClean="0"/>
          </a:p>
          <a:p>
            <a:r>
              <a:rPr lang="ja-JP" altLang="en-US" dirty="0" smtClean="0"/>
              <a:t>百武彗星</a:t>
            </a:r>
            <a:r>
              <a:rPr lang="en-US" altLang="ja-JP" dirty="0" smtClean="0"/>
              <a:t>/</a:t>
            </a:r>
            <a:r>
              <a:rPr lang="ja-JP" altLang="en-US" dirty="0" smtClean="0"/>
              <a:t>ヘールボップ彗星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1027" name="Picture 3" descr="C:\Documents and Settings\Okita\デスクトップ\2010_08柚木キャンプ\C199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232248" cy="2994932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5364088" y="6237312"/>
            <a:ext cx="740654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i="1" dirty="0" smtClean="0"/>
              <a:t>©</a:t>
            </a:r>
            <a:r>
              <a:rPr lang="ja-JP" altLang="en-US" sz="800" i="1" dirty="0" smtClean="0"/>
              <a:t>稜剱岳</a:t>
            </a:r>
            <a:endParaRPr lang="ja-JP" altLang="en-US" sz="8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051720" y="5733256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30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©</a:t>
            </a:r>
            <a:r>
              <a:rPr kumimoji="1" 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ブログ名 閑話休題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29" name="Picture 5" descr="C:\Documents and Settings\Okita\デスクトップ\2010_08柚木キャンプ\125381163630216215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2350392" cy="3183379"/>
          </a:xfrm>
          <a:prstGeom prst="rect">
            <a:avLst/>
          </a:prstGeom>
          <a:noFill/>
        </p:spPr>
      </p:pic>
      <p:pic>
        <p:nvPicPr>
          <p:cNvPr id="1030" name="Picture 6" descr="C:\Documents and Settings\Okita\デスクトップ\2010_08柚木キャンプ\c1995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3673" y="2276872"/>
            <a:ext cx="2804930" cy="2227015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8172400" y="4509120"/>
            <a:ext cx="6607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/>
              <a:t>©</a:t>
            </a:r>
            <a:r>
              <a:rPr lang="en-US" altLang="ja-JP" sz="800" dirty="0" err="1" smtClean="0"/>
              <a:t>AstroArts</a:t>
            </a:r>
            <a:endParaRPr kumimoji="1" lang="ja-JP" altLang="en-US" sz="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05664" y="6300028"/>
            <a:ext cx="111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百武彗星</a:t>
            </a:r>
            <a:endParaRPr kumimoji="1" lang="en-US" altLang="ja-JP" b="1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16216" y="4653136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ヘール・ボップ彗星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9592" y="6021288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大佐山で見た星空</a:t>
            </a:r>
            <a:endParaRPr kumimoji="1" lang="en-US" altLang="ja-JP" b="1" dirty="0" smtClean="0"/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kumimoji="1" lang="ja-JP" altLang="en-US" dirty="0" smtClean="0"/>
              <a:t>きっかけ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ライフパーク倉敷</a:t>
            </a:r>
            <a:endParaRPr kumimoji="1" lang="en-US" altLang="ja-JP" dirty="0" smtClean="0"/>
          </a:p>
          <a:p>
            <a:r>
              <a:rPr lang="ja-JP" altLang="en-US" dirty="0"/>
              <a:t>美星</a:t>
            </a:r>
            <a:r>
              <a:rPr lang="ja-JP" altLang="en-US" dirty="0" smtClean="0"/>
              <a:t>天文</a:t>
            </a:r>
            <a:r>
              <a:rPr lang="ja-JP" altLang="en-US" dirty="0"/>
              <a:t>台</a:t>
            </a:r>
            <a:endParaRPr kumimoji="1" lang="en-US" altLang="ja-JP" dirty="0" smtClean="0"/>
          </a:p>
          <a:p>
            <a:r>
              <a:rPr lang="ja-JP" altLang="en-US" dirty="0" smtClean="0"/>
              <a:t>倉敷天文台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→ 金光</a:t>
            </a:r>
            <a:r>
              <a:rPr kumimoji="1" lang="ja-JP" altLang="en-US" dirty="0" smtClean="0"/>
              <a:t>学園天文部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956376" y="4221088"/>
            <a:ext cx="792088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©</a:t>
            </a:r>
            <a:r>
              <a:rPr lang="ja-JP" altLang="en-US" sz="800" dirty="0" smtClean="0"/>
              <a:t>美星天文台</a:t>
            </a:r>
            <a:endParaRPr lang="ja-JP" altLang="en-US" sz="800" dirty="0"/>
          </a:p>
        </p:txBody>
      </p:sp>
      <p:sp>
        <p:nvSpPr>
          <p:cNvPr id="8" name="正方形/長方形 7"/>
          <p:cNvSpPr/>
          <p:nvPr/>
        </p:nvSpPr>
        <p:spPr>
          <a:xfrm>
            <a:off x="2051720" y="6021288"/>
            <a:ext cx="740654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i="1" dirty="0" smtClean="0"/>
              <a:t>©Wikipedia</a:t>
            </a:r>
            <a:endParaRPr lang="ja-JP" altLang="en-US" sz="8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427984" y="1979548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30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©</a:t>
            </a:r>
            <a:r>
              <a:rPr kumimoji="1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ライフパーク</a:t>
            </a: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3608" y="6165304"/>
            <a:ext cx="147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倉敷天文台</a:t>
            </a:r>
            <a:endParaRPr kumimoji="1" lang="en-US" altLang="ja-JP" b="1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00646" y="6093296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金光学園天文部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4048" y="220486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ライフパーク</a:t>
            </a:r>
            <a:endParaRPr kumimoji="1" lang="en-US" altLang="ja-JP" b="1" dirty="0" smtClean="0"/>
          </a:p>
        </p:txBody>
      </p:sp>
      <p:pic>
        <p:nvPicPr>
          <p:cNvPr id="18434" name="Picture 2" descr="C:\Documents and Settings\Okita\デスクトップ\2010_08柚木キャンプ\Kura-Obse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09120"/>
            <a:ext cx="1672771" cy="1547614"/>
          </a:xfrm>
          <a:prstGeom prst="rect">
            <a:avLst/>
          </a:prstGeom>
          <a:noFill/>
        </p:spPr>
      </p:pic>
      <p:pic>
        <p:nvPicPr>
          <p:cNvPr id="18435" name="Picture 3" descr="C:\Documents and Settings\Okita\デスクトップ\2010_08柚木キャンプ\photo_biseitenm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564904"/>
            <a:ext cx="2448272" cy="1669276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6769960" y="4365104"/>
            <a:ext cx="147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美星天文台</a:t>
            </a:r>
            <a:endParaRPr kumimoji="1" lang="en-US" altLang="ja-JP" b="1" dirty="0" smtClean="0"/>
          </a:p>
        </p:txBody>
      </p:sp>
      <p:pic>
        <p:nvPicPr>
          <p:cNvPr id="18436" name="Picture 4" descr="C:\Documents and Settings\Okita\デスクトップ\2010_08柚木キャンプ\lifepar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2400267" cy="1800200"/>
          </a:xfrm>
          <a:prstGeom prst="rect">
            <a:avLst/>
          </a:prstGeom>
          <a:noFill/>
        </p:spPr>
      </p:pic>
      <p:pic>
        <p:nvPicPr>
          <p:cNvPr id="18437" name="Picture 5" descr="C:\Documents and Settings\Okita\デスクトップ\2010_08柚木キャンプ\how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897111"/>
            <a:ext cx="1451769" cy="1451769"/>
          </a:xfrm>
          <a:prstGeom prst="rect">
            <a:avLst/>
          </a:prstGeom>
          <a:noFill/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236296" y="2175247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30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©</a:t>
            </a:r>
            <a:r>
              <a:rPr kumimoji="1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天体写真の世界</a:t>
            </a: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8438" name="Picture 6" descr="C:\Documents and Settings\Okita\デスクトップ\2010_08柚木キャンプ\kt4_ca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12976"/>
            <a:ext cx="1567591" cy="1175693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396999" y="4365684"/>
            <a:ext cx="11192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©</a:t>
            </a:r>
            <a:r>
              <a:rPr kumimoji="1" lang="ja-JP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オルビィス株式会社</a:t>
            </a:r>
          </a:p>
        </p:txBody>
      </p:sp>
      <p:pic>
        <p:nvPicPr>
          <p:cNvPr id="18440" name="Picture 8" descr="C:\Documents and Settings\Okita\デスクトップ\2010_08柚木キャンプ\top2010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0567" y="4797152"/>
            <a:ext cx="2291981" cy="1611780"/>
          </a:xfrm>
          <a:prstGeom prst="rect">
            <a:avLst/>
          </a:prstGeom>
          <a:noFill/>
        </p:spPr>
      </p:pic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ja-JP" altLang="en-US" dirty="0" smtClean="0"/>
              <a:t>思い立ったら・・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172400" y="2771636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30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©</a:t>
            </a:r>
            <a:r>
              <a:rPr kumimoji="1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天文ガイド</a:t>
            </a: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00192" y="3059668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天文ガイド</a:t>
            </a:r>
            <a:r>
              <a:rPr kumimoji="1" lang="en-US" altLang="ja-JP" b="1" dirty="0" smtClean="0"/>
              <a:t>2004</a:t>
            </a:r>
            <a:r>
              <a:rPr kumimoji="1" lang="ja-JP" altLang="en-US" b="1" dirty="0" smtClean="0"/>
              <a:t>年</a:t>
            </a:r>
            <a:r>
              <a:rPr kumimoji="1" lang="en-US" altLang="ja-JP" b="1" dirty="0" smtClean="0"/>
              <a:t>4</a:t>
            </a:r>
            <a:r>
              <a:rPr kumimoji="1" lang="ja-JP" altLang="en-US" b="1" dirty="0" smtClean="0"/>
              <a:t>月号</a:t>
            </a:r>
            <a:endParaRPr kumimoji="1" lang="en-US" altLang="ja-JP" b="1" dirty="0" smtClean="0"/>
          </a:p>
        </p:txBody>
      </p:sp>
      <p:pic>
        <p:nvPicPr>
          <p:cNvPr id="19458" name="Picture 2" descr="C:\Documents and Settings\Okita\デスクトップ\2010_08柚木キャンプ\File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400366"/>
            <a:ext cx="2592288" cy="2515188"/>
          </a:xfrm>
          <a:prstGeom prst="rect">
            <a:avLst/>
          </a:prstGeom>
          <a:noFill/>
        </p:spPr>
      </p:pic>
      <p:pic>
        <p:nvPicPr>
          <p:cNvPr id="19459" name="Picture 3" descr="C:\Documents and Settings\Okita\デスクトップ\2010_08柚木キャンプ\k_img_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1687840" cy="2204269"/>
          </a:xfrm>
          <a:prstGeom prst="rect">
            <a:avLst/>
          </a:prstGeom>
          <a:noFill/>
        </p:spPr>
      </p:pic>
      <p:pic>
        <p:nvPicPr>
          <p:cNvPr id="19460" name="Picture 4" descr="C:\Documents and Settings\Okita\デスクトップ\2010_08柚木キャンプ\schmidt_b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288" y="3645024"/>
            <a:ext cx="1981200" cy="2041525"/>
          </a:xfrm>
          <a:prstGeom prst="rect">
            <a:avLst/>
          </a:prstGeom>
          <a:noFill/>
        </p:spPr>
      </p:pic>
      <p:pic>
        <p:nvPicPr>
          <p:cNvPr id="19461" name="Picture 5" descr="C:\Documents and Settings\Okita\デスクトップ\2010_08柚木キャンプ\pubif0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1744" y="2007790"/>
            <a:ext cx="1474432" cy="1781250"/>
          </a:xfrm>
          <a:prstGeom prst="rect">
            <a:avLst/>
          </a:prstGeom>
          <a:noFill/>
        </p:spPr>
      </p:pic>
      <p:pic>
        <p:nvPicPr>
          <p:cNvPr id="19462" name="Picture 6" descr="C:\Documents and Settings\Okita\デスクトップ\2010_08柚木キャンプ\shisetsu02_101c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3168" y="4221088"/>
            <a:ext cx="1447800" cy="2171700"/>
          </a:xfrm>
          <a:prstGeom prst="rect">
            <a:avLst/>
          </a:prstGeom>
          <a:noFill/>
        </p:spPr>
      </p:pic>
      <p:pic>
        <p:nvPicPr>
          <p:cNvPr id="19463" name="Picture 7" descr="C:\Documents and Settings\Okita\デスクトップ\2010_08柚木キャンプ\103RE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3048" y="4940300"/>
            <a:ext cx="1374775" cy="19177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天</a:t>
            </a:r>
            <a:r>
              <a:rPr lang="ja-JP" altLang="en-US" dirty="0" smtClean="0"/>
              <a:t>文部</a:t>
            </a:r>
            <a:endParaRPr lang="en-US" altLang="ja-JP" dirty="0" smtClean="0"/>
          </a:p>
          <a:p>
            <a:r>
              <a:rPr kumimoji="1" lang="ja-JP" altLang="en-US" dirty="0"/>
              <a:t>天文</a:t>
            </a:r>
            <a:r>
              <a:rPr kumimoji="1" lang="ja-JP" altLang="en-US" dirty="0" smtClean="0"/>
              <a:t>ガイド</a:t>
            </a:r>
            <a:endParaRPr kumimoji="1" lang="en-US" altLang="ja-JP" dirty="0" smtClean="0"/>
          </a:p>
          <a:p>
            <a:r>
              <a:rPr lang="ja-JP" altLang="en-US" dirty="0"/>
              <a:t>しし</a:t>
            </a:r>
            <a:r>
              <a:rPr kumimoji="1" lang="ja-JP" altLang="en-US" dirty="0" smtClean="0"/>
              <a:t>座流星群</a:t>
            </a:r>
            <a:endParaRPr kumimoji="1" lang="en-US" altLang="ja-JP" b="1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佐治天文台「小惑星探査」</a:t>
            </a:r>
            <a:endParaRPr kumimoji="1" lang="en-US" altLang="ja-JP" dirty="0" smtClean="0"/>
          </a:p>
          <a:p>
            <a:r>
              <a:rPr lang="ja-JP" altLang="en-US" dirty="0"/>
              <a:t>美星天</a:t>
            </a:r>
            <a:r>
              <a:rPr lang="ja-JP" altLang="en-US" dirty="0" smtClean="0"/>
              <a:t>文台「星の学校」</a:t>
            </a:r>
            <a:endParaRPr lang="en-US" altLang="ja-JP" dirty="0" smtClean="0"/>
          </a:p>
          <a:p>
            <a:r>
              <a:rPr lang="ja-JP" altLang="en-US" dirty="0"/>
              <a:t>木曽</a:t>
            </a:r>
            <a:r>
              <a:rPr kumimoji="1" lang="ja-JP" altLang="en-US" dirty="0" smtClean="0"/>
              <a:t>観測所「銀河学校」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ja-JP" altLang="en-US" dirty="0"/>
              <a:t>趣味</a:t>
            </a:r>
            <a:r>
              <a:rPr lang="ja-JP" altLang="en-US" dirty="0" smtClean="0"/>
              <a:t>から学問へ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C:\DATA\Homepage\bessy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861048"/>
            <a:ext cx="2958082" cy="2100238"/>
          </a:xfrm>
          <a:prstGeom prst="rect">
            <a:avLst/>
          </a:prstGeom>
          <a:noFill/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ja-JP" altLang="en-US" dirty="0" smtClean="0"/>
              <a:t>でも、やっぱり星が好き</a:t>
            </a:r>
            <a:endParaRPr kumimoji="1" lang="ja-JP" altLang="en-US" dirty="0"/>
          </a:p>
        </p:txBody>
      </p:sp>
      <p:pic>
        <p:nvPicPr>
          <p:cNvPr id="20484" name="Picture 4" descr="http://www.geocities.jp/okita_tenmon/40cmdob/40cmdob_top.jpg"/>
          <p:cNvPicPr>
            <a:picLocks noChangeAspect="1" noChangeArrowheads="1"/>
          </p:cNvPicPr>
          <p:nvPr/>
        </p:nvPicPr>
        <p:blipFill>
          <a:blip r:embed="rId3" cstate="print"/>
          <a:srcRect l="18239"/>
          <a:stretch>
            <a:fillRect/>
          </a:stretch>
        </p:blipFill>
        <p:spPr bwMode="auto">
          <a:xfrm>
            <a:off x="3923928" y="1268760"/>
            <a:ext cx="2582292" cy="2099971"/>
          </a:xfrm>
          <a:prstGeom prst="rect">
            <a:avLst/>
          </a:prstGeom>
          <a:noFill/>
        </p:spPr>
      </p:pic>
      <p:pic>
        <p:nvPicPr>
          <p:cNvPr id="20486" name="Picture 6" descr="http://www.geocities.jp/okita_tenmon/astropicture/ic434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300192" y="2708920"/>
            <a:ext cx="2395129" cy="3602757"/>
          </a:xfrm>
          <a:prstGeom prst="rect">
            <a:avLst/>
          </a:prstGeom>
          <a:noFill/>
        </p:spPr>
      </p:pic>
      <p:pic>
        <p:nvPicPr>
          <p:cNvPr id="20488" name="Picture 8" descr="M31,M32のスケッチ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6732240" y="764704"/>
            <a:ext cx="1728192" cy="1728193"/>
          </a:xfrm>
          <a:prstGeom prst="rect">
            <a:avLst/>
          </a:prstGeom>
          <a:noFill/>
        </p:spPr>
      </p:pic>
      <p:pic>
        <p:nvPicPr>
          <p:cNvPr id="20491" name="Picture 11" descr="C:\DATA\Homepage\img19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085184"/>
            <a:ext cx="2017417" cy="1609899"/>
          </a:xfrm>
          <a:prstGeom prst="rect">
            <a:avLst/>
          </a:prstGeom>
          <a:noFill/>
        </p:spPr>
      </p:pic>
      <p:pic>
        <p:nvPicPr>
          <p:cNvPr id="20492" name="Picture 12" descr="C:\Documents and Settings\Okita\デスクトップ\2010_08柚木キャンプ\12685709971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268760"/>
            <a:ext cx="2574784" cy="1715319"/>
          </a:xfrm>
          <a:prstGeom prst="rect">
            <a:avLst/>
          </a:prstGeom>
          <a:noFill/>
        </p:spPr>
      </p:pic>
      <p:pic>
        <p:nvPicPr>
          <p:cNvPr id="20482" name="Picture 2" descr="C:\DATA\Picture\2009_07群馬観光\IMG_1606.JPG"/>
          <p:cNvPicPr>
            <a:picLocks noChangeAspect="1" noChangeArrowheads="1"/>
          </p:cNvPicPr>
          <p:nvPr/>
        </p:nvPicPr>
        <p:blipFill>
          <a:blip r:embed="rId8" cstate="print"/>
          <a:srcRect l="10717" t="31437" r="7836"/>
          <a:stretch>
            <a:fillRect/>
          </a:stretch>
        </p:blipFill>
        <p:spPr bwMode="auto">
          <a:xfrm>
            <a:off x="827584" y="3068960"/>
            <a:ext cx="3240360" cy="2045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/>
              <a:t>星を「好き」になって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年・・・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・興味から趣味へ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・趣味から学問へ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sz="1600" dirty="0" smtClean="0"/>
              <a:t>　</a:t>
            </a:r>
            <a:endParaRPr lang="en-US" altLang="ja-JP" sz="1600" dirty="0"/>
          </a:p>
          <a:p>
            <a:pPr>
              <a:buNone/>
            </a:pPr>
            <a:r>
              <a:rPr lang="ja-JP" altLang="en-US" dirty="0" smtClean="0"/>
              <a:t>「好き」を続けて、貫いた「今」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・多くの挫折、悩み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・でも、あと少しで何かが見えてきそう</a:t>
            </a:r>
            <a:endParaRPr kumimoji="1" lang="en-US" altLang="ja-JP" dirty="0" smtClean="0"/>
          </a:p>
        </p:txBody>
      </p:sp>
      <p:pic>
        <p:nvPicPr>
          <p:cNvPr id="7" name="Picture 2" descr="C:\Documents and Settings\Okita\デスクトップ\2010_08柚木キャンプ\20040519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4664"/>
            <a:ext cx="2775670" cy="2775670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6516216" y="3141548"/>
            <a:ext cx="2520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©</a:t>
            </a:r>
            <a:r>
              <a:rPr lang="ja-JP" altLang="en-US" sz="800" dirty="0" smtClean="0"/>
              <a:t>濠太剌利星景</a:t>
            </a:r>
            <a:r>
              <a:rPr lang="en-US" altLang="ja-JP" sz="800" dirty="0"/>
              <a:t>: </a:t>
            </a:r>
            <a:r>
              <a:rPr lang="ja-JP" altLang="en-US" sz="800" dirty="0"/>
              <a:t>星景写真家・武井伸吾の徒然ブログ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3356992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オーストラリアの星空</a:t>
            </a:r>
            <a:endParaRPr kumimoji="1" lang="en-US" altLang="ja-JP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52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一生懸命「今日」を過ごそう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「夢」を見つけよう</a:t>
            </a:r>
            <a:endParaRPr kumimoji="1"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7"/>
          <p:cNvSpPr>
            <a:spLocks noChangeArrowheads="1"/>
          </p:cNvSpPr>
          <p:nvPr/>
        </p:nvSpPr>
        <p:spPr bwMode="auto">
          <a:xfrm>
            <a:off x="7929586" y="6500834"/>
            <a:ext cx="64294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Cox (1999)</a:t>
            </a:r>
            <a:endParaRPr lang="en-US" altLang="ja-JP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5500694" y="5429264"/>
            <a:ext cx="33575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en-US" altLang="ja-JP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http://www.kusastro.kyoto-u.ac.jp/~iwamuro/LECTURE/OBS/atmos.html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研究背景</a:t>
            </a:r>
            <a:endParaRPr lang="en-US" altLang="ja-JP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785786" y="1428736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・銀河はどうやって誕生したのか？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defTabSz="4176713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・第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２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の地球は存在するのか？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643042" y="2143116"/>
            <a:ext cx="27860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赤外線観測の重要性</a:t>
            </a:r>
            <a:endParaRPr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pic>
        <p:nvPicPr>
          <p:cNvPr id="75780" name="Picture 4" descr="http://pds.exblog.jp/pds/1/200805/22/14/d0063814_901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923" y="857233"/>
            <a:ext cx="1835494" cy="146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正方形/長方形 26"/>
          <p:cNvSpPr/>
          <p:nvPr/>
        </p:nvSpPr>
        <p:spPr>
          <a:xfrm>
            <a:off x="5570132" y="2317753"/>
            <a:ext cx="1322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Abell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426</a:t>
            </a:r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©2008 CFHT</a:t>
            </a:r>
            <a:endParaRPr lang="ja-JP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82" name="Picture 6" descr="http://upload.wikimedia.org/wikipedia/commons/1/12/Primera_foto_planeta_extrasolar_E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857232"/>
            <a:ext cx="1462055" cy="146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正方形/長方形 28"/>
          <p:cNvSpPr/>
          <p:nvPr/>
        </p:nvSpPr>
        <p:spPr>
          <a:xfrm>
            <a:off x="7292078" y="2317753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2M1207</a:t>
            </a:r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©2004 ESO</a:t>
            </a:r>
            <a:endParaRPr lang="ja-JP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1241399" y="2267277"/>
            <a:ext cx="255591" cy="18256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928794" y="2714620"/>
            <a:ext cx="52149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しかし・・・　赤外線天体観測は</a:t>
            </a: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極めて困難</a:t>
            </a:r>
            <a:endParaRPr lang="en-US" altLang="ja-JP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993726" y="3571876"/>
            <a:ext cx="35782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(1)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大気の輝線放射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(OH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夜光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)</a:t>
            </a:r>
          </a:p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(2)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大気の熱放射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(3)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望遠鏡の熱放射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(4)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大気中の水蒸気による吸収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71472" y="5497313"/>
            <a:ext cx="4424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76713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・背景ノイズは可視光の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1,000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～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1,000,000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倍</a:t>
            </a:r>
            <a:endParaRPr lang="en-US" altLang="ja-JP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・観測可能な波長に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大きな制限</a:t>
            </a:r>
            <a:endParaRPr lang="en-US" altLang="ja-JP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6" name="右矢印 35"/>
          <p:cNvSpPr/>
          <p:nvPr/>
        </p:nvSpPr>
        <p:spPr>
          <a:xfrm rot="5400000">
            <a:off x="2357422" y="4783146"/>
            <a:ext cx="328617" cy="620721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5" descr="background"/>
          <p:cNvPicPr>
            <a:picLocks noChangeAspect="1" noChangeArrowheads="1"/>
          </p:cNvPicPr>
          <p:nvPr/>
        </p:nvPicPr>
        <p:blipFill>
          <a:blip r:embed="rId4" cstate="print"/>
          <a:srcRect b="25385"/>
          <a:stretch>
            <a:fillRect/>
          </a:stretch>
        </p:blipFill>
        <p:spPr bwMode="auto">
          <a:xfrm>
            <a:off x="5286380" y="3357562"/>
            <a:ext cx="324000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M2\Master\motohara-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406315" y="4452205"/>
            <a:ext cx="100013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5500694" y="5500702"/>
            <a:ext cx="300039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研究背景</a:t>
            </a:r>
            <a:endParaRPr lang="en-US" altLang="ja-JP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142976" y="2643182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赤外線天文学にとって地球上で最高条件の観測地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142976" y="3416858"/>
            <a:ext cx="7072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さらに近年、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地球上で最も安定した大気が存在する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事も分かってきた。</a:t>
            </a:r>
            <a:endParaRPr lang="en-US" altLang="ja-JP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42910" y="1357298"/>
            <a:ext cx="421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そこで、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南極大陸内陸高原 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に着目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21571" y="1818963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・極低温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（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冬期　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-80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℃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）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・極乾燥（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PWV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0.2mm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）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pic>
        <p:nvPicPr>
          <p:cNvPr id="1026" name="Picture 2" descr="F:\D1\2010_04国際高等\面接試問\nankyo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437309" cy="2351844"/>
          </a:xfrm>
          <a:prstGeom prst="rect">
            <a:avLst/>
          </a:prstGeom>
          <a:noFill/>
        </p:spPr>
      </p:pic>
      <p:sp>
        <p:nvSpPr>
          <p:cNvPr id="17" name="右矢印 16"/>
          <p:cNvSpPr/>
          <p:nvPr/>
        </p:nvSpPr>
        <p:spPr>
          <a:xfrm>
            <a:off x="714348" y="2875065"/>
            <a:ext cx="255591" cy="18256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143240" y="4300373"/>
            <a:ext cx="521497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世界最高性能の「すばる望遠鏡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口径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8m)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」と同等の性能が南極に設置した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口径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の望遠鏡で実現可能。さらに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極夜を利用した南極オリジナルの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2,000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時間の連続観測も可能。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738608" y="3929066"/>
            <a:ext cx="2904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76713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これらを踏まえて計算すると・・・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pic>
        <p:nvPicPr>
          <p:cNvPr id="22" name="Picture 6" descr="http://subarutelescope.org/photo/telescop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196722"/>
            <a:ext cx="1571636" cy="224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正方形/長方形 22"/>
          <p:cNvSpPr/>
          <p:nvPr/>
        </p:nvSpPr>
        <p:spPr>
          <a:xfrm>
            <a:off x="1019868" y="6438149"/>
            <a:ext cx="1701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すばる望遠鏡</a:t>
            </a:r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©</a:t>
            </a:r>
            <a:r>
              <a:rPr lang="ja-JP" alt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国立天文台</a:t>
            </a:r>
            <a:endParaRPr lang="ja-JP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8" descr="http://www.yaotomi.co.jp/blog/used/1004-001.jpg"/>
          <p:cNvPicPr>
            <a:picLocks noChangeAspect="1" noChangeArrowheads="1"/>
          </p:cNvPicPr>
          <p:nvPr/>
        </p:nvPicPr>
        <p:blipFill>
          <a:blip r:embed="rId4" cstate="print"/>
          <a:srcRect l="7338" r="7476"/>
          <a:stretch>
            <a:fillRect/>
          </a:stretch>
        </p:blipFill>
        <p:spPr bwMode="auto">
          <a:xfrm>
            <a:off x="3268670" y="5572141"/>
            <a:ext cx="1051941" cy="82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正方形/長方形 25"/>
          <p:cNvSpPr/>
          <p:nvPr/>
        </p:nvSpPr>
        <p:spPr>
          <a:xfrm>
            <a:off x="3049592" y="6416741"/>
            <a:ext cx="1802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なゆた</a:t>
            </a:r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</a:t>
            </a:r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©</a:t>
            </a:r>
            <a:r>
              <a:rPr lang="ja-JP" alt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西播磨天文台</a:t>
            </a:r>
            <a:endParaRPr lang="ja-JP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571736" y="573992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＝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607852" y="5643578"/>
            <a:ext cx="2786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南極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赤外線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望遠鏡計画</a:t>
            </a:r>
            <a:endParaRPr lang="en-US" altLang="ja-JP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297815" y="5929330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76713"/>
            <a:r>
              <a:rPr lang="en-US" altLang="ja-JP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AIR-T Project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629531" y="2214554"/>
            <a:ext cx="1228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Yamanouchi+(2003)</a:t>
            </a:r>
            <a:endParaRPr lang="ja-JP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654110" y="3714752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Lawrence+(2004), </a:t>
            </a:r>
            <a:r>
              <a:rPr lang="ja-JP" alt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Agabi</a:t>
            </a:r>
            <a:r>
              <a: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+(2006)</a:t>
            </a:r>
            <a:endParaRPr lang="ja-JP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214678" y="3039903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Burton+(2005)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1\2010_04国際高等\面接試問\n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9582" y="3173446"/>
            <a:ext cx="3262814" cy="2184380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研究目的</a:t>
            </a:r>
            <a:endParaRPr lang="en-US" altLang="ja-JP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428728" y="3862992"/>
            <a:ext cx="2857520" cy="923330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・天文学的な観測条件調査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・南極特有のサイエンス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・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-80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℃駆動技術の確立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93009" y="1702346"/>
            <a:ext cx="3000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日本はドームふじ基地を運営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974309" y="785794"/>
            <a:ext cx="9348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 A</a:t>
            </a: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7903267" y="785794"/>
            <a:ext cx="88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4" descr="イタリアの国旗">
            <a:hlinkClick r:id="rId3" tooltip="イタリアの国旗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4141990"/>
            <a:ext cx="428628" cy="286851"/>
          </a:xfrm>
          <a:prstGeom prst="rect">
            <a:avLst/>
          </a:prstGeom>
          <a:noFill/>
        </p:spPr>
      </p:pic>
      <p:pic>
        <p:nvPicPr>
          <p:cNvPr id="46" name="Picture 6" descr="フランスの国旗">
            <a:hlinkClick r:id="rId5" tooltip="フランスの国旗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142539"/>
            <a:ext cx="426985" cy="285752"/>
          </a:xfrm>
          <a:prstGeom prst="rect">
            <a:avLst/>
          </a:prstGeom>
          <a:noFill/>
        </p:spPr>
      </p:pic>
      <p:sp>
        <p:nvSpPr>
          <p:cNvPr id="47" name="正方形/長方形 46"/>
          <p:cNvSpPr/>
          <p:nvPr/>
        </p:nvSpPr>
        <p:spPr>
          <a:xfrm>
            <a:off x="6929454" y="3345420"/>
            <a:ext cx="925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 C</a:t>
            </a:r>
          </a:p>
        </p:txBody>
      </p:sp>
      <p:pic>
        <p:nvPicPr>
          <p:cNvPr id="50" name="Picture 2" descr="中華人民共和国の国旗">
            <a:hlinkClick r:id="rId7" tooltip="中華人民共和国の国旗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6342" y="827035"/>
            <a:ext cx="428628" cy="286851"/>
          </a:xfrm>
          <a:prstGeom prst="rect">
            <a:avLst/>
          </a:prstGeom>
          <a:noFill/>
        </p:spPr>
      </p:pic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7046011" y="831961"/>
            <a:ext cx="9685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標高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4,093m</a:t>
            </a:r>
            <a:endParaRPr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7000892" y="3820215"/>
            <a:ext cx="9685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標高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3,280m</a:t>
            </a:r>
            <a:endParaRPr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5211982"/>
            <a:ext cx="1420334" cy="1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2366" y="4572008"/>
            <a:ext cx="1101600" cy="173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正方形/長方形 54"/>
          <p:cNvSpPr/>
          <p:nvPr/>
        </p:nvSpPr>
        <p:spPr>
          <a:xfrm>
            <a:off x="7805772" y="6301909"/>
            <a:ext cx="1266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Lawrence+(2009)</a:t>
            </a:r>
            <a:endParaRPr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786446" y="6286520"/>
            <a:ext cx="60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IRAIT </a:t>
            </a:r>
            <a:endParaRPr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289798" y="6286520"/>
            <a:ext cx="595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</a:t>
            </a:r>
            <a:endParaRPr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72800" y="1428736"/>
            <a:ext cx="1512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92904" y="1428736"/>
            <a:ext cx="1512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正方形/長方形 63"/>
          <p:cNvSpPr/>
          <p:nvPr/>
        </p:nvSpPr>
        <p:spPr>
          <a:xfrm>
            <a:off x="5458288" y="2428868"/>
            <a:ext cx="677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CSTAR </a:t>
            </a:r>
            <a:endParaRPr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7101362" y="2428868"/>
            <a:ext cx="684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PLATO </a:t>
            </a:r>
            <a:endParaRPr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278722" y="2450893"/>
            <a:ext cx="971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Yuan+(2008)</a:t>
            </a:r>
            <a:endParaRPr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7958618" y="2459646"/>
            <a:ext cx="971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Yuan+(2008)</a:t>
            </a:r>
            <a:endParaRPr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7886716" y="3774048"/>
            <a:ext cx="88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400127" y="6286520"/>
            <a:ext cx="957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Tosti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+(2006)</a:t>
            </a:r>
            <a:endParaRPr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Oval 17"/>
          <p:cNvSpPr>
            <a:spLocks noChangeArrowheads="1"/>
          </p:cNvSpPr>
          <p:nvPr/>
        </p:nvSpPr>
        <p:spPr bwMode="auto">
          <a:xfrm>
            <a:off x="5981048" y="4007074"/>
            <a:ext cx="216000" cy="2160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71" name="Oval 17"/>
          <p:cNvSpPr>
            <a:spLocks noChangeArrowheads="1"/>
          </p:cNvSpPr>
          <p:nvPr/>
        </p:nvSpPr>
        <p:spPr bwMode="auto">
          <a:xfrm>
            <a:off x="6125048" y="4619074"/>
            <a:ext cx="216000" cy="2160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pic>
        <p:nvPicPr>
          <p:cNvPr id="2051" name="Picture 3" descr="F:\M2\2009_11修論中間発表\austraria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0863" y="4141699"/>
            <a:ext cx="428628" cy="28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3" descr="F:\M2\2009_11修論中間発表\austraria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45945" y="826744"/>
            <a:ext cx="428628" cy="2874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714348" y="1357298"/>
            <a:ext cx="4357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既に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Dome A, Dome C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では調査観測が開始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76" name="Rectangle 8"/>
          <p:cNvSpPr>
            <a:spLocks noChangeArrowheads="1"/>
          </p:cNvSpPr>
          <p:nvPr/>
        </p:nvSpPr>
        <p:spPr bwMode="auto">
          <a:xfrm>
            <a:off x="321439" y="4929198"/>
            <a:ext cx="5000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を行う</a:t>
            </a:r>
            <a:r>
              <a:rPr lang="ja-JP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南極仕様の赤外線望遠鏡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を開発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142844" y="2406843"/>
            <a:ext cx="3857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世界最高条件が示唆されている、</a:t>
            </a:r>
            <a:endParaRPr lang="en-US" altLang="ja-JP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984305" y="3500438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そこで、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1428728" y="5530351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2010-2011 </a:t>
            </a:r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白夜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週間の連続観測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176713"/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2012-2014 </a:t>
            </a:r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リモート通年観測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14282" y="2681583"/>
            <a:ext cx="535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176713"/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ドームふじ基地で赤外線天文学をしたい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これまでの研究</a:t>
            </a:r>
            <a:endParaRPr lang="en-US" altLang="ja-JP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072066" y="2571744"/>
            <a:ext cx="2857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>
              <a:buFont typeface="Wingdings" pitchFamily="2" charset="2"/>
              <a:buChar char="ü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赤外線望遠鏡 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>
              <a:buFont typeface="Wingdings" pitchFamily="2" charset="2"/>
              <a:buChar char="ü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  熱収縮を考慮して設計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>
              <a:buFont typeface="Wingdings" pitchFamily="2" charset="2"/>
              <a:buChar char="ü"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  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軽量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(300kg)</a:t>
            </a:r>
          </a:p>
          <a:p>
            <a:pPr defTabSz="4176713">
              <a:buFont typeface="Wingdings" pitchFamily="2" charset="2"/>
              <a:buChar char="ü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操作性の向上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>
              <a:buFont typeface="Wingdings" pitchFamily="2" charset="2"/>
              <a:buChar char="ü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-80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℃冷却実験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>
              <a:buFont typeface="Wingdings" pitchFamily="2" charset="2"/>
              <a:buChar char="ü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追尾性能評価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>
              <a:buFont typeface="Wingdings" pitchFamily="2" charset="2"/>
              <a:buChar char="ü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導入性能評価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>
              <a:buFont typeface="Wingdings" pitchFamily="2" charset="2"/>
              <a:buChar char="ü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光学精度評価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14348" y="1357298"/>
            <a:ext cx="5214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6713"/>
            <a:r>
              <a:rPr lang="ja-JP" altLang="en-US" sz="20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南極</a:t>
            </a:r>
            <a:r>
              <a:rPr lang="en-US" altLang="ja-JP" sz="20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40cm</a:t>
            </a:r>
            <a:r>
              <a:rPr lang="ja-JP" altLang="en-US" sz="20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赤外線望遠鏡の開発と性能評価</a:t>
            </a:r>
            <a:endParaRPr lang="en-US" altLang="ja-JP" sz="2000" b="1" u="sng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0" name="Picture 3" descr="AirT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1708379" cy="4320000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pic>
        <p:nvPicPr>
          <p:cNvPr id="7" name="Picture 3" descr="D:\M2\2009_11修論中間発表\DSCN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2" y="3524526"/>
            <a:ext cx="1919999" cy="144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Picture 4" descr="C:\Documents and Settings\Hirofumi Okita\デスクトップ\IMG_1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2" y="4953286"/>
            <a:ext cx="1920333" cy="144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Picture 7" descr="C:\Documents and Settings\Hirofumi Okita\デスクトップ\IMG_19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2" y="2071678"/>
            <a:ext cx="1920338" cy="144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2" name="正方形/長方形 11"/>
          <p:cNvSpPr/>
          <p:nvPr/>
        </p:nvSpPr>
        <p:spPr>
          <a:xfrm>
            <a:off x="5643570" y="1257200"/>
            <a:ext cx="334899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研究業績・学会等発表 </a:t>
            </a:r>
            <a:r>
              <a:rPr lang="en-US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[2],[4],[5],[8], </a:t>
            </a:r>
            <a:r>
              <a:rPr lang="ja-JP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及び</a:t>
            </a:r>
            <a:endParaRPr lang="en-US" altLang="ja-JP" sz="11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 Astronomical Telescope and Instrumentation 2010</a:t>
            </a:r>
          </a:p>
          <a:p>
            <a:r>
              <a:rPr lang="ja-JP" alt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口頭発表申し込み受理済み</a:t>
            </a:r>
            <a:r>
              <a:rPr lang="en-US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ja-JP" altLang="en-US" sz="11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右矢印 12"/>
          <p:cNvSpPr/>
          <p:nvPr/>
        </p:nvSpPr>
        <p:spPr>
          <a:xfrm rot="5400000">
            <a:off x="6693691" y="4926022"/>
            <a:ext cx="328617" cy="620721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29190" y="5568751"/>
            <a:ext cx="385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2010-2011 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白夜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週間の観測に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十分な精度・性能を有する望遠鏡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を開発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15273" y="3500438"/>
            <a:ext cx="64633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実験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05238" y="4429132"/>
            <a:ext cx="64633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改造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左カーブ矢印 17"/>
          <p:cNvSpPr/>
          <p:nvPr/>
        </p:nvSpPr>
        <p:spPr>
          <a:xfrm>
            <a:off x="8429653" y="3857628"/>
            <a:ext cx="285752" cy="642942"/>
          </a:xfrm>
          <a:prstGeom prst="curvedLeftArrow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左カーブ矢印 18"/>
          <p:cNvSpPr/>
          <p:nvPr/>
        </p:nvSpPr>
        <p:spPr>
          <a:xfrm rot="10800000">
            <a:off x="7358083" y="3786190"/>
            <a:ext cx="285752" cy="642942"/>
          </a:xfrm>
          <a:prstGeom prst="curvedLeftArrow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29190" y="205953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-80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℃南極仕様の望遠鏡の開発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これまでの研究</a:t>
            </a:r>
            <a:endParaRPr lang="en-US" altLang="ja-JP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4348" y="1285860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6713"/>
            <a:r>
              <a:rPr lang="ja-JP" altLang="en-US" sz="20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シーイング測定装置</a:t>
            </a:r>
            <a:r>
              <a:rPr lang="en-US" altLang="ja-JP" sz="20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DIMM</a:t>
            </a:r>
            <a:r>
              <a:rPr lang="ja-JP" altLang="en-US" sz="20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の開発</a:t>
            </a:r>
            <a:endParaRPr lang="en-US" altLang="ja-JP" sz="2000" b="1" u="sng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32644" y="1424360"/>
            <a:ext cx="22172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研究業績・学会等発表 </a:t>
            </a:r>
            <a:r>
              <a:rPr lang="en-US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[3],[6],[7]</a:t>
            </a:r>
            <a:r>
              <a:rPr lang="ja-JP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ja-JP" alt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14348" y="4000504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6713"/>
            <a:r>
              <a:rPr lang="ja-JP" altLang="en-US" sz="20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南極天文学の観測提案と予備調査</a:t>
            </a:r>
            <a:endParaRPr lang="en-US" altLang="ja-JP" sz="2000" b="1" u="sng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86314" y="4139004"/>
            <a:ext cx="18293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研究業績・学会等発表 </a:t>
            </a:r>
            <a:r>
              <a:rPr lang="en-US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</a:t>
            </a:r>
            <a:r>
              <a:rPr lang="ja-JP" altLang="ja-JP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ja-JP" alt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42976" y="3559734"/>
            <a:ext cx="250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白夜での測定に最適化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pic>
        <p:nvPicPr>
          <p:cNvPr id="19" name="Picture 2" descr="F:\Antarctica\DIMM\Presentation\DSC_8888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5882"/>
          <a:stretch>
            <a:fillRect/>
          </a:stretch>
        </p:blipFill>
        <p:spPr bwMode="auto">
          <a:xfrm>
            <a:off x="7249029" y="500042"/>
            <a:ext cx="137956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テキスト ボックス 19"/>
          <p:cNvSpPr txBox="1"/>
          <p:nvPr/>
        </p:nvSpPr>
        <p:spPr>
          <a:xfrm>
            <a:off x="4071934" y="2883755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加えて、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SNODAR</a:t>
            </a:r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との同時観測で乱流層の高さと上空のシーイングの絶対値が得られる。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28728" y="171448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大気の擾乱によって望遠鏡の空間分解能に制限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000100" y="2071678"/>
            <a:ext cx="5786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DIMM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を用いて大気擾乱の測定を行う（ただし白夜の観測）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pic>
        <p:nvPicPr>
          <p:cNvPr id="24" name="図 11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177591" y="2571744"/>
            <a:ext cx="1537813" cy="127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右矢印 24"/>
          <p:cNvSpPr/>
          <p:nvPr/>
        </p:nvSpPr>
        <p:spPr>
          <a:xfrm rot="5400000">
            <a:off x="2228833" y="3068634"/>
            <a:ext cx="328617" cy="620721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106153" y="3857628"/>
            <a:ext cx="1442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SNODAR@UNSW</a:t>
            </a:r>
            <a:endParaRPr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009624" y="2500306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>
              <a:buFont typeface="Wingdings" pitchFamily="2" charset="2"/>
              <a:buChar char="ü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出来る限り開口を大きく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>
              <a:buFont typeface="Wingdings" pitchFamily="2" charset="2"/>
              <a:buChar char="ü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コントラストを上げる工夫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893339" y="455986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南極では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連続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2,000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時間の連続観測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が可能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4061637" y="5000636"/>
            <a:ext cx="415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１つの可能性として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太陽系外惑星探査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endParaRPr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428992" y="5357826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広帯域フィルターを用いた太陽系惑星の観測によって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color-color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図上で岩石・ガス・氷惑星に分類が可能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429124" y="6072206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系外惑星に応用・第２の地球発見へ</a:t>
            </a:r>
          </a:p>
        </p:txBody>
      </p:sp>
      <p:sp>
        <p:nvSpPr>
          <p:cNvPr id="34" name="右矢印 33"/>
          <p:cNvSpPr/>
          <p:nvPr/>
        </p:nvSpPr>
        <p:spPr>
          <a:xfrm>
            <a:off x="4071934" y="6165590"/>
            <a:ext cx="255591" cy="182565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Okita\デスクトップ\lundo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493153"/>
            <a:ext cx="2571768" cy="2221995"/>
          </a:xfrm>
          <a:prstGeom prst="rect">
            <a:avLst/>
          </a:prstGeom>
          <a:noFill/>
        </p:spPr>
      </p:pic>
      <p:sp>
        <p:nvSpPr>
          <p:cNvPr id="35" name="正方形/長方形 34"/>
          <p:cNvSpPr/>
          <p:nvPr/>
        </p:nvSpPr>
        <p:spPr>
          <a:xfrm>
            <a:off x="2628075" y="6500834"/>
            <a:ext cx="872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研究業績 </a:t>
            </a:r>
            <a:r>
              <a: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</a:t>
            </a:r>
            <a:endParaRPr lang="ja-JP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研究計画</a:t>
            </a:r>
            <a:endParaRPr lang="en-US" altLang="ja-JP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57224" y="1451606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176713">
              <a:buFont typeface="+mj-lt"/>
              <a:buAutoNum type="arabicPeriod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第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52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次南極地域観測隊夏隊同行者としてドームふじ基地に赴き、観測条件調査・初期科学観測・駆動技術の立証を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行う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marL="342900" indent="-342900" algn="just" defTabSz="4176713">
              <a:buFont typeface="+mj-lt"/>
              <a:buAutoNum type="arabicPeriod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得られた観測データを解析し、「南極天文学」を創造する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marL="342900" indent="-342900" algn="just" defTabSz="4176713">
              <a:buFont typeface="+mj-lt"/>
              <a:buAutoNum type="arabicPeriod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観測データから地球環境のモニターが可能か評価する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338608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76713"/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観測計画　　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2010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年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12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月下旬～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2011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年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1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月初旬（最大３週間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)</a:t>
            </a:r>
          </a:p>
        </p:txBody>
      </p:sp>
      <p:pic>
        <p:nvPicPr>
          <p:cNvPr id="8" name="Picture 9" descr="D:\M2\2010_03冬期総合訓練\新しいフォルダ\IMG_2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8604"/>
            <a:ext cx="1584000" cy="118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正方形/長方形 8"/>
          <p:cNvSpPr/>
          <p:nvPr/>
        </p:nvSpPr>
        <p:spPr>
          <a:xfrm>
            <a:off x="6964466" y="1621025"/>
            <a:ext cx="1107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冬期総合訓練</a:t>
            </a:r>
            <a:endParaRPr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00034" y="4006152"/>
            <a:ext cx="4071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シーイング測定</a:t>
            </a:r>
            <a:endParaRPr lang="en-US" altLang="ja-JP" b="1" u="sng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sz="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</a:t>
            </a:r>
            <a:endParaRPr lang="en-US" altLang="ja-JP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algn="just" defTabSz="4176713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DIMM, SNODAR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を用いて大気擾乱の高さ分布とシーイングの絶対値を測定する。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00034" y="5105957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金星</a:t>
            </a:r>
            <a:r>
              <a:rPr lang="en-US" altLang="ja-JP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CO</a:t>
            </a:r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雲の</a:t>
            </a:r>
            <a:r>
              <a:rPr lang="en-US" altLang="ja-JP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2.3μm</a:t>
            </a:r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連続観測</a:t>
            </a:r>
            <a:endParaRPr lang="en-US" altLang="ja-JP" b="1" u="sng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sz="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</a:t>
            </a:r>
            <a:endParaRPr lang="en-US" altLang="ja-JP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algn="just"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金星の下層大気～雲層の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吸収線の連続観測によって金星大気の三次元構造の把握を目指す。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714876" y="4000504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大気背景散乱光の測定</a:t>
            </a:r>
            <a:endParaRPr lang="en-US" altLang="ja-JP" b="1" u="sng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r>
              <a:rPr lang="ja-JP" altLang="en-US" sz="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</a:t>
            </a:r>
            <a:endParaRPr lang="en-US" altLang="ja-JP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algn="just"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大気中の散乱物質の少ない南極では散乱も少ない。中間赤外線波長で日中の天体観測が可能かどうか評価する。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714876" y="5382956"/>
            <a:ext cx="407196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ja-JP" altLang="en-US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低温下での駆動技術の立証</a:t>
            </a:r>
            <a:r>
              <a:rPr lang="ja-JP" altLang="en-US" sz="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　</a:t>
            </a:r>
            <a:endParaRPr lang="en-US" altLang="ja-JP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defTabSz="4176713"/>
            <a:endParaRPr lang="en-US" altLang="ja-JP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  <a:p>
            <a:pPr algn="just" defTabSz="4176713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charset="-128"/>
              </a:rPr>
              <a:t>ドームふじ基地での観測によって低温下での駆動技術を確立する。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charset="-128"/>
            </a:endParaRP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3" cstate="print"/>
          <a:srcRect l="16991" b="13265"/>
          <a:stretch>
            <a:fillRect/>
          </a:stretch>
        </p:blipFill>
        <p:spPr bwMode="auto">
          <a:xfrm>
            <a:off x="7000892" y="1857364"/>
            <a:ext cx="1584000" cy="108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正方形/長方形 21"/>
          <p:cNvSpPr/>
          <p:nvPr/>
        </p:nvSpPr>
        <p:spPr>
          <a:xfrm>
            <a:off x="6929454" y="2928934"/>
            <a:ext cx="1600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ドームふじ基地 </a:t>
            </a:r>
            <a:r>
              <a: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ja-JP" alt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極地研</a:t>
            </a:r>
            <a:endParaRPr lang="en-US" altLang="ja-JP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5410200" y="1143000"/>
            <a:ext cx="4495800" cy="4114800"/>
          </a:xfrm>
        </p:spPr>
        <p:txBody>
          <a:bodyPr/>
          <a:lstStyle/>
          <a:p>
            <a:endParaRPr lang="ja-JP" altLang="en-US" sz="2400" smtClean="0">
              <a:latin typeface="Arial" charset="0"/>
              <a:ea typeface="Osaka" pitchFamily="1" charset="-128"/>
            </a:endParaRPr>
          </a:p>
          <a:p>
            <a:endParaRPr lang="ja-JP" altLang="en-US" smtClean="0">
              <a:latin typeface="Arial" charset="0"/>
              <a:ea typeface="Osaka" pitchFamily="1" charset="-128"/>
            </a:endParaRPr>
          </a:p>
        </p:txBody>
      </p:sp>
      <p:pic>
        <p:nvPicPr>
          <p:cNvPr id="81924" name="図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31838"/>
            <a:ext cx="6705600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657600" y="39624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11/25-29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1295400" y="58674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S16(12/19-22)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962400" y="5638800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S30(2/9),S16(2/11)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096000" y="44196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(3/17)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886200" y="6172200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/>
              <a:t>ドームふじ</a:t>
            </a:r>
            <a:r>
              <a:rPr lang="en-US" altLang="ja-JP" sz="2000"/>
              <a:t>(1/8-25)</a:t>
            </a:r>
          </a:p>
        </p:txBody>
      </p:sp>
      <p:sp>
        <p:nvSpPr>
          <p:cNvPr id="81930" name="タイトル 1"/>
          <p:cNvSpPr>
            <a:spLocks/>
          </p:cNvSpPr>
          <p:nvPr/>
        </p:nvSpPr>
        <p:spPr bwMode="auto">
          <a:xfrm>
            <a:off x="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4400">
                <a:solidFill>
                  <a:srgbClr val="0000FF"/>
                </a:solidFill>
                <a:latin typeface="Arial" charset="0"/>
                <a:ea typeface="Osaka" pitchFamily="1" charset="-128"/>
              </a:rPr>
              <a:t>ドームふじへの行程</a:t>
            </a: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3581400" y="6248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砕氷船しらせ</a:t>
            </a:r>
            <a:endParaRPr kumimoji="1" lang="ja-JP" altLang="en-US" dirty="0"/>
          </a:p>
        </p:txBody>
      </p:sp>
      <p:pic>
        <p:nvPicPr>
          <p:cNvPr id="24577" name="Picture 1" descr="F:\D1\2010_04国際高等\面接試問\shirase_pen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624736" cy="4950369"/>
          </a:xfrm>
          <a:prstGeom prst="rect">
            <a:avLst/>
          </a:prstGeom>
          <a:noFill/>
        </p:spPr>
      </p:pic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887</Words>
  <Application>Microsoft Office PowerPoint</Application>
  <PresentationFormat>画面に合わせる (4:3)</PresentationFormat>
  <Paragraphs>181</Paragraphs>
  <Slides>16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スライド 1</vt:lpstr>
      <vt:lpstr>研究背景</vt:lpstr>
      <vt:lpstr>研究背景</vt:lpstr>
      <vt:lpstr>研究目的</vt:lpstr>
      <vt:lpstr>これまでの研究</vt:lpstr>
      <vt:lpstr>これまでの研究</vt:lpstr>
      <vt:lpstr>研究計画</vt:lpstr>
      <vt:lpstr>スライド 8</vt:lpstr>
      <vt:lpstr>砕氷船しらせ</vt:lpstr>
      <vt:lpstr>スライド 10</vt:lpstr>
      <vt:lpstr>ドームへは３週間</vt:lpstr>
      <vt:lpstr>きっかけ</vt:lpstr>
      <vt:lpstr>思い立ったら・・</vt:lpstr>
      <vt:lpstr>趣味から学問へ</vt:lpstr>
      <vt:lpstr>でも、やっぱり星が好き</vt:lpstr>
      <vt:lpstr>スライド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Okita</dc:creator>
  <cp:lastModifiedBy>Okita</cp:lastModifiedBy>
  <cp:revision>14</cp:revision>
  <dcterms:created xsi:type="dcterms:W3CDTF">2010-08-03T11:59:21Z</dcterms:created>
  <dcterms:modified xsi:type="dcterms:W3CDTF">2010-08-03T14:12:13Z</dcterms:modified>
</cp:coreProperties>
</file>