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68" r:id="rId2"/>
    <p:sldId id="348" r:id="rId3"/>
    <p:sldId id="345" r:id="rId4"/>
    <p:sldId id="290" r:id="rId5"/>
    <p:sldId id="289" r:id="rId6"/>
    <p:sldId id="318" r:id="rId7"/>
    <p:sldId id="317" r:id="rId8"/>
    <p:sldId id="346" r:id="rId9"/>
    <p:sldId id="347" r:id="rId10"/>
    <p:sldId id="322" r:id="rId11"/>
    <p:sldId id="330" r:id="rId12"/>
    <p:sldId id="334" r:id="rId13"/>
    <p:sldId id="333" r:id="rId14"/>
    <p:sldId id="335" r:id="rId15"/>
    <p:sldId id="331" r:id="rId16"/>
    <p:sldId id="336" r:id="rId17"/>
    <p:sldId id="338" r:id="rId18"/>
    <p:sldId id="339" r:id="rId19"/>
    <p:sldId id="341" r:id="rId20"/>
    <p:sldId id="343" r:id="rId21"/>
    <p:sldId id="350" r:id="rId22"/>
    <p:sldId id="351" r:id="rId23"/>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30" autoAdjust="0"/>
  </p:normalViewPr>
  <p:slideViewPr>
    <p:cSldViewPr>
      <p:cViewPr varScale="1">
        <p:scale>
          <a:sx n="77" d="100"/>
          <a:sy n="77" d="100"/>
        </p:scale>
        <p:origin x="-95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2459746E-168B-488E-8C2B-52416039F4CF}" type="datetimeFigureOut">
              <a:rPr kumimoji="1" lang="ja-JP" altLang="en-US" smtClean="0"/>
              <a:t>2013/10/2</a:t>
            </a:fld>
            <a:endParaRPr kumimoji="1" lang="ja-JP" altLang="en-US"/>
          </a:p>
        </p:txBody>
      </p:sp>
      <p:sp>
        <p:nvSpPr>
          <p:cNvPr id="4" name="フッター プレースホルダー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E8B250F-8DA2-481E-9D77-4E44F3293BE1}" type="slidenum">
              <a:rPr kumimoji="1" lang="ja-JP" altLang="en-US" smtClean="0"/>
              <a:t>‹#›</a:t>
            </a:fld>
            <a:endParaRPr kumimoji="1" lang="ja-JP" altLang="en-US"/>
          </a:p>
        </p:txBody>
      </p:sp>
    </p:spTree>
    <p:extLst>
      <p:ext uri="{BB962C8B-B14F-4D97-AF65-F5344CB8AC3E}">
        <p14:creationId xmlns:p14="http://schemas.microsoft.com/office/powerpoint/2010/main" val="35558104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C328C8A-350C-4669-B8E8-7866ADDCDFC5}" type="datetimeFigureOut">
              <a:rPr kumimoji="1" lang="ja-JP" altLang="en-US" smtClean="0"/>
              <a:t>2013/10/2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3241396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328C8A-350C-4669-B8E8-7866ADDCDFC5}" type="datetimeFigureOut">
              <a:rPr kumimoji="1" lang="ja-JP" altLang="en-US" smtClean="0"/>
              <a:t>2013/10/2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4140326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328C8A-350C-4669-B8E8-7866ADDCDFC5}" type="datetimeFigureOut">
              <a:rPr kumimoji="1" lang="ja-JP" altLang="en-US" smtClean="0"/>
              <a:t>2013/10/2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1958646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328C8A-350C-4669-B8E8-7866ADDCDFC5}" type="datetimeFigureOut">
              <a:rPr kumimoji="1" lang="ja-JP" altLang="en-US" smtClean="0"/>
              <a:t>2013/10/2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53022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C328C8A-350C-4669-B8E8-7866ADDCDFC5}" type="datetimeFigureOut">
              <a:rPr kumimoji="1" lang="ja-JP" altLang="en-US" smtClean="0"/>
              <a:t>2013/10/2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1388059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C328C8A-350C-4669-B8E8-7866ADDCDFC5}" type="datetimeFigureOut">
              <a:rPr kumimoji="1" lang="ja-JP" altLang="en-US" smtClean="0"/>
              <a:t>2013/10/2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2817523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C328C8A-350C-4669-B8E8-7866ADDCDFC5}" type="datetimeFigureOut">
              <a:rPr kumimoji="1" lang="ja-JP" altLang="en-US" smtClean="0"/>
              <a:t>2013/10/2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2712593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C328C8A-350C-4669-B8E8-7866ADDCDFC5}" type="datetimeFigureOut">
              <a:rPr kumimoji="1" lang="ja-JP" altLang="en-US" smtClean="0"/>
              <a:t>2013/10/2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355823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C328C8A-350C-4669-B8E8-7866ADDCDFC5}" type="datetimeFigureOut">
              <a:rPr kumimoji="1" lang="ja-JP" altLang="en-US" smtClean="0"/>
              <a:t>2013/10/2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1448692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C328C8A-350C-4669-B8E8-7866ADDCDFC5}" type="datetimeFigureOut">
              <a:rPr kumimoji="1" lang="ja-JP" altLang="en-US" smtClean="0"/>
              <a:t>2013/10/2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1896795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C328C8A-350C-4669-B8E8-7866ADDCDFC5}" type="datetimeFigureOut">
              <a:rPr kumimoji="1" lang="ja-JP" altLang="en-US" smtClean="0"/>
              <a:t>2013/10/2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3795569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28C8A-350C-4669-B8E8-7866ADDCDFC5}" type="datetimeFigureOut">
              <a:rPr kumimoji="1" lang="ja-JP" altLang="en-US" smtClean="0"/>
              <a:t>2013/10/2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4059522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hyperlink" Target="http://maru.bonyari.jp/texclip/texclip.php?s=\begin%7balign*%7d%0d%0aX(Z)=\left%20\%7b1-0.96\sin%20%5e2(Z)\right%20\%7d%5e%7b-0.5%7d%0d%0a\end%7balign*%7d" TargetMode="External"/><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hyperlink" Target="http://maru.bonyari.jp/texclip/texclip.php?s=\begin%7balign*%7d%0d%0aI_%7b\text%7bsky%7d%7d=I_%7b\text%7bdarksky%7d%7d%20+I_%7b\text%7bscatering%7d%7d%20\%20\%20%5bnL%5d%20%0d%0a\end%7balign*%7d" TargetMode="External"/><Relationship Id="rId2" Type="http://schemas.openxmlformats.org/officeDocument/2006/relationships/hyperlink" Target="http://maru.bonyari.jp/texclip/texclip.php?s=\begin%7balign*%7d%0d%0aI_%7b\text%7bscattering%7d%7d=F_%7b\text%7bmoon,0%7d%7d%2010%5e%7b-0.4kX(Z_%7b\text%7bmoon%7d%7d)%7d\times%20f(\rho)%20\left%20\%7b1-10%5e%7b-0.4kX(Z_%7b\text%7bsky%7d%7d)%7d\right%20\%7d%0d%0a\end%7balign*%7d" TargetMode="External"/><Relationship Id="rId1" Type="http://schemas.openxmlformats.org/officeDocument/2006/relationships/slideLayout" Target="../slideLayouts/slideLayout2.xml"/><Relationship Id="rId6" Type="http://schemas.openxmlformats.org/officeDocument/2006/relationships/hyperlink" Target="http://maru.bonyari.jp/texclip/texclip.php?s=\begin%7balign*%7d%0d%0aF_%7b\text%7bmoon,0%7d%7d=10%5e%7b-0.4(3.84+0.026|\alpha|+4\times10%5e%7b-9%7d\alpha%20%5e4)%7d\%20\%20%20%5b\text%7bfc%7d%5d%0d%0a\end%7balign*%7d" TargetMode="External"/><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hyperlink" Target="http://maru.bonyari.jp/texclip/texclip.php?s=\begin%7balign*%7d%0d%0af(\rho)=f_R(\rho)+f_M(\rho)%0d%0a\end%7balign*%7d" TargetMode="External"/><Relationship Id="rId4" Type="http://schemas.openxmlformats.org/officeDocument/2006/relationships/hyperlink" Target="http://maru.bonyari.jp/texclip/texclip.php?s=\begin%7balign*%7d%0d%0aI_%7b\text%7bdarksky%7d%7d=I_%7b\text%7bdarksky,0%7d%7d%2010%5e%7b-0.4k\left%20\%7b1-X(Z_%7b\text%7bsky%7d%7d)\right%20\%7d%7dX(Z_%7b\text%7bsky%7d%7d)%0d%0a\end%7balign*%7d" TargetMode="Externa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wmf"/><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1.jpeg"/><Relationship Id="rId2" Type="http://schemas.openxmlformats.org/officeDocument/2006/relationships/hyperlink" Target="http://maru.bonyari.jp/texclip/texclip.php?s=\begin%7beqnarray%7d%0a%09\sigma_l%5e2&amp;=&amp;2\lambda%5e2r_0%5e%7b-\frac%7b5%7d%7b3%7d%7d(0.179D%5e%7b-\frac%7b1%7d%7b3%7d%7d-0.0968d%5e%7b-\frac%7b1%7d%7b3%7d%7d)%20\\%0a%09\sigma_t%5e2&amp;=&amp;2\lambda%5e2r_0%5e%7b-\frac%7b5%7d%7b3%7d%7d(0.179D%5e%7b-\frac%7b1%7d%7b3%7d%7d-0.145d%5e%7b-\frac%7b1%7d%7b3%7d%7d)%0a\end%7beqnarray%7d" TargetMode="Externa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hyperlink" Target="http://maru.bonyari.jp/texclip/texclip.php?s=\begin%7beqnarray%7d%0a%09\theta=0.98\frac%7b\lambda%7d%7br_0%7d%0a\label%7beq:005%7d%0a\end%7beqnarray%7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gif"/><Relationship Id="rId5" Type="http://schemas.openxmlformats.org/officeDocument/2006/relationships/image" Target="../media/image34.jpeg"/><Relationship Id="rId4" Type="http://schemas.openxmlformats.org/officeDocument/2006/relationships/image" Target="../media/image33.png"/><Relationship Id="rId9" Type="http://schemas.openxmlformats.org/officeDocument/2006/relationships/image" Target="../media/image38.jpeg"/></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a:off x="-934246" y="0"/>
            <a:ext cx="10978854" cy="686249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79556" y="62230"/>
            <a:ext cx="4780476" cy="369332"/>
          </a:xfrm>
          <a:prstGeom prst="rect">
            <a:avLst/>
          </a:prstGeom>
          <a:solidFill>
            <a:schemeClr val="tx1">
              <a:lumMod val="85000"/>
              <a:lumOff val="15000"/>
              <a:alpha val="60000"/>
            </a:schemeClr>
          </a:solidFill>
        </p:spPr>
        <p:txBody>
          <a:bodyPr wrap="none" rtlCol="0">
            <a:spAutoFit/>
          </a:bodyPr>
          <a:lstStyle/>
          <a:p>
            <a:pPr algn="just"/>
            <a:r>
              <a:rPr kumimoji="1" lang="ja-JP" altLang="en-US" dirty="0" smtClean="0">
                <a:solidFill>
                  <a:schemeClr val="bg1"/>
                </a:solidFill>
              </a:rPr>
              <a:t>平成</a:t>
            </a:r>
            <a:r>
              <a:rPr lang="en-US" altLang="ja-JP" dirty="0" smtClean="0">
                <a:solidFill>
                  <a:schemeClr val="bg1"/>
                </a:solidFill>
              </a:rPr>
              <a:t>23</a:t>
            </a:r>
            <a:r>
              <a:rPr lang="ja-JP" altLang="en-US" dirty="0" smtClean="0">
                <a:solidFill>
                  <a:schemeClr val="bg1"/>
                </a:solidFill>
              </a:rPr>
              <a:t>年度 国立極地研究所　学生研究発表会</a:t>
            </a:r>
            <a:endParaRPr kumimoji="1" lang="ja-JP" altLang="en-US" dirty="0">
              <a:solidFill>
                <a:schemeClr val="bg1"/>
              </a:solidFill>
            </a:endParaRPr>
          </a:p>
        </p:txBody>
      </p:sp>
      <p:sp>
        <p:nvSpPr>
          <p:cNvPr id="9" name="テキスト ボックス 8"/>
          <p:cNvSpPr txBox="1"/>
          <p:nvPr/>
        </p:nvSpPr>
        <p:spPr>
          <a:xfrm>
            <a:off x="1803389" y="2008577"/>
            <a:ext cx="5417830" cy="923330"/>
          </a:xfrm>
          <a:prstGeom prst="rect">
            <a:avLst/>
          </a:prstGeom>
          <a:solidFill>
            <a:schemeClr val="tx1">
              <a:lumMod val="85000"/>
              <a:lumOff val="15000"/>
              <a:alpha val="60000"/>
            </a:schemeClr>
          </a:solidFill>
        </p:spPr>
        <p:txBody>
          <a:bodyPr wrap="none" rtlCol="0">
            <a:spAutoFit/>
          </a:bodyPr>
          <a:lstStyle/>
          <a:p>
            <a:r>
              <a:rPr lang="en-US" altLang="ja-JP" sz="5400" dirty="0" smtClean="0">
                <a:solidFill>
                  <a:schemeClr val="bg1"/>
                </a:solidFill>
              </a:rPr>
              <a:t>JARE52</a:t>
            </a:r>
            <a:r>
              <a:rPr lang="ja-JP" altLang="en-US" sz="5400" dirty="0" smtClean="0">
                <a:solidFill>
                  <a:schemeClr val="bg1"/>
                </a:solidFill>
              </a:rPr>
              <a:t>でわかった</a:t>
            </a:r>
            <a:endParaRPr kumimoji="1" lang="ja-JP" altLang="en-US" sz="5400" dirty="0">
              <a:solidFill>
                <a:schemeClr val="bg1"/>
              </a:solidFill>
            </a:endParaRPr>
          </a:p>
        </p:txBody>
      </p:sp>
      <p:sp>
        <p:nvSpPr>
          <p:cNvPr id="10" name="テキスト ボックス 9"/>
          <p:cNvSpPr txBox="1"/>
          <p:nvPr/>
        </p:nvSpPr>
        <p:spPr>
          <a:xfrm>
            <a:off x="533069" y="3074378"/>
            <a:ext cx="8085868" cy="923330"/>
          </a:xfrm>
          <a:prstGeom prst="rect">
            <a:avLst/>
          </a:prstGeom>
          <a:solidFill>
            <a:schemeClr val="tx1">
              <a:lumMod val="85000"/>
              <a:lumOff val="15000"/>
              <a:alpha val="60000"/>
            </a:schemeClr>
          </a:solidFill>
        </p:spPr>
        <p:txBody>
          <a:bodyPr wrap="none" rtlCol="0">
            <a:spAutoFit/>
          </a:bodyPr>
          <a:lstStyle/>
          <a:p>
            <a:r>
              <a:rPr lang="ja-JP" altLang="en-US" sz="5400" dirty="0" smtClean="0">
                <a:solidFill>
                  <a:schemeClr val="bg1"/>
                </a:solidFill>
              </a:rPr>
              <a:t>ドームふじの天体観測条件</a:t>
            </a:r>
            <a:endParaRPr lang="ja-JP" altLang="en-US" sz="5400" dirty="0">
              <a:solidFill>
                <a:schemeClr val="bg1"/>
              </a:solidFill>
            </a:endParaRPr>
          </a:p>
        </p:txBody>
      </p:sp>
      <p:sp>
        <p:nvSpPr>
          <p:cNvPr id="11" name="テキスト ボックス 10"/>
          <p:cNvSpPr txBox="1"/>
          <p:nvPr/>
        </p:nvSpPr>
        <p:spPr>
          <a:xfrm>
            <a:off x="3950669" y="4839543"/>
            <a:ext cx="1422184" cy="461665"/>
          </a:xfrm>
          <a:prstGeom prst="rect">
            <a:avLst/>
          </a:prstGeom>
          <a:solidFill>
            <a:schemeClr val="tx1">
              <a:lumMod val="85000"/>
              <a:lumOff val="15000"/>
              <a:alpha val="60000"/>
            </a:schemeClr>
          </a:solidFill>
        </p:spPr>
        <p:txBody>
          <a:bodyPr wrap="none" rtlCol="0">
            <a:spAutoFit/>
          </a:bodyPr>
          <a:lstStyle/>
          <a:p>
            <a:pPr algn="ctr"/>
            <a:r>
              <a:rPr kumimoji="1" lang="ja-JP" altLang="en-US" sz="2400" b="1" dirty="0" smtClean="0">
                <a:solidFill>
                  <a:schemeClr val="bg1"/>
                </a:solidFill>
              </a:rPr>
              <a:t>沖田博文</a:t>
            </a:r>
            <a:endParaRPr kumimoji="1" lang="ja-JP" altLang="en-US" sz="2400" b="1" baseline="30000" dirty="0">
              <a:solidFill>
                <a:schemeClr val="bg1"/>
              </a:solidFill>
            </a:endParaRPr>
          </a:p>
        </p:txBody>
      </p:sp>
      <p:sp>
        <p:nvSpPr>
          <p:cNvPr id="13" name="テキスト ボックス 12"/>
          <p:cNvSpPr txBox="1"/>
          <p:nvPr/>
        </p:nvSpPr>
        <p:spPr>
          <a:xfrm>
            <a:off x="2219433" y="5570854"/>
            <a:ext cx="4785284" cy="307777"/>
          </a:xfrm>
          <a:prstGeom prst="rect">
            <a:avLst/>
          </a:prstGeom>
          <a:solidFill>
            <a:schemeClr val="tx1">
              <a:lumMod val="85000"/>
              <a:lumOff val="15000"/>
              <a:alpha val="60000"/>
            </a:schemeClr>
          </a:solidFill>
        </p:spPr>
        <p:txBody>
          <a:bodyPr wrap="none" rtlCol="0">
            <a:spAutoFit/>
          </a:bodyPr>
          <a:lstStyle/>
          <a:p>
            <a:r>
              <a:rPr lang="ja-JP" altLang="en-US" sz="1400" b="1" i="1" dirty="0" smtClean="0">
                <a:solidFill>
                  <a:schemeClr val="bg1"/>
                </a:solidFill>
              </a:rPr>
              <a:t>東北大学大学院理学研究科天文学専攻　博士課程後期  </a:t>
            </a:r>
            <a:r>
              <a:rPr lang="en-US" altLang="ja-JP" sz="1400" b="1" i="1" dirty="0" smtClean="0">
                <a:solidFill>
                  <a:schemeClr val="bg1"/>
                </a:solidFill>
              </a:rPr>
              <a:t>2</a:t>
            </a:r>
            <a:r>
              <a:rPr lang="ja-JP" altLang="en-US" sz="1400" b="1" i="1" dirty="0" smtClean="0">
                <a:solidFill>
                  <a:schemeClr val="bg1"/>
                </a:solidFill>
              </a:rPr>
              <a:t>年</a:t>
            </a:r>
            <a:endParaRPr lang="en-US" altLang="ja-JP" sz="1400" b="1" i="1" dirty="0">
              <a:solidFill>
                <a:schemeClr val="bg1"/>
              </a:solidFill>
            </a:endParaRPr>
          </a:p>
        </p:txBody>
      </p:sp>
      <p:sp>
        <p:nvSpPr>
          <p:cNvPr id="12" name="テキスト ボックス 11"/>
          <p:cNvSpPr txBox="1"/>
          <p:nvPr/>
        </p:nvSpPr>
        <p:spPr>
          <a:xfrm>
            <a:off x="7236296" y="62230"/>
            <a:ext cx="1696298" cy="369332"/>
          </a:xfrm>
          <a:prstGeom prst="rect">
            <a:avLst/>
          </a:prstGeom>
          <a:solidFill>
            <a:schemeClr val="tx1">
              <a:lumMod val="85000"/>
              <a:lumOff val="15000"/>
              <a:alpha val="60000"/>
            </a:schemeClr>
          </a:solidFill>
        </p:spPr>
        <p:txBody>
          <a:bodyPr wrap="none" rtlCol="0">
            <a:spAutoFit/>
          </a:bodyPr>
          <a:lstStyle/>
          <a:p>
            <a:r>
              <a:rPr kumimoji="1" lang="en-US" altLang="ja-JP" dirty="0" smtClean="0">
                <a:solidFill>
                  <a:schemeClr val="bg1"/>
                </a:solidFill>
              </a:rPr>
              <a:t>2012</a:t>
            </a:r>
            <a:r>
              <a:rPr kumimoji="1" lang="ja-JP" altLang="en-US" dirty="0" smtClean="0">
                <a:solidFill>
                  <a:schemeClr val="bg1"/>
                </a:solidFill>
              </a:rPr>
              <a:t>年</a:t>
            </a:r>
            <a:r>
              <a:rPr kumimoji="1" lang="en-US" altLang="ja-JP" dirty="0" smtClean="0">
                <a:solidFill>
                  <a:schemeClr val="bg1"/>
                </a:solidFill>
              </a:rPr>
              <a:t>2</a:t>
            </a:r>
            <a:r>
              <a:rPr kumimoji="1" lang="ja-JP" altLang="en-US" dirty="0" smtClean="0">
                <a:solidFill>
                  <a:schemeClr val="bg1"/>
                </a:solidFill>
              </a:rPr>
              <a:t>月</a:t>
            </a:r>
            <a:r>
              <a:rPr lang="en-US" altLang="ja-JP" dirty="0" smtClean="0">
                <a:solidFill>
                  <a:schemeClr val="bg1"/>
                </a:solidFill>
              </a:rPr>
              <a:t>22</a:t>
            </a:r>
            <a:r>
              <a:rPr kumimoji="1" lang="ja-JP" altLang="en-US" dirty="0" smtClean="0">
                <a:solidFill>
                  <a:schemeClr val="bg1"/>
                </a:solidFill>
              </a:rPr>
              <a:t>日</a:t>
            </a:r>
            <a:endParaRPr kumimoji="1" lang="ja-JP" altLang="en-US" dirty="0">
              <a:solidFill>
                <a:schemeClr val="bg1"/>
              </a:solidFill>
            </a:endParaRPr>
          </a:p>
        </p:txBody>
      </p:sp>
      <p:sp>
        <p:nvSpPr>
          <p:cNvPr id="16" name="テキスト ボックス 15"/>
          <p:cNvSpPr txBox="1"/>
          <p:nvPr/>
        </p:nvSpPr>
        <p:spPr>
          <a:xfrm>
            <a:off x="3113099" y="6001543"/>
            <a:ext cx="3097323" cy="307777"/>
          </a:xfrm>
          <a:prstGeom prst="rect">
            <a:avLst/>
          </a:prstGeom>
          <a:solidFill>
            <a:schemeClr val="tx1">
              <a:lumMod val="85000"/>
              <a:lumOff val="15000"/>
              <a:alpha val="60000"/>
            </a:schemeClr>
          </a:solidFill>
        </p:spPr>
        <p:txBody>
          <a:bodyPr wrap="none" rtlCol="0">
            <a:spAutoFit/>
          </a:bodyPr>
          <a:lstStyle/>
          <a:p>
            <a:r>
              <a:rPr lang="ja-JP" altLang="en-US" sz="1400" b="1" i="1" dirty="0" smtClean="0">
                <a:solidFill>
                  <a:schemeClr val="bg1"/>
                </a:solidFill>
              </a:rPr>
              <a:t>国立極地研究所 特別共同利用研究員</a:t>
            </a:r>
            <a:endParaRPr kumimoji="1" lang="ja-JP" altLang="en-US" sz="1400" b="1" i="1" dirty="0">
              <a:solidFill>
                <a:schemeClr val="bg1"/>
              </a:solidFill>
            </a:endParaRPr>
          </a:p>
        </p:txBody>
      </p:sp>
    </p:spTree>
    <p:extLst>
      <p:ext uri="{BB962C8B-B14F-4D97-AF65-F5344CB8AC3E}">
        <p14:creationId xmlns:p14="http://schemas.microsoft.com/office/powerpoint/2010/main" val="3072507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2. 52</a:t>
            </a:r>
            <a:r>
              <a:rPr lang="ja-JP" altLang="en-US" sz="3600" dirty="0" smtClean="0">
                <a:latin typeface="+mn-ea"/>
              </a:rPr>
              <a:t>次隊での取り組み</a:t>
            </a:r>
            <a:endParaRPr lang="en-US" altLang="ja-JP" sz="3600" dirty="0" smtClean="0">
              <a:latin typeface="+mn-ea"/>
            </a:endParaRPr>
          </a:p>
        </p:txBody>
      </p:sp>
      <p:sp>
        <p:nvSpPr>
          <p:cNvPr id="3" name="テキスト ボックス 2"/>
          <p:cNvSpPr txBox="1"/>
          <p:nvPr/>
        </p:nvSpPr>
        <p:spPr>
          <a:xfrm>
            <a:off x="579040" y="1268760"/>
            <a:ext cx="8169424" cy="1646605"/>
          </a:xfrm>
          <a:prstGeom prst="rect">
            <a:avLst/>
          </a:prstGeom>
          <a:noFill/>
        </p:spPr>
        <p:txBody>
          <a:bodyPr wrap="square" rtlCol="0">
            <a:spAutoFit/>
          </a:bodyPr>
          <a:lstStyle/>
          <a:p>
            <a:r>
              <a:rPr lang="ja-JP" altLang="en-US" sz="2000" b="1" u="sng" dirty="0" smtClean="0">
                <a:solidFill>
                  <a:srgbClr val="0070C0"/>
                </a:solidFill>
              </a:rPr>
              <a:t>○夏期</a:t>
            </a:r>
            <a:r>
              <a:rPr lang="ja-JP" altLang="en-US" sz="2000" b="1" u="sng" dirty="0">
                <a:solidFill>
                  <a:srgbClr val="0070C0"/>
                </a:solidFill>
              </a:rPr>
              <a:t>の観測条件</a:t>
            </a:r>
            <a:r>
              <a:rPr lang="ja-JP" altLang="en-US" sz="2000" b="1" u="sng" dirty="0" smtClean="0">
                <a:solidFill>
                  <a:srgbClr val="0070C0"/>
                </a:solidFill>
              </a:rPr>
              <a:t>調査</a:t>
            </a:r>
            <a:endParaRPr lang="en-US" altLang="ja-JP" sz="2000" b="1" u="sng" dirty="0" smtClean="0">
              <a:solidFill>
                <a:srgbClr val="0070C0"/>
              </a:solidFill>
            </a:endParaRPr>
          </a:p>
          <a:p>
            <a:r>
              <a:rPr lang="ja-JP" altLang="en-US" sz="900" b="1" u="sng" dirty="0">
                <a:solidFill>
                  <a:srgbClr val="0070C0"/>
                </a:solidFill>
              </a:rPr>
              <a:t>　</a:t>
            </a:r>
            <a:endParaRPr lang="en-US" altLang="ja-JP" sz="2000" b="1" u="sng" dirty="0" smtClean="0">
              <a:solidFill>
                <a:srgbClr val="0070C0"/>
              </a:solidFill>
            </a:endParaRPr>
          </a:p>
          <a:p>
            <a:r>
              <a:rPr lang="en-US" altLang="ja-JP" dirty="0" smtClean="0"/>
              <a:t>      (</a:t>
            </a:r>
            <a:r>
              <a:rPr lang="en-US" altLang="ja-JP" dirty="0"/>
              <a:t>1) </a:t>
            </a:r>
            <a:r>
              <a:rPr lang="ja-JP" altLang="en-US" dirty="0"/>
              <a:t>赤外線の空の明るさ観測</a:t>
            </a:r>
            <a:r>
              <a:rPr lang="en-US" altLang="ja-JP" dirty="0"/>
              <a:t>(40cm</a:t>
            </a:r>
            <a:r>
              <a:rPr lang="ja-JP" altLang="en-US" dirty="0"/>
              <a:t>望遠鏡</a:t>
            </a:r>
            <a:r>
              <a:rPr lang="en-US" altLang="ja-JP" dirty="0"/>
              <a:t>)</a:t>
            </a:r>
          </a:p>
          <a:p>
            <a:r>
              <a:rPr lang="ja-JP" altLang="en-US" dirty="0"/>
              <a:t>　　</a:t>
            </a:r>
            <a:r>
              <a:rPr lang="en-US" altLang="ja-JP" dirty="0" smtClean="0"/>
              <a:t>(2)</a:t>
            </a:r>
            <a:r>
              <a:rPr lang="ja-JP" altLang="en-US" dirty="0" smtClean="0"/>
              <a:t> 大気水蒸気モニタ</a:t>
            </a:r>
            <a:r>
              <a:rPr lang="en-US" altLang="ja-JP" dirty="0" smtClean="0"/>
              <a:t>(</a:t>
            </a:r>
            <a:r>
              <a:rPr lang="ja-JP" altLang="en-US" dirty="0" smtClean="0"/>
              <a:t>近赤外線分光器</a:t>
            </a:r>
            <a:r>
              <a:rPr lang="en-US" altLang="ja-JP" dirty="0" smtClean="0"/>
              <a:t>)</a:t>
            </a:r>
            <a:endParaRPr lang="en-US" altLang="ja-JP" dirty="0"/>
          </a:p>
          <a:p>
            <a:r>
              <a:rPr kumimoji="1" lang="ja-JP" altLang="en-US" dirty="0" smtClean="0"/>
              <a:t>　　</a:t>
            </a:r>
            <a:r>
              <a:rPr lang="en-US" altLang="ja-JP" dirty="0" smtClean="0"/>
              <a:t>(3) DIMM</a:t>
            </a:r>
            <a:r>
              <a:rPr lang="ja-JP" altLang="en-US" dirty="0" smtClean="0"/>
              <a:t>によるシーイング測定</a:t>
            </a:r>
            <a:r>
              <a:rPr lang="en-US" altLang="ja-JP" dirty="0" smtClean="0"/>
              <a:t>(40cm</a:t>
            </a:r>
            <a:r>
              <a:rPr lang="ja-JP" altLang="en-US" dirty="0" smtClean="0"/>
              <a:t>望遠鏡</a:t>
            </a:r>
            <a:r>
              <a:rPr lang="en-US" altLang="ja-JP" dirty="0" smtClean="0"/>
              <a:t>)</a:t>
            </a:r>
          </a:p>
          <a:p>
            <a:r>
              <a:rPr lang="en-US" altLang="ja-JP" dirty="0" smtClean="0"/>
              <a:t>      (</a:t>
            </a:r>
            <a:r>
              <a:rPr lang="en-US" altLang="ja-JP" dirty="0"/>
              <a:t>4) </a:t>
            </a:r>
            <a:r>
              <a:rPr lang="ja-JP" altLang="en-US" dirty="0"/>
              <a:t>全天</a:t>
            </a:r>
            <a:r>
              <a:rPr lang="ja-JP" altLang="en-US" dirty="0" smtClean="0"/>
              <a:t>カメラ</a:t>
            </a:r>
            <a:endParaRPr kumimoji="1" lang="en-US" altLang="ja-JP" dirty="0" smtClean="0"/>
          </a:p>
        </p:txBody>
      </p:sp>
      <p:pic>
        <p:nvPicPr>
          <p:cNvPr id="15" name="Picture 2" descr="20110108_029694.JPG"/>
          <p:cNvPicPr>
            <a:picLocks noChangeAspect="1"/>
          </p:cNvPicPr>
          <p:nvPr/>
        </p:nvPicPr>
        <p:blipFill>
          <a:blip r:embed="rId2" cstate="print"/>
          <a:stretch>
            <a:fillRect/>
          </a:stretch>
        </p:blipFill>
        <p:spPr>
          <a:xfrm>
            <a:off x="5642778" y="4252169"/>
            <a:ext cx="2880000" cy="1920000"/>
          </a:xfrm>
          <a:prstGeom prst="rect">
            <a:avLst/>
          </a:prstGeom>
        </p:spPr>
      </p:pic>
      <p:sp>
        <p:nvSpPr>
          <p:cNvPr id="4" name="正方形/長方形 3"/>
          <p:cNvSpPr/>
          <p:nvPr/>
        </p:nvSpPr>
        <p:spPr>
          <a:xfrm>
            <a:off x="6119950" y="6202376"/>
            <a:ext cx="2002471" cy="369332"/>
          </a:xfrm>
          <a:prstGeom prst="rect">
            <a:avLst/>
          </a:prstGeom>
        </p:spPr>
        <p:txBody>
          <a:bodyPr wrap="none">
            <a:spAutoFit/>
          </a:bodyPr>
          <a:lstStyle/>
          <a:p>
            <a:pPr>
              <a:buNone/>
            </a:pPr>
            <a:r>
              <a:rPr lang="ja-JP" altLang="en-US" dirty="0"/>
              <a:t>大気水蒸気</a:t>
            </a:r>
            <a:r>
              <a:rPr lang="ja-JP" altLang="en-US" dirty="0" smtClean="0"/>
              <a:t>モニタ</a:t>
            </a:r>
            <a:endParaRPr lang="en-US" altLang="ja-JP" dirty="0"/>
          </a:p>
        </p:txBody>
      </p:sp>
      <p:pic>
        <p:nvPicPr>
          <p:cNvPr id="5123" name="Picture 3" descr="C:\Private\南極写真\jpg_内陸旅行\DSC_73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2778" y="1722981"/>
            <a:ext cx="2880000" cy="1799641"/>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3540869" y="5313982"/>
            <a:ext cx="1681871" cy="369332"/>
          </a:xfrm>
          <a:prstGeom prst="rect">
            <a:avLst/>
          </a:prstGeom>
        </p:spPr>
        <p:txBody>
          <a:bodyPr wrap="none">
            <a:spAutoFit/>
          </a:bodyPr>
          <a:lstStyle/>
          <a:p>
            <a:r>
              <a:rPr lang="ja-JP" altLang="en-US" dirty="0"/>
              <a:t>シーイング測定</a:t>
            </a:r>
          </a:p>
        </p:txBody>
      </p:sp>
      <p:sp>
        <p:nvSpPr>
          <p:cNvPr id="6" name="正方形/長方形 5"/>
          <p:cNvSpPr/>
          <p:nvPr/>
        </p:nvSpPr>
        <p:spPr>
          <a:xfrm>
            <a:off x="5652120" y="3533780"/>
            <a:ext cx="2954655" cy="369332"/>
          </a:xfrm>
          <a:prstGeom prst="rect">
            <a:avLst/>
          </a:prstGeom>
        </p:spPr>
        <p:txBody>
          <a:bodyPr wrap="none">
            <a:spAutoFit/>
          </a:bodyPr>
          <a:lstStyle/>
          <a:p>
            <a:r>
              <a:rPr lang="ja-JP" altLang="en-US" dirty="0" smtClean="0"/>
              <a:t>赤外線の空の</a:t>
            </a:r>
            <a:r>
              <a:rPr lang="ja-JP" altLang="en-US" dirty="0"/>
              <a:t>散乱</a:t>
            </a:r>
            <a:r>
              <a:rPr lang="ja-JP" altLang="en-US" dirty="0" smtClean="0"/>
              <a:t>強度測定</a:t>
            </a:r>
            <a:endParaRPr lang="ja-JP" altLang="en-US" dirty="0"/>
          </a:p>
        </p:txBody>
      </p:sp>
      <p:pic>
        <p:nvPicPr>
          <p:cNvPr id="17" name="図 16"/>
          <p:cNvPicPr>
            <a:picLocks noChangeAspect="1"/>
          </p:cNvPicPr>
          <p:nvPr/>
        </p:nvPicPr>
        <p:blipFill rotWithShape="1">
          <a:blip r:embed="rId4" cstate="print">
            <a:extLst>
              <a:ext uri="{28A0092B-C50C-407E-A947-70E740481C1C}">
                <a14:useLocalDpi xmlns:a14="http://schemas.microsoft.com/office/drawing/2010/main" val="0"/>
              </a:ext>
            </a:extLst>
          </a:blip>
          <a:srcRect l="15554" r="16683"/>
          <a:stretch/>
        </p:blipFill>
        <p:spPr>
          <a:xfrm>
            <a:off x="3347864" y="2888842"/>
            <a:ext cx="1800000" cy="1764294"/>
          </a:xfrm>
          <a:prstGeom prst="rect">
            <a:avLst/>
          </a:prstGeom>
        </p:spPr>
      </p:pic>
      <p:pic>
        <p:nvPicPr>
          <p:cNvPr id="5122" name="Picture 2" descr="C:\Private\南極写真\jpg_内陸旅行\DSC_739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040" y="3933056"/>
            <a:ext cx="2880000" cy="1800184"/>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2170180" y="3258317"/>
            <a:ext cx="1189749" cy="369332"/>
          </a:xfrm>
          <a:prstGeom prst="rect">
            <a:avLst/>
          </a:prstGeom>
        </p:spPr>
        <p:txBody>
          <a:bodyPr wrap="none">
            <a:spAutoFit/>
          </a:bodyPr>
          <a:lstStyle/>
          <a:p>
            <a:r>
              <a:rPr lang="ja-JP" altLang="en-US" dirty="0" smtClean="0"/>
              <a:t>全天</a:t>
            </a:r>
            <a:r>
              <a:rPr lang="ja-JP" altLang="en-US" dirty="0"/>
              <a:t>カメラ</a:t>
            </a:r>
          </a:p>
        </p:txBody>
      </p:sp>
      <p:sp>
        <p:nvSpPr>
          <p:cNvPr id="12" name="テキスト ボックス 11"/>
          <p:cNvSpPr txBox="1"/>
          <p:nvPr/>
        </p:nvSpPr>
        <p:spPr>
          <a:xfrm>
            <a:off x="7376117" y="5901433"/>
            <a:ext cx="1146661" cy="307777"/>
          </a:xfrm>
          <a:prstGeom prst="rect">
            <a:avLst/>
          </a:prstGeom>
          <a:noFill/>
        </p:spPr>
        <p:txBody>
          <a:bodyPr wrap="none" rtlCol="0">
            <a:spAutoFit/>
          </a:bodyPr>
          <a:lstStyle/>
          <a:p>
            <a:r>
              <a:rPr kumimoji="1" lang="en-US" altLang="ja-JP" sz="1400" dirty="0" err="1" smtClean="0"/>
              <a:t>Photo:Takato</a:t>
            </a:r>
            <a:endParaRPr kumimoji="1" lang="ja-JP" altLang="en-US" sz="1400" dirty="0"/>
          </a:p>
        </p:txBody>
      </p:sp>
      <p:sp>
        <p:nvSpPr>
          <p:cNvPr id="2" name="正方形/長方形 1"/>
          <p:cNvSpPr/>
          <p:nvPr/>
        </p:nvSpPr>
        <p:spPr>
          <a:xfrm>
            <a:off x="579040" y="6107279"/>
            <a:ext cx="3182281" cy="369332"/>
          </a:xfrm>
          <a:prstGeom prst="rect">
            <a:avLst/>
          </a:prstGeom>
        </p:spPr>
        <p:txBody>
          <a:bodyPr wrap="none">
            <a:spAutoFit/>
          </a:bodyPr>
          <a:lstStyle/>
          <a:p>
            <a:r>
              <a:rPr lang="ja-JP" altLang="en-US" b="1" u="sng" dirty="0">
                <a:solidFill>
                  <a:srgbClr val="0070C0"/>
                </a:solidFill>
              </a:rPr>
              <a:t>○冬期無人観測のための設営</a:t>
            </a:r>
            <a:endParaRPr lang="en-US" altLang="ja-JP" b="1" u="sng" dirty="0">
              <a:solidFill>
                <a:srgbClr val="0070C0"/>
              </a:solidFill>
            </a:endParaRPr>
          </a:p>
        </p:txBody>
      </p:sp>
    </p:spTree>
    <p:extLst>
      <p:ext uri="{BB962C8B-B14F-4D97-AF65-F5344CB8AC3E}">
        <p14:creationId xmlns:p14="http://schemas.microsoft.com/office/powerpoint/2010/main" val="2422696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3. </a:t>
            </a:r>
            <a:r>
              <a:rPr lang="ja-JP" altLang="en-US" sz="3600" dirty="0" smtClean="0">
                <a:latin typeface="+mn-ea"/>
              </a:rPr>
              <a:t>赤外線の空の散乱強度測定　</a:t>
            </a:r>
            <a:r>
              <a:rPr lang="en-US" altLang="ja-JP" sz="3600" dirty="0" smtClean="0">
                <a:latin typeface="+mn-ea"/>
              </a:rPr>
              <a:t>1/4</a:t>
            </a:r>
          </a:p>
        </p:txBody>
      </p:sp>
      <p:sp>
        <p:nvSpPr>
          <p:cNvPr id="5" name="テキスト ボックス 4"/>
          <p:cNvSpPr txBox="1"/>
          <p:nvPr/>
        </p:nvSpPr>
        <p:spPr>
          <a:xfrm>
            <a:off x="1005084" y="3417085"/>
            <a:ext cx="1271502" cy="307777"/>
          </a:xfrm>
          <a:prstGeom prst="rect">
            <a:avLst/>
          </a:prstGeom>
          <a:noFill/>
        </p:spPr>
        <p:txBody>
          <a:bodyPr wrap="none" rtlCol="0">
            <a:spAutoFit/>
          </a:bodyPr>
          <a:lstStyle/>
          <a:p>
            <a:r>
              <a:rPr kumimoji="1" lang="ja-JP" altLang="en-US" sz="1400" dirty="0" smtClean="0"/>
              <a:t>月のフラックス</a:t>
            </a:r>
            <a:endParaRPr kumimoji="1" lang="en-US" altLang="ja-JP" sz="1400" dirty="0" smtClean="0"/>
          </a:p>
        </p:txBody>
      </p:sp>
      <p:sp>
        <p:nvSpPr>
          <p:cNvPr id="6" name="テキスト ボックス 5"/>
          <p:cNvSpPr txBox="1"/>
          <p:nvPr/>
        </p:nvSpPr>
        <p:spPr>
          <a:xfrm>
            <a:off x="6080266" y="3219974"/>
            <a:ext cx="2876108" cy="1354217"/>
          </a:xfrm>
          <a:prstGeom prst="rect">
            <a:avLst/>
          </a:prstGeom>
          <a:noFill/>
        </p:spPr>
        <p:txBody>
          <a:bodyPr wrap="none" rtlCol="0">
            <a:spAutoFit/>
          </a:bodyPr>
          <a:lstStyle/>
          <a:p>
            <a:r>
              <a:rPr lang="en-US" altLang="ja-JP" sz="1600" dirty="0" err="1" smtClean="0"/>
              <a:t>Z</a:t>
            </a:r>
            <a:r>
              <a:rPr lang="en-US" altLang="ja-JP" sz="1050" dirty="0" err="1" smtClean="0"/>
              <a:t>sky</a:t>
            </a:r>
            <a:r>
              <a:rPr lang="en-US" altLang="ja-JP" sz="1600" dirty="0" smtClean="0"/>
              <a:t>	sky</a:t>
            </a:r>
            <a:r>
              <a:rPr lang="ja-JP" altLang="en-US" sz="1600" dirty="0" smtClean="0"/>
              <a:t>の天頂角</a:t>
            </a:r>
            <a:endParaRPr lang="en-US" altLang="ja-JP" sz="1600" dirty="0" smtClean="0"/>
          </a:p>
          <a:p>
            <a:r>
              <a:rPr lang="en-US" altLang="ja-JP" sz="1600" dirty="0" err="1" smtClean="0"/>
              <a:t>Z</a:t>
            </a:r>
            <a:r>
              <a:rPr lang="en-US" altLang="ja-JP" sz="1050" dirty="0" err="1" smtClean="0"/>
              <a:t>moon</a:t>
            </a:r>
            <a:r>
              <a:rPr lang="en-US" altLang="ja-JP" sz="1050" dirty="0" smtClean="0"/>
              <a:t>	</a:t>
            </a:r>
            <a:r>
              <a:rPr lang="ja-JP" altLang="en-US" sz="1600" dirty="0" smtClean="0"/>
              <a:t>月の天頂角</a:t>
            </a:r>
            <a:endParaRPr lang="en-US" altLang="ja-JP" sz="1600" dirty="0" smtClean="0"/>
          </a:p>
          <a:p>
            <a:r>
              <a:rPr lang="en-US" altLang="ja-JP" sz="1600" dirty="0" smtClean="0"/>
              <a:t>α	</a:t>
            </a:r>
            <a:r>
              <a:rPr lang="ja-JP" altLang="en-US" sz="1600" dirty="0" smtClean="0"/>
              <a:t>月の位相</a:t>
            </a:r>
            <a:r>
              <a:rPr lang="en-US" altLang="ja-JP" sz="1600" dirty="0" smtClean="0"/>
              <a:t>(</a:t>
            </a:r>
            <a:r>
              <a:rPr lang="ja-JP" altLang="en-US" sz="1600" dirty="0" smtClean="0"/>
              <a:t>満月</a:t>
            </a:r>
            <a:r>
              <a:rPr lang="en-US" altLang="ja-JP" sz="1600" dirty="0" smtClean="0"/>
              <a:t>=0°)</a:t>
            </a:r>
          </a:p>
          <a:p>
            <a:r>
              <a:rPr lang="en-US" altLang="ja-JP" sz="1600" dirty="0" smtClean="0"/>
              <a:t>ρ	sky </a:t>
            </a:r>
            <a:r>
              <a:rPr lang="ja-JP" altLang="en-US" sz="1600" dirty="0" smtClean="0"/>
              <a:t>と月のなす角度</a:t>
            </a:r>
            <a:endParaRPr lang="en-US" altLang="ja-JP" sz="1600" dirty="0" smtClean="0"/>
          </a:p>
          <a:p>
            <a:r>
              <a:rPr lang="en-US" altLang="ja-JP" sz="1600" dirty="0" smtClean="0"/>
              <a:t>k	</a:t>
            </a:r>
            <a:r>
              <a:rPr lang="ja-JP" altLang="en-US" sz="1600" dirty="0" smtClean="0"/>
              <a:t>減光係数</a:t>
            </a:r>
            <a:endParaRPr lang="en-US" altLang="ja-JP" sz="1600" dirty="0" smtClean="0"/>
          </a:p>
        </p:txBody>
      </p:sp>
      <p:pic>
        <p:nvPicPr>
          <p:cNvPr id="7" name="Picture 10" descr="\begin{align*}&#10;I_{\text{scattering}}=F_{\text{moon,0}} 10^{-0.4kX(Z_{\text{moon}})}\times f(\rho) \left \{1-10^{-0.4kX(Z_{\text{sky}})}\right \}&#10;\end{align*}">
            <a:hlinkClick r:id="rId2"/>
          </p:cNvPr>
          <p:cNvPicPr>
            <a:picLocks noChangeAspect="1" noChangeArrowheads="1"/>
          </p:cNvPicPr>
          <p:nvPr/>
        </p:nvPicPr>
        <p:blipFill>
          <a:blip r:embed="rId3" cstate="print"/>
          <a:srcRect/>
          <a:stretch>
            <a:fillRect/>
          </a:stretch>
        </p:blipFill>
        <p:spPr bwMode="auto">
          <a:xfrm>
            <a:off x="3381697" y="2672594"/>
            <a:ext cx="5438775" cy="361951"/>
          </a:xfrm>
          <a:prstGeom prst="rect">
            <a:avLst/>
          </a:prstGeom>
          <a:noFill/>
        </p:spPr>
      </p:pic>
      <p:pic>
        <p:nvPicPr>
          <p:cNvPr id="8" name="Picture 12" descr="\begin{align*}&#10;I_{\text{darksky}}=I_{\text{darksky,0}} 10^{-0.4k\left \{1-X(Z_{\text{sky}})\right \}}X(Z_{\text{sky}})&#10;\end{align*}">
            <a:hlinkClick r:id="rId4"/>
          </p:cNvPr>
          <p:cNvPicPr>
            <a:picLocks noChangeAspect="1" noChangeArrowheads="1"/>
          </p:cNvPicPr>
          <p:nvPr/>
        </p:nvPicPr>
        <p:blipFill>
          <a:blip r:embed="rId5" cstate="print"/>
          <a:srcRect/>
          <a:stretch>
            <a:fillRect/>
          </a:stretch>
        </p:blipFill>
        <p:spPr bwMode="auto">
          <a:xfrm>
            <a:off x="3412579" y="2351062"/>
            <a:ext cx="3895725" cy="247650"/>
          </a:xfrm>
          <a:prstGeom prst="rect">
            <a:avLst/>
          </a:prstGeom>
          <a:noFill/>
        </p:spPr>
      </p:pic>
      <p:pic>
        <p:nvPicPr>
          <p:cNvPr id="9" name="Picture 16" descr="\begin{align*}&#10;F_{\text{moon,0}}=10^{-0.4(3.84+0.026|\alpha|+4\times10^{-9}\alpha ^4)}\ \  [\text{fc}]&#10;\end{align*}">
            <a:hlinkClick r:id="rId6"/>
          </p:cNvPr>
          <p:cNvPicPr>
            <a:picLocks noChangeAspect="1" noChangeArrowheads="1"/>
          </p:cNvPicPr>
          <p:nvPr/>
        </p:nvPicPr>
        <p:blipFill>
          <a:blip r:embed="rId7" cstate="print"/>
          <a:srcRect/>
          <a:stretch>
            <a:fillRect/>
          </a:stretch>
        </p:blipFill>
        <p:spPr bwMode="auto">
          <a:xfrm>
            <a:off x="2195736" y="3445662"/>
            <a:ext cx="3733800" cy="257175"/>
          </a:xfrm>
          <a:prstGeom prst="rect">
            <a:avLst/>
          </a:prstGeom>
          <a:noFill/>
        </p:spPr>
      </p:pic>
      <p:pic>
        <p:nvPicPr>
          <p:cNvPr id="10" name="Picture 20" descr="\begin{align*}&#10;X(Z)=\left \{1-0.96\sin ^2(Z)\right \}^{-0.5}&#10;\end{align*}">
            <a:hlinkClick r:id="rId8"/>
          </p:cNvPr>
          <p:cNvPicPr>
            <a:picLocks noChangeAspect="1" noChangeArrowheads="1"/>
          </p:cNvPicPr>
          <p:nvPr/>
        </p:nvPicPr>
        <p:blipFill>
          <a:blip r:embed="rId9" cstate="print"/>
          <a:srcRect/>
          <a:stretch>
            <a:fillRect/>
          </a:stretch>
        </p:blipFill>
        <p:spPr bwMode="auto">
          <a:xfrm>
            <a:off x="2195736" y="3764752"/>
            <a:ext cx="2667000" cy="295275"/>
          </a:xfrm>
          <a:prstGeom prst="rect">
            <a:avLst/>
          </a:prstGeom>
          <a:noFill/>
        </p:spPr>
      </p:pic>
      <p:pic>
        <p:nvPicPr>
          <p:cNvPr id="11" name="Picture 22" descr="\begin{align*}&#10;f(\rho)=f_R(\rho)+f_M(\rho)&#10;\end{align*}">
            <a:hlinkClick r:id="rId10"/>
          </p:cNvPr>
          <p:cNvPicPr>
            <a:picLocks noChangeAspect="1" noChangeArrowheads="1"/>
          </p:cNvPicPr>
          <p:nvPr/>
        </p:nvPicPr>
        <p:blipFill>
          <a:blip r:embed="rId11" cstate="print"/>
          <a:srcRect/>
          <a:stretch>
            <a:fillRect/>
          </a:stretch>
        </p:blipFill>
        <p:spPr bwMode="auto">
          <a:xfrm>
            <a:off x="2195736" y="4145754"/>
            <a:ext cx="1866900" cy="200025"/>
          </a:xfrm>
          <a:prstGeom prst="rect">
            <a:avLst/>
          </a:prstGeom>
          <a:noFill/>
        </p:spPr>
      </p:pic>
      <p:sp>
        <p:nvSpPr>
          <p:cNvPr id="12" name="テキスト ボックス 11"/>
          <p:cNvSpPr txBox="1"/>
          <p:nvPr/>
        </p:nvSpPr>
        <p:spPr>
          <a:xfrm>
            <a:off x="1005084" y="3774275"/>
            <a:ext cx="830677" cy="307777"/>
          </a:xfrm>
          <a:prstGeom prst="rect">
            <a:avLst/>
          </a:prstGeom>
          <a:noFill/>
        </p:spPr>
        <p:txBody>
          <a:bodyPr wrap="none" rtlCol="0">
            <a:spAutoFit/>
          </a:bodyPr>
          <a:lstStyle/>
          <a:p>
            <a:r>
              <a:rPr lang="ja-JP" altLang="en-US" sz="1400" dirty="0" smtClean="0"/>
              <a:t>エアマス</a:t>
            </a:r>
            <a:endParaRPr kumimoji="1" lang="en-US" altLang="ja-JP" sz="1400" dirty="0" smtClean="0"/>
          </a:p>
        </p:txBody>
      </p:sp>
      <p:sp>
        <p:nvSpPr>
          <p:cNvPr id="13" name="テキスト ボックス 12"/>
          <p:cNvSpPr txBox="1"/>
          <p:nvPr/>
        </p:nvSpPr>
        <p:spPr>
          <a:xfrm>
            <a:off x="1005084" y="4109440"/>
            <a:ext cx="902811" cy="307777"/>
          </a:xfrm>
          <a:prstGeom prst="rect">
            <a:avLst/>
          </a:prstGeom>
          <a:noFill/>
        </p:spPr>
        <p:txBody>
          <a:bodyPr wrap="none" rtlCol="0">
            <a:spAutoFit/>
          </a:bodyPr>
          <a:lstStyle/>
          <a:p>
            <a:r>
              <a:rPr kumimoji="1" lang="ja-JP" altLang="en-US" sz="1400" b="1" dirty="0" smtClean="0">
                <a:solidFill>
                  <a:srgbClr val="0070C0"/>
                </a:solidFill>
              </a:rPr>
              <a:t>散乱係数</a:t>
            </a:r>
            <a:endParaRPr kumimoji="1" lang="en-US" altLang="ja-JP" sz="1400" b="1" dirty="0" smtClean="0">
              <a:solidFill>
                <a:srgbClr val="0070C0"/>
              </a:solidFill>
            </a:endParaRPr>
          </a:p>
        </p:txBody>
      </p:sp>
      <p:pic>
        <p:nvPicPr>
          <p:cNvPr id="14" name="Picture 36" descr="\begin{align*}&#10;I_{\text{sky}}=I_{\text{darksky}} +I_{\text{scatering}} \ \ [nL] &#10;\end{align*}">
            <a:hlinkClick r:id="rId12"/>
          </p:cNvPr>
          <p:cNvPicPr>
            <a:picLocks noChangeAspect="1" noChangeArrowheads="1"/>
          </p:cNvPicPr>
          <p:nvPr/>
        </p:nvPicPr>
        <p:blipFill>
          <a:blip r:embed="rId13" cstate="print"/>
          <a:srcRect/>
          <a:stretch>
            <a:fillRect/>
          </a:stretch>
        </p:blipFill>
        <p:spPr bwMode="auto">
          <a:xfrm>
            <a:off x="1800927" y="1916832"/>
            <a:ext cx="3481049" cy="288000"/>
          </a:xfrm>
          <a:prstGeom prst="rect">
            <a:avLst/>
          </a:prstGeom>
          <a:noFill/>
        </p:spPr>
      </p:pic>
      <p:sp>
        <p:nvSpPr>
          <p:cNvPr id="15" name="テキスト ボックス 14"/>
          <p:cNvSpPr txBox="1"/>
          <p:nvPr/>
        </p:nvSpPr>
        <p:spPr>
          <a:xfrm>
            <a:off x="2377959" y="4345209"/>
            <a:ext cx="1151277" cy="307777"/>
          </a:xfrm>
          <a:prstGeom prst="rect">
            <a:avLst/>
          </a:prstGeom>
          <a:noFill/>
        </p:spPr>
        <p:txBody>
          <a:bodyPr wrap="none" rtlCol="0">
            <a:spAutoFit/>
          </a:bodyPr>
          <a:lstStyle/>
          <a:p>
            <a:r>
              <a:rPr kumimoji="1" lang="ja-JP" altLang="en-US" sz="1400" dirty="0" smtClean="0"/>
              <a:t>レイリー散乱</a:t>
            </a:r>
            <a:endParaRPr kumimoji="1" lang="en-US" altLang="ja-JP" sz="1400" dirty="0" smtClean="0"/>
          </a:p>
        </p:txBody>
      </p:sp>
      <p:sp>
        <p:nvSpPr>
          <p:cNvPr id="16" name="テキスト ボックス 15"/>
          <p:cNvSpPr txBox="1"/>
          <p:nvPr/>
        </p:nvSpPr>
        <p:spPr>
          <a:xfrm>
            <a:off x="3720110" y="4345779"/>
            <a:ext cx="837089" cy="307777"/>
          </a:xfrm>
          <a:prstGeom prst="rect">
            <a:avLst/>
          </a:prstGeom>
          <a:noFill/>
        </p:spPr>
        <p:txBody>
          <a:bodyPr wrap="none" rtlCol="0">
            <a:spAutoFit/>
          </a:bodyPr>
          <a:lstStyle/>
          <a:p>
            <a:r>
              <a:rPr kumimoji="1" lang="ja-JP" altLang="en-US" sz="1400" dirty="0" smtClean="0"/>
              <a:t>ミー散乱</a:t>
            </a:r>
            <a:endParaRPr kumimoji="1" lang="en-US" altLang="ja-JP" sz="1400" dirty="0" smtClean="0"/>
          </a:p>
        </p:txBody>
      </p:sp>
      <p:sp>
        <p:nvSpPr>
          <p:cNvPr id="17" name="正方形/長方形 16"/>
          <p:cNvSpPr/>
          <p:nvPr/>
        </p:nvSpPr>
        <p:spPr>
          <a:xfrm>
            <a:off x="601347" y="1124744"/>
            <a:ext cx="7798430" cy="646331"/>
          </a:xfrm>
          <a:prstGeom prst="rect">
            <a:avLst/>
          </a:prstGeom>
        </p:spPr>
        <p:txBody>
          <a:bodyPr wrap="square">
            <a:spAutoFit/>
          </a:bodyPr>
          <a:lstStyle/>
          <a:p>
            <a:r>
              <a:rPr lang="en-US" altLang="ja-JP" b="1" dirty="0" smtClean="0">
                <a:solidFill>
                  <a:srgbClr val="0070C0"/>
                </a:solidFill>
              </a:rPr>
              <a:t>K</a:t>
            </a:r>
            <a:r>
              <a:rPr lang="en-US" altLang="ja-JP" b="1" dirty="0">
                <a:solidFill>
                  <a:srgbClr val="0070C0"/>
                </a:solidFill>
              </a:rPr>
              <a:t>. </a:t>
            </a:r>
            <a:r>
              <a:rPr lang="en-US" altLang="ja-JP" b="1" dirty="0" err="1">
                <a:solidFill>
                  <a:srgbClr val="0070C0"/>
                </a:solidFill>
              </a:rPr>
              <a:t>Krisciunas</a:t>
            </a:r>
            <a:r>
              <a:rPr lang="en-US" altLang="ja-JP" b="1" dirty="0">
                <a:solidFill>
                  <a:srgbClr val="0070C0"/>
                </a:solidFill>
              </a:rPr>
              <a:t> &amp; B.E. Schaefer 1991, PASP, 103, </a:t>
            </a:r>
            <a:r>
              <a:rPr lang="en-US" altLang="ja-JP" b="1" dirty="0" smtClean="0">
                <a:solidFill>
                  <a:srgbClr val="0070C0"/>
                </a:solidFill>
              </a:rPr>
              <a:t>1033</a:t>
            </a:r>
            <a:r>
              <a:rPr lang="ja-JP" altLang="en-US" dirty="0" smtClean="0"/>
              <a:t>によると、可視での月夜の空の明るさ</a:t>
            </a:r>
            <a:r>
              <a:rPr lang="en-US" altLang="ja-JP" dirty="0" smtClean="0"/>
              <a:t>(Intensity)</a:t>
            </a:r>
            <a:r>
              <a:rPr lang="ja-JP" altLang="en-US" dirty="0" smtClean="0"/>
              <a:t>は、新月の空＋月・太陽の散乱光で表される</a:t>
            </a:r>
            <a:endParaRPr lang="ja-JP" altLang="en-US" dirty="0"/>
          </a:p>
        </p:txBody>
      </p:sp>
      <p:sp>
        <p:nvSpPr>
          <p:cNvPr id="19" name="テキスト ボックス 18"/>
          <p:cNvSpPr txBox="1"/>
          <p:nvPr/>
        </p:nvSpPr>
        <p:spPr>
          <a:xfrm>
            <a:off x="2195736" y="2277505"/>
            <a:ext cx="1107996" cy="369332"/>
          </a:xfrm>
          <a:prstGeom prst="rect">
            <a:avLst/>
          </a:prstGeom>
          <a:noFill/>
        </p:spPr>
        <p:txBody>
          <a:bodyPr wrap="none" rtlCol="0">
            <a:spAutoFit/>
          </a:bodyPr>
          <a:lstStyle/>
          <a:p>
            <a:r>
              <a:rPr kumimoji="1" lang="ja-JP" altLang="en-US" dirty="0" smtClean="0"/>
              <a:t>新月の空</a:t>
            </a:r>
            <a:endParaRPr kumimoji="1" lang="ja-JP" altLang="en-US" dirty="0"/>
          </a:p>
        </p:txBody>
      </p:sp>
      <p:sp>
        <p:nvSpPr>
          <p:cNvPr id="20" name="テキスト ボックス 19"/>
          <p:cNvSpPr txBox="1"/>
          <p:nvPr/>
        </p:nvSpPr>
        <p:spPr>
          <a:xfrm>
            <a:off x="1503963" y="2668903"/>
            <a:ext cx="1915909" cy="369332"/>
          </a:xfrm>
          <a:prstGeom prst="rect">
            <a:avLst/>
          </a:prstGeom>
          <a:noFill/>
        </p:spPr>
        <p:txBody>
          <a:bodyPr wrap="none" rtlCol="0">
            <a:spAutoFit/>
          </a:bodyPr>
          <a:lstStyle/>
          <a:p>
            <a:r>
              <a:rPr lang="ja-JP" altLang="en-US" dirty="0" smtClean="0"/>
              <a:t>月・太陽の散乱光</a:t>
            </a:r>
            <a:endParaRPr kumimoji="1" lang="ja-JP" altLang="en-US" dirty="0"/>
          </a:p>
        </p:txBody>
      </p:sp>
      <p:sp>
        <p:nvSpPr>
          <p:cNvPr id="24" name="テキスト ボックス 23"/>
          <p:cNvSpPr txBox="1"/>
          <p:nvPr/>
        </p:nvSpPr>
        <p:spPr>
          <a:xfrm>
            <a:off x="554907" y="4797785"/>
            <a:ext cx="3533340" cy="369332"/>
          </a:xfrm>
          <a:prstGeom prst="rect">
            <a:avLst/>
          </a:prstGeom>
          <a:noFill/>
        </p:spPr>
        <p:txBody>
          <a:bodyPr wrap="none" rtlCol="0">
            <a:spAutoFit/>
          </a:bodyPr>
          <a:lstStyle/>
          <a:p>
            <a:r>
              <a:rPr kumimoji="1" lang="ja-JP" altLang="en-US" b="1" dirty="0" smtClean="0">
                <a:solidFill>
                  <a:srgbClr val="0070C0"/>
                </a:solidFill>
              </a:rPr>
              <a:t>レイリー散乱</a:t>
            </a:r>
            <a:r>
              <a:rPr kumimoji="1" lang="ja-JP" altLang="en-US" dirty="0" smtClean="0"/>
              <a:t> </a:t>
            </a:r>
            <a:r>
              <a:rPr kumimoji="1" lang="en-US" altLang="ja-JP" dirty="0" smtClean="0"/>
              <a:t>(</a:t>
            </a:r>
            <a:r>
              <a:rPr lang="ja-JP" altLang="en-US" dirty="0" smtClean="0"/>
              <a:t>散乱粒子　</a:t>
            </a:r>
            <a:r>
              <a:rPr lang="en-US" altLang="ja-JP" dirty="0" smtClean="0"/>
              <a:t>&lt;&lt; </a:t>
            </a:r>
            <a:r>
              <a:rPr lang="ja-JP" altLang="en-US" dirty="0" smtClean="0"/>
              <a:t>波長</a:t>
            </a:r>
            <a:r>
              <a:rPr lang="en-US" altLang="ja-JP" dirty="0"/>
              <a:t>)</a:t>
            </a:r>
            <a:endParaRPr kumimoji="1" lang="en-US" altLang="ja-JP" dirty="0" smtClean="0"/>
          </a:p>
        </p:txBody>
      </p:sp>
      <p:sp>
        <p:nvSpPr>
          <p:cNvPr id="25" name="テキスト ボックス 24"/>
          <p:cNvSpPr txBox="1"/>
          <p:nvPr/>
        </p:nvSpPr>
        <p:spPr>
          <a:xfrm>
            <a:off x="4088859" y="4797785"/>
            <a:ext cx="3139001" cy="369332"/>
          </a:xfrm>
          <a:prstGeom prst="rect">
            <a:avLst/>
          </a:prstGeom>
          <a:noFill/>
        </p:spPr>
        <p:txBody>
          <a:bodyPr wrap="none" rtlCol="0">
            <a:spAutoFit/>
          </a:bodyPr>
          <a:lstStyle/>
          <a:p>
            <a:r>
              <a:rPr kumimoji="1" lang="ja-JP" altLang="en-US" b="1" dirty="0" smtClean="0">
                <a:solidFill>
                  <a:srgbClr val="0070C0"/>
                </a:solidFill>
              </a:rPr>
              <a:t>ミー散乱</a:t>
            </a:r>
            <a:r>
              <a:rPr kumimoji="1" lang="ja-JP" altLang="en-US" dirty="0" smtClean="0"/>
              <a:t>　</a:t>
            </a:r>
            <a:r>
              <a:rPr kumimoji="1" lang="en-US" altLang="ja-JP" dirty="0" smtClean="0"/>
              <a:t>(</a:t>
            </a:r>
            <a:r>
              <a:rPr kumimoji="1" lang="ja-JP" altLang="en-US" dirty="0" smtClean="0"/>
              <a:t>散乱粒子　</a:t>
            </a:r>
            <a:r>
              <a:rPr lang="ja-JP" altLang="en-US" dirty="0" smtClean="0"/>
              <a:t>～ 波長</a:t>
            </a:r>
            <a:r>
              <a:rPr kumimoji="1" lang="en-US" altLang="ja-JP" dirty="0" smtClean="0"/>
              <a:t>)</a:t>
            </a:r>
          </a:p>
        </p:txBody>
      </p:sp>
      <p:sp>
        <p:nvSpPr>
          <p:cNvPr id="27" name="テキスト ボックス 26"/>
          <p:cNvSpPr txBox="1"/>
          <p:nvPr/>
        </p:nvSpPr>
        <p:spPr>
          <a:xfrm>
            <a:off x="800922" y="5085184"/>
            <a:ext cx="2924198" cy="923330"/>
          </a:xfrm>
          <a:prstGeom prst="rect">
            <a:avLst/>
          </a:prstGeom>
          <a:noFill/>
        </p:spPr>
        <p:txBody>
          <a:bodyPr wrap="none" rtlCol="0">
            <a:spAutoFit/>
          </a:bodyPr>
          <a:lstStyle/>
          <a:p>
            <a:r>
              <a:rPr lang="ja-JP" altLang="en-US" dirty="0"/>
              <a:t>大気中</a:t>
            </a:r>
            <a:r>
              <a:rPr lang="ja-JP" altLang="en-US" dirty="0" smtClean="0"/>
              <a:t>の分子等による散乱</a:t>
            </a:r>
            <a:endParaRPr lang="en-US" altLang="ja-JP" dirty="0"/>
          </a:p>
          <a:p>
            <a:r>
              <a:rPr lang="en-US" altLang="ja-JP" dirty="0" smtClean="0"/>
              <a:t>(1+cos</a:t>
            </a:r>
            <a:r>
              <a:rPr lang="en-US" altLang="ja-JP" baseline="30000" dirty="0" smtClean="0"/>
              <a:t>2</a:t>
            </a:r>
            <a:r>
              <a:rPr lang="en-US" altLang="ja-JP" dirty="0" smtClean="0"/>
              <a:t>θ)λ</a:t>
            </a:r>
            <a:r>
              <a:rPr lang="en-US" altLang="ja-JP" baseline="30000" dirty="0" smtClean="0"/>
              <a:t>-4</a:t>
            </a:r>
            <a:r>
              <a:rPr lang="ja-JP" altLang="en-US" dirty="0" smtClean="0"/>
              <a:t>に比例</a:t>
            </a:r>
            <a:endParaRPr lang="en-US" altLang="ja-JP" dirty="0" smtClean="0"/>
          </a:p>
          <a:p>
            <a:r>
              <a:rPr kumimoji="1" lang="ja-JP" altLang="en-US" dirty="0" smtClean="0"/>
              <a:t>空が青い、夕日が赤い</a:t>
            </a:r>
            <a:r>
              <a:rPr lang="ja-JP" altLang="en-US" dirty="0"/>
              <a:t>理由</a:t>
            </a:r>
            <a:endParaRPr kumimoji="1" lang="en-US" altLang="ja-JP" dirty="0"/>
          </a:p>
        </p:txBody>
      </p:sp>
      <p:sp>
        <p:nvSpPr>
          <p:cNvPr id="28" name="テキスト ボックス 27"/>
          <p:cNvSpPr txBox="1"/>
          <p:nvPr/>
        </p:nvSpPr>
        <p:spPr>
          <a:xfrm>
            <a:off x="4374642" y="5085184"/>
            <a:ext cx="4661854" cy="1200329"/>
          </a:xfrm>
          <a:prstGeom prst="rect">
            <a:avLst/>
          </a:prstGeom>
          <a:noFill/>
        </p:spPr>
        <p:txBody>
          <a:bodyPr wrap="none" rtlCol="0">
            <a:spAutoFit/>
          </a:bodyPr>
          <a:lstStyle/>
          <a:p>
            <a:r>
              <a:rPr lang="ja-JP" altLang="en-US" dirty="0" smtClean="0"/>
              <a:t>キリ・モヤ等の散乱</a:t>
            </a:r>
            <a:endParaRPr lang="en-US" altLang="ja-JP" dirty="0" smtClean="0"/>
          </a:p>
          <a:p>
            <a:r>
              <a:rPr kumimoji="1" lang="ja-JP" altLang="en-US" dirty="0" smtClean="0"/>
              <a:t>散乱強度は粒子形状やサイズによる</a:t>
            </a:r>
            <a:endParaRPr kumimoji="1" lang="en-US" altLang="ja-JP" dirty="0" smtClean="0"/>
          </a:p>
          <a:p>
            <a:r>
              <a:rPr lang="ja-JP" altLang="en-US" dirty="0"/>
              <a:t>一般</a:t>
            </a:r>
            <a:r>
              <a:rPr lang="ja-JP" altLang="en-US" dirty="0" smtClean="0"/>
              <a:t>に、前方散乱が強くあまり波長依存しない</a:t>
            </a:r>
            <a:endParaRPr lang="en-US" altLang="ja-JP" dirty="0" smtClean="0"/>
          </a:p>
          <a:p>
            <a:r>
              <a:rPr kumimoji="1" lang="ja-JP" altLang="en-US" dirty="0" smtClean="0"/>
              <a:t>雲や霧が白い理由</a:t>
            </a:r>
            <a:endParaRPr kumimoji="1" lang="ja-JP" altLang="en-US" dirty="0"/>
          </a:p>
        </p:txBody>
      </p:sp>
      <p:sp>
        <p:nvSpPr>
          <p:cNvPr id="4" name="正方形/長方形 3"/>
          <p:cNvSpPr/>
          <p:nvPr/>
        </p:nvSpPr>
        <p:spPr>
          <a:xfrm>
            <a:off x="6588224" y="2672594"/>
            <a:ext cx="432048" cy="3656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316141" y="6285513"/>
            <a:ext cx="6511719" cy="369332"/>
          </a:xfrm>
          <a:prstGeom prst="rect">
            <a:avLst/>
          </a:prstGeom>
          <a:noFill/>
          <a:ln>
            <a:solidFill>
              <a:schemeClr val="tx1"/>
            </a:solidFill>
          </a:ln>
        </p:spPr>
        <p:txBody>
          <a:bodyPr wrap="none" rtlCol="0">
            <a:spAutoFit/>
          </a:bodyPr>
          <a:lstStyle/>
          <a:p>
            <a:r>
              <a:rPr kumimoji="1" lang="ja-JP" altLang="en-US" dirty="0" smtClean="0"/>
              <a:t>これを赤外線・太陽光でドームふじの大気散乱係数の測定に応用</a:t>
            </a:r>
            <a:endParaRPr kumimoji="1" lang="ja-JP" altLang="en-US" dirty="0"/>
          </a:p>
        </p:txBody>
      </p:sp>
      <p:sp>
        <p:nvSpPr>
          <p:cNvPr id="31" name="正方形/長方形 30"/>
          <p:cNvSpPr/>
          <p:nvPr/>
        </p:nvSpPr>
        <p:spPr>
          <a:xfrm>
            <a:off x="1640835" y="1844824"/>
            <a:ext cx="3795261" cy="4348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64314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en-US" altLang="ja-JP" sz="3600" dirty="0">
                <a:latin typeface="+mn-ea"/>
              </a:rPr>
              <a:t>3. </a:t>
            </a:r>
            <a:r>
              <a:rPr lang="ja-JP" altLang="en-US" sz="3600" dirty="0">
                <a:latin typeface="+mn-ea"/>
              </a:rPr>
              <a:t>赤外線の空の散乱強度測定　</a:t>
            </a:r>
            <a:r>
              <a:rPr lang="en-US" altLang="ja-JP" sz="3600" dirty="0" smtClean="0">
                <a:latin typeface="+mn-ea"/>
              </a:rPr>
              <a:t>2/4</a:t>
            </a:r>
            <a:endParaRPr lang="en-US" altLang="ja-JP" sz="3600" dirty="0">
              <a:latin typeface="+mn-ea"/>
            </a:endParaRPr>
          </a:p>
        </p:txBody>
      </p:sp>
      <p:sp>
        <p:nvSpPr>
          <p:cNvPr id="2" name="テキスト ボックス 1"/>
          <p:cNvSpPr txBox="1"/>
          <p:nvPr/>
        </p:nvSpPr>
        <p:spPr>
          <a:xfrm>
            <a:off x="560144" y="1196752"/>
            <a:ext cx="3382016" cy="369332"/>
          </a:xfrm>
          <a:prstGeom prst="rect">
            <a:avLst/>
          </a:prstGeom>
          <a:noFill/>
        </p:spPr>
        <p:txBody>
          <a:bodyPr wrap="none" rtlCol="0">
            <a:spAutoFit/>
          </a:bodyPr>
          <a:lstStyle/>
          <a:p>
            <a:r>
              <a:rPr kumimoji="1" lang="ja-JP" altLang="en-US" b="1" dirty="0" smtClean="0">
                <a:solidFill>
                  <a:srgbClr val="0070C0"/>
                </a:solidFill>
              </a:rPr>
              <a:t>南極</a:t>
            </a:r>
            <a:r>
              <a:rPr kumimoji="1" lang="en-US" altLang="ja-JP" b="1" dirty="0" smtClean="0">
                <a:solidFill>
                  <a:srgbClr val="0070C0"/>
                </a:solidFill>
              </a:rPr>
              <a:t>40cm</a:t>
            </a:r>
            <a:r>
              <a:rPr kumimoji="1" lang="ja-JP" altLang="en-US" b="1" dirty="0" smtClean="0">
                <a:solidFill>
                  <a:srgbClr val="0070C0"/>
                </a:solidFill>
              </a:rPr>
              <a:t>赤外線望遠鏡</a:t>
            </a:r>
            <a:r>
              <a:rPr kumimoji="1" lang="en-US" altLang="ja-JP" b="1" dirty="0" smtClean="0">
                <a:solidFill>
                  <a:srgbClr val="0070C0"/>
                </a:solidFill>
              </a:rPr>
              <a:t>(AIRT40)</a:t>
            </a:r>
          </a:p>
        </p:txBody>
      </p:sp>
      <p:sp>
        <p:nvSpPr>
          <p:cNvPr id="15" name="テキスト ボックス 14"/>
          <p:cNvSpPr txBox="1"/>
          <p:nvPr/>
        </p:nvSpPr>
        <p:spPr>
          <a:xfrm>
            <a:off x="560144" y="4005064"/>
            <a:ext cx="3396956" cy="369332"/>
          </a:xfrm>
          <a:prstGeom prst="rect">
            <a:avLst/>
          </a:prstGeom>
          <a:noFill/>
        </p:spPr>
        <p:txBody>
          <a:bodyPr wrap="none" rtlCol="0">
            <a:spAutoFit/>
          </a:bodyPr>
          <a:lstStyle/>
          <a:p>
            <a:r>
              <a:rPr kumimoji="1" lang="ja-JP" altLang="en-US" b="1" dirty="0" smtClean="0">
                <a:solidFill>
                  <a:srgbClr val="0070C0"/>
                </a:solidFill>
              </a:rPr>
              <a:t>赤外線カメラ　</a:t>
            </a:r>
            <a:r>
              <a:rPr kumimoji="1" lang="en-US" altLang="ja-JP" b="1" dirty="0" smtClean="0">
                <a:solidFill>
                  <a:srgbClr val="0070C0"/>
                </a:solidFill>
              </a:rPr>
              <a:t>TONIC2 (</a:t>
            </a:r>
            <a:r>
              <a:rPr kumimoji="1" lang="ja-JP" altLang="en-US" b="1" dirty="0" smtClean="0">
                <a:solidFill>
                  <a:srgbClr val="0070C0"/>
                </a:solidFill>
              </a:rPr>
              <a:t>瞳光学系</a:t>
            </a:r>
            <a:r>
              <a:rPr kumimoji="1" lang="en-US" altLang="ja-JP" b="1" dirty="0" smtClean="0">
                <a:solidFill>
                  <a:srgbClr val="0070C0"/>
                </a:solidFill>
              </a:rPr>
              <a:t>)</a:t>
            </a:r>
          </a:p>
        </p:txBody>
      </p:sp>
      <p:pic>
        <p:nvPicPr>
          <p:cNvPr id="1026" name="Picture 2" descr="C:\Private\南極写真\jpg_内陸旅行\DSC_7302.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870078" y="1556792"/>
            <a:ext cx="3600000" cy="22495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表 18"/>
          <p:cNvGraphicFramePr>
            <a:graphicFrameLocks noGrp="1"/>
          </p:cNvGraphicFramePr>
          <p:nvPr>
            <p:extLst>
              <p:ext uri="{D42A27DB-BD31-4B8C-83A1-F6EECF244321}">
                <p14:modId xmlns:p14="http://schemas.microsoft.com/office/powerpoint/2010/main" val="3154543573"/>
              </p:ext>
            </p:extLst>
          </p:nvPr>
        </p:nvGraphicFramePr>
        <p:xfrm>
          <a:off x="4716016" y="1628800"/>
          <a:ext cx="4011391" cy="2133600"/>
        </p:xfrm>
        <a:graphic>
          <a:graphicData uri="http://schemas.openxmlformats.org/drawingml/2006/table">
            <a:tbl>
              <a:tblPr firstRow="1" bandRow="1">
                <a:tableStyleId>{D7AC3CCA-C797-4891-BE02-D94E43425B78}</a:tableStyleId>
              </a:tblPr>
              <a:tblGrid>
                <a:gridCol w="2113292"/>
                <a:gridCol w="1898099"/>
              </a:tblGrid>
              <a:tr h="0">
                <a:tc>
                  <a:txBody>
                    <a:bodyPr/>
                    <a:lstStyle/>
                    <a:p>
                      <a:pPr algn="ctr"/>
                      <a:r>
                        <a:rPr kumimoji="1" lang="ja-JP" altLang="en-US" sz="1400" b="0" dirty="0" smtClean="0">
                          <a:latin typeface="+mn-lt"/>
                          <a:ea typeface="+mn-ea"/>
                        </a:rPr>
                        <a:t>口径</a:t>
                      </a:r>
                      <a:endParaRPr kumimoji="1" lang="ja-JP" altLang="en-US" sz="1400" b="0" dirty="0">
                        <a:latin typeface="+mn-lt"/>
                        <a:ea typeface="+mn-ea"/>
                      </a:endParaRPr>
                    </a:p>
                  </a:txBody>
                  <a:tcPr/>
                </a:tc>
                <a:tc>
                  <a:txBody>
                    <a:bodyPr/>
                    <a:lstStyle/>
                    <a:p>
                      <a:pPr algn="ctr"/>
                      <a:r>
                        <a:rPr kumimoji="1" lang="en-US" altLang="ja-JP" sz="1400" b="0" dirty="0" smtClean="0">
                          <a:latin typeface="+mn-lt"/>
                          <a:ea typeface="+mn-ea"/>
                        </a:rPr>
                        <a:t>400mm</a:t>
                      </a:r>
                      <a:endParaRPr kumimoji="1" lang="ja-JP" altLang="en-US" sz="1400" b="0" dirty="0">
                        <a:latin typeface="+mn-lt"/>
                        <a:ea typeface="+mn-ea"/>
                      </a:endParaRPr>
                    </a:p>
                  </a:txBody>
                  <a:tcPr/>
                </a:tc>
              </a:tr>
              <a:tr h="283413">
                <a:tc>
                  <a:txBody>
                    <a:bodyPr/>
                    <a:lstStyle/>
                    <a:p>
                      <a:pPr algn="ctr"/>
                      <a:r>
                        <a:rPr kumimoji="1" lang="ja-JP" altLang="en-US" sz="1400" b="0" dirty="0" smtClean="0">
                          <a:latin typeface="+mn-lt"/>
                          <a:ea typeface="+mn-ea"/>
                        </a:rPr>
                        <a:t>焦点距離</a:t>
                      </a:r>
                      <a:endParaRPr kumimoji="1" lang="ja-JP" altLang="en-US" sz="1400" b="0" dirty="0">
                        <a:latin typeface="+mn-lt"/>
                        <a:ea typeface="+mn-ea"/>
                      </a:endParaRPr>
                    </a:p>
                  </a:txBody>
                  <a:tcPr/>
                </a:tc>
                <a:tc>
                  <a:txBody>
                    <a:bodyPr/>
                    <a:lstStyle/>
                    <a:p>
                      <a:pPr algn="ctr"/>
                      <a:r>
                        <a:rPr kumimoji="1" lang="en-US" altLang="ja-JP" sz="1400" dirty="0" smtClean="0">
                          <a:latin typeface="+mn-lt"/>
                          <a:ea typeface="+mn-ea"/>
                        </a:rPr>
                        <a:t>4800mm</a:t>
                      </a:r>
                      <a:endParaRPr kumimoji="1" lang="ja-JP" altLang="en-US" sz="1400" b="0" dirty="0">
                        <a:latin typeface="+mn-lt"/>
                        <a:ea typeface="+mn-ea"/>
                      </a:endParaRPr>
                    </a:p>
                  </a:txBody>
                  <a:tcPr/>
                </a:tc>
              </a:tr>
              <a:tr h="283413">
                <a:tc>
                  <a:txBody>
                    <a:bodyPr/>
                    <a:lstStyle/>
                    <a:p>
                      <a:pPr algn="ctr"/>
                      <a:r>
                        <a:rPr kumimoji="1" lang="ja-JP" altLang="en-US" sz="1400" b="0" dirty="0" smtClean="0">
                          <a:latin typeface="+mn-lt"/>
                          <a:ea typeface="+mn-ea"/>
                        </a:rPr>
                        <a:t>形式</a:t>
                      </a:r>
                      <a:endParaRPr kumimoji="1" lang="ja-JP" altLang="en-US" sz="1400" b="0" dirty="0">
                        <a:latin typeface="+mn-lt"/>
                        <a:ea typeface="+mn-ea"/>
                      </a:endParaRPr>
                    </a:p>
                  </a:txBody>
                  <a:tcPr/>
                </a:tc>
                <a:tc>
                  <a:txBody>
                    <a:bodyPr/>
                    <a:lstStyle/>
                    <a:p>
                      <a:pPr algn="ctr"/>
                      <a:r>
                        <a:rPr kumimoji="1" lang="ja-JP" altLang="en-US" sz="1400" b="0" dirty="0" smtClean="0">
                          <a:latin typeface="+mn-lt"/>
                          <a:ea typeface="+mn-ea"/>
                        </a:rPr>
                        <a:t>カセグレン式</a:t>
                      </a:r>
                      <a:endParaRPr kumimoji="1" lang="ja-JP" altLang="en-US" sz="1400" b="0" dirty="0">
                        <a:latin typeface="+mn-lt"/>
                        <a:ea typeface="+mn-ea"/>
                      </a:endParaRPr>
                    </a:p>
                  </a:txBody>
                  <a:tcPr/>
                </a:tc>
              </a:tr>
              <a:tr h="283413">
                <a:tc>
                  <a:txBody>
                    <a:bodyPr/>
                    <a:lstStyle/>
                    <a:p>
                      <a:pPr algn="ctr"/>
                      <a:r>
                        <a:rPr kumimoji="1" lang="ja-JP" altLang="en-US" sz="1400" b="0" dirty="0" smtClean="0">
                          <a:latin typeface="+mn-lt"/>
                          <a:ea typeface="+mn-ea"/>
                        </a:rPr>
                        <a:t>架台</a:t>
                      </a:r>
                      <a:endParaRPr kumimoji="1" lang="ja-JP" altLang="en-US" sz="1400" b="0" dirty="0">
                        <a:latin typeface="+mn-lt"/>
                        <a:ea typeface="+mn-ea"/>
                      </a:endParaRPr>
                    </a:p>
                  </a:txBody>
                  <a:tcPr/>
                </a:tc>
                <a:tc>
                  <a:txBody>
                    <a:bodyPr/>
                    <a:lstStyle/>
                    <a:p>
                      <a:pPr algn="ctr"/>
                      <a:r>
                        <a:rPr kumimoji="1" lang="ja-JP" altLang="en-US" sz="1400" b="0" dirty="0" smtClean="0">
                          <a:latin typeface="+mn-lt"/>
                          <a:ea typeface="+mn-ea"/>
                        </a:rPr>
                        <a:t>フォーク式赤道儀</a:t>
                      </a:r>
                      <a:endParaRPr kumimoji="1" lang="ja-JP" altLang="en-US" sz="1400" b="0" dirty="0">
                        <a:latin typeface="+mn-lt"/>
                        <a:ea typeface="+mn-ea"/>
                      </a:endParaRPr>
                    </a:p>
                  </a:txBody>
                  <a:tcPr/>
                </a:tc>
              </a:tr>
              <a:tr h="283413">
                <a:tc>
                  <a:txBody>
                    <a:bodyPr/>
                    <a:lstStyle/>
                    <a:p>
                      <a:pPr algn="ctr"/>
                      <a:r>
                        <a:rPr kumimoji="1" lang="ja-JP" altLang="en-US" sz="1400" b="0" dirty="0" smtClean="0">
                          <a:latin typeface="+mn-lt"/>
                          <a:ea typeface="+mn-ea"/>
                        </a:rPr>
                        <a:t>追尾精度</a:t>
                      </a:r>
                      <a:endParaRPr kumimoji="1" lang="ja-JP" altLang="en-US" sz="1400" b="0" dirty="0">
                        <a:latin typeface="+mn-lt"/>
                        <a:ea typeface="+mn-ea"/>
                      </a:endParaRPr>
                    </a:p>
                  </a:txBody>
                  <a:tcPr/>
                </a:tc>
                <a:tc>
                  <a:txBody>
                    <a:bodyPr/>
                    <a:lstStyle/>
                    <a:p>
                      <a:pPr algn="ctr"/>
                      <a:r>
                        <a:rPr kumimoji="1" lang="en-US" altLang="ja-JP" sz="1400" b="0" dirty="0" smtClean="0">
                          <a:latin typeface="+mn-lt"/>
                          <a:ea typeface="+mn-ea"/>
                        </a:rPr>
                        <a:t>5</a:t>
                      </a:r>
                      <a:r>
                        <a:rPr kumimoji="1" lang="ja-JP" altLang="en-US" sz="1400" b="0" dirty="0" smtClean="0">
                          <a:latin typeface="+mn-lt"/>
                          <a:ea typeface="+mn-ea"/>
                        </a:rPr>
                        <a:t>秒角以下</a:t>
                      </a:r>
                      <a:endParaRPr kumimoji="1" lang="ja-JP" altLang="en-US" sz="1400" b="0" dirty="0">
                        <a:latin typeface="+mn-lt"/>
                        <a:ea typeface="+mn-ea"/>
                      </a:endParaRPr>
                    </a:p>
                  </a:txBody>
                  <a:tcPr/>
                </a:tc>
              </a:tr>
              <a:tr h="283413">
                <a:tc>
                  <a:txBody>
                    <a:bodyPr/>
                    <a:lstStyle/>
                    <a:p>
                      <a:pPr algn="ctr"/>
                      <a:r>
                        <a:rPr kumimoji="1" lang="ja-JP" altLang="en-US" sz="1400" b="0" dirty="0" smtClean="0">
                          <a:latin typeface="+mn-lt"/>
                          <a:ea typeface="+mn-ea"/>
                        </a:rPr>
                        <a:t>設置場所</a:t>
                      </a:r>
                      <a:endParaRPr kumimoji="1" lang="ja-JP" altLang="en-US" sz="1400" b="0" dirty="0">
                        <a:latin typeface="+mn-lt"/>
                        <a:ea typeface="+mn-ea"/>
                      </a:endParaRPr>
                    </a:p>
                  </a:txBody>
                  <a:tcPr/>
                </a:tc>
                <a:tc>
                  <a:txBody>
                    <a:bodyPr/>
                    <a:lstStyle/>
                    <a:p>
                      <a:pPr algn="ctr"/>
                      <a:r>
                        <a:rPr kumimoji="1" lang="en-US" altLang="ja-JP" sz="1400" b="0" dirty="0" smtClean="0">
                          <a:latin typeface="+mn-lt"/>
                          <a:ea typeface="+mn-ea"/>
                        </a:rPr>
                        <a:t>77°19’17.2’’S</a:t>
                      </a:r>
                      <a:endParaRPr kumimoji="1" lang="ja-JP" altLang="en-US" sz="1400" b="0" dirty="0">
                        <a:latin typeface="+mn-lt"/>
                        <a:ea typeface="+mn-ea"/>
                      </a:endParaRPr>
                    </a:p>
                  </a:txBody>
                  <a:tcPr/>
                </a:tc>
              </a:tr>
              <a:tr h="283413">
                <a:tc>
                  <a:txBody>
                    <a:bodyPr/>
                    <a:lstStyle/>
                    <a:p>
                      <a:pPr algn="ctr"/>
                      <a:endParaRPr kumimoji="1" lang="ja-JP" altLang="en-US" sz="1400" b="0" dirty="0">
                        <a:latin typeface="+mn-lt"/>
                        <a:ea typeface="+mn-ea"/>
                      </a:endParaRPr>
                    </a:p>
                  </a:txBody>
                  <a:tcPr/>
                </a:tc>
                <a:tc>
                  <a:txBody>
                    <a:bodyPr/>
                    <a:lstStyle/>
                    <a:p>
                      <a:pPr algn="ctr"/>
                      <a:r>
                        <a:rPr kumimoji="1" lang="en-US" altLang="ja-JP" sz="1400" b="0" dirty="0" smtClean="0">
                          <a:latin typeface="+mn-lt"/>
                          <a:ea typeface="+mn-ea"/>
                        </a:rPr>
                        <a:t>39°41’37.7’’E</a:t>
                      </a:r>
                      <a:endParaRPr kumimoji="1" lang="ja-JP" altLang="en-US" sz="1400" b="0" dirty="0">
                        <a:latin typeface="+mn-lt"/>
                        <a:ea typeface="+mn-ea"/>
                      </a:endParaRPr>
                    </a:p>
                  </a:txBody>
                  <a:tcPr/>
                </a:tc>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935660550"/>
              </p:ext>
            </p:extLst>
          </p:nvPr>
        </p:nvGraphicFramePr>
        <p:xfrm>
          <a:off x="4644008" y="4293096"/>
          <a:ext cx="4176464" cy="1828800"/>
        </p:xfrm>
        <a:graphic>
          <a:graphicData uri="http://schemas.openxmlformats.org/drawingml/2006/table">
            <a:tbl>
              <a:tblPr firstRow="1" bandRow="1">
                <a:tableStyleId>{D7AC3CCA-C797-4891-BE02-D94E43425B78}</a:tableStyleId>
              </a:tblPr>
              <a:tblGrid>
                <a:gridCol w="2200256"/>
                <a:gridCol w="1976208"/>
              </a:tblGrid>
              <a:tr h="0">
                <a:tc>
                  <a:txBody>
                    <a:bodyPr/>
                    <a:lstStyle/>
                    <a:p>
                      <a:pPr algn="ctr"/>
                      <a:r>
                        <a:rPr kumimoji="1" lang="ja-JP" altLang="en-US" sz="1400" b="0" dirty="0" smtClean="0">
                          <a:latin typeface="+mn-lt"/>
                          <a:ea typeface="+mn-ea"/>
                        </a:rPr>
                        <a:t>検出器</a:t>
                      </a:r>
                      <a:endParaRPr kumimoji="1" lang="ja-JP" altLang="en-US" sz="1400" b="0" dirty="0">
                        <a:latin typeface="+mn-lt"/>
                        <a:ea typeface="+mn-ea"/>
                      </a:endParaRPr>
                    </a:p>
                  </a:txBody>
                  <a:tcPr/>
                </a:tc>
                <a:tc>
                  <a:txBody>
                    <a:bodyPr/>
                    <a:lstStyle/>
                    <a:p>
                      <a:pPr algn="ctr"/>
                      <a:r>
                        <a:rPr kumimoji="1" lang="en-US" altLang="ja-JP" sz="1400" b="0" dirty="0" smtClean="0">
                          <a:latin typeface="+mn-lt"/>
                          <a:ea typeface="+mn-ea"/>
                        </a:rPr>
                        <a:t>VIRGO-2K</a:t>
                      </a:r>
                      <a:endParaRPr kumimoji="1" lang="ja-JP" altLang="en-US" sz="1400" b="0" dirty="0">
                        <a:latin typeface="+mn-lt"/>
                        <a:ea typeface="+mn-ea"/>
                      </a:endParaRPr>
                    </a:p>
                  </a:txBody>
                  <a:tcPr/>
                </a:tc>
              </a:tr>
              <a:tr h="283413">
                <a:tc>
                  <a:txBody>
                    <a:bodyPr/>
                    <a:lstStyle/>
                    <a:p>
                      <a:pPr algn="ctr"/>
                      <a:r>
                        <a:rPr kumimoji="1" lang="ja-JP" altLang="en-US" sz="1400" b="0" dirty="0" smtClean="0">
                          <a:latin typeface="+mn-lt"/>
                          <a:ea typeface="+mn-ea"/>
                        </a:rPr>
                        <a:t>合成焦点距離</a:t>
                      </a:r>
                      <a:endParaRPr kumimoji="1" lang="ja-JP" altLang="en-US" sz="1400" b="0" dirty="0">
                        <a:latin typeface="+mn-lt"/>
                        <a:ea typeface="+mn-ea"/>
                      </a:endParaRPr>
                    </a:p>
                  </a:txBody>
                  <a:tcPr/>
                </a:tc>
                <a:tc>
                  <a:txBody>
                    <a:bodyPr/>
                    <a:lstStyle/>
                    <a:p>
                      <a:pPr algn="ctr"/>
                      <a:r>
                        <a:rPr kumimoji="1" lang="en-US" altLang="ja-JP" sz="1400" dirty="0" smtClean="0">
                          <a:latin typeface="+mn-lt"/>
                          <a:ea typeface="+mn-ea"/>
                        </a:rPr>
                        <a:t>4800mm</a:t>
                      </a:r>
                      <a:endParaRPr kumimoji="1" lang="ja-JP" altLang="en-US" sz="1400" b="0" dirty="0">
                        <a:latin typeface="+mn-lt"/>
                        <a:ea typeface="+mn-ea"/>
                      </a:endParaRPr>
                    </a:p>
                  </a:txBody>
                  <a:tcPr/>
                </a:tc>
              </a:tr>
              <a:tr h="283413">
                <a:tc>
                  <a:txBody>
                    <a:bodyPr/>
                    <a:lstStyle/>
                    <a:p>
                      <a:pPr algn="ctr"/>
                      <a:r>
                        <a:rPr kumimoji="1" lang="ja-JP" altLang="en-US" sz="1400" b="0" dirty="0" smtClean="0">
                          <a:latin typeface="+mn-lt"/>
                          <a:ea typeface="+mn-ea"/>
                        </a:rPr>
                        <a:t>ピクセルサイズ</a:t>
                      </a:r>
                      <a:endParaRPr kumimoji="1" lang="ja-JP" altLang="en-US" sz="1400" b="0" dirty="0">
                        <a:latin typeface="+mn-lt"/>
                        <a:ea typeface="+mn-ea"/>
                      </a:endParaRPr>
                    </a:p>
                  </a:txBody>
                  <a:tcPr/>
                </a:tc>
                <a:tc>
                  <a:txBody>
                    <a:bodyPr/>
                    <a:lstStyle/>
                    <a:p>
                      <a:pPr algn="ctr"/>
                      <a:r>
                        <a:rPr kumimoji="1" lang="en-US" altLang="ja-JP" sz="1400" b="0" dirty="0" smtClean="0">
                          <a:latin typeface="+mn-lt"/>
                          <a:ea typeface="+mn-ea"/>
                        </a:rPr>
                        <a:t>20</a:t>
                      </a:r>
                      <a:r>
                        <a:rPr kumimoji="1" lang="en-US" altLang="ja-JP" sz="1400" b="0" baseline="0" dirty="0" smtClean="0">
                          <a:latin typeface="+mn-lt"/>
                          <a:ea typeface="+mn-ea"/>
                        </a:rPr>
                        <a:t> x 20 </a:t>
                      </a:r>
                      <a:r>
                        <a:rPr kumimoji="1" lang="en-US" altLang="ja-JP" sz="1400" b="0" baseline="0" dirty="0" err="1" smtClean="0">
                          <a:latin typeface="+mn-lt"/>
                          <a:ea typeface="+mn-ea"/>
                        </a:rPr>
                        <a:t>μm</a:t>
                      </a:r>
                      <a:endParaRPr kumimoji="1" lang="ja-JP" altLang="en-US" sz="1400" b="0" dirty="0">
                        <a:latin typeface="+mn-lt"/>
                        <a:ea typeface="+mn-ea"/>
                      </a:endParaRPr>
                    </a:p>
                  </a:txBody>
                  <a:tcPr/>
                </a:tc>
              </a:tr>
              <a:tr h="283413">
                <a:tc>
                  <a:txBody>
                    <a:bodyPr/>
                    <a:lstStyle/>
                    <a:p>
                      <a:pPr algn="ctr"/>
                      <a:r>
                        <a:rPr kumimoji="1" lang="ja-JP" altLang="en-US" sz="1400" b="0" dirty="0" smtClean="0">
                          <a:latin typeface="+mn-lt"/>
                          <a:ea typeface="+mn-ea"/>
                        </a:rPr>
                        <a:t>ピクセルスケール</a:t>
                      </a:r>
                      <a:endParaRPr kumimoji="1" lang="ja-JP" altLang="en-US" sz="1400" b="0" dirty="0">
                        <a:latin typeface="+mn-lt"/>
                        <a:ea typeface="+mn-ea"/>
                      </a:endParaRPr>
                    </a:p>
                  </a:txBody>
                  <a:tcPr/>
                </a:tc>
                <a:tc>
                  <a:txBody>
                    <a:bodyPr/>
                    <a:lstStyle/>
                    <a:p>
                      <a:pPr algn="ctr"/>
                      <a:r>
                        <a:rPr kumimoji="1" lang="en-US" altLang="ja-JP" sz="1400" b="0" dirty="0" smtClean="0">
                          <a:latin typeface="+mn-lt"/>
                          <a:ea typeface="+mn-ea"/>
                        </a:rPr>
                        <a:t>0.866’’ x 0.866</a:t>
                      </a:r>
                      <a:r>
                        <a:rPr kumimoji="1" lang="en-US" altLang="ja-JP" sz="1400" b="0" baseline="0" dirty="0" smtClean="0">
                          <a:latin typeface="+mn-lt"/>
                          <a:ea typeface="+mn-ea"/>
                        </a:rPr>
                        <a:t>‘’</a:t>
                      </a:r>
                      <a:r>
                        <a:rPr kumimoji="1" lang="en-US" altLang="ja-JP" sz="1400" b="0" dirty="0" smtClean="0">
                          <a:latin typeface="+mn-lt"/>
                          <a:ea typeface="+mn-ea"/>
                        </a:rPr>
                        <a:t> </a:t>
                      </a:r>
                      <a:endParaRPr kumimoji="1" lang="ja-JP" altLang="en-US" sz="1400" b="0" dirty="0">
                        <a:latin typeface="+mn-lt"/>
                        <a:ea typeface="+mn-ea"/>
                      </a:endParaRPr>
                    </a:p>
                  </a:txBody>
                  <a:tcPr/>
                </a:tc>
              </a:tr>
              <a:tr h="283413">
                <a:tc>
                  <a:txBody>
                    <a:bodyPr/>
                    <a:lstStyle/>
                    <a:p>
                      <a:pPr algn="ctr"/>
                      <a:r>
                        <a:rPr kumimoji="1" lang="ja-JP" altLang="en-US" sz="1400" b="0" dirty="0" smtClean="0">
                          <a:latin typeface="+mn-lt"/>
                          <a:ea typeface="+mn-ea"/>
                        </a:rPr>
                        <a:t>冷却温度</a:t>
                      </a:r>
                      <a:endParaRPr kumimoji="1" lang="ja-JP" altLang="en-US" sz="1400" b="0" dirty="0">
                        <a:latin typeface="+mn-lt"/>
                        <a:ea typeface="+mn-ea"/>
                      </a:endParaRPr>
                    </a:p>
                  </a:txBody>
                  <a:tcPr/>
                </a:tc>
                <a:tc>
                  <a:txBody>
                    <a:bodyPr/>
                    <a:lstStyle/>
                    <a:p>
                      <a:pPr algn="ctr"/>
                      <a:r>
                        <a:rPr kumimoji="1" lang="en-US" altLang="ja-JP" sz="1400" b="0" dirty="0" smtClean="0">
                          <a:latin typeface="+mn-lt"/>
                          <a:ea typeface="+mn-ea"/>
                        </a:rPr>
                        <a:t>80K</a:t>
                      </a:r>
                      <a:endParaRPr kumimoji="1" lang="ja-JP" altLang="en-US" sz="1400" b="0" dirty="0">
                        <a:latin typeface="+mn-lt"/>
                        <a:ea typeface="+mn-ea"/>
                      </a:endParaRPr>
                    </a:p>
                  </a:txBody>
                  <a:tcPr/>
                </a:tc>
              </a:tr>
              <a:tr h="283413">
                <a:tc>
                  <a:txBody>
                    <a:bodyPr/>
                    <a:lstStyle/>
                    <a:p>
                      <a:pPr algn="ctr"/>
                      <a:r>
                        <a:rPr kumimoji="1" lang="ja-JP" altLang="en-US" sz="1400" b="0" dirty="0" smtClean="0">
                          <a:latin typeface="+mn-lt"/>
                          <a:ea typeface="+mn-ea"/>
                        </a:rPr>
                        <a:t>フィルター</a:t>
                      </a:r>
                      <a:endParaRPr kumimoji="1" lang="ja-JP" altLang="en-US" sz="1400" b="0" dirty="0">
                        <a:latin typeface="+mn-lt"/>
                        <a:ea typeface="+mn-ea"/>
                      </a:endParaRPr>
                    </a:p>
                  </a:txBody>
                  <a:tcPr/>
                </a:tc>
                <a:tc>
                  <a:txBody>
                    <a:bodyPr/>
                    <a:lstStyle/>
                    <a:p>
                      <a:pPr algn="ctr"/>
                      <a:r>
                        <a:rPr kumimoji="1" lang="en-US" altLang="ja-JP" sz="1400" b="0" dirty="0" smtClean="0">
                          <a:latin typeface="+mn-lt"/>
                          <a:ea typeface="+mn-ea"/>
                        </a:rPr>
                        <a:t>J,</a:t>
                      </a:r>
                      <a:r>
                        <a:rPr kumimoji="1" lang="en-US" altLang="ja-JP" sz="1400" b="0" baseline="0" dirty="0" smtClean="0">
                          <a:latin typeface="+mn-lt"/>
                          <a:ea typeface="+mn-ea"/>
                        </a:rPr>
                        <a:t> H, Ks, </a:t>
                      </a:r>
                      <a:r>
                        <a:rPr kumimoji="1" lang="ja-JP" altLang="en-US" sz="1400" b="0" baseline="0" dirty="0" smtClean="0">
                          <a:latin typeface="+mn-lt"/>
                          <a:ea typeface="+mn-ea"/>
                        </a:rPr>
                        <a:t>他</a:t>
                      </a:r>
                      <a:endParaRPr kumimoji="1" lang="ja-JP" altLang="en-US" sz="1400" b="0" dirty="0">
                        <a:latin typeface="+mn-lt"/>
                        <a:ea typeface="+mn-ea"/>
                      </a:endParaRPr>
                    </a:p>
                  </a:txBody>
                  <a:tcPr/>
                </a:tc>
              </a:tr>
            </a:tbl>
          </a:graphicData>
        </a:graphic>
      </p:graphicFrame>
      <p:pic>
        <p:nvPicPr>
          <p:cNvPr id="22" name="Picture 2" descr="C:\Documents and Settings\Okita\デスクトップ\2010_05_SPIE\Oral_presentation\layout.jpg"/>
          <p:cNvPicPr>
            <a:picLocks noChangeAspect="1" noChangeArrowheads="1"/>
          </p:cNvPicPr>
          <p:nvPr/>
        </p:nvPicPr>
        <p:blipFill>
          <a:blip r:embed="rId4" cstate="print"/>
          <a:srcRect/>
          <a:stretch>
            <a:fillRect/>
          </a:stretch>
        </p:blipFill>
        <p:spPr bwMode="auto">
          <a:xfrm>
            <a:off x="575863" y="4385224"/>
            <a:ext cx="3904837" cy="976209"/>
          </a:xfrm>
          <a:prstGeom prst="rect">
            <a:avLst/>
          </a:prstGeom>
          <a:noFill/>
        </p:spPr>
      </p:pic>
      <p:pic>
        <p:nvPicPr>
          <p:cNvPr id="31" name="Picture 192"/>
          <p:cNvPicPr>
            <a:picLocks noChangeAspect="1" noChangeArrowheads="1"/>
          </p:cNvPicPr>
          <p:nvPr/>
        </p:nvPicPr>
        <p:blipFill>
          <a:blip r:embed="rId5" cstate="print"/>
          <a:srcRect/>
          <a:stretch>
            <a:fillRect/>
          </a:stretch>
        </p:blipFill>
        <p:spPr bwMode="auto">
          <a:xfrm>
            <a:off x="2723946" y="5289425"/>
            <a:ext cx="1520270" cy="1173203"/>
          </a:xfrm>
          <a:prstGeom prst="rect">
            <a:avLst/>
          </a:prstGeom>
          <a:noFill/>
          <a:ln w="9525">
            <a:noFill/>
            <a:miter lim="800000"/>
            <a:headEnd/>
            <a:tailEnd/>
          </a:ln>
          <a:effectLst/>
        </p:spPr>
      </p:pic>
      <p:sp>
        <p:nvSpPr>
          <p:cNvPr id="32" name="Rectangle 1"/>
          <p:cNvSpPr>
            <a:spLocks noChangeArrowheads="1"/>
          </p:cNvSpPr>
          <p:nvPr/>
        </p:nvSpPr>
        <p:spPr bwMode="auto">
          <a:xfrm>
            <a:off x="2948053" y="6216407"/>
            <a:ext cx="1512168"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i="1" u="none" strike="noStrike" cap="none" normalizeH="0" baseline="0" dirty="0" smtClean="0">
                <a:ln>
                  <a:noFill/>
                </a:ln>
                <a:effectLst/>
                <a:latin typeface="+mj-lt"/>
                <a:ea typeface="ＭＳ Ｐゴシック" pitchFamily="50" charset="-128"/>
                <a:cs typeface="Arial" pitchFamily="34" charset="0"/>
              </a:rPr>
              <a:t>Copyright Raytheon</a:t>
            </a:r>
            <a:endParaRPr kumimoji="1" lang="ja-JP" altLang="ja-JP" sz="1000" i="1" u="none" strike="noStrike" cap="none" normalizeH="0" baseline="0" dirty="0" smtClean="0">
              <a:ln>
                <a:noFill/>
              </a:ln>
              <a:effectLst/>
              <a:latin typeface="+mj-lt"/>
              <a:ea typeface="ＭＳ Ｐゴシック" pitchFamily="50" charset="-128"/>
            </a:endParaRPr>
          </a:p>
        </p:txBody>
      </p:sp>
      <p:pic>
        <p:nvPicPr>
          <p:cNvPr id="21" name="Picture 6" descr="D:\M2\Master\tonic2.jpg"/>
          <p:cNvPicPr>
            <a:picLocks noChangeArrowheads="1"/>
          </p:cNvPicPr>
          <p:nvPr/>
        </p:nvPicPr>
        <p:blipFill>
          <a:blip r:embed="rId6" cstate="print"/>
          <a:srcRect b="4560"/>
          <a:stretch>
            <a:fillRect/>
          </a:stretch>
        </p:blipFill>
        <p:spPr bwMode="auto">
          <a:xfrm>
            <a:off x="971600" y="5289425"/>
            <a:ext cx="1553121" cy="1151331"/>
          </a:xfrm>
          <a:prstGeom prst="rect">
            <a:avLst/>
          </a:prstGeom>
          <a:noFill/>
          <a:ln w="3175">
            <a:noFill/>
          </a:ln>
        </p:spPr>
      </p:pic>
      <p:sp>
        <p:nvSpPr>
          <p:cNvPr id="3" name="テキスト ボックス 2"/>
          <p:cNvSpPr txBox="1"/>
          <p:nvPr/>
        </p:nvSpPr>
        <p:spPr>
          <a:xfrm>
            <a:off x="5148064" y="6339517"/>
            <a:ext cx="3841501" cy="369332"/>
          </a:xfrm>
          <a:prstGeom prst="rect">
            <a:avLst/>
          </a:prstGeom>
          <a:noFill/>
        </p:spPr>
        <p:txBody>
          <a:bodyPr wrap="none" rtlCol="0">
            <a:spAutoFit/>
          </a:bodyPr>
          <a:lstStyle/>
          <a:p>
            <a:r>
              <a:rPr kumimoji="1" lang="ja-JP" altLang="en-US" dirty="0" smtClean="0"/>
              <a:t>これらは東北大学で開発</a:t>
            </a:r>
            <a:r>
              <a:rPr lang="ja-JP" altLang="en-US" dirty="0" smtClean="0"/>
              <a:t>、</a:t>
            </a:r>
            <a:r>
              <a:rPr lang="en-US" altLang="ja-JP" dirty="0" smtClean="0"/>
              <a:t>Okita+2010</a:t>
            </a:r>
            <a:endParaRPr kumimoji="1" lang="ja-JP" altLang="en-US" dirty="0"/>
          </a:p>
        </p:txBody>
      </p:sp>
    </p:spTree>
    <p:extLst>
      <p:ext uri="{BB962C8B-B14F-4D97-AF65-F5344CB8AC3E}">
        <p14:creationId xmlns:p14="http://schemas.microsoft.com/office/powerpoint/2010/main" val="1814506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l="20485" t="6680" r="19686" b="5987"/>
          <a:stretch/>
        </p:blipFill>
        <p:spPr>
          <a:xfrm>
            <a:off x="1873195" y="1334042"/>
            <a:ext cx="5470634" cy="5302627"/>
          </a:xfrm>
          <a:prstGeom prst="rect">
            <a:avLst/>
          </a:prstGeom>
        </p:spPr>
      </p:pic>
      <p:sp>
        <p:nvSpPr>
          <p:cNvPr id="11" name="円/楕円 10"/>
          <p:cNvSpPr/>
          <p:nvPr/>
        </p:nvSpPr>
        <p:spPr>
          <a:xfrm>
            <a:off x="4392488" y="4063805"/>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円/楕円 11"/>
          <p:cNvSpPr/>
          <p:nvPr/>
        </p:nvSpPr>
        <p:spPr>
          <a:xfrm>
            <a:off x="3528392" y="3487742"/>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円/楕円 13"/>
          <p:cNvSpPr/>
          <p:nvPr/>
        </p:nvSpPr>
        <p:spPr>
          <a:xfrm>
            <a:off x="3960440" y="3775774"/>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円/楕円 22"/>
          <p:cNvSpPr/>
          <p:nvPr/>
        </p:nvSpPr>
        <p:spPr>
          <a:xfrm>
            <a:off x="2664296" y="2839669"/>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円/楕円 23"/>
          <p:cNvSpPr/>
          <p:nvPr/>
        </p:nvSpPr>
        <p:spPr>
          <a:xfrm>
            <a:off x="4896544" y="4351838"/>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円/楕円 24"/>
          <p:cNvSpPr/>
          <p:nvPr/>
        </p:nvSpPr>
        <p:spPr>
          <a:xfrm>
            <a:off x="5328592" y="4639870"/>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円/楕円 25"/>
          <p:cNvSpPr/>
          <p:nvPr/>
        </p:nvSpPr>
        <p:spPr>
          <a:xfrm>
            <a:off x="5832648" y="4927901"/>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円/楕円 26"/>
          <p:cNvSpPr/>
          <p:nvPr/>
        </p:nvSpPr>
        <p:spPr>
          <a:xfrm>
            <a:off x="6336704" y="5215933"/>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円/楕円 27"/>
          <p:cNvSpPr/>
          <p:nvPr/>
        </p:nvSpPr>
        <p:spPr>
          <a:xfrm>
            <a:off x="4536504" y="4423845"/>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円/楕円 28"/>
          <p:cNvSpPr/>
          <p:nvPr/>
        </p:nvSpPr>
        <p:spPr>
          <a:xfrm>
            <a:off x="4176464" y="4855894"/>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円/楕円 29"/>
          <p:cNvSpPr/>
          <p:nvPr/>
        </p:nvSpPr>
        <p:spPr>
          <a:xfrm>
            <a:off x="3816424" y="5287941"/>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円/楕円 30"/>
          <p:cNvSpPr/>
          <p:nvPr/>
        </p:nvSpPr>
        <p:spPr>
          <a:xfrm>
            <a:off x="3456384" y="5719989"/>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p:cNvSpPr txBox="1"/>
          <p:nvPr/>
        </p:nvSpPr>
        <p:spPr>
          <a:xfrm>
            <a:off x="4414330" y="3758156"/>
            <a:ext cx="301686" cy="369332"/>
          </a:xfrm>
          <a:prstGeom prst="rect">
            <a:avLst/>
          </a:prstGeom>
          <a:noFill/>
        </p:spPr>
        <p:txBody>
          <a:bodyPr wrap="none" rtlCol="0">
            <a:spAutoFit/>
          </a:bodyPr>
          <a:lstStyle/>
          <a:p>
            <a:r>
              <a:rPr kumimoji="1" lang="en-US" altLang="ja-JP" dirty="0" smtClean="0">
                <a:solidFill>
                  <a:srgbClr val="FF0000"/>
                </a:solidFill>
              </a:rPr>
              <a:t>1</a:t>
            </a:r>
            <a:endParaRPr kumimoji="1" lang="ja-JP" altLang="en-US" dirty="0">
              <a:solidFill>
                <a:srgbClr val="FF0000"/>
              </a:solidFill>
            </a:endParaRPr>
          </a:p>
        </p:txBody>
      </p:sp>
      <p:sp>
        <p:nvSpPr>
          <p:cNvPr id="34" name="テキスト ボックス 33"/>
          <p:cNvSpPr txBox="1"/>
          <p:nvPr/>
        </p:nvSpPr>
        <p:spPr>
          <a:xfrm>
            <a:off x="4009165" y="3489099"/>
            <a:ext cx="301686" cy="369332"/>
          </a:xfrm>
          <a:prstGeom prst="rect">
            <a:avLst/>
          </a:prstGeom>
          <a:noFill/>
        </p:spPr>
        <p:txBody>
          <a:bodyPr wrap="none" rtlCol="0">
            <a:spAutoFit/>
          </a:bodyPr>
          <a:lstStyle/>
          <a:p>
            <a:r>
              <a:rPr kumimoji="1" lang="en-US" altLang="ja-JP" dirty="0" smtClean="0">
                <a:solidFill>
                  <a:srgbClr val="FF0000"/>
                </a:solidFill>
              </a:rPr>
              <a:t>2</a:t>
            </a:r>
            <a:endParaRPr kumimoji="1" lang="ja-JP" altLang="en-US" dirty="0">
              <a:solidFill>
                <a:srgbClr val="FF0000"/>
              </a:solidFill>
            </a:endParaRPr>
          </a:p>
        </p:txBody>
      </p:sp>
      <p:sp>
        <p:nvSpPr>
          <p:cNvPr id="35" name="テキスト ボックス 34"/>
          <p:cNvSpPr txBox="1"/>
          <p:nvPr/>
        </p:nvSpPr>
        <p:spPr>
          <a:xfrm>
            <a:off x="3600400" y="3190418"/>
            <a:ext cx="301686" cy="369332"/>
          </a:xfrm>
          <a:prstGeom prst="rect">
            <a:avLst/>
          </a:prstGeom>
          <a:noFill/>
        </p:spPr>
        <p:txBody>
          <a:bodyPr wrap="none" rtlCol="0">
            <a:spAutoFit/>
          </a:bodyPr>
          <a:lstStyle/>
          <a:p>
            <a:r>
              <a:rPr kumimoji="1" lang="en-US" altLang="ja-JP" dirty="0" smtClean="0">
                <a:solidFill>
                  <a:srgbClr val="FF0000"/>
                </a:solidFill>
              </a:rPr>
              <a:t>3</a:t>
            </a:r>
            <a:endParaRPr kumimoji="1" lang="ja-JP" altLang="en-US" dirty="0">
              <a:solidFill>
                <a:srgbClr val="FF0000"/>
              </a:solidFill>
            </a:endParaRPr>
          </a:p>
        </p:txBody>
      </p:sp>
      <p:sp>
        <p:nvSpPr>
          <p:cNvPr id="36" name="テキスト ボックス 35"/>
          <p:cNvSpPr txBox="1"/>
          <p:nvPr/>
        </p:nvSpPr>
        <p:spPr>
          <a:xfrm>
            <a:off x="2736304" y="2542345"/>
            <a:ext cx="301686" cy="369332"/>
          </a:xfrm>
          <a:prstGeom prst="rect">
            <a:avLst/>
          </a:prstGeom>
          <a:noFill/>
        </p:spPr>
        <p:txBody>
          <a:bodyPr wrap="none" rtlCol="0">
            <a:spAutoFit/>
          </a:bodyPr>
          <a:lstStyle/>
          <a:p>
            <a:r>
              <a:rPr kumimoji="1" lang="en-US" altLang="ja-JP" dirty="0" smtClean="0">
                <a:solidFill>
                  <a:srgbClr val="FF0000"/>
                </a:solidFill>
              </a:rPr>
              <a:t>5</a:t>
            </a:r>
            <a:endParaRPr kumimoji="1" lang="ja-JP" altLang="en-US" dirty="0">
              <a:solidFill>
                <a:srgbClr val="FF0000"/>
              </a:solidFill>
            </a:endParaRPr>
          </a:p>
        </p:txBody>
      </p:sp>
      <p:sp>
        <p:nvSpPr>
          <p:cNvPr id="37" name="テキスト ボックス 36"/>
          <p:cNvSpPr txBox="1"/>
          <p:nvPr/>
        </p:nvSpPr>
        <p:spPr>
          <a:xfrm>
            <a:off x="3563888" y="5692606"/>
            <a:ext cx="301686" cy="369332"/>
          </a:xfrm>
          <a:prstGeom prst="rect">
            <a:avLst/>
          </a:prstGeom>
          <a:noFill/>
        </p:spPr>
        <p:txBody>
          <a:bodyPr wrap="none" rtlCol="0">
            <a:spAutoFit/>
          </a:bodyPr>
          <a:lstStyle/>
          <a:p>
            <a:r>
              <a:rPr kumimoji="1" lang="en-US" altLang="ja-JP" dirty="0" smtClean="0">
                <a:solidFill>
                  <a:srgbClr val="FF0000"/>
                </a:solidFill>
              </a:rPr>
              <a:t>7</a:t>
            </a:r>
            <a:endParaRPr kumimoji="1" lang="ja-JP" altLang="en-US" dirty="0">
              <a:solidFill>
                <a:srgbClr val="FF0000"/>
              </a:solidFill>
            </a:endParaRPr>
          </a:p>
        </p:txBody>
      </p:sp>
      <p:sp>
        <p:nvSpPr>
          <p:cNvPr id="38" name="テキスト ボックス 37"/>
          <p:cNvSpPr txBox="1"/>
          <p:nvPr/>
        </p:nvSpPr>
        <p:spPr>
          <a:xfrm>
            <a:off x="3923928" y="5260558"/>
            <a:ext cx="301686" cy="369332"/>
          </a:xfrm>
          <a:prstGeom prst="rect">
            <a:avLst/>
          </a:prstGeom>
          <a:noFill/>
        </p:spPr>
        <p:txBody>
          <a:bodyPr wrap="none" rtlCol="0">
            <a:spAutoFit/>
          </a:bodyPr>
          <a:lstStyle/>
          <a:p>
            <a:r>
              <a:rPr kumimoji="1" lang="en-US" altLang="ja-JP" dirty="0" smtClean="0">
                <a:solidFill>
                  <a:srgbClr val="FF0000"/>
                </a:solidFill>
              </a:rPr>
              <a:t>8</a:t>
            </a:r>
            <a:endParaRPr kumimoji="1" lang="ja-JP" altLang="en-US" dirty="0">
              <a:solidFill>
                <a:srgbClr val="FF0000"/>
              </a:solidFill>
            </a:endParaRPr>
          </a:p>
        </p:txBody>
      </p:sp>
      <p:sp>
        <p:nvSpPr>
          <p:cNvPr id="39" name="テキスト ボックス 38"/>
          <p:cNvSpPr txBox="1"/>
          <p:nvPr/>
        </p:nvSpPr>
        <p:spPr>
          <a:xfrm>
            <a:off x="4270314" y="4828510"/>
            <a:ext cx="301686" cy="369332"/>
          </a:xfrm>
          <a:prstGeom prst="rect">
            <a:avLst/>
          </a:prstGeom>
          <a:noFill/>
        </p:spPr>
        <p:txBody>
          <a:bodyPr wrap="none" rtlCol="0">
            <a:spAutoFit/>
          </a:bodyPr>
          <a:lstStyle/>
          <a:p>
            <a:r>
              <a:rPr kumimoji="1" lang="en-US" altLang="ja-JP" dirty="0" smtClean="0">
                <a:solidFill>
                  <a:srgbClr val="FF0000"/>
                </a:solidFill>
              </a:rPr>
              <a:t>9</a:t>
            </a:r>
            <a:endParaRPr kumimoji="1" lang="ja-JP" altLang="en-US" dirty="0">
              <a:solidFill>
                <a:srgbClr val="FF0000"/>
              </a:solidFill>
            </a:endParaRPr>
          </a:p>
        </p:txBody>
      </p:sp>
      <p:sp>
        <p:nvSpPr>
          <p:cNvPr id="40" name="テキスト ボックス 39"/>
          <p:cNvSpPr txBox="1"/>
          <p:nvPr/>
        </p:nvSpPr>
        <p:spPr>
          <a:xfrm>
            <a:off x="4585344" y="4503290"/>
            <a:ext cx="418704" cy="369332"/>
          </a:xfrm>
          <a:prstGeom prst="rect">
            <a:avLst/>
          </a:prstGeom>
          <a:noFill/>
        </p:spPr>
        <p:txBody>
          <a:bodyPr wrap="none" rtlCol="0">
            <a:spAutoFit/>
          </a:bodyPr>
          <a:lstStyle/>
          <a:p>
            <a:r>
              <a:rPr kumimoji="1" lang="en-US" altLang="ja-JP" dirty="0" smtClean="0">
                <a:solidFill>
                  <a:srgbClr val="FF0000"/>
                </a:solidFill>
              </a:rPr>
              <a:t>10</a:t>
            </a:r>
            <a:endParaRPr kumimoji="1" lang="ja-JP" altLang="en-US" dirty="0">
              <a:solidFill>
                <a:srgbClr val="FF0000"/>
              </a:solidFill>
            </a:endParaRPr>
          </a:p>
        </p:txBody>
      </p:sp>
      <p:sp>
        <p:nvSpPr>
          <p:cNvPr id="41" name="テキスト ボックス 40"/>
          <p:cNvSpPr txBox="1"/>
          <p:nvPr/>
        </p:nvSpPr>
        <p:spPr>
          <a:xfrm>
            <a:off x="5004048" y="4122410"/>
            <a:ext cx="418704" cy="369332"/>
          </a:xfrm>
          <a:prstGeom prst="rect">
            <a:avLst/>
          </a:prstGeom>
          <a:noFill/>
        </p:spPr>
        <p:txBody>
          <a:bodyPr wrap="none" rtlCol="0">
            <a:spAutoFit/>
          </a:bodyPr>
          <a:lstStyle/>
          <a:p>
            <a:r>
              <a:rPr kumimoji="1" lang="en-US" altLang="ja-JP" dirty="0" smtClean="0">
                <a:solidFill>
                  <a:srgbClr val="FF0000"/>
                </a:solidFill>
              </a:rPr>
              <a:t>11</a:t>
            </a:r>
            <a:endParaRPr kumimoji="1" lang="ja-JP" altLang="en-US" dirty="0">
              <a:solidFill>
                <a:srgbClr val="FF0000"/>
              </a:solidFill>
            </a:endParaRPr>
          </a:p>
        </p:txBody>
      </p:sp>
      <p:sp>
        <p:nvSpPr>
          <p:cNvPr id="42" name="テキスト ボックス 41"/>
          <p:cNvSpPr txBox="1"/>
          <p:nvPr/>
        </p:nvSpPr>
        <p:spPr>
          <a:xfrm>
            <a:off x="5436096" y="4383196"/>
            <a:ext cx="418704" cy="369332"/>
          </a:xfrm>
          <a:prstGeom prst="rect">
            <a:avLst/>
          </a:prstGeom>
          <a:noFill/>
        </p:spPr>
        <p:txBody>
          <a:bodyPr wrap="none" rtlCol="0">
            <a:spAutoFit/>
          </a:bodyPr>
          <a:lstStyle/>
          <a:p>
            <a:r>
              <a:rPr kumimoji="1" lang="en-US" altLang="ja-JP" dirty="0" smtClean="0">
                <a:solidFill>
                  <a:srgbClr val="FF0000"/>
                </a:solidFill>
              </a:rPr>
              <a:t>12</a:t>
            </a:r>
            <a:endParaRPr kumimoji="1" lang="ja-JP" altLang="en-US" dirty="0">
              <a:solidFill>
                <a:srgbClr val="FF0000"/>
              </a:solidFill>
            </a:endParaRPr>
          </a:p>
        </p:txBody>
      </p:sp>
      <p:sp>
        <p:nvSpPr>
          <p:cNvPr id="43" name="テキスト ボックス 42"/>
          <p:cNvSpPr txBox="1"/>
          <p:nvPr/>
        </p:nvSpPr>
        <p:spPr>
          <a:xfrm>
            <a:off x="5904656" y="4671228"/>
            <a:ext cx="418704" cy="369332"/>
          </a:xfrm>
          <a:prstGeom prst="rect">
            <a:avLst/>
          </a:prstGeom>
          <a:noFill/>
        </p:spPr>
        <p:txBody>
          <a:bodyPr wrap="none" rtlCol="0">
            <a:spAutoFit/>
          </a:bodyPr>
          <a:lstStyle/>
          <a:p>
            <a:r>
              <a:rPr kumimoji="1" lang="en-US" altLang="ja-JP" dirty="0" smtClean="0">
                <a:solidFill>
                  <a:srgbClr val="FF0000"/>
                </a:solidFill>
              </a:rPr>
              <a:t>13</a:t>
            </a:r>
            <a:endParaRPr kumimoji="1" lang="ja-JP" altLang="en-US" dirty="0">
              <a:solidFill>
                <a:srgbClr val="FF0000"/>
              </a:solidFill>
            </a:endParaRPr>
          </a:p>
        </p:txBody>
      </p:sp>
      <p:sp>
        <p:nvSpPr>
          <p:cNvPr id="44" name="テキスト ボックス 43"/>
          <p:cNvSpPr txBox="1"/>
          <p:nvPr/>
        </p:nvSpPr>
        <p:spPr>
          <a:xfrm>
            <a:off x="6372200" y="4900518"/>
            <a:ext cx="418704" cy="369332"/>
          </a:xfrm>
          <a:prstGeom prst="rect">
            <a:avLst/>
          </a:prstGeom>
          <a:noFill/>
        </p:spPr>
        <p:txBody>
          <a:bodyPr wrap="none" rtlCol="0">
            <a:spAutoFit/>
          </a:bodyPr>
          <a:lstStyle/>
          <a:p>
            <a:r>
              <a:rPr kumimoji="1" lang="en-US" altLang="ja-JP" dirty="0" smtClean="0">
                <a:solidFill>
                  <a:srgbClr val="FF0000"/>
                </a:solidFill>
              </a:rPr>
              <a:t>14</a:t>
            </a:r>
            <a:endParaRPr kumimoji="1" lang="ja-JP" altLang="en-US" dirty="0">
              <a:solidFill>
                <a:srgbClr val="FF0000"/>
              </a:solidFill>
            </a:endParaRPr>
          </a:p>
        </p:txBody>
      </p:sp>
      <p:sp>
        <p:nvSpPr>
          <p:cNvPr id="46" name="正方形/長方形 45"/>
          <p:cNvSpPr/>
          <p:nvPr/>
        </p:nvSpPr>
        <p:spPr>
          <a:xfrm>
            <a:off x="1" y="0"/>
            <a:ext cx="9144000" cy="10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en-US" altLang="ja-JP" sz="3600" dirty="0">
                <a:latin typeface="+mn-ea"/>
              </a:rPr>
              <a:t>3. </a:t>
            </a:r>
            <a:r>
              <a:rPr lang="ja-JP" altLang="en-US" sz="3600" dirty="0">
                <a:latin typeface="+mn-ea"/>
              </a:rPr>
              <a:t>赤外線の空の散乱強度測定　</a:t>
            </a:r>
            <a:r>
              <a:rPr lang="en-US" altLang="ja-JP" sz="3600" dirty="0" smtClean="0">
                <a:latin typeface="+mn-ea"/>
              </a:rPr>
              <a:t>3/4</a:t>
            </a:r>
            <a:endParaRPr lang="en-US" altLang="ja-JP" sz="3600" dirty="0">
              <a:latin typeface="+mn-ea"/>
            </a:endParaRPr>
          </a:p>
        </p:txBody>
      </p:sp>
    </p:spTree>
    <p:extLst>
      <p:ext uri="{BB962C8B-B14F-4D97-AF65-F5344CB8AC3E}">
        <p14:creationId xmlns:p14="http://schemas.microsoft.com/office/powerpoint/2010/main" val="831936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28524" y="1291845"/>
            <a:ext cx="1346844" cy="369332"/>
          </a:xfrm>
          <a:prstGeom prst="rect">
            <a:avLst/>
          </a:prstGeom>
          <a:noFill/>
        </p:spPr>
        <p:txBody>
          <a:bodyPr wrap="none" rtlCol="0">
            <a:spAutoFit/>
          </a:bodyPr>
          <a:lstStyle/>
          <a:p>
            <a:r>
              <a:rPr lang="ja-JP" altLang="en-US" b="1" dirty="0">
                <a:solidFill>
                  <a:srgbClr val="0070C0"/>
                </a:solidFill>
              </a:rPr>
              <a:t>○</a:t>
            </a:r>
            <a:r>
              <a:rPr lang="ja-JP" altLang="en-US" b="1" dirty="0" smtClean="0">
                <a:solidFill>
                  <a:srgbClr val="0070C0"/>
                </a:solidFill>
              </a:rPr>
              <a:t>観測結果</a:t>
            </a:r>
            <a:endParaRPr lang="en-US" altLang="ja-JP" b="1" dirty="0">
              <a:solidFill>
                <a:srgbClr val="0070C0"/>
              </a:solidFill>
            </a:endParaRPr>
          </a:p>
        </p:txBody>
      </p:sp>
      <p:sp>
        <p:nvSpPr>
          <p:cNvPr id="5" name="正方形/長方形 4"/>
          <p:cNvSpPr/>
          <p:nvPr/>
        </p:nvSpPr>
        <p:spPr>
          <a:xfrm>
            <a:off x="0" y="0"/>
            <a:ext cx="9144000" cy="10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en-US" altLang="ja-JP" sz="3600" dirty="0">
                <a:latin typeface="+mn-ea"/>
              </a:rPr>
              <a:t>3. </a:t>
            </a:r>
            <a:r>
              <a:rPr lang="ja-JP" altLang="en-US" sz="3600" dirty="0">
                <a:latin typeface="+mn-ea"/>
              </a:rPr>
              <a:t>赤外線の空の散乱強度測定　</a:t>
            </a:r>
            <a:r>
              <a:rPr lang="en-US" altLang="ja-JP" sz="3600" dirty="0" smtClean="0">
                <a:latin typeface="+mn-ea"/>
              </a:rPr>
              <a:t>4/4</a:t>
            </a:r>
            <a:endParaRPr lang="en-US" altLang="ja-JP" sz="3600" dirty="0">
              <a:latin typeface="+mn-ea"/>
            </a:endParaRPr>
          </a:p>
        </p:txBody>
      </p:sp>
      <p:sp>
        <p:nvSpPr>
          <p:cNvPr id="3" name="テキスト ボックス 2"/>
          <p:cNvSpPr txBox="1"/>
          <p:nvPr/>
        </p:nvSpPr>
        <p:spPr>
          <a:xfrm>
            <a:off x="6228184" y="4441812"/>
            <a:ext cx="2202847" cy="523220"/>
          </a:xfrm>
          <a:prstGeom prst="rect">
            <a:avLst/>
          </a:prstGeom>
          <a:noFill/>
        </p:spPr>
        <p:txBody>
          <a:bodyPr wrap="none" rtlCol="0">
            <a:spAutoFit/>
          </a:bodyPr>
          <a:lstStyle/>
          <a:p>
            <a:r>
              <a:rPr kumimoji="1" lang="ja-JP" altLang="en-US" sz="1400" dirty="0" smtClean="0"/>
              <a:t>横軸：</a:t>
            </a:r>
            <a:r>
              <a:rPr kumimoji="1" lang="en-US" altLang="ja-JP" sz="1400" dirty="0" smtClean="0"/>
              <a:t>Sky</a:t>
            </a:r>
            <a:r>
              <a:rPr kumimoji="1" lang="ja-JP" altLang="en-US" sz="1400" dirty="0" smtClean="0"/>
              <a:t>と太陽の離角</a:t>
            </a:r>
            <a:r>
              <a:rPr kumimoji="1" lang="en-US" altLang="ja-JP" sz="1400" dirty="0" smtClean="0"/>
              <a:t>(°)</a:t>
            </a:r>
          </a:p>
          <a:p>
            <a:r>
              <a:rPr lang="ja-JP" altLang="en-US" sz="1400" dirty="0" smtClean="0"/>
              <a:t>縦軸：散乱係数</a:t>
            </a:r>
            <a:r>
              <a:rPr lang="en-US" altLang="ja-JP" sz="1400" dirty="0" smtClean="0"/>
              <a:t>f(ρ)</a:t>
            </a:r>
            <a:r>
              <a:rPr lang="ja-JP" altLang="en-US" sz="1400" dirty="0" smtClean="0"/>
              <a:t>の対数</a:t>
            </a:r>
            <a:endParaRPr kumimoji="1" lang="ja-JP" altLang="en-US" sz="1400" dirty="0"/>
          </a:p>
        </p:txBody>
      </p:sp>
      <p:pic>
        <p:nvPicPr>
          <p:cNvPr id="8" name="Picture 2" descr="C:\Users\hirofumi\Desktop\Sky_Brightness\scatf4.jpg"/>
          <p:cNvPicPr>
            <a:picLocks noChangeAspect="1" noChangeArrowheads="1"/>
          </p:cNvPicPr>
          <p:nvPr/>
        </p:nvPicPr>
        <p:blipFill rotWithShape="1">
          <a:blip r:embed="rId2">
            <a:extLst>
              <a:ext uri="{28A0092B-C50C-407E-A947-70E740481C1C}">
                <a14:useLocalDpi xmlns:a14="http://schemas.microsoft.com/office/drawing/2010/main" val="0"/>
              </a:ext>
            </a:extLst>
          </a:blip>
          <a:srcRect l="50540" t="11834" r="5909" b="8849"/>
          <a:stretch/>
        </p:blipFill>
        <p:spPr bwMode="auto">
          <a:xfrm>
            <a:off x="3131839" y="1637499"/>
            <a:ext cx="2986769" cy="3807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hirofumi\Desktop\Sky_Brightness\scatf4.jpg"/>
          <p:cNvPicPr>
            <a:picLocks noChangeAspect="1" noChangeArrowheads="1"/>
          </p:cNvPicPr>
          <p:nvPr/>
        </p:nvPicPr>
        <p:blipFill rotWithShape="1">
          <a:blip r:embed="rId2">
            <a:extLst>
              <a:ext uri="{28A0092B-C50C-407E-A947-70E740481C1C}">
                <a14:useLocalDpi xmlns:a14="http://schemas.microsoft.com/office/drawing/2010/main" val="0"/>
              </a:ext>
            </a:extLst>
          </a:blip>
          <a:srcRect l="306" t="11854" r="56451" b="8829"/>
          <a:stretch/>
        </p:blipFill>
        <p:spPr bwMode="auto">
          <a:xfrm>
            <a:off x="251520" y="1636906"/>
            <a:ext cx="2965648" cy="3807725"/>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6153644" y="3276260"/>
            <a:ext cx="2351926" cy="1169551"/>
          </a:xfrm>
          <a:prstGeom prst="rect">
            <a:avLst/>
          </a:prstGeom>
          <a:noFill/>
        </p:spPr>
        <p:txBody>
          <a:bodyPr wrap="none" rtlCol="0">
            <a:spAutoFit/>
          </a:bodyPr>
          <a:lstStyle/>
          <a:p>
            <a:r>
              <a:rPr lang="ja-JP" altLang="en-US" sz="1400" b="1" dirty="0" smtClean="0">
                <a:solidFill>
                  <a:srgbClr val="00B050"/>
                </a:solidFill>
              </a:rPr>
              <a:t>緑</a:t>
            </a:r>
            <a:r>
              <a:rPr lang="ja-JP" altLang="en-US" sz="1400" dirty="0" smtClean="0"/>
              <a:t>：観測値</a:t>
            </a:r>
            <a:endParaRPr lang="en-US" altLang="ja-JP" sz="1400" dirty="0" smtClean="0"/>
          </a:p>
          <a:p>
            <a:r>
              <a:rPr kumimoji="1" lang="ja-JP" altLang="en-US" sz="1400" b="1" dirty="0" smtClean="0">
                <a:solidFill>
                  <a:srgbClr val="FF0000"/>
                </a:solidFill>
              </a:rPr>
              <a:t>赤</a:t>
            </a:r>
            <a:r>
              <a:rPr kumimoji="1" lang="ja-JP" altLang="en-US" sz="1400" dirty="0" smtClean="0"/>
              <a:t>：ベストフィット</a:t>
            </a:r>
            <a:endParaRPr lang="en-US" altLang="ja-JP" sz="1400" dirty="0"/>
          </a:p>
          <a:p>
            <a:r>
              <a:rPr lang="ja-JP" altLang="en-US" sz="1400" b="1" dirty="0">
                <a:solidFill>
                  <a:srgbClr val="0070C0"/>
                </a:solidFill>
              </a:rPr>
              <a:t>青</a:t>
            </a:r>
            <a:r>
              <a:rPr lang="ja-JP" altLang="en-US" sz="1400" dirty="0"/>
              <a:t>：</a:t>
            </a:r>
            <a:r>
              <a:rPr lang="en-US" altLang="ja-JP" sz="1400" dirty="0"/>
              <a:t>K&amp;S(1991)</a:t>
            </a:r>
            <a:r>
              <a:rPr lang="ja-JP" altLang="en-US" sz="1400" dirty="0"/>
              <a:t>の散乱係数を</a:t>
            </a:r>
            <a:endParaRPr lang="en-US" altLang="ja-JP" sz="1400" dirty="0"/>
          </a:p>
          <a:p>
            <a:r>
              <a:rPr lang="ja-JP" altLang="en-US" sz="1400" dirty="0" smtClean="0"/>
              <a:t>　　 波長依存を考慮して外挿</a:t>
            </a:r>
            <a:endParaRPr lang="en-US" altLang="ja-JP" sz="1400" dirty="0"/>
          </a:p>
          <a:p>
            <a:r>
              <a:rPr lang="ja-JP" altLang="en-US" sz="1400" dirty="0" smtClean="0"/>
              <a:t>　　 </a:t>
            </a:r>
            <a:r>
              <a:rPr lang="en-US" altLang="ja-JP" sz="1400" dirty="0" smtClean="0"/>
              <a:t>(Redeye </a:t>
            </a:r>
            <a:r>
              <a:rPr lang="en-US" altLang="ja-JP" sz="1400" dirty="0"/>
              <a:t>User’s Manual</a:t>
            </a:r>
            <a:r>
              <a:rPr lang="en-US" altLang="ja-JP" sz="1400" dirty="0" smtClean="0"/>
              <a:t>)</a:t>
            </a:r>
            <a:endParaRPr lang="ja-JP" altLang="en-US" sz="1400" dirty="0"/>
          </a:p>
        </p:txBody>
      </p:sp>
      <p:sp>
        <p:nvSpPr>
          <p:cNvPr id="10" name="テキスト ボックス 9"/>
          <p:cNvSpPr txBox="1"/>
          <p:nvPr/>
        </p:nvSpPr>
        <p:spPr>
          <a:xfrm>
            <a:off x="6228184" y="1637499"/>
            <a:ext cx="1701107" cy="369332"/>
          </a:xfrm>
          <a:prstGeom prst="rect">
            <a:avLst/>
          </a:prstGeom>
          <a:noFill/>
        </p:spPr>
        <p:txBody>
          <a:bodyPr wrap="none" rtlCol="0">
            <a:spAutoFit/>
          </a:bodyPr>
          <a:lstStyle/>
          <a:p>
            <a:r>
              <a:rPr kumimoji="1" lang="en-US" altLang="ja-JP" dirty="0" smtClean="0"/>
              <a:t>f(ρ)</a:t>
            </a:r>
            <a:r>
              <a:rPr kumimoji="1" lang="en-US" altLang="ja-JP" baseline="-25000" dirty="0" smtClean="0"/>
              <a:t>H</a:t>
            </a:r>
            <a:r>
              <a:rPr kumimoji="1" lang="en-US" altLang="ja-JP" dirty="0" smtClean="0"/>
              <a:t>=10</a:t>
            </a:r>
            <a:r>
              <a:rPr kumimoji="1" lang="en-US" altLang="ja-JP" baseline="30000" dirty="0" smtClean="0"/>
              <a:t>5.68-ρ/276</a:t>
            </a:r>
            <a:endParaRPr kumimoji="1" lang="ja-JP" altLang="en-US" baseline="30000" dirty="0"/>
          </a:p>
        </p:txBody>
      </p:sp>
      <p:sp>
        <p:nvSpPr>
          <p:cNvPr id="12" name="テキスト ボックス 11"/>
          <p:cNvSpPr txBox="1"/>
          <p:nvPr/>
        </p:nvSpPr>
        <p:spPr>
          <a:xfrm>
            <a:off x="6228184" y="1988247"/>
            <a:ext cx="1696555" cy="369332"/>
          </a:xfrm>
          <a:prstGeom prst="rect">
            <a:avLst/>
          </a:prstGeom>
          <a:noFill/>
        </p:spPr>
        <p:txBody>
          <a:bodyPr wrap="none" rtlCol="0">
            <a:spAutoFit/>
          </a:bodyPr>
          <a:lstStyle/>
          <a:p>
            <a:r>
              <a:rPr kumimoji="1" lang="en-US" altLang="ja-JP" dirty="0" smtClean="0"/>
              <a:t>f(ρ)</a:t>
            </a:r>
            <a:r>
              <a:rPr lang="en-US" altLang="ja-JP" baseline="-25000" dirty="0" smtClean="0"/>
              <a:t>Ks</a:t>
            </a:r>
            <a:r>
              <a:rPr kumimoji="1" lang="en-US" altLang="ja-JP" dirty="0" smtClean="0"/>
              <a:t>=10</a:t>
            </a:r>
            <a:r>
              <a:rPr kumimoji="1" lang="en-US" altLang="ja-JP" baseline="30000" dirty="0" smtClean="0"/>
              <a:t>5.56-ρ/186</a:t>
            </a:r>
            <a:endParaRPr kumimoji="1" lang="ja-JP" altLang="en-US" baseline="30000" dirty="0"/>
          </a:p>
        </p:txBody>
      </p:sp>
      <p:cxnSp>
        <p:nvCxnSpPr>
          <p:cNvPr id="13" name="直線矢印コネクタ 12"/>
          <p:cNvCxnSpPr/>
          <p:nvPr/>
        </p:nvCxnSpPr>
        <p:spPr>
          <a:xfrm flipV="1">
            <a:off x="1493499" y="3365691"/>
            <a:ext cx="0" cy="57606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4499992" y="3653723"/>
            <a:ext cx="0" cy="57606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323528" y="5458579"/>
            <a:ext cx="8496944" cy="1200329"/>
          </a:xfrm>
          <a:prstGeom prst="rect">
            <a:avLst/>
          </a:prstGeom>
        </p:spPr>
        <p:txBody>
          <a:bodyPr wrap="square">
            <a:spAutoFit/>
          </a:bodyPr>
          <a:lstStyle/>
          <a:p>
            <a:pPr algn="just"/>
            <a:r>
              <a:rPr lang="ja-JP" altLang="en-US" dirty="0"/>
              <a:t>先行</a:t>
            </a:r>
            <a:r>
              <a:rPr lang="ja-JP" altLang="en-US" dirty="0" smtClean="0"/>
              <a:t>研究の理論曲線に比べ</a:t>
            </a:r>
            <a:r>
              <a:rPr lang="ja-JP" altLang="en-US" b="1" dirty="0" smtClean="0">
                <a:solidFill>
                  <a:srgbClr val="FF0000"/>
                </a:solidFill>
              </a:rPr>
              <a:t>観測結果の散乱係数は</a:t>
            </a:r>
            <a:r>
              <a:rPr lang="en-US" altLang="ja-JP" b="1" dirty="0" smtClean="0">
                <a:solidFill>
                  <a:srgbClr val="FF0000"/>
                </a:solidFill>
              </a:rPr>
              <a:t>10</a:t>
            </a:r>
            <a:r>
              <a:rPr lang="ja-JP" altLang="en-US" b="1" dirty="0">
                <a:solidFill>
                  <a:srgbClr val="FF0000"/>
                </a:solidFill>
              </a:rPr>
              <a:t>～</a:t>
            </a:r>
            <a:r>
              <a:rPr lang="en-US" altLang="ja-JP" b="1" dirty="0">
                <a:solidFill>
                  <a:srgbClr val="FF0000"/>
                </a:solidFill>
              </a:rPr>
              <a:t>100</a:t>
            </a:r>
            <a:r>
              <a:rPr lang="ja-JP" altLang="en-US" b="1" dirty="0">
                <a:solidFill>
                  <a:srgbClr val="FF0000"/>
                </a:solidFill>
              </a:rPr>
              <a:t>倍</a:t>
            </a:r>
            <a:r>
              <a:rPr lang="ja-JP" altLang="en-US" b="1" dirty="0" smtClean="0">
                <a:solidFill>
                  <a:srgbClr val="FF0000"/>
                </a:solidFill>
              </a:rPr>
              <a:t>大きい</a:t>
            </a:r>
            <a:r>
              <a:rPr lang="ja-JP" altLang="en-US" dirty="0" smtClean="0"/>
              <a:t>ことがわかった。これはダイヤモンドダスト</a:t>
            </a:r>
            <a:r>
              <a:rPr lang="en-US" altLang="ja-JP" dirty="0" smtClean="0"/>
              <a:t>(</a:t>
            </a:r>
            <a:r>
              <a:rPr lang="ja-JP" altLang="en-US" dirty="0" smtClean="0"/>
              <a:t>氷霧</a:t>
            </a:r>
            <a:r>
              <a:rPr lang="ja-JP" altLang="en-US" dirty="0"/>
              <a:t>・</a:t>
            </a:r>
            <a:r>
              <a:rPr lang="ja-JP" altLang="en-US" dirty="0" smtClean="0"/>
              <a:t>細氷</a:t>
            </a:r>
            <a:r>
              <a:rPr lang="en-US" altLang="ja-JP" dirty="0" smtClean="0"/>
              <a:t>)</a:t>
            </a:r>
            <a:r>
              <a:rPr lang="ja-JP" altLang="en-US" dirty="0" smtClean="0"/>
              <a:t>によるミー散乱が原因であると考えられる。ドームふじでの赤外線観測ではこれまで考慮されていなかった</a:t>
            </a:r>
            <a:r>
              <a:rPr lang="ja-JP" altLang="en-US" b="1" dirty="0" smtClean="0">
                <a:solidFill>
                  <a:srgbClr val="FF0000"/>
                </a:solidFill>
              </a:rPr>
              <a:t>強強度の「</a:t>
            </a:r>
            <a:r>
              <a:rPr lang="ja-JP" altLang="en-US" b="1" dirty="0">
                <a:solidFill>
                  <a:srgbClr val="FF0000"/>
                </a:solidFill>
              </a:rPr>
              <a:t>ミー</a:t>
            </a:r>
            <a:r>
              <a:rPr lang="ja-JP" altLang="en-US" b="1" dirty="0" smtClean="0">
                <a:solidFill>
                  <a:srgbClr val="FF0000"/>
                </a:solidFill>
              </a:rPr>
              <a:t>散乱」を考慮する必要があることが判明</a:t>
            </a:r>
            <a:r>
              <a:rPr lang="ja-JP" altLang="en-US" dirty="0" smtClean="0"/>
              <a:t>した。</a:t>
            </a:r>
            <a:endParaRPr lang="en-US" altLang="ja-JP" dirty="0" smtClean="0"/>
          </a:p>
        </p:txBody>
      </p:sp>
      <p:sp>
        <p:nvSpPr>
          <p:cNvPr id="6" name="テキスト ボックス 5"/>
          <p:cNvSpPr txBox="1"/>
          <p:nvPr/>
        </p:nvSpPr>
        <p:spPr>
          <a:xfrm>
            <a:off x="2242448" y="4445811"/>
            <a:ext cx="875561" cy="369332"/>
          </a:xfrm>
          <a:prstGeom prst="rect">
            <a:avLst/>
          </a:prstGeom>
          <a:noFill/>
        </p:spPr>
        <p:txBody>
          <a:bodyPr wrap="none" rtlCol="0">
            <a:spAutoFit/>
          </a:bodyPr>
          <a:lstStyle/>
          <a:p>
            <a:r>
              <a:rPr lang="en-US" altLang="ja-JP" dirty="0"/>
              <a:t>H</a:t>
            </a:r>
            <a:r>
              <a:rPr kumimoji="1" lang="en-US" altLang="ja-JP" dirty="0" smtClean="0"/>
              <a:t>-band</a:t>
            </a:r>
            <a:endParaRPr kumimoji="1" lang="ja-JP" altLang="en-US" dirty="0"/>
          </a:p>
        </p:txBody>
      </p:sp>
      <p:sp>
        <p:nvSpPr>
          <p:cNvPr id="2" name="テキスト ボックス 1"/>
          <p:cNvSpPr txBox="1"/>
          <p:nvPr/>
        </p:nvSpPr>
        <p:spPr>
          <a:xfrm>
            <a:off x="5004048" y="4318329"/>
            <a:ext cx="939231" cy="369332"/>
          </a:xfrm>
          <a:prstGeom prst="rect">
            <a:avLst/>
          </a:prstGeom>
          <a:noFill/>
        </p:spPr>
        <p:txBody>
          <a:bodyPr wrap="none" rtlCol="0">
            <a:spAutoFit/>
          </a:bodyPr>
          <a:lstStyle/>
          <a:p>
            <a:r>
              <a:rPr kumimoji="1" lang="en-US" altLang="ja-JP" dirty="0" smtClean="0"/>
              <a:t>Ks-band</a:t>
            </a:r>
            <a:endParaRPr kumimoji="1" lang="ja-JP" altLang="en-US" dirty="0"/>
          </a:p>
        </p:txBody>
      </p:sp>
    </p:spTree>
    <p:extLst>
      <p:ext uri="{BB962C8B-B14F-4D97-AF65-F5344CB8AC3E}">
        <p14:creationId xmlns:p14="http://schemas.microsoft.com/office/powerpoint/2010/main" val="2076562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5. </a:t>
            </a:r>
            <a:r>
              <a:rPr lang="ja-JP" altLang="en-US" sz="3600" dirty="0">
                <a:latin typeface="+mn-ea"/>
              </a:rPr>
              <a:t>大気水蒸気量</a:t>
            </a:r>
            <a:r>
              <a:rPr lang="ja-JP" altLang="en-US" sz="3600" dirty="0" smtClean="0">
                <a:latin typeface="+mn-ea"/>
              </a:rPr>
              <a:t>の観測　</a:t>
            </a:r>
            <a:r>
              <a:rPr lang="en-US" altLang="ja-JP" sz="3600" dirty="0" smtClean="0">
                <a:latin typeface="+mn-ea"/>
              </a:rPr>
              <a:t>1/2</a:t>
            </a:r>
          </a:p>
        </p:txBody>
      </p:sp>
      <p:pic>
        <p:nvPicPr>
          <p:cNvPr id="26" name="Picture 2" descr="20110108_029694.JPG"/>
          <p:cNvPicPr>
            <a:picLocks noChangeAspect="1"/>
          </p:cNvPicPr>
          <p:nvPr/>
        </p:nvPicPr>
        <p:blipFill>
          <a:blip r:embed="rId2" cstate="print"/>
          <a:stretch>
            <a:fillRect/>
          </a:stretch>
        </p:blipFill>
        <p:spPr>
          <a:xfrm>
            <a:off x="799522" y="1388477"/>
            <a:ext cx="3600000" cy="2399999"/>
          </a:xfrm>
          <a:prstGeom prst="rect">
            <a:avLst/>
          </a:prstGeom>
        </p:spPr>
      </p:pic>
      <p:grpSp>
        <p:nvGrpSpPr>
          <p:cNvPr id="31" name="Group 14"/>
          <p:cNvGrpSpPr/>
          <p:nvPr/>
        </p:nvGrpSpPr>
        <p:grpSpPr>
          <a:xfrm>
            <a:off x="3786879" y="4005064"/>
            <a:ext cx="5249617" cy="2670792"/>
            <a:chOff x="1187624" y="1852508"/>
            <a:chExt cx="6840760" cy="4813515"/>
          </a:xfrm>
        </p:grpSpPr>
        <p:pic>
          <p:nvPicPr>
            <p:cNvPr id="32" name="Picture 3" descr="sample_spectra.jpg"/>
            <p:cNvPicPr>
              <a:picLocks noChangeAspect="1"/>
            </p:cNvPicPr>
            <p:nvPr/>
          </p:nvPicPr>
          <p:blipFill rotWithShape="1">
            <a:blip r:embed="rId3" cstate="print"/>
            <a:srcRect t="5788"/>
            <a:stretch/>
          </p:blipFill>
          <p:spPr>
            <a:xfrm>
              <a:off x="1187624" y="1852508"/>
              <a:ext cx="6840760" cy="4813515"/>
            </a:xfrm>
            <a:prstGeom prst="rect">
              <a:avLst/>
            </a:prstGeom>
          </p:spPr>
        </p:pic>
        <p:cxnSp>
          <p:nvCxnSpPr>
            <p:cNvPr id="33" name="Straight Connector 5"/>
            <p:cNvCxnSpPr/>
            <p:nvPr/>
          </p:nvCxnSpPr>
          <p:spPr>
            <a:xfrm>
              <a:off x="2411760" y="5373216"/>
              <a:ext cx="6480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6"/>
            <p:cNvCxnSpPr/>
            <p:nvPr/>
          </p:nvCxnSpPr>
          <p:spPr>
            <a:xfrm>
              <a:off x="2411760" y="5733256"/>
              <a:ext cx="64807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TextBox 7"/>
            <p:cNvSpPr txBox="1"/>
            <p:nvPr/>
          </p:nvSpPr>
          <p:spPr>
            <a:xfrm>
              <a:off x="3131840" y="5579948"/>
              <a:ext cx="1574855" cy="369332"/>
            </a:xfrm>
            <a:prstGeom prst="rect">
              <a:avLst/>
            </a:prstGeom>
            <a:noFill/>
          </p:spPr>
          <p:txBody>
            <a:bodyPr wrap="none" rtlCol="0">
              <a:spAutoFit/>
            </a:bodyPr>
            <a:lstStyle/>
            <a:p>
              <a:r>
                <a:rPr kumimoji="1" lang="en-US" altLang="ja-JP" dirty="0" smtClean="0"/>
                <a:t>PWV</a:t>
              </a:r>
              <a:r>
                <a:rPr kumimoji="1" lang="ja-JP" altLang="en-US" smtClean="0"/>
                <a:t>～１</a:t>
              </a:r>
              <a:r>
                <a:rPr lang="en-US" altLang="ja-JP" dirty="0" smtClean="0"/>
                <a:t> </a:t>
              </a:r>
              <a:r>
                <a:rPr kumimoji="1" lang="ja-JP" altLang="en-US" smtClean="0"/>
                <a:t>ｍｍ</a:t>
              </a:r>
              <a:endParaRPr kumimoji="1" lang="ja-JP" altLang="en-US"/>
            </a:p>
          </p:txBody>
        </p:sp>
        <p:sp>
          <p:nvSpPr>
            <p:cNvPr id="36" name="TextBox 8"/>
            <p:cNvSpPr txBox="1"/>
            <p:nvPr/>
          </p:nvSpPr>
          <p:spPr>
            <a:xfrm>
              <a:off x="3131840" y="5219908"/>
              <a:ext cx="1562031" cy="369332"/>
            </a:xfrm>
            <a:prstGeom prst="rect">
              <a:avLst/>
            </a:prstGeom>
            <a:noFill/>
          </p:spPr>
          <p:txBody>
            <a:bodyPr wrap="none" rtlCol="0">
              <a:spAutoFit/>
            </a:bodyPr>
            <a:lstStyle/>
            <a:p>
              <a:r>
                <a:rPr kumimoji="1" lang="en-US" altLang="ja-JP" dirty="0" smtClean="0"/>
                <a:t>PWV</a:t>
              </a:r>
              <a:r>
                <a:rPr lang="ja-JP" altLang="en-US" dirty="0" smtClean="0">
                  <a:latin typeface="+mn-ea"/>
                </a:rPr>
                <a:t>～</a:t>
              </a:r>
              <a:r>
                <a:rPr lang="en-US" altLang="ja-JP" dirty="0" smtClean="0">
                  <a:latin typeface="+mn-ea"/>
                </a:rPr>
                <a:t>6</a:t>
              </a:r>
              <a:r>
                <a:rPr kumimoji="1" lang="ja-JP" altLang="en-US" smtClean="0"/>
                <a:t> ｍｍ</a:t>
              </a:r>
              <a:endParaRPr kumimoji="1" lang="ja-JP" altLang="en-US"/>
            </a:p>
          </p:txBody>
        </p:sp>
        <p:sp>
          <p:nvSpPr>
            <p:cNvPr id="37" name="TextBox 9"/>
            <p:cNvSpPr txBox="1"/>
            <p:nvPr/>
          </p:nvSpPr>
          <p:spPr>
            <a:xfrm>
              <a:off x="2339752" y="3861048"/>
              <a:ext cx="665567" cy="369332"/>
            </a:xfrm>
            <a:prstGeom prst="rect">
              <a:avLst/>
            </a:prstGeom>
            <a:noFill/>
          </p:spPr>
          <p:txBody>
            <a:bodyPr wrap="none" rtlCol="0">
              <a:spAutoFit/>
            </a:bodyPr>
            <a:lstStyle/>
            <a:p>
              <a:r>
                <a:rPr kumimoji="1" lang="en-US" altLang="ja-JP" dirty="0" smtClean="0"/>
                <a:t>H2O</a:t>
              </a:r>
              <a:endParaRPr kumimoji="1" lang="ja-JP" altLang="en-US"/>
            </a:p>
          </p:txBody>
        </p:sp>
        <p:sp>
          <p:nvSpPr>
            <p:cNvPr id="38" name="TextBox 10"/>
            <p:cNvSpPr txBox="1"/>
            <p:nvPr/>
          </p:nvSpPr>
          <p:spPr>
            <a:xfrm>
              <a:off x="3635896" y="4149080"/>
              <a:ext cx="665567" cy="369332"/>
            </a:xfrm>
            <a:prstGeom prst="rect">
              <a:avLst/>
            </a:prstGeom>
            <a:noFill/>
          </p:spPr>
          <p:txBody>
            <a:bodyPr wrap="none" rtlCol="0">
              <a:spAutoFit/>
            </a:bodyPr>
            <a:lstStyle/>
            <a:p>
              <a:r>
                <a:rPr kumimoji="1" lang="en-US" altLang="ja-JP" dirty="0" smtClean="0"/>
                <a:t>H2O</a:t>
              </a:r>
              <a:endParaRPr kumimoji="1" lang="ja-JP" altLang="en-US"/>
            </a:p>
          </p:txBody>
        </p:sp>
        <p:sp>
          <p:nvSpPr>
            <p:cNvPr id="39" name="TextBox 11"/>
            <p:cNvSpPr txBox="1"/>
            <p:nvPr/>
          </p:nvSpPr>
          <p:spPr>
            <a:xfrm>
              <a:off x="5796136" y="5733256"/>
              <a:ext cx="665567" cy="369332"/>
            </a:xfrm>
            <a:prstGeom prst="rect">
              <a:avLst/>
            </a:prstGeom>
            <a:noFill/>
          </p:spPr>
          <p:txBody>
            <a:bodyPr wrap="none" rtlCol="0">
              <a:spAutoFit/>
            </a:bodyPr>
            <a:lstStyle/>
            <a:p>
              <a:r>
                <a:rPr kumimoji="1" lang="en-US" altLang="ja-JP" dirty="0" smtClean="0"/>
                <a:t>H2O</a:t>
              </a:r>
              <a:endParaRPr kumimoji="1" lang="ja-JP" altLang="en-US"/>
            </a:p>
          </p:txBody>
        </p:sp>
        <p:sp>
          <p:nvSpPr>
            <p:cNvPr id="40" name="TextBox 12"/>
            <p:cNvSpPr txBox="1"/>
            <p:nvPr/>
          </p:nvSpPr>
          <p:spPr>
            <a:xfrm>
              <a:off x="4644008" y="3140968"/>
              <a:ext cx="482824" cy="369332"/>
            </a:xfrm>
            <a:prstGeom prst="rect">
              <a:avLst/>
            </a:prstGeom>
            <a:noFill/>
          </p:spPr>
          <p:txBody>
            <a:bodyPr wrap="none" rtlCol="0">
              <a:spAutoFit/>
            </a:bodyPr>
            <a:lstStyle/>
            <a:p>
              <a:r>
                <a:rPr kumimoji="1" lang="en-US" altLang="ja-JP" dirty="0" smtClean="0"/>
                <a:t>O2</a:t>
              </a:r>
              <a:endParaRPr kumimoji="1" lang="ja-JP" altLang="en-US"/>
            </a:p>
          </p:txBody>
        </p:sp>
        <p:sp>
          <p:nvSpPr>
            <p:cNvPr id="41" name="TextBox 13"/>
            <p:cNvSpPr txBox="1"/>
            <p:nvPr/>
          </p:nvSpPr>
          <p:spPr>
            <a:xfrm>
              <a:off x="6804248" y="2780928"/>
              <a:ext cx="625620" cy="369332"/>
            </a:xfrm>
            <a:prstGeom prst="rect">
              <a:avLst/>
            </a:prstGeom>
            <a:noFill/>
          </p:spPr>
          <p:txBody>
            <a:bodyPr wrap="none" rtlCol="0">
              <a:spAutoFit/>
            </a:bodyPr>
            <a:lstStyle/>
            <a:p>
              <a:r>
                <a:rPr kumimoji="1" lang="en-US" altLang="ja-JP" dirty="0" smtClean="0"/>
                <a:t>CO2</a:t>
              </a:r>
              <a:endParaRPr kumimoji="1" lang="ja-JP" altLang="en-US"/>
            </a:p>
          </p:txBody>
        </p:sp>
      </p:grpSp>
      <p:sp>
        <p:nvSpPr>
          <p:cNvPr id="2" name="テキスト ボックス 1"/>
          <p:cNvSpPr txBox="1"/>
          <p:nvPr/>
        </p:nvSpPr>
        <p:spPr>
          <a:xfrm>
            <a:off x="4543338" y="1974109"/>
            <a:ext cx="4002353" cy="1200329"/>
          </a:xfrm>
          <a:prstGeom prst="rect">
            <a:avLst/>
          </a:prstGeom>
          <a:noFill/>
        </p:spPr>
        <p:txBody>
          <a:bodyPr wrap="square" rtlCol="0">
            <a:spAutoFit/>
          </a:bodyPr>
          <a:lstStyle/>
          <a:p>
            <a:r>
              <a:rPr lang="ja-JP" altLang="en-US" dirty="0"/>
              <a:t>近</a:t>
            </a:r>
            <a:r>
              <a:rPr lang="ja-JP" altLang="en-US" dirty="0" smtClean="0"/>
              <a:t>赤外線</a:t>
            </a:r>
            <a:r>
              <a:rPr lang="ja-JP" altLang="en-US" dirty="0"/>
              <a:t>分光器</a:t>
            </a:r>
            <a:r>
              <a:rPr lang="ja-JP" altLang="en-US" dirty="0" smtClean="0"/>
              <a:t>で太陽のスペクトルを観測して</a:t>
            </a:r>
            <a:r>
              <a:rPr kumimoji="1" lang="ja-JP" altLang="en-US" dirty="0" smtClean="0"/>
              <a:t>水蒸気に</a:t>
            </a:r>
            <a:r>
              <a:rPr lang="ja-JP" altLang="en-US" dirty="0" smtClean="0"/>
              <a:t>よる吸収線の深さや等価幅から大気中に含まれる水蒸気量</a:t>
            </a:r>
            <a:r>
              <a:rPr lang="en-US" altLang="ja-JP" dirty="0" smtClean="0"/>
              <a:t>(</a:t>
            </a:r>
            <a:r>
              <a:rPr lang="ja-JP" altLang="en-US" dirty="0" smtClean="0"/>
              <a:t>可降水量</a:t>
            </a:r>
            <a:r>
              <a:rPr lang="en-US" altLang="ja-JP" dirty="0" smtClean="0"/>
              <a:t>PWV)</a:t>
            </a:r>
            <a:r>
              <a:rPr lang="ja-JP" altLang="en-US" dirty="0" smtClean="0"/>
              <a:t>を求める</a:t>
            </a:r>
            <a:endParaRPr kumimoji="1" lang="ja-JP" altLang="en-US" dirty="0"/>
          </a:p>
        </p:txBody>
      </p:sp>
      <p:graphicFrame>
        <p:nvGraphicFramePr>
          <p:cNvPr id="54" name="表 53"/>
          <p:cNvGraphicFramePr>
            <a:graphicFrameLocks noGrp="1"/>
          </p:cNvGraphicFramePr>
          <p:nvPr>
            <p:extLst>
              <p:ext uri="{D42A27DB-BD31-4B8C-83A1-F6EECF244321}">
                <p14:modId xmlns:p14="http://schemas.microsoft.com/office/powerpoint/2010/main" val="4110912787"/>
              </p:ext>
            </p:extLst>
          </p:nvPr>
        </p:nvGraphicFramePr>
        <p:xfrm>
          <a:off x="467544" y="4823936"/>
          <a:ext cx="2955568" cy="1097280"/>
        </p:xfrm>
        <a:graphic>
          <a:graphicData uri="http://schemas.openxmlformats.org/drawingml/2006/table">
            <a:tbl>
              <a:tblPr firstRow="1" bandRow="1">
                <a:tableStyleId>{D7AC3CCA-C797-4891-BE02-D94E43425B78}</a:tableStyleId>
              </a:tblPr>
              <a:tblGrid>
                <a:gridCol w="1227376"/>
                <a:gridCol w="1728192"/>
              </a:tblGrid>
              <a:tr h="0">
                <a:tc>
                  <a:txBody>
                    <a:bodyPr/>
                    <a:lstStyle/>
                    <a:p>
                      <a:pPr algn="ctr"/>
                      <a:r>
                        <a:rPr kumimoji="1" lang="ja-JP" altLang="en-US" sz="1800" b="0" dirty="0" smtClean="0">
                          <a:latin typeface="+mn-lt"/>
                          <a:ea typeface="+mn-ea"/>
                        </a:rPr>
                        <a:t>分光器</a:t>
                      </a:r>
                      <a:endParaRPr kumimoji="1" lang="ja-JP" altLang="en-US" sz="1800" b="0" dirty="0">
                        <a:latin typeface="+mn-lt"/>
                        <a:ea typeface="+mn-ea"/>
                      </a:endParaRPr>
                    </a:p>
                  </a:txBody>
                  <a:tcPr/>
                </a:tc>
                <a:tc>
                  <a:txBody>
                    <a:bodyPr/>
                    <a:lstStyle/>
                    <a:p>
                      <a:pPr algn="ctr"/>
                      <a:r>
                        <a:rPr kumimoji="1" lang="ja-JP" altLang="en-US" sz="1800" b="0" dirty="0" smtClean="0">
                          <a:latin typeface="+mn-lt"/>
                          <a:ea typeface="+mn-ea"/>
                        </a:rPr>
                        <a:t>浜松</a:t>
                      </a:r>
                      <a:r>
                        <a:rPr kumimoji="1" lang="en-US" altLang="ja-JP" sz="1800" b="0" dirty="0" smtClean="0">
                          <a:latin typeface="+mn-lt"/>
                          <a:ea typeface="+mn-ea"/>
                        </a:rPr>
                        <a:t>C9406GC</a:t>
                      </a:r>
                      <a:endParaRPr kumimoji="1" lang="ja-JP" altLang="en-US" sz="1800" b="0" dirty="0">
                        <a:latin typeface="+mn-lt"/>
                        <a:ea typeface="+mn-ea"/>
                      </a:endParaRPr>
                    </a:p>
                  </a:txBody>
                  <a:tcPr/>
                </a:tc>
              </a:tr>
              <a:tr h="283413">
                <a:tc>
                  <a:txBody>
                    <a:bodyPr/>
                    <a:lstStyle/>
                    <a:p>
                      <a:pPr algn="ctr"/>
                      <a:r>
                        <a:rPr kumimoji="1" lang="el-GR" altLang="ja-JP" sz="1800" b="0" dirty="0" smtClean="0">
                          <a:latin typeface="+mn-lt"/>
                          <a:ea typeface="+mn-ea"/>
                        </a:rPr>
                        <a:t>λ</a:t>
                      </a:r>
                      <a:endParaRPr kumimoji="1" lang="ja-JP" altLang="en-US" sz="1800" b="0" dirty="0">
                        <a:latin typeface="+mn-lt"/>
                        <a:ea typeface="+mn-ea"/>
                      </a:endParaRPr>
                    </a:p>
                  </a:txBody>
                  <a:tcPr/>
                </a:tc>
                <a:tc>
                  <a:txBody>
                    <a:bodyPr/>
                    <a:lstStyle/>
                    <a:p>
                      <a:pPr algn="ctr"/>
                      <a:r>
                        <a:rPr kumimoji="1" lang="en-US" altLang="ja-JP" sz="1800" dirty="0" smtClean="0">
                          <a:latin typeface="+mn-lt"/>
                          <a:ea typeface="+mn-ea"/>
                        </a:rPr>
                        <a:t>0.9</a:t>
                      </a:r>
                      <a:r>
                        <a:rPr kumimoji="1" lang="ja-JP" altLang="en-US" sz="1800" dirty="0" smtClean="0">
                          <a:latin typeface="+mn-lt"/>
                          <a:ea typeface="+mn-ea"/>
                        </a:rPr>
                        <a:t>～</a:t>
                      </a:r>
                      <a:r>
                        <a:rPr kumimoji="1" lang="en-US" altLang="ja-JP" sz="1800" dirty="0" smtClean="0">
                          <a:latin typeface="+mn-lt"/>
                          <a:ea typeface="+mn-ea"/>
                        </a:rPr>
                        <a:t>1.6μm</a:t>
                      </a:r>
                      <a:endParaRPr kumimoji="1" lang="ja-JP" altLang="en-US" sz="1800" b="0" dirty="0">
                        <a:latin typeface="+mn-lt"/>
                        <a:ea typeface="+mn-ea"/>
                      </a:endParaRPr>
                    </a:p>
                  </a:txBody>
                  <a:tcPr/>
                </a:tc>
              </a:tr>
              <a:tr h="283413">
                <a:tc>
                  <a:txBody>
                    <a:bodyPr/>
                    <a:lstStyle/>
                    <a:p>
                      <a:pPr algn="ctr"/>
                      <a:r>
                        <a:rPr kumimoji="1" lang="en-US" altLang="ja-JP" sz="1800" b="0" dirty="0" err="1" smtClean="0">
                          <a:latin typeface="+mn-lt"/>
                          <a:ea typeface="+mn-ea"/>
                        </a:rPr>
                        <a:t>Δλ</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7nm</a:t>
                      </a:r>
                      <a:endParaRPr kumimoji="1" lang="ja-JP" altLang="en-US" sz="1800" b="0" dirty="0">
                        <a:latin typeface="+mn-lt"/>
                        <a:ea typeface="+mn-ea"/>
                      </a:endParaRPr>
                    </a:p>
                  </a:txBody>
                  <a:tcPr/>
                </a:tc>
              </a:tr>
            </a:tbl>
          </a:graphicData>
        </a:graphic>
      </p:graphicFrame>
      <p:sp>
        <p:nvSpPr>
          <p:cNvPr id="55" name="テキスト ボックス 54"/>
          <p:cNvSpPr txBox="1"/>
          <p:nvPr/>
        </p:nvSpPr>
        <p:spPr>
          <a:xfrm>
            <a:off x="3059832" y="3752471"/>
            <a:ext cx="1146661" cy="307777"/>
          </a:xfrm>
          <a:prstGeom prst="rect">
            <a:avLst/>
          </a:prstGeom>
          <a:noFill/>
        </p:spPr>
        <p:txBody>
          <a:bodyPr wrap="none" rtlCol="0">
            <a:spAutoFit/>
          </a:bodyPr>
          <a:lstStyle/>
          <a:p>
            <a:r>
              <a:rPr kumimoji="1" lang="en-US" altLang="ja-JP" sz="1400" dirty="0" err="1" smtClean="0"/>
              <a:t>Photo:Takato</a:t>
            </a:r>
            <a:endParaRPr kumimoji="1" lang="ja-JP" altLang="en-US" sz="1400" dirty="0"/>
          </a:p>
        </p:txBody>
      </p:sp>
      <p:sp>
        <p:nvSpPr>
          <p:cNvPr id="56" name="テキスト ボックス 55"/>
          <p:cNvSpPr txBox="1"/>
          <p:nvPr/>
        </p:nvSpPr>
        <p:spPr>
          <a:xfrm>
            <a:off x="7736118" y="6539675"/>
            <a:ext cx="811761" cy="307777"/>
          </a:xfrm>
          <a:prstGeom prst="rect">
            <a:avLst/>
          </a:prstGeom>
          <a:noFill/>
        </p:spPr>
        <p:txBody>
          <a:bodyPr wrap="none" rtlCol="0">
            <a:spAutoFit/>
          </a:bodyPr>
          <a:lstStyle/>
          <a:p>
            <a:r>
              <a:rPr lang="en-US" altLang="ja-JP" sz="1400" dirty="0" smtClean="0"/>
              <a:t>©</a:t>
            </a:r>
            <a:r>
              <a:rPr kumimoji="1" lang="en-US" altLang="ja-JP" sz="1400" dirty="0" err="1" smtClean="0"/>
              <a:t>Takato</a:t>
            </a:r>
            <a:endParaRPr kumimoji="1" lang="ja-JP" altLang="en-US" sz="1400" dirty="0"/>
          </a:p>
        </p:txBody>
      </p:sp>
    </p:spTree>
    <p:extLst>
      <p:ext uri="{BB962C8B-B14F-4D97-AF65-F5344CB8AC3E}">
        <p14:creationId xmlns:p14="http://schemas.microsoft.com/office/powerpoint/2010/main" val="2331201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5. </a:t>
            </a:r>
            <a:r>
              <a:rPr lang="ja-JP" altLang="en-US" sz="3600" dirty="0">
                <a:latin typeface="+mn-ea"/>
              </a:rPr>
              <a:t>大気水蒸気量</a:t>
            </a:r>
            <a:r>
              <a:rPr lang="ja-JP" altLang="en-US" sz="3600" dirty="0" smtClean="0">
                <a:latin typeface="+mn-ea"/>
              </a:rPr>
              <a:t>の観測　</a:t>
            </a:r>
            <a:r>
              <a:rPr lang="en-US" altLang="ja-JP" sz="3600" dirty="0" smtClean="0">
                <a:latin typeface="+mn-ea"/>
              </a:rPr>
              <a:t>2/2</a:t>
            </a:r>
          </a:p>
        </p:txBody>
      </p:sp>
      <p:grpSp>
        <p:nvGrpSpPr>
          <p:cNvPr id="20" name="Group 17"/>
          <p:cNvGrpSpPr/>
          <p:nvPr/>
        </p:nvGrpSpPr>
        <p:grpSpPr>
          <a:xfrm>
            <a:off x="179512" y="1324002"/>
            <a:ext cx="5328592" cy="4158372"/>
            <a:chOff x="899592" y="1338935"/>
            <a:chExt cx="7776864" cy="5519065"/>
          </a:xfrm>
        </p:grpSpPr>
        <p:pic>
          <p:nvPicPr>
            <p:cNvPr id="21" name="Picture 14" descr="pwvH52.png"/>
            <p:cNvPicPr>
              <a:picLocks noChangeAspect="1"/>
            </p:cNvPicPr>
            <p:nvPr/>
          </p:nvPicPr>
          <p:blipFill>
            <a:blip r:embed="rId2" cstate="print"/>
            <a:stretch>
              <a:fillRect/>
            </a:stretch>
          </p:blipFill>
          <p:spPr>
            <a:xfrm>
              <a:off x="899592" y="1338935"/>
              <a:ext cx="7776864" cy="5519065"/>
            </a:xfrm>
            <a:prstGeom prst="rect">
              <a:avLst/>
            </a:prstGeom>
          </p:spPr>
        </p:pic>
        <p:sp>
          <p:nvSpPr>
            <p:cNvPr id="22" name="TextBox 12"/>
            <p:cNvSpPr txBox="1"/>
            <p:nvPr/>
          </p:nvSpPr>
          <p:spPr>
            <a:xfrm>
              <a:off x="4572000" y="4437112"/>
              <a:ext cx="2161233" cy="369332"/>
            </a:xfrm>
            <a:prstGeom prst="rect">
              <a:avLst/>
            </a:prstGeom>
            <a:solidFill>
              <a:schemeClr val="bg1"/>
            </a:solidFill>
          </p:spPr>
          <p:txBody>
            <a:bodyPr wrap="none" rtlCol="0">
              <a:spAutoFit/>
            </a:bodyPr>
            <a:lstStyle/>
            <a:p>
              <a:r>
                <a:rPr kumimoji="1" lang="en-US" altLang="ja-JP" dirty="0" smtClean="0">
                  <a:solidFill>
                    <a:srgbClr val="00B0F0"/>
                  </a:solidFill>
                </a:rPr>
                <a:t>Best season 25% tile</a:t>
              </a:r>
              <a:endParaRPr kumimoji="1" lang="ja-JP" altLang="en-US">
                <a:solidFill>
                  <a:srgbClr val="00B0F0"/>
                </a:solidFill>
              </a:endParaRPr>
            </a:p>
          </p:txBody>
        </p:sp>
        <p:sp>
          <p:nvSpPr>
            <p:cNvPr id="23" name="TextBox 6"/>
            <p:cNvSpPr txBox="1"/>
            <p:nvPr/>
          </p:nvSpPr>
          <p:spPr>
            <a:xfrm>
              <a:off x="7596336" y="4139788"/>
              <a:ext cx="1080120" cy="490184"/>
            </a:xfrm>
            <a:prstGeom prst="rect">
              <a:avLst/>
            </a:prstGeom>
            <a:solidFill>
              <a:schemeClr val="bg1"/>
            </a:solidFill>
            <a:ln>
              <a:solidFill>
                <a:schemeClr val="bg1"/>
              </a:solidFill>
            </a:ln>
          </p:spPr>
          <p:txBody>
            <a:bodyPr wrap="square" rtlCol="0">
              <a:spAutoFit/>
            </a:bodyPr>
            <a:lstStyle/>
            <a:p>
              <a:r>
                <a:rPr kumimoji="1" lang="en-US" altLang="ja-JP" dirty="0" err="1" smtClean="0"/>
                <a:t>Tolar</a:t>
              </a:r>
              <a:endParaRPr kumimoji="1" lang="ja-JP" altLang="en-US" dirty="0"/>
            </a:p>
          </p:txBody>
        </p:sp>
        <p:sp>
          <p:nvSpPr>
            <p:cNvPr id="24" name="TextBox 7"/>
            <p:cNvSpPr txBox="1"/>
            <p:nvPr/>
          </p:nvSpPr>
          <p:spPr>
            <a:xfrm>
              <a:off x="6228184" y="3645024"/>
              <a:ext cx="1799339" cy="369332"/>
            </a:xfrm>
            <a:prstGeom prst="rect">
              <a:avLst/>
            </a:prstGeom>
            <a:solidFill>
              <a:schemeClr val="bg1"/>
            </a:solidFill>
          </p:spPr>
          <p:txBody>
            <a:bodyPr wrap="none" rtlCol="0">
              <a:spAutoFit/>
            </a:bodyPr>
            <a:lstStyle/>
            <a:p>
              <a:r>
                <a:rPr kumimoji="1" lang="en-US" altLang="ja-JP" dirty="0" smtClean="0"/>
                <a:t>San Pedro </a:t>
              </a:r>
              <a:r>
                <a:rPr kumimoji="1" lang="en-US" altLang="ja-JP" dirty="0" err="1" smtClean="0"/>
                <a:t>Partir</a:t>
              </a:r>
              <a:endParaRPr kumimoji="1" lang="ja-JP" altLang="en-US"/>
            </a:p>
          </p:txBody>
        </p:sp>
        <p:sp>
          <p:nvSpPr>
            <p:cNvPr id="25" name="TextBox 8"/>
            <p:cNvSpPr txBox="1"/>
            <p:nvPr/>
          </p:nvSpPr>
          <p:spPr>
            <a:xfrm>
              <a:off x="5780767" y="3347700"/>
              <a:ext cx="1311513" cy="369332"/>
            </a:xfrm>
            <a:prstGeom prst="rect">
              <a:avLst/>
            </a:prstGeom>
            <a:solidFill>
              <a:schemeClr val="bg1"/>
            </a:solidFill>
          </p:spPr>
          <p:txBody>
            <a:bodyPr wrap="none" rtlCol="0">
              <a:spAutoFit/>
            </a:bodyPr>
            <a:lstStyle/>
            <a:p>
              <a:r>
                <a:rPr kumimoji="1" lang="en-US" altLang="ja-JP" dirty="0" err="1" smtClean="0"/>
                <a:t>Armazones</a:t>
              </a:r>
              <a:endParaRPr kumimoji="1" lang="ja-JP" altLang="en-US"/>
            </a:p>
          </p:txBody>
        </p:sp>
        <p:sp>
          <p:nvSpPr>
            <p:cNvPr id="27" name="TextBox 9"/>
            <p:cNvSpPr txBox="1"/>
            <p:nvPr/>
          </p:nvSpPr>
          <p:spPr>
            <a:xfrm>
              <a:off x="4712381" y="2699628"/>
              <a:ext cx="1299779" cy="369332"/>
            </a:xfrm>
            <a:prstGeom prst="rect">
              <a:avLst/>
            </a:prstGeom>
            <a:solidFill>
              <a:schemeClr val="bg1"/>
            </a:solidFill>
          </p:spPr>
          <p:txBody>
            <a:bodyPr wrap="none" rtlCol="0">
              <a:spAutoFit/>
            </a:bodyPr>
            <a:lstStyle/>
            <a:p>
              <a:r>
                <a:rPr kumimoji="1" lang="en-US" altLang="ja-JP" dirty="0" smtClean="0"/>
                <a:t>Mauna Kea</a:t>
              </a:r>
              <a:endParaRPr kumimoji="1" lang="ja-JP" altLang="en-US"/>
            </a:p>
          </p:txBody>
        </p:sp>
        <p:sp>
          <p:nvSpPr>
            <p:cNvPr id="28" name="TextBox 10"/>
            <p:cNvSpPr txBox="1"/>
            <p:nvPr/>
          </p:nvSpPr>
          <p:spPr>
            <a:xfrm>
              <a:off x="4244167" y="2339588"/>
              <a:ext cx="1191929" cy="369332"/>
            </a:xfrm>
            <a:prstGeom prst="rect">
              <a:avLst/>
            </a:prstGeom>
            <a:solidFill>
              <a:schemeClr val="bg1"/>
            </a:solidFill>
          </p:spPr>
          <p:txBody>
            <a:bodyPr wrap="none" rtlCol="0">
              <a:spAutoFit/>
            </a:bodyPr>
            <a:lstStyle/>
            <a:p>
              <a:r>
                <a:rPr kumimoji="1" lang="en-US" altLang="ja-JP" dirty="0" err="1" smtClean="0"/>
                <a:t>Tolonchar</a:t>
              </a:r>
              <a:endParaRPr kumimoji="1" lang="ja-JP" altLang="en-US"/>
            </a:p>
          </p:txBody>
        </p:sp>
        <p:sp>
          <p:nvSpPr>
            <p:cNvPr id="30" name="TextBox 11"/>
            <p:cNvSpPr txBox="1"/>
            <p:nvPr/>
          </p:nvSpPr>
          <p:spPr>
            <a:xfrm>
              <a:off x="1835697" y="2644921"/>
              <a:ext cx="1225591" cy="369332"/>
            </a:xfrm>
            <a:prstGeom prst="rect">
              <a:avLst/>
            </a:prstGeom>
            <a:solidFill>
              <a:schemeClr val="bg1"/>
            </a:solidFill>
          </p:spPr>
          <p:txBody>
            <a:bodyPr wrap="none" rtlCol="0">
              <a:spAutoFit/>
            </a:bodyPr>
            <a:lstStyle/>
            <a:p>
              <a:r>
                <a:rPr kumimoji="1" lang="en-US" altLang="ja-JP" dirty="0" smtClean="0"/>
                <a:t>Dome Fuji</a:t>
              </a:r>
              <a:endParaRPr kumimoji="1" lang="ja-JP" altLang="en-US" dirty="0"/>
            </a:p>
          </p:txBody>
        </p:sp>
        <p:sp>
          <p:nvSpPr>
            <p:cNvPr id="42" name="TextBox 15"/>
            <p:cNvSpPr txBox="1"/>
            <p:nvPr/>
          </p:nvSpPr>
          <p:spPr>
            <a:xfrm>
              <a:off x="3800126" y="1916832"/>
              <a:ext cx="1059906" cy="369332"/>
            </a:xfrm>
            <a:prstGeom prst="rect">
              <a:avLst/>
            </a:prstGeom>
            <a:solidFill>
              <a:schemeClr val="bg1"/>
            </a:solidFill>
          </p:spPr>
          <p:txBody>
            <a:bodyPr wrap="none" rtlCol="0">
              <a:spAutoFit/>
            </a:bodyPr>
            <a:lstStyle/>
            <a:p>
              <a:r>
                <a:rPr kumimoji="1" lang="en-US" altLang="ja-JP" dirty="0" smtClean="0"/>
                <a:t>Atacama</a:t>
              </a:r>
              <a:endParaRPr kumimoji="1" lang="ja-JP" altLang="en-US"/>
            </a:p>
          </p:txBody>
        </p:sp>
        <p:sp>
          <p:nvSpPr>
            <p:cNvPr id="43" name="Oval 16"/>
            <p:cNvSpPr/>
            <p:nvPr/>
          </p:nvSpPr>
          <p:spPr>
            <a:xfrm>
              <a:off x="2483768" y="39330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TextBox 18"/>
            <p:cNvSpPr txBox="1"/>
            <p:nvPr/>
          </p:nvSpPr>
          <p:spPr>
            <a:xfrm>
              <a:off x="1979712" y="4068361"/>
              <a:ext cx="1008111" cy="584775"/>
            </a:xfrm>
            <a:prstGeom prst="rect">
              <a:avLst/>
            </a:prstGeom>
            <a:solidFill>
              <a:schemeClr val="bg1"/>
            </a:solidFill>
          </p:spPr>
          <p:txBody>
            <a:bodyPr wrap="square" rtlCol="0">
              <a:spAutoFit/>
            </a:bodyPr>
            <a:lstStyle/>
            <a:p>
              <a:pPr algn="ctr"/>
              <a:r>
                <a:rPr kumimoji="1" lang="en-US" altLang="ja-JP" dirty="0" smtClean="0"/>
                <a:t>SP</a:t>
              </a:r>
            </a:p>
            <a:p>
              <a:pPr algn="ctr"/>
              <a:r>
                <a:rPr lang="en-US" altLang="ja-JP" sz="1400" dirty="0" smtClean="0"/>
                <a:t>(summer)</a:t>
              </a:r>
              <a:endParaRPr kumimoji="1" lang="ja-JP" altLang="en-US" sz="1400" dirty="0"/>
            </a:p>
          </p:txBody>
        </p:sp>
      </p:grpSp>
      <p:sp>
        <p:nvSpPr>
          <p:cNvPr id="45" name="TextBox 19"/>
          <p:cNvSpPr txBox="1"/>
          <p:nvPr/>
        </p:nvSpPr>
        <p:spPr>
          <a:xfrm>
            <a:off x="4219099" y="3981200"/>
            <a:ext cx="1433021" cy="523220"/>
          </a:xfrm>
          <a:prstGeom prst="rect">
            <a:avLst/>
          </a:prstGeom>
          <a:noFill/>
        </p:spPr>
        <p:txBody>
          <a:bodyPr wrap="none" rtlCol="0">
            <a:spAutoFit/>
          </a:bodyPr>
          <a:lstStyle/>
          <a:p>
            <a:r>
              <a:rPr kumimoji="1" lang="en-US" altLang="ja-JP" sz="1400" dirty="0" err="1" smtClean="0"/>
              <a:t>Otarola</a:t>
            </a:r>
            <a:r>
              <a:rPr kumimoji="1" lang="en-US" altLang="ja-JP" sz="1400" dirty="0" smtClean="0"/>
              <a:t>+ 2010</a:t>
            </a:r>
          </a:p>
          <a:p>
            <a:r>
              <a:rPr lang="en-US" altLang="ja-JP" sz="1400" dirty="0" smtClean="0"/>
              <a:t>Valenziano+1999</a:t>
            </a:r>
            <a:endParaRPr kumimoji="1" lang="ja-JP" altLang="en-US" sz="1400" dirty="0"/>
          </a:p>
        </p:txBody>
      </p:sp>
      <p:sp>
        <p:nvSpPr>
          <p:cNvPr id="46" name="テキスト ボックス 45"/>
          <p:cNvSpPr txBox="1"/>
          <p:nvPr/>
        </p:nvSpPr>
        <p:spPr>
          <a:xfrm>
            <a:off x="5484702" y="1721329"/>
            <a:ext cx="1346844" cy="369332"/>
          </a:xfrm>
          <a:prstGeom prst="rect">
            <a:avLst/>
          </a:prstGeom>
          <a:noFill/>
        </p:spPr>
        <p:txBody>
          <a:bodyPr wrap="none" rtlCol="0">
            <a:spAutoFit/>
          </a:bodyPr>
          <a:lstStyle/>
          <a:p>
            <a:r>
              <a:rPr lang="ja-JP" altLang="en-US" b="1" dirty="0">
                <a:solidFill>
                  <a:srgbClr val="0070C0"/>
                </a:solidFill>
              </a:rPr>
              <a:t>○</a:t>
            </a:r>
            <a:r>
              <a:rPr lang="ja-JP" altLang="en-US" b="1" dirty="0" smtClean="0">
                <a:solidFill>
                  <a:srgbClr val="0070C0"/>
                </a:solidFill>
              </a:rPr>
              <a:t>観測結果</a:t>
            </a:r>
            <a:endParaRPr lang="en-US" altLang="ja-JP" b="1" dirty="0">
              <a:solidFill>
                <a:srgbClr val="0070C0"/>
              </a:solidFill>
            </a:endParaRPr>
          </a:p>
        </p:txBody>
      </p:sp>
      <p:sp>
        <p:nvSpPr>
          <p:cNvPr id="47" name="テキスト ボックス 46"/>
          <p:cNvSpPr txBox="1"/>
          <p:nvPr/>
        </p:nvSpPr>
        <p:spPr>
          <a:xfrm>
            <a:off x="5820495" y="3504146"/>
            <a:ext cx="2643672" cy="738664"/>
          </a:xfrm>
          <a:prstGeom prst="rect">
            <a:avLst/>
          </a:prstGeom>
          <a:noFill/>
        </p:spPr>
        <p:txBody>
          <a:bodyPr wrap="none" rtlCol="0">
            <a:spAutoFit/>
          </a:bodyPr>
          <a:lstStyle/>
          <a:p>
            <a:r>
              <a:rPr lang="ja-JP" altLang="en-US" sz="1400" b="1" dirty="0"/>
              <a:t>黒</a:t>
            </a:r>
            <a:r>
              <a:rPr lang="ja-JP" altLang="en-US" sz="1400" dirty="0" smtClean="0"/>
              <a:t>：「温帯」の観測地の値</a:t>
            </a:r>
            <a:endParaRPr lang="en-US" altLang="ja-JP" sz="1400" dirty="0" smtClean="0"/>
          </a:p>
          <a:p>
            <a:r>
              <a:rPr lang="ja-JP" altLang="en-US" sz="1400" b="1" dirty="0">
                <a:solidFill>
                  <a:srgbClr val="0070C0"/>
                </a:solidFill>
              </a:rPr>
              <a:t>青</a:t>
            </a:r>
            <a:r>
              <a:rPr kumimoji="1" lang="ja-JP" altLang="en-US" sz="1400" dirty="0" smtClean="0"/>
              <a:t>：「温帯」のベストシーズンの値</a:t>
            </a:r>
            <a:endParaRPr lang="en-US" altLang="ja-JP" sz="1400" dirty="0"/>
          </a:p>
          <a:p>
            <a:r>
              <a:rPr lang="ja-JP" altLang="en-US" sz="1400" b="1" dirty="0">
                <a:solidFill>
                  <a:srgbClr val="FF0000"/>
                </a:solidFill>
              </a:rPr>
              <a:t>赤</a:t>
            </a:r>
            <a:r>
              <a:rPr lang="ja-JP" altLang="en-US" sz="1400" dirty="0" smtClean="0"/>
              <a:t>：観測結果</a:t>
            </a:r>
            <a:endParaRPr lang="en-US" altLang="ja-JP" sz="1400" dirty="0" smtClean="0"/>
          </a:p>
        </p:txBody>
      </p:sp>
      <p:sp>
        <p:nvSpPr>
          <p:cNvPr id="48" name="テキスト ボックス 47"/>
          <p:cNvSpPr txBox="1"/>
          <p:nvPr/>
        </p:nvSpPr>
        <p:spPr>
          <a:xfrm>
            <a:off x="5820495" y="4417948"/>
            <a:ext cx="2105063" cy="523220"/>
          </a:xfrm>
          <a:prstGeom prst="rect">
            <a:avLst/>
          </a:prstGeom>
          <a:noFill/>
        </p:spPr>
        <p:txBody>
          <a:bodyPr wrap="none" rtlCol="0">
            <a:spAutoFit/>
          </a:bodyPr>
          <a:lstStyle/>
          <a:p>
            <a:r>
              <a:rPr kumimoji="1" lang="ja-JP" altLang="en-US" sz="1400" dirty="0" smtClean="0"/>
              <a:t>横軸：大気水蒸気量</a:t>
            </a:r>
            <a:r>
              <a:rPr kumimoji="1" lang="en-US" altLang="ja-JP" sz="1400" dirty="0" smtClean="0"/>
              <a:t>(mm)</a:t>
            </a:r>
          </a:p>
          <a:p>
            <a:r>
              <a:rPr lang="ja-JP" altLang="en-US" sz="1400" dirty="0" smtClean="0"/>
              <a:t>縦軸：</a:t>
            </a:r>
            <a:r>
              <a:rPr lang="ja-JP" altLang="en-US" sz="1400" dirty="0"/>
              <a:t>観測地の標高</a:t>
            </a:r>
            <a:endParaRPr kumimoji="1" lang="ja-JP" altLang="en-US" sz="1400" dirty="0"/>
          </a:p>
        </p:txBody>
      </p:sp>
      <p:sp>
        <p:nvSpPr>
          <p:cNvPr id="50" name="テキスト ボックス 49"/>
          <p:cNvSpPr txBox="1"/>
          <p:nvPr/>
        </p:nvSpPr>
        <p:spPr>
          <a:xfrm>
            <a:off x="4041143" y="5201149"/>
            <a:ext cx="811761" cy="307777"/>
          </a:xfrm>
          <a:prstGeom prst="rect">
            <a:avLst/>
          </a:prstGeom>
          <a:noFill/>
        </p:spPr>
        <p:txBody>
          <a:bodyPr wrap="none" rtlCol="0">
            <a:spAutoFit/>
          </a:bodyPr>
          <a:lstStyle/>
          <a:p>
            <a:r>
              <a:rPr lang="en-US" altLang="ja-JP" sz="1400" dirty="0" smtClean="0"/>
              <a:t>©</a:t>
            </a:r>
            <a:r>
              <a:rPr kumimoji="1" lang="en-US" altLang="ja-JP" sz="1400" dirty="0" err="1" smtClean="0"/>
              <a:t>Takato</a:t>
            </a:r>
            <a:endParaRPr kumimoji="1" lang="ja-JP" altLang="en-US" sz="1400" dirty="0"/>
          </a:p>
        </p:txBody>
      </p:sp>
      <p:sp>
        <p:nvSpPr>
          <p:cNvPr id="3" name="テキスト ボックス 2"/>
          <p:cNvSpPr txBox="1"/>
          <p:nvPr/>
        </p:nvSpPr>
        <p:spPr>
          <a:xfrm>
            <a:off x="5508104" y="2124615"/>
            <a:ext cx="3128947" cy="923330"/>
          </a:xfrm>
          <a:prstGeom prst="rect">
            <a:avLst/>
          </a:prstGeom>
          <a:noFill/>
        </p:spPr>
        <p:txBody>
          <a:bodyPr wrap="square" rtlCol="0">
            <a:spAutoFit/>
          </a:bodyPr>
          <a:lstStyle/>
          <a:p>
            <a:r>
              <a:rPr kumimoji="1" lang="en-US" altLang="ja-JP" dirty="0" smtClean="0"/>
              <a:t>S16 </a:t>
            </a:r>
            <a:r>
              <a:rPr kumimoji="1" lang="ja-JP" altLang="en-US" dirty="0" smtClean="0"/>
              <a:t>→</a:t>
            </a:r>
            <a:r>
              <a:rPr lang="ja-JP" altLang="en-US" dirty="0"/>
              <a:t> </a:t>
            </a:r>
            <a:r>
              <a:rPr lang="ja-JP" altLang="en-US" dirty="0" smtClean="0"/>
              <a:t>ドームふじ基地 → </a:t>
            </a:r>
            <a:r>
              <a:rPr lang="en-US" altLang="ja-JP" dirty="0" smtClean="0"/>
              <a:t>S16 (</a:t>
            </a:r>
            <a:r>
              <a:rPr lang="ja-JP" altLang="en-US" dirty="0" smtClean="0"/>
              <a:t> </a:t>
            </a:r>
            <a:r>
              <a:rPr lang="en-US" altLang="ja-JP" dirty="0" smtClean="0"/>
              <a:t>+ </a:t>
            </a:r>
            <a:r>
              <a:rPr lang="ja-JP" altLang="en-US" dirty="0" smtClean="0"/>
              <a:t>しらせ船上 </a:t>
            </a:r>
            <a:r>
              <a:rPr lang="en-US" altLang="ja-JP" dirty="0" smtClean="0"/>
              <a:t>)</a:t>
            </a:r>
            <a:r>
              <a:rPr lang="ja-JP" altLang="en-US" dirty="0" smtClean="0"/>
              <a:t>で水蒸気量の観測を実施</a:t>
            </a:r>
            <a:endParaRPr kumimoji="1" lang="ja-JP" altLang="en-US" dirty="0"/>
          </a:p>
        </p:txBody>
      </p:sp>
      <p:sp>
        <p:nvSpPr>
          <p:cNvPr id="5" name="テキスト ボックス 4"/>
          <p:cNvSpPr txBox="1"/>
          <p:nvPr/>
        </p:nvSpPr>
        <p:spPr>
          <a:xfrm>
            <a:off x="604722" y="5661248"/>
            <a:ext cx="8052525" cy="646331"/>
          </a:xfrm>
          <a:prstGeom prst="rect">
            <a:avLst/>
          </a:prstGeom>
          <a:noFill/>
        </p:spPr>
        <p:txBody>
          <a:bodyPr wrap="square" rtlCol="0">
            <a:spAutoFit/>
          </a:bodyPr>
          <a:lstStyle/>
          <a:p>
            <a:r>
              <a:rPr kumimoji="1" lang="ja-JP" altLang="en-US" dirty="0" smtClean="0"/>
              <a:t>気温の高い夏期（最悪の条件）にもかかわらず、</a:t>
            </a:r>
            <a:r>
              <a:rPr kumimoji="1" lang="ja-JP" altLang="en-US" b="1" dirty="0" smtClean="0">
                <a:solidFill>
                  <a:srgbClr val="FF0000"/>
                </a:solidFill>
              </a:rPr>
              <a:t>ドームふじの大気水蒸気量は他の温帯サイトに比べて極めて小さい値</a:t>
            </a:r>
            <a:r>
              <a:rPr kumimoji="1" lang="en-US" altLang="ja-JP" b="1" dirty="0" smtClean="0">
                <a:solidFill>
                  <a:srgbClr val="FF0000"/>
                </a:solidFill>
              </a:rPr>
              <a:t>(</a:t>
            </a:r>
            <a:r>
              <a:rPr kumimoji="1" lang="ja-JP" altLang="en-US" b="1" dirty="0" smtClean="0">
                <a:solidFill>
                  <a:srgbClr val="FF0000"/>
                </a:solidFill>
              </a:rPr>
              <a:t>約</a:t>
            </a:r>
            <a:r>
              <a:rPr kumimoji="1" lang="en-US" altLang="ja-JP" b="1" dirty="0" smtClean="0">
                <a:solidFill>
                  <a:srgbClr val="FF0000"/>
                </a:solidFill>
              </a:rPr>
              <a:t>0.6mm)</a:t>
            </a:r>
            <a:r>
              <a:rPr kumimoji="1" lang="ja-JP" altLang="en-US" dirty="0" smtClean="0"/>
              <a:t>であることがわかった。</a:t>
            </a:r>
            <a:endParaRPr kumimoji="1" lang="ja-JP" altLang="en-US" dirty="0"/>
          </a:p>
        </p:txBody>
      </p:sp>
    </p:spTree>
    <p:extLst>
      <p:ext uri="{BB962C8B-B14F-4D97-AF65-F5344CB8AC3E}">
        <p14:creationId xmlns:p14="http://schemas.microsoft.com/office/powerpoint/2010/main" val="4038004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6. </a:t>
            </a:r>
            <a:r>
              <a:rPr lang="ja-JP" altLang="en-US" sz="3600" dirty="0" smtClean="0">
                <a:latin typeface="+mn-ea"/>
              </a:rPr>
              <a:t>シーイングの観測　</a:t>
            </a:r>
            <a:r>
              <a:rPr lang="en-US" altLang="ja-JP" sz="3600" dirty="0" smtClean="0">
                <a:latin typeface="+mn-ea"/>
              </a:rPr>
              <a:t>1/3</a:t>
            </a:r>
          </a:p>
        </p:txBody>
      </p:sp>
      <p:sp>
        <p:nvSpPr>
          <p:cNvPr id="26" name="正方形/長方形 25"/>
          <p:cNvSpPr/>
          <p:nvPr/>
        </p:nvSpPr>
        <p:spPr>
          <a:xfrm>
            <a:off x="205223" y="1486224"/>
            <a:ext cx="4314964" cy="369332"/>
          </a:xfrm>
          <a:prstGeom prst="rect">
            <a:avLst/>
          </a:prstGeom>
        </p:spPr>
        <p:txBody>
          <a:bodyPr wrap="none">
            <a:spAutoFit/>
          </a:bodyPr>
          <a:lstStyle/>
          <a:p>
            <a:r>
              <a:rPr lang="en-US" altLang="ja-JP" b="1" u="sng" dirty="0" smtClean="0">
                <a:solidFill>
                  <a:srgbClr val="0070C0"/>
                </a:solidFill>
              </a:rPr>
              <a:t>Differential Image Motion Monitor (DIMM)</a:t>
            </a:r>
            <a:endParaRPr lang="ja-JP" altLang="en-US" b="1" u="sng" dirty="0">
              <a:solidFill>
                <a:srgbClr val="0070C0"/>
              </a:solidFill>
            </a:endParaRPr>
          </a:p>
        </p:txBody>
      </p:sp>
      <p:sp>
        <p:nvSpPr>
          <p:cNvPr id="31" name="正方形/長方形 30"/>
          <p:cNvSpPr/>
          <p:nvPr/>
        </p:nvSpPr>
        <p:spPr>
          <a:xfrm>
            <a:off x="205224" y="2045747"/>
            <a:ext cx="4494772" cy="2031325"/>
          </a:xfrm>
          <a:prstGeom prst="rect">
            <a:avLst/>
          </a:prstGeom>
        </p:spPr>
        <p:txBody>
          <a:bodyPr wrap="square">
            <a:spAutoFit/>
          </a:bodyPr>
          <a:lstStyle/>
          <a:p>
            <a:pPr algn="just"/>
            <a:r>
              <a:rPr lang="en-US" altLang="ja-JP" dirty="0" smtClean="0"/>
              <a:t>DIMM</a:t>
            </a:r>
            <a:r>
              <a:rPr lang="ja-JP" altLang="en-US" dirty="0" smtClean="0"/>
              <a:t>と呼ばれる装置で大気揺らぎを測定。</a:t>
            </a:r>
            <a:endParaRPr lang="en-US" altLang="ja-JP" dirty="0" smtClean="0"/>
          </a:p>
          <a:p>
            <a:pPr algn="just"/>
            <a:r>
              <a:rPr lang="en-US" altLang="ja-JP" dirty="0" smtClean="0"/>
              <a:t>DIMM</a:t>
            </a:r>
            <a:r>
              <a:rPr lang="ja-JP" altLang="en-US" dirty="0" smtClean="0"/>
              <a:t>とは距離</a:t>
            </a:r>
            <a:r>
              <a:rPr lang="en-US" altLang="ja-JP" dirty="0" smtClean="0"/>
              <a:t>d</a:t>
            </a:r>
            <a:r>
              <a:rPr lang="ja-JP" altLang="en-US" dirty="0" smtClean="0"/>
              <a:t>離れた</a:t>
            </a:r>
            <a:r>
              <a:rPr lang="en-US" altLang="ja-JP" dirty="0" smtClean="0"/>
              <a:t>2</a:t>
            </a:r>
            <a:r>
              <a:rPr lang="ja-JP" altLang="en-US" dirty="0" err="1"/>
              <a:t>つの</a:t>
            </a:r>
            <a:r>
              <a:rPr lang="ja-JP" altLang="en-US" dirty="0" smtClean="0"/>
              <a:t>開口</a:t>
            </a:r>
            <a:r>
              <a:rPr lang="en-US" altLang="ja-JP" dirty="0" smtClean="0"/>
              <a:t>(</a:t>
            </a:r>
            <a:r>
              <a:rPr lang="ja-JP" altLang="en-US" dirty="0" smtClean="0"/>
              <a:t>口径</a:t>
            </a:r>
            <a:r>
              <a:rPr lang="en-US" altLang="ja-JP" dirty="0" smtClean="0"/>
              <a:t>D)</a:t>
            </a:r>
            <a:r>
              <a:rPr lang="ja-JP" altLang="en-US" dirty="0" smtClean="0"/>
              <a:t>で</a:t>
            </a:r>
            <a:r>
              <a:rPr lang="ja-JP" altLang="en-US" dirty="0"/>
              <a:t>得られた同じ星</a:t>
            </a:r>
            <a:r>
              <a:rPr lang="ja-JP" altLang="en-US" dirty="0" smtClean="0"/>
              <a:t>の相対的</a:t>
            </a:r>
            <a:r>
              <a:rPr lang="ja-JP" altLang="en-US" dirty="0"/>
              <a:t>な位置揺らぎからシーイングを求める</a:t>
            </a:r>
            <a:r>
              <a:rPr lang="ja-JP" altLang="en-US" dirty="0" smtClean="0"/>
              <a:t>テクニック。</a:t>
            </a:r>
            <a:r>
              <a:rPr lang="en-US" altLang="ja-JP" dirty="0" smtClean="0"/>
              <a:t>2</a:t>
            </a:r>
            <a:r>
              <a:rPr lang="ja-JP" altLang="en-US" dirty="0" err="1" smtClean="0"/>
              <a:t>つの</a:t>
            </a:r>
            <a:r>
              <a:rPr lang="ja-JP" altLang="en-US" dirty="0" smtClean="0"/>
              <a:t>星の位置分散</a:t>
            </a:r>
            <a:r>
              <a:rPr lang="en-US" altLang="ja-JP" dirty="0" smtClean="0"/>
              <a:t>σ</a:t>
            </a:r>
            <a:r>
              <a:rPr lang="en-US" altLang="ja-JP" baseline="30000" dirty="0" smtClean="0"/>
              <a:t>2</a:t>
            </a:r>
            <a:r>
              <a:rPr lang="ja-JP" altLang="en-US" dirty="0" smtClean="0"/>
              <a:t>は</a:t>
            </a:r>
            <a:r>
              <a:rPr lang="en-US" altLang="ja-JP" dirty="0" smtClean="0"/>
              <a:t>Kolmogorov</a:t>
            </a:r>
            <a:r>
              <a:rPr lang="ja-JP" altLang="en-US" dirty="0" smtClean="0"/>
              <a:t>乱流を仮定すると</a:t>
            </a:r>
            <a:r>
              <a:rPr lang="en-US" altLang="ja-JP" dirty="0" smtClean="0"/>
              <a:t>Fried</a:t>
            </a:r>
            <a:r>
              <a:rPr lang="ja-JP" altLang="en-US" dirty="0" smtClean="0"/>
              <a:t>パラメータ</a:t>
            </a:r>
            <a:r>
              <a:rPr lang="en-US" altLang="ja-JP" dirty="0" smtClean="0"/>
              <a:t>r</a:t>
            </a:r>
            <a:r>
              <a:rPr lang="en-US" altLang="ja-JP" baseline="-25000" dirty="0" smtClean="0"/>
              <a:t>0</a:t>
            </a:r>
            <a:r>
              <a:rPr lang="ja-JP" altLang="en-US" dirty="0" smtClean="0"/>
              <a:t>で書け、シーイング</a:t>
            </a:r>
            <a:r>
              <a:rPr lang="en-US" altLang="ja-JP" dirty="0" smtClean="0"/>
              <a:t>θ</a:t>
            </a:r>
            <a:r>
              <a:rPr lang="ja-JP" altLang="en-US" dirty="0"/>
              <a:t>は</a:t>
            </a:r>
            <a:r>
              <a:rPr lang="en-US" altLang="ja-JP" dirty="0" smtClean="0"/>
              <a:t>Fried</a:t>
            </a:r>
            <a:r>
              <a:rPr lang="ja-JP" altLang="en-US" dirty="0" smtClean="0"/>
              <a:t>パラメーターの関数で書ける。</a:t>
            </a:r>
            <a:endParaRPr lang="en-US" altLang="ja-JP" dirty="0" smtClean="0"/>
          </a:p>
        </p:txBody>
      </p:sp>
      <p:pic>
        <p:nvPicPr>
          <p:cNvPr id="32" name="Picture 2" descr="\begin{eqnarray}&#10; \sigma_l^2&amp;=&amp;2\lambda^2r_0^{-\frac{5}{3}}(0.179D^{-\frac{1}{3}}-0.0968d^{-\frac{1}{3}}) \\&#10; \sigma_t^2&amp;=&amp;2\lambda^2r_0^{-\frac{5}{3}}(0.179D^{-\frac{1}{3}}-0.145d^{-\frac{1}{3}})&#10;\end{eqnarray}">
            <a:hlinkClick r:id="rId2"/>
          </p:cNvPr>
          <p:cNvPicPr>
            <a:picLocks noChangeAspect="1" noChangeArrowheads="1"/>
          </p:cNvPicPr>
          <p:nvPr/>
        </p:nvPicPr>
        <p:blipFill rotWithShape="1">
          <a:blip r:embed="rId3">
            <a:duotone>
              <a:prstClr val="black"/>
              <a:schemeClr val="tx1">
                <a:tint val="45000"/>
                <a:satMod val="400000"/>
              </a:schemeClr>
            </a:duotone>
            <a:extLst>
              <a:ext uri="{28A0092B-C50C-407E-A947-70E740481C1C}">
                <a14:useLocalDpi xmlns:a14="http://schemas.microsoft.com/office/drawing/2010/main" val="0"/>
              </a:ext>
            </a:extLst>
          </a:blip>
          <a:srcRect r="29491"/>
          <a:stretch/>
        </p:blipFill>
        <p:spPr bwMode="auto">
          <a:xfrm>
            <a:off x="953980" y="4990772"/>
            <a:ext cx="3341902" cy="59846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begin{eqnarray}&#10; \theta=0.98\frac{\lambda}{r_0}&#10;\label{eq:005}&#10;\end{eqnarray}">
            <a:hlinkClick r:id="rId4"/>
          </p:cNvPr>
          <p:cNvPicPr>
            <a:picLocks noChangeAspect="1" noChangeArrowheads="1"/>
          </p:cNvPicPr>
          <p:nvPr/>
        </p:nvPicPr>
        <p:blipFill rotWithShape="1">
          <a:blip r:embed="rId5">
            <a:duotone>
              <a:prstClr val="black"/>
              <a:schemeClr val="tx1">
                <a:tint val="45000"/>
                <a:satMod val="400000"/>
              </a:schemeClr>
            </a:duotone>
            <a:extLst>
              <a:ext uri="{28A0092B-C50C-407E-A947-70E740481C1C}">
                <a14:useLocalDpi xmlns:a14="http://schemas.microsoft.com/office/drawing/2010/main" val="0"/>
              </a:ext>
            </a:extLst>
          </a:blip>
          <a:srcRect r="76316"/>
          <a:stretch/>
        </p:blipFill>
        <p:spPr bwMode="auto">
          <a:xfrm>
            <a:off x="953979" y="4366255"/>
            <a:ext cx="942899" cy="430897"/>
          </a:xfrm>
          <a:prstGeom prst="rect">
            <a:avLst/>
          </a:prstGeom>
          <a:noFill/>
          <a:extLst>
            <a:ext uri="{909E8E84-426E-40DD-AFC4-6F175D3DCCD1}">
              <a14:hiddenFill xmlns:a14="http://schemas.microsoft.com/office/drawing/2010/main">
                <a:solidFill>
                  <a:srgbClr val="FFFFFF"/>
                </a:solidFill>
              </a14:hiddenFill>
            </a:ext>
          </a:extLst>
        </p:spPr>
      </p:pic>
      <p:sp>
        <p:nvSpPr>
          <p:cNvPr id="35" name="正方形/長方形 34"/>
          <p:cNvSpPr/>
          <p:nvPr/>
        </p:nvSpPr>
        <p:spPr>
          <a:xfrm>
            <a:off x="4699996" y="1311151"/>
            <a:ext cx="4320000" cy="3095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Picture 2" descr="DIMM001"/>
          <p:cNvPicPr>
            <a:picLocks noChangeAspect="1" noChangeArrowheads="1"/>
          </p:cNvPicPr>
          <p:nvPr/>
        </p:nvPicPr>
        <p:blipFill rotWithShape="1">
          <a:blip r:embed="rId6">
            <a:extLst>
              <a:ext uri="{28A0092B-C50C-407E-A947-70E740481C1C}">
                <a14:useLocalDpi xmlns:a14="http://schemas.microsoft.com/office/drawing/2010/main" val="0"/>
              </a:ext>
            </a:extLst>
          </a:blip>
          <a:srcRect l="50000" t="52672" b="2304"/>
          <a:stretch/>
        </p:blipFill>
        <p:spPr bwMode="auto">
          <a:xfrm>
            <a:off x="6041418" y="1732262"/>
            <a:ext cx="2278829" cy="2673956"/>
          </a:xfrm>
          <a:prstGeom prst="rect">
            <a:avLst/>
          </a:prstGeom>
          <a:noFill/>
          <a:ln w="12700">
            <a:noFill/>
          </a:ln>
          <a:extLst>
            <a:ext uri="{909E8E84-426E-40DD-AFC4-6F175D3DCCD1}">
              <a14:hiddenFill xmlns:a14="http://schemas.microsoft.com/office/drawing/2010/main">
                <a:solidFill>
                  <a:srgbClr val="FFFFFF"/>
                </a:solidFill>
              </a14:hiddenFill>
            </a:ext>
          </a:extLst>
        </p:spPr>
      </p:pic>
      <p:cxnSp>
        <p:nvCxnSpPr>
          <p:cNvPr id="37" name="直線矢印コネクタ 36"/>
          <p:cNvCxnSpPr/>
          <p:nvPr/>
        </p:nvCxnSpPr>
        <p:spPr>
          <a:xfrm flipH="1" flipV="1">
            <a:off x="6304023" y="1948285"/>
            <a:ext cx="576064" cy="93610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6376031" y="2812381"/>
            <a:ext cx="844334" cy="276999"/>
          </a:xfrm>
          <a:prstGeom prst="rect">
            <a:avLst/>
          </a:prstGeom>
          <a:solidFill>
            <a:schemeClr val="bg1"/>
          </a:solidFill>
          <a:ln w="3175">
            <a:solidFill>
              <a:schemeClr val="tx1"/>
            </a:solidFill>
          </a:ln>
        </p:spPr>
        <p:txBody>
          <a:bodyPr wrap="none" rtlCol="0">
            <a:spAutoFit/>
          </a:bodyPr>
          <a:lstStyle/>
          <a:p>
            <a:r>
              <a:rPr lang="en-US" altLang="ja-JP" sz="1200" b="1" dirty="0" smtClean="0">
                <a:solidFill>
                  <a:srgbClr val="00B050"/>
                </a:solidFill>
              </a:rPr>
              <a:t>transverse</a:t>
            </a:r>
          </a:p>
        </p:txBody>
      </p:sp>
      <p:sp>
        <p:nvSpPr>
          <p:cNvPr id="39" name="テキスト ボックス 38"/>
          <p:cNvSpPr txBox="1"/>
          <p:nvPr/>
        </p:nvSpPr>
        <p:spPr>
          <a:xfrm>
            <a:off x="5113124" y="1514764"/>
            <a:ext cx="2957861" cy="276999"/>
          </a:xfrm>
          <a:prstGeom prst="rect">
            <a:avLst/>
          </a:prstGeom>
          <a:noFill/>
        </p:spPr>
        <p:txBody>
          <a:bodyPr wrap="none" rtlCol="0">
            <a:spAutoFit/>
          </a:bodyPr>
          <a:lstStyle/>
          <a:p>
            <a:r>
              <a:rPr kumimoji="1" lang="ja-JP" altLang="en-US" sz="1200" dirty="0" smtClean="0"/>
              <a:t>距離</a:t>
            </a:r>
            <a:r>
              <a:rPr lang="en-US" altLang="ja-JP" sz="1200" dirty="0" smtClean="0"/>
              <a:t>d</a:t>
            </a:r>
            <a:r>
              <a:rPr lang="ja-JP" altLang="en-US" sz="1200" dirty="0" smtClean="0"/>
              <a:t>離れた</a:t>
            </a:r>
            <a:r>
              <a:rPr lang="en-US" altLang="ja-JP" sz="1200" dirty="0" smtClean="0"/>
              <a:t>2</a:t>
            </a:r>
            <a:r>
              <a:rPr lang="ja-JP" altLang="en-US" sz="1200" dirty="0" err="1" smtClean="0"/>
              <a:t>つの</a:t>
            </a:r>
            <a:r>
              <a:rPr lang="ja-JP" altLang="en-US" sz="1200" dirty="0" smtClean="0"/>
              <a:t>開口</a:t>
            </a:r>
            <a:r>
              <a:rPr lang="en-US" altLang="ja-JP" sz="1200" dirty="0" smtClean="0"/>
              <a:t>(</a:t>
            </a:r>
            <a:r>
              <a:rPr lang="ja-JP" altLang="en-US" sz="1200" dirty="0" smtClean="0"/>
              <a:t>それぞれの口径</a:t>
            </a:r>
            <a:r>
              <a:rPr lang="en-US" altLang="ja-JP" sz="1200" dirty="0" smtClean="0"/>
              <a:t>D)</a:t>
            </a:r>
            <a:endParaRPr kumimoji="1" lang="ja-JP" altLang="en-US" sz="1200" dirty="0"/>
          </a:p>
        </p:txBody>
      </p:sp>
      <p:sp>
        <p:nvSpPr>
          <p:cNvPr id="40" name="正方形/長方形 39"/>
          <p:cNvSpPr/>
          <p:nvPr/>
        </p:nvSpPr>
        <p:spPr>
          <a:xfrm>
            <a:off x="7004356" y="1829849"/>
            <a:ext cx="576064" cy="180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矢印コネクタ 40"/>
          <p:cNvCxnSpPr/>
          <p:nvPr/>
        </p:nvCxnSpPr>
        <p:spPr>
          <a:xfrm flipV="1">
            <a:off x="5859262" y="1920295"/>
            <a:ext cx="1308857" cy="8920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4844012" y="2705240"/>
            <a:ext cx="957313" cy="276999"/>
          </a:xfrm>
          <a:prstGeom prst="rect">
            <a:avLst/>
          </a:prstGeom>
          <a:solidFill>
            <a:schemeClr val="bg1"/>
          </a:solidFill>
          <a:ln w="3175">
            <a:solidFill>
              <a:schemeClr val="tx1"/>
            </a:solidFill>
          </a:ln>
        </p:spPr>
        <p:txBody>
          <a:bodyPr wrap="none" rtlCol="0">
            <a:spAutoFit/>
          </a:bodyPr>
          <a:lstStyle/>
          <a:p>
            <a:r>
              <a:rPr lang="en-US" altLang="ja-JP" sz="1200" b="1" dirty="0" smtClean="0">
                <a:solidFill>
                  <a:srgbClr val="FF0000"/>
                </a:solidFill>
              </a:rPr>
              <a:t>longitudinal</a:t>
            </a:r>
          </a:p>
        </p:txBody>
      </p:sp>
      <p:sp>
        <p:nvSpPr>
          <p:cNvPr id="51" name="正方形/長方形 50"/>
          <p:cNvSpPr/>
          <p:nvPr/>
        </p:nvSpPr>
        <p:spPr>
          <a:xfrm>
            <a:off x="7560505" y="2634095"/>
            <a:ext cx="576064" cy="180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7940356" y="3567594"/>
            <a:ext cx="379891" cy="180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6045872" y="3964508"/>
            <a:ext cx="1246516" cy="441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7900351" y="2728323"/>
            <a:ext cx="646331" cy="276999"/>
          </a:xfrm>
          <a:prstGeom prst="rect">
            <a:avLst/>
          </a:prstGeom>
          <a:noFill/>
        </p:spPr>
        <p:txBody>
          <a:bodyPr wrap="none" rtlCol="0">
            <a:spAutoFit/>
          </a:bodyPr>
          <a:lstStyle/>
          <a:p>
            <a:r>
              <a:rPr kumimoji="1" lang="ja-JP" altLang="en-US" sz="1200" dirty="0" smtClean="0"/>
              <a:t>望遠鏡</a:t>
            </a:r>
            <a:endParaRPr kumimoji="1" lang="ja-JP" altLang="en-US" sz="1200" dirty="0"/>
          </a:p>
        </p:txBody>
      </p:sp>
      <p:sp>
        <p:nvSpPr>
          <p:cNvPr id="55" name="正方形/長方形 54"/>
          <p:cNvSpPr/>
          <p:nvPr/>
        </p:nvSpPr>
        <p:spPr>
          <a:xfrm>
            <a:off x="6198272" y="4116908"/>
            <a:ext cx="1246516" cy="28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6488595" y="3995080"/>
            <a:ext cx="646331" cy="276999"/>
          </a:xfrm>
          <a:prstGeom prst="rect">
            <a:avLst/>
          </a:prstGeom>
          <a:noFill/>
        </p:spPr>
        <p:txBody>
          <a:bodyPr wrap="none" rtlCol="0">
            <a:spAutoFit/>
          </a:bodyPr>
          <a:lstStyle/>
          <a:p>
            <a:r>
              <a:rPr kumimoji="1" lang="ja-JP" altLang="en-US" sz="1200" dirty="0" smtClean="0"/>
              <a:t>検出器</a:t>
            </a:r>
            <a:endParaRPr kumimoji="1" lang="ja-JP" altLang="en-US" sz="1200" dirty="0"/>
          </a:p>
        </p:txBody>
      </p:sp>
      <p:pic>
        <p:nvPicPr>
          <p:cNvPr id="58" name="Picture 2" descr="C:\Private\南極写真\jpg_内陸旅行\DSC_739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9715" y="4891542"/>
            <a:ext cx="2880000" cy="1800184"/>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p:cNvSpPr txBox="1"/>
          <p:nvPr/>
        </p:nvSpPr>
        <p:spPr>
          <a:xfrm>
            <a:off x="4572000" y="4293096"/>
            <a:ext cx="4536504" cy="461665"/>
          </a:xfrm>
          <a:prstGeom prst="rect">
            <a:avLst/>
          </a:prstGeom>
          <a:noFill/>
        </p:spPr>
        <p:txBody>
          <a:bodyPr wrap="square" rtlCol="0">
            <a:spAutoFit/>
          </a:bodyPr>
          <a:lstStyle/>
          <a:p>
            <a:pPr algn="just"/>
            <a:r>
              <a:rPr kumimoji="1" lang="ja-JP" altLang="en-US" sz="1200" dirty="0" smtClean="0"/>
              <a:t>図</a:t>
            </a:r>
            <a:r>
              <a:rPr kumimoji="1" lang="en-US" altLang="ja-JP" sz="1200" dirty="0" smtClean="0"/>
              <a:t>2. 2</a:t>
            </a:r>
            <a:r>
              <a:rPr kumimoji="1" lang="ja-JP" altLang="en-US" sz="1200" dirty="0" err="1" smtClean="0"/>
              <a:t>つの</a:t>
            </a:r>
            <a:r>
              <a:rPr kumimoji="1" lang="ja-JP" altLang="en-US" sz="1200" dirty="0" smtClean="0"/>
              <a:t>開口を</a:t>
            </a:r>
            <a:r>
              <a:rPr lang="ja-JP" altLang="en-US" sz="1200" dirty="0" smtClean="0"/>
              <a:t>結んだ</a:t>
            </a:r>
            <a:r>
              <a:rPr kumimoji="1" lang="ja-JP" altLang="en-US" sz="1200" dirty="0" smtClean="0"/>
              <a:t>方向を</a:t>
            </a:r>
            <a:r>
              <a:rPr kumimoji="1" lang="en-US" altLang="ja-JP" sz="1200" dirty="0" smtClean="0"/>
              <a:t>longitudinal</a:t>
            </a:r>
            <a:r>
              <a:rPr kumimoji="1" lang="ja-JP" altLang="en-US" sz="1200" dirty="0" smtClean="0"/>
              <a:t>方向、直交する方向を</a:t>
            </a:r>
            <a:r>
              <a:rPr lang="en-US" altLang="ja-JP" sz="1200" dirty="0" err="1" smtClean="0"/>
              <a:t>transeverse</a:t>
            </a:r>
            <a:r>
              <a:rPr lang="ja-JP" altLang="en-US" sz="1200" dirty="0" smtClean="0"/>
              <a:t>方向と定義</a:t>
            </a:r>
            <a:r>
              <a:rPr lang="ja-JP" altLang="en-US" sz="1200" dirty="0"/>
              <a:t>する</a:t>
            </a:r>
            <a:r>
              <a:rPr lang="ja-JP" altLang="en-US" sz="1200" dirty="0" smtClean="0"/>
              <a:t>。</a:t>
            </a:r>
            <a:endParaRPr kumimoji="1" lang="ja-JP" altLang="en-US" sz="1200" dirty="0"/>
          </a:p>
        </p:txBody>
      </p:sp>
    </p:spTree>
    <p:extLst>
      <p:ext uri="{BB962C8B-B14F-4D97-AF65-F5344CB8AC3E}">
        <p14:creationId xmlns:p14="http://schemas.microsoft.com/office/powerpoint/2010/main" val="1633314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6. </a:t>
            </a:r>
            <a:r>
              <a:rPr lang="ja-JP" altLang="en-US" sz="3600" dirty="0" smtClean="0">
                <a:latin typeface="+mn-ea"/>
              </a:rPr>
              <a:t>シーイングの観測　</a:t>
            </a:r>
            <a:r>
              <a:rPr lang="en-US" altLang="ja-JP" sz="3600" dirty="0" smtClean="0">
                <a:latin typeface="+mn-ea"/>
              </a:rPr>
              <a:t>2/3</a:t>
            </a:r>
          </a:p>
        </p:txBody>
      </p:sp>
      <p:sp>
        <p:nvSpPr>
          <p:cNvPr id="51" name="正方形/長方形 50"/>
          <p:cNvSpPr/>
          <p:nvPr/>
        </p:nvSpPr>
        <p:spPr>
          <a:xfrm>
            <a:off x="7560505" y="2634095"/>
            <a:ext cx="576064" cy="180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7940356" y="3567594"/>
            <a:ext cx="379891" cy="180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647736" y="5097958"/>
            <a:ext cx="7884703" cy="923330"/>
          </a:xfrm>
          <a:prstGeom prst="rect">
            <a:avLst/>
          </a:prstGeom>
        </p:spPr>
        <p:txBody>
          <a:bodyPr wrap="square">
            <a:spAutoFit/>
          </a:bodyPr>
          <a:lstStyle/>
          <a:p>
            <a:pPr algn="just"/>
            <a:r>
              <a:rPr lang="ja-JP" altLang="en-US" dirty="0" smtClean="0"/>
              <a:t>このヒストグラムから夏期</a:t>
            </a:r>
            <a:r>
              <a:rPr lang="ja-JP" altLang="en-US" dirty="0"/>
              <a:t>のドームふじ基地のシーイングは統計的に</a:t>
            </a:r>
            <a:r>
              <a:rPr lang="en-US" altLang="ja-JP" b="1" dirty="0"/>
              <a:t>2</a:t>
            </a:r>
            <a:r>
              <a:rPr lang="ja-JP" altLang="en-US" b="1" dirty="0" err="1"/>
              <a:t>つの</a:t>
            </a:r>
            <a:r>
              <a:rPr lang="ja-JP" altLang="en-US" b="1" dirty="0"/>
              <a:t>モード</a:t>
            </a:r>
            <a:r>
              <a:rPr lang="ja-JP" altLang="en-US" dirty="0"/>
              <a:t>、すなわち「良いシーイング」と「悪いシーイング</a:t>
            </a:r>
            <a:r>
              <a:rPr lang="ja-JP" altLang="en-US" dirty="0" smtClean="0"/>
              <a:t>」の重ね合わせで表されることがわかった。それぞれの</a:t>
            </a:r>
            <a:r>
              <a:rPr lang="ja-JP" altLang="en-US" b="1" dirty="0" smtClean="0">
                <a:solidFill>
                  <a:srgbClr val="FF0000"/>
                </a:solidFill>
              </a:rPr>
              <a:t>期待値は</a:t>
            </a:r>
            <a:r>
              <a:rPr lang="en-US" altLang="ja-JP" b="1" u="sng" dirty="0" smtClean="0">
                <a:solidFill>
                  <a:srgbClr val="FF0000"/>
                </a:solidFill>
              </a:rPr>
              <a:t>0.72”</a:t>
            </a:r>
            <a:r>
              <a:rPr lang="ja-JP" altLang="en-US" b="1" dirty="0" smtClean="0">
                <a:solidFill>
                  <a:srgbClr val="FF0000"/>
                </a:solidFill>
              </a:rPr>
              <a:t>及び</a:t>
            </a:r>
            <a:r>
              <a:rPr lang="en-US" altLang="ja-JP" b="1" u="sng" dirty="0" smtClean="0">
                <a:solidFill>
                  <a:srgbClr val="FF0000"/>
                </a:solidFill>
              </a:rPr>
              <a:t>1.3”</a:t>
            </a:r>
            <a:r>
              <a:rPr lang="ja-JP" altLang="en-US" dirty="0" smtClean="0"/>
              <a:t>であった。</a:t>
            </a:r>
            <a:endParaRPr lang="ja-JP" altLang="en-US" dirty="0"/>
          </a:p>
        </p:txBody>
      </p:sp>
      <p:sp>
        <p:nvSpPr>
          <p:cNvPr id="2" name="テキスト ボックス 1"/>
          <p:cNvSpPr txBox="1"/>
          <p:nvPr/>
        </p:nvSpPr>
        <p:spPr>
          <a:xfrm>
            <a:off x="5027181" y="1950640"/>
            <a:ext cx="1338828" cy="369332"/>
          </a:xfrm>
          <a:prstGeom prst="rect">
            <a:avLst/>
          </a:prstGeom>
          <a:noFill/>
        </p:spPr>
        <p:txBody>
          <a:bodyPr wrap="none" rtlCol="0">
            <a:spAutoFit/>
          </a:bodyPr>
          <a:lstStyle/>
          <a:p>
            <a:r>
              <a:rPr lang="ja-JP" altLang="en-US" b="1" u="sng" dirty="0" smtClean="0">
                <a:solidFill>
                  <a:srgbClr val="0070C0"/>
                </a:solidFill>
              </a:rPr>
              <a:t>○観測</a:t>
            </a:r>
            <a:r>
              <a:rPr lang="ja-JP" altLang="en-US" b="1" u="sng" dirty="0">
                <a:solidFill>
                  <a:srgbClr val="0070C0"/>
                </a:solidFill>
              </a:rPr>
              <a:t>結果</a:t>
            </a:r>
            <a:endParaRPr kumimoji="1" lang="ja-JP" altLang="en-US" b="1" u="sng" dirty="0">
              <a:solidFill>
                <a:srgbClr val="0070C0"/>
              </a:solidFill>
            </a:endParaRPr>
          </a:p>
        </p:txBody>
      </p:sp>
      <p:sp>
        <p:nvSpPr>
          <p:cNvPr id="27" name="テキスト ボックス 26"/>
          <p:cNvSpPr txBox="1"/>
          <p:nvPr/>
        </p:nvSpPr>
        <p:spPr>
          <a:xfrm>
            <a:off x="5185770" y="4010416"/>
            <a:ext cx="1965603" cy="523220"/>
          </a:xfrm>
          <a:prstGeom prst="rect">
            <a:avLst/>
          </a:prstGeom>
          <a:noFill/>
        </p:spPr>
        <p:txBody>
          <a:bodyPr wrap="none" rtlCol="0">
            <a:spAutoFit/>
          </a:bodyPr>
          <a:lstStyle/>
          <a:p>
            <a:r>
              <a:rPr kumimoji="1" lang="ja-JP" altLang="en-US" sz="1400" dirty="0" smtClean="0"/>
              <a:t>横軸：シーイング</a:t>
            </a:r>
            <a:r>
              <a:rPr kumimoji="1" lang="en-US" altLang="ja-JP" sz="1400" dirty="0" smtClean="0"/>
              <a:t>(</a:t>
            </a:r>
            <a:r>
              <a:rPr kumimoji="1" lang="ja-JP" altLang="en-US" sz="1400" dirty="0" smtClean="0"/>
              <a:t>秒角</a:t>
            </a:r>
            <a:r>
              <a:rPr kumimoji="1" lang="en-US" altLang="ja-JP" sz="1400" dirty="0" smtClean="0"/>
              <a:t>)</a:t>
            </a:r>
          </a:p>
          <a:p>
            <a:r>
              <a:rPr lang="ja-JP" altLang="en-US" sz="1400" dirty="0" smtClean="0"/>
              <a:t>縦軸：</a:t>
            </a:r>
            <a:r>
              <a:rPr lang="ja-JP" altLang="en-US" sz="1400" dirty="0"/>
              <a:t>確率密度</a:t>
            </a:r>
            <a:endParaRPr kumimoji="1" lang="ja-JP" altLang="en-US" sz="1400" dirty="0"/>
          </a:p>
        </p:txBody>
      </p:sp>
      <p:sp>
        <p:nvSpPr>
          <p:cNvPr id="28" name="テキスト ボックス 27"/>
          <p:cNvSpPr txBox="1"/>
          <p:nvPr/>
        </p:nvSpPr>
        <p:spPr>
          <a:xfrm>
            <a:off x="5150417" y="3157636"/>
            <a:ext cx="2789939" cy="738664"/>
          </a:xfrm>
          <a:prstGeom prst="rect">
            <a:avLst/>
          </a:prstGeom>
          <a:noFill/>
        </p:spPr>
        <p:txBody>
          <a:bodyPr wrap="square" rtlCol="0">
            <a:spAutoFit/>
          </a:bodyPr>
          <a:lstStyle/>
          <a:p>
            <a:r>
              <a:rPr lang="ja-JP" altLang="en-US" sz="1400" dirty="0" smtClean="0"/>
              <a:t>灰：観測値</a:t>
            </a:r>
            <a:endParaRPr lang="en-US" altLang="ja-JP" sz="1400" dirty="0" smtClean="0"/>
          </a:p>
          <a:p>
            <a:r>
              <a:rPr kumimoji="1" lang="ja-JP" altLang="en-US" sz="1400" dirty="0" smtClean="0"/>
              <a:t>赤・</a:t>
            </a:r>
            <a:r>
              <a:rPr lang="ja-JP" altLang="en-US" sz="1400" dirty="0"/>
              <a:t>青</a:t>
            </a:r>
            <a:r>
              <a:rPr kumimoji="1" lang="ja-JP" altLang="en-US" sz="1400" dirty="0" smtClean="0"/>
              <a:t>：観測結果を対数正規分布</a:t>
            </a:r>
            <a:endParaRPr kumimoji="1" lang="en-US" altLang="ja-JP" sz="1400" dirty="0" smtClean="0"/>
          </a:p>
          <a:p>
            <a:r>
              <a:rPr lang="ja-JP" altLang="en-US" sz="1400" dirty="0"/>
              <a:t>　</a:t>
            </a:r>
            <a:r>
              <a:rPr lang="ja-JP" altLang="en-US" sz="1400" dirty="0" smtClean="0"/>
              <a:t>　　　 </a:t>
            </a:r>
            <a:r>
              <a:rPr kumimoji="1" lang="ja-JP" altLang="en-US" sz="1400" dirty="0" smtClean="0"/>
              <a:t>でフィッ</a:t>
            </a:r>
            <a:r>
              <a:rPr lang="ja-JP" altLang="en-US" sz="1400" dirty="0"/>
              <a:t>ティング</a:t>
            </a:r>
          </a:p>
        </p:txBody>
      </p:sp>
      <p:sp>
        <p:nvSpPr>
          <p:cNvPr id="3" name="テキスト ボックス 2"/>
          <p:cNvSpPr txBox="1"/>
          <p:nvPr/>
        </p:nvSpPr>
        <p:spPr>
          <a:xfrm>
            <a:off x="5122361" y="2390757"/>
            <a:ext cx="3888432" cy="646331"/>
          </a:xfrm>
          <a:prstGeom prst="rect">
            <a:avLst/>
          </a:prstGeom>
          <a:noFill/>
        </p:spPr>
        <p:txBody>
          <a:bodyPr wrap="square" rtlCol="0">
            <a:spAutoFit/>
          </a:bodyPr>
          <a:lstStyle/>
          <a:p>
            <a:r>
              <a:rPr kumimoji="1" lang="ja-JP" altLang="en-US" dirty="0" smtClean="0"/>
              <a:t>シーイングの観測結果からヒストグラムを作成</a:t>
            </a:r>
            <a:endParaRPr kumimoji="1" lang="ja-JP" alt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09" t="28248" r="49247" b="23089"/>
          <a:stretch/>
        </p:blipFill>
        <p:spPr bwMode="auto">
          <a:xfrm>
            <a:off x="647736" y="1989374"/>
            <a:ext cx="4220302" cy="298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887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1" y="0"/>
            <a:ext cx="9144000" cy="10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6</a:t>
            </a:r>
            <a:r>
              <a:rPr lang="en-US" altLang="ja-JP" sz="3600" dirty="0">
                <a:latin typeface="+mn-ea"/>
              </a:rPr>
              <a:t>. </a:t>
            </a:r>
            <a:r>
              <a:rPr lang="ja-JP" altLang="en-US" sz="3600" dirty="0">
                <a:latin typeface="+mn-ea"/>
              </a:rPr>
              <a:t>シーイングの観測　</a:t>
            </a:r>
            <a:r>
              <a:rPr lang="en-US" altLang="ja-JP" sz="3600" dirty="0" smtClean="0">
                <a:latin typeface="+mn-ea"/>
              </a:rPr>
              <a:t>3/3</a:t>
            </a:r>
            <a:endParaRPr lang="en-US" altLang="ja-JP" sz="3600" dirty="0">
              <a:latin typeface="+mn-ea"/>
            </a:endParaRPr>
          </a:p>
        </p:txBody>
      </p:sp>
      <p:sp>
        <p:nvSpPr>
          <p:cNvPr id="2" name="正方形/長方形 1"/>
          <p:cNvSpPr/>
          <p:nvPr/>
        </p:nvSpPr>
        <p:spPr>
          <a:xfrm>
            <a:off x="539551" y="1772816"/>
            <a:ext cx="4248473" cy="3693319"/>
          </a:xfrm>
          <a:prstGeom prst="rect">
            <a:avLst/>
          </a:prstGeom>
        </p:spPr>
        <p:txBody>
          <a:bodyPr wrap="square">
            <a:spAutoFit/>
          </a:bodyPr>
          <a:lstStyle/>
          <a:p>
            <a:pPr algn="just"/>
            <a:r>
              <a:rPr lang="en-US" altLang="ja-JP" dirty="0"/>
              <a:t>1</a:t>
            </a:r>
            <a:r>
              <a:rPr lang="ja-JP" altLang="en-US" dirty="0"/>
              <a:t>時間毎の平均</a:t>
            </a:r>
            <a:r>
              <a:rPr lang="ja-JP" altLang="en-US" dirty="0" smtClean="0"/>
              <a:t>シーイングを調べると、シーイングは</a:t>
            </a:r>
            <a:r>
              <a:rPr lang="ja-JP" altLang="en-US" dirty="0"/>
              <a:t>時間変動し</a:t>
            </a:r>
            <a:r>
              <a:rPr lang="en-US" altLang="ja-JP" b="1" dirty="0">
                <a:solidFill>
                  <a:srgbClr val="FF0000"/>
                </a:solidFill>
              </a:rPr>
              <a:t>17</a:t>
            </a:r>
            <a:r>
              <a:rPr lang="ja-JP" altLang="en-US" b="1" dirty="0">
                <a:solidFill>
                  <a:srgbClr val="FF0000"/>
                </a:solidFill>
              </a:rPr>
              <a:t>時頃に極小をとる</a:t>
            </a:r>
            <a:r>
              <a:rPr lang="ja-JP" altLang="en-US" dirty="0"/>
              <a:t>ことがわかった。この傾向はドーム</a:t>
            </a:r>
            <a:r>
              <a:rPr lang="en-US" altLang="ja-JP" dirty="0" smtClean="0"/>
              <a:t>C</a:t>
            </a:r>
            <a:r>
              <a:rPr lang="ja-JP" altLang="en-US" dirty="0" smtClean="0"/>
              <a:t>における先行</a:t>
            </a:r>
            <a:r>
              <a:rPr lang="ja-JP" altLang="en-US" dirty="0"/>
              <a:t>研究</a:t>
            </a:r>
            <a:r>
              <a:rPr lang="en-US" altLang="ja-JP" dirty="0"/>
              <a:t>(</a:t>
            </a:r>
            <a:r>
              <a:rPr lang="en-US" altLang="ja-JP" dirty="0" err="1"/>
              <a:t>Aristidi</a:t>
            </a:r>
            <a:r>
              <a:rPr lang="en-US" altLang="ja-JP" dirty="0"/>
              <a:t> et al. 2005a)</a:t>
            </a:r>
            <a:r>
              <a:rPr lang="ja-JP" altLang="en-US" dirty="0"/>
              <a:t>と</a:t>
            </a:r>
            <a:r>
              <a:rPr lang="ja-JP" altLang="en-US" dirty="0" smtClean="0"/>
              <a:t>同様の結果</a:t>
            </a:r>
            <a:r>
              <a:rPr lang="ja-JP" altLang="en-US" dirty="0"/>
              <a:t>で</a:t>
            </a:r>
            <a:r>
              <a:rPr lang="ja-JP" altLang="en-US" dirty="0" smtClean="0"/>
              <a:t>あった。</a:t>
            </a:r>
            <a:endParaRPr lang="en-US" altLang="ja-JP" dirty="0" smtClean="0"/>
          </a:p>
          <a:p>
            <a:pPr algn="just"/>
            <a:endParaRPr lang="en-US" altLang="ja-JP" dirty="0"/>
          </a:p>
          <a:p>
            <a:pPr algn="just"/>
            <a:r>
              <a:rPr lang="ja-JP" altLang="en-US" dirty="0" smtClean="0"/>
              <a:t>シーイングと</a:t>
            </a:r>
            <a:r>
              <a:rPr lang="en-US" altLang="ja-JP" dirty="0" smtClean="0"/>
              <a:t>16m</a:t>
            </a:r>
            <a:r>
              <a:rPr lang="ja-JP" altLang="en-US" dirty="0"/>
              <a:t>気象タワーの観測データ</a:t>
            </a:r>
            <a:r>
              <a:rPr lang="en-US" altLang="ja-JP" dirty="0"/>
              <a:t>(</a:t>
            </a:r>
            <a:r>
              <a:rPr lang="ja-JP" altLang="en-US" dirty="0"/>
              <a:t>温度、温度勾配、温度の標準偏差、風速、風向、気圧</a:t>
            </a:r>
            <a:r>
              <a:rPr lang="en-US" altLang="ja-JP" dirty="0"/>
              <a:t>)</a:t>
            </a:r>
            <a:r>
              <a:rPr lang="ja-JP" altLang="en-US" dirty="0"/>
              <a:t>に相関があるかどうか</a:t>
            </a:r>
            <a:r>
              <a:rPr lang="ja-JP" altLang="en-US" dirty="0" smtClean="0"/>
              <a:t>調べた。結果は先行研究で指摘されていた</a:t>
            </a:r>
            <a:r>
              <a:rPr lang="ja-JP" altLang="en-US" b="1" dirty="0" smtClean="0">
                <a:solidFill>
                  <a:srgbClr val="FF0000"/>
                </a:solidFill>
              </a:rPr>
              <a:t>シーイングと温度勾配には相関が見られなかった</a:t>
            </a:r>
            <a:r>
              <a:rPr lang="en-US" altLang="ja-JP" dirty="0" smtClean="0"/>
              <a:t>(</a:t>
            </a:r>
            <a:r>
              <a:rPr lang="ja-JP" altLang="en-US" dirty="0" smtClean="0"/>
              <a:t>相関係数</a:t>
            </a:r>
            <a:r>
              <a:rPr lang="en-US" altLang="ja-JP" dirty="0" smtClean="0"/>
              <a:t>-0.04)</a:t>
            </a:r>
            <a:r>
              <a:rPr lang="ja-JP" altLang="en-US" dirty="0" err="1" smtClean="0"/>
              <a:t>。</a:t>
            </a:r>
            <a:r>
              <a:rPr lang="ja-JP" altLang="en-US" dirty="0"/>
              <a:t>ドーム</a:t>
            </a:r>
            <a:r>
              <a:rPr lang="ja-JP" altLang="en-US" dirty="0" smtClean="0"/>
              <a:t>ふじ基地が本当のドームのピークに無いことが原因か？</a:t>
            </a:r>
            <a:endParaRPr lang="en-US" altLang="ja-JP"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28" t="16383" r="56897" b="13507"/>
          <a:stretch/>
        </p:blipFill>
        <p:spPr bwMode="auto">
          <a:xfrm>
            <a:off x="5004047" y="1394342"/>
            <a:ext cx="3672409" cy="5203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1907704" y="5589240"/>
            <a:ext cx="3274451" cy="954107"/>
          </a:xfrm>
          <a:prstGeom prst="rect">
            <a:avLst/>
          </a:prstGeom>
          <a:noFill/>
        </p:spPr>
        <p:txBody>
          <a:bodyPr wrap="square" rtlCol="0">
            <a:spAutoFit/>
          </a:bodyPr>
          <a:lstStyle/>
          <a:p>
            <a:r>
              <a:rPr kumimoji="1" lang="ja-JP" altLang="en-US" sz="1400" dirty="0" smtClean="0"/>
              <a:t>横軸：</a:t>
            </a:r>
            <a:r>
              <a:rPr lang="ja-JP" altLang="en-US" sz="1400" dirty="0"/>
              <a:t>現地</a:t>
            </a:r>
            <a:r>
              <a:rPr lang="ja-JP" altLang="en-US" sz="1400" dirty="0" smtClean="0"/>
              <a:t>時刻</a:t>
            </a:r>
            <a:r>
              <a:rPr lang="en-US" altLang="ja-JP" sz="1400" dirty="0" smtClean="0"/>
              <a:t>(</a:t>
            </a:r>
            <a:r>
              <a:rPr lang="ja-JP" altLang="en-US" sz="1400" dirty="0" smtClean="0"/>
              <a:t>時</a:t>
            </a:r>
            <a:r>
              <a:rPr lang="en-US" altLang="ja-JP" sz="1400" dirty="0" smtClean="0"/>
              <a:t>)</a:t>
            </a:r>
            <a:endParaRPr kumimoji="1" lang="en-US" altLang="ja-JP" sz="1400" dirty="0" smtClean="0"/>
          </a:p>
          <a:p>
            <a:r>
              <a:rPr lang="ja-JP" altLang="en-US" sz="1400" dirty="0" smtClean="0"/>
              <a:t>縦軸：上から、シーイング</a:t>
            </a:r>
            <a:r>
              <a:rPr lang="en-US" altLang="ja-JP" sz="1400" dirty="0" smtClean="0"/>
              <a:t>(</a:t>
            </a:r>
            <a:r>
              <a:rPr lang="ja-JP" altLang="en-US" sz="1400" dirty="0" smtClean="0"/>
              <a:t>秒角</a:t>
            </a:r>
            <a:r>
              <a:rPr lang="en-US" altLang="ja-JP" sz="1400" dirty="0" smtClean="0"/>
              <a:t>)</a:t>
            </a:r>
            <a:r>
              <a:rPr lang="ja-JP" altLang="en-US" sz="1400" dirty="0" err="1" smtClean="0"/>
              <a:t>、</a:t>
            </a:r>
            <a:r>
              <a:rPr lang="ja-JP" altLang="en-US" sz="1400" dirty="0" smtClean="0"/>
              <a:t>温度</a:t>
            </a:r>
            <a:r>
              <a:rPr lang="en-US" altLang="ja-JP" sz="1400" dirty="0" smtClean="0"/>
              <a:t>(</a:t>
            </a:r>
            <a:r>
              <a:rPr lang="ja-JP" altLang="en-US" sz="1400" dirty="0" smtClean="0"/>
              <a:t>℃</a:t>
            </a:r>
            <a:r>
              <a:rPr lang="en-US" altLang="ja-JP" sz="1400" dirty="0" smtClean="0"/>
              <a:t>)</a:t>
            </a:r>
            <a:r>
              <a:rPr lang="ja-JP" altLang="en-US" sz="1400" dirty="0" err="1" smtClean="0"/>
              <a:t>、</a:t>
            </a:r>
            <a:r>
              <a:rPr lang="ja-JP" altLang="en-US" sz="1400" dirty="0" smtClean="0"/>
              <a:t>温度勾配</a:t>
            </a:r>
            <a:r>
              <a:rPr lang="en-US" altLang="ja-JP" sz="1400" dirty="0" smtClean="0"/>
              <a:t>(</a:t>
            </a:r>
            <a:r>
              <a:rPr lang="ja-JP" altLang="en-US" sz="1400" dirty="0" smtClean="0"/>
              <a:t>℃</a:t>
            </a:r>
            <a:r>
              <a:rPr lang="en-US" altLang="ja-JP" sz="1400" dirty="0" smtClean="0"/>
              <a:t>/m)</a:t>
            </a:r>
            <a:r>
              <a:rPr lang="ja-JP" altLang="en-US" sz="1400" dirty="0" err="1" smtClean="0"/>
              <a:t>、</a:t>
            </a:r>
            <a:r>
              <a:rPr lang="ja-JP" altLang="en-US" sz="1400" dirty="0" smtClean="0"/>
              <a:t>温度の標準偏差</a:t>
            </a:r>
            <a:r>
              <a:rPr lang="en-US" altLang="ja-JP" sz="1400" dirty="0" smtClean="0"/>
              <a:t>(</a:t>
            </a:r>
            <a:r>
              <a:rPr lang="ja-JP" altLang="en-US" sz="1400" dirty="0" smtClean="0"/>
              <a:t>℃</a:t>
            </a:r>
            <a:r>
              <a:rPr lang="en-US" altLang="ja-JP" sz="1400" dirty="0" smtClean="0"/>
              <a:t>)</a:t>
            </a:r>
            <a:r>
              <a:rPr lang="ja-JP" altLang="en-US" sz="1400" dirty="0" err="1" smtClean="0"/>
              <a:t>、</a:t>
            </a:r>
            <a:r>
              <a:rPr lang="ja-JP" altLang="en-US" sz="1400" dirty="0" smtClean="0"/>
              <a:t>風速</a:t>
            </a:r>
            <a:r>
              <a:rPr lang="en-US" altLang="ja-JP" sz="1400" dirty="0" smtClean="0"/>
              <a:t>(m./s)</a:t>
            </a:r>
            <a:r>
              <a:rPr lang="ja-JP" altLang="en-US" sz="1400" dirty="0" err="1" smtClean="0"/>
              <a:t>、</a:t>
            </a:r>
            <a:r>
              <a:rPr lang="ja-JP" altLang="en-US" sz="1400" dirty="0" smtClean="0"/>
              <a:t>風向、気圧</a:t>
            </a:r>
            <a:r>
              <a:rPr lang="en-US" altLang="ja-JP" sz="1400" dirty="0" smtClean="0"/>
              <a:t>(</a:t>
            </a:r>
            <a:r>
              <a:rPr lang="en-US" altLang="ja-JP" sz="1400" dirty="0" err="1" smtClean="0"/>
              <a:t>hPa</a:t>
            </a:r>
            <a:r>
              <a:rPr lang="en-US" altLang="ja-JP" sz="1400" dirty="0" smtClean="0"/>
              <a:t>)</a:t>
            </a:r>
            <a:endParaRPr kumimoji="1" lang="ja-JP" altLang="en-US" sz="1400" dirty="0"/>
          </a:p>
        </p:txBody>
      </p:sp>
    </p:spTree>
    <p:extLst>
      <p:ext uri="{BB962C8B-B14F-4D97-AF65-F5344CB8AC3E}">
        <p14:creationId xmlns:p14="http://schemas.microsoft.com/office/powerpoint/2010/main" val="1228807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0. Infra-red Astronomy</a:t>
            </a:r>
            <a:endParaRPr kumimoji="1" lang="ja-JP" altLang="en-US" sz="3600" dirty="0">
              <a:latin typeface="+mn-ea"/>
            </a:endParaRPr>
          </a:p>
        </p:txBody>
      </p:sp>
      <p:sp>
        <p:nvSpPr>
          <p:cNvPr id="3" name="星 7 2"/>
          <p:cNvSpPr/>
          <p:nvPr/>
        </p:nvSpPr>
        <p:spPr>
          <a:xfrm>
            <a:off x="2005431" y="1561441"/>
            <a:ext cx="360040" cy="360040"/>
          </a:xfrm>
          <a:prstGeom prst="star7">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p:cNvCxnSpPr/>
          <p:nvPr/>
        </p:nvCxnSpPr>
        <p:spPr>
          <a:xfrm>
            <a:off x="2593383" y="2112478"/>
            <a:ext cx="3150233" cy="230392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345307" y="1196752"/>
            <a:ext cx="803425" cy="369332"/>
          </a:xfrm>
          <a:prstGeom prst="rect">
            <a:avLst/>
          </a:prstGeom>
          <a:noFill/>
        </p:spPr>
        <p:txBody>
          <a:bodyPr wrap="none" rtlCol="0">
            <a:spAutoFit/>
          </a:bodyPr>
          <a:lstStyle/>
          <a:p>
            <a:r>
              <a:rPr kumimoji="1" lang="en-US" altLang="ja-JP" dirty="0" smtClean="0"/>
              <a:t>Object</a:t>
            </a:r>
            <a:endParaRPr kumimoji="1" lang="ja-JP" altLang="en-US" dirty="0"/>
          </a:p>
        </p:txBody>
      </p:sp>
      <p:sp>
        <p:nvSpPr>
          <p:cNvPr id="12" name="円弧 11"/>
          <p:cNvSpPr/>
          <p:nvPr/>
        </p:nvSpPr>
        <p:spPr>
          <a:xfrm rot="17002543">
            <a:off x="2128044" y="1855471"/>
            <a:ext cx="4678194" cy="546851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円柱 12"/>
          <p:cNvSpPr/>
          <p:nvPr/>
        </p:nvSpPr>
        <p:spPr>
          <a:xfrm rot="18280608">
            <a:off x="6210206" y="4450083"/>
            <a:ext cx="648072" cy="108012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平行四辺形 14"/>
          <p:cNvSpPr/>
          <p:nvPr/>
        </p:nvSpPr>
        <p:spPr>
          <a:xfrm rot="1811543">
            <a:off x="7216216" y="5355499"/>
            <a:ext cx="312558" cy="36004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7499658" y="4806665"/>
            <a:ext cx="1104790" cy="369332"/>
          </a:xfrm>
          <a:prstGeom prst="rect">
            <a:avLst/>
          </a:prstGeom>
          <a:noFill/>
        </p:spPr>
        <p:txBody>
          <a:bodyPr wrap="none" rtlCol="0">
            <a:spAutoFit/>
          </a:bodyPr>
          <a:lstStyle/>
          <a:p>
            <a:r>
              <a:rPr kumimoji="1" lang="en-US" altLang="ja-JP" dirty="0" smtClean="0"/>
              <a:t>Telescope</a:t>
            </a:r>
            <a:endParaRPr kumimoji="1" lang="ja-JP" altLang="en-US" dirty="0"/>
          </a:p>
        </p:txBody>
      </p:sp>
      <p:sp>
        <p:nvSpPr>
          <p:cNvPr id="17" name="テキスト ボックス 16"/>
          <p:cNvSpPr txBox="1"/>
          <p:nvPr/>
        </p:nvSpPr>
        <p:spPr>
          <a:xfrm>
            <a:off x="6900061" y="5727464"/>
            <a:ext cx="1005853" cy="369332"/>
          </a:xfrm>
          <a:prstGeom prst="rect">
            <a:avLst/>
          </a:prstGeom>
          <a:noFill/>
        </p:spPr>
        <p:txBody>
          <a:bodyPr wrap="none" rtlCol="0">
            <a:spAutoFit/>
          </a:bodyPr>
          <a:lstStyle/>
          <a:p>
            <a:r>
              <a:rPr kumimoji="1" lang="en-US" altLang="ja-JP" dirty="0" smtClean="0"/>
              <a:t>Detector</a:t>
            </a:r>
            <a:endParaRPr kumimoji="1" lang="ja-JP" altLang="en-US" dirty="0"/>
          </a:p>
        </p:txBody>
      </p:sp>
      <p:sp>
        <p:nvSpPr>
          <p:cNvPr id="20" name="テキスト ボックス 19"/>
          <p:cNvSpPr txBox="1"/>
          <p:nvPr/>
        </p:nvSpPr>
        <p:spPr>
          <a:xfrm>
            <a:off x="4566412" y="1927812"/>
            <a:ext cx="1887183" cy="369332"/>
          </a:xfrm>
          <a:prstGeom prst="rect">
            <a:avLst/>
          </a:prstGeom>
          <a:noFill/>
        </p:spPr>
        <p:txBody>
          <a:bodyPr wrap="none" rtlCol="0">
            <a:spAutoFit/>
          </a:bodyPr>
          <a:lstStyle/>
          <a:p>
            <a:r>
              <a:rPr kumimoji="1" lang="en-US" altLang="ja-JP" dirty="0" smtClean="0"/>
              <a:t>Earth Atmosphere</a:t>
            </a:r>
            <a:endParaRPr kumimoji="1" lang="ja-JP" altLang="en-US" dirty="0"/>
          </a:p>
        </p:txBody>
      </p:sp>
      <p:cxnSp>
        <p:nvCxnSpPr>
          <p:cNvPr id="38" name="曲線コネクタ 37"/>
          <p:cNvCxnSpPr/>
          <p:nvPr/>
        </p:nvCxnSpPr>
        <p:spPr>
          <a:xfrm>
            <a:off x="3346309" y="2992526"/>
            <a:ext cx="955685" cy="511560"/>
          </a:xfrm>
          <a:prstGeom prst="curved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2721089" y="3609472"/>
            <a:ext cx="1374672" cy="923330"/>
          </a:xfrm>
          <a:prstGeom prst="rect">
            <a:avLst/>
          </a:prstGeom>
          <a:noFill/>
          <a:ln>
            <a:solidFill>
              <a:schemeClr val="tx1"/>
            </a:solidFill>
          </a:ln>
        </p:spPr>
        <p:txBody>
          <a:bodyPr wrap="none" rtlCol="0">
            <a:spAutoFit/>
          </a:bodyPr>
          <a:lstStyle/>
          <a:p>
            <a:pPr algn="ctr"/>
            <a:r>
              <a:rPr kumimoji="1" lang="en-US" altLang="ja-JP" dirty="0" smtClean="0"/>
              <a:t>Atmospheric</a:t>
            </a:r>
          </a:p>
          <a:p>
            <a:pPr algn="ctr"/>
            <a:r>
              <a:rPr kumimoji="1" lang="en-US" altLang="ja-JP" dirty="0" smtClean="0"/>
              <a:t>Thermal </a:t>
            </a:r>
          </a:p>
          <a:p>
            <a:pPr algn="ctr"/>
            <a:r>
              <a:rPr kumimoji="1" lang="en-US" altLang="ja-JP" dirty="0" smtClean="0"/>
              <a:t>Emission</a:t>
            </a:r>
            <a:endParaRPr kumimoji="1" lang="ja-JP" altLang="en-US" dirty="0"/>
          </a:p>
        </p:txBody>
      </p:sp>
      <p:sp>
        <p:nvSpPr>
          <p:cNvPr id="42" name="正方形/長方形 41"/>
          <p:cNvSpPr/>
          <p:nvPr/>
        </p:nvSpPr>
        <p:spPr>
          <a:xfrm rot="18419239">
            <a:off x="4345004" y="3535840"/>
            <a:ext cx="1459741" cy="75158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5510003" y="2817905"/>
            <a:ext cx="1374672" cy="646331"/>
          </a:xfrm>
          <a:prstGeom prst="rect">
            <a:avLst/>
          </a:prstGeom>
          <a:noFill/>
          <a:ln>
            <a:solidFill>
              <a:schemeClr val="tx1"/>
            </a:solidFill>
          </a:ln>
        </p:spPr>
        <p:txBody>
          <a:bodyPr wrap="none" rtlCol="0">
            <a:spAutoFit/>
          </a:bodyPr>
          <a:lstStyle/>
          <a:p>
            <a:r>
              <a:rPr kumimoji="1" lang="en-US" altLang="ja-JP" dirty="0" smtClean="0"/>
              <a:t>Atmospheric</a:t>
            </a:r>
          </a:p>
          <a:p>
            <a:pPr algn="ctr"/>
            <a:r>
              <a:rPr kumimoji="1" lang="en-US" altLang="ja-JP" dirty="0" smtClean="0"/>
              <a:t>Absorption</a:t>
            </a:r>
            <a:endParaRPr kumimoji="1" lang="ja-JP" altLang="en-US" dirty="0"/>
          </a:p>
        </p:txBody>
      </p:sp>
      <p:cxnSp>
        <p:nvCxnSpPr>
          <p:cNvPr id="44" name="曲線コネクタ 43"/>
          <p:cNvCxnSpPr/>
          <p:nvPr/>
        </p:nvCxnSpPr>
        <p:spPr>
          <a:xfrm rot="5400000" flipH="1" flipV="1">
            <a:off x="6516637" y="4366437"/>
            <a:ext cx="407602" cy="333832"/>
          </a:xfrm>
          <a:prstGeom prst="curved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6981628" y="3677735"/>
            <a:ext cx="1387431" cy="923330"/>
          </a:xfrm>
          <a:prstGeom prst="rect">
            <a:avLst/>
          </a:prstGeom>
          <a:noFill/>
          <a:ln>
            <a:solidFill>
              <a:schemeClr val="tx1"/>
            </a:solidFill>
          </a:ln>
        </p:spPr>
        <p:txBody>
          <a:bodyPr wrap="none" rtlCol="0">
            <a:spAutoFit/>
          </a:bodyPr>
          <a:lstStyle/>
          <a:p>
            <a:pPr algn="ctr"/>
            <a:r>
              <a:rPr kumimoji="1" lang="en-US" altLang="ja-JP" dirty="0" smtClean="0"/>
              <a:t>Instrumental</a:t>
            </a:r>
          </a:p>
          <a:p>
            <a:pPr algn="ctr"/>
            <a:r>
              <a:rPr kumimoji="1" lang="en-US" altLang="ja-JP" dirty="0" smtClean="0"/>
              <a:t>Thermal </a:t>
            </a:r>
          </a:p>
          <a:p>
            <a:pPr algn="ctr"/>
            <a:r>
              <a:rPr kumimoji="1" lang="en-US" altLang="ja-JP" dirty="0" smtClean="0"/>
              <a:t>Emission</a:t>
            </a:r>
          </a:p>
        </p:txBody>
      </p:sp>
      <p:cxnSp>
        <p:nvCxnSpPr>
          <p:cNvPr id="48" name="曲線コネクタ 47"/>
          <p:cNvCxnSpPr/>
          <p:nvPr/>
        </p:nvCxnSpPr>
        <p:spPr>
          <a:xfrm rot="16200000" flipH="1">
            <a:off x="6654757" y="5222399"/>
            <a:ext cx="387889" cy="295087"/>
          </a:xfrm>
          <a:prstGeom prst="curved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曲線コネクタ 49"/>
          <p:cNvCxnSpPr/>
          <p:nvPr/>
        </p:nvCxnSpPr>
        <p:spPr>
          <a:xfrm rot="5400000">
            <a:off x="6130778" y="5078216"/>
            <a:ext cx="444788" cy="362140"/>
          </a:xfrm>
          <a:prstGeom prst="curved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曲線コネクタ 52"/>
          <p:cNvCxnSpPr/>
          <p:nvPr/>
        </p:nvCxnSpPr>
        <p:spPr>
          <a:xfrm rot="16200000" flipH="1">
            <a:off x="4136276" y="2767404"/>
            <a:ext cx="612948" cy="569544"/>
          </a:xfrm>
          <a:prstGeom prst="curved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曲線コネクタ 54"/>
          <p:cNvCxnSpPr/>
          <p:nvPr/>
        </p:nvCxnSpPr>
        <p:spPr>
          <a:xfrm>
            <a:off x="4377262" y="2488472"/>
            <a:ext cx="559338" cy="504056"/>
          </a:xfrm>
          <a:prstGeom prst="curved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曲線コネクタ 58"/>
          <p:cNvCxnSpPr/>
          <p:nvPr/>
        </p:nvCxnSpPr>
        <p:spPr>
          <a:xfrm>
            <a:off x="3206631" y="3401379"/>
            <a:ext cx="617520" cy="292787"/>
          </a:xfrm>
          <a:prstGeom prst="curved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曲線コネクタ 64"/>
          <p:cNvCxnSpPr/>
          <p:nvPr/>
        </p:nvCxnSpPr>
        <p:spPr>
          <a:xfrm flipV="1">
            <a:off x="6900061" y="4872605"/>
            <a:ext cx="563902" cy="172824"/>
          </a:xfrm>
          <a:prstGeom prst="curved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曲線コネクタ 67"/>
          <p:cNvCxnSpPr/>
          <p:nvPr/>
        </p:nvCxnSpPr>
        <p:spPr>
          <a:xfrm rot="10800000">
            <a:off x="5833444" y="4569939"/>
            <a:ext cx="523187" cy="389079"/>
          </a:xfrm>
          <a:prstGeom prst="curved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1073235" y="5181161"/>
            <a:ext cx="4670381" cy="1308050"/>
          </a:xfrm>
          <a:prstGeom prst="rect">
            <a:avLst/>
          </a:prstGeom>
          <a:noFill/>
        </p:spPr>
        <p:txBody>
          <a:bodyPr wrap="none" rtlCol="0">
            <a:spAutoFit/>
          </a:bodyPr>
          <a:lstStyle/>
          <a:p>
            <a:r>
              <a:rPr kumimoji="1" lang="en-US" altLang="ja-JP" dirty="0" smtClean="0"/>
              <a:t>Sky background	  </a:t>
            </a:r>
            <a:r>
              <a:rPr kumimoji="1" lang="en-US" altLang="ja-JP" dirty="0" smtClean="0">
                <a:solidFill>
                  <a:srgbClr val="FF0000"/>
                </a:solidFill>
              </a:rPr>
              <a:t>14 mag/</a:t>
            </a:r>
            <a:r>
              <a:rPr kumimoji="1" lang="ja-JP" altLang="en-US" baseline="-25000" dirty="0" smtClean="0">
                <a:solidFill>
                  <a:srgbClr val="FF0000"/>
                </a:solidFill>
              </a:rPr>
              <a:t>□</a:t>
            </a:r>
            <a:r>
              <a:rPr lang="en-US" altLang="ja-JP" dirty="0">
                <a:solidFill>
                  <a:srgbClr val="FF0000"/>
                </a:solidFill>
              </a:rPr>
              <a:t>’’</a:t>
            </a:r>
            <a:r>
              <a:rPr lang="en-US" altLang="ja-JP" sz="1200" dirty="0">
                <a:solidFill>
                  <a:srgbClr val="FF0000"/>
                </a:solidFill>
              </a:rPr>
              <a:t> </a:t>
            </a:r>
            <a:r>
              <a:rPr lang="en-US" altLang="ja-JP" sz="1200" dirty="0" smtClean="0"/>
              <a:t>(at Mauna kea)</a:t>
            </a:r>
          </a:p>
          <a:p>
            <a:endParaRPr lang="en-US" altLang="ja-JP" sz="1100" dirty="0"/>
          </a:p>
          <a:p>
            <a:r>
              <a:rPr kumimoji="1" lang="en-US" altLang="ja-JP" dirty="0" smtClean="0"/>
              <a:t>Telescope	                  </a:t>
            </a:r>
            <a:r>
              <a:rPr kumimoji="1" lang="en-US" altLang="ja-JP" sz="1400" dirty="0" smtClean="0"/>
              <a:t>  </a:t>
            </a:r>
            <a:r>
              <a:rPr kumimoji="1" lang="en-US" altLang="ja-JP" dirty="0" smtClean="0">
                <a:solidFill>
                  <a:srgbClr val="FF0000"/>
                </a:solidFill>
              </a:rPr>
              <a:t>11 mag/</a:t>
            </a:r>
            <a:r>
              <a:rPr lang="ja-JP" altLang="en-US" baseline="-25000" dirty="0">
                <a:solidFill>
                  <a:srgbClr val="FF0000"/>
                </a:solidFill>
              </a:rPr>
              <a:t> □</a:t>
            </a:r>
            <a:r>
              <a:rPr lang="en-US" altLang="ja-JP" dirty="0" smtClean="0">
                <a:solidFill>
                  <a:srgbClr val="FF0000"/>
                </a:solidFill>
              </a:rPr>
              <a:t>’’</a:t>
            </a:r>
            <a:r>
              <a:rPr lang="en-US" altLang="ja-JP" sz="1200" dirty="0" smtClean="0">
                <a:solidFill>
                  <a:srgbClr val="FF0000"/>
                </a:solidFill>
              </a:rPr>
              <a:t> </a:t>
            </a:r>
            <a:r>
              <a:rPr lang="en-US" altLang="ja-JP" sz="1200" dirty="0" smtClean="0"/>
              <a:t>(with coldstop, 293</a:t>
            </a:r>
            <a:r>
              <a:rPr lang="ja-JP" altLang="en-US" sz="1200" dirty="0" smtClean="0"/>
              <a:t>℃</a:t>
            </a:r>
            <a:r>
              <a:rPr lang="en-US" altLang="ja-JP" sz="1200" dirty="0" smtClean="0"/>
              <a:t>)</a:t>
            </a:r>
            <a:endParaRPr kumimoji="1" lang="en-US" altLang="ja-JP" dirty="0" smtClean="0"/>
          </a:p>
          <a:p>
            <a:endParaRPr lang="en-US" altLang="ja-JP" sz="1100" dirty="0"/>
          </a:p>
          <a:p>
            <a:r>
              <a:rPr lang="en-US" altLang="ja-JP" dirty="0" smtClean="0"/>
              <a:t>Galaxy at z&gt;3	  24 mag/</a:t>
            </a:r>
            <a:r>
              <a:rPr lang="ja-JP" altLang="en-US" baseline="-25000" dirty="0" smtClean="0"/>
              <a:t>□</a:t>
            </a:r>
            <a:r>
              <a:rPr lang="en-US" altLang="ja-JP" dirty="0" smtClean="0"/>
              <a:t>’’</a:t>
            </a:r>
          </a:p>
        </p:txBody>
      </p:sp>
      <p:sp>
        <p:nvSpPr>
          <p:cNvPr id="4" name="フローチャート : せん孔テープ 3"/>
          <p:cNvSpPr/>
          <p:nvPr/>
        </p:nvSpPr>
        <p:spPr>
          <a:xfrm>
            <a:off x="2093173" y="2637016"/>
            <a:ext cx="1000419" cy="504055"/>
          </a:xfrm>
          <a:prstGeom prst="flowChartPunchedTap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ローチャート : せん孔テープ 29"/>
          <p:cNvSpPr/>
          <p:nvPr/>
        </p:nvSpPr>
        <p:spPr>
          <a:xfrm>
            <a:off x="3157559" y="2045116"/>
            <a:ext cx="1000419" cy="504055"/>
          </a:xfrm>
          <a:prstGeom prst="flowChartPunchedTap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558087" y="2823311"/>
            <a:ext cx="1627364" cy="923330"/>
          </a:xfrm>
          <a:prstGeom prst="rect">
            <a:avLst/>
          </a:prstGeom>
          <a:noFill/>
          <a:ln>
            <a:solidFill>
              <a:schemeClr val="tx1"/>
            </a:solidFill>
          </a:ln>
        </p:spPr>
        <p:txBody>
          <a:bodyPr wrap="square" rtlCol="0">
            <a:spAutoFit/>
          </a:bodyPr>
          <a:lstStyle/>
          <a:p>
            <a:pPr algn="ctr"/>
            <a:r>
              <a:rPr lang="en-US" altLang="ja-JP" dirty="0" smtClean="0"/>
              <a:t>Air Grow Emission</a:t>
            </a:r>
          </a:p>
          <a:p>
            <a:pPr algn="ctr"/>
            <a:r>
              <a:rPr kumimoji="1" lang="en-US" altLang="ja-JP" dirty="0" smtClean="0"/>
              <a:t>(non-thermal)</a:t>
            </a:r>
            <a:endParaRPr kumimoji="1" lang="ja-JP" altLang="en-US" dirty="0"/>
          </a:p>
        </p:txBody>
      </p:sp>
    </p:spTree>
    <p:extLst>
      <p:ext uri="{BB962C8B-B14F-4D97-AF65-F5344CB8AC3E}">
        <p14:creationId xmlns:p14="http://schemas.microsoft.com/office/powerpoint/2010/main" val="213834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randombar(horizontal)">
                                      <p:cBhvr>
                                        <p:cTn id="15" dur="500"/>
                                        <p:tgtEl>
                                          <p:spTgt spid="55"/>
                                        </p:tgtEl>
                                      </p:cBhvr>
                                    </p:animEffect>
                                  </p:childTnLst>
                                </p:cTn>
                              </p:par>
                              <p:par>
                                <p:cTn id="16" presetID="14" presetClass="entr" presetSubtype="10" fill="hold"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randombar(horizontal)">
                                      <p:cBhvr>
                                        <p:cTn id="18" dur="500"/>
                                        <p:tgtEl>
                                          <p:spTgt spid="53"/>
                                        </p:tgtEl>
                                      </p:cBhvr>
                                    </p:animEffect>
                                  </p:childTnLst>
                                </p:cTn>
                              </p:par>
                              <p:par>
                                <p:cTn id="19" presetID="14" presetClass="entr" presetSubtype="1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randombar(horizontal)">
                                      <p:cBhvr>
                                        <p:cTn id="21" dur="500"/>
                                        <p:tgtEl>
                                          <p:spTgt spid="38"/>
                                        </p:tgtEl>
                                      </p:cBhvr>
                                    </p:animEffect>
                                  </p:childTnLst>
                                </p:cTn>
                              </p:par>
                              <p:par>
                                <p:cTn id="22" presetID="14" presetClass="entr" presetSubtype="10"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randombar(horizontal)">
                                      <p:cBhvr>
                                        <p:cTn id="24" dur="500"/>
                                        <p:tgtEl>
                                          <p:spTgt spid="5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randombar(horizontal)">
                                      <p:cBhvr>
                                        <p:cTn id="32" dur="500"/>
                                        <p:tgtEl>
                                          <p:spTgt spid="4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randombar(horizontal)">
                                      <p:cBhvr>
                                        <p:cTn id="35" dur="5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randombar(horizontal)">
                                      <p:cBhvr>
                                        <p:cTn id="40" dur="500"/>
                                        <p:tgtEl>
                                          <p:spTgt spid="68"/>
                                        </p:tgtEl>
                                      </p:cBhvr>
                                    </p:animEffect>
                                  </p:childTnLst>
                                </p:cTn>
                              </p:par>
                              <p:par>
                                <p:cTn id="41" presetID="14" presetClass="entr" presetSubtype="1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randombar(horizontal)">
                                      <p:cBhvr>
                                        <p:cTn id="43" dur="500"/>
                                        <p:tgtEl>
                                          <p:spTgt spid="44"/>
                                        </p:tgtEl>
                                      </p:cBhvr>
                                    </p:animEffect>
                                  </p:childTnLst>
                                </p:cTn>
                              </p:par>
                              <p:par>
                                <p:cTn id="44" presetID="14" presetClass="entr" presetSubtype="10"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randombar(horizontal)">
                                      <p:cBhvr>
                                        <p:cTn id="46" dur="500"/>
                                        <p:tgtEl>
                                          <p:spTgt spid="65"/>
                                        </p:tgtEl>
                                      </p:cBhvr>
                                    </p:animEffect>
                                  </p:childTnLst>
                                </p:cTn>
                              </p:par>
                              <p:par>
                                <p:cTn id="47" presetID="14" presetClass="entr" presetSubtype="1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randombar(horizontal)">
                                      <p:cBhvr>
                                        <p:cTn id="49" dur="500"/>
                                        <p:tgtEl>
                                          <p:spTgt spid="48"/>
                                        </p:tgtEl>
                                      </p:cBhvr>
                                    </p:animEffect>
                                  </p:childTnLst>
                                </p:cTn>
                              </p:par>
                              <p:par>
                                <p:cTn id="50" presetID="14" presetClass="entr" presetSubtype="10"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randombar(horizontal)">
                                      <p:cBhvr>
                                        <p:cTn id="52" dur="500"/>
                                        <p:tgtEl>
                                          <p:spTgt spid="50"/>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randombar(horizontal)">
                                      <p:cBhvr>
                                        <p:cTn id="55" dur="500"/>
                                        <p:tgtEl>
                                          <p:spTgt spid="45"/>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73">
                                            <p:txEl>
                                              <p:pRg st="0" end="0"/>
                                            </p:txEl>
                                          </p:spTgt>
                                        </p:tgtEl>
                                        <p:attrNameLst>
                                          <p:attrName>style.visibility</p:attrName>
                                        </p:attrNameLst>
                                      </p:cBhvr>
                                      <p:to>
                                        <p:strVal val="visible"/>
                                      </p:to>
                                    </p:set>
                                    <p:animEffect transition="in" filter="randombar(horizontal)">
                                      <p:cBhvr>
                                        <p:cTn id="60" dur="500"/>
                                        <p:tgtEl>
                                          <p:spTgt spid="73">
                                            <p:txEl>
                                              <p:pRg st="0" end="0"/>
                                            </p:txEl>
                                          </p:spTgt>
                                        </p:tgtEl>
                                      </p:cBhvr>
                                    </p:animEffect>
                                  </p:childTnLst>
                                </p:cTn>
                              </p:par>
                              <p:par>
                                <p:cTn id="61" presetID="14" presetClass="entr" presetSubtype="10" fill="hold" nodeType="withEffect">
                                  <p:stCondLst>
                                    <p:cond delay="0"/>
                                  </p:stCondLst>
                                  <p:childTnLst>
                                    <p:set>
                                      <p:cBhvr>
                                        <p:cTn id="62" dur="1" fill="hold">
                                          <p:stCondLst>
                                            <p:cond delay="0"/>
                                          </p:stCondLst>
                                        </p:cTn>
                                        <p:tgtEl>
                                          <p:spTgt spid="73">
                                            <p:txEl>
                                              <p:pRg st="2" end="2"/>
                                            </p:txEl>
                                          </p:spTgt>
                                        </p:tgtEl>
                                        <p:attrNameLst>
                                          <p:attrName>style.visibility</p:attrName>
                                        </p:attrNameLst>
                                      </p:cBhvr>
                                      <p:to>
                                        <p:strVal val="visible"/>
                                      </p:to>
                                    </p:set>
                                    <p:animEffect transition="in" filter="randombar(horizontal)">
                                      <p:cBhvr>
                                        <p:cTn id="63" dur="500"/>
                                        <p:tgtEl>
                                          <p:spTgt spid="73">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randombar(horizontal)">
                                      <p:cBhvr>
                                        <p:cTn id="68" dur="500"/>
                                        <p:tgtEl>
                                          <p:spTgt spid="31"/>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randombar(horizontal)">
                                      <p:cBhvr>
                                        <p:cTn id="71" dur="500"/>
                                        <p:tgtEl>
                                          <p:spTgt spid="4"/>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randombar(horizontal)">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p:bldP spid="41" grpId="0" animBg="1"/>
      <p:bldP spid="42" grpId="0" animBg="1"/>
      <p:bldP spid="43" grpId="0" animBg="1"/>
      <p:bldP spid="45" grpId="0" animBg="1"/>
      <p:bldP spid="4" grpId="0" animBg="1"/>
      <p:bldP spid="30" grpId="0" animBg="1"/>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a:latin typeface="+mn-ea"/>
              </a:rPr>
              <a:t>7</a:t>
            </a:r>
            <a:r>
              <a:rPr lang="en-US" altLang="ja-JP" sz="3600" dirty="0" smtClean="0">
                <a:latin typeface="+mn-ea"/>
              </a:rPr>
              <a:t>. </a:t>
            </a:r>
            <a:r>
              <a:rPr lang="ja-JP" altLang="en-US" sz="3600" dirty="0" smtClean="0">
                <a:latin typeface="+mn-ea"/>
              </a:rPr>
              <a:t>まとめ</a:t>
            </a:r>
            <a:endParaRPr lang="en-US" altLang="ja-JP" sz="3600" dirty="0" smtClean="0">
              <a:latin typeface="+mn-ea"/>
            </a:endParaRPr>
          </a:p>
        </p:txBody>
      </p:sp>
      <p:sp>
        <p:nvSpPr>
          <p:cNvPr id="2" name="テキスト ボックス 1"/>
          <p:cNvSpPr txBox="1"/>
          <p:nvPr/>
        </p:nvSpPr>
        <p:spPr>
          <a:xfrm>
            <a:off x="1065222" y="3236783"/>
            <a:ext cx="7107178" cy="1200329"/>
          </a:xfrm>
          <a:prstGeom prst="rect">
            <a:avLst/>
          </a:prstGeom>
          <a:noFill/>
        </p:spPr>
        <p:txBody>
          <a:bodyPr wrap="square" rtlCol="0">
            <a:spAutoFit/>
          </a:bodyPr>
          <a:lstStyle/>
          <a:p>
            <a:pPr marL="285750" indent="-285750">
              <a:buFont typeface="Wingdings" pitchFamily="2" charset="2"/>
              <a:buChar char="ü"/>
            </a:pPr>
            <a:r>
              <a:rPr lang="ja-JP" altLang="en-US" dirty="0" smtClean="0"/>
              <a:t>赤外線</a:t>
            </a:r>
            <a:r>
              <a:rPr lang="ja-JP" altLang="en-US" dirty="0"/>
              <a:t>の空の明るさ</a:t>
            </a:r>
            <a:r>
              <a:rPr lang="ja-JP" altLang="en-US" dirty="0" smtClean="0"/>
              <a:t>観測から、ダイヤモンドダストによる散乱が無視できないことを発見</a:t>
            </a:r>
            <a:endParaRPr lang="en-US" altLang="ja-JP" dirty="0" smtClean="0"/>
          </a:p>
          <a:p>
            <a:pPr marL="285750" indent="-285750">
              <a:buFont typeface="Wingdings" pitchFamily="2" charset="2"/>
              <a:buChar char="ü"/>
            </a:pPr>
            <a:r>
              <a:rPr lang="ja-JP" altLang="en-US" dirty="0" smtClean="0"/>
              <a:t>大気</a:t>
            </a:r>
            <a:r>
              <a:rPr lang="ja-JP" altLang="en-US" dirty="0"/>
              <a:t>水蒸気</a:t>
            </a:r>
            <a:r>
              <a:rPr lang="ja-JP" altLang="en-US" dirty="0" smtClean="0"/>
              <a:t>モニタから、予想通り水蒸気量が少ないことを証明</a:t>
            </a:r>
            <a:endParaRPr lang="en-US" altLang="ja-JP" dirty="0" smtClean="0"/>
          </a:p>
          <a:p>
            <a:pPr marL="285750" indent="-285750">
              <a:buFont typeface="Wingdings" pitchFamily="2" charset="2"/>
              <a:buChar char="ü"/>
            </a:pPr>
            <a:r>
              <a:rPr lang="ja-JP" altLang="en-US" dirty="0"/>
              <a:t>シーイング測定</a:t>
            </a:r>
            <a:r>
              <a:rPr lang="ja-JP" altLang="en-US" dirty="0" smtClean="0"/>
              <a:t>結果から、ドーム</a:t>
            </a:r>
            <a:r>
              <a:rPr lang="en-US" altLang="ja-JP" dirty="0" smtClean="0"/>
              <a:t>C</a:t>
            </a:r>
            <a:r>
              <a:rPr lang="ja-JP" altLang="en-US" dirty="0" err="1" smtClean="0"/>
              <a:t>での</a:t>
            </a:r>
            <a:r>
              <a:rPr lang="ja-JP" altLang="en-US" dirty="0" smtClean="0"/>
              <a:t>先行研究と異なる結果を得た</a:t>
            </a:r>
            <a:endParaRPr kumimoji="1" lang="ja-JP" altLang="en-US" dirty="0"/>
          </a:p>
        </p:txBody>
      </p:sp>
      <p:sp>
        <p:nvSpPr>
          <p:cNvPr id="3" name="テキスト ボックス 2"/>
          <p:cNvSpPr txBox="1"/>
          <p:nvPr/>
        </p:nvSpPr>
        <p:spPr>
          <a:xfrm>
            <a:off x="575557" y="1677382"/>
            <a:ext cx="7992888" cy="923330"/>
          </a:xfrm>
          <a:prstGeom prst="rect">
            <a:avLst/>
          </a:prstGeom>
          <a:noFill/>
        </p:spPr>
        <p:txBody>
          <a:bodyPr wrap="square" rtlCol="0">
            <a:spAutoFit/>
          </a:bodyPr>
          <a:lstStyle/>
          <a:p>
            <a:pPr algn="just"/>
            <a:r>
              <a:rPr kumimoji="1" lang="ja-JP" altLang="en-US" dirty="0" smtClean="0"/>
              <a:t>ドームふじは地球上で最も天体観測条件の優れる場所と</a:t>
            </a:r>
            <a:r>
              <a:rPr kumimoji="1" lang="ja-JP" altLang="en-US" dirty="0" err="1" smtClean="0"/>
              <a:t>考えらるが</a:t>
            </a:r>
            <a:r>
              <a:rPr kumimoji="1" lang="ja-JP" altLang="en-US" dirty="0" smtClean="0"/>
              <a:t>実際</a:t>
            </a:r>
            <a:r>
              <a:rPr lang="ja-JP" altLang="en-US" dirty="0" smtClean="0"/>
              <a:t>のサイト調査はほとんど行われていなかった。</a:t>
            </a:r>
            <a:r>
              <a:rPr lang="en-US" altLang="ja-JP" dirty="0" smtClean="0"/>
              <a:t>JARE52</a:t>
            </a:r>
            <a:r>
              <a:rPr lang="ja-JP" altLang="en-US" dirty="0" smtClean="0"/>
              <a:t>に参加してドームふじに赴くことによって</a:t>
            </a:r>
            <a:r>
              <a:rPr kumimoji="1" lang="ja-JP" altLang="en-US" dirty="0" smtClean="0"/>
              <a:t>天体観測条件の調査を実施した。</a:t>
            </a:r>
            <a:endParaRPr kumimoji="1" lang="ja-JP" altLang="en-US" dirty="0"/>
          </a:p>
        </p:txBody>
      </p:sp>
      <p:sp>
        <p:nvSpPr>
          <p:cNvPr id="4" name="テキスト ボックス 3"/>
          <p:cNvSpPr txBox="1"/>
          <p:nvPr/>
        </p:nvSpPr>
        <p:spPr>
          <a:xfrm>
            <a:off x="899592" y="2792348"/>
            <a:ext cx="2288640" cy="369332"/>
          </a:xfrm>
          <a:prstGeom prst="rect">
            <a:avLst/>
          </a:prstGeom>
          <a:noFill/>
        </p:spPr>
        <p:txBody>
          <a:bodyPr wrap="none" rtlCol="0">
            <a:spAutoFit/>
          </a:bodyPr>
          <a:lstStyle/>
          <a:p>
            <a:r>
              <a:rPr kumimoji="1" lang="en-US" altLang="ja-JP" dirty="0" smtClean="0"/>
              <a:t>JARE52</a:t>
            </a:r>
            <a:r>
              <a:rPr lang="ja-JP" altLang="en-US" dirty="0" smtClean="0"/>
              <a:t>でわかったこと</a:t>
            </a:r>
            <a:endParaRPr kumimoji="1" lang="ja-JP" altLang="en-US" dirty="0"/>
          </a:p>
        </p:txBody>
      </p:sp>
      <p:sp>
        <p:nvSpPr>
          <p:cNvPr id="5" name="テキスト ボックス 4"/>
          <p:cNvSpPr txBox="1"/>
          <p:nvPr/>
        </p:nvSpPr>
        <p:spPr>
          <a:xfrm>
            <a:off x="674568" y="5491575"/>
            <a:ext cx="7794866" cy="646331"/>
          </a:xfrm>
          <a:prstGeom prst="rect">
            <a:avLst/>
          </a:prstGeom>
          <a:noFill/>
        </p:spPr>
        <p:txBody>
          <a:bodyPr wrap="square" rtlCol="0">
            <a:spAutoFit/>
          </a:bodyPr>
          <a:lstStyle/>
          <a:p>
            <a:pPr algn="just"/>
            <a:r>
              <a:rPr kumimoji="1" lang="ja-JP" altLang="en-US" dirty="0" smtClean="0"/>
              <a:t>これらの結果は夏期のみの短期間のデータから得られたものである。</a:t>
            </a:r>
            <a:endParaRPr kumimoji="1" lang="en-US" altLang="ja-JP" dirty="0" smtClean="0"/>
          </a:p>
          <a:p>
            <a:pPr algn="just"/>
            <a:r>
              <a:rPr kumimoji="1" lang="en-US" altLang="ja-JP" dirty="0" smtClean="0"/>
              <a:t>JARE54</a:t>
            </a:r>
            <a:r>
              <a:rPr kumimoji="1" lang="ja-JP" altLang="en-US" dirty="0" smtClean="0"/>
              <a:t>でドームふじに再来し、無人観測装置による通年のデータ取得を目指す。</a:t>
            </a:r>
            <a:endParaRPr kumimoji="1" lang="ja-JP" altLang="en-US" dirty="0"/>
          </a:p>
        </p:txBody>
      </p:sp>
      <p:sp>
        <p:nvSpPr>
          <p:cNvPr id="6" name="テキスト ボックス 5"/>
          <p:cNvSpPr txBox="1"/>
          <p:nvPr/>
        </p:nvSpPr>
        <p:spPr>
          <a:xfrm>
            <a:off x="575557" y="5013176"/>
            <a:ext cx="1464055" cy="369332"/>
          </a:xfrm>
          <a:prstGeom prst="rect">
            <a:avLst/>
          </a:prstGeom>
          <a:noFill/>
          <a:ln>
            <a:solidFill>
              <a:schemeClr val="tx1"/>
            </a:solidFill>
          </a:ln>
        </p:spPr>
        <p:txBody>
          <a:bodyPr wrap="none" rtlCol="0">
            <a:spAutoFit/>
          </a:bodyPr>
          <a:lstStyle/>
          <a:p>
            <a:r>
              <a:rPr kumimoji="1" lang="en-US" altLang="ja-JP" dirty="0" smtClean="0"/>
              <a:t>Future </a:t>
            </a:r>
            <a:r>
              <a:rPr kumimoji="1" lang="en-US" altLang="ja-JP" dirty="0" err="1" smtClean="0"/>
              <a:t>Worak</a:t>
            </a:r>
            <a:endParaRPr kumimoji="1" lang="ja-JP" altLang="en-US" dirty="0"/>
          </a:p>
        </p:txBody>
      </p:sp>
    </p:spTree>
    <p:extLst>
      <p:ext uri="{BB962C8B-B14F-4D97-AF65-F5344CB8AC3E}">
        <p14:creationId xmlns:p14="http://schemas.microsoft.com/office/powerpoint/2010/main" val="1909085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5.shop-pro.jp/PA01155/709/product/37466482.jpg?201112031641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56725"/>
            <a:ext cx="3528392" cy="352839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6883478" y="3773981"/>
            <a:ext cx="2132250" cy="369332"/>
          </a:xfrm>
          <a:prstGeom prst="rect">
            <a:avLst/>
          </a:prstGeom>
          <a:noFill/>
        </p:spPr>
        <p:txBody>
          <a:bodyPr wrap="none" rtlCol="0">
            <a:spAutoFit/>
          </a:bodyPr>
          <a:lstStyle/>
          <a:p>
            <a:r>
              <a:rPr kumimoji="1" lang="en-US" altLang="ja-JP" dirty="0" smtClean="0"/>
              <a:t>Meade LX200ACF-20</a:t>
            </a:r>
            <a:endParaRPr kumimoji="1" lang="ja-JP" altLang="en-US" dirty="0"/>
          </a:p>
        </p:txBody>
      </p:sp>
      <p:pic>
        <p:nvPicPr>
          <p:cNvPr id="2050" name="Picture 2" descr="http://www.zizco.jp/03_shop_meade/photoaccessory/microfocuser1s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72765">
            <a:off x="4174574" y="1945280"/>
            <a:ext cx="1032949" cy="103295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186" t="36983" r="8769" b="36060"/>
          <a:stretch/>
        </p:blipFill>
        <p:spPr bwMode="auto">
          <a:xfrm rot="11680670">
            <a:off x="3409517" y="2499036"/>
            <a:ext cx="872222" cy="698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C:\Users\hirofumi\Desktop\P1011544_50r.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141" t="18535" r="22490" b="19205"/>
          <a:stretch/>
        </p:blipFill>
        <p:spPr bwMode="auto">
          <a:xfrm rot="18080123">
            <a:off x="5280500" y="460324"/>
            <a:ext cx="1011821" cy="809458"/>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p:cNvSpPr txBox="1"/>
          <p:nvPr/>
        </p:nvSpPr>
        <p:spPr>
          <a:xfrm>
            <a:off x="4305976" y="2996952"/>
            <a:ext cx="914096" cy="646331"/>
          </a:xfrm>
          <a:prstGeom prst="rect">
            <a:avLst/>
          </a:prstGeom>
          <a:noFill/>
        </p:spPr>
        <p:txBody>
          <a:bodyPr wrap="none" rtlCol="0">
            <a:spAutoFit/>
          </a:bodyPr>
          <a:lstStyle/>
          <a:p>
            <a:r>
              <a:rPr lang="en-US" altLang="ja-JP" dirty="0" smtClean="0"/>
              <a:t>Motor</a:t>
            </a:r>
          </a:p>
          <a:p>
            <a:r>
              <a:rPr lang="en-US" altLang="ja-JP" dirty="0"/>
              <a:t>F</a:t>
            </a:r>
            <a:r>
              <a:rPr lang="en-US" altLang="ja-JP" dirty="0" smtClean="0"/>
              <a:t>ocuser</a:t>
            </a:r>
            <a:endParaRPr kumimoji="1" lang="ja-JP" altLang="en-US" dirty="0"/>
          </a:p>
        </p:txBody>
      </p:sp>
      <p:sp>
        <p:nvSpPr>
          <p:cNvPr id="35" name="テキスト ボックス 34"/>
          <p:cNvSpPr txBox="1"/>
          <p:nvPr/>
        </p:nvSpPr>
        <p:spPr>
          <a:xfrm>
            <a:off x="3100379" y="2261813"/>
            <a:ext cx="1011815" cy="369332"/>
          </a:xfrm>
          <a:prstGeom prst="rect">
            <a:avLst/>
          </a:prstGeom>
          <a:noFill/>
        </p:spPr>
        <p:txBody>
          <a:bodyPr wrap="none" rtlCol="0">
            <a:spAutoFit/>
          </a:bodyPr>
          <a:lstStyle/>
          <a:p>
            <a:r>
              <a:rPr lang="en-US" altLang="ja-JP" dirty="0" smtClean="0"/>
              <a:t>SBIG ST-</a:t>
            </a:r>
            <a:r>
              <a:rPr lang="en-US" altLang="ja-JP" dirty="0" err="1" smtClean="0"/>
              <a:t>i</a:t>
            </a:r>
            <a:endParaRPr kumimoji="1" lang="ja-JP" altLang="en-US" dirty="0"/>
          </a:p>
        </p:txBody>
      </p:sp>
      <p:sp>
        <p:nvSpPr>
          <p:cNvPr id="36" name="テキスト ボックス 35"/>
          <p:cNvSpPr txBox="1"/>
          <p:nvPr/>
        </p:nvSpPr>
        <p:spPr>
          <a:xfrm>
            <a:off x="4266603" y="101573"/>
            <a:ext cx="1213794" cy="646331"/>
          </a:xfrm>
          <a:prstGeom prst="rect">
            <a:avLst/>
          </a:prstGeom>
          <a:noFill/>
        </p:spPr>
        <p:txBody>
          <a:bodyPr wrap="none" rtlCol="0">
            <a:spAutoFit/>
          </a:bodyPr>
          <a:lstStyle/>
          <a:p>
            <a:r>
              <a:rPr lang="en-US" altLang="ja-JP" dirty="0" smtClean="0"/>
              <a:t>ST-</a:t>
            </a:r>
            <a:r>
              <a:rPr lang="en-US" altLang="ja-JP" dirty="0" err="1" smtClean="0"/>
              <a:t>i</a:t>
            </a:r>
            <a:r>
              <a:rPr lang="en-US" altLang="ja-JP" dirty="0" smtClean="0"/>
              <a:t> + </a:t>
            </a:r>
          </a:p>
          <a:p>
            <a:r>
              <a:rPr lang="en-US" altLang="ja-JP" dirty="0" smtClean="0"/>
              <a:t>Guiding Kit</a:t>
            </a:r>
            <a:endParaRPr kumimoji="1" lang="ja-JP" altLang="en-US" dirty="0"/>
          </a:p>
        </p:txBody>
      </p:sp>
      <p:cxnSp>
        <p:nvCxnSpPr>
          <p:cNvPr id="43" name="直線矢印コネクタ 42"/>
          <p:cNvCxnSpPr/>
          <p:nvPr/>
        </p:nvCxnSpPr>
        <p:spPr>
          <a:xfrm flipV="1">
            <a:off x="2465469" y="3036089"/>
            <a:ext cx="869811" cy="2603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V="1">
            <a:off x="2193663" y="1175287"/>
            <a:ext cx="2520577" cy="17672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8" name="Picture 5" descr="製品写真PFA-C04DM18S(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487" y="2942525"/>
            <a:ext cx="1778281" cy="132170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781" descr="DSC_888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848" t="4194" r="20761" b="66278"/>
          <a:stretch/>
        </p:blipFill>
        <p:spPr bwMode="auto">
          <a:xfrm rot="4071803">
            <a:off x="7375555" y="450822"/>
            <a:ext cx="1435923" cy="1111258"/>
          </a:xfrm>
          <a:prstGeom prst="rect">
            <a:avLst/>
          </a:prstGeom>
          <a:noFill/>
          <a:extLst>
            <a:ext uri="{909E8E84-426E-40DD-AFC4-6F175D3DCCD1}">
              <a14:hiddenFill xmlns:a14="http://schemas.microsoft.com/office/drawing/2010/main">
                <a:solidFill>
                  <a:srgbClr val="FFFFFF"/>
                </a:solidFill>
              </a14:hiddenFill>
            </a:ext>
          </a:extLst>
        </p:spPr>
      </p:pic>
      <p:sp>
        <p:nvSpPr>
          <p:cNvPr id="65" name="テキスト ボックス 64"/>
          <p:cNvSpPr txBox="1"/>
          <p:nvPr/>
        </p:nvSpPr>
        <p:spPr>
          <a:xfrm>
            <a:off x="7599438" y="1731144"/>
            <a:ext cx="1581074" cy="646331"/>
          </a:xfrm>
          <a:prstGeom prst="rect">
            <a:avLst/>
          </a:prstGeom>
          <a:noFill/>
        </p:spPr>
        <p:txBody>
          <a:bodyPr wrap="none" rtlCol="0">
            <a:spAutoFit/>
          </a:bodyPr>
          <a:lstStyle/>
          <a:p>
            <a:pPr algn="ctr"/>
            <a:r>
              <a:rPr kumimoji="1" lang="en-US" altLang="ja-JP" dirty="0" smtClean="0"/>
              <a:t>DIMM </a:t>
            </a:r>
          </a:p>
          <a:p>
            <a:pPr algn="ctr"/>
            <a:r>
              <a:rPr kumimoji="1" lang="en-US" altLang="ja-JP" dirty="0" smtClean="0"/>
              <a:t>Aperture Mask</a:t>
            </a:r>
            <a:endParaRPr kumimoji="1" lang="ja-JP" altLang="en-US" dirty="0"/>
          </a:p>
        </p:txBody>
      </p:sp>
      <p:sp>
        <p:nvSpPr>
          <p:cNvPr id="2066" name="正方形/長方形 2065"/>
          <p:cNvSpPr/>
          <p:nvPr/>
        </p:nvSpPr>
        <p:spPr>
          <a:xfrm>
            <a:off x="1407969" y="6377552"/>
            <a:ext cx="2618217" cy="369332"/>
          </a:xfrm>
          <a:prstGeom prst="rect">
            <a:avLst/>
          </a:prstGeom>
        </p:spPr>
        <p:txBody>
          <a:bodyPr wrap="none">
            <a:spAutoFit/>
          </a:bodyPr>
          <a:lstStyle/>
          <a:p>
            <a:r>
              <a:rPr lang="en-US" altLang="ja-JP" dirty="0"/>
              <a:t>Smart-UPS 750 SUA750JB</a:t>
            </a:r>
            <a:endParaRPr lang="ja-JP" altLang="en-US" dirty="0"/>
          </a:p>
        </p:txBody>
      </p:sp>
      <p:pic>
        <p:nvPicPr>
          <p:cNvPr id="2067" name="Picture 7" descr="Smart-UPS 750 SUA750JB の製品画像"/>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092" y="5241141"/>
            <a:ext cx="1591613" cy="1193711"/>
          </a:xfrm>
          <a:prstGeom prst="rect">
            <a:avLst/>
          </a:prstGeom>
          <a:noFill/>
          <a:extLst>
            <a:ext uri="{909E8E84-426E-40DD-AFC4-6F175D3DCCD1}">
              <a14:hiddenFill xmlns:a14="http://schemas.microsoft.com/office/drawing/2010/main">
                <a:solidFill>
                  <a:srgbClr val="FFFFFF"/>
                </a:solidFill>
              </a14:hiddenFill>
            </a:ext>
          </a:extLst>
        </p:spPr>
      </p:pic>
      <p:sp>
        <p:nvSpPr>
          <p:cNvPr id="76" name="テキスト ボックス 75"/>
          <p:cNvSpPr txBox="1"/>
          <p:nvPr/>
        </p:nvSpPr>
        <p:spPr>
          <a:xfrm>
            <a:off x="660690" y="4509120"/>
            <a:ext cx="886974" cy="369332"/>
          </a:xfrm>
          <a:prstGeom prst="rect">
            <a:avLst/>
          </a:prstGeom>
          <a:noFill/>
        </p:spPr>
        <p:txBody>
          <a:bodyPr wrap="none" rtlCol="0">
            <a:spAutoFit/>
          </a:bodyPr>
          <a:lstStyle/>
          <a:p>
            <a:r>
              <a:rPr lang="en-US" altLang="ja-JP" dirty="0" smtClean="0"/>
              <a:t>RS232C</a:t>
            </a:r>
            <a:endParaRPr kumimoji="1" lang="ja-JP" altLang="en-US" dirty="0"/>
          </a:p>
        </p:txBody>
      </p:sp>
      <p:pic>
        <p:nvPicPr>
          <p:cNvPr id="2071" name="Picture 9" descr="'Sx' style ultrasonic anemometer in meteorological instrument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6233785" y="4492889"/>
            <a:ext cx="2095396" cy="1746164"/>
          </a:xfrm>
          <a:prstGeom prst="rect">
            <a:avLst/>
          </a:prstGeom>
          <a:noFill/>
          <a:extLst>
            <a:ext uri="{909E8E84-426E-40DD-AFC4-6F175D3DCCD1}">
              <a14:hiddenFill xmlns:a14="http://schemas.microsoft.com/office/drawing/2010/main">
                <a:solidFill>
                  <a:srgbClr val="FFFFFF"/>
                </a:solidFill>
              </a14:hiddenFill>
            </a:ext>
          </a:extLst>
        </p:spPr>
      </p:pic>
      <p:sp>
        <p:nvSpPr>
          <p:cNvPr id="79" name="テキスト ボックス 78"/>
          <p:cNvSpPr txBox="1"/>
          <p:nvPr/>
        </p:nvSpPr>
        <p:spPr>
          <a:xfrm>
            <a:off x="6538739" y="6239053"/>
            <a:ext cx="2592288" cy="646331"/>
          </a:xfrm>
          <a:prstGeom prst="rect">
            <a:avLst/>
          </a:prstGeom>
          <a:noFill/>
        </p:spPr>
        <p:txBody>
          <a:bodyPr wrap="square" rtlCol="0">
            <a:spAutoFit/>
          </a:bodyPr>
          <a:lstStyle/>
          <a:p>
            <a:r>
              <a:rPr kumimoji="1" lang="en-US" altLang="ja-JP" dirty="0" smtClean="0"/>
              <a:t>Applied Technologies, </a:t>
            </a:r>
            <a:r>
              <a:rPr kumimoji="1" lang="en-US" altLang="ja-JP" dirty="0" err="1" smtClean="0"/>
              <a:t>Inc</a:t>
            </a:r>
            <a:r>
              <a:rPr kumimoji="1" lang="en-US" altLang="ja-JP" dirty="0" smtClean="0"/>
              <a:t> #SATI-3SX</a:t>
            </a:r>
            <a:endParaRPr kumimoji="1" lang="ja-JP" altLang="en-US" dirty="0"/>
          </a:p>
        </p:txBody>
      </p:sp>
      <p:cxnSp>
        <p:nvCxnSpPr>
          <p:cNvPr id="80" name="直線矢印コネクタ 79"/>
          <p:cNvCxnSpPr/>
          <p:nvPr/>
        </p:nvCxnSpPr>
        <p:spPr>
          <a:xfrm>
            <a:off x="2193662" y="4014976"/>
            <a:ext cx="2427019" cy="13509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3738209" y="4677973"/>
            <a:ext cx="886974" cy="369332"/>
          </a:xfrm>
          <a:prstGeom prst="rect">
            <a:avLst/>
          </a:prstGeom>
          <a:noFill/>
        </p:spPr>
        <p:txBody>
          <a:bodyPr wrap="none" rtlCol="0">
            <a:spAutoFit/>
          </a:bodyPr>
          <a:lstStyle/>
          <a:p>
            <a:r>
              <a:rPr lang="en-US" altLang="ja-JP" dirty="0" smtClean="0"/>
              <a:t>RS232C</a:t>
            </a:r>
            <a:endParaRPr kumimoji="1" lang="ja-JP" altLang="en-US" dirty="0"/>
          </a:p>
        </p:txBody>
      </p:sp>
      <p:sp>
        <p:nvSpPr>
          <p:cNvPr id="48" name="テキスト ボックス 47"/>
          <p:cNvSpPr txBox="1"/>
          <p:nvPr/>
        </p:nvSpPr>
        <p:spPr>
          <a:xfrm>
            <a:off x="4973282" y="1172401"/>
            <a:ext cx="822854" cy="369332"/>
          </a:xfrm>
          <a:prstGeom prst="rect">
            <a:avLst/>
          </a:prstGeom>
          <a:noFill/>
          <a:ln>
            <a:solidFill>
              <a:srgbClr val="FF0000"/>
            </a:solidFill>
          </a:ln>
        </p:spPr>
        <p:txBody>
          <a:bodyPr wrap="none" rtlCol="0">
            <a:spAutoFit/>
          </a:bodyPr>
          <a:lstStyle/>
          <a:p>
            <a:r>
              <a:rPr kumimoji="1" lang="en-US" altLang="ja-JP" dirty="0" smtClean="0">
                <a:solidFill>
                  <a:srgbClr val="FF0000"/>
                </a:solidFill>
              </a:rPr>
              <a:t>Heater</a:t>
            </a:r>
            <a:endParaRPr kumimoji="1" lang="ja-JP" altLang="en-US" dirty="0">
              <a:solidFill>
                <a:srgbClr val="FF0000"/>
              </a:solidFill>
            </a:endParaRPr>
          </a:p>
        </p:txBody>
      </p:sp>
      <p:sp>
        <p:nvSpPr>
          <p:cNvPr id="98" name="テキスト ボックス 97"/>
          <p:cNvSpPr txBox="1"/>
          <p:nvPr/>
        </p:nvSpPr>
        <p:spPr>
          <a:xfrm>
            <a:off x="6896877" y="205853"/>
            <a:ext cx="822854" cy="369332"/>
          </a:xfrm>
          <a:prstGeom prst="rect">
            <a:avLst/>
          </a:prstGeom>
          <a:noFill/>
          <a:ln>
            <a:solidFill>
              <a:srgbClr val="FF0000"/>
            </a:solidFill>
          </a:ln>
        </p:spPr>
        <p:txBody>
          <a:bodyPr wrap="none" rtlCol="0">
            <a:spAutoFit/>
          </a:bodyPr>
          <a:lstStyle/>
          <a:p>
            <a:r>
              <a:rPr kumimoji="1" lang="en-US" altLang="ja-JP" dirty="0" smtClean="0">
                <a:solidFill>
                  <a:srgbClr val="FF0000"/>
                </a:solidFill>
              </a:rPr>
              <a:t>Heater</a:t>
            </a:r>
            <a:endParaRPr kumimoji="1" lang="ja-JP" altLang="en-US" dirty="0">
              <a:solidFill>
                <a:srgbClr val="FF0000"/>
              </a:solidFill>
            </a:endParaRPr>
          </a:p>
        </p:txBody>
      </p:sp>
      <p:sp>
        <p:nvSpPr>
          <p:cNvPr id="99" name="テキスト ボックス 98"/>
          <p:cNvSpPr txBox="1"/>
          <p:nvPr/>
        </p:nvSpPr>
        <p:spPr>
          <a:xfrm>
            <a:off x="3719549" y="1774020"/>
            <a:ext cx="822854" cy="369332"/>
          </a:xfrm>
          <a:prstGeom prst="rect">
            <a:avLst/>
          </a:prstGeom>
          <a:noFill/>
          <a:ln>
            <a:solidFill>
              <a:srgbClr val="FF0000"/>
            </a:solidFill>
          </a:ln>
        </p:spPr>
        <p:txBody>
          <a:bodyPr wrap="none" rtlCol="0">
            <a:spAutoFit/>
          </a:bodyPr>
          <a:lstStyle/>
          <a:p>
            <a:r>
              <a:rPr kumimoji="1" lang="en-US" altLang="ja-JP" dirty="0" smtClean="0">
                <a:solidFill>
                  <a:srgbClr val="FF0000"/>
                </a:solidFill>
              </a:rPr>
              <a:t>Heater</a:t>
            </a:r>
            <a:endParaRPr kumimoji="1" lang="ja-JP" altLang="en-US" dirty="0">
              <a:solidFill>
                <a:srgbClr val="FF0000"/>
              </a:solidFill>
            </a:endParaRPr>
          </a:p>
        </p:txBody>
      </p:sp>
      <p:sp>
        <p:nvSpPr>
          <p:cNvPr id="100" name="テキスト ボックス 99"/>
          <p:cNvSpPr txBox="1"/>
          <p:nvPr/>
        </p:nvSpPr>
        <p:spPr>
          <a:xfrm>
            <a:off x="3491880" y="3131676"/>
            <a:ext cx="822854" cy="369332"/>
          </a:xfrm>
          <a:prstGeom prst="rect">
            <a:avLst/>
          </a:prstGeom>
          <a:noFill/>
          <a:ln>
            <a:solidFill>
              <a:srgbClr val="FF0000"/>
            </a:solidFill>
          </a:ln>
        </p:spPr>
        <p:txBody>
          <a:bodyPr wrap="none" rtlCol="0">
            <a:spAutoFit/>
          </a:bodyPr>
          <a:lstStyle/>
          <a:p>
            <a:r>
              <a:rPr kumimoji="1" lang="en-US" altLang="ja-JP" dirty="0" smtClean="0">
                <a:solidFill>
                  <a:srgbClr val="FF0000"/>
                </a:solidFill>
              </a:rPr>
              <a:t>Heater</a:t>
            </a:r>
            <a:endParaRPr kumimoji="1" lang="ja-JP" altLang="en-US" dirty="0">
              <a:solidFill>
                <a:srgbClr val="FF0000"/>
              </a:solidFill>
            </a:endParaRPr>
          </a:p>
        </p:txBody>
      </p:sp>
      <p:sp>
        <p:nvSpPr>
          <p:cNvPr id="101" name="テキスト ボックス 100"/>
          <p:cNvSpPr txBox="1"/>
          <p:nvPr/>
        </p:nvSpPr>
        <p:spPr>
          <a:xfrm>
            <a:off x="7133522" y="3348175"/>
            <a:ext cx="822854" cy="369332"/>
          </a:xfrm>
          <a:prstGeom prst="rect">
            <a:avLst/>
          </a:prstGeom>
          <a:noFill/>
          <a:ln>
            <a:solidFill>
              <a:srgbClr val="FF0000"/>
            </a:solidFill>
          </a:ln>
        </p:spPr>
        <p:txBody>
          <a:bodyPr wrap="none" rtlCol="0">
            <a:spAutoFit/>
          </a:bodyPr>
          <a:lstStyle/>
          <a:p>
            <a:r>
              <a:rPr kumimoji="1" lang="en-US" altLang="ja-JP" dirty="0" smtClean="0">
                <a:solidFill>
                  <a:srgbClr val="FF0000"/>
                </a:solidFill>
              </a:rPr>
              <a:t>Heater</a:t>
            </a:r>
            <a:endParaRPr kumimoji="1" lang="ja-JP" altLang="en-US" dirty="0">
              <a:solidFill>
                <a:srgbClr val="FF0000"/>
              </a:solidFill>
            </a:endParaRPr>
          </a:p>
        </p:txBody>
      </p:sp>
      <p:sp>
        <p:nvSpPr>
          <p:cNvPr id="102" name="テキスト ボックス 101"/>
          <p:cNvSpPr txBox="1"/>
          <p:nvPr/>
        </p:nvSpPr>
        <p:spPr>
          <a:xfrm>
            <a:off x="4384716" y="740353"/>
            <a:ext cx="822854" cy="369332"/>
          </a:xfrm>
          <a:prstGeom prst="rect">
            <a:avLst/>
          </a:prstGeom>
          <a:noFill/>
          <a:ln>
            <a:solidFill>
              <a:srgbClr val="FF0000"/>
            </a:solidFill>
          </a:ln>
        </p:spPr>
        <p:txBody>
          <a:bodyPr wrap="none" rtlCol="0">
            <a:spAutoFit/>
          </a:bodyPr>
          <a:lstStyle/>
          <a:p>
            <a:r>
              <a:rPr kumimoji="1" lang="en-US" altLang="ja-JP" dirty="0" smtClean="0">
                <a:solidFill>
                  <a:srgbClr val="FF0000"/>
                </a:solidFill>
              </a:rPr>
              <a:t>Heater</a:t>
            </a:r>
            <a:endParaRPr kumimoji="1" lang="ja-JP" altLang="en-US" dirty="0">
              <a:solidFill>
                <a:srgbClr val="FF0000"/>
              </a:solidFill>
            </a:endParaRPr>
          </a:p>
        </p:txBody>
      </p:sp>
      <p:sp>
        <p:nvSpPr>
          <p:cNvPr id="103" name="テキスト ボックス 102"/>
          <p:cNvSpPr txBox="1"/>
          <p:nvPr/>
        </p:nvSpPr>
        <p:spPr>
          <a:xfrm>
            <a:off x="7133522" y="2420921"/>
            <a:ext cx="822854" cy="369332"/>
          </a:xfrm>
          <a:prstGeom prst="rect">
            <a:avLst/>
          </a:prstGeom>
          <a:noFill/>
          <a:ln>
            <a:solidFill>
              <a:srgbClr val="FF0000"/>
            </a:solidFill>
          </a:ln>
        </p:spPr>
        <p:txBody>
          <a:bodyPr wrap="none" rtlCol="0">
            <a:spAutoFit/>
          </a:bodyPr>
          <a:lstStyle/>
          <a:p>
            <a:r>
              <a:rPr kumimoji="1" lang="en-US" altLang="ja-JP" dirty="0" smtClean="0">
                <a:solidFill>
                  <a:srgbClr val="FF0000"/>
                </a:solidFill>
              </a:rPr>
              <a:t>Heater</a:t>
            </a:r>
            <a:endParaRPr kumimoji="1" lang="ja-JP" altLang="en-US" dirty="0">
              <a:solidFill>
                <a:srgbClr val="FF0000"/>
              </a:solidFill>
            </a:endParaRPr>
          </a:p>
        </p:txBody>
      </p:sp>
      <p:sp>
        <p:nvSpPr>
          <p:cNvPr id="104" name="テキスト ボックス 103"/>
          <p:cNvSpPr txBox="1"/>
          <p:nvPr/>
        </p:nvSpPr>
        <p:spPr>
          <a:xfrm>
            <a:off x="6367638" y="5751908"/>
            <a:ext cx="822854" cy="369332"/>
          </a:xfrm>
          <a:prstGeom prst="rect">
            <a:avLst/>
          </a:prstGeom>
          <a:noFill/>
          <a:ln>
            <a:solidFill>
              <a:srgbClr val="FF0000"/>
            </a:solidFill>
          </a:ln>
        </p:spPr>
        <p:txBody>
          <a:bodyPr wrap="none" rtlCol="0">
            <a:spAutoFit/>
          </a:bodyPr>
          <a:lstStyle/>
          <a:p>
            <a:r>
              <a:rPr kumimoji="1" lang="en-US" altLang="ja-JP" dirty="0" smtClean="0">
                <a:solidFill>
                  <a:srgbClr val="FF0000"/>
                </a:solidFill>
              </a:rPr>
              <a:t>Heater</a:t>
            </a:r>
            <a:endParaRPr kumimoji="1" lang="ja-JP" altLang="en-US" dirty="0">
              <a:solidFill>
                <a:srgbClr val="FF0000"/>
              </a:solidFill>
            </a:endParaRPr>
          </a:p>
        </p:txBody>
      </p:sp>
      <p:sp>
        <p:nvSpPr>
          <p:cNvPr id="57" name="正方形/長方形 56"/>
          <p:cNvSpPr/>
          <p:nvPr/>
        </p:nvSpPr>
        <p:spPr>
          <a:xfrm>
            <a:off x="1705800" y="4657515"/>
            <a:ext cx="921984" cy="369332"/>
          </a:xfrm>
          <a:prstGeom prst="rect">
            <a:avLst/>
          </a:prstGeom>
        </p:spPr>
        <p:txBody>
          <a:bodyPr wrap="none">
            <a:spAutoFit/>
          </a:bodyPr>
          <a:lstStyle/>
          <a:p>
            <a:r>
              <a:rPr lang="en-US" altLang="ja-JP" dirty="0">
                <a:solidFill>
                  <a:srgbClr val="FF0000"/>
                </a:solidFill>
              </a:rPr>
              <a:t>AC100V</a:t>
            </a:r>
            <a:endParaRPr lang="ja-JP" altLang="en-US" dirty="0">
              <a:solidFill>
                <a:srgbClr val="FF0000"/>
              </a:solidFill>
            </a:endParaRPr>
          </a:p>
        </p:txBody>
      </p:sp>
      <p:cxnSp>
        <p:nvCxnSpPr>
          <p:cNvPr id="118" name="直線矢印コネクタ 117"/>
          <p:cNvCxnSpPr/>
          <p:nvPr/>
        </p:nvCxnSpPr>
        <p:spPr>
          <a:xfrm>
            <a:off x="1475656" y="4365104"/>
            <a:ext cx="0" cy="7482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p:nvPr/>
        </p:nvCxnSpPr>
        <p:spPr>
          <a:xfrm flipV="1">
            <a:off x="1686678" y="4258805"/>
            <a:ext cx="0" cy="97039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a:stCxn id="2067" idx="3"/>
          </p:cNvCxnSpPr>
          <p:nvPr/>
        </p:nvCxnSpPr>
        <p:spPr>
          <a:xfrm flipV="1">
            <a:off x="1907705" y="5751909"/>
            <a:ext cx="271297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4692305" y="5290243"/>
            <a:ext cx="778226" cy="646331"/>
          </a:xfrm>
          <a:prstGeom prst="rect">
            <a:avLst/>
          </a:prstGeom>
          <a:noFill/>
          <a:ln>
            <a:solidFill>
              <a:schemeClr val="tx1"/>
            </a:solidFill>
          </a:ln>
        </p:spPr>
        <p:txBody>
          <a:bodyPr wrap="none" rtlCol="0">
            <a:spAutoFit/>
          </a:bodyPr>
          <a:lstStyle/>
          <a:p>
            <a:r>
              <a:rPr lang="en-US" altLang="ja-JP" dirty="0" smtClean="0"/>
              <a:t>Power</a:t>
            </a:r>
          </a:p>
          <a:p>
            <a:r>
              <a:rPr kumimoji="1" lang="en-US" altLang="ja-JP" dirty="0" smtClean="0"/>
              <a:t>Box</a:t>
            </a:r>
            <a:endParaRPr kumimoji="1" lang="ja-JP" altLang="en-US" dirty="0"/>
          </a:p>
        </p:txBody>
      </p:sp>
      <p:sp>
        <p:nvSpPr>
          <p:cNvPr id="133" name="正方形/長方形 132"/>
          <p:cNvSpPr/>
          <p:nvPr/>
        </p:nvSpPr>
        <p:spPr>
          <a:xfrm>
            <a:off x="3077432" y="5751908"/>
            <a:ext cx="921984" cy="369332"/>
          </a:xfrm>
          <a:prstGeom prst="rect">
            <a:avLst/>
          </a:prstGeom>
        </p:spPr>
        <p:txBody>
          <a:bodyPr wrap="none">
            <a:spAutoFit/>
          </a:bodyPr>
          <a:lstStyle/>
          <a:p>
            <a:r>
              <a:rPr lang="en-US" altLang="ja-JP" dirty="0">
                <a:solidFill>
                  <a:srgbClr val="FF0000"/>
                </a:solidFill>
              </a:rPr>
              <a:t>AC100V</a:t>
            </a:r>
            <a:endParaRPr lang="ja-JP" altLang="en-US" dirty="0">
              <a:solidFill>
                <a:srgbClr val="FF0000"/>
              </a:solidFill>
            </a:endParaRPr>
          </a:p>
        </p:txBody>
      </p:sp>
      <p:cxnSp>
        <p:nvCxnSpPr>
          <p:cNvPr id="134" name="直線矢印コネクタ 133"/>
          <p:cNvCxnSpPr>
            <a:stCxn id="82" idx="3"/>
          </p:cNvCxnSpPr>
          <p:nvPr/>
        </p:nvCxnSpPr>
        <p:spPr>
          <a:xfrm>
            <a:off x="5470531" y="5613409"/>
            <a:ext cx="76325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テキスト ボックス 89"/>
          <p:cNvSpPr txBox="1"/>
          <p:nvPr/>
        </p:nvSpPr>
        <p:spPr>
          <a:xfrm>
            <a:off x="2405215" y="2808224"/>
            <a:ext cx="562975" cy="369332"/>
          </a:xfrm>
          <a:prstGeom prst="rect">
            <a:avLst/>
          </a:prstGeom>
          <a:noFill/>
        </p:spPr>
        <p:txBody>
          <a:bodyPr wrap="none" rtlCol="0">
            <a:spAutoFit/>
          </a:bodyPr>
          <a:lstStyle/>
          <a:p>
            <a:r>
              <a:rPr kumimoji="1" lang="en-US" altLang="ja-JP" dirty="0" smtClean="0"/>
              <a:t>USB</a:t>
            </a:r>
            <a:endParaRPr kumimoji="1" lang="ja-JP" altLang="en-US" dirty="0"/>
          </a:p>
        </p:txBody>
      </p:sp>
      <p:cxnSp>
        <p:nvCxnSpPr>
          <p:cNvPr id="139" name="直線矢印コネクタ 138"/>
          <p:cNvCxnSpPr/>
          <p:nvPr/>
        </p:nvCxnSpPr>
        <p:spPr>
          <a:xfrm>
            <a:off x="2465469" y="3717507"/>
            <a:ext cx="2759911" cy="2411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2" name="テキスト ボックス 141"/>
          <p:cNvSpPr txBox="1"/>
          <p:nvPr/>
        </p:nvSpPr>
        <p:spPr>
          <a:xfrm>
            <a:off x="3170640" y="3830310"/>
            <a:ext cx="886974" cy="369332"/>
          </a:xfrm>
          <a:prstGeom prst="rect">
            <a:avLst/>
          </a:prstGeom>
          <a:noFill/>
        </p:spPr>
        <p:txBody>
          <a:bodyPr wrap="none" rtlCol="0">
            <a:spAutoFit/>
          </a:bodyPr>
          <a:lstStyle/>
          <a:p>
            <a:r>
              <a:rPr lang="en-US" altLang="ja-JP" dirty="0" smtClean="0"/>
              <a:t>RS232C</a:t>
            </a:r>
            <a:endParaRPr kumimoji="1" lang="ja-JP" altLang="en-US" dirty="0"/>
          </a:p>
        </p:txBody>
      </p:sp>
      <p:sp>
        <p:nvSpPr>
          <p:cNvPr id="143" name="正方形/長方形 142"/>
          <p:cNvSpPr/>
          <p:nvPr/>
        </p:nvSpPr>
        <p:spPr>
          <a:xfrm>
            <a:off x="2713912" y="4991758"/>
            <a:ext cx="921984" cy="369332"/>
          </a:xfrm>
          <a:prstGeom prst="rect">
            <a:avLst/>
          </a:prstGeom>
        </p:spPr>
        <p:txBody>
          <a:bodyPr wrap="none">
            <a:spAutoFit/>
          </a:bodyPr>
          <a:lstStyle/>
          <a:p>
            <a:r>
              <a:rPr lang="en-US" altLang="ja-JP" dirty="0">
                <a:solidFill>
                  <a:srgbClr val="FF0000"/>
                </a:solidFill>
              </a:rPr>
              <a:t>AC100V</a:t>
            </a:r>
            <a:endParaRPr lang="ja-JP" altLang="en-US" dirty="0">
              <a:solidFill>
                <a:srgbClr val="FF0000"/>
              </a:solidFill>
            </a:endParaRPr>
          </a:p>
        </p:txBody>
      </p:sp>
      <p:cxnSp>
        <p:nvCxnSpPr>
          <p:cNvPr id="144" name="直線矢印コネクタ 143"/>
          <p:cNvCxnSpPr/>
          <p:nvPr/>
        </p:nvCxnSpPr>
        <p:spPr>
          <a:xfrm flipV="1">
            <a:off x="1922240" y="4185117"/>
            <a:ext cx="3255379" cy="118085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7" name="テキスト ボックス 146"/>
          <p:cNvSpPr txBox="1"/>
          <p:nvPr/>
        </p:nvSpPr>
        <p:spPr>
          <a:xfrm>
            <a:off x="2465469" y="2092423"/>
            <a:ext cx="562975" cy="369332"/>
          </a:xfrm>
          <a:prstGeom prst="rect">
            <a:avLst/>
          </a:prstGeom>
          <a:noFill/>
        </p:spPr>
        <p:txBody>
          <a:bodyPr wrap="none" rtlCol="0">
            <a:spAutoFit/>
          </a:bodyPr>
          <a:lstStyle/>
          <a:p>
            <a:r>
              <a:rPr kumimoji="1" lang="en-US" altLang="ja-JP" dirty="0" smtClean="0"/>
              <a:t>USB</a:t>
            </a:r>
            <a:endParaRPr kumimoji="1" lang="ja-JP" altLang="en-US" dirty="0"/>
          </a:p>
        </p:txBody>
      </p:sp>
      <p:sp>
        <p:nvSpPr>
          <p:cNvPr id="107" name="テキスト ボックス 106"/>
          <p:cNvSpPr txBox="1"/>
          <p:nvPr/>
        </p:nvSpPr>
        <p:spPr>
          <a:xfrm>
            <a:off x="118819" y="195060"/>
            <a:ext cx="3894656" cy="461665"/>
          </a:xfrm>
          <a:prstGeom prst="rect">
            <a:avLst/>
          </a:prstGeom>
          <a:noFill/>
          <a:ln>
            <a:solidFill>
              <a:schemeClr val="tx1"/>
            </a:solidFill>
          </a:ln>
        </p:spPr>
        <p:txBody>
          <a:bodyPr wrap="none" rtlCol="0">
            <a:spAutoFit/>
          </a:bodyPr>
          <a:lstStyle/>
          <a:p>
            <a:r>
              <a:rPr kumimoji="1" lang="en-US" altLang="ja-JP" sz="2400" dirty="0" smtClean="0"/>
              <a:t>JARE54 Dome Fuji Site Testing</a:t>
            </a:r>
            <a:endParaRPr kumimoji="1" lang="ja-JP" altLang="en-US" sz="2400" dirty="0"/>
          </a:p>
        </p:txBody>
      </p:sp>
      <p:sp>
        <p:nvSpPr>
          <p:cNvPr id="152" name="テキスト ボックス 151"/>
          <p:cNvSpPr txBox="1"/>
          <p:nvPr/>
        </p:nvSpPr>
        <p:spPr>
          <a:xfrm rot="5400000">
            <a:off x="729961" y="2313973"/>
            <a:ext cx="564578" cy="369332"/>
          </a:xfrm>
          <a:prstGeom prst="rect">
            <a:avLst/>
          </a:prstGeom>
          <a:noFill/>
        </p:spPr>
        <p:txBody>
          <a:bodyPr wrap="none" rtlCol="0">
            <a:spAutoFit/>
          </a:bodyPr>
          <a:lstStyle/>
          <a:p>
            <a:r>
              <a:rPr lang="en-US" altLang="ja-JP" dirty="0" smtClean="0"/>
              <a:t>LAN</a:t>
            </a:r>
            <a:endParaRPr kumimoji="1" lang="ja-JP" altLang="en-US" dirty="0"/>
          </a:p>
        </p:txBody>
      </p:sp>
      <p:sp>
        <p:nvSpPr>
          <p:cNvPr id="109" name="テキスト ボックス 108"/>
          <p:cNvSpPr txBox="1"/>
          <p:nvPr/>
        </p:nvSpPr>
        <p:spPr>
          <a:xfrm>
            <a:off x="323529" y="1640389"/>
            <a:ext cx="1114800" cy="369332"/>
          </a:xfrm>
          <a:prstGeom prst="rect">
            <a:avLst/>
          </a:prstGeom>
          <a:noFill/>
          <a:ln>
            <a:solidFill>
              <a:schemeClr val="tx1"/>
            </a:solidFill>
          </a:ln>
        </p:spPr>
        <p:txBody>
          <a:bodyPr wrap="square" rtlCol="0">
            <a:spAutoFit/>
          </a:bodyPr>
          <a:lstStyle/>
          <a:p>
            <a:pPr algn="ctr"/>
            <a:r>
              <a:rPr kumimoji="1" lang="en-US" altLang="ja-JP" dirty="0" smtClean="0"/>
              <a:t>PALTO-F</a:t>
            </a:r>
            <a:endParaRPr kumimoji="1" lang="ja-JP" altLang="en-US" dirty="0"/>
          </a:p>
        </p:txBody>
      </p:sp>
      <p:cxnSp>
        <p:nvCxnSpPr>
          <p:cNvPr id="111" name="直線矢印コネクタ 110"/>
          <p:cNvCxnSpPr/>
          <p:nvPr/>
        </p:nvCxnSpPr>
        <p:spPr>
          <a:xfrm flipH="1" flipV="1">
            <a:off x="1187624" y="2114867"/>
            <a:ext cx="0" cy="87802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7" name="稲妻 116"/>
          <p:cNvSpPr/>
          <p:nvPr/>
        </p:nvSpPr>
        <p:spPr>
          <a:xfrm rot="20353298" flipH="1">
            <a:off x="1132804" y="965929"/>
            <a:ext cx="483869" cy="416953"/>
          </a:xfrm>
          <a:prstGeom prst="lightningBol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稲妻 162"/>
          <p:cNvSpPr/>
          <p:nvPr/>
        </p:nvSpPr>
        <p:spPr>
          <a:xfrm rot="20353298" flipH="1">
            <a:off x="1293043" y="1101711"/>
            <a:ext cx="483869" cy="416953"/>
          </a:xfrm>
          <a:prstGeom prst="lightningBol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テキスト ボックス 118"/>
          <p:cNvSpPr txBox="1"/>
          <p:nvPr/>
        </p:nvSpPr>
        <p:spPr>
          <a:xfrm>
            <a:off x="1765500" y="1084813"/>
            <a:ext cx="856325" cy="646331"/>
          </a:xfrm>
          <a:prstGeom prst="rect">
            <a:avLst/>
          </a:prstGeom>
          <a:noFill/>
        </p:spPr>
        <p:txBody>
          <a:bodyPr wrap="none" rtlCol="0">
            <a:spAutoFit/>
          </a:bodyPr>
          <a:lstStyle/>
          <a:p>
            <a:r>
              <a:rPr kumimoji="1" lang="en-US" altLang="ja-JP" dirty="0" smtClean="0"/>
              <a:t>Iridium</a:t>
            </a:r>
          </a:p>
          <a:p>
            <a:r>
              <a:rPr lang="en-US" altLang="ja-JP" dirty="0" smtClean="0"/>
              <a:t>TCP/IP</a:t>
            </a:r>
            <a:endParaRPr kumimoji="1" lang="ja-JP" altLang="en-US" dirty="0"/>
          </a:p>
        </p:txBody>
      </p:sp>
      <p:cxnSp>
        <p:nvCxnSpPr>
          <p:cNvPr id="166" name="直線矢印コネクタ 165"/>
          <p:cNvCxnSpPr/>
          <p:nvPr/>
        </p:nvCxnSpPr>
        <p:spPr>
          <a:xfrm>
            <a:off x="683568" y="2143352"/>
            <a:ext cx="0" cy="30977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3" name="正方形/長方形 172"/>
          <p:cNvSpPr/>
          <p:nvPr/>
        </p:nvSpPr>
        <p:spPr>
          <a:xfrm rot="5400000">
            <a:off x="37910" y="2423302"/>
            <a:ext cx="921984" cy="369332"/>
          </a:xfrm>
          <a:prstGeom prst="rect">
            <a:avLst/>
          </a:prstGeom>
        </p:spPr>
        <p:txBody>
          <a:bodyPr wrap="none">
            <a:spAutoFit/>
          </a:bodyPr>
          <a:lstStyle/>
          <a:p>
            <a:r>
              <a:rPr lang="en-US" altLang="ja-JP" dirty="0" smtClean="0">
                <a:solidFill>
                  <a:srgbClr val="FF0000"/>
                </a:solidFill>
              </a:rPr>
              <a:t>AC100V</a:t>
            </a:r>
            <a:endParaRPr lang="ja-JP" altLang="en-US" dirty="0">
              <a:solidFill>
                <a:srgbClr val="FF0000"/>
              </a:solidFill>
            </a:endParaRPr>
          </a:p>
        </p:txBody>
      </p:sp>
      <p:cxnSp>
        <p:nvCxnSpPr>
          <p:cNvPr id="175" name="直線矢印コネクタ 174"/>
          <p:cNvCxnSpPr/>
          <p:nvPr/>
        </p:nvCxnSpPr>
        <p:spPr>
          <a:xfrm flipH="1" flipV="1">
            <a:off x="5129492" y="2942525"/>
            <a:ext cx="95888" cy="3539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66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3528" y="4901098"/>
            <a:ext cx="2208682" cy="400110"/>
          </a:xfrm>
          <a:prstGeom prst="rect">
            <a:avLst/>
          </a:prstGeom>
        </p:spPr>
        <p:txBody>
          <a:bodyPr wrap="none">
            <a:spAutoFit/>
          </a:bodyPr>
          <a:lstStyle/>
          <a:p>
            <a:r>
              <a:rPr lang="en-US" altLang="ja-JP" sz="2000" i="1" u="sng" dirty="0" smtClean="0"/>
              <a:t>Acknowledgements</a:t>
            </a:r>
            <a:endParaRPr lang="ja-JP" altLang="en-US" sz="2000" u="sng" dirty="0"/>
          </a:p>
        </p:txBody>
      </p:sp>
      <p:pic>
        <p:nvPicPr>
          <p:cNvPr id="3074" name="Picture 2" descr="C:\Private\南極写真\jpg_内陸旅行\DSC_745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865" b="3055"/>
          <a:stretch/>
        </p:blipFill>
        <p:spPr bwMode="auto">
          <a:xfrm>
            <a:off x="0" y="-27384"/>
            <a:ext cx="9144000" cy="5377266"/>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179512" y="5725705"/>
            <a:ext cx="8712968" cy="1015663"/>
          </a:xfrm>
          <a:prstGeom prst="rect">
            <a:avLst/>
          </a:prstGeom>
        </p:spPr>
        <p:txBody>
          <a:bodyPr wrap="square">
            <a:spAutoFit/>
          </a:bodyPr>
          <a:lstStyle/>
          <a:p>
            <a:pPr algn="just"/>
            <a:r>
              <a:rPr lang="ja-JP" altLang="en-US" sz="1200" dirty="0">
                <a:latin typeface="+mj-ea"/>
              </a:rPr>
              <a:t>本研究は南極地域観測第</a:t>
            </a:r>
            <a:r>
              <a:rPr lang="en-US" altLang="ja-JP" sz="1200" dirty="0">
                <a:latin typeface="+mj-ea"/>
              </a:rPr>
              <a:t>VIII</a:t>
            </a:r>
            <a:r>
              <a:rPr lang="ja-JP" altLang="en-US" sz="1200" dirty="0">
                <a:latin typeface="+mj-ea"/>
              </a:rPr>
              <a:t>期</a:t>
            </a:r>
            <a:r>
              <a:rPr lang="en-US" altLang="ja-JP" sz="1200" dirty="0">
                <a:latin typeface="+mj-ea"/>
              </a:rPr>
              <a:t>6</a:t>
            </a:r>
            <a:r>
              <a:rPr lang="ja-JP" altLang="en-US" sz="1200" dirty="0">
                <a:latin typeface="+mj-ea"/>
              </a:rPr>
              <a:t>か年計画及び国立極地研究所プロジェクト研究「ドームふじ基地における赤外線・テラヘルツ天文学の開拓」に基づいて行われたものである。当研究の遂行にあたっては</a:t>
            </a:r>
            <a:r>
              <a:rPr lang="ja-JP" altLang="en-US" sz="1200" dirty="0">
                <a:latin typeface="+mn-ea"/>
              </a:rPr>
              <a:t>山内恭隊長、本山秀明ドーム旅行リーダーをはじめとする</a:t>
            </a:r>
            <a:r>
              <a:rPr lang="ja-JP" altLang="en-US" sz="1200" dirty="0">
                <a:latin typeface="+mj-ea"/>
              </a:rPr>
              <a:t>第</a:t>
            </a:r>
            <a:r>
              <a:rPr lang="en-US" altLang="ja-JP" sz="1200" dirty="0">
                <a:latin typeface="+mj-ea"/>
              </a:rPr>
              <a:t>52</a:t>
            </a:r>
            <a:r>
              <a:rPr lang="ja-JP" altLang="en-US" sz="1200" dirty="0">
                <a:latin typeface="+mj-ea"/>
              </a:rPr>
              <a:t>次日本南極地域観測隊、第</a:t>
            </a:r>
            <a:r>
              <a:rPr lang="en-US" altLang="ja-JP" sz="1200" dirty="0">
                <a:latin typeface="+mj-ea"/>
              </a:rPr>
              <a:t>51</a:t>
            </a:r>
            <a:r>
              <a:rPr lang="ja-JP" altLang="en-US" sz="1200" dirty="0">
                <a:latin typeface="+mj-ea"/>
              </a:rPr>
              <a:t>次越冬隊の全面的なサポートによって成し遂げることができた。また</a:t>
            </a:r>
            <a:r>
              <a:rPr lang="en-US" altLang="ja-JP" sz="1200" dirty="0">
                <a:latin typeface="+mj-ea"/>
              </a:rPr>
              <a:t>51</a:t>
            </a:r>
            <a:r>
              <a:rPr lang="ja-JP" altLang="en-US" sz="1200" dirty="0">
                <a:latin typeface="+mj-ea"/>
              </a:rPr>
              <a:t>次隊同行者としてドームふじ基地に赴いた</a:t>
            </a:r>
            <a:r>
              <a:rPr lang="ja-JP" altLang="en-US" sz="1200" dirty="0"/>
              <a:t>瀬田益道講師からドームふじ全般についてアドバイスをいただいた。これらの方々に深く感謝する。</a:t>
            </a:r>
            <a:endParaRPr lang="en-US" altLang="ja-JP" sz="1200" dirty="0"/>
          </a:p>
          <a:p>
            <a:pPr algn="just"/>
            <a:r>
              <a:rPr lang="ja-JP" altLang="en-US" sz="1200" dirty="0">
                <a:latin typeface="+mj-ea"/>
              </a:rPr>
              <a:t>なお本研究は東北大学国際高等研究教育機構から研究費及び奨学金の助成を受けたものである。</a:t>
            </a:r>
            <a:endParaRPr lang="en-US" altLang="ja-JP" sz="1200" dirty="0">
              <a:latin typeface="+mj-ea"/>
            </a:endParaRPr>
          </a:p>
        </p:txBody>
      </p:sp>
      <p:sp>
        <p:nvSpPr>
          <p:cNvPr id="11" name="テキスト ボックス 10"/>
          <p:cNvSpPr txBox="1"/>
          <p:nvPr/>
        </p:nvSpPr>
        <p:spPr>
          <a:xfrm>
            <a:off x="179512" y="5435932"/>
            <a:ext cx="646331" cy="369332"/>
          </a:xfrm>
          <a:prstGeom prst="rect">
            <a:avLst/>
          </a:prstGeom>
          <a:noFill/>
        </p:spPr>
        <p:txBody>
          <a:bodyPr wrap="none" rtlCol="0">
            <a:spAutoFit/>
          </a:bodyPr>
          <a:lstStyle/>
          <a:p>
            <a:r>
              <a:rPr kumimoji="1" lang="ja-JP" altLang="en-US" dirty="0" smtClean="0"/>
              <a:t>謝辞</a:t>
            </a:r>
            <a:endParaRPr kumimoji="1" lang="ja-JP" altLang="en-US" dirty="0"/>
          </a:p>
        </p:txBody>
      </p:sp>
      <p:sp>
        <p:nvSpPr>
          <p:cNvPr id="7" name="テキスト ボックス 6"/>
          <p:cNvSpPr txBox="1"/>
          <p:nvPr/>
        </p:nvSpPr>
        <p:spPr>
          <a:xfrm>
            <a:off x="2016716" y="2924944"/>
            <a:ext cx="5038559" cy="707886"/>
          </a:xfrm>
          <a:prstGeom prst="rect">
            <a:avLst/>
          </a:prstGeom>
          <a:solidFill>
            <a:schemeClr val="bg1">
              <a:alpha val="60000"/>
            </a:schemeClr>
          </a:solidFill>
        </p:spPr>
        <p:txBody>
          <a:bodyPr wrap="none" rtlCol="0">
            <a:spAutoFit/>
          </a:bodyPr>
          <a:lstStyle/>
          <a:p>
            <a:r>
              <a:rPr lang="ja-JP" altLang="en-US" sz="4000" dirty="0"/>
              <a:t>ありがとうございました</a:t>
            </a:r>
            <a:endParaRPr kumimoji="1" lang="ja-JP" altLang="en-US" sz="4000" dirty="0"/>
          </a:p>
        </p:txBody>
      </p:sp>
    </p:spTree>
    <p:extLst>
      <p:ext uri="{BB962C8B-B14F-4D97-AF65-F5344CB8AC3E}">
        <p14:creationId xmlns:p14="http://schemas.microsoft.com/office/powerpoint/2010/main" val="3243073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a:latin typeface="+mn-ea"/>
              </a:rPr>
              <a:t>0</a:t>
            </a:r>
            <a:r>
              <a:rPr lang="en-US" altLang="ja-JP" sz="3600" dirty="0" smtClean="0">
                <a:latin typeface="+mn-ea"/>
              </a:rPr>
              <a:t>. Seeing</a:t>
            </a:r>
            <a:endParaRPr kumimoji="1" lang="ja-JP" altLang="en-US" sz="3600" dirty="0">
              <a:latin typeface="+mn-ea"/>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86" t="22364" r="56507" b="31785"/>
          <a:stretch/>
        </p:blipFill>
        <p:spPr bwMode="auto">
          <a:xfrm>
            <a:off x="1187624" y="3717032"/>
            <a:ext cx="3312368" cy="2465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4830003" y="4483475"/>
            <a:ext cx="3342397" cy="923330"/>
          </a:xfrm>
          <a:prstGeom prst="rect">
            <a:avLst/>
          </a:prstGeom>
          <a:noFill/>
        </p:spPr>
        <p:txBody>
          <a:bodyPr wrap="square" rtlCol="0">
            <a:spAutoFit/>
          </a:bodyPr>
          <a:lstStyle/>
          <a:p>
            <a:pPr algn="just"/>
            <a:r>
              <a:rPr kumimoji="1" lang="en-US" altLang="ja-JP" dirty="0" smtClean="0"/>
              <a:t>Good seeing brigs not only high resolution imaging, but also </a:t>
            </a:r>
            <a:r>
              <a:rPr lang="en-US" altLang="ja-JP" dirty="0" smtClean="0"/>
              <a:t>more </a:t>
            </a:r>
            <a:r>
              <a:rPr kumimoji="1" lang="en-US" altLang="ja-JP" dirty="0" smtClean="0"/>
              <a:t>deeper detection limit.</a:t>
            </a:r>
            <a:endParaRPr kumimoji="1" lang="ja-JP" altLang="en-US" dirty="0"/>
          </a:p>
        </p:txBody>
      </p:sp>
      <p:pic>
        <p:nvPicPr>
          <p:cNvPr id="30" name="Picture 2" descr="C:\Research\D2\2011_09天文学会秋季年会\DIMM\see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2111" y="1923095"/>
            <a:ext cx="2880000" cy="1034949"/>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p:cNvSpPr txBox="1"/>
          <p:nvPr/>
        </p:nvSpPr>
        <p:spPr>
          <a:xfrm>
            <a:off x="4860032" y="2958043"/>
            <a:ext cx="3318263" cy="830997"/>
          </a:xfrm>
          <a:prstGeom prst="rect">
            <a:avLst/>
          </a:prstGeom>
          <a:noFill/>
        </p:spPr>
        <p:txBody>
          <a:bodyPr wrap="square" rtlCol="0">
            <a:spAutoFit/>
          </a:bodyPr>
          <a:lstStyle/>
          <a:p>
            <a:pPr algn="just"/>
            <a:r>
              <a:rPr kumimoji="1" lang="en-US" altLang="ja-JP" sz="1400" dirty="0" smtClean="0"/>
              <a:t>Long exposure, short exposure, corrected image of observed star</a:t>
            </a:r>
            <a:r>
              <a:rPr lang="ja-JP" altLang="en-US" sz="1400" dirty="0"/>
              <a:t> </a:t>
            </a:r>
            <a:r>
              <a:rPr kumimoji="1" lang="en-US" altLang="ja-JP" sz="1000" dirty="0" smtClean="0"/>
              <a:t>(</a:t>
            </a:r>
            <a:r>
              <a:rPr lang="en-US" altLang="ja-JP" sz="1000" dirty="0" smtClean="0"/>
              <a:t>Image</a:t>
            </a:r>
            <a:r>
              <a:rPr lang="en-US" altLang="ja-JP" sz="1000" dirty="0"/>
              <a:t>: Lawrence Livermore National Laboratory and NSF Center for Adaptive Optics.(in Claire Max's papers</a:t>
            </a:r>
            <a:r>
              <a:rPr lang="en-US" altLang="ja-JP" sz="1000" dirty="0" smtClean="0"/>
              <a:t>)</a:t>
            </a:r>
            <a:endParaRPr lang="ja-JP" altLang="en-US" sz="1000" dirty="0"/>
          </a:p>
        </p:txBody>
      </p:sp>
      <p:cxnSp>
        <p:nvCxnSpPr>
          <p:cNvPr id="14" name="直線コネクタ 13"/>
          <p:cNvCxnSpPr/>
          <p:nvPr/>
        </p:nvCxnSpPr>
        <p:spPr>
          <a:xfrm>
            <a:off x="1043608" y="5677996"/>
            <a:ext cx="381626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4826993" y="5511931"/>
            <a:ext cx="1176732" cy="369332"/>
          </a:xfrm>
          <a:prstGeom prst="rect">
            <a:avLst/>
          </a:prstGeom>
          <a:noFill/>
        </p:spPr>
        <p:txBody>
          <a:bodyPr wrap="none" rtlCol="0">
            <a:spAutoFit/>
          </a:bodyPr>
          <a:lstStyle/>
          <a:p>
            <a:r>
              <a:rPr kumimoji="1" lang="en-US" altLang="ja-JP" dirty="0" smtClean="0"/>
              <a:t>noise level</a:t>
            </a:r>
            <a:endParaRPr kumimoji="1" lang="ja-JP" altLang="en-US" dirty="0"/>
          </a:p>
        </p:txBody>
      </p:sp>
      <p:sp>
        <p:nvSpPr>
          <p:cNvPr id="46" name="テキスト ボックス 45"/>
          <p:cNvSpPr txBox="1"/>
          <p:nvPr/>
        </p:nvSpPr>
        <p:spPr>
          <a:xfrm>
            <a:off x="821350" y="2025444"/>
            <a:ext cx="3642379" cy="923330"/>
          </a:xfrm>
          <a:prstGeom prst="rect">
            <a:avLst/>
          </a:prstGeom>
          <a:noFill/>
        </p:spPr>
        <p:txBody>
          <a:bodyPr wrap="square" rtlCol="0">
            <a:spAutoFit/>
          </a:bodyPr>
          <a:lstStyle/>
          <a:p>
            <a:pPr algn="just"/>
            <a:r>
              <a:rPr lang="en-US" altLang="ja-JP" dirty="0" smtClean="0"/>
              <a:t>The Earth atmosphere also degrades sharpness of the star image, which is called “seeing”.</a:t>
            </a:r>
            <a:endParaRPr kumimoji="1" lang="en-US" altLang="ja-JP" dirty="0" smtClean="0"/>
          </a:p>
        </p:txBody>
      </p:sp>
      <p:sp>
        <p:nvSpPr>
          <p:cNvPr id="3" name="テキスト ボックス 2"/>
          <p:cNvSpPr txBox="1"/>
          <p:nvPr/>
        </p:nvSpPr>
        <p:spPr>
          <a:xfrm>
            <a:off x="1477185" y="3356992"/>
            <a:ext cx="1410964" cy="369332"/>
          </a:xfrm>
          <a:prstGeom prst="rect">
            <a:avLst/>
          </a:prstGeom>
          <a:noFill/>
        </p:spPr>
        <p:txBody>
          <a:bodyPr wrap="none" rtlCol="0">
            <a:spAutoFit/>
          </a:bodyPr>
          <a:lstStyle/>
          <a:p>
            <a:r>
              <a:rPr lang="en-US" altLang="ja-JP" dirty="0" smtClean="0"/>
              <a:t>Gaussian </a:t>
            </a:r>
            <a:r>
              <a:rPr kumimoji="1" lang="en-US" altLang="ja-JP" dirty="0" smtClean="0"/>
              <a:t>PSF</a:t>
            </a:r>
          </a:p>
        </p:txBody>
      </p:sp>
    </p:spTree>
    <p:extLst>
      <p:ext uri="{BB962C8B-B14F-4D97-AF65-F5344CB8AC3E}">
        <p14:creationId xmlns:p14="http://schemas.microsoft.com/office/powerpoint/2010/main" val="934361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3"/>
          <p:cNvSpPr>
            <a:spLocks noChangeArrowheads="1"/>
          </p:cNvSpPr>
          <p:nvPr/>
        </p:nvSpPr>
        <p:spPr bwMode="auto">
          <a:xfrm>
            <a:off x="5159782" y="4521894"/>
            <a:ext cx="3156633" cy="923330"/>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smtClean="0"/>
              <a:t>南緯</a:t>
            </a:r>
            <a:r>
              <a:rPr lang="en-US" altLang="ja-JP" dirty="0" smtClean="0"/>
              <a:t>77°19’, </a:t>
            </a:r>
            <a:r>
              <a:rPr lang="ja-JP" altLang="en-US" dirty="0" smtClean="0"/>
              <a:t>　東経</a:t>
            </a:r>
            <a:r>
              <a:rPr lang="en-US" altLang="ja-JP" dirty="0" smtClean="0"/>
              <a:t>39°42’</a:t>
            </a:r>
          </a:p>
          <a:p>
            <a:r>
              <a:rPr lang="ja-JP" altLang="en-US" dirty="0" smtClean="0"/>
              <a:t>標高</a:t>
            </a:r>
            <a:r>
              <a:rPr lang="en-US" altLang="ja-JP" dirty="0" smtClean="0"/>
              <a:t>3,810m</a:t>
            </a:r>
            <a:r>
              <a:rPr lang="ja-JP" altLang="en-US" dirty="0" smtClean="0"/>
              <a:t>　</a:t>
            </a:r>
            <a:r>
              <a:rPr lang="en-US" altLang="ja-JP" dirty="0" smtClean="0"/>
              <a:t>(0.6</a:t>
            </a:r>
            <a:r>
              <a:rPr lang="ja-JP" altLang="en-US" dirty="0" smtClean="0"/>
              <a:t>気圧</a:t>
            </a:r>
            <a:r>
              <a:rPr lang="en-US" altLang="ja-JP" dirty="0" smtClean="0"/>
              <a:t>)</a:t>
            </a:r>
          </a:p>
          <a:p>
            <a:r>
              <a:rPr lang="ja-JP" altLang="en-US" dirty="0" smtClean="0"/>
              <a:t>最低</a:t>
            </a:r>
            <a:r>
              <a:rPr lang="ja-JP" altLang="en-US" dirty="0"/>
              <a:t>気温</a:t>
            </a:r>
            <a:r>
              <a:rPr lang="en-US" altLang="ja-JP" dirty="0"/>
              <a:t>-80</a:t>
            </a:r>
            <a:r>
              <a:rPr lang="ja-JP" altLang="en-US" dirty="0" smtClean="0"/>
              <a:t>℃</a:t>
            </a:r>
            <a:r>
              <a:rPr lang="en-US" altLang="ja-JP" dirty="0" smtClean="0"/>
              <a:t>, </a:t>
            </a:r>
            <a:r>
              <a:rPr lang="ja-JP" altLang="en-US" dirty="0" smtClean="0"/>
              <a:t>年平均</a:t>
            </a:r>
            <a:r>
              <a:rPr lang="en-US" altLang="ja-JP" dirty="0" smtClean="0"/>
              <a:t>-54.4</a:t>
            </a:r>
            <a:r>
              <a:rPr lang="ja-JP" altLang="en-US" dirty="0" smtClean="0"/>
              <a:t>℃</a:t>
            </a:r>
            <a:endParaRPr lang="en-US" altLang="ja-JP" dirty="0" smtClean="0"/>
          </a:p>
        </p:txBody>
      </p:sp>
      <p:sp>
        <p:nvSpPr>
          <p:cNvPr id="9" name="テキスト ボックス 8"/>
          <p:cNvSpPr txBox="1"/>
          <p:nvPr/>
        </p:nvSpPr>
        <p:spPr>
          <a:xfrm>
            <a:off x="472248" y="1556792"/>
            <a:ext cx="8208912" cy="646331"/>
          </a:xfrm>
          <a:prstGeom prst="rect">
            <a:avLst/>
          </a:prstGeom>
          <a:noFill/>
        </p:spPr>
        <p:txBody>
          <a:bodyPr wrap="square" rtlCol="0">
            <a:spAutoFit/>
          </a:bodyPr>
          <a:lstStyle/>
          <a:p>
            <a:r>
              <a:rPr lang="ja-JP" altLang="en-US" dirty="0" smtClean="0"/>
              <a:t>南極大陸内陸高原に位置する「ドームふじ基地」はその</a:t>
            </a:r>
            <a:r>
              <a:rPr lang="ja-JP" altLang="en-US" u="sng" dirty="0" smtClean="0">
                <a:solidFill>
                  <a:srgbClr val="FF0000"/>
                </a:solidFill>
              </a:rPr>
              <a:t>特異な地理条件</a:t>
            </a:r>
            <a:r>
              <a:rPr lang="ja-JP" altLang="en-US" dirty="0" smtClean="0"/>
              <a:t>から地球上で最も赤外線観測に適している</a:t>
            </a:r>
            <a:r>
              <a:rPr lang="ja-JP" altLang="en-US" u="sng" dirty="0" smtClean="0"/>
              <a:t>と考えられている</a:t>
            </a:r>
            <a:r>
              <a:rPr lang="ja-JP" altLang="en-US" dirty="0" smtClean="0"/>
              <a:t>。</a:t>
            </a:r>
            <a:endParaRPr kumimoji="1" lang="ja-JP" altLang="en-US" dirty="0"/>
          </a:p>
        </p:txBody>
      </p:sp>
      <p:pic>
        <p:nvPicPr>
          <p:cNvPr id="10" name="Picture 2" descr="F:\D1\2010_05_SPIE\Oral_presentation\fig1.jpg"/>
          <p:cNvPicPr>
            <a:picLocks noChangeAspect="1" noChangeArrowheads="1"/>
          </p:cNvPicPr>
          <p:nvPr/>
        </p:nvPicPr>
        <p:blipFill>
          <a:blip r:embed="rId2" cstate="print"/>
          <a:srcRect/>
          <a:stretch>
            <a:fillRect/>
          </a:stretch>
        </p:blipFill>
        <p:spPr bwMode="auto">
          <a:xfrm>
            <a:off x="539552" y="2801802"/>
            <a:ext cx="3960000" cy="2715430"/>
          </a:xfrm>
          <a:prstGeom prst="rect">
            <a:avLst/>
          </a:prstGeom>
          <a:noFill/>
        </p:spPr>
      </p:pic>
      <p:sp>
        <p:nvSpPr>
          <p:cNvPr id="11" name="テキスト ボックス 10"/>
          <p:cNvSpPr txBox="1"/>
          <p:nvPr/>
        </p:nvSpPr>
        <p:spPr>
          <a:xfrm>
            <a:off x="4932040" y="5590981"/>
            <a:ext cx="3688299" cy="646331"/>
          </a:xfrm>
          <a:prstGeom prst="rect">
            <a:avLst/>
          </a:prstGeom>
          <a:noFill/>
        </p:spPr>
        <p:txBody>
          <a:bodyPr wrap="square" rtlCol="0">
            <a:spAutoFit/>
          </a:bodyPr>
          <a:lstStyle/>
          <a:p>
            <a:r>
              <a:rPr kumimoji="1" lang="ja-JP" altLang="en-US" dirty="0" smtClean="0"/>
              <a:t>常に極高気圧帯が卓越し晴天が続く。ブリザードは無い。</a:t>
            </a:r>
            <a:endParaRPr kumimoji="1" lang="ja-JP" altLang="en-US" dirty="0"/>
          </a:p>
        </p:txBody>
      </p:sp>
      <p:sp>
        <p:nvSpPr>
          <p:cNvPr id="29" name="正方形/長方形 28"/>
          <p:cNvSpPr/>
          <p:nvPr/>
        </p:nvSpPr>
        <p:spPr>
          <a:xfrm>
            <a:off x="1" y="0"/>
            <a:ext cx="9144000" cy="10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1. </a:t>
            </a:r>
            <a:r>
              <a:rPr lang="ja-JP" altLang="en-US" sz="3600" dirty="0">
                <a:latin typeface="+mn-ea"/>
              </a:rPr>
              <a:t>ドーム</a:t>
            </a:r>
            <a:r>
              <a:rPr lang="ja-JP" altLang="en-US" sz="3600" dirty="0" smtClean="0">
                <a:latin typeface="+mn-ea"/>
              </a:rPr>
              <a:t>ふじの天文学的メリット </a:t>
            </a:r>
            <a:r>
              <a:rPr lang="en-US" altLang="ja-JP" sz="3600" dirty="0" smtClean="0">
                <a:latin typeface="+mn-ea"/>
              </a:rPr>
              <a:t>1/4</a:t>
            </a:r>
            <a:endParaRPr kumimoji="1" lang="ja-JP" altLang="en-US" sz="3600" dirty="0">
              <a:latin typeface="+mn-ea"/>
            </a:endParaRPr>
          </a:p>
        </p:txBody>
      </p:sp>
      <p:sp>
        <p:nvSpPr>
          <p:cNvPr id="26" name="Rectangle 44"/>
          <p:cNvSpPr>
            <a:spLocks noChangeArrowheads="1"/>
          </p:cNvSpPr>
          <p:nvPr/>
        </p:nvSpPr>
        <p:spPr bwMode="auto">
          <a:xfrm>
            <a:off x="4626355" y="2636912"/>
            <a:ext cx="4264309" cy="923330"/>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176713"/>
            <a:r>
              <a:rPr lang="en-US" altLang="ja-JP" b="1" dirty="0" smtClean="0">
                <a:solidFill>
                  <a:srgbClr val="0070C0"/>
                </a:solidFill>
                <a:latin typeface="ＭＳ Ｐゴシック" charset="-128"/>
              </a:rPr>
              <a:t>○</a:t>
            </a:r>
            <a:r>
              <a:rPr lang="ja-JP" altLang="en-US" b="1" dirty="0">
                <a:solidFill>
                  <a:srgbClr val="0070C0"/>
                </a:solidFill>
                <a:latin typeface="ＭＳ Ｐゴシック" charset="-128"/>
              </a:rPr>
              <a:t>赤外線での空の明るさが地球上で最小</a:t>
            </a:r>
          </a:p>
          <a:p>
            <a:pPr defTabSz="4176713"/>
            <a:r>
              <a:rPr lang="en-US" altLang="ja-JP" b="1" dirty="0">
                <a:solidFill>
                  <a:srgbClr val="0070C0"/>
                </a:solidFill>
                <a:latin typeface="ＭＳ Ｐゴシック" charset="-128"/>
              </a:rPr>
              <a:t>○</a:t>
            </a:r>
            <a:r>
              <a:rPr lang="ja-JP" altLang="en-US" b="1" dirty="0">
                <a:solidFill>
                  <a:srgbClr val="0070C0"/>
                </a:solidFill>
                <a:latin typeface="ＭＳ Ｐゴシック" charset="-128"/>
              </a:rPr>
              <a:t>地球上で最も幅広い波長で観測が</a:t>
            </a:r>
            <a:r>
              <a:rPr lang="ja-JP" altLang="en-US" b="1" dirty="0" smtClean="0">
                <a:solidFill>
                  <a:srgbClr val="0070C0"/>
                </a:solidFill>
                <a:latin typeface="ＭＳ Ｐゴシック" charset="-128"/>
              </a:rPr>
              <a:t>可能</a:t>
            </a:r>
            <a:endParaRPr lang="en-US" altLang="ja-JP" b="1" dirty="0" smtClean="0">
              <a:solidFill>
                <a:srgbClr val="0070C0"/>
              </a:solidFill>
              <a:latin typeface="ＭＳ Ｐゴシック" charset="-128"/>
            </a:endParaRPr>
          </a:p>
          <a:p>
            <a:pPr defTabSz="4176713"/>
            <a:r>
              <a:rPr lang="en-US" altLang="ja-JP" b="1" dirty="0">
                <a:solidFill>
                  <a:srgbClr val="0070C0"/>
                </a:solidFill>
                <a:latin typeface="ＭＳ Ｐゴシック" charset="-128"/>
              </a:rPr>
              <a:t>○</a:t>
            </a:r>
            <a:r>
              <a:rPr lang="ja-JP" altLang="en-US" b="1" dirty="0">
                <a:solidFill>
                  <a:srgbClr val="0070C0"/>
                </a:solidFill>
                <a:latin typeface="ＭＳ Ｐゴシック" charset="-128"/>
              </a:rPr>
              <a:t>シーイングが地球上で最も</a:t>
            </a:r>
            <a:r>
              <a:rPr lang="ja-JP" altLang="en-US" b="1" dirty="0" smtClean="0">
                <a:solidFill>
                  <a:srgbClr val="0070C0"/>
                </a:solidFill>
                <a:latin typeface="ＭＳ Ｐゴシック" charset="-128"/>
              </a:rPr>
              <a:t>良い</a:t>
            </a:r>
            <a:endParaRPr lang="en-US" altLang="ja-JP" b="1" dirty="0" smtClean="0">
              <a:solidFill>
                <a:srgbClr val="0070C0"/>
              </a:solidFill>
              <a:latin typeface="ＭＳ Ｐゴシック" charset="-128"/>
            </a:endParaRPr>
          </a:p>
        </p:txBody>
      </p:sp>
      <p:sp>
        <p:nvSpPr>
          <p:cNvPr id="2" name="テキスト ボックス 1"/>
          <p:cNvSpPr txBox="1"/>
          <p:nvPr/>
        </p:nvSpPr>
        <p:spPr>
          <a:xfrm>
            <a:off x="2651882" y="5436832"/>
            <a:ext cx="1901867" cy="369332"/>
          </a:xfrm>
          <a:prstGeom prst="rect">
            <a:avLst/>
          </a:prstGeom>
          <a:noFill/>
        </p:spPr>
        <p:txBody>
          <a:bodyPr wrap="none" rtlCol="0">
            <a:spAutoFit/>
          </a:bodyPr>
          <a:lstStyle/>
          <a:p>
            <a:r>
              <a:rPr kumimoji="1" lang="en-US" altLang="ja-JP" dirty="0" smtClean="0"/>
              <a:t>©SPIE Okita+2010</a:t>
            </a:r>
            <a:endParaRPr kumimoji="1" lang="ja-JP" altLang="en-US" dirty="0"/>
          </a:p>
        </p:txBody>
      </p:sp>
      <p:sp>
        <p:nvSpPr>
          <p:cNvPr id="3" name="正方形/長方形 2"/>
          <p:cNvSpPr/>
          <p:nvPr/>
        </p:nvSpPr>
        <p:spPr>
          <a:xfrm>
            <a:off x="4932040" y="4077072"/>
            <a:ext cx="1664238" cy="369332"/>
          </a:xfrm>
          <a:prstGeom prst="rect">
            <a:avLst/>
          </a:prstGeom>
        </p:spPr>
        <p:txBody>
          <a:bodyPr wrap="none">
            <a:spAutoFit/>
          </a:bodyPr>
          <a:lstStyle/>
          <a:p>
            <a:r>
              <a:rPr lang="ja-JP" altLang="en-US" dirty="0"/>
              <a:t>ドームふじ基地</a:t>
            </a:r>
            <a:endParaRPr lang="en-US" altLang="ja-JP" dirty="0"/>
          </a:p>
        </p:txBody>
      </p:sp>
      <p:sp>
        <p:nvSpPr>
          <p:cNvPr id="4" name="正方形/長方形 3"/>
          <p:cNvSpPr/>
          <p:nvPr/>
        </p:nvSpPr>
        <p:spPr>
          <a:xfrm>
            <a:off x="6838989" y="3542392"/>
            <a:ext cx="1842171" cy="369332"/>
          </a:xfrm>
          <a:prstGeom prst="rect">
            <a:avLst/>
          </a:prstGeom>
        </p:spPr>
        <p:txBody>
          <a:bodyPr wrap="none">
            <a:spAutoFit/>
          </a:bodyPr>
          <a:lstStyle/>
          <a:p>
            <a:r>
              <a:rPr lang="ja-JP" altLang="en-US" u="sng" dirty="0"/>
              <a:t>と考えられている</a:t>
            </a:r>
            <a:endParaRPr lang="ja-JP" altLang="en-US" dirty="0"/>
          </a:p>
        </p:txBody>
      </p:sp>
      <p:cxnSp>
        <p:nvCxnSpPr>
          <p:cNvPr id="6" name="直線コネクタ 5"/>
          <p:cNvCxnSpPr/>
          <p:nvPr/>
        </p:nvCxnSpPr>
        <p:spPr>
          <a:xfrm flipH="1">
            <a:off x="3491880" y="2492896"/>
            <a:ext cx="110935" cy="792088"/>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576407" y="2308230"/>
            <a:ext cx="783228" cy="369332"/>
          </a:xfrm>
          <a:prstGeom prst="rect">
            <a:avLst/>
          </a:prstGeom>
          <a:noFill/>
        </p:spPr>
        <p:txBody>
          <a:bodyPr wrap="none" rtlCol="0">
            <a:spAutoFit/>
          </a:bodyPr>
          <a:lstStyle/>
          <a:p>
            <a:r>
              <a:rPr kumimoji="1" lang="en-US" altLang="ja-JP" dirty="0" smtClean="0"/>
              <a:t>Syowa</a:t>
            </a:r>
            <a:endParaRPr kumimoji="1" lang="ja-JP" altLang="en-US" dirty="0"/>
          </a:p>
        </p:txBody>
      </p:sp>
    </p:spTree>
    <p:extLst>
      <p:ext uri="{BB962C8B-B14F-4D97-AF65-F5344CB8AC3E}">
        <p14:creationId xmlns:p14="http://schemas.microsoft.com/office/powerpoint/2010/main" val="286952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0"/>
          <p:cNvSpPr>
            <a:spLocks noChangeArrowheads="1"/>
          </p:cNvSpPr>
          <p:nvPr/>
        </p:nvSpPr>
        <p:spPr bwMode="auto">
          <a:xfrm>
            <a:off x="251520" y="1268760"/>
            <a:ext cx="4237057" cy="36933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176713"/>
            <a:r>
              <a:rPr lang="en-US" altLang="ja-JP" b="1" dirty="0">
                <a:solidFill>
                  <a:srgbClr val="0070C0"/>
                </a:solidFill>
                <a:latin typeface="ＭＳ Ｐゴシック" charset="-128"/>
              </a:rPr>
              <a:t>○</a:t>
            </a:r>
            <a:r>
              <a:rPr lang="ja-JP" altLang="en-US" b="1" dirty="0" smtClean="0">
                <a:solidFill>
                  <a:srgbClr val="0070C0"/>
                </a:solidFill>
                <a:latin typeface="ＭＳ Ｐゴシック" charset="-128"/>
              </a:rPr>
              <a:t>赤外線での空の明るさが地球上で最小</a:t>
            </a:r>
            <a:endParaRPr lang="ja-JP" altLang="en-US" b="1" dirty="0">
              <a:solidFill>
                <a:srgbClr val="0070C0"/>
              </a:solidFill>
              <a:latin typeface="ＭＳ Ｐゴシック" charset="-128"/>
            </a:endParaRPr>
          </a:p>
        </p:txBody>
      </p:sp>
      <p:sp>
        <p:nvSpPr>
          <p:cNvPr id="12" name="テキスト ボックス 11"/>
          <p:cNvSpPr txBox="1"/>
          <p:nvPr/>
        </p:nvSpPr>
        <p:spPr>
          <a:xfrm>
            <a:off x="481711" y="1800185"/>
            <a:ext cx="7884857" cy="369332"/>
          </a:xfrm>
          <a:prstGeom prst="rect">
            <a:avLst/>
          </a:prstGeom>
          <a:noFill/>
        </p:spPr>
        <p:txBody>
          <a:bodyPr wrap="square" rtlCol="0">
            <a:spAutoFit/>
          </a:bodyPr>
          <a:lstStyle/>
          <a:p>
            <a:r>
              <a:rPr kumimoji="1" lang="ja-JP" altLang="en-US" dirty="0" smtClean="0"/>
              <a:t>赤外線での天体観測は「空」が可視光と比べ</a:t>
            </a:r>
            <a:r>
              <a:rPr lang="ja-JP" altLang="en-US" dirty="0"/>
              <a:t>約</a:t>
            </a:r>
            <a:r>
              <a:rPr kumimoji="1" lang="en-US" altLang="ja-JP" dirty="0" smtClean="0"/>
              <a:t>10,000</a:t>
            </a:r>
            <a:r>
              <a:rPr kumimoji="1" lang="ja-JP" altLang="en-US" dirty="0" smtClean="0"/>
              <a:t>倍明るい。</a:t>
            </a:r>
            <a:endParaRPr kumimoji="1" lang="ja-JP" altLang="en-US" dirty="0"/>
          </a:p>
        </p:txBody>
      </p:sp>
      <p:pic>
        <p:nvPicPr>
          <p:cNvPr id="13" name="Picture 3" descr="C:\Research\D2\2011_02学振申請書\ichikawa2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261562"/>
            <a:ext cx="3611013" cy="2297707"/>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4854409" y="4490536"/>
            <a:ext cx="3951896" cy="738664"/>
          </a:xfrm>
          <a:prstGeom prst="rect">
            <a:avLst/>
          </a:prstGeom>
        </p:spPr>
        <p:txBody>
          <a:bodyPr wrap="square">
            <a:spAutoFit/>
          </a:bodyPr>
          <a:lstStyle/>
          <a:p>
            <a:pPr algn="just"/>
            <a:r>
              <a:rPr lang="ja-JP" altLang="ja-JP" sz="1400" dirty="0"/>
              <a:t>マウナケア山頂</a:t>
            </a:r>
            <a:r>
              <a:rPr lang="en-US" altLang="ja-JP" sz="1400" dirty="0"/>
              <a:t>(</a:t>
            </a:r>
            <a:r>
              <a:rPr lang="ja-JP" altLang="ja-JP" sz="1400" dirty="0"/>
              <a:t>赤</a:t>
            </a:r>
            <a:r>
              <a:rPr lang="en-US" altLang="ja-JP" sz="1400" dirty="0"/>
              <a:t>)</a:t>
            </a:r>
            <a:r>
              <a:rPr lang="ja-JP" altLang="ja-JP" sz="1400" dirty="0"/>
              <a:t>とドームふじ基地</a:t>
            </a:r>
            <a:r>
              <a:rPr lang="en-US" altLang="ja-JP" sz="1400" dirty="0"/>
              <a:t>(</a:t>
            </a:r>
            <a:r>
              <a:rPr lang="ja-JP" altLang="ja-JP" sz="1400" dirty="0"/>
              <a:t>青</a:t>
            </a:r>
            <a:r>
              <a:rPr lang="en-US" altLang="ja-JP" sz="1400" dirty="0"/>
              <a:t>)</a:t>
            </a:r>
            <a:r>
              <a:rPr lang="ja-JP" altLang="ja-JP" sz="1400" dirty="0"/>
              <a:t>で予想</a:t>
            </a:r>
            <a:r>
              <a:rPr lang="ja-JP" altLang="ja-JP" sz="1400" dirty="0" smtClean="0"/>
              <a:t>される</a:t>
            </a:r>
            <a:r>
              <a:rPr lang="ja-JP" altLang="en-US" sz="1400" dirty="0"/>
              <a:t>赤外線</a:t>
            </a:r>
            <a:r>
              <a:rPr lang="ja-JP" altLang="ja-JP" sz="1400" dirty="0" smtClean="0"/>
              <a:t>ノイズのシミュレーション</a:t>
            </a:r>
            <a:r>
              <a:rPr lang="en-US" altLang="ja-JP" sz="1400" dirty="0" smtClean="0"/>
              <a:t>(Ichikawa2008)</a:t>
            </a:r>
            <a:r>
              <a:rPr lang="ja-JP" altLang="ja-JP" sz="1400" dirty="0" smtClean="0"/>
              <a:t>横軸</a:t>
            </a:r>
            <a:r>
              <a:rPr lang="ja-JP" altLang="ja-JP" sz="1400" dirty="0"/>
              <a:t>波長</a:t>
            </a:r>
            <a:r>
              <a:rPr lang="en-US" altLang="ja-JP" sz="1400" dirty="0"/>
              <a:t>[</a:t>
            </a:r>
            <a:r>
              <a:rPr lang="ja-JP" altLang="ja-JP" sz="1400" dirty="0"/>
              <a:t>μ</a:t>
            </a:r>
            <a:r>
              <a:rPr lang="en-US" altLang="ja-JP" sz="1400" dirty="0"/>
              <a:t>m]</a:t>
            </a:r>
            <a:r>
              <a:rPr lang="ja-JP" altLang="ja-JP" sz="1400" dirty="0" err="1"/>
              <a:t>、</a:t>
            </a:r>
            <a:r>
              <a:rPr lang="ja-JP" altLang="ja-JP" sz="1400" dirty="0"/>
              <a:t>縦軸は放射強度</a:t>
            </a:r>
            <a:r>
              <a:rPr lang="en-US" altLang="ja-JP" sz="1400" dirty="0"/>
              <a:t>[</a:t>
            </a:r>
            <a:r>
              <a:rPr lang="en-US" altLang="ja-JP" sz="1400" dirty="0" err="1"/>
              <a:t>Jy</a:t>
            </a:r>
            <a:r>
              <a:rPr lang="en-US" altLang="ja-JP" sz="1400" dirty="0"/>
              <a:t>/arcsec</a:t>
            </a:r>
            <a:r>
              <a:rPr lang="en-US" altLang="ja-JP" sz="1400" baseline="30000" dirty="0"/>
              <a:t>2</a:t>
            </a:r>
            <a:r>
              <a:rPr lang="en-US" altLang="ja-JP" sz="1400" dirty="0"/>
              <a:t>]</a:t>
            </a:r>
            <a:r>
              <a:rPr lang="ja-JP" altLang="ja-JP" sz="1400" dirty="0" err="1" smtClean="0"/>
              <a:t>。</a:t>
            </a:r>
            <a:endParaRPr lang="ja-JP" altLang="en-US" sz="1400" dirty="0"/>
          </a:p>
        </p:txBody>
      </p:sp>
      <p:sp>
        <p:nvSpPr>
          <p:cNvPr id="29" name="正方形/長方形 28"/>
          <p:cNvSpPr/>
          <p:nvPr/>
        </p:nvSpPr>
        <p:spPr>
          <a:xfrm>
            <a:off x="1" y="0"/>
            <a:ext cx="9144000" cy="10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1.</a:t>
            </a:r>
            <a:r>
              <a:rPr lang="ja-JP" altLang="en-US" sz="3600" dirty="0">
                <a:latin typeface="+mn-ea"/>
              </a:rPr>
              <a:t>ドームふじの天文学的メリット </a:t>
            </a:r>
            <a:r>
              <a:rPr lang="en-US" altLang="ja-JP" sz="3600" dirty="0" smtClean="0">
                <a:latin typeface="+mn-ea"/>
              </a:rPr>
              <a:t>2/4</a:t>
            </a:r>
            <a:endParaRPr kumimoji="1" lang="ja-JP" altLang="en-US" sz="3600" dirty="0">
              <a:latin typeface="+mn-ea"/>
            </a:endParaRPr>
          </a:p>
        </p:txBody>
      </p:sp>
      <p:sp>
        <p:nvSpPr>
          <p:cNvPr id="3" name="正方形/長方形 2"/>
          <p:cNvSpPr/>
          <p:nvPr/>
        </p:nvSpPr>
        <p:spPr>
          <a:xfrm>
            <a:off x="1187624" y="2273584"/>
            <a:ext cx="2952328" cy="1200329"/>
          </a:xfrm>
          <a:prstGeom prst="rect">
            <a:avLst/>
          </a:prstGeom>
        </p:spPr>
        <p:txBody>
          <a:bodyPr wrap="square">
            <a:spAutoFit/>
          </a:bodyPr>
          <a:lstStyle/>
          <a:p>
            <a:r>
              <a:rPr lang="ja-JP" altLang="en-US" dirty="0" smtClean="0"/>
              <a:t>原因</a:t>
            </a:r>
            <a:endParaRPr lang="en-US" altLang="ja-JP" dirty="0" smtClean="0"/>
          </a:p>
          <a:p>
            <a:r>
              <a:rPr lang="ja-JP" altLang="en-US" dirty="0" smtClean="0"/>
              <a:t>　</a:t>
            </a:r>
            <a:r>
              <a:rPr lang="ja-JP" altLang="en-US" dirty="0"/>
              <a:t>　</a:t>
            </a:r>
            <a:r>
              <a:rPr lang="en-US" altLang="ja-JP" dirty="0" smtClean="0"/>
              <a:t>(</a:t>
            </a:r>
            <a:r>
              <a:rPr lang="en-US" altLang="ja-JP" dirty="0"/>
              <a:t>1)OH</a:t>
            </a:r>
            <a:r>
              <a:rPr lang="ja-JP" altLang="en-US" dirty="0" smtClean="0"/>
              <a:t>夜光</a:t>
            </a:r>
            <a:endParaRPr lang="en-US" altLang="ja-JP" dirty="0" smtClean="0"/>
          </a:p>
          <a:p>
            <a:r>
              <a:rPr lang="ja-JP" altLang="en-US" dirty="0" smtClean="0"/>
              <a:t>　</a:t>
            </a:r>
            <a:r>
              <a:rPr lang="ja-JP" altLang="en-US" dirty="0"/>
              <a:t>　</a:t>
            </a:r>
            <a:r>
              <a:rPr lang="en-US" altLang="ja-JP" dirty="0" smtClean="0"/>
              <a:t>(</a:t>
            </a:r>
            <a:r>
              <a:rPr lang="en-US" altLang="ja-JP" dirty="0"/>
              <a:t>2</a:t>
            </a:r>
            <a:r>
              <a:rPr lang="en-US" altLang="ja-JP" dirty="0" smtClean="0"/>
              <a:t>)</a:t>
            </a:r>
            <a:r>
              <a:rPr lang="ja-JP" altLang="en-US" dirty="0" smtClean="0"/>
              <a:t>地球大気</a:t>
            </a:r>
            <a:r>
              <a:rPr lang="ja-JP" altLang="en-US" dirty="0"/>
              <a:t>の熱</a:t>
            </a:r>
            <a:r>
              <a:rPr lang="ja-JP" altLang="en-US" dirty="0" smtClean="0"/>
              <a:t>放射</a:t>
            </a:r>
            <a:endParaRPr lang="en-US" altLang="ja-JP" dirty="0" smtClean="0"/>
          </a:p>
          <a:p>
            <a:r>
              <a:rPr lang="ja-JP" altLang="en-US" dirty="0" smtClean="0"/>
              <a:t>　</a:t>
            </a:r>
            <a:r>
              <a:rPr lang="ja-JP" altLang="en-US" dirty="0"/>
              <a:t>　</a:t>
            </a:r>
            <a:r>
              <a:rPr lang="en-US" altLang="ja-JP" dirty="0" smtClean="0"/>
              <a:t>(</a:t>
            </a:r>
            <a:r>
              <a:rPr lang="en-US" altLang="ja-JP" dirty="0"/>
              <a:t>3)</a:t>
            </a:r>
            <a:r>
              <a:rPr lang="ja-JP" altLang="en-US" dirty="0" smtClean="0"/>
              <a:t>望遠鏡自身の</a:t>
            </a:r>
            <a:r>
              <a:rPr lang="ja-JP" altLang="en-US" dirty="0"/>
              <a:t>熱放射</a:t>
            </a:r>
          </a:p>
        </p:txBody>
      </p:sp>
      <p:sp>
        <p:nvSpPr>
          <p:cNvPr id="5" name="左中かっこ 4"/>
          <p:cNvSpPr/>
          <p:nvPr/>
        </p:nvSpPr>
        <p:spPr>
          <a:xfrm>
            <a:off x="1403648" y="2659131"/>
            <a:ext cx="144016" cy="74277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647334" y="3863522"/>
            <a:ext cx="3983623" cy="646331"/>
          </a:xfrm>
          <a:prstGeom prst="rect">
            <a:avLst/>
          </a:prstGeom>
          <a:noFill/>
        </p:spPr>
        <p:txBody>
          <a:bodyPr wrap="square" rtlCol="0">
            <a:spAutoFit/>
          </a:bodyPr>
          <a:lstStyle/>
          <a:p>
            <a:r>
              <a:rPr kumimoji="1" lang="ja-JP" altLang="en-US" dirty="0" smtClean="0"/>
              <a:t>ドームふじでは冬期に</a:t>
            </a:r>
            <a:r>
              <a:rPr kumimoji="1" lang="en-US" altLang="ja-JP" dirty="0" smtClean="0"/>
              <a:t>-80</a:t>
            </a:r>
            <a:r>
              <a:rPr lang="ja-JP" altLang="en-US" dirty="0" smtClean="0"/>
              <a:t>℃となるため、熱放射の影響は地球上で最小となる</a:t>
            </a:r>
            <a:endParaRPr kumimoji="1" lang="ja-JP" altLang="en-US" dirty="0"/>
          </a:p>
        </p:txBody>
      </p:sp>
      <p:sp>
        <p:nvSpPr>
          <p:cNvPr id="8" name="テキスト ボックス 7"/>
          <p:cNvSpPr txBox="1"/>
          <p:nvPr/>
        </p:nvSpPr>
        <p:spPr>
          <a:xfrm>
            <a:off x="612713" y="5827330"/>
            <a:ext cx="7972054" cy="369332"/>
          </a:xfrm>
          <a:prstGeom prst="rect">
            <a:avLst/>
          </a:prstGeom>
          <a:noFill/>
          <a:ln>
            <a:solidFill>
              <a:schemeClr val="tx1"/>
            </a:solidFill>
          </a:ln>
        </p:spPr>
        <p:txBody>
          <a:bodyPr wrap="none" rtlCol="0">
            <a:spAutoFit/>
          </a:bodyPr>
          <a:lstStyle/>
          <a:p>
            <a:r>
              <a:rPr kumimoji="1" lang="ja-JP" altLang="en-US" dirty="0" smtClean="0"/>
              <a:t>ドームふじでは赤外線</a:t>
            </a:r>
            <a:r>
              <a:rPr kumimoji="1" lang="en-US" altLang="ja-JP" dirty="0" smtClean="0"/>
              <a:t>(</a:t>
            </a:r>
            <a:r>
              <a:rPr kumimoji="1" lang="ja-JP" altLang="en-US" dirty="0" smtClean="0"/>
              <a:t>特に</a:t>
            </a:r>
            <a:r>
              <a:rPr kumimoji="1" lang="en-US" altLang="ja-JP" dirty="0" smtClean="0"/>
              <a:t>K-dark</a:t>
            </a:r>
            <a:r>
              <a:rPr kumimoji="1" lang="ja-JP" altLang="en-US" dirty="0" err="1" smtClean="0"/>
              <a:t>、</a:t>
            </a:r>
            <a:r>
              <a:rPr kumimoji="1" lang="ja-JP" altLang="en-US" dirty="0" smtClean="0"/>
              <a:t>中間赤外線</a:t>
            </a:r>
            <a:r>
              <a:rPr kumimoji="1" lang="en-US" altLang="ja-JP" dirty="0" smtClean="0"/>
              <a:t>)</a:t>
            </a:r>
            <a:r>
              <a:rPr kumimoji="1" lang="ja-JP" altLang="en-US" dirty="0" smtClean="0"/>
              <a:t>で地球上最高の感度が得られる</a:t>
            </a:r>
            <a:endParaRPr kumimoji="1" lang="ja-JP" altLang="en-US" dirty="0"/>
          </a:p>
        </p:txBody>
      </p:sp>
      <p:sp>
        <p:nvSpPr>
          <p:cNvPr id="15" name="円/楕円 14"/>
          <p:cNvSpPr/>
          <p:nvPr/>
        </p:nvSpPr>
        <p:spPr>
          <a:xfrm rot="20854631">
            <a:off x="6743495" y="2331047"/>
            <a:ext cx="1882334" cy="9587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6150870" y="3056513"/>
            <a:ext cx="653378" cy="8267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6333624" y="3863522"/>
            <a:ext cx="657552" cy="307777"/>
          </a:xfrm>
          <a:prstGeom prst="rect">
            <a:avLst/>
          </a:prstGeom>
          <a:noFill/>
        </p:spPr>
        <p:txBody>
          <a:bodyPr wrap="none" rtlCol="0">
            <a:spAutoFit/>
          </a:bodyPr>
          <a:lstStyle/>
          <a:p>
            <a:r>
              <a:rPr lang="en-US" altLang="ja-JP" sz="1400" dirty="0" smtClean="0">
                <a:solidFill>
                  <a:srgbClr val="FF0000"/>
                </a:solidFill>
              </a:rPr>
              <a:t>K-dark</a:t>
            </a:r>
            <a:endParaRPr kumimoji="1" lang="ja-JP" altLang="en-US" dirty="0">
              <a:solidFill>
                <a:srgbClr val="FF0000"/>
              </a:solidFill>
            </a:endParaRPr>
          </a:p>
        </p:txBody>
      </p:sp>
      <p:sp>
        <p:nvSpPr>
          <p:cNvPr id="22" name="テキスト ボックス 21"/>
          <p:cNvSpPr txBox="1"/>
          <p:nvPr/>
        </p:nvSpPr>
        <p:spPr>
          <a:xfrm>
            <a:off x="7355886" y="3307203"/>
            <a:ext cx="1082348" cy="307777"/>
          </a:xfrm>
          <a:prstGeom prst="rect">
            <a:avLst/>
          </a:prstGeom>
          <a:noFill/>
        </p:spPr>
        <p:txBody>
          <a:bodyPr wrap="none" rtlCol="0">
            <a:spAutoFit/>
          </a:bodyPr>
          <a:lstStyle/>
          <a:p>
            <a:r>
              <a:rPr lang="ja-JP" altLang="en-US" sz="1400" dirty="0">
                <a:solidFill>
                  <a:srgbClr val="FF0000"/>
                </a:solidFill>
              </a:rPr>
              <a:t>中間</a:t>
            </a:r>
            <a:r>
              <a:rPr lang="ja-JP" altLang="en-US" sz="1400" dirty="0" smtClean="0">
                <a:solidFill>
                  <a:srgbClr val="FF0000"/>
                </a:solidFill>
              </a:rPr>
              <a:t>赤外線</a:t>
            </a:r>
            <a:endParaRPr kumimoji="1" lang="ja-JP" altLang="en-US" dirty="0">
              <a:solidFill>
                <a:srgbClr val="FF0000"/>
              </a:solidFill>
            </a:endParaRPr>
          </a:p>
        </p:txBody>
      </p:sp>
      <p:sp>
        <p:nvSpPr>
          <p:cNvPr id="17" name="テキスト ボックス 16"/>
          <p:cNvSpPr txBox="1"/>
          <p:nvPr/>
        </p:nvSpPr>
        <p:spPr>
          <a:xfrm>
            <a:off x="737796" y="4843844"/>
            <a:ext cx="3658241" cy="646331"/>
          </a:xfrm>
          <a:prstGeom prst="rect">
            <a:avLst/>
          </a:prstGeom>
          <a:noFill/>
        </p:spPr>
        <p:txBody>
          <a:bodyPr wrap="square" rtlCol="0">
            <a:spAutoFit/>
          </a:bodyPr>
          <a:lstStyle/>
          <a:p>
            <a:r>
              <a:rPr kumimoji="1" lang="ja-JP" altLang="en-US" dirty="0" smtClean="0"/>
              <a:t>シミュレーションの結果、赤外線の空の明るさは温帯の</a:t>
            </a:r>
            <a:r>
              <a:rPr lang="en-US" altLang="ja-JP" dirty="0" smtClean="0"/>
              <a:t>100</a:t>
            </a:r>
            <a:r>
              <a:rPr lang="ja-JP" altLang="en-US" dirty="0" smtClean="0"/>
              <a:t>分の</a:t>
            </a:r>
            <a:r>
              <a:rPr lang="en-US" altLang="ja-JP" dirty="0" smtClean="0"/>
              <a:t>1</a:t>
            </a:r>
            <a:r>
              <a:rPr lang="ja-JP" altLang="en-US" dirty="0" smtClean="0"/>
              <a:t>程度</a:t>
            </a:r>
            <a:endParaRPr kumimoji="1" lang="ja-JP" altLang="en-US" dirty="0"/>
          </a:p>
        </p:txBody>
      </p:sp>
      <p:sp>
        <p:nvSpPr>
          <p:cNvPr id="18" name="正方形/長方形 17"/>
          <p:cNvSpPr/>
          <p:nvPr/>
        </p:nvSpPr>
        <p:spPr>
          <a:xfrm>
            <a:off x="6761577" y="6196662"/>
            <a:ext cx="1842171" cy="369332"/>
          </a:xfrm>
          <a:prstGeom prst="rect">
            <a:avLst/>
          </a:prstGeom>
        </p:spPr>
        <p:txBody>
          <a:bodyPr wrap="none">
            <a:spAutoFit/>
          </a:bodyPr>
          <a:lstStyle/>
          <a:p>
            <a:r>
              <a:rPr lang="ja-JP" altLang="en-US" u="sng" dirty="0"/>
              <a:t>と考えられている</a:t>
            </a:r>
            <a:endParaRPr lang="ja-JP" altLang="en-US" dirty="0"/>
          </a:p>
        </p:txBody>
      </p:sp>
    </p:spTree>
    <p:extLst>
      <p:ext uri="{BB962C8B-B14F-4D97-AF65-F5344CB8AC3E}">
        <p14:creationId xmlns:p14="http://schemas.microsoft.com/office/powerpoint/2010/main" val="2582922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0"/>
          <p:cNvSpPr>
            <a:spLocks noChangeArrowheads="1"/>
          </p:cNvSpPr>
          <p:nvPr/>
        </p:nvSpPr>
        <p:spPr bwMode="auto">
          <a:xfrm>
            <a:off x="251520" y="1268760"/>
            <a:ext cx="4264309" cy="36933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176713"/>
            <a:r>
              <a:rPr lang="en-US" altLang="ja-JP" b="1" dirty="0" smtClean="0">
                <a:solidFill>
                  <a:srgbClr val="0070C0"/>
                </a:solidFill>
                <a:latin typeface="ＭＳ Ｐゴシック" charset="-128"/>
              </a:rPr>
              <a:t>○</a:t>
            </a:r>
            <a:r>
              <a:rPr lang="ja-JP" altLang="en-US" b="1" dirty="0" smtClean="0">
                <a:solidFill>
                  <a:srgbClr val="0070C0"/>
                </a:solidFill>
                <a:latin typeface="ＭＳ Ｐゴシック" charset="-128"/>
              </a:rPr>
              <a:t>地球上で最も幅広い波長で観測が可能</a:t>
            </a:r>
            <a:endParaRPr lang="ja-JP" altLang="en-US" b="1" dirty="0">
              <a:solidFill>
                <a:srgbClr val="0070C0"/>
              </a:solidFill>
              <a:latin typeface="ＭＳ Ｐゴシック" charset="-128"/>
            </a:endParaRPr>
          </a:p>
        </p:txBody>
      </p:sp>
      <p:sp>
        <p:nvSpPr>
          <p:cNvPr id="12" name="テキスト ボックス 11"/>
          <p:cNvSpPr txBox="1"/>
          <p:nvPr/>
        </p:nvSpPr>
        <p:spPr>
          <a:xfrm>
            <a:off x="628863" y="1988840"/>
            <a:ext cx="3726348" cy="646331"/>
          </a:xfrm>
          <a:prstGeom prst="rect">
            <a:avLst/>
          </a:prstGeom>
          <a:noFill/>
        </p:spPr>
        <p:txBody>
          <a:bodyPr wrap="square" rtlCol="0">
            <a:spAutoFit/>
          </a:bodyPr>
          <a:lstStyle/>
          <a:p>
            <a:pPr algn="ctr"/>
            <a:r>
              <a:rPr lang="ja-JP" altLang="en-US" dirty="0" smtClean="0"/>
              <a:t>水蒸気による吸収によって天体観測可能な波長が大きく制限</a:t>
            </a:r>
            <a:endParaRPr kumimoji="1" lang="ja-JP" altLang="en-US" dirty="0"/>
          </a:p>
        </p:txBody>
      </p:sp>
      <p:sp>
        <p:nvSpPr>
          <p:cNvPr id="29" name="正方形/長方形 28"/>
          <p:cNvSpPr/>
          <p:nvPr/>
        </p:nvSpPr>
        <p:spPr>
          <a:xfrm>
            <a:off x="1" y="0"/>
            <a:ext cx="9144000" cy="10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1.</a:t>
            </a:r>
            <a:r>
              <a:rPr lang="ja-JP" altLang="en-US" sz="3600" dirty="0">
                <a:latin typeface="+mn-ea"/>
              </a:rPr>
              <a:t>ドームふじの天文学的メリット </a:t>
            </a:r>
            <a:r>
              <a:rPr lang="en-US" altLang="ja-JP" sz="3600" dirty="0" smtClean="0">
                <a:latin typeface="+mn-ea"/>
              </a:rPr>
              <a:t>3/4</a:t>
            </a:r>
            <a:endParaRPr kumimoji="1" lang="ja-JP" altLang="en-US" sz="3600" dirty="0">
              <a:latin typeface="+mn-ea"/>
            </a:endParaRPr>
          </a:p>
        </p:txBody>
      </p:sp>
      <p:graphicFrame>
        <p:nvGraphicFramePr>
          <p:cNvPr id="8" name="表 7"/>
          <p:cNvGraphicFramePr>
            <a:graphicFrameLocks noGrp="1"/>
          </p:cNvGraphicFramePr>
          <p:nvPr>
            <p:extLst>
              <p:ext uri="{D42A27DB-BD31-4B8C-83A1-F6EECF244321}">
                <p14:modId xmlns:p14="http://schemas.microsoft.com/office/powerpoint/2010/main" val="384596830"/>
              </p:ext>
            </p:extLst>
          </p:nvPr>
        </p:nvGraphicFramePr>
        <p:xfrm>
          <a:off x="755576" y="4293096"/>
          <a:ext cx="3413973" cy="914400"/>
        </p:xfrm>
        <a:graphic>
          <a:graphicData uri="http://schemas.openxmlformats.org/drawingml/2006/table">
            <a:tbl>
              <a:tblPr firstRow="1" bandRow="1">
                <a:tableStyleId>{D7AC3CCA-C797-4891-BE02-D94E43425B78}</a:tableStyleId>
              </a:tblPr>
              <a:tblGrid>
                <a:gridCol w="2041114"/>
                <a:gridCol w="1372859"/>
              </a:tblGrid>
              <a:tr h="149736">
                <a:tc>
                  <a:txBody>
                    <a:bodyPr/>
                    <a:lstStyle/>
                    <a:p>
                      <a:pPr algn="ctr"/>
                      <a:r>
                        <a:rPr kumimoji="1" lang="ja-JP" altLang="en-US" sz="1400" b="0" dirty="0" smtClean="0">
                          <a:latin typeface="+mn-lt"/>
                          <a:ea typeface="+mn-ea"/>
                        </a:rPr>
                        <a:t>ハワイ・マウナケア山頂</a:t>
                      </a:r>
                      <a:endParaRPr kumimoji="1" lang="ja-JP" altLang="en-US" sz="1400" b="0" dirty="0">
                        <a:latin typeface="+mn-lt"/>
                        <a:ea typeface="+mn-ea"/>
                      </a:endParaRPr>
                    </a:p>
                  </a:txBody>
                  <a:tcPr/>
                </a:tc>
                <a:tc>
                  <a:txBody>
                    <a:bodyPr/>
                    <a:lstStyle/>
                    <a:p>
                      <a:pPr algn="ctr"/>
                      <a:r>
                        <a:rPr kumimoji="1" lang="en-US" altLang="ja-JP" sz="1400" b="0" dirty="0" smtClean="0">
                          <a:latin typeface="+mn-lt"/>
                          <a:ea typeface="+mn-ea"/>
                        </a:rPr>
                        <a:t>2.4mm</a:t>
                      </a:r>
                      <a:endParaRPr kumimoji="1" lang="ja-JP" altLang="en-US" sz="1400" b="0" dirty="0">
                        <a:latin typeface="+mn-lt"/>
                        <a:ea typeface="+mn-ea"/>
                      </a:endParaRPr>
                    </a:p>
                  </a:txBody>
                  <a:tcPr/>
                </a:tc>
              </a:tr>
              <a:tr h="283413">
                <a:tc>
                  <a:txBody>
                    <a:bodyPr/>
                    <a:lstStyle/>
                    <a:p>
                      <a:pPr algn="ctr"/>
                      <a:r>
                        <a:rPr kumimoji="1" lang="ja-JP" altLang="en-US" sz="1400" b="0" dirty="0" smtClean="0">
                          <a:latin typeface="+mn-lt"/>
                          <a:ea typeface="+mn-ea"/>
                        </a:rPr>
                        <a:t>チリ・アタカマ高原</a:t>
                      </a:r>
                      <a:endParaRPr kumimoji="1" lang="ja-JP" altLang="en-US" sz="1400" b="0" dirty="0">
                        <a:latin typeface="+mn-lt"/>
                        <a:ea typeface="+mn-ea"/>
                      </a:endParaRPr>
                    </a:p>
                  </a:txBody>
                  <a:tcPr/>
                </a:tc>
                <a:tc>
                  <a:txBody>
                    <a:bodyPr/>
                    <a:lstStyle/>
                    <a:p>
                      <a:pPr algn="ctr"/>
                      <a:r>
                        <a:rPr kumimoji="1" lang="en-US" altLang="ja-JP" sz="1400" b="0" dirty="0" smtClean="0">
                          <a:latin typeface="+mn-lt"/>
                          <a:ea typeface="+mn-ea"/>
                        </a:rPr>
                        <a:t>2.0mm</a:t>
                      </a:r>
                      <a:endParaRPr kumimoji="1" lang="ja-JP" altLang="en-US" sz="1400" b="0" dirty="0">
                        <a:latin typeface="+mn-lt"/>
                        <a:ea typeface="+mn-ea"/>
                      </a:endParaRPr>
                    </a:p>
                  </a:txBody>
                  <a:tcPr/>
                </a:tc>
              </a:tr>
              <a:tr h="283413">
                <a:tc>
                  <a:txBody>
                    <a:bodyPr/>
                    <a:lstStyle/>
                    <a:p>
                      <a:pPr algn="ctr"/>
                      <a:r>
                        <a:rPr kumimoji="1" lang="en-US" altLang="ja-JP" sz="1400" b="0" dirty="0" smtClean="0">
                          <a:solidFill>
                            <a:srgbClr val="FF0000"/>
                          </a:solidFill>
                          <a:latin typeface="+mn-lt"/>
                          <a:ea typeface="+mn-ea"/>
                        </a:rPr>
                        <a:t>Dome</a:t>
                      </a:r>
                      <a:r>
                        <a:rPr kumimoji="1" lang="en-US" altLang="ja-JP" sz="1400" b="0" baseline="0" dirty="0" smtClean="0">
                          <a:solidFill>
                            <a:srgbClr val="FF0000"/>
                          </a:solidFill>
                          <a:latin typeface="+mn-lt"/>
                          <a:ea typeface="+mn-ea"/>
                        </a:rPr>
                        <a:t> </a:t>
                      </a:r>
                      <a:r>
                        <a:rPr kumimoji="1" lang="en-US" altLang="ja-JP" sz="1400" b="0" dirty="0" smtClean="0">
                          <a:solidFill>
                            <a:srgbClr val="FF0000"/>
                          </a:solidFill>
                          <a:latin typeface="+mn-lt"/>
                          <a:ea typeface="+mn-ea"/>
                        </a:rPr>
                        <a:t>C,</a:t>
                      </a:r>
                      <a:r>
                        <a:rPr kumimoji="1" lang="en-US" altLang="ja-JP" sz="1400" b="0" baseline="0" dirty="0" smtClean="0">
                          <a:solidFill>
                            <a:srgbClr val="FF0000"/>
                          </a:solidFill>
                          <a:latin typeface="+mn-lt"/>
                          <a:ea typeface="+mn-ea"/>
                        </a:rPr>
                        <a:t> A</a:t>
                      </a:r>
                      <a:endParaRPr kumimoji="1" lang="ja-JP" altLang="en-US" sz="1400" b="0" dirty="0">
                        <a:solidFill>
                          <a:srgbClr val="FF0000"/>
                        </a:solidFill>
                        <a:latin typeface="+mn-lt"/>
                        <a:ea typeface="+mn-ea"/>
                      </a:endParaRPr>
                    </a:p>
                  </a:txBody>
                  <a:tcPr/>
                </a:tc>
                <a:tc>
                  <a:txBody>
                    <a:bodyPr/>
                    <a:lstStyle/>
                    <a:p>
                      <a:pPr algn="ctr"/>
                      <a:r>
                        <a:rPr kumimoji="1" lang="en-US" altLang="ja-JP" sz="1400" b="0" dirty="0" smtClean="0">
                          <a:solidFill>
                            <a:srgbClr val="FF0000"/>
                          </a:solidFill>
                          <a:latin typeface="+mn-lt"/>
                          <a:ea typeface="+mn-ea"/>
                        </a:rPr>
                        <a:t>0.6mm</a:t>
                      </a:r>
                      <a:endParaRPr kumimoji="1" lang="ja-JP" altLang="en-US" sz="1400" b="0" dirty="0">
                        <a:solidFill>
                          <a:srgbClr val="FF0000"/>
                        </a:solidFill>
                        <a:latin typeface="+mn-lt"/>
                        <a:ea typeface="+mn-ea"/>
                      </a:endParaRPr>
                    </a:p>
                  </a:txBody>
                  <a:tcPr/>
                </a:tc>
              </a:tr>
            </a:tbl>
          </a:graphicData>
        </a:graphic>
      </p:graphicFrame>
      <p:sp>
        <p:nvSpPr>
          <p:cNvPr id="9" name="TextBox 4"/>
          <p:cNvSpPr txBox="1"/>
          <p:nvPr/>
        </p:nvSpPr>
        <p:spPr>
          <a:xfrm>
            <a:off x="695159" y="5615660"/>
            <a:ext cx="3672408" cy="430887"/>
          </a:xfrm>
          <a:prstGeom prst="rect">
            <a:avLst/>
          </a:prstGeom>
          <a:noFill/>
        </p:spPr>
        <p:txBody>
          <a:bodyPr wrap="square" rtlCol="0">
            <a:spAutoFit/>
          </a:bodyPr>
          <a:lstStyle/>
          <a:p>
            <a:r>
              <a:rPr lang="it-IT" altLang="ja-JP" sz="1100" dirty="0" smtClean="0"/>
              <a:t>Yang+2010, Takato+</a:t>
            </a:r>
            <a:r>
              <a:rPr lang="en-US" altLang="ja-JP" sz="1100" dirty="0" smtClean="0"/>
              <a:t>2010</a:t>
            </a:r>
            <a:r>
              <a:rPr lang="it-IT" altLang="ja-JP" sz="1100" dirty="0" smtClean="0"/>
              <a:t>, Valenzino +1999, Giovanelli+2001, Otarola+2010</a:t>
            </a:r>
            <a:endParaRPr kumimoji="1" lang="ja-JP" altLang="en-US" sz="1100" dirty="0"/>
          </a:p>
        </p:txBody>
      </p:sp>
      <p:pic>
        <p:nvPicPr>
          <p:cNvPr id="1026" name="Picture 2" descr="C:\Users\hirofumi\Desktop\midinfra.bmp"/>
          <p:cNvPicPr>
            <a:picLocks noChangeAspect="1" noChangeArrowheads="1"/>
          </p:cNvPicPr>
          <p:nvPr/>
        </p:nvPicPr>
        <p:blipFill rotWithShape="1">
          <a:blip r:embed="rId2">
            <a:extLst>
              <a:ext uri="{28A0092B-C50C-407E-A947-70E740481C1C}">
                <a14:useLocalDpi xmlns:a14="http://schemas.microsoft.com/office/drawing/2010/main" val="0"/>
              </a:ext>
            </a:extLst>
          </a:blip>
          <a:srcRect b="6524"/>
          <a:stretch/>
        </p:blipFill>
        <p:spPr bwMode="auto">
          <a:xfrm>
            <a:off x="4847120" y="1772816"/>
            <a:ext cx="3765872" cy="2019453"/>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4796568" y="3698448"/>
            <a:ext cx="3951896" cy="738664"/>
          </a:xfrm>
          <a:prstGeom prst="rect">
            <a:avLst/>
          </a:prstGeom>
        </p:spPr>
        <p:txBody>
          <a:bodyPr wrap="square">
            <a:spAutoFit/>
          </a:bodyPr>
          <a:lstStyle/>
          <a:p>
            <a:pPr algn="just"/>
            <a:r>
              <a:rPr lang="ja-JP" altLang="ja-JP" sz="1400" dirty="0"/>
              <a:t>マウナケア山頂</a:t>
            </a:r>
            <a:r>
              <a:rPr lang="en-US" altLang="ja-JP" sz="1400" dirty="0"/>
              <a:t>(</a:t>
            </a:r>
            <a:r>
              <a:rPr lang="ja-JP" altLang="ja-JP" sz="1400" dirty="0"/>
              <a:t>赤</a:t>
            </a:r>
            <a:r>
              <a:rPr lang="en-US" altLang="ja-JP" sz="1400" dirty="0"/>
              <a:t>)</a:t>
            </a:r>
            <a:r>
              <a:rPr lang="ja-JP" altLang="ja-JP" sz="1400" dirty="0"/>
              <a:t>とドームふじ基地</a:t>
            </a:r>
            <a:r>
              <a:rPr lang="en-US" altLang="ja-JP" sz="1400" dirty="0"/>
              <a:t>(</a:t>
            </a:r>
            <a:r>
              <a:rPr lang="ja-JP" altLang="ja-JP" sz="1400" dirty="0"/>
              <a:t>青</a:t>
            </a:r>
            <a:r>
              <a:rPr lang="en-US" altLang="ja-JP" sz="1400" dirty="0"/>
              <a:t>)</a:t>
            </a:r>
            <a:r>
              <a:rPr lang="ja-JP" altLang="ja-JP" sz="1400" dirty="0"/>
              <a:t>で予想</a:t>
            </a:r>
            <a:r>
              <a:rPr lang="ja-JP" altLang="ja-JP" sz="1400" dirty="0" smtClean="0"/>
              <a:t>される</a:t>
            </a:r>
            <a:r>
              <a:rPr lang="ja-JP" altLang="en-US" sz="1400" dirty="0"/>
              <a:t>大気</a:t>
            </a:r>
            <a:r>
              <a:rPr lang="ja-JP" altLang="en-US" sz="1400" dirty="0" smtClean="0"/>
              <a:t>透過率</a:t>
            </a:r>
            <a:r>
              <a:rPr lang="ja-JP" altLang="ja-JP" sz="1400" dirty="0" smtClean="0"/>
              <a:t>のシミュレーション</a:t>
            </a:r>
            <a:r>
              <a:rPr lang="en-US" altLang="ja-JP" sz="1400" dirty="0" smtClean="0"/>
              <a:t>(Ichikawa2008)</a:t>
            </a:r>
            <a:r>
              <a:rPr lang="ja-JP" altLang="ja-JP" sz="1400" dirty="0" smtClean="0"/>
              <a:t>横軸</a:t>
            </a:r>
            <a:r>
              <a:rPr lang="ja-JP" altLang="ja-JP" sz="1400" dirty="0"/>
              <a:t>波長</a:t>
            </a:r>
            <a:r>
              <a:rPr lang="en-US" altLang="ja-JP" sz="1400" dirty="0"/>
              <a:t>[</a:t>
            </a:r>
            <a:r>
              <a:rPr lang="ja-JP" altLang="ja-JP" sz="1400" dirty="0"/>
              <a:t>μ</a:t>
            </a:r>
            <a:r>
              <a:rPr lang="en-US" altLang="ja-JP" sz="1400" dirty="0"/>
              <a:t>m]</a:t>
            </a:r>
            <a:r>
              <a:rPr lang="ja-JP" altLang="ja-JP" sz="1400" dirty="0" err="1"/>
              <a:t>、</a:t>
            </a:r>
            <a:r>
              <a:rPr lang="ja-JP" altLang="ja-JP" sz="1400" dirty="0"/>
              <a:t>縦軸</a:t>
            </a:r>
            <a:r>
              <a:rPr lang="ja-JP" altLang="ja-JP" sz="1400" dirty="0" smtClean="0"/>
              <a:t>は</a:t>
            </a:r>
            <a:r>
              <a:rPr lang="ja-JP" altLang="en-US" sz="1400" dirty="0" smtClean="0"/>
              <a:t>透過率を表す</a:t>
            </a:r>
            <a:r>
              <a:rPr lang="ja-JP" altLang="ja-JP" sz="1400" dirty="0" smtClean="0"/>
              <a:t>。</a:t>
            </a:r>
            <a:endParaRPr lang="ja-JP" altLang="en-US" sz="1400" dirty="0"/>
          </a:p>
        </p:txBody>
      </p:sp>
      <p:sp>
        <p:nvSpPr>
          <p:cNvPr id="15" name="テキスト ボックス 14"/>
          <p:cNvSpPr txBox="1"/>
          <p:nvPr/>
        </p:nvSpPr>
        <p:spPr>
          <a:xfrm>
            <a:off x="2377677" y="5317757"/>
            <a:ext cx="1906291" cy="307777"/>
          </a:xfrm>
          <a:prstGeom prst="rect">
            <a:avLst/>
          </a:prstGeom>
          <a:noFill/>
        </p:spPr>
        <p:txBody>
          <a:bodyPr wrap="none" rtlCol="0">
            <a:spAutoFit/>
          </a:bodyPr>
          <a:lstStyle/>
          <a:p>
            <a:r>
              <a:rPr lang="ja-JP" altLang="en-US" sz="1400" dirty="0" smtClean="0"/>
              <a:t>夏期の可降水量</a:t>
            </a:r>
            <a:r>
              <a:rPr lang="en-US" altLang="ja-JP" sz="1400" dirty="0" smtClean="0"/>
              <a:t>(PWV)</a:t>
            </a:r>
            <a:endParaRPr kumimoji="1" lang="ja-JP" altLang="en-US" dirty="0"/>
          </a:p>
        </p:txBody>
      </p:sp>
      <p:sp>
        <p:nvSpPr>
          <p:cNvPr id="16" name="テキスト ボックス 15"/>
          <p:cNvSpPr txBox="1"/>
          <p:nvPr/>
        </p:nvSpPr>
        <p:spPr>
          <a:xfrm>
            <a:off x="539552" y="2843809"/>
            <a:ext cx="3976277" cy="923330"/>
          </a:xfrm>
          <a:prstGeom prst="rect">
            <a:avLst/>
          </a:prstGeom>
          <a:noFill/>
        </p:spPr>
        <p:txBody>
          <a:bodyPr wrap="square" rtlCol="0">
            <a:spAutoFit/>
          </a:bodyPr>
          <a:lstStyle/>
          <a:p>
            <a:pPr algn="ctr"/>
            <a:r>
              <a:rPr kumimoji="1" lang="ja-JP" altLang="en-US" dirty="0" smtClean="0"/>
              <a:t>ドームふじでは冬期に</a:t>
            </a:r>
            <a:r>
              <a:rPr kumimoji="1" lang="en-US" altLang="ja-JP" dirty="0" smtClean="0"/>
              <a:t>-80</a:t>
            </a:r>
            <a:r>
              <a:rPr lang="ja-JP" altLang="en-US" dirty="0" smtClean="0"/>
              <a:t>℃となるため大気中に含まれる水蒸気量が極小、</a:t>
            </a:r>
            <a:endParaRPr lang="en-US" altLang="ja-JP" dirty="0" smtClean="0"/>
          </a:p>
          <a:p>
            <a:pPr algn="ctr"/>
            <a:r>
              <a:rPr lang="ja-JP" altLang="en-US" dirty="0" smtClean="0"/>
              <a:t>大気の透過率が高い</a:t>
            </a:r>
            <a:endParaRPr kumimoji="1" lang="ja-JP" altLang="en-US" dirty="0"/>
          </a:p>
        </p:txBody>
      </p:sp>
      <p:sp>
        <p:nvSpPr>
          <p:cNvPr id="3" name="テキスト ボックス 2"/>
          <p:cNvSpPr txBox="1"/>
          <p:nvPr/>
        </p:nvSpPr>
        <p:spPr>
          <a:xfrm>
            <a:off x="5090793" y="5085184"/>
            <a:ext cx="3369639" cy="646331"/>
          </a:xfrm>
          <a:prstGeom prst="rect">
            <a:avLst/>
          </a:prstGeom>
          <a:noFill/>
          <a:ln>
            <a:solidFill>
              <a:schemeClr val="tx1"/>
            </a:solidFill>
          </a:ln>
        </p:spPr>
        <p:txBody>
          <a:bodyPr wrap="square" rtlCol="0">
            <a:spAutoFit/>
          </a:bodyPr>
          <a:lstStyle/>
          <a:p>
            <a:pPr algn="just"/>
            <a:r>
              <a:rPr kumimoji="1" lang="ja-JP" altLang="en-US" dirty="0" smtClean="0"/>
              <a:t>他の観測地では見えない波長で天体観測が可能</a:t>
            </a:r>
            <a:endParaRPr kumimoji="1" lang="ja-JP" altLang="en-US" dirty="0"/>
          </a:p>
        </p:txBody>
      </p:sp>
      <p:sp>
        <p:nvSpPr>
          <p:cNvPr id="13" name="正方形/長方形 12"/>
          <p:cNvSpPr/>
          <p:nvPr/>
        </p:nvSpPr>
        <p:spPr>
          <a:xfrm>
            <a:off x="6730056" y="5731515"/>
            <a:ext cx="1842171" cy="369332"/>
          </a:xfrm>
          <a:prstGeom prst="rect">
            <a:avLst/>
          </a:prstGeom>
        </p:spPr>
        <p:txBody>
          <a:bodyPr wrap="none">
            <a:spAutoFit/>
          </a:bodyPr>
          <a:lstStyle/>
          <a:p>
            <a:r>
              <a:rPr lang="ja-JP" altLang="en-US" u="sng" dirty="0" smtClean="0"/>
              <a:t>と考えられている</a:t>
            </a:r>
            <a:endParaRPr lang="ja-JP" altLang="en-US" u="sng" dirty="0"/>
          </a:p>
        </p:txBody>
      </p:sp>
    </p:spTree>
    <p:extLst>
      <p:ext uri="{BB962C8B-B14F-4D97-AF65-F5344CB8AC3E}">
        <p14:creationId xmlns:p14="http://schemas.microsoft.com/office/powerpoint/2010/main" val="487883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
          <p:cNvSpPr>
            <a:spLocks noChangeArrowheads="1"/>
          </p:cNvSpPr>
          <p:nvPr/>
        </p:nvSpPr>
        <p:spPr bwMode="auto">
          <a:xfrm>
            <a:off x="323528" y="1340768"/>
            <a:ext cx="3467616" cy="36933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176713"/>
            <a:r>
              <a:rPr lang="en-US" altLang="ja-JP" b="1" dirty="0">
                <a:solidFill>
                  <a:srgbClr val="0070C0"/>
                </a:solidFill>
                <a:latin typeface="ＭＳ Ｐゴシック" charset="-128"/>
              </a:rPr>
              <a:t>○</a:t>
            </a:r>
            <a:r>
              <a:rPr lang="ja-JP" altLang="en-US" b="1" dirty="0">
                <a:solidFill>
                  <a:srgbClr val="0070C0"/>
                </a:solidFill>
                <a:latin typeface="ＭＳ Ｐゴシック" charset="-128"/>
              </a:rPr>
              <a:t>シーイングが地球上で最も良い</a:t>
            </a:r>
          </a:p>
        </p:txBody>
      </p:sp>
      <p:sp>
        <p:nvSpPr>
          <p:cNvPr id="15" name="テキスト ボックス 14"/>
          <p:cNvSpPr txBox="1"/>
          <p:nvPr/>
        </p:nvSpPr>
        <p:spPr>
          <a:xfrm>
            <a:off x="697078" y="4748090"/>
            <a:ext cx="4350252" cy="923330"/>
          </a:xfrm>
          <a:prstGeom prst="rect">
            <a:avLst/>
          </a:prstGeom>
          <a:noFill/>
        </p:spPr>
        <p:txBody>
          <a:bodyPr wrap="square" rtlCol="0">
            <a:spAutoFit/>
          </a:bodyPr>
          <a:lstStyle/>
          <a:p>
            <a:r>
              <a:rPr lang="ja-JP" altLang="en-US" dirty="0" smtClean="0"/>
              <a:t>気象シミュレーションやドーム</a:t>
            </a:r>
            <a:r>
              <a:rPr lang="en-US" altLang="ja-JP" dirty="0" smtClean="0"/>
              <a:t>C</a:t>
            </a:r>
            <a:r>
              <a:rPr lang="ja-JP" altLang="en-US" dirty="0" smtClean="0"/>
              <a:t>　での観測結果から、冬期には地面</a:t>
            </a:r>
            <a:r>
              <a:rPr lang="en-US" altLang="ja-JP" dirty="0" smtClean="0"/>
              <a:t>15m</a:t>
            </a:r>
            <a:r>
              <a:rPr lang="ja-JP" altLang="en-US" dirty="0" smtClean="0"/>
              <a:t>上で</a:t>
            </a:r>
            <a:r>
              <a:rPr lang="en-US" altLang="ja-JP" dirty="0" smtClean="0"/>
              <a:t>0.3</a:t>
            </a:r>
            <a:r>
              <a:rPr lang="ja-JP" altLang="en-US" dirty="0" smtClean="0"/>
              <a:t>秒角のシーイングが期待</a:t>
            </a:r>
            <a:endParaRPr kumimoji="1" lang="ja-JP" altLang="en-US" dirty="0"/>
          </a:p>
        </p:txBody>
      </p:sp>
      <p:sp>
        <p:nvSpPr>
          <p:cNvPr id="16" name="正方形/長方形 15"/>
          <p:cNvSpPr/>
          <p:nvPr/>
        </p:nvSpPr>
        <p:spPr>
          <a:xfrm>
            <a:off x="5606649" y="4819551"/>
            <a:ext cx="3285831" cy="523220"/>
          </a:xfrm>
          <a:prstGeom prst="rect">
            <a:avLst/>
          </a:prstGeom>
        </p:spPr>
        <p:txBody>
          <a:bodyPr wrap="square">
            <a:spAutoFit/>
          </a:bodyPr>
          <a:lstStyle/>
          <a:p>
            <a:r>
              <a:rPr lang="ja-JP" altLang="en-US" sz="1400" dirty="0"/>
              <a:t>接地境界層の</a:t>
            </a:r>
            <a:r>
              <a:rPr lang="ja-JP" altLang="en-US" sz="1400" dirty="0" smtClean="0"/>
              <a:t>シーイングが</a:t>
            </a:r>
            <a:r>
              <a:rPr lang="en-US" altLang="ja-JP" sz="1400" dirty="0" smtClean="0"/>
              <a:t>0.1’’</a:t>
            </a:r>
            <a:r>
              <a:rPr lang="ja-JP" altLang="en-US" sz="1400" dirty="0" smtClean="0"/>
              <a:t>となる高度の</a:t>
            </a:r>
            <a:r>
              <a:rPr lang="ja-JP" altLang="ja-JP" sz="1400" dirty="0" smtClean="0"/>
              <a:t>シミュレーション</a:t>
            </a:r>
            <a:r>
              <a:rPr lang="en-US" altLang="ja-JP" sz="1400" dirty="0" smtClean="0"/>
              <a:t>(Swain&amp;Gallee2006)</a:t>
            </a:r>
            <a:endParaRPr lang="en-US" altLang="ja-JP" sz="1400" dirty="0"/>
          </a:p>
        </p:txBody>
      </p:sp>
      <p:pic>
        <p:nvPicPr>
          <p:cNvPr id="17" name="Picture 3"/>
          <p:cNvPicPr>
            <a:picLocks noChangeAspect="1" noChangeArrowheads="1"/>
          </p:cNvPicPr>
          <p:nvPr/>
        </p:nvPicPr>
        <p:blipFill rotWithShape="1">
          <a:blip r:embed="rId2" cstate="print"/>
          <a:srcRect b="8635"/>
          <a:stretch/>
        </p:blipFill>
        <p:spPr bwMode="auto">
          <a:xfrm>
            <a:off x="5574487" y="2348880"/>
            <a:ext cx="3240000" cy="2458477"/>
          </a:xfrm>
          <a:prstGeom prst="rect">
            <a:avLst/>
          </a:prstGeom>
          <a:noFill/>
          <a:ln w="9525">
            <a:noFill/>
            <a:miter lim="800000"/>
            <a:headEnd/>
            <a:tailEnd/>
          </a:ln>
          <a:effectLst/>
        </p:spPr>
      </p:pic>
      <p:sp>
        <p:nvSpPr>
          <p:cNvPr id="29" name="正方形/長方形 28"/>
          <p:cNvSpPr/>
          <p:nvPr/>
        </p:nvSpPr>
        <p:spPr>
          <a:xfrm>
            <a:off x="0" y="0"/>
            <a:ext cx="9144000" cy="10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1.</a:t>
            </a:r>
            <a:r>
              <a:rPr lang="ja-JP" altLang="en-US" sz="3600" dirty="0">
                <a:latin typeface="+mn-ea"/>
              </a:rPr>
              <a:t>ドームふじの天文学的メリット </a:t>
            </a:r>
            <a:r>
              <a:rPr lang="en-US" altLang="ja-JP" sz="3600" dirty="0" smtClean="0">
                <a:latin typeface="+mn-ea"/>
              </a:rPr>
              <a:t>4/4</a:t>
            </a:r>
            <a:endParaRPr kumimoji="1" lang="ja-JP" altLang="en-US" sz="3600" dirty="0">
              <a:latin typeface="+mn-ea"/>
            </a:endParaRPr>
          </a:p>
        </p:txBody>
      </p:sp>
      <p:sp>
        <p:nvSpPr>
          <p:cNvPr id="3" name="正方形/長方形 2"/>
          <p:cNvSpPr/>
          <p:nvPr/>
        </p:nvSpPr>
        <p:spPr>
          <a:xfrm>
            <a:off x="852455" y="1988840"/>
            <a:ext cx="3947204" cy="646331"/>
          </a:xfrm>
          <a:prstGeom prst="rect">
            <a:avLst/>
          </a:prstGeom>
        </p:spPr>
        <p:txBody>
          <a:bodyPr wrap="square">
            <a:spAutoFit/>
          </a:bodyPr>
          <a:lstStyle/>
          <a:p>
            <a:pPr algn="ctr"/>
            <a:r>
              <a:rPr lang="en-US" altLang="ja-JP" dirty="0" err="1" smtClean="0"/>
              <a:t>大気の揺らぎによって星が広がって見</a:t>
            </a:r>
            <a:r>
              <a:rPr lang="ja-JP" altLang="en-US" dirty="0" smtClean="0"/>
              <a:t>えるため細かい構造が観測出来ない</a:t>
            </a:r>
          </a:p>
        </p:txBody>
      </p:sp>
      <p:graphicFrame>
        <p:nvGraphicFramePr>
          <p:cNvPr id="21" name="表 20"/>
          <p:cNvGraphicFramePr>
            <a:graphicFrameLocks noGrp="1"/>
          </p:cNvGraphicFramePr>
          <p:nvPr>
            <p:extLst>
              <p:ext uri="{D42A27DB-BD31-4B8C-83A1-F6EECF244321}">
                <p14:modId xmlns:p14="http://schemas.microsoft.com/office/powerpoint/2010/main" val="912350927"/>
              </p:ext>
            </p:extLst>
          </p:nvPr>
        </p:nvGraphicFramePr>
        <p:xfrm>
          <a:off x="1115616" y="2924944"/>
          <a:ext cx="3413973" cy="1219200"/>
        </p:xfrm>
        <a:graphic>
          <a:graphicData uri="http://schemas.openxmlformats.org/drawingml/2006/table">
            <a:tbl>
              <a:tblPr firstRow="1" bandRow="1">
                <a:tableStyleId>{D7AC3CCA-C797-4891-BE02-D94E43425B78}</a:tableStyleId>
              </a:tblPr>
              <a:tblGrid>
                <a:gridCol w="2041114"/>
                <a:gridCol w="1372859"/>
              </a:tblGrid>
              <a:tr h="149736">
                <a:tc>
                  <a:txBody>
                    <a:bodyPr/>
                    <a:lstStyle/>
                    <a:p>
                      <a:pPr algn="ctr"/>
                      <a:r>
                        <a:rPr kumimoji="1" lang="ja-JP" altLang="en-US" sz="1400" b="0" dirty="0" smtClean="0">
                          <a:latin typeface="+mn-lt"/>
                          <a:ea typeface="+mn-ea"/>
                        </a:rPr>
                        <a:t>仙台</a:t>
                      </a:r>
                      <a:r>
                        <a:rPr kumimoji="1" lang="en-US" altLang="ja-JP" sz="1400" b="0" dirty="0" smtClean="0">
                          <a:latin typeface="+mn-lt"/>
                          <a:ea typeface="+mn-ea"/>
                        </a:rPr>
                        <a:t>(</a:t>
                      </a:r>
                      <a:r>
                        <a:rPr kumimoji="1" lang="ja-JP" altLang="en-US" sz="1400" b="0" dirty="0" smtClean="0">
                          <a:latin typeface="+mn-lt"/>
                          <a:ea typeface="+mn-ea"/>
                        </a:rPr>
                        <a:t>参考</a:t>
                      </a:r>
                      <a:r>
                        <a:rPr kumimoji="1" lang="en-US" altLang="ja-JP" sz="1400" b="0" dirty="0" smtClean="0">
                          <a:latin typeface="+mn-lt"/>
                          <a:ea typeface="+mn-ea"/>
                        </a:rPr>
                        <a:t>)</a:t>
                      </a:r>
                      <a:endParaRPr kumimoji="1" lang="ja-JP" altLang="en-US" sz="1400" b="0" dirty="0">
                        <a:latin typeface="+mn-lt"/>
                        <a:ea typeface="+mn-ea"/>
                      </a:endParaRPr>
                    </a:p>
                  </a:txBody>
                  <a:tcPr/>
                </a:tc>
                <a:tc>
                  <a:txBody>
                    <a:bodyPr/>
                    <a:lstStyle/>
                    <a:p>
                      <a:pPr algn="ctr"/>
                      <a:r>
                        <a:rPr kumimoji="1" lang="ja-JP" altLang="en-US" sz="1400" b="0" dirty="0" smtClean="0">
                          <a:latin typeface="+mn-lt"/>
                          <a:ea typeface="+mn-ea"/>
                        </a:rPr>
                        <a:t>～</a:t>
                      </a:r>
                      <a:r>
                        <a:rPr kumimoji="1" lang="en-US" altLang="ja-JP" sz="1400" b="0" dirty="0" smtClean="0">
                          <a:latin typeface="+mn-lt"/>
                          <a:ea typeface="+mn-ea"/>
                        </a:rPr>
                        <a:t>3”</a:t>
                      </a:r>
                      <a:endParaRPr kumimoji="1" lang="ja-JP" altLang="en-US" sz="1400" b="0" dirty="0">
                        <a:latin typeface="+mn-lt"/>
                        <a:ea typeface="+mn-ea"/>
                      </a:endParaRPr>
                    </a:p>
                  </a:txBody>
                  <a:tcPr/>
                </a:tc>
              </a:tr>
              <a:tr h="283413">
                <a:tc>
                  <a:txBody>
                    <a:bodyPr/>
                    <a:lstStyle/>
                    <a:p>
                      <a:pPr algn="ctr"/>
                      <a:r>
                        <a:rPr kumimoji="1" lang="ja-JP" altLang="en-US" sz="1400" b="0" dirty="0" smtClean="0">
                          <a:latin typeface="+mn-lt"/>
                          <a:ea typeface="+mn-ea"/>
                        </a:rPr>
                        <a:t>岡山観測所</a:t>
                      </a:r>
                      <a:endParaRPr kumimoji="1" lang="ja-JP" altLang="en-US" sz="1400" b="0" dirty="0">
                        <a:latin typeface="+mn-lt"/>
                        <a:ea typeface="+mn-ea"/>
                      </a:endParaRPr>
                    </a:p>
                  </a:txBody>
                  <a:tcPr/>
                </a:tc>
                <a:tc>
                  <a:txBody>
                    <a:bodyPr/>
                    <a:lstStyle/>
                    <a:p>
                      <a:pPr algn="ctr"/>
                      <a:r>
                        <a:rPr kumimoji="1" lang="en-US" altLang="ja-JP" sz="1400" b="0" dirty="0" smtClean="0">
                          <a:latin typeface="+mn-lt"/>
                          <a:ea typeface="+mn-ea"/>
                        </a:rPr>
                        <a:t>1.2”</a:t>
                      </a:r>
                      <a:endParaRPr kumimoji="1" lang="ja-JP" altLang="en-US" sz="1400" b="0" dirty="0">
                        <a:latin typeface="+mn-lt"/>
                        <a:ea typeface="+mn-ea"/>
                      </a:endParaRPr>
                    </a:p>
                  </a:txBody>
                  <a:tcPr/>
                </a:tc>
              </a:tr>
              <a:tr h="283413">
                <a:tc>
                  <a:txBody>
                    <a:bodyPr/>
                    <a:lstStyle/>
                    <a:p>
                      <a:pPr algn="ctr"/>
                      <a:r>
                        <a:rPr kumimoji="1" lang="ja-JP" altLang="en-US" sz="1400" b="0" dirty="0" smtClean="0">
                          <a:latin typeface="+mn-lt"/>
                          <a:ea typeface="+mn-ea"/>
                        </a:rPr>
                        <a:t>ハワイ観測所</a:t>
                      </a:r>
                      <a:endParaRPr kumimoji="1" lang="ja-JP" altLang="en-US" sz="1400" b="0" dirty="0">
                        <a:latin typeface="+mn-lt"/>
                        <a:ea typeface="+mn-ea"/>
                      </a:endParaRPr>
                    </a:p>
                  </a:txBody>
                  <a:tcPr/>
                </a:tc>
                <a:tc>
                  <a:txBody>
                    <a:bodyPr/>
                    <a:lstStyle/>
                    <a:p>
                      <a:pPr algn="ctr"/>
                      <a:r>
                        <a:rPr kumimoji="1" lang="en-US" altLang="ja-JP" sz="1400" b="0" dirty="0" smtClean="0">
                          <a:latin typeface="+mn-lt"/>
                          <a:ea typeface="+mn-ea"/>
                        </a:rPr>
                        <a:t>0.6”</a:t>
                      </a:r>
                      <a:endParaRPr kumimoji="1" lang="ja-JP" altLang="en-US" sz="1400" b="0" dirty="0">
                        <a:latin typeface="+mn-lt"/>
                        <a:ea typeface="+mn-ea"/>
                      </a:endParaRPr>
                    </a:p>
                  </a:txBody>
                  <a:tcPr/>
                </a:tc>
              </a:tr>
              <a:tr h="283413">
                <a:tc>
                  <a:txBody>
                    <a:bodyPr/>
                    <a:lstStyle/>
                    <a:p>
                      <a:pPr algn="ctr"/>
                      <a:r>
                        <a:rPr kumimoji="1" lang="en-US" altLang="ja-JP" sz="1400" b="0" dirty="0" smtClean="0">
                          <a:solidFill>
                            <a:srgbClr val="FF0000"/>
                          </a:solidFill>
                          <a:latin typeface="+mn-lt"/>
                          <a:ea typeface="+mn-ea"/>
                        </a:rPr>
                        <a:t>Dome</a:t>
                      </a:r>
                      <a:r>
                        <a:rPr kumimoji="1" lang="en-US" altLang="ja-JP" sz="1400" b="0" baseline="0" dirty="0" smtClean="0">
                          <a:solidFill>
                            <a:srgbClr val="FF0000"/>
                          </a:solidFill>
                          <a:latin typeface="+mn-lt"/>
                          <a:ea typeface="+mn-ea"/>
                        </a:rPr>
                        <a:t> C</a:t>
                      </a:r>
                      <a:endParaRPr kumimoji="1" lang="ja-JP" altLang="en-US" sz="1400" b="0" dirty="0">
                        <a:solidFill>
                          <a:srgbClr val="FF0000"/>
                        </a:solidFill>
                        <a:latin typeface="+mn-lt"/>
                        <a:ea typeface="+mn-ea"/>
                      </a:endParaRPr>
                    </a:p>
                  </a:txBody>
                  <a:tcPr/>
                </a:tc>
                <a:tc>
                  <a:txBody>
                    <a:bodyPr/>
                    <a:lstStyle/>
                    <a:p>
                      <a:pPr algn="ctr"/>
                      <a:r>
                        <a:rPr kumimoji="1" lang="en-US" altLang="ja-JP" sz="1400" b="0" dirty="0" smtClean="0">
                          <a:solidFill>
                            <a:srgbClr val="FF0000"/>
                          </a:solidFill>
                          <a:latin typeface="+mn-lt"/>
                          <a:ea typeface="+mn-ea"/>
                        </a:rPr>
                        <a:t>0.3”</a:t>
                      </a:r>
                      <a:endParaRPr kumimoji="1" lang="ja-JP" altLang="en-US" sz="1400" b="0" dirty="0">
                        <a:solidFill>
                          <a:srgbClr val="FF0000"/>
                        </a:solidFill>
                        <a:latin typeface="+mn-lt"/>
                        <a:ea typeface="+mn-ea"/>
                      </a:endParaRPr>
                    </a:p>
                  </a:txBody>
                  <a:tcPr/>
                </a:tc>
              </a:tr>
            </a:tbl>
          </a:graphicData>
        </a:graphic>
      </p:graphicFrame>
      <p:sp>
        <p:nvSpPr>
          <p:cNvPr id="8" name="テキスト ボックス 7"/>
          <p:cNvSpPr txBox="1"/>
          <p:nvPr/>
        </p:nvSpPr>
        <p:spPr>
          <a:xfrm>
            <a:off x="2051720" y="5733256"/>
            <a:ext cx="4851008" cy="369332"/>
          </a:xfrm>
          <a:prstGeom prst="rect">
            <a:avLst/>
          </a:prstGeom>
          <a:noFill/>
          <a:ln>
            <a:solidFill>
              <a:schemeClr val="tx1"/>
            </a:solidFill>
          </a:ln>
        </p:spPr>
        <p:txBody>
          <a:bodyPr wrap="none" rtlCol="0">
            <a:spAutoFit/>
          </a:bodyPr>
          <a:lstStyle/>
          <a:p>
            <a:r>
              <a:rPr kumimoji="1" lang="ja-JP" altLang="en-US" dirty="0" smtClean="0"/>
              <a:t>ドームふじでは地球上最高の分解能で観測可能</a:t>
            </a:r>
            <a:endParaRPr kumimoji="1" lang="ja-JP" altLang="en-US" dirty="0"/>
          </a:p>
        </p:txBody>
      </p:sp>
      <p:sp>
        <p:nvSpPr>
          <p:cNvPr id="9" name="テキスト ボックス 8"/>
          <p:cNvSpPr txBox="1"/>
          <p:nvPr/>
        </p:nvSpPr>
        <p:spPr>
          <a:xfrm>
            <a:off x="2267744" y="4272701"/>
            <a:ext cx="2537874" cy="307777"/>
          </a:xfrm>
          <a:prstGeom prst="rect">
            <a:avLst/>
          </a:prstGeom>
          <a:noFill/>
        </p:spPr>
        <p:txBody>
          <a:bodyPr wrap="none" rtlCol="0">
            <a:spAutoFit/>
          </a:bodyPr>
          <a:lstStyle/>
          <a:p>
            <a:r>
              <a:rPr lang="ja-JP" altLang="en-US" sz="1400" dirty="0"/>
              <a:t>接地</a:t>
            </a:r>
            <a:r>
              <a:rPr lang="ja-JP" altLang="en-US" sz="1400" dirty="0" smtClean="0"/>
              <a:t>境界層より上のシーイング</a:t>
            </a:r>
            <a:endParaRPr kumimoji="1" lang="ja-JP" altLang="en-US" dirty="0"/>
          </a:p>
        </p:txBody>
      </p:sp>
      <p:sp>
        <p:nvSpPr>
          <p:cNvPr id="18" name="正方形/長方形 17"/>
          <p:cNvSpPr/>
          <p:nvPr/>
        </p:nvSpPr>
        <p:spPr>
          <a:xfrm>
            <a:off x="5559440" y="6102588"/>
            <a:ext cx="1842171" cy="369332"/>
          </a:xfrm>
          <a:prstGeom prst="rect">
            <a:avLst/>
          </a:prstGeom>
        </p:spPr>
        <p:txBody>
          <a:bodyPr wrap="none">
            <a:spAutoFit/>
          </a:bodyPr>
          <a:lstStyle/>
          <a:p>
            <a:r>
              <a:rPr lang="ja-JP" altLang="en-US" u="sng" dirty="0" smtClean="0"/>
              <a:t>と考えられている</a:t>
            </a:r>
            <a:endParaRPr lang="ja-JP" altLang="en-US" u="sng" dirty="0"/>
          </a:p>
        </p:txBody>
      </p:sp>
    </p:spTree>
    <p:extLst>
      <p:ext uri="{BB962C8B-B14F-4D97-AF65-F5344CB8AC3E}">
        <p14:creationId xmlns:p14="http://schemas.microsoft.com/office/powerpoint/2010/main" val="1722109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0’. Infra-red Astronomy</a:t>
            </a:r>
            <a:endParaRPr kumimoji="1" lang="ja-JP" altLang="en-US" sz="3600" dirty="0">
              <a:latin typeface="+mn-ea"/>
            </a:endParaRPr>
          </a:p>
        </p:txBody>
      </p:sp>
      <p:sp>
        <p:nvSpPr>
          <p:cNvPr id="3" name="星 7 2"/>
          <p:cNvSpPr/>
          <p:nvPr/>
        </p:nvSpPr>
        <p:spPr>
          <a:xfrm>
            <a:off x="2005431" y="1561441"/>
            <a:ext cx="360040" cy="360040"/>
          </a:xfrm>
          <a:prstGeom prst="star7">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p:cNvCxnSpPr/>
          <p:nvPr/>
        </p:nvCxnSpPr>
        <p:spPr>
          <a:xfrm>
            <a:off x="2593383" y="2112478"/>
            <a:ext cx="3150233" cy="230392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345307" y="1196752"/>
            <a:ext cx="803425" cy="369332"/>
          </a:xfrm>
          <a:prstGeom prst="rect">
            <a:avLst/>
          </a:prstGeom>
          <a:noFill/>
        </p:spPr>
        <p:txBody>
          <a:bodyPr wrap="none" rtlCol="0">
            <a:spAutoFit/>
          </a:bodyPr>
          <a:lstStyle/>
          <a:p>
            <a:r>
              <a:rPr kumimoji="1" lang="en-US" altLang="ja-JP" dirty="0" smtClean="0"/>
              <a:t>Object</a:t>
            </a:r>
            <a:endParaRPr kumimoji="1" lang="ja-JP" altLang="en-US" dirty="0"/>
          </a:p>
        </p:txBody>
      </p:sp>
      <p:sp>
        <p:nvSpPr>
          <p:cNvPr id="12" name="円弧 11"/>
          <p:cNvSpPr/>
          <p:nvPr/>
        </p:nvSpPr>
        <p:spPr>
          <a:xfrm rot="17002543">
            <a:off x="2128044" y="1855471"/>
            <a:ext cx="4678194" cy="546851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円柱 12"/>
          <p:cNvSpPr/>
          <p:nvPr/>
        </p:nvSpPr>
        <p:spPr>
          <a:xfrm rot="18280608">
            <a:off x="6210206" y="4450083"/>
            <a:ext cx="648072" cy="108012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平行四辺形 14"/>
          <p:cNvSpPr/>
          <p:nvPr/>
        </p:nvSpPr>
        <p:spPr>
          <a:xfrm rot="1811543">
            <a:off x="7216216" y="5355499"/>
            <a:ext cx="312558" cy="36004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7499658" y="4806665"/>
            <a:ext cx="1104790" cy="369332"/>
          </a:xfrm>
          <a:prstGeom prst="rect">
            <a:avLst/>
          </a:prstGeom>
          <a:noFill/>
        </p:spPr>
        <p:txBody>
          <a:bodyPr wrap="none" rtlCol="0">
            <a:spAutoFit/>
          </a:bodyPr>
          <a:lstStyle/>
          <a:p>
            <a:r>
              <a:rPr kumimoji="1" lang="en-US" altLang="ja-JP" dirty="0" smtClean="0"/>
              <a:t>Telescope</a:t>
            </a:r>
            <a:endParaRPr kumimoji="1" lang="ja-JP" altLang="en-US" dirty="0"/>
          </a:p>
        </p:txBody>
      </p:sp>
      <p:sp>
        <p:nvSpPr>
          <p:cNvPr id="17" name="テキスト ボックス 16"/>
          <p:cNvSpPr txBox="1"/>
          <p:nvPr/>
        </p:nvSpPr>
        <p:spPr>
          <a:xfrm>
            <a:off x="6900061" y="5727464"/>
            <a:ext cx="1005853" cy="369332"/>
          </a:xfrm>
          <a:prstGeom prst="rect">
            <a:avLst/>
          </a:prstGeom>
          <a:noFill/>
        </p:spPr>
        <p:txBody>
          <a:bodyPr wrap="none" rtlCol="0">
            <a:spAutoFit/>
          </a:bodyPr>
          <a:lstStyle/>
          <a:p>
            <a:r>
              <a:rPr kumimoji="1" lang="en-US" altLang="ja-JP" dirty="0" smtClean="0"/>
              <a:t>Detector</a:t>
            </a:r>
            <a:endParaRPr kumimoji="1" lang="ja-JP" altLang="en-US" dirty="0"/>
          </a:p>
        </p:txBody>
      </p:sp>
      <p:sp>
        <p:nvSpPr>
          <p:cNvPr id="20" name="テキスト ボックス 19"/>
          <p:cNvSpPr txBox="1"/>
          <p:nvPr/>
        </p:nvSpPr>
        <p:spPr>
          <a:xfrm>
            <a:off x="4566412" y="1927812"/>
            <a:ext cx="1887183" cy="369332"/>
          </a:xfrm>
          <a:prstGeom prst="rect">
            <a:avLst/>
          </a:prstGeom>
          <a:noFill/>
        </p:spPr>
        <p:txBody>
          <a:bodyPr wrap="none" rtlCol="0">
            <a:spAutoFit/>
          </a:bodyPr>
          <a:lstStyle/>
          <a:p>
            <a:r>
              <a:rPr kumimoji="1" lang="en-US" altLang="ja-JP" dirty="0" smtClean="0"/>
              <a:t>Earth Atmosphere</a:t>
            </a:r>
            <a:endParaRPr kumimoji="1" lang="ja-JP" altLang="en-US" dirty="0"/>
          </a:p>
        </p:txBody>
      </p:sp>
      <p:cxnSp>
        <p:nvCxnSpPr>
          <p:cNvPr id="38" name="曲線コネクタ 37"/>
          <p:cNvCxnSpPr/>
          <p:nvPr/>
        </p:nvCxnSpPr>
        <p:spPr>
          <a:xfrm>
            <a:off x="3346309" y="2992526"/>
            <a:ext cx="955685" cy="511560"/>
          </a:xfrm>
          <a:prstGeom prst="curved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2721089" y="3609472"/>
            <a:ext cx="1374672" cy="923330"/>
          </a:xfrm>
          <a:prstGeom prst="rect">
            <a:avLst/>
          </a:prstGeom>
          <a:noFill/>
          <a:ln>
            <a:solidFill>
              <a:schemeClr val="tx1"/>
            </a:solidFill>
          </a:ln>
        </p:spPr>
        <p:txBody>
          <a:bodyPr wrap="none" rtlCol="0">
            <a:spAutoFit/>
          </a:bodyPr>
          <a:lstStyle/>
          <a:p>
            <a:pPr algn="ctr"/>
            <a:r>
              <a:rPr kumimoji="1" lang="en-US" altLang="ja-JP" dirty="0" smtClean="0"/>
              <a:t>Atmospheric</a:t>
            </a:r>
          </a:p>
          <a:p>
            <a:pPr algn="ctr"/>
            <a:r>
              <a:rPr kumimoji="1" lang="en-US" altLang="ja-JP" dirty="0" smtClean="0"/>
              <a:t>Thermal </a:t>
            </a:r>
          </a:p>
          <a:p>
            <a:pPr algn="ctr"/>
            <a:r>
              <a:rPr kumimoji="1" lang="en-US" altLang="ja-JP" dirty="0" smtClean="0"/>
              <a:t>Emission</a:t>
            </a:r>
            <a:endParaRPr kumimoji="1" lang="ja-JP" altLang="en-US" dirty="0"/>
          </a:p>
        </p:txBody>
      </p:sp>
      <p:sp>
        <p:nvSpPr>
          <p:cNvPr id="42" name="正方形/長方形 41"/>
          <p:cNvSpPr/>
          <p:nvPr/>
        </p:nvSpPr>
        <p:spPr>
          <a:xfrm rot="18419239">
            <a:off x="4345004" y="3535840"/>
            <a:ext cx="1459741" cy="75158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5510003" y="2817905"/>
            <a:ext cx="1374672" cy="646331"/>
          </a:xfrm>
          <a:prstGeom prst="rect">
            <a:avLst/>
          </a:prstGeom>
          <a:noFill/>
          <a:ln>
            <a:solidFill>
              <a:schemeClr val="tx1"/>
            </a:solidFill>
          </a:ln>
        </p:spPr>
        <p:txBody>
          <a:bodyPr wrap="none" rtlCol="0">
            <a:spAutoFit/>
          </a:bodyPr>
          <a:lstStyle/>
          <a:p>
            <a:r>
              <a:rPr kumimoji="1" lang="en-US" altLang="ja-JP" dirty="0" smtClean="0"/>
              <a:t>Atmospheric</a:t>
            </a:r>
          </a:p>
          <a:p>
            <a:pPr algn="ctr"/>
            <a:r>
              <a:rPr kumimoji="1" lang="en-US" altLang="ja-JP" dirty="0" smtClean="0"/>
              <a:t>Absorption</a:t>
            </a:r>
            <a:endParaRPr kumimoji="1" lang="ja-JP" altLang="en-US" dirty="0"/>
          </a:p>
        </p:txBody>
      </p:sp>
      <p:cxnSp>
        <p:nvCxnSpPr>
          <p:cNvPr id="44" name="曲線コネクタ 43"/>
          <p:cNvCxnSpPr/>
          <p:nvPr/>
        </p:nvCxnSpPr>
        <p:spPr>
          <a:xfrm rot="5400000" flipH="1" flipV="1">
            <a:off x="6516637" y="4366437"/>
            <a:ext cx="407602" cy="333832"/>
          </a:xfrm>
          <a:prstGeom prst="curved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6981628" y="3677735"/>
            <a:ext cx="1387431" cy="923330"/>
          </a:xfrm>
          <a:prstGeom prst="rect">
            <a:avLst/>
          </a:prstGeom>
          <a:noFill/>
          <a:ln>
            <a:solidFill>
              <a:schemeClr val="tx1"/>
            </a:solidFill>
          </a:ln>
        </p:spPr>
        <p:txBody>
          <a:bodyPr wrap="none" rtlCol="0">
            <a:spAutoFit/>
          </a:bodyPr>
          <a:lstStyle/>
          <a:p>
            <a:pPr algn="ctr"/>
            <a:r>
              <a:rPr kumimoji="1" lang="en-US" altLang="ja-JP" dirty="0" smtClean="0"/>
              <a:t>Instrumental</a:t>
            </a:r>
          </a:p>
          <a:p>
            <a:pPr algn="ctr"/>
            <a:r>
              <a:rPr kumimoji="1" lang="en-US" altLang="ja-JP" dirty="0" smtClean="0"/>
              <a:t>Thermal </a:t>
            </a:r>
          </a:p>
          <a:p>
            <a:pPr algn="ctr"/>
            <a:r>
              <a:rPr kumimoji="1" lang="en-US" altLang="ja-JP" dirty="0" smtClean="0"/>
              <a:t>Emission</a:t>
            </a:r>
          </a:p>
        </p:txBody>
      </p:sp>
      <p:cxnSp>
        <p:nvCxnSpPr>
          <p:cNvPr id="48" name="曲線コネクタ 47"/>
          <p:cNvCxnSpPr/>
          <p:nvPr/>
        </p:nvCxnSpPr>
        <p:spPr>
          <a:xfrm rot="16200000" flipH="1">
            <a:off x="6654757" y="5222399"/>
            <a:ext cx="387889" cy="295087"/>
          </a:xfrm>
          <a:prstGeom prst="curved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曲線コネクタ 49"/>
          <p:cNvCxnSpPr/>
          <p:nvPr/>
        </p:nvCxnSpPr>
        <p:spPr>
          <a:xfrm rot="5400000">
            <a:off x="6130778" y="5078216"/>
            <a:ext cx="444788" cy="362140"/>
          </a:xfrm>
          <a:prstGeom prst="curved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曲線コネクタ 52"/>
          <p:cNvCxnSpPr/>
          <p:nvPr/>
        </p:nvCxnSpPr>
        <p:spPr>
          <a:xfrm rot="16200000" flipH="1">
            <a:off x="4136276" y="2767404"/>
            <a:ext cx="612948" cy="569544"/>
          </a:xfrm>
          <a:prstGeom prst="curved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曲線コネクタ 54"/>
          <p:cNvCxnSpPr/>
          <p:nvPr/>
        </p:nvCxnSpPr>
        <p:spPr>
          <a:xfrm>
            <a:off x="4377262" y="2488472"/>
            <a:ext cx="559338" cy="504056"/>
          </a:xfrm>
          <a:prstGeom prst="curved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曲線コネクタ 58"/>
          <p:cNvCxnSpPr/>
          <p:nvPr/>
        </p:nvCxnSpPr>
        <p:spPr>
          <a:xfrm>
            <a:off x="3206631" y="3401379"/>
            <a:ext cx="617520" cy="292787"/>
          </a:xfrm>
          <a:prstGeom prst="curved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曲線コネクタ 64"/>
          <p:cNvCxnSpPr/>
          <p:nvPr/>
        </p:nvCxnSpPr>
        <p:spPr>
          <a:xfrm flipV="1">
            <a:off x="6900061" y="4872605"/>
            <a:ext cx="563902" cy="172824"/>
          </a:xfrm>
          <a:prstGeom prst="curved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曲線コネクタ 67"/>
          <p:cNvCxnSpPr/>
          <p:nvPr/>
        </p:nvCxnSpPr>
        <p:spPr>
          <a:xfrm rot="10800000">
            <a:off x="5833444" y="4569939"/>
            <a:ext cx="523187" cy="389079"/>
          </a:xfrm>
          <a:prstGeom prst="curved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1073235" y="5181161"/>
            <a:ext cx="4670381" cy="1308050"/>
          </a:xfrm>
          <a:prstGeom prst="rect">
            <a:avLst/>
          </a:prstGeom>
          <a:noFill/>
        </p:spPr>
        <p:txBody>
          <a:bodyPr wrap="none" rtlCol="0">
            <a:spAutoFit/>
          </a:bodyPr>
          <a:lstStyle/>
          <a:p>
            <a:r>
              <a:rPr kumimoji="1" lang="en-US" altLang="ja-JP" dirty="0" smtClean="0"/>
              <a:t>Sky background	  </a:t>
            </a:r>
            <a:r>
              <a:rPr kumimoji="1" lang="en-US" altLang="ja-JP" strike="dblStrike" dirty="0" smtClean="0"/>
              <a:t>14 mag/</a:t>
            </a:r>
            <a:r>
              <a:rPr kumimoji="1" lang="ja-JP" altLang="en-US" strike="dblStrike" baseline="-25000" dirty="0" smtClean="0"/>
              <a:t>□</a:t>
            </a:r>
            <a:r>
              <a:rPr lang="en-US" altLang="ja-JP" strike="dblStrike" dirty="0"/>
              <a:t>’’</a:t>
            </a:r>
            <a:r>
              <a:rPr lang="en-US" altLang="ja-JP" sz="1200" strike="dblStrike" dirty="0"/>
              <a:t> </a:t>
            </a:r>
            <a:r>
              <a:rPr lang="en-US" altLang="ja-JP" sz="1200" strike="dblStrike" dirty="0" smtClean="0"/>
              <a:t>(at Mauna kea)</a:t>
            </a:r>
          </a:p>
          <a:p>
            <a:endParaRPr lang="en-US" altLang="ja-JP" sz="1100" strike="dblStrike" dirty="0"/>
          </a:p>
          <a:p>
            <a:r>
              <a:rPr kumimoji="1" lang="en-US" altLang="ja-JP" dirty="0" smtClean="0"/>
              <a:t>Telescope	                  </a:t>
            </a:r>
            <a:r>
              <a:rPr kumimoji="1" lang="en-US" altLang="ja-JP" sz="1400" dirty="0" smtClean="0"/>
              <a:t>  </a:t>
            </a:r>
            <a:r>
              <a:rPr kumimoji="1" lang="en-US" altLang="ja-JP" strike="dblStrike" dirty="0" smtClean="0"/>
              <a:t>11 mag/</a:t>
            </a:r>
            <a:r>
              <a:rPr lang="ja-JP" altLang="en-US" strike="dblStrike" baseline="-25000" dirty="0"/>
              <a:t> □</a:t>
            </a:r>
            <a:r>
              <a:rPr lang="en-US" altLang="ja-JP" strike="dblStrike" dirty="0" smtClean="0"/>
              <a:t>’’</a:t>
            </a:r>
            <a:r>
              <a:rPr lang="en-US" altLang="ja-JP" sz="1200" strike="dblStrike" dirty="0" smtClean="0"/>
              <a:t> (with coldstop, 293</a:t>
            </a:r>
            <a:r>
              <a:rPr lang="ja-JP" altLang="en-US" sz="1200" strike="dblStrike" dirty="0" smtClean="0"/>
              <a:t>℃</a:t>
            </a:r>
            <a:r>
              <a:rPr lang="en-US" altLang="ja-JP" sz="1200" strike="dblStrike" dirty="0" smtClean="0"/>
              <a:t>)</a:t>
            </a:r>
            <a:endParaRPr kumimoji="1" lang="en-US" altLang="ja-JP" strike="dblStrike" dirty="0" smtClean="0"/>
          </a:p>
          <a:p>
            <a:endParaRPr lang="en-US" altLang="ja-JP" sz="1100" strike="dblStrike" dirty="0"/>
          </a:p>
          <a:p>
            <a:r>
              <a:rPr lang="en-US" altLang="ja-JP" dirty="0" smtClean="0"/>
              <a:t>Galaxy at z&gt;3	  24 mag/</a:t>
            </a:r>
            <a:r>
              <a:rPr lang="ja-JP" altLang="en-US" baseline="-25000" dirty="0" smtClean="0"/>
              <a:t>□</a:t>
            </a:r>
            <a:r>
              <a:rPr lang="en-US" altLang="ja-JP" dirty="0" smtClean="0"/>
              <a:t>’’</a:t>
            </a:r>
          </a:p>
        </p:txBody>
      </p:sp>
      <p:sp>
        <p:nvSpPr>
          <p:cNvPr id="2" name="正方形/長方形 1"/>
          <p:cNvSpPr/>
          <p:nvPr/>
        </p:nvSpPr>
        <p:spPr>
          <a:xfrm>
            <a:off x="2999467" y="4996495"/>
            <a:ext cx="2574166" cy="369332"/>
          </a:xfrm>
          <a:prstGeom prst="rect">
            <a:avLst/>
          </a:prstGeom>
          <a:ln>
            <a:solidFill>
              <a:srgbClr val="FF0000"/>
            </a:solidFill>
          </a:ln>
        </p:spPr>
        <p:txBody>
          <a:bodyPr wrap="none">
            <a:spAutoFit/>
          </a:bodyPr>
          <a:lstStyle/>
          <a:p>
            <a:r>
              <a:rPr lang="en-US" altLang="ja-JP" b="1" dirty="0" smtClean="0">
                <a:solidFill>
                  <a:srgbClr val="FF0000"/>
                </a:solidFill>
              </a:rPr>
              <a:t>18 </a:t>
            </a:r>
            <a:r>
              <a:rPr lang="en-US" altLang="ja-JP" b="1" dirty="0">
                <a:solidFill>
                  <a:srgbClr val="FF0000"/>
                </a:solidFill>
              </a:rPr>
              <a:t>mag/</a:t>
            </a:r>
            <a:r>
              <a:rPr lang="ja-JP" altLang="en-US" b="1" baseline="-25000" dirty="0">
                <a:solidFill>
                  <a:srgbClr val="FF0000"/>
                </a:solidFill>
              </a:rPr>
              <a:t>□</a:t>
            </a:r>
            <a:r>
              <a:rPr lang="en-US" altLang="ja-JP" b="1" dirty="0" smtClean="0">
                <a:solidFill>
                  <a:srgbClr val="FF0000"/>
                </a:solidFill>
              </a:rPr>
              <a:t>’’ at Dome FUJI</a:t>
            </a:r>
            <a:endParaRPr lang="en-US" altLang="ja-JP" b="1" dirty="0">
              <a:solidFill>
                <a:srgbClr val="FF0000"/>
              </a:solidFill>
            </a:endParaRPr>
          </a:p>
        </p:txBody>
      </p:sp>
      <p:sp>
        <p:nvSpPr>
          <p:cNvPr id="28" name="正方形/長方形 27"/>
          <p:cNvSpPr/>
          <p:nvPr/>
        </p:nvSpPr>
        <p:spPr>
          <a:xfrm>
            <a:off x="2999467" y="5469315"/>
            <a:ext cx="2574166" cy="369332"/>
          </a:xfrm>
          <a:prstGeom prst="rect">
            <a:avLst/>
          </a:prstGeom>
          <a:ln>
            <a:solidFill>
              <a:srgbClr val="FF0000"/>
            </a:solidFill>
          </a:ln>
        </p:spPr>
        <p:txBody>
          <a:bodyPr wrap="none">
            <a:spAutoFit/>
          </a:bodyPr>
          <a:lstStyle/>
          <a:p>
            <a:r>
              <a:rPr lang="en-US" altLang="ja-JP" b="1" dirty="0" smtClean="0">
                <a:solidFill>
                  <a:srgbClr val="FF0000"/>
                </a:solidFill>
              </a:rPr>
              <a:t>19 </a:t>
            </a:r>
            <a:r>
              <a:rPr lang="en-US" altLang="ja-JP" b="1" dirty="0">
                <a:solidFill>
                  <a:srgbClr val="FF0000"/>
                </a:solidFill>
              </a:rPr>
              <a:t>mag/</a:t>
            </a:r>
            <a:r>
              <a:rPr lang="ja-JP" altLang="en-US" b="1" baseline="-25000" dirty="0">
                <a:solidFill>
                  <a:srgbClr val="FF0000"/>
                </a:solidFill>
              </a:rPr>
              <a:t>□</a:t>
            </a:r>
            <a:r>
              <a:rPr lang="en-US" altLang="ja-JP" b="1" dirty="0" smtClean="0">
                <a:solidFill>
                  <a:srgbClr val="FF0000"/>
                </a:solidFill>
              </a:rPr>
              <a:t>’’</a:t>
            </a:r>
            <a:r>
              <a:rPr lang="en-US" altLang="ja-JP" b="1" dirty="0">
                <a:solidFill>
                  <a:srgbClr val="FF0000"/>
                </a:solidFill>
              </a:rPr>
              <a:t> at Dome </a:t>
            </a:r>
            <a:r>
              <a:rPr lang="en-US" altLang="ja-JP" b="1" dirty="0" smtClean="0">
                <a:solidFill>
                  <a:srgbClr val="FF0000"/>
                </a:solidFill>
              </a:rPr>
              <a:t>FUJI</a:t>
            </a:r>
            <a:endParaRPr lang="en-US" altLang="ja-JP" b="1" dirty="0">
              <a:solidFill>
                <a:srgbClr val="FF0000"/>
              </a:solidFill>
            </a:endParaRPr>
          </a:p>
        </p:txBody>
      </p:sp>
      <p:sp>
        <p:nvSpPr>
          <p:cNvPr id="4" name="フローチャート : せん孔テープ 3"/>
          <p:cNvSpPr/>
          <p:nvPr/>
        </p:nvSpPr>
        <p:spPr>
          <a:xfrm>
            <a:off x="2093173" y="2637016"/>
            <a:ext cx="1000419" cy="504055"/>
          </a:xfrm>
          <a:prstGeom prst="flowChartPunchedTap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ローチャート : せん孔テープ 29"/>
          <p:cNvSpPr/>
          <p:nvPr/>
        </p:nvSpPr>
        <p:spPr>
          <a:xfrm>
            <a:off x="3157559" y="2045116"/>
            <a:ext cx="1000419" cy="504055"/>
          </a:xfrm>
          <a:prstGeom prst="flowChartPunchedTap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558087" y="2823311"/>
            <a:ext cx="1627364" cy="923330"/>
          </a:xfrm>
          <a:prstGeom prst="rect">
            <a:avLst/>
          </a:prstGeom>
          <a:noFill/>
          <a:ln>
            <a:solidFill>
              <a:schemeClr val="tx1"/>
            </a:solidFill>
          </a:ln>
        </p:spPr>
        <p:txBody>
          <a:bodyPr wrap="square" rtlCol="0">
            <a:spAutoFit/>
          </a:bodyPr>
          <a:lstStyle/>
          <a:p>
            <a:pPr algn="ctr"/>
            <a:r>
              <a:rPr lang="en-US" altLang="ja-JP" dirty="0" smtClean="0"/>
              <a:t>Air Grow Emission</a:t>
            </a:r>
          </a:p>
          <a:p>
            <a:pPr algn="ctr"/>
            <a:r>
              <a:rPr kumimoji="1" lang="en-US" altLang="ja-JP" dirty="0" smtClean="0"/>
              <a:t>(non-thermal)</a:t>
            </a:r>
            <a:endParaRPr kumimoji="1" lang="ja-JP" altLang="en-US" dirty="0"/>
          </a:p>
        </p:txBody>
      </p:sp>
      <p:cxnSp>
        <p:nvCxnSpPr>
          <p:cNvPr id="11" name="直線コネクタ 10"/>
          <p:cNvCxnSpPr/>
          <p:nvPr/>
        </p:nvCxnSpPr>
        <p:spPr>
          <a:xfrm flipH="1">
            <a:off x="5436096" y="2538662"/>
            <a:ext cx="1471625" cy="11449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5436096" y="2572037"/>
            <a:ext cx="1471625" cy="11449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a:off x="6939530" y="3547772"/>
            <a:ext cx="1471625" cy="11449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6939530" y="3581147"/>
            <a:ext cx="1471625" cy="11449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H="1">
            <a:off x="2721089" y="3466660"/>
            <a:ext cx="1471625" cy="11449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721089" y="3500035"/>
            <a:ext cx="1471625" cy="11449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379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0’. Seeing</a:t>
            </a:r>
            <a:endParaRPr kumimoji="1" lang="ja-JP" altLang="en-US" sz="3600" dirty="0">
              <a:latin typeface="+mn-ea"/>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86" t="22364" r="56507" b="31785"/>
          <a:stretch/>
        </p:blipFill>
        <p:spPr bwMode="auto">
          <a:xfrm>
            <a:off x="1187624" y="3717032"/>
            <a:ext cx="3312368" cy="2465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4830003" y="4483475"/>
            <a:ext cx="3342397" cy="923330"/>
          </a:xfrm>
          <a:prstGeom prst="rect">
            <a:avLst/>
          </a:prstGeom>
          <a:noFill/>
        </p:spPr>
        <p:txBody>
          <a:bodyPr wrap="square" rtlCol="0">
            <a:spAutoFit/>
          </a:bodyPr>
          <a:lstStyle/>
          <a:p>
            <a:pPr algn="just"/>
            <a:r>
              <a:rPr kumimoji="1" lang="en-US" altLang="ja-JP" dirty="0" smtClean="0"/>
              <a:t>Good seeing brigs not only high resolution imaging, but also </a:t>
            </a:r>
            <a:r>
              <a:rPr lang="en-US" altLang="ja-JP" dirty="0" smtClean="0"/>
              <a:t>more </a:t>
            </a:r>
            <a:r>
              <a:rPr kumimoji="1" lang="en-US" altLang="ja-JP" dirty="0" smtClean="0"/>
              <a:t>deeper detection limit.</a:t>
            </a:r>
            <a:endParaRPr kumimoji="1" lang="ja-JP" altLang="en-US" dirty="0"/>
          </a:p>
        </p:txBody>
      </p:sp>
      <p:pic>
        <p:nvPicPr>
          <p:cNvPr id="30" name="Picture 2" descr="C:\Research\D2\2011_09天文学会秋季年会\DIMM\see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2111" y="1923095"/>
            <a:ext cx="2880000" cy="1034949"/>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p:cNvSpPr txBox="1"/>
          <p:nvPr/>
        </p:nvSpPr>
        <p:spPr>
          <a:xfrm>
            <a:off x="4860032" y="2958043"/>
            <a:ext cx="3318263" cy="830997"/>
          </a:xfrm>
          <a:prstGeom prst="rect">
            <a:avLst/>
          </a:prstGeom>
          <a:noFill/>
        </p:spPr>
        <p:txBody>
          <a:bodyPr wrap="square" rtlCol="0">
            <a:spAutoFit/>
          </a:bodyPr>
          <a:lstStyle/>
          <a:p>
            <a:pPr algn="just"/>
            <a:r>
              <a:rPr kumimoji="1" lang="en-US" altLang="ja-JP" sz="1400" dirty="0" smtClean="0"/>
              <a:t>Long exposure, short exposure, corrected image of observed star</a:t>
            </a:r>
            <a:r>
              <a:rPr lang="ja-JP" altLang="en-US" sz="1400" dirty="0"/>
              <a:t> </a:t>
            </a:r>
            <a:r>
              <a:rPr kumimoji="1" lang="en-US" altLang="ja-JP" sz="1000" dirty="0" smtClean="0"/>
              <a:t>(</a:t>
            </a:r>
            <a:r>
              <a:rPr lang="en-US" altLang="ja-JP" sz="1000" dirty="0" smtClean="0"/>
              <a:t>Image</a:t>
            </a:r>
            <a:r>
              <a:rPr lang="en-US" altLang="ja-JP" sz="1000" dirty="0"/>
              <a:t>: Lawrence Livermore National Laboratory and NSF Center for Adaptive Optics.(in Claire Max's papers</a:t>
            </a:r>
            <a:r>
              <a:rPr lang="en-US" altLang="ja-JP" sz="1000" dirty="0" smtClean="0"/>
              <a:t>)</a:t>
            </a:r>
            <a:endParaRPr lang="ja-JP" altLang="en-US" sz="1000" dirty="0"/>
          </a:p>
        </p:txBody>
      </p:sp>
      <p:sp>
        <p:nvSpPr>
          <p:cNvPr id="8" name="テキスト ボックス 7"/>
          <p:cNvSpPr txBox="1"/>
          <p:nvPr/>
        </p:nvSpPr>
        <p:spPr>
          <a:xfrm>
            <a:off x="1764934" y="4298809"/>
            <a:ext cx="1103187" cy="369332"/>
          </a:xfrm>
          <a:prstGeom prst="rect">
            <a:avLst/>
          </a:prstGeom>
          <a:noFill/>
        </p:spPr>
        <p:txBody>
          <a:bodyPr wrap="none" rtlCol="0">
            <a:spAutoFit/>
          </a:bodyPr>
          <a:lstStyle/>
          <a:p>
            <a:r>
              <a:rPr kumimoji="1" lang="en-US" altLang="ja-JP" dirty="0" smtClean="0"/>
              <a:t>0.75 mag </a:t>
            </a:r>
            <a:endParaRPr kumimoji="1" lang="ja-JP" altLang="en-US" dirty="0"/>
          </a:p>
        </p:txBody>
      </p:sp>
      <p:cxnSp>
        <p:nvCxnSpPr>
          <p:cNvPr id="10" name="直線矢印コネクタ 9"/>
          <p:cNvCxnSpPr/>
          <p:nvPr/>
        </p:nvCxnSpPr>
        <p:spPr>
          <a:xfrm>
            <a:off x="2829518" y="4021810"/>
            <a:ext cx="14290" cy="92773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821350" y="2025444"/>
            <a:ext cx="3642379" cy="923330"/>
          </a:xfrm>
          <a:prstGeom prst="rect">
            <a:avLst/>
          </a:prstGeom>
          <a:noFill/>
        </p:spPr>
        <p:txBody>
          <a:bodyPr wrap="square" rtlCol="0">
            <a:spAutoFit/>
          </a:bodyPr>
          <a:lstStyle/>
          <a:p>
            <a:pPr algn="just"/>
            <a:r>
              <a:rPr lang="en-US" altLang="ja-JP" dirty="0" smtClean="0"/>
              <a:t>The Earth atmosphere also degrades sharpness of the star image, which is called “seeing”.</a:t>
            </a:r>
            <a:endParaRPr kumimoji="1" lang="en-US" altLang="ja-JP" dirty="0" smtClean="0"/>
          </a:p>
        </p:txBody>
      </p:sp>
      <p:cxnSp>
        <p:nvCxnSpPr>
          <p:cNvPr id="24" name="直線矢印コネクタ 23"/>
          <p:cNvCxnSpPr/>
          <p:nvPr/>
        </p:nvCxnSpPr>
        <p:spPr>
          <a:xfrm>
            <a:off x="3260127" y="5121770"/>
            <a:ext cx="197686"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H="1">
            <a:off x="2316527" y="5533980"/>
            <a:ext cx="334481"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1776759" y="5349314"/>
            <a:ext cx="572593" cy="369332"/>
          </a:xfrm>
          <a:prstGeom prst="rect">
            <a:avLst/>
          </a:prstGeom>
          <a:noFill/>
        </p:spPr>
        <p:txBody>
          <a:bodyPr wrap="none" rtlCol="0">
            <a:spAutoFit/>
          </a:bodyPr>
          <a:lstStyle/>
          <a:p>
            <a:r>
              <a:rPr kumimoji="1" lang="en-US" altLang="ja-JP" dirty="0" smtClean="0"/>
              <a:t>0.6”</a:t>
            </a:r>
            <a:endParaRPr kumimoji="1" lang="ja-JP" altLang="en-US" dirty="0"/>
          </a:p>
        </p:txBody>
      </p:sp>
      <p:sp>
        <p:nvSpPr>
          <p:cNvPr id="51" name="テキスト ボックス 50"/>
          <p:cNvSpPr txBox="1"/>
          <p:nvPr/>
        </p:nvSpPr>
        <p:spPr>
          <a:xfrm>
            <a:off x="3491880" y="4937104"/>
            <a:ext cx="580608" cy="369332"/>
          </a:xfrm>
          <a:prstGeom prst="rect">
            <a:avLst/>
          </a:prstGeom>
          <a:noFill/>
        </p:spPr>
        <p:txBody>
          <a:bodyPr wrap="none" rtlCol="0">
            <a:spAutoFit/>
          </a:bodyPr>
          <a:lstStyle/>
          <a:p>
            <a:r>
              <a:rPr kumimoji="1" lang="en-US" altLang="ja-JP" b="1" dirty="0" smtClean="0">
                <a:solidFill>
                  <a:srgbClr val="FF0000"/>
                </a:solidFill>
              </a:rPr>
              <a:t>0.3”</a:t>
            </a:r>
            <a:endParaRPr kumimoji="1" lang="ja-JP" altLang="en-US" b="1" dirty="0">
              <a:solidFill>
                <a:srgbClr val="FF0000"/>
              </a:solidFill>
            </a:endParaRPr>
          </a:p>
        </p:txBody>
      </p:sp>
      <p:sp>
        <p:nvSpPr>
          <p:cNvPr id="16" name="テキスト ボックス 15"/>
          <p:cNvSpPr txBox="1"/>
          <p:nvPr/>
        </p:nvSpPr>
        <p:spPr>
          <a:xfrm>
            <a:off x="1594976" y="6182051"/>
            <a:ext cx="1241687" cy="369332"/>
          </a:xfrm>
          <a:prstGeom prst="rect">
            <a:avLst/>
          </a:prstGeom>
          <a:noFill/>
          <a:ln>
            <a:solidFill>
              <a:schemeClr val="tx1"/>
            </a:solidFill>
          </a:ln>
        </p:spPr>
        <p:txBody>
          <a:bodyPr wrap="none" rtlCol="0">
            <a:spAutoFit/>
          </a:bodyPr>
          <a:lstStyle/>
          <a:p>
            <a:r>
              <a:rPr kumimoji="1" lang="en-US" altLang="ja-JP" dirty="0" smtClean="0"/>
              <a:t>Mauna Kea</a:t>
            </a:r>
            <a:endParaRPr kumimoji="1" lang="ja-JP" altLang="en-US" dirty="0"/>
          </a:p>
        </p:txBody>
      </p:sp>
      <p:sp>
        <p:nvSpPr>
          <p:cNvPr id="17" name="テキスト ボックス 16"/>
          <p:cNvSpPr txBox="1"/>
          <p:nvPr/>
        </p:nvSpPr>
        <p:spPr>
          <a:xfrm>
            <a:off x="3088315" y="6197395"/>
            <a:ext cx="1200585" cy="369332"/>
          </a:xfrm>
          <a:prstGeom prst="rect">
            <a:avLst/>
          </a:prstGeom>
          <a:noFill/>
          <a:ln>
            <a:solidFill>
              <a:srgbClr val="FF0000"/>
            </a:solidFill>
          </a:ln>
        </p:spPr>
        <p:txBody>
          <a:bodyPr wrap="none" rtlCol="0">
            <a:spAutoFit/>
          </a:bodyPr>
          <a:lstStyle/>
          <a:p>
            <a:r>
              <a:rPr lang="en-US" altLang="ja-JP" b="1" dirty="0" smtClean="0">
                <a:solidFill>
                  <a:srgbClr val="FF0000"/>
                </a:solidFill>
              </a:rPr>
              <a:t>Dome FUJI</a:t>
            </a:r>
            <a:endParaRPr kumimoji="1" lang="ja-JP" altLang="en-US" b="1" dirty="0">
              <a:solidFill>
                <a:srgbClr val="FF0000"/>
              </a:solidFill>
            </a:endParaRPr>
          </a:p>
        </p:txBody>
      </p:sp>
      <p:cxnSp>
        <p:nvCxnSpPr>
          <p:cNvPr id="18" name="直線コネクタ 17"/>
          <p:cNvCxnSpPr/>
          <p:nvPr/>
        </p:nvCxnSpPr>
        <p:spPr>
          <a:xfrm>
            <a:off x="1043608" y="5677996"/>
            <a:ext cx="381626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826993" y="5511931"/>
            <a:ext cx="1176732" cy="369332"/>
          </a:xfrm>
          <a:prstGeom prst="rect">
            <a:avLst/>
          </a:prstGeom>
          <a:noFill/>
        </p:spPr>
        <p:txBody>
          <a:bodyPr wrap="none" rtlCol="0">
            <a:spAutoFit/>
          </a:bodyPr>
          <a:lstStyle/>
          <a:p>
            <a:r>
              <a:rPr kumimoji="1" lang="en-US" altLang="ja-JP" dirty="0" smtClean="0"/>
              <a:t>noise level</a:t>
            </a:r>
            <a:endParaRPr kumimoji="1" lang="ja-JP" altLang="en-US" dirty="0"/>
          </a:p>
        </p:txBody>
      </p:sp>
      <p:sp>
        <p:nvSpPr>
          <p:cNvPr id="20" name="テキスト ボックス 19"/>
          <p:cNvSpPr txBox="1"/>
          <p:nvPr/>
        </p:nvSpPr>
        <p:spPr>
          <a:xfrm>
            <a:off x="1477185" y="3356992"/>
            <a:ext cx="1410964" cy="369332"/>
          </a:xfrm>
          <a:prstGeom prst="rect">
            <a:avLst/>
          </a:prstGeom>
          <a:noFill/>
        </p:spPr>
        <p:txBody>
          <a:bodyPr wrap="none" rtlCol="0">
            <a:spAutoFit/>
          </a:bodyPr>
          <a:lstStyle/>
          <a:p>
            <a:r>
              <a:rPr lang="en-US" altLang="ja-JP" dirty="0" smtClean="0"/>
              <a:t>Gaussian </a:t>
            </a:r>
            <a:r>
              <a:rPr kumimoji="1" lang="en-US" altLang="ja-JP" dirty="0" smtClean="0"/>
              <a:t>PSF</a:t>
            </a:r>
          </a:p>
        </p:txBody>
      </p:sp>
    </p:spTree>
    <p:extLst>
      <p:ext uri="{BB962C8B-B14F-4D97-AF65-F5344CB8AC3E}">
        <p14:creationId xmlns:p14="http://schemas.microsoft.com/office/powerpoint/2010/main" val="2009175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3197</TotalTime>
  <Words>1885</Words>
  <Application>Microsoft Office PowerPoint</Application>
  <PresentationFormat>画面に合わせる (4:3)</PresentationFormat>
  <Paragraphs>331</Paragraphs>
  <Slides>22</Slides>
  <Notes>0</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hirofumi</dc:creator>
  <cp:lastModifiedBy>hirofumi</cp:lastModifiedBy>
  <cp:revision>131</cp:revision>
  <cp:lastPrinted>2011-10-05T23:12:42Z</cp:lastPrinted>
  <dcterms:created xsi:type="dcterms:W3CDTF">2011-09-17T18:26:12Z</dcterms:created>
  <dcterms:modified xsi:type="dcterms:W3CDTF">2013-10-02T11:03:55Z</dcterms:modified>
</cp:coreProperties>
</file>