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9" r:id="rId21"/>
    <p:sldId id="257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07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0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38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9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9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2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7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6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0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62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EF02-36E1-4D42-B1FC-A0DDCEF85F6D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EE7D-AF8F-47F3-B6C5-047AA4F396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78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Mesoscale</a:t>
            </a:r>
            <a:r>
              <a:rPr kumimoji="1" lang="en-US" altLang="ja-JP" dirty="0" smtClean="0"/>
              <a:t>  optical turbulence simulations above Dome C, Dome A and South Pole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1752600"/>
          </a:xfrm>
        </p:spPr>
        <p:txBody>
          <a:bodyPr/>
          <a:lstStyle/>
          <a:p>
            <a:r>
              <a:rPr kumimoji="1" lang="en-US" altLang="ja-JP" dirty="0" smtClean="0"/>
              <a:t>F. Lascaux, E. </a:t>
            </a:r>
            <a:r>
              <a:rPr kumimoji="1" lang="en-US" altLang="ja-JP" dirty="0" err="1" smtClean="0"/>
              <a:t>Masciadri</a:t>
            </a:r>
            <a:r>
              <a:rPr lang="en-US" altLang="ja-JP" dirty="0" smtClean="0"/>
              <a:t>, and S. </a:t>
            </a:r>
            <a:r>
              <a:rPr lang="en-US" altLang="ja-JP" dirty="0" err="1" smtClean="0"/>
              <a:t>Hagelin</a:t>
            </a:r>
            <a:endParaRPr lang="en-US" altLang="ja-JP" dirty="0" smtClean="0"/>
          </a:p>
          <a:p>
            <a:r>
              <a:rPr kumimoji="1" lang="en-US" altLang="ja-JP" dirty="0" smtClean="0"/>
              <a:t>MNRAS, 411, 693 (2011)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5776" y="620810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日　</a:t>
            </a:r>
            <a:r>
              <a:rPr kumimoji="1" lang="ja-JP" altLang="en-US" dirty="0" err="1" smtClean="0"/>
              <a:t>みさ</a:t>
            </a:r>
            <a:r>
              <a:rPr kumimoji="1" lang="ja-JP" altLang="en-US" dirty="0" smtClean="0"/>
              <a:t>ゼミ発表（</a:t>
            </a:r>
            <a:r>
              <a:rPr lang="ja-JP" altLang="en-US" dirty="0" smtClean="0"/>
              <a:t>沖田博文）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244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44761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Dome A</a:t>
            </a:r>
            <a:r>
              <a:rPr lang="ja-JP" altLang="en-US" dirty="0" smtClean="0"/>
              <a:t>　　　・・・　</a:t>
            </a:r>
            <a:r>
              <a:rPr lang="en-US" altLang="ja-JP" dirty="0" err="1" smtClean="0"/>
              <a:t>hsl</a:t>
            </a:r>
            <a:r>
              <a:rPr lang="en-US" altLang="ja-JP" dirty="0" smtClean="0"/>
              <a:t>=37.9m +/-8.1m</a:t>
            </a:r>
            <a:endParaRPr lang="en-US" altLang="ja-JP" dirty="0" smtClean="0"/>
          </a:p>
          <a:p>
            <a:r>
              <a:rPr lang="en-US" altLang="ja-JP" dirty="0" smtClean="0"/>
              <a:t>Dome C</a:t>
            </a:r>
            <a:r>
              <a:rPr lang="ja-JP" altLang="en-US" dirty="0" smtClean="0"/>
              <a:t>　　　・・・　</a:t>
            </a:r>
            <a:r>
              <a:rPr lang="en-US" altLang="ja-JP" dirty="0" err="1" smtClean="0"/>
              <a:t>hsl</a:t>
            </a:r>
            <a:r>
              <a:rPr lang="en-US" altLang="ja-JP" dirty="0" smtClean="0"/>
              <a:t>=44.2m +/-6.6m</a:t>
            </a:r>
            <a:endParaRPr lang="en-US" altLang="ja-JP" dirty="0"/>
          </a:p>
          <a:p>
            <a:r>
              <a:rPr lang="en-US" altLang="ja-JP" dirty="0" smtClean="0"/>
              <a:t>South Pole </a:t>
            </a:r>
            <a:r>
              <a:rPr lang="ja-JP" altLang="en-US" dirty="0"/>
              <a:t>　</a:t>
            </a:r>
            <a:r>
              <a:rPr lang="ja-JP" altLang="en-US" dirty="0" smtClean="0"/>
              <a:t>・・・　</a:t>
            </a:r>
            <a:r>
              <a:rPr lang="en-US" altLang="ja-JP" dirty="0" err="1" smtClean="0"/>
              <a:t>hsl</a:t>
            </a:r>
            <a:r>
              <a:rPr lang="en-US" altLang="ja-JP" dirty="0" smtClean="0"/>
              <a:t>=165m +/-17.4m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South Pole </a:t>
            </a:r>
            <a:r>
              <a:rPr lang="ja-JP" altLang="en-US" dirty="0" smtClean="0"/>
              <a:t>ではだいたい</a:t>
            </a:r>
            <a:r>
              <a:rPr lang="en-US" altLang="ja-JP" dirty="0" smtClean="0"/>
              <a:t>100m</a:t>
            </a:r>
            <a:r>
              <a:rPr lang="ja-JP" altLang="en-US" dirty="0" smtClean="0"/>
              <a:t>より分厚い</a:t>
            </a:r>
            <a:endParaRPr lang="en-US" altLang="ja-JP" dirty="0" smtClean="0"/>
          </a:p>
          <a:p>
            <a:r>
              <a:rPr lang="en-US" altLang="ja-JP" dirty="0" smtClean="0"/>
              <a:t>Dome C, A</a:t>
            </a:r>
            <a:r>
              <a:rPr lang="ja-JP" altLang="en-US" dirty="0" smtClean="0"/>
              <a:t>ではいつも</a:t>
            </a:r>
            <a:r>
              <a:rPr lang="en-US" altLang="ja-JP" dirty="0" smtClean="0"/>
              <a:t>100m</a:t>
            </a:r>
            <a:r>
              <a:rPr lang="ja-JP" altLang="en-US" dirty="0" smtClean="0"/>
              <a:t>以下</a:t>
            </a:r>
            <a:endParaRPr lang="en-US" altLang="ja-JP" dirty="0" smtClean="0"/>
          </a:p>
          <a:p>
            <a:r>
              <a:rPr lang="en-US" altLang="ja-JP" dirty="0" err="1" smtClean="0"/>
              <a:t>hsl</a:t>
            </a:r>
            <a:r>
              <a:rPr lang="ja-JP" altLang="en-US" dirty="0" smtClean="0"/>
              <a:t>が</a:t>
            </a:r>
            <a:r>
              <a:rPr lang="en-US" altLang="ja-JP" dirty="0" smtClean="0"/>
              <a:t>30m</a:t>
            </a:r>
            <a:r>
              <a:rPr lang="ja-JP" altLang="en-US" dirty="0" smtClean="0"/>
              <a:t>以下になる回数は</a:t>
            </a:r>
            <a:r>
              <a:rPr lang="en-US" altLang="ja-JP" dirty="0" smtClean="0"/>
              <a:t>Dome A</a:t>
            </a:r>
            <a:r>
              <a:rPr lang="ja-JP" altLang="en-US" dirty="0" err="1" smtClean="0"/>
              <a:t>のほう</a:t>
            </a:r>
            <a:r>
              <a:rPr lang="ja-JP" altLang="en-US" dirty="0" smtClean="0"/>
              <a:t>が</a:t>
            </a:r>
            <a:r>
              <a:rPr lang="en-US" altLang="ja-JP" dirty="0" smtClean="0"/>
              <a:t>Dome C</a:t>
            </a:r>
            <a:r>
              <a:rPr lang="ja-JP" altLang="en-US" dirty="0" smtClean="0"/>
              <a:t>より多い（これは統計量を稼いで検証する必要がある）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南極点について</a:t>
            </a:r>
            <a:endParaRPr lang="en-US" altLang="ja-JP" dirty="0" smtClean="0"/>
          </a:p>
          <a:p>
            <a:r>
              <a:rPr lang="ja-JP" altLang="en-US" dirty="0" smtClean="0"/>
              <a:t>　・過去の</a:t>
            </a:r>
            <a:r>
              <a:rPr lang="en-US" altLang="ja-JP" dirty="0" smtClean="0"/>
              <a:t>balloon</a:t>
            </a:r>
            <a:r>
              <a:rPr lang="ja-JP" altLang="en-US" dirty="0" smtClean="0"/>
              <a:t>観測では</a:t>
            </a:r>
            <a:r>
              <a:rPr lang="en-US" altLang="ja-JP" dirty="0" smtClean="0"/>
              <a:t>220m</a:t>
            </a:r>
          </a:p>
          <a:p>
            <a:r>
              <a:rPr lang="ja-JP" altLang="en-US" dirty="0" smtClean="0"/>
              <a:t>　・過去のシミュレーション</a:t>
            </a:r>
            <a:r>
              <a:rPr lang="en-US" altLang="ja-JP" dirty="0" smtClean="0"/>
              <a:t>(Swain&amp;Galle2006)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102m</a:t>
            </a:r>
          </a:p>
        </p:txBody>
      </p:sp>
    </p:spTree>
    <p:extLst>
      <p:ext uri="{BB962C8B-B14F-4D97-AF65-F5344CB8AC3E}">
        <p14:creationId xmlns:p14="http://schemas.microsoft.com/office/powerpoint/2010/main" val="410814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12131" r="26739" b="6652"/>
          <a:stretch/>
        </p:blipFill>
        <p:spPr bwMode="auto">
          <a:xfrm>
            <a:off x="1987825" y="543339"/>
            <a:ext cx="5420139" cy="618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9592" y="306896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Dome 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7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t="12717" r="26903" b="7403"/>
          <a:stretch/>
        </p:blipFill>
        <p:spPr bwMode="auto">
          <a:xfrm>
            <a:off x="1835696" y="548680"/>
            <a:ext cx="5390866" cy="60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99592" y="306896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Dome 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10567" r="27127" b="10000"/>
          <a:stretch/>
        </p:blipFill>
        <p:spPr bwMode="auto">
          <a:xfrm>
            <a:off x="2051720" y="620688"/>
            <a:ext cx="5377219" cy="605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99592" y="3068960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South Pole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7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4476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Swain &amp; </a:t>
            </a:r>
            <a:r>
              <a:rPr lang="en-US" altLang="ja-JP" dirty="0" err="1" smtClean="0"/>
              <a:t>Gallee</a:t>
            </a:r>
            <a:r>
              <a:rPr lang="en-US" altLang="ja-JP" dirty="0" smtClean="0"/>
              <a:t> (2006) </a:t>
            </a:r>
            <a:r>
              <a:rPr lang="ja-JP" altLang="en-US" dirty="0" smtClean="0"/>
              <a:t>との比較</a:t>
            </a:r>
            <a:endParaRPr lang="en-US" altLang="ja-JP" dirty="0" smtClean="0"/>
          </a:p>
          <a:p>
            <a:r>
              <a:rPr lang="ja-JP" altLang="en-US" dirty="0"/>
              <a:t>　・</a:t>
            </a:r>
            <a:r>
              <a:rPr lang="en-US" altLang="ja-JP" dirty="0" err="1" smtClean="0"/>
              <a:t>hsl</a:t>
            </a:r>
            <a:r>
              <a:rPr lang="ja-JP" altLang="en-US" dirty="0" smtClean="0"/>
              <a:t>の定義を</a:t>
            </a:r>
            <a:r>
              <a:rPr lang="en-US" altLang="ja-JP" dirty="0" smtClean="0"/>
              <a:t>turbulent kinetic energy(TKE)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1%</a:t>
            </a:r>
            <a:r>
              <a:rPr lang="ja-JP" altLang="en-US" dirty="0" smtClean="0"/>
              <a:t>になる高さとして再計算</a:t>
            </a:r>
            <a:endParaRPr lang="en-US" altLang="ja-JP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50000" r="51978" b="15105"/>
          <a:stretch/>
        </p:blipFill>
        <p:spPr bwMode="auto">
          <a:xfrm>
            <a:off x="1655676" y="2420888"/>
            <a:ext cx="5616624" cy="33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815916" y="479715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12060" y="479715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480212" y="479715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480212" y="5301208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112060" y="5289647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15916" y="527345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28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7761" r="23657" b="8298"/>
          <a:stretch/>
        </p:blipFill>
        <p:spPr bwMode="auto">
          <a:xfrm>
            <a:off x="1403648" y="1134036"/>
            <a:ext cx="6564573" cy="487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59632" y="764704"/>
            <a:ext cx="211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Swain &amp; </a:t>
            </a:r>
            <a:r>
              <a:rPr kumimoji="1" lang="en-US" altLang="ja-JP" dirty="0" err="1" smtClean="0"/>
              <a:t>Gallee</a:t>
            </a:r>
            <a:r>
              <a:rPr kumimoji="1" lang="en-US" altLang="ja-JP" dirty="0" smtClean="0"/>
              <a:t> 2006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8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19507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lang="en-US" altLang="ja-JP" dirty="0" smtClean="0"/>
              <a:t>Seeing in the free atmosphere</a:t>
            </a:r>
            <a:endParaRPr lang="en-US" altLang="ja-JP" dirty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Total seeing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36716" r="60708" b="39105"/>
          <a:stretch/>
        </p:blipFill>
        <p:spPr bwMode="auto">
          <a:xfrm>
            <a:off x="2699792" y="2708920"/>
            <a:ext cx="3712192" cy="184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64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130" r="50000" b="16000"/>
          <a:stretch/>
        </p:blipFill>
        <p:spPr bwMode="auto">
          <a:xfrm>
            <a:off x="251520" y="503284"/>
            <a:ext cx="5328592" cy="573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835696" y="539982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03848" y="539982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72000" y="5399828"/>
            <a:ext cx="864096" cy="188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0" y="5876130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03848" y="5892323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835696" y="5876130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84914" y="1558533"/>
            <a:ext cx="3168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Total seeing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Dome C, South Pole</a:t>
            </a:r>
            <a:r>
              <a:rPr lang="ja-JP" altLang="en-US" dirty="0" smtClean="0"/>
              <a:t>で観測と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よく一致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Dome A</a:t>
            </a:r>
            <a:r>
              <a:rPr kumimoji="1" lang="ja-JP" altLang="en-US" dirty="0" err="1" smtClean="0"/>
              <a:t>のほうが</a:t>
            </a:r>
            <a:r>
              <a:rPr kumimoji="1" lang="ja-JP" altLang="en-US" dirty="0" smtClean="0"/>
              <a:t>大きい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u="sng" dirty="0" smtClean="0"/>
              <a:t>Free atmosphere seeing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Dome C, South Pole</a:t>
            </a:r>
            <a:r>
              <a:rPr lang="ja-JP" altLang="en-US" dirty="0" smtClean="0"/>
              <a:t>は観測と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よく一致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Dome A</a:t>
            </a:r>
            <a:r>
              <a:rPr lang="ja-JP" altLang="en-US" dirty="0" smtClean="0"/>
              <a:t>は</a:t>
            </a:r>
            <a:r>
              <a:rPr lang="en-US" altLang="ja-JP" dirty="0" smtClean="0"/>
              <a:t>0.23”</a:t>
            </a:r>
          </a:p>
          <a:p>
            <a:endParaRPr kumimoji="1" lang="en-US" altLang="ja-JP" dirty="0"/>
          </a:p>
          <a:p>
            <a:r>
              <a:rPr lang="ja-JP" altLang="en-US" dirty="0" smtClean="0"/>
              <a:t>→乱流は雪面数十</a:t>
            </a:r>
            <a:r>
              <a:rPr lang="en-US" altLang="ja-JP" dirty="0" smtClean="0"/>
              <a:t>m</a:t>
            </a:r>
            <a:r>
              <a:rPr lang="ja-JP" altLang="en-US" dirty="0" smtClean="0"/>
              <a:t>に集中</a:t>
            </a:r>
            <a:endParaRPr lang="en-US" altLang="ja-JP" dirty="0" smtClean="0"/>
          </a:p>
          <a:p>
            <a:r>
              <a:rPr kumimoji="1" lang="ja-JP" altLang="en-US" dirty="0" smtClean="0"/>
              <a:t>→雪面の乱流は</a:t>
            </a:r>
            <a:r>
              <a:rPr kumimoji="1" lang="en-US" altLang="ja-JP" dirty="0" smtClean="0"/>
              <a:t>Dome A</a:t>
            </a:r>
            <a:r>
              <a:rPr kumimoji="1" lang="ja-JP" altLang="en-US" dirty="0" err="1" smtClean="0"/>
              <a:t>のほうが</a:t>
            </a:r>
            <a:r>
              <a:rPr kumimoji="1" lang="ja-JP" altLang="en-US" dirty="0" smtClean="0"/>
              <a:t>強い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Total seeing </a:t>
            </a:r>
            <a:r>
              <a:rPr kumimoji="1" lang="ja-JP" altLang="en-US" dirty="0" smtClean="0"/>
              <a:t>の分散は</a:t>
            </a:r>
            <a:r>
              <a:rPr kumimoji="1" lang="en-US" altLang="ja-JP" dirty="0" smtClean="0"/>
              <a:t>C, A, SP</a:t>
            </a:r>
            <a:r>
              <a:rPr kumimoji="1" lang="ja-JP" altLang="en-US" dirty="0" smtClean="0"/>
              <a:t>でほとんど同じ。</a:t>
            </a:r>
            <a:r>
              <a:rPr kumimoji="1" lang="en-US" altLang="ja-JP" dirty="0" smtClean="0"/>
              <a:t>FA</a:t>
            </a:r>
            <a:r>
              <a:rPr lang="ja-JP" altLang="en-US" dirty="0" smtClean="0"/>
              <a:t> </a:t>
            </a:r>
            <a:r>
              <a:rPr lang="en-US" altLang="ja-JP" dirty="0" smtClean="0"/>
              <a:t>seeing</a:t>
            </a:r>
            <a:r>
              <a:rPr lang="ja-JP" altLang="en-US" dirty="0" smtClean="0"/>
              <a:t>だと</a:t>
            </a:r>
            <a:r>
              <a:rPr lang="en-US" altLang="ja-JP" dirty="0" smtClean="0"/>
              <a:t>A</a:t>
            </a:r>
            <a:r>
              <a:rPr lang="ja-JP" altLang="en-US" dirty="0" smtClean="0"/>
              <a:t>が約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倍他より大きい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6668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26686" r="8209" b="30329"/>
          <a:stretch/>
        </p:blipFill>
        <p:spPr bwMode="auto">
          <a:xfrm>
            <a:off x="2367" y="1389726"/>
            <a:ext cx="9141633" cy="30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174" r="8912" b="43042"/>
          <a:stretch/>
        </p:blipFill>
        <p:spPr bwMode="auto">
          <a:xfrm>
            <a:off x="0" y="4653136"/>
            <a:ext cx="9144000" cy="195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35696" y="609329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60235" y="609992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3. Conclusion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62880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altLang="ja-JP" dirty="0" smtClean="0"/>
              <a:t>optical turbulent </a:t>
            </a:r>
            <a:r>
              <a:rPr lang="ja-JP" altLang="en-US" dirty="0" smtClean="0"/>
              <a:t>を上空</a:t>
            </a:r>
            <a:r>
              <a:rPr lang="en-US" altLang="ja-JP" dirty="0" smtClean="0"/>
              <a:t>20km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計算した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en-US" altLang="ja-JP" dirty="0" err="1" smtClean="0"/>
              <a:t>Meso</a:t>
            </a:r>
            <a:r>
              <a:rPr lang="en-US" altLang="ja-JP" dirty="0" smtClean="0"/>
              <a:t>-NH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turbulence surface-layer thickness, seeing in the free atmosphere, seeing in the surface layer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Balloon</a:t>
            </a:r>
            <a:r>
              <a:rPr lang="ja-JP" altLang="en-US" dirty="0" smtClean="0"/>
              <a:t>観測のある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日について再現した。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ja-JP" altLang="en-US" dirty="0" smtClean="0"/>
              <a:t>ドーム</a:t>
            </a:r>
            <a:r>
              <a:rPr lang="en-US" altLang="ja-JP" dirty="0" smtClean="0"/>
              <a:t>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total seeing</a:t>
            </a:r>
            <a:r>
              <a:rPr lang="ja-JP" altLang="en-US" dirty="0" smtClean="0"/>
              <a:t>は</a:t>
            </a:r>
            <a:r>
              <a:rPr lang="en-US" altLang="ja-JP" dirty="0" smtClean="0"/>
              <a:t>Dome C</a:t>
            </a:r>
            <a:r>
              <a:rPr lang="ja-JP" altLang="en-US" dirty="0" smtClean="0"/>
              <a:t>や</a:t>
            </a:r>
            <a:r>
              <a:rPr lang="en-US" altLang="ja-JP" dirty="0" smtClean="0"/>
              <a:t>SP</a:t>
            </a:r>
            <a:r>
              <a:rPr lang="ja-JP" altLang="en-US" dirty="0" smtClean="0"/>
              <a:t>と比べて強いことが分かった。これは</a:t>
            </a:r>
            <a:r>
              <a:rPr lang="en-US" altLang="ja-JP" dirty="0" smtClean="0"/>
              <a:t>Dome A</a:t>
            </a:r>
            <a:r>
              <a:rPr lang="ja-JP" altLang="en-US" dirty="0" smtClean="0"/>
              <a:t>の強い温度勾配が原因と思われる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en-US" altLang="ja-JP" dirty="0" smtClean="0"/>
              <a:t>Dome A, C, SP</a:t>
            </a:r>
            <a:r>
              <a:rPr lang="ja-JP" altLang="en-US" dirty="0" smtClean="0"/>
              <a:t>のいずれも極めて弱い</a:t>
            </a:r>
            <a:r>
              <a:rPr lang="en-US" altLang="ja-JP" dirty="0" smtClean="0"/>
              <a:t>free atmosphere seeing</a:t>
            </a:r>
            <a:r>
              <a:rPr lang="ja-JP" altLang="en-US" dirty="0" smtClean="0"/>
              <a:t>があることが分かった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ja-JP" altLang="en-US" dirty="0"/>
              <a:t>シーイング</a:t>
            </a:r>
            <a:r>
              <a:rPr lang="ja-JP" altLang="en-US" dirty="0" smtClean="0"/>
              <a:t>の時間安定性については</a:t>
            </a:r>
            <a:r>
              <a:rPr lang="en-US" altLang="ja-JP" dirty="0" smtClean="0"/>
              <a:t>3</a:t>
            </a:r>
            <a:r>
              <a:rPr lang="ja-JP" altLang="en-US" dirty="0" smtClean="0"/>
              <a:t>地点で違いはみられない。しかし</a:t>
            </a:r>
            <a:r>
              <a:rPr lang="en-US" altLang="ja-JP" dirty="0" smtClean="0"/>
              <a:t>Dome 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free atmosphere</a:t>
            </a:r>
            <a:r>
              <a:rPr lang="ja-JP" altLang="en-US" dirty="0"/>
              <a:t> </a:t>
            </a:r>
            <a:r>
              <a:rPr lang="en-US" altLang="ja-JP" dirty="0" smtClean="0"/>
              <a:t>seeing</a:t>
            </a:r>
            <a:r>
              <a:rPr lang="ja-JP" altLang="en-US" dirty="0" smtClean="0"/>
              <a:t>は他の約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倍のバラツキがある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en-US" altLang="ja-JP" dirty="0" smtClean="0"/>
              <a:t>Total seeing, free atmosphere seeing</a:t>
            </a:r>
            <a:r>
              <a:rPr lang="ja-JP" altLang="en-US" dirty="0"/>
              <a:t>は</a:t>
            </a:r>
            <a:r>
              <a:rPr lang="en-US" altLang="ja-JP" dirty="0" smtClean="0"/>
              <a:t>Dome C, SP</a:t>
            </a:r>
            <a:r>
              <a:rPr lang="ja-JP" altLang="en-US" dirty="0" smtClean="0"/>
              <a:t>の観測を良く再現してる。</a:t>
            </a:r>
            <a:r>
              <a:rPr lang="ja-JP" altLang="en-US" dirty="0" err="1" smtClean="0"/>
              <a:t>なの</a:t>
            </a:r>
            <a:r>
              <a:rPr lang="ja-JP" altLang="en-US" dirty="0" smtClean="0"/>
              <a:t>で</a:t>
            </a:r>
            <a:r>
              <a:rPr lang="en-US" altLang="ja-JP" dirty="0" smtClean="0"/>
              <a:t>Dome A</a:t>
            </a:r>
            <a:r>
              <a:rPr lang="ja-JP" altLang="en-US" dirty="0" smtClean="0"/>
              <a:t>のシミュレーション結果も信頼に足る</a:t>
            </a:r>
            <a:endParaRPr lang="en-US" altLang="ja-JP" dirty="0" smtClean="0"/>
          </a:p>
          <a:p>
            <a:pPr marL="400050" indent="-400050">
              <a:buAutoNum type="romanLcParenBoth"/>
            </a:pPr>
            <a:r>
              <a:rPr lang="en-US" altLang="ja-JP" dirty="0" err="1" smtClean="0"/>
              <a:t>Swain&amp;Gallee</a:t>
            </a:r>
            <a:r>
              <a:rPr lang="en-US" altLang="ja-JP" dirty="0" smtClean="0"/>
              <a:t> 2006</a:t>
            </a:r>
            <a:r>
              <a:rPr lang="ja-JP" altLang="en-US" dirty="0" smtClean="0"/>
              <a:t>と比べて</a:t>
            </a:r>
            <a:r>
              <a:rPr lang="en-US" altLang="ja-JP" dirty="0" err="1" smtClean="0"/>
              <a:t>hsl</a:t>
            </a:r>
            <a:r>
              <a:rPr lang="ja-JP" altLang="en-US" dirty="0" smtClean="0"/>
              <a:t>は分厚い結果となった。これは</a:t>
            </a:r>
            <a:r>
              <a:rPr lang="en-US" altLang="ja-JP" dirty="0" smtClean="0"/>
              <a:t>S&amp;W</a:t>
            </a:r>
            <a:r>
              <a:rPr lang="ja-JP" altLang="en-US" dirty="0" smtClean="0"/>
              <a:t>が水平方向の分解能</a:t>
            </a:r>
            <a:r>
              <a:rPr lang="en-US" altLang="ja-JP" dirty="0" smtClean="0"/>
              <a:t>100km</a:t>
            </a:r>
            <a:r>
              <a:rPr lang="ja-JP" altLang="en-US" dirty="0" smtClean="0"/>
              <a:t>に対し、本論文では</a:t>
            </a:r>
            <a:r>
              <a:rPr lang="en-US" altLang="ja-JP" dirty="0" smtClean="0"/>
              <a:t>1km</a:t>
            </a:r>
            <a:r>
              <a:rPr lang="ja-JP" altLang="en-US" dirty="0" smtClean="0"/>
              <a:t>で実行した事による。</a:t>
            </a:r>
            <a:endParaRPr lang="en-US" altLang="ja-JP" dirty="0" smtClean="0"/>
          </a:p>
          <a:p>
            <a:pPr marL="400050" indent="-400050">
              <a:buAutoNum type="romanLcParenBoth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455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1412776"/>
            <a:ext cx="403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Antarctic Plateau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Cold temperature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Dry atmosphere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thin surface layer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←　</a:t>
            </a:r>
            <a:r>
              <a:rPr lang="en-US" altLang="ja-JP" dirty="0" smtClean="0"/>
              <a:t>Dome</a:t>
            </a:r>
            <a:r>
              <a:rPr lang="ja-JP" altLang="en-US" dirty="0" smtClean="0"/>
              <a:t>で</a:t>
            </a:r>
            <a:r>
              <a:rPr lang="en-US" altLang="ja-JP" dirty="0" smtClean="0"/>
              <a:t>30-40m?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771636"/>
            <a:ext cx="782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この論文では</a:t>
            </a:r>
            <a:r>
              <a:rPr lang="en-US" altLang="ja-JP" dirty="0" err="1"/>
              <a:t>m</a:t>
            </a:r>
            <a:r>
              <a:rPr kumimoji="1" lang="en-US" altLang="ja-JP" dirty="0" err="1" smtClean="0"/>
              <a:t>esoscale</a:t>
            </a:r>
            <a:r>
              <a:rPr kumimoji="1" lang="en-US" altLang="ja-JP" dirty="0" smtClean="0"/>
              <a:t> model</a:t>
            </a:r>
            <a:r>
              <a:rPr kumimoji="1" lang="ja-JP" altLang="en-US" dirty="0" smtClean="0"/>
              <a:t>を用いた</a:t>
            </a:r>
            <a:r>
              <a:rPr lang="ja-JP" altLang="en-US" dirty="0"/>
              <a:t>シミュレーション</a:t>
            </a:r>
            <a:r>
              <a:rPr lang="ja-JP" altLang="en-US" dirty="0" smtClean="0"/>
              <a:t>でシーイングを評価する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8064" y="3645024"/>
            <a:ext cx="534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Meso</a:t>
            </a:r>
            <a:r>
              <a:rPr kumimoji="1" lang="en-US" altLang="ja-JP" dirty="0" smtClean="0"/>
              <a:t>-NH</a:t>
            </a:r>
            <a:r>
              <a:rPr kumimoji="1" lang="ja-JP" altLang="en-US" dirty="0" smtClean="0"/>
              <a:t>　・・・　非静力学平衡のメソスケールモデル</a:t>
            </a:r>
            <a:endParaRPr kumimoji="1" lang="en-US" altLang="ja-JP" dirty="0" smtClean="0"/>
          </a:p>
          <a:p>
            <a:r>
              <a:rPr lang="en-US" altLang="ja-JP" dirty="0" err="1" smtClean="0"/>
              <a:t>Astro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Meso</a:t>
            </a:r>
            <a:r>
              <a:rPr lang="en-US" altLang="ja-JP" dirty="0" smtClean="0"/>
              <a:t>-NH package</a:t>
            </a:r>
            <a:r>
              <a:rPr lang="ja-JP" altLang="en-US" dirty="0" smtClean="0"/>
              <a:t>　</a:t>
            </a:r>
            <a:r>
              <a:rPr lang="ja-JP" altLang="en-US" dirty="0"/>
              <a:t>・・</a:t>
            </a:r>
            <a:r>
              <a:rPr lang="ja-JP" altLang="en-US" dirty="0" smtClean="0"/>
              <a:t>・　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N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プロファイルを再現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3518" y="4293096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kumimoji="1" lang="ja-JP" altLang="en-US" dirty="0" smtClean="0"/>
              <a:t>著者らの先行研究によって</a:t>
            </a:r>
            <a:r>
              <a:rPr kumimoji="1" lang="en-US" altLang="ja-JP" dirty="0" smtClean="0"/>
              <a:t>Dome C</a:t>
            </a:r>
            <a:r>
              <a:rPr lang="ja-JP" altLang="en-US" dirty="0" smtClean="0"/>
              <a:t>の観測をよく再現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51571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Dome C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C</a:t>
            </a:r>
            <a:r>
              <a:rPr kumimoji="1" lang="en-US" altLang="ja-JP" baseline="-25000" dirty="0" smtClean="0"/>
              <a:t>N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プロファイル観測のある</a:t>
            </a:r>
            <a:r>
              <a:rPr lang="ja-JP" altLang="en-US" dirty="0"/>
              <a:t>冬期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15</a:t>
            </a:r>
            <a:r>
              <a:rPr lang="ja-JP" altLang="en-US" dirty="0" smtClean="0"/>
              <a:t>日について、シミュレーションを走らせることで</a:t>
            </a:r>
            <a:r>
              <a:rPr lang="en-US" altLang="ja-JP" dirty="0"/>
              <a:t>Dome A, Dome C, South Pole </a:t>
            </a:r>
            <a:r>
              <a:rPr lang="ja-JP" altLang="en-US" dirty="0"/>
              <a:t>を比較</a:t>
            </a:r>
            <a:r>
              <a:rPr lang="ja-JP" altLang="en-US" dirty="0" smtClean="0"/>
              <a:t>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059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53750" y="908720"/>
            <a:ext cx="64812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・ドーム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で</a:t>
            </a:r>
            <a:r>
              <a:rPr lang="ja-JP" altLang="en-US" dirty="0"/>
              <a:t>接地</a:t>
            </a:r>
            <a:r>
              <a:rPr lang="ja-JP" altLang="en-US" dirty="0" smtClean="0"/>
              <a:t>境界層 </a:t>
            </a:r>
            <a:r>
              <a:rPr lang="en-US" altLang="ja-JP" dirty="0" smtClean="0"/>
              <a:t>37.9m+/-8.1m</a:t>
            </a:r>
            <a:r>
              <a:rPr lang="ja-JP" altLang="en-US" dirty="0" smtClean="0"/>
              <a:t>というのはネガティブな結果</a:t>
            </a:r>
            <a:endParaRPr lang="en-US" altLang="ja-JP" dirty="0" smtClean="0"/>
          </a:p>
          <a:p>
            <a:r>
              <a:rPr lang="ja-JP" altLang="en-US" dirty="0" smtClean="0"/>
              <a:t>・上空のシーイング</a:t>
            </a:r>
            <a:r>
              <a:rPr lang="en-US" altLang="ja-JP" dirty="0" smtClean="0"/>
              <a:t>0.23”</a:t>
            </a:r>
            <a:r>
              <a:rPr lang="ja-JP" altLang="en-US" dirty="0" smtClean="0"/>
              <a:t>は期待大</a:t>
            </a:r>
            <a:endParaRPr lang="en-US" altLang="ja-JP" dirty="0" smtClean="0"/>
          </a:p>
          <a:p>
            <a:r>
              <a:rPr lang="ja-JP" altLang="en-US" dirty="0" smtClean="0"/>
              <a:t>　　→今後のドーム</a:t>
            </a:r>
            <a:r>
              <a:rPr lang="en-US" altLang="ja-JP" dirty="0" smtClean="0"/>
              <a:t>A</a:t>
            </a:r>
            <a:r>
              <a:rPr lang="ja-JP" altLang="en-US" dirty="0" err="1" smtClean="0"/>
              <a:t>での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等による実測に期待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ドームふじでは？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観測を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月～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月に実施予定</a:t>
            </a:r>
            <a:endParaRPr lang="en-US" altLang="ja-JP" dirty="0" smtClean="0"/>
          </a:p>
          <a:p>
            <a:r>
              <a:rPr lang="ja-JP" altLang="en-US" dirty="0" smtClean="0"/>
              <a:t>　・自立観測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・結果を日本に転送</a:t>
            </a:r>
            <a:endParaRPr lang="en-US" altLang="ja-JP" dirty="0" smtClean="0"/>
          </a:p>
        </p:txBody>
      </p:sp>
      <p:pic>
        <p:nvPicPr>
          <p:cNvPr id="17410" name="Picture 2" descr="C:\Research\Antarctica\DOME-F\picture\IMG_1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59" y="3675726"/>
            <a:ext cx="3607069" cy="27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Precipitable</a:t>
            </a:r>
            <a:r>
              <a:rPr kumimoji="1" lang="en-US" altLang="ja-JP" dirty="0" smtClean="0"/>
              <a:t> Water Vapor above Dome A, Antarctica, Determined from Diffuse Optical Sky Spectra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1752600"/>
          </a:xfrm>
        </p:spPr>
        <p:txBody>
          <a:bodyPr/>
          <a:lstStyle/>
          <a:p>
            <a:r>
              <a:rPr lang="en-US" altLang="ja-JP" dirty="0" smtClean="0"/>
              <a:t>Geoff SIMS et al. </a:t>
            </a:r>
          </a:p>
          <a:p>
            <a:r>
              <a:rPr lang="en-US" altLang="ja-JP" dirty="0" smtClean="0"/>
              <a:t>PASP</a:t>
            </a:r>
            <a:r>
              <a:rPr kumimoji="1" lang="en-US" altLang="ja-JP" dirty="0" smtClean="0"/>
              <a:t>, 124, 74 (2012)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1947" y="5589240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要点、というか自分が知りたい事のみ紹介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7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5" t="25254" r="7650" b="22269"/>
          <a:stretch/>
        </p:blipFill>
        <p:spPr bwMode="auto">
          <a:xfrm>
            <a:off x="1403648" y="692696"/>
            <a:ext cx="633473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7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t="12000" r="22538" b="5611"/>
          <a:stretch/>
        </p:blipFill>
        <p:spPr bwMode="auto">
          <a:xfrm>
            <a:off x="1187624" y="-27384"/>
            <a:ext cx="7056784" cy="68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32418" r="49515" b="24597"/>
          <a:stretch/>
        </p:blipFill>
        <p:spPr bwMode="auto">
          <a:xfrm>
            <a:off x="395536" y="260649"/>
            <a:ext cx="54627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51403" r="49739" b="21015"/>
          <a:stretch/>
        </p:blipFill>
        <p:spPr bwMode="auto">
          <a:xfrm>
            <a:off x="5148064" y="4509120"/>
            <a:ext cx="3875965" cy="210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pic>
        <p:nvPicPr>
          <p:cNvPr id="1026" name="Picture 2" descr="C:\Research\D1\2010_05_SPIE\Oral_presentation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23498"/>
            <a:ext cx="4896544" cy="33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92280" y="3987659"/>
            <a:ext cx="171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Okita et al. 2010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61565" r="19739" b="14926"/>
          <a:stretch/>
        </p:blipFill>
        <p:spPr bwMode="auto">
          <a:xfrm>
            <a:off x="1610482" y="4621778"/>
            <a:ext cx="6201878" cy="219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1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80843" y="4942329"/>
            <a:ext cx="33313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シーイングを悪化させる成分は、</a:t>
            </a:r>
            <a:endParaRPr lang="en-US" altLang="ja-JP" dirty="0" smtClean="0"/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Free Atmosphere</a:t>
            </a:r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Surface Boundary Layer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・（</a:t>
            </a:r>
            <a:r>
              <a:rPr lang="en-US" altLang="ja-JP" dirty="0" smtClean="0"/>
              <a:t>Local Seeing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地表</a:t>
            </a:r>
            <a:r>
              <a:rPr lang="ja-JP" altLang="en-US" dirty="0" smtClean="0"/>
              <a:t>付近「</a:t>
            </a:r>
            <a:r>
              <a:rPr lang="ja-JP" altLang="en-US" dirty="0" smtClean="0">
                <a:solidFill>
                  <a:srgbClr val="FF0000"/>
                </a:solidFill>
              </a:rPr>
              <a:t>接地境界層</a:t>
            </a:r>
            <a:r>
              <a:rPr lang="ja-JP" altLang="en-US" dirty="0" smtClean="0"/>
              <a:t>」</a:t>
            </a:r>
            <a:r>
              <a:rPr lang="ja-JP" altLang="en-US" dirty="0" smtClean="0"/>
              <a:t>がカギ</a:t>
            </a:r>
            <a:endParaRPr lang="en-US" altLang="ja-JP" dirty="0" smtClean="0"/>
          </a:p>
        </p:txBody>
      </p:sp>
      <p:pic>
        <p:nvPicPr>
          <p:cNvPr id="9" name="Picture 3" descr="C:\Users\hirofumi\Desktop\fig6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549"/>
            <a:ext cx="5612289" cy="3019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552971" y="1268760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温帯の場合（気象学的な解釈）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51520" y="4480664"/>
            <a:ext cx="2653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/>
              <a:t>「一般気象学」小倉義光著、東大出版　図</a:t>
            </a:r>
            <a:r>
              <a:rPr lang="en-US" altLang="ja-JP" sz="1000" dirty="0" smtClean="0"/>
              <a:t>6.23</a:t>
            </a:r>
            <a:endParaRPr lang="ja-JP" altLang="en-US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6876256" y="1774557"/>
            <a:ext cx="1440160" cy="2376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Free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Atmosphere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76256" y="4150821"/>
            <a:ext cx="1440160" cy="329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926922" y="130595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南極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場合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4018999"/>
            <a:ext cx="115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Surface Boundary Layer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8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2. Numerical Set-up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48505" y="1268760"/>
            <a:ext cx="6131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Meso</a:t>
            </a:r>
            <a:r>
              <a:rPr kumimoji="1" lang="en-US" altLang="ja-JP" dirty="0" smtClean="0">
                <a:solidFill>
                  <a:srgbClr val="0070C0"/>
                </a:solidFill>
              </a:rPr>
              <a:t>-NH</a:t>
            </a:r>
            <a:r>
              <a:rPr kumimoji="1" lang="ja-JP" altLang="en-US" dirty="0" smtClean="0"/>
              <a:t>　</a:t>
            </a:r>
            <a:r>
              <a:rPr lang="ja-JP" altLang="en-US" dirty="0"/>
              <a:t>・・</a:t>
            </a:r>
            <a:r>
              <a:rPr lang="ja-JP" altLang="en-US" dirty="0" smtClean="0"/>
              <a:t>・　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次元大気の時間進化の全球シミュレーション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風速（</a:t>
            </a:r>
            <a:r>
              <a:rPr lang="en-US" altLang="ja-JP" dirty="0" smtClean="0"/>
              <a:t>u, v, w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ja-JP" altLang="en-US" dirty="0"/>
              <a:t>温</a:t>
            </a:r>
            <a:r>
              <a:rPr lang="ja-JP" altLang="en-US" dirty="0" smtClean="0"/>
              <a:t>位（</a:t>
            </a:r>
            <a:r>
              <a:rPr lang="en-US" altLang="ja-JP" dirty="0" smtClean="0"/>
              <a:t>Θ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気圧</a:t>
            </a:r>
            <a:r>
              <a:rPr lang="ja-JP" altLang="en-US" dirty="0" smtClean="0"/>
              <a:t>（</a:t>
            </a:r>
            <a:r>
              <a:rPr lang="en-US" altLang="ja-JP" dirty="0"/>
              <a:t>P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Turbulent kinetic energy TKE</a:t>
            </a:r>
          </a:p>
          <a:p>
            <a:r>
              <a:rPr kumimoji="1" lang="ja-JP" altLang="en-US" dirty="0" smtClean="0"/>
              <a:t>を計算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>
                <a:solidFill>
                  <a:srgbClr val="0070C0"/>
                </a:solidFill>
              </a:rPr>
              <a:t>Astro</a:t>
            </a:r>
            <a:r>
              <a:rPr kumimoji="1" lang="en-US" altLang="ja-JP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Meso</a:t>
            </a:r>
            <a:r>
              <a:rPr kumimoji="1" lang="en-US" altLang="ja-JP" dirty="0" smtClean="0">
                <a:solidFill>
                  <a:srgbClr val="0070C0"/>
                </a:solidFill>
              </a:rPr>
              <a:t>-NH code</a:t>
            </a:r>
          </a:p>
          <a:p>
            <a:r>
              <a:rPr lang="ja-JP" altLang="en-US" dirty="0" smtClean="0"/>
              <a:t>　　</a:t>
            </a:r>
            <a:r>
              <a:rPr kumimoji="1" lang="en-US" altLang="ja-JP" dirty="0" smtClean="0"/>
              <a:t>optical turbulence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C</a:t>
            </a:r>
            <a:r>
              <a:rPr kumimoji="1" lang="en-US" altLang="ja-JP" baseline="-25000" dirty="0" smtClean="0"/>
              <a:t>N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3D map</a:t>
            </a:r>
            <a:r>
              <a:rPr kumimoji="1" lang="ja-JP" altLang="en-US" dirty="0" smtClean="0"/>
              <a:t>）を計算</a:t>
            </a: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443711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）</a:t>
            </a:r>
            <a:r>
              <a:rPr lang="en-US" altLang="ja-JP" dirty="0" smtClean="0"/>
              <a:t>An interactive grid-nesting technique</a:t>
            </a:r>
          </a:p>
          <a:p>
            <a:r>
              <a:rPr lang="ja-JP" altLang="en-US" dirty="0"/>
              <a:t>　・</a:t>
            </a:r>
            <a:r>
              <a:rPr lang="en-US" altLang="ja-JP" dirty="0" smtClean="0"/>
              <a:t>25km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5km</a:t>
            </a:r>
            <a:r>
              <a:rPr lang="ja-JP" altLang="en-US" dirty="0" smtClean="0"/>
              <a:t> → </a:t>
            </a:r>
            <a:r>
              <a:rPr lang="en-US" altLang="ja-JP" dirty="0" smtClean="0"/>
              <a:t>1km</a:t>
            </a:r>
            <a:endParaRPr lang="en-US" altLang="ja-JP" dirty="0"/>
          </a:p>
          <a:p>
            <a:r>
              <a:rPr lang="ja-JP" altLang="en-US" dirty="0" smtClean="0"/>
              <a:t>　・先行研究からシミュレーション結果は分解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能に大きく依存</a:t>
            </a:r>
            <a:endParaRPr lang="en-US" altLang="ja-JP" dirty="0" smtClean="0"/>
          </a:p>
          <a:p>
            <a:r>
              <a:rPr lang="ja-JP" altLang="en-US" dirty="0" smtClean="0"/>
              <a:t>　・最低でも水平方向で</a:t>
            </a:r>
            <a:r>
              <a:rPr lang="en-US" altLang="ja-JP" dirty="0" smtClean="0"/>
              <a:t>1km</a:t>
            </a:r>
            <a:r>
              <a:rPr lang="ja-JP" altLang="en-US" dirty="0" smtClean="0"/>
              <a:t>の分解能が必要</a:t>
            </a:r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27940" r="43022" b="45962"/>
          <a:stretch/>
        </p:blipFill>
        <p:spPr bwMode="auto">
          <a:xfrm>
            <a:off x="4932040" y="4137748"/>
            <a:ext cx="3816424" cy="2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5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2. Numerical Set-up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44761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ii</a:t>
            </a:r>
            <a:r>
              <a:rPr lang="ja-JP" altLang="en-US" dirty="0" smtClean="0"/>
              <a:t>）垂直方向の分解能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・最初のポイントは地上から</a:t>
            </a:r>
            <a:r>
              <a:rPr lang="en-US" altLang="ja-JP" dirty="0" smtClean="0"/>
              <a:t>2m</a:t>
            </a:r>
          </a:p>
          <a:p>
            <a:r>
              <a:rPr lang="ja-JP" altLang="en-US" dirty="0" smtClean="0"/>
              <a:t>　・ログスケールで地上</a:t>
            </a:r>
            <a:r>
              <a:rPr lang="en-US" altLang="ja-JP" dirty="0" smtClean="0"/>
              <a:t>3500m</a:t>
            </a:r>
            <a:r>
              <a:rPr lang="ja-JP" altLang="en-US" dirty="0" smtClean="0"/>
              <a:t>まで（最初の</a:t>
            </a:r>
            <a:r>
              <a:rPr lang="en-US" altLang="ja-JP" dirty="0" smtClean="0"/>
              <a:t>100m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12</a:t>
            </a:r>
            <a:r>
              <a:rPr lang="ja-JP" altLang="en-US" dirty="0" smtClean="0"/>
              <a:t>ポイント）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en-US" altLang="ja-JP" dirty="0" smtClean="0"/>
              <a:t>3500m</a:t>
            </a:r>
            <a:r>
              <a:rPr lang="ja-JP" altLang="en-US" dirty="0" smtClean="0"/>
              <a:t>以上は分解能</a:t>
            </a:r>
            <a:r>
              <a:rPr lang="en-US" altLang="ja-JP" dirty="0" smtClean="0"/>
              <a:t>600m</a:t>
            </a:r>
            <a:r>
              <a:rPr lang="ja-JP" altLang="en-US" dirty="0" smtClean="0"/>
              <a:t>で</a:t>
            </a:r>
            <a:r>
              <a:rPr lang="en-US" altLang="ja-JP" dirty="0" smtClean="0"/>
              <a:t>20km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iii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initialize / force at 00:00, 06:00, 12:00, 18:00 UTC)</a:t>
            </a:r>
          </a:p>
          <a:p>
            <a:r>
              <a:rPr lang="ja-JP" altLang="en-US" dirty="0"/>
              <a:t>　　</a:t>
            </a:r>
            <a:r>
              <a:rPr lang="ja-JP" altLang="en-US" dirty="0" smtClean="0"/>
              <a:t>←</a:t>
            </a:r>
            <a:r>
              <a:rPr lang="en-US" altLang="ja-JP" dirty="0" smtClean="0"/>
              <a:t>European Centre for Medium-Range Weather Forecasts (ECMWF)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・シミュレーションは</a:t>
            </a:r>
            <a:r>
              <a:rPr lang="en-US" altLang="ja-JP" dirty="0" smtClean="0"/>
              <a:t>18</a:t>
            </a:r>
            <a:r>
              <a:rPr lang="ja-JP" altLang="en-US" dirty="0" smtClean="0"/>
              <a:t>時間実行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・平均の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N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の垂直プロファイルは</a:t>
            </a:r>
            <a:r>
              <a:rPr lang="en-US" altLang="ja-JP" dirty="0" smtClean="0"/>
              <a:t>20:00-00:00 LT</a:t>
            </a:r>
            <a:r>
              <a:rPr lang="ja-JP" altLang="en-US" dirty="0" smtClean="0"/>
              <a:t>のデータを用いる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←ドーム</a:t>
            </a:r>
            <a:r>
              <a:rPr lang="en-US" altLang="ja-JP" dirty="0" smtClean="0"/>
              <a:t>C</a:t>
            </a:r>
            <a:r>
              <a:rPr lang="ja-JP" altLang="en-US" dirty="0" smtClean="0"/>
              <a:t>で</a:t>
            </a:r>
            <a:r>
              <a:rPr lang="en-US" altLang="ja-JP" dirty="0" smtClean="0"/>
              <a:t>balloon</a:t>
            </a:r>
            <a:r>
              <a:rPr lang="ja-JP" altLang="en-US" dirty="0" smtClean="0"/>
              <a:t>観測をする時間と一致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地形データは</a:t>
            </a:r>
            <a:r>
              <a:rPr lang="en-US" altLang="ja-JP" dirty="0" err="1" smtClean="0"/>
              <a:t>Radarsat</a:t>
            </a:r>
            <a:r>
              <a:rPr lang="en-US" altLang="ja-JP" dirty="0" smtClean="0"/>
              <a:t> Antarctic Mapping Project Digital Elevation Model </a:t>
            </a:r>
            <a:r>
              <a:rPr lang="ja-JP" altLang="en-US" dirty="0" smtClean="0"/>
              <a:t>を使用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2791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2. Numerical Set-up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11283" r="16381" b="15826"/>
          <a:stretch/>
        </p:blipFill>
        <p:spPr bwMode="auto">
          <a:xfrm>
            <a:off x="1439766" y="1196752"/>
            <a:ext cx="5868538" cy="55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62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144761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・</a:t>
            </a:r>
            <a:r>
              <a:rPr lang="en-US" altLang="ja-JP" dirty="0" smtClean="0"/>
              <a:t>surface-layer thickness</a:t>
            </a:r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free-atmosphere seeing from the surface-layer thickness(</a:t>
            </a:r>
            <a:r>
              <a:rPr lang="en-US" altLang="ja-JP" dirty="0" err="1" smtClean="0"/>
              <a:t>hsl</a:t>
            </a:r>
            <a:r>
              <a:rPr lang="en-US" altLang="ja-JP" dirty="0" smtClean="0"/>
              <a:t>) up to the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top of the atmosphere</a:t>
            </a:r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total seeing from the ground up to the top of the atmosphere </a:t>
            </a:r>
          </a:p>
          <a:p>
            <a:r>
              <a:rPr lang="ja-JP" altLang="en-US" dirty="0" smtClean="0"/>
              <a:t>を調べる。</a:t>
            </a:r>
            <a:endParaRPr lang="en-US" altLang="ja-JP" dirty="0" smtClean="0"/>
          </a:p>
          <a:p>
            <a:r>
              <a:rPr lang="ja-JP" altLang="en-US" dirty="0" smtClean="0"/>
              <a:t>但し</a:t>
            </a:r>
            <a:r>
              <a:rPr lang="en-US" altLang="ja-JP" dirty="0" smtClean="0"/>
              <a:t>10km</a:t>
            </a:r>
            <a:r>
              <a:rPr lang="ja-JP" altLang="en-US" dirty="0" smtClean="0"/>
              <a:t>上空までで考える。（それ以上は</a:t>
            </a:r>
            <a:r>
              <a:rPr lang="en-US" altLang="ja-JP" dirty="0" smtClean="0"/>
              <a:t>balloon</a:t>
            </a:r>
            <a:r>
              <a:rPr lang="ja-JP" altLang="en-US" dirty="0" smtClean="0"/>
              <a:t>データが無い）</a:t>
            </a: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42985" r="74366" b="47702"/>
          <a:stretch/>
        </p:blipFill>
        <p:spPr bwMode="auto">
          <a:xfrm>
            <a:off x="3175626" y="4132267"/>
            <a:ext cx="2016224" cy="7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743578" y="3772063"/>
            <a:ext cx="300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surface-layer thickness</a:t>
            </a:r>
            <a:r>
              <a:rPr lang="ja-JP" altLang="en-US" dirty="0" smtClean="0"/>
              <a:t>の定義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2999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3. Optical </a:t>
            </a:r>
            <a:r>
              <a:rPr lang="en-US" altLang="ja-JP" dirty="0" smtClean="0"/>
              <a:t>Turbulence Above Dome C, Dome A and South Pole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14866" r="51977" b="11343"/>
          <a:stretch/>
        </p:blipFill>
        <p:spPr bwMode="auto">
          <a:xfrm>
            <a:off x="2123728" y="10179"/>
            <a:ext cx="5328592" cy="68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067944" y="522920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64088" y="522920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76256" y="522920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876256" y="573325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364088" y="5721695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067944" y="570550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835696" y="206084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835696" y="436510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067944" y="2132856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364088" y="450912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067944" y="447937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3528" y="249289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hsl</a:t>
            </a:r>
            <a:r>
              <a:rPr kumimoji="1" lang="ja-JP" altLang="en-US" dirty="0" smtClean="0"/>
              <a:t>の定義の問題</a:t>
            </a:r>
            <a:endParaRPr kumimoji="1" lang="en-US" altLang="ja-JP" dirty="0" smtClean="0"/>
          </a:p>
          <a:p>
            <a:r>
              <a:rPr lang="ja-JP" altLang="en-US" dirty="0" smtClean="0"/>
              <a:t>これらはトータルの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N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がとても弱く、実際には</a:t>
            </a:r>
            <a:r>
              <a:rPr lang="en-US" altLang="ja-JP" dirty="0" smtClean="0"/>
              <a:t>20m</a:t>
            </a:r>
            <a:r>
              <a:rPr lang="ja-JP" altLang="en-US" dirty="0" smtClean="0"/>
              <a:t>程度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57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625</Words>
  <Application>Microsoft Office PowerPoint</Application>
  <PresentationFormat>画面に合わせる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Mesoscale  optical turbulence simulations above Dome C, Dome A and South Pole</vt:lpstr>
      <vt:lpstr>1. Introduction</vt:lpstr>
      <vt:lpstr>1. Introduction</vt:lpstr>
      <vt:lpstr>1. Introduction</vt:lpstr>
      <vt:lpstr>2. Numerical Set-up</vt:lpstr>
      <vt:lpstr>2. Numerical Set-up</vt:lpstr>
      <vt:lpstr>2. Numerical Set-up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PowerPoint プレゼンテーション</vt:lpstr>
      <vt:lpstr>3. Optical Turbulence Above Dome C, Dome A and South Pole</vt:lpstr>
      <vt:lpstr>3. Optical Turbulence Above Dome C, Dome A and South Pole</vt:lpstr>
      <vt:lpstr>3. Optical Turbulence Above Dome C, Dome A and South Pole</vt:lpstr>
      <vt:lpstr>3. Conclusion</vt:lpstr>
      <vt:lpstr>PowerPoint プレゼンテーション</vt:lpstr>
      <vt:lpstr>Precipitable Water Vapor above Dome A, Antarctica, Determined from Diffuse Optical Sky Spectra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 optical turbulence simulations above Dome C, Dome A and South Pole</dc:title>
  <dc:creator>hirofumi</dc:creator>
  <cp:lastModifiedBy>hirofumi</cp:lastModifiedBy>
  <cp:revision>21</cp:revision>
  <dcterms:created xsi:type="dcterms:W3CDTF">2012-06-27T09:15:13Z</dcterms:created>
  <dcterms:modified xsi:type="dcterms:W3CDTF">2012-06-28T07:28:39Z</dcterms:modified>
</cp:coreProperties>
</file>