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0"/>
  </p:notesMasterIdLst>
  <p:handoutMasterIdLst>
    <p:handoutMasterId r:id="rId71"/>
  </p:handoutMasterIdLst>
  <p:sldIdLst>
    <p:sldId id="256" r:id="rId2"/>
    <p:sldId id="416" r:id="rId3"/>
    <p:sldId id="403" r:id="rId4"/>
    <p:sldId id="384" r:id="rId5"/>
    <p:sldId id="350" r:id="rId6"/>
    <p:sldId id="345" r:id="rId7"/>
    <p:sldId id="376" r:id="rId8"/>
    <p:sldId id="377" r:id="rId9"/>
    <p:sldId id="354" r:id="rId10"/>
    <p:sldId id="369" r:id="rId11"/>
    <p:sldId id="380" r:id="rId12"/>
    <p:sldId id="355" r:id="rId13"/>
    <p:sldId id="379" r:id="rId14"/>
    <p:sldId id="358" r:id="rId15"/>
    <p:sldId id="378" r:id="rId16"/>
    <p:sldId id="402" r:id="rId17"/>
    <p:sldId id="439" r:id="rId18"/>
    <p:sldId id="382" r:id="rId19"/>
    <p:sldId id="383" r:id="rId20"/>
    <p:sldId id="417" r:id="rId21"/>
    <p:sldId id="404" r:id="rId22"/>
    <p:sldId id="405" r:id="rId23"/>
    <p:sldId id="368" r:id="rId24"/>
    <p:sldId id="407" r:id="rId25"/>
    <p:sldId id="408" r:id="rId26"/>
    <p:sldId id="406" r:id="rId27"/>
    <p:sldId id="422" r:id="rId28"/>
    <p:sldId id="423" r:id="rId29"/>
    <p:sldId id="411" r:id="rId30"/>
    <p:sldId id="412" r:id="rId31"/>
    <p:sldId id="430" r:id="rId32"/>
    <p:sldId id="296" r:id="rId33"/>
    <p:sldId id="331" r:id="rId34"/>
    <p:sldId id="332" r:id="rId35"/>
    <p:sldId id="431" r:id="rId36"/>
    <p:sldId id="432" r:id="rId37"/>
    <p:sldId id="413" r:id="rId38"/>
    <p:sldId id="356" r:id="rId39"/>
    <p:sldId id="338" r:id="rId40"/>
    <p:sldId id="339" r:id="rId41"/>
    <p:sldId id="438" r:id="rId42"/>
    <p:sldId id="437" r:id="rId43"/>
    <p:sldId id="433" r:id="rId44"/>
    <p:sldId id="440" r:id="rId45"/>
    <p:sldId id="414" r:id="rId46"/>
    <p:sldId id="428" r:id="rId47"/>
    <p:sldId id="442" r:id="rId48"/>
    <p:sldId id="425" r:id="rId49"/>
    <p:sldId id="426" r:id="rId50"/>
    <p:sldId id="427" r:id="rId51"/>
    <p:sldId id="435" r:id="rId52"/>
    <p:sldId id="429" r:id="rId53"/>
    <p:sldId id="268" r:id="rId54"/>
    <p:sldId id="415" r:id="rId55"/>
    <p:sldId id="387" r:id="rId56"/>
    <p:sldId id="388" r:id="rId57"/>
    <p:sldId id="389" r:id="rId58"/>
    <p:sldId id="390" r:id="rId59"/>
    <p:sldId id="391" r:id="rId60"/>
    <p:sldId id="392" r:id="rId61"/>
    <p:sldId id="393" r:id="rId62"/>
    <p:sldId id="418" r:id="rId63"/>
    <p:sldId id="334" r:id="rId64"/>
    <p:sldId id="335" r:id="rId65"/>
    <p:sldId id="441" r:id="rId66"/>
    <p:sldId id="303" r:id="rId67"/>
    <p:sldId id="341" r:id="rId68"/>
    <p:sldId id="342" r:id="rId69"/>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26FBEDD-A982-4C13-ADF8-9112FE4A57E5}">
          <p14:sldIdLst>
            <p14:sldId id="256"/>
            <p14:sldId id="416"/>
            <p14:sldId id="403"/>
            <p14:sldId id="384"/>
            <p14:sldId id="350"/>
            <p14:sldId id="345"/>
            <p14:sldId id="376"/>
            <p14:sldId id="377"/>
            <p14:sldId id="354"/>
            <p14:sldId id="369"/>
            <p14:sldId id="380"/>
            <p14:sldId id="355"/>
            <p14:sldId id="379"/>
            <p14:sldId id="358"/>
            <p14:sldId id="378"/>
            <p14:sldId id="402"/>
            <p14:sldId id="439"/>
            <p14:sldId id="382"/>
            <p14:sldId id="383"/>
            <p14:sldId id="417"/>
            <p14:sldId id="404"/>
            <p14:sldId id="405"/>
            <p14:sldId id="368"/>
            <p14:sldId id="407"/>
            <p14:sldId id="408"/>
            <p14:sldId id="406"/>
            <p14:sldId id="422"/>
            <p14:sldId id="423"/>
            <p14:sldId id="411"/>
            <p14:sldId id="412"/>
            <p14:sldId id="430"/>
            <p14:sldId id="296"/>
            <p14:sldId id="331"/>
            <p14:sldId id="332"/>
            <p14:sldId id="431"/>
            <p14:sldId id="432"/>
            <p14:sldId id="413"/>
            <p14:sldId id="356"/>
            <p14:sldId id="338"/>
            <p14:sldId id="339"/>
            <p14:sldId id="438"/>
            <p14:sldId id="437"/>
            <p14:sldId id="433"/>
            <p14:sldId id="440"/>
            <p14:sldId id="414"/>
            <p14:sldId id="428"/>
            <p14:sldId id="442"/>
            <p14:sldId id="425"/>
            <p14:sldId id="426"/>
            <p14:sldId id="427"/>
            <p14:sldId id="435"/>
            <p14:sldId id="429"/>
            <p14:sldId id="268"/>
            <p14:sldId id="415"/>
            <p14:sldId id="387"/>
            <p14:sldId id="388"/>
            <p14:sldId id="389"/>
            <p14:sldId id="390"/>
            <p14:sldId id="391"/>
            <p14:sldId id="392"/>
            <p14:sldId id="393"/>
            <p14:sldId id="418"/>
            <p14:sldId id="334"/>
            <p14:sldId id="335"/>
            <p14:sldId id="441"/>
            <p14:sldId id="303"/>
            <p14:sldId id="341"/>
            <p14:sldId id="34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218" autoAdjust="0"/>
  </p:normalViewPr>
  <p:slideViewPr>
    <p:cSldViewPr>
      <p:cViewPr>
        <p:scale>
          <a:sx n="70" d="100"/>
          <a:sy n="70" d="100"/>
        </p:scale>
        <p:origin x="-1176" y="-1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F8D5B0BE-90F0-486F-A1D4-11108D554DE4}" type="datetime1">
              <a:rPr kumimoji="1" lang="ja-JP" altLang="en-US" smtClean="0"/>
              <a:t>2013/10/2</a:t>
            </a:fld>
            <a:endParaRPr kumimoji="1"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CFDA5F1D-E522-43D7-A4EA-B9F457236F58}" type="slidenum">
              <a:rPr kumimoji="1" lang="ja-JP" altLang="en-US" smtClean="0"/>
              <a:t>‹#›</a:t>
            </a:fld>
            <a:endParaRPr kumimoji="1" lang="ja-JP" altLang="en-US"/>
          </a:p>
        </p:txBody>
      </p:sp>
    </p:spTree>
    <p:extLst>
      <p:ext uri="{BB962C8B-B14F-4D97-AF65-F5344CB8AC3E}">
        <p14:creationId xmlns:p14="http://schemas.microsoft.com/office/powerpoint/2010/main" val="1248457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9283D41C-A6A6-4C74-A478-13029E66E084}" type="datetime1">
              <a:rPr kumimoji="1" lang="ja-JP" altLang="en-US" smtClean="0"/>
              <a:t>2013/10/2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BFB6EDD5-4068-42DE-99DA-72D581273656}" type="slidenum">
              <a:rPr kumimoji="1" lang="ja-JP" altLang="en-US" smtClean="0"/>
              <a:t>‹#›</a:t>
            </a:fld>
            <a:endParaRPr kumimoji="1" lang="ja-JP" altLang="en-US"/>
          </a:p>
        </p:txBody>
      </p:sp>
    </p:spTree>
    <p:extLst>
      <p:ext uri="{BB962C8B-B14F-4D97-AF65-F5344CB8AC3E}">
        <p14:creationId xmlns:p14="http://schemas.microsoft.com/office/powerpoint/2010/main" val="198465455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B6EDD5-4068-42DE-99DA-72D581273656}" type="slidenum">
              <a:rPr kumimoji="1" lang="ja-JP" altLang="en-US" smtClean="0"/>
              <a:t>1</a:t>
            </a:fld>
            <a:endParaRPr kumimoji="1" lang="ja-JP" altLang="en-US"/>
          </a:p>
        </p:txBody>
      </p:sp>
    </p:spTree>
    <p:extLst>
      <p:ext uri="{BB962C8B-B14F-4D97-AF65-F5344CB8AC3E}">
        <p14:creationId xmlns:p14="http://schemas.microsoft.com/office/powerpoint/2010/main" val="1204094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30FF387-C518-413C-A9EB-9EA2D3E1AA74}" type="datetime1">
              <a:rPr kumimoji="1" lang="ja-JP" altLang="en-US" smtClean="0"/>
              <a:t>2013/10/2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Hirofumi Okita</a:t>
            </a:r>
            <a:endParaRPr kumimoji="1" lang="ja-JP" altLang="en-US"/>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a:p>
        </p:txBody>
      </p:sp>
    </p:spTree>
    <p:extLst>
      <p:ext uri="{BB962C8B-B14F-4D97-AF65-F5344CB8AC3E}">
        <p14:creationId xmlns:p14="http://schemas.microsoft.com/office/powerpoint/2010/main" val="24597788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D03446A-2159-4B2F-9208-58F42EA1FF8D}" type="datetime1">
              <a:rPr kumimoji="1" lang="ja-JP" altLang="en-US" smtClean="0"/>
              <a:t>2013/10/2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Hirofumi Okita</a:t>
            </a:r>
            <a:endParaRPr kumimoji="1" lang="ja-JP" altLang="en-US"/>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a:p>
        </p:txBody>
      </p:sp>
    </p:spTree>
    <p:extLst>
      <p:ext uri="{BB962C8B-B14F-4D97-AF65-F5344CB8AC3E}">
        <p14:creationId xmlns:p14="http://schemas.microsoft.com/office/powerpoint/2010/main" val="99111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B78EE5-2BC2-43B6-BE72-4A9CD5C5DD80}" type="datetime1">
              <a:rPr kumimoji="1" lang="ja-JP" altLang="en-US" smtClean="0"/>
              <a:t>2013/10/2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Hirofumi Okita</a:t>
            </a:r>
            <a:endParaRPr kumimoji="1" lang="ja-JP" altLang="en-US"/>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a:p>
        </p:txBody>
      </p:sp>
    </p:spTree>
    <p:extLst>
      <p:ext uri="{BB962C8B-B14F-4D97-AF65-F5344CB8AC3E}">
        <p14:creationId xmlns:p14="http://schemas.microsoft.com/office/powerpoint/2010/main" val="112041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7A08DAF-80D4-43F2-92D8-C602A3F72F84}" type="datetime1">
              <a:rPr kumimoji="1" lang="ja-JP" altLang="en-US" smtClean="0"/>
              <a:t>2013/10/2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Hirofumi Okita</a:t>
            </a:r>
            <a:endParaRPr kumimoji="1" lang="ja-JP" altLang="en-US"/>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a:p>
        </p:txBody>
      </p:sp>
    </p:spTree>
    <p:extLst>
      <p:ext uri="{BB962C8B-B14F-4D97-AF65-F5344CB8AC3E}">
        <p14:creationId xmlns:p14="http://schemas.microsoft.com/office/powerpoint/2010/main" val="41675288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E63BB55-CDC9-400A-A0B2-35BD433CE82F}" type="datetime1">
              <a:rPr kumimoji="1" lang="ja-JP" altLang="en-US" smtClean="0"/>
              <a:t>2013/10/2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Hirofumi Okita</a:t>
            </a:r>
            <a:endParaRPr kumimoji="1" lang="ja-JP" altLang="en-US"/>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a:p>
        </p:txBody>
      </p:sp>
    </p:spTree>
    <p:extLst>
      <p:ext uri="{BB962C8B-B14F-4D97-AF65-F5344CB8AC3E}">
        <p14:creationId xmlns:p14="http://schemas.microsoft.com/office/powerpoint/2010/main" val="26255731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F9B333C-E715-4725-B0BE-2038378F724B}" type="datetime1">
              <a:rPr kumimoji="1" lang="ja-JP" altLang="en-US" smtClean="0"/>
              <a:t>2013/10/2</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Hirofumi Okita</a:t>
            </a:r>
            <a:endParaRPr kumimoji="1" lang="ja-JP" altLang="en-US"/>
          </a:p>
        </p:txBody>
      </p:sp>
      <p:sp>
        <p:nvSpPr>
          <p:cNvPr id="7" name="スライド番号プレースホルダー 6"/>
          <p:cNvSpPr>
            <a:spLocks noGrp="1"/>
          </p:cNvSpPr>
          <p:nvPr>
            <p:ph type="sldNum" sz="quarter" idx="12"/>
          </p:nvPr>
        </p:nvSpPr>
        <p:spPr/>
        <p:txBody>
          <a:bodyPr/>
          <a:lstStyle/>
          <a:p>
            <a:fld id="{EDE5815E-CAED-4500-893B-24C0461A7D55}" type="slidenum">
              <a:rPr kumimoji="1" lang="ja-JP" altLang="en-US" smtClean="0"/>
              <a:t>‹#›</a:t>
            </a:fld>
            <a:endParaRPr kumimoji="1" lang="ja-JP" altLang="en-US"/>
          </a:p>
        </p:txBody>
      </p:sp>
    </p:spTree>
    <p:extLst>
      <p:ext uri="{BB962C8B-B14F-4D97-AF65-F5344CB8AC3E}">
        <p14:creationId xmlns:p14="http://schemas.microsoft.com/office/powerpoint/2010/main" val="16982715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D6EA71C-13B5-4051-A65F-2C03A5479C30}" type="datetime1">
              <a:rPr kumimoji="1" lang="ja-JP" altLang="en-US" smtClean="0"/>
              <a:t>2013/10/2</a:t>
            </a:fld>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Hirofumi Okita</a:t>
            </a:r>
            <a:endParaRPr kumimoji="1" lang="ja-JP" altLang="en-US"/>
          </a:p>
        </p:txBody>
      </p:sp>
      <p:sp>
        <p:nvSpPr>
          <p:cNvPr id="9" name="スライド番号プレースホルダー 8"/>
          <p:cNvSpPr>
            <a:spLocks noGrp="1"/>
          </p:cNvSpPr>
          <p:nvPr>
            <p:ph type="sldNum" sz="quarter" idx="12"/>
          </p:nvPr>
        </p:nvSpPr>
        <p:spPr/>
        <p:txBody>
          <a:bodyPr/>
          <a:lstStyle/>
          <a:p>
            <a:fld id="{EDE5815E-CAED-4500-893B-24C0461A7D55}" type="slidenum">
              <a:rPr kumimoji="1" lang="ja-JP" altLang="en-US" smtClean="0"/>
              <a:t>‹#›</a:t>
            </a:fld>
            <a:endParaRPr kumimoji="1" lang="ja-JP" altLang="en-US"/>
          </a:p>
        </p:txBody>
      </p:sp>
    </p:spTree>
    <p:extLst>
      <p:ext uri="{BB962C8B-B14F-4D97-AF65-F5344CB8AC3E}">
        <p14:creationId xmlns:p14="http://schemas.microsoft.com/office/powerpoint/2010/main" val="34891590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F8B994E-A556-4641-88C1-5D6090B3777E}" type="datetime1">
              <a:rPr kumimoji="1" lang="ja-JP" altLang="en-US" smtClean="0"/>
              <a:t>2013/10/2</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Hirofumi Okita</a:t>
            </a:r>
            <a:endParaRPr kumimoji="1" lang="ja-JP" altLang="en-US"/>
          </a:p>
        </p:txBody>
      </p:sp>
      <p:sp>
        <p:nvSpPr>
          <p:cNvPr id="5" name="スライド番号プレースホルダー 4"/>
          <p:cNvSpPr>
            <a:spLocks noGrp="1"/>
          </p:cNvSpPr>
          <p:nvPr>
            <p:ph type="sldNum" sz="quarter" idx="12"/>
          </p:nvPr>
        </p:nvSpPr>
        <p:spPr/>
        <p:txBody>
          <a:bodyPr/>
          <a:lstStyle/>
          <a:p>
            <a:fld id="{EDE5815E-CAED-4500-893B-24C0461A7D55}" type="slidenum">
              <a:rPr kumimoji="1" lang="ja-JP" altLang="en-US" smtClean="0"/>
              <a:t>‹#›</a:t>
            </a:fld>
            <a:endParaRPr kumimoji="1" lang="ja-JP" altLang="en-US"/>
          </a:p>
        </p:txBody>
      </p:sp>
    </p:spTree>
    <p:extLst>
      <p:ext uri="{BB962C8B-B14F-4D97-AF65-F5344CB8AC3E}">
        <p14:creationId xmlns:p14="http://schemas.microsoft.com/office/powerpoint/2010/main" val="20223183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10D07D3-3789-4D89-8B21-FD60308A5628}" type="datetime1">
              <a:rPr kumimoji="1" lang="ja-JP" altLang="en-US" smtClean="0"/>
              <a:t>2013/10/2</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Hirofumi Okita</a:t>
            </a:r>
            <a:endParaRPr kumimoji="1" lang="ja-JP" altLang="en-US"/>
          </a:p>
        </p:txBody>
      </p:sp>
      <p:sp>
        <p:nvSpPr>
          <p:cNvPr id="4" name="スライド番号プレースホルダー 3"/>
          <p:cNvSpPr>
            <a:spLocks noGrp="1"/>
          </p:cNvSpPr>
          <p:nvPr>
            <p:ph type="sldNum" sz="quarter" idx="12"/>
          </p:nvPr>
        </p:nvSpPr>
        <p:spPr/>
        <p:txBody>
          <a:bodyPr/>
          <a:lstStyle/>
          <a:p>
            <a:fld id="{EDE5815E-CAED-4500-893B-24C0461A7D55}" type="slidenum">
              <a:rPr kumimoji="1" lang="ja-JP" altLang="en-US" smtClean="0"/>
              <a:t>‹#›</a:t>
            </a:fld>
            <a:endParaRPr kumimoji="1" lang="ja-JP" altLang="en-US"/>
          </a:p>
        </p:txBody>
      </p:sp>
    </p:spTree>
    <p:extLst>
      <p:ext uri="{BB962C8B-B14F-4D97-AF65-F5344CB8AC3E}">
        <p14:creationId xmlns:p14="http://schemas.microsoft.com/office/powerpoint/2010/main" val="2096816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8C8FEA9-1ECF-41E7-9B9B-A4F5F7A33F05}" type="datetime1">
              <a:rPr kumimoji="1" lang="ja-JP" altLang="en-US" smtClean="0"/>
              <a:t>2013/10/2</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Hirofumi Okita</a:t>
            </a:r>
            <a:endParaRPr kumimoji="1" lang="ja-JP" altLang="en-US"/>
          </a:p>
        </p:txBody>
      </p:sp>
      <p:sp>
        <p:nvSpPr>
          <p:cNvPr id="7" name="スライド番号プレースホルダー 6"/>
          <p:cNvSpPr>
            <a:spLocks noGrp="1"/>
          </p:cNvSpPr>
          <p:nvPr>
            <p:ph type="sldNum" sz="quarter" idx="12"/>
          </p:nvPr>
        </p:nvSpPr>
        <p:spPr/>
        <p:txBody>
          <a:bodyPr/>
          <a:lstStyle/>
          <a:p>
            <a:fld id="{EDE5815E-CAED-4500-893B-24C0461A7D55}" type="slidenum">
              <a:rPr kumimoji="1" lang="ja-JP" altLang="en-US" smtClean="0"/>
              <a:t>‹#›</a:t>
            </a:fld>
            <a:endParaRPr kumimoji="1" lang="ja-JP" altLang="en-US"/>
          </a:p>
        </p:txBody>
      </p:sp>
    </p:spTree>
    <p:extLst>
      <p:ext uri="{BB962C8B-B14F-4D97-AF65-F5344CB8AC3E}">
        <p14:creationId xmlns:p14="http://schemas.microsoft.com/office/powerpoint/2010/main" val="379694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9237CDB-2CB6-4CAD-92D1-E2576B7A7CC2}" type="datetime1">
              <a:rPr kumimoji="1" lang="ja-JP" altLang="en-US" smtClean="0"/>
              <a:t>2013/10/2</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Hirofumi Okita</a:t>
            </a:r>
            <a:endParaRPr kumimoji="1" lang="ja-JP" altLang="en-US"/>
          </a:p>
        </p:txBody>
      </p:sp>
      <p:sp>
        <p:nvSpPr>
          <p:cNvPr id="7" name="スライド番号プレースホルダー 6"/>
          <p:cNvSpPr>
            <a:spLocks noGrp="1"/>
          </p:cNvSpPr>
          <p:nvPr>
            <p:ph type="sldNum" sz="quarter" idx="12"/>
          </p:nvPr>
        </p:nvSpPr>
        <p:spPr/>
        <p:txBody>
          <a:bodyPr/>
          <a:lstStyle/>
          <a:p>
            <a:fld id="{EDE5815E-CAED-4500-893B-24C0461A7D55}" type="slidenum">
              <a:rPr kumimoji="1" lang="ja-JP" altLang="en-US" smtClean="0"/>
              <a:t>‹#›</a:t>
            </a:fld>
            <a:endParaRPr kumimoji="1" lang="ja-JP" altLang="en-US"/>
          </a:p>
        </p:txBody>
      </p:sp>
    </p:spTree>
    <p:extLst>
      <p:ext uri="{BB962C8B-B14F-4D97-AF65-F5344CB8AC3E}">
        <p14:creationId xmlns:p14="http://schemas.microsoft.com/office/powerpoint/2010/main" val="3915623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C3791-21C1-477D-91AC-8B08AF091B4E}" type="datetime1">
              <a:rPr kumimoji="1" lang="ja-JP" altLang="en-US" smtClean="0"/>
              <a:t>2013/10/2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smtClean="0"/>
              <a:t>Hirofumi Okita</a:t>
            </a:r>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5815E-CAED-4500-893B-24C0461A7D55}" type="slidenum">
              <a:rPr kumimoji="1" lang="ja-JP" altLang="en-US" smtClean="0"/>
              <a:t>‹#›</a:t>
            </a:fld>
            <a:endParaRPr kumimoji="1" lang="ja-JP" altLang="en-US" dirty="0"/>
          </a:p>
        </p:txBody>
      </p:sp>
      <p:sp>
        <p:nvSpPr>
          <p:cNvPr id="8" name="テキスト ボックス 7"/>
          <p:cNvSpPr txBox="1"/>
          <p:nvPr userDrawn="1"/>
        </p:nvSpPr>
        <p:spPr>
          <a:xfrm>
            <a:off x="8316416" y="6372036"/>
            <a:ext cx="780983" cy="369332"/>
          </a:xfrm>
          <a:prstGeom prst="rect">
            <a:avLst/>
          </a:prstGeom>
          <a:noFill/>
        </p:spPr>
        <p:txBody>
          <a:bodyPr wrap="none" rtlCol="0">
            <a:spAutoFit/>
          </a:bodyPr>
          <a:lstStyle/>
          <a:p>
            <a:fld id="{6A6119C1-9E8E-4025-A5C6-1FA65F7130B8}" type="slidenum">
              <a:rPr kumimoji="1" lang="ja-JP" altLang="en-US" smtClean="0">
                <a:solidFill>
                  <a:schemeClr val="bg1">
                    <a:lumMod val="65000"/>
                  </a:schemeClr>
                </a:solidFill>
              </a:rPr>
              <a:t>‹#›</a:t>
            </a:fld>
            <a:r>
              <a:rPr kumimoji="1" lang="en-US" altLang="ja-JP" dirty="0" smtClean="0">
                <a:solidFill>
                  <a:schemeClr val="bg1">
                    <a:lumMod val="65000"/>
                  </a:schemeClr>
                </a:solidFill>
              </a:rPr>
              <a:t>/53</a:t>
            </a:r>
            <a:endParaRPr kumimoji="1" lang="ja-JP" altLang="en-US" dirty="0">
              <a:solidFill>
                <a:schemeClr val="bg1">
                  <a:lumMod val="65000"/>
                </a:schemeClr>
              </a:solidFill>
            </a:endParaRPr>
          </a:p>
        </p:txBody>
      </p:sp>
    </p:spTree>
    <p:extLst>
      <p:ext uri="{BB962C8B-B14F-4D97-AF65-F5344CB8AC3E}">
        <p14:creationId xmlns:p14="http://schemas.microsoft.com/office/powerpoint/2010/main" val="4124292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www.unsw.edu.au/"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gif"/><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hyperlink" Target="http://maru.bonyari.jp/texclip/texclip.php?s=\begin%7balign*%7d%0aD_\phi(r)=2.914k%5e2(\sec\zeta)\int%20dh%20C_N%5e2(h)r%5e%7b5/3%7d%0a\end%7balign*%7d" TargetMode="External"/><Relationship Id="rId13"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hyperlink" Target="http://maru.bonyari.jp/texclip/texclip.php?s=\begin%7balign*%7d%0a\epsilon\propto\lambda%5e%7b-0.2%7d%0a\end%7balign*%7d" TargetMode="External"/><Relationship Id="rId2" Type="http://schemas.openxmlformats.org/officeDocument/2006/relationships/hyperlink" Target="http://maru.bonyari.jp/texclip/texclip.php?s=\begin%7balign*%7d%0ar_0=\left%5b0.423k%5e2(\sec\zeta)\int%20dh%20C_N%5e2(h)%20\right%5d%5e%7b-3/5%7d%0a\end%7balign*%7d" TargetMode="External"/><Relationship Id="rId1" Type="http://schemas.openxmlformats.org/officeDocument/2006/relationships/slideLayout" Target="../slideLayouts/slideLayout6.xml"/><Relationship Id="rId6" Type="http://schemas.openxmlformats.org/officeDocument/2006/relationships/hyperlink" Target="http://maru.bonyari.jp/texclip/texclip.php?s=\begin%7balign*%7d%0a\epsilon\sim\frac%7b\lambda%7d%7br_0%7d%0a\end%7balign*%7d" TargetMode="External"/><Relationship Id="rId11"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hyperlink" Target="http://maru.bonyari.jp/texclip/texclip.php?s=\begin%7balign*%7d%0aD_N(r)=C_N%5e2r%5e%7b2/3%7d=\left(\frac%7b77.8P%7d%7bT%7d\right)%5e2C_T%5e2r%5e%7b2/3%7d%0a\end%7balign*%7d" TargetMode="External"/><Relationship Id="rId4" Type="http://schemas.openxmlformats.org/officeDocument/2006/relationships/hyperlink" Target="http://maru.bonyari.jp/texclip/texclip.php?s=\begin%7balign*%7d%0aD(r)=6.88\left(\frac%7br%7d%7br_0%7d\right)%5e%7b5/3%7d%0a\end%7balign*%7d" TargetMode="External"/><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maru.bonyari.jp/texclip/texclip.php?s=\begin%7balign*%7d%0aD_\alpha(r)\rightarrow%20D_\phi(r)\rightarrow%20r_0\rightarrow%20\epsilon%0a\end%7balign*%7d" TargetMode="Externa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hyperlink" Target="http://maru.bonyari.jp/texclip/texclip.php?s=\begin%7balign*%7d%0aC_T%5e2(h)%20\rightarrow%20C_N%5e2(h)\rightarrow%20D_\phi(r)\rightarrow%20r_0\rightarrow%20\epsilon%0a\end%7balign*%7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maru.bonyari.jp/texclip/texclip.php?s=\begin%7beqnarray%7d%0a%09\sigma_l%5e2&amp;=&amp;2\lambda%5e2r_0%5e%7b-\frac%7b5%7d%7b3%7d%7d(0.179D%5e%7b-\frac%7b1%7d%7b3%7d%7d-0.0968d%5e%7b-\frac%7b1%7d%7b3%7d%7d)%20\\%0a%09\sigma_t%5e2&amp;=&amp;2\lambda%5e2r_0%5e%7b-\frac%7b5%7d%7b3%7d%7d(0.179D%5e%7b-\frac%7b1%7d%7b3%7d%7d-0.145d%5e%7b-\frac%7b1%7d%7b3%7d%7d)%0a\end%7beqnarray%7d" TargetMode="Externa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hyperlink" Target="http://maru.bonyari.jp/texclip/texclip.php?s=\begin%7balign*%7d%0aD_\alpha(r)\rightarrow%20D_\phi(r)\rightarrow%20r_0\rightarrow%20\epsilon%0a\end%7balign*%7d" TargetMode="Externa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maru.bonyari.jp/texclip/texclip.php?s=\begin%7balign*%7d%0a\sigma_%7bscatter%7d=0.03k%5e%7b1/3%7d\cos%5e2\theta\left(%20\sin\frac%7b\theta%7d%7b2%7d\right)%5e%7b-11/3%7d\left%5b%20\frac%7bC_V%5e2%7d%7bc_s%5e2%7d\cos%5e2\frac%7b\theta%7d%7b2%7d+0.013\frac%7bC_T%5e2%7d%7bT%5e2%7d\right%5d%0a\end%7balign*%7d" TargetMode="Externa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hyperlink" Target="http://maru.bonyari.jp/texclip/texclip.php?s=\begin%7balign*%7d%0aP_r(h)=P_t\eta\frac%7bexp(-2\alpha%20h)%7d%7bh%5e2%7ddh\sigma_%7bscatter%7d(h)+P_n%0a\end%7balign*%7d"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maru.bonyari.jp/texclip/texclip.php?s=\begin%7balign*%7d%0aP_r(h)\rightarrow%20C_T%5e2(h)\rightarrow%20C_N%5e2(h)\rightarrow%20D_\phi(r)\rightarrow%20r_0\rightarrow%20\epsilon%0a\end%7balign*%7d" TargetMode="External"/><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hyperlink" Target="http://maru.bonyari.jp/texclip/texclip.php?s=\begin%7balign*%7d%0aP_r(h)\rightarrow%20Const.\times%20C_T%5e2(h)\propto%20dr_0%5e%7b-5/3%7d\propto%20d\epsilon%5e%7b5/3%7d%0a\end%7balign*%7d" TargetMode="Externa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maru.bonyari.jp/texclip/texclip.php?s=\begin%7balign*%7d%0aP_r(h)\rightarrow%20Const.\times%20C_T%5e2(h)\propto%20dr_0%5e%7b-5/3%7d\propto%20d\epsilon%5e%7b5/3%7d%0a\end%7balign*%7d" TargetMode="External"/><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59.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gif"/></Relationships>
</file>

<file path=ppt/slides/_rels/slide5.xml.rels><?xml version="1.0" encoding="UTF-8" standalone="yes"?>
<Relationships xmlns="http://schemas.openxmlformats.org/package/2006/relationships"><Relationship Id="rId3" Type="http://schemas.openxmlformats.org/officeDocument/2006/relationships/hyperlink" Target="http://cfao.ucolick.org/EO/resources/History_AO_Max.pdf" TargetMode="External"/><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maru.bonyari.jp/texclip/texclip.php?s=\begin%7balign*%7d%0aB_f(\tau)\equiv\left%20%3cf(t+\tau)f%5e\ast(t)%20\right%20%3e%0a\end%7balign*%7d" TargetMode="External"/><Relationship Id="rId7" Type="http://schemas.openxmlformats.org/officeDocument/2006/relationships/hyperlink" Target="http://maru.bonyari.jp/texclip/texclip.php?s=\begin%7balign*%7d%0aD_f(\infty)=2B_f(0)%0a\end%7balign*%7d" TargetMode="External"/><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hyperlink" Target="http://maru.bonyari.jp/texclip/texclip.php?s=\begin%7balign*%7d%0aD_f(\tau)=2\left\%7b(B_f(0)-B_f(\tau)\right\%7d%0a\end%7balign*%7d" TargetMode="External"/><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hyperlink" Target="http://maru.bonyari.jp/texclip/texclip.php?s=\begin%7balign*%7d%0aV\propto\epsilon%5e%7b1/3%7dl%5e%7b1/3%7d%0a\end%7balign*%7d"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maru.bonyari.jp/texclip/texclip.php?s=\begin%7balign*%7d%0aD_N(r)=C_N%5e2r%5e%7b2/3%7d=\left(\frac%7b77.8P%7d%7bT%7d\right)%5e2C_T%5e2r%5e%7b2/3%7d%0a\end%7balign*%7d" TargetMode="Externa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hyperlink" Target="http://maru.bonyari.jp/texclip/texclip.php?s=\begin%7balign*%7d%0aD_V(r)\equiv\left|%20V(x)-V(x+r)\right%20|%5e2%20=%20C_V%5e2%20r%5e%7b2/3%7d%0a\end%7balign*%7d" TargetMode="External"/><Relationship Id="rId1" Type="http://schemas.openxmlformats.org/officeDocument/2006/relationships/slideLayout" Target="../slideLayouts/slideLayout6.xml"/><Relationship Id="rId6" Type="http://schemas.openxmlformats.org/officeDocument/2006/relationships/hyperlink" Target="http://maru.bonyari.jp/texclip/texclip.php?s=\begin%7balign*%7d%0aN\equiv(n-1)\times10%5e6=\frac%7b77.6P%7d%7bT%7d%0a\end%7balign*%7d" TargetMode="External"/><Relationship Id="rId5" Type="http://schemas.openxmlformats.org/officeDocument/2006/relationships/image" Target="../media/image18.png"/><Relationship Id="rId4" Type="http://schemas.openxmlformats.org/officeDocument/2006/relationships/hyperlink" Target="http://maru.bonyari.jp/texclip/texclip.php?s=\begin%7balign*%7d%0aD_T(r)\equiv\left|%20T(x)-T(x+r)\right%20|%5e2%20=%20C_T%5e2%20r%5e%7b2/3%7d%0a\end%7balign*%7d" TargetMode="External"/><Relationship Id="rId9" Type="http://schemas.openxmlformats.org/officeDocument/2006/relationships/image" Target="../media/image20.png"/></Relationships>
</file>

<file path=ppt/slides/_rels/slide5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hyperlink" Target="http://maru.bonyari.jp/texclip/texclip.php?s=\begin%7balign*%7d%0a\Phi_T(\kappa)=0.033C_T%5e2\kappa%5e%7b-11/3%7d%0a\end%7balign*%7d" TargetMode="External"/><Relationship Id="rId1" Type="http://schemas.openxmlformats.org/officeDocument/2006/relationships/slideLayout" Target="../slideLayouts/slideLayout6.xml"/><Relationship Id="rId6" Type="http://schemas.openxmlformats.org/officeDocument/2006/relationships/hyperlink" Target="http://maru.bonyari.jp/texclip/texclip.php?s=\begin%7balign*%7d%0a\kappa=\frac%7b2\pi%7d%7bl%7d%0a\end%7balign*%7d" TargetMode="External"/><Relationship Id="rId5" Type="http://schemas.openxmlformats.org/officeDocument/2006/relationships/image" Target="../media/image69.png"/><Relationship Id="rId4" Type="http://schemas.openxmlformats.org/officeDocument/2006/relationships/hyperlink" Target="http://maru.bonyari.jp/texclip/texclip.php?s=\begin%7balign*%7d%0a\Phi_N(\kappa)=0.033C_N%5e2\kappa%5e%7b-11/3%7d%0a\end%7balign*%7d"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maru.bonyari.jp/texclip/texclip.php?s=\begin%7balign*%7d%0aB_\phi(\vec%7br%7d)=k%5e2dh\int_%7b-\infty%7d%5e%7b\infty%7ddzB_N(\vec%7br%7d,z)%0a\end%7balign*%7d" TargetMode="External"/><Relationship Id="rId13" Type="http://schemas.openxmlformats.org/officeDocument/2006/relationships/image" Target="../media/image77.png"/><Relationship Id="rId18" Type="http://schemas.openxmlformats.org/officeDocument/2006/relationships/hyperlink" Target="http://maru.bonyari.jp/texclip/texclip.php?s=\begin%7balign*%7d%0a=2.914k%5e2C_N%5e2dhr%5e%7b5/3%7d%0a\end%7balign*%7d" TargetMode="External"/><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hyperlink" Target="http://maru.bonyari.jp/texclip/texclip.php?s=\begin%7balign*%7d%0aD_\phi(\vec%7br%7d)=2k%5e2dh\int_%7b-\infty%7d%5e%7b\infty%7ddz\left(B_N(\vec%7b0%7d,z)-B_N(\vec%7br%7d,z)\right)%0a\end%7balign*%7d" TargetMode="External"/><Relationship Id="rId17" Type="http://schemas.openxmlformats.org/officeDocument/2006/relationships/image" Target="../media/image79.png"/><Relationship Id="rId2" Type="http://schemas.openxmlformats.org/officeDocument/2006/relationships/hyperlink" Target="http://maru.bonyari.jp/texclip/texclip.php?s=\begin%7balign*%7d%0a\phi(\vec%7bx%7d)=k\int_%7bh%7d%5e%7bh+dh%7ddzn(\vec%7bx%7d,z)%0a\end%7balign*%7d" TargetMode="External"/><Relationship Id="rId16" Type="http://schemas.openxmlformats.org/officeDocument/2006/relationships/hyperlink" Target="http://maru.bonyari.jp/texclip/texclip.php?s=\begin%7balign*%7d%0a=k%5e2C_N%5e2dh\int_%7b-\infty%7d%5e%7b\infty%7ddz\left((r%5e2+z%5e2)%5e%7b1/3%7d-z%5e%7b2/3%7d\right)%0a\end%7balign*%7d" TargetMode="External"/><Relationship Id="rId1" Type="http://schemas.openxmlformats.org/officeDocument/2006/relationships/slideLayout" Target="../slideLayouts/slideLayout6.xml"/><Relationship Id="rId6" Type="http://schemas.openxmlformats.org/officeDocument/2006/relationships/hyperlink" Target="http://maru.bonyari.jp/texclip/texclip.php?s=\begin%7balign*%7d%0aB_\phi(\vec%7br%7d)=\left%3c\phi(\vec%7bx%7d)\phi(\vec%7bx%7d+\vec%7br%7d)\right%3e%0a\end%7balign*%7d" TargetMode="External"/><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78.png"/><Relationship Id="rId10" Type="http://schemas.openxmlformats.org/officeDocument/2006/relationships/hyperlink" Target="http://maru.bonyari.jp/texclip/texclip.php?s=\begin%7balign*%7d%0aB_N(\vec%7br%7d)=\left%3cn(\vec%7bx%7d)n(\vec%7bx%7d+\vec%7br%7d)\right%3e%0a\end%7balign*%7d" TargetMode="External"/><Relationship Id="rId19" Type="http://schemas.openxmlformats.org/officeDocument/2006/relationships/image" Target="../media/image80.png"/><Relationship Id="rId4" Type="http://schemas.openxmlformats.org/officeDocument/2006/relationships/hyperlink" Target="http://maru.bonyari.jp/texclip/texclip.php?s=\begin%7balign*%7d%0ak=\frac%7b2\pi%7d%7b\lambda%7d%0a\end%7balign*%7d" TargetMode="External"/><Relationship Id="rId9" Type="http://schemas.openxmlformats.org/officeDocument/2006/relationships/image" Target="../media/image75.png"/><Relationship Id="rId14" Type="http://schemas.openxmlformats.org/officeDocument/2006/relationships/hyperlink" Target="http://maru.bonyari.jp/texclip/texclip.php?s=\begin%7balign*%7d%0a=k%5e2dh\int_%7b-\infty%7d%5e%7b\infty%7ddz\left(D_N(\vec%7br%7d,z)-D_N(\vec%7b0%7d,z)\right)%0a\end%7balign*%7d"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maru.bonyari.jp/texclip/texclip.php?s=\begin%7balign*%7d%0a=\exp\left(-\frac%7b1%7d%7b2%7d\left%3c%20\left|\phi(\vec%7bx%7d)-\phi(\vec%7bx%7d+\vec%7br%7d)\right|%5e2%20\right%3e\right)%0a\end%7balign*%7d" TargetMode="External"/><Relationship Id="rId3" Type="http://schemas.openxmlformats.org/officeDocument/2006/relationships/image" Target="../media/image81.png"/><Relationship Id="rId7" Type="http://schemas.openxmlformats.org/officeDocument/2006/relationships/image" Target="../media/image83.png"/><Relationship Id="rId12" Type="http://schemas.openxmlformats.org/officeDocument/2006/relationships/image" Target="../media/image86.png"/><Relationship Id="rId2" Type="http://schemas.openxmlformats.org/officeDocument/2006/relationships/hyperlink" Target="http://maru.bonyari.jp/texclip/texclip.php?s=\begin%7balign*%7d%0aB_h(r)=\exp\left(%20-\frac%7b1%7d%7b2%7d\left(%202.914k%5e2C_N%5e2dhr%5e%7b5/3%7d%20%20\right)%20\right)%0a\end%7balign*%7d" TargetMode="External"/><Relationship Id="rId1" Type="http://schemas.openxmlformats.org/officeDocument/2006/relationships/slideLayout" Target="../slideLayouts/slideLayout6.xml"/><Relationship Id="rId6" Type="http://schemas.openxmlformats.org/officeDocument/2006/relationships/hyperlink" Target="http://maru.bonyari.jp/texclip/texclip.php?s=\begin%7balign*%7d%0aB_h(\vec%7br%7d)=\left%3c%20\exp\left(i\phi(\vec%7bx%7d)-i\phi(\vec%7bx%7d+\vec%7br%7d)%20\right)\right%3e%0a\end%7balign*%7d" TargetMode="External"/><Relationship Id="rId11"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hyperlink" Target="http://maru.bonyari.jp/texclip/texclip.php?s=\begin%7balign*%7d%0a=\exp\left(-\frac%7b1%7d%7b2%7dD_\phi(\vec%7br%7d)\right)%0a\end%7balign*%7d" TargetMode="External"/><Relationship Id="rId4" Type="http://schemas.openxmlformats.org/officeDocument/2006/relationships/hyperlink" Target="http://maru.bonyari.jp/texclip/texclip.php?s=\begin%7balign*%7d%0aB_0(r)=\exp\left(%20-\frac%7b1%7d%7b2%7d\times%202.914k%5e2(\sec%20\zeta)r%5e%7b5/3%7d\int%20dhC_N%5e2%20%20\right)%0a\end%7balign*%7d" TargetMode="External"/><Relationship Id="rId9"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hyperlink" Target="http://cfao.ucolick.org/EO/resources/History_AO_Max.pdf" TargetMode="External"/><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hyperlink" Target="http://maru.bonyari.jp/texclip/texclip.php?s=\begin%7balign*%7d%0aR_%7bLA%7d=\int%20df\cdot%20B(f)=\frac%7b\pi%7d%7b4%7d\left(\frac%7br_0%7d%7b\lambda%7d\right)%5e2%0a\end%7balign*%7d" TargetMode="External"/><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hyperlink" Target="http://maru.bonyari.jp/texclip/texclip.php?s=\begin%7balign*%7d%0aS(f)=B(f)T(f)%0a\end%7balign*%7d" TargetMode="External"/><Relationship Id="rId1" Type="http://schemas.openxmlformats.org/officeDocument/2006/relationships/slideLayout" Target="../slideLayouts/slideLayout6.xml"/><Relationship Id="rId6" Type="http://schemas.openxmlformats.org/officeDocument/2006/relationships/hyperlink" Target="http://maru.bonyari.jp/texclip/texclip.php?s=\begin%7balign*%7d%0aR_%7bLA%7d=\int%20df\cdot%20B(f)%0a\end%7balign*%7d" TargetMode="External"/><Relationship Id="rId5" Type="http://schemas.openxmlformats.org/officeDocument/2006/relationships/image" Target="../media/image88.png"/><Relationship Id="rId4" Type="http://schemas.openxmlformats.org/officeDocument/2006/relationships/hyperlink" Target="http://maru.bonyari.jp/texclip/texclip.php?s=\begin%7balign*%7d%0aR_%7bSA%7d=\int%20df\cdot%20T_d(f)=\frac%7b\pi%7d%7b4%7d\left(\frac%7bd'%7d%7b\lambda%7d\right)%5e2%0a\end%7balign*%7d" TargetMode="External"/><Relationship Id="rId9" Type="http://schemas.openxmlformats.org/officeDocument/2006/relationships/image" Target="../media/image90.png"/></Relationships>
</file>

<file path=ppt/slides/_rels/slide61.xml.rels><?xml version="1.0" encoding="UTF-8" standalone="yes"?>
<Relationships xmlns="http://schemas.openxmlformats.org/package/2006/relationships"><Relationship Id="rId8" Type="http://schemas.openxmlformats.org/officeDocument/2006/relationships/hyperlink" Target="http://maru.bonyari.jp/texclip/texclip.php?s=\begin%7balign*%7d%0aB(f)=B_0(\lambda%20f)=\exp\left(-Kf%5e%7b5/3%7d\right)%0a\end%7balign*%7d" TargetMode="External"/><Relationship Id="rId3" Type="http://schemas.openxmlformats.org/officeDocument/2006/relationships/image" Target="../media/image91.png"/><Relationship Id="rId7" Type="http://schemas.openxmlformats.org/officeDocument/2006/relationships/image" Target="../media/image21.png"/><Relationship Id="rId2" Type="http://schemas.openxmlformats.org/officeDocument/2006/relationships/hyperlink" Target="http://maru.bonyari.jp/texclip/texclip.php?s=\begin%7balign*%7d%0aB(f)=\exp\left%5b-3.44\left(\frac%7b\lambda%20f%7d%7br_0%7d\right)%5e%7b5/3%7d%20\right%5d=\exp\left%5b-3.44\left(\frac%7br%7d%7br_0%7d\right)%5e%7b5/3%7d%20\right%5d%0a\end%7balign*%7d" TargetMode="External"/><Relationship Id="rId1" Type="http://schemas.openxmlformats.org/officeDocument/2006/relationships/slideLayout" Target="../slideLayouts/slideLayout6.xml"/><Relationship Id="rId6" Type="http://schemas.openxmlformats.org/officeDocument/2006/relationships/hyperlink" Target="http://maru.bonyari.jp/texclip/texclip.php?s=\begin%7balign*%7d%0ar_0=\left%5b0.423k%5e2(\sec\zeta)\int%20dh%20C_N%5e2(h)%20\right%5d%5e%7b-3/5%7d%0a\end%7balign*%7d" TargetMode="External"/><Relationship Id="rId11" Type="http://schemas.openxmlformats.org/officeDocument/2006/relationships/image" Target="../media/image22.png"/><Relationship Id="rId5" Type="http://schemas.openxmlformats.org/officeDocument/2006/relationships/image" Target="../media/image92.png"/><Relationship Id="rId10" Type="http://schemas.openxmlformats.org/officeDocument/2006/relationships/hyperlink" Target="http://maru.bonyari.jp/texclip/texclip.php?s=\begin%7balign*%7d%0aD(r)=6.88\left(\frac%7br%7d%7br_0%7d\right)%5e%7b5/3%7d%0a\end%7balign*%7d" TargetMode="External"/><Relationship Id="rId4" Type="http://schemas.openxmlformats.org/officeDocument/2006/relationships/hyperlink" Target="http://maru.bonyari.jp/texclip/texclip.php?s=\begin%7balign*%7d%0aK=3.44\left(\frac%7br_0%7d%7b\lambda%7d\right)%5e%7b-5/3%7d%0a\end%7balign*%7d" TargetMode="External"/><Relationship Id="rId9" Type="http://schemas.openxmlformats.org/officeDocument/2006/relationships/image" Target="../media/image93.png"/></Relationships>
</file>

<file path=ppt/slides/_rels/slide6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101.gif"/><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maru.bonyari.jp/texclip/texclip.php?s=\begin%7balign*%7d%0aB_f(\tau)\equiv\left%20%3cf(t+\tau)f%5e\ast(t)%20\right%20%3e%0a\end%7balign*%7d" TargetMode="External"/><Relationship Id="rId7" Type="http://schemas.openxmlformats.org/officeDocument/2006/relationships/hyperlink" Target="http://maru.bonyari.jp/texclip/texclip.php?s=\begin%7balign*%7d%0aD_f(\infty)=2B_f(0)%0a\end%7balign*%7d" TargetMode="External"/><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hyperlink" Target="http://maru.bonyari.jp/texclip/texclip.php?s=\begin%7balign*%7d%0aD_f(\tau)=2\left\%7b(B_f(0)-B_f(\tau)\right\%7d%0a\end%7balign*%7d" TargetMode="External"/><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hyperlink" Target="http://maru.bonyari.jp/texclip/texclip.php?s=\begin%7balign*%7d%0aV\propto\epsilon%5e%7b1/3%7dl%5e%7b1/3%7d%0a\end%7balign*%7d"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maru.bonyari.jp/texclip/texclip.php?s=\begin%7balign*%7d%0aD_N(r)=C_N%5e2r%5e%7b2/3%7d=\left(\frac%7b77.8P%7d%7bT%7d\right)%5e2C_T%5e2r%5e%7b2/3%7d%0a\end%7balign*%7d" TargetMode="Externa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hyperlink" Target="http://maru.bonyari.jp/texclip/texclip.php?s=\begin%7balign*%7d%0aD_V(r)\equiv\left|%20V(x)-V(x+r)\right%20|%5e2%20=%20C_V%5e2%20r%5e%7b2/3%7d%0a\end%7balign*%7d" TargetMode="External"/><Relationship Id="rId1" Type="http://schemas.openxmlformats.org/officeDocument/2006/relationships/slideLayout" Target="../slideLayouts/slideLayout6.xml"/><Relationship Id="rId6" Type="http://schemas.openxmlformats.org/officeDocument/2006/relationships/hyperlink" Target="http://maru.bonyari.jp/texclip/texclip.php?s=\begin%7balign*%7d%0aN\equiv(n-1)\times10%5e6=\frac%7b77.6P%7d%7bT%7d%0a\end%7balign*%7d" TargetMode="External"/><Relationship Id="rId5" Type="http://schemas.openxmlformats.org/officeDocument/2006/relationships/image" Target="../media/image18.png"/><Relationship Id="rId4" Type="http://schemas.openxmlformats.org/officeDocument/2006/relationships/hyperlink" Target="http://maru.bonyari.jp/texclip/texclip.php?s=\begin%7balign*%7d%0aD_T(r)\equiv\left|%20T(x)-T(x+r)\right%20|%5e2%20=%20C_T%5e2%20r%5e%7b2/3%7d%0a\end%7balign*%7d" TargetMode="Externa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hyperlink" Target="http://maru.bonyari.jp/texclip/texclip.php?s=\begin%7balign*%7d%0aD_\phi(r)=2.914k%5e2(\sec\zeta)\int%20dh%20C_N%5e2(h)r%5e%7b5/3%7d%0a\end%7balign*%7d" TargetMode="External"/><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hyperlink" Target="http://maru.bonyari.jp/texclip/texclip.php?s=\begin%7balign*%7d%0ar_0=\left%5b0.423k%5e2(\sec\zeta)\int%20dh%20C_N%5e2(h)%20\right%5d%5e%7b-3/5%7d%0a\end%7balign*%7d" TargetMode="External"/><Relationship Id="rId1" Type="http://schemas.openxmlformats.org/officeDocument/2006/relationships/slideLayout" Target="../slideLayouts/slideLayout6.xml"/><Relationship Id="rId6" Type="http://schemas.openxmlformats.org/officeDocument/2006/relationships/hyperlink" Target="http://maru.bonyari.jp/texclip/texclip.php?s=\begin%7balign*%7d%0a\epsilon\sim\frac%7b\lambda%7d%7br_0%7d%0a\end%7balign*%7d" TargetMode="Externa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hyperlink" Target="http://maru.bonyari.jp/texclip/texclip.php?s=\begin%7balign*%7d%0a\epsilon\propto\lambda%5e%7b-0.2%7d%0a\end%7balign*%7d" TargetMode="External"/><Relationship Id="rId4" Type="http://schemas.openxmlformats.org/officeDocument/2006/relationships/hyperlink" Target="http://maru.bonyari.jp/texclip/texclip.php?s=\begin%7balign*%7d%0aD(r)=6.88\left(\frac%7br%7d%7br_0%7d\right)%5e%7b5/3%7d%0a\end%7balign*%7d" TargetMode="Externa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700808"/>
            <a:ext cx="9144000" cy="1470025"/>
          </a:xfrm>
        </p:spPr>
        <p:txBody>
          <a:bodyPr>
            <a:noAutofit/>
          </a:bodyPr>
          <a:lstStyle/>
          <a:p>
            <a:r>
              <a:rPr kumimoji="1" lang="en-US" altLang="ja-JP" sz="4800" b="1" dirty="0" smtClean="0">
                <a:latin typeface="+mn-lt"/>
                <a:ea typeface="Gungsuh" pitchFamily="18" charset="-127"/>
              </a:rPr>
              <a:t>Astronomical site evaluation at </a:t>
            </a:r>
            <a:br>
              <a:rPr kumimoji="1" lang="en-US" altLang="ja-JP" sz="4800" b="1" dirty="0" smtClean="0">
                <a:latin typeface="+mn-lt"/>
                <a:ea typeface="Gungsuh" pitchFamily="18" charset="-127"/>
              </a:rPr>
            </a:br>
            <a:r>
              <a:rPr kumimoji="1" lang="en-US" altLang="ja-JP" sz="4800" b="1" dirty="0" smtClean="0">
                <a:latin typeface="+mn-lt"/>
                <a:ea typeface="Gungsuh" pitchFamily="18" charset="-127"/>
              </a:rPr>
              <a:t>Dome Fuji on the Antarctic plateau</a:t>
            </a:r>
            <a:endParaRPr kumimoji="1" lang="ja-JP" altLang="en-US" sz="4800" b="1" dirty="0">
              <a:latin typeface="+mn-lt"/>
              <a:ea typeface="Gungsuh" pitchFamily="18" charset="-127"/>
            </a:endParaRPr>
          </a:p>
        </p:txBody>
      </p:sp>
      <p:grpSp>
        <p:nvGrpSpPr>
          <p:cNvPr id="12" name="グループ化 11"/>
          <p:cNvGrpSpPr/>
          <p:nvPr/>
        </p:nvGrpSpPr>
        <p:grpSpPr>
          <a:xfrm>
            <a:off x="899592" y="5088437"/>
            <a:ext cx="7344816" cy="900000"/>
            <a:chOff x="971600" y="5445224"/>
            <a:chExt cx="7344816" cy="900000"/>
          </a:xfrm>
        </p:grpSpPr>
        <p:pic>
          <p:nvPicPr>
            <p:cNvPr id="4" name="Picture 5" descr="UNS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416" y="5499224"/>
              <a:ext cx="792000" cy="79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Research\Antarctica\2010_JARE52\JARE52_ロゴ「正式版」.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03" t="16150" r="20293" b="16323"/>
            <a:stretch/>
          </p:blipFill>
          <p:spPr bwMode="auto">
            <a:xfrm>
              <a:off x="2731493" y="5535224"/>
              <a:ext cx="8354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761" t="27582" r="55895" b="48597"/>
            <a:stretch/>
          </p:blipFill>
          <p:spPr bwMode="auto">
            <a:xfrm>
              <a:off x="1813286" y="5535224"/>
              <a:ext cx="790375"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hirofumi\Desktop\NIPR_mar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5499224"/>
              <a:ext cx="713854" cy="7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hirofumi\Desktop\5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57" y="5499224"/>
              <a:ext cx="929509" cy="79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irofumi\Desktop\5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4777" y="5499203"/>
              <a:ext cx="787648" cy="79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hirofumi\Desktop\image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96587" y="5445224"/>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学章"/>
            <p:cNvPicPr>
              <a:picLocks noChangeAspect="1" noChangeArrowheads="1"/>
            </p:cNvPicPr>
            <p:nvPr/>
          </p:nvPicPr>
          <p:blipFill rotWithShape="1">
            <a:blip r:embed="rId11">
              <a:extLst>
                <a:ext uri="{28A0092B-C50C-407E-A947-70E740481C1C}">
                  <a14:useLocalDpi xmlns:a14="http://schemas.microsoft.com/office/drawing/2010/main" val="0"/>
                </a:ext>
              </a:extLst>
            </a:blip>
            <a:srcRect l="26263" r="51178"/>
            <a:stretch/>
          </p:blipFill>
          <p:spPr bwMode="auto">
            <a:xfrm>
              <a:off x="5667598" y="5499224"/>
              <a:ext cx="701157" cy="792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テキスト ボックス 13"/>
          <p:cNvSpPr txBox="1"/>
          <p:nvPr/>
        </p:nvSpPr>
        <p:spPr>
          <a:xfrm>
            <a:off x="0" y="3266648"/>
            <a:ext cx="9144000" cy="584775"/>
          </a:xfrm>
          <a:prstGeom prst="rect">
            <a:avLst/>
          </a:prstGeom>
          <a:noFill/>
        </p:spPr>
        <p:txBody>
          <a:bodyPr wrap="square" rtlCol="0">
            <a:spAutoFit/>
          </a:bodyPr>
          <a:lstStyle/>
          <a:p>
            <a:pPr algn="ctr"/>
            <a:r>
              <a:rPr lang="en-US" altLang="ja-JP" sz="3200" dirty="0" smtClean="0">
                <a:ea typeface="Gungsuh" pitchFamily="18" charset="-127"/>
              </a:rPr>
              <a:t>Hirofumi OKITA</a:t>
            </a:r>
          </a:p>
        </p:txBody>
      </p:sp>
      <p:sp>
        <p:nvSpPr>
          <p:cNvPr id="16" name="テキスト ボックス 15"/>
          <p:cNvSpPr txBox="1"/>
          <p:nvPr/>
        </p:nvSpPr>
        <p:spPr>
          <a:xfrm>
            <a:off x="2085469" y="4332253"/>
            <a:ext cx="4973062" cy="646331"/>
          </a:xfrm>
          <a:prstGeom prst="rect">
            <a:avLst/>
          </a:prstGeom>
          <a:noFill/>
        </p:spPr>
        <p:txBody>
          <a:bodyPr wrap="square" rtlCol="0">
            <a:spAutoFit/>
          </a:bodyPr>
          <a:lstStyle/>
          <a:p>
            <a:pPr algn="ctr"/>
            <a:r>
              <a:rPr kumimoji="1" lang="en-US" altLang="ja-JP" dirty="0" smtClean="0"/>
              <a:t>Based on Okita et al., A&amp;A, </a:t>
            </a:r>
            <a:r>
              <a:rPr lang="en-US" altLang="ja-JP" dirty="0" smtClean="0"/>
              <a:t>554, L5 (2013)</a:t>
            </a:r>
            <a:endParaRPr kumimoji="1" lang="en-US" altLang="ja-JP" dirty="0" smtClean="0"/>
          </a:p>
          <a:p>
            <a:pPr algn="ctr"/>
            <a:r>
              <a:rPr lang="en-US" altLang="ja-JP" dirty="0" smtClean="0"/>
              <a:t>and some unpublished results</a:t>
            </a:r>
            <a:endParaRPr kumimoji="1" lang="en-US" altLang="ja-JP" dirty="0" smtClean="0"/>
          </a:p>
        </p:txBody>
      </p:sp>
      <p:sp>
        <p:nvSpPr>
          <p:cNvPr id="21" name="正方形/長方形 20"/>
          <p:cNvSpPr/>
          <p:nvPr/>
        </p:nvSpPr>
        <p:spPr>
          <a:xfrm>
            <a:off x="0" y="6678000"/>
            <a:ext cx="9144000" cy="18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F0"/>
              </a:solidFill>
            </a:endParaRPr>
          </a:p>
        </p:txBody>
      </p:sp>
      <p:sp>
        <p:nvSpPr>
          <p:cNvPr id="22" name="正方形/長方形 21"/>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
        <p:nvSpPr>
          <p:cNvPr id="3" name="正方形/長方形 2"/>
          <p:cNvSpPr/>
          <p:nvPr/>
        </p:nvSpPr>
        <p:spPr>
          <a:xfrm>
            <a:off x="3830451" y="3818905"/>
            <a:ext cx="1483098" cy="369332"/>
          </a:xfrm>
          <a:prstGeom prst="rect">
            <a:avLst/>
          </a:prstGeom>
        </p:spPr>
        <p:txBody>
          <a:bodyPr wrap="none">
            <a:spAutoFit/>
          </a:bodyPr>
          <a:lstStyle/>
          <a:p>
            <a:pPr algn="ctr"/>
            <a:r>
              <a:rPr lang="en-US" altLang="ja-JP" dirty="0">
                <a:ea typeface="Gungsuh" pitchFamily="18" charset="-127"/>
              </a:rPr>
              <a:t>June 17, 2013</a:t>
            </a:r>
          </a:p>
        </p:txBody>
      </p:sp>
    </p:spTree>
    <p:extLst>
      <p:ext uri="{BB962C8B-B14F-4D97-AF65-F5344CB8AC3E}">
        <p14:creationId xmlns:p14="http://schemas.microsoft.com/office/powerpoint/2010/main" val="225565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7 Atmosphere structure  </a:t>
            </a:r>
            <a:endParaRPr kumimoji="1" lang="ja-JP" altLang="en-US" b="1" baseline="30000"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09" t="36333" r="6979" b="7000"/>
          <a:stretch/>
        </p:blipFill>
        <p:spPr bwMode="auto">
          <a:xfrm>
            <a:off x="1708199" y="1353690"/>
            <a:ext cx="6896249"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5724128" y="5242122"/>
            <a:ext cx="3419872" cy="646331"/>
          </a:xfrm>
          <a:prstGeom prst="rect">
            <a:avLst/>
          </a:prstGeom>
          <a:noFill/>
        </p:spPr>
        <p:txBody>
          <a:bodyPr wrap="square" rtlCol="0">
            <a:spAutoFit/>
          </a:bodyPr>
          <a:lstStyle/>
          <a:p>
            <a:pPr algn="just"/>
            <a:r>
              <a:rPr kumimoji="1" lang="en-US" altLang="ja-JP" dirty="0" smtClean="0"/>
              <a:t>“Adaptive Optics for Astronomical Telescope” (Hardy 1998)</a:t>
            </a:r>
            <a:endParaRPr kumimoji="1" lang="ja-JP" altLang="en-US" dirty="0"/>
          </a:p>
        </p:txBody>
      </p:sp>
      <p:sp>
        <p:nvSpPr>
          <p:cNvPr id="5" name="テキスト ボックス 4"/>
          <p:cNvSpPr txBox="1"/>
          <p:nvPr/>
        </p:nvSpPr>
        <p:spPr>
          <a:xfrm>
            <a:off x="1643274" y="5364535"/>
            <a:ext cx="2886496" cy="923330"/>
          </a:xfrm>
          <a:prstGeom prst="rect">
            <a:avLst/>
          </a:prstGeom>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pPr marL="342900" indent="-342900">
              <a:buAutoNum type="arabicParenBoth"/>
            </a:pPr>
            <a:r>
              <a:rPr kumimoji="1" lang="en-US" altLang="ja-JP" dirty="0" smtClean="0"/>
              <a:t>Surface Boundary Layer</a:t>
            </a:r>
          </a:p>
          <a:p>
            <a:pPr marL="342900" indent="-342900">
              <a:buAutoNum type="arabicParenBoth"/>
            </a:pPr>
            <a:r>
              <a:rPr lang="en-US" altLang="ja-JP" dirty="0" smtClean="0"/>
              <a:t>Planetary boundary layer</a:t>
            </a:r>
          </a:p>
          <a:p>
            <a:pPr marL="342900" indent="-342900">
              <a:buAutoNum type="arabicParenBoth"/>
            </a:pPr>
            <a:r>
              <a:rPr kumimoji="1" lang="en-US" altLang="ja-JP" dirty="0" err="1" smtClean="0"/>
              <a:t>Tropopause</a:t>
            </a:r>
            <a:r>
              <a:rPr kumimoji="1" lang="en-US" altLang="ja-JP" dirty="0" smtClean="0"/>
              <a:t> (Jet-stream)</a:t>
            </a:r>
            <a:endParaRPr kumimoji="1" lang="ja-JP" altLang="en-US" dirty="0"/>
          </a:p>
        </p:txBody>
      </p:sp>
      <p:sp>
        <p:nvSpPr>
          <p:cNvPr id="3" name="テキスト ボックス 2"/>
          <p:cNvSpPr txBox="1"/>
          <p:nvPr/>
        </p:nvSpPr>
        <p:spPr>
          <a:xfrm>
            <a:off x="307108" y="2780928"/>
            <a:ext cx="1257075" cy="369332"/>
          </a:xfrm>
          <a:prstGeom prst="rect">
            <a:avLst/>
          </a:prstGeom>
          <a:noFill/>
          <a:ln>
            <a:solidFill>
              <a:schemeClr val="tx1"/>
            </a:solidFill>
          </a:ln>
        </p:spPr>
        <p:txBody>
          <a:bodyPr wrap="none" rtlCol="0">
            <a:spAutoFit/>
          </a:bodyPr>
          <a:lstStyle/>
          <a:p>
            <a:r>
              <a:rPr kumimoji="1" lang="en-US" altLang="ja-JP" dirty="0" smtClean="0"/>
              <a:t>Wind shear</a:t>
            </a:r>
            <a:endParaRPr kumimoji="1" lang="ja-JP" altLang="en-US" dirty="0"/>
          </a:p>
        </p:txBody>
      </p:sp>
      <p:sp>
        <p:nvSpPr>
          <p:cNvPr id="9" name="テキスト ボックス 8"/>
          <p:cNvSpPr txBox="1"/>
          <p:nvPr/>
        </p:nvSpPr>
        <p:spPr>
          <a:xfrm>
            <a:off x="307108" y="3573016"/>
            <a:ext cx="1257075" cy="369332"/>
          </a:xfrm>
          <a:prstGeom prst="rect">
            <a:avLst/>
          </a:prstGeom>
          <a:noFill/>
          <a:ln>
            <a:solidFill>
              <a:schemeClr val="tx1"/>
            </a:solidFill>
          </a:ln>
        </p:spPr>
        <p:txBody>
          <a:bodyPr wrap="none" rtlCol="0">
            <a:spAutoFit/>
          </a:bodyPr>
          <a:lstStyle/>
          <a:p>
            <a:r>
              <a:rPr kumimoji="1" lang="en-US" altLang="ja-JP" dirty="0" smtClean="0"/>
              <a:t>Wind shear</a:t>
            </a:r>
            <a:endParaRPr kumimoji="1" lang="ja-JP" altLang="en-US" dirty="0"/>
          </a:p>
        </p:txBody>
      </p:sp>
      <p:sp>
        <p:nvSpPr>
          <p:cNvPr id="10" name="テキスト ボックス 9"/>
          <p:cNvSpPr txBox="1"/>
          <p:nvPr/>
        </p:nvSpPr>
        <p:spPr>
          <a:xfrm>
            <a:off x="228015" y="4077072"/>
            <a:ext cx="1415259" cy="646331"/>
          </a:xfrm>
          <a:prstGeom prst="rect">
            <a:avLst/>
          </a:prstGeom>
          <a:noFill/>
          <a:ln>
            <a:solidFill>
              <a:schemeClr val="tx1"/>
            </a:solidFill>
          </a:ln>
        </p:spPr>
        <p:txBody>
          <a:bodyPr wrap="none" rtlCol="0">
            <a:spAutoFit/>
          </a:bodyPr>
          <a:lstStyle/>
          <a:p>
            <a:pPr algn="ctr"/>
            <a:r>
              <a:rPr lang="en-US" altLang="ja-JP" dirty="0" smtClean="0"/>
              <a:t>Solar heating</a:t>
            </a:r>
          </a:p>
          <a:p>
            <a:pPr algn="ctr"/>
            <a:r>
              <a:rPr kumimoji="1" lang="en-US" altLang="ja-JP" dirty="0" smtClean="0"/>
              <a:t>Friction</a:t>
            </a:r>
            <a:endParaRPr kumimoji="1" lang="ja-JP" altLang="en-US" dirty="0"/>
          </a:p>
        </p:txBody>
      </p:sp>
    </p:spTree>
    <p:extLst>
      <p:ext uri="{BB962C8B-B14F-4D97-AF65-F5344CB8AC3E}">
        <p14:creationId xmlns:p14="http://schemas.microsoft.com/office/powerpoint/2010/main" val="2475239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8 Atmosphere structure </a:t>
            </a:r>
            <a:endParaRPr kumimoji="1" lang="ja-JP" altLang="en-US" b="1" baseline="30000"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310294" y="6026952"/>
            <a:ext cx="3325602" cy="646331"/>
          </a:xfrm>
          <a:prstGeom prst="rect">
            <a:avLst/>
          </a:prstGeom>
          <a:noFill/>
        </p:spPr>
        <p:txBody>
          <a:bodyPr wrap="square" rtlCol="0">
            <a:spAutoFit/>
          </a:bodyPr>
          <a:lstStyle/>
          <a:p>
            <a:pPr algn="just"/>
            <a:r>
              <a:rPr kumimoji="1" lang="en-US" altLang="ja-JP" dirty="0" smtClean="0"/>
              <a:t>“Adaptive Optics for Astronomical Telescope” (Hardy 1998)</a:t>
            </a:r>
            <a:endParaRPr kumimoji="1" lang="ja-JP" altLang="en-US" dirty="0"/>
          </a:p>
        </p:txBody>
      </p:sp>
      <p:sp>
        <p:nvSpPr>
          <p:cNvPr id="3" name="テキスト ボックス 2"/>
          <p:cNvSpPr txBox="1"/>
          <p:nvPr/>
        </p:nvSpPr>
        <p:spPr>
          <a:xfrm>
            <a:off x="485536" y="1397675"/>
            <a:ext cx="8190920" cy="2031325"/>
          </a:xfrm>
          <a:prstGeom prst="rect">
            <a:avLst/>
          </a:prstGeom>
          <a:solidFill>
            <a:srgbClr val="FFC000">
              <a:alpha val="50000"/>
            </a:srgbClr>
          </a:solidFill>
        </p:spPr>
        <p:txBody>
          <a:bodyPr wrap="square" rtlCol="0">
            <a:spAutoFit/>
          </a:bodyPr>
          <a:lstStyle/>
          <a:p>
            <a:pPr algn="just"/>
            <a:r>
              <a:rPr lang="en-US" altLang="ja-JP" b="1" dirty="0">
                <a:solidFill>
                  <a:srgbClr val="0070C0"/>
                </a:solidFill>
              </a:rPr>
              <a:t> </a:t>
            </a:r>
            <a:r>
              <a:rPr lang="en-US" altLang="ja-JP" b="1" dirty="0" smtClean="0">
                <a:solidFill>
                  <a:srgbClr val="0070C0"/>
                </a:solidFill>
              </a:rPr>
              <a:t>    </a:t>
            </a:r>
            <a:r>
              <a:rPr kumimoji="1" lang="en-US" altLang="ja-JP" b="1" dirty="0" smtClean="0">
                <a:solidFill>
                  <a:srgbClr val="0070C0"/>
                </a:solidFill>
              </a:rPr>
              <a:t>During the day</a:t>
            </a:r>
            <a:r>
              <a:rPr kumimoji="1" lang="en-US" altLang="ja-JP" dirty="0" smtClean="0">
                <a:solidFill>
                  <a:srgbClr val="0070C0"/>
                </a:solidFill>
              </a:rPr>
              <a:t>, turbulence is usually strongest near the ground, in response to solar heating and the development of thermal currents.     </a:t>
            </a:r>
            <a:r>
              <a:rPr lang="en-US" altLang="ja-JP" b="1" dirty="0" smtClean="0">
                <a:solidFill>
                  <a:srgbClr val="0070C0"/>
                </a:solidFill>
              </a:rPr>
              <a:t>At nigh</a:t>
            </a:r>
            <a:r>
              <a:rPr lang="en-US" altLang="ja-JP" dirty="0" smtClean="0">
                <a:solidFill>
                  <a:srgbClr val="0070C0"/>
                </a:solidFill>
              </a:rPr>
              <a:t>, especially at good observing sites, surface turbulence is low and most disturbances occur in layers at higher altitudes, especially at the </a:t>
            </a:r>
            <a:r>
              <a:rPr lang="en-US" altLang="ja-JP" dirty="0" err="1" smtClean="0">
                <a:solidFill>
                  <a:srgbClr val="0070C0"/>
                </a:solidFill>
              </a:rPr>
              <a:t>tropopause</a:t>
            </a:r>
            <a:r>
              <a:rPr lang="en-US" altLang="ja-JP" dirty="0" smtClean="0">
                <a:solidFill>
                  <a:srgbClr val="0070C0"/>
                </a:solidFill>
              </a:rPr>
              <a:t>, as a result of wind shear.</a:t>
            </a:r>
          </a:p>
          <a:p>
            <a:pPr algn="just"/>
            <a:r>
              <a:rPr lang="en-US" altLang="ja-JP" dirty="0" smtClean="0">
                <a:solidFill>
                  <a:srgbClr val="0070C0"/>
                </a:solidFill>
              </a:rPr>
              <a:t>     </a:t>
            </a:r>
            <a:r>
              <a:rPr kumimoji="1" lang="en-US" altLang="ja-JP" b="1" dirty="0" smtClean="0">
                <a:solidFill>
                  <a:srgbClr val="0070C0"/>
                </a:solidFill>
              </a:rPr>
              <a:t>The best observing sites</a:t>
            </a:r>
            <a:r>
              <a:rPr kumimoji="1" lang="en-US" altLang="ja-JP" dirty="0" smtClean="0">
                <a:solidFill>
                  <a:srgbClr val="0070C0"/>
                </a:solidFill>
              </a:rPr>
              <a:t> are located on mountain peaks near the ocean, which has a moderating effect on temperature variations. (“</a:t>
            </a:r>
            <a:r>
              <a:rPr lang="en-US" altLang="ja-JP" dirty="0" smtClean="0">
                <a:solidFill>
                  <a:srgbClr val="0070C0"/>
                </a:solidFill>
              </a:rPr>
              <a:t>Adaptive </a:t>
            </a:r>
            <a:r>
              <a:rPr lang="en-US" altLang="ja-JP" dirty="0">
                <a:solidFill>
                  <a:srgbClr val="0070C0"/>
                </a:solidFill>
              </a:rPr>
              <a:t>Optics for Astronomical </a:t>
            </a:r>
            <a:r>
              <a:rPr lang="en-US" altLang="ja-JP" dirty="0" smtClean="0">
                <a:solidFill>
                  <a:srgbClr val="0070C0"/>
                </a:solidFill>
              </a:rPr>
              <a:t>Telescope”, Hardy </a:t>
            </a:r>
            <a:r>
              <a:rPr lang="en-US" altLang="ja-JP" dirty="0">
                <a:solidFill>
                  <a:srgbClr val="0070C0"/>
                </a:solidFill>
              </a:rPr>
              <a:t>1998)</a:t>
            </a:r>
            <a:endParaRPr lang="ja-JP" altLang="en-US" dirty="0">
              <a:solidFill>
                <a:srgbClr val="0070C0"/>
              </a:solidFill>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70" t="43833" r="33957" b="17270"/>
          <a:stretch/>
        </p:blipFill>
        <p:spPr bwMode="auto">
          <a:xfrm>
            <a:off x="179512" y="3731192"/>
            <a:ext cx="3456384" cy="236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3059832" y="3573016"/>
            <a:ext cx="86409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太陽 7"/>
          <p:cNvSpPr/>
          <p:nvPr/>
        </p:nvSpPr>
        <p:spPr>
          <a:xfrm>
            <a:off x="3131840" y="3897052"/>
            <a:ext cx="360040" cy="345880"/>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flipH="1">
            <a:off x="3059832" y="4365104"/>
            <a:ext cx="216024" cy="1368152"/>
          </a:xfrm>
          <a:prstGeom prst="straightConnector1">
            <a:avLst/>
          </a:prstGeom>
          <a:ln w="2857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5" name="月 14"/>
          <p:cNvSpPr/>
          <p:nvPr/>
        </p:nvSpPr>
        <p:spPr>
          <a:xfrm>
            <a:off x="395536" y="3900691"/>
            <a:ext cx="180000" cy="288000"/>
          </a:xfrm>
          <a:prstGeom prst="moo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458" name="Picture 2" descr="C:\Users\hirofumi\Downloads\world_ga_kabegami1_1280.gif"/>
          <p:cNvPicPr>
            <a:picLocks noChangeAspect="1" noChangeArrowheads="1"/>
          </p:cNvPicPr>
          <p:nvPr/>
        </p:nvPicPr>
        <p:blipFill rotWithShape="1">
          <a:blip r:embed="rId3">
            <a:extLst>
              <a:ext uri="{28A0092B-C50C-407E-A947-70E740481C1C}">
                <a14:useLocalDpi xmlns:a14="http://schemas.microsoft.com/office/drawing/2010/main" val="0"/>
              </a:ext>
            </a:extLst>
          </a:blip>
          <a:srcRect l="2200" t="10204" r="2486" b="10759"/>
          <a:stretch/>
        </p:blipFill>
        <p:spPr bwMode="auto">
          <a:xfrm>
            <a:off x="3779912" y="3226184"/>
            <a:ext cx="5250517" cy="3483129"/>
          </a:xfrm>
          <a:prstGeom prst="rect">
            <a:avLst/>
          </a:prstGeom>
          <a:noFill/>
          <a:extLst>
            <a:ext uri="{909E8E84-426E-40DD-AFC4-6F175D3DCCD1}">
              <a14:hiddenFill xmlns:a14="http://schemas.microsoft.com/office/drawing/2010/main">
                <a:solidFill>
                  <a:srgbClr val="FFFFFF"/>
                </a:solidFill>
              </a14:hiddenFill>
            </a:ext>
          </a:extLst>
        </p:spPr>
      </p:pic>
      <p:sp>
        <p:nvSpPr>
          <p:cNvPr id="20" name="円/楕円 19"/>
          <p:cNvSpPr/>
          <p:nvPr/>
        </p:nvSpPr>
        <p:spPr>
          <a:xfrm>
            <a:off x="7200304" y="491224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8414288" y="563808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8468288" y="5530080"/>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923928" y="472514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228184" y="4881744"/>
            <a:ext cx="887231" cy="276999"/>
          </a:xfrm>
          <a:prstGeom prst="rect">
            <a:avLst/>
          </a:prstGeom>
          <a:solidFill>
            <a:schemeClr val="bg1">
              <a:alpha val="70000"/>
            </a:schemeClr>
          </a:solidFill>
        </p:spPr>
        <p:txBody>
          <a:bodyPr wrap="none" rtlCol="0">
            <a:spAutoFit/>
          </a:bodyPr>
          <a:lstStyle/>
          <a:p>
            <a:r>
              <a:rPr kumimoji="1" lang="en-US" altLang="ja-JP" sz="1200" dirty="0" smtClean="0"/>
              <a:t>Mauna Kea</a:t>
            </a:r>
            <a:endParaRPr kumimoji="1" lang="ja-JP" altLang="en-US" sz="1200" dirty="0"/>
          </a:p>
        </p:txBody>
      </p:sp>
      <p:sp>
        <p:nvSpPr>
          <p:cNvPr id="28" name="テキスト ボックス 27"/>
          <p:cNvSpPr txBox="1"/>
          <p:nvPr/>
        </p:nvSpPr>
        <p:spPr>
          <a:xfrm>
            <a:off x="7411237" y="5391580"/>
            <a:ext cx="874278" cy="276999"/>
          </a:xfrm>
          <a:prstGeom prst="rect">
            <a:avLst/>
          </a:prstGeom>
          <a:solidFill>
            <a:schemeClr val="bg1">
              <a:alpha val="70000"/>
            </a:schemeClr>
          </a:solidFill>
        </p:spPr>
        <p:txBody>
          <a:bodyPr wrap="none" rtlCol="0">
            <a:spAutoFit/>
          </a:bodyPr>
          <a:lstStyle/>
          <a:p>
            <a:r>
              <a:rPr lang="en-US" altLang="ja-JP" sz="1200" dirty="0" err="1"/>
              <a:t>Chajnantor</a:t>
            </a:r>
            <a:endParaRPr kumimoji="1" lang="ja-JP" altLang="en-US" sz="1200" dirty="0"/>
          </a:p>
        </p:txBody>
      </p:sp>
      <p:sp>
        <p:nvSpPr>
          <p:cNvPr id="29" name="テキスト ボックス 28"/>
          <p:cNvSpPr txBox="1"/>
          <p:nvPr/>
        </p:nvSpPr>
        <p:spPr>
          <a:xfrm>
            <a:off x="7637645" y="5692080"/>
            <a:ext cx="647870" cy="276999"/>
          </a:xfrm>
          <a:prstGeom prst="rect">
            <a:avLst/>
          </a:prstGeom>
          <a:solidFill>
            <a:schemeClr val="bg1">
              <a:alpha val="70000"/>
            </a:schemeClr>
          </a:solidFill>
        </p:spPr>
        <p:txBody>
          <a:bodyPr wrap="none" rtlCol="0">
            <a:spAutoFit/>
          </a:bodyPr>
          <a:lstStyle/>
          <a:p>
            <a:r>
              <a:rPr lang="en-US" altLang="ja-JP" sz="1200" dirty="0" err="1"/>
              <a:t>Paranal</a:t>
            </a:r>
            <a:endParaRPr lang="ja-JP" altLang="en-US" sz="1200" dirty="0"/>
          </a:p>
        </p:txBody>
      </p:sp>
      <p:sp>
        <p:nvSpPr>
          <p:cNvPr id="31" name="テキスト ボックス 30"/>
          <p:cNvSpPr txBox="1"/>
          <p:nvPr/>
        </p:nvSpPr>
        <p:spPr>
          <a:xfrm>
            <a:off x="4095099" y="4658652"/>
            <a:ext cx="740780" cy="276999"/>
          </a:xfrm>
          <a:prstGeom prst="rect">
            <a:avLst/>
          </a:prstGeom>
          <a:solidFill>
            <a:schemeClr val="bg1">
              <a:alpha val="70000"/>
            </a:schemeClr>
          </a:solidFill>
        </p:spPr>
        <p:txBody>
          <a:bodyPr wrap="none" rtlCol="0">
            <a:spAutoFit/>
          </a:bodyPr>
          <a:lstStyle/>
          <a:p>
            <a:r>
              <a:rPr lang="en-US" altLang="ja-JP" sz="1200" dirty="0"/>
              <a:t>La Palma</a:t>
            </a:r>
            <a:endParaRPr lang="ja-JP" altLang="en-US" sz="1200" dirty="0"/>
          </a:p>
        </p:txBody>
      </p:sp>
      <p:sp>
        <p:nvSpPr>
          <p:cNvPr id="30" name="テキスト ボックス 29"/>
          <p:cNvSpPr txBox="1"/>
          <p:nvPr/>
        </p:nvSpPr>
        <p:spPr>
          <a:xfrm>
            <a:off x="4592389" y="3348955"/>
            <a:ext cx="3743141" cy="369332"/>
          </a:xfrm>
          <a:prstGeom prst="rect">
            <a:avLst/>
          </a:prstGeom>
          <a:solidFill>
            <a:schemeClr val="bg1"/>
          </a:solidFill>
          <a:ln>
            <a:solidFill>
              <a:schemeClr val="tx1"/>
            </a:solidFill>
          </a:ln>
        </p:spPr>
        <p:txBody>
          <a:bodyPr wrap="none" rtlCol="0">
            <a:spAutoFit/>
          </a:bodyPr>
          <a:lstStyle/>
          <a:p>
            <a:r>
              <a:rPr kumimoji="1" lang="en-US" altLang="ja-JP" dirty="0" smtClean="0"/>
              <a:t>World’s best astronomical seeing sites</a:t>
            </a:r>
            <a:endParaRPr kumimoji="1" lang="ja-JP" altLang="en-US" dirty="0"/>
          </a:p>
        </p:txBody>
      </p:sp>
    </p:spTree>
    <p:extLst>
      <p:ext uri="{BB962C8B-B14F-4D97-AF65-F5344CB8AC3E}">
        <p14:creationId xmlns:p14="http://schemas.microsoft.com/office/powerpoint/2010/main" val="1145786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9 C</a:t>
            </a:r>
            <a:r>
              <a:rPr lang="en-US" altLang="ja-JP" b="1" baseline="-25000" dirty="0" smtClean="0"/>
              <a:t>N</a:t>
            </a:r>
            <a:r>
              <a:rPr lang="en-US" altLang="ja-JP" b="1" baseline="30000" dirty="0" smtClean="0"/>
              <a:t>2</a:t>
            </a:r>
            <a:r>
              <a:rPr lang="ja-JP" altLang="en-US" b="1" dirty="0"/>
              <a:t> </a:t>
            </a:r>
            <a:r>
              <a:rPr lang="en-US" altLang="ja-JP" b="1" dirty="0" smtClean="0"/>
              <a:t>distribution at Mauna Kea</a:t>
            </a:r>
            <a:endParaRPr kumimoji="1" lang="ja-JP" altLang="en-US" b="1"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930938" y="5735557"/>
            <a:ext cx="4343753" cy="646331"/>
          </a:xfrm>
          <a:prstGeom prst="rect">
            <a:avLst/>
          </a:prstGeom>
          <a:noFill/>
        </p:spPr>
        <p:txBody>
          <a:bodyPr wrap="none" rtlCol="0">
            <a:spAutoFit/>
          </a:bodyPr>
          <a:lstStyle/>
          <a:p>
            <a:r>
              <a:rPr kumimoji="1" lang="en-US" altLang="ja-JP" dirty="0" smtClean="0"/>
              <a:t>- Background turbulence alone = 0.36 </a:t>
            </a:r>
            <a:r>
              <a:rPr kumimoji="1" lang="en-US" altLang="ja-JP" dirty="0" err="1" smtClean="0"/>
              <a:t>arcsec</a:t>
            </a:r>
            <a:endParaRPr kumimoji="1" lang="en-US" altLang="ja-JP" dirty="0" smtClean="0"/>
          </a:p>
          <a:p>
            <a:r>
              <a:rPr lang="en-US" altLang="ja-JP" dirty="0" smtClean="0"/>
              <a:t>- Addition of the single layer = 0.53 </a:t>
            </a:r>
            <a:r>
              <a:rPr lang="en-US" altLang="ja-JP" dirty="0" err="1" smtClean="0"/>
              <a:t>arcsec</a:t>
            </a:r>
            <a:endParaRPr kumimoji="1" lang="ja-JP" altLang="en-US" dirty="0"/>
          </a:p>
        </p:txBody>
      </p:sp>
      <p:pic>
        <p:nvPicPr>
          <p:cNvPr id="184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020" t="36667" r="6980" b="15501"/>
          <a:stretch/>
        </p:blipFill>
        <p:spPr bwMode="auto">
          <a:xfrm>
            <a:off x="321568" y="1556792"/>
            <a:ext cx="7924800" cy="364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547664" y="5229200"/>
            <a:ext cx="5686365" cy="369332"/>
          </a:xfrm>
          <a:prstGeom prst="rect">
            <a:avLst/>
          </a:prstGeom>
          <a:noFill/>
        </p:spPr>
        <p:txBody>
          <a:bodyPr wrap="none" rtlCol="0">
            <a:spAutoFit/>
          </a:bodyPr>
          <a:lstStyle/>
          <a:p>
            <a:r>
              <a:rPr kumimoji="1" lang="en-US" altLang="ja-JP" dirty="0" smtClean="0"/>
              <a:t>“Adaptive Optics for Astronomical Telescope” (Hardy 1998)</a:t>
            </a:r>
            <a:endParaRPr kumimoji="1" lang="ja-JP" altLang="en-US" dirty="0"/>
          </a:p>
        </p:txBody>
      </p:sp>
      <p:sp>
        <p:nvSpPr>
          <p:cNvPr id="9" name="テキスト ボックス 8"/>
          <p:cNvSpPr txBox="1"/>
          <p:nvPr/>
        </p:nvSpPr>
        <p:spPr>
          <a:xfrm>
            <a:off x="2339752" y="4963223"/>
            <a:ext cx="1285416" cy="369332"/>
          </a:xfrm>
          <a:prstGeom prst="rect">
            <a:avLst/>
          </a:prstGeom>
          <a:solidFill>
            <a:schemeClr val="bg1"/>
          </a:solidFill>
        </p:spPr>
        <p:txBody>
          <a:bodyPr wrap="none" rtlCol="0">
            <a:spAutoFit/>
          </a:bodyPr>
          <a:lstStyle/>
          <a:p>
            <a:r>
              <a:rPr kumimoji="1" lang="en-US" altLang="ja-JP" dirty="0" smtClean="0"/>
              <a:t>Height (km)</a:t>
            </a:r>
            <a:endParaRPr kumimoji="1" lang="ja-JP" altLang="en-US" dirty="0"/>
          </a:p>
        </p:txBody>
      </p:sp>
      <p:sp>
        <p:nvSpPr>
          <p:cNvPr id="12" name="テキスト ボックス 11"/>
          <p:cNvSpPr txBox="1"/>
          <p:nvPr/>
        </p:nvSpPr>
        <p:spPr>
          <a:xfrm rot="16200000">
            <a:off x="-1154950" y="3052697"/>
            <a:ext cx="3163687" cy="369332"/>
          </a:xfrm>
          <a:prstGeom prst="rect">
            <a:avLst/>
          </a:prstGeom>
          <a:solidFill>
            <a:schemeClr val="bg1"/>
          </a:solidFill>
        </p:spPr>
        <p:txBody>
          <a:bodyPr wrap="none" rtlCol="0">
            <a:spAutoFit/>
          </a:bodyPr>
          <a:lstStyle/>
          <a:p>
            <a:r>
              <a:rPr lang="en-US" altLang="ja-JP" dirty="0" smtClean="0"/>
              <a:t>Refractive index parameter C</a:t>
            </a:r>
            <a:r>
              <a:rPr lang="en-US" altLang="ja-JP" baseline="-25000" dirty="0" smtClean="0"/>
              <a:t>N</a:t>
            </a:r>
            <a:r>
              <a:rPr lang="en-US" altLang="ja-JP" baseline="30000" dirty="0" smtClean="0"/>
              <a:t>2</a:t>
            </a:r>
            <a:endParaRPr kumimoji="1" lang="ja-JP" altLang="en-US" baseline="30000" dirty="0"/>
          </a:p>
        </p:txBody>
      </p:sp>
      <p:sp>
        <p:nvSpPr>
          <p:cNvPr id="3" name="テキスト ボックス 2"/>
          <p:cNvSpPr txBox="1"/>
          <p:nvPr/>
        </p:nvSpPr>
        <p:spPr>
          <a:xfrm>
            <a:off x="5652118" y="2132856"/>
            <a:ext cx="3240361" cy="1477328"/>
          </a:xfrm>
          <a:prstGeom prst="rect">
            <a:avLst/>
          </a:prstGeom>
          <a:noFill/>
        </p:spPr>
        <p:txBody>
          <a:bodyPr wrap="square" rtlCol="0">
            <a:spAutoFit/>
          </a:bodyPr>
          <a:lstStyle/>
          <a:p>
            <a:pPr algn="just"/>
            <a:r>
              <a:rPr kumimoji="1" lang="en-US" altLang="ja-JP" dirty="0" smtClean="0"/>
              <a:t>Effect of the surface boundary layer is negligible because the telescope locates at the top of the mountain and the telescope is mounted on high pillar.</a:t>
            </a:r>
          </a:p>
        </p:txBody>
      </p:sp>
      <p:sp>
        <p:nvSpPr>
          <p:cNvPr id="10" name="テキスト ボックス 9"/>
          <p:cNvSpPr txBox="1"/>
          <p:nvPr/>
        </p:nvSpPr>
        <p:spPr>
          <a:xfrm>
            <a:off x="6084168" y="3764539"/>
            <a:ext cx="1982722" cy="369332"/>
          </a:xfrm>
          <a:prstGeom prst="rect">
            <a:avLst/>
          </a:prstGeom>
          <a:noFill/>
        </p:spPr>
        <p:txBody>
          <a:bodyPr wrap="none" rtlCol="0">
            <a:spAutoFit/>
          </a:bodyPr>
          <a:lstStyle/>
          <a:p>
            <a:r>
              <a:rPr lang="en-US" altLang="ja-JP" dirty="0" err="1" smtClean="0"/>
              <a:t>h</a:t>
            </a:r>
            <a:r>
              <a:rPr lang="en-US" altLang="ja-JP" baseline="-25000" dirty="0" err="1" smtClean="0"/>
              <a:t>SBL</a:t>
            </a:r>
            <a:r>
              <a:rPr lang="en-US" altLang="ja-JP" dirty="0" smtClean="0"/>
              <a:t> ~ a few x 10  m</a:t>
            </a:r>
            <a:endParaRPr kumimoji="1" lang="ja-JP" altLang="en-US" dirty="0"/>
          </a:p>
        </p:txBody>
      </p:sp>
      <p:sp>
        <p:nvSpPr>
          <p:cNvPr id="5" name="円/楕円 4"/>
          <p:cNvSpPr/>
          <p:nvPr/>
        </p:nvSpPr>
        <p:spPr>
          <a:xfrm>
            <a:off x="2029355" y="2204864"/>
            <a:ext cx="1174493" cy="3024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216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D1\2010_05_SPIE\Oral_presentation\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4320480" cy="296261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552807" y="4591415"/>
            <a:ext cx="1717906" cy="369332"/>
          </a:xfrm>
          <a:prstGeom prst="rect">
            <a:avLst/>
          </a:prstGeom>
          <a:noFill/>
        </p:spPr>
        <p:txBody>
          <a:bodyPr wrap="none" rtlCol="0">
            <a:spAutoFit/>
          </a:bodyPr>
          <a:lstStyle/>
          <a:p>
            <a:r>
              <a:rPr kumimoji="1" lang="en-US" altLang="ja-JP" dirty="0" smtClean="0"/>
              <a:t>Okita et al. 2010</a:t>
            </a:r>
            <a:endParaRPr kumimoji="1" lang="ja-JP" altLang="en-US" dirty="0"/>
          </a:p>
        </p:txBody>
      </p:sp>
      <p:sp>
        <p:nvSpPr>
          <p:cNvPr id="7"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1. 10 </a:t>
            </a:r>
            <a:r>
              <a:rPr lang="en-US" altLang="ja-JP" b="1" dirty="0"/>
              <a:t>O</a:t>
            </a:r>
            <a:r>
              <a:rPr lang="en-US" altLang="ja-JP" b="1" dirty="0" smtClean="0"/>
              <a:t>n the Antarctic plateau</a:t>
            </a:r>
            <a:endParaRPr lang="ja-JP" altLang="en-US" b="1" dirty="0"/>
          </a:p>
        </p:txBody>
      </p:sp>
      <p:sp>
        <p:nvSpPr>
          <p:cNvPr id="8" name="正方形/長方形 7"/>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3275856" y="1916832"/>
            <a:ext cx="1498039" cy="369332"/>
          </a:xfrm>
          <a:prstGeom prst="rect">
            <a:avLst/>
          </a:prstGeom>
          <a:solidFill>
            <a:schemeClr val="bg1"/>
          </a:solidFill>
        </p:spPr>
        <p:txBody>
          <a:bodyPr wrap="none" rtlCol="0">
            <a:spAutoFit/>
          </a:bodyPr>
          <a:lstStyle/>
          <a:p>
            <a:r>
              <a:rPr lang="en-US" altLang="ja-JP" dirty="0" smtClean="0">
                <a:solidFill>
                  <a:srgbClr val="FF0000"/>
                </a:solidFill>
              </a:rPr>
              <a:t>Syowa Station</a:t>
            </a:r>
            <a:endParaRPr kumimoji="1" lang="ja-JP" altLang="en-US" dirty="0">
              <a:solidFill>
                <a:srgbClr val="FF0000"/>
              </a:solidFill>
            </a:endParaRPr>
          </a:p>
        </p:txBody>
      </p:sp>
      <p:sp>
        <p:nvSpPr>
          <p:cNvPr id="11" name="テキスト ボックス 10"/>
          <p:cNvSpPr txBox="1"/>
          <p:nvPr/>
        </p:nvSpPr>
        <p:spPr>
          <a:xfrm>
            <a:off x="827584" y="5085184"/>
            <a:ext cx="4466223" cy="1200329"/>
          </a:xfrm>
          <a:prstGeom prst="rect">
            <a:avLst/>
          </a:prstGeom>
          <a:noFill/>
        </p:spPr>
        <p:txBody>
          <a:bodyPr wrap="none" rtlCol="0">
            <a:spAutoFit/>
          </a:bodyPr>
          <a:lstStyle/>
          <a:p>
            <a:pPr marL="285750" indent="-285750">
              <a:buFontTx/>
              <a:buChar char="-"/>
            </a:pPr>
            <a:r>
              <a:rPr kumimoji="1" lang="en-US" altLang="ja-JP" dirty="0" smtClean="0"/>
              <a:t>No diurnal temperature variation in winter</a:t>
            </a:r>
          </a:p>
          <a:p>
            <a:pPr marL="285750" indent="-285750">
              <a:buFontTx/>
              <a:buChar char="-"/>
            </a:pPr>
            <a:r>
              <a:rPr lang="en-US" altLang="ja-JP" dirty="0" smtClean="0"/>
              <a:t>weak wind-shear (polar vortex)</a:t>
            </a:r>
          </a:p>
          <a:p>
            <a:pPr marL="285750" indent="-285750">
              <a:buFontTx/>
              <a:buChar char="-"/>
            </a:pPr>
            <a:r>
              <a:rPr lang="en-US" altLang="ja-JP" dirty="0"/>
              <a:t>smooth snow </a:t>
            </a:r>
            <a:r>
              <a:rPr lang="en-US" altLang="ja-JP" dirty="0" smtClean="0"/>
              <a:t>surface</a:t>
            </a:r>
          </a:p>
          <a:p>
            <a:pPr marL="285750" indent="-285750">
              <a:buFontTx/>
              <a:buChar char="-"/>
            </a:pPr>
            <a:r>
              <a:rPr lang="en-US" altLang="ja-JP" dirty="0" smtClean="0"/>
              <a:t>Dome = local maxima of the plateau</a:t>
            </a:r>
          </a:p>
        </p:txBody>
      </p:sp>
      <p:pic>
        <p:nvPicPr>
          <p:cNvPr id="20482" name="Picture 2" descr="C:\Users\hirofumi\Desktop\a0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740" y="1796434"/>
            <a:ext cx="4202145" cy="2627345"/>
          </a:xfrm>
          <a:prstGeom prst="rect">
            <a:avLst/>
          </a:prstGeom>
          <a:noFill/>
          <a:extLst>
            <a:ext uri="{909E8E84-426E-40DD-AFC4-6F175D3DCCD1}">
              <a14:hiddenFill xmlns:a14="http://schemas.microsoft.com/office/drawing/2010/main">
                <a:solidFill>
                  <a:srgbClr val="FFFFFF"/>
                </a:solidFill>
              </a14:hiddenFill>
            </a:ext>
          </a:extLst>
        </p:spPr>
      </p:pic>
      <p:sp>
        <p:nvSpPr>
          <p:cNvPr id="6" name="右矢印 5"/>
          <p:cNvSpPr/>
          <p:nvPr/>
        </p:nvSpPr>
        <p:spPr>
          <a:xfrm>
            <a:off x="5467076" y="5139829"/>
            <a:ext cx="450740" cy="480249"/>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125409" y="5045671"/>
            <a:ext cx="1951240" cy="646331"/>
          </a:xfrm>
          <a:prstGeom prst="rect">
            <a:avLst/>
          </a:prstGeom>
          <a:noFill/>
        </p:spPr>
        <p:txBody>
          <a:bodyPr wrap="none" rtlCol="0">
            <a:spAutoFit/>
          </a:bodyPr>
          <a:lstStyle/>
          <a:p>
            <a:r>
              <a:rPr kumimoji="1" lang="en-US" altLang="ja-JP" dirty="0" smtClean="0"/>
              <a:t>Stable atmosphere</a:t>
            </a:r>
          </a:p>
          <a:p>
            <a:r>
              <a:rPr lang="en-US" altLang="ja-JP" dirty="0" smtClean="0"/>
              <a:t>Weak wind shear</a:t>
            </a:r>
          </a:p>
        </p:txBody>
      </p:sp>
      <p:grpSp>
        <p:nvGrpSpPr>
          <p:cNvPr id="14" name="グループ化 13"/>
          <p:cNvGrpSpPr/>
          <p:nvPr/>
        </p:nvGrpSpPr>
        <p:grpSpPr>
          <a:xfrm>
            <a:off x="6057579" y="5969723"/>
            <a:ext cx="1225725" cy="383364"/>
            <a:chOff x="5938563" y="5661248"/>
            <a:chExt cx="1225725" cy="383364"/>
          </a:xfrm>
        </p:grpSpPr>
        <p:sp>
          <p:nvSpPr>
            <p:cNvPr id="2" name="テキスト ボックス 1"/>
            <p:cNvSpPr txBox="1"/>
            <p:nvPr/>
          </p:nvSpPr>
          <p:spPr>
            <a:xfrm>
              <a:off x="5938563" y="5675280"/>
              <a:ext cx="1189941" cy="369332"/>
            </a:xfrm>
            <a:prstGeom prst="rect">
              <a:avLst/>
            </a:prstGeom>
            <a:noFill/>
            <a:ln>
              <a:noFill/>
            </a:ln>
          </p:spPr>
          <p:txBody>
            <a:bodyPr wrap="none" rtlCol="0">
              <a:spAutoFit/>
            </a:bodyPr>
            <a:lstStyle/>
            <a:p>
              <a:r>
                <a:rPr kumimoji="1" lang="en-US" altLang="ja-JP" dirty="0" smtClean="0"/>
                <a:t>South Pole</a:t>
              </a:r>
              <a:endParaRPr kumimoji="1" lang="ja-JP" altLang="en-US" dirty="0"/>
            </a:p>
          </p:txBody>
        </p:sp>
        <p:cxnSp>
          <p:nvCxnSpPr>
            <p:cNvPr id="13" name="直線コネクタ 12"/>
            <p:cNvCxnSpPr/>
            <p:nvPr/>
          </p:nvCxnSpPr>
          <p:spPr>
            <a:xfrm>
              <a:off x="5938563" y="5672280"/>
              <a:ext cx="1189941" cy="372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5974347" y="5661248"/>
              <a:ext cx="1189941" cy="372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1857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11 C</a:t>
            </a:r>
            <a:r>
              <a:rPr lang="en-US" altLang="ja-JP" b="1" baseline="-25000" dirty="0" smtClean="0"/>
              <a:t>N</a:t>
            </a:r>
            <a:r>
              <a:rPr lang="en-US" altLang="ja-JP" b="1" baseline="30000" dirty="0" smtClean="0"/>
              <a:t>2</a:t>
            </a:r>
            <a:r>
              <a:rPr lang="ja-JP" altLang="en-US" b="1" dirty="0"/>
              <a:t> </a:t>
            </a:r>
            <a:r>
              <a:rPr lang="en-US" altLang="ja-JP" b="1" dirty="0" smtClean="0"/>
              <a:t>distribution on Antarctica</a:t>
            </a:r>
            <a:endParaRPr kumimoji="1" lang="ja-JP" altLang="en-US" b="1"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98" t="26686" r="35747" b="36914"/>
          <a:stretch/>
        </p:blipFill>
        <p:spPr bwMode="auto">
          <a:xfrm>
            <a:off x="133619" y="1444842"/>
            <a:ext cx="8974885" cy="378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825299" y="5229200"/>
            <a:ext cx="184731" cy="369332"/>
          </a:xfrm>
          <a:prstGeom prst="rect">
            <a:avLst/>
          </a:prstGeom>
          <a:noFill/>
        </p:spPr>
        <p:txBody>
          <a:bodyPr wrap="none" rtlCol="0">
            <a:spAutoFit/>
          </a:bodyPr>
          <a:lstStyle/>
          <a:p>
            <a:endParaRPr kumimoji="1" lang="ja-JP" altLang="en-US" dirty="0"/>
          </a:p>
        </p:txBody>
      </p:sp>
      <p:sp>
        <p:nvSpPr>
          <p:cNvPr id="10" name="正方形/長方形 9"/>
          <p:cNvSpPr/>
          <p:nvPr/>
        </p:nvSpPr>
        <p:spPr>
          <a:xfrm>
            <a:off x="5927286" y="5157192"/>
            <a:ext cx="2090701" cy="369332"/>
          </a:xfrm>
          <a:prstGeom prst="rect">
            <a:avLst/>
          </a:prstGeom>
        </p:spPr>
        <p:txBody>
          <a:bodyPr wrap="none">
            <a:spAutoFit/>
          </a:bodyPr>
          <a:lstStyle/>
          <a:p>
            <a:r>
              <a:rPr lang="en-US" altLang="ja-JP" dirty="0"/>
              <a:t>Lascaux et al. (2011)</a:t>
            </a:r>
            <a:endParaRPr lang="ja-JP" altLang="en-US" dirty="0"/>
          </a:p>
        </p:txBody>
      </p:sp>
      <p:sp>
        <p:nvSpPr>
          <p:cNvPr id="11" name="正方形/長方形 10"/>
          <p:cNvSpPr/>
          <p:nvPr/>
        </p:nvSpPr>
        <p:spPr>
          <a:xfrm>
            <a:off x="1249235" y="5157192"/>
            <a:ext cx="2090701" cy="369332"/>
          </a:xfrm>
          <a:prstGeom prst="rect">
            <a:avLst/>
          </a:prstGeom>
        </p:spPr>
        <p:txBody>
          <a:bodyPr wrap="none">
            <a:spAutoFit/>
          </a:bodyPr>
          <a:lstStyle/>
          <a:p>
            <a:r>
              <a:rPr lang="en-US" altLang="ja-JP" dirty="0"/>
              <a:t>Lascaux et al. (2011)</a:t>
            </a:r>
            <a:endParaRPr lang="ja-JP" altLang="en-US" dirty="0"/>
          </a:p>
        </p:txBody>
      </p:sp>
      <p:sp>
        <p:nvSpPr>
          <p:cNvPr id="13" name="テキスト ボックス 12"/>
          <p:cNvSpPr txBox="1"/>
          <p:nvPr/>
        </p:nvSpPr>
        <p:spPr>
          <a:xfrm>
            <a:off x="2411760" y="5681319"/>
            <a:ext cx="4757008" cy="646331"/>
          </a:xfrm>
          <a:prstGeom prst="rect">
            <a:avLst/>
          </a:prstGeom>
          <a:noFill/>
        </p:spPr>
        <p:txBody>
          <a:bodyPr wrap="none" rtlCol="0">
            <a:spAutoFit/>
          </a:bodyPr>
          <a:lstStyle/>
          <a:p>
            <a:r>
              <a:rPr lang="en-US" altLang="ja-JP" dirty="0" smtClean="0"/>
              <a:t>- No </a:t>
            </a:r>
            <a:r>
              <a:rPr lang="en-US" altLang="ja-JP" dirty="0"/>
              <a:t>strong turbulence at high </a:t>
            </a:r>
            <a:r>
              <a:rPr lang="en-US" altLang="ja-JP" dirty="0" smtClean="0"/>
              <a:t>altitude</a:t>
            </a:r>
            <a:endParaRPr kumimoji="1" lang="en-US" altLang="ja-JP" dirty="0" smtClean="0"/>
          </a:p>
          <a:p>
            <a:r>
              <a:rPr kumimoji="1" lang="en-US" altLang="ja-JP" dirty="0" smtClean="0"/>
              <a:t>- Strong </a:t>
            </a:r>
            <a:r>
              <a:rPr lang="en-US" altLang="ja-JP" dirty="0" smtClean="0"/>
              <a:t>surface boundary layer </a:t>
            </a:r>
            <a:r>
              <a:rPr lang="en-US" altLang="ja-JP" dirty="0"/>
              <a:t>n</a:t>
            </a:r>
            <a:r>
              <a:rPr kumimoji="1" lang="en-US" altLang="ja-JP" dirty="0" smtClean="0"/>
              <a:t>ear the surface </a:t>
            </a:r>
            <a:endParaRPr kumimoji="1" lang="ja-JP" altLang="en-US" dirty="0"/>
          </a:p>
        </p:txBody>
      </p:sp>
    </p:spTree>
    <p:extLst>
      <p:ext uri="{BB962C8B-B14F-4D97-AF65-F5344CB8AC3E}">
        <p14:creationId xmlns:p14="http://schemas.microsoft.com/office/powerpoint/2010/main" val="1947765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12 C</a:t>
            </a:r>
            <a:r>
              <a:rPr lang="en-US" altLang="ja-JP" b="1" baseline="-25000" dirty="0" smtClean="0"/>
              <a:t>N</a:t>
            </a:r>
            <a:r>
              <a:rPr lang="en-US" altLang="ja-JP" b="1" baseline="30000" dirty="0" smtClean="0"/>
              <a:t>2</a:t>
            </a:r>
            <a:r>
              <a:rPr lang="ja-JP" altLang="en-US" b="1" dirty="0"/>
              <a:t> </a:t>
            </a:r>
            <a:r>
              <a:rPr lang="en-US" altLang="ja-JP" b="1" dirty="0" smtClean="0"/>
              <a:t>distribution on Antarctica</a:t>
            </a:r>
            <a:endParaRPr kumimoji="1" lang="ja-JP" altLang="en-US" b="1"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758" t="26686" r="8209" b="36987"/>
          <a:stretch/>
        </p:blipFill>
        <p:spPr bwMode="auto">
          <a:xfrm>
            <a:off x="611560" y="1343190"/>
            <a:ext cx="5694213" cy="496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5114851" y="5733256"/>
            <a:ext cx="2090701" cy="369332"/>
          </a:xfrm>
          <a:prstGeom prst="rect">
            <a:avLst/>
          </a:prstGeom>
        </p:spPr>
        <p:txBody>
          <a:bodyPr wrap="none">
            <a:spAutoFit/>
          </a:bodyPr>
          <a:lstStyle/>
          <a:p>
            <a:r>
              <a:rPr lang="en-US" altLang="ja-JP" dirty="0"/>
              <a:t>Lascaux et al. (2011)</a:t>
            </a:r>
            <a:endParaRPr lang="ja-JP" altLang="en-US" dirty="0"/>
          </a:p>
        </p:txBody>
      </p:sp>
      <p:cxnSp>
        <p:nvCxnSpPr>
          <p:cNvPr id="5" name="直線コネクタ 4"/>
          <p:cNvCxnSpPr/>
          <p:nvPr/>
        </p:nvCxnSpPr>
        <p:spPr>
          <a:xfrm>
            <a:off x="467544" y="4437112"/>
            <a:ext cx="648072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6528891" y="4466310"/>
            <a:ext cx="2313390" cy="646331"/>
          </a:xfrm>
          <a:prstGeom prst="rect">
            <a:avLst/>
          </a:prstGeom>
          <a:noFill/>
        </p:spPr>
        <p:txBody>
          <a:bodyPr wrap="none" rtlCol="0">
            <a:spAutoFit/>
          </a:bodyPr>
          <a:lstStyle/>
          <a:p>
            <a:r>
              <a:rPr kumimoji="1" lang="en-US" altLang="ja-JP" b="1" dirty="0" smtClean="0">
                <a:solidFill>
                  <a:srgbClr val="FF0000"/>
                </a:solidFill>
              </a:rPr>
              <a:t>15 ~ 30m</a:t>
            </a:r>
          </a:p>
          <a:p>
            <a:r>
              <a:rPr lang="en-US" altLang="ja-JP" b="1" dirty="0" smtClean="0">
                <a:solidFill>
                  <a:srgbClr val="FF0000"/>
                </a:solidFill>
              </a:rPr>
              <a:t>at Dome A, C, (and F?)</a:t>
            </a:r>
            <a:endParaRPr kumimoji="1" lang="ja-JP" altLang="en-US" b="1" dirty="0">
              <a:solidFill>
                <a:srgbClr val="FF0000"/>
              </a:solidFill>
            </a:endParaRPr>
          </a:p>
        </p:txBody>
      </p:sp>
    </p:spTree>
    <p:extLst>
      <p:ext uri="{BB962C8B-B14F-4D97-AF65-F5344CB8AC3E}">
        <p14:creationId xmlns:p14="http://schemas.microsoft.com/office/powerpoint/2010/main" val="354978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5378213" y="4431941"/>
            <a:ext cx="2416461" cy="36520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Surface Boundary Layer</a:t>
            </a:r>
            <a:endParaRPr kumimoji="1" lang="ja-JP" altLang="en-US" dirty="0">
              <a:solidFill>
                <a:schemeClr val="tx1"/>
              </a:solidFill>
            </a:endParaRPr>
          </a:p>
        </p:txBody>
      </p:sp>
      <p:cxnSp>
        <p:nvCxnSpPr>
          <p:cNvPr id="36" name="直線矢印コネクタ 35"/>
          <p:cNvCxnSpPr/>
          <p:nvPr/>
        </p:nvCxnSpPr>
        <p:spPr>
          <a:xfrm flipV="1">
            <a:off x="5378214" y="2065458"/>
            <a:ext cx="0" cy="27316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5378214" y="4797152"/>
            <a:ext cx="293820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572000" y="1877242"/>
            <a:ext cx="802912" cy="369332"/>
          </a:xfrm>
          <a:prstGeom prst="rect">
            <a:avLst/>
          </a:prstGeom>
          <a:noFill/>
          <a:ln>
            <a:noFill/>
          </a:ln>
        </p:spPr>
        <p:txBody>
          <a:bodyPr wrap="none" rtlCol="0">
            <a:spAutoFit/>
          </a:bodyPr>
          <a:lstStyle/>
          <a:p>
            <a:r>
              <a:rPr kumimoji="1" lang="en-US" altLang="ja-JP" dirty="0" smtClean="0"/>
              <a:t>Height</a:t>
            </a:r>
            <a:endParaRPr kumimoji="1" lang="ja-JP" altLang="en-US" dirty="0"/>
          </a:p>
        </p:txBody>
      </p:sp>
      <p:sp>
        <p:nvSpPr>
          <p:cNvPr id="43" name="テキスト ボックス 42"/>
          <p:cNvSpPr txBox="1"/>
          <p:nvPr/>
        </p:nvSpPr>
        <p:spPr>
          <a:xfrm>
            <a:off x="6024334" y="1908019"/>
            <a:ext cx="1124219" cy="307777"/>
          </a:xfrm>
          <a:prstGeom prst="rect">
            <a:avLst/>
          </a:prstGeom>
          <a:noFill/>
          <a:ln>
            <a:solidFill>
              <a:schemeClr val="tx1"/>
            </a:solidFill>
          </a:ln>
        </p:spPr>
        <p:txBody>
          <a:bodyPr wrap="none" rtlCol="0">
            <a:spAutoFit/>
          </a:bodyPr>
          <a:lstStyle/>
          <a:p>
            <a:r>
              <a:rPr lang="en-US" altLang="ja-JP" sz="1400" dirty="0" smtClean="0"/>
              <a:t>Strato</a:t>
            </a:r>
            <a:r>
              <a:rPr kumimoji="1" lang="en-US" altLang="ja-JP" sz="1400" dirty="0" smtClean="0"/>
              <a:t>sphere</a:t>
            </a:r>
            <a:endParaRPr kumimoji="1" lang="ja-JP" altLang="en-US" sz="1400" dirty="0"/>
          </a:p>
        </p:txBody>
      </p:sp>
      <p:sp>
        <p:nvSpPr>
          <p:cNvPr id="50" name="テキスト ボックス 49"/>
          <p:cNvSpPr txBox="1"/>
          <p:nvPr/>
        </p:nvSpPr>
        <p:spPr>
          <a:xfrm>
            <a:off x="4603259" y="4109490"/>
            <a:ext cx="708847" cy="646331"/>
          </a:xfrm>
          <a:prstGeom prst="rect">
            <a:avLst/>
          </a:prstGeom>
          <a:noFill/>
        </p:spPr>
        <p:txBody>
          <a:bodyPr wrap="none" rtlCol="0">
            <a:spAutoFit/>
          </a:bodyPr>
          <a:lstStyle/>
          <a:p>
            <a:pPr algn="ctr"/>
            <a:r>
              <a:rPr lang="en-US" altLang="ja-JP" dirty="0" smtClean="0"/>
              <a:t>200 ~</a:t>
            </a:r>
          </a:p>
          <a:p>
            <a:pPr algn="ctr"/>
            <a:r>
              <a:rPr kumimoji="1" lang="en-US" altLang="ja-JP" dirty="0" smtClean="0"/>
              <a:t> </a:t>
            </a:r>
            <a:r>
              <a:rPr lang="en-US" altLang="ja-JP" dirty="0" smtClean="0"/>
              <a:t>10</a:t>
            </a:r>
            <a:r>
              <a:rPr kumimoji="1" lang="en-US" altLang="ja-JP" dirty="0" smtClean="0"/>
              <a:t> m</a:t>
            </a:r>
            <a:endParaRPr kumimoji="1" lang="ja-JP" altLang="en-US" dirty="0"/>
          </a:p>
        </p:txBody>
      </p:sp>
      <p:cxnSp>
        <p:nvCxnSpPr>
          <p:cNvPr id="52" name="直線コネクタ 51"/>
          <p:cNvCxnSpPr/>
          <p:nvPr/>
        </p:nvCxnSpPr>
        <p:spPr>
          <a:xfrm flipH="1">
            <a:off x="5293792" y="4429076"/>
            <a:ext cx="168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5284792" y="2709529"/>
            <a:ext cx="168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4536403" y="2532374"/>
            <a:ext cx="822661" cy="369332"/>
          </a:xfrm>
          <a:prstGeom prst="rect">
            <a:avLst/>
          </a:prstGeom>
          <a:noFill/>
        </p:spPr>
        <p:txBody>
          <a:bodyPr wrap="none" rtlCol="0">
            <a:spAutoFit/>
          </a:bodyPr>
          <a:lstStyle/>
          <a:p>
            <a:r>
              <a:rPr lang="en-US" altLang="ja-JP" dirty="0" smtClean="0"/>
              <a:t>~10km</a:t>
            </a:r>
            <a:endParaRPr kumimoji="1" lang="ja-JP" altLang="en-US" dirty="0"/>
          </a:p>
        </p:txBody>
      </p:sp>
      <p:sp>
        <p:nvSpPr>
          <p:cNvPr id="10" name="正方形/長方形 9"/>
          <p:cNvSpPr/>
          <p:nvPr/>
        </p:nvSpPr>
        <p:spPr>
          <a:xfrm>
            <a:off x="899592" y="2332034"/>
            <a:ext cx="3384375" cy="2031325"/>
          </a:xfrm>
          <a:prstGeom prst="rect">
            <a:avLst/>
          </a:prstGeom>
        </p:spPr>
        <p:txBody>
          <a:bodyPr wrap="square">
            <a:spAutoFit/>
          </a:bodyPr>
          <a:lstStyle/>
          <a:p>
            <a:pPr algn="just"/>
            <a:r>
              <a:rPr lang="en-US" altLang="ja-JP" dirty="0"/>
              <a:t>Astronomical </a:t>
            </a:r>
            <a:r>
              <a:rPr lang="en-US" altLang="ja-JP" dirty="0" smtClean="0"/>
              <a:t>seeing at “Dome” on the Antarctic plateau </a:t>
            </a:r>
            <a:r>
              <a:rPr lang="en-US" altLang="ja-JP" dirty="0"/>
              <a:t>is generally considered as the </a:t>
            </a:r>
            <a:r>
              <a:rPr lang="en-US" altLang="ja-JP" dirty="0" smtClean="0"/>
              <a:t>super-position </a:t>
            </a:r>
            <a:r>
              <a:rPr lang="en-US" altLang="ja-JP" dirty="0"/>
              <a:t>of the </a:t>
            </a:r>
            <a:r>
              <a:rPr lang="en-US" altLang="ja-JP" dirty="0" smtClean="0"/>
              <a:t>contributions </a:t>
            </a:r>
            <a:r>
              <a:rPr lang="en-US" altLang="ja-JP" dirty="0"/>
              <a:t>from two layers; </a:t>
            </a:r>
            <a:r>
              <a:rPr lang="en-US" altLang="ja-JP" b="1" dirty="0" smtClean="0">
                <a:solidFill>
                  <a:srgbClr val="FF0000"/>
                </a:solidFill>
              </a:rPr>
              <a:t>the </a:t>
            </a:r>
            <a:r>
              <a:rPr lang="en-US" altLang="ja-JP" b="1" dirty="0">
                <a:solidFill>
                  <a:srgbClr val="FF0000"/>
                </a:solidFill>
              </a:rPr>
              <a:t>surface boundary layer </a:t>
            </a:r>
            <a:r>
              <a:rPr lang="en-US" altLang="ja-JP" dirty="0"/>
              <a:t>and </a:t>
            </a:r>
            <a:r>
              <a:rPr lang="en-US" altLang="ja-JP" b="1" dirty="0">
                <a:solidFill>
                  <a:srgbClr val="FF0000"/>
                </a:solidFill>
              </a:rPr>
              <a:t>the free atmosphere</a:t>
            </a:r>
            <a:r>
              <a:rPr lang="en-US" altLang="ja-JP" dirty="0"/>
              <a:t> above</a:t>
            </a:r>
            <a:r>
              <a:rPr lang="en-US" altLang="ja-JP" dirty="0" smtClean="0"/>
              <a:t>.</a:t>
            </a:r>
            <a:endParaRPr lang="ja-JP" altLang="en-US" dirty="0"/>
          </a:p>
        </p:txBody>
      </p:sp>
      <p:sp>
        <p:nvSpPr>
          <p:cNvPr id="49" name="正方形/長方形 48"/>
          <p:cNvSpPr/>
          <p:nvPr/>
        </p:nvSpPr>
        <p:spPr>
          <a:xfrm>
            <a:off x="5378214" y="2266319"/>
            <a:ext cx="2416460" cy="2162757"/>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Free Atmosphere</a:t>
            </a:r>
            <a:endParaRPr kumimoji="1" lang="ja-JP" altLang="en-US" dirty="0">
              <a:solidFill>
                <a:schemeClr val="tx1"/>
              </a:solidFill>
            </a:endParaRPr>
          </a:p>
        </p:txBody>
      </p:sp>
      <p:sp>
        <p:nvSpPr>
          <p:cNvPr id="44" name="テキスト ボックス 43"/>
          <p:cNvSpPr txBox="1"/>
          <p:nvPr/>
        </p:nvSpPr>
        <p:spPr>
          <a:xfrm>
            <a:off x="6034241" y="2747817"/>
            <a:ext cx="1104405" cy="307777"/>
          </a:xfrm>
          <a:prstGeom prst="rect">
            <a:avLst/>
          </a:prstGeom>
          <a:solidFill>
            <a:schemeClr val="bg1"/>
          </a:solidFill>
          <a:ln>
            <a:solidFill>
              <a:schemeClr val="tx1"/>
            </a:solidFill>
          </a:ln>
        </p:spPr>
        <p:txBody>
          <a:bodyPr wrap="none" rtlCol="0">
            <a:spAutoFit/>
          </a:bodyPr>
          <a:lstStyle/>
          <a:p>
            <a:r>
              <a:rPr lang="en-US" altLang="ja-JP" sz="1400" dirty="0" smtClean="0"/>
              <a:t>Troposphere</a:t>
            </a:r>
            <a:endParaRPr kumimoji="1" lang="ja-JP" altLang="en-US" sz="1400" dirty="0"/>
          </a:p>
        </p:txBody>
      </p:sp>
      <p:sp>
        <p:nvSpPr>
          <p:cNvPr id="25" name="タイトル 1"/>
          <p:cNvSpPr txBox="1">
            <a:spLocks/>
          </p:cNvSpPr>
          <p:nvPr/>
        </p:nvSpPr>
        <p:spPr>
          <a:xfrm>
            <a:off x="457200" y="413792"/>
            <a:ext cx="86868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1. 13 Atmosphere structure at “Dome”</a:t>
            </a:r>
            <a:endParaRPr lang="ja-JP" altLang="en-US" b="1" dirty="0"/>
          </a:p>
        </p:txBody>
      </p:sp>
      <p:sp>
        <p:nvSpPr>
          <p:cNvPr id="26" name="正方形/長方形 25"/>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1565559" y="5229200"/>
            <a:ext cx="6229719" cy="923330"/>
          </a:xfrm>
          <a:prstGeom prst="rect">
            <a:avLst/>
          </a:prstGeom>
          <a:noFill/>
        </p:spPr>
        <p:txBody>
          <a:bodyPr wrap="none" rtlCol="0">
            <a:spAutoFit/>
          </a:bodyPr>
          <a:lstStyle/>
          <a:p>
            <a:r>
              <a:rPr kumimoji="1" lang="en-US" altLang="ja-JP" dirty="0" smtClean="0"/>
              <a:t>On the Antarctic plateau has only two component of turbulence, </a:t>
            </a:r>
          </a:p>
          <a:p>
            <a:pPr marL="285750" indent="-285750">
              <a:buFontTx/>
              <a:buChar char="-"/>
            </a:pPr>
            <a:r>
              <a:rPr lang="en-US" altLang="ja-JP" b="1" dirty="0" smtClean="0"/>
              <a:t>Surface boundary Layer </a:t>
            </a:r>
            <a:r>
              <a:rPr lang="en-US" altLang="ja-JP" dirty="0" smtClean="0"/>
              <a:t>near the snow surface, and </a:t>
            </a:r>
          </a:p>
          <a:p>
            <a:pPr marL="285750" indent="-285750">
              <a:buFontTx/>
              <a:buChar char="-"/>
            </a:pPr>
            <a:r>
              <a:rPr kumimoji="1" lang="en-US" altLang="ja-JP" b="1" dirty="0" smtClean="0"/>
              <a:t>Free atmosphere </a:t>
            </a:r>
            <a:r>
              <a:rPr kumimoji="1" lang="en-US" altLang="ja-JP" dirty="0" smtClean="0"/>
              <a:t>above it</a:t>
            </a:r>
            <a:endParaRPr kumimoji="1" lang="ja-JP" altLang="en-US" dirty="0"/>
          </a:p>
        </p:txBody>
      </p:sp>
    </p:spTree>
    <p:extLst>
      <p:ext uri="{BB962C8B-B14F-4D97-AF65-F5344CB8AC3E}">
        <p14:creationId xmlns:p14="http://schemas.microsoft.com/office/powerpoint/2010/main" val="3534749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1. 14 Wind speed</a:t>
            </a:r>
            <a:endParaRPr lang="ja-JP" altLang="en-US" b="1" dirty="0"/>
          </a:p>
        </p:txBody>
      </p:sp>
      <p:sp>
        <p:nvSpPr>
          <p:cNvPr id="8" name="正方形/長方形 7"/>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6293683" y="4787377"/>
            <a:ext cx="2022733" cy="369332"/>
          </a:xfrm>
          <a:prstGeom prst="rect">
            <a:avLst/>
          </a:prstGeom>
          <a:noFill/>
        </p:spPr>
        <p:txBody>
          <a:bodyPr wrap="none" rtlCol="0">
            <a:spAutoFit/>
          </a:bodyPr>
          <a:lstStyle/>
          <a:p>
            <a:r>
              <a:rPr kumimoji="1" lang="en-US" altLang="ja-JP" dirty="0" err="1" smtClean="0"/>
              <a:t>Aristidi</a:t>
            </a:r>
            <a:r>
              <a:rPr lang="en-US" altLang="ja-JP" dirty="0" smtClean="0"/>
              <a:t> et al. (2005)</a:t>
            </a:r>
            <a:endParaRPr kumimoji="1" lang="ja-JP" altLang="en-US" dirty="0"/>
          </a:p>
        </p:txBody>
      </p:sp>
      <p:sp>
        <p:nvSpPr>
          <p:cNvPr id="17" name="テキスト ボックス 16"/>
          <p:cNvSpPr txBox="1"/>
          <p:nvPr/>
        </p:nvSpPr>
        <p:spPr>
          <a:xfrm>
            <a:off x="6293683" y="3573016"/>
            <a:ext cx="1875835" cy="646331"/>
          </a:xfrm>
          <a:prstGeom prst="rect">
            <a:avLst/>
          </a:prstGeom>
          <a:noFill/>
        </p:spPr>
        <p:txBody>
          <a:bodyPr wrap="none" rtlCol="0">
            <a:spAutoFit/>
          </a:bodyPr>
          <a:lstStyle/>
          <a:p>
            <a:r>
              <a:rPr kumimoji="1" lang="en-US" altLang="ja-JP" dirty="0" smtClean="0"/>
              <a:t>full line = summer</a:t>
            </a:r>
          </a:p>
          <a:p>
            <a:r>
              <a:rPr lang="en-US" altLang="ja-JP" dirty="0" smtClean="0"/>
              <a:t>dashed = winter</a:t>
            </a:r>
            <a:endParaRPr kumimoji="1" lang="ja-JP" altLang="en-US" dirty="0"/>
          </a:p>
        </p:txBody>
      </p:sp>
      <p:grpSp>
        <p:nvGrpSpPr>
          <p:cNvPr id="19" name="グループ化 18"/>
          <p:cNvGrpSpPr/>
          <p:nvPr/>
        </p:nvGrpSpPr>
        <p:grpSpPr>
          <a:xfrm>
            <a:off x="796975" y="1268760"/>
            <a:ext cx="5481900" cy="4320480"/>
            <a:chOff x="818292" y="1628800"/>
            <a:chExt cx="5481900" cy="432048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59" t="20430" r="20299" b="14567"/>
            <a:stretch/>
          </p:blipFill>
          <p:spPr bwMode="auto">
            <a:xfrm>
              <a:off x="971600" y="1895705"/>
              <a:ext cx="5299464" cy="380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1293827" y="1628800"/>
              <a:ext cx="925253" cy="369332"/>
            </a:xfrm>
            <a:prstGeom prst="rect">
              <a:avLst/>
            </a:prstGeom>
            <a:noFill/>
          </p:spPr>
          <p:txBody>
            <a:bodyPr wrap="none" rtlCol="0">
              <a:spAutoFit/>
            </a:bodyPr>
            <a:lstStyle/>
            <a:p>
              <a:r>
                <a:rPr kumimoji="1" lang="en-US" altLang="ja-JP" dirty="0" smtClean="0"/>
                <a:t>Dome C</a:t>
              </a:r>
              <a:endParaRPr kumimoji="1" lang="ja-JP" altLang="en-US" dirty="0"/>
            </a:p>
          </p:txBody>
        </p:sp>
        <p:sp>
          <p:nvSpPr>
            <p:cNvPr id="15" name="テキスト ボックス 14"/>
            <p:cNvSpPr txBox="1"/>
            <p:nvPr/>
          </p:nvSpPr>
          <p:spPr>
            <a:xfrm>
              <a:off x="2627784" y="1628800"/>
              <a:ext cx="880306" cy="369332"/>
            </a:xfrm>
            <a:prstGeom prst="rect">
              <a:avLst/>
            </a:prstGeom>
            <a:noFill/>
          </p:spPr>
          <p:txBody>
            <a:bodyPr wrap="none" rtlCol="0">
              <a:spAutoFit/>
            </a:bodyPr>
            <a:lstStyle/>
            <a:p>
              <a:r>
                <a:rPr lang="en-US" altLang="ja-JP" dirty="0" err="1" smtClean="0"/>
                <a:t>Paranal</a:t>
              </a:r>
              <a:endParaRPr kumimoji="1" lang="ja-JP" altLang="en-US" dirty="0"/>
            </a:p>
          </p:txBody>
        </p:sp>
        <p:sp>
          <p:nvSpPr>
            <p:cNvPr id="20" name="テキスト ボックス 19"/>
            <p:cNvSpPr txBox="1"/>
            <p:nvPr/>
          </p:nvSpPr>
          <p:spPr>
            <a:xfrm>
              <a:off x="5110251" y="1628800"/>
              <a:ext cx="1189941" cy="369332"/>
            </a:xfrm>
            <a:prstGeom prst="rect">
              <a:avLst/>
            </a:prstGeom>
            <a:noFill/>
          </p:spPr>
          <p:txBody>
            <a:bodyPr wrap="none" rtlCol="0">
              <a:spAutoFit/>
            </a:bodyPr>
            <a:lstStyle/>
            <a:p>
              <a:r>
                <a:rPr lang="en-US" altLang="ja-JP" dirty="0" smtClean="0"/>
                <a:t>South Pole</a:t>
              </a:r>
              <a:endParaRPr kumimoji="1" lang="ja-JP" altLang="en-US" dirty="0"/>
            </a:p>
          </p:txBody>
        </p:sp>
        <p:sp>
          <p:nvSpPr>
            <p:cNvPr id="21" name="テキスト ボックス 20"/>
            <p:cNvSpPr txBox="1"/>
            <p:nvPr/>
          </p:nvSpPr>
          <p:spPr>
            <a:xfrm>
              <a:off x="3779912" y="1628800"/>
              <a:ext cx="1241687" cy="369332"/>
            </a:xfrm>
            <a:prstGeom prst="rect">
              <a:avLst/>
            </a:prstGeom>
            <a:noFill/>
          </p:spPr>
          <p:txBody>
            <a:bodyPr wrap="none" rtlCol="0">
              <a:spAutoFit/>
            </a:bodyPr>
            <a:lstStyle/>
            <a:p>
              <a:r>
                <a:rPr lang="en-US" altLang="ja-JP" dirty="0" smtClean="0"/>
                <a:t>Mauna Kea</a:t>
              </a:r>
              <a:endParaRPr kumimoji="1" lang="ja-JP" altLang="en-US" dirty="0"/>
            </a:p>
          </p:txBody>
        </p:sp>
        <p:sp>
          <p:nvSpPr>
            <p:cNvPr id="18" name="テキスト ボックス 17"/>
            <p:cNvSpPr txBox="1"/>
            <p:nvPr/>
          </p:nvSpPr>
          <p:spPr>
            <a:xfrm>
              <a:off x="2731852" y="5579948"/>
              <a:ext cx="1856983" cy="369332"/>
            </a:xfrm>
            <a:prstGeom prst="rect">
              <a:avLst/>
            </a:prstGeom>
            <a:noFill/>
          </p:spPr>
          <p:txBody>
            <a:bodyPr wrap="none" rtlCol="0">
              <a:spAutoFit/>
            </a:bodyPr>
            <a:lstStyle/>
            <a:p>
              <a:r>
                <a:rPr lang="en-US" altLang="ja-JP" dirty="0" smtClean="0"/>
                <a:t>Wind speed (m/s)</a:t>
              </a:r>
              <a:endParaRPr kumimoji="1" lang="ja-JP" altLang="en-US" dirty="0"/>
            </a:p>
          </p:txBody>
        </p:sp>
        <p:sp>
          <p:nvSpPr>
            <p:cNvPr id="24" name="テキスト ボックス 23"/>
            <p:cNvSpPr txBox="1"/>
            <p:nvPr/>
          </p:nvSpPr>
          <p:spPr>
            <a:xfrm rot="16200000">
              <a:off x="293469" y="3584315"/>
              <a:ext cx="1418978" cy="369332"/>
            </a:xfrm>
            <a:prstGeom prst="rect">
              <a:avLst/>
            </a:prstGeom>
            <a:solidFill>
              <a:schemeClr val="bg1"/>
            </a:solidFill>
          </p:spPr>
          <p:txBody>
            <a:bodyPr wrap="none" rtlCol="0">
              <a:spAutoFit/>
            </a:bodyPr>
            <a:lstStyle/>
            <a:p>
              <a:r>
                <a:rPr lang="en-US" altLang="ja-JP" dirty="0" smtClean="0"/>
                <a:t>Altitude (km)</a:t>
              </a:r>
              <a:endParaRPr kumimoji="1" lang="ja-JP" altLang="en-US" dirty="0"/>
            </a:p>
          </p:txBody>
        </p:sp>
      </p:grpSp>
      <p:sp>
        <p:nvSpPr>
          <p:cNvPr id="22" name="円/楕円 21"/>
          <p:cNvSpPr/>
          <p:nvPr/>
        </p:nvSpPr>
        <p:spPr>
          <a:xfrm>
            <a:off x="2813199" y="3140968"/>
            <a:ext cx="825827" cy="1049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4174455" y="3140968"/>
            <a:ext cx="825827" cy="1049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flipH="1">
            <a:off x="3639026" y="2276872"/>
            <a:ext cx="3134613" cy="10081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5088934" y="2276872"/>
            <a:ext cx="1684705" cy="10081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6846102" y="2092206"/>
            <a:ext cx="1173398" cy="369332"/>
          </a:xfrm>
          <a:prstGeom prst="rect">
            <a:avLst/>
          </a:prstGeom>
          <a:noFill/>
        </p:spPr>
        <p:txBody>
          <a:bodyPr wrap="none" rtlCol="0">
            <a:spAutoFit/>
          </a:bodyPr>
          <a:lstStyle/>
          <a:p>
            <a:r>
              <a:rPr kumimoji="1" lang="en-US" altLang="ja-JP" b="1" dirty="0" smtClean="0">
                <a:solidFill>
                  <a:srgbClr val="FF0000"/>
                </a:solidFill>
              </a:rPr>
              <a:t>Jet stream</a:t>
            </a:r>
            <a:endParaRPr kumimoji="1" lang="ja-JP" altLang="en-US" b="1" dirty="0">
              <a:solidFill>
                <a:srgbClr val="FF0000"/>
              </a:solidFill>
            </a:endParaRPr>
          </a:p>
        </p:txBody>
      </p:sp>
      <p:sp>
        <p:nvSpPr>
          <p:cNvPr id="2048" name="円/楕円 2047"/>
          <p:cNvSpPr/>
          <p:nvPr/>
        </p:nvSpPr>
        <p:spPr>
          <a:xfrm>
            <a:off x="1301031" y="3616115"/>
            <a:ext cx="752716" cy="82099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051" name="直線矢印コネクタ 2050"/>
          <p:cNvCxnSpPr/>
          <p:nvPr/>
        </p:nvCxnSpPr>
        <p:spPr>
          <a:xfrm flipH="1" flipV="1">
            <a:off x="1804225" y="4470645"/>
            <a:ext cx="249522" cy="1118595"/>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054" name="テキスト ボックス 2053"/>
          <p:cNvSpPr txBox="1"/>
          <p:nvPr/>
        </p:nvSpPr>
        <p:spPr>
          <a:xfrm>
            <a:off x="1528060" y="5589240"/>
            <a:ext cx="1339406" cy="369332"/>
          </a:xfrm>
          <a:prstGeom prst="rect">
            <a:avLst/>
          </a:prstGeom>
          <a:noFill/>
        </p:spPr>
        <p:txBody>
          <a:bodyPr wrap="none" rtlCol="0">
            <a:spAutoFit/>
          </a:bodyPr>
          <a:lstStyle/>
          <a:p>
            <a:r>
              <a:rPr kumimoji="1" lang="en-US" altLang="ja-JP" b="1" dirty="0" smtClean="0">
                <a:solidFill>
                  <a:srgbClr val="0070C0"/>
                </a:solidFill>
              </a:rPr>
              <a:t>Polar vortex</a:t>
            </a:r>
            <a:endParaRPr kumimoji="1" lang="ja-JP" altLang="en-US" b="1" dirty="0">
              <a:solidFill>
                <a:srgbClr val="0070C0"/>
              </a:solidFill>
            </a:endParaRPr>
          </a:p>
        </p:txBody>
      </p:sp>
      <p:sp>
        <p:nvSpPr>
          <p:cNvPr id="2055" name="テキスト ボックス 2054"/>
          <p:cNvSpPr txBox="1"/>
          <p:nvPr/>
        </p:nvSpPr>
        <p:spPr>
          <a:xfrm>
            <a:off x="755576" y="5877272"/>
            <a:ext cx="7773282" cy="369332"/>
          </a:xfrm>
          <a:prstGeom prst="rect">
            <a:avLst/>
          </a:prstGeom>
          <a:noFill/>
        </p:spPr>
        <p:txBody>
          <a:bodyPr wrap="none" rtlCol="0">
            <a:spAutoFit/>
          </a:bodyPr>
          <a:lstStyle/>
          <a:p>
            <a:r>
              <a:rPr kumimoji="1" lang="en-US" altLang="ja-JP" dirty="0" smtClean="0"/>
              <a:t>“In sub-polar regions the speed of the vortex decreases with increasing latitude.”</a:t>
            </a:r>
            <a:endParaRPr kumimoji="1" lang="ja-JP" altLang="en-US" dirty="0"/>
          </a:p>
        </p:txBody>
      </p:sp>
      <p:sp>
        <p:nvSpPr>
          <p:cNvPr id="42" name="テキスト ボックス 41"/>
          <p:cNvSpPr txBox="1"/>
          <p:nvPr/>
        </p:nvSpPr>
        <p:spPr>
          <a:xfrm>
            <a:off x="6660232" y="6093296"/>
            <a:ext cx="2022733" cy="369332"/>
          </a:xfrm>
          <a:prstGeom prst="rect">
            <a:avLst/>
          </a:prstGeom>
          <a:noFill/>
        </p:spPr>
        <p:txBody>
          <a:bodyPr wrap="none" rtlCol="0">
            <a:spAutoFit/>
          </a:bodyPr>
          <a:lstStyle/>
          <a:p>
            <a:r>
              <a:rPr kumimoji="1" lang="en-US" altLang="ja-JP" dirty="0" err="1" smtClean="0"/>
              <a:t>Aristidi</a:t>
            </a:r>
            <a:r>
              <a:rPr lang="en-US" altLang="ja-JP" dirty="0" smtClean="0"/>
              <a:t> et al. (2005)</a:t>
            </a:r>
            <a:endParaRPr kumimoji="1" lang="ja-JP" altLang="en-US" dirty="0"/>
          </a:p>
        </p:txBody>
      </p:sp>
      <p:sp>
        <p:nvSpPr>
          <p:cNvPr id="43" name="円/楕円 42"/>
          <p:cNvSpPr/>
          <p:nvPr/>
        </p:nvSpPr>
        <p:spPr>
          <a:xfrm>
            <a:off x="5178570" y="3665703"/>
            <a:ext cx="752716" cy="820997"/>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4" name="直線矢印コネクタ 43"/>
          <p:cNvCxnSpPr/>
          <p:nvPr/>
        </p:nvCxnSpPr>
        <p:spPr>
          <a:xfrm flipV="1">
            <a:off x="2053747" y="4365104"/>
            <a:ext cx="3035187" cy="1224136"/>
          </a:xfrm>
          <a:prstGeom prst="straightConnector1">
            <a:avLst/>
          </a:prstGeom>
          <a:ln w="1905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059" name="テキスト ボックス 2058"/>
          <p:cNvSpPr txBox="1"/>
          <p:nvPr/>
        </p:nvSpPr>
        <p:spPr>
          <a:xfrm>
            <a:off x="2004448" y="6246604"/>
            <a:ext cx="3215624" cy="369332"/>
          </a:xfrm>
          <a:prstGeom prst="rect">
            <a:avLst/>
          </a:prstGeom>
          <a:noFill/>
        </p:spPr>
        <p:txBody>
          <a:bodyPr wrap="none" rtlCol="0">
            <a:spAutoFit/>
          </a:bodyPr>
          <a:lstStyle/>
          <a:p>
            <a:r>
              <a:rPr kumimoji="1" lang="en-US" altLang="ja-JP" dirty="0" smtClean="0"/>
              <a:t>Latitude of Dome C = 75 degree</a:t>
            </a:r>
            <a:endParaRPr kumimoji="1" lang="ja-JP" altLang="en-US" dirty="0"/>
          </a:p>
        </p:txBody>
      </p:sp>
    </p:spTree>
    <p:extLst>
      <p:ext uri="{BB962C8B-B14F-4D97-AF65-F5344CB8AC3E}">
        <p14:creationId xmlns:p14="http://schemas.microsoft.com/office/powerpoint/2010/main" val="299872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48"/>
                                        </p:tgtEl>
                                        <p:attrNameLst>
                                          <p:attrName>style.visibility</p:attrName>
                                        </p:attrNameLst>
                                      </p:cBhvr>
                                      <p:to>
                                        <p:strVal val="visible"/>
                                      </p:to>
                                    </p:set>
                                    <p:animEffect transition="in" filter="fade">
                                      <p:cBhvr>
                                        <p:cTn id="24" dur="500"/>
                                        <p:tgtEl>
                                          <p:spTgt spid="2048"/>
                                        </p:tgtEl>
                                      </p:cBhvr>
                                    </p:animEffect>
                                  </p:childTnLst>
                                </p:cTn>
                              </p:par>
                              <p:par>
                                <p:cTn id="25" presetID="10" presetClass="entr" presetSubtype="0" fill="hold" nodeType="with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500"/>
                                        <p:tgtEl>
                                          <p:spTgt spid="20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fade">
                                      <p:cBhvr>
                                        <p:cTn id="30" dur="500"/>
                                        <p:tgtEl>
                                          <p:spTgt spid="20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31" grpId="0"/>
      <p:bldP spid="2048" grpId="0" animBg="1"/>
      <p:bldP spid="2054" grpId="0"/>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15 Previous studies (Simulation)</a:t>
            </a:r>
            <a:endParaRPr kumimoji="1" lang="ja-JP" altLang="en-US" b="1"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Picture 3"/>
          <p:cNvPicPr>
            <a:picLocks noChangeAspect="1" noChangeArrowheads="1"/>
          </p:cNvPicPr>
          <p:nvPr/>
        </p:nvPicPr>
        <p:blipFill rotWithShape="1">
          <a:blip r:embed="rId2" cstate="print"/>
          <a:srcRect b="8635"/>
          <a:stretch/>
        </p:blipFill>
        <p:spPr bwMode="auto">
          <a:xfrm>
            <a:off x="107504" y="1585161"/>
            <a:ext cx="4088030" cy="3101953"/>
          </a:xfrm>
          <a:prstGeom prst="rect">
            <a:avLst/>
          </a:prstGeom>
          <a:noFill/>
          <a:ln w="9525">
            <a:noFill/>
            <a:miter lim="800000"/>
            <a:headEnd/>
            <a:tailEnd/>
          </a:ln>
          <a:effectLst/>
        </p:spPr>
      </p:pic>
      <p:sp>
        <p:nvSpPr>
          <p:cNvPr id="9" name="テキスト ボックス 8"/>
          <p:cNvSpPr txBox="1"/>
          <p:nvPr/>
        </p:nvSpPr>
        <p:spPr>
          <a:xfrm>
            <a:off x="107504" y="4665910"/>
            <a:ext cx="4248472" cy="923330"/>
          </a:xfrm>
          <a:prstGeom prst="rect">
            <a:avLst/>
          </a:prstGeom>
          <a:noFill/>
        </p:spPr>
        <p:txBody>
          <a:bodyPr wrap="square" rtlCol="0">
            <a:spAutoFit/>
          </a:bodyPr>
          <a:lstStyle/>
          <a:p>
            <a:r>
              <a:rPr kumimoji="1" lang="en-US" altLang="ja-JP" dirty="0" smtClean="0"/>
              <a:t>Swain &amp; </a:t>
            </a:r>
            <a:r>
              <a:rPr kumimoji="1" lang="en-US" altLang="ja-JP" dirty="0" err="1" smtClean="0"/>
              <a:t>Gallee</a:t>
            </a:r>
            <a:r>
              <a:rPr kumimoji="1" lang="en-US" altLang="ja-JP" dirty="0" smtClean="0"/>
              <a:t> (2006)</a:t>
            </a:r>
            <a:endParaRPr lang="en-US" altLang="ja-JP" dirty="0" smtClean="0"/>
          </a:p>
          <a:p>
            <a:r>
              <a:rPr kumimoji="1" lang="en-US" altLang="ja-JP" dirty="0" smtClean="0"/>
              <a:t>Simulation of the height of the surface boundary layer</a:t>
            </a:r>
          </a:p>
        </p:txBody>
      </p:sp>
      <p:sp>
        <p:nvSpPr>
          <p:cNvPr id="10" name="正方形/長方形 9"/>
          <p:cNvSpPr/>
          <p:nvPr/>
        </p:nvSpPr>
        <p:spPr>
          <a:xfrm>
            <a:off x="251520" y="5661248"/>
            <a:ext cx="8496944" cy="646331"/>
          </a:xfrm>
          <a:prstGeom prst="rect">
            <a:avLst/>
          </a:prstGeom>
        </p:spPr>
        <p:txBody>
          <a:bodyPr wrap="square">
            <a:spAutoFit/>
          </a:bodyPr>
          <a:lstStyle/>
          <a:p>
            <a:pPr algn="just"/>
            <a:r>
              <a:rPr lang="en-US" altLang="ja-JP" dirty="0"/>
              <a:t>Simulations suggest that </a:t>
            </a:r>
            <a:r>
              <a:rPr lang="en-US" altLang="ja-JP" dirty="0" smtClean="0"/>
              <a:t>the free atmosphere seeing could </a:t>
            </a:r>
            <a:r>
              <a:rPr lang="en-US" altLang="ja-JP" dirty="0"/>
              <a:t>be </a:t>
            </a:r>
            <a:r>
              <a:rPr lang="en-US" altLang="ja-JP" b="1" dirty="0" smtClean="0">
                <a:solidFill>
                  <a:srgbClr val="FF0000"/>
                </a:solidFill>
              </a:rPr>
              <a:t>0.21”</a:t>
            </a:r>
            <a:r>
              <a:rPr lang="en-US" altLang="ja-JP" dirty="0" smtClean="0"/>
              <a:t> </a:t>
            </a:r>
            <a:r>
              <a:rPr lang="en-US" altLang="ja-JP" dirty="0"/>
              <a:t>and </a:t>
            </a:r>
            <a:r>
              <a:rPr lang="en-US" altLang="ja-JP" dirty="0" smtClean="0"/>
              <a:t>the height of the surface boundary layer is </a:t>
            </a:r>
            <a:r>
              <a:rPr lang="en-US" altLang="ja-JP" b="1" dirty="0" smtClean="0">
                <a:solidFill>
                  <a:srgbClr val="FF0000"/>
                </a:solidFill>
              </a:rPr>
              <a:t>18 </a:t>
            </a:r>
            <a:r>
              <a:rPr lang="en-US" altLang="ja-JP" b="1" dirty="0">
                <a:solidFill>
                  <a:srgbClr val="FF0000"/>
                </a:solidFill>
              </a:rPr>
              <a:t>m</a:t>
            </a:r>
            <a:r>
              <a:rPr lang="en-US" altLang="ja-JP" dirty="0"/>
              <a:t> at Dome </a:t>
            </a:r>
            <a:r>
              <a:rPr lang="en-US" altLang="ja-JP" dirty="0" smtClean="0"/>
              <a:t>Fuji (Saunders et al. 2009; Swain &amp; </a:t>
            </a:r>
            <a:r>
              <a:rPr lang="en-US" altLang="ja-JP" dirty="0" err="1" smtClean="0"/>
              <a:t>Gallee</a:t>
            </a:r>
            <a:r>
              <a:rPr lang="en-US" altLang="ja-JP" dirty="0" smtClean="0"/>
              <a:t> 2006).</a:t>
            </a:r>
            <a:endParaRPr lang="en-US" altLang="ja-JP" dirty="0"/>
          </a:p>
        </p:txBody>
      </p:sp>
      <p:pic>
        <p:nvPicPr>
          <p:cNvPr id="1026" name="Picture 2" descr="C:\Users\hirofumi\Desktop\fg19.jpeg"/>
          <p:cNvPicPr>
            <a:picLocks noChangeAspect="1" noChangeArrowheads="1"/>
          </p:cNvPicPr>
          <p:nvPr/>
        </p:nvPicPr>
        <p:blipFill rotWithShape="1">
          <a:blip r:embed="rId3">
            <a:extLst>
              <a:ext uri="{28A0092B-C50C-407E-A947-70E740481C1C}">
                <a14:useLocalDpi xmlns:a14="http://schemas.microsoft.com/office/drawing/2010/main" val="0"/>
              </a:ext>
            </a:extLst>
          </a:blip>
          <a:srcRect b="66944"/>
          <a:stretch/>
        </p:blipFill>
        <p:spPr bwMode="auto">
          <a:xfrm>
            <a:off x="4355976" y="1488457"/>
            <a:ext cx="4659851" cy="336925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4855342" y="4695958"/>
            <a:ext cx="4160485" cy="646331"/>
          </a:xfrm>
          <a:prstGeom prst="rect">
            <a:avLst/>
          </a:prstGeom>
          <a:noFill/>
        </p:spPr>
        <p:txBody>
          <a:bodyPr wrap="square" rtlCol="0">
            <a:spAutoFit/>
          </a:bodyPr>
          <a:lstStyle/>
          <a:p>
            <a:r>
              <a:rPr kumimoji="1" lang="en-US" altLang="ja-JP" dirty="0" smtClean="0"/>
              <a:t>Saunders et al. (2009)</a:t>
            </a:r>
          </a:p>
          <a:p>
            <a:r>
              <a:rPr kumimoji="1" lang="en-US" altLang="ja-JP" dirty="0" smtClean="0"/>
              <a:t>Simulation of the free atmosphere seeing</a:t>
            </a:r>
          </a:p>
        </p:txBody>
      </p:sp>
      <p:sp>
        <p:nvSpPr>
          <p:cNvPr id="3" name="円/楕円 2"/>
          <p:cNvSpPr/>
          <p:nvPr/>
        </p:nvSpPr>
        <p:spPr>
          <a:xfrm>
            <a:off x="6768256" y="2701297"/>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H="1">
            <a:off x="6876256" y="1729177"/>
            <a:ext cx="720080" cy="9721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7027911" y="1403571"/>
            <a:ext cx="1154483" cy="369332"/>
          </a:xfrm>
          <a:prstGeom prst="rect">
            <a:avLst/>
          </a:prstGeom>
          <a:noFill/>
        </p:spPr>
        <p:txBody>
          <a:bodyPr wrap="none" rtlCol="0">
            <a:spAutoFit/>
          </a:bodyPr>
          <a:lstStyle/>
          <a:p>
            <a:r>
              <a:rPr kumimoji="1" lang="en-US" altLang="ja-JP" b="1" dirty="0" smtClean="0">
                <a:solidFill>
                  <a:srgbClr val="FF0000"/>
                </a:solidFill>
              </a:rPr>
              <a:t>Dome Fuji</a:t>
            </a:r>
            <a:endParaRPr kumimoji="1" lang="ja-JP" altLang="en-US" b="1" dirty="0">
              <a:solidFill>
                <a:srgbClr val="FF0000"/>
              </a:solidFill>
            </a:endParaRPr>
          </a:p>
        </p:txBody>
      </p:sp>
    </p:spTree>
    <p:extLst>
      <p:ext uri="{BB962C8B-B14F-4D97-AF65-F5344CB8AC3E}">
        <p14:creationId xmlns:p14="http://schemas.microsoft.com/office/powerpoint/2010/main" val="3790788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45" t="54005" r="36047" b="28319"/>
          <a:stretch/>
        </p:blipFill>
        <p:spPr bwMode="auto">
          <a:xfrm>
            <a:off x="2931762" y="4542295"/>
            <a:ext cx="6014771" cy="1657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16 Previous studies (site tests)</a:t>
            </a:r>
            <a:endParaRPr kumimoji="1" lang="ja-JP" altLang="en-US" b="1"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Picture 2" descr="C:\Users\hirofumi\Desktop\fig3.jpg"/>
          <p:cNvPicPr>
            <a:picLocks noChangeAspect="1" noChangeArrowheads="1"/>
          </p:cNvPicPr>
          <p:nvPr/>
        </p:nvPicPr>
        <p:blipFill rotWithShape="1">
          <a:blip r:embed="rId3">
            <a:extLst>
              <a:ext uri="{28A0092B-C50C-407E-A947-70E740481C1C}">
                <a14:useLocalDpi xmlns:a14="http://schemas.microsoft.com/office/drawing/2010/main" val="0"/>
              </a:ext>
            </a:extLst>
          </a:blip>
          <a:srcRect b="25684"/>
          <a:stretch/>
        </p:blipFill>
        <p:spPr bwMode="auto">
          <a:xfrm>
            <a:off x="107505" y="1848953"/>
            <a:ext cx="4097684" cy="226360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2133009" y="1479621"/>
            <a:ext cx="1947008" cy="369332"/>
          </a:xfrm>
          <a:prstGeom prst="rect">
            <a:avLst/>
          </a:prstGeom>
          <a:noFill/>
        </p:spPr>
        <p:txBody>
          <a:bodyPr wrap="none" rtlCol="0">
            <a:spAutoFit/>
          </a:bodyPr>
          <a:lstStyle/>
          <a:p>
            <a:r>
              <a:rPr lang="en-US" altLang="ja-JP" dirty="0"/>
              <a:t>S</a:t>
            </a:r>
            <a:r>
              <a:rPr kumimoji="1" lang="en-US" altLang="ja-JP" dirty="0" smtClean="0"/>
              <a:t>eeing distribution</a:t>
            </a:r>
            <a:endParaRPr kumimoji="1" lang="ja-JP" altLang="en-US" dirty="0"/>
          </a:p>
        </p:txBody>
      </p:sp>
      <p:sp>
        <p:nvSpPr>
          <p:cNvPr id="11" name="正方形/長方形 10"/>
          <p:cNvSpPr/>
          <p:nvPr/>
        </p:nvSpPr>
        <p:spPr>
          <a:xfrm>
            <a:off x="251520" y="4297225"/>
            <a:ext cx="2417599" cy="923330"/>
          </a:xfrm>
          <a:prstGeom prst="rect">
            <a:avLst/>
          </a:prstGeom>
        </p:spPr>
        <p:txBody>
          <a:bodyPr wrap="square">
            <a:spAutoFit/>
          </a:bodyPr>
          <a:lstStyle/>
          <a:p>
            <a:r>
              <a:rPr lang="en-US" altLang="ja-JP" dirty="0" smtClean="0"/>
              <a:t>(a) above </a:t>
            </a:r>
            <a:r>
              <a:rPr lang="en-US" altLang="ja-JP" dirty="0"/>
              <a:t>surface layer</a:t>
            </a:r>
          </a:p>
          <a:p>
            <a:r>
              <a:rPr lang="en-US" altLang="ja-JP" dirty="0"/>
              <a:t>(c) Inside surface layer</a:t>
            </a:r>
          </a:p>
          <a:p>
            <a:r>
              <a:rPr lang="en-US" altLang="ja-JP" dirty="0"/>
              <a:t>(</a:t>
            </a:r>
            <a:r>
              <a:rPr lang="en-US" altLang="ja-JP" dirty="0" smtClean="0"/>
              <a:t>b) intermediate</a:t>
            </a:r>
            <a:endParaRPr lang="ja-JP" altLang="en-US" dirty="0"/>
          </a:p>
        </p:txBody>
      </p:sp>
      <p:sp>
        <p:nvSpPr>
          <p:cNvPr id="12" name="テキスト ボックス 11"/>
          <p:cNvSpPr txBox="1"/>
          <p:nvPr/>
        </p:nvSpPr>
        <p:spPr>
          <a:xfrm>
            <a:off x="1938530" y="2052423"/>
            <a:ext cx="2022733" cy="369332"/>
          </a:xfrm>
          <a:prstGeom prst="rect">
            <a:avLst/>
          </a:prstGeom>
          <a:noFill/>
        </p:spPr>
        <p:txBody>
          <a:bodyPr wrap="none" rtlCol="0">
            <a:spAutoFit/>
          </a:bodyPr>
          <a:lstStyle/>
          <a:p>
            <a:r>
              <a:rPr kumimoji="1" lang="en-US" altLang="ja-JP" dirty="0" err="1" smtClean="0"/>
              <a:t>Aristidi</a:t>
            </a:r>
            <a:r>
              <a:rPr kumimoji="1" lang="en-US" altLang="ja-JP" dirty="0" smtClean="0"/>
              <a:t> et al. (2009)</a:t>
            </a:r>
            <a:endParaRPr kumimoji="1" lang="ja-JP" altLang="en-US" dirty="0"/>
          </a:p>
        </p:txBody>
      </p:sp>
      <p:pic>
        <p:nvPicPr>
          <p:cNvPr id="13" name="Picture 3" descr="C:\Research\D2\2011_05みさゼミ\fi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204" y="1858415"/>
            <a:ext cx="4301362" cy="1882062"/>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6988702" y="3573016"/>
            <a:ext cx="2050946" cy="369332"/>
          </a:xfrm>
          <a:prstGeom prst="rect">
            <a:avLst/>
          </a:prstGeom>
        </p:spPr>
        <p:txBody>
          <a:bodyPr wrap="none">
            <a:spAutoFit/>
          </a:bodyPr>
          <a:lstStyle/>
          <a:p>
            <a:r>
              <a:rPr lang="en-US" altLang="ja-JP" dirty="0" smtClean="0"/>
              <a:t>Bonner et al. (2009)</a:t>
            </a:r>
            <a:endParaRPr lang="ja-JP" altLang="en-US" dirty="0"/>
          </a:p>
        </p:txBody>
      </p:sp>
      <p:sp>
        <p:nvSpPr>
          <p:cNvPr id="15" name="テキスト ボックス 14"/>
          <p:cNvSpPr txBox="1"/>
          <p:nvPr/>
        </p:nvSpPr>
        <p:spPr>
          <a:xfrm>
            <a:off x="7142300" y="1484784"/>
            <a:ext cx="1605119" cy="369332"/>
          </a:xfrm>
          <a:prstGeom prst="rect">
            <a:avLst/>
          </a:prstGeom>
          <a:noFill/>
        </p:spPr>
        <p:txBody>
          <a:bodyPr wrap="none" rtlCol="0">
            <a:spAutoFit/>
          </a:bodyPr>
          <a:lstStyle/>
          <a:p>
            <a:r>
              <a:rPr kumimoji="1" lang="en-US" altLang="ja-JP" dirty="0" smtClean="0"/>
              <a:t>C</a:t>
            </a:r>
            <a:r>
              <a:rPr kumimoji="1" lang="en-US" altLang="ja-JP" baseline="-25000" dirty="0" smtClean="0"/>
              <a:t>T</a:t>
            </a:r>
            <a:r>
              <a:rPr kumimoji="1" lang="en-US" altLang="ja-JP" baseline="30000" dirty="0" smtClean="0"/>
              <a:t>2</a:t>
            </a:r>
            <a:r>
              <a:rPr kumimoji="1" lang="en-US" altLang="ja-JP" dirty="0" smtClean="0"/>
              <a:t> distribution</a:t>
            </a:r>
            <a:endParaRPr kumimoji="1" lang="ja-JP" altLang="en-US" dirty="0"/>
          </a:p>
        </p:txBody>
      </p:sp>
      <p:sp>
        <p:nvSpPr>
          <p:cNvPr id="16" name="テキスト ボックス 15"/>
          <p:cNvSpPr txBox="1"/>
          <p:nvPr/>
        </p:nvSpPr>
        <p:spPr>
          <a:xfrm>
            <a:off x="1362796" y="3927893"/>
            <a:ext cx="1587101" cy="369332"/>
          </a:xfrm>
          <a:prstGeom prst="rect">
            <a:avLst/>
          </a:prstGeom>
          <a:solidFill>
            <a:schemeClr val="bg1"/>
          </a:solidFill>
        </p:spPr>
        <p:txBody>
          <a:bodyPr wrap="none" rtlCol="0">
            <a:spAutoFit/>
          </a:bodyPr>
          <a:lstStyle/>
          <a:p>
            <a:r>
              <a:rPr kumimoji="1" lang="en-US" altLang="ja-JP" dirty="0" smtClean="0"/>
              <a:t>Seeing (</a:t>
            </a:r>
            <a:r>
              <a:rPr kumimoji="1" lang="en-US" altLang="ja-JP" dirty="0" err="1" smtClean="0"/>
              <a:t>arcsec</a:t>
            </a:r>
            <a:r>
              <a:rPr kumimoji="1" lang="en-US" altLang="ja-JP" dirty="0" smtClean="0"/>
              <a:t>)</a:t>
            </a:r>
            <a:endParaRPr kumimoji="1" lang="ja-JP" altLang="en-US" dirty="0"/>
          </a:p>
        </p:txBody>
      </p:sp>
      <p:sp>
        <p:nvSpPr>
          <p:cNvPr id="17" name="テキスト ボックス 16"/>
          <p:cNvSpPr txBox="1"/>
          <p:nvPr/>
        </p:nvSpPr>
        <p:spPr>
          <a:xfrm rot="16200000">
            <a:off x="3889245" y="2455517"/>
            <a:ext cx="1158779" cy="369332"/>
          </a:xfrm>
          <a:prstGeom prst="rect">
            <a:avLst/>
          </a:prstGeom>
          <a:noFill/>
        </p:spPr>
        <p:txBody>
          <a:bodyPr wrap="none" rtlCol="0">
            <a:spAutoFit/>
          </a:bodyPr>
          <a:lstStyle/>
          <a:p>
            <a:r>
              <a:rPr lang="en-US" altLang="ja-JP" dirty="0" smtClean="0"/>
              <a:t>height (m)</a:t>
            </a:r>
            <a:endParaRPr kumimoji="1" lang="ja-JP" altLang="en-US" dirty="0"/>
          </a:p>
        </p:txBody>
      </p:sp>
      <p:sp>
        <p:nvSpPr>
          <p:cNvPr id="19" name="テキスト ボックス 18"/>
          <p:cNvSpPr txBox="1"/>
          <p:nvPr/>
        </p:nvSpPr>
        <p:spPr>
          <a:xfrm>
            <a:off x="5732949" y="3999901"/>
            <a:ext cx="2367443" cy="369332"/>
          </a:xfrm>
          <a:prstGeom prst="rect">
            <a:avLst/>
          </a:prstGeom>
          <a:noFill/>
        </p:spPr>
        <p:txBody>
          <a:bodyPr wrap="none" rtlCol="0">
            <a:spAutoFit/>
          </a:bodyPr>
          <a:lstStyle/>
          <a:p>
            <a:r>
              <a:rPr kumimoji="1" lang="en-US" altLang="ja-JP" dirty="0" smtClean="0"/>
              <a:t>Median height = 13.9m</a:t>
            </a:r>
            <a:endParaRPr kumimoji="1" lang="ja-JP" altLang="en-US" dirty="0"/>
          </a:p>
        </p:txBody>
      </p:sp>
      <p:sp>
        <p:nvSpPr>
          <p:cNvPr id="20" name="テキスト ボックス 19"/>
          <p:cNvSpPr txBox="1"/>
          <p:nvPr/>
        </p:nvSpPr>
        <p:spPr>
          <a:xfrm>
            <a:off x="4995535" y="1444714"/>
            <a:ext cx="1016625" cy="400110"/>
          </a:xfrm>
          <a:prstGeom prst="rect">
            <a:avLst/>
          </a:prstGeom>
          <a:solidFill>
            <a:schemeClr val="bg1"/>
          </a:solidFill>
          <a:ln>
            <a:solidFill>
              <a:schemeClr val="tx1"/>
            </a:solidFill>
          </a:ln>
        </p:spPr>
        <p:txBody>
          <a:bodyPr wrap="none" rtlCol="0">
            <a:spAutoFit/>
          </a:bodyPr>
          <a:lstStyle/>
          <a:p>
            <a:r>
              <a:rPr kumimoji="1" lang="en-US" altLang="ja-JP" sz="2000" dirty="0" smtClean="0"/>
              <a:t>Dome A</a:t>
            </a:r>
            <a:endParaRPr kumimoji="1" lang="ja-JP" altLang="en-US" sz="2000" dirty="0"/>
          </a:p>
        </p:txBody>
      </p:sp>
      <p:sp>
        <p:nvSpPr>
          <p:cNvPr id="22" name="テキスト ボックス 21"/>
          <p:cNvSpPr txBox="1"/>
          <p:nvPr/>
        </p:nvSpPr>
        <p:spPr>
          <a:xfrm>
            <a:off x="604476" y="1386127"/>
            <a:ext cx="1016625" cy="400110"/>
          </a:xfrm>
          <a:prstGeom prst="rect">
            <a:avLst/>
          </a:prstGeom>
          <a:solidFill>
            <a:schemeClr val="bg1"/>
          </a:solidFill>
          <a:ln>
            <a:solidFill>
              <a:schemeClr val="tx1"/>
            </a:solidFill>
          </a:ln>
        </p:spPr>
        <p:txBody>
          <a:bodyPr wrap="none" rtlCol="0">
            <a:spAutoFit/>
          </a:bodyPr>
          <a:lstStyle/>
          <a:p>
            <a:r>
              <a:rPr kumimoji="1" lang="en-US" altLang="ja-JP" sz="2000" dirty="0" smtClean="0"/>
              <a:t>Dome C</a:t>
            </a:r>
            <a:endParaRPr kumimoji="1" lang="ja-JP" altLang="en-US" sz="2000" dirty="0"/>
          </a:p>
        </p:txBody>
      </p:sp>
      <p:sp>
        <p:nvSpPr>
          <p:cNvPr id="3" name="テキスト ボックス 2"/>
          <p:cNvSpPr txBox="1"/>
          <p:nvPr/>
        </p:nvSpPr>
        <p:spPr>
          <a:xfrm>
            <a:off x="783047" y="6124654"/>
            <a:ext cx="1772729" cy="369332"/>
          </a:xfrm>
          <a:prstGeom prst="rect">
            <a:avLst/>
          </a:prstGeom>
          <a:noFill/>
        </p:spPr>
        <p:txBody>
          <a:bodyPr wrap="none" rtlCol="0">
            <a:spAutoFit/>
          </a:bodyPr>
          <a:lstStyle/>
          <a:p>
            <a:r>
              <a:rPr kumimoji="1" lang="en-US" altLang="ja-JP" dirty="0" smtClean="0"/>
              <a:t>not observed yet</a:t>
            </a:r>
            <a:endParaRPr kumimoji="1" lang="ja-JP" altLang="en-US" dirty="0"/>
          </a:p>
        </p:txBody>
      </p:sp>
      <p:sp>
        <p:nvSpPr>
          <p:cNvPr id="21" name="テキスト ボックス 20"/>
          <p:cNvSpPr txBox="1"/>
          <p:nvPr/>
        </p:nvSpPr>
        <p:spPr>
          <a:xfrm>
            <a:off x="395536" y="5621296"/>
            <a:ext cx="1241045" cy="400110"/>
          </a:xfrm>
          <a:prstGeom prst="rect">
            <a:avLst/>
          </a:prstGeom>
          <a:solidFill>
            <a:schemeClr val="bg1"/>
          </a:solidFill>
          <a:ln>
            <a:solidFill>
              <a:schemeClr val="tx1"/>
            </a:solidFill>
          </a:ln>
        </p:spPr>
        <p:txBody>
          <a:bodyPr wrap="none" rtlCol="0">
            <a:spAutoFit/>
          </a:bodyPr>
          <a:lstStyle/>
          <a:p>
            <a:r>
              <a:rPr kumimoji="1" lang="en-US" altLang="ja-JP" sz="2000" dirty="0" smtClean="0"/>
              <a:t>Dome Fuji</a:t>
            </a:r>
            <a:endParaRPr kumimoji="1" lang="ja-JP" altLang="en-US" sz="2000" dirty="0"/>
          </a:p>
        </p:txBody>
      </p:sp>
      <p:sp>
        <p:nvSpPr>
          <p:cNvPr id="23" name="下矢印 22"/>
          <p:cNvSpPr/>
          <p:nvPr/>
        </p:nvSpPr>
        <p:spPr>
          <a:xfrm rot="16200000">
            <a:off x="322613" y="6166219"/>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Tree>
    <p:extLst>
      <p:ext uri="{BB962C8B-B14F-4D97-AF65-F5344CB8AC3E}">
        <p14:creationId xmlns:p14="http://schemas.microsoft.com/office/powerpoint/2010/main" val="460024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lstStyle/>
          <a:p>
            <a:r>
              <a:rPr kumimoji="1" lang="en-US" altLang="ja-JP" b="1" dirty="0" smtClean="0"/>
              <a:t>Contents</a:t>
            </a:r>
            <a:endParaRPr kumimoji="1" lang="ja-JP" altLang="en-US" b="1" dirty="0"/>
          </a:p>
        </p:txBody>
      </p:sp>
      <p:sp>
        <p:nvSpPr>
          <p:cNvPr id="4" name="正方形/長方形 3"/>
          <p:cNvSpPr/>
          <p:nvPr/>
        </p:nvSpPr>
        <p:spPr>
          <a:xfrm>
            <a:off x="0" y="6678000"/>
            <a:ext cx="9144000" cy="18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547664" y="2132856"/>
            <a:ext cx="6346994" cy="3046988"/>
          </a:xfrm>
          <a:prstGeom prst="rect">
            <a:avLst/>
          </a:prstGeom>
          <a:noFill/>
        </p:spPr>
        <p:txBody>
          <a:bodyPr wrap="none" rtlCol="0">
            <a:spAutoFit/>
          </a:bodyPr>
          <a:lstStyle/>
          <a:p>
            <a:pPr marL="342900" indent="-342900">
              <a:buAutoNum type="arabicPeriod"/>
            </a:pPr>
            <a:r>
              <a:rPr kumimoji="1" lang="en-US" altLang="ja-JP" sz="3200" b="1" dirty="0" smtClean="0"/>
              <a:t>Introduction</a:t>
            </a:r>
          </a:p>
          <a:p>
            <a:pPr marL="342900" indent="-342900">
              <a:buAutoNum type="arabicPeriod"/>
            </a:pPr>
            <a:r>
              <a:rPr lang="en-US" altLang="ja-JP" sz="3200" b="1" dirty="0" smtClean="0"/>
              <a:t>Instrumentations</a:t>
            </a:r>
          </a:p>
          <a:p>
            <a:pPr marL="342900" indent="-342900">
              <a:buAutoNum type="arabicPeriod"/>
            </a:pPr>
            <a:r>
              <a:rPr lang="en-US" altLang="ja-JP" sz="3200" b="1" dirty="0" smtClean="0"/>
              <a:t>Data processing and error analysis</a:t>
            </a:r>
          </a:p>
          <a:p>
            <a:pPr marL="342900" indent="-342900">
              <a:buAutoNum type="arabicPeriod"/>
            </a:pPr>
            <a:r>
              <a:rPr lang="en-US" altLang="ja-JP" sz="3200" b="1" dirty="0" smtClean="0"/>
              <a:t>Results</a:t>
            </a:r>
          </a:p>
          <a:p>
            <a:pPr marL="342900" indent="-342900">
              <a:buAutoNum type="arabicPeriod"/>
            </a:pPr>
            <a:r>
              <a:rPr lang="en-US" altLang="ja-JP" sz="3200" b="1" dirty="0" smtClean="0"/>
              <a:t>Discussion and conclusion</a:t>
            </a:r>
          </a:p>
          <a:p>
            <a:pPr marL="342900" indent="-342900">
              <a:buAutoNum type="arabicPeriod"/>
            </a:pPr>
            <a:r>
              <a:rPr lang="en-US" altLang="ja-JP" sz="3200" b="1" dirty="0" smtClean="0"/>
              <a:t>Future work</a:t>
            </a:r>
          </a:p>
        </p:txBody>
      </p:sp>
      <p:sp>
        <p:nvSpPr>
          <p:cNvPr id="6" name="正方形/長方形 5"/>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560671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17 Aim of this study</a:t>
            </a:r>
            <a:endParaRPr kumimoji="1" lang="ja-JP" altLang="en-US" b="1"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683568" y="2060848"/>
            <a:ext cx="7848872" cy="2554545"/>
          </a:xfrm>
          <a:prstGeom prst="rect">
            <a:avLst/>
          </a:prstGeom>
          <a:noFill/>
        </p:spPr>
        <p:txBody>
          <a:bodyPr wrap="square" rtlCol="0">
            <a:spAutoFit/>
          </a:bodyPr>
          <a:lstStyle/>
          <a:p>
            <a:pPr algn="just"/>
            <a:r>
              <a:rPr lang="en-US" altLang="ja-JP" sz="3200" dirty="0" smtClean="0"/>
              <a:t>The aim of this study is to investigate the astronomical seeing in the free atmosphere above and to determine the height of the surface boundary layer at Dome Fuji on the Antarctic plateau. </a:t>
            </a:r>
            <a:endParaRPr kumimoji="1" lang="ja-JP" altLang="en-US" sz="3200" dirty="0"/>
          </a:p>
        </p:txBody>
      </p:sp>
      <p:sp>
        <p:nvSpPr>
          <p:cNvPr id="5" name="正方形/長方形 4"/>
          <p:cNvSpPr/>
          <p:nvPr/>
        </p:nvSpPr>
        <p:spPr>
          <a:xfrm>
            <a:off x="683568" y="2564904"/>
            <a:ext cx="360040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5580112" y="3068960"/>
            <a:ext cx="28083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683568" y="4077072"/>
            <a:ext cx="41044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4813614" y="3512182"/>
            <a:ext cx="2422682"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1626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lstStyle/>
          <a:p>
            <a:r>
              <a:rPr kumimoji="1" lang="en-US" altLang="ja-JP" b="1" dirty="0" smtClean="0">
                <a:solidFill>
                  <a:schemeClr val="bg1">
                    <a:lumMod val="85000"/>
                  </a:schemeClr>
                </a:solidFill>
              </a:rPr>
              <a:t>Contents</a:t>
            </a:r>
            <a:endParaRPr kumimoji="1" lang="ja-JP" altLang="en-US" b="1" dirty="0">
              <a:solidFill>
                <a:schemeClr val="bg1">
                  <a:lumMod val="85000"/>
                </a:schemeClr>
              </a:solidFill>
            </a:endParaRPr>
          </a:p>
        </p:txBody>
      </p:sp>
      <p:sp>
        <p:nvSpPr>
          <p:cNvPr id="4" name="正方形/長方形 3"/>
          <p:cNvSpPr/>
          <p:nvPr/>
        </p:nvSpPr>
        <p:spPr>
          <a:xfrm>
            <a:off x="0" y="6678000"/>
            <a:ext cx="9144000" cy="18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5" name="テキスト ボックス 4"/>
          <p:cNvSpPr txBox="1"/>
          <p:nvPr/>
        </p:nvSpPr>
        <p:spPr>
          <a:xfrm>
            <a:off x="1547664" y="2132856"/>
            <a:ext cx="6346994" cy="3046988"/>
          </a:xfrm>
          <a:prstGeom prst="rect">
            <a:avLst/>
          </a:prstGeom>
          <a:noFill/>
        </p:spPr>
        <p:txBody>
          <a:bodyPr wrap="none" rtlCol="0">
            <a:spAutoFit/>
          </a:bodyPr>
          <a:lstStyle/>
          <a:p>
            <a:pPr marL="342900" indent="-342900">
              <a:buAutoNum type="arabicPeriod"/>
            </a:pPr>
            <a:r>
              <a:rPr kumimoji="1" lang="en-US" altLang="ja-JP" sz="3200" b="1" dirty="0" smtClean="0">
                <a:solidFill>
                  <a:schemeClr val="bg1">
                    <a:lumMod val="85000"/>
                  </a:schemeClr>
                </a:solidFill>
              </a:rPr>
              <a:t>Introduction</a:t>
            </a:r>
          </a:p>
          <a:p>
            <a:pPr marL="342900" indent="-342900">
              <a:buAutoNum type="arabicPeriod"/>
            </a:pPr>
            <a:r>
              <a:rPr lang="en-US" altLang="ja-JP" sz="3200" b="1" dirty="0" smtClean="0"/>
              <a:t>Instrumentations</a:t>
            </a:r>
          </a:p>
          <a:p>
            <a:pPr marL="342900" indent="-342900">
              <a:buAutoNum type="arabicPeriod"/>
            </a:pPr>
            <a:r>
              <a:rPr lang="en-US" altLang="ja-JP" sz="3200" b="1" dirty="0" smtClean="0">
                <a:solidFill>
                  <a:schemeClr val="bg1">
                    <a:lumMod val="85000"/>
                  </a:schemeClr>
                </a:solidFill>
              </a:rPr>
              <a:t>Data processing and error analysis</a:t>
            </a:r>
          </a:p>
          <a:p>
            <a:pPr marL="342900" indent="-342900">
              <a:buAutoNum type="arabicPeriod"/>
            </a:pPr>
            <a:r>
              <a:rPr lang="en-US" altLang="ja-JP" sz="3200" b="1" dirty="0" smtClean="0">
                <a:solidFill>
                  <a:schemeClr val="bg1">
                    <a:lumMod val="85000"/>
                  </a:schemeClr>
                </a:solidFill>
              </a:rPr>
              <a:t>Results</a:t>
            </a:r>
          </a:p>
          <a:p>
            <a:pPr marL="342900" indent="-342900">
              <a:buAutoNum type="arabicPeriod"/>
            </a:pPr>
            <a:r>
              <a:rPr lang="en-US" altLang="ja-JP" sz="3200" b="1" dirty="0" smtClean="0">
                <a:solidFill>
                  <a:schemeClr val="bg1">
                    <a:lumMod val="85000"/>
                  </a:schemeClr>
                </a:solidFill>
              </a:rPr>
              <a:t>Discussion and conclusion</a:t>
            </a:r>
          </a:p>
          <a:p>
            <a:pPr marL="342900" indent="-342900">
              <a:buAutoNum type="arabicPeriod"/>
            </a:pPr>
            <a:r>
              <a:rPr lang="en-US" altLang="ja-JP" sz="3200" b="1" dirty="0" smtClean="0">
                <a:solidFill>
                  <a:schemeClr val="bg1">
                    <a:lumMod val="85000"/>
                  </a:schemeClr>
                </a:solidFill>
              </a:rPr>
              <a:t>Future work</a:t>
            </a:r>
          </a:p>
        </p:txBody>
      </p:sp>
      <p:sp>
        <p:nvSpPr>
          <p:cNvPr id="6" name="正方形/長方形 5"/>
          <p:cNvSpPr/>
          <p:nvPr/>
        </p:nvSpPr>
        <p:spPr>
          <a:xfrm>
            <a:off x="0" y="0"/>
            <a:ext cx="9144000" cy="36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70C0"/>
              </a:solidFill>
            </a:endParaRPr>
          </a:p>
        </p:txBody>
      </p:sp>
    </p:spTree>
    <p:extLst>
      <p:ext uri="{BB962C8B-B14F-4D97-AF65-F5344CB8AC3E}">
        <p14:creationId xmlns:p14="http://schemas.microsoft.com/office/powerpoint/2010/main" val="30880873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2. 1 Measuring quantity</a:t>
            </a:r>
            <a:endParaRPr kumimoji="1" lang="ja-JP" altLang="en-US" b="1" baseline="30000" dirty="0"/>
          </a:p>
        </p:txBody>
      </p:sp>
      <p:sp>
        <p:nvSpPr>
          <p:cNvPr id="4" name="正方形/長方形 3"/>
          <p:cNvSpPr/>
          <p:nvPr/>
        </p:nvSpPr>
        <p:spPr>
          <a:xfrm>
            <a:off x="0" y="6678000"/>
            <a:ext cx="9144000" cy="18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 name="Picture 2" descr="\begin{align*}&#10;r_0=\left[0.423k^2(\sec\zeta)\int dh C_N^2(h) \right]^{-3/5}&#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200" y="4745180"/>
            <a:ext cx="4299521" cy="709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8" descr="\begin{align*}&#10;D(r)=6.88\left(\frac{r}{r_0}\right)^{5/3}&#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2622" y="3429000"/>
            <a:ext cx="2406212" cy="70920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475656" y="4293096"/>
            <a:ext cx="1723677" cy="369332"/>
          </a:xfrm>
          <a:prstGeom prst="rect">
            <a:avLst/>
          </a:prstGeom>
          <a:noFill/>
        </p:spPr>
        <p:txBody>
          <a:bodyPr wrap="none" rtlCol="0">
            <a:spAutoFit/>
          </a:bodyPr>
          <a:lstStyle/>
          <a:p>
            <a:r>
              <a:rPr kumimoji="1" lang="en-US" altLang="ja-JP" b="1" dirty="0" smtClean="0">
                <a:solidFill>
                  <a:srgbClr val="FF0000"/>
                </a:solidFill>
              </a:rPr>
              <a:t>Fried parameter</a:t>
            </a:r>
            <a:endParaRPr kumimoji="1" lang="ja-JP" altLang="en-US" b="1" dirty="0">
              <a:solidFill>
                <a:srgbClr val="FF0000"/>
              </a:solidFill>
            </a:endParaRPr>
          </a:p>
        </p:txBody>
      </p:sp>
      <p:sp>
        <p:nvSpPr>
          <p:cNvPr id="21" name="正方形/長方形 20"/>
          <p:cNvSpPr/>
          <p:nvPr/>
        </p:nvSpPr>
        <p:spPr>
          <a:xfrm>
            <a:off x="1475656" y="4672378"/>
            <a:ext cx="5472608" cy="8548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1475656" y="2934236"/>
            <a:ext cx="4933969" cy="12868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475657" y="2564904"/>
            <a:ext cx="2526333" cy="369332"/>
          </a:xfrm>
          <a:prstGeom prst="rect">
            <a:avLst/>
          </a:prstGeom>
          <a:noFill/>
        </p:spPr>
        <p:txBody>
          <a:bodyPr wrap="none" rtlCol="0">
            <a:spAutoFit/>
          </a:bodyPr>
          <a:lstStyle/>
          <a:p>
            <a:r>
              <a:rPr kumimoji="1" lang="en-US" altLang="ja-JP" b="1" dirty="0" smtClean="0">
                <a:solidFill>
                  <a:srgbClr val="FF0000"/>
                </a:solidFill>
              </a:rPr>
              <a:t>Phase structure function</a:t>
            </a:r>
            <a:endParaRPr kumimoji="1" lang="ja-JP" altLang="en-US" b="1" dirty="0">
              <a:solidFill>
                <a:srgbClr val="FF0000"/>
              </a:solidFill>
            </a:endParaRPr>
          </a:p>
        </p:txBody>
      </p:sp>
      <p:sp>
        <p:nvSpPr>
          <p:cNvPr id="14" name="正方形/長方形 13"/>
          <p:cNvSpPr/>
          <p:nvPr/>
        </p:nvSpPr>
        <p:spPr>
          <a:xfrm>
            <a:off x="1617063" y="3429000"/>
            <a:ext cx="815447"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8" name="Picture 12" descr="\begin{align*}&#10;\epsilon\sim\frac{\lambda}{r_0}&#10;\end{alig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2767" y="5971463"/>
            <a:ext cx="716322" cy="583200"/>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1506706" y="5517232"/>
            <a:ext cx="813043" cy="369332"/>
          </a:xfrm>
          <a:prstGeom prst="rect">
            <a:avLst/>
          </a:prstGeom>
          <a:noFill/>
        </p:spPr>
        <p:txBody>
          <a:bodyPr wrap="none" rtlCol="0">
            <a:spAutoFit/>
          </a:bodyPr>
          <a:lstStyle/>
          <a:p>
            <a:r>
              <a:rPr kumimoji="1" lang="en-US" altLang="ja-JP" b="1" dirty="0" smtClean="0">
                <a:solidFill>
                  <a:srgbClr val="FF0000"/>
                </a:solidFill>
              </a:rPr>
              <a:t>Seeing</a:t>
            </a:r>
            <a:endParaRPr kumimoji="1" lang="ja-JP" altLang="en-US" b="1" dirty="0">
              <a:solidFill>
                <a:srgbClr val="FF0000"/>
              </a:solidFill>
            </a:endParaRPr>
          </a:p>
        </p:txBody>
      </p:sp>
      <p:sp>
        <p:nvSpPr>
          <p:cNvPr id="32" name="正方形/長方形 31"/>
          <p:cNvSpPr/>
          <p:nvPr/>
        </p:nvSpPr>
        <p:spPr>
          <a:xfrm>
            <a:off x="1475656" y="5886564"/>
            <a:ext cx="2088231" cy="752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10" name="Picture 14" descr="\begin{align*}&#10;D_\phi(r)=2.914k^2(\sec\zeta)\int dh C_N^2(h)r^{5/3}&#10;\end{alig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9632" y="2959296"/>
            <a:ext cx="4443871" cy="5904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begin{align*}&#10;D_N(r)=C_N^2r^{2/3}=\left(\frac{77.8P}{T}\right)^2C_T^2r^{2/3}&#10;\end{alig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1008" y="1678721"/>
            <a:ext cx="4369145" cy="691200"/>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1466259" y="1196752"/>
            <a:ext cx="3484480" cy="369332"/>
          </a:xfrm>
          <a:prstGeom prst="rect">
            <a:avLst/>
          </a:prstGeom>
          <a:noFill/>
        </p:spPr>
        <p:txBody>
          <a:bodyPr wrap="none" rtlCol="0">
            <a:spAutoFit/>
          </a:bodyPr>
          <a:lstStyle/>
          <a:p>
            <a:r>
              <a:rPr lang="en-US" altLang="ja-JP" b="1" dirty="0" smtClean="0">
                <a:solidFill>
                  <a:srgbClr val="FF0000"/>
                </a:solidFill>
              </a:rPr>
              <a:t>Refractive index structure function</a:t>
            </a:r>
            <a:endParaRPr kumimoji="1" lang="ja-JP" altLang="en-US" b="1" dirty="0">
              <a:solidFill>
                <a:srgbClr val="FF0000"/>
              </a:solidFill>
            </a:endParaRPr>
          </a:p>
        </p:txBody>
      </p:sp>
      <p:sp>
        <p:nvSpPr>
          <p:cNvPr id="27" name="正方形/長方形 26"/>
          <p:cNvSpPr/>
          <p:nvPr/>
        </p:nvSpPr>
        <p:spPr>
          <a:xfrm>
            <a:off x="1470785" y="1580841"/>
            <a:ext cx="4685391" cy="9330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Picture 2" descr="\begin{align*}&#10;\epsilon\propto\lambda^{-0.2}&#10;\end{align*}">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50888" y="6146063"/>
            <a:ext cx="1024538" cy="2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381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2. 2 C</a:t>
            </a:r>
            <a:r>
              <a:rPr lang="en-US" altLang="ja-JP" b="1" baseline="-25000" dirty="0" smtClean="0"/>
              <a:t>T</a:t>
            </a:r>
            <a:r>
              <a:rPr lang="en-US" altLang="ja-JP" b="1" baseline="30000" dirty="0" smtClean="0"/>
              <a:t>2</a:t>
            </a:r>
            <a:r>
              <a:rPr lang="en-US" altLang="ja-JP" b="1" dirty="0" smtClean="0"/>
              <a:t>, D</a:t>
            </a:r>
            <a:r>
              <a:rPr lang="en-US" altLang="ja-JP" b="1" baseline="-25000" dirty="0" smtClean="0"/>
              <a:t>α</a:t>
            </a:r>
            <a:r>
              <a:rPr lang="en-US" altLang="ja-JP" b="1" dirty="0" smtClean="0"/>
              <a:t>(r)</a:t>
            </a:r>
            <a:r>
              <a:rPr lang="ja-JP" altLang="en-US" b="1" dirty="0"/>
              <a:t> </a:t>
            </a:r>
            <a:r>
              <a:rPr lang="en-US" altLang="ja-JP" b="1" dirty="0" smtClean="0">
                <a:sym typeface="Wingdings" pitchFamily="2" charset="2"/>
              </a:rPr>
              <a:t> ε</a:t>
            </a:r>
            <a:endParaRPr kumimoji="1" lang="ja-JP" altLang="en-US" b="1" baseline="30000" dirty="0"/>
          </a:p>
        </p:txBody>
      </p:sp>
      <p:sp>
        <p:nvSpPr>
          <p:cNvPr id="4" name="正方形/長方形 3"/>
          <p:cNvSpPr/>
          <p:nvPr/>
        </p:nvSpPr>
        <p:spPr>
          <a:xfrm>
            <a:off x="0" y="6678000"/>
            <a:ext cx="9144000" cy="18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5508104" y="2164012"/>
            <a:ext cx="779381" cy="369332"/>
          </a:xfrm>
          <a:prstGeom prst="rect">
            <a:avLst/>
          </a:prstGeom>
          <a:noFill/>
        </p:spPr>
        <p:txBody>
          <a:bodyPr wrap="none" rtlCol="0">
            <a:spAutoFit/>
          </a:bodyPr>
          <a:lstStyle/>
          <a:p>
            <a:r>
              <a:rPr kumimoji="1" lang="en-US" altLang="ja-JP" dirty="0" smtClean="0"/>
              <a:t>DIMM</a:t>
            </a:r>
          </a:p>
        </p:txBody>
      </p:sp>
      <p:pic>
        <p:nvPicPr>
          <p:cNvPr id="3074" name="Picture 2" descr="\begin{align*}&#10;D_\alpha(r)\rightarrow D_\phi(r)\rightarrow r_0\rightarrow \epsilon&#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471" y="2211878"/>
            <a:ext cx="2958698" cy="27360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4878593" y="2854677"/>
            <a:ext cx="1997663" cy="646331"/>
          </a:xfrm>
          <a:prstGeom prst="rect">
            <a:avLst/>
          </a:prstGeom>
          <a:noFill/>
        </p:spPr>
        <p:txBody>
          <a:bodyPr wrap="none" rtlCol="0">
            <a:spAutoFit/>
          </a:bodyPr>
          <a:lstStyle/>
          <a:p>
            <a:r>
              <a:rPr lang="en-US" altLang="ja-JP" dirty="0" smtClean="0"/>
              <a:t>α</a:t>
            </a:r>
            <a:r>
              <a:rPr lang="ja-JP" altLang="en-US" dirty="0"/>
              <a:t> </a:t>
            </a:r>
            <a:r>
              <a:rPr lang="en-US" altLang="ja-JP" dirty="0" smtClean="0"/>
              <a:t>= incidence angle</a:t>
            </a:r>
          </a:p>
          <a:p>
            <a:r>
              <a:rPr kumimoji="1" lang="en-US" altLang="ja-JP" dirty="0" smtClean="0"/>
              <a:t>φ</a:t>
            </a:r>
            <a:r>
              <a:rPr lang="ja-JP" altLang="en-US" dirty="0" smtClean="0"/>
              <a:t> </a:t>
            </a:r>
            <a:r>
              <a:rPr lang="en-US" altLang="ja-JP" dirty="0" smtClean="0"/>
              <a:t>= phase</a:t>
            </a:r>
            <a:endParaRPr kumimoji="1" lang="ja-JP" altLang="en-US" dirty="0"/>
          </a:p>
        </p:txBody>
      </p:sp>
      <p:pic>
        <p:nvPicPr>
          <p:cNvPr id="3076" name="Picture 4" descr="\begin{align*}&#10;C_T^2(h) \rightarrow C_N^2(h)\rightarrow D_\phi(r)\rightarrow r_0\rightarrow \epsilon&#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870" y="4371104"/>
            <a:ext cx="4141901" cy="31320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5436096" y="3789040"/>
            <a:ext cx="3354252" cy="1477328"/>
          </a:xfrm>
          <a:prstGeom prst="rect">
            <a:avLst/>
          </a:prstGeom>
          <a:noFill/>
        </p:spPr>
        <p:txBody>
          <a:bodyPr wrap="none" rtlCol="0">
            <a:spAutoFit/>
          </a:bodyPr>
          <a:lstStyle/>
          <a:p>
            <a:r>
              <a:rPr lang="en-US" altLang="ja-JP" dirty="0" smtClean="0"/>
              <a:t>SODAR</a:t>
            </a:r>
          </a:p>
          <a:p>
            <a:r>
              <a:rPr kumimoji="1" lang="en-US" altLang="ja-JP" dirty="0" smtClean="0"/>
              <a:t>Snodar</a:t>
            </a:r>
          </a:p>
          <a:p>
            <a:r>
              <a:rPr lang="en-US" altLang="ja-JP" dirty="0" smtClean="0"/>
              <a:t>Ultrasonic anemometer</a:t>
            </a:r>
          </a:p>
          <a:p>
            <a:r>
              <a:rPr kumimoji="1" lang="en-US" altLang="ja-JP" dirty="0" smtClean="0"/>
              <a:t>Micro-thermal sensor</a:t>
            </a:r>
          </a:p>
          <a:p>
            <a:r>
              <a:rPr lang="en-US" altLang="ja-JP" dirty="0" smtClean="0"/>
              <a:t>Balloon-bone temperature sensor</a:t>
            </a:r>
            <a:endParaRPr kumimoji="1" lang="en-US" altLang="ja-JP" dirty="0" smtClean="0"/>
          </a:p>
        </p:txBody>
      </p:sp>
      <p:sp>
        <p:nvSpPr>
          <p:cNvPr id="12" name="正方形/長方形 11"/>
          <p:cNvSpPr/>
          <p:nvPr/>
        </p:nvSpPr>
        <p:spPr>
          <a:xfrm>
            <a:off x="683568" y="4184242"/>
            <a:ext cx="4536504" cy="6869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6" name="正方形/長方形 15"/>
          <p:cNvSpPr/>
          <p:nvPr/>
        </p:nvSpPr>
        <p:spPr>
          <a:xfrm>
            <a:off x="683568" y="2005216"/>
            <a:ext cx="4536504" cy="6869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3" name="正方形/長方形 12"/>
          <p:cNvSpPr/>
          <p:nvPr/>
        </p:nvSpPr>
        <p:spPr>
          <a:xfrm>
            <a:off x="5436096" y="3789040"/>
            <a:ext cx="851389" cy="323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473545" y="2138142"/>
            <a:ext cx="851389" cy="3952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344770" y="5829421"/>
            <a:ext cx="6454459" cy="369332"/>
          </a:xfrm>
          <a:prstGeom prst="rect">
            <a:avLst/>
          </a:prstGeom>
          <a:noFill/>
        </p:spPr>
        <p:txBody>
          <a:bodyPr wrap="none" rtlCol="0">
            <a:spAutoFit/>
          </a:bodyPr>
          <a:lstStyle/>
          <a:p>
            <a:r>
              <a:rPr kumimoji="1" lang="en-US" altLang="ja-JP" b="1" dirty="0" smtClean="0"/>
              <a:t>In this presentation, we only </a:t>
            </a:r>
            <a:r>
              <a:rPr lang="en-US" altLang="ja-JP" b="1" dirty="0" smtClean="0"/>
              <a:t>discus </a:t>
            </a:r>
            <a:r>
              <a:rPr kumimoji="1" lang="en-US" altLang="ja-JP" b="1" dirty="0" smtClean="0"/>
              <a:t>the data of DIMM and SODAR.</a:t>
            </a:r>
            <a:endParaRPr kumimoji="1" lang="ja-JP" altLang="en-US" b="1" dirty="0"/>
          </a:p>
        </p:txBody>
      </p:sp>
    </p:spTree>
    <p:extLst>
      <p:ext uri="{BB962C8B-B14F-4D97-AF65-F5344CB8AC3E}">
        <p14:creationId xmlns:p14="http://schemas.microsoft.com/office/powerpoint/2010/main" val="3503744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a:ln>
            <a:noFill/>
          </a:ln>
        </p:spPr>
        <p:txBody>
          <a:bodyPr>
            <a:normAutofit/>
          </a:bodyPr>
          <a:lstStyle/>
          <a:p>
            <a:pPr algn="l"/>
            <a:r>
              <a:rPr lang="en-US" altLang="ja-JP" b="1" dirty="0" smtClean="0"/>
              <a:t>2. 3 DIMM principle</a:t>
            </a:r>
            <a:endParaRPr kumimoji="1" lang="ja-JP" altLang="en-US" b="1" baseline="30000" dirty="0"/>
          </a:p>
        </p:txBody>
      </p:sp>
      <p:sp>
        <p:nvSpPr>
          <p:cNvPr id="4" name="正方形/長方形 3"/>
          <p:cNvSpPr/>
          <p:nvPr/>
        </p:nvSpPr>
        <p:spPr>
          <a:xfrm>
            <a:off x="0" y="6678000"/>
            <a:ext cx="9144000" cy="18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Picture 2" descr="\begin{eqnarray}&#10; \sigma_l^2&amp;=&amp;2\lambda^2r_0^{-\frac{5}{3}}(0.179D^{-\frac{1}{3}}-0.0968d^{-\frac{1}{3}}) \\&#10; \sigma_t^2&amp;=&amp;2\lambda^2r_0^{-\frac{5}{3}}(0.179D^{-\frac{1}{3}}-0.145d^{-\frac{1}{3}})&#10;\end{eqnarray}">
            <a:hlinkClick r:id="rId2"/>
          </p:cNvPr>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r="29491"/>
          <a:stretch/>
        </p:blipFill>
        <p:spPr bwMode="auto">
          <a:xfrm>
            <a:off x="1441459" y="4096856"/>
            <a:ext cx="4714717" cy="844312"/>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1417864" y="2356841"/>
            <a:ext cx="3762036" cy="646331"/>
          </a:xfrm>
          <a:prstGeom prst="rect">
            <a:avLst/>
          </a:prstGeom>
          <a:noFill/>
        </p:spPr>
        <p:txBody>
          <a:bodyPr wrap="square" rtlCol="0">
            <a:spAutoFit/>
          </a:bodyPr>
          <a:lstStyle/>
          <a:p>
            <a:pPr algn="just"/>
            <a:r>
              <a:rPr lang="en-US" altLang="ja-JP" dirty="0" smtClean="0"/>
              <a:t>DIMM measures the variance of the incidence angles on the detector CCD.</a:t>
            </a:r>
            <a:endParaRPr kumimoji="1" lang="en-US" altLang="ja-JP" dirty="0" smtClean="0"/>
          </a:p>
        </p:txBody>
      </p:sp>
      <p:grpSp>
        <p:nvGrpSpPr>
          <p:cNvPr id="38" name="グループ化 37"/>
          <p:cNvGrpSpPr/>
          <p:nvPr/>
        </p:nvGrpSpPr>
        <p:grpSpPr>
          <a:xfrm>
            <a:off x="5711399" y="1484784"/>
            <a:ext cx="2821041" cy="3261197"/>
            <a:chOff x="5639391" y="1640007"/>
            <a:chExt cx="2821041" cy="3261197"/>
          </a:xfrm>
        </p:grpSpPr>
        <p:pic>
          <p:nvPicPr>
            <p:cNvPr id="9" name="Picture 2" descr="DIMM001"/>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52672" b="2304"/>
            <a:stretch/>
          </p:blipFill>
          <p:spPr bwMode="auto">
            <a:xfrm>
              <a:off x="6181603" y="2227248"/>
              <a:ext cx="2278829" cy="2673956"/>
            </a:xfrm>
            <a:prstGeom prst="rect">
              <a:avLst/>
            </a:prstGeom>
            <a:solidFill>
              <a:schemeClr val="bg1"/>
            </a:solidFill>
            <a:ln w="12700">
              <a:noFill/>
            </a:ln>
            <a:extLst/>
          </p:spPr>
        </p:pic>
        <p:sp>
          <p:nvSpPr>
            <p:cNvPr id="16" name="正方形/長方形 15"/>
            <p:cNvSpPr/>
            <p:nvPr/>
          </p:nvSpPr>
          <p:spPr>
            <a:xfrm>
              <a:off x="7700690" y="3129081"/>
              <a:ext cx="576064" cy="1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8080541" y="4062580"/>
              <a:ext cx="379891" cy="18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186057" y="4459494"/>
              <a:ext cx="1246516" cy="44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338457" y="4611894"/>
              <a:ext cx="1246516" cy="28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152345" y="1979770"/>
              <a:ext cx="25877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6310990" y="1835754"/>
              <a:ext cx="498325"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088449" y="2299256"/>
              <a:ext cx="792088" cy="18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a:off x="6071439" y="1640007"/>
              <a:ext cx="800986" cy="105984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5639391" y="1856031"/>
              <a:ext cx="800986" cy="105984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5866289" y="1835754"/>
              <a:ext cx="290008" cy="22161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5965315" y="1917054"/>
              <a:ext cx="264816" cy="369332"/>
            </a:xfrm>
            <a:prstGeom prst="rect">
              <a:avLst/>
            </a:prstGeom>
            <a:noFill/>
          </p:spPr>
          <p:txBody>
            <a:bodyPr wrap="none" rtlCol="0">
              <a:spAutoFit/>
            </a:bodyPr>
            <a:lstStyle/>
            <a:p>
              <a:r>
                <a:rPr kumimoji="1" lang="en-US" altLang="ja-JP" dirty="0" smtClean="0"/>
                <a:t>r</a:t>
              </a:r>
              <a:endParaRPr kumimoji="1" lang="ja-JP" altLang="en-US" dirty="0"/>
            </a:p>
          </p:txBody>
        </p:sp>
      </p:grpSp>
      <p:sp>
        <p:nvSpPr>
          <p:cNvPr id="35" name="正方形/長方形 34"/>
          <p:cNvSpPr/>
          <p:nvPr/>
        </p:nvSpPr>
        <p:spPr>
          <a:xfrm>
            <a:off x="704422" y="1628800"/>
            <a:ext cx="4549964" cy="461665"/>
          </a:xfrm>
          <a:prstGeom prst="rect">
            <a:avLst/>
          </a:prstGeom>
        </p:spPr>
        <p:txBody>
          <a:bodyPr wrap="none">
            <a:spAutoFit/>
          </a:bodyPr>
          <a:lstStyle/>
          <a:p>
            <a:pPr algn="just"/>
            <a:r>
              <a:rPr lang="en-US" altLang="ja-JP" sz="2400" u="sng" dirty="0"/>
              <a:t>Differential Image Motion </a:t>
            </a:r>
            <a:r>
              <a:rPr lang="en-US" altLang="ja-JP" sz="2400" u="sng" dirty="0" smtClean="0"/>
              <a:t>Monitor</a:t>
            </a:r>
            <a:endParaRPr lang="en-US" altLang="ja-JP" sz="2400" u="sng" dirty="0"/>
          </a:p>
        </p:txBody>
      </p:sp>
      <p:pic>
        <p:nvPicPr>
          <p:cNvPr id="36" name="Picture 2" descr="\begin{align*}&#10;D_\alpha(r)\rightarrow D_\phi(r)\rightarrow r_0\rightarrow \epsilon&#10;\end{alig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3399366"/>
            <a:ext cx="2958698" cy="273600"/>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p:cNvSpPr txBox="1"/>
          <p:nvPr/>
        </p:nvSpPr>
        <p:spPr>
          <a:xfrm>
            <a:off x="1417864" y="5445224"/>
            <a:ext cx="6120964" cy="646331"/>
          </a:xfrm>
          <a:prstGeom prst="rect">
            <a:avLst/>
          </a:prstGeom>
          <a:noFill/>
        </p:spPr>
        <p:txBody>
          <a:bodyPr wrap="square" rtlCol="0">
            <a:spAutoFit/>
          </a:bodyPr>
          <a:lstStyle/>
          <a:p>
            <a:r>
              <a:rPr kumimoji="1" lang="en-US" altLang="ja-JP" b="1" dirty="0" smtClean="0"/>
              <a:t>DIMM can not measure the profile of C</a:t>
            </a:r>
            <a:r>
              <a:rPr kumimoji="1" lang="en-US" altLang="ja-JP" b="1" baseline="-25000" dirty="0" smtClean="0"/>
              <a:t>N</a:t>
            </a:r>
            <a:r>
              <a:rPr kumimoji="1" lang="en-US" altLang="ja-JP" b="1" baseline="30000" dirty="0" smtClean="0"/>
              <a:t>2</a:t>
            </a:r>
            <a:r>
              <a:rPr kumimoji="1" lang="en-US" altLang="ja-JP" b="1" dirty="0" smtClean="0"/>
              <a:t>. </a:t>
            </a:r>
          </a:p>
          <a:p>
            <a:r>
              <a:rPr lang="en-US" altLang="ja-JP" b="1" dirty="0" smtClean="0"/>
              <a:t>DIMM only measure the integrated value of r</a:t>
            </a:r>
            <a:r>
              <a:rPr lang="en-US" altLang="ja-JP" b="1" baseline="-25000" dirty="0" smtClean="0"/>
              <a:t>0</a:t>
            </a:r>
            <a:r>
              <a:rPr lang="en-US" altLang="ja-JP" b="1" dirty="0" smtClean="0"/>
              <a:t> = “total seeing”</a:t>
            </a:r>
            <a:endParaRPr kumimoji="1" lang="ja-JP" altLang="en-US" b="1" dirty="0"/>
          </a:p>
        </p:txBody>
      </p:sp>
      <p:sp>
        <p:nvSpPr>
          <p:cNvPr id="5" name="正方形/長方形 4"/>
          <p:cNvSpPr/>
          <p:nvPr/>
        </p:nvSpPr>
        <p:spPr>
          <a:xfrm>
            <a:off x="4354443" y="3351500"/>
            <a:ext cx="1997663" cy="369332"/>
          </a:xfrm>
          <a:prstGeom prst="rect">
            <a:avLst/>
          </a:prstGeom>
        </p:spPr>
        <p:txBody>
          <a:bodyPr wrap="none">
            <a:spAutoFit/>
          </a:bodyPr>
          <a:lstStyle/>
          <a:p>
            <a:r>
              <a:rPr lang="en-US" altLang="ja-JP" dirty="0"/>
              <a:t>α</a:t>
            </a:r>
            <a:r>
              <a:rPr lang="ja-JP" altLang="en-US" dirty="0"/>
              <a:t> </a:t>
            </a:r>
            <a:r>
              <a:rPr lang="en-US" altLang="ja-JP" dirty="0"/>
              <a:t>= incidence angle</a:t>
            </a:r>
          </a:p>
        </p:txBody>
      </p:sp>
    </p:spTree>
    <p:extLst>
      <p:ext uri="{BB962C8B-B14F-4D97-AF65-F5344CB8AC3E}">
        <p14:creationId xmlns:p14="http://schemas.microsoft.com/office/powerpoint/2010/main" val="1231785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a:ln>
            <a:noFill/>
          </a:ln>
        </p:spPr>
        <p:txBody>
          <a:bodyPr>
            <a:normAutofit/>
          </a:bodyPr>
          <a:lstStyle/>
          <a:p>
            <a:pPr algn="l"/>
            <a:r>
              <a:rPr lang="en-US" altLang="ja-JP" b="1" dirty="0" smtClean="0"/>
              <a:t>2. 4 DF-DIMM </a:t>
            </a:r>
            <a:endParaRPr kumimoji="1" lang="ja-JP" altLang="en-US" b="1" baseline="30000" dirty="0"/>
          </a:p>
        </p:txBody>
      </p:sp>
      <p:sp>
        <p:nvSpPr>
          <p:cNvPr id="4" name="正方形/長方形 3"/>
          <p:cNvSpPr/>
          <p:nvPr/>
        </p:nvSpPr>
        <p:spPr>
          <a:xfrm>
            <a:off x="0" y="6678000"/>
            <a:ext cx="9144000" cy="18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p:cNvSpPr txBox="1"/>
          <p:nvPr/>
        </p:nvSpPr>
        <p:spPr>
          <a:xfrm>
            <a:off x="3925143" y="764704"/>
            <a:ext cx="4905445" cy="400110"/>
          </a:xfrm>
          <a:prstGeom prst="rect">
            <a:avLst/>
          </a:prstGeom>
          <a:noFill/>
        </p:spPr>
        <p:txBody>
          <a:bodyPr wrap="none" rtlCol="0">
            <a:spAutoFit/>
          </a:bodyPr>
          <a:lstStyle/>
          <a:p>
            <a:r>
              <a:rPr kumimoji="1" lang="en-US" altLang="ja-JP" sz="2000" dirty="0" smtClean="0"/>
              <a:t>Dome Fuji</a:t>
            </a:r>
            <a:r>
              <a:rPr lang="ja-JP" altLang="en-US" sz="2000" dirty="0" smtClean="0"/>
              <a:t> </a:t>
            </a:r>
            <a:r>
              <a:rPr kumimoji="1" lang="en-US" altLang="ja-JP" sz="2000" dirty="0" smtClean="0"/>
              <a:t>Differential Image Motion Monitor</a:t>
            </a:r>
            <a:endParaRPr kumimoji="1" lang="ja-JP" altLang="en-US" sz="2000" dirty="0"/>
          </a:p>
        </p:txBody>
      </p:sp>
      <p:pic>
        <p:nvPicPr>
          <p:cNvPr id="24" name="Picture 2" descr="DSC_3376"/>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2775" y="1596694"/>
            <a:ext cx="3312368" cy="497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JARE54_okita_jpeg\2013_0110_PLATO風景\DSC_3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6373" y="3356992"/>
            <a:ext cx="4328740" cy="2880000"/>
          </a:xfrm>
          <a:prstGeom prst="rect">
            <a:avLst/>
          </a:prstGeom>
          <a:noFill/>
          <a:extLst>
            <a:ext uri="{909E8E84-426E-40DD-AFC4-6F175D3DCCD1}">
              <a14:hiddenFill xmlns:a14="http://schemas.microsoft.com/office/drawing/2010/main">
                <a:solidFill>
                  <a:srgbClr val="FFFFFF"/>
                </a:solidFill>
              </a14:hiddenFill>
            </a:ext>
          </a:extLst>
        </p:spPr>
      </p:pic>
      <p:sp>
        <p:nvSpPr>
          <p:cNvPr id="31" name="円/楕円 30"/>
          <p:cNvSpPr/>
          <p:nvPr/>
        </p:nvSpPr>
        <p:spPr>
          <a:xfrm>
            <a:off x="7696514" y="461141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矢印コネクタ 32"/>
          <p:cNvCxnSpPr/>
          <p:nvPr/>
        </p:nvCxnSpPr>
        <p:spPr>
          <a:xfrm>
            <a:off x="8316416" y="4796992"/>
            <a:ext cx="1" cy="902396"/>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8386959" y="5038901"/>
            <a:ext cx="649537" cy="400110"/>
          </a:xfrm>
          <a:prstGeom prst="rect">
            <a:avLst/>
          </a:prstGeom>
          <a:solidFill>
            <a:schemeClr val="bg1"/>
          </a:solidFill>
          <a:ln>
            <a:solidFill>
              <a:schemeClr val="tx1"/>
            </a:solidFill>
          </a:ln>
        </p:spPr>
        <p:txBody>
          <a:bodyPr wrap="none" rtlCol="0">
            <a:spAutoFit/>
          </a:bodyPr>
          <a:lstStyle/>
          <a:p>
            <a:r>
              <a:rPr kumimoji="1" lang="en-US" altLang="ja-JP" sz="2000" b="1" dirty="0" smtClean="0">
                <a:solidFill>
                  <a:srgbClr val="FF0000"/>
                </a:solidFill>
              </a:rPr>
              <a:t>11m</a:t>
            </a:r>
            <a:endParaRPr kumimoji="1" lang="ja-JP" altLang="en-US" sz="2000" b="1" dirty="0">
              <a:solidFill>
                <a:srgbClr val="FF0000"/>
              </a:solidFill>
            </a:endParaRPr>
          </a:p>
        </p:txBody>
      </p:sp>
      <p:sp>
        <p:nvSpPr>
          <p:cNvPr id="40" name="円/楕円 39"/>
          <p:cNvSpPr/>
          <p:nvPr/>
        </p:nvSpPr>
        <p:spPr>
          <a:xfrm>
            <a:off x="4476527" y="5038901"/>
            <a:ext cx="1944216" cy="10475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5292080" y="4692084"/>
            <a:ext cx="966740" cy="369332"/>
          </a:xfrm>
          <a:prstGeom prst="rect">
            <a:avLst/>
          </a:prstGeom>
          <a:noFill/>
        </p:spPr>
        <p:txBody>
          <a:bodyPr wrap="none" rtlCol="0">
            <a:spAutoFit/>
          </a:bodyPr>
          <a:lstStyle/>
          <a:p>
            <a:r>
              <a:rPr kumimoji="1" lang="en-US" altLang="ja-JP" b="1" dirty="0" smtClean="0">
                <a:solidFill>
                  <a:srgbClr val="FF0000"/>
                </a:solidFill>
              </a:rPr>
              <a:t>PLATO-F</a:t>
            </a:r>
            <a:endParaRPr kumimoji="1" lang="ja-JP" altLang="en-US" b="1" dirty="0">
              <a:solidFill>
                <a:srgbClr val="FF0000"/>
              </a:solidFill>
            </a:endParaRPr>
          </a:p>
        </p:txBody>
      </p:sp>
      <p:sp>
        <p:nvSpPr>
          <p:cNvPr id="42" name="テキスト ボックス 41"/>
          <p:cNvSpPr txBox="1"/>
          <p:nvPr/>
        </p:nvSpPr>
        <p:spPr>
          <a:xfrm>
            <a:off x="7117049" y="4144366"/>
            <a:ext cx="1221809" cy="400110"/>
          </a:xfrm>
          <a:prstGeom prst="rect">
            <a:avLst/>
          </a:prstGeom>
          <a:noFill/>
        </p:spPr>
        <p:txBody>
          <a:bodyPr wrap="none" rtlCol="0">
            <a:spAutoFit/>
          </a:bodyPr>
          <a:lstStyle/>
          <a:p>
            <a:r>
              <a:rPr kumimoji="1" lang="en-US" altLang="ja-JP" sz="2000" b="1" dirty="0" smtClean="0">
                <a:solidFill>
                  <a:srgbClr val="FF0000"/>
                </a:solidFill>
              </a:rPr>
              <a:t>DF-DIMM</a:t>
            </a:r>
            <a:endParaRPr kumimoji="1" lang="ja-JP" altLang="en-US" sz="2000" b="1" dirty="0">
              <a:solidFill>
                <a:srgbClr val="FF0000"/>
              </a:solidFill>
            </a:endParaRPr>
          </a:p>
        </p:txBody>
      </p:sp>
      <p:sp>
        <p:nvSpPr>
          <p:cNvPr id="43" name="正方形/長方形 42"/>
          <p:cNvSpPr/>
          <p:nvPr/>
        </p:nvSpPr>
        <p:spPr>
          <a:xfrm>
            <a:off x="4256373" y="1772816"/>
            <a:ext cx="4455354" cy="1200329"/>
          </a:xfrm>
          <a:prstGeom prst="rect">
            <a:avLst/>
          </a:prstGeom>
        </p:spPr>
        <p:txBody>
          <a:bodyPr wrap="square">
            <a:spAutoFit/>
          </a:bodyPr>
          <a:lstStyle/>
          <a:p>
            <a:pPr algn="just"/>
            <a:r>
              <a:rPr lang="en-US" altLang="ja-JP" dirty="0" smtClean="0"/>
              <a:t>We used an exclusive </a:t>
            </a:r>
            <a:r>
              <a:rPr lang="en-US" altLang="ja-JP" dirty="0"/>
              <a:t>small full-automatic </a:t>
            </a:r>
            <a:r>
              <a:rPr lang="en-US" altLang="ja-JP" dirty="0" smtClean="0"/>
              <a:t>telescope on </a:t>
            </a:r>
            <a:r>
              <a:rPr lang="en-US" altLang="ja-JP" dirty="0"/>
              <a:t>the </a:t>
            </a:r>
            <a:r>
              <a:rPr lang="en-US" altLang="ja-JP" dirty="0" smtClean="0"/>
              <a:t>9 m astronomical tower in order to be as height as possible within, and sometimes above, the surface boundary layer.</a:t>
            </a:r>
          </a:p>
        </p:txBody>
      </p:sp>
      <p:sp>
        <p:nvSpPr>
          <p:cNvPr id="5" name="テキスト ボックス 4"/>
          <p:cNvSpPr txBox="1"/>
          <p:nvPr/>
        </p:nvSpPr>
        <p:spPr>
          <a:xfrm>
            <a:off x="4777279" y="4144366"/>
            <a:ext cx="1673022" cy="646331"/>
          </a:xfrm>
          <a:prstGeom prst="rect">
            <a:avLst/>
          </a:prstGeom>
          <a:noFill/>
        </p:spPr>
        <p:txBody>
          <a:bodyPr wrap="none" rtlCol="0">
            <a:spAutoFit/>
          </a:bodyPr>
          <a:lstStyle/>
          <a:p>
            <a:r>
              <a:rPr kumimoji="1" lang="en-US" altLang="ja-JP" dirty="0" smtClean="0">
                <a:solidFill>
                  <a:schemeClr val="bg1"/>
                </a:solidFill>
              </a:rPr>
              <a:t>Power supply,</a:t>
            </a:r>
          </a:p>
          <a:p>
            <a:r>
              <a:rPr lang="en-US" altLang="ja-JP" dirty="0" smtClean="0">
                <a:solidFill>
                  <a:schemeClr val="bg1"/>
                </a:solidFill>
              </a:rPr>
              <a:t>Communication</a:t>
            </a:r>
            <a:endParaRPr kumimoji="1" lang="ja-JP" altLang="en-US" dirty="0">
              <a:solidFill>
                <a:schemeClr val="bg1"/>
              </a:solidFill>
            </a:endParaRPr>
          </a:p>
        </p:txBody>
      </p:sp>
    </p:spTree>
    <p:extLst>
      <p:ext uri="{BB962C8B-B14F-4D97-AF65-F5344CB8AC3E}">
        <p14:creationId xmlns:p14="http://schemas.microsoft.com/office/powerpoint/2010/main" val="19863985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2. 5 SODAR principle</a:t>
            </a:r>
            <a:endParaRPr kumimoji="1" lang="ja-JP" altLang="en-US" b="1" baseline="30000" dirty="0"/>
          </a:p>
        </p:txBody>
      </p:sp>
      <p:sp>
        <p:nvSpPr>
          <p:cNvPr id="4" name="正方形/長方形 3"/>
          <p:cNvSpPr/>
          <p:nvPr/>
        </p:nvSpPr>
        <p:spPr>
          <a:xfrm>
            <a:off x="0" y="6678000"/>
            <a:ext cx="9144000" cy="18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 name="グループ化 4"/>
          <p:cNvGrpSpPr/>
          <p:nvPr/>
        </p:nvGrpSpPr>
        <p:grpSpPr>
          <a:xfrm>
            <a:off x="5508104" y="1571759"/>
            <a:ext cx="3260858" cy="2947417"/>
            <a:chOff x="1691680" y="2852738"/>
            <a:chExt cx="4969197" cy="3744912"/>
          </a:xfrm>
        </p:grpSpPr>
        <p:grpSp>
          <p:nvGrpSpPr>
            <p:cNvPr id="7" name="Group 8"/>
            <p:cNvGrpSpPr>
              <a:grpSpLocks/>
            </p:cNvGrpSpPr>
            <p:nvPr/>
          </p:nvGrpSpPr>
          <p:grpSpPr bwMode="auto">
            <a:xfrm>
              <a:off x="3203848" y="5516563"/>
              <a:ext cx="1511423" cy="1081087"/>
              <a:chOff x="2064" y="3475"/>
              <a:chExt cx="1270" cy="681"/>
            </a:xfrm>
          </p:grpSpPr>
          <p:sp>
            <p:nvSpPr>
              <p:cNvPr id="28" name="AutoShape 4"/>
              <p:cNvSpPr>
                <a:spLocks noChangeArrowheads="1"/>
              </p:cNvSpPr>
              <p:nvPr/>
            </p:nvSpPr>
            <p:spPr bwMode="auto">
              <a:xfrm>
                <a:off x="2064" y="3475"/>
                <a:ext cx="1270" cy="181"/>
              </a:xfrm>
              <a:prstGeom prst="flowChartManualOperat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 name="Rectangle 5"/>
              <p:cNvSpPr>
                <a:spLocks noChangeArrowheads="1"/>
              </p:cNvSpPr>
              <p:nvPr/>
            </p:nvSpPr>
            <p:spPr bwMode="auto">
              <a:xfrm>
                <a:off x="2336" y="3657"/>
                <a:ext cx="725" cy="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 name="Rectangle 6"/>
              <p:cNvSpPr>
                <a:spLocks noChangeArrowheads="1"/>
              </p:cNvSpPr>
              <p:nvPr/>
            </p:nvSpPr>
            <p:spPr bwMode="auto">
              <a:xfrm>
                <a:off x="2336" y="3748"/>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 name="Rectangle 7"/>
              <p:cNvSpPr>
                <a:spLocks noChangeArrowheads="1"/>
              </p:cNvSpPr>
              <p:nvPr/>
            </p:nvSpPr>
            <p:spPr bwMode="auto">
              <a:xfrm>
                <a:off x="3016" y="3748"/>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 name="Group 13"/>
            <p:cNvGrpSpPr>
              <a:grpSpLocks/>
            </p:cNvGrpSpPr>
            <p:nvPr/>
          </p:nvGrpSpPr>
          <p:grpSpPr bwMode="auto">
            <a:xfrm>
              <a:off x="1691680" y="3428999"/>
              <a:ext cx="4104307" cy="360363"/>
              <a:chOff x="839" y="2251"/>
              <a:chExt cx="3357" cy="181"/>
            </a:xfrm>
          </p:grpSpPr>
          <p:sp>
            <p:nvSpPr>
              <p:cNvPr id="24" name="AutoShape 9"/>
              <p:cNvSpPr>
                <a:spLocks noChangeArrowheads="1"/>
              </p:cNvSpPr>
              <p:nvPr/>
            </p:nvSpPr>
            <p:spPr bwMode="auto">
              <a:xfrm>
                <a:off x="839" y="2251"/>
                <a:ext cx="817" cy="91"/>
              </a:xfrm>
              <a:prstGeom prst="cloudCallout">
                <a:avLst>
                  <a:gd name="adj1" fmla="val -43750"/>
                  <a:gd name="adj2" fmla="val 70000"/>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ja-JP"/>
              </a:p>
            </p:txBody>
          </p:sp>
          <p:sp>
            <p:nvSpPr>
              <p:cNvPr id="25" name="AutoShape 10"/>
              <p:cNvSpPr>
                <a:spLocks noChangeArrowheads="1"/>
              </p:cNvSpPr>
              <p:nvPr/>
            </p:nvSpPr>
            <p:spPr bwMode="auto">
              <a:xfrm>
                <a:off x="1610" y="2296"/>
                <a:ext cx="1089" cy="91"/>
              </a:xfrm>
              <a:prstGeom prst="cloudCallout">
                <a:avLst>
                  <a:gd name="adj1" fmla="val -46051"/>
                  <a:gd name="adj2" fmla="val 69782"/>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ja-JP"/>
              </a:p>
            </p:txBody>
          </p:sp>
          <p:sp>
            <p:nvSpPr>
              <p:cNvPr id="26" name="AutoShape 11"/>
              <p:cNvSpPr>
                <a:spLocks noChangeArrowheads="1"/>
              </p:cNvSpPr>
              <p:nvPr/>
            </p:nvSpPr>
            <p:spPr bwMode="auto">
              <a:xfrm>
                <a:off x="2336" y="2296"/>
                <a:ext cx="862" cy="136"/>
              </a:xfrm>
              <a:prstGeom prst="cloudCallout">
                <a:avLst>
                  <a:gd name="adj1" fmla="val -45014"/>
                  <a:gd name="adj2" fmla="val -3676"/>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ja-JP"/>
              </a:p>
            </p:txBody>
          </p:sp>
          <p:sp>
            <p:nvSpPr>
              <p:cNvPr id="27" name="AutoShape 12"/>
              <p:cNvSpPr>
                <a:spLocks noChangeArrowheads="1"/>
              </p:cNvSpPr>
              <p:nvPr/>
            </p:nvSpPr>
            <p:spPr bwMode="auto">
              <a:xfrm>
                <a:off x="3107" y="2251"/>
                <a:ext cx="1089" cy="91"/>
              </a:xfrm>
              <a:prstGeom prst="cloudCallout">
                <a:avLst>
                  <a:gd name="adj1" fmla="val -46051"/>
                  <a:gd name="adj2" fmla="val 69782"/>
                </a:avLst>
              </a:pr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ja-JP"/>
              </a:p>
            </p:txBody>
          </p:sp>
        </p:grpSp>
        <p:sp>
          <p:nvSpPr>
            <p:cNvPr id="9" name="AutoShape 14"/>
            <p:cNvSpPr>
              <a:spLocks noChangeArrowheads="1"/>
            </p:cNvSpPr>
            <p:nvPr/>
          </p:nvSpPr>
          <p:spPr bwMode="auto">
            <a:xfrm>
              <a:off x="5940152" y="3322839"/>
              <a:ext cx="720725" cy="287337"/>
            </a:xfrm>
            <a:prstGeom prst="rightArrow">
              <a:avLst>
                <a:gd name="adj1" fmla="val 50000"/>
                <a:gd name="adj2" fmla="val 62707"/>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Text Box 15"/>
            <p:cNvSpPr txBox="1">
              <a:spLocks noChangeArrowheads="1"/>
            </p:cNvSpPr>
            <p:nvPr/>
          </p:nvSpPr>
          <p:spPr bwMode="auto">
            <a:xfrm>
              <a:off x="6096671" y="3609862"/>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a:t>V</a:t>
              </a:r>
            </a:p>
          </p:txBody>
        </p:sp>
        <p:sp>
          <p:nvSpPr>
            <p:cNvPr id="11" name="AutoShape 23"/>
            <p:cNvSpPr>
              <a:spLocks noChangeArrowheads="1"/>
            </p:cNvSpPr>
            <p:nvPr/>
          </p:nvSpPr>
          <p:spPr bwMode="auto">
            <a:xfrm rot="17767679">
              <a:off x="4457676" y="4121150"/>
              <a:ext cx="863600" cy="142875"/>
            </a:xfrm>
            <a:prstGeom prst="rightArrow">
              <a:avLst>
                <a:gd name="adj1" fmla="val 50000"/>
                <a:gd name="adj2" fmla="val 151111"/>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AutoShape 24"/>
            <p:cNvSpPr>
              <a:spLocks noChangeArrowheads="1"/>
            </p:cNvSpPr>
            <p:nvPr/>
          </p:nvSpPr>
          <p:spPr bwMode="auto">
            <a:xfrm rot="7067063">
              <a:off x="4878444" y="4077823"/>
              <a:ext cx="576262" cy="142875"/>
            </a:xfrm>
            <a:prstGeom prst="rightArrow">
              <a:avLst>
                <a:gd name="adj1" fmla="val 50000"/>
                <a:gd name="adj2" fmla="val 100833"/>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AutoShape 25"/>
            <p:cNvSpPr>
              <a:spLocks noChangeArrowheads="1"/>
            </p:cNvSpPr>
            <p:nvPr/>
          </p:nvSpPr>
          <p:spPr bwMode="auto">
            <a:xfrm rot="-5400000">
              <a:off x="3440411" y="4056857"/>
              <a:ext cx="719137" cy="184150"/>
            </a:xfrm>
            <a:prstGeom prst="rightArrow">
              <a:avLst>
                <a:gd name="adj1" fmla="val 50000"/>
                <a:gd name="adj2" fmla="val 97629"/>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AutoShape 26"/>
            <p:cNvSpPr>
              <a:spLocks noChangeArrowheads="1"/>
            </p:cNvSpPr>
            <p:nvPr/>
          </p:nvSpPr>
          <p:spPr bwMode="auto">
            <a:xfrm rot="5400000">
              <a:off x="3887293" y="4114800"/>
              <a:ext cx="504825" cy="142875"/>
            </a:xfrm>
            <a:prstGeom prst="rightArrow">
              <a:avLst>
                <a:gd name="adj1" fmla="val 50000"/>
                <a:gd name="adj2" fmla="val 88333"/>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 name="AutoShape 27"/>
            <p:cNvSpPr>
              <a:spLocks noChangeArrowheads="1"/>
            </p:cNvSpPr>
            <p:nvPr/>
          </p:nvSpPr>
          <p:spPr bwMode="auto">
            <a:xfrm rot="-7058759">
              <a:off x="2432844" y="4185444"/>
              <a:ext cx="792163" cy="142875"/>
            </a:xfrm>
            <a:prstGeom prst="rightArrow">
              <a:avLst>
                <a:gd name="adj1" fmla="val 50000"/>
                <a:gd name="adj2" fmla="val 138611"/>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 name="AutoShape 28"/>
            <p:cNvSpPr>
              <a:spLocks noChangeArrowheads="1"/>
            </p:cNvSpPr>
            <p:nvPr/>
          </p:nvSpPr>
          <p:spPr bwMode="auto">
            <a:xfrm rot="3748022">
              <a:off x="2754199" y="4074319"/>
              <a:ext cx="571500" cy="144462"/>
            </a:xfrm>
            <a:prstGeom prst="rightArrow">
              <a:avLst>
                <a:gd name="adj1" fmla="val 50000"/>
                <a:gd name="adj2" fmla="val 98901"/>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AutoShape 29"/>
            <p:cNvSpPr>
              <a:spLocks noChangeArrowheads="1"/>
            </p:cNvSpPr>
            <p:nvPr/>
          </p:nvSpPr>
          <p:spPr bwMode="auto">
            <a:xfrm rot="-5400000">
              <a:off x="3584079" y="2996407"/>
              <a:ext cx="431800" cy="144462"/>
            </a:xfrm>
            <a:prstGeom prst="rightArrow">
              <a:avLst>
                <a:gd name="adj1" fmla="val 50000"/>
                <a:gd name="adj2" fmla="val 74726"/>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8" name="Group 34"/>
            <p:cNvGrpSpPr>
              <a:grpSpLocks/>
            </p:cNvGrpSpPr>
            <p:nvPr/>
          </p:nvGrpSpPr>
          <p:grpSpPr bwMode="auto">
            <a:xfrm rot="956723">
              <a:off x="1692275" y="4724400"/>
              <a:ext cx="1584325" cy="647700"/>
              <a:chOff x="612" y="3067"/>
              <a:chExt cx="998" cy="408"/>
            </a:xfrm>
          </p:grpSpPr>
          <p:sp>
            <p:nvSpPr>
              <p:cNvPr id="21" name="Text Box 31"/>
              <p:cNvSpPr txBox="1">
                <a:spLocks noChangeArrowheads="1"/>
              </p:cNvSpPr>
              <p:nvPr/>
            </p:nvSpPr>
            <p:spPr bwMode="auto">
              <a:xfrm>
                <a:off x="724" y="3087"/>
                <a:ext cx="58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err="1" smtClean="0"/>
                  <a:t>pppp</a:t>
                </a:r>
                <a:r>
                  <a:rPr lang="en-US" altLang="ja-JP" dirty="0" smtClean="0"/>
                  <a:t>…</a:t>
                </a:r>
                <a:endParaRPr lang="en-US" altLang="ja-JP" dirty="0"/>
              </a:p>
            </p:txBody>
          </p:sp>
          <p:sp>
            <p:nvSpPr>
              <p:cNvPr id="22" name="Line 32"/>
              <p:cNvSpPr>
                <a:spLocks noChangeShapeType="1"/>
              </p:cNvSpPr>
              <p:nvPr/>
            </p:nvSpPr>
            <p:spPr bwMode="auto">
              <a:xfrm flipH="1" flipV="1">
                <a:off x="612" y="3067"/>
                <a:ext cx="998"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33"/>
              <p:cNvSpPr>
                <a:spLocks noChangeShapeType="1"/>
              </p:cNvSpPr>
              <p:nvPr/>
            </p:nvSpPr>
            <p:spPr bwMode="auto">
              <a:xfrm flipH="1">
                <a:off x="612" y="3385"/>
                <a:ext cx="998"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9" name="AutoShape 35"/>
            <p:cNvSpPr>
              <a:spLocks noChangeArrowheads="1"/>
            </p:cNvSpPr>
            <p:nvPr/>
          </p:nvSpPr>
          <p:spPr bwMode="auto">
            <a:xfrm rot="17593183">
              <a:off x="5148187" y="3061696"/>
              <a:ext cx="431800" cy="144463"/>
            </a:xfrm>
            <a:prstGeom prst="rightArrow">
              <a:avLst>
                <a:gd name="adj1" fmla="val 50000"/>
                <a:gd name="adj2" fmla="val 74725"/>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 name="AutoShape 36"/>
            <p:cNvSpPr>
              <a:spLocks noChangeArrowheads="1"/>
            </p:cNvSpPr>
            <p:nvPr/>
          </p:nvSpPr>
          <p:spPr bwMode="auto">
            <a:xfrm rot="-6791916">
              <a:off x="2047756" y="2996406"/>
              <a:ext cx="431800" cy="144463"/>
            </a:xfrm>
            <a:prstGeom prst="rightArrow">
              <a:avLst>
                <a:gd name="adj1" fmla="val 50000"/>
                <a:gd name="adj2" fmla="val 74725"/>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2" name="テキスト ボックス 31"/>
          <p:cNvSpPr txBox="1"/>
          <p:nvPr/>
        </p:nvSpPr>
        <p:spPr>
          <a:xfrm>
            <a:off x="7567639" y="4157545"/>
            <a:ext cx="1456745" cy="369332"/>
          </a:xfrm>
          <a:prstGeom prst="rect">
            <a:avLst/>
          </a:prstGeom>
          <a:noFill/>
        </p:spPr>
        <p:txBody>
          <a:bodyPr wrap="none" rtlCol="0">
            <a:spAutoFit/>
          </a:bodyPr>
          <a:lstStyle/>
          <a:p>
            <a:r>
              <a:rPr lang="en-US" altLang="ja-JP" dirty="0" err="1" smtClean="0"/>
              <a:t>Takato</a:t>
            </a:r>
            <a:r>
              <a:rPr lang="en-US" altLang="ja-JP" dirty="0" smtClean="0"/>
              <a:t> (2008)</a:t>
            </a:r>
            <a:endParaRPr kumimoji="1" lang="ja-JP" altLang="en-US" dirty="0"/>
          </a:p>
        </p:txBody>
      </p:sp>
      <p:sp>
        <p:nvSpPr>
          <p:cNvPr id="33" name="正方形/長方形 32"/>
          <p:cNvSpPr/>
          <p:nvPr/>
        </p:nvSpPr>
        <p:spPr>
          <a:xfrm>
            <a:off x="527090" y="1657778"/>
            <a:ext cx="3818481" cy="461665"/>
          </a:xfrm>
          <a:prstGeom prst="rect">
            <a:avLst/>
          </a:prstGeom>
        </p:spPr>
        <p:txBody>
          <a:bodyPr wrap="none">
            <a:spAutoFit/>
          </a:bodyPr>
          <a:lstStyle/>
          <a:p>
            <a:r>
              <a:rPr lang="en-US" altLang="ja-JP" sz="2400" u="sng" dirty="0" err="1"/>
              <a:t>SOnic</a:t>
            </a:r>
            <a:r>
              <a:rPr lang="en-US" altLang="ja-JP" sz="2400" u="sng" dirty="0"/>
              <a:t> Detection And Ranging</a:t>
            </a:r>
            <a:endParaRPr lang="ja-JP" altLang="en-US" sz="2400" u="sng" dirty="0"/>
          </a:p>
        </p:txBody>
      </p:sp>
      <p:sp>
        <p:nvSpPr>
          <p:cNvPr id="34" name="Rectangle 3"/>
          <p:cNvSpPr txBox="1">
            <a:spLocks noChangeArrowheads="1"/>
          </p:cNvSpPr>
          <p:nvPr/>
        </p:nvSpPr>
        <p:spPr>
          <a:xfrm>
            <a:off x="490264" y="2708921"/>
            <a:ext cx="5017840" cy="108011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1800" dirty="0" smtClean="0"/>
              <a:t>(1) Intensity of echo </a:t>
            </a:r>
            <a:r>
              <a:rPr lang="en-US" altLang="ja-JP" sz="1800" dirty="0" smtClean="0">
                <a:sym typeface="Wingdings" pitchFamily="2" charset="2"/>
              </a:rPr>
              <a:t></a:t>
            </a:r>
            <a:r>
              <a:rPr lang="en-US" altLang="ja-JP" sz="1800" dirty="0" smtClean="0"/>
              <a:t> turbulence strength </a:t>
            </a:r>
            <a:r>
              <a:rPr lang="en-US" altLang="ja-JP" sz="1800" dirty="0"/>
              <a:t>(</a:t>
            </a:r>
            <a:r>
              <a:rPr lang="en-US" altLang="ja-JP" sz="1800" dirty="0" smtClean="0"/>
              <a:t>C</a:t>
            </a:r>
            <a:r>
              <a:rPr lang="en-US" altLang="ja-JP" sz="1800" baseline="-25000" dirty="0" smtClean="0"/>
              <a:t>T</a:t>
            </a:r>
            <a:r>
              <a:rPr lang="en-US" altLang="ja-JP" sz="1800" baseline="30000" dirty="0" smtClean="0"/>
              <a:t>2</a:t>
            </a:r>
            <a:r>
              <a:rPr lang="en-US" altLang="ja-JP" sz="1800" dirty="0" smtClean="0"/>
              <a:t>)</a:t>
            </a:r>
          </a:p>
          <a:p>
            <a:pPr marL="0" indent="0">
              <a:buFont typeface="Arial" pitchFamily="34" charset="0"/>
              <a:buNone/>
            </a:pPr>
            <a:r>
              <a:rPr lang="en-US" altLang="ja-JP" sz="1800" dirty="0" smtClean="0"/>
              <a:t>(2) Doppler shift	  </a:t>
            </a:r>
            <a:r>
              <a:rPr lang="en-US" altLang="ja-JP" sz="1800" dirty="0" smtClean="0">
                <a:sym typeface="Wingdings" pitchFamily="2" charset="2"/>
              </a:rPr>
              <a:t> </a:t>
            </a:r>
            <a:r>
              <a:rPr lang="en-US" altLang="ja-JP" sz="1800" dirty="0" smtClean="0"/>
              <a:t>3-D wind velocity (u, v, w)</a:t>
            </a:r>
          </a:p>
        </p:txBody>
      </p:sp>
      <p:pic>
        <p:nvPicPr>
          <p:cNvPr id="2050" name="Picture 2" descr="\begin{align*}&#10;\sigma_{scatter}=0.03k^{1/3}\cos^2\theta\left( \sin\frac{\theta}{2}\right)^{-11/3}\left[ \frac{C_V^2}{c_s^2}\cos^2\frac{\theta}{2}+0.013\frac{C_T^2}{T^2}\right]&#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886" y="5158780"/>
            <a:ext cx="7180650" cy="709200"/>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7210416" y="5939988"/>
            <a:ext cx="1610056" cy="369332"/>
          </a:xfrm>
          <a:prstGeom prst="rect">
            <a:avLst/>
          </a:prstGeom>
          <a:noFill/>
        </p:spPr>
        <p:txBody>
          <a:bodyPr wrap="none" rtlCol="0">
            <a:spAutoFit/>
          </a:bodyPr>
          <a:lstStyle/>
          <a:p>
            <a:r>
              <a:rPr kumimoji="1" lang="en-US" altLang="ja-JP" dirty="0" err="1" smtClean="0"/>
              <a:t>Tatarskii</a:t>
            </a:r>
            <a:r>
              <a:rPr kumimoji="1" lang="en-US" altLang="ja-JP" dirty="0" smtClean="0"/>
              <a:t> (1971)</a:t>
            </a:r>
            <a:endParaRPr kumimoji="1" lang="ja-JP" altLang="en-US" dirty="0"/>
          </a:p>
        </p:txBody>
      </p:sp>
      <p:pic>
        <p:nvPicPr>
          <p:cNvPr id="2054" name="Picture 6" descr="\begin{align*}&#10;P_r(h)=P_t\eta\frac{exp(-2\alpha h)}{h^2}dh\sigma_{scatter}(h)+P_n&#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886" y="4365104"/>
            <a:ext cx="4812744" cy="5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007774" y="1907540"/>
            <a:ext cx="428322" cy="369332"/>
          </a:xfrm>
          <a:prstGeom prst="rect">
            <a:avLst/>
          </a:prstGeom>
          <a:noFill/>
        </p:spPr>
        <p:txBody>
          <a:bodyPr wrap="none" rtlCol="0">
            <a:spAutoFit/>
          </a:bodyPr>
          <a:lstStyle/>
          <a:p>
            <a:r>
              <a:rPr kumimoji="1" lang="en-US" altLang="ja-JP" dirty="0" smtClean="0"/>
              <a:t>dh</a:t>
            </a:r>
            <a:endParaRPr kumimoji="1" lang="ja-JP" altLang="en-US" dirty="0"/>
          </a:p>
        </p:txBody>
      </p:sp>
      <p:sp>
        <p:nvSpPr>
          <p:cNvPr id="35" name="テキスト ボックス 34"/>
          <p:cNvSpPr txBox="1"/>
          <p:nvPr/>
        </p:nvSpPr>
        <p:spPr>
          <a:xfrm>
            <a:off x="491809" y="3824741"/>
            <a:ext cx="2448491" cy="369332"/>
          </a:xfrm>
          <a:prstGeom prst="rect">
            <a:avLst/>
          </a:prstGeom>
          <a:noFill/>
        </p:spPr>
        <p:txBody>
          <a:bodyPr wrap="none" rtlCol="0">
            <a:spAutoFit/>
          </a:bodyPr>
          <a:lstStyle/>
          <a:p>
            <a:r>
              <a:rPr kumimoji="1" lang="en-US" altLang="ja-JP" dirty="0" smtClean="0"/>
              <a:t>Received power </a:t>
            </a:r>
            <a:r>
              <a:rPr kumimoji="1" lang="en-US" altLang="ja-JP" dirty="0" err="1" smtClean="0"/>
              <a:t>Pr</a:t>
            </a:r>
            <a:r>
              <a:rPr kumimoji="1" lang="en-US" altLang="ja-JP" dirty="0" smtClean="0"/>
              <a:t>(h) is,</a:t>
            </a:r>
            <a:endParaRPr kumimoji="1" lang="ja-JP" altLang="en-US" dirty="0"/>
          </a:p>
        </p:txBody>
      </p:sp>
      <p:sp>
        <p:nvSpPr>
          <p:cNvPr id="41" name="正方形/長方形 40"/>
          <p:cNvSpPr/>
          <p:nvPr/>
        </p:nvSpPr>
        <p:spPr>
          <a:xfrm>
            <a:off x="491809" y="2286687"/>
            <a:ext cx="3311676" cy="369332"/>
          </a:xfrm>
          <a:prstGeom prst="rect">
            <a:avLst/>
          </a:prstGeom>
        </p:spPr>
        <p:txBody>
          <a:bodyPr wrap="none">
            <a:spAutoFit/>
          </a:bodyPr>
          <a:lstStyle/>
          <a:p>
            <a:r>
              <a:rPr lang="en-US" altLang="ja-JP" dirty="0"/>
              <a:t>Emit sound and receive the echo.</a:t>
            </a:r>
          </a:p>
        </p:txBody>
      </p:sp>
    </p:spTree>
    <p:extLst>
      <p:ext uri="{BB962C8B-B14F-4D97-AF65-F5344CB8AC3E}">
        <p14:creationId xmlns:p14="http://schemas.microsoft.com/office/powerpoint/2010/main" val="771112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2. 6 SODAR at Dome Fuji</a:t>
            </a:r>
            <a:endParaRPr kumimoji="1" lang="ja-JP" altLang="en-US" b="1" baseline="30000" dirty="0"/>
          </a:p>
        </p:txBody>
      </p:sp>
      <p:sp>
        <p:nvSpPr>
          <p:cNvPr id="4" name="正方形/長方形 3"/>
          <p:cNvSpPr/>
          <p:nvPr/>
        </p:nvSpPr>
        <p:spPr>
          <a:xfrm>
            <a:off x="0" y="6678000"/>
            <a:ext cx="9144000" cy="18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p:cNvSpPr txBox="1"/>
          <p:nvPr/>
        </p:nvSpPr>
        <p:spPr>
          <a:xfrm>
            <a:off x="1" y="4868866"/>
            <a:ext cx="9144000" cy="369332"/>
          </a:xfrm>
          <a:prstGeom prst="rect">
            <a:avLst/>
          </a:prstGeom>
          <a:noFill/>
        </p:spPr>
        <p:txBody>
          <a:bodyPr wrap="square" rtlCol="0">
            <a:spAutoFit/>
          </a:bodyPr>
          <a:lstStyle/>
          <a:p>
            <a:pPr algn="ctr"/>
            <a:r>
              <a:rPr lang="en-US" altLang="ja-JP" b="1" dirty="0" smtClean="0">
                <a:solidFill>
                  <a:srgbClr val="FF0000"/>
                </a:solidFill>
              </a:rPr>
              <a:t>Unfortunately we had no calibration for η, </a:t>
            </a:r>
            <a:r>
              <a:rPr kumimoji="1" lang="en-US" altLang="ja-JP" b="1" dirty="0" smtClean="0">
                <a:solidFill>
                  <a:srgbClr val="FF0000"/>
                </a:solidFill>
              </a:rPr>
              <a:t>so we couldn’t convert from  </a:t>
            </a:r>
            <a:r>
              <a:rPr kumimoji="1" lang="en-US" altLang="ja-JP" b="1" dirty="0" err="1" smtClean="0">
                <a:solidFill>
                  <a:srgbClr val="FF0000"/>
                </a:solidFill>
              </a:rPr>
              <a:t>Pr</a:t>
            </a:r>
            <a:r>
              <a:rPr kumimoji="1" lang="en-US" altLang="ja-JP" b="1" dirty="0" smtClean="0">
                <a:solidFill>
                  <a:srgbClr val="FF0000"/>
                </a:solidFill>
              </a:rPr>
              <a:t>  to  C</a:t>
            </a:r>
            <a:r>
              <a:rPr kumimoji="1" lang="en-US" altLang="ja-JP" b="1" baseline="-25000" dirty="0" smtClean="0">
                <a:solidFill>
                  <a:srgbClr val="FF0000"/>
                </a:solidFill>
              </a:rPr>
              <a:t>T</a:t>
            </a:r>
            <a:r>
              <a:rPr kumimoji="1" lang="en-US" altLang="ja-JP" b="1" baseline="30000" dirty="0" smtClean="0">
                <a:solidFill>
                  <a:srgbClr val="FF0000"/>
                </a:solidFill>
              </a:rPr>
              <a:t>2</a:t>
            </a:r>
            <a:r>
              <a:rPr kumimoji="1" lang="en-US" altLang="ja-JP" b="1" dirty="0" smtClean="0">
                <a:solidFill>
                  <a:srgbClr val="FF0000"/>
                </a:solidFill>
              </a:rPr>
              <a:t>.</a:t>
            </a:r>
          </a:p>
        </p:txBody>
      </p:sp>
      <p:cxnSp>
        <p:nvCxnSpPr>
          <p:cNvPr id="19" name="直線コネクタ 18"/>
          <p:cNvCxnSpPr/>
          <p:nvPr/>
        </p:nvCxnSpPr>
        <p:spPr>
          <a:xfrm>
            <a:off x="3204328" y="5535655"/>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204328" y="558924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7" descr="sodar-1c2"/>
          <p:cNvPicPr>
            <a:picLocks noChangeAspect="1" noChangeArrowheads="1"/>
          </p:cNvPicPr>
          <p:nvPr/>
        </p:nvPicPr>
        <p:blipFill rotWithShape="1">
          <a:blip r:embed="rId2">
            <a:extLst>
              <a:ext uri="{28A0092B-C50C-407E-A947-70E740481C1C}">
                <a14:useLocalDpi xmlns:a14="http://schemas.microsoft.com/office/drawing/2010/main" val="0"/>
              </a:ext>
            </a:extLst>
          </a:blip>
          <a:srcRect l="16249" t="8556" r="3835" b="14103"/>
          <a:stretch/>
        </p:blipFill>
        <p:spPr bwMode="auto">
          <a:xfrm>
            <a:off x="2267744" y="1412776"/>
            <a:ext cx="4680520" cy="3384947"/>
          </a:xfrm>
          <a:prstGeom prst="rect">
            <a:avLst/>
          </a:prstGeom>
          <a:noFill/>
          <a:ln>
            <a:noFill/>
          </a:ln>
          <a:extLst>
            <a:ext uri="{909E8E84-426E-40DD-AFC4-6F175D3DCCD1}">
              <a14:hiddenFill xmlns:a14="http://schemas.microsoft.com/office/drawing/2010/main">
                <a:solidFill>
                  <a:srgbClr val="0066CC">
                    <a:alpha val="6117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begin{align*}&#10;P_r(h)\rightarrow C_T^2(h)\rightarrow C_N^2(h)\rightarrow D_\phi(r)\rightarrow r_0\rightarrow \epsilon&#10;\end{alig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5406767"/>
            <a:ext cx="5209336" cy="313200"/>
          </a:xfrm>
          <a:prstGeom prst="rect">
            <a:avLst/>
          </a:prstGeom>
          <a:noFill/>
          <a:extLst>
            <a:ext uri="{909E8E84-426E-40DD-AFC4-6F175D3DCCD1}">
              <a14:hiddenFill xmlns:a14="http://schemas.microsoft.com/office/drawing/2010/main">
                <a:solidFill>
                  <a:srgbClr val="FFFFFF"/>
                </a:solidFill>
              </a14:hiddenFill>
            </a:ext>
          </a:extLst>
        </p:spPr>
      </p:pic>
      <p:sp>
        <p:nvSpPr>
          <p:cNvPr id="23" name="下矢印 22"/>
          <p:cNvSpPr/>
          <p:nvPr/>
        </p:nvSpPr>
        <p:spPr>
          <a:xfrm rot="16200000">
            <a:off x="1762773" y="5984379"/>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4" name="正方形/長方形 23"/>
          <p:cNvSpPr/>
          <p:nvPr/>
        </p:nvSpPr>
        <p:spPr>
          <a:xfrm>
            <a:off x="2483768" y="5850129"/>
            <a:ext cx="5112568" cy="5546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78" name="Picture 10" descr="\begin{align*}&#10;P_r(h)\rightarrow Const.\times C_T^2(h)\propto dr_0^{-5/3}\propto d\epsilon^{5/3}&#10;\end{alig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4122" y="5945803"/>
            <a:ext cx="4894136" cy="356400"/>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6948264" y="4391780"/>
            <a:ext cx="1456745" cy="369332"/>
          </a:xfrm>
          <a:prstGeom prst="rect">
            <a:avLst/>
          </a:prstGeom>
          <a:noFill/>
        </p:spPr>
        <p:txBody>
          <a:bodyPr wrap="none" rtlCol="0">
            <a:spAutoFit/>
          </a:bodyPr>
          <a:lstStyle/>
          <a:p>
            <a:r>
              <a:rPr lang="en-US" altLang="ja-JP" dirty="0" err="1" smtClean="0"/>
              <a:t>Takato</a:t>
            </a:r>
            <a:r>
              <a:rPr lang="en-US" altLang="ja-JP" dirty="0" smtClean="0"/>
              <a:t> (2008)</a:t>
            </a:r>
            <a:endParaRPr kumimoji="1" lang="ja-JP" altLang="en-US" dirty="0"/>
          </a:p>
        </p:txBody>
      </p:sp>
    </p:spTree>
    <p:extLst>
      <p:ext uri="{BB962C8B-B14F-4D97-AF65-F5344CB8AC3E}">
        <p14:creationId xmlns:p14="http://schemas.microsoft.com/office/powerpoint/2010/main" val="206431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7178"/>
                                        </p:tgtEl>
                                        <p:attrNameLst>
                                          <p:attrName>style.visibility</p:attrName>
                                        </p:attrNameLst>
                                      </p:cBhvr>
                                      <p:to>
                                        <p:strVal val="visible"/>
                                      </p:to>
                                    </p:set>
                                    <p:animEffect transition="in" filter="fade">
                                      <p:cBhvr>
                                        <p:cTn id="19" dur="5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descr="imap://h-okita@astr.tohoku.ac.jp:993/fetch%3EUID%3E.%26U1dpdTC8MN8-%3E3923?part=1.3.1.3&amp;type=image/jpeg&amp;filename=P822887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AutoShape 4" descr="imap://h-okita@astr.tohoku.ac.jp:993/fetch%3EUID%3E.%26U1dpdTC8MN8-%3E3923?part=1.3.1.3&amp;type=image/jpeg&amp;filename=P822887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正方形/長方形 7"/>
          <p:cNvSpPr/>
          <p:nvPr/>
        </p:nvSpPr>
        <p:spPr>
          <a:xfrm>
            <a:off x="0" y="6678000"/>
            <a:ext cx="9144000" cy="18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0"/>
            <a:ext cx="9144000" cy="36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 name="直線コネクタ 2"/>
          <p:cNvCxnSpPr/>
          <p:nvPr/>
        </p:nvCxnSpPr>
        <p:spPr>
          <a:xfrm>
            <a:off x="647486" y="5960380"/>
            <a:ext cx="7991673"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8"/>
          <p:cNvGrpSpPr>
            <a:grpSpLocks/>
          </p:cNvGrpSpPr>
          <p:nvPr/>
        </p:nvGrpSpPr>
        <p:grpSpPr bwMode="auto">
          <a:xfrm>
            <a:off x="7346916" y="5154592"/>
            <a:ext cx="1329540" cy="760902"/>
            <a:chOff x="2064" y="3475"/>
            <a:chExt cx="1270" cy="681"/>
          </a:xfrm>
        </p:grpSpPr>
        <p:sp>
          <p:nvSpPr>
            <p:cNvPr id="11" name="AutoShape 4"/>
            <p:cNvSpPr>
              <a:spLocks noChangeArrowheads="1"/>
            </p:cNvSpPr>
            <p:nvPr/>
          </p:nvSpPr>
          <p:spPr bwMode="auto">
            <a:xfrm>
              <a:off x="2064" y="3475"/>
              <a:ext cx="1270" cy="181"/>
            </a:xfrm>
            <a:prstGeom prst="flowChartManualOperat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Rectangle 5"/>
            <p:cNvSpPr>
              <a:spLocks noChangeArrowheads="1"/>
            </p:cNvSpPr>
            <p:nvPr/>
          </p:nvSpPr>
          <p:spPr bwMode="auto">
            <a:xfrm>
              <a:off x="2336" y="3657"/>
              <a:ext cx="725" cy="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Rectangle 6"/>
            <p:cNvSpPr>
              <a:spLocks noChangeArrowheads="1"/>
            </p:cNvSpPr>
            <p:nvPr/>
          </p:nvSpPr>
          <p:spPr bwMode="auto">
            <a:xfrm>
              <a:off x="2336" y="3748"/>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Rectangle 7"/>
            <p:cNvSpPr>
              <a:spLocks noChangeArrowheads="1"/>
            </p:cNvSpPr>
            <p:nvPr/>
          </p:nvSpPr>
          <p:spPr bwMode="auto">
            <a:xfrm>
              <a:off x="3016" y="3748"/>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 name="グループ化 15"/>
          <p:cNvGrpSpPr/>
          <p:nvPr/>
        </p:nvGrpSpPr>
        <p:grpSpPr>
          <a:xfrm>
            <a:off x="5796136" y="4850255"/>
            <a:ext cx="881483" cy="1074060"/>
            <a:chOff x="1170237" y="3429000"/>
            <a:chExt cx="1387727" cy="2664296"/>
          </a:xfrm>
        </p:grpSpPr>
        <p:sp>
          <p:nvSpPr>
            <p:cNvPr id="5" name="正方形/長方形 4"/>
            <p:cNvSpPr/>
            <p:nvPr/>
          </p:nvSpPr>
          <p:spPr>
            <a:xfrm>
              <a:off x="1259632" y="3429000"/>
              <a:ext cx="72008"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2411760" y="3429000"/>
              <a:ext cx="72008"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295636" y="5733256"/>
              <a:ext cx="11521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259632" y="5157192"/>
              <a:ext cx="11521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259632" y="4607417"/>
              <a:ext cx="11521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259632" y="4031353"/>
              <a:ext cx="11521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259632" y="3429000"/>
              <a:ext cx="11521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rot="19975676">
              <a:off x="1206240" y="3723340"/>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rot="19975676">
              <a:off x="1187624" y="4309335"/>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rot="19975676">
              <a:off x="1173623" y="4908544"/>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rot="19975676">
              <a:off x="1205012" y="5448191"/>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rot="1624324" flipV="1">
              <a:off x="1170237" y="3713370"/>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rot="1624324" flipV="1">
              <a:off x="1241016" y="4310163"/>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rot="1624324" flipV="1">
              <a:off x="1261820" y="4921275"/>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rot="1624324" flipV="1">
              <a:off x="1223628" y="5415968"/>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p:cNvGrpSpPr/>
          <p:nvPr/>
        </p:nvGrpSpPr>
        <p:grpSpPr>
          <a:xfrm rot="16200000">
            <a:off x="5921761" y="4292930"/>
            <a:ext cx="576362" cy="396046"/>
            <a:chOff x="4932040" y="2348880"/>
            <a:chExt cx="2088232" cy="792088"/>
          </a:xfrm>
        </p:grpSpPr>
        <p:sp>
          <p:nvSpPr>
            <p:cNvPr id="33" name="正方形/長方形 32"/>
            <p:cNvSpPr/>
            <p:nvPr/>
          </p:nvSpPr>
          <p:spPr>
            <a:xfrm>
              <a:off x="5326856" y="2495864"/>
              <a:ext cx="1117352" cy="498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6444208" y="2348880"/>
              <a:ext cx="57606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4932040" y="2636912"/>
              <a:ext cx="39481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テキスト ボックス 36"/>
          <p:cNvSpPr txBox="1"/>
          <p:nvPr/>
        </p:nvSpPr>
        <p:spPr>
          <a:xfrm>
            <a:off x="5836784" y="5959172"/>
            <a:ext cx="779381" cy="646331"/>
          </a:xfrm>
          <a:prstGeom prst="rect">
            <a:avLst/>
          </a:prstGeom>
          <a:noFill/>
        </p:spPr>
        <p:txBody>
          <a:bodyPr wrap="none" rtlCol="0">
            <a:spAutoFit/>
          </a:bodyPr>
          <a:lstStyle/>
          <a:p>
            <a:pPr algn="ctr"/>
            <a:r>
              <a:rPr lang="en-US" altLang="ja-JP" dirty="0" smtClean="0"/>
              <a:t>DIMM</a:t>
            </a:r>
          </a:p>
          <a:p>
            <a:pPr algn="ctr"/>
            <a:r>
              <a:rPr kumimoji="1" lang="en-US" altLang="ja-JP" dirty="0" smtClean="0"/>
              <a:t>2013</a:t>
            </a:r>
            <a:endParaRPr kumimoji="1" lang="ja-JP" altLang="en-US" dirty="0"/>
          </a:p>
        </p:txBody>
      </p:sp>
      <p:sp>
        <p:nvSpPr>
          <p:cNvPr id="38" name="テキスト ボックス 37"/>
          <p:cNvSpPr txBox="1"/>
          <p:nvPr/>
        </p:nvSpPr>
        <p:spPr>
          <a:xfrm>
            <a:off x="7452320" y="5959172"/>
            <a:ext cx="1210588" cy="646331"/>
          </a:xfrm>
          <a:prstGeom prst="rect">
            <a:avLst/>
          </a:prstGeom>
          <a:noFill/>
        </p:spPr>
        <p:txBody>
          <a:bodyPr wrap="none" rtlCol="0">
            <a:spAutoFit/>
          </a:bodyPr>
          <a:lstStyle/>
          <a:p>
            <a:pPr algn="ctr"/>
            <a:r>
              <a:rPr kumimoji="1" lang="en-US" altLang="ja-JP" dirty="0" smtClean="0"/>
              <a:t>SODAR</a:t>
            </a:r>
          </a:p>
          <a:p>
            <a:pPr algn="ctr"/>
            <a:r>
              <a:rPr lang="en-US" altLang="ja-JP" dirty="0" smtClean="0"/>
              <a:t>2006/2007</a:t>
            </a:r>
            <a:endParaRPr kumimoji="1" lang="ja-JP" altLang="en-US" dirty="0"/>
          </a:p>
        </p:txBody>
      </p:sp>
      <p:sp>
        <p:nvSpPr>
          <p:cNvPr id="39" name="下矢印 38"/>
          <p:cNvSpPr/>
          <p:nvPr/>
        </p:nvSpPr>
        <p:spPr>
          <a:xfrm>
            <a:off x="5885729" y="359999"/>
            <a:ext cx="720000" cy="3717429"/>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テキスト ボックス 39"/>
          <p:cNvSpPr txBox="1"/>
          <p:nvPr/>
        </p:nvSpPr>
        <p:spPr>
          <a:xfrm>
            <a:off x="5059899" y="3719130"/>
            <a:ext cx="947696" cy="646331"/>
          </a:xfrm>
          <a:prstGeom prst="rect">
            <a:avLst/>
          </a:prstGeom>
          <a:noFill/>
        </p:spPr>
        <p:txBody>
          <a:bodyPr wrap="none" rtlCol="0">
            <a:spAutoFit/>
          </a:bodyPr>
          <a:lstStyle/>
          <a:p>
            <a:pPr algn="ctr"/>
            <a:r>
              <a:rPr lang="en-US" altLang="ja-JP" u="sng" dirty="0" smtClean="0"/>
              <a:t>&gt; 11m</a:t>
            </a:r>
          </a:p>
          <a:p>
            <a:pPr algn="ctr"/>
            <a:r>
              <a:rPr lang="en-US" altLang="ja-JP" dirty="0" smtClean="0"/>
              <a:t>seeing ε</a:t>
            </a:r>
          </a:p>
        </p:txBody>
      </p:sp>
      <p:sp>
        <p:nvSpPr>
          <p:cNvPr id="41" name="上下矢印 40"/>
          <p:cNvSpPr/>
          <p:nvPr/>
        </p:nvSpPr>
        <p:spPr>
          <a:xfrm>
            <a:off x="7595626" y="836711"/>
            <a:ext cx="720000" cy="2304613"/>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7397575" y="3239835"/>
            <a:ext cx="1228221" cy="646331"/>
          </a:xfrm>
          <a:prstGeom prst="rect">
            <a:avLst/>
          </a:prstGeom>
          <a:noFill/>
        </p:spPr>
        <p:txBody>
          <a:bodyPr wrap="none" rtlCol="0">
            <a:spAutoFit/>
          </a:bodyPr>
          <a:lstStyle/>
          <a:p>
            <a:pPr algn="ctr"/>
            <a:r>
              <a:rPr kumimoji="1" lang="en-US" altLang="ja-JP" u="sng" dirty="0" smtClean="0"/>
              <a:t>40 ~ </a:t>
            </a:r>
            <a:r>
              <a:rPr lang="en-US" altLang="ja-JP" u="sng" dirty="0" smtClean="0"/>
              <a:t>40</a:t>
            </a:r>
            <a:r>
              <a:rPr kumimoji="1" lang="en-US" altLang="ja-JP" u="sng" dirty="0" smtClean="0"/>
              <a:t>0 m</a:t>
            </a:r>
          </a:p>
          <a:p>
            <a:pPr algn="ctr"/>
            <a:r>
              <a:rPr lang="ja-JP" altLang="en-US" dirty="0" smtClean="0"/>
              <a:t>∝</a:t>
            </a:r>
            <a:r>
              <a:rPr lang="en-US" altLang="ja-JP" dirty="0" smtClean="0"/>
              <a:t>C</a:t>
            </a:r>
            <a:r>
              <a:rPr lang="en-US" altLang="ja-JP" baseline="-25000" dirty="0" smtClean="0"/>
              <a:t>T</a:t>
            </a:r>
            <a:r>
              <a:rPr lang="en-US" altLang="ja-JP" baseline="30000" dirty="0" smtClean="0"/>
              <a:t>2</a:t>
            </a:r>
            <a:endParaRPr kumimoji="1" lang="ja-JP" altLang="en-US" baseline="30000" dirty="0"/>
          </a:p>
        </p:txBody>
      </p:sp>
      <p:grpSp>
        <p:nvGrpSpPr>
          <p:cNvPr id="68" name="グループ化 67"/>
          <p:cNvGrpSpPr/>
          <p:nvPr/>
        </p:nvGrpSpPr>
        <p:grpSpPr>
          <a:xfrm>
            <a:off x="611560" y="360001"/>
            <a:ext cx="4235765" cy="6245502"/>
            <a:chOff x="611560" y="360001"/>
            <a:chExt cx="4235765" cy="6245502"/>
          </a:xfrm>
        </p:grpSpPr>
        <p:sp>
          <p:nvSpPr>
            <p:cNvPr id="60" name="下矢印 59"/>
            <p:cNvSpPr/>
            <p:nvPr/>
          </p:nvSpPr>
          <p:spPr>
            <a:xfrm>
              <a:off x="4067944" y="360001"/>
              <a:ext cx="720000" cy="4786830"/>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台形 42"/>
            <p:cNvSpPr/>
            <p:nvPr/>
          </p:nvSpPr>
          <p:spPr>
            <a:xfrm rot="10800000">
              <a:off x="748654" y="4949346"/>
              <a:ext cx="720080" cy="989528"/>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上下矢印 44"/>
            <p:cNvSpPr/>
            <p:nvPr/>
          </p:nvSpPr>
          <p:spPr>
            <a:xfrm>
              <a:off x="748653" y="2605807"/>
              <a:ext cx="720000" cy="2162915"/>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611560" y="1921732"/>
              <a:ext cx="994183" cy="646331"/>
            </a:xfrm>
            <a:prstGeom prst="rect">
              <a:avLst/>
            </a:prstGeom>
            <a:noFill/>
          </p:spPr>
          <p:txBody>
            <a:bodyPr wrap="none" rtlCol="0">
              <a:spAutoFit/>
            </a:bodyPr>
            <a:lstStyle/>
            <a:p>
              <a:pPr algn="ctr"/>
              <a:r>
                <a:rPr lang="en-US" altLang="ja-JP" u="sng" dirty="0"/>
                <a:t>8</a:t>
              </a:r>
              <a:r>
                <a:rPr kumimoji="1" lang="en-US" altLang="ja-JP" u="sng" dirty="0" smtClean="0"/>
                <a:t> ~ 50 m</a:t>
              </a:r>
            </a:p>
            <a:p>
              <a:pPr algn="ctr"/>
              <a:r>
                <a:rPr lang="ja-JP" altLang="en-US" dirty="0" smtClean="0"/>
                <a:t>∝</a:t>
              </a:r>
              <a:r>
                <a:rPr lang="en-US" altLang="ja-JP" dirty="0" smtClean="0"/>
                <a:t>C</a:t>
              </a:r>
              <a:r>
                <a:rPr lang="en-US" altLang="ja-JP" baseline="-25000" dirty="0" smtClean="0"/>
                <a:t>T</a:t>
              </a:r>
              <a:r>
                <a:rPr lang="en-US" altLang="ja-JP" baseline="30000" dirty="0" smtClean="0"/>
                <a:t>2</a:t>
              </a:r>
              <a:endParaRPr kumimoji="1" lang="ja-JP" altLang="en-US" baseline="30000" dirty="0"/>
            </a:p>
          </p:txBody>
        </p:sp>
        <p:sp>
          <p:nvSpPr>
            <p:cNvPr id="44" name="1 つの角を丸めた四角形 43"/>
            <p:cNvSpPr/>
            <p:nvPr/>
          </p:nvSpPr>
          <p:spPr>
            <a:xfrm>
              <a:off x="2878220" y="3687264"/>
              <a:ext cx="72008" cy="2241595"/>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1 つの角を丸めた四角形 46"/>
            <p:cNvSpPr/>
            <p:nvPr/>
          </p:nvSpPr>
          <p:spPr>
            <a:xfrm>
              <a:off x="2734204" y="4081972"/>
              <a:ext cx="360040" cy="4571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1 つの角を丸めた四角形 47"/>
            <p:cNvSpPr/>
            <p:nvPr/>
          </p:nvSpPr>
          <p:spPr>
            <a:xfrm>
              <a:off x="2734204" y="4693080"/>
              <a:ext cx="360040" cy="54485"/>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1 つの角を丸めた四角形 48"/>
            <p:cNvSpPr/>
            <p:nvPr/>
          </p:nvSpPr>
          <p:spPr>
            <a:xfrm>
              <a:off x="2734204" y="5391829"/>
              <a:ext cx="360040" cy="4571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1 つの角を丸めた四角形 49"/>
            <p:cNvSpPr/>
            <p:nvPr/>
          </p:nvSpPr>
          <p:spPr>
            <a:xfrm>
              <a:off x="2734204" y="5883585"/>
              <a:ext cx="360040" cy="4571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上下矢印 51"/>
            <p:cNvSpPr/>
            <p:nvPr/>
          </p:nvSpPr>
          <p:spPr>
            <a:xfrm>
              <a:off x="2123808" y="3615084"/>
              <a:ext cx="720000" cy="2353979"/>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2051720" y="2060848"/>
              <a:ext cx="1371337" cy="1477328"/>
            </a:xfrm>
            <a:prstGeom prst="rect">
              <a:avLst/>
            </a:prstGeom>
            <a:noFill/>
          </p:spPr>
          <p:txBody>
            <a:bodyPr wrap="none" rtlCol="0">
              <a:spAutoFit/>
            </a:bodyPr>
            <a:lstStyle/>
            <a:p>
              <a:pPr algn="ctr"/>
              <a:r>
                <a:rPr lang="en-US" altLang="ja-JP" u="sng" dirty="0" smtClean="0"/>
                <a:t>0</a:t>
              </a:r>
              <a:r>
                <a:rPr kumimoji="1" lang="en-US" altLang="ja-JP" u="sng" dirty="0" smtClean="0"/>
                <a:t> ~ 16 m</a:t>
              </a:r>
            </a:p>
            <a:p>
              <a:pPr algn="ctr"/>
              <a:r>
                <a:rPr lang="en-US" altLang="ja-JP" dirty="0" smtClean="0"/>
                <a:t>C</a:t>
              </a:r>
              <a:r>
                <a:rPr lang="en-US" altLang="ja-JP" baseline="-25000" dirty="0" smtClean="0"/>
                <a:t>T</a:t>
              </a:r>
              <a:r>
                <a:rPr lang="en-US" altLang="ja-JP" baseline="30000" dirty="0" smtClean="0"/>
                <a:t>2</a:t>
              </a:r>
              <a:endParaRPr lang="ja-JP" altLang="en-US" baseline="30000" dirty="0"/>
            </a:p>
            <a:p>
              <a:pPr algn="ctr"/>
              <a:r>
                <a:rPr kumimoji="1" lang="en-US" altLang="ja-JP" dirty="0" smtClean="0"/>
                <a:t>wind speed</a:t>
              </a:r>
            </a:p>
            <a:p>
              <a:pPr algn="ctr"/>
              <a:r>
                <a:rPr lang="en-US" altLang="ja-JP" dirty="0" smtClean="0"/>
                <a:t>temperature</a:t>
              </a:r>
            </a:p>
            <a:p>
              <a:pPr algn="ctr"/>
              <a:r>
                <a:rPr kumimoji="1" lang="en-US" altLang="ja-JP" dirty="0" smtClean="0"/>
                <a:t>pressure</a:t>
              </a:r>
            </a:p>
          </p:txBody>
        </p:sp>
        <p:grpSp>
          <p:nvGrpSpPr>
            <p:cNvPr id="56" name="グループ化 55"/>
            <p:cNvGrpSpPr/>
            <p:nvPr/>
          </p:nvGrpSpPr>
          <p:grpSpPr>
            <a:xfrm rot="16200000">
              <a:off x="4157119" y="5358135"/>
              <a:ext cx="576362" cy="396046"/>
              <a:chOff x="4932040" y="2348880"/>
              <a:chExt cx="2088232" cy="792088"/>
            </a:xfrm>
          </p:grpSpPr>
          <p:sp>
            <p:nvSpPr>
              <p:cNvPr id="57" name="正方形/長方形 56"/>
              <p:cNvSpPr/>
              <p:nvPr/>
            </p:nvSpPr>
            <p:spPr>
              <a:xfrm>
                <a:off x="5326856" y="2495864"/>
                <a:ext cx="1117352" cy="498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6444208" y="2348880"/>
                <a:ext cx="57606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4932040" y="2636912"/>
                <a:ext cx="39481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1" name="テキスト ボックス 60"/>
            <p:cNvSpPr txBox="1"/>
            <p:nvPr/>
          </p:nvSpPr>
          <p:spPr>
            <a:xfrm>
              <a:off x="4067944" y="5959172"/>
              <a:ext cx="779381" cy="646331"/>
            </a:xfrm>
            <a:prstGeom prst="rect">
              <a:avLst/>
            </a:prstGeom>
            <a:noFill/>
          </p:spPr>
          <p:txBody>
            <a:bodyPr wrap="none" rtlCol="0">
              <a:spAutoFit/>
            </a:bodyPr>
            <a:lstStyle/>
            <a:p>
              <a:pPr algn="ctr"/>
              <a:r>
                <a:rPr lang="en-US" altLang="ja-JP" dirty="0" smtClean="0"/>
                <a:t>DIMM</a:t>
              </a:r>
            </a:p>
            <a:p>
              <a:pPr algn="ctr"/>
              <a:r>
                <a:rPr kumimoji="1" lang="en-US" altLang="ja-JP" dirty="0" smtClean="0"/>
                <a:t>2011</a:t>
              </a:r>
              <a:endParaRPr kumimoji="1" lang="ja-JP" altLang="en-US" dirty="0"/>
            </a:p>
          </p:txBody>
        </p:sp>
        <p:sp>
          <p:nvSpPr>
            <p:cNvPr id="62" name="テキスト ボックス 61"/>
            <p:cNvSpPr txBox="1"/>
            <p:nvPr/>
          </p:nvSpPr>
          <p:spPr>
            <a:xfrm>
              <a:off x="3120248" y="4484895"/>
              <a:ext cx="947696" cy="646331"/>
            </a:xfrm>
            <a:prstGeom prst="rect">
              <a:avLst/>
            </a:prstGeom>
            <a:noFill/>
          </p:spPr>
          <p:txBody>
            <a:bodyPr wrap="none" rtlCol="0">
              <a:spAutoFit/>
            </a:bodyPr>
            <a:lstStyle/>
            <a:p>
              <a:pPr algn="ctr"/>
              <a:r>
                <a:rPr lang="en-US" altLang="ja-JP" u="sng" dirty="0" smtClean="0"/>
                <a:t>&gt; 2m</a:t>
              </a:r>
            </a:p>
            <a:p>
              <a:pPr algn="ctr"/>
              <a:r>
                <a:rPr lang="en-US" altLang="ja-JP" dirty="0" smtClean="0"/>
                <a:t>seeing ε</a:t>
              </a:r>
            </a:p>
          </p:txBody>
        </p:sp>
        <p:sp>
          <p:nvSpPr>
            <p:cNvPr id="63" name="テキスト ボックス 62"/>
            <p:cNvSpPr txBox="1"/>
            <p:nvPr/>
          </p:nvSpPr>
          <p:spPr>
            <a:xfrm>
              <a:off x="2090728" y="5959172"/>
              <a:ext cx="1511632" cy="646331"/>
            </a:xfrm>
            <a:prstGeom prst="rect">
              <a:avLst/>
            </a:prstGeom>
            <a:noFill/>
          </p:spPr>
          <p:txBody>
            <a:bodyPr wrap="none" rtlCol="0">
              <a:spAutoFit/>
            </a:bodyPr>
            <a:lstStyle/>
            <a:p>
              <a:pPr algn="ctr"/>
              <a:r>
                <a:rPr lang="en-US" altLang="ja-JP" dirty="0" smtClean="0"/>
                <a:t>Weather mast</a:t>
              </a:r>
            </a:p>
            <a:p>
              <a:pPr algn="ctr"/>
              <a:r>
                <a:rPr kumimoji="1" lang="en-US" altLang="ja-JP" dirty="0" smtClean="0"/>
                <a:t>2011</a:t>
              </a:r>
              <a:endParaRPr kumimoji="1" lang="ja-JP" altLang="en-US" dirty="0"/>
            </a:p>
          </p:txBody>
        </p:sp>
        <p:sp>
          <p:nvSpPr>
            <p:cNvPr id="64" name="テキスト ボックス 63"/>
            <p:cNvSpPr txBox="1"/>
            <p:nvPr/>
          </p:nvSpPr>
          <p:spPr>
            <a:xfrm>
              <a:off x="685297" y="5959172"/>
              <a:ext cx="846707" cy="646331"/>
            </a:xfrm>
            <a:prstGeom prst="rect">
              <a:avLst/>
            </a:prstGeom>
            <a:noFill/>
          </p:spPr>
          <p:txBody>
            <a:bodyPr wrap="none" rtlCol="0">
              <a:spAutoFit/>
            </a:bodyPr>
            <a:lstStyle/>
            <a:p>
              <a:pPr algn="ctr"/>
              <a:r>
                <a:rPr lang="en-US" altLang="ja-JP" dirty="0" smtClean="0"/>
                <a:t>Snodar</a:t>
              </a:r>
            </a:p>
            <a:p>
              <a:pPr algn="ctr"/>
              <a:r>
                <a:rPr kumimoji="1" lang="en-US" altLang="ja-JP" dirty="0" smtClean="0"/>
                <a:t>2011</a:t>
              </a:r>
              <a:endParaRPr kumimoji="1" lang="ja-JP" altLang="en-US" dirty="0"/>
            </a:p>
          </p:txBody>
        </p:sp>
      </p:grpSp>
      <p:sp>
        <p:nvSpPr>
          <p:cNvPr id="69" name="テキスト ボックス 68"/>
          <p:cNvSpPr txBox="1"/>
          <p:nvPr/>
        </p:nvSpPr>
        <p:spPr>
          <a:xfrm rot="20488004">
            <a:off x="114378" y="3710583"/>
            <a:ext cx="5172815" cy="584775"/>
          </a:xfrm>
          <a:prstGeom prst="rect">
            <a:avLst/>
          </a:prstGeom>
          <a:solidFill>
            <a:schemeClr val="bg1"/>
          </a:solidFill>
          <a:ln>
            <a:solidFill>
              <a:schemeClr val="bg1">
                <a:lumMod val="75000"/>
              </a:schemeClr>
            </a:solidFill>
          </a:ln>
        </p:spPr>
        <p:txBody>
          <a:bodyPr wrap="square" rtlCol="0">
            <a:spAutoFit/>
          </a:bodyPr>
          <a:lstStyle/>
          <a:p>
            <a:pPr algn="ctr"/>
            <a:r>
              <a:rPr kumimoji="1" lang="en-US" altLang="ja-JP" sz="3200" dirty="0" smtClean="0">
                <a:solidFill>
                  <a:schemeClr val="bg1">
                    <a:lumMod val="75000"/>
                  </a:schemeClr>
                </a:solidFill>
              </a:rPr>
              <a:t>Future work</a:t>
            </a:r>
            <a:endParaRPr kumimoji="1" lang="ja-JP" altLang="en-US" sz="3200" dirty="0">
              <a:solidFill>
                <a:schemeClr val="bg1">
                  <a:lumMod val="75000"/>
                </a:schemeClr>
              </a:solidFill>
            </a:endParaRPr>
          </a:p>
        </p:txBody>
      </p:sp>
      <p:sp>
        <p:nvSpPr>
          <p:cNvPr id="70" name="テキスト ボックス 69"/>
          <p:cNvSpPr txBox="1"/>
          <p:nvPr/>
        </p:nvSpPr>
        <p:spPr>
          <a:xfrm>
            <a:off x="1763688" y="2525995"/>
            <a:ext cx="5831817" cy="830997"/>
          </a:xfrm>
          <a:prstGeom prst="rect">
            <a:avLst/>
          </a:prstGeom>
          <a:solidFill>
            <a:schemeClr val="bg1"/>
          </a:solidFill>
          <a:ln>
            <a:solidFill>
              <a:schemeClr val="tx1"/>
            </a:solidFill>
          </a:ln>
        </p:spPr>
        <p:txBody>
          <a:bodyPr wrap="square" rtlCol="0">
            <a:spAutoFit/>
          </a:bodyPr>
          <a:lstStyle/>
          <a:p>
            <a:pPr algn="just"/>
            <a:r>
              <a:rPr kumimoji="1" lang="en-US" altLang="ja-JP" sz="2400" dirty="0" smtClean="0"/>
              <a:t>In this presentation we discuss &gt; 11 m seeing and turbulence strength from 40 to 400m.</a:t>
            </a:r>
            <a:endParaRPr kumimoji="1" lang="ja-JP" altLang="en-US" sz="2400" dirty="0"/>
          </a:p>
        </p:txBody>
      </p:sp>
      <p:sp>
        <p:nvSpPr>
          <p:cNvPr id="7" name="タイトル 1"/>
          <p:cNvSpPr txBox="1">
            <a:spLocks/>
          </p:cNvSpPr>
          <p:nvPr/>
        </p:nvSpPr>
        <p:spPr>
          <a:xfrm>
            <a:off x="457200" y="413792"/>
            <a:ext cx="8229600" cy="11430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2. 7 Observable height </a:t>
            </a:r>
            <a:endParaRPr lang="ja-JP" altLang="en-US" b="1" baseline="30000" dirty="0"/>
          </a:p>
        </p:txBody>
      </p:sp>
    </p:spTree>
    <p:extLst>
      <p:ext uri="{BB962C8B-B14F-4D97-AF65-F5344CB8AC3E}">
        <p14:creationId xmlns:p14="http://schemas.microsoft.com/office/powerpoint/2010/main" val="178647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p:cTn id="12" dur="500" fill="hold"/>
                                        <p:tgtEl>
                                          <p:spTgt spid="69"/>
                                        </p:tgtEl>
                                        <p:attrNameLst>
                                          <p:attrName>ppt_w</p:attrName>
                                        </p:attrNameLst>
                                      </p:cBhvr>
                                      <p:tavLst>
                                        <p:tav tm="0">
                                          <p:val>
                                            <p:fltVal val="0"/>
                                          </p:val>
                                        </p:tav>
                                        <p:tav tm="100000">
                                          <p:val>
                                            <p:strVal val="#ppt_w"/>
                                          </p:val>
                                        </p:tav>
                                      </p:tavLst>
                                    </p:anim>
                                    <p:anim calcmode="lin" valueType="num">
                                      <p:cBhvr>
                                        <p:cTn id="13" dur="500" fill="hold"/>
                                        <p:tgtEl>
                                          <p:spTgt spid="69"/>
                                        </p:tgtEl>
                                        <p:attrNameLst>
                                          <p:attrName>ppt_h</p:attrName>
                                        </p:attrNameLst>
                                      </p:cBhvr>
                                      <p:tavLst>
                                        <p:tav tm="0">
                                          <p:val>
                                            <p:fltVal val="0"/>
                                          </p:val>
                                        </p:tav>
                                        <p:tav tm="100000">
                                          <p:val>
                                            <p:strVal val="#ppt_h"/>
                                          </p:val>
                                        </p:tav>
                                      </p:tavLst>
                                    </p:anim>
                                    <p:anim calcmode="lin" valueType="num">
                                      <p:cBhvr>
                                        <p:cTn id="14" dur="500" fill="hold"/>
                                        <p:tgtEl>
                                          <p:spTgt spid="69"/>
                                        </p:tgtEl>
                                        <p:attrNameLst>
                                          <p:attrName>style.rotation</p:attrName>
                                        </p:attrNameLst>
                                      </p:cBhvr>
                                      <p:tavLst>
                                        <p:tav tm="0">
                                          <p:val>
                                            <p:fltVal val="90"/>
                                          </p:val>
                                        </p:tav>
                                        <p:tav tm="100000">
                                          <p:val>
                                            <p:fltVal val="0"/>
                                          </p:val>
                                        </p:tav>
                                      </p:tavLst>
                                    </p:anim>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lstStyle/>
          <a:p>
            <a:r>
              <a:rPr kumimoji="1" lang="en-US" altLang="ja-JP" b="1" dirty="0" smtClean="0">
                <a:solidFill>
                  <a:schemeClr val="bg1">
                    <a:lumMod val="85000"/>
                  </a:schemeClr>
                </a:solidFill>
              </a:rPr>
              <a:t>Contents</a:t>
            </a:r>
            <a:endParaRPr kumimoji="1" lang="ja-JP" altLang="en-US" b="1" dirty="0">
              <a:solidFill>
                <a:schemeClr val="bg1">
                  <a:lumMod val="85000"/>
                </a:schemeClr>
              </a:solidFill>
            </a:endParaRPr>
          </a:p>
        </p:txBody>
      </p:sp>
      <p:sp>
        <p:nvSpPr>
          <p:cNvPr id="4" name="正方形/長方形 3"/>
          <p:cNvSpPr/>
          <p:nvPr/>
        </p:nvSpPr>
        <p:spPr>
          <a:xfrm>
            <a:off x="0" y="6678000"/>
            <a:ext cx="9144000" cy="18000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5" name="テキスト ボックス 4"/>
          <p:cNvSpPr txBox="1"/>
          <p:nvPr/>
        </p:nvSpPr>
        <p:spPr>
          <a:xfrm>
            <a:off x="1547664" y="2132856"/>
            <a:ext cx="6346994" cy="3046988"/>
          </a:xfrm>
          <a:prstGeom prst="rect">
            <a:avLst/>
          </a:prstGeom>
          <a:noFill/>
        </p:spPr>
        <p:txBody>
          <a:bodyPr wrap="none" rtlCol="0">
            <a:spAutoFit/>
          </a:bodyPr>
          <a:lstStyle/>
          <a:p>
            <a:pPr marL="342900" indent="-342900">
              <a:buAutoNum type="arabicPeriod"/>
            </a:pPr>
            <a:r>
              <a:rPr kumimoji="1" lang="en-US" altLang="ja-JP" sz="3200" b="1" dirty="0" smtClean="0">
                <a:solidFill>
                  <a:schemeClr val="bg1">
                    <a:lumMod val="85000"/>
                  </a:schemeClr>
                </a:solidFill>
              </a:rPr>
              <a:t>Introduction</a:t>
            </a:r>
          </a:p>
          <a:p>
            <a:pPr marL="342900" indent="-342900">
              <a:buAutoNum type="arabicPeriod"/>
            </a:pPr>
            <a:r>
              <a:rPr lang="en-US" altLang="ja-JP" sz="3200" b="1" dirty="0" smtClean="0">
                <a:solidFill>
                  <a:schemeClr val="bg1">
                    <a:lumMod val="85000"/>
                  </a:schemeClr>
                </a:solidFill>
              </a:rPr>
              <a:t>Instrumentations</a:t>
            </a:r>
          </a:p>
          <a:p>
            <a:pPr marL="342900" indent="-342900">
              <a:buAutoNum type="arabicPeriod"/>
            </a:pPr>
            <a:r>
              <a:rPr lang="en-US" altLang="ja-JP" sz="3200" b="1" dirty="0" smtClean="0"/>
              <a:t>Data processing and error analysis</a:t>
            </a:r>
          </a:p>
          <a:p>
            <a:pPr marL="342900" indent="-342900">
              <a:buAutoNum type="arabicPeriod"/>
            </a:pPr>
            <a:r>
              <a:rPr lang="en-US" altLang="ja-JP" sz="3200" b="1" dirty="0" smtClean="0">
                <a:solidFill>
                  <a:schemeClr val="bg1">
                    <a:lumMod val="85000"/>
                  </a:schemeClr>
                </a:solidFill>
              </a:rPr>
              <a:t>Results</a:t>
            </a:r>
          </a:p>
          <a:p>
            <a:pPr marL="342900" indent="-342900">
              <a:buAutoNum type="arabicPeriod"/>
            </a:pPr>
            <a:r>
              <a:rPr lang="en-US" altLang="ja-JP" sz="3200" b="1" dirty="0" smtClean="0">
                <a:solidFill>
                  <a:schemeClr val="bg1">
                    <a:lumMod val="85000"/>
                  </a:schemeClr>
                </a:solidFill>
              </a:rPr>
              <a:t>Discussion and conclusion</a:t>
            </a:r>
          </a:p>
          <a:p>
            <a:pPr marL="342900" indent="-342900">
              <a:buAutoNum type="arabicPeriod"/>
            </a:pPr>
            <a:r>
              <a:rPr lang="en-US" altLang="ja-JP" sz="3200" b="1" dirty="0" smtClean="0">
                <a:solidFill>
                  <a:schemeClr val="bg1">
                    <a:lumMod val="85000"/>
                  </a:schemeClr>
                </a:solidFill>
              </a:rPr>
              <a:t>Future work</a:t>
            </a:r>
          </a:p>
        </p:txBody>
      </p:sp>
      <p:sp>
        <p:nvSpPr>
          <p:cNvPr id="6" name="正方形/長方形 5"/>
          <p:cNvSpPr/>
          <p:nvPr/>
        </p:nvSpPr>
        <p:spPr>
          <a:xfrm>
            <a:off x="0" y="0"/>
            <a:ext cx="9144000" cy="36000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Tree>
    <p:extLst>
      <p:ext uri="{BB962C8B-B14F-4D97-AF65-F5344CB8AC3E}">
        <p14:creationId xmlns:p14="http://schemas.microsoft.com/office/powerpoint/2010/main" val="1683159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lstStyle/>
          <a:p>
            <a:r>
              <a:rPr kumimoji="1" lang="en-US" altLang="ja-JP" b="1" dirty="0" smtClean="0">
                <a:solidFill>
                  <a:schemeClr val="bg1">
                    <a:lumMod val="85000"/>
                  </a:schemeClr>
                </a:solidFill>
              </a:rPr>
              <a:t>Contents</a:t>
            </a:r>
            <a:endParaRPr kumimoji="1" lang="ja-JP" altLang="en-US" b="1" dirty="0">
              <a:solidFill>
                <a:schemeClr val="bg1">
                  <a:lumMod val="85000"/>
                </a:schemeClr>
              </a:solidFill>
            </a:endParaRPr>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5" name="テキスト ボックス 4"/>
          <p:cNvSpPr txBox="1"/>
          <p:nvPr/>
        </p:nvSpPr>
        <p:spPr>
          <a:xfrm>
            <a:off x="1547664" y="2132856"/>
            <a:ext cx="6346994" cy="3046988"/>
          </a:xfrm>
          <a:prstGeom prst="rect">
            <a:avLst/>
          </a:prstGeom>
          <a:noFill/>
        </p:spPr>
        <p:txBody>
          <a:bodyPr wrap="none" rtlCol="0">
            <a:spAutoFit/>
          </a:bodyPr>
          <a:lstStyle/>
          <a:p>
            <a:pPr marL="342900" indent="-342900">
              <a:buAutoNum type="arabicPeriod"/>
            </a:pPr>
            <a:r>
              <a:rPr kumimoji="1" lang="en-US" altLang="ja-JP" sz="3200" b="1" dirty="0" smtClean="0"/>
              <a:t>Introduction</a:t>
            </a:r>
          </a:p>
          <a:p>
            <a:pPr marL="342900" indent="-342900">
              <a:buAutoNum type="arabicPeriod"/>
            </a:pPr>
            <a:r>
              <a:rPr lang="en-US" altLang="ja-JP" sz="3200" b="1" dirty="0" smtClean="0">
                <a:solidFill>
                  <a:schemeClr val="bg1">
                    <a:lumMod val="85000"/>
                  </a:schemeClr>
                </a:solidFill>
              </a:rPr>
              <a:t>Instrumentations</a:t>
            </a:r>
          </a:p>
          <a:p>
            <a:pPr marL="342900" indent="-342900">
              <a:buAutoNum type="arabicPeriod"/>
            </a:pPr>
            <a:r>
              <a:rPr lang="en-US" altLang="ja-JP" sz="3200" b="1" dirty="0" smtClean="0">
                <a:solidFill>
                  <a:schemeClr val="bg1">
                    <a:lumMod val="85000"/>
                  </a:schemeClr>
                </a:solidFill>
              </a:rPr>
              <a:t>Data processing and error analysis</a:t>
            </a:r>
          </a:p>
          <a:p>
            <a:pPr marL="342900" indent="-342900">
              <a:buAutoNum type="arabicPeriod"/>
            </a:pPr>
            <a:r>
              <a:rPr lang="en-US" altLang="ja-JP" sz="3200" b="1" dirty="0" smtClean="0">
                <a:solidFill>
                  <a:schemeClr val="bg1">
                    <a:lumMod val="85000"/>
                  </a:schemeClr>
                </a:solidFill>
              </a:rPr>
              <a:t>Results</a:t>
            </a:r>
          </a:p>
          <a:p>
            <a:pPr marL="342900" indent="-342900">
              <a:buAutoNum type="arabicPeriod"/>
            </a:pPr>
            <a:r>
              <a:rPr lang="en-US" altLang="ja-JP" sz="3200" b="1" dirty="0" smtClean="0">
                <a:solidFill>
                  <a:schemeClr val="bg1">
                    <a:lumMod val="85000"/>
                  </a:schemeClr>
                </a:solidFill>
              </a:rPr>
              <a:t>Discussion and conclusion</a:t>
            </a:r>
          </a:p>
          <a:p>
            <a:pPr marL="342900" indent="-342900">
              <a:buAutoNum type="arabicPeriod"/>
            </a:pPr>
            <a:r>
              <a:rPr lang="en-US" altLang="ja-JP" sz="3200" b="1" dirty="0" smtClean="0">
                <a:solidFill>
                  <a:schemeClr val="bg1">
                    <a:lumMod val="85000"/>
                  </a:schemeClr>
                </a:solidFill>
              </a:rPr>
              <a:t>Future work</a:t>
            </a:r>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Tree>
    <p:extLst>
      <p:ext uri="{BB962C8B-B14F-4D97-AF65-F5344CB8AC3E}">
        <p14:creationId xmlns:p14="http://schemas.microsoft.com/office/powerpoint/2010/main" val="4251433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lstStyle/>
          <a:p>
            <a:r>
              <a:rPr kumimoji="1" lang="en-US" altLang="ja-JP" b="1" dirty="0" smtClean="0">
                <a:solidFill>
                  <a:schemeClr val="bg1">
                    <a:lumMod val="85000"/>
                  </a:schemeClr>
                </a:solidFill>
              </a:rPr>
              <a:t>Contents</a:t>
            </a:r>
            <a:endParaRPr kumimoji="1" lang="ja-JP" altLang="en-US" b="1" dirty="0">
              <a:solidFill>
                <a:schemeClr val="bg1">
                  <a:lumMod val="85000"/>
                </a:schemeClr>
              </a:solidFill>
            </a:endParaRPr>
          </a:p>
        </p:txBody>
      </p:sp>
      <p:sp>
        <p:nvSpPr>
          <p:cNvPr id="4" name="正方形/長方形 3"/>
          <p:cNvSpPr/>
          <p:nvPr/>
        </p:nvSpPr>
        <p:spPr>
          <a:xfrm>
            <a:off x="0" y="6678000"/>
            <a:ext cx="9144000" cy="18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5" name="テキスト ボックス 4"/>
          <p:cNvSpPr txBox="1"/>
          <p:nvPr/>
        </p:nvSpPr>
        <p:spPr>
          <a:xfrm>
            <a:off x="1547664" y="2132856"/>
            <a:ext cx="6346994" cy="3046988"/>
          </a:xfrm>
          <a:prstGeom prst="rect">
            <a:avLst/>
          </a:prstGeom>
          <a:noFill/>
        </p:spPr>
        <p:txBody>
          <a:bodyPr wrap="none" rtlCol="0">
            <a:spAutoFit/>
          </a:bodyPr>
          <a:lstStyle/>
          <a:p>
            <a:pPr marL="342900" indent="-342900">
              <a:buAutoNum type="arabicPeriod"/>
            </a:pPr>
            <a:r>
              <a:rPr kumimoji="1" lang="en-US" altLang="ja-JP" sz="3200" b="1" dirty="0" smtClean="0">
                <a:solidFill>
                  <a:schemeClr val="bg1">
                    <a:lumMod val="85000"/>
                  </a:schemeClr>
                </a:solidFill>
              </a:rPr>
              <a:t>Introduction</a:t>
            </a:r>
          </a:p>
          <a:p>
            <a:pPr marL="342900" indent="-342900">
              <a:buAutoNum type="arabicPeriod"/>
            </a:pPr>
            <a:r>
              <a:rPr lang="en-US" altLang="ja-JP" sz="3200" b="1" dirty="0" smtClean="0">
                <a:solidFill>
                  <a:schemeClr val="bg1">
                    <a:lumMod val="85000"/>
                  </a:schemeClr>
                </a:solidFill>
              </a:rPr>
              <a:t>Instrumentations</a:t>
            </a:r>
          </a:p>
          <a:p>
            <a:pPr marL="342900" indent="-342900">
              <a:buAutoNum type="arabicPeriod"/>
            </a:pPr>
            <a:r>
              <a:rPr lang="en-US" altLang="ja-JP" sz="3200" b="1" dirty="0" smtClean="0">
                <a:solidFill>
                  <a:schemeClr val="bg1">
                    <a:lumMod val="85000"/>
                  </a:schemeClr>
                </a:solidFill>
              </a:rPr>
              <a:t>Data processing and error analysis</a:t>
            </a:r>
          </a:p>
          <a:p>
            <a:pPr marL="342900" indent="-342900">
              <a:buAutoNum type="arabicPeriod"/>
            </a:pPr>
            <a:r>
              <a:rPr lang="en-US" altLang="ja-JP" sz="3200" b="1" dirty="0" smtClean="0"/>
              <a:t>Results</a:t>
            </a:r>
          </a:p>
          <a:p>
            <a:pPr marL="342900" indent="-342900">
              <a:buAutoNum type="arabicPeriod"/>
            </a:pPr>
            <a:r>
              <a:rPr lang="en-US" altLang="ja-JP" sz="3200" b="1" dirty="0" smtClean="0">
                <a:solidFill>
                  <a:schemeClr val="bg1">
                    <a:lumMod val="85000"/>
                  </a:schemeClr>
                </a:solidFill>
              </a:rPr>
              <a:t>Discussion and conclusion</a:t>
            </a:r>
          </a:p>
          <a:p>
            <a:pPr marL="342900" indent="-342900">
              <a:buAutoNum type="arabicPeriod"/>
            </a:pPr>
            <a:r>
              <a:rPr lang="en-US" altLang="ja-JP" sz="3200" b="1" dirty="0" smtClean="0">
                <a:solidFill>
                  <a:schemeClr val="bg1">
                    <a:lumMod val="85000"/>
                  </a:schemeClr>
                </a:solidFill>
              </a:rPr>
              <a:t>Future work</a:t>
            </a:r>
          </a:p>
        </p:txBody>
      </p:sp>
      <p:sp>
        <p:nvSpPr>
          <p:cNvPr id="6" name="正方形/長方形 5"/>
          <p:cNvSpPr/>
          <p:nvPr/>
        </p:nvSpPr>
        <p:spPr>
          <a:xfrm>
            <a:off x="0" y="0"/>
            <a:ext cx="9144000" cy="36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Tree>
    <p:extLst>
      <p:ext uri="{BB962C8B-B14F-4D97-AF65-F5344CB8AC3E}">
        <p14:creationId xmlns:p14="http://schemas.microsoft.com/office/powerpoint/2010/main" val="24512726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678000"/>
            <a:ext cx="9144000" cy="18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0" y="0"/>
            <a:ext cx="9144000" cy="36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4</a:t>
            </a:r>
            <a:r>
              <a:rPr lang="en-US" altLang="ja-JP" b="1" dirty="0" smtClean="0"/>
              <a:t>. 1 Seeing histogram</a:t>
            </a:r>
            <a:endParaRPr lang="ja-JP" altLang="en-US" b="1" dirty="0"/>
          </a:p>
        </p:txBody>
      </p:sp>
      <p:sp>
        <p:nvSpPr>
          <p:cNvPr id="6" name="テキスト ボックス 5"/>
          <p:cNvSpPr txBox="1"/>
          <p:nvPr/>
        </p:nvSpPr>
        <p:spPr>
          <a:xfrm>
            <a:off x="895180" y="1364575"/>
            <a:ext cx="7288261" cy="1200329"/>
          </a:xfrm>
          <a:prstGeom prst="rect">
            <a:avLst/>
          </a:prstGeom>
          <a:noFill/>
        </p:spPr>
        <p:txBody>
          <a:bodyPr wrap="square" rtlCol="0">
            <a:spAutoFit/>
          </a:bodyPr>
          <a:lstStyle/>
          <a:p>
            <a:pPr marL="285750" indent="-285750" algn="just">
              <a:buFont typeface="Arial" pitchFamily="34" charset="0"/>
              <a:buChar char="•"/>
            </a:pPr>
            <a:r>
              <a:rPr lang="en-US" altLang="ja-JP" dirty="0" smtClean="0"/>
              <a:t>DIMM </a:t>
            </a:r>
            <a:r>
              <a:rPr lang="en-US" altLang="ja-JP" dirty="0"/>
              <a:t>observations </a:t>
            </a:r>
            <a:r>
              <a:rPr lang="en-US" altLang="ja-JP" dirty="0" smtClean="0"/>
              <a:t>11 </a:t>
            </a:r>
            <a:r>
              <a:rPr lang="en-US" altLang="ja-JP" dirty="0"/>
              <a:t>m </a:t>
            </a:r>
            <a:r>
              <a:rPr lang="en-US" altLang="ja-JP" dirty="0" smtClean="0"/>
              <a:t>above the snow </a:t>
            </a:r>
            <a:r>
              <a:rPr lang="en-US" altLang="ja-JP" dirty="0"/>
              <a:t>surface at </a:t>
            </a:r>
            <a:r>
              <a:rPr lang="en-US" altLang="ja-JP" dirty="0" smtClean="0"/>
              <a:t>a wavelength of 472nm from 2013 January 1 </a:t>
            </a:r>
            <a:r>
              <a:rPr lang="en-US" altLang="ja-JP" dirty="0"/>
              <a:t>to January 23 in </a:t>
            </a:r>
            <a:r>
              <a:rPr lang="en-US" altLang="ja-JP" dirty="0" smtClean="0"/>
              <a:t>2013.</a:t>
            </a:r>
          </a:p>
          <a:p>
            <a:pPr marL="285750" indent="-285750" algn="just">
              <a:buFont typeface="Arial" pitchFamily="34" charset="0"/>
              <a:buChar char="•"/>
            </a:pPr>
            <a:r>
              <a:rPr lang="en-US" altLang="ja-JP" dirty="0" smtClean="0"/>
              <a:t>In all, 3768 seeing estimated, each one being the average of 450 images over a period of about five minutes.</a:t>
            </a:r>
          </a:p>
        </p:txBody>
      </p:sp>
      <p:graphicFrame>
        <p:nvGraphicFramePr>
          <p:cNvPr id="7" name="表 6"/>
          <p:cNvGraphicFramePr>
            <a:graphicFrameLocks noGrp="1"/>
          </p:cNvGraphicFramePr>
          <p:nvPr>
            <p:extLst>
              <p:ext uri="{D42A27DB-BD31-4B8C-83A1-F6EECF244321}">
                <p14:modId xmlns:p14="http://schemas.microsoft.com/office/powerpoint/2010/main" val="592240125"/>
              </p:ext>
            </p:extLst>
          </p:nvPr>
        </p:nvGraphicFramePr>
        <p:xfrm>
          <a:off x="5940152" y="3140967"/>
          <a:ext cx="2592288" cy="1828800"/>
        </p:xfrm>
        <a:graphic>
          <a:graphicData uri="http://schemas.openxmlformats.org/drawingml/2006/table">
            <a:tbl>
              <a:tblPr firstRow="1" bandRow="1">
                <a:tableStyleId>{BC89EF96-8CEA-46FF-86C4-4CE0E7609802}</a:tableStyleId>
              </a:tblPr>
              <a:tblGrid>
                <a:gridCol w="1469408"/>
                <a:gridCol w="1122880"/>
              </a:tblGrid>
              <a:tr h="221744">
                <a:tc>
                  <a:txBody>
                    <a:bodyPr/>
                    <a:lstStyle/>
                    <a:p>
                      <a:r>
                        <a:rPr kumimoji="1" lang="en-US" altLang="ja-JP" sz="1800" b="0" dirty="0" smtClean="0"/>
                        <a:t>Mean</a:t>
                      </a:r>
                      <a:endParaRPr kumimoji="1" lang="ja-JP" altLang="en-US" sz="1800" b="0" dirty="0"/>
                    </a:p>
                  </a:txBody>
                  <a:tcPr/>
                </a:tc>
                <a:tc>
                  <a:txBody>
                    <a:bodyPr/>
                    <a:lstStyle/>
                    <a:p>
                      <a:pPr algn="ctr"/>
                      <a:r>
                        <a:rPr kumimoji="1" lang="en-US" altLang="ja-JP" sz="1800" b="0" dirty="0" smtClean="0"/>
                        <a:t>0.68”</a:t>
                      </a:r>
                      <a:endParaRPr kumimoji="1" lang="ja-JP" altLang="en-US" sz="1800" b="0" dirty="0"/>
                    </a:p>
                  </a:txBody>
                  <a:tcPr/>
                </a:tc>
              </a:tr>
              <a:tr h="313403">
                <a:tc>
                  <a:txBody>
                    <a:bodyPr/>
                    <a:lstStyle/>
                    <a:p>
                      <a:r>
                        <a:rPr kumimoji="1" lang="en-US" altLang="ja-JP" sz="1800" b="0" dirty="0" smtClean="0"/>
                        <a:t>Median</a:t>
                      </a:r>
                      <a:endParaRPr kumimoji="1" lang="ja-JP" altLang="en-US" sz="1800" b="0" dirty="0"/>
                    </a:p>
                  </a:txBody>
                  <a:tcPr/>
                </a:tc>
                <a:tc>
                  <a:txBody>
                    <a:bodyPr/>
                    <a:lstStyle/>
                    <a:p>
                      <a:pPr algn="ctr"/>
                      <a:r>
                        <a:rPr kumimoji="1" lang="en-US" altLang="ja-JP" sz="1800" b="0" dirty="0" smtClean="0"/>
                        <a:t>0.52”</a:t>
                      </a:r>
                      <a:endParaRPr kumimoji="1" lang="ja-JP" altLang="en-US" sz="1800" b="0" dirty="0"/>
                    </a:p>
                  </a:txBody>
                  <a:tcPr/>
                </a:tc>
              </a:tr>
              <a:tr h="313403">
                <a:tc>
                  <a:txBody>
                    <a:bodyPr/>
                    <a:lstStyle/>
                    <a:p>
                      <a:r>
                        <a:rPr kumimoji="1" lang="en-US" altLang="ja-JP" sz="1800" b="0" dirty="0" smtClean="0"/>
                        <a:t>Mode</a:t>
                      </a:r>
                      <a:endParaRPr kumimoji="1" lang="ja-JP" altLang="en-US" sz="1800" b="0" dirty="0"/>
                    </a:p>
                  </a:txBody>
                  <a:tcPr/>
                </a:tc>
                <a:tc>
                  <a:txBody>
                    <a:bodyPr/>
                    <a:lstStyle/>
                    <a:p>
                      <a:pPr algn="ctr"/>
                      <a:r>
                        <a:rPr kumimoji="1" lang="en-US" altLang="ja-JP" sz="1800" b="0" dirty="0" smtClean="0"/>
                        <a:t>0.36”</a:t>
                      </a:r>
                      <a:endParaRPr kumimoji="1" lang="ja-JP" altLang="en-US" sz="1800" b="0" dirty="0"/>
                    </a:p>
                  </a:txBody>
                  <a:tcPr/>
                </a:tc>
              </a:tr>
              <a:tr h="346643">
                <a:tc>
                  <a:txBody>
                    <a:bodyPr/>
                    <a:lstStyle/>
                    <a:p>
                      <a:r>
                        <a:rPr kumimoji="1" lang="en-US" altLang="ja-JP" sz="1800" b="0" dirty="0" smtClean="0"/>
                        <a:t>75%tile</a:t>
                      </a:r>
                      <a:endParaRPr kumimoji="1" lang="ja-JP" altLang="en-US" sz="1800" b="0" dirty="0"/>
                    </a:p>
                  </a:txBody>
                  <a:tcPr/>
                </a:tc>
                <a:tc>
                  <a:txBody>
                    <a:bodyPr/>
                    <a:lstStyle/>
                    <a:p>
                      <a:pPr algn="ctr"/>
                      <a:r>
                        <a:rPr kumimoji="1" lang="en-US" altLang="ja-JP" sz="1800" b="0" dirty="0" smtClean="0"/>
                        <a:t>0.78”</a:t>
                      </a:r>
                    </a:p>
                  </a:txBody>
                  <a:tcPr/>
                </a:tc>
              </a:tr>
              <a:tr h="346643">
                <a:tc>
                  <a:txBody>
                    <a:bodyPr/>
                    <a:lstStyle/>
                    <a:p>
                      <a:r>
                        <a:rPr kumimoji="1" lang="en-US" altLang="ja-JP" sz="1800" b="0" dirty="0" smtClean="0"/>
                        <a:t>25%tile</a:t>
                      </a:r>
                      <a:endParaRPr kumimoji="1" lang="ja-JP" altLang="en-US" sz="1800" b="0" dirty="0"/>
                    </a:p>
                  </a:txBody>
                  <a:tcPr/>
                </a:tc>
                <a:tc>
                  <a:txBody>
                    <a:bodyPr/>
                    <a:lstStyle/>
                    <a:p>
                      <a:pPr algn="ctr"/>
                      <a:r>
                        <a:rPr kumimoji="1" lang="en-US" altLang="ja-JP" sz="1800" b="0" dirty="0" smtClean="0"/>
                        <a:t>0.36”</a:t>
                      </a:r>
                    </a:p>
                  </a:txBody>
                  <a:tcPr/>
                </a:tc>
              </a:tr>
            </a:tbl>
          </a:graphicData>
        </a:graphic>
      </p:graphicFrame>
      <p:sp>
        <p:nvSpPr>
          <p:cNvPr id="10" name="テキスト ボックス 9"/>
          <p:cNvSpPr txBox="1"/>
          <p:nvPr/>
        </p:nvSpPr>
        <p:spPr>
          <a:xfrm>
            <a:off x="49129" y="5951021"/>
            <a:ext cx="8987367" cy="646331"/>
          </a:xfrm>
          <a:prstGeom prst="rect">
            <a:avLst/>
          </a:prstGeom>
          <a:noFill/>
        </p:spPr>
        <p:txBody>
          <a:bodyPr wrap="square" rtlCol="0">
            <a:spAutoFit/>
          </a:bodyPr>
          <a:lstStyle/>
          <a:p>
            <a:pPr algn="ctr"/>
            <a:r>
              <a:rPr lang="en-US" altLang="ja-JP" b="1" dirty="0" smtClean="0">
                <a:solidFill>
                  <a:srgbClr val="FF0000"/>
                </a:solidFill>
              </a:rPr>
              <a:t>Note: This larger statistic values are believed to be caused by periods when the telescope was within the turbulence boundary layer.</a:t>
            </a:r>
            <a:endParaRPr kumimoji="1" lang="ja-JP" altLang="en-US" b="1" dirty="0">
              <a:solidFill>
                <a:srgbClr val="FF0000"/>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02" t="16477" r="25882" b="13420"/>
          <a:stretch/>
        </p:blipFill>
        <p:spPr bwMode="auto">
          <a:xfrm>
            <a:off x="323528" y="2492896"/>
            <a:ext cx="5400600" cy="348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2379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96" t="13402" r="9221" b="6025"/>
          <a:stretch/>
        </p:blipFill>
        <p:spPr bwMode="auto">
          <a:xfrm>
            <a:off x="468464" y="1196752"/>
            <a:ext cx="8280000" cy="525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0" y="6678000"/>
            <a:ext cx="9144000" cy="18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4</a:t>
            </a:r>
            <a:r>
              <a:rPr lang="en-US" altLang="ja-JP" b="1" dirty="0" smtClean="0"/>
              <a:t>. 2 DIMM time </a:t>
            </a:r>
            <a:r>
              <a:rPr lang="en-US" altLang="ja-JP" b="1" dirty="0"/>
              <a:t>s</a:t>
            </a:r>
            <a:r>
              <a:rPr lang="en-US" altLang="ja-JP" b="1" dirty="0" smtClean="0"/>
              <a:t>eries (1/2)</a:t>
            </a:r>
            <a:endParaRPr lang="ja-JP" altLang="en-US" b="1" dirty="0"/>
          </a:p>
        </p:txBody>
      </p:sp>
    </p:spTree>
    <p:extLst>
      <p:ext uri="{BB962C8B-B14F-4D97-AF65-F5344CB8AC3E}">
        <p14:creationId xmlns:p14="http://schemas.microsoft.com/office/powerpoint/2010/main" val="23573744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678000"/>
            <a:ext cx="9144000" cy="18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0" y="0"/>
            <a:ext cx="9144000" cy="36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89" t="18078" r="9221" b="19273"/>
          <a:stretch/>
        </p:blipFill>
        <p:spPr bwMode="auto">
          <a:xfrm>
            <a:off x="468464" y="1850069"/>
            <a:ext cx="8280000" cy="409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4</a:t>
            </a:r>
            <a:r>
              <a:rPr lang="en-US" altLang="ja-JP" b="1" dirty="0" smtClean="0"/>
              <a:t>. 3 DIMM time series (2/2)</a:t>
            </a:r>
            <a:endParaRPr lang="ja-JP" altLang="en-US" b="1" dirty="0"/>
          </a:p>
        </p:txBody>
      </p:sp>
    </p:spTree>
    <p:extLst>
      <p:ext uri="{BB962C8B-B14F-4D97-AF65-F5344CB8AC3E}">
        <p14:creationId xmlns:p14="http://schemas.microsoft.com/office/powerpoint/2010/main" val="6740258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39552" y="4364744"/>
            <a:ext cx="8064896" cy="1200329"/>
          </a:xfrm>
          <a:prstGeom prst="rect">
            <a:avLst/>
          </a:prstGeom>
          <a:noFill/>
        </p:spPr>
        <p:txBody>
          <a:bodyPr wrap="square" rtlCol="0">
            <a:spAutoFit/>
          </a:bodyPr>
          <a:lstStyle/>
          <a:p>
            <a:pPr marL="285750" indent="-285750" algn="just">
              <a:buFont typeface="Arial" pitchFamily="34" charset="0"/>
              <a:buChar char="•"/>
            </a:pPr>
            <a:r>
              <a:rPr kumimoji="1" lang="en-US" altLang="ja-JP" dirty="0" smtClean="0">
                <a:solidFill>
                  <a:srgbClr val="0070C0"/>
                </a:solidFill>
              </a:rPr>
              <a:t>A period of excellent seeing, below 0.2” and continuing about 4 hours, was observed near local midnight at 2013 January 6.</a:t>
            </a:r>
          </a:p>
          <a:p>
            <a:pPr marL="285750" indent="-285750" algn="just">
              <a:buFont typeface="Arial" pitchFamily="34" charset="0"/>
              <a:buChar char="•"/>
            </a:pPr>
            <a:r>
              <a:rPr lang="en-US" altLang="ja-JP" dirty="0" smtClean="0"/>
              <a:t>Other periods of excellent seeing, less than 0.3”, were observed close to midnight on a total of six occasions (January 6, 11, 15, 19, 21, and 23)</a:t>
            </a:r>
          </a:p>
        </p:txBody>
      </p:sp>
      <p:pic>
        <p:nvPicPr>
          <p:cNvPr id="5" name="Picture 2" descr="C:\Users\hirofumi\Desktop\DF_DIMM\gif\timeseries_2013_0106.gif"/>
          <p:cNvPicPr>
            <a:picLocks noChangeAspect="1" noChangeArrowheads="1"/>
          </p:cNvPicPr>
          <p:nvPr/>
        </p:nvPicPr>
        <p:blipFill rotWithShape="1">
          <a:blip r:embed="rId2">
            <a:extLst>
              <a:ext uri="{28A0092B-C50C-407E-A947-70E740481C1C}">
                <a14:useLocalDpi xmlns:a14="http://schemas.microsoft.com/office/drawing/2010/main" val="0"/>
              </a:ext>
            </a:extLst>
          </a:blip>
          <a:srcRect l="-1011" r="-1"/>
          <a:stretch/>
        </p:blipFill>
        <p:spPr bwMode="auto">
          <a:xfrm>
            <a:off x="539553" y="1124744"/>
            <a:ext cx="7272808" cy="3240000"/>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1979712" y="1772816"/>
            <a:ext cx="1080120" cy="191116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724128" y="1772816"/>
            <a:ext cx="576064" cy="1903296"/>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0" y="6678000"/>
            <a:ext cx="9144000" cy="18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0" y="0"/>
            <a:ext cx="9144000" cy="36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4</a:t>
            </a:r>
            <a:r>
              <a:rPr lang="en-US" altLang="ja-JP" b="1" dirty="0" smtClean="0"/>
              <a:t>. </a:t>
            </a:r>
            <a:r>
              <a:rPr lang="en-US" altLang="ja-JP" b="1" dirty="0"/>
              <a:t>4</a:t>
            </a:r>
            <a:r>
              <a:rPr lang="en-US" altLang="ja-JP" b="1" dirty="0" smtClean="0"/>
              <a:t> DIMM result</a:t>
            </a:r>
            <a:endParaRPr lang="ja-JP" altLang="en-US" b="1" dirty="0"/>
          </a:p>
        </p:txBody>
      </p:sp>
      <p:sp>
        <p:nvSpPr>
          <p:cNvPr id="13" name="テキスト ボックス 12"/>
          <p:cNvSpPr txBox="1"/>
          <p:nvPr/>
        </p:nvSpPr>
        <p:spPr>
          <a:xfrm>
            <a:off x="556175" y="5746030"/>
            <a:ext cx="8064896" cy="923330"/>
          </a:xfrm>
          <a:prstGeom prst="rect">
            <a:avLst/>
          </a:prstGeom>
          <a:noFill/>
        </p:spPr>
        <p:txBody>
          <a:bodyPr wrap="square" rtlCol="0">
            <a:spAutoFit/>
          </a:bodyPr>
          <a:lstStyle/>
          <a:p>
            <a:pPr marL="285750" indent="-285750">
              <a:buFont typeface="Arial" pitchFamily="34" charset="0"/>
              <a:buChar char="•"/>
            </a:pPr>
            <a:r>
              <a:rPr lang="en-US" altLang="ja-JP" dirty="0" smtClean="0">
                <a:solidFill>
                  <a:srgbClr val="0070C0"/>
                </a:solidFill>
              </a:rPr>
              <a:t>The </a:t>
            </a:r>
            <a:r>
              <a:rPr lang="en-US" altLang="ja-JP" dirty="0">
                <a:solidFill>
                  <a:srgbClr val="0070C0"/>
                </a:solidFill>
              </a:rPr>
              <a:t>seeing has a tendency to have a local minimum of ~0.3” a few hours before local midnight.</a:t>
            </a:r>
          </a:p>
          <a:p>
            <a:pPr marL="285750" indent="-285750">
              <a:buFont typeface="Arial" pitchFamily="34" charset="0"/>
              <a:buChar char="•"/>
            </a:pPr>
            <a:r>
              <a:rPr lang="en-US" altLang="ja-JP" dirty="0"/>
              <a:t>This is clear in the data for January 6,7,9, and 16</a:t>
            </a:r>
            <a:r>
              <a:rPr lang="en-US" altLang="ja-JP" dirty="0" smtClean="0"/>
              <a:t>.</a:t>
            </a:r>
            <a:endParaRPr lang="ja-JP" altLang="en-US" dirty="0"/>
          </a:p>
        </p:txBody>
      </p:sp>
    </p:spTree>
    <p:extLst>
      <p:ext uri="{BB962C8B-B14F-4D97-AF65-F5344CB8AC3E}">
        <p14:creationId xmlns:p14="http://schemas.microsoft.com/office/powerpoint/2010/main" val="298283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678000"/>
            <a:ext cx="9144000" cy="18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0" y="0"/>
            <a:ext cx="9144000" cy="36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4</a:t>
            </a:r>
            <a:r>
              <a:rPr lang="en-US" altLang="ja-JP" b="1" dirty="0" smtClean="0"/>
              <a:t>. 5 SODAR time series</a:t>
            </a:r>
            <a:endParaRPr lang="ja-JP" altLang="en-US" b="1" dirty="0"/>
          </a:p>
        </p:txBody>
      </p:sp>
      <p:pic>
        <p:nvPicPr>
          <p:cNvPr id="6" name="Picture 5" descr="DomeFuji_CT"/>
          <p:cNvPicPr>
            <a:picLocks noChangeAspect="1" noChangeArrowheads="1"/>
          </p:cNvPicPr>
          <p:nvPr/>
        </p:nvPicPr>
        <p:blipFill rotWithShape="1">
          <a:blip r:embed="rId2">
            <a:extLst>
              <a:ext uri="{28A0092B-C50C-407E-A947-70E740481C1C}">
                <a14:useLocalDpi xmlns:a14="http://schemas.microsoft.com/office/drawing/2010/main" val="0"/>
              </a:ext>
            </a:extLst>
          </a:blip>
          <a:srcRect t="59443" r="23454" b="5071"/>
          <a:stretch/>
        </p:blipFill>
        <p:spPr bwMode="auto">
          <a:xfrm>
            <a:off x="323528" y="3275463"/>
            <a:ext cx="7992888" cy="26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895180" y="1796623"/>
            <a:ext cx="7637260" cy="646331"/>
          </a:xfrm>
          <a:prstGeom prst="rect">
            <a:avLst/>
          </a:prstGeom>
          <a:noFill/>
        </p:spPr>
        <p:txBody>
          <a:bodyPr wrap="square" rtlCol="0">
            <a:spAutoFit/>
          </a:bodyPr>
          <a:lstStyle/>
          <a:p>
            <a:pPr marL="285750" indent="-285750" algn="just">
              <a:buFont typeface="Arial" pitchFamily="34" charset="0"/>
              <a:buChar char="•"/>
            </a:pPr>
            <a:r>
              <a:rPr lang="en-US" altLang="ja-JP" dirty="0" smtClean="0"/>
              <a:t>SODAR </a:t>
            </a:r>
            <a:r>
              <a:rPr lang="en-US" altLang="ja-JP" dirty="0"/>
              <a:t>observations </a:t>
            </a:r>
            <a:r>
              <a:rPr lang="en-US" altLang="ja-JP" dirty="0" smtClean="0"/>
              <a:t>from 2006 December 21 to 2007 January </a:t>
            </a:r>
            <a:r>
              <a:rPr lang="en-US" altLang="ja-JP" dirty="0"/>
              <a:t>7</a:t>
            </a:r>
            <a:r>
              <a:rPr lang="en-US" altLang="ja-JP" dirty="0" smtClean="0"/>
              <a:t>.</a:t>
            </a:r>
          </a:p>
          <a:p>
            <a:pPr marL="285750" indent="-285750" algn="just">
              <a:buFont typeface="Arial" pitchFamily="34" charset="0"/>
              <a:buChar char="•"/>
            </a:pPr>
            <a:r>
              <a:rPr lang="en-US" altLang="ja-JP" dirty="0"/>
              <a:t>W</a:t>
            </a:r>
            <a:r>
              <a:rPr lang="en-US" altLang="ja-JP" dirty="0" smtClean="0"/>
              <a:t>e setup the minimum height </a:t>
            </a:r>
            <a:r>
              <a:rPr lang="en-US" altLang="ja-JP" dirty="0" err="1" smtClean="0"/>
              <a:t>h</a:t>
            </a:r>
            <a:r>
              <a:rPr lang="en-US" altLang="ja-JP" baseline="-25000" dirty="0" err="1" smtClean="0"/>
              <a:t>min</a:t>
            </a:r>
            <a:r>
              <a:rPr lang="en-US" altLang="ja-JP" dirty="0" smtClean="0"/>
              <a:t> = 40 m and the resolution </a:t>
            </a:r>
            <a:r>
              <a:rPr lang="en-US" altLang="ja-JP" dirty="0" err="1" smtClean="0"/>
              <a:t>Δh</a:t>
            </a:r>
            <a:r>
              <a:rPr lang="en-US" altLang="ja-JP" dirty="0" smtClean="0"/>
              <a:t> = 20 m. </a:t>
            </a:r>
          </a:p>
        </p:txBody>
      </p:sp>
      <p:sp>
        <p:nvSpPr>
          <p:cNvPr id="2" name="テキスト ボックス 1"/>
          <p:cNvSpPr txBox="1"/>
          <p:nvPr/>
        </p:nvSpPr>
        <p:spPr>
          <a:xfrm rot="16200000">
            <a:off x="-157420" y="4183763"/>
            <a:ext cx="1158779" cy="369332"/>
          </a:xfrm>
          <a:prstGeom prst="rect">
            <a:avLst/>
          </a:prstGeom>
          <a:noFill/>
        </p:spPr>
        <p:txBody>
          <a:bodyPr wrap="none" rtlCol="0">
            <a:spAutoFit/>
          </a:bodyPr>
          <a:lstStyle/>
          <a:p>
            <a:r>
              <a:rPr kumimoji="1" lang="en-US" altLang="ja-JP" dirty="0" smtClean="0"/>
              <a:t>height (m)</a:t>
            </a:r>
            <a:endParaRPr kumimoji="1" lang="ja-JP" altLang="en-US" dirty="0"/>
          </a:p>
        </p:txBody>
      </p:sp>
      <p:sp>
        <p:nvSpPr>
          <p:cNvPr id="10" name="テキスト ボックス 9"/>
          <p:cNvSpPr txBox="1"/>
          <p:nvPr/>
        </p:nvSpPr>
        <p:spPr>
          <a:xfrm>
            <a:off x="7435735" y="5560668"/>
            <a:ext cx="1456745" cy="369332"/>
          </a:xfrm>
          <a:prstGeom prst="rect">
            <a:avLst/>
          </a:prstGeom>
          <a:noFill/>
        </p:spPr>
        <p:txBody>
          <a:bodyPr wrap="none" rtlCol="0">
            <a:spAutoFit/>
          </a:bodyPr>
          <a:lstStyle/>
          <a:p>
            <a:r>
              <a:rPr lang="en-US" altLang="ja-JP" dirty="0" err="1" smtClean="0"/>
              <a:t>Takato</a:t>
            </a:r>
            <a:r>
              <a:rPr lang="en-US" altLang="ja-JP" dirty="0" smtClean="0"/>
              <a:t> (2008)</a:t>
            </a:r>
            <a:endParaRPr kumimoji="1" lang="ja-JP" altLang="en-US" dirty="0"/>
          </a:p>
        </p:txBody>
      </p:sp>
      <p:sp>
        <p:nvSpPr>
          <p:cNvPr id="3" name="テキスト ボックス 2"/>
          <p:cNvSpPr txBox="1"/>
          <p:nvPr/>
        </p:nvSpPr>
        <p:spPr>
          <a:xfrm>
            <a:off x="2877465" y="5768573"/>
            <a:ext cx="3389069" cy="369332"/>
          </a:xfrm>
          <a:prstGeom prst="rect">
            <a:avLst/>
          </a:prstGeom>
          <a:noFill/>
        </p:spPr>
        <p:txBody>
          <a:bodyPr wrap="none" rtlCol="0">
            <a:spAutoFit/>
          </a:bodyPr>
          <a:lstStyle/>
          <a:p>
            <a:r>
              <a:rPr kumimoji="1" lang="en-US" altLang="ja-JP" dirty="0" smtClean="0"/>
              <a:t>Day from December 21, 2007 (UT)</a:t>
            </a:r>
            <a:endParaRPr kumimoji="1" lang="ja-JP" altLang="en-US" dirty="0"/>
          </a:p>
        </p:txBody>
      </p:sp>
    </p:spTree>
    <p:extLst>
      <p:ext uri="{BB962C8B-B14F-4D97-AF65-F5344CB8AC3E}">
        <p14:creationId xmlns:p14="http://schemas.microsoft.com/office/powerpoint/2010/main" val="18615488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678000"/>
            <a:ext cx="9144000" cy="18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0" y="0"/>
            <a:ext cx="9144000" cy="3600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タイトル 1"/>
          <p:cNvSpPr txBox="1">
            <a:spLocks/>
          </p:cNvSpPr>
          <p:nvPr/>
        </p:nvSpPr>
        <p:spPr>
          <a:xfrm>
            <a:off x="457200" y="413792"/>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4</a:t>
            </a:r>
            <a:r>
              <a:rPr lang="en-US" altLang="ja-JP" b="1" dirty="0" smtClean="0"/>
              <a:t>. 6 Diurnal variation for turbulence</a:t>
            </a:r>
            <a:endParaRPr lang="ja-JP" altLang="en-US" b="1" dirty="0"/>
          </a:p>
        </p:txBody>
      </p:sp>
      <p:grpSp>
        <p:nvGrpSpPr>
          <p:cNvPr id="2" name="グループ化 1"/>
          <p:cNvGrpSpPr/>
          <p:nvPr/>
        </p:nvGrpSpPr>
        <p:grpSpPr>
          <a:xfrm>
            <a:off x="1403648" y="2924944"/>
            <a:ext cx="5753176" cy="3257346"/>
            <a:chOff x="2203200" y="3596241"/>
            <a:chExt cx="5173200" cy="2874081"/>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95" t="23481" r="23545" b="16020"/>
            <a:stretch/>
          </p:blipFill>
          <p:spPr bwMode="auto">
            <a:xfrm>
              <a:off x="2203200" y="3596241"/>
              <a:ext cx="5173200" cy="287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線コネクタ 9"/>
            <p:cNvCxnSpPr/>
            <p:nvPr/>
          </p:nvCxnSpPr>
          <p:spPr>
            <a:xfrm flipV="1">
              <a:off x="2278800" y="3628777"/>
              <a:ext cx="0" cy="2508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テキスト ボックス 10"/>
          <p:cNvSpPr txBox="1"/>
          <p:nvPr/>
        </p:nvSpPr>
        <p:spPr>
          <a:xfrm>
            <a:off x="3092484" y="6093296"/>
            <a:ext cx="1950919" cy="369332"/>
          </a:xfrm>
          <a:prstGeom prst="rect">
            <a:avLst/>
          </a:prstGeom>
          <a:noFill/>
        </p:spPr>
        <p:txBody>
          <a:bodyPr wrap="none" rtlCol="0">
            <a:spAutoFit/>
          </a:bodyPr>
          <a:lstStyle/>
          <a:p>
            <a:r>
              <a:rPr kumimoji="1" lang="en-US" altLang="ja-JP" dirty="0" smtClean="0"/>
              <a:t>Local time (UTC+3)</a:t>
            </a:r>
            <a:endParaRPr kumimoji="1" lang="ja-JP" altLang="en-US" dirty="0"/>
          </a:p>
        </p:txBody>
      </p:sp>
      <p:sp>
        <p:nvSpPr>
          <p:cNvPr id="12" name="テキスト ボックス 11"/>
          <p:cNvSpPr txBox="1"/>
          <p:nvPr/>
        </p:nvSpPr>
        <p:spPr>
          <a:xfrm rot="5400000">
            <a:off x="6830352" y="4355133"/>
            <a:ext cx="1181221" cy="369332"/>
          </a:xfrm>
          <a:prstGeom prst="rect">
            <a:avLst/>
          </a:prstGeom>
          <a:noFill/>
        </p:spPr>
        <p:txBody>
          <a:bodyPr wrap="none" rtlCol="0">
            <a:spAutoFit/>
          </a:bodyPr>
          <a:lstStyle/>
          <a:p>
            <a:r>
              <a:rPr lang="en-US" altLang="ja-JP" dirty="0" smtClean="0"/>
              <a:t>Height (m)</a:t>
            </a:r>
            <a:endParaRPr kumimoji="1" lang="ja-JP" altLang="en-US" dirty="0"/>
          </a:p>
        </p:txBody>
      </p:sp>
      <p:cxnSp>
        <p:nvCxnSpPr>
          <p:cNvPr id="14" name="直線コネクタ 13"/>
          <p:cNvCxnSpPr/>
          <p:nvPr/>
        </p:nvCxnSpPr>
        <p:spPr>
          <a:xfrm>
            <a:off x="683568" y="5517232"/>
            <a:ext cx="633670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092280" y="5301208"/>
            <a:ext cx="1872208" cy="646331"/>
          </a:xfrm>
          <a:prstGeom prst="rect">
            <a:avLst/>
          </a:prstGeom>
          <a:noFill/>
        </p:spPr>
        <p:txBody>
          <a:bodyPr wrap="square" rtlCol="0">
            <a:spAutoFit/>
          </a:bodyPr>
          <a:lstStyle/>
          <a:p>
            <a:r>
              <a:rPr kumimoji="1" lang="en-US" altLang="ja-JP" dirty="0" smtClean="0">
                <a:solidFill>
                  <a:srgbClr val="FF0000"/>
                </a:solidFill>
              </a:rPr>
              <a:t>minimum height = 40m</a:t>
            </a:r>
            <a:endParaRPr kumimoji="1" lang="ja-JP" altLang="en-US" dirty="0">
              <a:solidFill>
                <a:srgbClr val="FF0000"/>
              </a:solidFill>
            </a:endParaRPr>
          </a:p>
        </p:txBody>
      </p:sp>
      <p:sp>
        <p:nvSpPr>
          <p:cNvPr id="17" name="円/楕円 16"/>
          <p:cNvSpPr/>
          <p:nvPr/>
        </p:nvSpPr>
        <p:spPr>
          <a:xfrm>
            <a:off x="2932142" y="3789040"/>
            <a:ext cx="1999898" cy="19793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3792748" y="3142709"/>
            <a:ext cx="2079287" cy="646331"/>
          </a:xfrm>
          <a:prstGeom prst="rect">
            <a:avLst/>
          </a:prstGeom>
          <a:noFill/>
        </p:spPr>
        <p:txBody>
          <a:bodyPr wrap="none" rtlCol="0">
            <a:spAutoFit/>
          </a:bodyPr>
          <a:lstStyle/>
          <a:p>
            <a:r>
              <a:rPr kumimoji="1" lang="en-US" altLang="ja-JP" b="1" dirty="0" smtClean="0">
                <a:solidFill>
                  <a:srgbClr val="FF0000"/>
                </a:solidFill>
              </a:rPr>
              <a:t>Convection</a:t>
            </a:r>
          </a:p>
          <a:p>
            <a:r>
              <a:rPr lang="en-US" altLang="ja-JP" b="1" dirty="0" smtClean="0">
                <a:solidFill>
                  <a:srgbClr val="FF0000"/>
                </a:solidFill>
              </a:rPr>
              <a:t>by the solar heating</a:t>
            </a:r>
            <a:endParaRPr kumimoji="1" lang="ja-JP" altLang="en-US" b="1" dirty="0">
              <a:solidFill>
                <a:srgbClr val="FF0000"/>
              </a:solidFill>
            </a:endParaRPr>
          </a:p>
        </p:txBody>
      </p:sp>
      <p:sp>
        <p:nvSpPr>
          <p:cNvPr id="21" name="テキスト ボックス 20"/>
          <p:cNvSpPr txBox="1"/>
          <p:nvPr/>
        </p:nvSpPr>
        <p:spPr>
          <a:xfrm>
            <a:off x="683568" y="1556792"/>
            <a:ext cx="7560840" cy="646331"/>
          </a:xfrm>
          <a:prstGeom prst="rect">
            <a:avLst/>
          </a:prstGeom>
          <a:noFill/>
        </p:spPr>
        <p:txBody>
          <a:bodyPr wrap="square" rtlCol="0">
            <a:spAutoFit/>
          </a:bodyPr>
          <a:lstStyle/>
          <a:p>
            <a:pPr marL="285750" indent="-285750">
              <a:buFont typeface="Arial" pitchFamily="34" charset="0"/>
              <a:buChar char="•"/>
            </a:pPr>
            <a:r>
              <a:rPr kumimoji="1" lang="en-US" altLang="ja-JP" dirty="0" smtClean="0"/>
              <a:t>To investigate the diurnal variation of </a:t>
            </a:r>
            <a:r>
              <a:rPr lang="en-US" altLang="ja-JP" dirty="0" smtClean="0"/>
              <a:t>the turbulence, </a:t>
            </a:r>
            <a:r>
              <a:rPr lang="en-US" altLang="ja-JP" dirty="0"/>
              <a:t>w</a:t>
            </a:r>
            <a:r>
              <a:rPr kumimoji="1" lang="en-US" altLang="ja-JP" dirty="0" smtClean="0"/>
              <a:t>e used the dataset from 2006 December 21 to 2007 January 7 (</a:t>
            </a:r>
            <a:r>
              <a:rPr kumimoji="1" lang="en-US" altLang="ja-JP" dirty="0" err="1" smtClean="0"/>
              <a:t>h</a:t>
            </a:r>
            <a:r>
              <a:rPr kumimoji="1" lang="en-US" altLang="ja-JP" baseline="-25000" dirty="0" err="1" smtClean="0"/>
              <a:t>min</a:t>
            </a:r>
            <a:r>
              <a:rPr kumimoji="1" lang="en-US" altLang="ja-JP" dirty="0" smtClean="0"/>
              <a:t> = 40 m and </a:t>
            </a:r>
            <a:r>
              <a:rPr kumimoji="1" lang="en-US" altLang="ja-JP" dirty="0" err="1" smtClean="0"/>
              <a:t>Δh</a:t>
            </a:r>
            <a:r>
              <a:rPr kumimoji="1" lang="en-US" altLang="ja-JP" dirty="0" smtClean="0"/>
              <a:t> = 20 m).</a:t>
            </a:r>
            <a:endParaRPr kumimoji="1" lang="ja-JP" altLang="en-US" dirty="0"/>
          </a:p>
        </p:txBody>
      </p:sp>
      <p:pic>
        <p:nvPicPr>
          <p:cNvPr id="22" name="Picture 10" descr="\begin{align*}&#10;P_r(h)\rightarrow Const.\times C_T^2(h)\propto dr_0^{-5/3}\propto d\epsilon^{5/3}&#10;\end{align*}">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21" r="41184"/>
          <a:stretch/>
        </p:blipFill>
        <p:spPr bwMode="auto">
          <a:xfrm>
            <a:off x="4939822" y="2355346"/>
            <a:ext cx="1864426" cy="356400"/>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1763688" y="2348880"/>
            <a:ext cx="2099229" cy="369332"/>
          </a:xfrm>
          <a:prstGeom prst="rect">
            <a:avLst/>
          </a:prstGeom>
          <a:noFill/>
        </p:spPr>
        <p:txBody>
          <a:bodyPr wrap="none" rtlCol="0">
            <a:spAutoFit/>
          </a:bodyPr>
          <a:lstStyle/>
          <a:p>
            <a:r>
              <a:rPr kumimoji="1" lang="en-US" altLang="ja-JP" dirty="0" smtClean="0"/>
              <a:t>turbulence strength</a:t>
            </a:r>
            <a:endParaRPr kumimoji="1" lang="ja-JP" altLang="en-US" dirty="0"/>
          </a:p>
        </p:txBody>
      </p:sp>
      <p:sp>
        <p:nvSpPr>
          <p:cNvPr id="24" name="左右矢印 23"/>
          <p:cNvSpPr/>
          <p:nvPr/>
        </p:nvSpPr>
        <p:spPr>
          <a:xfrm>
            <a:off x="4149342" y="2391350"/>
            <a:ext cx="504056" cy="284392"/>
          </a:xfrm>
          <a:prstGeom prst="lef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9010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lstStyle/>
          <a:p>
            <a:r>
              <a:rPr kumimoji="1" lang="en-US" altLang="ja-JP" b="1" dirty="0" smtClean="0">
                <a:solidFill>
                  <a:schemeClr val="bg1">
                    <a:lumMod val="85000"/>
                  </a:schemeClr>
                </a:solidFill>
              </a:rPr>
              <a:t>Contents</a:t>
            </a:r>
            <a:endParaRPr kumimoji="1" lang="ja-JP" altLang="en-US" b="1" dirty="0">
              <a:solidFill>
                <a:schemeClr val="bg1">
                  <a:lumMod val="85000"/>
                </a:schemeClr>
              </a:solidFill>
            </a:endParaRPr>
          </a:p>
        </p:txBody>
      </p:sp>
      <p:sp>
        <p:nvSpPr>
          <p:cNvPr id="4" name="正方形/長方形 3"/>
          <p:cNvSpPr/>
          <p:nvPr/>
        </p:nvSpPr>
        <p:spPr>
          <a:xfrm>
            <a:off x="0" y="6678000"/>
            <a:ext cx="9144000" cy="18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5" name="テキスト ボックス 4"/>
          <p:cNvSpPr txBox="1"/>
          <p:nvPr/>
        </p:nvSpPr>
        <p:spPr>
          <a:xfrm>
            <a:off x="1547664" y="2132856"/>
            <a:ext cx="6346994" cy="3046988"/>
          </a:xfrm>
          <a:prstGeom prst="rect">
            <a:avLst/>
          </a:prstGeom>
          <a:noFill/>
        </p:spPr>
        <p:txBody>
          <a:bodyPr wrap="none" rtlCol="0">
            <a:spAutoFit/>
          </a:bodyPr>
          <a:lstStyle/>
          <a:p>
            <a:pPr marL="342900" indent="-342900">
              <a:buAutoNum type="arabicPeriod"/>
            </a:pPr>
            <a:r>
              <a:rPr kumimoji="1" lang="en-US" altLang="ja-JP" sz="3200" b="1" dirty="0" smtClean="0">
                <a:solidFill>
                  <a:schemeClr val="bg1">
                    <a:lumMod val="85000"/>
                  </a:schemeClr>
                </a:solidFill>
              </a:rPr>
              <a:t>Introduction</a:t>
            </a:r>
          </a:p>
          <a:p>
            <a:pPr marL="342900" indent="-342900">
              <a:buAutoNum type="arabicPeriod"/>
            </a:pPr>
            <a:r>
              <a:rPr lang="en-US" altLang="ja-JP" sz="3200" b="1" dirty="0" smtClean="0">
                <a:solidFill>
                  <a:schemeClr val="bg1">
                    <a:lumMod val="85000"/>
                  </a:schemeClr>
                </a:solidFill>
              </a:rPr>
              <a:t>Instrumentations</a:t>
            </a:r>
          </a:p>
          <a:p>
            <a:pPr marL="342900" indent="-342900">
              <a:buAutoNum type="arabicPeriod"/>
            </a:pPr>
            <a:r>
              <a:rPr lang="en-US" altLang="ja-JP" sz="3200" b="1" dirty="0" smtClean="0">
                <a:solidFill>
                  <a:schemeClr val="bg1">
                    <a:lumMod val="85000"/>
                  </a:schemeClr>
                </a:solidFill>
              </a:rPr>
              <a:t>Data processing and error analysis</a:t>
            </a:r>
          </a:p>
          <a:p>
            <a:pPr marL="342900" indent="-342900">
              <a:buAutoNum type="arabicPeriod"/>
            </a:pPr>
            <a:r>
              <a:rPr lang="en-US" altLang="ja-JP" sz="3200" b="1" dirty="0" smtClean="0">
                <a:solidFill>
                  <a:schemeClr val="bg1">
                    <a:lumMod val="85000"/>
                  </a:schemeClr>
                </a:solidFill>
              </a:rPr>
              <a:t>Results</a:t>
            </a:r>
          </a:p>
          <a:p>
            <a:pPr marL="342900" indent="-342900">
              <a:buAutoNum type="arabicPeriod"/>
            </a:pPr>
            <a:r>
              <a:rPr lang="en-US" altLang="ja-JP" sz="3200" b="1" dirty="0" smtClean="0"/>
              <a:t>Discussion and conclusion</a:t>
            </a:r>
          </a:p>
          <a:p>
            <a:pPr marL="342900" indent="-342900">
              <a:buAutoNum type="arabicPeriod"/>
            </a:pPr>
            <a:r>
              <a:rPr lang="en-US" altLang="ja-JP" sz="3200" b="1" dirty="0" smtClean="0">
                <a:solidFill>
                  <a:schemeClr val="bg1">
                    <a:lumMod val="85000"/>
                  </a:schemeClr>
                </a:solidFill>
              </a:rPr>
              <a:t>Future work</a:t>
            </a:r>
          </a:p>
        </p:txBody>
      </p:sp>
      <p:sp>
        <p:nvSpPr>
          <p:cNvPr id="6" name="正方形/長方形 5"/>
          <p:cNvSpPr/>
          <p:nvPr/>
        </p:nvSpPr>
        <p:spPr>
          <a:xfrm>
            <a:off x="0" y="0"/>
            <a:ext cx="9144000" cy="36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Tree>
    <p:extLst>
      <p:ext uri="{BB962C8B-B14F-4D97-AF65-F5344CB8AC3E}">
        <p14:creationId xmlns:p14="http://schemas.microsoft.com/office/powerpoint/2010/main" val="24512726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hirofumi\Desktop\2013_05みさゼミ\図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68" y="4196357"/>
            <a:ext cx="5553076" cy="2256979"/>
          </a:xfrm>
          <a:prstGeom prst="rect">
            <a:avLst/>
          </a:prstGeom>
          <a:noFill/>
          <a:extLst>
            <a:ext uri="{909E8E84-426E-40DD-AFC4-6F175D3DCCD1}">
              <a14:hiddenFill xmlns:a14="http://schemas.microsoft.com/office/drawing/2010/main">
                <a:solidFill>
                  <a:srgbClr val="FFFFFF"/>
                </a:solidFill>
              </a14:hiddenFill>
            </a:ext>
          </a:extLst>
        </p:spPr>
      </p:pic>
      <p:sp>
        <p:nvSpPr>
          <p:cNvPr id="41" name="正方形/長方形 40"/>
          <p:cNvSpPr/>
          <p:nvPr/>
        </p:nvSpPr>
        <p:spPr>
          <a:xfrm>
            <a:off x="6027012" y="4000996"/>
            <a:ext cx="2793460" cy="2308324"/>
          </a:xfrm>
          <a:prstGeom prst="rect">
            <a:avLst/>
          </a:prstGeom>
        </p:spPr>
        <p:txBody>
          <a:bodyPr wrap="square">
            <a:spAutoFit/>
          </a:bodyPr>
          <a:lstStyle/>
          <a:p>
            <a:pPr marL="457200" indent="-457200" algn="just">
              <a:buFont typeface="+mj-lt"/>
              <a:buAutoNum type="arabicPeriod"/>
            </a:pPr>
            <a:r>
              <a:rPr lang="en-US" altLang="ja-JP" dirty="0" smtClean="0">
                <a:sym typeface="Wingdings" pitchFamily="2" charset="2"/>
              </a:rPr>
              <a:t>disappearance of the surface boundary layer</a:t>
            </a:r>
          </a:p>
          <a:p>
            <a:pPr marL="457200" indent="-457200" algn="just">
              <a:buFont typeface="+mj-lt"/>
              <a:buAutoNum type="arabicPeriod"/>
            </a:pPr>
            <a:r>
              <a:rPr lang="en-US" altLang="ja-JP" dirty="0" smtClean="0">
                <a:sym typeface="Wingdings" pitchFamily="2" charset="2"/>
              </a:rPr>
              <a:t>the surface boundary layer is below the level of the telescope</a:t>
            </a:r>
          </a:p>
          <a:p>
            <a:pPr marL="457200" indent="-457200" algn="just">
              <a:buFont typeface="+mj-lt"/>
              <a:buAutoNum type="arabicPeriod"/>
            </a:pPr>
            <a:r>
              <a:rPr lang="en-US" altLang="ja-JP" dirty="0" smtClean="0">
                <a:sym typeface="Wingdings" pitchFamily="2" charset="2"/>
              </a:rPr>
              <a:t>the surface boundary layer is higher than the level of the telescope</a:t>
            </a:r>
          </a:p>
        </p:txBody>
      </p:sp>
      <p:sp>
        <p:nvSpPr>
          <p:cNvPr id="17" name="テキスト ボックス 16"/>
          <p:cNvSpPr txBox="1"/>
          <p:nvPr/>
        </p:nvSpPr>
        <p:spPr>
          <a:xfrm>
            <a:off x="387076" y="3789040"/>
            <a:ext cx="372218" cy="369332"/>
          </a:xfrm>
          <a:prstGeom prst="rect">
            <a:avLst/>
          </a:prstGeom>
          <a:noFill/>
        </p:spPr>
        <p:txBody>
          <a:bodyPr wrap="none" rtlCol="0">
            <a:spAutoFit/>
          </a:bodyPr>
          <a:lstStyle/>
          <a:p>
            <a:r>
              <a:rPr kumimoji="1" lang="en-US" altLang="ja-JP" dirty="0" smtClean="0"/>
              <a:t>1)</a:t>
            </a:r>
            <a:endParaRPr kumimoji="1" lang="ja-JP" altLang="en-US" dirty="0"/>
          </a:p>
        </p:txBody>
      </p:sp>
      <p:sp>
        <p:nvSpPr>
          <p:cNvPr id="46" name="テキスト ボックス 45"/>
          <p:cNvSpPr txBox="1"/>
          <p:nvPr/>
        </p:nvSpPr>
        <p:spPr>
          <a:xfrm>
            <a:off x="2187276" y="3789040"/>
            <a:ext cx="372218" cy="369332"/>
          </a:xfrm>
          <a:prstGeom prst="rect">
            <a:avLst/>
          </a:prstGeom>
          <a:noFill/>
        </p:spPr>
        <p:txBody>
          <a:bodyPr wrap="none" rtlCol="0">
            <a:spAutoFit/>
          </a:bodyPr>
          <a:lstStyle/>
          <a:p>
            <a:r>
              <a:rPr lang="en-US" altLang="ja-JP" dirty="0"/>
              <a:t>2</a:t>
            </a:r>
            <a:r>
              <a:rPr kumimoji="1" lang="en-US" altLang="ja-JP" dirty="0" smtClean="0"/>
              <a:t>)</a:t>
            </a:r>
            <a:endParaRPr kumimoji="1" lang="ja-JP" altLang="en-US" dirty="0"/>
          </a:p>
        </p:txBody>
      </p:sp>
      <p:sp>
        <p:nvSpPr>
          <p:cNvPr id="48" name="テキスト ボックス 47"/>
          <p:cNvSpPr txBox="1"/>
          <p:nvPr/>
        </p:nvSpPr>
        <p:spPr>
          <a:xfrm>
            <a:off x="4125115" y="3789040"/>
            <a:ext cx="372218" cy="369332"/>
          </a:xfrm>
          <a:prstGeom prst="rect">
            <a:avLst/>
          </a:prstGeom>
          <a:noFill/>
        </p:spPr>
        <p:txBody>
          <a:bodyPr wrap="none" rtlCol="0">
            <a:spAutoFit/>
          </a:bodyPr>
          <a:lstStyle/>
          <a:p>
            <a:r>
              <a:rPr lang="en-US" altLang="ja-JP" dirty="0"/>
              <a:t>3</a:t>
            </a:r>
            <a:r>
              <a:rPr kumimoji="1" lang="en-US" altLang="ja-JP" dirty="0" smtClean="0"/>
              <a:t>)</a:t>
            </a:r>
            <a:endParaRPr kumimoji="1" lang="ja-JP" altLang="en-US" dirty="0"/>
          </a:p>
        </p:txBody>
      </p:sp>
      <p:sp>
        <p:nvSpPr>
          <p:cNvPr id="51" name="正方形/長方形 50"/>
          <p:cNvSpPr/>
          <p:nvPr/>
        </p:nvSpPr>
        <p:spPr>
          <a:xfrm>
            <a:off x="2172424" y="3861048"/>
            <a:ext cx="1656184" cy="1724124"/>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3" name="正方形/長方形 52"/>
          <p:cNvSpPr/>
          <p:nvPr/>
        </p:nvSpPr>
        <p:spPr>
          <a:xfrm>
            <a:off x="387076" y="3861048"/>
            <a:ext cx="1584176" cy="2516212"/>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7" name="正方形/長方形 56"/>
          <p:cNvSpPr/>
          <p:nvPr/>
        </p:nvSpPr>
        <p:spPr>
          <a:xfrm>
            <a:off x="4067944" y="3861048"/>
            <a:ext cx="1656184" cy="335309"/>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5" name="正方形/長方形 24"/>
          <p:cNvSpPr/>
          <p:nvPr/>
        </p:nvSpPr>
        <p:spPr>
          <a:xfrm>
            <a:off x="0" y="6678000"/>
            <a:ext cx="9144000" cy="18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26" name="正方形/長方形 25"/>
          <p:cNvSpPr/>
          <p:nvPr/>
        </p:nvSpPr>
        <p:spPr>
          <a:xfrm>
            <a:off x="0" y="0"/>
            <a:ext cx="9144000" cy="36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grpSp>
        <p:nvGrpSpPr>
          <p:cNvPr id="3" name="グループ化 2"/>
          <p:cNvGrpSpPr/>
          <p:nvPr/>
        </p:nvGrpSpPr>
        <p:grpSpPr>
          <a:xfrm>
            <a:off x="4248371" y="1340768"/>
            <a:ext cx="3780013" cy="2198813"/>
            <a:chOff x="4536403" y="1877242"/>
            <a:chExt cx="3780013" cy="2919910"/>
          </a:xfrm>
        </p:grpSpPr>
        <p:sp>
          <p:nvSpPr>
            <p:cNvPr id="27" name="正方形/長方形 26"/>
            <p:cNvSpPr/>
            <p:nvPr/>
          </p:nvSpPr>
          <p:spPr>
            <a:xfrm>
              <a:off x="5378213" y="4431941"/>
              <a:ext cx="2416461" cy="36520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Surface Boundary Layer</a:t>
              </a:r>
              <a:endParaRPr kumimoji="1" lang="ja-JP" altLang="en-US" dirty="0">
                <a:solidFill>
                  <a:schemeClr val="tx1"/>
                </a:solidFill>
              </a:endParaRPr>
            </a:p>
          </p:txBody>
        </p:sp>
        <p:cxnSp>
          <p:nvCxnSpPr>
            <p:cNvPr id="28" name="直線矢印コネクタ 27"/>
            <p:cNvCxnSpPr/>
            <p:nvPr/>
          </p:nvCxnSpPr>
          <p:spPr>
            <a:xfrm flipV="1">
              <a:off x="5378214" y="2065458"/>
              <a:ext cx="0" cy="27316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5378214" y="4797152"/>
              <a:ext cx="293820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4572000" y="1877242"/>
              <a:ext cx="802912" cy="369332"/>
            </a:xfrm>
            <a:prstGeom prst="rect">
              <a:avLst/>
            </a:prstGeom>
            <a:noFill/>
            <a:ln>
              <a:noFill/>
            </a:ln>
          </p:spPr>
          <p:txBody>
            <a:bodyPr wrap="none" rtlCol="0">
              <a:spAutoFit/>
            </a:bodyPr>
            <a:lstStyle/>
            <a:p>
              <a:r>
                <a:rPr kumimoji="1" lang="en-US" altLang="ja-JP" dirty="0" smtClean="0"/>
                <a:t>Height</a:t>
              </a:r>
              <a:endParaRPr kumimoji="1" lang="ja-JP" altLang="en-US" dirty="0"/>
            </a:p>
          </p:txBody>
        </p:sp>
        <p:sp>
          <p:nvSpPr>
            <p:cNvPr id="31" name="テキスト ボックス 30"/>
            <p:cNvSpPr txBox="1"/>
            <p:nvPr/>
          </p:nvSpPr>
          <p:spPr>
            <a:xfrm>
              <a:off x="6024334" y="1908019"/>
              <a:ext cx="1124219" cy="307777"/>
            </a:xfrm>
            <a:prstGeom prst="rect">
              <a:avLst/>
            </a:prstGeom>
            <a:noFill/>
            <a:ln>
              <a:solidFill>
                <a:schemeClr val="tx1"/>
              </a:solidFill>
            </a:ln>
          </p:spPr>
          <p:txBody>
            <a:bodyPr wrap="none" rtlCol="0">
              <a:spAutoFit/>
            </a:bodyPr>
            <a:lstStyle/>
            <a:p>
              <a:r>
                <a:rPr lang="en-US" altLang="ja-JP" sz="1400" dirty="0" smtClean="0"/>
                <a:t>Strato</a:t>
              </a:r>
              <a:r>
                <a:rPr kumimoji="1" lang="en-US" altLang="ja-JP" sz="1400" dirty="0" smtClean="0"/>
                <a:t>sphere</a:t>
              </a:r>
              <a:endParaRPr kumimoji="1" lang="ja-JP" altLang="en-US" sz="1400" dirty="0"/>
            </a:p>
          </p:txBody>
        </p:sp>
        <p:sp>
          <p:nvSpPr>
            <p:cNvPr id="32" name="テキスト ボックス 31"/>
            <p:cNvSpPr txBox="1"/>
            <p:nvPr/>
          </p:nvSpPr>
          <p:spPr>
            <a:xfrm>
              <a:off x="4544749" y="4109490"/>
              <a:ext cx="825867" cy="646331"/>
            </a:xfrm>
            <a:prstGeom prst="rect">
              <a:avLst/>
            </a:prstGeom>
            <a:noFill/>
          </p:spPr>
          <p:txBody>
            <a:bodyPr wrap="none" rtlCol="0">
              <a:spAutoFit/>
            </a:bodyPr>
            <a:lstStyle/>
            <a:p>
              <a:pPr algn="ctr"/>
              <a:r>
                <a:rPr lang="en-US" altLang="ja-JP" dirty="0" smtClean="0"/>
                <a:t>10 ~</a:t>
              </a:r>
            </a:p>
            <a:p>
              <a:pPr algn="ctr"/>
              <a:r>
                <a:rPr kumimoji="1" lang="en-US" altLang="ja-JP" dirty="0" smtClean="0"/>
                <a:t> 200 m</a:t>
              </a:r>
              <a:endParaRPr kumimoji="1" lang="ja-JP" altLang="en-US" dirty="0"/>
            </a:p>
          </p:txBody>
        </p:sp>
        <p:cxnSp>
          <p:nvCxnSpPr>
            <p:cNvPr id="33" name="直線コネクタ 32"/>
            <p:cNvCxnSpPr/>
            <p:nvPr/>
          </p:nvCxnSpPr>
          <p:spPr>
            <a:xfrm flipH="1">
              <a:off x="5293792" y="4429076"/>
              <a:ext cx="168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5284792" y="2709529"/>
              <a:ext cx="168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4536403" y="2532374"/>
              <a:ext cx="822661" cy="369332"/>
            </a:xfrm>
            <a:prstGeom prst="rect">
              <a:avLst/>
            </a:prstGeom>
            <a:noFill/>
          </p:spPr>
          <p:txBody>
            <a:bodyPr wrap="none" rtlCol="0">
              <a:spAutoFit/>
            </a:bodyPr>
            <a:lstStyle/>
            <a:p>
              <a:r>
                <a:rPr lang="en-US" altLang="ja-JP" dirty="0" smtClean="0"/>
                <a:t>~10km</a:t>
              </a:r>
              <a:endParaRPr kumimoji="1" lang="ja-JP" altLang="en-US" dirty="0"/>
            </a:p>
          </p:txBody>
        </p:sp>
        <p:sp>
          <p:nvSpPr>
            <p:cNvPr id="42" name="正方形/長方形 41"/>
            <p:cNvSpPr/>
            <p:nvPr/>
          </p:nvSpPr>
          <p:spPr>
            <a:xfrm>
              <a:off x="5378214" y="2266319"/>
              <a:ext cx="2416460" cy="2162757"/>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Free Atmosphere</a:t>
              </a:r>
              <a:endParaRPr kumimoji="1" lang="ja-JP" altLang="en-US" dirty="0">
                <a:solidFill>
                  <a:schemeClr val="tx1"/>
                </a:solidFill>
              </a:endParaRPr>
            </a:p>
          </p:txBody>
        </p:sp>
        <p:sp>
          <p:nvSpPr>
            <p:cNvPr id="47" name="テキスト ボックス 46"/>
            <p:cNvSpPr txBox="1"/>
            <p:nvPr/>
          </p:nvSpPr>
          <p:spPr>
            <a:xfrm>
              <a:off x="6034241" y="2747817"/>
              <a:ext cx="1104405" cy="307777"/>
            </a:xfrm>
            <a:prstGeom prst="rect">
              <a:avLst/>
            </a:prstGeom>
            <a:solidFill>
              <a:schemeClr val="bg1"/>
            </a:solidFill>
            <a:ln>
              <a:solidFill>
                <a:schemeClr val="tx1"/>
              </a:solidFill>
            </a:ln>
          </p:spPr>
          <p:txBody>
            <a:bodyPr wrap="none" rtlCol="0">
              <a:spAutoFit/>
            </a:bodyPr>
            <a:lstStyle/>
            <a:p>
              <a:r>
                <a:rPr lang="en-US" altLang="ja-JP" sz="1400" dirty="0" smtClean="0"/>
                <a:t>Troposphere</a:t>
              </a:r>
              <a:endParaRPr kumimoji="1" lang="ja-JP" altLang="en-US" sz="1400" dirty="0"/>
            </a:p>
          </p:txBody>
        </p:sp>
      </p:grpSp>
      <p:sp>
        <p:nvSpPr>
          <p:cNvPr id="56"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5. 1 Cause for excellent seeing</a:t>
            </a:r>
            <a:endParaRPr lang="ja-JP" altLang="en-US" b="1" dirty="0"/>
          </a:p>
        </p:txBody>
      </p:sp>
      <p:sp>
        <p:nvSpPr>
          <p:cNvPr id="5" name="テキスト ボックス 4"/>
          <p:cNvSpPr txBox="1"/>
          <p:nvPr/>
        </p:nvSpPr>
        <p:spPr>
          <a:xfrm>
            <a:off x="730493" y="2187875"/>
            <a:ext cx="3517878" cy="646331"/>
          </a:xfrm>
          <a:prstGeom prst="rect">
            <a:avLst/>
          </a:prstGeom>
          <a:noFill/>
          <a:ln>
            <a:solidFill>
              <a:schemeClr val="tx1"/>
            </a:solidFill>
          </a:ln>
        </p:spPr>
        <p:txBody>
          <a:bodyPr wrap="square" rtlCol="0">
            <a:spAutoFit/>
          </a:bodyPr>
          <a:lstStyle/>
          <a:p>
            <a:r>
              <a:rPr kumimoji="1" lang="en-US" altLang="ja-JP" dirty="0" smtClean="0"/>
              <a:t>Model of the atmosphere structure at “Dome” on the Antarctic plateau</a:t>
            </a:r>
            <a:endParaRPr kumimoji="1" lang="ja-JP" altLang="en-US" dirty="0"/>
          </a:p>
        </p:txBody>
      </p:sp>
    </p:spTree>
    <p:extLst>
      <p:ext uri="{BB962C8B-B14F-4D97-AF65-F5344CB8AC3E}">
        <p14:creationId xmlns:p14="http://schemas.microsoft.com/office/powerpoint/2010/main" val="2112272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47564" y="4565453"/>
            <a:ext cx="7848872" cy="1200329"/>
          </a:xfrm>
          <a:prstGeom prst="rect">
            <a:avLst/>
          </a:prstGeom>
          <a:noFill/>
        </p:spPr>
        <p:txBody>
          <a:bodyPr wrap="square" rtlCol="0">
            <a:spAutoFit/>
          </a:bodyPr>
          <a:lstStyle/>
          <a:p>
            <a:pPr marL="285750" indent="-285750" algn="just">
              <a:buFont typeface="Arial" pitchFamily="34" charset="0"/>
              <a:buChar char="•"/>
            </a:pPr>
            <a:r>
              <a:rPr kumimoji="1" lang="en-US" altLang="ja-JP" dirty="0" smtClean="0"/>
              <a:t>A similar local minimum before midnight has also been seen at Dome C</a:t>
            </a:r>
          </a:p>
          <a:p>
            <a:pPr marL="285750" indent="-285750" algn="just">
              <a:buFont typeface="Arial" pitchFamily="34" charset="0"/>
              <a:buChar char="•"/>
            </a:pPr>
            <a:r>
              <a:rPr kumimoji="1" lang="en-US" altLang="ja-JP" dirty="0" err="1" smtClean="0"/>
              <a:t>Aristidi</a:t>
            </a:r>
            <a:r>
              <a:rPr kumimoji="1" lang="en-US" altLang="ja-JP" dirty="0" smtClean="0"/>
              <a:t> et al. (2005</a:t>
            </a:r>
            <a:r>
              <a:rPr lang="en-US" altLang="ja-JP" dirty="0"/>
              <a:t>) </a:t>
            </a:r>
            <a:r>
              <a:rPr lang="en-US" altLang="ja-JP" dirty="0" smtClean="0"/>
              <a:t>has </a:t>
            </a:r>
            <a:r>
              <a:rPr lang="en-US" altLang="ja-JP" dirty="0"/>
              <a:t>interpreted this as the disappearance of the surface boundary layer</a:t>
            </a:r>
            <a:r>
              <a:rPr lang="en-US" altLang="ja-JP" dirty="0" smtClean="0"/>
              <a:t>.</a:t>
            </a:r>
          </a:p>
          <a:p>
            <a:pPr marL="285750" indent="-285750" algn="just">
              <a:buFont typeface="Arial" pitchFamily="34" charset="0"/>
              <a:buChar char="•"/>
            </a:pPr>
            <a:r>
              <a:rPr lang="en-US" altLang="ja-JP" dirty="0" smtClean="0">
                <a:solidFill>
                  <a:srgbClr val="0070C0"/>
                </a:solidFill>
              </a:rPr>
              <a:t>Our results are consistent with this.</a:t>
            </a:r>
            <a:endParaRPr kumimoji="1" lang="ja-JP" altLang="en-US" dirty="0">
              <a:solidFill>
                <a:srgbClr val="0070C0"/>
              </a:solidFill>
            </a:endParaRPr>
          </a:p>
        </p:txBody>
      </p:sp>
      <p:pic>
        <p:nvPicPr>
          <p:cNvPr id="6" name="Picture 2" descr="C:\Users\hirofumi\Desktop\DF_DIMM\gif\timeseries_2013_0106.gif"/>
          <p:cNvPicPr>
            <a:picLocks noChangeAspect="1" noChangeArrowheads="1"/>
          </p:cNvPicPr>
          <p:nvPr/>
        </p:nvPicPr>
        <p:blipFill rotWithShape="1">
          <a:blip r:embed="rId2">
            <a:extLst>
              <a:ext uri="{28A0092B-C50C-407E-A947-70E740481C1C}">
                <a14:useLocalDpi xmlns:a14="http://schemas.microsoft.com/office/drawing/2010/main" val="0"/>
              </a:ext>
            </a:extLst>
          </a:blip>
          <a:srcRect l="-1011" r="-1"/>
          <a:stretch/>
        </p:blipFill>
        <p:spPr bwMode="auto">
          <a:xfrm>
            <a:off x="539553" y="1250176"/>
            <a:ext cx="7272808" cy="3240000"/>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5724128" y="1916832"/>
            <a:ext cx="576064" cy="1872208"/>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0" y="6678000"/>
            <a:ext cx="9144000" cy="18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10" name="正方形/長方形 9"/>
          <p:cNvSpPr/>
          <p:nvPr/>
        </p:nvSpPr>
        <p:spPr>
          <a:xfrm>
            <a:off x="0" y="0"/>
            <a:ext cx="9144000" cy="36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
        <p:nvSpPr>
          <p:cNvPr id="11"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5. 2 Disappearance of the SBL</a:t>
            </a:r>
            <a:endParaRPr lang="ja-JP" altLang="en-US" b="1" dirty="0"/>
          </a:p>
        </p:txBody>
      </p:sp>
    </p:spTree>
    <p:extLst>
      <p:ext uri="{BB962C8B-B14F-4D97-AF65-F5344CB8AC3E}">
        <p14:creationId xmlns:p14="http://schemas.microsoft.com/office/powerpoint/2010/main" val="1643821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1 Aim of this study</a:t>
            </a:r>
            <a:endParaRPr kumimoji="1" lang="ja-JP" altLang="en-US" b="1"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683568" y="2060848"/>
            <a:ext cx="7848872" cy="2554545"/>
          </a:xfrm>
          <a:prstGeom prst="rect">
            <a:avLst/>
          </a:prstGeom>
          <a:noFill/>
        </p:spPr>
        <p:txBody>
          <a:bodyPr wrap="square" rtlCol="0">
            <a:spAutoFit/>
          </a:bodyPr>
          <a:lstStyle/>
          <a:p>
            <a:pPr algn="just"/>
            <a:r>
              <a:rPr lang="en-US" altLang="ja-JP" sz="3200" dirty="0" smtClean="0"/>
              <a:t>The aim of this study is to investigate the astronomical seeing in the free atmosphere above and to determine the height of the surface boundary layer at Dome Fuji on the Antarctic plateau. </a:t>
            </a:r>
            <a:endParaRPr kumimoji="1" lang="ja-JP" altLang="en-US" sz="3200" dirty="0"/>
          </a:p>
        </p:txBody>
      </p:sp>
      <p:sp>
        <p:nvSpPr>
          <p:cNvPr id="5" name="正方形/長方形 4"/>
          <p:cNvSpPr/>
          <p:nvPr/>
        </p:nvSpPr>
        <p:spPr>
          <a:xfrm>
            <a:off x="683568" y="2564904"/>
            <a:ext cx="360040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5580112" y="3068960"/>
            <a:ext cx="28083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683568" y="4077072"/>
            <a:ext cx="41044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hirofumi\Desktop\DF_DIMM\gif\timeseries_2013_0106.gif"/>
          <p:cNvPicPr>
            <a:picLocks noChangeAspect="1" noChangeArrowheads="1"/>
          </p:cNvPicPr>
          <p:nvPr/>
        </p:nvPicPr>
        <p:blipFill rotWithShape="1">
          <a:blip r:embed="rId2">
            <a:extLst>
              <a:ext uri="{28A0092B-C50C-407E-A947-70E740481C1C}">
                <a14:useLocalDpi xmlns:a14="http://schemas.microsoft.com/office/drawing/2010/main" val="0"/>
              </a:ext>
            </a:extLst>
          </a:blip>
          <a:srcRect l="7607" t="15114" b="9753"/>
          <a:stretch/>
        </p:blipFill>
        <p:spPr bwMode="auto">
          <a:xfrm>
            <a:off x="1160039" y="1286758"/>
            <a:ext cx="6652321" cy="243428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1560" y="3735030"/>
            <a:ext cx="7992888" cy="2585323"/>
          </a:xfrm>
          <a:prstGeom prst="rect">
            <a:avLst/>
          </a:prstGeom>
          <a:noFill/>
        </p:spPr>
        <p:txBody>
          <a:bodyPr wrap="square" rtlCol="0">
            <a:spAutoFit/>
          </a:bodyPr>
          <a:lstStyle/>
          <a:p>
            <a:pPr marL="285750" indent="-285750" algn="just">
              <a:buFont typeface="Arial" pitchFamily="34" charset="0"/>
              <a:buChar char="•"/>
            </a:pPr>
            <a:r>
              <a:rPr lang="en-US" altLang="ja-JP" dirty="0"/>
              <a:t>T</a:t>
            </a:r>
            <a:r>
              <a:rPr kumimoji="1" lang="en-US" altLang="ja-JP" dirty="0" smtClean="0"/>
              <a:t>he excellent seeing at local midnight has not been reported at Dome C.</a:t>
            </a:r>
          </a:p>
          <a:p>
            <a:pPr marL="285750" indent="-285750" algn="just">
              <a:buFont typeface="Arial" pitchFamily="34" charset="0"/>
              <a:buChar char="•"/>
            </a:pPr>
            <a:r>
              <a:rPr lang="en-US" altLang="ja-JP" dirty="0" smtClean="0">
                <a:solidFill>
                  <a:srgbClr val="0070C0"/>
                </a:solidFill>
              </a:rPr>
              <a:t>The weak solar energy input at midnight is expected to result in an intense temperature gradient near the snow surface at this time.</a:t>
            </a:r>
          </a:p>
          <a:p>
            <a:pPr marL="285750" indent="-285750" algn="just">
              <a:buFont typeface="Arial" pitchFamily="34" charset="0"/>
              <a:buChar char="•"/>
            </a:pPr>
            <a:r>
              <a:rPr kumimoji="1" lang="en-US" altLang="ja-JP" dirty="0" smtClean="0"/>
              <a:t>This strong temperature gradient should produce a strong surface boundary layer, and hence poor seeing from the surface.</a:t>
            </a:r>
          </a:p>
          <a:p>
            <a:pPr marL="285750" indent="-285750" algn="just">
              <a:buFont typeface="Arial" pitchFamily="34" charset="0"/>
              <a:buChar char="•"/>
            </a:pPr>
            <a:r>
              <a:rPr lang="en-US" altLang="ja-JP" dirty="0" smtClean="0">
                <a:solidFill>
                  <a:srgbClr val="0070C0"/>
                </a:solidFill>
              </a:rPr>
              <a:t>This is only consistent with our observations if the surface boundary layer is below the level of the telescope.</a:t>
            </a:r>
          </a:p>
          <a:p>
            <a:pPr marL="285750" indent="-285750" algn="just">
              <a:buFont typeface="Arial" pitchFamily="34" charset="0"/>
              <a:buChar char="•"/>
            </a:pPr>
            <a:r>
              <a:rPr lang="en-US" altLang="ja-JP" dirty="0" smtClean="0"/>
              <a:t>Our DIMM was above the surface boundary layer during these periods, and was sampling the free atmosphere seeing.</a:t>
            </a:r>
            <a:endParaRPr kumimoji="1" lang="ja-JP" altLang="en-US" dirty="0"/>
          </a:p>
        </p:txBody>
      </p:sp>
      <p:sp>
        <p:nvSpPr>
          <p:cNvPr id="6" name="正方形/長方形 5"/>
          <p:cNvSpPr/>
          <p:nvPr/>
        </p:nvSpPr>
        <p:spPr>
          <a:xfrm>
            <a:off x="1979712" y="1412776"/>
            <a:ext cx="1080120" cy="194421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0" y="6678000"/>
            <a:ext cx="9144000" cy="18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9" name="正方形/長方形 8"/>
          <p:cNvSpPr/>
          <p:nvPr/>
        </p:nvSpPr>
        <p:spPr>
          <a:xfrm>
            <a:off x="0" y="0"/>
            <a:ext cx="9144000" cy="36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
        <p:nvSpPr>
          <p:cNvPr id="10"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5. 3 Above SBL</a:t>
            </a:r>
            <a:endParaRPr lang="ja-JP" altLang="en-US" b="1" dirty="0"/>
          </a:p>
        </p:txBody>
      </p:sp>
    </p:spTree>
    <p:extLst>
      <p:ext uri="{BB962C8B-B14F-4D97-AF65-F5344CB8AC3E}">
        <p14:creationId xmlns:p14="http://schemas.microsoft.com/office/powerpoint/2010/main" val="13075869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52" t="19151" r="39724" b="43751"/>
          <a:stretch/>
        </p:blipFill>
        <p:spPr bwMode="auto">
          <a:xfrm>
            <a:off x="251520" y="1700808"/>
            <a:ext cx="5832648" cy="340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0" y="6678000"/>
            <a:ext cx="9144000" cy="18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0" y="0"/>
            <a:ext cx="9144000" cy="36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5. 4 Diurnal variation for seeing</a:t>
            </a:r>
            <a:endParaRPr lang="ja-JP" altLang="en-US" b="1" dirty="0"/>
          </a:p>
        </p:txBody>
      </p:sp>
      <p:sp>
        <p:nvSpPr>
          <p:cNvPr id="3" name="テキスト ボックス 2"/>
          <p:cNvSpPr txBox="1"/>
          <p:nvPr/>
        </p:nvSpPr>
        <p:spPr>
          <a:xfrm>
            <a:off x="1115616" y="5096297"/>
            <a:ext cx="301686" cy="369332"/>
          </a:xfrm>
          <a:prstGeom prst="rect">
            <a:avLst/>
          </a:prstGeom>
          <a:noFill/>
        </p:spPr>
        <p:txBody>
          <a:bodyPr wrap="none" rtlCol="0">
            <a:spAutoFit/>
          </a:bodyPr>
          <a:lstStyle/>
          <a:p>
            <a:r>
              <a:rPr kumimoji="1" lang="en-US" altLang="ja-JP" dirty="0" smtClean="0"/>
              <a:t>0</a:t>
            </a:r>
            <a:endParaRPr kumimoji="1" lang="ja-JP" altLang="en-US" dirty="0"/>
          </a:p>
        </p:txBody>
      </p:sp>
      <p:sp>
        <p:nvSpPr>
          <p:cNvPr id="7" name="テキスト ボックス 6"/>
          <p:cNvSpPr txBox="1"/>
          <p:nvPr/>
        </p:nvSpPr>
        <p:spPr>
          <a:xfrm>
            <a:off x="2267744" y="5096297"/>
            <a:ext cx="301686" cy="369332"/>
          </a:xfrm>
          <a:prstGeom prst="rect">
            <a:avLst/>
          </a:prstGeom>
          <a:noFill/>
        </p:spPr>
        <p:txBody>
          <a:bodyPr wrap="none" rtlCol="0">
            <a:spAutoFit/>
          </a:bodyPr>
          <a:lstStyle/>
          <a:p>
            <a:r>
              <a:rPr kumimoji="1" lang="en-US" altLang="ja-JP" dirty="0" smtClean="0"/>
              <a:t>6</a:t>
            </a:r>
            <a:endParaRPr kumimoji="1" lang="ja-JP" altLang="en-US" dirty="0"/>
          </a:p>
        </p:txBody>
      </p:sp>
      <p:sp>
        <p:nvSpPr>
          <p:cNvPr id="8" name="テキスト ボックス 7"/>
          <p:cNvSpPr txBox="1"/>
          <p:nvPr/>
        </p:nvSpPr>
        <p:spPr>
          <a:xfrm>
            <a:off x="3361208" y="5096297"/>
            <a:ext cx="418704" cy="369332"/>
          </a:xfrm>
          <a:prstGeom prst="rect">
            <a:avLst/>
          </a:prstGeom>
          <a:noFill/>
        </p:spPr>
        <p:txBody>
          <a:bodyPr wrap="none" rtlCol="0">
            <a:spAutoFit/>
          </a:bodyPr>
          <a:lstStyle/>
          <a:p>
            <a:r>
              <a:rPr kumimoji="1" lang="en-US" altLang="ja-JP" dirty="0" smtClean="0"/>
              <a:t>12</a:t>
            </a:r>
            <a:endParaRPr kumimoji="1" lang="ja-JP" altLang="en-US" dirty="0"/>
          </a:p>
        </p:txBody>
      </p:sp>
      <p:sp>
        <p:nvSpPr>
          <p:cNvPr id="9" name="テキスト ボックス 8"/>
          <p:cNvSpPr txBox="1"/>
          <p:nvPr/>
        </p:nvSpPr>
        <p:spPr>
          <a:xfrm>
            <a:off x="4513336" y="5096297"/>
            <a:ext cx="418704" cy="369332"/>
          </a:xfrm>
          <a:prstGeom prst="rect">
            <a:avLst/>
          </a:prstGeom>
          <a:noFill/>
        </p:spPr>
        <p:txBody>
          <a:bodyPr wrap="none" rtlCol="0">
            <a:spAutoFit/>
          </a:bodyPr>
          <a:lstStyle/>
          <a:p>
            <a:r>
              <a:rPr kumimoji="1" lang="en-US" altLang="ja-JP" dirty="0" smtClean="0"/>
              <a:t>18</a:t>
            </a:r>
            <a:endParaRPr kumimoji="1" lang="ja-JP" altLang="en-US" dirty="0"/>
          </a:p>
        </p:txBody>
      </p:sp>
      <p:sp>
        <p:nvSpPr>
          <p:cNvPr id="10" name="テキスト ボックス 9"/>
          <p:cNvSpPr txBox="1"/>
          <p:nvPr/>
        </p:nvSpPr>
        <p:spPr>
          <a:xfrm>
            <a:off x="5593456" y="5096297"/>
            <a:ext cx="418704" cy="369332"/>
          </a:xfrm>
          <a:prstGeom prst="rect">
            <a:avLst/>
          </a:prstGeom>
          <a:noFill/>
        </p:spPr>
        <p:txBody>
          <a:bodyPr wrap="none" rtlCol="0">
            <a:spAutoFit/>
          </a:bodyPr>
          <a:lstStyle/>
          <a:p>
            <a:r>
              <a:rPr kumimoji="1" lang="en-US" altLang="ja-JP" dirty="0" smtClean="0"/>
              <a:t>24</a:t>
            </a:r>
            <a:endParaRPr kumimoji="1" lang="ja-JP" altLang="en-US" dirty="0"/>
          </a:p>
        </p:txBody>
      </p:sp>
      <p:sp>
        <p:nvSpPr>
          <p:cNvPr id="11" name="テキスト ボックス 10"/>
          <p:cNvSpPr txBox="1"/>
          <p:nvPr/>
        </p:nvSpPr>
        <p:spPr>
          <a:xfrm>
            <a:off x="2509748" y="5368044"/>
            <a:ext cx="1950919" cy="369332"/>
          </a:xfrm>
          <a:prstGeom prst="rect">
            <a:avLst/>
          </a:prstGeom>
          <a:noFill/>
        </p:spPr>
        <p:txBody>
          <a:bodyPr wrap="none" rtlCol="0">
            <a:spAutoFit/>
          </a:bodyPr>
          <a:lstStyle/>
          <a:p>
            <a:r>
              <a:rPr kumimoji="1" lang="en-US" altLang="ja-JP" dirty="0" smtClean="0"/>
              <a:t>Local time (UTC+3)</a:t>
            </a:r>
            <a:endParaRPr kumimoji="1" lang="ja-JP" altLang="en-US" dirty="0"/>
          </a:p>
        </p:txBody>
      </p:sp>
      <p:sp>
        <p:nvSpPr>
          <p:cNvPr id="12" name="1 つの角を丸めた四角形 11"/>
          <p:cNvSpPr/>
          <p:nvPr/>
        </p:nvSpPr>
        <p:spPr>
          <a:xfrm>
            <a:off x="251520" y="4529205"/>
            <a:ext cx="864096" cy="80138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1403648" y="4025469"/>
            <a:ext cx="4399160" cy="1080000"/>
            <a:chOff x="2339752" y="5229320"/>
            <a:chExt cx="4399160" cy="1080000"/>
          </a:xfrm>
        </p:grpSpPr>
        <p:cxnSp>
          <p:nvCxnSpPr>
            <p:cNvPr id="15" name="直線コネクタ 14"/>
            <p:cNvCxnSpPr/>
            <p:nvPr/>
          </p:nvCxnSpPr>
          <p:spPr>
            <a:xfrm>
              <a:off x="2339752" y="5733256"/>
              <a:ext cx="1152128"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148064" y="5709431"/>
              <a:ext cx="1590848"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7" name="円弧 16"/>
            <p:cNvSpPr/>
            <p:nvPr/>
          </p:nvSpPr>
          <p:spPr>
            <a:xfrm>
              <a:off x="3744929" y="5229320"/>
              <a:ext cx="1368000" cy="1080000"/>
            </a:xfrm>
            <a:prstGeom prst="arc">
              <a:avLst>
                <a:gd name="adj1" fmla="val 16200000"/>
                <a:gd name="adj2" fmla="val 21542208"/>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円弧 17"/>
            <p:cNvSpPr/>
            <p:nvPr/>
          </p:nvSpPr>
          <p:spPr>
            <a:xfrm flipH="1">
              <a:off x="3563888" y="5229320"/>
              <a:ext cx="1368000" cy="1080000"/>
            </a:xfrm>
            <a:prstGeom prst="arc">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0" name="テキスト ボックス 19"/>
          <p:cNvSpPr txBox="1"/>
          <p:nvPr/>
        </p:nvSpPr>
        <p:spPr>
          <a:xfrm>
            <a:off x="6012160" y="2237323"/>
            <a:ext cx="2428293" cy="369332"/>
          </a:xfrm>
          <a:prstGeom prst="rect">
            <a:avLst/>
          </a:prstGeom>
          <a:noFill/>
        </p:spPr>
        <p:txBody>
          <a:bodyPr wrap="none" rtlCol="0">
            <a:spAutoFit/>
          </a:bodyPr>
          <a:lstStyle/>
          <a:p>
            <a:r>
              <a:rPr kumimoji="1" lang="en-US" altLang="ja-JP" dirty="0" smtClean="0"/>
              <a:t>We plot all seeing data, </a:t>
            </a:r>
            <a:endParaRPr kumimoji="1" lang="ja-JP" altLang="en-US" dirty="0"/>
          </a:p>
        </p:txBody>
      </p:sp>
      <p:sp>
        <p:nvSpPr>
          <p:cNvPr id="21" name="テキスト ボックス 20"/>
          <p:cNvSpPr txBox="1"/>
          <p:nvPr/>
        </p:nvSpPr>
        <p:spPr>
          <a:xfrm>
            <a:off x="6093309" y="2675937"/>
            <a:ext cx="2843808" cy="1200329"/>
          </a:xfrm>
          <a:prstGeom prst="rect">
            <a:avLst/>
          </a:prstGeom>
          <a:noFill/>
        </p:spPr>
        <p:txBody>
          <a:bodyPr wrap="square" rtlCol="0">
            <a:spAutoFit/>
          </a:bodyPr>
          <a:lstStyle/>
          <a:p>
            <a:pPr marL="285750" indent="-285750">
              <a:buFont typeface="Arial" pitchFamily="34" charset="0"/>
              <a:buChar char="•"/>
            </a:pPr>
            <a:r>
              <a:rPr kumimoji="1" lang="en-US" altLang="ja-JP" dirty="0" smtClean="0"/>
              <a:t>Large seeing value</a:t>
            </a:r>
          </a:p>
          <a:p>
            <a:r>
              <a:rPr lang="en-US" altLang="ja-JP" dirty="0"/>
              <a:t>   </a:t>
            </a:r>
            <a:r>
              <a:rPr lang="en-US" altLang="ja-JP" dirty="0" smtClean="0">
                <a:sym typeface="Wingdings" pitchFamily="2" charset="2"/>
              </a:rPr>
              <a:t> </a:t>
            </a:r>
            <a:r>
              <a:rPr lang="en-US" altLang="ja-JP" dirty="0" smtClean="0">
                <a:solidFill>
                  <a:srgbClr val="0070C0"/>
                </a:solidFill>
                <a:sym typeface="Wingdings" pitchFamily="2" charset="2"/>
              </a:rPr>
              <a:t>Observation </a:t>
            </a:r>
            <a:r>
              <a:rPr lang="en-US" altLang="ja-JP" dirty="0" smtClean="0">
                <a:solidFill>
                  <a:srgbClr val="0070C0"/>
                </a:solidFill>
              </a:rPr>
              <a:t>inside SBL</a:t>
            </a:r>
            <a:endParaRPr kumimoji="1" lang="en-US" altLang="ja-JP" dirty="0">
              <a:solidFill>
                <a:srgbClr val="0070C0"/>
              </a:solidFill>
            </a:endParaRPr>
          </a:p>
          <a:p>
            <a:pPr marL="285750" indent="-285750">
              <a:buFont typeface="Arial" pitchFamily="34" charset="0"/>
              <a:buChar char="•"/>
            </a:pPr>
            <a:r>
              <a:rPr kumimoji="1" lang="en-US" altLang="ja-JP" dirty="0" smtClean="0"/>
              <a:t>Small seeing value</a:t>
            </a:r>
          </a:p>
          <a:p>
            <a:r>
              <a:rPr lang="en-US" altLang="ja-JP" dirty="0"/>
              <a:t> </a:t>
            </a:r>
            <a:r>
              <a:rPr lang="en-US" altLang="ja-JP" dirty="0" smtClean="0"/>
              <a:t> </a:t>
            </a:r>
            <a:r>
              <a:rPr lang="en-US" altLang="ja-JP" dirty="0" smtClean="0">
                <a:sym typeface="Wingdings" pitchFamily="2" charset="2"/>
              </a:rPr>
              <a:t> </a:t>
            </a:r>
            <a:r>
              <a:rPr lang="en-US" altLang="ja-JP" dirty="0" smtClean="0">
                <a:solidFill>
                  <a:srgbClr val="0070C0"/>
                </a:solidFill>
                <a:sym typeface="Wingdings" pitchFamily="2" charset="2"/>
              </a:rPr>
              <a:t>Observation above SBL</a:t>
            </a:r>
            <a:endParaRPr kumimoji="1" lang="ja-JP" altLang="en-US" dirty="0">
              <a:solidFill>
                <a:srgbClr val="0070C0"/>
              </a:solidFill>
            </a:endParaRPr>
          </a:p>
        </p:txBody>
      </p:sp>
      <p:sp>
        <p:nvSpPr>
          <p:cNvPr id="22" name="テキスト ボックス 21"/>
          <p:cNvSpPr txBox="1"/>
          <p:nvPr/>
        </p:nvSpPr>
        <p:spPr>
          <a:xfrm>
            <a:off x="372862" y="5733256"/>
            <a:ext cx="8345041" cy="646331"/>
          </a:xfrm>
          <a:prstGeom prst="rect">
            <a:avLst/>
          </a:prstGeom>
          <a:noFill/>
        </p:spPr>
        <p:txBody>
          <a:bodyPr wrap="none" rtlCol="0">
            <a:spAutoFit/>
          </a:bodyPr>
          <a:lstStyle/>
          <a:p>
            <a:pPr algn="ctr"/>
            <a:r>
              <a:rPr lang="en-US" altLang="ja-JP" b="1" dirty="0" smtClean="0">
                <a:solidFill>
                  <a:srgbClr val="FF0000"/>
                </a:solidFill>
              </a:rPr>
              <a:t>~0.2”</a:t>
            </a:r>
            <a:r>
              <a:rPr kumimoji="1" lang="en-US" altLang="ja-JP" b="1" dirty="0" smtClean="0">
                <a:solidFill>
                  <a:srgbClr val="FF0000"/>
                </a:solidFill>
              </a:rPr>
              <a:t> seeing can be observed every time except around noon.</a:t>
            </a:r>
          </a:p>
          <a:p>
            <a:pPr algn="ctr"/>
            <a:r>
              <a:rPr lang="en-US" altLang="ja-JP" b="1" dirty="0" smtClean="0">
                <a:solidFill>
                  <a:srgbClr val="FF0000"/>
                </a:solidFill>
              </a:rPr>
              <a:t>This means that the free atmosphere seeing will be ~0.2” every time</a:t>
            </a:r>
            <a:r>
              <a:rPr lang="en-US" altLang="ja-JP" b="1" dirty="0">
                <a:solidFill>
                  <a:srgbClr val="FF0000"/>
                </a:solidFill>
              </a:rPr>
              <a:t> </a:t>
            </a:r>
            <a:r>
              <a:rPr lang="en-US" altLang="ja-JP" b="1" dirty="0" smtClean="0">
                <a:solidFill>
                  <a:srgbClr val="FF0000"/>
                </a:solidFill>
              </a:rPr>
              <a:t> around noon.</a:t>
            </a:r>
            <a:endParaRPr kumimoji="1" lang="ja-JP" altLang="en-US" b="1" dirty="0">
              <a:solidFill>
                <a:srgbClr val="FF0000"/>
              </a:solidFill>
            </a:endParaRPr>
          </a:p>
        </p:txBody>
      </p:sp>
      <p:sp>
        <p:nvSpPr>
          <p:cNvPr id="23" name="テキスト ボックス 22"/>
          <p:cNvSpPr txBox="1"/>
          <p:nvPr/>
        </p:nvSpPr>
        <p:spPr>
          <a:xfrm>
            <a:off x="6100530" y="4344539"/>
            <a:ext cx="580608" cy="369332"/>
          </a:xfrm>
          <a:prstGeom prst="rect">
            <a:avLst/>
          </a:prstGeom>
          <a:noFill/>
        </p:spPr>
        <p:txBody>
          <a:bodyPr wrap="none" rtlCol="0">
            <a:spAutoFit/>
          </a:bodyPr>
          <a:lstStyle/>
          <a:p>
            <a:r>
              <a:rPr kumimoji="1" lang="en-US" altLang="ja-JP" b="1" dirty="0" smtClean="0">
                <a:solidFill>
                  <a:srgbClr val="FF0000"/>
                </a:solidFill>
              </a:rPr>
              <a:t>0.2”</a:t>
            </a:r>
            <a:endParaRPr kumimoji="1" lang="ja-JP" altLang="en-US" b="1" dirty="0">
              <a:solidFill>
                <a:srgbClr val="FF0000"/>
              </a:solidFill>
            </a:endParaRPr>
          </a:p>
        </p:txBody>
      </p:sp>
    </p:spTree>
    <p:extLst>
      <p:ext uri="{BB962C8B-B14F-4D97-AF65-F5344CB8AC3E}">
        <p14:creationId xmlns:p14="http://schemas.microsoft.com/office/powerpoint/2010/main" val="78346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6678000"/>
            <a:ext cx="9144000" cy="18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8" name="正方形/長方形 7"/>
          <p:cNvSpPr/>
          <p:nvPr/>
        </p:nvSpPr>
        <p:spPr>
          <a:xfrm>
            <a:off x="0" y="0"/>
            <a:ext cx="9144000" cy="36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
        <p:nvSpPr>
          <p:cNvPr id="10"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5. 5 Considering SODAR results</a:t>
            </a:r>
            <a:endParaRPr lang="ja-JP" altLang="en-US" b="1" dirty="0"/>
          </a:p>
        </p:txBody>
      </p:sp>
      <p:grpSp>
        <p:nvGrpSpPr>
          <p:cNvPr id="19" name="グループ化 18"/>
          <p:cNvGrpSpPr/>
          <p:nvPr/>
        </p:nvGrpSpPr>
        <p:grpSpPr>
          <a:xfrm>
            <a:off x="979064" y="1491023"/>
            <a:ext cx="5173200" cy="2874081"/>
            <a:chOff x="2203200" y="1851063"/>
            <a:chExt cx="5173200" cy="2874081"/>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95" t="23481" r="23545" b="16020"/>
            <a:stretch/>
          </p:blipFill>
          <p:spPr bwMode="auto">
            <a:xfrm>
              <a:off x="2203200" y="1851063"/>
              <a:ext cx="5173200" cy="287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直線コネクタ 11"/>
            <p:cNvCxnSpPr/>
            <p:nvPr/>
          </p:nvCxnSpPr>
          <p:spPr>
            <a:xfrm flipV="1">
              <a:off x="2278800" y="1851064"/>
              <a:ext cx="0" cy="24970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552" t="53991" r="39724" b="28650"/>
          <a:stretch/>
        </p:blipFill>
        <p:spPr bwMode="auto">
          <a:xfrm>
            <a:off x="35496" y="4356189"/>
            <a:ext cx="5832648" cy="1593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グループ化 19"/>
          <p:cNvGrpSpPr/>
          <p:nvPr/>
        </p:nvGrpSpPr>
        <p:grpSpPr>
          <a:xfrm>
            <a:off x="1115616" y="4869280"/>
            <a:ext cx="4464496" cy="1080000"/>
            <a:chOff x="2339752" y="5229320"/>
            <a:chExt cx="4464496" cy="1080000"/>
          </a:xfrm>
        </p:grpSpPr>
        <p:cxnSp>
          <p:nvCxnSpPr>
            <p:cNvPr id="4" name="直線コネクタ 3"/>
            <p:cNvCxnSpPr/>
            <p:nvPr/>
          </p:nvCxnSpPr>
          <p:spPr>
            <a:xfrm>
              <a:off x="2339752" y="5733256"/>
              <a:ext cx="1152128"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148064" y="5709431"/>
              <a:ext cx="1656184"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円弧 16"/>
            <p:cNvSpPr/>
            <p:nvPr/>
          </p:nvSpPr>
          <p:spPr>
            <a:xfrm>
              <a:off x="3744929" y="5229320"/>
              <a:ext cx="1296000" cy="1080000"/>
            </a:xfrm>
            <a:prstGeom prst="arc">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円弧 17"/>
            <p:cNvSpPr/>
            <p:nvPr/>
          </p:nvSpPr>
          <p:spPr>
            <a:xfrm flipH="1">
              <a:off x="3563888" y="5229320"/>
              <a:ext cx="1296144" cy="1080000"/>
            </a:xfrm>
            <a:prstGeom prst="arc">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1" name="テキスト ボックス 20"/>
          <p:cNvSpPr txBox="1"/>
          <p:nvPr/>
        </p:nvSpPr>
        <p:spPr>
          <a:xfrm>
            <a:off x="6259014" y="2002698"/>
            <a:ext cx="2120196" cy="369332"/>
          </a:xfrm>
          <a:prstGeom prst="rect">
            <a:avLst/>
          </a:prstGeom>
          <a:noFill/>
          <a:ln>
            <a:solidFill>
              <a:schemeClr val="tx1"/>
            </a:solidFill>
          </a:ln>
        </p:spPr>
        <p:txBody>
          <a:bodyPr wrap="none" rtlCol="0">
            <a:spAutoFit/>
          </a:bodyPr>
          <a:lstStyle/>
          <a:p>
            <a:r>
              <a:rPr kumimoji="1" lang="en-US" altLang="ja-JP" dirty="0" smtClean="0"/>
              <a:t>Turbulence strength</a:t>
            </a:r>
            <a:endParaRPr kumimoji="1" lang="ja-JP" altLang="en-US" dirty="0"/>
          </a:p>
        </p:txBody>
      </p:sp>
      <p:sp>
        <p:nvSpPr>
          <p:cNvPr id="22" name="テキスト ボックス 21"/>
          <p:cNvSpPr txBox="1"/>
          <p:nvPr/>
        </p:nvSpPr>
        <p:spPr>
          <a:xfrm>
            <a:off x="6808239" y="3212976"/>
            <a:ext cx="1878561" cy="646331"/>
          </a:xfrm>
          <a:prstGeom prst="rect">
            <a:avLst/>
          </a:prstGeom>
          <a:noFill/>
        </p:spPr>
        <p:txBody>
          <a:bodyPr wrap="square" rtlCol="0">
            <a:spAutoFit/>
          </a:bodyPr>
          <a:lstStyle/>
          <a:p>
            <a:r>
              <a:rPr kumimoji="1" lang="en-US" altLang="ja-JP" dirty="0" smtClean="0"/>
              <a:t>Integrate from 40 to 400m, </a:t>
            </a:r>
            <a:endParaRPr kumimoji="1" lang="ja-JP" altLang="en-US" dirty="0"/>
          </a:p>
        </p:txBody>
      </p:sp>
      <p:sp>
        <p:nvSpPr>
          <p:cNvPr id="26" name="テキスト ボックス 25"/>
          <p:cNvSpPr txBox="1"/>
          <p:nvPr/>
        </p:nvSpPr>
        <p:spPr>
          <a:xfrm>
            <a:off x="5724128" y="4543960"/>
            <a:ext cx="3312368" cy="1477328"/>
          </a:xfrm>
          <a:prstGeom prst="rect">
            <a:avLst/>
          </a:prstGeom>
          <a:noFill/>
        </p:spPr>
        <p:txBody>
          <a:bodyPr wrap="square" rtlCol="0">
            <a:spAutoFit/>
          </a:bodyPr>
          <a:lstStyle/>
          <a:p>
            <a:pPr marL="285750" indent="-285750" algn="just">
              <a:buFont typeface="Arial" pitchFamily="34" charset="0"/>
              <a:buChar char="•"/>
            </a:pPr>
            <a:r>
              <a:rPr lang="en-US" altLang="ja-JP" b="1" dirty="0" smtClean="0"/>
              <a:t>Turbulence of 40-400m would be caused by the Convection  of the solar heating.</a:t>
            </a:r>
          </a:p>
          <a:p>
            <a:pPr marL="285750" indent="-285750">
              <a:buFont typeface="Arial" pitchFamily="34" charset="0"/>
              <a:buChar char="•"/>
            </a:pPr>
            <a:r>
              <a:rPr kumimoji="1" lang="en-US" altLang="ja-JP" b="1" dirty="0" smtClean="0">
                <a:solidFill>
                  <a:srgbClr val="FF0000"/>
                </a:solidFill>
              </a:rPr>
              <a:t>Turbulence is almost constant </a:t>
            </a:r>
            <a:r>
              <a:rPr kumimoji="1" lang="en-US" altLang="ja-JP" b="1" u="sng" dirty="0" smtClean="0">
                <a:solidFill>
                  <a:srgbClr val="FF0000"/>
                </a:solidFill>
              </a:rPr>
              <a:t>except around noon</a:t>
            </a:r>
            <a:r>
              <a:rPr kumimoji="1" lang="en-US" altLang="ja-JP" b="1" dirty="0" smtClean="0"/>
              <a:t>.</a:t>
            </a:r>
            <a:endParaRPr kumimoji="1" lang="ja-JP" altLang="en-US" b="1" dirty="0"/>
          </a:p>
        </p:txBody>
      </p:sp>
      <p:sp>
        <p:nvSpPr>
          <p:cNvPr id="27" name="左カーブ矢印 26"/>
          <p:cNvSpPr/>
          <p:nvPr/>
        </p:nvSpPr>
        <p:spPr>
          <a:xfrm>
            <a:off x="6259015" y="3064265"/>
            <a:ext cx="473225" cy="1091054"/>
          </a:xfrm>
          <a:prstGeom prst="curvedLef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17855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678000"/>
            <a:ext cx="9144000" cy="18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0" y="0"/>
            <a:ext cx="9144000" cy="36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52" t="19168" r="39724" b="7117"/>
          <a:stretch/>
        </p:blipFill>
        <p:spPr bwMode="auto">
          <a:xfrm>
            <a:off x="251520" y="1340768"/>
            <a:ext cx="4966426" cy="533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5. 6 Effect of convection </a:t>
            </a:r>
            <a:endParaRPr lang="ja-JP" altLang="en-US" b="1" dirty="0"/>
          </a:p>
        </p:txBody>
      </p:sp>
      <p:sp>
        <p:nvSpPr>
          <p:cNvPr id="3" name="テキスト ボックス 2"/>
          <p:cNvSpPr txBox="1"/>
          <p:nvPr/>
        </p:nvSpPr>
        <p:spPr>
          <a:xfrm>
            <a:off x="5537022" y="1844824"/>
            <a:ext cx="3098471" cy="923330"/>
          </a:xfrm>
          <a:prstGeom prst="rect">
            <a:avLst/>
          </a:prstGeom>
          <a:noFill/>
        </p:spPr>
        <p:txBody>
          <a:bodyPr wrap="square" rtlCol="0">
            <a:spAutoFit/>
          </a:bodyPr>
          <a:lstStyle/>
          <a:p>
            <a:r>
              <a:rPr kumimoji="1" lang="en-US" altLang="ja-JP" b="1" dirty="0" smtClean="0"/>
              <a:t>Lower limit of the seeing value correlates with the turbulence strength of 40-400m.</a:t>
            </a:r>
          </a:p>
        </p:txBody>
      </p:sp>
      <p:sp>
        <p:nvSpPr>
          <p:cNvPr id="7" name="テキスト ボックス 6"/>
          <p:cNvSpPr txBox="1"/>
          <p:nvPr/>
        </p:nvSpPr>
        <p:spPr>
          <a:xfrm>
            <a:off x="5325958" y="2893907"/>
            <a:ext cx="3494514" cy="1477328"/>
          </a:xfrm>
          <a:prstGeom prst="rect">
            <a:avLst/>
          </a:prstGeom>
          <a:noFill/>
        </p:spPr>
        <p:txBody>
          <a:bodyPr wrap="square" rtlCol="0">
            <a:spAutoFit/>
          </a:bodyPr>
          <a:lstStyle/>
          <a:p>
            <a:pPr algn="just"/>
            <a:r>
              <a:rPr lang="en-US" altLang="ja-JP" b="1" dirty="0" smtClean="0">
                <a:solidFill>
                  <a:srgbClr val="0070C0"/>
                </a:solidFill>
              </a:rPr>
              <a:t>At 18h–6h (nighttime)</a:t>
            </a:r>
            <a:r>
              <a:rPr lang="en-US" altLang="ja-JP" dirty="0" smtClean="0"/>
              <a:t>, the seeing value depends on the height of the surface boundary layer and its strength. When low </a:t>
            </a:r>
            <a:r>
              <a:rPr kumimoji="1" lang="en-US" altLang="ja-JP" dirty="0" smtClean="0"/>
              <a:t>SBL,  we can obtain ~0.2” seeing.</a:t>
            </a:r>
          </a:p>
        </p:txBody>
      </p:sp>
      <p:sp>
        <p:nvSpPr>
          <p:cNvPr id="9" name="テキスト ボックス 8"/>
          <p:cNvSpPr txBox="1"/>
          <p:nvPr/>
        </p:nvSpPr>
        <p:spPr>
          <a:xfrm>
            <a:off x="5325958" y="4447435"/>
            <a:ext cx="3494514" cy="923330"/>
          </a:xfrm>
          <a:prstGeom prst="rect">
            <a:avLst/>
          </a:prstGeom>
          <a:noFill/>
        </p:spPr>
        <p:txBody>
          <a:bodyPr wrap="square" rtlCol="0">
            <a:spAutoFit/>
          </a:bodyPr>
          <a:lstStyle/>
          <a:p>
            <a:pPr algn="just"/>
            <a:r>
              <a:rPr lang="en-US" altLang="ja-JP" b="1" dirty="0" smtClean="0">
                <a:solidFill>
                  <a:srgbClr val="0070C0"/>
                </a:solidFill>
              </a:rPr>
              <a:t>At 6h-18h (daytime)</a:t>
            </a:r>
            <a:r>
              <a:rPr lang="en-US" altLang="ja-JP" dirty="0" smtClean="0"/>
              <a:t>, convection by the solar heating makes worse the seeing value even in the low SBL.</a:t>
            </a:r>
            <a:endParaRPr kumimoji="1" lang="en-US" altLang="ja-JP" dirty="0" smtClean="0"/>
          </a:p>
        </p:txBody>
      </p:sp>
      <p:sp>
        <p:nvSpPr>
          <p:cNvPr id="10" name="テキスト ボックス 9"/>
          <p:cNvSpPr txBox="1"/>
          <p:nvPr/>
        </p:nvSpPr>
        <p:spPr>
          <a:xfrm>
            <a:off x="5325958" y="5446965"/>
            <a:ext cx="3494514" cy="646331"/>
          </a:xfrm>
          <a:prstGeom prst="rect">
            <a:avLst/>
          </a:prstGeom>
          <a:noFill/>
        </p:spPr>
        <p:txBody>
          <a:bodyPr wrap="square" rtlCol="0">
            <a:spAutoFit/>
          </a:bodyPr>
          <a:lstStyle/>
          <a:p>
            <a:pPr algn="just"/>
            <a:r>
              <a:rPr lang="en-US" altLang="ja-JP" b="1" dirty="0" smtClean="0">
                <a:solidFill>
                  <a:srgbClr val="0070C0"/>
                </a:solidFill>
              </a:rPr>
              <a:t>Around 18h</a:t>
            </a:r>
            <a:r>
              <a:rPr lang="en-US" altLang="ja-JP" dirty="0" smtClean="0"/>
              <a:t>, seeing value tends to small by disappearance of SBL.</a:t>
            </a:r>
            <a:endParaRPr kumimoji="1" lang="en-US" altLang="ja-JP" dirty="0" smtClean="0"/>
          </a:p>
        </p:txBody>
      </p:sp>
    </p:spTree>
    <p:extLst>
      <p:ext uri="{BB962C8B-B14F-4D97-AF65-F5344CB8AC3E}">
        <p14:creationId xmlns:p14="http://schemas.microsoft.com/office/powerpoint/2010/main" val="41915078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678000"/>
            <a:ext cx="9144000" cy="18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0" y="0"/>
            <a:ext cx="9144000" cy="3600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5. 7 Conclusions</a:t>
            </a:r>
            <a:endParaRPr lang="ja-JP" altLang="en-US" b="1" dirty="0"/>
          </a:p>
        </p:txBody>
      </p:sp>
      <p:sp>
        <p:nvSpPr>
          <p:cNvPr id="10" name="正方形/長方形 9"/>
          <p:cNvSpPr/>
          <p:nvPr/>
        </p:nvSpPr>
        <p:spPr>
          <a:xfrm>
            <a:off x="5515109" y="5560980"/>
            <a:ext cx="2667085" cy="427011"/>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Surface Boundary Layer</a:t>
            </a:r>
            <a:endParaRPr kumimoji="1" lang="ja-JP" altLang="en-US" dirty="0">
              <a:solidFill>
                <a:schemeClr val="tx1"/>
              </a:solidFill>
            </a:endParaRPr>
          </a:p>
        </p:txBody>
      </p:sp>
      <p:cxnSp>
        <p:nvCxnSpPr>
          <p:cNvPr id="11" name="直線矢印コネクタ 10"/>
          <p:cNvCxnSpPr/>
          <p:nvPr/>
        </p:nvCxnSpPr>
        <p:spPr>
          <a:xfrm flipV="1">
            <a:off x="5515109" y="2348880"/>
            <a:ext cx="1" cy="36391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5515110" y="5987993"/>
            <a:ext cx="287643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rot="16200000">
            <a:off x="4817629" y="2535299"/>
            <a:ext cx="886186" cy="369332"/>
          </a:xfrm>
          <a:prstGeom prst="rect">
            <a:avLst/>
          </a:prstGeom>
          <a:noFill/>
          <a:ln>
            <a:noFill/>
          </a:ln>
        </p:spPr>
        <p:txBody>
          <a:bodyPr wrap="square" rtlCol="0">
            <a:spAutoFit/>
          </a:bodyPr>
          <a:lstStyle/>
          <a:p>
            <a:r>
              <a:rPr kumimoji="1" lang="en-US" altLang="ja-JP" dirty="0" smtClean="0"/>
              <a:t>Height</a:t>
            </a:r>
            <a:endParaRPr kumimoji="1" lang="ja-JP" altLang="en-US" dirty="0"/>
          </a:p>
        </p:txBody>
      </p:sp>
      <p:sp>
        <p:nvSpPr>
          <p:cNvPr id="15" name="テキスト ボックス 14"/>
          <p:cNvSpPr txBox="1"/>
          <p:nvPr/>
        </p:nvSpPr>
        <p:spPr>
          <a:xfrm>
            <a:off x="4572000" y="5375623"/>
            <a:ext cx="782365" cy="369332"/>
          </a:xfrm>
          <a:prstGeom prst="rect">
            <a:avLst/>
          </a:prstGeom>
          <a:noFill/>
        </p:spPr>
        <p:txBody>
          <a:bodyPr wrap="square" rtlCol="0">
            <a:spAutoFit/>
          </a:bodyPr>
          <a:lstStyle/>
          <a:p>
            <a:pPr algn="r"/>
            <a:r>
              <a:rPr lang="en-US" altLang="ja-JP" dirty="0" smtClean="0"/>
              <a:t>~10</a:t>
            </a:r>
            <a:r>
              <a:rPr kumimoji="1" lang="en-US" altLang="ja-JP" dirty="0" smtClean="0"/>
              <a:t>m</a:t>
            </a:r>
            <a:endParaRPr kumimoji="1" lang="ja-JP" altLang="en-US" dirty="0"/>
          </a:p>
        </p:txBody>
      </p:sp>
      <p:cxnSp>
        <p:nvCxnSpPr>
          <p:cNvPr id="16" name="直線コネクタ 15"/>
          <p:cNvCxnSpPr/>
          <p:nvPr/>
        </p:nvCxnSpPr>
        <p:spPr>
          <a:xfrm>
            <a:off x="5599532" y="5619917"/>
            <a:ext cx="175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5331094" y="3845381"/>
            <a:ext cx="2063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446381" y="3660715"/>
            <a:ext cx="907984" cy="369332"/>
          </a:xfrm>
          <a:prstGeom prst="rect">
            <a:avLst/>
          </a:prstGeom>
          <a:noFill/>
        </p:spPr>
        <p:txBody>
          <a:bodyPr wrap="square" rtlCol="0">
            <a:spAutoFit/>
          </a:bodyPr>
          <a:lstStyle/>
          <a:p>
            <a:pPr algn="r"/>
            <a:r>
              <a:rPr lang="en-US" altLang="ja-JP" dirty="0" smtClean="0"/>
              <a:t>~10km</a:t>
            </a:r>
            <a:endParaRPr kumimoji="1" lang="ja-JP" altLang="en-US" dirty="0"/>
          </a:p>
        </p:txBody>
      </p:sp>
      <p:sp>
        <p:nvSpPr>
          <p:cNvPr id="19" name="正方形/長方形 18"/>
          <p:cNvSpPr/>
          <p:nvPr/>
        </p:nvSpPr>
        <p:spPr>
          <a:xfrm>
            <a:off x="5515109" y="2564905"/>
            <a:ext cx="2667084" cy="2992514"/>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solidFill>
                <a:schemeClr val="tx1"/>
              </a:solidFill>
            </a:endParaRPr>
          </a:p>
          <a:p>
            <a:pPr algn="ctr"/>
            <a:endParaRPr lang="en-US" altLang="ja-JP" dirty="0">
              <a:solidFill>
                <a:schemeClr val="tx1"/>
              </a:solidFill>
            </a:endParaRPr>
          </a:p>
          <a:p>
            <a:pPr algn="ctr"/>
            <a:endParaRPr kumimoji="1" lang="en-US" altLang="ja-JP" dirty="0" smtClean="0">
              <a:solidFill>
                <a:schemeClr val="tx1"/>
              </a:solidFill>
            </a:endParaRPr>
          </a:p>
          <a:p>
            <a:pPr algn="ctr"/>
            <a:r>
              <a:rPr lang="en-US" altLang="ja-JP" dirty="0" smtClean="0">
                <a:solidFill>
                  <a:schemeClr val="tx1"/>
                </a:solidFill>
              </a:rPr>
              <a:t>Free Atmosphere</a:t>
            </a:r>
            <a:endParaRPr kumimoji="1" lang="ja-JP" altLang="en-US" dirty="0">
              <a:solidFill>
                <a:schemeClr val="tx1"/>
              </a:solidFill>
            </a:endParaRPr>
          </a:p>
        </p:txBody>
      </p:sp>
      <p:sp>
        <p:nvSpPr>
          <p:cNvPr id="21" name="正方形/長方形 20"/>
          <p:cNvSpPr/>
          <p:nvPr/>
        </p:nvSpPr>
        <p:spPr>
          <a:xfrm>
            <a:off x="5515110" y="3647424"/>
            <a:ext cx="2667084" cy="365209"/>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Polar </a:t>
            </a:r>
            <a:r>
              <a:rPr lang="en-US" altLang="ja-JP" dirty="0">
                <a:solidFill>
                  <a:schemeClr val="tx1"/>
                </a:solidFill>
              </a:rPr>
              <a:t>V</a:t>
            </a:r>
            <a:r>
              <a:rPr kumimoji="1" lang="en-US" altLang="ja-JP" dirty="0" smtClean="0">
                <a:solidFill>
                  <a:schemeClr val="tx1"/>
                </a:solidFill>
              </a:rPr>
              <a:t>ortex</a:t>
            </a:r>
            <a:endParaRPr kumimoji="1" lang="ja-JP" altLang="en-US" dirty="0">
              <a:solidFill>
                <a:schemeClr val="tx1"/>
              </a:solidFill>
            </a:endParaRPr>
          </a:p>
        </p:txBody>
      </p:sp>
      <p:cxnSp>
        <p:nvCxnSpPr>
          <p:cNvPr id="28" name="直線コネクタ 27"/>
          <p:cNvCxnSpPr/>
          <p:nvPr/>
        </p:nvCxnSpPr>
        <p:spPr>
          <a:xfrm flipH="1">
            <a:off x="5331093" y="5557418"/>
            <a:ext cx="2063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5364266" y="6084004"/>
            <a:ext cx="301686" cy="369332"/>
          </a:xfrm>
          <a:prstGeom prst="rect">
            <a:avLst/>
          </a:prstGeom>
          <a:noFill/>
        </p:spPr>
        <p:txBody>
          <a:bodyPr wrap="none" rtlCol="0">
            <a:spAutoFit/>
          </a:bodyPr>
          <a:lstStyle/>
          <a:p>
            <a:r>
              <a:rPr kumimoji="1" lang="en-US" altLang="ja-JP" dirty="0" smtClean="0"/>
              <a:t>0</a:t>
            </a:r>
            <a:endParaRPr kumimoji="1" lang="ja-JP" altLang="en-US" dirty="0"/>
          </a:p>
        </p:txBody>
      </p:sp>
      <p:sp>
        <p:nvSpPr>
          <p:cNvPr id="30" name="テキスト ボックス 29"/>
          <p:cNvSpPr txBox="1"/>
          <p:nvPr/>
        </p:nvSpPr>
        <p:spPr>
          <a:xfrm>
            <a:off x="7972841" y="6084004"/>
            <a:ext cx="418704" cy="369332"/>
          </a:xfrm>
          <a:prstGeom prst="rect">
            <a:avLst/>
          </a:prstGeom>
          <a:noFill/>
        </p:spPr>
        <p:txBody>
          <a:bodyPr wrap="none" rtlCol="0">
            <a:spAutoFit/>
          </a:bodyPr>
          <a:lstStyle/>
          <a:p>
            <a:r>
              <a:rPr kumimoji="1" lang="en-US" altLang="ja-JP" dirty="0" smtClean="0"/>
              <a:t>24</a:t>
            </a:r>
            <a:endParaRPr kumimoji="1" lang="ja-JP" altLang="en-US" dirty="0"/>
          </a:p>
        </p:txBody>
      </p:sp>
      <p:sp>
        <p:nvSpPr>
          <p:cNvPr id="31" name="テキスト ボックス 30"/>
          <p:cNvSpPr txBox="1"/>
          <p:nvPr/>
        </p:nvSpPr>
        <p:spPr>
          <a:xfrm>
            <a:off x="6639299" y="6084004"/>
            <a:ext cx="418704" cy="369332"/>
          </a:xfrm>
          <a:prstGeom prst="rect">
            <a:avLst/>
          </a:prstGeom>
          <a:noFill/>
        </p:spPr>
        <p:txBody>
          <a:bodyPr wrap="none" rtlCol="0">
            <a:spAutoFit/>
          </a:bodyPr>
          <a:lstStyle/>
          <a:p>
            <a:r>
              <a:rPr kumimoji="1" lang="en-US" altLang="ja-JP" dirty="0" smtClean="0"/>
              <a:t>12</a:t>
            </a:r>
            <a:endParaRPr kumimoji="1" lang="ja-JP" altLang="en-US" dirty="0"/>
          </a:p>
        </p:txBody>
      </p:sp>
      <p:cxnSp>
        <p:nvCxnSpPr>
          <p:cNvPr id="1024" name="直線コネクタ 1023"/>
          <p:cNvCxnSpPr/>
          <p:nvPr/>
        </p:nvCxnSpPr>
        <p:spPr>
          <a:xfrm>
            <a:off x="8182194" y="5877272"/>
            <a:ext cx="0" cy="177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6848651" y="5899336"/>
            <a:ext cx="0" cy="177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5515109" y="5915983"/>
            <a:ext cx="0" cy="177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5" name="テキスト ボックス 1024"/>
          <p:cNvSpPr txBox="1"/>
          <p:nvPr/>
        </p:nvSpPr>
        <p:spPr>
          <a:xfrm>
            <a:off x="6533987" y="6300028"/>
            <a:ext cx="630301" cy="369332"/>
          </a:xfrm>
          <a:prstGeom prst="rect">
            <a:avLst/>
          </a:prstGeom>
          <a:noFill/>
        </p:spPr>
        <p:txBody>
          <a:bodyPr wrap="none" rtlCol="0">
            <a:spAutoFit/>
          </a:bodyPr>
          <a:lstStyle/>
          <a:p>
            <a:r>
              <a:rPr kumimoji="1" lang="en-US" altLang="ja-JP" dirty="0" smtClean="0"/>
              <a:t>hour</a:t>
            </a:r>
            <a:endParaRPr kumimoji="1" lang="ja-JP" altLang="en-US" dirty="0"/>
          </a:p>
        </p:txBody>
      </p:sp>
      <p:sp>
        <p:nvSpPr>
          <p:cNvPr id="42" name="正方形/長方形 41"/>
          <p:cNvSpPr/>
          <p:nvPr/>
        </p:nvSpPr>
        <p:spPr>
          <a:xfrm>
            <a:off x="6207551" y="4978948"/>
            <a:ext cx="1282202" cy="58687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Convection</a:t>
            </a:r>
            <a:endParaRPr kumimoji="1" lang="ja-JP" altLang="en-US" dirty="0">
              <a:solidFill>
                <a:schemeClr val="tx1"/>
              </a:solidFill>
            </a:endParaRPr>
          </a:p>
        </p:txBody>
      </p:sp>
      <p:sp>
        <p:nvSpPr>
          <p:cNvPr id="43" name="テキスト ボックス 42"/>
          <p:cNvSpPr txBox="1"/>
          <p:nvPr/>
        </p:nvSpPr>
        <p:spPr>
          <a:xfrm>
            <a:off x="4283968" y="4797150"/>
            <a:ext cx="1070397" cy="369332"/>
          </a:xfrm>
          <a:prstGeom prst="rect">
            <a:avLst/>
          </a:prstGeom>
          <a:noFill/>
        </p:spPr>
        <p:txBody>
          <a:bodyPr wrap="square" rtlCol="0">
            <a:spAutoFit/>
          </a:bodyPr>
          <a:lstStyle/>
          <a:p>
            <a:pPr algn="r"/>
            <a:r>
              <a:rPr lang="en-US" altLang="ja-JP" dirty="0" smtClean="0"/>
              <a:t>~300</a:t>
            </a:r>
            <a:r>
              <a:rPr kumimoji="1" lang="en-US" altLang="ja-JP" dirty="0" smtClean="0"/>
              <a:t>m</a:t>
            </a:r>
            <a:endParaRPr kumimoji="1" lang="ja-JP" altLang="en-US" dirty="0"/>
          </a:p>
        </p:txBody>
      </p:sp>
      <p:cxnSp>
        <p:nvCxnSpPr>
          <p:cNvPr id="44" name="直線コネクタ 43"/>
          <p:cNvCxnSpPr/>
          <p:nvPr/>
        </p:nvCxnSpPr>
        <p:spPr>
          <a:xfrm flipH="1">
            <a:off x="5331093" y="4978947"/>
            <a:ext cx="2063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1" name="正方形/長方形 1030"/>
          <p:cNvSpPr/>
          <p:nvPr/>
        </p:nvSpPr>
        <p:spPr>
          <a:xfrm>
            <a:off x="5392933" y="1548389"/>
            <a:ext cx="2911438" cy="400110"/>
          </a:xfrm>
          <a:prstGeom prst="rect">
            <a:avLst/>
          </a:prstGeom>
          <a:ln>
            <a:solidFill>
              <a:schemeClr val="tx1"/>
            </a:solidFill>
          </a:ln>
        </p:spPr>
        <p:txBody>
          <a:bodyPr wrap="none">
            <a:spAutoFit/>
          </a:bodyPr>
          <a:lstStyle/>
          <a:p>
            <a:pPr algn="ctr"/>
            <a:r>
              <a:rPr lang="en-US" altLang="ja-JP" sz="2000" dirty="0"/>
              <a:t>Model turbulence profile </a:t>
            </a:r>
            <a:endParaRPr lang="ja-JP" altLang="en-US" sz="2000" dirty="0"/>
          </a:p>
        </p:txBody>
      </p:sp>
      <p:sp>
        <p:nvSpPr>
          <p:cNvPr id="47" name="Rectangle 1"/>
          <p:cNvSpPr>
            <a:spLocks noChangeArrowheads="1"/>
          </p:cNvSpPr>
          <p:nvPr/>
        </p:nvSpPr>
        <p:spPr bwMode="auto">
          <a:xfrm>
            <a:off x="326415" y="2564904"/>
            <a:ext cx="410156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buFont typeface="Arial" pitchFamily="34" charset="0"/>
              <a:buChar char="•"/>
              <a:tabLst/>
            </a:pPr>
            <a:r>
              <a:rPr kumimoji="1" lang="en-US" altLang="ja-JP" sz="2400" b="1" i="0" u="none" strike="noStrike" cap="none" normalizeH="0" baseline="0" dirty="0" smtClean="0">
                <a:ln>
                  <a:noFill/>
                </a:ln>
                <a:effectLst/>
                <a:ea typeface="ＭＳ Ｐゴシック" pitchFamily="50" charset="-128"/>
                <a:cs typeface="ＭＳ Ｐゴシック" pitchFamily="50" charset="-128"/>
              </a:rPr>
              <a:t>The</a:t>
            </a:r>
            <a:r>
              <a:rPr kumimoji="1" lang="en-US" altLang="ja-JP" sz="2400" b="1" i="0" u="none" strike="noStrike" cap="none" normalizeH="0" dirty="0" smtClean="0">
                <a:ln>
                  <a:noFill/>
                </a:ln>
                <a:effectLst/>
                <a:ea typeface="ＭＳ Ｐゴシック" pitchFamily="50" charset="-128"/>
                <a:cs typeface="ＭＳ Ｐゴシック" pitchFamily="50" charset="-128"/>
              </a:rPr>
              <a:t> </a:t>
            </a:r>
            <a:r>
              <a:rPr kumimoji="1" lang="ja-JP" altLang="ja-JP" sz="2400" b="1" i="0" u="none" strike="noStrike" cap="none" normalizeH="0" baseline="0" dirty="0" smtClean="0">
                <a:ln>
                  <a:noFill/>
                </a:ln>
                <a:effectLst/>
                <a:ea typeface="ＭＳ Ｐゴシック" pitchFamily="50" charset="-128"/>
                <a:cs typeface="ＭＳ Ｐゴシック" pitchFamily="50" charset="-128"/>
              </a:rPr>
              <a:t>free atmosphe</a:t>
            </a:r>
            <a:r>
              <a:rPr kumimoji="1" lang="en-US" altLang="ja-JP" sz="2400" b="1" i="0" u="none" strike="noStrike" cap="none" normalizeH="0" dirty="0" smtClean="0">
                <a:ln>
                  <a:noFill/>
                </a:ln>
                <a:effectLst/>
                <a:ea typeface="ＭＳ Ｐゴシック" pitchFamily="50" charset="-128"/>
                <a:cs typeface="ＭＳ Ｐゴシック" pitchFamily="50" charset="-128"/>
              </a:rPr>
              <a:t> </a:t>
            </a:r>
            <a:r>
              <a:rPr kumimoji="1" lang="ja-JP" altLang="ja-JP" sz="2400" b="1" i="0" u="none" strike="noStrike" cap="none" normalizeH="0" baseline="0" dirty="0" smtClean="0">
                <a:ln>
                  <a:noFill/>
                </a:ln>
                <a:effectLst/>
                <a:ea typeface="ＭＳ Ｐゴシック" pitchFamily="50" charset="-128"/>
                <a:cs typeface="ＭＳ Ｐゴシック" pitchFamily="50" charset="-128"/>
              </a:rPr>
              <a:t>seeing </a:t>
            </a:r>
            <a:r>
              <a:rPr kumimoji="1" lang="en-US" altLang="ja-JP" sz="2400" b="1" i="0" u="none" strike="noStrike" cap="none" normalizeH="0" baseline="0" dirty="0" smtClean="0">
                <a:ln>
                  <a:noFill/>
                </a:ln>
                <a:effectLst/>
                <a:ea typeface="ＭＳ Ｐゴシック" pitchFamily="50" charset="-128"/>
                <a:cs typeface="ＭＳ Ｐゴシック" pitchFamily="50" charset="-128"/>
              </a:rPr>
              <a:t>is ~</a:t>
            </a:r>
            <a:r>
              <a:rPr kumimoji="1" lang="ja-JP" altLang="ja-JP" sz="2400" b="1" i="0" u="none" strike="noStrike" cap="none" normalizeH="0" baseline="0" dirty="0" smtClean="0">
                <a:ln>
                  <a:noFill/>
                </a:ln>
                <a:effectLst/>
                <a:ea typeface="ＭＳ Ｐゴシック" pitchFamily="50" charset="-128"/>
                <a:cs typeface="ＭＳ Ｐゴシック" pitchFamily="50" charset="-128"/>
              </a:rPr>
              <a:t>0.2</a:t>
            </a:r>
            <a:r>
              <a:rPr kumimoji="1" lang="en-US" altLang="ja-JP" sz="2400" b="1" i="0" u="none" strike="noStrike" cap="none" normalizeH="0" baseline="0" dirty="0" smtClean="0">
                <a:ln>
                  <a:noFill/>
                </a:ln>
                <a:effectLst/>
                <a:ea typeface="ＭＳ Ｐゴシック" pitchFamily="50" charset="-128"/>
                <a:cs typeface="ＭＳ Ｐゴシック" pitchFamily="50" charset="-128"/>
              </a:rPr>
              <a:t>”.</a:t>
            </a:r>
            <a:r>
              <a:rPr kumimoji="1" lang="ja-JP" altLang="ja-JP" sz="2400" b="1" i="0" u="none" strike="noStrike" cap="none" normalizeH="0" baseline="0" dirty="0" smtClean="0">
                <a:ln>
                  <a:noFill/>
                </a:ln>
                <a:effectLst/>
                <a:ea typeface="ＭＳ Ｐゴシック" pitchFamily="50" charset="-128"/>
                <a:cs typeface="ＭＳ Ｐゴシック" pitchFamily="50" charset="-128"/>
              </a:rPr>
              <a:t> </a:t>
            </a:r>
            <a:endParaRPr kumimoji="1" lang="en-US" altLang="ja-JP" sz="2400" b="1" i="0" u="none" strike="noStrike" cap="none" normalizeH="0" baseline="0" dirty="0" smtClean="0">
              <a:ln>
                <a:noFill/>
              </a:ln>
              <a:effectLst/>
              <a:ea typeface="ＭＳ Ｐゴシック" pitchFamily="50" charset="-128"/>
              <a:cs typeface="ＭＳ Ｐゴシック" pitchFamily="50" charset="-128"/>
            </a:endParaRPr>
          </a:p>
          <a:p>
            <a:pPr marL="342900" marR="0" lvl="0" indent="-342900" algn="just" defTabSz="914400" rtl="0" eaLnBrk="1" fontAlgn="base" latinLnBrk="0" hangingPunct="1">
              <a:lnSpc>
                <a:spcPct val="100000"/>
              </a:lnSpc>
              <a:spcBef>
                <a:spcPct val="0"/>
              </a:spcBef>
              <a:spcAft>
                <a:spcPct val="0"/>
              </a:spcAft>
              <a:buClrTx/>
              <a:buSzTx/>
              <a:buFont typeface="Arial" pitchFamily="34" charset="0"/>
              <a:buChar char="•"/>
              <a:tabLst/>
            </a:pPr>
            <a:r>
              <a:rPr lang="en-US" altLang="ja-JP" sz="2400" b="1" dirty="0" smtClean="0">
                <a:ea typeface="ＭＳ Ｐゴシック" pitchFamily="50" charset="-128"/>
                <a:cs typeface="ＭＳ Ｐゴシック" pitchFamily="50" charset="-128"/>
              </a:rPr>
              <a:t>The height of the surface boundary layer can be as low as ~11 m.</a:t>
            </a:r>
          </a:p>
          <a:p>
            <a:pPr marL="342900" marR="0" lvl="0" indent="-342900" algn="just" defTabSz="914400" rtl="0" eaLnBrk="1" fontAlgn="base" latinLnBrk="0" hangingPunct="1">
              <a:lnSpc>
                <a:spcPct val="100000"/>
              </a:lnSpc>
              <a:spcBef>
                <a:spcPct val="0"/>
              </a:spcBef>
              <a:spcAft>
                <a:spcPct val="0"/>
              </a:spcAft>
              <a:buClrTx/>
              <a:buSzTx/>
              <a:buFont typeface="Arial" pitchFamily="34" charset="0"/>
              <a:buChar char="•"/>
              <a:tabLst/>
            </a:pPr>
            <a:r>
              <a:rPr lang="en-US" altLang="ja-JP" sz="2400" b="1" dirty="0" smtClean="0">
                <a:ea typeface="ＭＳ Ｐゴシック" pitchFamily="50" charset="-128"/>
                <a:cs typeface="ＭＳ Ｐゴシック" pitchFamily="50" charset="-128"/>
              </a:rPr>
              <a:t>At daytime the convection by the solar heating makes worse the free atmosphere seeing.</a:t>
            </a:r>
          </a:p>
        </p:txBody>
      </p:sp>
      <p:sp>
        <p:nvSpPr>
          <p:cNvPr id="48" name="テキスト ボックス 47"/>
          <p:cNvSpPr txBox="1"/>
          <p:nvPr/>
        </p:nvSpPr>
        <p:spPr>
          <a:xfrm>
            <a:off x="137123" y="1988840"/>
            <a:ext cx="5154957" cy="461665"/>
          </a:xfrm>
          <a:prstGeom prst="rect">
            <a:avLst/>
          </a:prstGeom>
          <a:noFill/>
        </p:spPr>
        <p:txBody>
          <a:bodyPr wrap="square" rtlCol="0">
            <a:spAutoFit/>
          </a:bodyPr>
          <a:lstStyle/>
          <a:p>
            <a:r>
              <a:rPr lang="en-US" altLang="ja-JP" sz="2400" b="1" dirty="0" smtClean="0"/>
              <a:t>At Dome Fuji on the Antarctic plateau,</a:t>
            </a:r>
            <a:endParaRPr kumimoji="1" lang="ja-JP" altLang="en-US" sz="2400" b="1" dirty="0"/>
          </a:p>
        </p:txBody>
      </p:sp>
      <p:grpSp>
        <p:nvGrpSpPr>
          <p:cNvPr id="49" name="グループ化 48"/>
          <p:cNvGrpSpPr/>
          <p:nvPr/>
        </p:nvGrpSpPr>
        <p:grpSpPr>
          <a:xfrm>
            <a:off x="8460432" y="5203191"/>
            <a:ext cx="270000" cy="784800"/>
            <a:chOff x="5376520" y="1620396"/>
            <a:chExt cx="814196" cy="2350745"/>
          </a:xfrm>
        </p:grpSpPr>
        <p:sp>
          <p:nvSpPr>
            <p:cNvPr id="50" name="正方形/長方形 49"/>
            <p:cNvSpPr/>
            <p:nvPr/>
          </p:nvSpPr>
          <p:spPr>
            <a:xfrm rot="18211069">
              <a:off x="5884827" y="1602539"/>
              <a:ext cx="288032" cy="32374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rot="18211069">
              <a:off x="5304512" y="2658937"/>
              <a:ext cx="216024" cy="720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rot="18211069">
              <a:off x="5456436" y="2668686"/>
              <a:ext cx="72000" cy="7200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rot="18211069">
              <a:off x="5278695" y="2136674"/>
              <a:ext cx="864096" cy="2160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cxnSp>
          <p:nvCxnSpPr>
            <p:cNvPr id="54" name="直線コネクタ 53"/>
            <p:cNvCxnSpPr/>
            <p:nvPr/>
          </p:nvCxnSpPr>
          <p:spPr>
            <a:xfrm flipV="1">
              <a:off x="5580112" y="2214702"/>
              <a:ext cx="144016" cy="17564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5724128" y="2214702"/>
              <a:ext cx="1695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5882285" y="2214702"/>
              <a:ext cx="129809" cy="17564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下矢印 56"/>
          <p:cNvSpPr/>
          <p:nvPr/>
        </p:nvSpPr>
        <p:spPr>
          <a:xfrm>
            <a:off x="8388424" y="1412776"/>
            <a:ext cx="470627" cy="3342129"/>
          </a:xfrm>
          <a:prstGeom prst="downArrow">
            <a:avLst/>
          </a:prstGeom>
          <a:solidFill>
            <a:srgbClr val="FFFF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33" name="テキスト ボックス 1032"/>
          <p:cNvSpPr txBox="1"/>
          <p:nvPr/>
        </p:nvSpPr>
        <p:spPr>
          <a:xfrm>
            <a:off x="8383880" y="4779457"/>
            <a:ext cx="580608" cy="369332"/>
          </a:xfrm>
          <a:prstGeom prst="rect">
            <a:avLst/>
          </a:prstGeom>
          <a:noFill/>
        </p:spPr>
        <p:txBody>
          <a:bodyPr wrap="none" rtlCol="0">
            <a:spAutoFit/>
          </a:bodyPr>
          <a:lstStyle/>
          <a:p>
            <a:r>
              <a:rPr kumimoji="1" lang="en-US" altLang="ja-JP" b="1" dirty="0" smtClean="0">
                <a:solidFill>
                  <a:srgbClr val="FF0000"/>
                </a:solidFill>
              </a:rPr>
              <a:t>0.2”</a:t>
            </a:r>
            <a:endParaRPr kumimoji="1" lang="ja-JP" altLang="en-US" b="1" dirty="0">
              <a:solidFill>
                <a:srgbClr val="FF0000"/>
              </a:solidFill>
            </a:endParaRPr>
          </a:p>
        </p:txBody>
      </p:sp>
      <p:sp>
        <p:nvSpPr>
          <p:cNvPr id="59" name="太陽 58"/>
          <p:cNvSpPr/>
          <p:nvPr/>
        </p:nvSpPr>
        <p:spPr>
          <a:xfrm>
            <a:off x="5720573" y="2048800"/>
            <a:ext cx="360040" cy="345880"/>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19238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lstStyle/>
          <a:p>
            <a:r>
              <a:rPr kumimoji="1" lang="en-US" altLang="ja-JP" b="1" dirty="0" smtClean="0">
                <a:solidFill>
                  <a:schemeClr val="bg1">
                    <a:lumMod val="85000"/>
                  </a:schemeClr>
                </a:solidFill>
              </a:rPr>
              <a:t>Contents</a:t>
            </a:r>
            <a:endParaRPr kumimoji="1" lang="ja-JP" altLang="en-US" b="1" dirty="0">
              <a:solidFill>
                <a:schemeClr val="bg1">
                  <a:lumMod val="85000"/>
                </a:schemeClr>
              </a:solidFill>
            </a:endParaRPr>
          </a:p>
        </p:txBody>
      </p:sp>
      <p:sp>
        <p:nvSpPr>
          <p:cNvPr id="4" name="正方形/長方形 3"/>
          <p:cNvSpPr/>
          <p:nvPr/>
        </p:nvSpPr>
        <p:spPr>
          <a:xfrm>
            <a:off x="0" y="6678000"/>
            <a:ext cx="9144000" cy="18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5" name="テキスト ボックス 4"/>
          <p:cNvSpPr txBox="1"/>
          <p:nvPr/>
        </p:nvSpPr>
        <p:spPr>
          <a:xfrm>
            <a:off x="1547664" y="2132856"/>
            <a:ext cx="6346994" cy="3046988"/>
          </a:xfrm>
          <a:prstGeom prst="rect">
            <a:avLst/>
          </a:prstGeom>
          <a:noFill/>
        </p:spPr>
        <p:txBody>
          <a:bodyPr wrap="none" rtlCol="0">
            <a:spAutoFit/>
          </a:bodyPr>
          <a:lstStyle/>
          <a:p>
            <a:pPr marL="342900" indent="-342900">
              <a:buAutoNum type="arabicPeriod"/>
            </a:pPr>
            <a:r>
              <a:rPr kumimoji="1" lang="en-US" altLang="ja-JP" sz="3200" b="1" dirty="0" smtClean="0">
                <a:solidFill>
                  <a:schemeClr val="bg1">
                    <a:lumMod val="85000"/>
                  </a:schemeClr>
                </a:solidFill>
              </a:rPr>
              <a:t>Introduction</a:t>
            </a:r>
          </a:p>
          <a:p>
            <a:pPr marL="342900" indent="-342900">
              <a:buAutoNum type="arabicPeriod"/>
            </a:pPr>
            <a:r>
              <a:rPr lang="en-US" altLang="ja-JP" sz="3200" b="1" dirty="0" smtClean="0">
                <a:solidFill>
                  <a:schemeClr val="bg1">
                    <a:lumMod val="85000"/>
                  </a:schemeClr>
                </a:solidFill>
              </a:rPr>
              <a:t>Instrumentations</a:t>
            </a:r>
          </a:p>
          <a:p>
            <a:pPr marL="342900" indent="-342900">
              <a:buAutoNum type="arabicPeriod"/>
            </a:pPr>
            <a:r>
              <a:rPr lang="en-US" altLang="ja-JP" sz="3200" b="1" dirty="0" smtClean="0">
                <a:solidFill>
                  <a:schemeClr val="bg1">
                    <a:lumMod val="85000"/>
                  </a:schemeClr>
                </a:solidFill>
              </a:rPr>
              <a:t>Data processing and error analysis</a:t>
            </a:r>
          </a:p>
          <a:p>
            <a:pPr marL="342900" indent="-342900">
              <a:buAutoNum type="arabicPeriod"/>
            </a:pPr>
            <a:r>
              <a:rPr lang="en-US" altLang="ja-JP" sz="3200" b="1" dirty="0" smtClean="0">
                <a:solidFill>
                  <a:schemeClr val="bg1">
                    <a:lumMod val="85000"/>
                  </a:schemeClr>
                </a:solidFill>
              </a:rPr>
              <a:t>Results</a:t>
            </a:r>
          </a:p>
          <a:p>
            <a:pPr marL="342900" indent="-342900">
              <a:buAutoNum type="arabicPeriod"/>
            </a:pPr>
            <a:r>
              <a:rPr lang="en-US" altLang="ja-JP" sz="3200" b="1" dirty="0" smtClean="0">
                <a:solidFill>
                  <a:schemeClr val="bg1">
                    <a:lumMod val="85000"/>
                  </a:schemeClr>
                </a:solidFill>
              </a:rPr>
              <a:t>Discussion and conclusion</a:t>
            </a:r>
          </a:p>
          <a:p>
            <a:pPr marL="342900" indent="-342900">
              <a:buAutoNum type="arabicPeriod"/>
            </a:pPr>
            <a:r>
              <a:rPr lang="en-US" altLang="ja-JP" sz="3200" b="1" dirty="0" smtClean="0"/>
              <a:t>Future work</a:t>
            </a:r>
          </a:p>
        </p:txBody>
      </p:sp>
      <p:sp>
        <p:nvSpPr>
          <p:cNvPr id="6" name="正方形/長方形 5"/>
          <p:cNvSpPr/>
          <p:nvPr/>
        </p:nvSpPr>
        <p:spPr>
          <a:xfrm>
            <a:off x="0" y="0"/>
            <a:ext cx="9144000" cy="36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Tree>
    <p:extLst>
      <p:ext uri="{BB962C8B-B14F-4D97-AF65-F5344CB8AC3E}">
        <p14:creationId xmlns:p14="http://schemas.microsoft.com/office/powerpoint/2010/main" val="24512726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descr="imap://h-okita@astr.tohoku.ac.jp:993/fetch%3EUID%3E.%26U1dpdTC8MN8-%3E3923?part=1.3.1.3&amp;type=image/jpeg&amp;filename=P822887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AutoShape 4" descr="imap://h-okita@astr.tohoku.ac.jp:993/fetch%3EUID%3E.%26U1dpdTC8MN8-%3E3923?part=1.3.1.3&amp;type=image/jpeg&amp;filename=P822887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タイトル 1"/>
          <p:cNvSpPr txBox="1">
            <a:spLocks/>
          </p:cNvSpPr>
          <p:nvPr/>
        </p:nvSpPr>
        <p:spPr>
          <a:xfrm>
            <a:off x="457200" y="413792"/>
            <a:ext cx="8229600" cy="11430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6</a:t>
            </a:r>
            <a:r>
              <a:rPr lang="en-US" altLang="ja-JP" b="1" dirty="0" smtClean="0"/>
              <a:t>. 1 Aim of this study</a:t>
            </a:r>
            <a:endParaRPr lang="ja-JP" altLang="en-US" b="1" baseline="30000" dirty="0"/>
          </a:p>
        </p:txBody>
      </p:sp>
      <p:sp>
        <p:nvSpPr>
          <p:cNvPr id="8" name="正方形/長方形 7"/>
          <p:cNvSpPr/>
          <p:nvPr/>
        </p:nvSpPr>
        <p:spPr>
          <a:xfrm>
            <a:off x="0" y="6678000"/>
            <a:ext cx="9144000" cy="18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0"/>
            <a:ext cx="9144000" cy="36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683568" y="2060848"/>
            <a:ext cx="7848872" cy="2554545"/>
          </a:xfrm>
          <a:prstGeom prst="rect">
            <a:avLst/>
          </a:prstGeom>
          <a:noFill/>
        </p:spPr>
        <p:txBody>
          <a:bodyPr wrap="square" rtlCol="0">
            <a:spAutoFit/>
          </a:bodyPr>
          <a:lstStyle/>
          <a:p>
            <a:pPr algn="just"/>
            <a:r>
              <a:rPr lang="en-US" altLang="ja-JP" sz="3200" dirty="0" smtClean="0"/>
              <a:t>The aim of this study is to investigate the astronomical seeing in the free atmosphere above and to determine </a:t>
            </a:r>
            <a:r>
              <a:rPr lang="en-US" altLang="ja-JP" sz="3200" b="1" u="sng" dirty="0" smtClean="0">
                <a:solidFill>
                  <a:srgbClr val="FF0000"/>
                </a:solidFill>
              </a:rPr>
              <a:t>the height of the surface boundary layer</a:t>
            </a:r>
            <a:r>
              <a:rPr lang="en-US" altLang="ja-JP" sz="3200" b="1" dirty="0" smtClean="0"/>
              <a:t> </a:t>
            </a:r>
            <a:r>
              <a:rPr lang="en-US" altLang="ja-JP" sz="3200" dirty="0" smtClean="0"/>
              <a:t>at Dome Fuji on the Antarctic plateau. </a:t>
            </a:r>
            <a:endParaRPr kumimoji="1" lang="ja-JP" altLang="en-US" sz="3200" dirty="0"/>
          </a:p>
        </p:txBody>
      </p:sp>
    </p:spTree>
    <p:extLst>
      <p:ext uri="{BB962C8B-B14F-4D97-AF65-F5344CB8AC3E}">
        <p14:creationId xmlns:p14="http://schemas.microsoft.com/office/powerpoint/2010/main" val="17072271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descr="imap://h-okita@astr.tohoku.ac.jp:993/fetch%3EUID%3E.%26U1dpdTC8MN8-%3E3923?part=1.3.1.3&amp;type=image/jpeg&amp;filename=P822887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AutoShape 4" descr="imap://h-okita@astr.tohoku.ac.jp:993/fetch%3EUID%3E.%26U1dpdTC8MN8-%3E3923?part=1.3.1.3&amp;type=image/jpeg&amp;filename=P822887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3" name="直線コネクタ 2"/>
          <p:cNvCxnSpPr/>
          <p:nvPr/>
        </p:nvCxnSpPr>
        <p:spPr>
          <a:xfrm>
            <a:off x="647486" y="5960380"/>
            <a:ext cx="7991673"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9" name="グループ化 8"/>
          <p:cNvGrpSpPr/>
          <p:nvPr/>
        </p:nvGrpSpPr>
        <p:grpSpPr>
          <a:xfrm>
            <a:off x="6986728" y="359999"/>
            <a:ext cx="1617720" cy="6245504"/>
            <a:chOff x="5059899" y="359999"/>
            <a:chExt cx="1617720" cy="6245504"/>
          </a:xfrm>
        </p:grpSpPr>
        <p:grpSp>
          <p:nvGrpSpPr>
            <p:cNvPr id="16" name="グループ化 15"/>
            <p:cNvGrpSpPr/>
            <p:nvPr/>
          </p:nvGrpSpPr>
          <p:grpSpPr>
            <a:xfrm>
              <a:off x="5796136" y="4850255"/>
              <a:ext cx="881483" cy="1074060"/>
              <a:chOff x="1170237" y="3429000"/>
              <a:chExt cx="1387727" cy="2664296"/>
            </a:xfrm>
          </p:grpSpPr>
          <p:sp>
            <p:nvSpPr>
              <p:cNvPr id="5" name="正方形/長方形 4"/>
              <p:cNvSpPr/>
              <p:nvPr/>
            </p:nvSpPr>
            <p:spPr>
              <a:xfrm>
                <a:off x="1259632" y="3429000"/>
                <a:ext cx="72008"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2411760" y="3429000"/>
                <a:ext cx="72008"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295636" y="5733256"/>
                <a:ext cx="11521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259632" y="5157192"/>
                <a:ext cx="11521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259632" y="4607417"/>
                <a:ext cx="11521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259632" y="4031353"/>
                <a:ext cx="11521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259632" y="3429000"/>
                <a:ext cx="115212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rot="19975676">
                <a:off x="1206240" y="3723340"/>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rot="19975676">
                <a:off x="1187624" y="4309335"/>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rot="19975676">
                <a:off x="1173623" y="4908544"/>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rot="19975676">
                <a:off x="1205012" y="5448191"/>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rot="1624324" flipV="1">
                <a:off x="1170237" y="3713370"/>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rot="1624324" flipV="1">
                <a:off x="1241016" y="4310163"/>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rot="1624324" flipV="1">
                <a:off x="1261820" y="4921275"/>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rot="1624324" flipV="1">
                <a:off x="1223628" y="5415968"/>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p:cNvGrpSpPr/>
            <p:nvPr/>
          </p:nvGrpSpPr>
          <p:grpSpPr>
            <a:xfrm rot="16200000">
              <a:off x="5921761" y="4292930"/>
              <a:ext cx="576362" cy="396046"/>
              <a:chOff x="4932040" y="2348880"/>
              <a:chExt cx="2088232" cy="792088"/>
            </a:xfrm>
          </p:grpSpPr>
          <p:sp>
            <p:nvSpPr>
              <p:cNvPr id="33" name="正方形/長方形 32"/>
              <p:cNvSpPr/>
              <p:nvPr/>
            </p:nvSpPr>
            <p:spPr>
              <a:xfrm>
                <a:off x="5326856" y="2495864"/>
                <a:ext cx="1117352" cy="498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6444208" y="2348880"/>
                <a:ext cx="57606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4932040" y="2636912"/>
                <a:ext cx="39481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テキスト ボックス 36"/>
            <p:cNvSpPr txBox="1"/>
            <p:nvPr/>
          </p:nvSpPr>
          <p:spPr>
            <a:xfrm>
              <a:off x="5836784" y="5959172"/>
              <a:ext cx="779381" cy="646331"/>
            </a:xfrm>
            <a:prstGeom prst="rect">
              <a:avLst/>
            </a:prstGeom>
            <a:noFill/>
          </p:spPr>
          <p:txBody>
            <a:bodyPr wrap="none" rtlCol="0">
              <a:spAutoFit/>
            </a:bodyPr>
            <a:lstStyle/>
            <a:p>
              <a:pPr algn="ctr"/>
              <a:r>
                <a:rPr lang="en-US" altLang="ja-JP" dirty="0" smtClean="0"/>
                <a:t>DIMM</a:t>
              </a:r>
            </a:p>
            <a:p>
              <a:pPr algn="ctr"/>
              <a:r>
                <a:rPr kumimoji="1" lang="en-US" altLang="ja-JP" dirty="0" smtClean="0"/>
                <a:t>2013</a:t>
              </a:r>
              <a:endParaRPr kumimoji="1" lang="ja-JP" altLang="en-US" dirty="0"/>
            </a:p>
          </p:txBody>
        </p:sp>
        <p:sp>
          <p:nvSpPr>
            <p:cNvPr id="39" name="下矢印 38"/>
            <p:cNvSpPr/>
            <p:nvPr/>
          </p:nvSpPr>
          <p:spPr>
            <a:xfrm>
              <a:off x="5885729" y="359999"/>
              <a:ext cx="720000" cy="3717429"/>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テキスト ボックス 39"/>
            <p:cNvSpPr txBox="1"/>
            <p:nvPr/>
          </p:nvSpPr>
          <p:spPr>
            <a:xfrm>
              <a:off x="5059899" y="3719130"/>
              <a:ext cx="947696" cy="646331"/>
            </a:xfrm>
            <a:prstGeom prst="rect">
              <a:avLst/>
            </a:prstGeom>
            <a:noFill/>
          </p:spPr>
          <p:txBody>
            <a:bodyPr wrap="none" rtlCol="0">
              <a:spAutoFit/>
            </a:bodyPr>
            <a:lstStyle/>
            <a:p>
              <a:pPr algn="ctr"/>
              <a:r>
                <a:rPr lang="en-US" altLang="ja-JP" u="sng" dirty="0" smtClean="0"/>
                <a:t>&gt; 11m</a:t>
              </a:r>
            </a:p>
            <a:p>
              <a:pPr algn="ctr"/>
              <a:r>
                <a:rPr lang="en-US" altLang="ja-JP" dirty="0" smtClean="0"/>
                <a:t>seeing ε</a:t>
              </a:r>
            </a:p>
          </p:txBody>
        </p:sp>
      </p:grpSp>
      <p:grpSp>
        <p:nvGrpSpPr>
          <p:cNvPr id="18" name="グループ化 17"/>
          <p:cNvGrpSpPr/>
          <p:nvPr/>
        </p:nvGrpSpPr>
        <p:grpSpPr>
          <a:xfrm>
            <a:off x="683568" y="900568"/>
            <a:ext cx="1329540" cy="5768792"/>
            <a:chOff x="7346916" y="836711"/>
            <a:chExt cx="1329540" cy="5768792"/>
          </a:xfrm>
        </p:grpSpPr>
        <p:grpSp>
          <p:nvGrpSpPr>
            <p:cNvPr id="10" name="Group 8"/>
            <p:cNvGrpSpPr>
              <a:grpSpLocks/>
            </p:cNvGrpSpPr>
            <p:nvPr/>
          </p:nvGrpSpPr>
          <p:grpSpPr bwMode="auto">
            <a:xfrm>
              <a:off x="7346916" y="5154592"/>
              <a:ext cx="1329540" cy="760902"/>
              <a:chOff x="2064" y="3475"/>
              <a:chExt cx="1270" cy="681"/>
            </a:xfrm>
          </p:grpSpPr>
          <p:sp>
            <p:nvSpPr>
              <p:cNvPr id="11" name="AutoShape 4"/>
              <p:cNvSpPr>
                <a:spLocks noChangeArrowheads="1"/>
              </p:cNvSpPr>
              <p:nvPr/>
            </p:nvSpPr>
            <p:spPr bwMode="auto">
              <a:xfrm>
                <a:off x="2064" y="3475"/>
                <a:ext cx="1270" cy="181"/>
              </a:xfrm>
              <a:prstGeom prst="flowChartManualOperat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Rectangle 5"/>
              <p:cNvSpPr>
                <a:spLocks noChangeArrowheads="1"/>
              </p:cNvSpPr>
              <p:nvPr/>
            </p:nvSpPr>
            <p:spPr bwMode="auto">
              <a:xfrm>
                <a:off x="2336" y="3657"/>
                <a:ext cx="725" cy="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Rectangle 6"/>
              <p:cNvSpPr>
                <a:spLocks noChangeArrowheads="1"/>
              </p:cNvSpPr>
              <p:nvPr/>
            </p:nvSpPr>
            <p:spPr bwMode="auto">
              <a:xfrm>
                <a:off x="2336" y="3748"/>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Rectangle 7"/>
              <p:cNvSpPr>
                <a:spLocks noChangeArrowheads="1"/>
              </p:cNvSpPr>
              <p:nvPr/>
            </p:nvSpPr>
            <p:spPr bwMode="auto">
              <a:xfrm>
                <a:off x="3016" y="3748"/>
                <a:ext cx="45"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8" name="テキスト ボックス 37"/>
            <p:cNvSpPr txBox="1"/>
            <p:nvPr/>
          </p:nvSpPr>
          <p:spPr>
            <a:xfrm>
              <a:off x="7452320" y="5959172"/>
              <a:ext cx="1210588" cy="646331"/>
            </a:xfrm>
            <a:prstGeom prst="rect">
              <a:avLst/>
            </a:prstGeom>
            <a:noFill/>
          </p:spPr>
          <p:txBody>
            <a:bodyPr wrap="none" rtlCol="0">
              <a:spAutoFit/>
            </a:bodyPr>
            <a:lstStyle/>
            <a:p>
              <a:pPr algn="ctr"/>
              <a:r>
                <a:rPr kumimoji="1" lang="en-US" altLang="ja-JP" dirty="0" smtClean="0"/>
                <a:t>SODAR</a:t>
              </a:r>
            </a:p>
            <a:p>
              <a:pPr algn="ctr"/>
              <a:r>
                <a:rPr lang="en-US" altLang="ja-JP" dirty="0" smtClean="0"/>
                <a:t>2006/2007</a:t>
              </a:r>
              <a:endParaRPr kumimoji="1" lang="ja-JP" altLang="en-US" dirty="0"/>
            </a:p>
          </p:txBody>
        </p:sp>
        <p:sp>
          <p:nvSpPr>
            <p:cNvPr id="41" name="上下矢印 40"/>
            <p:cNvSpPr/>
            <p:nvPr/>
          </p:nvSpPr>
          <p:spPr>
            <a:xfrm>
              <a:off x="7595626" y="836711"/>
              <a:ext cx="720000" cy="2304613"/>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7397575" y="3239835"/>
              <a:ext cx="1228221" cy="646331"/>
            </a:xfrm>
            <a:prstGeom prst="rect">
              <a:avLst/>
            </a:prstGeom>
            <a:noFill/>
          </p:spPr>
          <p:txBody>
            <a:bodyPr wrap="none" rtlCol="0">
              <a:spAutoFit/>
            </a:bodyPr>
            <a:lstStyle/>
            <a:p>
              <a:pPr algn="ctr"/>
              <a:r>
                <a:rPr kumimoji="1" lang="en-US" altLang="ja-JP" u="sng" dirty="0" smtClean="0"/>
                <a:t>40 ~ </a:t>
              </a:r>
              <a:r>
                <a:rPr lang="en-US" altLang="ja-JP" u="sng" dirty="0" smtClean="0"/>
                <a:t>40</a:t>
              </a:r>
              <a:r>
                <a:rPr kumimoji="1" lang="en-US" altLang="ja-JP" u="sng" dirty="0" smtClean="0"/>
                <a:t>0 m</a:t>
              </a:r>
            </a:p>
            <a:p>
              <a:pPr algn="ctr"/>
              <a:r>
                <a:rPr lang="ja-JP" altLang="en-US" dirty="0" smtClean="0"/>
                <a:t>∝</a:t>
              </a:r>
              <a:r>
                <a:rPr lang="en-US" altLang="ja-JP" dirty="0" smtClean="0"/>
                <a:t>C</a:t>
              </a:r>
              <a:r>
                <a:rPr lang="en-US" altLang="ja-JP" baseline="-25000" dirty="0" smtClean="0"/>
                <a:t>T</a:t>
              </a:r>
              <a:r>
                <a:rPr lang="en-US" altLang="ja-JP" baseline="30000" dirty="0" smtClean="0"/>
                <a:t>2</a:t>
              </a:r>
              <a:endParaRPr kumimoji="1" lang="ja-JP" altLang="en-US" baseline="30000" dirty="0"/>
            </a:p>
          </p:txBody>
        </p:sp>
      </p:grpSp>
      <p:grpSp>
        <p:nvGrpSpPr>
          <p:cNvPr id="28" name="グループ化 27"/>
          <p:cNvGrpSpPr/>
          <p:nvPr/>
        </p:nvGrpSpPr>
        <p:grpSpPr>
          <a:xfrm>
            <a:off x="5280568" y="360001"/>
            <a:ext cx="1667696" cy="6245502"/>
            <a:chOff x="5004048" y="360001"/>
            <a:chExt cx="1667696" cy="6245502"/>
          </a:xfrm>
        </p:grpSpPr>
        <p:sp>
          <p:nvSpPr>
            <p:cNvPr id="61" name="テキスト ボックス 60"/>
            <p:cNvSpPr txBox="1"/>
            <p:nvPr/>
          </p:nvSpPr>
          <p:spPr>
            <a:xfrm>
              <a:off x="5868144" y="5959172"/>
              <a:ext cx="779381" cy="646331"/>
            </a:xfrm>
            <a:prstGeom prst="rect">
              <a:avLst/>
            </a:prstGeom>
            <a:noFill/>
          </p:spPr>
          <p:txBody>
            <a:bodyPr wrap="none" rtlCol="0">
              <a:spAutoFit/>
            </a:bodyPr>
            <a:lstStyle/>
            <a:p>
              <a:pPr algn="ctr"/>
              <a:r>
                <a:rPr lang="en-US" altLang="ja-JP" dirty="0" smtClean="0"/>
                <a:t>DIMM</a:t>
              </a:r>
            </a:p>
            <a:p>
              <a:pPr algn="ctr"/>
              <a:r>
                <a:rPr kumimoji="1" lang="en-US" altLang="ja-JP" dirty="0" smtClean="0"/>
                <a:t>2011</a:t>
              </a:r>
              <a:endParaRPr kumimoji="1" lang="ja-JP" altLang="en-US" dirty="0"/>
            </a:p>
          </p:txBody>
        </p:sp>
        <p:sp>
          <p:nvSpPr>
            <p:cNvPr id="60" name="下矢印 59"/>
            <p:cNvSpPr/>
            <p:nvPr/>
          </p:nvSpPr>
          <p:spPr>
            <a:xfrm>
              <a:off x="5951744" y="360001"/>
              <a:ext cx="720000" cy="4786830"/>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6" name="グループ化 55"/>
            <p:cNvGrpSpPr/>
            <p:nvPr/>
          </p:nvGrpSpPr>
          <p:grpSpPr>
            <a:xfrm rot="16200000">
              <a:off x="6040919" y="5358135"/>
              <a:ext cx="576362" cy="396046"/>
              <a:chOff x="4932040" y="2348880"/>
              <a:chExt cx="2088232" cy="792088"/>
            </a:xfrm>
          </p:grpSpPr>
          <p:sp>
            <p:nvSpPr>
              <p:cNvPr id="57" name="正方形/長方形 56"/>
              <p:cNvSpPr/>
              <p:nvPr/>
            </p:nvSpPr>
            <p:spPr>
              <a:xfrm>
                <a:off x="5326856" y="2495864"/>
                <a:ext cx="1117352" cy="498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6444208" y="2348880"/>
                <a:ext cx="57606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4932040" y="2636912"/>
                <a:ext cx="39481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2" name="テキスト ボックス 61"/>
            <p:cNvSpPr txBox="1"/>
            <p:nvPr/>
          </p:nvSpPr>
          <p:spPr>
            <a:xfrm>
              <a:off x="5004048" y="4484895"/>
              <a:ext cx="947696" cy="646331"/>
            </a:xfrm>
            <a:prstGeom prst="rect">
              <a:avLst/>
            </a:prstGeom>
            <a:noFill/>
          </p:spPr>
          <p:txBody>
            <a:bodyPr wrap="none" rtlCol="0">
              <a:spAutoFit/>
            </a:bodyPr>
            <a:lstStyle/>
            <a:p>
              <a:pPr algn="ctr"/>
              <a:r>
                <a:rPr lang="en-US" altLang="ja-JP" u="sng" dirty="0" smtClean="0"/>
                <a:t>&gt; 2m</a:t>
              </a:r>
            </a:p>
            <a:p>
              <a:pPr algn="ctr"/>
              <a:r>
                <a:rPr lang="en-US" altLang="ja-JP" dirty="0" smtClean="0"/>
                <a:t>seeing ε</a:t>
              </a:r>
            </a:p>
          </p:txBody>
        </p:sp>
      </p:grpSp>
      <p:grpSp>
        <p:nvGrpSpPr>
          <p:cNvPr id="2" name="グループ化 1"/>
          <p:cNvGrpSpPr/>
          <p:nvPr/>
        </p:nvGrpSpPr>
        <p:grpSpPr>
          <a:xfrm>
            <a:off x="4173488" y="2060848"/>
            <a:ext cx="1550640" cy="4544655"/>
            <a:chOff x="2051720" y="2060848"/>
            <a:chExt cx="1550640" cy="4544655"/>
          </a:xfrm>
        </p:grpSpPr>
        <p:sp>
          <p:nvSpPr>
            <p:cNvPr id="44" name="1 つの角を丸めた四角形 43"/>
            <p:cNvSpPr/>
            <p:nvPr/>
          </p:nvSpPr>
          <p:spPr>
            <a:xfrm>
              <a:off x="2878220" y="3687264"/>
              <a:ext cx="72008" cy="2241595"/>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1 つの角を丸めた四角形 46"/>
            <p:cNvSpPr/>
            <p:nvPr/>
          </p:nvSpPr>
          <p:spPr>
            <a:xfrm>
              <a:off x="2734204" y="4081972"/>
              <a:ext cx="360040" cy="4571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1 つの角を丸めた四角形 47"/>
            <p:cNvSpPr/>
            <p:nvPr/>
          </p:nvSpPr>
          <p:spPr>
            <a:xfrm>
              <a:off x="2734204" y="4693080"/>
              <a:ext cx="360040" cy="54485"/>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1 つの角を丸めた四角形 48"/>
            <p:cNvSpPr/>
            <p:nvPr/>
          </p:nvSpPr>
          <p:spPr>
            <a:xfrm>
              <a:off x="2734204" y="5391829"/>
              <a:ext cx="360040" cy="4571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1 つの角を丸めた四角形 49"/>
            <p:cNvSpPr/>
            <p:nvPr/>
          </p:nvSpPr>
          <p:spPr>
            <a:xfrm>
              <a:off x="2734204" y="5883585"/>
              <a:ext cx="360040" cy="4571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上下矢印 51"/>
            <p:cNvSpPr/>
            <p:nvPr/>
          </p:nvSpPr>
          <p:spPr>
            <a:xfrm>
              <a:off x="2123808" y="3615084"/>
              <a:ext cx="720000" cy="2353979"/>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2051720" y="2060848"/>
              <a:ext cx="1371337" cy="1477328"/>
            </a:xfrm>
            <a:prstGeom prst="rect">
              <a:avLst/>
            </a:prstGeom>
            <a:noFill/>
          </p:spPr>
          <p:txBody>
            <a:bodyPr wrap="none" rtlCol="0">
              <a:spAutoFit/>
            </a:bodyPr>
            <a:lstStyle/>
            <a:p>
              <a:pPr algn="ctr"/>
              <a:r>
                <a:rPr lang="en-US" altLang="ja-JP" u="sng" dirty="0" smtClean="0"/>
                <a:t>0</a:t>
              </a:r>
              <a:r>
                <a:rPr kumimoji="1" lang="en-US" altLang="ja-JP" u="sng" dirty="0" smtClean="0"/>
                <a:t> ~ 16 m</a:t>
              </a:r>
            </a:p>
            <a:p>
              <a:pPr algn="ctr"/>
              <a:r>
                <a:rPr lang="en-US" altLang="ja-JP" dirty="0" smtClean="0"/>
                <a:t>C</a:t>
              </a:r>
              <a:r>
                <a:rPr lang="en-US" altLang="ja-JP" baseline="-25000" dirty="0" smtClean="0"/>
                <a:t>T</a:t>
              </a:r>
              <a:r>
                <a:rPr lang="en-US" altLang="ja-JP" baseline="30000" dirty="0" smtClean="0"/>
                <a:t>2</a:t>
              </a:r>
              <a:endParaRPr lang="ja-JP" altLang="en-US" baseline="30000" dirty="0"/>
            </a:p>
            <a:p>
              <a:pPr algn="ctr"/>
              <a:r>
                <a:rPr kumimoji="1" lang="en-US" altLang="ja-JP" dirty="0" smtClean="0"/>
                <a:t>wind speed</a:t>
              </a:r>
            </a:p>
            <a:p>
              <a:pPr algn="ctr"/>
              <a:r>
                <a:rPr lang="en-US" altLang="ja-JP" dirty="0" smtClean="0"/>
                <a:t>temperature</a:t>
              </a:r>
            </a:p>
            <a:p>
              <a:pPr algn="ctr"/>
              <a:r>
                <a:rPr kumimoji="1" lang="en-US" altLang="ja-JP" dirty="0" smtClean="0"/>
                <a:t>pressure</a:t>
              </a:r>
            </a:p>
          </p:txBody>
        </p:sp>
        <p:sp>
          <p:nvSpPr>
            <p:cNvPr id="63" name="テキスト ボックス 62"/>
            <p:cNvSpPr txBox="1"/>
            <p:nvPr/>
          </p:nvSpPr>
          <p:spPr>
            <a:xfrm>
              <a:off x="2090728" y="5959172"/>
              <a:ext cx="1511632" cy="646331"/>
            </a:xfrm>
            <a:prstGeom prst="rect">
              <a:avLst/>
            </a:prstGeom>
            <a:noFill/>
          </p:spPr>
          <p:txBody>
            <a:bodyPr wrap="none" rtlCol="0">
              <a:spAutoFit/>
            </a:bodyPr>
            <a:lstStyle/>
            <a:p>
              <a:pPr algn="ctr"/>
              <a:r>
                <a:rPr lang="en-US" altLang="ja-JP" dirty="0" smtClean="0"/>
                <a:t>Weather mast</a:t>
              </a:r>
            </a:p>
            <a:p>
              <a:pPr algn="ctr"/>
              <a:r>
                <a:rPr kumimoji="1" lang="en-US" altLang="ja-JP" dirty="0" smtClean="0"/>
                <a:t>2011</a:t>
              </a:r>
              <a:endParaRPr kumimoji="1" lang="ja-JP" altLang="en-US" dirty="0"/>
            </a:p>
          </p:txBody>
        </p:sp>
      </p:grpSp>
      <p:grpSp>
        <p:nvGrpSpPr>
          <p:cNvPr id="4" name="グループ化 3"/>
          <p:cNvGrpSpPr/>
          <p:nvPr/>
        </p:nvGrpSpPr>
        <p:grpSpPr>
          <a:xfrm>
            <a:off x="2497697" y="1921732"/>
            <a:ext cx="994183" cy="4683771"/>
            <a:chOff x="611560" y="1921732"/>
            <a:chExt cx="994183" cy="4683771"/>
          </a:xfrm>
        </p:grpSpPr>
        <p:sp>
          <p:nvSpPr>
            <p:cNvPr id="43" name="台形 42"/>
            <p:cNvSpPr/>
            <p:nvPr/>
          </p:nvSpPr>
          <p:spPr>
            <a:xfrm rot="10800000">
              <a:off x="748654" y="4949346"/>
              <a:ext cx="720080" cy="989528"/>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上下矢印 44"/>
            <p:cNvSpPr/>
            <p:nvPr/>
          </p:nvSpPr>
          <p:spPr>
            <a:xfrm>
              <a:off x="748653" y="2605807"/>
              <a:ext cx="720000" cy="2162915"/>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611560" y="1921732"/>
              <a:ext cx="994183" cy="646331"/>
            </a:xfrm>
            <a:prstGeom prst="rect">
              <a:avLst/>
            </a:prstGeom>
            <a:noFill/>
          </p:spPr>
          <p:txBody>
            <a:bodyPr wrap="none" rtlCol="0">
              <a:spAutoFit/>
            </a:bodyPr>
            <a:lstStyle/>
            <a:p>
              <a:pPr algn="ctr"/>
              <a:r>
                <a:rPr lang="en-US" altLang="ja-JP" u="sng" dirty="0"/>
                <a:t>8</a:t>
              </a:r>
              <a:r>
                <a:rPr kumimoji="1" lang="en-US" altLang="ja-JP" u="sng" dirty="0" smtClean="0"/>
                <a:t> ~ 50 m</a:t>
              </a:r>
            </a:p>
            <a:p>
              <a:pPr algn="ctr"/>
              <a:r>
                <a:rPr lang="ja-JP" altLang="en-US" dirty="0" smtClean="0"/>
                <a:t>∝</a:t>
              </a:r>
              <a:r>
                <a:rPr lang="en-US" altLang="ja-JP" dirty="0" smtClean="0"/>
                <a:t>C</a:t>
              </a:r>
              <a:r>
                <a:rPr lang="en-US" altLang="ja-JP" baseline="-25000" dirty="0" smtClean="0"/>
                <a:t>T</a:t>
              </a:r>
              <a:r>
                <a:rPr lang="en-US" altLang="ja-JP" baseline="30000" dirty="0" smtClean="0"/>
                <a:t>2</a:t>
              </a:r>
              <a:endParaRPr kumimoji="1" lang="ja-JP" altLang="en-US" baseline="30000" dirty="0"/>
            </a:p>
          </p:txBody>
        </p:sp>
        <p:sp>
          <p:nvSpPr>
            <p:cNvPr id="64" name="テキスト ボックス 63"/>
            <p:cNvSpPr txBox="1"/>
            <p:nvPr/>
          </p:nvSpPr>
          <p:spPr>
            <a:xfrm>
              <a:off x="685297" y="5959172"/>
              <a:ext cx="846707" cy="646331"/>
            </a:xfrm>
            <a:prstGeom prst="rect">
              <a:avLst/>
            </a:prstGeom>
            <a:noFill/>
          </p:spPr>
          <p:txBody>
            <a:bodyPr wrap="none" rtlCol="0">
              <a:spAutoFit/>
            </a:bodyPr>
            <a:lstStyle/>
            <a:p>
              <a:pPr algn="ctr"/>
              <a:r>
                <a:rPr lang="en-US" altLang="ja-JP" dirty="0" smtClean="0"/>
                <a:t>Snodar</a:t>
              </a:r>
            </a:p>
            <a:p>
              <a:pPr algn="ctr"/>
              <a:r>
                <a:rPr kumimoji="1" lang="en-US" altLang="ja-JP" dirty="0" smtClean="0"/>
                <a:t>2011</a:t>
              </a:r>
              <a:endParaRPr kumimoji="1" lang="ja-JP" altLang="en-US" dirty="0"/>
            </a:p>
          </p:txBody>
        </p:sp>
      </p:grpSp>
      <p:sp>
        <p:nvSpPr>
          <p:cNvPr id="7" name="タイトル 1"/>
          <p:cNvSpPr txBox="1">
            <a:spLocks/>
          </p:cNvSpPr>
          <p:nvPr/>
        </p:nvSpPr>
        <p:spPr>
          <a:xfrm>
            <a:off x="457200" y="413792"/>
            <a:ext cx="8229600" cy="11430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6. 2 Observable height </a:t>
            </a:r>
            <a:endParaRPr lang="ja-JP" altLang="en-US" b="1" baseline="30000" dirty="0"/>
          </a:p>
        </p:txBody>
      </p:sp>
      <p:sp>
        <p:nvSpPr>
          <p:cNvPr id="65" name="正方形/長方形 64"/>
          <p:cNvSpPr/>
          <p:nvPr/>
        </p:nvSpPr>
        <p:spPr>
          <a:xfrm>
            <a:off x="0" y="6678000"/>
            <a:ext cx="9144000" cy="18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0" y="0"/>
            <a:ext cx="9144000" cy="36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1845801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descr="imap://h-okita@astr.tohoku.ac.jp:993/fetch%3EUID%3E.%26U1dpdTC8MN8-%3E3923?part=1.3.1.3&amp;type=image/jpeg&amp;filename=P822887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AutoShape 4" descr="imap://h-okita@astr.tohoku.ac.jp:993/fetch%3EUID%3E.%26U1dpdTC8MN8-%3E3923?part=1.3.1.3&amp;type=image/jpeg&amp;filename=P822887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タイトル 1"/>
          <p:cNvSpPr txBox="1">
            <a:spLocks/>
          </p:cNvSpPr>
          <p:nvPr/>
        </p:nvSpPr>
        <p:spPr>
          <a:xfrm>
            <a:off x="457200" y="413792"/>
            <a:ext cx="8229600" cy="11430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6</a:t>
            </a:r>
            <a:r>
              <a:rPr lang="en-US" altLang="ja-JP" b="1" dirty="0" smtClean="0"/>
              <a:t>. 3 DIMM at 2 m</a:t>
            </a:r>
            <a:endParaRPr lang="ja-JP" altLang="en-US" b="1" baseline="30000" dirty="0"/>
          </a:p>
        </p:txBody>
      </p:sp>
      <p:sp>
        <p:nvSpPr>
          <p:cNvPr id="8" name="正方形/長方形 7"/>
          <p:cNvSpPr/>
          <p:nvPr/>
        </p:nvSpPr>
        <p:spPr>
          <a:xfrm>
            <a:off x="0" y="6678000"/>
            <a:ext cx="9144000" cy="18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0"/>
            <a:ext cx="9144000" cy="36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5" name="Picture 2" descr="C:\Private\南極写真\jpg_内陸旅行\DSC_736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64" t="6694" r="4598"/>
          <a:stretch/>
        </p:blipFill>
        <p:spPr bwMode="auto">
          <a:xfrm>
            <a:off x="619173" y="4148600"/>
            <a:ext cx="323056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Private\南極写真\jpg_内陸旅行\DSC_739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7700" r="9534"/>
          <a:stretch/>
        </p:blipFill>
        <p:spPr bwMode="auto">
          <a:xfrm>
            <a:off x="876370" y="1772576"/>
            <a:ext cx="1823422" cy="2160000"/>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直線矢印コネクタ 68"/>
          <p:cNvCxnSpPr/>
          <p:nvPr/>
        </p:nvCxnSpPr>
        <p:spPr>
          <a:xfrm>
            <a:off x="2915816" y="2054656"/>
            <a:ext cx="0" cy="1800200"/>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a:off x="2915816" y="2837452"/>
            <a:ext cx="1368152" cy="369332"/>
          </a:xfrm>
          <a:prstGeom prst="rect">
            <a:avLst/>
          </a:prstGeom>
        </p:spPr>
        <p:txBody>
          <a:bodyPr wrap="square">
            <a:spAutoFit/>
          </a:bodyPr>
          <a:lstStyle/>
          <a:p>
            <a:r>
              <a:rPr lang="en-US" altLang="ja-JP" dirty="0" smtClean="0"/>
              <a:t>about 2m</a:t>
            </a:r>
            <a:endParaRPr lang="ja-JP" altLang="en-US" dirty="0"/>
          </a:p>
        </p:txBody>
      </p:sp>
      <p:pic>
        <p:nvPicPr>
          <p:cNvPr id="7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313" t="15403" r="49179" b="8298"/>
          <a:stretch/>
        </p:blipFill>
        <p:spPr bwMode="auto">
          <a:xfrm>
            <a:off x="4716016" y="1700808"/>
            <a:ext cx="3780928"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rot="20328818">
            <a:off x="3811602" y="1739800"/>
            <a:ext cx="3925919" cy="523220"/>
          </a:xfrm>
          <a:prstGeom prst="rect">
            <a:avLst/>
          </a:prstGeom>
          <a:solidFill>
            <a:schemeClr val="bg1">
              <a:alpha val="60000"/>
            </a:schemeClr>
          </a:solidFill>
          <a:ln>
            <a:solidFill>
              <a:schemeClr val="tx1"/>
            </a:solidFill>
          </a:ln>
        </p:spPr>
        <p:txBody>
          <a:bodyPr wrap="square">
            <a:spAutoFit/>
          </a:bodyPr>
          <a:lstStyle/>
          <a:p>
            <a:pPr algn="ctr"/>
            <a:r>
              <a:rPr lang="en-US" altLang="ja-JP" sz="2800" dirty="0" smtClean="0"/>
              <a:t>Preliminary Result</a:t>
            </a:r>
            <a:endParaRPr lang="ja-JP" altLang="en-US" dirty="0"/>
          </a:p>
        </p:txBody>
      </p:sp>
    </p:spTree>
    <p:extLst>
      <p:ext uri="{BB962C8B-B14F-4D97-AF65-F5344CB8AC3E}">
        <p14:creationId xmlns:p14="http://schemas.microsoft.com/office/powerpoint/2010/main" val="5251074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descr="imap://h-okita@astr.tohoku.ac.jp:993/fetch%3EUID%3E.%26U1dpdTC8MN8-%3E3923?part=1.3.1.3&amp;type=image/jpeg&amp;filename=P822887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AutoShape 4" descr="imap://h-okita@astr.tohoku.ac.jp:993/fetch%3EUID%3E.%26U1dpdTC8MN8-%3E3923?part=1.3.1.3&amp;type=image/jpeg&amp;filename=P822887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タイトル 1"/>
          <p:cNvSpPr txBox="1">
            <a:spLocks/>
          </p:cNvSpPr>
          <p:nvPr/>
        </p:nvSpPr>
        <p:spPr>
          <a:xfrm>
            <a:off x="457200" y="413792"/>
            <a:ext cx="8229600" cy="11430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6</a:t>
            </a:r>
            <a:r>
              <a:rPr lang="en-US" altLang="ja-JP" b="1" dirty="0" smtClean="0"/>
              <a:t>. 4 Weather mast</a:t>
            </a:r>
            <a:endParaRPr lang="ja-JP" altLang="en-US" b="1" baseline="30000" dirty="0"/>
          </a:p>
        </p:txBody>
      </p:sp>
      <p:sp>
        <p:nvSpPr>
          <p:cNvPr id="8" name="正方形/長方形 7"/>
          <p:cNvSpPr/>
          <p:nvPr/>
        </p:nvSpPr>
        <p:spPr>
          <a:xfrm>
            <a:off x="9789" y="6683397"/>
            <a:ext cx="9144000" cy="18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0"/>
            <a:ext cx="9144000" cy="36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266" name="Picture 2" descr="C:\Research\D4\seeing_JARE52_draft\dsc72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3775621" cy="471875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Research\D4\seeing_JARE52_draft\IMG_12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636889"/>
            <a:ext cx="1656184" cy="207023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648636" y="1940687"/>
            <a:ext cx="843244" cy="369332"/>
          </a:xfrm>
          <a:prstGeom prst="rect">
            <a:avLst/>
          </a:prstGeom>
          <a:solidFill>
            <a:schemeClr val="bg1"/>
          </a:solidFill>
          <a:ln>
            <a:solidFill>
              <a:schemeClr val="tx1"/>
            </a:solidFill>
          </a:ln>
        </p:spPr>
        <p:txBody>
          <a:bodyPr wrap="none" rtlCol="0">
            <a:spAutoFit/>
          </a:bodyPr>
          <a:lstStyle/>
          <a:p>
            <a:r>
              <a:rPr kumimoji="1" lang="en-US" altLang="ja-JP" dirty="0" err="1" smtClean="0"/>
              <a:t>Pt</a:t>
            </a:r>
            <a:r>
              <a:rPr kumimoji="1" lang="en-US" altLang="ja-JP" dirty="0" smtClean="0"/>
              <a:t> 15.8</a:t>
            </a:r>
            <a:endParaRPr kumimoji="1" lang="ja-JP" altLang="en-US" dirty="0"/>
          </a:p>
        </p:txBody>
      </p:sp>
      <p:sp>
        <p:nvSpPr>
          <p:cNvPr id="11" name="テキスト ボックス 10"/>
          <p:cNvSpPr txBox="1"/>
          <p:nvPr/>
        </p:nvSpPr>
        <p:spPr>
          <a:xfrm>
            <a:off x="2648636" y="2780928"/>
            <a:ext cx="843244" cy="369332"/>
          </a:xfrm>
          <a:prstGeom prst="rect">
            <a:avLst/>
          </a:prstGeom>
          <a:solidFill>
            <a:schemeClr val="bg1"/>
          </a:solidFill>
          <a:ln>
            <a:solidFill>
              <a:schemeClr val="tx1"/>
            </a:solidFill>
          </a:ln>
        </p:spPr>
        <p:txBody>
          <a:bodyPr wrap="none" rtlCol="0">
            <a:spAutoFit/>
          </a:bodyPr>
          <a:lstStyle/>
          <a:p>
            <a:r>
              <a:rPr kumimoji="1" lang="en-US" altLang="ja-JP" dirty="0" err="1" smtClean="0"/>
              <a:t>Pt</a:t>
            </a:r>
            <a:r>
              <a:rPr kumimoji="1" lang="en-US" altLang="ja-JP" dirty="0" smtClean="0"/>
              <a:t> 12.0</a:t>
            </a:r>
            <a:endParaRPr kumimoji="1" lang="ja-JP" altLang="en-US" dirty="0"/>
          </a:p>
        </p:txBody>
      </p:sp>
      <p:sp>
        <p:nvSpPr>
          <p:cNvPr id="12" name="テキスト ボックス 11"/>
          <p:cNvSpPr txBox="1"/>
          <p:nvPr/>
        </p:nvSpPr>
        <p:spPr>
          <a:xfrm>
            <a:off x="2648636" y="3514381"/>
            <a:ext cx="726224" cy="369332"/>
          </a:xfrm>
          <a:prstGeom prst="rect">
            <a:avLst/>
          </a:prstGeom>
          <a:solidFill>
            <a:schemeClr val="bg1"/>
          </a:solidFill>
          <a:ln>
            <a:solidFill>
              <a:schemeClr val="tx1"/>
            </a:solidFill>
          </a:ln>
        </p:spPr>
        <p:txBody>
          <a:bodyPr wrap="none" rtlCol="0">
            <a:spAutoFit/>
          </a:bodyPr>
          <a:lstStyle/>
          <a:p>
            <a:r>
              <a:rPr kumimoji="1" lang="en-US" altLang="ja-JP" dirty="0" err="1" smtClean="0"/>
              <a:t>Pt</a:t>
            </a:r>
            <a:r>
              <a:rPr kumimoji="1" lang="en-US" altLang="ja-JP" dirty="0" smtClean="0"/>
              <a:t> 9.5</a:t>
            </a:r>
            <a:endParaRPr kumimoji="1" lang="ja-JP" altLang="en-US" dirty="0"/>
          </a:p>
        </p:txBody>
      </p:sp>
      <p:sp>
        <p:nvSpPr>
          <p:cNvPr id="13" name="テキスト ボックス 12"/>
          <p:cNvSpPr txBox="1"/>
          <p:nvPr/>
        </p:nvSpPr>
        <p:spPr>
          <a:xfrm>
            <a:off x="2648636" y="5589240"/>
            <a:ext cx="726224" cy="369332"/>
          </a:xfrm>
          <a:prstGeom prst="rect">
            <a:avLst/>
          </a:prstGeom>
          <a:solidFill>
            <a:schemeClr val="bg1"/>
          </a:solidFill>
          <a:ln>
            <a:solidFill>
              <a:schemeClr val="tx1"/>
            </a:solidFill>
          </a:ln>
        </p:spPr>
        <p:txBody>
          <a:bodyPr wrap="none" rtlCol="0">
            <a:spAutoFit/>
          </a:bodyPr>
          <a:lstStyle/>
          <a:p>
            <a:r>
              <a:rPr kumimoji="1" lang="en-US" altLang="ja-JP" dirty="0" err="1" smtClean="0"/>
              <a:t>Pt</a:t>
            </a:r>
            <a:r>
              <a:rPr kumimoji="1" lang="en-US" altLang="ja-JP" dirty="0" smtClean="0"/>
              <a:t> 0.3</a:t>
            </a:r>
            <a:endParaRPr kumimoji="1" lang="ja-JP" altLang="en-US" dirty="0"/>
          </a:p>
        </p:txBody>
      </p:sp>
      <p:sp>
        <p:nvSpPr>
          <p:cNvPr id="4" name="テキスト ボックス 3"/>
          <p:cNvSpPr txBox="1"/>
          <p:nvPr/>
        </p:nvSpPr>
        <p:spPr>
          <a:xfrm>
            <a:off x="1115616" y="2107584"/>
            <a:ext cx="1146468" cy="369332"/>
          </a:xfrm>
          <a:prstGeom prst="rect">
            <a:avLst/>
          </a:prstGeom>
          <a:solidFill>
            <a:schemeClr val="bg1"/>
          </a:solidFill>
          <a:ln>
            <a:solidFill>
              <a:schemeClr val="tx1"/>
            </a:solidFill>
          </a:ln>
        </p:spPr>
        <p:txBody>
          <a:bodyPr wrap="none" rtlCol="0">
            <a:spAutoFit/>
          </a:bodyPr>
          <a:lstStyle/>
          <a:p>
            <a:r>
              <a:rPr kumimoji="1" lang="en-US" altLang="ja-JP" dirty="0" smtClean="0"/>
              <a:t>Sonic 14.4</a:t>
            </a:r>
            <a:endParaRPr kumimoji="1" lang="ja-JP" altLang="en-US" dirty="0"/>
          </a:p>
        </p:txBody>
      </p:sp>
      <p:sp>
        <p:nvSpPr>
          <p:cNvPr id="15" name="テキスト ボックス 14"/>
          <p:cNvSpPr txBox="1"/>
          <p:nvPr/>
        </p:nvSpPr>
        <p:spPr>
          <a:xfrm>
            <a:off x="1115616" y="4077072"/>
            <a:ext cx="1029449" cy="369332"/>
          </a:xfrm>
          <a:prstGeom prst="rect">
            <a:avLst/>
          </a:prstGeom>
          <a:solidFill>
            <a:schemeClr val="bg1"/>
          </a:solidFill>
          <a:ln>
            <a:solidFill>
              <a:schemeClr val="tx1"/>
            </a:solidFill>
          </a:ln>
        </p:spPr>
        <p:txBody>
          <a:bodyPr wrap="none" rtlCol="0">
            <a:spAutoFit/>
          </a:bodyPr>
          <a:lstStyle/>
          <a:p>
            <a:r>
              <a:rPr kumimoji="1" lang="en-US" altLang="ja-JP" dirty="0" smtClean="0"/>
              <a:t>Sonic 6.1</a:t>
            </a:r>
            <a:endParaRPr kumimoji="1" lang="ja-JP" altLang="en-US" dirty="0"/>
          </a:p>
        </p:txBody>
      </p:sp>
      <p:sp>
        <p:nvSpPr>
          <p:cNvPr id="16" name="テキスト ボックス 15"/>
          <p:cNvSpPr txBox="1"/>
          <p:nvPr/>
        </p:nvSpPr>
        <p:spPr>
          <a:xfrm>
            <a:off x="1101445" y="5589240"/>
            <a:ext cx="1187120" cy="369332"/>
          </a:xfrm>
          <a:prstGeom prst="rect">
            <a:avLst/>
          </a:prstGeom>
          <a:solidFill>
            <a:schemeClr val="bg1"/>
          </a:solidFill>
          <a:ln>
            <a:solidFill>
              <a:schemeClr val="tx1"/>
            </a:solidFill>
          </a:ln>
        </p:spPr>
        <p:txBody>
          <a:bodyPr wrap="none" rtlCol="0">
            <a:spAutoFit/>
          </a:bodyPr>
          <a:lstStyle/>
          <a:p>
            <a:r>
              <a:rPr lang="en-US" altLang="ja-JP" dirty="0" smtClean="0"/>
              <a:t>Barometer</a:t>
            </a:r>
            <a:endParaRPr kumimoji="1" lang="ja-JP" altLang="en-US" dirty="0"/>
          </a:p>
        </p:txBody>
      </p:sp>
      <p:pic>
        <p:nvPicPr>
          <p:cNvPr id="11269" name="Picture 5" descr="http://www.youngusa.com/catalog/images/81000_ed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335" y="899428"/>
            <a:ext cx="1343025" cy="276116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6228184" y="3698448"/>
            <a:ext cx="1960280" cy="369332"/>
          </a:xfrm>
          <a:prstGeom prst="rect">
            <a:avLst/>
          </a:prstGeom>
          <a:noFill/>
        </p:spPr>
        <p:txBody>
          <a:bodyPr wrap="none" rtlCol="0">
            <a:spAutoFit/>
          </a:bodyPr>
          <a:lstStyle/>
          <a:p>
            <a:r>
              <a:rPr kumimoji="1" lang="en-US" altLang="ja-JP" dirty="0" smtClean="0"/>
              <a:t>Sonic anemometer</a:t>
            </a:r>
            <a:endParaRPr kumimoji="1" lang="ja-JP" altLang="en-US" dirty="0"/>
          </a:p>
        </p:txBody>
      </p:sp>
      <p:sp>
        <p:nvSpPr>
          <p:cNvPr id="6" name="テキスト ボックス 5"/>
          <p:cNvSpPr txBox="1"/>
          <p:nvPr/>
        </p:nvSpPr>
        <p:spPr>
          <a:xfrm>
            <a:off x="4801465" y="3707740"/>
            <a:ext cx="1053237" cy="369332"/>
          </a:xfrm>
          <a:prstGeom prst="rect">
            <a:avLst/>
          </a:prstGeom>
          <a:noFill/>
        </p:spPr>
        <p:txBody>
          <a:bodyPr wrap="none" rtlCol="0">
            <a:spAutoFit/>
          </a:bodyPr>
          <a:lstStyle/>
          <a:p>
            <a:r>
              <a:rPr kumimoji="1" lang="en-US" altLang="ja-JP" dirty="0" err="1" smtClean="0"/>
              <a:t>Pt</a:t>
            </a:r>
            <a:r>
              <a:rPr kumimoji="1" lang="en-US" altLang="ja-JP" dirty="0" smtClean="0"/>
              <a:t> sensor</a:t>
            </a:r>
            <a:endParaRPr kumimoji="1" lang="ja-JP" altLang="en-US" dirty="0"/>
          </a:p>
        </p:txBody>
      </p:sp>
      <p:sp>
        <p:nvSpPr>
          <p:cNvPr id="10" name="テキスト ボックス 9"/>
          <p:cNvSpPr txBox="1"/>
          <p:nvPr/>
        </p:nvSpPr>
        <p:spPr>
          <a:xfrm>
            <a:off x="7527028" y="2875635"/>
            <a:ext cx="1581476" cy="646331"/>
          </a:xfrm>
          <a:prstGeom prst="rect">
            <a:avLst/>
          </a:prstGeom>
          <a:noFill/>
        </p:spPr>
        <p:txBody>
          <a:bodyPr wrap="square" rtlCol="0">
            <a:spAutoFit/>
          </a:bodyPr>
          <a:lstStyle/>
          <a:p>
            <a:r>
              <a:rPr kumimoji="1" lang="en-US" altLang="ja-JP" dirty="0" smtClean="0"/>
              <a:t>(C) Young    </a:t>
            </a:r>
          </a:p>
          <a:p>
            <a:r>
              <a:rPr lang="en-US" altLang="ja-JP" dirty="0" smtClean="0"/>
              <a:t>      </a:t>
            </a:r>
            <a:r>
              <a:rPr kumimoji="1" lang="en-US" altLang="ja-JP" dirty="0" smtClean="0"/>
              <a:t>Company</a:t>
            </a:r>
            <a:endParaRPr kumimoji="1" lang="ja-JP" altLang="en-US" dirty="0"/>
          </a:p>
        </p:txBody>
      </p:sp>
      <p:sp>
        <p:nvSpPr>
          <p:cNvPr id="23" name="テキスト ボックス 22"/>
          <p:cNvSpPr txBox="1"/>
          <p:nvPr/>
        </p:nvSpPr>
        <p:spPr>
          <a:xfrm>
            <a:off x="4572000" y="4149080"/>
            <a:ext cx="2276201" cy="369332"/>
          </a:xfrm>
          <a:prstGeom prst="rect">
            <a:avLst/>
          </a:prstGeom>
          <a:noFill/>
        </p:spPr>
        <p:txBody>
          <a:bodyPr wrap="none" rtlCol="0">
            <a:spAutoFit/>
          </a:bodyPr>
          <a:lstStyle/>
          <a:p>
            <a:r>
              <a:rPr kumimoji="1" lang="en-US" altLang="ja-JP" dirty="0" smtClean="0"/>
              <a:t>Temperature gradient</a:t>
            </a:r>
            <a:endParaRPr kumimoji="1" lang="ja-JP" altLang="en-US" dirty="0"/>
          </a:p>
        </p:txBody>
      </p:sp>
      <p:grpSp>
        <p:nvGrpSpPr>
          <p:cNvPr id="21" name="グループ化 20"/>
          <p:cNvGrpSpPr/>
          <p:nvPr/>
        </p:nvGrpSpPr>
        <p:grpSpPr>
          <a:xfrm>
            <a:off x="4850300" y="4509120"/>
            <a:ext cx="4330212" cy="1983504"/>
            <a:chOff x="4850300" y="4767156"/>
            <a:chExt cx="4330212" cy="1983504"/>
          </a:xfrm>
        </p:grpSpPr>
        <p:pic>
          <p:nvPicPr>
            <p:cNvPr id="1127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1725" t="18269" r="42978" b="58658"/>
            <a:stretch/>
          </p:blipFill>
          <p:spPr bwMode="auto">
            <a:xfrm>
              <a:off x="4850300" y="4767156"/>
              <a:ext cx="4303489" cy="175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5364088" y="6381328"/>
              <a:ext cx="301686" cy="369332"/>
            </a:xfrm>
            <a:prstGeom prst="rect">
              <a:avLst/>
            </a:prstGeom>
            <a:noFill/>
          </p:spPr>
          <p:txBody>
            <a:bodyPr wrap="none" rtlCol="0">
              <a:spAutoFit/>
            </a:bodyPr>
            <a:lstStyle/>
            <a:p>
              <a:r>
                <a:rPr kumimoji="1" lang="en-US" altLang="ja-JP" dirty="0" smtClean="0"/>
                <a:t>0</a:t>
              </a:r>
              <a:endParaRPr kumimoji="1" lang="ja-JP" altLang="en-US" dirty="0"/>
            </a:p>
          </p:txBody>
        </p:sp>
        <p:sp>
          <p:nvSpPr>
            <p:cNvPr id="17" name="テキスト ボックス 16"/>
            <p:cNvSpPr txBox="1"/>
            <p:nvPr/>
          </p:nvSpPr>
          <p:spPr>
            <a:xfrm>
              <a:off x="6214530" y="6381328"/>
              <a:ext cx="301686" cy="369332"/>
            </a:xfrm>
            <a:prstGeom prst="rect">
              <a:avLst/>
            </a:prstGeom>
            <a:noFill/>
          </p:spPr>
          <p:txBody>
            <a:bodyPr wrap="none" rtlCol="0">
              <a:spAutoFit/>
            </a:bodyPr>
            <a:lstStyle/>
            <a:p>
              <a:r>
                <a:rPr kumimoji="1" lang="en-US" altLang="ja-JP" dirty="0" smtClean="0"/>
                <a:t>5</a:t>
              </a:r>
              <a:endParaRPr kumimoji="1" lang="ja-JP" altLang="en-US" dirty="0"/>
            </a:p>
          </p:txBody>
        </p:sp>
        <p:sp>
          <p:nvSpPr>
            <p:cNvPr id="18" name="テキスト ボックス 17"/>
            <p:cNvSpPr txBox="1"/>
            <p:nvPr/>
          </p:nvSpPr>
          <p:spPr>
            <a:xfrm>
              <a:off x="7033616" y="6381328"/>
              <a:ext cx="418704" cy="369332"/>
            </a:xfrm>
            <a:prstGeom prst="rect">
              <a:avLst/>
            </a:prstGeom>
            <a:noFill/>
          </p:spPr>
          <p:txBody>
            <a:bodyPr wrap="none" rtlCol="0">
              <a:spAutoFit/>
            </a:bodyPr>
            <a:lstStyle/>
            <a:p>
              <a:r>
                <a:rPr kumimoji="1" lang="en-US" altLang="ja-JP" dirty="0" smtClean="0"/>
                <a:t>10</a:t>
              </a:r>
              <a:endParaRPr kumimoji="1" lang="ja-JP" altLang="en-US" dirty="0"/>
            </a:p>
          </p:txBody>
        </p:sp>
        <p:sp>
          <p:nvSpPr>
            <p:cNvPr id="20" name="テキスト ボックス 19"/>
            <p:cNvSpPr txBox="1"/>
            <p:nvPr/>
          </p:nvSpPr>
          <p:spPr>
            <a:xfrm>
              <a:off x="7897712" y="6381328"/>
              <a:ext cx="418704" cy="369332"/>
            </a:xfrm>
            <a:prstGeom prst="rect">
              <a:avLst/>
            </a:prstGeom>
            <a:noFill/>
          </p:spPr>
          <p:txBody>
            <a:bodyPr wrap="none" rtlCol="0">
              <a:spAutoFit/>
            </a:bodyPr>
            <a:lstStyle/>
            <a:p>
              <a:r>
                <a:rPr kumimoji="1" lang="en-US" altLang="ja-JP" dirty="0" smtClean="0"/>
                <a:t>15</a:t>
              </a:r>
              <a:endParaRPr kumimoji="1" lang="ja-JP" altLang="en-US" dirty="0"/>
            </a:p>
          </p:txBody>
        </p:sp>
        <p:sp>
          <p:nvSpPr>
            <p:cNvPr id="27" name="テキスト ボックス 26"/>
            <p:cNvSpPr txBox="1"/>
            <p:nvPr/>
          </p:nvSpPr>
          <p:spPr>
            <a:xfrm>
              <a:off x="8761808" y="6381328"/>
              <a:ext cx="418704" cy="369332"/>
            </a:xfrm>
            <a:prstGeom prst="rect">
              <a:avLst/>
            </a:prstGeom>
            <a:noFill/>
          </p:spPr>
          <p:txBody>
            <a:bodyPr wrap="none" rtlCol="0">
              <a:spAutoFit/>
            </a:bodyPr>
            <a:lstStyle/>
            <a:p>
              <a:r>
                <a:rPr kumimoji="1" lang="en-US" altLang="ja-JP" dirty="0" smtClean="0"/>
                <a:t>20</a:t>
              </a:r>
              <a:endParaRPr kumimoji="1" lang="ja-JP" altLang="en-US" dirty="0"/>
            </a:p>
          </p:txBody>
        </p:sp>
      </p:grpSp>
      <p:sp>
        <p:nvSpPr>
          <p:cNvPr id="28" name="正方形/長方形 27"/>
          <p:cNvSpPr/>
          <p:nvPr/>
        </p:nvSpPr>
        <p:spPr>
          <a:xfrm rot="20328818">
            <a:off x="3545516" y="5019034"/>
            <a:ext cx="3925919" cy="523220"/>
          </a:xfrm>
          <a:prstGeom prst="rect">
            <a:avLst/>
          </a:prstGeom>
          <a:solidFill>
            <a:schemeClr val="bg1">
              <a:alpha val="60000"/>
            </a:schemeClr>
          </a:solidFill>
          <a:ln>
            <a:solidFill>
              <a:schemeClr val="tx1"/>
            </a:solidFill>
          </a:ln>
        </p:spPr>
        <p:txBody>
          <a:bodyPr wrap="square">
            <a:spAutoFit/>
          </a:bodyPr>
          <a:lstStyle/>
          <a:p>
            <a:pPr algn="ctr"/>
            <a:r>
              <a:rPr lang="en-US" altLang="ja-JP" sz="2800" dirty="0" smtClean="0"/>
              <a:t>Preliminary Result</a:t>
            </a:r>
            <a:endParaRPr lang="ja-JP" altLang="en-US" dirty="0"/>
          </a:p>
        </p:txBody>
      </p:sp>
    </p:spTree>
    <p:extLst>
      <p:ext uri="{BB962C8B-B14F-4D97-AF65-F5344CB8AC3E}">
        <p14:creationId xmlns:p14="http://schemas.microsoft.com/office/powerpoint/2010/main" val="1603337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6" name="直線矢印コネクタ 105"/>
          <p:cNvCxnSpPr/>
          <p:nvPr/>
        </p:nvCxnSpPr>
        <p:spPr>
          <a:xfrm flipH="1">
            <a:off x="1926271" y="2276872"/>
            <a:ext cx="1152128" cy="2339392"/>
          </a:xfrm>
          <a:prstGeom prst="straightConnector1">
            <a:avLst/>
          </a:prstGeom>
          <a:ln>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flipH="1">
            <a:off x="1619672" y="2132856"/>
            <a:ext cx="1152128" cy="2339392"/>
          </a:xfrm>
          <a:prstGeom prst="straightConnector1">
            <a:avLst/>
          </a:prstGeom>
          <a:ln>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2 Turbulence in the Atmosphere</a:t>
            </a:r>
            <a:endParaRPr kumimoji="1" lang="ja-JP" altLang="en-US" b="1"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 name="グループ化 11"/>
          <p:cNvGrpSpPr/>
          <p:nvPr/>
        </p:nvGrpSpPr>
        <p:grpSpPr>
          <a:xfrm rot="17725273">
            <a:off x="492354" y="5228811"/>
            <a:ext cx="1706528" cy="433593"/>
            <a:chOff x="1691680" y="3212976"/>
            <a:chExt cx="2160240" cy="576064"/>
          </a:xfrm>
        </p:grpSpPr>
        <p:sp>
          <p:nvSpPr>
            <p:cNvPr id="3" name="正方形/長方形 2"/>
            <p:cNvSpPr/>
            <p:nvPr/>
          </p:nvSpPr>
          <p:spPr>
            <a:xfrm>
              <a:off x="3347864" y="3212976"/>
              <a:ext cx="504056"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195736" y="3320988"/>
              <a:ext cx="1152128"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691680" y="3429000"/>
              <a:ext cx="504056"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 name="Picture 2" descr="C:\Research\D2\2011_09天文学会秋季年会\DIMM\see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8556" y="3863452"/>
            <a:ext cx="4915891" cy="1766561"/>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3904581" y="5714672"/>
            <a:ext cx="4555851" cy="738664"/>
          </a:xfrm>
          <a:prstGeom prst="rect">
            <a:avLst/>
          </a:prstGeom>
          <a:noFill/>
        </p:spPr>
        <p:txBody>
          <a:bodyPr wrap="square" rtlCol="0">
            <a:spAutoFit/>
          </a:bodyPr>
          <a:lstStyle/>
          <a:p>
            <a:pPr algn="just"/>
            <a:r>
              <a:rPr lang="en-US" altLang="ja-JP" sz="1400" dirty="0"/>
              <a:t>Bright Star (</a:t>
            </a:r>
            <a:r>
              <a:rPr lang="en-US" altLang="ja-JP" sz="1400" dirty="0" err="1"/>
              <a:t>Arcturus</a:t>
            </a:r>
            <a:r>
              <a:rPr lang="en-US" altLang="ja-JP" sz="1400" dirty="0"/>
              <a:t>) Observed with Lick Observatory's 1-m </a:t>
            </a:r>
            <a:r>
              <a:rPr lang="en-US" altLang="ja-JP" sz="1400" dirty="0" smtClean="0"/>
              <a:t>Telescope.</a:t>
            </a:r>
            <a:r>
              <a:rPr lang="en-US" altLang="ja-JP" sz="1400" dirty="0"/>
              <a:t> </a:t>
            </a:r>
            <a:r>
              <a:rPr lang="en-US" altLang="ja-JP" sz="1400" dirty="0" smtClean="0"/>
              <a:t>(</a:t>
            </a:r>
            <a:r>
              <a:rPr lang="en-US" altLang="ja-JP" sz="1400" dirty="0"/>
              <a:t>C</a:t>
            </a:r>
            <a:r>
              <a:rPr lang="en-US" altLang="ja-JP" sz="1400" dirty="0" smtClean="0"/>
              <a:t>opyright: Claire Max, </a:t>
            </a:r>
          </a:p>
          <a:p>
            <a:pPr algn="just"/>
            <a:r>
              <a:rPr lang="en-US" altLang="ja-JP" sz="1400" dirty="0" smtClean="0">
                <a:hlinkClick r:id="rId3"/>
              </a:rPr>
              <a:t>http</a:t>
            </a:r>
            <a:r>
              <a:rPr lang="en-US" altLang="ja-JP" sz="1400" dirty="0">
                <a:hlinkClick r:id="rId3"/>
              </a:rPr>
              <a:t>://cfao.ucolick.org/EO/resources/History_AO_Max.pdf</a:t>
            </a:r>
            <a:r>
              <a:rPr lang="en-US" altLang="ja-JP" sz="1400" dirty="0" smtClean="0"/>
              <a:t>)   </a:t>
            </a:r>
            <a:endParaRPr lang="ja-JP" altLang="en-US" sz="1400" dirty="0"/>
          </a:p>
        </p:txBody>
      </p:sp>
      <p:sp>
        <p:nvSpPr>
          <p:cNvPr id="16" name="フリーフォーム 15"/>
          <p:cNvSpPr/>
          <p:nvPr/>
        </p:nvSpPr>
        <p:spPr>
          <a:xfrm>
            <a:off x="652504" y="2889868"/>
            <a:ext cx="3425623" cy="518615"/>
          </a:xfrm>
          <a:custGeom>
            <a:avLst/>
            <a:gdLst>
              <a:gd name="connsiteX0" fmla="*/ 0 w 3425623"/>
              <a:gd name="connsiteY0" fmla="*/ 204716 h 518615"/>
              <a:gd name="connsiteX1" fmla="*/ 81886 w 3425623"/>
              <a:gd name="connsiteY1" fmla="*/ 177421 h 518615"/>
              <a:gd name="connsiteX2" fmla="*/ 218364 w 3425623"/>
              <a:gd name="connsiteY2" fmla="*/ 109182 h 518615"/>
              <a:gd name="connsiteX3" fmla="*/ 300250 w 3425623"/>
              <a:gd name="connsiteY3" fmla="*/ 81886 h 518615"/>
              <a:gd name="connsiteX4" fmla="*/ 368489 w 3425623"/>
              <a:gd name="connsiteY4" fmla="*/ 54591 h 518615"/>
              <a:gd name="connsiteX5" fmla="*/ 450376 w 3425623"/>
              <a:gd name="connsiteY5" fmla="*/ 40943 h 518615"/>
              <a:gd name="connsiteX6" fmla="*/ 668740 w 3425623"/>
              <a:gd name="connsiteY6" fmla="*/ 0 h 518615"/>
              <a:gd name="connsiteX7" fmla="*/ 900752 w 3425623"/>
              <a:gd name="connsiteY7" fmla="*/ 27295 h 518615"/>
              <a:gd name="connsiteX8" fmla="*/ 941695 w 3425623"/>
              <a:gd name="connsiteY8" fmla="*/ 54591 h 518615"/>
              <a:gd name="connsiteX9" fmla="*/ 1009934 w 3425623"/>
              <a:gd name="connsiteY9" fmla="*/ 95534 h 518615"/>
              <a:gd name="connsiteX10" fmla="*/ 1050877 w 3425623"/>
              <a:gd name="connsiteY10" fmla="*/ 122830 h 518615"/>
              <a:gd name="connsiteX11" fmla="*/ 1146412 w 3425623"/>
              <a:gd name="connsiteY11" fmla="*/ 163773 h 518615"/>
              <a:gd name="connsiteX12" fmla="*/ 1269241 w 3425623"/>
              <a:gd name="connsiteY12" fmla="*/ 245660 h 518615"/>
              <a:gd name="connsiteX13" fmla="*/ 1310185 w 3425623"/>
              <a:gd name="connsiteY13" fmla="*/ 286603 h 518615"/>
              <a:gd name="connsiteX14" fmla="*/ 1378424 w 3425623"/>
              <a:gd name="connsiteY14" fmla="*/ 327546 h 518615"/>
              <a:gd name="connsiteX15" fmla="*/ 1460310 w 3425623"/>
              <a:gd name="connsiteY15" fmla="*/ 382137 h 518615"/>
              <a:gd name="connsiteX16" fmla="*/ 1542197 w 3425623"/>
              <a:gd name="connsiteY16" fmla="*/ 423081 h 518615"/>
              <a:gd name="connsiteX17" fmla="*/ 1651379 w 3425623"/>
              <a:gd name="connsiteY17" fmla="*/ 491319 h 518615"/>
              <a:gd name="connsiteX18" fmla="*/ 1692322 w 3425623"/>
              <a:gd name="connsiteY18" fmla="*/ 504967 h 518615"/>
              <a:gd name="connsiteX19" fmla="*/ 1733265 w 3425623"/>
              <a:gd name="connsiteY19" fmla="*/ 518615 h 518615"/>
              <a:gd name="connsiteX20" fmla="*/ 2142698 w 3425623"/>
              <a:gd name="connsiteY20" fmla="*/ 504967 h 518615"/>
              <a:gd name="connsiteX21" fmla="*/ 2251880 w 3425623"/>
              <a:gd name="connsiteY21" fmla="*/ 450376 h 518615"/>
              <a:gd name="connsiteX22" fmla="*/ 2292824 w 3425623"/>
              <a:gd name="connsiteY22" fmla="*/ 409433 h 518615"/>
              <a:gd name="connsiteX23" fmla="*/ 2429301 w 3425623"/>
              <a:gd name="connsiteY23" fmla="*/ 327546 h 518615"/>
              <a:gd name="connsiteX24" fmla="*/ 2538483 w 3425623"/>
              <a:gd name="connsiteY24" fmla="*/ 245660 h 518615"/>
              <a:gd name="connsiteX25" fmla="*/ 2579427 w 3425623"/>
              <a:gd name="connsiteY25" fmla="*/ 232012 h 518615"/>
              <a:gd name="connsiteX26" fmla="*/ 2647665 w 3425623"/>
              <a:gd name="connsiteY26" fmla="*/ 204716 h 518615"/>
              <a:gd name="connsiteX27" fmla="*/ 2743200 w 3425623"/>
              <a:gd name="connsiteY27" fmla="*/ 163773 h 518615"/>
              <a:gd name="connsiteX28" fmla="*/ 2825086 w 3425623"/>
              <a:gd name="connsiteY28" fmla="*/ 122830 h 518615"/>
              <a:gd name="connsiteX29" fmla="*/ 2879677 w 3425623"/>
              <a:gd name="connsiteY29" fmla="*/ 95534 h 518615"/>
              <a:gd name="connsiteX30" fmla="*/ 2934268 w 3425623"/>
              <a:gd name="connsiteY30" fmla="*/ 81886 h 518615"/>
              <a:gd name="connsiteX31" fmla="*/ 3016155 w 3425623"/>
              <a:gd name="connsiteY31" fmla="*/ 54591 h 518615"/>
              <a:gd name="connsiteX32" fmla="*/ 3084394 w 3425623"/>
              <a:gd name="connsiteY32" fmla="*/ 68239 h 518615"/>
              <a:gd name="connsiteX33" fmla="*/ 3193576 w 3425623"/>
              <a:gd name="connsiteY33" fmla="*/ 81886 h 518615"/>
              <a:gd name="connsiteX34" fmla="*/ 3234519 w 3425623"/>
              <a:gd name="connsiteY34" fmla="*/ 95534 h 518615"/>
              <a:gd name="connsiteX35" fmla="*/ 3343701 w 3425623"/>
              <a:gd name="connsiteY35" fmla="*/ 122830 h 518615"/>
              <a:gd name="connsiteX36" fmla="*/ 3425588 w 3425623"/>
              <a:gd name="connsiteY36" fmla="*/ 163773 h 5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25623" h="518615">
                <a:moveTo>
                  <a:pt x="0" y="204716"/>
                </a:moveTo>
                <a:cubicBezTo>
                  <a:pt x="27295" y="195618"/>
                  <a:pt x="55527" y="188953"/>
                  <a:pt x="81886" y="177421"/>
                </a:cubicBezTo>
                <a:cubicBezTo>
                  <a:pt x="128484" y="157034"/>
                  <a:pt x="170112" y="125266"/>
                  <a:pt x="218364" y="109182"/>
                </a:cubicBezTo>
                <a:cubicBezTo>
                  <a:pt x="245659" y="100083"/>
                  <a:pt x="273536" y="92571"/>
                  <a:pt x="300250" y="81886"/>
                </a:cubicBezTo>
                <a:cubicBezTo>
                  <a:pt x="322996" y="72788"/>
                  <a:pt x="344854" y="61037"/>
                  <a:pt x="368489" y="54591"/>
                </a:cubicBezTo>
                <a:cubicBezTo>
                  <a:pt x="395186" y="47310"/>
                  <a:pt x="423178" y="46043"/>
                  <a:pt x="450376" y="40943"/>
                </a:cubicBezTo>
                <a:cubicBezTo>
                  <a:pt x="712156" y="-8140"/>
                  <a:pt x="482537" y="31034"/>
                  <a:pt x="668740" y="0"/>
                </a:cubicBezTo>
                <a:cubicBezTo>
                  <a:pt x="684776" y="1234"/>
                  <a:pt x="845565" y="3643"/>
                  <a:pt x="900752" y="27295"/>
                </a:cubicBezTo>
                <a:cubicBezTo>
                  <a:pt x="915828" y="33756"/>
                  <a:pt x="927786" y="45898"/>
                  <a:pt x="941695" y="54591"/>
                </a:cubicBezTo>
                <a:cubicBezTo>
                  <a:pt x="964189" y="68650"/>
                  <a:pt x="987440" y="81475"/>
                  <a:pt x="1009934" y="95534"/>
                </a:cubicBezTo>
                <a:cubicBezTo>
                  <a:pt x="1023843" y="104227"/>
                  <a:pt x="1036206" y="115495"/>
                  <a:pt x="1050877" y="122830"/>
                </a:cubicBezTo>
                <a:cubicBezTo>
                  <a:pt x="1081866" y="138324"/>
                  <a:pt x="1114567" y="150125"/>
                  <a:pt x="1146412" y="163773"/>
                </a:cubicBezTo>
                <a:cubicBezTo>
                  <a:pt x="1240286" y="257647"/>
                  <a:pt x="1120520" y="146512"/>
                  <a:pt x="1269241" y="245660"/>
                </a:cubicBezTo>
                <a:cubicBezTo>
                  <a:pt x="1285300" y="256366"/>
                  <a:pt x="1294744" y="275023"/>
                  <a:pt x="1310185" y="286603"/>
                </a:cubicBezTo>
                <a:cubicBezTo>
                  <a:pt x="1331406" y="302519"/>
                  <a:pt x="1356045" y="313305"/>
                  <a:pt x="1378424" y="327546"/>
                </a:cubicBezTo>
                <a:cubicBezTo>
                  <a:pt x="1406100" y="345158"/>
                  <a:pt x="1429189" y="371763"/>
                  <a:pt x="1460310" y="382137"/>
                </a:cubicBezTo>
                <a:cubicBezTo>
                  <a:pt x="1516814" y="400972"/>
                  <a:pt x="1489283" y="387805"/>
                  <a:pt x="1542197" y="423081"/>
                </a:cubicBezTo>
                <a:cubicBezTo>
                  <a:pt x="1585452" y="487964"/>
                  <a:pt x="1553931" y="458837"/>
                  <a:pt x="1651379" y="491319"/>
                </a:cubicBezTo>
                <a:lnTo>
                  <a:pt x="1692322" y="504967"/>
                </a:lnTo>
                <a:lnTo>
                  <a:pt x="1733265" y="518615"/>
                </a:lnTo>
                <a:cubicBezTo>
                  <a:pt x="1869743" y="514066"/>
                  <a:pt x="2006643" y="516629"/>
                  <a:pt x="2142698" y="504967"/>
                </a:cubicBezTo>
                <a:cubicBezTo>
                  <a:pt x="2170661" y="502570"/>
                  <a:pt x="2227716" y="470513"/>
                  <a:pt x="2251880" y="450376"/>
                </a:cubicBezTo>
                <a:cubicBezTo>
                  <a:pt x="2266707" y="438020"/>
                  <a:pt x="2277589" y="421283"/>
                  <a:pt x="2292824" y="409433"/>
                </a:cubicBezTo>
                <a:cubicBezTo>
                  <a:pt x="2495833" y="251538"/>
                  <a:pt x="2280749" y="426581"/>
                  <a:pt x="2429301" y="327546"/>
                </a:cubicBezTo>
                <a:cubicBezTo>
                  <a:pt x="2459432" y="307459"/>
                  <a:pt x="2501973" y="263915"/>
                  <a:pt x="2538483" y="245660"/>
                </a:cubicBezTo>
                <a:cubicBezTo>
                  <a:pt x="2551350" y="239226"/>
                  <a:pt x="2565957" y="237063"/>
                  <a:pt x="2579427" y="232012"/>
                </a:cubicBezTo>
                <a:cubicBezTo>
                  <a:pt x="2602365" y="223410"/>
                  <a:pt x="2625753" y="215672"/>
                  <a:pt x="2647665" y="204716"/>
                </a:cubicBezTo>
                <a:cubicBezTo>
                  <a:pt x="2741912" y="157593"/>
                  <a:pt x="2629590" y="192176"/>
                  <a:pt x="2743200" y="163773"/>
                </a:cubicBezTo>
                <a:cubicBezTo>
                  <a:pt x="2821884" y="111317"/>
                  <a:pt x="2745979" y="156734"/>
                  <a:pt x="2825086" y="122830"/>
                </a:cubicBezTo>
                <a:cubicBezTo>
                  <a:pt x="2843786" y="114816"/>
                  <a:pt x="2860627" y="102678"/>
                  <a:pt x="2879677" y="95534"/>
                </a:cubicBezTo>
                <a:cubicBezTo>
                  <a:pt x="2897240" y="88948"/>
                  <a:pt x="2916302" y="87276"/>
                  <a:pt x="2934268" y="81886"/>
                </a:cubicBezTo>
                <a:cubicBezTo>
                  <a:pt x="2961827" y="73618"/>
                  <a:pt x="3016155" y="54591"/>
                  <a:pt x="3016155" y="54591"/>
                </a:cubicBezTo>
                <a:cubicBezTo>
                  <a:pt x="3038901" y="59140"/>
                  <a:pt x="3061467" y="64712"/>
                  <a:pt x="3084394" y="68239"/>
                </a:cubicBezTo>
                <a:cubicBezTo>
                  <a:pt x="3120645" y="73816"/>
                  <a:pt x="3157490" y="75325"/>
                  <a:pt x="3193576" y="81886"/>
                </a:cubicBezTo>
                <a:cubicBezTo>
                  <a:pt x="3207730" y="84459"/>
                  <a:pt x="3220640" y="91749"/>
                  <a:pt x="3234519" y="95534"/>
                </a:cubicBezTo>
                <a:cubicBezTo>
                  <a:pt x="3270711" y="105405"/>
                  <a:pt x="3308112" y="110967"/>
                  <a:pt x="3343701" y="122830"/>
                </a:cubicBezTo>
                <a:cubicBezTo>
                  <a:pt x="3429904" y="151564"/>
                  <a:pt x="3425588" y="121353"/>
                  <a:pt x="3425588" y="1637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693447" y="3231062"/>
            <a:ext cx="3357349" cy="464024"/>
          </a:xfrm>
          <a:custGeom>
            <a:avLst/>
            <a:gdLst>
              <a:gd name="connsiteX0" fmla="*/ 0 w 3357349"/>
              <a:gd name="connsiteY0" fmla="*/ 54591 h 464024"/>
              <a:gd name="connsiteX1" fmla="*/ 81887 w 3357349"/>
              <a:gd name="connsiteY1" fmla="*/ 40943 h 464024"/>
              <a:gd name="connsiteX2" fmla="*/ 177421 w 3357349"/>
              <a:gd name="connsiteY2" fmla="*/ 13648 h 464024"/>
              <a:gd name="connsiteX3" fmla="*/ 286603 w 3357349"/>
              <a:gd name="connsiteY3" fmla="*/ 0 h 464024"/>
              <a:gd name="connsiteX4" fmla="*/ 614149 w 3357349"/>
              <a:gd name="connsiteY4" fmla="*/ 13648 h 464024"/>
              <a:gd name="connsiteX5" fmla="*/ 709684 w 3357349"/>
              <a:gd name="connsiteY5" fmla="*/ 54591 h 464024"/>
              <a:gd name="connsiteX6" fmla="*/ 791570 w 3357349"/>
              <a:gd name="connsiteY6" fmla="*/ 81887 h 464024"/>
              <a:gd name="connsiteX7" fmla="*/ 832513 w 3357349"/>
              <a:gd name="connsiteY7" fmla="*/ 122830 h 464024"/>
              <a:gd name="connsiteX8" fmla="*/ 873457 w 3357349"/>
              <a:gd name="connsiteY8" fmla="*/ 150125 h 464024"/>
              <a:gd name="connsiteX9" fmla="*/ 900752 w 3357349"/>
              <a:gd name="connsiteY9" fmla="*/ 191069 h 464024"/>
              <a:gd name="connsiteX10" fmla="*/ 941695 w 3357349"/>
              <a:gd name="connsiteY10" fmla="*/ 232012 h 464024"/>
              <a:gd name="connsiteX11" fmla="*/ 982639 w 3357349"/>
              <a:gd name="connsiteY11" fmla="*/ 286603 h 464024"/>
              <a:gd name="connsiteX12" fmla="*/ 1037230 w 3357349"/>
              <a:gd name="connsiteY12" fmla="*/ 313898 h 464024"/>
              <a:gd name="connsiteX13" fmla="*/ 1201003 w 3357349"/>
              <a:gd name="connsiteY13" fmla="*/ 450376 h 464024"/>
              <a:gd name="connsiteX14" fmla="*/ 1255594 w 3357349"/>
              <a:gd name="connsiteY14" fmla="*/ 464024 h 464024"/>
              <a:gd name="connsiteX15" fmla="*/ 1433015 w 3357349"/>
              <a:gd name="connsiteY15" fmla="*/ 409433 h 464024"/>
              <a:gd name="connsiteX16" fmla="*/ 1446663 w 3357349"/>
              <a:gd name="connsiteY16" fmla="*/ 368489 h 464024"/>
              <a:gd name="connsiteX17" fmla="*/ 1473958 w 3357349"/>
              <a:gd name="connsiteY17" fmla="*/ 313898 h 464024"/>
              <a:gd name="connsiteX18" fmla="*/ 1569492 w 3357349"/>
              <a:gd name="connsiteY18" fmla="*/ 191069 h 464024"/>
              <a:gd name="connsiteX19" fmla="*/ 1596788 w 3357349"/>
              <a:gd name="connsiteY19" fmla="*/ 150125 h 464024"/>
              <a:gd name="connsiteX20" fmla="*/ 1678675 w 3357349"/>
              <a:gd name="connsiteY20" fmla="*/ 109182 h 464024"/>
              <a:gd name="connsiteX21" fmla="*/ 1801504 w 3357349"/>
              <a:gd name="connsiteY21" fmla="*/ 81887 h 464024"/>
              <a:gd name="connsiteX22" fmla="*/ 2019869 w 3357349"/>
              <a:gd name="connsiteY22" fmla="*/ 68239 h 464024"/>
              <a:gd name="connsiteX23" fmla="*/ 2265528 w 3357349"/>
              <a:gd name="connsiteY23" fmla="*/ 81887 h 464024"/>
              <a:gd name="connsiteX24" fmla="*/ 2361063 w 3357349"/>
              <a:gd name="connsiteY24" fmla="*/ 109182 h 464024"/>
              <a:gd name="connsiteX25" fmla="*/ 2442949 w 3357349"/>
              <a:gd name="connsiteY25" fmla="*/ 150125 h 464024"/>
              <a:gd name="connsiteX26" fmla="*/ 2497540 w 3357349"/>
              <a:gd name="connsiteY26" fmla="*/ 177421 h 464024"/>
              <a:gd name="connsiteX27" fmla="*/ 2552131 w 3357349"/>
              <a:gd name="connsiteY27" fmla="*/ 191069 h 464024"/>
              <a:gd name="connsiteX28" fmla="*/ 2688609 w 3357349"/>
              <a:gd name="connsiteY28" fmla="*/ 245660 h 464024"/>
              <a:gd name="connsiteX29" fmla="*/ 2825087 w 3357349"/>
              <a:gd name="connsiteY29" fmla="*/ 286603 h 464024"/>
              <a:gd name="connsiteX30" fmla="*/ 2866030 w 3357349"/>
              <a:gd name="connsiteY30" fmla="*/ 300251 h 464024"/>
              <a:gd name="connsiteX31" fmla="*/ 3016155 w 3357349"/>
              <a:gd name="connsiteY31" fmla="*/ 286603 h 464024"/>
              <a:gd name="connsiteX32" fmla="*/ 3111690 w 3357349"/>
              <a:gd name="connsiteY32" fmla="*/ 232012 h 464024"/>
              <a:gd name="connsiteX33" fmla="*/ 3166281 w 3357349"/>
              <a:gd name="connsiteY33" fmla="*/ 218364 h 464024"/>
              <a:gd name="connsiteX34" fmla="*/ 3234519 w 3357349"/>
              <a:gd name="connsiteY34" fmla="*/ 191069 h 464024"/>
              <a:gd name="connsiteX35" fmla="*/ 3316406 w 3357349"/>
              <a:gd name="connsiteY35" fmla="*/ 163773 h 464024"/>
              <a:gd name="connsiteX36" fmla="*/ 3357349 w 3357349"/>
              <a:gd name="connsiteY36" fmla="*/ 150125 h 4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57349" h="464024">
                <a:moveTo>
                  <a:pt x="0" y="54591"/>
                </a:moveTo>
                <a:cubicBezTo>
                  <a:pt x="27296" y="50042"/>
                  <a:pt x="54874" y="46946"/>
                  <a:pt x="81887" y="40943"/>
                </a:cubicBezTo>
                <a:cubicBezTo>
                  <a:pt x="179249" y="19307"/>
                  <a:pt x="58513" y="33466"/>
                  <a:pt x="177421" y="13648"/>
                </a:cubicBezTo>
                <a:cubicBezTo>
                  <a:pt x="213599" y="7618"/>
                  <a:pt x="250209" y="4549"/>
                  <a:pt x="286603" y="0"/>
                </a:cubicBezTo>
                <a:cubicBezTo>
                  <a:pt x="395785" y="4549"/>
                  <a:pt x="505171" y="5576"/>
                  <a:pt x="614149" y="13648"/>
                </a:cubicBezTo>
                <a:cubicBezTo>
                  <a:pt x="641109" y="15645"/>
                  <a:pt x="689297" y="46436"/>
                  <a:pt x="709684" y="54591"/>
                </a:cubicBezTo>
                <a:cubicBezTo>
                  <a:pt x="736398" y="65277"/>
                  <a:pt x="791570" y="81887"/>
                  <a:pt x="791570" y="81887"/>
                </a:cubicBezTo>
                <a:cubicBezTo>
                  <a:pt x="805218" y="95535"/>
                  <a:pt x="817686" y="110474"/>
                  <a:pt x="832513" y="122830"/>
                </a:cubicBezTo>
                <a:cubicBezTo>
                  <a:pt x="845114" y="133331"/>
                  <a:pt x="861859" y="138527"/>
                  <a:pt x="873457" y="150125"/>
                </a:cubicBezTo>
                <a:cubicBezTo>
                  <a:pt x="885055" y="161723"/>
                  <a:pt x="890251" y="178468"/>
                  <a:pt x="900752" y="191069"/>
                </a:cubicBezTo>
                <a:cubicBezTo>
                  <a:pt x="913108" y="205896"/>
                  <a:pt x="929134" y="217358"/>
                  <a:pt x="941695" y="232012"/>
                </a:cubicBezTo>
                <a:cubicBezTo>
                  <a:pt x="956498" y="249282"/>
                  <a:pt x="965369" y="271800"/>
                  <a:pt x="982639" y="286603"/>
                </a:cubicBezTo>
                <a:cubicBezTo>
                  <a:pt x="998086" y="299843"/>
                  <a:pt x="1019033" y="304800"/>
                  <a:pt x="1037230" y="313898"/>
                </a:cubicBezTo>
                <a:cubicBezTo>
                  <a:pt x="1067788" y="344456"/>
                  <a:pt x="1150332" y="437708"/>
                  <a:pt x="1201003" y="450376"/>
                </a:cubicBezTo>
                <a:lnTo>
                  <a:pt x="1255594" y="464024"/>
                </a:lnTo>
                <a:cubicBezTo>
                  <a:pt x="1283159" y="458511"/>
                  <a:pt x="1397663" y="453624"/>
                  <a:pt x="1433015" y="409433"/>
                </a:cubicBezTo>
                <a:cubicBezTo>
                  <a:pt x="1442002" y="398199"/>
                  <a:pt x="1440996" y="381712"/>
                  <a:pt x="1446663" y="368489"/>
                </a:cubicBezTo>
                <a:cubicBezTo>
                  <a:pt x="1454677" y="349789"/>
                  <a:pt x="1463491" y="331344"/>
                  <a:pt x="1473958" y="313898"/>
                </a:cubicBezTo>
                <a:cubicBezTo>
                  <a:pt x="1562655" y="166069"/>
                  <a:pt x="1491585" y="284557"/>
                  <a:pt x="1569492" y="191069"/>
                </a:cubicBezTo>
                <a:cubicBezTo>
                  <a:pt x="1579993" y="178468"/>
                  <a:pt x="1585189" y="161724"/>
                  <a:pt x="1596788" y="150125"/>
                </a:cubicBezTo>
                <a:cubicBezTo>
                  <a:pt x="1620713" y="126200"/>
                  <a:pt x="1647595" y="118062"/>
                  <a:pt x="1678675" y="109182"/>
                </a:cubicBezTo>
                <a:cubicBezTo>
                  <a:pt x="1702791" y="102292"/>
                  <a:pt x="1780391" y="83898"/>
                  <a:pt x="1801504" y="81887"/>
                </a:cubicBezTo>
                <a:cubicBezTo>
                  <a:pt x="1874106" y="74973"/>
                  <a:pt x="1947081" y="72788"/>
                  <a:pt x="2019869" y="68239"/>
                </a:cubicBezTo>
                <a:cubicBezTo>
                  <a:pt x="2101755" y="72788"/>
                  <a:pt x="2183852" y="74462"/>
                  <a:pt x="2265528" y="81887"/>
                </a:cubicBezTo>
                <a:cubicBezTo>
                  <a:pt x="2289095" y="84029"/>
                  <a:pt x="2336824" y="101102"/>
                  <a:pt x="2361063" y="109182"/>
                </a:cubicBezTo>
                <a:cubicBezTo>
                  <a:pt x="2439748" y="161640"/>
                  <a:pt x="2363842" y="116222"/>
                  <a:pt x="2442949" y="150125"/>
                </a:cubicBezTo>
                <a:cubicBezTo>
                  <a:pt x="2461649" y="158139"/>
                  <a:pt x="2478490" y="170277"/>
                  <a:pt x="2497540" y="177421"/>
                </a:cubicBezTo>
                <a:cubicBezTo>
                  <a:pt x="2515103" y="184007"/>
                  <a:pt x="2534467" y="184760"/>
                  <a:pt x="2552131" y="191069"/>
                </a:cubicBezTo>
                <a:cubicBezTo>
                  <a:pt x="2598274" y="207549"/>
                  <a:pt x="2641075" y="233777"/>
                  <a:pt x="2688609" y="245660"/>
                </a:cubicBezTo>
                <a:cubicBezTo>
                  <a:pt x="2771112" y="266285"/>
                  <a:pt x="2725407" y="253376"/>
                  <a:pt x="2825087" y="286603"/>
                </a:cubicBezTo>
                <a:lnTo>
                  <a:pt x="2866030" y="300251"/>
                </a:lnTo>
                <a:cubicBezTo>
                  <a:pt x="2916072" y="295702"/>
                  <a:pt x="2966883" y="296458"/>
                  <a:pt x="3016155" y="286603"/>
                </a:cubicBezTo>
                <a:cubicBezTo>
                  <a:pt x="3069275" y="275979"/>
                  <a:pt x="3066832" y="251237"/>
                  <a:pt x="3111690" y="232012"/>
                </a:cubicBezTo>
                <a:cubicBezTo>
                  <a:pt x="3128930" y="224623"/>
                  <a:pt x="3148486" y="224296"/>
                  <a:pt x="3166281" y="218364"/>
                </a:cubicBezTo>
                <a:cubicBezTo>
                  <a:pt x="3189522" y="210617"/>
                  <a:pt x="3211496" y="199441"/>
                  <a:pt x="3234519" y="191069"/>
                </a:cubicBezTo>
                <a:cubicBezTo>
                  <a:pt x="3261559" y="181236"/>
                  <a:pt x="3289110" y="172872"/>
                  <a:pt x="3316406" y="163773"/>
                </a:cubicBezTo>
                <a:lnTo>
                  <a:pt x="3357349" y="1501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611560" y="2739743"/>
            <a:ext cx="2988860" cy="218364"/>
          </a:xfrm>
          <a:custGeom>
            <a:avLst/>
            <a:gdLst>
              <a:gd name="connsiteX0" fmla="*/ 0 w 2988860"/>
              <a:gd name="connsiteY0" fmla="*/ 68238 h 218364"/>
              <a:gd name="connsiteX1" fmla="*/ 641445 w 2988860"/>
              <a:gd name="connsiteY1" fmla="*/ 81886 h 218364"/>
              <a:gd name="connsiteX2" fmla="*/ 764275 w 2988860"/>
              <a:gd name="connsiteY2" fmla="*/ 136477 h 218364"/>
              <a:gd name="connsiteX3" fmla="*/ 900753 w 2988860"/>
              <a:gd name="connsiteY3" fmla="*/ 177420 h 218364"/>
              <a:gd name="connsiteX4" fmla="*/ 1064526 w 2988860"/>
              <a:gd name="connsiteY4" fmla="*/ 218364 h 218364"/>
              <a:gd name="connsiteX5" fmla="*/ 1310185 w 2988860"/>
              <a:gd name="connsiteY5" fmla="*/ 204716 h 218364"/>
              <a:gd name="connsiteX6" fmla="*/ 1364777 w 2988860"/>
              <a:gd name="connsiteY6" fmla="*/ 177420 h 218364"/>
              <a:gd name="connsiteX7" fmla="*/ 1405720 w 2988860"/>
              <a:gd name="connsiteY7" fmla="*/ 163773 h 218364"/>
              <a:gd name="connsiteX8" fmla="*/ 1514902 w 2988860"/>
              <a:gd name="connsiteY8" fmla="*/ 122829 h 218364"/>
              <a:gd name="connsiteX9" fmla="*/ 1651379 w 2988860"/>
              <a:gd name="connsiteY9" fmla="*/ 27295 h 218364"/>
              <a:gd name="connsiteX10" fmla="*/ 1733266 w 2988860"/>
              <a:gd name="connsiteY10" fmla="*/ 0 h 218364"/>
              <a:gd name="connsiteX11" fmla="*/ 1937982 w 2988860"/>
              <a:gd name="connsiteY11" fmla="*/ 13647 h 218364"/>
              <a:gd name="connsiteX12" fmla="*/ 2060812 w 2988860"/>
              <a:gd name="connsiteY12" fmla="*/ 81886 h 218364"/>
              <a:gd name="connsiteX13" fmla="*/ 2101756 w 2988860"/>
              <a:gd name="connsiteY13" fmla="*/ 95534 h 218364"/>
              <a:gd name="connsiteX14" fmla="*/ 2129051 w 2988860"/>
              <a:gd name="connsiteY14" fmla="*/ 136477 h 218364"/>
              <a:gd name="connsiteX15" fmla="*/ 2210938 w 2988860"/>
              <a:gd name="connsiteY15" fmla="*/ 177420 h 218364"/>
              <a:gd name="connsiteX16" fmla="*/ 2265529 w 2988860"/>
              <a:gd name="connsiteY16" fmla="*/ 191068 h 218364"/>
              <a:gd name="connsiteX17" fmla="*/ 2306472 w 2988860"/>
              <a:gd name="connsiteY17" fmla="*/ 204716 h 218364"/>
              <a:gd name="connsiteX18" fmla="*/ 2497541 w 2988860"/>
              <a:gd name="connsiteY18" fmla="*/ 218364 h 218364"/>
              <a:gd name="connsiteX19" fmla="*/ 2825087 w 2988860"/>
              <a:gd name="connsiteY19" fmla="*/ 191068 h 218364"/>
              <a:gd name="connsiteX20" fmla="*/ 2947917 w 2988860"/>
              <a:gd name="connsiteY20" fmla="*/ 150125 h 218364"/>
              <a:gd name="connsiteX21" fmla="*/ 2988860 w 2988860"/>
              <a:gd name="connsiteY21" fmla="*/ 136477 h 2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8860" h="218364">
                <a:moveTo>
                  <a:pt x="0" y="68238"/>
                </a:moveTo>
                <a:cubicBezTo>
                  <a:pt x="213815" y="72787"/>
                  <a:pt x="427923" y="69800"/>
                  <a:pt x="641445" y="81886"/>
                </a:cubicBezTo>
                <a:cubicBezTo>
                  <a:pt x="734572" y="87157"/>
                  <a:pt x="701855" y="108735"/>
                  <a:pt x="764275" y="136477"/>
                </a:cubicBezTo>
                <a:cubicBezTo>
                  <a:pt x="831101" y="166178"/>
                  <a:pt x="839667" y="159094"/>
                  <a:pt x="900753" y="177420"/>
                </a:cubicBezTo>
                <a:cubicBezTo>
                  <a:pt x="1035933" y="217974"/>
                  <a:pt x="928250" y="195651"/>
                  <a:pt x="1064526" y="218364"/>
                </a:cubicBezTo>
                <a:cubicBezTo>
                  <a:pt x="1146412" y="213815"/>
                  <a:pt x="1228924" y="215797"/>
                  <a:pt x="1310185" y="204716"/>
                </a:cubicBezTo>
                <a:cubicBezTo>
                  <a:pt x="1330344" y="201967"/>
                  <a:pt x="1346077" y="185434"/>
                  <a:pt x="1364777" y="177420"/>
                </a:cubicBezTo>
                <a:cubicBezTo>
                  <a:pt x="1378000" y="171753"/>
                  <a:pt x="1392497" y="169440"/>
                  <a:pt x="1405720" y="163773"/>
                </a:cubicBezTo>
                <a:cubicBezTo>
                  <a:pt x="1505640" y="120950"/>
                  <a:pt x="1414250" y="147993"/>
                  <a:pt x="1514902" y="122829"/>
                </a:cubicBezTo>
                <a:cubicBezTo>
                  <a:pt x="1539815" y="104144"/>
                  <a:pt x="1631219" y="34015"/>
                  <a:pt x="1651379" y="27295"/>
                </a:cubicBezTo>
                <a:lnTo>
                  <a:pt x="1733266" y="0"/>
                </a:lnTo>
                <a:cubicBezTo>
                  <a:pt x="1801505" y="4549"/>
                  <a:pt x="1870010" y="6095"/>
                  <a:pt x="1937982" y="13647"/>
                </a:cubicBezTo>
                <a:cubicBezTo>
                  <a:pt x="1999721" y="20507"/>
                  <a:pt x="1990503" y="58450"/>
                  <a:pt x="2060812" y="81886"/>
                </a:cubicBezTo>
                <a:lnTo>
                  <a:pt x="2101756" y="95534"/>
                </a:lnTo>
                <a:cubicBezTo>
                  <a:pt x="2110854" y="109182"/>
                  <a:pt x="2117453" y="124879"/>
                  <a:pt x="2129051" y="136477"/>
                </a:cubicBezTo>
                <a:cubicBezTo>
                  <a:pt x="2152979" y="160405"/>
                  <a:pt x="2179855" y="168539"/>
                  <a:pt x="2210938" y="177420"/>
                </a:cubicBezTo>
                <a:cubicBezTo>
                  <a:pt x="2228973" y="182573"/>
                  <a:pt x="2247494" y="185915"/>
                  <a:pt x="2265529" y="191068"/>
                </a:cubicBezTo>
                <a:cubicBezTo>
                  <a:pt x="2279361" y="195020"/>
                  <a:pt x="2292185" y="203035"/>
                  <a:pt x="2306472" y="204716"/>
                </a:cubicBezTo>
                <a:cubicBezTo>
                  <a:pt x="2369887" y="212177"/>
                  <a:pt x="2433851" y="213815"/>
                  <a:pt x="2497541" y="218364"/>
                </a:cubicBezTo>
                <a:cubicBezTo>
                  <a:pt x="2650374" y="210722"/>
                  <a:pt x="2710707" y="225382"/>
                  <a:pt x="2825087" y="191068"/>
                </a:cubicBezTo>
                <a:cubicBezTo>
                  <a:pt x="2825134" y="191054"/>
                  <a:pt x="2927422" y="156957"/>
                  <a:pt x="2947917" y="150125"/>
                </a:cubicBezTo>
                <a:lnTo>
                  <a:pt x="2988860" y="13647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925459" y="2903516"/>
            <a:ext cx="2961674" cy="327546"/>
          </a:xfrm>
          <a:custGeom>
            <a:avLst/>
            <a:gdLst>
              <a:gd name="connsiteX0" fmla="*/ 0 w 2961674"/>
              <a:gd name="connsiteY0" fmla="*/ 300250 h 327546"/>
              <a:gd name="connsiteX1" fmla="*/ 81886 w 2961674"/>
              <a:gd name="connsiteY1" fmla="*/ 272955 h 327546"/>
              <a:gd name="connsiteX2" fmla="*/ 122830 w 2961674"/>
              <a:gd name="connsiteY2" fmla="*/ 245659 h 327546"/>
              <a:gd name="connsiteX3" fmla="*/ 245660 w 2961674"/>
              <a:gd name="connsiteY3" fmla="*/ 218364 h 327546"/>
              <a:gd name="connsiteX4" fmla="*/ 354842 w 2961674"/>
              <a:gd name="connsiteY4" fmla="*/ 177421 h 327546"/>
              <a:gd name="connsiteX5" fmla="*/ 395785 w 2961674"/>
              <a:gd name="connsiteY5" fmla="*/ 163773 h 327546"/>
              <a:gd name="connsiteX6" fmla="*/ 504967 w 2961674"/>
              <a:gd name="connsiteY6" fmla="*/ 109182 h 327546"/>
              <a:gd name="connsiteX7" fmla="*/ 573206 w 2961674"/>
              <a:gd name="connsiteY7" fmla="*/ 81886 h 327546"/>
              <a:gd name="connsiteX8" fmla="*/ 627797 w 2961674"/>
              <a:gd name="connsiteY8" fmla="*/ 68238 h 327546"/>
              <a:gd name="connsiteX9" fmla="*/ 682388 w 2961674"/>
              <a:gd name="connsiteY9" fmla="*/ 40943 h 327546"/>
              <a:gd name="connsiteX10" fmla="*/ 764275 w 2961674"/>
              <a:gd name="connsiteY10" fmla="*/ 13647 h 327546"/>
              <a:gd name="connsiteX11" fmla="*/ 805218 w 2961674"/>
              <a:gd name="connsiteY11" fmla="*/ 0 h 327546"/>
              <a:gd name="connsiteX12" fmla="*/ 1037230 w 2961674"/>
              <a:gd name="connsiteY12" fmla="*/ 27295 h 327546"/>
              <a:gd name="connsiteX13" fmla="*/ 1078173 w 2961674"/>
              <a:gd name="connsiteY13" fmla="*/ 40943 h 327546"/>
              <a:gd name="connsiteX14" fmla="*/ 1160060 w 2961674"/>
              <a:gd name="connsiteY14" fmla="*/ 95534 h 327546"/>
              <a:gd name="connsiteX15" fmla="*/ 1201003 w 2961674"/>
              <a:gd name="connsiteY15" fmla="*/ 122830 h 327546"/>
              <a:gd name="connsiteX16" fmla="*/ 1255594 w 2961674"/>
              <a:gd name="connsiteY16" fmla="*/ 150125 h 327546"/>
              <a:gd name="connsiteX17" fmla="*/ 1296537 w 2961674"/>
              <a:gd name="connsiteY17" fmla="*/ 163773 h 327546"/>
              <a:gd name="connsiteX18" fmla="*/ 1337480 w 2961674"/>
              <a:gd name="connsiteY18" fmla="*/ 191068 h 327546"/>
              <a:gd name="connsiteX19" fmla="*/ 1419367 w 2961674"/>
              <a:gd name="connsiteY19" fmla="*/ 218364 h 327546"/>
              <a:gd name="connsiteX20" fmla="*/ 1460310 w 2961674"/>
              <a:gd name="connsiteY20" fmla="*/ 232012 h 327546"/>
              <a:gd name="connsiteX21" fmla="*/ 1869743 w 2961674"/>
              <a:gd name="connsiteY21" fmla="*/ 218364 h 327546"/>
              <a:gd name="connsiteX22" fmla="*/ 1951630 w 2961674"/>
              <a:gd name="connsiteY22" fmla="*/ 177421 h 327546"/>
              <a:gd name="connsiteX23" fmla="*/ 2033516 w 2961674"/>
              <a:gd name="connsiteY23" fmla="*/ 150125 h 327546"/>
              <a:gd name="connsiteX24" fmla="*/ 2115403 w 2961674"/>
              <a:gd name="connsiteY24" fmla="*/ 95534 h 327546"/>
              <a:gd name="connsiteX25" fmla="*/ 2238233 w 2961674"/>
              <a:gd name="connsiteY25" fmla="*/ 54591 h 327546"/>
              <a:gd name="connsiteX26" fmla="*/ 2279176 w 2961674"/>
              <a:gd name="connsiteY26" fmla="*/ 40943 h 327546"/>
              <a:gd name="connsiteX27" fmla="*/ 2347415 w 2961674"/>
              <a:gd name="connsiteY27" fmla="*/ 27295 h 327546"/>
              <a:gd name="connsiteX28" fmla="*/ 2620370 w 2961674"/>
              <a:gd name="connsiteY28" fmla="*/ 40943 h 327546"/>
              <a:gd name="connsiteX29" fmla="*/ 2661313 w 2961674"/>
              <a:gd name="connsiteY29" fmla="*/ 68238 h 327546"/>
              <a:gd name="connsiteX30" fmla="*/ 2715904 w 2961674"/>
              <a:gd name="connsiteY30" fmla="*/ 109182 h 327546"/>
              <a:gd name="connsiteX31" fmla="*/ 2756848 w 2961674"/>
              <a:gd name="connsiteY31" fmla="*/ 136477 h 327546"/>
              <a:gd name="connsiteX32" fmla="*/ 2893325 w 2961674"/>
              <a:gd name="connsiteY32" fmla="*/ 259307 h 327546"/>
              <a:gd name="connsiteX33" fmla="*/ 2920621 w 2961674"/>
              <a:gd name="connsiteY33" fmla="*/ 300250 h 327546"/>
              <a:gd name="connsiteX34" fmla="*/ 2961564 w 2961674"/>
              <a:gd name="connsiteY34" fmla="*/ 327546 h 32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1674" h="327546">
                <a:moveTo>
                  <a:pt x="0" y="300250"/>
                </a:moveTo>
                <a:cubicBezTo>
                  <a:pt x="27295" y="291152"/>
                  <a:pt x="55594" y="284640"/>
                  <a:pt x="81886" y="272955"/>
                </a:cubicBezTo>
                <a:cubicBezTo>
                  <a:pt x="96875" y="266293"/>
                  <a:pt x="107753" y="252120"/>
                  <a:pt x="122830" y="245659"/>
                </a:cubicBezTo>
                <a:cubicBezTo>
                  <a:pt x="142438" y="237256"/>
                  <a:pt x="230123" y="222248"/>
                  <a:pt x="245660" y="218364"/>
                </a:cubicBezTo>
                <a:cubicBezTo>
                  <a:pt x="276632" y="210621"/>
                  <a:pt x="329805" y="186810"/>
                  <a:pt x="354842" y="177421"/>
                </a:cubicBezTo>
                <a:cubicBezTo>
                  <a:pt x="368312" y="172370"/>
                  <a:pt x="382918" y="170207"/>
                  <a:pt x="395785" y="163773"/>
                </a:cubicBezTo>
                <a:cubicBezTo>
                  <a:pt x="581453" y="70939"/>
                  <a:pt x="381864" y="155346"/>
                  <a:pt x="504967" y="109182"/>
                </a:cubicBezTo>
                <a:cubicBezTo>
                  <a:pt x="527906" y="100580"/>
                  <a:pt x="549965" y="89633"/>
                  <a:pt x="573206" y="81886"/>
                </a:cubicBezTo>
                <a:cubicBezTo>
                  <a:pt x="591000" y="75954"/>
                  <a:pt x="610234" y="74824"/>
                  <a:pt x="627797" y="68238"/>
                </a:cubicBezTo>
                <a:cubicBezTo>
                  <a:pt x="646846" y="61095"/>
                  <a:pt x="663498" y="48499"/>
                  <a:pt x="682388" y="40943"/>
                </a:cubicBezTo>
                <a:cubicBezTo>
                  <a:pt x="709102" y="30257"/>
                  <a:pt x="736979" y="22745"/>
                  <a:pt x="764275" y="13647"/>
                </a:cubicBezTo>
                <a:lnTo>
                  <a:pt x="805218" y="0"/>
                </a:lnTo>
                <a:cubicBezTo>
                  <a:pt x="940686" y="10420"/>
                  <a:pt x="944276" y="736"/>
                  <a:pt x="1037230" y="27295"/>
                </a:cubicBezTo>
                <a:cubicBezTo>
                  <a:pt x="1051062" y="31247"/>
                  <a:pt x="1065597" y="33957"/>
                  <a:pt x="1078173" y="40943"/>
                </a:cubicBezTo>
                <a:cubicBezTo>
                  <a:pt x="1106850" y="56875"/>
                  <a:pt x="1132764" y="77337"/>
                  <a:pt x="1160060" y="95534"/>
                </a:cubicBezTo>
                <a:cubicBezTo>
                  <a:pt x="1173708" y="104633"/>
                  <a:pt x="1186332" y="115495"/>
                  <a:pt x="1201003" y="122830"/>
                </a:cubicBezTo>
                <a:cubicBezTo>
                  <a:pt x="1219200" y="131928"/>
                  <a:pt x="1236894" y="142111"/>
                  <a:pt x="1255594" y="150125"/>
                </a:cubicBezTo>
                <a:cubicBezTo>
                  <a:pt x="1268817" y="155792"/>
                  <a:pt x="1283670" y="157339"/>
                  <a:pt x="1296537" y="163773"/>
                </a:cubicBezTo>
                <a:cubicBezTo>
                  <a:pt x="1311208" y="171108"/>
                  <a:pt x="1322491" y="184406"/>
                  <a:pt x="1337480" y="191068"/>
                </a:cubicBezTo>
                <a:cubicBezTo>
                  <a:pt x="1363772" y="202753"/>
                  <a:pt x="1392071" y="209265"/>
                  <a:pt x="1419367" y="218364"/>
                </a:cubicBezTo>
                <a:lnTo>
                  <a:pt x="1460310" y="232012"/>
                </a:lnTo>
                <a:cubicBezTo>
                  <a:pt x="1596788" y="227463"/>
                  <a:pt x="1733440" y="226625"/>
                  <a:pt x="1869743" y="218364"/>
                </a:cubicBezTo>
                <a:cubicBezTo>
                  <a:pt x="1912963" y="215745"/>
                  <a:pt x="1913862" y="194207"/>
                  <a:pt x="1951630" y="177421"/>
                </a:cubicBezTo>
                <a:cubicBezTo>
                  <a:pt x="1977922" y="165736"/>
                  <a:pt x="2009576" y="166085"/>
                  <a:pt x="2033516" y="150125"/>
                </a:cubicBezTo>
                <a:cubicBezTo>
                  <a:pt x="2060812" y="131928"/>
                  <a:pt x="2084281" y="105908"/>
                  <a:pt x="2115403" y="95534"/>
                </a:cubicBezTo>
                <a:lnTo>
                  <a:pt x="2238233" y="54591"/>
                </a:lnTo>
                <a:cubicBezTo>
                  <a:pt x="2251881" y="50042"/>
                  <a:pt x="2265069" y="43764"/>
                  <a:pt x="2279176" y="40943"/>
                </a:cubicBezTo>
                <a:lnTo>
                  <a:pt x="2347415" y="27295"/>
                </a:lnTo>
                <a:cubicBezTo>
                  <a:pt x="2438400" y="31844"/>
                  <a:pt x="2530037" y="29160"/>
                  <a:pt x="2620370" y="40943"/>
                </a:cubicBezTo>
                <a:cubicBezTo>
                  <a:pt x="2636635" y="43064"/>
                  <a:pt x="2647966" y="58704"/>
                  <a:pt x="2661313" y="68238"/>
                </a:cubicBezTo>
                <a:cubicBezTo>
                  <a:pt x="2679822" y="81459"/>
                  <a:pt x="2697394" y="95961"/>
                  <a:pt x="2715904" y="109182"/>
                </a:cubicBezTo>
                <a:cubicBezTo>
                  <a:pt x="2729251" y="118716"/>
                  <a:pt x="2744656" y="125504"/>
                  <a:pt x="2756848" y="136477"/>
                </a:cubicBezTo>
                <a:cubicBezTo>
                  <a:pt x="2909898" y="274222"/>
                  <a:pt x="2798186" y="195882"/>
                  <a:pt x="2893325" y="259307"/>
                </a:cubicBezTo>
                <a:cubicBezTo>
                  <a:pt x="2902424" y="272955"/>
                  <a:pt x="2907813" y="290003"/>
                  <a:pt x="2920621" y="300250"/>
                </a:cubicBezTo>
                <a:cubicBezTo>
                  <a:pt x="2965880" y="336457"/>
                  <a:pt x="2961564" y="292833"/>
                  <a:pt x="2961564" y="3275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星 5 23"/>
          <p:cNvSpPr/>
          <p:nvPr/>
        </p:nvSpPr>
        <p:spPr>
          <a:xfrm>
            <a:off x="2925999" y="1668626"/>
            <a:ext cx="360040" cy="36004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p:nvPr/>
        </p:nvCxnSpPr>
        <p:spPr>
          <a:xfrm flipH="1">
            <a:off x="1773871" y="2204864"/>
            <a:ext cx="1152128" cy="2339392"/>
          </a:xfrm>
          <a:prstGeom prst="straightConnector1">
            <a:avLst/>
          </a:prstGeom>
          <a:ln>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491880" y="1884739"/>
            <a:ext cx="803425" cy="369332"/>
          </a:xfrm>
          <a:prstGeom prst="rect">
            <a:avLst/>
          </a:prstGeom>
          <a:noFill/>
        </p:spPr>
        <p:txBody>
          <a:bodyPr wrap="none" rtlCol="0">
            <a:spAutoFit/>
          </a:bodyPr>
          <a:lstStyle/>
          <a:p>
            <a:r>
              <a:rPr kumimoji="1" lang="en-US" altLang="ja-JP" dirty="0" smtClean="0"/>
              <a:t>Object</a:t>
            </a:r>
            <a:endParaRPr kumimoji="1" lang="ja-JP" altLang="en-US" dirty="0"/>
          </a:p>
        </p:txBody>
      </p:sp>
      <p:sp>
        <p:nvSpPr>
          <p:cNvPr id="28" name="テキスト ボックス 27"/>
          <p:cNvSpPr txBox="1"/>
          <p:nvPr/>
        </p:nvSpPr>
        <p:spPr>
          <a:xfrm>
            <a:off x="1663347" y="5550759"/>
            <a:ext cx="1104790" cy="369332"/>
          </a:xfrm>
          <a:prstGeom prst="rect">
            <a:avLst/>
          </a:prstGeom>
          <a:noFill/>
        </p:spPr>
        <p:txBody>
          <a:bodyPr wrap="none" rtlCol="0">
            <a:spAutoFit/>
          </a:bodyPr>
          <a:lstStyle/>
          <a:p>
            <a:r>
              <a:rPr kumimoji="1" lang="en-US" altLang="ja-JP" dirty="0" smtClean="0"/>
              <a:t>Telescope</a:t>
            </a:r>
            <a:endParaRPr kumimoji="1" lang="ja-JP" altLang="en-US" dirty="0"/>
          </a:p>
        </p:txBody>
      </p:sp>
      <p:sp>
        <p:nvSpPr>
          <p:cNvPr id="29" name="テキスト ボックス 28"/>
          <p:cNvSpPr txBox="1"/>
          <p:nvPr/>
        </p:nvSpPr>
        <p:spPr>
          <a:xfrm>
            <a:off x="4878041" y="3005444"/>
            <a:ext cx="1336391" cy="369332"/>
          </a:xfrm>
          <a:prstGeom prst="rect">
            <a:avLst/>
          </a:prstGeom>
          <a:noFill/>
        </p:spPr>
        <p:txBody>
          <a:bodyPr wrap="none" rtlCol="0">
            <a:spAutoFit/>
          </a:bodyPr>
          <a:lstStyle/>
          <a:p>
            <a:r>
              <a:rPr kumimoji="1" lang="en-US" altLang="ja-JP" dirty="0" smtClean="0"/>
              <a:t>Atmosphere</a:t>
            </a:r>
            <a:endParaRPr kumimoji="1" lang="ja-JP" altLang="en-US" dirty="0"/>
          </a:p>
        </p:txBody>
      </p:sp>
      <p:sp>
        <p:nvSpPr>
          <p:cNvPr id="30" name="正方形/長方形 29"/>
          <p:cNvSpPr/>
          <p:nvPr/>
        </p:nvSpPr>
        <p:spPr>
          <a:xfrm>
            <a:off x="3600420" y="3863452"/>
            <a:ext cx="3491860" cy="1766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7236296" y="5127660"/>
            <a:ext cx="1080120" cy="1735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flipH="1">
            <a:off x="-180528" y="2712693"/>
            <a:ext cx="4695396" cy="872963"/>
            <a:chOff x="6191992" y="1882262"/>
            <a:chExt cx="4695396" cy="872963"/>
          </a:xfrm>
        </p:grpSpPr>
        <p:sp>
          <p:nvSpPr>
            <p:cNvPr id="7" name="円/楕円 6"/>
            <p:cNvSpPr/>
            <p:nvPr/>
          </p:nvSpPr>
          <p:spPr>
            <a:xfrm>
              <a:off x="6342797" y="2367264"/>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7031110" y="2406471"/>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10409662" y="2022000"/>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10198634" y="2475750"/>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9210445" y="2167459"/>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8939519" y="1882262"/>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6645844" y="1921420"/>
              <a:ext cx="804230" cy="4641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7730882" y="2227526"/>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7450074" y="1910064"/>
              <a:ext cx="477726" cy="279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8316416" y="2150745"/>
              <a:ext cx="804230" cy="4641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9612560" y="2093107"/>
              <a:ext cx="804230" cy="4641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9407529" y="2458622"/>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9917992" y="2033431"/>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9070124" y="2458622"/>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6322367" y="2288652"/>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6750468" y="2574131"/>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8093391" y="2481676"/>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7667566" y="219357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10497119" y="229556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6888613" y="2385561"/>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6744820" y="2329177"/>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6428163" y="207215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7941985" y="2028666"/>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8453041" y="2127043"/>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a:off x="7882288" y="2555400"/>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7307871" y="2350503"/>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6831433" y="2475750"/>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8333007" y="2533546"/>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8088661" y="2399530"/>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7622437" y="231661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6503866" y="2134176"/>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9489885" y="1966032"/>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7994248" y="2093107"/>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10549382" y="2395084"/>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10263918" y="2076070"/>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9713555" y="2068855"/>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8088776" y="1922726"/>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7485085" y="2189539"/>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7538200" y="2402066"/>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7719829" y="2443463"/>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8164364" y="2163988"/>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p:nvSpPr>
          <p:spPr>
            <a:xfrm>
              <a:off x="8741233" y="2032319"/>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p:cNvSpPr/>
            <p:nvPr/>
          </p:nvSpPr>
          <p:spPr>
            <a:xfrm>
              <a:off x="10473679" y="2367263"/>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9435057" y="2079639"/>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9134742" y="2269210"/>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8969240" y="2165837"/>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73"/>
            <p:cNvSpPr/>
            <p:nvPr/>
          </p:nvSpPr>
          <p:spPr>
            <a:xfrm>
              <a:off x="8316416" y="2034789"/>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6305580" y="1925293"/>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p:nvSpPr>
          <p:spPr>
            <a:xfrm>
              <a:off x="9688171" y="1952564"/>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9285182" y="2529141"/>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p:nvSpPr>
          <p:spPr>
            <a:xfrm>
              <a:off x="9886457" y="2549028"/>
              <a:ext cx="198286" cy="12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p:cNvSpPr/>
            <p:nvPr/>
          </p:nvSpPr>
          <p:spPr>
            <a:xfrm>
              <a:off x="9222524" y="2611022"/>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p:nvPr/>
          </p:nvSpPr>
          <p:spPr>
            <a:xfrm>
              <a:off x="8287062" y="1951569"/>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10240942" y="2007941"/>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p:nvPr/>
          </p:nvSpPr>
          <p:spPr>
            <a:xfrm>
              <a:off x="6226846" y="2213241"/>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p:nvPr/>
          </p:nvSpPr>
          <p:spPr>
            <a:xfrm>
              <a:off x="6528872" y="1977609"/>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9503166" y="2538272"/>
              <a:ext cx="280642" cy="64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a:off x="8263507" y="2314135"/>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85"/>
            <p:cNvSpPr/>
            <p:nvPr/>
          </p:nvSpPr>
          <p:spPr>
            <a:xfrm>
              <a:off x="7313410" y="1982165"/>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86"/>
            <p:cNvSpPr/>
            <p:nvPr/>
          </p:nvSpPr>
          <p:spPr>
            <a:xfrm>
              <a:off x="6191992" y="2105738"/>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87"/>
            <p:cNvSpPr/>
            <p:nvPr/>
          </p:nvSpPr>
          <p:spPr>
            <a:xfrm>
              <a:off x="8177386" y="2104683"/>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88"/>
            <p:cNvSpPr/>
            <p:nvPr/>
          </p:nvSpPr>
          <p:spPr>
            <a:xfrm>
              <a:off x="8567125" y="1986173"/>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89"/>
            <p:cNvSpPr/>
            <p:nvPr/>
          </p:nvSpPr>
          <p:spPr>
            <a:xfrm>
              <a:off x="8681028" y="1977609"/>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90"/>
            <p:cNvSpPr/>
            <p:nvPr/>
          </p:nvSpPr>
          <p:spPr>
            <a:xfrm>
              <a:off x="8528628" y="2042141"/>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91"/>
            <p:cNvSpPr/>
            <p:nvPr/>
          </p:nvSpPr>
          <p:spPr>
            <a:xfrm>
              <a:off x="9297902" y="2143757"/>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92"/>
            <p:cNvSpPr/>
            <p:nvPr/>
          </p:nvSpPr>
          <p:spPr>
            <a:xfrm>
              <a:off x="8057202" y="250984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p:cNvSpPr/>
            <p:nvPr/>
          </p:nvSpPr>
          <p:spPr>
            <a:xfrm>
              <a:off x="9071347" y="2332547"/>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p:nvPr/>
          </p:nvSpPr>
          <p:spPr>
            <a:xfrm>
              <a:off x="7866282" y="2163988"/>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p:nvSpPr>
          <p:spPr>
            <a:xfrm>
              <a:off x="9585403" y="2163502"/>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96"/>
            <p:cNvSpPr/>
            <p:nvPr/>
          </p:nvSpPr>
          <p:spPr>
            <a:xfrm>
              <a:off x="9650536" y="2483299"/>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97"/>
            <p:cNvSpPr/>
            <p:nvPr/>
          </p:nvSpPr>
          <p:spPr>
            <a:xfrm>
              <a:off x="10084743" y="2557248"/>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98"/>
            <p:cNvSpPr/>
            <p:nvPr/>
          </p:nvSpPr>
          <p:spPr>
            <a:xfrm>
              <a:off x="10409231" y="229729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99"/>
            <p:cNvSpPr/>
            <p:nvPr/>
          </p:nvSpPr>
          <p:spPr>
            <a:xfrm>
              <a:off x="6570141" y="2330264"/>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00"/>
            <p:cNvSpPr/>
            <p:nvPr/>
          </p:nvSpPr>
          <p:spPr>
            <a:xfrm>
              <a:off x="7422252" y="2366341"/>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p:cNvSpPr/>
            <p:nvPr/>
          </p:nvSpPr>
          <p:spPr>
            <a:xfrm>
              <a:off x="6356082" y="2132392"/>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02"/>
            <p:cNvSpPr/>
            <p:nvPr/>
          </p:nvSpPr>
          <p:spPr>
            <a:xfrm>
              <a:off x="9586463" y="2122385"/>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円/楕円 103"/>
            <p:cNvSpPr/>
            <p:nvPr/>
          </p:nvSpPr>
          <p:spPr>
            <a:xfrm>
              <a:off x="7485937" y="2546208"/>
              <a:ext cx="151406" cy="47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89081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9" grpId="0" animBg="1"/>
      <p:bldP spid="20" grpId="0" animBg="1"/>
      <p:bldP spid="21" grpId="0" animBg="1"/>
      <p:bldP spid="29" grpId="0"/>
      <p:bldP spid="30" grpId="0" animBg="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descr="imap://h-okita@astr.tohoku.ac.jp:993/fetch%3EUID%3E.%26U1dpdTC8MN8-%3E3923?part=1.3.1.3&amp;type=image/jpeg&amp;filename=P822887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AutoShape 4" descr="imap://h-okita@astr.tohoku.ac.jp:993/fetch%3EUID%3E.%26U1dpdTC8MN8-%3E3923?part=1.3.1.3&amp;type=image/jpeg&amp;filename=P822887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タイトル 1"/>
          <p:cNvSpPr txBox="1">
            <a:spLocks/>
          </p:cNvSpPr>
          <p:nvPr/>
        </p:nvSpPr>
        <p:spPr>
          <a:xfrm>
            <a:off x="457200" y="413792"/>
            <a:ext cx="8229600" cy="11430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6</a:t>
            </a:r>
            <a:r>
              <a:rPr lang="en-US" altLang="ja-JP" b="1" dirty="0" smtClean="0"/>
              <a:t>. 5 Snodar</a:t>
            </a:r>
            <a:endParaRPr lang="ja-JP" altLang="en-US" b="1" baseline="30000" dirty="0"/>
          </a:p>
        </p:txBody>
      </p:sp>
      <p:sp>
        <p:nvSpPr>
          <p:cNvPr id="8" name="正方形/長方形 7"/>
          <p:cNvSpPr/>
          <p:nvPr/>
        </p:nvSpPr>
        <p:spPr>
          <a:xfrm>
            <a:off x="0" y="6678000"/>
            <a:ext cx="9144000" cy="18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0"/>
            <a:ext cx="9144000" cy="36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505" name="Picture 1" descr="C:\Users\hirofumi\Desktop\DSC_7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7862" y="906028"/>
            <a:ext cx="483893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612" t="56418" r="30261" b="12362"/>
          <a:stretch/>
        </p:blipFill>
        <p:spPr bwMode="auto">
          <a:xfrm>
            <a:off x="1187624" y="4218396"/>
            <a:ext cx="7200800" cy="2378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60375" y="1569047"/>
            <a:ext cx="3353689" cy="830997"/>
          </a:xfrm>
          <a:prstGeom prst="rect">
            <a:avLst/>
          </a:prstGeom>
        </p:spPr>
        <p:txBody>
          <a:bodyPr wrap="square">
            <a:spAutoFit/>
          </a:bodyPr>
          <a:lstStyle/>
          <a:p>
            <a:r>
              <a:rPr lang="en-US" altLang="ja-JP" sz="2400" b="1" dirty="0"/>
              <a:t>S</a:t>
            </a:r>
            <a:r>
              <a:rPr lang="en-US" altLang="ja-JP" sz="2400" dirty="0"/>
              <a:t>urface layer </a:t>
            </a:r>
            <a:r>
              <a:rPr lang="en-US" altLang="ja-JP" sz="2400" b="1" dirty="0" err="1"/>
              <a:t>NO</a:t>
            </a:r>
            <a:r>
              <a:rPr lang="en-US" altLang="ja-JP" sz="2400" dirty="0" err="1"/>
              <a:t>n</a:t>
            </a:r>
            <a:r>
              <a:rPr lang="en-US" altLang="ja-JP" sz="2400" dirty="0"/>
              <a:t>-</a:t>
            </a:r>
            <a:r>
              <a:rPr lang="en-US" altLang="ja-JP" sz="2400" b="1" dirty="0"/>
              <a:t>D</a:t>
            </a:r>
            <a:r>
              <a:rPr lang="en-US" altLang="ja-JP" sz="2400" dirty="0"/>
              <a:t>oppler </a:t>
            </a:r>
            <a:r>
              <a:rPr lang="en-US" altLang="ja-JP" sz="2400" b="1" dirty="0"/>
              <a:t>A</a:t>
            </a:r>
            <a:r>
              <a:rPr lang="en-US" altLang="ja-JP" sz="2400" dirty="0"/>
              <a:t>coustic </a:t>
            </a:r>
            <a:r>
              <a:rPr lang="en-US" altLang="ja-JP" sz="2400" b="1" dirty="0"/>
              <a:t>R</a:t>
            </a:r>
            <a:r>
              <a:rPr lang="en-US" altLang="ja-JP" sz="2400" dirty="0"/>
              <a:t>adar</a:t>
            </a:r>
            <a:endParaRPr lang="ja-JP" altLang="en-US" sz="2400" dirty="0"/>
          </a:p>
        </p:txBody>
      </p:sp>
      <p:sp>
        <p:nvSpPr>
          <p:cNvPr id="3" name="テキスト ボックス 2"/>
          <p:cNvSpPr txBox="1"/>
          <p:nvPr/>
        </p:nvSpPr>
        <p:spPr>
          <a:xfrm>
            <a:off x="1111746" y="2492896"/>
            <a:ext cx="2050946" cy="369332"/>
          </a:xfrm>
          <a:prstGeom prst="rect">
            <a:avLst/>
          </a:prstGeom>
          <a:noFill/>
        </p:spPr>
        <p:txBody>
          <a:bodyPr wrap="none" rtlCol="0">
            <a:spAutoFit/>
          </a:bodyPr>
          <a:lstStyle/>
          <a:p>
            <a:r>
              <a:rPr kumimoji="1" lang="en-US" altLang="ja-JP" dirty="0" smtClean="0"/>
              <a:t>Bonner et al. </a:t>
            </a:r>
            <a:r>
              <a:rPr lang="en-US" altLang="ja-JP" dirty="0" smtClean="0"/>
              <a:t>(2009)</a:t>
            </a:r>
            <a:endParaRPr kumimoji="1" lang="ja-JP" altLang="en-US" dirty="0"/>
          </a:p>
        </p:txBody>
      </p:sp>
      <p:sp>
        <p:nvSpPr>
          <p:cNvPr id="4" name="正方形/長方形 3"/>
          <p:cNvSpPr/>
          <p:nvPr/>
        </p:nvSpPr>
        <p:spPr>
          <a:xfrm rot="20328818">
            <a:off x="419070" y="4336760"/>
            <a:ext cx="3925919" cy="523220"/>
          </a:xfrm>
          <a:prstGeom prst="rect">
            <a:avLst/>
          </a:prstGeom>
          <a:solidFill>
            <a:schemeClr val="bg1">
              <a:alpha val="60000"/>
            </a:schemeClr>
          </a:solidFill>
          <a:ln>
            <a:solidFill>
              <a:schemeClr val="tx1"/>
            </a:solidFill>
          </a:ln>
        </p:spPr>
        <p:txBody>
          <a:bodyPr wrap="square">
            <a:spAutoFit/>
          </a:bodyPr>
          <a:lstStyle/>
          <a:p>
            <a:pPr algn="ctr"/>
            <a:r>
              <a:rPr lang="en-US" altLang="ja-JP" sz="2800" dirty="0" smtClean="0"/>
              <a:t>Preliminary Result</a:t>
            </a:r>
            <a:endParaRPr lang="ja-JP" altLang="en-US" dirty="0"/>
          </a:p>
        </p:txBody>
      </p:sp>
    </p:spTree>
    <p:extLst>
      <p:ext uri="{BB962C8B-B14F-4D97-AF65-F5344CB8AC3E}">
        <p14:creationId xmlns:p14="http://schemas.microsoft.com/office/powerpoint/2010/main" val="24329346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descr="imap://h-okita@astr.tohoku.ac.jp:993/fetch%3EUID%3E.%26U1dpdTC8MN8-%3E3923?part=1.3.1.3&amp;type=image/jpeg&amp;filename=P822887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AutoShape 4" descr="imap://h-okita@astr.tohoku.ac.jp:993/fetch%3EUID%3E.%26U1dpdTC8MN8-%3E3923?part=1.3.1.3&amp;type=image/jpeg&amp;filename=P822887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タイトル 1"/>
          <p:cNvSpPr txBox="1">
            <a:spLocks/>
          </p:cNvSpPr>
          <p:nvPr/>
        </p:nvSpPr>
        <p:spPr>
          <a:xfrm>
            <a:off x="457200" y="413792"/>
            <a:ext cx="8229600" cy="11430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6</a:t>
            </a:r>
            <a:r>
              <a:rPr lang="en-US" altLang="ja-JP" b="1" dirty="0" smtClean="0"/>
              <a:t>. 6 Aim of this study</a:t>
            </a:r>
            <a:endParaRPr lang="ja-JP" altLang="en-US" b="1" baseline="30000" dirty="0"/>
          </a:p>
        </p:txBody>
      </p:sp>
      <p:sp>
        <p:nvSpPr>
          <p:cNvPr id="8" name="正方形/長方形 7"/>
          <p:cNvSpPr/>
          <p:nvPr/>
        </p:nvSpPr>
        <p:spPr>
          <a:xfrm>
            <a:off x="0" y="6678000"/>
            <a:ext cx="9144000" cy="18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0"/>
            <a:ext cx="9144000" cy="36000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683568" y="2060848"/>
            <a:ext cx="7848872" cy="2554545"/>
          </a:xfrm>
          <a:prstGeom prst="rect">
            <a:avLst/>
          </a:prstGeom>
          <a:noFill/>
        </p:spPr>
        <p:txBody>
          <a:bodyPr wrap="square" rtlCol="0">
            <a:spAutoFit/>
          </a:bodyPr>
          <a:lstStyle/>
          <a:p>
            <a:pPr algn="just"/>
            <a:r>
              <a:rPr lang="en-US" altLang="ja-JP" sz="3200" dirty="0" smtClean="0"/>
              <a:t>The aim of this study is to investigate the astronomical seeing in the free atmosphere above and to determine </a:t>
            </a:r>
            <a:r>
              <a:rPr lang="en-US" altLang="ja-JP" sz="3200" b="1" u="sng" dirty="0" smtClean="0">
                <a:solidFill>
                  <a:srgbClr val="FF0000"/>
                </a:solidFill>
              </a:rPr>
              <a:t>the height of the surface boundary layer</a:t>
            </a:r>
            <a:r>
              <a:rPr lang="en-US" altLang="ja-JP" sz="3200" b="1" dirty="0" smtClean="0"/>
              <a:t> </a:t>
            </a:r>
            <a:r>
              <a:rPr lang="en-US" altLang="ja-JP" sz="3200" dirty="0" smtClean="0"/>
              <a:t>at Dome Fuji on the Antarctic plateau. </a:t>
            </a:r>
            <a:endParaRPr kumimoji="1" lang="ja-JP" altLang="en-US" sz="3200" dirty="0"/>
          </a:p>
        </p:txBody>
      </p:sp>
      <p:sp>
        <p:nvSpPr>
          <p:cNvPr id="2" name="テキスト ボックス 1"/>
          <p:cNvSpPr txBox="1"/>
          <p:nvPr/>
        </p:nvSpPr>
        <p:spPr>
          <a:xfrm>
            <a:off x="2195736" y="4864804"/>
            <a:ext cx="4752528" cy="584775"/>
          </a:xfrm>
          <a:prstGeom prst="rect">
            <a:avLst/>
          </a:prstGeom>
          <a:noFill/>
          <a:ln>
            <a:solidFill>
              <a:schemeClr val="tx1"/>
            </a:solidFill>
          </a:ln>
        </p:spPr>
        <p:txBody>
          <a:bodyPr wrap="square" rtlCol="0">
            <a:spAutoFit/>
          </a:bodyPr>
          <a:lstStyle/>
          <a:p>
            <a:pPr algn="ctr"/>
            <a:r>
              <a:rPr kumimoji="1" lang="en-US" altLang="ja-JP" sz="3200" dirty="0" smtClean="0"/>
              <a:t>Future Work</a:t>
            </a:r>
            <a:endParaRPr kumimoji="1" lang="ja-JP" altLang="en-US" sz="3200" dirty="0"/>
          </a:p>
        </p:txBody>
      </p:sp>
    </p:spTree>
    <p:extLst>
      <p:ext uri="{BB962C8B-B14F-4D97-AF65-F5344CB8AC3E}">
        <p14:creationId xmlns:p14="http://schemas.microsoft.com/office/powerpoint/2010/main" val="36630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Picture 2" descr="C:\Users\hirofumi\Desktop\シドニー発表原稿\DSC_309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7777" r="3833"/>
          <a:stretch/>
        </p:blipFill>
        <p:spPr bwMode="auto">
          <a:xfrm>
            <a:off x="-1" y="0"/>
            <a:ext cx="9144001" cy="688326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470402" y="1628800"/>
            <a:ext cx="6045814" cy="3139321"/>
          </a:xfrm>
          <a:prstGeom prst="rect">
            <a:avLst/>
          </a:prstGeom>
        </p:spPr>
        <p:txBody>
          <a:bodyPr wrap="square">
            <a:spAutoFit/>
          </a:bodyPr>
          <a:lstStyle/>
          <a:p>
            <a:pPr algn="just"/>
            <a:r>
              <a:rPr lang="en-US" altLang="ja-JP" b="1" dirty="0">
                <a:solidFill>
                  <a:schemeClr val="bg1"/>
                </a:solidFill>
              </a:rPr>
              <a:t>We acknowledge the National Institute of Polar Research and the 51st - </a:t>
            </a:r>
            <a:r>
              <a:rPr lang="en-US" altLang="ja-JP" b="1" dirty="0" smtClean="0">
                <a:solidFill>
                  <a:schemeClr val="bg1"/>
                </a:solidFill>
              </a:rPr>
              <a:t>54</a:t>
            </a:r>
            <a:r>
              <a:rPr lang="en-US" altLang="ja-JP" b="1" baseline="30000" dirty="0" smtClean="0">
                <a:solidFill>
                  <a:schemeClr val="bg1"/>
                </a:solidFill>
              </a:rPr>
              <a:t>th</a:t>
            </a:r>
            <a:r>
              <a:rPr lang="en-US" altLang="ja-JP" b="1" dirty="0" smtClean="0">
                <a:solidFill>
                  <a:schemeClr val="bg1"/>
                </a:solidFill>
              </a:rPr>
              <a:t> Japanese </a:t>
            </a:r>
            <a:r>
              <a:rPr lang="en-US" altLang="ja-JP" b="1" dirty="0">
                <a:solidFill>
                  <a:schemeClr val="bg1"/>
                </a:solidFill>
              </a:rPr>
              <a:t>Antarctic Research </a:t>
            </a:r>
            <a:r>
              <a:rPr lang="en-US" altLang="ja-JP" b="1" dirty="0" smtClean="0">
                <a:solidFill>
                  <a:schemeClr val="bg1"/>
                </a:solidFill>
              </a:rPr>
              <a:t>Expeditions. This </a:t>
            </a:r>
            <a:r>
              <a:rPr lang="en-US" altLang="ja-JP" b="1" dirty="0">
                <a:solidFill>
                  <a:schemeClr val="bg1"/>
                </a:solidFill>
              </a:rPr>
              <a:t>research is supported by the National Institute of Polar Research through Project Research no.KP-12, the Grants-in-Aid for Scientific Research 18340050 and 23103002, the Australian Research Council and Australian government infrastructure funding managed by Astronomy Australia Limited. </a:t>
            </a:r>
            <a:r>
              <a:rPr lang="en-US" altLang="ja-JP" b="1" dirty="0" smtClean="0">
                <a:solidFill>
                  <a:schemeClr val="bg1"/>
                </a:solidFill>
              </a:rPr>
              <a:t>Hirofumi </a:t>
            </a:r>
            <a:r>
              <a:rPr lang="en-US" altLang="ja-JP" b="1" dirty="0">
                <a:solidFill>
                  <a:schemeClr val="bg1"/>
                </a:solidFill>
              </a:rPr>
              <a:t>Okita thanks the </a:t>
            </a:r>
            <a:r>
              <a:rPr lang="en-US" altLang="ja-JP" b="1" dirty="0" err="1">
                <a:solidFill>
                  <a:schemeClr val="bg1"/>
                </a:solidFill>
              </a:rPr>
              <a:t>Sasakawa</a:t>
            </a:r>
            <a:r>
              <a:rPr lang="en-US" altLang="ja-JP" b="1" dirty="0">
                <a:solidFill>
                  <a:schemeClr val="bg1"/>
                </a:solidFill>
              </a:rPr>
              <a:t> Scientific Research Grant from The Japan Science Society, and Tohoku University International Advanced Research and Education Organization for scholarships and research expenses.</a:t>
            </a:r>
          </a:p>
        </p:txBody>
      </p:sp>
      <p:sp>
        <p:nvSpPr>
          <p:cNvPr id="7" name="タイトル 1"/>
          <p:cNvSpPr txBox="1">
            <a:spLocks/>
          </p:cNvSpPr>
          <p:nvPr/>
        </p:nvSpPr>
        <p:spPr>
          <a:xfrm>
            <a:off x="457200" y="413792"/>
            <a:ext cx="8229600" cy="11430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solidFill>
                  <a:schemeClr val="bg1"/>
                </a:solidFill>
              </a:rPr>
              <a:t>Acknowledgements</a:t>
            </a:r>
            <a:endParaRPr lang="ja-JP" altLang="en-US" b="1" baseline="30000" dirty="0">
              <a:solidFill>
                <a:schemeClr val="bg1"/>
              </a:solidFill>
            </a:endParaRPr>
          </a:p>
        </p:txBody>
      </p:sp>
    </p:spTree>
    <p:extLst>
      <p:ext uri="{BB962C8B-B14F-4D97-AF65-F5344CB8AC3E}">
        <p14:creationId xmlns:p14="http://schemas.microsoft.com/office/powerpoint/2010/main" val="25905869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hirofumi\Desktop\シドニー発表原稿\DSC_0905.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374" r="4935"/>
          <a:stretch/>
        </p:blipFill>
        <p:spPr bwMode="auto">
          <a:xfrm>
            <a:off x="-1" y="0"/>
            <a:ext cx="9144001" cy="687018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0" y="2731567"/>
            <a:ext cx="9144000" cy="769441"/>
          </a:xfrm>
          <a:prstGeom prst="rect">
            <a:avLst/>
          </a:prstGeom>
          <a:noFill/>
        </p:spPr>
        <p:txBody>
          <a:bodyPr wrap="square" rtlCol="0">
            <a:spAutoFit/>
          </a:bodyPr>
          <a:lstStyle/>
          <a:p>
            <a:pPr algn="ctr"/>
            <a:r>
              <a:rPr lang="en-US" altLang="ja-JP" sz="4400" b="1" dirty="0" smtClean="0">
                <a:ln>
                  <a:solidFill>
                    <a:schemeClr val="bg1">
                      <a:lumMod val="95000"/>
                    </a:schemeClr>
                  </a:solidFill>
                </a:ln>
                <a:solidFill>
                  <a:schemeClr val="bg1"/>
                </a:solidFill>
              </a:rPr>
              <a:t>Thank you.</a:t>
            </a:r>
          </a:p>
        </p:txBody>
      </p:sp>
    </p:spTree>
    <p:extLst>
      <p:ext uri="{BB962C8B-B14F-4D97-AF65-F5344CB8AC3E}">
        <p14:creationId xmlns:p14="http://schemas.microsoft.com/office/powerpoint/2010/main" val="77296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lstStyle/>
          <a:p>
            <a:r>
              <a:rPr kumimoji="1" lang="en-US" altLang="ja-JP" b="1" dirty="0" smtClean="0">
                <a:solidFill>
                  <a:schemeClr val="bg1">
                    <a:lumMod val="85000"/>
                  </a:schemeClr>
                </a:solidFill>
              </a:rPr>
              <a:t>Contents</a:t>
            </a:r>
            <a:endParaRPr kumimoji="1" lang="ja-JP" altLang="en-US" b="1" dirty="0">
              <a:solidFill>
                <a:schemeClr val="bg1">
                  <a:lumMod val="85000"/>
                </a:schemeClr>
              </a:solidFill>
            </a:endParaRPr>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5" name="テキスト ボックス 4"/>
          <p:cNvSpPr txBox="1"/>
          <p:nvPr/>
        </p:nvSpPr>
        <p:spPr>
          <a:xfrm>
            <a:off x="1547664" y="2132856"/>
            <a:ext cx="6346994" cy="3539430"/>
          </a:xfrm>
          <a:prstGeom prst="rect">
            <a:avLst/>
          </a:prstGeom>
          <a:noFill/>
        </p:spPr>
        <p:txBody>
          <a:bodyPr wrap="none" rtlCol="0">
            <a:spAutoFit/>
          </a:bodyPr>
          <a:lstStyle/>
          <a:p>
            <a:pPr marL="342900" indent="-342900">
              <a:buAutoNum type="arabicPeriod"/>
            </a:pPr>
            <a:r>
              <a:rPr kumimoji="1" lang="en-US" altLang="ja-JP" sz="3200" b="1" dirty="0" smtClean="0">
                <a:solidFill>
                  <a:schemeClr val="bg1">
                    <a:lumMod val="85000"/>
                  </a:schemeClr>
                </a:solidFill>
              </a:rPr>
              <a:t>Introduction</a:t>
            </a:r>
          </a:p>
          <a:p>
            <a:pPr marL="342900" indent="-342900">
              <a:buAutoNum type="arabicPeriod"/>
            </a:pPr>
            <a:r>
              <a:rPr lang="en-US" altLang="ja-JP" sz="3200" b="1" dirty="0" smtClean="0">
                <a:solidFill>
                  <a:schemeClr val="bg1">
                    <a:lumMod val="85000"/>
                  </a:schemeClr>
                </a:solidFill>
              </a:rPr>
              <a:t>Instrumentations</a:t>
            </a:r>
          </a:p>
          <a:p>
            <a:pPr marL="342900" indent="-342900">
              <a:buAutoNum type="arabicPeriod"/>
            </a:pPr>
            <a:r>
              <a:rPr lang="en-US" altLang="ja-JP" sz="3200" b="1" dirty="0" smtClean="0">
                <a:solidFill>
                  <a:schemeClr val="bg1">
                    <a:lumMod val="85000"/>
                  </a:schemeClr>
                </a:solidFill>
              </a:rPr>
              <a:t>Data processing and error analysis</a:t>
            </a:r>
          </a:p>
          <a:p>
            <a:pPr marL="342900" indent="-342900">
              <a:buAutoNum type="arabicPeriod"/>
            </a:pPr>
            <a:r>
              <a:rPr lang="en-US" altLang="ja-JP" sz="3200" b="1" dirty="0" smtClean="0">
                <a:solidFill>
                  <a:schemeClr val="bg1">
                    <a:lumMod val="85000"/>
                  </a:schemeClr>
                </a:solidFill>
              </a:rPr>
              <a:t>Results</a:t>
            </a:r>
          </a:p>
          <a:p>
            <a:pPr marL="342900" indent="-342900">
              <a:buAutoNum type="arabicPeriod"/>
            </a:pPr>
            <a:r>
              <a:rPr lang="en-US" altLang="ja-JP" sz="3200" b="1" dirty="0" smtClean="0">
                <a:solidFill>
                  <a:schemeClr val="bg1">
                    <a:lumMod val="85000"/>
                  </a:schemeClr>
                </a:solidFill>
              </a:rPr>
              <a:t>Discussion and conclusion</a:t>
            </a:r>
          </a:p>
          <a:p>
            <a:pPr marL="342900" indent="-342900">
              <a:buAutoNum type="arabicPeriod"/>
            </a:pPr>
            <a:r>
              <a:rPr lang="en-US" altLang="ja-JP" sz="3200" b="1" dirty="0" smtClean="0">
                <a:solidFill>
                  <a:schemeClr val="bg1">
                    <a:lumMod val="85000"/>
                  </a:schemeClr>
                </a:solidFill>
              </a:rPr>
              <a:t>Future work</a:t>
            </a:r>
          </a:p>
          <a:p>
            <a:pPr marL="342900" indent="-342900">
              <a:buAutoNum type="arabicPeriod"/>
            </a:pPr>
            <a:r>
              <a:rPr lang="en-US" altLang="ja-JP" sz="3200" b="1" dirty="0" smtClean="0"/>
              <a:t> Appendix</a:t>
            </a:r>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Tree>
    <p:extLst>
      <p:ext uri="{BB962C8B-B14F-4D97-AF65-F5344CB8AC3E}">
        <p14:creationId xmlns:p14="http://schemas.microsoft.com/office/powerpoint/2010/main" val="1969353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p:cNvSpPr>
            <a:spLocks noGrp="1"/>
          </p:cNvSpPr>
          <p:nvPr>
            <p:ph type="title"/>
          </p:nvPr>
        </p:nvSpPr>
        <p:spPr>
          <a:xfrm>
            <a:off x="457200" y="413792"/>
            <a:ext cx="8229600" cy="1143000"/>
          </a:xfrm>
        </p:spPr>
        <p:txBody>
          <a:bodyPr>
            <a:normAutofit/>
          </a:bodyPr>
          <a:lstStyle/>
          <a:p>
            <a:pPr algn="l"/>
            <a:r>
              <a:rPr lang="en-US" altLang="ja-JP" b="1" dirty="0"/>
              <a:t>A</a:t>
            </a:r>
            <a:r>
              <a:rPr lang="en-US" altLang="ja-JP" b="1" dirty="0" smtClean="0"/>
              <a:t>. </a:t>
            </a:r>
            <a:r>
              <a:rPr lang="en-US" altLang="ja-JP" b="1" dirty="0"/>
              <a:t>1</a:t>
            </a:r>
            <a:r>
              <a:rPr lang="en-US" altLang="ja-JP" b="1" dirty="0" smtClean="0"/>
              <a:t> Kolmogorov theory</a:t>
            </a:r>
            <a:endParaRPr kumimoji="1" lang="ja-JP" altLang="en-US" b="1" baseline="30000" dirty="0"/>
          </a:p>
        </p:txBody>
      </p:sp>
      <p:sp>
        <p:nvSpPr>
          <p:cNvPr id="17" name="正方形/長方形 16"/>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p:cNvSpPr/>
          <p:nvPr/>
        </p:nvSpPr>
        <p:spPr>
          <a:xfrm>
            <a:off x="251520" y="4005064"/>
            <a:ext cx="4824536" cy="259228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Picture 2" descr="\begin{align*}&#10;D_f(\tau)\equiv\left &lt;\left (f(t+\tau)-f(t)\right )^2\right &gt;&#10;\end{al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060" y="4365104"/>
            <a:ext cx="3364416" cy="475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begin{align*}&#10;B_f(\tau)\equiv\left &lt;f(t+\tau)f^\ast(t) \right &gt;&#10;\end{alig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60" y="5315640"/>
            <a:ext cx="2716912" cy="27360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395536" y="4077072"/>
            <a:ext cx="1896866" cy="369332"/>
          </a:xfrm>
          <a:prstGeom prst="rect">
            <a:avLst/>
          </a:prstGeom>
          <a:noFill/>
        </p:spPr>
        <p:txBody>
          <a:bodyPr wrap="none" rtlCol="0">
            <a:spAutoFit/>
          </a:bodyPr>
          <a:lstStyle/>
          <a:p>
            <a:r>
              <a:rPr lang="en-US" altLang="ja-JP" dirty="0" smtClean="0"/>
              <a:t>S</a:t>
            </a:r>
            <a:r>
              <a:rPr kumimoji="1" lang="en-US" altLang="ja-JP" dirty="0" smtClean="0"/>
              <a:t>tructure function</a:t>
            </a:r>
            <a:endParaRPr kumimoji="1" lang="ja-JP" altLang="en-US" dirty="0"/>
          </a:p>
        </p:txBody>
      </p:sp>
      <p:sp>
        <p:nvSpPr>
          <p:cNvPr id="25" name="テキスト ボックス 24"/>
          <p:cNvSpPr txBox="1"/>
          <p:nvPr/>
        </p:nvSpPr>
        <p:spPr>
          <a:xfrm>
            <a:off x="395536" y="4921604"/>
            <a:ext cx="2075889" cy="369332"/>
          </a:xfrm>
          <a:prstGeom prst="rect">
            <a:avLst/>
          </a:prstGeom>
          <a:noFill/>
        </p:spPr>
        <p:txBody>
          <a:bodyPr wrap="none" rtlCol="0">
            <a:spAutoFit/>
          </a:bodyPr>
          <a:lstStyle/>
          <a:p>
            <a:r>
              <a:rPr kumimoji="1" lang="en-US" altLang="ja-JP" dirty="0" smtClean="0"/>
              <a:t>Correlation function</a:t>
            </a:r>
            <a:endParaRPr kumimoji="1" lang="ja-JP" altLang="en-US" dirty="0"/>
          </a:p>
        </p:txBody>
      </p:sp>
      <p:grpSp>
        <p:nvGrpSpPr>
          <p:cNvPr id="26" name="グループ化 25"/>
          <p:cNvGrpSpPr/>
          <p:nvPr/>
        </p:nvGrpSpPr>
        <p:grpSpPr>
          <a:xfrm>
            <a:off x="1451255" y="5819696"/>
            <a:ext cx="3264761" cy="633640"/>
            <a:chOff x="1187624" y="5733256"/>
            <a:chExt cx="3264761" cy="633640"/>
          </a:xfrm>
        </p:grpSpPr>
        <p:pic>
          <p:nvPicPr>
            <p:cNvPr id="27" name="Picture 8" descr="\begin{align*}&#10;D_f(\tau)=2\left\{(B_f(0)-B_f(\tau)\right\}&#10;\end{alig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273" y="5733256"/>
              <a:ext cx="3264112" cy="273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begin{align*}&#10;D_f(\infty)=2B_f(0)&#10;\end{alig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624" y="6093296"/>
              <a:ext cx="1953377" cy="27360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descr="\begin{align*}&#10;V\propto\epsilon^{1/3}l^{1/3}&#10;\end{align*}">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3423" y="2977163"/>
            <a:ext cx="1393016" cy="255600"/>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683568" y="1425550"/>
            <a:ext cx="7632848" cy="923330"/>
          </a:xfrm>
          <a:prstGeom prst="rect">
            <a:avLst/>
          </a:prstGeom>
          <a:noFill/>
        </p:spPr>
        <p:txBody>
          <a:bodyPr wrap="square" rtlCol="0">
            <a:spAutoFit/>
          </a:bodyPr>
          <a:lstStyle/>
          <a:p>
            <a:pPr algn="just"/>
            <a:r>
              <a:rPr kumimoji="1" lang="en-US" altLang="ja-JP" dirty="0" smtClean="0"/>
              <a:t>In the inertial range, the Velocity fluctuations V [L T</a:t>
            </a:r>
            <a:r>
              <a:rPr kumimoji="1" lang="en-US" altLang="ja-JP" baseline="30000" dirty="0" smtClean="0"/>
              <a:t>-1</a:t>
            </a:r>
            <a:r>
              <a:rPr kumimoji="1" lang="en-US" altLang="ja-JP" dirty="0" smtClean="0"/>
              <a:t>] are governed only by the scale size l [L] and the rate of energy input and dissipation ε [L</a:t>
            </a:r>
            <a:r>
              <a:rPr kumimoji="1" lang="en-US" altLang="ja-JP" baseline="30000" dirty="0" smtClean="0"/>
              <a:t>2</a:t>
            </a:r>
            <a:r>
              <a:rPr kumimoji="1" lang="en-US" altLang="ja-JP" dirty="0" smtClean="0"/>
              <a:t>T</a:t>
            </a:r>
            <a:r>
              <a:rPr kumimoji="1" lang="en-US" altLang="ja-JP" baseline="30000" dirty="0" smtClean="0"/>
              <a:t>-3</a:t>
            </a:r>
            <a:r>
              <a:rPr kumimoji="1" lang="en-US" altLang="ja-JP" dirty="0" smtClean="0"/>
              <a:t>]. </a:t>
            </a:r>
            <a:r>
              <a:rPr kumimoji="1" lang="en-US" altLang="ja-JP" dirty="0" smtClean="0">
                <a:sym typeface="Wingdings" pitchFamily="2" charset="2"/>
              </a:rPr>
              <a:t>Dimensional consideration,</a:t>
            </a:r>
            <a:endParaRPr kumimoji="1" lang="ja-JP" altLang="en-US" dirty="0"/>
          </a:p>
        </p:txBody>
      </p:sp>
      <p:sp>
        <p:nvSpPr>
          <p:cNvPr id="31" name="下矢印 30"/>
          <p:cNvSpPr/>
          <p:nvPr/>
        </p:nvSpPr>
        <p:spPr>
          <a:xfrm rot="16200000">
            <a:off x="858651" y="5993416"/>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32" name="下矢印 31"/>
          <p:cNvSpPr/>
          <p:nvPr/>
        </p:nvSpPr>
        <p:spPr>
          <a:xfrm rot="16200000">
            <a:off x="1690765" y="2961863"/>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33" name="正方形/長方形 32"/>
          <p:cNvSpPr/>
          <p:nvPr/>
        </p:nvSpPr>
        <p:spPr>
          <a:xfrm>
            <a:off x="2283927" y="2852935"/>
            <a:ext cx="1712009" cy="504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2249311" y="3356992"/>
            <a:ext cx="1974323" cy="369332"/>
          </a:xfrm>
          <a:prstGeom prst="rect">
            <a:avLst/>
          </a:prstGeom>
          <a:noFill/>
        </p:spPr>
        <p:txBody>
          <a:bodyPr wrap="none" rtlCol="0">
            <a:spAutoFit/>
          </a:bodyPr>
          <a:lstStyle/>
          <a:p>
            <a:r>
              <a:rPr kumimoji="1" lang="en-US" altLang="ja-JP" dirty="0" smtClean="0"/>
              <a:t>Kolmogorov (1941)</a:t>
            </a:r>
            <a:endParaRPr kumimoji="1" lang="ja-JP" altLang="en-US" dirty="0"/>
          </a:p>
        </p:txBody>
      </p:sp>
      <p:pic>
        <p:nvPicPr>
          <p:cNvPr id="35"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32775" t="18627" r="15821" b="16634"/>
          <a:stretch/>
        </p:blipFill>
        <p:spPr bwMode="auto">
          <a:xfrm rot="5400000">
            <a:off x="4846288" y="2335536"/>
            <a:ext cx="4491583" cy="3744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テキスト ボックス 35"/>
          <p:cNvSpPr txBox="1"/>
          <p:nvPr/>
        </p:nvSpPr>
        <p:spPr>
          <a:xfrm>
            <a:off x="6881728" y="6372036"/>
            <a:ext cx="2278509" cy="369332"/>
          </a:xfrm>
          <a:prstGeom prst="rect">
            <a:avLst/>
          </a:prstGeom>
          <a:noFill/>
        </p:spPr>
        <p:txBody>
          <a:bodyPr wrap="none" rtlCol="0">
            <a:spAutoFit/>
          </a:bodyPr>
          <a:lstStyle/>
          <a:p>
            <a:r>
              <a:rPr kumimoji="1" lang="en-US" altLang="ja-JP" dirty="0" smtClean="0"/>
              <a:t>Tyson &amp; Frazier (2012)</a:t>
            </a:r>
            <a:endParaRPr kumimoji="1" lang="ja-JP" altLang="en-US" dirty="0"/>
          </a:p>
        </p:txBody>
      </p:sp>
    </p:spTree>
    <p:extLst>
      <p:ext uri="{BB962C8B-B14F-4D97-AF65-F5344CB8AC3E}">
        <p14:creationId xmlns:p14="http://schemas.microsoft.com/office/powerpoint/2010/main" val="13715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1"/>
          <p:cNvSpPr>
            <a:spLocks noGrp="1"/>
          </p:cNvSpPr>
          <p:nvPr>
            <p:ph type="title"/>
          </p:nvPr>
        </p:nvSpPr>
        <p:spPr>
          <a:xfrm>
            <a:off x="457200" y="413792"/>
            <a:ext cx="8229600" cy="1143000"/>
          </a:xfrm>
        </p:spPr>
        <p:txBody>
          <a:bodyPr>
            <a:normAutofit/>
          </a:bodyPr>
          <a:lstStyle/>
          <a:p>
            <a:pPr algn="l"/>
            <a:r>
              <a:rPr lang="en-US" altLang="ja-JP" b="1" dirty="0" smtClean="0"/>
              <a:t>A. 2 Structure function</a:t>
            </a:r>
            <a:endParaRPr kumimoji="1" lang="ja-JP" altLang="en-US" b="1" baseline="30000" dirty="0"/>
          </a:p>
        </p:txBody>
      </p:sp>
      <p:sp>
        <p:nvSpPr>
          <p:cNvPr id="27" name="正方形/長方形 26"/>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3" name="Picture 4" descr="\begin{align*}&#10;D_V(r)\equiv\left| V(x)-V(x+r)\right |^2 = C_V^2 r^{2/3}&#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484" y="1836132"/>
            <a:ext cx="4408941"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begin{align*}&#10;D_T(r)\equiv\left| T(x)-T(x+r)\right |^2 = C_T^2 r^{2/3}&#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492" y="3122984"/>
            <a:ext cx="4332706"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begin{align*}&#10;N\equiv(n-1)\times10^6=\frac{77.6P}{T}&#10;\end{alig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6677" y="4015741"/>
            <a:ext cx="3170114"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begin{align*}&#10;D_N(r)=C_N^2r^{2/3}=\left(\frac{77.8P}{T}\right)^2C_T^2r^{2/3}&#10;\end{alig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9160" y="5546113"/>
            <a:ext cx="4369145" cy="691200"/>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線コネクタ 33"/>
          <p:cNvCxnSpPr/>
          <p:nvPr/>
        </p:nvCxnSpPr>
        <p:spPr>
          <a:xfrm>
            <a:off x="5632863" y="2142148"/>
            <a:ext cx="5233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下矢印 34"/>
          <p:cNvSpPr/>
          <p:nvPr/>
        </p:nvSpPr>
        <p:spPr>
          <a:xfrm>
            <a:off x="2798962" y="2350711"/>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36" name="テキスト ボックス 35"/>
          <p:cNvSpPr txBox="1"/>
          <p:nvPr/>
        </p:nvSpPr>
        <p:spPr>
          <a:xfrm>
            <a:off x="1475656" y="1412776"/>
            <a:ext cx="2702856" cy="369332"/>
          </a:xfrm>
          <a:prstGeom prst="rect">
            <a:avLst/>
          </a:prstGeom>
          <a:noFill/>
        </p:spPr>
        <p:txBody>
          <a:bodyPr wrap="none" rtlCol="0">
            <a:spAutoFit/>
          </a:bodyPr>
          <a:lstStyle/>
          <a:p>
            <a:r>
              <a:rPr lang="en-US" altLang="ja-JP" b="1" dirty="0" smtClean="0">
                <a:solidFill>
                  <a:srgbClr val="FF0000"/>
                </a:solidFill>
              </a:rPr>
              <a:t>Velocity structure function</a:t>
            </a:r>
            <a:endParaRPr kumimoji="1" lang="ja-JP" altLang="en-US" b="1" dirty="0">
              <a:solidFill>
                <a:srgbClr val="FF0000"/>
              </a:solidFill>
            </a:endParaRPr>
          </a:p>
        </p:txBody>
      </p:sp>
      <p:sp>
        <p:nvSpPr>
          <p:cNvPr id="37" name="テキスト ボックス 36"/>
          <p:cNvSpPr txBox="1"/>
          <p:nvPr/>
        </p:nvSpPr>
        <p:spPr>
          <a:xfrm>
            <a:off x="1457518" y="2699628"/>
            <a:ext cx="3179845" cy="369332"/>
          </a:xfrm>
          <a:prstGeom prst="rect">
            <a:avLst/>
          </a:prstGeom>
          <a:noFill/>
        </p:spPr>
        <p:txBody>
          <a:bodyPr wrap="none" rtlCol="0">
            <a:spAutoFit/>
          </a:bodyPr>
          <a:lstStyle/>
          <a:p>
            <a:r>
              <a:rPr lang="en-US" altLang="ja-JP" b="1" dirty="0" smtClean="0">
                <a:solidFill>
                  <a:srgbClr val="FF0000"/>
                </a:solidFill>
              </a:rPr>
              <a:t>Temperature structure function</a:t>
            </a:r>
            <a:endParaRPr kumimoji="1" lang="ja-JP" altLang="en-US" b="1" dirty="0">
              <a:solidFill>
                <a:srgbClr val="FF0000"/>
              </a:solidFill>
            </a:endParaRPr>
          </a:p>
        </p:txBody>
      </p:sp>
      <p:sp>
        <p:nvSpPr>
          <p:cNvPr id="38" name="テキスト ボックス 37"/>
          <p:cNvSpPr txBox="1"/>
          <p:nvPr/>
        </p:nvSpPr>
        <p:spPr>
          <a:xfrm>
            <a:off x="5692745" y="3933056"/>
            <a:ext cx="2407647" cy="646331"/>
          </a:xfrm>
          <a:prstGeom prst="rect">
            <a:avLst/>
          </a:prstGeom>
          <a:noFill/>
        </p:spPr>
        <p:txBody>
          <a:bodyPr wrap="none" rtlCol="0">
            <a:spAutoFit/>
          </a:bodyPr>
          <a:lstStyle/>
          <a:p>
            <a:r>
              <a:rPr kumimoji="1" lang="en-US" altLang="ja-JP" dirty="0" smtClean="0"/>
              <a:t>P = pressure in mill bar</a:t>
            </a:r>
          </a:p>
          <a:p>
            <a:r>
              <a:rPr lang="en-US" altLang="ja-JP" dirty="0" smtClean="0"/>
              <a:t>T = temperature, K</a:t>
            </a:r>
            <a:endParaRPr kumimoji="1" lang="ja-JP" altLang="en-US" dirty="0"/>
          </a:p>
        </p:txBody>
      </p:sp>
      <p:sp>
        <p:nvSpPr>
          <p:cNvPr id="39" name="テキスト ボックス 38"/>
          <p:cNvSpPr txBox="1"/>
          <p:nvPr/>
        </p:nvSpPr>
        <p:spPr>
          <a:xfrm>
            <a:off x="1457518" y="3573016"/>
            <a:ext cx="1286763" cy="369332"/>
          </a:xfrm>
          <a:prstGeom prst="rect">
            <a:avLst/>
          </a:prstGeom>
          <a:noFill/>
        </p:spPr>
        <p:txBody>
          <a:bodyPr wrap="none" rtlCol="0">
            <a:spAutoFit/>
          </a:bodyPr>
          <a:lstStyle/>
          <a:p>
            <a:r>
              <a:rPr lang="en-US" altLang="ja-JP" b="1" dirty="0" smtClean="0">
                <a:solidFill>
                  <a:srgbClr val="FF0000"/>
                </a:solidFill>
              </a:rPr>
              <a:t>Refractivity</a:t>
            </a:r>
            <a:endParaRPr kumimoji="1" lang="ja-JP" altLang="en-US" b="1" dirty="0">
              <a:solidFill>
                <a:srgbClr val="FF0000"/>
              </a:solidFill>
            </a:endParaRPr>
          </a:p>
        </p:txBody>
      </p:sp>
      <p:sp>
        <p:nvSpPr>
          <p:cNvPr id="40" name="下矢印 39"/>
          <p:cNvSpPr/>
          <p:nvPr/>
        </p:nvSpPr>
        <p:spPr>
          <a:xfrm rot="16200000">
            <a:off x="2124644" y="5748613"/>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41" name="テキスト ボックス 40"/>
          <p:cNvSpPr txBox="1"/>
          <p:nvPr/>
        </p:nvSpPr>
        <p:spPr>
          <a:xfrm>
            <a:off x="2834411" y="5064144"/>
            <a:ext cx="3484480" cy="369332"/>
          </a:xfrm>
          <a:prstGeom prst="rect">
            <a:avLst/>
          </a:prstGeom>
          <a:noFill/>
        </p:spPr>
        <p:txBody>
          <a:bodyPr wrap="none" rtlCol="0">
            <a:spAutoFit/>
          </a:bodyPr>
          <a:lstStyle/>
          <a:p>
            <a:r>
              <a:rPr lang="en-US" altLang="ja-JP" b="1" dirty="0" smtClean="0">
                <a:solidFill>
                  <a:srgbClr val="FF0000"/>
                </a:solidFill>
              </a:rPr>
              <a:t>Refractive index structure function</a:t>
            </a:r>
            <a:endParaRPr kumimoji="1" lang="ja-JP" altLang="en-US" b="1" dirty="0">
              <a:solidFill>
                <a:srgbClr val="FF0000"/>
              </a:solidFill>
            </a:endParaRPr>
          </a:p>
        </p:txBody>
      </p:sp>
      <p:sp>
        <p:nvSpPr>
          <p:cNvPr id="42" name="正方形/長方形 41"/>
          <p:cNvSpPr/>
          <p:nvPr/>
        </p:nvSpPr>
        <p:spPr>
          <a:xfrm>
            <a:off x="1475656" y="1782108"/>
            <a:ext cx="489654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450682" y="3068960"/>
            <a:ext cx="489654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1457518" y="3953154"/>
            <a:ext cx="3888432" cy="6651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2838937" y="5448233"/>
            <a:ext cx="4685391" cy="9330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3399933" y="2330296"/>
            <a:ext cx="1610056" cy="369332"/>
          </a:xfrm>
          <a:prstGeom prst="rect">
            <a:avLst/>
          </a:prstGeom>
          <a:noFill/>
        </p:spPr>
        <p:txBody>
          <a:bodyPr wrap="none" rtlCol="0">
            <a:spAutoFit/>
          </a:bodyPr>
          <a:lstStyle/>
          <a:p>
            <a:r>
              <a:rPr kumimoji="1" lang="en-US" altLang="ja-JP" dirty="0" err="1" smtClean="0"/>
              <a:t>Tatarskii</a:t>
            </a:r>
            <a:r>
              <a:rPr kumimoji="1" lang="en-US" altLang="ja-JP" dirty="0" smtClean="0"/>
              <a:t> (1971)</a:t>
            </a:r>
            <a:endParaRPr kumimoji="1" lang="ja-JP" altLang="en-US" dirty="0"/>
          </a:p>
        </p:txBody>
      </p:sp>
    </p:spTree>
    <p:extLst>
      <p:ext uri="{BB962C8B-B14F-4D97-AF65-F5344CB8AC3E}">
        <p14:creationId xmlns:p14="http://schemas.microsoft.com/office/powerpoint/2010/main" val="19766291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55576" y="1700808"/>
            <a:ext cx="6092309" cy="369332"/>
          </a:xfrm>
          <a:prstGeom prst="rect">
            <a:avLst/>
          </a:prstGeom>
          <a:noFill/>
        </p:spPr>
        <p:txBody>
          <a:bodyPr wrap="none" rtlCol="0">
            <a:spAutoFit/>
          </a:bodyPr>
          <a:lstStyle/>
          <a:p>
            <a:r>
              <a:rPr lang="en-US" altLang="ja-JP" dirty="0" smtClean="0"/>
              <a:t>Three-dimensional power spectrum of temperature fluctuation</a:t>
            </a:r>
            <a:endParaRPr kumimoji="1" lang="ja-JP" altLang="en-US" dirty="0"/>
          </a:p>
        </p:txBody>
      </p:sp>
      <p:pic>
        <p:nvPicPr>
          <p:cNvPr id="2060" name="Picture 12" descr="\begin{align*}&#10;\Phi_T(\kappa)=0.033C_T^2\kappa^{-11/3}&#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633" y="2104411"/>
            <a:ext cx="2737152" cy="3168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egin{align*}&#10;\Phi_N(\kappa)=0.033C_N^2\kappa^{-11/3}&#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633" y="2828294"/>
            <a:ext cx="2800512" cy="3168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egin{align*}&#10;\kappa=\frac{2\pi}{l}&#10;\end{alig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2564" y="2263712"/>
            <a:ext cx="811886" cy="53280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804754" y="2458962"/>
            <a:ext cx="5028364" cy="369332"/>
          </a:xfrm>
          <a:prstGeom prst="rect">
            <a:avLst/>
          </a:prstGeom>
          <a:noFill/>
        </p:spPr>
        <p:txBody>
          <a:bodyPr wrap="none" rtlCol="0">
            <a:spAutoFit/>
          </a:bodyPr>
          <a:lstStyle/>
          <a:p>
            <a:r>
              <a:rPr lang="en-US" altLang="ja-JP" dirty="0" smtClean="0"/>
              <a:t>Three-dimensional refractive index power spectrum</a:t>
            </a:r>
            <a:endParaRPr kumimoji="1" lang="ja-JP" altLang="en-US" dirty="0"/>
          </a:p>
        </p:txBody>
      </p:sp>
      <p:sp>
        <p:nvSpPr>
          <p:cNvPr id="13" name="テキスト ボックス 12"/>
          <p:cNvSpPr txBox="1"/>
          <p:nvPr/>
        </p:nvSpPr>
        <p:spPr>
          <a:xfrm>
            <a:off x="5574421" y="2142469"/>
            <a:ext cx="1610056" cy="369332"/>
          </a:xfrm>
          <a:prstGeom prst="rect">
            <a:avLst/>
          </a:prstGeom>
          <a:noFill/>
          <a:ln w="12700">
            <a:solidFill>
              <a:schemeClr val="tx1"/>
            </a:solidFill>
          </a:ln>
        </p:spPr>
        <p:txBody>
          <a:bodyPr wrap="none" rtlCol="0">
            <a:spAutoFit/>
          </a:bodyPr>
          <a:lstStyle/>
          <a:p>
            <a:r>
              <a:rPr kumimoji="1" lang="en-US" altLang="ja-JP" dirty="0" err="1" smtClean="0"/>
              <a:t>Tatarskii</a:t>
            </a:r>
            <a:r>
              <a:rPr kumimoji="1" lang="en-US" altLang="ja-JP" dirty="0" smtClean="0"/>
              <a:t> (1968)</a:t>
            </a:r>
            <a:endParaRPr kumimoji="1" lang="ja-JP" altLang="en-US" dirty="0"/>
          </a:p>
        </p:txBody>
      </p:sp>
      <p:sp>
        <p:nvSpPr>
          <p:cNvPr id="23" name="タイトル 1"/>
          <p:cNvSpPr>
            <a:spLocks noGrp="1"/>
          </p:cNvSpPr>
          <p:nvPr>
            <p:ph type="title"/>
          </p:nvPr>
        </p:nvSpPr>
        <p:spPr>
          <a:xfrm>
            <a:off x="457200" y="413792"/>
            <a:ext cx="8229600" cy="1143000"/>
          </a:xfrm>
        </p:spPr>
        <p:txBody>
          <a:bodyPr>
            <a:normAutofit/>
          </a:bodyPr>
          <a:lstStyle/>
          <a:p>
            <a:pPr algn="l"/>
            <a:r>
              <a:rPr lang="en-US" altLang="ja-JP" b="1" dirty="0" smtClean="0"/>
              <a:t>A. </a:t>
            </a:r>
            <a:r>
              <a:rPr lang="en-US" altLang="ja-JP" b="1" dirty="0"/>
              <a:t>3</a:t>
            </a:r>
            <a:r>
              <a:rPr lang="en-US" altLang="ja-JP" b="1" dirty="0" smtClean="0"/>
              <a:t> Power spectrum</a:t>
            </a:r>
            <a:endParaRPr kumimoji="1" lang="ja-JP" altLang="en-US" b="1" baseline="30000" dirty="0"/>
          </a:p>
        </p:txBody>
      </p:sp>
      <p:sp>
        <p:nvSpPr>
          <p:cNvPr id="25" name="正方形/長方形 24"/>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2325" t="24744" r="12239" b="20298"/>
          <a:stretch/>
        </p:blipFill>
        <p:spPr bwMode="auto">
          <a:xfrm>
            <a:off x="2732086" y="3210778"/>
            <a:ext cx="3568106" cy="345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350659" y="5661248"/>
            <a:ext cx="1667636" cy="369332"/>
          </a:xfrm>
          <a:prstGeom prst="rect">
            <a:avLst/>
          </a:prstGeom>
          <a:noFill/>
        </p:spPr>
        <p:txBody>
          <a:bodyPr wrap="none" rtlCol="0">
            <a:spAutoFit/>
          </a:bodyPr>
          <a:lstStyle/>
          <a:p>
            <a:r>
              <a:rPr kumimoji="1" lang="en-US" altLang="ja-JP" dirty="0" smtClean="0"/>
              <a:t>Andrews (2004)</a:t>
            </a:r>
            <a:endParaRPr kumimoji="1" lang="ja-JP" altLang="en-US" dirty="0"/>
          </a:p>
        </p:txBody>
      </p:sp>
    </p:spTree>
    <p:extLst>
      <p:ext uri="{BB962C8B-B14F-4D97-AF65-F5344CB8AC3E}">
        <p14:creationId xmlns:p14="http://schemas.microsoft.com/office/powerpoint/2010/main" val="4535647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begin{align*}&#10;\phi(\vec{x})=k\int_{h}^{h+dh}dzn(\vec{x},z)&#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524" y="1603993"/>
            <a:ext cx="2886000" cy="666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egin{align*}&#10;k=\frac{2\pi}{\lambda}&#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0154" y="1670593"/>
            <a:ext cx="811886" cy="5328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39552" y="1268760"/>
            <a:ext cx="1229824" cy="369332"/>
          </a:xfrm>
          <a:prstGeom prst="rect">
            <a:avLst/>
          </a:prstGeom>
          <a:noFill/>
        </p:spPr>
        <p:txBody>
          <a:bodyPr wrap="none" rtlCol="0">
            <a:spAutoFit/>
          </a:bodyPr>
          <a:lstStyle/>
          <a:p>
            <a:r>
              <a:rPr lang="en-US" altLang="ja-JP" b="1" dirty="0">
                <a:solidFill>
                  <a:srgbClr val="FF0000"/>
                </a:solidFill>
              </a:rPr>
              <a:t>P</a:t>
            </a:r>
            <a:r>
              <a:rPr kumimoji="1" lang="en-US" altLang="ja-JP" b="1" dirty="0" smtClean="0">
                <a:solidFill>
                  <a:srgbClr val="FF0000"/>
                </a:solidFill>
              </a:rPr>
              <a:t>hase shift</a:t>
            </a:r>
            <a:endParaRPr kumimoji="1" lang="ja-JP" altLang="en-US" b="1" dirty="0">
              <a:solidFill>
                <a:srgbClr val="FF0000"/>
              </a:solidFill>
            </a:endParaRPr>
          </a:p>
        </p:txBody>
      </p:sp>
      <p:sp>
        <p:nvSpPr>
          <p:cNvPr id="13" name="テキスト ボックス 12"/>
          <p:cNvSpPr txBox="1"/>
          <p:nvPr/>
        </p:nvSpPr>
        <p:spPr>
          <a:xfrm>
            <a:off x="539552" y="2564904"/>
            <a:ext cx="2657459" cy="369332"/>
          </a:xfrm>
          <a:prstGeom prst="rect">
            <a:avLst/>
          </a:prstGeom>
          <a:noFill/>
        </p:spPr>
        <p:txBody>
          <a:bodyPr wrap="none" rtlCol="0">
            <a:spAutoFit/>
          </a:bodyPr>
          <a:lstStyle/>
          <a:p>
            <a:r>
              <a:rPr lang="en-US" altLang="ja-JP" dirty="0" smtClean="0"/>
              <a:t>Phase c</a:t>
            </a:r>
            <a:r>
              <a:rPr kumimoji="1" lang="en-US" altLang="ja-JP" dirty="0" smtClean="0"/>
              <a:t>orrelation function</a:t>
            </a:r>
            <a:endParaRPr kumimoji="1" lang="ja-JP" altLang="en-US" dirty="0"/>
          </a:p>
        </p:txBody>
      </p:sp>
      <p:pic>
        <p:nvPicPr>
          <p:cNvPr id="14" name="Picture 2" descr="\begin{align*}&#10;B_\phi(\vec{r})=\left&lt;\phi(\vec{x})\phi(\vec{x}+\vec{r})\right&gt;&#10;\end{alig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801" y="2939376"/>
            <a:ext cx="2672372" cy="273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begin{align*}&#10;B_\phi(\vec{r})=k^2dh\int_{-\infty}^{\infty}dzB_N(\vec{r},z)&#10;\end{alig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5753" y="3284984"/>
            <a:ext cx="3414359" cy="615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egin{align*}&#10;B_N(\vec{r})=\left&lt;n(\vec{x})n(\vec{x}+\vec{r})\right&gt;&#10;\end{alig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0068" y="2924944"/>
            <a:ext cx="2756188" cy="262800"/>
          </a:xfrm>
          <a:prstGeom prst="rect">
            <a:avLst/>
          </a:prstGeom>
          <a:noFill/>
          <a:extLst>
            <a:ext uri="{909E8E84-426E-40DD-AFC4-6F175D3DCCD1}">
              <a14:hiddenFill xmlns:a14="http://schemas.microsoft.com/office/drawing/2010/main">
                <a:solidFill>
                  <a:srgbClr val="FFFFFF"/>
                </a:solidFill>
              </a14:hiddenFill>
            </a:ext>
          </a:extLst>
        </p:spPr>
      </p:pic>
      <p:sp>
        <p:nvSpPr>
          <p:cNvPr id="18" name="タイトル 1"/>
          <p:cNvSpPr>
            <a:spLocks noGrp="1"/>
          </p:cNvSpPr>
          <p:nvPr>
            <p:ph type="title"/>
          </p:nvPr>
        </p:nvSpPr>
        <p:spPr>
          <a:xfrm>
            <a:off x="457200" y="413792"/>
            <a:ext cx="8229600" cy="1143000"/>
          </a:xfrm>
        </p:spPr>
        <p:txBody>
          <a:bodyPr>
            <a:normAutofit/>
          </a:bodyPr>
          <a:lstStyle/>
          <a:p>
            <a:pPr algn="l"/>
            <a:r>
              <a:rPr lang="en-US" altLang="ja-JP" b="1" dirty="0" smtClean="0"/>
              <a:t>A. 4 Phase structure function</a:t>
            </a:r>
            <a:endParaRPr kumimoji="1" lang="ja-JP" altLang="en-US" b="1" baseline="30000" dirty="0"/>
          </a:p>
        </p:txBody>
      </p:sp>
      <p:sp>
        <p:nvSpPr>
          <p:cNvPr id="19" name="正方形/長方形 18"/>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637665" y="1556792"/>
            <a:ext cx="3240360" cy="7604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Picture 8" descr="\begin{align*}&#10;D_\phi(\vec{r})=2k^2dh\int_{-\infty}^{\infty}dz\left(B_N(\vec{0},z)-B_N(\vec{r},z)\right)&#10;\end{align*}">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1575" y="4253560"/>
            <a:ext cx="5216734" cy="615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begin{align*}&#10;=k^2dh\int_{-\infty}^{\infty}dz\left(D_N(\vec{r},z)-D_N(\vec{0},z)\right)&#10;\end{align*}">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47539" y="4901632"/>
            <a:ext cx="4353625" cy="615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egin{align*}&#10;=k^2C_N^2dh\int_{-\infty}^{\infty}dz\left((r^2+z^2)^{1/3}-z^{2/3}\right)&#10;\end{align*}">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47539" y="5517232"/>
            <a:ext cx="4556709" cy="615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begin{align*}&#10;=2.914k^2C_N^2dhr^{5/3}&#10;\end{align*}">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65510" y="6225251"/>
            <a:ext cx="2242944" cy="3168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p:cNvSpPr txBox="1"/>
          <p:nvPr/>
        </p:nvSpPr>
        <p:spPr>
          <a:xfrm>
            <a:off x="716436" y="3923764"/>
            <a:ext cx="2526333" cy="369332"/>
          </a:xfrm>
          <a:prstGeom prst="rect">
            <a:avLst/>
          </a:prstGeom>
          <a:noFill/>
        </p:spPr>
        <p:txBody>
          <a:bodyPr wrap="none" rtlCol="0">
            <a:spAutoFit/>
          </a:bodyPr>
          <a:lstStyle/>
          <a:p>
            <a:r>
              <a:rPr kumimoji="1" lang="en-US" altLang="ja-JP" b="1" dirty="0" smtClean="0">
                <a:solidFill>
                  <a:srgbClr val="FF0000"/>
                </a:solidFill>
              </a:rPr>
              <a:t>Phase structure function</a:t>
            </a:r>
            <a:endParaRPr kumimoji="1" lang="ja-JP" altLang="en-US" b="1" dirty="0">
              <a:solidFill>
                <a:srgbClr val="FF0000"/>
              </a:solidFill>
            </a:endParaRPr>
          </a:p>
        </p:txBody>
      </p:sp>
      <p:sp>
        <p:nvSpPr>
          <p:cNvPr id="27" name="正方形/長方形 26"/>
          <p:cNvSpPr/>
          <p:nvPr/>
        </p:nvSpPr>
        <p:spPr>
          <a:xfrm>
            <a:off x="1909624" y="6169950"/>
            <a:ext cx="2872321" cy="4274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下矢印 27"/>
          <p:cNvSpPr/>
          <p:nvPr/>
        </p:nvSpPr>
        <p:spPr>
          <a:xfrm rot="16200000">
            <a:off x="1659698" y="3449684"/>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Tree>
    <p:extLst>
      <p:ext uri="{BB962C8B-B14F-4D97-AF65-F5344CB8AC3E}">
        <p14:creationId xmlns:p14="http://schemas.microsoft.com/office/powerpoint/2010/main" val="5791525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6" name="Picture 16" descr="\begin{align*}&#10;B_h(r)=\exp\left( -\frac{1}{2}\left( 2.914k^2C_N^2dhr^{5/3}  \right) \right)&#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48" y="4029818"/>
            <a:ext cx="4568724" cy="637200"/>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begin{align*}&#10;B_0(r)=\exp\left( -\frac{1}{2}\times 2.914k^2(\sec \zeta)r^{5/3}\int dhC_N^2  \right)&#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752" y="5366576"/>
            <a:ext cx="5588244" cy="63720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1411410" y="5085184"/>
            <a:ext cx="4519442" cy="369332"/>
          </a:xfrm>
          <a:prstGeom prst="rect">
            <a:avLst/>
          </a:prstGeom>
          <a:noFill/>
        </p:spPr>
        <p:txBody>
          <a:bodyPr wrap="none" rtlCol="0">
            <a:spAutoFit/>
          </a:bodyPr>
          <a:lstStyle/>
          <a:p>
            <a:r>
              <a:rPr kumimoji="1" lang="en-US" altLang="ja-JP" dirty="0" smtClean="0"/>
              <a:t>Coherence function at the telescope  aperture</a:t>
            </a:r>
            <a:endParaRPr kumimoji="1" lang="ja-JP" altLang="en-US" dirty="0"/>
          </a:p>
        </p:txBody>
      </p:sp>
      <p:cxnSp>
        <p:nvCxnSpPr>
          <p:cNvPr id="6" name="直線コネクタ 5"/>
          <p:cNvCxnSpPr/>
          <p:nvPr/>
        </p:nvCxnSpPr>
        <p:spPr>
          <a:xfrm>
            <a:off x="4879112" y="5859760"/>
            <a:ext cx="72008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4971318" y="6034727"/>
            <a:ext cx="2336986" cy="369332"/>
          </a:xfrm>
          <a:prstGeom prst="rect">
            <a:avLst/>
          </a:prstGeom>
          <a:noFill/>
        </p:spPr>
        <p:txBody>
          <a:bodyPr wrap="none" rtlCol="0">
            <a:spAutoFit/>
          </a:bodyPr>
          <a:lstStyle/>
          <a:p>
            <a:r>
              <a:rPr kumimoji="1" lang="en-US" altLang="ja-JP" dirty="0" smtClean="0"/>
              <a:t>zenith angle correction</a:t>
            </a:r>
            <a:endParaRPr kumimoji="1" lang="ja-JP" altLang="en-US" dirty="0"/>
          </a:p>
        </p:txBody>
      </p:sp>
      <p:sp>
        <p:nvSpPr>
          <p:cNvPr id="19" name="タイトル 1"/>
          <p:cNvSpPr>
            <a:spLocks noGrp="1"/>
          </p:cNvSpPr>
          <p:nvPr>
            <p:ph type="title"/>
          </p:nvPr>
        </p:nvSpPr>
        <p:spPr>
          <a:xfrm>
            <a:off x="457200" y="413792"/>
            <a:ext cx="8229600" cy="1143000"/>
          </a:xfrm>
        </p:spPr>
        <p:txBody>
          <a:bodyPr>
            <a:normAutofit/>
          </a:bodyPr>
          <a:lstStyle/>
          <a:p>
            <a:pPr algn="l"/>
            <a:r>
              <a:rPr lang="en-US" altLang="ja-JP" b="1" dirty="0" smtClean="0"/>
              <a:t>A. 5 Coherence function</a:t>
            </a:r>
            <a:endParaRPr kumimoji="1" lang="ja-JP" altLang="en-US" b="1" baseline="30000" dirty="0"/>
          </a:p>
        </p:txBody>
      </p:sp>
      <p:sp>
        <p:nvSpPr>
          <p:cNvPr id="20" name="正方形/長方形 19"/>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下矢印 23"/>
          <p:cNvSpPr/>
          <p:nvPr/>
        </p:nvSpPr>
        <p:spPr>
          <a:xfrm rot="16200000">
            <a:off x="1114701" y="5542075"/>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pic>
        <p:nvPicPr>
          <p:cNvPr id="25" name="Picture 8" descr="\begin{align*}&#10;B_h(\vec{r})=\left&lt; \exp\left(i\phi(\vec{x})-i\phi(\vec{x}+\vec{r}) \right)\right&gt;&#10;\end{alig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281" y="2214156"/>
            <a:ext cx="3858663" cy="2628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begin{align*}&#10;=\exp\left(-\frac{1}{2}\left&lt; \left|\phi(\vec{x})-\phi(\vec{x}+\vec{r})\right|^2 \right&gt;\right)&#10;\end{alig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6112" y="2595940"/>
            <a:ext cx="3886920" cy="6372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begin{align*}&#10;=\exp\left(-\frac{1}{2}D_\phi(\vec{r})\right)&#10;\end{alig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6112" y="3305148"/>
            <a:ext cx="2140992" cy="63720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481038" y="1772816"/>
            <a:ext cx="2033121" cy="369332"/>
          </a:xfrm>
          <a:prstGeom prst="rect">
            <a:avLst/>
          </a:prstGeom>
          <a:noFill/>
        </p:spPr>
        <p:txBody>
          <a:bodyPr wrap="none" rtlCol="0">
            <a:spAutoFit/>
          </a:bodyPr>
          <a:lstStyle/>
          <a:p>
            <a:r>
              <a:rPr kumimoji="1" lang="en-US" altLang="ja-JP" dirty="0" smtClean="0"/>
              <a:t>Coherence function</a:t>
            </a:r>
            <a:endParaRPr kumimoji="1" lang="ja-JP" altLang="en-US" dirty="0"/>
          </a:p>
        </p:txBody>
      </p:sp>
      <p:sp>
        <p:nvSpPr>
          <p:cNvPr id="8" name="正方形/長方形 7"/>
          <p:cNvSpPr/>
          <p:nvPr/>
        </p:nvSpPr>
        <p:spPr>
          <a:xfrm>
            <a:off x="107504" y="3834330"/>
            <a:ext cx="129614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22"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54739" t="23266" r="7090" b="33265"/>
          <a:stretch/>
        </p:blipFill>
        <p:spPr bwMode="auto">
          <a:xfrm>
            <a:off x="5620627" y="2018623"/>
            <a:ext cx="3299259" cy="234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テキスト ボックス 17"/>
          <p:cNvSpPr txBox="1"/>
          <p:nvPr/>
        </p:nvSpPr>
        <p:spPr>
          <a:xfrm>
            <a:off x="5613306" y="4366845"/>
            <a:ext cx="3423190" cy="646331"/>
          </a:xfrm>
          <a:prstGeom prst="rect">
            <a:avLst/>
          </a:prstGeom>
          <a:noFill/>
        </p:spPr>
        <p:txBody>
          <a:bodyPr wrap="square" rtlCol="0">
            <a:spAutoFit/>
          </a:bodyPr>
          <a:lstStyle/>
          <a:p>
            <a:r>
              <a:rPr kumimoji="1" lang="en-US" altLang="ja-JP" dirty="0" smtClean="0"/>
              <a:t>“Adaptive Optics for Astronomical Telescope” (Hardy 1998)</a:t>
            </a:r>
            <a:endParaRPr kumimoji="1" lang="ja-JP" altLang="en-US" dirty="0"/>
          </a:p>
        </p:txBody>
      </p:sp>
    </p:spTree>
    <p:extLst>
      <p:ext uri="{BB962C8B-B14F-4D97-AF65-F5344CB8AC3E}">
        <p14:creationId xmlns:p14="http://schemas.microsoft.com/office/powerpoint/2010/main" val="444472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3 Seeing</a:t>
            </a:r>
            <a:endParaRPr kumimoji="1" lang="ja-JP" altLang="en-US" b="1"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521628" y="1340768"/>
            <a:ext cx="3816424" cy="1477328"/>
          </a:xfrm>
          <a:prstGeom prst="rect">
            <a:avLst/>
          </a:prstGeom>
        </p:spPr>
        <p:txBody>
          <a:bodyPr wrap="square">
            <a:spAutoFit/>
          </a:bodyPr>
          <a:lstStyle/>
          <a:p>
            <a:pPr algn="just"/>
            <a:r>
              <a:rPr lang="en-US" altLang="ja-JP" dirty="0"/>
              <a:t>Seeing is a parameter that describes how blurry a star image will be. It is caused by atmospheric </a:t>
            </a:r>
            <a:r>
              <a:rPr lang="en-US" altLang="ja-JP" dirty="0" smtClean="0"/>
              <a:t>turbulence and </a:t>
            </a:r>
            <a:r>
              <a:rPr lang="en-US" altLang="ja-JP" dirty="0"/>
              <a:t>is the apparent angular diameter of a point source measured in </a:t>
            </a:r>
            <a:r>
              <a:rPr lang="en-US" altLang="ja-JP" dirty="0" err="1"/>
              <a:t>arcsecond</a:t>
            </a:r>
            <a:r>
              <a:rPr lang="en-US" altLang="ja-JP" dirty="0"/>
              <a:t>. </a:t>
            </a:r>
            <a:endParaRPr lang="ja-JP" altLang="en-US" dirty="0"/>
          </a:p>
        </p:txBody>
      </p:sp>
      <p:sp>
        <p:nvSpPr>
          <p:cNvPr id="9" name="正方形/長方形 8"/>
          <p:cNvSpPr/>
          <p:nvPr/>
        </p:nvSpPr>
        <p:spPr>
          <a:xfrm>
            <a:off x="2587412" y="6257396"/>
            <a:ext cx="3770800" cy="369332"/>
          </a:xfrm>
          <a:prstGeom prst="rect">
            <a:avLst/>
          </a:prstGeom>
        </p:spPr>
        <p:txBody>
          <a:bodyPr wrap="square">
            <a:spAutoFit/>
          </a:bodyPr>
          <a:lstStyle/>
          <a:p>
            <a:r>
              <a:rPr lang="en-US" altLang="ja-JP" dirty="0" smtClean="0">
                <a:sym typeface="Wingdings" pitchFamily="2" charset="2"/>
              </a:rPr>
              <a:t> </a:t>
            </a:r>
            <a:r>
              <a:rPr lang="en-US" altLang="ja-JP" dirty="0" smtClean="0"/>
              <a:t>It is important to choice ”the site”.</a:t>
            </a:r>
            <a:endParaRPr lang="ja-JP" altLang="en-US" dirty="0"/>
          </a:p>
        </p:txBody>
      </p:sp>
      <p:graphicFrame>
        <p:nvGraphicFramePr>
          <p:cNvPr id="10" name="表 9"/>
          <p:cNvGraphicFramePr>
            <a:graphicFrameLocks noGrp="1"/>
          </p:cNvGraphicFramePr>
          <p:nvPr>
            <p:extLst>
              <p:ext uri="{D42A27DB-BD31-4B8C-83A1-F6EECF244321}">
                <p14:modId xmlns:p14="http://schemas.microsoft.com/office/powerpoint/2010/main" val="1282343368"/>
              </p:ext>
            </p:extLst>
          </p:nvPr>
        </p:nvGraphicFramePr>
        <p:xfrm>
          <a:off x="642233" y="3395824"/>
          <a:ext cx="4001775" cy="1828800"/>
        </p:xfrm>
        <a:graphic>
          <a:graphicData uri="http://schemas.openxmlformats.org/drawingml/2006/table">
            <a:tbl>
              <a:tblPr firstRow="1" bandRow="1">
                <a:tableStyleId>{5C22544A-7EE6-4342-B048-85BDC9FD1C3A}</a:tableStyleId>
              </a:tblPr>
              <a:tblGrid>
                <a:gridCol w="2806997"/>
                <a:gridCol w="1194778"/>
              </a:tblGrid>
              <a:tr h="0">
                <a:tc>
                  <a:txBody>
                    <a:bodyPr/>
                    <a:lstStyle/>
                    <a:p>
                      <a:r>
                        <a:rPr kumimoji="1" lang="en-US" altLang="ja-JP" sz="1800" dirty="0" smtClean="0"/>
                        <a:t>Site</a:t>
                      </a:r>
                      <a:endParaRPr kumimoji="1" lang="ja-JP" altLang="en-US" sz="1800" dirty="0"/>
                    </a:p>
                  </a:txBody>
                  <a:tcPr/>
                </a:tc>
                <a:tc>
                  <a:txBody>
                    <a:bodyPr/>
                    <a:lstStyle/>
                    <a:p>
                      <a:pPr algn="ctr"/>
                      <a:r>
                        <a:rPr kumimoji="1" lang="en-US" altLang="ja-JP" sz="1800" dirty="0" smtClean="0"/>
                        <a:t>seeing</a:t>
                      </a:r>
                      <a:endParaRPr kumimoji="1" lang="ja-JP" altLang="en-US" sz="1800" dirty="0"/>
                    </a:p>
                  </a:txBody>
                  <a:tcPr/>
                </a:tc>
              </a:tr>
              <a:tr h="326764">
                <a:tc>
                  <a:txBody>
                    <a:bodyPr/>
                    <a:lstStyle/>
                    <a:p>
                      <a:r>
                        <a:rPr kumimoji="1" lang="en-US" altLang="ja-JP" sz="1800" b="0" dirty="0" smtClean="0">
                          <a:solidFill>
                            <a:schemeClr val="tx1"/>
                          </a:solidFill>
                        </a:rPr>
                        <a:t>Mauna-kea (Subaru-site)</a:t>
                      </a:r>
                      <a:endParaRPr kumimoji="1" lang="ja-JP" altLang="en-US" sz="1800" b="0" dirty="0">
                        <a:solidFill>
                          <a:schemeClr val="tx1"/>
                        </a:solidFill>
                      </a:endParaRPr>
                    </a:p>
                  </a:txBody>
                  <a:tcPr/>
                </a:tc>
                <a:tc>
                  <a:txBody>
                    <a:bodyPr/>
                    <a:lstStyle/>
                    <a:p>
                      <a:pPr algn="ctr"/>
                      <a:r>
                        <a:rPr kumimoji="1" lang="en-US" altLang="ja-JP" sz="1800" b="0" dirty="0" smtClean="0">
                          <a:solidFill>
                            <a:schemeClr val="tx1"/>
                          </a:solidFill>
                        </a:rPr>
                        <a:t>0.69”</a:t>
                      </a:r>
                      <a:endParaRPr kumimoji="1" lang="ja-JP" altLang="en-US" sz="1800" b="0" dirty="0">
                        <a:solidFill>
                          <a:schemeClr val="tx1"/>
                        </a:solidFill>
                      </a:endParaRPr>
                    </a:p>
                  </a:txBody>
                  <a:tcPr/>
                </a:tc>
              </a:tr>
              <a:tr h="326764">
                <a:tc>
                  <a:txBody>
                    <a:bodyPr/>
                    <a:lstStyle/>
                    <a:p>
                      <a:r>
                        <a:rPr kumimoji="1" lang="en-US" altLang="ja-JP" sz="1800" b="0" dirty="0" smtClean="0">
                          <a:solidFill>
                            <a:schemeClr val="tx1"/>
                          </a:solidFill>
                        </a:rPr>
                        <a:t>Cerro </a:t>
                      </a:r>
                      <a:r>
                        <a:rPr kumimoji="1" lang="en-US" altLang="ja-JP" sz="1800" b="0" dirty="0" err="1" smtClean="0">
                          <a:solidFill>
                            <a:schemeClr val="tx1"/>
                          </a:solidFill>
                        </a:rPr>
                        <a:t>Paranal</a:t>
                      </a:r>
                      <a:r>
                        <a:rPr kumimoji="1" lang="en-US" altLang="ja-JP" sz="1800" b="0" dirty="0" smtClean="0">
                          <a:solidFill>
                            <a:schemeClr val="tx1"/>
                          </a:solidFill>
                        </a:rPr>
                        <a:t> (VLT-site)</a:t>
                      </a:r>
                    </a:p>
                  </a:txBody>
                  <a:tcPr/>
                </a:tc>
                <a:tc>
                  <a:txBody>
                    <a:bodyPr/>
                    <a:lstStyle/>
                    <a:p>
                      <a:pPr algn="ctr"/>
                      <a:r>
                        <a:rPr kumimoji="1" lang="en-US" altLang="ja-JP" sz="1800" b="0" dirty="0" smtClean="0">
                          <a:solidFill>
                            <a:schemeClr val="tx1"/>
                          </a:solidFill>
                        </a:rPr>
                        <a:t>0.88”</a:t>
                      </a:r>
                      <a:endParaRPr kumimoji="1" lang="ja-JP" altLang="en-US" sz="1800" b="0" dirty="0">
                        <a:solidFill>
                          <a:schemeClr val="tx1"/>
                        </a:solidFill>
                      </a:endParaRPr>
                    </a:p>
                  </a:txBody>
                  <a:tcPr/>
                </a:tc>
              </a:tr>
              <a:tr h="326764">
                <a:tc>
                  <a:txBody>
                    <a:bodyPr/>
                    <a:lstStyle/>
                    <a:p>
                      <a:r>
                        <a:rPr kumimoji="1" lang="en-US" altLang="ja-JP" sz="1800" b="0" dirty="0" smtClean="0">
                          <a:solidFill>
                            <a:schemeClr val="tx1"/>
                          </a:solidFill>
                        </a:rPr>
                        <a:t>Cerro </a:t>
                      </a:r>
                      <a:r>
                        <a:rPr kumimoji="1" lang="en-US" altLang="ja-JP" sz="1800" b="0" dirty="0" err="1" smtClean="0">
                          <a:solidFill>
                            <a:schemeClr val="tx1"/>
                          </a:solidFill>
                        </a:rPr>
                        <a:t>Chajnantor</a:t>
                      </a:r>
                      <a:r>
                        <a:rPr kumimoji="1" lang="en-US" altLang="ja-JP" sz="1800" b="0" dirty="0" smtClean="0">
                          <a:solidFill>
                            <a:schemeClr val="tx1"/>
                          </a:solidFill>
                        </a:rPr>
                        <a:t> (TAO-site)</a:t>
                      </a:r>
                      <a:endParaRPr kumimoji="1" lang="ja-JP" altLang="en-US" sz="1800" b="0" dirty="0">
                        <a:solidFill>
                          <a:schemeClr val="tx1"/>
                        </a:solidFill>
                      </a:endParaRPr>
                    </a:p>
                  </a:txBody>
                  <a:tcPr/>
                </a:tc>
                <a:tc>
                  <a:txBody>
                    <a:bodyPr/>
                    <a:lstStyle/>
                    <a:p>
                      <a:pPr algn="ctr"/>
                      <a:r>
                        <a:rPr kumimoji="1" lang="en-US" altLang="ja-JP" sz="1800" b="0" dirty="0" smtClean="0">
                          <a:solidFill>
                            <a:schemeClr val="tx1"/>
                          </a:solidFill>
                        </a:rPr>
                        <a:t>0.69”</a:t>
                      </a:r>
                      <a:endParaRPr kumimoji="1" lang="ja-JP" altLang="en-US" sz="1800" b="0" dirty="0">
                        <a:solidFill>
                          <a:schemeClr val="tx1"/>
                        </a:solidFill>
                      </a:endParaRPr>
                    </a:p>
                  </a:txBody>
                  <a:tcPr/>
                </a:tc>
              </a:tr>
              <a:tr h="3267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b="0" dirty="0" smtClean="0">
                          <a:solidFill>
                            <a:schemeClr val="tx1"/>
                          </a:solidFill>
                        </a:rPr>
                        <a:t>La Palma</a:t>
                      </a:r>
                      <a:r>
                        <a:rPr lang="en-US" altLang="ja-JP" sz="1800" b="0" baseline="0" dirty="0" smtClean="0">
                          <a:solidFill>
                            <a:schemeClr val="tx1"/>
                          </a:solidFill>
                        </a:rPr>
                        <a:t> (GTC-site)</a:t>
                      </a:r>
                      <a:endParaRPr kumimoji="1" lang="ja-JP" altLang="en-US" sz="1800" b="0" dirty="0">
                        <a:solidFill>
                          <a:schemeClr val="tx1"/>
                        </a:solidFill>
                      </a:endParaRPr>
                    </a:p>
                  </a:txBody>
                  <a:tcPr/>
                </a:tc>
                <a:tc>
                  <a:txBody>
                    <a:bodyPr/>
                    <a:lstStyle/>
                    <a:p>
                      <a:pPr algn="ctr"/>
                      <a:r>
                        <a:rPr kumimoji="1" lang="en-US" altLang="ja-JP" sz="1800" b="0" dirty="0" smtClean="0">
                          <a:solidFill>
                            <a:schemeClr val="tx1"/>
                          </a:solidFill>
                        </a:rPr>
                        <a:t>0.69”</a:t>
                      </a:r>
                      <a:endParaRPr kumimoji="1" lang="ja-JP" altLang="en-US" sz="1800" b="0" dirty="0">
                        <a:solidFill>
                          <a:schemeClr val="tx1"/>
                        </a:solidFill>
                      </a:endParaRPr>
                    </a:p>
                  </a:txBody>
                  <a:tcPr/>
                </a:tc>
              </a:tr>
            </a:tbl>
          </a:graphicData>
        </a:graphic>
      </p:graphicFrame>
      <p:pic>
        <p:nvPicPr>
          <p:cNvPr id="11" name="Picture 2" descr="C:\Research\D2\2011_09天文学会秋季年会\DIMM\see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838453"/>
            <a:ext cx="3876369" cy="1393001"/>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4622345" y="2206605"/>
            <a:ext cx="3898032" cy="646331"/>
          </a:xfrm>
          <a:prstGeom prst="rect">
            <a:avLst/>
          </a:prstGeom>
          <a:noFill/>
        </p:spPr>
        <p:txBody>
          <a:bodyPr wrap="square" rtlCol="0">
            <a:spAutoFit/>
          </a:bodyPr>
          <a:lstStyle/>
          <a:p>
            <a:pPr algn="just"/>
            <a:r>
              <a:rPr lang="en-US" altLang="ja-JP" sz="1200" dirty="0"/>
              <a:t>Bright Star (</a:t>
            </a:r>
            <a:r>
              <a:rPr lang="en-US" altLang="ja-JP" sz="1200" dirty="0" err="1"/>
              <a:t>Arcturus</a:t>
            </a:r>
            <a:r>
              <a:rPr lang="en-US" altLang="ja-JP" sz="1200" dirty="0"/>
              <a:t>) Observed with Lick Observatory's 1-m </a:t>
            </a:r>
            <a:r>
              <a:rPr lang="en-US" altLang="ja-JP" sz="1200" dirty="0" smtClean="0"/>
              <a:t>Telescope.</a:t>
            </a:r>
            <a:r>
              <a:rPr lang="en-US" altLang="ja-JP" sz="1200" dirty="0"/>
              <a:t> </a:t>
            </a:r>
            <a:r>
              <a:rPr lang="en-US" altLang="ja-JP" sz="1200" dirty="0" smtClean="0"/>
              <a:t>(</a:t>
            </a:r>
            <a:r>
              <a:rPr lang="en-US" altLang="ja-JP" sz="1200" dirty="0"/>
              <a:t>C</a:t>
            </a:r>
            <a:r>
              <a:rPr lang="en-US" altLang="ja-JP" sz="1200" dirty="0" smtClean="0"/>
              <a:t>opyright: Claire Max, </a:t>
            </a:r>
          </a:p>
          <a:p>
            <a:pPr algn="just"/>
            <a:r>
              <a:rPr lang="en-US" altLang="ja-JP" sz="1200" dirty="0" smtClean="0">
                <a:hlinkClick r:id="rId3"/>
              </a:rPr>
              <a:t>http</a:t>
            </a:r>
            <a:r>
              <a:rPr lang="en-US" altLang="ja-JP" sz="1200" dirty="0">
                <a:hlinkClick r:id="rId3"/>
              </a:rPr>
              <a:t>://cfao.ucolick.org/EO/resources/History_AO_Max.pdf</a:t>
            </a:r>
            <a:r>
              <a:rPr lang="en-US" altLang="ja-JP" sz="1200" dirty="0" smtClean="0"/>
              <a:t>)   </a:t>
            </a:r>
            <a:endParaRPr lang="ja-JP" altLang="en-US" sz="1200" dirty="0"/>
          </a:p>
        </p:txBody>
      </p:sp>
      <p:sp>
        <p:nvSpPr>
          <p:cNvPr id="13" name="正方形/長方形 12"/>
          <p:cNvSpPr/>
          <p:nvPr/>
        </p:nvSpPr>
        <p:spPr>
          <a:xfrm>
            <a:off x="7329491" y="1846565"/>
            <a:ext cx="1080120" cy="1735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6" t="22364" r="56507" b="31785"/>
          <a:stretch/>
        </p:blipFill>
        <p:spPr bwMode="auto">
          <a:xfrm>
            <a:off x="5062069" y="3068960"/>
            <a:ext cx="3312368" cy="246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521628" y="5410823"/>
            <a:ext cx="4638465" cy="646331"/>
          </a:xfrm>
          <a:prstGeom prst="rect">
            <a:avLst/>
          </a:prstGeom>
          <a:noFill/>
        </p:spPr>
        <p:txBody>
          <a:bodyPr wrap="square" rtlCol="0">
            <a:spAutoFit/>
          </a:bodyPr>
          <a:lstStyle/>
          <a:p>
            <a:pPr algn="just"/>
            <a:r>
              <a:rPr kumimoji="1" lang="en-US" altLang="ja-JP" dirty="0" smtClean="0"/>
              <a:t>Good seeing brings not only high resolution imaging, but also </a:t>
            </a:r>
            <a:r>
              <a:rPr lang="en-US" altLang="ja-JP" dirty="0" smtClean="0"/>
              <a:t>more </a:t>
            </a:r>
            <a:r>
              <a:rPr kumimoji="1" lang="en-US" altLang="ja-JP" dirty="0" smtClean="0"/>
              <a:t>deeper detection limit.</a:t>
            </a:r>
            <a:endParaRPr kumimoji="1" lang="ja-JP" altLang="en-US" dirty="0"/>
          </a:p>
        </p:txBody>
      </p:sp>
      <p:sp>
        <p:nvSpPr>
          <p:cNvPr id="16" name="テキスト ボックス 15"/>
          <p:cNvSpPr txBox="1"/>
          <p:nvPr/>
        </p:nvSpPr>
        <p:spPr>
          <a:xfrm>
            <a:off x="5639379" y="3650737"/>
            <a:ext cx="1103187" cy="369332"/>
          </a:xfrm>
          <a:prstGeom prst="rect">
            <a:avLst/>
          </a:prstGeom>
          <a:noFill/>
        </p:spPr>
        <p:txBody>
          <a:bodyPr wrap="none" rtlCol="0">
            <a:spAutoFit/>
          </a:bodyPr>
          <a:lstStyle/>
          <a:p>
            <a:r>
              <a:rPr kumimoji="1" lang="en-US" altLang="ja-JP" dirty="0" smtClean="0"/>
              <a:t>0.75 mag </a:t>
            </a:r>
            <a:endParaRPr kumimoji="1" lang="ja-JP" altLang="en-US" dirty="0"/>
          </a:p>
        </p:txBody>
      </p:sp>
      <p:cxnSp>
        <p:nvCxnSpPr>
          <p:cNvPr id="17" name="直線矢印コネクタ 16"/>
          <p:cNvCxnSpPr/>
          <p:nvPr/>
        </p:nvCxnSpPr>
        <p:spPr>
          <a:xfrm>
            <a:off x="6703963" y="3373738"/>
            <a:ext cx="14290" cy="92773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7134572" y="4473698"/>
            <a:ext cx="197686" cy="0"/>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6190972" y="4885908"/>
            <a:ext cx="334481"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651204" y="4701242"/>
            <a:ext cx="572593" cy="369332"/>
          </a:xfrm>
          <a:prstGeom prst="rect">
            <a:avLst/>
          </a:prstGeom>
          <a:noFill/>
        </p:spPr>
        <p:txBody>
          <a:bodyPr wrap="none" rtlCol="0">
            <a:spAutoFit/>
          </a:bodyPr>
          <a:lstStyle/>
          <a:p>
            <a:r>
              <a:rPr kumimoji="1" lang="en-US" altLang="ja-JP" dirty="0" smtClean="0">
                <a:solidFill>
                  <a:srgbClr val="FF0000"/>
                </a:solidFill>
              </a:rPr>
              <a:t>0.6”</a:t>
            </a:r>
            <a:endParaRPr kumimoji="1" lang="ja-JP" altLang="en-US" dirty="0">
              <a:solidFill>
                <a:srgbClr val="FF0000"/>
              </a:solidFill>
            </a:endParaRPr>
          </a:p>
        </p:txBody>
      </p:sp>
      <p:sp>
        <p:nvSpPr>
          <p:cNvPr id="21" name="テキスト ボックス 20"/>
          <p:cNvSpPr txBox="1"/>
          <p:nvPr/>
        </p:nvSpPr>
        <p:spPr>
          <a:xfrm>
            <a:off x="7366325" y="4289032"/>
            <a:ext cx="580608" cy="369332"/>
          </a:xfrm>
          <a:prstGeom prst="rect">
            <a:avLst/>
          </a:prstGeom>
          <a:noFill/>
          <a:ln>
            <a:noFill/>
          </a:ln>
        </p:spPr>
        <p:txBody>
          <a:bodyPr wrap="none" rtlCol="0">
            <a:spAutoFit/>
          </a:bodyPr>
          <a:lstStyle/>
          <a:p>
            <a:r>
              <a:rPr kumimoji="1" lang="en-US" altLang="ja-JP" b="1" dirty="0" smtClean="0">
                <a:solidFill>
                  <a:srgbClr val="0070C0"/>
                </a:solidFill>
              </a:rPr>
              <a:t>0.3”</a:t>
            </a:r>
            <a:endParaRPr kumimoji="1" lang="ja-JP" altLang="en-US" b="1" dirty="0">
              <a:solidFill>
                <a:srgbClr val="0070C0"/>
              </a:solidFill>
            </a:endParaRPr>
          </a:p>
        </p:txBody>
      </p:sp>
      <p:sp>
        <p:nvSpPr>
          <p:cNvPr id="22" name="テキスト ボックス 21"/>
          <p:cNvSpPr txBox="1"/>
          <p:nvPr/>
        </p:nvSpPr>
        <p:spPr>
          <a:xfrm>
            <a:off x="5469421" y="5533979"/>
            <a:ext cx="1314784" cy="369332"/>
          </a:xfrm>
          <a:prstGeom prst="rect">
            <a:avLst/>
          </a:prstGeom>
          <a:noFill/>
          <a:ln>
            <a:solidFill>
              <a:srgbClr val="FF0000"/>
            </a:solidFill>
          </a:ln>
        </p:spPr>
        <p:txBody>
          <a:bodyPr wrap="none" rtlCol="0">
            <a:spAutoFit/>
          </a:bodyPr>
          <a:lstStyle/>
          <a:p>
            <a:r>
              <a:rPr kumimoji="1" lang="en-US" altLang="ja-JP" dirty="0" smtClean="0">
                <a:solidFill>
                  <a:srgbClr val="FF0000"/>
                </a:solidFill>
              </a:rPr>
              <a:t>good seeing</a:t>
            </a:r>
            <a:endParaRPr kumimoji="1" lang="ja-JP" altLang="en-US" dirty="0">
              <a:solidFill>
                <a:srgbClr val="FF0000"/>
              </a:solidFill>
            </a:endParaRPr>
          </a:p>
        </p:txBody>
      </p:sp>
      <p:sp>
        <p:nvSpPr>
          <p:cNvPr id="23" name="テキスト ボックス 22"/>
          <p:cNvSpPr txBox="1"/>
          <p:nvPr/>
        </p:nvSpPr>
        <p:spPr>
          <a:xfrm>
            <a:off x="6962760" y="5549323"/>
            <a:ext cx="1701300" cy="369332"/>
          </a:xfrm>
          <a:prstGeom prst="rect">
            <a:avLst/>
          </a:prstGeom>
          <a:noFill/>
          <a:ln>
            <a:solidFill>
              <a:srgbClr val="0070C0"/>
            </a:solidFill>
          </a:ln>
        </p:spPr>
        <p:txBody>
          <a:bodyPr wrap="none" rtlCol="0">
            <a:spAutoFit/>
          </a:bodyPr>
          <a:lstStyle/>
          <a:p>
            <a:r>
              <a:rPr lang="en-US" altLang="ja-JP" b="1" dirty="0" smtClean="0">
                <a:solidFill>
                  <a:srgbClr val="0070C0"/>
                </a:solidFill>
              </a:rPr>
              <a:t>excellent seeing</a:t>
            </a:r>
            <a:endParaRPr kumimoji="1" lang="ja-JP" altLang="en-US" b="1" dirty="0">
              <a:solidFill>
                <a:srgbClr val="0070C0"/>
              </a:solidFill>
            </a:endParaRPr>
          </a:p>
        </p:txBody>
      </p:sp>
      <p:sp>
        <p:nvSpPr>
          <p:cNvPr id="26" name="テキスト ボックス 25"/>
          <p:cNvSpPr txBox="1"/>
          <p:nvPr/>
        </p:nvSpPr>
        <p:spPr>
          <a:xfrm>
            <a:off x="5321456" y="3173059"/>
            <a:ext cx="514885" cy="369332"/>
          </a:xfrm>
          <a:prstGeom prst="rect">
            <a:avLst/>
          </a:prstGeom>
          <a:noFill/>
        </p:spPr>
        <p:txBody>
          <a:bodyPr wrap="none" rtlCol="0">
            <a:spAutoFit/>
          </a:bodyPr>
          <a:lstStyle/>
          <a:p>
            <a:r>
              <a:rPr kumimoji="1" lang="en-US" altLang="ja-JP" dirty="0" smtClean="0"/>
              <a:t>PSF</a:t>
            </a:r>
          </a:p>
        </p:txBody>
      </p:sp>
      <p:sp>
        <p:nvSpPr>
          <p:cNvPr id="3" name="テキスト ボックス 2"/>
          <p:cNvSpPr txBox="1"/>
          <p:nvPr/>
        </p:nvSpPr>
        <p:spPr>
          <a:xfrm>
            <a:off x="1253582" y="3009939"/>
            <a:ext cx="2512419" cy="369332"/>
          </a:xfrm>
          <a:prstGeom prst="rect">
            <a:avLst/>
          </a:prstGeom>
          <a:noFill/>
        </p:spPr>
        <p:txBody>
          <a:bodyPr wrap="none" rtlCol="0">
            <a:spAutoFit/>
          </a:bodyPr>
          <a:lstStyle/>
          <a:p>
            <a:r>
              <a:rPr kumimoji="1" lang="en-US" altLang="ja-JP" dirty="0" smtClean="0"/>
              <a:t>at wavelength of </a:t>
            </a:r>
            <a:r>
              <a:rPr kumimoji="1" lang="en-US" altLang="ja-JP" u="sng" dirty="0" smtClean="0"/>
              <a:t>500 nm</a:t>
            </a:r>
            <a:endParaRPr kumimoji="1" lang="ja-JP" altLang="en-US" u="sng" dirty="0"/>
          </a:p>
        </p:txBody>
      </p:sp>
    </p:spTree>
    <p:extLst>
      <p:ext uri="{BB962C8B-B14F-4D97-AF65-F5344CB8AC3E}">
        <p14:creationId xmlns:p14="http://schemas.microsoft.com/office/powerpoint/2010/main" val="26219318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468066" y="1691671"/>
            <a:ext cx="3541226" cy="646331"/>
          </a:xfrm>
          <a:prstGeom prst="rect">
            <a:avLst/>
          </a:prstGeom>
          <a:noFill/>
        </p:spPr>
        <p:txBody>
          <a:bodyPr wrap="none" rtlCol="0">
            <a:spAutoFit/>
          </a:bodyPr>
          <a:lstStyle/>
          <a:p>
            <a:r>
              <a:rPr kumimoji="1" lang="en-US" altLang="ja-JP" dirty="0" smtClean="0"/>
              <a:t>B(f) = atmospheric transfer function</a:t>
            </a:r>
          </a:p>
          <a:p>
            <a:r>
              <a:rPr lang="en-US" altLang="ja-JP" dirty="0" smtClean="0"/>
              <a:t>T(f) = telescope transfer function</a:t>
            </a:r>
            <a:endParaRPr kumimoji="1" lang="ja-JP" altLang="en-US" dirty="0"/>
          </a:p>
        </p:txBody>
      </p:sp>
      <p:pic>
        <p:nvPicPr>
          <p:cNvPr id="11266" name="Picture 2" descr="\begin{align*}&#10;S(f)=B(f)T(f)&#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729" y="1942064"/>
            <a:ext cx="2006249" cy="2628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155697" y="1484784"/>
            <a:ext cx="2470997" cy="369332"/>
          </a:xfrm>
          <a:prstGeom prst="rect">
            <a:avLst/>
          </a:prstGeom>
          <a:noFill/>
        </p:spPr>
        <p:txBody>
          <a:bodyPr wrap="none" rtlCol="0">
            <a:spAutoFit/>
          </a:bodyPr>
          <a:lstStyle/>
          <a:p>
            <a:r>
              <a:rPr kumimoji="1" lang="en-US" altLang="ja-JP" dirty="0" smtClean="0"/>
              <a:t>Optical transfer function</a:t>
            </a:r>
            <a:endParaRPr kumimoji="1" lang="ja-JP" altLang="en-US" dirty="0"/>
          </a:p>
        </p:txBody>
      </p:sp>
      <p:pic>
        <p:nvPicPr>
          <p:cNvPr id="11268" name="Picture 4" descr="\begin{align*}&#10;R_{SA}=\int df\cdot T_d(f)=\frac{\pi}{4}\left(\frac{d'}{\lambda}\right)^2&#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3526" y="2932216"/>
            <a:ext cx="3614532" cy="6912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egin{align*}&#10;R_{LA}=\int df\cdot B(f)&#10;\end{alig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117" y="4134744"/>
            <a:ext cx="2158452" cy="5904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591472" y="5013176"/>
            <a:ext cx="8012976" cy="646331"/>
          </a:xfrm>
          <a:prstGeom prst="rect">
            <a:avLst/>
          </a:prstGeom>
          <a:noFill/>
        </p:spPr>
        <p:txBody>
          <a:bodyPr wrap="square" rtlCol="0">
            <a:spAutoFit/>
          </a:bodyPr>
          <a:lstStyle/>
          <a:p>
            <a:pPr algn="just"/>
            <a:r>
              <a:rPr kumimoji="1" lang="en-US" altLang="ja-JP" b="1" dirty="0" smtClean="0">
                <a:solidFill>
                  <a:srgbClr val="FF0000"/>
                </a:solidFill>
              </a:rPr>
              <a:t>Fried als</a:t>
            </a:r>
            <a:r>
              <a:rPr lang="en-US" altLang="ja-JP" b="1" dirty="0" smtClean="0">
                <a:solidFill>
                  <a:srgbClr val="FF0000"/>
                </a:solidFill>
              </a:rPr>
              <a:t>o defined the parameter r</a:t>
            </a:r>
            <a:r>
              <a:rPr lang="en-US" altLang="ja-JP" b="1" baseline="-25000" dirty="0" smtClean="0">
                <a:solidFill>
                  <a:srgbClr val="FF0000"/>
                </a:solidFill>
              </a:rPr>
              <a:t>0</a:t>
            </a:r>
            <a:r>
              <a:rPr lang="en-US" altLang="ja-JP" b="1" dirty="0" smtClean="0">
                <a:solidFill>
                  <a:srgbClr val="FF0000"/>
                </a:solidFill>
              </a:rPr>
              <a:t>, which is the diameter of a telescope which would have the same resolving power as the atmospheric transfer function</a:t>
            </a:r>
            <a:endParaRPr kumimoji="1" lang="ja-JP" altLang="en-US" b="1" dirty="0">
              <a:solidFill>
                <a:srgbClr val="FF0000"/>
              </a:solidFill>
            </a:endParaRPr>
          </a:p>
        </p:txBody>
      </p:sp>
      <p:pic>
        <p:nvPicPr>
          <p:cNvPr id="11272" name="Picture 8" descr="\begin{align*}&#10;R_{LA}=\int df\cdot B(f)=\frac{\pi}{4}\left(\frac{r_0}{\lambda}\right)^2&#10;\end{alig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9723" y="5781636"/>
            <a:ext cx="3517006" cy="590400"/>
          </a:xfrm>
          <a:prstGeom prst="rect">
            <a:avLst/>
          </a:prstGeom>
          <a:noFill/>
          <a:extLst>
            <a:ext uri="{909E8E84-426E-40DD-AFC4-6F175D3DCCD1}">
              <a14:hiddenFill xmlns:a14="http://schemas.microsoft.com/office/drawing/2010/main">
                <a:solidFill>
                  <a:srgbClr val="FFFFFF"/>
                </a:solidFill>
              </a14:hiddenFill>
            </a:ext>
          </a:extLst>
        </p:spPr>
      </p:pic>
      <p:sp>
        <p:nvSpPr>
          <p:cNvPr id="13"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A. 6 Optical transfer function</a:t>
            </a:r>
            <a:endParaRPr lang="ja-JP" altLang="en-US" b="1" baseline="30000" dirty="0"/>
          </a:p>
        </p:txBody>
      </p:sp>
      <p:sp>
        <p:nvSpPr>
          <p:cNvPr id="14" name="正方形/長方形 1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115616" y="2634892"/>
            <a:ext cx="1558632" cy="369332"/>
          </a:xfrm>
          <a:prstGeom prst="rect">
            <a:avLst/>
          </a:prstGeom>
          <a:noFill/>
        </p:spPr>
        <p:txBody>
          <a:bodyPr wrap="none" rtlCol="0">
            <a:spAutoFit/>
          </a:bodyPr>
          <a:lstStyle/>
          <a:p>
            <a:r>
              <a:rPr lang="en-US" altLang="ja-JP" dirty="0" smtClean="0"/>
              <a:t>Small aperture</a:t>
            </a:r>
            <a:endParaRPr kumimoji="1" lang="ja-JP" altLang="en-US" dirty="0"/>
          </a:p>
        </p:txBody>
      </p:sp>
      <p:sp>
        <p:nvSpPr>
          <p:cNvPr id="18" name="テキスト ボックス 17"/>
          <p:cNvSpPr txBox="1"/>
          <p:nvPr/>
        </p:nvSpPr>
        <p:spPr>
          <a:xfrm>
            <a:off x="1155698" y="3715012"/>
            <a:ext cx="1564787" cy="369332"/>
          </a:xfrm>
          <a:prstGeom prst="rect">
            <a:avLst/>
          </a:prstGeom>
          <a:noFill/>
        </p:spPr>
        <p:txBody>
          <a:bodyPr wrap="none" rtlCol="0">
            <a:spAutoFit/>
          </a:bodyPr>
          <a:lstStyle/>
          <a:p>
            <a:r>
              <a:rPr lang="en-US" altLang="ja-JP" dirty="0" smtClean="0"/>
              <a:t>Large aperture</a:t>
            </a:r>
            <a:endParaRPr kumimoji="1" lang="ja-JP" altLang="en-US" dirty="0"/>
          </a:p>
        </p:txBody>
      </p:sp>
      <p:sp>
        <p:nvSpPr>
          <p:cNvPr id="8" name="正方形/長方形 7"/>
          <p:cNvSpPr/>
          <p:nvPr/>
        </p:nvSpPr>
        <p:spPr>
          <a:xfrm>
            <a:off x="2195736" y="5781636"/>
            <a:ext cx="1235499" cy="59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01891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6" name="Picture 12" descr="\begin{align*}&#10;B(f)=\exp\left[-3.44\left(\frac{\lambda f}{r_0}\right)^{5/3} \right]=\exp\left[-3.44\left(\frac{r}{r_0}\right)^{5/3} \right]&#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130" y="2636912"/>
            <a:ext cx="6247714" cy="799200"/>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begin{align*}&#10;K=3.44\left(\frac{r_0}{\lambda}\right)^{-5/3}&#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7980" y="1988840"/>
            <a:ext cx="2190944" cy="565200"/>
          </a:xfrm>
          <a:prstGeom prst="rect">
            <a:avLst/>
          </a:prstGeom>
          <a:noFill/>
          <a:extLst>
            <a:ext uri="{909E8E84-426E-40DD-AFC4-6F175D3DCCD1}">
              <a14:hiddenFill xmlns:a14="http://schemas.microsoft.com/office/drawing/2010/main">
                <a:solidFill>
                  <a:srgbClr val="FFFFFF"/>
                </a:solidFill>
              </a14:hiddenFill>
            </a:ext>
          </a:extLst>
        </p:spPr>
      </p:pic>
      <p:sp>
        <p:nvSpPr>
          <p:cNvPr id="13" name="タイトル 1"/>
          <p:cNvSpPr txBox="1">
            <a:spLocks/>
          </p:cNvSpPr>
          <p:nvPr/>
        </p:nvSpPr>
        <p:spPr>
          <a:xfrm>
            <a:off x="457200" y="413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smtClean="0"/>
              <a:t>A. 7 Fried parameter</a:t>
            </a:r>
            <a:endParaRPr lang="ja-JP" altLang="en-US" b="1" baseline="30000" dirty="0"/>
          </a:p>
        </p:txBody>
      </p:sp>
      <p:sp>
        <p:nvSpPr>
          <p:cNvPr id="14" name="正方形/長方形 1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1223082" y="1537718"/>
            <a:ext cx="2614755" cy="369332"/>
          </a:xfrm>
          <a:prstGeom prst="rect">
            <a:avLst/>
          </a:prstGeom>
        </p:spPr>
        <p:txBody>
          <a:bodyPr wrap="none">
            <a:spAutoFit/>
          </a:bodyPr>
          <a:lstStyle/>
          <a:p>
            <a:r>
              <a:rPr lang="en-US" altLang="ja-JP" dirty="0" smtClean="0"/>
              <a:t>Here, B(f) may be written </a:t>
            </a:r>
            <a:endParaRPr lang="en-US" altLang="ja-JP" dirty="0"/>
          </a:p>
        </p:txBody>
      </p:sp>
      <p:sp>
        <p:nvSpPr>
          <p:cNvPr id="19" name="下矢印 18"/>
          <p:cNvSpPr/>
          <p:nvPr/>
        </p:nvSpPr>
        <p:spPr>
          <a:xfrm rot="16200000">
            <a:off x="1007058" y="2893411"/>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0" name="下矢印 19"/>
          <p:cNvSpPr/>
          <p:nvPr/>
        </p:nvSpPr>
        <p:spPr>
          <a:xfrm rot="16200000">
            <a:off x="1044523" y="2128339"/>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pic>
        <p:nvPicPr>
          <p:cNvPr id="13314" name="Picture 2" descr="\begin{align*}&#10;r_0=\left[0.423k^2(\sec\zeta)\int dh C_N^2(h) \right]^{-3/5}&#10;\end{alig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2240" y="4289936"/>
            <a:ext cx="4299521" cy="709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318" name="Picture 6" descr="\begin{align*}&#10;B(f)=B_0(\lambda f)=\exp\left(-Kf^{5/3}\right)&#10;\end{alig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9904" y="1484784"/>
            <a:ext cx="3757248" cy="4752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begin{align*}&#10;D(r)=6.88\left(\frac{r}{r_0}\right)^{5/3}&#10;\end{alig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2890" y="5599326"/>
            <a:ext cx="2406212" cy="7092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835696" y="3837852"/>
            <a:ext cx="1723677" cy="369332"/>
          </a:xfrm>
          <a:prstGeom prst="rect">
            <a:avLst/>
          </a:prstGeom>
          <a:noFill/>
        </p:spPr>
        <p:txBody>
          <a:bodyPr wrap="none" rtlCol="0">
            <a:spAutoFit/>
          </a:bodyPr>
          <a:lstStyle/>
          <a:p>
            <a:r>
              <a:rPr kumimoji="1" lang="en-US" altLang="ja-JP" b="1" dirty="0" smtClean="0">
                <a:solidFill>
                  <a:srgbClr val="FF0000"/>
                </a:solidFill>
              </a:rPr>
              <a:t>Fried parameter</a:t>
            </a:r>
            <a:endParaRPr kumimoji="1" lang="ja-JP" altLang="en-US" b="1" dirty="0">
              <a:solidFill>
                <a:srgbClr val="FF0000"/>
              </a:solidFill>
            </a:endParaRPr>
          </a:p>
        </p:txBody>
      </p:sp>
      <p:sp>
        <p:nvSpPr>
          <p:cNvPr id="8" name="正方形/長方形 7"/>
          <p:cNvSpPr/>
          <p:nvPr/>
        </p:nvSpPr>
        <p:spPr>
          <a:xfrm>
            <a:off x="1835696" y="4217134"/>
            <a:ext cx="5472608" cy="8548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2843808" y="5526524"/>
            <a:ext cx="3384376" cy="8548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843808" y="5157192"/>
            <a:ext cx="2526333" cy="369332"/>
          </a:xfrm>
          <a:prstGeom prst="rect">
            <a:avLst/>
          </a:prstGeom>
          <a:noFill/>
        </p:spPr>
        <p:txBody>
          <a:bodyPr wrap="none" rtlCol="0">
            <a:spAutoFit/>
          </a:bodyPr>
          <a:lstStyle/>
          <a:p>
            <a:r>
              <a:rPr kumimoji="1" lang="en-US" altLang="ja-JP" b="1" dirty="0" smtClean="0">
                <a:solidFill>
                  <a:srgbClr val="FF0000"/>
                </a:solidFill>
              </a:rPr>
              <a:t>Phase structure function</a:t>
            </a:r>
            <a:endParaRPr kumimoji="1" lang="ja-JP" altLang="en-US" b="1" dirty="0">
              <a:solidFill>
                <a:srgbClr val="FF0000"/>
              </a:solidFill>
            </a:endParaRPr>
          </a:p>
        </p:txBody>
      </p:sp>
      <p:sp>
        <p:nvSpPr>
          <p:cNvPr id="28" name="下矢印 27"/>
          <p:cNvSpPr/>
          <p:nvPr/>
        </p:nvSpPr>
        <p:spPr>
          <a:xfrm rot="16200000">
            <a:off x="1209120" y="4501436"/>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9" name="下矢印 28"/>
          <p:cNvSpPr/>
          <p:nvPr/>
        </p:nvSpPr>
        <p:spPr>
          <a:xfrm rot="16200000">
            <a:off x="2167668" y="5810825"/>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Tree>
    <p:extLst>
      <p:ext uri="{BB962C8B-B14F-4D97-AF65-F5344CB8AC3E}">
        <p14:creationId xmlns:p14="http://schemas.microsoft.com/office/powerpoint/2010/main" val="36313326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descr="imap://h-okita@astr.tohoku.ac.jp:993/fetch%3EUID%3E.%26U1dpdTC8MN8-%3E3923?part=1.3.1.3&amp;type=image/jpeg&amp;filename=P822887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AutoShape 4" descr="imap://h-okita@astr.tohoku.ac.jp:993/fetch%3EUID%3E.%26U1dpdTC8MN8-%3E3923?part=1.3.1.3&amp;type=image/jpeg&amp;filename=P822887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1" t="31667" r="30937" b="18833"/>
          <a:stretch/>
        </p:blipFill>
        <p:spPr bwMode="auto">
          <a:xfrm>
            <a:off x="971600" y="1700808"/>
            <a:ext cx="69215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txBox="1">
            <a:spLocks/>
          </p:cNvSpPr>
          <p:nvPr/>
        </p:nvSpPr>
        <p:spPr>
          <a:xfrm>
            <a:off x="457200" y="413792"/>
            <a:ext cx="8229600" cy="11430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B</a:t>
            </a:r>
            <a:r>
              <a:rPr lang="en-US" altLang="ja-JP" b="1" dirty="0" smtClean="0"/>
              <a:t>. </a:t>
            </a:r>
            <a:r>
              <a:rPr lang="en-US" altLang="ja-JP" b="1" dirty="0"/>
              <a:t>1</a:t>
            </a:r>
            <a:r>
              <a:rPr lang="en-US" altLang="ja-JP" b="1" dirty="0" smtClean="0"/>
              <a:t> DF-DIMM </a:t>
            </a:r>
            <a:endParaRPr lang="ja-JP" altLang="en-US" b="1" baseline="30000" dirty="0"/>
          </a:p>
        </p:txBody>
      </p:sp>
      <p:sp>
        <p:nvSpPr>
          <p:cNvPr id="8" name="正方形/長方形 7"/>
          <p:cNvSpPr/>
          <p:nvPr/>
        </p:nvSpPr>
        <p:spPr>
          <a:xfrm>
            <a:off x="0" y="6678000"/>
            <a:ext cx="9144000" cy="18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0"/>
            <a:ext cx="9144000" cy="36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2430869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536618" y="4149080"/>
            <a:ext cx="6499878" cy="923330"/>
          </a:xfrm>
          <a:prstGeom prst="rect">
            <a:avLst/>
          </a:prstGeom>
          <a:noFill/>
        </p:spPr>
        <p:txBody>
          <a:bodyPr wrap="square" rtlCol="0">
            <a:spAutoFit/>
          </a:bodyPr>
          <a:lstStyle/>
          <a:p>
            <a:r>
              <a:rPr lang="ja-JP" altLang="en-US" dirty="0" smtClean="0"/>
              <a:t>・</a:t>
            </a:r>
            <a:r>
              <a:rPr lang="en-US" altLang="ja-JP" dirty="0"/>
              <a:t>5</a:t>
            </a:r>
            <a:r>
              <a:rPr lang="en-US" altLang="ja-JP" dirty="0" smtClean="0"/>
              <a:t>W heaters protect the frosting of the optical windows.</a:t>
            </a:r>
          </a:p>
          <a:p>
            <a:r>
              <a:rPr lang="ja-JP" altLang="en-US" dirty="0" smtClean="0"/>
              <a:t>・</a:t>
            </a:r>
            <a:r>
              <a:rPr lang="en-US" altLang="ja-JP" dirty="0" smtClean="0"/>
              <a:t>Motors and the electric circuits are heated for -80</a:t>
            </a:r>
            <a:r>
              <a:rPr lang="en-US" altLang="ja-JP" baseline="30000" dirty="0" smtClean="0"/>
              <a:t>o</a:t>
            </a:r>
            <a:r>
              <a:rPr lang="en-US" altLang="ja-JP" dirty="0" smtClean="0"/>
              <a:t>C operation.</a:t>
            </a:r>
          </a:p>
          <a:p>
            <a:r>
              <a:rPr lang="ja-JP" altLang="en-US" dirty="0" smtClean="0"/>
              <a:t>・</a:t>
            </a:r>
            <a:r>
              <a:rPr lang="en-US" altLang="ja-JP" dirty="0" smtClean="0"/>
              <a:t>LX200 and ST-</a:t>
            </a:r>
            <a:r>
              <a:rPr lang="en-US" altLang="ja-JP" dirty="0" err="1" smtClean="0"/>
              <a:t>i</a:t>
            </a:r>
            <a:r>
              <a:rPr lang="en-US" altLang="ja-JP" dirty="0" smtClean="0"/>
              <a:t> were tested in -80</a:t>
            </a:r>
            <a:r>
              <a:rPr lang="en-US" altLang="ja-JP" baseline="30000" dirty="0" smtClean="0"/>
              <a:t>o</a:t>
            </a:r>
            <a:r>
              <a:rPr lang="en-US" altLang="ja-JP" dirty="0" smtClean="0"/>
              <a:t>C environment in a freezer.</a:t>
            </a:r>
            <a:endParaRPr kumimoji="1" lang="ja-JP" altLang="en-US" dirty="0"/>
          </a:p>
        </p:txBody>
      </p:sp>
      <p:sp>
        <p:nvSpPr>
          <p:cNvPr id="17" name="テキスト ボックス 16"/>
          <p:cNvSpPr txBox="1"/>
          <p:nvPr/>
        </p:nvSpPr>
        <p:spPr>
          <a:xfrm>
            <a:off x="2421266" y="5289301"/>
            <a:ext cx="6327197" cy="646331"/>
          </a:xfrm>
          <a:prstGeom prst="rect">
            <a:avLst/>
          </a:prstGeom>
          <a:noFill/>
        </p:spPr>
        <p:txBody>
          <a:bodyPr wrap="square" rtlCol="0">
            <a:spAutoFit/>
          </a:bodyPr>
          <a:lstStyle/>
          <a:p>
            <a:pPr algn="just"/>
            <a:r>
              <a:rPr lang="en-US" altLang="ja-JP" dirty="0" smtClean="0"/>
              <a:t>The Telescope, the CCDs, and the control PCs need </a:t>
            </a:r>
            <a:r>
              <a:rPr lang="en-US" altLang="ja-JP" b="1" dirty="0" smtClean="0">
                <a:solidFill>
                  <a:srgbClr val="FF0000"/>
                </a:solidFill>
              </a:rPr>
              <a:t>43</a:t>
            </a:r>
            <a:r>
              <a:rPr kumimoji="1" lang="en-US" altLang="ja-JP" b="1" dirty="0" smtClean="0">
                <a:solidFill>
                  <a:srgbClr val="FF0000"/>
                </a:solidFill>
              </a:rPr>
              <a:t>W</a:t>
            </a:r>
            <a:r>
              <a:rPr kumimoji="1" lang="en-US" altLang="ja-JP" dirty="0" smtClean="0"/>
              <a:t>. It needs </a:t>
            </a:r>
            <a:r>
              <a:rPr kumimoji="1" lang="en-US" altLang="ja-JP" b="1" dirty="0" smtClean="0">
                <a:solidFill>
                  <a:srgbClr val="FF0000"/>
                </a:solidFill>
              </a:rPr>
              <a:t>additional 63W for heaters </a:t>
            </a:r>
            <a:r>
              <a:rPr kumimoji="1" lang="en-US" altLang="ja-JP" dirty="0" smtClean="0"/>
              <a:t>in -80</a:t>
            </a:r>
            <a:r>
              <a:rPr kumimoji="1" lang="en-US" altLang="ja-JP" baseline="30000" dirty="0" smtClean="0"/>
              <a:t>o</a:t>
            </a:r>
            <a:r>
              <a:rPr kumimoji="1" lang="en-US" altLang="ja-JP" dirty="0" smtClean="0"/>
              <a:t>C</a:t>
            </a:r>
            <a:r>
              <a:rPr lang="ja-JP" altLang="en-US" dirty="0"/>
              <a:t> </a:t>
            </a:r>
            <a:r>
              <a:rPr kumimoji="1" lang="en-US" altLang="ja-JP" dirty="0" smtClean="0"/>
              <a:t>operation.</a:t>
            </a:r>
            <a:endParaRPr kumimoji="1" lang="ja-JP" altLang="en-US" dirty="0"/>
          </a:p>
        </p:txBody>
      </p:sp>
      <p:sp>
        <p:nvSpPr>
          <p:cNvPr id="18" name="テキスト ボックス 17"/>
          <p:cNvSpPr txBox="1"/>
          <p:nvPr/>
        </p:nvSpPr>
        <p:spPr>
          <a:xfrm>
            <a:off x="421980" y="1196752"/>
            <a:ext cx="8326484" cy="1477328"/>
          </a:xfrm>
          <a:prstGeom prst="rect">
            <a:avLst/>
          </a:prstGeom>
          <a:noFill/>
        </p:spPr>
        <p:txBody>
          <a:bodyPr wrap="square" rtlCol="0">
            <a:spAutoFit/>
          </a:bodyPr>
          <a:lstStyle/>
          <a:p>
            <a:pPr algn="just"/>
            <a:r>
              <a:rPr kumimoji="1" lang="en-US" altLang="ja-JP" dirty="0" smtClean="0"/>
              <a:t>   We use Meade LX200AFC-8” telescope and SBIG ST-</a:t>
            </a:r>
            <a:r>
              <a:rPr kumimoji="1" lang="en-US" altLang="ja-JP" dirty="0" err="1" smtClean="0"/>
              <a:t>i</a:t>
            </a:r>
            <a:r>
              <a:rPr kumimoji="1" lang="en-US" altLang="ja-JP" dirty="0" smtClean="0"/>
              <a:t> CCD camera for DF-DIMM. </a:t>
            </a:r>
            <a:r>
              <a:rPr lang="en-US" altLang="ja-JP" dirty="0" smtClean="0"/>
              <a:t>These commercial models are relatively low prices and have high reliability. </a:t>
            </a:r>
            <a:r>
              <a:rPr lang="en-US" altLang="ja-JP" b="1" dirty="0" smtClean="0">
                <a:solidFill>
                  <a:srgbClr val="FF0000"/>
                </a:solidFill>
              </a:rPr>
              <a:t>We have to modified them for in the low </a:t>
            </a:r>
            <a:r>
              <a:rPr lang="en-US" altLang="ja-JP" b="1" dirty="0">
                <a:solidFill>
                  <a:srgbClr val="FF0000"/>
                </a:solidFill>
              </a:rPr>
              <a:t>temperature operation. W</a:t>
            </a:r>
            <a:r>
              <a:rPr lang="en-US" altLang="ja-JP" b="1" dirty="0" smtClean="0">
                <a:solidFill>
                  <a:srgbClr val="FF0000"/>
                </a:solidFill>
              </a:rPr>
              <a:t>e replaced grease, bearings, and cables, and we added heaters inside them. After the modification we checked them in a -80</a:t>
            </a:r>
            <a:r>
              <a:rPr lang="en-US" altLang="ja-JP" b="1" baseline="30000" dirty="0" smtClean="0">
                <a:solidFill>
                  <a:srgbClr val="FF0000"/>
                </a:solidFill>
              </a:rPr>
              <a:t>o</a:t>
            </a:r>
            <a:r>
              <a:rPr lang="en-US" altLang="ja-JP" b="1" dirty="0" smtClean="0">
                <a:solidFill>
                  <a:srgbClr val="FF0000"/>
                </a:solidFill>
              </a:rPr>
              <a:t>C freezer.</a:t>
            </a:r>
            <a:endParaRPr kumimoji="1" lang="ja-JP" altLang="en-US" b="1" dirty="0">
              <a:solidFill>
                <a:srgbClr val="FF0000"/>
              </a:solidFill>
            </a:endParaRPr>
          </a:p>
        </p:txBody>
      </p:sp>
      <p:pic>
        <p:nvPicPr>
          <p:cNvPr id="1027" name="Picture 3" descr="C:\Users\hirofumi\Desktop\images.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2570641"/>
            <a:ext cx="684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irofumi\Desktop\IMG_17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79" y="2761199"/>
            <a:ext cx="1680062"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Research\Antarctica\DOME-F\picture\IMG_16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910" y="5337352"/>
            <a:ext cx="168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2107238" y="6093296"/>
            <a:ext cx="6785242" cy="523220"/>
          </a:xfrm>
          <a:prstGeom prst="rect">
            <a:avLst/>
          </a:prstGeom>
          <a:noFill/>
        </p:spPr>
        <p:txBody>
          <a:bodyPr wrap="square" rtlCol="0">
            <a:spAutoFit/>
          </a:bodyPr>
          <a:lstStyle/>
          <a:p>
            <a:pPr algn="just"/>
            <a:r>
              <a:rPr kumimoji="1" lang="en-US" altLang="ja-JP" sz="1400" dirty="0" smtClean="0"/>
              <a:t>(top) optical windows with 2W heaters,</a:t>
            </a:r>
            <a:r>
              <a:rPr lang="en-US" altLang="ja-JP" sz="1400" dirty="0"/>
              <a:t> </a:t>
            </a:r>
            <a:r>
              <a:rPr lang="en-US" altLang="ja-JP" sz="1400" dirty="0" smtClean="0"/>
              <a:t>(middle) motor and circuit with heaters and polyurethane form, (bottom)</a:t>
            </a:r>
            <a:r>
              <a:rPr lang="en-US" altLang="ja-JP" sz="1400" dirty="0"/>
              <a:t> LX200 in a </a:t>
            </a:r>
            <a:r>
              <a:rPr lang="en-US" altLang="ja-JP" sz="1400" dirty="0" smtClean="0"/>
              <a:t>freezer of -80C</a:t>
            </a:r>
            <a:endParaRPr lang="en-US" altLang="ja-JP" sz="1400" dirty="0"/>
          </a:p>
        </p:txBody>
      </p:sp>
      <p:pic>
        <p:nvPicPr>
          <p:cNvPr id="1030" name="Picture 6" descr="C:\Research\Antarctica\DOME-F\picture\IMG_1629.JPG"/>
          <p:cNvPicPr>
            <a:picLocks noChangeArrowheads="1"/>
          </p:cNvPicPr>
          <p:nvPr/>
        </p:nvPicPr>
        <p:blipFill rotWithShape="1">
          <a:blip r:embed="rId5" cstate="print">
            <a:extLst>
              <a:ext uri="{28A0092B-C50C-407E-A947-70E740481C1C}">
                <a14:useLocalDpi xmlns:a14="http://schemas.microsoft.com/office/drawing/2010/main" val="0"/>
              </a:ext>
            </a:extLst>
          </a:blip>
          <a:srcRect l="15001" t="50822" r="14031" b="8217"/>
          <a:stretch/>
        </p:blipFill>
        <p:spPr bwMode="auto">
          <a:xfrm>
            <a:off x="388310" y="4049276"/>
            <a:ext cx="16812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0186" t="36983" r="8769" b="36060"/>
          <a:stretch/>
        </p:blipFill>
        <p:spPr bwMode="auto">
          <a:xfrm>
            <a:off x="7039430" y="2620408"/>
            <a:ext cx="1348994"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descr="http://img15.shop-pro.jp/PA01155/709/product/37466482.jpg?201112031641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2" y="2348880"/>
            <a:ext cx="1833909" cy="1754664"/>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p:cNvSpPr txBox="1"/>
          <p:nvPr/>
        </p:nvSpPr>
        <p:spPr>
          <a:xfrm>
            <a:off x="4510625" y="3573016"/>
            <a:ext cx="1861575" cy="523220"/>
          </a:xfrm>
          <a:prstGeom prst="rect">
            <a:avLst/>
          </a:prstGeom>
          <a:noFill/>
        </p:spPr>
        <p:txBody>
          <a:bodyPr wrap="square" rtlCol="0">
            <a:spAutoFit/>
          </a:bodyPr>
          <a:lstStyle/>
          <a:p>
            <a:pPr algn="just"/>
            <a:r>
              <a:rPr kumimoji="1" lang="en-US" altLang="ja-JP" sz="1400" dirty="0" smtClean="0"/>
              <a:t>Meade LX200ACF-8”</a:t>
            </a:r>
          </a:p>
          <a:p>
            <a:pPr algn="just"/>
            <a:r>
              <a:rPr lang="en-US" altLang="ja-JP" sz="1400" dirty="0" err="1" smtClean="0"/>
              <a:t>Cassegrain</a:t>
            </a:r>
            <a:r>
              <a:rPr lang="en-US" altLang="ja-JP" sz="1400" dirty="0" smtClean="0"/>
              <a:t> telescope</a:t>
            </a:r>
            <a:endParaRPr lang="en-US" altLang="ja-JP" sz="1400" dirty="0"/>
          </a:p>
        </p:txBody>
      </p:sp>
      <p:pic>
        <p:nvPicPr>
          <p:cNvPr id="1026" name="Picture 2" descr="C:\Users\hirofumi\Desktop\meade_logo_block.gif"/>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1353" y="2561641"/>
            <a:ext cx="702000" cy="738000"/>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p:cNvSpPr txBox="1"/>
          <p:nvPr/>
        </p:nvSpPr>
        <p:spPr>
          <a:xfrm>
            <a:off x="6588224" y="3573016"/>
            <a:ext cx="2160240" cy="523220"/>
          </a:xfrm>
          <a:prstGeom prst="rect">
            <a:avLst/>
          </a:prstGeom>
          <a:noFill/>
        </p:spPr>
        <p:txBody>
          <a:bodyPr wrap="square" rtlCol="0">
            <a:spAutoFit/>
          </a:bodyPr>
          <a:lstStyle/>
          <a:p>
            <a:pPr algn="just"/>
            <a:r>
              <a:rPr kumimoji="1" lang="en-US" altLang="ja-JP" sz="1400" dirty="0" smtClean="0"/>
              <a:t>SBIG ST-</a:t>
            </a:r>
            <a:r>
              <a:rPr kumimoji="1" lang="en-US" altLang="ja-JP" sz="1400" dirty="0" err="1" smtClean="0"/>
              <a:t>i</a:t>
            </a:r>
            <a:endParaRPr kumimoji="1" lang="en-US" altLang="ja-JP" sz="1400" dirty="0" smtClean="0"/>
          </a:p>
          <a:p>
            <a:pPr algn="just"/>
            <a:r>
              <a:rPr lang="en-US" altLang="ja-JP" sz="1400" dirty="0" smtClean="0"/>
              <a:t>monochrome CCD camera</a:t>
            </a:r>
            <a:endParaRPr lang="en-US" altLang="ja-JP" sz="1400" dirty="0"/>
          </a:p>
        </p:txBody>
      </p:sp>
      <p:sp>
        <p:nvSpPr>
          <p:cNvPr id="3" name="正方形/長方形 2"/>
          <p:cNvSpPr/>
          <p:nvPr/>
        </p:nvSpPr>
        <p:spPr>
          <a:xfrm>
            <a:off x="6372200" y="548680"/>
            <a:ext cx="2145121" cy="523220"/>
          </a:xfrm>
          <a:prstGeom prst="rect">
            <a:avLst/>
          </a:prstGeom>
          <a:ln w="12700">
            <a:solidFill>
              <a:schemeClr val="tx1"/>
            </a:solidFill>
          </a:ln>
        </p:spPr>
        <p:txBody>
          <a:bodyPr wrap="square">
            <a:spAutoFit/>
          </a:bodyPr>
          <a:lstStyle/>
          <a:p>
            <a:r>
              <a:rPr lang="en-US" altLang="ja-JP" sz="1400" dirty="0" smtClean="0"/>
              <a:t>Based on Okita </a:t>
            </a:r>
            <a:r>
              <a:rPr lang="en-US" altLang="ja-JP" sz="1400" dirty="0"/>
              <a:t>et al. 2013, IAU Symposium, 288, 25</a:t>
            </a:r>
            <a:endParaRPr lang="ja-JP" altLang="en-US" sz="1400" dirty="0"/>
          </a:p>
        </p:txBody>
      </p:sp>
      <p:sp>
        <p:nvSpPr>
          <p:cNvPr id="20" name="正方形/長方形 19"/>
          <p:cNvSpPr/>
          <p:nvPr/>
        </p:nvSpPr>
        <p:spPr>
          <a:xfrm>
            <a:off x="0" y="6678000"/>
            <a:ext cx="9144000" cy="18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0" y="0"/>
            <a:ext cx="9144000" cy="36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タイトル 1"/>
          <p:cNvSpPr txBox="1">
            <a:spLocks/>
          </p:cNvSpPr>
          <p:nvPr/>
        </p:nvSpPr>
        <p:spPr>
          <a:xfrm>
            <a:off x="457200" y="413792"/>
            <a:ext cx="8229600" cy="11430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B</a:t>
            </a:r>
            <a:r>
              <a:rPr lang="en-US" altLang="ja-JP" b="1" dirty="0" smtClean="0"/>
              <a:t>. </a:t>
            </a:r>
            <a:r>
              <a:rPr lang="en-US" altLang="ja-JP" b="1" dirty="0"/>
              <a:t>2</a:t>
            </a:r>
            <a:r>
              <a:rPr lang="en-US" altLang="ja-JP" b="1" dirty="0" smtClean="0"/>
              <a:t> DF-DIMM hardware </a:t>
            </a:r>
            <a:endParaRPr lang="ja-JP" altLang="en-US" b="1" baseline="30000" dirty="0"/>
          </a:p>
        </p:txBody>
      </p:sp>
    </p:spTree>
    <p:extLst>
      <p:ext uri="{BB962C8B-B14F-4D97-AF65-F5344CB8AC3E}">
        <p14:creationId xmlns:p14="http://schemas.microsoft.com/office/powerpoint/2010/main" val="993621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395536" y="1268760"/>
            <a:ext cx="8136904" cy="923330"/>
          </a:xfrm>
          <a:prstGeom prst="rect">
            <a:avLst/>
          </a:prstGeom>
          <a:noFill/>
        </p:spPr>
        <p:txBody>
          <a:bodyPr wrap="square" rtlCol="0">
            <a:spAutoFit/>
          </a:bodyPr>
          <a:lstStyle/>
          <a:p>
            <a:pPr algn="just"/>
            <a:r>
              <a:rPr lang="en-US" altLang="ja-JP" dirty="0" smtClean="0"/>
              <a:t>   Two Linux (Ubuntu 11.04) PCs control LX200 and ST-</a:t>
            </a:r>
            <a:r>
              <a:rPr lang="en-US" altLang="ja-JP" dirty="0" err="1" smtClean="0"/>
              <a:t>i</a:t>
            </a:r>
            <a:r>
              <a:rPr lang="en-US" altLang="ja-JP" dirty="0" smtClean="0"/>
              <a:t>(s). We made control software using C language, </a:t>
            </a:r>
            <a:r>
              <a:rPr lang="en-US" altLang="ja-JP" dirty="0" err="1" smtClean="0"/>
              <a:t>awk</a:t>
            </a:r>
            <a:r>
              <a:rPr lang="en-US" altLang="ja-JP" dirty="0" smtClean="0"/>
              <a:t> and bash script. </a:t>
            </a:r>
            <a:r>
              <a:rPr lang="en-US" altLang="ja-JP" b="1" dirty="0" smtClean="0">
                <a:solidFill>
                  <a:srgbClr val="FF0000"/>
                </a:solidFill>
              </a:rPr>
              <a:t>The pointing, focusing, and seeing measurements  are curried out automatically by this software. </a:t>
            </a:r>
            <a:endParaRPr kumimoji="1" lang="ja-JP" altLang="en-US" b="1" dirty="0">
              <a:solidFill>
                <a:srgbClr val="FF0000"/>
              </a:solidFill>
            </a:endParaRPr>
          </a:p>
        </p:txBody>
      </p:sp>
      <p:sp>
        <p:nvSpPr>
          <p:cNvPr id="18" name="正方形/長方形 17"/>
          <p:cNvSpPr/>
          <p:nvPr/>
        </p:nvSpPr>
        <p:spPr>
          <a:xfrm>
            <a:off x="467544" y="2836094"/>
            <a:ext cx="4824536" cy="2585323"/>
          </a:xfrm>
          <a:prstGeom prst="rect">
            <a:avLst/>
          </a:prstGeom>
        </p:spPr>
        <p:txBody>
          <a:bodyPr wrap="square">
            <a:spAutoFit/>
          </a:bodyPr>
          <a:lstStyle/>
          <a:p>
            <a:pPr algn="just"/>
            <a:r>
              <a:rPr lang="en-US" altLang="ja-JP" dirty="0" smtClean="0"/>
              <a:t>   We used </a:t>
            </a:r>
            <a:r>
              <a:rPr lang="en-US" altLang="ja-JP" b="1" dirty="0">
                <a:solidFill>
                  <a:srgbClr val="FF0000"/>
                </a:solidFill>
              </a:rPr>
              <a:t>Canopus</a:t>
            </a:r>
            <a:r>
              <a:rPr lang="en-US" altLang="ja-JP" dirty="0"/>
              <a:t> for seeing measurements. This seeing </a:t>
            </a:r>
            <a:r>
              <a:rPr lang="en-US" altLang="ja-JP" dirty="0" smtClean="0"/>
              <a:t>measurement procedure was repeated. The </a:t>
            </a:r>
            <a:r>
              <a:rPr lang="en-US" altLang="ja-JP" dirty="0"/>
              <a:t>ST-</a:t>
            </a:r>
            <a:r>
              <a:rPr lang="en-US" altLang="ja-JP" dirty="0" err="1"/>
              <a:t>i</a:t>
            </a:r>
            <a:r>
              <a:rPr lang="en-US" altLang="ja-JP" dirty="0"/>
              <a:t> CCD </a:t>
            </a:r>
            <a:r>
              <a:rPr lang="en-US" altLang="ja-JP" dirty="0" smtClean="0"/>
              <a:t>camera, which were </a:t>
            </a:r>
            <a:r>
              <a:rPr lang="en-US" altLang="ja-JP" dirty="0" err="1" smtClean="0"/>
              <a:t>controled</a:t>
            </a:r>
            <a:r>
              <a:rPr lang="en-US" altLang="ja-JP" dirty="0" smtClean="0"/>
              <a:t> by </a:t>
            </a:r>
            <a:r>
              <a:rPr lang="en-US" altLang="ja-JP" b="1" dirty="0" err="1" smtClean="0">
                <a:solidFill>
                  <a:srgbClr val="FF0000"/>
                </a:solidFill>
              </a:rPr>
              <a:t>Nightview</a:t>
            </a:r>
            <a:r>
              <a:rPr lang="en-US" altLang="ja-JP" dirty="0" smtClean="0"/>
              <a:t>, </a:t>
            </a:r>
            <a:r>
              <a:rPr lang="en-US" altLang="ja-JP" dirty="0"/>
              <a:t>takes </a:t>
            </a:r>
            <a:r>
              <a:rPr lang="en-US" altLang="ja-JP" dirty="0" smtClean="0"/>
              <a:t>450 </a:t>
            </a:r>
            <a:r>
              <a:rPr lang="en-US" altLang="ja-JP" dirty="0"/>
              <a:t>frames for each measurements. We use </a:t>
            </a:r>
            <a:r>
              <a:rPr lang="en-US" altLang="ja-JP" b="1" dirty="0" err="1" smtClean="0">
                <a:solidFill>
                  <a:srgbClr val="FF0000"/>
                </a:solidFill>
              </a:rPr>
              <a:t>cfitsio</a:t>
            </a:r>
            <a:r>
              <a:rPr lang="en-US" altLang="ja-JP" dirty="0" smtClean="0"/>
              <a:t> for </a:t>
            </a:r>
            <a:r>
              <a:rPr lang="en-US" altLang="ja-JP" dirty="0"/>
              <a:t>pre-reductions </a:t>
            </a:r>
            <a:r>
              <a:rPr lang="en-US" altLang="ja-JP" dirty="0" smtClean="0"/>
              <a:t>of their images. After the pre-reduction </a:t>
            </a:r>
            <a:r>
              <a:rPr lang="en-US" altLang="ja-JP" b="1" dirty="0" err="1" smtClean="0">
                <a:solidFill>
                  <a:srgbClr val="FF0000"/>
                </a:solidFill>
              </a:rPr>
              <a:t>Sextractor</a:t>
            </a:r>
            <a:r>
              <a:rPr lang="en-US" altLang="ja-JP" dirty="0" smtClean="0"/>
              <a:t> is used for detecting </a:t>
            </a:r>
            <a:r>
              <a:rPr lang="en-US" altLang="ja-JP" dirty="0"/>
              <a:t>the </a:t>
            </a:r>
            <a:r>
              <a:rPr lang="en-US" altLang="ja-JP" dirty="0" smtClean="0"/>
              <a:t>star positions</a:t>
            </a:r>
            <a:r>
              <a:rPr lang="en-US" altLang="ja-JP" dirty="0"/>
              <a:t>. T</a:t>
            </a:r>
            <a:r>
              <a:rPr lang="en-US" altLang="ja-JP" dirty="0" smtClean="0"/>
              <a:t>he results of the seeing measurement is transported </a:t>
            </a:r>
            <a:r>
              <a:rPr lang="en-US" altLang="ja-JP" dirty="0"/>
              <a:t>via </a:t>
            </a:r>
            <a:r>
              <a:rPr lang="en-US" altLang="ja-JP" dirty="0" smtClean="0"/>
              <a:t>PLATO-F Iridium communication. </a:t>
            </a:r>
            <a:endParaRPr lang="ja-JP" altLang="en-US" dirty="0"/>
          </a:p>
        </p:txBody>
      </p:sp>
      <p:grpSp>
        <p:nvGrpSpPr>
          <p:cNvPr id="29" name="グループ化 28"/>
          <p:cNvGrpSpPr/>
          <p:nvPr/>
        </p:nvGrpSpPr>
        <p:grpSpPr>
          <a:xfrm>
            <a:off x="5868144" y="2501331"/>
            <a:ext cx="2520000" cy="3651199"/>
            <a:chOff x="5509134" y="2604697"/>
            <a:chExt cx="2520000" cy="3651199"/>
          </a:xfrm>
        </p:grpSpPr>
        <p:sp>
          <p:nvSpPr>
            <p:cNvPr id="10" name="テキスト ボックス 9"/>
            <p:cNvSpPr txBox="1"/>
            <p:nvPr/>
          </p:nvSpPr>
          <p:spPr>
            <a:xfrm>
              <a:off x="6072661" y="3683533"/>
              <a:ext cx="1392946" cy="307777"/>
            </a:xfrm>
            <a:prstGeom prst="rect">
              <a:avLst/>
            </a:prstGeom>
            <a:noFill/>
            <a:ln>
              <a:solidFill>
                <a:schemeClr val="tx1"/>
              </a:solidFill>
            </a:ln>
          </p:spPr>
          <p:txBody>
            <a:bodyPr wrap="none" rtlCol="0">
              <a:spAutoFit/>
            </a:bodyPr>
            <a:lstStyle/>
            <a:p>
              <a:pPr algn="ctr"/>
              <a:r>
                <a:rPr lang="en-US" altLang="ja-JP" sz="1400" dirty="0" smtClean="0"/>
                <a:t>take</a:t>
              </a:r>
              <a:r>
                <a:rPr kumimoji="1" lang="en-US" altLang="ja-JP" sz="1400" dirty="0" smtClean="0"/>
                <a:t> </a:t>
              </a:r>
              <a:r>
                <a:rPr lang="en-US" altLang="ja-JP" sz="1400" dirty="0" smtClean="0"/>
                <a:t>450 </a:t>
              </a:r>
              <a:r>
                <a:rPr kumimoji="1" lang="en-US" altLang="ja-JP" sz="1400" dirty="0" smtClean="0"/>
                <a:t>frames</a:t>
              </a:r>
              <a:endParaRPr kumimoji="1" lang="ja-JP" altLang="en-US" sz="1400" dirty="0"/>
            </a:p>
          </p:txBody>
        </p:sp>
        <p:sp>
          <p:nvSpPr>
            <p:cNvPr id="12" name="テキスト ボックス 11"/>
            <p:cNvSpPr txBox="1"/>
            <p:nvPr/>
          </p:nvSpPr>
          <p:spPr>
            <a:xfrm>
              <a:off x="5509134" y="4222951"/>
              <a:ext cx="2520000" cy="307777"/>
            </a:xfrm>
            <a:prstGeom prst="rect">
              <a:avLst/>
            </a:prstGeom>
            <a:noFill/>
            <a:ln>
              <a:solidFill>
                <a:schemeClr val="tx1"/>
              </a:solidFill>
            </a:ln>
          </p:spPr>
          <p:txBody>
            <a:bodyPr wrap="none" rtlCol="0">
              <a:spAutoFit/>
            </a:bodyPr>
            <a:lstStyle/>
            <a:p>
              <a:pPr algn="ctr"/>
              <a:r>
                <a:rPr kumimoji="1" lang="en-US" altLang="ja-JP" sz="1400" dirty="0" smtClean="0"/>
                <a:t>pre-reduction</a:t>
              </a:r>
              <a:endParaRPr kumimoji="1" lang="ja-JP" altLang="en-US" sz="1400" dirty="0"/>
            </a:p>
          </p:txBody>
        </p:sp>
        <p:sp>
          <p:nvSpPr>
            <p:cNvPr id="13" name="テキスト ボックス 12"/>
            <p:cNvSpPr txBox="1"/>
            <p:nvPr/>
          </p:nvSpPr>
          <p:spPr>
            <a:xfrm>
              <a:off x="5509134" y="4762369"/>
              <a:ext cx="2520000" cy="523220"/>
            </a:xfrm>
            <a:prstGeom prst="rect">
              <a:avLst/>
            </a:prstGeom>
            <a:noFill/>
            <a:ln>
              <a:solidFill>
                <a:schemeClr val="tx1"/>
              </a:solidFill>
            </a:ln>
          </p:spPr>
          <p:txBody>
            <a:bodyPr wrap="none" rtlCol="0">
              <a:spAutoFit/>
            </a:bodyPr>
            <a:lstStyle/>
            <a:p>
              <a:pPr algn="ctr"/>
              <a:r>
                <a:rPr kumimoji="1" lang="en-US" altLang="ja-JP" sz="1400" dirty="0" smtClean="0"/>
                <a:t>detect the star positions</a:t>
              </a:r>
            </a:p>
            <a:p>
              <a:pPr algn="ctr"/>
              <a:r>
                <a:rPr lang="en-US" altLang="ja-JP" sz="1400" dirty="0" smtClean="0"/>
                <a:t>by using </a:t>
              </a:r>
              <a:r>
                <a:rPr lang="en-US" altLang="ja-JP" sz="1400" dirty="0" err="1" smtClean="0"/>
                <a:t>Sextractor</a:t>
              </a:r>
              <a:endParaRPr kumimoji="1" lang="ja-JP" altLang="en-US" sz="1400" dirty="0"/>
            </a:p>
          </p:txBody>
        </p:sp>
        <p:sp>
          <p:nvSpPr>
            <p:cNvPr id="14" name="テキスト ボックス 13"/>
            <p:cNvSpPr txBox="1"/>
            <p:nvPr/>
          </p:nvSpPr>
          <p:spPr>
            <a:xfrm>
              <a:off x="5509134" y="5517232"/>
              <a:ext cx="2520000" cy="738664"/>
            </a:xfrm>
            <a:prstGeom prst="rect">
              <a:avLst/>
            </a:prstGeom>
            <a:noFill/>
            <a:ln>
              <a:solidFill>
                <a:schemeClr val="tx1"/>
              </a:solidFill>
            </a:ln>
          </p:spPr>
          <p:txBody>
            <a:bodyPr wrap="square" rtlCol="0">
              <a:spAutoFit/>
            </a:bodyPr>
            <a:lstStyle/>
            <a:p>
              <a:pPr algn="ctr"/>
              <a:r>
                <a:rPr lang="en-US" altLang="ja-JP" sz="1400" dirty="0" smtClean="0"/>
                <a:t>calculate the average, variance, and covariance</a:t>
              </a:r>
              <a:r>
                <a:rPr kumimoji="1" lang="en-US" altLang="ja-JP" sz="1400" dirty="0" smtClean="0"/>
                <a:t> of the relative star positions</a:t>
              </a:r>
              <a:endParaRPr kumimoji="1" lang="ja-JP" altLang="en-US" sz="1400" dirty="0"/>
            </a:p>
          </p:txBody>
        </p:sp>
        <p:sp>
          <p:nvSpPr>
            <p:cNvPr id="15" name="テキスト ボックス 14"/>
            <p:cNvSpPr txBox="1"/>
            <p:nvPr/>
          </p:nvSpPr>
          <p:spPr>
            <a:xfrm>
              <a:off x="5509134" y="2604697"/>
              <a:ext cx="2520000" cy="307777"/>
            </a:xfrm>
            <a:prstGeom prst="rect">
              <a:avLst/>
            </a:prstGeom>
            <a:noFill/>
            <a:ln>
              <a:solidFill>
                <a:schemeClr val="tx1"/>
              </a:solidFill>
            </a:ln>
          </p:spPr>
          <p:txBody>
            <a:bodyPr wrap="none" rtlCol="0">
              <a:spAutoFit/>
            </a:bodyPr>
            <a:lstStyle/>
            <a:p>
              <a:pPr algn="ctr"/>
              <a:r>
                <a:rPr kumimoji="1" lang="en-US" altLang="ja-JP" sz="1400" dirty="0" smtClean="0"/>
                <a:t>Pointing Automatically</a:t>
              </a:r>
              <a:endParaRPr kumimoji="1" lang="ja-JP" altLang="en-US" sz="1400" dirty="0"/>
            </a:p>
          </p:txBody>
        </p:sp>
        <p:sp>
          <p:nvSpPr>
            <p:cNvPr id="16" name="テキスト ボックス 15"/>
            <p:cNvSpPr txBox="1"/>
            <p:nvPr/>
          </p:nvSpPr>
          <p:spPr>
            <a:xfrm>
              <a:off x="5509134" y="3144115"/>
              <a:ext cx="2520000" cy="307777"/>
            </a:xfrm>
            <a:prstGeom prst="rect">
              <a:avLst/>
            </a:prstGeom>
            <a:noFill/>
            <a:ln>
              <a:solidFill>
                <a:schemeClr val="tx1"/>
              </a:solidFill>
            </a:ln>
          </p:spPr>
          <p:txBody>
            <a:bodyPr wrap="none" rtlCol="0">
              <a:spAutoFit/>
            </a:bodyPr>
            <a:lstStyle/>
            <a:p>
              <a:pPr algn="ctr"/>
              <a:r>
                <a:rPr lang="en-US" altLang="ja-JP" sz="1400" dirty="0" smtClean="0"/>
                <a:t>Focusing Automatically </a:t>
              </a:r>
              <a:endParaRPr kumimoji="1" lang="ja-JP" altLang="en-US" sz="1400" dirty="0"/>
            </a:p>
          </p:txBody>
        </p:sp>
        <p:cxnSp>
          <p:nvCxnSpPr>
            <p:cNvPr id="20" name="直線矢印コネクタ 19"/>
            <p:cNvCxnSpPr>
              <a:stCxn id="15" idx="2"/>
              <a:endCxn id="16" idx="0"/>
            </p:cNvCxnSpPr>
            <p:nvPr/>
          </p:nvCxnSpPr>
          <p:spPr>
            <a:xfrm>
              <a:off x="6769134" y="2912474"/>
              <a:ext cx="0" cy="2316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6" idx="2"/>
              <a:endCxn id="10" idx="0"/>
            </p:cNvCxnSpPr>
            <p:nvPr/>
          </p:nvCxnSpPr>
          <p:spPr>
            <a:xfrm>
              <a:off x="6769134" y="3451892"/>
              <a:ext cx="0" cy="2316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10" idx="2"/>
              <a:endCxn id="12" idx="0"/>
            </p:cNvCxnSpPr>
            <p:nvPr/>
          </p:nvCxnSpPr>
          <p:spPr>
            <a:xfrm>
              <a:off x="6769134" y="3991310"/>
              <a:ext cx="0" cy="2316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12" idx="2"/>
              <a:endCxn id="13" idx="0"/>
            </p:cNvCxnSpPr>
            <p:nvPr/>
          </p:nvCxnSpPr>
          <p:spPr>
            <a:xfrm>
              <a:off x="6769134" y="4530728"/>
              <a:ext cx="0" cy="2316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13" idx="2"/>
              <a:endCxn id="14" idx="0"/>
            </p:cNvCxnSpPr>
            <p:nvPr/>
          </p:nvCxnSpPr>
          <p:spPr>
            <a:xfrm>
              <a:off x="6769134" y="5285589"/>
              <a:ext cx="0" cy="2316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2" name="カギ線コネクタ 31"/>
          <p:cNvCxnSpPr>
            <a:stCxn id="14" idx="3"/>
            <a:endCxn id="10" idx="3"/>
          </p:cNvCxnSpPr>
          <p:nvPr/>
        </p:nvCxnSpPr>
        <p:spPr>
          <a:xfrm flipH="1" flipV="1">
            <a:off x="7824617" y="3734056"/>
            <a:ext cx="563527" cy="2049142"/>
          </a:xfrm>
          <a:prstGeom prst="bentConnector3">
            <a:avLst>
              <a:gd name="adj1" fmla="val -4056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カギ線コネクタ 33"/>
          <p:cNvCxnSpPr>
            <a:stCxn id="14" idx="2"/>
            <a:endCxn id="15" idx="0"/>
          </p:cNvCxnSpPr>
          <p:nvPr/>
        </p:nvCxnSpPr>
        <p:spPr>
          <a:xfrm rot="5400000" flipH="1">
            <a:off x="5302544" y="4326931"/>
            <a:ext cx="3651199" cy="12700"/>
          </a:xfrm>
          <a:prstGeom prst="bentConnector5">
            <a:avLst>
              <a:gd name="adj1" fmla="val -6261"/>
              <a:gd name="adj2" fmla="val 11721260"/>
              <a:gd name="adj3" fmla="val 10626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直線矢印コネクタ 3"/>
          <p:cNvCxnSpPr/>
          <p:nvPr/>
        </p:nvCxnSpPr>
        <p:spPr>
          <a:xfrm flipH="1" flipV="1">
            <a:off x="7685383" y="5982687"/>
            <a:ext cx="278467" cy="31385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520249" y="6224538"/>
            <a:ext cx="1588255" cy="307777"/>
          </a:xfrm>
          <a:prstGeom prst="rect">
            <a:avLst/>
          </a:prstGeom>
          <a:noFill/>
        </p:spPr>
        <p:txBody>
          <a:bodyPr wrap="none" rtlCol="0">
            <a:spAutoFit/>
          </a:bodyPr>
          <a:lstStyle/>
          <a:p>
            <a:r>
              <a:rPr kumimoji="1" lang="en-US" altLang="ja-JP" sz="1400" dirty="0" smtClean="0"/>
              <a:t>air-mass correction</a:t>
            </a:r>
            <a:endParaRPr kumimoji="1" lang="ja-JP" altLang="en-US" sz="1400" dirty="0"/>
          </a:p>
        </p:txBody>
      </p:sp>
      <p:sp>
        <p:nvSpPr>
          <p:cNvPr id="23" name="正方形/長方形 22"/>
          <p:cNvSpPr/>
          <p:nvPr/>
        </p:nvSpPr>
        <p:spPr>
          <a:xfrm>
            <a:off x="6372200" y="548680"/>
            <a:ext cx="2145121" cy="523220"/>
          </a:xfrm>
          <a:prstGeom prst="rect">
            <a:avLst/>
          </a:prstGeom>
          <a:ln w="12700">
            <a:solidFill>
              <a:schemeClr val="tx1"/>
            </a:solidFill>
          </a:ln>
        </p:spPr>
        <p:txBody>
          <a:bodyPr wrap="square">
            <a:spAutoFit/>
          </a:bodyPr>
          <a:lstStyle/>
          <a:p>
            <a:r>
              <a:rPr lang="en-US" altLang="ja-JP" sz="1400" dirty="0" smtClean="0"/>
              <a:t>Based on Okita </a:t>
            </a:r>
            <a:r>
              <a:rPr lang="en-US" altLang="ja-JP" sz="1400" dirty="0"/>
              <a:t>et al. 2013, IAU Symposium, 288, 25</a:t>
            </a:r>
            <a:endParaRPr lang="ja-JP" altLang="en-US" sz="1400" dirty="0"/>
          </a:p>
        </p:txBody>
      </p:sp>
      <p:sp>
        <p:nvSpPr>
          <p:cNvPr id="25" name="正方形/長方形 24"/>
          <p:cNvSpPr/>
          <p:nvPr/>
        </p:nvSpPr>
        <p:spPr>
          <a:xfrm>
            <a:off x="0" y="6678000"/>
            <a:ext cx="9144000" cy="18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0" y="0"/>
            <a:ext cx="9144000" cy="36000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タイトル 1"/>
          <p:cNvSpPr txBox="1">
            <a:spLocks/>
          </p:cNvSpPr>
          <p:nvPr/>
        </p:nvSpPr>
        <p:spPr>
          <a:xfrm>
            <a:off x="457200" y="413792"/>
            <a:ext cx="8229600" cy="11430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t>B</a:t>
            </a:r>
            <a:r>
              <a:rPr lang="en-US" altLang="ja-JP" b="1" dirty="0" smtClean="0"/>
              <a:t>. 3 DF-DIMM software </a:t>
            </a:r>
            <a:endParaRPr lang="ja-JP" altLang="en-US" b="1" baseline="30000" dirty="0"/>
          </a:p>
        </p:txBody>
      </p:sp>
    </p:spTree>
    <p:extLst>
      <p:ext uri="{BB962C8B-B14F-4D97-AF65-F5344CB8AC3E}">
        <p14:creationId xmlns:p14="http://schemas.microsoft.com/office/powerpoint/2010/main" val="42687978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5560658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コネクタ 22"/>
          <p:cNvCxnSpPr/>
          <p:nvPr/>
        </p:nvCxnSpPr>
        <p:spPr>
          <a:xfrm>
            <a:off x="1475656" y="3804876"/>
            <a:ext cx="576064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3529593" y="2708720"/>
            <a:ext cx="1690479" cy="1080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436095" y="908720"/>
            <a:ext cx="1693497" cy="2880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2" name="グループ化 91"/>
          <p:cNvGrpSpPr/>
          <p:nvPr/>
        </p:nvGrpSpPr>
        <p:grpSpPr>
          <a:xfrm>
            <a:off x="3901820" y="1428612"/>
            <a:ext cx="814196" cy="2350745"/>
            <a:chOff x="5376520" y="1620396"/>
            <a:chExt cx="814196" cy="2350745"/>
          </a:xfrm>
        </p:grpSpPr>
        <p:sp>
          <p:nvSpPr>
            <p:cNvPr id="3" name="正方形/長方形 2"/>
            <p:cNvSpPr/>
            <p:nvPr/>
          </p:nvSpPr>
          <p:spPr>
            <a:xfrm rot="18211069">
              <a:off x="5884827" y="1602539"/>
              <a:ext cx="288032" cy="32374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rot="18211069">
              <a:off x="5304512" y="2658937"/>
              <a:ext cx="216024" cy="720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rot="18211069">
              <a:off x="5456436" y="2668686"/>
              <a:ext cx="72000" cy="7200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rot="18211069">
              <a:off x="5278695" y="2136674"/>
              <a:ext cx="864096" cy="2160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cxnSp>
          <p:nvCxnSpPr>
            <p:cNvPr id="65" name="直線コネクタ 64"/>
            <p:cNvCxnSpPr/>
            <p:nvPr/>
          </p:nvCxnSpPr>
          <p:spPr>
            <a:xfrm flipV="1">
              <a:off x="5580112" y="2214702"/>
              <a:ext cx="144016" cy="17564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5724128" y="2214702"/>
              <a:ext cx="1695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5882285" y="2214702"/>
              <a:ext cx="129809" cy="17564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グループ化 92"/>
          <p:cNvGrpSpPr/>
          <p:nvPr/>
        </p:nvGrpSpPr>
        <p:grpSpPr>
          <a:xfrm>
            <a:off x="5846036" y="1420208"/>
            <a:ext cx="814196" cy="2350745"/>
            <a:chOff x="5376520" y="1620396"/>
            <a:chExt cx="814196" cy="2350745"/>
          </a:xfrm>
        </p:grpSpPr>
        <p:sp>
          <p:nvSpPr>
            <p:cNvPr id="94" name="正方形/長方形 93"/>
            <p:cNvSpPr/>
            <p:nvPr/>
          </p:nvSpPr>
          <p:spPr>
            <a:xfrm rot="18211069">
              <a:off x="5884827" y="1602539"/>
              <a:ext cx="288032" cy="32374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p:cNvSpPr/>
            <p:nvPr/>
          </p:nvSpPr>
          <p:spPr>
            <a:xfrm rot="18211069">
              <a:off x="5304512" y="2658937"/>
              <a:ext cx="216024" cy="720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p:nvSpPr>
          <p:spPr>
            <a:xfrm rot="18211069">
              <a:off x="5456436" y="2668686"/>
              <a:ext cx="72000" cy="7200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p:cNvSpPr/>
            <p:nvPr/>
          </p:nvSpPr>
          <p:spPr>
            <a:xfrm rot="18211069">
              <a:off x="5278695" y="2136674"/>
              <a:ext cx="864096" cy="2160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cxnSp>
          <p:nvCxnSpPr>
            <p:cNvPr id="98" name="直線コネクタ 97"/>
            <p:cNvCxnSpPr/>
            <p:nvPr/>
          </p:nvCxnSpPr>
          <p:spPr>
            <a:xfrm flipV="1">
              <a:off x="5580112" y="2214702"/>
              <a:ext cx="144016" cy="17564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5724128" y="2214702"/>
              <a:ext cx="1695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5882285" y="2214702"/>
              <a:ext cx="129809" cy="17564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 name="グループ化 104"/>
          <p:cNvGrpSpPr/>
          <p:nvPr/>
        </p:nvGrpSpPr>
        <p:grpSpPr>
          <a:xfrm>
            <a:off x="2051720" y="1428612"/>
            <a:ext cx="814196" cy="2350745"/>
            <a:chOff x="5376520" y="1620396"/>
            <a:chExt cx="814196" cy="2350745"/>
          </a:xfrm>
        </p:grpSpPr>
        <p:sp>
          <p:nvSpPr>
            <p:cNvPr id="106" name="正方形/長方形 105"/>
            <p:cNvSpPr/>
            <p:nvPr/>
          </p:nvSpPr>
          <p:spPr>
            <a:xfrm rot="18211069">
              <a:off x="5884827" y="1602539"/>
              <a:ext cx="288032" cy="32374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p:cNvSpPr/>
            <p:nvPr/>
          </p:nvSpPr>
          <p:spPr>
            <a:xfrm rot="18211069">
              <a:off x="5304512" y="2658937"/>
              <a:ext cx="216024" cy="720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p:cNvSpPr/>
            <p:nvPr/>
          </p:nvSpPr>
          <p:spPr>
            <a:xfrm rot="18211069">
              <a:off x="5456436" y="2668686"/>
              <a:ext cx="72000" cy="7200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p:cNvSpPr/>
            <p:nvPr/>
          </p:nvSpPr>
          <p:spPr>
            <a:xfrm rot="18211069">
              <a:off x="5278695" y="2136674"/>
              <a:ext cx="864096" cy="2160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cxnSp>
          <p:nvCxnSpPr>
            <p:cNvPr id="110" name="直線コネクタ 109"/>
            <p:cNvCxnSpPr/>
            <p:nvPr/>
          </p:nvCxnSpPr>
          <p:spPr>
            <a:xfrm flipV="1">
              <a:off x="5580112" y="2214702"/>
              <a:ext cx="144016" cy="17564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5724128" y="2214702"/>
              <a:ext cx="1695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5882285" y="2214702"/>
              <a:ext cx="129809" cy="17564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5" name="Picture 2" descr="C:\Users\hirofumi\Desktop\2013_05みさゼミ\図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84389"/>
            <a:ext cx="5553076" cy="2256979"/>
          </a:xfrm>
          <a:prstGeom prst="rect">
            <a:avLst/>
          </a:prstGeom>
          <a:noFill/>
          <a:extLst>
            <a:ext uri="{909E8E84-426E-40DD-AFC4-6F175D3DCCD1}">
              <a14:hiddenFill xmlns:a14="http://schemas.microsoft.com/office/drawing/2010/main">
                <a:solidFill>
                  <a:srgbClr val="FFFFFF"/>
                </a:solidFill>
              </a14:hiddenFill>
            </a:ext>
          </a:extLst>
        </p:spPr>
      </p:pic>
      <p:sp>
        <p:nvSpPr>
          <p:cNvPr id="116" name="正方形/長方形 115"/>
          <p:cNvSpPr/>
          <p:nvPr/>
        </p:nvSpPr>
        <p:spPr>
          <a:xfrm>
            <a:off x="5940152" y="4433044"/>
            <a:ext cx="2793460" cy="2308324"/>
          </a:xfrm>
          <a:prstGeom prst="rect">
            <a:avLst/>
          </a:prstGeom>
        </p:spPr>
        <p:txBody>
          <a:bodyPr wrap="square">
            <a:spAutoFit/>
          </a:bodyPr>
          <a:lstStyle/>
          <a:p>
            <a:pPr marL="457200" indent="-457200" algn="just">
              <a:buFont typeface="+mj-lt"/>
              <a:buAutoNum type="arabicPeriod"/>
            </a:pPr>
            <a:r>
              <a:rPr lang="en-US" altLang="ja-JP" dirty="0" smtClean="0">
                <a:sym typeface="Wingdings" pitchFamily="2" charset="2"/>
              </a:rPr>
              <a:t>disappearance of the surface boundary layer</a:t>
            </a:r>
          </a:p>
          <a:p>
            <a:pPr marL="457200" indent="-457200" algn="just">
              <a:buFont typeface="+mj-lt"/>
              <a:buAutoNum type="arabicPeriod"/>
            </a:pPr>
            <a:r>
              <a:rPr lang="en-US" altLang="ja-JP" dirty="0" smtClean="0">
                <a:sym typeface="Wingdings" pitchFamily="2" charset="2"/>
              </a:rPr>
              <a:t>the surface boundary layer is below the level of the telescope</a:t>
            </a:r>
          </a:p>
          <a:p>
            <a:pPr marL="457200" indent="-457200" algn="just">
              <a:buFont typeface="+mj-lt"/>
              <a:buAutoNum type="arabicPeriod"/>
            </a:pPr>
            <a:r>
              <a:rPr lang="en-US" altLang="ja-JP" dirty="0" smtClean="0">
                <a:sym typeface="Wingdings" pitchFamily="2" charset="2"/>
              </a:rPr>
              <a:t>the surface boundary layer is higher than the level of the telescope</a:t>
            </a:r>
          </a:p>
        </p:txBody>
      </p:sp>
      <p:sp>
        <p:nvSpPr>
          <p:cNvPr id="31" name="正方形/長方形 30"/>
          <p:cNvSpPr/>
          <p:nvPr/>
        </p:nvSpPr>
        <p:spPr>
          <a:xfrm>
            <a:off x="3529593" y="476672"/>
            <a:ext cx="1693497" cy="2232048"/>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1624587" y="476672"/>
            <a:ext cx="1693497" cy="3324465"/>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5431681" y="476671"/>
            <a:ext cx="1693497" cy="432049"/>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a:off x="7524328" y="1363174"/>
            <a:ext cx="0" cy="2407779"/>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7524328" y="2393224"/>
            <a:ext cx="603050" cy="369332"/>
          </a:xfrm>
          <a:prstGeom prst="rect">
            <a:avLst/>
          </a:prstGeom>
          <a:noFill/>
        </p:spPr>
        <p:txBody>
          <a:bodyPr wrap="none" rtlCol="0">
            <a:spAutoFit/>
          </a:bodyPr>
          <a:lstStyle/>
          <a:p>
            <a:r>
              <a:rPr kumimoji="1" lang="en-US" altLang="ja-JP" dirty="0" smtClean="0"/>
              <a:t>11m</a:t>
            </a:r>
            <a:endParaRPr kumimoji="1" lang="ja-JP" altLang="en-US" dirty="0"/>
          </a:p>
        </p:txBody>
      </p:sp>
    </p:spTree>
    <p:extLst>
      <p:ext uri="{BB962C8B-B14F-4D97-AF65-F5344CB8AC3E}">
        <p14:creationId xmlns:p14="http://schemas.microsoft.com/office/powerpoint/2010/main" val="8059733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7730" y="-27384"/>
            <a:ext cx="8229600" cy="1143000"/>
          </a:xfrm>
        </p:spPr>
        <p:txBody>
          <a:bodyPr/>
          <a:lstStyle/>
          <a:p>
            <a:pPr algn="l"/>
            <a:r>
              <a:rPr lang="en-US" altLang="ja-JP" dirty="0" smtClean="0"/>
              <a:t>Seeing Results (2/4)</a:t>
            </a:r>
            <a:endParaRPr kumimoji="1" lang="ja-JP" altLang="en-US" dirty="0"/>
          </a:p>
        </p:txBody>
      </p:sp>
      <p:pic>
        <p:nvPicPr>
          <p:cNvPr id="2050" name="Picture 2" descr="C:\Users\hirofumi\Desktop\2013_05みさゼミ\fi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5392"/>
            <a:ext cx="9157331" cy="585999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6156176" y="1200298"/>
            <a:ext cx="504056" cy="108012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419872" y="3573016"/>
            <a:ext cx="504056" cy="108012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300000" y="4752000"/>
            <a:ext cx="432048" cy="1080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740352" y="2381928"/>
            <a:ext cx="396044" cy="111908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2627784" y="2381928"/>
            <a:ext cx="432048" cy="111908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704348" y="1196752"/>
            <a:ext cx="432048" cy="109734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141902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7730" y="274638"/>
            <a:ext cx="8229600" cy="1143000"/>
          </a:xfrm>
        </p:spPr>
        <p:txBody>
          <a:bodyPr/>
          <a:lstStyle/>
          <a:p>
            <a:pPr algn="l"/>
            <a:r>
              <a:rPr lang="en-US" altLang="ja-JP" dirty="0" smtClean="0"/>
              <a:t>Seeing Results (3/4)</a:t>
            </a:r>
            <a:endParaRPr kumimoji="1" lang="ja-JP" altLang="en-US" dirty="0"/>
          </a:p>
        </p:txBody>
      </p:sp>
      <p:pic>
        <p:nvPicPr>
          <p:cNvPr id="3074" name="Picture 2" descr="C:\Users\hirofumi\Desktop\2013_05みさゼミ\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84784"/>
            <a:ext cx="9144000" cy="448047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6012160" y="2852936"/>
            <a:ext cx="504056" cy="108012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699792" y="1683588"/>
            <a:ext cx="432048" cy="109734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043608" y="2852936"/>
            <a:ext cx="252028" cy="108012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491880" y="4032000"/>
            <a:ext cx="648072" cy="108012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53266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51520" y="4005064"/>
            <a:ext cx="4824536" cy="259228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begin{align*}&#10;D_f(\tau)\equiv\left &lt;\left (f(t+\tau)-f(t)\right )^2\right &gt;&#10;\end{al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060" y="4365104"/>
            <a:ext cx="3364416" cy="475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gin{align*}&#10;B_f(\tau)\equiv\left &lt;f(t+\tau)f^\ast(t) \right &gt;&#10;\end{alig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60" y="5315640"/>
            <a:ext cx="2716912" cy="2736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95536" y="4077072"/>
            <a:ext cx="1896866" cy="369332"/>
          </a:xfrm>
          <a:prstGeom prst="rect">
            <a:avLst/>
          </a:prstGeom>
          <a:noFill/>
        </p:spPr>
        <p:txBody>
          <a:bodyPr wrap="none" rtlCol="0">
            <a:spAutoFit/>
          </a:bodyPr>
          <a:lstStyle/>
          <a:p>
            <a:r>
              <a:rPr lang="en-US" altLang="ja-JP" dirty="0" smtClean="0"/>
              <a:t>S</a:t>
            </a:r>
            <a:r>
              <a:rPr kumimoji="1" lang="en-US" altLang="ja-JP" dirty="0" smtClean="0"/>
              <a:t>tructure function</a:t>
            </a:r>
            <a:endParaRPr kumimoji="1" lang="ja-JP" altLang="en-US" dirty="0"/>
          </a:p>
        </p:txBody>
      </p:sp>
      <p:sp>
        <p:nvSpPr>
          <p:cNvPr id="6" name="テキスト ボックス 5"/>
          <p:cNvSpPr txBox="1"/>
          <p:nvPr/>
        </p:nvSpPr>
        <p:spPr>
          <a:xfrm>
            <a:off x="395536" y="4921604"/>
            <a:ext cx="2075889" cy="369332"/>
          </a:xfrm>
          <a:prstGeom prst="rect">
            <a:avLst/>
          </a:prstGeom>
          <a:noFill/>
        </p:spPr>
        <p:txBody>
          <a:bodyPr wrap="none" rtlCol="0">
            <a:spAutoFit/>
          </a:bodyPr>
          <a:lstStyle/>
          <a:p>
            <a:r>
              <a:rPr kumimoji="1" lang="en-US" altLang="ja-JP" dirty="0" smtClean="0"/>
              <a:t>Correlation function</a:t>
            </a:r>
            <a:endParaRPr kumimoji="1" lang="ja-JP" altLang="en-US" dirty="0"/>
          </a:p>
        </p:txBody>
      </p:sp>
      <p:grpSp>
        <p:nvGrpSpPr>
          <p:cNvPr id="9" name="グループ化 8"/>
          <p:cNvGrpSpPr/>
          <p:nvPr/>
        </p:nvGrpSpPr>
        <p:grpSpPr>
          <a:xfrm>
            <a:off x="1451255" y="5819696"/>
            <a:ext cx="3264761" cy="633640"/>
            <a:chOff x="1187624" y="5733256"/>
            <a:chExt cx="3264761" cy="633640"/>
          </a:xfrm>
        </p:grpSpPr>
        <p:pic>
          <p:nvPicPr>
            <p:cNvPr id="1032" name="Picture 8" descr="\begin{align*}&#10;D_f(\tau)=2\left\{(B_f(0)-B_f(\tau)\right\}&#10;\end{alig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273" y="5733256"/>
              <a:ext cx="3264112" cy="273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gin{align*}&#10;D_f(\infty)=2B_f(0)&#10;\end{alig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624" y="6093296"/>
              <a:ext cx="1953377" cy="273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begin{align*}&#10;V\propto\epsilon^{1/3}l^{1/3}&#10;\end{align*}">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3423" y="2977163"/>
            <a:ext cx="1393016" cy="2556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683568" y="1340768"/>
            <a:ext cx="7632848" cy="923330"/>
          </a:xfrm>
          <a:prstGeom prst="rect">
            <a:avLst/>
          </a:prstGeom>
          <a:noFill/>
        </p:spPr>
        <p:txBody>
          <a:bodyPr wrap="square" rtlCol="0">
            <a:spAutoFit/>
          </a:bodyPr>
          <a:lstStyle/>
          <a:p>
            <a:pPr algn="just"/>
            <a:r>
              <a:rPr kumimoji="1" lang="en-US" altLang="ja-JP" dirty="0" smtClean="0"/>
              <a:t>In the inertial range, the Velocity fluctuations V [L T</a:t>
            </a:r>
            <a:r>
              <a:rPr kumimoji="1" lang="en-US" altLang="ja-JP" baseline="30000" dirty="0" smtClean="0"/>
              <a:t>-1</a:t>
            </a:r>
            <a:r>
              <a:rPr kumimoji="1" lang="en-US" altLang="ja-JP" dirty="0" smtClean="0"/>
              <a:t>] are governed only by the scale size l [L] and the rate of energy input and dissipation ε [L</a:t>
            </a:r>
            <a:r>
              <a:rPr kumimoji="1" lang="en-US" altLang="ja-JP" baseline="30000" dirty="0" smtClean="0"/>
              <a:t>2</a:t>
            </a:r>
            <a:r>
              <a:rPr kumimoji="1" lang="en-US" altLang="ja-JP" dirty="0" smtClean="0"/>
              <a:t>T</a:t>
            </a:r>
            <a:r>
              <a:rPr kumimoji="1" lang="en-US" altLang="ja-JP" baseline="30000" dirty="0" smtClean="0"/>
              <a:t>-3</a:t>
            </a:r>
            <a:r>
              <a:rPr kumimoji="1" lang="en-US" altLang="ja-JP" dirty="0" smtClean="0"/>
              <a:t>]. </a:t>
            </a:r>
            <a:r>
              <a:rPr kumimoji="1" lang="en-US" altLang="ja-JP" dirty="0" smtClean="0">
                <a:sym typeface="Wingdings" pitchFamily="2" charset="2"/>
              </a:rPr>
              <a:t>Dimensional consideration,</a:t>
            </a:r>
            <a:endParaRPr kumimoji="1" lang="ja-JP" altLang="en-US" dirty="0"/>
          </a:p>
        </p:txBody>
      </p:sp>
      <p:sp>
        <p:nvSpPr>
          <p:cNvPr id="16" name="タイトル 1"/>
          <p:cNvSpPr>
            <a:spLocks noGrp="1"/>
          </p:cNvSpPr>
          <p:nvPr>
            <p:ph type="title"/>
          </p:nvPr>
        </p:nvSpPr>
        <p:spPr>
          <a:xfrm>
            <a:off x="457200" y="413792"/>
            <a:ext cx="8229600" cy="1143000"/>
          </a:xfrm>
        </p:spPr>
        <p:txBody>
          <a:bodyPr>
            <a:normAutofit/>
          </a:bodyPr>
          <a:lstStyle/>
          <a:p>
            <a:pPr algn="l"/>
            <a:r>
              <a:rPr lang="en-US" altLang="ja-JP" b="1" dirty="0" smtClean="0"/>
              <a:t>1. 4 Kolmogorov Model</a:t>
            </a:r>
            <a:endParaRPr kumimoji="1" lang="ja-JP" altLang="en-US" b="1" baseline="30000" dirty="0"/>
          </a:p>
        </p:txBody>
      </p:sp>
      <p:sp>
        <p:nvSpPr>
          <p:cNvPr id="17" name="正方形/長方形 16"/>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下矢印 19"/>
          <p:cNvSpPr/>
          <p:nvPr/>
        </p:nvSpPr>
        <p:spPr>
          <a:xfrm rot="16200000">
            <a:off x="858651" y="5993416"/>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3" name="下矢印 22"/>
          <p:cNvSpPr/>
          <p:nvPr/>
        </p:nvSpPr>
        <p:spPr>
          <a:xfrm rot="16200000">
            <a:off x="1690765" y="2961863"/>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1" name="正方形/長方形 10"/>
          <p:cNvSpPr/>
          <p:nvPr/>
        </p:nvSpPr>
        <p:spPr>
          <a:xfrm>
            <a:off x="2283927" y="2852935"/>
            <a:ext cx="1712009" cy="504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249311" y="3356992"/>
            <a:ext cx="1974323" cy="369332"/>
          </a:xfrm>
          <a:prstGeom prst="rect">
            <a:avLst/>
          </a:prstGeom>
          <a:noFill/>
        </p:spPr>
        <p:txBody>
          <a:bodyPr wrap="none" rtlCol="0">
            <a:spAutoFit/>
          </a:bodyPr>
          <a:lstStyle/>
          <a:p>
            <a:r>
              <a:rPr kumimoji="1" lang="en-US" altLang="ja-JP" dirty="0" smtClean="0"/>
              <a:t>Kolmogorov (1941)</a:t>
            </a:r>
            <a:endParaRPr kumimoji="1" lang="ja-JP" altLang="en-US" dirty="0"/>
          </a:p>
        </p:txBody>
      </p:sp>
      <p:pic>
        <p:nvPicPr>
          <p:cNvPr id="3074"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32775" t="18627" r="15821" b="16634"/>
          <a:stretch/>
        </p:blipFill>
        <p:spPr bwMode="auto">
          <a:xfrm rot="5400000">
            <a:off x="4846288" y="2335536"/>
            <a:ext cx="4491583" cy="3744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952824" y="6352541"/>
            <a:ext cx="2278509" cy="369332"/>
          </a:xfrm>
          <a:prstGeom prst="rect">
            <a:avLst/>
          </a:prstGeom>
          <a:noFill/>
        </p:spPr>
        <p:txBody>
          <a:bodyPr wrap="none" rtlCol="0">
            <a:spAutoFit/>
          </a:bodyPr>
          <a:lstStyle/>
          <a:p>
            <a:r>
              <a:rPr kumimoji="1" lang="en-US" altLang="ja-JP" dirty="0" smtClean="0"/>
              <a:t>Tyson &amp; Frazier (2012)</a:t>
            </a:r>
            <a:endParaRPr kumimoji="1" lang="ja-JP" altLang="en-US" dirty="0"/>
          </a:p>
        </p:txBody>
      </p:sp>
    </p:spTree>
    <p:extLst>
      <p:ext uri="{BB962C8B-B14F-4D97-AF65-F5344CB8AC3E}">
        <p14:creationId xmlns:p14="http://schemas.microsoft.com/office/powerpoint/2010/main" val="2238459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egin{align*}&#10;D_V(r)\equiv\left| V(x)-V(x+r)\right |^2 = C_V^2 r^{2/3}&#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484" y="1836132"/>
            <a:ext cx="4408941" cy="324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gin{align*}&#10;D_T(r)\equiv\left| T(x)-T(x+r)\right |^2 = C_T^2 r^{2/3}&#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492" y="3122984"/>
            <a:ext cx="4332706" cy="324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egin{align*}&#10;N\equiv(n-1)\times10^6=\frac{77.6P}{T}&#10;\end{alig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6677" y="4015741"/>
            <a:ext cx="3170114"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egin{align*}&#10;D_N(r)=C_N^2r^{2/3}=\left(\frac{77.8P}{T}\right)^2C_T^2r^{2/3}&#10;\end{alig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9160" y="5546113"/>
            <a:ext cx="4369145" cy="6912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コネクタ 7"/>
          <p:cNvCxnSpPr/>
          <p:nvPr/>
        </p:nvCxnSpPr>
        <p:spPr>
          <a:xfrm>
            <a:off x="5632863" y="2142148"/>
            <a:ext cx="5233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下矢印 8"/>
          <p:cNvSpPr/>
          <p:nvPr/>
        </p:nvSpPr>
        <p:spPr>
          <a:xfrm>
            <a:off x="2798962" y="2350711"/>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0" name="テキスト ボックス 9"/>
          <p:cNvSpPr txBox="1"/>
          <p:nvPr/>
        </p:nvSpPr>
        <p:spPr>
          <a:xfrm>
            <a:off x="1475656" y="1412776"/>
            <a:ext cx="2702856" cy="369332"/>
          </a:xfrm>
          <a:prstGeom prst="rect">
            <a:avLst/>
          </a:prstGeom>
          <a:noFill/>
        </p:spPr>
        <p:txBody>
          <a:bodyPr wrap="none" rtlCol="0">
            <a:spAutoFit/>
          </a:bodyPr>
          <a:lstStyle/>
          <a:p>
            <a:r>
              <a:rPr lang="en-US" altLang="ja-JP" b="1" dirty="0" smtClean="0">
                <a:solidFill>
                  <a:srgbClr val="FF0000"/>
                </a:solidFill>
              </a:rPr>
              <a:t>Velocity structure function</a:t>
            </a:r>
            <a:endParaRPr kumimoji="1" lang="ja-JP" altLang="en-US" b="1" dirty="0">
              <a:solidFill>
                <a:srgbClr val="FF0000"/>
              </a:solidFill>
            </a:endParaRPr>
          </a:p>
        </p:txBody>
      </p:sp>
      <p:sp>
        <p:nvSpPr>
          <p:cNvPr id="19" name="テキスト ボックス 18"/>
          <p:cNvSpPr txBox="1"/>
          <p:nvPr/>
        </p:nvSpPr>
        <p:spPr>
          <a:xfrm>
            <a:off x="1457518" y="2699628"/>
            <a:ext cx="3179845" cy="369332"/>
          </a:xfrm>
          <a:prstGeom prst="rect">
            <a:avLst/>
          </a:prstGeom>
          <a:noFill/>
        </p:spPr>
        <p:txBody>
          <a:bodyPr wrap="none" rtlCol="0">
            <a:spAutoFit/>
          </a:bodyPr>
          <a:lstStyle/>
          <a:p>
            <a:r>
              <a:rPr lang="en-US" altLang="ja-JP" b="1" dirty="0" smtClean="0">
                <a:solidFill>
                  <a:srgbClr val="FF0000"/>
                </a:solidFill>
              </a:rPr>
              <a:t>Temperature structure function</a:t>
            </a:r>
            <a:endParaRPr kumimoji="1" lang="ja-JP" altLang="en-US" b="1" dirty="0">
              <a:solidFill>
                <a:srgbClr val="FF0000"/>
              </a:solidFill>
            </a:endParaRPr>
          </a:p>
        </p:txBody>
      </p:sp>
      <p:sp>
        <p:nvSpPr>
          <p:cNvPr id="11" name="テキスト ボックス 10"/>
          <p:cNvSpPr txBox="1"/>
          <p:nvPr/>
        </p:nvSpPr>
        <p:spPr>
          <a:xfrm>
            <a:off x="5692745" y="3933056"/>
            <a:ext cx="2407647" cy="646331"/>
          </a:xfrm>
          <a:prstGeom prst="rect">
            <a:avLst/>
          </a:prstGeom>
          <a:noFill/>
        </p:spPr>
        <p:txBody>
          <a:bodyPr wrap="none" rtlCol="0">
            <a:spAutoFit/>
          </a:bodyPr>
          <a:lstStyle/>
          <a:p>
            <a:r>
              <a:rPr kumimoji="1" lang="en-US" altLang="ja-JP" dirty="0" smtClean="0"/>
              <a:t>P = pressure in mill bar</a:t>
            </a:r>
          </a:p>
          <a:p>
            <a:r>
              <a:rPr lang="en-US" altLang="ja-JP" dirty="0" smtClean="0"/>
              <a:t>T = temperature, K</a:t>
            </a:r>
            <a:endParaRPr kumimoji="1" lang="ja-JP" altLang="en-US" dirty="0"/>
          </a:p>
        </p:txBody>
      </p:sp>
      <p:sp>
        <p:nvSpPr>
          <p:cNvPr id="21" name="テキスト ボックス 20"/>
          <p:cNvSpPr txBox="1"/>
          <p:nvPr/>
        </p:nvSpPr>
        <p:spPr>
          <a:xfrm>
            <a:off x="1457518" y="3573016"/>
            <a:ext cx="1286763" cy="369332"/>
          </a:xfrm>
          <a:prstGeom prst="rect">
            <a:avLst/>
          </a:prstGeom>
          <a:noFill/>
        </p:spPr>
        <p:txBody>
          <a:bodyPr wrap="none" rtlCol="0">
            <a:spAutoFit/>
          </a:bodyPr>
          <a:lstStyle/>
          <a:p>
            <a:r>
              <a:rPr lang="en-US" altLang="ja-JP" b="1" dirty="0" smtClean="0">
                <a:solidFill>
                  <a:srgbClr val="FF0000"/>
                </a:solidFill>
              </a:rPr>
              <a:t>Refractivity</a:t>
            </a:r>
            <a:endParaRPr kumimoji="1" lang="ja-JP" altLang="en-US" b="1" dirty="0">
              <a:solidFill>
                <a:srgbClr val="FF0000"/>
              </a:solidFill>
            </a:endParaRPr>
          </a:p>
        </p:txBody>
      </p:sp>
      <p:sp>
        <p:nvSpPr>
          <p:cNvPr id="22" name="下矢印 21"/>
          <p:cNvSpPr/>
          <p:nvPr/>
        </p:nvSpPr>
        <p:spPr>
          <a:xfrm rot="16200000">
            <a:off x="2124644" y="5748613"/>
            <a:ext cx="432048" cy="28620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6" name="タイトル 1"/>
          <p:cNvSpPr>
            <a:spLocks noGrp="1"/>
          </p:cNvSpPr>
          <p:nvPr>
            <p:ph type="title"/>
          </p:nvPr>
        </p:nvSpPr>
        <p:spPr>
          <a:xfrm>
            <a:off x="457200" y="413792"/>
            <a:ext cx="8229600" cy="1143000"/>
          </a:xfrm>
        </p:spPr>
        <p:txBody>
          <a:bodyPr>
            <a:normAutofit/>
          </a:bodyPr>
          <a:lstStyle/>
          <a:p>
            <a:pPr algn="l"/>
            <a:r>
              <a:rPr lang="en-US" altLang="ja-JP" b="1" dirty="0"/>
              <a:t>1</a:t>
            </a:r>
            <a:r>
              <a:rPr lang="en-US" altLang="ja-JP" b="1" dirty="0" smtClean="0"/>
              <a:t>. 5 Structure function</a:t>
            </a:r>
            <a:endParaRPr kumimoji="1" lang="ja-JP" altLang="en-US" b="1" baseline="30000" dirty="0"/>
          </a:p>
        </p:txBody>
      </p:sp>
      <p:sp>
        <p:nvSpPr>
          <p:cNvPr id="27" name="正方形/長方形 26"/>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28"/>
          <p:cNvSpPr txBox="1"/>
          <p:nvPr/>
        </p:nvSpPr>
        <p:spPr>
          <a:xfrm>
            <a:off x="2834411" y="5064144"/>
            <a:ext cx="3484480" cy="369332"/>
          </a:xfrm>
          <a:prstGeom prst="rect">
            <a:avLst/>
          </a:prstGeom>
          <a:noFill/>
        </p:spPr>
        <p:txBody>
          <a:bodyPr wrap="none" rtlCol="0">
            <a:spAutoFit/>
          </a:bodyPr>
          <a:lstStyle/>
          <a:p>
            <a:r>
              <a:rPr lang="en-US" altLang="ja-JP" b="1" dirty="0" smtClean="0">
                <a:solidFill>
                  <a:srgbClr val="FF0000"/>
                </a:solidFill>
              </a:rPr>
              <a:t>Refractive index structure function</a:t>
            </a:r>
            <a:endParaRPr kumimoji="1" lang="ja-JP" altLang="en-US" b="1" dirty="0">
              <a:solidFill>
                <a:srgbClr val="FF0000"/>
              </a:solidFill>
            </a:endParaRPr>
          </a:p>
        </p:txBody>
      </p:sp>
      <p:sp>
        <p:nvSpPr>
          <p:cNvPr id="14" name="正方形/長方形 13"/>
          <p:cNvSpPr/>
          <p:nvPr/>
        </p:nvSpPr>
        <p:spPr>
          <a:xfrm>
            <a:off x="1475656" y="1782108"/>
            <a:ext cx="489654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450682" y="3068960"/>
            <a:ext cx="489654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1457518" y="3953154"/>
            <a:ext cx="3888432" cy="6651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838937" y="5448233"/>
            <a:ext cx="4685391" cy="9330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399933" y="2330296"/>
            <a:ext cx="1610056" cy="369332"/>
          </a:xfrm>
          <a:prstGeom prst="rect">
            <a:avLst/>
          </a:prstGeom>
          <a:noFill/>
        </p:spPr>
        <p:txBody>
          <a:bodyPr wrap="none" rtlCol="0">
            <a:spAutoFit/>
          </a:bodyPr>
          <a:lstStyle/>
          <a:p>
            <a:r>
              <a:rPr kumimoji="1" lang="en-US" altLang="ja-JP" dirty="0" err="1" smtClean="0"/>
              <a:t>Tatarskii</a:t>
            </a:r>
            <a:r>
              <a:rPr kumimoji="1" lang="en-US" altLang="ja-JP" dirty="0" smtClean="0"/>
              <a:t> (1971)</a:t>
            </a:r>
            <a:endParaRPr kumimoji="1" lang="ja-JP" altLang="en-US" dirty="0"/>
          </a:p>
        </p:txBody>
      </p:sp>
      <p:sp>
        <p:nvSpPr>
          <p:cNvPr id="23" name="テキスト ボックス 22"/>
          <p:cNvSpPr txBox="1"/>
          <p:nvPr/>
        </p:nvSpPr>
        <p:spPr>
          <a:xfrm>
            <a:off x="6126069" y="2267580"/>
            <a:ext cx="1974323" cy="369332"/>
          </a:xfrm>
          <a:prstGeom prst="rect">
            <a:avLst/>
          </a:prstGeom>
          <a:noFill/>
        </p:spPr>
        <p:txBody>
          <a:bodyPr wrap="none" rtlCol="0">
            <a:spAutoFit/>
          </a:bodyPr>
          <a:lstStyle/>
          <a:p>
            <a:r>
              <a:rPr kumimoji="1" lang="en-US" altLang="ja-JP" dirty="0" smtClean="0"/>
              <a:t>Kolmogorov (1941)</a:t>
            </a:r>
            <a:endParaRPr kumimoji="1" lang="ja-JP" altLang="en-US" dirty="0"/>
          </a:p>
        </p:txBody>
      </p:sp>
      <p:cxnSp>
        <p:nvCxnSpPr>
          <p:cNvPr id="17" name="カギ線コネクタ 16"/>
          <p:cNvCxnSpPr>
            <a:stCxn id="23" idx="1"/>
          </p:cNvCxnSpPr>
          <p:nvPr/>
        </p:nvCxnSpPr>
        <p:spPr>
          <a:xfrm rot="10800000">
            <a:off x="5894519" y="2160132"/>
            <a:ext cx="231550" cy="292114"/>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813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normAutofit/>
          </a:bodyPr>
          <a:lstStyle/>
          <a:p>
            <a:pPr algn="l"/>
            <a:r>
              <a:rPr lang="en-US" altLang="ja-JP" b="1" dirty="0" smtClean="0"/>
              <a:t>1. 6 Fried parameter &amp; seeing</a:t>
            </a:r>
            <a:endParaRPr kumimoji="1" lang="ja-JP" altLang="en-US" b="1" baseline="30000" dirty="0"/>
          </a:p>
        </p:txBody>
      </p:sp>
      <p:sp>
        <p:nvSpPr>
          <p:cNvPr id="4" name="正方形/長方形 3"/>
          <p:cNvSpPr/>
          <p:nvPr/>
        </p:nvSpPr>
        <p:spPr>
          <a:xfrm>
            <a:off x="0" y="6678000"/>
            <a:ext cx="9144000" cy="18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0"/>
            <a:ext cx="9144000" cy="3600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 name="Picture 2" descr="\begin{align*}&#10;r_0=\left[0.423k^2(\sec\zeta)\int dh C_N^2(h) \right]^{-3/5}&#10;\end{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104" y="4015150"/>
            <a:ext cx="4299521" cy="709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8" descr="\begin{align*}&#10;D(r)=6.88\left(\frac{r}{r_0}\right)^{5/3}&#10;\end{alig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2622" y="2348880"/>
            <a:ext cx="2406212" cy="70920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523560" y="3563066"/>
            <a:ext cx="1723677" cy="369332"/>
          </a:xfrm>
          <a:prstGeom prst="rect">
            <a:avLst/>
          </a:prstGeom>
          <a:noFill/>
        </p:spPr>
        <p:txBody>
          <a:bodyPr wrap="none" rtlCol="0">
            <a:spAutoFit/>
          </a:bodyPr>
          <a:lstStyle/>
          <a:p>
            <a:r>
              <a:rPr kumimoji="1" lang="en-US" altLang="ja-JP" b="1" dirty="0" smtClean="0">
                <a:solidFill>
                  <a:srgbClr val="FF0000"/>
                </a:solidFill>
              </a:rPr>
              <a:t>Fried parameter</a:t>
            </a:r>
            <a:endParaRPr kumimoji="1" lang="ja-JP" altLang="en-US" b="1" dirty="0">
              <a:solidFill>
                <a:srgbClr val="FF0000"/>
              </a:solidFill>
            </a:endParaRPr>
          </a:p>
        </p:txBody>
      </p:sp>
      <p:sp>
        <p:nvSpPr>
          <p:cNvPr id="21" name="正方形/長方形 20"/>
          <p:cNvSpPr/>
          <p:nvPr/>
        </p:nvSpPr>
        <p:spPr>
          <a:xfrm>
            <a:off x="1523560" y="3942348"/>
            <a:ext cx="5472608" cy="8548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1475656" y="1854116"/>
            <a:ext cx="4933969" cy="12868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475657" y="1484784"/>
            <a:ext cx="2526333" cy="369332"/>
          </a:xfrm>
          <a:prstGeom prst="rect">
            <a:avLst/>
          </a:prstGeom>
          <a:noFill/>
        </p:spPr>
        <p:txBody>
          <a:bodyPr wrap="none" rtlCol="0">
            <a:spAutoFit/>
          </a:bodyPr>
          <a:lstStyle/>
          <a:p>
            <a:r>
              <a:rPr kumimoji="1" lang="en-US" altLang="ja-JP" b="1" dirty="0" smtClean="0">
                <a:solidFill>
                  <a:srgbClr val="FF0000"/>
                </a:solidFill>
              </a:rPr>
              <a:t>Phase structure function</a:t>
            </a:r>
            <a:endParaRPr kumimoji="1" lang="ja-JP" altLang="en-US" b="1" dirty="0">
              <a:solidFill>
                <a:srgbClr val="FF0000"/>
              </a:solidFill>
            </a:endParaRPr>
          </a:p>
        </p:txBody>
      </p:sp>
      <p:sp>
        <p:nvSpPr>
          <p:cNvPr id="14" name="正方形/長方形 13"/>
          <p:cNvSpPr/>
          <p:nvPr/>
        </p:nvSpPr>
        <p:spPr>
          <a:xfrm>
            <a:off x="1617063" y="2348880"/>
            <a:ext cx="815447" cy="70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8" name="Picture 12" descr="\begin{align*}&#10;\epsilon\sim\frac{\lambda}{r_0}&#10;\end{alig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515" y="5425196"/>
            <a:ext cx="716322" cy="583200"/>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1554611" y="4970965"/>
            <a:ext cx="813043" cy="369332"/>
          </a:xfrm>
          <a:prstGeom prst="rect">
            <a:avLst/>
          </a:prstGeom>
          <a:noFill/>
        </p:spPr>
        <p:txBody>
          <a:bodyPr wrap="none" rtlCol="0">
            <a:spAutoFit/>
          </a:bodyPr>
          <a:lstStyle/>
          <a:p>
            <a:r>
              <a:rPr kumimoji="1" lang="en-US" altLang="ja-JP" b="1" dirty="0" smtClean="0">
                <a:solidFill>
                  <a:srgbClr val="FF0000"/>
                </a:solidFill>
              </a:rPr>
              <a:t>Seeing</a:t>
            </a:r>
            <a:endParaRPr kumimoji="1" lang="ja-JP" altLang="en-US" b="1" dirty="0">
              <a:solidFill>
                <a:srgbClr val="FF0000"/>
              </a:solidFill>
            </a:endParaRPr>
          </a:p>
        </p:txBody>
      </p:sp>
      <p:sp>
        <p:nvSpPr>
          <p:cNvPr id="32" name="正方形/長方形 31"/>
          <p:cNvSpPr/>
          <p:nvPr/>
        </p:nvSpPr>
        <p:spPr>
          <a:xfrm>
            <a:off x="1523561" y="5340297"/>
            <a:ext cx="2088231" cy="752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899824" y="5146823"/>
            <a:ext cx="4572000" cy="1200329"/>
          </a:xfrm>
          <a:prstGeom prst="rect">
            <a:avLst/>
          </a:prstGeom>
        </p:spPr>
        <p:txBody>
          <a:bodyPr>
            <a:spAutoFit/>
          </a:bodyPr>
          <a:lstStyle/>
          <a:p>
            <a:pPr algn="just"/>
            <a:r>
              <a:rPr lang="en-US" altLang="ja-JP" b="1" dirty="0">
                <a:solidFill>
                  <a:srgbClr val="FF0000"/>
                </a:solidFill>
              </a:rPr>
              <a:t>Fried </a:t>
            </a:r>
            <a:r>
              <a:rPr lang="en-US" altLang="ja-JP" b="1" dirty="0" smtClean="0">
                <a:solidFill>
                  <a:srgbClr val="FF0000"/>
                </a:solidFill>
              </a:rPr>
              <a:t>defined </a:t>
            </a:r>
            <a:r>
              <a:rPr lang="en-US" altLang="ja-JP" b="1" dirty="0">
                <a:solidFill>
                  <a:srgbClr val="FF0000"/>
                </a:solidFill>
              </a:rPr>
              <a:t>the parameter </a:t>
            </a:r>
            <a:r>
              <a:rPr lang="en-US" altLang="ja-JP" b="1" dirty="0" smtClean="0">
                <a:solidFill>
                  <a:srgbClr val="FF0000"/>
                </a:solidFill>
              </a:rPr>
              <a:t>r</a:t>
            </a:r>
            <a:r>
              <a:rPr lang="en-US" altLang="ja-JP" b="1" baseline="-25000" dirty="0" smtClean="0">
                <a:solidFill>
                  <a:srgbClr val="FF0000"/>
                </a:solidFill>
              </a:rPr>
              <a:t>0 </a:t>
            </a:r>
            <a:r>
              <a:rPr lang="en-US" altLang="ja-JP" b="1" dirty="0" smtClean="0">
                <a:solidFill>
                  <a:srgbClr val="FF0000"/>
                </a:solidFill>
              </a:rPr>
              <a:t>, </a:t>
            </a:r>
            <a:r>
              <a:rPr lang="en-US" altLang="ja-JP" b="1" dirty="0">
                <a:solidFill>
                  <a:srgbClr val="FF0000"/>
                </a:solidFill>
              </a:rPr>
              <a:t>which is the diameter of a telescope which would have the same resolving power as </a:t>
            </a:r>
            <a:r>
              <a:rPr lang="en-US" altLang="ja-JP" b="1" dirty="0" smtClean="0">
                <a:solidFill>
                  <a:srgbClr val="FF0000"/>
                </a:solidFill>
              </a:rPr>
              <a:t>in the </a:t>
            </a:r>
            <a:r>
              <a:rPr lang="en-US" altLang="ja-JP" b="1" dirty="0">
                <a:solidFill>
                  <a:srgbClr val="FF0000"/>
                </a:solidFill>
              </a:rPr>
              <a:t>atmospheric </a:t>
            </a:r>
            <a:r>
              <a:rPr lang="en-US" altLang="ja-JP" b="1" dirty="0" smtClean="0">
                <a:solidFill>
                  <a:srgbClr val="FF0000"/>
                </a:solidFill>
              </a:rPr>
              <a:t>turbulence</a:t>
            </a:r>
            <a:endParaRPr lang="ja-JP" altLang="en-US" b="1" dirty="0">
              <a:solidFill>
                <a:srgbClr val="FF0000"/>
              </a:solidFill>
            </a:endParaRPr>
          </a:p>
        </p:txBody>
      </p:sp>
      <p:sp>
        <p:nvSpPr>
          <p:cNvPr id="26" name="テキスト ボックス 25"/>
          <p:cNvSpPr txBox="1"/>
          <p:nvPr/>
        </p:nvSpPr>
        <p:spPr>
          <a:xfrm>
            <a:off x="6588224" y="2174376"/>
            <a:ext cx="1623778" cy="646331"/>
          </a:xfrm>
          <a:prstGeom prst="rect">
            <a:avLst/>
          </a:prstGeom>
          <a:noFill/>
        </p:spPr>
        <p:txBody>
          <a:bodyPr wrap="none" rtlCol="0">
            <a:spAutoFit/>
          </a:bodyPr>
          <a:lstStyle/>
          <a:p>
            <a:r>
              <a:rPr kumimoji="1" lang="en-US" altLang="ja-JP" dirty="0" smtClean="0"/>
              <a:t>k = 2π/λ</a:t>
            </a:r>
          </a:p>
          <a:p>
            <a:r>
              <a:rPr lang="en-US" altLang="ja-JP" dirty="0" smtClean="0"/>
              <a:t>ζ = zenith angle</a:t>
            </a:r>
            <a:endParaRPr kumimoji="1" lang="ja-JP" altLang="en-US" dirty="0"/>
          </a:p>
        </p:txBody>
      </p:sp>
      <p:pic>
        <p:nvPicPr>
          <p:cNvPr id="4110" name="Picture 14" descr="\begin{align*}&#10;D_\phi(r)=2.914k^2(\sec\zeta)\int dh C_N^2(h)r^{5/3}&#10;\end{alig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9632" y="1879176"/>
            <a:ext cx="4443871" cy="590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gin{align*}&#10;\epsilon\propto\lambda^{-0.2}&#10;\end{alig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515" y="6347152"/>
            <a:ext cx="1024538" cy="2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098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7523</TotalTime>
  <Words>3146</Words>
  <Application>Microsoft Office PowerPoint</Application>
  <PresentationFormat>画面に合わせる (4:3)</PresentationFormat>
  <Paragraphs>519</Paragraphs>
  <Slides>68</Slides>
  <Notes>1</Notes>
  <HiddenSlides>0</HiddenSlides>
  <MMClips>0</MMClips>
  <ScaleCrop>false</ScaleCrop>
  <HeadingPairs>
    <vt:vector size="4" baseType="variant">
      <vt:variant>
        <vt:lpstr>テーマ</vt:lpstr>
      </vt:variant>
      <vt:variant>
        <vt:i4>1</vt:i4>
      </vt:variant>
      <vt:variant>
        <vt:lpstr>スライド タイトル</vt:lpstr>
      </vt:variant>
      <vt:variant>
        <vt:i4>68</vt:i4>
      </vt:variant>
    </vt:vector>
  </HeadingPairs>
  <TitlesOfParts>
    <vt:vector size="69" baseType="lpstr">
      <vt:lpstr>Office ​​テーマ</vt:lpstr>
      <vt:lpstr>Astronomical site evaluation at  Dome Fuji on the Antarctic plateau</vt:lpstr>
      <vt:lpstr>Contents</vt:lpstr>
      <vt:lpstr>Contents</vt:lpstr>
      <vt:lpstr>1. 1 Aim of this study</vt:lpstr>
      <vt:lpstr>1. 2 Turbulence in the Atmosphere</vt:lpstr>
      <vt:lpstr>1. 3 Seeing</vt:lpstr>
      <vt:lpstr>1. 4 Kolmogorov Model</vt:lpstr>
      <vt:lpstr>1. 5 Structure function</vt:lpstr>
      <vt:lpstr>1. 6 Fried parameter &amp; seeing</vt:lpstr>
      <vt:lpstr>1. 7 Atmosphere structure  </vt:lpstr>
      <vt:lpstr>1. 8 Atmosphere structure </vt:lpstr>
      <vt:lpstr>1. 9 CN2 distribution at Mauna Kea</vt:lpstr>
      <vt:lpstr>PowerPoint プレゼンテーション</vt:lpstr>
      <vt:lpstr>1. 11 CN2 distribution on Antarctica</vt:lpstr>
      <vt:lpstr>1. 12 CN2 distribution on Antarctica</vt:lpstr>
      <vt:lpstr>PowerPoint プレゼンテーション</vt:lpstr>
      <vt:lpstr>PowerPoint プレゼンテーション</vt:lpstr>
      <vt:lpstr>1. 15 Previous studies (Simulation)</vt:lpstr>
      <vt:lpstr>1. 16 Previous studies (site tests)</vt:lpstr>
      <vt:lpstr>1. 17 Aim of this study</vt:lpstr>
      <vt:lpstr>Contents</vt:lpstr>
      <vt:lpstr>2. 1 Measuring quantity</vt:lpstr>
      <vt:lpstr>2. 2 CT2, Dα(r)  ε</vt:lpstr>
      <vt:lpstr>2. 3 DIMM principle</vt:lpstr>
      <vt:lpstr>2. 4 DF-DIMM </vt:lpstr>
      <vt:lpstr>2. 5 SODAR principle</vt:lpstr>
      <vt:lpstr>2. 6 SODAR at Dome Fuji</vt:lpstr>
      <vt:lpstr>PowerPoint プレゼンテーション</vt:lpstr>
      <vt:lpstr>Contents</vt:lpstr>
      <vt:lpstr>Contents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Contents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Contents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Contents</vt:lpstr>
      <vt:lpstr>A. 1 Kolmogorov theory</vt:lpstr>
      <vt:lpstr>A. 2 Structure function</vt:lpstr>
      <vt:lpstr>A. 3 Power spectrum</vt:lpstr>
      <vt:lpstr>A. 4 Phase structure function</vt:lpstr>
      <vt:lpstr>A. 5 Coherence function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Seeing Results (2/4)</vt:lpstr>
      <vt:lpstr>Seeing Results (3/4)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current status for Dome Fuji Astronomy</dc:title>
  <dc:creator>hirofumi</dc:creator>
  <cp:lastModifiedBy>hirofumi</cp:lastModifiedBy>
  <cp:revision>230</cp:revision>
  <cp:lastPrinted>2013-06-17T05:44:14Z</cp:lastPrinted>
  <dcterms:created xsi:type="dcterms:W3CDTF">2013-03-11T08:45:07Z</dcterms:created>
  <dcterms:modified xsi:type="dcterms:W3CDTF">2013-10-02T10:35:44Z</dcterms:modified>
</cp:coreProperties>
</file>