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58"/>
  </p:notesMasterIdLst>
  <p:handoutMasterIdLst>
    <p:handoutMasterId r:id="rId59"/>
  </p:handoutMasterIdLst>
  <p:sldIdLst>
    <p:sldId id="256" r:id="rId2"/>
    <p:sldId id="569" r:id="rId3"/>
    <p:sldId id="570" r:id="rId4"/>
    <p:sldId id="547" r:id="rId5"/>
    <p:sldId id="558" r:id="rId6"/>
    <p:sldId id="520" r:id="rId7"/>
    <p:sldId id="486" r:id="rId8"/>
    <p:sldId id="548" r:id="rId9"/>
    <p:sldId id="506" r:id="rId10"/>
    <p:sldId id="507" r:id="rId11"/>
    <p:sldId id="508" r:id="rId12"/>
    <p:sldId id="509" r:id="rId13"/>
    <p:sldId id="510" r:id="rId14"/>
    <p:sldId id="511" r:id="rId15"/>
    <p:sldId id="512" r:id="rId16"/>
    <p:sldId id="513" r:id="rId17"/>
    <p:sldId id="514" r:id="rId18"/>
    <p:sldId id="519" r:id="rId19"/>
    <p:sldId id="516" r:id="rId20"/>
    <p:sldId id="521" r:id="rId21"/>
    <p:sldId id="522" r:id="rId22"/>
    <p:sldId id="518" r:id="rId23"/>
    <p:sldId id="559" r:id="rId24"/>
    <p:sldId id="540" r:id="rId25"/>
    <p:sldId id="541" r:id="rId26"/>
    <p:sldId id="527" r:id="rId27"/>
    <p:sldId id="542" r:id="rId28"/>
    <p:sldId id="543" r:id="rId29"/>
    <p:sldId id="544" r:id="rId30"/>
    <p:sldId id="553" r:id="rId31"/>
    <p:sldId id="523" r:id="rId32"/>
    <p:sldId id="554" r:id="rId33"/>
    <p:sldId id="560" r:id="rId34"/>
    <p:sldId id="524" r:id="rId35"/>
    <p:sldId id="525" r:id="rId36"/>
    <p:sldId id="526" r:id="rId37"/>
    <p:sldId id="556" r:id="rId38"/>
    <p:sldId id="528" r:id="rId39"/>
    <p:sldId id="529" r:id="rId40"/>
    <p:sldId id="530" r:id="rId41"/>
    <p:sldId id="561" r:id="rId42"/>
    <p:sldId id="531" r:id="rId43"/>
    <p:sldId id="532" r:id="rId44"/>
    <p:sldId id="533" r:id="rId45"/>
    <p:sldId id="534" r:id="rId46"/>
    <p:sldId id="535" r:id="rId47"/>
    <p:sldId id="536" r:id="rId48"/>
    <p:sldId id="571" r:id="rId49"/>
    <p:sldId id="562" r:id="rId50"/>
    <p:sldId id="537" r:id="rId51"/>
    <p:sldId id="479" r:id="rId52"/>
    <p:sldId id="563" r:id="rId53"/>
    <p:sldId id="564" r:id="rId54"/>
    <p:sldId id="565" r:id="rId55"/>
    <p:sldId id="566" r:id="rId56"/>
    <p:sldId id="568" r:id="rId57"/>
  </p:sldIdLst>
  <p:sldSz cx="9144000" cy="6858000" type="screen4x3"/>
  <p:notesSz cx="6805613"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既定のセクション" id="{126FBEDD-A982-4C13-ADF8-9112FE4A57E5}">
          <p14:sldIdLst>
            <p14:sldId id="256"/>
            <p14:sldId id="569"/>
            <p14:sldId id="570"/>
            <p14:sldId id="547"/>
            <p14:sldId id="558"/>
            <p14:sldId id="520"/>
            <p14:sldId id="486"/>
            <p14:sldId id="548"/>
            <p14:sldId id="506"/>
            <p14:sldId id="507"/>
            <p14:sldId id="508"/>
            <p14:sldId id="509"/>
            <p14:sldId id="510"/>
            <p14:sldId id="511"/>
            <p14:sldId id="512"/>
            <p14:sldId id="513"/>
            <p14:sldId id="514"/>
            <p14:sldId id="519"/>
            <p14:sldId id="516"/>
            <p14:sldId id="521"/>
            <p14:sldId id="522"/>
            <p14:sldId id="518"/>
            <p14:sldId id="559"/>
            <p14:sldId id="540"/>
            <p14:sldId id="541"/>
            <p14:sldId id="527"/>
            <p14:sldId id="542"/>
            <p14:sldId id="543"/>
            <p14:sldId id="544"/>
            <p14:sldId id="553"/>
            <p14:sldId id="523"/>
            <p14:sldId id="554"/>
            <p14:sldId id="560"/>
            <p14:sldId id="524"/>
            <p14:sldId id="525"/>
            <p14:sldId id="526"/>
            <p14:sldId id="556"/>
            <p14:sldId id="528"/>
            <p14:sldId id="529"/>
            <p14:sldId id="530"/>
            <p14:sldId id="561"/>
            <p14:sldId id="531"/>
            <p14:sldId id="532"/>
            <p14:sldId id="533"/>
            <p14:sldId id="534"/>
            <p14:sldId id="535"/>
            <p14:sldId id="536"/>
            <p14:sldId id="571"/>
            <p14:sldId id="562"/>
            <p14:sldId id="537"/>
            <p14:sldId id="479"/>
            <p14:sldId id="563"/>
            <p14:sldId id="564"/>
            <p14:sldId id="565"/>
            <p14:sldId id="566"/>
            <p14:sldId id="568"/>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476" autoAdjust="0"/>
    <p:restoredTop sz="94218" autoAdjust="0"/>
  </p:normalViewPr>
  <p:slideViewPr>
    <p:cSldViewPr>
      <p:cViewPr>
        <p:scale>
          <a:sx n="70" d="100"/>
          <a:sy n="70" d="100"/>
        </p:scale>
        <p:origin x="-1092" y="-258"/>
      </p:cViewPr>
      <p:guideLst>
        <p:guide orient="horz" pos="2160"/>
        <p:guide pos="2880"/>
      </p:guideLst>
    </p:cSldViewPr>
  </p:slideViewPr>
  <p:notesTextViewPr>
    <p:cViewPr>
      <p:scale>
        <a:sx n="1" d="1"/>
        <a:sy n="1" d="1"/>
      </p:scale>
      <p:origin x="0" y="0"/>
    </p:cViewPr>
  </p:notesTextViewPr>
  <p:sorterViewPr>
    <p:cViewPr>
      <p:scale>
        <a:sx n="100" d="100"/>
        <a:sy n="100" d="100"/>
      </p:scale>
      <p:origin x="0" y="30"/>
    </p:cViewPr>
  </p:sorterViewPr>
  <p:notesViewPr>
    <p:cSldViewPr>
      <p:cViewPr varScale="1">
        <p:scale>
          <a:sx n="54" d="100"/>
          <a:sy n="54" d="100"/>
        </p:scale>
        <p:origin x="-2634" y="-90"/>
      </p:cViewPr>
      <p:guideLst>
        <p:guide orient="horz" pos="3130"/>
        <p:guide pos="2143"/>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6888"/>
          </a:xfrm>
          <a:prstGeom prst="rect">
            <a:avLst/>
          </a:prstGeom>
        </p:spPr>
        <p:txBody>
          <a:bodyPr vert="horz" lIns="91440" tIns="45720" rIns="91440" bIns="45720" rtlCol="0"/>
          <a:lstStyle>
            <a:lvl1pPr algn="l">
              <a:defRPr sz="1200"/>
            </a:lvl1pPr>
          </a:lstStyle>
          <a:p>
            <a:endParaRPr kumimoji="1" lang="ja-JP" altLang="en-US" dirty="0"/>
          </a:p>
        </p:txBody>
      </p:sp>
      <p:sp>
        <p:nvSpPr>
          <p:cNvPr id="3" name="日付プレースホルダー 2"/>
          <p:cNvSpPr>
            <a:spLocks noGrp="1"/>
          </p:cNvSpPr>
          <p:nvPr>
            <p:ph type="dt" sz="quarter" idx="1"/>
          </p:nvPr>
        </p:nvSpPr>
        <p:spPr>
          <a:xfrm>
            <a:off x="3854450" y="0"/>
            <a:ext cx="2949575" cy="496888"/>
          </a:xfrm>
          <a:prstGeom prst="rect">
            <a:avLst/>
          </a:prstGeom>
        </p:spPr>
        <p:txBody>
          <a:bodyPr vert="horz" lIns="91440" tIns="45720" rIns="91440" bIns="45720" rtlCol="0"/>
          <a:lstStyle>
            <a:lvl1pPr algn="r">
              <a:defRPr sz="1200"/>
            </a:lvl1pPr>
          </a:lstStyle>
          <a:p>
            <a:fld id="{F8D5B0BE-90F0-486F-A1D4-11108D554DE4}" type="datetime1">
              <a:rPr kumimoji="1" lang="ja-JP" altLang="en-US" smtClean="0"/>
              <a:t>2013/10/2</a:t>
            </a:fld>
            <a:endParaRPr kumimoji="1" lang="ja-JP" altLang="en-US" dirty="0"/>
          </a:p>
        </p:txBody>
      </p:sp>
      <p:sp>
        <p:nvSpPr>
          <p:cNvPr id="4" name="フッター プレースホルダー 3"/>
          <p:cNvSpPr>
            <a:spLocks noGrp="1"/>
          </p:cNvSpPr>
          <p:nvPr>
            <p:ph type="ftr" sz="quarter" idx="2"/>
          </p:nvPr>
        </p:nvSpPr>
        <p:spPr>
          <a:xfrm>
            <a:off x="0" y="9440863"/>
            <a:ext cx="2949575" cy="496887"/>
          </a:xfrm>
          <a:prstGeom prst="rect">
            <a:avLst/>
          </a:prstGeom>
        </p:spPr>
        <p:txBody>
          <a:bodyPr vert="horz" lIns="91440" tIns="45720" rIns="91440" bIns="45720" rtlCol="0" anchor="b"/>
          <a:lstStyle>
            <a:lvl1pPr algn="l">
              <a:defRPr sz="1200"/>
            </a:lvl1pPr>
          </a:lstStyle>
          <a:p>
            <a:endParaRPr kumimoji="1" lang="ja-JP" altLang="en-US" dirty="0"/>
          </a:p>
        </p:txBody>
      </p:sp>
      <p:sp>
        <p:nvSpPr>
          <p:cNvPr id="5" name="スライド番号プレースホルダー 4"/>
          <p:cNvSpPr>
            <a:spLocks noGrp="1"/>
          </p:cNvSpPr>
          <p:nvPr>
            <p:ph type="sldNum" sz="quarter" idx="3"/>
          </p:nvPr>
        </p:nvSpPr>
        <p:spPr>
          <a:xfrm>
            <a:off x="3854450" y="9440863"/>
            <a:ext cx="2949575" cy="496887"/>
          </a:xfrm>
          <a:prstGeom prst="rect">
            <a:avLst/>
          </a:prstGeom>
        </p:spPr>
        <p:txBody>
          <a:bodyPr vert="horz" lIns="91440" tIns="45720" rIns="91440" bIns="45720" rtlCol="0" anchor="b"/>
          <a:lstStyle>
            <a:lvl1pPr algn="r">
              <a:defRPr sz="1200"/>
            </a:lvl1pPr>
          </a:lstStyle>
          <a:p>
            <a:fld id="{CFDA5F1D-E522-43D7-A4EA-B9F457236F58}" type="slidenum">
              <a:rPr kumimoji="1" lang="ja-JP" altLang="en-US" smtClean="0"/>
              <a:t>‹#›</a:t>
            </a:fld>
            <a:endParaRPr kumimoji="1" lang="ja-JP" altLang="en-US" dirty="0"/>
          </a:p>
        </p:txBody>
      </p:sp>
    </p:spTree>
    <p:extLst>
      <p:ext uri="{BB962C8B-B14F-4D97-AF65-F5344CB8AC3E}">
        <p14:creationId xmlns:p14="http://schemas.microsoft.com/office/powerpoint/2010/main" val="12484571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099" cy="496967"/>
          </a:xfrm>
          <a:prstGeom prst="rect">
            <a:avLst/>
          </a:prstGeom>
        </p:spPr>
        <p:txBody>
          <a:bodyPr vert="horz" lIns="91440" tIns="45720" rIns="91440" bIns="45720" rtlCol="0"/>
          <a:lstStyle>
            <a:lvl1pPr algn="l">
              <a:defRPr sz="1200"/>
            </a:lvl1pPr>
          </a:lstStyle>
          <a:p>
            <a:endParaRPr kumimoji="1" lang="ja-JP" altLang="en-US" dirty="0"/>
          </a:p>
        </p:txBody>
      </p:sp>
      <p:sp>
        <p:nvSpPr>
          <p:cNvPr id="3" name="日付プレースホルダー 2"/>
          <p:cNvSpPr>
            <a:spLocks noGrp="1"/>
          </p:cNvSpPr>
          <p:nvPr>
            <p:ph type="dt" idx="1"/>
          </p:nvPr>
        </p:nvSpPr>
        <p:spPr>
          <a:xfrm>
            <a:off x="3854939" y="0"/>
            <a:ext cx="2949099" cy="496967"/>
          </a:xfrm>
          <a:prstGeom prst="rect">
            <a:avLst/>
          </a:prstGeom>
        </p:spPr>
        <p:txBody>
          <a:bodyPr vert="horz" lIns="91440" tIns="45720" rIns="91440" bIns="45720" rtlCol="0"/>
          <a:lstStyle>
            <a:lvl1pPr algn="r">
              <a:defRPr sz="1200"/>
            </a:lvl1pPr>
          </a:lstStyle>
          <a:p>
            <a:fld id="{9283D41C-A6A6-4C74-A478-13029E66E084}" type="datetime1">
              <a:rPr kumimoji="1" lang="ja-JP" altLang="en-US" smtClean="0"/>
              <a:t>2013/10/2</a:t>
            </a:fld>
            <a:endParaRPr kumimoji="1" lang="ja-JP" altLang="en-US" dirty="0"/>
          </a:p>
        </p:txBody>
      </p:sp>
      <p:sp>
        <p:nvSpPr>
          <p:cNvPr id="4" name="スライド イメージ プレースホルダー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40" tIns="45720" rIns="91440" bIns="45720" rtlCol="0" anchor="ctr"/>
          <a:lstStyle/>
          <a:p>
            <a:endParaRPr lang="ja-JP" altLang="en-US" dirty="0"/>
          </a:p>
        </p:txBody>
      </p:sp>
      <p:sp>
        <p:nvSpPr>
          <p:cNvPr id="5" name="ノート プレースホルダー 4"/>
          <p:cNvSpPr>
            <a:spLocks noGrp="1"/>
          </p:cNvSpPr>
          <p:nvPr>
            <p:ph type="body" sz="quarter" idx="3"/>
          </p:nvPr>
        </p:nvSpPr>
        <p:spPr>
          <a:xfrm>
            <a:off x="680562" y="4721186"/>
            <a:ext cx="5444490" cy="4472702"/>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440646"/>
            <a:ext cx="2949099" cy="496967"/>
          </a:xfrm>
          <a:prstGeom prst="rect">
            <a:avLst/>
          </a:prstGeom>
        </p:spPr>
        <p:txBody>
          <a:bodyPr vert="horz" lIns="91440" tIns="45720" rIns="91440" bIns="45720" rtlCol="0" anchor="b"/>
          <a:lstStyle>
            <a:lvl1pPr algn="l">
              <a:defRPr sz="1200"/>
            </a:lvl1pPr>
          </a:lstStyle>
          <a:p>
            <a:endParaRPr kumimoji="1" lang="ja-JP" altLang="en-US" dirty="0"/>
          </a:p>
        </p:txBody>
      </p:sp>
      <p:sp>
        <p:nvSpPr>
          <p:cNvPr id="7" name="スライド番号プレースホルダー 6"/>
          <p:cNvSpPr>
            <a:spLocks noGrp="1"/>
          </p:cNvSpPr>
          <p:nvPr>
            <p:ph type="sldNum" sz="quarter" idx="5"/>
          </p:nvPr>
        </p:nvSpPr>
        <p:spPr>
          <a:xfrm>
            <a:off x="3854939" y="9440646"/>
            <a:ext cx="2949099" cy="496967"/>
          </a:xfrm>
          <a:prstGeom prst="rect">
            <a:avLst/>
          </a:prstGeom>
        </p:spPr>
        <p:txBody>
          <a:bodyPr vert="horz" lIns="91440" tIns="45720" rIns="91440" bIns="45720" rtlCol="0" anchor="b"/>
          <a:lstStyle>
            <a:lvl1pPr algn="r">
              <a:defRPr sz="1200"/>
            </a:lvl1pPr>
          </a:lstStyle>
          <a:p>
            <a:fld id="{BFB6EDD5-4068-42DE-99DA-72D581273656}" type="slidenum">
              <a:rPr kumimoji="1" lang="ja-JP" altLang="en-US" smtClean="0"/>
              <a:t>‹#›</a:t>
            </a:fld>
            <a:endParaRPr kumimoji="1" lang="ja-JP" altLang="en-US" dirty="0"/>
          </a:p>
        </p:txBody>
      </p:sp>
    </p:spTree>
    <p:extLst>
      <p:ext uri="{BB962C8B-B14F-4D97-AF65-F5344CB8AC3E}">
        <p14:creationId xmlns:p14="http://schemas.microsoft.com/office/powerpoint/2010/main" val="198465455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FB6EDD5-4068-42DE-99DA-72D581273656}" type="slidenum">
              <a:rPr kumimoji="1" lang="ja-JP" altLang="en-US" smtClean="0"/>
              <a:t>1</a:t>
            </a:fld>
            <a:endParaRPr kumimoji="1" lang="ja-JP" altLang="en-US" dirty="0"/>
          </a:p>
        </p:txBody>
      </p:sp>
    </p:spTree>
    <p:extLst>
      <p:ext uri="{BB962C8B-B14F-4D97-AF65-F5344CB8AC3E}">
        <p14:creationId xmlns:p14="http://schemas.microsoft.com/office/powerpoint/2010/main" val="12040946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BFB6EDD5-4068-42DE-99DA-72D581273656}" type="slidenum">
              <a:rPr kumimoji="1" lang="ja-JP" altLang="en-US" smtClean="0"/>
              <a:t>47</a:t>
            </a:fld>
            <a:endParaRPr kumimoji="1" lang="ja-JP" altLang="en-US" dirty="0"/>
          </a:p>
        </p:txBody>
      </p:sp>
    </p:spTree>
    <p:extLst>
      <p:ext uri="{BB962C8B-B14F-4D97-AF65-F5344CB8AC3E}">
        <p14:creationId xmlns:p14="http://schemas.microsoft.com/office/powerpoint/2010/main" val="13674230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BFB6EDD5-4068-42DE-99DA-72D581273656}" type="slidenum">
              <a:rPr kumimoji="1" lang="ja-JP" altLang="en-US" smtClean="0"/>
              <a:t>48</a:t>
            </a:fld>
            <a:endParaRPr kumimoji="1" lang="ja-JP" altLang="en-US" dirty="0"/>
          </a:p>
        </p:txBody>
      </p:sp>
    </p:spTree>
    <p:extLst>
      <p:ext uri="{BB962C8B-B14F-4D97-AF65-F5344CB8AC3E}">
        <p14:creationId xmlns:p14="http://schemas.microsoft.com/office/powerpoint/2010/main" val="13674230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BFB6EDD5-4068-42DE-99DA-72D581273656}" type="slidenum">
              <a:rPr kumimoji="1" lang="ja-JP" altLang="en-US" smtClean="0"/>
              <a:t>50</a:t>
            </a:fld>
            <a:endParaRPr kumimoji="1" lang="ja-JP" altLang="en-US" dirty="0"/>
          </a:p>
        </p:txBody>
      </p:sp>
    </p:spTree>
    <p:extLst>
      <p:ext uri="{BB962C8B-B14F-4D97-AF65-F5344CB8AC3E}">
        <p14:creationId xmlns:p14="http://schemas.microsoft.com/office/powerpoint/2010/main" val="13674230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BFB6EDD5-4068-42DE-99DA-72D581273656}" type="slidenum">
              <a:rPr kumimoji="1" lang="ja-JP" altLang="en-US" smtClean="0"/>
              <a:t>55</a:t>
            </a:fld>
            <a:endParaRPr kumimoji="1" lang="ja-JP" altLang="en-US" dirty="0"/>
          </a:p>
        </p:txBody>
      </p:sp>
    </p:spTree>
    <p:extLst>
      <p:ext uri="{BB962C8B-B14F-4D97-AF65-F5344CB8AC3E}">
        <p14:creationId xmlns:p14="http://schemas.microsoft.com/office/powerpoint/2010/main" val="13674230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E30FF387-C518-413C-A9EB-9EA2D3E1AA74}" type="datetime1">
              <a:rPr kumimoji="1" lang="ja-JP" altLang="en-US" smtClean="0"/>
              <a:t>2013/10/2</a:t>
            </a:fld>
            <a:endParaRPr kumimoji="1" lang="ja-JP" altLang="en-US" dirty="0"/>
          </a:p>
        </p:txBody>
      </p:sp>
      <p:sp>
        <p:nvSpPr>
          <p:cNvPr id="5" name="フッター プレースホルダー 4"/>
          <p:cNvSpPr>
            <a:spLocks noGrp="1"/>
          </p:cNvSpPr>
          <p:nvPr>
            <p:ph type="ftr" sz="quarter" idx="11"/>
          </p:nvPr>
        </p:nvSpPr>
        <p:spPr/>
        <p:txBody>
          <a:bodyPr/>
          <a:lstStyle/>
          <a:p>
            <a:r>
              <a:rPr kumimoji="1" lang="en-US" altLang="ja-JP" dirty="0" smtClean="0"/>
              <a:t>Hirofumi Okita</a:t>
            </a:r>
            <a:endParaRPr kumimoji="1" lang="ja-JP" altLang="en-US" dirty="0"/>
          </a:p>
        </p:txBody>
      </p:sp>
      <p:sp>
        <p:nvSpPr>
          <p:cNvPr id="6" name="スライド番号プレースホルダー 5"/>
          <p:cNvSpPr>
            <a:spLocks noGrp="1"/>
          </p:cNvSpPr>
          <p:nvPr>
            <p:ph type="sldNum" sz="quarter" idx="12"/>
          </p:nvPr>
        </p:nvSpPr>
        <p:spPr/>
        <p:txBody>
          <a:bodyPr/>
          <a:lstStyle/>
          <a:p>
            <a:fld id="{EDE5815E-CAED-4500-893B-24C0461A7D55}" type="slidenum">
              <a:rPr kumimoji="1" lang="ja-JP" altLang="en-US" smtClean="0"/>
              <a:t>‹#›</a:t>
            </a:fld>
            <a:endParaRPr kumimoji="1" lang="ja-JP" altLang="en-US" dirty="0"/>
          </a:p>
        </p:txBody>
      </p:sp>
    </p:spTree>
    <p:extLst>
      <p:ext uri="{BB962C8B-B14F-4D97-AF65-F5344CB8AC3E}">
        <p14:creationId xmlns:p14="http://schemas.microsoft.com/office/powerpoint/2010/main" val="245977887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BD03446A-2159-4B2F-9208-58F42EA1FF8D}" type="datetime1">
              <a:rPr kumimoji="1" lang="ja-JP" altLang="en-US" smtClean="0"/>
              <a:t>2013/10/2</a:t>
            </a:fld>
            <a:endParaRPr kumimoji="1" lang="ja-JP" altLang="en-US" dirty="0"/>
          </a:p>
        </p:txBody>
      </p:sp>
      <p:sp>
        <p:nvSpPr>
          <p:cNvPr id="5" name="フッター プレースホルダー 4"/>
          <p:cNvSpPr>
            <a:spLocks noGrp="1"/>
          </p:cNvSpPr>
          <p:nvPr>
            <p:ph type="ftr" sz="quarter" idx="11"/>
          </p:nvPr>
        </p:nvSpPr>
        <p:spPr/>
        <p:txBody>
          <a:bodyPr/>
          <a:lstStyle/>
          <a:p>
            <a:r>
              <a:rPr kumimoji="1" lang="en-US" altLang="ja-JP" dirty="0" smtClean="0"/>
              <a:t>Hirofumi Okita</a:t>
            </a:r>
            <a:endParaRPr kumimoji="1" lang="ja-JP" altLang="en-US" dirty="0"/>
          </a:p>
        </p:txBody>
      </p:sp>
      <p:sp>
        <p:nvSpPr>
          <p:cNvPr id="6" name="スライド番号プレースホルダー 5"/>
          <p:cNvSpPr>
            <a:spLocks noGrp="1"/>
          </p:cNvSpPr>
          <p:nvPr>
            <p:ph type="sldNum" sz="quarter" idx="12"/>
          </p:nvPr>
        </p:nvSpPr>
        <p:spPr/>
        <p:txBody>
          <a:bodyPr/>
          <a:lstStyle/>
          <a:p>
            <a:fld id="{EDE5815E-CAED-4500-893B-24C0461A7D55}" type="slidenum">
              <a:rPr kumimoji="1" lang="ja-JP" altLang="en-US" smtClean="0"/>
              <a:t>‹#›</a:t>
            </a:fld>
            <a:endParaRPr kumimoji="1" lang="ja-JP" altLang="en-US" dirty="0"/>
          </a:p>
        </p:txBody>
      </p:sp>
    </p:spTree>
    <p:extLst>
      <p:ext uri="{BB962C8B-B14F-4D97-AF65-F5344CB8AC3E}">
        <p14:creationId xmlns:p14="http://schemas.microsoft.com/office/powerpoint/2010/main" val="99111389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65B78EE5-2BC2-43B6-BE72-4A9CD5C5DD80}" type="datetime1">
              <a:rPr kumimoji="1" lang="ja-JP" altLang="en-US" smtClean="0"/>
              <a:t>2013/10/2</a:t>
            </a:fld>
            <a:endParaRPr kumimoji="1" lang="ja-JP" altLang="en-US" dirty="0"/>
          </a:p>
        </p:txBody>
      </p:sp>
      <p:sp>
        <p:nvSpPr>
          <p:cNvPr id="5" name="フッター プレースホルダー 4"/>
          <p:cNvSpPr>
            <a:spLocks noGrp="1"/>
          </p:cNvSpPr>
          <p:nvPr>
            <p:ph type="ftr" sz="quarter" idx="11"/>
          </p:nvPr>
        </p:nvSpPr>
        <p:spPr/>
        <p:txBody>
          <a:bodyPr/>
          <a:lstStyle/>
          <a:p>
            <a:r>
              <a:rPr kumimoji="1" lang="en-US" altLang="ja-JP" dirty="0" smtClean="0"/>
              <a:t>Hirofumi Okita</a:t>
            </a:r>
            <a:endParaRPr kumimoji="1" lang="ja-JP" altLang="en-US" dirty="0"/>
          </a:p>
        </p:txBody>
      </p:sp>
      <p:sp>
        <p:nvSpPr>
          <p:cNvPr id="6" name="スライド番号プレースホルダー 5"/>
          <p:cNvSpPr>
            <a:spLocks noGrp="1"/>
          </p:cNvSpPr>
          <p:nvPr>
            <p:ph type="sldNum" sz="quarter" idx="12"/>
          </p:nvPr>
        </p:nvSpPr>
        <p:spPr/>
        <p:txBody>
          <a:bodyPr/>
          <a:lstStyle/>
          <a:p>
            <a:fld id="{EDE5815E-CAED-4500-893B-24C0461A7D55}" type="slidenum">
              <a:rPr kumimoji="1" lang="ja-JP" altLang="en-US" smtClean="0"/>
              <a:t>‹#›</a:t>
            </a:fld>
            <a:endParaRPr kumimoji="1" lang="ja-JP" altLang="en-US" dirty="0"/>
          </a:p>
        </p:txBody>
      </p:sp>
    </p:spTree>
    <p:extLst>
      <p:ext uri="{BB962C8B-B14F-4D97-AF65-F5344CB8AC3E}">
        <p14:creationId xmlns:p14="http://schemas.microsoft.com/office/powerpoint/2010/main" val="112041654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87A08DAF-80D4-43F2-92D8-C602A3F72F84}" type="datetime1">
              <a:rPr kumimoji="1" lang="ja-JP" altLang="en-US" smtClean="0"/>
              <a:t>2013/10/2</a:t>
            </a:fld>
            <a:endParaRPr kumimoji="1" lang="ja-JP" altLang="en-US" dirty="0"/>
          </a:p>
        </p:txBody>
      </p:sp>
      <p:sp>
        <p:nvSpPr>
          <p:cNvPr id="5" name="フッター プレースホルダー 4"/>
          <p:cNvSpPr>
            <a:spLocks noGrp="1"/>
          </p:cNvSpPr>
          <p:nvPr>
            <p:ph type="ftr" sz="quarter" idx="11"/>
          </p:nvPr>
        </p:nvSpPr>
        <p:spPr/>
        <p:txBody>
          <a:bodyPr/>
          <a:lstStyle/>
          <a:p>
            <a:r>
              <a:rPr kumimoji="1" lang="en-US" altLang="ja-JP" dirty="0" smtClean="0"/>
              <a:t>Hirofumi Okita</a:t>
            </a:r>
            <a:endParaRPr kumimoji="1" lang="ja-JP" altLang="en-US" dirty="0"/>
          </a:p>
        </p:txBody>
      </p:sp>
      <p:sp>
        <p:nvSpPr>
          <p:cNvPr id="6" name="スライド番号プレースホルダー 5"/>
          <p:cNvSpPr>
            <a:spLocks noGrp="1"/>
          </p:cNvSpPr>
          <p:nvPr>
            <p:ph type="sldNum" sz="quarter" idx="12"/>
          </p:nvPr>
        </p:nvSpPr>
        <p:spPr/>
        <p:txBody>
          <a:bodyPr/>
          <a:lstStyle/>
          <a:p>
            <a:fld id="{EDE5815E-CAED-4500-893B-24C0461A7D55}" type="slidenum">
              <a:rPr kumimoji="1" lang="ja-JP" altLang="en-US" smtClean="0"/>
              <a:t>‹#›</a:t>
            </a:fld>
            <a:endParaRPr kumimoji="1" lang="ja-JP" altLang="en-US" dirty="0"/>
          </a:p>
        </p:txBody>
      </p:sp>
    </p:spTree>
    <p:extLst>
      <p:ext uri="{BB962C8B-B14F-4D97-AF65-F5344CB8AC3E}">
        <p14:creationId xmlns:p14="http://schemas.microsoft.com/office/powerpoint/2010/main" val="416752881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8E63BB55-CDC9-400A-A0B2-35BD433CE82F}" type="datetime1">
              <a:rPr kumimoji="1" lang="ja-JP" altLang="en-US" smtClean="0"/>
              <a:t>2013/10/2</a:t>
            </a:fld>
            <a:endParaRPr kumimoji="1" lang="ja-JP" altLang="en-US" dirty="0"/>
          </a:p>
        </p:txBody>
      </p:sp>
      <p:sp>
        <p:nvSpPr>
          <p:cNvPr id="5" name="フッター プレースホルダー 4"/>
          <p:cNvSpPr>
            <a:spLocks noGrp="1"/>
          </p:cNvSpPr>
          <p:nvPr>
            <p:ph type="ftr" sz="quarter" idx="11"/>
          </p:nvPr>
        </p:nvSpPr>
        <p:spPr/>
        <p:txBody>
          <a:bodyPr/>
          <a:lstStyle/>
          <a:p>
            <a:r>
              <a:rPr kumimoji="1" lang="en-US" altLang="ja-JP" dirty="0" smtClean="0"/>
              <a:t>Hirofumi Okita</a:t>
            </a:r>
            <a:endParaRPr kumimoji="1" lang="ja-JP" altLang="en-US" dirty="0"/>
          </a:p>
        </p:txBody>
      </p:sp>
      <p:sp>
        <p:nvSpPr>
          <p:cNvPr id="6" name="スライド番号プレースホルダー 5"/>
          <p:cNvSpPr>
            <a:spLocks noGrp="1"/>
          </p:cNvSpPr>
          <p:nvPr>
            <p:ph type="sldNum" sz="quarter" idx="12"/>
          </p:nvPr>
        </p:nvSpPr>
        <p:spPr/>
        <p:txBody>
          <a:bodyPr/>
          <a:lstStyle/>
          <a:p>
            <a:fld id="{EDE5815E-CAED-4500-893B-24C0461A7D55}" type="slidenum">
              <a:rPr kumimoji="1" lang="ja-JP" altLang="en-US" smtClean="0"/>
              <a:t>‹#›</a:t>
            </a:fld>
            <a:endParaRPr kumimoji="1" lang="ja-JP" altLang="en-US" dirty="0"/>
          </a:p>
        </p:txBody>
      </p:sp>
    </p:spTree>
    <p:extLst>
      <p:ext uri="{BB962C8B-B14F-4D97-AF65-F5344CB8AC3E}">
        <p14:creationId xmlns:p14="http://schemas.microsoft.com/office/powerpoint/2010/main" val="262557314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EF9B333C-E715-4725-B0BE-2038378F724B}" type="datetime1">
              <a:rPr kumimoji="1" lang="ja-JP" altLang="en-US" smtClean="0"/>
              <a:t>2013/10/2</a:t>
            </a:fld>
            <a:endParaRPr kumimoji="1" lang="ja-JP" altLang="en-US" dirty="0"/>
          </a:p>
        </p:txBody>
      </p:sp>
      <p:sp>
        <p:nvSpPr>
          <p:cNvPr id="6" name="フッター プレースホルダー 5"/>
          <p:cNvSpPr>
            <a:spLocks noGrp="1"/>
          </p:cNvSpPr>
          <p:nvPr>
            <p:ph type="ftr" sz="quarter" idx="11"/>
          </p:nvPr>
        </p:nvSpPr>
        <p:spPr/>
        <p:txBody>
          <a:bodyPr/>
          <a:lstStyle/>
          <a:p>
            <a:r>
              <a:rPr kumimoji="1" lang="en-US" altLang="ja-JP" dirty="0" smtClean="0"/>
              <a:t>Hirofumi Okita</a:t>
            </a:r>
            <a:endParaRPr kumimoji="1" lang="ja-JP" altLang="en-US" dirty="0"/>
          </a:p>
        </p:txBody>
      </p:sp>
      <p:sp>
        <p:nvSpPr>
          <p:cNvPr id="7" name="スライド番号プレースホルダー 6"/>
          <p:cNvSpPr>
            <a:spLocks noGrp="1"/>
          </p:cNvSpPr>
          <p:nvPr>
            <p:ph type="sldNum" sz="quarter" idx="12"/>
          </p:nvPr>
        </p:nvSpPr>
        <p:spPr/>
        <p:txBody>
          <a:bodyPr/>
          <a:lstStyle/>
          <a:p>
            <a:fld id="{EDE5815E-CAED-4500-893B-24C0461A7D55}" type="slidenum">
              <a:rPr kumimoji="1" lang="ja-JP" altLang="en-US" smtClean="0"/>
              <a:t>‹#›</a:t>
            </a:fld>
            <a:endParaRPr kumimoji="1" lang="ja-JP" altLang="en-US" dirty="0"/>
          </a:p>
        </p:txBody>
      </p:sp>
    </p:spTree>
    <p:extLst>
      <p:ext uri="{BB962C8B-B14F-4D97-AF65-F5344CB8AC3E}">
        <p14:creationId xmlns:p14="http://schemas.microsoft.com/office/powerpoint/2010/main" val="169827159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DD6EA71C-13B5-4051-A65F-2C03A5479C30}" type="datetime1">
              <a:rPr kumimoji="1" lang="ja-JP" altLang="en-US" smtClean="0"/>
              <a:t>2013/10/2</a:t>
            </a:fld>
            <a:endParaRPr kumimoji="1" lang="ja-JP" altLang="en-US" dirty="0"/>
          </a:p>
        </p:txBody>
      </p:sp>
      <p:sp>
        <p:nvSpPr>
          <p:cNvPr id="8" name="フッター プレースホルダー 7"/>
          <p:cNvSpPr>
            <a:spLocks noGrp="1"/>
          </p:cNvSpPr>
          <p:nvPr>
            <p:ph type="ftr" sz="quarter" idx="11"/>
          </p:nvPr>
        </p:nvSpPr>
        <p:spPr/>
        <p:txBody>
          <a:bodyPr/>
          <a:lstStyle/>
          <a:p>
            <a:r>
              <a:rPr kumimoji="1" lang="en-US" altLang="ja-JP" dirty="0" smtClean="0"/>
              <a:t>Hirofumi Okita</a:t>
            </a:r>
            <a:endParaRPr kumimoji="1" lang="ja-JP" altLang="en-US" dirty="0"/>
          </a:p>
        </p:txBody>
      </p:sp>
      <p:sp>
        <p:nvSpPr>
          <p:cNvPr id="9" name="スライド番号プレースホルダー 8"/>
          <p:cNvSpPr>
            <a:spLocks noGrp="1"/>
          </p:cNvSpPr>
          <p:nvPr>
            <p:ph type="sldNum" sz="quarter" idx="12"/>
          </p:nvPr>
        </p:nvSpPr>
        <p:spPr/>
        <p:txBody>
          <a:bodyPr/>
          <a:lstStyle/>
          <a:p>
            <a:fld id="{EDE5815E-CAED-4500-893B-24C0461A7D55}" type="slidenum">
              <a:rPr kumimoji="1" lang="ja-JP" altLang="en-US" smtClean="0"/>
              <a:t>‹#›</a:t>
            </a:fld>
            <a:endParaRPr kumimoji="1" lang="ja-JP" altLang="en-US" dirty="0"/>
          </a:p>
        </p:txBody>
      </p:sp>
    </p:spTree>
    <p:extLst>
      <p:ext uri="{BB962C8B-B14F-4D97-AF65-F5344CB8AC3E}">
        <p14:creationId xmlns:p14="http://schemas.microsoft.com/office/powerpoint/2010/main" val="348915908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endParaRPr kumimoji="1" lang="ja-JP" altLang="en-US" dirty="0"/>
          </a:p>
        </p:txBody>
      </p:sp>
      <p:sp>
        <p:nvSpPr>
          <p:cNvPr id="4" name="フッター プレースホルダー 3"/>
          <p:cNvSpPr>
            <a:spLocks noGrp="1"/>
          </p:cNvSpPr>
          <p:nvPr>
            <p:ph type="ftr" sz="quarter" idx="11"/>
          </p:nvPr>
        </p:nvSpPr>
        <p:spPr/>
        <p:txBody>
          <a:bodyPr/>
          <a:lstStyle/>
          <a:p>
            <a:endParaRPr kumimoji="1" lang="ja-JP" altLang="en-US" dirty="0"/>
          </a:p>
        </p:txBody>
      </p:sp>
      <p:sp>
        <p:nvSpPr>
          <p:cNvPr id="5" name="スライド番号プレースホルダー 4"/>
          <p:cNvSpPr>
            <a:spLocks noGrp="1"/>
          </p:cNvSpPr>
          <p:nvPr>
            <p:ph type="sldNum" sz="quarter" idx="12"/>
          </p:nvPr>
        </p:nvSpPr>
        <p:spPr/>
        <p:txBody>
          <a:bodyPr/>
          <a:lstStyle/>
          <a:p>
            <a:endParaRPr kumimoji="1" lang="ja-JP" altLang="en-US" dirty="0"/>
          </a:p>
        </p:txBody>
      </p:sp>
    </p:spTree>
    <p:extLst>
      <p:ext uri="{BB962C8B-B14F-4D97-AF65-F5344CB8AC3E}">
        <p14:creationId xmlns:p14="http://schemas.microsoft.com/office/powerpoint/2010/main" val="202231839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B10D07D3-3789-4D89-8B21-FD60308A5628}" type="datetime1">
              <a:rPr kumimoji="1" lang="ja-JP" altLang="en-US" smtClean="0"/>
              <a:t>2013/10/2</a:t>
            </a:fld>
            <a:endParaRPr kumimoji="1" lang="ja-JP" altLang="en-US" dirty="0"/>
          </a:p>
        </p:txBody>
      </p:sp>
      <p:sp>
        <p:nvSpPr>
          <p:cNvPr id="3" name="フッター プレースホルダー 2"/>
          <p:cNvSpPr>
            <a:spLocks noGrp="1"/>
          </p:cNvSpPr>
          <p:nvPr>
            <p:ph type="ftr" sz="quarter" idx="11"/>
          </p:nvPr>
        </p:nvSpPr>
        <p:spPr/>
        <p:txBody>
          <a:bodyPr/>
          <a:lstStyle/>
          <a:p>
            <a:r>
              <a:rPr kumimoji="1" lang="en-US" altLang="ja-JP" dirty="0" smtClean="0"/>
              <a:t>Hirofumi Okita</a:t>
            </a:r>
            <a:endParaRPr kumimoji="1" lang="ja-JP" altLang="en-US" dirty="0"/>
          </a:p>
        </p:txBody>
      </p:sp>
      <p:sp>
        <p:nvSpPr>
          <p:cNvPr id="4" name="スライド番号プレースホルダー 3"/>
          <p:cNvSpPr>
            <a:spLocks noGrp="1"/>
          </p:cNvSpPr>
          <p:nvPr>
            <p:ph type="sldNum" sz="quarter" idx="12"/>
          </p:nvPr>
        </p:nvSpPr>
        <p:spPr/>
        <p:txBody>
          <a:bodyPr/>
          <a:lstStyle/>
          <a:p>
            <a:fld id="{EDE5815E-CAED-4500-893B-24C0461A7D55}" type="slidenum">
              <a:rPr kumimoji="1" lang="ja-JP" altLang="en-US" smtClean="0"/>
              <a:t>‹#›</a:t>
            </a:fld>
            <a:endParaRPr kumimoji="1" lang="ja-JP" altLang="en-US" dirty="0"/>
          </a:p>
        </p:txBody>
      </p:sp>
    </p:spTree>
    <p:extLst>
      <p:ext uri="{BB962C8B-B14F-4D97-AF65-F5344CB8AC3E}">
        <p14:creationId xmlns:p14="http://schemas.microsoft.com/office/powerpoint/2010/main" val="209681640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B8C8FEA9-1ECF-41E7-9B9B-A4F5F7A33F05}" type="datetime1">
              <a:rPr kumimoji="1" lang="ja-JP" altLang="en-US" smtClean="0"/>
              <a:t>2013/10/2</a:t>
            </a:fld>
            <a:endParaRPr kumimoji="1" lang="ja-JP" altLang="en-US" dirty="0"/>
          </a:p>
        </p:txBody>
      </p:sp>
      <p:sp>
        <p:nvSpPr>
          <p:cNvPr id="6" name="フッター プレースホルダー 5"/>
          <p:cNvSpPr>
            <a:spLocks noGrp="1"/>
          </p:cNvSpPr>
          <p:nvPr>
            <p:ph type="ftr" sz="quarter" idx="11"/>
          </p:nvPr>
        </p:nvSpPr>
        <p:spPr/>
        <p:txBody>
          <a:bodyPr/>
          <a:lstStyle/>
          <a:p>
            <a:r>
              <a:rPr kumimoji="1" lang="en-US" altLang="ja-JP" dirty="0" smtClean="0"/>
              <a:t>Hirofumi Okita</a:t>
            </a:r>
            <a:endParaRPr kumimoji="1" lang="ja-JP" altLang="en-US" dirty="0"/>
          </a:p>
        </p:txBody>
      </p:sp>
      <p:sp>
        <p:nvSpPr>
          <p:cNvPr id="7" name="スライド番号プレースホルダー 6"/>
          <p:cNvSpPr>
            <a:spLocks noGrp="1"/>
          </p:cNvSpPr>
          <p:nvPr>
            <p:ph type="sldNum" sz="quarter" idx="12"/>
          </p:nvPr>
        </p:nvSpPr>
        <p:spPr/>
        <p:txBody>
          <a:bodyPr/>
          <a:lstStyle/>
          <a:p>
            <a:fld id="{EDE5815E-CAED-4500-893B-24C0461A7D55}" type="slidenum">
              <a:rPr kumimoji="1" lang="ja-JP" altLang="en-US" smtClean="0"/>
              <a:t>‹#›</a:t>
            </a:fld>
            <a:endParaRPr kumimoji="1" lang="ja-JP" altLang="en-US" dirty="0"/>
          </a:p>
        </p:txBody>
      </p:sp>
    </p:spTree>
    <p:extLst>
      <p:ext uri="{BB962C8B-B14F-4D97-AF65-F5344CB8AC3E}">
        <p14:creationId xmlns:p14="http://schemas.microsoft.com/office/powerpoint/2010/main" val="379694188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dirty="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49237CDB-2CB6-4CAD-92D1-E2576B7A7CC2}" type="datetime1">
              <a:rPr kumimoji="1" lang="ja-JP" altLang="en-US" smtClean="0"/>
              <a:t>2013/10/2</a:t>
            </a:fld>
            <a:endParaRPr kumimoji="1" lang="ja-JP" altLang="en-US" dirty="0"/>
          </a:p>
        </p:txBody>
      </p:sp>
      <p:sp>
        <p:nvSpPr>
          <p:cNvPr id="6" name="フッター プレースホルダー 5"/>
          <p:cNvSpPr>
            <a:spLocks noGrp="1"/>
          </p:cNvSpPr>
          <p:nvPr>
            <p:ph type="ftr" sz="quarter" idx="11"/>
          </p:nvPr>
        </p:nvSpPr>
        <p:spPr/>
        <p:txBody>
          <a:bodyPr/>
          <a:lstStyle/>
          <a:p>
            <a:r>
              <a:rPr kumimoji="1" lang="en-US" altLang="ja-JP" dirty="0" smtClean="0"/>
              <a:t>Hirofumi Okita</a:t>
            </a:r>
            <a:endParaRPr kumimoji="1" lang="ja-JP" altLang="en-US" dirty="0"/>
          </a:p>
        </p:txBody>
      </p:sp>
      <p:sp>
        <p:nvSpPr>
          <p:cNvPr id="7" name="スライド番号プレースホルダー 6"/>
          <p:cNvSpPr>
            <a:spLocks noGrp="1"/>
          </p:cNvSpPr>
          <p:nvPr>
            <p:ph type="sldNum" sz="quarter" idx="12"/>
          </p:nvPr>
        </p:nvSpPr>
        <p:spPr/>
        <p:txBody>
          <a:bodyPr/>
          <a:lstStyle/>
          <a:p>
            <a:fld id="{EDE5815E-CAED-4500-893B-24C0461A7D55}" type="slidenum">
              <a:rPr kumimoji="1" lang="ja-JP" altLang="en-US" smtClean="0"/>
              <a:t>‹#›</a:t>
            </a:fld>
            <a:endParaRPr kumimoji="1" lang="ja-JP" altLang="en-US" dirty="0"/>
          </a:p>
        </p:txBody>
      </p:sp>
    </p:spTree>
    <p:extLst>
      <p:ext uri="{BB962C8B-B14F-4D97-AF65-F5344CB8AC3E}">
        <p14:creationId xmlns:p14="http://schemas.microsoft.com/office/powerpoint/2010/main" val="391562320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CC3791-21C1-477D-91AC-8B08AF091B4E}" type="datetime1">
              <a:rPr kumimoji="1" lang="ja-JP" altLang="en-US" smtClean="0"/>
              <a:t>2013/10/2</a:t>
            </a:fld>
            <a:endParaRPr kumimoji="1" lang="ja-JP" altLang="en-US" dirty="0"/>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800">
                <a:solidFill>
                  <a:schemeClr val="tx1">
                    <a:tint val="75000"/>
                  </a:schemeClr>
                </a:solidFill>
              </a:defRPr>
            </a:lvl1pPr>
          </a:lstStyle>
          <a:p>
            <a:r>
              <a:rPr lang="en-US" altLang="ja-JP" dirty="0" smtClean="0"/>
              <a:t>Hirofumi Okita</a:t>
            </a:r>
            <a:endParaRPr lang="ja-JP" altLang="en-US" dirty="0"/>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E5815E-CAED-4500-893B-24C0461A7D55}" type="slidenum">
              <a:rPr kumimoji="1" lang="ja-JP" altLang="en-US" smtClean="0"/>
              <a:t>‹#›</a:t>
            </a:fld>
            <a:endParaRPr kumimoji="1" lang="ja-JP" altLang="en-US" dirty="0"/>
          </a:p>
        </p:txBody>
      </p:sp>
    </p:spTree>
    <p:extLst>
      <p:ext uri="{BB962C8B-B14F-4D97-AF65-F5344CB8AC3E}">
        <p14:creationId xmlns:p14="http://schemas.microsoft.com/office/powerpoint/2010/main" val="41242920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sldNum="0"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maru.bonyari.jp/texclip/texclip.php?s=\begin%7balign*%7d%0aD_N(r)=C_N%5e2r%5e%7b2/3%7d=\left(\frac%7b77.8P%7d%7bT%7d\right)%5e2C_T%5e2r%5e%7b2/3%7d%0a\end%7balign*%7d" TargetMode="External"/><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hyperlink" Target="http://maru.bonyari.jp/texclip/texclip.php?s=\begin%7balign*%7d%0aD_V(r)\equiv\left|%20V(x)-V(x+r)\right%20|%5e2%20=%20C_V%5e2%20r%5e%7b2/3%7d%0a\end%7balign*%7d" TargetMode="External"/><Relationship Id="rId1" Type="http://schemas.openxmlformats.org/officeDocument/2006/relationships/slideLayout" Target="../slideLayouts/slideLayout6.xml"/><Relationship Id="rId6" Type="http://schemas.openxmlformats.org/officeDocument/2006/relationships/hyperlink" Target="http://maru.bonyari.jp/texclip/texclip.php?s=\begin%7balign*%7d%0aN\equiv(n-1)\times10%5e6=\frac%7b77.6P%7d%7bT%7d%0a\end%7balign*%7d" TargetMode="External"/><Relationship Id="rId5" Type="http://schemas.openxmlformats.org/officeDocument/2006/relationships/image" Target="../media/image11.png"/><Relationship Id="rId4" Type="http://schemas.openxmlformats.org/officeDocument/2006/relationships/hyperlink" Target="http://maru.bonyari.jp/texclip/texclip.php?s=\begin%7balign*%7d%0aD_T(r)\equiv\left|%20T(x)-T(x+r)\right%20|%5e2%20=%20C_T%5e2%20r%5e%7b2/3%7d%0a\end%7balign*%7d" TargetMode="External"/><Relationship Id="rId9"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openxmlformats.org/officeDocument/2006/relationships/hyperlink" Target="http://maru.bonyari.jp/texclip/texclip.php?s=\begin%7balign*%7d%0aD_\phi(r)=2.914k%5e2(\sec\zeta)\int%20dh%20C_N%5e2(h)r%5e%7b5/3%7d%0a\end%7balign*%7d" TargetMode="External"/><Relationship Id="rId13" Type="http://schemas.openxmlformats.org/officeDocument/2006/relationships/image" Target="../media/image13.png"/><Relationship Id="rId3" Type="http://schemas.openxmlformats.org/officeDocument/2006/relationships/image" Target="../media/image14.png"/><Relationship Id="rId7" Type="http://schemas.openxmlformats.org/officeDocument/2006/relationships/image" Target="../media/image16.png"/><Relationship Id="rId12" Type="http://schemas.openxmlformats.org/officeDocument/2006/relationships/hyperlink" Target="http://maru.bonyari.jp/texclip/texclip.php?s=\begin%7balign*%7d%0aD_N(r)=C_N%5e2r%5e%7b2/3%7d=\left(\frac%7b77.8P%7d%7bT%7d\right)%5e2C_T%5e2r%5e%7b2/3%7d%0a\end%7balign*%7d" TargetMode="External"/><Relationship Id="rId2" Type="http://schemas.openxmlformats.org/officeDocument/2006/relationships/hyperlink" Target="http://maru.bonyari.jp/texclip/texclip.php?s=\begin%7balign*%7d%0ar_0=\left%5b0.423k%5e2(\sec\zeta)\int%20dh%20C_N%5e2(h)%20\right%5d%5e%7b-3/5%7d%0a\end%7balign*%7d" TargetMode="External"/><Relationship Id="rId1" Type="http://schemas.openxmlformats.org/officeDocument/2006/relationships/slideLayout" Target="../slideLayouts/slideLayout6.xml"/><Relationship Id="rId6" Type="http://schemas.openxmlformats.org/officeDocument/2006/relationships/hyperlink" Target="http://maru.bonyari.jp/texclip/texclip.php?s=\begin%7balign*%7d%0a\epsilon\sim\frac%7b\lambda%7d%7br_0%7d%0a\end%7balign*%7d" TargetMode="External"/><Relationship Id="rId11" Type="http://schemas.openxmlformats.org/officeDocument/2006/relationships/image" Target="../media/image18.png"/><Relationship Id="rId5" Type="http://schemas.openxmlformats.org/officeDocument/2006/relationships/image" Target="../media/image15.png"/><Relationship Id="rId10" Type="http://schemas.openxmlformats.org/officeDocument/2006/relationships/hyperlink" Target="http://maru.bonyari.jp/texclip/texclip.php?s=\begin%7balign*%7d%0a\epsilon\propto\lambda%5e%7b-0.2%7d%0a\end%7balign*%7d" TargetMode="External"/><Relationship Id="rId4" Type="http://schemas.openxmlformats.org/officeDocument/2006/relationships/hyperlink" Target="http://maru.bonyari.jp/texclip/texclip.php?s=\begin%7balign*%7d%0aD(r)=6.88\left(\frac%7br%7d%7br_0%7d\right)%5e%7b5/3%7d%0a\end%7balign*%7d" TargetMode="External"/><Relationship Id="rId9" Type="http://schemas.openxmlformats.org/officeDocument/2006/relationships/image" Target="../media/image17.png"/></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6.xml"/><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maru.bonyari.jp/texclip/texclip.php?s=\begin%7balign*%7d%0aD_\alpha(r)\rightarrow%20D_\phi(r)\rightarrow%20r_0\rightarrow%20\epsilon%0a\end%7balign*%7d" TargetMode="External"/><Relationship Id="rId1" Type="http://schemas.openxmlformats.org/officeDocument/2006/relationships/slideLayout" Target="../slideLayouts/slideLayout6.xml"/><Relationship Id="rId5" Type="http://schemas.openxmlformats.org/officeDocument/2006/relationships/image" Target="../media/image32.png"/><Relationship Id="rId4" Type="http://schemas.openxmlformats.org/officeDocument/2006/relationships/hyperlink" Target="http://maru.bonyari.jp/texclip/texclip.php?s=\begin%7balign*%7d%0aC_T%5e2(h)%20\rightarrow%20C_N%5e2(h)\rightarrow%20D_\phi(r)\rightarrow%20r_0\rightarrow%20\epsilon%0a\end%7balign*%7d"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maru.bonyari.jp/texclip/texclip.php?s=\begin%7beqnarray%7d%0a%09\sigma_l%5e2&amp;=&amp;2\lambda%5e2r_0%5e%7b-\frac%7b5%7d%7b3%7d%7d(0.179D%5e%7b-\frac%7b1%7d%7b3%7d%7d-0.0968d%5e%7b-\frac%7b1%7d%7b3%7d%7d)%20\\%0a%09\sigma_t%5e2&amp;=&amp;2\lambda%5e2r_0%5e%7b-\frac%7b5%7d%7b3%7d%7d(0.179D%5e%7b-\frac%7b1%7d%7b3%7d%7d-0.145d%5e%7b-\frac%7b1%7d%7b3%7d%7d)%0a\end%7beqnarray%7d" TargetMode="External"/><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hyperlink" Target="http://maru.bonyari.jp/texclip/texclip.php?s=\begin%7balign*%7d%0aD_\alpha(r)\rightarrow%20D_\phi(r)\rightarrow%20r_0\rightarrow%20\epsilon%0a\end%7balign*%7d" TargetMode="External"/><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6.jpeg"/><Relationship Id="rId1" Type="http://schemas.openxmlformats.org/officeDocument/2006/relationships/slideLayout" Target="../slideLayouts/slideLayout6.xml"/><Relationship Id="rId4" Type="http://schemas.openxmlformats.org/officeDocument/2006/relationships/image" Target="../media/image37.jpe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maru.bonyari.jp/texclip/texclip.php?s=\begin%7balign*%7d%0a\sigma_%7bscatter%7d=0.03k%5e%7b1/3%7d\cos%5e2\theta\left(%20\sin\frac%7b\theta%7d%7b2%7d\right)%5e%7b-11/3%7d\left%5b%20\frac%7bC_V%5e2%7d%7bc_s%5e2%7d\cos%5e2\frac%7b\theta%7d%7b2%7d+0.013\frac%7bC_T%5e2%7d%7bT%5e2%7d\right%5d%0a\end%7balign*%7d" TargetMode="External"/><Relationship Id="rId1" Type="http://schemas.openxmlformats.org/officeDocument/2006/relationships/slideLayout" Target="../slideLayouts/slideLayout6.xml"/><Relationship Id="rId5" Type="http://schemas.openxmlformats.org/officeDocument/2006/relationships/image" Target="../media/image39.png"/><Relationship Id="rId4" Type="http://schemas.openxmlformats.org/officeDocument/2006/relationships/hyperlink" Target="http://maru.bonyari.jp/texclip/texclip.php?s=\begin%7balign*%7d%0aP_r(h)=P_t\eta\frac%7bexp(-2\alpha%20h)%7d%7bh%5e2%7ddh\sigma_%7bscatter%7d(h)+P_n%0a\end%7balign*%7d"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maru.bonyari.jp/texclip/texclip.php?s=\begin%7balign*%7d%0aP_r(h)\rightarrow%20C_T%5e2(h)\rightarrow%20C_N%5e2(h)\rightarrow%20D_\phi(r)\rightarrow%20r_0\rightarrow%20\epsilon%0a\end%7balign*%7d" TargetMode="External"/><Relationship Id="rId2" Type="http://schemas.openxmlformats.org/officeDocument/2006/relationships/image" Target="../media/image40.jpeg"/><Relationship Id="rId1"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hyperlink" Target="http://maru.bonyari.jp/texclip/texclip.php?s=\begin%7balign*%7d%0aP_r(h)\rightarrow%20Const.\times%20C_T%5e2(h)\propto%20dr_0%5e%7b-5/3%7d\propto%20d\epsilon%5e%7b5/3%7d%0a\end%7balign*%7d" TargetMode="Externa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6.xml"/><Relationship Id="rId4" Type="http://schemas.openxmlformats.org/officeDocument/2006/relationships/image" Target="../media/image46.jpeg"/></Relationships>
</file>

<file path=ppt/slides/_rels/slide3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6.xml"/><Relationship Id="rId5" Type="http://schemas.openxmlformats.org/officeDocument/2006/relationships/image" Target="../media/image52.png"/><Relationship Id="rId4" Type="http://schemas.openxmlformats.org/officeDocument/2006/relationships/image" Target="../media/image43.jpeg"/></Relationships>
</file>

<file path=ppt/slides/_rels/slide3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7.jpeg"/><Relationship Id="rId1" Type="http://schemas.openxmlformats.org/officeDocument/2006/relationships/slideLayout" Target="../slideLayouts/slideLayout6.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3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5.jpeg"/><Relationship Id="rId1" Type="http://schemas.openxmlformats.org/officeDocument/2006/relationships/slideLayout" Target="../slideLayouts/slideLayout6.xml"/><Relationship Id="rId5" Type="http://schemas.openxmlformats.org/officeDocument/2006/relationships/image" Target="../media/image57.jpeg"/><Relationship Id="rId4" Type="http://schemas.openxmlformats.org/officeDocument/2006/relationships/image" Target="../media/image56.jpeg"/></Relationships>
</file>

<file path=ppt/slides/_rels/slide3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8.jpeg"/><Relationship Id="rId1" Type="http://schemas.openxmlformats.org/officeDocument/2006/relationships/slideLayout" Target="../slideLayouts/slideLayout6.xml"/><Relationship Id="rId4" Type="http://schemas.openxmlformats.org/officeDocument/2006/relationships/image" Target="../media/image61.jpe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58.jpeg"/><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35.jpeg"/><Relationship Id="rId4" Type="http://schemas.openxmlformats.org/officeDocument/2006/relationships/image" Target="../media/image63.jpeg"/></Relationships>
</file>

<file path=ppt/slides/_rels/slide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64.png"/><Relationship Id="rId1" Type="http://schemas.openxmlformats.org/officeDocument/2006/relationships/slideLayout" Target="../slideLayouts/slideLayout6.xml"/><Relationship Id="rId5" Type="http://schemas.openxmlformats.org/officeDocument/2006/relationships/image" Target="../media/image53.jpeg"/><Relationship Id="rId4" Type="http://schemas.openxmlformats.org/officeDocument/2006/relationships/image" Target="../media/image54.jpeg"/></Relationships>
</file>

<file path=ppt/slides/_rels/slide4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6.xml"/><Relationship Id="rId4" Type="http://schemas.openxmlformats.org/officeDocument/2006/relationships/image" Target="../media/image67.png"/></Relationships>
</file>

<file path=ppt/slides/_rels/slide4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62.jpeg"/><Relationship Id="rId1" Type="http://schemas.openxmlformats.org/officeDocument/2006/relationships/slideLayout" Target="../slideLayouts/slideLayout6.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cfao.ucolick.org/EO/resources/History_AO_Max.pdf" TargetMode="External"/><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hyperlink" Target="http://cfao.ucolick.org/EO/resources/History_AO_Max.pdf" TargetMode="External"/><Relationship Id="rId2" Type="http://schemas.openxmlformats.org/officeDocument/2006/relationships/image" Target="../media/image5.jpeg"/><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hyperlink" Target="http://maru.bonyari.jp/texclip/texclip.php?s=\begin%7balign*%7d%0aV\propto\epsilon%5e%7b1/3%7dl%5e%7b1/3%7d%0a\end%7balign*%7d" TargetMode="External"/><Relationship Id="rId2" Type="http://schemas.openxmlformats.org/officeDocument/2006/relationships/image" Target="../media/image7.png"/><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0" y="1988840"/>
            <a:ext cx="9144000" cy="1470025"/>
          </a:xfrm>
        </p:spPr>
        <p:txBody>
          <a:bodyPr>
            <a:noAutofit/>
          </a:bodyPr>
          <a:lstStyle/>
          <a:p>
            <a:r>
              <a:rPr lang="ja-JP" altLang="en-US" sz="6000" b="1" kern="0" dirty="0" smtClean="0"/>
              <a:t>ドームふじのシーイング</a:t>
            </a:r>
            <a:r>
              <a:rPr lang="en-US" altLang="ja-JP" sz="4000" b="1" kern="0" dirty="0" smtClean="0"/>
              <a:t/>
            </a:r>
            <a:br>
              <a:rPr lang="en-US" altLang="ja-JP" sz="4000" b="1" kern="0" dirty="0" smtClean="0"/>
            </a:br>
            <a:r>
              <a:rPr lang="ja-JP" altLang="en-US" sz="4000" b="1" kern="0" dirty="0" smtClean="0"/>
              <a:t>－雪面から高さ</a:t>
            </a:r>
            <a:r>
              <a:rPr lang="en-US" altLang="ja-JP" sz="4000" b="1" kern="0" dirty="0" smtClean="0"/>
              <a:t>15m</a:t>
            </a:r>
            <a:r>
              <a:rPr lang="ja-JP" altLang="en-US" sz="4000" b="1" kern="0" dirty="0" smtClean="0"/>
              <a:t>で</a:t>
            </a:r>
            <a:r>
              <a:rPr lang="en-US" altLang="ja-JP" sz="4000" b="1" kern="0" dirty="0" smtClean="0"/>
              <a:t>0.2</a:t>
            </a:r>
            <a:r>
              <a:rPr lang="ja-JP" altLang="en-US" sz="4000" b="1" kern="0" dirty="0" smtClean="0"/>
              <a:t>秒角－</a:t>
            </a:r>
            <a:endParaRPr lang="ja-JP" altLang="en-US" sz="4000" b="1" kern="0" dirty="0">
              <a:solidFill>
                <a:srgbClr val="FF0000"/>
              </a:solidFill>
            </a:endParaRPr>
          </a:p>
        </p:txBody>
      </p:sp>
      <p:sp>
        <p:nvSpPr>
          <p:cNvPr id="16" name="テキスト ボックス 15"/>
          <p:cNvSpPr txBox="1"/>
          <p:nvPr/>
        </p:nvSpPr>
        <p:spPr>
          <a:xfrm>
            <a:off x="0" y="4307031"/>
            <a:ext cx="9144000" cy="1354217"/>
          </a:xfrm>
          <a:prstGeom prst="rect">
            <a:avLst/>
          </a:prstGeom>
          <a:noFill/>
        </p:spPr>
        <p:txBody>
          <a:bodyPr wrap="square" rtlCol="0">
            <a:spAutoFit/>
          </a:bodyPr>
          <a:lstStyle/>
          <a:p>
            <a:pPr algn="ctr"/>
            <a:r>
              <a:rPr kumimoji="1" lang="ja-JP" altLang="en-US" sz="2800" dirty="0" smtClean="0"/>
              <a:t>沖田博文</a:t>
            </a:r>
            <a:endParaRPr kumimoji="1" lang="en-US" altLang="ja-JP" sz="2800" dirty="0" smtClean="0"/>
          </a:p>
          <a:p>
            <a:pPr algn="ctr"/>
            <a:r>
              <a:rPr lang="ja-JP" altLang="en-US" dirty="0"/>
              <a:t>東北大学大学院理学</a:t>
            </a:r>
            <a:r>
              <a:rPr lang="ja-JP" altLang="en-US" dirty="0" smtClean="0"/>
              <a:t>研究科天文学専攻　博士課程後期</a:t>
            </a:r>
            <a:r>
              <a:rPr lang="en-US" altLang="ja-JP" dirty="0" smtClean="0"/>
              <a:t>3</a:t>
            </a:r>
            <a:r>
              <a:rPr lang="ja-JP" altLang="en-US" dirty="0" smtClean="0"/>
              <a:t>年</a:t>
            </a:r>
            <a:endParaRPr lang="en-US" altLang="ja-JP" dirty="0" smtClean="0"/>
          </a:p>
          <a:p>
            <a:pPr algn="ctr"/>
            <a:r>
              <a:rPr kumimoji="1" lang="ja-JP" altLang="en-US" dirty="0" smtClean="0"/>
              <a:t>第</a:t>
            </a:r>
            <a:r>
              <a:rPr kumimoji="1" lang="en-US" altLang="ja-JP" dirty="0" smtClean="0"/>
              <a:t>54</a:t>
            </a:r>
            <a:r>
              <a:rPr kumimoji="1" lang="ja-JP" altLang="en-US" dirty="0" smtClean="0"/>
              <a:t>次日本南極地域観測隊夏隊員</a:t>
            </a:r>
            <a:endParaRPr kumimoji="1" lang="en-US" altLang="ja-JP" dirty="0" smtClean="0"/>
          </a:p>
          <a:p>
            <a:pPr algn="ctr"/>
            <a:r>
              <a:rPr lang="ja-JP" altLang="en-US" dirty="0" smtClean="0"/>
              <a:t>第</a:t>
            </a:r>
            <a:r>
              <a:rPr lang="en-US" altLang="ja-JP" dirty="0" smtClean="0"/>
              <a:t>52</a:t>
            </a:r>
            <a:r>
              <a:rPr lang="ja-JP" altLang="en-US" dirty="0" smtClean="0"/>
              <a:t>次日本南極地域観測隊同行者</a:t>
            </a:r>
            <a:endParaRPr kumimoji="1" lang="en-US" altLang="ja-JP" dirty="0" smtClean="0"/>
          </a:p>
        </p:txBody>
      </p:sp>
      <p:sp>
        <p:nvSpPr>
          <p:cNvPr id="22" name="正方形/長方形 21"/>
          <p:cNvSpPr/>
          <p:nvPr/>
        </p:nvSpPr>
        <p:spPr>
          <a:xfrm>
            <a:off x="0" y="0"/>
            <a:ext cx="9144000" cy="360000"/>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B0F0"/>
              </a:solidFill>
            </a:endParaRPr>
          </a:p>
        </p:txBody>
      </p:sp>
      <p:sp>
        <p:nvSpPr>
          <p:cNvPr id="15" name="正方形/長方形 14"/>
          <p:cNvSpPr/>
          <p:nvPr/>
        </p:nvSpPr>
        <p:spPr>
          <a:xfrm>
            <a:off x="3779912" y="360000"/>
            <a:ext cx="5364088" cy="830997"/>
          </a:xfrm>
          <a:prstGeom prst="rect">
            <a:avLst/>
          </a:prstGeom>
        </p:spPr>
        <p:txBody>
          <a:bodyPr wrap="square">
            <a:spAutoFit/>
          </a:bodyPr>
          <a:lstStyle/>
          <a:p>
            <a:pPr algn="r"/>
            <a:r>
              <a:rPr lang="ja-JP" altLang="en-US" sz="1600" dirty="0" smtClean="0"/>
              <a:t>特別研究談話会</a:t>
            </a:r>
            <a:endParaRPr lang="en-US" altLang="ja-JP" sz="1600" dirty="0" smtClean="0"/>
          </a:p>
          <a:p>
            <a:pPr algn="r"/>
            <a:r>
              <a:rPr lang="ja-JP" altLang="en-US" sz="1600" dirty="0"/>
              <a:t>国立極地</a:t>
            </a:r>
            <a:r>
              <a:rPr lang="ja-JP" altLang="en-US" sz="1600" dirty="0" smtClean="0"/>
              <a:t>研究所、</a:t>
            </a:r>
            <a:r>
              <a:rPr lang="en-US" altLang="ja-JP" sz="1600" dirty="0"/>
              <a:t>2013</a:t>
            </a:r>
            <a:r>
              <a:rPr lang="ja-JP" altLang="en-US" sz="1600" dirty="0"/>
              <a:t>年</a:t>
            </a:r>
            <a:r>
              <a:rPr lang="en-US" altLang="ja-JP" sz="1600" dirty="0"/>
              <a:t>9</a:t>
            </a:r>
            <a:r>
              <a:rPr lang="ja-JP" altLang="en-US" sz="1600" dirty="0"/>
              <a:t>月</a:t>
            </a:r>
            <a:r>
              <a:rPr lang="en-US" altLang="ja-JP" sz="1600" dirty="0" smtClean="0"/>
              <a:t>18</a:t>
            </a:r>
            <a:r>
              <a:rPr lang="ja-JP" altLang="en-US" sz="1600" dirty="0" smtClean="0"/>
              <a:t>日</a:t>
            </a:r>
            <a:endParaRPr lang="en-US" altLang="ja-JP" sz="1600" dirty="0" smtClean="0"/>
          </a:p>
          <a:p>
            <a:pPr algn="r"/>
            <a:r>
              <a:rPr lang="en-US" altLang="ja-JP" sz="1600" dirty="0" smtClean="0">
                <a:ea typeface="ＭＳ Ｐゴシック" pitchFamily="50" charset="-128"/>
              </a:rPr>
              <a:t>11:00~12:15</a:t>
            </a:r>
            <a:endParaRPr lang="ja-JP" altLang="en-US" sz="1400" dirty="0">
              <a:ea typeface="ＭＳ Ｐゴシック" pitchFamily="50" charset="-128"/>
            </a:endParaRPr>
          </a:p>
        </p:txBody>
      </p:sp>
      <p:sp>
        <p:nvSpPr>
          <p:cNvPr id="5" name="テキスト ボックス 4"/>
          <p:cNvSpPr txBox="1"/>
          <p:nvPr/>
        </p:nvSpPr>
        <p:spPr>
          <a:xfrm>
            <a:off x="0" y="5867980"/>
            <a:ext cx="9144000" cy="369332"/>
          </a:xfrm>
          <a:prstGeom prst="rect">
            <a:avLst/>
          </a:prstGeom>
          <a:noFill/>
        </p:spPr>
        <p:txBody>
          <a:bodyPr wrap="square" rtlCol="0">
            <a:spAutoFit/>
          </a:bodyPr>
          <a:lstStyle/>
          <a:p>
            <a:pPr algn="ctr"/>
            <a:r>
              <a:rPr kumimoji="1" lang="en-US" altLang="ja-JP" dirty="0" smtClean="0"/>
              <a:t>h-okita@astr.tohoku.ac.jp</a:t>
            </a:r>
          </a:p>
        </p:txBody>
      </p:sp>
    </p:spTree>
    <p:extLst>
      <p:ext uri="{BB962C8B-B14F-4D97-AF65-F5344CB8AC3E}">
        <p14:creationId xmlns:p14="http://schemas.microsoft.com/office/powerpoint/2010/main" val="2255650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begin{align*}&#10;D_V(r)\equiv\left| V(x)-V(x+r)\right |^2 = C_V^2 r^{2/3}&#10;\end{align*}">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4484" y="1836132"/>
            <a:ext cx="4408941" cy="324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begin{align*}&#10;D_T(r)\equiv\left| T(x)-T(x+r)\right |^2 = C_T^2 r^{2/3}&#10;\end{align*}">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68492" y="3122984"/>
            <a:ext cx="4332706" cy="3240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begin{align*}&#10;N\equiv(n-1)\times10^6=\frac{77.6P}{T}&#10;\end{align*}">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16677" y="4015741"/>
            <a:ext cx="3170114" cy="5400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begin{align*}&#10;D_N(r)=C_N^2r^{2/3}=\left(\frac{77.8P}{T}\right)^2C_T^2r^{2/3}&#10;\end{align*}">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39160" y="5546113"/>
            <a:ext cx="4369145" cy="691200"/>
          </a:xfrm>
          <a:prstGeom prst="rect">
            <a:avLst/>
          </a:prstGeom>
          <a:noFill/>
          <a:extLst>
            <a:ext uri="{909E8E84-426E-40DD-AFC4-6F175D3DCCD1}">
              <a14:hiddenFill xmlns:a14="http://schemas.microsoft.com/office/drawing/2010/main">
                <a:solidFill>
                  <a:srgbClr val="FFFFFF"/>
                </a:solidFill>
              </a14:hiddenFill>
            </a:ext>
          </a:extLst>
        </p:spPr>
      </p:pic>
      <p:cxnSp>
        <p:nvCxnSpPr>
          <p:cNvPr id="8" name="直線コネクタ 7"/>
          <p:cNvCxnSpPr/>
          <p:nvPr/>
        </p:nvCxnSpPr>
        <p:spPr>
          <a:xfrm>
            <a:off x="5632863" y="2142148"/>
            <a:ext cx="52331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下矢印 8"/>
          <p:cNvSpPr/>
          <p:nvPr/>
        </p:nvSpPr>
        <p:spPr>
          <a:xfrm>
            <a:off x="2798962" y="2350711"/>
            <a:ext cx="432048" cy="286201"/>
          </a:xfrm>
          <a:prstGeom prst="downArrow">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noFill/>
            </a:endParaRPr>
          </a:p>
        </p:txBody>
      </p:sp>
      <p:sp>
        <p:nvSpPr>
          <p:cNvPr id="10" name="テキスト ボックス 9"/>
          <p:cNvSpPr txBox="1"/>
          <p:nvPr/>
        </p:nvSpPr>
        <p:spPr>
          <a:xfrm>
            <a:off x="1475656" y="1412776"/>
            <a:ext cx="2702856" cy="369332"/>
          </a:xfrm>
          <a:prstGeom prst="rect">
            <a:avLst/>
          </a:prstGeom>
          <a:noFill/>
        </p:spPr>
        <p:txBody>
          <a:bodyPr wrap="none" rtlCol="0">
            <a:spAutoFit/>
          </a:bodyPr>
          <a:lstStyle/>
          <a:p>
            <a:r>
              <a:rPr lang="en-US" altLang="ja-JP" b="1" dirty="0" smtClean="0">
                <a:solidFill>
                  <a:srgbClr val="FF0000"/>
                </a:solidFill>
              </a:rPr>
              <a:t>Velocity structure function</a:t>
            </a:r>
            <a:endParaRPr kumimoji="1" lang="ja-JP" altLang="en-US" b="1" dirty="0">
              <a:solidFill>
                <a:srgbClr val="FF0000"/>
              </a:solidFill>
            </a:endParaRPr>
          </a:p>
        </p:txBody>
      </p:sp>
      <p:sp>
        <p:nvSpPr>
          <p:cNvPr id="19" name="テキスト ボックス 18"/>
          <p:cNvSpPr txBox="1"/>
          <p:nvPr/>
        </p:nvSpPr>
        <p:spPr>
          <a:xfrm>
            <a:off x="1457518" y="2699628"/>
            <a:ext cx="3179845" cy="369332"/>
          </a:xfrm>
          <a:prstGeom prst="rect">
            <a:avLst/>
          </a:prstGeom>
          <a:noFill/>
        </p:spPr>
        <p:txBody>
          <a:bodyPr wrap="none" rtlCol="0">
            <a:spAutoFit/>
          </a:bodyPr>
          <a:lstStyle/>
          <a:p>
            <a:r>
              <a:rPr lang="en-US" altLang="ja-JP" b="1" dirty="0" smtClean="0">
                <a:solidFill>
                  <a:srgbClr val="FF0000"/>
                </a:solidFill>
              </a:rPr>
              <a:t>Temperature structure function</a:t>
            </a:r>
            <a:endParaRPr kumimoji="1" lang="ja-JP" altLang="en-US" b="1" dirty="0">
              <a:solidFill>
                <a:srgbClr val="FF0000"/>
              </a:solidFill>
            </a:endParaRPr>
          </a:p>
        </p:txBody>
      </p:sp>
      <p:sp>
        <p:nvSpPr>
          <p:cNvPr id="11" name="テキスト ボックス 10"/>
          <p:cNvSpPr txBox="1"/>
          <p:nvPr/>
        </p:nvSpPr>
        <p:spPr>
          <a:xfrm>
            <a:off x="5692745" y="3933056"/>
            <a:ext cx="2407647" cy="646331"/>
          </a:xfrm>
          <a:prstGeom prst="rect">
            <a:avLst/>
          </a:prstGeom>
          <a:noFill/>
        </p:spPr>
        <p:txBody>
          <a:bodyPr wrap="none" rtlCol="0">
            <a:spAutoFit/>
          </a:bodyPr>
          <a:lstStyle/>
          <a:p>
            <a:r>
              <a:rPr kumimoji="1" lang="en-US" altLang="ja-JP" dirty="0" smtClean="0"/>
              <a:t>P = pressure in mill bar</a:t>
            </a:r>
          </a:p>
          <a:p>
            <a:r>
              <a:rPr lang="en-US" altLang="ja-JP" dirty="0" smtClean="0"/>
              <a:t>T = temperature, K</a:t>
            </a:r>
            <a:endParaRPr kumimoji="1" lang="ja-JP" altLang="en-US" dirty="0"/>
          </a:p>
        </p:txBody>
      </p:sp>
      <p:sp>
        <p:nvSpPr>
          <p:cNvPr id="21" name="テキスト ボックス 20"/>
          <p:cNvSpPr txBox="1"/>
          <p:nvPr/>
        </p:nvSpPr>
        <p:spPr>
          <a:xfrm>
            <a:off x="1457518" y="3573016"/>
            <a:ext cx="1286763" cy="369332"/>
          </a:xfrm>
          <a:prstGeom prst="rect">
            <a:avLst/>
          </a:prstGeom>
          <a:noFill/>
        </p:spPr>
        <p:txBody>
          <a:bodyPr wrap="none" rtlCol="0">
            <a:spAutoFit/>
          </a:bodyPr>
          <a:lstStyle/>
          <a:p>
            <a:r>
              <a:rPr lang="en-US" altLang="ja-JP" b="1" dirty="0" smtClean="0">
                <a:solidFill>
                  <a:srgbClr val="FF0000"/>
                </a:solidFill>
              </a:rPr>
              <a:t>Refractivity</a:t>
            </a:r>
            <a:endParaRPr kumimoji="1" lang="ja-JP" altLang="en-US" b="1" dirty="0">
              <a:solidFill>
                <a:srgbClr val="FF0000"/>
              </a:solidFill>
            </a:endParaRPr>
          </a:p>
        </p:txBody>
      </p:sp>
      <p:sp>
        <p:nvSpPr>
          <p:cNvPr id="22" name="下矢印 21"/>
          <p:cNvSpPr/>
          <p:nvPr/>
        </p:nvSpPr>
        <p:spPr>
          <a:xfrm rot="16200000">
            <a:off x="2124644" y="5748613"/>
            <a:ext cx="432048" cy="286201"/>
          </a:xfrm>
          <a:prstGeom prst="downArrow">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noFill/>
            </a:endParaRPr>
          </a:p>
        </p:txBody>
      </p:sp>
      <p:sp>
        <p:nvSpPr>
          <p:cNvPr id="26" name="タイトル 1"/>
          <p:cNvSpPr>
            <a:spLocks noGrp="1"/>
          </p:cNvSpPr>
          <p:nvPr>
            <p:ph type="title"/>
          </p:nvPr>
        </p:nvSpPr>
        <p:spPr>
          <a:xfrm>
            <a:off x="457200" y="413792"/>
            <a:ext cx="8229600" cy="1143000"/>
          </a:xfrm>
        </p:spPr>
        <p:txBody>
          <a:bodyPr>
            <a:normAutofit/>
          </a:bodyPr>
          <a:lstStyle/>
          <a:p>
            <a:pPr algn="l"/>
            <a:r>
              <a:rPr lang="en-US" altLang="ja-JP" b="1" dirty="0" smtClean="0"/>
              <a:t>1.5 Structure function</a:t>
            </a:r>
            <a:endParaRPr kumimoji="1" lang="ja-JP" altLang="en-US" b="1" baseline="30000" dirty="0"/>
          </a:p>
        </p:txBody>
      </p:sp>
      <p:sp>
        <p:nvSpPr>
          <p:cNvPr id="29" name="テキスト ボックス 28"/>
          <p:cNvSpPr txBox="1"/>
          <p:nvPr/>
        </p:nvSpPr>
        <p:spPr>
          <a:xfrm>
            <a:off x="2834411" y="5064144"/>
            <a:ext cx="3484480" cy="369332"/>
          </a:xfrm>
          <a:prstGeom prst="rect">
            <a:avLst/>
          </a:prstGeom>
          <a:noFill/>
        </p:spPr>
        <p:txBody>
          <a:bodyPr wrap="none" rtlCol="0">
            <a:spAutoFit/>
          </a:bodyPr>
          <a:lstStyle/>
          <a:p>
            <a:r>
              <a:rPr lang="en-US" altLang="ja-JP" b="1" dirty="0" smtClean="0">
                <a:solidFill>
                  <a:srgbClr val="FF0000"/>
                </a:solidFill>
              </a:rPr>
              <a:t>Refractive index structure function</a:t>
            </a:r>
            <a:endParaRPr kumimoji="1" lang="ja-JP" altLang="en-US" b="1" dirty="0">
              <a:solidFill>
                <a:srgbClr val="FF0000"/>
              </a:solidFill>
            </a:endParaRPr>
          </a:p>
        </p:txBody>
      </p:sp>
      <p:sp>
        <p:nvSpPr>
          <p:cNvPr id="14" name="正方形/長方形 13"/>
          <p:cNvSpPr/>
          <p:nvPr/>
        </p:nvSpPr>
        <p:spPr>
          <a:xfrm>
            <a:off x="1475656" y="1782108"/>
            <a:ext cx="4896544" cy="432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p:cNvSpPr/>
          <p:nvPr/>
        </p:nvSpPr>
        <p:spPr>
          <a:xfrm>
            <a:off x="1450682" y="3068960"/>
            <a:ext cx="4896544" cy="432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p:cNvSpPr/>
          <p:nvPr/>
        </p:nvSpPr>
        <p:spPr>
          <a:xfrm>
            <a:off x="1457518" y="3953154"/>
            <a:ext cx="3888432" cy="66517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p:cNvSpPr/>
          <p:nvPr/>
        </p:nvSpPr>
        <p:spPr>
          <a:xfrm>
            <a:off x="2838937" y="5448233"/>
            <a:ext cx="4685391" cy="93309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p:cNvSpPr txBox="1"/>
          <p:nvPr/>
        </p:nvSpPr>
        <p:spPr>
          <a:xfrm>
            <a:off x="3399933" y="2330296"/>
            <a:ext cx="1610056" cy="369332"/>
          </a:xfrm>
          <a:prstGeom prst="rect">
            <a:avLst/>
          </a:prstGeom>
          <a:noFill/>
        </p:spPr>
        <p:txBody>
          <a:bodyPr wrap="none" rtlCol="0">
            <a:spAutoFit/>
          </a:bodyPr>
          <a:lstStyle/>
          <a:p>
            <a:r>
              <a:rPr kumimoji="1" lang="en-US" altLang="ja-JP" dirty="0" err="1" smtClean="0"/>
              <a:t>Tatarskii</a:t>
            </a:r>
            <a:r>
              <a:rPr kumimoji="1" lang="en-US" altLang="ja-JP" dirty="0" smtClean="0"/>
              <a:t> (1971)</a:t>
            </a:r>
            <a:endParaRPr kumimoji="1" lang="ja-JP" altLang="en-US" dirty="0"/>
          </a:p>
        </p:txBody>
      </p:sp>
      <p:sp>
        <p:nvSpPr>
          <p:cNvPr id="23" name="テキスト ボックス 22"/>
          <p:cNvSpPr txBox="1"/>
          <p:nvPr/>
        </p:nvSpPr>
        <p:spPr>
          <a:xfrm>
            <a:off x="6126069" y="2267580"/>
            <a:ext cx="1974323" cy="369332"/>
          </a:xfrm>
          <a:prstGeom prst="rect">
            <a:avLst/>
          </a:prstGeom>
          <a:noFill/>
        </p:spPr>
        <p:txBody>
          <a:bodyPr wrap="none" rtlCol="0">
            <a:spAutoFit/>
          </a:bodyPr>
          <a:lstStyle/>
          <a:p>
            <a:r>
              <a:rPr kumimoji="1" lang="en-US" altLang="ja-JP" dirty="0" smtClean="0"/>
              <a:t>Kolmogorov (1941)</a:t>
            </a:r>
            <a:endParaRPr kumimoji="1" lang="ja-JP" altLang="en-US" dirty="0"/>
          </a:p>
        </p:txBody>
      </p:sp>
      <p:cxnSp>
        <p:nvCxnSpPr>
          <p:cNvPr id="17" name="カギ線コネクタ 16"/>
          <p:cNvCxnSpPr>
            <a:stCxn id="23" idx="1"/>
          </p:cNvCxnSpPr>
          <p:nvPr/>
        </p:nvCxnSpPr>
        <p:spPr>
          <a:xfrm rot="10800000">
            <a:off x="5894519" y="2160132"/>
            <a:ext cx="231550" cy="292114"/>
          </a:xfrm>
          <a:prstGeom prst="bentConnector2">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正方形/長方形 23"/>
          <p:cNvSpPr/>
          <p:nvPr/>
        </p:nvSpPr>
        <p:spPr>
          <a:xfrm>
            <a:off x="0" y="0"/>
            <a:ext cx="9144000" cy="360000"/>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B0F0"/>
              </a:solidFill>
            </a:endParaRPr>
          </a:p>
        </p:txBody>
      </p:sp>
      <p:cxnSp>
        <p:nvCxnSpPr>
          <p:cNvPr id="25" name="直線コネクタ 24"/>
          <p:cNvCxnSpPr/>
          <p:nvPr/>
        </p:nvCxnSpPr>
        <p:spPr>
          <a:xfrm>
            <a:off x="5523606" y="3435060"/>
            <a:ext cx="52331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a:xfrm>
            <a:off x="4375706" y="6093296"/>
            <a:ext cx="52331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17623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13792"/>
            <a:ext cx="8229600" cy="1143000"/>
          </a:xfrm>
        </p:spPr>
        <p:txBody>
          <a:bodyPr>
            <a:normAutofit/>
          </a:bodyPr>
          <a:lstStyle/>
          <a:p>
            <a:pPr algn="l"/>
            <a:r>
              <a:rPr lang="en-US" altLang="ja-JP" b="1" dirty="0" smtClean="0"/>
              <a:t>1.6 Fried parameter &amp; seeing</a:t>
            </a:r>
            <a:endParaRPr kumimoji="1" lang="ja-JP" altLang="en-US" b="1" baseline="30000" dirty="0"/>
          </a:p>
        </p:txBody>
      </p:sp>
      <p:pic>
        <p:nvPicPr>
          <p:cNvPr id="18" name="Picture 2" descr="\begin{align*}&#10;r_0=\left[0.423k^2(\sec\zeta)\int dh C_N^2(h) \right]^{-3/5}&#10;\end{align*}">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6088" y="3449036"/>
            <a:ext cx="4299521" cy="7092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9" name="Picture 8" descr="\begin{align*}&#10;D(r)=6.88\left(\frac{r}{r_0}\right)^{5/3}&#10;\end{align*}">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88606" y="2132856"/>
            <a:ext cx="2406212" cy="709200"/>
          </a:xfrm>
          <a:prstGeom prst="rect">
            <a:avLst/>
          </a:prstGeom>
          <a:noFill/>
          <a:extLst>
            <a:ext uri="{909E8E84-426E-40DD-AFC4-6F175D3DCCD1}">
              <a14:hiddenFill xmlns:a14="http://schemas.microsoft.com/office/drawing/2010/main">
                <a:solidFill>
                  <a:srgbClr val="FFFFFF"/>
                </a:solidFill>
              </a14:hiddenFill>
            </a:ext>
          </a:extLst>
        </p:spPr>
      </p:pic>
      <p:sp>
        <p:nvSpPr>
          <p:cNvPr id="20" name="テキスト ボックス 19"/>
          <p:cNvSpPr txBox="1"/>
          <p:nvPr/>
        </p:nvSpPr>
        <p:spPr>
          <a:xfrm>
            <a:off x="1379544" y="2996952"/>
            <a:ext cx="1723677" cy="369332"/>
          </a:xfrm>
          <a:prstGeom prst="rect">
            <a:avLst/>
          </a:prstGeom>
          <a:noFill/>
        </p:spPr>
        <p:txBody>
          <a:bodyPr wrap="none" rtlCol="0">
            <a:spAutoFit/>
          </a:bodyPr>
          <a:lstStyle/>
          <a:p>
            <a:r>
              <a:rPr kumimoji="1" lang="en-US" altLang="ja-JP" b="1" dirty="0" smtClean="0">
                <a:solidFill>
                  <a:srgbClr val="FF0000"/>
                </a:solidFill>
              </a:rPr>
              <a:t>Fried parameter</a:t>
            </a:r>
            <a:endParaRPr kumimoji="1" lang="ja-JP" altLang="en-US" b="1" dirty="0">
              <a:solidFill>
                <a:srgbClr val="FF0000"/>
              </a:solidFill>
            </a:endParaRPr>
          </a:p>
        </p:txBody>
      </p:sp>
      <p:sp>
        <p:nvSpPr>
          <p:cNvPr id="21" name="正方形/長方形 20"/>
          <p:cNvSpPr/>
          <p:nvPr/>
        </p:nvSpPr>
        <p:spPr>
          <a:xfrm>
            <a:off x="1379544" y="3376234"/>
            <a:ext cx="5472608" cy="85480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p:cNvSpPr/>
          <p:nvPr/>
        </p:nvSpPr>
        <p:spPr>
          <a:xfrm>
            <a:off x="1331640" y="1638092"/>
            <a:ext cx="4933969" cy="12868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p:cNvSpPr txBox="1"/>
          <p:nvPr/>
        </p:nvSpPr>
        <p:spPr>
          <a:xfrm>
            <a:off x="1331641" y="1268760"/>
            <a:ext cx="2526333" cy="369332"/>
          </a:xfrm>
          <a:prstGeom prst="rect">
            <a:avLst/>
          </a:prstGeom>
          <a:noFill/>
        </p:spPr>
        <p:txBody>
          <a:bodyPr wrap="none" rtlCol="0">
            <a:spAutoFit/>
          </a:bodyPr>
          <a:lstStyle/>
          <a:p>
            <a:r>
              <a:rPr kumimoji="1" lang="en-US" altLang="ja-JP" b="1" dirty="0" smtClean="0">
                <a:solidFill>
                  <a:srgbClr val="FF0000"/>
                </a:solidFill>
              </a:rPr>
              <a:t>Phase structure function</a:t>
            </a:r>
            <a:endParaRPr kumimoji="1" lang="ja-JP" altLang="en-US" b="1" dirty="0">
              <a:solidFill>
                <a:srgbClr val="FF0000"/>
              </a:solidFill>
            </a:endParaRPr>
          </a:p>
        </p:txBody>
      </p:sp>
      <p:sp>
        <p:nvSpPr>
          <p:cNvPr id="14" name="正方形/長方形 13"/>
          <p:cNvSpPr/>
          <p:nvPr/>
        </p:nvSpPr>
        <p:spPr>
          <a:xfrm>
            <a:off x="1473047" y="2132856"/>
            <a:ext cx="815447" cy="70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108" name="Picture 12" descr="\begin{align*}&#10;\epsilon\sim\frac{\lambda}{r_0}&#10;\end{align*}">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65499" y="4721316"/>
            <a:ext cx="716322" cy="583200"/>
          </a:xfrm>
          <a:prstGeom prst="rect">
            <a:avLst/>
          </a:prstGeom>
          <a:noFill/>
          <a:extLst>
            <a:ext uri="{909E8E84-426E-40DD-AFC4-6F175D3DCCD1}">
              <a14:hiddenFill xmlns:a14="http://schemas.microsoft.com/office/drawing/2010/main">
                <a:solidFill>
                  <a:srgbClr val="FFFFFF"/>
                </a:solidFill>
              </a14:hiddenFill>
            </a:ext>
          </a:extLst>
        </p:spPr>
      </p:pic>
      <p:sp>
        <p:nvSpPr>
          <p:cNvPr id="16" name="テキスト ボックス 15"/>
          <p:cNvSpPr txBox="1"/>
          <p:nvPr/>
        </p:nvSpPr>
        <p:spPr>
          <a:xfrm>
            <a:off x="1410595" y="4267085"/>
            <a:ext cx="813043" cy="369332"/>
          </a:xfrm>
          <a:prstGeom prst="rect">
            <a:avLst/>
          </a:prstGeom>
          <a:noFill/>
        </p:spPr>
        <p:txBody>
          <a:bodyPr wrap="none" rtlCol="0">
            <a:spAutoFit/>
          </a:bodyPr>
          <a:lstStyle/>
          <a:p>
            <a:r>
              <a:rPr kumimoji="1" lang="en-US" altLang="ja-JP" b="1" dirty="0" smtClean="0">
                <a:solidFill>
                  <a:srgbClr val="FF0000"/>
                </a:solidFill>
              </a:rPr>
              <a:t>Seeing</a:t>
            </a:r>
            <a:endParaRPr kumimoji="1" lang="ja-JP" altLang="en-US" b="1" dirty="0">
              <a:solidFill>
                <a:srgbClr val="FF0000"/>
              </a:solidFill>
            </a:endParaRPr>
          </a:p>
        </p:txBody>
      </p:sp>
      <p:sp>
        <p:nvSpPr>
          <p:cNvPr id="32" name="正方形/長方形 31"/>
          <p:cNvSpPr/>
          <p:nvPr/>
        </p:nvSpPr>
        <p:spPr>
          <a:xfrm>
            <a:off x="1379545" y="4636417"/>
            <a:ext cx="2088231" cy="75299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a:xfrm>
            <a:off x="3755808" y="4611185"/>
            <a:ext cx="4572000" cy="1200329"/>
          </a:xfrm>
          <a:prstGeom prst="rect">
            <a:avLst/>
          </a:prstGeom>
        </p:spPr>
        <p:txBody>
          <a:bodyPr>
            <a:spAutoFit/>
          </a:bodyPr>
          <a:lstStyle/>
          <a:p>
            <a:pPr algn="just"/>
            <a:r>
              <a:rPr lang="en-US" altLang="ja-JP" dirty="0"/>
              <a:t>Fried </a:t>
            </a:r>
            <a:r>
              <a:rPr lang="en-US" altLang="ja-JP" dirty="0" smtClean="0"/>
              <a:t>defined </a:t>
            </a:r>
            <a:r>
              <a:rPr lang="en-US" altLang="ja-JP" dirty="0"/>
              <a:t>the parameter </a:t>
            </a:r>
            <a:r>
              <a:rPr lang="en-US" altLang="ja-JP" dirty="0" smtClean="0"/>
              <a:t>r</a:t>
            </a:r>
            <a:r>
              <a:rPr lang="en-US" altLang="ja-JP" baseline="-25000" dirty="0" smtClean="0"/>
              <a:t>0 </a:t>
            </a:r>
            <a:r>
              <a:rPr lang="en-US" altLang="ja-JP" dirty="0" smtClean="0"/>
              <a:t>, </a:t>
            </a:r>
            <a:r>
              <a:rPr lang="en-US" altLang="ja-JP" dirty="0"/>
              <a:t>which is the diameter of a telescope which would have the same resolving power as </a:t>
            </a:r>
            <a:r>
              <a:rPr lang="en-US" altLang="ja-JP" dirty="0" smtClean="0"/>
              <a:t>in the </a:t>
            </a:r>
            <a:r>
              <a:rPr lang="en-US" altLang="ja-JP" dirty="0"/>
              <a:t>atmospheric </a:t>
            </a:r>
            <a:r>
              <a:rPr lang="en-US" altLang="ja-JP" dirty="0" smtClean="0"/>
              <a:t>turbulence.</a:t>
            </a:r>
            <a:endParaRPr lang="ja-JP" altLang="en-US" dirty="0"/>
          </a:p>
        </p:txBody>
      </p:sp>
      <p:sp>
        <p:nvSpPr>
          <p:cNvPr id="26" name="テキスト ボックス 25"/>
          <p:cNvSpPr txBox="1"/>
          <p:nvPr/>
        </p:nvSpPr>
        <p:spPr>
          <a:xfrm>
            <a:off x="6444208" y="1958352"/>
            <a:ext cx="1623778" cy="646331"/>
          </a:xfrm>
          <a:prstGeom prst="rect">
            <a:avLst/>
          </a:prstGeom>
          <a:noFill/>
        </p:spPr>
        <p:txBody>
          <a:bodyPr wrap="none" rtlCol="0">
            <a:spAutoFit/>
          </a:bodyPr>
          <a:lstStyle/>
          <a:p>
            <a:r>
              <a:rPr kumimoji="1" lang="en-US" altLang="ja-JP" dirty="0" smtClean="0"/>
              <a:t>k = 2π/λ</a:t>
            </a:r>
          </a:p>
          <a:p>
            <a:r>
              <a:rPr lang="en-US" altLang="ja-JP" dirty="0" smtClean="0"/>
              <a:t>ζ = zenith angle</a:t>
            </a:r>
            <a:endParaRPr kumimoji="1" lang="ja-JP" altLang="en-US" dirty="0"/>
          </a:p>
        </p:txBody>
      </p:sp>
      <p:pic>
        <p:nvPicPr>
          <p:cNvPr id="4110" name="Picture 14" descr="\begin{align*}&#10;D_\phi(r)=2.914k^2(\sec\zeta)\int dh C_N^2(h)r^{5/3}&#10;\end{align*}">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65616" y="1663152"/>
            <a:ext cx="4443871" cy="5904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begin{align*}&#10;\epsilon\propto\lambda^{-0.2}&#10;\end{align*}">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65499" y="5643272"/>
            <a:ext cx="1024538" cy="2340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begin{align*}&#10;D_N(r)=C_N^2r^{2/3}=\left(\frac{77.8P}{T}\right)^2C_T^2r^{2/3}&#10;\end{align*}">
            <a:hlinkClick r:id="rId12"/>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4688" t="-2031" r="65977" b="2031"/>
          <a:stretch/>
        </p:blipFill>
        <p:spPr bwMode="auto">
          <a:xfrm>
            <a:off x="6174880" y="5877272"/>
            <a:ext cx="407867" cy="6912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begin{align*}&#10;D_N(r)=C_N^2r^{2/3}=\left(\frac{77.8P}{T}\right)^2C_T^2r^{2/3}&#10;\end{align*}">
            <a:hlinkClick r:id="rId12"/>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80868" r="10057"/>
          <a:stretch/>
        </p:blipFill>
        <p:spPr bwMode="auto">
          <a:xfrm>
            <a:off x="6788633" y="5877272"/>
            <a:ext cx="396526" cy="6912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begin{align*}&#10;\epsilon\propto\lambda^{-0.2}&#10;\end{align*}">
            <a:hlinkClick r:id="rId10"/>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r="84419"/>
          <a:stretch/>
        </p:blipFill>
        <p:spPr bwMode="auto">
          <a:xfrm>
            <a:off x="7436705" y="6105872"/>
            <a:ext cx="159631" cy="234000"/>
          </a:xfrm>
          <a:prstGeom prst="rect">
            <a:avLst/>
          </a:prstGeom>
          <a:noFill/>
          <a:extLst>
            <a:ext uri="{909E8E84-426E-40DD-AFC4-6F175D3DCCD1}">
              <a14:hiddenFill xmlns:a14="http://schemas.microsoft.com/office/drawing/2010/main">
                <a:solidFill>
                  <a:srgbClr val="FFFFFF"/>
                </a:solidFill>
              </a14:hiddenFill>
            </a:ext>
          </a:extLst>
        </p:spPr>
      </p:pic>
      <p:sp>
        <p:nvSpPr>
          <p:cNvPr id="5" name="右矢印 4"/>
          <p:cNvSpPr/>
          <p:nvPr/>
        </p:nvSpPr>
        <p:spPr>
          <a:xfrm>
            <a:off x="4211960" y="5963720"/>
            <a:ext cx="1464264" cy="489616"/>
          </a:xfrm>
          <a:prstGeom prst="rightArrow">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p:cNvSpPr/>
          <p:nvPr/>
        </p:nvSpPr>
        <p:spPr>
          <a:xfrm>
            <a:off x="0" y="0"/>
            <a:ext cx="9144000" cy="360000"/>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B0F0"/>
              </a:solidFill>
            </a:endParaRPr>
          </a:p>
        </p:txBody>
      </p:sp>
      <p:cxnSp>
        <p:nvCxnSpPr>
          <p:cNvPr id="31" name="直線コネクタ 30"/>
          <p:cNvCxnSpPr/>
          <p:nvPr/>
        </p:nvCxnSpPr>
        <p:spPr>
          <a:xfrm>
            <a:off x="5508104" y="2060848"/>
            <a:ext cx="52331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直線コネクタ 32"/>
          <p:cNvCxnSpPr/>
          <p:nvPr/>
        </p:nvCxnSpPr>
        <p:spPr>
          <a:xfrm>
            <a:off x="5796136" y="3717032"/>
            <a:ext cx="52331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正方形/長方形 33"/>
          <p:cNvSpPr/>
          <p:nvPr/>
        </p:nvSpPr>
        <p:spPr>
          <a:xfrm>
            <a:off x="5796136" y="5846372"/>
            <a:ext cx="2088231" cy="75299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4495515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13792"/>
            <a:ext cx="8229600" cy="1143000"/>
          </a:xfrm>
        </p:spPr>
        <p:txBody>
          <a:bodyPr>
            <a:normAutofit/>
          </a:bodyPr>
          <a:lstStyle/>
          <a:p>
            <a:pPr algn="l"/>
            <a:r>
              <a:rPr lang="en-US" altLang="ja-JP" b="1" dirty="0" smtClean="0"/>
              <a:t>1.7 Atmosphere structure  </a:t>
            </a:r>
            <a:endParaRPr kumimoji="1" lang="ja-JP" altLang="en-US" b="1" baseline="30000" dirty="0"/>
          </a:p>
        </p:txBody>
      </p:sp>
      <p:pic>
        <p:nvPicPr>
          <p:cNvPr id="1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0209" t="36333" r="6979" b="7000"/>
          <a:stretch/>
        </p:blipFill>
        <p:spPr bwMode="auto">
          <a:xfrm>
            <a:off x="1708199" y="1353690"/>
            <a:ext cx="6896249" cy="3888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テキスト ボックス 11"/>
          <p:cNvSpPr txBox="1"/>
          <p:nvPr/>
        </p:nvSpPr>
        <p:spPr>
          <a:xfrm>
            <a:off x="6300192" y="5327290"/>
            <a:ext cx="2699792" cy="523220"/>
          </a:xfrm>
          <a:prstGeom prst="rect">
            <a:avLst/>
          </a:prstGeom>
          <a:noFill/>
        </p:spPr>
        <p:txBody>
          <a:bodyPr wrap="square" rtlCol="0">
            <a:spAutoFit/>
          </a:bodyPr>
          <a:lstStyle/>
          <a:p>
            <a:pPr algn="just"/>
            <a:r>
              <a:rPr kumimoji="1" lang="en-US" altLang="ja-JP" sz="1400" dirty="0" smtClean="0"/>
              <a:t>“Adaptive Optics for Astronomical Telescope” (Hardy 1998)</a:t>
            </a:r>
            <a:endParaRPr kumimoji="1" lang="ja-JP" altLang="en-US" sz="1400" dirty="0"/>
          </a:p>
        </p:txBody>
      </p:sp>
      <p:sp>
        <p:nvSpPr>
          <p:cNvPr id="5" name="テキスト ボックス 4"/>
          <p:cNvSpPr txBox="1"/>
          <p:nvPr/>
        </p:nvSpPr>
        <p:spPr>
          <a:xfrm>
            <a:off x="1643274" y="5445224"/>
            <a:ext cx="3148426" cy="1015663"/>
          </a:xfrm>
          <a:prstGeom prst="rect">
            <a:avLst/>
          </a:prstGeom>
          <a:ln>
            <a:noFill/>
          </a:ln>
        </p:spPr>
        <p:style>
          <a:lnRef idx="1">
            <a:schemeClr val="accent6"/>
          </a:lnRef>
          <a:fillRef idx="2">
            <a:schemeClr val="accent6"/>
          </a:fillRef>
          <a:effectRef idx="1">
            <a:schemeClr val="accent6"/>
          </a:effectRef>
          <a:fontRef idx="minor">
            <a:schemeClr val="dk1"/>
          </a:fontRef>
        </p:style>
        <p:txBody>
          <a:bodyPr wrap="none" rtlCol="0">
            <a:spAutoFit/>
          </a:bodyPr>
          <a:lstStyle/>
          <a:p>
            <a:pPr marL="342900" indent="-342900">
              <a:buAutoNum type="arabicParenBoth"/>
            </a:pPr>
            <a:r>
              <a:rPr kumimoji="1" lang="en-US" altLang="ja-JP" sz="2000" dirty="0" smtClean="0"/>
              <a:t>Surface Boundary Layer</a:t>
            </a:r>
          </a:p>
          <a:p>
            <a:pPr marL="342900" indent="-342900">
              <a:buAutoNum type="arabicParenBoth"/>
            </a:pPr>
            <a:r>
              <a:rPr lang="en-US" altLang="ja-JP" sz="2000" dirty="0" smtClean="0"/>
              <a:t>Planetary boundary layer</a:t>
            </a:r>
          </a:p>
          <a:p>
            <a:pPr marL="342900" indent="-342900">
              <a:buAutoNum type="arabicParenBoth"/>
            </a:pPr>
            <a:r>
              <a:rPr kumimoji="1" lang="en-US" altLang="ja-JP" sz="2000" dirty="0" err="1" smtClean="0"/>
              <a:t>Tropopause</a:t>
            </a:r>
            <a:r>
              <a:rPr kumimoji="1" lang="en-US" altLang="ja-JP" sz="2000" dirty="0" smtClean="0"/>
              <a:t> (Jet-stream)</a:t>
            </a:r>
            <a:endParaRPr kumimoji="1" lang="ja-JP" altLang="en-US" sz="2000" dirty="0"/>
          </a:p>
        </p:txBody>
      </p:sp>
      <p:sp>
        <p:nvSpPr>
          <p:cNvPr id="3" name="テキスト ボックス 2"/>
          <p:cNvSpPr txBox="1"/>
          <p:nvPr/>
        </p:nvSpPr>
        <p:spPr>
          <a:xfrm>
            <a:off x="228015" y="2780928"/>
            <a:ext cx="1257075" cy="369332"/>
          </a:xfrm>
          <a:prstGeom prst="rect">
            <a:avLst/>
          </a:prstGeom>
          <a:noFill/>
          <a:ln>
            <a:solidFill>
              <a:schemeClr val="tx1"/>
            </a:solidFill>
          </a:ln>
        </p:spPr>
        <p:txBody>
          <a:bodyPr wrap="none" rtlCol="0">
            <a:spAutoFit/>
          </a:bodyPr>
          <a:lstStyle/>
          <a:p>
            <a:r>
              <a:rPr kumimoji="1" lang="en-US" altLang="ja-JP" dirty="0" smtClean="0"/>
              <a:t>Wind shear</a:t>
            </a:r>
            <a:endParaRPr kumimoji="1" lang="ja-JP" altLang="en-US" dirty="0"/>
          </a:p>
        </p:txBody>
      </p:sp>
      <p:sp>
        <p:nvSpPr>
          <p:cNvPr id="9" name="テキスト ボックス 8"/>
          <p:cNvSpPr txBox="1"/>
          <p:nvPr/>
        </p:nvSpPr>
        <p:spPr>
          <a:xfrm>
            <a:off x="228015" y="3573016"/>
            <a:ext cx="1257075" cy="369332"/>
          </a:xfrm>
          <a:prstGeom prst="rect">
            <a:avLst/>
          </a:prstGeom>
          <a:noFill/>
          <a:ln>
            <a:solidFill>
              <a:schemeClr val="tx1"/>
            </a:solidFill>
          </a:ln>
        </p:spPr>
        <p:txBody>
          <a:bodyPr wrap="none" rtlCol="0">
            <a:spAutoFit/>
          </a:bodyPr>
          <a:lstStyle/>
          <a:p>
            <a:r>
              <a:rPr kumimoji="1" lang="en-US" altLang="ja-JP" dirty="0" smtClean="0"/>
              <a:t>Wind shear</a:t>
            </a:r>
            <a:endParaRPr kumimoji="1" lang="ja-JP" altLang="en-US" dirty="0"/>
          </a:p>
        </p:txBody>
      </p:sp>
      <p:sp>
        <p:nvSpPr>
          <p:cNvPr id="10" name="テキスト ボックス 9"/>
          <p:cNvSpPr txBox="1"/>
          <p:nvPr/>
        </p:nvSpPr>
        <p:spPr>
          <a:xfrm>
            <a:off x="228015" y="4150821"/>
            <a:ext cx="1415259" cy="646331"/>
          </a:xfrm>
          <a:prstGeom prst="rect">
            <a:avLst/>
          </a:prstGeom>
          <a:noFill/>
          <a:ln>
            <a:solidFill>
              <a:schemeClr val="tx1"/>
            </a:solidFill>
          </a:ln>
        </p:spPr>
        <p:txBody>
          <a:bodyPr wrap="none" rtlCol="0">
            <a:spAutoFit/>
          </a:bodyPr>
          <a:lstStyle/>
          <a:p>
            <a:pPr algn="ctr"/>
            <a:r>
              <a:rPr lang="en-US" altLang="ja-JP" dirty="0" smtClean="0"/>
              <a:t>Solar heating</a:t>
            </a:r>
          </a:p>
          <a:p>
            <a:pPr algn="ctr"/>
            <a:r>
              <a:rPr kumimoji="1" lang="en-US" altLang="ja-JP" dirty="0" smtClean="0"/>
              <a:t>Friction</a:t>
            </a:r>
            <a:endParaRPr kumimoji="1" lang="ja-JP" altLang="en-US" dirty="0"/>
          </a:p>
        </p:txBody>
      </p:sp>
      <p:sp>
        <p:nvSpPr>
          <p:cNvPr id="13" name="正方形/長方形 12"/>
          <p:cNvSpPr/>
          <p:nvPr/>
        </p:nvSpPr>
        <p:spPr>
          <a:xfrm>
            <a:off x="0" y="0"/>
            <a:ext cx="9144000" cy="360000"/>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B0F0"/>
              </a:solidFill>
            </a:endParaRPr>
          </a:p>
        </p:txBody>
      </p:sp>
    </p:spTree>
    <p:extLst>
      <p:ext uri="{BB962C8B-B14F-4D97-AF65-F5344CB8AC3E}">
        <p14:creationId xmlns:p14="http://schemas.microsoft.com/office/powerpoint/2010/main" val="19797377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13792"/>
            <a:ext cx="8229600" cy="1143000"/>
          </a:xfrm>
        </p:spPr>
        <p:txBody>
          <a:bodyPr>
            <a:normAutofit/>
          </a:bodyPr>
          <a:lstStyle/>
          <a:p>
            <a:pPr algn="l"/>
            <a:r>
              <a:rPr lang="en-US" altLang="ja-JP" b="1" dirty="0" smtClean="0"/>
              <a:t>1.8 Atmosphere structure </a:t>
            </a:r>
            <a:endParaRPr kumimoji="1" lang="ja-JP" altLang="en-US" b="1" baseline="30000" dirty="0"/>
          </a:p>
        </p:txBody>
      </p:sp>
      <p:sp>
        <p:nvSpPr>
          <p:cNvPr id="12" name="テキスト ボックス 11"/>
          <p:cNvSpPr txBox="1"/>
          <p:nvPr/>
        </p:nvSpPr>
        <p:spPr>
          <a:xfrm>
            <a:off x="310294" y="6026952"/>
            <a:ext cx="3325602" cy="646331"/>
          </a:xfrm>
          <a:prstGeom prst="rect">
            <a:avLst/>
          </a:prstGeom>
          <a:noFill/>
        </p:spPr>
        <p:txBody>
          <a:bodyPr wrap="square" rtlCol="0">
            <a:spAutoFit/>
          </a:bodyPr>
          <a:lstStyle/>
          <a:p>
            <a:pPr algn="just"/>
            <a:r>
              <a:rPr kumimoji="1" lang="en-US" altLang="ja-JP" dirty="0" smtClean="0"/>
              <a:t>“Adaptive Optics for Astronomical Telescope” (Hardy 1998)</a:t>
            </a:r>
            <a:endParaRPr kumimoji="1" lang="ja-JP" altLang="en-US" dirty="0"/>
          </a:p>
        </p:txBody>
      </p:sp>
      <p:sp>
        <p:nvSpPr>
          <p:cNvPr id="3" name="テキスト ボックス 2"/>
          <p:cNvSpPr txBox="1"/>
          <p:nvPr/>
        </p:nvSpPr>
        <p:spPr>
          <a:xfrm>
            <a:off x="485536" y="1397675"/>
            <a:ext cx="8190920" cy="2031325"/>
          </a:xfrm>
          <a:prstGeom prst="rect">
            <a:avLst/>
          </a:prstGeom>
          <a:solidFill>
            <a:srgbClr val="FFC000">
              <a:alpha val="50000"/>
            </a:srgbClr>
          </a:solidFill>
        </p:spPr>
        <p:txBody>
          <a:bodyPr wrap="square" rtlCol="0">
            <a:spAutoFit/>
          </a:bodyPr>
          <a:lstStyle/>
          <a:p>
            <a:pPr algn="just"/>
            <a:r>
              <a:rPr lang="en-US" altLang="ja-JP" b="1" dirty="0">
                <a:solidFill>
                  <a:srgbClr val="0070C0"/>
                </a:solidFill>
              </a:rPr>
              <a:t> </a:t>
            </a:r>
            <a:r>
              <a:rPr lang="en-US" altLang="ja-JP" b="1" dirty="0" smtClean="0">
                <a:solidFill>
                  <a:srgbClr val="0070C0"/>
                </a:solidFill>
              </a:rPr>
              <a:t>    </a:t>
            </a:r>
            <a:r>
              <a:rPr kumimoji="1" lang="en-US" altLang="ja-JP" b="1" dirty="0" smtClean="0">
                <a:solidFill>
                  <a:srgbClr val="FF0000"/>
                </a:solidFill>
              </a:rPr>
              <a:t>During the day</a:t>
            </a:r>
            <a:r>
              <a:rPr kumimoji="1" lang="en-US" altLang="ja-JP" dirty="0" smtClean="0">
                <a:solidFill>
                  <a:srgbClr val="0070C0"/>
                </a:solidFill>
              </a:rPr>
              <a:t>, turbulence is usually strongest near the ground, in response to solar heating and the development of thermal currents.     </a:t>
            </a:r>
            <a:r>
              <a:rPr lang="en-US" altLang="ja-JP" b="1" dirty="0" smtClean="0">
                <a:solidFill>
                  <a:srgbClr val="FF0000"/>
                </a:solidFill>
              </a:rPr>
              <a:t>At nigh</a:t>
            </a:r>
            <a:r>
              <a:rPr lang="en-US" altLang="ja-JP" dirty="0" smtClean="0">
                <a:solidFill>
                  <a:srgbClr val="0070C0"/>
                </a:solidFill>
              </a:rPr>
              <a:t>, especially at good observing sites, surface turbulence is low and most disturbances occur in layers at higher altitudes, especially at the </a:t>
            </a:r>
            <a:r>
              <a:rPr lang="en-US" altLang="ja-JP" dirty="0" err="1" smtClean="0">
                <a:solidFill>
                  <a:srgbClr val="0070C0"/>
                </a:solidFill>
              </a:rPr>
              <a:t>tropopause</a:t>
            </a:r>
            <a:r>
              <a:rPr lang="en-US" altLang="ja-JP" dirty="0" smtClean="0">
                <a:solidFill>
                  <a:srgbClr val="0070C0"/>
                </a:solidFill>
              </a:rPr>
              <a:t>, as a result of wind shear.</a:t>
            </a:r>
          </a:p>
          <a:p>
            <a:pPr algn="just"/>
            <a:r>
              <a:rPr lang="en-US" altLang="ja-JP" dirty="0" smtClean="0">
                <a:solidFill>
                  <a:srgbClr val="0070C0"/>
                </a:solidFill>
              </a:rPr>
              <a:t>     </a:t>
            </a:r>
            <a:r>
              <a:rPr kumimoji="1" lang="en-US" altLang="ja-JP" b="1" dirty="0" smtClean="0">
                <a:solidFill>
                  <a:srgbClr val="FF0000"/>
                </a:solidFill>
              </a:rPr>
              <a:t>The best observing sites</a:t>
            </a:r>
            <a:r>
              <a:rPr kumimoji="1" lang="en-US" altLang="ja-JP" dirty="0" smtClean="0">
                <a:solidFill>
                  <a:srgbClr val="FF0000"/>
                </a:solidFill>
              </a:rPr>
              <a:t> </a:t>
            </a:r>
            <a:r>
              <a:rPr kumimoji="1" lang="en-US" altLang="ja-JP" dirty="0" smtClean="0">
                <a:solidFill>
                  <a:srgbClr val="0070C0"/>
                </a:solidFill>
              </a:rPr>
              <a:t>are located on mountain peaks near the ocean, which has a moderating effect on temperature variations. (“</a:t>
            </a:r>
            <a:r>
              <a:rPr lang="en-US" altLang="ja-JP" dirty="0" smtClean="0">
                <a:solidFill>
                  <a:srgbClr val="0070C0"/>
                </a:solidFill>
              </a:rPr>
              <a:t>Adaptive </a:t>
            </a:r>
            <a:r>
              <a:rPr lang="en-US" altLang="ja-JP" dirty="0">
                <a:solidFill>
                  <a:srgbClr val="0070C0"/>
                </a:solidFill>
              </a:rPr>
              <a:t>Optics for Astronomical </a:t>
            </a:r>
            <a:r>
              <a:rPr lang="en-US" altLang="ja-JP" dirty="0" smtClean="0">
                <a:solidFill>
                  <a:srgbClr val="0070C0"/>
                </a:solidFill>
              </a:rPr>
              <a:t>Telescope”, Hardy </a:t>
            </a:r>
            <a:r>
              <a:rPr lang="en-US" altLang="ja-JP" dirty="0">
                <a:solidFill>
                  <a:srgbClr val="0070C0"/>
                </a:solidFill>
              </a:rPr>
              <a:t>1998)</a:t>
            </a:r>
            <a:endParaRPr lang="ja-JP" altLang="en-US" dirty="0">
              <a:solidFill>
                <a:srgbClr val="0070C0"/>
              </a:solidFill>
            </a:endParaRPr>
          </a:p>
        </p:txBody>
      </p:sp>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0470" t="43833" r="33957" b="17270"/>
          <a:stretch/>
        </p:blipFill>
        <p:spPr bwMode="auto">
          <a:xfrm>
            <a:off x="179512" y="3731192"/>
            <a:ext cx="3456384" cy="2362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正方形/長方形 6"/>
          <p:cNvSpPr/>
          <p:nvPr/>
        </p:nvSpPr>
        <p:spPr>
          <a:xfrm>
            <a:off x="3059832" y="3573016"/>
            <a:ext cx="864096" cy="648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太陽 7"/>
          <p:cNvSpPr/>
          <p:nvPr/>
        </p:nvSpPr>
        <p:spPr>
          <a:xfrm>
            <a:off x="3131840" y="3897052"/>
            <a:ext cx="360040" cy="345880"/>
          </a:xfrm>
          <a:prstGeom prst="sun">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 name="直線矢印コネクタ 12"/>
          <p:cNvCxnSpPr/>
          <p:nvPr/>
        </p:nvCxnSpPr>
        <p:spPr>
          <a:xfrm flipH="1">
            <a:off x="2555776" y="4365104"/>
            <a:ext cx="576064" cy="1326976"/>
          </a:xfrm>
          <a:prstGeom prst="straightConnector1">
            <a:avLst/>
          </a:prstGeom>
          <a:ln w="28575">
            <a:solidFill>
              <a:srgbClr val="FFC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15" name="月 14"/>
          <p:cNvSpPr/>
          <p:nvPr/>
        </p:nvSpPr>
        <p:spPr>
          <a:xfrm>
            <a:off x="395536" y="3900691"/>
            <a:ext cx="180000" cy="288000"/>
          </a:xfrm>
          <a:prstGeom prst="moon">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9458" name="Picture 2" descr="C:\Users\hirofumi\Downloads\world_ga_kabegami1_1280.gif"/>
          <p:cNvPicPr>
            <a:picLocks noChangeAspect="1" noChangeArrowheads="1"/>
          </p:cNvPicPr>
          <p:nvPr/>
        </p:nvPicPr>
        <p:blipFill rotWithShape="1">
          <a:blip r:embed="rId3">
            <a:extLst>
              <a:ext uri="{28A0092B-C50C-407E-A947-70E740481C1C}">
                <a14:useLocalDpi xmlns:a14="http://schemas.microsoft.com/office/drawing/2010/main" val="0"/>
              </a:ext>
            </a:extLst>
          </a:blip>
          <a:srcRect l="2200" t="10204" r="2486" b="10759"/>
          <a:stretch/>
        </p:blipFill>
        <p:spPr bwMode="auto">
          <a:xfrm>
            <a:off x="3779912" y="3226184"/>
            <a:ext cx="5250517" cy="3483129"/>
          </a:xfrm>
          <a:prstGeom prst="rect">
            <a:avLst/>
          </a:prstGeom>
          <a:noFill/>
          <a:extLst>
            <a:ext uri="{909E8E84-426E-40DD-AFC4-6F175D3DCCD1}">
              <a14:hiddenFill xmlns:a14="http://schemas.microsoft.com/office/drawing/2010/main">
                <a:solidFill>
                  <a:srgbClr val="FFFFFF"/>
                </a:solidFill>
              </a14:hiddenFill>
            </a:ext>
          </a:extLst>
        </p:spPr>
      </p:pic>
      <p:sp>
        <p:nvSpPr>
          <p:cNvPr id="20" name="円/楕円 19"/>
          <p:cNvSpPr/>
          <p:nvPr/>
        </p:nvSpPr>
        <p:spPr>
          <a:xfrm>
            <a:off x="7200304" y="4912244"/>
            <a:ext cx="108000" cy="108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円/楕円 21"/>
          <p:cNvSpPr/>
          <p:nvPr/>
        </p:nvSpPr>
        <p:spPr>
          <a:xfrm>
            <a:off x="8414288" y="5638080"/>
            <a:ext cx="108000" cy="108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円/楕円 22"/>
          <p:cNvSpPr/>
          <p:nvPr/>
        </p:nvSpPr>
        <p:spPr>
          <a:xfrm>
            <a:off x="8468288" y="5530080"/>
            <a:ext cx="108000" cy="108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円/楕円 23"/>
          <p:cNvSpPr/>
          <p:nvPr/>
        </p:nvSpPr>
        <p:spPr>
          <a:xfrm>
            <a:off x="3923928" y="4725144"/>
            <a:ext cx="108000" cy="108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p:cNvSpPr txBox="1"/>
          <p:nvPr/>
        </p:nvSpPr>
        <p:spPr>
          <a:xfrm>
            <a:off x="6228184" y="4881744"/>
            <a:ext cx="887231" cy="276999"/>
          </a:xfrm>
          <a:prstGeom prst="rect">
            <a:avLst/>
          </a:prstGeom>
          <a:solidFill>
            <a:schemeClr val="bg1">
              <a:alpha val="70000"/>
            </a:schemeClr>
          </a:solidFill>
        </p:spPr>
        <p:txBody>
          <a:bodyPr wrap="none" rtlCol="0">
            <a:spAutoFit/>
          </a:bodyPr>
          <a:lstStyle/>
          <a:p>
            <a:r>
              <a:rPr kumimoji="1" lang="en-US" altLang="ja-JP" sz="1200" dirty="0" smtClean="0"/>
              <a:t>Mauna Kea</a:t>
            </a:r>
            <a:endParaRPr kumimoji="1" lang="ja-JP" altLang="en-US" sz="1200" dirty="0"/>
          </a:p>
        </p:txBody>
      </p:sp>
      <p:sp>
        <p:nvSpPr>
          <p:cNvPr id="28" name="テキスト ボックス 27"/>
          <p:cNvSpPr txBox="1"/>
          <p:nvPr/>
        </p:nvSpPr>
        <p:spPr>
          <a:xfrm>
            <a:off x="7411237" y="5391580"/>
            <a:ext cx="874278" cy="276999"/>
          </a:xfrm>
          <a:prstGeom prst="rect">
            <a:avLst/>
          </a:prstGeom>
          <a:solidFill>
            <a:schemeClr val="bg1">
              <a:alpha val="70000"/>
            </a:schemeClr>
          </a:solidFill>
        </p:spPr>
        <p:txBody>
          <a:bodyPr wrap="none" rtlCol="0">
            <a:spAutoFit/>
          </a:bodyPr>
          <a:lstStyle/>
          <a:p>
            <a:r>
              <a:rPr lang="en-US" altLang="ja-JP" sz="1200" dirty="0" err="1"/>
              <a:t>Chajnantor</a:t>
            </a:r>
            <a:endParaRPr kumimoji="1" lang="ja-JP" altLang="en-US" sz="1200" dirty="0"/>
          </a:p>
        </p:txBody>
      </p:sp>
      <p:sp>
        <p:nvSpPr>
          <p:cNvPr id="29" name="テキスト ボックス 28"/>
          <p:cNvSpPr txBox="1"/>
          <p:nvPr/>
        </p:nvSpPr>
        <p:spPr>
          <a:xfrm>
            <a:off x="7637645" y="5692080"/>
            <a:ext cx="647870" cy="276999"/>
          </a:xfrm>
          <a:prstGeom prst="rect">
            <a:avLst/>
          </a:prstGeom>
          <a:solidFill>
            <a:schemeClr val="bg1">
              <a:alpha val="70000"/>
            </a:schemeClr>
          </a:solidFill>
        </p:spPr>
        <p:txBody>
          <a:bodyPr wrap="none" rtlCol="0">
            <a:spAutoFit/>
          </a:bodyPr>
          <a:lstStyle/>
          <a:p>
            <a:r>
              <a:rPr lang="en-US" altLang="ja-JP" sz="1200" dirty="0" err="1"/>
              <a:t>Paranal</a:t>
            </a:r>
            <a:endParaRPr lang="ja-JP" altLang="en-US" sz="1200" dirty="0"/>
          </a:p>
        </p:txBody>
      </p:sp>
      <p:sp>
        <p:nvSpPr>
          <p:cNvPr id="31" name="テキスト ボックス 30"/>
          <p:cNvSpPr txBox="1"/>
          <p:nvPr/>
        </p:nvSpPr>
        <p:spPr>
          <a:xfrm>
            <a:off x="4095099" y="4658652"/>
            <a:ext cx="740780" cy="276999"/>
          </a:xfrm>
          <a:prstGeom prst="rect">
            <a:avLst/>
          </a:prstGeom>
          <a:solidFill>
            <a:schemeClr val="bg1">
              <a:alpha val="70000"/>
            </a:schemeClr>
          </a:solidFill>
        </p:spPr>
        <p:txBody>
          <a:bodyPr wrap="none" rtlCol="0">
            <a:spAutoFit/>
          </a:bodyPr>
          <a:lstStyle/>
          <a:p>
            <a:r>
              <a:rPr lang="en-US" altLang="ja-JP" sz="1200" dirty="0"/>
              <a:t>La Palma</a:t>
            </a:r>
            <a:endParaRPr lang="ja-JP" altLang="en-US" sz="1200" dirty="0"/>
          </a:p>
        </p:txBody>
      </p:sp>
      <p:sp>
        <p:nvSpPr>
          <p:cNvPr id="30" name="テキスト ボックス 29"/>
          <p:cNvSpPr txBox="1"/>
          <p:nvPr/>
        </p:nvSpPr>
        <p:spPr>
          <a:xfrm>
            <a:off x="4592389" y="3348955"/>
            <a:ext cx="3743141" cy="369332"/>
          </a:xfrm>
          <a:prstGeom prst="rect">
            <a:avLst/>
          </a:prstGeom>
          <a:solidFill>
            <a:schemeClr val="bg1"/>
          </a:solidFill>
          <a:ln>
            <a:solidFill>
              <a:schemeClr val="tx1"/>
            </a:solidFill>
          </a:ln>
        </p:spPr>
        <p:txBody>
          <a:bodyPr wrap="none" rtlCol="0">
            <a:spAutoFit/>
          </a:bodyPr>
          <a:lstStyle/>
          <a:p>
            <a:r>
              <a:rPr kumimoji="1" lang="en-US" altLang="ja-JP" dirty="0" smtClean="0"/>
              <a:t>World’s best astronomical seeing sites</a:t>
            </a:r>
            <a:endParaRPr kumimoji="1" lang="ja-JP" altLang="en-US" dirty="0"/>
          </a:p>
        </p:txBody>
      </p:sp>
      <p:sp>
        <p:nvSpPr>
          <p:cNvPr id="25" name="正方形/長方形 24"/>
          <p:cNvSpPr/>
          <p:nvPr/>
        </p:nvSpPr>
        <p:spPr>
          <a:xfrm>
            <a:off x="0" y="0"/>
            <a:ext cx="9144000" cy="360000"/>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B0F0"/>
              </a:solidFill>
            </a:endParaRPr>
          </a:p>
        </p:txBody>
      </p:sp>
    </p:spTree>
    <p:extLst>
      <p:ext uri="{BB962C8B-B14F-4D97-AF65-F5344CB8AC3E}">
        <p14:creationId xmlns:p14="http://schemas.microsoft.com/office/powerpoint/2010/main" val="41018503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13792"/>
            <a:ext cx="8229600" cy="1143000"/>
          </a:xfrm>
        </p:spPr>
        <p:txBody>
          <a:bodyPr>
            <a:normAutofit/>
          </a:bodyPr>
          <a:lstStyle/>
          <a:p>
            <a:pPr algn="l"/>
            <a:r>
              <a:rPr lang="en-US" altLang="ja-JP" b="1" dirty="0" smtClean="0"/>
              <a:t>1.9 C</a:t>
            </a:r>
            <a:r>
              <a:rPr lang="en-US" altLang="ja-JP" b="1" baseline="-25000" dirty="0" smtClean="0"/>
              <a:t>N</a:t>
            </a:r>
            <a:r>
              <a:rPr lang="en-US" altLang="ja-JP" b="1" baseline="30000" dirty="0" smtClean="0"/>
              <a:t>2</a:t>
            </a:r>
            <a:r>
              <a:rPr lang="ja-JP" altLang="en-US" b="1" dirty="0"/>
              <a:t> </a:t>
            </a:r>
            <a:r>
              <a:rPr lang="en-US" altLang="ja-JP" b="1" dirty="0" smtClean="0"/>
              <a:t>distribution at </a:t>
            </a:r>
            <a:r>
              <a:rPr lang="en-US" altLang="ja-JP" b="1" u="sng" dirty="0" smtClean="0"/>
              <a:t>Mauna Kea</a:t>
            </a:r>
            <a:endParaRPr kumimoji="1" lang="ja-JP" altLang="en-US" b="1" u="sng" dirty="0"/>
          </a:p>
        </p:txBody>
      </p:sp>
      <p:sp>
        <p:nvSpPr>
          <p:cNvPr id="8" name="テキスト ボックス 7"/>
          <p:cNvSpPr txBox="1"/>
          <p:nvPr/>
        </p:nvSpPr>
        <p:spPr>
          <a:xfrm>
            <a:off x="1715192" y="5637624"/>
            <a:ext cx="5713615" cy="830997"/>
          </a:xfrm>
          <a:prstGeom prst="rect">
            <a:avLst/>
          </a:prstGeom>
          <a:noFill/>
        </p:spPr>
        <p:txBody>
          <a:bodyPr wrap="none" rtlCol="0">
            <a:spAutoFit/>
          </a:bodyPr>
          <a:lstStyle/>
          <a:p>
            <a:r>
              <a:rPr kumimoji="1" lang="en-US" altLang="ja-JP" sz="2400" dirty="0" smtClean="0"/>
              <a:t>- Background turbulence alone = 0.36 </a:t>
            </a:r>
            <a:r>
              <a:rPr kumimoji="1" lang="en-US" altLang="ja-JP" sz="2400" dirty="0" err="1" smtClean="0"/>
              <a:t>arcsec</a:t>
            </a:r>
            <a:endParaRPr kumimoji="1" lang="en-US" altLang="ja-JP" sz="2400" dirty="0" smtClean="0"/>
          </a:p>
          <a:p>
            <a:r>
              <a:rPr lang="en-US" altLang="ja-JP" sz="2400" dirty="0" smtClean="0"/>
              <a:t>- Addition of the single layer = 0.53 </a:t>
            </a:r>
            <a:r>
              <a:rPr lang="en-US" altLang="ja-JP" sz="2400" dirty="0" err="1" smtClean="0"/>
              <a:t>arcsec</a:t>
            </a:r>
            <a:endParaRPr kumimoji="1" lang="ja-JP" altLang="en-US" sz="2400" dirty="0"/>
          </a:p>
        </p:txBody>
      </p:sp>
      <p:pic>
        <p:nvPicPr>
          <p:cNvPr id="1843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8020" t="36667" r="6980" b="15501"/>
          <a:stretch/>
        </p:blipFill>
        <p:spPr bwMode="auto">
          <a:xfrm>
            <a:off x="321568" y="1556792"/>
            <a:ext cx="7924800" cy="3644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テキスト ボックス 6"/>
          <p:cNvSpPr txBox="1"/>
          <p:nvPr/>
        </p:nvSpPr>
        <p:spPr>
          <a:xfrm>
            <a:off x="3816409" y="5015810"/>
            <a:ext cx="5076070" cy="338554"/>
          </a:xfrm>
          <a:prstGeom prst="rect">
            <a:avLst/>
          </a:prstGeom>
          <a:noFill/>
        </p:spPr>
        <p:txBody>
          <a:bodyPr wrap="none" rtlCol="0">
            <a:spAutoFit/>
          </a:bodyPr>
          <a:lstStyle/>
          <a:p>
            <a:r>
              <a:rPr kumimoji="1" lang="en-US" altLang="ja-JP" sz="1600" dirty="0" smtClean="0"/>
              <a:t>“Adaptive Optics for Astronomical Telescope” (Hardy 1998)</a:t>
            </a:r>
            <a:endParaRPr kumimoji="1" lang="ja-JP" altLang="en-US" sz="1600" dirty="0"/>
          </a:p>
        </p:txBody>
      </p:sp>
      <p:sp>
        <p:nvSpPr>
          <p:cNvPr id="9" name="テキスト ボックス 8"/>
          <p:cNvSpPr txBox="1"/>
          <p:nvPr/>
        </p:nvSpPr>
        <p:spPr>
          <a:xfrm>
            <a:off x="2339752" y="4963223"/>
            <a:ext cx="1285416" cy="369332"/>
          </a:xfrm>
          <a:prstGeom prst="rect">
            <a:avLst/>
          </a:prstGeom>
          <a:solidFill>
            <a:schemeClr val="bg1"/>
          </a:solidFill>
        </p:spPr>
        <p:txBody>
          <a:bodyPr wrap="none" rtlCol="0">
            <a:spAutoFit/>
          </a:bodyPr>
          <a:lstStyle/>
          <a:p>
            <a:r>
              <a:rPr kumimoji="1" lang="en-US" altLang="ja-JP" dirty="0" smtClean="0"/>
              <a:t>Height (km)</a:t>
            </a:r>
            <a:endParaRPr kumimoji="1" lang="ja-JP" altLang="en-US" dirty="0"/>
          </a:p>
        </p:txBody>
      </p:sp>
      <p:sp>
        <p:nvSpPr>
          <p:cNvPr id="12" name="テキスト ボックス 11"/>
          <p:cNvSpPr txBox="1"/>
          <p:nvPr/>
        </p:nvSpPr>
        <p:spPr>
          <a:xfrm rot="16200000">
            <a:off x="-1154950" y="3052697"/>
            <a:ext cx="3163687" cy="369332"/>
          </a:xfrm>
          <a:prstGeom prst="rect">
            <a:avLst/>
          </a:prstGeom>
          <a:solidFill>
            <a:schemeClr val="bg1"/>
          </a:solidFill>
        </p:spPr>
        <p:txBody>
          <a:bodyPr wrap="none" rtlCol="0">
            <a:spAutoFit/>
          </a:bodyPr>
          <a:lstStyle/>
          <a:p>
            <a:r>
              <a:rPr lang="en-US" altLang="ja-JP" dirty="0" smtClean="0"/>
              <a:t>Refractive index parameter C</a:t>
            </a:r>
            <a:r>
              <a:rPr lang="en-US" altLang="ja-JP" baseline="-25000" dirty="0" smtClean="0"/>
              <a:t>N</a:t>
            </a:r>
            <a:r>
              <a:rPr lang="en-US" altLang="ja-JP" baseline="30000" dirty="0" smtClean="0"/>
              <a:t>2</a:t>
            </a:r>
            <a:endParaRPr kumimoji="1" lang="ja-JP" altLang="en-US" baseline="30000" dirty="0"/>
          </a:p>
        </p:txBody>
      </p:sp>
      <p:sp>
        <p:nvSpPr>
          <p:cNvPr id="3" name="テキスト ボックス 2"/>
          <p:cNvSpPr txBox="1"/>
          <p:nvPr/>
        </p:nvSpPr>
        <p:spPr>
          <a:xfrm>
            <a:off x="5600647" y="1772816"/>
            <a:ext cx="3312370" cy="1938992"/>
          </a:xfrm>
          <a:prstGeom prst="rect">
            <a:avLst/>
          </a:prstGeom>
          <a:noFill/>
        </p:spPr>
        <p:txBody>
          <a:bodyPr wrap="square" rtlCol="0">
            <a:spAutoFit/>
          </a:bodyPr>
          <a:lstStyle/>
          <a:p>
            <a:pPr algn="just"/>
            <a:r>
              <a:rPr kumimoji="1" lang="en-US" altLang="ja-JP" sz="2000" dirty="0" smtClean="0"/>
              <a:t>Effect of the surface boundary layer is negligible because the telescope locates at the top of the mountain and the telescope is mounted on high pillar.</a:t>
            </a:r>
          </a:p>
        </p:txBody>
      </p:sp>
      <p:sp>
        <p:nvSpPr>
          <p:cNvPr id="10" name="テキスト ボックス 9"/>
          <p:cNvSpPr txBox="1"/>
          <p:nvPr/>
        </p:nvSpPr>
        <p:spPr>
          <a:xfrm>
            <a:off x="6084168" y="3764539"/>
            <a:ext cx="2175917" cy="400110"/>
          </a:xfrm>
          <a:prstGeom prst="rect">
            <a:avLst/>
          </a:prstGeom>
          <a:noFill/>
        </p:spPr>
        <p:txBody>
          <a:bodyPr wrap="none" rtlCol="0">
            <a:spAutoFit/>
          </a:bodyPr>
          <a:lstStyle/>
          <a:p>
            <a:r>
              <a:rPr lang="en-US" altLang="ja-JP" sz="2000" dirty="0" err="1" smtClean="0"/>
              <a:t>h</a:t>
            </a:r>
            <a:r>
              <a:rPr lang="en-US" altLang="ja-JP" sz="2000" baseline="-25000" dirty="0" err="1" smtClean="0"/>
              <a:t>SBL</a:t>
            </a:r>
            <a:r>
              <a:rPr lang="en-US" altLang="ja-JP" sz="2000" dirty="0" smtClean="0"/>
              <a:t> ~ a few x 10  m</a:t>
            </a:r>
            <a:endParaRPr kumimoji="1" lang="ja-JP" altLang="en-US" sz="2000" dirty="0"/>
          </a:p>
        </p:txBody>
      </p:sp>
      <p:sp>
        <p:nvSpPr>
          <p:cNvPr id="5" name="円/楕円 4"/>
          <p:cNvSpPr/>
          <p:nvPr/>
        </p:nvSpPr>
        <p:spPr>
          <a:xfrm>
            <a:off x="2029355" y="2204864"/>
            <a:ext cx="1174493" cy="281094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0" y="0"/>
            <a:ext cx="9144000" cy="360000"/>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B0F0"/>
              </a:solidFill>
            </a:endParaRPr>
          </a:p>
        </p:txBody>
      </p:sp>
    </p:spTree>
    <p:extLst>
      <p:ext uri="{BB962C8B-B14F-4D97-AF65-F5344CB8AC3E}">
        <p14:creationId xmlns:p14="http://schemas.microsoft.com/office/powerpoint/2010/main" val="7607675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Research\D1\2010_05_SPIE\Oral_presentation\fig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628800"/>
            <a:ext cx="4320480" cy="2962615"/>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1552807" y="4591415"/>
            <a:ext cx="1717906" cy="369332"/>
          </a:xfrm>
          <a:prstGeom prst="rect">
            <a:avLst/>
          </a:prstGeom>
          <a:noFill/>
        </p:spPr>
        <p:txBody>
          <a:bodyPr wrap="none" rtlCol="0">
            <a:spAutoFit/>
          </a:bodyPr>
          <a:lstStyle/>
          <a:p>
            <a:r>
              <a:rPr kumimoji="1" lang="en-US" altLang="ja-JP" dirty="0" smtClean="0"/>
              <a:t>Okita et al. 2010</a:t>
            </a:r>
            <a:endParaRPr kumimoji="1" lang="ja-JP" altLang="en-US" dirty="0"/>
          </a:p>
        </p:txBody>
      </p:sp>
      <p:sp>
        <p:nvSpPr>
          <p:cNvPr id="7" name="タイトル 1"/>
          <p:cNvSpPr txBox="1">
            <a:spLocks/>
          </p:cNvSpPr>
          <p:nvPr/>
        </p:nvSpPr>
        <p:spPr>
          <a:xfrm>
            <a:off x="457200" y="41379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en-US" altLang="ja-JP" b="1" dirty="0" smtClean="0"/>
              <a:t>1. 10 </a:t>
            </a:r>
            <a:r>
              <a:rPr lang="en-US" altLang="ja-JP" b="1" dirty="0"/>
              <a:t>O</a:t>
            </a:r>
            <a:r>
              <a:rPr lang="en-US" altLang="ja-JP" b="1" dirty="0" smtClean="0"/>
              <a:t>n the Antarctic plateau</a:t>
            </a:r>
            <a:endParaRPr lang="ja-JP" altLang="en-US" b="1" dirty="0"/>
          </a:p>
        </p:txBody>
      </p:sp>
      <p:sp>
        <p:nvSpPr>
          <p:cNvPr id="5" name="テキスト ボックス 4"/>
          <p:cNvSpPr txBox="1"/>
          <p:nvPr/>
        </p:nvSpPr>
        <p:spPr>
          <a:xfrm>
            <a:off x="3275856" y="1916832"/>
            <a:ext cx="1498039" cy="369332"/>
          </a:xfrm>
          <a:prstGeom prst="rect">
            <a:avLst/>
          </a:prstGeom>
          <a:solidFill>
            <a:schemeClr val="bg1"/>
          </a:solidFill>
        </p:spPr>
        <p:txBody>
          <a:bodyPr wrap="none" rtlCol="0">
            <a:spAutoFit/>
          </a:bodyPr>
          <a:lstStyle/>
          <a:p>
            <a:r>
              <a:rPr lang="en-US" altLang="ja-JP" dirty="0" smtClean="0">
                <a:solidFill>
                  <a:srgbClr val="FF0000"/>
                </a:solidFill>
              </a:rPr>
              <a:t>Syowa Station</a:t>
            </a:r>
            <a:endParaRPr kumimoji="1" lang="ja-JP" altLang="en-US" dirty="0">
              <a:solidFill>
                <a:srgbClr val="FF0000"/>
              </a:solidFill>
            </a:endParaRPr>
          </a:p>
        </p:txBody>
      </p:sp>
      <p:sp>
        <p:nvSpPr>
          <p:cNvPr id="11" name="テキスト ボックス 10"/>
          <p:cNvSpPr txBox="1"/>
          <p:nvPr/>
        </p:nvSpPr>
        <p:spPr>
          <a:xfrm>
            <a:off x="395536" y="5129897"/>
            <a:ext cx="4909293" cy="1323439"/>
          </a:xfrm>
          <a:prstGeom prst="rect">
            <a:avLst/>
          </a:prstGeom>
          <a:noFill/>
        </p:spPr>
        <p:txBody>
          <a:bodyPr wrap="none" rtlCol="0">
            <a:spAutoFit/>
          </a:bodyPr>
          <a:lstStyle/>
          <a:p>
            <a:pPr marL="285750" indent="-285750">
              <a:buFontTx/>
              <a:buChar char="-"/>
            </a:pPr>
            <a:r>
              <a:rPr kumimoji="1" lang="en-US" altLang="ja-JP" sz="2000" dirty="0" smtClean="0"/>
              <a:t>No diurnal temperature variation in winter</a:t>
            </a:r>
          </a:p>
          <a:p>
            <a:pPr marL="285750" indent="-285750">
              <a:buFontTx/>
              <a:buChar char="-"/>
            </a:pPr>
            <a:r>
              <a:rPr lang="en-US" altLang="ja-JP" sz="2000" dirty="0" smtClean="0"/>
              <a:t>weak wind-shear (polar vortex)</a:t>
            </a:r>
          </a:p>
          <a:p>
            <a:pPr marL="285750" indent="-285750">
              <a:buFontTx/>
              <a:buChar char="-"/>
            </a:pPr>
            <a:r>
              <a:rPr lang="en-US" altLang="ja-JP" sz="2000" dirty="0"/>
              <a:t>smooth snow </a:t>
            </a:r>
            <a:r>
              <a:rPr lang="en-US" altLang="ja-JP" sz="2000" dirty="0" smtClean="0"/>
              <a:t>surface</a:t>
            </a:r>
          </a:p>
          <a:p>
            <a:pPr marL="285750" indent="-285750">
              <a:buFontTx/>
              <a:buChar char="-"/>
            </a:pPr>
            <a:r>
              <a:rPr lang="en-US" altLang="ja-JP" sz="2000" dirty="0" smtClean="0"/>
              <a:t>Dome = local maxima of the plateau</a:t>
            </a:r>
          </a:p>
        </p:txBody>
      </p:sp>
      <p:pic>
        <p:nvPicPr>
          <p:cNvPr id="20482" name="Picture 2" descr="C:\Users\hirofumi\Desktop\a001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94740" y="1796434"/>
            <a:ext cx="4202145" cy="2627345"/>
          </a:xfrm>
          <a:prstGeom prst="rect">
            <a:avLst/>
          </a:prstGeom>
          <a:noFill/>
          <a:extLst>
            <a:ext uri="{909E8E84-426E-40DD-AFC4-6F175D3DCCD1}">
              <a14:hiddenFill xmlns:a14="http://schemas.microsoft.com/office/drawing/2010/main">
                <a:solidFill>
                  <a:srgbClr val="FFFFFF"/>
                </a:solidFill>
              </a14:hiddenFill>
            </a:ext>
          </a:extLst>
        </p:spPr>
      </p:pic>
      <p:sp>
        <p:nvSpPr>
          <p:cNvPr id="6" name="右矢印 5"/>
          <p:cNvSpPr/>
          <p:nvPr/>
        </p:nvSpPr>
        <p:spPr>
          <a:xfrm>
            <a:off x="5079459" y="5666814"/>
            <a:ext cx="450740" cy="480249"/>
          </a:xfrm>
          <a:prstGeom prst="rightArrow">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6012160" y="5445224"/>
            <a:ext cx="2536785" cy="830997"/>
          </a:xfrm>
          <a:prstGeom prst="rect">
            <a:avLst/>
          </a:prstGeom>
          <a:noFill/>
        </p:spPr>
        <p:txBody>
          <a:bodyPr wrap="none" rtlCol="0">
            <a:spAutoFit/>
          </a:bodyPr>
          <a:lstStyle/>
          <a:p>
            <a:r>
              <a:rPr kumimoji="1" lang="en-US" altLang="ja-JP" sz="2400" dirty="0" smtClean="0"/>
              <a:t>Stable atmosphere</a:t>
            </a:r>
          </a:p>
          <a:p>
            <a:r>
              <a:rPr lang="en-US" altLang="ja-JP" sz="2400" dirty="0" smtClean="0"/>
              <a:t>Weak wind shear</a:t>
            </a:r>
          </a:p>
        </p:txBody>
      </p:sp>
      <p:sp>
        <p:nvSpPr>
          <p:cNvPr id="26" name="正方形/長方形 25"/>
          <p:cNvSpPr/>
          <p:nvPr/>
        </p:nvSpPr>
        <p:spPr>
          <a:xfrm>
            <a:off x="0" y="0"/>
            <a:ext cx="9144000" cy="360000"/>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B0F0"/>
              </a:solidFill>
            </a:endParaRPr>
          </a:p>
        </p:txBody>
      </p:sp>
    </p:spTree>
    <p:extLst>
      <p:ext uri="{BB962C8B-B14F-4D97-AF65-F5344CB8AC3E}">
        <p14:creationId xmlns:p14="http://schemas.microsoft.com/office/powerpoint/2010/main" val="12185781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13792"/>
            <a:ext cx="8229600" cy="1143000"/>
          </a:xfrm>
        </p:spPr>
        <p:txBody>
          <a:bodyPr>
            <a:normAutofit/>
          </a:bodyPr>
          <a:lstStyle/>
          <a:p>
            <a:pPr algn="l"/>
            <a:r>
              <a:rPr lang="en-US" altLang="ja-JP" b="1" dirty="0" smtClean="0"/>
              <a:t>1.11 C</a:t>
            </a:r>
            <a:r>
              <a:rPr lang="en-US" altLang="ja-JP" b="1" baseline="-25000" dirty="0" smtClean="0"/>
              <a:t>N</a:t>
            </a:r>
            <a:r>
              <a:rPr lang="en-US" altLang="ja-JP" b="1" baseline="30000" dirty="0" smtClean="0"/>
              <a:t>2</a:t>
            </a:r>
            <a:r>
              <a:rPr lang="ja-JP" altLang="en-US" b="1" dirty="0"/>
              <a:t> </a:t>
            </a:r>
            <a:r>
              <a:rPr lang="en-US" altLang="ja-JP" b="1" dirty="0" smtClean="0"/>
              <a:t>distribution on Antarctica</a:t>
            </a:r>
            <a:endParaRPr kumimoji="1" lang="ja-JP" altLang="en-US" b="1" dirty="0"/>
          </a:p>
        </p:txBody>
      </p:sp>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298" t="26686" r="35747" b="36914"/>
          <a:stretch/>
        </p:blipFill>
        <p:spPr bwMode="auto">
          <a:xfrm>
            <a:off x="133619" y="1444842"/>
            <a:ext cx="8974885" cy="3784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テキスト ボックス 2"/>
          <p:cNvSpPr txBox="1"/>
          <p:nvPr/>
        </p:nvSpPr>
        <p:spPr>
          <a:xfrm>
            <a:off x="1825299" y="5229200"/>
            <a:ext cx="184731" cy="369332"/>
          </a:xfrm>
          <a:prstGeom prst="rect">
            <a:avLst/>
          </a:prstGeom>
          <a:noFill/>
        </p:spPr>
        <p:txBody>
          <a:bodyPr wrap="none" rtlCol="0">
            <a:spAutoFit/>
          </a:bodyPr>
          <a:lstStyle/>
          <a:p>
            <a:endParaRPr kumimoji="1" lang="ja-JP" altLang="en-US" dirty="0"/>
          </a:p>
        </p:txBody>
      </p:sp>
      <p:sp>
        <p:nvSpPr>
          <p:cNvPr id="10" name="正方形/長方形 9"/>
          <p:cNvSpPr/>
          <p:nvPr/>
        </p:nvSpPr>
        <p:spPr>
          <a:xfrm>
            <a:off x="5927286" y="5157192"/>
            <a:ext cx="2090701" cy="369332"/>
          </a:xfrm>
          <a:prstGeom prst="rect">
            <a:avLst/>
          </a:prstGeom>
        </p:spPr>
        <p:txBody>
          <a:bodyPr wrap="none">
            <a:spAutoFit/>
          </a:bodyPr>
          <a:lstStyle/>
          <a:p>
            <a:r>
              <a:rPr lang="en-US" altLang="ja-JP" dirty="0"/>
              <a:t>Lascaux et al. (2011)</a:t>
            </a:r>
            <a:endParaRPr lang="ja-JP" altLang="en-US" dirty="0"/>
          </a:p>
        </p:txBody>
      </p:sp>
      <p:sp>
        <p:nvSpPr>
          <p:cNvPr id="11" name="正方形/長方形 10"/>
          <p:cNvSpPr/>
          <p:nvPr/>
        </p:nvSpPr>
        <p:spPr>
          <a:xfrm>
            <a:off x="1249235" y="5157192"/>
            <a:ext cx="2090701" cy="369332"/>
          </a:xfrm>
          <a:prstGeom prst="rect">
            <a:avLst/>
          </a:prstGeom>
        </p:spPr>
        <p:txBody>
          <a:bodyPr wrap="none">
            <a:spAutoFit/>
          </a:bodyPr>
          <a:lstStyle/>
          <a:p>
            <a:r>
              <a:rPr lang="en-US" altLang="ja-JP" dirty="0"/>
              <a:t>Lascaux et al. (2011)</a:t>
            </a:r>
            <a:endParaRPr lang="ja-JP" altLang="en-US" dirty="0"/>
          </a:p>
        </p:txBody>
      </p:sp>
      <p:sp>
        <p:nvSpPr>
          <p:cNvPr id="13" name="テキスト ボックス 12"/>
          <p:cNvSpPr txBox="1"/>
          <p:nvPr/>
        </p:nvSpPr>
        <p:spPr>
          <a:xfrm>
            <a:off x="1619672" y="5678530"/>
            <a:ext cx="6267100" cy="830997"/>
          </a:xfrm>
          <a:prstGeom prst="rect">
            <a:avLst/>
          </a:prstGeom>
          <a:noFill/>
        </p:spPr>
        <p:txBody>
          <a:bodyPr wrap="none" rtlCol="0">
            <a:spAutoFit/>
          </a:bodyPr>
          <a:lstStyle/>
          <a:p>
            <a:r>
              <a:rPr lang="en-US" altLang="ja-JP" sz="2400" dirty="0" smtClean="0"/>
              <a:t>- No </a:t>
            </a:r>
            <a:r>
              <a:rPr lang="en-US" altLang="ja-JP" sz="2400" dirty="0"/>
              <a:t>strong turbulence at high </a:t>
            </a:r>
            <a:r>
              <a:rPr lang="en-US" altLang="ja-JP" sz="2400" dirty="0" smtClean="0"/>
              <a:t>altitude</a:t>
            </a:r>
            <a:endParaRPr kumimoji="1" lang="en-US" altLang="ja-JP" sz="2400" dirty="0" smtClean="0"/>
          </a:p>
          <a:p>
            <a:r>
              <a:rPr kumimoji="1" lang="en-US" altLang="ja-JP" sz="2400" dirty="0" smtClean="0"/>
              <a:t>- Strong </a:t>
            </a:r>
            <a:r>
              <a:rPr lang="en-US" altLang="ja-JP" sz="2400" dirty="0" smtClean="0"/>
              <a:t>surface boundary layer </a:t>
            </a:r>
            <a:r>
              <a:rPr lang="en-US" altLang="ja-JP" sz="2400" dirty="0"/>
              <a:t>n</a:t>
            </a:r>
            <a:r>
              <a:rPr kumimoji="1" lang="en-US" altLang="ja-JP" sz="2400" dirty="0" smtClean="0"/>
              <a:t>ear the surface </a:t>
            </a:r>
            <a:endParaRPr kumimoji="1" lang="ja-JP" altLang="en-US" sz="2400" dirty="0"/>
          </a:p>
        </p:txBody>
      </p:sp>
      <p:sp>
        <p:nvSpPr>
          <p:cNvPr id="12" name="正方形/長方形 11"/>
          <p:cNvSpPr/>
          <p:nvPr/>
        </p:nvSpPr>
        <p:spPr>
          <a:xfrm>
            <a:off x="0" y="0"/>
            <a:ext cx="9144000" cy="360000"/>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B0F0"/>
              </a:solidFill>
            </a:endParaRPr>
          </a:p>
        </p:txBody>
      </p:sp>
    </p:spTree>
    <p:extLst>
      <p:ext uri="{BB962C8B-B14F-4D97-AF65-F5344CB8AC3E}">
        <p14:creationId xmlns:p14="http://schemas.microsoft.com/office/powerpoint/2010/main" val="32518747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13792"/>
            <a:ext cx="8229600" cy="1143000"/>
          </a:xfrm>
        </p:spPr>
        <p:txBody>
          <a:bodyPr>
            <a:normAutofit/>
          </a:bodyPr>
          <a:lstStyle/>
          <a:p>
            <a:pPr algn="l"/>
            <a:r>
              <a:rPr lang="en-US" altLang="ja-JP" b="1" dirty="0" smtClean="0"/>
              <a:t>1.12 C</a:t>
            </a:r>
            <a:r>
              <a:rPr lang="en-US" altLang="ja-JP" b="1" baseline="-25000" dirty="0" smtClean="0"/>
              <a:t>N</a:t>
            </a:r>
            <a:r>
              <a:rPr lang="en-US" altLang="ja-JP" b="1" baseline="30000" dirty="0" smtClean="0"/>
              <a:t>2</a:t>
            </a:r>
            <a:r>
              <a:rPr lang="ja-JP" altLang="en-US" b="1" dirty="0"/>
              <a:t> </a:t>
            </a:r>
            <a:r>
              <a:rPr lang="en-US" altLang="ja-JP" b="1" dirty="0" smtClean="0"/>
              <a:t>distribution on Antarctica</a:t>
            </a:r>
            <a:endParaRPr kumimoji="1" lang="ja-JP" altLang="en-US" b="1" dirty="0"/>
          </a:p>
        </p:txBody>
      </p:sp>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5758" t="26686" r="8209" b="36987"/>
          <a:stretch/>
        </p:blipFill>
        <p:spPr bwMode="auto">
          <a:xfrm>
            <a:off x="611560" y="1343190"/>
            <a:ext cx="5694213" cy="4966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正方形/長方形 8"/>
          <p:cNvSpPr/>
          <p:nvPr/>
        </p:nvSpPr>
        <p:spPr>
          <a:xfrm>
            <a:off x="5114851" y="5733256"/>
            <a:ext cx="2090701" cy="369332"/>
          </a:xfrm>
          <a:prstGeom prst="rect">
            <a:avLst/>
          </a:prstGeom>
        </p:spPr>
        <p:txBody>
          <a:bodyPr wrap="none">
            <a:spAutoFit/>
          </a:bodyPr>
          <a:lstStyle/>
          <a:p>
            <a:r>
              <a:rPr lang="en-US" altLang="ja-JP" dirty="0"/>
              <a:t>Lascaux et al. (2011)</a:t>
            </a:r>
            <a:endParaRPr lang="ja-JP" altLang="en-US" dirty="0"/>
          </a:p>
        </p:txBody>
      </p:sp>
      <p:cxnSp>
        <p:nvCxnSpPr>
          <p:cNvPr id="5" name="直線コネクタ 4"/>
          <p:cNvCxnSpPr/>
          <p:nvPr/>
        </p:nvCxnSpPr>
        <p:spPr>
          <a:xfrm>
            <a:off x="467544" y="4437112"/>
            <a:ext cx="6480720" cy="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3" name="テキスト ボックス 12"/>
          <p:cNvSpPr txBox="1"/>
          <p:nvPr/>
        </p:nvSpPr>
        <p:spPr>
          <a:xfrm>
            <a:off x="6528891" y="4466310"/>
            <a:ext cx="2313390" cy="646331"/>
          </a:xfrm>
          <a:prstGeom prst="rect">
            <a:avLst/>
          </a:prstGeom>
          <a:noFill/>
        </p:spPr>
        <p:txBody>
          <a:bodyPr wrap="none" rtlCol="0">
            <a:spAutoFit/>
          </a:bodyPr>
          <a:lstStyle/>
          <a:p>
            <a:r>
              <a:rPr kumimoji="1" lang="en-US" altLang="ja-JP" b="1" dirty="0" smtClean="0">
                <a:solidFill>
                  <a:srgbClr val="FF0000"/>
                </a:solidFill>
              </a:rPr>
              <a:t>15 ~ 30m</a:t>
            </a:r>
          </a:p>
          <a:p>
            <a:r>
              <a:rPr lang="en-US" altLang="ja-JP" b="1" dirty="0" smtClean="0">
                <a:solidFill>
                  <a:srgbClr val="FF0000"/>
                </a:solidFill>
              </a:rPr>
              <a:t>at Dome A, C, (and F?)</a:t>
            </a:r>
            <a:endParaRPr kumimoji="1" lang="ja-JP" altLang="en-US" b="1" dirty="0">
              <a:solidFill>
                <a:srgbClr val="FF0000"/>
              </a:solidFill>
            </a:endParaRPr>
          </a:p>
        </p:txBody>
      </p:sp>
      <p:sp>
        <p:nvSpPr>
          <p:cNvPr id="10" name="正方形/長方形 9"/>
          <p:cNvSpPr/>
          <p:nvPr/>
        </p:nvSpPr>
        <p:spPr>
          <a:xfrm>
            <a:off x="0" y="0"/>
            <a:ext cx="9144000" cy="360000"/>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B0F0"/>
              </a:solidFill>
            </a:endParaRPr>
          </a:p>
        </p:txBody>
      </p:sp>
    </p:spTree>
    <p:extLst>
      <p:ext uri="{BB962C8B-B14F-4D97-AF65-F5344CB8AC3E}">
        <p14:creationId xmlns:p14="http://schemas.microsoft.com/office/powerpoint/2010/main" val="4119973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正方形/長方形 33"/>
          <p:cNvSpPr/>
          <p:nvPr/>
        </p:nvSpPr>
        <p:spPr>
          <a:xfrm>
            <a:off x="2515579" y="3893466"/>
            <a:ext cx="2416461" cy="687661"/>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接地境界層</a:t>
            </a:r>
            <a:endParaRPr kumimoji="1" lang="en-US" altLang="ja-JP" dirty="0" smtClean="0">
              <a:solidFill>
                <a:schemeClr val="tx1"/>
              </a:solidFill>
            </a:endParaRPr>
          </a:p>
          <a:p>
            <a:pPr algn="ctr"/>
            <a:r>
              <a:rPr kumimoji="1" lang="en-US" altLang="ja-JP" dirty="0" smtClean="0">
                <a:solidFill>
                  <a:schemeClr val="tx1"/>
                </a:solidFill>
              </a:rPr>
              <a:t>Surface Boundary Layer</a:t>
            </a:r>
            <a:endParaRPr kumimoji="1" lang="ja-JP" altLang="en-US" dirty="0">
              <a:solidFill>
                <a:schemeClr val="tx1"/>
              </a:solidFill>
            </a:endParaRPr>
          </a:p>
        </p:txBody>
      </p:sp>
      <p:sp>
        <p:nvSpPr>
          <p:cNvPr id="49" name="正方形/長方形 48"/>
          <p:cNvSpPr/>
          <p:nvPr/>
        </p:nvSpPr>
        <p:spPr>
          <a:xfrm>
            <a:off x="2515580" y="1661219"/>
            <a:ext cx="2416460" cy="2232247"/>
          </a:xfrm>
          <a:prstGeom prst="rect">
            <a:avLst/>
          </a:prstGeom>
          <a:gradFill>
            <a:gsLst>
              <a:gs pos="0">
                <a:srgbClr val="FF0000">
                  <a:alpha val="50000"/>
                </a:srgbClr>
              </a:gs>
              <a:gs pos="72000">
                <a:schemeClr val="accent1">
                  <a:tint val="44500"/>
                  <a:satMod val="160000"/>
                  <a:alpha val="69000"/>
                </a:schemeClr>
              </a:gs>
              <a:gs pos="100000">
                <a:schemeClr val="accent1">
                  <a:tint val="23500"/>
                  <a:satMod val="160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dirty="0" smtClean="0">
              <a:solidFill>
                <a:schemeClr val="tx1"/>
              </a:solidFill>
            </a:endParaRPr>
          </a:p>
          <a:p>
            <a:pPr algn="ctr"/>
            <a:r>
              <a:rPr kumimoji="1" lang="ja-JP" altLang="en-US" dirty="0" smtClean="0">
                <a:solidFill>
                  <a:schemeClr val="tx1"/>
                </a:solidFill>
              </a:rPr>
              <a:t>自由大気</a:t>
            </a:r>
            <a:endParaRPr kumimoji="1" lang="en-US" altLang="ja-JP" dirty="0" smtClean="0">
              <a:solidFill>
                <a:schemeClr val="tx1"/>
              </a:solidFill>
            </a:endParaRPr>
          </a:p>
          <a:p>
            <a:pPr algn="ctr"/>
            <a:r>
              <a:rPr kumimoji="1" lang="en-US" altLang="ja-JP" dirty="0" smtClean="0">
                <a:solidFill>
                  <a:schemeClr val="tx1"/>
                </a:solidFill>
              </a:rPr>
              <a:t>Free Atmosphere</a:t>
            </a:r>
            <a:endParaRPr kumimoji="1" lang="ja-JP" altLang="en-US" dirty="0">
              <a:solidFill>
                <a:schemeClr val="tx1"/>
              </a:solidFill>
            </a:endParaRPr>
          </a:p>
        </p:txBody>
      </p:sp>
      <p:cxnSp>
        <p:nvCxnSpPr>
          <p:cNvPr id="36" name="直線矢印コネクタ 35"/>
          <p:cNvCxnSpPr/>
          <p:nvPr/>
        </p:nvCxnSpPr>
        <p:spPr>
          <a:xfrm flipH="1" flipV="1">
            <a:off x="2496251" y="1412776"/>
            <a:ext cx="0" cy="316835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8" name="直線矢印コネクタ 37"/>
          <p:cNvCxnSpPr/>
          <p:nvPr/>
        </p:nvCxnSpPr>
        <p:spPr>
          <a:xfrm>
            <a:off x="2505252" y="4581128"/>
            <a:ext cx="2938202"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9" name="テキスト ボックス 38"/>
          <p:cNvSpPr txBox="1"/>
          <p:nvPr/>
        </p:nvSpPr>
        <p:spPr>
          <a:xfrm>
            <a:off x="1699038" y="1661218"/>
            <a:ext cx="802912" cy="369332"/>
          </a:xfrm>
          <a:prstGeom prst="rect">
            <a:avLst/>
          </a:prstGeom>
          <a:noFill/>
          <a:ln>
            <a:noFill/>
          </a:ln>
        </p:spPr>
        <p:txBody>
          <a:bodyPr wrap="none" rtlCol="0">
            <a:spAutoFit/>
          </a:bodyPr>
          <a:lstStyle/>
          <a:p>
            <a:r>
              <a:rPr kumimoji="1" lang="en-US" altLang="ja-JP" dirty="0" smtClean="0"/>
              <a:t>Height</a:t>
            </a:r>
            <a:endParaRPr kumimoji="1" lang="ja-JP" altLang="en-US" dirty="0"/>
          </a:p>
        </p:txBody>
      </p:sp>
      <p:sp>
        <p:nvSpPr>
          <p:cNvPr id="50" name="テキスト ボックス 49"/>
          <p:cNvSpPr txBox="1"/>
          <p:nvPr/>
        </p:nvSpPr>
        <p:spPr>
          <a:xfrm>
            <a:off x="1544786" y="3609890"/>
            <a:ext cx="1051891" cy="646331"/>
          </a:xfrm>
          <a:prstGeom prst="rect">
            <a:avLst/>
          </a:prstGeom>
          <a:noFill/>
        </p:spPr>
        <p:txBody>
          <a:bodyPr wrap="none" rtlCol="0">
            <a:spAutoFit/>
          </a:bodyPr>
          <a:lstStyle/>
          <a:p>
            <a:pPr algn="ctr"/>
            <a:r>
              <a:rPr lang="ja-JP" altLang="en-US" dirty="0" smtClean="0"/>
              <a:t>十数</a:t>
            </a:r>
            <a:r>
              <a:rPr lang="en-US" altLang="ja-JP" dirty="0" smtClean="0"/>
              <a:t>m ~</a:t>
            </a:r>
            <a:r>
              <a:rPr lang="ja-JP" altLang="en-US" dirty="0"/>
              <a:t> </a:t>
            </a:r>
            <a:endParaRPr lang="en-US" altLang="ja-JP" dirty="0" smtClean="0"/>
          </a:p>
          <a:p>
            <a:pPr algn="ctr"/>
            <a:r>
              <a:rPr lang="ja-JP" altLang="en-US" dirty="0" smtClean="0"/>
              <a:t>数</a:t>
            </a:r>
            <a:r>
              <a:rPr lang="en-US" altLang="ja-JP" dirty="0" smtClean="0"/>
              <a:t>100</a:t>
            </a:r>
            <a:r>
              <a:rPr kumimoji="1" lang="en-US" altLang="ja-JP" dirty="0" smtClean="0"/>
              <a:t>m</a:t>
            </a:r>
            <a:endParaRPr kumimoji="1" lang="ja-JP" altLang="en-US" dirty="0"/>
          </a:p>
        </p:txBody>
      </p:sp>
      <p:cxnSp>
        <p:nvCxnSpPr>
          <p:cNvPr id="52" name="直線コネクタ 51"/>
          <p:cNvCxnSpPr/>
          <p:nvPr/>
        </p:nvCxnSpPr>
        <p:spPr>
          <a:xfrm flipH="1">
            <a:off x="2420830" y="3892808"/>
            <a:ext cx="1688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直線コネクタ 53"/>
          <p:cNvCxnSpPr/>
          <p:nvPr/>
        </p:nvCxnSpPr>
        <p:spPr>
          <a:xfrm flipH="1">
            <a:off x="2411830" y="2493505"/>
            <a:ext cx="1688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テキスト ボックス 54"/>
          <p:cNvSpPr txBox="1"/>
          <p:nvPr/>
        </p:nvSpPr>
        <p:spPr>
          <a:xfrm>
            <a:off x="1259632" y="2316350"/>
            <a:ext cx="1168910" cy="369332"/>
          </a:xfrm>
          <a:prstGeom prst="rect">
            <a:avLst/>
          </a:prstGeom>
          <a:noFill/>
        </p:spPr>
        <p:txBody>
          <a:bodyPr wrap="none" rtlCol="0">
            <a:spAutoFit/>
          </a:bodyPr>
          <a:lstStyle/>
          <a:p>
            <a:r>
              <a:rPr lang="en-US" altLang="ja-JP" dirty="0" smtClean="0"/>
              <a:t>10km</a:t>
            </a:r>
            <a:r>
              <a:rPr lang="ja-JP" altLang="en-US" dirty="0" smtClean="0"/>
              <a:t>程度</a:t>
            </a:r>
            <a:endParaRPr kumimoji="1" lang="ja-JP" altLang="en-US" dirty="0"/>
          </a:p>
        </p:txBody>
      </p:sp>
      <p:sp>
        <p:nvSpPr>
          <p:cNvPr id="25" name="タイトル 1"/>
          <p:cNvSpPr txBox="1">
            <a:spLocks/>
          </p:cNvSpPr>
          <p:nvPr/>
        </p:nvSpPr>
        <p:spPr>
          <a:xfrm>
            <a:off x="457200" y="413792"/>
            <a:ext cx="86868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en-US" altLang="ja-JP" b="1" dirty="0" smtClean="0"/>
              <a:t>1.13 </a:t>
            </a:r>
            <a:r>
              <a:rPr lang="ja-JP" altLang="en-US" b="1" dirty="0" smtClean="0"/>
              <a:t>大気構造</a:t>
            </a:r>
            <a:endParaRPr lang="ja-JP" altLang="en-US" b="1" dirty="0"/>
          </a:p>
        </p:txBody>
      </p:sp>
      <p:sp>
        <p:nvSpPr>
          <p:cNvPr id="27" name="正方形/長方形 26"/>
          <p:cNvSpPr/>
          <p:nvPr/>
        </p:nvSpPr>
        <p:spPr>
          <a:xfrm>
            <a:off x="0" y="0"/>
            <a:ext cx="9144000" cy="360000"/>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右中かっこ 1"/>
          <p:cNvSpPr/>
          <p:nvPr/>
        </p:nvSpPr>
        <p:spPr>
          <a:xfrm>
            <a:off x="5047817" y="1628800"/>
            <a:ext cx="216024" cy="2264666"/>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 name="テキスト ボックス 2"/>
          <p:cNvSpPr txBox="1"/>
          <p:nvPr/>
        </p:nvSpPr>
        <p:spPr>
          <a:xfrm>
            <a:off x="5364088" y="2492896"/>
            <a:ext cx="2143536" cy="646331"/>
          </a:xfrm>
          <a:prstGeom prst="rect">
            <a:avLst/>
          </a:prstGeom>
          <a:noFill/>
        </p:spPr>
        <p:txBody>
          <a:bodyPr wrap="none" rtlCol="0">
            <a:spAutoFit/>
          </a:bodyPr>
          <a:lstStyle/>
          <a:p>
            <a:r>
              <a:rPr lang="ja-JP" altLang="en-US" dirty="0"/>
              <a:t>自由大気</a:t>
            </a:r>
            <a:r>
              <a:rPr lang="ja-JP" altLang="en-US" dirty="0" smtClean="0"/>
              <a:t>シーイング</a:t>
            </a:r>
            <a:endParaRPr lang="en-US" altLang="ja-JP" dirty="0" smtClean="0"/>
          </a:p>
          <a:p>
            <a:r>
              <a:rPr kumimoji="1" lang="en-US" altLang="ja-JP" dirty="0" smtClean="0"/>
              <a:t>FA seeing</a:t>
            </a:r>
            <a:endParaRPr kumimoji="1" lang="ja-JP" altLang="en-US" dirty="0"/>
          </a:p>
        </p:txBody>
      </p:sp>
      <p:sp>
        <p:nvSpPr>
          <p:cNvPr id="20" name="右中かっこ 19"/>
          <p:cNvSpPr/>
          <p:nvPr/>
        </p:nvSpPr>
        <p:spPr>
          <a:xfrm>
            <a:off x="5047841" y="3893466"/>
            <a:ext cx="216000" cy="660666"/>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1" name="テキスト ボックス 20"/>
          <p:cNvSpPr txBox="1"/>
          <p:nvPr/>
        </p:nvSpPr>
        <p:spPr>
          <a:xfrm>
            <a:off x="5443453" y="3934797"/>
            <a:ext cx="2489595" cy="646331"/>
          </a:xfrm>
          <a:prstGeom prst="rect">
            <a:avLst/>
          </a:prstGeom>
          <a:noFill/>
        </p:spPr>
        <p:txBody>
          <a:bodyPr wrap="square" rtlCol="0">
            <a:spAutoFit/>
          </a:bodyPr>
          <a:lstStyle/>
          <a:p>
            <a:r>
              <a:rPr lang="ja-JP" altLang="en-US" dirty="0" smtClean="0"/>
              <a:t>接地境界層シーイング</a:t>
            </a:r>
            <a:endParaRPr lang="en-US" altLang="ja-JP" dirty="0" smtClean="0"/>
          </a:p>
          <a:p>
            <a:r>
              <a:rPr lang="en-US" altLang="ja-JP" dirty="0" smtClean="0"/>
              <a:t>SBL</a:t>
            </a:r>
            <a:r>
              <a:rPr kumimoji="1" lang="en-US" altLang="ja-JP" dirty="0" smtClean="0"/>
              <a:t> seeing</a:t>
            </a:r>
            <a:endParaRPr kumimoji="1" lang="ja-JP" altLang="en-US" dirty="0"/>
          </a:p>
        </p:txBody>
      </p:sp>
      <p:sp>
        <p:nvSpPr>
          <p:cNvPr id="9" name="フリーフォーム 8"/>
          <p:cNvSpPr/>
          <p:nvPr/>
        </p:nvSpPr>
        <p:spPr>
          <a:xfrm>
            <a:off x="2681416" y="1661218"/>
            <a:ext cx="2147588" cy="2919909"/>
          </a:xfrm>
          <a:custGeom>
            <a:avLst/>
            <a:gdLst>
              <a:gd name="connsiteX0" fmla="*/ 0 w 2147588"/>
              <a:gd name="connsiteY0" fmla="*/ 2842054 h 2842054"/>
              <a:gd name="connsiteX1" fmla="*/ 1989438 w 2147588"/>
              <a:gd name="connsiteY1" fmla="*/ 2063579 h 2842054"/>
              <a:gd name="connsiteX2" fmla="*/ 1940011 w 2147588"/>
              <a:gd name="connsiteY2" fmla="*/ 0 h 2842054"/>
            </a:gdLst>
            <a:ahLst/>
            <a:cxnLst>
              <a:cxn ang="0">
                <a:pos x="connsiteX0" y="connsiteY0"/>
              </a:cxn>
              <a:cxn ang="0">
                <a:pos x="connsiteX1" y="connsiteY1"/>
              </a:cxn>
              <a:cxn ang="0">
                <a:pos x="connsiteX2" y="connsiteY2"/>
              </a:cxn>
            </a:cxnLst>
            <a:rect l="l" t="t" r="r" b="b"/>
            <a:pathLst>
              <a:path w="2147588" h="2842054">
                <a:moveTo>
                  <a:pt x="0" y="2842054"/>
                </a:moveTo>
                <a:cubicBezTo>
                  <a:pt x="833051" y="2689654"/>
                  <a:pt x="1666103" y="2537255"/>
                  <a:pt x="1989438" y="2063579"/>
                </a:cubicBezTo>
                <a:cubicBezTo>
                  <a:pt x="2312773" y="1589903"/>
                  <a:pt x="2059460" y="376881"/>
                  <a:pt x="1940011" y="0"/>
                </a:cubicBezTo>
              </a:path>
            </a:pathLst>
          </a:custGeom>
          <a:no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6945274" y="2848044"/>
            <a:ext cx="1515158" cy="369332"/>
          </a:xfrm>
          <a:prstGeom prst="rect">
            <a:avLst/>
          </a:prstGeom>
          <a:noFill/>
          <a:ln>
            <a:solidFill>
              <a:schemeClr val="tx1"/>
            </a:solidFill>
          </a:ln>
        </p:spPr>
        <p:txBody>
          <a:bodyPr wrap="none" rtlCol="0">
            <a:spAutoFit/>
          </a:bodyPr>
          <a:lstStyle/>
          <a:p>
            <a:r>
              <a:rPr lang="ja-JP" altLang="en-US" dirty="0" smtClean="0"/>
              <a:t>寄与：</a:t>
            </a:r>
            <a:r>
              <a:rPr lang="en-US" altLang="ja-JP" dirty="0" smtClean="0"/>
              <a:t>0.2</a:t>
            </a:r>
            <a:r>
              <a:rPr lang="ja-JP" altLang="en-US" dirty="0" smtClean="0"/>
              <a:t>秒角</a:t>
            </a:r>
            <a:endParaRPr kumimoji="1" lang="ja-JP" altLang="en-US" dirty="0"/>
          </a:p>
        </p:txBody>
      </p:sp>
      <p:sp>
        <p:nvSpPr>
          <p:cNvPr id="26" name="テキスト ボックス 25"/>
          <p:cNvSpPr txBox="1"/>
          <p:nvPr/>
        </p:nvSpPr>
        <p:spPr>
          <a:xfrm>
            <a:off x="6945274" y="4277850"/>
            <a:ext cx="1515158" cy="369332"/>
          </a:xfrm>
          <a:prstGeom prst="rect">
            <a:avLst/>
          </a:prstGeom>
          <a:noFill/>
          <a:ln>
            <a:solidFill>
              <a:schemeClr val="tx1"/>
            </a:solidFill>
          </a:ln>
        </p:spPr>
        <p:txBody>
          <a:bodyPr wrap="none" rtlCol="0">
            <a:spAutoFit/>
          </a:bodyPr>
          <a:lstStyle/>
          <a:p>
            <a:r>
              <a:rPr lang="ja-JP" altLang="en-US" dirty="0" smtClean="0"/>
              <a:t>寄与：</a:t>
            </a:r>
            <a:r>
              <a:rPr lang="en-US" altLang="ja-JP" dirty="0" smtClean="0"/>
              <a:t>1.5</a:t>
            </a:r>
            <a:r>
              <a:rPr lang="ja-JP" altLang="en-US" dirty="0" smtClean="0"/>
              <a:t>秒角</a:t>
            </a:r>
            <a:endParaRPr kumimoji="1" lang="ja-JP" altLang="en-US" dirty="0"/>
          </a:p>
        </p:txBody>
      </p:sp>
      <p:sp>
        <p:nvSpPr>
          <p:cNvPr id="4" name="テキスト ボックス 3"/>
          <p:cNvSpPr txBox="1"/>
          <p:nvPr/>
        </p:nvSpPr>
        <p:spPr>
          <a:xfrm>
            <a:off x="539552" y="4955684"/>
            <a:ext cx="8003232" cy="1569660"/>
          </a:xfrm>
          <a:prstGeom prst="rect">
            <a:avLst/>
          </a:prstGeom>
          <a:noFill/>
          <a:ln>
            <a:solidFill>
              <a:srgbClr val="FF0000"/>
            </a:solidFill>
          </a:ln>
        </p:spPr>
        <p:txBody>
          <a:bodyPr wrap="square" rtlCol="0">
            <a:spAutoFit/>
          </a:bodyPr>
          <a:lstStyle/>
          <a:p>
            <a:pPr algn="just"/>
            <a:r>
              <a:rPr kumimoji="1" lang="ja-JP" altLang="en-US" sz="2400" b="1" dirty="0" smtClean="0">
                <a:solidFill>
                  <a:srgbClr val="FF0000"/>
                </a:solidFill>
              </a:rPr>
              <a:t>接地境界層内は「成層」で安定。しかし「風」によって</a:t>
            </a:r>
            <a:r>
              <a:rPr lang="ja-JP" altLang="en-US" sz="2400" b="1" dirty="0" smtClean="0">
                <a:solidFill>
                  <a:srgbClr val="FF0000"/>
                </a:solidFill>
              </a:rPr>
              <a:t>空気は混ざる。</a:t>
            </a:r>
            <a:r>
              <a:rPr kumimoji="1" lang="ja-JP" altLang="en-US" sz="2400" b="1" dirty="0" smtClean="0">
                <a:solidFill>
                  <a:srgbClr val="FF0000"/>
                </a:solidFill>
              </a:rPr>
              <a:t>温度勾配が大きいので</a:t>
            </a:r>
            <a:r>
              <a:rPr kumimoji="1" lang="en-US" altLang="ja-JP" sz="2400" b="1" dirty="0" smtClean="0">
                <a:solidFill>
                  <a:srgbClr val="FF0000"/>
                </a:solidFill>
              </a:rPr>
              <a:t>2</a:t>
            </a:r>
            <a:r>
              <a:rPr kumimoji="1" lang="ja-JP" altLang="en-US" sz="2400" b="1" dirty="0" smtClean="0">
                <a:solidFill>
                  <a:srgbClr val="FF0000"/>
                </a:solidFill>
              </a:rPr>
              <a:t>点間の温度差の揺らぎ＝温度構造関数</a:t>
            </a:r>
            <a:r>
              <a:rPr kumimoji="1" lang="en-US" altLang="ja-JP" sz="2400" b="1" dirty="0" smtClean="0">
                <a:solidFill>
                  <a:srgbClr val="FF0000"/>
                </a:solidFill>
              </a:rPr>
              <a:t>C</a:t>
            </a:r>
            <a:r>
              <a:rPr kumimoji="1" lang="en-US" altLang="ja-JP" sz="2400" b="1" baseline="-25000" dirty="0" smtClean="0">
                <a:solidFill>
                  <a:srgbClr val="FF0000"/>
                </a:solidFill>
              </a:rPr>
              <a:t>T</a:t>
            </a:r>
            <a:r>
              <a:rPr kumimoji="1" lang="en-US" altLang="ja-JP" sz="2400" b="1" baseline="30000" dirty="0" smtClean="0">
                <a:solidFill>
                  <a:srgbClr val="FF0000"/>
                </a:solidFill>
              </a:rPr>
              <a:t>2</a:t>
            </a:r>
            <a:r>
              <a:rPr kumimoji="1" lang="ja-JP" altLang="en-US" sz="2400" b="1" dirty="0" smtClean="0">
                <a:solidFill>
                  <a:srgbClr val="FF0000"/>
                </a:solidFill>
              </a:rPr>
              <a:t>は大きくなる。よって接地境界層内は安定成層にも関わらず天文学的には「乱流層」と呼ばれることになる。</a:t>
            </a:r>
            <a:endParaRPr kumimoji="1" lang="ja-JP" altLang="en-US" sz="2400" b="1" dirty="0">
              <a:solidFill>
                <a:srgbClr val="FF0000"/>
              </a:solidFill>
            </a:endParaRPr>
          </a:p>
        </p:txBody>
      </p:sp>
    </p:spTree>
    <p:extLst>
      <p:ext uri="{BB962C8B-B14F-4D97-AF65-F5344CB8AC3E}">
        <p14:creationId xmlns:p14="http://schemas.microsoft.com/office/powerpoint/2010/main" val="7501556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1"/>
          <p:cNvSpPr txBox="1">
            <a:spLocks/>
          </p:cNvSpPr>
          <p:nvPr/>
        </p:nvSpPr>
        <p:spPr>
          <a:xfrm>
            <a:off x="457200" y="41379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en-US" altLang="ja-JP" b="1" dirty="0" smtClean="0"/>
              <a:t>1.14 Wind speed</a:t>
            </a:r>
            <a:endParaRPr lang="ja-JP" altLang="en-US" b="1" dirty="0"/>
          </a:p>
        </p:txBody>
      </p:sp>
      <p:sp>
        <p:nvSpPr>
          <p:cNvPr id="4" name="テキスト ボックス 3"/>
          <p:cNvSpPr txBox="1"/>
          <p:nvPr/>
        </p:nvSpPr>
        <p:spPr>
          <a:xfrm>
            <a:off x="6293683" y="4787377"/>
            <a:ext cx="2022733" cy="369332"/>
          </a:xfrm>
          <a:prstGeom prst="rect">
            <a:avLst/>
          </a:prstGeom>
          <a:noFill/>
        </p:spPr>
        <p:txBody>
          <a:bodyPr wrap="none" rtlCol="0">
            <a:spAutoFit/>
          </a:bodyPr>
          <a:lstStyle/>
          <a:p>
            <a:r>
              <a:rPr kumimoji="1" lang="en-US" altLang="ja-JP" dirty="0" err="1" smtClean="0"/>
              <a:t>Aristidi</a:t>
            </a:r>
            <a:r>
              <a:rPr lang="en-US" altLang="ja-JP" dirty="0" smtClean="0"/>
              <a:t> et al. (2005)</a:t>
            </a:r>
            <a:endParaRPr kumimoji="1" lang="ja-JP" altLang="en-US" dirty="0"/>
          </a:p>
        </p:txBody>
      </p:sp>
      <p:sp>
        <p:nvSpPr>
          <p:cNvPr id="17" name="テキスト ボックス 16"/>
          <p:cNvSpPr txBox="1"/>
          <p:nvPr/>
        </p:nvSpPr>
        <p:spPr>
          <a:xfrm>
            <a:off x="6293683" y="3573016"/>
            <a:ext cx="1875835" cy="646331"/>
          </a:xfrm>
          <a:prstGeom prst="rect">
            <a:avLst/>
          </a:prstGeom>
          <a:noFill/>
        </p:spPr>
        <p:txBody>
          <a:bodyPr wrap="none" rtlCol="0">
            <a:spAutoFit/>
          </a:bodyPr>
          <a:lstStyle/>
          <a:p>
            <a:r>
              <a:rPr kumimoji="1" lang="en-US" altLang="ja-JP" dirty="0" smtClean="0"/>
              <a:t>full line = summer</a:t>
            </a:r>
          </a:p>
          <a:p>
            <a:r>
              <a:rPr lang="en-US" altLang="ja-JP" dirty="0" smtClean="0"/>
              <a:t>dashed = winter</a:t>
            </a:r>
            <a:endParaRPr kumimoji="1" lang="ja-JP" altLang="en-US" dirty="0"/>
          </a:p>
        </p:txBody>
      </p:sp>
      <p:grpSp>
        <p:nvGrpSpPr>
          <p:cNvPr id="19" name="グループ化 18"/>
          <p:cNvGrpSpPr/>
          <p:nvPr/>
        </p:nvGrpSpPr>
        <p:grpSpPr>
          <a:xfrm>
            <a:off x="796975" y="1268760"/>
            <a:ext cx="5481900" cy="4320480"/>
            <a:chOff x="818292" y="1628800"/>
            <a:chExt cx="5481900" cy="432048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059" t="20430" r="20299" b="14567"/>
            <a:stretch/>
          </p:blipFill>
          <p:spPr bwMode="auto">
            <a:xfrm>
              <a:off x="971600" y="1895705"/>
              <a:ext cx="5299464" cy="3801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テキスト ボックス 11"/>
            <p:cNvSpPr txBox="1"/>
            <p:nvPr/>
          </p:nvSpPr>
          <p:spPr>
            <a:xfrm>
              <a:off x="1293827" y="1628800"/>
              <a:ext cx="925253" cy="369332"/>
            </a:xfrm>
            <a:prstGeom prst="rect">
              <a:avLst/>
            </a:prstGeom>
            <a:noFill/>
          </p:spPr>
          <p:txBody>
            <a:bodyPr wrap="none" rtlCol="0">
              <a:spAutoFit/>
            </a:bodyPr>
            <a:lstStyle/>
            <a:p>
              <a:r>
                <a:rPr kumimoji="1" lang="en-US" altLang="ja-JP" dirty="0" smtClean="0"/>
                <a:t>Dome C</a:t>
              </a:r>
              <a:endParaRPr kumimoji="1" lang="ja-JP" altLang="en-US" dirty="0"/>
            </a:p>
          </p:txBody>
        </p:sp>
        <p:sp>
          <p:nvSpPr>
            <p:cNvPr id="15" name="テキスト ボックス 14"/>
            <p:cNvSpPr txBox="1"/>
            <p:nvPr/>
          </p:nvSpPr>
          <p:spPr>
            <a:xfrm>
              <a:off x="2627784" y="1628800"/>
              <a:ext cx="880306" cy="369332"/>
            </a:xfrm>
            <a:prstGeom prst="rect">
              <a:avLst/>
            </a:prstGeom>
            <a:noFill/>
          </p:spPr>
          <p:txBody>
            <a:bodyPr wrap="none" rtlCol="0">
              <a:spAutoFit/>
            </a:bodyPr>
            <a:lstStyle/>
            <a:p>
              <a:r>
                <a:rPr lang="en-US" altLang="ja-JP" dirty="0" err="1" smtClean="0"/>
                <a:t>Paranal</a:t>
              </a:r>
              <a:endParaRPr kumimoji="1" lang="ja-JP" altLang="en-US" dirty="0"/>
            </a:p>
          </p:txBody>
        </p:sp>
        <p:sp>
          <p:nvSpPr>
            <p:cNvPr id="20" name="テキスト ボックス 19"/>
            <p:cNvSpPr txBox="1"/>
            <p:nvPr/>
          </p:nvSpPr>
          <p:spPr>
            <a:xfrm>
              <a:off x="5110251" y="1628800"/>
              <a:ext cx="1189941" cy="369332"/>
            </a:xfrm>
            <a:prstGeom prst="rect">
              <a:avLst/>
            </a:prstGeom>
            <a:noFill/>
          </p:spPr>
          <p:txBody>
            <a:bodyPr wrap="none" rtlCol="0">
              <a:spAutoFit/>
            </a:bodyPr>
            <a:lstStyle/>
            <a:p>
              <a:r>
                <a:rPr lang="en-US" altLang="ja-JP" dirty="0" smtClean="0"/>
                <a:t>South Pole</a:t>
              </a:r>
              <a:endParaRPr kumimoji="1" lang="ja-JP" altLang="en-US" dirty="0"/>
            </a:p>
          </p:txBody>
        </p:sp>
        <p:sp>
          <p:nvSpPr>
            <p:cNvPr id="21" name="テキスト ボックス 20"/>
            <p:cNvSpPr txBox="1"/>
            <p:nvPr/>
          </p:nvSpPr>
          <p:spPr>
            <a:xfrm>
              <a:off x="3779912" y="1628800"/>
              <a:ext cx="1241687" cy="369332"/>
            </a:xfrm>
            <a:prstGeom prst="rect">
              <a:avLst/>
            </a:prstGeom>
            <a:noFill/>
          </p:spPr>
          <p:txBody>
            <a:bodyPr wrap="none" rtlCol="0">
              <a:spAutoFit/>
            </a:bodyPr>
            <a:lstStyle/>
            <a:p>
              <a:r>
                <a:rPr lang="en-US" altLang="ja-JP" dirty="0" smtClean="0"/>
                <a:t>Mauna Kea</a:t>
              </a:r>
              <a:endParaRPr kumimoji="1" lang="ja-JP" altLang="en-US" dirty="0"/>
            </a:p>
          </p:txBody>
        </p:sp>
        <p:sp>
          <p:nvSpPr>
            <p:cNvPr id="18" name="テキスト ボックス 17"/>
            <p:cNvSpPr txBox="1"/>
            <p:nvPr/>
          </p:nvSpPr>
          <p:spPr>
            <a:xfrm>
              <a:off x="2731852" y="5579948"/>
              <a:ext cx="1856983" cy="369332"/>
            </a:xfrm>
            <a:prstGeom prst="rect">
              <a:avLst/>
            </a:prstGeom>
            <a:noFill/>
          </p:spPr>
          <p:txBody>
            <a:bodyPr wrap="none" rtlCol="0">
              <a:spAutoFit/>
            </a:bodyPr>
            <a:lstStyle/>
            <a:p>
              <a:r>
                <a:rPr lang="en-US" altLang="ja-JP" dirty="0" smtClean="0"/>
                <a:t>Wind speed (m/s)</a:t>
              </a:r>
              <a:endParaRPr kumimoji="1" lang="ja-JP" altLang="en-US" dirty="0"/>
            </a:p>
          </p:txBody>
        </p:sp>
        <p:sp>
          <p:nvSpPr>
            <p:cNvPr id="24" name="テキスト ボックス 23"/>
            <p:cNvSpPr txBox="1"/>
            <p:nvPr/>
          </p:nvSpPr>
          <p:spPr>
            <a:xfrm rot="16200000">
              <a:off x="293469" y="3584315"/>
              <a:ext cx="1418978" cy="369332"/>
            </a:xfrm>
            <a:prstGeom prst="rect">
              <a:avLst/>
            </a:prstGeom>
            <a:solidFill>
              <a:schemeClr val="bg1"/>
            </a:solidFill>
          </p:spPr>
          <p:txBody>
            <a:bodyPr wrap="none" rtlCol="0">
              <a:spAutoFit/>
            </a:bodyPr>
            <a:lstStyle/>
            <a:p>
              <a:r>
                <a:rPr lang="en-US" altLang="ja-JP" dirty="0" smtClean="0"/>
                <a:t>Altitude (km)</a:t>
              </a:r>
              <a:endParaRPr kumimoji="1" lang="ja-JP" altLang="en-US" dirty="0"/>
            </a:p>
          </p:txBody>
        </p:sp>
      </p:grpSp>
      <p:sp>
        <p:nvSpPr>
          <p:cNvPr id="22" name="円/楕円 21"/>
          <p:cNvSpPr/>
          <p:nvPr/>
        </p:nvSpPr>
        <p:spPr>
          <a:xfrm>
            <a:off x="2813199" y="3140968"/>
            <a:ext cx="825827" cy="104947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円/楕円 26"/>
          <p:cNvSpPr/>
          <p:nvPr/>
        </p:nvSpPr>
        <p:spPr>
          <a:xfrm>
            <a:off x="4174455" y="3140968"/>
            <a:ext cx="825827" cy="104947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8" name="直線矢印コネクタ 27"/>
          <p:cNvCxnSpPr/>
          <p:nvPr/>
        </p:nvCxnSpPr>
        <p:spPr>
          <a:xfrm flipH="1">
            <a:off x="3639026" y="2276872"/>
            <a:ext cx="3134613" cy="100811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直線矢印コネクタ 29"/>
          <p:cNvCxnSpPr/>
          <p:nvPr/>
        </p:nvCxnSpPr>
        <p:spPr>
          <a:xfrm flipH="1">
            <a:off x="5088934" y="2276872"/>
            <a:ext cx="1684705" cy="100811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1" name="テキスト ボックス 30"/>
          <p:cNvSpPr txBox="1"/>
          <p:nvPr/>
        </p:nvSpPr>
        <p:spPr>
          <a:xfrm>
            <a:off x="6846102" y="2092206"/>
            <a:ext cx="1173398" cy="369332"/>
          </a:xfrm>
          <a:prstGeom prst="rect">
            <a:avLst/>
          </a:prstGeom>
          <a:noFill/>
        </p:spPr>
        <p:txBody>
          <a:bodyPr wrap="none" rtlCol="0">
            <a:spAutoFit/>
          </a:bodyPr>
          <a:lstStyle/>
          <a:p>
            <a:r>
              <a:rPr kumimoji="1" lang="en-US" altLang="ja-JP" b="1" dirty="0" smtClean="0">
                <a:solidFill>
                  <a:srgbClr val="FF0000"/>
                </a:solidFill>
              </a:rPr>
              <a:t>Jet stream</a:t>
            </a:r>
            <a:endParaRPr kumimoji="1" lang="ja-JP" altLang="en-US" b="1" dirty="0">
              <a:solidFill>
                <a:srgbClr val="FF0000"/>
              </a:solidFill>
            </a:endParaRPr>
          </a:p>
        </p:txBody>
      </p:sp>
      <p:sp>
        <p:nvSpPr>
          <p:cNvPr id="2048" name="円/楕円 2047"/>
          <p:cNvSpPr/>
          <p:nvPr/>
        </p:nvSpPr>
        <p:spPr>
          <a:xfrm>
            <a:off x="1301031" y="3616115"/>
            <a:ext cx="752716" cy="820997"/>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2051" name="直線矢印コネクタ 2050"/>
          <p:cNvCxnSpPr/>
          <p:nvPr/>
        </p:nvCxnSpPr>
        <p:spPr>
          <a:xfrm flipH="1" flipV="1">
            <a:off x="1804225" y="4470645"/>
            <a:ext cx="249522" cy="1118595"/>
          </a:xfrm>
          <a:prstGeom prst="straightConnector1">
            <a:avLst/>
          </a:prstGeom>
          <a:ln w="1905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2054" name="テキスト ボックス 2053"/>
          <p:cNvSpPr txBox="1"/>
          <p:nvPr/>
        </p:nvSpPr>
        <p:spPr>
          <a:xfrm>
            <a:off x="1528060" y="5589240"/>
            <a:ext cx="1339406" cy="369332"/>
          </a:xfrm>
          <a:prstGeom prst="rect">
            <a:avLst/>
          </a:prstGeom>
          <a:noFill/>
        </p:spPr>
        <p:txBody>
          <a:bodyPr wrap="none" rtlCol="0">
            <a:spAutoFit/>
          </a:bodyPr>
          <a:lstStyle/>
          <a:p>
            <a:r>
              <a:rPr kumimoji="1" lang="en-US" altLang="ja-JP" b="1" dirty="0" smtClean="0">
                <a:solidFill>
                  <a:srgbClr val="0070C0"/>
                </a:solidFill>
              </a:rPr>
              <a:t>Polar vortex</a:t>
            </a:r>
            <a:endParaRPr kumimoji="1" lang="ja-JP" altLang="en-US" b="1" dirty="0">
              <a:solidFill>
                <a:srgbClr val="0070C0"/>
              </a:solidFill>
            </a:endParaRPr>
          </a:p>
        </p:txBody>
      </p:sp>
      <p:sp>
        <p:nvSpPr>
          <p:cNvPr id="2055" name="テキスト ボックス 2054"/>
          <p:cNvSpPr txBox="1"/>
          <p:nvPr/>
        </p:nvSpPr>
        <p:spPr>
          <a:xfrm>
            <a:off x="755576" y="5877272"/>
            <a:ext cx="7773282" cy="369332"/>
          </a:xfrm>
          <a:prstGeom prst="rect">
            <a:avLst/>
          </a:prstGeom>
          <a:noFill/>
        </p:spPr>
        <p:txBody>
          <a:bodyPr wrap="none" rtlCol="0">
            <a:spAutoFit/>
          </a:bodyPr>
          <a:lstStyle/>
          <a:p>
            <a:r>
              <a:rPr kumimoji="1" lang="en-US" altLang="ja-JP" dirty="0" smtClean="0"/>
              <a:t>“In sub-polar regions the speed of the vortex decreases with increasing latitude.”</a:t>
            </a:r>
            <a:endParaRPr kumimoji="1" lang="ja-JP" altLang="en-US" dirty="0"/>
          </a:p>
        </p:txBody>
      </p:sp>
      <p:sp>
        <p:nvSpPr>
          <p:cNvPr id="42" name="テキスト ボックス 41"/>
          <p:cNvSpPr txBox="1"/>
          <p:nvPr/>
        </p:nvSpPr>
        <p:spPr>
          <a:xfrm>
            <a:off x="6660232" y="6156012"/>
            <a:ext cx="2022733" cy="369332"/>
          </a:xfrm>
          <a:prstGeom prst="rect">
            <a:avLst/>
          </a:prstGeom>
          <a:noFill/>
        </p:spPr>
        <p:txBody>
          <a:bodyPr wrap="none" rtlCol="0">
            <a:spAutoFit/>
          </a:bodyPr>
          <a:lstStyle/>
          <a:p>
            <a:r>
              <a:rPr kumimoji="1" lang="en-US" altLang="ja-JP" dirty="0" err="1" smtClean="0"/>
              <a:t>Aristidi</a:t>
            </a:r>
            <a:r>
              <a:rPr lang="en-US" altLang="ja-JP" dirty="0" smtClean="0"/>
              <a:t> et al. (2005)</a:t>
            </a:r>
            <a:endParaRPr kumimoji="1" lang="ja-JP" altLang="en-US" dirty="0"/>
          </a:p>
        </p:txBody>
      </p:sp>
      <p:sp>
        <p:nvSpPr>
          <p:cNvPr id="43" name="円/楕円 42"/>
          <p:cNvSpPr/>
          <p:nvPr/>
        </p:nvSpPr>
        <p:spPr>
          <a:xfrm>
            <a:off x="5178570" y="3665703"/>
            <a:ext cx="752716" cy="820997"/>
          </a:xfrm>
          <a:prstGeom prst="ellipse">
            <a:avLst/>
          </a:prstGeom>
          <a:noFill/>
          <a:ln>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44" name="直線矢印コネクタ 43"/>
          <p:cNvCxnSpPr/>
          <p:nvPr/>
        </p:nvCxnSpPr>
        <p:spPr>
          <a:xfrm flipV="1">
            <a:off x="2053747" y="4365104"/>
            <a:ext cx="3035187" cy="1224136"/>
          </a:xfrm>
          <a:prstGeom prst="straightConnector1">
            <a:avLst/>
          </a:prstGeom>
          <a:ln w="19050">
            <a:solidFill>
              <a:srgbClr val="0070C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2059" name="テキスト ボックス 2058"/>
          <p:cNvSpPr txBox="1"/>
          <p:nvPr/>
        </p:nvSpPr>
        <p:spPr>
          <a:xfrm>
            <a:off x="2004448" y="6246604"/>
            <a:ext cx="3215624" cy="369332"/>
          </a:xfrm>
          <a:prstGeom prst="rect">
            <a:avLst/>
          </a:prstGeom>
          <a:noFill/>
        </p:spPr>
        <p:txBody>
          <a:bodyPr wrap="none" rtlCol="0">
            <a:spAutoFit/>
          </a:bodyPr>
          <a:lstStyle/>
          <a:p>
            <a:r>
              <a:rPr kumimoji="1" lang="en-US" altLang="ja-JP" dirty="0" smtClean="0"/>
              <a:t>Latitude of Dome C = 75 degree</a:t>
            </a:r>
            <a:endParaRPr kumimoji="1" lang="ja-JP" altLang="en-US" dirty="0"/>
          </a:p>
        </p:txBody>
      </p:sp>
      <p:sp>
        <p:nvSpPr>
          <p:cNvPr id="29" name="正方形/長方形 28"/>
          <p:cNvSpPr/>
          <p:nvPr/>
        </p:nvSpPr>
        <p:spPr>
          <a:xfrm>
            <a:off x="0" y="0"/>
            <a:ext cx="9144000" cy="360000"/>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B0F0"/>
              </a:solidFill>
            </a:endParaRPr>
          </a:p>
        </p:txBody>
      </p:sp>
    </p:spTree>
    <p:extLst>
      <p:ext uri="{BB962C8B-B14F-4D97-AF65-F5344CB8AC3E}">
        <p14:creationId xmlns:p14="http://schemas.microsoft.com/office/powerpoint/2010/main" val="42595929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558" t="12179" r="13583" b="6138"/>
          <a:stretch/>
        </p:blipFill>
        <p:spPr bwMode="auto">
          <a:xfrm>
            <a:off x="1403648" y="2189327"/>
            <a:ext cx="6480000" cy="466867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テキスト ボックス 3"/>
          <p:cNvSpPr txBox="1"/>
          <p:nvPr/>
        </p:nvSpPr>
        <p:spPr>
          <a:xfrm>
            <a:off x="755576" y="692696"/>
            <a:ext cx="6097695" cy="1200329"/>
          </a:xfrm>
          <a:prstGeom prst="rect">
            <a:avLst/>
          </a:prstGeom>
          <a:noFill/>
        </p:spPr>
        <p:txBody>
          <a:bodyPr wrap="none" rtlCol="0">
            <a:spAutoFit/>
          </a:bodyPr>
          <a:lstStyle/>
          <a:p>
            <a:r>
              <a:rPr kumimoji="1" lang="en-US" altLang="ja-JP" sz="2400" u="sng" dirty="0" smtClean="0"/>
              <a:t>54</a:t>
            </a:r>
            <a:r>
              <a:rPr kumimoji="1" lang="ja-JP" altLang="en-US" sz="2400" u="sng" dirty="0" smtClean="0"/>
              <a:t>次隊の観測結果</a:t>
            </a:r>
            <a:endParaRPr kumimoji="1" lang="en-US" altLang="ja-JP" sz="2400" u="sng" dirty="0" smtClean="0"/>
          </a:p>
          <a:p>
            <a:r>
              <a:rPr kumimoji="1" lang="en-US" altLang="ja-JP" sz="2400" dirty="0" smtClean="0"/>
              <a:t>Astronomy &amp; Astrophysics 554, L5 (2013)</a:t>
            </a:r>
          </a:p>
          <a:p>
            <a:r>
              <a:rPr lang="en-US" altLang="ja-JP" sz="2400" dirty="0" smtClean="0"/>
              <a:t>Received 22May 2013 / Accepted 23 May 2013 </a:t>
            </a:r>
            <a:endParaRPr kumimoji="1" lang="ja-JP" altLang="en-US" sz="2400" dirty="0"/>
          </a:p>
        </p:txBody>
      </p:sp>
    </p:spTree>
    <p:extLst>
      <p:ext uri="{BB962C8B-B14F-4D97-AF65-F5344CB8AC3E}">
        <p14:creationId xmlns:p14="http://schemas.microsoft.com/office/powerpoint/2010/main" val="38600285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13792"/>
            <a:ext cx="8229600" cy="1143000"/>
          </a:xfrm>
        </p:spPr>
        <p:txBody>
          <a:bodyPr>
            <a:normAutofit/>
          </a:bodyPr>
          <a:lstStyle/>
          <a:p>
            <a:pPr algn="l"/>
            <a:r>
              <a:rPr lang="en-US" altLang="ja-JP" b="1" dirty="0" smtClean="0"/>
              <a:t>1.15 </a:t>
            </a:r>
            <a:r>
              <a:rPr lang="ja-JP" altLang="en-US" b="1" dirty="0" smtClean="0"/>
              <a:t>先行研究（</a:t>
            </a:r>
            <a:r>
              <a:rPr lang="en-US" altLang="ja-JP" b="1" dirty="0" smtClean="0"/>
              <a:t>1</a:t>
            </a:r>
            <a:r>
              <a:rPr lang="ja-JP" altLang="en-US" b="1" dirty="0" smtClean="0"/>
              <a:t>）</a:t>
            </a:r>
            <a:endParaRPr kumimoji="1" lang="ja-JP" altLang="en-US" b="1" dirty="0"/>
          </a:p>
        </p:txBody>
      </p:sp>
      <p:pic>
        <p:nvPicPr>
          <p:cNvPr id="8" name="Picture 3"/>
          <p:cNvPicPr>
            <a:picLocks noChangeAspect="1" noChangeArrowheads="1"/>
          </p:cNvPicPr>
          <p:nvPr/>
        </p:nvPicPr>
        <p:blipFill rotWithShape="1">
          <a:blip r:embed="rId2" cstate="print"/>
          <a:srcRect b="8635"/>
          <a:stretch/>
        </p:blipFill>
        <p:spPr bwMode="auto">
          <a:xfrm>
            <a:off x="1043608" y="1335159"/>
            <a:ext cx="4088030" cy="3101953"/>
          </a:xfrm>
          <a:prstGeom prst="rect">
            <a:avLst/>
          </a:prstGeom>
          <a:noFill/>
          <a:ln w="9525">
            <a:noFill/>
            <a:miter lim="800000"/>
            <a:headEnd/>
            <a:tailEnd/>
          </a:ln>
          <a:effectLst/>
        </p:spPr>
      </p:pic>
      <p:sp>
        <p:nvSpPr>
          <p:cNvPr id="9" name="テキスト ボックス 8"/>
          <p:cNvSpPr txBox="1"/>
          <p:nvPr/>
        </p:nvSpPr>
        <p:spPr>
          <a:xfrm>
            <a:off x="5158126" y="3356992"/>
            <a:ext cx="3158289" cy="830997"/>
          </a:xfrm>
          <a:prstGeom prst="rect">
            <a:avLst/>
          </a:prstGeom>
          <a:noFill/>
        </p:spPr>
        <p:txBody>
          <a:bodyPr wrap="square" rtlCol="0">
            <a:spAutoFit/>
          </a:bodyPr>
          <a:lstStyle/>
          <a:p>
            <a:r>
              <a:rPr kumimoji="1" lang="ja-JP" altLang="en-US" sz="1600" dirty="0" smtClean="0"/>
              <a:t>シミュレーションによる接地境界層の高さ分布</a:t>
            </a:r>
            <a:endParaRPr kumimoji="1" lang="en-US" altLang="ja-JP" sz="1600" dirty="0" smtClean="0"/>
          </a:p>
          <a:p>
            <a:r>
              <a:rPr kumimoji="1" lang="en-US" altLang="ja-JP" sz="1600" dirty="0" smtClean="0"/>
              <a:t>Swain &amp; </a:t>
            </a:r>
            <a:r>
              <a:rPr kumimoji="1" lang="en-US" altLang="ja-JP" sz="1600" dirty="0" err="1" smtClean="0"/>
              <a:t>Gallee</a:t>
            </a:r>
            <a:r>
              <a:rPr kumimoji="1" lang="en-US" altLang="ja-JP" sz="1600" dirty="0" smtClean="0"/>
              <a:t> (2006)</a:t>
            </a:r>
            <a:endParaRPr lang="en-US" altLang="ja-JP" sz="1600" dirty="0" smtClean="0"/>
          </a:p>
        </p:txBody>
      </p:sp>
      <p:sp>
        <p:nvSpPr>
          <p:cNvPr id="7" name="円/楕円 6"/>
          <p:cNvSpPr/>
          <p:nvPr/>
        </p:nvSpPr>
        <p:spPr>
          <a:xfrm>
            <a:off x="3347864" y="2276872"/>
            <a:ext cx="360000" cy="360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926633" y="6053226"/>
            <a:ext cx="7173759" cy="400110"/>
          </a:xfrm>
          <a:prstGeom prst="rect">
            <a:avLst/>
          </a:prstGeom>
          <a:noFill/>
          <a:ln>
            <a:solidFill>
              <a:schemeClr val="tx1"/>
            </a:solidFill>
          </a:ln>
        </p:spPr>
        <p:txBody>
          <a:bodyPr wrap="none" rtlCol="0">
            <a:spAutoFit/>
          </a:bodyPr>
          <a:lstStyle/>
          <a:p>
            <a:r>
              <a:rPr kumimoji="1" lang="ja-JP" altLang="en-US" sz="2000" dirty="0" smtClean="0"/>
              <a:t>現地調査は未実施　</a:t>
            </a:r>
            <a:r>
              <a:rPr kumimoji="1" lang="en-US" altLang="ja-JP" sz="2000" dirty="0" smtClean="0">
                <a:sym typeface="Wingdings" panose="05000000000000000000" pitchFamily="2" charset="2"/>
              </a:rPr>
              <a:t></a:t>
            </a:r>
            <a:r>
              <a:rPr kumimoji="1" lang="ja-JP" altLang="en-US" sz="2000" dirty="0" smtClean="0">
                <a:sym typeface="Wingdings" panose="05000000000000000000" pitchFamily="2" charset="2"/>
              </a:rPr>
              <a:t>　南極観測隊に参加してサイト調査を実施</a:t>
            </a:r>
            <a:endParaRPr kumimoji="1" lang="ja-JP" altLang="en-US" sz="2000" dirty="0"/>
          </a:p>
        </p:txBody>
      </p:sp>
      <p:sp>
        <p:nvSpPr>
          <p:cNvPr id="4" name="テキスト ボックス 3"/>
          <p:cNvSpPr txBox="1"/>
          <p:nvPr/>
        </p:nvSpPr>
        <p:spPr>
          <a:xfrm>
            <a:off x="362482" y="4546242"/>
            <a:ext cx="8419036" cy="1323439"/>
          </a:xfrm>
          <a:prstGeom prst="rect">
            <a:avLst/>
          </a:prstGeom>
          <a:noFill/>
        </p:spPr>
        <p:txBody>
          <a:bodyPr wrap="none" rtlCol="0">
            <a:spAutoFit/>
          </a:bodyPr>
          <a:lstStyle/>
          <a:p>
            <a:pPr marL="285750" indent="-285750">
              <a:buFont typeface="Arial" panose="020B0604020202020204" pitchFamily="34" charset="0"/>
              <a:buChar char="•"/>
            </a:pPr>
            <a:r>
              <a:rPr kumimoji="1" lang="ja-JP" altLang="en-US" sz="2000" dirty="0" smtClean="0"/>
              <a:t>シミュレーションの結果から、</a:t>
            </a:r>
            <a:r>
              <a:rPr kumimoji="1" lang="ja-JP" altLang="en-US" sz="2000" u="sng" dirty="0" smtClean="0"/>
              <a:t>ドームふじの接地境界層の高さは</a:t>
            </a:r>
            <a:r>
              <a:rPr kumimoji="1" lang="en-US" altLang="ja-JP" sz="2000" u="sng" dirty="0" smtClean="0">
                <a:solidFill>
                  <a:srgbClr val="FF0000"/>
                </a:solidFill>
              </a:rPr>
              <a:t>18</a:t>
            </a:r>
            <a:r>
              <a:rPr lang="en-US" altLang="ja-JP" sz="2000" u="sng" dirty="0" smtClean="0">
                <a:solidFill>
                  <a:srgbClr val="FF0000"/>
                </a:solidFill>
              </a:rPr>
              <a:t>m</a:t>
            </a:r>
          </a:p>
          <a:p>
            <a:pPr marL="285750" indent="-285750">
              <a:buFont typeface="Arial" panose="020B0604020202020204" pitchFamily="34" charset="0"/>
              <a:buChar char="•"/>
            </a:pPr>
            <a:r>
              <a:rPr lang="ja-JP" altLang="en-US" sz="2000" dirty="0"/>
              <a:t>サイト</a:t>
            </a:r>
            <a:r>
              <a:rPr lang="ja-JP" altLang="en-US" sz="2000" dirty="0" smtClean="0"/>
              <a:t>調査から、南極点の接地境界層の高さ</a:t>
            </a:r>
            <a:r>
              <a:rPr lang="en-US" altLang="ja-JP" sz="2000" dirty="0" smtClean="0">
                <a:solidFill>
                  <a:srgbClr val="FF0000"/>
                </a:solidFill>
              </a:rPr>
              <a:t>270m</a:t>
            </a:r>
            <a:r>
              <a:rPr lang="ja-JP" altLang="en-US" sz="2000" dirty="0" smtClean="0"/>
              <a:t>（</a:t>
            </a:r>
            <a:r>
              <a:rPr lang="en-US" altLang="ja-JP" sz="2000" dirty="0" err="1" smtClean="0"/>
              <a:t>Travouillon</a:t>
            </a:r>
            <a:r>
              <a:rPr lang="en-US" altLang="ja-JP" sz="2000" dirty="0" smtClean="0"/>
              <a:t> et al. 2003</a:t>
            </a:r>
            <a:r>
              <a:rPr lang="ja-JP" altLang="en-US" sz="2000" dirty="0" smtClean="0"/>
              <a:t>）</a:t>
            </a:r>
            <a:endParaRPr lang="en-US" altLang="ja-JP" sz="2000" dirty="0"/>
          </a:p>
          <a:p>
            <a:pPr marL="285750" indent="-285750">
              <a:buFont typeface="Arial" panose="020B0604020202020204" pitchFamily="34" charset="0"/>
              <a:buChar char="•"/>
            </a:pPr>
            <a:r>
              <a:rPr lang="ja-JP" altLang="en-US" sz="2000" dirty="0"/>
              <a:t>サイト</a:t>
            </a:r>
            <a:r>
              <a:rPr lang="ja-JP" altLang="en-US" sz="2000" dirty="0" smtClean="0"/>
              <a:t>調査から、ドーム</a:t>
            </a:r>
            <a:r>
              <a:rPr lang="en-US" altLang="ja-JP" sz="2000" dirty="0"/>
              <a:t>C</a:t>
            </a:r>
            <a:r>
              <a:rPr lang="ja-JP" altLang="en-US" sz="2000" dirty="0" smtClean="0"/>
              <a:t>の</a:t>
            </a:r>
            <a:r>
              <a:rPr lang="en-US" altLang="ja-JP" sz="2000" dirty="0" smtClean="0"/>
              <a:t>〃</a:t>
            </a:r>
            <a:r>
              <a:rPr lang="ja-JP" altLang="en-US" sz="2000" dirty="0" smtClean="0"/>
              <a:t>　</a:t>
            </a:r>
            <a:r>
              <a:rPr lang="ja-JP" altLang="en-US" sz="2000" dirty="0" smtClean="0">
                <a:solidFill>
                  <a:srgbClr val="FF0000"/>
                </a:solidFill>
              </a:rPr>
              <a:t>約</a:t>
            </a:r>
            <a:r>
              <a:rPr lang="en-US" altLang="ja-JP" sz="2000" dirty="0" smtClean="0">
                <a:solidFill>
                  <a:srgbClr val="FF0000"/>
                </a:solidFill>
              </a:rPr>
              <a:t>30m</a:t>
            </a:r>
            <a:r>
              <a:rPr lang="en-US" altLang="ja-JP" sz="2000" dirty="0" smtClean="0"/>
              <a:t> </a:t>
            </a:r>
            <a:r>
              <a:rPr lang="ja-JP" altLang="en-US" sz="2000" dirty="0" smtClean="0"/>
              <a:t>（</a:t>
            </a:r>
            <a:r>
              <a:rPr lang="en-US" altLang="ja-JP" sz="2000" dirty="0" err="1" smtClean="0"/>
              <a:t>Aristidi</a:t>
            </a:r>
            <a:r>
              <a:rPr lang="en-US" altLang="ja-JP" sz="2000" dirty="0" smtClean="0"/>
              <a:t> et al. 2009</a:t>
            </a:r>
            <a:r>
              <a:rPr lang="ja-JP" altLang="en-US" sz="2000" dirty="0" smtClean="0"/>
              <a:t>）</a:t>
            </a:r>
            <a:endParaRPr lang="en-US" altLang="ja-JP" sz="2000" dirty="0" smtClean="0"/>
          </a:p>
          <a:p>
            <a:pPr marL="285750" indent="-285750">
              <a:buFont typeface="Arial" panose="020B0604020202020204" pitchFamily="34" charset="0"/>
              <a:buChar char="•"/>
            </a:pPr>
            <a:r>
              <a:rPr lang="ja-JP" altLang="en-US" sz="2000" dirty="0" smtClean="0"/>
              <a:t>サイト調査から、ドーム</a:t>
            </a:r>
            <a:r>
              <a:rPr lang="en-US" altLang="ja-JP" sz="2000" dirty="0"/>
              <a:t>A</a:t>
            </a:r>
            <a:r>
              <a:rPr lang="ja-JP" altLang="en-US" sz="2000" dirty="0" smtClean="0"/>
              <a:t>の</a:t>
            </a:r>
            <a:r>
              <a:rPr lang="en-US" altLang="ja-JP" sz="2000" dirty="0" smtClean="0"/>
              <a:t>〃</a:t>
            </a:r>
            <a:r>
              <a:rPr lang="ja-JP" altLang="en-US" sz="2000" dirty="0" smtClean="0"/>
              <a:t>　</a:t>
            </a:r>
            <a:r>
              <a:rPr lang="en-US" altLang="ja-JP" sz="2000" dirty="0" smtClean="0">
                <a:solidFill>
                  <a:srgbClr val="FF0000"/>
                </a:solidFill>
              </a:rPr>
              <a:t>13.9m</a:t>
            </a:r>
            <a:r>
              <a:rPr lang="ja-JP" altLang="en-US" sz="2000" dirty="0" smtClean="0"/>
              <a:t>（</a:t>
            </a:r>
            <a:r>
              <a:rPr lang="en-US" altLang="ja-JP" sz="2000" dirty="0" smtClean="0"/>
              <a:t>Bonner et al. 2010</a:t>
            </a:r>
            <a:r>
              <a:rPr lang="ja-JP" altLang="en-US" sz="2000" dirty="0" smtClean="0"/>
              <a:t>）</a:t>
            </a:r>
            <a:endParaRPr lang="en-US" altLang="ja-JP" sz="2000" dirty="0" smtClean="0"/>
          </a:p>
        </p:txBody>
      </p:sp>
      <p:sp>
        <p:nvSpPr>
          <p:cNvPr id="10" name="テキスト ボックス 9"/>
          <p:cNvSpPr txBox="1"/>
          <p:nvPr/>
        </p:nvSpPr>
        <p:spPr>
          <a:xfrm>
            <a:off x="5131638" y="2307839"/>
            <a:ext cx="2611612" cy="369332"/>
          </a:xfrm>
          <a:prstGeom prst="rect">
            <a:avLst/>
          </a:prstGeom>
          <a:noFill/>
        </p:spPr>
        <p:txBody>
          <a:bodyPr wrap="none" rtlCol="0">
            <a:spAutoFit/>
          </a:bodyPr>
          <a:lstStyle/>
          <a:p>
            <a:r>
              <a:rPr kumimoji="1" lang="en-US" altLang="ja-JP" dirty="0" smtClean="0"/>
              <a:t>※</a:t>
            </a:r>
            <a:r>
              <a:rPr kumimoji="1" lang="ja-JP" altLang="en-US" dirty="0" smtClean="0"/>
              <a:t>可視光（</a:t>
            </a:r>
            <a:r>
              <a:rPr kumimoji="1" lang="en-US" altLang="ja-JP" dirty="0" smtClean="0"/>
              <a:t>0.5µm</a:t>
            </a:r>
            <a:r>
              <a:rPr lang="ja-JP" altLang="en-US" dirty="0" smtClean="0"/>
              <a:t>）での値</a:t>
            </a:r>
            <a:endParaRPr kumimoji="1" lang="ja-JP" altLang="en-US" dirty="0"/>
          </a:p>
        </p:txBody>
      </p:sp>
      <p:sp>
        <p:nvSpPr>
          <p:cNvPr id="12" name="正方形/長方形 11"/>
          <p:cNvSpPr/>
          <p:nvPr/>
        </p:nvSpPr>
        <p:spPr>
          <a:xfrm>
            <a:off x="0" y="0"/>
            <a:ext cx="9144000" cy="360000"/>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B0F0"/>
              </a:solidFill>
            </a:endParaRPr>
          </a:p>
        </p:txBody>
      </p:sp>
    </p:spTree>
    <p:extLst>
      <p:ext uri="{BB962C8B-B14F-4D97-AF65-F5344CB8AC3E}">
        <p14:creationId xmlns:p14="http://schemas.microsoft.com/office/powerpoint/2010/main" val="224088444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正方形/長方形 33"/>
          <p:cNvSpPr/>
          <p:nvPr/>
        </p:nvSpPr>
        <p:spPr>
          <a:xfrm>
            <a:off x="1003341" y="3883013"/>
            <a:ext cx="2416461" cy="687661"/>
          </a:xfrm>
          <a:prstGeom prst="rect">
            <a:avLst/>
          </a:prstGeom>
          <a:solidFill>
            <a:srgbClr val="0070C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接地境界層</a:t>
            </a:r>
            <a:endParaRPr kumimoji="1" lang="en-US" altLang="ja-JP" dirty="0" smtClean="0">
              <a:solidFill>
                <a:schemeClr val="tx1"/>
              </a:solidFill>
            </a:endParaRPr>
          </a:p>
          <a:p>
            <a:pPr algn="ctr"/>
            <a:r>
              <a:rPr kumimoji="1" lang="en-US" altLang="ja-JP" dirty="0" smtClean="0">
                <a:solidFill>
                  <a:schemeClr val="tx1"/>
                </a:solidFill>
              </a:rPr>
              <a:t>Surface Boundary Layer</a:t>
            </a:r>
            <a:endParaRPr kumimoji="1" lang="ja-JP" altLang="en-US" dirty="0">
              <a:solidFill>
                <a:schemeClr val="tx1"/>
              </a:solidFill>
            </a:endParaRPr>
          </a:p>
        </p:txBody>
      </p:sp>
      <p:sp>
        <p:nvSpPr>
          <p:cNvPr id="49" name="正方形/長方形 48"/>
          <p:cNvSpPr/>
          <p:nvPr/>
        </p:nvSpPr>
        <p:spPr>
          <a:xfrm>
            <a:off x="1003342" y="1650766"/>
            <a:ext cx="2416460" cy="2232247"/>
          </a:xfrm>
          <a:prstGeom prst="rect">
            <a:avLst/>
          </a:prstGeom>
          <a:gradFill>
            <a:gsLst>
              <a:gs pos="0">
                <a:srgbClr val="00B0F0">
                  <a:alpha val="60000"/>
                </a:srgbClr>
              </a:gs>
              <a:gs pos="72000">
                <a:schemeClr val="accent1">
                  <a:tint val="44500"/>
                  <a:satMod val="160000"/>
                  <a:alpha val="69000"/>
                </a:schemeClr>
              </a:gs>
              <a:gs pos="100000">
                <a:schemeClr val="accent1">
                  <a:tint val="23500"/>
                  <a:satMod val="160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dirty="0" smtClean="0">
              <a:solidFill>
                <a:schemeClr val="tx1"/>
              </a:solidFill>
            </a:endParaRPr>
          </a:p>
          <a:p>
            <a:pPr algn="ctr"/>
            <a:r>
              <a:rPr kumimoji="1" lang="ja-JP" altLang="en-US" dirty="0" smtClean="0">
                <a:solidFill>
                  <a:schemeClr val="tx1"/>
                </a:solidFill>
              </a:rPr>
              <a:t>自由大気</a:t>
            </a:r>
            <a:endParaRPr kumimoji="1" lang="en-US" altLang="ja-JP" dirty="0" smtClean="0">
              <a:solidFill>
                <a:schemeClr val="tx1"/>
              </a:solidFill>
            </a:endParaRPr>
          </a:p>
          <a:p>
            <a:pPr algn="ctr"/>
            <a:r>
              <a:rPr kumimoji="1" lang="en-US" altLang="ja-JP" dirty="0" smtClean="0">
                <a:solidFill>
                  <a:schemeClr val="tx1"/>
                </a:solidFill>
              </a:rPr>
              <a:t>Free Atmosphere</a:t>
            </a:r>
            <a:endParaRPr kumimoji="1" lang="ja-JP" altLang="en-US" dirty="0">
              <a:solidFill>
                <a:schemeClr val="tx1"/>
              </a:solidFill>
            </a:endParaRPr>
          </a:p>
        </p:txBody>
      </p:sp>
      <p:cxnSp>
        <p:nvCxnSpPr>
          <p:cNvPr id="36" name="直線矢印コネクタ 35"/>
          <p:cNvCxnSpPr/>
          <p:nvPr/>
        </p:nvCxnSpPr>
        <p:spPr>
          <a:xfrm flipH="1" flipV="1">
            <a:off x="984013" y="1402323"/>
            <a:ext cx="0" cy="316835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8" name="直線矢印コネクタ 37"/>
          <p:cNvCxnSpPr/>
          <p:nvPr/>
        </p:nvCxnSpPr>
        <p:spPr>
          <a:xfrm>
            <a:off x="993014" y="4570675"/>
            <a:ext cx="2938202"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9" name="テキスト ボックス 38"/>
          <p:cNvSpPr txBox="1"/>
          <p:nvPr/>
        </p:nvSpPr>
        <p:spPr>
          <a:xfrm>
            <a:off x="179112" y="1393031"/>
            <a:ext cx="802912" cy="369332"/>
          </a:xfrm>
          <a:prstGeom prst="rect">
            <a:avLst/>
          </a:prstGeom>
          <a:noFill/>
          <a:ln>
            <a:noFill/>
          </a:ln>
        </p:spPr>
        <p:txBody>
          <a:bodyPr wrap="none" rtlCol="0">
            <a:spAutoFit/>
          </a:bodyPr>
          <a:lstStyle/>
          <a:p>
            <a:r>
              <a:rPr kumimoji="1" lang="en-US" altLang="ja-JP" dirty="0" smtClean="0"/>
              <a:t>Height</a:t>
            </a:r>
            <a:endParaRPr kumimoji="1" lang="ja-JP" altLang="en-US" dirty="0"/>
          </a:p>
        </p:txBody>
      </p:sp>
      <p:cxnSp>
        <p:nvCxnSpPr>
          <p:cNvPr id="52" name="直線コネクタ 51"/>
          <p:cNvCxnSpPr/>
          <p:nvPr/>
        </p:nvCxnSpPr>
        <p:spPr>
          <a:xfrm flipH="1">
            <a:off x="908592" y="3882355"/>
            <a:ext cx="1688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正方形/長方形 9"/>
          <p:cNvSpPr/>
          <p:nvPr/>
        </p:nvSpPr>
        <p:spPr>
          <a:xfrm>
            <a:off x="1007604" y="5085184"/>
            <a:ext cx="7128792" cy="707886"/>
          </a:xfrm>
          <a:prstGeom prst="rect">
            <a:avLst/>
          </a:prstGeom>
        </p:spPr>
        <p:txBody>
          <a:bodyPr wrap="square">
            <a:spAutoFit/>
          </a:bodyPr>
          <a:lstStyle/>
          <a:p>
            <a:pPr algn="just"/>
            <a:r>
              <a:rPr lang="ja-JP" altLang="en-US" sz="2000" dirty="0"/>
              <a:t>自由大気シーイング</a:t>
            </a:r>
            <a:r>
              <a:rPr lang="ja-JP" altLang="en-US" sz="2000" dirty="0" smtClean="0"/>
              <a:t>はシミュレーションから</a:t>
            </a:r>
            <a:r>
              <a:rPr lang="en-US" altLang="ja-JP" sz="2000" dirty="0" smtClean="0">
                <a:solidFill>
                  <a:srgbClr val="FF0000"/>
                </a:solidFill>
              </a:rPr>
              <a:t>0.207</a:t>
            </a:r>
            <a:r>
              <a:rPr lang="ja-JP" altLang="en-US" sz="2000" dirty="0" smtClean="0">
                <a:solidFill>
                  <a:srgbClr val="FF0000"/>
                </a:solidFill>
              </a:rPr>
              <a:t>秒角</a:t>
            </a:r>
            <a:r>
              <a:rPr lang="ja-JP" altLang="en-US" sz="2000" dirty="0" smtClean="0"/>
              <a:t>と予想されているが、現地での実際の測定はまだ行われていない</a:t>
            </a:r>
            <a:endParaRPr lang="en-US" altLang="ja-JP" sz="2000" dirty="0" smtClean="0"/>
          </a:p>
        </p:txBody>
      </p:sp>
      <p:sp>
        <p:nvSpPr>
          <p:cNvPr id="2" name="右中かっこ 1"/>
          <p:cNvSpPr/>
          <p:nvPr/>
        </p:nvSpPr>
        <p:spPr>
          <a:xfrm>
            <a:off x="3535579" y="1618347"/>
            <a:ext cx="216024" cy="2264666"/>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pic>
        <p:nvPicPr>
          <p:cNvPr id="24" name="Picture 2" descr="C:\Users\hirofumi\Desktop\fg19.jpe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66944"/>
          <a:stretch/>
        </p:blipFill>
        <p:spPr bwMode="auto">
          <a:xfrm>
            <a:off x="5076456" y="1888756"/>
            <a:ext cx="3600000" cy="2602940"/>
          </a:xfrm>
          <a:prstGeom prst="rect">
            <a:avLst/>
          </a:prstGeom>
          <a:noFill/>
          <a:extLst>
            <a:ext uri="{909E8E84-426E-40DD-AFC4-6F175D3DCCD1}">
              <a14:hiddenFill xmlns:a14="http://schemas.microsoft.com/office/drawing/2010/main">
                <a:solidFill>
                  <a:srgbClr val="FFFFFF"/>
                </a:solidFill>
              </a14:hiddenFill>
            </a:ext>
          </a:extLst>
        </p:spPr>
      </p:pic>
      <p:sp>
        <p:nvSpPr>
          <p:cNvPr id="28" name="テキスト ボックス 27"/>
          <p:cNvSpPr txBox="1"/>
          <p:nvPr/>
        </p:nvSpPr>
        <p:spPr>
          <a:xfrm>
            <a:off x="5148464" y="4417948"/>
            <a:ext cx="3383975" cy="523220"/>
          </a:xfrm>
          <a:prstGeom prst="rect">
            <a:avLst/>
          </a:prstGeom>
          <a:noFill/>
        </p:spPr>
        <p:txBody>
          <a:bodyPr wrap="square" rtlCol="0">
            <a:spAutoFit/>
          </a:bodyPr>
          <a:lstStyle/>
          <a:p>
            <a:r>
              <a:rPr kumimoji="1" lang="ja-JP" altLang="en-US" sz="1400" dirty="0" smtClean="0"/>
              <a:t>図</a:t>
            </a:r>
            <a:r>
              <a:rPr kumimoji="1" lang="en-US" altLang="ja-JP" sz="1400" dirty="0" smtClean="0"/>
              <a:t>4 </a:t>
            </a:r>
            <a:r>
              <a:rPr kumimoji="1" lang="ja-JP" altLang="en-US" sz="1400" dirty="0" smtClean="0"/>
              <a:t>シミュレーションによる自由大気シーイング分布</a:t>
            </a:r>
            <a:r>
              <a:rPr lang="ja-JP" altLang="en-US" sz="1400" dirty="0"/>
              <a:t>（</a:t>
            </a:r>
            <a:r>
              <a:rPr kumimoji="1" lang="en-US" altLang="ja-JP" sz="1400" dirty="0" smtClean="0"/>
              <a:t>Saunders et al. 2009</a:t>
            </a:r>
            <a:r>
              <a:rPr kumimoji="1" lang="ja-JP" altLang="en-US" sz="1400" dirty="0" smtClean="0"/>
              <a:t>）</a:t>
            </a:r>
            <a:endParaRPr kumimoji="1" lang="en-US" altLang="ja-JP" sz="1400" dirty="0" smtClean="0"/>
          </a:p>
        </p:txBody>
      </p:sp>
      <p:sp>
        <p:nvSpPr>
          <p:cNvPr id="29" name="円/楕円 28"/>
          <p:cNvSpPr/>
          <p:nvPr/>
        </p:nvSpPr>
        <p:spPr>
          <a:xfrm>
            <a:off x="6984280" y="2748246"/>
            <a:ext cx="108000" cy="108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cxnSp>
        <p:nvCxnSpPr>
          <p:cNvPr id="30" name="直線矢印コネクタ 29"/>
          <p:cNvCxnSpPr/>
          <p:nvPr/>
        </p:nvCxnSpPr>
        <p:spPr>
          <a:xfrm flipH="1">
            <a:off x="7092280" y="1776126"/>
            <a:ext cx="720080" cy="97212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1" name="テキスト ボックス 30"/>
          <p:cNvSpPr txBox="1"/>
          <p:nvPr/>
        </p:nvSpPr>
        <p:spPr>
          <a:xfrm>
            <a:off x="7243935" y="1450520"/>
            <a:ext cx="1154483" cy="369332"/>
          </a:xfrm>
          <a:prstGeom prst="rect">
            <a:avLst/>
          </a:prstGeom>
          <a:noFill/>
        </p:spPr>
        <p:txBody>
          <a:bodyPr wrap="none" rtlCol="0">
            <a:spAutoFit/>
          </a:bodyPr>
          <a:lstStyle/>
          <a:p>
            <a:r>
              <a:rPr kumimoji="1" lang="en-US" altLang="ja-JP" b="1" dirty="0" smtClean="0"/>
              <a:t>Dome Fuji</a:t>
            </a:r>
            <a:endParaRPr kumimoji="1" lang="ja-JP" altLang="en-US" b="1" dirty="0"/>
          </a:p>
        </p:txBody>
      </p:sp>
      <p:sp>
        <p:nvSpPr>
          <p:cNvPr id="32" name="テキスト ボックス 31"/>
          <p:cNvSpPr txBox="1"/>
          <p:nvPr/>
        </p:nvSpPr>
        <p:spPr>
          <a:xfrm>
            <a:off x="984013" y="5936280"/>
            <a:ext cx="7180171" cy="400110"/>
          </a:xfrm>
          <a:prstGeom prst="rect">
            <a:avLst/>
          </a:prstGeom>
          <a:noFill/>
          <a:ln>
            <a:solidFill>
              <a:schemeClr val="tx1"/>
            </a:solidFill>
          </a:ln>
        </p:spPr>
        <p:txBody>
          <a:bodyPr wrap="none" rtlCol="0">
            <a:spAutoFit/>
          </a:bodyPr>
          <a:lstStyle/>
          <a:p>
            <a:r>
              <a:rPr kumimoji="1" lang="ja-JP" altLang="en-US" sz="2000" dirty="0" smtClean="0"/>
              <a:t>現地での調査が必要 </a:t>
            </a:r>
            <a:r>
              <a:rPr kumimoji="1" lang="en-US" altLang="ja-JP" sz="2000" dirty="0" smtClean="0">
                <a:sym typeface="Wingdings" panose="05000000000000000000" pitchFamily="2" charset="2"/>
              </a:rPr>
              <a:t> </a:t>
            </a:r>
            <a:r>
              <a:rPr kumimoji="1" lang="ja-JP" altLang="en-US" sz="2000" dirty="0" smtClean="0">
                <a:sym typeface="Wingdings" panose="05000000000000000000" pitchFamily="2" charset="2"/>
              </a:rPr>
              <a:t>南極観測隊に参加してサイト調査を実施</a:t>
            </a:r>
            <a:endParaRPr kumimoji="1" lang="ja-JP" altLang="en-US" sz="2000" dirty="0"/>
          </a:p>
        </p:txBody>
      </p:sp>
      <p:sp>
        <p:nvSpPr>
          <p:cNvPr id="21" name="テキスト ボックス 20"/>
          <p:cNvSpPr txBox="1"/>
          <p:nvPr/>
        </p:nvSpPr>
        <p:spPr>
          <a:xfrm>
            <a:off x="770127" y="4633391"/>
            <a:ext cx="3383975" cy="307777"/>
          </a:xfrm>
          <a:prstGeom prst="rect">
            <a:avLst/>
          </a:prstGeom>
          <a:noFill/>
        </p:spPr>
        <p:txBody>
          <a:bodyPr wrap="square" rtlCol="0">
            <a:spAutoFit/>
          </a:bodyPr>
          <a:lstStyle/>
          <a:p>
            <a:r>
              <a:rPr kumimoji="1" lang="ja-JP" altLang="en-US" sz="1400" dirty="0" smtClean="0"/>
              <a:t>図</a:t>
            </a:r>
            <a:r>
              <a:rPr kumimoji="1" lang="en-US" altLang="ja-JP" sz="1400" dirty="0" smtClean="0"/>
              <a:t>2 </a:t>
            </a:r>
            <a:r>
              <a:rPr kumimoji="1" lang="ja-JP" altLang="en-US" sz="1400" dirty="0" smtClean="0"/>
              <a:t>大気構造の模式図</a:t>
            </a:r>
            <a:endParaRPr kumimoji="1" lang="en-US" altLang="ja-JP" sz="1400" dirty="0" smtClean="0"/>
          </a:p>
        </p:txBody>
      </p:sp>
      <p:sp>
        <p:nvSpPr>
          <p:cNvPr id="3" name="テキスト ボックス 2"/>
          <p:cNvSpPr txBox="1"/>
          <p:nvPr/>
        </p:nvSpPr>
        <p:spPr>
          <a:xfrm>
            <a:off x="3851850" y="2482443"/>
            <a:ext cx="1224206" cy="646331"/>
          </a:xfrm>
          <a:prstGeom prst="rect">
            <a:avLst/>
          </a:prstGeom>
          <a:noFill/>
          <a:ln>
            <a:solidFill>
              <a:schemeClr val="tx1"/>
            </a:solidFill>
          </a:ln>
        </p:spPr>
        <p:txBody>
          <a:bodyPr wrap="square" rtlCol="0">
            <a:spAutoFit/>
          </a:bodyPr>
          <a:lstStyle/>
          <a:p>
            <a:r>
              <a:rPr lang="ja-JP" altLang="en-US" dirty="0"/>
              <a:t>自由大気</a:t>
            </a:r>
            <a:r>
              <a:rPr lang="ja-JP" altLang="en-US" dirty="0" smtClean="0"/>
              <a:t>シーイング</a:t>
            </a:r>
            <a:endParaRPr lang="en-US" altLang="ja-JP" dirty="0" smtClean="0"/>
          </a:p>
        </p:txBody>
      </p:sp>
      <p:sp>
        <p:nvSpPr>
          <p:cNvPr id="23" name="タイトル 1"/>
          <p:cNvSpPr>
            <a:spLocks noGrp="1"/>
          </p:cNvSpPr>
          <p:nvPr>
            <p:ph type="title"/>
          </p:nvPr>
        </p:nvSpPr>
        <p:spPr>
          <a:xfrm>
            <a:off x="457200" y="413792"/>
            <a:ext cx="8229600" cy="1143000"/>
          </a:xfrm>
        </p:spPr>
        <p:txBody>
          <a:bodyPr>
            <a:normAutofit/>
          </a:bodyPr>
          <a:lstStyle/>
          <a:p>
            <a:pPr algn="l"/>
            <a:r>
              <a:rPr lang="en-US" altLang="ja-JP" b="1" dirty="0" smtClean="0"/>
              <a:t>1.16 </a:t>
            </a:r>
            <a:r>
              <a:rPr lang="ja-JP" altLang="en-US" b="1" dirty="0" smtClean="0"/>
              <a:t>先行研究（</a:t>
            </a:r>
            <a:r>
              <a:rPr lang="en-US" altLang="ja-JP" b="1" dirty="0" smtClean="0"/>
              <a:t>2</a:t>
            </a:r>
            <a:r>
              <a:rPr lang="ja-JP" altLang="en-US" b="1" dirty="0" smtClean="0"/>
              <a:t>）</a:t>
            </a:r>
            <a:endParaRPr kumimoji="1" lang="ja-JP" altLang="en-US" b="1" dirty="0"/>
          </a:p>
        </p:txBody>
      </p:sp>
      <p:sp>
        <p:nvSpPr>
          <p:cNvPr id="20" name="正方形/長方形 19"/>
          <p:cNvSpPr/>
          <p:nvPr/>
        </p:nvSpPr>
        <p:spPr>
          <a:xfrm>
            <a:off x="0" y="0"/>
            <a:ext cx="9144000" cy="360000"/>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B0F0"/>
              </a:solidFill>
            </a:endParaRPr>
          </a:p>
        </p:txBody>
      </p:sp>
    </p:spTree>
    <p:extLst>
      <p:ext uri="{BB962C8B-B14F-4D97-AF65-F5344CB8AC3E}">
        <p14:creationId xmlns:p14="http://schemas.microsoft.com/office/powerpoint/2010/main" val="221115556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845" t="54005" r="36047" b="28319"/>
          <a:stretch/>
        </p:blipFill>
        <p:spPr bwMode="auto">
          <a:xfrm>
            <a:off x="2732648" y="4758890"/>
            <a:ext cx="6014771" cy="16573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タイトル 1"/>
          <p:cNvSpPr>
            <a:spLocks noGrp="1"/>
          </p:cNvSpPr>
          <p:nvPr>
            <p:ph type="title"/>
          </p:nvPr>
        </p:nvSpPr>
        <p:spPr>
          <a:xfrm>
            <a:off x="457200" y="413792"/>
            <a:ext cx="8229600" cy="1143000"/>
          </a:xfrm>
        </p:spPr>
        <p:txBody>
          <a:bodyPr>
            <a:normAutofit/>
          </a:bodyPr>
          <a:lstStyle/>
          <a:p>
            <a:pPr algn="l"/>
            <a:r>
              <a:rPr lang="en-US" altLang="ja-JP" b="1" dirty="0" smtClean="0"/>
              <a:t>1.17</a:t>
            </a:r>
            <a:r>
              <a:rPr lang="ja-JP" altLang="en-US" b="1" dirty="0"/>
              <a:t>先行研究</a:t>
            </a:r>
            <a:r>
              <a:rPr lang="ja-JP" altLang="en-US" b="1" dirty="0" smtClean="0"/>
              <a:t>（</a:t>
            </a:r>
            <a:r>
              <a:rPr lang="en-US" altLang="ja-JP" b="1" dirty="0" smtClean="0"/>
              <a:t>3</a:t>
            </a:r>
            <a:r>
              <a:rPr lang="ja-JP" altLang="en-US" b="1" dirty="0" smtClean="0"/>
              <a:t>）</a:t>
            </a:r>
            <a:endParaRPr kumimoji="1" lang="ja-JP" altLang="en-US" b="1" dirty="0"/>
          </a:p>
        </p:txBody>
      </p:sp>
      <p:pic>
        <p:nvPicPr>
          <p:cNvPr id="9" name="Picture 2" descr="C:\Users\hirofumi\Desktop\fig3.jpg"/>
          <p:cNvPicPr>
            <a:picLocks noChangeAspect="1" noChangeArrowheads="1"/>
          </p:cNvPicPr>
          <p:nvPr/>
        </p:nvPicPr>
        <p:blipFill rotWithShape="1">
          <a:blip r:embed="rId3">
            <a:extLst>
              <a:ext uri="{28A0092B-C50C-407E-A947-70E740481C1C}">
                <a14:useLocalDpi xmlns:a14="http://schemas.microsoft.com/office/drawing/2010/main" val="0"/>
              </a:ext>
            </a:extLst>
          </a:blip>
          <a:srcRect b="25684"/>
          <a:stretch/>
        </p:blipFill>
        <p:spPr bwMode="auto">
          <a:xfrm>
            <a:off x="107505" y="1848953"/>
            <a:ext cx="4097684" cy="2263606"/>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9"/>
          <p:cNvSpPr txBox="1"/>
          <p:nvPr/>
        </p:nvSpPr>
        <p:spPr>
          <a:xfrm>
            <a:off x="2133009" y="1479621"/>
            <a:ext cx="1947008" cy="369332"/>
          </a:xfrm>
          <a:prstGeom prst="rect">
            <a:avLst/>
          </a:prstGeom>
          <a:noFill/>
        </p:spPr>
        <p:txBody>
          <a:bodyPr wrap="none" rtlCol="0">
            <a:spAutoFit/>
          </a:bodyPr>
          <a:lstStyle/>
          <a:p>
            <a:r>
              <a:rPr lang="en-US" altLang="ja-JP" dirty="0"/>
              <a:t>S</a:t>
            </a:r>
            <a:r>
              <a:rPr kumimoji="1" lang="en-US" altLang="ja-JP" dirty="0" smtClean="0"/>
              <a:t>eeing distribution</a:t>
            </a:r>
            <a:endParaRPr kumimoji="1" lang="ja-JP" altLang="en-US" dirty="0"/>
          </a:p>
        </p:txBody>
      </p:sp>
      <p:sp>
        <p:nvSpPr>
          <p:cNvPr id="11" name="正方形/長方形 10"/>
          <p:cNvSpPr/>
          <p:nvPr/>
        </p:nvSpPr>
        <p:spPr>
          <a:xfrm>
            <a:off x="251520" y="4297225"/>
            <a:ext cx="2417599" cy="923330"/>
          </a:xfrm>
          <a:prstGeom prst="rect">
            <a:avLst/>
          </a:prstGeom>
        </p:spPr>
        <p:txBody>
          <a:bodyPr wrap="square">
            <a:spAutoFit/>
          </a:bodyPr>
          <a:lstStyle/>
          <a:p>
            <a:r>
              <a:rPr lang="en-US" altLang="ja-JP" dirty="0" smtClean="0"/>
              <a:t>(a) above </a:t>
            </a:r>
            <a:r>
              <a:rPr lang="en-US" altLang="ja-JP" dirty="0"/>
              <a:t>surface layer</a:t>
            </a:r>
          </a:p>
          <a:p>
            <a:r>
              <a:rPr lang="en-US" altLang="ja-JP" dirty="0"/>
              <a:t>(c) Inside surface layer</a:t>
            </a:r>
          </a:p>
          <a:p>
            <a:r>
              <a:rPr lang="en-US" altLang="ja-JP" dirty="0"/>
              <a:t>(</a:t>
            </a:r>
            <a:r>
              <a:rPr lang="en-US" altLang="ja-JP" dirty="0" smtClean="0"/>
              <a:t>b) intermediate</a:t>
            </a:r>
            <a:endParaRPr lang="ja-JP" altLang="en-US" dirty="0"/>
          </a:p>
        </p:txBody>
      </p:sp>
      <p:sp>
        <p:nvSpPr>
          <p:cNvPr id="12" name="テキスト ボックス 11"/>
          <p:cNvSpPr txBox="1"/>
          <p:nvPr/>
        </p:nvSpPr>
        <p:spPr>
          <a:xfrm>
            <a:off x="1938530" y="2052423"/>
            <a:ext cx="2022733" cy="369332"/>
          </a:xfrm>
          <a:prstGeom prst="rect">
            <a:avLst/>
          </a:prstGeom>
          <a:noFill/>
        </p:spPr>
        <p:txBody>
          <a:bodyPr wrap="none" rtlCol="0">
            <a:spAutoFit/>
          </a:bodyPr>
          <a:lstStyle/>
          <a:p>
            <a:r>
              <a:rPr kumimoji="1" lang="en-US" altLang="ja-JP" dirty="0" err="1" smtClean="0"/>
              <a:t>Aristidi</a:t>
            </a:r>
            <a:r>
              <a:rPr kumimoji="1" lang="en-US" altLang="ja-JP" dirty="0" smtClean="0"/>
              <a:t> et al. (2009)</a:t>
            </a:r>
            <a:endParaRPr kumimoji="1" lang="ja-JP" altLang="en-US" dirty="0"/>
          </a:p>
        </p:txBody>
      </p:sp>
      <p:pic>
        <p:nvPicPr>
          <p:cNvPr id="13" name="Picture 3" descr="C:\Research\D2\2011_05みさゼミ\fig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3204" y="1858415"/>
            <a:ext cx="4301362" cy="1882062"/>
          </a:xfrm>
          <a:prstGeom prst="rect">
            <a:avLst/>
          </a:prstGeom>
          <a:noFill/>
          <a:extLst>
            <a:ext uri="{909E8E84-426E-40DD-AFC4-6F175D3DCCD1}">
              <a14:hiddenFill xmlns:a14="http://schemas.microsoft.com/office/drawing/2010/main">
                <a:solidFill>
                  <a:srgbClr val="FFFFFF"/>
                </a:solidFill>
              </a14:hiddenFill>
            </a:ext>
          </a:extLst>
        </p:spPr>
      </p:pic>
      <p:sp>
        <p:nvSpPr>
          <p:cNvPr id="14" name="正方形/長方形 13"/>
          <p:cNvSpPr/>
          <p:nvPr/>
        </p:nvSpPr>
        <p:spPr>
          <a:xfrm>
            <a:off x="6988702" y="3573016"/>
            <a:ext cx="2050946" cy="369332"/>
          </a:xfrm>
          <a:prstGeom prst="rect">
            <a:avLst/>
          </a:prstGeom>
        </p:spPr>
        <p:txBody>
          <a:bodyPr wrap="none">
            <a:spAutoFit/>
          </a:bodyPr>
          <a:lstStyle/>
          <a:p>
            <a:r>
              <a:rPr lang="en-US" altLang="ja-JP" dirty="0" smtClean="0"/>
              <a:t>Bonner et al. (2009)</a:t>
            </a:r>
            <a:endParaRPr lang="ja-JP" altLang="en-US" dirty="0"/>
          </a:p>
        </p:txBody>
      </p:sp>
      <p:sp>
        <p:nvSpPr>
          <p:cNvPr id="15" name="テキスト ボックス 14"/>
          <p:cNvSpPr txBox="1"/>
          <p:nvPr/>
        </p:nvSpPr>
        <p:spPr>
          <a:xfrm>
            <a:off x="7142300" y="1484784"/>
            <a:ext cx="1605119" cy="369332"/>
          </a:xfrm>
          <a:prstGeom prst="rect">
            <a:avLst/>
          </a:prstGeom>
          <a:noFill/>
        </p:spPr>
        <p:txBody>
          <a:bodyPr wrap="none" rtlCol="0">
            <a:spAutoFit/>
          </a:bodyPr>
          <a:lstStyle/>
          <a:p>
            <a:r>
              <a:rPr kumimoji="1" lang="en-US" altLang="ja-JP" dirty="0" smtClean="0"/>
              <a:t>C</a:t>
            </a:r>
            <a:r>
              <a:rPr kumimoji="1" lang="en-US" altLang="ja-JP" baseline="-25000" dirty="0" smtClean="0"/>
              <a:t>T</a:t>
            </a:r>
            <a:r>
              <a:rPr kumimoji="1" lang="en-US" altLang="ja-JP" baseline="30000" dirty="0" smtClean="0"/>
              <a:t>2</a:t>
            </a:r>
            <a:r>
              <a:rPr kumimoji="1" lang="en-US" altLang="ja-JP" dirty="0" smtClean="0"/>
              <a:t> distribution</a:t>
            </a:r>
            <a:endParaRPr kumimoji="1" lang="ja-JP" altLang="en-US" dirty="0"/>
          </a:p>
        </p:txBody>
      </p:sp>
      <p:sp>
        <p:nvSpPr>
          <p:cNvPr id="16" name="テキスト ボックス 15"/>
          <p:cNvSpPr txBox="1"/>
          <p:nvPr/>
        </p:nvSpPr>
        <p:spPr>
          <a:xfrm>
            <a:off x="1362796" y="3927893"/>
            <a:ext cx="1587101" cy="369332"/>
          </a:xfrm>
          <a:prstGeom prst="rect">
            <a:avLst/>
          </a:prstGeom>
          <a:solidFill>
            <a:schemeClr val="bg1"/>
          </a:solidFill>
        </p:spPr>
        <p:txBody>
          <a:bodyPr wrap="none" rtlCol="0">
            <a:spAutoFit/>
          </a:bodyPr>
          <a:lstStyle/>
          <a:p>
            <a:r>
              <a:rPr kumimoji="1" lang="en-US" altLang="ja-JP" dirty="0" smtClean="0"/>
              <a:t>Seeing (</a:t>
            </a:r>
            <a:r>
              <a:rPr kumimoji="1" lang="en-US" altLang="ja-JP" dirty="0" err="1" smtClean="0"/>
              <a:t>arcsec</a:t>
            </a:r>
            <a:r>
              <a:rPr kumimoji="1" lang="en-US" altLang="ja-JP" dirty="0" smtClean="0"/>
              <a:t>)</a:t>
            </a:r>
            <a:endParaRPr kumimoji="1" lang="ja-JP" altLang="en-US" dirty="0"/>
          </a:p>
        </p:txBody>
      </p:sp>
      <p:sp>
        <p:nvSpPr>
          <p:cNvPr id="17" name="テキスト ボックス 16"/>
          <p:cNvSpPr txBox="1"/>
          <p:nvPr/>
        </p:nvSpPr>
        <p:spPr>
          <a:xfrm rot="16200000">
            <a:off x="3889245" y="2455517"/>
            <a:ext cx="1158779" cy="369332"/>
          </a:xfrm>
          <a:prstGeom prst="rect">
            <a:avLst/>
          </a:prstGeom>
          <a:noFill/>
        </p:spPr>
        <p:txBody>
          <a:bodyPr wrap="none" rtlCol="0">
            <a:spAutoFit/>
          </a:bodyPr>
          <a:lstStyle/>
          <a:p>
            <a:r>
              <a:rPr lang="en-US" altLang="ja-JP" dirty="0" smtClean="0"/>
              <a:t>height (m)</a:t>
            </a:r>
            <a:endParaRPr kumimoji="1" lang="ja-JP" altLang="en-US" dirty="0"/>
          </a:p>
        </p:txBody>
      </p:sp>
      <p:sp>
        <p:nvSpPr>
          <p:cNvPr id="19" name="テキスト ボックス 18"/>
          <p:cNvSpPr txBox="1"/>
          <p:nvPr/>
        </p:nvSpPr>
        <p:spPr>
          <a:xfrm>
            <a:off x="5732949" y="3999901"/>
            <a:ext cx="2367443" cy="369332"/>
          </a:xfrm>
          <a:prstGeom prst="rect">
            <a:avLst/>
          </a:prstGeom>
          <a:noFill/>
        </p:spPr>
        <p:txBody>
          <a:bodyPr wrap="none" rtlCol="0">
            <a:spAutoFit/>
          </a:bodyPr>
          <a:lstStyle/>
          <a:p>
            <a:r>
              <a:rPr kumimoji="1" lang="en-US" altLang="ja-JP" dirty="0" smtClean="0"/>
              <a:t>Median height = 13.9m</a:t>
            </a:r>
            <a:endParaRPr kumimoji="1" lang="ja-JP" altLang="en-US" dirty="0"/>
          </a:p>
        </p:txBody>
      </p:sp>
      <p:sp>
        <p:nvSpPr>
          <p:cNvPr id="20" name="テキスト ボックス 19"/>
          <p:cNvSpPr txBox="1"/>
          <p:nvPr/>
        </p:nvSpPr>
        <p:spPr>
          <a:xfrm>
            <a:off x="4995535" y="1444714"/>
            <a:ext cx="1016625" cy="400110"/>
          </a:xfrm>
          <a:prstGeom prst="rect">
            <a:avLst/>
          </a:prstGeom>
          <a:solidFill>
            <a:schemeClr val="bg1"/>
          </a:solidFill>
          <a:ln>
            <a:solidFill>
              <a:schemeClr val="tx1"/>
            </a:solidFill>
          </a:ln>
        </p:spPr>
        <p:txBody>
          <a:bodyPr wrap="none" rtlCol="0">
            <a:spAutoFit/>
          </a:bodyPr>
          <a:lstStyle/>
          <a:p>
            <a:r>
              <a:rPr kumimoji="1" lang="en-US" altLang="ja-JP" sz="2000" dirty="0" smtClean="0"/>
              <a:t>Dome A</a:t>
            </a:r>
            <a:endParaRPr kumimoji="1" lang="ja-JP" altLang="en-US" sz="2000" dirty="0"/>
          </a:p>
        </p:txBody>
      </p:sp>
      <p:sp>
        <p:nvSpPr>
          <p:cNvPr id="22" name="テキスト ボックス 21"/>
          <p:cNvSpPr txBox="1"/>
          <p:nvPr/>
        </p:nvSpPr>
        <p:spPr>
          <a:xfrm>
            <a:off x="604476" y="1386127"/>
            <a:ext cx="1016625" cy="400110"/>
          </a:xfrm>
          <a:prstGeom prst="rect">
            <a:avLst/>
          </a:prstGeom>
          <a:solidFill>
            <a:schemeClr val="bg1"/>
          </a:solidFill>
          <a:ln>
            <a:solidFill>
              <a:schemeClr val="tx1"/>
            </a:solidFill>
          </a:ln>
        </p:spPr>
        <p:txBody>
          <a:bodyPr wrap="none" rtlCol="0">
            <a:spAutoFit/>
          </a:bodyPr>
          <a:lstStyle/>
          <a:p>
            <a:r>
              <a:rPr kumimoji="1" lang="en-US" altLang="ja-JP" sz="2000" dirty="0" smtClean="0"/>
              <a:t>Dome C</a:t>
            </a:r>
            <a:endParaRPr kumimoji="1" lang="ja-JP" altLang="en-US" sz="2000" dirty="0"/>
          </a:p>
        </p:txBody>
      </p:sp>
      <p:sp>
        <p:nvSpPr>
          <p:cNvPr id="24" name="正方形/長方形 23"/>
          <p:cNvSpPr/>
          <p:nvPr/>
        </p:nvSpPr>
        <p:spPr>
          <a:xfrm>
            <a:off x="0" y="0"/>
            <a:ext cx="9144000" cy="360000"/>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B0F0"/>
              </a:solidFill>
            </a:endParaRPr>
          </a:p>
        </p:txBody>
      </p:sp>
      <p:sp>
        <p:nvSpPr>
          <p:cNvPr id="5" name="正方形/長方形 4"/>
          <p:cNvSpPr/>
          <p:nvPr/>
        </p:nvSpPr>
        <p:spPr>
          <a:xfrm>
            <a:off x="2771800" y="6021288"/>
            <a:ext cx="5974574"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2333977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JARE54_okita_jpeg\2012_1119_トロール・ノボ\DSC_1089.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3320" r="3120"/>
          <a:stretch/>
        </p:blipFill>
        <p:spPr bwMode="auto">
          <a:xfrm>
            <a:off x="0" y="360000"/>
            <a:ext cx="9144000" cy="6498000"/>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p:cNvSpPr>
            <a:spLocks noGrp="1"/>
          </p:cNvSpPr>
          <p:nvPr>
            <p:ph type="title"/>
          </p:nvPr>
        </p:nvSpPr>
        <p:spPr>
          <a:xfrm>
            <a:off x="457200" y="413792"/>
            <a:ext cx="8229600" cy="1143000"/>
          </a:xfrm>
        </p:spPr>
        <p:txBody>
          <a:bodyPr/>
          <a:lstStyle/>
          <a:p>
            <a:r>
              <a:rPr kumimoji="1" lang="en-US" altLang="ja-JP" b="1" dirty="0" smtClean="0"/>
              <a:t>Contents</a:t>
            </a:r>
            <a:endParaRPr kumimoji="1" lang="ja-JP" altLang="en-US" b="1" dirty="0"/>
          </a:p>
        </p:txBody>
      </p:sp>
      <p:sp>
        <p:nvSpPr>
          <p:cNvPr id="5" name="テキスト ボックス 4"/>
          <p:cNvSpPr txBox="1"/>
          <p:nvPr/>
        </p:nvSpPr>
        <p:spPr>
          <a:xfrm>
            <a:off x="1403648" y="1810559"/>
            <a:ext cx="2779735" cy="2554545"/>
          </a:xfrm>
          <a:prstGeom prst="rect">
            <a:avLst/>
          </a:prstGeom>
          <a:noFill/>
        </p:spPr>
        <p:txBody>
          <a:bodyPr wrap="none" rtlCol="0">
            <a:spAutoFit/>
          </a:bodyPr>
          <a:lstStyle/>
          <a:p>
            <a:pPr marL="342900" indent="-342900">
              <a:buAutoNum type="arabicPeriod"/>
            </a:pPr>
            <a:r>
              <a:rPr kumimoji="1" lang="en-US" altLang="ja-JP" sz="3200" b="1" dirty="0" smtClean="0">
                <a:solidFill>
                  <a:schemeClr val="bg1">
                    <a:lumMod val="75000"/>
                  </a:schemeClr>
                </a:solidFill>
              </a:rPr>
              <a:t>Introduction</a:t>
            </a:r>
          </a:p>
          <a:p>
            <a:pPr marL="342900" indent="-342900">
              <a:buAutoNum type="arabicPeriod"/>
            </a:pPr>
            <a:r>
              <a:rPr lang="en-US" altLang="ja-JP" sz="3200" b="1" dirty="0" smtClean="0"/>
              <a:t>Observations</a:t>
            </a:r>
          </a:p>
          <a:p>
            <a:pPr marL="342900" indent="-342900">
              <a:buAutoNum type="arabicPeriod"/>
            </a:pPr>
            <a:r>
              <a:rPr lang="en-US" altLang="ja-JP" sz="3200" b="1" dirty="0" smtClean="0">
                <a:solidFill>
                  <a:schemeClr val="bg1">
                    <a:lumMod val="75000"/>
                  </a:schemeClr>
                </a:solidFill>
              </a:rPr>
              <a:t>Results</a:t>
            </a:r>
          </a:p>
          <a:p>
            <a:pPr marL="342900" indent="-342900">
              <a:buAutoNum type="arabicPeriod"/>
            </a:pPr>
            <a:r>
              <a:rPr lang="en-US" altLang="ja-JP" sz="3200" b="1" dirty="0" smtClean="0">
                <a:solidFill>
                  <a:schemeClr val="bg1">
                    <a:lumMod val="75000"/>
                  </a:schemeClr>
                </a:solidFill>
              </a:rPr>
              <a:t>Discussions</a:t>
            </a:r>
          </a:p>
          <a:p>
            <a:pPr marL="342900" indent="-342900">
              <a:buAutoNum type="arabicPeriod"/>
            </a:pPr>
            <a:r>
              <a:rPr lang="en-US" altLang="ja-JP" sz="3200" b="1" dirty="0" smtClean="0">
                <a:solidFill>
                  <a:schemeClr val="bg1">
                    <a:lumMod val="75000"/>
                  </a:schemeClr>
                </a:solidFill>
              </a:rPr>
              <a:t>Future work</a:t>
            </a:r>
          </a:p>
        </p:txBody>
      </p:sp>
      <p:sp>
        <p:nvSpPr>
          <p:cNvPr id="6" name="正方形/長方形 5"/>
          <p:cNvSpPr/>
          <p:nvPr/>
        </p:nvSpPr>
        <p:spPr>
          <a:xfrm>
            <a:off x="0" y="0"/>
            <a:ext cx="9144000" cy="360000"/>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63577199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13792"/>
            <a:ext cx="8229600" cy="1143000"/>
          </a:xfrm>
        </p:spPr>
        <p:txBody>
          <a:bodyPr>
            <a:normAutofit/>
          </a:bodyPr>
          <a:lstStyle/>
          <a:p>
            <a:pPr algn="l"/>
            <a:r>
              <a:rPr lang="en-US" altLang="ja-JP" b="1" dirty="0" smtClean="0"/>
              <a:t>2.1 C</a:t>
            </a:r>
            <a:r>
              <a:rPr lang="en-US" altLang="ja-JP" b="1" baseline="-25000" dirty="0" smtClean="0"/>
              <a:t>T</a:t>
            </a:r>
            <a:r>
              <a:rPr lang="en-US" altLang="ja-JP" b="1" baseline="30000" dirty="0" smtClean="0"/>
              <a:t>2</a:t>
            </a:r>
            <a:r>
              <a:rPr lang="en-US" altLang="ja-JP" b="1" dirty="0" smtClean="0"/>
              <a:t>, D</a:t>
            </a:r>
            <a:r>
              <a:rPr lang="en-US" altLang="ja-JP" b="1" baseline="-25000" dirty="0" smtClean="0"/>
              <a:t>α</a:t>
            </a:r>
            <a:r>
              <a:rPr lang="en-US" altLang="ja-JP" b="1" dirty="0" smtClean="0"/>
              <a:t>(r)</a:t>
            </a:r>
            <a:r>
              <a:rPr lang="ja-JP" altLang="en-US" b="1" dirty="0"/>
              <a:t> </a:t>
            </a:r>
            <a:r>
              <a:rPr lang="en-US" altLang="ja-JP" b="1" dirty="0" smtClean="0">
                <a:sym typeface="Wingdings" pitchFamily="2" charset="2"/>
              </a:rPr>
              <a:t> ε</a:t>
            </a:r>
            <a:endParaRPr kumimoji="1" lang="ja-JP" altLang="en-US" b="1" baseline="30000" dirty="0"/>
          </a:p>
        </p:txBody>
      </p:sp>
      <p:sp>
        <p:nvSpPr>
          <p:cNvPr id="5" name="テキスト ボックス 4"/>
          <p:cNvSpPr txBox="1"/>
          <p:nvPr/>
        </p:nvSpPr>
        <p:spPr>
          <a:xfrm>
            <a:off x="3058860" y="2860355"/>
            <a:ext cx="779381" cy="369332"/>
          </a:xfrm>
          <a:prstGeom prst="rect">
            <a:avLst/>
          </a:prstGeom>
          <a:noFill/>
        </p:spPr>
        <p:txBody>
          <a:bodyPr wrap="none" rtlCol="0">
            <a:spAutoFit/>
          </a:bodyPr>
          <a:lstStyle/>
          <a:p>
            <a:r>
              <a:rPr kumimoji="1" lang="en-US" altLang="ja-JP" dirty="0" smtClean="0"/>
              <a:t>DIMM</a:t>
            </a:r>
          </a:p>
        </p:txBody>
      </p:sp>
      <p:pic>
        <p:nvPicPr>
          <p:cNvPr id="3074" name="Picture 2" descr="\begin{align*}&#10;D_\alpha(r)\rightarrow D_\phi(r)\rightarrow r_0\rightarrow \epsilon&#10;\end{align*}">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0747" y="2051486"/>
            <a:ext cx="2958698" cy="273600"/>
          </a:xfrm>
          <a:prstGeom prst="rect">
            <a:avLst/>
          </a:prstGeom>
          <a:noFill/>
          <a:extLst>
            <a:ext uri="{909E8E84-426E-40DD-AFC4-6F175D3DCCD1}">
              <a14:hiddenFill xmlns:a14="http://schemas.microsoft.com/office/drawing/2010/main">
                <a:solidFill>
                  <a:srgbClr val="FFFFFF"/>
                </a:solidFill>
              </a14:hiddenFill>
            </a:ext>
          </a:extLst>
        </p:spPr>
      </p:pic>
      <p:sp>
        <p:nvSpPr>
          <p:cNvPr id="11" name="テキスト ボックス 10"/>
          <p:cNvSpPr txBox="1"/>
          <p:nvPr/>
        </p:nvSpPr>
        <p:spPr>
          <a:xfrm>
            <a:off x="4437495" y="2708920"/>
            <a:ext cx="1997663" cy="646331"/>
          </a:xfrm>
          <a:prstGeom prst="rect">
            <a:avLst/>
          </a:prstGeom>
          <a:noFill/>
        </p:spPr>
        <p:txBody>
          <a:bodyPr wrap="none" rtlCol="0">
            <a:spAutoFit/>
          </a:bodyPr>
          <a:lstStyle/>
          <a:p>
            <a:r>
              <a:rPr lang="en-US" altLang="ja-JP" dirty="0" smtClean="0"/>
              <a:t>α</a:t>
            </a:r>
            <a:r>
              <a:rPr lang="ja-JP" altLang="en-US" dirty="0"/>
              <a:t> </a:t>
            </a:r>
            <a:r>
              <a:rPr lang="en-US" altLang="ja-JP" dirty="0" smtClean="0"/>
              <a:t>= incidence angle</a:t>
            </a:r>
          </a:p>
          <a:p>
            <a:r>
              <a:rPr kumimoji="1" lang="en-US" altLang="ja-JP" dirty="0" smtClean="0"/>
              <a:t>φ</a:t>
            </a:r>
            <a:r>
              <a:rPr lang="ja-JP" altLang="en-US" dirty="0" smtClean="0"/>
              <a:t> </a:t>
            </a:r>
            <a:r>
              <a:rPr lang="en-US" altLang="ja-JP" dirty="0" smtClean="0"/>
              <a:t>= phase</a:t>
            </a:r>
            <a:endParaRPr kumimoji="1" lang="ja-JP" altLang="en-US" dirty="0"/>
          </a:p>
        </p:txBody>
      </p:sp>
      <p:pic>
        <p:nvPicPr>
          <p:cNvPr id="3076" name="Picture 4" descr="\begin{align*}&#10;C_T^2(h) \rightarrow C_N^2(h)\rightarrow D_\phi(r)\rightarrow r_0\rightarrow \epsilon&#10;\end{align*}">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9146" y="4047910"/>
            <a:ext cx="4141901" cy="313200"/>
          </a:xfrm>
          <a:prstGeom prst="rect">
            <a:avLst/>
          </a:prstGeom>
          <a:noFill/>
          <a:extLst>
            <a:ext uri="{909E8E84-426E-40DD-AFC4-6F175D3DCCD1}">
              <a14:hiddenFill xmlns:a14="http://schemas.microsoft.com/office/drawing/2010/main">
                <a:solidFill>
                  <a:srgbClr val="FFFFFF"/>
                </a:solidFill>
              </a14:hiddenFill>
            </a:ext>
          </a:extLst>
        </p:spPr>
      </p:pic>
      <p:sp>
        <p:nvSpPr>
          <p:cNvPr id="14" name="テキスト ボックス 13"/>
          <p:cNvSpPr txBox="1"/>
          <p:nvPr/>
        </p:nvSpPr>
        <p:spPr>
          <a:xfrm>
            <a:off x="3017948" y="4831992"/>
            <a:ext cx="3354252" cy="1477328"/>
          </a:xfrm>
          <a:prstGeom prst="rect">
            <a:avLst/>
          </a:prstGeom>
          <a:noFill/>
        </p:spPr>
        <p:txBody>
          <a:bodyPr wrap="none" rtlCol="0">
            <a:spAutoFit/>
          </a:bodyPr>
          <a:lstStyle/>
          <a:p>
            <a:r>
              <a:rPr lang="en-US" altLang="ja-JP" dirty="0" smtClean="0"/>
              <a:t>SODAR</a:t>
            </a:r>
          </a:p>
          <a:p>
            <a:r>
              <a:rPr kumimoji="1" lang="en-US" altLang="ja-JP" dirty="0" smtClean="0"/>
              <a:t>Snodar</a:t>
            </a:r>
          </a:p>
          <a:p>
            <a:r>
              <a:rPr lang="en-US" altLang="ja-JP" dirty="0" smtClean="0"/>
              <a:t>Ultrasonic anemometer</a:t>
            </a:r>
          </a:p>
          <a:p>
            <a:r>
              <a:rPr kumimoji="1" lang="en-US" altLang="ja-JP" dirty="0" smtClean="0"/>
              <a:t>Micro-thermal sensor</a:t>
            </a:r>
          </a:p>
          <a:p>
            <a:r>
              <a:rPr lang="en-US" altLang="ja-JP" dirty="0" smtClean="0"/>
              <a:t>Balloon-bone temperature sensor</a:t>
            </a:r>
            <a:endParaRPr kumimoji="1" lang="en-US" altLang="ja-JP" dirty="0" smtClean="0"/>
          </a:p>
        </p:txBody>
      </p:sp>
      <p:sp>
        <p:nvSpPr>
          <p:cNvPr id="12" name="正方形/長方形 11"/>
          <p:cNvSpPr/>
          <p:nvPr/>
        </p:nvSpPr>
        <p:spPr>
          <a:xfrm>
            <a:off x="2081844" y="3861048"/>
            <a:ext cx="4536504" cy="68692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noFill/>
            </a:endParaRPr>
          </a:p>
        </p:txBody>
      </p:sp>
      <p:sp>
        <p:nvSpPr>
          <p:cNvPr id="16" name="正方形/長方形 15"/>
          <p:cNvSpPr/>
          <p:nvPr/>
        </p:nvSpPr>
        <p:spPr>
          <a:xfrm>
            <a:off x="2081844" y="1844824"/>
            <a:ext cx="4536504" cy="68692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noFill/>
            </a:endParaRPr>
          </a:p>
        </p:txBody>
      </p:sp>
      <p:sp>
        <p:nvSpPr>
          <p:cNvPr id="13" name="正方形/長方形 12"/>
          <p:cNvSpPr/>
          <p:nvPr/>
        </p:nvSpPr>
        <p:spPr>
          <a:xfrm>
            <a:off x="3017948" y="4831992"/>
            <a:ext cx="888838" cy="5820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p:cNvSpPr/>
          <p:nvPr/>
        </p:nvSpPr>
        <p:spPr>
          <a:xfrm>
            <a:off x="3024301" y="2834485"/>
            <a:ext cx="851389" cy="39520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a:xfrm>
            <a:off x="0" y="0"/>
            <a:ext cx="9144000" cy="360000"/>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B0F0"/>
              </a:solidFill>
            </a:endParaRPr>
          </a:p>
        </p:txBody>
      </p:sp>
    </p:spTree>
    <p:extLst>
      <p:ext uri="{BB962C8B-B14F-4D97-AF65-F5344CB8AC3E}">
        <p14:creationId xmlns:p14="http://schemas.microsoft.com/office/powerpoint/2010/main" val="275340996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13792"/>
            <a:ext cx="8229600" cy="1143000"/>
          </a:xfrm>
          <a:ln>
            <a:noFill/>
          </a:ln>
        </p:spPr>
        <p:txBody>
          <a:bodyPr>
            <a:normAutofit/>
          </a:bodyPr>
          <a:lstStyle/>
          <a:p>
            <a:pPr algn="l"/>
            <a:r>
              <a:rPr lang="en-US" altLang="ja-JP" b="1" dirty="0" smtClean="0"/>
              <a:t>2.2 DIMM principle</a:t>
            </a:r>
            <a:endParaRPr kumimoji="1" lang="ja-JP" altLang="en-US" b="1" baseline="30000" dirty="0"/>
          </a:p>
        </p:txBody>
      </p:sp>
      <p:pic>
        <p:nvPicPr>
          <p:cNvPr id="7" name="Picture 2" descr="\begin{eqnarray}&#10; \sigma_l^2&amp;=&amp;2\lambda^2r_0^{-\frac{5}{3}}(0.179D^{-\frac{1}{3}}-0.0968d^{-\frac{1}{3}}) \\&#10; \sigma_t^2&amp;=&amp;2\lambda^2r_0^{-\frac{5}{3}}(0.179D^{-\frac{1}{3}}-0.145d^{-\frac{1}{3}})&#10;\end{eqnarray}">
            <a:hlinkClick r:id="rId2"/>
          </p:cNvPr>
          <p:cNvPicPr>
            <a:picLocks noChangeAspect="1" noChangeArrowheads="1"/>
          </p:cNvPicPr>
          <p:nvPr/>
        </p:nvPicPr>
        <p:blipFill rotWithShape="1">
          <a:blip r:embed="rId3">
            <a:duotone>
              <a:prstClr val="black"/>
              <a:schemeClr val="tx1">
                <a:tint val="45000"/>
                <a:satMod val="400000"/>
              </a:schemeClr>
            </a:duotone>
            <a:extLst>
              <a:ext uri="{28A0092B-C50C-407E-A947-70E740481C1C}">
                <a14:useLocalDpi xmlns:a14="http://schemas.microsoft.com/office/drawing/2010/main" val="0"/>
              </a:ext>
            </a:extLst>
          </a:blip>
          <a:srcRect r="29491"/>
          <a:stretch/>
        </p:blipFill>
        <p:spPr bwMode="auto">
          <a:xfrm>
            <a:off x="1441459" y="4096856"/>
            <a:ext cx="4714717" cy="844312"/>
          </a:xfrm>
          <a:prstGeom prst="rect">
            <a:avLst/>
          </a:prstGeom>
          <a:noFill/>
          <a:extLst>
            <a:ext uri="{909E8E84-426E-40DD-AFC4-6F175D3DCCD1}">
              <a14:hiddenFill xmlns:a14="http://schemas.microsoft.com/office/drawing/2010/main">
                <a:solidFill>
                  <a:srgbClr val="FFFFFF"/>
                </a:solidFill>
              </a14:hiddenFill>
            </a:ext>
          </a:extLst>
        </p:spPr>
      </p:pic>
      <p:sp>
        <p:nvSpPr>
          <p:cNvPr id="30" name="テキスト ボックス 29"/>
          <p:cNvSpPr txBox="1"/>
          <p:nvPr/>
        </p:nvSpPr>
        <p:spPr>
          <a:xfrm>
            <a:off x="1417864" y="2356841"/>
            <a:ext cx="3762036" cy="646331"/>
          </a:xfrm>
          <a:prstGeom prst="rect">
            <a:avLst/>
          </a:prstGeom>
          <a:noFill/>
        </p:spPr>
        <p:txBody>
          <a:bodyPr wrap="square" rtlCol="0">
            <a:spAutoFit/>
          </a:bodyPr>
          <a:lstStyle/>
          <a:p>
            <a:pPr algn="just"/>
            <a:r>
              <a:rPr lang="en-US" altLang="ja-JP" dirty="0" smtClean="0"/>
              <a:t>DIMM measures the variance of the incidence angles on the detector CCD.</a:t>
            </a:r>
            <a:endParaRPr kumimoji="1" lang="en-US" altLang="ja-JP" dirty="0" smtClean="0"/>
          </a:p>
        </p:txBody>
      </p:sp>
      <p:grpSp>
        <p:nvGrpSpPr>
          <p:cNvPr id="38" name="グループ化 37"/>
          <p:cNvGrpSpPr/>
          <p:nvPr/>
        </p:nvGrpSpPr>
        <p:grpSpPr>
          <a:xfrm>
            <a:off x="5711399" y="1484784"/>
            <a:ext cx="2821041" cy="3261197"/>
            <a:chOff x="5639391" y="1640007"/>
            <a:chExt cx="2821041" cy="3261197"/>
          </a:xfrm>
        </p:grpSpPr>
        <p:pic>
          <p:nvPicPr>
            <p:cNvPr id="9" name="Picture 2" descr="DIMM001"/>
            <p:cNvPicPr>
              <a:picLocks noChangeAspect="1" noChangeArrowheads="1"/>
            </p:cNvPicPr>
            <p:nvPr/>
          </p:nvPicPr>
          <p:blipFill rotWithShape="1">
            <a:blip r:embed="rId4">
              <a:extLst>
                <a:ext uri="{28A0092B-C50C-407E-A947-70E740481C1C}">
                  <a14:useLocalDpi xmlns:a14="http://schemas.microsoft.com/office/drawing/2010/main" val="0"/>
                </a:ext>
              </a:extLst>
            </a:blip>
            <a:srcRect l="50000" t="52672" b="2304"/>
            <a:stretch/>
          </p:blipFill>
          <p:spPr bwMode="auto">
            <a:xfrm>
              <a:off x="6181603" y="2227248"/>
              <a:ext cx="2278829" cy="2673956"/>
            </a:xfrm>
            <a:prstGeom prst="rect">
              <a:avLst/>
            </a:prstGeom>
            <a:solidFill>
              <a:schemeClr val="bg1"/>
            </a:solidFill>
            <a:ln w="12700">
              <a:noFill/>
            </a:ln>
            <a:extLst/>
          </p:spPr>
        </p:pic>
        <p:sp>
          <p:nvSpPr>
            <p:cNvPr id="16" name="正方形/長方形 15"/>
            <p:cNvSpPr/>
            <p:nvPr/>
          </p:nvSpPr>
          <p:spPr>
            <a:xfrm>
              <a:off x="7700690" y="3129081"/>
              <a:ext cx="576064" cy="1808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a:xfrm>
              <a:off x="8080541" y="4062580"/>
              <a:ext cx="379891" cy="1808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p:cNvSpPr/>
            <p:nvPr/>
          </p:nvSpPr>
          <p:spPr>
            <a:xfrm>
              <a:off x="6186057" y="4459494"/>
              <a:ext cx="1246516" cy="4417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p:cNvSpPr/>
            <p:nvPr/>
          </p:nvSpPr>
          <p:spPr>
            <a:xfrm>
              <a:off x="6338457" y="4611894"/>
              <a:ext cx="1246516" cy="28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p:cNvSpPr/>
            <p:nvPr/>
          </p:nvSpPr>
          <p:spPr>
            <a:xfrm>
              <a:off x="6152345" y="1979770"/>
              <a:ext cx="258774"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p:cNvSpPr/>
            <p:nvPr/>
          </p:nvSpPr>
          <p:spPr>
            <a:xfrm>
              <a:off x="6310990" y="1835754"/>
              <a:ext cx="498325"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p:cNvSpPr/>
            <p:nvPr/>
          </p:nvSpPr>
          <p:spPr>
            <a:xfrm>
              <a:off x="7088449" y="2299256"/>
              <a:ext cx="792088" cy="1845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8" name="直線矢印コネクタ 27"/>
            <p:cNvCxnSpPr/>
            <p:nvPr/>
          </p:nvCxnSpPr>
          <p:spPr>
            <a:xfrm>
              <a:off x="6071439" y="1640007"/>
              <a:ext cx="800986" cy="1059843"/>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29" name="直線矢印コネクタ 28"/>
            <p:cNvCxnSpPr/>
            <p:nvPr/>
          </p:nvCxnSpPr>
          <p:spPr>
            <a:xfrm>
              <a:off x="5639391" y="1856031"/>
              <a:ext cx="800986" cy="1059843"/>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32" name="直線矢印コネクタ 31"/>
            <p:cNvCxnSpPr/>
            <p:nvPr/>
          </p:nvCxnSpPr>
          <p:spPr>
            <a:xfrm flipV="1">
              <a:off x="5866289" y="1835754"/>
              <a:ext cx="290008" cy="221611"/>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4" name="テキスト ボックス 33"/>
            <p:cNvSpPr txBox="1"/>
            <p:nvPr/>
          </p:nvSpPr>
          <p:spPr>
            <a:xfrm>
              <a:off x="5965315" y="1917054"/>
              <a:ext cx="264816" cy="369332"/>
            </a:xfrm>
            <a:prstGeom prst="rect">
              <a:avLst/>
            </a:prstGeom>
            <a:noFill/>
          </p:spPr>
          <p:txBody>
            <a:bodyPr wrap="none" rtlCol="0">
              <a:spAutoFit/>
            </a:bodyPr>
            <a:lstStyle/>
            <a:p>
              <a:r>
                <a:rPr kumimoji="1" lang="en-US" altLang="ja-JP" dirty="0" smtClean="0"/>
                <a:t>r</a:t>
              </a:r>
              <a:endParaRPr kumimoji="1" lang="ja-JP" altLang="en-US" dirty="0"/>
            </a:p>
          </p:txBody>
        </p:sp>
      </p:grpSp>
      <p:sp>
        <p:nvSpPr>
          <p:cNvPr id="35" name="正方形/長方形 34"/>
          <p:cNvSpPr/>
          <p:nvPr/>
        </p:nvSpPr>
        <p:spPr>
          <a:xfrm>
            <a:off x="704422" y="1628800"/>
            <a:ext cx="4549964" cy="461665"/>
          </a:xfrm>
          <a:prstGeom prst="rect">
            <a:avLst/>
          </a:prstGeom>
        </p:spPr>
        <p:txBody>
          <a:bodyPr wrap="none">
            <a:spAutoFit/>
          </a:bodyPr>
          <a:lstStyle/>
          <a:p>
            <a:pPr algn="just"/>
            <a:r>
              <a:rPr lang="en-US" altLang="ja-JP" sz="2400" u="sng" dirty="0"/>
              <a:t>Differential Image Motion </a:t>
            </a:r>
            <a:r>
              <a:rPr lang="en-US" altLang="ja-JP" sz="2400" u="sng" dirty="0" smtClean="0"/>
              <a:t>Monitor</a:t>
            </a:r>
            <a:endParaRPr lang="en-US" altLang="ja-JP" sz="2400" u="sng" dirty="0"/>
          </a:p>
        </p:txBody>
      </p:sp>
      <p:pic>
        <p:nvPicPr>
          <p:cNvPr id="36" name="Picture 2" descr="\begin{align*}&#10;D_\alpha(r)\rightarrow D_\phi(r)\rightarrow r_0\rightarrow \epsilon&#10;\end{align*}">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3608" y="3399366"/>
            <a:ext cx="2958698" cy="273600"/>
          </a:xfrm>
          <a:prstGeom prst="rect">
            <a:avLst/>
          </a:prstGeom>
          <a:noFill/>
          <a:extLst>
            <a:ext uri="{909E8E84-426E-40DD-AFC4-6F175D3DCCD1}">
              <a14:hiddenFill xmlns:a14="http://schemas.microsoft.com/office/drawing/2010/main">
                <a:solidFill>
                  <a:srgbClr val="FFFFFF"/>
                </a:solidFill>
              </a14:hiddenFill>
            </a:ext>
          </a:extLst>
        </p:spPr>
      </p:pic>
      <p:sp>
        <p:nvSpPr>
          <p:cNvPr id="37" name="テキスト ボックス 36"/>
          <p:cNvSpPr txBox="1"/>
          <p:nvPr/>
        </p:nvSpPr>
        <p:spPr>
          <a:xfrm>
            <a:off x="1043609" y="5445224"/>
            <a:ext cx="6908936" cy="707886"/>
          </a:xfrm>
          <a:prstGeom prst="rect">
            <a:avLst/>
          </a:prstGeom>
          <a:noFill/>
        </p:spPr>
        <p:txBody>
          <a:bodyPr wrap="square" rtlCol="0">
            <a:spAutoFit/>
          </a:bodyPr>
          <a:lstStyle/>
          <a:p>
            <a:r>
              <a:rPr kumimoji="1" lang="en-US" altLang="ja-JP" sz="2000" b="1" dirty="0" smtClean="0"/>
              <a:t>DIMM can not measure the profile of C</a:t>
            </a:r>
            <a:r>
              <a:rPr kumimoji="1" lang="en-US" altLang="ja-JP" sz="2000" b="1" baseline="-25000" dirty="0" smtClean="0"/>
              <a:t>N</a:t>
            </a:r>
            <a:r>
              <a:rPr kumimoji="1" lang="en-US" altLang="ja-JP" sz="2000" b="1" baseline="30000" dirty="0" smtClean="0"/>
              <a:t>2</a:t>
            </a:r>
            <a:r>
              <a:rPr kumimoji="1" lang="en-US" altLang="ja-JP" sz="2000" b="1" dirty="0" smtClean="0"/>
              <a:t>. </a:t>
            </a:r>
          </a:p>
          <a:p>
            <a:r>
              <a:rPr lang="en-US" altLang="ja-JP" sz="2000" b="1" dirty="0" smtClean="0"/>
              <a:t>DIMM only measure the integrated value of r</a:t>
            </a:r>
            <a:r>
              <a:rPr lang="en-US" altLang="ja-JP" sz="2000" b="1" baseline="-25000" dirty="0" smtClean="0"/>
              <a:t>0</a:t>
            </a:r>
            <a:r>
              <a:rPr lang="en-US" altLang="ja-JP" sz="2000" b="1" dirty="0" smtClean="0"/>
              <a:t> = “total seeing”</a:t>
            </a:r>
            <a:endParaRPr kumimoji="1" lang="ja-JP" altLang="en-US" sz="2000" b="1" dirty="0"/>
          </a:p>
        </p:txBody>
      </p:sp>
      <p:sp>
        <p:nvSpPr>
          <p:cNvPr id="5" name="正方形/長方形 4"/>
          <p:cNvSpPr/>
          <p:nvPr/>
        </p:nvSpPr>
        <p:spPr>
          <a:xfrm>
            <a:off x="4354443" y="3351500"/>
            <a:ext cx="1997663" cy="369332"/>
          </a:xfrm>
          <a:prstGeom prst="rect">
            <a:avLst/>
          </a:prstGeom>
        </p:spPr>
        <p:txBody>
          <a:bodyPr wrap="none">
            <a:spAutoFit/>
          </a:bodyPr>
          <a:lstStyle/>
          <a:p>
            <a:r>
              <a:rPr lang="en-US" altLang="ja-JP" dirty="0"/>
              <a:t>α</a:t>
            </a:r>
            <a:r>
              <a:rPr lang="ja-JP" altLang="en-US" dirty="0"/>
              <a:t> </a:t>
            </a:r>
            <a:r>
              <a:rPr lang="en-US" altLang="ja-JP" dirty="0"/>
              <a:t>= incidence angle</a:t>
            </a:r>
          </a:p>
        </p:txBody>
      </p:sp>
      <p:sp>
        <p:nvSpPr>
          <p:cNvPr id="24" name="正方形/長方形 23"/>
          <p:cNvSpPr/>
          <p:nvPr/>
        </p:nvSpPr>
        <p:spPr>
          <a:xfrm>
            <a:off x="0" y="0"/>
            <a:ext cx="9144000" cy="360000"/>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B0F0"/>
              </a:solidFill>
            </a:endParaRPr>
          </a:p>
        </p:txBody>
      </p:sp>
    </p:spTree>
    <p:extLst>
      <p:ext uri="{BB962C8B-B14F-4D97-AF65-F5344CB8AC3E}">
        <p14:creationId xmlns:p14="http://schemas.microsoft.com/office/powerpoint/2010/main" val="313863997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539552" y="1486525"/>
            <a:ext cx="4879541" cy="1015663"/>
          </a:xfrm>
          <a:prstGeom prst="rect">
            <a:avLst/>
          </a:prstGeom>
          <a:noFill/>
        </p:spPr>
        <p:txBody>
          <a:bodyPr wrap="none" rtlCol="0">
            <a:spAutoFit/>
          </a:bodyPr>
          <a:lstStyle/>
          <a:p>
            <a:pPr marL="285750" indent="-285750">
              <a:buFontTx/>
              <a:buChar char="-"/>
            </a:pPr>
            <a:r>
              <a:rPr kumimoji="1" lang="en-US" altLang="ja-JP" sz="2000" dirty="0" smtClean="0"/>
              <a:t>From 2011 January 25 to 28</a:t>
            </a:r>
          </a:p>
          <a:p>
            <a:pPr marL="285750" indent="-285750">
              <a:buFontTx/>
              <a:buChar char="-"/>
            </a:pPr>
            <a:r>
              <a:rPr lang="en-US" altLang="ja-JP" sz="2000" dirty="0" smtClean="0"/>
              <a:t>Observations in “</a:t>
            </a:r>
            <a:r>
              <a:rPr lang="en-US" altLang="ja-JP" sz="2000" dirty="0" smtClean="0">
                <a:solidFill>
                  <a:srgbClr val="FF0000"/>
                </a:solidFill>
              </a:rPr>
              <a:t>Polar day season</a:t>
            </a:r>
            <a:r>
              <a:rPr lang="en-US" altLang="ja-JP" sz="2000" dirty="0" smtClean="0"/>
              <a:t>”</a:t>
            </a:r>
            <a:endParaRPr lang="en-US" altLang="ja-JP" sz="2000" dirty="0"/>
          </a:p>
          <a:p>
            <a:pPr marL="285750" indent="-285750">
              <a:buFontTx/>
              <a:buChar char="-"/>
            </a:pPr>
            <a:r>
              <a:rPr lang="en-US" altLang="ja-JP" sz="2000" dirty="0" smtClean="0"/>
              <a:t>Observations  </a:t>
            </a:r>
            <a:r>
              <a:rPr lang="en-US" altLang="ja-JP" sz="2000" dirty="0" smtClean="0">
                <a:solidFill>
                  <a:srgbClr val="0070C0"/>
                </a:solidFill>
              </a:rPr>
              <a:t>2 m above the snow surface</a:t>
            </a:r>
          </a:p>
        </p:txBody>
      </p:sp>
      <p:pic>
        <p:nvPicPr>
          <p:cNvPr id="6146" name="Picture 2" descr="C:\Research\D4\2013_07イタリア・シエナ研究会\tohokudimm.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2123728" y="2636912"/>
            <a:ext cx="5395915" cy="3380202"/>
          </a:xfrm>
          <a:prstGeom prst="rect">
            <a:avLst/>
          </a:prstGeom>
          <a:noFill/>
          <a:extLst>
            <a:ext uri="{909E8E84-426E-40DD-AFC4-6F175D3DCCD1}">
              <a14:hiddenFill xmlns:a14="http://schemas.microsoft.com/office/drawing/2010/main">
                <a:solidFill>
                  <a:srgbClr val="FFFFFF"/>
                </a:solidFill>
              </a14:hiddenFill>
            </a:ext>
          </a:extLst>
        </p:spPr>
      </p:pic>
      <p:sp>
        <p:nvSpPr>
          <p:cNvPr id="12" name="タイトル 1"/>
          <p:cNvSpPr>
            <a:spLocks noGrp="1"/>
          </p:cNvSpPr>
          <p:nvPr>
            <p:ph type="title"/>
          </p:nvPr>
        </p:nvSpPr>
        <p:spPr>
          <a:xfrm>
            <a:off x="457200" y="413792"/>
            <a:ext cx="8229600" cy="1143000"/>
          </a:xfrm>
        </p:spPr>
        <p:txBody>
          <a:bodyPr>
            <a:normAutofit/>
          </a:bodyPr>
          <a:lstStyle/>
          <a:p>
            <a:pPr algn="l"/>
            <a:r>
              <a:rPr lang="en-US" altLang="ja-JP" b="1" dirty="0" smtClean="0"/>
              <a:t>2</a:t>
            </a:r>
            <a:r>
              <a:rPr kumimoji="1" lang="en-US" altLang="ja-JP" b="1" dirty="0" smtClean="0"/>
              <a:t>.3</a:t>
            </a:r>
            <a:r>
              <a:rPr lang="ja-JP" altLang="en-US" b="1" dirty="0" smtClean="0"/>
              <a:t> </a:t>
            </a:r>
            <a:r>
              <a:rPr lang="en-US" altLang="ja-JP" b="1" dirty="0" smtClean="0"/>
              <a:t>Tohoku DIMM </a:t>
            </a:r>
            <a:r>
              <a:rPr lang="ja-JP" altLang="en-US" b="1" dirty="0" smtClean="0"/>
              <a:t>（</a:t>
            </a:r>
            <a:r>
              <a:rPr lang="en-US" altLang="ja-JP" b="1" dirty="0" smtClean="0"/>
              <a:t>2011</a:t>
            </a:r>
            <a:r>
              <a:rPr lang="ja-JP" altLang="en-US" b="1" dirty="0" smtClean="0"/>
              <a:t>）</a:t>
            </a:r>
            <a:endParaRPr kumimoji="1" lang="ja-JP" altLang="en-US" b="1" dirty="0"/>
          </a:p>
        </p:txBody>
      </p:sp>
      <p:sp>
        <p:nvSpPr>
          <p:cNvPr id="8" name="正方形/長方形 7"/>
          <p:cNvSpPr/>
          <p:nvPr/>
        </p:nvSpPr>
        <p:spPr>
          <a:xfrm>
            <a:off x="0" y="0"/>
            <a:ext cx="9144000" cy="360000"/>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B0F0"/>
              </a:solidFill>
            </a:endParaRPr>
          </a:p>
        </p:txBody>
      </p:sp>
    </p:spTree>
    <p:extLst>
      <p:ext uri="{BB962C8B-B14F-4D97-AF65-F5344CB8AC3E}">
        <p14:creationId xmlns:p14="http://schemas.microsoft.com/office/powerpoint/2010/main" val="388701895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13792"/>
            <a:ext cx="8229600" cy="1143000"/>
          </a:xfrm>
          <a:ln>
            <a:noFill/>
          </a:ln>
        </p:spPr>
        <p:txBody>
          <a:bodyPr>
            <a:normAutofit/>
          </a:bodyPr>
          <a:lstStyle/>
          <a:p>
            <a:pPr algn="l"/>
            <a:r>
              <a:rPr lang="en-US" altLang="ja-JP" b="1" dirty="0" smtClean="0"/>
              <a:t>2.4 DF-DIMM </a:t>
            </a:r>
            <a:endParaRPr kumimoji="1" lang="ja-JP" altLang="en-US" b="1" baseline="30000" dirty="0"/>
          </a:p>
        </p:txBody>
      </p:sp>
      <p:sp>
        <p:nvSpPr>
          <p:cNvPr id="23" name="テキスト ボックス 22"/>
          <p:cNvSpPr txBox="1"/>
          <p:nvPr/>
        </p:nvSpPr>
        <p:spPr>
          <a:xfrm>
            <a:off x="3925143" y="764704"/>
            <a:ext cx="4905445" cy="400110"/>
          </a:xfrm>
          <a:prstGeom prst="rect">
            <a:avLst/>
          </a:prstGeom>
          <a:noFill/>
        </p:spPr>
        <p:txBody>
          <a:bodyPr wrap="none" rtlCol="0">
            <a:spAutoFit/>
          </a:bodyPr>
          <a:lstStyle/>
          <a:p>
            <a:r>
              <a:rPr kumimoji="1" lang="en-US" altLang="ja-JP" sz="2000" dirty="0" smtClean="0"/>
              <a:t>Dome Fuji</a:t>
            </a:r>
            <a:r>
              <a:rPr lang="ja-JP" altLang="en-US" sz="2000" dirty="0" smtClean="0"/>
              <a:t> </a:t>
            </a:r>
            <a:r>
              <a:rPr kumimoji="1" lang="en-US" altLang="ja-JP" sz="2000" dirty="0" smtClean="0"/>
              <a:t>Differential Image Motion Monitor</a:t>
            </a:r>
            <a:endParaRPr kumimoji="1" lang="ja-JP" altLang="en-US" sz="2000" dirty="0"/>
          </a:p>
        </p:txBody>
      </p:sp>
      <p:pic>
        <p:nvPicPr>
          <p:cNvPr id="24" name="Picture 2" descr="DSC_3376"/>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612775" y="1596694"/>
            <a:ext cx="3312368" cy="4972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 descr="C:\JARE54_okita_jpeg\2013_0110_PLATO風景\DSC_301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56373" y="3356992"/>
            <a:ext cx="4328740" cy="2880000"/>
          </a:xfrm>
          <a:prstGeom prst="rect">
            <a:avLst/>
          </a:prstGeom>
          <a:noFill/>
          <a:extLst>
            <a:ext uri="{909E8E84-426E-40DD-AFC4-6F175D3DCCD1}">
              <a14:hiddenFill xmlns:a14="http://schemas.microsoft.com/office/drawing/2010/main">
                <a:solidFill>
                  <a:srgbClr val="FFFFFF"/>
                </a:solidFill>
              </a14:hiddenFill>
            </a:ext>
          </a:extLst>
        </p:spPr>
      </p:pic>
      <p:sp>
        <p:nvSpPr>
          <p:cNvPr id="31" name="円/楕円 30"/>
          <p:cNvSpPr/>
          <p:nvPr/>
        </p:nvSpPr>
        <p:spPr>
          <a:xfrm>
            <a:off x="7696514" y="4611416"/>
            <a:ext cx="432048"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3" name="直線矢印コネクタ 32"/>
          <p:cNvCxnSpPr/>
          <p:nvPr/>
        </p:nvCxnSpPr>
        <p:spPr>
          <a:xfrm>
            <a:off x="8316416" y="4796992"/>
            <a:ext cx="1" cy="902396"/>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9" name="テキスト ボックス 38"/>
          <p:cNvSpPr txBox="1"/>
          <p:nvPr/>
        </p:nvSpPr>
        <p:spPr>
          <a:xfrm>
            <a:off x="8386959" y="5038901"/>
            <a:ext cx="649537" cy="400110"/>
          </a:xfrm>
          <a:prstGeom prst="rect">
            <a:avLst/>
          </a:prstGeom>
          <a:solidFill>
            <a:schemeClr val="bg1"/>
          </a:solidFill>
          <a:ln>
            <a:solidFill>
              <a:schemeClr val="tx1"/>
            </a:solidFill>
          </a:ln>
        </p:spPr>
        <p:txBody>
          <a:bodyPr wrap="none" rtlCol="0">
            <a:spAutoFit/>
          </a:bodyPr>
          <a:lstStyle/>
          <a:p>
            <a:r>
              <a:rPr kumimoji="1" lang="en-US" altLang="ja-JP" sz="2000" b="1" dirty="0" smtClean="0">
                <a:solidFill>
                  <a:srgbClr val="FF0000"/>
                </a:solidFill>
              </a:rPr>
              <a:t>11m</a:t>
            </a:r>
            <a:endParaRPr kumimoji="1" lang="ja-JP" altLang="en-US" sz="2000" b="1" dirty="0">
              <a:solidFill>
                <a:srgbClr val="FF0000"/>
              </a:solidFill>
            </a:endParaRPr>
          </a:p>
        </p:txBody>
      </p:sp>
      <p:sp>
        <p:nvSpPr>
          <p:cNvPr id="40" name="円/楕円 39"/>
          <p:cNvSpPr/>
          <p:nvPr/>
        </p:nvSpPr>
        <p:spPr>
          <a:xfrm>
            <a:off x="4476527" y="5038901"/>
            <a:ext cx="1944216" cy="104752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ボックス 40"/>
          <p:cNvSpPr txBox="1"/>
          <p:nvPr/>
        </p:nvSpPr>
        <p:spPr>
          <a:xfrm>
            <a:off x="5292080" y="4692084"/>
            <a:ext cx="966740" cy="369332"/>
          </a:xfrm>
          <a:prstGeom prst="rect">
            <a:avLst/>
          </a:prstGeom>
          <a:noFill/>
        </p:spPr>
        <p:txBody>
          <a:bodyPr wrap="none" rtlCol="0">
            <a:spAutoFit/>
          </a:bodyPr>
          <a:lstStyle/>
          <a:p>
            <a:r>
              <a:rPr kumimoji="1" lang="en-US" altLang="ja-JP" b="1" dirty="0" smtClean="0">
                <a:solidFill>
                  <a:srgbClr val="FF0000"/>
                </a:solidFill>
              </a:rPr>
              <a:t>PLATO-F</a:t>
            </a:r>
            <a:endParaRPr kumimoji="1" lang="ja-JP" altLang="en-US" b="1" dirty="0">
              <a:solidFill>
                <a:srgbClr val="FF0000"/>
              </a:solidFill>
            </a:endParaRPr>
          </a:p>
        </p:txBody>
      </p:sp>
      <p:sp>
        <p:nvSpPr>
          <p:cNvPr id="42" name="テキスト ボックス 41"/>
          <p:cNvSpPr txBox="1"/>
          <p:nvPr/>
        </p:nvSpPr>
        <p:spPr>
          <a:xfrm>
            <a:off x="7117049" y="4144366"/>
            <a:ext cx="1221809" cy="400110"/>
          </a:xfrm>
          <a:prstGeom prst="rect">
            <a:avLst/>
          </a:prstGeom>
          <a:noFill/>
        </p:spPr>
        <p:txBody>
          <a:bodyPr wrap="none" rtlCol="0">
            <a:spAutoFit/>
          </a:bodyPr>
          <a:lstStyle/>
          <a:p>
            <a:r>
              <a:rPr kumimoji="1" lang="en-US" altLang="ja-JP" sz="2000" b="1" dirty="0" smtClean="0">
                <a:solidFill>
                  <a:srgbClr val="FF0000"/>
                </a:solidFill>
              </a:rPr>
              <a:t>DF-DIMM</a:t>
            </a:r>
            <a:endParaRPr kumimoji="1" lang="ja-JP" altLang="en-US" sz="2000" b="1" dirty="0">
              <a:solidFill>
                <a:srgbClr val="FF0000"/>
              </a:solidFill>
            </a:endParaRPr>
          </a:p>
        </p:txBody>
      </p:sp>
      <p:sp>
        <p:nvSpPr>
          <p:cNvPr id="43" name="正方形/長方形 42"/>
          <p:cNvSpPr/>
          <p:nvPr/>
        </p:nvSpPr>
        <p:spPr>
          <a:xfrm>
            <a:off x="4256373" y="1772816"/>
            <a:ext cx="4455354" cy="1200329"/>
          </a:xfrm>
          <a:prstGeom prst="rect">
            <a:avLst/>
          </a:prstGeom>
        </p:spPr>
        <p:txBody>
          <a:bodyPr wrap="square">
            <a:spAutoFit/>
          </a:bodyPr>
          <a:lstStyle/>
          <a:p>
            <a:pPr algn="just"/>
            <a:r>
              <a:rPr lang="en-US" altLang="ja-JP" dirty="0" smtClean="0"/>
              <a:t>We used an exclusive </a:t>
            </a:r>
            <a:r>
              <a:rPr lang="en-US" altLang="ja-JP" dirty="0"/>
              <a:t>small full-automatic </a:t>
            </a:r>
            <a:r>
              <a:rPr lang="en-US" altLang="ja-JP" dirty="0" smtClean="0"/>
              <a:t>telescope on </a:t>
            </a:r>
            <a:r>
              <a:rPr lang="en-US" altLang="ja-JP" dirty="0"/>
              <a:t>the </a:t>
            </a:r>
            <a:r>
              <a:rPr lang="en-US" altLang="ja-JP" dirty="0" smtClean="0"/>
              <a:t>9 m astronomical tower in order to be as height as possible within, and sometimes above, the surface boundary layer.</a:t>
            </a:r>
          </a:p>
        </p:txBody>
      </p:sp>
      <p:sp>
        <p:nvSpPr>
          <p:cNvPr id="5" name="テキスト ボックス 4"/>
          <p:cNvSpPr txBox="1"/>
          <p:nvPr/>
        </p:nvSpPr>
        <p:spPr>
          <a:xfrm>
            <a:off x="4777279" y="4144366"/>
            <a:ext cx="1673022" cy="646331"/>
          </a:xfrm>
          <a:prstGeom prst="rect">
            <a:avLst/>
          </a:prstGeom>
          <a:noFill/>
        </p:spPr>
        <p:txBody>
          <a:bodyPr wrap="none" rtlCol="0">
            <a:spAutoFit/>
          </a:bodyPr>
          <a:lstStyle/>
          <a:p>
            <a:r>
              <a:rPr kumimoji="1" lang="en-US" altLang="ja-JP" dirty="0" smtClean="0">
                <a:solidFill>
                  <a:schemeClr val="bg1"/>
                </a:solidFill>
              </a:rPr>
              <a:t>Power supply,</a:t>
            </a:r>
          </a:p>
          <a:p>
            <a:r>
              <a:rPr lang="en-US" altLang="ja-JP" dirty="0" smtClean="0">
                <a:solidFill>
                  <a:schemeClr val="bg1"/>
                </a:solidFill>
              </a:rPr>
              <a:t>Communication</a:t>
            </a:r>
            <a:endParaRPr kumimoji="1" lang="ja-JP" altLang="en-US" dirty="0">
              <a:solidFill>
                <a:schemeClr val="bg1"/>
              </a:solidFill>
            </a:endParaRPr>
          </a:p>
        </p:txBody>
      </p:sp>
      <p:sp>
        <p:nvSpPr>
          <p:cNvPr id="3" name="テキスト ボックス 2"/>
          <p:cNvSpPr txBox="1"/>
          <p:nvPr/>
        </p:nvSpPr>
        <p:spPr>
          <a:xfrm>
            <a:off x="4476527" y="1268760"/>
            <a:ext cx="2274982" cy="369332"/>
          </a:xfrm>
          <a:prstGeom prst="rect">
            <a:avLst/>
          </a:prstGeom>
          <a:noFill/>
        </p:spPr>
        <p:txBody>
          <a:bodyPr wrap="none" rtlCol="0">
            <a:spAutoFit/>
          </a:bodyPr>
          <a:lstStyle/>
          <a:p>
            <a:r>
              <a:rPr kumimoji="1" lang="en-US" altLang="ja-JP" dirty="0" smtClean="0"/>
              <a:t>2013</a:t>
            </a:r>
            <a:r>
              <a:rPr kumimoji="1" lang="ja-JP" altLang="en-US" dirty="0" smtClean="0"/>
              <a:t>年</a:t>
            </a:r>
            <a:r>
              <a:rPr kumimoji="1" lang="en-US" altLang="ja-JP" dirty="0" smtClean="0"/>
              <a:t>1</a:t>
            </a:r>
            <a:r>
              <a:rPr kumimoji="1" lang="ja-JP" altLang="en-US" dirty="0" smtClean="0"/>
              <a:t>月</a:t>
            </a:r>
            <a:r>
              <a:rPr kumimoji="1" lang="en-US" altLang="ja-JP" dirty="0" smtClean="0"/>
              <a:t>4</a:t>
            </a:r>
            <a:r>
              <a:rPr kumimoji="1" lang="ja-JP" altLang="en-US" dirty="0" smtClean="0"/>
              <a:t>日～</a:t>
            </a:r>
            <a:r>
              <a:rPr kumimoji="1" lang="en-US" altLang="ja-JP" dirty="0" smtClean="0"/>
              <a:t>24</a:t>
            </a:r>
            <a:r>
              <a:rPr kumimoji="1" lang="ja-JP" altLang="en-US" dirty="0" smtClean="0"/>
              <a:t>日</a:t>
            </a:r>
            <a:endParaRPr kumimoji="1" lang="ja-JP" altLang="en-US" dirty="0"/>
          </a:p>
        </p:txBody>
      </p:sp>
      <p:sp>
        <p:nvSpPr>
          <p:cNvPr id="17" name="正方形/長方形 16"/>
          <p:cNvSpPr/>
          <p:nvPr/>
        </p:nvSpPr>
        <p:spPr>
          <a:xfrm>
            <a:off x="0" y="0"/>
            <a:ext cx="9144000" cy="360000"/>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B0F0"/>
              </a:solidFill>
            </a:endParaRPr>
          </a:p>
        </p:txBody>
      </p:sp>
    </p:spTree>
    <p:extLst>
      <p:ext uri="{BB962C8B-B14F-4D97-AF65-F5344CB8AC3E}">
        <p14:creationId xmlns:p14="http://schemas.microsoft.com/office/powerpoint/2010/main" val="312064303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13792"/>
            <a:ext cx="8229600" cy="1143000"/>
          </a:xfrm>
        </p:spPr>
        <p:txBody>
          <a:bodyPr>
            <a:normAutofit/>
          </a:bodyPr>
          <a:lstStyle/>
          <a:p>
            <a:pPr algn="l"/>
            <a:r>
              <a:rPr lang="en-US" altLang="ja-JP" b="1" dirty="0" smtClean="0"/>
              <a:t>2.5 SODAR principle</a:t>
            </a:r>
            <a:endParaRPr kumimoji="1" lang="ja-JP" altLang="en-US" b="1" baseline="30000" dirty="0"/>
          </a:p>
        </p:txBody>
      </p:sp>
      <p:grpSp>
        <p:nvGrpSpPr>
          <p:cNvPr id="5" name="グループ化 4"/>
          <p:cNvGrpSpPr/>
          <p:nvPr/>
        </p:nvGrpSpPr>
        <p:grpSpPr>
          <a:xfrm>
            <a:off x="5508104" y="1571759"/>
            <a:ext cx="3260858" cy="2947417"/>
            <a:chOff x="1691680" y="2852738"/>
            <a:chExt cx="4969197" cy="3744912"/>
          </a:xfrm>
        </p:grpSpPr>
        <p:grpSp>
          <p:nvGrpSpPr>
            <p:cNvPr id="7" name="Group 8"/>
            <p:cNvGrpSpPr>
              <a:grpSpLocks/>
            </p:cNvGrpSpPr>
            <p:nvPr/>
          </p:nvGrpSpPr>
          <p:grpSpPr bwMode="auto">
            <a:xfrm>
              <a:off x="3203848" y="5516563"/>
              <a:ext cx="1511423" cy="1081087"/>
              <a:chOff x="2064" y="3475"/>
              <a:chExt cx="1270" cy="681"/>
            </a:xfrm>
          </p:grpSpPr>
          <p:sp>
            <p:nvSpPr>
              <p:cNvPr id="28" name="AutoShape 4"/>
              <p:cNvSpPr>
                <a:spLocks noChangeArrowheads="1"/>
              </p:cNvSpPr>
              <p:nvPr/>
            </p:nvSpPr>
            <p:spPr bwMode="auto">
              <a:xfrm>
                <a:off x="2064" y="3475"/>
                <a:ext cx="1270" cy="181"/>
              </a:xfrm>
              <a:prstGeom prst="flowChartManualOperation">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9" name="Rectangle 5"/>
              <p:cNvSpPr>
                <a:spLocks noChangeArrowheads="1"/>
              </p:cNvSpPr>
              <p:nvPr/>
            </p:nvSpPr>
            <p:spPr bwMode="auto">
              <a:xfrm>
                <a:off x="2336" y="3657"/>
                <a:ext cx="725" cy="91"/>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0" name="Rectangle 6"/>
              <p:cNvSpPr>
                <a:spLocks noChangeArrowheads="1"/>
              </p:cNvSpPr>
              <p:nvPr/>
            </p:nvSpPr>
            <p:spPr bwMode="auto">
              <a:xfrm>
                <a:off x="2336" y="3748"/>
                <a:ext cx="45" cy="40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1" name="Rectangle 7"/>
              <p:cNvSpPr>
                <a:spLocks noChangeArrowheads="1"/>
              </p:cNvSpPr>
              <p:nvPr/>
            </p:nvSpPr>
            <p:spPr bwMode="auto">
              <a:xfrm>
                <a:off x="3016" y="3748"/>
                <a:ext cx="45" cy="40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8" name="Group 13"/>
            <p:cNvGrpSpPr>
              <a:grpSpLocks/>
            </p:cNvGrpSpPr>
            <p:nvPr/>
          </p:nvGrpSpPr>
          <p:grpSpPr bwMode="auto">
            <a:xfrm>
              <a:off x="1691680" y="3428999"/>
              <a:ext cx="4104307" cy="360363"/>
              <a:chOff x="839" y="2251"/>
              <a:chExt cx="3357" cy="181"/>
            </a:xfrm>
          </p:grpSpPr>
          <p:sp>
            <p:nvSpPr>
              <p:cNvPr id="24" name="AutoShape 9"/>
              <p:cNvSpPr>
                <a:spLocks noChangeArrowheads="1"/>
              </p:cNvSpPr>
              <p:nvPr/>
            </p:nvSpPr>
            <p:spPr bwMode="auto">
              <a:xfrm>
                <a:off x="839" y="2251"/>
                <a:ext cx="817" cy="91"/>
              </a:xfrm>
              <a:prstGeom prst="cloudCallout">
                <a:avLst>
                  <a:gd name="adj1" fmla="val -43750"/>
                  <a:gd name="adj2" fmla="val 70000"/>
                </a:avLst>
              </a:prstGeom>
              <a:solidFill>
                <a:srgbClr val="00FF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ja-JP" altLang="ja-JP"/>
              </a:p>
            </p:txBody>
          </p:sp>
          <p:sp>
            <p:nvSpPr>
              <p:cNvPr id="25" name="AutoShape 10"/>
              <p:cNvSpPr>
                <a:spLocks noChangeArrowheads="1"/>
              </p:cNvSpPr>
              <p:nvPr/>
            </p:nvSpPr>
            <p:spPr bwMode="auto">
              <a:xfrm>
                <a:off x="1610" y="2296"/>
                <a:ext cx="1089" cy="91"/>
              </a:xfrm>
              <a:prstGeom prst="cloudCallout">
                <a:avLst>
                  <a:gd name="adj1" fmla="val -46051"/>
                  <a:gd name="adj2" fmla="val 69782"/>
                </a:avLst>
              </a:prstGeom>
              <a:solidFill>
                <a:srgbClr val="00FF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ja-JP" altLang="ja-JP"/>
              </a:p>
            </p:txBody>
          </p:sp>
          <p:sp>
            <p:nvSpPr>
              <p:cNvPr id="26" name="AutoShape 11"/>
              <p:cNvSpPr>
                <a:spLocks noChangeArrowheads="1"/>
              </p:cNvSpPr>
              <p:nvPr/>
            </p:nvSpPr>
            <p:spPr bwMode="auto">
              <a:xfrm>
                <a:off x="2336" y="2296"/>
                <a:ext cx="862" cy="136"/>
              </a:xfrm>
              <a:prstGeom prst="cloudCallout">
                <a:avLst>
                  <a:gd name="adj1" fmla="val -45014"/>
                  <a:gd name="adj2" fmla="val -3676"/>
                </a:avLst>
              </a:prstGeom>
              <a:solidFill>
                <a:srgbClr val="00FF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ja-JP" altLang="ja-JP"/>
              </a:p>
            </p:txBody>
          </p:sp>
          <p:sp>
            <p:nvSpPr>
              <p:cNvPr id="27" name="AutoShape 12"/>
              <p:cNvSpPr>
                <a:spLocks noChangeArrowheads="1"/>
              </p:cNvSpPr>
              <p:nvPr/>
            </p:nvSpPr>
            <p:spPr bwMode="auto">
              <a:xfrm>
                <a:off x="3107" y="2251"/>
                <a:ext cx="1089" cy="91"/>
              </a:xfrm>
              <a:prstGeom prst="cloudCallout">
                <a:avLst>
                  <a:gd name="adj1" fmla="val -46051"/>
                  <a:gd name="adj2" fmla="val 69782"/>
                </a:avLst>
              </a:prstGeom>
              <a:solidFill>
                <a:srgbClr val="00FF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ja-JP" altLang="ja-JP"/>
              </a:p>
            </p:txBody>
          </p:sp>
        </p:grpSp>
        <p:sp>
          <p:nvSpPr>
            <p:cNvPr id="9" name="AutoShape 14"/>
            <p:cNvSpPr>
              <a:spLocks noChangeArrowheads="1"/>
            </p:cNvSpPr>
            <p:nvPr/>
          </p:nvSpPr>
          <p:spPr bwMode="auto">
            <a:xfrm>
              <a:off x="5940152" y="3322839"/>
              <a:ext cx="720725" cy="287337"/>
            </a:xfrm>
            <a:prstGeom prst="rightArrow">
              <a:avLst>
                <a:gd name="adj1" fmla="val 50000"/>
                <a:gd name="adj2" fmla="val 62707"/>
              </a:avLst>
            </a:prstGeom>
            <a:solidFill>
              <a:srgbClr val="FF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 name="Text Box 15"/>
            <p:cNvSpPr txBox="1">
              <a:spLocks noChangeArrowheads="1"/>
            </p:cNvSpPr>
            <p:nvPr/>
          </p:nvSpPr>
          <p:spPr bwMode="auto">
            <a:xfrm>
              <a:off x="6096671" y="3609862"/>
              <a:ext cx="336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dirty="0"/>
                <a:t>V</a:t>
              </a:r>
            </a:p>
          </p:txBody>
        </p:sp>
        <p:sp>
          <p:nvSpPr>
            <p:cNvPr id="11" name="AutoShape 23"/>
            <p:cNvSpPr>
              <a:spLocks noChangeArrowheads="1"/>
            </p:cNvSpPr>
            <p:nvPr/>
          </p:nvSpPr>
          <p:spPr bwMode="auto">
            <a:xfrm rot="17767679">
              <a:off x="4457676" y="4121150"/>
              <a:ext cx="863600" cy="142875"/>
            </a:xfrm>
            <a:prstGeom prst="rightArrow">
              <a:avLst>
                <a:gd name="adj1" fmla="val 50000"/>
                <a:gd name="adj2" fmla="val 151111"/>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 name="AutoShape 24"/>
            <p:cNvSpPr>
              <a:spLocks noChangeArrowheads="1"/>
            </p:cNvSpPr>
            <p:nvPr/>
          </p:nvSpPr>
          <p:spPr bwMode="auto">
            <a:xfrm rot="7067063">
              <a:off x="4878444" y="4077823"/>
              <a:ext cx="576262" cy="142875"/>
            </a:xfrm>
            <a:prstGeom prst="rightArrow">
              <a:avLst>
                <a:gd name="adj1" fmla="val 50000"/>
                <a:gd name="adj2" fmla="val 100833"/>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 name="AutoShape 25"/>
            <p:cNvSpPr>
              <a:spLocks noChangeArrowheads="1"/>
            </p:cNvSpPr>
            <p:nvPr/>
          </p:nvSpPr>
          <p:spPr bwMode="auto">
            <a:xfrm rot="-5400000">
              <a:off x="3440411" y="4056857"/>
              <a:ext cx="719137" cy="184150"/>
            </a:xfrm>
            <a:prstGeom prst="rightArrow">
              <a:avLst>
                <a:gd name="adj1" fmla="val 50000"/>
                <a:gd name="adj2" fmla="val 97629"/>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 name="AutoShape 26"/>
            <p:cNvSpPr>
              <a:spLocks noChangeArrowheads="1"/>
            </p:cNvSpPr>
            <p:nvPr/>
          </p:nvSpPr>
          <p:spPr bwMode="auto">
            <a:xfrm rot="5400000">
              <a:off x="3887293" y="4114800"/>
              <a:ext cx="504825" cy="142875"/>
            </a:xfrm>
            <a:prstGeom prst="rightArrow">
              <a:avLst>
                <a:gd name="adj1" fmla="val 50000"/>
                <a:gd name="adj2" fmla="val 88333"/>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5" name="AutoShape 27"/>
            <p:cNvSpPr>
              <a:spLocks noChangeArrowheads="1"/>
            </p:cNvSpPr>
            <p:nvPr/>
          </p:nvSpPr>
          <p:spPr bwMode="auto">
            <a:xfrm rot="-7058759">
              <a:off x="2432844" y="4185444"/>
              <a:ext cx="792163" cy="142875"/>
            </a:xfrm>
            <a:prstGeom prst="rightArrow">
              <a:avLst>
                <a:gd name="adj1" fmla="val 50000"/>
                <a:gd name="adj2" fmla="val 138611"/>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6" name="AutoShape 28"/>
            <p:cNvSpPr>
              <a:spLocks noChangeArrowheads="1"/>
            </p:cNvSpPr>
            <p:nvPr/>
          </p:nvSpPr>
          <p:spPr bwMode="auto">
            <a:xfrm rot="3748022">
              <a:off x="2754199" y="4074319"/>
              <a:ext cx="571500" cy="144462"/>
            </a:xfrm>
            <a:prstGeom prst="rightArrow">
              <a:avLst>
                <a:gd name="adj1" fmla="val 50000"/>
                <a:gd name="adj2" fmla="val 98901"/>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 name="AutoShape 29"/>
            <p:cNvSpPr>
              <a:spLocks noChangeArrowheads="1"/>
            </p:cNvSpPr>
            <p:nvPr/>
          </p:nvSpPr>
          <p:spPr bwMode="auto">
            <a:xfrm rot="-5400000">
              <a:off x="3584079" y="2996407"/>
              <a:ext cx="431800" cy="144462"/>
            </a:xfrm>
            <a:prstGeom prst="rightArrow">
              <a:avLst>
                <a:gd name="adj1" fmla="val 50000"/>
                <a:gd name="adj2" fmla="val 74726"/>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18" name="Group 34"/>
            <p:cNvGrpSpPr>
              <a:grpSpLocks/>
            </p:cNvGrpSpPr>
            <p:nvPr/>
          </p:nvGrpSpPr>
          <p:grpSpPr bwMode="auto">
            <a:xfrm rot="956723">
              <a:off x="1692275" y="4724400"/>
              <a:ext cx="1584325" cy="647700"/>
              <a:chOff x="612" y="3067"/>
              <a:chExt cx="998" cy="408"/>
            </a:xfrm>
          </p:grpSpPr>
          <p:sp>
            <p:nvSpPr>
              <p:cNvPr id="21" name="Text Box 31"/>
              <p:cNvSpPr txBox="1">
                <a:spLocks noChangeArrowheads="1"/>
              </p:cNvSpPr>
              <p:nvPr/>
            </p:nvSpPr>
            <p:spPr bwMode="auto">
              <a:xfrm>
                <a:off x="724" y="3087"/>
                <a:ext cx="585"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dirty="0" err="1" smtClean="0"/>
                  <a:t>pppp</a:t>
                </a:r>
                <a:r>
                  <a:rPr lang="en-US" altLang="ja-JP" dirty="0" smtClean="0"/>
                  <a:t>…</a:t>
                </a:r>
                <a:endParaRPr lang="en-US" altLang="ja-JP" dirty="0"/>
              </a:p>
            </p:txBody>
          </p:sp>
          <p:sp>
            <p:nvSpPr>
              <p:cNvPr id="22" name="Line 32"/>
              <p:cNvSpPr>
                <a:spLocks noChangeShapeType="1"/>
              </p:cNvSpPr>
              <p:nvPr/>
            </p:nvSpPr>
            <p:spPr bwMode="auto">
              <a:xfrm flipH="1" flipV="1">
                <a:off x="612" y="3067"/>
                <a:ext cx="998" cy="1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 name="Line 33"/>
              <p:cNvSpPr>
                <a:spLocks noChangeShapeType="1"/>
              </p:cNvSpPr>
              <p:nvPr/>
            </p:nvSpPr>
            <p:spPr bwMode="auto">
              <a:xfrm flipH="1">
                <a:off x="612" y="3385"/>
                <a:ext cx="998"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9" name="AutoShape 35"/>
            <p:cNvSpPr>
              <a:spLocks noChangeArrowheads="1"/>
            </p:cNvSpPr>
            <p:nvPr/>
          </p:nvSpPr>
          <p:spPr bwMode="auto">
            <a:xfrm rot="17593183">
              <a:off x="5148187" y="3061696"/>
              <a:ext cx="431800" cy="144463"/>
            </a:xfrm>
            <a:prstGeom prst="rightArrow">
              <a:avLst>
                <a:gd name="adj1" fmla="val 50000"/>
                <a:gd name="adj2" fmla="val 74725"/>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0" name="AutoShape 36"/>
            <p:cNvSpPr>
              <a:spLocks noChangeArrowheads="1"/>
            </p:cNvSpPr>
            <p:nvPr/>
          </p:nvSpPr>
          <p:spPr bwMode="auto">
            <a:xfrm rot="-6791916">
              <a:off x="2047756" y="2996406"/>
              <a:ext cx="431800" cy="144463"/>
            </a:xfrm>
            <a:prstGeom prst="rightArrow">
              <a:avLst>
                <a:gd name="adj1" fmla="val 50000"/>
                <a:gd name="adj2" fmla="val 74725"/>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32" name="テキスト ボックス 31"/>
          <p:cNvSpPr txBox="1"/>
          <p:nvPr/>
        </p:nvSpPr>
        <p:spPr>
          <a:xfrm>
            <a:off x="7567639" y="4157545"/>
            <a:ext cx="1456745" cy="369332"/>
          </a:xfrm>
          <a:prstGeom prst="rect">
            <a:avLst/>
          </a:prstGeom>
          <a:noFill/>
        </p:spPr>
        <p:txBody>
          <a:bodyPr wrap="none" rtlCol="0">
            <a:spAutoFit/>
          </a:bodyPr>
          <a:lstStyle/>
          <a:p>
            <a:r>
              <a:rPr lang="en-US" altLang="ja-JP" dirty="0" err="1" smtClean="0"/>
              <a:t>Takato</a:t>
            </a:r>
            <a:r>
              <a:rPr lang="en-US" altLang="ja-JP" dirty="0" smtClean="0"/>
              <a:t> (2008)</a:t>
            </a:r>
            <a:endParaRPr kumimoji="1" lang="ja-JP" altLang="en-US" dirty="0"/>
          </a:p>
        </p:txBody>
      </p:sp>
      <p:sp>
        <p:nvSpPr>
          <p:cNvPr id="33" name="正方形/長方形 32"/>
          <p:cNvSpPr/>
          <p:nvPr/>
        </p:nvSpPr>
        <p:spPr>
          <a:xfrm>
            <a:off x="527090" y="1657778"/>
            <a:ext cx="3818481" cy="461665"/>
          </a:xfrm>
          <a:prstGeom prst="rect">
            <a:avLst/>
          </a:prstGeom>
        </p:spPr>
        <p:txBody>
          <a:bodyPr wrap="none">
            <a:spAutoFit/>
          </a:bodyPr>
          <a:lstStyle/>
          <a:p>
            <a:r>
              <a:rPr lang="en-US" altLang="ja-JP" sz="2400" u="sng" dirty="0" err="1"/>
              <a:t>SOnic</a:t>
            </a:r>
            <a:r>
              <a:rPr lang="en-US" altLang="ja-JP" sz="2400" u="sng" dirty="0"/>
              <a:t> Detection And Ranging</a:t>
            </a:r>
            <a:endParaRPr lang="ja-JP" altLang="en-US" sz="2400" u="sng" dirty="0"/>
          </a:p>
        </p:txBody>
      </p:sp>
      <p:sp>
        <p:nvSpPr>
          <p:cNvPr id="34" name="Rectangle 3"/>
          <p:cNvSpPr txBox="1">
            <a:spLocks noChangeArrowheads="1"/>
          </p:cNvSpPr>
          <p:nvPr/>
        </p:nvSpPr>
        <p:spPr>
          <a:xfrm>
            <a:off x="490264" y="2708921"/>
            <a:ext cx="5017840" cy="108011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Font typeface="Arial" pitchFamily="34" charset="0"/>
              <a:buNone/>
            </a:pPr>
            <a:r>
              <a:rPr lang="en-US" altLang="ja-JP" sz="1800" dirty="0" smtClean="0"/>
              <a:t>(1) Intensity of echo </a:t>
            </a:r>
            <a:r>
              <a:rPr lang="en-US" altLang="ja-JP" sz="1800" dirty="0" smtClean="0">
                <a:sym typeface="Wingdings" pitchFamily="2" charset="2"/>
              </a:rPr>
              <a:t></a:t>
            </a:r>
            <a:r>
              <a:rPr lang="en-US" altLang="ja-JP" sz="1800" dirty="0" smtClean="0"/>
              <a:t> turbulence strength </a:t>
            </a:r>
            <a:r>
              <a:rPr lang="en-US" altLang="ja-JP" sz="1800" dirty="0"/>
              <a:t>(</a:t>
            </a:r>
            <a:r>
              <a:rPr lang="en-US" altLang="ja-JP" sz="1800" dirty="0" smtClean="0"/>
              <a:t>C</a:t>
            </a:r>
            <a:r>
              <a:rPr lang="en-US" altLang="ja-JP" sz="1800" baseline="-25000" dirty="0" smtClean="0"/>
              <a:t>T</a:t>
            </a:r>
            <a:r>
              <a:rPr lang="en-US" altLang="ja-JP" sz="1800" baseline="30000" dirty="0" smtClean="0"/>
              <a:t>2</a:t>
            </a:r>
            <a:r>
              <a:rPr lang="en-US" altLang="ja-JP" sz="1800" dirty="0" smtClean="0"/>
              <a:t>)</a:t>
            </a:r>
          </a:p>
          <a:p>
            <a:pPr marL="0" indent="0">
              <a:buFont typeface="Arial" pitchFamily="34" charset="0"/>
              <a:buNone/>
            </a:pPr>
            <a:r>
              <a:rPr lang="en-US" altLang="ja-JP" sz="1800" dirty="0" smtClean="0"/>
              <a:t>(2) Doppler shift	  </a:t>
            </a:r>
            <a:r>
              <a:rPr lang="en-US" altLang="ja-JP" sz="1800" dirty="0" smtClean="0">
                <a:sym typeface="Wingdings" pitchFamily="2" charset="2"/>
              </a:rPr>
              <a:t> </a:t>
            </a:r>
            <a:r>
              <a:rPr lang="en-US" altLang="ja-JP" sz="1800" dirty="0" smtClean="0"/>
              <a:t>3-D wind velocity (u, v, w)</a:t>
            </a:r>
          </a:p>
        </p:txBody>
      </p:sp>
      <p:pic>
        <p:nvPicPr>
          <p:cNvPr id="2050" name="Picture 2" descr="\begin{align*}&#10;\sigma_{scatter}=0.03k^{1/3}\cos^2\theta\left( \sin\frac{\theta}{2}\right)^{-11/3}\left[ \frac{C_V^2}{c_s^2}\cos^2\frac{\theta}{2}+0.013\frac{C_T^2}{T^2}\right]&#10;\end{align*}">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0886" y="5158780"/>
            <a:ext cx="7180650" cy="709200"/>
          </a:xfrm>
          <a:prstGeom prst="rect">
            <a:avLst/>
          </a:prstGeom>
          <a:noFill/>
          <a:extLst>
            <a:ext uri="{909E8E84-426E-40DD-AFC4-6F175D3DCCD1}">
              <a14:hiddenFill xmlns:a14="http://schemas.microsoft.com/office/drawing/2010/main">
                <a:solidFill>
                  <a:srgbClr val="FFFFFF"/>
                </a:solidFill>
              </a14:hiddenFill>
            </a:ext>
          </a:extLst>
        </p:spPr>
      </p:pic>
      <p:sp>
        <p:nvSpPr>
          <p:cNvPr id="36" name="テキスト ボックス 35"/>
          <p:cNvSpPr txBox="1"/>
          <p:nvPr/>
        </p:nvSpPr>
        <p:spPr>
          <a:xfrm>
            <a:off x="7210416" y="5939988"/>
            <a:ext cx="1610056" cy="369332"/>
          </a:xfrm>
          <a:prstGeom prst="rect">
            <a:avLst/>
          </a:prstGeom>
          <a:noFill/>
        </p:spPr>
        <p:txBody>
          <a:bodyPr wrap="none" rtlCol="0">
            <a:spAutoFit/>
          </a:bodyPr>
          <a:lstStyle/>
          <a:p>
            <a:r>
              <a:rPr kumimoji="1" lang="en-US" altLang="ja-JP" dirty="0" err="1" smtClean="0"/>
              <a:t>Tatarskii</a:t>
            </a:r>
            <a:r>
              <a:rPr kumimoji="1" lang="en-US" altLang="ja-JP" dirty="0" smtClean="0"/>
              <a:t> (1971)</a:t>
            </a:r>
            <a:endParaRPr kumimoji="1" lang="ja-JP" altLang="en-US" dirty="0"/>
          </a:p>
        </p:txBody>
      </p:sp>
      <p:pic>
        <p:nvPicPr>
          <p:cNvPr id="2054" name="Picture 6" descr="\begin{align*}&#10;P_r(h)=P_t\eta\frac{exp(-2\alpha h)}{h^2}dh\sigma_{scatter}(h)+P_n&#10;\end{align*}">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0886" y="4365104"/>
            <a:ext cx="4812744" cy="558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5007774" y="1907540"/>
            <a:ext cx="428322" cy="369332"/>
          </a:xfrm>
          <a:prstGeom prst="rect">
            <a:avLst/>
          </a:prstGeom>
          <a:noFill/>
        </p:spPr>
        <p:txBody>
          <a:bodyPr wrap="none" rtlCol="0">
            <a:spAutoFit/>
          </a:bodyPr>
          <a:lstStyle/>
          <a:p>
            <a:r>
              <a:rPr kumimoji="1" lang="en-US" altLang="ja-JP" dirty="0" smtClean="0"/>
              <a:t>dh</a:t>
            </a:r>
            <a:endParaRPr kumimoji="1" lang="ja-JP" altLang="en-US" dirty="0"/>
          </a:p>
        </p:txBody>
      </p:sp>
      <p:sp>
        <p:nvSpPr>
          <p:cNvPr id="35" name="テキスト ボックス 34"/>
          <p:cNvSpPr txBox="1"/>
          <p:nvPr/>
        </p:nvSpPr>
        <p:spPr>
          <a:xfrm>
            <a:off x="491809" y="3824741"/>
            <a:ext cx="2448491" cy="369332"/>
          </a:xfrm>
          <a:prstGeom prst="rect">
            <a:avLst/>
          </a:prstGeom>
          <a:noFill/>
        </p:spPr>
        <p:txBody>
          <a:bodyPr wrap="none" rtlCol="0">
            <a:spAutoFit/>
          </a:bodyPr>
          <a:lstStyle/>
          <a:p>
            <a:r>
              <a:rPr kumimoji="1" lang="en-US" altLang="ja-JP" dirty="0" smtClean="0"/>
              <a:t>Received power </a:t>
            </a:r>
            <a:r>
              <a:rPr kumimoji="1" lang="en-US" altLang="ja-JP" dirty="0" err="1" smtClean="0"/>
              <a:t>Pr</a:t>
            </a:r>
            <a:r>
              <a:rPr kumimoji="1" lang="en-US" altLang="ja-JP" dirty="0" smtClean="0"/>
              <a:t>(h) is,</a:t>
            </a:r>
            <a:endParaRPr kumimoji="1" lang="ja-JP" altLang="en-US" dirty="0"/>
          </a:p>
        </p:txBody>
      </p:sp>
      <p:sp>
        <p:nvSpPr>
          <p:cNvPr id="41" name="正方形/長方形 40"/>
          <p:cNvSpPr/>
          <p:nvPr/>
        </p:nvSpPr>
        <p:spPr>
          <a:xfrm>
            <a:off x="491809" y="2286687"/>
            <a:ext cx="3311676" cy="369332"/>
          </a:xfrm>
          <a:prstGeom prst="rect">
            <a:avLst/>
          </a:prstGeom>
        </p:spPr>
        <p:txBody>
          <a:bodyPr wrap="none">
            <a:spAutoFit/>
          </a:bodyPr>
          <a:lstStyle/>
          <a:p>
            <a:r>
              <a:rPr lang="en-US" altLang="ja-JP" dirty="0"/>
              <a:t>Emit sound and receive the echo.</a:t>
            </a:r>
          </a:p>
        </p:txBody>
      </p:sp>
      <p:sp>
        <p:nvSpPr>
          <p:cNvPr id="40" name="正方形/長方形 39"/>
          <p:cNvSpPr/>
          <p:nvPr/>
        </p:nvSpPr>
        <p:spPr>
          <a:xfrm>
            <a:off x="0" y="0"/>
            <a:ext cx="9144000" cy="360000"/>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B0F0"/>
              </a:solidFill>
            </a:endParaRPr>
          </a:p>
        </p:txBody>
      </p:sp>
    </p:spTree>
    <p:extLst>
      <p:ext uri="{BB962C8B-B14F-4D97-AF65-F5344CB8AC3E}">
        <p14:creationId xmlns:p14="http://schemas.microsoft.com/office/powerpoint/2010/main" val="41468734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13792"/>
            <a:ext cx="8229600" cy="1143000"/>
          </a:xfrm>
        </p:spPr>
        <p:txBody>
          <a:bodyPr>
            <a:normAutofit/>
          </a:bodyPr>
          <a:lstStyle/>
          <a:p>
            <a:pPr algn="l"/>
            <a:r>
              <a:rPr lang="en-US" altLang="ja-JP" b="1" dirty="0" smtClean="0"/>
              <a:t>2.6 SODAR at Dome Fuji</a:t>
            </a:r>
            <a:endParaRPr kumimoji="1" lang="ja-JP" altLang="en-US" b="1" baseline="30000" dirty="0"/>
          </a:p>
        </p:txBody>
      </p:sp>
      <p:sp>
        <p:nvSpPr>
          <p:cNvPr id="14" name="テキスト ボックス 13"/>
          <p:cNvSpPr txBox="1"/>
          <p:nvPr/>
        </p:nvSpPr>
        <p:spPr>
          <a:xfrm>
            <a:off x="1" y="4868866"/>
            <a:ext cx="9144000" cy="369332"/>
          </a:xfrm>
          <a:prstGeom prst="rect">
            <a:avLst/>
          </a:prstGeom>
          <a:noFill/>
        </p:spPr>
        <p:txBody>
          <a:bodyPr wrap="square" rtlCol="0">
            <a:spAutoFit/>
          </a:bodyPr>
          <a:lstStyle/>
          <a:p>
            <a:pPr algn="ctr"/>
            <a:r>
              <a:rPr lang="en-US" altLang="ja-JP" b="1" dirty="0" smtClean="0">
                <a:solidFill>
                  <a:srgbClr val="FF0000"/>
                </a:solidFill>
              </a:rPr>
              <a:t>Unfortunately we had no calibration for η, </a:t>
            </a:r>
            <a:r>
              <a:rPr kumimoji="1" lang="en-US" altLang="ja-JP" b="1" dirty="0" smtClean="0">
                <a:solidFill>
                  <a:srgbClr val="FF0000"/>
                </a:solidFill>
              </a:rPr>
              <a:t>so we couldn’t convert from  </a:t>
            </a:r>
            <a:r>
              <a:rPr kumimoji="1" lang="en-US" altLang="ja-JP" b="1" dirty="0" err="1" smtClean="0">
                <a:solidFill>
                  <a:srgbClr val="FF0000"/>
                </a:solidFill>
              </a:rPr>
              <a:t>Pr</a:t>
            </a:r>
            <a:r>
              <a:rPr kumimoji="1" lang="en-US" altLang="ja-JP" b="1" dirty="0" smtClean="0">
                <a:solidFill>
                  <a:srgbClr val="FF0000"/>
                </a:solidFill>
              </a:rPr>
              <a:t>  to  C</a:t>
            </a:r>
            <a:r>
              <a:rPr kumimoji="1" lang="en-US" altLang="ja-JP" b="1" baseline="-25000" dirty="0" smtClean="0">
                <a:solidFill>
                  <a:srgbClr val="FF0000"/>
                </a:solidFill>
              </a:rPr>
              <a:t>T</a:t>
            </a:r>
            <a:r>
              <a:rPr kumimoji="1" lang="en-US" altLang="ja-JP" b="1" baseline="30000" dirty="0" smtClean="0">
                <a:solidFill>
                  <a:srgbClr val="FF0000"/>
                </a:solidFill>
              </a:rPr>
              <a:t>2</a:t>
            </a:r>
            <a:r>
              <a:rPr kumimoji="1" lang="en-US" altLang="ja-JP" b="1" dirty="0" smtClean="0">
                <a:solidFill>
                  <a:srgbClr val="FF0000"/>
                </a:solidFill>
              </a:rPr>
              <a:t>.</a:t>
            </a:r>
          </a:p>
        </p:txBody>
      </p:sp>
      <p:cxnSp>
        <p:nvCxnSpPr>
          <p:cNvPr id="19" name="直線コネクタ 18"/>
          <p:cNvCxnSpPr/>
          <p:nvPr/>
        </p:nvCxnSpPr>
        <p:spPr>
          <a:xfrm>
            <a:off x="3204328" y="5535655"/>
            <a:ext cx="432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a:off x="3204328" y="5589240"/>
            <a:ext cx="432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7" descr="sodar-1c2"/>
          <p:cNvPicPr>
            <a:picLocks noChangeAspect="1" noChangeArrowheads="1"/>
          </p:cNvPicPr>
          <p:nvPr/>
        </p:nvPicPr>
        <p:blipFill rotWithShape="1">
          <a:blip r:embed="rId2">
            <a:extLst>
              <a:ext uri="{28A0092B-C50C-407E-A947-70E740481C1C}">
                <a14:useLocalDpi xmlns:a14="http://schemas.microsoft.com/office/drawing/2010/main" val="0"/>
              </a:ext>
            </a:extLst>
          </a:blip>
          <a:srcRect l="16249" t="8556" r="3835" b="14103"/>
          <a:stretch/>
        </p:blipFill>
        <p:spPr bwMode="auto">
          <a:xfrm>
            <a:off x="2267744" y="1412776"/>
            <a:ext cx="4680520" cy="3384947"/>
          </a:xfrm>
          <a:prstGeom prst="rect">
            <a:avLst/>
          </a:prstGeom>
          <a:noFill/>
          <a:ln>
            <a:noFill/>
          </a:ln>
          <a:extLst>
            <a:ext uri="{909E8E84-426E-40DD-AFC4-6F175D3DCCD1}">
              <a14:hiddenFill xmlns:a14="http://schemas.microsoft.com/office/drawing/2010/main">
                <a:solidFill>
                  <a:srgbClr val="0066CC">
                    <a:alpha val="61176"/>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0" name="Picture 2" descr="\begin{align*}&#10;P_r(h)\rightarrow C_T^2(h)\rightarrow C_N^2(h)\rightarrow D_\phi(r)\rightarrow r_0\rightarrow \epsilon&#10;\end{align*}">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7744" y="5406767"/>
            <a:ext cx="5209336" cy="313200"/>
          </a:xfrm>
          <a:prstGeom prst="rect">
            <a:avLst/>
          </a:prstGeom>
          <a:noFill/>
          <a:extLst>
            <a:ext uri="{909E8E84-426E-40DD-AFC4-6F175D3DCCD1}">
              <a14:hiddenFill xmlns:a14="http://schemas.microsoft.com/office/drawing/2010/main">
                <a:solidFill>
                  <a:srgbClr val="FFFFFF"/>
                </a:solidFill>
              </a14:hiddenFill>
            </a:ext>
          </a:extLst>
        </p:spPr>
      </p:pic>
      <p:sp>
        <p:nvSpPr>
          <p:cNvPr id="23" name="下矢印 22"/>
          <p:cNvSpPr/>
          <p:nvPr/>
        </p:nvSpPr>
        <p:spPr>
          <a:xfrm rot="16200000">
            <a:off x="1762773" y="5984379"/>
            <a:ext cx="432048" cy="286201"/>
          </a:xfrm>
          <a:prstGeom prst="downArrow">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noFill/>
            </a:endParaRPr>
          </a:p>
        </p:txBody>
      </p:sp>
      <p:sp>
        <p:nvSpPr>
          <p:cNvPr id="24" name="正方形/長方形 23"/>
          <p:cNvSpPr/>
          <p:nvPr/>
        </p:nvSpPr>
        <p:spPr>
          <a:xfrm>
            <a:off x="2483768" y="5850129"/>
            <a:ext cx="5112568" cy="55469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178" name="Picture 10" descr="\begin{align*}&#10;P_r(h)\rightarrow Const.\times C_T^2(h)\propto dr_0^{-5/3}\propto d\epsilon^{5/3}&#10;\end{align*}">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84122" y="5945803"/>
            <a:ext cx="4894136" cy="356400"/>
          </a:xfrm>
          <a:prstGeom prst="rect">
            <a:avLst/>
          </a:prstGeom>
          <a:noFill/>
          <a:extLst>
            <a:ext uri="{909E8E84-426E-40DD-AFC4-6F175D3DCCD1}">
              <a14:hiddenFill xmlns:a14="http://schemas.microsoft.com/office/drawing/2010/main">
                <a:solidFill>
                  <a:srgbClr val="FFFFFF"/>
                </a:solidFill>
              </a14:hiddenFill>
            </a:ext>
          </a:extLst>
        </p:spPr>
      </p:pic>
      <p:sp>
        <p:nvSpPr>
          <p:cNvPr id="25" name="テキスト ボックス 24"/>
          <p:cNvSpPr txBox="1"/>
          <p:nvPr/>
        </p:nvSpPr>
        <p:spPr>
          <a:xfrm>
            <a:off x="6948264" y="4391780"/>
            <a:ext cx="1456745" cy="369332"/>
          </a:xfrm>
          <a:prstGeom prst="rect">
            <a:avLst/>
          </a:prstGeom>
          <a:noFill/>
        </p:spPr>
        <p:txBody>
          <a:bodyPr wrap="none" rtlCol="0">
            <a:spAutoFit/>
          </a:bodyPr>
          <a:lstStyle/>
          <a:p>
            <a:r>
              <a:rPr lang="en-US" altLang="ja-JP" dirty="0" err="1" smtClean="0"/>
              <a:t>Takato</a:t>
            </a:r>
            <a:r>
              <a:rPr lang="en-US" altLang="ja-JP" dirty="0" smtClean="0"/>
              <a:t> (2008)</a:t>
            </a:r>
            <a:endParaRPr kumimoji="1" lang="ja-JP" altLang="en-US" dirty="0"/>
          </a:p>
        </p:txBody>
      </p:sp>
      <p:sp>
        <p:nvSpPr>
          <p:cNvPr id="15" name="正方形/長方形 14"/>
          <p:cNvSpPr/>
          <p:nvPr/>
        </p:nvSpPr>
        <p:spPr>
          <a:xfrm>
            <a:off x="0" y="0"/>
            <a:ext cx="9144000" cy="360000"/>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B0F0"/>
              </a:solidFill>
            </a:endParaRPr>
          </a:p>
        </p:txBody>
      </p:sp>
    </p:spTree>
    <p:extLst>
      <p:ext uri="{BB962C8B-B14F-4D97-AF65-F5344CB8AC3E}">
        <p14:creationId xmlns:p14="http://schemas.microsoft.com/office/powerpoint/2010/main" val="3732817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5447" t="11462" r="13582" b="6329"/>
          <a:stretch/>
        </p:blipFill>
        <p:spPr bwMode="auto">
          <a:xfrm>
            <a:off x="1403648" y="2166644"/>
            <a:ext cx="6480000" cy="469135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テキスト ボックス 4"/>
          <p:cNvSpPr txBox="1"/>
          <p:nvPr/>
        </p:nvSpPr>
        <p:spPr>
          <a:xfrm>
            <a:off x="755577" y="692696"/>
            <a:ext cx="6624736" cy="830997"/>
          </a:xfrm>
          <a:prstGeom prst="rect">
            <a:avLst/>
          </a:prstGeom>
          <a:noFill/>
        </p:spPr>
        <p:txBody>
          <a:bodyPr wrap="square" rtlCol="0">
            <a:spAutoFit/>
          </a:bodyPr>
          <a:lstStyle/>
          <a:p>
            <a:r>
              <a:rPr kumimoji="1" lang="en-US" altLang="ja-JP" sz="2400" dirty="0" smtClean="0"/>
              <a:t>48</a:t>
            </a:r>
            <a:r>
              <a:rPr kumimoji="1" lang="ja-JP" altLang="en-US" sz="2400" dirty="0" smtClean="0"/>
              <a:t>次、</a:t>
            </a:r>
            <a:r>
              <a:rPr kumimoji="1" lang="en-US" altLang="ja-JP" sz="2400" dirty="0" smtClean="0"/>
              <a:t>52</a:t>
            </a:r>
            <a:r>
              <a:rPr kumimoji="1" lang="ja-JP" altLang="en-US" sz="2400" dirty="0" smtClean="0"/>
              <a:t>次、</a:t>
            </a:r>
            <a:r>
              <a:rPr kumimoji="1" lang="en-US" altLang="ja-JP" sz="2400" dirty="0" smtClean="0"/>
              <a:t>54</a:t>
            </a:r>
            <a:r>
              <a:rPr kumimoji="1" lang="ja-JP" altLang="en-US" sz="2400" dirty="0" smtClean="0"/>
              <a:t>次隊のサイト調査</a:t>
            </a:r>
            <a:r>
              <a:rPr lang="ja-JP" altLang="en-US" sz="2400" dirty="0"/>
              <a:t>に</a:t>
            </a:r>
            <a:r>
              <a:rPr lang="ja-JP" altLang="en-US" sz="2400" dirty="0" smtClean="0"/>
              <a:t>ついても論文を鋭意作成中。</a:t>
            </a:r>
            <a:r>
              <a:rPr lang="ja-JP" altLang="en-US" sz="2000" dirty="0" smtClean="0"/>
              <a:t>現在</a:t>
            </a:r>
            <a:r>
              <a:rPr lang="en-US" altLang="ja-JP" sz="2000" dirty="0" smtClean="0"/>
              <a:t>revise</a:t>
            </a:r>
            <a:r>
              <a:rPr lang="ja-JP" altLang="en-US" sz="2000" dirty="0" smtClean="0"/>
              <a:t>中、今月中に</a:t>
            </a:r>
            <a:r>
              <a:rPr lang="en-US" altLang="ja-JP" sz="2000" dirty="0" smtClean="0"/>
              <a:t>submit</a:t>
            </a:r>
            <a:r>
              <a:rPr lang="ja-JP" altLang="en-US" sz="2000" dirty="0" smtClean="0"/>
              <a:t>予定。</a:t>
            </a:r>
            <a:endParaRPr kumimoji="1" lang="ja-JP" altLang="en-US" sz="2000" dirty="0"/>
          </a:p>
        </p:txBody>
      </p:sp>
    </p:spTree>
    <p:extLst>
      <p:ext uri="{BB962C8B-B14F-4D97-AF65-F5344CB8AC3E}">
        <p14:creationId xmlns:p14="http://schemas.microsoft.com/office/powerpoint/2010/main" val="404820912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539552" y="1484784"/>
            <a:ext cx="5695342" cy="646331"/>
          </a:xfrm>
          <a:prstGeom prst="rect">
            <a:avLst/>
          </a:prstGeom>
          <a:noFill/>
        </p:spPr>
        <p:txBody>
          <a:bodyPr wrap="none" rtlCol="0">
            <a:spAutoFit/>
          </a:bodyPr>
          <a:lstStyle/>
          <a:p>
            <a:r>
              <a:rPr kumimoji="1" lang="en-US" altLang="ja-JP" dirty="0" smtClean="0"/>
              <a:t>- From 2011 January 25 to May 13</a:t>
            </a:r>
          </a:p>
          <a:p>
            <a:r>
              <a:rPr lang="en-US" altLang="ja-JP" dirty="0" smtClean="0"/>
              <a:t>- Turbulence profiling </a:t>
            </a:r>
            <a:r>
              <a:rPr lang="en-US" altLang="ja-JP" dirty="0" smtClean="0">
                <a:solidFill>
                  <a:srgbClr val="0070C0"/>
                </a:solidFill>
              </a:rPr>
              <a:t>between 8 and 45 m with Δh = 0.9 m</a:t>
            </a:r>
            <a:endParaRPr kumimoji="1" lang="ja-JP" altLang="en-US" dirty="0">
              <a:solidFill>
                <a:srgbClr val="0070C0"/>
              </a:solidFill>
            </a:endParaRPr>
          </a:p>
        </p:txBody>
      </p:sp>
      <p:pic>
        <p:nvPicPr>
          <p:cNvPr id="3074" name="Picture 2" descr="C:\Research\D4\2013_07ドームふじ論文2013b\snoda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1452" y="2348879"/>
            <a:ext cx="6590948" cy="4126209"/>
          </a:xfrm>
          <a:prstGeom prst="rect">
            <a:avLst/>
          </a:prstGeom>
          <a:noFill/>
          <a:extLst>
            <a:ext uri="{909E8E84-426E-40DD-AFC4-6F175D3DCCD1}">
              <a14:hiddenFill xmlns:a14="http://schemas.microsoft.com/office/drawing/2010/main">
                <a:solidFill>
                  <a:srgbClr val="FFFFFF"/>
                </a:solidFill>
              </a14:hiddenFill>
            </a:ext>
          </a:extLst>
        </p:spPr>
      </p:pic>
      <p:sp>
        <p:nvSpPr>
          <p:cNvPr id="24" name="タイトル 1"/>
          <p:cNvSpPr>
            <a:spLocks noGrp="1"/>
          </p:cNvSpPr>
          <p:nvPr>
            <p:ph type="title"/>
          </p:nvPr>
        </p:nvSpPr>
        <p:spPr>
          <a:xfrm>
            <a:off x="457200" y="413792"/>
            <a:ext cx="8229600" cy="1143000"/>
          </a:xfrm>
        </p:spPr>
        <p:txBody>
          <a:bodyPr>
            <a:normAutofit/>
          </a:bodyPr>
          <a:lstStyle/>
          <a:p>
            <a:pPr algn="l"/>
            <a:r>
              <a:rPr lang="en-US" altLang="ja-JP" b="1" dirty="0" smtClean="0"/>
              <a:t>2</a:t>
            </a:r>
            <a:r>
              <a:rPr kumimoji="1" lang="en-US" altLang="ja-JP" b="1" dirty="0" smtClean="0"/>
              <a:t>.7</a:t>
            </a:r>
            <a:r>
              <a:rPr lang="ja-JP" altLang="en-US" b="1" dirty="0" smtClean="0"/>
              <a:t> </a:t>
            </a:r>
            <a:r>
              <a:rPr kumimoji="1" lang="en-US" altLang="ja-JP" b="1" dirty="0" smtClean="0"/>
              <a:t>Snodar</a:t>
            </a:r>
            <a:r>
              <a:rPr lang="ja-JP" altLang="en-US" b="1" dirty="0" smtClean="0"/>
              <a:t> （</a:t>
            </a:r>
            <a:r>
              <a:rPr lang="en-US" altLang="ja-JP" b="1" dirty="0" smtClean="0"/>
              <a:t>2011</a:t>
            </a:r>
            <a:r>
              <a:rPr lang="ja-JP" altLang="en-US" b="1" dirty="0" smtClean="0"/>
              <a:t>）</a:t>
            </a:r>
            <a:endParaRPr kumimoji="1" lang="ja-JP" altLang="en-US" b="1" dirty="0"/>
          </a:p>
        </p:txBody>
      </p:sp>
      <p:sp>
        <p:nvSpPr>
          <p:cNvPr id="18" name="正方形/長方形 17"/>
          <p:cNvSpPr/>
          <p:nvPr/>
        </p:nvSpPr>
        <p:spPr>
          <a:xfrm>
            <a:off x="0" y="0"/>
            <a:ext cx="9144000" cy="360000"/>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B0F0"/>
              </a:solidFill>
            </a:endParaRPr>
          </a:p>
        </p:txBody>
      </p:sp>
    </p:spTree>
    <p:extLst>
      <p:ext uri="{BB962C8B-B14F-4D97-AF65-F5344CB8AC3E}">
        <p14:creationId xmlns:p14="http://schemas.microsoft.com/office/powerpoint/2010/main" val="208239437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Research\D4\2013_07イタリア・シエナ研究会\instrument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0472" y="332656"/>
            <a:ext cx="4680000" cy="3606678"/>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p:cNvSpPr>
            <a:spLocks noGrp="1"/>
          </p:cNvSpPr>
          <p:nvPr>
            <p:ph type="title"/>
          </p:nvPr>
        </p:nvSpPr>
        <p:spPr>
          <a:xfrm>
            <a:off x="457200" y="413792"/>
            <a:ext cx="8229600" cy="1143000"/>
          </a:xfrm>
          <a:ln>
            <a:noFill/>
          </a:ln>
        </p:spPr>
        <p:txBody>
          <a:bodyPr>
            <a:normAutofit/>
          </a:bodyPr>
          <a:lstStyle/>
          <a:p>
            <a:pPr algn="l"/>
            <a:r>
              <a:rPr lang="en-US" altLang="ja-JP" b="1" dirty="0" smtClean="0"/>
              <a:t>2.8 Observations</a:t>
            </a:r>
            <a:endParaRPr kumimoji="1" lang="ja-JP" altLang="en-US" b="1" baseline="30000" dirty="0"/>
          </a:p>
        </p:txBody>
      </p:sp>
      <p:grpSp>
        <p:nvGrpSpPr>
          <p:cNvPr id="4" name="グループ化 3"/>
          <p:cNvGrpSpPr/>
          <p:nvPr/>
        </p:nvGrpSpPr>
        <p:grpSpPr>
          <a:xfrm>
            <a:off x="180472" y="4456197"/>
            <a:ext cx="8640000" cy="2213163"/>
            <a:chOff x="180472" y="4312181"/>
            <a:chExt cx="8640000" cy="2213163"/>
          </a:xfrm>
        </p:grpSpPr>
        <p:pic>
          <p:nvPicPr>
            <p:cNvPr id="1028" name="Picture 4" descr="C:\Research\D4\2013_07イタリア・シエナ研究会\sun_altitud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472" y="4312181"/>
              <a:ext cx="8640000" cy="2213163"/>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p:cNvSpPr txBox="1"/>
            <p:nvPr/>
          </p:nvSpPr>
          <p:spPr>
            <a:xfrm>
              <a:off x="6633128" y="4797152"/>
              <a:ext cx="1251240" cy="369332"/>
            </a:xfrm>
            <a:prstGeom prst="rect">
              <a:avLst/>
            </a:prstGeom>
            <a:noFill/>
          </p:spPr>
          <p:txBody>
            <a:bodyPr wrap="none" rtlCol="0">
              <a:spAutoFit/>
            </a:bodyPr>
            <a:lstStyle/>
            <a:p>
              <a:r>
                <a:rPr lang="en-US" altLang="ja-JP" b="1" dirty="0" smtClean="0">
                  <a:solidFill>
                    <a:srgbClr val="0070C0"/>
                  </a:solidFill>
                </a:rPr>
                <a:t>Polar Night</a:t>
              </a:r>
              <a:endParaRPr kumimoji="1" lang="ja-JP" altLang="en-US" b="1" dirty="0">
                <a:solidFill>
                  <a:srgbClr val="0070C0"/>
                </a:solidFill>
              </a:endParaRPr>
            </a:p>
          </p:txBody>
        </p:sp>
        <p:sp>
          <p:nvSpPr>
            <p:cNvPr id="26" name="テキスト ボックス 25"/>
            <p:cNvSpPr txBox="1"/>
            <p:nvPr/>
          </p:nvSpPr>
          <p:spPr>
            <a:xfrm>
              <a:off x="971600" y="5723964"/>
              <a:ext cx="1096903" cy="369332"/>
            </a:xfrm>
            <a:prstGeom prst="rect">
              <a:avLst/>
            </a:prstGeom>
            <a:noFill/>
          </p:spPr>
          <p:txBody>
            <a:bodyPr wrap="none" rtlCol="0">
              <a:spAutoFit/>
            </a:bodyPr>
            <a:lstStyle/>
            <a:p>
              <a:r>
                <a:rPr lang="en-US" altLang="ja-JP" b="1" dirty="0" smtClean="0">
                  <a:solidFill>
                    <a:srgbClr val="FF0000"/>
                  </a:solidFill>
                </a:rPr>
                <a:t>Polar Day</a:t>
              </a:r>
              <a:endParaRPr kumimoji="1" lang="ja-JP" altLang="en-US" b="1" dirty="0">
                <a:solidFill>
                  <a:srgbClr val="FF0000"/>
                </a:solidFill>
              </a:endParaRPr>
            </a:p>
          </p:txBody>
        </p:sp>
        <p:cxnSp>
          <p:nvCxnSpPr>
            <p:cNvPr id="9" name="直線矢印コネクタ 8"/>
            <p:cNvCxnSpPr/>
            <p:nvPr/>
          </p:nvCxnSpPr>
          <p:spPr>
            <a:xfrm>
              <a:off x="755576" y="5667484"/>
              <a:ext cx="1944216"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直線矢印コネクタ 10"/>
            <p:cNvCxnSpPr/>
            <p:nvPr/>
          </p:nvCxnSpPr>
          <p:spPr>
            <a:xfrm flipH="1">
              <a:off x="5724128" y="5157192"/>
              <a:ext cx="2929356" cy="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grpSp>
      <p:grpSp>
        <p:nvGrpSpPr>
          <p:cNvPr id="10" name="グループ化 9"/>
          <p:cNvGrpSpPr/>
          <p:nvPr/>
        </p:nvGrpSpPr>
        <p:grpSpPr>
          <a:xfrm>
            <a:off x="179512" y="2204864"/>
            <a:ext cx="3600000" cy="2195122"/>
            <a:chOff x="179512" y="2025966"/>
            <a:chExt cx="3600000" cy="2195122"/>
          </a:xfrm>
        </p:grpSpPr>
        <p:pic>
          <p:nvPicPr>
            <p:cNvPr id="1027" name="Picture 3" descr="C:\Research\D4\2013_07イタリア・シエナ研究会\instrument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2025966"/>
              <a:ext cx="3600000" cy="2195122"/>
            </a:xfrm>
            <a:prstGeom prst="rect">
              <a:avLst/>
            </a:prstGeom>
            <a:noFill/>
            <a:extLst>
              <a:ext uri="{909E8E84-426E-40DD-AFC4-6F175D3DCCD1}">
                <a14:hiddenFill xmlns:a14="http://schemas.microsoft.com/office/drawing/2010/main">
                  <a:solidFill>
                    <a:srgbClr val="FFFFFF"/>
                  </a:solidFill>
                </a14:hiddenFill>
              </a:ext>
            </a:extLst>
          </p:spPr>
        </p:pic>
        <p:sp>
          <p:nvSpPr>
            <p:cNvPr id="8" name="正方形/長方形 7"/>
            <p:cNvSpPr/>
            <p:nvPr/>
          </p:nvSpPr>
          <p:spPr>
            <a:xfrm>
              <a:off x="1979512" y="2097974"/>
              <a:ext cx="936304" cy="1800200"/>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正方形/長方形 18"/>
            <p:cNvSpPr/>
            <p:nvPr/>
          </p:nvSpPr>
          <p:spPr>
            <a:xfrm>
              <a:off x="1259631" y="2097974"/>
              <a:ext cx="260419" cy="1800200"/>
            </a:xfrm>
            <a:prstGeom prst="rect">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0" name="正方形/長方形 19"/>
            <p:cNvSpPr/>
            <p:nvPr/>
          </p:nvSpPr>
          <p:spPr>
            <a:xfrm>
              <a:off x="3347864" y="2097974"/>
              <a:ext cx="332427" cy="1800200"/>
            </a:xfrm>
            <a:prstGeom prst="rect">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3" name="テキスト ボックス 2"/>
          <p:cNvSpPr txBox="1"/>
          <p:nvPr/>
        </p:nvSpPr>
        <p:spPr>
          <a:xfrm>
            <a:off x="574270" y="1466556"/>
            <a:ext cx="3222357" cy="369332"/>
          </a:xfrm>
          <a:prstGeom prst="rect">
            <a:avLst/>
          </a:prstGeom>
          <a:noFill/>
        </p:spPr>
        <p:txBody>
          <a:bodyPr wrap="none" rtlCol="0">
            <a:spAutoFit/>
          </a:bodyPr>
          <a:lstStyle/>
          <a:p>
            <a:r>
              <a:rPr lang="en-US" altLang="ja-JP" dirty="0" smtClean="0"/>
              <a:t>2006-2013</a:t>
            </a:r>
            <a:r>
              <a:rPr lang="ja-JP" altLang="en-US" dirty="0" smtClean="0"/>
              <a:t>年に順次観測を実施</a:t>
            </a:r>
            <a:endParaRPr kumimoji="1" lang="ja-JP" altLang="en-US" dirty="0"/>
          </a:p>
        </p:txBody>
      </p:sp>
      <p:sp>
        <p:nvSpPr>
          <p:cNvPr id="18" name="正方形/長方形 17"/>
          <p:cNvSpPr/>
          <p:nvPr/>
        </p:nvSpPr>
        <p:spPr>
          <a:xfrm>
            <a:off x="0" y="0"/>
            <a:ext cx="9144000" cy="360000"/>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B0F0"/>
              </a:solidFill>
            </a:endParaRPr>
          </a:p>
        </p:txBody>
      </p:sp>
    </p:spTree>
    <p:extLst>
      <p:ext uri="{BB962C8B-B14F-4D97-AF65-F5344CB8AC3E}">
        <p14:creationId xmlns:p14="http://schemas.microsoft.com/office/powerpoint/2010/main" val="182696067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C:\Research\D4\2013_07イタリア・シエナ研究会\pts.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803417" y="1673593"/>
            <a:ext cx="5393149" cy="3349974"/>
          </a:xfrm>
          <a:prstGeom prst="rect">
            <a:avLst/>
          </a:prstGeom>
          <a:noFill/>
          <a:extLst>
            <a:ext uri="{909E8E84-426E-40DD-AFC4-6F175D3DCCD1}">
              <a14:hiddenFill xmlns:a14="http://schemas.microsoft.com/office/drawing/2010/main">
                <a:solidFill>
                  <a:srgbClr val="FFFFFF"/>
                </a:solidFill>
              </a14:hiddenFill>
            </a:ext>
          </a:extLst>
        </p:spPr>
      </p:pic>
      <p:sp>
        <p:nvSpPr>
          <p:cNvPr id="41" name="タイトル 1"/>
          <p:cNvSpPr>
            <a:spLocks noGrp="1"/>
          </p:cNvSpPr>
          <p:nvPr>
            <p:ph type="title"/>
          </p:nvPr>
        </p:nvSpPr>
        <p:spPr>
          <a:xfrm>
            <a:off x="457200" y="413792"/>
            <a:ext cx="8229600" cy="1143000"/>
          </a:xfrm>
        </p:spPr>
        <p:txBody>
          <a:bodyPr>
            <a:normAutofit/>
          </a:bodyPr>
          <a:lstStyle/>
          <a:p>
            <a:pPr algn="l"/>
            <a:r>
              <a:rPr lang="en-US" altLang="ja-JP" b="1" dirty="0" smtClean="0"/>
              <a:t>2</a:t>
            </a:r>
            <a:r>
              <a:rPr kumimoji="1" lang="en-US" altLang="ja-JP" b="1" dirty="0" smtClean="0"/>
              <a:t>.9</a:t>
            </a:r>
            <a:r>
              <a:rPr lang="ja-JP" altLang="en-US" b="1" dirty="0" smtClean="0"/>
              <a:t> </a:t>
            </a:r>
            <a:r>
              <a:rPr lang="en-US" altLang="ja-JP" b="1" dirty="0" err="1" smtClean="0"/>
              <a:t>Pt</a:t>
            </a:r>
            <a:r>
              <a:rPr lang="ja-JP" altLang="en-US" b="1" dirty="0" smtClean="0"/>
              <a:t>温度計 （</a:t>
            </a:r>
            <a:r>
              <a:rPr lang="en-US" altLang="ja-JP" b="1" dirty="0" smtClean="0"/>
              <a:t>2011</a:t>
            </a:r>
            <a:r>
              <a:rPr lang="ja-JP" altLang="en-US" b="1" dirty="0" smtClean="0"/>
              <a:t>）</a:t>
            </a:r>
            <a:endParaRPr kumimoji="1" lang="ja-JP" altLang="en-US" b="1" dirty="0"/>
          </a:p>
        </p:txBody>
      </p:sp>
      <p:sp>
        <p:nvSpPr>
          <p:cNvPr id="21" name="テキスト ボックス 20"/>
          <p:cNvSpPr txBox="1"/>
          <p:nvPr/>
        </p:nvSpPr>
        <p:spPr>
          <a:xfrm>
            <a:off x="1619672" y="5313982"/>
            <a:ext cx="6192688" cy="923330"/>
          </a:xfrm>
          <a:prstGeom prst="rect">
            <a:avLst/>
          </a:prstGeom>
          <a:noFill/>
        </p:spPr>
        <p:txBody>
          <a:bodyPr wrap="square" rtlCol="0">
            <a:spAutoFit/>
          </a:bodyPr>
          <a:lstStyle/>
          <a:p>
            <a:pPr marL="285750" indent="-285750">
              <a:buFontTx/>
              <a:buChar char="-"/>
            </a:pPr>
            <a:r>
              <a:rPr kumimoji="1" lang="en-US" altLang="ja-JP" dirty="0" smtClean="0"/>
              <a:t>From 2011 January 21 to July 4</a:t>
            </a:r>
          </a:p>
          <a:p>
            <a:pPr marL="285750" indent="-285750">
              <a:buFontTx/>
              <a:buChar char="-"/>
            </a:pPr>
            <a:r>
              <a:rPr lang="en-US" altLang="ja-JP" dirty="0" smtClean="0"/>
              <a:t>0.3, 9.5, 12, and 15.8 m above  snow surface</a:t>
            </a:r>
          </a:p>
          <a:p>
            <a:pPr marL="285750" indent="-285750">
              <a:buFontTx/>
              <a:buChar char="-"/>
            </a:pPr>
            <a:r>
              <a:rPr lang="en-US" altLang="ja-JP" dirty="0" smtClean="0"/>
              <a:t>Measuring each two minute</a:t>
            </a:r>
          </a:p>
        </p:txBody>
      </p:sp>
      <p:sp>
        <p:nvSpPr>
          <p:cNvPr id="22" name="正方形/長方形 21"/>
          <p:cNvSpPr/>
          <p:nvPr/>
        </p:nvSpPr>
        <p:spPr>
          <a:xfrm>
            <a:off x="0" y="0"/>
            <a:ext cx="9144000" cy="360000"/>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B0F0"/>
              </a:solidFill>
            </a:endParaRPr>
          </a:p>
        </p:txBody>
      </p:sp>
    </p:spTree>
    <p:extLst>
      <p:ext uri="{BB962C8B-B14F-4D97-AF65-F5344CB8AC3E}">
        <p14:creationId xmlns:p14="http://schemas.microsoft.com/office/powerpoint/2010/main" val="250434380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JARE54_okita_jpeg\2012_1119_トロール・ノボ\DSC_1089.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3320" r="3120"/>
          <a:stretch/>
        </p:blipFill>
        <p:spPr bwMode="auto">
          <a:xfrm>
            <a:off x="0" y="360000"/>
            <a:ext cx="9144000" cy="6498000"/>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p:cNvSpPr>
            <a:spLocks noGrp="1"/>
          </p:cNvSpPr>
          <p:nvPr>
            <p:ph type="title"/>
          </p:nvPr>
        </p:nvSpPr>
        <p:spPr>
          <a:xfrm>
            <a:off x="457200" y="413792"/>
            <a:ext cx="8229600" cy="1143000"/>
          </a:xfrm>
        </p:spPr>
        <p:txBody>
          <a:bodyPr/>
          <a:lstStyle/>
          <a:p>
            <a:r>
              <a:rPr kumimoji="1" lang="en-US" altLang="ja-JP" b="1" dirty="0" smtClean="0"/>
              <a:t>Contents</a:t>
            </a:r>
            <a:endParaRPr kumimoji="1" lang="ja-JP" altLang="en-US" b="1" dirty="0"/>
          </a:p>
        </p:txBody>
      </p:sp>
      <p:sp>
        <p:nvSpPr>
          <p:cNvPr id="5" name="テキスト ボックス 4"/>
          <p:cNvSpPr txBox="1"/>
          <p:nvPr/>
        </p:nvSpPr>
        <p:spPr>
          <a:xfrm>
            <a:off x="1403648" y="1810559"/>
            <a:ext cx="2779735" cy="2554545"/>
          </a:xfrm>
          <a:prstGeom prst="rect">
            <a:avLst/>
          </a:prstGeom>
          <a:noFill/>
        </p:spPr>
        <p:txBody>
          <a:bodyPr wrap="none" rtlCol="0">
            <a:spAutoFit/>
          </a:bodyPr>
          <a:lstStyle/>
          <a:p>
            <a:pPr marL="342900" indent="-342900">
              <a:buAutoNum type="arabicPeriod"/>
            </a:pPr>
            <a:r>
              <a:rPr kumimoji="1" lang="en-US" altLang="ja-JP" sz="3200" b="1" dirty="0" smtClean="0">
                <a:solidFill>
                  <a:schemeClr val="bg1">
                    <a:lumMod val="75000"/>
                  </a:schemeClr>
                </a:solidFill>
              </a:rPr>
              <a:t>Introduction</a:t>
            </a:r>
          </a:p>
          <a:p>
            <a:pPr marL="342900" indent="-342900">
              <a:buAutoNum type="arabicPeriod"/>
            </a:pPr>
            <a:r>
              <a:rPr lang="en-US" altLang="ja-JP" sz="3200" b="1" dirty="0" smtClean="0">
                <a:solidFill>
                  <a:schemeClr val="bg1">
                    <a:lumMod val="75000"/>
                  </a:schemeClr>
                </a:solidFill>
              </a:rPr>
              <a:t>Observations</a:t>
            </a:r>
          </a:p>
          <a:p>
            <a:pPr marL="342900" indent="-342900">
              <a:buAutoNum type="arabicPeriod"/>
            </a:pPr>
            <a:r>
              <a:rPr lang="en-US" altLang="ja-JP" sz="3200" b="1" dirty="0" smtClean="0"/>
              <a:t>Results</a:t>
            </a:r>
          </a:p>
          <a:p>
            <a:pPr marL="342900" indent="-342900">
              <a:buAutoNum type="arabicPeriod"/>
            </a:pPr>
            <a:r>
              <a:rPr lang="en-US" altLang="ja-JP" sz="3200" b="1" dirty="0" smtClean="0">
                <a:solidFill>
                  <a:schemeClr val="bg1">
                    <a:lumMod val="75000"/>
                  </a:schemeClr>
                </a:solidFill>
              </a:rPr>
              <a:t>Discussions</a:t>
            </a:r>
          </a:p>
          <a:p>
            <a:pPr marL="342900" indent="-342900">
              <a:buAutoNum type="arabicPeriod"/>
            </a:pPr>
            <a:r>
              <a:rPr lang="en-US" altLang="ja-JP" sz="3200" b="1" dirty="0" smtClean="0">
                <a:solidFill>
                  <a:schemeClr val="bg1">
                    <a:lumMod val="75000"/>
                  </a:schemeClr>
                </a:solidFill>
              </a:rPr>
              <a:t>Future work</a:t>
            </a:r>
          </a:p>
        </p:txBody>
      </p:sp>
      <p:sp>
        <p:nvSpPr>
          <p:cNvPr id="6" name="正方形/長方形 5"/>
          <p:cNvSpPr/>
          <p:nvPr/>
        </p:nvSpPr>
        <p:spPr>
          <a:xfrm>
            <a:off x="0" y="0"/>
            <a:ext cx="9144000" cy="360000"/>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63577199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p:cNvGrpSpPr/>
          <p:nvPr/>
        </p:nvGrpSpPr>
        <p:grpSpPr>
          <a:xfrm>
            <a:off x="179512" y="3675168"/>
            <a:ext cx="8712968" cy="2192812"/>
            <a:chOff x="250560" y="2172292"/>
            <a:chExt cx="8712968" cy="1760764"/>
          </a:xfrm>
        </p:grpSpPr>
        <p:pic>
          <p:nvPicPr>
            <p:cNvPr id="2050" name="Picture 2" descr="C:\Research\D4\2013_07イタリア・シエナ研究会\sodar_timeseries.jpg"/>
            <p:cNvPicPr>
              <a:picLocks noChangeAspect="1" noChangeArrowheads="1"/>
            </p:cNvPicPr>
            <p:nvPr/>
          </p:nvPicPr>
          <p:blipFill rotWithShape="1">
            <a:blip r:embed="rId2">
              <a:extLst>
                <a:ext uri="{28A0092B-C50C-407E-A947-70E740481C1C}">
                  <a14:useLocalDpi xmlns:a14="http://schemas.microsoft.com/office/drawing/2010/main" val="0"/>
                </a:ext>
              </a:extLst>
            </a:blip>
            <a:srcRect b="50000"/>
            <a:stretch/>
          </p:blipFill>
          <p:spPr bwMode="auto">
            <a:xfrm>
              <a:off x="250560" y="2214375"/>
              <a:ext cx="4320000" cy="171868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Research\D4\2013_07イタリア・シエナ研究会\sodar_timeseries.jpg"/>
            <p:cNvPicPr>
              <a:picLocks noChangeAspect="1" noChangeArrowheads="1"/>
            </p:cNvPicPr>
            <p:nvPr/>
          </p:nvPicPr>
          <p:blipFill rotWithShape="1">
            <a:blip r:embed="rId2">
              <a:extLst>
                <a:ext uri="{28A0092B-C50C-407E-A947-70E740481C1C}">
                  <a14:useLocalDpi xmlns:a14="http://schemas.microsoft.com/office/drawing/2010/main" val="0"/>
                </a:ext>
              </a:extLst>
            </a:blip>
            <a:srcRect t="50000" b="594"/>
            <a:stretch/>
          </p:blipFill>
          <p:spPr bwMode="auto">
            <a:xfrm>
              <a:off x="4643528" y="2172292"/>
              <a:ext cx="4320000" cy="1698267"/>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テキスト ボックス 2"/>
          <p:cNvSpPr txBox="1"/>
          <p:nvPr/>
        </p:nvSpPr>
        <p:spPr>
          <a:xfrm>
            <a:off x="539552" y="1857598"/>
            <a:ext cx="5046510" cy="1200329"/>
          </a:xfrm>
          <a:prstGeom prst="rect">
            <a:avLst/>
          </a:prstGeom>
          <a:noFill/>
        </p:spPr>
        <p:txBody>
          <a:bodyPr wrap="none" rtlCol="0">
            <a:spAutoFit/>
          </a:bodyPr>
          <a:lstStyle/>
          <a:p>
            <a:pPr marL="285750" indent="-285750">
              <a:buFontTx/>
              <a:buChar char="-"/>
            </a:pPr>
            <a:r>
              <a:rPr kumimoji="1" lang="en-US" altLang="ja-JP" dirty="0" smtClean="0"/>
              <a:t>From 2006 December 21 to 2007 January 7</a:t>
            </a:r>
            <a:endParaRPr lang="en-US" altLang="ja-JP" dirty="0"/>
          </a:p>
          <a:p>
            <a:pPr marL="285750" indent="-285750">
              <a:buFontTx/>
              <a:buChar char="-"/>
            </a:pPr>
            <a:r>
              <a:rPr lang="en-US" altLang="ja-JP" dirty="0" smtClean="0"/>
              <a:t>Observations in “</a:t>
            </a:r>
            <a:r>
              <a:rPr lang="en-US" altLang="ja-JP" dirty="0" smtClean="0">
                <a:solidFill>
                  <a:srgbClr val="FF0000"/>
                </a:solidFill>
              </a:rPr>
              <a:t>Polar day season</a:t>
            </a:r>
            <a:r>
              <a:rPr lang="en-US" altLang="ja-JP" dirty="0" smtClean="0"/>
              <a:t>”</a:t>
            </a:r>
          </a:p>
          <a:p>
            <a:pPr marL="285750" indent="-285750">
              <a:buFontTx/>
              <a:buChar char="-"/>
            </a:pPr>
            <a:r>
              <a:rPr lang="en-US" altLang="ja-JP" dirty="0" smtClean="0"/>
              <a:t>Turbulence profiling </a:t>
            </a:r>
          </a:p>
          <a:p>
            <a:r>
              <a:rPr lang="ja-JP" altLang="en-US" dirty="0">
                <a:solidFill>
                  <a:srgbClr val="0070C0"/>
                </a:solidFill>
              </a:rPr>
              <a:t>　</a:t>
            </a:r>
            <a:r>
              <a:rPr lang="ja-JP" altLang="en-US" dirty="0" smtClean="0">
                <a:solidFill>
                  <a:srgbClr val="0070C0"/>
                </a:solidFill>
              </a:rPr>
              <a:t>　　　　　　　</a:t>
            </a:r>
            <a:r>
              <a:rPr lang="en-US" altLang="ja-JP" dirty="0" smtClean="0">
                <a:solidFill>
                  <a:srgbClr val="0070C0"/>
                </a:solidFill>
              </a:rPr>
              <a:t>between 40 and 400 m with Δh = 20 m</a:t>
            </a:r>
            <a:endParaRPr kumimoji="1" lang="ja-JP" altLang="en-US" dirty="0">
              <a:solidFill>
                <a:srgbClr val="0070C0"/>
              </a:solidFill>
            </a:endParaRPr>
          </a:p>
        </p:txBody>
      </p:sp>
      <p:pic>
        <p:nvPicPr>
          <p:cNvPr id="2052" name="Picture 4" descr="C:\Research\D4\2013_07ドームふじ論文2013b\soda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36" y="1458217"/>
            <a:ext cx="2880000" cy="1919999"/>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p:cNvSpPr txBox="1"/>
          <p:nvPr/>
        </p:nvSpPr>
        <p:spPr>
          <a:xfrm>
            <a:off x="7047933" y="3296017"/>
            <a:ext cx="1628523" cy="276999"/>
          </a:xfrm>
          <a:prstGeom prst="rect">
            <a:avLst/>
          </a:prstGeom>
          <a:noFill/>
        </p:spPr>
        <p:txBody>
          <a:bodyPr wrap="none" rtlCol="0">
            <a:spAutoFit/>
          </a:bodyPr>
          <a:lstStyle/>
          <a:p>
            <a:r>
              <a:rPr kumimoji="1" lang="en-US" altLang="ja-JP" sz="1200" dirty="0" smtClean="0"/>
              <a:t>Photo by H. Motoyama</a:t>
            </a:r>
            <a:endParaRPr kumimoji="1" lang="ja-JP" altLang="en-US" dirty="0"/>
          </a:p>
        </p:txBody>
      </p:sp>
      <p:sp>
        <p:nvSpPr>
          <p:cNvPr id="6" name="テキスト ボックス 5"/>
          <p:cNvSpPr txBox="1"/>
          <p:nvPr/>
        </p:nvSpPr>
        <p:spPr>
          <a:xfrm>
            <a:off x="1259632" y="1196752"/>
            <a:ext cx="2971776" cy="369332"/>
          </a:xfrm>
          <a:prstGeom prst="rect">
            <a:avLst/>
          </a:prstGeom>
          <a:noFill/>
        </p:spPr>
        <p:txBody>
          <a:bodyPr wrap="none" rtlCol="0">
            <a:spAutoFit/>
          </a:bodyPr>
          <a:lstStyle/>
          <a:p>
            <a:r>
              <a:rPr kumimoji="1" lang="en-US" altLang="ja-JP" dirty="0" smtClean="0"/>
              <a:t>(Sonic Detection And Ringing)</a:t>
            </a:r>
            <a:endParaRPr kumimoji="1" lang="ja-JP" altLang="en-US" dirty="0"/>
          </a:p>
        </p:txBody>
      </p:sp>
      <p:sp>
        <p:nvSpPr>
          <p:cNvPr id="7" name="テキスト ボックス 6"/>
          <p:cNvSpPr txBox="1"/>
          <p:nvPr/>
        </p:nvSpPr>
        <p:spPr>
          <a:xfrm>
            <a:off x="3084156" y="6084004"/>
            <a:ext cx="3441263" cy="369332"/>
          </a:xfrm>
          <a:prstGeom prst="rect">
            <a:avLst/>
          </a:prstGeom>
          <a:noFill/>
        </p:spPr>
        <p:txBody>
          <a:bodyPr wrap="none" rtlCol="0">
            <a:spAutoFit/>
          </a:bodyPr>
          <a:lstStyle/>
          <a:p>
            <a:r>
              <a:rPr kumimoji="1" lang="en-US" altLang="ja-JP" dirty="0" smtClean="0">
                <a:sym typeface="Wingdings" pitchFamily="2" charset="2"/>
              </a:rPr>
              <a:t> </a:t>
            </a:r>
            <a:r>
              <a:rPr kumimoji="1" lang="en-US" altLang="ja-JP" dirty="0" smtClean="0"/>
              <a:t>Diurnal variation is clearly seen.</a:t>
            </a:r>
            <a:endParaRPr kumimoji="1" lang="ja-JP" altLang="en-US" dirty="0"/>
          </a:p>
        </p:txBody>
      </p:sp>
      <p:sp>
        <p:nvSpPr>
          <p:cNvPr id="19" name="タイトル 1"/>
          <p:cNvSpPr>
            <a:spLocks noGrp="1"/>
          </p:cNvSpPr>
          <p:nvPr>
            <p:ph type="title"/>
          </p:nvPr>
        </p:nvSpPr>
        <p:spPr>
          <a:xfrm>
            <a:off x="457200" y="413792"/>
            <a:ext cx="8229600" cy="1143000"/>
          </a:xfrm>
        </p:spPr>
        <p:txBody>
          <a:bodyPr>
            <a:normAutofit/>
          </a:bodyPr>
          <a:lstStyle/>
          <a:p>
            <a:pPr algn="l"/>
            <a:r>
              <a:rPr lang="en-US" altLang="ja-JP" b="1" dirty="0"/>
              <a:t>3</a:t>
            </a:r>
            <a:r>
              <a:rPr kumimoji="1" lang="en-US" altLang="ja-JP" b="1" dirty="0" smtClean="0"/>
              <a:t>.1</a:t>
            </a:r>
            <a:r>
              <a:rPr lang="ja-JP" altLang="en-US" b="1" dirty="0" smtClean="0"/>
              <a:t> </a:t>
            </a:r>
            <a:r>
              <a:rPr kumimoji="1" lang="en-US" altLang="ja-JP" b="1" dirty="0" smtClean="0"/>
              <a:t>SODAR</a:t>
            </a:r>
            <a:r>
              <a:rPr lang="ja-JP" altLang="en-US" b="1" dirty="0"/>
              <a:t> </a:t>
            </a:r>
            <a:r>
              <a:rPr lang="ja-JP" altLang="en-US" b="1" dirty="0" smtClean="0"/>
              <a:t>（</a:t>
            </a:r>
            <a:r>
              <a:rPr lang="en-US" altLang="ja-JP" b="1" dirty="0" smtClean="0"/>
              <a:t>2006-2007</a:t>
            </a:r>
            <a:r>
              <a:rPr lang="ja-JP" altLang="en-US" b="1" dirty="0" smtClean="0"/>
              <a:t>）</a:t>
            </a:r>
            <a:endParaRPr kumimoji="1" lang="ja-JP" altLang="en-US" b="1" dirty="0"/>
          </a:p>
        </p:txBody>
      </p:sp>
      <p:sp>
        <p:nvSpPr>
          <p:cNvPr id="12" name="正方形/長方形 11"/>
          <p:cNvSpPr/>
          <p:nvPr/>
        </p:nvSpPr>
        <p:spPr>
          <a:xfrm>
            <a:off x="0" y="0"/>
            <a:ext cx="9144000" cy="360000"/>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B0F0"/>
              </a:solidFill>
            </a:endParaRPr>
          </a:p>
        </p:txBody>
      </p:sp>
    </p:spTree>
    <p:extLst>
      <p:ext uri="{BB962C8B-B14F-4D97-AF65-F5344CB8AC3E}">
        <p14:creationId xmlns:p14="http://schemas.microsoft.com/office/powerpoint/2010/main" val="335394698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C:\Research\D4\2013_07イタリア・シエナ研究会\snodar_table.jpg"/>
          <p:cNvPicPr>
            <a:picLocks noChangeAspect="1" noChangeArrowheads="1"/>
          </p:cNvPicPr>
          <p:nvPr/>
        </p:nvPicPr>
        <p:blipFill rotWithShape="1">
          <a:blip r:embed="rId2">
            <a:extLst>
              <a:ext uri="{28A0092B-C50C-407E-A947-70E740481C1C}">
                <a14:useLocalDpi xmlns:a14="http://schemas.microsoft.com/office/drawing/2010/main" val="0"/>
              </a:ext>
            </a:extLst>
          </a:blip>
          <a:srcRect r="47674"/>
          <a:stretch/>
        </p:blipFill>
        <p:spPr bwMode="auto">
          <a:xfrm>
            <a:off x="4139953" y="2844527"/>
            <a:ext cx="4968552" cy="195262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854" t="17334" r="42033" b="10000"/>
          <a:stretch/>
        </p:blipFill>
        <p:spPr bwMode="auto">
          <a:xfrm>
            <a:off x="0" y="2132856"/>
            <a:ext cx="4211960" cy="45223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テキスト ボックス 2"/>
          <p:cNvSpPr txBox="1"/>
          <p:nvPr/>
        </p:nvSpPr>
        <p:spPr>
          <a:xfrm>
            <a:off x="539552" y="1484784"/>
            <a:ext cx="5695342" cy="646331"/>
          </a:xfrm>
          <a:prstGeom prst="rect">
            <a:avLst/>
          </a:prstGeom>
          <a:noFill/>
        </p:spPr>
        <p:txBody>
          <a:bodyPr wrap="none" rtlCol="0">
            <a:spAutoFit/>
          </a:bodyPr>
          <a:lstStyle/>
          <a:p>
            <a:r>
              <a:rPr kumimoji="1" lang="en-US" altLang="ja-JP" dirty="0" smtClean="0"/>
              <a:t>- From 2011 January 25 to May 13</a:t>
            </a:r>
          </a:p>
          <a:p>
            <a:r>
              <a:rPr lang="en-US" altLang="ja-JP" dirty="0" smtClean="0"/>
              <a:t>- Turbulence profiling </a:t>
            </a:r>
            <a:r>
              <a:rPr lang="en-US" altLang="ja-JP" dirty="0" smtClean="0">
                <a:solidFill>
                  <a:srgbClr val="0070C0"/>
                </a:solidFill>
              </a:rPr>
              <a:t>between 8 and 45 m with Δh = 0.9 m</a:t>
            </a:r>
            <a:endParaRPr kumimoji="1" lang="ja-JP" altLang="en-US" dirty="0">
              <a:solidFill>
                <a:srgbClr val="0070C0"/>
              </a:solidFill>
            </a:endParaRPr>
          </a:p>
        </p:txBody>
      </p:sp>
      <p:pic>
        <p:nvPicPr>
          <p:cNvPr id="3074" name="Picture 2" descr="C:\Research\D4\2013_07ドームふじ論文2013b\snoda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4894" y="440368"/>
            <a:ext cx="2729594" cy="1708840"/>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p:cNvSpPr txBox="1"/>
          <p:nvPr/>
        </p:nvSpPr>
        <p:spPr>
          <a:xfrm>
            <a:off x="4355977" y="2196455"/>
            <a:ext cx="4536503" cy="646331"/>
          </a:xfrm>
          <a:prstGeom prst="rect">
            <a:avLst/>
          </a:prstGeom>
          <a:noFill/>
        </p:spPr>
        <p:txBody>
          <a:bodyPr wrap="square" rtlCol="0">
            <a:spAutoFit/>
          </a:bodyPr>
          <a:lstStyle/>
          <a:p>
            <a:r>
              <a:rPr lang="en-US" altLang="ja-JP" dirty="0" smtClean="0"/>
              <a:t>We used the definition of Bonner et al. (2009) for the height of the surface boundary layer. </a:t>
            </a:r>
            <a:endParaRPr kumimoji="1" lang="ja-JP" altLang="en-US" dirty="0"/>
          </a:p>
        </p:txBody>
      </p:sp>
      <p:cxnSp>
        <p:nvCxnSpPr>
          <p:cNvPr id="5" name="直線矢印コネクタ 4"/>
          <p:cNvCxnSpPr/>
          <p:nvPr/>
        </p:nvCxnSpPr>
        <p:spPr>
          <a:xfrm>
            <a:off x="467544" y="3573016"/>
            <a:ext cx="1728192" cy="0"/>
          </a:xfrm>
          <a:prstGeom prst="straightConnector1">
            <a:avLst/>
          </a:prstGeom>
          <a:ln w="28575">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7" name="テキスト ボックス 6"/>
          <p:cNvSpPr txBox="1"/>
          <p:nvPr/>
        </p:nvSpPr>
        <p:spPr>
          <a:xfrm>
            <a:off x="614099" y="3553271"/>
            <a:ext cx="859018" cy="307777"/>
          </a:xfrm>
          <a:prstGeom prst="rect">
            <a:avLst/>
          </a:prstGeom>
          <a:noFill/>
        </p:spPr>
        <p:txBody>
          <a:bodyPr wrap="none" rtlCol="0">
            <a:spAutoFit/>
          </a:bodyPr>
          <a:lstStyle/>
          <a:p>
            <a:r>
              <a:rPr kumimoji="1" lang="en-US" altLang="ja-JP" sz="1400" dirty="0" smtClean="0">
                <a:solidFill>
                  <a:srgbClr val="FF0000"/>
                </a:solidFill>
              </a:rPr>
              <a:t>Polar day</a:t>
            </a:r>
            <a:endParaRPr kumimoji="1" lang="ja-JP" altLang="en-US" sz="1400" dirty="0">
              <a:solidFill>
                <a:srgbClr val="FF0000"/>
              </a:solidFill>
            </a:endParaRPr>
          </a:p>
        </p:txBody>
      </p:sp>
      <p:cxnSp>
        <p:nvCxnSpPr>
          <p:cNvPr id="10" name="直線矢印コネクタ 9"/>
          <p:cNvCxnSpPr/>
          <p:nvPr/>
        </p:nvCxnSpPr>
        <p:spPr>
          <a:xfrm flipH="1">
            <a:off x="3347864" y="5085184"/>
            <a:ext cx="792088" cy="0"/>
          </a:xfrm>
          <a:prstGeom prst="straightConnector1">
            <a:avLst/>
          </a:prstGeom>
          <a:ln w="28575">
            <a:solidFill>
              <a:srgbClr val="0070C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20" name="テキスト ボックス 19"/>
          <p:cNvSpPr txBox="1"/>
          <p:nvPr/>
        </p:nvSpPr>
        <p:spPr>
          <a:xfrm>
            <a:off x="3131840" y="4777407"/>
            <a:ext cx="974498" cy="307777"/>
          </a:xfrm>
          <a:prstGeom prst="rect">
            <a:avLst/>
          </a:prstGeom>
          <a:noFill/>
        </p:spPr>
        <p:txBody>
          <a:bodyPr wrap="none" rtlCol="0">
            <a:spAutoFit/>
          </a:bodyPr>
          <a:lstStyle/>
          <a:p>
            <a:r>
              <a:rPr kumimoji="1" lang="en-US" altLang="ja-JP" sz="1400" dirty="0" smtClean="0">
                <a:solidFill>
                  <a:srgbClr val="0070C0"/>
                </a:solidFill>
              </a:rPr>
              <a:t>Polar night</a:t>
            </a:r>
            <a:endParaRPr kumimoji="1" lang="ja-JP" altLang="en-US" sz="1400" dirty="0">
              <a:solidFill>
                <a:srgbClr val="0070C0"/>
              </a:solidFill>
            </a:endParaRPr>
          </a:p>
        </p:txBody>
      </p:sp>
      <p:cxnSp>
        <p:nvCxnSpPr>
          <p:cNvPr id="15" name="直線コネクタ 14"/>
          <p:cNvCxnSpPr/>
          <p:nvPr/>
        </p:nvCxnSpPr>
        <p:spPr>
          <a:xfrm>
            <a:off x="3347864" y="2780928"/>
            <a:ext cx="758474" cy="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1" name="直線コネクタ 20"/>
          <p:cNvCxnSpPr/>
          <p:nvPr/>
        </p:nvCxnSpPr>
        <p:spPr>
          <a:xfrm>
            <a:off x="467544" y="5877272"/>
            <a:ext cx="1512168" cy="0"/>
          </a:xfrm>
          <a:prstGeom prst="line">
            <a:avLst/>
          </a:prstGeom>
          <a:ln w="28575">
            <a:solidFill>
              <a:srgbClr val="0070C0"/>
            </a:solidFill>
            <a:prstDash val="dash"/>
          </a:ln>
        </p:spPr>
        <p:style>
          <a:lnRef idx="1">
            <a:schemeClr val="accent1"/>
          </a:lnRef>
          <a:fillRef idx="0">
            <a:schemeClr val="accent1"/>
          </a:fillRef>
          <a:effectRef idx="0">
            <a:schemeClr val="accent1"/>
          </a:effectRef>
          <a:fontRef idx="minor">
            <a:schemeClr val="tx1"/>
          </a:fontRef>
        </p:style>
      </p:cxnSp>
      <p:sp>
        <p:nvSpPr>
          <p:cNvPr id="22" name="正方形/長方形 21"/>
          <p:cNvSpPr/>
          <p:nvPr/>
        </p:nvSpPr>
        <p:spPr>
          <a:xfrm>
            <a:off x="7668216" y="4428703"/>
            <a:ext cx="1440289" cy="29644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3"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17973" t="35649" r="35341" b="18945"/>
          <a:stretch/>
        </p:blipFill>
        <p:spPr bwMode="auto">
          <a:xfrm>
            <a:off x="4207393" y="4869160"/>
            <a:ext cx="2740871" cy="1666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上矢印吹き出し 7"/>
          <p:cNvSpPr/>
          <p:nvPr/>
        </p:nvSpPr>
        <p:spPr>
          <a:xfrm>
            <a:off x="6948265" y="4829246"/>
            <a:ext cx="2088231" cy="1368152"/>
          </a:xfrm>
          <a:prstGeom prst="upArrowCallou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ja-JP" altLang="en-US" dirty="0">
                <a:solidFill>
                  <a:schemeClr val="tx1"/>
                </a:solidFill>
              </a:rPr>
              <a:t>天候条件を考慮していない場合の接地境界層の高さ</a:t>
            </a:r>
          </a:p>
        </p:txBody>
      </p:sp>
      <p:sp>
        <p:nvSpPr>
          <p:cNvPr id="24" name="タイトル 1"/>
          <p:cNvSpPr>
            <a:spLocks noGrp="1"/>
          </p:cNvSpPr>
          <p:nvPr>
            <p:ph type="title"/>
          </p:nvPr>
        </p:nvSpPr>
        <p:spPr>
          <a:xfrm>
            <a:off x="457200" y="413792"/>
            <a:ext cx="8229600" cy="1143000"/>
          </a:xfrm>
        </p:spPr>
        <p:txBody>
          <a:bodyPr>
            <a:normAutofit/>
          </a:bodyPr>
          <a:lstStyle/>
          <a:p>
            <a:pPr algn="l"/>
            <a:r>
              <a:rPr lang="en-US" altLang="ja-JP" b="1" dirty="0" smtClean="0"/>
              <a:t>3</a:t>
            </a:r>
            <a:r>
              <a:rPr kumimoji="1" lang="en-US" altLang="ja-JP" b="1" dirty="0" smtClean="0"/>
              <a:t>.2</a:t>
            </a:r>
            <a:r>
              <a:rPr lang="ja-JP" altLang="en-US" b="1" dirty="0" smtClean="0"/>
              <a:t> </a:t>
            </a:r>
            <a:r>
              <a:rPr kumimoji="1" lang="en-US" altLang="ja-JP" b="1" dirty="0" smtClean="0"/>
              <a:t>Snodar</a:t>
            </a:r>
            <a:r>
              <a:rPr lang="ja-JP" altLang="en-US" b="1" dirty="0" smtClean="0"/>
              <a:t> （</a:t>
            </a:r>
            <a:r>
              <a:rPr lang="en-US" altLang="ja-JP" b="1" dirty="0" smtClean="0"/>
              <a:t>2011</a:t>
            </a:r>
            <a:r>
              <a:rPr lang="ja-JP" altLang="en-US" b="1" dirty="0" smtClean="0"/>
              <a:t>）</a:t>
            </a:r>
            <a:endParaRPr kumimoji="1" lang="ja-JP" altLang="en-US" b="1" dirty="0"/>
          </a:p>
        </p:txBody>
      </p:sp>
      <p:sp>
        <p:nvSpPr>
          <p:cNvPr id="18" name="正方形/長方形 17"/>
          <p:cNvSpPr/>
          <p:nvPr/>
        </p:nvSpPr>
        <p:spPr>
          <a:xfrm>
            <a:off x="0" y="0"/>
            <a:ext cx="9144000" cy="360000"/>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B0F0"/>
              </a:solidFill>
            </a:endParaRPr>
          </a:p>
        </p:txBody>
      </p:sp>
    </p:spTree>
    <p:extLst>
      <p:ext uri="{BB962C8B-B14F-4D97-AF65-F5344CB8AC3E}">
        <p14:creationId xmlns:p14="http://schemas.microsoft.com/office/powerpoint/2010/main" val="62989520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539552" y="1281534"/>
            <a:ext cx="6192688" cy="923330"/>
          </a:xfrm>
          <a:prstGeom prst="rect">
            <a:avLst/>
          </a:prstGeom>
          <a:noFill/>
        </p:spPr>
        <p:txBody>
          <a:bodyPr wrap="square" rtlCol="0">
            <a:spAutoFit/>
          </a:bodyPr>
          <a:lstStyle/>
          <a:p>
            <a:pPr marL="285750" indent="-285750">
              <a:buFontTx/>
              <a:buChar char="-"/>
            </a:pPr>
            <a:r>
              <a:rPr kumimoji="1" lang="en-US" altLang="ja-JP" dirty="0" smtClean="0"/>
              <a:t>From 2011 January 21 to July 4</a:t>
            </a:r>
          </a:p>
          <a:p>
            <a:pPr marL="285750" indent="-285750">
              <a:buFontTx/>
              <a:buChar char="-"/>
            </a:pPr>
            <a:r>
              <a:rPr lang="en-US" altLang="ja-JP" dirty="0" smtClean="0"/>
              <a:t>0.3, 9.5, 12, and 15.8 m above  snow surface</a:t>
            </a:r>
          </a:p>
          <a:p>
            <a:pPr marL="285750" indent="-285750">
              <a:buFontTx/>
              <a:buChar char="-"/>
            </a:pPr>
            <a:r>
              <a:rPr lang="en-US" altLang="ja-JP" dirty="0" smtClean="0"/>
              <a:t>Measuring each two minute</a:t>
            </a:r>
          </a:p>
        </p:txBody>
      </p:sp>
      <p:pic>
        <p:nvPicPr>
          <p:cNvPr id="4102" name="Picture 6" descr="C:\Research\D4\2013_07イタリア・シエナ研究会\pts.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5868144" y="599757"/>
            <a:ext cx="3132048" cy="194548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C:\Research\D4\2013_07イタリア・シエナ研究会\pt_timeseries3.jpg"/>
          <p:cNvPicPr>
            <a:picLocks noChangeAspect="1" noChangeArrowheads="1"/>
          </p:cNvPicPr>
          <p:nvPr/>
        </p:nvPicPr>
        <p:blipFill rotWithShape="1">
          <a:blip r:embed="rId4">
            <a:extLst>
              <a:ext uri="{28A0092B-C50C-407E-A947-70E740481C1C}">
                <a14:useLocalDpi xmlns:a14="http://schemas.microsoft.com/office/drawing/2010/main" val="0"/>
              </a:ext>
            </a:extLst>
          </a:blip>
          <a:srcRect t="87009" b="826"/>
          <a:stretch/>
        </p:blipFill>
        <p:spPr bwMode="auto">
          <a:xfrm>
            <a:off x="36336" y="6474231"/>
            <a:ext cx="6840000" cy="33914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C:\Research\D4\2013_07イタリア・シエナ研究会\pt_timeseries3.jpg"/>
          <p:cNvPicPr>
            <a:picLocks noChangeArrowheads="1"/>
          </p:cNvPicPr>
          <p:nvPr/>
        </p:nvPicPr>
        <p:blipFill rotWithShape="1">
          <a:blip r:embed="rId4">
            <a:extLst>
              <a:ext uri="{28A0092B-C50C-407E-A947-70E740481C1C}">
                <a14:useLocalDpi xmlns:a14="http://schemas.microsoft.com/office/drawing/2010/main" val="0"/>
              </a:ext>
            </a:extLst>
          </a:blip>
          <a:srcRect b="58393"/>
          <a:stretch/>
        </p:blipFill>
        <p:spPr bwMode="auto">
          <a:xfrm>
            <a:off x="36336" y="5517352"/>
            <a:ext cx="6840000" cy="1080000"/>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グループ化 27"/>
          <p:cNvGrpSpPr/>
          <p:nvPr/>
        </p:nvGrpSpPr>
        <p:grpSpPr>
          <a:xfrm>
            <a:off x="35496" y="4293096"/>
            <a:ext cx="6840000" cy="1296000"/>
            <a:chOff x="107504" y="3284984"/>
            <a:chExt cx="7560000" cy="1695902"/>
          </a:xfrm>
        </p:grpSpPr>
        <p:pic>
          <p:nvPicPr>
            <p:cNvPr id="29" name="Picture 3" descr="C:\Research\D4\2013_07イタリア・シエナ研究会\pt_timeseries2.jpg"/>
            <p:cNvPicPr>
              <a:picLocks noChangeAspect="1" noChangeArrowheads="1"/>
            </p:cNvPicPr>
            <p:nvPr/>
          </p:nvPicPr>
          <p:blipFill rotWithShape="1">
            <a:blip r:embed="rId5">
              <a:extLst>
                <a:ext uri="{28A0092B-C50C-407E-A947-70E740481C1C}">
                  <a14:useLocalDpi xmlns:a14="http://schemas.microsoft.com/office/drawing/2010/main" val="0"/>
                </a:ext>
              </a:extLst>
            </a:blip>
            <a:srcRect t="85504"/>
            <a:stretch/>
          </p:blipFill>
          <p:spPr bwMode="auto">
            <a:xfrm>
              <a:off x="107504" y="4499723"/>
              <a:ext cx="7560000" cy="48116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3" descr="C:\Research\D4\2013_07イタリア・シエナ研究会\pt_timeseries2.jpg"/>
            <p:cNvPicPr>
              <a:picLocks noChangeAspect="1" noChangeArrowheads="1"/>
            </p:cNvPicPr>
            <p:nvPr/>
          </p:nvPicPr>
          <p:blipFill rotWithShape="1">
            <a:blip r:embed="rId5">
              <a:extLst>
                <a:ext uri="{28A0092B-C50C-407E-A947-70E740481C1C}">
                  <a14:useLocalDpi xmlns:a14="http://schemas.microsoft.com/office/drawing/2010/main" val="0"/>
                </a:ext>
              </a:extLst>
            </a:blip>
            <a:srcRect b="58393"/>
            <a:stretch/>
          </p:blipFill>
          <p:spPr bwMode="auto">
            <a:xfrm>
              <a:off x="107504" y="3284984"/>
              <a:ext cx="7560000" cy="138105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グループ化 30"/>
          <p:cNvGrpSpPr/>
          <p:nvPr/>
        </p:nvGrpSpPr>
        <p:grpSpPr>
          <a:xfrm>
            <a:off x="35496" y="2996952"/>
            <a:ext cx="6840000" cy="1296000"/>
            <a:chOff x="107504" y="1628800"/>
            <a:chExt cx="7560000" cy="1694397"/>
          </a:xfrm>
        </p:grpSpPr>
        <p:pic>
          <p:nvPicPr>
            <p:cNvPr id="32" name="Picture 2" descr="C:\Research\D4\2013_07イタリア・シエナ研究会\pt_timeseries1.jpg"/>
            <p:cNvPicPr>
              <a:picLocks noChangeAspect="1" noChangeArrowheads="1"/>
            </p:cNvPicPr>
            <p:nvPr/>
          </p:nvPicPr>
          <p:blipFill rotWithShape="1">
            <a:blip r:embed="rId6">
              <a:extLst>
                <a:ext uri="{28A0092B-C50C-407E-A947-70E740481C1C}">
                  <a14:useLocalDpi xmlns:a14="http://schemas.microsoft.com/office/drawing/2010/main" val="0"/>
                </a:ext>
              </a:extLst>
            </a:blip>
            <a:srcRect t="85833"/>
            <a:stretch/>
          </p:blipFill>
          <p:spPr bwMode="auto">
            <a:xfrm>
              <a:off x="107504" y="2852936"/>
              <a:ext cx="7560000" cy="47026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C:\Research\D4\2013_07イタリア・シエナ研究会\pt_timeseries1.jpg"/>
            <p:cNvPicPr>
              <a:picLocks noChangeAspect="1" noChangeArrowheads="1"/>
            </p:cNvPicPr>
            <p:nvPr/>
          </p:nvPicPr>
          <p:blipFill rotWithShape="1">
            <a:blip r:embed="rId6">
              <a:extLst>
                <a:ext uri="{28A0092B-C50C-407E-A947-70E740481C1C}">
                  <a14:useLocalDpi xmlns:a14="http://schemas.microsoft.com/office/drawing/2010/main" val="0"/>
                </a:ext>
              </a:extLst>
            </a:blip>
            <a:srcRect b="58370"/>
            <a:stretch/>
          </p:blipFill>
          <p:spPr bwMode="auto">
            <a:xfrm>
              <a:off x="107504" y="1628800"/>
              <a:ext cx="7560000" cy="1381830"/>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34" name="直線矢印コネクタ 33"/>
          <p:cNvCxnSpPr/>
          <p:nvPr/>
        </p:nvCxnSpPr>
        <p:spPr>
          <a:xfrm>
            <a:off x="2574973" y="3603239"/>
            <a:ext cx="2645099" cy="0"/>
          </a:xfrm>
          <a:prstGeom prst="straightConnector1">
            <a:avLst/>
          </a:prstGeom>
          <a:ln w="38100">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35" name="テキスト ボックス 34"/>
          <p:cNvSpPr txBox="1"/>
          <p:nvPr/>
        </p:nvSpPr>
        <p:spPr>
          <a:xfrm>
            <a:off x="1480509" y="3409836"/>
            <a:ext cx="1574470" cy="523220"/>
          </a:xfrm>
          <a:prstGeom prst="rect">
            <a:avLst/>
          </a:prstGeom>
          <a:noFill/>
        </p:spPr>
        <p:txBody>
          <a:bodyPr wrap="none" rtlCol="0">
            <a:spAutoFit/>
          </a:bodyPr>
          <a:lstStyle/>
          <a:p>
            <a:r>
              <a:rPr lang="ja-JP" altLang="en-US" sz="1400" b="1" dirty="0" smtClean="0">
                <a:solidFill>
                  <a:srgbClr val="FF0000"/>
                </a:solidFill>
              </a:rPr>
              <a:t>白夜</a:t>
            </a:r>
            <a:endParaRPr lang="en-US" altLang="ja-JP" sz="1400" b="1" dirty="0" smtClean="0">
              <a:solidFill>
                <a:srgbClr val="FF0000"/>
              </a:solidFill>
            </a:endParaRPr>
          </a:p>
          <a:p>
            <a:r>
              <a:rPr kumimoji="1" lang="ja-JP" altLang="en-US" sz="1400" b="1" dirty="0" smtClean="0">
                <a:solidFill>
                  <a:srgbClr val="FF0000"/>
                </a:solidFill>
              </a:rPr>
              <a:t>（太陽が沈まない）</a:t>
            </a:r>
            <a:endParaRPr kumimoji="1" lang="ja-JP" altLang="en-US" sz="1400" b="1" dirty="0">
              <a:solidFill>
                <a:srgbClr val="FF0000"/>
              </a:solidFill>
            </a:endParaRPr>
          </a:p>
        </p:txBody>
      </p:sp>
      <p:cxnSp>
        <p:nvCxnSpPr>
          <p:cNvPr id="36" name="直線矢印コネクタ 35"/>
          <p:cNvCxnSpPr/>
          <p:nvPr/>
        </p:nvCxnSpPr>
        <p:spPr>
          <a:xfrm flipH="1">
            <a:off x="6084248" y="4581128"/>
            <a:ext cx="792088" cy="0"/>
          </a:xfrm>
          <a:prstGeom prst="straightConnector1">
            <a:avLst/>
          </a:prstGeom>
          <a:ln w="38100">
            <a:solidFill>
              <a:srgbClr val="0070C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37" name="テキスト ボックス 36"/>
          <p:cNvSpPr txBox="1"/>
          <p:nvPr/>
        </p:nvSpPr>
        <p:spPr>
          <a:xfrm>
            <a:off x="6848182" y="5468402"/>
            <a:ext cx="1558440" cy="523220"/>
          </a:xfrm>
          <a:prstGeom prst="rect">
            <a:avLst/>
          </a:prstGeom>
          <a:noFill/>
        </p:spPr>
        <p:txBody>
          <a:bodyPr wrap="none" rtlCol="0">
            <a:spAutoFit/>
          </a:bodyPr>
          <a:lstStyle/>
          <a:p>
            <a:r>
              <a:rPr lang="ja-JP" altLang="en-US" sz="1400" b="1" dirty="0">
                <a:solidFill>
                  <a:srgbClr val="0070C0"/>
                </a:solidFill>
              </a:rPr>
              <a:t>極</a:t>
            </a:r>
            <a:r>
              <a:rPr lang="ja-JP" altLang="en-US" sz="1400" b="1" dirty="0" smtClean="0">
                <a:solidFill>
                  <a:srgbClr val="0070C0"/>
                </a:solidFill>
              </a:rPr>
              <a:t>夜</a:t>
            </a:r>
            <a:endParaRPr lang="en-US" altLang="ja-JP" sz="1400" b="1" dirty="0" smtClean="0">
              <a:solidFill>
                <a:srgbClr val="0070C0"/>
              </a:solidFill>
            </a:endParaRPr>
          </a:p>
          <a:p>
            <a:r>
              <a:rPr kumimoji="1" lang="ja-JP" altLang="en-US" sz="1400" b="1" dirty="0" smtClean="0">
                <a:solidFill>
                  <a:srgbClr val="0070C0"/>
                </a:solidFill>
              </a:rPr>
              <a:t>（太陽が昇らない）</a:t>
            </a:r>
            <a:endParaRPr kumimoji="1" lang="ja-JP" altLang="en-US" sz="1400" b="1" dirty="0">
              <a:solidFill>
                <a:srgbClr val="0070C0"/>
              </a:solidFill>
            </a:endParaRPr>
          </a:p>
        </p:txBody>
      </p:sp>
      <p:cxnSp>
        <p:nvCxnSpPr>
          <p:cNvPr id="38" name="直線矢印コネクタ 37"/>
          <p:cNvCxnSpPr/>
          <p:nvPr/>
        </p:nvCxnSpPr>
        <p:spPr>
          <a:xfrm>
            <a:off x="467544" y="5805264"/>
            <a:ext cx="6336704" cy="0"/>
          </a:xfrm>
          <a:prstGeom prst="straightConnector1">
            <a:avLst/>
          </a:prstGeom>
          <a:ln w="38100">
            <a:solidFill>
              <a:srgbClr val="0070C0"/>
            </a:solidFill>
            <a:prstDash val="dash"/>
            <a:headEnd type="arrow"/>
            <a:tailEnd type="arrow"/>
          </a:ln>
        </p:spPr>
        <p:style>
          <a:lnRef idx="1">
            <a:schemeClr val="accent1"/>
          </a:lnRef>
          <a:fillRef idx="0">
            <a:schemeClr val="accent1"/>
          </a:fillRef>
          <a:effectRef idx="0">
            <a:schemeClr val="accent1"/>
          </a:effectRef>
          <a:fontRef idx="minor">
            <a:schemeClr val="tx1"/>
          </a:fontRef>
        </p:style>
      </p:cxnSp>
      <p:sp>
        <p:nvSpPr>
          <p:cNvPr id="39" name="テキスト ボックス 38"/>
          <p:cNvSpPr txBox="1"/>
          <p:nvPr/>
        </p:nvSpPr>
        <p:spPr>
          <a:xfrm>
            <a:off x="7236296" y="3791942"/>
            <a:ext cx="1364476" cy="1077218"/>
          </a:xfrm>
          <a:prstGeom prst="rect">
            <a:avLst/>
          </a:prstGeom>
          <a:noFill/>
          <a:ln>
            <a:solidFill>
              <a:schemeClr val="tx1"/>
            </a:solidFill>
          </a:ln>
        </p:spPr>
        <p:txBody>
          <a:bodyPr wrap="none" rtlCol="0">
            <a:spAutoFit/>
          </a:bodyPr>
          <a:lstStyle/>
          <a:p>
            <a:r>
              <a:rPr lang="ja-JP" altLang="en-US" sz="1600" dirty="0" smtClean="0">
                <a:solidFill>
                  <a:srgbClr val="FF0000"/>
                </a:solidFill>
              </a:rPr>
              <a:t>赤</a:t>
            </a:r>
            <a:r>
              <a:rPr lang="en-US" altLang="ja-JP" sz="1600" dirty="0" smtClean="0">
                <a:solidFill>
                  <a:srgbClr val="FF0000"/>
                </a:solidFill>
              </a:rPr>
              <a:t>× – 0.3 m</a:t>
            </a:r>
          </a:p>
          <a:p>
            <a:r>
              <a:rPr lang="ja-JP" altLang="en-US" sz="1600" dirty="0" smtClean="0">
                <a:solidFill>
                  <a:srgbClr val="0070C0"/>
                </a:solidFill>
              </a:rPr>
              <a:t>青□</a:t>
            </a:r>
            <a:r>
              <a:rPr lang="en-US" altLang="ja-JP" sz="1600" dirty="0" smtClean="0">
                <a:solidFill>
                  <a:srgbClr val="0070C0"/>
                </a:solidFill>
              </a:rPr>
              <a:t> – 9.5 m</a:t>
            </a:r>
          </a:p>
          <a:p>
            <a:r>
              <a:rPr lang="ja-JP" altLang="en-US" sz="1600" dirty="0" smtClean="0">
                <a:solidFill>
                  <a:srgbClr val="00B050"/>
                </a:solidFill>
              </a:rPr>
              <a:t>緑○</a:t>
            </a:r>
            <a:r>
              <a:rPr lang="en-US" altLang="ja-JP" sz="1600" dirty="0" smtClean="0">
                <a:solidFill>
                  <a:srgbClr val="00B050"/>
                </a:solidFill>
              </a:rPr>
              <a:t> – 12 m</a:t>
            </a:r>
          </a:p>
          <a:p>
            <a:r>
              <a:rPr lang="ja-JP" altLang="en-US" sz="1600" dirty="0" smtClean="0"/>
              <a:t>黒△</a:t>
            </a:r>
            <a:r>
              <a:rPr lang="en-US" altLang="ja-JP" sz="1600" dirty="0" smtClean="0"/>
              <a:t> – 15.8 m</a:t>
            </a:r>
          </a:p>
        </p:txBody>
      </p:sp>
      <p:sp>
        <p:nvSpPr>
          <p:cNvPr id="40" name="テキスト ボックス 39"/>
          <p:cNvSpPr txBox="1"/>
          <p:nvPr/>
        </p:nvSpPr>
        <p:spPr>
          <a:xfrm>
            <a:off x="1185522" y="2276872"/>
            <a:ext cx="4541628" cy="646331"/>
          </a:xfrm>
          <a:prstGeom prst="rect">
            <a:avLst/>
          </a:prstGeom>
          <a:noFill/>
        </p:spPr>
        <p:txBody>
          <a:bodyPr wrap="none" rtlCol="0">
            <a:spAutoFit/>
          </a:bodyPr>
          <a:lstStyle/>
          <a:p>
            <a:pPr marL="342900" indent="-342900">
              <a:buFont typeface="Wingdings" panose="05000000000000000000" pitchFamily="2" charset="2"/>
              <a:buChar char="p"/>
            </a:pPr>
            <a:r>
              <a:rPr kumimoji="1" lang="ja-JP" altLang="en-US" dirty="0" smtClean="0"/>
              <a:t>白夜期</a:t>
            </a:r>
            <a:r>
              <a:rPr lang="ja-JP" altLang="en-US" dirty="0" smtClean="0"/>
              <a:t>に</a:t>
            </a:r>
            <a:r>
              <a:rPr kumimoji="1" lang="ja-JP" altLang="en-US" dirty="0" smtClean="0"/>
              <a:t>日変化　</a:t>
            </a:r>
            <a:r>
              <a:rPr lang="en-US" altLang="ja-JP" dirty="0" smtClean="0">
                <a:sym typeface="Wingdings" panose="05000000000000000000" pitchFamily="2" charset="2"/>
              </a:rPr>
              <a:t></a:t>
            </a:r>
            <a:r>
              <a:rPr lang="ja-JP" altLang="en-US" dirty="0" smtClean="0">
                <a:sym typeface="Wingdings" panose="05000000000000000000" pitchFamily="2" charset="2"/>
              </a:rPr>
              <a:t>　</a:t>
            </a:r>
            <a:r>
              <a:rPr kumimoji="1" lang="ja-JP" altLang="en-US" dirty="0" smtClean="0"/>
              <a:t>太陽による影響</a:t>
            </a:r>
            <a:endParaRPr kumimoji="1" lang="en-US" altLang="ja-JP" dirty="0" smtClean="0"/>
          </a:p>
          <a:p>
            <a:pPr marL="342900" indent="-342900">
              <a:buFont typeface="Wingdings" panose="05000000000000000000" pitchFamily="2" charset="2"/>
              <a:buChar char="p"/>
            </a:pPr>
            <a:r>
              <a:rPr lang="ja-JP" altLang="en-US" dirty="0" smtClean="0"/>
              <a:t>雪面</a:t>
            </a:r>
            <a:r>
              <a:rPr lang="en-US" altLang="ja-JP" dirty="0" smtClean="0"/>
              <a:t>0.3m</a:t>
            </a:r>
            <a:r>
              <a:rPr lang="ja-JP" altLang="en-US" dirty="0" smtClean="0"/>
              <a:t>のみ低温　</a:t>
            </a:r>
            <a:r>
              <a:rPr lang="en-US" altLang="ja-JP" dirty="0" smtClean="0">
                <a:sym typeface="Wingdings" panose="05000000000000000000" pitchFamily="2" charset="2"/>
              </a:rPr>
              <a:t></a:t>
            </a:r>
            <a:r>
              <a:rPr lang="ja-JP" altLang="en-US" dirty="0" smtClean="0">
                <a:sym typeface="Wingdings" panose="05000000000000000000" pitchFamily="2" charset="2"/>
              </a:rPr>
              <a:t>　放射冷却が発達</a:t>
            </a:r>
            <a:endParaRPr kumimoji="1" lang="ja-JP" altLang="en-US" dirty="0"/>
          </a:p>
        </p:txBody>
      </p:sp>
      <p:sp>
        <p:nvSpPr>
          <p:cNvPr id="41" name="タイトル 1"/>
          <p:cNvSpPr>
            <a:spLocks noGrp="1"/>
          </p:cNvSpPr>
          <p:nvPr>
            <p:ph type="title"/>
          </p:nvPr>
        </p:nvSpPr>
        <p:spPr>
          <a:xfrm>
            <a:off x="457200" y="413792"/>
            <a:ext cx="8229600" cy="1143000"/>
          </a:xfrm>
        </p:spPr>
        <p:txBody>
          <a:bodyPr>
            <a:normAutofit/>
          </a:bodyPr>
          <a:lstStyle/>
          <a:p>
            <a:pPr algn="l"/>
            <a:r>
              <a:rPr lang="en-US" altLang="ja-JP" b="1" dirty="0" smtClean="0"/>
              <a:t>3</a:t>
            </a:r>
            <a:r>
              <a:rPr kumimoji="1" lang="en-US" altLang="ja-JP" b="1" dirty="0" smtClean="0"/>
              <a:t>.3</a:t>
            </a:r>
            <a:r>
              <a:rPr lang="ja-JP" altLang="en-US" b="1" dirty="0" smtClean="0"/>
              <a:t> </a:t>
            </a:r>
            <a:r>
              <a:rPr lang="en-US" altLang="ja-JP" b="1" dirty="0" err="1" smtClean="0"/>
              <a:t>Pt</a:t>
            </a:r>
            <a:r>
              <a:rPr lang="ja-JP" altLang="en-US" b="1" dirty="0" smtClean="0"/>
              <a:t>温度計 （</a:t>
            </a:r>
            <a:r>
              <a:rPr lang="en-US" altLang="ja-JP" b="1" dirty="0" smtClean="0"/>
              <a:t>2011</a:t>
            </a:r>
            <a:r>
              <a:rPr lang="ja-JP" altLang="en-US" b="1" dirty="0" smtClean="0"/>
              <a:t>）</a:t>
            </a:r>
            <a:endParaRPr kumimoji="1" lang="ja-JP" altLang="en-US" b="1" dirty="0"/>
          </a:p>
        </p:txBody>
      </p:sp>
      <p:sp>
        <p:nvSpPr>
          <p:cNvPr id="21" name="正方形/長方形 20"/>
          <p:cNvSpPr/>
          <p:nvPr/>
        </p:nvSpPr>
        <p:spPr>
          <a:xfrm>
            <a:off x="0" y="0"/>
            <a:ext cx="9144000" cy="360000"/>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B0F0"/>
              </a:solidFill>
            </a:endParaRPr>
          </a:p>
        </p:txBody>
      </p:sp>
    </p:spTree>
    <p:extLst>
      <p:ext uri="{BB962C8B-B14F-4D97-AF65-F5344CB8AC3E}">
        <p14:creationId xmlns:p14="http://schemas.microsoft.com/office/powerpoint/2010/main" val="46928544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539552" y="1486525"/>
            <a:ext cx="4441857" cy="923330"/>
          </a:xfrm>
          <a:prstGeom prst="rect">
            <a:avLst/>
          </a:prstGeom>
          <a:noFill/>
        </p:spPr>
        <p:txBody>
          <a:bodyPr wrap="none" rtlCol="0">
            <a:spAutoFit/>
          </a:bodyPr>
          <a:lstStyle/>
          <a:p>
            <a:pPr marL="285750" indent="-285750">
              <a:buFontTx/>
              <a:buChar char="-"/>
            </a:pPr>
            <a:r>
              <a:rPr kumimoji="1" lang="en-US" altLang="ja-JP" dirty="0" smtClean="0"/>
              <a:t>From 2011 January 25 to 28</a:t>
            </a:r>
          </a:p>
          <a:p>
            <a:pPr marL="285750" indent="-285750">
              <a:buFontTx/>
              <a:buChar char="-"/>
            </a:pPr>
            <a:r>
              <a:rPr lang="en-US" altLang="ja-JP" dirty="0" smtClean="0"/>
              <a:t>Observations in “</a:t>
            </a:r>
            <a:r>
              <a:rPr lang="en-US" altLang="ja-JP" dirty="0" smtClean="0">
                <a:solidFill>
                  <a:srgbClr val="FF0000"/>
                </a:solidFill>
              </a:rPr>
              <a:t>Polar day season</a:t>
            </a:r>
            <a:r>
              <a:rPr lang="en-US" altLang="ja-JP" dirty="0" smtClean="0"/>
              <a:t>”</a:t>
            </a:r>
            <a:endParaRPr lang="en-US" altLang="ja-JP" dirty="0"/>
          </a:p>
          <a:p>
            <a:pPr marL="285750" indent="-285750">
              <a:buFontTx/>
              <a:buChar char="-"/>
            </a:pPr>
            <a:r>
              <a:rPr lang="en-US" altLang="ja-JP" dirty="0" smtClean="0"/>
              <a:t>Observations  </a:t>
            </a:r>
            <a:r>
              <a:rPr lang="en-US" altLang="ja-JP" dirty="0" smtClean="0">
                <a:solidFill>
                  <a:srgbClr val="0070C0"/>
                </a:solidFill>
              </a:rPr>
              <a:t>2 m above the snow surface</a:t>
            </a:r>
          </a:p>
        </p:txBody>
      </p:sp>
      <p:pic>
        <p:nvPicPr>
          <p:cNvPr id="6146" name="Picture 2" descr="C:\Research\D4\2013_07イタリア・シエナ研究会\tohokudimm.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5364088" y="1540731"/>
            <a:ext cx="3384376" cy="2120099"/>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Research\D4\2013_07イタリア・シエナ研究会\tohokudimm_timeseri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024" y="2698633"/>
            <a:ext cx="4968032" cy="3832908"/>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Research\D4\2013_07イタリア・シエナ研究会\tohokudimm_tabl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67769" y="3789040"/>
            <a:ext cx="3796719" cy="2015984"/>
          </a:xfrm>
          <a:prstGeom prst="rect">
            <a:avLst/>
          </a:prstGeom>
          <a:noFill/>
          <a:extLst>
            <a:ext uri="{909E8E84-426E-40DD-AFC4-6F175D3DCCD1}">
              <a14:hiddenFill xmlns:a14="http://schemas.microsoft.com/office/drawing/2010/main">
                <a:solidFill>
                  <a:srgbClr val="FFFFFF"/>
                </a:solidFill>
              </a14:hiddenFill>
            </a:ext>
          </a:extLst>
        </p:spPr>
      </p:pic>
      <p:sp>
        <p:nvSpPr>
          <p:cNvPr id="12" name="タイトル 1"/>
          <p:cNvSpPr>
            <a:spLocks noGrp="1"/>
          </p:cNvSpPr>
          <p:nvPr>
            <p:ph type="title"/>
          </p:nvPr>
        </p:nvSpPr>
        <p:spPr>
          <a:xfrm>
            <a:off x="457200" y="413792"/>
            <a:ext cx="8229600" cy="1143000"/>
          </a:xfrm>
        </p:spPr>
        <p:txBody>
          <a:bodyPr>
            <a:normAutofit/>
          </a:bodyPr>
          <a:lstStyle/>
          <a:p>
            <a:pPr algn="l"/>
            <a:r>
              <a:rPr lang="en-US" altLang="ja-JP" b="1" dirty="0" smtClean="0"/>
              <a:t>3</a:t>
            </a:r>
            <a:r>
              <a:rPr kumimoji="1" lang="en-US" altLang="ja-JP" b="1" dirty="0" smtClean="0"/>
              <a:t>.4</a:t>
            </a:r>
            <a:r>
              <a:rPr lang="ja-JP" altLang="en-US" b="1" dirty="0" smtClean="0"/>
              <a:t> </a:t>
            </a:r>
            <a:r>
              <a:rPr lang="en-US" altLang="ja-JP" b="1" dirty="0" smtClean="0"/>
              <a:t>Tohoku DIMM </a:t>
            </a:r>
            <a:r>
              <a:rPr lang="ja-JP" altLang="en-US" b="1" dirty="0" smtClean="0"/>
              <a:t>（</a:t>
            </a:r>
            <a:r>
              <a:rPr lang="en-US" altLang="ja-JP" b="1" dirty="0" smtClean="0"/>
              <a:t>2011</a:t>
            </a:r>
            <a:r>
              <a:rPr lang="ja-JP" altLang="en-US" b="1" dirty="0" smtClean="0"/>
              <a:t>）</a:t>
            </a:r>
            <a:endParaRPr kumimoji="1" lang="ja-JP" altLang="en-US" b="1" dirty="0"/>
          </a:p>
        </p:txBody>
      </p:sp>
      <p:sp>
        <p:nvSpPr>
          <p:cNvPr id="8" name="正方形/長方形 7"/>
          <p:cNvSpPr/>
          <p:nvPr/>
        </p:nvSpPr>
        <p:spPr>
          <a:xfrm>
            <a:off x="0" y="0"/>
            <a:ext cx="9144000" cy="360000"/>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B0F0"/>
              </a:solidFill>
            </a:endParaRPr>
          </a:p>
        </p:txBody>
      </p:sp>
    </p:spTree>
    <p:extLst>
      <p:ext uri="{BB962C8B-B14F-4D97-AF65-F5344CB8AC3E}">
        <p14:creationId xmlns:p14="http://schemas.microsoft.com/office/powerpoint/2010/main" val="222816803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13792"/>
            <a:ext cx="8229600" cy="1143000"/>
          </a:xfrm>
          <a:ln>
            <a:noFill/>
          </a:ln>
        </p:spPr>
        <p:txBody>
          <a:bodyPr>
            <a:normAutofit/>
          </a:bodyPr>
          <a:lstStyle/>
          <a:p>
            <a:pPr algn="l"/>
            <a:r>
              <a:rPr lang="en-US" altLang="ja-JP" b="1" dirty="0" smtClean="0"/>
              <a:t>3.5 DF-DIMM </a:t>
            </a:r>
            <a:r>
              <a:rPr lang="ja-JP" altLang="en-US" b="1" dirty="0" smtClean="0"/>
              <a:t>（</a:t>
            </a:r>
            <a:r>
              <a:rPr lang="en-US" altLang="ja-JP" b="1" dirty="0" smtClean="0"/>
              <a:t>2013</a:t>
            </a:r>
            <a:r>
              <a:rPr lang="ja-JP" altLang="en-US" b="1" dirty="0" smtClean="0"/>
              <a:t>）</a:t>
            </a:r>
            <a:r>
              <a:rPr lang="en-US" altLang="ja-JP" b="1" dirty="0" smtClean="0"/>
              <a:t> </a:t>
            </a:r>
            <a:endParaRPr kumimoji="1" lang="ja-JP" altLang="en-US" b="1" baseline="30000" dirty="0"/>
          </a:p>
        </p:txBody>
      </p:sp>
      <p:sp>
        <p:nvSpPr>
          <p:cNvPr id="3" name="テキスト ボックス 2"/>
          <p:cNvSpPr txBox="1"/>
          <p:nvPr/>
        </p:nvSpPr>
        <p:spPr>
          <a:xfrm>
            <a:off x="971600" y="1556792"/>
            <a:ext cx="4558877" cy="923330"/>
          </a:xfrm>
          <a:prstGeom prst="rect">
            <a:avLst/>
          </a:prstGeom>
          <a:noFill/>
        </p:spPr>
        <p:txBody>
          <a:bodyPr wrap="none" rtlCol="0">
            <a:spAutoFit/>
          </a:bodyPr>
          <a:lstStyle/>
          <a:p>
            <a:pPr marL="285750" indent="-285750">
              <a:buFontTx/>
              <a:buChar char="-"/>
            </a:pPr>
            <a:r>
              <a:rPr kumimoji="1" lang="en-US" altLang="ja-JP" dirty="0" smtClean="0"/>
              <a:t>From 2013 January 4 to July 23</a:t>
            </a:r>
          </a:p>
          <a:p>
            <a:pPr marL="285750" indent="-285750">
              <a:buFontTx/>
              <a:buChar char="-"/>
            </a:pPr>
            <a:r>
              <a:rPr lang="en-US" altLang="ja-JP" dirty="0" smtClean="0"/>
              <a:t>Observation in “</a:t>
            </a:r>
            <a:r>
              <a:rPr lang="en-US" altLang="ja-JP" dirty="0" smtClean="0">
                <a:solidFill>
                  <a:srgbClr val="FF0000"/>
                </a:solidFill>
              </a:rPr>
              <a:t>Polar day season</a:t>
            </a:r>
            <a:r>
              <a:rPr lang="en-US" altLang="ja-JP" dirty="0" smtClean="0"/>
              <a:t>”</a:t>
            </a:r>
            <a:endParaRPr lang="en-US" altLang="ja-JP" dirty="0"/>
          </a:p>
          <a:p>
            <a:pPr marL="285750" indent="-285750">
              <a:buFontTx/>
              <a:buChar char="-"/>
            </a:pPr>
            <a:r>
              <a:rPr lang="en-US" altLang="ja-JP" dirty="0" smtClean="0"/>
              <a:t>Observations </a:t>
            </a:r>
            <a:r>
              <a:rPr lang="en-US" altLang="ja-JP" dirty="0" smtClean="0">
                <a:solidFill>
                  <a:srgbClr val="0070C0"/>
                </a:solidFill>
              </a:rPr>
              <a:t>11 m above the snow surface</a:t>
            </a:r>
          </a:p>
        </p:txBody>
      </p:sp>
      <p:pic>
        <p:nvPicPr>
          <p:cNvPr id="5123" name="Picture 3" descr="C:\Research\D4\2013_07イタリア・シエナ研究会\dfdim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2852936"/>
            <a:ext cx="2700000" cy="179611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Research\D4\2013_07イタリア・シエナ研究会\dfdimm_tab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0706" y="2780417"/>
            <a:ext cx="3688725" cy="1868631"/>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p:cNvSpPr txBox="1"/>
          <p:nvPr/>
        </p:nvSpPr>
        <p:spPr>
          <a:xfrm>
            <a:off x="827584" y="5169966"/>
            <a:ext cx="7488832" cy="923330"/>
          </a:xfrm>
          <a:prstGeom prst="rect">
            <a:avLst/>
          </a:prstGeom>
          <a:noFill/>
        </p:spPr>
        <p:txBody>
          <a:bodyPr wrap="square" rtlCol="0">
            <a:spAutoFit/>
          </a:bodyPr>
          <a:lstStyle/>
          <a:p>
            <a:pPr marL="285750" indent="-285750" algn="just">
              <a:buFont typeface="Arial" pitchFamily="34" charset="0"/>
              <a:buChar char="•"/>
            </a:pPr>
            <a:r>
              <a:rPr lang="en-US" altLang="ja-JP" b="1" dirty="0">
                <a:solidFill>
                  <a:srgbClr val="0070C0"/>
                </a:solidFill>
              </a:rPr>
              <a:t>E</a:t>
            </a:r>
            <a:r>
              <a:rPr lang="en-US" altLang="ja-JP" b="1" dirty="0" smtClean="0">
                <a:solidFill>
                  <a:srgbClr val="0070C0"/>
                </a:solidFill>
              </a:rPr>
              <a:t>xcellent </a:t>
            </a:r>
            <a:r>
              <a:rPr lang="en-US" altLang="ja-JP" b="1" dirty="0">
                <a:solidFill>
                  <a:srgbClr val="0070C0"/>
                </a:solidFill>
              </a:rPr>
              <a:t>seeing</a:t>
            </a:r>
            <a:r>
              <a:rPr lang="en-US" altLang="ja-JP" dirty="0"/>
              <a:t>, below 0.2′′ and continuing </a:t>
            </a:r>
            <a:r>
              <a:rPr lang="en-US" altLang="ja-JP" dirty="0" smtClean="0"/>
              <a:t>for several hours, </a:t>
            </a:r>
            <a:r>
              <a:rPr lang="en-US" altLang="ja-JP" dirty="0"/>
              <a:t>was observed near local </a:t>
            </a:r>
            <a:r>
              <a:rPr lang="en-US" altLang="ja-JP" dirty="0" smtClean="0"/>
              <a:t>midnight.</a:t>
            </a:r>
            <a:endParaRPr lang="en-US" altLang="ja-JP" dirty="0"/>
          </a:p>
          <a:p>
            <a:pPr marL="285750" indent="-285750" algn="just">
              <a:buFont typeface="Arial" pitchFamily="34" charset="0"/>
              <a:buChar char="•"/>
            </a:pPr>
            <a:r>
              <a:rPr lang="en-US" altLang="ja-JP" b="1" dirty="0">
                <a:solidFill>
                  <a:srgbClr val="00B050"/>
                </a:solidFill>
              </a:rPr>
              <a:t>L</a:t>
            </a:r>
            <a:r>
              <a:rPr lang="en-US" altLang="ja-JP" b="1" dirty="0" smtClean="0">
                <a:solidFill>
                  <a:srgbClr val="00B050"/>
                </a:solidFill>
              </a:rPr>
              <a:t>ocal </a:t>
            </a:r>
            <a:r>
              <a:rPr lang="en-US" altLang="ja-JP" b="1" dirty="0">
                <a:solidFill>
                  <a:srgbClr val="00B050"/>
                </a:solidFill>
              </a:rPr>
              <a:t>minimum </a:t>
            </a:r>
            <a:r>
              <a:rPr lang="en-US" altLang="ja-JP" dirty="0"/>
              <a:t>of ∼ 0.3</a:t>
            </a:r>
            <a:r>
              <a:rPr lang="en-US" altLang="ja-JP" dirty="0" smtClean="0"/>
              <a:t>′′ near </a:t>
            </a:r>
            <a:r>
              <a:rPr lang="en-US" altLang="ja-JP" dirty="0"/>
              <a:t>18 h local </a:t>
            </a:r>
            <a:r>
              <a:rPr lang="en-US" altLang="ja-JP" dirty="0" smtClean="0"/>
              <a:t>time is also observed.</a:t>
            </a:r>
            <a:endParaRPr kumimoji="1" lang="ja-JP" altLang="en-US" dirty="0"/>
          </a:p>
        </p:txBody>
      </p:sp>
      <p:sp>
        <p:nvSpPr>
          <p:cNvPr id="8" name="正方形/長方形 7"/>
          <p:cNvSpPr/>
          <p:nvPr/>
        </p:nvSpPr>
        <p:spPr>
          <a:xfrm>
            <a:off x="0" y="0"/>
            <a:ext cx="9144000" cy="360000"/>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B0F0"/>
              </a:solidFill>
            </a:endParaRPr>
          </a:p>
        </p:txBody>
      </p:sp>
    </p:spTree>
    <p:extLst>
      <p:ext uri="{BB962C8B-B14F-4D97-AF65-F5344CB8AC3E}">
        <p14:creationId xmlns:p14="http://schemas.microsoft.com/office/powerpoint/2010/main" val="41630691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正方形/長方形 30"/>
          <p:cNvSpPr/>
          <p:nvPr/>
        </p:nvSpPr>
        <p:spPr>
          <a:xfrm>
            <a:off x="0" y="0"/>
            <a:ext cx="9144000" cy="360000"/>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B0F0"/>
              </a:solidFill>
            </a:endParaRPr>
          </a:p>
        </p:txBody>
      </p:sp>
      <p:sp>
        <p:nvSpPr>
          <p:cNvPr id="2" name="タイトル 1"/>
          <p:cNvSpPr>
            <a:spLocks noGrp="1"/>
          </p:cNvSpPr>
          <p:nvPr>
            <p:ph type="title"/>
          </p:nvPr>
        </p:nvSpPr>
        <p:spPr>
          <a:xfrm>
            <a:off x="457200" y="413792"/>
            <a:ext cx="8229600" cy="1143000"/>
          </a:xfrm>
          <a:ln>
            <a:noFill/>
          </a:ln>
        </p:spPr>
        <p:txBody>
          <a:bodyPr>
            <a:normAutofit/>
          </a:bodyPr>
          <a:lstStyle/>
          <a:p>
            <a:pPr algn="l"/>
            <a:r>
              <a:rPr lang="en-US" altLang="ja-JP" b="1" dirty="0" smtClean="0"/>
              <a:t>2013 DF-DIMM</a:t>
            </a:r>
            <a:endParaRPr kumimoji="1" lang="ja-JP" altLang="en-US" b="1" baseline="30000" dirty="0"/>
          </a:p>
        </p:txBody>
      </p:sp>
      <p:sp>
        <p:nvSpPr>
          <p:cNvPr id="18" name="テキスト ボックス 17"/>
          <p:cNvSpPr txBox="1"/>
          <p:nvPr/>
        </p:nvSpPr>
        <p:spPr>
          <a:xfrm>
            <a:off x="0" y="0"/>
            <a:ext cx="2959785" cy="461665"/>
          </a:xfrm>
          <a:prstGeom prst="rect">
            <a:avLst/>
          </a:prstGeom>
          <a:noFill/>
        </p:spPr>
        <p:txBody>
          <a:bodyPr wrap="none" rtlCol="0">
            <a:spAutoFit/>
          </a:bodyPr>
          <a:lstStyle/>
          <a:p>
            <a:r>
              <a:rPr lang="en-US" altLang="ja-JP" sz="2400" b="1" dirty="0" smtClean="0"/>
              <a:t>3.6</a:t>
            </a:r>
            <a:r>
              <a:rPr kumimoji="1" lang="en-US" altLang="ja-JP" sz="2400" b="1" dirty="0" smtClean="0"/>
              <a:t>. DF-DIMM Results</a:t>
            </a:r>
            <a:endParaRPr kumimoji="1" lang="ja-JP" altLang="en-US" sz="2400" b="1" dirty="0"/>
          </a:p>
        </p:txBody>
      </p:sp>
      <p:sp>
        <p:nvSpPr>
          <p:cNvPr id="3" name="テキスト ボックス 2"/>
          <p:cNvSpPr txBox="1"/>
          <p:nvPr/>
        </p:nvSpPr>
        <p:spPr>
          <a:xfrm>
            <a:off x="539552" y="1414517"/>
            <a:ext cx="6060249" cy="923330"/>
          </a:xfrm>
          <a:prstGeom prst="rect">
            <a:avLst/>
          </a:prstGeom>
          <a:noFill/>
        </p:spPr>
        <p:txBody>
          <a:bodyPr wrap="none" rtlCol="0">
            <a:spAutoFit/>
          </a:bodyPr>
          <a:lstStyle/>
          <a:p>
            <a:r>
              <a:rPr kumimoji="1" lang="en-US" altLang="ja-JP" dirty="0" smtClean="0"/>
              <a:t>- From 2011 January 21 to July 4</a:t>
            </a:r>
          </a:p>
          <a:p>
            <a:r>
              <a:rPr lang="en-US" altLang="ja-JP" dirty="0" smtClean="0"/>
              <a:t>- 0.3, 9.5, 12, and 15.8 m above the snow surface temperature</a:t>
            </a:r>
          </a:p>
          <a:p>
            <a:r>
              <a:rPr lang="en-US" altLang="ja-JP" dirty="0" smtClean="0"/>
              <a:t>- Measuring each two minute</a:t>
            </a:r>
          </a:p>
        </p:txBody>
      </p:sp>
      <p:pic>
        <p:nvPicPr>
          <p:cNvPr id="5123" name="Picture 3" descr="C:\Research\D4\2013_07イタリア・シエナ研究会\dfdim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8184" y="480760"/>
            <a:ext cx="2700000" cy="1796112"/>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7172" name="Picture 4" descr="C:\Research\D4\2013_07イタリア・シエナ研究会\dfdimm_timeseries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363446"/>
            <a:ext cx="9058413" cy="3792516"/>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C:\Research\D4\2013_07イタリア・シエナ研究会\dfdimm_timeseries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97" y="3846816"/>
            <a:ext cx="9058412" cy="2966560"/>
          </a:xfrm>
          <a:prstGeom prst="rect">
            <a:avLst/>
          </a:prstGeom>
          <a:noFill/>
          <a:extLst>
            <a:ext uri="{909E8E84-426E-40DD-AFC4-6F175D3DCCD1}">
              <a14:hiddenFill xmlns:a14="http://schemas.microsoft.com/office/drawing/2010/main">
                <a:solidFill>
                  <a:srgbClr val="FFFFFF"/>
                </a:solidFill>
              </a14:hiddenFill>
            </a:ext>
          </a:extLst>
        </p:spPr>
      </p:pic>
      <p:sp>
        <p:nvSpPr>
          <p:cNvPr id="4" name="正方形/長方形 3"/>
          <p:cNvSpPr/>
          <p:nvPr/>
        </p:nvSpPr>
        <p:spPr>
          <a:xfrm>
            <a:off x="6103720" y="908720"/>
            <a:ext cx="1132575" cy="360040"/>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 name="正方形/長方形 11"/>
          <p:cNvSpPr/>
          <p:nvPr/>
        </p:nvSpPr>
        <p:spPr>
          <a:xfrm>
            <a:off x="6103721" y="3429000"/>
            <a:ext cx="1132575" cy="360040"/>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 name="正方形/長方形 12"/>
          <p:cNvSpPr/>
          <p:nvPr/>
        </p:nvSpPr>
        <p:spPr>
          <a:xfrm>
            <a:off x="611560" y="5229200"/>
            <a:ext cx="1132575" cy="360040"/>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 name="正方形/長方形 13"/>
          <p:cNvSpPr/>
          <p:nvPr/>
        </p:nvSpPr>
        <p:spPr>
          <a:xfrm>
            <a:off x="5959705" y="5235611"/>
            <a:ext cx="1132575" cy="360040"/>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5" name="正方形/長方形 14"/>
          <p:cNvSpPr/>
          <p:nvPr/>
        </p:nvSpPr>
        <p:spPr>
          <a:xfrm>
            <a:off x="3203848" y="6093296"/>
            <a:ext cx="1132575" cy="360040"/>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正方形/長方形 18"/>
          <p:cNvSpPr/>
          <p:nvPr/>
        </p:nvSpPr>
        <p:spPr>
          <a:xfrm>
            <a:off x="3203848" y="2564904"/>
            <a:ext cx="1132575" cy="360040"/>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0" name="正方形/長方形 19"/>
          <p:cNvSpPr/>
          <p:nvPr/>
        </p:nvSpPr>
        <p:spPr>
          <a:xfrm>
            <a:off x="7799049" y="908720"/>
            <a:ext cx="733391" cy="36004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 name="正方形/長方形 20"/>
          <p:cNvSpPr/>
          <p:nvPr/>
        </p:nvSpPr>
        <p:spPr>
          <a:xfrm>
            <a:off x="2339752" y="1772816"/>
            <a:ext cx="733391" cy="36004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2" name="正方形/長方形 21"/>
          <p:cNvSpPr/>
          <p:nvPr/>
        </p:nvSpPr>
        <p:spPr>
          <a:xfrm>
            <a:off x="7799049" y="1772816"/>
            <a:ext cx="733391" cy="36004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3" name="正方形/長方形 22"/>
          <p:cNvSpPr/>
          <p:nvPr/>
        </p:nvSpPr>
        <p:spPr>
          <a:xfrm>
            <a:off x="2411760" y="4365104"/>
            <a:ext cx="733391" cy="36004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5" name="正方形/長方形 24"/>
          <p:cNvSpPr/>
          <p:nvPr/>
        </p:nvSpPr>
        <p:spPr>
          <a:xfrm>
            <a:off x="7812360" y="3429000"/>
            <a:ext cx="733391" cy="36004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6" name="正方形/長方形 25"/>
          <p:cNvSpPr/>
          <p:nvPr/>
        </p:nvSpPr>
        <p:spPr>
          <a:xfrm>
            <a:off x="6103719" y="4375401"/>
            <a:ext cx="1132575" cy="360040"/>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7" name="正方形/長方形 26"/>
          <p:cNvSpPr/>
          <p:nvPr/>
        </p:nvSpPr>
        <p:spPr>
          <a:xfrm>
            <a:off x="5226314" y="1745196"/>
            <a:ext cx="733391" cy="36004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8" name="正方形/長方形 27"/>
          <p:cNvSpPr/>
          <p:nvPr/>
        </p:nvSpPr>
        <p:spPr>
          <a:xfrm>
            <a:off x="2394801" y="3436012"/>
            <a:ext cx="733391" cy="36004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9" name="正方形/長方形 28"/>
          <p:cNvSpPr/>
          <p:nvPr/>
        </p:nvSpPr>
        <p:spPr>
          <a:xfrm>
            <a:off x="2411759" y="2569857"/>
            <a:ext cx="733391" cy="36004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0" name="正方形/長方形 29"/>
          <p:cNvSpPr/>
          <p:nvPr/>
        </p:nvSpPr>
        <p:spPr>
          <a:xfrm>
            <a:off x="2411760" y="6093296"/>
            <a:ext cx="733391" cy="36004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22707325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JARE54_okita_jpeg\2012_1119_トロール・ノボ\DSC_1089.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3320" r="3120"/>
          <a:stretch/>
        </p:blipFill>
        <p:spPr bwMode="auto">
          <a:xfrm>
            <a:off x="0" y="360000"/>
            <a:ext cx="9144000" cy="6498000"/>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p:cNvSpPr>
            <a:spLocks noGrp="1"/>
          </p:cNvSpPr>
          <p:nvPr>
            <p:ph type="title"/>
          </p:nvPr>
        </p:nvSpPr>
        <p:spPr>
          <a:xfrm>
            <a:off x="457200" y="413792"/>
            <a:ext cx="8229600" cy="1143000"/>
          </a:xfrm>
        </p:spPr>
        <p:txBody>
          <a:bodyPr/>
          <a:lstStyle/>
          <a:p>
            <a:r>
              <a:rPr kumimoji="1" lang="en-US" altLang="ja-JP" b="1" dirty="0" smtClean="0"/>
              <a:t>Contents</a:t>
            </a:r>
            <a:endParaRPr kumimoji="1" lang="ja-JP" altLang="en-US" b="1" dirty="0"/>
          </a:p>
        </p:txBody>
      </p:sp>
      <p:sp>
        <p:nvSpPr>
          <p:cNvPr id="5" name="テキスト ボックス 4"/>
          <p:cNvSpPr txBox="1"/>
          <p:nvPr/>
        </p:nvSpPr>
        <p:spPr>
          <a:xfrm>
            <a:off x="1403648" y="1810559"/>
            <a:ext cx="2779735" cy="2554545"/>
          </a:xfrm>
          <a:prstGeom prst="rect">
            <a:avLst/>
          </a:prstGeom>
          <a:noFill/>
        </p:spPr>
        <p:txBody>
          <a:bodyPr wrap="none" rtlCol="0">
            <a:spAutoFit/>
          </a:bodyPr>
          <a:lstStyle/>
          <a:p>
            <a:pPr marL="342900" indent="-342900">
              <a:buAutoNum type="arabicPeriod"/>
            </a:pPr>
            <a:r>
              <a:rPr kumimoji="1" lang="en-US" altLang="ja-JP" sz="3200" b="1" dirty="0" smtClean="0"/>
              <a:t>Introduction</a:t>
            </a:r>
          </a:p>
          <a:p>
            <a:pPr marL="342900" indent="-342900">
              <a:buAutoNum type="arabicPeriod"/>
            </a:pPr>
            <a:r>
              <a:rPr lang="en-US" altLang="ja-JP" sz="3200" b="1" dirty="0" smtClean="0"/>
              <a:t>Observations</a:t>
            </a:r>
          </a:p>
          <a:p>
            <a:pPr marL="342900" indent="-342900">
              <a:buAutoNum type="arabicPeriod"/>
            </a:pPr>
            <a:r>
              <a:rPr lang="en-US" altLang="ja-JP" sz="3200" b="1" dirty="0" smtClean="0"/>
              <a:t>Results</a:t>
            </a:r>
          </a:p>
          <a:p>
            <a:pPr marL="342900" indent="-342900">
              <a:buAutoNum type="arabicPeriod"/>
            </a:pPr>
            <a:r>
              <a:rPr lang="en-US" altLang="ja-JP" sz="3200" b="1" dirty="0" smtClean="0"/>
              <a:t>Discussions</a:t>
            </a:r>
          </a:p>
          <a:p>
            <a:pPr marL="342900" indent="-342900">
              <a:buAutoNum type="arabicPeriod"/>
            </a:pPr>
            <a:r>
              <a:rPr lang="en-US" altLang="ja-JP" sz="3200" b="1" dirty="0" smtClean="0"/>
              <a:t>Future work</a:t>
            </a:r>
          </a:p>
        </p:txBody>
      </p:sp>
      <p:sp>
        <p:nvSpPr>
          <p:cNvPr id="6" name="正方形/長方形 5"/>
          <p:cNvSpPr/>
          <p:nvPr/>
        </p:nvSpPr>
        <p:spPr>
          <a:xfrm>
            <a:off x="0" y="0"/>
            <a:ext cx="9144000" cy="360000"/>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60964850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13792"/>
            <a:ext cx="8229600" cy="1143000"/>
          </a:xfrm>
          <a:ln>
            <a:noFill/>
          </a:ln>
        </p:spPr>
        <p:txBody>
          <a:bodyPr>
            <a:normAutofit/>
          </a:bodyPr>
          <a:lstStyle/>
          <a:p>
            <a:pPr algn="l"/>
            <a:r>
              <a:rPr lang="en-US" altLang="ja-JP" b="1" dirty="0" smtClean="0"/>
              <a:t>3.7 Tohoku DIMM &amp; DF-DIMM</a:t>
            </a:r>
            <a:endParaRPr kumimoji="1" lang="ja-JP" altLang="en-US" b="1" baseline="30000" dirty="0"/>
          </a:p>
        </p:txBody>
      </p:sp>
      <p:pic>
        <p:nvPicPr>
          <p:cNvPr id="5123" name="Picture 3" descr="C:\Research\D4\2013_07イタリア・シエナ研究会\dfdim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3473943"/>
            <a:ext cx="2700000" cy="1796112"/>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C:\Research\D4\2013_07イタリア・シエナ研究会\dimm_tab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4556" y="4005064"/>
            <a:ext cx="4105275" cy="166687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descr="C:\Research\D4\2013_07イタリア・シエナ研究会\tohokudimm_histogra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7944" y="1340768"/>
            <a:ext cx="4320000" cy="2622385"/>
          </a:xfrm>
          <a:prstGeom prst="rect">
            <a:avLst/>
          </a:prstGeom>
          <a:noFill/>
          <a:extLst>
            <a:ext uri="{909E8E84-426E-40DD-AFC4-6F175D3DCCD1}">
              <a14:hiddenFill xmlns:a14="http://schemas.microsoft.com/office/drawing/2010/main">
                <a:solidFill>
                  <a:srgbClr val="FFFFFF"/>
                </a:solidFill>
              </a14:hiddenFill>
            </a:ext>
          </a:extLst>
        </p:spPr>
      </p:pic>
      <p:sp>
        <p:nvSpPr>
          <p:cNvPr id="4" name="正方形/長方形 3"/>
          <p:cNvSpPr/>
          <p:nvPr/>
        </p:nvSpPr>
        <p:spPr>
          <a:xfrm>
            <a:off x="3939831" y="4699859"/>
            <a:ext cx="4448593" cy="252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テキスト ボックス 4"/>
          <p:cNvSpPr txBox="1"/>
          <p:nvPr/>
        </p:nvSpPr>
        <p:spPr>
          <a:xfrm>
            <a:off x="755576" y="5877272"/>
            <a:ext cx="7812568" cy="646331"/>
          </a:xfrm>
          <a:prstGeom prst="rect">
            <a:avLst/>
          </a:prstGeom>
          <a:noFill/>
        </p:spPr>
        <p:txBody>
          <a:bodyPr wrap="square" rtlCol="0">
            <a:spAutoFit/>
          </a:bodyPr>
          <a:lstStyle/>
          <a:p>
            <a:r>
              <a:rPr kumimoji="1" lang="en-US" altLang="ja-JP" dirty="0" smtClean="0"/>
              <a:t>Seeing values are considered to become </a:t>
            </a:r>
            <a:r>
              <a:rPr lang="en-US" altLang="ja-JP" dirty="0" smtClean="0"/>
              <a:t>large </a:t>
            </a:r>
            <a:r>
              <a:rPr lang="en-US" altLang="ja-JP" dirty="0"/>
              <a:t>d</a:t>
            </a:r>
            <a:r>
              <a:rPr kumimoji="1" lang="en-US" altLang="ja-JP" dirty="0" smtClean="0"/>
              <a:t>ue to the turbulent layer near snow surface, i.e</a:t>
            </a:r>
            <a:r>
              <a:rPr lang="en-US" altLang="ja-JP" dirty="0" smtClean="0"/>
              <a:t>., surface boundary layer.</a:t>
            </a:r>
            <a:r>
              <a:rPr kumimoji="1" lang="en-US" altLang="ja-JP" dirty="0" smtClean="0"/>
              <a:t> </a:t>
            </a:r>
            <a:endParaRPr kumimoji="1" lang="ja-JP" altLang="en-US" dirty="0"/>
          </a:p>
        </p:txBody>
      </p:sp>
      <p:pic>
        <p:nvPicPr>
          <p:cNvPr id="13" name="Picture 2" descr="C:\Research\D4\2013_07イタリア・シエナ研究会\tohokudimm.jpg"/>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67544" y="1418435"/>
            <a:ext cx="2700000" cy="1691380"/>
          </a:xfrm>
          <a:prstGeom prst="rect">
            <a:avLst/>
          </a:prstGeom>
          <a:noFill/>
          <a:extLst>
            <a:ext uri="{909E8E84-426E-40DD-AFC4-6F175D3DCCD1}">
              <a14:hiddenFill xmlns:a14="http://schemas.microsoft.com/office/drawing/2010/main">
                <a:solidFill>
                  <a:srgbClr val="FFFFFF"/>
                </a:solidFill>
              </a14:hiddenFill>
            </a:ext>
          </a:extLst>
        </p:spPr>
      </p:pic>
      <p:sp>
        <p:nvSpPr>
          <p:cNvPr id="11" name="正方形/長方形 10"/>
          <p:cNvSpPr/>
          <p:nvPr/>
        </p:nvSpPr>
        <p:spPr>
          <a:xfrm>
            <a:off x="0" y="0"/>
            <a:ext cx="9144000" cy="360000"/>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B0F0"/>
              </a:solidFill>
            </a:endParaRPr>
          </a:p>
        </p:txBody>
      </p:sp>
    </p:spTree>
    <p:extLst>
      <p:ext uri="{BB962C8B-B14F-4D97-AF65-F5344CB8AC3E}">
        <p14:creationId xmlns:p14="http://schemas.microsoft.com/office/powerpoint/2010/main" val="322548292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JARE54_okita_jpeg\2012_1119_トロール・ノボ\DSC_1089.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3320" r="3120"/>
          <a:stretch/>
        </p:blipFill>
        <p:spPr bwMode="auto">
          <a:xfrm>
            <a:off x="0" y="360000"/>
            <a:ext cx="9144000" cy="6498000"/>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p:cNvSpPr>
            <a:spLocks noGrp="1"/>
          </p:cNvSpPr>
          <p:nvPr>
            <p:ph type="title"/>
          </p:nvPr>
        </p:nvSpPr>
        <p:spPr>
          <a:xfrm>
            <a:off x="457200" y="413792"/>
            <a:ext cx="8229600" cy="1143000"/>
          </a:xfrm>
        </p:spPr>
        <p:txBody>
          <a:bodyPr/>
          <a:lstStyle/>
          <a:p>
            <a:r>
              <a:rPr kumimoji="1" lang="en-US" altLang="ja-JP" b="1" dirty="0" smtClean="0"/>
              <a:t>Contents</a:t>
            </a:r>
            <a:endParaRPr kumimoji="1" lang="ja-JP" altLang="en-US" b="1" dirty="0"/>
          </a:p>
        </p:txBody>
      </p:sp>
      <p:sp>
        <p:nvSpPr>
          <p:cNvPr id="5" name="テキスト ボックス 4"/>
          <p:cNvSpPr txBox="1"/>
          <p:nvPr/>
        </p:nvSpPr>
        <p:spPr>
          <a:xfrm>
            <a:off x="1403648" y="1810559"/>
            <a:ext cx="2779735" cy="2554545"/>
          </a:xfrm>
          <a:prstGeom prst="rect">
            <a:avLst/>
          </a:prstGeom>
          <a:noFill/>
        </p:spPr>
        <p:txBody>
          <a:bodyPr wrap="none" rtlCol="0">
            <a:spAutoFit/>
          </a:bodyPr>
          <a:lstStyle/>
          <a:p>
            <a:pPr marL="342900" indent="-342900">
              <a:buAutoNum type="arabicPeriod"/>
            </a:pPr>
            <a:r>
              <a:rPr kumimoji="1" lang="en-US" altLang="ja-JP" sz="3200" b="1" dirty="0" smtClean="0">
                <a:solidFill>
                  <a:schemeClr val="bg1">
                    <a:lumMod val="75000"/>
                  </a:schemeClr>
                </a:solidFill>
              </a:rPr>
              <a:t>Introduction</a:t>
            </a:r>
          </a:p>
          <a:p>
            <a:pPr marL="342900" indent="-342900">
              <a:buAutoNum type="arabicPeriod"/>
            </a:pPr>
            <a:r>
              <a:rPr lang="en-US" altLang="ja-JP" sz="3200" b="1" dirty="0" smtClean="0">
                <a:solidFill>
                  <a:schemeClr val="bg1">
                    <a:lumMod val="75000"/>
                  </a:schemeClr>
                </a:solidFill>
              </a:rPr>
              <a:t>Observations</a:t>
            </a:r>
          </a:p>
          <a:p>
            <a:pPr marL="342900" indent="-342900">
              <a:buAutoNum type="arabicPeriod"/>
            </a:pPr>
            <a:r>
              <a:rPr lang="en-US" altLang="ja-JP" sz="3200" b="1" dirty="0" smtClean="0">
                <a:solidFill>
                  <a:schemeClr val="bg1">
                    <a:lumMod val="75000"/>
                  </a:schemeClr>
                </a:solidFill>
              </a:rPr>
              <a:t>Results</a:t>
            </a:r>
          </a:p>
          <a:p>
            <a:pPr marL="342900" indent="-342900">
              <a:buAutoNum type="arabicPeriod"/>
            </a:pPr>
            <a:r>
              <a:rPr lang="en-US" altLang="ja-JP" sz="3200" b="1" dirty="0" smtClean="0"/>
              <a:t>Discussions</a:t>
            </a:r>
          </a:p>
          <a:p>
            <a:pPr marL="342900" indent="-342900">
              <a:buAutoNum type="arabicPeriod"/>
            </a:pPr>
            <a:r>
              <a:rPr lang="en-US" altLang="ja-JP" sz="3200" b="1" dirty="0" smtClean="0">
                <a:solidFill>
                  <a:schemeClr val="bg1">
                    <a:lumMod val="75000"/>
                  </a:schemeClr>
                </a:solidFill>
              </a:rPr>
              <a:t>Future work</a:t>
            </a:r>
          </a:p>
        </p:txBody>
      </p:sp>
      <p:sp>
        <p:nvSpPr>
          <p:cNvPr id="6" name="正方形/長方形 5"/>
          <p:cNvSpPr/>
          <p:nvPr/>
        </p:nvSpPr>
        <p:spPr>
          <a:xfrm>
            <a:off x="0" y="0"/>
            <a:ext cx="9144000" cy="360000"/>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63577199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1"/>
          <p:cNvSpPr txBox="1">
            <a:spLocks/>
          </p:cNvSpPr>
          <p:nvPr/>
        </p:nvSpPr>
        <p:spPr>
          <a:xfrm>
            <a:off x="457200" y="41379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en-US" altLang="ja-JP" b="1" dirty="0" smtClean="0"/>
              <a:t>4.1 </a:t>
            </a:r>
            <a:r>
              <a:rPr lang="ja-JP" altLang="en-US" b="1" dirty="0" smtClean="0"/>
              <a:t>接地境界層（</a:t>
            </a:r>
            <a:r>
              <a:rPr lang="en-US" altLang="ja-JP" b="1" dirty="0" smtClean="0"/>
              <a:t>1</a:t>
            </a:r>
            <a:r>
              <a:rPr lang="ja-JP" altLang="en-US" b="1" dirty="0" smtClean="0"/>
              <a:t>）</a:t>
            </a:r>
            <a:endParaRPr lang="ja-JP" altLang="en-US" b="1" dirty="0"/>
          </a:p>
        </p:txBody>
      </p:sp>
      <p:sp>
        <p:nvSpPr>
          <p:cNvPr id="6" name="テキスト ボックス 5"/>
          <p:cNvSpPr txBox="1"/>
          <p:nvPr/>
        </p:nvSpPr>
        <p:spPr>
          <a:xfrm>
            <a:off x="407433" y="1268760"/>
            <a:ext cx="8279367" cy="1754326"/>
          </a:xfrm>
          <a:prstGeom prst="rect">
            <a:avLst/>
          </a:prstGeom>
          <a:noFill/>
        </p:spPr>
        <p:txBody>
          <a:bodyPr wrap="square" rtlCol="0">
            <a:spAutoFit/>
          </a:bodyPr>
          <a:lstStyle/>
          <a:p>
            <a:pPr marL="285750" indent="-285750" algn="just">
              <a:buFont typeface="Arial" pitchFamily="34" charset="0"/>
              <a:buChar char="•"/>
            </a:pPr>
            <a:r>
              <a:rPr lang="en-US" altLang="ja-JP" dirty="0" smtClean="0"/>
              <a:t>We should discuss the surface boundary layer height </a:t>
            </a:r>
            <a:r>
              <a:rPr lang="en-US" altLang="ja-JP" b="1" dirty="0" smtClean="0">
                <a:solidFill>
                  <a:srgbClr val="FF0000"/>
                </a:solidFill>
              </a:rPr>
              <a:t>only in the fine weather condition</a:t>
            </a:r>
            <a:r>
              <a:rPr lang="en-US" altLang="ja-JP" dirty="0" smtClean="0"/>
              <a:t> that the astronomical observations can be performed.</a:t>
            </a:r>
          </a:p>
          <a:p>
            <a:pPr marL="285750" indent="-285750" algn="just">
              <a:buFont typeface="Arial" pitchFamily="34" charset="0"/>
              <a:buChar char="•"/>
            </a:pPr>
            <a:r>
              <a:rPr lang="en-US" altLang="ja-JP" dirty="0" smtClean="0"/>
              <a:t>In the find weather, the atmosphere near the snow surface becomes cold by the radiative cooling and make a positive temperature gradient.</a:t>
            </a:r>
          </a:p>
          <a:p>
            <a:pPr marL="285750" indent="-285750" algn="just">
              <a:buFont typeface="Arial" pitchFamily="34" charset="0"/>
              <a:buChar char="•"/>
            </a:pPr>
            <a:r>
              <a:rPr lang="en-US" altLang="ja-JP" dirty="0" smtClean="0"/>
              <a:t>Thus </a:t>
            </a:r>
            <a:r>
              <a:rPr lang="en-US" altLang="ja-JP" b="1" dirty="0">
                <a:solidFill>
                  <a:srgbClr val="FF0000"/>
                </a:solidFill>
              </a:rPr>
              <a:t>w</a:t>
            </a:r>
            <a:r>
              <a:rPr lang="en-US" altLang="ja-JP" b="1" dirty="0" smtClean="0">
                <a:solidFill>
                  <a:srgbClr val="FF0000"/>
                </a:solidFill>
              </a:rPr>
              <a:t>e define the “fine weather” as the temperature gradient become 0.5 </a:t>
            </a:r>
            <a:r>
              <a:rPr lang="en-US" altLang="ja-JP" b="1" dirty="0">
                <a:solidFill>
                  <a:srgbClr val="FF0000"/>
                </a:solidFill>
              </a:rPr>
              <a:t>C</a:t>
            </a:r>
            <a:r>
              <a:rPr lang="en-US" altLang="ja-JP" b="1" dirty="0" smtClean="0">
                <a:solidFill>
                  <a:srgbClr val="FF0000"/>
                </a:solidFill>
              </a:rPr>
              <a:t>/m or larger</a:t>
            </a:r>
            <a:r>
              <a:rPr lang="en-US" altLang="ja-JP" dirty="0" smtClean="0"/>
              <a:t>.</a:t>
            </a:r>
          </a:p>
        </p:txBody>
      </p:sp>
      <p:pic>
        <p:nvPicPr>
          <p:cNvPr id="1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1284" t="24485" r="27556" b="18946"/>
          <a:stretch/>
        </p:blipFill>
        <p:spPr bwMode="auto">
          <a:xfrm>
            <a:off x="5651360" y="4308138"/>
            <a:ext cx="3457144" cy="22892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8" name="直線コネクタ 17"/>
          <p:cNvCxnSpPr/>
          <p:nvPr/>
        </p:nvCxnSpPr>
        <p:spPr>
          <a:xfrm flipV="1">
            <a:off x="7092280" y="4405995"/>
            <a:ext cx="0" cy="1759309"/>
          </a:xfrm>
          <a:prstGeom prst="line">
            <a:avLst/>
          </a:prstGeom>
          <a:ln w="28575">
            <a:solidFill>
              <a:srgbClr val="00B0F0"/>
            </a:solidFill>
            <a:prstDash val="dash"/>
          </a:ln>
        </p:spPr>
        <p:style>
          <a:lnRef idx="1">
            <a:schemeClr val="accent1"/>
          </a:lnRef>
          <a:fillRef idx="0">
            <a:schemeClr val="accent1"/>
          </a:fillRef>
          <a:effectRef idx="0">
            <a:schemeClr val="accent1"/>
          </a:effectRef>
          <a:fontRef idx="minor">
            <a:schemeClr val="tx1"/>
          </a:fontRef>
        </p:style>
      </p:cxnSp>
      <p:sp>
        <p:nvSpPr>
          <p:cNvPr id="19" name="テキスト ボックス 18"/>
          <p:cNvSpPr txBox="1"/>
          <p:nvPr/>
        </p:nvSpPr>
        <p:spPr>
          <a:xfrm>
            <a:off x="6444208" y="3238750"/>
            <a:ext cx="1537600" cy="584775"/>
          </a:xfrm>
          <a:prstGeom prst="rect">
            <a:avLst/>
          </a:prstGeom>
          <a:noFill/>
          <a:ln>
            <a:solidFill>
              <a:schemeClr val="tx1"/>
            </a:solidFill>
          </a:ln>
        </p:spPr>
        <p:txBody>
          <a:bodyPr wrap="none" rtlCol="0">
            <a:spAutoFit/>
          </a:bodyPr>
          <a:lstStyle/>
          <a:p>
            <a:r>
              <a:rPr lang="ja-JP" altLang="en-US" sz="1600" dirty="0" smtClean="0">
                <a:solidFill>
                  <a:srgbClr val="FF0000"/>
                </a:solidFill>
              </a:rPr>
              <a:t>赤</a:t>
            </a:r>
            <a:r>
              <a:rPr lang="en-US" altLang="ja-JP" sz="1600" dirty="0" smtClean="0">
                <a:solidFill>
                  <a:srgbClr val="FF0000"/>
                </a:solidFill>
              </a:rPr>
              <a:t>× 0.3-9.5 m</a:t>
            </a:r>
          </a:p>
          <a:p>
            <a:r>
              <a:rPr lang="ja-JP" altLang="en-US" sz="1600" dirty="0" smtClean="0">
                <a:solidFill>
                  <a:srgbClr val="0070C0"/>
                </a:solidFill>
              </a:rPr>
              <a:t>青□</a:t>
            </a:r>
            <a:r>
              <a:rPr lang="en-US" altLang="ja-JP" sz="1600" dirty="0" smtClean="0">
                <a:solidFill>
                  <a:srgbClr val="0070C0"/>
                </a:solidFill>
              </a:rPr>
              <a:t> 9.5-15.8 m</a:t>
            </a:r>
          </a:p>
        </p:txBody>
      </p:sp>
      <p:grpSp>
        <p:nvGrpSpPr>
          <p:cNvPr id="20" name="グループ化 19"/>
          <p:cNvGrpSpPr/>
          <p:nvPr/>
        </p:nvGrpSpPr>
        <p:grpSpPr>
          <a:xfrm>
            <a:off x="84334" y="3124772"/>
            <a:ext cx="5567026" cy="1152128"/>
            <a:chOff x="107504" y="1556792"/>
            <a:chExt cx="6840000" cy="1152128"/>
          </a:xfrm>
        </p:grpSpPr>
        <p:pic>
          <p:nvPicPr>
            <p:cNvPr id="21" name="Picture 2" descr="C:\Research\D4\2013_07イタリア・シエナ研究会\pt_timeseries1.jpg"/>
            <p:cNvPicPr>
              <a:picLocks noChangeAspect="1" noChangeArrowheads="1"/>
            </p:cNvPicPr>
            <p:nvPr/>
          </p:nvPicPr>
          <p:blipFill rotWithShape="1">
            <a:blip r:embed="rId3">
              <a:extLst>
                <a:ext uri="{28A0092B-C50C-407E-A947-70E740481C1C}">
                  <a14:useLocalDpi xmlns:a14="http://schemas.microsoft.com/office/drawing/2010/main" val="0"/>
                </a:ext>
              </a:extLst>
            </a:blip>
            <a:srcRect t="85833"/>
            <a:stretch/>
          </p:blipFill>
          <p:spPr bwMode="auto">
            <a:xfrm>
              <a:off x="107504" y="2309264"/>
              <a:ext cx="6840000" cy="39965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Research\D4\2013_07イタリア・シエナ研究会\pt_timeseries1.jpg"/>
            <p:cNvPicPr>
              <a:picLocks noChangeAspect="1" noChangeArrowheads="1"/>
            </p:cNvPicPr>
            <p:nvPr/>
          </p:nvPicPr>
          <p:blipFill rotWithShape="1">
            <a:blip r:embed="rId3">
              <a:extLst>
                <a:ext uri="{28A0092B-C50C-407E-A947-70E740481C1C}">
                  <a14:useLocalDpi xmlns:a14="http://schemas.microsoft.com/office/drawing/2010/main" val="0"/>
                </a:ext>
              </a:extLst>
            </a:blip>
            <a:srcRect t="38634" b="32980"/>
            <a:stretch/>
          </p:blipFill>
          <p:spPr bwMode="auto">
            <a:xfrm>
              <a:off x="107504" y="1628800"/>
              <a:ext cx="6840000" cy="800736"/>
            </a:xfrm>
            <a:prstGeom prst="rect">
              <a:avLst/>
            </a:prstGeom>
            <a:noFill/>
            <a:extLst>
              <a:ext uri="{909E8E84-426E-40DD-AFC4-6F175D3DCCD1}">
                <a14:hiddenFill xmlns:a14="http://schemas.microsoft.com/office/drawing/2010/main">
                  <a:solidFill>
                    <a:srgbClr val="FFFFFF"/>
                  </a:solidFill>
                </a14:hiddenFill>
              </a:ext>
            </a:extLst>
          </p:spPr>
        </p:pic>
        <p:sp>
          <p:nvSpPr>
            <p:cNvPr id="24" name="正方形/長方形 23"/>
            <p:cNvSpPr/>
            <p:nvPr/>
          </p:nvSpPr>
          <p:spPr>
            <a:xfrm>
              <a:off x="251520" y="1556792"/>
              <a:ext cx="216024"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p:cNvSpPr/>
            <p:nvPr/>
          </p:nvSpPr>
          <p:spPr>
            <a:xfrm>
              <a:off x="251520" y="2314874"/>
              <a:ext cx="216024"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6" name="グループ化 25"/>
          <p:cNvGrpSpPr/>
          <p:nvPr/>
        </p:nvGrpSpPr>
        <p:grpSpPr>
          <a:xfrm>
            <a:off x="84334" y="4293096"/>
            <a:ext cx="5567026" cy="1152128"/>
            <a:chOff x="107504" y="3140968"/>
            <a:chExt cx="6840000" cy="1152128"/>
          </a:xfrm>
        </p:grpSpPr>
        <p:pic>
          <p:nvPicPr>
            <p:cNvPr id="27" name="Picture 3" descr="C:\Research\D4\2013_07イタリア・シエナ研究会\pt_timeseries2.jpg"/>
            <p:cNvPicPr>
              <a:picLocks noChangeAspect="1" noChangeArrowheads="1"/>
            </p:cNvPicPr>
            <p:nvPr/>
          </p:nvPicPr>
          <p:blipFill rotWithShape="1">
            <a:blip r:embed="rId4">
              <a:extLst>
                <a:ext uri="{28A0092B-C50C-407E-A947-70E740481C1C}">
                  <a14:useLocalDpi xmlns:a14="http://schemas.microsoft.com/office/drawing/2010/main" val="0"/>
                </a:ext>
              </a:extLst>
            </a:blip>
            <a:srcRect t="85504"/>
            <a:stretch/>
          </p:blipFill>
          <p:spPr bwMode="auto">
            <a:xfrm>
              <a:off x="107504" y="3884538"/>
              <a:ext cx="6840000" cy="40855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3" descr="C:\Research\D4\2013_07イタリア・シエナ研究会\pt_timeseries2.jpg"/>
            <p:cNvPicPr>
              <a:picLocks noChangeAspect="1" noChangeArrowheads="1"/>
            </p:cNvPicPr>
            <p:nvPr/>
          </p:nvPicPr>
          <p:blipFill rotWithShape="1">
            <a:blip r:embed="rId4">
              <a:extLst>
                <a:ext uri="{28A0092B-C50C-407E-A947-70E740481C1C}">
                  <a14:useLocalDpi xmlns:a14="http://schemas.microsoft.com/office/drawing/2010/main" val="0"/>
                </a:ext>
              </a:extLst>
            </a:blip>
            <a:srcRect t="38331" b="33081"/>
            <a:stretch/>
          </p:blipFill>
          <p:spPr bwMode="auto">
            <a:xfrm>
              <a:off x="107504" y="3209454"/>
              <a:ext cx="6840000" cy="805758"/>
            </a:xfrm>
            <a:prstGeom prst="rect">
              <a:avLst/>
            </a:prstGeom>
            <a:noFill/>
            <a:extLst>
              <a:ext uri="{909E8E84-426E-40DD-AFC4-6F175D3DCCD1}">
                <a14:hiddenFill xmlns:a14="http://schemas.microsoft.com/office/drawing/2010/main">
                  <a:solidFill>
                    <a:srgbClr val="FFFFFF"/>
                  </a:solidFill>
                </a14:hiddenFill>
              </a:ext>
            </a:extLst>
          </p:spPr>
        </p:pic>
        <p:sp>
          <p:nvSpPr>
            <p:cNvPr id="29" name="正方形/長方形 28"/>
            <p:cNvSpPr/>
            <p:nvPr/>
          </p:nvSpPr>
          <p:spPr>
            <a:xfrm>
              <a:off x="251520" y="3140968"/>
              <a:ext cx="216024"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p:cNvSpPr/>
            <p:nvPr/>
          </p:nvSpPr>
          <p:spPr>
            <a:xfrm>
              <a:off x="264632" y="3943204"/>
              <a:ext cx="216024"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1" name="グループ化 30"/>
          <p:cNvGrpSpPr/>
          <p:nvPr/>
        </p:nvGrpSpPr>
        <p:grpSpPr>
          <a:xfrm>
            <a:off x="85174" y="5466119"/>
            <a:ext cx="5567026" cy="1059225"/>
            <a:chOff x="108344" y="4437112"/>
            <a:chExt cx="6840000" cy="1059225"/>
          </a:xfrm>
        </p:grpSpPr>
        <p:pic>
          <p:nvPicPr>
            <p:cNvPr id="32" name="Picture 4" descr="C:\Research\D4\2013_07イタリア・シエナ研究会\pt_timeseries3.jpg"/>
            <p:cNvPicPr>
              <a:picLocks noChangeAspect="1" noChangeArrowheads="1"/>
            </p:cNvPicPr>
            <p:nvPr/>
          </p:nvPicPr>
          <p:blipFill rotWithShape="1">
            <a:blip r:embed="rId5">
              <a:extLst>
                <a:ext uri="{28A0092B-C50C-407E-A947-70E740481C1C}">
                  <a14:useLocalDpi xmlns:a14="http://schemas.microsoft.com/office/drawing/2010/main" val="0"/>
                </a:ext>
              </a:extLst>
            </a:blip>
            <a:srcRect t="87009" b="826"/>
            <a:stretch/>
          </p:blipFill>
          <p:spPr bwMode="auto">
            <a:xfrm>
              <a:off x="108344" y="5157192"/>
              <a:ext cx="6840000" cy="33914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C:\Research\D4\2013_07イタリア・シエナ研究会\pt_timeseries3.jpg"/>
            <p:cNvPicPr>
              <a:picLocks noChangeAspect="1" noChangeArrowheads="1"/>
            </p:cNvPicPr>
            <p:nvPr/>
          </p:nvPicPr>
          <p:blipFill rotWithShape="1">
            <a:blip r:embed="rId5">
              <a:extLst>
                <a:ext uri="{28A0092B-C50C-407E-A947-70E740481C1C}">
                  <a14:useLocalDpi xmlns:a14="http://schemas.microsoft.com/office/drawing/2010/main" val="0"/>
                </a:ext>
              </a:extLst>
            </a:blip>
            <a:srcRect t="39445" b="32303"/>
            <a:stretch/>
          </p:blipFill>
          <p:spPr bwMode="auto">
            <a:xfrm>
              <a:off x="108344" y="4458832"/>
              <a:ext cx="6840000" cy="787651"/>
            </a:xfrm>
            <a:prstGeom prst="rect">
              <a:avLst/>
            </a:prstGeom>
            <a:noFill/>
            <a:extLst>
              <a:ext uri="{909E8E84-426E-40DD-AFC4-6F175D3DCCD1}">
                <a14:hiddenFill xmlns:a14="http://schemas.microsoft.com/office/drawing/2010/main">
                  <a:solidFill>
                    <a:srgbClr val="FFFFFF"/>
                  </a:solidFill>
                </a14:hiddenFill>
              </a:ext>
            </a:extLst>
          </p:spPr>
        </p:pic>
        <p:sp>
          <p:nvSpPr>
            <p:cNvPr id="34" name="正方形/長方形 33"/>
            <p:cNvSpPr/>
            <p:nvPr/>
          </p:nvSpPr>
          <p:spPr>
            <a:xfrm>
              <a:off x="251520" y="4437112"/>
              <a:ext cx="229136" cy="122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p:cNvSpPr/>
            <p:nvPr/>
          </p:nvSpPr>
          <p:spPr>
            <a:xfrm>
              <a:off x="251520" y="5157192"/>
              <a:ext cx="229136"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7" name="正方形/長方形 36"/>
          <p:cNvSpPr/>
          <p:nvPr/>
        </p:nvSpPr>
        <p:spPr>
          <a:xfrm>
            <a:off x="0" y="0"/>
            <a:ext cx="9144000" cy="360000"/>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B0F0"/>
              </a:solidFill>
            </a:endParaRPr>
          </a:p>
        </p:txBody>
      </p:sp>
    </p:spTree>
    <p:extLst>
      <p:ext uri="{BB962C8B-B14F-4D97-AF65-F5344CB8AC3E}">
        <p14:creationId xmlns:p14="http://schemas.microsoft.com/office/powerpoint/2010/main" val="324542031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タイトル 1"/>
          <p:cNvSpPr>
            <a:spLocks noGrp="1"/>
          </p:cNvSpPr>
          <p:nvPr>
            <p:ph type="title"/>
          </p:nvPr>
        </p:nvSpPr>
        <p:spPr>
          <a:xfrm>
            <a:off x="457200" y="413792"/>
            <a:ext cx="8229600" cy="1143000"/>
          </a:xfrm>
        </p:spPr>
        <p:txBody>
          <a:bodyPr>
            <a:normAutofit/>
          </a:bodyPr>
          <a:lstStyle/>
          <a:p>
            <a:pPr algn="l"/>
            <a:r>
              <a:rPr lang="en-US" altLang="ja-JP" b="1" dirty="0" smtClean="0"/>
              <a:t>4</a:t>
            </a:r>
            <a:r>
              <a:rPr kumimoji="1" lang="en-US" altLang="ja-JP" b="1" dirty="0" smtClean="0"/>
              <a:t>.2 </a:t>
            </a:r>
            <a:r>
              <a:rPr kumimoji="1" lang="ja-JP" altLang="en-US" b="1" dirty="0" smtClean="0"/>
              <a:t>接地境界層（</a:t>
            </a:r>
            <a:r>
              <a:rPr kumimoji="1" lang="en-US" altLang="ja-JP" b="1" dirty="0" smtClean="0"/>
              <a:t>2</a:t>
            </a:r>
            <a:r>
              <a:rPr kumimoji="1" lang="ja-JP" altLang="en-US" b="1" dirty="0" smtClean="0"/>
              <a:t>）</a:t>
            </a:r>
            <a:endParaRPr kumimoji="1" lang="ja-JP" altLang="en-US" b="1"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523" t="15403" r="44925" b="12362"/>
          <a:stretch/>
        </p:blipFill>
        <p:spPr bwMode="auto">
          <a:xfrm>
            <a:off x="359952" y="3106204"/>
            <a:ext cx="3780000" cy="37071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1268" t="19865" r="27501" b="21030"/>
          <a:stretch/>
        </p:blipFill>
        <p:spPr bwMode="auto">
          <a:xfrm>
            <a:off x="4284368" y="4077972"/>
            <a:ext cx="4176064" cy="25193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0636" t="36358" r="16837" b="39463"/>
          <a:stretch/>
        </p:blipFill>
        <p:spPr bwMode="auto">
          <a:xfrm>
            <a:off x="251520" y="1268760"/>
            <a:ext cx="8472909" cy="17654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テキスト ボックス 2"/>
          <p:cNvSpPr txBox="1"/>
          <p:nvPr/>
        </p:nvSpPr>
        <p:spPr>
          <a:xfrm>
            <a:off x="5076056" y="3279566"/>
            <a:ext cx="2948243" cy="646331"/>
          </a:xfrm>
          <a:prstGeom prst="rect">
            <a:avLst/>
          </a:prstGeom>
          <a:noFill/>
          <a:ln>
            <a:solidFill>
              <a:srgbClr val="FF0000"/>
            </a:solidFill>
          </a:ln>
        </p:spPr>
        <p:txBody>
          <a:bodyPr wrap="none" rtlCol="0">
            <a:spAutoFit/>
          </a:bodyPr>
          <a:lstStyle/>
          <a:p>
            <a:r>
              <a:rPr lang="ja-JP" altLang="en-US" b="1" dirty="0">
                <a:solidFill>
                  <a:srgbClr val="FF0000"/>
                </a:solidFill>
              </a:rPr>
              <a:t>晴天</a:t>
            </a:r>
            <a:r>
              <a:rPr lang="ja-JP" altLang="en-US" b="1" dirty="0" smtClean="0">
                <a:solidFill>
                  <a:srgbClr val="FF0000"/>
                </a:solidFill>
              </a:rPr>
              <a:t>時の接地境界層の高さ</a:t>
            </a:r>
            <a:endParaRPr lang="en-US" altLang="ja-JP" b="1" dirty="0" smtClean="0">
              <a:solidFill>
                <a:srgbClr val="FF0000"/>
              </a:solidFill>
            </a:endParaRPr>
          </a:p>
          <a:p>
            <a:r>
              <a:rPr kumimoji="1" lang="ja-JP" altLang="en-US" b="1" dirty="0" smtClean="0">
                <a:solidFill>
                  <a:srgbClr val="FF0000"/>
                </a:solidFill>
              </a:rPr>
              <a:t>平均 </a:t>
            </a:r>
            <a:r>
              <a:rPr kumimoji="1" lang="en-US" altLang="ja-JP" b="1" dirty="0" smtClean="0">
                <a:solidFill>
                  <a:srgbClr val="FF0000"/>
                </a:solidFill>
              </a:rPr>
              <a:t>16.4 m</a:t>
            </a:r>
            <a:r>
              <a:rPr kumimoji="1" lang="ja-JP" altLang="en-US" b="1" dirty="0" err="1" smtClean="0">
                <a:solidFill>
                  <a:srgbClr val="FF0000"/>
                </a:solidFill>
              </a:rPr>
              <a:t>、</a:t>
            </a:r>
            <a:r>
              <a:rPr kumimoji="1" lang="en-US" altLang="ja-JP" b="1" dirty="0" smtClean="0">
                <a:solidFill>
                  <a:srgbClr val="FF0000"/>
                </a:solidFill>
              </a:rPr>
              <a:t>Median 15.3 m</a:t>
            </a:r>
            <a:endParaRPr kumimoji="1" lang="ja-JP" altLang="en-US" b="1" dirty="0">
              <a:solidFill>
                <a:srgbClr val="FF0000"/>
              </a:solidFill>
            </a:endParaRPr>
          </a:p>
        </p:txBody>
      </p:sp>
      <p:sp>
        <p:nvSpPr>
          <p:cNvPr id="5" name="正方形/長方形 4"/>
          <p:cNvSpPr/>
          <p:nvPr/>
        </p:nvSpPr>
        <p:spPr>
          <a:xfrm>
            <a:off x="7095886" y="1268760"/>
            <a:ext cx="1458893" cy="17654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0" y="0"/>
            <a:ext cx="9144000" cy="360000"/>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B0F0"/>
              </a:solidFill>
            </a:endParaRPr>
          </a:p>
        </p:txBody>
      </p:sp>
    </p:spTree>
    <p:extLst>
      <p:ext uri="{BB962C8B-B14F-4D97-AF65-F5344CB8AC3E}">
        <p14:creationId xmlns:p14="http://schemas.microsoft.com/office/powerpoint/2010/main" val="373535073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1"/>
          <p:cNvSpPr txBox="1">
            <a:spLocks/>
          </p:cNvSpPr>
          <p:nvPr/>
        </p:nvSpPr>
        <p:spPr>
          <a:xfrm>
            <a:off x="457200" y="41379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en-US" altLang="ja-JP" b="1" dirty="0" smtClean="0"/>
              <a:t>4.3 </a:t>
            </a:r>
            <a:r>
              <a:rPr lang="ja-JP" altLang="en-US" b="1" dirty="0" smtClean="0"/>
              <a:t>自由大気</a:t>
            </a:r>
            <a:endParaRPr lang="ja-JP" altLang="en-US" b="1" dirty="0"/>
          </a:p>
        </p:txBody>
      </p:sp>
      <p:pic>
        <p:nvPicPr>
          <p:cNvPr id="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077" t="34000" r="50000" b="22000"/>
          <a:stretch/>
        </p:blipFill>
        <p:spPr bwMode="auto">
          <a:xfrm>
            <a:off x="323528" y="1988841"/>
            <a:ext cx="3600000" cy="29796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テキスト ボックス 2"/>
          <p:cNvSpPr txBox="1"/>
          <p:nvPr/>
        </p:nvSpPr>
        <p:spPr>
          <a:xfrm>
            <a:off x="478288" y="4994012"/>
            <a:ext cx="3589656" cy="523220"/>
          </a:xfrm>
          <a:prstGeom prst="rect">
            <a:avLst/>
          </a:prstGeom>
          <a:noFill/>
        </p:spPr>
        <p:txBody>
          <a:bodyPr wrap="square" rtlCol="0">
            <a:spAutoFit/>
          </a:bodyPr>
          <a:lstStyle/>
          <a:p>
            <a:pPr algn="ctr"/>
            <a:r>
              <a:rPr kumimoji="1" lang="ja-JP" altLang="en-US" sz="1400" dirty="0" smtClean="0"/>
              <a:t>図</a:t>
            </a:r>
            <a:r>
              <a:rPr kumimoji="1" lang="en-US" altLang="ja-JP" sz="1400" dirty="0" smtClean="0"/>
              <a:t>9 </a:t>
            </a:r>
            <a:r>
              <a:rPr lang="ja-JP" altLang="en-US" sz="1400" dirty="0" smtClean="0"/>
              <a:t>時刻</a:t>
            </a:r>
            <a:r>
              <a:rPr lang="ja-JP" altLang="en-US" sz="1400" dirty="0"/>
              <a:t>を合わせて重ね合わせた雪面</a:t>
            </a:r>
            <a:r>
              <a:rPr kumimoji="1" lang="ja-JP" altLang="en-US" sz="1400" dirty="0" smtClean="0"/>
              <a:t>から高さ</a:t>
            </a:r>
            <a:r>
              <a:rPr kumimoji="1" lang="en-US" altLang="ja-JP" sz="1400" dirty="0" smtClean="0"/>
              <a:t>11m</a:t>
            </a:r>
            <a:r>
              <a:rPr kumimoji="1" lang="ja-JP" altLang="en-US" sz="1400" dirty="0" smtClean="0"/>
              <a:t>のシーイングの時間変化。</a:t>
            </a:r>
            <a:endParaRPr kumimoji="1" lang="ja-JP" altLang="en-US" dirty="0"/>
          </a:p>
        </p:txBody>
      </p:sp>
      <p:sp>
        <p:nvSpPr>
          <p:cNvPr id="19" name="正方形/長方形 18"/>
          <p:cNvSpPr/>
          <p:nvPr/>
        </p:nvSpPr>
        <p:spPr>
          <a:xfrm>
            <a:off x="3995936" y="2199927"/>
            <a:ext cx="2462760" cy="400110"/>
          </a:xfrm>
          <a:prstGeom prst="rect">
            <a:avLst/>
          </a:prstGeom>
          <a:ln>
            <a:noFill/>
          </a:ln>
        </p:spPr>
        <p:txBody>
          <a:bodyPr wrap="square">
            <a:spAutoFit/>
          </a:bodyPr>
          <a:lstStyle/>
          <a:p>
            <a:pPr lvl="0"/>
            <a:r>
              <a:rPr lang="ja-JP" altLang="en-US" sz="2000" u="sng" dirty="0">
                <a:solidFill>
                  <a:prstClr val="black"/>
                </a:solidFill>
              </a:rPr>
              <a:t>シーイングの</a:t>
            </a:r>
            <a:r>
              <a:rPr lang="ja-JP" altLang="en-US" sz="2000" u="sng" dirty="0" smtClean="0">
                <a:solidFill>
                  <a:prstClr val="black"/>
                </a:solidFill>
              </a:rPr>
              <a:t>下限値</a:t>
            </a:r>
            <a:endParaRPr lang="en-US" altLang="ja-JP" sz="2000" u="sng" dirty="0">
              <a:solidFill>
                <a:prstClr val="black"/>
              </a:solidFill>
            </a:endParaRPr>
          </a:p>
        </p:txBody>
      </p:sp>
      <p:sp>
        <p:nvSpPr>
          <p:cNvPr id="23" name="正方形/長方形 22"/>
          <p:cNvSpPr/>
          <p:nvPr/>
        </p:nvSpPr>
        <p:spPr>
          <a:xfrm>
            <a:off x="4144463" y="2709207"/>
            <a:ext cx="4542337" cy="1938992"/>
          </a:xfrm>
          <a:prstGeom prst="rect">
            <a:avLst/>
          </a:prstGeom>
        </p:spPr>
        <p:txBody>
          <a:bodyPr wrap="square">
            <a:spAutoFit/>
          </a:bodyPr>
          <a:lstStyle/>
          <a:p>
            <a:pPr algn="just"/>
            <a:r>
              <a:rPr lang="en-US" altLang="ja-JP" sz="2000" dirty="0" smtClean="0"/>
              <a:t>16</a:t>
            </a:r>
            <a:r>
              <a:rPr lang="ja-JP" altLang="en-US" sz="2000" dirty="0" smtClean="0"/>
              <a:t>時～</a:t>
            </a:r>
            <a:r>
              <a:rPr lang="en-US" altLang="ja-JP" sz="2000" dirty="0" smtClean="0"/>
              <a:t>6</a:t>
            </a:r>
            <a:r>
              <a:rPr lang="ja-JP" altLang="en-US" sz="2000" dirty="0" smtClean="0"/>
              <a:t>時毎に継続して</a:t>
            </a:r>
            <a:r>
              <a:rPr lang="en-US" altLang="ja-JP" sz="2000" dirty="0" smtClean="0"/>
              <a:t>0.2</a:t>
            </a:r>
            <a:r>
              <a:rPr lang="ja-JP" altLang="en-US" sz="2000" dirty="0" smtClean="0"/>
              <a:t>秒角となる。これは接地</a:t>
            </a:r>
            <a:r>
              <a:rPr lang="ja-JP" altLang="en-US" sz="2000" dirty="0"/>
              <a:t>境界層の影響を受けて</a:t>
            </a:r>
            <a:r>
              <a:rPr lang="ja-JP" altLang="en-US" sz="2000" dirty="0" smtClean="0"/>
              <a:t>いない、つまり接地</a:t>
            </a:r>
            <a:r>
              <a:rPr lang="ja-JP" altLang="en-US" sz="2000" dirty="0"/>
              <a:t>境界層が望遠鏡の高さより</a:t>
            </a:r>
            <a:r>
              <a:rPr lang="ja-JP" altLang="en-US" sz="2000" dirty="0" smtClean="0"/>
              <a:t>低い時</a:t>
            </a:r>
            <a:r>
              <a:rPr lang="ja-JP" altLang="en-US" sz="2000" dirty="0"/>
              <a:t>に得られると</a:t>
            </a:r>
            <a:r>
              <a:rPr lang="ja-JP" altLang="en-US" sz="2000" dirty="0" smtClean="0"/>
              <a:t>考えられる。よってドームふじ基地の自由</a:t>
            </a:r>
            <a:r>
              <a:rPr lang="ja-JP" altLang="en-US" sz="2000" dirty="0"/>
              <a:t>大気</a:t>
            </a:r>
            <a:r>
              <a:rPr lang="ja-JP" altLang="en-US" sz="2000" dirty="0" smtClean="0"/>
              <a:t>シーイングは</a:t>
            </a:r>
            <a:r>
              <a:rPr lang="en-US" altLang="ja-JP" sz="2000" dirty="0" smtClean="0"/>
              <a:t>0.2</a:t>
            </a:r>
            <a:r>
              <a:rPr lang="ja-JP" altLang="en-US" sz="2000" dirty="0" smtClean="0"/>
              <a:t>秒角程度だと考えられる。</a:t>
            </a:r>
            <a:endParaRPr lang="en-US" altLang="ja-JP" sz="2000" dirty="0"/>
          </a:p>
        </p:txBody>
      </p:sp>
      <p:sp>
        <p:nvSpPr>
          <p:cNvPr id="24" name="正方形/長方形 23"/>
          <p:cNvSpPr/>
          <p:nvPr/>
        </p:nvSpPr>
        <p:spPr>
          <a:xfrm>
            <a:off x="4355976" y="5117122"/>
            <a:ext cx="4098749" cy="400110"/>
          </a:xfrm>
          <a:prstGeom prst="rect">
            <a:avLst/>
          </a:prstGeom>
          <a:ln>
            <a:solidFill>
              <a:srgbClr val="FF0000"/>
            </a:solidFill>
          </a:ln>
        </p:spPr>
        <p:txBody>
          <a:bodyPr wrap="square">
            <a:spAutoFit/>
          </a:bodyPr>
          <a:lstStyle/>
          <a:p>
            <a:pPr algn="ctr"/>
            <a:r>
              <a:rPr lang="ja-JP" altLang="en-US" sz="2000" b="1" dirty="0" smtClean="0">
                <a:solidFill>
                  <a:srgbClr val="FF0000"/>
                </a:solidFill>
              </a:rPr>
              <a:t>自由</a:t>
            </a:r>
            <a:r>
              <a:rPr lang="ja-JP" altLang="en-US" sz="2000" b="1" dirty="0">
                <a:solidFill>
                  <a:srgbClr val="FF0000"/>
                </a:solidFill>
              </a:rPr>
              <a:t>大気</a:t>
            </a:r>
            <a:r>
              <a:rPr lang="ja-JP" altLang="en-US" sz="2000" b="1" dirty="0" smtClean="0">
                <a:solidFill>
                  <a:srgbClr val="FF0000"/>
                </a:solidFill>
              </a:rPr>
              <a:t>シーイング　約</a:t>
            </a:r>
            <a:r>
              <a:rPr lang="en-US" altLang="ja-JP" sz="2000" b="1" dirty="0" smtClean="0">
                <a:solidFill>
                  <a:srgbClr val="FF0000"/>
                </a:solidFill>
              </a:rPr>
              <a:t>0.2</a:t>
            </a:r>
            <a:r>
              <a:rPr lang="ja-JP" altLang="en-US" sz="2000" b="1" dirty="0">
                <a:solidFill>
                  <a:srgbClr val="FF0000"/>
                </a:solidFill>
              </a:rPr>
              <a:t>秒角</a:t>
            </a:r>
          </a:p>
        </p:txBody>
      </p:sp>
      <p:sp>
        <p:nvSpPr>
          <p:cNvPr id="2" name="テキスト ボックス 1"/>
          <p:cNvSpPr txBox="1"/>
          <p:nvPr/>
        </p:nvSpPr>
        <p:spPr>
          <a:xfrm>
            <a:off x="4139952" y="4757082"/>
            <a:ext cx="1919115" cy="369332"/>
          </a:xfrm>
          <a:prstGeom prst="rect">
            <a:avLst/>
          </a:prstGeom>
          <a:noFill/>
        </p:spPr>
        <p:txBody>
          <a:bodyPr wrap="none" rtlCol="0">
            <a:spAutoFit/>
          </a:bodyPr>
          <a:lstStyle/>
          <a:p>
            <a:r>
              <a:rPr kumimoji="1" lang="ja-JP" altLang="en-US" dirty="0" smtClean="0">
                <a:solidFill>
                  <a:srgbClr val="FF0000"/>
                </a:solidFill>
              </a:rPr>
              <a:t>可視光（</a:t>
            </a:r>
            <a:r>
              <a:rPr kumimoji="1" lang="en-US" altLang="ja-JP" dirty="0" smtClean="0">
                <a:solidFill>
                  <a:srgbClr val="FF0000"/>
                </a:solidFill>
              </a:rPr>
              <a:t>0.5µm</a:t>
            </a:r>
            <a:r>
              <a:rPr kumimoji="1" lang="ja-JP" altLang="en-US" dirty="0" smtClean="0">
                <a:solidFill>
                  <a:srgbClr val="FF0000"/>
                </a:solidFill>
              </a:rPr>
              <a:t>）で</a:t>
            </a:r>
            <a:endParaRPr kumimoji="1" lang="ja-JP" altLang="en-US" dirty="0">
              <a:solidFill>
                <a:srgbClr val="FF0000"/>
              </a:solidFill>
            </a:endParaRPr>
          </a:p>
        </p:txBody>
      </p:sp>
      <p:sp>
        <p:nvSpPr>
          <p:cNvPr id="10" name="正方形/長方形 9"/>
          <p:cNvSpPr/>
          <p:nvPr/>
        </p:nvSpPr>
        <p:spPr>
          <a:xfrm>
            <a:off x="0" y="0"/>
            <a:ext cx="9144000" cy="360000"/>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B0F0"/>
              </a:solidFill>
            </a:endParaRPr>
          </a:p>
        </p:txBody>
      </p:sp>
    </p:spTree>
    <p:extLst>
      <p:ext uri="{BB962C8B-B14F-4D97-AF65-F5344CB8AC3E}">
        <p14:creationId xmlns:p14="http://schemas.microsoft.com/office/powerpoint/2010/main" val="93721396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077" t="34000" r="50000" b="22000"/>
          <a:stretch/>
        </p:blipFill>
        <p:spPr bwMode="auto">
          <a:xfrm>
            <a:off x="395536" y="3861048"/>
            <a:ext cx="4608512" cy="27510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タイトル 1"/>
          <p:cNvSpPr txBox="1">
            <a:spLocks/>
          </p:cNvSpPr>
          <p:nvPr/>
        </p:nvSpPr>
        <p:spPr>
          <a:xfrm>
            <a:off x="457200" y="41379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en-US" altLang="ja-JP" b="1" dirty="0" smtClean="0"/>
              <a:t>4.4 </a:t>
            </a:r>
            <a:r>
              <a:rPr lang="ja-JP" altLang="en-US" b="1" dirty="0"/>
              <a:t>大気対流</a:t>
            </a:r>
          </a:p>
        </p:txBody>
      </p:sp>
      <p:pic>
        <p:nvPicPr>
          <p:cNvPr id="5122" name="Picture 2" descr="C:\Research\D4\2013_07イタリア・シエナ研究会\sodar_stac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880" y="1340768"/>
            <a:ext cx="5400000" cy="2520280"/>
          </a:xfrm>
          <a:prstGeom prst="rect">
            <a:avLst/>
          </a:prstGeom>
          <a:noFill/>
          <a:extLst>
            <a:ext uri="{909E8E84-426E-40DD-AFC4-6F175D3DCCD1}">
              <a14:hiddenFill xmlns:a14="http://schemas.microsoft.com/office/drawing/2010/main">
                <a:solidFill>
                  <a:srgbClr val="FFFFFF"/>
                </a:solidFill>
              </a14:hiddenFill>
            </a:ext>
          </a:extLst>
        </p:spPr>
      </p:pic>
      <p:sp>
        <p:nvSpPr>
          <p:cNvPr id="2" name="円/楕円 1"/>
          <p:cNvSpPr/>
          <p:nvPr/>
        </p:nvSpPr>
        <p:spPr>
          <a:xfrm>
            <a:off x="1835896" y="1700808"/>
            <a:ext cx="1800000" cy="1800000"/>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4" name="直線矢印コネクタ 3"/>
          <p:cNvCxnSpPr>
            <a:stCxn id="5" idx="1"/>
          </p:cNvCxnSpPr>
          <p:nvPr/>
        </p:nvCxnSpPr>
        <p:spPr>
          <a:xfrm flipH="1">
            <a:off x="3635896" y="2167990"/>
            <a:ext cx="2650005" cy="180890"/>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5" name="テキスト ボックス 4"/>
          <p:cNvSpPr txBox="1"/>
          <p:nvPr/>
        </p:nvSpPr>
        <p:spPr>
          <a:xfrm>
            <a:off x="6285901" y="1844824"/>
            <a:ext cx="2026568" cy="646331"/>
          </a:xfrm>
          <a:prstGeom prst="rect">
            <a:avLst/>
          </a:prstGeom>
          <a:noFill/>
          <a:ln>
            <a:solidFill>
              <a:srgbClr val="0070C0"/>
            </a:solidFill>
          </a:ln>
        </p:spPr>
        <p:txBody>
          <a:bodyPr wrap="square" rtlCol="0">
            <a:spAutoFit/>
          </a:bodyPr>
          <a:lstStyle/>
          <a:p>
            <a:r>
              <a:rPr kumimoji="1" lang="ja-JP" altLang="en-US" dirty="0" smtClean="0"/>
              <a:t>太陽熱による対流が発生</a:t>
            </a:r>
            <a:endParaRPr kumimoji="1" lang="ja-JP" altLang="en-US" dirty="0"/>
          </a:p>
        </p:txBody>
      </p:sp>
      <p:sp>
        <p:nvSpPr>
          <p:cNvPr id="17" name="円/楕円 16"/>
          <p:cNvSpPr/>
          <p:nvPr/>
        </p:nvSpPr>
        <p:spPr>
          <a:xfrm>
            <a:off x="1475656" y="5251061"/>
            <a:ext cx="2448272" cy="1080000"/>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16" name="直線矢印コネクタ 15"/>
          <p:cNvCxnSpPr>
            <a:stCxn id="5" idx="1"/>
          </p:cNvCxnSpPr>
          <p:nvPr/>
        </p:nvCxnSpPr>
        <p:spPr>
          <a:xfrm flipH="1">
            <a:off x="3419872" y="2167990"/>
            <a:ext cx="2866029" cy="3068569"/>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18" name="テキスト ボックス 17"/>
          <p:cNvSpPr txBox="1"/>
          <p:nvPr/>
        </p:nvSpPr>
        <p:spPr>
          <a:xfrm>
            <a:off x="5633881" y="3068960"/>
            <a:ext cx="3330608" cy="2585323"/>
          </a:xfrm>
          <a:prstGeom prst="rect">
            <a:avLst/>
          </a:prstGeom>
          <a:noFill/>
        </p:spPr>
        <p:txBody>
          <a:bodyPr wrap="square" rtlCol="0">
            <a:spAutoFit/>
          </a:bodyPr>
          <a:lstStyle/>
          <a:p>
            <a:pPr marL="285750" indent="-285750" algn="just">
              <a:buFont typeface="Arial" pitchFamily="34" charset="0"/>
              <a:buChar char="•"/>
            </a:pPr>
            <a:r>
              <a:rPr lang="en-US" altLang="ja-JP" dirty="0" smtClean="0"/>
              <a:t>The lower limit of 6-16h is about 0.4’’.</a:t>
            </a:r>
          </a:p>
          <a:p>
            <a:pPr marL="285750" indent="-285750" algn="just">
              <a:buFont typeface="Arial" pitchFamily="34" charset="0"/>
              <a:buChar char="•"/>
            </a:pPr>
            <a:r>
              <a:rPr lang="en-US" altLang="ja-JP" dirty="0" smtClean="0"/>
              <a:t>This means that </a:t>
            </a:r>
            <a:r>
              <a:rPr lang="en-US" altLang="ja-JP" b="1" dirty="0" smtClean="0">
                <a:solidFill>
                  <a:srgbClr val="FF0000"/>
                </a:solidFill>
              </a:rPr>
              <a:t>the solar heating in the polar day makes the atmospheric convection</a:t>
            </a:r>
            <a:r>
              <a:rPr lang="en-US" altLang="ja-JP" dirty="0" smtClean="0"/>
              <a:t> up to 300 m above the snow surface.</a:t>
            </a:r>
          </a:p>
          <a:p>
            <a:pPr marL="285750" indent="-285750" algn="just">
              <a:buFont typeface="Arial" pitchFamily="34" charset="0"/>
              <a:buChar char="•"/>
            </a:pPr>
            <a:r>
              <a:rPr kumimoji="1" lang="en-US" altLang="ja-JP" dirty="0" smtClean="0"/>
              <a:t>In the polar night, the convection will not occur.</a:t>
            </a:r>
            <a:endParaRPr kumimoji="1" lang="ja-JP" altLang="en-US" dirty="0"/>
          </a:p>
        </p:txBody>
      </p:sp>
      <p:sp>
        <p:nvSpPr>
          <p:cNvPr id="19" name="テキスト ボックス 18"/>
          <p:cNvSpPr txBox="1"/>
          <p:nvPr/>
        </p:nvSpPr>
        <p:spPr>
          <a:xfrm>
            <a:off x="5652120" y="992282"/>
            <a:ext cx="3034680" cy="738664"/>
          </a:xfrm>
          <a:prstGeom prst="rect">
            <a:avLst/>
          </a:prstGeom>
          <a:noFill/>
        </p:spPr>
        <p:txBody>
          <a:bodyPr wrap="square" rtlCol="0">
            <a:spAutoFit/>
          </a:bodyPr>
          <a:lstStyle/>
          <a:p>
            <a:r>
              <a:rPr kumimoji="1" lang="en-US" altLang="ja-JP" sz="1400" dirty="0" smtClean="0"/>
              <a:t>SODAR</a:t>
            </a:r>
            <a:r>
              <a:rPr kumimoji="1" lang="ja-JP" altLang="en-US" sz="1400" dirty="0" smtClean="0"/>
              <a:t>によって得られた雪面</a:t>
            </a:r>
            <a:r>
              <a:rPr kumimoji="1" lang="en-US" altLang="ja-JP" sz="1400" dirty="0" smtClean="0"/>
              <a:t>40-300m</a:t>
            </a:r>
            <a:r>
              <a:rPr kumimoji="1" lang="ja-JP" altLang="en-US" sz="1400" dirty="0" smtClean="0"/>
              <a:t>の大気乱流プロファイルを時刻を合わせてスタックした図</a:t>
            </a:r>
            <a:endParaRPr kumimoji="1" lang="ja-JP" altLang="en-US" sz="1400" dirty="0"/>
          </a:p>
        </p:txBody>
      </p:sp>
      <p:sp>
        <p:nvSpPr>
          <p:cNvPr id="13" name="正方形/長方形 12"/>
          <p:cNvSpPr/>
          <p:nvPr/>
        </p:nvSpPr>
        <p:spPr>
          <a:xfrm>
            <a:off x="0" y="0"/>
            <a:ext cx="9144000" cy="360000"/>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B0F0"/>
              </a:solidFill>
            </a:endParaRPr>
          </a:p>
        </p:txBody>
      </p:sp>
    </p:spTree>
    <p:extLst>
      <p:ext uri="{BB962C8B-B14F-4D97-AF65-F5344CB8AC3E}">
        <p14:creationId xmlns:p14="http://schemas.microsoft.com/office/powerpoint/2010/main" val="19669907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4860032" y="2708920"/>
            <a:ext cx="3528392" cy="125723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タイトル 1"/>
          <p:cNvSpPr txBox="1">
            <a:spLocks/>
          </p:cNvSpPr>
          <p:nvPr/>
        </p:nvSpPr>
        <p:spPr>
          <a:xfrm>
            <a:off x="457200" y="41379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en-US" altLang="ja-JP" b="1" dirty="0" smtClean="0"/>
              <a:t>4.5 </a:t>
            </a:r>
            <a:r>
              <a:rPr lang="ja-JP" altLang="en-US" b="1" dirty="0" smtClean="0"/>
              <a:t>乱流強度分布</a:t>
            </a:r>
            <a:endParaRPr lang="ja-JP" altLang="en-US" b="1" dirty="0"/>
          </a:p>
        </p:txBody>
      </p:sp>
      <p:sp>
        <p:nvSpPr>
          <p:cNvPr id="3" name="テキスト ボックス 2"/>
          <p:cNvSpPr txBox="1"/>
          <p:nvPr/>
        </p:nvSpPr>
        <p:spPr>
          <a:xfrm>
            <a:off x="673224" y="1484784"/>
            <a:ext cx="8075240" cy="923330"/>
          </a:xfrm>
          <a:prstGeom prst="rect">
            <a:avLst/>
          </a:prstGeom>
          <a:noFill/>
        </p:spPr>
        <p:txBody>
          <a:bodyPr wrap="square" rtlCol="0">
            <a:spAutoFit/>
          </a:bodyPr>
          <a:lstStyle/>
          <a:p>
            <a:r>
              <a:rPr kumimoji="1" lang="en-US" altLang="ja-JP" dirty="0" smtClean="0"/>
              <a:t>Tohoku DIMM</a:t>
            </a:r>
            <a:r>
              <a:rPr kumimoji="1" lang="ja-JP" altLang="en-US" dirty="0" err="1" smtClean="0"/>
              <a:t>、</a:t>
            </a:r>
            <a:r>
              <a:rPr kumimoji="1" lang="en-US" altLang="ja-JP" dirty="0" smtClean="0"/>
              <a:t>DF-DIMM</a:t>
            </a:r>
            <a:r>
              <a:rPr lang="ja-JP" altLang="en-US" dirty="0" smtClean="0"/>
              <a:t>で得られた雪面から</a:t>
            </a:r>
            <a:r>
              <a:rPr lang="en-US" altLang="ja-JP" dirty="0" smtClean="0"/>
              <a:t>2m, 11m</a:t>
            </a:r>
            <a:r>
              <a:rPr lang="ja-JP" altLang="en-US" dirty="0" smtClean="0"/>
              <a:t>のシーイングの統計値から接地境界層、大気対流、自由大気の影響を評価。</a:t>
            </a:r>
            <a:endParaRPr lang="en-US" altLang="ja-JP" dirty="0" smtClean="0"/>
          </a:p>
          <a:p>
            <a:r>
              <a:rPr lang="ja-JP" altLang="en-US" dirty="0" smtClean="0"/>
              <a:t>各層内の乱流強度を一定だと仮定することで典型的な</a:t>
            </a:r>
            <a:r>
              <a:rPr lang="en-US" altLang="ja-JP" dirty="0" smtClean="0"/>
              <a:t>CN2</a:t>
            </a:r>
            <a:r>
              <a:rPr lang="ja-JP" altLang="en-US" dirty="0"/>
              <a:t>値を</a:t>
            </a:r>
            <a:r>
              <a:rPr lang="ja-JP" altLang="en-US" dirty="0" smtClean="0"/>
              <a:t>求める。</a:t>
            </a:r>
            <a:endParaRPr kumimoji="1" lang="en-US" altLang="ja-JP" dirty="0" smtClean="0"/>
          </a:p>
        </p:txBody>
      </p:sp>
      <p:pic>
        <p:nvPicPr>
          <p:cNvPr id="22" name="Picture 5" descr="C:\Research\D4\2013_07イタリア・シエナ研究会\dimm_tab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952" y="2700164"/>
            <a:ext cx="3600000" cy="146171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792" t="39833" r="70927" b="53500"/>
          <a:stretch/>
        </p:blipFill>
        <p:spPr bwMode="auto">
          <a:xfrm>
            <a:off x="1164541" y="4649192"/>
            <a:ext cx="2350821" cy="50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51667" t="46500" r="32500" b="48667"/>
          <a:stretch/>
        </p:blipFill>
        <p:spPr bwMode="auto">
          <a:xfrm>
            <a:off x="1182797" y="5580980"/>
            <a:ext cx="1930400" cy="368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9662" t="50000" r="70673" b="45541"/>
          <a:stretch/>
        </p:blipFill>
        <p:spPr bwMode="auto">
          <a:xfrm>
            <a:off x="5414851" y="2803988"/>
            <a:ext cx="2397509" cy="3398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l="9662" t="64027" r="71483" b="31757"/>
          <a:stretch/>
        </p:blipFill>
        <p:spPr bwMode="auto">
          <a:xfrm>
            <a:off x="5414851" y="3149224"/>
            <a:ext cx="2298768" cy="3212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rotWithShape="1">
          <a:blip r:embed="rId7">
            <a:extLst>
              <a:ext uri="{28A0092B-C50C-407E-A947-70E740481C1C}">
                <a14:useLocalDpi xmlns:a14="http://schemas.microsoft.com/office/drawing/2010/main" val="0"/>
              </a:ext>
            </a:extLst>
          </a:blip>
          <a:srcRect l="9763" t="63865" r="71483" b="30573"/>
          <a:stretch/>
        </p:blipFill>
        <p:spPr bwMode="auto">
          <a:xfrm>
            <a:off x="5414851" y="3437256"/>
            <a:ext cx="2286410" cy="423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10077" t="34000" r="50000" b="22000"/>
          <a:stretch/>
        </p:blipFill>
        <p:spPr bwMode="auto">
          <a:xfrm>
            <a:off x="4744898" y="4061223"/>
            <a:ext cx="3499510" cy="2608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正方形/長方形 12"/>
          <p:cNvSpPr/>
          <p:nvPr/>
        </p:nvSpPr>
        <p:spPr>
          <a:xfrm>
            <a:off x="0" y="0"/>
            <a:ext cx="9144000" cy="360000"/>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B0F0"/>
              </a:solidFill>
            </a:endParaRPr>
          </a:p>
        </p:txBody>
      </p:sp>
    </p:spTree>
    <p:extLst>
      <p:ext uri="{BB962C8B-B14F-4D97-AF65-F5344CB8AC3E}">
        <p14:creationId xmlns:p14="http://schemas.microsoft.com/office/powerpoint/2010/main" val="169461502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タイトル 1"/>
          <p:cNvSpPr>
            <a:spLocks noGrp="1"/>
          </p:cNvSpPr>
          <p:nvPr>
            <p:ph type="title"/>
          </p:nvPr>
        </p:nvSpPr>
        <p:spPr>
          <a:xfrm>
            <a:off x="457200" y="413792"/>
            <a:ext cx="8229600" cy="1143000"/>
          </a:xfrm>
        </p:spPr>
        <p:txBody>
          <a:bodyPr>
            <a:normAutofit/>
          </a:bodyPr>
          <a:lstStyle/>
          <a:p>
            <a:pPr algn="l"/>
            <a:r>
              <a:rPr kumimoji="1" lang="en-US" altLang="ja-JP" b="1" dirty="0" smtClean="0"/>
              <a:t>4.6 </a:t>
            </a:r>
            <a:r>
              <a:rPr lang="ja-JP" altLang="en-US" b="1" dirty="0" smtClean="0"/>
              <a:t>まとめ（</a:t>
            </a:r>
            <a:r>
              <a:rPr lang="en-US" altLang="ja-JP" b="1" dirty="0"/>
              <a:t>1</a:t>
            </a:r>
            <a:r>
              <a:rPr lang="ja-JP" altLang="en-US" b="1" dirty="0" smtClean="0"/>
              <a:t>）</a:t>
            </a:r>
            <a:endParaRPr kumimoji="1" lang="ja-JP" altLang="en-US" b="1" dirty="0"/>
          </a:p>
        </p:txBody>
      </p:sp>
      <p:sp>
        <p:nvSpPr>
          <p:cNvPr id="4" name="テキスト ボックス 3"/>
          <p:cNvSpPr txBox="1"/>
          <p:nvPr/>
        </p:nvSpPr>
        <p:spPr>
          <a:xfrm>
            <a:off x="7775960" y="6525344"/>
            <a:ext cx="1332544" cy="307777"/>
          </a:xfrm>
          <a:prstGeom prst="rect">
            <a:avLst/>
          </a:prstGeom>
          <a:noFill/>
        </p:spPr>
        <p:txBody>
          <a:bodyPr wrap="none" rtlCol="0">
            <a:spAutoFit/>
          </a:bodyPr>
          <a:lstStyle/>
          <a:p>
            <a:r>
              <a:rPr kumimoji="1" lang="en-US" altLang="ja-JP" sz="1400" dirty="0" smtClean="0">
                <a:solidFill>
                  <a:schemeClr val="bg1">
                    <a:lumMod val="75000"/>
                  </a:schemeClr>
                </a:solidFill>
              </a:rPr>
              <a:t>Ichikawa (2013)</a:t>
            </a:r>
            <a:endParaRPr kumimoji="1" lang="ja-JP" altLang="en-US" sz="1400" dirty="0">
              <a:solidFill>
                <a:schemeClr val="bg1">
                  <a:lumMod val="75000"/>
                </a:schemeClr>
              </a:solidFill>
            </a:endParaRPr>
          </a:p>
        </p:txBody>
      </p:sp>
      <p:sp>
        <p:nvSpPr>
          <p:cNvPr id="5" name="テキスト ボックス 4"/>
          <p:cNvSpPr txBox="1"/>
          <p:nvPr/>
        </p:nvSpPr>
        <p:spPr>
          <a:xfrm>
            <a:off x="323528" y="1541398"/>
            <a:ext cx="8496944" cy="3831818"/>
          </a:xfrm>
          <a:prstGeom prst="rect">
            <a:avLst/>
          </a:prstGeom>
          <a:noFill/>
        </p:spPr>
        <p:txBody>
          <a:bodyPr wrap="square" rtlCol="0">
            <a:spAutoFit/>
          </a:bodyPr>
          <a:lstStyle/>
          <a:p>
            <a:pPr marL="285750" indent="-285750" algn="just">
              <a:buFont typeface="Arial" panose="020B0604020202020204" pitchFamily="34" charset="0"/>
              <a:buChar char="•"/>
            </a:pPr>
            <a:r>
              <a:rPr kumimoji="1" lang="ja-JP" altLang="en-US" sz="2700" dirty="0" smtClean="0"/>
              <a:t>南極大陸内陸高原「ドームふじ基地」は天体観測に最適と考えられてきたが調査は殆ど行われてこなかった。</a:t>
            </a:r>
            <a:endParaRPr kumimoji="1" lang="en-US" altLang="ja-JP" sz="2700" dirty="0" smtClean="0"/>
          </a:p>
          <a:p>
            <a:pPr marL="342900" indent="-342900" algn="just">
              <a:buFont typeface="Arial" panose="020B0604020202020204" pitchFamily="34" charset="0"/>
              <a:buChar char="•"/>
            </a:pPr>
            <a:r>
              <a:rPr lang="ja-JP" altLang="en-US" sz="2700" dirty="0" smtClean="0"/>
              <a:t>そこで我々は「南極天文コンソーシアム」を組織し、</a:t>
            </a:r>
            <a:r>
              <a:rPr lang="en-US" altLang="ja-JP" sz="2700" dirty="0" smtClean="0"/>
              <a:t>2006</a:t>
            </a:r>
            <a:r>
              <a:rPr lang="ja-JP" altLang="en-US" sz="2700" dirty="0" smtClean="0"/>
              <a:t>年から南極観測隊に委託・参加してサイト調査を実施してきた。</a:t>
            </a:r>
            <a:endParaRPr lang="en-US" altLang="ja-JP" sz="2700" dirty="0" smtClean="0"/>
          </a:p>
          <a:p>
            <a:pPr marL="342900" indent="-342900" algn="just">
              <a:buFont typeface="Arial" panose="020B0604020202020204" pitchFamily="34" charset="0"/>
              <a:buChar char="•"/>
            </a:pPr>
            <a:r>
              <a:rPr lang="ja-JP" altLang="en-US" sz="2700" b="1" u="sng" dirty="0" smtClean="0">
                <a:solidFill>
                  <a:srgbClr val="FF0000"/>
                </a:solidFill>
              </a:rPr>
              <a:t>晴天時の接地境界層の高さは</a:t>
            </a:r>
            <a:r>
              <a:rPr lang="en-US" altLang="ja-JP" sz="2700" b="1" u="sng" dirty="0" smtClean="0">
                <a:solidFill>
                  <a:srgbClr val="FF0000"/>
                </a:solidFill>
              </a:rPr>
              <a:t>Median</a:t>
            </a:r>
            <a:r>
              <a:rPr lang="ja-JP" altLang="en-US" sz="2700" b="1" u="sng" dirty="0" smtClean="0">
                <a:solidFill>
                  <a:srgbClr val="FF0000"/>
                </a:solidFill>
              </a:rPr>
              <a:t>で</a:t>
            </a:r>
            <a:r>
              <a:rPr lang="en-US" altLang="ja-JP" sz="2700" b="1" u="sng" dirty="0" smtClean="0">
                <a:solidFill>
                  <a:srgbClr val="FF0000"/>
                </a:solidFill>
              </a:rPr>
              <a:t>15.3m</a:t>
            </a:r>
            <a:r>
              <a:rPr lang="ja-JP" altLang="en-US" sz="2700" dirty="0" err="1" smtClean="0"/>
              <a:t>。</a:t>
            </a:r>
            <a:endParaRPr lang="en-US" altLang="ja-JP" sz="2700" dirty="0" smtClean="0"/>
          </a:p>
          <a:p>
            <a:pPr marL="342900" indent="-342900" algn="just">
              <a:buFont typeface="Arial" panose="020B0604020202020204" pitchFamily="34" charset="0"/>
              <a:buChar char="•"/>
            </a:pPr>
            <a:r>
              <a:rPr lang="ja-JP" altLang="en-US" sz="2700" b="1" u="sng" dirty="0" smtClean="0">
                <a:solidFill>
                  <a:srgbClr val="FF0000"/>
                </a:solidFill>
              </a:rPr>
              <a:t>自由</a:t>
            </a:r>
            <a:r>
              <a:rPr lang="ja-JP" altLang="en-US" sz="2700" b="1" u="sng" dirty="0">
                <a:solidFill>
                  <a:srgbClr val="FF0000"/>
                </a:solidFill>
              </a:rPr>
              <a:t>大気シーイングは約</a:t>
            </a:r>
            <a:r>
              <a:rPr lang="en-US" altLang="ja-JP" sz="2700" b="1" u="sng" dirty="0">
                <a:solidFill>
                  <a:srgbClr val="FF0000"/>
                </a:solidFill>
              </a:rPr>
              <a:t>0.2</a:t>
            </a:r>
            <a:r>
              <a:rPr lang="ja-JP" altLang="en-US" sz="2700" b="1" u="sng" dirty="0">
                <a:solidFill>
                  <a:srgbClr val="FF0000"/>
                </a:solidFill>
              </a:rPr>
              <a:t>秒</a:t>
            </a:r>
            <a:r>
              <a:rPr lang="ja-JP" altLang="en-US" sz="2700" b="1" u="sng" dirty="0" smtClean="0">
                <a:solidFill>
                  <a:srgbClr val="FF0000"/>
                </a:solidFill>
              </a:rPr>
              <a:t>角</a:t>
            </a:r>
            <a:r>
              <a:rPr lang="ja-JP" altLang="en-US" sz="2700" dirty="0" smtClean="0"/>
              <a:t>。</a:t>
            </a:r>
            <a:endParaRPr lang="en-US" altLang="ja-JP" sz="2700" dirty="0"/>
          </a:p>
          <a:p>
            <a:pPr marL="342900" indent="-342900" algn="just">
              <a:buFont typeface="Arial" panose="020B0604020202020204" pitchFamily="34" charset="0"/>
              <a:buChar char="•"/>
            </a:pPr>
            <a:r>
              <a:rPr lang="ja-JP" altLang="en-US" sz="2700" b="1" u="sng" dirty="0" smtClean="0">
                <a:solidFill>
                  <a:srgbClr val="FF0000"/>
                </a:solidFill>
              </a:rPr>
              <a:t>太陽の沈まない白夜の季節、太陽高度が高い日中に雪面</a:t>
            </a:r>
            <a:r>
              <a:rPr lang="en-US" altLang="ja-JP" sz="2700" b="1" u="sng" dirty="0" smtClean="0">
                <a:solidFill>
                  <a:srgbClr val="FF0000"/>
                </a:solidFill>
              </a:rPr>
              <a:t>300m</a:t>
            </a:r>
            <a:r>
              <a:rPr lang="ja-JP" altLang="en-US" sz="2700" b="1" u="sng" dirty="0" smtClean="0">
                <a:solidFill>
                  <a:srgbClr val="FF0000"/>
                </a:solidFill>
              </a:rPr>
              <a:t>付近まで大気対流が生じ、シーイングが悪化</a:t>
            </a:r>
            <a:r>
              <a:rPr lang="ja-JP" altLang="en-US" sz="2700" dirty="0" smtClean="0"/>
              <a:t>。</a:t>
            </a:r>
            <a:endParaRPr lang="en-US" altLang="ja-JP" sz="2700" dirty="0" smtClean="0"/>
          </a:p>
        </p:txBody>
      </p:sp>
      <p:sp>
        <p:nvSpPr>
          <p:cNvPr id="6" name="正方形/長方形 5"/>
          <p:cNvSpPr/>
          <p:nvPr/>
        </p:nvSpPr>
        <p:spPr>
          <a:xfrm>
            <a:off x="0" y="0"/>
            <a:ext cx="9144000" cy="360000"/>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B0F0"/>
              </a:solidFill>
            </a:endParaRPr>
          </a:p>
        </p:txBody>
      </p:sp>
    </p:spTree>
    <p:extLst>
      <p:ext uri="{BB962C8B-B14F-4D97-AF65-F5344CB8AC3E}">
        <p14:creationId xmlns:p14="http://schemas.microsoft.com/office/powerpoint/2010/main" val="33540388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タイトル 1"/>
          <p:cNvSpPr>
            <a:spLocks noGrp="1"/>
          </p:cNvSpPr>
          <p:nvPr>
            <p:ph type="title"/>
          </p:nvPr>
        </p:nvSpPr>
        <p:spPr>
          <a:xfrm>
            <a:off x="457200" y="413792"/>
            <a:ext cx="8229600" cy="1143000"/>
          </a:xfrm>
        </p:spPr>
        <p:txBody>
          <a:bodyPr>
            <a:normAutofit/>
          </a:bodyPr>
          <a:lstStyle/>
          <a:p>
            <a:pPr algn="l"/>
            <a:r>
              <a:rPr lang="en-US" altLang="ja-JP" b="1" dirty="0" smtClean="0"/>
              <a:t>4</a:t>
            </a:r>
            <a:r>
              <a:rPr kumimoji="1" lang="en-US" altLang="ja-JP" b="1" dirty="0" smtClean="0"/>
              <a:t>.7 </a:t>
            </a:r>
            <a:r>
              <a:rPr lang="ja-JP" altLang="en-US" b="1" dirty="0" smtClean="0"/>
              <a:t>まとめ（</a:t>
            </a:r>
            <a:r>
              <a:rPr lang="en-US" altLang="ja-JP" b="1" dirty="0"/>
              <a:t>2</a:t>
            </a:r>
            <a:r>
              <a:rPr lang="ja-JP" altLang="en-US" b="1" dirty="0" smtClean="0"/>
              <a:t>）</a:t>
            </a:r>
            <a:endParaRPr kumimoji="1" lang="ja-JP" altLang="en-US" b="1" dirty="0"/>
          </a:p>
        </p:txBody>
      </p:sp>
      <p:sp>
        <p:nvSpPr>
          <p:cNvPr id="8" name="正方形/長方形 7"/>
          <p:cNvSpPr/>
          <p:nvPr/>
        </p:nvSpPr>
        <p:spPr>
          <a:xfrm>
            <a:off x="0" y="0"/>
            <a:ext cx="9144000" cy="360000"/>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B0F0"/>
              </a:solidFill>
            </a:endParaRPr>
          </a:p>
        </p:txBody>
      </p:sp>
      <p:grpSp>
        <p:nvGrpSpPr>
          <p:cNvPr id="4" name="グループ化 3"/>
          <p:cNvGrpSpPr/>
          <p:nvPr/>
        </p:nvGrpSpPr>
        <p:grpSpPr>
          <a:xfrm>
            <a:off x="198116" y="2060848"/>
            <a:ext cx="8748418" cy="2410619"/>
            <a:chOff x="198116" y="2060848"/>
            <a:chExt cx="8748418" cy="2410619"/>
          </a:xfrm>
        </p:grpSpPr>
        <p:pic>
          <p:nvPicPr>
            <p:cNvPr id="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1845" t="54005" r="36047" b="28319"/>
            <a:stretch/>
          </p:blipFill>
          <p:spPr bwMode="auto">
            <a:xfrm>
              <a:off x="198116" y="2060848"/>
              <a:ext cx="8748418" cy="24106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テキスト ボックス 2"/>
            <p:cNvSpPr txBox="1"/>
            <p:nvPr/>
          </p:nvSpPr>
          <p:spPr>
            <a:xfrm>
              <a:off x="3997237" y="3892986"/>
              <a:ext cx="1222835" cy="400110"/>
            </a:xfrm>
            <a:prstGeom prst="rect">
              <a:avLst/>
            </a:prstGeom>
            <a:solidFill>
              <a:schemeClr val="bg1"/>
            </a:solidFill>
          </p:spPr>
          <p:txBody>
            <a:bodyPr wrap="none" rtlCol="0">
              <a:spAutoFit/>
            </a:bodyPr>
            <a:lstStyle/>
            <a:p>
              <a:r>
                <a:rPr kumimoji="1" lang="en-US" altLang="ja-JP" sz="2000" b="1" dirty="0" smtClean="0">
                  <a:solidFill>
                    <a:srgbClr val="FF0000"/>
                  </a:solidFill>
                </a:rPr>
                <a:t>0.2 </a:t>
              </a:r>
              <a:r>
                <a:rPr kumimoji="1" lang="en-US" altLang="ja-JP" sz="2000" b="1" dirty="0" err="1" smtClean="0">
                  <a:solidFill>
                    <a:srgbClr val="FF0000"/>
                  </a:solidFill>
                </a:rPr>
                <a:t>arcsec</a:t>
              </a:r>
              <a:endParaRPr kumimoji="1" lang="ja-JP" altLang="en-US" sz="2000" b="1" dirty="0">
                <a:solidFill>
                  <a:srgbClr val="FF0000"/>
                </a:solidFill>
              </a:endParaRPr>
            </a:p>
          </p:txBody>
        </p:sp>
        <p:sp>
          <p:nvSpPr>
            <p:cNvPr id="10" name="テキスト ボックス 9"/>
            <p:cNvSpPr txBox="1"/>
            <p:nvPr/>
          </p:nvSpPr>
          <p:spPr>
            <a:xfrm>
              <a:off x="6804248" y="3892986"/>
              <a:ext cx="901209" cy="400110"/>
            </a:xfrm>
            <a:prstGeom prst="rect">
              <a:avLst/>
            </a:prstGeom>
            <a:solidFill>
              <a:schemeClr val="bg1"/>
            </a:solidFill>
          </p:spPr>
          <p:txBody>
            <a:bodyPr wrap="none" rtlCol="0">
              <a:spAutoFit/>
            </a:bodyPr>
            <a:lstStyle/>
            <a:p>
              <a:r>
                <a:rPr kumimoji="1" lang="en-US" altLang="ja-JP" sz="2000" b="1" dirty="0" smtClean="0">
                  <a:solidFill>
                    <a:srgbClr val="FF0000"/>
                  </a:solidFill>
                </a:rPr>
                <a:t>15.3 m</a:t>
              </a:r>
              <a:endParaRPr kumimoji="1" lang="ja-JP" altLang="en-US" sz="2000" b="1" dirty="0">
                <a:solidFill>
                  <a:srgbClr val="FF0000"/>
                </a:solidFill>
              </a:endParaRPr>
            </a:p>
          </p:txBody>
        </p:sp>
      </p:grpSp>
    </p:spTree>
    <p:extLst>
      <p:ext uri="{BB962C8B-B14F-4D97-AF65-F5344CB8AC3E}">
        <p14:creationId xmlns:p14="http://schemas.microsoft.com/office/powerpoint/2010/main" val="150185071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JARE54_okita_jpeg\2012_1119_トロール・ノボ\DSC_1089.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3320" r="3120"/>
          <a:stretch/>
        </p:blipFill>
        <p:spPr bwMode="auto">
          <a:xfrm>
            <a:off x="0" y="360000"/>
            <a:ext cx="9144000" cy="6498000"/>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p:cNvSpPr>
            <a:spLocks noGrp="1"/>
          </p:cNvSpPr>
          <p:nvPr>
            <p:ph type="title"/>
          </p:nvPr>
        </p:nvSpPr>
        <p:spPr>
          <a:xfrm>
            <a:off x="457200" y="413792"/>
            <a:ext cx="8229600" cy="1143000"/>
          </a:xfrm>
        </p:spPr>
        <p:txBody>
          <a:bodyPr/>
          <a:lstStyle/>
          <a:p>
            <a:r>
              <a:rPr kumimoji="1" lang="en-US" altLang="ja-JP" b="1" dirty="0" smtClean="0"/>
              <a:t>Contents</a:t>
            </a:r>
            <a:endParaRPr kumimoji="1" lang="ja-JP" altLang="en-US" b="1" dirty="0"/>
          </a:p>
        </p:txBody>
      </p:sp>
      <p:sp>
        <p:nvSpPr>
          <p:cNvPr id="5" name="テキスト ボックス 4"/>
          <p:cNvSpPr txBox="1"/>
          <p:nvPr/>
        </p:nvSpPr>
        <p:spPr>
          <a:xfrm>
            <a:off x="1403648" y="1810559"/>
            <a:ext cx="2779735" cy="2554545"/>
          </a:xfrm>
          <a:prstGeom prst="rect">
            <a:avLst/>
          </a:prstGeom>
          <a:noFill/>
        </p:spPr>
        <p:txBody>
          <a:bodyPr wrap="none" rtlCol="0">
            <a:spAutoFit/>
          </a:bodyPr>
          <a:lstStyle/>
          <a:p>
            <a:pPr marL="342900" indent="-342900">
              <a:buAutoNum type="arabicPeriod"/>
            </a:pPr>
            <a:r>
              <a:rPr kumimoji="1" lang="en-US" altLang="ja-JP" sz="3200" b="1" dirty="0" smtClean="0">
                <a:solidFill>
                  <a:schemeClr val="bg1">
                    <a:lumMod val="75000"/>
                  </a:schemeClr>
                </a:solidFill>
              </a:rPr>
              <a:t>Introduction</a:t>
            </a:r>
          </a:p>
          <a:p>
            <a:pPr marL="342900" indent="-342900">
              <a:buAutoNum type="arabicPeriod"/>
            </a:pPr>
            <a:r>
              <a:rPr lang="en-US" altLang="ja-JP" sz="3200" b="1" dirty="0" smtClean="0">
                <a:solidFill>
                  <a:schemeClr val="bg1">
                    <a:lumMod val="75000"/>
                  </a:schemeClr>
                </a:solidFill>
              </a:rPr>
              <a:t>Observations</a:t>
            </a:r>
          </a:p>
          <a:p>
            <a:pPr marL="342900" indent="-342900">
              <a:buAutoNum type="arabicPeriod"/>
            </a:pPr>
            <a:r>
              <a:rPr lang="en-US" altLang="ja-JP" sz="3200" b="1" dirty="0" smtClean="0">
                <a:solidFill>
                  <a:schemeClr val="bg1">
                    <a:lumMod val="75000"/>
                  </a:schemeClr>
                </a:solidFill>
              </a:rPr>
              <a:t>Results</a:t>
            </a:r>
          </a:p>
          <a:p>
            <a:pPr marL="342900" indent="-342900">
              <a:buAutoNum type="arabicPeriod"/>
            </a:pPr>
            <a:r>
              <a:rPr lang="en-US" altLang="ja-JP" sz="3200" b="1" dirty="0" smtClean="0">
                <a:solidFill>
                  <a:schemeClr val="bg1">
                    <a:lumMod val="75000"/>
                  </a:schemeClr>
                </a:solidFill>
              </a:rPr>
              <a:t>Discussions</a:t>
            </a:r>
          </a:p>
          <a:p>
            <a:pPr marL="342900" indent="-342900">
              <a:buAutoNum type="arabicPeriod"/>
            </a:pPr>
            <a:r>
              <a:rPr lang="en-US" altLang="ja-JP" sz="3200" b="1" dirty="0" smtClean="0"/>
              <a:t>Future work</a:t>
            </a:r>
          </a:p>
        </p:txBody>
      </p:sp>
      <p:sp>
        <p:nvSpPr>
          <p:cNvPr id="6" name="正方形/長方形 5"/>
          <p:cNvSpPr/>
          <p:nvPr/>
        </p:nvSpPr>
        <p:spPr>
          <a:xfrm>
            <a:off x="0" y="0"/>
            <a:ext cx="9144000" cy="360000"/>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40630689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JARE54_okita_jpeg\2012_1119_トロール・ノボ\DSC_1089.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3320" r="3120"/>
          <a:stretch/>
        </p:blipFill>
        <p:spPr bwMode="auto">
          <a:xfrm>
            <a:off x="0" y="360000"/>
            <a:ext cx="9144000" cy="6498000"/>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p:cNvSpPr>
            <a:spLocks noGrp="1"/>
          </p:cNvSpPr>
          <p:nvPr>
            <p:ph type="title"/>
          </p:nvPr>
        </p:nvSpPr>
        <p:spPr>
          <a:xfrm>
            <a:off x="457200" y="413792"/>
            <a:ext cx="8229600" cy="1143000"/>
          </a:xfrm>
        </p:spPr>
        <p:txBody>
          <a:bodyPr/>
          <a:lstStyle/>
          <a:p>
            <a:r>
              <a:rPr kumimoji="1" lang="en-US" altLang="ja-JP" b="1" dirty="0" smtClean="0"/>
              <a:t>Contents</a:t>
            </a:r>
            <a:endParaRPr kumimoji="1" lang="ja-JP" altLang="en-US" b="1" dirty="0"/>
          </a:p>
        </p:txBody>
      </p:sp>
      <p:sp>
        <p:nvSpPr>
          <p:cNvPr id="5" name="テキスト ボックス 4"/>
          <p:cNvSpPr txBox="1"/>
          <p:nvPr/>
        </p:nvSpPr>
        <p:spPr>
          <a:xfrm>
            <a:off x="1403648" y="1810559"/>
            <a:ext cx="2779735" cy="2554545"/>
          </a:xfrm>
          <a:prstGeom prst="rect">
            <a:avLst/>
          </a:prstGeom>
          <a:noFill/>
        </p:spPr>
        <p:txBody>
          <a:bodyPr wrap="none" rtlCol="0">
            <a:spAutoFit/>
          </a:bodyPr>
          <a:lstStyle/>
          <a:p>
            <a:pPr marL="342900" indent="-342900">
              <a:buAutoNum type="arabicPeriod"/>
            </a:pPr>
            <a:r>
              <a:rPr kumimoji="1" lang="en-US" altLang="ja-JP" sz="3200" b="1" dirty="0" smtClean="0"/>
              <a:t>Introduction</a:t>
            </a:r>
          </a:p>
          <a:p>
            <a:pPr marL="342900" indent="-342900">
              <a:buAutoNum type="arabicPeriod"/>
            </a:pPr>
            <a:r>
              <a:rPr lang="en-US" altLang="ja-JP" sz="3200" b="1" dirty="0" smtClean="0">
                <a:solidFill>
                  <a:schemeClr val="bg1">
                    <a:lumMod val="75000"/>
                  </a:schemeClr>
                </a:solidFill>
              </a:rPr>
              <a:t>Observations</a:t>
            </a:r>
          </a:p>
          <a:p>
            <a:pPr marL="342900" indent="-342900">
              <a:buAutoNum type="arabicPeriod"/>
            </a:pPr>
            <a:r>
              <a:rPr lang="en-US" altLang="ja-JP" sz="3200" b="1" dirty="0" smtClean="0">
                <a:solidFill>
                  <a:schemeClr val="bg1">
                    <a:lumMod val="75000"/>
                  </a:schemeClr>
                </a:solidFill>
              </a:rPr>
              <a:t>Results</a:t>
            </a:r>
          </a:p>
          <a:p>
            <a:pPr marL="342900" indent="-342900">
              <a:buAutoNum type="arabicPeriod"/>
            </a:pPr>
            <a:r>
              <a:rPr lang="en-US" altLang="ja-JP" sz="3200" b="1" dirty="0" smtClean="0">
                <a:solidFill>
                  <a:schemeClr val="bg1">
                    <a:lumMod val="75000"/>
                  </a:schemeClr>
                </a:solidFill>
              </a:rPr>
              <a:t>Discussions</a:t>
            </a:r>
          </a:p>
          <a:p>
            <a:pPr marL="342900" indent="-342900">
              <a:buAutoNum type="arabicPeriod"/>
            </a:pPr>
            <a:r>
              <a:rPr lang="en-US" altLang="ja-JP" sz="3200" b="1" dirty="0" smtClean="0">
                <a:solidFill>
                  <a:schemeClr val="bg1">
                    <a:lumMod val="75000"/>
                  </a:schemeClr>
                </a:solidFill>
              </a:rPr>
              <a:t>Future work</a:t>
            </a:r>
          </a:p>
        </p:txBody>
      </p:sp>
      <p:sp>
        <p:nvSpPr>
          <p:cNvPr id="6" name="正方形/長方形 5"/>
          <p:cNvSpPr/>
          <p:nvPr/>
        </p:nvSpPr>
        <p:spPr>
          <a:xfrm>
            <a:off x="0" y="0"/>
            <a:ext cx="9144000" cy="360000"/>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207072657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タイトル 1"/>
          <p:cNvSpPr>
            <a:spLocks noGrp="1"/>
          </p:cNvSpPr>
          <p:nvPr>
            <p:ph type="title"/>
          </p:nvPr>
        </p:nvSpPr>
        <p:spPr>
          <a:xfrm>
            <a:off x="457200" y="413792"/>
            <a:ext cx="8229600" cy="1143000"/>
          </a:xfrm>
        </p:spPr>
        <p:txBody>
          <a:bodyPr>
            <a:normAutofit/>
          </a:bodyPr>
          <a:lstStyle/>
          <a:p>
            <a:pPr algn="l"/>
            <a:r>
              <a:rPr kumimoji="1" lang="en-US" altLang="ja-JP" b="1" dirty="0" smtClean="0"/>
              <a:t>5.1 </a:t>
            </a:r>
            <a:r>
              <a:rPr lang="ja-JP" altLang="en-US" b="1" dirty="0" smtClean="0"/>
              <a:t>まとめ（</a:t>
            </a:r>
            <a:r>
              <a:rPr lang="en-US" altLang="ja-JP" b="1" dirty="0" smtClean="0"/>
              <a:t>3</a:t>
            </a:r>
            <a:r>
              <a:rPr lang="ja-JP" altLang="en-US" b="1" dirty="0" smtClean="0"/>
              <a:t>）</a:t>
            </a:r>
            <a:endParaRPr kumimoji="1" lang="ja-JP" altLang="en-US" b="1" dirty="0"/>
          </a:p>
        </p:txBody>
      </p:sp>
      <p:sp>
        <p:nvSpPr>
          <p:cNvPr id="5" name="テキスト ボックス 4"/>
          <p:cNvSpPr txBox="1"/>
          <p:nvPr/>
        </p:nvSpPr>
        <p:spPr>
          <a:xfrm>
            <a:off x="395536" y="1556792"/>
            <a:ext cx="8136904" cy="2677656"/>
          </a:xfrm>
          <a:prstGeom prst="rect">
            <a:avLst/>
          </a:prstGeom>
          <a:noFill/>
        </p:spPr>
        <p:txBody>
          <a:bodyPr wrap="square" rtlCol="0">
            <a:spAutoFit/>
          </a:bodyPr>
          <a:lstStyle/>
          <a:p>
            <a:pPr marL="285750" indent="-285750" algn="just">
              <a:buFont typeface="Arial" panose="020B0604020202020204" pitchFamily="34" charset="0"/>
              <a:buChar char="•"/>
            </a:pPr>
            <a:r>
              <a:rPr lang="en-US" altLang="ja-JP" sz="2800" dirty="0"/>
              <a:t>2020</a:t>
            </a:r>
            <a:r>
              <a:rPr lang="ja-JP" altLang="en-US" sz="2800" dirty="0"/>
              <a:t>年の観測開始を目指して開発が進められている「南極</a:t>
            </a:r>
            <a:r>
              <a:rPr lang="en-US" altLang="ja-JP" sz="2800" dirty="0"/>
              <a:t>2.5m</a:t>
            </a:r>
            <a:r>
              <a:rPr lang="ja-JP" altLang="en-US" sz="2800" dirty="0"/>
              <a:t>赤外線望遠鏡」</a:t>
            </a:r>
            <a:r>
              <a:rPr lang="ja-JP" altLang="en-US" sz="2800" dirty="0" smtClean="0"/>
              <a:t>は</a:t>
            </a:r>
            <a:r>
              <a:rPr lang="en-US" altLang="ja-JP" sz="2800" dirty="0" smtClean="0"/>
              <a:t>15.3m</a:t>
            </a:r>
            <a:r>
              <a:rPr lang="ja-JP" altLang="en-US" sz="2800" dirty="0" smtClean="0"/>
              <a:t>の接地境界層よりも高い場所に建設することで、補償</a:t>
            </a:r>
            <a:r>
              <a:rPr lang="ja-JP" altLang="en-US" sz="2800" dirty="0"/>
              <a:t>光学（</a:t>
            </a:r>
            <a:r>
              <a:rPr lang="en-US" altLang="ja-JP" sz="2800" dirty="0"/>
              <a:t>AO</a:t>
            </a:r>
            <a:r>
              <a:rPr lang="ja-JP" altLang="en-US" sz="2800" dirty="0"/>
              <a:t>）が技術的に難しい</a:t>
            </a:r>
            <a:r>
              <a:rPr lang="ja-JP" altLang="en-US" sz="2800" b="1" dirty="0">
                <a:solidFill>
                  <a:srgbClr val="FF0000"/>
                </a:solidFill>
              </a:rPr>
              <a:t>可視光から回折限界となる近赤外線（</a:t>
            </a:r>
            <a:r>
              <a:rPr lang="en-US" altLang="ja-JP" sz="2800" b="1" dirty="0">
                <a:solidFill>
                  <a:srgbClr val="FF0000"/>
                </a:solidFill>
              </a:rPr>
              <a:t>0.5</a:t>
            </a:r>
            <a:r>
              <a:rPr lang="ja-JP" altLang="en-US" sz="2800" b="1" dirty="0">
                <a:solidFill>
                  <a:srgbClr val="FF0000"/>
                </a:solidFill>
              </a:rPr>
              <a:t>～</a:t>
            </a:r>
            <a:r>
              <a:rPr lang="en-US" altLang="ja-JP" sz="2800" b="1" dirty="0">
                <a:solidFill>
                  <a:srgbClr val="FF0000"/>
                </a:solidFill>
              </a:rPr>
              <a:t>2μm</a:t>
            </a:r>
            <a:r>
              <a:rPr lang="ja-JP" altLang="en-US" sz="2800" b="1" dirty="0">
                <a:solidFill>
                  <a:srgbClr val="FF0000"/>
                </a:solidFill>
              </a:rPr>
              <a:t>）にかけて、</a:t>
            </a:r>
            <a:r>
              <a:rPr lang="en-US" altLang="ja-JP" sz="2800" b="1" dirty="0">
                <a:solidFill>
                  <a:srgbClr val="FF0000"/>
                </a:solidFill>
              </a:rPr>
              <a:t>0.2</a:t>
            </a:r>
            <a:r>
              <a:rPr lang="ja-JP" altLang="en-US" sz="2800" b="1" dirty="0">
                <a:solidFill>
                  <a:srgbClr val="FF0000"/>
                </a:solidFill>
              </a:rPr>
              <a:t>秒角の空間分解能で観測が可能</a:t>
            </a:r>
            <a:r>
              <a:rPr lang="ja-JP" altLang="en-US" sz="2800" dirty="0"/>
              <a:t>なユニークな望遠鏡と</a:t>
            </a:r>
            <a:r>
              <a:rPr lang="ja-JP" altLang="en-US" sz="2800" dirty="0" smtClean="0"/>
              <a:t>なる</a:t>
            </a:r>
            <a:endParaRPr lang="en-US" altLang="ja-JP" sz="2800" dirty="0" smtClean="0"/>
          </a:p>
        </p:txBody>
      </p:sp>
      <p:sp>
        <p:nvSpPr>
          <p:cNvPr id="2" name="テキスト ボックス 1"/>
          <p:cNvSpPr txBox="1"/>
          <p:nvPr/>
        </p:nvSpPr>
        <p:spPr>
          <a:xfrm>
            <a:off x="467544" y="4725144"/>
            <a:ext cx="8352928" cy="646331"/>
          </a:xfrm>
          <a:prstGeom prst="rect">
            <a:avLst/>
          </a:prstGeom>
          <a:noFill/>
        </p:spPr>
        <p:txBody>
          <a:bodyPr wrap="square" rtlCol="0">
            <a:spAutoFit/>
          </a:bodyPr>
          <a:lstStyle/>
          <a:p>
            <a:r>
              <a:rPr kumimoji="1" lang="ja-JP" altLang="en-US" dirty="0" smtClean="0"/>
              <a:t>補足：近赤外線（</a:t>
            </a:r>
            <a:r>
              <a:rPr kumimoji="1" lang="en-US" altLang="ja-JP" dirty="0" smtClean="0"/>
              <a:t>2µm</a:t>
            </a:r>
            <a:r>
              <a:rPr kumimoji="1" lang="ja-JP" altLang="en-US" dirty="0" smtClean="0"/>
              <a:t>）では補償光学というリアルタイムに波面を補正してシャープな星像を得る技術が既に確立している（ただし視野が狭い）。</a:t>
            </a:r>
            <a:endParaRPr kumimoji="1" lang="ja-JP" altLang="en-US" dirty="0"/>
          </a:p>
        </p:txBody>
      </p:sp>
      <p:sp>
        <p:nvSpPr>
          <p:cNvPr id="6" name="正方形/長方形 5"/>
          <p:cNvSpPr/>
          <p:nvPr/>
        </p:nvSpPr>
        <p:spPr>
          <a:xfrm>
            <a:off x="0" y="0"/>
            <a:ext cx="9144000" cy="360000"/>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B0F0"/>
              </a:solidFill>
            </a:endParaRPr>
          </a:p>
        </p:txBody>
      </p:sp>
    </p:spTree>
    <p:extLst>
      <p:ext uri="{BB962C8B-B14F-4D97-AF65-F5344CB8AC3E}">
        <p14:creationId xmlns:p14="http://schemas.microsoft.com/office/powerpoint/2010/main" val="393244673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p:cNvSpPr/>
          <p:nvPr/>
        </p:nvSpPr>
        <p:spPr>
          <a:xfrm>
            <a:off x="0" y="0"/>
            <a:ext cx="9144000" cy="360000"/>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2" name="タイトル 1"/>
          <p:cNvSpPr>
            <a:spLocks noGrp="1"/>
          </p:cNvSpPr>
          <p:nvPr>
            <p:ph type="title"/>
          </p:nvPr>
        </p:nvSpPr>
        <p:spPr>
          <a:xfrm>
            <a:off x="457200" y="413792"/>
            <a:ext cx="8229600" cy="1143000"/>
          </a:xfrm>
        </p:spPr>
        <p:txBody>
          <a:bodyPr>
            <a:normAutofit/>
          </a:bodyPr>
          <a:lstStyle/>
          <a:p>
            <a:pPr algn="l"/>
            <a:r>
              <a:rPr lang="en-US" altLang="ja-JP" b="1" dirty="0" smtClean="0"/>
              <a:t>5</a:t>
            </a:r>
            <a:r>
              <a:rPr kumimoji="1" lang="en-US" altLang="ja-JP" b="1" dirty="0" smtClean="0"/>
              <a:t>.2 </a:t>
            </a:r>
            <a:r>
              <a:rPr kumimoji="1" lang="ja-JP" altLang="en-US" b="1" dirty="0" smtClean="0"/>
              <a:t>南極</a:t>
            </a:r>
            <a:r>
              <a:rPr kumimoji="1" lang="en-US" altLang="ja-JP" b="1" dirty="0" smtClean="0"/>
              <a:t>2.5m</a:t>
            </a:r>
            <a:r>
              <a:rPr kumimoji="1" lang="ja-JP" altLang="en-US" b="1" dirty="0" smtClean="0"/>
              <a:t>赤外線望遠鏡</a:t>
            </a:r>
            <a:endParaRPr kumimoji="1" lang="ja-JP" altLang="en-US" b="1" dirty="0"/>
          </a:p>
        </p:txBody>
      </p:sp>
      <p:pic>
        <p:nvPicPr>
          <p:cNvPr id="307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43783" t="19833" r="36146" b="16000"/>
          <a:stretch/>
        </p:blipFill>
        <p:spPr bwMode="auto">
          <a:xfrm>
            <a:off x="638370" y="2636912"/>
            <a:ext cx="1992082" cy="39805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直線コネクタ 8"/>
          <p:cNvCxnSpPr/>
          <p:nvPr/>
        </p:nvCxnSpPr>
        <p:spPr>
          <a:xfrm>
            <a:off x="1790497" y="3645024"/>
            <a:ext cx="1440160" cy="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5" name="テキスト ボックス 14"/>
          <p:cNvSpPr txBox="1"/>
          <p:nvPr/>
        </p:nvSpPr>
        <p:spPr>
          <a:xfrm>
            <a:off x="2798609" y="5897364"/>
            <a:ext cx="4581703" cy="646331"/>
          </a:xfrm>
          <a:prstGeom prst="rect">
            <a:avLst/>
          </a:prstGeom>
          <a:noFill/>
        </p:spPr>
        <p:txBody>
          <a:bodyPr wrap="none" rtlCol="0">
            <a:spAutoFit/>
          </a:bodyPr>
          <a:lstStyle/>
          <a:p>
            <a:r>
              <a:rPr kumimoji="1" lang="ja-JP" altLang="en-US" b="1" u="sng" dirty="0" smtClean="0">
                <a:solidFill>
                  <a:srgbClr val="FF0000"/>
                </a:solidFill>
              </a:rPr>
              <a:t>雪面から高さ</a:t>
            </a:r>
            <a:r>
              <a:rPr kumimoji="1" lang="en-US" altLang="ja-JP" b="1" u="sng" dirty="0" smtClean="0">
                <a:solidFill>
                  <a:srgbClr val="FF0000"/>
                </a:solidFill>
              </a:rPr>
              <a:t>15.3m</a:t>
            </a:r>
            <a:r>
              <a:rPr kumimoji="1" lang="ja-JP" altLang="en-US" dirty="0" smtClean="0"/>
              <a:t>で</a:t>
            </a:r>
            <a:endParaRPr kumimoji="1" lang="en-US" altLang="ja-JP" dirty="0" smtClean="0"/>
          </a:p>
          <a:p>
            <a:r>
              <a:rPr lang="en-US" altLang="ja-JP" dirty="0" smtClean="0"/>
              <a:t>0.2</a:t>
            </a:r>
            <a:r>
              <a:rPr lang="ja-JP" altLang="en-US" dirty="0" smtClean="0"/>
              <a:t>秒角のシーイングが</a:t>
            </a:r>
            <a:r>
              <a:rPr lang="en-US" altLang="ja-JP" dirty="0" smtClean="0"/>
              <a:t>50%</a:t>
            </a:r>
            <a:r>
              <a:rPr lang="ja-JP" altLang="en-US" dirty="0" smtClean="0"/>
              <a:t>の確率で得られる</a:t>
            </a:r>
            <a:endParaRPr kumimoji="1" lang="en-US" altLang="ja-JP" dirty="0" smtClean="0"/>
          </a:p>
        </p:txBody>
      </p:sp>
      <p:cxnSp>
        <p:nvCxnSpPr>
          <p:cNvPr id="20" name="直線矢印コネクタ 19"/>
          <p:cNvCxnSpPr/>
          <p:nvPr/>
        </p:nvCxnSpPr>
        <p:spPr>
          <a:xfrm flipV="1">
            <a:off x="2798609" y="3645024"/>
            <a:ext cx="0" cy="294122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正方形/長方形 10"/>
          <p:cNvSpPr/>
          <p:nvPr/>
        </p:nvSpPr>
        <p:spPr>
          <a:xfrm>
            <a:off x="0" y="6543695"/>
            <a:ext cx="9144000" cy="314305"/>
          </a:xfrm>
          <a:prstGeom prst="rect">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p:cNvSpPr txBox="1"/>
          <p:nvPr/>
        </p:nvSpPr>
        <p:spPr>
          <a:xfrm>
            <a:off x="107504" y="6543695"/>
            <a:ext cx="1332544" cy="307777"/>
          </a:xfrm>
          <a:prstGeom prst="rect">
            <a:avLst/>
          </a:prstGeom>
          <a:noFill/>
        </p:spPr>
        <p:txBody>
          <a:bodyPr wrap="none" rtlCol="0">
            <a:spAutoFit/>
          </a:bodyPr>
          <a:lstStyle/>
          <a:p>
            <a:r>
              <a:rPr kumimoji="1" lang="en-US" altLang="ja-JP" sz="1400" dirty="0" smtClean="0"/>
              <a:t>Ichikawa (2013)</a:t>
            </a:r>
            <a:endParaRPr kumimoji="1" lang="ja-JP" altLang="en-US" sz="1400" dirty="0"/>
          </a:p>
        </p:txBody>
      </p:sp>
      <p:pic>
        <p:nvPicPr>
          <p:cNvPr id="1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022" t="12668" r="23940" b="9171"/>
          <a:stretch/>
        </p:blipFill>
        <p:spPr bwMode="auto">
          <a:xfrm>
            <a:off x="3491880" y="1285470"/>
            <a:ext cx="4965998" cy="37300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直線矢印コネクタ 5"/>
          <p:cNvCxnSpPr/>
          <p:nvPr/>
        </p:nvCxnSpPr>
        <p:spPr>
          <a:xfrm>
            <a:off x="5312003" y="3661734"/>
            <a:ext cx="1080120" cy="0"/>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7" name="テキスト ボックス 6"/>
          <p:cNvSpPr txBox="1"/>
          <p:nvPr/>
        </p:nvSpPr>
        <p:spPr>
          <a:xfrm>
            <a:off x="3655819" y="1573502"/>
            <a:ext cx="2045753" cy="369332"/>
          </a:xfrm>
          <a:prstGeom prst="rect">
            <a:avLst/>
          </a:prstGeom>
          <a:noFill/>
        </p:spPr>
        <p:txBody>
          <a:bodyPr wrap="none" rtlCol="0">
            <a:spAutoFit/>
          </a:bodyPr>
          <a:lstStyle/>
          <a:p>
            <a:r>
              <a:rPr lang="ja-JP" altLang="en-US" dirty="0">
                <a:solidFill>
                  <a:srgbClr val="FF0000"/>
                </a:solidFill>
              </a:rPr>
              <a:t>主</a:t>
            </a:r>
            <a:r>
              <a:rPr kumimoji="1" lang="ja-JP" altLang="en-US" dirty="0" smtClean="0">
                <a:solidFill>
                  <a:srgbClr val="FF0000"/>
                </a:solidFill>
              </a:rPr>
              <a:t>鏡の直径が</a:t>
            </a:r>
            <a:r>
              <a:rPr kumimoji="1" lang="en-US" altLang="ja-JP" dirty="0" smtClean="0">
                <a:solidFill>
                  <a:srgbClr val="FF0000"/>
                </a:solidFill>
              </a:rPr>
              <a:t>2.5m</a:t>
            </a:r>
            <a:endParaRPr kumimoji="1" lang="ja-JP" altLang="en-US" dirty="0">
              <a:solidFill>
                <a:srgbClr val="FF0000"/>
              </a:solidFill>
            </a:endParaRPr>
          </a:p>
        </p:txBody>
      </p:sp>
      <p:sp>
        <p:nvSpPr>
          <p:cNvPr id="10" name="テキスト ボックス 9"/>
          <p:cNvSpPr txBox="1"/>
          <p:nvPr/>
        </p:nvSpPr>
        <p:spPr>
          <a:xfrm>
            <a:off x="5580112" y="5256944"/>
            <a:ext cx="2499402" cy="707886"/>
          </a:xfrm>
          <a:prstGeom prst="rect">
            <a:avLst/>
          </a:prstGeom>
          <a:noFill/>
          <a:ln>
            <a:solidFill>
              <a:schemeClr val="tx1"/>
            </a:solidFill>
          </a:ln>
        </p:spPr>
        <p:txBody>
          <a:bodyPr wrap="none" rtlCol="0">
            <a:spAutoFit/>
          </a:bodyPr>
          <a:lstStyle/>
          <a:p>
            <a:r>
              <a:rPr kumimoji="1" lang="ja-JP" altLang="en-US" sz="2000" dirty="0" smtClean="0"/>
              <a:t>望遠鏡：</a:t>
            </a:r>
            <a:r>
              <a:rPr lang="ja-JP" altLang="en-US" sz="2000" dirty="0" smtClean="0"/>
              <a:t>約</a:t>
            </a:r>
            <a:r>
              <a:rPr kumimoji="1" lang="en-US" altLang="ja-JP" sz="2000" dirty="0" smtClean="0"/>
              <a:t>10</a:t>
            </a:r>
            <a:r>
              <a:rPr kumimoji="1" lang="ja-JP" altLang="en-US" sz="2000" dirty="0" smtClean="0"/>
              <a:t>億円</a:t>
            </a:r>
            <a:endParaRPr kumimoji="1" lang="en-US" altLang="ja-JP" sz="2000" dirty="0" smtClean="0"/>
          </a:p>
          <a:p>
            <a:r>
              <a:rPr lang="en-US" altLang="ja-JP" sz="2000" dirty="0" smtClean="0"/>
              <a:t>2020</a:t>
            </a:r>
            <a:r>
              <a:rPr lang="ja-JP" altLang="en-US" sz="2000" dirty="0" smtClean="0"/>
              <a:t>年越冬観測開始</a:t>
            </a:r>
            <a:endParaRPr kumimoji="1" lang="ja-JP" altLang="en-US" sz="2000" dirty="0"/>
          </a:p>
        </p:txBody>
      </p:sp>
      <p:sp>
        <p:nvSpPr>
          <p:cNvPr id="14" name="テキスト ボックス 13"/>
          <p:cNvSpPr txBox="1"/>
          <p:nvPr/>
        </p:nvSpPr>
        <p:spPr>
          <a:xfrm>
            <a:off x="4716016" y="4705399"/>
            <a:ext cx="3748270" cy="307777"/>
          </a:xfrm>
          <a:prstGeom prst="rect">
            <a:avLst/>
          </a:prstGeom>
          <a:noFill/>
        </p:spPr>
        <p:txBody>
          <a:bodyPr wrap="none" rtlCol="0">
            <a:spAutoFit/>
          </a:bodyPr>
          <a:lstStyle/>
          <a:p>
            <a:r>
              <a:rPr kumimoji="1" lang="ja-JP" altLang="en-US" sz="1400" dirty="0" smtClean="0"/>
              <a:t>南極</a:t>
            </a:r>
            <a:r>
              <a:rPr kumimoji="1" lang="en-US" altLang="ja-JP" sz="1400" dirty="0" smtClean="0"/>
              <a:t>2.5m</a:t>
            </a:r>
            <a:r>
              <a:rPr kumimoji="1" lang="ja-JP" altLang="en-US" sz="1400" dirty="0" smtClean="0"/>
              <a:t>赤外線望遠鏡構想図（</a:t>
            </a:r>
            <a:r>
              <a:rPr kumimoji="1" lang="en-US" altLang="ja-JP" sz="1400" dirty="0" smtClean="0"/>
              <a:t>Ichikawa 2013</a:t>
            </a:r>
            <a:r>
              <a:rPr lang="ja-JP" altLang="en-US" sz="1400" dirty="0"/>
              <a:t>）</a:t>
            </a:r>
            <a:endParaRPr kumimoji="1" lang="ja-JP" altLang="en-US" sz="1400" dirty="0"/>
          </a:p>
        </p:txBody>
      </p:sp>
    </p:spTree>
    <p:extLst>
      <p:ext uri="{BB962C8B-B14F-4D97-AF65-F5344CB8AC3E}">
        <p14:creationId xmlns:p14="http://schemas.microsoft.com/office/powerpoint/2010/main" val="45400281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p:cNvSpPr/>
          <p:nvPr/>
        </p:nvSpPr>
        <p:spPr>
          <a:xfrm>
            <a:off x="0" y="0"/>
            <a:ext cx="9144000" cy="360000"/>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21" name="Picture 2" descr="C:\Research\M2\Master\murata.bmp"/>
          <p:cNvPicPr>
            <a:picLocks noChangeAspect="1" noChangeArrowheads="1"/>
          </p:cNvPicPr>
          <p:nvPr/>
        </p:nvPicPr>
        <p:blipFill rotWithShape="1">
          <a:blip r:embed="rId2">
            <a:extLst>
              <a:ext uri="{28A0092B-C50C-407E-A947-70E740481C1C}">
                <a14:useLocalDpi xmlns:a14="http://schemas.microsoft.com/office/drawing/2010/main" val="0"/>
              </a:ext>
            </a:extLst>
          </a:blip>
          <a:srcRect l="3344" t="6274" r="26044" b="16760"/>
          <a:stretch/>
        </p:blipFill>
        <p:spPr bwMode="auto">
          <a:xfrm>
            <a:off x="574755" y="1472590"/>
            <a:ext cx="3240000" cy="282530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2" name="タイトル 1"/>
          <p:cNvSpPr>
            <a:spLocks noGrp="1"/>
          </p:cNvSpPr>
          <p:nvPr>
            <p:ph type="title"/>
          </p:nvPr>
        </p:nvSpPr>
        <p:spPr>
          <a:xfrm>
            <a:off x="457199" y="413792"/>
            <a:ext cx="8686801" cy="1143000"/>
          </a:xfrm>
        </p:spPr>
        <p:txBody>
          <a:bodyPr>
            <a:normAutofit/>
          </a:bodyPr>
          <a:lstStyle/>
          <a:p>
            <a:pPr algn="l"/>
            <a:r>
              <a:rPr kumimoji="1" lang="en-US" altLang="ja-JP" b="1" dirty="0" smtClean="0"/>
              <a:t>5.3 </a:t>
            </a:r>
            <a:r>
              <a:rPr kumimoji="1" lang="ja-JP" altLang="en-US" b="1" dirty="0" smtClean="0"/>
              <a:t>新ドームふじ基地（</a:t>
            </a:r>
            <a:r>
              <a:rPr kumimoji="1" lang="en-US" altLang="ja-JP" b="1" dirty="0" smtClean="0"/>
              <a:t>1</a:t>
            </a:r>
            <a:r>
              <a:rPr kumimoji="1" lang="ja-JP" altLang="en-US" b="1" dirty="0" smtClean="0"/>
              <a:t>）</a:t>
            </a:r>
            <a:endParaRPr kumimoji="1" lang="ja-JP" altLang="en-US" b="1" dirty="0"/>
          </a:p>
        </p:txBody>
      </p:sp>
      <p:sp>
        <p:nvSpPr>
          <p:cNvPr id="11" name="テキスト ボックス 10"/>
          <p:cNvSpPr txBox="1"/>
          <p:nvPr/>
        </p:nvSpPr>
        <p:spPr>
          <a:xfrm>
            <a:off x="4355976" y="1412776"/>
            <a:ext cx="3816424" cy="707886"/>
          </a:xfrm>
          <a:prstGeom prst="rect">
            <a:avLst/>
          </a:prstGeom>
          <a:noFill/>
          <a:ln>
            <a:solidFill>
              <a:srgbClr val="FF0000"/>
            </a:solidFill>
          </a:ln>
        </p:spPr>
        <p:txBody>
          <a:bodyPr wrap="square" rtlCol="0">
            <a:spAutoFit/>
          </a:bodyPr>
          <a:lstStyle/>
          <a:p>
            <a:r>
              <a:rPr kumimoji="1" lang="ja-JP" altLang="en-US" sz="2000" dirty="0" smtClean="0"/>
              <a:t>新ドームふじ基地は約</a:t>
            </a:r>
            <a:r>
              <a:rPr lang="en-US" altLang="ja-JP" sz="2000" dirty="0" smtClean="0"/>
              <a:t>70km</a:t>
            </a:r>
            <a:r>
              <a:rPr lang="ja-JP" altLang="en-US" sz="2000" dirty="0" smtClean="0"/>
              <a:t>程度内陸に建設する</a:t>
            </a:r>
            <a:endParaRPr kumimoji="1" lang="ja-JP" altLang="en-US" sz="2000" dirty="0"/>
          </a:p>
        </p:txBody>
      </p:sp>
      <p:sp>
        <p:nvSpPr>
          <p:cNvPr id="13" name="テキスト ボックス 12"/>
          <p:cNvSpPr txBox="1"/>
          <p:nvPr/>
        </p:nvSpPr>
        <p:spPr>
          <a:xfrm>
            <a:off x="2070740" y="4941168"/>
            <a:ext cx="2645276" cy="369332"/>
          </a:xfrm>
          <a:prstGeom prst="rect">
            <a:avLst/>
          </a:prstGeom>
          <a:noFill/>
        </p:spPr>
        <p:txBody>
          <a:bodyPr wrap="none" rtlCol="0">
            <a:spAutoFit/>
          </a:bodyPr>
          <a:lstStyle/>
          <a:p>
            <a:r>
              <a:rPr lang="en-US" altLang="ja-JP" dirty="0" smtClean="0">
                <a:sym typeface="Wingdings" panose="05000000000000000000" pitchFamily="2" charset="2"/>
              </a:rPr>
              <a:t></a:t>
            </a:r>
            <a:r>
              <a:rPr lang="en-US" altLang="ja-JP" dirty="0" smtClean="0"/>
              <a:t> </a:t>
            </a:r>
            <a:r>
              <a:rPr kumimoji="1" lang="ja-JP" altLang="en-US" dirty="0" smtClean="0"/>
              <a:t>大気吸収がより少ない</a:t>
            </a:r>
            <a:endParaRPr kumimoji="1" lang="ja-JP" altLang="en-US" dirty="0"/>
          </a:p>
        </p:txBody>
      </p:sp>
      <p:sp>
        <p:nvSpPr>
          <p:cNvPr id="14" name="テキスト ボックス 13"/>
          <p:cNvSpPr txBox="1"/>
          <p:nvPr/>
        </p:nvSpPr>
        <p:spPr>
          <a:xfrm>
            <a:off x="395536" y="5733256"/>
            <a:ext cx="1480440" cy="523220"/>
          </a:xfrm>
          <a:prstGeom prst="rect">
            <a:avLst/>
          </a:prstGeom>
          <a:noFill/>
        </p:spPr>
        <p:txBody>
          <a:bodyPr wrap="square" rtlCol="0">
            <a:spAutoFit/>
          </a:bodyPr>
          <a:lstStyle/>
          <a:p>
            <a:pPr algn="just"/>
            <a:r>
              <a:rPr kumimoji="1" lang="ja-JP" altLang="en-US" sz="2800" dirty="0" smtClean="0"/>
              <a:t>しかし！</a:t>
            </a:r>
            <a:endParaRPr kumimoji="1" lang="ja-JP" altLang="en-US" sz="2800" dirty="0"/>
          </a:p>
        </p:txBody>
      </p:sp>
      <p:sp>
        <p:nvSpPr>
          <p:cNvPr id="12" name="円/楕円 11"/>
          <p:cNvSpPr/>
          <p:nvPr/>
        </p:nvSpPr>
        <p:spPr>
          <a:xfrm>
            <a:off x="2339752" y="2264678"/>
            <a:ext cx="360040" cy="36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 name="直線矢印コネクタ 18"/>
          <p:cNvCxnSpPr>
            <a:stCxn id="11" idx="1"/>
          </p:cNvCxnSpPr>
          <p:nvPr/>
        </p:nvCxnSpPr>
        <p:spPr>
          <a:xfrm flipH="1">
            <a:off x="2699792" y="1766719"/>
            <a:ext cx="1656184" cy="67061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正方形/長方形 23"/>
          <p:cNvSpPr/>
          <p:nvPr/>
        </p:nvSpPr>
        <p:spPr>
          <a:xfrm>
            <a:off x="6886279" y="2277452"/>
            <a:ext cx="1952377" cy="923330"/>
          </a:xfrm>
          <a:prstGeom prst="rect">
            <a:avLst/>
          </a:prstGeom>
        </p:spPr>
        <p:txBody>
          <a:bodyPr wrap="square">
            <a:spAutoFit/>
          </a:bodyPr>
          <a:lstStyle/>
          <a:p>
            <a:r>
              <a:rPr lang="ja-JP" altLang="en-US" dirty="0" smtClean="0"/>
              <a:t>南緯 </a:t>
            </a:r>
            <a:r>
              <a:rPr lang="en-US" altLang="ja-JP" dirty="0"/>
              <a:t>77</a:t>
            </a:r>
            <a:r>
              <a:rPr lang="en-US" altLang="ja-JP" baseline="30000" dirty="0"/>
              <a:t>O </a:t>
            </a:r>
            <a:r>
              <a:rPr lang="en-US" altLang="ja-JP" dirty="0" smtClean="0"/>
              <a:t>’47’ </a:t>
            </a:r>
            <a:endParaRPr lang="en-US" altLang="ja-JP" dirty="0"/>
          </a:p>
          <a:p>
            <a:r>
              <a:rPr lang="ja-JP" altLang="en-US" dirty="0" smtClean="0"/>
              <a:t>東経 </a:t>
            </a:r>
            <a:r>
              <a:rPr lang="en-US" altLang="ja-JP" dirty="0"/>
              <a:t>39</a:t>
            </a:r>
            <a:r>
              <a:rPr lang="en-US" altLang="ja-JP" baseline="30000" dirty="0"/>
              <a:t>O </a:t>
            </a:r>
            <a:r>
              <a:rPr lang="en-US" altLang="ja-JP" dirty="0" smtClean="0"/>
              <a:t>03’</a:t>
            </a:r>
            <a:endParaRPr lang="en-US" altLang="ja-JP" dirty="0"/>
          </a:p>
          <a:p>
            <a:r>
              <a:rPr lang="ja-JP" altLang="en-US" dirty="0" smtClean="0"/>
              <a:t>標高 </a:t>
            </a:r>
            <a:r>
              <a:rPr lang="en-US" altLang="ja-JP" dirty="0" smtClean="0"/>
              <a:t>3,767 m ?</a:t>
            </a:r>
            <a:endParaRPr lang="en-US" altLang="ja-JP" dirty="0"/>
          </a:p>
        </p:txBody>
      </p:sp>
      <p:sp>
        <p:nvSpPr>
          <p:cNvPr id="25" name="テキスト ボックス 24"/>
          <p:cNvSpPr txBox="1"/>
          <p:nvPr/>
        </p:nvSpPr>
        <p:spPr>
          <a:xfrm>
            <a:off x="4283968" y="2277452"/>
            <a:ext cx="1462260" cy="923330"/>
          </a:xfrm>
          <a:prstGeom prst="rect">
            <a:avLst/>
          </a:prstGeom>
          <a:noFill/>
        </p:spPr>
        <p:txBody>
          <a:bodyPr wrap="none" rtlCol="0">
            <a:spAutoFit/>
          </a:bodyPr>
          <a:lstStyle/>
          <a:p>
            <a:r>
              <a:rPr kumimoji="1" lang="ja-JP" altLang="en-US" dirty="0" smtClean="0"/>
              <a:t>南緯 </a:t>
            </a:r>
            <a:r>
              <a:rPr kumimoji="1" lang="en-US" altLang="ja-JP" dirty="0" smtClean="0"/>
              <a:t>77</a:t>
            </a:r>
            <a:r>
              <a:rPr kumimoji="1" lang="en-US" altLang="ja-JP" baseline="30000" dirty="0" smtClean="0"/>
              <a:t>O </a:t>
            </a:r>
            <a:r>
              <a:rPr kumimoji="1" lang="en-US" altLang="ja-JP" dirty="0" smtClean="0"/>
              <a:t>19’</a:t>
            </a:r>
          </a:p>
          <a:p>
            <a:r>
              <a:rPr lang="ja-JP" altLang="en-US" dirty="0" smtClean="0"/>
              <a:t>東経 </a:t>
            </a:r>
            <a:r>
              <a:rPr lang="en-US" altLang="ja-JP" dirty="0" smtClean="0"/>
              <a:t>39</a:t>
            </a:r>
            <a:r>
              <a:rPr lang="en-US" altLang="ja-JP" baseline="30000" dirty="0" smtClean="0"/>
              <a:t>O </a:t>
            </a:r>
            <a:r>
              <a:rPr lang="en-US" altLang="ja-JP" dirty="0" smtClean="0"/>
              <a:t>42’</a:t>
            </a:r>
          </a:p>
          <a:p>
            <a:r>
              <a:rPr lang="ja-JP" altLang="en-US" dirty="0" smtClean="0"/>
              <a:t>標高 </a:t>
            </a:r>
            <a:r>
              <a:rPr lang="en-US" altLang="ja-JP" dirty="0" smtClean="0"/>
              <a:t>3,810 m</a:t>
            </a:r>
          </a:p>
        </p:txBody>
      </p:sp>
      <p:sp>
        <p:nvSpPr>
          <p:cNvPr id="26" name="右矢印 25"/>
          <p:cNvSpPr/>
          <p:nvPr/>
        </p:nvSpPr>
        <p:spPr>
          <a:xfrm>
            <a:off x="6084168" y="2437332"/>
            <a:ext cx="551350" cy="6035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p:cNvSpPr txBox="1"/>
          <p:nvPr/>
        </p:nvSpPr>
        <p:spPr>
          <a:xfrm>
            <a:off x="349424" y="4365104"/>
            <a:ext cx="4006552" cy="646331"/>
          </a:xfrm>
          <a:prstGeom prst="rect">
            <a:avLst/>
          </a:prstGeom>
          <a:noFill/>
        </p:spPr>
        <p:txBody>
          <a:bodyPr wrap="square" rtlCol="0">
            <a:spAutoFit/>
          </a:bodyPr>
          <a:lstStyle/>
          <a:p>
            <a:r>
              <a:rPr kumimoji="1" lang="ja-JP" altLang="en-US" dirty="0" smtClean="0"/>
              <a:t>新ドームふじ基地はドームふじ基地より</a:t>
            </a:r>
            <a:r>
              <a:rPr kumimoji="1" lang="ja-JP" altLang="en-US" u="sng" dirty="0" smtClean="0"/>
              <a:t>降雪量が少ない</a:t>
            </a:r>
            <a:r>
              <a:rPr kumimoji="1" lang="ja-JP" altLang="en-US" dirty="0" smtClean="0"/>
              <a:t>（らしい）</a:t>
            </a:r>
            <a:endParaRPr kumimoji="1" lang="en-US" altLang="ja-JP" dirty="0" smtClean="0"/>
          </a:p>
        </p:txBody>
      </p:sp>
      <p:sp>
        <p:nvSpPr>
          <p:cNvPr id="30" name="テキスト ボックス 29"/>
          <p:cNvSpPr txBox="1"/>
          <p:nvPr/>
        </p:nvSpPr>
        <p:spPr>
          <a:xfrm>
            <a:off x="1979712" y="5541039"/>
            <a:ext cx="3284930" cy="1200329"/>
          </a:xfrm>
          <a:prstGeom prst="rect">
            <a:avLst/>
          </a:prstGeom>
          <a:noFill/>
        </p:spPr>
        <p:txBody>
          <a:bodyPr wrap="square" rtlCol="0">
            <a:spAutoFit/>
          </a:bodyPr>
          <a:lstStyle/>
          <a:p>
            <a:pPr algn="just"/>
            <a:r>
              <a:rPr kumimoji="1" lang="ja-JP" altLang="en-US" dirty="0" smtClean="0"/>
              <a:t>標高が約</a:t>
            </a:r>
            <a:r>
              <a:rPr kumimoji="1" lang="en-US" altLang="ja-JP" dirty="0" smtClean="0"/>
              <a:t>40m</a:t>
            </a:r>
            <a:r>
              <a:rPr kumimoji="1" lang="ja-JP" altLang="en-US" dirty="0" smtClean="0"/>
              <a:t>下がるので</a:t>
            </a:r>
            <a:r>
              <a:rPr kumimoji="1" lang="ja-JP" altLang="en-US" b="1" dirty="0" smtClean="0">
                <a:solidFill>
                  <a:srgbClr val="FF0000"/>
                </a:solidFill>
              </a:rPr>
              <a:t>雪面付近の風</a:t>
            </a:r>
            <a:r>
              <a:rPr lang="ja-JP" altLang="en-US" b="1" dirty="0">
                <a:solidFill>
                  <a:srgbClr val="FF0000"/>
                </a:solidFill>
              </a:rPr>
              <a:t>（カタバ風</a:t>
            </a:r>
            <a:r>
              <a:rPr lang="ja-JP" altLang="en-US" b="1" dirty="0" smtClean="0">
                <a:solidFill>
                  <a:srgbClr val="FF0000"/>
                </a:solidFill>
              </a:rPr>
              <a:t>）</a:t>
            </a:r>
            <a:r>
              <a:rPr kumimoji="1" lang="ja-JP" altLang="en-US" dirty="0" smtClean="0"/>
              <a:t>が増大する可能性があるため接地境界層の高さが増大する可能性有り！</a:t>
            </a:r>
            <a:endParaRPr kumimoji="1" lang="ja-JP" altLang="en-US" dirty="0"/>
          </a:p>
        </p:txBody>
      </p:sp>
      <p:sp>
        <p:nvSpPr>
          <p:cNvPr id="31" name="正方形/長方形 30"/>
          <p:cNvSpPr/>
          <p:nvPr/>
        </p:nvSpPr>
        <p:spPr>
          <a:xfrm>
            <a:off x="6450477" y="5981698"/>
            <a:ext cx="2416461" cy="687661"/>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接地境界層</a:t>
            </a:r>
            <a:endParaRPr kumimoji="1" lang="en-US" altLang="ja-JP" dirty="0" smtClean="0">
              <a:solidFill>
                <a:schemeClr val="tx1"/>
              </a:solidFill>
            </a:endParaRPr>
          </a:p>
          <a:p>
            <a:pPr algn="ctr"/>
            <a:r>
              <a:rPr kumimoji="1" lang="en-US" altLang="ja-JP" dirty="0" smtClean="0">
                <a:solidFill>
                  <a:schemeClr val="tx1"/>
                </a:solidFill>
              </a:rPr>
              <a:t>Surface Boundary Layer</a:t>
            </a:r>
            <a:endParaRPr kumimoji="1" lang="ja-JP" altLang="en-US" dirty="0">
              <a:solidFill>
                <a:schemeClr val="tx1"/>
              </a:solidFill>
            </a:endParaRPr>
          </a:p>
        </p:txBody>
      </p:sp>
      <p:sp>
        <p:nvSpPr>
          <p:cNvPr id="32" name="正方形/長方形 31"/>
          <p:cNvSpPr/>
          <p:nvPr/>
        </p:nvSpPr>
        <p:spPr>
          <a:xfrm>
            <a:off x="6450478" y="3749451"/>
            <a:ext cx="2416460" cy="2232247"/>
          </a:xfrm>
          <a:prstGeom prst="rect">
            <a:avLst/>
          </a:prstGeom>
          <a:gradFill>
            <a:gsLst>
              <a:gs pos="0">
                <a:srgbClr val="FF0000">
                  <a:alpha val="50000"/>
                </a:srgbClr>
              </a:gs>
              <a:gs pos="72000">
                <a:schemeClr val="accent1">
                  <a:tint val="44500"/>
                  <a:satMod val="160000"/>
                  <a:alpha val="69000"/>
                </a:schemeClr>
              </a:gs>
              <a:gs pos="100000">
                <a:schemeClr val="accent1">
                  <a:tint val="23500"/>
                  <a:satMod val="160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dirty="0" smtClean="0">
              <a:solidFill>
                <a:schemeClr val="tx1"/>
              </a:solidFill>
            </a:endParaRPr>
          </a:p>
          <a:p>
            <a:pPr algn="ctr"/>
            <a:r>
              <a:rPr kumimoji="1" lang="ja-JP" altLang="en-US" dirty="0" smtClean="0">
                <a:solidFill>
                  <a:schemeClr val="tx1"/>
                </a:solidFill>
              </a:rPr>
              <a:t>自由大気</a:t>
            </a:r>
            <a:endParaRPr kumimoji="1" lang="en-US" altLang="ja-JP" dirty="0" smtClean="0">
              <a:solidFill>
                <a:schemeClr val="tx1"/>
              </a:solidFill>
            </a:endParaRPr>
          </a:p>
          <a:p>
            <a:pPr algn="ctr"/>
            <a:r>
              <a:rPr kumimoji="1" lang="en-US" altLang="ja-JP" dirty="0" smtClean="0">
                <a:solidFill>
                  <a:schemeClr val="tx1"/>
                </a:solidFill>
              </a:rPr>
              <a:t>Free Atmosphere</a:t>
            </a:r>
            <a:endParaRPr kumimoji="1" lang="ja-JP" altLang="en-US" dirty="0">
              <a:solidFill>
                <a:schemeClr val="tx1"/>
              </a:solidFill>
            </a:endParaRPr>
          </a:p>
        </p:txBody>
      </p:sp>
      <p:cxnSp>
        <p:nvCxnSpPr>
          <p:cNvPr id="33" name="直線矢印コネクタ 32"/>
          <p:cNvCxnSpPr/>
          <p:nvPr/>
        </p:nvCxnSpPr>
        <p:spPr>
          <a:xfrm flipH="1" flipV="1">
            <a:off x="6431149" y="3501008"/>
            <a:ext cx="0" cy="316835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 name="直線矢印コネクタ 33"/>
          <p:cNvCxnSpPr/>
          <p:nvPr/>
        </p:nvCxnSpPr>
        <p:spPr>
          <a:xfrm>
            <a:off x="6440150" y="6669360"/>
            <a:ext cx="2596346"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5" name="テキスト ボックス 34"/>
          <p:cNvSpPr txBox="1"/>
          <p:nvPr/>
        </p:nvSpPr>
        <p:spPr>
          <a:xfrm>
            <a:off x="5633936" y="3749450"/>
            <a:ext cx="802912" cy="369332"/>
          </a:xfrm>
          <a:prstGeom prst="rect">
            <a:avLst/>
          </a:prstGeom>
          <a:noFill/>
          <a:ln>
            <a:noFill/>
          </a:ln>
        </p:spPr>
        <p:txBody>
          <a:bodyPr wrap="none" rtlCol="0">
            <a:spAutoFit/>
          </a:bodyPr>
          <a:lstStyle/>
          <a:p>
            <a:r>
              <a:rPr kumimoji="1" lang="en-US" altLang="ja-JP" dirty="0" smtClean="0"/>
              <a:t>Height</a:t>
            </a:r>
            <a:endParaRPr kumimoji="1" lang="ja-JP" altLang="en-US" dirty="0"/>
          </a:p>
        </p:txBody>
      </p:sp>
      <p:sp>
        <p:nvSpPr>
          <p:cNvPr id="36" name="テキスト ボックス 35"/>
          <p:cNvSpPr txBox="1"/>
          <p:nvPr/>
        </p:nvSpPr>
        <p:spPr>
          <a:xfrm>
            <a:off x="5479684" y="5698122"/>
            <a:ext cx="1051891" cy="646331"/>
          </a:xfrm>
          <a:prstGeom prst="rect">
            <a:avLst/>
          </a:prstGeom>
          <a:noFill/>
        </p:spPr>
        <p:txBody>
          <a:bodyPr wrap="none" rtlCol="0">
            <a:spAutoFit/>
          </a:bodyPr>
          <a:lstStyle/>
          <a:p>
            <a:pPr algn="ctr"/>
            <a:r>
              <a:rPr lang="ja-JP" altLang="en-US" dirty="0" smtClean="0"/>
              <a:t>十数</a:t>
            </a:r>
            <a:r>
              <a:rPr lang="en-US" altLang="ja-JP" dirty="0" smtClean="0"/>
              <a:t>m ~</a:t>
            </a:r>
            <a:r>
              <a:rPr lang="ja-JP" altLang="en-US" dirty="0"/>
              <a:t> </a:t>
            </a:r>
            <a:endParaRPr lang="en-US" altLang="ja-JP" dirty="0" smtClean="0"/>
          </a:p>
          <a:p>
            <a:pPr algn="ctr"/>
            <a:r>
              <a:rPr lang="ja-JP" altLang="en-US" dirty="0" smtClean="0"/>
              <a:t>数</a:t>
            </a:r>
            <a:r>
              <a:rPr lang="en-US" altLang="ja-JP" dirty="0" smtClean="0"/>
              <a:t>100</a:t>
            </a:r>
            <a:r>
              <a:rPr kumimoji="1" lang="en-US" altLang="ja-JP" dirty="0" smtClean="0"/>
              <a:t>m</a:t>
            </a:r>
            <a:endParaRPr kumimoji="1" lang="ja-JP" altLang="en-US" dirty="0"/>
          </a:p>
        </p:txBody>
      </p:sp>
      <p:cxnSp>
        <p:nvCxnSpPr>
          <p:cNvPr id="37" name="直線コネクタ 36"/>
          <p:cNvCxnSpPr/>
          <p:nvPr/>
        </p:nvCxnSpPr>
        <p:spPr>
          <a:xfrm flipH="1">
            <a:off x="6355728" y="5981040"/>
            <a:ext cx="1688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直線コネクタ 37"/>
          <p:cNvCxnSpPr/>
          <p:nvPr/>
        </p:nvCxnSpPr>
        <p:spPr>
          <a:xfrm flipH="1">
            <a:off x="6346728" y="4581737"/>
            <a:ext cx="1688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テキスト ボックス 38"/>
          <p:cNvSpPr txBox="1"/>
          <p:nvPr/>
        </p:nvSpPr>
        <p:spPr>
          <a:xfrm>
            <a:off x="5194530" y="4404582"/>
            <a:ext cx="1168910" cy="369332"/>
          </a:xfrm>
          <a:prstGeom prst="rect">
            <a:avLst/>
          </a:prstGeom>
          <a:noFill/>
        </p:spPr>
        <p:txBody>
          <a:bodyPr wrap="none" rtlCol="0">
            <a:spAutoFit/>
          </a:bodyPr>
          <a:lstStyle/>
          <a:p>
            <a:r>
              <a:rPr lang="en-US" altLang="ja-JP" dirty="0" smtClean="0"/>
              <a:t>10km</a:t>
            </a:r>
            <a:r>
              <a:rPr lang="ja-JP" altLang="en-US" dirty="0" smtClean="0"/>
              <a:t>程度</a:t>
            </a:r>
            <a:endParaRPr kumimoji="1" lang="ja-JP" altLang="en-US" dirty="0"/>
          </a:p>
        </p:txBody>
      </p:sp>
      <p:sp>
        <p:nvSpPr>
          <p:cNvPr id="42" name="フリーフォーム 41"/>
          <p:cNvSpPr/>
          <p:nvPr/>
        </p:nvSpPr>
        <p:spPr>
          <a:xfrm>
            <a:off x="6616314" y="3749450"/>
            <a:ext cx="2147588" cy="2919909"/>
          </a:xfrm>
          <a:custGeom>
            <a:avLst/>
            <a:gdLst>
              <a:gd name="connsiteX0" fmla="*/ 0 w 2147588"/>
              <a:gd name="connsiteY0" fmla="*/ 2842054 h 2842054"/>
              <a:gd name="connsiteX1" fmla="*/ 1989438 w 2147588"/>
              <a:gd name="connsiteY1" fmla="*/ 2063579 h 2842054"/>
              <a:gd name="connsiteX2" fmla="*/ 1940011 w 2147588"/>
              <a:gd name="connsiteY2" fmla="*/ 0 h 2842054"/>
            </a:gdLst>
            <a:ahLst/>
            <a:cxnLst>
              <a:cxn ang="0">
                <a:pos x="connsiteX0" y="connsiteY0"/>
              </a:cxn>
              <a:cxn ang="0">
                <a:pos x="connsiteX1" y="connsiteY1"/>
              </a:cxn>
              <a:cxn ang="0">
                <a:pos x="connsiteX2" y="connsiteY2"/>
              </a:cxn>
            </a:cxnLst>
            <a:rect l="l" t="t" r="r" b="b"/>
            <a:pathLst>
              <a:path w="2147588" h="2842054">
                <a:moveTo>
                  <a:pt x="0" y="2842054"/>
                </a:moveTo>
                <a:cubicBezTo>
                  <a:pt x="833051" y="2689654"/>
                  <a:pt x="1666103" y="2537255"/>
                  <a:pt x="1989438" y="2063579"/>
                </a:cubicBezTo>
                <a:cubicBezTo>
                  <a:pt x="2312773" y="1589903"/>
                  <a:pt x="2059460" y="376881"/>
                  <a:pt x="1940011" y="0"/>
                </a:cubicBezTo>
              </a:path>
            </a:pathLst>
          </a:custGeom>
          <a:no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58950980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p:cNvSpPr/>
          <p:nvPr/>
        </p:nvSpPr>
        <p:spPr>
          <a:xfrm>
            <a:off x="0" y="0"/>
            <a:ext cx="9144000" cy="360000"/>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0" name="正方形/長方形 19"/>
          <p:cNvSpPr/>
          <p:nvPr/>
        </p:nvSpPr>
        <p:spPr>
          <a:xfrm>
            <a:off x="216024" y="1628800"/>
            <a:ext cx="8748464" cy="3416320"/>
          </a:xfrm>
          <a:prstGeom prst="rect">
            <a:avLst/>
          </a:prstGeom>
          <a:ln>
            <a:solidFill>
              <a:schemeClr val="tx1"/>
            </a:solidFill>
          </a:ln>
        </p:spPr>
        <p:txBody>
          <a:bodyPr wrap="square">
            <a:spAutoFit/>
          </a:bodyPr>
          <a:lstStyle/>
          <a:p>
            <a:r>
              <a:rPr lang="ja-JP" altLang="en-US" u="sng" dirty="0"/>
              <a:t>第</a:t>
            </a:r>
            <a:r>
              <a:rPr lang="en-US" altLang="ja-JP" u="sng" dirty="0"/>
              <a:t>54</a:t>
            </a:r>
            <a:r>
              <a:rPr lang="ja-JP" altLang="en-US" u="sng" dirty="0"/>
              <a:t>次夏期内陸旅行</a:t>
            </a:r>
            <a:r>
              <a:rPr lang="ja-JP" altLang="en-US" u="sng" dirty="0" smtClean="0"/>
              <a:t>報告書</a:t>
            </a:r>
            <a:r>
              <a:rPr lang="ja-JP" altLang="en-US" dirty="0" smtClean="0"/>
              <a:t>　　　　　　　　　　　　　　　　　　　　　　　　　　　（一部加筆改変）</a:t>
            </a:r>
            <a:endParaRPr lang="en-US" altLang="ja-JP" dirty="0" smtClean="0"/>
          </a:p>
          <a:p>
            <a:endParaRPr lang="ja-JP" altLang="en-US" dirty="0"/>
          </a:p>
          <a:p>
            <a:r>
              <a:rPr lang="en-US" altLang="ja-JP" dirty="0"/>
              <a:t>13. </a:t>
            </a:r>
            <a:r>
              <a:rPr lang="ja-JP" altLang="en-US" dirty="0"/>
              <a:t>観測</a:t>
            </a:r>
          </a:p>
          <a:p>
            <a:r>
              <a:rPr lang="en-US" altLang="ja-JP" dirty="0"/>
              <a:t>13.1 </a:t>
            </a:r>
            <a:r>
              <a:rPr lang="ja-JP" altLang="en-US" dirty="0"/>
              <a:t>気水圏</a:t>
            </a:r>
          </a:p>
          <a:p>
            <a:r>
              <a:rPr lang="ja-JP" altLang="en-US" dirty="0" smtClean="0"/>
              <a:t>カ</a:t>
            </a:r>
            <a:r>
              <a:rPr lang="ja-JP" altLang="en-US" dirty="0"/>
              <a:t>）</a:t>
            </a:r>
            <a:r>
              <a:rPr lang="ja-JP" altLang="en-US" dirty="0" smtClean="0"/>
              <a:t>無人</a:t>
            </a:r>
            <a:r>
              <a:rPr lang="ja-JP" altLang="en-US" dirty="0"/>
              <a:t>気象観測　　　　　　　　　　　　　　　　　　　　　　　　　　　　　　　　　　　　</a:t>
            </a:r>
            <a:r>
              <a:rPr lang="ja-JP" altLang="en-US" dirty="0" smtClean="0"/>
              <a:t>　　　本山</a:t>
            </a:r>
            <a:r>
              <a:rPr lang="ja-JP" altLang="en-US" dirty="0"/>
              <a:t>秀明</a:t>
            </a:r>
          </a:p>
          <a:p>
            <a:r>
              <a:rPr lang="ja-JP" altLang="en-US" b="1" dirty="0" smtClean="0">
                <a:solidFill>
                  <a:srgbClr val="FF0000"/>
                </a:solidFill>
              </a:rPr>
              <a:t>・</a:t>
            </a:r>
            <a:r>
              <a:rPr lang="ja-JP" altLang="en-US" b="1" dirty="0">
                <a:solidFill>
                  <a:srgbClr val="FF0000"/>
                </a:solidFill>
              </a:rPr>
              <a:t>ドームふじ基地の無人気象観測装置（データロガータイプ）の新設および回収</a:t>
            </a:r>
          </a:p>
          <a:p>
            <a:r>
              <a:rPr lang="ja-JP" altLang="en-US" dirty="0" smtClean="0"/>
              <a:t>　</a:t>
            </a:r>
            <a:r>
              <a:rPr lang="en-US" altLang="ja-JP" dirty="0" smtClean="0"/>
              <a:t>12</a:t>
            </a:r>
            <a:r>
              <a:rPr lang="ja-JP" altLang="en-US" dirty="0"/>
              <a:t>月</a:t>
            </a:r>
            <a:r>
              <a:rPr lang="en-US" altLang="ja-JP" dirty="0"/>
              <a:t>18</a:t>
            </a:r>
            <a:r>
              <a:rPr lang="ja-JP" altLang="en-US" dirty="0"/>
              <a:t>日に気温、風向・風速観測用の無人気象観測装置を新設した。</a:t>
            </a:r>
          </a:p>
          <a:p>
            <a:r>
              <a:rPr lang="ja-JP" altLang="en-US" dirty="0" smtClean="0"/>
              <a:t>　</a:t>
            </a:r>
            <a:r>
              <a:rPr lang="en-US" altLang="ja-JP" dirty="0" smtClean="0"/>
              <a:t>1</a:t>
            </a:r>
            <a:r>
              <a:rPr lang="ja-JP" altLang="en-US" dirty="0"/>
              <a:t>月</a:t>
            </a:r>
            <a:r>
              <a:rPr lang="en-US" altLang="ja-JP" dirty="0"/>
              <a:t>10</a:t>
            </a:r>
            <a:r>
              <a:rPr lang="ja-JP" altLang="en-US" dirty="0"/>
              <a:t>日に</a:t>
            </a:r>
            <a:r>
              <a:rPr lang="en-US" altLang="ja-JP" dirty="0"/>
              <a:t>2011</a:t>
            </a:r>
            <a:r>
              <a:rPr lang="ja-JP" altLang="en-US" dirty="0"/>
              <a:t>年</a:t>
            </a:r>
            <a:r>
              <a:rPr lang="en-US" altLang="ja-JP" dirty="0"/>
              <a:t>1</a:t>
            </a:r>
            <a:r>
              <a:rPr lang="ja-JP" altLang="en-US" dirty="0"/>
              <a:t>月</a:t>
            </a:r>
            <a:r>
              <a:rPr lang="en-US" altLang="ja-JP" dirty="0"/>
              <a:t>18</a:t>
            </a:r>
            <a:r>
              <a:rPr lang="ja-JP" altLang="en-US" dirty="0"/>
              <a:t>日に設置した無人気象観測装置（気温、</a:t>
            </a:r>
            <a:r>
              <a:rPr lang="ja-JP" altLang="en-US" dirty="0" smtClean="0"/>
              <a:t>風向、風速</a:t>
            </a:r>
            <a:r>
              <a:rPr lang="ja-JP" altLang="en-US" dirty="0"/>
              <a:t>）を回収した。</a:t>
            </a:r>
          </a:p>
          <a:p>
            <a:r>
              <a:rPr lang="ja-JP" altLang="en-US" b="1" dirty="0">
                <a:solidFill>
                  <a:srgbClr val="FF0000"/>
                </a:solidFill>
              </a:rPr>
              <a:t>・新ドームふじ基地候補地の無人気象観測装置（データロガータイプ）の新設</a:t>
            </a:r>
          </a:p>
          <a:p>
            <a:r>
              <a:rPr lang="ja-JP" altLang="en-US" dirty="0"/>
              <a:t>　</a:t>
            </a:r>
            <a:r>
              <a:rPr lang="en-US" altLang="ja-JP" dirty="0"/>
              <a:t>12</a:t>
            </a:r>
            <a:r>
              <a:rPr lang="ja-JP" altLang="en-US" dirty="0"/>
              <a:t>月</a:t>
            </a:r>
            <a:r>
              <a:rPr lang="en-US" altLang="ja-JP" dirty="0"/>
              <a:t>23</a:t>
            </a:r>
            <a:r>
              <a:rPr lang="ja-JP" altLang="en-US" dirty="0"/>
              <a:t>日に無人気象観測装置を設置した。設置地点</a:t>
            </a:r>
            <a:r>
              <a:rPr lang="ja-JP" altLang="en-US" dirty="0" smtClean="0"/>
              <a:t>は南緯</a:t>
            </a:r>
            <a:r>
              <a:rPr lang="en-US" altLang="ja-JP" dirty="0" smtClean="0"/>
              <a:t>77</a:t>
            </a:r>
            <a:r>
              <a:rPr lang="ja-JP" altLang="en-US" dirty="0" smtClean="0"/>
              <a:t>度</a:t>
            </a:r>
            <a:r>
              <a:rPr lang="en-US" altLang="ja-JP" dirty="0" smtClean="0"/>
              <a:t>47.325</a:t>
            </a:r>
            <a:r>
              <a:rPr lang="ja-JP" altLang="en-US" dirty="0"/>
              <a:t>分、東経</a:t>
            </a:r>
            <a:r>
              <a:rPr lang="en-US" altLang="ja-JP" dirty="0"/>
              <a:t>39</a:t>
            </a:r>
            <a:r>
              <a:rPr lang="ja-JP" altLang="en-US" dirty="0"/>
              <a:t>度</a:t>
            </a:r>
            <a:r>
              <a:rPr lang="en-US" altLang="ja-JP" dirty="0"/>
              <a:t>03.154</a:t>
            </a:r>
            <a:r>
              <a:rPr lang="ja-JP" altLang="en-US" dirty="0"/>
              <a:t>分。観測項目は、気温</a:t>
            </a:r>
            <a:r>
              <a:rPr lang="en-US" altLang="ja-JP" dirty="0"/>
              <a:t>2</a:t>
            </a:r>
            <a:r>
              <a:rPr lang="ja-JP" altLang="en-US" dirty="0"/>
              <a:t>点（自然通風シェルター、ソーラーパネル付強制通風シェルター）、風向風速、雪温</a:t>
            </a:r>
            <a:r>
              <a:rPr lang="en-US" altLang="ja-JP" dirty="0"/>
              <a:t>4</a:t>
            </a:r>
            <a:r>
              <a:rPr lang="ja-JP" altLang="en-US" dirty="0"/>
              <a:t>点（積雪表面からの深さ</a:t>
            </a:r>
            <a:r>
              <a:rPr lang="en-US" altLang="ja-JP" dirty="0"/>
              <a:t>:0.1m, 0.5m, 1.0m, 2.0m</a:t>
            </a:r>
            <a:r>
              <a:rPr lang="ja-JP" altLang="en-US" dirty="0"/>
              <a:t>）。</a:t>
            </a:r>
          </a:p>
        </p:txBody>
      </p:sp>
      <p:sp>
        <p:nvSpPr>
          <p:cNvPr id="15" name="タイトル 1"/>
          <p:cNvSpPr>
            <a:spLocks noGrp="1"/>
          </p:cNvSpPr>
          <p:nvPr>
            <p:ph type="title"/>
          </p:nvPr>
        </p:nvSpPr>
        <p:spPr>
          <a:xfrm>
            <a:off x="457199" y="413792"/>
            <a:ext cx="8686801" cy="1143000"/>
          </a:xfrm>
        </p:spPr>
        <p:txBody>
          <a:bodyPr>
            <a:normAutofit/>
          </a:bodyPr>
          <a:lstStyle/>
          <a:p>
            <a:pPr algn="l"/>
            <a:r>
              <a:rPr kumimoji="1" lang="en-US" altLang="ja-JP" b="1" dirty="0" smtClean="0"/>
              <a:t>5.3 </a:t>
            </a:r>
            <a:r>
              <a:rPr kumimoji="1" lang="ja-JP" altLang="en-US" b="1" dirty="0" smtClean="0"/>
              <a:t>新ドームふじ基地（</a:t>
            </a:r>
            <a:r>
              <a:rPr kumimoji="1" lang="en-US" altLang="ja-JP" b="1" dirty="0" smtClean="0"/>
              <a:t>2</a:t>
            </a:r>
            <a:r>
              <a:rPr kumimoji="1" lang="ja-JP" altLang="en-US" b="1" dirty="0" smtClean="0"/>
              <a:t>）</a:t>
            </a:r>
            <a:endParaRPr kumimoji="1" lang="ja-JP" altLang="en-US" b="1" dirty="0"/>
          </a:p>
        </p:txBody>
      </p:sp>
      <p:sp>
        <p:nvSpPr>
          <p:cNvPr id="3" name="テキスト ボックス 2"/>
          <p:cNvSpPr txBox="1"/>
          <p:nvPr/>
        </p:nvSpPr>
        <p:spPr>
          <a:xfrm>
            <a:off x="1597957" y="5550331"/>
            <a:ext cx="5846024" cy="830997"/>
          </a:xfrm>
          <a:prstGeom prst="rect">
            <a:avLst/>
          </a:prstGeom>
          <a:noFill/>
          <a:ln>
            <a:noFill/>
          </a:ln>
        </p:spPr>
        <p:txBody>
          <a:bodyPr wrap="none" rtlCol="0">
            <a:spAutoFit/>
          </a:bodyPr>
          <a:lstStyle/>
          <a:p>
            <a:r>
              <a:rPr kumimoji="1" lang="en-US" altLang="ja-JP" sz="2400" dirty="0" smtClean="0"/>
              <a:t>AWS</a:t>
            </a:r>
            <a:r>
              <a:rPr lang="ja-JP" altLang="en-US" sz="2400" dirty="0"/>
              <a:t>に</a:t>
            </a:r>
            <a:r>
              <a:rPr lang="ja-JP" altLang="en-US" sz="2400" dirty="0" smtClean="0"/>
              <a:t>よる雪面付近の風速</a:t>
            </a:r>
            <a:r>
              <a:rPr kumimoji="1" lang="ja-JP" altLang="en-US" sz="2400" dirty="0" smtClean="0"/>
              <a:t>データに注目</a:t>
            </a:r>
            <a:endParaRPr kumimoji="1" lang="en-US" altLang="ja-JP" sz="2400" dirty="0" smtClean="0"/>
          </a:p>
          <a:p>
            <a:r>
              <a:rPr lang="en-US" altLang="ja-JP" sz="2400" dirty="0"/>
              <a:t>JARE56</a:t>
            </a:r>
            <a:r>
              <a:rPr lang="ja-JP" altLang="en-US" sz="2400" dirty="0"/>
              <a:t>においてドロムランで回収できるか</a:t>
            </a:r>
            <a:r>
              <a:rPr lang="ja-JP" altLang="en-US" sz="2400" dirty="0" smtClean="0"/>
              <a:t>？</a:t>
            </a:r>
            <a:endParaRPr lang="en-US" altLang="ja-JP" sz="2400" dirty="0"/>
          </a:p>
        </p:txBody>
      </p:sp>
    </p:spTree>
    <p:extLst>
      <p:ext uri="{BB962C8B-B14F-4D97-AF65-F5344CB8AC3E}">
        <p14:creationId xmlns:p14="http://schemas.microsoft.com/office/powerpoint/2010/main" val="120381509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p:cNvSpPr/>
          <p:nvPr/>
        </p:nvSpPr>
        <p:spPr>
          <a:xfrm>
            <a:off x="0" y="0"/>
            <a:ext cx="9144000" cy="360000"/>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5" name="タイトル 1"/>
          <p:cNvSpPr>
            <a:spLocks noGrp="1"/>
          </p:cNvSpPr>
          <p:nvPr>
            <p:ph type="title"/>
          </p:nvPr>
        </p:nvSpPr>
        <p:spPr>
          <a:xfrm>
            <a:off x="457199" y="413792"/>
            <a:ext cx="8686801" cy="1143000"/>
          </a:xfrm>
        </p:spPr>
        <p:txBody>
          <a:bodyPr>
            <a:normAutofit/>
          </a:bodyPr>
          <a:lstStyle/>
          <a:p>
            <a:pPr algn="l"/>
            <a:r>
              <a:rPr kumimoji="1" lang="en-US" altLang="ja-JP" b="1" dirty="0" smtClean="0"/>
              <a:t>5.4 </a:t>
            </a:r>
            <a:r>
              <a:rPr lang="ja-JP" altLang="en-US" b="1" dirty="0" smtClean="0"/>
              <a:t>ちなみに</a:t>
            </a:r>
            <a:r>
              <a:rPr lang="en-US" altLang="ja-JP" b="1" dirty="0" smtClean="0"/>
              <a:t>…</a:t>
            </a:r>
            <a:endParaRPr kumimoji="1" lang="ja-JP" altLang="en-US" b="1" dirty="0"/>
          </a:p>
        </p:txBody>
      </p:sp>
      <p:pic>
        <p:nvPicPr>
          <p:cNvPr id="7" name="Picture 3" descr="C:\Research\D4\2013_07イタリア・シエナ研究会\dfdim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438" y="1571308"/>
            <a:ext cx="3417035" cy="2273103"/>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4162422" y="1892251"/>
            <a:ext cx="4632307" cy="1631216"/>
          </a:xfrm>
          <a:prstGeom prst="rect">
            <a:avLst/>
          </a:prstGeom>
          <a:noFill/>
        </p:spPr>
        <p:txBody>
          <a:bodyPr wrap="square" rtlCol="0">
            <a:spAutoFit/>
          </a:bodyPr>
          <a:lstStyle/>
          <a:p>
            <a:r>
              <a:rPr lang="en-US" altLang="ja-JP" sz="2000" dirty="0" smtClean="0"/>
              <a:t>DF-DIMM</a:t>
            </a:r>
          </a:p>
          <a:p>
            <a:r>
              <a:rPr kumimoji="1" lang="ja-JP" altLang="en-US" sz="2000" dirty="0" smtClean="0"/>
              <a:t>越冬無人観測による冬期のデータ取得を予定していたが・・・</a:t>
            </a:r>
            <a:r>
              <a:rPr lang="en-US" altLang="ja-JP" sz="2000" dirty="0"/>
              <a:t>2</a:t>
            </a:r>
            <a:r>
              <a:rPr kumimoji="1" lang="ja-JP" altLang="en-US" sz="2000" dirty="0" smtClean="0"/>
              <a:t>月初旬に電源トラブルで終了。</a:t>
            </a:r>
            <a:endParaRPr kumimoji="1" lang="en-US" altLang="ja-JP" sz="2000" dirty="0" smtClean="0"/>
          </a:p>
          <a:p>
            <a:endParaRPr kumimoji="1" lang="ja-JP" altLang="en-US" sz="2000" dirty="0"/>
          </a:p>
        </p:txBody>
      </p:sp>
      <p:sp>
        <p:nvSpPr>
          <p:cNvPr id="5" name="テキスト ボックス 4"/>
          <p:cNvSpPr txBox="1"/>
          <p:nvPr/>
        </p:nvSpPr>
        <p:spPr>
          <a:xfrm>
            <a:off x="525289" y="4005064"/>
            <a:ext cx="8439199" cy="2677656"/>
          </a:xfrm>
          <a:prstGeom prst="rect">
            <a:avLst/>
          </a:prstGeom>
          <a:noFill/>
        </p:spPr>
        <p:txBody>
          <a:bodyPr wrap="square" rtlCol="0">
            <a:spAutoFit/>
          </a:bodyPr>
          <a:lstStyle/>
          <a:p>
            <a:pPr marL="285750" indent="-285750">
              <a:buFont typeface="Arial" panose="020B0604020202020204" pitchFamily="34" charset="0"/>
              <a:buChar char="•"/>
            </a:pPr>
            <a:r>
              <a:rPr kumimoji="1" lang="ja-JP" altLang="en-US" sz="2400" dirty="0" smtClean="0"/>
              <a:t>まずは冬期の観測データを増やす必要性がある</a:t>
            </a:r>
            <a:endParaRPr kumimoji="1" lang="en-US" altLang="ja-JP" sz="2400" dirty="0" smtClean="0"/>
          </a:p>
          <a:p>
            <a:pPr marL="285750" indent="-285750">
              <a:buFont typeface="Arial" panose="020B0604020202020204" pitchFamily="34" charset="0"/>
              <a:buChar char="•"/>
            </a:pPr>
            <a:r>
              <a:rPr kumimoji="1" lang="en-US" altLang="ja-JP" sz="2400" dirty="0" smtClean="0"/>
              <a:t>PLATO-F</a:t>
            </a:r>
            <a:r>
              <a:rPr kumimoji="1" lang="ja-JP" altLang="en-US" sz="2400" dirty="0" smtClean="0"/>
              <a:t>（電源通信モジュール）が使える限りドームふじ基地での調査は継続するべき</a:t>
            </a:r>
            <a:endParaRPr kumimoji="1" lang="en-US" altLang="ja-JP" sz="2400" dirty="0" smtClean="0"/>
          </a:p>
          <a:p>
            <a:pPr marL="285750" indent="-285750">
              <a:buFont typeface="Arial" panose="020B0604020202020204" pitchFamily="34" charset="0"/>
              <a:buChar char="•"/>
            </a:pPr>
            <a:endParaRPr kumimoji="1" lang="en-US" altLang="ja-JP" sz="2400" dirty="0" smtClean="0"/>
          </a:p>
          <a:p>
            <a:pPr marL="285750" indent="-285750">
              <a:buFont typeface="Arial" panose="020B0604020202020204" pitchFamily="34" charset="0"/>
              <a:buChar char="•"/>
            </a:pPr>
            <a:r>
              <a:rPr kumimoji="1" lang="ja-JP" altLang="en-US" sz="2400" dirty="0" smtClean="0"/>
              <a:t>新ドーム基地に望遠鏡を建設する前に、最低でも気象タワー（できれば</a:t>
            </a:r>
            <a:r>
              <a:rPr kumimoji="1" lang="en-US" altLang="ja-JP" sz="2400" dirty="0" smtClean="0"/>
              <a:t>30m</a:t>
            </a:r>
            <a:r>
              <a:rPr kumimoji="1" lang="ja-JP" altLang="en-US" sz="2400" dirty="0" smtClean="0"/>
              <a:t>）を建設し接地境界層の温度勾配をモニタリングするべき</a:t>
            </a:r>
            <a:endParaRPr kumimoji="1" lang="ja-JP" altLang="en-US" sz="2400" dirty="0"/>
          </a:p>
        </p:txBody>
      </p:sp>
      <p:sp>
        <p:nvSpPr>
          <p:cNvPr id="6" name="テキスト ボックス 5"/>
          <p:cNvSpPr txBox="1"/>
          <p:nvPr/>
        </p:nvSpPr>
        <p:spPr>
          <a:xfrm>
            <a:off x="4355976" y="4869160"/>
            <a:ext cx="2691314" cy="461665"/>
          </a:xfrm>
          <a:prstGeom prst="rect">
            <a:avLst/>
          </a:prstGeom>
          <a:noFill/>
          <a:ln>
            <a:solidFill>
              <a:schemeClr val="tx1"/>
            </a:solidFill>
          </a:ln>
        </p:spPr>
        <p:txBody>
          <a:bodyPr wrap="none" rtlCol="0">
            <a:spAutoFit/>
          </a:bodyPr>
          <a:lstStyle/>
          <a:p>
            <a:r>
              <a:rPr kumimoji="1" lang="en-US" altLang="ja-JP" sz="2400" dirty="0" smtClean="0"/>
              <a:t>JARE56</a:t>
            </a:r>
            <a:r>
              <a:rPr kumimoji="1" lang="ja-JP" altLang="en-US" sz="2400" dirty="0" smtClean="0"/>
              <a:t>のドロムラン</a:t>
            </a:r>
            <a:endParaRPr kumimoji="1" lang="ja-JP" altLang="en-US" sz="2400" dirty="0"/>
          </a:p>
        </p:txBody>
      </p:sp>
    </p:spTree>
    <p:extLst>
      <p:ext uri="{BB962C8B-B14F-4D97-AF65-F5344CB8AC3E}">
        <p14:creationId xmlns:p14="http://schemas.microsoft.com/office/powerpoint/2010/main" val="160493535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タイトル 1"/>
          <p:cNvSpPr>
            <a:spLocks noGrp="1"/>
          </p:cNvSpPr>
          <p:nvPr>
            <p:ph type="title"/>
          </p:nvPr>
        </p:nvSpPr>
        <p:spPr>
          <a:xfrm>
            <a:off x="457200" y="413792"/>
            <a:ext cx="8229600" cy="1143000"/>
          </a:xfrm>
        </p:spPr>
        <p:txBody>
          <a:bodyPr>
            <a:normAutofit/>
          </a:bodyPr>
          <a:lstStyle/>
          <a:p>
            <a:pPr algn="l"/>
            <a:r>
              <a:rPr kumimoji="1" lang="en-US" altLang="ja-JP" b="1" dirty="0" smtClean="0"/>
              <a:t>5.5 </a:t>
            </a:r>
            <a:r>
              <a:rPr lang="ja-JP" altLang="en-US" b="1" dirty="0" smtClean="0"/>
              <a:t>まとめ（</a:t>
            </a:r>
            <a:r>
              <a:rPr lang="en-US" altLang="ja-JP" b="1" dirty="0"/>
              <a:t>3</a:t>
            </a:r>
            <a:r>
              <a:rPr lang="ja-JP" altLang="en-US" b="1" dirty="0" smtClean="0"/>
              <a:t>）</a:t>
            </a:r>
            <a:endParaRPr kumimoji="1" lang="ja-JP" altLang="en-US" b="1" dirty="0"/>
          </a:p>
        </p:txBody>
      </p:sp>
      <p:sp>
        <p:nvSpPr>
          <p:cNvPr id="2" name="テキスト ボックス 1"/>
          <p:cNvSpPr txBox="1"/>
          <p:nvPr/>
        </p:nvSpPr>
        <p:spPr>
          <a:xfrm>
            <a:off x="431540" y="3988221"/>
            <a:ext cx="8280920" cy="1384995"/>
          </a:xfrm>
          <a:prstGeom prst="rect">
            <a:avLst/>
          </a:prstGeom>
          <a:noFill/>
          <a:ln>
            <a:solidFill>
              <a:schemeClr val="tx1"/>
            </a:solidFill>
          </a:ln>
        </p:spPr>
        <p:txBody>
          <a:bodyPr wrap="square" rtlCol="0">
            <a:spAutoFit/>
          </a:bodyPr>
          <a:lstStyle/>
          <a:p>
            <a:pPr algn="just"/>
            <a:r>
              <a:rPr lang="ja-JP" altLang="en-US" sz="2800" u="sng" dirty="0"/>
              <a:t>地球上で最も優れた南極の環境に</a:t>
            </a:r>
            <a:r>
              <a:rPr lang="ja-JP" altLang="en-US" sz="2800" u="sng" dirty="0" smtClean="0"/>
              <a:t>よって</a:t>
            </a:r>
            <a:r>
              <a:rPr lang="ja-JP" altLang="en-US" sz="2800" dirty="0" smtClean="0"/>
              <a:t>、南極</a:t>
            </a:r>
            <a:r>
              <a:rPr lang="en-US" altLang="ja-JP" sz="2800" dirty="0" smtClean="0"/>
              <a:t>2.5m</a:t>
            </a:r>
            <a:r>
              <a:rPr lang="ja-JP" altLang="en-US" sz="2800" dirty="0" smtClean="0"/>
              <a:t>赤外線望遠鏡は</a:t>
            </a:r>
            <a:r>
              <a:rPr lang="ja-JP" altLang="en-US" sz="2800" b="1" dirty="0" smtClean="0">
                <a:solidFill>
                  <a:srgbClr val="FF0000"/>
                </a:solidFill>
              </a:rPr>
              <a:t>地球上で最も深い検出限界</a:t>
            </a:r>
            <a:r>
              <a:rPr lang="ja-JP" altLang="en-US" sz="2800" dirty="0" smtClean="0"/>
              <a:t>・</a:t>
            </a:r>
            <a:r>
              <a:rPr lang="ja-JP" altLang="en-US" sz="2800" b="1" dirty="0" smtClean="0">
                <a:solidFill>
                  <a:srgbClr val="FF0000"/>
                </a:solidFill>
              </a:rPr>
              <a:t>地球上で最も高い分解能</a:t>
            </a:r>
            <a:r>
              <a:rPr lang="ja-JP" altLang="en-US" sz="2800" dirty="0" smtClean="0"/>
              <a:t>で天体観測が可能な望遠鏡となる。</a:t>
            </a:r>
            <a:endParaRPr kumimoji="1" lang="ja-JP" altLang="en-US" sz="2800" dirty="0"/>
          </a:p>
        </p:txBody>
      </p:sp>
      <p:sp>
        <p:nvSpPr>
          <p:cNvPr id="6" name="テキスト ボックス 5"/>
          <p:cNvSpPr txBox="1"/>
          <p:nvPr/>
        </p:nvSpPr>
        <p:spPr>
          <a:xfrm>
            <a:off x="323528" y="1541398"/>
            <a:ext cx="8496944" cy="2169825"/>
          </a:xfrm>
          <a:prstGeom prst="rect">
            <a:avLst/>
          </a:prstGeom>
          <a:noFill/>
        </p:spPr>
        <p:txBody>
          <a:bodyPr wrap="square" rtlCol="0">
            <a:spAutoFit/>
          </a:bodyPr>
          <a:lstStyle/>
          <a:p>
            <a:pPr algn="just"/>
            <a:r>
              <a:rPr lang="en-US" altLang="ja-JP" sz="2700" dirty="0" smtClean="0"/>
              <a:t>JARE48, JARE52, JARE54</a:t>
            </a:r>
            <a:r>
              <a:rPr lang="ja-JP" altLang="en-US" sz="2700" dirty="0" smtClean="0"/>
              <a:t>の観測データから、</a:t>
            </a:r>
            <a:endParaRPr lang="en-US" altLang="ja-JP" sz="2700" dirty="0" smtClean="0"/>
          </a:p>
          <a:p>
            <a:pPr marL="342900" indent="-342900" algn="just">
              <a:buFont typeface="Arial" panose="020B0604020202020204" pitchFamily="34" charset="0"/>
              <a:buChar char="•"/>
            </a:pPr>
            <a:r>
              <a:rPr lang="ja-JP" altLang="en-US" sz="2700" b="1" u="sng" dirty="0" smtClean="0">
                <a:solidFill>
                  <a:srgbClr val="FF0000"/>
                </a:solidFill>
              </a:rPr>
              <a:t>晴天時の接地境界層の高さは</a:t>
            </a:r>
            <a:r>
              <a:rPr lang="en-US" altLang="ja-JP" sz="2700" b="1" u="sng" dirty="0" smtClean="0">
                <a:solidFill>
                  <a:srgbClr val="FF0000"/>
                </a:solidFill>
              </a:rPr>
              <a:t>Median</a:t>
            </a:r>
            <a:r>
              <a:rPr lang="ja-JP" altLang="en-US" sz="2700" b="1" u="sng" dirty="0" smtClean="0">
                <a:solidFill>
                  <a:srgbClr val="FF0000"/>
                </a:solidFill>
              </a:rPr>
              <a:t>で</a:t>
            </a:r>
            <a:r>
              <a:rPr lang="en-US" altLang="ja-JP" sz="2700" b="1" u="sng" dirty="0" smtClean="0">
                <a:solidFill>
                  <a:srgbClr val="FF0000"/>
                </a:solidFill>
              </a:rPr>
              <a:t>15.3m</a:t>
            </a:r>
            <a:endParaRPr lang="en-US" altLang="ja-JP" sz="2700" dirty="0" smtClean="0"/>
          </a:p>
          <a:p>
            <a:pPr marL="342900" indent="-342900" algn="just">
              <a:buFont typeface="Arial" panose="020B0604020202020204" pitchFamily="34" charset="0"/>
              <a:buChar char="•"/>
            </a:pPr>
            <a:r>
              <a:rPr lang="ja-JP" altLang="en-US" sz="2700" b="1" u="sng" dirty="0" smtClean="0">
                <a:solidFill>
                  <a:srgbClr val="FF0000"/>
                </a:solidFill>
              </a:rPr>
              <a:t>自由</a:t>
            </a:r>
            <a:r>
              <a:rPr lang="ja-JP" altLang="en-US" sz="2700" b="1" u="sng" dirty="0">
                <a:solidFill>
                  <a:srgbClr val="FF0000"/>
                </a:solidFill>
              </a:rPr>
              <a:t>大気シーイングは約</a:t>
            </a:r>
            <a:r>
              <a:rPr lang="en-US" altLang="ja-JP" sz="2700" b="1" u="sng" dirty="0">
                <a:solidFill>
                  <a:srgbClr val="FF0000"/>
                </a:solidFill>
              </a:rPr>
              <a:t>0.2</a:t>
            </a:r>
            <a:r>
              <a:rPr lang="ja-JP" altLang="en-US" sz="2700" b="1" u="sng" dirty="0">
                <a:solidFill>
                  <a:srgbClr val="FF0000"/>
                </a:solidFill>
              </a:rPr>
              <a:t>秒</a:t>
            </a:r>
            <a:r>
              <a:rPr lang="ja-JP" altLang="en-US" sz="2700" b="1" u="sng" dirty="0" smtClean="0">
                <a:solidFill>
                  <a:srgbClr val="FF0000"/>
                </a:solidFill>
              </a:rPr>
              <a:t>角</a:t>
            </a:r>
            <a:endParaRPr lang="en-US" altLang="ja-JP" sz="2700" dirty="0"/>
          </a:p>
          <a:p>
            <a:pPr marL="342900" indent="-342900" algn="just">
              <a:buFont typeface="Arial" panose="020B0604020202020204" pitchFamily="34" charset="0"/>
              <a:buChar char="•"/>
            </a:pPr>
            <a:r>
              <a:rPr lang="ja-JP" altLang="en-US" sz="2700" b="1" u="sng" dirty="0" smtClean="0">
                <a:solidFill>
                  <a:srgbClr val="FF0000"/>
                </a:solidFill>
              </a:rPr>
              <a:t>太陽高度が高い場合大気対流が生じシーイング悪化</a:t>
            </a:r>
            <a:endParaRPr lang="en-US" altLang="ja-JP" sz="2700" dirty="0" smtClean="0"/>
          </a:p>
          <a:p>
            <a:pPr algn="just"/>
            <a:r>
              <a:rPr lang="ja-JP" altLang="en-US" sz="2700" dirty="0" smtClean="0"/>
              <a:t>が判明した。</a:t>
            </a:r>
            <a:endParaRPr lang="en-US" altLang="ja-JP" sz="2700" dirty="0" smtClean="0"/>
          </a:p>
        </p:txBody>
      </p:sp>
      <p:sp>
        <p:nvSpPr>
          <p:cNvPr id="8" name="正方形/長方形 7"/>
          <p:cNvSpPr/>
          <p:nvPr/>
        </p:nvSpPr>
        <p:spPr>
          <a:xfrm>
            <a:off x="0" y="0"/>
            <a:ext cx="9144000" cy="360000"/>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B0F0"/>
              </a:solidFill>
            </a:endParaRPr>
          </a:p>
        </p:txBody>
      </p:sp>
      <p:sp>
        <p:nvSpPr>
          <p:cNvPr id="3" name="テキスト ボックス 2"/>
          <p:cNvSpPr txBox="1"/>
          <p:nvPr/>
        </p:nvSpPr>
        <p:spPr>
          <a:xfrm>
            <a:off x="1403648" y="5665076"/>
            <a:ext cx="5917004" cy="954107"/>
          </a:xfrm>
          <a:prstGeom prst="rect">
            <a:avLst/>
          </a:prstGeom>
          <a:noFill/>
        </p:spPr>
        <p:txBody>
          <a:bodyPr wrap="none" rtlCol="0">
            <a:spAutoFit/>
          </a:bodyPr>
          <a:lstStyle/>
          <a:p>
            <a:pPr marL="457200" indent="-457200">
              <a:buFont typeface="+mj-lt"/>
              <a:buAutoNum type="arabicPeriod"/>
            </a:pPr>
            <a:r>
              <a:rPr kumimoji="1" lang="ja-JP" altLang="en-US" sz="2800" dirty="0" smtClean="0"/>
              <a:t>お金を取ってくる（市川の仕事）</a:t>
            </a:r>
            <a:endParaRPr kumimoji="1" lang="en-US" altLang="ja-JP" sz="2800" dirty="0" smtClean="0"/>
          </a:p>
          <a:p>
            <a:pPr marL="457200" indent="-457200">
              <a:buFont typeface="+mj-lt"/>
              <a:buAutoNum type="arabicPeriod"/>
            </a:pPr>
            <a:r>
              <a:rPr lang="ja-JP" altLang="en-US" sz="2800" dirty="0"/>
              <a:t>観測条件</a:t>
            </a:r>
            <a:r>
              <a:rPr lang="ja-JP" altLang="en-US" sz="2800" dirty="0" smtClean="0"/>
              <a:t>を調査する（沖田の仕事）</a:t>
            </a:r>
            <a:endParaRPr kumimoji="1" lang="ja-JP" altLang="en-US" sz="2800" dirty="0"/>
          </a:p>
        </p:txBody>
      </p:sp>
      <p:sp>
        <p:nvSpPr>
          <p:cNvPr id="4" name="テキスト ボックス 3"/>
          <p:cNvSpPr txBox="1"/>
          <p:nvPr/>
        </p:nvSpPr>
        <p:spPr>
          <a:xfrm>
            <a:off x="212218" y="5880519"/>
            <a:ext cx="1191352" cy="523220"/>
          </a:xfrm>
          <a:prstGeom prst="rect">
            <a:avLst/>
          </a:prstGeom>
          <a:noFill/>
        </p:spPr>
        <p:txBody>
          <a:bodyPr wrap="none" rtlCol="0">
            <a:spAutoFit/>
          </a:bodyPr>
          <a:lstStyle/>
          <a:p>
            <a:r>
              <a:rPr kumimoji="1" lang="ja-JP" altLang="en-US" sz="2800" dirty="0" smtClean="0"/>
              <a:t>今後も</a:t>
            </a:r>
            <a:endParaRPr kumimoji="1" lang="ja-JP" altLang="en-US" sz="2800" dirty="0"/>
          </a:p>
        </p:txBody>
      </p:sp>
      <p:sp>
        <p:nvSpPr>
          <p:cNvPr id="11" name="テキスト ボックス 10"/>
          <p:cNvSpPr txBox="1"/>
          <p:nvPr/>
        </p:nvSpPr>
        <p:spPr>
          <a:xfrm>
            <a:off x="7236296" y="5880519"/>
            <a:ext cx="1620957" cy="523220"/>
          </a:xfrm>
          <a:prstGeom prst="rect">
            <a:avLst/>
          </a:prstGeom>
          <a:noFill/>
        </p:spPr>
        <p:txBody>
          <a:bodyPr wrap="none" rtlCol="0">
            <a:spAutoFit/>
          </a:bodyPr>
          <a:lstStyle/>
          <a:p>
            <a:r>
              <a:rPr kumimoji="1" lang="ja-JP" altLang="en-US" sz="2800" dirty="0" smtClean="0"/>
              <a:t>が重要！</a:t>
            </a:r>
            <a:endParaRPr kumimoji="1" lang="ja-JP" altLang="en-US" sz="2800" dirty="0"/>
          </a:p>
        </p:txBody>
      </p:sp>
    </p:spTree>
    <p:extLst>
      <p:ext uri="{BB962C8B-B14F-4D97-AF65-F5344CB8AC3E}">
        <p14:creationId xmlns:p14="http://schemas.microsoft.com/office/powerpoint/2010/main" val="195911924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hirofumi\Desktop\シドニー発表原稿\DSC_0905.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6374" t="5240" r="4935"/>
          <a:stretch/>
        </p:blipFill>
        <p:spPr bwMode="auto">
          <a:xfrm>
            <a:off x="-1" y="360000"/>
            <a:ext cx="9144001" cy="6510183"/>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p:cNvSpPr txBox="1"/>
          <p:nvPr/>
        </p:nvSpPr>
        <p:spPr>
          <a:xfrm>
            <a:off x="0" y="2731567"/>
            <a:ext cx="9144000" cy="769441"/>
          </a:xfrm>
          <a:prstGeom prst="rect">
            <a:avLst/>
          </a:prstGeom>
          <a:noFill/>
        </p:spPr>
        <p:txBody>
          <a:bodyPr wrap="square" rtlCol="0">
            <a:spAutoFit/>
          </a:bodyPr>
          <a:lstStyle/>
          <a:p>
            <a:pPr algn="ctr"/>
            <a:r>
              <a:rPr lang="ja-JP" altLang="en-US" sz="4400" b="1" dirty="0" smtClean="0">
                <a:ln>
                  <a:solidFill>
                    <a:schemeClr val="bg1">
                      <a:lumMod val="95000"/>
                    </a:schemeClr>
                  </a:solidFill>
                </a:ln>
                <a:solidFill>
                  <a:schemeClr val="bg1"/>
                </a:solidFill>
              </a:rPr>
              <a:t>ご清聴ありがとうございました</a:t>
            </a:r>
            <a:r>
              <a:rPr lang="ja-JP" altLang="en-US" sz="4400" b="1" dirty="0">
                <a:ln>
                  <a:solidFill>
                    <a:schemeClr val="bg1">
                      <a:lumMod val="95000"/>
                    </a:schemeClr>
                  </a:solidFill>
                </a:ln>
                <a:solidFill>
                  <a:schemeClr val="bg1"/>
                </a:solidFill>
              </a:rPr>
              <a:t>。</a:t>
            </a:r>
            <a:endParaRPr lang="en-US" altLang="ja-JP" sz="4400" b="1" dirty="0" smtClean="0">
              <a:ln>
                <a:solidFill>
                  <a:schemeClr val="bg1">
                    <a:lumMod val="95000"/>
                  </a:schemeClr>
                </a:solidFill>
              </a:ln>
              <a:solidFill>
                <a:schemeClr val="bg1"/>
              </a:solidFill>
            </a:endParaRPr>
          </a:p>
        </p:txBody>
      </p:sp>
      <p:sp>
        <p:nvSpPr>
          <p:cNvPr id="4" name="正方形/長方形 3"/>
          <p:cNvSpPr/>
          <p:nvPr/>
        </p:nvSpPr>
        <p:spPr>
          <a:xfrm>
            <a:off x="0" y="0"/>
            <a:ext cx="9144000" cy="360000"/>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B0F0"/>
              </a:solidFill>
            </a:endParaRPr>
          </a:p>
        </p:txBody>
      </p:sp>
    </p:spTree>
    <p:extLst>
      <p:ext uri="{BB962C8B-B14F-4D97-AF65-F5344CB8AC3E}">
        <p14:creationId xmlns:p14="http://schemas.microsoft.com/office/powerpoint/2010/main" val="8684795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p:cNvSpPr/>
          <p:nvPr/>
        </p:nvSpPr>
        <p:spPr>
          <a:xfrm>
            <a:off x="0" y="0"/>
            <a:ext cx="9144000" cy="360000"/>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21" name="Picture 2" descr="C:\Research\M2\Master\murata.bmp"/>
          <p:cNvPicPr>
            <a:picLocks noChangeAspect="1" noChangeArrowheads="1"/>
          </p:cNvPicPr>
          <p:nvPr/>
        </p:nvPicPr>
        <p:blipFill rotWithShape="1">
          <a:blip r:embed="rId2">
            <a:extLst>
              <a:ext uri="{28A0092B-C50C-407E-A947-70E740481C1C}">
                <a14:useLocalDpi xmlns:a14="http://schemas.microsoft.com/office/drawing/2010/main" val="0"/>
              </a:ext>
            </a:extLst>
          </a:blip>
          <a:srcRect l="3344" t="6274" r="26044" b="16760"/>
          <a:stretch/>
        </p:blipFill>
        <p:spPr bwMode="auto">
          <a:xfrm>
            <a:off x="574755" y="3398501"/>
            <a:ext cx="3240000" cy="282530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2" name="タイトル 1"/>
          <p:cNvSpPr>
            <a:spLocks noGrp="1"/>
          </p:cNvSpPr>
          <p:nvPr>
            <p:ph type="title"/>
          </p:nvPr>
        </p:nvSpPr>
        <p:spPr>
          <a:xfrm>
            <a:off x="457199" y="413792"/>
            <a:ext cx="8686801" cy="1143000"/>
          </a:xfrm>
        </p:spPr>
        <p:txBody>
          <a:bodyPr>
            <a:normAutofit fontScale="90000"/>
          </a:bodyPr>
          <a:lstStyle/>
          <a:p>
            <a:pPr algn="l"/>
            <a:r>
              <a:rPr kumimoji="1" lang="en-US" altLang="ja-JP" b="1" dirty="0" smtClean="0"/>
              <a:t>1.1 </a:t>
            </a:r>
            <a:r>
              <a:rPr kumimoji="1" lang="ja-JP" altLang="en-US" b="1" dirty="0" smtClean="0"/>
              <a:t>南極大陸</a:t>
            </a:r>
            <a:r>
              <a:rPr lang="ja-JP" altLang="en-US" b="1" dirty="0" smtClean="0"/>
              <a:t>内陸高原ドームふじ基地</a:t>
            </a:r>
            <a:endParaRPr kumimoji="1" lang="ja-JP" altLang="en-US" b="1" dirty="0"/>
          </a:p>
        </p:txBody>
      </p:sp>
      <p:grpSp>
        <p:nvGrpSpPr>
          <p:cNvPr id="8" name="グループ化 7"/>
          <p:cNvGrpSpPr/>
          <p:nvPr/>
        </p:nvGrpSpPr>
        <p:grpSpPr>
          <a:xfrm>
            <a:off x="395536" y="1445539"/>
            <a:ext cx="3256020" cy="1695429"/>
            <a:chOff x="655543" y="1446504"/>
            <a:chExt cx="3256020" cy="1695429"/>
          </a:xfrm>
        </p:grpSpPr>
        <p:sp>
          <p:nvSpPr>
            <p:cNvPr id="2" name="テキスト ボックス 1"/>
            <p:cNvSpPr txBox="1"/>
            <p:nvPr/>
          </p:nvSpPr>
          <p:spPr>
            <a:xfrm>
              <a:off x="655543" y="1446504"/>
              <a:ext cx="3256020" cy="1477328"/>
            </a:xfrm>
            <a:prstGeom prst="rect">
              <a:avLst/>
            </a:prstGeom>
            <a:noFill/>
          </p:spPr>
          <p:txBody>
            <a:bodyPr wrap="none" rtlCol="0">
              <a:spAutoFit/>
            </a:bodyPr>
            <a:lstStyle/>
            <a:p>
              <a:r>
                <a:rPr kumimoji="1" lang="en-US" altLang="ja-JP" dirty="0" smtClean="0"/>
                <a:t>-- </a:t>
              </a:r>
              <a:r>
                <a:rPr kumimoji="1" lang="ja-JP" altLang="en-US" dirty="0" smtClean="0"/>
                <a:t>南緯 </a:t>
              </a:r>
              <a:r>
                <a:rPr kumimoji="1" lang="en-US" altLang="ja-JP" dirty="0" smtClean="0"/>
                <a:t>77</a:t>
              </a:r>
              <a:r>
                <a:rPr kumimoji="1" lang="en-US" altLang="ja-JP" baseline="30000" dirty="0" smtClean="0"/>
                <a:t>O </a:t>
              </a:r>
              <a:r>
                <a:rPr kumimoji="1" lang="en-US" altLang="ja-JP" dirty="0" smtClean="0"/>
                <a:t>19’</a:t>
              </a:r>
            </a:p>
            <a:p>
              <a:r>
                <a:rPr lang="en-US" altLang="ja-JP" dirty="0" smtClean="0"/>
                <a:t>-- </a:t>
              </a:r>
              <a:r>
                <a:rPr lang="ja-JP" altLang="en-US" dirty="0" smtClean="0"/>
                <a:t>東経 </a:t>
              </a:r>
              <a:r>
                <a:rPr lang="en-US" altLang="ja-JP" dirty="0" smtClean="0"/>
                <a:t>39</a:t>
              </a:r>
              <a:r>
                <a:rPr lang="en-US" altLang="ja-JP" baseline="30000" dirty="0" smtClean="0"/>
                <a:t>O </a:t>
              </a:r>
              <a:r>
                <a:rPr lang="en-US" altLang="ja-JP" dirty="0" smtClean="0"/>
                <a:t>42’</a:t>
              </a:r>
            </a:p>
            <a:p>
              <a:r>
                <a:rPr lang="en-US" altLang="ja-JP" dirty="0" smtClean="0"/>
                <a:t>--  </a:t>
              </a:r>
              <a:r>
                <a:rPr lang="ja-JP" altLang="en-US" dirty="0" smtClean="0"/>
                <a:t>標高 </a:t>
              </a:r>
              <a:r>
                <a:rPr lang="en-US" altLang="ja-JP" dirty="0" smtClean="0"/>
                <a:t>3,810 m</a:t>
              </a:r>
            </a:p>
            <a:p>
              <a:r>
                <a:rPr lang="en-US" altLang="ja-JP" dirty="0" smtClean="0"/>
                <a:t>--  </a:t>
              </a:r>
              <a:r>
                <a:rPr lang="ja-JP" altLang="en-US" dirty="0" smtClean="0"/>
                <a:t>氷</a:t>
              </a:r>
              <a:r>
                <a:rPr lang="ja-JP" altLang="en-US" dirty="0"/>
                <a:t>床のなだらかな円頂</a:t>
              </a:r>
              <a:r>
                <a:rPr lang="ja-JP" altLang="en-US" dirty="0" smtClean="0"/>
                <a:t>丘</a:t>
              </a:r>
              <a:endParaRPr lang="en-US" altLang="ja-JP" dirty="0" smtClean="0"/>
            </a:p>
            <a:p>
              <a:r>
                <a:rPr lang="en-US" altLang="ja-JP" dirty="0" smtClean="0"/>
                <a:t>--  </a:t>
              </a:r>
              <a:r>
                <a:rPr lang="ja-JP" altLang="en-US" dirty="0" smtClean="0"/>
                <a:t>見渡す限りのなだらかな雪原</a:t>
              </a:r>
              <a:endParaRPr lang="en-US" altLang="ja-JP" dirty="0" smtClean="0"/>
            </a:p>
          </p:txBody>
        </p:sp>
        <p:sp>
          <p:nvSpPr>
            <p:cNvPr id="4" name="テキスト ボックス 3"/>
            <p:cNvSpPr txBox="1"/>
            <p:nvPr/>
          </p:nvSpPr>
          <p:spPr>
            <a:xfrm>
              <a:off x="1841637" y="2834156"/>
              <a:ext cx="1989775" cy="307777"/>
            </a:xfrm>
            <a:prstGeom prst="rect">
              <a:avLst/>
            </a:prstGeom>
            <a:noFill/>
          </p:spPr>
          <p:txBody>
            <a:bodyPr wrap="none" rtlCol="0">
              <a:spAutoFit/>
            </a:bodyPr>
            <a:lstStyle/>
            <a:p>
              <a:r>
                <a:rPr kumimoji="1" lang="en-US" altLang="ja-JP" sz="1400" dirty="0" smtClean="0"/>
                <a:t>Yamanouchi et al. (2003)</a:t>
              </a:r>
              <a:endParaRPr kumimoji="1" lang="ja-JP" altLang="en-US" sz="1400" dirty="0"/>
            </a:p>
          </p:txBody>
        </p:sp>
      </p:grpSp>
      <p:grpSp>
        <p:nvGrpSpPr>
          <p:cNvPr id="7" name="グループ化 6"/>
          <p:cNvGrpSpPr/>
          <p:nvPr/>
        </p:nvGrpSpPr>
        <p:grpSpPr>
          <a:xfrm>
            <a:off x="5220072" y="1329086"/>
            <a:ext cx="3744416" cy="2531962"/>
            <a:chOff x="5573256" y="1308005"/>
            <a:chExt cx="3744416" cy="2531962"/>
          </a:xfrm>
        </p:grpSpPr>
        <p:sp>
          <p:nvSpPr>
            <p:cNvPr id="3" name="正方形/長方形 2"/>
            <p:cNvSpPr/>
            <p:nvPr/>
          </p:nvSpPr>
          <p:spPr>
            <a:xfrm>
              <a:off x="6221328" y="1308005"/>
              <a:ext cx="2845440" cy="2308324"/>
            </a:xfrm>
            <a:prstGeom prst="rect">
              <a:avLst/>
            </a:prstGeom>
          </p:spPr>
          <p:txBody>
            <a:bodyPr wrap="square">
              <a:spAutoFit/>
            </a:bodyPr>
            <a:lstStyle/>
            <a:p>
              <a:r>
                <a:rPr lang="en-US" altLang="ja-JP" dirty="0" smtClean="0"/>
                <a:t>-- </a:t>
              </a:r>
              <a:r>
                <a:rPr lang="ja-JP" altLang="en-US" dirty="0" smtClean="0"/>
                <a:t>平均気圧  </a:t>
              </a:r>
              <a:r>
                <a:rPr lang="en-US" altLang="ja-JP" dirty="0" smtClean="0"/>
                <a:t>0.6</a:t>
              </a:r>
              <a:endParaRPr lang="en-US" altLang="ja-JP" dirty="0"/>
            </a:p>
            <a:p>
              <a:r>
                <a:rPr lang="en-US" altLang="ja-JP" dirty="0" smtClean="0"/>
                <a:t>-- </a:t>
              </a:r>
              <a:r>
                <a:rPr lang="ja-JP" altLang="en-US" dirty="0" smtClean="0"/>
                <a:t>平均気温  </a:t>
              </a:r>
              <a:r>
                <a:rPr lang="en-US" altLang="ja-JP" dirty="0" smtClean="0"/>
                <a:t>-54.4 </a:t>
              </a:r>
              <a:r>
                <a:rPr lang="en-US" altLang="ja-JP" baseline="30000" dirty="0" smtClean="0"/>
                <a:t>O</a:t>
              </a:r>
              <a:r>
                <a:rPr lang="en-US" altLang="ja-JP" dirty="0" smtClean="0"/>
                <a:t>C</a:t>
              </a:r>
            </a:p>
            <a:p>
              <a:r>
                <a:rPr lang="ja-JP" altLang="en-US" dirty="0" smtClean="0"/>
                <a:t>    最低気温  </a:t>
              </a:r>
              <a:r>
                <a:rPr lang="en-US" altLang="ja-JP" dirty="0" smtClean="0"/>
                <a:t>-79.7 </a:t>
              </a:r>
              <a:r>
                <a:rPr lang="en-US" altLang="ja-JP" baseline="30000" dirty="0" smtClean="0"/>
                <a:t>O</a:t>
              </a:r>
              <a:r>
                <a:rPr lang="en-US" altLang="ja-JP" dirty="0" smtClean="0"/>
                <a:t>C</a:t>
              </a:r>
            </a:p>
            <a:p>
              <a:r>
                <a:rPr lang="en-US" altLang="ja-JP" dirty="0" smtClean="0"/>
                <a:t>-- </a:t>
              </a:r>
              <a:r>
                <a:rPr lang="ja-JP" altLang="en-US" dirty="0" smtClean="0"/>
                <a:t>快晴率  </a:t>
              </a:r>
              <a:r>
                <a:rPr lang="en-US" altLang="ja-JP" dirty="0" smtClean="0"/>
                <a:t>68 %</a:t>
              </a:r>
            </a:p>
            <a:p>
              <a:r>
                <a:rPr lang="en-US" altLang="ja-JP" dirty="0" smtClean="0"/>
                <a:t>-- </a:t>
              </a:r>
              <a:r>
                <a:rPr lang="ja-JP" altLang="en-US" dirty="0" smtClean="0"/>
                <a:t>平均風速  </a:t>
              </a:r>
              <a:r>
                <a:rPr lang="en-US" altLang="ja-JP" dirty="0" smtClean="0"/>
                <a:t>5.8 m/s</a:t>
              </a:r>
              <a:endParaRPr lang="en-US" altLang="ja-JP" dirty="0"/>
            </a:p>
            <a:p>
              <a:r>
                <a:rPr lang="en-US" altLang="ja-JP" dirty="0" smtClean="0"/>
                <a:t>-- </a:t>
              </a:r>
              <a:r>
                <a:rPr lang="ja-JP" altLang="en-US" dirty="0" smtClean="0"/>
                <a:t>平均</a:t>
              </a:r>
              <a:r>
                <a:rPr lang="en-US" altLang="ja-JP" dirty="0"/>
                <a:t>PWV </a:t>
              </a:r>
              <a:r>
                <a:rPr lang="en-US" altLang="ja-JP" dirty="0" smtClean="0"/>
                <a:t> 0.25 mm</a:t>
              </a:r>
            </a:p>
            <a:p>
              <a:r>
                <a:rPr lang="en-US" altLang="ja-JP" dirty="0"/>
                <a:t> </a:t>
              </a:r>
              <a:r>
                <a:rPr lang="en-US" altLang="ja-JP" dirty="0" smtClean="0"/>
                <a:t>   </a:t>
              </a:r>
              <a:r>
                <a:rPr lang="ja-JP" altLang="en-US" dirty="0" smtClean="0"/>
                <a:t>冬期平均</a:t>
              </a:r>
              <a:r>
                <a:rPr lang="en-US" altLang="ja-JP" dirty="0" smtClean="0"/>
                <a:t>PWV 0.16 mm</a:t>
              </a:r>
            </a:p>
            <a:p>
              <a:r>
                <a:rPr lang="en-US" altLang="ja-JP" dirty="0" smtClean="0"/>
                <a:t>-- </a:t>
              </a:r>
              <a:r>
                <a:rPr lang="ja-JP" altLang="en-US" dirty="0" smtClean="0"/>
                <a:t>連続 </a:t>
              </a:r>
              <a:r>
                <a:rPr lang="en-US" altLang="ja-JP" dirty="0" smtClean="0"/>
                <a:t>2,400</a:t>
              </a:r>
              <a:r>
                <a:rPr lang="ja-JP" altLang="en-US" dirty="0" smtClean="0"/>
                <a:t> 時間の夜</a:t>
              </a:r>
              <a:endParaRPr lang="en-US" altLang="ja-JP" dirty="0"/>
            </a:p>
          </p:txBody>
        </p:sp>
        <p:sp>
          <p:nvSpPr>
            <p:cNvPr id="10" name="テキスト ボックス 9"/>
            <p:cNvSpPr txBox="1"/>
            <p:nvPr/>
          </p:nvSpPr>
          <p:spPr>
            <a:xfrm>
              <a:off x="5573256" y="3532190"/>
              <a:ext cx="3744416" cy="307777"/>
            </a:xfrm>
            <a:prstGeom prst="rect">
              <a:avLst/>
            </a:prstGeom>
            <a:noFill/>
          </p:spPr>
          <p:txBody>
            <a:bodyPr wrap="square" rtlCol="0">
              <a:spAutoFit/>
            </a:bodyPr>
            <a:lstStyle/>
            <a:p>
              <a:r>
                <a:rPr kumimoji="1" lang="en-US" altLang="ja-JP" sz="1400" dirty="0" smtClean="0"/>
                <a:t>Yamanouchi et al. (2003); Saunders et al. </a:t>
              </a:r>
              <a:r>
                <a:rPr lang="en-US" altLang="ja-JP" sz="1400" dirty="0" smtClean="0"/>
                <a:t>(2009)</a:t>
              </a:r>
              <a:endParaRPr kumimoji="1" lang="ja-JP" altLang="en-US" sz="1400" dirty="0"/>
            </a:p>
          </p:txBody>
        </p:sp>
      </p:grpSp>
      <p:grpSp>
        <p:nvGrpSpPr>
          <p:cNvPr id="9" name="グループ化 8"/>
          <p:cNvGrpSpPr/>
          <p:nvPr/>
        </p:nvGrpSpPr>
        <p:grpSpPr>
          <a:xfrm>
            <a:off x="3779912" y="1556792"/>
            <a:ext cx="1316386" cy="1512168"/>
            <a:chOff x="4551758" y="1570606"/>
            <a:chExt cx="1316386" cy="1512168"/>
          </a:xfrm>
        </p:grpSpPr>
        <p:sp>
          <p:nvSpPr>
            <p:cNvPr id="5" name="右矢印 4"/>
            <p:cNvSpPr/>
            <p:nvPr/>
          </p:nvSpPr>
          <p:spPr>
            <a:xfrm>
              <a:off x="4849911" y="2362694"/>
              <a:ext cx="720080" cy="7200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4551758" y="1570606"/>
              <a:ext cx="1316386" cy="646331"/>
            </a:xfrm>
            <a:prstGeom prst="rect">
              <a:avLst/>
            </a:prstGeom>
            <a:noFill/>
          </p:spPr>
          <p:txBody>
            <a:bodyPr wrap="none" rtlCol="0">
              <a:spAutoFit/>
            </a:bodyPr>
            <a:lstStyle/>
            <a:p>
              <a:r>
                <a:rPr kumimoji="1" lang="ja-JP" altLang="en-US" dirty="0" smtClean="0"/>
                <a:t>特異な気象</a:t>
              </a:r>
              <a:endParaRPr kumimoji="1" lang="en-US" altLang="ja-JP" dirty="0" smtClean="0"/>
            </a:p>
            <a:p>
              <a:r>
                <a:rPr lang="ja-JP" altLang="en-US" dirty="0"/>
                <a:t>特異</a:t>
              </a:r>
              <a:r>
                <a:rPr lang="ja-JP" altLang="en-US" dirty="0" smtClean="0"/>
                <a:t>な</a:t>
              </a:r>
              <a:r>
                <a:rPr lang="ja-JP" altLang="en-US" dirty="0"/>
                <a:t>地理</a:t>
              </a:r>
              <a:endParaRPr kumimoji="1" lang="ja-JP" altLang="en-US" dirty="0"/>
            </a:p>
          </p:txBody>
        </p:sp>
      </p:grpSp>
      <p:sp>
        <p:nvSpPr>
          <p:cNvPr id="11" name="テキスト ボックス 10"/>
          <p:cNvSpPr txBox="1"/>
          <p:nvPr/>
        </p:nvSpPr>
        <p:spPr>
          <a:xfrm>
            <a:off x="4301408" y="3934797"/>
            <a:ext cx="4248472" cy="646331"/>
          </a:xfrm>
          <a:prstGeom prst="rect">
            <a:avLst/>
          </a:prstGeom>
          <a:noFill/>
        </p:spPr>
        <p:txBody>
          <a:bodyPr wrap="square" rtlCol="0">
            <a:spAutoFit/>
          </a:bodyPr>
          <a:lstStyle/>
          <a:p>
            <a:r>
              <a:rPr kumimoji="1" lang="ja-JP" altLang="en-US" b="1" dirty="0" smtClean="0">
                <a:solidFill>
                  <a:srgbClr val="0070C0"/>
                </a:solidFill>
              </a:rPr>
              <a:t>地球上で最も特異な気象・地理は赤外線天文学にとって大きな利益をもたらす</a:t>
            </a:r>
            <a:endParaRPr kumimoji="1" lang="ja-JP" altLang="en-US" b="1" dirty="0">
              <a:solidFill>
                <a:srgbClr val="0070C0"/>
              </a:solidFill>
            </a:endParaRPr>
          </a:p>
        </p:txBody>
      </p:sp>
      <p:sp>
        <p:nvSpPr>
          <p:cNvPr id="13" name="テキスト ボックス 12"/>
          <p:cNvSpPr txBox="1"/>
          <p:nvPr/>
        </p:nvSpPr>
        <p:spPr>
          <a:xfrm>
            <a:off x="4932040" y="4654877"/>
            <a:ext cx="3550972" cy="646331"/>
          </a:xfrm>
          <a:prstGeom prst="rect">
            <a:avLst/>
          </a:prstGeom>
          <a:noFill/>
        </p:spPr>
        <p:txBody>
          <a:bodyPr wrap="none" rtlCol="0">
            <a:spAutoFit/>
          </a:bodyPr>
          <a:lstStyle/>
          <a:p>
            <a:r>
              <a:rPr lang="en-US" altLang="ja-JP" dirty="0" smtClean="0">
                <a:sym typeface="Wingdings" panose="05000000000000000000" pitchFamily="2" charset="2"/>
              </a:rPr>
              <a:t></a:t>
            </a:r>
            <a:r>
              <a:rPr lang="en-US" altLang="ja-JP" dirty="0" smtClean="0"/>
              <a:t> </a:t>
            </a:r>
            <a:r>
              <a:rPr lang="ja-JP" altLang="en-US" dirty="0" smtClean="0"/>
              <a:t>大気、望遠鏡の熱放射が小さい</a:t>
            </a:r>
            <a:endParaRPr lang="en-US" altLang="ja-JP" dirty="0" smtClean="0"/>
          </a:p>
          <a:p>
            <a:r>
              <a:rPr lang="en-US" altLang="ja-JP" dirty="0" smtClean="0">
                <a:sym typeface="Wingdings" panose="05000000000000000000" pitchFamily="2" charset="2"/>
              </a:rPr>
              <a:t></a:t>
            </a:r>
            <a:r>
              <a:rPr lang="en-US" altLang="ja-JP" dirty="0" smtClean="0"/>
              <a:t> </a:t>
            </a:r>
            <a:r>
              <a:rPr kumimoji="1" lang="ja-JP" altLang="en-US" dirty="0" smtClean="0"/>
              <a:t>大気吸収が少ない</a:t>
            </a:r>
            <a:endParaRPr kumimoji="1" lang="ja-JP" altLang="en-US" dirty="0"/>
          </a:p>
        </p:txBody>
      </p:sp>
      <p:sp>
        <p:nvSpPr>
          <p:cNvPr id="14" name="テキスト ボックス 13"/>
          <p:cNvSpPr txBox="1"/>
          <p:nvPr/>
        </p:nvSpPr>
        <p:spPr>
          <a:xfrm>
            <a:off x="4102825" y="5445224"/>
            <a:ext cx="4645639" cy="1200329"/>
          </a:xfrm>
          <a:prstGeom prst="rect">
            <a:avLst/>
          </a:prstGeom>
          <a:noFill/>
        </p:spPr>
        <p:txBody>
          <a:bodyPr wrap="square" rtlCol="0">
            <a:spAutoFit/>
          </a:bodyPr>
          <a:lstStyle/>
          <a:p>
            <a:pPr algn="just"/>
            <a:r>
              <a:rPr kumimoji="1" lang="ja-JP" altLang="en-US" dirty="0" smtClean="0"/>
              <a:t>南極天文コンソーシアムでは</a:t>
            </a:r>
            <a:r>
              <a:rPr kumimoji="1" lang="en-US" altLang="ja-JP" dirty="0" smtClean="0"/>
              <a:t>2020</a:t>
            </a:r>
            <a:r>
              <a:rPr kumimoji="1" lang="ja-JP" altLang="en-US" dirty="0" smtClean="0"/>
              <a:t>年の観測開始を目指し、口径</a:t>
            </a:r>
            <a:r>
              <a:rPr kumimoji="1" lang="en-US" altLang="ja-JP" dirty="0" smtClean="0"/>
              <a:t>2.5m</a:t>
            </a:r>
            <a:r>
              <a:rPr kumimoji="1" lang="ja-JP" altLang="en-US" dirty="0" smtClean="0"/>
              <a:t>の赤外線望遠鏡と</a:t>
            </a:r>
            <a:r>
              <a:rPr kumimoji="1" lang="en-US" altLang="ja-JP" dirty="0" smtClean="0"/>
              <a:t>10m</a:t>
            </a:r>
            <a:r>
              <a:rPr kumimoji="1" lang="ja-JP" altLang="en-US" dirty="0" smtClean="0"/>
              <a:t>のサブミリ電波望遠鏡の建設プロジェクトを</a:t>
            </a:r>
            <a:r>
              <a:rPr lang="ja-JP" altLang="en-US" dirty="0" smtClean="0"/>
              <a:t>推進</a:t>
            </a:r>
            <a:r>
              <a:rPr lang="ja-JP" altLang="en-US" dirty="0"/>
              <a:t>している</a:t>
            </a:r>
            <a:r>
              <a:rPr lang="ja-JP" altLang="en-US" dirty="0" smtClean="0"/>
              <a:t>。</a:t>
            </a:r>
            <a:endParaRPr kumimoji="1" lang="ja-JP" altLang="en-US" dirty="0"/>
          </a:p>
        </p:txBody>
      </p:sp>
    </p:spTree>
    <p:extLst>
      <p:ext uri="{BB962C8B-B14F-4D97-AF65-F5344CB8AC3E}">
        <p14:creationId xmlns:p14="http://schemas.microsoft.com/office/powerpoint/2010/main" val="36149321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6" name="直線矢印コネクタ 105"/>
          <p:cNvCxnSpPr/>
          <p:nvPr/>
        </p:nvCxnSpPr>
        <p:spPr>
          <a:xfrm flipH="1">
            <a:off x="2348859" y="2174330"/>
            <a:ext cx="1152128" cy="2339392"/>
          </a:xfrm>
          <a:prstGeom prst="straightConnector1">
            <a:avLst/>
          </a:prstGeom>
          <a:ln>
            <a:solidFill>
              <a:srgbClr val="FFC00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07" name="直線矢印コネクタ 106"/>
          <p:cNvCxnSpPr/>
          <p:nvPr/>
        </p:nvCxnSpPr>
        <p:spPr>
          <a:xfrm flipH="1">
            <a:off x="2042260" y="2030314"/>
            <a:ext cx="1152128" cy="2339392"/>
          </a:xfrm>
          <a:prstGeom prst="straightConnector1">
            <a:avLst/>
          </a:prstGeom>
          <a:ln>
            <a:solidFill>
              <a:srgbClr val="FFC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2" name="タイトル 1"/>
          <p:cNvSpPr>
            <a:spLocks noGrp="1"/>
          </p:cNvSpPr>
          <p:nvPr>
            <p:ph type="title"/>
          </p:nvPr>
        </p:nvSpPr>
        <p:spPr>
          <a:xfrm>
            <a:off x="457200" y="413792"/>
            <a:ext cx="8229600" cy="1143000"/>
          </a:xfrm>
        </p:spPr>
        <p:txBody>
          <a:bodyPr>
            <a:normAutofit/>
          </a:bodyPr>
          <a:lstStyle/>
          <a:p>
            <a:pPr algn="l"/>
            <a:r>
              <a:rPr lang="en-US" altLang="ja-JP" b="1" dirty="0" smtClean="0"/>
              <a:t>1.2 </a:t>
            </a:r>
            <a:r>
              <a:rPr lang="ja-JP" altLang="en-US" b="1" dirty="0" smtClean="0"/>
              <a:t>シーイング（</a:t>
            </a:r>
            <a:r>
              <a:rPr lang="en-US" altLang="ja-JP" b="1" dirty="0" smtClean="0"/>
              <a:t>1</a:t>
            </a:r>
            <a:r>
              <a:rPr lang="ja-JP" altLang="en-US" b="1" dirty="0" smtClean="0"/>
              <a:t>）</a:t>
            </a:r>
            <a:endParaRPr kumimoji="1" lang="ja-JP" altLang="en-US" b="1" dirty="0"/>
          </a:p>
        </p:txBody>
      </p:sp>
      <p:sp>
        <p:nvSpPr>
          <p:cNvPr id="6" name="正方形/長方形 5"/>
          <p:cNvSpPr/>
          <p:nvPr/>
        </p:nvSpPr>
        <p:spPr>
          <a:xfrm>
            <a:off x="0" y="0"/>
            <a:ext cx="9144000" cy="360000"/>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12" name="グループ化 11"/>
          <p:cNvGrpSpPr/>
          <p:nvPr/>
        </p:nvGrpSpPr>
        <p:grpSpPr>
          <a:xfrm rot="17725273">
            <a:off x="914942" y="5126269"/>
            <a:ext cx="1706528" cy="433593"/>
            <a:chOff x="1691680" y="3212976"/>
            <a:chExt cx="2160240" cy="576064"/>
          </a:xfrm>
        </p:grpSpPr>
        <p:sp>
          <p:nvSpPr>
            <p:cNvPr id="3" name="正方形/長方形 2"/>
            <p:cNvSpPr/>
            <p:nvPr/>
          </p:nvSpPr>
          <p:spPr>
            <a:xfrm>
              <a:off x="3347864" y="3212976"/>
              <a:ext cx="504056" cy="57606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a:xfrm>
              <a:off x="2195736" y="3320988"/>
              <a:ext cx="1152128" cy="3600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1691680" y="3429000"/>
              <a:ext cx="504056" cy="1440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3" name="Picture 2" descr="C:\Research\D2\2011_09天文学会秋季年会\DIMM\seein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88556" y="3863452"/>
            <a:ext cx="4915891" cy="1766561"/>
          </a:xfrm>
          <a:prstGeom prst="rect">
            <a:avLst/>
          </a:prstGeom>
          <a:noFill/>
          <a:extLst>
            <a:ext uri="{909E8E84-426E-40DD-AFC4-6F175D3DCCD1}">
              <a14:hiddenFill xmlns:a14="http://schemas.microsoft.com/office/drawing/2010/main">
                <a:solidFill>
                  <a:srgbClr val="FFFFFF"/>
                </a:solidFill>
              </a14:hiddenFill>
            </a:ext>
          </a:extLst>
        </p:spPr>
      </p:pic>
      <p:sp>
        <p:nvSpPr>
          <p:cNvPr id="14" name="テキスト ボックス 13"/>
          <p:cNvSpPr txBox="1"/>
          <p:nvPr/>
        </p:nvSpPr>
        <p:spPr>
          <a:xfrm>
            <a:off x="3904581" y="5714672"/>
            <a:ext cx="4699866" cy="738664"/>
          </a:xfrm>
          <a:prstGeom prst="rect">
            <a:avLst/>
          </a:prstGeom>
          <a:noFill/>
        </p:spPr>
        <p:txBody>
          <a:bodyPr wrap="square" rtlCol="0">
            <a:spAutoFit/>
          </a:bodyPr>
          <a:lstStyle/>
          <a:p>
            <a:pPr algn="just"/>
            <a:r>
              <a:rPr lang="ja-JP" altLang="en-US" sz="1400" dirty="0" smtClean="0"/>
              <a:t>リック天文台の</a:t>
            </a:r>
            <a:r>
              <a:rPr lang="en-US" altLang="ja-JP" sz="1400" dirty="0" smtClean="0"/>
              <a:t>1m</a:t>
            </a:r>
            <a:r>
              <a:rPr lang="ja-JP" altLang="en-US" sz="1400" dirty="0" smtClean="0"/>
              <a:t>望遠鏡で観測したアークトゥルス（</a:t>
            </a:r>
            <a:r>
              <a:rPr lang="ja-JP" altLang="en-US" sz="1400" dirty="0" err="1" smtClean="0"/>
              <a:t>うし</a:t>
            </a:r>
            <a:r>
              <a:rPr lang="ja-JP" altLang="en-US" sz="1400" dirty="0" smtClean="0"/>
              <a:t>かい座の</a:t>
            </a:r>
            <a:r>
              <a:rPr lang="en-US" altLang="ja-JP" sz="1400" dirty="0" smtClean="0"/>
              <a:t>1</a:t>
            </a:r>
            <a:r>
              <a:rPr lang="ja-JP" altLang="en-US" sz="1400" dirty="0" smtClean="0"/>
              <a:t>等星）</a:t>
            </a:r>
            <a:r>
              <a:rPr lang="en-US" altLang="ja-JP" sz="1400" dirty="0" smtClean="0"/>
              <a:t> (</a:t>
            </a:r>
            <a:r>
              <a:rPr lang="en-US" altLang="ja-JP" sz="1400" dirty="0"/>
              <a:t>C</a:t>
            </a:r>
            <a:r>
              <a:rPr lang="en-US" altLang="ja-JP" sz="1400" dirty="0" smtClean="0"/>
              <a:t>opyright: Claire Max, </a:t>
            </a:r>
          </a:p>
          <a:p>
            <a:pPr algn="just"/>
            <a:r>
              <a:rPr lang="en-US" altLang="ja-JP" sz="1400" dirty="0" smtClean="0">
                <a:hlinkClick r:id="rId3"/>
              </a:rPr>
              <a:t>http</a:t>
            </a:r>
            <a:r>
              <a:rPr lang="en-US" altLang="ja-JP" sz="1400" dirty="0">
                <a:hlinkClick r:id="rId3"/>
              </a:rPr>
              <a:t>://cfao.ucolick.org/EO/resources/History_AO_Max.pdf</a:t>
            </a:r>
            <a:r>
              <a:rPr lang="en-US" altLang="ja-JP" sz="1400" dirty="0" smtClean="0"/>
              <a:t>)   </a:t>
            </a:r>
            <a:endParaRPr lang="ja-JP" altLang="en-US" sz="1400" dirty="0"/>
          </a:p>
        </p:txBody>
      </p:sp>
      <p:sp>
        <p:nvSpPr>
          <p:cNvPr id="24" name="星 5 23"/>
          <p:cNvSpPr/>
          <p:nvPr/>
        </p:nvSpPr>
        <p:spPr>
          <a:xfrm>
            <a:off x="3348587" y="1566084"/>
            <a:ext cx="360040" cy="360040"/>
          </a:xfrm>
          <a:prstGeom prst="star5">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6" name="直線矢印コネクタ 25"/>
          <p:cNvCxnSpPr/>
          <p:nvPr/>
        </p:nvCxnSpPr>
        <p:spPr>
          <a:xfrm flipH="1">
            <a:off x="2196459" y="2102322"/>
            <a:ext cx="1152128" cy="2339392"/>
          </a:xfrm>
          <a:prstGeom prst="straightConnector1">
            <a:avLst/>
          </a:prstGeom>
          <a:ln>
            <a:solidFill>
              <a:srgbClr val="FFC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27" name="テキスト ボックス 26"/>
          <p:cNvSpPr txBox="1"/>
          <p:nvPr/>
        </p:nvSpPr>
        <p:spPr>
          <a:xfrm>
            <a:off x="3838013" y="1556792"/>
            <a:ext cx="646331" cy="369332"/>
          </a:xfrm>
          <a:prstGeom prst="rect">
            <a:avLst/>
          </a:prstGeom>
          <a:noFill/>
        </p:spPr>
        <p:txBody>
          <a:bodyPr wrap="none" rtlCol="0">
            <a:spAutoFit/>
          </a:bodyPr>
          <a:lstStyle/>
          <a:p>
            <a:r>
              <a:rPr lang="ja-JP" altLang="en-US" dirty="0" smtClean="0"/>
              <a:t>天体</a:t>
            </a:r>
            <a:endParaRPr kumimoji="1" lang="ja-JP" altLang="en-US" dirty="0"/>
          </a:p>
        </p:txBody>
      </p:sp>
      <p:sp>
        <p:nvSpPr>
          <p:cNvPr id="28" name="テキスト ボックス 27"/>
          <p:cNvSpPr txBox="1"/>
          <p:nvPr/>
        </p:nvSpPr>
        <p:spPr>
          <a:xfrm>
            <a:off x="2085935" y="5448217"/>
            <a:ext cx="877163" cy="369332"/>
          </a:xfrm>
          <a:prstGeom prst="rect">
            <a:avLst/>
          </a:prstGeom>
          <a:noFill/>
        </p:spPr>
        <p:txBody>
          <a:bodyPr wrap="none" rtlCol="0">
            <a:spAutoFit/>
          </a:bodyPr>
          <a:lstStyle/>
          <a:p>
            <a:r>
              <a:rPr kumimoji="1" lang="ja-JP" altLang="en-US" dirty="0" smtClean="0"/>
              <a:t>望遠鏡</a:t>
            </a:r>
            <a:endParaRPr kumimoji="1" lang="ja-JP" altLang="en-US" dirty="0"/>
          </a:p>
        </p:txBody>
      </p:sp>
      <p:sp>
        <p:nvSpPr>
          <p:cNvPr id="29" name="テキスト ボックス 28"/>
          <p:cNvSpPr txBox="1"/>
          <p:nvPr/>
        </p:nvSpPr>
        <p:spPr>
          <a:xfrm>
            <a:off x="5282619" y="2750394"/>
            <a:ext cx="1107996" cy="646331"/>
          </a:xfrm>
          <a:prstGeom prst="rect">
            <a:avLst/>
          </a:prstGeom>
          <a:noFill/>
        </p:spPr>
        <p:txBody>
          <a:bodyPr wrap="none" rtlCol="0">
            <a:spAutoFit/>
          </a:bodyPr>
          <a:lstStyle/>
          <a:p>
            <a:r>
              <a:rPr lang="ja-JP" altLang="en-US" dirty="0" smtClean="0"/>
              <a:t>地球大気</a:t>
            </a:r>
            <a:endParaRPr lang="en-US" altLang="ja-JP" dirty="0" smtClean="0"/>
          </a:p>
          <a:p>
            <a:r>
              <a:rPr lang="ja-JP" altLang="en-US" dirty="0" smtClean="0"/>
              <a:t>（乱流層）</a:t>
            </a:r>
            <a:endParaRPr kumimoji="1" lang="ja-JP" altLang="en-US" dirty="0"/>
          </a:p>
        </p:txBody>
      </p:sp>
      <p:sp>
        <p:nvSpPr>
          <p:cNvPr id="31" name="正方形/長方形 30"/>
          <p:cNvSpPr/>
          <p:nvPr/>
        </p:nvSpPr>
        <p:spPr>
          <a:xfrm>
            <a:off x="7236296" y="5127660"/>
            <a:ext cx="1080120" cy="17354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6" name="グループ化 15"/>
          <p:cNvGrpSpPr/>
          <p:nvPr/>
        </p:nvGrpSpPr>
        <p:grpSpPr>
          <a:xfrm>
            <a:off x="184791" y="2326494"/>
            <a:ext cx="4747249" cy="1287996"/>
            <a:chOff x="54523" y="2429036"/>
            <a:chExt cx="4747249" cy="1287996"/>
          </a:xfrm>
        </p:grpSpPr>
        <p:grpSp>
          <p:nvGrpSpPr>
            <p:cNvPr id="18" name="グループ化 17"/>
            <p:cNvGrpSpPr/>
            <p:nvPr/>
          </p:nvGrpSpPr>
          <p:grpSpPr>
            <a:xfrm rot="216977" flipH="1">
              <a:off x="54523" y="2739619"/>
              <a:ext cx="4695396" cy="872963"/>
              <a:chOff x="6191992" y="1882262"/>
              <a:chExt cx="4695396" cy="872963"/>
            </a:xfrm>
          </p:grpSpPr>
          <p:sp>
            <p:nvSpPr>
              <p:cNvPr id="7" name="円/楕円 6"/>
              <p:cNvSpPr/>
              <p:nvPr/>
            </p:nvSpPr>
            <p:spPr>
              <a:xfrm>
                <a:off x="6342797" y="2367264"/>
                <a:ext cx="477726" cy="2794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円/楕円 24"/>
              <p:cNvSpPr/>
              <p:nvPr/>
            </p:nvSpPr>
            <p:spPr>
              <a:xfrm>
                <a:off x="7031110" y="2406471"/>
                <a:ext cx="477726" cy="2794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円/楕円 31"/>
              <p:cNvSpPr/>
              <p:nvPr/>
            </p:nvSpPr>
            <p:spPr>
              <a:xfrm>
                <a:off x="10409662" y="2022000"/>
                <a:ext cx="477726" cy="2794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円/楕円 32"/>
              <p:cNvSpPr/>
              <p:nvPr/>
            </p:nvSpPr>
            <p:spPr>
              <a:xfrm>
                <a:off x="10198634" y="2475750"/>
                <a:ext cx="477726" cy="2794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円/楕円 33"/>
              <p:cNvSpPr/>
              <p:nvPr/>
            </p:nvSpPr>
            <p:spPr>
              <a:xfrm>
                <a:off x="9210445" y="2167459"/>
                <a:ext cx="477726" cy="2794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円/楕円 34"/>
              <p:cNvSpPr/>
              <p:nvPr/>
            </p:nvSpPr>
            <p:spPr>
              <a:xfrm>
                <a:off x="8939519" y="1882262"/>
                <a:ext cx="477726" cy="2794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円/楕円 8"/>
              <p:cNvSpPr/>
              <p:nvPr/>
            </p:nvSpPr>
            <p:spPr>
              <a:xfrm>
                <a:off x="6645844" y="1921420"/>
                <a:ext cx="804230" cy="46414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円/楕円 35"/>
              <p:cNvSpPr/>
              <p:nvPr/>
            </p:nvSpPr>
            <p:spPr>
              <a:xfrm>
                <a:off x="7730882" y="2227526"/>
                <a:ext cx="477726" cy="2794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円/楕円 36"/>
              <p:cNvSpPr/>
              <p:nvPr/>
            </p:nvSpPr>
            <p:spPr>
              <a:xfrm>
                <a:off x="7450074" y="1910064"/>
                <a:ext cx="477726" cy="2794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円/楕円 37"/>
              <p:cNvSpPr/>
              <p:nvPr/>
            </p:nvSpPr>
            <p:spPr>
              <a:xfrm>
                <a:off x="8316416" y="2150745"/>
                <a:ext cx="804230" cy="46414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円/楕円 39"/>
              <p:cNvSpPr/>
              <p:nvPr/>
            </p:nvSpPr>
            <p:spPr>
              <a:xfrm>
                <a:off x="9612560" y="2093107"/>
                <a:ext cx="804230" cy="46414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円/楕円 9"/>
              <p:cNvSpPr/>
              <p:nvPr/>
            </p:nvSpPr>
            <p:spPr>
              <a:xfrm>
                <a:off x="9407529" y="2458622"/>
                <a:ext cx="280642" cy="645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円/楕円 41"/>
              <p:cNvSpPr/>
              <p:nvPr/>
            </p:nvSpPr>
            <p:spPr>
              <a:xfrm>
                <a:off x="9917992" y="2033431"/>
                <a:ext cx="280642" cy="645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円/楕円 42"/>
              <p:cNvSpPr/>
              <p:nvPr/>
            </p:nvSpPr>
            <p:spPr>
              <a:xfrm>
                <a:off x="9070124" y="2458622"/>
                <a:ext cx="280642" cy="645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円/楕円 43"/>
              <p:cNvSpPr/>
              <p:nvPr/>
            </p:nvSpPr>
            <p:spPr>
              <a:xfrm>
                <a:off x="6322367" y="2288652"/>
                <a:ext cx="280642" cy="645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円/楕円 44"/>
              <p:cNvSpPr/>
              <p:nvPr/>
            </p:nvSpPr>
            <p:spPr>
              <a:xfrm>
                <a:off x="6750468" y="2574131"/>
                <a:ext cx="280642" cy="645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円/楕円 45"/>
              <p:cNvSpPr/>
              <p:nvPr/>
            </p:nvSpPr>
            <p:spPr>
              <a:xfrm>
                <a:off x="8093391" y="2481676"/>
                <a:ext cx="280642" cy="645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円/楕円 14"/>
              <p:cNvSpPr/>
              <p:nvPr/>
            </p:nvSpPr>
            <p:spPr>
              <a:xfrm>
                <a:off x="7667566" y="2193574"/>
                <a:ext cx="151406" cy="474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円/楕円 46"/>
              <p:cNvSpPr/>
              <p:nvPr/>
            </p:nvSpPr>
            <p:spPr>
              <a:xfrm>
                <a:off x="10497119" y="2295564"/>
                <a:ext cx="151406" cy="474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円/楕円 47"/>
              <p:cNvSpPr/>
              <p:nvPr/>
            </p:nvSpPr>
            <p:spPr>
              <a:xfrm>
                <a:off x="6888613" y="2385561"/>
                <a:ext cx="151406" cy="474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円/楕円 48"/>
              <p:cNvSpPr/>
              <p:nvPr/>
            </p:nvSpPr>
            <p:spPr>
              <a:xfrm>
                <a:off x="6744820" y="2329177"/>
                <a:ext cx="151406" cy="474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円/楕円 49"/>
              <p:cNvSpPr/>
              <p:nvPr/>
            </p:nvSpPr>
            <p:spPr>
              <a:xfrm>
                <a:off x="6428163" y="2072154"/>
                <a:ext cx="151406" cy="474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円/楕円 50"/>
              <p:cNvSpPr/>
              <p:nvPr/>
            </p:nvSpPr>
            <p:spPr>
              <a:xfrm>
                <a:off x="7941985" y="2028666"/>
                <a:ext cx="151406" cy="474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円/楕円 51"/>
              <p:cNvSpPr/>
              <p:nvPr/>
            </p:nvSpPr>
            <p:spPr>
              <a:xfrm>
                <a:off x="8453041" y="2127043"/>
                <a:ext cx="151406" cy="474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円/楕円 52"/>
              <p:cNvSpPr/>
              <p:nvPr/>
            </p:nvSpPr>
            <p:spPr>
              <a:xfrm>
                <a:off x="7882288" y="2555400"/>
                <a:ext cx="151406" cy="474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円/楕円 53"/>
              <p:cNvSpPr/>
              <p:nvPr/>
            </p:nvSpPr>
            <p:spPr>
              <a:xfrm>
                <a:off x="7307871" y="2350503"/>
                <a:ext cx="151406" cy="474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円/楕円 54"/>
              <p:cNvSpPr/>
              <p:nvPr/>
            </p:nvSpPr>
            <p:spPr>
              <a:xfrm>
                <a:off x="6831433" y="2475750"/>
                <a:ext cx="151406" cy="474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円/楕円 55"/>
              <p:cNvSpPr/>
              <p:nvPr/>
            </p:nvSpPr>
            <p:spPr>
              <a:xfrm>
                <a:off x="8333007" y="2533546"/>
                <a:ext cx="151406" cy="474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円/楕円 56"/>
              <p:cNvSpPr/>
              <p:nvPr/>
            </p:nvSpPr>
            <p:spPr>
              <a:xfrm>
                <a:off x="8088661" y="2399530"/>
                <a:ext cx="151406" cy="474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円/楕円 57"/>
              <p:cNvSpPr/>
              <p:nvPr/>
            </p:nvSpPr>
            <p:spPr>
              <a:xfrm>
                <a:off x="7622437" y="2316614"/>
                <a:ext cx="151406" cy="474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円/楕円 16"/>
              <p:cNvSpPr/>
              <p:nvPr/>
            </p:nvSpPr>
            <p:spPr>
              <a:xfrm>
                <a:off x="6503866" y="2134176"/>
                <a:ext cx="198286" cy="1270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円/楕円 58"/>
              <p:cNvSpPr/>
              <p:nvPr/>
            </p:nvSpPr>
            <p:spPr>
              <a:xfrm>
                <a:off x="9489885" y="1966032"/>
                <a:ext cx="198286" cy="1270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円/楕円 59"/>
              <p:cNvSpPr/>
              <p:nvPr/>
            </p:nvSpPr>
            <p:spPr>
              <a:xfrm>
                <a:off x="7994248" y="2093107"/>
                <a:ext cx="198286" cy="1270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円/楕円 60"/>
              <p:cNvSpPr/>
              <p:nvPr/>
            </p:nvSpPr>
            <p:spPr>
              <a:xfrm>
                <a:off x="10549382" y="2395084"/>
                <a:ext cx="198286" cy="1270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円/楕円 61"/>
              <p:cNvSpPr/>
              <p:nvPr/>
            </p:nvSpPr>
            <p:spPr>
              <a:xfrm>
                <a:off x="10263918" y="2076070"/>
                <a:ext cx="198286" cy="1270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円/楕円 62"/>
              <p:cNvSpPr/>
              <p:nvPr/>
            </p:nvSpPr>
            <p:spPr>
              <a:xfrm>
                <a:off x="9713555" y="2068855"/>
                <a:ext cx="198286" cy="1270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円/楕円 63"/>
              <p:cNvSpPr/>
              <p:nvPr/>
            </p:nvSpPr>
            <p:spPr>
              <a:xfrm>
                <a:off x="8088776" y="1922726"/>
                <a:ext cx="198286" cy="1270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円/楕円 64"/>
              <p:cNvSpPr/>
              <p:nvPr/>
            </p:nvSpPr>
            <p:spPr>
              <a:xfrm>
                <a:off x="7485085" y="2189539"/>
                <a:ext cx="198286" cy="1270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円/楕円 65"/>
              <p:cNvSpPr/>
              <p:nvPr/>
            </p:nvSpPr>
            <p:spPr>
              <a:xfrm>
                <a:off x="7538200" y="2402066"/>
                <a:ext cx="198286" cy="1270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円/楕円 66"/>
              <p:cNvSpPr/>
              <p:nvPr/>
            </p:nvSpPr>
            <p:spPr>
              <a:xfrm>
                <a:off x="7719829" y="2443463"/>
                <a:ext cx="198286" cy="1270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円/楕円 67"/>
              <p:cNvSpPr/>
              <p:nvPr/>
            </p:nvSpPr>
            <p:spPr>
              <a:xfrm>
                <a:off x="8164364" y="2163988"/>
                <a:ext cx="198286" cy="1270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円/楕円 68"/>
              <p:cNvSpPr/>
              <p:nvPr/>
            </p:nvSpPr>
            <p:spPr>
              <a:xfrm>
                <a:off x="8741233" y="2032319"/>
                <a:ext cx="198286" cy="1270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円/楕円 69"/>
              <p:cNvSpPr/>
              <p:nvPr/>
            </p:nvSpPr>
            <p:spPr>
              <a:xfrm>
                <a:off x="10473679" y="2367263"/>
                <a:ext cx="151406" cy="474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円/楕円 70"/>
              <p:cNvSpPr/>
              <p:nvPr/>
            </p:nvSpPr>
            <p:spPr>
              <a:xfrm>
                <a:off x="9435057" y="2079639"/>
                <a:ext cx="151406" cy="474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円/楕円 71"/>
              <p:cNvSpPr/>
              <p:nvPr/>
            </p:nvSpPr>
            <p:spPr>
              <a:xfrm>
                <a:off x="9134742" y="2269210"/>
                <a:ext cx="151406" cy="474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円/楕円 72"/>
              <p:cNvSpPr/>
              <p:nvPr/>
            </p:nvSpPr>
            <p:spPr>
              <a:xfrm>
                <a:off x="8969240" y="2165837"/>
                <a:ext cx="151406" cy="474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円/楕円 73"/>
              <p:cNvSpPr/>
              <p:nvPr/>
            </p:nvSpPr>
            <p:spPr>
              <a:xfrm>
                <a:off x="8316416" y="2034789"/>
                <a:ext cx="198286" cy="1270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円/楕円 74"/>
              <p:cNvSpPr/>
              <p:nvPr/>
            </p:nvSpPr>
            <p:spPr>
              <a:xfrm>
                <a:off x="6305580" y="1925293"/>
                <a:ext cx="198286" cy="1270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円/楕円 75"/>
              <p:cNvSpPr/>
              <p:nvPr/>
            </p:nvSpPr>
            <p:spPr>
              <a:xfrm>
                <a:off x="9688171" y="1952564"/>
                <a:ext cx="198286" cy="1270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円/楕円 76"/>
              <p:cNvSpPr/>
              <p:nvPr/>
            </p:nvSpPr>
            <p:spPr>
              <a:xfrm>
                <a:off x="9285182" y="2529141"/>
                <a:ext cx="198286" cy="1270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円/楕円 77"/>
              <p:cNvSpPr/>
              <p:nvPr/>
            </p:nvSpPr>
            <p:spPr>
              <a:xfrm>
                <a:off x="9886457" y="2549028"/>
                <a:ext cx="198286" cy="1270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円/楕円 78"/>
              <p:cNvSpPr/>
              <p:nvPr/>
            </p:nvSpPr>
            <p:spPr>
              <a:xfrm>
                <a:off x="9222524" y="2611022"/>
                <a:ext cx="280642" cy="645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円/楕円 79"/>
              <p:cNvSpPr/>
              <p:nvPr/>
            </p:nvSpPr>
            <p:spPr>
              <a:xfrm>
                <a:off x="8287062" y="1951569"/>
                <a:ext cx="280642" cy="645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 name="円/楕円 80"/>
              <p:cNvSpPr/>
              <p:nvPr/>
            </p:nvSpPr>
            <p:spPr>
              <a:xfrm>
                <a:off x="10240942" y="2007941"/>
                <a:ext cx="280642" cy="645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円/楕円 81"/>
              <p:cNvSpPr/>
              <p:nvPr/>
            </p:nvSpPr>
            <p:spPr>
              <a:xfrm>
                <a:off x="6226846" y="2213241"/>
                <a:ext cx="280642" cy="645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円/楕円 82"/>
              <p:cNvSpPr/>
              <p:nvPr/>
            </p:nvSpPr>
            <p:spPr>
              <a:xfrm>
                <a:off x="6528872" y="1977609"/>
                <a:ext cx="280642" cy="645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円/楕円 83"/>
              <p:cNvSpPr/>
              <p:nvPr/>
            </p:nvSpPr>
            <p:spPr>
              <a:xfrm>
                <a:off x="9503166" y="2538272"/>
                <a:ext cx="280642" cy="645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円/楕円 84"/>
              <p:cNvSpPr/>
              <p:nvPr/>
            </p:nvSpPr>
            <p:spPr>
              <a:xfrm>
                <a:off x="8263507" y="2314135"/>
                <a:ext cx="151406" cy="474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円/楕円 85"/>
              <p:cNvSpPr/>
              <p:nvPr/>
            </p:nvSpPr>
            <p:spPr>
              <a:xfrm>
                <a:off x="7313410" y="1982165"/>
                <a:ext cx="151406" cy="474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円/楕円 86"/>
              <p:cNvSpPr/>
              <p:nvPr/>
            </p:nvSpPr>
            <p:spPr>
              <a:xfrm>
                <a:off x="6191992" y="2105738"/>
                <a:ext cx="151406" cy="474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円/楕円 87"/>
              <p:cNvSpPr/>
              <p:nvPr/>
            </p:nvSpPr>
            <p:spPr>
              <a:xfrm>
                <a:off x="8177386" y="2104683"/>
                <a:ext cx="151406" cy="474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円/楕円 88"/>
              <p:cNvSpPr/>
              <p:nvPr/>
            </p:nvSpPr>
            <p:spPr>
              <a:xfrm>
                <a:off x="8567125" y="1986173"/>
                <a:ext cx="151406" cy="474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 name="円/楕円 89"/>
              <p:cNvSpPr/>
              <p:nvPr/>
            </p:nvSpPr>
            <p:spPr>
              <a:xfrm>
                <a:off x="8681028" y="1977609"/>
                <a:ext cx="151406" cy="474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 name="円/楕円 90"/>
              <p:cNvSpPr/>
              <p:nvPr/>
            </p:nvSpPr>
            <p:spPr>
              <a:xfrm>
                <a:off x="8528628" y="2042141"/>
                <a:ext cx="151406" cy="474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円/楕円 91"/>
              <p:cNvSpPr/>
              <p:nvPr/>
            </p:nvSpPr>
            <p:spPr>
              <a:xfrm>
                <a:off x="9297902" y="2143757"/>
                <a:ext cx="151406" cy="474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3" name="円/楕円 92"/>
              <p:cNvSpPr/>
              <p:nvPr/>
            </p:nvSpPr>
            <p:spPr>
              <a:xfrm>
                <a:off x="8057202" y="2509844"/>
                <a:ext cx="151406" cy="474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 name="円/楕円 93"/>
              <p:cNvSpPr/>
              <p:nvPr/>
            </p:nvSpPr>
            <p:spPr>
              <a:xfrm>
                <a:off x="9071347" y="2332547"/>
                <a:ext cx="151406" cy="474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 name="円/楕円 94"/>
              <p:cNvSpPr/>
              <p:nvPr/>
            </p:nvSpPr>
            <p:spPr>
              <a:xfrm>
                <a:off x="7866282" y="2163988"/>
                <a:ext cx="151406" cy="474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6" name="円/楕円 95"/>
              <p:cNvSpPr/>
              <p:nvPr/>
            </p:nvSpPr>
            <p:spPr>
              <a:xfrm>
                <a:off x="9585403" y="2163502"/>
                <a:ext cx="151406" cy="474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 name="円/楕円 96"/>
              <p:cNvSpPr/>
              <p:nvPr/>
            </p:nvSpPr>
            <p:spPr>
              <a:xfrm>
                <a:off x="9650536" y="2483299"/>
                <a:ext cx="151406" cy="474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 name="円/楕円 97"/>
              <p:cNvSpPr/>
              <p:nvPr/>
            </p:nvSpPr>
            <p:spPr>
              <a:xfrm>
                <a:off x="10084743" y="2557248"/>
                <a:ext cx="151406" cy="474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9" name="円/楕円 98"/>
              <p:cNvSpPr/>
              <p:nvPr/>
            </p:nvSpPr>
            <p:spPr>
              <a:xfrm>
                <a:off x="10409231" y="2297294"/>
                <a:ext cx="151406" cy="474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0" name="円/楕円 99"/>
              <p:cNvSpPr/>
              <p:nvPr/>
            </p:nvSpPr>
            <p:spPr>
              <a:xfrm>
                <a:off x="6570141" y="2330264"/>
                <a:ext cx="151406" cy="474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1" name="円/楕円 100"/>
              <p:cNvSpPr/>
              <p:nvPr/>
            </p:nvSpPr>
            <p:spPr>
              <a:xfrm>
                <a:off x="7422252" y="2366341"/>
                <a:ext cx="151406" cy="474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 name="円/楕円 101"/>
              <p:cNvSpPr/>
              <p:nvPr/>
            </p:nvSpPr>
            <p:spPr>
              <a:xfrm>
                <a:off x="6356082" y="2132392"/>
                <a:ext cx="151406" cy="474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 name="円/楕円 102"/>
              <p:cNvSpPr/>
              <p:nvPr/>
            </p:nvSpPr>
            <p:spPr>
              <a:xfrm>
                <a:off x="9586463" y="2122385"/>
                <a:ext cx="151406" cy="474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 name="円/楕円 103"/>
              <p:cNvSpPr/>
              <p:nvPr/>
            </p:nvSpPr>
            <p:spPr>
              <a:xfrm>
                <a:off x="7485937" y="2546208"/>
                <a:ext cx="151406" cy="474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23" name="直線矢印コネクタ 22"/>
            <p:cNvCxnSpPr/>
            <p:nvPr/>
          </p:nvCxnSpPr>
          <p:spPr>
            <a:xfrm>
              <a:off x="1934388" y="3717032"/>
              <a:ext cx="1260000" cy="0"/>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05" name="直線矢印コネクタ 104"/>
            <p:cNvCxnSpPr/>
            <p:nvPr/>
          </p:nvCxnSpPr>
          <p:spPr>
            <a:xfrm flipH="1">
              <a:off x="1347040" y="3581164"/>
              <a:ext cx="1260000" cy="0"/>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08" name="直線矢印コネクタ 107"/>
            <p:cNvCxnSpPr/>
            <p:nvPr/>
          </p:nvCxnSpPr>
          <p:spPr>
            <a:xfrm>
              <a:off x="1163705" y="2564904"/>
              <a:ext cx="1260000" cy="0"/>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09" name="直線矢印コネクタ 108"/>
            <p:cNvCxnSpPr/>
            <p:nvPr/>
          </p:nvCxnSpPr>
          <p:spPr>
            <a:xfrm flipH="1">
              <a:off x="576357" y="2429036"/>
              <a:ext cx="1260000" cy="0"/>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10" name="直線矢印コネクタ 109"/>
            <p:cNvCxnSpPr/>
            <p:nvPr/>
          </p:nvCxnSpPr>
          <p:spPr>
            <a:xfrm>
              <a:off x="3541772" y="2701366"/>
              <a:ext cx="1260000" cy="0"/>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11" name="直線矢印コネクタ 110"/>
            <p:cNvCxnSpPr/>
            <p:nvPr/>
          </p:nvCxnSpPr>
          <p:spPr>
            <a:xfrm flipH="1">
              <a:off x="2954424" y="2565498"/>
              <a:ext cx="1260000" cy="0"/>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431495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13792"/>
            <a:ext cx="8229600" cy="1143000"/>
          </a:xfrm>
        </p:spPr>
        <p:txBody>
          <a:bodyPr>
            <a:normAutofit/>
          </a:bodyPr>
          <a:lstStyle/>
          <a:p>
            <a:pPr algn="l"/>
            <a:r>
              <a:rPr lang="en-US" altLang="ja-JP" b="1" dirty="0" smtClean="0"/>
              <a:t>1.3 Seeing</a:t>
            </a:r>
            <a:r>
              <a:rPr lang="ja-JP" altLang="en-US" b="1" dirty="0"/>
              <a:t> </a:t>
            </a:r>
            <a:r>
              <a:rPr lang="en-US" altLang="ja-JP" b="1" dirty="0" smtClean="0"/>
              <a:t>(2)</a:t>
            </a:r>
            <a:endParaRPr kumimoji="1" lang="ja-JP" altLang="en-US" b="1" dirty="0"/>
          </a:p>
        </p:txBody>
      </p:sp>
      <p:sp>
        <p:nvSpPr>
          <p:cNvPr id="7" name="正方形/長方形 6"/>
          <p:cNvSpPr/>
          <p:nvPr/>
        </p:nvSpPr>
        <p:spPr>
          <a:xfrm>
            <a:off x="521628" y="1340768"/>
            <a:ext cx="3816424" cy="1477328"/>
          </a:xfrm>
          <a:prstGeom prst="rect">
            <a:avLst/>
          </a:prstGeom>
        </p:spPr>
        <p:txBody>
          <a:bodyPr wrap="square">
            <a:spAutoFit/>
          </a:bodyPr>
          <a:lstStyle/>
          <a:p>
            <a:pPr algn="just"/>
            <a:r>
              <a:rPr lang="en-US" altLang="ja-JP" dirty="0"/>
              <a:t>Seeing is a parameter that describes how blurry a star image will be. It is caused by atmospheric </a:t>
            </a:r>
            <a:r>
              <a:rPr lang="en-US" altLang="ja-JP" dirty="0" smtClean="0"/>
              <a:t>turbulence and </a:t>
            </a:r>
            <a:r>
              <a:rPr lang="en-US" altLang="ja-JP" dirty="0"/>
              <a:t>is the apparent angular diameter of a point source measured in </a:t>
            </a:r>
            <a:r>
              <a:rPr lang="en-US" altLang="ja-JP" dirty="0" err="1"/>
              <a:t>arcsecond</a:t>
            </a:r>
            <a:r>
              <a:rPr lang="en-US" altLang="ja-JP" dirty="0"/>
              <a:t>. </a:t>
            </a:r>
            <a:endParaRPr lang="ja-JP" altLang="en-US" dirty="0"/>
          </a:p>
        </p:txBody>
      </p:sp>
      <p:sp>
        <p:nvSpPr>
          <p:cNvPr id="9" name="正方形/長方形 8"/>
          <p:cNvSpPr/>
          <p:nvPr/>
        </p:nvSpPr>
        <p:spPr>
          <a:xfrm>
            <a:off x="2429840" y="6249916"/>
            <a:ext cx="4375348" cy="369332"/>
          </a:xfrm>
          <a:prstGeom prst="rect">
            <a:avLst/>
          </a:prstGeom>
        </p:spPr>
        <p:txBody>
          <a:bodyPr wrap="square">
            <a:spAutoFit/>
          </a:bodyPr>
          <a:lstStyle/>
          <a:p>
            <a:r>
              <a:rPr lang="en-US" altLang="ja-JP" b="1" dirty="0" smtClean="0">
                <a:sym typeface="Wingdings" pitchFamily="2" charset="2"/>
              </a:rPr>
              <a:t> </a:t>
            </a:r>
            <a:r>
              <a:rPr lang="ja-JP" altLang="en-US" b="1" dirty="0">
                <a:sym typeface="Wingdings" pitchFamily="2" charset="2"/>
              </a:rPr>
              <a:t>良い観測地を選ぶことが本質的に重要</a:t>
            </a:r>
            <a:endParaRPr lang="ja-JP" altLang="en-US" b="1" dirty="0"/>
          </a:p>
        </p:txBody>
      </p:sp>
      <p:graphicFrame>
        <p:nvGraphicFramePr>
          <p:cNvPr id="10" name="表 9"/>
          <p:cNvGraphicFramePr>
            <a:graphicFrameLocks noGrp="1"/>
          </p:cNvGraphicFramePr>
          <p:nvPr>
            <p:extLst>
              <p:ext uri="{D42A27DB-BD31-4B8C-83A1-F6EECF244321}">
                <p14:modId xmlns:p14="http://schemas.microsoft.com/office/powerpoint/2010/main" val="3437801332"/>
              </p:ext>
            </p:extLst>
          </p:nvPr>
        </p:nvGraphicFramePr>
        <p:xfrm>
          <a:off x="642233" y="3395824"/>
          <a:ext cx="4001775" cy="1828800"/>
        </p:xfrm>
        <a:graphic>
          <a:graphicData uri="http://schemas.openxmlformats.org/drawingml/2006/table">
            <a:tbl>
              <a:tblPr firstRow="1" bandRow="1">
                <a:tableStyleId>{5C22544A-7EE6-4342-B048-85BDC9FD1C3A}</a:tableStyleId>
              </a:tblPr>
              <a:tblGrid>
                <a:gridCol w="2806997"/>
                <a:gridCol w="1194778"/>
              </a:tblGrid>
              <a:tr h="0">
                <a:tc>
                  <a:txBody>
                    <a:bodyPr/>
                    <a:lstStyle/>
                    <a:p>
                      <a:r>
                        <a:rPr kumimoji="1" lang="en-US" altLang="ja-JP" sz="1800" dirty="0" smtClean="0"/>
                        <a:t>Site</a:t>
                      </a:r>
                      <a:endParaRPr kumimoji="1" lang="ja-JP" altLang="en-US" sz="1800" dirty="0"/>
                    </a:p>
                  </a:txBody>
                  <a:tcPr/>
                </a:tc>
                <a:tc>
                  <a:txBody>
                    <a:bodyPr/>
                    <a:lstStyle/>
                    <a:p>
                      <a:pPr algn="ctr"/>
                      <a:r>
                        <a:rPr kumimoji="1" lang="en-US" altLang="ja-JP" sz="1800" dirty="0" smtClean="0"/>
                        <a:t>seeing</a:t>
                      </a:r>
                      <a:endParaRPr kumimoji="1" lang="ja-JP" altLang="en-US" sz="1800" dirty="0"/>
                    </a:p>
                  </a:txBody>
                  <a:tcPr/>
                </a:tc>
              </a:tr>
              <a:tr h="326764">
                <a:tc>
                  <a:txBody>
                    <a:bodyPr/>
                    <a:lstStyle/>
                    <a:p>
                      <a:r>
                        <a:rPr kumimoji="1" lang="en-US" altLang="ja-JP" sz="1800" b="0" dirty="0" smtClean="0">
                          <a:solidFill>
                            <a:schemeClr val="tx1"/>
                          </a:solidFill>
                        </a:rPr>
                        <a:t>Mauna-kea (Subaru-site)</a:t>
                      </a:r>
                      <a:endParaRPr kumimoji="1" lang="ja-JP" altLang="en-US" sz="1800" b="0" dirty="0">
                        <a:solidFill>
                          <a:schemeClr val="tx1"/>
                        </a:solidFill>
                      </a:endParaRPr>
                    </a:p>
                  </a:txBody>
                  <a:tcPr/>
                </a:tc>
                <a:tc>
                  <a:txBody>
                    <a:bodyPr/>
                    <a:lstStyle/>
                    <a:p>
                      <a:pPr algn="ctr"/>
                      <a:r>
                        <a:rPr kumimoji="1" lang="en-US" altLang="ja-JP" sz="1800" b="0" dirty="0" smtClean="0">
                          <a:solidFill>
                            <a:schemeClr val="tx1"/>
                          </a:solidFill>
                        </a:rPr>
                        <a:t>0.69”</a:t>
                      </a:r>
                      <a:endParaRPr kumimoji="1" lang="ja-JP" altLang="en-US" sz="1800" b="0" dirty="0">
                        <a:solidFill>
                          <a:schemeClr val="tx1"/>
                        </a:solidFill>
                      </a:endParaRPr>
                    </a:p>
                  </a:txBody>
                  <a:tcPr/>
                </a:tc>
              </a:tr>
              <a:tr h="326764">
                <a:tc>
                  <a:txBody>
                    <a:bodyPr/>
                    <a:lstStyle/>
                    <a:p>
                      <a:r>
                        <a:rPr kumimoji="1" lang="en-US" altLang="ja-JP" sz="1800" b="0" dirty="0" smtClean="0">
                          <a:solidFill>
                            <a:schemeClr val="tx1"/>
                          </a:solidFill>
                        </a:rPr>
                        <a:t>Cerro </a:t>
                      </a:r>
                      <a:r>
                        <a:rPr kumimoji="1" lang="en-US" altLang="ja-JP" sz="1800" b="0" dirty="0" err="1" smtClean="0">
                          <a:solidFill>
                            <a:schemeClr val="tx1"/>
                          </a:solidFill>
                        </a:rPr>
                        <a:t>Paranal</a:t>
                      </a:r>
                      <a:r>
                        <a:rPr kumimoji="1" lang="en-US" altLang="ja-JP" sz="1800" b="0" dirty="0" smtClean="0">
                          <a:solidFill>
                            <a:schemeClr val="tx1"/>
                          </a:solidFill>
                        </a:rPr>
                        <a:t> (VLT-site)</a:t>
                      </a:r>
                    </a:p>
                  </a:txBody>
                  <a:tcPr/>
                </a:tc>
                <a:tc>
                  <a:txBody>
                    <a:bodyPr/>
                    <a:lstStyle/>
                    <a:p>
                      <a:pPr algn="ctr"/>
                      <a:r>
                        <a:rPr kumimoji="1" lang="en-US" altLang="ja-JP" sz="1800" b="0" dirty="0" smtClean="0">
                          <a:solidFill>
                            <a:schemeClr val="tx1"/>
                          </a:solidFill>
                        </a:rPr>
                        <a:t>0.88”</a:t>
                      </a:r>
                      <a:endParaRPr kumimoji="1" lang="ja-JP" altLang="en-US" sz="1800" b="0" dirty="0">
                        <a:solidFill>
                          <a:schemeClr val="tx1"/>
                        </a:solidFill>
                      </a:endParaRPr>
                    </a:p>
                  </a:txBody>
                  <a:tcPr/>
                </a:tc>
              </a:tr>
              <a:tr h="326764">
                <a:tc>
                  <a:txBody>
                    <a:bodyPr/>
                    <a:lstStyle/>
                    <a:p>
                      <a:r>
                        <a:rPr kumimoji="1" lang="en-US" altLang="ja-JP" sz="1800" b="0" dirty="0" smtClean="0">
                          <a:solidFill>
                            <a:schemeClr val="tx1"/>
                          </a:solidFill>
                        </a:rPr>
                        <a:t>Cerro </a:t>
                      </a:r>
                      <a:r>
                        <a:rPr kumimoji="1" lang="en-US" altLang="ja-JP" sz="1800" b="0" dirty="0" err="1" smtClean="0">
                          <a:solidFill>
                            <a:schemeClr val="tx1"/>
                          </a:solidFill>
                        </a:rPr>
                        <a:t>Chajnantor</a:t>
                      </a:r>
                      <a:r>
                        <a:rPr kumimoji="1" lang="en-US" altLang="ja-JP" sz="1800" b="0" dirty="0" smtClean="0">
                          <a:solidFill>
                            <a:schemeClr val="tx1"/>
                          </a:solidFill>
                        </a:rPr>
                        <a:t> (TAO-site)</a:t>
                      </a:r>
                      <a:endParaRPr kumimoji="1" lang="ja-JP" altLang="en-US" sz="1800" b="0" dirty="0">
                        <a:solidFill>
                          <a:schemeClr val="tx1"/>
                        </a:solidFill>
                      </a:endParaRPr>
                    </a:p>
                  </a:txBody>
                  <a:tcPr/>
                </a:tc>
                <a:tc>
                  <a:txBody>
                    <a:bodyPr/>
                    <a:lstStyle/>
                    <a:p>
                      <a:pPr algn="ctr"/>
                      <a:r>
                        <a:rPr kumimoji="1" lang="en-US" altLang="ja-JP" sz="1800" b="0" dirty="0" smtClean="0">
                          <a:solidFill>
                            <a:schemeClr val="tx1"/>
                          </a:solidFill>
                        </a:rPr>
                        <a:t>0.69”</a:t>
                      </a:r>
                      <a:endParaRPr kumimoji="1" lang="ja-JP" altLang="en-US" sz="1800" b="0" dirty="0">
                        <a:solidFill>
                          <a:schemeClr val="tx1"/>
                        </a:solidFill>
                      </a:endParaRPr>
                    </a:p>
                  </a:txBody>
                  <a:tcPr/>
                </a:tc>
              </a:tr>
              <a:tr h="32676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800" b="0" dirty="0" smtClean="0">
                          <a:solidFill>
                            <a:schemeClr val="tx1"/>
                          </a:solidFill>
                        </a:rPr>
                        <a:t>La Palma</a:t>
                      </a:r>
                      <a:r>
                        <a:rPr lang="en-US" altLang="ja-JP" sz="1800" b="0" baseline="0" dirty="0" smtClean="0">
                          <a:solidFill>
                            <a:schemeClr val="tx1"/>
                          </a:solidFill>
                        </a:rPr>
                        <a:t> (GTC-site)</a:t>
                      </a:r>
                      <a:endParaRPr kumimoji="1" lang="ja-JP" altLang="en-US" sz="1800" b="0" dirty="0">
                        <a:solidFill>
                          <a:schemeClr val="tx1"/>
                        </a:solidFill>
                      </a:endParaRPr>
                    </a:p>
                  </a:txBody>
                  <a:tcPr/>
                </a:tc>
                <a:tc>
                  <a:txBody>
                    <a:bodyPr/>
                    <a:lstStyle/>
                    <a:p>
                      <a:pPr algn="ctr"/>
                      <a:r>
                        <a:rPr kumimoji="1" lang="en-US" altLang="ja-JP" sz="1800" b="0" dirty="0" smtClean="0">
                          <a:solidFill>
                            <a:schemeClr val="tx1"/>
                          </a:solidFill>
                        </a:rPr>
                        <a:t>0.69”</a:t>
                      </a:r>
                      <a:endParaRPr kumimoji="1" lang="ja-JP" altLang="en-US" sz="1800" b="0" dirty="0">
                        <a:solidFill>
                          <a:schemeClr val="tx1"/>
                        </a:solidFill>
                      </a:endParaRPr>
                    </a:p>
                  </a:txBody>
                  <a:tcPr/>
                </a:tc>
              </a:tr>
            </a:tbl>
          </a:graphicData>
        </a:graphic>
      </p:graphicFrame>
      <p:pic>
        <p:nvPicPr>
          <p:cNvPr id="11" name="Picture 2" descr="C:\Research\D2\2011_09天文学会秋季年会\DIMM\seein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4008" y="838453"/>
            <a:ext cx="3876369" cy="1393001"/>
          </a:xfrm>
          <a:prstGeom prst="rect">
            <a:avLst/>
          </a:prstGeom>
          <a:noFill/>
          <a:extLst>
            <a:ext uri="{909E8E84-426E-40DD-AFC4-6F175D3DCCD1}">
              <a14:hiddenFill xmlns:a14="http://schemas.microsoft.com/office/drawing/2010/main">
                <a:solidFill>
                  <a:srgbClr val="FFFFFF"/>
                </a:solidFill>
              </a14:hiddenFill>
            </a:ext>
          </a:extLst>
        </p:spPr>
      </p:pic>
      <p:sp>
        <p:nvSpPr>
          <p:cNvPr id="12" name="テキスト ボックス 11"/>
          <p:cNvSpPr txBox="1"/>
          <p:nvPr/>
        </p:nvSpPr>
        <p:spPr>
          <a:xfrm>
            <a:off x="4622345" y="2206605"/>
            <a:ext cx="3898032" cy="646331"/>
          </a:xfrm>
          <a:prstGeom prst="rect">
            <a:avLst/>
          </a:prstGeom>
          <a:noFill/>
        </p:spPr>
        <p:txBody>
          <a:bodyPr wrap="square" rtlCol="0">
            <a:spAutoFit/>
          </a:bodyPr>
          <a:lstStyle/>
          <a:p>
            <a:pPr algn="just"/>
            <a:r>
              <a:rPr lang="en-US" altLang="ja-JP" sz="1200" dirty="0"/>
              <a:t>Bright Star (</a:t>
            </a:r>
            <a:r>
              <a:rPr lang="en-US" altLang="ja-JP" sz="1200" dirty="0" err="1"/>
              <a:t>Arcturus</a:t>
            </a:r>
            <a:r>
              <a:rPr lang="en-US" altLang="ja-JP" sz="1200" dirty="0"/>
              <a:t>) Observed with Lick Observatory's 1-m </a:t>
            </a:r>
            <a:r>
              <a:rPr lang="en-US" altLang="ja-JP" sz="1200" dirty="0" smtClean="0"/>
              <a:t>Telescope.</a:t>
            </a:r>
            <a:r>
              <a:rPr lang="en-US" altLang="ja-JP" sz="1200" dirty="0"/>
              <a:t> </a:t>
            </a:r>
            <a:r>
              <a:rPr lang="en-US" altLang="ja-JP" sz="1200" dirty="0" smtClean="0"/>
              <a:t>(</a:t>
            </a:r>
            <a:r>
              <a:rPr lang="en-US" altLang="ja-JP" sz="1200" dirty="0"/>
              <a:t>C</a:t>
            </a:r>
            <a:r>
              <a:rPr lang="en-US" altLang="ja-JP" sz="1200" dirty="0" smtClean="0"/>
              <a:t>opyright: Claire Max, </a:t>
            </a:r>
          </a:p>
          <a:p>
            <a:pPr algn="just"/>
            <a:r>
              <a:rPr lang="en-US" altLang="ja-JP" sz="1200" dirty="0" smtClean="0">
                <a:hlinkClick r:id="rId3"/>
              </a:rPr>
              <a:t>http</a:t>
            </a:r>
            <a:r>
              <a:rPr lang="en-US" altLang="ja-JP" sz="1200" dirty="0">
                <a:hlinkClick r:id="rId3"/>
              </a:rPr>
              <a:t>://cfao.ucolick.org/EO/resources/History_AO_Max.pdf</a:t>
            </a:r>
            <a:r>
              <a:rPr lang="en-US" altLang="ja-JP" sz="1200" dirty="0" smtClean="0"/>
              <a:t>)   </a:t>
            </a:r>
            <a:endParaRPr lang="ja-JP" altLang="en-US" sz="1200" dirty="0"/>
          </a:p>
        </p:txBody>
      </p:sp>
      <p:sp>
        <p:nvSpPr>
          <p:cNvPr id="13" name="正方形/長方形 12"/>
          <p:cNvSpPr/>
          <p:nvPr/>
        </p:nvSpPr>
        <p:spPr>
          <a:xfrm>
            <a:off x="7329491" y="1846565"/>
            <a:ext cx="1080120" cy="17354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986" t="22364" r="56507" b="31785"/>
          <a:stretch/>
        </p:blipFill>
        <p:spPr bwMode="auto">
          <a:xfrm>
            <a:off x="5062069" y="3068960"/>
            <a:ext cx="3312368" cy="2465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テキスト ボックス 14"/>
          <p:cNvSpPr txBox="1"/>
          <p:nvPr/>
        </p:nvSpPr>
        <p:spPr>
          <a:xfrm>
            <a:off x="521628" y="5410823"/>
            <a:ext cx="4638465" cy="646331"/>
          </a:xfrm>
          <a:prstGeom prst="rect">
            <a:avLst/>
          </a:prstGeom>
          <a:noFill/>
        </p:spPr>
        <p:txBody>
          <a:bodyPr wrap="square" rtlCol="0">
            <a:spAutoFit/>
          </a:bodyPr>
          <a:lstStyle/>
          <a:p>
            <a:pPr algn="just"/>
            <a:r>
              <a:rPr kumimoji="1" lang="en-US" altLang="ja-JP" dirty="0" smtClean="0"/>
              <a:t>Good seeing brings not only high resolution imaging, but also </a:t>
            </a:r>
            <a:r>
              <a:rPr lang="en-US" altLang="ja-JP" dirty="0" smtClean="0"/>
              <a:t>more </a:t>
            </a:r>
            <a:r>
              <a:rPr kumimoji="1" lang="en-US" altLang="ja-JP" dirty="0" smtClean="0"/>
              <a:t>deeper detection limit.</a:t>
            </a:r>
            <a:endParaRPr kumimoji="1" lang="ja-JP" altLang="en-US" dirty="0"/>
          </a:p>
        </p:txBody>
      </p:sp>
      <p:sp>
        <p:nvSpPr>
          <p:cNvPr id="16" name="テキスト ボックス 15"/>
          <p:cNvSpPr txBox="1"/>
          <p:nvPr/>
        </p:nvSpPr>
        <p:spPr>
          <a:xfrm>
            <a:off x="5639379" y="3650737"/>
            <a:ext cx="1103187" cy="369332"/>
          </a:xfrm>
          <a:prstGeom prst="rect">
            <a:avLst/>
          </a:prstGeom>
          <a:noFill/>
        </p:spPr>
        <p:txBody>
          <a:bodyPr wrap="none" rtlCol="0">
            <a:spAutoFit/>
          </a:bodyPr>
          <a:lstStyle/>
          <a:p>
            <a:r>
              <a:rPr kumimoji="1" lang="en-US" altLang="ja-JP" dirty="0" smtClean="0"/>
              <a:t>0.75 mag </a:t>
            </a:r>
            <a:endParaRPr kumimoji="1" lang="ja-JP" altLang="en-US" dirty="0"/>
          </a:p>
        </p:txBody>
      </p:sp>
      <p:cxnSp>
        <p:nvCxnSpPr>
          <p:cNvPr id="17" name="直線矢印コネクタ 16"/>
          <p:cNvCxnSpPr/>
          <p:nvPr/>
        </p:nvCxnSpPr>
        <p:spPr>
          <a:xfrm>
            <a:off x="6703963" y="3373738"/>
            <a:ext cx="14290" cy="927731"/>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8" name="直線矢印コネクタ 17"/>
          <p:cNvCxnSpPr/>
          <p:nvPr/>
        </p:nvCxnSpPr>
        <p:spPr>
          <a:xfrm>
            <a:off x="7134572" y="4473698"/>
            <a:ext cx="197686" cy="0"/>
          </a:xfrm>
          <a:prstGeom prst="straightConnector1">
            <a:avLst/>
          </a:prstGeom>
          <a:ln>
            <a:solidFill>
              <a:srgbClr val="0070C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9" name="直線矢印コネクタ 18"/>
          <p:cNvCxnSpPr/>
          <p:nvPr/>
        </p:nvCxnSpPr>
        <p:spPr>
          <a:xfrm flipH="1">
            <a:off x="6190972" y="4885908"/>
            <a:ext cx="334481" cy="0"/>
          </a:xfrm>
          <a:prstGeom prst="straightConnector1">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0" name="テキスト ボックス 19"/>
          <p:cNvSpPr txBox="1"/>
          <p:nvPr/>
        </p:nvSpPr>
        <p:spPr>
          <a:xfrm>
            <a:off x="5651204" y="4701242"/>
            <a:ext cx="572593" cy="369332"/>
          </a:xfrm>
          <a:prstGeom prst="rect">
            <a:avLst/>
          </a:prstGeom>
          <a:noFill/>
        </p:spPr>
        <p:txBody>
          <a:bodyPr wrap="none" rtlCol="0">
            <a:spAutoFit/>
          </a:bodyPr>
          <a:lstStyle/>
          <a:p>
            <a:r>
              <a:rPr kumimoji="1" lang="en-US" altLang="ja-JP" dirty="0" smtClean="0">
                <a:solidFill>
                  <a:srgbClr val="FF0000"/>
                </a:solidFill>
              </a:rPr>
              <a:t>0.6”</a:t>
            </a:r>
            <a:endParaRPr kumimoji="1" lang="ja-JP" altLang="en-US" dirty="0">
              <a:solidFill>
                <a:srgbClr val="FF0000"/>
              </a:solidFill>
            </a:endParaRPr>
          </a:p>
        </p:txBody>
      </p:sp>
      <p:sp>
        <p:nvSpPr>
          <p:cNvPr id="21" name="テキスト ボックス 20"/>
          <p:cNvSpPr txBox="1"/>
          <p:nvPr/>
        </p:nvSpPr>
        <p:spPr>
          <a:xfrm>
            <a:off x="7366325" y="4289032"/>
            <a:ext cx="580608" cy="369332"/>
          </a:xfrm>
          <a:prstGeom prst="rect">
            <a:avLst/>
          </a:prstGeom>
          <a:noFill/>
          <a:ln>
            <a:noFill/>
          </a:ln>
        </p:spPr>
        <p:txBody>
          <a:bodyPr wrap="none" rtlCol="0">
            <a:spAutoFit/>
          </a:bodyPr>
          <a:lstStyle/>
          <a:p>
            <a:r>
              <a:rPr kumimoji="1" lang="en-US" altLang="ja-JP" b="1" dirty="0" smtClean="0">
                <a:solidFill>
                  <a:srgbClr val="0070C0"/>
                </a:solidFill>
              </a:rPr>
              <a:t>0.3”</a:t>
            </a:r>
            <a:endParaRPr kumimoji="1" lang="ja-JP" altLang="en-US" b="1" dirty="0">
              <a:solidFill>
                <a:srgbClr val="0070C0"/>
              </a:solidFill>
            </a:endParaRPr>
          </a:p>
        </p:txBody>
      </p:sp>
      <p:sp>
        <p:nvSpPr>
          <p:cNvPr id="22" name="テキスト ボックス 21"/>
          <p:cNvSpPr txBox="1"/>
          <p:nvPr/>
        </p:nvSpPr>
        <p:spPr>
          <a:xfrm>
            <a:off x="5469421" y="5533979"/>
            <a:ext cx="1314784" cy="369332"/>
          </a:xfrm>
          <a:prstGeom prst="rect">
            <a:avLst/>
          </a:prstGeom>
          <a:noFill/>
          <a:ln>
            <a:solidFill>
              <a:srgbClr val="FF0000"/>
            </a:solidFill>
          </a:ln>
        </p:spPr>
        <p:txBody>
          <a:bodyPr wrap="none" rtlCol="0">
            <a:spAutoFit/>
          </a:bodyPr>
          <a:lstStyle/>
          <a:p>
            <a:r>
              <a:rPr kumimoji="1" lang="en-US" altLang="ja-JP" dirty="0" smtClean="0">
                <a:solidFill>
                  <a:srgbClr val="FF0000"/>
                </a:solidFill>
              </a:rPr>
              <a:t>good seeing</a:t>
            </a:r>
            <a:endParaRPr kumimoji="1" lang="ja-JP" altLang="en-US" dirty="0">
              <a:solidFill>
                <a:srgbClr val="FF0000"/>
              </a:solidFill>
            </a:endParaRPr>
          </a:p>
        </p:txBody>
      </p:sp>
      <p:sp>
        <p:nvSpPr>
          <p:cNvPr id="23" name="テキスト ボックス 22"/>
          <p:cNvSpPr txBox="1"/>
          <p:nvPr/>
        </p:nvSpPr>
        <p:spPr>
          <a:xfrm>
            <a:off x="6962760" y="5549323"/>
            <a:ext cx="1701300" cy="369332"/>
          </a:xfrm>
          <a:prstGeom prst="rect">
            <a:avLst/>
          </a:prstGeom>
          <a:noFill/>
          <a:ln>
            <a:solidFill>
              <a:srgbClr val="0070C0"/>
            </a:solidFill>
          </a:ln>
        </p:spPr>
        <p:txBody>
          <a:bodyPr wrap="none" rtlCol="0">
            <a:spAutoFit/>
          </a:bodyPr>
          <a:lstStyle/>
          <a:p>
            <a:r>
              <a:rPr lang="en-US" altLang="ja-JP" b="1" dirty="0" smtClean="0">
                <a:solidFill>
                  <a:srgbClr val="0070C0"/>
                </a:solidFill>
              </a:rPr>
              <a:t>excellent seeing</a:t>
            </a:r>
            <a:endParaRPr kumimoji="1" lang="ja-JP" altLang="en-US" b="1" dirty="0">
              <a:solidFill>
                <a:srgbClr val="0070C0"/>
              </a:solidFill>
            </a:endParaRPr>
          </a:p>
        </p:txBody>
      </p:sp>
      <p:sp>
        <p:nvSpPr>
          <p:cNvPr id="26" name="テキスト ボックス 25"/>
          <p:cNvSpPr txBox="1"/>
          <p:nvPr/>
        </p:nvSpPr>
        <p:spPr>
          <a:xfrm>
            <a:off x="5321456" y="3173059"/>
            <a:ext cx="514885" cy="369332"/>
          </a:xfrm>
          <a:prstGeom prst="rect">
            <a:avLst/>
          </a:prstGeom>
          <a:noFill/>
        </p:spPr>
        <p:txBody>
          <a:bodyPr wrap="none" rtlCol="0">
            <a:spAutoFit/>
          </a:bodyPr>
          <a:lstStyle/>
          <a:p>
            <a:r>
              <a:rPr kumimoji="1" lang="en-US" altLang="ja-JP" dirty="0" smtClean="0"/>
              <a:t>PSF</a:t>
            </a:r>
          </a:p>
        </p:txBody>
      </p:sp>
      <p:sp>
        <p:nvSpPr>
          <p:cNvPr id="3" name="テキスト ボックス 2"/>
          <p:cNvSpPr txBox="1"/>
          <p:nvPr/>
        </p:nvSpPr>
        <p:spPr>
          <a:xfrm>
            <a:off x="1253582" y="3009939"/>
            <a:ext cx="2512419" cy="369332"/>
          </a:xfrm>
          <a:prstGeom prst="rect">
            <a:avLst/>
          </a:prstGeom>
          <a:noFill/>
        </p:spPr>
        <p:txBody>
          <a:bodyPr wrap="none" rtlCol="0">
            <a:spAutoFit/>
          </a:bodyPr>
          <a:lstStyle/>
          <a:p>
            <a:r>
              <a:rPr kumimoji="1" lang="en-US" altLang="ja-JP" dirty="0" smtClean="0"/>
              <a:t>at wavelength of </a:t>
            </a:r>
            <a:r>
              <a:rPr kumimoji="1" lang="en-US" altLang="ja-JP" u="sng" dirty="0" smtClean="0">
                <a:solidFill>
                  <a:srgbClr val="FF0000"/>
                </a:solidFill>
              </a:rPr>
              <a:t>500 nm</a:t>
            </a:r>
            <a:endParaRPr kumimoji="1" lang="ja-JP" altLang="en-US" u="sng" dirty="0">
              <a:solidFill>
                <a:srgbClr val="FF0000"/>
              </a:solidFill>
            </a:endParaRPr>
          </a:p>
        </p:txBody>
      </p:sp>
      <p:sp>
        <p:nvSpPr>
          <p:cNvPr id="24" name="正方形/長方形 23"/>
          <p:cNvSpPr/>
          <p:nvPr/>
        </p:nvSpPr>
        <p:spPr>
          <a:xfrm>
            <a:off x="0" y="0"/>
            <a:ext cx="9144000" cy="360000"/>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B0F0"/>
              </a:solidFill>
            </a:endParaRPr>
          </a:p>
        </p:txBody>
      </p:sp>
    </p:spTree>
    <p:extLst>
      <p:ext uri="{BB962C8B-B14F-4D97-AF65-F5344CB8AC3E}">
        <p14:creationId xmlns:p14="http://schemas.microsoft.com/office/powerpoint/2010/main" val="18878650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611560" y="5176756"/>
            <a:ext cx="4320480" cy="91654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26" name="Picture 2" descr="\begin{align*}&#10;D_f(\tau)\equiv\left &lt;\left (f(t+\tau)-f(t)\right )^2\right &gt;&#10;\end{alig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5100" y="5536796"/>
            <a:ext cx="3364416" cy="4752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755576" y="5248764"/>
            <a:ext cx="1896866" cy="369332"/>
          </a:xfrm>
          <a:prstGeom prst="rect">
            <a:avLst/>
          </a:prstGeom>
          <a:noFill/>
        </p:spPr>
        <p:txBody>
          <a:bodyPr wrap="none" rtlCol="0">
            <a:spAutoFit/>
          </a:bodyPr>
          <a:lstStyle/>
          <a:p>
            <a:r>
              <a:rPr lang="en-US" altLang="ja-JP" dirty="0" smtClean="0"/>
              <a:t>S</a:t>
            </a:r>
            <a:r>
              <a:rPr kumimoji="1" lang="en-US" altLang="ja-JP" dirty="0" smtClean="0"/>
              <a:t>tructure function</a:t>
            </a:r>
            <a:endParaRPr kumimoji="1" lang="ja-JP" altLang="en-US" dirty="0"/>
          </a:p>
        </p:txBody>
      </p:sp>
      <p:pic>
        <p:nvPicPr>
          <p:cNvPr id="1036" name="Picture 12" descr="\begin{align*}&#10;V\propto\epsilon^{1/3}l^{1/3}&#10;\end{align*}">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7399" y="3903975"/>
            <a:ext cx="1393016" cy="255600"/>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p:cNvSpPr txBox="1"/>
          <p:nvPr/>
        </p:nvSpPr>
        <p:spPr>
          <a:xfrm>
            <a:off x="683568" y="1340768"/>
            <a:ext cx="4392488" cy="2308324"/>
          </a:xfrm>
          <a:prstGeom prst="rect">
            <a:avLst/>
          </a:prstGeom>
          <a:noFill/>
        </p:spPr>
        <p:txBody>
          <a:bodyPr wrap="square" rtlCol="0">
            <a:spAutoFit/>
          </a:bodyPr>
          <a:lstStyle/>
          <a:p>
            <a:pPr algn="just"/>
            <a:r>
              <a:rPr kumimoji="1" lang="en-US" altLang="ja-JP" sz="2400" dirty="0" smtClean="0"/>
              <a:t>In the inertial range, the Velocity fluctuations V [L T</a:t>
            </a:r>
            <a:r>
              <a:rPr kumimoji="1" lang="en-US" altLang="ja-JP" sz="2400" baseline="30000" dirty="0" smtClean="0"/>
              <a:t>-1</a:t>
            </a:r>
            <a:r>
              <a:rPr kumimoji="1" lang="en-US" altLang="ja-JP" sz="2400" dirty="0" smtClean="0"/>
              <a:t>] are governed only by the scale size l [L] and the rate of energy input and dissipation ε [L</a:t>
            </a:r>
            <a:r>
              <a:rPr kumimoji="1" lang="en-US" altLang="ja-JP" sz="2400" baseline="30000" dirty="0" smtClean="0"/>
              <a:t>2</a:t>
            </a:r>
            <a:r>
              <a:rPr kumimoji="1" lang="en-US" altLang="ja-JP" sz="2400" dirty="0" smtClean="0"/>
              <a:t>T</a:t>
            </a:r>
            <a:r>
              <a:rPr kumimoji="1" lang="en-US" altLang="ja-JP" sz="2400" baseline="30000" dirty="0" smtClean="0"/>
              <a:t>-3</a:t>
            </a:r>
            <a:r>
              <a:rPr kumimoji="1" lang="en-US" altLang="ja-JP" sz="2400" dirty="0" smtClean="0"/>
              <a:t>]. </a:t>
            </a:r>
            <a:r>
              <a:rPr kumimoji="1" lang="en-US" altLang="ja-JP" sz="2400" dirty="0" smtClean="0">
                <a:sym typeface="Wingdings" pitchFamily="2" charset="2"/>
              </a:rPr>
              <a:t>Dimensional consideration,</a:t>
            </a:r>
            <a:endParaRPr kumimoji="1" lang="ja-JP" altLang="en-US" sz="2400" dirty="0"/>
          </a:p>
        </p:txBody>
      </p:sp>
      <p:sp>
        <p:nvSpPr>
          <p:cNvPr id="16" name="タイトル 1"/>
          <p:cNvSpPr>
            <a:spLocks noGrp="1"/>
          </p:cNvSpPr>
          <p:nvPr>
            <p:ph type="title"/>
          </p:nvPr>
        </p:nvSpPr>
        <p:spPr>
          <a:xfrm>
            <a:off x="457200" y="413792"/>
            <a:ext cx="8229600" cy="1143000"/>
          </a:xfrm>
        </p:spPr>
        <p:txBody>
          <a:bodyPr>
            <a:normAutofit/>
          </a:bodyPr>
          <a:lstStyle/>
          <a:p>
            <a:pPr algn="l"/>
            <a:r>
              <a:rPr lang="en-US" altLang="ja-JP" b="1" dirty="0" smtClean="0"/>
              <a:t>1.4 Kolmogorov Model</a:t>
            </a:r>
            <a:endParaRPr kumimoji="1" lang="ja-JP" altLang="en-US" b="1" baseline="30000" dirty="0"/>
          </a:p>
        </p:txBody>
      </p:sp>
      <p:sp>
        <p:nvSpPr>
          <p:cNvPr id="23" name="下矢印 22"/>
          <p:cNvSpPr/>
          <p:nvPr/>
        </p:nvSpPr>
        <p:spPr>
          <a:xfrm rot="16200000">
            <a:off x="1474741" y="3888675"/>
            <a:ext cx="432048" cy="286201"/>
          </a:xfrm>
          <a:prstGeom prst="downArrow">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noFill/>
            </a:endParaRPr>
          </a:p>
        </p:txBody>
      </p:sp>
      <p:sp>
        <p:nvSpPr>
          <p:cNvPr id="11" name="正方形/長方形 10"/>
          <p:cNvSpPr/>
          <p:nvPr/>
        </p:nvSpPr>
        <p:spPr>
          <a:xfrm>
            <a:off x="2067903" y="3779747"/>
            <a:ext cx="1712009" cy="50405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p:cNvSpPr txBox="1"/>
          <p:nvPr/>
        </p:nvSpPr>
        <p:spPr>
          <a:xfrm>
            <a:off x="2033287" y="4283804"/>
            <a:ext cx="1974323" cy="369332"/>
          </a:xfrm>
          <a:prstGeom prst="rect">
            <a:avLst/>
          </a:prstGeom>
          <a:noFill/>
        </p:spPr>
        <p:txBody>
          <a:bodyPr wrap="none" rtlCol="0">
            <a:spAutoFit/>
          </a:bodyPr>
          <a:lstStyle/>
          <a:p>
            <a:r>
              <a:rPr kumimoji="1" lang="en-US" altLang="ja-JP" dirty="0" smtClean="0"/>
              <a:t>Kolmogorov (1941)</a:t>
            </a:r>
            <a:endParaRPr kumimoji="1" lang="ja-JP" altLang="en-US" dirty="0"/>
          </a:p>
        </p:txBody>
      </p:sp>
      <p:pic>
        <p:nvPicPr>
          <p:cNvPr id="3074"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32775" t="18627" r="15821" b="16634"/>
          <a:stretch/>
        </p:blipFill>
        <p:spPr bwMode="auto">
          <a:xfrm rot="5400000">
            <a:off x="4846288" y="2002583"/>
            <a:ext cx="4491583" cy="37440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テキスト ボックス 3"/>
          <p:cNvSpPr txBox="1"/>
          <p:nvPr/>
        </p:nvSpPr>
        <p:spPr>
          <a:xfrm>
            <a:off x="5952824" y="6019588"/>
            <a:ext cx="2278509" cy="369332"/>
          </a:xfrm>
          <a:prstGeom prst="rect">
            <a:avLst/>
          </a:prstGeom>
          <a:noFill/>
        </p:spPr>
        <p:txBody>
          <a:bodyPr wrap="none" rtlCol="0">
            <a:spAutoFit/>
          </a:bodyPr>
          <a:lstStyle/>
          <a:p>
            <a:r>
              <a:rPr kumimoji="1" lang="en-US" altLang="ja-JP" dirty="0" smtClean="0"/>
              <a:t>Tyson &amp; Frazier (2012)</a:t>
            </a:r>
            <a:endParaRPr kumimoji="1" lang="ja-JP" altLang="en-US" dirty="0"/>
          </a:p>
        </p:txBody>
      </p:sp>
      <p:sp>
        <p:nvSpPr>
          <p:cNvPr id="21" name="正方形/長方形 20"/>
          <p:cNvSpPr/>
          <p:nvPr/>
        </p:nvSpPr>
        <p:spPr>
          <a:xfrm>
            <a:off x="0" y="0"/>
            <a:ext cx="9144000" cy="360000"/>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B0F0"/>
              </a:solidFill>
            </a:endParaRPr>
          </a:p>
        </p:txBody>
      </p:sp>
    </p:spTree>
    <p:extLst>
      <p:ext uri="{BB962C8B-B14F-4D97-AF65-F5344CB8AC3E}">
        <p14:creationId xmlns:p14="http://schemas.microsoft.com/office/powerpoint/2010/main" val="199225498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17581</TotalTime>
  <Words>2853</Words>
  <Application>Microsoft Office PowerPoint</Application>
  <PresentationFormat>画面に合わせる (4:3)</PresentationFormat>
  <Paragraphs>437</Paragraphs>
  <Slides>56</Slides>
  <Notes>5</Notes>
  <HiddenSlides>0</HiddenSlides>
  <MMClips>0</MMClips>
  <ScaleCrop>false</ScaleCrop>
  <HeadingPairs>
    <vt:vector size="4" baseType="variant">
      <vt:variant>
        <vt:lpstr>テーマ</vt:lpstr>
      </vt:variant>
      <vt:variant>
        <vt:i4>1</vt:i4>
      </vt:variant>
      <vt:variant>
        <vt:lpstr>スライド タイトル</vt:lpstr>
      </vt:variant>
      <vt:variant>
        <vt:i4>56</vt:i4>
      </vt:variant>
    </vt:vector>
  </HeadingPairs>
  <TitlesOfParts>
    <vt:vector size="57" baseType="lpstr">
      <vt:lpstr>Office ​​テーマ</vt:lpstr>
      <vt:lpstr>ドームふじのシーイング －雪面から高さ15mで0.2秒角－</vt:lpstr>
      <vt:lpstr>PowerPoint プレゼンテーション</vt:lpstr>
      <vt:lpstr>PowerPoint プレゼンテーション</vt:lpstr>
      <vt:lpstr>Contents</vt:lpstr>
      <vt:lpstr>Contents</vt:lpstr>
      <vt:lpstr>1.1 南極大陸内陸高原ドームふじ基地</vt:lpstr>
      <vt:lpstr>1.2 シーイング（1）</vt:lpstr>
      <vt:lpstr>1.3 Seeing (2)</vt:lpstr>
      <vt:lpstr>1.4 Kolmogorov Model</vt:lpstr>
      <vt:lpstr>1.5 Structure function</vt:lpstr>
      <vt:lpstr>1.6 Fried parameter &amp; seeing</vt:lpstr>
      <vt:lpstr>1.7 Atmosphere structure  </vt:lpstr>
      <vt:lpstr>1.8 Atmosphere structure </vt:lpstr>
      <vt:lpstr>1.9 CN2 distribution at Mauna Kea</vt:lpstr>
      <vt:lpstr>PowerPoint プレゼンテーション</vt:lpstr>
      <vt:lpstr>1.11 CN2 distribution on Antarctica</vt:lpstr>
      <vt:lpstr>1.12 CN2 distribution on Antarctica</vt:lpstr>
      <vt:lpstr>PowerPoint プレゼンテーション</vt:lpstr>
      <vt:lpstr>PowerPoint プレゼンテーション</vt:lpstr>
      <vt:lpstr>1.15 先行研究（1）</vt:lpstr>
      <vt:lpstr>1.16 先行研究（2）</vt:lpstr>
      <vt:lpstr>1.17先行研究（3）</vt:lpstr>
      <vt:lpstr>Contents</vt:lpstr>
      <vt:lpstr>2.1 CT2, Dα(r)  ε</vt:lpstr>
      <vt:lpstr>2.2 DIMM principle</vt:lpstr>
      <vt:lpstr>2.3 Tohoku DIMM （2011）</vt:lpstr>
      <vt:lpstr>2.4 DF-DIMM </vt:lpstr>
      <vt:lpstr>2.5 SODAR principle</vt:lpstr>
      <vt:lpstr>2.6 SODAR at Dome Fuji</vt:lpstr>
      <vt:lpstr>2.7 Snodar （2011）</vt:lpstr>
      <vt:lpstr>2.8 Observations</vt:lpstr>
      <vt:lpstr>2.9 Pt温度計 （2011）</vt:lpstr>
      <vt:lpstr>Contents</vt:lpstr>
      <vt:lpstr>3.1 SODAR （2006-2007）</vt:lpstr>
      <vt:lpstr>3.2 Snodar （2011）</vt:lpstr>
      <vt:lpstr>3.3 Pt温度計 （2011）</vt:lpstr>
      <vt:lpstr>3.4 Tohoku DIMM （2011）</vt:lpstr>
      <vt:lpstr>3.5 DF-DIMM （2013） </vt:lpstr>
      <vt:lpstr>2013 DF-DIMM</vt:lpstr>
      <vt:lpstr>3.7 Tohoku DIMM &amp; DF-DIMM</vt:lpstr>
      <vt:lpstr>Contents</vt:lpstr>
      <vt:lpstr>PowerPoint プレゼンテーション</vt:lpstr>
      <vt:lpstr>4.2 接地境界層（2）</vt:lpstr>
      <vt:lpstr>PowerPoint プレゼンテーション</vt:lpstr>
      <vt:lpstr>PowerPoint プレゼンテーション</vt:lpstr>
      <vt:lpstr>PowerPoint プレゼンテーション</vt:lpstr>
      <vt:lpstr>4.6 まとめ（1）</vt:lpstr>
      <vt:lpstr>4.7 まとめ（2）</vt:lpstr>
      <vt:lpstr>Contents</vt:lpstr>
      <vt:lpstr>5.1 まとめ（3）</vt:lpstr>
      <vt:lpstr>5.2 南極2.5m赤外線望遠鏡</vt:lpstr>
      <vt:lpstr>5.3 新ドームふじ基地（1）</vt:lpstr>
      <vt:lpstr>5.3 新ドームふじ基地（2）</vt:lpstr>
      <vt:lpstr>5.4 ちなみに…</vt:lpstr>
      <vt:lpstr>5.5 まとめ（3）</vt:lpstr>
      <vt:lpstr>PowerPoint プレゼンテーション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current status for Dome Fuji Astronomy</dc:title>
  <dc:creator>hirofumi</dc:creator>
  <cp:lastModifiedBy>hirofumi</cp:lastModifiedBy>
  <cp:revision>417</cp:revision>
  <cp:lastPrinted>2013-09-04T15:59:17Z</cp:lastPrinted>
  <dcterms:created xsi:type="dcterms:W3CDTF">2013-03-11T08:45:07Z</dcterms:created>
  <dcterms:modified xsi:type="dcterms:W3CDTF">2013-10-02T10:39:57Z</dcterms:modified>
</cp:coreProperties>
</file>