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86" r:id="rId4"/>
    <p:sldId id="267" r:id="rId5"/>
    <p:sldId id="266" r:id="rId6"/>
    <p:sldId id="261" r:id="rId7"/>
    <p:sldId id="262" r:id="rId8"/>
    <p:sldId id="263" r:id="rId9"/>
    <p:sldId id="265" r:id="rId10"/>
    <p:sldId id="269" r:id="rId11"/>
    <p:sldId id="270" r:id="rId12"/>
    <p:sldId id="271" r:id="rId13"/>
    <p:sldId id="273" r:id="rId14"/>
    <p:sldId id="274" r:id="rId15"/>
    <p:sldId id="276" r:id="rId16"/>
    <p:sldId id="277" r:id="rId17"/>
    <p:sldId id="279" r:id="rId18"/>
    <p:sldId id="278" r:id="rId19"/>
    <p:sldId id="280" r:id="rId20"/>
    <p:sldId id="283" r:id="rId21"/>
    <p:sldId id="285" r:id="rId22"/>
    <p:sldId id="327" r:id="rId23"/>
    <p:sldId id="328" r:id="rId24"/>
    <p:sldId id="282" r:id="rId25"/>
    <p:sldId id="290" r:id="rId26"/>
    <p:sldId id="330" r:id="rId27"/>
    <p:sldId id="296" r:id="rId28"/>
    <p:sldId id="331" r:id="rId29"/>
    <p:sldId id="332" r:id="rId30"/>
    <p:sldId id="337" r:id="rId31"/>
    <p:sldId id="338" r:id="rId32"/>
    <p:sldId id="339" r:id="rId33"/>
    <p:sldId id="306" r:id="rId34"/>
    <p:sldId id="268" r:id="rId35"/>
    <p:sldId id="340" r:id="rId36"/>
    <p:sldId id="334" r:id="rId37"/>
    <p:sldId id="335" r:id="rId38"/>
    <p:sldId id="333" r:id="rId39"/>
    <p:sldId id="303" r:id="rId40"/>
    <p:sldId id="341" r:id="rId41"/>
    <p:sldId id="342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26FBEDD-A982-4C13-ADF8-9112FE4A57E5}">
          <p14:sldIdLst>
            <p14:sldId id="256"/>
            <p14:sldId id="257"/>
            <p14:sldId id="286"/>
            <p14:sldId id="267"/>
            <p14:sldId id="266"/>
            <p14:sldId id="261"/>
            <p14:sldId id="262"/>
            <p14:sldId id="263"/>
            <p14:sldId id="265"/>
            <p14:sldId id="269"/>
            <p14:sldId id="270"/>
            <p14:sldId id="271"/>
            <p14:sldId id="273"/>
            <p14:sldId id="274"/>
            <p14:sldId id="276"/>
            <p14:sldId id="277"/>
            <p14:sldId id="279"/>
            <p14:sldId id="278"/>
            <p14:sldId id="280"/>
            <p14:sldId id="283"/>
            <p14:sldId id="285"/>
            <p14:sldId id="327"/>
            <p14:sldId id="328"/>
            <p14:sldId id="282"/>
            <p14:sldId id="290"/>
            <p14:sldId id="330"/>
            <p14:sldId id="296"/>
            <p14:sldId id="331"/>
            <p14:sldId id="332"/>
            <p14:sldId id="337"/>
            <p14:sldId id="338"/>
            <p14:sldId id="339"/>
            <p14:sldId id="306"/>
            <p14:sldId id="268"/>
            <p14:sldId id="340"/>
            <p14:sldId id="334"/>
            <p14:sldId id="335"/>
            <p14:sldId id="333"/>
            <p14:sldId id="303"/>
            <p14:sldId id="341"/>
            <p14:sldId id="3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 autoAdjust="0"/>
    <p:restoredTop sz="93367" autoAdjust="0"/>
  </p:normalViewPr>
  <p:slideViewPr>
    <p:cSldViewPr>
      <p:cViewPr>
        <p:scale>
          <a:sx n="70" d="100"/>
          <a:sy n="70" d="100"/>
        </p:scale>
        <p:origin x="-118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23F9F-2682-408D-A4B2-4BC8282FCB48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6EDD5-4068-42DE-99DA-72D581273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65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77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11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41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52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57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27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15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31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81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94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62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860F-4E96-449D-B3E3-3654B0C7FB99}" type="datetimeFigureOut">
              <a:rPr kumimoji="1" lang="ja-JP" altLang="en-US" smtClean="0"/>
              <a:t>2013/10/2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29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http://www.unsw.edu.a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12.wdp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microsoft.com/office/2007/relationships/hdphoto" Target="../media/hdphoto16.wdp"/><Relationship Id="rId4" Type="http://schemas.openxmlformats.org/officeDocument/2006/relationships/image" Target="../media/image52.jpeg"/><Relationship Id="rId9" Type="http://schemas.microsoft.com/office/2007/relationships/hdphoto" Target="../media/hdphoto1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65.jpeg"/><Relationship Id="rId4" Type="http://schemas.microsoft.com/office/2007/relationships/hdphoto" Target="../media/hdphoto20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7" Type="http://schemas.microsoft.com/office/2007/relationships/hdphoto" Target="../media/hdphoto27.wdp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microsoft.com/office/2007/relationships/hdphoto" Target="../media/hdphoto26.wdp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gif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2.wdp"/><Relationship Id="rId7" Type="http://schemas.openxmlformats.org/officeDocument/2006/relationships/image" Target="../media/image15.jpeg"/><Relationship Id="rId12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4.wdp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6.jpeg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microsoft.com/office/2007/relationships/hdphoto" Target="../media/hdphoto8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7.wdp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8482" y="1497558"/>
            <a:ext cx="8080361" cy="1470025"/>
          </a:xfrm>
        </p:spPr>
        <p:txBody>
          <a:bodyPr>
            <a:noAutofit/>
          </a:bodyPr>
          <a:lstStyle/>
          <a:p>
            <a:pPr algn="l"/>
            <a:r>
              <a:rPr lang="en-US" altLang="ja-JP" b="1" dirty="0" smtClean="0"/>
              <a:t>The Current status for Dome Fuji </a:t>
            </a:r>
            <a:r>
              <a:rPr lang="en-US" altLang="ja-JP" b="1" dirty="0"/>
              <a:t>a</a:t>
            </a:r>
            <a:r>
              <a:rPr lang="en-US" altLang="ja-JP" b="1" dirty="0" smtClean="0"/>
              <a:t>stronomy</a:t>
            </a:r>
            <a:endParaRPr kumimoji="1" lang="ja-JP" altLang="en-US" b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971600" y="417438"/>
            <a:ext cx="7344816" cy="900000"/>
            <a:chOff x="971600" y="5445224"/>
            <a:chExt cx="7344816" cy="900000"/>
          </a:xfrm>
        </p:grpSpPr>
        <p:pic>
          <p:nvPicPr>
            <p:cNvPr id="4" name="Picture 5" descr="UNS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416" y="549922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7" descr="C:\Research\Antarctica\2010_JARE52\JARE52_ロゴ「正式版」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3" t="16150" r="20293" b="16323"/>
            <a:stretch/>
          </p:blipFill>
          <p:spPr bwMode="auto">
            <a:xfrm>
              <a:off x="2731493" y="5535224"/>
              <a:ext cx="8354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1" t="27582" r="55895" b="48597"/>
            <a:stretch/>
          </p:blipFill>
          <p:spPr bwMode="auto">
            <a:xfrm>
              <a:off x="1813286" y="5535224"/>
              <a:ext cx="79037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9" descr="C:\Users\hirofumi\Desktop\NIPR_mark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499224"/>
              <a:ext cx="713854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hirofumi\Desktop\5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257" y="5499224"/>
              <a:ext cx="929509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hirofumi\Desktop\53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777" y="5499203"/>
              <a:ext cx="787648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hirofumi\Desktop\image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587" y="5445224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学章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3" r="51178"/>
            <a:stretch/>
          </p:blipFill>
          <p:spPr bwMode="auto">
            <a:xfrm>
              <a:off x="5667598" y="5499224"/>
              <a:ext cx="701157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4499992" y="2579419"/>
            <a:ext cx="41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Based on the seminar at UNSW, Sydney (March 14, 2013)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97887" y="5385990"/>
            <a:ext cx="1620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Hirofumi OKITA</a:t>
            </a:r>
          </a:p>
          <a:p>
            <a:pPr algn="ctr"/>
            <a:r>
              <a:rPr lang="en-US" altLang="ja-JP" dirty="0" err="1" smtClean="0"/>
              <a:t>Misa</a:t>
            </a:r>
            <a:r>
              <a:rPr lang="en-US" altLang="ja-JP" dirty="0" smtClean="0"/>
              <a:t>-seminar</a:t>
            </a:r>
          </a:p>
          <a:p>
            <a:pPr algn="ctr"/>
            <a:r>
              <a:rPr lang="en-US" altLang="ja-JP" dirty="0" smtClean="0"/>
              <a:t>May 16, 2013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689362" y="3411909"/>
            <a:ext cx="805910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Excellent daytime seeing at Dome Fuji on the Antarctic plateau</a:t>
            </a:r>
            <a:endParaRPr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99992" y="4872642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Based on Okita+ 2013 (</a:t>
            </a:r>
            <a:r>
              <a:rPr lang="en-US" altLang="ja-JP" dirty="0" smtClean="0"/>
              <a:t>in preparation)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255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 smtClean="0"/>
              <a:t>1. Repairing, Modifying, Refueling of PLATO-F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470800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December 26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9" y="1916832"/>
            <a:ext cx="2780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000" dirty="0" smtClean="0"/>
              <a:t>replace solar panels</a:t>
            </a:r>
          </a:p>
        </p:txBody>
      </p:sp>
      <p:pic>
        <p:nvPicPr>
          <p:cNvPr id="4099" name="Picture 3" descr="C:\Users\hirofumi\Desktop\シドニー発表原稿\DSC_284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04" y="2523437"/>
            <a:ext cx="297933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hirofumi\Desktop\シドニー発表原稿\DSC_284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88" y="1208362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41085" y="2805551"/>
            <a:ext cx="3438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altLang="ja-JP" sz="2000" dirty="0" smtClean="0">
                <a:sym typeface="Wingdings" pitchFamily="2" charset="2"/>
              </a:rPr>
              <a:t>r</a:t>
            </a:r>
            <a:r>
              <a:rPr lang="en-US" altLang="ja-JP" sz="2000" dirty="0" smtClean="0"/>
              <a:t>eally heavy work!</a:t>
            </a:r>
          </a:p>
          <a:p>
            <a:pPr marL="342900" indent="-342900">
              <a:buFont typeface="Wingdings"/>
              <a:buChar char="à"/>
            </a:pPr>
            <a:r>
              <a:rPr kumimoji="1" lang="en-US" altLang="ja-JP" sz="2000" dirty="0" smtClean="0"/>
              <a:t>Do not put cables on snow!</a:t>
            </a:r>
            <a:endParaRPr kumimoji="1" lang="ja-JP" altLang="en-US" sz="2000" dirty="0"/>
          </a:p>
        </p:txBody>
      </p:sp>
      <p:pic>
        <p:nvPicPr>
          <p:cNvPr id="17" name="Picture 4" descr="C:\Users\hirofumi\Desktop\シドニー発表原稿\DSC_24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" y="4538056"/>
            <a:ext cx="32463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irofumi\Desktop\シドニー発表原稿\DSC_30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61694"/>
            <a:ext cx="379188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>
            <a:off x="3824604" y="5625244"/>
            <a:ext cx="11074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7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 smtClean="0"/>
              <a:t>1. Repairing, Modifying, Refueling of PLATO-F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470800"/>
            <a:ext cx="294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December 27 – January 20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1916832"/>
            <a:ext cx="518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000" dirty="0" smtClean="0"/>
              <a:t>check engines</a:t>
            </a:r>
          </a:p>
          <a:p>
            <a:pPr marL="342900" indent="-342900">
              <a:buFontTx/>
              <a:buChar char="-"/>
            </a:pPr>
            <a:r>
              <a:rPr lang="en-US" altLang="ja-JP" sz="2000" dirty="0" smtClean="0"/>
              <a:t>update WS22 (software &amp; hardware)</a:t>
            </a:r>
          </a:p>
          <a:p>
            <a:pPr marL="342900" indent="-342900">
              <a:buFontTx/>
              <a:buChar char="-"/>
            </a:pPr>
            <a:r>
              <a:rPr lang="en-US" altLang="ja-JP" sz="2000" dirty="0" smtClean="0"/>
              <a:t>replace two engines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91680" y="5229200"/>
            <a:ext cx="55584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Fault to update the firmware on a WS22</a:t>
            </a:r>
          </a:p>
          <a:p>
            <a:r>
              <a:rPr lang="en-US" altLang="ja-JP" sz="2000" dirty="0" smtClean="0">
                <a:sym typeface="Wingdings" pitchFamily="2" charset="2"/>
              </a:rPr>
              <a:t>   try again and again, but it did not work</a:t>
            </a:r>
            <a:endParaRPr lang="en-US" altLang="ja-JP" sz="2000" dirty="0" smtClean="0"/>
          </a:p>
          <a:p>
            <a:r>
              <a:rPr lang="en-US" altLang="ja-JP" sz="2000" dirty="0" smtClean="0"/>
              <a:t>  </a:t>
            </a:r>
            <a:r>
              <a:rPr lang="en-US" altLang="ja-JP" sz="2000" dirty="0" smtClean="0">
                <a:sym typeface="Wingdings" pitchFamily="2" charset="2"/>
              </a:rPr>
              <a:t> </a:t>
            </a:r>
            <a:r>
              <a:rPr lang="en-US" altLang="ja-JP" sz="2000" dirty="0" smtClean="0"/>
              <a:t>new firmware-update procedure made success</a:t>
            </a:r>
          </a:p>
          <a:p>
            <a:r>
              <a:rPr kumimoji="1" lang="en-US" altLang="ja-JP" sz="2000" dirty="0" smtClean="0"/>
              <a:t>  </a:t>
            </a:r>
            <a:r>
              <a:rPr kumimoji="1" lang="en-US" altLang="ja-JP" sz="2000" dirty="0" smtClean="0">
                <a:sym typeface="Wingdings" pitchFamily="2" charset="2"/>
              </a:rPr>
              <a:t> </a:t>
            </a:r>
            <a:r>
              <a:rPr kumimoji="1" lang="en-US" altLang="ja-JP" sz="2000" u="sng" dirty="0" smtClean="0">
                <a:solidFill>
                  <a:srgbClr val="FF0000"/>
                </a:solidFill>
              </a:rPr>
              <a:t>We needed about 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3 week </a:t>
            </a:r>
            <a:r>
              <a:rPr kumimoji="1" lang="en-US" altLang="ja-JP" sz="2000" u="sng" dirty="0" smtClean="0">
                <a:solidFill>
                  <a:srgbClr val="FF0000"/>
                </a:solidFill>
              </a:rPr>
              <a:t>to fix</a:t>
            </a:r>
            <a:endParaRPr kumimoji="1" lang="ja-JP" altLang="en-US" sz="2000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hirofumi\Desktop\シドニー発表原稿\DSC_2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88" y="3019566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irofumi\Desktop\シドニー発表原稿\DSC_3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019566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irofumi\Desktop\シドニー発表原稿\DSC_300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00" y="1434663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2. Construct </a:t>
            </a:r>
            <a:r>
              <a:rPr lang="en-US" altLang="ja-JP" dirty="0"/>
              <a:t>an Astronomical </a:t>
            </a:r>
            <a:r>
              <a:rPr lang="en-US" altLang="ja-JP" dirty="0" smtClean="0"/>
              <a:t>Platform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41277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/>
              <a:t>We planed to build an astronomical platform at Dome Fuji to avoid the effect the surface boundary layer as much as possible.</a:t>
            </a:r>
          </a:p>
          <a:p>
            <a:pPr algn="just"/>
            <a:r>
              <a:rPr lang="en-US" altLang="ja-JP" sz="2000" dirty="0" smtClean="0"/>
              <a:t>Clamshell-roof type enclosure protects from </a:t>
            </a:r>
            <a:r>
              <a:rPr kumimoji="1" lang="en-US" altLang="ja-JP" sz="2000" dirty="0" smtClean="0"/>
              <a:t>diamond- </a:t>
            </a:r>
            <a:r>
              <a:rPr lang="en-US" altLang="ja-JP" sz="2000" dirty="0" smtClean="0"/>
              <a:t>dust, wind, and blizzard.</a:t>
            </a:r>
            <a:endParaRPr kumimoji="1" lang="en-US" altLang="ja-JP" sz="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1332" y="2556723"/>
            <a:ext cx="4874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ja-JP" sz="2000" dirty="0" smtClean="0"/>
              <a:t>Astronomical Platform (stage height ~ 9m)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000" dirty="0" smtClean="0"/>
              <a:t>Clamshell-roof type enclosure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34242" y="3501008"/>
            <a:ext cx="140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However, …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3926946"/>
            <a:ext cx="6868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The sledge were broken! </a:t>
            </a:r>
            <a:r>
              <a:rPr kumimoji="1" lang="en-US" altLang="ja-JP" sz="2000" u="sng" dirty="0" smtClean="0">
                <a:solidFill>
                  <a:srgbClr val="FF0000"/>
                </a:solidFill>
              </a:rPr>
              <a:t>We gave up to transport the enclosure.</a:t>
            </a:r>
            <a:endParaRPr kumimoji="1" lang="ja-JP" altLang="en-US" sz="2000" u="sng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hirofumi\Desktop\シドニー発表原稿\DSC_20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8722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irofumi\Desktop\シドニー発表原稿\DSC_18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49190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2051720" y="5229200"/>
            <a:ext cx="936104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08219" y="620537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@</a:t>
            </a:r>
            <a:r>
              <a:rPr kumimoji="1" lang="en-US" altLang="ja-JP" dirty="0" smtClean="0"/>
              <a:t> NMD30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5580112" y="5957992"/>
            <a:ext cx="46805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3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2. Construct </a:t>
            </a:r>
            <a:r>
              <a:rPr lang="en-US" altLang="ja-JP" dirty="0"/>
              <a:t>an Astronomical </a:t>
            </a:r>
            <a:r>
              <a:rPr lang="en-US" altLang="ja-JP" dirty="0" smtClean="0"/>
              <a:t>Platform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268760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December 16 – 29</a:t>
            </a:r>
          </a:p>
        </p:txBody>
      </p:sp>
      <p:pic>
        <p:nvPicPr>
          <p:cNvPr id="7170" name="Picture 2" descr="C:\Users\hirofumi\Desktop\シドニー発表原稿\DSC_25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27" y="1813983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irofumi\Desktop\シドニー発表原稿\DSC_257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71" y="1849945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irofumi\Desktop\シドニー発表原稿\DSC_258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27" y="4571774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irofumi\Desktop\シドニー発表原稿\DSC_2594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0" y="4581368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矢印 2"/>
          <p:cNvSpPr/>
          <p:nvPr/>
        </p:nvSpPr>
        <p:spPr>
          <a:xfrm>
            <a:off x="4499992" y="2893983"/>
            <a:ext cx="360040" cy="38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5400000">
            <a:off x="6511300" y="4066268"/>
            <a:ext cx="360040" cy="38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0800000">
            <a:off x="4440121" y="5579886"/>
            <a:ext cx="360040" cy="38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51024" y="1334411"/>
            <a:ext cx="3138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</a:t>
            </a:r>
            <a:r>
              <a:rPr kumimoji="1" lang="en-US" altLang="ja-JP" sz="2000" dirty="0" smtClean="0"/>
              <a:t>ade solid snow foundation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892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2. Construct </a:t>
            </a:r>
            <a:r>
              <a:rPr lang="en-US" altLang="ja-JP" dirty="0"/>
              <a:t>an Astronomical </a:t>
            </a:r>
            <a:r>
              <a:rPr lang="en-US" altLang="ja-JP" dirty="0" smtClean="0"/>
              <a:t>Platform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268760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December 16 – 29</a:t>
            </a:r>
          </a:p>
        </p:txBody>
      </p:sp>
      <p:sp>
        <p:nvSpPr>
          <p:cNvPr id="3" name="右矢印 2"/>
          <p:cNvSpPr/>
          <p:nvPr/>
        </p:nvSpPr>
        <p:spPr>
          <a:xfrm>
            <a:off x="4499992" y="2893983"/>
            <a:ext cx="360040" cy="38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5400000">
            <a:off x="6511300" y="4066268"/>
            <a:ext cx="360040" cy="38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0800000">
            <a:off x="4440121" y="5579886"/>
            <a:ext cx="360040" cy="38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51024" y="1334411"/>
            <a:ext cx="335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reveling and making the base</a:t>
            </a:r>
            <a:endParaRPr kumimoji="1" lang="ja-JP" altLang="en-US" sz="2000" dirty="0"/>
          </a:p>
        </p:txBody>
      </p:sp>
      <p:pic>
        <p:nvPicPr>
          <p:cNvPr id="8194" name="Picture 2" descr="C:\Users\hirofumi\Desktop\シドニー発表原稿\DSC_2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35188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irofumi\Desktop\シドニー発表原稿\DSC_2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25" y="1835188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irofumi\Desktop\シドニー発表原稿\DSC_26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24" y="4509360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irofumi\Desktop\シドニー発表原稿\DSC_26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95387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2. Construct </a:t>
            </a:r>
            <a:r>
              <a:rPr lang="en-US" altLang="ja-JP" dirty="0"/>
              <a:t>an Astronomical </a:t>
            </a:r>
            <a:r>
              <a:rPr lang="en-US" altLang="ja-JP" dirty="0" smtClean="0"/>
              <a:t>Platform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268760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December 16 – 29</a:t>
            </a:r>
          </a:p>
        </p:txBody>
      </p:sp>
      <p:sp>
        <p:nvSpPr>
          <p:cNvPr id="3" name="右矢印 2"/>
          <p:cNvSpPr/>
          <p:nvPr/>
        </p:nvSpPr>
        <p:spPr>
          <a:xfrm>
            <a:off x="4499992" y="2821975"/>
            <a:ext cx="360040" cy="38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5400000">
            <a:off x="6511300" y="3994260"/>
            <a:ext cx="360040" cy="38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0800000">
            <a:off x="4440121" y="5507878"/>
            <a:ext cx="360040" cy="38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84577" y="1317694"/>
            <a:ext cx="2471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construct steel beams</a:t>
            </a:r>
            <a:endParaRPr kumimoji="1" lang="ja-JP" altLang="en-US" sz="2000" dirty="0"/>
          </a:p>
        </p:txBody>
      </p:sp>
      <p:pic>
        <p:nvPicPr>
          <p:cNvPr id="9218" name="Picture 2" descr="C:\Users\hirofumi\Desktop\シドニー発表原稿\DSC_275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7" y="1812541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irofumi\Desktop\シドニー発表原稿\DSC_27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76" y="1772816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irofumi\Desktop\シドニー発表原稿\DSC_27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19" y="4538446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hirofumi\Desktop\シドニー発表原稿\DSC_27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0" y="4538446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2. Construct </a:t>
            </a:r>
            <a:r>
              <a:rPr lang="en-US" altLang="ja-JP" dirty="0"/>
              <a:t>an Astronomical </a:t>
            </a:r>
            <a:r>
              <a:rPr lang="en-US" altLang="ja-JP" dirty="0" smtClean="0"/>
              <a:t>Platform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268760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December 16 – 29</a:t>
            </a:r>
          </a:p>
        </p:txBody>
      </p:sp>
      <p:sp>
        <p:nvSpPr>
          <p:cNvPr id="3" name="右矢印 2"/>
          <p:cNvSpPr/>
          <p:nvPr/>
        </p:nvSpPr>
        <p:spPr>
          <a:xfrm>
            <a:off x="4782469" y="3272031"/>
            <a:ext cx="509611" cy="431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0800000">
            <a:off x="6444208" y="5770710"/>
            <a:ext cx="541705" cy="38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64253" y="1268760"/>
            <a:ext cx="2903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constructing steer beans, wind protection wall, and electric cabling</a:t>
            </a:r>
            <a:endParaRPr kumimoji="1" lang="ja-JP" altLang="en-US" sz="2000" dirty="0"/>
          </a:p>
        </p:txBody>
      </p:sp>
      <p:pic>
        <p:nvPicPr>
          <p:cNvPr id="10242" name="Picture 2" descr="C:\Users\hirofumi\Desktop\シドニー発表原稿\DSC_2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2" y="2348161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irofumi\Desktop\シドニー発表原稿\DSC_282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72" y="1646937"/>
            <a:ext cx="2160000" cy="32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hirofumi\Desktop\シドニー発表原稿\DSC_285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1" y="4780711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6444208" y="2492896"/>
            <a:ext cx="0" cy="208823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724128" y="3428161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9m</a:t>
            </a:r>
            <a:endParaRPr kumimoji="1" lang="ja-JP" altLang="en-US" sz="2400" dirty="0"/>
          </a:p>
        </p:txBody>
      </p:sp>
      <p:pic>
        <p:nvPicPr>
          <p:cNvPr id="10246" name="Picture 6" descr="C:\Users\hirofumi\Desktop\シドニー発表原稿\DSC_348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4" t="974" r="22620" b="50000"/>
          <a:stretch/>
        </p:blipFill>
        <p:spPr bwMode="auto">
          <a:xfrm>
            <a:off x="3229581" y="4780711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92579" y="4822994"/>
            <a:ext cx="939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c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abling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47864" y="4897125"/>
            <a:ext cx="2381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wi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nd protection wall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>
            <a:stCxn id="21" idx="2"/>
          </p:cNvCxnSpPr>
          <p:nvPr/>
        </p:nvCxnSpPr>
        <p:spPr>
          <a:xfrm flipH="1">
            <a:off x="4445331" y="5297235"/>
            <a:ext cx="93212" cy="29200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3. </a:t>
            </a:r>
            <a:r>
              <a:rPr lang="en-US" altLang="ja-JP" sz="3600" dirty="0"/>
              <a:t>Infra-red sky scattering </a:t>
            </a:r>
            <a:r>
              <a:rPr lang="en-US" altLang="ja-JP" sz="3600" dirty="0" smtClean="0"/>
              <a:t>measurements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89692" y="1700808"/>
            <a:ext cx="607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We really did </a:t>
            </a:r>
            <a:r>
              <a:rPr lang="en-US" altLang="ja-JP" sz="2800" dirty="0" smtClean="0"/>
              <a:t>our best, however it f</a:t>
            </a:r>
            <a:r>
              <a:rPr kumimoji="1" lang="en-US" altLang="ja-JP" sz="2800" dirty="0" smtClean="0"/>
              <a:t>ailed.</a:t>
            </a:r>
            <a:endParaRPr kumimoji="1" lang="ja-JP" altLang="en-US" sz="2800" dirty="0"/>
          </a:p>
        </p:txBody>
      </p:sp>
      <p:pic>
        <p:nvPicPr>
          <p:cNvPr id="13314" name="Picture 2" descr="C:\Users\hirofumi\Desktop\シドニー発表原稿\DSC_2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97914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755576" y="3414479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/>
              <a:buChar char="à"/>
            </a:pPr>
            <a:r>
              <a:rPr lang="en-US" altLang="ja-JP" sz="2000" dirty="0" smtClean="0">
                <a:solidFill>
                  <a:srgbClr val="FF0000"/>
                </a:solidFill>
                <a:sym typeface="Wingdings" pitchFamily="2" charset="2"/>
              </a:rPr>
              <a:t>Compressor, and Vacuum-pump did not work.</a:t>
            </a:r>
          </a:p>
          <a:p>
            <a:pPr marL="342900" indent="-342900" algn="just">
              <a:buFont typeface="Wingdings"/>
              <a:buChar char="à"/>
            </a:pPr>
            <a:r>
              <a:rPr lang="en-US" altLang="ja-JP" sz="2000" dirty="0" smtClean="0">
                <a:sym typeface="Wingdings" pitchFamily="2" charset="2"/>
              </a:rPr>
              <a:t>We added some heaters, try and try everything for repairing the Infrared camera, but we could not fix it.</a:t>
            </a:r>
          </a:p>
          <a:p>
            <a:pPr marL="342900" indent="-342900" algn="just">
              <a:buFont typeface="Wingdings"/>
              <a:buChar char="à"/>
            </a:pPr>
            <a:r>
              <a:rPr lang="en-US" altLang="ja-JP" sz="2000" u="sng" dirty="0" smtClean="0">
                <a:solidFill>
                  <a:srgbClr val="FF0000"/>
                </a:solidFill>
                <a:sym typeface="Wingdings" pitchFamily="2" charset="2"/>
              </a:rPr>
              <a:t>We lost ~ 4 weeks...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2596842"/>
            <a:ext cx="2898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December 26 - January 21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6300" y="5949280"/>
            <a:ext cx="752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Winter-over infra-red observations wer</a:t>
            </a:r>
            <a:r>
              <a:rPr lang="en-US" altLang="ja-JP" sz="2800" dirty="0" smtClean="0"/>
              <a:t>e canceled.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79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irofumi\Desktop\シドニー発表原稿\DSC_30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-256"/>
          <a:stretch/>
        </p:blipFill>
        <p:spPr bwMode="auto">
          <a:xfrm>
            <a:off x="0" y="0"/>
            <a:ext cx="9180512" cy="68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 Seeing measurements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1412776"/>
            <a:ext cx="4208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/>
              <a:t>an “exclusive” small telescope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/>
              <a:t>on the 9m astronomical stage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/>
              <a:t>full-automatic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2708920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ym typeface="Wingdings" pitchFamily="2" charset="2"/>
              </a:rPr>
              <a:t>  </a:t>
            </a:r>
            <a:r>
              <a:rPr kumimoji="1" lang="en-US" altLang="ja-JP" sz="3200" b="1" dirty="0" smtClean="0"/>
              <a:t>DF-DIMM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3212976"/>
            <a:ext cx="5839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sz="2400" dirty="0" smtClean="0"/>
              <a:t>ome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F</a:t>
            </a:r>
            <a:r>
              <a:rPr kumimoji="1" lang="en-US" altLang="ja-JP" sz="2400" dirty="0" smtClean="0"/>
              <a:t>uji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sz="2400" dirty="0" smtClean="0"/>
              <a:t>ifferential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</a:t>
            </a:r>
            <a:r>
              <a:rPr kumimoji="1" lang="en-US" altLang="ja-JP" sz="2400" dirty="0" smtClean="0"/>
              <a:t>mage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2400" dirty="0" smtClean="0"/>
              <a:t>otion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2400" dirty="0" smtClean="0"/>
              <a:t>onitor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5684" y="3884855"/>
            <a:ext cx="553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set up on December 27</a:t>
            </a:r>
          </a:p>
          <a:p>
            <a:r>
              <a:rPr lang="en-US" altLang="ja-JP" sz="2400" dirty="0"/>
              <a:t>p</a:t>
            </a:r>
            <a:r>
              <a:rPr lang="en-US" altLang="ja-JP" sz="2400" dirty="0" smtClean="0"/>
              <a:t>ixel scale calibration on January 1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observations </a:t>
            </a:r>
            <a:r>
              <a:rPr kumimoji="1" lang="en-US" altLang="ja-JP" sz="2400" dirty="0" smtClean="0"/>
              <a:t> from January </a:t>
            </a:r>
            <a:r>
              <a:rPr lang="en-US" altLang="ja-JP" sz="2400" dirty="0" smtClean="0"/>
              <a:t>4 to January 23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85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ja-JP" sz="3600" dirty="0" smtClean="0"/>
              <a:t>5. Maintenance </a:t>
            </a:r>
            <a:r>
              <a:rPr lang="en-US" altLang="ja-JP" sz="3600" dirty="0"/>
              <a:t>for JARE 52</a:t>
            </a:r>
            <a:r>
              <a:rPr lang="en-US" altLang="ja-JP" sz="3600" baseline="30000" dirty="0"/>
              <a:t>nd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Instruments</a:t>
            </a:r>
            <a:endParaRPr lang="en-US" altLang="ja-JP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9315" y="2564904"/>
            <a:ext cx="44867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SNODAR</a:t>
            </a:r>
          </a:p>
          <a:p>
            <a:r>
              <a:rPr lang="en-US" altLang="ja-JP" sz="2000" dirty="0" smtClean="0"/>
              <a:t>   </a:t>
            </a:r>
            <a:r>
              <a:rPr lang="en-US" altLang="ja-JP" sz="2000" dirty="0" smtClean="0">
                <a:sym typeface="Wingdings" pitchFamily="2" charset="2"/>
              </a:rPr>
              <a:t> re-set up on December 30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 no software/hardware maintenance</a:t>
            </a:r>
          </a:p>
          <a:p>
            <a:r>
              <a:rPr lang="en-US" altLang="ja-JP" sz="2000" dirty="0" smtClean="0">
                <a:sym typeface="Wingdings" pitchFamily="2" charset="2"/>
              </a:rPr>
              <a:t> </a:t>
            </a:r>
            <a:endParaRPr lang="en-US" altLang="ja-JP" sz="2000" dirty="0" smtClean="0"/>
          </a:p>
          <a:p>
            <a:r>
              <a:rPr kumimoji="1" lang="en-US" altLang="ja-JP" sz="2000" u="sng" dirty="0" smtClean="0"/>
              <a:t>HR-CAM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</a:t>
            </a:r>
            <a:r>
              <a:rPr lang="en-US" altLang="ja-JP" sz="2000" dirty="0">
                <a:sym typeface="Wingdings" pitchFamily="2" charset="2"/>
              </a:rPr>
              <a:t> no software/hardware </a:t>
            </a:r>
            <a:r>
              <a:rPr lang="en-US" altLang="ja-JP" sz="2000" dirty="0" smtClean="0">
                <a:sym typeface="Wingdings" pitchFamily="2" charset="2"/>
              </a:rPr>
              <a:t>maintenance,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     but it worked well</a:t>
            </a:r>
          </a:p>
          <a:p>
            <a:endParaRPr lang="en-US" altLang="ja-JP" sz="2000" dirty="0"/>
          </a:p>
          <a:p>
            <a:r>
              <a:rPr lang="en-US" altLang="ja-JP" sz="2000" u="sng" dirty="0" smtClean="0"/>
              <a:t>Egg of Vision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</a:t>
            </a:r>
            <a:r>
              <a:rPr lang="en-US" altLang="ja-JP" sz="2000" dirty="0">
                <a:sym typeface="Wingdings" pitchFamily="2" charset="2"/>
              </a:rPr>
              <a:t> no software/hardware maintenance </a:t>
            </a:r>
            <a:endParaRPr lang="en-US" altLang="ja-JP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1484784"/>
            <a:ext cx="741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/>
              <a:t>We lost almost all time to fix the trouble of BMS3s, WS22s, and </a:t>
            </a:r>
            <a:r>
              <a:rPr lang="en-US" altLang="ja-JP" sz="2000" dirty="0" smtClean="0"/>
              <a:t>i</a:t>
            </a:r>
            <a:r>
              <a:rPr kumimoji="1" lang="en-US" altLang="ja-JP" sz="2000" dirty="0" smtClean="0"/>
              <a:t>nfrared camera. We had no time to maintenance the old instruments.</a:t>
            </a:r>
            <a:endParaRPr kumimoji="1" lang="ja-JP" altLang="en-US" sz="2000" dirty="0"/>
          </a:p>
        </p:txBody>
      </p:sp>
      <p:pic>
        <p:nvPicPr>
          <p:cNvPr id="16386" name="Picture 2" descr="C:\Users\hirofumi\Desktop\シドニー発表原稿\DSC_2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hirofumi\Desktop\シドニー発表原稿\DSC_302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447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irofumi\Desktop\シドニー発表原稿\DSC_10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8" r="5908"/>
          <a:stretch/>
        </p:blipFill>
        <p:spPr bwMode="auto">
          <a:xfrm>
            <a:off x="0" y="-33097"/>
            <a:ext cx="9144000" cy="689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JARE 54</a:t>
            </a:r>
            <a:r>
              <a:rPr lang="en-US" altLang="ja-JP" baseline="30000" dirty="0" smtClean="0"/>
              <a:t>th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Activities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1680" y="3429000"/>
            <a:ext cx="6050695" cy="230832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Repairing,  Modifying, Refueling of PLATO-F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/>
              <a:t>Construct an Astronomical Platform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Infra-red sky scattering measurements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/>
              <a:t>Seeing measurements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Maintenance for JARE 52</a:t>
            </a:r>
            <a:r>
              <a:rPr lang="en-US" altLang="ja-JP" sz="2400" baseline="30000" dirty="0" smtClean="0"/>
              <a:t>nd</a:t>
            </a:r>
            <a:r>
              <a:rPr lang="en-US" altLang="ja-JP" sz="2400" dirty="0" smtClean="0"/>
              <a:t> Instruments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/>
              <a:t>Set up all-sky aurora cameras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624" y="1805915"/>
            <a:ext cx="6732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We planed to carried out </a:t>
            </a:r>
            <a:r>
              <a:rPr lang="en-US" altLang="ja-JP" sz="2400" dirty="0" smtClean="0"/>
              <a:t>six</a:t>
            </a:r>
            <a:r>
              <a:rPr kumimoji="1" lang="en-US" altLang="ja-JP" sz="2400" dirty="0" smtClean="0"/>
              <a:t> subjects at Dome Fuji in 2012-2013 summer.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99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ja-JP" sz="3600" dirty="0" smtClean="0"/>
              <a:t>5. Maintenance </a:t>
            </a:r>
            <a:r>
              <a:rPr lang="en-US" altLang="ja-JP" sz="3600" dirty="0"/>
              <a:t>for JARE 52</a:t>
            </a:r>
            <a:r>
              <a:rPr lang="en-US" altLang="ja-JP" sz="3600" baseline="30000" dirty="0"/>
              <a:t>nd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Instruments</a:t>
            </a:r>
            <a:endParaRPr lang="en-US" altLang="ja-JP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412776"/>
            <a:ext cx="218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16m weather mast</a:t>
            </a:r>
          </a:p>
        </p:txBody>
      </p:sp>
      <p:pic>
        <p:nvPicPr>
          <p:cNvPr id="15363" name="Picture 3" descr="C:\Users\hirofumi\Desktop\シドニー発表原稿\DSC_2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31" y="2169929"/>
            <a:ext cx="2160000" cy="32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hirofumi\Desktop\シドニー発表原稿\DSC_2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67" y="4340117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hirofumi\Desktop\シドニー発表原稿\DSC_2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67" y="2060848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220072" y="5634993"/>
            <a:ext cx="301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altLang="ja-JP" sz="2000" dirty="0" smtClean="0"/>
              <a:t>Removed on January 18</a:t>
            </a:r>
          </a:p>
          <a:p>
            <a:pPr marL="342900" indent="-342900">
              <a:buFont typeface="Wingdings"/>
              <a:buChar char="à"/>
            </a:pPr>
            <a:r>
              <a:rPr lang="en-US" altLang="ja-JP" sz="2000" dirty="0" smtClean="0"/>
              <a:t>Data collection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99792" y="1412776"/>
            <a:ext cx="483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---  Established by JARE52 in 2010 austral summer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5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ja-JP" sz="3600" dirty="0" smtClean="0"/>
              <a:t>5. Maintenance </a:t>
            </a:r>
            <a:r>
              <a:rPr lang="en-US" altLang="ja-JP" sz="3600" dirty="0"/>
              <a:t>for JARE 52</a:t>
            </a:r>
            <a:r>
              <a:rPr lang="en-US" altLang="ja-JP" sz="3600" baseline="30000" dirty="0"/>
              <a:t>nd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Instruments</a:t>
            </a:r>
            <a:endParaRPr lang="en-US" altLang="ja-JP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412776"/>
            <a:ext cx="3973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err="1" smtClean="0"/>
              <a:t>TwinCAM</a:t>
            </a:r>
            <a:r>
              <a:rPr lang="en-US" altLang="ja-JP" sz="2000" dirty="0" smtClean="0"/>
              <a:t>  ---  for transit observation</a:t>
            </a:r>
            <a:endParaRPr kumimoji="1" lang="en-US" altLang="ja-JP" sz="2000" dirty="0" smtClean="0"/>
          </a:p>
        </p:txBody>
      </p:sp>
      <p:pic>
        <p:nvPicPr>
          <p:cNvPr id="18434" name="Picture 2" descr="C:\Users\hirofumi\Desktop\シドニー発表原稿\DSC_3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44325"/>
            <a:ext cx="515653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hirofumi\Desktop\シドニー発表原稿\DSC_3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59" y="1484784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hirofumi\Desktop\シドニー発表原稿\DSC_3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86" y="4504325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520" y="6124325"/>
            <a:ext cx="187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adjust the focuses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59975" y="4139788"/>
            <a:ext cx="206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remove ITO window</a:t>
            </a:r>
            <a:endParaRPr kumimoji="1" lang="ja-JP" altLang="en-US" dirty="0"/>
          </a:p>
        </p:txBody>
      </p:sp>
      <p:sp>
        <p:nvSpPr>
          <p:cNvPr id="7" name="下矢印 6"/>
          <p:cNvSpPr/>
          <p:nvPr/>
        </p:nvSpPr>
        <p:spPr>
          <a:xfrm>
            <a:off x="6156176" y="3861048"/>
            <a:ext cx="576064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437" name="Picture 5" descr="C:\Users\hirofumi\Desktop\シドニー発表原稿\DSC_24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93" y="1988840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339752" y="4221088"/>
            <a:ext cx="233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PI: </a:t>
            </a:r>
            <a:r>
              <a:rPr kumimoji="1" lang="en-US" altLang="ja-JP" dirty="0" err="1" smtClean="0"/>
              <a:t>Takato</a:t>
            </a:r>
            <a:r>
              <a:rPr kumimoji="1" lang="en-US" altLang="ja-JP" dirty="0" smtClean="0"/>
              <a:t>-san (Subaru)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6. Set </a:t>
            </a:r>
            <a:r>
              <a:rPr lang="en-US" altLang="ja-JP" dirty="0"/>
              <a:t>up all-sky aurora cameras </a:t>
            </a:r>
            <a:endParaRPr kumimoji="1" lang="ja-JP" altLang="en-US" dirty="0"/>
          </a:p>
        </p:txBody>
      </p:sp>
      <p:pic>
        <p:nvPicPr>
          <p:cNvPr id="28674" name="Picture 2" descr="C:\Users\hirofumi\Desktop\シドニー発表原稿\DSC_3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5" y="1694656"/>
            <a:ext cx="6076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622465" y="1556792"/>
            <a:ext cx="1296144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002783" y="4005064"/>
            <a:ext cx="2076066" cy="2016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26780" y="220486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Miyaoka</a:t>
            </a:r>
            <a:r>
              <a:rPr kumimoji="1" lang="en-US" altLang="ja-JP" sz="2000" dirty="0" smtClean="0"/>
              <a:t>-san’s 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all sky camera</a:t>
            </a:r>
            <a:endParaRPr kumimoji="1" lang="en-US" altLang="ja-JP" sz="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26780" y="2990855"/>
            <a:ext cx="270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000" dirty="0" smtClean="0"/>
              <a:t>Two camera housings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000" dirty="0" smtClean="0"/>
              <a:t>server PC in IM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2985" y="3814881"/>
            <a:ext cx="2670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set up on January 17-22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6063679"/>
            <a:ext cx="822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Aurora cameras work well even in the cold (-70C) temperature!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6. Set </a:t>
            </a:r>
            <a:r>
              <a:rPr lang="en-US" altLang="ja-JP" dirty="0"/>
              <a:t>up all-sky aurora cameras </a:t>
            </a:r>
            <a:endParaRPr kumimoji="1" lang="ja-JP" altLang="en-US" dirty="0"/>
          </a:p>
        </p:txBody>
      </p:sp>
      <p:pic>
        <p:nvPicPr>
          <p:cNvPr id="1026" name="Picture 2" descr="C:\Users\hirofumi\Desktop\lates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0" y="32580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irofumi\Desktop\201304070100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400000" y="1700808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2013/04/07 01:00:00</a:t>
            </a:r>
          </a:p>
          <a:p>
            <a:r>
              <a:rPr lang="en-US" altLang="ja-JP" dirty="0" smtClean="0"/>
              <a:t>Unit #2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2930" y="5662989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2013/05/15 00:25:00</a:t>
            </a:r>
          </a:p>
          <a:p>
            <a:pPr algn="r"/>
            <a:r>
              <a:rPr lang="en-US" altLang="ja-JP" dirty="0" smtClean="0"/>
              <a:t>Unit #1</a:t>
            </a:r>
            <a:endParaRPr kumimoji="1" lang="ja-JP" altLang="en-US" dirty="0"/>
          </a:p>
        </p:txBody>
      </p:sp>
      <p:pic>
        <p:nvPicPr>
          <p:cNvPr id="4" name="Picture 2" descr="E:\latest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3732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irofumi\Desktop\シドニー発表原稿\DSC_30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7" r="3833"/>
          <a:stretch/>
        </p:blipFill>
        <p:spPr bwMode="auto">
          <a:xfrm>
            <a:off x="-1" y="0"/>
            <a:ext cx="9144001" cy="68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Excellent daytime seeing at Dome Fuji on the Antarctic plateau</a:t>
            </a:r>
            <a:endParaRPr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5707" y="2924944"/>
            <a:ext cx="2223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Okita et al. 2013</a:t>
            </a:r>
            <a:endParaRPr lang="en-US" altLang="ja-JP" sz="2400" dirty="0"/>
          </a:p>
          <a:p>
            <a:pPr algn="ctr"/>
            <a:r>
              <a:rPr lang="en-US" altLang="ja-JP" sz="2400" dirty="0" smtClean="0"/>
              <a:t>in preparation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11560" y="4638035"/>
            <a:ext cx="5976664" cy="20313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/>
              <a:t>We acknowledge the National Institute of Polar Research and the 51st - 54th Japanese Antarctic Research </a:t>
            </a:r>
            <a:r>
              <a:rPr lang="en-US" altLang="ja-JP" sz="1400" dirty="0" smtClean="0"/>
              <a:t>Expeditions.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This </a:t>
            </a:r>
            <a:r>
              <a:rPr lang="en-US" altLang="ja-JP" sz="1400" dirty="0"/>
              <a:t>research is supported by the National Institute of Polar Research through Project Research no.KP-12, the Grants-in-Aid for Scientific Research 18340050 and 23103002, the Australian Research Council and Australian government infrastructure funding managed by Astronomy Australia </a:t>
            </a:r>
            <a:r>
              <a:rPr lang="en-US" altLang="ja-JP" sz="1400" dirty="0" smtClean="0"/>
              <a:t>Limited. Hirofumi </a:t>
            </a:r>
            <a:r>
              <a:rPr lang="en-US" altLang="ja-JP" sz="1400" dirty="0"/>
              <a:t>Okita thanks the </a:t>
            </a:r>
            <a:r>
              <a:rPr lang="en-US" altLang="ja-JP" sz="1400" dirty="0" err="1"/>
              <a:t>Sasakawa</a:t>
            </a:r>
            <a:r>
              <a:rPr lang="en-US" altLang="ja-JP" sz="1400" dirty="0"/>
              <a:t> Scientific Research Grant from The Japan Science Society, and Tohoku University International Advanced Research and Education Organization for scholarships and research expenses.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89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744" y="274638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DF-DIMM</a:t>
            </a:r>
            <a:endParaRPr kumimoji="1" lang="ja-JP" altLang="en-US" dirty="0"/>
          </a:p>
        </p:txBody>
      </p:sp>
      <p:sp>
        <p:nvSpPr>
          <p:cNvPr id="19" name="AutoShape 2" descr="imap://h-okita@astr.tohoku.ac.jp:993/fetch%3EUID%3E.%26U1dpdTC8MN8-%3E3923?part=1.3.1.3&amp;type=image/jpeg&amp;filename=P82288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AutoShape 4" descr="imap://h-okita@astr.tohoku.ac.jp:993/fetch%3EUID%3E.%26U1dpdTC8MN8-%3E3923?part=1.3.1.3&amp;type=image/jpeg&amp;filename=P82288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1938" y="1072027"/>
            <a:ext cx="490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Dome Fuji</a:t>
            </a:r>
            <a:r>
              <a:rPr lang="ja-JP" altLang="en-US" sz="2000" dirty="0" smtClean="0"/>
              <a:t> </a:t>
            </a:r>
            <a:r>
              <a:rPr kumimoji="1" lang="en-US" altLang="ja-JP" sz="2000" dirty="0" smtClean="0"/>
              <a:t>Differential Image Motion Monitor</a:t>
            </a:r>
            <a:endParaRPr kumimoji="1" lang="ja-JP" altLang="en-US" sz="2000" dirty="0"/>
          </a:p>
        </p:txBody>
      </p:sp>
      <p:pic>
        <p:nvPicPr>
          <p:cNvPr id="13" name="Picture 2" descr="DSC_33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96694"/>
            <a:ext cx="3312368" cy="497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JARE54_okita_jpeg\2013_0110_PLATO風景\DSC_3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73" y="3501328"/>
            <a:ext cx="43287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7696514" y="47557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316416" y="4941328"/>
            <a:ext cx="1" cy="90239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386959" y="5183237"/>
            <a:ext cx="6495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11m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476527" y="5183237"/>
            <a:ext cx="1944216" cy="1047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92080" y="4836420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PLATO-F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17049" y="4288702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DF-DIMM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56373" y="1772816"/>
            <a:ext cx="4455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We used an exclusive </a:t>
            </a:r>
            <a:r>
              <a:rPr lang="en-US" altLang="ja-JP" dirty="0"/>
              <a:t>small full-automatic </a:t>
            </a:r>
            <a:r>
              <a:rPr lang="en-US" altLang="ja-JP" dirty="0" smtClean="0"/>
              <a:t>telescope on </a:t>
            </a:r>
            <a:r>
              <a:rPr lang="en-US" altLang="ja-JP" dirty="0"/>
              <a:t>the </a:t>
            </a:r>
            <a:r>
              <a:rPr lang="en-US" altLang="ja-JP" dirty="0" smtClean="0"/>
              <a:t>9 m astronomical tower in order to be as height as possible within, and sometimes above, the surface boundary layer.</a:t>
            </a:r>
          </a:p>
        </p:txBody>
      </p:sp>
    </p:spTree>
    <p:extLst>
      <p:ext uri="{BB962C8B-B14F-4D97-AF65-F5344CB8AC3E}">
        <p14:creationId xmlns:p14="http://schemas.microsoft.com/office/powerpoint/2010/main" val="30799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730" y="274638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Seeing Results (1/4)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5180" y="1268760"/>
            <a:ext cx="7288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/>
              <a:t>We carried out DIMM observations </a:t>
            </a:r>
            <a:r>
              <a:rPr lang="en-US" altLang="ja-JP" dirty="0" smtClean="0"/>
              <a:t>11 </a:t>
            </a:r>
            <a:r>
              <a:rPr lang="en-US" altLang="ja-JP" dirty="0"/>
              <a:t>m </a:t>
            </a:r>
            <a:r>
              <a:rPr lang="en-US" altLang="ja-JP" dirty="0" smtClean="0"/>
              <a:t>above the snow </a:t>
            </a:r>
            <a:r>
              <a:rPr lang="en-US" altLang="ja-JP" dirty="0"/>
              <a:t>surface at </a:t>
            </a:r>
            <a:r>
              <a:rPr lang="en-US" altLang="ja-JP" dirty="0" smtClean="0"/>
              <a:t>a wavelength of 472nm from 2013 January 1 </a:t>
            </a:r>
            <a:r>
              <a:rPr lang="en-US" altLang="ja-JP" dirty="0"/>
              <a:t>to January 23 in </a:t>
            </a:r>
            <a:r>
              <a:rPr lang="en-US" altLang="ja-JP" dirty="0" smtClean="0"/>
              <a:t>2013.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In all, we obtained 3768 seeing estimates, each one being the average of 450 images over a period of about five minutes.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53737"/>
              </p:ext>
            </p:extLst>
          </p:nvPr>
        </p:nvGraphicFramePr>
        <p:xfrm>
          <a:off x="5796136" y="3440524"/>
          <a:ext cx="2088232" cy="16334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83690"/>
                <a:gridCol w="904542"/>
              </a:tblGrid>
              <a:tr h="31340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Mean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0.67”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13403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Median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0.52”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  <a:tr h="313403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Mode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0.36”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  <a:tr h="3466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75%tile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0.78”</a:t>
                      </a:r>
                    </a:p>
                  </a:txBody>
                  <a:tcPr/>
                </a:tc>
              </a:tr>
              <a:tr h="3466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25%tile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0.36”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 descr="C:\Users\hirofumi\Desktop\2013_05みさゼミ\fi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7272"/>
            <a:ext cx="495017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9129" y="5951021"/>
            <a:ext cx="898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Note: This larger statistic values are believed to be caused by periods when the telescope was within the turbulence boundary layer.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irofumi\Desktop\2013_05みさゼミ\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368"/>
            <a:ext cx="9157331" cy="58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730" y="-27384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Seeing Results (2/4)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73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730" y="274638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Seeing Results (3/4)</a:t>
            </a:r>
            <a:endParaRPr kumimoji="1" lang="ja-JP" altLang="en-US" dirty="0"/>
          </a:p>
        </p:txBody>
      </p:sp>
      <p:pic>
        <p:nvPicPr>
          <p:cNvPr id="3074" name="Picture 2" descr="C:\Users\hirofumi\Desktop\2013_05みさゼミ\fi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44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429309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rgbClr val="0070C0"/>
                </a:solidFill>
              </a:rPr>
              <a:t>A period of excellent seeing, below 0.2” and continuing about 4 hours, was observed near local midnight at 2013 January 6.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Other periods of excellent seeing, less than 0.3”, were observed close to midnight on a total of six occasions (January 6, 11, 15, 19, 21, and 23)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>
                <a:solidFill>
                  <a:srgbClr val="0070C0"/>
                </a:solidFill>
              </a:rPr>
              <a:t>The seeing has a tendency to have a local minimum of ~0.3” a few hours before local midnight.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/>
              <a:t>This is clear in the data for January 6,7,9, and 16.</a:t>
            </a:r>
            <a:endParaRPr lang="ja-JP" altLang="en-US" dirty="0"/>
          </a:p>
          <a:p>
            <a:pPr marL="285750" indent="-285750" algn="just">
              <a:buFont typeface="Arial" pitchFamily="34" charset="0"/>
              <a:buChar char="•"/>
            </a:pPr>
            <a:endParaRPr kumimoji="1" lang="ja-JP" altLang="en-US" dirty="0"/>
          </a:p>
        </p:txBody>
      </p:sp>
      <p:pic>
        <p:nvPicPr>
          <p:cNvPr id="5" name="Picture 2" descr="C:\Users\hirofumi\Desktop\DF_DIMM\gif\timeseries_2013_010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" r="-1"/>
          <a:stretch/>
        </p:blipFill>
        <p:spPr bwMode="auto">
          <a:xfrm>
            <a:off x="539553" y="980728"/>
            <a:ext cx="727280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97730" y="274638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Seeing Results (4/4)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979712" y="1708680"/>
            <a:ext cx="1080120" cy="179232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724128" y="1708680"/>
            <a:ext cx="576064" cy="175928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83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0. T</a:t>
            </a:r>
            <a:r>
              <a:rPr kumimoji="1" lang="en-US" altLang="ja-JP" sz="4000" dirty="0" smtClean="0"/>
              <a:t>ime table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6976" y="1556792"/>
            <a:ext cx="426916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Nov. 10	  Tokyo</a:t>
            </a:r>
          </a:p>
          <a:p>
            <a:pPr marL="0" indent="0">
              <a:buNone/>
            </a:pPr>
            <a:r>
              <a:rPr lang="en-US" altLang="ja-JP" dirty="0" smtClean="0"/>
              <a:t>Nov. 12	  Cape Town</a:t>
            </a:r>
          </a:p>
          <a:p>
            <a:pPr marL="0" indent="0">
              <a:buNone/>
            </a:pPr>
            <a:r>
              <a:rPr lang="en-US" altLang="ja-JP" dirty="0" smtClean="0"/>
              <a:t>Nov. 19	  Troll/</a:t>
            </a:r>
            <a:r>
              <a:rPr kumimoji="1" lang="en-US" altLang="ja-JP" dirty="0" smtClean="0"/>
              <a:t>Novo station</a:t>
            </a:r>
          </a:p>
          <a:p>
            <a:pPr marL="0" indent="0">
              <a:buNone/>
            </a:pPr>
            <a:r>
              <a:rPr lang="en-US" altLang="ja-JP" dirty="0" smtClean="0"/>
              <a:t>Nov. 20	  S17 runway</a:t>
            </a:r>
          </a:p>
          <a:p>
            <a:pPr marL="0" indent="0">
              <a:buNone/>
            </a:pPr>
            <a:r>
              <a:rPr lang="en-US" altLang="ja-JP" dirty="0" smtClean="0"/>
              <a:t>Nov. 27	  Mizuho station</a:t>
            </a:r>
          </a:p>
          <a:p>
            <a:pPr marL="0" indent="0">
              <a:buNone/>
            </a:pPr>
            <a:r>
              <a:rPr lang="en-US" altLang="ja-JP" dirty="0" smtClean="0"/>
              <a:t>Dec. 8	  Mid point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70C0"/>
                </a:solidFill>
              </a:rPr>
              <a:t>Dec. 15-Jan.23	  Dome Fuji</a:t>
            </a:r>
          </a:p>
          <a:p>
            <a:pPr marL="0" indent="0">
              <a:buNone/>
            </a:pPr>
            <a:r>
              <a:rPr lang="en-US" altLang="ja-JP" dirty="0" smtClean="0"/>
              <a:t>Jan. 27	  Mid point</a:t>
            </a:r>
          </a:p>
          <a:p>
            <a:pPr marL="0" indent="0">
              <a:buNone/>
            </a:pPr>
            <a:r>
              <a:rPr lang="en-US" altLang="ja-JP" dirty="0" smtClean="0"/>
              <a:t>Jan. 31	  Mizuho station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Feb. 7	  S17 runway/Novo station</a:t>
            </a:r>
          </a:p>
          <a:p>
            <a:pPr marL="0" indent="0">
              <a:buNone/>
            </a:pPr>
            <a:r>
              <a:rPr kumimoji="1" lang="en-US" altLang="ja-JP" dirty="0" smtClean="0"/>
              <a:t>Feb. 8	  Cape Town</a:t>
            </a:r>
          </a:p>
          <a:p>
            <a:pPr marL="0" indent="0">
              <a:buNone/>
            </a:pPr>
            <a:r>
              <a:rPr kumimoji="1" lang="en-US" altLang="ja-JP" dirty="0" smtClean="0"/>
              <a:t>Feb.14	  Tokyo</a:t>
            </a:r>
            <a:endParaRPr kumimoji="1"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1696" y="3521306"/>
            <a:ext cx="15225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stay 39 days </a:t>
            </a:r>
            <a:endParaRPr kumimoji="1" lang="ja-JP" altLang="en-US" sz="20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393304" y="2737520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16200000">
            <a:off x="805190" y="3527321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79 days</a:t>
            </a:r>
            <a:endParaRPr kumimoji="1" lang="ja-JP" altLang="en-US" sz="20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021214" y="1711152"/>
            <a:ext cx="0" cy="36906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 rot="16200000">
            <a:off x="445150" y="3383305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96 days</a:t>
            </a:r>
            <a:endParaRPr kumimoji="1" lang="ja-JP" altLang="en-US" sz="2000" dirty="0"/>
          </a:p>
        </p:txBody>
      </p:sp>
      <p:pic>
        <p:nvPicPr>
          <p:cNvPr id="19458" name="Picture 2" descr="C:\Users\hirofumi\Desktop\シドニー発表原稿\DSC_1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70849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hirofumi\Desktop\シドニー発表原稿\DSC_1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272"/>
            <a:ext cx="27084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Discussion (1/3)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5522229" y="2815347"/>
            <a:ext cx="2416461" cy="36520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Surface Boundary Layer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5522230" y="448864"/>
            <a:ext cx="0" cy="2731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5522230" y="3180558"/>
            <a:ext cx="29382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716016" y="260648"/>
            <a:ext cx="8029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Height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480229" y="341948"/>
            <a:ext cx="11242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Strato</a:t>
            </a:r>
            <a:r>
              <a:rPr kumimoji="1" lang="en-US" altLang="ja-JP" sz="1400" dirty="0" smtClean="0"/>
              <a:t>sphere</a:t>
            </a:r>
            <a:endParaRPr kumimoji="1" lang="ja-JP" altLang="en-US" sz="1400" dirty="0"/>
          </a:p>
        </p:txBody>
      </p:sp>
      <p:sp>
        <p:nvSpPr>
          <p:cNvPr id="45" name="正方形/長方形 44"/>
          <p:cNvSpPr/>
          <p:nvPr/>
        </p:nvSpPr>
        <p:spPr>
          <a:xfrm>
            <a:off x="5522230" y="918199"/>
            <a:ext cx="2416460" cy="3355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Jet Stream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716016" y="2492896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10m ~</a:t>
            </a:r>
          </a:p>
          <a:p>
            <a:pPr algn="ctr"/>
            <a:r>
              <a:rPr lang="en-US" altLang="ja-JP" dirty="0" smtClean="0"/>
              <a:t>1km</a:t>
            </a:r>
            <a:endParaRPr kumimoji="1" lang="ja-JP" altLang="en-US" dirty="0"/>
          </a:p>
        </p:txBody>
      </p:sp>
      <p:cxnSp>
        <p:nvCxnSpPr>
          <p:cNvPr id="52" name="直線コネクタ 51"/>
          <p:cNvCxnSpPr/>
          <p:nvPr/>
        </p:nvCxnSpPr>
        <p:spPr>
          <a:xfrm flipH="1">
            <a:off x="5437808" y="2812482"/>
            <a:ext cx="1688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5428808" y="1092935"/>
            <a:ext cx="1688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680419" y="91578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~10km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73185" y="1412776"/>
            <a:ext cx="3924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/>
              <a:t>Astronomical </a:t>
            </a:r>
            <a:r>
              <a:rPr lang="en-US" altLang="ja-JP" dirty="0" smtClean="0"/>
              <a:t>seeing in Antarctica </a:t>
            </a:r>
            <a:r>
              <a:rPr lang="en-US" altLang="ja-JP" dirty="0"/>
              <a:t>is generally considered as the </a:t>
            </a:r>
            <a:r>
              <a:rPr lang="en-US" altLang="ja-JP" dirty="0" smtClean="0"/>
              <a:t>super-position </a:t>
            </a:r>
            <a:r>
              <a:rPr lang="en-US" altLang="ja-JP" dirty="0"/>
              <a:t>of the </a:t>
            </a:r>
            <a:r>
              <a:rPr lang="en-US" altLang="ja-JP" dirty="0" smtClean="0"/>
              <a:t>contributions </a:t>
            </a:r>
            <a:r>
              <a:rPr lang="en-US" altLang="ja-JP" dirty="0"/>
              <a:t>from two layers; </a:t>
            </a:r>
            <a:r>
              <a:rPr lang="en-US" altLang="ja-JP" b="1" dirty="0" smtClean="0">
                <a:solidFill>
                  <a:srgbClr val="FF0000"/>
                </a:solidFill>
              </a:rPr>
              <a:t>the </a:t>
            </a:r>
            <a:r>
              <a:rPr lang="en-US" altLang="ja-JP" b="1" dirty="0">
                <a:solidFill>
                  <a:srgbClr val="FF0000"/>
                </a:solidFill>
              </a:rPr>
              <a:t>surface boundary layer </a:t>
            </a:r>
            <a:r>
              <a:rPr lang="en-US" altLang="ja-JP" dirty="0"/>
              <a:t>and </a:t>
            </a:r>
            <a:r>
              <a:rPr lang="en-US" altLang="ja-JP" b="1" dirty="0">
                <a:solidFill>
                  <a:srgbClr val="FF0000"/>
                </a:solidFill>
              </a:rPr>
              <a:t>the free atmosphere</a:t>
            </a:r>
            <a:r>
              <a:rPr lang="en-US" altLang="ja-JP" dirty="0"/>
              <a:t> above</a:t>
            </a:r>
            <a:r>
              <a:rPr lang="en-US" altLang="ja-JP" dirty="0" smtClean="0"/>
              <a:t>.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(No jet stream on the Antarctic plateau!)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95790" y="335699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/>
              <a:t>Simulations suggest that </a:t>
            </a:r>
            <a:r>
              <a:rPr lang="en-US" altLang="ja-JP" dirty="0" smtClean="0"/>
              <a:t>the free atmosphere seeing could </a:t>
            </a:r>
            <a:r>
              <a:rPr lang="en-US" altLang="ja-JP" dirty="0"/>
              <a:t>be </a:t>
            </a:r>
            <a:r>
              <a:rPr lang="en-US" altLang="ja-JP" dirty="0" smtClean="0"/>
              <a:t>0.21” </a:t>
            </a:r>
            <a:r>
              <a:rPr lang="en-US" altLang="ja-JP" dirty="0"/>
              <a:t>and </a:t>
            </a:r>
            <a:r>
              <a:rPr lang="en-US" altLang="ja-JP" dirty="0" smtClean="0"/>
              <a:t>the height of the surface boundary layer is 18 </a:t>
            </a:r>
            <a:r>
              <a:rPr lang="en-US" altLang="ja-JP" dirty="0"/>
              <a:t>m at Dome </a:t>
            </a:r>
            <a:r>
              <a:rPr lang="en-US" altLang="ja-JP" dirty="0" smtClean="0"/>
              <a:t>Fuji (Saunders et al. 2009; Swain &amp; </a:t>
            </a:r>
            <a:r>
              <a:rPr lang="en-US" altLang="ja-JP" dirty="0" err="1" smtClean="0"/>
              <a:t>Gallee</a:t>
            </a:r>
            <a:r>
              <a:rPr lang="en-US" altLang="ja-JP" dirty="0" smtClean="0"/>
              <a:t> 2006).</a:t>
            </a:r>
            <a:endParaRPr lang="en-US" altLang="ja-JP" dirty="0"/>
          </a:p>
        </p:txBody>
      </p:sp>
      <p:pic>
        <p:nvPicPr>
          <p:cNvPr id="40" name="Picture 2" descr="C:\Users\hirofumi\Desktop\2013_05みさゼミ\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8" y="4412381"/>
            <a:ext cx="5553076" cy="22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/>
          <p:cNvSpPr/>
          <p:nvPr/>
        </p:nvSpPr>
        <p:spPr>
          <a:xfrm>
            <a:off x="6027012" y="4221088"/>
            <a:ext cx="2793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ja-JP" dirty="0" smtClean="0">
                <a:sym typeface="Wingdings" pitchFamily="2" charset="2"/>
              </a:rPr>
              <a:t>disappearance of the surface boundary layer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ja-JP" dirty="0" smtClean="0">
                <a:sym typeface="Wingdings" pitchFamily="2" charset="2"/>
              </a:rPr>
              <a:t>the surface boundary layer is below the level of the telescope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ja-JP" dirty="0" smtClean="0">
                <a:sym typeface="Wingdings" pitchFamily="2" charset="2"/>
              </a:rPr>
              <a:t>the surface boundary layer is higher than the level of the telescope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7076" y="414908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1)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187276" y="414908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125115" y="414908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5522230" y="1253787"/>
            <a:ext cx="2416460" cy="155869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Free Atmosphere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480229" y="1484784"/>
            <a:ext cx="11044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Troposphere</a:t>
            </a:r>
            <a:endParaRPr kumimoji="1" lang="ja-JP" altLang="en-US" sz="1400" dirty="0"/>
          </a:p>
        </p:txBody>
      </p:sp>
      <p:sp>
        <p:nvSpPr>
          <p:cNvPr id="51" name="正方形/長方形 50"/>
          <p:cNvSpPr/>
          <p:nvPr/>
        </p:nvSpPr>
        <p:spPr>
          <a:xfrm>
            <a:off x="2172424" y="4221088"/>
            <a:ext cx="1656184" cy="158010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87076" y="4221088"/>
            <a:ext cx="1584176" cy="23721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4067944" y="4221088"/>
            <a:ext cx="1656184" cy="19129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97730" y="274638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Discussion (2/3)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46049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A similar local minimum before midnight has also been seen at Dome C, and has been interpreted by </a:t>
            </a:r>
            <a:r>
              <a:rPr kumimoji="1" lang="en-US" altLang="ja-JP" dirty="0" err="1" smtClean="0"/>
              <a:t>Aristidi</a:t>
            </a:r>
            <a:r>
              <a:rPr kumimoji="1" lang="en-US" altLang="ja-JP" dirty="0" smtClean="0"/>
              <a:t> et al. (2005) as due to the disappearance of the surface boundary layer. </a:t>
            </a:r>
          </a:p>
          <a:p>
            <a:pPr algn="just"/>
            <a:r>
              <a:rPr lang="en-US" altLang="ja-JP" dirty="0" smtClean="0"/>
              <a:t>Our results are consistent with this.</a:t>
            </a:r>
            <a:endParaRPr kumimoji="1" lang="ja-JP" altLang="en-US" dirty="0"/>
          </a:p>
        </p:txBody>
      </p:sp>
      <p:pic>
        <p:nvPicPr>
          <p:cNvPr id="6" name="Picture 2" descr="C:\Users\hirofumi\Desktop\DF_DIMM\gif\timeseries_2013_010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" r="-1"/>
          <a:stretch/>
        </p:blipFill>
        <p:spPr bwMode="auto">
          <a:xfrm>
            <a:off x="539553" y="1250176"/>
            <a:ext cx="727280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724128" y="1996712"/>
            <a:ext cx="576064" cy="175928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irofumi\Desktop\DF_DIMM\gif\timeseries_2013_010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15114" b="9753"/>
          <a:stretch/>
        </p:blipFill>
        <p:spPr bwMode="auto">
          <a:xfrm>
            <a:off x="1160039" y="1196752"/>
            <a:ext cx="6652321" cy="24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97730" y="274638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Discussion (3/3)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3645024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It is interesting to note that the excellent seeing we have observed at local midnight has not been reported from site testing at Dome C.</a:t>
            </a:r>
          </a:p>
          <a:p>
            <a:pPr algn="just"/>
            <a:r>
              <a:rPr lang="en-US" altLang="ja-JP" dirty="0" smtClean="0"/>
              <a:t>The weak solar energy input at midnight is expected to result in an intense temperature gradient near the snow surface at this time.</a:t>
            </a:r>
          </a:p>
          <a:p>
            <a:pPr algn="just"/>
            <a:r>
              <a:rPr kumimoji="1" lang="en-US" altLang="ja-JP" dirty="0" smtClean="0"/>
              <a:t>This strong temperature gradient should produce a strong surface boundary layer, and hence poor seeing from the surface.</a:t>
            </a:r>
          </a:p>
          <a:p>
            <a:pPr algn="just"/>
            <a:r>
              <a:rPr lang="en-US" altLang="ja-JP" dirty="0" smtClean="0"/>
              <a:t>This is only consistent with our observations if the surface boundary layer is below the level of the telescope.</a:t>
            </a:r>
          </a:p>
          <a:p>
            <a:pPr algn="just"/>
            <a:r>
              <a:rPr lang="en-US" altLang="ja-JP" dirty="0" smtClean="0"/>
              <a:t>We there for conclude that our DIMM was above the surface boundary layer during these periods, and was sampling the free atmosphere seeing.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979712" y="1412776"/>
            <a:ext cx="1080120" cy="179232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5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irofumi\Desktop\シドニー発表原稿\DSC_30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7" r="3833"/>
          <a:stretch/>
        </p:blipFill>
        <p:spPr bwMode="auto">
          <a:xfrm>
            <a:off x="-1" y="0"/>
            <a:ext cx="9144001" cy="68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550397" y="3452807"/>
            <a:ext cx="53978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The</a:t>
            </a:r>
            <a:r>
              <a:rPr kumimoji="1" lang="en-US" altLang="ja-JP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ja-JP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free atmosphe</a:t>
            </a:r>
            <a:r>
              <a:rPr kumimoji="1" lang="en-US" altLang="ja-JP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ja-JP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seeing 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is ~</a:t>
            </a:r>
            <a:r>
              <a:rPr kumimoji="1" lang="ja-JP" altLang="ja-JP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0.2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”.</a:t>
            </a:r>
            <a:r>
              <a:rPr kumimoji="1" lang="ja-JP" altLang="ja-JP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50" charset="-128"/>
              <a:cs typeface="ＭＳ Ｐゴシック" pitchFamily="50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50" charset="-128"/>
                <a:cs typeface="ＭＳ Ｐゴシック" pitchFamily="50" charset="-128"/>
              </a:rPr>
              <a:t>The height of the surface boundary layer can be as low as ~11 m.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478394"/>
            <a:ext cx="723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dirty="0" smtClean="0"/>
              <a:t>It is remarkable that seeing in the range 0.2” to 0.3” was observed for continuous periods of hours at a height of only 11 m above the snow surface.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2996952"/>
            <a:ext cx="506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At Dome Fuji on the Antarctic plateau,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irofumi\Desktop\シドニー発表原稿\DSC_09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4" r="4935"/>
          <a:stretch/>
        </p:blipFill>
        <p:spPr bwMode="auto">
          <a:xfrm>
            <a:off x="-1" y="0"/>
            <a:ext cx="9144001" cy="687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0" y="20730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We appreciate all your great support.</a:t>
            </a:r>
          </a:p>
        </p:txBody>
      </p:sp>
    </p:spTree>
    <p:extLst>
      <p:ext uri="{BB962C8B-B14F-4D97-AF65-F5344CB8AC3E}">
        <p14:creationId xmlns:p14="http://schemas.microsoft.com/office/powerpoint/2010/main" val="77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Research\Antarctica\2012_JARE54\DSC_2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9058"/>
          <a:stretch/>
        </p:blipFill>
        <p:spPr bwMode="auto">
          <a:xfrm>
            <a:off x="0" y="-50919"/>
            <a:ext cx="9144000" cy="689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79512" y="1817529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We were really happy to stay and work at Dome Fuji.</a:t>
            </a:r>
          </a:p>
        </p:txBody>
      </p:sp>
    </p:spTree>
    <p:extLst>
      <p:ext uri="{BB962C8B-B14F-4D97-AF65-F5344CB8AC3E}">
        <p14:creationId xmlns:p14="http://schemas.microsoft.com/office/powerpoint/2010/main" val="11473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DF-DIMM Hardware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36618" y="4149080"/>
            <a:ext cx="649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/>
              <a:t>5</a:t>
            </a:r>
            <a:r>
              <a:rPr lang="en-US" altLang="ja-JP" dirty="0" smtClean="0"/>
              <a:t>W heaters protect the frosting of the optical windows.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Motors and the electric circuits are heated for -80</a:t>
            </a:r>
            <a:r>
              <a:rPr lang="en-US" altLang="ja-JP" baseline="30000" dirty="0" smtClean="0"/>
              <a:t>o</a:t>
            </a:r>
            <a:r>
              <a:rPr lang="en-US" altLang="ja-JP" dirty="0" smtClean="0"/>
              <a:t>C operation.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LX200 and ST-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were tested in -80</a:t>
            </a:r>
            <a:r>
              <a:rPr lang="en-US" altLang="ja-JP" baseline="30000" dirty="0" smtClean="0"/>
              <a:t>o</a:t>
            </a:r>
            <a:r>
              <a:rPr lang="en-US" altLang="ja-JP" dirty="0" smtClean="0"/>
              <a:t>C environment in a freezer.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21266" y="5289301"/>
            <a:ext cx="632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The Telescope, the CCDs, and the control PCs need </a:t>
            </a:r>
            <a:r>
              <a:rPr lang="en-US" altLang="ja-JP" b="1" dirty="0" smtClean="0">
                <a:solidFill>
                  <a:srgbClr val="FF0000"/>
                </a:solidFill>
              </a:rPr>
              <a:t>43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W</a:t>
            </a:r>
            <a:r>
              <a:rPr kumimoji="1" lang="en-US" altLang="ja-JP" dirty="0" smtClean="0"/>
              <a:t>. It needs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additional 63W for heaters </a:t>
            </a:r>
            <a:r>
              <a:rPr kumimoji="1" lang="en-US" altLang="ja-JP" dirty="0" smtClean="0"/>
              <a:t>in -80</a:t>
            </a:r>
            <a:r>
              <a:rPr kumimoji="1" lang="en-US" altLang="ja-JP" baseline="30000" dirty="0" smtClean="0"/>
              <a:t>o</a:t>
            </a:r>
            <a:r>
              <a:rPr kumimoji="1" lang="en-US" altLang="ja-JP" dirty="0" smtClean="0"/>
              <a:t>C</a:t>
            </a:r>
            <a:r>
              <a:rPr lang="ja-JP" altLang="en-US" dirty="0"/>
              <a:t> </a:t>
            </a:r>
            <a:r>
              <a:rPr kumimoji="1" lang="en-US" altLang="ja-JP" dirty="0" smtClean="0"/>
              <a:t>operation.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1980" y="1196752"/>
            <a:ext cx="8326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   We use Meade LX200AFC-8” telescope and SBIG ST-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CCD camera for DF-DIMM. </a:t>
            </a:r>
            <a:r>
              <a:rPr lang="en-US" altLang="ja-JP" dirty="0" smtClean="0"/>
              <a:t>These commercial models are relatively low prices and have high reliability. </a:t>
            </a:r>
            <a:r>
              <a:rPr lang="en-US" altLang="ja-JP" b="1" dirty="0" smtClean="0">
                <a:solidFill>
                  <a:srgbClr val="FF0000"/>
                </a:solidFill>
              </a:rPr>
              <a:t>We have to modified them for in the low </a:t>
            </a:r>
            <a:r>
              <a:rPr lang="en-US" altLang="ja-JP" b="1" dirty="0">
                <a:solidFill>
                  <a:srgbClr val="FF0000"/>
                </a:solidFill>
              </a:rPr>
              <a:t>temperature operation. W</a:t>
            </a:r>
            <a:r>
              <a:rPr lang="en-US" altLang="ja-JP" b="1" dirty="0" smtClean="0">
                <a:solidFill>
                  <a:srgbClr val="FF0000"/>
                </a:solidFill>
              </a:rPr>
              <a:t>e replaced grease, bearings, and cables, and we added heaters inside them. After the modification we checked them in a -80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o</a:t>
            </a:r>
            <a:r>
              <a:rPr lang="en-US" altLang="ja-JP" b="1" dirty="0" smtClean="0">
                <a:solidFill>
                  <a:srgbClr val="FF0000"/>
                </a:solidFill>
              </a:rPr>
              <a:t>C freezer.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hirofumi\Desktop\images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70641"/>
            <a:ext cx="684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irofumi\Desktop\IMG_1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9" y="2761199"/>
            <a:ext cx="168006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Research\Antarctica\DOME-F\picture\IMG_1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0" y="5337352"/>
            <a:ext cx="16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2107238" y="6093296"/>
            <a:ext cx="678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(top) optical windows with 2W heaters,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(middle) motor and circuit with heaters and polyurethane form, (bottom)</a:t>
            </a:r>
            <a:r>
              <a:rPr lang="en-US" altLang="ja-JP" sz="1400" dirty="0"/>
              <a:t> LX200 in a </a:t>
            </a:r>
            <a:r>
              <a:rPr lang="en-US" altLang="ja-JP" sz="1400" dirty="0" smtClean="0"/>
              <a:t>freezer of -80C</a:t>
            </a:r>
            <a:endParaRPr lang="en-US" altLang="ja-JP" sz="1400" dirty="0"/>
          </a:p>
        </p:txBody>
      </p:sp>
      <p:pic>
        <p:nvPicPr>
          <p:cNvPr id="1030" name="Picture 6" descr="C:\Research\Antarctica\DOME-F\picture\IMG_1629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50822" r="14031" b="8217"/>
          <a:stretch/>
        </p:blipFill>
        <p:spPr bwMode="auto">
          <a:xfrm>
            <a:off x="388310" y="4049276"/>
            <a:ext cx="16812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6" t="36983" r="8769" b="36060"/>
          <a:stretch/>
        </p:blipFill>
        <p:spPr bwMode="auto">
          <a:xfrm>
            <a:off x="7039430" y="2620408"/>
            <a:ext cx="134899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http://img15.shop-pro.jp/PA01155/709/product/37466482.jpg?201112031641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1833909" cy="17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4510625" y="3573016"/>
            <a:ext cx="18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Meade LX200ACF-8”</a:t>
            </a:r>
          </a:p>
          <a:p>
            <a:pPr algn="just"/>
            <a:r>
              <a:rPr lang="en-US" altLang="ja-JP" sz="1400" dirty="0" err="1" smtClean="0"/>
              <a:t>Cassegrain</a:t>
            </a:r>
            <a:r>
              <a:rPr lang="en-US" altLang="ja-JP" sz="1400" dirty="0" smtClean="0"/>
              <a:t> telescope</a:t>
            </a:r>
            <a:endParaRPr lang="en-US" altLang="ja-JP" sz="1400" dirty="0"/>
          </a:p>
        </p:txBody>
      </p:sp>
      <p:pic>
        <p:nvPicPr>
          <p:cNvPr id="1026" name="Picture 2" descr="C:\Users\hirofumi\Desktop\meade_logo_block.gif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53" y="2561641"/>
            <a:ext cx="702000" cy="7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6588224" y="357301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SBIG ST-</a:t>
            </a:r>
            <a:r>
              <a:rPr kumimoji="1" lang="en-US" altLang="ja-JP" sz="1400" dirty="0" err="1" smtClean="0"/>
              <a:t>i</a:t>
            </a:r>
            <a:endParaRPr kumimoji="1" lang="en-US" altLang="ja-JP" sz="1400" dirty="0" smtClean="0"/>
          </a:p>
          <a:p>
            <a:pPr algn="just"/>
            <a:r>
              <a:rPr lang="en-US" altLang="ja-JP" sz="1400" dirty="0" smtClean="0"/>
              <a:t>monochrome CCD camera</a:t>
            </a:r>
            <a:endParaRPr lang="en-US" altLang="ja-JP" sz="1400" dirty="0"/>
          </a:p>
        </p:txBody>
      </p:sp>
      <p:sp>
        <p:nvSpPr>
          <p:cNvPr id="3" name="正方形/長方形 2"/>
          <p:cNvSpPr/>
          <p:nvPr/>
        </p:nvSpPr>
        <p:spPr>
          <a:xfrm>
            <a:off x="6372200" y="548680"/>
            <a:ext cx="2145121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Based on Okita </a:t>
            </a:r>
            <a:r>
              <a:rPr lang="en-US" altLang="ja-JP" sz="1400" dirty="0"/>
              <a:t>et al. 2013, IAU Symposium, 288, 25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93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DF-DIMM Software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149755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   Two Linux (Ubuntu 11.04) PCs control LX200 and ST-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(s). We made control software using C language, </a:t>
            </a:r>
            <a:r>
              <a:rPr lang="en-US" altLang="ja-JP" dirty="0" err="1" smtClean="0"/>
              <a:t>awk</a:t>
            </a:r>
            <a:r>
              <a:rPr lang="en-US" altLang="ja-JP" dirty="0" smtClean="0"/>
              <a:t> and bash script. </a:t>
            </a:r>
            <a:r>
              <a:rPr lang="en-US" altLang="ja-JP" b="1" dirty="0" smtClean="0">
                <a:solidFill>
                  <a:srgbClr val="FF0000"/>
                </a:solidFill>
              </a:rPr>
              <a:t>The pointing, focusing, and seeing measurements  are curried out automatically by this software.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7544" y="3064892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   We used </a:t>
            </a:r>
            <a:r>
              <a:rPr lang="en-US" altLang="ja-JP" b="1" dirty="0">
                <a:solidFill>
                  <a:srgbClr val="FF0000"/>
                </a:solidFill>
              </a:rPr>
              <a:t>Canopus</a:t>
            </a:r>
            <a:r>
              <a:rPr lang="en-US" altLang="ja-JP" dirty="0"/>
              <a:t> for seeing measurements. This seeing </a:t>
            </a:r>
            <a:r>
              <a:rPr lang="en-US" altLang="ja-JP" dirty="0" smtClean="0"/>
              <a:t>measurement procedure was repeated. The </a:t>
            </a:r>
            <a:r>
              <a:rPr lang="en-US" altLang="ja-JP" dirty="0"/>
              <a:t>ST-</a:t>
            </a:r>
            <a:r>
              <a:rPr lang="en-US" altLang="ja-JP" dirty="0" err="1"/>
              <a:t>i</a:t>
            </a:r>
            <a:r>
              <a:rPr lang="en-US" altLang="ja-JP" dirty="0"/>
              <a:t> CCD </a:t>
            </a:r>
            <a:r>
              <a:rPr lang="en-US" altLang="ja-JP" dirty="0" smtClean="0"/>
              <a:t>camera, which were </a:t>
            </a:r>
            <a:r>
              <a:rPr lang="en-US" altLang="ja-JP" dirty="0" err="1" smtClean="0"/>
              <a:t>controled</a:t>
            </a:r>
            <a:r>
              <a:rPr lang="en-US" altLang="ja-JP" dirty="0" smtClean="0"/>
              <a:t> by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Nightview</a:t>
            </a:r>
            <a:r>
              <a:rPr lang="en-US" altLang="ja-JP" dirty="0" smtClean="0"/>
              <a:t>, </a:t>
            </a:r>
            <a:r>
              <a:rPr lang="en-US" altLang="ja-JP" dirty="0"/>
              <a:t>takes </a:t>
            </a:r>
            <a:r>
              <a:rPr lang="en-US" altLang="ja-JP" dirty="0" smtClean="0"/>
              <a:t>450 </a:t>
            </a:r>
            <a:r>
              <a:rPr lang="en-US" altLang="ja-JP" dirty="0"/>
              <a:t>frames for each measurements. We use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cfitsio</a:t>
            </a:r>
            <a:r>
              <a:rPr lang="en-US" altLang="ja-JP" dirty="0" smtClean="0"/>
              <a:t> for </a:t>
            </a:r>
            <a:r>
              <a:rPr lang="en-US" altLang="ja-JP" dirty="0"/>
              <a:t>pre-reductions </a:t>
            </a:r>
            <a:r>
              <a:rPr lang="en-US" altLang="ja-JP" dirty="0" smtClean="0"/>
              <a:t>of their images. After the pre-reduction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Sextractor</a:t>
            </a:r>
            <a:r>
              <a:rPr lang="en-US" altLang="ja-JP" dirty="0" smtClean="0"/>
              <a:t> is used for detecting </a:t>
            </a:r>
            <a:r>
              <a:rPr lang="en-US" altLang="ja-JP" dirty="0"/>
              <a:t>the </a:t>
            </a:r>
            <a:r>
              <a:rPr lang="en-US" altLang="ja-JP" dirty="0" smtClean="0"/>
              <a:t>star positions</a:t>
            </a:r>
            <a:r>
              <a:rPr lang="en-US" altLang="ja-JP" dirty="0"/>
              <a:t>. T</a:t>
            </a:r>
            <a:r>
              <a:rPr lang="en-US" altLang="ja-JP" dirty="0" smtClean="0"/>
              <a:t>he results of the seeing measurement is transported </a:t>
            </a:r>
            <a:r>
              <a:rPr lang="en-US" altLang="ja-JP" dirty="0"/>
              <a:t>via </a:t>
            </a:r>
            <a:r>
              <a:rPr lang="en-US" altLang="ja-JP" dirty="0" smtClean="0"/>
              <a:t>PLATO-F Iridium communication. </a:t>
            </a:r>
            <a:endParaRPr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5868144" y="2730129"/>
            <a:ext cx="2520000" cy="3651199"/>
            <a:chOff x="5509134" y="2604697"/>
            <a:chExt cx="2520000" cy="365119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6072661" y="3683533"/>
              <a:ext cx="139294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/>
                <a:t>take</a:t>
              </a:r>
              <a:r>
                <a:rPr kumimoji="1" lang="en-US" altLang="ja-JP" sz="1400" dirty="0" smtClean="0"/>
                <a:t> </a:t>
              </a:r>
              <a:r>
                <a:rPr lang="en-US" altLang="ja-JP" sz="1400" dirty="0" smtClean="0"/>
                <a:t>450 </a:t>
              </a:r>
              <a:r>
                <a:rPr kumimoji="1" lang="en-US" altLang="ja-JP" sz="1400" dirty="0" smtClean="0"/>
                <a:t>frames</a:t>
              </a:r>
              <a:endParaRPr kumimoji="1" lang="ja-JP" altLang="en-US" sz="1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509134" y="4222951"/>
              <a:ext cx="2520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pre-reduction</a:t>
              </a:r>
              <a:endParaRPr kumimoji="1" lang="ja-JP" altLang="en-US" sz="1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509134" y="4762369"/>
              <a:ext cx="25200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detect the star positions</a:t>
              </a:r>
            </a:p>
            <a:p>
              <a:pPr algn="ctr"/>
              <a:r>
                <a:rPr lang="en-US" altLang="ja-JP" sz="1400" dirty="0" smtClean="0"/>
                <a:t>by using </a:t>
              </a:r>
              <a:r>
                <a:rPr lang="en-US" altLang="ja-JP" sz="1400" dirty="0" err="1" smtClean="0"/>
                <a:t>Sextractor</a:t>
              </a:r>
              <a:endParaRPr kumimoji="1" lang="ja-JP" altLang="en-US" sz="1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509134" y="5517232"/>
              <a:ext cx="252000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calculate the average, variance, and covariance</a:t>
              </a:r>
              <a:r>
                <a:rPr kumimoji="1" lang="en-US" altLang="ja-JP" sz="1400" dirty="0" smtClean="0"/>
                <a:t> of the relative star positions</a:t>
              </a:r>
              <a:endParaRPr kumimoji="1" lang="ja-JP" altLang="en-US" sz="1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509134" y="2604697"/>
              <a:ext cx="2520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Pointing Automatically</a:t>
              </a:r>
              <a:endParaRPr kumimoji="1" lang="ja-JP" altLang="en-US" sz="1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09134" y="3144115"/>
              <a:ext cx="2520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/>
                <a:t>Focusing Automatically </a:t>
              </a:r>
              <a:endParaRPr kumimoji="1" lang="ja-JP" altLang="en-US" sz="1400" dirty="0"/>
            </a:p>
          </p:txBody>
        </p:sp>
        <p:cxnSp>
          <p:nvCxnSpPr>
            <p:cNvPr id="20" name="直線矢印コネクタ 19"/>
            <p:cNvCxnSpPr>
              <a:stCxn id="15" idx="2"/>
              <a:endCxn id="16" idx="0"/>
            </p:cNvCxnSpPr>
            <p:nvPr/>
          </p:nvCxnSpPr>
          <p:spPr>
            <a:xfrm>
              <a:off x="6769134" y="2912474"/>
              <a:ext cx="0" cy="2316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16" idx="2"/>
              <a:endCxn id="10" idx="0"/>
            </p:cNvCxnSpPr>
            <p:nvPr/>
          </p:nvCxnSpPr>
          <p:spPr>
            <a:xfrm>
              <a:off x="6769134" y="3451892"/>
              <a:ext cx="0" cy="2316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>
              <a:stCxn id="10" idx="2"/>
              <a:endCxn id="12" idx="0"/>
            </p:cNvCxnSpPr>
            <p:nvPr/>
          </p:nvCxnSpPr>
          <p:spPr>
            <a:xfrm>
              <a:off x="6769134" y="3991310"/>
              <a:ext cx="0" cy="2316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>
              <a:stCxn id="12" idx="2"/>
              <a:endCxn id="13" idx="0"/>
            </p:cNvCxnSpPr>
            <p:nvPr/>
          </p:nvCxnSpPr>
          <p:spPr>
            <a:xfrm>
              <a:off x="6769134" y="4530728"/>
              <a:ext cx="0" cy="2316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stCxn id="13" idx="2"/>
              <a:endCxn id="14" idx="0"/>
            </p:cNvCxnSpPr>
            <p:nvPr/>
          </p:nvCxnSpPr>
          <p:spPr>
            <a:xfrm>
              <a:off x="6769134" y="5285589"/>
              <a:ext cx="0" cy="2316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カギ線コネクタ 31"/>
          <p:cNvCxnSpPr>
            <a:stCxn id="14" idx="3"/>
            <a:endCxn id="10" idx="3"/>
          </p:cNvCxnSpPr>
          <p:nvPr/>
        </p:nvCxnSpPr>
        <p:spPr>
          <a:xfrm flipH="1" flipV="1">
            <a:off x="7824617" y="3962854"/>
            <a:ext cx="563527" cy="2049142"/>
          </a:xfrm>
          <a:prstGeom prst="bentConnector3">
            <a:avLst>
              <a:gd name="adj1" fmla="val -405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>
            <a:stCxn id="14" idx="2"/>
            <a:endCxn id="15" idx="0"/>
          </p:cNvCxnSpPr>
          <p:nvPr/>
        </p:nvCxnSpPr>
        <p:spPr>
          <a:xfrm rot="5400000" flipH="1">
            <a:off x="5302544" y="4555729"/>
            <a:ext cx="3651199" cy="12700"/>
          </a:xfrm>
          <a:prstGeom prst="bentConnector5">
            <a:avLst>
              <a:gd name="adj1" fmla="val -6261"/>
              <a:gd name="adj2" fmla="val 11721260"/>
              <a:gd name="adj3" fmla="val 10626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/>
          <p:cNvCxnSpPr/>
          <p:nvPr/>
        </p:nvCxnSpPr>
        <p:spPr>
          <a:xfrm flipH="1" flipV="1">
            <a:off x="7685383" y="6211485"/>
            <a:ext cx="278467" cy="3138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520249" y="6453336"/>
            <a:ext cx="158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air-mass correction</a:t>
            </a:r>
            <a:endParaRPr kumimoji="1" lang="ja-JP" altLang="en-US" sz="1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6372200" y="548680"/>
            <a:ext cx="2145121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Based on Okita </a:t>
            </a:r>
            <a:r>
              <a:rPr lang="en-US" altLang="ja-JP" sz="1400" dirty="0"/>
              <a:t>et al. 2013, IAU Symposium, 288, 25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687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744" y="274638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DF-DIMM</a:t>
            </a:r>
            <a:endParaRPr kumimoji="1" lang="ja-JP" altLang="en-US" dirty="0"/>
          </a:p>
        </p:txBody>
      </p:sp>
      <p:sp>
        <p:nvSpPr>
          <p:cNvPr id="19" name="AutoShape 2" descr="imap://h-okita@astr.tohoku.ac.jp:993/fetch%3EUID%3E.%26U1dpdTC8MN8-%3E3923?part=1.3.1.3&amp;type=image/jpeg&amp;filename=P82288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AutoShape 4" descr="imap://h-okita@astr.tohoku.ac.jp:993/fetch%3EUID%3E.%26U1dpdTC8MN8-%3E3923?part=1.3.1.3&amp;type=image/jpeg&amp;filename=P82288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1938" y="1072027"/>
            <a:ext cx="490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Dome Fuji</a:t>
            </a:r>
            <a:r>
              <a:rPr lang="ja-JP" altLang="en-US" sz="2000" dirty="0" smtClean="0"/>
              <a:t> </a:t>
            </a:r>
            <a:r>
              <a:rPr kumimoji="1" lang="en-US" altLang="ja-JP" sz="2000" dirty="0" smtClean="0"/>
              <a:t>Differential Image Motion Monitor</a:t>
            </a:r>
            <a:endParaRPr kumimoji="1" lang="ja-JP" altLang="en-US" sz="2000" dirty="0"/>
          </a:p>
        </p:txBody>
      </p:sp>
      <p:pic>
        <p:nvPicPr>
          <p:cNvPr id="18" name="Picture 2" descr="C:\Users\hirofumi\Desktop\2013_05みさゼミ\テーブル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88" y="2420888"/>
            <a:ext cx="4819651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コネクタ 22"/>
          <p:cNvCxnSpPr/>
          <p:nvPr/>
        </p:nvCxnSpPr>
        <p:spPr>
          <a:xfrm>
            <a:off x="1475656" y="3804876"/>
            <a:ext cx="576064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3529593" y="2708720"/>
            <a:ext cx="1690479" cy="1080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436095" y="908720"/>
            <a:ext cx="1693497" cy="2880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/>
        </p:nvGrpSpPr>
        <p:grpSpPr>
          <a:xfrm>
            <a:off x="3901820" y="1428612"/>
            <a:ext cx="814196" cy="2350745"/>
            <a:chOff x="5376520" y="1620396"/>
            <a:chExt cx="814196" cy="2350745"/>
          </a:xfrm>
        </p:grpSpPr>
        <p:sp>
          <p:nvSpPr>
            <p:cNvPr id="3" name="正方形/長方形 2"/>
            <p:cNvSpPr/>
            <p:nvPr/>
          </p:nvSpPr>
          <p:spPr>
            <a:xfrm rot="18211069">
              <a:off x="5884827" y="1602539"/>
              <a:ext cx="288032" cy="3237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 rot="18211069">
              <a:off x="5304512" y="2658937"/>
              <a:ext cx="216024" cy="72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 rot="18211069">
              <a:off x="5456436" y="2668686"/>
              <a:ext cx="72000" cy="720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 rot="18211069">
              <a:off x="5278695" y="2136674"/>
              <a:ext cx="864096" cy="216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65" name="直線コネクタ 64"/>
            <p:cNvCxnSpPr/>
            <p:nvPr/>
          </p:nvCxnSpPr>
          <p:spPr>
            <a:xfrm flipV="1">
              <a:off x="5580112" y="2214702"/>
              <a:ext cx="144016" cy="17564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5724128" y="2214702"/>
              <a:ext cx="1695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5882285" y="2214702"/>
              <a:ext cx="129809" cy="17564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グループ化 92"/>
          <p:cNvGrpSpPr/>
          <p:nvPr/>
        </p:nvGrpSpPr>
        <p:grpSpPr>
          <a:xfrm>
            <a:off x="5846036" y="1420208"/>
            <a:ext cx="814196" cy="2350745"/>
            <a:chOff x="5376520" y="1620396"/>
            <a:chExt cx="814196" cy="2350745"/>
          </a:xfrm>
        </p:grpSpPr>
        <p:sp>
          <p:nvSpPr>
            <p:cNvPr id="94" name="正方形/長方形 93"/>
            <p:cNvSpPr/>
            <p:nvPr/>
          </p:nvSpPr>
          <p:spPr>
            <a:xfrm rot="18211069">
              <a:off x="5884827" y="1602539"/>
              <a:ext cx="288032" cy="3237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/>
            <p:cNvSpPr/>
            <p:nvPr/>
          </p:nvSpPr>
          <p:spPr>
            <a:xfrm rot="18211069">
              <a:off x="5304512" y="2658937"/>
              <a:ext cx="216024" cy="72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 rot="18211069">
              <a:off x="5456436" y="2668686"/>
              <a:ext cx="72000" cy="720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 rot="18211069">
              <a:off x="5278695" y="2136674"/>
              <a:ext cx="864096" cy="216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98" name="直線コネクタ 97"/>
            <p:cNvCxnSpPr/>
            <p:nvPr/>
          </p:nvCxnSpPr>
          <p:spPr>
            <a:xfrm flipV="1">
              <a:off x="5580112" y="2214702"/>
              <a:ext cx="144016" cy="17564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5724128" y="2214702"/>
              <a:ext cx="1695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5882285" y="2214702"/>
              <a:ext cx="129809" cy="17564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グループ化 104"/>
          <p:cNvGrpSpPr/>
          <p:nvPr/>
        </p:nvGrpSpPr>
        <p:grpSpPr>
          <a:xfrm>
            <a:off x="2051720" y="1428612"/>
            <a:ext cx="814196" cy="2350745"/>
            <a:chOff x="5376520" y="1620396"/>
            <a:chExt cx="814196" cy="2350745"/>
          </a:xfrm>
        </p:grpSpPr>
        <p:sp>
          <p:nvSpPr>
            <p:cNvPr id="106" name="正方形/長方形 105"/>
            <p:cNvSpPr/>
            <p:nvPr/>
          </p:nvSpPr>
          <p:spPr>
            <a:xfrm rot="18211069">
              <a:off x="5884827" y="1602539"/>
              <a:ext cx="288032" cy="3237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 rot="18211069">
              <a:off x="5304512" y="2658937"/>
              <a:ext cx="216024" cy="72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 rot="18211069">
              <a:off x="5456436" y="2668686"/>
              <a:ext cx="72000" cy="720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/>
            <p:cNvSpPr/>
            <p:nvPr/>
          </p:nvSpPr>
          <p:spPr>
            <a:xfrm rot="18211069">
              <a:off x="5278695" y="2136674"/>
              <a:ext cx="864096" cy="216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110" name="直線コネクタ 109"/>
            <p:cNvCxnSpPr/>
            <p:nvPr/>
          </p:nvCxnSpPr>
          <p:spPr>
            <a:xfrm flipV="1">
              <a:off x="5580112" y="2214702"/>
              <a:ext cx="144016" cy="17564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5724128" y="2214702"/>
              <a:ext cx="1695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5882285" y="2214702"/>
              <a:ext cx="129809" cy="17564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5" name="Picture 2" descr="C:\Users\hirofumi\Desktop\2013_05みさゼミ\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84389"/>
            <a:ext cx="5553076" cy="22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正方形/長方形 115"/>
          <p:cNvSpPr/>
          <p:nvPr/>
        </p:nvSpPr>
        <p:spPr>
          <a:xfrm>
            <a:off x="5940152" y="4433044"/>
            <a:ext cx="2793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ja-JP" dirty="0" smtClean="0">
                <a:sym typeface="Wingdings" pitchFamily="2" charset="2"/>
              </a:rPr>
              <a:t>disappearance of the surface boundary layer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ja-JP" dirty="0" smtClean="0">
                <a:sym typeface="Wingdings" pitchFamily="2" charset="2"/>
              </a:rPr>
              <a:t>the surface boundary layer is below the level of the telescope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ja-JP" dirty="0" smtClean="0">
                <a:sym typeface="Wingdings" pitchFamily="2" charset="2"/>
              </a:rPr>
              <a:t>the surface boundary layer is higher than the level of the telescope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3529593" y="476672"/>
            <a:ext cx="1693497" cy="223204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624587" y="476672"/>
            <a:ext cx="1693497" cy="332446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431681" y="476671"/>
            <a:ext cx="1693497" cy="43204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7524328" y="1363174"/>
            <a:ext cx="0" cy="240777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524328" y="239322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11m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59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hirofumi\Desktop\シドニー発表原稿\DSC_134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21" y="1556792"/>
            <a:ext cx="27084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0. To</a:t>
            </a:r>
            <a:r>
              <a:rPr kumimoji="1" lang="en-US" altLang="ja-JP" dirty="0" smtClean="0"/>
              <a:t> Antarctica</a:t>
            </a:r>
            <a:endParaRPr kumimoji="1" lang="ja-JP" altLang="en-US" dirty="0"/>
          </a:p>
        </p:txBody>
      </p:sp>
      <p:pic>
        <p:nvPicPr>
          <p:cNvPr id="2050" name="Picture 2" descr="C:\Users\hirofumi\Desktop\シドニー発表原稿\DSC_099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4" y="1124744"/>
            <a:ext cx="27053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irofumi\Desktop\シドニー発表原稿\DSC_0991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t="66149" r="54296" b="26425"/>
          <a:stretch/>
        </p:blipFill>
        <p:spPr bwMode="auto">
          <a:xfrm>
            <a:off x="3236413" y="980728"/>
            <a:ext cx="3798231" cy="6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 flipV="1">
            <a:off x="1498584" y="1665400"/>
            <a:ext cx="1671686" cy="900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hirofumi\Desktop\シドニー発表原稿\DSC_1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872" y="2708920"/>
            <a:ext cx="27084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irofumi\Desktop\シドニー発表原稿\DSC_11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34" y="5052702"/>
            <a:ext cx="27084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irofumi\Desktop\シドニー発表原稿\DSC_116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16" y="5052702"/>
            <a:ext cx="27084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irofumi\Desktop\シドニー発表原稿\DSC_123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29" y="3212976"/>
            <a:ext cx="27084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851234" y="2021213"/>
            <a:ext cx="127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Cape Town</a:t>
            </a:r>
          </a:p>
          <a:p>
            <a:r>
              <a:rPr lang="en-US" altLang="ja-JP" dirty="0" smtClean="0"/>
              <a:t>Int’l Airport</a:t>
            </a:r>
            <a:endParaRPr kumimoji="1" lang="ja-JP" altLang="en-US" dirty="0"/>
          </a:p>
        </p:txBody>
      </p:sp>
      <p:pic>
        <p:nvPicPr>
          <p:cNvPr id="2053" name="Picture 5" descr="C:\Users\hirofumi\Desktop\シドニー発表原稿\DSC_108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6" y="4869160"/>
            <a:ext cx="27084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下矢印 13"/>
          <p:cNvSpPr/>
          <p:nvPr/>
        </p:nvSpPr>
        <p:spPr>
          <a:xfrm rot="19339415">
            <a:off x="564024" y="4480008"/>
            <a:ext cx="432048" cy="572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69991" y="5110561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Troll runway (Norway)</a:t>
            </a:r>
            <a:endParaRPr kumimoji="1" lang="ja-JP" altLang="en-US" dirty="0"/>
          </a:p>
        </p:txBody>
      </p:sp>
      <p:sp>
        <p:nvSpPr>
          <p:cNvPr id="27" name="下矢印 26"/>
          <p:cNvSpPr/>
          <p:nvPr/>
        </p:nvSpPr>
        <p:spPr>
          <a:xfrm rot="14453397">
            <a:off x="5588295" y="5666211"/>
            <a:ext cx="432048" cy="572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36684" y="3286725"/>
            <a:ext cx="15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Novo runway (Russia)</a:t>
            </a:r>
            <a:endParaRPr kumimoji="1" lang="ja-JP" altLang="en-US" dirty="0"/>
          </a:p>
        </p:txBody>
      </p:sp>
      <p:sp>
        <p:nvSpPr>
          <p:cNvPr id="29" name="下矢印 28"/>
          <p:cNvSpPr/>
          <p:nvPr/>
        </p:nvSpPr>
        <p:spPr>
          <a:xfrm rot="7049221">
            <a:off x="7066803" y="2962120"/>
            <a:ext cx="432048" cy="572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8" name="Picture 10" descr="C:\Users\hirofumi\Desktop\シドニー発表原稿\DSC_1324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35" y="3069160"/>
            <a:ext cx="27084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067944" y="4415706"/>
            <a:ext cx="127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S17 runway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9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730" y="-27384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Seeing Results (2/4)</a:t>
            </a:r>
            <a:endParaRPr kumimoji="1" lang="ja-JP" altLang="en-US" dirty="0"/>
          </a:p>
        </p:txBody>
      </p:sp>
      <p:pic>
        <p:nvPicPr>
          <p:cNvPr id="2050" name="Picture 2" descr="C:\Users\hirofumi\Desktop\2013_05みさゼミ\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392"/>
            <a:ext cx="9157331" cy="58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6156176" y="1200298"/>
            <a:ext cx="504056" cy="10801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419872" y="3573016"/>
            <a:ext cx="504056" cy="10801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300000" y="4752000"/>
            <a:ext cx="432048" cy="10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740352" y="2381928"/>
            <a:ext cx="396044" cy="111908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627784" y="2381928"/>
            <a:ext cx="432048" cy="111908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704348" y="1196752"/>
            <a:ext cx="432048" cy="109734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1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730" y="274638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Seeing Results (3/4)</a:t>
            </a:r>
            <a:endParaRPr kumimoji="1" lang="ja-JP" altLang="en-US" dirty="0"/>
          </a:p>
        </p:txBody>
      </p:sp>
      <p:pic>
        <p:nvPicPr>
          <p:cNvPr id="3074" name="Picture 2" descr="C:\Users\hirofumi\Desktop\2013_05みさゼミ\fi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44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6012160" y="2852936"/>
            <a:ext cx="504056" cy="10801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699792" y="1683588"/>
            <a:ext cx="432048" cy="109734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43608" y="2852936"/>
            <a:ext cx="252028" cy="10801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491880" y="4032000"/>
            <a:ext cx="648072" cy="10801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2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irofumi\Desktop\シドニー発表原稿\DSC_2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4" t="14234" r="23694" b="14446"/>
          <a:stretch/>
        </p:blipFill>
        <p:spPr bwMode="auto">
          <a:xfrm>
            <a:off x="3347864" y="4590420"/>
            <a:ext cx="287039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irofumi\Desktop\シドニー発表原稿\DSC_26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52" y="2132856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irofumi\Desktop\シドニー発表原稿\DSC_304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4" y="2351362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irofumi\Desktop\シドニー発表原稿\DSC_157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r="10452"/>
          <a:stretch/>
        </p:blipFill>
        <p:spPr bwMode="auto">
          <a:xfrm>
            <a:off x="147804" y="116632"/>
            <a:ext cx="247998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90831" y="4221088"/>
            <a:ext cx="175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hot spring (bath)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07188" y="4097545"/>
            <a:ext cx="14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pray for gods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74699" y="6462628"/>
            <a:ext cx="20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Santa Claus coming!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7479" y="1988840"/>
            <a:ext cx="260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take a lot of group photos</a:t>
            </a:r>
            <a:endParaRPr kumimoji="1" lang="ja-JP" altLang="en-US" dirty="0"/>
          </a:p>
        </p:txBody>
      </p:sp>
      <p:pic>
        <p:nvPicPr>
          <p:cNvPr id="1030" name="Picture 6" descr="C:\Users\hirofumi\Desktop\シドニー発表原稿\DSC_286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36" r="232"/>
          <a:stretch/>
        </p:blipFill>
        <p:spPr bwMode="auto">
          <a:xfrm>
            <a:off x="6481531" y="600619"/>
            <a:ext cx="255726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7067921" y="2580619"/>
            <a:ext cx="158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lang="en-US" altLang="ja-JP" dirty="0" smtClean="0"/>
              <a:t>ew year’s bell</a:t>
            </a:r>
            <a:endParaRPr kumimoji="1" lang="ja-JP" altLang="en-US" dirty="0"/>
          </a:p>
        </p:txBody>
      </p:sp>
      <p:pic>
        <p:nvPicPr>
          <p:cNvPr id="1031" name="Picture 7" descr="C:\Users\hirofumi\Desktop\シドニー発表原稿\DSC_313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4590420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893166" y="6462628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outside dinner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Enjoy Antarctica</a:t>
            </a:r>
            <a:endParaRPr kumimoji="1" lang="ja-JP" altLang="en-US" dirty="0"/>
          </a:p>
        </p:txBody>
      </p:sp>
      <p:pic>
        <p:nvPicPr>
          <p:cNvPr id="1032" name="Picture 8" descr="C:\Users\hirofumi\Desktop\シドニー発表原稿\DSC_283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56" y="3331107"/>
            <a:ext cx="1980000" cy="29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039130" y="6300028"/>
            <a:ext cx="114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party cake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95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 smtClean="0"/>
              <a:t>1. Repairing, Modifying, Refueling of PLATO-F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470800"/>
            <a:ext cx="2403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December 15</a:t>
            </a:r>
          </a:p>
          <a:p>
            <a:r>
              <a:rPr lang="en-US" altLang="ja-JP" sz="2000" dirty="0" smtClean="0"/>
              <a:t>(Arrival at Dome Fuji)</a:t>
            </a:r>
          </a:p>
        </p:txBody>
      </p:sp>
      <p:pic>
        <p:nvPicPr>
          <p:cNvPr id="1026" name="Picture 2" descr="C:\Users\hirofumi\Desktop\シドニー発表原稿\DSC_2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24636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irofumi\Desktop\シドニー発表原稿\DSC_2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925296"/>
            <a:ext cx="324636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irofumi\Desktop\シドニー発表原稿\DSC_2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78" y="3940645"/>
            <a:ext cx="32463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55576" y="2629121"/>
            <a:ext cx="41848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Check outside</a:t>
            </a:r>
          </a:p>
          <a:p>
            <a:r>
              <a:rPr kumimoji="1" lang="en-US" altLang="ja-JP" sz="2000" dirty="0" smtClean="0"/>
              <a:t> </a:t>
            </a:r>
            <a:r>
              <a:rPr kumimoji="1" lang="en-US" altLang="ja-JP" sz="2000" dirty="0" smtClean="0">
                <a:sym typeface="Wingdings" pitchFamily="2" charset="2"/>
              </a:rPr>
              <a:t> snow accumulation</a:t>
            </a:r>
            <a:r>
              <a:rPr lang="ja-JP" altLang="en-US" sz="2000" dirty="0" smtClean="0">
                <a:sym typeface="Wingdings" pitchFamily="2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(~1m)</a:t>
            </a:r>
          </a:p>
          <a:p>
            <a:r>
              <a:rPr kumimoji="1" lang="en-US" altLang="ja-JP" sz="2000" dirty="0">
                <a:sym typeface="Wingdings" pitchFamily="2" charset="2"/>
              </a:rPr>
              <a:t> </a:t>
            </a:r>
            <a:r>
              <a:rPr kumimoji="1" lang="en-US" altLang="ja-JP" sz="2000" dirty="0" smtClean="0">
                <a:sym typeface="Wingdings" pitchFamily="2" charset="2"/>
              </a:rPr>
              <a:t> snow drift at leeward (South West)</a:t>
            </a:r>
          </a:p>
        </p:txBody>
      </p:sp>
    </p:spTree>
    <p:extLst>
      <p:ext uri="{BB962C8B-B14F-4D97-AF65-F5344CB8AC3E}">
        <p14:creationId xmlns:p14="http://schemas.microsoft.com/office/powerpoint/2010/main" val="17818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 smtClean="0"/>
              <a:t>1. Repairing, Modifying, Refueling of PLATO-F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270745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December 16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1703867"/>
            <a:ext cx="44362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Check inside</a:t>
            </a:r>
          </a:p>
          <a:p>
            <a:r>
              <a:rPr kumimoji="1" lang="en-US" altLang="ja-JP" sz="2000" dirty="0" smtClean="0"/>
              <a:t> </a:t>
            </a:r>
            <a:r>
              <a:rPr kumimoji="1" lang="en-US" altLang="ja-JP" sz="2000" dirty="0" smtClean="0">
                <a:sym typeface="Wingdings" pitchFamily="2" charset="2"/>
              </a:rPr>
              <a:t> no </a:t>
            </a:r>
            <a:r>
              <a:rPr lang="en-US" altLang="ja-JP" sz="2000" dirty="0" smtClean="0">
                <a:sym typeface="Wingdings" pitchFamily="2" charset="2"/>
              </a:rPr>
              <a:t>snow blow inside</a:t>
            </a:r>
          </a:p>
          <a:p>
            <a:r>
              <a:rPr kumimoji="1" lang="en-US" altLang="ja-JP" sz="2000" dirty="0" smtClean="0">
                <a:sym typeface="Wingdings" pitchFamily="2" charset="2"/>
              </a:rPr>
              <a:t>  some oil leak</a:t>
            </a:r>
          </a:p>
          <a:p>
            <a:r>
              <a:rPr lang="en-US" altLang="ja-JP" sz="2000" dirty="0">
                <a:sym typeface="Wingdings" pitchFamily="2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 </a:t>
            </a:r>
            <a:r>
              <a:rPr lang="en-US" altLang="ja-JP" sz="2000" dirty="0">
                <a:sym typeface="Wingdings" pitchFamily="2" charset="2"/>
              </a:rPr>
              <a:t>“OFF” </a:t>
            </a:r>
            <a:r>
              <a:rPr lang="en-US" altLang="ja-JP" sz="2000" dirty="0" smtClean="0">
                <a:sym typeface="Wingdings" pitchFamily="2" charset="2"/>
              </a:rPr>
              <a:t>position of the electric </a:t>
            </a:r>
            <a:r>
              <a:rPr lang="en-US" altLang="ja-JP" sz="2000" dirty="0">
                <a:sym typeface="Wingdings" pitchFamily="2" charset="2"/>
              </a:rPr>
              <a:t>breaker</a:t>
            </a:r>
            <a:endParaRPr lang="en-US" altLang="ja-JP" sz="2000" dirty="0" smtClean="0">
              <a:sym typeface="Wingdings" pitchFamily="2" charset="2"/>
            </a:endParaRPr>
          </a:p>
          <a:p>
            <a:r>
              <a:rPr kumimoji="1" lang="en-US" altLang="ja-JP" sz="2000" dirty="0">
                <a:sym typeface="Wingdings" pitchFamily="2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 marks of smoke at DC/DC converters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 (both instrument and engine module)</a:t>
            </a:r>
          </a:p>
          <a:p>
            <a:endParaRPr kumimoji="1" lang="en-US" altLang="ja-JP" sz="2000" dirty="0" smtClean="0">
              <a:sym typeface="Wingdings" pitchFamily="2" charset="2"/>
            </a:endParaRPr>
          </a:p>
        </p:txBody>
      </p:sp>
      <p:pic>
        <p:nvPicPr>
          <p:cNvPr id="2050" name="Picture 2" descr="C:\Users\hirofumi\Desktop\シドニー発表原稿\DSC_2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99" y="1413016"/>
            <a:ext cx="32476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irofumi\Desktop\シドニー発表原稿\DSC_2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irofumi\Desktop\シドニー発表原稿\DSC_25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" y="3691871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irofumi\Desktop\シドニー発表原稿\DSC_27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91" y="3691871"/>
            <a:ext cx="32501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 smtClean="0"/>
              <a:t>1. Repairing, Modifying, Refueling of PLATO-F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470800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December 17-29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1988840"/>
            <a:ext cx="3621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000" dirty="0" smtClean="0"/>
              <a:t>replace the </a:t>
            </a:r>
            <a:r>
              <a:rPr lang="en-US" altLang="ja-JP" sz="2000" dirty="0"/>
              <a:t>b</a:t>
            </a:r>
            <a:r>
              <a:rPr kumimoji="1" lang="en-US" altLang="ja-JP" sz="2000" dirty="0" smtClean="0"/>
              <a:t>attery harnesses</a:t>
            </a:r>
          </a:p>
          <a:p>
            <a:pPr marL="342900" indent="-342900">
              <a:buFontTx/>
              <a:buChar char="-"/>
            </a:pPr>
            <a:r>
              <a:rPr kumimoji="1" lang="en-US" altLang="ja-JP" sz="2000" dirty="0" smtClean="0"/>
              <a:t>replace the battery nodes</a:t>
            </a:r>
          </a:p>
          <a:p>
            <a:pPr marL="342900" indent="-342900">
              <a:buFontTx/>
              <a:buChar char="-"/>
            </a:pPr>
            <a:r>
              <a:rPr kumimoji="1" lang="en-US" altLang="ja-JP" sz="2000" dirty="0" smtClean="0"/>
              <a:t>replace the BMS3s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69091" y="3185681"/>
            <a:ext cx="54498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One of three new BMS3s did not work.</a:t>
            </a:r>
          </a:p>
          <a:p>
            <a:r>
              <a:rPr lang="en-US" altLang="ja-JP" sz="2000" dirty="0" smtClean="0">
                <a:sym typeface="Wingdings" pitchFamily="2" charset="2"/>
              </a:rPr>
              <a:t> </a:t>
            </a:r>
            <a:r>
              <a:rPr lang="en-US" altLang="ja-JP" sz="2000" dirty="0" smtClean="0"/>
              <a:t>added a DC power supply for CAN-bus of BMS3 </a:t>
            </a:r>
          </a:p>
          <a:p>
            <a:r>
              <a:rPr lang="en-US" altLang="ja-JP" sz="2000" dirty="0" smtClean="0">
                <a:sym typeface="Wingdings" pitchFamily="2" charset="2"/>
              </a:rPr>
              <a:t> </a:t>
            </a:r>
            <a:r>
              <a:rPr lang="en-US" altLang="ja-JP" sz="2000" dirty="0" smtClean="0"/>
              <a:t>used old BMS3 with software update</a:t>
            </a:r>
          </a:p>
          <a:p>
            <a:r>
              <a:rPr kumimoji="1" lang="en-US" altLang="ja-JP" sz="2000" u="sng" dirty="0" smtClean="0">
                <a:solidFill>
                  <a:srgbClr val="FF0000"/>
                </a:solidFill>
              </a:rPr>
              <a:t>We needed about 10 days to fix.</a:t>
            </a:r>
            <a:endParaRPr kumimoji="1" lang="ja-JP" altLang="en-US" sz="2000" u="sng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irofumi\Desktop\シドニー発表原稿\DSC_2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60" y="4689360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irofumi\Desktop\シドニー発表原稿\DSC_2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30" y="4689360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irofumi\Desktop\シドニー発表原稿\DSC_285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9360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irofumi\Desktop\シドニー発表原稿\DSC_261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62" y="1223232"/>
            <a:ext cx="27084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 smtClean="0"/>
              <a:t>1. Repairing, Modifying, Refueling of PLATO-F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470800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December 19-22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1981289"/>
            <a:ext cx="3458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000" dirty="0" smtClean="0"/>
              <a:t>replaced DC/DC converters</a:t>
            </a:r>
          </a:p>
          <a:p>
            <a:r>
              <a:rPr lang="en-US" altLang="ja-JP" sz="2000" dirty="0" smtClean="0">
                <a:sym typeface="Wingdings" pitchFamily="2" charset="2"/>
              </a:rPr>
              <a:t>   </a:t>
            </a:r>
            <a:r>
              <a:rPr lang="en-US" altLang="ja-JP" sz="2000" u="sng" dirty="0" smtClean="0"/>
              <a:t>establish Iridium Open Port</a:t>
            </a:r>
            <a:endParaRPr lang="en-US" altLang="ja-JP" sz="2000" u="sng" dirty="0"/>
          </a:p>
          <a:p>
            <a:pPr marL="342900" indent="-342900">
              <a:buFontTx/>
              <a:buChar char="-"/>
            </a:pPr>
            <a:r>
              <a:rPr lang="en-US" altLang="ja-JP" sz="2000" dirty="0" smtClean="0"/>
              <a:t>replaced </a:t>
            </a:r>
            <a:r>
              <a:rPr lang="en-US" altLang="ja-JP" sz="2000" dirty="0"/>
              <a:t>DC/AC converters</a:t>
            </a:r>
            <a:r>
              <a:rPr lang="en-US" altLang="ja-JP" sz="2000" dirty="0" smtClean="0"/>
              <a:t> </a:t>
            </a:r>
            <a:endParaRPr kumimoji="1" lang="en-US" altLang="ja-JP" sz="2000" dirty="0" smtClean="0"/>
          </a:p>
        </p:txBody>
      </p:sp>
      <p:pic>
        <p:nvPicPr>
          <p:cNvPr id="4100" name="Picture 4" descr="C:\Users\hirofumi\Desktop\シドニー発表原稿\DSC_2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80" y="1474140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irofumi\Desktop\シドニー発表原稿\DSC_3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9" y="3125639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irofumi\Desktop\シドニー発表原稿\DSC_27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27" y="3887980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658910" y="3452656"/>
            <a:ext cx="201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Instrument Module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29537" y="586798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Engine Module</a:t>
            </a:r>
            <a:endParaRPr kumimoji="1" lang="ja-JP" altLang="en-US" dirty="0"/>
          </a:p>
        </p:txBody>
      </p:sp>
      <p:pic>
        <p:nvPicPr>
          <p:cNvPr id="4103" name="Picture 7" descr="C:\Users\hirofumi\Desktop\シドニー発表原稿\DSC_341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" y="4905384"/>
            <a:ext cx="297934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irofumi\Desktop\シドニー発表原稿\DSC_275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88440"/>
            <a:ext cx="1980000" cy="29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1929</Words>
  <Application>Microsoft Office PowerPoint</Application>
  <PresentationFormat>画面に合わせる (4:3)</PresentationFormat>
  <Paragraphs>258</Paragraphs>
  <Slides>41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Office ​​テーマ</vt:lpstr>
      <vt:lpstr>The Current status for Dome Fuji astronomy</vt:lpstr>
      <vt:lpstr>JARE 54th Activities</vt:lpstr>
      <vt:lpstr>0. Time table</vt:lpstr>
      <vt:lpstr>0. To Antarctica</vt:lpstr>
      <vt:lpstr>Enjoy Antarctica</vt:lpstr>
      <vt:lpstr>1. Repairing, Modifying, Refueling of PLATO-F</vt:lpstr>
      <vt:lpstr>1. Repairing, Modifying, Refueling of PLATO-F</vt:lpstr>
      <vt:lpstr>1. Repairing, Modifying, Refueling of PLATO-F</vt:lpstr>
      <vt:lpstr>1. Repairing, Modifying, Refueling of PLATO-F</vt:lpstr>
      <vt:lpstr>1. Repairing, Modifying, Refueling of PLATO-F</vt:lpstr>
      <vt:lpstr>1. Repairing, Modifying, Refueling of PLATO-F</vt:lpstr>
      <vt:lpstr>2. Construct an Astronomical Platform</vt:lpstr>
      <vt:lpstr>2. Construct an Astronomical Platform</vt:lpstr>
      <vt:lpstr>2. Construct an Astronomical Platform</vt:lpstr>
      <vt:lpstr>2. Construct an Astronomical Platform</vt:lpstr>
      <vt:lpstr>2. Construct an Astronomical Platform</vt:lpstr>
      <vt:lpstr>3. Infra-red sky scattering measurements</vt:lpstr>
      <vt:lpstr>4. Seeing measurements</vt:lpstr>
      <vt:lpstr>5. Maintenance for JARE 52nd Instruments</vt:lpstr>
      <vt:lpstr>5. Maintenance for JARE 52nd Instruments</vt:lpstr>
      <vt:lpstr>5. Maintenance for JARE 52nd Instruments</vt:lpstr>
      <vt:lpstr>6. Set up all-sky aurora cameras </vt:lpstr>
      <vt:lpstr>6. Set up all-sky aurora cameras </vt:lpstr>
      <vt:lpstr>Excellent daytime seeing at Dome Fuji on the Antarctic plateau</vt:lpstr>
      <vt:lpstr>DF-DIMM</vt:lpstr>
      <vt:lpstr>Seeing Results (1/4)</vt:lpstr>
      <vt:lpstr>Seeing Results (2/4)</vt:lpstr>
      <vt:lpstr>Seeing Results (3/4)</vt:lpstr>
      <vt:lpstr>Seeing Results (4/4)</vt:lpstr>
      <vt:lpstr>Discussion (1/3)</vt:lpstr>
      <vt:lpstr>Discussion (2/3)</vt:lpstr>
      <vt:lpstr>Discussion (3/3)</vt:lpstr>
      <vt:lpstr>Conclusion</vt:lpstr>
      <vt:lpstr>PowerPoint プレゼンテーション</vt:lpstr>
      <vt:lpstr>PowerPoint プレゼンテーション</vt:lpstr>
      <vt:lpstr>DF-DIMM Hardware</vt:lpstr>
      <vt:lpstr>DF-DIMM Software</vt:lpstr>
      <vt:lpstr>DF-DIMM</vt:lpstr>
      <vt:lpstr>PowerPoint プレゼンテーション</vt:lpstr>
      <vt:lpstr>Seeing Results (2/4)</vt:lpstr>
      <vt:lpstr>Seeing Results (3/4)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current status for Dome Fuji Astronomy</dc:title>
  <dc:creator>hirofumi</dc:creator>
  <cp:lastModifiedBy>hirofumi</cp:lastModifiedBy>
  <cp:revision>109</cp:revision>
  <dcterms:created xsi:type="dcterms:W3CDTF">2013-03-11T08:45:07Z</dcterms:created>
  <dcterms:modified xsi:type="dcterms:W3CDTF">2013-10-02T10:28:51Z</dcterms:modified>
</cp:coreProperties>
</file>