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14257338"/>
  <p:notesSz cx="6805613" cy="9939338"/>
  <p:defaultTextStyle>
    <a:defPPr>
      <a:defRPr lang="ja-JP"/>
    </a:defPPr>
    <a:lvl1pPr marL="0" algn="l" defTabSz="2086078" rtl="0" eaLnBrk="1" latinLnBrk="0" hangingPunct="1">
      <a:defRPr kumimoji="1" sz="4100" kern="1200">
        <a:solidFill>
          <a:schemeClr val="tx1"/>
        </a:solidFill>
        <a:latin typeface="+mn-lt"/>
        <a:ea typeface="+mn-ea"/>
        <a:cs typeface="+mn-cs"/>
      </a:defRPr>
    </a:lvl1pPr>
    <a:lvl2pPr marL="1043039" algn="l" defTabSz="2086078" rtl="0" eaLnBrk="1" latinLnBrk="0" hangingPunct="1">
      <a:defRPr kumimoji="1" sz="4100" kern="1200">
        <a:solidFill>
          <a:schemeClr val="tx1"/>
        </a:solidFill>
        <a:latin typeface="+mn-lt"/>
        <a:ea typeface="+mn-ea"/>
        <a:cs typeface="+mn-cs"/>
      </a:defRPr>
    </a:lvl2pPr>
    <a:lvl3pPr marL="2086078" algn="l" defTabSz="2086078" rtl="0" eaLnBrk="1" latinLnBrk="0" hangingPunct="1">
      <a:defRPr kumimoji="1" sz="4100" kern="1200">
        <a:solidFill>
          <a:schemeClr val="tx1"/>
        </a:solidFill>
        <a:latin typeface="+mn-lt"/>
        <a:ea typeface="+mn-ea"/>
        <a:cs typeface="+mn-cs"/>
      </a:defRPr>
    </a:lvl3pPr>
    <a:lvl4pPr marL="3129117" algn="l" defTabSz="2086078" rtl="0" eaLnBrk="1" latinLnBrk="0" hangingPunct="1">
      <a:defRPr kumimoji="1" sz="4100" kern="1200">
        <a:solidFill>
          <a:schemeClr val="tx1"/>
        </a:solidFill>
        <a:latin typeface="+mn-lt"/>
        <a:ea typeface="+mn-ea"/>
        <a:cs typeface="+mn-cs"/>
      </a:defRPr>
    </a:lvl4pPr>
    <a:lvl5pPr marL="4172154" algn="l" defTabSz="2086078" rtl="0" eaLnBrk="1" latinLnBrk="0" hangingPunct="1">
      <a:defRPr kumimoji="1" sz="4100" kern="1200">
        <a:solidFill>
          <a:schemeClr val="tx1"/>
        </a:solidFill>
        <a:latin typeface="+mn-lt"/>
        <a:ea typeface="+mn-ea"/>
        <a:cs typeface="+mn-cs"/>
      </a:defRPr>
    </a:lvl5pPr>
    <a:lvl6pPr marL="5215193" algn="l" defTabSz="2086078" rtl="0" eaLnBrk="1" latinLnBrk="0" hangingPunct="1">
      <a:defRPr kumimoji="1" sz="4100" kern="1200">
        <a:solidFill>
          <a:schemeClr val="tx1"/>
        </a:solidFill>
        <a:latin typeface="+mn-lt"/>
        <a:ea typeface="+mn-ea"/>
        <a:cs typeface="+mn-cs"/>
      </a:defRPr>
    </a:lvl6pPr>
    <a:lvl7pPr marL="6258232" algn="l" defTabSz="2086078" rtl="0" eaLnBrk="1" latinLnBrk="0" hangingPunct="1">
      <a:defRPr kumimoji="1" sz="4100" kern="1200">
        <a:solidFill>
          <a:schemeClr val="tx1"/>
        </a:solidFill>
        <a:latin typeface="+mn-lt"/>
        <a:ea typeface="+mn-ea"/>
        <a:cs typeface="+mn-cs"/>
      </a:defRPr>
    </a:lvl7pPr>
    <a:lvl8pPr marL="7301271" algn="l" defTabSz="2086078" rtl="0" eaLnBrk="1" latinLnBrk="0" hangingPunct="1">
      <a:defRPr kumimoji="1" sz="4100" kern="1200">
        <a:solidFill>
          <a:schemeClr val="tx1"/>
        </a:solidFill>
        <a:latin typeface="+mn-lt"/>
        <a:ea typeface="+mn-ea"/>
        <a:cs typeface="+mn-cs"/>
      </a:defRPr>
    </a:lvl8pPr>
    <a:lvl9pPr marL="8344310" algn="l" defTabSz="2086078" rtl="0" eaLnBrk="1" latinLnBrk="0" hangingPunct="1">
      <a:defRPr kumimoji="1" sz="4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6358" autoAdjust="0"/>
    <p:restoredTop sz="94660"/>
  </p:normalViewPr>
  <p:slideViewPr>
    <p:cSldViewPr>
      <p:cViewPr varScale="1">
        <p:scale>
          <a:sx n="37" d="100"/>
          <a:sy n="37" d="100"/>
        </p:scale>
        <p:origin x="-246" y="-84"/>
      </p:cViewPr>
      <p:guideLst>
        <p:guide orient="horz" pos="4491"/>
        <p:guide pos="95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1000" y="4429018"/>
            <a:ext cx="25737978" cy="305608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541999" y="8079159"/>
            <a:ext cx="21195984" cy="3643542"/>
          </a:xfrm>
        </p:spPr>
        <p:txBody>
          <a:bodyPr/>
          <a:lstStyle>
            <a:lvl1pPr marL="0" indent="0" algn="ctr">
              <a:buNone/>
              <a:defRPr>
                <a:solidFill>
                  <a:schemeClr val="tx1">
                    <a:tint val="75000"/>
                  </a:schemeClr>
                </a:solidFill>
              </a:defRPr>
            </a:lvl1pPr>
            <a:lvl2pPr marL="1043039" indent="0" algn="ctr">
              <a:buNone/>
              <a:defRPr>
                <a:solidFill>
                  <a:schemeClr val="tx1">
                    <a:tint val="75000"/>
                  </a:schemeClr>
                </a:solidFill>
              </a:defRPr>
            </a:lvl2pPr>
            <a:lvl3pPr marL="2086078" indent="0" algn="ctr">
              <a:buNone/>
              <a:defRPr>
                <a:solidFill>
                  <a:schemeClr val="tx1">
                    <a:tint val="75000"/>
                  </a:schemeClr>
                </a:solidFill>
              </a:defRPr>
            </a:lvl3pPr>
            <a:lvl4pPr marL="3129117" indent="0" algn="ctr">
              <a:buNone/>
              <a:defRPr>
                <a:solidFill>
                  <a:schemeClr val="tx1">
                    <a:tint val="75000"/>
                  </a:schemeClr>
                </a:solidFill>
              </a:defRPr>
            </a:lvl4pPr>
            <a:lvl5pPr marL="4172154" indent="0" algn="ctr">
              <a:buNone/>
              <a:defRPr>
                <a:solidFill>
                  <a:schemeClr val="tx1">
                    <a:tint val="75000"/>
                  </a:schemeClr>
                </a:solidFill>
              </a:defRPr>
            </a:lvl5pPr>
            <a:lvl6pPr marL="5215193" indent="0" algn="ctr">
              <a:buNone/>
              <a:defRPr>
                <a:solidFill>
                  <a:schemeClr val="tx1">
                    <a:tint val="75000"/>
                  </a:schemeClr>
                </a:solidFill>
              </a:defRPr>
            </a:lvl6pPr>
            <a:lvl7pPr marL="6258232" indent="0" algn="ctr">
              <a:buNone/>
              <a:defRPr>
                <a:solidFill>
                  <a:schemeClr val="tx1">
                    <a:tint val="75000"/>
                  </a:schemeClr>
                </a:solidFill>
              </a:defRPr>
            </a:lvl7pPr>
            <a:lvl8pPr marL="7301271" indent="0" algn="ctr">
              <a:buNone/>
              <a:defRPr>
                <a:solidFill>
                  <a:schemeClr val="tx1">
                    <a:tint val="75000"/>
                  </a:schemeClr>
                </a:solidFill>
              </a:defRPr>
            </a:lvl8pPr>
            <a:lvl9pPr marL="834431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641215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616119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4874543" y="1732665"/>
            <a:ext cx="10818782" cy="368875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402425" y="1732665"/>
            <a:ext cx="31967451" cy="368875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12291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323432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909" y="9161661"/>
            <a:ext cx="25737978" cy="2831666"/>
          </a:xfrm>
        </p:spPr>
        <p:txBody>
          <a:bodyPr anchor="t"/>
          <a:lstStyle>
            <a:lvl1pPr algn="l">
              <a:defRPr sz="9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391909" y="6042869"/>
            <a:ext cx="25737978" cy="3118792"/>
          </a:xfrm>
        </p:spPr>
        <p:txBody>
          <a:bodyPr anchor="b"/>
          <a:lstStyle>
            <a:lvl1pPr marL="0" indent="0">
              <a:buNone/>
              <a:defRPr sz="4500">
                <a:solidFill>
                  <a:schemeClr val="tx1">
                    <a:tint val="75000"/>
                  </a:schemeClr>
                </a:solidFill>
              </a:defRPr>
            </a:lvl1pPr>
            <a:lvl2pPr marL="1043039" indent="0">
              <a:buNone/>
              <a:defRPr sz="4100">
                <a:solidFill>
                  <a:schemeClr val="tx1">
                    <a:tint val="75000"/>
                  </a:schemeClr>
                </a:solidFill>
              </a:defRPr>
            </a:lvl2pPr>
            <a:lvl3pPr marL="2086078" indent="0">
              <a:buNone/>
              <a:defRPr sz="3600">
                <a:solidFill>
                  <a:schemeClr val="tx1">
                    <a:tint val="75000"/>
                  </a:schemeClr>
                </a:solidFill>
              </a:defRPr>
            </a:lvl3pPr>
            <a:lvl4pPr marL="3129117" indent="0">
              <a:buNone/>
              <a:defRPr sz="3200">
                <a:solidFill>
                  <a:schemeClr val="tx1">
                    <a:tint val="75000"/>
                  </a:schemeClr>
                </a:solidFill>
              </a:defRPr>
            </a:lvl4pPr>
            <a:lvl5pPr marL="4172154" indent="0">
              <a:buNone/>
              <a:defRPr sz="3200">
                <a:solidFill>
                  <a:schemeClr val="tx1">
                    <a:tint val="75000"/>
                  </a:schemeClr>
                </a:solidFill>
              </a:defRPr>
            </a:lvl5pPr>
            <a:lvl6pPr marL="5215193" indent="0">
              <a:buNone/>
              <a:defRPr sz="3200">
                <a:solidFill>
                  <a:schemeClr val="tx1">
                    <a:tint val="75000"/>
                  </a:schemeClr>
                </a:solidFill>
              </a:defRPr>
            </a:lvl6pPr>
            <a:lvl7pPr marL="6258232" indent="0">
              <a:buNone/>
              <a:defRPr sz="3200">
                <a:solidFill>
                  <a:schemeClr val="tx1">
                    <a:tint val="75000"/>
                  </a:schemeClr>
                </a:solidFill>
              </a:defRPr>
            </a:lvl7pPr>
            <a:lvl8pPr marL="7301271" indent="0">
              <a:buNone/>
              <a:defRPr sz="3200">
                <a:solidFill>
                  <a:schemeClr val="tx1">
                    <a:tint val="75000"/>
                  </a:schemeClr>
                </a:solidFill>
              </a:defRPr>
            </a:lvl8pPr>
            <a:lvl9pPr marL="8344310" indent="0">
              <a:buNone/>
              <a:defRPr sz="3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393468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402427" y="10089049"/>
            <a:ext cx="21390488" cy="28531176"/>
          </a:xfrm>
        </p:spPr>
        <p:txBody>
          <a:bodyPr/>
          <a:lstStyle>
            <a:lvl1pPr>
              <a:defRPr sz="6400"/>
            </a:lvl1pPr>
            <a:lvl2pPr>
              <a:defRPr sz="5500"/>
            </a:lvl2pPr>
            <a:lvl3pPr>
              <a:defRPr sz="4500"/>
            </a:lvl3pPr>
            <a:lvl4pPr>
              <a:defRPr sz="4100"/>
            </a:lvl4pPr>
            <a:lvl5pPr>
              <a:defRPr sz="4100"/>
            </a:lvl5pPr>
            <a:lvl6pPr>
              <a:defRPr sz="4100"/>
            </a:lvl6pPr>
            <a:lvl7pPr>
              <a:defRPr sz="4100"/>
            </a:lvl7pPr>
            <a:lvl8pPr>
              <a:defRPr sz="4100"/>
            </a:lvl8pPr>
            <a:lvl9pPr>
              <a:defRPr sz="4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4297581" y="10089049"/>
            <a:ext cx="21395746" cy="28531176"/>
          </a:xfrm>
        </p:spPr>
        <p:txBody>
          <a:bodyPr/>
          <a:lstStyle>
            <a:lvl1pPr>
              <a:defRPr sz="6400"/>
            </a:lvl1pPr>
            <a:lvl2pPr>
              <a:defRPr sz="5500"/>
            </a:lvl2pPr>
            <a:lvl3pPr>
              <a:defRPr sz="4500"/>
            </a:lvl3pPr>
            <a:lvl4pPr>
              <a:defRPr sz="4100"/>
            </a:lvl4pPr>
            <a:lvl5pPr>
              <a:defRPr sz="4100"/>
            </a:lvl5pPr>
            <a:lvl6pPr>
              <a:defRPr sz="4100"/>
            </a:lvl6pPr>
            <a:lvl7pPr>
              <a:defRPr sz="4100"/>
            </a:lvl7pPr>
            <a:lvl8pPr>
              <a:defRPr sz="4100"/>
            </a:lvl8pPr>
            <a:lvl9pPr>
              <a:defRPr sz="4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1249411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1" y="570956"/>
            <a:ext cx="27251976" cy="237622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3998" y="3191401"/>
            <a:ext cx="13378915" cy="1330024"/>
          </a:xfrm>
        </p:spPr>
        <p:txBody>
          <a:bodyPr anchor="b"/>
          <a:lstStyle>
            <a:lvl1pPr marL="0" indent="0">
              <a:buNone/>
              <a:defRPr sz="5500" b="1"/>
            </a:lvl1pPr>
            <a:lvl2pPr marL="1043039" indent="0">
              <a:buNone/>
              <a:defRPr sz="4500" b="1"/>
            </a:lvl2pPr>
            <a:lvl3pPr marL="2086078" indent="0">
              <a:buNone/>
              <a:defRPr sz="4100" b="1"/>
            </a:lvl3pPr>
            <a:lvl4pPr marL="3129117" indent="0">
              <a:buNone/>
              <a:defRPr sz="3600" b="1"/>
            </a:lvl4pPr>
            <a:lvl5pPr marL="4172154" indent="0">
              <a:buNone/>
              <a:defRPr sz="3600" b="1"/>
            </a:lvl5pPr>
            <a:lvl6pPr marL="5215193" indent="0">
              <a:buNone/>
              <a:defRPr sz="3600" b="1"/>
            </a:lvl6pPr>
            <a:lvl7pPr marL="6258232" indent="0">
              <a:buNone/>
              <a:defRPr sz="3600" b="1"/>
            </a:lvl7pPr>
            <a:lvl8pPr marL="7301271" indent="0">
              <a:buNone/>
              <a:defRPr sz="3600" b="1"/>
            </a:lvl8pPr>
            <a:lvl9pPr marL="8344310" indent="0">
              <a:buNone/>
              <a:defRPr sz="3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513998" y="4521425"/>
            <a:ext cx="13378915" cy="8214472"/>
          </a:xfrm>
        </p:spPr>
        <p:txBody>
          <a:bodyPr/>
          <a:lstStyle>
            <a:lvl1pPr>
              <a:defRPr sz="5500"/>
            </a:lvl1pPr>
            <a:lvl2pPr>
              <a:defRPr sz="4500"/>
            </a:lvl2pPr>
            <a:lvl3pPr>
              <a:defRPr sz="4100"/>
            </a:lvl3pPr>
            <a:lvl4pPr>
              <a:defRPr sz="3600"/>
            </a:lvl4pPr>
            <a:lvl5pPr>
              <a:defRPr sz="3600"/>
            </a:lvl5pPr>
            <a:lvl6pPr>
              <a:defRPr sz="3600"/>
            </a:lvl6pPr>
            <a:lvl7pPr>
              <a:defRPr sz="3600"/>
            </a:lvl7pPr>
            <a:lvl8pPr>
              <a:defRPr sz="3600"/>
            </a:lvl8pPr>
            <a:lvl9pPr>
              <a:defRPr sz="3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5381811" y="3191401"/>
            <a:ext cx="13384171" cy="1330024"/>
          </a:xfrm>
        </p:spPr>
        <p:txBody>
          <a:bodyPr anchor="b"/>
          <a:lstStyle>
            <a:lvl1pPr marL="0" indent="0">
              <a:buNone/>
              <a:defRPr sz="5500" b="1"/>
            </a:lvl1pPr>
            <a:lvl2pPr marL="1043039" indent="0">
              <a:buNone/>
              <a:defRPr sz="4500" b="1"/>
            </a:lvl2pPr>
            <a:lvl3pPr marL="2086078" indent="0">
              <a:buNone/>
              <a:defRPr sz="4100" b="1"/>
            </a:lvl3pPr>
            <a:lvl4pPr marL="3129117" indent="0">
              <a:buNone/>
              <a:defRPr sz="3600" b="1"/>
            </a:lvl4pPr>
            <a:lvl5pPr marL="4172154" indent="0">
              <a:buNone/>
              <a:defRPr sz="3600" b="1"/>
            </a:lvl5pPr>
            <a:lvl6pPr marL="5215193" indent="0">
              <a:buNone/>
              <a:defRPr sz="3600" b="1"/>
            </a:lvl6pPr>
            <a:lvl7pPr marL="6258232" indent="0">
              <a:buNone/>
              <a:defRPr sz="3600" b="1"/>
            </a:lvl7pPr>
            <a:lvl8pPr marL="7301271" indent="0">
              <a:buNone/>
              <a:defRPr sz="3600" b="1"/>
            </a:lvl8pPr>
            <a:lvl9pPr marL="8344310" indent="0">
              <a:buNone/>
              <a:defRPr sz="3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5381811" y="4521425"/>
            <a:ext cx="13384171" cy="8214472"/>
          </a:xfrm>
        </p:spPr>
        <p:txBody>
          <a:bodyPr/>
          <a:lstStyle>
            <a:lvl1pPr>
              <a:defRPr sz="5500"/>
            </a:lvl1pPr>
            <a:lvl2pPr>
              <a:defRPr sz="4500"/>
            </a:lvl2pPr>
            <a:lvl3pPr>
              <a:defRPr sz="4100"/>
            </a:lvl3pPr>
            <a:lvl4pPr>
              <a:defRPr sz="3600"/>
            </a:lvl4pPr>
            <a:lvl5pPr>
              <a:defRPr sz="3600"/>
            </a:lvl5pPr>
            <a:lvl6pPr>
              <a:defRPr sz="3600"/>
            </a:lvl6pPr>
            <a:lvl7pPr>
              <a:defRPr sz="3600"/>
            </a:lvl7pPr>
            <a:lvl8pPr>
              <a:defRPr sz="3600"/>
            </a:lvl8pPr>
            <a:lvl9pPr>
              <a:defRPr sz="3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427600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38825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007296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0" y="567654"/>
            <a:ext cx="9961902" cy="2415826"/>
          </a:xfrm>
        </p:spPr>
        <p:txBody>
          <a:bodyPr anchor="b"/>
          <a:lstStyle>
            <a:lvl1pPr algn="l">
              <a:defRPr sz="4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1838629" y="567656"/>
            <a:ext cx="16927348" cy="12168243"/>
          </a:xfrm>
        </p:spPr>
        <p:txBody>
          <a:bodyPr/>
          <a:lstStyle>
            <a:lvl1pPr>
              <a:defRPr sz="7300"/>
            </a:lvl1pPr>
            <a:lvl2pPr>
              <a:defRPr sz="6400"/>
            </a:lvl2pPr>
            <a:lvl3pPr>
              <a:defRPr sz="5500"/>
            </a:lvl3pPr>
            <a:lvl4pPr>
              <a:defRPr sz="4500"/>
            </a:lvl4pPr>
            <a:lvl5pPr>
              <a:defRPr sz="4500"/>
            </a:lvl5pPr>
            <a:lvl6pPr>
              <a:defRPr sz="4500"/>
            </a:lvl6pPr>
            <a:lvl7pPr>
              <a:defRPr sz="4500"/>
            </a:lvl7pPr>
            <a:lvl8pPr>
              <a:defRPr sz="4500"/>
            </a:lvl8pPr>
            <a:lvl9pPr>
              <a:defRPr sz="4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514000" y="2983481"/>
            <a:ext cx="9961902" cy="9752416"/>
          </a:xfrm>
        </p:spPr>
        <p:txBody>
          <a:bodyPr/>
          <a:lstStyle>
            <a:lvl1pPr marL="0" indent="0">
              <a:buNone/>
              <a:defRPr sz="3200"/>
            </a:lvl1pPr>
            <a:lvl2pPr marL="1043039" indent="0">
              <a:buNone/>
              <a:defRPr sz="2700"/>
            </a:lvl2pPr>
            <a:lvl3pPr marL="2086078" indent="0">
              <a:buNone/>
              <a:defRPr sz="2300"/>
            </a:lvl3pPr>
            <a:lvl4pPr marL="3129117" indent="0">
              <a:buNone/>
              <a:defRPr sz="2100"/>
            </a:lvl4pPr>
            <a:lvl5pPr marL="4172154" indent="0">
              <a:buNone/>
              <a:defRPr sz="2100"/>
            </a:lvl5pPr>
            <a:lvl6pPr marL="5215193" indent="0">
              <a:buNone/>
              <a:defRPr sz="2100"/>
            </a:lvl6pPr>
            <a:lvl7pPr marL="6258232" indent="0">
              <a:buNone/>
              <a:defRPr sz="2100"/>
            </a:lvl7pPr>
            <a:lvl8pPr marL="7301271" indent="0">
              <a:buNone/>
              <a:defRPr sz="2100"/>
            </a:lvl8pPr>
            <a:lvl9pPr marL="8344310" indent="0">
              <a:buNone/>
              <a:defRPr sz="2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756720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5091" y="9980137"/>
            <a:ext cx="18167985" cy="1178212"/>
          </a:xfrm>
        </p:spPr>
        <p:txBody>
          <a:bodyPr anchor="b"/>
          <a:lstStyle>
            <a:lvl1pPr algn="l">
              <a:defRPr sz="4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935091" y="1273920"/>
            <a:ext cx="18167985" cy="8554403"/>
          </a:xfrm>
        </p:spPr>
        <p:txBody>
          <a:bodyPr/>
          <a:lstStyle>
            <a:lvl1pPr marL="0" indent="0">
              <a:buNone/>
              <a:defRPr sz="7300"/>
            </a:lvl1pPr>
            <a:lvl2pPr marL="1043039" indent="0">
              <a:buNone/>
              <a:defRPr sz="6400"/>
            </a:lvl2pPr>
            <a:lvl3pPr marL="2086078" indent="0">
              <a:buNone/>
              <a:defRPr sz="5500"/>
            </a:lvl3pPr>
            <a:lvl4pPr marL="3129117" indent="0">
              <a:buNone/>
              <a:defRPr sz="4500"/>
            </a:lvl4pPr>
            <a:lvl5pPr marL="4172154" indent="0">
              <a:buNone/>
              <a:defRPr sz="4500"/>
            </a:lvl5pPr>
            <a:lvl6pPr marL="5215193" indent="0">
              <a:buNone/>
              <a:defRPr sz="4500"/>
            </a:lvl6pPr>
            <a:lvl7pPr marL="6258232" indent="0">
              <a:buNone/>
              <a:defRPr sz="4500"/>
            </a:lvl7pPr>
            <a:lvl8pPr marL="7301271" indent="0">
              <a:buNone/>
              <a:defRPr sz="4500"/>
            </a:lvl8pPr>
            <a:lvl9pPr marL="8344310" indent="0">
              <a:buNone/>
              <a:defRPr sz="4500"/>
            </a:lvl9pPr>
          </a:lstStyle>
          <a:p>
            <a:endParaRPr kumimoji="1" lang="ja-JP" altLang="en-US"/>
          </a:p>
        </p:txBody>
      </p:sp>
      <p:sp>
        <p:nvSpPr>
          <p:cNvPr id="4" name="テキスト プレースホルダー 3"/>
          <p:cNvSpPr>
            <a:spLocks noGrp="1"/>
          </p:cNvSpPr>
          <p:nvPr>
            <p:ph type="body" sz="half" idx="2"/>
          </p:nvPr>
        </p:nvSpPr>
        <p:spPr>
          <a:xfrm>
            <a:off x="5935091" y="11158349"/>
            <a:ext cx="18167985" cy="1673256"/>
          </a:xfrm>
        </p:spPr>
        <p:txBody>
          <a:bodyPr/>
          <a:lstStyle>
            <a:lvl1pPr marL="0" indent="0">
              <a:buNone/>
              <a:defRPr sz="3200"/>
            </a:lvl1pPr>
            <a:lvl2pPr marL="1043039" indent="0">
              <a:buNone/>
              <a:defRPr sz="2700"/>
            </a:lvl2pPr>
            <a:lvl3pPr marL="2086078" indent="0">
              <a:buNone/>
              <a:defRPr sz="2300"/>
            </a:lvl3pPr>
            <a:lvl4pPr marL="3129117" indent="0">
              <a:buNone/>
              <a:defRPr sz="2100"/>
            </a:lvl4pPr>
            <a:lvl5pPr marL="4172154" indent="0">
              <a:buNone/>
              <a:defRPr sz="2100"/>
            </a:lvl5pPr>
            <a:lvl6pPr marL="5215193" indent="0">
              <a:buNone/>
              <a:defRPr sz="2100"/>
            </a:lvl6pPr>
            <a:lvl7pPr marL="6258232" indent="0">
              <a:buNone/>
              <a:defRPr sz="2100"/>
            </a:lvl7pPr>
            <a:lvl8pPr marL="7301271" indent="0">
              <a:buNone/>
              <a:defRPr sz="2100"/>
            </a:lvl8pPr>
            <a:lvl9pPr marL="8344310" indent="0">
              <a:buNone/>
              <a:defRPr sz="2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174193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14001" y="570956"/>
            <a:ext cx="27251976" cy="2376223"/>
          </a:xfrm>
          <a:prstGeom prst="rect">
            <a:avLst/>
          </a:prstGeom>
        </p:spPr>
        <p:txBody>
          <a:bodyPr vert="horz" lIns="208607" tIns="104304" rIns="208607" bIns="10430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4001" y="3326714"/>
            <a:ext cx="27251976" cy="9409184"/>
          </a:xfrm>
          <a:prstGeom prst="rect">
            <a:avLst/>
          </a:prstGeom>
        </p:spPr>
        <p:txBody>
          <a:bodyPr vert="horz" lIns="208607" tIns="104304" rIns="208607" bIns="10430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514001" y="13214443"/>
            <a:ext cx="7065327" cy="759071"/>
          </a:xfrm>
          <a:prstGeom prst="rect">
            <a:avLst/>
          </a:prstGeom>
        </p:spPr>
        <p:txBody>
          <a:bodyPr vert="horz" lIns="208607" tIns="104304" rIns="208607" bIns="104304" rtlCol="0" anchor="ctr"/>
          <a:lstStyle>
            <a:lvl1pPr algn="l">
              <a:defRPr sz="2700">
                <a:solidFill>
                  <a:schemeClr val="tx1">
                    <a:tint val="75000"/>
                  </a:schemeClr>
                </a:solidFill>
              </a:defRPr>
            </a:lvl1p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3"/>
          </p:nvPr>
        </p:nvSpPr>
        <p:spPr>
          <a:xfrm>
            <a:off x="10345661" y="13214443"/>
            <a:ext cx="9588660" cy="759071"/>
          </a:xfrm>
          <a:prstGeom prst="rect">
            <a:avLst/>
          </a:prstGeom>
        </p:spPr>
        <p:txBody>
          <a:bodyPr vert="horz" lIns="208607" tIns="104304" rIns="208607" bIns="104304" rtlCol="0" anchor="ctr"/>
          <a:lstStyle>
            <a:lvl1pPr algn="ctr">
              <a:defRPr sz="2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1700653" y="13214443"/>
            <a:ext cx="7065327" cy="759071"/>
          </a:xfrm>
          <a:prstGeom prst="rect">
            <a:avLst/>
          </a:prstGeom>
        </p:spPr>
        <p:txBody>
          <a:bodyPr vert="horz" lIns="208607" tIns="104304" rIns="208607" bIns="104304" rtlCol="0" anchor="ctr"/>
          <a:lstStyle>
            <a:lvl1pPr algn="r">
              <a:defRPr sz="2700">
                <a:solidFill>
                  <a:schemeClr val="tx1">
                    <a:tint val="75000"/>
                  </a:schemeClr>
                </a:solidFill>
              </a:defRPr>
            </a:lvl1p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779750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078" rtl="0" eaLnBrk="1" latinLnBrk="0" hangingPunct="1">
        <a:spcBef>
          <a:spcPct val="0"/>
        </a:spcBef>
        <a:buNone/>
        <a:defRPr kumimoji="1" sz="10000" kern="1200">
          <a:solidFill>
            <a:schemeClr val="tx1"/>
          </a:solidFill>
          <a:latin typeface="+mj-lt"/>
          <a:ea typeface="+mj-ea"/>
          <a:cs typeface="+mj-cs"/>
        </a:defRPr>
      </a:lvl1pPr>
    </p:titleStyle>
    <p:bodyStyle>
      <a:lvl1pPr marL="782279" indent="-782279" algn="l" defTabSz="2086078" rtl="0" eaLnBrk="1" latinLnBrk="0" hangingPunct="1">
        <a:spcBef>
          <a:spcPct val="20000"/>
        </a:spcBef>
        <a:buFont typeface="Arial" pitchFamily="34" charset="0"/>
        <a:buChar char="•"/>
        <a:defRPr kumimoji="1" sz="7300" kern="1200">
          <a:solidFill>
            <a:schemeClr val="tx1"/>
          </a:solidFill>
          <a:latin typeface="+mn-lt"/>
          <a:ea typeface="+mn-ea"/>
          <a:cs typeface="+mn-cs"/>
        </a:defRPr>
      </a:lvl1pPr>
      <a:lvl2pPr marL="1694938" indent="-651899" algn="l" defTabSz="2086078" rtl="0" eaLnBrk="1" latinLnBrk="0" hangingPunct="1">
        <a:spcBef>
          <a:spcPct val="20000"/>
        </a:spcBef>
        <a:buFont typeface="Arial" pitchFamily="34" charset="0"/>
        <a:buChar char="–"/>
        <a:defRPr kumimoji="1" sz="6400" kern="1200">
          <a:solidFill>
            <a:schemeClr val="tx1"/>
          </a:solidFill>
          <a:latin typeface="+mn-lt"/>
          <a:ea typeface="+mn-ea"/>
          <a:cs typeface="+mn-cs"/>
        </a:defRPr>
      </a:lvl2pPr>
      <a:lvl3pPr marL="2607597" indent="-521519" algn="l" defTabSz="2086078" rtl="0" eaLnBrk="1" latinLnBrk="0" hangingPunct="1">
        <a:spcBef>
          <a:spcPct val="20000"/>
        </a:spcBef>
        <a:buFont typeface="Arial" pitchFamily="34" charset="0"/>
        <a:buChar char="•"/>
        <a:defRPr kumimoji="1" sz="5500" kern="1200">
          <a:solidFill>
            <a:schemeClr val="tx1"/>
          </a:solidFill>
          <a:latin typeface="+mn-lt"/>
          <a:ea typeface="+mn-ea"/>
          <a:cs typeface="+mn-cs"/>
        </a:defRPr>
      </a:lvl3pPr>
      <a:lvl4pPr marL="3650635"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4pPr>
      <a:lvl5pPr marL="4693674"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5pPr>
      <a:lvl6pPr marL="5736713"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6pPr>
      <a:lvl7pPr marL="6779751"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7pPr>
      <a:lvl8pPr marL="7822790"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8pPr>
      <a:lvl9pPr marL="8865829"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9pPr>
    </p:bodyStyle>
    <p:otherStyle>
      <a:defPPr>
        <a:defRPr lang="ja-JP"/>
      </a:defPPr>
      <a:lvl1pPr marL="0" algn="l" defTabSz="2086078" rtl="0" eaLnBrk="1" latinLnBrk="0" hangingPunct="1">
        <a:defRPr kumimoji="1" sz="4100" kern="1200">
          <a:solidFill>
            <a:schemeClr val="tx1"/>
          </a:solidFill>
          <a:latin typeface="+mn-lt"/>
          <a:ea typeface="+mn-ea"/>
          <a:cs typeface="+mn-cs"/>
        </a:defRPr>
      </a:lvl1pPr>
      <a:lvl2pPr marL="1043039" algn="l" defTabSz="2086078" rtl="0" eaLnBrk="1" latinLnBrk="0" hangingPunct="1">
        <a:defRPr kumimoji="1" sz="4100" kern="1200">
          <a:solidFill>
            <a:schemeClr val="tx1"/>
          </a:solidFill>
          <a:latin typeface="+mn-lt"/>
          <a:ea typeface="+mn-ea"/>
          <a:cs typeface="+mn-cs"/>
        </a:defRPr>
      </a:lvl2pPr>
      <a:lvl3pPr marL="2086078" algn="l" defTabSz="2086078" rtl="0" eaLnBrk="1" latinLnBrk="0" hangingPunct="1">
        <a:defRPr kumimoji="1" sz="4100" kern="1200">
          <a:solidFill>
            <a:schemeClr val="tx1"/>
          </a:solidFill>
          <a:latin typeface="+mn-lt"/>
          <a:ea typeface="+mn-ea"/>
          <a:cs typeface="+mn-cs"/>
        </a:defRPr>
      </a:lvl3pPr>
      <a:lvl4pPr marL="3129117" algn="l" defTabSz="2086078" rtl="0" eaLnBrk="1" latinLnBrk="0" hangingPunct="1">
        <a:defRPr kumimoji="1" sz="4100" kern="1200">
          <a:solidFill>
            <a:schemeClr val="tx1"/>
          </a:solidFill>
          <a:latin typeface="+mn-lt"/>
          <a:ea typeface="+mn-ea"/>
          <a:cs typeface="+mn-cs"/>
        </a:defRPr>
      </a:lvl4pPr>
      <a:lvl5pPr marL="4172154" algn="l" defTabSz="2086078" rtl="0" eaLnBrk="1" latinLnBrk="0" hangingPunct="1">
        <a:defRPr kumimoji="1" sz="4100" kern="1200">
          <a:solidFill>
            <a:schemeClr val="tx1"/>
          </a:solidFill>
          <a:latin typeface="+mn-lt"/>
          <a:ea typeface="+mn-ea"/>
          <a:cs typeface="+mn-cs"/>
        </a:defRPr>
      </a:lvl5pPr>
      <a:lvl6pPr marL="5215193" algn="l" defTabSz="2086078" rtl="0" eaLnBrk="1" latinLnBrk="0" hangingPunct="1">
        <a:defRPr kumimoji="1" sz="4100" kern="1200">
          <a:solidFill>
            <a:schemeClr val="tx1"/>
          </a:solidFill>
          <a:latin typeface="+mn-lt"/>
          <a:ea typeface="+mn-ea"/>
          <a:cs typeface="+mn-cs"/>
        </a:defRPr>
      </a:lvl6pPr>
      <a:lvl7pPr marL="6258232" algn="l" defTabSz="2086078" rtl="0" eaLnBrk="1" latinLnBrk="0" hangingPunct="1">
        <a:defRPr kumimoji="1" sz="4100" kern="1200">
          <a:solidFill>
            <a:schemeClr val="tx1"/>
          </a:solidFill>
          <a:latin typeface="+mn-lt"/>
          <a:ea typeface="+mn-ea"/>
          <a:cs typeface="+mn-cs"/>
        </a:defRPr>
      </a:lvl7pPr>
      <a:lvl8pPr marL="7301271" algn="l" defTabSz="2086078" rtl="0" eaLnBrk="1" latinLnBrk="0" hangingPunct="1">
        <a:defRPr kumimoji="1" sz="4100" kern="1200">
          <a:solidFill>
            <a:schemeClr val="tx1"/>
          </a:solidFill>
          <a:latin typeface="+mn-lt"/>
          <a:ea typeface="+mn-ea"/>
          <a:cs typeface="+mn-cs"/>
        </a:defRPr>
      </a:lvl8pPr>
      <a:lvl9pPr marL="8344310" algn="l" defTabSz="2086078" rtl="0" eaLnBrk="1" latinLnBrk="0" hangingPunct="1">
        <a:defRPr kumimoji="1"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19388459" y="737955"/>
            <a:ext cx="7560840" cy="2862322"/>
          </a:xfrm>
          <a:prstGeom prst="rect">
            <a:avLst/>
          </a:prstGeom>
          <a:noFill/>
        </p:spPr>
        <p:txBody>
          <a:bodyPr wrap="square" rtlCol="0">
            <a:spAutoFit/>
          </a:bodyPr>
          <a:lstStyle/>
          <a:p>
            <a:r>
              <a:rPr lang="ja-JP" altLang="en-US" sz="3600" dirty="0" smtClean="0"/>
              <a:t>沖田　博文（おきた　ひろふみ）</a:t>
            </a:r>
            <a:endParaRPr lang="en-US" altLang="ja-JP" sz="3600" dirty="0" smtClean="0"/>
          </a:p>
          <a:p>
            <a:r>
              <a:rPr lang="en-US" altLang="ja-JP" sz="3600" dirty="0" smtClean="0"/>
              <a:t>h-okita@astr.tohoku.ac.jp</a:t>
            </a:r>
            <a:endParaRPr lang="ja-JP" altLang="en-US" sz="3600" dirty="0"/>
          </a:p>
          <a:p>
            <a:r>
              <a:rPr lang="ja-JP" altLang="en-US" sz="3600" dirty="0" smtClean="0"/>
              <a:t>博士</a:t>
            </a:r>
            <a:r>
              <a:rPr lang="ja-JP" altLang="en-US" sz="3600" dirty="0"/>
              <a:t>課程</a:t>
            </a:r>
            <a:r>
              <a:rPr lang="ja-JP" altLang="en-US" sz="3600" dirty="0" smtClean="0"/>
              <a:t>後期</a:t>
            </a:r>
            <a:r>
              <a:rPr lang="en-US" altLang="ja-JP" sz="3600" dirty="0"/>
              <a:t>3</a:t>
            </a:r>
            <a:r>
              <a:rPr lang="ja-JP" altLang="en-US" sz="3600" dirty="0" smtClean="0"/>
              <a:t>年（</a:t>
            </a:r>
            <a:r>
              <a:rPr lang="en-US" altLang="ja-JP" sz="3600" dirty="0"/>
              <a:t>4</a:t>
            </a:r>
            <a:r>
              <a:rPr lang="ja-JP" altLang="en-US" sz="3600" dirty="0" smtClean="0"/>
              <a:t>年目）</a:t>
            </a:r>
            <a:endParaRPr lang="en-US" altLang="ja-JP" sz="3600" dirty="0" smtClean="0"/>
          </a:p>
          <a:p>
            <a:r>
              <a:rPr kumimoji="1" lang="ja-JP" altLang="en-US" sz="3600" dirty="0" smtClean="0"/>
              <a:t>第</a:t>
            </a:r>
            <a:r>
              <a:rPr lang="en-US" altLang="ja-JP" sz="3600" dirty="0" smtClean="0"/>
              <a:t>54</a:t>
            </a:r>
            <a:r>
              <a:rPr kumimoji="1" lang="ja-JP" altLang="en-US" sz="3600" dirty="0" smtClean="0"/>
              <a:t>次日本南極地域観測隊夏隊員</a:t>
            </a:r>
            <a:endParaRPr kumimoji="1" lang="en-US" altLang="ja-JP" sz="3600" dirty="0" smtClean="0"/>
          </a:p>
          <a:p>
            <a:r>
              <a:rPr lang="ja-JP" altLang="en-US" sz="3600" dirty="0" smtClean="0"/>
              <a:t>第</a:t>
            </a:r>
            <a:r>
              <a:rPr lang="en-US" altLang="ja-JP" sz="3600" dirty="0" smtClean="0"/>
              <a:t>52</a:t>
            </a:r>
            <a:r>
              <a:rPr lang="ja-JP" altLang="en-US" sz="3600" dirty="0" smtClean="0"/>
              <a:t>次日本南極地域観測隊同行者</a:t>
            </a:r>
            <a:endParaRPr lang="en-US" altLang="ja-JP" sz="3600" dirty="0" smtClean="0"/>
          </a:p>
        </p:txBody>
      </p:sp>
      <p:sp>
        <p:nvSpPr>
          <p:cNvPr id="51" name="テキスト ボックス 50"/>
          <p:cNvSpPr txBox="1"/>
          <p:nvPr/>
        </p:nvSpPr>
        <p:spPr>
          <a:xfrm>
            <a:off x="7075090" y="8035522"/>
            <a:ext cx="7056784" cy="2862322"/>
          </a:xfrm>
          <a:prstGeom prst="rect">
            <a:avLst/>
          </a:prstGeom>
          <a:noFill/>
        </p:spPr>
        <p:txBody>
          <a:bodyPr wrap="square" rtlCol="0">
            <a:spAutoFit/>
          </a:bodyPr>
          <a:lstStyle/>
          <a:p>
            <a:r>
              <a:rPr lang="ja-JP" altLang="en-US" sz="3600" dirty="0" smtClean="0"/>
              <a:t>・年平均気温　</a:t>
            </a:r>
            <a:r>
              <a:rPr lang="en-US" altLang="ja-JP" sz="3600" dirty="0" smtClean="0"/>
              <a:t>-54.4 </a:t>
            </a:r>
            <a:r>
              <a:rPr lang="ja-JP" altLang="en-US" sz="3600" dirty="0" smtClean="0"/>
              <a:t>℃</a:t>
            </a:r>
            <a:endParaRPr lang="en-US" altLang="ja-JP" sz="3600" dirty="0" smtClean="0"/>
          </a:p>
          <a:p>
            <a:r>
              <a:rPr lang="ja-JP" altLang="en-US" sz="3600" dirty="0" smtClean="0"/>
              <a:t>・標高　</a:t>
            </a:r>
            <a:r>
              <a:rPr lang="en-US" altLang="ja-JP" sz="3600" dirty="0" smtClean="0"/>
              <a:t>3,810 m</a:t>
            </a:r>
          </a:p>
          <a:p>
            <a:r>
              <a:rPr kumimoji="1" lang="ja-JP" altLang="en-US" sz="3600" dirty="0" smtClean="0"/>
              <a:t>・水蒸気量（</a:t>
            </a:r>
            <a:r>
              <a:rPr kumimoji="1" lang="en-US" altLang="ja-JP" sz="3600" dirty="0" smtClean="0"/>
              <a:t>PWV</a:t>
            </a:r>
            <a:r>
              <a:rPr kumimoji="1" lang="ja-JP" altLang="en-US" sz="3600" dirty="0" smtClean="0"/>
              <a:t>）</a:t>
            </a:r>
            <a:r>
              <a:rPr lang="ja-JP" altLang="en-US" sz="3600" dirty="0"/>
              <a:t>　</a:t>
            </a:r>
            <a:r>
              <a:rPr kumimoji="1" lang="en-US" altLang="ja-JP" sz="3600" dirty="0" smtClean="0"/>
              <a:t>0.6 mm</a:t>
            </a:r>
          </a:p>
          <a:p>
            <a:r>
              <a:rPr lang="ja-JP" altLang="en-US" sz="3600" dirty="0"/>
              <a:t>・</a:t>
            </a:r>
            <a:r>
              <a:rPr lang="ja-JP" altLang="en-US" sz="3600" dirty="0" smtClean="0"/>
              <a:t>晴天率　</a:t>
            </a:r>
            <a:r>
              <a:rPr lang="en-US" altLang="ja-JP" sz="3600" dirty="0" smtClean="0"/>
              <a:t>80%</a:t>
            </a:r>
            <a:r>
              <a:rPr lang="ja-JP" altLang="en-US" sz="3600" dirty="0" smtClean="0"/>
              <a:t>以上</a:t>
            </a:r>
            <a:endParaRPr lang="en-US" altLang="ja-JP" sz="3600" dirty="0" smtClean="0"/>
          </a:p>
          <a:p>
            <a:r>
              <a:rPr kumimoji="1" lang="ja-JP" altLang="en-US" sz="3600" dirty="0" smtClean="0"/>
              <a:t>・平均風速　</a:t>
            </a:r>
            <a:r>
              <a:rPr kumimoji="1" lang="en-US" altLang="ja-JP" sz="3600" dirty="0" smtClean="0"/>
              <a:t>5.8 m/s</a:t>
            </a:r>
          </a:p>
        </p:txBody>
      </p:sp>
      <p:pic>
        <p:nvPicPr>
          <p:cNvPr id="59" name="Picture 2" descr="C:\Research\M2\Master\murata.bmp"/>
          <p:cNvPicPr>
            <a:picLocks noChangeAspect="1" noChangeArrowheads="1"/>
          </p:cNvPicPr>
          <p:nvPr/>
        </p:nvPicPr>
        <p:blipFill rotWithShape="1">
          <a:blip r:embed="rId2">
            <a:extLst>
              <a:ext uri="{28A0092B-C50C-407E-A947-70E740481C1C}">
                <a14:useLocalDpi xmlns:a14="http://schemas.microsoft.com/office/drawing/2010/main" val="0"/>
              </a:ext>
            </a:extLst>
          </a:blip>
          <a:srcRect l="3344" t="6274" r="26044" b="16760"/>
          <a:stretch/>
        </p:blipFill>
        <p:spPr bwMode="auto">
          <a:xfrm>
            <a:off x="576065" y="5472485"/>
            <a:ext cx="6192601" cy="540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0" name="テキスト ボックス 59"/>
          <p:cNvSpPr txBox="1"/>
          <p:nvPr/>
        </p:nvSpPr>
        <p:spPr>
          <a:xfrm>
            <a:off x="600214" y="10474060"/>
            <a:ext cx="2161874" cy="400110"/>
          </a:xfrm>
          <a:prstGeom prst="rect">
            <a:avLst/>
          </a:prstGeom>
          <a:solidFill>
            <a:schemeClr val="bg1"/>
          </a:solidFill>
        </p:spPr>
        <p:txBody>
          <a:bodyPr wrap="none" rtlCol="0">
            <a:spAutoFit/>
          </a:bodyPr>
          <a:lstStyle/>
          <a:p>
            <a:r>
              <a:rPr kumimoji="1" lang="en-US" altLang="ja-JP" sz="2000" dirty="0" smtClean="0"/>
              <a:t>Murata et al. 2009</a:t>
            </a:r>
            <a:endParaRPr kumimoji="1" lang="ja-JP" altLang="en-US" sz="2000" dirty="0"/>
          </a:p>
        </p:txBody>
      </p:sp>
      <p:sp>
        <p:nvSpPr>
          <p:cNvPr id="62" name="正方形/長方形 61"/>
          <p:cNvSpPr/>
          <p:nvPr/>
        </p:nvSpPr>
        <p:spPr>
          <a:xfrm>
            <a:off x="576065" y="399072"/>
            <a:ext cx="18380346" cy="3240000"/>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algn="ctr"/>
            <a:r>
              <a:rPr lang="en-US" altLang="ja-JP" sz="8000" dirty="0" smtClean="0"/>
              <a:t>Astronomical </a:t>
            </a:r>
            <a:r>
              <a:rPr lang="en-US" altLang="ja-JP" sz="8000" dirty="0"/>
              <a:t>site evaluation at </a:t>
            </a:r>
            <a:r>
              <a:rPr lang="en-US" altLang="ja-JP" sz="8000" dirty="0" smtClean="0"/>
              <a:t>Dome </a:t>
            </a:r>
            <a:r>
              <a:rPr lang="en-US" altLang="ja-JP" sz="8000" dirty="0"/>
              <a:t>Fuji on the Antarctic </a:t>
            </a:r>
            <a:r>
              <a:rPr lang="en-US" altLang="ja-JP" sz="8000" dirty="0" smtClean="0"/>
              <a:t>plateau</a:t>
            </a:r>
          </a:p>
          <a:p>
            <a:pPr algn="ctr"/>
            <a:r>
              <a:rPr lang="ja-JP" altLang="en-US" sz="4000" dirty="0" smtClean="0">
                <a:latin typeface="+mj-ea"/>
              </a:rPr>
              <a:t>（南極大陸</a:t>
            </a:r>
            <a:r>
              <a:rPr lang="ja-JP" altLang="en-US" sz="4000" dirty="0">
                <a:latin typeface="+mj-ea"/>
              </a:rPr>
              <a:t>内陸高原ドームふじ基地における天</a:t>
            </a:r>
            <a:r>
              <a:rPr lang="ja-JP" altLang="en-US" sz="4000" dirty="0" smtClean="0">
                <a:latin typeface="+mj-ea"/>
              </a:rPr>
              <a:t>文学的な観測条件の調査）</a:t>
            </a:r>
            <a:endParaRPr lang="ja-JP" altLang="en-US" sz="4000" dirty="0"/>
          </a:p>
        </p:txBody>
      </p:sp>
      <p:pic>
        <p:nvPicPr>
          <p:cNvPr id="1027" name="Picture 3" descr="C:\Users\hirofumi\Desktop\DSC_2857.jpg"/>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26949299" y="399073"/>
            <a:ext cx="2592000" cy="3240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4" name="テキスト ボックス 13"/>
          <p:cNvSpPr txBox="1"/>
          <p:nvPr/>
        </p:nvSpPr>
        <p:spPr>
          <a:xfrm>
            <a:off x="7075090" y="5612299"/>
            <a:ext cx="7864910" cy="2308324"/>
          </a:xfrm>
          <a:prstGeom prst="rect">
            <a:avLst/>
          </a:prstGeom>
          <a:noFill/>
        </p:spPr>
        <p:txBody>
          <a:bodyPr wrap="square" rtlCol="0">
            <a:spAutoFit/>
          </a:bodyPr>
          <a:lstStyle/>
          <a:p>
            <a:pPr algn="just"/>
            <a:r>
              <a:rPr lang="ja-JP" altLang="en-US" sz="3600" dirty="0" smtClean="0"/>
              <a:t>南極大陸内陸高原のドームふじ基地は厳しい自然環境から地球上で最も天文観測の条件が優れている場所だと考えられています。</a:t>
            </a:r>
            <a:endParaRPr kumimoji="1" lang="ja-JP" altLang="en-US" sz="3600" dirty="0"/>
          </a:p>
        </p:txBody>
      </p:sp>
      <p:sp>
        <p:nvSpPr>
          <p:cNvPr id="65" name="テキスト ボックス 64"/>
          <p:cNvSpPr txBox="1"/>
          <p:nvPr/>
        </p:nvSpPr>
        <p:spPr>
          <a:xfrm>
            <a:off x="11294963" y="10497734"/>
            <a:ext cx="2720104" cy="400110"/>
          </a:xfrm>
          <a:prstGeom prst="rect">
            <a:avLst/>
          </a:prstGeom>
          <a:noFill/>
        </p:spPr>
        <p:txBody>
          <a:bodyPr wrap="none" rtlCol="0">
            <a:spAutoFit/>
          </a:bodyPr>
          <a:lstStyle/>
          <a:p>
            <a:r>
              <a:rPr lang="en-US" altLang="ja-JP" sz="2000" dirty="0" smtClean="0"/>
              <a:t>Yamanouchi </a:t>
            </a:r>
            <a:r>
              <a:rPr lang="en-US" altLang="ja-JP" sz="2000" dirty="0"/>
              <a:t> </a:t>
            </a:r>
            <a:r>
              <a:rPr kumimoji="1" lang="en-US" altLang="ja-JP" sz="2000" dirty="0" smtClean="0"/>
              <a:t>et al. 2003</a:t>
            </a:r>
            <a:endParaRPr kumimoji="1" lang="ja-JP" altLang="en-US" sz="2000" dirty="0"/>
          </a:p>
        </p:txBody>
      </p:sp>
      <p:sp>
        <p:nvSpPr>
          <p:cNvPr id="22" name="テキスト ボックス 21"/>
          <p:cNvSpPr txBox="1"/>
          <p:nvPr/>
        </p:nvSpPr>
        <p:spPr>
          <a:xfrm>
            <a:off x="576065" y="3960317"/>
            <a:ext cx="14363935" cy="1200329"/>
          </a:xfrm>
          <a:prstGeom prst="rect">
            <a:avLst/>
          </a:prstGeom>
          <a:noFill/>
        </p:spPr>
        <p:txBody>
          <a:bodyPr wrap="square" rtlCol="0">
            <a:spAutoFit/>
          </a:bodyPr>
          <a:lstStyle/>
          <a:p>
            <a:r>
              <a:rPr kumimoji="1" lang="ja-JP" altLang="en-US" sz="3600" dirty="0" smtClean="0"/>
              <a:t>東北大学を含む南極天文コンソーシアムでは国立極地研究所</a:t>
            </a:r>
            <a:r>
              <a:rPr lang="ja-JP" altLang="en-US" sz="3600" dirty="0" smtClean="0"/>
              <a:t>と協力してドームふじ基地の天文観測条件の調査を行っています。</a:t>
            </a:r>
            <a:endParaRPr kumimoji="1" lang="en-US" altLang="ja-JP" sz="3600" dirty="0" smtClean="0"/>
          </a:p>
        </p:txBody>
      </p:sp>
      <p:sp>
        <p:nvSpPr>
          <p:cNvPr id="63" name="テキスト ボックス 62"/>
          <p:cNvSpPr txBox="1"/>
          <p:nvPr/>
        </p:nvSpPr>
        <p:spPr>
          <a:xfrm>
            <a:off x="600214" y="11089109"/>
            <a:ext cx="9252854" cy="2862322"/>
          </a:xfrm>
          <a:prstGeom prst="rect">
            <a:avLst/>
          </a:prstGeom>
          <a:noFill/>
        </p:spPr>
        <p:txBody>
          <a:bodyPr wrap="none" rtlCol="0">
            <a:spAutoFit/>
          </a:bodyPr>
          <a:lstStyle/>
          <a:p>
            <a:r>
              <a:rPr lang="ja-JP" altLang="en-US" sz="3600" dirty="0" smtClean="0"/>
              <a:t>私はこの取り組みにおいて</a:t>
            </a:r>
            <a:endParaRPr lang="en-US" altLang="ja-JP" sz="3600" dirty="0" smtClean="0"/>
          </a:p>
          <a:p>
            <a:endParaRPr lang="en-US" altLang="ja-JP" sz="3600" dirty="0" smtClean="0"/>
          </a:p>
          <a:p>
            <a:endParaRPr lang="en-US" altLang="ja-JP" sz="3600" dirty="0"/>
          </a:p>
          <a:p>
            <a:endParaRPr lang="en-US" altLang="ja-JP" sz="3600" dirty="0" smtClean="0"/>
          </a:p>
          <a:p>
            <a:r>
              <a:rPr lang="ja-JP" altLang="en-US" sz="3600" dirty="0" smtClean="0"/>
              <a:t>の</a:t>
            </a:r>
            <a:r>
              <a:rPr lang="en-US" altLang="ja-JP" sz="3600" dirty="0" smtClean="0"/>
              <a:t>2</a:t>
            </a:r>
            <a:r>
              <a:rPr lang="ja-JP" altLang="en-US" sz="3600" dirty="0" smtClean="0"/>
              <a:t>つのテーマについて研究を行っています。</a:t>
            </a:r>
            <a:endParaRPr lang="en-US" altLang="ja-JP" sz="3600" dirty="0" smtClean="0"/>
          </a:p>
        </p:txBody>
      </p:sp>
      <p:sp>
        <p:nvSpPr>
          <p:cNvPr id="64" name="正方形/長方形 63"/>
          <p:cNvSpPr/>
          <p:nvPr/>
        </p:nvSpPr>
        <p:spPr>
          <a:xfrm>
            <a:off x="576065" y="11881197"/>
            <a:ext cx="14363935" cy="1200329"/>
          </a:xfrm>
          <a:prstGeom prst="rect">
            <a:avLst/>
          </a:prstGeom>
        </p:spPr>
        <p:txBody>
          <a:bodyPr wrap="square">
            <a:spAutoFit/>
          </a:bodyPr>
          <a:lstStyle/>
          <a:p>
            <a:r>
              <a:rPr lang="ja-JP" altLang="en-US" sz="3600" dirty="0"/>
              <a:t>　・</a:t>
            </a:r>
            <a:r>
              <a:rPr lang="en-US" altLang="ja-JP" sz="3600" dirty="0"/>
              <a:t>-80</a:t>
            </a:r>
            <a:r>
              <a:rPr lang="ja-JP" altLang="en-US" sz="3600" dirty="0"/>
              <a:t>℃でも観測可能な望遠鏡の開発</a:t>
            </a:r>
            <a:endParaRPr lang="en-US" altLang="ja-JP" sz="3600" dirty="0"/>
          </a:p>
          <a:p>
            <a:r>
              <a:rPr lang="ja-JP" altLang="en-US" sz="3600" dirty="0"/>
              <a:t>　・どれだけ細かい模様が見分けられるかどうか（空間分解能）の測定</a:t>
            </a:r>
            <a:endParaRPr lang="en-US" altLang="ja-JP" sz="3600" dirty="0"/>
          </a:p>
        </p:txBody>
      </p:sp>
      <p:pic>
        <p:nvPicPr>
          <p:cNvPr id="69" name="Picture 2" descr="C:\Users\hirofumi\Desktop\DSC_7302.jpg"/>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15301024" y="4153825"/>
            <a:ext cx="5400000" cy="337284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70" name="Picture 3" descr="C:\Users\hirofumi\Desktop\DSC_3381.jpg"/>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15301024" y="7776741"/>
            <a:ext cx="5400000" cy="358871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1" name="テキスト ボックス 70"/>
          <p:cNvSpPr txBox="1"/>
          <p:nvPr/>
        </p:nvSpPr>
        <p:spPr>
          <a:xfrm>
            <a:off x="21038080" y="4104333"/>
            <a:ext cx="8503220" cy="3231654"/>
          </a:xfrm>
          <a:prstGeom prst="rect">
            <a:avLst/>
          </a:prstGeom>
          <a:noFill/>
        </p:spPr>
        <p:txBody>
          <a:bodyPr wrap="square" rtlCol="0">
            <a:spAutoFit/>
          </a:bodyPr>
          <a:lstStyle/>
          <a:p>
            <a:pPr algn="just"/>
            <a:r>
              <a:rPr kumimoji="1" lang="ja-JP" altLang="en-US" sz="3600" dirty="0" smtClean="0"/>
              <a:t>学部</a:t>
            </a:r>
            <a:r>
              <a:rPr lang="en-US" altLang="ja-JP" sz="3600" dirty="0"/>
              <a:t>4</a:t>
            </a:r>
            <a:r>
              <a:rPr kumimoji="1" lang="ja-JP" altLang="en-US" sz="3600" dirty="0" smtClean="0"/>
              <a:t>年から</a:t>
            </a:r>
            <a:r>
              <a:rPr kumimoji="1" lang="en-US" altLang="ja-JP" sz="3600" dirty="0" smtClean="0"/>
              <a:t>-80</a:t>
            </a:r>
            <a:r>
              <a:rPr lang="ja-JP" altLang="en-US" sz="3600" dirty="0" smtClean="0"/>
              <a:t>℃でも観測可能な</a:t>
            </a:r>
            <a:r>
              <a:rPr kumimoji="1" lang="ja-JP" altLang="en-US" sz="3600" dirty="0" smtClean="0"/>
              <a:t>望遠鏡の開発を行い、その技術を確立しました。</a:t>
            </a:r>
            <a:endParaRPr kumimoji="1" lang="en-US" altLang="ja-JP" sz="3600" dirty="0" smtClean="0"/>
          </a:p>
          <a:p>
            <a:pPr algn="just"/>
            <a:r>
              <a:rPr kumimoji="1" lang="ja-JP" altLang="en-US" sz="2000" dirty="0" smtClean="0"/>
              <a:t>（沖田修士論文、</a:t>
            </a:r>
            <a:r>
              <a:rPr kumimoji="1" lang="en-US" altLang="ja-JP" sz="2000" dirty="0" smtClean="0"/>
              <a:t>Okita et al . 2010</a:t>
            </a:r>
            <a:r>
              <a:rPr lang="en-US" altLang="ja-JP" sz="2000" dirty="0" smtClean="0"/>
              <a:t>;</a:t>
            </a:r>
            <a:r>
              <a:rPr kumimoji="1" lang="en-US" altLang="ja-JP" sz="2000" dirty="0" smtClean="0"/>
              <a:t> 2013a</a:t>
            </a:r>
            <a:r>
              <a:rPr kumimoji="1" lang="ja-JP" altLang="en-US" sz="2000" dirty="0" smtClean="0"/>
              <a:t>）</a:t>
            </a:r>
            <a:endParaRPr kumimoji="1" lang="en-US" altLang="ja-JP" sz="2000" dirty="0" smtClean="0"/>
          </a:p>
          <a:p>
            <a:pPr algn="just"/>
            <a:r>
              <a:rPr lang="ja-JP" altLang="en-US" sz="3600" dirty="0" smtClean="0"/>
              <a:t>博士課程在籍中の</a:t>
            </a:r>
            <a:r>
              <a:rPr lang="en-US" altLang="ja-JP" sz="3600" dirty="0" smtClean="0"/>
              <a:t>2010-2011</a:t>
            </a:r>
            <a:r>
              <a:rPr lang="ja-JP" altLang="en-US" sz="3600" dirty="0" smtClean="0"/>
              <a:t>年及び</a:t>
            </a:r>
            <a:r>
              <a:rPr lang="en-US" altLang="ja-JP" sz="3600" dirty="0" smtClean="0"/>
              <a:t>2012-2013</a:t>
            </a:r>
            <a:r>
              <a:rPr lang="ja-JP" altLang="en-US" sz="3600" dirty="0" smtClean="0"/>
              <a:t>年には日本南極地域観測隊に参加し観測条件調査を実施しました。</a:t>
            </a:r>
            <a:endParaRPr lang="en-US" altLang="ja-JP" sz="3600" dirty="0" smtClean="0"/>
          </a:p>
        </p:txBody>
      </p:sp>
      <p:sp>
        <p:nvSpPr>
          <p:cNvPr id="72" name="テキスト ボックス 71"/>
          <p:cNvSpPr txBox="1"/>
          <p:nvPr/>
        </p:nvSpPr>
        <p:spPr>
          <a:xfrm>
            <a:off x="18722013" y="10933408"/>
            <a:ext cx="1890582" cy="400110"/>
          </a:xfrm>
          <a:prstGeom prst="rect">
            <a:avLst/>
          </a:prstGeom>
          <a:solidFill>
            <a:schemeClr val="bg1"/>
          </a:solidFill>
        </p:spPr>
        <p:txBody>
          <a:bodyPr wrap="none" rtlCol="0">
            <a:spAutoFit/>
          </a:bodyPr>
          <a:lstStyle/>
          <a:p>
            <a:r>
              <a:rPr kumimoji="1" lang="en-US" altLang="ja-JP" sz="2000" dirty="0" smtClean="0"/>
              <a:t>Okita et al. 2013</a:t>
            </a:r>
            <a:endParaRPr kumimoji="1" lang="ja-JP" altLang="en-US" sz="2000" dirty="0"/>
          </a:p>
        </p:txBody>
      </p:sp>
      <p:grpSp>
        <p:nvGrpSpPr>
          <p:cNvPr id="78" name="グループ化 77"/>
          <p:cNvGrpSpPr/>
          <p:nvPr/>
        </p:nvGrpSpPr>
        <p:grpSpPr>
          <a:xfrm>
            <a:off x="22412796" y="7776741"/>
            <a:ext cx="5976663" cy="3835588"/>
            <a:chOff x="23204885" y="8208789"/>
            <a:chExt cx="5976663" cy="3835588"/>
          </a:xfrm>
        </p:grpSpPr>
        <p:pic>
          <p:nvPicPr>
            <p:cNvPr id="74"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l="24628" t="19168" r="39724" b="43975"/>
            <a:stretch/>
          </p:blipFill>
          <p:spPr bwMode="auto">
            <a:xfrm>
              <a:off x="23781548" y="8208789"/>
              <a:ext cx="5400000" cy="3135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5" name="テキスト ボックス 74"/>
            <p:cNvSpPr txBox="1"/>
            <p:nvPr/>
          </p:nvSpPr>
          <p:spPr>
            <a:xfrm rot="16200000">
              <a:off x="21918323" y="9567359"/>
              <a:ext cx="3096343" cy="523220"/>
            </a:xfrm>
            <a:prstGeom prst="rect">
              <a:avLst/>
            </a:prstGeom>
            <a:solidFill>
              <a:schemeClr val="bg1"/>
            </a:solidFill>
          </p:spPr>
          <p:txBody>
            <a:bodyPr wrap="square" rtlCol="0">
              <a:spAutoFit/>
            </a:bodyPr>
            <a:lstStyle/>
            <a:p>
              <a:pPr algn="ctr"/>
              <a:r>
                <a:rPr kumimoji="1" lang="ja-JP" altLang="en-US" sz="2800" dirty="0" smtClean="0"/>
                <a:t>空間分解能（秒角）</a:t>
              </a:r>
              <a:endParaRPr kumimoji="1" lang="ja-JP" altLang="en-US" sz="2800" dirty="0"/>
            </a:p>
          </p:txBody>
        </p:sp>
        <p:sp>
          <p:nvSpPr>
            <p:cNvPr id="66" name="テキスト ボックス 65"/>
            <p:cNvSpPr txBox="1"/>
            <p:nvPr/>
          </p:nvSpPr>
          <p:spPr>
            <a:xfrm>
              <a:off x="24003832" y="11233125"/>
              <a:ext cx="314510" cy="400110"/>
            </a:xfrm>
            <a:prstGeom prst="rect">
              <a:avLst/>
            </a:prstGeom>
            <a:noFill/>
          </p:spPr>
          <p:txBody>
            <a:bodyPr wrap="none" rtlCol="0">
              <a:spAutoFit/>
            </a:bodyPr>
            <a:lstStyle/>
            <a:p>
              <a:r>
                <a:rPr kumimoji="1" lang="en-US" altLang="ja-JP" sz="2000" dirty="0" smtClean="0"/>
                <a:t>0</a:t>
              </a:r>
              <a:endParaRPr kumimoji="1" lang="ja-JP" altLang="en-US" sz="2000" dirty="0"/>
            </a:p>
          </p:txBody>
        </p:sp>
        <p:sp>
          <p:nvSpPr>
            <p:cNvPr id="79" name="テキスト ボックス 78"/>
            <p:cNvSpPr txBox="1"/>
            <p:nvPr/>
          </p:nvSpPr>
          <p:spPr>
            <a:xfrm>
              <a:off x="26309696" y="11233125"/>
              <a:ext cx="444352" cy="400110"/>
            </a:xfrm>
            <a:prstGeom prst="rect">
              <a:avLst/>
            </a:prstGeom>
            <a:noFill/>
          </p:spPr>
          <p:txBody>
            <a:bodyPr wrap="none" rtlCol="0">
              <a:spAutoFit/>
            </a:bodyPr>
            <a:lstStyle/>
            <a:p>
              <a:r>
                <a:rPr kumimoji="1" lang="en-US" altLang="ja-JP" sz="2000" dirty="0" smtClean="0"/>
                <a:t>12</a:t>
              </a:r>
              <a:endParaRPr kumimoji="1" lang="ja-JP" altLang="en-US" sz="2000" dirty="0"/>
            </a:p>
          </p:txBody>
        </p:sp>
        <p:sp>
          <p:nvSpPr>
            <p:cNvPr id="80" name="テキスト ボックス 79"/>
            <p:cNvSpPr txBox="1"/>
            <p:nvPr/>
          </p:nvSpPr>
          <p:spPr>
            <a:xfrm>
              <a:off x="27532224" y="11233125"/>
              <a:ext cx="444352" cy="400110"/>
            </a:xfrm>
            <a:prstGeom prst="rect">
              <a:avLst/>
            </a:prstGeom>
            <a:noFill/>
          </p:spPr>
          <p:txBody>
            <a:bodyPr wrap="none" rtlCol="0">
              <a:spAutoFit/>
            </a:bodyPr>
            <a:lstStyle/>
            <a:p>
              <a:r>
                <a:rPr kumimoji="1" lang="en-US" altLang="ja-JP" sz="2000" dirty="0" smtClean="0"/>
                <a:t>18</a:t>
              </a:r>
              <a:endParaRPr kumimoji="1" lang="ja-JP" altLang="en-US" sz="2000" dirty="0"/>
            </a:p>
          </p:txBody>
        </p:sp>
        <p:sp>
          <p:nvSpPr>
            <p:cNvPr id="81" name="テキスト ボックス 80"/>
            <p:cNvSpPr txBox="1"/>
            <p:nvPr/>
          </p:nvSpPr>
          <p:spPr>
            <a:xfrm>
              <a:off x="28684352" y="11233125"/>
              <a:ext cx="444352" cy="400110"/>
            </a:xfrm>
            <a:prstGeom prst="rect">
              <a:avLst/>
            </a:prstGeom>
            <a:noFill/>
          </p:spPr>
          <p:txBody>
            <a:bodyPr wrap="none" rtlCol="0">
              <a:spAutoFit/>
            </a:bodyPr>
            <a:lstStyle/>
            <a:p>
              <a:r>
                <a:rPr lang="en-US" altLang="ja-JP" sz="2000" dirty="0" smtClean="0"/>
                <a:t>24</a:t>
              </a:r>
              <a:endParaRPr kumimoji="1" lang="ja-JP" altLang="en-US" sz="2000" dirty="0"/>
            </a:p>
          </p:txBody>
        </p:sp>
        <p:sp>
          <p:nvSpPr>
            <p:cNvPr id="82" name="テキスト ボックス 81"/>
            <p:cNvSpPr txBox="1"/>
            <p:nvPr/>
          </p:nvSpPr>
          <p:spPr>
            <a:xfrm>
              <a:off x="25155960" y="11233125"/>
              <a:ext cx="314510" cy="400110"/>
            </a:xfrm>
            <a:prstGeom prst="rect">
              <a:avLst/>
            </a:prstGeom>
            <a:noFill/>
          </p:spPr>
          <p:txBody>
            <a:bodyPr wrap="none" rtlCol="0">
              <a:spAutoFit/>
            </a:bodyPr>
            <a:lstStyle/>
            <a:p>
              <a:r>
                <a:rPr kumimoji="1" lang="en-US" altLang="ja-JP" sz="2000" dirty="0" smtClean="0"/>
                <a:t>6</a:t>
              </a:r>
              <a:endParaRPr kumimoji="1" lang="ja-JP" altLang="en-US" sz="2000" dirty="0"/>
            </a:p>
          </p:txBody>
        </p:sp>
        <p:sp>
          <p:nvSpPr>
            <p:cNvPr id="67" name="テキスト ボックス 66"/>
            <p:cNvSpPr txBox="1"/>
            <p:nvPr/>
          </p:nvSpPr>
          <p:spPr>
            <a:xfrm>
              <a:off x="24825918" y="11521157"/>
              <a:ext cx="3419526" cy="523220"/>
            </a:xfrm>
            <a:prstGeom prst="rect">
              <a:avLst/>
            </a:prstGeom>
            <a:noFill/>
          </p:spPr>
          <p:txBody>
            <a:bodyPr wrap="none" rtlCol="0">
              <a:spAutoFit/>
            </a:bodyPr>
            <a:lstStyle/>
            <a:p>
              <a:r>
                <a:rPr lang="ja-JP" altLang="en-US" sz="2800" dirty="0"/>
                <a:t>現地</a:t>
              </a:r>
              <a:r>
                <a:rPr lang="ja-JP" altLang="en-US" sz="2800" dirty="0" smtClean="0"/>
                <a:t>時間（世界時</a:t>
              </a:r>
              <a:r>
                <a:rPr lang="en-US" altLang="ja-JP" sz="2800" dirty="0" smtClean="0"/>
                <a:t>+3</a:t>
              </a:r>
              <a:r>
                <a:rPr lang="ja-JP" altLang="en-US" sz="2800" dirty="0" smtClean="0"/>
                <a:t>）</a:t>
              </a:r>
              <a:endParaRPr kumimoji="1" lang="ja-JP" altLang="en-US" dirty="0"/>
            </a:p>
          </p:txBody>
        </p:sp>
      </p:grpSp>
      <p:sp>
        <p:nvSpPr>
          <p:cNvPr id="68" name="テキスト ボックス 67"/>
          <p:cNvSpPr txBox="1"/>
          <p:nvPr/>
        </p:nvSpPr>
        <p:spPr>
          <a:xfrm>
            <a:off x="15301024" y="11665173"/>
            <a:ext cx="14240276" cy="2308324"/>
          </a:xfrm>
          <a:prstGeom prst="rect">
            <a:avLst/>
          </a:prstGeom>
          <a:noFill/>
        </p:spPr>
        <p:txBody>
          <a:bodyPr wrap="square" rtlCol="0">
            <a:spAutoFit/>
          </a:bodyPr>
          <a:lstStyle/>
          <a:p>
            <a:pPr algn="just"/>
            <a:r>
              <a:rPr kumimoji="1" lang="ja-JP" altLang="en-US" sz="3600" dirty="0" smtClean="0"/>
              <a:t>現地での試験観測の結果からドームふじ基地</a:t>
            </a:r>
            <a:r>
              <a:rPr lang="ja-JP" altLang="en-US" sz="3600" dirty="0" smtClean="0"/>
              <a:t>の空間分解能は</a:t>
            </a:r>
            <a:r>
              <a:rPr kumimoji="1" lang="en-US" altLang="ja-JP" sz="3600" dirty="0" smtClean="0"/>
              <a:t>0.2</a:t>
            </a:r>
            <a:r>
              <a:rPr kumimoji="1" lang="ja-JP" altLang="en-US" sz="3600" dirty="0" smtClean="0"/>
              <a:t>秒角で</a:t>
            </a:r>
            <a:r>
              <a:rPr lang="ja-JP" altLang="en-US" sz="3600" dirty="0"/>
              <a:t>あり</a:t>
            </a:r>
            <a:r>
              <a:rPr kumimoji="1" lang="ja-JP" altLang="en-US" sz="3600" dirty="0" smtClean="0"/>
              <a:t>、地球上で得られた最も良い値であることが判明しました</a:t>
            </a:r>
            <a:r>
              <a:rPr lang="ja-JP" altLang="en-US" sz="2000" dirty="0" smtClean="0"/>
              <a:t>（</a:t>
            </a:r>
            <a:r>
              <a:rPr lang="en-US" altLang="ja-JP" sz="2000" dirty="0" smtClean="0"/>
              <a:t>Okita </a:t>
            </a:r>
            <a:r>
              <a:rPr lang="en-US" altLang="ja-JP" sz="2000" dirty="0"/>
              <a:t>et al . </a:t>
            </a:r>
            <a:r>
              <a:rPr lang="en-US" altLang="ja-JP" sz="2000" dirty="0" smtClean="0"/>
              <a:t>2013b</a:t>
            </a:r>
            <a:r>
              <a:rPr lang="ja-JP" altLang="en-US" sz="2000" dirty="0" smtClean="0"/>
              <a:t>）</a:t>
            </a:r>
            <a:r>
              <a:rPr lang="ja-JP" altLang="en-US" sz="3600" dirty="0" smtClean="0"/>
              <a:t>。今後はさらに他の観測データを組み合わせることで、観測条件を総合的に評価したい</a:t>
            </a:r>
            <a:r>
              <a:rPr lang="ja-JP" altLang="en-US" sz="3600" dirty="0"/>
              <a:t>と</a:t>
            </a:r>
            <a:r>
              <a:rPr lang="ja-JP" altLang="en-US" sz="3600" dirty="0" smtClean="0"/>
              <a:t>考えています</a:t>
            </a:r>
            <a:r>
              <a:rPr lang="ja-JP" altLang="en-US" sz="2000" dirty="0" smtClean="0"/>
              <a:t>（</a:t>
            </a:r>
            <a:r>
              <a:rPr lang="en-US" altLang="ja-JP" sz="2000" dirty="0" smtClean="0"/>
              <a:t>Okita et al. 2013c</a:t>
            </a:r>
            <a:r>
              <a:rPr lang="ja-JP" altLang="en-US" sz="2000" dirty="0"/>
              <a:t> </a:t>
            </a:r>
            <a:r>
              <a:rPr lang="en-US" altLang="ja-JP" sz="2000" dirty="0" smtClean="0"/>
              <a:t>in preparation; </a:t>
            </a:r>
            <a:r>
              <a:rPr lang="ja-JP" altLang="en-US" sz="2000" dirty="0" smtClean="0"/>
              <a:t>沖田</a:t>
            </a:r>
            <a:r>
              <a:rPr kumimoji="1" lang="ja-JP" altLang="en-US" sz="2000" dirty="0" smtClean="0"/>
              <a:t>博士論文）</a:t>
            </a:r>
            <a:r>
              <a:rPr kumimoji="1" lang="ja-JP" altLang="en-US" sz="3600" dirty="0" smtClean="0"/>
              <a:t>。</a:t>
            </a:r>
            <a:endParaRPr kumimoji="1" lang="ja-JP" altLang="en-US" sz="3600" dirty="0"/>
          </a:p>
        </p:txBody>
      </p:sp>
      <p:sp>
        <p:nvSpPr>
          <p:cNvPr id="83" name="正方形/長方形 82"/>
          <p:cNvSpPr/>
          <p:nvPr/>
        </p:nvSpPr>
        <p:spPr>
          <a:xfrm>
            <a:off x="23204883" y="7272685"/>
            <a:ext cx="4967617" cy="523220"/>
          </a:xfrm>
          <a:prstGeom prst="rect">
            <a:avLst/>
          </a:prstGeom>
        </p:spPr>
        <p:txBody>
          <a:bodyPr wrap="square">
            <a:spAutoFit/>
          </a:bodyPr>
          <a:lstStyle/>
          <a:p>
            <a:pPr algn="ctr"/>
            <a:r>
              <a:rPr lang="ja-JP" altLang="en-US" sz="2800" dirty="0" smtClean="0"/>
              <a:t>空間分解能の観測結果（一例）</a:t>
            </a:r>
            <a:endParaRPr lang="ja-JP" altLang="en-US" sz="2800" dirty="0"/>
          </a:p>
        </p:txBody>
      </p:sp>
    </p:spTree>
    <p:extLst>
      <p:ext uri="{BB962C8B-B14F-4D97-AF65-F5344CB8AC3E}">
        <p14:creationId xmlns:p14="http://schemas.microsoft.com/office/powerpoint/2010/main" val="2529439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1166</TotalTime>
  <Words>290</Words>
  <Application>Microsoft Office PowerPoint</Application>
  <PresentationFormat>ユーザー設定</PresentationFormat>
  <Paragraphs>36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38</cp:revision>
  <cp:lastPrinted>2013-07-15T08:26:27Z</cp:lastPrinted>
  <dcterms:created xsi:type="dcterms:W3CDTF">2011-06-30T22:27:06Z</dcterms:created>
  <dcterms:modified xsi:type="dcterms:W3CDTF">2013-10-02T10:40:26Z</dcterms:modified>
</cp:coreProperties>
</file>