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FA9F-526A-48A8-BED6-2F182C60EE00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9290-3FA9-4DA8-B971-8D5553D0C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79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FA9F-526A-48A8-BED6-2F182C60EE00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9290-3FA9-4DA8-B971-8D5553D0C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91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FA9F-526A-48A8-BED6-2F182C60EE00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9290-3FA9-4DA8-B971-8D5553D0C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62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FA9F-526A-48A8-BED6-2F182C60EE00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9290-3FA9-4DA8-B971-8D5553D0C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77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FA9F-526A-48A8-BED6-2F182C60EE00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9290-3FA9-4DA8-B971-8D5553D0C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04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FA9F-526A-48A8-BED6-2F182C60EE00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9290-3FA9-4DA8-B971-8D5553D0C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962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FA9F-526A-48A8-BED6-2F182C60EE00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9290-3FA9-4DA8-B971-8D5553D0C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2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FA9F-526A-48A8-BED6-2F182C60EE00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9290-3FA9-4DA8-B971-8D5553D0C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20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FA9F-526A-48A8-BED6-2F182C60EE00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9290-3FA9-4DA8-B971-8D5553D0C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56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FA9F-526A-48A8-BED6-2F182C60EE00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9290-3FA9-4DA8-B971-8D5553D0C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22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FA9F-526A-48A8-BED6-2F182C60EE00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9290-3FA9-4DA8-B971-8D5553D0C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26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BFA9F-526A-48A8-BED6-2F182C60EE00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39290-3FA9-4DA8-B971-8D5553D0C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79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7504" y="548680"/>
            <a:ext cx="88569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200" b="1" dirty="0">
                <a:solidFill>
                  <a:srgbClr val="0070C0"/>
                </a:solidFill>
              </a:rPr>
              <a:t>Thermal turbulence in the very stable boundary layer: </a:t>
            </a:r>
            <a:r>
              <a:rPr lang="en-US" altLang="ja-JP" sz="3200" b="1" dirty="0" err="1">
                <a:solidFill>
                  <a:srgbClr val="0070C0"/>
                </a:solidFill>
              </a:rPr>
              <a:t>sodar</a:t>
            </a:r>
            <a:r>
              <a:rPr lang="en-US" altLang="ja-JP" sz="3200" b="1" dirty="0">
                <a:solidFill>
                  <a:srgbClr val="0070C0"/>
                </a:solidFill>
              </a:rPr>
              <a:t> observations at Dome C, Antarctica</a:t>
            </a:r>
            <a:endParaRPr lang="ja-JP" altLang="en-US" sz="3200" b="1" dirty="0">
              <a:solidFill>
                <a:srgbClr val="0070C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208515" y="16288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ja-JP" sz="2000" dirty="0" smtClean="0"/>
              <a:t>Igor Petenko et al.</a:t>
            </a:r>
            <a:endParaRPr lang="en-US" altLang="ja-JP" sz="2000" dirty="0" smtClean="0"/>
          </a:p>
          <a:p>
            <a:pPr algn="ctr"/>
            <a:r>
              <a:rPr lang="en-US" altLang="ja-JP" sz="2000" dirty="0" smtClean="0"/>
              <a:t>Geophysical </a:t>
            </a:r>
            <a:r>
              <a:rPr lang="en-US" altLang="ja-JP" sz="2000" dirty="0"/>
              <a:t>Research </a:t>
            </a:r>
            <a:r>
              <a:rPr lang="en-US" altLang="ja-JP" sz="2000" dirty="0" smtClean="0"/>
              <a:t>Abstracts</a:t>
            </a:r>
            <a:endParaRPr lang="en-US" altLang="ja-JP" sz="2000" dirty="0"/>
          </a:p>
          <a:p>
            <a:pPr algn="ctr"/>
            <a:r>
              <a:rPr lang="en-US" altLang="ja-JP" sz="2000" dirty="0"/>
              <a:t>Vol. 15, EGU2013-9442, 2013</a:t>
            </a:r>
          </a:p>
          <a:p>
            <a:pPr algn="ctr"/>
            <a:r>
              <a:rPr lang="en-US" altLang="ja-JP" sz="2000" dirty="0"/>
              <a:t>EGU General Assembly </a:t>
            </a:r>
            <a:r>
              <a:rPr lang="en-US" altLang="ja-JP" sz="2000" dirty="0" smtClean="0"/>
              <a:t>2013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07504" y="3203684"/>
            <a:ext cx="88569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200" b="1" dirty="0" smtClean="0">
                <a:solidFill>
                  <a:srgbClr val="0070C0"/>
                </a:solidFill>
              </a:rPr>
              <a:t>Thermal structure of the boundary layer over the snow: results from an under way experimental field at Concordia station, Dome C, Antarctica</a:t>
            </a:r>
            <a:endParaRPr lang="ja-JP" altLang="en-US" sz="3200" b="1" dirty="0">
              <a:solidFill>
                <a:srgbClr val="0070C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835697" y="4715852"/>
            <a:ext cx="54983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dirty="0" err="1" smtClean="0"/>
              <a:t>Stefania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Argentini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et al.</a:t>
            </a:r>
          </a:p>
          <a:p>
            <a:pPr algn="ctr"/>
            <a:r>
              <a:rPr lang="ja-JP" altLang="en-US" sz="2000" dirty="0" smtClean="0"/>
              <a:t>これ論文？内部資料？落ちてたので拾ってきた</a:t>
            </a:r>
            <a:endParaRPr lang="en-US" altLang="ja-JP" sz="20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84564" y="5807005"/>
            <a:ext cx="3696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2013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14</a:t>
            </a:r>
            <a:r>
              <a:rPr kumimoji="1" lang="ja-JP" altLang="en-US" dirty="0" smtClean="0"/>
              <a:t>日　院生雑誌会（速報）</a:t>
            </a:r>
            <a:endParaRPr lang="en-US" altLang="ja-JP" dirty="0"/>
          </a:p>
          <a:p>
            <a:pPr algn="ctr"/>
            <a:r>
              <a:rPr kumimoji="1" lang="ja-JP" altLang="en-US" dirty="0" smtClean="0"/>
              <a:t>市川研</a:t>
            </a:r>
            <a:r>
              <a:rPr kumimoji="1" lang="en-US" altLang="ja-JP" dirty="0" smtClean="0"/>
              <a:t>D4</a:t>
            </a:r>
            <a:r>
              <a:rPr kumimoji="1" lang="ja-JP" altLang="en-US" dirty="0" smtClean="0"/>
              <a:t>　沖田博文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 rot="1092266">
            <a:off x="6154648" y="1913266"/>
            <a:ext cx="1975092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Poster Session</a:t>
            </a:r>
            <a:endParaRPr kumimoji="1" lang="en-US" altLang="ja-JP" sz="2400" dirty="0" smtClean="0"/>
          </a:p>
          <a:p>
            <a:r>
              <a:rPr kumimoji="1" lang="en-US" altLang="ja-JP" sz="2400" dirty="0" smtClean="0"/>
              <a:t>April 12, 2013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2374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+mn-ea"/>
                <a:ea typeface="+mn-ea"/>
              </a:rPr>
              <a:t>最初にお断り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2487" y="1772816"/>
            <a:ext cx="8568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最近、というかここ</a:t>
            </a:r>
            <a:r>
              <a:rPr lang="en-US" altLang="ja-JP" sz="2000" dirty="0" smtClean="0"/>
              <a:t>4</a:t>
            </a:r>
            <a:r>
              <a:rPr lang="ja-JP" altLang="en-US" sz="2000" dirty="0" smtClean="0"/>
              <a:t>年ぐらい天文学やってないです。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装置開発・天文学的な観測条件調査とか。</a:t>
            </a:r>
            <a:endParaRPr lang="en-US" altLang="ja-JP" sz="2000" dirty="0" smtClean="0"/>
          </a:p>
          <a:p>
            <a:pPr algn="ctr"/>
            <a:endParaRPr lang="en-US" altLang="ja-JP" sz="2000" dirty="0"/>
          </a:p>
          <a:p>
            <a:pPr algn="ctr"/>
            <a:r>
              <a:rPr lang="ja-JP" altLang="en-US" sz="2000" dirty="0"/>
              <a:t>今回</a:t>
            </a:r>
            <a:r>
              <a:rPr lang="ja-JP" altLang="en-US" sz="2000" dirty="0" smtClean="0"/>
              <a:t>の雑誌会（速報）でも</a:t>
            </a:r>
            <a:r>
              <a:rPr lang="en-US" altLang="ja-JP" sz="2000" dirty="0" smtClean="0"/>
              <a:t>Astrophysics</a:t>
            </a:r>
            <a:r>
              <a:rPr lang="ja-JP" altLang="en-US" sz="2000" dirty="0" smtClean="0"/>
              <a:t>や</a:t>
            </a:r>
            <a:r>
              <a:rPr lang="en-US" altLang="ja-JP" sz="2000" dirty="0" smtClean="0"/>
              <a:t>Astronomy</a:t>
            </a:r>
            <a:r>
              <a:rPr lang="ja-JP" altLang="en-US" sz="2000" dirty="0" smtClean="0"/>
              <a:t>な話はしません。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接地境界層の気象についての収録（ポスター）</a:t>
            </a:r>
            <a:r>
              <a:rPr lang="ja-JP" altLang="en-US" sz="2000" dirty="0"/>
              <a:t>について</a:t>
            </a:r>
            <a:r>
              <a:rPr lang="ja-JP" altLang="en-US" sz="2000" dirty="0" smtClean="0"/>
              <a:t>話します。</a:t>
            </a:r>
            <a:endParaRPr lang="en-US" altLang="ja-JP" sz="2000" dirty="0" smtClean="0"/>
          </a:p>
          <a:p>
            <a:pPr algn="ctr"/>
            <a:endParaRPr lang="en-US" altLang="ja-JP" sz="2000" dirty="0"/>
          </a:p>
          <a:p>
            <a:pPr algn="ctr"/>
            <a:r>
              <a:rPr lang="ja-JP" altLang="en-US" sz="2000" dirty="0" smtClean="0"/>
              <a:t>ざっくり内容を説明すると、ドームＣの接地境界層内の乱流強度を初めて測定しました、といったもの。これまでの測定よりも圧倒的に高い空間・時間分解能で見えてなかった特徴が分かったといった話です。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天文学的な応用を考えると</a:t>
            </a:r>
            <a:r>
              <a:rPr lang="en-US" altLang="ja-JP" sz="2000" dirty="0" smtClean="0"/>
              <a:t>Ground Layer Adaptive Optics (GLAO) </a:t>
            </a:r>
            <a:r>
              <a:rPr lang="ja-JP" altLang="en-US" sz="2000" dirty="0" smtClean="0"/>
              <a:t>の時の補正とかに効いてくるかも？と思います。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私の興味としては</a:t>
            </a:r>
            <a:r>
              <a:rPr lang="ja-JP" altLang="en-US" sz="2000" dirty="0"/>
              <a:t>接地境界層</a:t>
            </a:r>
            <a:r>
              <a:rPr lang="ja-JP" altLang="en-US" sz="2000" dirty="0" smtClean="0"/>
              <a:t>の厚み、ですね。</a:t>
            </a:r>
            <a:endParaRPr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162395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 descr="C:\Users\hirofumi\Desktop\2013_05雑誌会\fig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0" y="0"/>
            <a:ext cx="9156844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71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Introduction</a:t>
            </a:r>
            <a:r>
              <a:rPr lang="ja-JP" altLang="en-US" dirty="0"/>
              <a:t> </a:t>
            </a:r>
            <a:r>
              <a:rPr lang="en-US" altLang="ja-JP" dirty="0" smtClean="0"/>
              <a:t>&amp; Conclusion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1700808"/>
            <a:ext cx="80648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2000" dirty="0" smtClean="0"/>
              <a:t>The surface layer in the interior of the Antarctica during winter is </a:t>
            </a:r>
            <a:r>
              <a:rPr lang="en-US" altLang="ja-JP" sz="2000" u="sng" dirty="0" smtClean="0"/>
              <a:t>extremely stable stratified</a:t>
            </a:r>
            <a:r>
              <a:rPr lang="en-US" altLang="ja-JP" sz="2000" dirty="0" smtClean="0"/>
              <a:t> with the temperature inversion strength reaching 20-35C.</a:t>
            </a:r>
            <a:r>
              <a:rPr lang="en-US" altLang="ja-JP" sz="2000" dirty="0"/>
              <a:t> </a:t>
            </a:r>
            <a:endParaRPr lang="en-US" altLang="ja-JP" sz="2000" dirty="0" smtClean="0"/>
          </a:p>
          <a:p>
            <a:pPr algn="just"/>
            <a:r>
              <a:rPr lang="en-US" altLang="ja-JP" sz="2000" dirty="0">
                <a:solidFill>
                  <a:srgbClr val="0070C0"/>
                </a:solidFill>
              </a:rPr>
              <a:t>In spite of the strong static stability due to the strong temperature inversion, the considerable thermal turbulence occurs sometimes and extends up to several tens of meters.</a:t>
            </a:r>
          </a:p>
          <a:p>
            <a:pPr algn="just"/>
            <a:r>
              <a:rPr lang="en-US" altLang="ja-JP" sz="2000" dirty="0" smtClean="0"/>
              <a:t>The  </a:t>
            </a:r>
            <a:r>
              <a:rPr lang="en-US" altLang="ja-JP" sz="2000" dirty="0"/>
              <a:t>characteristics of the atmospheric turbulence inside the extremely stable boundary layer are not well understandable till now</a:t>
            </a:r>
            <a:r>
              <a:rPr lang="en-US" altLang="ja-JP" sz="2000" dirty="0" smtClean="0"/>
              <a:t>.</a:t>
            </a:r>
            <a:r>
              <a:rPr lang="en-US" altLang="ja-JP" sz="2000" dirty="0"/>
              <a:t> </a:t>
            </a:r>
            <a:endParaRPr lang="en-US" altLang="ja-JP" sz="2000" dirty="0" smtClean="0"/>
          </a:p>
          <a:p>
            <a:pPr algn="just"/>
            <a:r>
              <a:rPr lang="en-US" altLang="ja-JP" sz="2000" dirty="0">
                <a:solidFill>
                  <a:srgbClr val="0070C0"/>
                </a:solidFill>
              </a:rPr>
              <a:t>The knowledge of the properties of the atmospheric turbulence is important to understand the influence of the atmospheric surface layer thermal turbulence on distortion of astronomical images</a:t>
            </a:r>
            <a:r>
              <a:rPr lang="en-US" altLang="ja-JP" sz="2000" dirty="0" smtClean="0">
                <a:solidFill>
                  <a:srgbClr val="0070C0"/>
                </a:solidFill>
              </a:rPr>
              <a:t>.</a:t>
            </a:r>
            <a:endParaRPr lang="en-US" altLang="ja-JP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59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irofumi\Desktop\2013_05雑誌会\fig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504" y="908260"/>
            <a:ext cx="4680000" cy="518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hirofumi\Desktop\2013_05雑誌会\fig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14765"/>
            <a:ext cx="4248151" cy="477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円/楕円 2"/>
          <p:cNvSpPr/>
          <p:nvPr/>
        </p:nvSpPr>
        <p:spPr>
          <a:xfrm>
            <a:off x="4211960" y="908720"/>
            <a:ext cx="3384376" cy="316835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816376" y="5772940"/>
            <a:ext cx="2401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altLang="ja-JP" dirty="0"/>
              <a:t>Igor Petenko et al</a:t>
            </a:r>
            <a:r>
              <a:rPr lang="it-IT" altLang="ja-JP" dirty="0" smtClean="0"/>
              <a:t>. 2013</a:t>
            </a:r>
            <a:endParaRPr lang="en-US" altLang="ja-JP" dirty="0"/>
          </a:p>
        </p:txBody>
      </p:sp>
      <p:sp>
        <p:nvSpPr>
          <p:cNvPr id="7" name="正方形/長方形 6"/>
          <p:cNvSpPr/>
          <p:nvPr/>
        </p:nvSpPr>
        <p:spPr>
          <a:xfrm>
            <a:off x="6588224" y="6011996"/>
            <a:ext cx="2401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altLang="ja-JP" dirty="0"/>
              <a:t>Igor Petenko et al</a:t>
            </a:r>
            <a:r>
              <a:rPr lang="it-IT" altLang="ja-JP" dirty="0" smtClean="0"/>
              <a:t>. 2013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8177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irofumi\Desktop\2013_05雑誌会\fig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2" y="38561"/>
            <a:ext cx="3600000" cy="223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hirofumi\Desktop\2013_05雑誌会\fig0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055" y="649742"/>
            <a:ext cx="5400000" cy="169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hirofumi\Desktop\2013_05雑誌会\fig00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24311"/>
            <a:ext cx="3240000" cy="4489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hirofumi\Desktop\2013_05雑誌会\fig005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475"/>
          <a:stretch/>
        </p:blipFill>
        <p:spPr bwMode="auto">
          <a:xfrm>
            <a:off x="3779912" y="2636912"/>
            <a:ext cx="4824223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hirofumi\Desktop\2013_05雑誌会\fig006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064" y="4576460"/>
            <a:ext cx="5760000" cy="2164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53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irofumi\Desktop\2013_05雑誌会\fig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95" y="3752856"/>
            <a:ext cx="4950361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hirofumi\Desktop\2013_05雑誌会\fig0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488" y="1023377"/>
            <a:ext cx="3780000" cy="456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hirofumi\Desktop\2013_05雑誌会\fig00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081" y="333016"/>
            <a:ext cx="3176595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57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irofumi\Desktop\2013_05雑誌会\fig0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36960"/>
            <a:ext cx="3960000" cy="3604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hirofumi\Desktop\2013_05雑誌会\fig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407" y="153413"/>
            <a:ext cx="3143250" cy="542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hirofumi\Desktop\2013_05雑誌会\fig011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696"/>
          <a:stretch/>
        </p:blipFill>
        <p:spPr bwMode="auto">
          <a:xfrm>
            <a:off x="467984" y="120824"/>
            <a:ext cx="3960000" cy="316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hirofumi\Desktop\2013_05雑誌会\fig011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519"/>
          <a:stretch/>
        </p:blipFill>
        <p:spPr bwMode="auto">
          <a:xfrm>
            <a:off x="4860032" y="5733256"/>
            <a:ext cx="3960000" cy="95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3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irofumi\Desktop\2013_05雑誌会\fig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2" y="38561"/>
            <a:ext cx="3600000" cy="223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hirofumi\Desktop\2013_05雑誌会\fig0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055" y="649742"/>
            <a:ext cx="5400000" cy="169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hirofumi\Desktop\2013_05雑誌会\fig00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24311"/>
            <a:ext cx="3240000" cy="4489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hirofumi\Desktop\2013_05雑誌会\fig005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475"/>
          <a:stretch/>
        </p:blipFill>
        <p:spPr bwMode="auto">
          <a:xfrm>
            <a:off x="3779912" y="2636912"/>
            <a:ext cx="4824223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hirofumi\Desktop\2013_05雑誌会\fig006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064" y="4576460"/>
            <a:ext cx="5760000" cy="2164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61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244</Words>
  <Application>Microsoft Office PowerPoint</Application>
  <PresentationFormat>画面に合わせる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PowerPoint プレゼンテーション</vt:lpstr>
      <vt:lpstr>最初にお断り</vt:lpstr>
      <vt:lpstr>PowerPoint プレゼンテーション</vt:lpstr>
      <vt:lpstr>Introduction &amp; Conclusion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hirofumi</dc:creator>
  <cp:lastModifiedBy>hirofumi</cp:lastModifiedBy>
  <cp:revision>12</cp:revision>
  <dcterms:created xsi:type="dcterms:W3CDTF">2013-05-10T15:28:27Z</dcterms:created>
  <dcterms:modified xsi:type="dcterms:W3CDTF">2013-10-02T10:33:11Z</dcterms:modified>
</cp:coreProperties>
</file>