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3C86-EEEB-44A4-A388-55D0D0FD00CB}" type="datetimeFigureOut">
              <a:rPr kumimoji="1" lang="ja-JP" altLang="en-US" smtClean="0"/>
              <a:t>2010/2/4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B2BE-9B4B-43D9-8E42-088B39CA2ED6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5000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南極</a:t>
            </a:r>
            <a:r>
              <a:rPr kumimoji="1" lang="en-US" altLang="ja-JP" sz="2400" dirty="0" smtClean="0"/>
              <a:t>40cm</a:t>
            </a:r>
            <a:r>
              <a:rPr kumimoji="1" lang="ja-JP" altLang="en-US" sz="2400" dirty="0" smtClean="0"/>
              <a:t>赤外線望遠鏡に同架する小型望遠鏡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案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29454" y="1000108"/>
            <a:ext cx="16995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2010.2.5</a:t>
            </a:r>
            <a:r>
              <a:rPr lang="ja-JP" altLang="en-US" sz="1400" dirty="0" smtClean="0"/>
              <a:t>　 沖田博文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34" y="16213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4348" y="1990705"/>
            <a:ext cx="21499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・惑星スペクトル</a:t>
            </a:r>
            <a:r>
              <a:rPr kumimoji="1" lang="en-US" altLang="ja-JP" sz="1400" dirty="0" smtClean="0"/>
              <a:t>(</a:t>
            </a:r>
            <a:r>
              <a:rPr kumimoji="1" lang="en-US" altLang="ja-JP" sz="1400" dirty="0" err="1" smtClean="0"/>
              <a:t>Rc</a:t>
            </a:r>
            <a:r>
              <a:rPr kumimoji="1" lang="ja-JP" altLang="en-US" sz="1400" dirty="0" smtClean="0"/>
              <a:t>バンド</a:t>
            </a:r>
            <a:r>
              <a:rPr kumimoji="1" lang="en-US" altLang="ja-JP" sz="1400" dirty="0" smtClean="0"/>
              <a:t>)</a:t>
            </a:r>
          </a:p>
          <a:p>
            <a:r>
              <a:rPr lang="ja-JP" altLang="en-US" sz="1400" dirty="0" smtClean="0"/>
              <a:t>・オートガイダー</a:t>
            </a:r>
            <a:endParaRPr lang="en-US" altLang="ja-JP" sz="1400" dirty="0" smtClean="0"/>
          </a:p>
          <a:p>
            <a:r>
              <a:rPr lang="ja-JP" altLang="en-US" sz="1400" dirty="0" smtClean="0"/>
              <a:t>・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広視野ファインダー</a:t>
            </a:r>
            <a:r>
              <a:rPr lang="en-US" altLang="ja-JP" sz="1400" dirty="0" smtClean="0"/>
              <a:t>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034" y="2907257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カメラ</a:t>
            </a:r>
            <a:r>
              <a:rPr lang="en-US" altLang="ja-JP" dirty="0" smtClean="0"/>
              <a:t>(</a:t>
            </a:r>
            <a:r>
              <a:rPr lang="ja-JP" altLang="en-US" dirty="0" smtClean="0"/>
              <a:t>案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4348" y="3252305"/>
            <a:ext cx="37064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ビットラン</a:t>
            </a:r>
            <a:r>
              <a:rPr lang="en-US" altLang="ja-JP" sz="1400" b="1" dirty="0" smtClean="0"/>
              <a:t>BJ-42L</a:t>
            </a:r>
            <a:r>
              <a:rPr lang="en-US" altLang="ja-JP" sz="1400" dirty="0" smtClean="0"/>
              <a:t> </a:t>
            </a:r>
          </a:p>
          <a:p>
            <a:r>
              <a:rPr lang="en-US" altLang="ja-JP" sz="1400" dirty="0" smtClean="0"/>
              <a:t>2048x2048,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7.4μm x7.4μm, 16bit, min.Exp.0.03s</a:t>
            </a:r>
          </a:p>
          <a:p>
            <a:r>
              <a:rPr lang="ja-JP" altLang="en-US" sz="1400" dirty="0" smtClean="0"/>
              <a:t>重量</a:t>
            </a:r>
            <a:r>
              <a:rPr lang="en-US" altLang="ja-JP" sz="1400" dirty="0" smtClean="0"/>
              <a:t>0.57kg</a:t>
            </a:r>
          </a:p>
          <a:p>
            <a:r>
              <a:rPr lang="en-US" altLang="ja-JP" sz="1400" dirty="0" smtClean="0"/>
              <a:t>73</a:t>
            </a:r>
            <a:r>
              <a:rPr lang="ja-JP" altLang="en-US" sz="1400" dirty="0" smtClean="0"/>
              <a:t>万</a:t>
            </a:r>
            <a:r>
              <a:rPr lang="en-US" altLang="ja-JP" sz="1400" dirty="0" smtClean="0"/>
              <a:t>+α</a:t>
            </a:r>
          </a:p>
        </p:txBody>
      </p:sp>
      <p:pic>
        <p:nvPicPr>
          <p:cNvPr id="11266" name="Picture 2" descr="http://www.bitran.co.jp/ccd/astro/image/BJ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848093"/>
            <a:ext cx="1778010" cy="114300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テキスト ボックス 10"/>
          <p:cNvSpPr txBox="1"/>
          <p:nvPr/>
        </p:nvSpPr>
        <p:spPr>
          <a:xfrm>
            <a:off x="571472" y="506253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焦点距離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85786" y="5419729"/>
            <a:ext cx="3358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Rc</a:t>
            </a:r>
            <a:r>
              <a:rPr lang="en-US" altLang="ja-JP" sz="1400" dirty="0" smtClean="0"/>
              <a:t>(0.66μm)</a:t>
            </a:r>
            <a:r>
              <a:rPr lang="ja-JP" altLang="en-US" sz="1400" dirty="0" smtClean="0"/>
              <a:t>の回折限界 </a:t>
            </a:r>
            <a:r>
              <a:rPr lang="en-US" altLang="ja-JP" sz="1400" dirty="0" smtClean="0"/>
              <a:t>1.66’’</a:t>
            </a:r>
          </a:p>
          <a:p>
            <a:r>
              <a:rPr lang="ja-JP" altLang="en-US" sz="1400" dirty="0" smtClean="0"/>
              <a:t>→ナイキストサンプリング</a:t>
            </a:r>
            <a:r>
              <a:rPr lang="en-US" altLang="ja-JP" sz="1400" dirty="0" smtClean="0"/>
              <a:t>0.83’’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ピクセルサイズを</a:t>
            </a:r>
            <a:r>
              <a:rPr lang="en-US" altLang="ja-JP" sz="1400" dirty="0" smtClean="0"/>
              <a:t>7.4μm</a:t>
            </a:r>
            <a:r>
              <a:rPr lang="ja-JP" altLang="en-US" sz="1400" dirty="0" smtClean="0"/>
              <a:t>とすると</a:t>
            </a:r>
            <a:r>
              <a:rPr lang="en-US" altLang="ja-JP" sz="1400" b="1" dirty="0" smtClean="0"/>
              <a:t>f&gt;1835mm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14810" y="1571612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望遠鏡</a:t>
            </a:r>
            <a:r>
              <a:rPr lang="en-US" altLang="ja-JP" dirty="0" smtClean="0"/>
              <a:t>(</a:t>
            </a:r>
            <a:r>
              <a:rPr lang="ja-JP" altLang="en-US" dirty="0" smtClean="0"/>
              <a:t>案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29124" y="1928802"/>
            <a:ext cx="196611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・</a:t>
            </a:r>
            <a:r>
              <a:rPr lang="ja-JP" altLang="en-US" sz="1400" dirty="0" smtClean="0"/>
              <a:t>タカハシ</a:t>
            </a:r>
            <a:r>
              <a:rPr lang="en-US" altLang="ja-JP" sz="1400" dirty="0" smtClean="0"/>
              <a:t>TSA-102N</a:t>
            </a:r>
          </a:p>
          <a:p>
            <a:r>
              <a:rPr lang="ja-JP" altLang="en-US" sz="1400" dirty="0"/>
              <a:t> 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D:102mm </a:t>
            </a:r>
            <a:r>
              <a:rPr lang="en-US" altLang="ja-JP" sz="1400" b="1" dirty="0" smtClean="0"/>
              <a:t>f:816mm</a:t>
            </a:r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</a:t>
            </a:r>
            <a:r>
              <a:rPr lang="ja-JP" altLang="en-US" sz="1400" dirty="0" smtClean="0"/>
              <a:t>重量</a:t>
            </a:r>
            <a:r>
              <a:rPr lang="en-US" altLang="ja-JP" sz="1400" dirty="0" smtClean="0"/>
              <a:t>5.0kg, 27</a:t>
            </a:r>
            <a:r>
              <a:rPr lang="ja-JP" altLang="en-US" sz="1400" dirty="0" smtClean="0"/>
              <a:t>万</a:t>
            </a:r>
            <a:r>
              <a:rPr lang="en-US" altLang="ja-JP" sz="1400" dirty="0" smtClean="0"/>
              <a:t>+α</a:t>
            </a:r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</a:t>
            </a:r>
            <a:r>
              <a:rPr lang="en-US" altLang="ja-JP" sz="1400" dirty="0" smtClean="0"/>
              <a:t>TeleVue-102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D:102mm </a:t>
            </a:r>
            <a:r>
              <a:rPr lang="en-US" altLang="ja-JP" sz="1400" b="1" dirty="0" smtClean="0"/>
              <a:t>f:880mm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重量</a:t>
            </a:r>
            <a:r>
              <a:rPr lang="en-US" altLang="ja-JP" sz="1400" dirty="0" smtClean="0"/>
              <a:t>4kg, 30</a:t>
            </a:r>
            <a:r>
              <a:rPr lang="ja-JP" altLang="en-US" sz="1400" dirty="0" smtClean="0"/>
              <a:t>万</a:t>
            </a:r>
            <a:r>
              <a:rPr lang="en-US" altLang="ja-JP" sz="1400" dirty="0"/>
              <a:t>+</a:t>
            </a:r>
            <a:r>
              <a:rPr lang="en-US" altLang="ja-JP" sz="1400" dirty="0" smtClean="0"/>
              <a:t>α</a:t>
            </a:r>
          </a:p>
          <a:p>
            <a:endParaRPr lang="en-US" altLang="ja-JP" sz="1400" dirty="0"/>
          </a:p>
          <a:p>
            <a:r>
              <a:rPr lang="en-US" altLang="ja-JP" sz="1400" dirty="0" smtClean="0"/>
              <a:t>(</a:t>
            </a:r>
            <a:r>
              <a:rPr lang="ja-JP" altLang="en-US" sz="1400" dirty="0" smtClean="0"/>
              <a:t>エクステンダー</a:t>
            </a:r>
            <a:r>
              <a:rPr lang="en-US" altLang="ja-JP" sz="1400" dirty="0" smtClean="0"/>
              <a:t>)</a:t>
            </a:r>
          </a:p>
          <a:p>
            <a:r>
              <a:rPr lang="en-US" altLang="ja-JP" sz="1400" dirty="0" smtClean="0"/>
              <a:t>  </a:t>
            </a:r>
            <a:r>
              <a:rPr lang="en-US" altLang="ja-JP" sz="1400" dirty="0" err="1" smtClean="0"/>
              <a:t>TeleVue</a:t>
            </a:r>
            <a:r>
              <a:rPr lang="en-US" altLang="ja-JP" sz="1400" dirty="0" smtClean="0"/>
              <a:t> 2x</a:t>
            </a:r>
            <a:r>
              <a:rPr lang="ja-JP" altLang="en-US" sz="1400" dirty="0" smtClean="0"/>
              <a:t>パワーメイト</a:t>
            </a:r>
            <a:endParaRPr lang="en-US" altLang="ja-JP" sz="1400" dirty="0" smtClean="0"/>
          </a:p>
          <a:p>
            <a:r>
              <a:rPr lang="en-US" altLang="ja-JP" sz="1400" dirty="0" smtClean="0"/>
              <a:t>  3</a:t>
            </a:r>
            <a:r>
              <a:rPr lang="ja-JP" altLang="en-US" sz="1400" dirty="0" smtClean="0"/>
              <a:t>万</a:t>
            </a:r>
            <a:r>
              <a:rPr lang="en-US" altLang="ja-JP" sz="1400" dirty="0" smtClean="0"/>
              <a:t>+α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14810" y="4572008"/>
            <a:ext cx="56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FOV</a:t>
            </a:r>
            <a:endParaRPr kumimoji="1" lang="ja-JP" altLang="en-US" dirty="0"/>
          </a:p>
        </p:txBody>
      </p:sp>
      <p:pic>
        <p:nvPicPr>
          <p:cNvPr id="11268" name="Picture 4" descr="http://www.tvj.co.jp/10shop_televue/03Tv-102/TV102_w640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8468" y="2786058"/>
            <a:ext cx="2438374" cy="15239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270" name="Picture 6" descr="http://www.takahashijapan.com/ct-products/products/prodimg/TSA102/tsa1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1879595"/>
            <a:ext cx="2428892" cy="85705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テキスト ボックス 17"/>
          <p:cNvSpPr txBox="1"/>
          <p:nvPr/>
        </p:nvSpPr>
        <p:spPr>
          <a:xfrm>
            <a:off x="4777482" y="6183522"/>
            <a:ext cx="3509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広視野ファインダーとしては視野が狭いか？</a:t>
            </a:r>
            <a:endParaRPr kumimoji="1" lang="ja-JP" altLang="en-US" sz="1400" b="1" dirty="0">
              <a:solidFill>
                <a:srgbClr val="00B05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500562" y="5062539"/>
            <a:ext cx="2025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TSA-102N       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31.9’x31.9’</a:t>
            </a:r>
          </a:p>
          <a:p>
            <a:r>
              <a:rPr lang="en-US" altLang="ja-JP" sz="1400" dirty="0"/>
              <a:t>TeleVue</a:t>
            </a:r>
            <a:r>
              <a:rPr lang="en-US" altLang="ja-JP" sz="1400" dirty="0" smtClean="0"/>
              <a:t>-102   </a:t>
            </a:r>
            <a:r>
              <a:rPr lang="en-US" altLang="ja-JP" sz="1400" b="1" dirty="0" smtClean="0">
                <a:solidFill>
                  <a:srgbClr val="00B050"/>
                </a:solidFill>
              </a:rPr>
              <a:t>29.6’x29.6’</a:t>
            </a:r>
            <a:endParaRPr lang="ja-JP" altLang="en-US" sz="1400" b="1" dirty="0">
              <a:solidFill>
                <a:srgbClr val="00B05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166052" y="4727633"/>
            <a:ext cx="1263600" cy="1263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211052" y="4772633"/>
            <a:ext cx="1173600" cy="1173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274" name="Picture 10" descr="C:\Documents and Settings\Hirofumi Okita\デスクトップ\月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3852" y="4765433"/>
            <a:ext cx="1188000" cy="1188000"/>
          </a:xfrm>
          <a:prstGeom prst="rect">
            <a:avLst/>
          </a:prstGeom>
          <a:noFill/>
        </p:spPr>
      </p:pic>
      <p:sp>
        <p:nvSpPr>
          <p:cNvPr id="25" name="テキスト ボックス 24"/>
          <p:cNvSpPr txBox="1"/>
          <p:nvPr/>
        </p:nvSpPr>
        <p:spPr>
          <a:xfrm>
            <a:off x="4429124" y="5612018"/>
            <a:ext cx="2454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AIRT40+TONIC-II φ29’</a:t>
            </a:r>
            <a:r>
              <a:rPr lang="ja-JP" altLang="en-US" sz="1400" dirty="0" smtClean="0"/>
              <a:t>と同程度</a:t>
            </a:r>
            <a:endParaRPr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135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Ichikawa-group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Hirofumi Okita</dc:creator>
  <cp:lastModifiedBy>Hirofumi Okita</cp:lastModifiedBy>
  <cp:revision>15</cp:revision>
  <dcterms:created xsi:type="dcterms:W3CDTF">2010-02-04T08:22:40Z</dcterms:created>
  <dcterms:modified xsi:type="dcterms:W3CDTF">2010-02-04T10:40:59Z</dcterms:modified>
</cp:coreProperties>
</file>