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164"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601F943-5158-4BDD-84BD-22FAD6A0B39B}" type="datetimeFigureOut">
              <a:rPr kumimoji="1" lang="ja-JP" altLang="en-US" smtClean="0"/>
              <a:t>2011/6/4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A2C98B-CE67-4CA9-A317-A7FF2DB51781}" type="slidenum">
              <a:rPr kumimoji="1" lang="ja-JP" altLang="en-US" smtClean="0"/>
              <a:t>‹#›</a:t>
            </a:fld>
            <a:endParaRPr kumimoji="1" lang="ja-JP" altLang="en-US"/>
          </a:p>
        </p:txBody>
      </p:sp>
    </p:spTree>
    <p:extLst>
      <p:ext uri="{BB962C8B-B14F-4D97-AF65-F5344CB8AC3E}">
        <p14:creationId xmlns:p14="http://schemas.microsoft.com/office/powerpoint/2010/main" val="1476217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601F943-5158-4BDD-84BD-22FAD6A0B39B}" type="datetimeFigureOut">
              <a:rPr kumimoji="1" lang="ja-JP" altLang="en-US" smtClean="0"/>
              <a:t>2011/6/4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A2C98B-CE67-4CA9-A317-A7FF2DB51781}" type="slidenum">
              <a:rPr kumimoji="1" lang="ja-JP" altLang="en-US" smtClean="0"/>
              <a:t>‹#›</a:t>
            </a:fld>
            <a:endParaRPr kumimoji="1" lang="ja-JP" altLang="en-US"/>
          </a:p>
        </p:txBody>
      </p:sp>
    </p:spTree>
    <p:extLst>
      <p:ext uri="{BB962C8B-B14F-4D97-AF65-F5344CB8AC3E}">
        <p14:creationId xmlns:p14="http://schemas.microsoft.com/office/powerpoint/2010/main" val="2323195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601F943-5158-4BDD-84BD-22FAD6A0B39B}" type="datetimeFigureOut">
              <a:rPr kumimoji="1" lang="ja-JP" altLang="en-US" smtClean="0"/>
              <a:t>2011/6/4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A2C98B-CE67-4CA9-A317-A7FF2DB51781}" type="slidenum">
              <a:rPr kumimoji="1" lang="ja-JP" altLang="en-US" smtClean="0"/>
              <a:t>‹#›</a:t>
            </a:fld>
            <a:endParaRPr kumimoji="1" lang="ja-JP" altLang="en-US"/>
          </a:p>
        </p:txBody>
      </p:sp>
    </p:spTree>
    <p:extLst>
      <p:ext uri="{BB962C8B-B14F-4D97-AF65-F5344CB8AC3E}">
        <p14:creationId xmlns:p14="http://schemas.microsoft.com/office/powerpoint/2010/main" val="3894447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601F943-5158-4BDD-84BD-22FAD6A0B39B}" type="datetimeFigureOut">
              <a:rPr kumimoji="1" lang="ja-JP" altLang="en-US" smtClean="0"/>
              <a:t>2011/6/4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A2C98B-CE67-4CA9-A317-A7FF2DB51781}" type="slidenum">
              <a:rPr kumimoji="1" lang="ja-JP" altLang="en-US" smtClean="0"/>
              <a:t>‹#›</a:t>
            </a:fld>
            <a:endParaRPr kumimoji="1" lang="ja-JP" altLang="en-US"/>
          </a:p>
        </p:txBody>
      </p:sp>
    </p:spTree>
    <p:extLst>
      <p:ext uri="{BB962C8B-B14F-4D97-AF65-F5344CB8AC3E}">
        <p14:creationId xmlns:p14="http://schemas.microsoft.com/office/powerpoint/2010/main" val="1932302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601F943-5158-4BDD-84BD-22FAD6A0B39B}" type="datetimeFigureOut">
              <a:rPr kumimoji="1" lang="ja-JP" altLang="en-US" smtClean="0"/>
              <a:t>2011/6/4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DA2C98B-CE67-4CA9-A317-A7FF2DB51781}" type="slidenum">
              <a:rPr kumimoji="1" lang="ja-JP" altLang="en-US" smtClean="0"/>
              <a:t>‹#›</a:t>
            </a:fld>
            <a:endParaRPr kumimoji="1" lang="ja-JP" altLang="en-US"/>
          </a:p>
        </p:txBody>
      </p:sp>
    </p:spTree>
    <p:extLst>
      <p:ext uri="{BB962C8B-B14F-4D97-AF65-F5344CB8AC3E}">
        <p14:creationId xmlns:p14="http://schemas.microsoft.com/office/powerpoint/2010/main" val="504799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601F943-5158-4BDD-84BD-22FAD6A0B39B}" type="datetimeFigureOut">
              <a:rPr kumimoji="1" lang="ja-JP" altLang="en-US" smtClean="0"/>
              <a:t>2011/6/4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DA2C98B-CE67-4CA9-A317-A7FF2DB51781}" type="slidenum">
              <a:rPr kumimoji="1" lang="ja-JP" altLang="en-US" smtClean="0"/>
              <a:t>‹#›</a:t>
            </a:fld>
            <a:endParaRPr kumimoji="1" lang="ja-JP" altLang="en-US"/>
          </a:p>
        </p:txBody>
      </p:sp>
    </p:spTree>
    <p:extLst>
      <p:ext uri="{BB962C8B-B14F-4D97-AF65-F5344CB8AC3E}">
        <p14:creationId xmlns:p14="http://schemas.microsoft.com/office/powerpoint/2010/main" val="1061614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601F943-5158-4BDD-84BD-22FAD6A0B39B}" type="datetimeFigureOut">
              <a:rPr kumimoji="1" lang="ja-JP" altLang="en-US" smtClean="0"/>
              <a:t>2011/6/4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DA2C98B-CE67-4CA9-A317-A7FF2DB51781}" type="slidenum">
              <a:rPr kumimoji="1" lang="ja-JP" altLang="en-US" smtClean="0"/>
              <a:t>‹#›</a:t>
            </a:fld>
            <a:endParaRPr kumimoji="1" lang="ja-JP" altLang="en-US"/>
          </a:p>
        </p:txBody>
      </p:sp>
    </p:spTree>
    <p:extLst>
      <p:ext uri="{BB962C8B-B14F-4D97-AF65-F5344CB8AC3E}">
        <p14:creationId xmlns:p14="http://schemas.microsoft.com/office/powerpoint/2010/main" val="4219951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601F943-5158-4BDD-84BD-22FAD6A0B39B}" type="datetimeFigureOut">
              <a:rPr kumimoji="1" lang="ja-JP" altLang="en-US" smtClean="0"/>
              <a:t>2011/6/4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DA2C98B-CE67-4CA9-A317-A7FF2DB51781}" type="slidenum">
              <a:rPr kumimoji="1" lang="ja-JP" altLang="en-US" smtClean="0"/>
              <a:t>‹#›</a:t>
            </a:fld>
            <a:endParaRPr kumimoji="1" lang="ja-JP" altLang="en-US"/>
          </a:p>
        </p:txBody>
      </p:sp>
    </p:spTree>
    <p:extLst>
      <p:ext uri="{BB962C8B-B14F-4D97-AF65-F5344CB8AC3E}">
        <p14:creationId xmlns:p14="http://schemas.microsoft.com/office/powerpoint/2010/main" val="3023997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601F943-5158-4BDD-84BD-22FAD6A0B39B}" type="datetimeFigureOut">
              <a:rPr kumimoji="1" lang="ja-JP" altLang="en-US" smtClean="0"/>
              <a:t>2011/6/4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DA2C98B-CE67-4CA9-A317-A7FF2DB51781}" type="slidenum">
              <a:rPr kumimoji="1" lang="ja-JP" altLang="en-US" smtClean="0"/>
              <a:t>‹#›</a:t>
            </a:fld>
            <a:endParaRPr kumimoji="1" lang="ja-JP" altLang="en-US"/>
          </a:p>
        </p:txBody>
      </p:sp>
    </p:spTree>
    <p:extLst>
      <p:ext uri="{BB962C8B-B14F-4D97-AF65-F5344CB8AC3E}">
        <p14:creationId xmlns:p14="http://schemas.microsoft.com/office/powerpoint/2010/main" val="4223553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601F943-5158-4BDD-84BD-22FAD6A0B39B}" type="datetimeFigureOut">
              <a:rPr kumimoji="1" lang="ja-JP" altLang="en-US" smtClean="0"/>
              <a:t>2011/6/4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DA2C98B-CE67-4CA9-A317-A7FF2DB51781}" type="slidenum">
              <a:rPr kumimoji="1" lang="ja-JP" altLang="en-US" smtClean="0"/>
              <a:t>‹#›</a:t>
            </a:fld>
            <a:endParaRPr kumimoji="1" lang="ja-JP" altLang="en-US"/>
          </a:p>
        </p:txBody>
      </p:sp>
    </p:spTree>
    <p:extLst>
      <p:ext uri="{BB962C8B-B14F-4D97-AF65-F5344CB8AC3E}">
        <p14:creationId xmlns:p14="http://schemas.microsoft.com/office/powerpoint/2010/main" val="2659302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601F943-5158-4BDD-84BD-22FAD6A0B39B}" type="datetimeFigureOut">
              <a:rPr kumimoji="1" lang="ja-JP" altLang="en-US" smtClean="0"/>
              <a:t>2011/6/4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DA2C98B-CE67-4CA9-A317-A7FF2DB51781}" type="slidenum">
              <a:rPr kumimoji="1" lang="ja-JP" altLang="en-US" smtClean="0"/>
              <a:t>‹#›</a:t>
            </a:fld>
            <a:endParaRPr kumimoji="1" lang="ja-JP" altLang="en-US"/>
          </a:p>
        </p:txBody>
      </p:sp>
    </p:spTree>
    <p:extLst>
      <p:ext uri="{BB962C8B-B14F-4D97-AF65-F5344CB8AC3E}">
        <p14:creationId xmlns:p14="http://schemas.microsoft.com/office/powerpoint/2010/main" val="771697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01F943-5158-4BDD-84BD-22FAD6A0B39B}" type="datetimeFigureOut">
              <a:rPr kumimoji="1" lang="ja-JP" altLang="en-US" smtClean="0"/>
              <a:t>2011/6/4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A2C98B-CE67-4CA9-A317-A7FF2DB51781}" type="slidenum">
              <a:rPr kumimoji="1" lang="ja-JP" altLang="en-US" smtClean="0"/>
              <a:t>‹#›</a:t>
            </a:fld>
            <a:endParaRPr kumimoji="1" lang="ja-JP" altLang="en-US"/>
          </a:p>
        </p:txBody>
      </p:sp>
    </p:spTree>
    <p:extLst>
      <p:ext uri="{BB962C8B-B14F-4D97-AF65-F5344CB8AC3E}">
        <p14:creationId xmlns:p14="http://schemas.microsoft.com/office/powerpoint/2010/main" val="1096119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67544" y="376712"/>
            <a:ext cx="8233344" cy="584775"/>
          </a:xfrm>
          <a:prstGeom prst="rect">
            <a:avLst/>
          </a:prstGeom>
          <a:noFill/>
        </p:spPr>
        <p:txBody>
          <a:bodyPr wrap="none" rtlCol="0">
            <a:spAutoFit/>
          </a:bodyPr>
          <a:lstStyle/>
          <a:p>
            <a:r>
              <a:rPr kumimoji="1" lang="ja-JP" altLang="en-US" sz="3200" dirty="0" smtClean="0"/>
              <a:t>南極</a:t>
            </a:r>
            <a:r>
              <a:rPr kumimoji="1" lang="en-US" altLang="ja-JP" sz="3200" dirty="0" smtClean="0"/>
              <a:t>40cm</a:t>
            </a:r>
            <a:r>
              <a:rPr kumimoji="1" lang="ja-JP" altLang="en-US" sz="3200" dirty="0" smtClean="0"/>
              <a:t>赤外線望遠鏡に同架する望遠鏡</a:t>
            </a:r>
            <a:r>
              <a:rPr kumimoji="1" lang="en-US" altLang="ja-JP" sz="3200" dirty="0" smtClean="0"/>
              <a:t>(</a:t>
            </a:r>
            <a:r>
              <a:rPr kumimoji="1" lang="ja-JP" altLang="en-US" sz="3200" dirty="0" smtClean="0"/>
              <a:t>案</a:t>
            </a:r>
            <a:r>
              <a:rPr kumimoji="1" lang="en-US" altLang="ja-JP" sz="3200" dirty="0" smtClean="0"/>
              <a:t>)</a:t>
            </a:r>
            <a:endParaRPr kumimoji="1" lang="ja-JP" altLang="en-US" sz="3200" dirty="0"/>
          </a:p>
        </p:txBody>
      </p:sp>
      <p:sp>
        <p:nvSpPr>
          <p:cNvPr id="5" name="テキスト ボックス 4"/>
          <p:cNvSpPr txBox="1"/>
          <p:nvPr/>
        </p:nvSpPr>
        <p:spPr>
          <a:xfrm>
            <a:off x="6530551" y="1112550"/>
            <a:ext cx="2079415" cy="369332"/>
          </a:xfrm>
          <a:prstGeom prst="rect">
            <a:avLst/>
          </a:prstGeom>
          <a:noFill/>
        </p:spPr>
        <p:txBody>
          <a:bodyPr wrap="none" rtlCol="0">
            <a:spAutoFit/>
          </a:bodyPr>
          <a:lstStyle/>
          <a:p>
            <a:r>
              <a:rPr kumimoji="1" lang="en-US" altLang="ja-JP" dirty="0" smtClean="0"/>
              <a:t>2011.6.5</a:t>
            </a:r>
            <a:r>
              <a:rPr kumimoji="1" lang="ja-JP" altLang="en-US" dirty="0" smtClean="0"/>
              <a:t>　沖田博文</a:t>
            </a:r>
            <a:endParaRPr kumimoji="1" lang="ja-JP" altLang="en-US" dirty="0"/>
          </a:p>
        </p:txBody>
      </p:sp>
      <p:sp>
        <p:nvSpPr>
          <p:cNvPr id="6" name="テキスト ボックス 5"/>
          <p:cNvSpPr txBox="1"/>
          <p:nvPr/>
        </p:nvSpPr>
        <p:spPr>
          <a:xfrm>
            <a:off x="683568" y="1495675"/>
            <a:ext cx="2236510" cy="400110"/>
          </a:xfrm>
          <a:prstGeom prst="rect">
            <a:avLst/>
          </a:prstGeom>
          <a:noFill/>
          <a:ln>
            <a:solidFill>
              <a:schemeClr val="tx1"/>
            </a:solidFill>
          </a:ln>
        </p:spPr>
        <p:txBody>
          <a:bodyPr wrap="none" rtlCol="0">
            <a:spAutoFit/>
          </a:bodyPr>
          <a:lstStyle/>
          <a:p>
            <a:r>
              <a:rPr kumimoji="1" lang="ja-JP" altLang="en-US" sz="2000" dirty="0" smtClean="0"/>
              <a:t>同架望遠鏡の目的</a:t>
            </a:r>
            <a:endParaRPr kumimoji="1" lang="ja-JP" altLang="en-US" sz="2000" dirty="0"/>
          </a:p>
        </p:txBody>
      </p:sp>
      <p:sp>
        <p:nvSpPr>
          <p:cNvPr id="7" name="テキスト ボックス 6"/>
          <p:cNvSpPr txBox="1"/>
          <p:nvPr/>
        </p:nvSpPr>
        <p:spPr>
          <a:xfrm>
            <a:off x="971600" y="1940639"/>
            <a:ext cx="7400744" cy="1200329"/>
          </a:xfrm>
          <a:prstGeom prst="rect">
            <a:avLst/>
          </a:prstGeom>
          <a:noFill/>
        </p:spPr>
        <p:txBody>
          <a:bodyPr wrap="none" rtlCol="0">
            <a:spAutoFit/>
          </a:bodyPr>
          <a:lstStyle/>
          <a:p>
            <a:r>
              <a:rPr lang="en-US" altLang="ja-JP" dirty="0" smtClean="0"/>
              <a:t>52</a:t>
            </a:r>
            <a:r>
              <a:rPr lang="ja-JP" altLang="en-US" dirty="0" smtClean="0"/>
              <a:t>次隊で用いた</a:t>
            </a:r>
            <a:r>
              <a:rPr lang="en-US" altLang="ja-JP" dirty="0" smtClean="0"/>
              <a:t>AIRT40</a:t>
            </a:r>
            <a:r>
              <a:rPr lang="ja-JP" altLang="en-US" dirty="0" err="1" smtClean="0"/>
              <a:t>には</a:t>
            </a:r>
            <a:r>
              <a:rPr lang="en-US" altLang="ja-JP" dirty="0" smtClean="0"/>
              <a:t>6cm</a:t>
            </a:r>
            <a:r>
              <a:rPr lang="ja-JP" altLang="en-US" dirty="0" smtClean="0"/>
              <a:t>望遠鏡が同架され眼視によって導入確認、</a:t>
            </a:r>
            <a:endParaRPr lang="en-US" altLang="ja-JP" dirty="0" smtClean="0"/>
          </a:p>
          <a:p>
            <a:r>
              <a:rPr lang="ja-JP" altLang="en-US" dirty="0" smtClean="0"/>
              <a:t>に用いてきた。しかし</a:t>
            </a:r>
            <a:r>
              <a:rPr lang="en-US" altLang="ja-JP" dirty="0" smtClean="0"/>
              <a:t>54</a:t>
            </a:r>
            <a:r>
              <a:rPr lang="ja-JP" altLang="en-US" dirty="0" smtClean="0"/>
              <a:t>次隊で計画する越冬観測では無人となるため現状</a:t>
            </a:r>
            <a:endParaRPr lang="en-US" altLang="ja-JP" dirty="0" smtClean="0"/>
          </a:p>
          <a:p>
            <a:r>
              <a:rPr lang="ja-JP" altLang="en-US" dirty="0" smtClean="0"/>
              <a:t>のシステムでは導入確認出来ない。そこで同架望遠鏡に冷却</a:t>
            </a:r>
            <a:r>
              <a:rPr lang="en-US" altLang="ja-JP" dirty="0" smtClean="0"/>
              <a:t>CCD</a:t>
            </a:r>
            <a:r>
              <a:rPr lang="ja-JP" altLang="en-US" dirty="0" smtClean="0"/>
              <a:t>を取り付</a:t>
            </a:r>
            <a:endParaRPr lang="en-US" altLang="ja-JP" dirty="0" smtClean="0"/>
          </a:p>
          <a:p>
            <a:r>
              <a:rPr lang="ja-JP" altLang="en-US" dirty="0" smtClean="0"/>
              <a:t>け、撮像することで現在の導入確認用途を無人で実現することを目指す。</a:t>
            </a:r>
            <a:endParaRPr lang="en-US" altLang="ja-JP" dirty="0" smtClean="0"/>
          </a:p>
        </p:txBody>
      </p:sp>
      <p:sp>
        <p:nvSpPr>
          <p:cNvPr id="8" name="テキスト ボックス 7"/>
          <p:cNvSpPr txBox="1"/>
          <p:nvPr/>
        </p:nvSpPr>
        <p:spPr>
          <a:xfrm>
            <a:off x="683568" y="3748970"/>
            <a:ext cx="1890261" cy="400110"/>
          </a:xfrm>
          <a:prstGeom prst="rect">
            <a:avLst/>
          </a:prstGeom>
          <a:noFill/>
          <a:ln>
            <a:solidFill>
              <a:schemeClr val="tx1"/>
            </a:solidFill>
          </a:ln>
        </p:spPr>
        <p:txBody>
          <a:bodyPr wrap="none" rtlCol="0">
            <a:spAutoFit/>
          </a:bodyPr>
          <a:lstStyle/>
          <a:p>
            <a:r>
              <a:rPr lang="ja-JP" altLang="en-US" sz="2000" dirty="0"/>
              <a:t>求められる性能</a:t>
            </a:r>
            <a:endParaRPr kumimoji="1" lang="ja-JP" altLang="en-US" sz="2000" dirty="0"/>
          </a:p>
        </p:txBody>
      </p:sp>
      <p:sp>
        <p:nvSpPr>
          <p:cNvPr id="9" name="テキスト ボックス 8"/>
          <p:cNvSpPr txBox="1"/>
          <p:nvPr/>
        </p:nvSpPr>
        <p:spPr>
          <a:xfrm>
            <a:off x="987680" y="4221088"/>
            <a:ext cx="4240135" cy="1754326"/>
          </a:xfrm>
          <a:prstGeom prst="rect">
            <a:avLst/>
          </a:prstGeom>
          <a:noFill/>
        </p:spPr>
        <p:txBody>
          <a:bodyPr wrap="none" rtlCol="0">
            <a:spAutoFit/>
          </a:bodyPr>
          <a:lstStyle/>
          <a:p>
            <a:r>
              <a:rPr lang="en-US" altLang="ja-JP" dirty="0" smtClean="0"/>
              <a:t>(1)</a:t>
            </a:r>
            <a:r>
              <a:rPr lang="ja-JP" altLang="en-US" dirty="0" smtClean="0"/>
              <a:t>　十分に広い視野</a:t>
            </a:r>
            <a:endParaRPr lang="en-US" altLang="ja-JP" dirty="0" smtClean="0"/>
          </a:p>
          <a:p>
            <a:r>
              <a:rPr lang="en-US" altLang="ja-JP" dirty="0" smtClean="0"/>
              <a:t>(2)</a:t>
            </a:r>
            <a:r>
              <a:rPr lang="ja-JP" altLang="en-US" dirty="0" smtClean="0"/>
              <a:t>　結露対策</a:t>
            </a:r>
            <a:r>
              <a:rPr lang="ja-JP" altLang="en-US" dirty="0"/>
              <a:t>（</a:t>
            </a:r>
            <a:r>
              <a:rPr lang="en-US" altLang="ja-JP" dirty="0" smtClean="0"/>
              <a:t>ITO</a:t>
            </a:r>
            <a:r>
              <a:rPr lang="ja-JP" altLang="en-US" dirty="0" smtClean="0"/>
              <a:t>膜・ヒーター</a:t>
            </a:r>
            <a:r>
              <a:rPr lang="ja-JP" altLang="en-US" dirty="0"/>
              <a:t>に</a:t>
            </a:r>
            <a:r>
              <a:rPr lang="ja-JP" altLang="en-US" dirty="0" smtClean="0"/>
              <a:t>よる保温</a:t>
            </a:r>
            <a:r>
              <a:rPr lang="en-US" altLang="ja-JP" dirty="0" smtClean="0"/>
              <a:t>)</a:t>
            </a:r>
          </a:p>
          <a:p>
            <a:r>
              <a:rPr lang="en-US" altLang="ja-JP" dirty="0" smtClean="0"/>
              <a:t>(3)</a:t>
            </a:r>
            <a:r>
              <a:rPr lang="ja-JP" altLang="en-US" dirty="0" smtClean="0"/>
              <a:t>　電動フォーカス合わせ</a:t>
            </a:r>
            <a:endParaRPr lang="en-US" altLang="ja-JP" dirty="0" smtClean="0"/>
          </a:p>
          <a:p>
            <a:r>
              <a:rPr lang="en-US" altLang="ja-JP" dirty="0" smtClean="0"/>
              <a:t>(4)</a:t>
            </a:r>
            <a:r>
              <a:rPr lang="ja-JP" altLang="en-US" dirty="0" smtClean="0"/>
              <a:t>　</a:t>
            </a:r>
            <a:r>
              <a:rPr lang="en-US" altLang="ja-JP" dirty="0" smtClean="0"/>
              <a:t>Linux</a:t>
            </a:r>
            <a:r>
              <a:rPr lang="ja-JP" altLang="en-US" dirty="0" err="1" smtClean="0"/>
              <a:t>での</a:t>
            </a:r>
            <a:r>
              <a:rPr lang="ja-JP" altLang="en-US" dirty="0" smtClean="0"/>
              <a:t>コントロール</a:t>
            </a:r>
            <a:endParaRPr lang="en-US" altLang="ja-JP" dirty="0" smtClean="0"/>
          </a:p>
          <a:p>
            <a:r>
              <a:rPr lang="en-US" altLang="ja-JP" dirty="0" smtClean="0"/>
              <a:t>(5)</a:t>
            </a:r>
            <a:r>
              <a:rPr lang="ja-JP" altLang="en-US" dirty="0" smtClean="0"/>
              <a:t>　できるだけ安価に</a:t>
            </a:r>
            <a:endParaRPr lang="en-US" altLang="ja-JP" dirty="0" smtClean="0"/>
          </a:p>
          <a:p>
            <a:r>
              <a:rPr lang="en-US" altLang="ja-JP" dirty="0" smtClean="0"/>
              <a:t>(6)</a:t>
            </a:r>
            <a:r>
              <a:rPr lang="ja-JP" altLang="en-US" dirty="0" smtClean="0"/>
              <a:t>　</a:t>
            </a:r>
            <a:r>
              <a:rPr lang="en-US" altLang="ja-JP" dirty="0" smtClean="0"/>
              <a:t>10</a:t>
            </a:r>
            <a:r>
              <a:rPr lang="ja-JP" altLang="en-US" dirty="0" smtClean="0"/>
              <a:t>月までに開発</a:t>
            </a:r>
            <a:endParaRPr lang="en-US" altLang="ja-JP" dirty="0" smtClean="0"/>
          </a:p>
        </p:txBody>
      </p:sp>
      <p:pic>
        <p:nvPicPr>
          <p:cNvPr id="2051" name="Picture 3" descr="C:\Private\南極写真\jpg_内陸旅行\DSC_7302.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8715" r="17672" b="9530"/>
          <a:stretch/>
        </p:blipFill>
        <p:spPr bwMode="auto">
          <a:xfrm>
            <a:off x="5292080" y="3429000"/>
            <a:ext cx="3155740" cy="2804522"/>
          </a:xfrm>
          <a:prstGeom prst="rect">
            <a:avLst/>
          </a:prstGeom>
          <a:noFill/>
          <a:extLst>
            <a:ext uri="{909E8E84-426E-40DD-AFC4-6F175D3DCCD1}">
              <a14:hiddenFill xmlns:a14="http://schemas.microsoft.com/office/drawing/2010/main">
                <a:solidFill>
                  <a:srgbClr val="FFFFFF"/>
                </a:solidFill>
              </a14:hiddenFill>
            </a:ext>
          </a:extLst>
        </p:spPr>
      </p:pic>
      <p:sp>
        <p:nvSpPr>
          <p:cNvPr id="10" name="円/楕円 9"/>
          <p:cNvSpPr/>
          <p:nvPr/>
        </p:nvSpPr>
        <p:spPr>
          <a:xfrm>
            <a:off x="5689697" y="3284984"/>
            <a:ext cx="1362634" cy="87208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079339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683568" y="824644"/>
            <a:ext cx="1723549" cy="400110"/>
          </a:xfrm>
          <a:prstGeom prst="rect">
            <a:avLst/>
          </a:prstGeom>
          <a:noFill/>
          <a:ln>
            <a:solidFill>
              <a:schemeClr val="tx1"/>
            </a:solidFill>
          </a:ln>
        </p:spPr>
        <p:txBody>
          <a:bodyPr wrap="none" rtlCol="0">
            <a:spAutoFit/>
          </a:bodyPr>
          <a:lstStyle/>
          <a:p>
            <a:r>
              <a:rPr kumimoji="1" lang="ja-JP" altLang="en-US" sz="2000" dirty="0" smtClean="0"/>
              <a:t>望遠鏡の検討</a:t>
            </a:r>
            <a:endParaRPr kumimoji="1" lang="ja-JP" altLang="en-US" sz="2000" dirty="0"/>
          </a:p>
        </p:txBody>
      </p:sp>
      <p:sp>
        <p:nvSpPr>
          <p:cNvPr id="7" name="テキスト ボックス 6"/>
          <p:cNvSpPr txBox="1"/>
          <p:nvPr/>
        </p:nvSpPr>
        <p:spPr>
          <a:xfrm>
            <a:off x="971600" y="1269608"/>
            <a:ext cx="5413661" cy="369332"/>
          </a:xfrm>
          <a:prstGeom prst="rect">
            <a:avLst/>
          </a:prstGeom>
          <a:noFill/>
        </p:spPr>
        <p:txBody>
          <a:bodyPr wrap="none" rtlCol="0">
            <a:spAutoFit/>
          </a:bodyPr>
          <a:lstStyle/>
          <a:p>
            <a:r>
              <a:rPr lang="ja-JP" altLang="en-US" dirty="0" smtClean="0"/>
              <a:t>現在の</a:t>
            </a:r>
            <a:r>
              <a:rPr lang="en-US" altLang="ja-JP" dirty="0" smtClean="0"/>
              <a:t>6cm</a:t>
            </a:r>
            <a:r>
              <a:rPr lang="ja-JP" altLang="en-US" dirty="0" smtClean="0"/>
              <a:t>望遠鏡と、参考までに</a:t>
            </a:r>
            <a:r>
              <a:rPr lang="en-US" altLang="ja-JP" dirty="0" smtClean="0"/>
              <a:t>10cm</a:t>
            </a:r>
            <a:r>
              <a:rPr lang="ja-JP" altLang="en-US" dirty="0" smtClean="0"/>
              <a:t>望遠鏡を比較。</a:t>
            </a:r>
            <a:endParaRPr lang="en-US" altLang="ja-JP" dirty="0" smtClean="0"/>
          </a:p>
        </p:txBody>
      </p:sp>
      <p:graphicFrame>
        <p:nvGraphicFramePr>
          <p:cNvPr id="2" name="表 1"/>
          <p:cNvGraphicFramePr>
            <a:graphicFrameLocks noGrp="1"/>
          </p:cNvGraphicFramePr>
          <p:nvPr>
            <p:extLst>
              <p:ext uri="{D42A27DB-BD31-4B8C-83A1-F6EECF244321}">
                <p14:modId xmlns:p14="http://schemas.microsoft.com/office/powerpoint/2010/main" val="1309557922"/>
              </p:ext>
            </p:extLst>
          </p:nvPr>
        </p:nvGraphicFramePr>
        <p:xfrm>
          <a:off x="999807" y="2039606"/>
          <a:ext cx="4824536" cy="1849120"/>
        </p:xfrm>
        <a:graphic>
          <a:graphicData uri="http://schemas.openxmlformats.org/drawingml/2006/table">
            <a:tbl>
              <a:tblPr firstRow="1" bandRow="1">
                <a:tableStyleId>{5C22544A-7EE6-4342-B048-85BDC9FD1C3A}</a:tableStyleId>
              </a:tblPr>
              <a:tblGrid>
                <a:gridCol w="1728192"/>
                <a:gridCol w="1584176"/>
                <a:gridCol w="1512168"/>
              </a:tblGrid>
              <a:tr h="179322">
                <a:tc>
                  <a:txBody>
                    <a:bodyPr/>
                    <a:lstStyle/>
                    <a:p>
                      <a:endParaRPr kumimoji="1" lang="ja-JP" altLang="en-US" dirty="0"/>
                    </a:p>
                  </a:txBody>
                  <a:tcPr/>
                </a:tc>
                <a:tc>
                  <a:txBody>
                    <a:bodyPr/>
                    <a:lstStyle/>
                    <a:p>
                      <a:r>
                        <a:rPr kumimoji="1" lang="en-US" altLang="ja-JP" dirty="0" smtClean="0"/>
                        <a:t>FS-60C</a:t>
                      </a:r>
                      <a:endParaRPr kumimoji="1" lang="ja-JP" altLang="en-US" dirty="0"/>
                    </a:p>
                  </a:txBody>
                  <a:tcPr/>
                </a:tc>
                <a:tc>
                  <a:txBody>
                    <a:bodyPr/>
                    <a:lstStyle/>
                    <a:p>
                      <a:r>
                        <a:rPr kumimoji="1" lang="en-US" altLang="ja-JP" dirty="0" smtClean="0"/>
                        <a:t>TSA-102N</a:t>
                      </a:r>
                      <a:endParaRPr kumimoji="1" lang="ja-JP" altLang="en-US" dirty="0"/>
                    </a:p>
                  </a:txBody>
                  <a:tcPr/>
                </a:tc>
              </a:tr>
              <a:tr h="370840">
                <a:tc>
                  <a:txBody>
                    <a:bodyPr/>
                    <a:lstStyle/>
                    <a:p>
                      <a:r>
                        <a:rPr kumimoji="1" lang="ja-JP" altLang="en-US" dirty="0" smtClean="0"/>
                        <a:t>口径 </a:t>
                      </a:r>
                      <a:r>
                        <a:rPr kumimoji="1" lang="en-US" altLang="ja-JP" dirty="0" smtClean="0"/>
                        <a:t>[mm]</a:t>
                      </a:r>
                      <a:endParaRPr kumimoji="1" lang="ja-JP" altLang="en-US" dirty="0"/>
                    </a:p>
                  </a:txBody>
                  <a:tcPr/>
                </a:tc>
                <a:tc>
                  <a:txBody>
                    <a:bodyPr/>
                    <a:lstStyle/>
                    <a:p>
                      <a:r>
                        <a:rPr kumimoji="1" lang="en-US" altLang="ja-JP" dirty="0" smtClean="0"/>
                        <a:t>60</a:t>
                      </a:r>
                      <a:endParaRPr kumimoji="1" lang="ja-JP" altLang="en-US" dirty="0"/>
                    </a:p>
                  </a:txBody>
                  <a:tcPr/>
                </a:tc>
                <a:tc>
                  <a:txBody>
                    <a:bodyPr/>
                    <a:lstStyle/>
                    <a:p>
                      <a:r>
                        <a:rPr kumimoji="1" lang="en-US" altLang="ja-JP" dirty="0" smtClean="0"/>
                        <a:t>102</a:t>
                      </a:r>
                      <a:endParaRPr kumimoji="1" lang="ja-JP" altLang="en-US" dirty="0"/>
                    </a:p>
                  </a:txBody>
                  <a:tcPr/>
                </a:tc>
              </a:tr>
              <a:tr h="370840">
                <a:tc>
                  <a:txBody>
                    <a:bodyPr/>
                    <a:lstStyle/>
                    <a:p>
                      <a:r>
                        <a:rPr kumimoji="1" lang="ja-JP" altLang="en-US" dirty="0" smtClean="0"/>
                        <a:t>焦点距離 </a:t>
                      </a:r>
                      <a:r>
                        <a:rPr kumimoji="1" lang="en-US" altLang="ja-JP" dirty="0" smtClean="0"/>
                        <a:t>[mm]</a:t>
                      </a:r>
                      <a:endParaRPr kumimoji="1" lang="ja-JP" altLang="en-US" dirty="0"/>
                    </a:p>
                  </a:txBody>
                  <a:tcPr/>
                </a:tc>
                <a:tc>
                  <a:txBody>
                    <a:bodyPr/>
                    <a:lstStyle/>
                    <a:p>
                      <a:r>
                        <a:rPr kumimoji="1" lang="en-US" altLang="ja-JP" dirty="0" smtClean="0"/>
                        <a:t>355</a:t>
                      </a:r>
                      <a:endParaRPr kumimoji="1" lang="ja-JP" altLang="en-US" dirty="0"/>
                    </a:p>
                  </a:txBody>
                  <a:tcPr/>
                </a:tc>
                <a:tc>
                  <a:txBody>
                    <a:bodyPr/>
                    <a:lstStyle/>
                    <a:p>
                      <a:r>
                        <a:rPr kumimoji="1" lang="en-US" altLang="ja-JP" dirty="0" smtClean="0"/>
                        <a:t>816</a:t>
                      </a:r>
                      <a:endParaRPr kumimoji="1" lang="ja-JP" altLang="en-US" dirty="0"/>
                    </a:p>
                  </a:txBody>
                  <a:tcPr/>
                </a:tc>
              </a:tr>
              <a:tr h="370840">
                <a:tc>
                  <a:txBody>
                    <a:bodyPr/>
                    <a:lstStyle/>
                    <a:p>
                      <a:r>
                        <a:rPr kumimoji="1" lang="ja-JP" altLang="en-US" dirty="0" smtClean="0"/>
                        <a:t>回折限界 </a:t>
                      </a:r>
                      <a:r>
                        <a:rPr kumimoji="1" lang="en-US" altLang="ja-JP" dirty="0" smtClean="0"/>
                        <a:t>[‘’]</a:t>
                      </a:r>
                      <a:endParaRPr kumimoji="1" lang="ja-JP" altLang="en-US" dirty="0"/>
                    </a:p>
                  </a:txBody>
                  <a:tcPr/>
                </a:tc>
                <a:tc>
                  <a:txBody>
                    <a:bodyPr/>
                    <a:lstStyle/>
                    <a:p>
                      <a:r>
                        <a:rPr kumimoji="1" lang="en-US" altLang="ja-JP" dirty="0" smtClean="0"/>
                        <a:t>2.1</a:t>
                      </a:r>
                      <a:endParaRPr kumimoji="1" lang="ja-JP" altLang="en-US" dirty="0"/>
                    </a:p>
                  </a:txBody>
                  <a:tcPr/>
                </a:tc>
                <a:tc>
                  <a:txBody>
                    <a:bodyPr/>
                    <a:lstStyle/>
                    <a:p>
                      <a:r>
                        <a:rPr kumimoji="1" lang="en-US" altLang="ja-JP" dirty="0" smtClean="0"/>
                        <a:t>1.26</a:t>
                      </a:r>
                      <a:endParaRPr kumimoji="1" lang="ja-JP" altLang="en-US" dirty="0"/>
                    </a:p>
                  </a:txBody>
                  <a:tcPr/>
                </a:tc>
              </a:tr>
              <a:tr h="370840">
                <a:tc>
                  <a:txBody>
                    <a:bodyPr/>
                    <a:lstStyle/>
                    <a:p>
                      <a:r>
                        <a:rPr kumimoji="1" lang="ja-JP" altLang="en-US" dirty="0" smtClean="0"/>
                        <a:t>価格</a:t>
                      </a:r>
                      <a:endParaRPr kumimoji="1" lang="ja-JP" altLang="en-US" dirty="0"/>
                    </a:p>
                  </a:txBody>
                  <a:tcPr/>
                </a:tc>
                <a:tc>
                  <a:txBody>
                    <a:bodyPr/>
                    <a:lstStyle/>
                    <a:p>
                      <a:r>
                        <a:rPr kumimoji="1" lang="ja-JP" altLang="en-US" dirty="0" smtClean="0"/>
                        <a:t>約</a:t>
                      </a:r>
                      <a:r>
                        <a:rPr kumimoji="1" lang="en-US" altLang="ja-JP" dirty="0" smtClean="0"/>
                        <a:t>8</a:t>
                      </a:r>
                      <a:r>
                        <a:rPr kumimoji="1" lang="ja-JP" altLang="en-US" dirty="0" smtClean="0"/>
                        <a:t>万円</a:t>
                      </a:r>
                      <a:r>
                        <a:rPr kumimoji="1" lang="en-US" altLang="ja-JP" dirty="0" smtClean="0">
                          <a:solidFill>
                            <a:srgbClr val="FF0000"/>
                          </a:solidFill>
                        </a:rPr>
                        <a:t>(</a:t>
                      </a:r>
                      <a:r>
                        <a:rPr kumimoji="1" lang="ja-JP" altLang="en-US" dirty="0" smtClean="0">
                          <a:solidFill>
                            <a:srgbClr val="FF0000"/>
                          </a:solidFill>
                        </a:rPr>
                        <a:t>現有</a:t>
                      </a:r>
                      <a:r>
                        <a:rPr kumimoji="1" lang="en-US" altLang="ja-JP" dirty="0" smtClean="0">
                          <a:solidFill>
                            <a:srgbClr val="FF0000"/>
                          </a:solidFill>
                        </a:rPr>
                        <a:t>)</a:t>
                      </a:r>
                      <a:endParaRPr kumimoji="1" lang="ja-JP" altLang="en-US" dirty="0">
                        <a:solidFill>
                          <a:srgbClr val="FF0000"/>
                        </a:solidFill>
                      </a:endParaRPr>
                    </a:p>
                  </a:txBody>
                  <a:tcPr/>
                </a:tc>
                <a:tc>
                  <a:txBody>
                    <a:bodyPr/>
                    <a:lstStyle/>
                    <a:p>
                      <a:r>
                        <a:rPr kumimoji="1" lang="ja-JP" altLang="en-US" dirty="0" smtClean="0"/>
                        <a:t>約</a:t>
                      </a:r>
                      <a:r>
                        <a:rPr kumimoji="1" lang="en-US" altLang="ja-JP" dirty="0" smtClean="0"/>
                        <a:t>27</a:t>
                      </a:r>
                      <a:r>
                        <a:rPr kumimoji="1" lang="ja-JP" altLang="en-US" dirty="0" smtClean="0"/>
                        <a:t>万円</a:t>
                      </a:r>
                      <a:endParaRPr kumimoji="1" lang="ja-JP" altLang="en-US" dirty="0"/>
                    </a:p>
                  </a:txBody>
                  <a:tcPr/>
                </a:tc>
              </a:tr>
            </a:tbl>
          </a:graphicData>
        </a:graphic>
      </p:graphicFrame>
      <p:pic>
        <p:nvPicPr>
          <p:cNvPr id="1026" name="Picture 2" descr="C:\Users\hirofumi\Desktop\FS60CB.jpg"/>
          <p:cNvPicPr>
            <a:picLocks noChangeAspect="1" noChangeArrowheads="1"/>
          </p:cNvPicPr>
          <p:nvPr/>
        </p:nvPicPr>
        <p:blipFill rotWithShape="1">
          <a:blip r:embed="rId2">
            <a:extLst>
              <a:ext uri="{28A0092B-C50C-407E-A947-70E740481C1C}">
                <a14:useLocalDpi xmlns:a14="http://schemas.microsoft.com/office/drawing/2010/main" val="0"/>
              </a:ext>
            </a:extLst>
          </a:blip>
          <a:srcRect t="32624" b="6470"/>
          <a:stretch/>
        </p:blipFill>
        <p:spPr bwMode="auto">
          <a:xfrm>
            <a:off x="6228184" y="1802794"/>
            <a:ext cx="2160000" cy="84919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hirofumi\Desktop\tsa10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28184" y="3026930"/>
            <a:ext cx="2160000" cy="861796"/>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6897687" y="2657598"/>
            <a:ext cx="820994" cy="369332"/>
          </a:xfrm>
          <a:prstGeom prst="rect">
            <a:avLst/>
          </a:prstGeom>
        </p:spPr>
        <p:txBody>
          <a:bodyPr wrap="none">
            <a:spAutoFit/>
          </a:bodyPr>
          <a:lstStyle/>
          <a:p>
            <a:r>
              <a:rPr lang="en-US" altLang="ja-JP" dirty="0" smtClean="0"/>
              <a:t>FS-60C</a:t>
            </a:r>
            <a:endParaRPr lang="ja-JP" altLang="en-US" dirty="0"/>
          </a:p>
        </p:txBody>
      </p:sp>
      <p:sp>
        <p:nvSpPr>
          <p:cNvPr id="12" name="正方形/長方形 11"/>
          <p:cNvSpPr/>
          <p:nvPr/>
        </p:nvSpPr>
        <p:spPr>
          <a:xfrm>
            <a:off x="6756398" y="3888726"/>
            <a:ext cx="1103572" cy="369332"/>
          </a:xfrm>
          <a:prstGeom prst="rect">
            <a:avLst/>
          </a:prstGeom>
        </p:spPr>
        <p:txBody>
          <a:bodyPr wrap="none">
            <a:spAutoFit/>
          </a:bodyPr>
          <a:lstStyle/>
          <a:p>
            <a:r>
              <a:rPr lang="en-US" altLang="ja-JP" dirty="0" smtClean="0"/>
              <a:t>TSA-102N</a:t>
            </a:r>
            <a:endParaRPr lang="ja-JP" altLang="en-US" dirty="0"/>
          </a:p>
        </p:txBody>
      </p:sp>
      <p:sp>
        <p:nvSpPr>
          <p:cNvPr id="10" name="正方形/長方形 9"/>
          <p:cNvSpPr/>
          <p:nvPr/>
        </p:nvSpPr>
        <p:spPr>
          <a:xfrm>
            <a:off x="1428380" y="4341367"/>
            <a:ext cx="6259470" cy="369332"/>
          </a:xfrm>
          <a:prstGeom prst="rect">
            <a:avLst/>
          </a:prstGeom>
        </p:spPr>
        <p:txBody>
          <a:bodyPr wrap="none">
            <a:spAutoFit/>
          </a:bodyPr>
          <a:lstStyle/>
          <a:p>
            <a:r>
              <a:rPr lang="ja-JP" altLang="en-US" dirty="0"/>
              <a:t>ちなみ</a:t>
            </a:r>
            <a:r>
              <a:rPr lang="ja-JP" altLang="en-US" dirty="0" smtClean="0"/>
              <a:t>に冬期の地上</a:t>
            </a:r>
            <a:r>
              <a:rPr lang="en-US" altLang="ja-JP" dirty="0" smtClean="0"/>
              <a:t>8m</a:t>
            </a:r>
            <a:r>
              <a:rPr lang="ja-JP" altLang="en-US" dirty="0" smtClean="0"/>
              <a:t>のシーイング　</a:t>
            </a:r>
            <a:r>
              <a:rPr lang="en-US" altLang="ja-JP" b="1" dirty="0" smtClean="0">
                <a:solidFill>
                  <a:srgbClr val="FF0000"/>
                </a:solidFill>
              </a:rPr>
              <a:t>1.72”</a:t>
            </a:r>
            <a:r>
              <a:rPr lang="en-US" altLang="ja-JP" dirty="0" smtClean="0"/>
              <a:t> (</a:t>
            </a:r>
            <a:r>
              <a:rPr lang="en-US" altLang="ja-JP" dirty="0" err="1" smtClean="0"/>
              <a:t>Aristidi</a:t>
            </a:r>
            <a:r>
              <a:rPr lang="en-US" altLang="ja-JP" dirty="0" smtClean="0"/>
              <a:t> et al. 2010)</a:t>
            </a:r>
            <a:endParaRPr lang="ja-JP" altLang="en-US" dirty="0"/>
          </a:p>
        </p:txBody>
      </p:sp>
      <p:sp>
        <p:nvSpPr>
          <p:cNvPr id="11" name="テキスト ボックス 10"/>
          <p:cNvSpPr txBox="1"/>
          <p:nvPr/>
        </p:nvSpPr>
        <p:spPr>
          <a:xfrm>
            <a:off x="1821229" y="4798893"/>
            <a:ext cx="5452134" cy="646331"/>
          </a:xfrm>
          <a:prstGeom prst="rect">
            <a:avLst/>
          </a:prstGeom>
          <a:noFill/>
        </p:spPr>
        <p:txBody>
          <a:bodyPr wrap="none" rtlCol="0">
            <a:spAutoFit/>
          </a:bodyPr>
          <a:lstStyle/>
          <a:p>
            <a:r>
              <a:rPr lang="ja-JP" altLang="en-US" dirty="0"/>
              <a:t>・</a:t>
            </a:r>
            <a:r>
              <a:rPr lang="ja-JP" altLang="en-US" dirty="0" smtClean="0"/>
              <a:t>そもそもシーイングは良くない</a:t>
            </a:r>
            <a:endParaRPr lang="en-US" altLang="ja-JP" dirty="0" smtClean="0"/>
          </a:p>
          <a:p>
            <a:r>
              <a:rPr lang="ja-JP" altLang="en-US" dirty="0" smtClean="0"/>
              <a:t>・高視野化のためアンダーサンプリングもやむを得ない</a:t>
            </a:r>
            <a:endParaRPr lang="en-US" altLang="ja-JP" dirty="0" smtClean="0"/>
          </a:p>
        </p:txBody>
      </p:sp>
      <p:sp>
        <p:nvSpPr>
          <p:cNvPr id="13" name="正方形/長方形 12"/>
          <p:cNvSpPr/>
          <p:nvPr/>
        </p:nvSpPr>
        <p:spPr>
          <a:xfrm>
            <a:off x="1493190" y="5612086"/>
            <a:ext cx="6108211" cy="461665"/>
          </a:xfrm>
          <a:prstGeom prst="rect">
            <a:avLst/>
          </a:prstGeom>
        </p:spPr>
        <p:txBody>
          <a:bodyPr wrap="none">
            <a:spAutoFit/>
          </a:bodyPr>
          <a:lstStyle/>
          <a:p>
            <a:r>
              <a:rPr lang="ja-JP" altLang="en-US" sz="2400" dirty="0" smtClean="0">
                <a:solidFill>
                  <a:srgbClr val="0070C0"/>
                </a:solidFill>
              </a:rPr>
              <a:t>→　望遠鏡</a:t>
            </a:r>
            <a:r>
              <a:rPr lang="ja-JP" altLang="en-US" sz="2400" dirty="0">
                <a:solidFill>
                  <a:srgbClr val="0070C0"/>
                </a:solidFill>
              </a:rPr>
              <a:t>は現有の</a:t>
            </a:r>
            <a:r>
              <a:rPr lang="en-US" altLang="ja-JP" sz="2400" dirty="0">
                <a:solidFill>
                  <a:srgbClr val="0070C0"/>
                </a:solidFill>
              </a:rPr>
              <a:t>6cm</a:t>
            </a:r>
            <a:r>
              <a:rPr lang="ja-JP" altLang="en-US" sz="2400" dirty="0" smtClean="0">
                <a:solidFill>
                  <a:srgbClr val="0070C0"/>
                </a:solidFill>
              </a:rPr>
              <a:t>望遠鏡</a:t>
            </a:r>
            <a:r>
              <a:rPr lang="en-US" altLang="ja-JP" sz="2400" dirty="0" smtClean="0">
                <a:solidFill>
                  <a:srgbClr val="0070C0"/>
                </a:solidFill>
              </a:rPr>
              <a:t>(FS60C)</a:t>
            </a:r>
            <a:r>
              <a:rPr lang="ja-JP" altLang="en-US" sz="2400" dirty="0" smtClean="0">
                <a:solidFill>
                  <a:srgbClr val="0070C0"/>
                </a:solidFill>
              </a:rPr>
              <a:t>で十分</a:t>
            </a:r>
            <a:endParaRPr lang="ja-JP" altLang="en-US" sz="2400" dirty="0">
              <a:solidFill>
                <a:srgbClr val="0070C0"/>
              </a:solidFill>
            </a:endParaRPr>
          </a:p>
        </p:txBody>
      </p:sp>
    </p:spTree>
    <p:extLst>
      <p:ext uri="{BB962C8B-B14F-4D97-AF65-F5344CB8AC3E}">
        <p14:creationId xmlns:p14="http://schemas.microsoft.com/office/powerpoint/2010/main" val="5959711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683568" y="824644"/>
            <a:ext cx="1896673" cy="400110"/>
          </a:xfrm>
          <a:prstGeom prst="rect">
            <a:avLst/>
          </a:prstGeom>
          <a:noFill/>
          <a:ln>
            <a:solidFill>
              <a:schemeClr val="tx1"/>
            </a:solidFill>
          </a:ln>
        </p:spPr>
        <p:txBody>
          <a:bodyPr wrap="none" rtlCol="0">
            <a:spAutoFit/>
          </a:bodyPr>
          <a:lstStyle/>
          <a:p>
            <a:r>
              <a:rPr lang="ja-JP" altLang="en-US" sz="2000" dirty="0" smtClean="0"/>
              <a:t>冷却</a:t>
            </a:r>
            <a:r>
              <a:rPr lang="en-US" altLang="ja-JP" sz="2000" dirty="0" smtClean="0"/>
              <a:t>CCD</a:t>
            </a:r>
            <a:r>
              <a:rPr lang="ja-JP" altLang="en-US" sz="2000" dirty="0" smtClean="0"/>
              <a:t>の検討</a:t>
            </a:r>
            <a:endParaRPr kumimoji="1" lang="ja-JP" altLang="en-US" sz="2000" dirty="0"/>
          </a:p>
        </p:txBody>
      </p:sp>
      <p:sp>
        <p:nvSpPr>
          <p:cNvPr id="7" name="テキスト ボックス 6"/>
          <p:cNvSpPr txBox="1"/>
          <p:nvPr/>
        </p:nvSpPr>
        <p:spPr>
          <a:xfrm>
            <a:off x="1175658" y="1350249"/>
            <a:ext cx="7210478" cy="646331"/>
          </a:xfrm>
          <a:prstGeom prst="rect">
            <a:avLst/>
          </a:prstGeom>
          <a:noFill/>
        </p:spPr>
        <p:txBody>
          <a:bodyPr wrap="square" rtlCol="0">
            <a:spAutoFit/>
          </a:bodyPr>
          <a:lstStyle/>
          <a:p>
            <a:r>
              <a:rPr lang="ja-JP" altLang="en-US" dirty="0" smtClean="0"/>
              <a:t>・</a:t>
            </a:r>
            <a:r>
              <a:rPr lang="en-US" altLang="ja-JP" dirty="0" smtClean="0"/>
              <a:t>FC-60C</a:t>
            </a:r>
            <a:r>
              <a:rPr lang="ja-JP" altLang="en-US" dirty="0" smtClean="0"/>
              <a:t>は</a:t>
            </a:r>
            <a:r>
              <a:rPr lang="en-US" altLang="ja-JP" dirty="0" smtClean="0"/>
              <a:t>f=355mm</a:t>
            </a:r>
            <a:r>
              <a:rPr lang="ja-JP" altLang="en-US" dirty="0" smtClean="0"/>
              <a:t>のため冷却</a:t>
            </a:r>
            <a:r>
              <a:rPr lang="en-US" altLang="ja-JP" dirty="0" smtClean="0"/>
              <a:t>CCD</a:t>
            </a:r>
            <a:r>
              <a:rPr lang="ja-JP" altLang="en-US" dirty="0" smtClean="0"/>
              <a:t>のピクセル数は少なくてもよい＝安価</a:t>
            </a:r>
            <a:endParaRPr lang="en-US" altLang="ja-JP" dirty="0" smtClean="0"/>
          </a:p>
          <a:p>
            <a:r>
              <a:rPr lang="ja-JP" altLang="en-US" dirty="0" smtClean="0"/>
              <a:t>・</a:t>
            </a:r>
            <a:r>
              <a:rPr lang="en-US" altLang="ja-JP" dirty="0" smtClean="0">
                <a:solidFill>
                  <a:srgbClr val="0070C0"/>
                </a:solidFill>
              </a:rPr>
              <a:t>Kodak</a:t>
            </a:r>
            <a:r>
              <a:rPr lang="ja-JP" altLang="en-US" dirty="0" smtClean="0">
                <a:solidFill>
                  <a:srgbClr val="0070C0"/>
                </a:solidFill>
              </a:rPr>
              <a:t>社</a:t>
            </a:r>
            <a:r>
              <a:rPr lang="en-US" altLang="ja-JP" dirty="0" smtClean="0">
                <a:solidFill>
                  <a:srgbClr val="0070C0"/>
                </a:solidFill>
              </a:rPr>
              <a:t>KAF-0402</a:t>
            </a:r>
            <a:r>
              <a:rPr lang="ja-JP" altLang="en-US" dirty="0" smtClean="0">
                <a:solidFill>
                  <a:srgbClr val="0070C0"/>
                </a:solidFill>
              </a:rPr>
              <a:t>チップ</a:t>
            </a:r>
            <a:r>
              <a:rPr lang="en-US" altLang="ja-JP" dirty="0" smtClean="0">
                <a:solidFill>
                  <a:srgbClr val="0070C0"/>
                </a:solidFill>
              </a:rPr>
              <a:t>(9μm, 765x510)</a:t>
            </a:r>
            <a:r>
              <a:rPr lang="ja-JP" altLang="en-US" dirty="0" smtClean="0"/>
              <a:t>の製品がよさそう</a:t>
            </a:r>
            <a:endParaRPr lang="en-US" altLang="ja-JP" dirty="0" smtClean="0"/>
          </a:p>
        </p:txBody>
      </p:sp>
      <p:sp>
        <p:nvSpPr>
          <p:cNvPr id="10" name="正方形/長方形 9"/>
          <p:cNvSpPr/>
          <p:nvPr/>
        </p:nvSpPr>
        <p:spPr>
          <a:xfrm>
            <a:off x="1475656" y="2751311"/>
            <a:ext cx="5585183" cy="461665"/>
          </a:xfrm>
          <a:prstGeom prst="rect">
            <a:avLst/>
          </a:prstGeom>
        </p:spPr>
        <p:txBody>
          <a:bodyPr wrap="none">
            <a:spAutoFit/>
          </a:bodyPr>
          <a:lstStyle/>
          <a:p>
            <a:r>
              <a:rPr lang="ja-JP" altLang="en-US" sz="2400" dirty="0" smtClean="0">
                <a:solidFill>
                  <a:srgbClr val="0070C0"/>
                </a:solidFill>
              </a:rPr>
              <a:t>→　ファインダーとして十分な視野・分解能</a:t>
            </a:r>
            <a:endParaRPr lang="ja-JP" altLang="en-US" sz="2400" dirty="0">
              <a:solidFill>
                <a:srgbClr val="0070C0"/>
              </a:solidFill>
            </a:endParaRPr>
          </a:p>
        </p:txBody>
      </p:sp>
      <p:sp>
        <p:nvSpPr>
          <p:cNvPr id="4" name="テキスト ボックス 3"/>
          <p:cNvSpPr txBox="1"/>
          <p:nvPr/>
        </p:nvSpPr>
        <p:spPr>
          <a:xfrm>
            <a:off x="2086148" y="2058752"/>
            <a:ext cx="2993127" cy="646331"/>
          </a:xfrm>
          <a:prstGeom prst="rect">
            <a:avLst/>
          </a:prstGeom>
          <a:noFill/>
        </p:spPr>
        <p:txBody>
          <a:bodyPr wrap="none" rtlCol="0">
            <a:spAutoFit/>
          </a:bodyPr>
          <a:lstStyle/>
          <a:p>
            <a:r>
              <a:rPr kumimoji="1" lang="en-US" altLang="ja-JP" dirty="0" smtClean="0"/>
              <a:t>FS-60C</a:t>
            </a:r>
            <a:r>
              <a:rPr kumimoji="1" lang="ja-JP" altLang="en-US" dirty="0" err="1" smtClean="0"/>
              <a:t>での</a:t>
            </a:r>
            <a:r>
              <a:rPr kumimoji="1" lang="ja-JP" altLang="en-US" dirty="0" smtClean="0"/>
              <a:t>視野</a:t>
            </a:r>
            <a:r>
              <a:rPr lang="ja-JP" altLang="en-US" dirty="0" smtClean="0"/>
              <a:t>　</a:t>
            </a:r>
            <a:r>
              <a:rPr lang="ja-JP" altLang="en-US" dirty="0"/>
              <a:t>　</a:t>
            </a:r>
            <a:r>
              <a:rPr lang="en-US" altLang="ja-JP" b="1" dirty="0">
                <a:solidFill>
                  <a:srgbClr val="FF0000"/>
                </a:solidFill>
              </a:rPr>
              <a:t>67’ x 44’</a:t>
            </a:r>
          </a:p>
          <a:p>
            <a:r>
              <a:rPr lang="ja-JP" altLang="en-US" dirty="0" smtClean="0"/>
              <a:t>ピクセルスケール　</a:t>
            </a:r>
            <a:r>
              <a:rPr lang="en-US" altLang="ja-JP" b="1" dirty="0" smtClean="0">
                <a:solidFill>
                  <a:srgbClr val="FF0000"/>
                </a:solidFill>
              </a:rPr>
              <a:t>5.2’’/pix</a:t>
            </a:r>
            <a:r>
              <a:rPr lang="ja-JP" altLang="en-US" dirty="0" smtClean="0"/>
              <a:t>　</a:t>
            </a:r>
            <a:endParaRPr kumimoji="1" lang="en-US" altLang="ja-JP" b="1" dirty="0" smtClean="0">
              <a:solidFill>
                <a:srgbClr val="FF0000"/>
              </a:solidFill>
            </a:endParaRPr>
          </a:p>
        </p:txBody>
      </p:sp>
      <p:pic>
        <p:nvPicPr>
          <p:cNvPr id="17" name="Picture 10" descr="C:\Documents and Settings\Hirofumi Okita\デスクトップ\月2.png"/>
          <p:cNvPicPr>
            <a:picLocks noChangeAspect="1" noChangeArrowheads="1"/>
          </p:cNvPicPr>
          <p:nvPr/>
        </p:nvPicPr>
        <p:blipFill>
          <a:blip r:embed="rId2" cstate="print"/>
          <a:srcRect/>
          <a:stretch>
            <a:fillRect/>
          </a:stretch>
        </p:blipFill>
        <p:spPr bwMode="auto">
          <a:xfrm>
            <a:off x="7240945" y="1841918"/>
            <a:ext cx="540000" cy="540000"/>
          </a:xfrm>
          <a:prstGeom prst="rect">
            <a:avLst/>
          </a:prstGeom>
          <a:noFill/>
        </p:spPr>
      </p:pic>
      <p:pic>
        <p:nvPicPr>
          <p:cNvPr id="18" name="Picture 10" descr="C:\Documents and Settings\Hirofumi Okita\デスクトップ\月2.png"/>
          <p:cNvPicPr>
            <a:picLocks noChangeAspect="1" noChangeArrowheads="1"/>
          </p:cNvPicPr>
          <p:nvPr/>
        </p:nvPicPr>
        <p:blipFill>
          <a:blip r:embed="rId2" cstate="print"/>
          <a:srcRect/>
          <a:stretch>
            <a:fillRect/>
          </a:stretch>
        </p:blipFill>
        <p:spPr bwMode="auto">
          <a:xfrm>
            <a:off x="7780945" y="2381918"/>
            <a:ext cx="540000" cy="540000"/>
          </a:xfrm>
          <a:prstGeom prst="rect">
            <a:avLst/>
          </a:prstGeom>
          <a:noFill/>
        </p:spPr>
      </p:pic>
      <p:pic>
        <p:nvPicPr>
          <p:cNvPr id="19" name="Picture 10" descr="C:\Documents and Settings\Hirofumi Okita\デスクトップ\月2.png"/>
          <p:cNvPicPr>
            <a:picLocks noChangeAspect="1" noChangeArrowheads="1"/>
          </p:cNvPicPr>
          <p:nvPr/>
        </p:nvPicPr>
        <p:blipFill>
          <a:blip r:embed="rId2" cstate="print"/>
          <a:srcRect/>
          <a:stretch>
            <a:fillRect/>
          </a:stretch>
        </p:blipFill>
        <p:spPr bwMode="auto">
          <a:xfrm>
            <a:off x="7240945" y="2381918"/>
            <a:ext cx="540000" cy="540000"/>
          </a:xfrm>
          <a:prstGeom prst="rect">
            <a:avLst/>
          </a:prstGeom>
          <a:noFill/>
        </p:spPr>
      </p:pic>
      <p:pic>
        <p:nvPicPr>
          <p:cNvPr id="20" name="Picture 10" descr="C:\Documents and Settings\Hirofumi Okita\デスクトップ\月2.png"/>
          <p:cNvPicPr>
            <a:picLocks noChangeAspect="1" noChangeArrowheads="1"/>
          </p:cNvPicPr>
          <p:nvPr/>
        </p:nvPicPr>
        <p:blipFill>
          <a:blip r:embed="rId2" cstate="print"/>
          <a:srcRect/>
          <a:stretch>
            <a:fillRect/>
          </a:stretch>
        </p:blipFill>
        <p:spPr bwMode="auto">
          <a:xfrm>
            <a:off x="7780945" y="1841918"/>
            <a:ext cx="540000" cy="540000"/>
          </a:xfrm>
          <a:prstGeom prst="rect">
            <a:avLst/>
          </a:prstGeom>
          <a:noFill/>
        </p:spPr>
      </p:pic>
      <p:sp>
        <p:nvSpPr>
          <p:cNvPr id="14" name="正方形/長方形 13"/>
          <p:cNvSpPr/>
          <p:nvPr/>
        </p:nvSpPr>
        <p:spPr>
          <a:xfrm>
            <a:off x="7177218" y="1985918"/>
            <a:ext cx="1188000" cy="792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696417" y="3367792"/>
            <a:ext cx="2100255" cy="400110"/>
          </a:xfrm>
          <a:prstGeom prst="rect">
            <a:avLst/>
          </a:prstGeom>
          <a:noFill/>
          <a:ln>
            <a:solidFill>
              <a:schemeClr val="tx1"/>
            </a:solidFill>
          </a:ln>
        </p:spPr>
        <p:txBody>
          <a:bodyPr wrap="none" rtlCol="0">
            <a:spAutoFit/>
          </a:bodyPr>
          <a:lstStyle/>
          <a:p>
            <a:r>
              <a:rPr lang="ja-JP" altLang="en-US" sz="2000" dirty="0" smtClean="0"/>
              <a:t>各カメラの比較</a:t>
            </a:r>
            <a:r>
              <a:rPr lang="en-US" altLang="ja-JP" sz="2000" dirty="0" smtClean="0"/>
              <a:t>(1)</a:t>
            </a:r>
            <a:endParaRPr kumimoji="1" lang="ja-JP" altLang="en-US" sz="2000" dirty="0"/>
          </a:p>
        </p:txBody>
      </p:sp>
      <p:pic>
        <p:nvPicPr>
          <p:cNvPr id="22" name="Picture 2" descr="C:\Users\hirofumi\Desktop\ST-XE_m-350.jpg"/>
          <p:cNvPicPr>
            <a:picLocks noChangeAspect="1" noChangeArrowheads="1"/>
          </p:cNvPicPr>
          <p:nvPr/>
        </p:nvPicPr>
        <p:blipFill rotWithShape="1">
          <a:blip r:embed="rId3">
            <a:extLst>
              <a:ext uri="{28A0092B-C50C-407E-A947-70E740481C1C}">
                <a14:useLocalDpi xmlns:a14="http://schemas.microsoft.com/office/drawing/2010/main" val="0"/>
              </a:ext>
            </a:extLst>
          </a:blip>
          <a:srcRect b="10015"/>
          <a:stretch/>
        </p:blipFill>
        <p:spPr bwMode="auto">
          <a:xfrm>
            <a:off x="961922" y="4306554"/>
            <a:ext cx="2520000" cy="1703951"/>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3" descr="C:\Users\hirofumi\Desktop\CFWBVI-350.jpg"/>
          <p:cNvPicPr>
            <a:picLocks noChangeAspect="1" noChangeArrowheads="1"/>
          </p:cNvPicPr>
          <p:nvPr/>
        </p:nvPicPr>
        <p:blipFill rotWithShape="1">
          <a:blip r:embed="rId4">
            <a:extLst>
              <a:ext uri="{28A0092B-C50C-407E-A947-70E740481C1C}">
                <a14:useLocalDpi xmlns:a14="http://schemas.microsoft.com/office/drawing/2010/main" val="0"/>
              </a:ext>
            </a:extLst>
          </a:blip>
          <a:srcRect b="7912"/>
          <a:stretch/>
        </p:blipFill>
        <p:spPr bwMode="auto">
          <a:xfrm>
            <a:off x="3698226" y="4306554"/>
            <a:ext cx="2520000" cy="1743783"/>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C:\Users\hirofumi\Desktop\u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8424" y="4149080"/>
            <a:ext cx="2160000" cy="2018898"/>
          </a:xfrm>
          <a:prstGeom prst="rect">
            <a:avLst/>
          </a:prstGeom>
          <a:noFill/>
          <a:extLst>
            <a:ext uri="{909E8E84-426E-40DD-AFC4-6F175D3DCCD1}">
              <a14:hiddenFill xmlns:a14="http://schemas.microsoft.com/office/drawing/2010/main">
                <a:solidFill>
                  <a:srgbClr val="FFFFFF"/>
                </a:solidFill>
              </a14:hiddenFill>
            </a:ext>
          </a:extLst>
        </p:spPr>
      </p:pic>
      <p:sp>
        <p:nvSpPr>
          <p:cNvPr id="25" name="テキスト ボックス 24"/>
          <p:cNvSpPr txBox="1"/>
          <p:nvPr/>
        </p:nvSpPr>
        <p:spPr>
          <a:xfrm>
            <a:off x="1469152" y="6000391"/>
            <a:ext cx="1505540" cy="369332"/>
          </a:xfrm>
          <a:prstGeom prst="rect">
            <a:avLst/>
          </a:prstGeom>
          <a:noFill/>
        </p:spPr>
        <p:txBody>
          <a:bodyPr wrap="none" rtlCol="0">
            <a:spAutoFit/>
          </a:bodyPr>
          <a:lstStyle/>
          <a:p>
            <a:r>
              <a:rPr kumimoji="1" lang="en-US" altLang="ja-JP" dirty="0" smtClean="0"/>
              <a:t>SBIG ST-7XME</a:t>
            </a:r>
            <a:endParaRPr kumimoji="1" lang="ja-JP" altLang="en-US" dirty="0"/>
          </a:p>
        </p:txBody>
      </p:sp>
      <p:sp>
        <p:nvSpPr>
          <p:cNvPr id="26" name="テキスト ボックス 25"/>
          <p:cNvSpPr txBox="1"/>
          <p:nvPr/>
        </p:nvSpPr>
        <p:spPr>
          <a:xfrm>
            <a:off x="4148549" y="6050337"/>
            <a:ext cx="1619354" cy="369332"/>
          </a:xfrm>
          <a:prstGeom prst="rect">
            <a:avLst/>
          </a:prstGeom>
          <a:noFill/>
        </p:spPr>
        <p:txBody>
          <a:bodyPr wrap="none" rtlCol="0">
            <a:spAutoFit/>
          </a:bodyPr>
          <a:lstStyle/>
          <a:p>
            <a:r>
              <a:rPr kumimoji="1" lang="en-US" altLang="ja-JP" dirty="0" smtClean="0"/>
              <a:t>SBIG ST-402ME</a:t>
            </a:r>
            <a:endParaRPr kumimoji="1" lang="ja-JP" altLang="en-US" dirty="0"/>
          </a:p>
        </p:txBody>
      </p:sp>
      <p:sp>
        <p:nvSpPr>
          <p:cNvPr id="27" name="テキスト ボックス 26"/>
          <p:cNvSpPr txBox="1"/>
          <p:nvPr/>
        </p:nvSpPr>
        <p:spPr>
          <a:xfrm>
            <a:off x="6488295" y="6167978"/>
            <a:ext cx="1640257" cy="369332"/>
          </a:xfrm>
          <a:prstGeom prst="rect">
            <a:avLst/>
          </a:prstGeom>
          <a:noFill/>
        </p:spPr>
        <p:txBody>
          <a:bodyPr wrap="none" rtlCol="0">
            <a:spAutoFit/>
          </a:bodyPr>
          <a:lstStyle/>
          <a:p>
            <a:r>
              <a:rPr kumimoji="1" lang="en-US" altLang="ja-JP" dirty="0" smtClean="0"/>
              <a:t>Apogee Alta U1</a:t>
            </a:r>
            <a:endParaRPr kumimoji="1" lang="ja-JP" altLang="en-US" dirty="0"/>
          </a:p>
        </p:txBody>
      </p:sp>
      <p:sp>
        <p:nvSpPr>
          <p:cNvPr id="8" name="正方形/長方形 7"/>
          <p:cNvSpPr/>
          <p:nvPr/>
        </p:nvSpPr>
        <p:spPr>
          <a:xfrm>
            <a:off x="1609807" y="3851756"/>
            <a:ext cx="4144083" cy="369332"/>
          </a:xfrm>
          <a:prstGeom prst="rect">
            <a:avLst/>
          </a:prstGeom>
        </p:spPr>
        <p:txBody>
          <a:bodyPr wrap="none">
            <a:spAutoFit/>
          </a:bodyPr>
          <a:lstStyle/>
          <a:p>
            <a:r>
              <a:rPr lang="en-US" altLang="ja-JP" dirty="0" smtClean="0"/>
              <a:t>KAF-0402</a:t>
            </a:r>
            <a:r>
              <a:rPr lang="ja-JP" altLang="en-US" dirty="0" smtClean="0"/>
              <a:t>を用いた市販の</a:t>
            </a:r>
            <a:r>
              <a:rPr lang="ja-JP" altLang="en-US" dirty="0" smtClean="0"/>
              <a:t>冷却</a:t>
            </a:r>
            <a:r>
              <a:rPr lang="en-US" altLang="ja-JP" dirty="0" smtClean="0"/>
              <a:t>CCD</a:t>
            </a:r>
            <a:r>
              <a:rPr lang="ja-JP" altLang="en-US" dirty="0" smtClean="0"/>
              <a:t>を比較</a:t>
            </a:r>
            <a:endParaRPr lang="ja-JP" altLang="en-US" dirty="0"/>
          </a:p>
        </p:txBody>
      </p:sp>
    </p:spTree>
    <p:extLst>
      <p:ext uri="{BB962C8B-B14F-4D97-AF65-F5344CB8AC3E}">
        <p14:creationId xmlns:p14="http://schemas.microsoft.com/office/powerpoint/2010/main" val="27512441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683568" y="824644"/>
            <a:ext cx="2100255" cy="400110"/>
          </a:xfrm>
          <a:prstGeom prst="rect">
            <a:avLst/>
          </a:prstGeom>
          <a:noFill/>
          <a:ln>
            <a:solidFill>
              <a:schemeClr val="tx1"/>
            </a:solidFill>
          </a:ln>
        </p:spPr>
        <p:txBody>
          <a:bodyPr wrap="none" rtlCol="0">
            <a:spAutoFit/>
          </a:bodyPr>
          <a:lstStyle/>
          <a:p>
            <a:r>
              <a:rPr lang="ja-JP" altLang="en-US" sz="2000" dirty="0"/>
              <a:t>各カメラ</a:t>
            </a:r>
            <a:r>
              <a:rPr lang="ja-JP" altLang="en-US" sz="2000" dirty="0" smtClean="0"/>
              <a:t>の比較</a:t>
            </a:r>
            <a:r>
              <a:rPr lang="en-US" altLang="ja-JP" sz="2000" dirty="0" smtClean="0"/>
              <a:t>(2)</a:t>
            </a:r>
            <a:endParaRPr kumimoji="1" lang="ja-JP" altLang="en-US" sz="2000" dirty="0"/>
          </a:p>
        </p:txBody>
      </p:sp>
      <p:sp>
        <p:nvSpPr>
          <p:cNvPr id="7" name="テキスト ボックス 6"/>
          <p:cNvSpPr txBox="1"/>
          <p:nvPr/>
        </p:nvSpPr>
        <p:spPr>
          <a:xfrm>
            <a:off x="1043608" y="4221088"/>
            <a:ext cx="7210478" cy="923330"/>
          </a:xfrm>
          <a:prstGeom prst="rect">
            <a:avLst/>
          </a:prstGeom>
          <a:noFill/>
        </p:spPr>
        <p:txBody>
          <a:bodyPr wrap="square" rtlCol="0">
            <a:spAutoFit/>
          </a:bodyPr>
          <a:lstStyle/>
          <a:p>
            <a:r>
              <a:rPr lang="ja-JP" altLang="en-US" dirty="0" smtClean="0"/>
              <a:t>・フィルターホイール内蔵が可能でかつ価格が安い</a:t>
            </a:r>
            <a:r>
              <a:rPr lang="en-US" altLang="ja-JP" dirty="0" smtClean="0"/>
              <a:t>ST-402</a:t>
            </a:r>
            <a:r>
              <a:rPr lang="ja-JP" altLang="en-US" dirty="0" smtClean="0"/>
              <a:t>が魅力的であるが</a:t>
            </a:r>
            <a:r>
              <a:rPr lang="en-US" altLang="ja-JP" dirty="0" smtClean="0"/>
              <a:t>Linux</a:t>
            </a:r>
            <a:r>
              <a:rPr lang="ja-JP" altLang="en-US" dirty="0" err="1" smtClean="0"/>
              <a:t>での</a:t>
            </a:r>
            <a:r>
              <a:rPr lang="ja-JP" altLang="en-US" dirty="0" smtClean="0"/>
              <a:t>駆動可能性について未知数。（</a:t>
            </a:r>
            <a:r>
              <a:rPr lang="en-US" altLang="ja-JP" dirty="0" smtClean="0"/>
              <a:t>ST-7</a:t>
            </a:r>
            <a:r>
              <a:rPr lang="ja-JP" altLang="en-US" dirty="0" smtClean="0"/>
              <a:t>用のものが流用可能？）</a:t>
            </a:r>
            <a:endParaRPr lang="en-US" altLang="ja-JP" dirty="0" smtClean="0"/>
          </a:p>
          <a:p>
            <a:r>
              <a:rPr lang="ja-JP" altLang="en-US" dirty="0" smtClean="0"/>
              <a:t>・</a:t>
            </a:r>
            <a:r>
              <a:rPr lang="en-US" altLang="ja-JP" dirty="0" smtClean="0"/>
              <a:t>Apogee</a:t>
            </a:r>
            <a:r>
              <a:rPr lang="ja-JP" altLang="en-US" dirty="0" smtClean="0"/>
              <a:t>のカメラは</a:t>
            </a:r>
            <a:r>
              <a:rPr lang="en-US" altLang="ja-JP" dirty="0" smtClean="0"/>
              <a:t>Linux</a:t>
            </a:r>
            <a:r>
              <a:rPr lang="ja-JP" altLang="en-US" dirty="0" smtClean="0"/>
              <a:t>制御の経験があるが、</a:t>
            </a:r>
            <a:r>
              <a:rPr lang="en-US" altLang="ja-JP" dirty="0" smtClean="0"/>
              <a:t>SBIG</a:t>
            </a:r>
            <a:r>
              <a:rPr lang="ja-JP" altLang="en-US" dirty="0" smtClean="0"/>
              <a:t>は未知数</a:t>
            </a:r>
            <a:endParaRPr lang="en-US" altLang="ja-JP" dirty="0" smtClean="0"/>
          </a:p>
        </p:txBody>
      </p:sp>
      <p:sp>
        <p:nvSpPr>
          <p:cNvPr id="24" name="正方形/長方形 23"/>
          <p:cNvSpPr/>
          <p:nvPr/>
        </p:nvSpPr>
        <p:spPr>
          <a:xfrm>
            <a:off x="900561" y="5301208"/>
            <a:ext cx="7496572" cy="1200329"/>
          </a:xfrm>
          <a:prstGeom prst="rect">
            <a:avLst/>
          </a:prstGeom>
        </p:spPr>
        <p:txBody>
          <a:bodyPr wrap="square">
            <a:spAutoFit/>
          </a:bodyPr>
          <a:lstStyle/>
          <a:p>
            <a:r>
              <a:rPr lang="ja-JP" altLang="en-US" sz="2400" dirty="0" smtClean="0">
                <a:solidFill>
                  <a:srgbClr val="0070C0"/>
                </a:solidFill>
              </a:rPr>
              <a:t>→　フィルターホイールが必要なら</a:t>
            </a:r>
            <a:r>
              <a:rPr lang="en-US" altLang="ja-JP" sz="2400" dirty="0" smtClean="0">
                <a:solidFill>
                  <a:srgbClr val="0070C0"/>
                </a:solidFill>
              </a:rPr>
              <a:t>ST-7</a:t>
            </a:r>
            <a:r>
              <a:rPr lang="ja-JP" altLang="en-US" sz="2400" dirty="0" smtClean="0">
                <a:solidFill>
                  <a:srgbClr val="0070C0"/>
                </a:solidFill>
              </a:rPr>
              <a:t>も後から対応可能</a:t>
            </a:r>
            <a:endParaRPr lang="en-US" altLang="ja-JP" sz="2400" dirty="0" smtClean="0">
              <a:solidFill>
                <a:srgbClr val="0070C0"/>
              </a:solidFill>
            </a:endParaRPr>
          </a:p>
          <a:p>
            <a:r>
              <a:rPr lang="ja-JP" altLang="en-US" sz="2400" dirty="0" smtClean="0">
                <a:solidFill>
                  <a:srgbClr val="0070C0"/>
                </a:solidFill>
              </a:rPr>
              <a:t>→　</a:t>
            </a:r>
            <a:r>
              <a:rPr lang="en-US" altLang="ja-JP" sz="2400" dirty="0" smtClean="0">
                <a:solidFill>
                  <a:srgbClr val="0070C0"/>
                </a:solidFill>
              </a:rPr>
              <a:t>ST-7</a:t>
            </a:r>
            <a:r>
              <a:rPr lang="ja-JP" altLang="en-US" sz="2400" dirty="0" smtClean="0">
                <a:solidFill>
                  <a:srgbClr val="0070C0"/>
                </a:solidFill>
              </a:rPr>
              <a:t>なら</a:t>
            </a:r>
            <a:r>
              <a:rPr lang="en-US" altLang="ja-JP" sz="2400" dirty="0" smtClean="0">
                <a:solidFill>
                  <a:srgbClr val="0070C0"/>
                </a:solidFill>
              </a:rPr>
              <a:t>Linux</a:t>
            </a:r>
            <a:r>
              <a:rPr lang="ja-JP" altLang="en-US" sz="2400" dirty="0" smtClean="0">
                <a:solidFill>
                  <a:srgbClr val="0070C0"/>
                </a:solidFill>
              </a:rPr>
              <a:t>制御も仙台で先に開発する事が可能</a:t>
            </a:r>
            <a:endParaRPr lang="en-US" altLang="ja-JP" sz="2400" dirty="0" smtClean="0">
              <a:solidFill>
                <a:srgbClr val="0070C0"/>
              </a:solidFill>
            </a:endParaRPr>
          </a:p>
          <a:p>
            <a:r>
              <a:rPr lang="ja-JP" altLang="en-US" sz="2400" dirty="0" smtClean="0">
                <a:solidFill>
                  <a:srgbClr val="0070C0"/>
                </a:solidFill>
              </a:rPr>
              <a:t>→　</a:t>
            </a:r>
            <a:r>
              <a:rPr lang="en-US" altLang="ja-JP" sz="2400" b="1" u="sng" dirty="0" smtClean="0">
                <a:solidFill>
                  <a:srgbClr val="0070C0"/>
                </a:solidFill>
              </a:rPr>
              <a:t>ST-7XME</a:t>
            </a:r>
            <a:r>
              <a:rPr lang="ja-JP" altLang="en-US" sz="2400" b="1" u="sng" dirty="0" smtClean="0">
                <a:solidFill>
                  <a:srgbClr val="0070C0"/>
                </a:solidFill>
              </a:rPr>
              <a:t>の購入がベスト</a:t>
            </a:r>
            <a:endParaRPr lang="en-US" altLang="ja-JP" sz="2400" b="1" u="sng" dirty="0" smtClean="0">
              <a:solidFill>
                <a:srgbClr val="0070C0"/>
              </a:solidFill>
            </a:endParaRPr>
          </a:p>
        </p:txBody>
      </p:sp>
      <p:graphicFrame>
        <p:nvGraphicFramePr>
          <p:cNvPr id="31" name="表 30"/>
          <p:cNvGraphicFramePr>
            <a:graphicFrameLocks noGrp="1"/>
          </p:cNvGraphicFramePr>
          <p:nvPr>
            <p:extLst>
              <p:ext uri="{D42A27DB-BD31-4B8C-83A1-F6EECF244321}">
                <p14:modId xmlns:p14="http://schemas.microsoft.com/office/powerpoint/2010/main" val="66107285"/>
              </p:ext>
            </p:extLst>
          </p:nvPr>
        </p:nvGraphicFramePr>
        <p:xfrm>
          <a:off x="1562212" y="1412776"/>
          <a:ext cx="6173270" cy="2595880"/>
        </p:xfrm>
        <a:graphic>
          <a:graphicData uri="http://schemas.openxmlformats.org/drawingml/2006/table">
            <a:tbl>
              <a:tblPr firstRow="1" bandRow="1">
                <a:tableStyleId>{5C22544A-7EE6-4342-B048-85BDC9FD1C3A}</a:tableStyleId>
              </a:tblPr>
              <a:tblGrid>
                <a:gridCol w="1219811"/>
                <a:gridCol w="1641090"/>
                <a:gridCol w="1656184"/>
                <a:gridCol w="1656185"/>
              </a:tblGrid>
              <a:tr h="370840">
                <a:tc>
                  <a:txBody>
                    <a:bodyPr/>
                    <a:lstStyle/>
                    <a:p>
                      <a:endParaRPr kumimoji="1" lang="ja-JP" altLang="en-US" dirty="0"/>
                    </a:p>
                  </a:txBody>
                  <a:tcPr/>
                </a:tc>
                <a:tc>
                  <a:txBody>
                    <a:bodyPr/>
                    <a:lstStyle/>
                    <a:p>
                      <a:r>
                        <a:rPr kumimoji="1" lang="en-US" altLang="ja-JP" dirty="0" smtClean="0"/>
                        <a:t>SBIG</a:t>
                      </a:r>
                      <a:r>
                        <a:rPr kumimoji="1" lang="en-US" altLang="ja-JP" baseline="0" dirty="0" smtClean="0"/>
                        <a:t> ST-7XME</a:t>
                      </a:r>
                      <a:endParaRPr kumimoji="1" lang="ja-JP" altLang="en-US" dirty="0"/>
                    </a:p>
                  </a:txBody>
                  <a:tcPr/>
                </a:tc>
                <a:tc>
                  <a:txBody>
                    <a:bodyPr/>
                    <a:lstStyle/>
                    <a:p>
                      <a:r>
                        <a:rPr kumimoji="1" lang="en-US" altLang="ja-JP" dirty="0" smtClean="0"/>
                        <a:t>SBIG ST-402ME</a:t>
                      </a:r>
                      <a:endParaRPr kumimoji="1" lang="ja-JP" altLang="en-US" dirty="0"/>
                    </a:p>
                  </a:txBody>
                  <a:tcPr/>
                </a:tc>
                <a:tc>
                  <a:txBody>
                    <a:bodyPr/>
                    <a:lstStyle/>
                    <a:p>
                      <a:r>
                        <a:rPr kumimoji="1" lang="en-US" altLang="ja-JP" dirty="0" smtClean="0"/>
                        <a:t>Apogee</a:t>
                      </a:r>
                      <a:r>
                        <a:rPr kumimoji="1" lang="en-US" altLang="ja-JP" baseline="0" dirty="0" smtClean="0"/>
                        <a:t> AltaU1</a:t>
                      </a:r>
                      <a:endParaRPr kumimoji="1" lang="ja-JP" altLang="en-US" dirty="0"/>
                    </a:p>
                  </a:txBody>
                  <a:tcPr/>
                </a:tc>
              </a:tr>
              <a:tr h="370840">
                <a:tc>
                  <a:txBody>
                    <a:bodyPr/>
                    <a:lstStyle/>
                    <a:p>
                      <a:r>
                        <a:rPr lang="en-US" altLang="ja-JP" dirty="0" smtClean="0"/>
                        <a:t>CCD</a:t>
                      </a:r>
                      <a:r>
                        <a:rPr lang="ja-JP" altLang="en-US" dirty="0" smtClean="0"/>
                        <a:t>枚数</a:t>
                      </a:r>
                      <a:endParaRPr lang="ja-JP" altLang="en-US" dirty="0"/>
                    </a:p>
                  </a:txBody>
                  <a:tcPr/>
                </a:tc>
                <a:tc>
                  <a:txBody>
                    <a:bodyPr/>
                    <a:lstStyle/>
                    <a:p>
                      <a:r>
                        <a:rPr lang="en-US" altLang="ja-JP" dirty="0" smtClean="0"/>
                        <a:t>2</a:t>
                      </a:r>
                      <a:endParaRPr lang="ja-JP" altLang="en-US" dirty="0"/>
                    </a:p>
                  </a:txBody>
                  <a:tcPr/>
                </a:tc>
                <a:tc>
                  <a:txBody>
                    <a:bodyPr/>
                    <a:lstStyle/>
                    <a:p>
                      <a:r>
                        <a:rPr kumimoji="1" lang="en-US" altLang="ja-JP" dirty="0" smtClean="0"/>
                        <a:t>1</a:t>
                      </a:r>
                      <a:endParaRPr kumimoji="1" lang="ja-JP" altLang="en-US" dirty="0"/>
                    </a:p>
                  </a:txBody>
                  <a:tcPr/>
                </a:tc>
                <a:tc>
                  <a:txBody>
                    <a:bodyPr/>
                    <a:lstStyle/>
                    <a:p>
                      <a:r>
                        <a:rPr kumimoji="1" lang="en-US" altLang="ja-JP" dirty="0" smtClean="0"/>
                        <a:t>1</a:t>
                      </a:r>
                      <a:endParaRPr kumimoji="1" lang="ja-JP" altLang="en-US" dirty="0"/>
                    </a:p>
                  </a:txBody>
                  <a:tcPr/>
                </a:tc>
              </a:tr>
              <a:tr h="370840">
                <a:tc>
                  <a:txBody>
                    <a:bodyPr/>
                    <a:lstStyle/>
                    <a:p>
                      <a:r>
                        <a:rPr kumimoji="1" lang="ja-JP" altLang="en-US" dirty="0" smtClean="0"/>
                        <a:t>フィルター</a:t>
                      </a:r>
                      <a:endParaRPr kumimoji="1" lang="ja-JP" altLang="en-US" dirty="0"/>
                    </a:p>
                  </a:txBody>
                  <a:tcPr/>
                </a:tc>
                <a:tc>
                  <a:txBody>
                    <a:bodyPr/>
                    <a:lstStyle/>
                    <a:p>
                      <a:r>
                        <a:rPr kumimoji="1" lang="ja-JP" altLang="en-US" dirty="0" smtClean="0"/>
                        <a:t>外付け</a:t>
                      </a:r>
                      <a:endParaRPr kumimoji="1" lang="ja-JP" altLang="en-US" dirty="0"/>
                    </a:p>
                  </a:txBody>
                  <a:tcPr/>
                </a:tc>
                <a:tc>
                  <a:txBody>
                    <a:bodyPr/>
                    <a:lstStyle/>
                    <a:p>
                      <a:r>
                        <a:rPr kumimoji="1" lang="ja-JP" altLang="en-US" b="1" dirty="0" smtClean="0">
                          <a:solidFill>
                            <a:srgbClr val="FF0000"/>
                          </a:solidFill>
                        </a:rPr>
                        <a:t>内蔵</a:t>
                      </a:r>
                      <a:endParaRPr kumimoji="1" lang="ja-JP" altLang="en-US" b="1" dirty="0">
                        <a:solidFill>
                          <a:srgbClr val="FF0000"/>
                        </a:solidFill>
                      </a:endParaRPr>
                    </a:p>
                  </a:txBody>
                  <a:tcPr/>
                </a:tc>
                <a:tc>
                  <a:txBody>
                    <a:bodyPr/>
                    <a:lstStyle/>
                    <a:p>
                      <a:r>
                        <a:rPr kumimoji="1" lang="ja-JP" altLang="en-US" dirty="0" smtClean="0"/>
                        <a:t>不明</a:t>
                      </a:r>
                      <a:endParaRPr kumimoji="1" lang="ja-JP" altLang="en-US" dirty="0"/>
                    </a:p>
                  </a:txBody>
                  <a:tcPr/>
                </a:tc>
              </a:tr>
              <a:tr h="370840">
                <a:tc>
                  <a:txBody>
                    <a:bodyPr/>
                    <a:lstStyle/>
                    <a:p>
                      <a:r>
                        <a:rPr kumimoji="1" lang="ja-JP" altLang="en-US" dirty="0" smtClean="0"/>
                        <a:t>接続</a:t>
                      </a:r>
                      <a:endParaRPr kumimoji="1" lang="ja-JP" altLang="en-US" dirty="0"/>
                    </a:p>
                  </a:txBody>
                  <a:tcPr/>
                </a:tc>
                <a:tc>
                  <a:txBody>
                    <a:bodyPr/>
                    <a:lstStyle/>
                    <a:p>
                      <a:r>
                        <a:rPr kumimoji="1" lang="en-US" altLang="ja-JP" dirty="0" smtClean="0"/>
                        <a:t>USB</a:t>
                      </a:r>
                      <a:endParaRPr kumimoji="1" lang="ja-JP" altLang="en-US" dirty="0"/>
                    </a:p>
                  </a:txBody>
                  <a:tcPr/>
                </a:tc>
                <a:tc>
                  <a:txBody>
                    <a:bodyPr/>
                    <a:lstStyle/>
                    <a:p>
                      <a:r>
                        <a:rPr kumimoji="1" lang="en-US" altLang="ja-JP" dirty="0" smtClean="0"/>
                        <a:t>USB</a:t>
                      </a:r>
                      <a:endParaRPr kumimoji="1" lang="ja-JP" altLang="en-US" dirty="0"/>
                    </a:p>
                  </a:txBody>
                  <a:tcPr/>
                </a:tc>
                <a:tc>
                  <a:txBody>
                    <a:bodyPr/>
                    <a:lstStyle/>
                    <a:p>
                      <a:r>
                        <a:rPr kumimoji="1" lang="en-US" altLang="ja-JP" dirty="0" smtClean="0"/>
                        <a:t>USB</a:t>
                      </a:r>
                      <a:endParaRPr kumimoji="1" lang="ja-JP" altLang="en-US" dirty="0"/>
                    </a:p>
                  </a:txBody>
                  <a:tcPr/>
                </a:tc>
              </a:tr>
              <a:tr h="370840">
                <a:tc>
                  <a:txBody>
                    <a:bodyPr/>
                    <a:lstStyle/>
                    <a:p>
                      <a:r>
                        <a:rPr kumimoji="1" lang="en-US" altLang="ja-JP" dirty="0" smtClean="0"/>
                        <a:t>Linux</a:t>
                      </a:r>
                      <a:r>
                        <a:rPr kumimoji="1" lang="ja-JP" altLang="en-US" dirty="0" smtClean="0"/>
                        <a:t>制御</a:t>
                      </a:r>
                      <a:endParaRPr kumimoji="1" lang="ja-JP" altLang="en-US" dirty="0"/>
                    </a:p>
                  </a:txBody>
                  <a:tcPr/>
                </a:tc>
                <a:tc>
                  <a:txBody>
                    <a:bodyPr/>
                    <a:lstStyle/>
                    <a:p>
                      <a:r>
                        <a:rPr kumimoji="1" lang="ja-JP" altLang="en-US" dirty="0" smtClean="0"/>
                        <a:t>△</a:t>
                      </a:r>
                      <a:endParaRPr kumimoji="1" lang="ja-JP" altLang="en-US" dirty="0"/>
                    </a:p>
                  </a:txBody>
                  <a:tcPr/>
                </a:tc>
                <a:tc>
                  <a:txBody>
                    <a:bodyPr/>
                    <a:lstStyle/>
                    <a:p>
                      <a:r>
                        <a:rPr kumimoji="1" lang="ja-JP" altLang="en-US" dirty="0" smtClean="0"/>
                        <a:t>？</a:t>
                      </a:r>
                      <a:endParaRPr kumimoji="1" lang="ja-JP" altLang="en-US" dirty="0"/>
                    </a:p>
                  </a:txBody>
                  <a:tcPr/>
                </a:tc>
                <a:tc>
                  <a:txBody>
                    <a:bodyPr/>
                    <a:lstStyle/>
                    <a:p>
                      <a:r>
                        <a:rPr kumimoji="1" lang="ja-JP" altLang="en-US" dirty="0" smtClean="0"/>
                        <a:t>○</a:t>
                      </a:r>
                      <a:endParaRPr kumimoji="1" lang="ja-JP" altLang="en-US" dirty="0"/>
                    </a:p>
                  </a:txBody>
                  <a:tcPr/>
                </a:tc>
              </a:tr>
              <a:tr h="370840">
                <a:tc>
                  <a:txBody>
                    <a:bodyPr/>
                    <a:lstStyle/>
                    <a:p>
                      <a:r>
                        <a:rPr kumimoji="1" lang="ja-JP" altLang="en-US" dirty="0" smtClean="0"/>
                        <a:t>価格</a:t>
                      </a:r>
                      <a:endParaRPr kumimoji="1" lang="ja-JP" altLang="en-US" dirty="0"/>
                    </a:p>
                  </a:txBody>
                  <a:tcPr/>
                </a:tc>
                <a:tc>
                  <a:txBody>
                    <a:bodyPr/>
                    <a:lstStyle/>
                    <a:p>
                      <a:r>
                        <a:rPr kumimoji="1" lang="ja-JP" altLang="en-US" dirty="0" smtClean="0"/>
                        <a:t>約</a:t>
                      </a:r>
                      <a:r>
                        <a:rPr kumimoji="1" lang="en-US" altLang="ja-JP" dirty="0" smtClean="0"/>
                        <a:t>33</a:t>
                      </a:r>
                      <a:r>
                        <a:rPr kumimoji="1" lang="ja-JP" altLang="en-US" dirty="0" smtClean="0"/>
                        <a:t>万</a:t>
                      </a:r>
                      <a:endParaRPr kumimoji="1" lang="ja-JP" altLang="en-US" dirty="0"/>
                    </a:p>
                  </a:txBody>
                  <a:tcPr/>
                </a:tc>
                <a:tc>
                  <a:txBody>
                    <a:bodyPr/>
                    <a:lstStyle/>
                    <a:p>
                      <a:r>
                        <a:rPr kumimoji="1" lang="ja-JP" altLang="en-US" b="1" dirty="0" smtClean="0">
                          <a:solidFill>
                            <a:srgbClr val="FF0000"/>
                          </a:solidFill>
                        </a:rPr>
                        <a:t>約</a:t>
                      </a:r>
                      <a:r>
                        <a:rPr kumimoji="1" lang="en-US" altLang="ja-JP" b="1" dirty="0" smtClean="0">
                          <a:solidFill>
                            <a:srgbClr val="FF0000"/>
                          </a:solidFill>
                        </a:rPr>
                        <a:t>24</a:t>
                      </a:r>
                      <a:r>
                        <a:rPr kumimoji="1" lang="ja-JP" altLang="en-US" b="1" dirty="0" smtClean="0">
                          <a:solidFill>
                            <a:srgbClr val="FF0000"/>
                          </a:solidFill>
                        </a:rPr>
                        <a:t>万</a:t>
                      </a:r>
                      <a:endParaRPr kumimoji="1" lang="ja-JP" altLang="en-US" b="1" dirty="0">
                        <a:solidFill>
                          <a:srgbClr val="FF0000"/>
                        </a:solidFill>
                      </a:endParaRPr>
                    </a:p>
                  </a:txBody>
                  <a:tcPr/>
                </a:tc>
                <a:tc>
                  <a:txBody>
                    <a:bodyPr/>
                    <a:lstStyle/>
                    <a:p>
                      <a:r>
                        <a:rPr kumimoji="1" lang="ja-JP" altLang="en-US" dirty="0" smtClean="0"/>
                        <a:t>？（</a:t>
                      </a:r>
                      <a:r>
                        <a:rPr kumimoji="1" lang="en-US" altLang="ja-JP" dirty="0" smtClean="0"/>
                        <a:t>60</a:t>
                      </a:r>
                      <a:r>
                        <a:rPr kumimoji="1" lang="ja-JP" altLang="en-US" dirty="0" smtClean="0"/>
                        <a:t>万くらい）</a:t>
                      </a:r>
                      <a:endParaRPr kumimoji="1" lang="ja-JP" altLang="en-US" dirty="0"/>
                    </a:p>
                  </a:txBody>
                  <a:tcPr/>
                </a:tc>
              </a:tr>
              <a:tr h="370840">
                <a:tc>
                  <a:txBody>
                    <a:bodyPr/>
                    <a:lstStyle/>
                    <a:p>
                      <a:r>
                        <a:rPr kumimoji="1" lang="ja-JP" altLang="en-US" dirty="0" smtClean="0"/>
                        <a:t>納期</a:t>
                      </a:r>
                      <a:endParaRPr kumimoji="1" lang="ja-JP" altLang="en-US" dirty="0"/>
                    </a:p>
                  </a:txBody>
                  <a:tcPr/>
                </a:tc>
                <a:tc>
                  <a:txBody>
                    <a:bodyPr/>
                    <a:lstStyle/>
                    <a:p>
                      <a:r>
                        <a:rPr kumimoji="1" lang="en-US" altLang="ja-JP" b="1" dirty="0" smtClean="0">
                          <a:solidFill>
                            <a:srgbClr val="FF0000"/>
                          </a:solidFill>
                        </a:rPr>
                        <a:t>45-75</a:t>
                      </a:r>
                      <a:r>
                        <a:rPr kumimoji="1" lang="ja-JP" altLang="en-US" b="1" dirty="0" smtClean="0">
                          <a:solidFill>
                            <a:srgbClr val="FF0000"/>
                          </a:solidFill>
                        </a:rPr>
                        <a:t>日</a:t>
                      </a:r>
                      <a:endParaRPr kumimoji="1" lang="ja-JP" altLang="en-US" b="1" dirty="0">
                        <a:solidFill>
                          <a:srgbClr val="FF0000"/>
                        </a:solidFill>
                      </a:endParaRPr>
                    </a:p>
                  </a:txBody>
                  <a:tcPr/>
                </a:tc>
                <a:tc>
                  <a:txBody>
                    <a:bodyPr/>
                    <a:lstStyle/>
                    <a:p>
                      <a:r>
                        <a:rPr kumimoji="1" lang="en-US" altLang="ja-JP" b="1" dirty="0" smtClean="0">
                          <a:solidFill>
                            <a:srgbClr val="FF0000"/>
                          </a:solidFill>
                        </a:rPr>
                        <a:t>45-75</a:t>
                      </a:r>
                      <a:r>
                        <a:rPr kumimoji="1" lang="ja-JP" altLang="en-US" b="1" dirty="0" smtClean="0">
                          <a:solidFill>
                            <a:srgbClr val="FF0000"/>
                          </a:solidFill>
                        </a:rPr>
                        <a:t>日</a:t>
                      </a:r>
                      <a:endParaRPr kumimoji="1" lang="ja-JP" altLang="en-US" b="1" dirty="0">
                        <a:solidFill>
                          <a:srgbClr val="FF0000"/>
                        </a:solidFill>
                      </a:endParaRPr>
                    </a:p>
                  </a:txBody>
                  <a:tcPr/>
                </a:tc>
                <a:tc>
                  <a:txBody>
                    <a:bodyPr/>
                    <a:lstStyle/>
                    <a:p>
                      <a:r>
                        <a:rPr kumimoji="1" lang="ja-JP" altLang="en-US" b="1" dirty="0" smtClean="0">
                          <a:solidFill>
                            <a:srgbClr val="FF0000"/>
                          </a:solidFill>
                        </a:rPr>
                        <a:t>不明</a:t>
                      </a:r>
                      <a:endParaRPr kumimoji="1" lang="ja-JP" altLang="en-US" b="1" dirty="0">
                        <a:solidFill>
                          <a:srgbClr val="FF0000"/>
                        </a:solidFill>
                      </a:endParaRPr>
                    </a:p>
                  </a:txBody>
                  <a:tcPr/>
                </a:tc>
              </a:tr>
            </a:tbl>
          </a:graphicData>
        </a:graphic>
      </p:graphicFrame>
    </p:spTree>
    <p:extLst>
      <p:ext uri="{BB962C8B-B14F-4D97-AF65-F5344CB8AC3E}">
        <p14:creationId xmlns:p14="http://schemas.microsoft.com/office/powerpoint/2010/main" val="2726193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683568" y="824644"/>
            <a:ext cx="2135521" cy="400110"/>
          </a:xfrm>
          <a:prstGeom prst="rect">
            <a:avLst/>
          </a:prstGeom>
          <a:noFill/>
          <a:ln>
            <a:solidFill>
              <a:schemeClr val="tx1"/>
            </a:solidFill>
          </a:ln>
        </p:spPr>
        <p:txBody>
          <a:bodyPr wrap="none" rtlCol="0">
            <a:spAutoFit/>
          </a:bodyPr>
          <a:lstStyle/>
          <a:p>
            <a:r>
              <a:rPr lang="ja-JP" altLang="en-US" sz="2000" dirty="0" smtClean="0"/>
              <a:t>フォーカス合わせ</a:t>
            </a:r>
            <a:endParaRPr kumimoji="1" lang="ja-JP" altLang="en-US" sz="2000" dirty="0"/>
          </a:p>
        </p:txBody>
      </p:sp>
      <p:sp>
        <p:nvSpPr>
          <p:cNvPr id="24" name="正方形/長方形 23"/>
          <p:cNvSpPr/>
          <p:nvPr/>
        </p:nvSpPr>
        <p:spPr>
          <a:xfrm>
            <a:off x="683568" y="5617191"/>
            <a:ext cx="7775896" cy="461665"/>
          </a:xfrm>
          <a:prstGeom prst="rect">
            <a:avLst/>
          </a:prstGeom>
        </p:spPr>
        <p:txBody>
          <a:bodyPr wrap="square">
            <a:spAutoFit/>
          </a:bodyPr>
          <a:lstStyle/>
          <a:p>
            <a:r>
              <a:rPr lang="ja-JP" altLang="en-US" sz="2400" dirty="0" smtClean="0">
                <a:solidFill>
                  <a:srgbClr val="0070C0"/>
                </a:solidFill>
              </a:rPr>
              <a:t>→　ステッピングモーターを</a:t>
            </a:r>
            <a:r>
              <a:rPr lang="en-US" altLang="ja-JP" sz="2400" dirty="0" smtClean="0">
                <a:solidFill>
                  <a:srgbClr val="0070C0"/>
                </a:solidFill>
              </a:rPr>
              <a:t>Linux</a:t>
            </a:r>
            <a:r>
              <a:rPr lang="ja-JP" altLang="en-US" sz="2400" dirty="0" smtClean="0">
                <a:solidFill>
                  <a:srgbClr val="0070C0"/>
                </a:solidFill>
              </a:rPr>
              <a:t>で制御すればよい</a:t>
            </a:r>
            <a:r>
              <a:rPr lang="en-US" altLang="ja-JP" sz="2400" dirty="0">
                <a:solidFill>
                  <a:srgbClr val="0070C0"/>
                </a:solidFill>
              </a:rPr>
              <a:t>(</a:t>
            </a:r>
            <a:r>
              <a:rPr lang="ja-JP" altLang="en-US" sz="2400" b="1" dirty="0" smtClean="0">
                <a:solidFill>
                  <a:srgbClr val="0070C0"/>
                </a:solidFill>
              </a:rPr>
              <a:t>要検討</a:t>
            </a:r>
            <a:r>
              <a:rPr lang="en-US" altLang="ja-JP" sz="2400" b="1" dirty="0" smtClean="0">
                <a:solidFill>
                  <a:srgbClr val="0070C0"/>
                </a:solidFill>
              </a:rPr>
              <a:t>)</a:t>
            </a:r>
          </a:p>
        </p:txBody>
      </p:sp>
      <p:sp>
        <p:nvSpPr>
          <p:cNvPr id="3" name="正方形/長方形 2"/>
          <p:cNvSpPr/>
          <p:nvPr/>
        </p:nvSpPr>
        <p:spPr>
          <a:xfrm>
            <a:off x="1751327" y="4244533"/>
            <a:ext cx="3540751" cy="646331"/>
          </a:xfrm>
          <a:prstGeom prst="rect">
            <a:avLst/>
          </a:prstGeom>
        </p:spPr>
        <p:txBody>
          <a:bodyPr wrap="square">
            <a:spAutoFit/>
          </a:bodyPr>
          <a:lstStyle/>
          <a:p>
            <a:r>
              <a:rPr lang="en-US" altLang="ja-JP" dirty="0" smtClean="0"/>
              <a:t>http://homepage2.nifty.com/astec/gentei.htm</a:t>
            </a:r>
            <a:endParaRPr lang="ja-JP" altLang="en-US" dirty="0"/>
          </a:p>
        </p:txBody>
      </p:sp>
      <p:sp>
        <p:nvSpPr>
          <p:cNvPr id="13" name="テキスト ボックス 12"/>
          <p:cNvSpPr txBox="1"/>
          <p:nvPr/>
        </p:nvSpPr>
        <p:spPr>
          <a:xfrm>
            <a:off x="1079226" y="1340768"/>
            <a:ext cx="7139242" cy="2585323"/>
          </a:xfrm>
          <a:prstGeom prst="rect">
            <a:avLst/>
          </a:prstGeom>
          <a:noFill/>
        </p:spPr>
        <p:txBody>
          <a:bodyPr wrap="square" rtlCol="0">
            <a:spAutoFit/>
          </a:bodyPr>
          <a:lstStyle/>
          <a:p>
            <a:r>
              <a:rPr lang="ja-JP" altLang="en-US" dirty="0" smtClean="0">
                <a:solidFill>
                  <a:srgbClr val="0070C0"/>
                </a:solidFill>
              </a:rPr>
              <a:t>案</a:t>
            </a:r>
            <a:r>
              <a:rPr lang="en-US" altLang="ja-JP" dirty="0" smtClean="0">
                <a:solidFill>
                  <a:srgbClr val="0070C0"/>
                </a:solidFill>
              </a:rPr>
              <a:t>(1)</a:t>
            </a:r>
          </a:p>
          <a:p>
            <a:r>
              <a:rPr lang="ja-JP" altLang="en-US" dirty="0"/>
              <a:t>　</a:t>
            </a:r>
            <a:r>
              <a:rPr lang="ja-JP" altLang="en-US" dirty="0" smtClean="0"/>
              <a:t>ピントつまみにステッピングモーターをダイレクトに取り付け、それを　　</a:t>
            </a:r>
            <a:endParaRPr lang="en-US" altLang="ja-JP" dirty="0" smtClean="0"/>
          </a:p>
          <a:p>
            <a:r>
              <a:rPr lang="ja-JP" altLang="en-US" dirty="0"/>
              <a:t>　</a:t>
            </a:r>
            <a:r>
              <a:rPr lang="en-US" altLang="ja-JP" dirty="0" smtClean="0"/>
              <a:t>Linux</a:t>
            </a:r>
            <a:r>
              <a:rPr lang="ja-JP" altLang="en-US" dirty="0" smtClean="0"/>
              <a:t>で制御する。</a:t>
            </a:r>
            <a:endParaRPr lang="en-US" altLang="ja-JP" dirty="0" smtClean="0"/>
          </a:p>
          <a:p>
            <a:endParaRPr lang="en-US" altLang="ja-JP" dirty="0"/>
          </a:p>
          <a:p>
            <a:r>
              <a:rPr lang="ja-JP" altLang="en-US" dirty="0" smtClean="0">
                <a:solidFill>
                  <a:srgbClr val="0070C0"/>
                </a:solidFill>
              </a:rPr>
              <a:t>案</a:t>
            </a:r>
            <a:r>
              <a:rPr lang="en-US" altLang="ja-JP" dirty="0" smtClean="0">
                <a:solidFill>
                  <a:srgbClr val="0070C0"/>
                </a:solidFill>
              </a:rPr>
              <a:t>(2)</a:t>
            </a:r>
          </a:p>
          <a:p>
            <a:r>
              <a:rPr lang="ja-JP" altLang="en-US" dirty="0" smtClean="0"/>
              <a:t>　</a:t>
            </a:r>
            <a:r>
              <a:rPr lang="en-US" altLang="ja-JP" dirty="0" smtClean="0"/>
              <a:t>K-ASTEC</a:t>
            </a:r>
            <a:r>
              <a:rPr lang="ja-JP" altLang="en-US" dirty="0" smtClean="0"/>
              <a:t>というアマチュア向けの望遠鏡改造・パーツ販売会社が過去に　</a:t>
            </a:r>
            <a:endParaRPr lang="en-US" altLang="ja-JP" dirty="0" smtClean="0"/>
          </a:p>
          <a:p>
            <a:r>
              <a:rPr lang="ja-JP" altLang="en-US" dirty="0"/>
              <a:t>　</a:t>
            </a:r>
            <a:r>
              <a:rPr lang="en-US" altLang="ja-JP" dirty="0" smtClean="0"/>
              <a:t>FS-60C</a:t>
            </a:r>
            <a:r>
              <a:rPr lang="ja-JP" altLang="en-US" dirty="0" smtClean="0"/>
              <a:t>用のものを開発、販売</a:t>
            </a:r>
            <a:r>
              <a:rPr lang="ja-JP" altLang="en-US" dirty="0"/>
              <a:t>していた</a:t>
            </a:r>
            <a:r>
              <a:rPr lang="ja-JP" altLang="en-US" dirty="0" smtClean="0"/>
              <a:t>のでそれを利用</a:t>
            </a:r>
            <a:endParaRPr lang="en-US" altLang="ja-JP" dirty="0" smtClean="0"/>
          </a:p>
          <a:p>
            <a:r>
              <a:rPr lang="ja-JP" altLang="en-US" dirty="0" smtClean="0"/>
              <a:t>　但し現在は生産終了かつ市販品は</a:t>
            </a:r>
            <a:r>
              <a:rPr lang="en-US" altLang="ja-JP" dirty="0" smtClean="0"/>
              <a:t>Windows</a:t>
            </a:r>
            <a:r>
              <a:rPr lang="ja-JP" altLang="en-US" dirty="0" smtClean="0"/>
              <a:t>用だったようなので開発に</a:t>
            </a:r>
            <a:endParaRPr lang="en-US" altLang="ja-JP" dirty="0" smtClean="0"/>
          </a:p>
          <a:p>
            <a:r>
              <a:rPr lang="ja-JP" altLang="en-US" dirty="0"/>
              <a:t>　</a:t>
            </a:r>
            <a:r>
              <a:rPr lang="ja-JP" altLang="en-US" dirty="0" smtClean="0"/>
              <a:t>手間取る可能性有り</a:t>
            </a:r>
            <a:endParaRPr lang="en-US" altLang="ja-JP" dirty="0" smtClean="0"/>
          </a:p>
        </p:txBody>
      </p:sp>
      <p:pic>
        <p:nvPicPr>
          <p:cNvPr id="4098" name="Picture 2" descr="http://homepage2.nifty.com/astec/RPF_FS60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3747376"/>
            <a:ext cx="2187528" cy="1640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70384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1946690" y="4687976"/>
            <a:ext cx="4609192" cy="17531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00" name="正方形/長方形 4099"/>
          <p:cNvSpPr/>
          <p:nvPr/>
        </p:nvSpPr>
        <p:spPr>
          <a:xfrm>
            <a:off x="4539658" y="4316903"/>
            <a:ext cx="720081" cy="4725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683568" y="824644"/>
            <a:ext cx="1809278" cy="400110"/>
          </a:xfrm>
          <a:prstGeom prst="rect">
            <a:avLst/>
          </a:prstGeom>
          <a:noFill/>
          <a:ln>
            <a:solidFill>
              <a:schemeClr val="tx1"/>
            </a:solidFill>
          </a:ln>
        </p:spPr>
        <p:txBody>
          <a:bodyPr wrap="none" rtlCol="0">
            <a:spAutoFit/>
          </a:bodyPr>
          <a:lstStyle/>
          <a:p>
            <a:r>
              <a:rPr kumimoji="1" lang="en-US" altLang="ja-JP" sz="2000" dirty="0" smtClean="0"/>
              <a:t>ITO</a:t>
            </a:r>
            <a:r>
              <a:rPr kumimoji="1" lang="ja-JP" altLang="en-US" sz="2000" dirty="0" smtClean="0"/>
              <a:t>膜・ヒーター</a:t>
            </a:r>
            <a:endParaRPr kumimoji="1" lang="ja-JP" altLang="en-US" sz="2000" dirty="0"/>
          </a:p>
        </p:txBody>
      </p:sp>
      <p:sp>
        <p:nvSpPr>
          <p:cNvPr id="13" name="テキスト ボックス 12"/>
          <p:cNvSpPr txBox="1"/>
          <p:nvPr/>
        </p:nvSpPr>
        <p:spPr>
          <a:xfrm>
            <a:off x="1079226" y="1268760"/>
            <a:ext cx="7139242" cy="1200329"/>
          </a:xfrm>
          <a:prstGeom prst="rect">
            <a:avLst/>
          </a:prstGeom>
          <a:noFill/>
        </p:spPr>
        <p:txBody>
          <a:bodyPr wrap="square" rtlCol="0">
            <a:spAutoFit/>
          </a:bodyPr>
          <a:lstStyle/>
          <a:p>
            <a:r>
              <a:rPr lang="ja-JP" altLang="en-US" dirty="0" smtClean="0"/>
              <a:t>・望遠鏡全体を保温ケースに入れ、内部各所のヒーターで加熱し、常に</a:t>
            </a:r>
            <a:endParaRPr lang="en-US" altLang="ja-JP" dirty="0" smtClean="0"/>
          </a:p>
          <a:p>
            <a:r>
              <a:rPr lang="ja-JP" altLang="en-US" dirty="0"/>
              <a:t>－</a:t>
            </a:r>
            <a:r>
              <a:rPr lang="en-US" altLang="ja-JP" dirty="0" smtClean="0"/>
              <a:t>30</a:t>
            </a:r>
            <a:r>
              <a:rPr lang="ja-JP" altLang="en-US" dirty="0" smtClean="0"/>
              <a:t>度ぐらいで運用する</a:t>
            </a:r>
            <a:endParaRPr lang="en-US" altLang="ja-JP" dirty="0" smtClean="0"/>
          </a:p>
          <a:p>
            <a:r>
              <a:rPr lang="ja-JP" altLang="en-US" dirty="0" smtClean="0"/>
              <a:t>・</a:t>
            </a:r>
            <a:r>
              <a:rPr lang="en-US" altLang="ja-JP" dirty="0" smtClean="0"/>
              <a:t>ITO</a:t>
            </a:r>
            <a:r>
              <a:rPr lang="ja-JP" altLang="en-US" dirty="0" smtClean="0"/>
              <a:t>膜を取り付け結露対策</a:t>
            </a:r>
            <a:r>
              <a:rPr lang="en-US" altLang="ja-JP" dirty="0" smtClean="0"/>
              <a:t>(</a:t>
            </a:r>
            <a:r>
              <a:rPr lang="ja-JP" altLang="en-US" dirty="0" smtClean="0">
                <a:solidFill>
                  <a:srgbClr val="FF0000"/>
                </a:solidFill>
              </a:rPr>
              <a:t>要購入、</a:t>
            </a:r>
            <a:r>
              <a:rPr lang="en-US" altLang="ja-JP" dirty="0" smtClean="0">
                <a:solidFill>
                  <a:srgbClr val="FF0000"/>
                </a:solidFill>
              </a:rPr>
              <a:t>80 x 80mm</a:t>
            </a:r>
            <a:r>
              <a:rPr lang="ja-JP" altLang="en-US" dirty="0">
                <a:solidFill>
                  <a:srgbClr val="FF0000"/>
                </a:solidFill>
              </a:rPr>
              <a:t>程度</a:t>
            </a:r>
            <a:r>
              <a:rPr lang="en-US" altLang="ja-JP" dirty="0" smtClean="0"/>
              <a:t>)</a:t>
            </a:r>
          </a:p>
          <a:p>
            <a:r>
              <a:rPr lang="ja-JP" altLang="en-US" dirty="0" smtClean="0"/>
              <a:t>・保温ケースは肉眼でのアライメント作業を考慮してつくること！</a:t>
            </a:r>
            <a:endParaRPr lang="en-US" altLang="ja-JP" dirty="0" smtClean="0"/>
          </a:p>
        </p:txBody>
      </p:sp>
      <p:sp>
        <p:nvSpPr>
          <p:cNvPr id="5" name="正方形/長方形 4"/>
          <p:cNvSpPr/>
          <p:nvPr/>
        </p:nvSpPr>
        <p:spPr>
          <a:xfrm>
            <a:off x="2307410" y="5397023"/>
            <a:ext cx="79208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099498" y="5525033"/>
            <a:ext cx="1512168" cy="536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4755682" y="4841424"/>
            <a:ext cx="324036" cy="632066"/>
          </a:xfrm>
          <a:prstGeom prst="rec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直方体 17"/>
          <p:cNvSpPr/>
          <p:nvPr/>
        </p:nvSpPr>
        <p:spPr>
          <a:xfrm>
            <a:off x="4894840" y="5473490"/>
            <a:ext cx="45719" cy="170251"/>
          </a:xfrm>
          <a:prstGeom prst="cub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4611666" y="5650324"/>
            <a:ext cx="648072"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5547770" y="4789414"/>
            <a:ext cx="648072" cy="1368152"/>
          </a:xfrm>
          <a:prstGeom prst="rect">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5259738" y="5650324"/>
            <a:ext cx="288032"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4494098" y="4364810"/>
            <a:ext cx="864096" cy="461665"/>
          </a:xfrm>
          <a:prstGeom prst="rect">
            <a:avLst/>
          </a:prstGeom>
          <a:noFill/>
        </p:spPr>
        <p:txBody>
          <a:bodyPr wrap="square" rtlCol="0">
            <a:spAutoFit/>
          </a:bodyPr>
          <a:lstStyle/>
          <a:p>
            <a:r>
              <a:rPr lang="ja-JP" altLang="en-US" sz="1200" dirty="0" smtClean="0"/>
              <a:t>フォーカスモーター</a:t>
            </a:r>
            <a:endParaRPr lang="ja-JP" altLang="en-US" sz="1200" dirty="0"/>
          </a:p>
        </p:txBody>
      </p:sp>
      <p:sp>
        <p:nvSpPr>
          <p:cNvPr id="23" name="テキスト ボックス 22"/>
          <p:cNvSpPr txBox="1"/>
          <p:nvPr/>
        </p:nvSpPr>
        <p:spPr>
          <a:xfrm>
            <a:off x="3551139" y="6064006"/>
            <a:ext cx="608885" cy="276999"/>
          </a:xfrm>
          <a:prstGeom prst="rect">
            <a:avLst/>
          </a:prstGeom>
          <a:noFill/>
        </p:spPr>
        <p:txBody>
          <a:bodyPr wrap="none" rtlCol="0">
            <a:spAutoFit/>
          </a:bodyPr>
          <a:lstStyle/>
          <a:p>
            <a:r>
              <a:rPr kumimoji="1" lang="en-US" altLang="ja-JP" sz="1200" dirty="0" smtClean="0"/>
              <a:t>FS-60C</a:t>
            </a:r>
            <a:endParaRPr kumimoji="1" lang="ja-JP" altLang="en-US" sz="1200" dirty="0"/>
          </a:p>
        </p:txBody>
      </p:sp>
      <p:sp>
        <p:nvSpPr>
          <p:cNvPr id="28" name="テキスト ボックス 27"/>
          <p:cNvSpPr txBox="1"/>
          <p:nvPr/>
        </p:nvSpPr>
        <p:spPr>
          <a:xfrm>
            <a:off x="5522619" y="6145276"/>
            <a:ext cx="741485" cy="276999"/>
          </a:xfrm>
          <a:prstGeom prst="rect">
            <a:avLst/>
          </a:prstGeom>
          <a:noFill/>
        </p:spPr>
        <p:txBody>
          <a:bodyPr wrap="none" rtlCol="0">
            <a:spAutoFit/>
          </a:bodyPr>
          <a:lstStyle/>
          <a:p>
            <a:r>
              <a:rPr kumimoji="1" lang="en-US" altLang="ja-JP" sz="1200" dirty="0" smtClean="0"/>
              <a:t>ST-7XME</a:t>
            </a:r>
            <a:endParaRPr kumimoji="1" lang="ja-JP" altLang="en-US" sz="1200" dirty="0"/>
          </a:p>
        </p:txBody>
      </p:sp>
      <p:sp>
        <p:nvSpPr>
          <p:cNvPr id="30" name="正方形/長方形 29"/>
          <p:cNvSpPr/>
          <p:nvPr/>
        </p:nvSpPr>
        <p:spPr>
          <a:xfrm>
            <a:off x="1910980" y="5325015"/>
            <a:ext cx="108398" cy="936104"/>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2451426" y="6298897"/>
            <a:ext cx="432048" cy="72008"/>
          </a:xfrm>
          <a:prstGeom prst="rect">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rot="5400000">
            <a:off x="5209031" y="5337477"/>
            <a:ext cx="432048" cy="72008"/>
          </a:xfrm>
          <a:prstGeom prst="rect">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rot="5400000">
            <a:off x="4441407" y="5144995"/>
            <a:ext cx="432048" cy="72008"/>
          </a:xfrm>
          <a:prstGeom prst="rect">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4827690" y="6045095"/>
            <a:ext cx="432048" cy="72008"/>
          </a:xfrm>
          <a:prstGeom prst="rect">
            <a:avLst/>
          </a:prstGeom>
          <a:solidFill>
            <a:srgbClr val="FF0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0" name="直線矢印コネクタ 39"/>
          <p:cNvCxnSpPr>
            <a:stCxn id="57" idx="2"/>
          </p:cNvCxnSpPr>
          <p:nvPr/>
        </p:nvCxnSpPr>
        <p:spPr>
          <a:xfrm flipH="1">
            <a:off x="2703454" y="4964975"/>
            <a:ext cx="358432" cy="131880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a:stCxn id="57" idx="2"/>
          </p:cNvCxnSpPr>
          <p:nvPr/>
        </p:nvCxnSpPr>
        <p:spPr>
          <a:xfrm>
            <a:off x="3061886" y="4964975"/>
            <a:ext cx="1477772" cy="19248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a:stCxn id="57" idx="2"/>
          </p:cNvCxnSpPr>
          <p:nvPr/>
        </p:nvCxnSpPr>
        <p:spPr>
          <a:xfrm>
            <a:off x="3061886" y="4964975"/>
            <a:ext cx="2300806" cy="49602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2703454" y="4687976"/>
            <a:ext cx="716863" cy="276999"/>
          </a:xfrm>
          <a:prstGeom prst="rect">
            <a:avLst/>
          </a:prstGeom>
        </p:spPr>
        <p:txBody>
          <a:bodyPr wrap="none">
            <a:spAutoFit/>
          </a:bodyPr>
          <a:lstStyle/>
          <a:p>
            <a:r>
              <a:rPr lang="ja-JP" altLang="en-US" sz="1200" dirty="0"/>
              <a:t>ヒーター</a:t>
            </a:r>
            <a:endParaRPr lang="ja-JP" altLang="en-US" sz="1200" dirty="0"/>
          </a:p>
        </p:txBody>
      </p:sp>
      <p:sp>
        <p:nvSpPr>
          <p:cNvPr id="69" name="正方形/長方形 68"/>
          <p:cNvSpPr/>
          <p:nvPr/>
        </p:nvSpPr>
        <p:spPr>
          <a:xfrm>
            <a:off x="1386641" y="5661357"/>
            <a:ext cx="550600" cy="276999"/>
          </a:xfrm>
          <a:prstGeom prst="rect">
            <a:avLst/>
          </a:prstGeom>
        </p:spPr>
        <p:txBody>
          <a:bodyPr wrap="none">
            <a:spAutoFit/>
          </a:bodyPr>
          <a:lstStyle/>
          <a:p>
            <a:r>
              <a:rPr lang="en-US" altLang="ja-JP" sz="1200" dirty="0" smtClean="0"/>
              <a:t>ITO</a:t>
            </a:r>
            <a:r>
              <a:rPr lang="ja-JP" altLang="en-US" sz="1200" dirty="0" smtClean="0"/>
              <a:t>膜</a:t>
            </a:r>
            <a:endParaRPr lang="ja-JP" altLang="en-US" sz="1200" dirty="0"/>
          </a:p>
        </p:txBody>
      </p:sp>
      <p:cxnSp>
        <p:nvCxnSpPr>
          <p:cNvPr id="4104" name="直線矢印コネクタ 4103"/>
          <p:cNvCxnSpPr/>
          <p:nvPr/>
        </p:nvCxnSpPr>
        <p:spPr>
          <a:xfrm flipH="1">
            <a:off x="6625675" y="6441169"/>
            <a:ext cx="1098333" cy="0"/>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p:nvPr/>
        </p:nvCxnSpPr>
        <p:spPr>
          <a:xfrm flipH="1" flipV="1">
            <a:off x="6625675" y="6164805"/>
            <a:ext cx="1098331" cy="1"/>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flipH="1">
            <a:off x="6625675" y="5870188"/>
            <a:ext cx="1026323" cy="0"/>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77" name="テキスト ボックス 76"/>
          <p:cNvSpPr txBox="1"/>
          <p:nvPr/>
        </p:nvSpPr>
        <p:spPr>
          <a:xfrm>
            <a:off x="6979890" y="5325015"/>
            <a:ext cx="904478" cy="1200329"/>
          </a:xfrm>
          <a:prstGeom prst="rect">
            <a:avLst/>
          </a:prstGeom>
          <a:noFill/>
        </p:spPr>
        <p:txBody>
          <a:bodyPr wrap="none" rtlCol="0">
            <a:spAutoFit/>
          </a:bodyPr>
          <a:lstStyle/>
          <a:p>
            <a:r>
              <a:rPr kumimoji="1" lang="en-US" altLang="ja-JP" dirty="0" smtClean="0"/>
              <a:t>Camera</a:t>
            </a:r>
          </a:p>
          <a:p>
            <a:r>
              <a:rPr lang="en-US" altLang="ja-JP" dirty="0" smtClean="0"/>
              <a:t>Focus</a:t>
            </a:r>
          </a:p>
          <a:p>
            <a:r>
              <a:rPr kumimoji="1" lang="en-US" altLang="ja-JP" dirty="0" smtClean="0"/>
              <a:t>Heater</a:t>
            </a:r>
          </a:p>
          <a:p>
            <a:r>
              <a:rPr lang="en-US" altLang="ja-JP" dirty="0" smtClean="0"/>
              <a:t>DC12V</a:t>
            </a:r>
            <a:endParaRPr kumimoji="1" lang="ja-JP" altLang="en-US" dirty="0"/>
          </a:p>
        </p:txBody>
      </p:sp>
      <p:cxnSp>
        <p:nvCxnSpPr>
          <p:cNvPr id="83" name="直線矢印コネクタ 82"/>
          <p:cNvCxnSpPr/>
          <p:nvPr/>
        </p:nvCxnSpPr>
        <p:spPr>
          <a:xfrm flipH="1">
            <a:off x="6625675" y="5599928"/>
            <a:ext cx="1170339" cy="0"/>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103" name="テキスト ボックス 102"/>
          <p:cNvSpPr txBox="1"/>
          <p:nvPr/>
        </p:nvSpPr>
        <p:spPr>
          <a:xfrm>
            <a:off x="683568" y="2792667"/>
            <a:ext cx="862737" cy="400110"/>
          </a:xfrm>
          <a:prstGeom prst="rect">
            <a:avLst/>
          </a:prstGeom>
          <a:noFill/>
          <a:ln>
            <a:solidFill>
              <a:schemeClr val="tx1"/>
            </a:solidFill>
          </a:ln>
        </p:spPr>
        <p:txBody>
          <a:bodyPr wrap="none" rtlCol="0">
            <a:spAutoFit/>
          </a:bodyPr>
          <a:lstStyle/>
          <a:p>
            <a:r>
              <a:rPr kumimoji="1" lang="ja-JP" altLang="en-US" sz="2000" dirty="0" smtClean="0"/>
              <a:t>まとめ</a:t>
            </a:r>
            <a:endParaRPr kumimoji="1" lang="ja-JP" altLang="en-US" sz="2000" dirty="0"/>
          </a:p>
        </p:txBody>
      </p:sp>
      <p:sp>
        <p:nvSpPr>
          <p:cNvPr id="104" name="テキスト ボックス 103"/>
          <p:cNvSpPr txBox="1"/>
          <p:nvPr/>
        </p:nvSpPr>
        <p:spPr>
          <a:xfrm>
            <a:off x="1079226" y="3236783"/>
            <a:ext cx="7139242" cy="1200329"/>
          </a:xfrm>
          <a:prstGeom prst="rect">
            <a:avLst/>
          </a:prstGeom>
          <a:noFill/>
        </p:spPr>
        <p:txBody>
          <a:bodyPr wrap="square" rtlCol="0">
            <a:spAutoFit/>
          </a:bodyPr>
          <a:lstStyle/>
          <a:p>
            <a:r>
              <a:rPr lang="ja-JP" altLang="en-US" dirty="0" smtClean="0"/>
              <a:t>・望遠鏡は現在ある</a:t>
            </a:r>
            <a:r>
              <a:rPr lang="en-US" altLang="ja-JP" dirty="0" smtClean="0"/>
              <a:t>FS-60C</a:t>
            </a:r>
            <a:r>
              <a:rPr lang="ja-JP" altLang="en-US" dirty="0" smtClean="0"/>
              <a:t>を用いる</a:t>
            </a:r>
            <a:endParaRPr lang="en-US" altLang="ja-JP" dirty="0" smtClean="0"/>
          </a:p>
          <a:p>
            <a:r>
              <a:rPr lang="ja-JP" altLang="en-US" dirty="0" smtClean="0"/>
              <a:t>・</a:t>
            </a:r>
            <a:r>
              <a:rPr lang="en-US" altLang="ja-JP" dirty="0" smtClean="0"/>
              <a:t>CCD</a:t>
            </a:r>
            <a:r>
              <a:rPr lang="ja-JP" altLang="en-US" dirty="0" smtClean="0"/>
              <a:t>カメラは</a:t>
            </a:r>
            <a:r>
              <a:rPr lang="en-US" altLang="ja-JP" dirty="0" smtClean="0">
                <a:solidFill>
                  <a:srgbClr val="FF0000"/>
                </a:solidFill>
              </a:rPr>
              <a:t>ST-7XME</a:t>
            </a:r>
            <a:r>
              <a:rPr lang="ja-JP" altLang="en-US" dirty="0" smtClean="0">
                <a:solidFill>
                  <a:srgbClr val="FF0000"/>
                </a:solidFill>
              </a:rPr>
              <a:t>を購入</a:t>
            </a:r>
            <a:endParaRPr lang="en-US" altLang="ja-JP" dirty="0" smtClean="0">
              <a:solidFill>
                <a:srgbClr val="FF0000"/>
              </a:solidFill>
            </a:endParaRPr>
          </a:p>
          <a:p>
            <a:r>
              <a:rPr lang="ja-JP" altLang="en-US" dirty="0" smtClean="0"/>
              <a:t>・フィルター交換の必要性が有ればフィルターホイールも購入</a:t>
            </a:r>
            <a:endParaRPr lang="en-US" altLang="ja-JP" dirty="0" smtClean="0"/>
          </a:p>
          <a:p>
            <a:r>
              <a:rPr lang="ja-JP" altLang="en-US" dirty="0" smtClean="0"/>
              <a:t>・</a:t>
            </a:r>
            <a:r>
              <a:rPr lang="ja-JP" altLang="en-US" dirty="0" smtClean="0">
                <a:solidFill>
                  <a:srgbClr val="FF0000"/>
                </a:solidFill>
              </a:rPr>
              <a:t>フォーカス合わせは要検討</a:t>
            </a:r>
            <a:endParaRPr lang="en-US" altLang="ja-JP" dirty="0" smtClean="0">
              <a:solidFill>
                <a:srgbClr val="FF0000"/>
              </a:solidFill>
            </a:endParaRPr>
          </a:p>
        </p:txBody>
      </p:sp>
      <p:sp>
        <p:nvSpPr>
          <p:cNvPr id="4127" name="正方形/長方形 4126"/>
          <p:cNvSpPr/>
          <p:nvPr/>
        </p:nvSpPr>
        <p:spPr>
          <a:xfrm>
            <a:off x="3336155" y="6095750"/>
            <a:ext cx="72008" cy="5736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p:cNvSpPr/>
          <p:nvPr/>
        </p:nvSpPr>
        <p:spPr>
          <a:xfrm>
            <a:off x="3294818" y="5373481"/>
            <a:ext cx="157449" cy="791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正方形/長方形 107"/>
          <p:cNvSpPr/>
          <p:nvPr/>
        </p:nvSpPr>
        <p:spPr>
          <a:xfrm>
            <a:off x="4253626" y="6095485"/>
            <a:ext cx="72008" cy="5736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正方形/長方形 108"/>
          <p:cNvSpPr/>
          <p:nvPr/>
        </p:nvSpPr>
        <p:spPr>
          <a:xfrm>
            <a:off x="4212289" y="5373216"/>
            <a:ext cx="157449" cy="791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 name="直線矢印コネクタ 46"/>
          <p:cNvCxnSpPr>
            <a:stCxn id="57" idx="2"/>
          </p:cNvCxnSpPr>
          <p:nvPr/>
        </p:nvCxnSpPr>
        <p:spPr>
          <a:xfrm>
            <a:off x="3061886" y="4964975"/>
            <a:ext cx="1909820" cy="100811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84428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438</Words>
  <Application>Microsoft Office PowerPoint</Application>
  <PresentationFormat>画面に合わせる (4:3)</PresentationFormat>
  <Paragraphs>111</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hirofumi</dc:creator>
  <cp:lastModifiedBy>hirofumi</cp:lastModifiedBy>
  <cp:revision>16</cp:revision>
  <dcterms:created xsi:type="dcterms:W3CDTF">2011-06-04T13:25:54Z</dcterms:created>
  <dcterms:modified xsi:type="dcterms:W3CDTF">2011-06-04T16:09:42Z</dcterms:modified>
</cp:coreProperties>
</file>