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1" r:id="rId6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8" autoAdjust="0"/>
  </p:normalViewPr>
  <p:slideViewPr>
    <p:cSldViewPr>
      <p:cViewPr>
        <p:scale>
          <a:sx n="70" d="100"/>
          <a:sy n="70" d="100"/>
        </p:scale>
        <p:origin x="-116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30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6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7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12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79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01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15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81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42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98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347EF-80BB-4B8D-9855-80D358AB0ADC}" type="datetimeFigureOut">
              <a:rPr kumimoji="1" lang="ja-JP" altLang="en-US" smtClean="0"/>
              <a:t>2012/5/1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6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165581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err="1" smtClean="0"/>
              <a:t>AIRTfinder</a:t>
            </a:r>
            <a:r>
              <a:rPr kumimoji="1" lang="ja-JP" altLang="en-US" sz="2400" u="sng" dirty="0" smtClean="0"/>
              <a:t>関連</a:t>
            </a:r>
            <a:r>
              <a:rPr kumimoji="1" lang="ja-JP" altLang="en-US" sz="2400" u="sng" dirty="0" smtClean="0"/>
              <a:t>の開発メモ</a:t>
            </a:r>
            <a:r>
              <a:rPr kumimoji="1" lang="en-US" altLang="ja-JP" sz="2400" dirty="0" smtClean="0"/>
              <a:t>	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    </a:t>
            </a:r>
            <a:r>
              <a:rPr lang="en-US" altLang="ja-JP" sz="2400" dirty="0" smtClean="0"/>
              <a:t>                </a:t>
            </a:r>
            <a:r>
              <a:rPr kumimoji="1" lang="ja-JP" altLang="en-US" sz="2400" dirty="0" smtClean="0"/>
              <a:t>沖田博文  </a:t>
            </a:r>
            <a:r>
              <a:rPr kumimoji="1" lang="en-US" altLang="ja-JP" sz="2400" dirty="0" smtClean="0"/>
              <a:t>2012</a:t>
            </a:r>
            <a:r>
              <a:rPr kumimoji="1" lang="ja-JP" altLang="en-US" sz="2400" dirty="0" smtClean="0"/>
              <a:t>年</a:t>
            </a:r>
            <a:r>
              <a:rPr lang="en-US" altLang="ja-JP" sz="2400" dirty="0"/>
              <a:t>5</a:t>
            </a:r>
            <a:r>
              <a:rPr kumimoji="1" lang="ja-JP" altLang="en-US" sz="2400" dirty="0" smtClean="0"/>
              <a:t>月</a:t>
            </a:r>
            <a:r>
              <a:rPr lang="en-US" altLang="ja-JP" sz="2400" dirty="0"/>
              <a:t>1</a:t>
            </a:r>
            <a:r>
              <a:rPr lang="ja-JP" altLang="en-US" sz="2400" dirty="0" smtClean="0"/>
              <a:t>日</a:t>
            </a:r>
            <a:r>
              <a:rPr kumimoji="1" lang="en-US" altLang="ja-JP" sz="2400" dirty="0" smtClean="0"/>
              <a:t> </a:t>
            </a:r>
            <a:endParaRPr kumimoji="1" lang="en-US" altLang="ja-JP" sz="2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1052736"/>
            <a:ext cx="7572009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(1) AIRTfinder.1.1.tar.bz2</a:t>
            </a:r>
            <a:r>
              <a:rPr lang="ja-JP" altLang="en-US" dirty="0" smtClean="0"/>
              <a:t>を解凍して出来る</a:t>
            </a:r>
            <a:r>
              <a:rPr lang="en-US" altLang="ja-JP" dirty="0" err="1" smtClean="0"/>
              <a:t>AIRTfinder</a:t>
            </a:r>
            <a:r>
              <a:rPr lang="en-US" altLang="ja-JP" dirty="0" smtClean="0"/>
              <a:t>/</a:t>
            </a:r>
            <a:r>
              <a:rPr lang="ja-JP" altLang="en-US" dirty="0" smtClean="0"/>
              <a:t>を以下において下さい。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en-US" altLang="ja-JP" dirty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program/AIRT40/</a:t>
            </a:r>
          </a:p>
          <a:p>
            <a:r>
              <a:rPr lang="ja-JP" altLang="en-US" sz="1400" dirty="0" smtClean="0"/>
              <a:t>　　　　　　</a:t>
            </a:r>
            <a:r>
              <a:rPr lang="en-US" altLang="ja-JP" sz="1400" dirty="0" smtClean="0"/>
              <a:t>$ tar </a:t>
            </a:r>
            <a:r>
              <a:rPr lang="en-US" altLang="ja-JP" sz="1400" dirty="0" err="1" smtClean="0"/>
              <a:t>j</a:t>
            </a:r>
            <a:r>
              <a:rPr lang="en-US" altLang="ja-JP" sz="1400" dirty="0" err="1" smtClean="0"/>
              <a:t>xvf</a:t>
            </a:r>
            <a:r>
              <a:rPr lang="en-US" altLang="ja-JP" sz="1400" dirty="0" smtClean="0"/>
              <a:t> AIRTfinder.1.1.tar.bz2</a:t>
            </a:r>
          </a:p>
          <a:p>
            <a:r>
              <a:rPr lang="ja-JP" altLang="en-US" sz="1400" dirty="0" smtClean="0">
                <a:solidFill>
                  <a:srgbClr val="0070C0"/>
                </a:solidFill>
              </a:rPr>
              <a:t>　　　　　　</a:t>
            </a:r>
            <a:r>
              <a:rPr lang="en-US" altLang="ja-JP" sz="1400" dirty="0" smtClean="0"/>
              <a:t>$ </a:t>
            </a:r>
            <a:r>
              <a:rPr lang="en-US" altLang="ja-JP" sz="1400" dirty="0" err="1" smtClean="0"/>
              <a:t>cp</a:t>
            </a:r>
            <a:r>
              <a:rPr lang="en-US" altLang="ja-JP" sz="1400" dirty="0" smtClean="0"/>
              <a:t> –</a:t>
            </a:r>
            <a:r>
              <a:rPr lang="en-US" altLang="ja-JP" sz="1400" dirty="0" err="1" smtClean="0"/>
              <a:t>rp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AIRTfinder</a:t>
            </a:r>
            <a:r>
              <a:rPr lang="en-US" altLang="ja-JP" sz="1400" dirty="0" smtClean="0"/>
              <a:t>/ /program/AIT40/.</a:t>
            </a:r>
            <a:endParaRPr lang="en-US" altLang="ja-JP" sz="1400" dirty="0" smtClean="0"/>
          </a:p>
          <a:p>
            <a:r>
              <a:rPr lang="ja-JP" altLang="en-US" dirty="0"/>
              <a:t>　　</a:t>
            </a:r>
            <a:r>
              <a:rPr lang="ja-JP" altLang="en-US" dirty="0"/>
              <a:t>ちなみ</a:t>
            </a:r>
            <a:r>
              <a:rPr lang="ja-JP" altLang="en-US" dirty="0" smtClean="0"/>
              <a:t>にここにファインダー望遠鏡のフォーカスを動かすソフト</a:t>
            </a:r>
            <a:endParaRPr lang="en-US" altLang="ja-JP" dirty="0"/>
          </a:p>
          <a:p>
            <a:r>
              <a:rPr lang="ja-JP" altLang="en-US" dirty="0" smtClean="0"/>
              <a:t>　　</a:t>
            </a:r>
            <a:r>
              <a:rPr lang="en-US" altLang="ja-JP" dirty="0" smtClean="0">
                <a:solidFill>
                  <a:srgbClr val="0070C0"/>
                </a:solidFill>
              </a:rPr>
              <a:t>/program/AIRT40/focus</a:t>
            </a:r>
          </a:p>
          <a:p>
            <a:r>
              <a:rPr lang="ja-JP" altLang="en-US" dirty="0" smtClean="0"/>
              <a:t>　　</a:t>
            </a:r>
            <a:r>
              <a:rPr lang="ja-JP" altLang="en-US" dirty="0" smtClean="0"/>
              <a:t>があるはずです</a:t>
            </a:r>
            <a:endParaRPr lang="en-US" altLang="ja-JP" dirty="0" smtClean="0"/>
          </a:p>
          <a:p>
            <a:endParaRPr lang="ja-JP" altLang="en-US" dirty="0"/>
          </a:p>
          <a:p>
            <a:r>
              <a:rPr kumimoji="1" lang="en-US" altLang="ja-JP" dirty="0" smtClean="0"/>
              <a:t>(2)</a:t>
            </a:r>
            <a:r>
              <a:rPr lang="ja-JP" altLang="en-US" dirty="0"/>
              <a:t> </a:t>
            </a:r>
            <a:r>
              <a:rPr kumimoji="1" lang="ja-JP" altLang="en-US" dirty="0" smtClean="0"/>
              <a:t>基本的にシェルスクリプトを実行して下記の動作を実行します。</a:t>
            </a:r>
            <a:endParaRPr kumimoji="1" lang="en-US" altLang="ja-JP" dirty="0" smtClean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背景</a:t>
            </a:r>
            <a:r>
              <a:rPr lang="ja-JP" altLang="en-US" dirty="0" smtClean="0"/>
              <a:t>の暗い星でフォーカスを</a:t>
            </a:r>
            <a:r>
              <a:rPr lang="ja-JP" altLang="en-US" dirty="0" smtClean="0"/>
              <a:t>合わせる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program/AIRT40/AIRTfinder/AIRTfinder_focus.sh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/>
              <a:t>・視</a:t>
            </a:r>
            <a:r>
              <a:rPr lang="ja-JP" altLang="en-US" dirty="0" smtClean="0"/>
              <a:t>野内の最も明るい星がサチらない露出</a:t>
            </a:r>
            <a:r>
              <a:rPr lang="ja-JP" altLang="en-US" dirty="0"/>
              <a:t>時間を</a:t>
            </a:r>
            <a:r>
              <a:rPr lang="ja-JP" altLang="en-US" dirty="0" smtClean="0"/>
              <a:t>決める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program/AIRT40/AIRTfinder/AIRTfinder_exposure.sh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/>
              <a:t>・視</a:t>
            </a:r>
            <a:r>
              <a:rPr lang="ja-JP" altLang="en-US" dirty="0" smtClean="0"/>
              <a:t>野内で最も明るい天体を視野中心に導入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program/AIRT40/AIRTfinder/AIRTfinder_pointing.sh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lang="en-US" altLang="ja-JP" dirty="0" smtClean="0">
                <a:solidFill>
                  <a:srgbClr val="FF0000"/>
                </a:solidFill>
              </a:rPr>
              <a:t>(</a:t>
            </a:r>
            <a:r>
              <a:rPr lang="ja-JP" altLang="en-US" dirty="0" smtClean="0">
                <a:solidFill>
                  <a:srgbClr val="FF0000"/>
                </a:solidFill>
              </a:rPr>
              <a:t>注：未完成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lang="en-US" altLang="ja-JP" dirty="0" smtClean="0"/>
              <a:t>(3) </a:t>
            </a:r>
            <a:r>
              <a:rPr lang="ja-JP" altLang="en-US" dirty="0" smtClean="0"/>
              <a:t>これらスクリプトは</a:t>
            </a:r>
            <a:r>
              <a:rPr lang="en-US" altLang="ja-JP" dirty="0" err="1" smtClean="0"/>
              <a:t>sextractor</a:t>
            </a:r>
            <a:r>
              <a:rPr lang="ja-JP" altLang="en-US" dirty="0" err="1" smtClean="0"/>
              <a:t>を</a:t>
            </a:r>
            <a:r>
              <a:rPr lang="ja-JP" altLang="en-US" dirty="0" err="1" smtClean="0"/>
              <a:t>共</a:t>
            </a:r>
            <a:r>
              <a:rPr lang="ja-JP" altLang="en-US" dirty="0" smtClean="0"/>
              <a:t>通して使います。</a:t>
            </a:r>
            <a:r>
              <a:rPr lang="en-US" altLang="ja-JP" dirty="0" err="1" smtClean="0"/>
              <a:t>sextractor</a:t>
            </a:r>
            <a:r>
              <a:rPr lang="ja-JP" altLang="en-US" dirty="0" smtClean="0"/>
              <a:t>関連は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  <a:r>
              <a:rPr lang="en-US" altLang="ja-JP" dirty="0" smtClean="0">
                <a:solidFill>
                  <a:srgbClr val="0070C0"/>
                </a:solidFill>
              </a:rPr>
              <a:t>program/AIRT40/</a:t>
            </a:r>
            <a:r>
              <a:rPr lang="en-US" altLang="ja-JP" dirty="0" err="1" smtClean="0">
                <a:solidFill>
                  <a:srgbClr val="0070C0"/>
                </a:solidFill>
              </a:rPr>
              <a:t>AIRTfinder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  <a:r>
              <a:rPr lang="en-US" altLang="ja-JP" dirty="0" err="1" smtClean="0">
                <a:solidFill>
                  <a:srgbClr val="0070C0"/>
                </a:solidFill>
              </a:rPr>
              <a:t>sextractor</a:t>
            </a:r>
            <a:r>
              <a:rPr lang="en-US" altLang="ja-JP" dirty="0" smtClean="0">
                <a:solidFill>
                  <a:srgbClr val="0070C0"/>
                </a:solidFill>
              </a:rPr>
              <a:t>/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に入れています。</a:t>
            </a:r>
            <a:r>
              <a:rPr lang="en-US" altLang="ja-JP" dirty="0" err="1" smtClean="0"/>
              <a:t>default.sex</a:t>
            </a:r>
            <a:r>
              <a:rPr lang="ja-JP" altLang="en-US" dirty="0" smtClean="0"/>
              <a:t>等もここにあります。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9868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47644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背景の暗い星でフォーカスを</a:t>
            </a:r>
            <a:r>
              <a:rPr lang="ja-JP" altLang="en-US" dirty="0" smtClean="0"/>
              <a:t>合わせるスクリプト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34068" y="1217663"/>
            <a:ext cx="13163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フォーカス移動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30248" y="1700808"/>
            <a:ext cx="112402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10sec</a:t>
            </a:r>
            <a:r>
              <a:rPr kumimoji="1" lang="ja-JP" altLang="en-US" sz="1400" dirty="0" err="1" smtClean="0"/>
              <a:t>で撮</a:t>
            </a:r>
            <a:r>
              <a:rPr kumimoji="1" lang="ja-JP" altLang="en-US" sz="1400" dirty="0" smtClean="0"/>
              <a:t>像</a:t>
            </a:r>
            <a:endParaRPr kumimoji="1" lang="ja-JP" altLang="en-US" sz="1400" dirty="0"/>
          </a:p>
        </p:txBody>
      </p:sp>
      <p:cxnSp>
        <p:nvCxnSpPr>
          <p:cNvPr id="10" name="直線矢印コネクタ 9"/>
          <p:cNvCxnSpPr>
            <a:stCxn id="6" idx="2"/>
            <a:endCxn id="8" idx="0"/>
          </p:cNvCxnSpPr>
          <p:nvPr/>
        </p:nvCxnSpPr>
        <p:spPr>
          <a:xfrm>
            <a:off x="2792261" y="1525440"/>
            <a:ext cx="0" cy="1753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8" idx="1"/>
            <a:endCxn id="6" idx="1"/>
          </p:cNvCxnSpPr>
          <p:nvPr/>
        </p:nvCxnSpPr>
        <p:spPr>
          <a:xfrm rot="10800000">
            <a:off x="2134068" y="1371553"/>
            <a:ext cx="96180" cy="483145"/>
          </a:xfrm>
          <a:prstGeom prst="bentConnector3">
            <a:avLst>
              <a:gd name="adj1" fmla="val 337679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340856" y="2377920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24" name="直線矢印コネクタ 23"/>
          <p:cNvCxnSpPr>
            <a:stCxn id="8" idx="2"/>
            <a:endCxn id="22" idx="0"/>
          </p:cNvCxnSpPr>
          <p:nvPr/>
        </p:nvCxnSpPr>
        <p:spPr>
          <a:xfrm>
            <a:off x="2792261" y="2008585"/>
            <a:ext cx="1" cy="369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051513" y="3068960"/>
            <a:ext cx="148149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のメジアン</a:t>
            </a:r>
            <a:endParaRPr lang="en-US" altLang="ja-JP" sz="14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34068" y="4201343"/>
            <a:ext cx="13163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フォーカス</a:t>
            </a:r>
            <a:r>
              <a:rPr lang="ja-JP" altLang="en-US" sz="1400" dirty="0"/>
              <a:t>移動</a:t>
            </a:r>
            <a:endParaRPr kumimoji="1" lang="ja-JP" altLang="en-US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55335" y="1331476"/>
            <a:ext cx="1045479" cy="73866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0.3mm</a:t>
            </a:r>
            <a:r>
              <a:rPr lang="ja-JP" altLang="en-US" sz="1400" dirty="0" err="1" smtClean="0"/>
              <a:t>ずつ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11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focus*.fits</a:t>
            </a:r>
            <a:endParaRPr kumimoji="1" lang="en-US" altLang="ja-JP" sz="1400" dirty="0" smtClean="0"/>
          </a:p>
        </p:txBody>
      </p:sp>
      <p:cxnSp>
        <p:nvCxnSpPr>
          <p:cNvPr id="31" name="直線矢印コネクタ 30"/>
          <p:cNvCxnSpPr>
            <a:stCxn id="22" idx="2"/>
            <a:endCxn id="25" idx="0"/>
          </p:cNvCxnSpPr>
          <p:nvPr/>
        </p:nvCxnSpPr>
        <p:spPr>
          <a:xfrm flipH="1">
            <a:off x="2792261" y="2685697"/>
            <a:ext cx="1" cy="3832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5" idx="2"/>
            <a:endCxn id="46" idx="0"/>
          </p:cNvCxnSpPr>
          <p:nvPr/>
        </p:nvCxnSpPr>
        <p:spPr>
          <a:xfrm>
            <a:off x="2792261" y="3376737"/>
            <a:ext cx="1" cy="196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292080" y="810465"/>
            <a:ext cx="3563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フォーカスを</a:t>
            </a:r>
            <a:r>
              <a:rPr lang="en-US" altLang="ja-JP" dirty="0" smtClean="0"/>
              <a:t>0.3mm</a:t>
            </a:r>
            <a:r>
              <a:rPr lang="ja-JP" altLang="en-US" dirty="0" err="1" smtClean="0"/>
              <a:t>ずつ</a:t>
            </a:r>
            <a:r>
              <a:rPr lang="ja-JP" altLang="en-US" dirty="0" smtClean="0"/>
              <a:t>変更して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11</a:t>
            </a:r>
            <a:r>
              <a:rPr lang="ja-JP" altLang="en-US" dirty="0" smtClean="0"/>
              <a:t>枚撮像</a:t>
            </a:r>
            <a:endParaRPr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を抽</a:t>
            </a:r>
            <a:r>
              <a:rPr kumimoji="1" lang="ja-JP" altLang="en-US" dirty="0" smtClean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各画像毎の</a:t>
            </a:r>
            <a:r>
              <a:rPr lang="en-US" altLang="ja-JP" dirty="0" smtClean="0"/>
              <a:t>FWHM</a:t>
            </a:r>
            <a:r>
              <a:rPr lang="ja-JP" altLang="en-US" dirty="0" smtClean="0"/>
              <a:t>の</a:t>
            </a:r>
            <a:r>
              <a:rPr lang="en-US" altLang="ja-JP" dirty="0" smtClean="0"/>
              <a:t>median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計算</a:t>
            </a:r>
            <a:endParaRPr lang="en-US" altLang="ja-JP" dirty="0" smtClean="0"/>
          </a:p>
          <a:p>
            <a:r>
              <a:rPr lang="en-US" altLang="ja-JP" dirty="0" smtClean="0"/>
              <a:t>(4)</a:t>
            </a:r>
            <a:r>
              <a:rPr lang="ja-JP" altLang="en-US" dirty="0" smtClean="0"/>
              <a:t>最小二乗法でフォーカス位置を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調べる</a:t>
            </a:r>
            <a:r>
              <a:rPr lang="ja-JP" altLang="en-US" dirty="0"/>
              <a:t>。</a:t>
            </a:r>
            <a:r>
              <a:rPr lang="ja-JP" altLang="en-US" dirty="0" smtClean="0"/>
              <a:t>撮像した</a:t>
            </a:r>
            <a:r>
              <a:rPr lang="en-US" altLang="ja-JP" dirty="0" smtClean="0"/>
              <a:t>11</a:t>
            </a:r>
            <a:r>
              <a:rPr lang="ja-JP" altLang="en-US" dirty="0" smtClean="0"/>
              <a:t>コマの範囲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にベストフォーカスがあれば</a:t>
            </a:r>
            <a:r>
              <a:rPr lang="ja-JP" altLang="en-US" dirty="0" err="1" smtClean="0"/>
              <a:t>そ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の値に移動、なければフォーカ</a:t>
            </a:r>
            <a:endParaRPr lang="en-US" altLang="ja-JP" dirty="0" smtClean="0"/>
          </a:p>
          <a:p>
            <a:r>
              <a:rPr lang="ja-JP" altLang="en-US" dirty="0" smtClean="0"/>
              <a:t>　　スを大きく動かして</a:t>
            </a:r>
            <a:r>
              <a:rPr lang="en-US" altLang="ja-JP" dirty="0" smtClean="0"/>
              <a:t>(1)-(4)</a:t>
            </a:r>
            <a:r>
              <a:rPr lang="ja-JP" altLang="en-US" dirty="0" smtClean="0"/>
              <a:t>を繰り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返す（最大</a:t>
            </a:r>
            <a:r>
              <a:rPr lang="en-US" altLang="ja-JP" dirty="0" smtClean="0"/>
              <a:t>10</a:t>
            </a:r>
            <a:r>
              <a:rPr lang="ja-JP" altLang="en-US" dirty="0" smtClean="0"/>
              <a:t>回）</a:t>
            </a:r>
            <a:endParaRPr lang="en-US" altLang="ja-JP" dirty="0" smtClean="0"/>
          </a:p>
          <a:p>
            <a:r>
              <a:rPr lang="en-US" altLang="ja-JP" dirty="0" smtClean="0"/>
              <a:t>(5)</a:t>
            </a:r>
            <a:r>
              <a:rPr lang="ja-JP" altLang="en-US" dirty="0" smtClean="0"/>
              <a:t>ベストフォーカスが得られた後、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その位置で撮像・保存</a:t>
            </a:r>
            <a:endParaRPr lang="en-US" altLang="ja-JP" dirty="0" smtClean="0"/>
          </a:p>
        </p:txBody>
      </p:sp>
      <p:cxnSp>
        <p:nvCxnSpPr>
          <p:cNvPr id="21" name="直線矢印コネクタ 20"/>
          <p:cNvCxnSpPr>
            <a:stCxn id="28" idx="2"/>
            <a:endCxn id="42" idx="0"/>
          </p:cNvCxnSpPr>
          <p:nvPr/>
        </p:nvCxnSpPr>
        <p:spPr>
          <a:xfrm flipH="1">
            <a:off x="2792258" y="4509120"/>
            <a:ext cx="4" cy="3402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28" idx="3"/>
          </p:cNvCxnSpPr>
          <p:nvPr/>
        </p:nvCxnSpPr>
        <p:spPr>
          <a:xfrm flipV="1">
            <a:off x="3450455" y="935566"/>
            <a:ext cx="1316088" cy="341966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カギ線コネクタ 29"/>
          <p:cNvCxnSpPr>
            <a:endCxn id="6" idx="0"/>
          </p:cNvCxnSpPr>
          <p:nvPr/>
        </p:nvCxnSpPr>
        <p:spPr>
          <a:xfrm rot="10800000" flipV="1">
            <a:off x="2792261" y="926839"/>
            <a:ext cx="1974282" cy="29082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1891210" y="4849415"/>
            <a:ext cx="180209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オンフォーカス</a:t>
            </a:r>
            <a:r>
              <a:rPr lang="ja-JP" altLang="en-US" sz="1400" dirty="0" smtClean="0"/>
              <a:t>で撮像</a:t>
            </a:r>
            <a:endParaRPr kumimoji="1" lang="ja-JP" altLang="en-US" sz="1400" dirty="0"/>
          </a:p>
        </p:txBody>
      </p:sp>
      <p:sp>
        <p:nvSpPr>
          <p:cNvPr id="39" name="正方形/長方形 38"/>
          <p:cNvSpPr/>
          <p:nvPr/>
        </p:nvSpPr>
        <p:spPr>
          <a:xfrm>
            <a:off x="395536" y="836712"/>
            <a:ext cx="4680520" cy="48965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434966" y="5425479"/>
            <a:ext cx="164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AIRTfinder_focus.sh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83568" y="2852936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39552" y="3429000"/>
            <a:ext cx="1969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best_focus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/>
              <a:t>command.focus</a:t>
            </a:r>
            <a:endParaRPr lang="en-US" altLang="ja-JP" sz="1400" dirty="0"/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best_focus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_gnuplot.awk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/>
              <a:t>best_focus</a:t>
            </a:r>
            <a:r>
              <a:rPr lang="en-US" altLang="ja-JP" sz="1400" dirty="0" err="1" smtClean="0"/>
              <a:t>.plt</a:t>
            </a:r>
            <a:endParaRPr lang="en-US" altLang="ja-JP" sz="1400" dirty="0" smtClean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954532" y="3573017"/>
            <a:ext cx="167545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フォーカス位置計算</a:t>
            </a:r>
            <a:endParaRPr lang="en-US" altLang="ja-JP" sz="1400" dirty="0" smtClean="0"/>
          </a:p>
        </p:txBody>
      </p:sp>
      <p:cxnSp>
        <p:nvCxnSpPr>
          <p:cNvPr id="49" name="直線矢印コネクタ 48"/>
          <p:cNvCxnSpPr>
            <a:stCxn id="46" idx="2"/>
            <a:endCxn id="28" idx="0"/>
          </p:cNvCxnSpPr>
          <p:nvPr/>
        </p:nvCxnSpPr>
        <p:spPr>
          <a:xfrm>
            <a:off x="2792262" y="3880794"/>
            <a:ext cx="0" cy="3205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3259069" y="2060848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sextractor</a:t>
            </a:r>
            <a:endParaRPr kumimoji="1" lang="en-US" altLang="ja-JP" sz="1400" dirty="0" smtClean="0"/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50455" y="1217664"/>
            <a:ext cx="570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focus</a:t>
            </a:r>
            <a:endParaRPr kumimoji="1" lang="ja-JP" altLang="en-US" sz="1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61232" y="1700808"/>
            <a:ext cx="131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night_exposure</a:t>
            </a:r>
            <a:endParaRPr kumimoji="1" lang="ja-JP" altLang="en-US" sz="14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735661" y="4849415"/>
            <a:ext cx="1118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on_focus</a:t>
            </a:r>
            <a:r>
              <a:rPr lang="en-US" altLang="ja-JP" sz="1400" dirty="0" err="1" smtClean="0"/>
              <a:t>.fits</a:t>
            </a:r>
            <a:endParaRPr kumimoji="1" lang="ja-JP" altLang="en-US" sz="1400" dirty="0"/>
          </a:p>
        </p:txBody>
      </p:sp>
      <p:cxnSp>
        <p:nvCxnSpPr>
          <p:cNvPr id="61" name="直線矢印コネクタ 60"/>
          <p:cNvCxnSpPr>
            <a:stCxn id="42" idx="2"/>
            <a:endCxn id="62" idx="0"/>
          </p:cNvCxnSpPr>
          <p:nvPr/>
        </p:nvCxnSpPr>
        <p:spPr>
          <a:xfrm flipH="1">
            <a:off x="2792253" y="5157192"/>
            <a:ext cx="5" cy="1962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2520383" y="5353471"/>
            <a:ext cx="54374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終了</a:t>
            </a:r>
            <a:endParaRPr kumimoji="1" lang="ja-JP" altLang="en-US" sz="1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51920" y="3841884"/>
            <a:ext cx="90601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最大</a:t>
            </a:r>
            <a:r>
              <a:rPr kumimoji="1" lang="en-US" altLang="ja-JP" sz="1400" dirty="0" smtClean="0"/>
              <a:t>10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繰り返し</a:t>
            </a:r>
            <a:endParaRPr kumimoji="1" lang="en-US" altLang="ja-JP" sz="1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20018" y="172564"/>
            <a:ext cx="2468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</a:rPr>
              <a:t>赤字：実行時に必要な</a:t>
            </a:r>
            <a:r>
              <a:rPr lang="ja-JP" altLang="en-US" sz="1400" dirty="0" smtClean="0">
                <a:solidFill>
                  <a:srgbClr val="FF0000"/>
                </a:solidFill>
              </a:rPr>
              <a:t>ファイル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33026" y="4849414"/>
            <a:ext cx="8329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1400" dirty="0" err="1"/>
              <a:t>log.focus</a:t>
            </a:r>
            <a:endParaRPr lang="en-US" altLang="ja-JP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47045" y="5425479"/>
            <a:ext cx="334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フォーカスが合うと</a:t>
            </a:r>
            <a:r>
              <a:rPr lang="en-US" altLang="ja-JP" dirty="0" err="1" smtClean="0"/>
              <a:t>on_focus.fits</a:t>
            </a:r>
            <a:r>
              <a:rPr lang="ja-JP" altLang="en-US" dirty="0" smtClean="0"/>
              <a:t>を取得して戻り値</a:t>
            </a:r>
            <a:r>
              <a:rPr lang="en-US" altLang="ja-JP" dirty="0" smtClean="0"/>
              <a:t>0</a:t>
            </a:r>
            <a:r>
              <a:rPr lang="ja-JP" altLang="en-US" dirty="0" err="1" smtClean="0"/>
              <a:t>、</a:t>
            </a:r>
            <a:endParaRPr lang="en-US" altLang="ja-JP" dirty="0" smtClean="0"/>
          </a:p>
          <a:p>
            <a:r>
              <a:rPr lang="ja-JP" altLang="en-US" dirty="0" smtClean="0"/>
              <a:t>決まらない場合は戻り値</a:t>
            </a:r>
            <a:r>
              <a:rPr lang="en-US" altLang="ja-JP" dirty="0" smtClean="0"/>
              <a:t>1</a:t>
            </a:r>
            <a:r>
              <a:rPr lang="ja-JP" altLang="en-US" dirty="0" smtClean="0"/>
              <a:t>で終了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344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54633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視野内の最も明るい星がサチらない露出時間を決める</a:t>
            </a:r>
            <a:endParaRPr lang="en-US" altLang="ja-JP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08103" y="980728"/>
            <a:ext cx="3563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露出</a:t>
            </a:r>
            <a:r>
              <a:rPr lang="en-US" altLang="ja-JP" dirty="0" smtClean="0"/>
              <a:t>0.121, 0.2, 0.4, 0.8, 1.6, 3.2, </a:t>
            </a:r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6.4, 12.8, 25.6sec</a:t>
            </a:r>
            <a:r>
              <a:rPr lang="ja-JP" altLang="en-US" dirty="0" err="1" smtClean="0"/>
              <a:t>で撮</a:t>
            </a:r>
            <a:r>
              <a:rPr lang="ja-JP" altLang="en-US" dirty="0" smtClean="0"/>
              <a:t>像</a:t>
            </a:r>
            <a:endParaRPr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</a:t>
            </a:r>
            <a:r>
              <a:rPr lang="ja-JP" altLang="en-US" dirty="0" err="1"/>
              <a:t>抽</a:t>
            </a:r>
            <a:r>
              <a:rPr lang="ja-JP" altLang="en-US" dirty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各画像の</a:t>
            </a:r>
            <a:r>
              <a:rPr lang="en-US" altLang="ja-JP" dirty="0" smtClean="0"/>
              <a:t>FWHM</a:t>
            </a:r>
            <a:r>
              <a:rPr lang="ja-JP" altLang="en-US" dirty="0" smtClean="0"/>
              <a:t>のメジアン、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FWHM</a:t>
            </a:r>
            <a:r>
              <a:rPr lang="ja-JP" altLang="en-US" dirty="0" smtClean="0"/>
              <a:t>の最大値からサチって</a:t>
            </a:r>
            <a:r>
              <a:rPr lang="ja-JP" altLang="en-US" dirty="0" err="1" smtClean="0"/>
              <a:t>い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ないかチェック</a:t>
            </a:r>
            <a:endParaRPr lang="en-US" altLang="ja-JP" dirty="0" smtClean="0"/>
          </a:p>
          <a:p>
            <a:r>
              <a:rPr lang="en-US" altLang="ja-JP" dirty="0" smtClean="0"/>
              <a:t>(4)</a:t>
            </a:r>
            <a:r>
              <a:rPr lang="ja-JP" altLang="en-US" dirty="0" smtClean="0"/>
              <a:t>サチっていない最大の露出時間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を</a:t>
            </a:r>
            <a:r>
              <a:rPr lang="ja-JP" altLang="en-US" dirty="0"/>
              <a:t>最適な</a:t>
            </a:r>
            <a:r>
              <a:rPr lang="ja-JP" altLang="en-US" dirty="0" smtClean="0"/>
              <a:t>露出時間と決定</a:t>
            </a:r>
            <a:endParaRPr lang="en-US" altLang="ja-JP" dirty="0" smtClean="0"/>
          </a:p>
          <a:p>
            <a:r>
              <a:rPr lang="en-US" altLang="ja-JP" dirty="0" smtClean="0"/>
              <a:t>(5)</a:t>
            </a:r>
            <a:r>
              <a:rPr lang="ja-JP" altLang="en-US" dirty="0" smtClean="0"/>
              <a:t>最適な露出時間が得られた後、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その露出時間で撮像・保存</a:t>
            </a:r>
            <a:endParaRPr lang="en-US" altLang="ja-JP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44710" y="1531811"/>
            <a:ext cx="13981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露出を</a:t>
            </a:r>
            <a:r>
              <a:rPr lang="ja-JP" altLang="en-US" sz="1400" dirty="0" smtClean="0"/>
              <a:t>変え</a:t>
            </a:r>
            <a:r>
              <a:rPr kumimoji="1" lang="ja-JP" altLang="en-US" sz="1400" dirty="0" smtClean="0"/>
              <a:t>撮像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92375" y="2305912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22" name="直線矢印コネクタ 21"/>
          <p:cNvCxnSpPr>
            <a:stCxn id="18" idx="2"/>
            <a:endCxn id="21" idx="0"/>
          </p:cNvCxnSpPr>
          <p:nvPr/>
        </p:nvCxnSpPr>
        <p:spPr>
          <a:xfrm>
            <a:off x="3043780" y="1839588"/>
            <a:ext cx="1" cy="4663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303034" y="3068960"/>
            <a:ext cx="148149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のメジアン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の最大値</a:t>
            </a:r>
            <a:endParaRPr lang="en-US" altLang="ja-JP" sz="1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367135" y="1315787"/>
            <a:ext cx="81464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9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35" name="直線矢印コネクタ 34"/>
          <p:cNvCxnSpPr>
            <a:stCxn id="21" idx="2"/>
            <a:endCxn id="23" idx="0"/>
          </p:cNvCxnSpPr>
          <p:nvPr/>
        </p:nvCxnSpPr>
        <p:spPr>
          <a:xfrm>
            <a:off x="3043781" y="2613689"/>
            <a:ext cx="1" cy="4552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23" idx="2"/>
            <a:endCxn id="45" idx="0"/>
          </p:cNvCxnSpPr>
          <p:nvPr/>
        </p:nvCxnSpPr>
        <p:spPr>
          <a:xfrm>
            <a:off x="3043782" y="3592180"/>
            <a:ext cx="0" cy="340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331883" y="4561383"/>
            <a:ext cx="14237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最適露出</a:t>
            </a:r>
            <a:r>
              <a:rPr lang="ja-JP" altLang="en-US" sz="1400" dirty="0" smtClean="0"/>
              <a:t>で撮像</a:t>
            </a:r>
            <a:endParaRPr kumimoji="1" lang="ja-JP" altLang="en-US" sz="1400" dirty="0"/>
          </a:p>
        </p:txBody>
      </p:sp>
      <p:sp>
        <p:nvSpPr>
          <p:cNvPr id="41" name="正方形/長方形 40"/>
          <p:cNvSpPr/>
          <p:nvPr/>
        </p:nvSpPr>
        <p:spPr>
          <a:xfrm>
            <a:off x="107504" y="1103580"/>
            <a:ext cx="5220072" cy="462967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402433" y="5425479"/>
            <a:ext cx="1925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AIRTfinder_exposure.sh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97380" y="3068960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5416" y="3771037"/>
            <a:ext cx="22538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best_exposure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/>
              <a:t>current.exposure</a:t>
            </a:r>
            <a:endParaRPr lang="en-US" altLang="ja-JP" sz="1400" dirty="0" smtClean="0"/>
          </a:p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best_exposure_gnuplot.awk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err="1" smtClean="0"/>
              <a:t>best_exposure.plt</a:t>
            </a:r>
            <a:endParaRPr kumimoji="1" lang="en-US" altLang="ja-JP" sz="1400" dirty="0" smtClean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28573" y="3933056"/>
            <a:ext cx="223490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サチらない最大露出を計算</a:t>
            </a:r>
            <a:endParaRPr lang="en-US" altLang="ja-JP" sz="1400" dirty="0" smtClean="0"/>
          </a:p>
        </p:txBody>
      </p:sp>
      <p:cxnSp>
        <p:nvCxnSpPr>
          <p:cNvPr id="46" name="直線矢印コネクタ 45"/>
          <p:cNvCxnSpPr>
            <a:stCxn id="45" idx="2"/>
            <a:endCxn id="40" idx="0"/>
          </p:cNvCxnSpPr>
          <p:nvPr/>
        </p:nvCxnSpPr>
        <p:spPr>
          <a:xfrm flipH="1">
            <a:off x="3043777" y="4240833"/>
            <a:ext cx="0" cy="320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3599146" y="1988840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sextractor</a:t>
            </a:r>
            <a:endParaRPr kumimoji="1" lang="en-US" altLang="ja-JP" sz="1400" dirty="0" smtClean="0"/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43399" y="1484784"/>
            <a:ext cx="131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night_exposure</a:t>
            </a:r>
            <a:endParaRPr kumimoji="1" lang="ja-JP" altLang="en-US" sz="1400" dirty="0"/>
          </a:p>
        </p:txBody>
      </p:sp>
      <p:cxnSp>
        <p:nvCxnSpPr>
          <p:cNvPr id="52" name="直線矢印コネクタ 51"/>
          <p:cNvCxnSpPr>
            <a:stCxn id="40" idx="2"/>
            <a:endCxn id="53" idx="0"/>
          </p:cNvCxnSpPr>
          <p:nvPr/>
        </p:nvCxnSpPr>
        <p:spPr>
          <a:xfrm flipH="1">
            <a:off x="3043772" y="4869160"/>
            <a:ext cx="5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771902" y="5085184"/>
            <a:ext cx="54374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終了</a:t>
            </a:r>
            <a:endParaRPr kumimoji="1" lang="ja-JP" altLang="en-US" sz="1400" dirty="0"/>
          </a:p>
        </p:txBody>
      </p:sp>
      <p:cxnSp>
        <p:nvCxnSpPr>
          <p:cNvPr id="5" name="カギ線コネクタ 4"/>
          <p:cNvCxnSpPr>
            <a:stCxn id="18" idx="1"/>
          </p:cNvCxnSpPr>
          <p:nvPr/>
        </p:nvCxnSpPr>
        <p:spPr>
          <a:xfrm rot="10800000">
            <a:off x="2153908" y="1268760"/>
            <a:ext cx="190803" cy="4169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カギ線コネクタ 10"/>
          <p:cNvCxnSpPr>
            <a:endCxn id="18" idx="0"/>
          </p:cNvCxnSpPr>
          <p:nvPr/>
        </p:nvCxnSpPr>
        <p:spPr>
          <a:xfrm>
            <a:off x="2142729" y="1268760"/>
            <a:ext cx="901051" cy="2630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3766412" y="4561382"/>
            <a:ext cx="15270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best_exposure.fits</a:t>
            </a:r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1415092" y="5086951"/>
            <a:ext cx="1140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1400" dirty="0" err="1"/>
              <a:t>log.exposure</a:t>
            </a:r>
            <a:endParaRPr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47045" y="5425479"/>
            <a:ext cx="3347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露出時間が決定できれば</a:t>
            </a:r>
            <a:r>
              <a:rPr lang="en-US" altLang="ja-JP" dirty="0" err="1" smtClean="0"/>
              <a:t>best_exposure.fits</a:t>
            </a:r>
            <a:r>
              <a:rPr lang="ja-JP" altLang="en-US" dirty="0" smtClean="0"/>
              <a:t>を取得して戻り値</a:t>
            </a:r>
            <a:r>
              <a:rPr lang="en-US" altLang="ja-JP" dirty="0" smtClean="0"/>
              <a:t>0</a:t>
            </a:r>
            <a:r>
              <a:rPr lang="ja-JP" altLang="en-US" dirty="0" err="1" smtClean="0"/>
              <a:t>、</a:t>
            </a:r>
            <a:endParaRPr lang="en-US" altLang="ja-JP" dirty="0" smtClean="0"/>
          </a:p>
          <a:p>
            <a:r>
              <a:rPr lang="ja-JP" altLang="en-US" dirty="0" smtClean="0"/>
              <a:t>決まらない場合は戻り値</a:t>
            </a:r>
            <a:r>
              <a:rPr lang="en-US" altLang="ja-JP" dirty="0" smtClean="0"/>
              <a:t>1</a:t>
            </a:r>
            <a:r>
              <a:rPr lang="ja-JP" altLang="en-US" dirty="0" smtClean="0"/>
              <a:t>で終了</a:t>
            </a:r>
            <a:endParaRPr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25416" y="4068941"/>
            <a:ext cx="1437074" cy="1791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カギ線コネクタ 12"/>
          <p:cNvCxnSpPr>
            <a:stCxn id="30" idx="1"/>
            <a:endCxn id="6" idx="1"/>
          </p:cNvCxnSpPr>
          <p:nvPr/>
        </p:nvCxnSpPr>
        <p:spPr>
          <a:xfrm rot="10800000">
            <a:off x="625416" y="4158517"/>
            <a:ext cx="20098" cy="1982107"/>
          </a:xfrm>
          <a:prstGeom prst="bentConnector3">
            <a:avLst>
              <a:gd name="adj1" fmla="val 123742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645514" y="5879013"/>
            <a:ext cx="2700511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露出</a:t>
            </a:r>
            <a:r>
              <a:rPr lang="ja-JP" altLang="en-US" sz="1400" dirty="0" smtClean="0"/>
              <a:t>時間を記録しておくファイル</a:t>
            </a:r>
            <a:r>
              <a:rPr kumimoji="1" lang="en-US" altLang="ja-JP" sz="1400" dirty="0" smtClean="0"/>
              <a:t>AIRTfinder_pointing.sh</a:t>
            </a:r>
            <a:r>
              <a:rPr kumimoji="1" lang="ja-JP" altLang="en-US" sz="1400" dirty="0" smtClean="0"/>
              <a:t>で使用する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60795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48167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視野内で最も明るい天体を視野中心に導入する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72608" y="620688"/>
            <a:ext cx="3563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決定したフォーカス位、露出時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間で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枚撮像</a:t>
            </a:r>
            <a:endParaRPr kumimoji="1" lang="en-US" altLang="ja-JP" dirty="0" smtClean="0"/>
          </a:p>
          <a:p>
            <a:r>
              <a:rPr kumimoji="1" lang="en-US" altLang="ja-JP" dirty="0" smtClean="0"/>
              <a:t>(2)</a:t>
            </a:r>
            <a:r>
              <a:rPr kumimoji="1" lang="en-US" altLang="ja-JP" dirty="0" err="1" smtClean="0"/>
              <a:t>Sextractor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Flux, Sky, X, Y,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en-US" altLang="ja-JP" dirty="0" smtClean="0"/>
              <a:t>FWHM</a:t>
            </a:r>
            <a:r>
              <a:rPr kumimoji="1" lang="ja-JP" altLang="en-US" dirty="0" err="1" smtClean="0"/>
              <a:t>を</a:t>
            </a:r>
            <a:r>
              <a:rPr lang="ja-JP" altLang="en-US" dirty="0" err="1"/>
              <a:t>抽</a:t>
            </a:r>
            <a:r>
              <a:rPr lang="ja-JP" altLang="en-US" dirty="0"/>
              <a:t>出</a:t>
            </a:r>
            <a:endParaRPr kumimoji="1" lang="en-US" altLang="ja-JP" dirty="0" smtClean="0"/>
          </a:p>
          <a:p>
            <a:r>
              <a:rPr lang="en-US" altLang="ja-JP" dirty="0" smtClean="0"/>
              <a:t>(3)</a:t>
            </a:r>
            <a:r>
              <a:rPr lang="ja-JP" altLang="en-US" dirty="0" smtClean="0"/>
              <a:t>各画像の最輝星の</a:t>
            </a:r>
            <a:r>
              <a:rPr lang="en-US" altLang="ja-JP" dirty="0" smtClean="0"/>
              <a:t>X, Y</a:t>
            </a:r>
            <a:r>
              <a:rPr lang="ja-JP" altLang="en-US" dirty="0" smtClean="0"/>
              <a:t>の</a:t>
            </a:r>
            <a:r>
              <a:rPr lang="en-US" altLang="ja-JP" dirty="0" smtClean="0"/>
              <a:t>median</a:t>
            </a:r>
          </a:p>
          <a:p>
            <a:r>
              <a:rPr lang="ja-JP" altLang="en-US" dirty="0" smtClean="0"/>
              <a:t>　　を求める</a:t>
            </a:r>
            <a:endParaRPr lang="en-US" altLang="ja-JP" dirty="0" smtClean="0"/>
          </a:p>
          <a:p>
            <a:r>
              <a:rPr lang="en-US" altLang="ja-JP" dirty="0" smtClean="0"/>
              <a:t>(4)</a:t>
            </a:r>
            <a:r>
              <a:rPr lang="ja-JP" altLang="en-US" dirty="0" smtClean="0"/>
              <a:t>視野中心と比較し、移動量を計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算</a:t>
            </a:r>
            <a:endParaRPr lang="en-US" altLang="ja-JP" dirty="0" smtClean="0"/>
          </a:p>
          <a:p>
            <a:r>
              <a:rPr lang="en-US" altLang="ja-JP" dirty="0" smtClean="0"/>
              <a:t>(5)AIRT40</a:t>
            </a:r>
            <a:r>
              <a:rPr lang="ja-JP" altLang="en-US" dirty="0" smtClean="0"/>
              <a:t>へコマンド送信して目標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天体が視野中央になるよう繰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り</a:t>
            </a:r>
            <a:r>
              <a:rPr lang="ja-JP" altLang="en-US" dirty="0" smtClean="0"/>
              <a:t>返す（最大</a:t>
            </a:r>
            <a:r>
              <a:rPr lang="en-US" altLang="ja-JP" dirty="0" smtClean="0"/>
              <a:t>10</a:t>
            </a:r>
            <a:r>
              <a:rPr lang="ja-JP" altLang="en-US" dirty="0" smtClean="0"/>
              <a:t>回）</a:t>
            </a:r>
            <a:endParaRPr lang="en-US" altLang="ja-JP" dirty="0" smtClean="0"/>
          </a:p>
          <a:p>
            <a:r>
              <a:rPr lang="en-US" altLang="ja-JP" dirty="0" smtClean="0"/>
              <a:t>(6)</a:t>
            </a:r>
            <a:r>
              <a:rPr lang="ja-JP" altLang="en-US" dirty="0" smtClean="0"/>
              <a:t>視野中央に導入完了後、撮像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dirty="0"/>
              <a:t>7</a:t>
            </a:r>
            <a:r>
              <a:rPr lang="en-US" altLang="ja-JP" dirty="0" smtClean="0"/>
              <a:t>)</a:t>
            </a:r>
            <a:r>
              <a:rPr lang="ja-JP" altLang="en-US" dirty="0" smtClean="0"/>
              <a:t>最後に</a:t>
            </a:r>
            <a:r>
              <a:rPr lang="en-US" altLang="ja-JP" dirty="0" err="1" smtClean="0"/>
              <a:t>Sinc</a:t>
            </a:r>
            <a:endParaRPr lang="en-US" altLang="ja-JP" dirty="0" smtClean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3005" y="1460513"/>
            <a:ext cx="54373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撮像</a:t>
            </a:r>
            <a:endParaRPr kumimoji="1" lang="ja-JP" altLang="en-US" sz="1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653469" y="2185119"/>
            <a:ext cx="9028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天体検出</a:t>
            </a:r>
            <a:endParaRPr lang="en-US" altLang="ja-JP" sz="1400" dirty="0" smtClean="0"/>
          </a:p>
        </p:txBody>
      </p:sp>
      <p:cxnSp>
        <p:nvCxnSpPr>
          <p:cNvPr id="63" name="直線矢印コネクタ 62"/>
          <p:cNvCxnSpPr>
            <a:stCxn id="61" idx="2"/>
            <a:endCxn id="62" idx="0"/>
          </p:cNvCxnSpPr>
          <p:nvPr/>
        </p:nvCxnSpPr>
        <p:spPr>
          <a:xfrm>
            <a:off x="3104875" y="1768290"/>
            <a:ext cx="0" cy="4168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489161" y="2708920"/>
            <a:ext cx="123142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FWHM</a:t>
            </a:r>
            <a:r>
              <a:rPr lang="ja-JP" altLang="en-US" sz="1400" dirty="0" smtClean="0"/>
              <a:t>最大の</a:t>
            </a:r>
            <a:endParaRPr lang="en-US" altLang="ja-JP" sz="1400" dirty="0"/>
          </a:p>
          <a:p>
            <a:pPr algn="ctr"/>
            <a:r>
              <a:rPr lang="en-US" altLang="ja-JP" sz="1400" dirty="0" smtClean="0"/>
              <a:t>(X,Y)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714198" y="1284154"/>
            <a:ext cx="81464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5</a:t>
            </a:r>
            <a:r>
              <a:rPr kumimoji="1" lang="ja-JP" altLang="en-US" sz="1400" dirty="0" smtClean="0"/>
              <a:t>枚撮像</a:t>
            </a:r>
            <a:endParaRPr kumimoji="1" lang="en-US" altLang="ja-JP" sz="1400" dirty="0" smtClean="0"/>
          </a:p>
        </p:txBody>
      </p:sp>
      <p:cxnSp>
        <p:nvCxnSpPr>
          <p:cNvPr id="66" name="直線矢印コネクタ 65"/>
          <p:cNvCxnSpPr>
            <a:stCxn id="62" idx="2"/>
            <a:endCxn id="64" idx="0"/>
          </p:cNvCxnSpPr>
          <p:nvPr/>
        </p:nvCxnSpPr>
        <p:spPr>
          <a:xfrm>
            <a:off x="3104875" y="2492896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64" idx="2"/>
            <a:endCxn id="73" idx="0"/>
          </p:cNvCxnSpPr>
          <p:nvPr/>
        </p:nvCxnSpPr>
        <p:spPr>
          <a:xfrm>
            <a:off x="3104875" y="3232140"/>
            <a:ext cx="0" cy="2491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2405003" y="4293806"/>
            <a:ext cx="139974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視野中心と比較</a:t>
            </a:r>
            <a:endParaRPr kumimoji="1" lang="ja-JP" altLang="en-US" sz="1400" dirty="0"/>
          </a:p>
        </p:txBody>
      </p:sp>
      <p:sp>
        <p:nvSpPr>
          <p:cNvPr id="69" name="正方形/長方形 68"/>
          <p:cNvSpPr/>
          <p:nvPr/>
        </p:nvSpPr>
        <p:spPr>
          <a:xfrm>
            <a:off x="179512" y="764704"/>
            <a:ext cx="5214000" cy="60486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532297" y="6505599"/>
            <a:ext cx="186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AIRTfinder_pointing.sh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79857" y="2636912"/>
            <a:ext cx="1331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image_stat</a:t>
            </a:r>
            <a:r>
              <a:rPr kumimoji="1" lang="en-US" altLang="ja-JP" sz="1400" dirty="0" err="1" smtClean="0">
                <a:solidFill>
                  <a:srgbClr val="FF0000"/>
                </a:solidFill>
              </a:rPr>
              <a:t>.awk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image_stat.dat</a:t>
            </a:r>
            <a:endParaRPr kumimoji="1" lang="ja-JP" altLang="en-US" sz="14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23013" y="3140968"/>
            <a:ext cx="17566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current_pointing.awk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/>
              <a:t>current.pointing</a:t>
            </a:r>
            <a:endParaRPr lang="en-US" altLang="ja-JP" sz="1400" dirty="0" smtClean="0"/>
          </a:p>
          <a:p>
            <a:r>
              <a:rPr lang="en-US" altLang="ja-JP" sz="1400" dirty="0" err="1" smtClean="0"/>
              <a:t>tmp.pointing</a:t>
            </a:r>
            <a:endParaRPr lang="en-US" altLang="ja-JP" sz="1400" dirty="0" smtClean="0"/>
          </a:p>
          <a:p>
            <a:r>
              <a:rPr lang="en-US" altLang="ja-JP" sz="1400" dirty="0" err="1" smtClean="0">
                <a:solidFill>
                  <a:srgbClr val="FF0000"/>
                </a:solidFill>
              </a:rPr>
              <a:t>current_pointing.plt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42537" y="3481263"/>
            <a:ext cx="232467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最輝星の</a:t>
            </a:r>
            <a:r>
              <a:rPr lang="en-US" altLang="ja-JP" sz="1400" dirty="0" smtClean="0"/>
              <a:t>median</a:t>
            </a:r>
            <a:r>
              <a:rPr lang="ja-JP" altLang="en-US" sz="1400" dirty="0" smtClean="0"/>
              <a:t>位置を計算</a:t>
            </a:r>
            <a:endParaRPr lang="en-US" altLang="ja-JP" sz="1400" dirty="0" smtClean="0"/>
          </a:p>
        </p:txBody>
      </p:sp>
      <p:cxnSp>
        <p:nvCxnSpPr>
          <p:cNvPr id="74" name="直線矢印コネクタ 73"/>
          <p:cNvCxnSpPr>
            <a:stCxn id="73" idx="2"/>
            <a:endCxn id="68" idx="0"/>
          </p:cNvCxnSpPr>
          <p:nvPr/>
        </p:nvCxnSpPr>
        <p:spPr>
          <a:xfrm flipH="1">
            <a:off x="3104874" y="3789040"/>
            <a:ext cx="1" cy="504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3593312" y="1898829"/>
            <a:ext cx="1296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sextractor</a:t>
            </a:r>
            <a:endParaRPr kumimoji="1" lang="en-US" altLang="ja-JP" sz="1400" dirty="0" smtClean="0"/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default.sex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  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default.param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en-US" altLang="ja-JP" sz="1400" dirty="0" smtClean="0"/>
              <a:t>  test.cat</a:t>
            </a:r>
            <a:endParaRPr kumimoji="1" lang="ja-JP" altLang="en-US" sz="1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381585" y="1321023"/>
            <a:ext cx="14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night_exposure</a:t>
            </a:r>
            <a:endParaRPr lang="en-US" altLang="ja-JP" sz="1400" dirty="0" smtClean="0"/>
          </a:p>
          <a:p>
            <a:r>
              <a:rPr kumimoji="1" lang="en-US" altLang="ja-JP" sz="1400" dirty="0" err="1" smtClean="0">
                <a:solidFill>
                  <a:srgbClr val="FF0000"/>
                </a:solidFill>
              </a:rPr>
              <a:t>current.exposure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77" name="直線矢印コネクタ 76"/>
          <p:cNvCxnSpPr>
            <a:stCxn id="68" idx="2"/>
            <a:endCxn id="78" idx="0"/>
          </p:cNvCxnSpPr>
          <p:nvPr/>
        </p:nvCxnSpPr>
        <p:spPr>
          <a:xfrm>
            <a:off x="3104874" y="4601583"/>
            <a:ext cx="0" cy="3192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2473932" y="4920842"/>
            <a:ext cx="126188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望遠鏡の駆動</a:t>
            </a:r>
            <a:endParaRPr kumimoji="1" lang="ja-JP" altLang="en-US" sz="1400" dirty="0"/>
          </a:p>
        </p:txBody>
      </p:sp>
      <p:cxnSp>
        <p:nvCxnSpPr>
          <p:cNvPr id="79" name="カギ線コネクタ 78"/>
          <p:cNvCxnSpPr>
            <a:stCxn id="61" idx="1"/>
          </p:cNvCxnSpPr>
          <p:nvPr/>
        </p:nvCxnSpPr>
        <p:spPr>
          <a:xfrm rot="10800000">
            <a:off x="2528847" y="1197462"/>
            <a:ext cx="304158" cy="41694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カギ線コネクタ 79"/>
          <p:cNvCxnSpPr>
            <a:endCxn id="61" idx="0"/>
          </p:cNvCxnSpPr>
          <p:nvPr/>
        </p:nvCxnSpPr>
        <p:spPr>
          <a:xfrm>
            <a:off x="2528845" y="1197462"/>
            <a:ext cx="576030" cy="2630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846844" y="4921423"/>
            <a:ext cx="1564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command.pointing</a:t>
            </a:r>
            <a:endParaRPr lang="en-US" altLang="ja-JP" sz="1400" dirty="0" smtClean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00005" y="836712"/>
            <a:ext cx="1423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</a:rPr>
              <a:t>original. pointing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84" name="カギ線コネクタ 83"/>
          <p:cNvCxnSpPr>
            <a:stCxn id="78" idx="3"/>
          </p:cNvCxnSpPr>
          <p:nvPr/>
        </p:nvCxnSpPr>
        <p:spPr>
          <a:xfrm flipH="1" flipV="1">
            <a:off x="3104874" y="1145655"/>
            <a:ext cx="630942" cy="3929076"/>
          </a:xfrm>
          <a:prstGeom prst="bentConnector4">
            <a:avLst>
              <a:gd name="adj1" fmla="val -202789"/>
              <a:gd name="adj2" fmla="val 10579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4098031" y="4542219"/>
            <a:ext cx="90601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最大</a:t>
            </a:r>
            <a:r>
              <a:rPr kumimoji="1" lang="en-US" altLang="ja-JP" sz="1400" dirty="0" smtClean="0"/>
              <a:t>10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繰り返し</a:t>
            </a:r>
            <a:endParaRPr kumimoji="1" lang="en-US" altLang="ja-JP" sz="1400" dirty="0" smtClean="0"/>
          </a:p>
        </p:txBody>
      </p:sp>
      <p:cxnSp>
        <p:nvCxnSpPr>
          <p:cNvPr id="86" name="直線矢印コネクタ 85"/>
          <p:cNvCxnSpPr>
            <a:stCxn id="78" idx="2"/>
            <a:endCxn id="87" idx="0"/>
          </p:cNvCxnSpPr>
          <p:nvPr/>
        </p:nvCxnSpPr>
        <p:spPr>
          <a:xfrm>
            <a:off x="3104874" y="5228619"/>
            <a:ext cx="0" cy="340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2392980" y="5569495"/>
            <a:ext cx="14237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視野</a:t>
            </a:r>
            <a:r>
              <a:rPr lang="ja-JP" altLang="en-US" sz="1400" dirty="0" smtClean="0"/>
              <a:t>中心で撮像</a:t>
            </a:r>
            <a:endParaRPr kumimoji="1" lang="ja-JP" altLang="en-US" sz="14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881629" y="5569494"/>
            <a:ext cx="11589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on_point</a:t>
            </a:r>
            <a:r>
              <a:rPr lang="en-US" altLang="ja-JP" sz="1400" dirty="0" err="1" smtClean="0"/>
              <a:t>.fits</a:t>
            </a:r>
            <a:endParaRPr kumimoji="1" lang="ja-JP" altLang="en-US" sz="1400" dirty="0"/>
          </a:p>
        </p:txBody>
      </p:sp>
      <p:cxnSp>
        <p:nvCxnSpPr>
          <p:cNvPr id="90" name="直線矢印コネクタ 89"/>
          <p:cNvCxnSpPr>
            <a:stCxn id="87" idx="2"/>
            <a:endCxn id="91" idx="0"/>
          </p:cNvCxnSpPr>
          <p:nvPr/>
        </p:nvCxnSpPr>
        <p:spPr>
          <a:xfrm>
            <a:off x="3104874" y="5877272"/>
            <a:ext cx="3" cy="268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2154135" y="6145559"/>
            <a:ext cx="190148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終了、</a:t>
            </a:r>
            <a:r>
              <a:rPr lang="en-US" altLang="ja-JP" sz="1400" dirty="0" err="1" smtClean="0"/>
              <a:t>Sinc</a:t>
            </a:r>
            <a:r>
              <a:rPr lang="ja-JP" altLang="en-US" sz="1400" dirty="0" smtClean="0"/>
              <a:t>コマンド送信</a:t>
            </a:r>
            <a:endParaRPr kumimoji="1" lang="ja-JP" altLang="en-US" sz="1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3396923" y="1614403"/>
            <a:ext cx="1437074" cy="1791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730632" y="876202"/>
            <a:ext cx="1393096" cy="2314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19207" y="4186084"/>
            <a:ext cx="1950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>
                <a:solidFill>
                  <a:srgbClr val="FF0000"/>
                </a:solidFill>
              </a:rPr>
              <a:t>command_pointing.awk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err="1" smtClean="0"/>
              <a:t>command</a:t>
            </a:r>
            <a:r>
              <a:rPr lang="en-US" altLang="ja-JP" sz="1400" dirty="0" err="1" smtClean="0"/>
              <a:t>.pointing</a:t>
            </a:r>
            <a:endParaRPr lang="en-US" altLang="ja-JP" sz="1400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55099" y="6011415"/>
            <a:ext cx="1056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log.pointing</a:t>
            </a:r>
            <a:endParaRPr lang="en-US" altLang="ja-JP" sz="1400" dirty="0" smtClean="0"/>
          </a:p>
          <a:p>
            <a:r>
              <a:rPr lang="en-US" altLang="ja-JP" sz="1400" dirty="0" err="1" smtClean="0"/>
              <a:t>sinc</a:t>
            </a:r>
            <a:endParaRPr lang="en-US" altLang="ja-JP" sz="1400" dirty="0" smtClean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72608" y="5425479"/>
            <a:ext cx="3473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視野</a:t>
            </a:r>
            <a:r>
              <a:rPr lang="ja-JP" altLang="en-US" dirty="0" smtClean="0"/>
              <a:t>中心に導入できれば</a:t>
            </a:r>
            <a:r>
              <a:rPr lang="en-US" altLang="ja-JP" dirty="0" err="1" smtClean="0"/>
              <a:t>on_pointing.fits</a:t>
            </a:r>
            <a:r>
              <a:rPr lang="ja-JP" altLang="en-US" dirty="0" smtClean="0"/>
              <a:t>を取得して戻り値</a:t>
            </a:r>
            <a:r>
              <a:rPr lang="en-US" altLang="ja-JP" dirty="0" smtClean="0"/>
              <a:t>0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決まらない場合は戻り値</a:t>
            </a:r>
            <a:r>
              <a:rPr lang="en-US" altLang="ja-JP" dirty="0" smtClean="0"/>
              <a:t>1</a:t>
            </a:r>
            <a:r>
              <a:rPr lang="ja-JP" altLang="en-US" dirty="0" smtClean="0"/>
              <a:t>で終了</a:t>
            </a:r>
            <a:endParaRPr lang="en-US" altLang="ja-JP" dirty="0" smtClean="0"/>
          </a:p>
        </p:txBody>
      </p:sp>
      <p:cxnSp>
        <p:nvCxnSpPr>
          <p:cNvPr id="40" name="カギ線コネクタ 39"/>
          <p:cNvCxnSpPr>
            <a:stCxn id="41" idx="1"/>
            <a:endCxn id="82" idx="1"/>
          </p:cNvCxnSpPr>
          <p:nvPr/>
        </p:nvCxnSpPr>
        <p:spPr>
          <a:xfrm rot="10800000" flipH="1">
            <a:off x="611561" y="990602"/>
            <a:ext cx="88444" cy="1043825"/>
          </a:xfrm>
          <a:prstGeom prst="bentConnector3">
            <a:avLst>
              <a:gd name="adj1" fmla="val -258469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11561" y="1772816"/>
            <a:ext cx="133097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視野中心</a:t>
            </a:r>
            <a:r>
              <a:rPr lang="ja-JP" altLang="en-US" sz="1400" dirty="0" smtClean="0"/>
              <a:t>座標の定義ファイル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5493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206052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2012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5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</a:t>
            </a:r>
            <a:r>
              <a:rPr lang="ja-JP" altLang="en-US" dirty="0" smtClean="0"/>
              <a:t>日　沖田　→　小山</a:t>
            </a:r>
            <a:endParaRPr lang="en-US" altLang="ja-JP" dirty="0"/>
          </a:p>
          <a:p>
            <a:r>
              <a:rPr lang="ja-JP" altLang="en-US" dirty="0" smtClean="0"/>
              <a:t>以下の作業を昭和基地でお願いします。</a:t>
            </a:r>
            <a:endParaRPr lang="en-US" altLang="ja-JP" dirty="0" smtClean="0"/>
          </a:p>
          <a:p>
            <a:endParaRPr lang="en-US" altLang="ja-JP" dirty="0"/>
          </a:p>
          <a:p>
            <a:pPr marL="342900" indent="-342900">
              <a:buAutoNum type="arabicParenBoth"/>
            </a:pPr>
            <a:r>
              <a:rPr lang="ja-JP" altLang="en-US" dirty="0" smtClean="0">
                <a:solidFill>
                  <a:srgbClr val="0070C0"/>
                </a:solidFill>
              </a:rPr>
              <a:t>望遠鏡コマンドの確認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lang="en-US" altLang="ja-JP" dirty="0" smtClean="0"/>
              <a:t>Linux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TCP/IP</a:t>
            </a:r>
            <a:r>
              <a:rPr lang="ja-JP" altLang="en-US" dirty="0" smtClean="0"/>
              <a:t>経由でコマンドを</a:t>
            </a:r>
            <a:r>
              <a:rPr lang="en-US" altLang="ja-JP" dirty="0" smtClean="0"/>
              <a:t>Windows</a:t>
            </a:r>
            <a:r>
              <a:rPr lang="ja-JP" altLang="en-US" dirty="0" smtClean="0"/>
              <a:t>に送って望遠鏡を動かせると聞いていますが、具体的にどう動かすか教えてください。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たとえば、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MoveE</a:t>
            </a:r>
            <a:endParaRPr lang="en-US" altLang="ja-JP" dirty="0" smtClean="0"/>
          </a:p>
          <a:p>
            <a:pPr lvl="1"/>
            <a:r>
              <a:rPr lang="ja-JP" altLang="en-US" dirty="0"/>
              <a:t>コマンド</a:t>
            </a:r>
            <a:r>
              <a:rPr lang="ja-JP" altLang="en-US" dirty="0" smtClean="0"/>
              <a:t>を送りたい場合、</a:t>
            </a:r>
            <a:r>
              <a:rPr lang="en-US" altLang="ja-JP" dirty="0" smtClean="0"/>
              <a:t>Linux</a:t>
            </a:r>
            <a:r>
              <a:rPr lang="ja-JP" altLang="en-US" dirty="0" smtClean="0"/>
              <a:t>ではどういうコマンドを書けばそれは可能ですか？</a:t>
            </a:r>
            <a:endParaRPr lang="en-US" altLang="ja-JP" dirty="0"/>
          </a:p>
          <a:p>
            <a:r>
              <a:rPr lang="en-US" altLang="ja-JP" dirty="0" smtClean="0">
                <a:solidFill>
                  <a:srgbClr val="0070C0"/>
                </a:solidFill>
              </a:rPr>
              <a:t>(2)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sleep</a:t>
            </a:r>
            <a:r>
              <a:rPr lang="ja-JP" altLang="en-US" dirty="0" smtClean="0">
                <a:solidFill>
                  <a:srgbClr val="0070C0"/>
                </a:solidFill>
              </a:rPr>
              <a:t>コマンドの確認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lang="en-US" altLang="ja-JP" dirty="0" smtClean="0"/>
              <a:t>AIRT40</a:t>
            </a:r>
            <a:r>
              <a:rPr lang="ja-JP" altLang="en-US" dirty="0" smtClean="0"/>
              <a:t>を動かすパソコンは</a:t>
            </a:r>
            <a:r>
              <a:rPr lang="en-US" altLang="ja-JP" dirty="0" smtClean="0"/>
              <a:t>”</a:t>
            </a:r>
            <a:r>
              <a:rPr lang="en-US" altLang="ja-JP" dirty="0" err="1" smtClean="0"/>
              <a:t>zao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だと思うのですが、この</a:t>
            </a:r>
            <a:r>
              <a:rPr lang="en-US" altLang="ja-JP" dirty="0" smtClean="0"/>
              <a:t>Linux</a:t>
            </a:r>
            <a:r>
              <a:rPr lang="ja-JP" altLang="en-US" dirty="0" smtClean="0"/>
              <a:t>で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$ sleep 1.5</a:t>
            </a:r>
          </a:p>
          <a:p>
            <a:pPr lvl="1"/>
            <a:r>
              <a:rPr lang="ja-JP" altLang="en-US" dirty="0" smtClean="0"/>
              <a:t>としたときに、何秒</a:t>
            </a:r>
            <a:r>
              <a:rPr lang="ja-JP" altLang="en-US" dirty="0"/>
              <a:t>スリープする</a:t>
            </a:r>
            <a:r>
              <a:rPr lang="ja-JP" altLang="en-US" dirty="0" smtClean="0"/>
              <a:t>か調べてください。というのも、</a:t>
            </a:r>
            <a:r>
              <a:rPr lang="en-US" altLang="ja-JP" dirty="0" smtClean="0"/>
              <a:t>sleep</a:t>
            </a:r>
            <a:r>
              <a:rPr lang="ja-JP" altLang="en-US" dirty="0" smtClean="0"/>
              <a:t>コマンドは元々整数値しか引数に取らないのですが、最近の</a:t>
            </a:r>
            <a:r>
              <a:rPr lang="en-US" altLang="ja-JP" dirty="0" err="1" smtClean="0"/>
              <a:t>linux</a:t>
            </a:r>
            <a:r>
              <a:rPr lang="ja-JP" altLang="en-US" dirty="0" smtClean="0"/>
              <a:t>では小数点以下も正しく認識するので、ようは</a:t>
            </a:r>
            <a:r>
              <a:rPr lang="en-US" altLang="ja-JP" dirty="0" smtClean="0"/>
              <a:t>”</a:t>
            </a:r>
            <a:r>
              <a:rPr lang="en-US" altLang="ja-JP" dirty="0" err="1" smtClean="0"/>
              <a:t>zao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が小数点以下を認識するかどうか確かめて欲しいのです。</a:t>
            </a:r>
            <a:endParaRPr lang="en-US" altLang="ja-JP" dirty="0"/>
          </a:p>
          <a:p>
            <a:r>
              <a:rPr lang="en-US" altLang="ja-JP" dirty="0" smtClean="0">
                <a:solidFill>
                  <a:srgbClr val="0070C0"/>
                </a:solidFill>
              </a:rPr>
              <a:t>(3)</a:t>
            </a:r>
            <a:r>
              <a:rPr lang="ja-JP" altLang="en-US" dirty="0" smtClean="0">
                <a:solidFill>
                  <a:srgbClr val="0070C0"/>
                </a:solidFill>
              </a:rPr>
              <a:t>　ファインダーに</a:t>
            </a:r>
            <a:r>
              <a:rPr lang="en-US" altLang="ja-JP" dirty="0" smtClean="0">
                <a:solidFill>
                  <a:srgbClr val="0070C0"/>
                </a:solidFill>
              </a:rPr>
              <a:t>2</a:t>
            </a:r>
            <a:r>
              <a:rPr lang="ja-JP" altLang="en-US" dirty="0" smtClean="0">
                <a:solidFill>
                  <a:srgbClr val="0070C0"/>
                </a:solidFill>
              </a:rPr>
              <a:t>等星より明るい天体を入れて</a:t>
            </a:r>
            <a:r>
              <a:rPr lang="en-US" altLang="ja-JP" dirty="0" smtClean="0">
                <a:solidFill>
                  <a:srgbClr val="0070C0"/>
                </a:solidFill>
              </a:rPr>
              <a:t>AIRTfinder_focus.sh</a:t>
            </a:r>
            <a:r>
              <a:rPr lang="ja-JP" altLang="en-US" dirty="0" err="1" smtClean="0">
                <a:solidFill>
                  <a:srgbClr val="0070C0"/>
                </a:solidFill>
              </a:rPr>
              <a:t>、</a:t>
            </a:r>
            <a:r>
              <a:rPr lang="en-US" altLang="ja-JP" dirty="0" smtClean="0">
                <a:solidFill>
                  <a:srgbClr val="0070C0"/>
                </a:solidFill>
              </a:rPr>
              <a:t>AIRTfinder_exposure.sh</a:t>
            </a:r>
            <a:r>
              <a:rPr lang="ja-JP" altLang="en-US" dirty="0" smtClean="0">
                <a:solidFill>
                  <a:srgbClr val="0070C0"/>
                </a:solidFill>
              </a:rPr>
              <a:t>の順番で実行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lang="ja-JP" altLang="en-US" dirty="0" smtClean="0"/>
              <a:t>現段階ではスクリプト実行中頻繁に</a:t>
            </a:r>
            <a:r>
              <a:rPr lang="en-US" altLang="ja-JP" dirty="0" err="1" smtClean="0"/>
              <a:t>gnuplot</a:t>
            </a:r>
            <a:r>
              <a:rPr lang="ja-JP" altLang="en-US" dirty="0" smtClean="0"/>
              <a:t>が絵を描く設定にしています。ターミナルに戻って</a:t>
            </a:r>
            <a:r>
              <a:rPr lang="en-US" altLang="ja-JP" dirty="0" smtClean="0"/>
              <a:t>Enter</a:t>
            </a:r>
            <a:r>
              <a:rPr lang="ja-JP" altLang="en-US" dirty="0" smtClean="0"/>
              <a:t>キーを押さないと先に進みません、注意してください。うまく走らない、またピントや露出の決定がおかしいようならターミナルに帰ってくる内容をすべてコピーして私に送って下さい。また</a:t>
            </a:r>
            <a:r>
              <a:rPr lang="en-US" altLang="ja-JP" dirty="0" smtClean="0"/>
              <a:t>focus/</a:t>
            </a:r>
            <a:r>
              <a:rPr lang="en-US" altLang="ja-JP" dirty="0" err="1" smtClean="0"/>
              <a:t>log.focus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exposure/</a:t>
            </a:r>
            <a:r>
              <a:rPr lang="en-US" altLang="ja-JP" dirty="0" err="1" smtClean="0"/>
              <a:t>log.exposure</a:t>
            </a:r>
            <a:r>
              <a:rPr lang="ja-JP" altLang="en-US" dirty="0" smtClean="0"/>
              <a:t>も送って下さい。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lang="ja-JP" altLang="en-US" dirty="0" smtClean="0"/>
              <a:t>以上。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88983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334</Words>
  <Application>Microsoft Office PowerPoint</Application>
  <PresentationFormat>画面に合わせる (4:3)</PresentationFormat>
  <Paragraphs>167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hirofumi</dc:creator>
  <cp:lastModifiedBy>hirofumi</cp:lastModifiedBy>
  <cp:revision>29</cp:revision>
  <cp:lastPrinted>2012-03-11T17:01:24Z</cp:lastPrinted>
  <dcterms:created xsi:type="dcterms:W3CDTF">2012-03-08T11:14:41Z</dcterms:created>
  <dcterms:modified xsi:type="dcterms:W3CDTF">2012-05-01T07:00:15Z</dcterms:modified>
</cp:coreProperties>
</file>