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1"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8503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3455189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277194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3332955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266329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331200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397580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185200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332501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3519062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848747-F78D-492D-A773-08E463FAFFBB}" type="datetimeFigureOut">
              <a:rPr kumimoji="1" lang="ja-JP" altLang="en-US" smtClean="0"/>
              <a:t>2011/8/20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1529208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48747-F78D-492D-A773-08E463FAFFBB}" type="datetimeFigureOut">
              <a:rPr kumimoji="1" lang="ja-JP" altLang="en-US" smtClean="0"/>
              <a:t>2011/8/20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58FF4-AECE-4DDF-A8BE-E7348F20BDD0}" type="slidenum">
              <a:rPr kumimoji="1" lang="ja-JP" altLang="en-US" smtClean="0"/>
              <a:t>‹#›</a:t>
            </a:fld>
            <a:endParaRPr kumimoji="1" lang="ja-JP" altLang="en-US"/>
          </a:p>
        </p:txBody>
      </p:sp>
    </p:spTree>
    <p:extLst>
      <p:ext uri="{BB962C8B-B14F-4D97-AF65-F5344CB8AC3E}">
        <p14:creationId xmlns:p14="http://schemas.microsoft.com/office/powerpoint/2010/main" val="960309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476672"/>
            <a:ext cx="8260596" cy="1077218"/>
          </a:xfrm>
          <a:prstGeom prst="rect">
            <a:avLst/>
          </a:prstGeom>
          <a:noFill/>
          <a:ln>
            <a:solidFill>
              <a:schemeClr val="tx1"/>
            </a:solidFill>
          </a:ln>
        </p:spPr>
        <p:txBody>
          <a:bodyPr wrap="none" rtlCol="0">
            <a:spAutoFit/>
          </a:bodyPr>
          <a:lstStyle/>
          <a:p>
            <a:pPr algn="ctr"/>
            <a:r>
              <a:rPr kumimoji="1" lang="ja-JP" altLang="en-US" sz="2000" dirty="0" smtClean="0"/>
              <a:t>坂口電熱「</a:t>
            </a:r>
            <a:r>
              <a:rPr kumimoji="1" lang="ja-JP" altLang="en-US" sz="2800" dirty="0" smtClean="0"/>
              <a:t>クリアヒーター</a:t>
            </a:r>
            <a:r>
              <a:rPr kumimoji="1" lang="ja-JP" altLang="en-US" sz="2000" dirty="0" smtClean="0"/>
              <a:t>」が天文用途に使用出来るか？実験レポート</a:t>
            </a:r>
            <a:endParaRPr kumimoji="1" lang="en-US" altLang="ja-JP" dirty="0" smtClean="0"/>
          </a:p>
          <a:p>
            <a:pPr algn="ctr"/>
            <a:r>
              <a:rPr lang="en-US" altLang="ja-JP" dirty="0" smtClean="0"/>
              <a:t>2011</a:t>
            </a:r>
            <a:r>
              <a:rPr lang="ja-JP" altLang="en-US" dirty="0" smtClean="0"/>
              <a:t>年</a:t>
            </a:r>
            <a:r>
              <a:rPr lang="en-US" altLang="ja-JP" dirty="0" smtClean="0"/>
              <a:t>8</a:t>
            </a:r>
            <a:r>
              <a:rPr lang="ja-JP" altLang="en-US" dirty="0" smtClean="0"/>
              <a:t>月</a:t>
            </a:r>
            <a:r>
              <a:rPr lang="en-US" altLang="ja-JP" dirty="0" smtClean="0"/>
              <a:t>20</a:t>
            </a:r>
            <a:r>
              <a:rPr lang="ja-JP" altLang="en-US" dirty="0" smtClean="0"/>
              <a:t>日</a:t>
            </a:r>
            <a:endParaRPr lang="en-US" altLang="ja-JP" dirty="0" smtClean="0"/>
          </a:p>
          <a:p>
            <a:pPr algn="ctr"/>
            <a:r>
              <a:rPr kumimoji="1" lang="ja-JP" altLang="en-US" dirty="0"/>
              <a:t>沖田</a:t>
            </a:r>
            <a:r>
              <a:rPr kumimoji="1" lang="ja-JP" altLang="en-US" dirty="0" smtClean="0"/>
              <a:t>博文</a:t>
            </a:r>
            <a:r>
              <a:rPr kumimoji="1" lang="en-US" altLang="ja-JP" dirty="0" smtClean="0"/>
              <a:t>(</a:t>
            </a:r>
            <a:r>
              <a:rPr kumimoji="1" lang="ja-JP" altLang="en-US" dirty="0" smtClean="0"/>
              <a:t>東北大</a:t>
            </a:r>
            <a:r>
              <a:rPr kumimoji="1" lang="en-US" altLang="ja-JP" dirty="0" smtClean="0"/>
              <a:t>)</a:t>
            </a:r>
          </a:p>
        </p:txBody>
      </p:sp>
      <p:pic>
        <p:nvPicPr>
          <p:cNvPr id="1026" name="Picture 2" descr="クリアーヒーター寸法図"/>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84766"/>
            <a:ext cx="4857750" cy="4076701"/>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2267744" y="5744289"/>
            <a:ext cx="4572000" cy="276999"/>
          </a:xfrm>
          <a:prstGeom prst="rect">
            <a:avLst/>
          </a:prstGeom>
        </p:spPr>
        <p:txBody>
          <a:bodyPr>
            <a:spAutoFit/>
          </a:bodyPr>
          <a:lstStyle/>
          <a:p>
            <a:r>
              <a:rPr lang="en-US" altLang="ja-JP" sz="1200" dirty="0" smtClean="0"/>
              <a:t>http://www.sakaguchi.com/lineup/heater/clearheater.html</a:t>
            </a:r>
            <a:endParaRPr lang="ja-JP" altLang="en-US" sz="1200" dirty="0"/>
          </a:p>
        </p:txBody>
      </p:sp>
      <p:graphicFrame>
        <p:nvGraphicFramePr>
          <p:cNvPr id="6" name="表 5"/>
          <p:cNvGraphicFramePr>
            <a:graphicFrameLocks noGrp="1"/>
          </p:cNvGraphicFramePr>
          <p:nvPr>
            <p:extLst>
              <p:ext uri="{D42A27DB-BD31-4B8C-83A1-F6EECF244321}">
                <p14:modId xmlns:p14="http://schemas.microsoft.com/office/powerpoint/2010/main" val="1984898547"/>
              </p:ext>
            </p:extLst>
          </p:nvPr>
        </p:nvGraphicFramePr>
        <p:xfrm>
          <a:off x="5759624" y="2281870"/>
          <a:ext cx="2694623" cy="2590800"/>
        </p:xfrm>
        <a:graphic>
          <a:graphicData uri="http://schemas.openxmlformats.org/drawingml/2006/table">
            <a:tbl>
              <a:tblPr firstRow="1" bandRow="1">
                <a:tableStyleId>{5C22544A-7EE6-4342-B048-85BDC9FD1C3A}</a:tableStyleId>
              </a:tblPr>
              <a:tblGrid>
                <a:gridCol w="921068"/>
                <a:gridCol w="1773555"/>
              </a:tblGrid>
              <a:tr h="139040">
                <a:tc>
                  <a:txBody>
                    <a:bodyPr/>
                    <a:lstStyle/>
                    <a:p>
                      <a:pPr algn="ctr"/>
                      <a:endParaRPr kumimoji="1" lang="ja-JP" altLang="en-US" dirty="0"/>
                    </a:p>
                  </a:txBody>
                  <a:tcPr/>
                </a:tc>
                <a:tc>
                  <a:txBody>
                    <a:bodyPr/>
                    <a:lstStyle/>
                    <a:p>
                      <a:pPr algn="ctr"/>
                      <a:endParaRPr kumimoji="1" lang="ja-JP" altLang="en-US" dirty="0"/>
                    </a:p>
                  </a:txBody>
                  <a:tcPr/>
                </a:tc>
              </a:tr>
              <a:tr h="370840">
                <a:tc>
                  <a:txBody>
                    <a:bodyPr/>
                    <a:lstStyle/>
                    <a:p>
                      <a:pPr algn="ctr"/>
                      <a:r>
                        <a:rPr kumimoji="1" lang="ja-JP" altLang="en-US" dirty="0" smtClean="0"/>
                        <a:t>電圧</a:t>
                      </a:r>
                      <a:endParaRPr kumimoji="1" lang="ja-JP" altLang="en-US" dirty="0"/>
                    </a:p>
                  </a:txBody>
                  <a:tcPr/>
                </a:tc>
                <a:tc>
                  <a:txBody>
                    <a:bodyPr/>
                    <a:lstStyle/>
                    <a:p>
                      <a:pPr algn="ctr"/>
                      <a:r>
                        <a:rPr kumimoji="1" lang="en-US" altLang="ja-JP" dirty="0" smtClean="0"/>
                        <a:t>24V</a:t>
                      </a:r>
                      <a:endParaRPr kumimoji="1" lang="ja-JP" altLang="en-US" dirty="0"/>
                    </a:p>
                  </a:txBody>
                  <a:tcPr/>
                </a:tc>
              </a:tr>
              <a:tr h="370840">
                <a:tc>
                  <a:txBody>
                    <a:bodyPr/>
                    <a:lstStyle/>
                    <a:p>
                      <a:pPr algn="ctr"/>
                      <a:r>
                        <a:rPr kumimoji="1" lang="ja-JP" altLang="en-US" dirty="0" smtClean="0"/>
                        <a:t>抵抗</a:t>
                      </a:r>
                      <a:endParaRPr kumimoji="1" lang="ja-JP" altLang="en-US" dirty="0"/>
                    </a:p>
                  </a:txBody>
                  <a:tcPr/>
                </a:tc>
                <a:tc>
                  <a:txBody>
                    <a:bodyPr/>
                    <a:lstStyle/>
                    <a:p>
                      <a:pPr algn="ctr"/>
                      <a:r>
                        <a:rPr kumimoji="1" lang="en-US" altLang="ja-JP" dirty="0" smtClean="0"/>
                        <a:t>57Ω</a:t>
                      </a:r>
                      <a:endParaRPr kumimoji="1" lang="ja-JP" altLang="en-US" dirty="0"/>
                    </a:p>
                  </a:txBody>
                  <a:tcPr/>
                </a:tc>
              </a:tr>
              <a:tr h="370840">
                <a:tc>
                  <a:txBody>
                    <a:bodyPr/>
                    <a:lstStyle/>
                    <a:p>
                      <a:pPr algn="ctr"/>
                      <a:r>
                        <a:rPr kumimoji="1" lang="ja-JP" altLang="en-US" dirty="0" smtClean="0"/>
                        <a:t>発熱量</a:t>
                      </a:r>
                      <a:endParaRPr kumimoji="1" lang="ja-JP" altLang="en-US" dirty="0"/>
                    </a:p>
                  </a:txBody>
                  <a:tcPr/>
                </a:tc>
                <a:tc>
                  <a:txBody>
                    <a:bodyPr/>
                    <a:lstStyle/>
                    <a:p>
                      <a:pPr algn="ctr"/>
                      <a:r>
                        <a:rPr kumimoji="1" lang="en-US" altLang="ja-JP" dirty="0" smtClean="0"/>
                        <a:t>10W</a:t>
                      </a:r>
                      <a:endParaRPr kumimoji="1" lang="ja-JP" altLang="en-US" dirty="0"/>
                    </a:p>
                  </a:txBody>
                  <a:tcPr/>
                </a:tc>
              </a:tr>
              <a:tr h="370840">
                <a:tc>
                  <a:txBody>
                    <a:bodyPr/>
                    <a:lstStyle/>
                    <a:p>
                      <a:pPr algn="ctr"/>
                      <a:r>
                        <a:rPr kumimoji="1" lang="ja-JP" altLang="en-US" dirty="0" smtClean="0"/>
                        <a:t>基材</a:t>
                      </a:r>
                      <a:endParaRPr kumimoji="1" lang="ja-JP" altLang="en-US" dirty="0"/>
                    </a:p>
                  </a:txBody>
                  <a:tcPr/>
                </a:tc>
                <a:tc>
                  <a:txBody>
                    <a:bodyPr/>
                    <a:lstStyle/>
                    <a:p>
                      <a:pPr algn="ctr"/>
                      <a:r>
                        <a:rPr kumimoji="1" lang="ja-JP" altLang="en-US" dirty="0" smtClean="0"/>
                        <a:t>耐熱透明ガラス</a:t>
                      </a:r>
                      <a:endParaRPr kumimoji="1" lang="ja-JP" altLang="en-US" dirty="0"/>
                    </a:p>
                  </a:txBody>
                  <a:tcPr/>
                </a:tc>
              </a:tr>
              <a:tr h="370840">
                <a:tc>
                  <a:txBody>
                    <a:bodyPr/>
                    <a:lstStyle/>
                    <a:p>
                      <a:pPr algn="ctr"/>
                      <a:r>
                        <a:rPr kumimoji="1" lang="ja-JP" altLang="en-US" dirty="0" smtClean="0"/>
                        <a:t>発熱体</a:t>
                      </a:r>
                      <a:endParaRPr kumimoji="1" lang="ja-JP" altLang="en-US" dirty="0"/>
                    </a:p>
                  </a:txBody>
                  <a:tcPr/>
                </a:tc>
                <a:tc>
                  <a:txBody>
                    <a:bodyPr/>
                    <a:lstStyle/>
                    <a:p>
                      <a:pPr algn="ctr"/>
                      <a:r>
                        <a:rPr kumimoji="1" lang="en-US" altLang="ja-JP" dirty="0" smtClean="0"/>
                        <a:t>ITO</a:t>
                      </a:r>
                      <a:endParaRPr kumimoji="1" lang="ja-JP" altLang="en-US" dirty="0"/>
                    </a:p>
                  </a:txBody>
                  <a:tcPr/>
                </a:tc>
              </a:tr>
              <a:tr h="370840">
                <a:tc>
                  <a:txBody>
                    <a:bodyPr/>
                    <a:lstStyle/>
                    <a:p>
                      <a:pPr algn="ctr"/>
                      <a:r>
                        <a:rPr kumimoji="1" lang="ja-JP" altLang="en-US" dirty="0" smtClean="0"/>
                        <a:t>透過率</a:t>
                      </a:r>
                      <a:endParaRPr kumimoji="1" lang="ja-JP" altLang="en-US" dirty="0"/>
                    </a:p>
                  </a:txBody>
                  <a:tcPr/>
                </a:tc>
                <a:tc>
                  <a:txBody>
                    <a:bodyPr/>
                    <a:lstStyle/>
                    <a:p>
                      <a:pPr algn="ctr"/>
                      <a:r>
                        <a:rPr kumimoji="1" lang="ja-JP" altLang="en-US" dirty="0" smtClean="0"/>
                        <a:t>可視光</a:t>
                      </a:r>
                      <a:r>
                        <a:rPr kumimoji="1" lang="en-US" altLang="ja-JP" dirty="0" smtClean="0"/>
                        <a:t>85%</a:t>
                      </a:r>
                      <a:r>
                        <a:rPr kumimoji="1" lang="ja-JP" altLang="en-US" dirty="0" smtClean="0"/>
                        <a:t>以上</a:t>
                      </a:r>
                      <a:endParaRPr kumimoji="1" lang="ja-JP" altLang="en-US" dirty="0"/>
                    </a:p>
                  </a:txBody>
                  <a:tcPr/>
                </a:tc>
              </a:tr>
            </a:tbl>
          </a:graphicData>
        </a:graphic>
      </p:graphicFrame>
      <p:sp>
        <p:nvSpPr>
          <p:cNvPr id="2" name="テキスト ボックス 1"/>
          <p:cNvSpPr txBox="1"/>
          <p:nvPr/>
        </p:nvSpPr>
        <p:spPr>
          <a:xfrm>
            <a:off x="6685327" y="5385166"/>
            <a:ext cx="1058303" cy="369332"/>
          </a:xfrm>
          <a:prstGeom prst="rect">
            <a:avLst/>
          </a:prstGeom>
          <a:noFill/>
        </p:spPr>
        <p:txBody>
          <a:bodyPr wrap="none" rtlCol="0">
            <a:spAutoFit/>
          </a:bodyPr>
          <a:lstStyle/>
          <a:p>
            <a:r>
              <a:rPr kumimoji="1" lang="en-US" altLang="ja-JP" dirty="0" smtClean="0"/>
              <a:t>13,000</a:t>
            </a:r>
            <a:r>
              <a:rPr kumimoji="1" lang="ja-JP" altLang="en-US" dirty="0" smtClean="0"/>
              <a:t>円</a:t>
            </a:r>
            <a:endParaRPr kumimoji="1" lang="ja-JP" altLang="en-US" dirty="0"/>
          </a:p>
        </p:txBody>
      </p:sp>
      <p:sp>
        <p:nvSpPr>
          <p:cNvPr id="3" name="テキスト ボックス 2"/>
          <p:cNvSpPr txBox="1"/>
          <p:nvPr/>
        </p:nvSpPr>
        <p:spPr>
          <a:xfrm>
            <a:off x="1469083" y="6165304"/>
            <a:ext cx="6271269" cy="369332"/>
          </a:xfrm>
          <a:prstGeom prst="rect">
            <a:avLst/>
          </a:prstGeom>
          <a:noFill/>
        </p:spPr>
        <p:txBody>
          <a:bodyPr wrap="none" rtlCol="0">
            <a:spAutoFit/>
          </a:bodyPr>
          <a:lstStyle/>
          <a:p>
            <a:r>
              <a:rPr kumimoji="1" lang="ja-JP" altLang="en-US" dirty="0" smtClean="0"/>
              <a:t>これを望遠鏡の対物レンズ前に置いて結露対策に使用したい。</a:t>
            </a:r>
            <a:endParaRPr kumimoji="1" lang="ja-JP" altLang="en-US" dirty="0"/>
          </a:p>
        </p:txBody>
      </p:sp>
    </p:spTree>
    <p:extLst>
      <p:ext uri="{BB962C8B-B14F-4D97-AF65-F5344CB8AC3E}">
        <p14:creationId xmlns:p14="http://schemas.microsoft.com/office/powerpoint/2010/main" val="614576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11560" y="1988840"/>
            <a:ext cx="1988045" cy="369332"/>
          </a:xfrm>
          <a:prstGeom prst="rect">
            <a:avLst/>
          </a:prstGeom>
          <a:noFill/>
          <a:ln>
            <a:solidFill>
              <a:schemeClr val="tx1"/>
            </a:solidFill>
          </a:ln>
        </p:spPr>
        <p:txBody>
          <a:bodyPr wrap="none" rtlCol="0">
            <a:spAutoFit/>
          </a:bodyPr>
          <a:lstStyle/>
          <a:p>
            <a:r>
              <a:rPr lang="ja-JP" altLang="en-US" dirty="0" smtClean="0"/>
              <a:t>実験に用いた機材</a:t>
            </a:r>
            <a:endParaRPr lang="en-US" altLang="ja-JP" dirty="0" smtClean="0"/>
          </a:p>
        </p:txBody>
      </p:sp>
      <p:graphicFrame>
        <p:nvGraphicFramePr>
          <p:cNvPr id="7" name="表 6"/>
          <p:cNvGraphicFramePr>
            <a:graphicFrameLocks noGrp="1"/>
          </p:cNvGraphicFramePr>
          <p:nvPr>
            <p:extLst>
              <p:ext uri="{D42A27DB-BD31-4B8C-83A1-F6EECF244321}">
                <p14:modId xmlns:p14="http://schemas.microsoft.com/office/powerpoint/2010/main" val="2981759181"/>
              </p:ext>
            </p:extLst>
          </p:nvPr>
        </p:nvGraphicFramePr>
        <p:xfrm>
          <a:off x="971600" y="2720464"/>
          <a:ext cx="5472608" cy="1849120"/>
        </p:xfrm>
        <a:graphic>
          <a:graphicData uri="http://schemas.openxmlformats.org/drawingml/2006/table">
            <a:tbl>
              <a:tblPr firstRow="1" bandRow="1">
                <a:tableStyleId>{5C22544A-7EE6-4342-B048-85BDC9FD1C3A}</a:tableStyleId>
              </a:tblPr>
              <a:tblGrid>
                <a:gridCol w="1617898"/>
                <a:gridCol w="3854710"/>
              </a:tblGrid>
              <a:tr h="219374">
                <a:tc>
                  <a:txBody>
                    <a:bodyPr/>
                    <a:lstStyle/>
                    <a:p>
                      <a:endParaRPr kumimoji="1" lang="ja-JP" altLang="en-US" dirty="0"/>
                    </a:p>
                  </a:txBody>
                  <a:tcPr/>
                </a:tc>
                <a:tc>
                  <a:txBody>
                    <a:bodyPr/>
                    <a:lstStyle/>
                    <a:p>
                      <a:endParaRPr kumimoji="1" lang="ja-JP" altLang="en-US" dirty="0"/>
                    </a:p>
                  </a:txBody>
                  <a:tcPr/>
                </a:tc>
              </a:tr>
              <a:tr h="370840">
                <a:tc>
                  <a:txBody>
                    <a:bodyPr/>
                    <a:lstStyle/>
                    <a:p>
                      <a:pPr algn="ctr"/>
                      <a:r>
                        <a:rPr kumimoji="1" lang="ja-JP" altLang="en-US" dirty="0" smtClean="0"/>
                        <a:t>望遠鏡</a:t>
                      </a:r>
                      <a:endParaRPr kumimoji="1" lang="ja-JP" altLang="en-US" dirty="0"/>
                    </a:p>
                  </a:txBody>
                  <a:tcPr/>
                </a:tc>
                <a:tc>
                  <a:txBody>
                    <a:bodyPr/>
                    <a:lstStyle/>
                    <a:p>
                      <a:r>
                        <a:rPr kumimoji="1" lang="en-US" altLang="ja-JP" dirty="0" smtClean="0"/>
                        <a:t>FS-60CB (D=60mm,</a:t>
                      </a:r>
                      <a:r>
                        <a:rPr kumimoji="1" lang="en-US" altLang="ja-JP" baseline="0" dirty="0" smtClean="0"/>
                        <a:t> FL=355mm</a:t>
                      </a:r>
                      <a:r>
                        <a:rPr kumimoji="1" lang="en-US" altLang="ja-JP" dirty="0" smtClean="0"/>
                        <a:t>)</a:t>
                      </a:r>
                      <a:endParaRPr kumimoji="1" lang="ja-JP" altLang="en-US" dirty="0"/>
                    </a:p>
                  </a:txBody>
                  <a:tcPr/>
                </a:tc>
              </a:tr>
              <a:tr h="370840">
                <a:tc>
                  <a:txBody>
                    <a:bodyPr/>
                    <a:lstStyle/>
                    <a:p>
                      <a:pPr algn="ctr"/>
                      <a:r>
                        <a:rPr kumimoji="1" lang="ja-JP" altLang="en-US" dirty="0" smtClean="0"/>
                        <a:t>赤道儀</a:t>
                      </a:r>
                      <a:endParaRPr kumimoji="1" lang="ja-JP" altLang="en-US" dirty="0"/>
                    </a:p>
                  </a:txBody>
                  <a:tcPr/>
                </a:tc>
                <a:tc>
                  <a:txBody>
                    <a:bodyPr/>
                    <a:lstStyle/>
                    <a:p>
                      <a:r>
                        <a:rPr kumimoji="1" lang="en-US" altLang="ja-JP" dirty="0" smtClean="0"/>
                        <a:t>AIRT40 or EM10B</a:t>
                      </a:r>
                      <a:endParaRPr kumimoji="1" lang="ja-JP" altLang="en-US" dirty="0"/>
                    </a:p>
                  </a:txBody>
                  <a:tcPr/>
                </a:tc>
              </a:tr>
              <a:tr h="370840">
                <a:tc>
                  <a:txBody>
                    <a:bodyPr/>
                    <a:lstStyle/>
                    <a:p>
                      <a:pPr algn="ctr"/>
                      <a:r>
                        <a:rPr kumimoji="1" lang="ja-JP" altLang="en-US" dirty="0" smtClean="0"/>
                        <a:t>カメラ</a:t>
                      </a:r>
                      <a:endParaRPr kumimoji="1" lang="ja-JP" altLang="en-US" dirty="0"/>
                    </a:p>
                  </a:txBody>
                  <a:tcPr/>
                </a:tc>
                <a:tc>
                  <a:txBody>
                    <a:bodyPr/>
                    <a:lstStyle/>
                    <a:p>
                      <a:r>
                        <a:rPr kumimoji="1" lang="en-US" altLang="ja-JP" dirty="0" smtClean="0"/>
                        <a:t>ST-7XME</a:t>
                      </a:r>
                      <a:r>
                        <a:rPr kumimoji="1" lang="en-US" altLang="ja-JP" baseline="0" dirty="0" smtClean="0"/>
                        <a:t> (9μm</a:t>
                      </a:r>
                      <a:r>
                        <a:rPr kumimoji="1" lang="ja-JP" altLang="en-US" baseline="0" dirty="0" smtClean="0"/>
                        <a:t>角</a:t>
                      </a:r>
                      <a:r>
                        <a:rPr kumimoji="1" lang="en-US" altLang="ja-JP" baseline="0" dirty="0" smtClean="0"/>
                        <a:t>)</a:t>
                      </a:r>
                      <a:endParaRPr kumimoji="1" lang="ja-JP" altLang="en-US" dirty="0"/>
                    </a:p>
                  </a:txBody>
                  <a:tcPr/>
                </a:tc>
              </a:tr>
              <a:tr h="370840">
                <a:tc>
                  <a:txBody>
                    <a:bodyPr/>
                    <a:lstStyle/>
                    <a:p>
                      <a:pPr algn="ctr"/>
                      <a:r>
                        <a:rPr kumimoji="1" lang="ja-JP" altLang="en-US" dirty="0" smtClean="0"/>
                        <a:t>フィルター</a:t>
                      </a:r>
                      <a:endParaRPr kumimoji="1" lang="ja-JP" altLang="en-US" dirty="0"/>
                    </a:p>
                  </a:txBody>
                  <a:tcPr/>
                </a:tc>
                <a:tc>
                  <a:txBody>
                    <a:bodyPr/>
                    <a:lstStyle/>
                    <a:p>
                      <a:r>
                        <a:rPr kumimoji="1" lang="ja-JP" altLang="en-US" dirty="0" smtClean="0"/>
                        <a:t>無し</a:t>
                      </a:r>
                      <a:endParaRPr kumimoji="1" lang="ja-JP" altLang="en-US" dirty="0"/>
                    </a:p>
                  </a:txBody>
                  <a:tcPr/>
                </a:tc>
              </a:tr>
            </a:tbl>
          </a:graphicData>
        </a:graphic>
      </p:graphicFrame>
      <p:pic>
        <p:nvPicPr>
          <p:cNvPr id="9" name="Picture 2" descr="C:\Users\hirofumi\Desktop\ST-XE_m-350.jpg"/>
          <p:cNvPicPr>
            <a:picLocks noChangeAspect="1" noChangeArrowheads="1"/>
          </p:cNvPicPr>
          <p:nvPr/>
        </p:nvPicPr>
        <p:blipFill rotWithShape="1">
          <a:blip r:embed="rId2">
            <a:extLst>
              <a:ext uri="{28A0092B-C50C-407E-A947-70E740481C1C}">
                <a14:useLocalDpi xmlns:a14="http://schemas.microsoft.com/office/drawing/2010/main" val="0"/>
              </a:ext>
            </a:extLst>
          </a:blip>
          <a:srcRect b="10015"/>
          <a:stretch/>
        </p:blipFill>
        <p:spPr bwMode="auto">
          <a:xfrm>
            <a:off x="6933045" y="3645024"/>
            <a:ext cx="1810394" cy="122413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hirofumi\Desktop\FS60CB.jpg"/>
          <p:cNvPicPr>
            <a:picLocks noChangeAspect="1" noChangeArrowheads="1"/>
          </p:cNvPicPr>
          <p:nvPr/>
        </p:nvPicPr>
        <p:blipFill rotWithShape="1">
          <a:blip r:embed="rId3">
            <a:extLst>
              <a:ext uri="{28A0092B-C50C-407E-A947-70E740481C1C}">
                <a14:useLocalDpi xmlns:a14="http://schemas.microsoft.com/office/drawing/2010/main" val="0"/>
              </a:ext>
            </a:extLst>
          </a:blip>
          <a:srcRect t="32624" b="6470"/>
          <a:stretch/>
        </p:blipFill>
        <p:spPr bwMode="auto">
          <a:xfrm>
            <a:off x="6588224" y="2492895"/>
            <a:ext cx="2160000" cy="849194"/>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827584" y="1052736"/>
            <a:ext cx="7560841" cy="646331"/>
          </a:xfrm>
          <a:prstGeom prst="rect">
            <a:avLst/>
          </a:prstGeom>
          <a:noFill/>
        </p:spPr>
        <p:txBody>
          <a:bodyPr wrap="square" rtlCol="0">
            <a:spAutoFit/>
          </a:bodyPr>
          <a:lstStyle/>
          <a:p>
            <a:r>
              <a:rPr lang="ja-JP" altLang="en-US" dirty="0" smtClean="0"/>
              <a:t>クリアヒーターを対物レンズ前に設置した場合としない場合の星像を比較することでクリアヒーターが天文用途に使用出来るか検証する。</a:t>
            </a:r>
            <a:endParaRPr kumimoji="1" lang="ja-JP" altLang="en-US" dirty="0"/>
          </a:p>
        </p:txBody>
      </p:sp>
      <p:sp>
        <p:nvSpPr>
          <p:cNvPr id="12" name="テキスト ボックス 11"/>
          <p:cNvSpPr txBox="1"/>
          <p:nvPr/>
        </p:nvSpPr>
        <p:spPr>
          <a:xfrm>
            <a:off x="648096" y="5044534"/>
            <a:ext cx="646331" cy="369332"/>
          </a:xfrm>
          <a:prstGeom prst="rect">
            <a:avLst/>
          </a:prstGeom>
          <a:noFill/>
          <a:ln>
            <a:solidFill>
              <a:schemeClr val="tx1"/>
            </a:solidFill>
          </a:ln>
        </p:spPr>
        <p:txBody>
          <a:bodyPr wrap="none" rtlCol="0">
            <a:spAutoFit/>
          </a:bodyPr>
          <a:lstStyle/>
          <a:p>
            <a:r>
              <a:rPr kumimoji="1" lang="ja-JP" altLang="en-US" dirty="0" smtClean="0"/>
              <a:t>実験</a:t>
            </a:r>
            <a:endParaRPr kumimoji="1" lang="ja-JP" altLang="en-US" dirty="0"/>
          </a:p>
        </p:txBody>
      </p:sp>
      <p:sp>
        <p:nvSpPr>
          <p:cNvPr id="13" name="テキスト ボックス 12"/>
          <p:cNvSpPr txBox="1"/>
          <p:nvPr/>
        </p:nvSpPr>
        <p:spPr>
          <a:xfrm>
            <a:off x="914735" y="5414597"/>
            <a:ext cx="7617368" cy="923330"/>
          </a:xfrm>
          <a:prstGeom prst="rect">
            <a:avLst/>
          </a:prstGeom>
          <a:noFill/>
        </p:spPr>
        <p:txBody>
          <a:bodyPr wrap="square" rtlCol="0">
            <a:spAutoFit/>
          </a:bodyPr>
          <a:lstStyle/>
          <a:p>
            <a:pPr algn="just"/>
            <a:r>
              <a:rPr kumimoji="1" lang="en-US" altLang="ja-JP" dirty="0" smtClean="0"/>
              <a:t>2011</a:t>
            </a:r>
            <a:r>
              <a:rPr kumimoji="1" lang="ja-JP" altLang="en-US" dirty="0" smtClean="0"/>
              <a:t>年</a:t>
            </a:r>
            <a:r>
              <a:rPr kumimoji="1" lang="en-US" altLang="ja-JP" dirty="0" smtClean="0"/>
              <a:t>8</a:t>
            </a:r>
            <a:r>
              <a:rPr kumimoji="1" lang="ja-JP" altLang="en-US" dirty="0" smtClean="0"/>
              <a:t>月</a:t>
            </a:r>
            <a:r>
              <a:rPr kumimoji="1" lang="en-US" altLang="ja-JP" dirty="0" smtClean="0"/>
              <a:t>17</a:t>
            </a:r>
            <a:r>
              <a:rPr kumimoji="1" lang="ja-JP" altLang="en-US" dirty="0" smtClean="0"/>
              <a:t>日</a:t>
            </a:r>
            <a:r>
              <a:rPr kumimoji="1" lang="en-US" altLang="ja-JP" dirty="0" smtClean="0"/>
              <a:t>23</a:t>
            </a:r>
            <a:r>
              <a:rPr lang="ja-JP" altLang="en-US" dirty="0" smtClean="0"/>
              <a:t>時</a:t>
            </a:r>
            <a:r>
              <a:rPr lang="en-US" altLang="ja-JP" dirty="0" smtClean="0"/>
              <a:t>(JST)</a:t>
            </a:r>
            <a:r>
              <a:rPr lang="ja-JP" altLang="en-US" dirty="0" smtClean="0"/>
              <a:t>頃に天体観測を実施した。撮影対象はアンドロメダ座</a:t>
            </a:r>
            <a:r>
              <a:rPr lang="en-US" altLang="ja-JP" dirty="0" smtClean="0"/>
              <a:t>α</a:t>
            </a:r>
            <a:r>
              <a:rPr lang="ja-JP" altLang="en-US" dirty="0" smtClean="0"/>
              <a:t>星アルフェラッツ</a:t>
            </a:r>
            <a:r>
              <a:rPr lang="en-US" altLang="ja-JP" dirty="0" smtClean="0"/>
              <a:t>(2</a:t>
            </a:r>
            <a:r>
              <a:rPr lang="ja-JP" altLang="en-US" dirty="0" smtClean="0"/>
              <a:t>等星</a:t>
            </a:r>
            <a:r>
              <a:rPr lang="en-US" altLang="ja-JP" dirty="0" smtClean="0"/>
              <a:t>)</a:t>
            </a:r>
            <a:r>
              <a:rPr lang="ja-JP" altLang="en-US" dirty="0" err="1" smtClean="0"/>
              <a:t>。</a:t>
            </a:r>
            <a:r>
              <a:rPr lang="ja-JP" altLang="en-US" dirty="0" smtClean="0"/>
              <a:t>撮影は</a:t>
            </a:r>
            <a:r>
              <a:rPr lang="en-US" altLang="ja-JP" dirty="0" smtClean="0"/>
              <a:t>Windows</a:t>
            </a:r>
            <a:r>
              <a:rPr lang="ja-JP" altLang="en-US" dirty="0" smtClean="0"/>
              <a:t>から</a:t>
            </a:r>
            <a:r>
              <a:rPr lang="en-US" altLang="ja-JP" dirty="0" smtClean="0"/>
              <a:t>ST7</a:t>
            </a:r>
            <a:r>
              <a:rPr lang="ja-JP" altLang="en-US" dirty="0" smtClean="0"/>
              <a:t>標準の制御ソフトである</a:t>
            </a:r>
            <a:r>
              <a:rPr lang="en-US" altLang="ja-JP" dirty="0" smtClean="0"/>
              <a:t>CCDOPS</a:t>
            </a:r>
            <a:r>
              <a:rPr lang="ja-JP" altLang="en-US" dirty="0" smtClean="0"/>
              <a:t>を使用した。露出時間はフォーカス合わせ時は</a:t>
            </a:r>
            <a:r>
              <a:rPr lang="en-US" altLang="ja-JP" dirty="0" smtClean="0"/>
              <a:t>2</a:t>
            </a:r>
            <a:r>
              <a:rPr lang="ja-JP" altLang="en-US" dirty="0" smtClean="0"/>
              <a:t>秒、撮像時</a:t>
            </a:r>
            <a:r>
              <a:rPr lang="en-US" altLang="ja-JP" dirty="0" smtClean="0"/>
              <a:t>10</a:t>
            </a:r>
            <a:r>
              <a:rPr lang="ja-JP" altLang="en-US" dirty="0" smtClean="0"/>
              <a:t>秒とした。</a:t>
            </a:r>
            <a:endParaRPr lang="en-US" altLang="ja-JP" dirty="0" smtClean="0"/>
          </a:p>
        </p:txBody>
      </p:sp>
      <p:sp>
        <p:nvSpPr>
          <p:cNvPr id="15" name="テキスト ボックス 14"/>
          <p:cNvSpPr txBox="1"/>
          <p:nvPr/>
        </p:nvSpPr>
        <p:spPr>
          <a:xfrm>
            <a:off x="539552" y="548680"/>
            <a:ext cx="1915909" cy="369332"/>
          </a:xfrm>
          <a:prstGeom prst="rect">
            <a:avLst/>
          </a:prstGeom>
          <a:noFill/>
          <a:ln>
            <a:solidFill>
              <a:schemeClr val="tx1"/>
            </a:solidFill>
          </a:ln>
        </p:spPr>
        <p:txBody>
          <a:bodyPr wrap="none" rtlCol="0">
            <a:spAutoFit/>
          </a:bodyPr>
          <a:lstStyle/>
          <a:p>
            <a:r>
              <a:rPr lang="ja-JP" altLang="en-US" dirty="0" smtClean="0"/>
              <a:t>実験の原理・方法</a:t>
            </a:r>
            <a:endParaRPr lang="en-US" altLang="ja-JP" dirty="0" smtClean="0"/>
          </a:p>
        </p:txBody>
      </p:sp>
    </p:spTree>
    <p:extLst>
      <p:ext uri="{BB962C8B-B14F-4D97-AF65-F5344CB8AC3E}">
        <p14:creationId xmlns:p14="http://schemas.microsoft.com/office/powerpoint/2010/main" val="3495938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45729" y="1070229"/>
            <a:ext cx="2318263" cy="461665"/>
          </a:xfrm>
          <a:prstGeom prst="rect">
            <a:avLst/>
          </a:prstGeom>
          <a:noFill/>
          <a:ln>
            <a:noFill/>
          </a:ln>
        </p:spPr>
        <p:txBody>
          <a:bodyPr wrap="none" rtlCol="0">
            <a:spAutoFit/>
          </a:bodyPr>
          <a:lstStyle/>
          <a:p>
            <a:r>
              <a:rPr lang="ja-JP" altLang="en-US" dirty="0" smtClean="0"/>
              <a:t>クリアヒーター「</a:t>
            </a:r>
            <a:r>
              <a:rPr lang="ja-JP" altLang="en-US" sz="2400" dirty="0" err="1" smtClean="0"/>
              <a:t>無し</a:t>
            </a:r>
            <a:r>
              <a:rPr lang="ja-JP" altLang="en-US" dirty="0" smtClean="0"/>
              <a:t>」</a:t>
            </a:r>
            <a:endParaRPr lang="en-US" altLang="ja-JP" dirty="0" smtClean="0"/>
          </a:p>
        </p:txBody>
      </p:sp>
      <p:pic>
        <p:nvPicPr>
          <p:cNvPr id="2050" name="Picture 2" descr="C:\Users\hirofumi\Desktop\nashi_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802825"/>
            <a:ext cx="3600000" cy="240312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hirofumi\Desktop\nashi_o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7381" y="904833"/>
            <a:ext cx="3600000" cy="240312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hirofumi\Desktop\nashi_f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528306"/>
            <a:ext cx="4680000" cy="3124068"/>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8377987" y="3307962"/>
            <a:ext cx="359394" cy="369332"/>
          </a:xfrm>
          <a:prstGeom prst="rect">
            <a:avLst/>
          </a:prstGeom>
          <a:noFill/>
        </p:spPr>
        <p:txBody>
          <a:bodyPr wrap="none" rtlCol="0">
            <a:spAutoFit/>
          </a:bodyPr>
          <a:lstStyle/>
          <a:p>
            <a:r>
              <a:rPr kumimoji="1" lang="en-US" altLang="ja-JP" dirty="0" smtClean="0"/>
              <a:t>in</a:t>
            </a:r>
            <a:endParaRPr kumimoji="1" lang="ja-JP" altLang="en-US" dirty="0"/>
          </a:p>
        </p:txBody>
      </p:sp>
      <p:sp>
        <p:nvSpPr>
          <p:cNvPr id="4" name="テキスト ボックス 3"/>
          <p:cNvSpPr txBox="1"/>
          <p:nvPr/>
        </p:nvSpPr>
        <p:spPr>
          <a:xfrm>
            <a:off x="4503198" y="5652374"/>
            <a:ext cx="428322" cy="369332"/>
          </a:xfrm>
          <a:prstGeom prst="rect">
            <a:avLst/>
          </a:prstGeom>
          <a:noFill/>
        </p:spPr>
        <p:txBody>
          <a:bodyPr wrap="none" rtlCol="0">
            <a:spAutoFit/>
          </a:bodyPr>
          <a:lstStyle/>
          <a:p>
            <a:r>
              <a:rPr kumimoji="1" lang="en-US" altLang="ja-JP" dirty="0" smtClean="0"/>
              <a:t>on</a:t>
            </a:r>
            <a:endParaRPr kumimoji="1" lang="ja-JP" altLang="en-US" dirty="0"/>
          </a:p>
        </p:txBody>
      </p:sp>
      <p:sp>
        <p:nvSpPr>
          <p:cNvPr id="5" name="テキスト ボックス 4"/>
          <p:cNvSpPr txBox="1"/>
          <p:nvPr/>
        </p:nvSpPr>
        <p:spPr>
          <a:xfrm>
            <a:off x="8242797" y="6205954"/>
            <a:ext cx="505267" cy="369332"/>
          </a:xfrm>
          <a:prstGeom prst="rect">
            <a:avLst/>
          </a:prstGeom>
          <a:noFill/>
        </p:spPr>
        <p:txBody>
          <a:bodyPr wrap="none" rtlCol="0">
            <a:spAutoFit/>
          </a:bodyPr>
          <a:lstStyle/>
          <a:p>
            <a:r>
              <a:rPr kumimoji="1" lang="en-US" altLang="ja-JP" dirty="0" smtClean="0"/>
              <a:t>out</a:t>
            </a:r>
            <a:endParaRPr kumimoji="1" lang="ja-JP" altLang="en-US" dirty="0"/>
          </a:p>
        </p:txBody>
      </p:sp>
      <p:sp>
        <p:nvSpPr>
          <p:cNvPr id="15" name="テキスト ボックス 14"/>
          <p:cNvSpPr txBox="1"/>
          <p:nvPr/>
        </p:nvSpPr>
        <p:spPr>
          <a:xfrm>
            <a:off x="554148" y="596832"/>
            <a:ext cx="1107996" cy="369332"/>
          </a:xfrm>
          <a:prstGeom prst="rect">
            <a:avLst/>
          </a:prstGeom>
          <a:noFill/>
          <a:ln>
            <a:solidFill>
              <a:schemeClr val="tx1"/>
            </a:solidFill>
          </a:ln>
        </p:spPr>
        <p:txBody>
          <a:bodyPr wrap="none" rtlCol="0">
            <a:spAutoFit/>
          </a:bodyPr>
          <a:lstStyle/>
          <a:p>
            <a:r>
              <a:rPr kumimoji="1" lang="ja-JP" altLang="en-US" dirty="0" smtClean="0"/>
              <a:t>実験結果</a:t>
            </a:r>
            <a:endParaRPr kumimoji="1" lang="ja-JP" altLang="en-US" dirty="0"/>
          </a:p>
        </p:txBody>
      </p:sp>
    </p:spTree>
    <p:extLst>
      <p:ext uri="{BB962C8B-B14F-4D97-AF65-F5344CB8AC3E}">
        <p14:creationId xmlns:p14="http://schemas.microsoft.com/office/powerpoint/2010/main" val="278820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45729" y="1070229"/>
            <a:ext cx="2311851" cy="461665"/>
          </a:xfrm>
          <a:prstGeom prst="rect">
            <a:avLst/>
          </a:prstGeom>
          <a:noFill/>
          <a:ln>
            <a:noFill/>
          </a:ln>
        </p:spPr>
        <p:txBody>
          <a:bodyPr wrap="none" rtlCol="0">
            <a:spAutoFit/>
          </a:bodyPr>
          <a:lstStyle/>
          <a:p>
            <a:r>
              <a:rPr lang="ja-JP" altLang="en-US" dirty="0" smtClean="0"/>
              <a:t>クリアヒーター「</a:t>
            </a:r>
            <a:r>
              <a:rPr lang="ja-JP" altLang="en-US" sz="2400" dirty="0"/>
              <a:t>有り</a:t>
            </a:r>
            <a:r>
              <a:rPr lang="ja-JP" altLang="en-US" dirty="0" smtClean="0"/>
              <a:t>」</a:t>
            </a:r>
            <a:endParaRPr lang="en-US" altLang="ja-JP" dirty="0" smtClean="0"/>
          </a:p>
        </p:txBody>
      </p:sp>
      <p:pic>
        <p:nvPicPr>
          <p:cNvPr id="2050" name="Picture 2" descr="C:\Users\hirofumi\Desktop\nashi_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802825"/>
            <a:ext cx="3600000" cy="240312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hirofumi\Desktop\nashi_o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7381" y="904833"/>
            <a:ext cx="3600000" cy="240312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hirofumi\Desktop\nashi_f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2528306"/>
            <a:ext cx="4680000" cy="3124068"/>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8377987" y="3307962"/>
            <a:ext cx="359394" cy="369332"/>
          </a:xfrm>
          <a:prstGeom prst="rect">
            <a:avLst/>
          </a:prstGeom>
          <a:noFill/>
        </p:spPr>
        <p:txBody>
          <a:bodyPr wrap="none" rtlCol="0">
            <a:spAutoFit/>
          </a:bodyPr>
          <a:lstStyle/>
          <a:p>
            <a:r>
              <a:rPr kumimoji="1" lang="en-US" altLang="ja-JP" dirty="0" smtClean="0"/>
              <a:t>in</a:t>
            </a:r>
            <a:endParaRPr kumimoji="1" lang="ja-JP" altLang="en-US" dirty="0"/>
          </a:p>
        </p:txBody>
      </p:sp>
      <p:sp>
        <p:nvSpPr>
          <p:cNvPr id="4" name="テキスト ボックス 3"/>
          <p:cNvSpPr txBox="1"/>
          <p:nvPr/>
        </p:nvSpPr>
        <p:spPr>
          <a:xfrm>
            <a:off x="4503198" y="5652374"/>
            <a:ext cx="428322" cy="369332"/>
          </a:xfrm>
          <a:prstGeom prst="rect">
            <a:avLst/>
          </a:prstGeom>
          <a:noFill/>
        </p:spPr>
        <p:txBody>
          <a:bodyPr wrap="none" rtlCol="0">
            <a:spAutoFit/>
          </a:bodyPr>
          <a:lstStyle/>
          <a:p>
            <a:r>
              <a:rPr kumimoji="1" lang="en-US" altLang="ja-JP" dirty="0" smtClean="0"/>
              <a:t>on</a:t>
            </a:r>
            <a:endParaRPr kumimoji="1" lang="ja-JP" altLang="en-US" dirty="0"/>
          </a:p>
        </p:txBody>
      </p:sp>
      <p:sp>
        <p:nvSpPr>
          <p:cNvPr id="5" name="テキスト ボックス 4"/>
          <p:cNvSpPr txBox="1"/>
          <p:nvPr/>
        </p:nvSpPr>
        <p:spPr>
          <a:xfrm>
            <a:off x="8242797" y="6205954"/>
            <a:ext cx="505267" cy="369332"/>
          </a:xfrm>
          <a:prstGeom prst="rect">
            <a:avLst/>
          </a:prstGeom>
          <a:noFill/>
        </p:spPr>
        <p:txBody>
          <a:bodyPr wrap="none" rtlCol="0">
            <a:spAutoFit/>
          </a:bodyPr>
          <a:lstStyle/>
          <a:p>
            <a:r>
              <a:rPr kumimoji="1" lang="en-US" altLang="ja-JP" dirty="0" smtClean="0"/>
              <a:t>out</a:t>
            </a:r>
            <a:endParaRPr kumimoji="1" lang="ja-JP" altLang="en-US" dirty="0"/>
          </a:p>
        </p:txBody>
      </p:sp>
      <p:sp>
        <p:nvSpPr>
          <p:cNvPr id="15" name="テキスト ボックス 14"/>
          <p:cNvSpPr txBox="1"/>
          <p:nvPr/>
        </p:nvSpPr>
        <p:spPr>
          <a:xfrm>
            <a:off x="554148" y="596832"/>
            <a:ext cx="1107996" cy="369332"/>
          </a:xfrm>
          <a:prstGeom prst="rect">
            <a:avLst/>
          </a:prstGeom>
          <a:noFill/>
          <a:ln>
            <a:solidFill>
              <a:schemeClr val="tx1"/>
            </a:solidFill>
          </a:ln>
        </p:spPr>
        <p:txBody>
          <a:bodyPr wrap="none" rtlCol="0">
            <a:spAutoFit/>
          </a:bodyPr>
          <a:lstStyle/>
          <a:p>
            <a:r>
              <a:rPr kumimoji="1" lang="ja-JP" altLang="en-US" dirty="0" smtClean="0"/>
              <a:t>実験結果</a:t>
            </a:r>
            <a:endParaRPr kumimoji="1" lang="ja-JP" altLang="en-US" dirty="0"/>
          </a:p>
        </p:txBody>
      </p:sp>
      <p:pic>
        <p:nvPicPr>
          <p:cNvPr id="10" name="Picture 3" descr="C:\Users\hirofumi\Desktop\ari_ou.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1999" y="3802825"/>
            <a:ext cx="3600000" cy="240312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hirofumi\Desktop\ari_in.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7381" y="929480"/>
            <a:ext cx="3600000" cy="240312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hirofumi\Desktop\ari_fo.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2532367"/>
            <a:ext cx="4680000" cy="3124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60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467380"/>
            <a:ext cx="1369286" cy="369332"/>
          </a:xfrm>
          <a:prstGeom prst="rect">
            <a:avLst/>
          </a:prstGeom>
          <a:noFill/>
          <a:ln>
            <a:solidFill>
              <a:schemeClr val="tx1"/>
            </a:solidFill>
          </a:ln>
        </p:spPr>
        <p:txBody>
          <a:bodyPr wrap="none" rtlCol="0">
            <a:spAutoFit/>
          </a:bodyPr>
          <a:lstStyle/>
          <a:p>
            <a:r>
              <a:rPr lang="ja-JP" altLang="en-US" dirty="0" smtClean="0"/>
              <a:t>考察・まとめ</a:t>
            </a:r>
            <a:endParaRPr lang="en-US" altLang="ja-JP" dirty="0" smtClean="0"/>
          </a:p>
        </p:txBody>
      </p:sp>
      <p:sp>
        <p:nvSpPr>
          <p:cNvPr id="8" name="テキスト ボックス 7"/>
          <p:cNvSpPr txBox="1"/>
          <p:nvPr/>
        </p:nvSpPr>
        <p:spPr>
          <a:xfrm>
            <a:off x="683568" y="965041"/>
            <a:ext cx="7848872" cy="5632311"/>
          </a:xfrm>
          <a:prstGeom prst="rect">
            <a:avLst/>
          </a:prstGeom>
          <a:noFill/>
        </p:spPr>
        <p:txBody>
          <a:bodyPr wrap="square" rtlCol="0">
            <a:spAutoFit/>
          </a:bodyPr>
          <a:lstStyle/>
          <a:p>
            <a:pPr algn="just"/>
            <a:r>
              <a:rPr kumimoji="1" lang="ja-JP" altLang="en-US" dirty="0" smtClean="0"/>
              <a:t>クリアヒーターなしの場合、</a:t>
            </a:r>
            <a:r>
              <a:rPr kumimoji="1" lang="en-US" altLang="ja-JP" dirty="0" smtClean="0"/>
              <a:t>in/out</a:t>
            </a:r>
            <a:r>
              <a:rPr kumimoji="1" lang="ja-JP" altLang="en-US" dirty="0" smtClean="0"/>
              <a:t>フォーカスでは恒星は同心円状にぼやけ、また焦点位置では鋭く恒星像を結ぶことが分かる。</a:t>
            </a:r>
            <a:endParaRPr kumimoji="1" lang="en-US" altLang="ja-JP" dirty="0" smtClean="0"/>
          </a:p>
          <a:p>
            <a:pPr algn="just"/>
            <a:r>
              <a:rPr kumimoji="1" lang="ja-JP" altLang="en-US" dirty="0" smtClean="0"/>
              <a:t>クリアヒーター有りの場合、フォーカスがズレ</a:t>
            </a:r>
            <a:r>
              <a:rPr kumimoji="1" lang="ja-JP" altLang="en-US" dirty="0" err="1" smtClean="0"/>
              <a:t>て</a:t>
            </a:r>
            <a:r>
              <a:rPr kumimoji="1" lang="ja-JP" altLang="en-US" dirty="0" smtClean="0"/>
              <a:t>いるときには恒星は一様にぼけず細長く写る。これは非点収差を意味する。</a:t>
            </a:r>
            <a:endParaRPr lang="en-US" altLang="ja-JP" dirty="0" smtClean="0"/>
          </a:p>
          <a:p>
            <a:pPr algn="just"/>
            <a:endParaRPr lang="en-US" altLang="ja-JP" dirty="0"/>
          </a:p>
          <a:p>
            <a:pPr algn="just"/>
            <a:endParaRPr lang="en-US" altLang="ja-JP" dirty="0" smtClean="0"/>
          </a:p>
          <a:p>
            <a:pPr algn="just"/>
            <a:endParaRPr lang="en-US" altLang="ja-JP" dirty="0"/>
          </a:p>
          <a:p>
            <a:pPr algn="just"/>
            <a:endParaRPr lang="en-US" altLang="ja-JP" dirty="0" smtClean="0"/>
          </a:p>
          <a:p>
            <a:pPr algn="just"/>
            <a:endParaRPr lang="en-US" altLang="ja-JP" dirty="0"/>
          </a:p>
          <a:p>
            <a:pPr algn="just"/>
            <a:endParaRPr lang="en-US" altLang="ja-JP" dirty="0" smtClean="0"/>
          </a:p>
          <a:p>
            <a:pPr algn="just"/>
            <a:endParaRPr lang="en-US" altLang="ja-JP" dirty="0" smtClean="0"/>
          </a:p>
          <a:p>
            <a:pPr algn="just"/>
            <a:endParaRPr lang="en-US" altLang="ja-JP" dirty="0"/>
          </a:p>
          <a:p>
            <a:pPr algn="just"/>
            <a:r>
              <a:rPr lang="ja-JP" altLang="en-US" dirty="0" smtClean="0"/>
              <a:t>非点収差の原因はクリアヒーターが</a:t>
            </a:r>
            <a:r>
              <a:rPr lang="en-US" altLang="ja-JP" dirty="0" smtClean="0"/>
              <a:t>2</a:t>
            </a:r>
            <a:r>
              <a:rPr lang="ja-JP" altLang="en-US" dirty="0" smtClean="0"/>
              <a:t>枚のガラスを貼り合わせて作られている事から生じると考えられる。</a:t>
            </a:r>
            <a:r>
              <a:rPr lang="en-US" altLang="ja-JP" dirty="0" smtClean="0"/>
              <a:t>2</a:t>
            </a:r>
            <a:r>
              <a:rPr lang="ja-JP" altLang="en-US" dirty="0" smtClean="0"/>
              <a:t>枚のガラスの接着時に何らかのたわみが存在したか、または</a:t>
            </a:r>
            <a:r>
              <a:rPr lang="en-US" altLang="ja-JP" dirty="0" smtClean="0"/>
              <a:t>2</a:t>
            </a:r>
            <a:r>
              <a:rPr lang="ja-JP" altLang="en-US" dirty="0" smtClean="0"/>
              <a:t>枚のガラスの熱膨張率の違いによってクリアヒーターが曲がり、その結果、非点収差が生じたと考えられる。</a:t>
            </a:r>
            <a:endParaRPr lang="en-US" altLang="ja-JP" dirty="0" smtClean="0"/>
          </a:p>
          <a:p>
            <a:pPr algn="just"/>
            <a:r>
              <a:rPr lang="ja-JP" altLang="en-US" dirty="0" smtClean="0"/>
              <a:t>また、</a:t>
            </a:r>
            <a:r>
              <a:rPr kumimoji="1" lang="ja-JP" altLang="en-US" dirty="0" smtClean="0"/>
              <a:t>焦点位置で恒星像はボケボケである。この原因としては、強い非点収差によるもの、もしくはクリアヒーターの面精度の悪さの</a:t>
            </a:r>
            <a:r>
              <a:rPr kumimoji="1" lang="en-US" altLang="ja-JP" dirty="0" smtClean="0"/>
              <a:t>2</a:t>
            </a:r>
            <a:r>
              <a:rPr kumimoji="1" lang="ja-JP" altLang="en-US" dirty="0" smtClean="0"/>
              <a:t>点が考えられる。</a:t>
            </a:r>
            <a:endParaRPr lang="en-US" altLang="ja-JP" dirty="0"/>
          </a:p>
          <a:p>
            <a:pPr algn="just"/>
            <a:endParaRPr kumimoji="1" lang="en-US" altLang="ja-JP" dirty="0" smtClean="0"/>
          </a:p>
          <a:p>
            <a:pPr algn="just"/>
            <a:r>
              <a:rPr lang="ja-JP" altLang="en-US" dirty="0" smtClean="0"/>
              <a:t>よって、</a:t>
            </a:r>
            <a:r>
              <a:rPr lang="ja-JP" altLang="en-US" u="sng" dirty="0" smtClean="0"/>
              <a:t>坂口電熱「クリアヒーター」は天文用途には使えない</a:t>
            </a:r>
            <a:r>
              <a:rPr lang="ja-JP" altLang="en-US" dirty="0" smtClean="0"/>
              <a:t>ことがわかった。</a:t>
            </a:r>
            <a:endParaRPr kumimoji="1" lang="en-US" altLang="ja-JP" dirty="0" smtClean="0"/>
          </a:p>
        </p:txBody>
      </p:sp>
      <p:pic>
        <p:nvPicPr>
          <p:cNvPr id="4098" name="Picture 2" descr="http://www.cybernet.co.jp/optical/image/course/word/h11_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2209377"/>
            <a:ext cx="3600450" cy="1826518"/>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4499992" y="4009577"/>
            <a:ext cx="4572000" cy="276999"/>
          </a:xfrm>
          <a:prstGeom prst="rect">
            <a:avLst/>
          </a:prstGeom>
        </p:spPr>
        <p:txBody>
          <a:bodyPr>
            <a:spAutoFit/>
          </a:bodyPr>
          <a:lstStyle/>
          <a:p>
            <a:r>
              <a:rPr lang="en-US" altLang="ja-JP" sz="1200" dirty="0" smtClean="0"/>
              <a:t>http://www.cybernet.co.jp/optical/course/word/h11.html</a:t>
            </a:r>
            <a:endParaRPr lang="ja-JP" altLang="en-US" sz="1200" dirty="0"/>
          </a:p>
        </p:txBody>
      </p:sp>
    </p:spTree>
    <p:extLst>
      <p:ext uri="{BB962C8B-B14F-4D97-AF65-F5344CB8AC3E}">
        <p14:creationId xmlns:p14="http://schemas.microsoft.com/office/powerpoint/2010/main" val="3177223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391</Words>
  <Application>Microsoft Office PowerPoint</Application>
  <PresentationFormat>画面に合わせる (4:3)</PresentationFormat>
  <Paragraphs>57</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6</cp:revision>
  <dcterms:created xsi:type="dcterms:W3CDTF">2011-08-20T08:36:12Z</dcterms:created>
  <dcterms:modified xsi:type="dcterms:W3CDTF">2011-08-20T09:31:26Z</dcterms:modified>
</cp:coreProperties>
</file>