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9" r:id="rId4"/>
    <p:sldId id="261" r:id="rId5"/>
    <p:sldId id="258" r:id="rId6"/>
    <p:sldId id="262" r:id="rId7"/>
    <p:sldId id="263" r:id="rId8"/>
    <p:sldId id="257" r:id="rId9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72F3A-C25C-4314-A96C-F718D680C4E3}" type="datetimeFigureOut">
              <a:rPr kumimoji="1" lang="ja-JP" altLang="en-US" smtClean="0"/>
              <a:t>2012/1/7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6766C-C030-4BFC-B344-D63E19827F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2332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72F3A-C25C-4314-A96C-F718D680C4E3}" type="datetimeFigureOut">
              <a:rPr kumimoji="1" lang="ja-JP" altLang="en-US" smtClean="0"/>
              <a:t>2012/1/7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6766C-C030-4BFC-B344-D63E19827F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7526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72F3A-C25C-4314-A96C-F718D680C4E3}" type="datetimeFigureOut">
              <a:rPr kumimoji="1" lang="ja-JP" altLang="en-US" smtClean="0"/>
              <a:t>2012/1/7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6766C-C030-4BFC-B344-D63E19827F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3782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72F3A-C25C-4314-A96C-F718D680C4E3}" type="datetimeFigureOut">
              <a:rPr kumimoji="1" lang="ja-JP" altLang="en-US" smtClean="0"/>
              <a:t>2012/1/7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6766C-C030-4BFC-B344-D63E19827F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2944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72F3A-C25C-4314-A96C-F718D680C4E3}" type="datetimeFigureOut">
              <a:rPr kumimoji="1" lang="ja-JP" altLang="en-US" smtClean="0"/>
              <a:t>2012/1/7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6766C-C030-4BFC-B344-D63E19827F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0977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72F3A-C25C-4314-A96C-F718D680C4E3}" type="datetimeFigureOut">
              <a:rPr kumimoji="1" lang="ja-JP" altLang="en-US" smtClean="0"/>
              <a:t>2012/1/7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6766C-C030-4BFC-B344-D63E19827F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9239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72F3A-C25C-4314-A96C-F718D680C4E3}" type="datetimeFigureOut">
              <a:rPr kumimoji="1" lang="ja-JP" altLang="en-US" smtClean="0"/>
              <a:t>2012/1/7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6766C-C030-4BFC-B344-D63E19827F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0348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72F3A-C25C-4314-A96C-F718D680C4E3}" type="datetimeFigureOut">
              <a:rPr kumimoji="1" lang="ja-JP" altLang="en-US" smtClean="0"/>
              <a:t>2012/1/7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6766C-C030-4BFC-B344-D63E19827F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9576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72F3A-C25C-4314-A96C-F718D680C4E3}" type="datetimeFigureOut">
              <a:rPr kumimoji="1" lang="ja-JP" altLang="en-US" smtClean="0"/>
              <a:t>2012/1/7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6766C-C030-4BFC-B344-D63E19827F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4313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72F3A-C25C-4314-A96C-F718D680C4E3}" type="datetimeFigureOut">
              <a:rPr kumimoji="1" lang="ja-JP" altLang="en-US" smtClean="0"/>
              <a:t>2012/1/7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6766C-C030-4BFC-B344-D63E19827F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6930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72F3A-C25C-4314-A96C-F718D680C4E3}" type="datetimeFigureOut">
              <a:rPr kumimoji="1" lang="ja-JP" altLang="en-US" smtClean="0"/>
              <a:t>2012/1/7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6766C-C030-4BFC-B344-D63E19827F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5693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72F3A-C25C-4314-A96C-F718D680C4E3}" type="datetimeFigureOut">
              <a:rPr kumimoji="1" lang="ja-JP" altLang="en-US" smtClean="0"/>
              <a:t>2012/1/7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6766C-C030-4BFC-B344-D63E19827F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4317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 smtClean="0">
                <a:solidFill>
                  <a:srgbClr val="FF0000"/>
                </a:solidFill>
              </a:rPr>
              <a:t>D</a:t>
            </a:r>
            <a:r>
              <a:rPr lang="en-US" altLang="ja-JP" dirty="0" smtClean="0"/>
              <a:t>IMM </a:t>
            </a:r>
            <a:r>
              <a:rPr lang="en-US" altLang="ja-JP" dirty="0" smtClean="0">
                <a:solidFill>
                  <a:srgbClr val="FF0000"/>
                </a:solidFill>
              </a:rPr>
              <a:t>O</a:t>
            </a:r>
            <a:r>
              <a:rPr lang="en-US" altLang="ja-JP" dirty="0" smtClean="0"/>
              <a:t>bservation during </a:t>
            </a:r>
            <a:r>
              <a:rPr lang="en-US" altLang="ja-JP" dirty="0" smtClean="0">
                <a:solidFill>
                  <a:srgbClr val="FF0000"/>
                </a:solidFill>
              </a:rPr>
              <a:t>M</a:t>
            </a:r>
            <a:r>
              <a:rPr lang="en-US" altLang="ja-JP" dirty="0" smtClean="0"/>
              <a:t>id-winter using </a:t>
            </a:r>
            <a:r>
              <a:rPr lang="en-US" altLang="ja-JP" dirty="0" err="1" smtClean="0"/>
              <a:t>r</a:t>
            </a:r>
            <a:r>
              <a:rPr lang="en-US" altLang="ja-JP" dirty="0" err="1" smtClean="0">
                <a:solidFill>
                  <a:srgbClr val="FF0000"/>
                </a:solidFill>
              </a:rPr>
              <a:t>E</a:t>
            </a:r>
            <a:r>
              <a:rPr lang="en-US" altLang="ja-JP" dirty="0" err="1" smtClean="0"/>
              <a:t>mote</a:t>
            </a:r>
            <a:r>
              <a:rPr lang="en-US" altLang="ja-JP" dirty="0" smtClean="0"/>
              <a:t> </a:t>
            </a:r>
            <a:r>
              <a:rPr lang="en-US" altLang="ja-JP" dirty="0" smtClean="0">
                <a:solidFill>
                  <a:srgbClr val="FF0000"/>
                </a:solidFill>
              </a:rPr>
              <a:t>F</a:t>
            </a:r>
            <a:r>
              <a:rPr lang="en-US" altLang="ja-JP" dirty="0" smtClean="0"/>
              <a:t>acility at Dome Fuji (DOME-F)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 dirty="0" smtClean="0"/>
              <a:t>2012.1.8</a:t>
            </a:r>
            <a:endParaRPr lang="en-US" altLang="ja-JP" dirty="0" smtClean="0"/>
          </a:p>
          <a:p>
            <a:r>
              <a:rPr lang="en-US" altLang="ja-JP" dirty="0" smtClean="0"/>
              <a:t>Hirofumi Okita</a:t>
            </a:r>
          </a:p>
          <a:p>
            <a:r>
              <a:rPr kumimoji="1" lang="en-US" altLang="ja-JP" dirty="0" smtClean="0"/>
              <a:t>(Tohoku Univ./NIPR)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632567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kumimoji="1" lang="en-US" altLang="ja-JP" dirty="0" smtClean="0"/>
              <a:t>Why need </a:t>
            </a:r>
            <a:r>
              <a:rPr kumimoji="1" lang="en-US" altLang="ja-JP" dirty="0" smtClean="0"/>
              <a:t>the new </a:t>
            </a:r>
            <a:r>
              <a:rPr kumimoji="1" lang="en-US" altLang="ja-JP" dirty="0" smtClean="0"/>
              <a:t>instrument?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620959" y="3976921"/>
            <a:ext cx="806489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en-US" altLang="ja-JP" dirty="0" smtClean="0"/>
              <a:t>We should operate the day-time DIMM observation next campaign, because this follow up checks the seeing variation of the year exist or not.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altLang="ja-JP" dirty="0" smtClean="0"/>
              <a:t>We should put the new ultrasonic anemometer at same level of the DIMM. New ultrasonic anemometer brings us CT2 which we couldn’t get previous campaign.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altLang="ja-JP" dirty="0" smtClean="0"/>
              <a:t>If possible, we want to carry out the winter-over DIMM observation at 8m high. </a:t>
            </a:r>
            <a:endParaRPr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390159" y="1340768"/>
            <a:ext cx="620617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ja-JP" dirty="0" smtClean="0"/>
              <a:t>From </a:t>
            </a:r>
            <a:r>
              <a:rPr lang="en-US" altLang="ja-JP" u="sng" dirty="0" smtClean="0"/>
              <a:t>Okita et al. (in preparation)</a:t>
            </a:r>
            <a:r>
              <a:rPr lang="en-US" altLang="ja-JP" dirty="0" smtClean="0"/>
              <a:t>, the seeing at Dome Fuji is,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altLang="ja-JP" dirty="0" smtClean="0"/>
              <a:t>superposition of two log-normal distribution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altLang="ja-JP" dirty="0" smtClean="0"/>
              <a:t>have a minimum around 0.7” about 5 p.m.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altLang="ja-JP" dirty="0" smtClean="0"/>
              <a:t>correlate with the </a:t>
            </a:r>
            <a:r>
              <a:rPr lang="en-US" altLang="ja-JP" dirty="0" smtClean="0"/>
              <a:t>temperatures, </a:t>
            </a:r>
            <a:r>
              <a:rPr lang="en-US" altLang="ja-JP" dirty="0" smtClean="0"/>
              <a:t>but no correlation with other meteorological parameters  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altLang="ja-JP" dirty="0"/>
              <a:t>t</a:t>
            </a:r>
            <a:r>
              <a:rPr lang="en-US" altLang="ja-JP" dirty="0" smtClean="0"/>
              <a:t>urbulence </a:t>
            </a:r>
            <a:r>
              <a:rPr lang="en-US" altLang="ja-JP" dirty="0" smtClean="0"/>
              <a:t>at Dome Fuji is </a:t>
            </a:r>
            <a:r>
              <a:rPr lang="en-US" altLang="ja-JP" dirty="0" smtClean="0"/>
              <a:t>strongly </a:t>
            </a:r>
            <a:r>
              <a:rPr lang="en-US" altLang="ja-JP" dirty="0" smtClean="0"/>
              <a:t>dominated by the local topography.</a:t>
            </a:r>
          </a:p>
        </p:txBody>
      </p:sp>
      <p:sp>
        <p:nvSpPr>
          <p:cNvPr id="7" name="下矢印 6"/>
          <p:cNvSpPr/>
          <p:nvPr/>
        </p:nvSpPr>
        <p:spPr>
          <a:xfrm>
            <a:off x="3779912" y="3429000"/>
            <a:ext cx="1440160" cy="47792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249904" y="5805264"/>
            <a:ext cx="67480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 algn="just">
              <a:buFont typeface="Wingdings"/>
              <a:buChar char="à"/>
            </a:pPr>
            <a:r>
              <a:rPr lang="en-US" altLang="ja-JP" b="1" dirty="0" smtClean="0">
                <a:sym typeface="Wingdings" pitchFamily="2" charset="2"/>
              </a:rPr>
              <a:t>New DIMM (light weight, compact, fully remote operation)</a:t>
            </a:r>
          </a:p>
          <a:p>
            <a:pPr marL="285750" indent="-285750" algn="just">
              <a:buFont typeface="Wingdings"/>
              <a:buChar char="à"/>
            </a:pPr>
            <a:r>
              <a:rPr lang="en-US" altLang="ja-JP" b="1" dirty="0" smtClean="0">
                <a:sym typeface="Wingdings" pitchFamily="2" charset="2"/>
              </a:rPr>
              <a:t>New Ultrasonic anemometer (already have, JARE52 canceled one)</a:t>
            </a:r>
          </a:p>
        </p:txBody>
      </p:sp>
    </p:spTree>
    <p:extLst>
      <p:ext uri="{BB962C8B-B14F-4D97-AF65-F5344CB8AC3E}">
        <p14:creationId xmlns:p14="http://schemas.microsoft.com/office/powerpoint/2010/main" val="3209287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kumimoji="1" lang="en-US" altLang="ja-JP" dirty="0" smtClean="0"/>
              <a:t>New DIMM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683569" y="5694347"/>
            <a:ext cx="777686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b="1" dirty="0">
                <a:solidFill>
                  <a:srgbClr val="FF0000"/>
                </a:solidFill>
              </a:rPr>
              <a:t>D</a:t>
            </a:r>
            <a:r>
              <a:rPr lang="en-US" altLang="ja-JP" sz="2400" b="1" dirty="0"/>
              <a:t>IMM </a:t>
            </a:r>
            <a:r>
              <a:rPr lang="en-US" altLang="ja-JP" sz="2400" b="1" dirty="0">
                <a:solidFill>
                  <a:srgbClr val="FF0000"/>
                </a:solidFill>
              </a:rPr>
              <a:t>O</a:t>
            </a:r>
            <a:r>
              <a:rPr lang="en-US" altLang="ja-JP" sz="2400" b="1" dirty="0"/>
              <a:t>bservation during </a:t>
            </a:r>
            <a:r>
              <a:rPr lang="en-US" altLang="ja-JP" sz="2400" b="1" dirty="0" smtClean="0">
                <a:solidFill>
                  <a:srgbClr val="FF0000"/>
                </a:solidFill>
              </a:rPr>
              <a:t>M</a:t>
            </a:r>
            <a:r>
              <a:rPr lang="en-US" altLang="ja-JP" sz="2400" b="1" dirty="0" smtClean="0"/>
              <a:t>id-winter using  </a:t>
            </a:r>
            <a:r>
              <a:rPr lang="en-US" altLang="ja-JP" sz="2400" b="1" dirty="0" err="1" smtClean="0"/>
              <a:t>r</a:t>
            </a:r>
            <a:r>
              <a:rPr lang="en-US" altLang="ja-JP" sz="2400" b="1" dirty="0" err="1" smtClean="0">
                <a:solidFill>
                  <a:srgbClr val="FF0000"/>
                </a:solidFill>
              </a:rPr>
              <a:t>E</a:t>
            </a:r>
            <a:r>
              <a:rPr lang="en-US" altLang="ja-JP" sz="2400" b="1" dirty="0" err="1" smtClean="0"/>
              <a:t>mote</a:t>
            </a:r>
            <a:r>
              <a:rPr lang="en-US" altLang="ja-JP" sz="2400" b="1" dirty="0" smtClean="0"/>
              <a:t> </a:t>
            </a:r>
            <a:r>
              <a:rPr lang="en-US" altLang="ja-JP" sz="2400" b="1" dirty="0" smtClean="0">
                <a:solidFill>
                  <a:srgbClr val="FF0000"/>
                </a:solidFill>
              </a:rPr>
              <a:t>F</a:t>
            </a:r>
            <a:r>
              <a:rPr lang="en-US" altLang="ja-JP" sz="2400" b="1" dirty="0" smtClean="0"/>
              <a:t>acility (</a:t>
            </a:r>
            <a:r>
              <a:rPr lang="en-US" altLang="ja-JP" sz="2400" b="1" dirty="0" smtClean="0">
                <a:solidFill>
                  <a:srgbClr val="FF0000"/>
                </a:solidFill>
              </a:rPr>
              <a:t>DOME-F</a:t>
            </a:r>
            <a:r>
              <a:rPr lang="en-US" altLang="ja-JP" sz="2400" b="1" dirty="0" smtClean="0"/>
              <a:t>)</a:t>
            </a:r>
            <a:endParaRPr lang="en-US" altLang="ja-JP" sz="2400" b="1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971600" y="1412776"/>
            <a:ext cx="7416823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en-US" altLang="ja-JP" dirty="0" smtClean="0"/>
              <a:t>Next JARE54 campaign will access to the Antarctica by DROMELAN aircraft network. We keep in mind the weight and volume of the instrument are the critical for transportation. 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kumimoji="1" lang="en-US" altLang="ja-JP" dirty="0" smtClean="0">
                <a:solidFill>
                  <a:srgbClr val="FF0000"/>
                </a:solidFill>
              </a:rPr>
              <a:t>light weight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kumimoji="1" lang="en-US" altLang="ja-JP" dirty="0" smtClean="0">
                <a:solidFill>
                  <a:srgbClr val="FF0000"/>
                </a:solidFill>
              </a:rPr>
              <a:t>compact</a:t>
            </a:r>
          </a:p>
          <a:p>
            <a:pPr algn="just"/>
            <a:r>
              <a:rPr lang="en-US" altLang="ja-JP" dirty="0" smtClean="0"/>
              <a:t>Furthermore, there are no persons after the end of January in 2013. If we want to get the information during winter, we will have to operate the telescope remotely. </a:t>
            </a:r>
            <a:endParaRPr kumimoji="1" lang="en-US" altLang="ja-JP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kumimoji="1" lang="en-US" altLang="ja-JP" dirty="0" smtClean="0">
                <a:solidFill>
                  <a:srgbClr val="FF0000"/>
                </a:solidFill>
              </a:rPr>
              <a:t>fully remote operation</a:t>
            </a:r>
          </a:p>
          <a:p>
            <a:pPr algn="just"/>
            <a:endParaRPr kumimoji="1" lang="en-US" altLang="ja-JP" dirty="0" smtClean="0">
              <a:solidFill>
                <a:srgbClr val="0070C0"/>
              </a:solidFill>
            </a:endParaRPr>
          </a:p>
          <a:p>
            <a:pPr algn="just"/>
            <a:r>
              <a:rPr lang="en-US" altLang="ja-JP" dirty="0" smtClean="0"/>
              <a:t>Tohoku-DIMM, which was put on the entrance of AIRT40 and was used for seeing measurement in </a:t>
            </a:r>
            <a:r>
              <a:rPr lang="en-US" altLang="ja-JP" dirty="0" smtClean="0"/>
              <a:t>2010/2011 </a:t>
            </a:r>
            <a:r>
              <a:rPr lang="en-US" altLang="ja-JP" dirty="0" smtClean="0"/>
              <a:t>campaign, is not available because AIRT40 will </a:t>
            </a:r>
            <a:r>
              <a:rPr lang="en-US" altLang="ja-JP" dirty="0" smtClean="0"/>
              <a:t>be </a:t>
            </a:r>
            <a:r>
              <a:rPr lang="en-US" altLang="ja-JP" dirty="0" smtClean="0"/>
              <a:t>used for Infrared observation next campaign.</a:t>
            </a:r>
          </a:p>
          <a:p>
            <a:pPr algn="just"/>
            <a:endParaRPr kumimoji="1" lang="en-US" altLang="ja-JP" dirty="0"/>
          </a:p>
          <a:p>
            <a:pPr algn="just"/>
            <a:r>
              <a:rPr lang="en-US" altLang="ja-JP" dirty="0" smtClean="0"/>
              <a:t>So, We </a:t>
            </a:r>
            <a:r>
              <a:rPr lang="en-US" altLang="ja-JP" dirty="0" smtClean="0"/>
              <a:t>need a </a:t>
            </a:r>
            <a:r>
              <a:rPr lang="en-US" altLang="ja-JP" u="sng" dirty="0" smtClean="0"/>
              <a:t>new DIMM</a:t>
            </a:r>
            <a:r>
              <a:rPr lang="en-US" altLang="ja-JP" dirty="0" smtClean="0"/>
              <a:t> for </a:t>
            </a:r>
            <a:r>
              <a:rPr lang="en-US" altLang="ja-JP" dirty="0" smtClean="0"/>
              <a:t>day-time and winter-over </a:t>
            </a:r>
            <a:r>
              <a:rPr lang="en-US" altLang="ja-JP" dirty="0" smtClean="0"/>
              <a:t>operation.</a:t>
            </a:r>
          </a:p>
        </p:txBody>
      </p:sp>
    </p:spTree>
    <p:extLst>
      <p:ext uri="{BB962C8B-B14F-4D97-AF65-F5344CB8AC3E}">
        <p14:creationId xmlns:p14="http://schemas.microsoft.com/office/powerpoint/2010/main" val="36668562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683568" y="1974307"/>
            <a:ext cx="482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I propose </a:t>
            </a:r>
            <a:r>
              <a:rPr lang="en-US" altLang="ja-JP" b="1" dirty="0" smtClean="0"/>
              <a:t>SBIG ST-</a:t>
            </a:r>
            <a:r>
              <a:rPr lang="en-US" altLang="ja-JP" b="1" dirty="0" err="1" smtClean="0"/>
              <a:t>i</a:t>
            </a:r>
            <a:r>
              <a:rPr lang="en-US" altLang="ja-JP" b="1" dirty="0" smtClean="0"/>
              <a:t> </a:t>
            </a:r>
            <a:r>
              <a:rPr lang="en-US" altLang="ja-JP" dirty="0" smtClean="0"/>
              <a:t>as a new DIMM detector.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186" t="36983" r="8769" b="36060"/>
          <a:stretch/>
        </p:blipFill>
        <p:spPr bwMode="auto">
          <a:xfrm>
            <a:off x="5869226" y="908720"/>
            <a:ext cx="2565779" cy="20541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46" t="25910" r="8545" b="17432"/>
          <a:stretch/>
        </p:blipFill>
        <p:spPr bwMode="auto">
          <a:xfrm>
            <a:off x="323528" y="2852936"/>
            <a:ext cx="8557259" cy="37544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SBIG ST-</a:t>
            </a:r>
            <a:r>
              <a:rPr kumimoji="1" lang="en-US" altLang="ja-JP" dirty="0" err="1" smtClean="0"/>
              <a:t>i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021731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SBIG ST-</a:t>
            </a:r>
            <a:r>
              <a:rPr lang="en-US" altLang="ja-JP" dirty="0" err="1" smtClean="0"/>
              <a:t>i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39552" y="1340768"/>
            <a:ext cx="820891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For DIMM observation, </a:t>
            </a:r>
            <a:r>
              <a:rPr lang="en-US" altLang="ja-JP" dirty="0" smtClean="0">
                <a:solidFill>
                  <a:srgbClr val="FF0000"/>
                </a:solidFill>
              </a:rPr>
              <a:t>at least 1/500sec or less shutter speed </a:t>
            </a:r>
            <a:r>
              <a:rPr lang="en-US" altLang="ja-JP" dirty="0" smtClean="0"/>
              <a:t>is require</a:t>
            </a:r>
            <a:r>
              <a:rPr lang="en-US" altLang="ja-JP" dirty="0" smtClean="0"/>
              <a:t>d.</a:t>
            </a:r>
          </a:p>
          <a:p>
            <a:r>
              <a:rPr lang="en-US" altLang="ja-JP" dirty="0" smtClean="0"/>
              <a:t>For remote operation, </a:t>
            </a:r>
            <a:r>
              <a:rPr lang="en-US" altLang="ja-JP" dirty="0" smtClean="0">
                <a:solidFill>
                  <a:srgbClr val="FF0000"/>
                </a:solidFill>
              </a:rPr>
              <a:t>Linux</a:t>
            </a:r>
            <a:r>
              <a:rPr lang="en-US" altLang="ja-JP" dirty="0" smtClean="0"/>
              <a:t> is the best OS. </a:t>
            </a:r>
          </a:p>
          <a:p>
            <a:endParaRPr lang="en-US" altLang="ja-JP" dirty="0"/>
          </a:p>
          <a:p>
            <a:pPr marL="285750" indent="-285750">
              <a:buFont typeface="Wingdings"/>
              <a:buChar char="à"/>
            </a:pPr>
            <a:r>
              <a:rPr lang="en-US" altLang="ja-JP" dirty="0" smtClean="0"/>
              <a:t>The minimum exposure time of ST-</a:t>
            </a:r>
            <a:r>
              <a:rPr lang="en-US" altLang="ja-JP" dirty="0" err="1" smtClean="0"/>
              <a:t>i</a:t>
            </a:r>
            <a:r>
              <a:rPr lang="en-US" altLang="ja-JP" dirty="0" smtClean="0"/>
              <a:t> is 1/1000sec.</a:t>
            </a:r>
          </a:p>
          <a:p>
            <a:pPr marL="285750" indent="-285750">
              <a:buFont typeface="Wingdings"/>
              <a:buChar char="à"/>
            </a:pPr>
            <a:r>
              <a:rPr lang="en-US" altLang="ja-JP" dirty="0" smtClean="0"/>
              <a:t>I already have a technique to control SBIG CCD camera using Linux.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en-US" altLang="ja-JP" dirty="0" smtClean="0"/>
              <a:t> </a:t>
            </a:r>
            <a:r>
              <a:rPr lang="en-US" altLang="ja-JP" dirty="0"/>
              <a:t>Furthermore, ST-</a:t>
            </a:r>
            <a:r>
              <a:rPr lang="en-US" altLang="ja-JP" dirty="0" err="1"/>
              <a:t>i</a:t>
            </a:r>
            <a:r>
              <a:rPr lang="en-US" altLang="ja-JP" dirty="0"/>
              <a:t> has a compact body (1.25” x 3.5”), light weight (68g), and USB bus power drive. </a:t>
            </a:r>
            <a:endParaRPr lang="en-US" altLang="ja-JP" dirty="0" smtClean="0"/>
          </a:p>
          <a:p>
            <a:endParaRPr lang="en-US" altLang="ja-JP" dirty="0"/>
          </a:p>
          <a:p>
            <a:r>
              <a:rPr lang="en-US" altLang="ja-JP" dirty="0"/>
              <a:t>I will use the wedge prisms which were used by Tohoku DIMM</a:t>
            </a:r>
            <a:r>
              <a:rPr lang="en-US" altLang="ja-JP" dirty="0" smtClean="0"/>
              <a:t>.</a:t>
            </a:r>
            <a:endParaRPr lang="en-US" altLang="ja-JP" dirty="0" smtClean="0"/>
          </a:p>
          <a:p>
            <a:r>
              <a:rPr lang="en-US" altLang="ja-JP" dirty="0" smtClean="0"/>
              <a:t>I </a:t>
            </a:r>
            <a:r>
              <a:rPr lang="en-US" altLang="ja-JP" dirty="0" smtClean="0"/>
              <a:t>plan to use the “</a:t>
            </a:r>
            <a:r>
              <a:rPr kumimoji="1" lang="en-US" altLang="ja-JP" dirty="0" err="1" smtClean="0"/>
              <a:t>Celestron</a:t>
            </a:r>
            <a:r>
              <a:rPr kumimoji="1" lang="en-US" altLang="ja-JP" dirty="0" smtClean="0"/>
              <a:t> C8 telescope” (Diameter=200mm, focal l</a:t>
            </a:r>
            <a:r>
              <a:rPr lang="en-US" altLang="ja-JP" dirty="0" smtClean="0"/>
              <a:t>ength </a:t>
            </a:r>
            <a:r>
              <a:rPr kumimoji="1" lang="en-US" altLang="ja-JP" dirty="0" smtClean="0"/>
              <a:t>=2,000mm). In this condition, the </a:t>
            </a:r>
            <a:r>
              <a:rPr kumimoji="1" lang="en-US" altLang="ja-JP" dirty="0" smtClean="0">
                <a:solidFill>
                  <a:srgbClr val="FF0000"/>
                </a:solidFill>
              </a:rPr>
              <a:t>pixel scale of ST-</a:t>
            </a:r>
            <a:r>
              <a:rPr kumimoji="1" lang="en-US" altLang="ja-JP" dirty="0" err="1" smtClean="0">
                <a:solidFill>
                  <a:srgbClr val="FF0000"/>
                </a:solidFill>
              </a:rPr>
              <a:t>i</a:t>
            </a:r>
            <a:r>
              <a:rPr kumimoji="1" lang="en-US" altLang="ja-JP" dirty="0" smtClean="0">
                <a:solidFill>
                  <a:srgbClr val="FF0000"/>
                </a:solidFill>
              </a:rPr>
              <a:t> is 0.76”/pix</a:t>
            </a:r>
            <a:r>
              <a:rPr kumimoji="1" lang="en-US" altLang="ja-JP" dirty="0" smtClean="0"/>
              <a:t>, and the </a:t>
            </a:r>
            <a:r>
              <a:rPr kumimoji="1" lang="en-US" altLang="ja-JP" dirty="0" smtClean="0">
                <a:solidFill>
                  <a:srgbClr val="FF0000"/>
                </a:solidFill>
              </a:rPr>
              <a:t>field of view (FOV) is also 8.2’ x 6.2</a:t>
            </a:r>
            <a:r>
              <a:rPr kumimoji="1" lang="en-US" altLang="ja-JP" dirty="0" smtClean="0">
                <a:solidFill>
                  <a:srgbClr val="FF0000"/>
                </a:solidFill>
              </a:rPr>
              <a:t>’.</a:t>
            </a:r>
            <a:endParaRPr kumimoji="1" lang="en-US" altLang="ja-JP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32822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Wide FOV finder ST-</a:t>
            </a:r>
            <a:r>
              <a:rPr lang="en-US" altLang="ja-JP" dirty="0" err="1" smtClean="0"/>
              <a:t>i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39552" y="1340768"/>
            <a:ext cx="820891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In remote </a:t>
            </a:r>
            <a:r>
              <a:rPr lang="en-US" altLang="ja-JP" dirty="0" smtClean="0"/>
              <a:t>operation, it is difficult to look for and to track the target star. </a:t>
            </a:r>
            <a:r>
              <a:rPr lang="en-US" altLang="ja-JP" dirty="0"/>
              <a:t>T</a:t>
            </a:r>
            <a:r>
              <a:rPr lang="en-US" altLang="ja-JP" dirty="0" smtClean="0"/>
              <a:t>he wide field of view finder is one of the answers for this problem. </a:t>
            </a:r>
          </a:p>
          <a:p>
            <a:r>
              <a:rPr lang="en-US" altLang="ja-JP" dirty="0" smtClean="0"/>
              <a:t>The wide FOV finder is required,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altLang="ja-JP" dirty="0" smtClean="0"/>
              <a:t>wide field of view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altLang="ja-JP" dirty="0" smtClean="0"/>
              <a:t>compact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altLang="ja-JP" dirty="0" smtClean="0">
                <a:solidFill>
                  <a:srgbClr val="FF0000"/>
                </a:solidFill>
              </a:rPr>
              <a:t>Linux</a:t>
            </a:r>
            <a:r>
              <a:rPr lang="en-US" altLang="ja-JP" dirty="0" smtClean="0"/>
              <a:t> control.                                           </a:t>
            </a:r>
            <a:r>
              <a:rPr lang="en-US" altLang="ja-JP" dirty="0" smtClean="0">
                <a:sym typeface="Wingdings" pitchFamily="2" charset="2"/>
              </a:rPr>
              <a:t></a:t>
            </a:r>
            <a:r>
              <a:rPr lang="en-US" altLang="ja-JP" dirty="0" smtClean="0"/>
              <a:t>I propose </a:t>
            </a:r>
            <a:r>
              <a:rPr lang="en-US" altLang="ja-JP" b="1" dirty="0" smtClean="0"/>
              <a:t>SBIG ST-</a:t>
            </a:r>
            <a:r>
              <a:rPr lang="en-US" altLang="ja-JP" b="1" dirty="0" err="1" smtClean="0"/>
              <a:t>i</a:t>
            </a:r>
            <a:r>
              <a:rPr lang="en-US" altLang="ja-JP" b="1" dirty="0" smtClean="0"/>
              <a:t> </a:t>
            </a:r>
            <a:r>
              <a:rPr lang="en-US" altLang="ja-JP" b="1" dirty="0"/>
              <a:t>Guiding </a:t>
            </a:r>
            <a:r>
              <a:rPr lang="en-US" altLang="ja-JP" b="1" dirty="0" smtClean="0"/>
              <a:t>Kit.</a:t>
            </a:r>
            <a:endParaRPr kumimoji="1" lang="en-US" altLang="ja-JP" dirty="0" smtClean="0">
              <a:solidFill>
                <a:srgbClr val="FF00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96" t="45465" r="36082" b="8657"/>
          <a:stretch/>
        </p:blipFill>
        <p:spPr bwMode="auto">
          <a:xfrm>
            <a:off x="539552" y="3212976"/>
            <a:ext cx="6192957" cy="31982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正方形/長方形 2"/>
          <p:cNvSpPr/>
          <p:nvPr/>
        </p:nvSpPr>
        <p:spPr>
          <a:xfrm>
            <a:off x="6516216" y="4377878"/>
            <a:ext cx="230425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ja-JP" dirty="0" err="1"/>
              <a:t>f.l</a:t>
            </a:r>
            <a:r>
              <a:rPr lang="en-US" altLang="ja-JP" dirty="0"/>
              <a:t>.=100mm F2.8 </a:t>
            </a:r>
            <a:r>
              <a:rPr lang="en-US" altLang="ja-JP" dirty="0" smtClean="0"/>
              <a:t>scope</a:t>
            </a:r>
            <a:r>
              <a:rPr lang="en-US" altLang="ja-JP" dirty="0"/>
              <a:t>, Pixel scale is </a:t>
            </a:r>
            <a:r>
              <a:rPr lang="en-US" altLang="ja-JP" b="1" dirty="0"/>
              <a:t>15.6”/pix</a:t>
            </a:r>
            <a:r>
              <a:rPr lang="en-US" altLang="ja-JP" dirty="0"/>
              <a:t>, and FOV </a:t>
            </a:r>
            <a:r>
              <a:rPr lang="en-US" altLang="ja-JP" dirty="0" smtClean="0"/>
              <a:t>is </a:t>
            </a:r>
            <a:r>
              <a:rPr lang="en-US" altLang="ja-JP" b="1" dirty="0" smtClean="0"/>
              <a:t>2.8d </a:t>
            </a:r>
            <a:r>
              <a:rPr lang="en-US" altLang="ja-JP" b="1" dirty="0"/>
              <a:t>x 2.1d </a:t>
            </a:r>
            <a:endParaRPr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33396792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正方形/長方形 14"/>
          <p:cNvSpPr/>
          <p:nvPr/>
        </p:nvSpPr>
        <p:spPr>
          <a:xfrm>
            <a:off x="2423131" y="3715498"/>
            <a:ext cx="375003" cy="187374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DOME-F</a:t>
            </a:r>
            <a:endParaRPr kumimoji="1" lang="ja-JP" altLang="en-US" dirty="0"/>
          </a:p>
        </p:txBody>
      </p:sp>
      <p:grpSp>
        <p:nvGrpSpPr>
          <p:cNvPr id="14" name="グループ化 13"/>
          <p:cNvGrpSpPr/>
          <p:nvPr/>
        </p:nvGrpSpPr>
        <p:grpSpPr>
          <a:xfrm rot="3980004">
            <a:off x="1402427" y="1482855"/>
            <a:ext cx="2088232" cy="3312368"/>
            <a:chOff x="1979712" y="2492896"/>
            <a:chExt cx="2088232" cy="3312368"/>
          </a:xfrm>
        </p:grpSpPr>
        <p:sp>
          <p:nvSpPr>
            <p:cNvPr id="4" name="正方形/長方形 3"/>
            <p:cNvSpPr/>
            <p:nvPr/>
          </p:nvSpPr>
          <p:spPr>
            <a:xfrm>
              <a:off x="1979712" y="2852936"/>
              <a:ext cx="1512168" cy="86409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dirty="0" smtClean="0"/>
                <a:t>C8</a:t>
              </a:r>
              <a:endParaRPr kumimoji="1" lang="ja-JP" altLang="en-US" dirty="0"/>
            </a:p>
          </p:txBody>
        </p:sp>
        <p:sp>
          <p:nvSpPr>
            <p:cNvPr id="6" name="正方形/長方形 5"/>
            <p:cNvSpPr/>
            <p:nvPr/>
          </p:nvSpPr>
          <p:spPr>
            <a:xfrm>
              <a:off x="3491880" y="3176972"/>
              <a:ext cx="576064" cy="216024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/>
                <a:t>ST-</a:t>
              </a:r>
              <a:r>
                <a:rPr kumimoji="1" lang="en-US" altLang="ja-JP" dirty="0" err="1" smtClean="0"/>
                <a:t>i</a:t>
              </a:r>
              <a:endParaRPr kumimoji="1" lang="ja-JP" altLang="en-US" dirty="0"/>
            </a:p>
          </p:txBody>
        </p:sp>
        <p:sp>
          <p:nvSpPr>
            <p:cNvPr id="8" name="正方形/長方形 7"/>
            <p:cNvSpPr/>
            <p:nvPr/>
          </p:nvSpPr>
          <p:spPr>
            <a:xfrm>
              <a:off x="3059832" y="2528900"/>
              <a:ext cx="576064" cy="216024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/>
                <a:t>ST-</a:t>
              </a:r>
              <a:r>
                <a:rPr kumimoji="1" lang="en-US" altLang="ja-JP" dirty="0" err="1" smtClean="0"/>
                <a:t>i</a:t>
              </a:r>
              <a:endParaRPr kumimoji="1" lang="ja-JP" altLang="en-US" dirty="0"/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2411760" y="2492896"/>
              <a:ext cx="648072" cy="288032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dirty="0" err="1" smtClean="0"/>
                <a:t>G.Kit</a:t>
              </a:r>
              <a:endParaRPr kumimoji="1" lang="ja-JP" altLang="en-US" dirty="0"/>
            </a:p>
          </p:txBody>
        </p:sp>
        <p:sp>
          <p:nvSpPr>
            <p:cNvPr id="10" name="正方形/長方形 9"/>
            <p:cNvSpPr/>
            <p:nvPr/>
          </p:nvSpPr>
          <p:spPr>
            <a:xfrm>
              <a:off x="2735796" y="3717032"/>
              <a:ext cx="324036" cy="936104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正方形/長方形 10"/>
            <p:cNvSpPr/>
            <p:nvPr/>
          </p:nvSpPr>
          <p:spPr>
            <a:xfrm>
              <a:off x="3059832" y="4005064"/>
              <a:ext cx="864096" cy="36004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dirty="0" smtClean="0"/>
                <a:t>EM-11</a:t>
              </a:r>
              <a:endParaRPr kumimoji="1" lang="ja-JP" altLang="en-US" dirty="0"/>
            </a:p>
          </p:txBody>
        </p:sp>
        <p:sp>
          <p:nvSpPr>
            <p:cNvPr id="12" name="正方形/長方形 11"/>
            <p:cNvSpPr/>
            <p:nvPr/>
          </p:nvSpPr>
          <p:spPr>
            <a:xfrm>
              <a:off x="2874955" y="4653136"/>
              <a:ext cx="45719" cy="11521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正方形/長方形 12"/>
            <p:cNvSpPr/>
            <p:nvPr/>
          </p:nvSpPr>
          <p:spPr>
            <a:xfrm>
              <a:off x="2735796" y="5229200"/>
              <a:ext cx="324036" cy="36004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7" name="正方形/長方形 16"/>
          <p:cNvSpPr/>
          <p:nvPr/>
        </p:nvSpPr>
        <p:spPr>
          <a:xfrm>
            <a:off x="3131840" y="5445224"/>
            <a:ext cx="99190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Linux PC</a:t>
            </a:r>
            <a:endParaRPr kumimoji="1" lang="ja-JP" altLang="en-US" dirty="0"/>
          </a:p>
        </p:txBody>
      </p:sp>
      <p:sp>
        <p:nvSpPr>
          <p:cNvPr id="30" name="フリーフォーム 29"/>
          <p:cNvSpPr/>
          <p:nvPr/>
        </p:nvSpPr>
        <p:spPr>
          <a:xfrm>
            <a:off x="3417181" y="3763617"/>
            <a:ext cx="280176" cy="1669774"/>
          </a:xfrm>
          <a:custGeom>
            <a:avLst/>
            <a:gdLst>
              <a:gd name="connsiteX0" fmla="*/ 240419 w 280176"/>
              <a:gd name="connsiteY0" fmla="*/ 0 h 1669774"/>
              <a:gd name="connsiteX1" fmla="*/ 253671 w 280176"/>
              <a:gd name="connsiteY1" fmla="*/ 66261 h 1669774"/>
              <a:gd name="connsiteX2" fmla="*/ 280176 w 280176"/>
              <a:gd name="connsiteY2" fmla="*/ 145774 h 1669774"/>
              <a:gd name="connsiteX3" fmla="*/ 266923 w 280176"/>
              <a:gd name="connsiteY3" fmla="*/ 225287 h 1669774"/>
              <a:gd name="connsiteX4" fmla="*/ 253671 w 280176"/>
              <a:gd name="connsiteY4" fmla="*/ 265044 h 1669774"/>
              <a:gd name="connsiteX5" fmla="*/ 213915 w 280176"/>
              <a:gd name="connsiteY5" fmla="*/ 490331 h 1669774"/>
              <a:gd name="connsiteX6" fmla="*/ 174158 w 280176"/>
              <a:gd name="connsiteY6" fmla="*/ 503583 h 1669774"/>
              <a:gd name="connsiteX7" fmla="*/ 134402 w 280176"/>
              <a:gd name="connsiteY7" fmla="*/ 530087 h 1669774"/>
              <a:gd name="connsiteX8" fmla="*/ 54889 w 280176"/>
              <a:gd name="connsiteY8" fmla="*/ 636105 h 1669774"/>
              <a:gd name="connsiteX9" fmla="*/ 41636 w 280176"/>
              <a:gd name="connsiteY9" fmla="*/ 675861 h 1669774"/>
              <a:gd name="connsiteX10" fmla="*/ 15132 w 280176"/>
              <a:gd name="connsiteY10" fmla="*/ 728870 h 1669774"/>
              <a:gd name="connsiteX11" fmla="*/ 1880 w 280176"/>
              <a:gd name="connsiteY11" fmla="*/ 768626 h 1669774"/>
              <a:gd name="connsiteX12" fmla="*/ 1880 w 280176"/>
              <a:gd name="connsiteY12" fmla="*/ 1669774 h 16697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80176" h="1669774">
                <a:moveTo>
                  <a:pt x="240419" y="0"/>
                </a:moveTo>
                <a:cubicBezTo>
                  <a:pt x="244836" y="22087"/>
                  <a:pt x="247744" y="44530"/>
                  <a:pt x="253671" y="66261"/>
                </a:cubicBezTo>
                <a:cubicBezTo>
                  <a:pt x="261022" y="93215"/>
                  <a:pt x="280176" y="145774"/>
                  <a:pt x="280176" y="145774"/>
                </a:cubicBezTo>
                <a:cubicBezTo>
                  <a:pt x="275758" y="172278"/>
                  <a:pt x="272752" y="199057"/>
                  <a:pt x="266923" y="225287"/>
                </a:cubicBezTo>
                <a:cubicBezTo>
                  <a:pt x="263893" y="238923"/>
                  <a:pt x="255214" y="251160"/>
                  <a:pt x="253671" y="265044"/>
                </a:cubicBezTo>
                <a:cubicBezTo>
                  <a:pt x="248122" y="314982"/>
                  <a:pt x="285770" y="447218"/>
                  <a:pt x="213915" y="490331"/>
                </a:cubicBezTo>
                <a:cubicBezTo>
                  <a:pt x="201937" y="497518"/>
                  <a:pt x="187410" y="499166"/>
                  <a:pt x="174158" y="503583"/>
                </a:cubicBezTo>
                <a:cubicBezTo>
                  <a:pt x="160906" y="512418"/>
                  <a:pt x="146839" y="520138"/>
                  <a:pt x="134402" y="530087"/>
                </a:cubicBezTo>
                <a:cubicBezTo>
                  <a:pt x="105859" y="552921"/>
                  <a:pt x="62598" y="612978"/>
                  <a:pt x="54889" y="636105"/>
                </a:cubicBezTo>
                <a:cubicBezTo>
                  <a:pt x="50471" y="649357"/>
                  <a:pt x="47139" y="663022"/>
                  <a:pt x="41636" y="675861"/>
                </a:cubicBezTo>
                <a:cubicBezTo>
                  <a:pt x="33854" y="694019"/>
                  <a:pt x="22914" y="710712"/>
                  <a:pt x="15132" y="728870"/>
                </a:cubicBezTo>
                <a:cubicBezTo>
                  <a:pt x="9629" y="741709"/>
                  <a:pt x="2077" y="754659"/>
                  <a:pt x="1880" y="768626"/>
                </a:cubicBezTo>
                <a:cubicBezTo>
                  <a:pt x="-2350" y="1068979"/>
                  <a:pt x="1880" y="1369391"/>
                  <a:pt x="1880" y="1669774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フリーフォーム 30"/>
          <p:cNvSpPr/>
          <p:nvPr/>
        </p:nvSpPr>
        <p:spPr>
          <a:xfrm>
            <a:off x="3525078" y="3101009"/>
            <a:ext cx="599148" cy="2385391"/>
          </a:xfrm>
          <a:custGeom>
            <a:avLst/>
            <a:gdLst>
              <a:gd name="connsiteX0" fmla="*/ 569844 w 599148"/>
              <a:gd name="connsiteY0" fmla="*/ 0 h 2385391"/>
              <a:gd name="connsiteX1" fmla="*/ 596348 w 599148"/>
              <a:gd name="connsiteY1" fmla="*/ 225287 h 2385391"/>
              <a:gd name="connsiteX2" fmla="*/ 569844 w 599148"/>
              <a:gd name="connsiteY2" fmla="*/ 556591 h 2385391"/>
              <a:gd name="connsiteX3" fmla="*/ 556592 w 599148"/>
              <a:gd name="connsiteY3" fmla="*/ 662608 h 2385391"/>
              <a:gd name="connsiteX4" fmla="*/ 543339 w 599148"/>
              <a:gd name="connsiteY4" fmla="*/ 781878 h 2385391"/>
              <a:gd name="connsiteX5" fmla="*/ 503583 w 599148"/>
              <a:gd name="connsiteY5" fmla="*/ 914400 h 2385391"/>
              <a:gd name="connsiteX6" fmla="*/ 437322 w 599148"/>
              <a:gd name="connsiteY6" fmla="*/ 980661 h 2385391"/>
              <a:gd name="connsiteX7" fmla="*/ 357809 w 599148"/>
              <a:gd name="connsiteY7" fmla="*/ 1099930 h 2385391"/>
              <a:gd name="connsiteX8" fmla="*/ 318052 w 599148"/>
              <a:gd name="connsiteY8" fmla="*/ 1126434 h 2385391"/>
              <a:gd name="connsiteX9" fmla="*/ 291548 w 599148"/>
              <a:gd name="connsiteY9" fmla="*/ 1152939 h 2385391"/>
              <a:gd name="connsiteX10" fmla="*/ 225287 w 599148"/>
              <a:gd name="connsiteY10" fmla="*/ 1219200 h 2385391"/>
              <a:gd name="connsiteX11" fmla="*/ 198783 w 599148"/>
              <a:gd name="connsiteY11" fmla="*/ 1258956 h 2385391"/>
              <a:gd name="connsiteX12" fmla="*/ 145774 w 599148"/>
              <a:gd name="connsiteY12" fmla="*/ 1311965 h 2385391"/>
              <a:gd name="connsiteX13" fmla="*/ 106018 w 599148"/>
              <a:gd name="connsiteY13" fmla="*/ 1404730 h 2385391"/>
              <a:gd name="connsiteX14" fmla="*/ 66261 w 599148"/>
              <a:gd name="connsiteY14" fmla="*/ 1484243 h 2385391"/>
              <a:gd name="connsiteX15" fmla="*/ 53009 w 599148"/>
              <a:gd name="connsiteY15" fmla="*/ 1550504 h 2385391"/>
              <a:gd name="connsiteX16" fmla="*/ 26505 w 599148"/>
              <a:gd name="connsiteY16" fmla="*/ 1630017 h 2385391"/>
              <a:gd name="connsiteX17" fmla="*/ 13252 w 599148"/>
              <a:gd name="connsiteY17" fmla="*/ 1828800 h 2385391"/>
              <a:gd name="connsiteX18" fmla="*/ 0 w 599148"/>
              <a:gd name="connsiteY18" fmla="*/ 1881808 h 2385391"/>
              <a:gd name="connsiteX19" fmla="*/ 13252 w 599148"/>
              <a:gd name="connsiteY19" fmla="*/ 2279374 h 2385391"/>
              <a:gd name="connsiteX20" fmla="*/ 26505 w 599148"/>
              <a:gd name="connsiteY20" fmla="*/ 2319130 h 2385391"/>
              <a:gd name="connsiteX21" fmla="*/ 26505 w 599148"/>
              <a:gd name="connsiteY21" fmla="*/ 2385391 h 23853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599148" h="2385391">
                <a:moveTo>
                  <a:pt x="569844" y="0"/>
                </a:moveTo>
                <a:cubicBezTo>
                  <a:pt x="577863" y="56137"/>
                  <a:pt x="596348" y="176206"/>
                  <a:pt x="596348" y="225287"/>
                </a:cubicBezTo>
                <a:cubicBezTo>
                  <a:pt x="596348" y="489129"/>
                  <a:pt x="611865" y="430525"/>
                  <a:pt x="569844" y="556591"/>
                </a:cubicBezTo>
                <a:cubicBezTo>
                  <a:pt x="565427" y="591930"/>
                  <a:pt x="560753" y="627238"/>
                  <a:pt x="556592" y="662608"/>
                </a:cubicBezTo>
                <a:cubicBezTo>
                  <a:pt x="551918" y="702335"/>
                  <a:pt x="549422" y="742342"/>
                  <a:pt x="543339" y="781878"/>
                </a:cubicBezTo>
                <a:cubicBezTo>
                  <a:pt x="537616" y="819075"/>
                  <a:pt x="513904" y="883438"/>
                  <a:pt x="503583" y="914400"/>
                </a:cubicBezTo>
                <a:cubicBezTo>
                  <a:pt x="493706" y="944033"/>
                  <a:pt x="454649" y="954671"/>
                  <a:pt x="437322" y="980661"/>
                </a:cubicBezTo>
                <a:lnTo>
                  <a:pt x="357809" y="1099930"/>
                </a:lnTo>
                <a:cubicBezTo>
                  <a:pt x="348974" y="1113182"/>
                  <a:pt x="330489" y="1116484"/>
                  <a:pt x="318052" y="1126434"/>
                </a:cubicBezTo>
                <a:cubicBezTo>
                  <a:pt x="308296" y="1134239"/>
                  <a:pt x="299353" y="1143183"/>
                  <a:pt x="291548" y="1152939"/>
                </a:cubicBezTo>
                <a:cubicBezTo>
                  <a:pt x="241065" y="1216043"/>
                  <a:pt x="293440" y="1173764"/>
                  <a:pt x="225287" y="1219200"/>
                </a:cubicBezTo>
                <a:cubicBezTo>
                  <a:pt x="216452" y="1232452"/>
                  <a:pt x="209148" y="1246863"/>
                  <a:pt x="198783" y="1258956"/>
                </a:cubicBezTo>
                <a:cubicBezTo>
                  <a:pt x="182521" y="1277929"/>
                  <a:pt x="145774" y="1311965"/>
                  <a:pt x="145774" y="1311965"/>
                </a:cubicBezTo>
                <a:cubicBezTo>
                  <a:pt x="118195" y="1422284"/>
                  <a:pt x="151776" y="1313215"/>
                  <a:pt x="106018" y="1404730"/>
                </a:cubicBezTo>
                <a:cubicBezTo>
                  <a:pt x="51151" y="1514462"/>
                  <a:pt x="142216" y="1370310"/>
                  <a:pt x="66261" y="1484243"/>
                </a:cubicBezTo>
                <a:cubicBezTo>
                  <a:pt x="61844" y="1506330"/>
                  <a:pt x="58935" y="1528773"/>
                  <a:pt x="53009" y="1550504"/>
                </a:cubicBezTo>
                <a:cubicBezTo>
                  <a:pt x="45658" y="1577458"/>
                  <a:pt x="26505" y="1630017"/>
                  <a:pt x="26505" y="1630017"/>
                </a:cubicBezTo>
                <a:cubicBezTo>
                  <a:pt x="22087" y="1696278"/>
                  <a:pt x="20204" y="1762757"/>
                  <a:pt x="13252" y="1828800"/>
                </a:cubicBezTo>
                <a:cubicBezTo>
                  <a:pt x="11345" y="1846913"/>
                  <a:pt x="0" y="1863595"/>
                  <a:pt x="0" y="1881808"/>
                </a:cubicBezTo>
                <a:cubicBezTo>
                  <a:pt x="0" y="2014404"/>
                  <a:pt x="5230" y="2147021"/>
                  <a:pt x="13252" y="2279374"/>
                </a:cubicBezTo>
                <a:cubicBezTo>
                  <a:pt x="14097" y="2293317"/>
                  <a:pt x="24772" y="2305269"/>
                  <a:pt x="26505" y="2319130"/>
                </a:cubicBezTo>
                <a:cubicBezTo>
                  <a:pt x="29245" y="2341046"/>
                  <a:pt x="26505" y="2363304"/>
                  <a:pt x="26505" y="2385391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051" name="直線矢印コネクタ 2050"/>
          <p:cNvCxnSpPr/>
          <p:nvPr/>
        </p:nvCxnSpPr>
        <p:spPr>
          <a:xfrm flipH="1">
            <a:off x="4228368" y="5949280"/>
            <a:ext cx="531855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3" name="テキスト ボックス 2052"/>
          <p:cNvSpPr txBox="1"/>
          <p:nvPr/>
        </p:nvSpPr>
        <p:spPr>
          <a:xfrm>
            <a:off x="4788148" y="5795972"/>
            <a:ext cx="8162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DC24V</a:t>
            </a:r>
            <a:endParaRPr kumimoji="1" lang="ja-JP" altLang="en-US" dirty="0"/>
          </a:p>
        </p:txBody>
      </p:sp>
      <p:cxnSp>
        <p:nvCxnSpPr>
          <p:cNvPr id="2055" name="直線矢印コネクタ 2054"/>
          <p:cNvCxnSpPr/>
          <p:nvPr/>
        </p:nvCxnSpPr>
        <p:spPr>
          <a:xfrm flipH="1">
            <a:off x="4228368" y="5589240"/>
            <a:ext cx="531855" cy="0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6" name="テキスト ボックス 2055"/>
          <p:cNvSpPr txBox="1"/>
          <p:nvPr/>
        </p:nvSpPr>
        <p:spPr>
          <a:xfrm>
            <a:off x="4799510" y="5433391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LAN</a:t>
            </a:r>
            <a:endParaRPr kumimoji="1" lang="ja-JP" altLang="en-US" dirty="0"/>
          </a:p>
        </p:txBody>
      </p:sp>
      <p:sp>
        <p:nvSpPr>
          <p:cNvPr id="2058" name="テキスト ボックス 2057"/>
          <p:cNvSpPr txBox="1"/>
          <p:nvPr/>
        </p:nvSpPr>
        <p:spPr>
          <a:xfrm>
            <a:off x="3525078" y="4571836"/>
            <a:ext cx="5629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USB</a:t>
            </a:r>
            <a:endParaRPr kumimoji="1" lang="ja-JP" altLang="en-US" dirty="0"/>
          </a:p>
        </p:txBody>
      </p:sp>
      <p:sp>
        <p:nvSpPr>
          <p:cNvPr id="2059" name="フリーフォーム 2058"/>
          <p:cNvSpPr/>
          <p:nvPr/>
        </p:nvSpPr>
        <p:spPr>
          <a:xfrm>
            <a:off x="2690191" y="4015409"/>
            <a:ext cx="636105" cy="1431234"/>
          </a:xfrm>
          <a:custGeom>
            <a:avLst/>
            <a:gdLst>
              <a:gd name="connsiteX0" fmla="*/ 0 w 636105"/>
              <a:gd name="connsiteY0" fmla="*/ 0 h 1431234"/>
              <a:gd name="connsiteX1" fmla="*/ 26505 w 636105"/>
              <a:gd name="connsiteY1" fmla="*/ 119269 h 1431234"/>
              <a:gd name="connsiteX2" fmla="*/ 53009 w 636105"/>
              <a:gd name="connsiteY2" fmla="*/ 198782 h 1431234"/>
              <a:gd name="connsiteX3" fmla="*/ 79513 w 636105"/>
              <a:gd name="connsiteY3" fmla="*/ 225287 h 1431234"/>
              <a:gd name="connsiteX4" fmla="*/ 106018 w 636105"/>
              <a:gd name="connsiteY4" fmla="*/ 304800 h 1431234"/>
              <a:gd name="connsiteX5" fmla="*/ 145774 w 636105"/>
              <a:gd name="connsiteY5" fmla="*/ 344556 h 1431234"/>
              <a:gd name="connsiteX6" fmla="*/ 172279 w 636105"/>
              <a:gd name="connsiteY6" fmla="*/ 384313 h 1431234"/>
              <a:gd name="connsiteX7" fmla="*/ 265044 w 636105"/>
              <a:gd name="connsiteY7" fmla="*/ 477078 h 1431234"/>
              <a:gd name="connsiteX8" fmla="*/ 331305 w 636105"/>
              <a:gd name="connsiteY8" fmla="*/ 543339 h 1431234"/>
              <a:gd name="connsiteX9" fmla="*/ 371061 w 636105"/>
              <a:gd name="connsiteY9" fmla="*/ 583095 h 1431234"/>
              <a:gd name="connsiteX10" fmla="*/ 384313 w 636105"/>
              <a:gd name="connsiteY10" fmla="*/ 622852 h 1431234"/>
              <a:gd name="connsiteX11" fmla="*/ 437322 w 636105"/>
              <a:gd name="connsiteY11" fmla="*/ 675861 h 1431234"/>
              <a:gd name="connsiteX12" fmla="*/ 503583 w 636105"/>
              <a:gd name="connsiteY12" fmla="*/ 768626 h 1431234"/>
              <a:gd name="connsiteX13" fmla="*/ 556592 w 636105"/>
              <a:gd name="connsiteY13" fmla="*/ 834887 h 1431234"/>
              <a:gd name="connsiteX14" fmla="*/ 596348 w 636105"/>
              <a:gd name="connsiteY14" fmla="*/ 914400 h 1431234"/>
              <a:gd name="connsiteX15" fmla="*/ 609600 w 636105"/>
              <a:gd name="connsiteY15" fmla="*/ 954156 h 1431234"/>
              <a:gd name="connsiteX16" fmla="*/ 622852 w 636105"/>
              <a:gd name="connsiteY16" fmla="*/ 1192695 h 1431234"/>
              <a:gd name="connsiteX17" fmla="*/ 636105 w 636105"/>
              <a:gd name="connsiteY17" fmla="*/ 1285461 h 1431234"/>
              <a:gd name="connsiteX18" fmla="*/ 622852 w 636105"/>
              <a:gd name="connsiteY18" fmla="*/ 1404730 h 1431234"/>
              <a:gd name="connsiteX19" fmla="*/ 622852 w 636105"/>
              <a:gd name="connsiteY19" fmla="*/ 1431234 h 14312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636105" h="1431234">
                <a:moveTo>
                  <a:pt x="0" y="0"/>
                </a:moveTo>
                <a:cubicBezTo>
                  <a:pt x="7569" y="37847"/>
                  <a:pt x="15272" y="81826"/>
                  <a:pt x="26505" y="119269"/>
                </a:cubicBezTo>
                <a:cubicBezTo>
                  <a:pt x="34533" y="146029"/>
                  <a:pt x="44174" y="172278"/>
                  <a:pt x="53009" y="198782"/>
                </a:cubicBezTo>
                <a:cubicBezTo>
                  <a:pt x="56960" y="210635"/>
                  <a:pt x="70678" y="216452"/>
                  <a:pt x="79513" y="225287"/>
                </a:cubicBezTo>
                <a:lnTo>
                  <a:pt x="106018" y="304800"/>
                </a:lnTo>
                <a:cubicBezTo>
                  <a:pt x="111945" y="322579"/>
                  <a:pt x="133776" y="330159"/>
                  <a:pt x="145774" y="344556"/>
                </a:cubicBezTo>
                <a:cubicBezTo>
                  <a:pt x="155970" y="356792"/>
                  <a:pt x="161791" y="372326"/>
                  <a:pt x="172279" y="384313"/>
                </a:cubicBezTo>
                <a:cubicBezTo>
                  <a:pt x="172314" y="384353"/>
                  <a:pt x="246476" y="458510"/>
                  <a:pt x="265044" y="477078"/>
                </a:cubicBezTo>
                <a:lnTo>
                  <a:pt x="331305" y="543339"/>
                </a:lnTo>
                <a:lnTo>
                  <a:pt x="371061" y="583095"/>
                </a:lnTo>
                <a:cubicBezTo>
                  <a:pt x="375478" y="596347"/>
                  <a:pt x="376194" y="611485"/>
                  <a:pt x="384313" y="622852"/>
                </a:cubicBezTo>
                <a:cubicBezTo>
                  <a:pt x="398837" y="643186"/>
                  <a:pt x="437322" y="675861"/>
                  <a:pt x="437322" y="675861"/>
                </a:cubicBezTo>
                <a:cubicBezTo>
                  <a:pt x="470194" y="774477"/>
                  <a:pt x="419734" y="642853"/>
                  <a:pt x="503583" y="768626"/>
                </a:cubicBezTo>
                <a:cubicBezTo>
                  <a:pt x="537018" y="818778"/>
                  <a:pt x="518825" y="797120"/>
                  <a:pt x="556592" y="834887"/>
                </a:cubicBezTo>
                <a:cubicBezTo>
                  <a:pt x="589901" y="934814"/>
                  <a:pt x="544969" y="811642"/>
                  <a:pt x="596348" y="914400"/>
                </a:cubicBezTo>
                <a:cubicBezTo>
                  <a:pt x="602595" y="926894"/>
                  <a:pt x="605183" y="940904"/>
                  <a:pt x="609600" y="954156"/>
                </a:cubicBezTo>
                <a:cubicBezTo>
                  <a:pt x="614017" y="1033669"/>
                  <a:pt x="616501" y="1113313"/>
                  <a:pt x="622852" y="1192695"/>
                </a:cubicBezTo>
                <a:cubicBezTo>
                  <a:pt x="625343" y="1223831"/>
                  <a:pt x="636105" y="1254225"/>
                  <a:pt x="636105" y="1285461"/>
                </a:cubicBezTo>
                <a:cubicBezTo>
                  <a:pt x="636105" y="1325462"/>
                  <a:pt x="626474" y="1364893"/>
                  <a:pt x="622852" y="1404730"/>
                </a:cubicBezTo>
                <a:cubicBezTo>
                  <a:pt x="622052" y="1413528"/>
                  <a:pt x="622852" y="1422399"/>
                  <a:pt x="622852" y="1431234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60" name="テキスト ボックス 2059"/>
          <p:cNvSpPr txBox="1"/>
          <p:nvPr/>
        </p:nvSpPr>
        <p:spPr>
          <a:xfrm>
            <a:off x="4831030" y="1821387"/>
            <a:ext cx="310655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US" altLang="ja-JP" dirty="0" smtClean="0"/>
              <a:t>Moving the telescope</a:t>
            </a:r>
          </a:p>
          <a:p>
            <a:pPr marL="342900" indent="-342900">
              <a:buAutoNum type="arabicPeriod"/>
            </a:pPr>
            <a:r>
              <a:rPr kumimoji="1" lang="en-US" altLang="ja-JP" dirty="0" smtClean="0"/>
              <a:t>looking for the star (Finder)</a:t>
            </a:r>
          </a:p>
          <a:p>
            <a:pPr marL="342900" indent="-342900">
              <a:buAutoNum type="arabicPeriod"/>
            </a:pPr>
            <a:r>
              <a:rPr lang="en-US" altLang="ja-JP" dirty="0" smtClean="0"/>
              <a:t>looking for the star (C8)</a:t>
            </a:r>
          </a:p>
          <a:p>
            <a:pPr marL="342900" indent="-342900">
              <a:buAutoNum type="arabicPeriod"/>
            </a:pPr>
            <a:r>
              <a:rPr lang="en-US" altLang="ja-JP" dirty="0" smtClean="0"/>
              <a:t>repeat 1 -&gt; 3</a:t>
            </a:r>
          </a:p>
          <a:p>
            <a:pPr marL="342900" indent="-342900">
              <a:buAutoNum type="arabicPeriod"/>
            </a:pPr>
            <a:r>
              <a:rPr kumimoji="1" lang="en-US" altLang="ja-JP" dirty="0" smtClean="0"/>
              <a:t>Getting the </a:t>
            </a:r>
            <a:r>
              <a:rPr lang="en-US" altLang="ja-JP" dirty="0" smtClean="0"/>
              <a:t>DIMM </a:t>
            </a:r>
            <a:r>
              <a:rPr kumimoji="1" lang="en-US" altLang="ja-JP" dirty="0" smtClean="0"/>
              <a:t>Images</a:t>
            </a:r>
          </a:p>
          <a:p>
            <a:pPr marL="342900" indent="-342900">
              <a:buAutoNum type="arabicPeriod"/>
            </a:pPr>
            <a:r>
              <a:rPr lang="en-US" altLang="ja-JP" dirty="0" smtClean="0"/>
              <a:t>Detection the star position</a:t>
            </a:r>
          </a:p>
          <a:p>
            <a:pPr marL="342900" indent="-342900">
              <a:buAutoNum type="arabicPeriod"/>
            </a:pPr>
            <a:r>
              <a:rPr lang="en-US" altLang="ja-JP" dirty="0" smtClean="0"/>
              <a:t>Calculate the seeing</a:t>
            </a:r>
          </a:p>
          <a:p>
            <a:pPr marL="342900" indent="-342900">
              <a:buAutoNum type="arabicPeriod"/>
            </a:pPr>
            <a:r>
              <a:rPr lang="en-US" altLang="ja-JP" dirty="0" smtClean="0"/>
              <a:t>transfer the result to JAPAN</a:t>
            </a:r>
            <a:endParaRPr kumimoji="1" lang="ja-JP" altLang="en-US" dirty="0"/>
          </a:p>
        </p:txBody>
      </p:sp>
      <p:cxnSp>
        <p:nvCxnSpPr>
          <p:cNvPr id="46" name="直線矢印コネクタ 45"/>
          <p:cNvCxnSpPr/>
          <p:nvPr/>
        </p:nvCxnSpPr>
        <p:spPr>
          <a:xfrm flipH="1">
            <a:off x="5604398" y="5949280"/>
            <a:ext cx="911818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矢印コネクタ 46"/>
          <p:cNvCxnSpPr/>
          <p:nvPr/>
        </p:nvCxnSpPr>
        <p:spPr>
          <a:xfrm flipH="1">
            <a:off x="5604398" y="5589240"/>
            <a:ext cx="911818" cy="0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2" name="正方形/長方形 2061"/>
          <p:cNvSpPr/>
          <p:nvPr/>
        </p:nvSpPr>
        <p:spPr>
          <a:xfrm>
            <a:off x="6516216" y="5183904"/>
            <a:ext cx="1872208" cy="122413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ysClr val="windowText" lastClr="000000"/>
                </a:solidFill>
              </a:rPr>
              <a:t>PLATO-F</a:t>
            </a:r>
            <a:endParaRPr kumimoji="1" lang="ja-JP" altLang="en-US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4738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Old / New Comparison</a:t>
            </a:r>
            <a:endParaRPr kumimoji="1" lang="ja-JP" altLang="en-US" dirty="0"/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6962934"/>
              </p:ext>
            </p:extLst>
          </p:nvPr>
        </p:nvGraphicFramePr>
        <p:xfrm>
          <a:off x="971600" y="1484784"/>
          <a:ext cx="7078267" cy="434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1643"/>
                <a:gridCol w="2952328"/>
                <a:gridCol w="2664296"/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DOME</a:t>
                      </a:r>
                      <a:r>
                        <a:rPr kumimoji="1" lang="en-US" altLang="ja-JP" baseline="0" dirty="0" smtClean="0"/>
                        <a:t>-F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Tohoku</a:t>
                      </a:r>
                      <a:r>
                        <a:rPr kumimoji="1" lang="en-US" altLang="ja-JP" baseline="0" dirty="0" smtClean="0"/>
                        <a:t> DIMM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Telescope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Celestron</a:t>
                      </a:r>
                      <a:r>
                        <a:rPr kumimoji="1" lang="en-US" altLang="ja-JP" baseline="0" dirty="0" smtClean="0"/>
                        <a:t> C8</a:t>
                      </a:r>
                    </a:p>
                    <a:p>
                      <a:r>
                        <a:rPr kumimoji="1" lang="en-US" altLang="ja-JP" baseline="0" dirty="0" smtClean="0"/>
                        <a:t>(D=200mm, </a:t>
                      </a:r>
                      <a:r>
                        <a:rPr kumimoji="1" lang="en-US" altLang="ja-JP" baseline="0" dirty="0" err="1" smtClean="0"/>
                        <a:t>fl</a:t>
                      </a:r>
                      <a:r>
                        <a:rPr kumimoji="1" lang="en-US" altLang="ja-JP" baseline="0" dirty="0" smtClean="0"/>
                        <a:t>=2000mm)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baseline="0" dirty="0" smtClean="0"/>
                        <a:t>AIRT40</a:t>
                      </a:r>
                    </a:p>
                    <a:p>
                      <a:r>
                        <a:rPr kumimoji="1" lang="en-US" altLang="ja-JP" baseline="0" dirty="0" smtClean="0"/>
                        <a:t>(D=400mm, </a:t>
                      </a:r>
                      <a:r>
                        <a:rPr kumimoji="1" lang="en-US" altLang="ja-JP" baseline="0" dirty="0" err="1" smtClean="0"/>
                        <a:t>fl</a:t>
                      </a:r>
                      <a:r>
                        <a:rPr kumimoji="1" lang="en-US" altLang="ja-JP" baseline="0" dirty="0" smtClean="0"/>
                        <a:t>=4438mm)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Mount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Takahashi</a:t>
                      </a:r>
                      <a:r>
                        <a:rPr kumimoji="1" lang="en-US" altLang="ja-JP" baseline="0" dirty="0" smtClean="0"/>
                        <a:t> EM11 </a:t>
                      </a:r>
                      <a:r>
                        <a:rPr kumimoji="1" lang="en-US" altLang="ja-JP" baseline="0" dirty="0" smtClean="0"/>
                        <a:t>or </a:t>
                      </a:r>
                      <a:r>
                        <a:rPr kumimoji="1" lang="en-US" altLang="ja-JP" baseline="0" dirty="0" smtClean="0"/>
                        <a:t>Vixen GPD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IK</a:t>
                      </a:r>
                      <a:r>
                        <a:rPr kumimoji="1" lang="en-US" altLang="ja-JP" baseline="0" dirty="0" smtClean="0"/>
                        <a:t> </a:t>
                      </a:r>
                      <a:r>
                        <a:rPr kumimoji="1" lang="en-US" altLang="ja-JP" baseline="0" dirty="0" smtClean="0"/>
                        <a:t>Tech </a:t>
                      </a:r>
                      <a:r>
                        <a:rPr kumimoji="1" lang="en-US" altLang="ja-JP" dirty="0" smtClean="0"/>
                        <a:t>Fork</a:t>
                      </a:r>
                      <a:r>
                        <a:rPr kumimoji="1" lang="en-US" altLang="ja-JP" baseline="0" dirty="0" smtClean="0"/>
                        <a:t> EQ mount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Camera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SBIG ST-</a:t>
                      </a:r>
                      <a:r>
                        <a:rPr kumimoji="1" lang="en-US" altLang="ja-JP" dirty="0" err="1" smtClean="0"/>
                        <a:t>i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WAT-100N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Pixel</a:t>
                      </a:r>
                      <a:r>
                        <a:rPr kumimoji="1" lang="en-US" altLang="ja-JP" baseline="0" dirty="0" smtClean="0"/>
                        <a:t> scale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0.76”/pix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0.39” x 0.46”/pix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FOV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8.2’ x 6.2’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5.0’ x 3.8’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Finder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ST-</a:t>
                      </a:r>
                      <a:r>
                        <a:rPr kumimoji="1" lang="en-US" altLang="ja-JP" dirty="0" err="1" smtClean="0"/>
                        <a:t>i</a:t>
                      </a:r>
                      <a:r>
                        <a:rPr kumimoji="1" lang="en-US" altLang="ja-JP" baseline="0" dirty="0" smtClean="0"/>
                        <a:t> Guiding Kit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Human’s eye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Weight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&lt; 20kg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&gt; 350kg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Wedge prism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Apex=30”, φ74mm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Apex=30”, φ74mm</a:t>
                      </a:r>
                      <a:endParaRPr kumimoji="1" lang="ja-JP" alt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d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120mm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250mm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D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74mm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74mm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63272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3833</TotalTime>
  <Words>657</Words>
  <Application>Microsoft Office PowerPoint</Application>
  <PresentationFormat>画面に合わせる (4:3)</PresentationFormat>
  <Paragraphs>100</Paragraphs>
  <Slides>8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9" baseType="lpstr">
      <vt:lpstr>Office ​​テーマ</vt:lpstr>
      <vt:lpstr>DIMM Observation during Mid-winter using rEmote Facility at Dome Fuji (DOME-F)</vt:lpstr>
      <vt:lpstr>Why need the new instrument?</vt:lpstr>
      <vt:lpstr>New DIMM</vt:lpstr>
      <vt:lpstr>SBIG ST-i</vt:lpstr>
      <vt:lpstr>SBIG ST-i</vt:lpstr>
      <vt:lpstr>Wide FOV finder ST-i</vt:lpstr>
      <vt:lpstr>DOME-F</vt:lpstr>
      <vt:lpstr>Old / New Comparison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Polar Winter Differential image motion monitor (PWD)</dc:title>
  <dc:creator>hirofumi</dc:creator>
  <cp:lastModifiedBy>hirofumi</cp:lastModifiedBy>
  <cp:revision>30</cp:revision>
  <dcterms:created xsi:type="dcterms:W3CDTF">2011-12-24T14:54:46Z</dcterms:created>
  <dcterms:modified xsi:type="dcterms:W3CDTF">2012-01-08T05:53:42Z</dcterms:modified>
</cp:coreProperties>
</file>