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0" r:id="rId3"/>
    <p:sldId id="262" r:id="rId4"/>
    <p:sldId id="268" r:id="rId5"/>
    <p:sldId id="256" r:id="rId6"/>
    <p:sldId id="257" r:id="rId7"/>
    <p:sldId id="258" r:id="rId8"/>
    <p:sldId id="269" r:id="rId9"/>
    <p:sldId id="264" r:id="rId10"/>
    <p:sldId id="265" r:id="rId11"/>
    <p:sldId id="260" r:id="rId12"/>
    <p:sldId id="276" r:id="rId13"/>
    <p:sldId id="267" r:id="rId14"/>
    <p:sldId id="278" r:id="rId15"/>
    <p:sldId id="275" r:id="rId16"/>
    <p:sldId id="274" r:id="rId17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0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6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12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7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01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15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8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42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9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6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165581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/>
              <a:t>DOME-F</a:t>
            </a:r>
            <a:r>
              <a:rPr kumimoji="1" lang="ja-JP" altLang="en-US" sz="2400" u="sng" dirty="0" smtClean="0"/>
              <a:t>関連の開発メモ</a:t>
            </a:r>
            <a:r>
              <a:rPr kumimoji="1" lang="en-US" altLang="ja-JP" sz="2400" dirty="0" smtClean="0"/>
              <a:t>	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</a:t>
            </a:r>
            <a:r>
              <a:rPr lang="ja-JP" altLang="en-US" sz="2400" dirty="0" smtClean="0"/>
              <a:t>　　　　　　　　　</a:t>
            </a:r>
            <a:r>
              <a:rPr kumimoji="1" lang="ja-JP" altLang="en-US" sz="2400" dirty="0" smtClean="0"/>
              <a:t>沖田博文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　　初稿</a:t>
            </a:r>
            <a:r>
              <a:rPr lang="en-US" altLang="ja-JP" sz="2400" dirty="0" smtClean="0"/>
              <a:t>2012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日、改訂</a:t>
            </a:r>
            <a:r>
              <a:rPr kumimoji="1" lang="en-US" altLang="ja-JP" sz="2400" dirty="0" smtClean="0"/>
              <a:t>2012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8</a:t>
            </a:r>
            <a:r>
              <a:rPr kumimoji="1" lang="ja-JP" altLang="en-US" sz="2400" dirty="0" smtClean="0"/>
              <a:t>月</a:t>
            </a:r>
            <a:r>
              <a:rPr lang="en-US" altLang="ja-JP" sz="2400" dirty="0"/>
              <a:t>2</a:t>
            </a:r>
            <a:r>
              <a:rPr lang="ja-JP" altLang="en-US" sz="2400" dirty="0" smtClean="0"/>
              <a:t>日</a:t>
            </a:r>
            <a:endParaRPr kumimoji="1"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592" y="1158999"/>
            <a:ext cx="679384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・自作</a:t>
            </a:r>
            <a:r>
              <a:rPr lang="ja-JP" altLang="en-US" dirty="0"/>
              <a:t>したソフト・スクリプト等は</a:t>
            </a:r>
            <a:r>
              <a:rPr lang="en-US" altLang="ja-JP" dirty="0"/>
              <a:t>Linux PC ( taro, </a:t>
            </a:r>
            <a:r>
              <a:rPr lang="en-US" altLang="ja-JP" dirty="0" err="1"/>
              <a:t>jiro</a:t>
            </a:r>
            <a:r>
              <a:rPr lang="en-US" altLang="ja-JP" dirty="0"/>
              <a:t> )</a:t>
            </a:r>
            <a:r>
              <a:rPr lang="ja-JP" altLang="en-US" dirty="0"/>
              <a:t>の以下に置く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>
                <a:solidFill>
                  <a:srgbClr val="0070C0"/>
                </a:solidFill>
              </a:rPr>
              <a:t>/program/LX200</a:t>
            </a:r>
            <a:r>
              <a:rPr lang="en-US" altLang="ja-JP" dirty="0"/>
              <a:t>		</a:t>
            </a:r>
            <a:r>
              <a:rPr lang="ja-JP" altLang="en-US" dirty="0"/>
              <a:t>望遠鏡関連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/>
              <a:t>/program/SONIC		</a:t>
            </a:r>
            <a:r>
              <a:rPr lang="ja-JP" altLang="en-US" dirty="0"/>
              <a:t>超音波風速計関連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LX200</a:t>
            </a:r>
            <a:r>
              <a:rPr lang="ja-JP" altLang="en-US" dirty="0" smtClean="0"/>
              <a:t>にコマンドを送って標準出力に結果を出力するコマンドは以下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/program/LX200/</a:t>
            </a:r>
            <a:r>
              <a:rPr lang="en-US" altLang="ja-JP" dirty="0" err="1" smtClean="0">
                <a:solidFill>
                  <a:srgbClr val="0070C0"/>
                </a:solidFill>
              </a:rPr>
              <a:t>meade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 </a:t>
            </a:r>
            <a:r>
              <a:rPr lang="ja-JP" altLang="en-US" dirty="0" smtClean="0"/>
              <a:t>ソースファイルは</a:t>
            </a:r>
            <a:r>
              <a:rPr lang="en-US" altLang="ja-JP" dirty="0" smtClean="0"/>
              <a:t>/program/LX200/rs232c_LX200_new.c )</a:t>
            </a:r>
          </a:p>
          <a:p>
            <a:endParaRPr lang="en-US" altLang="ja-JP" dirty="0"/>
          </a:p>
          <a:p>
            <a:r>
              <a:rPr lang="ja-JP" altLang="en-US" dirty="0" smtClean="0"/>
              <a:t>・主望遠鏡用のスクリプト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明るい</a:t>
            </a:r>
            <a:r>
              <a:rPr lang="en-US" altLang="ja-JP" dirty="0" smtClean="0"/>
              <a:t>2</a:t>
            </a:r>
            <a:r>
              <a:rPr lang="ja-JP" altLang="en-US" dirty="0" smtClean="0"/>
              <a:t>星でフォーカスを合わせるスクリプト</a:t>
            </a:r>
            <a:endParaRPr lang="en-US" altLang="ja-JP" dirty="0" smtClean="0"/>
          </a:p>
          <a:p>
            <a:r>
              <a:rPr lang="ja-JP" altLang="en-US" dirty="0" smtClean="0"/>
              <a:t>　　　　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program/LX200/focus.sh </a:t>
            </a:r>
            <a:r>
              <a:rPr lang="ja-JP" altLang="en-US" dirty="0" smtClean="0">
                <a:solidFill>
                  <a:srgbClr val="0070C0"/>
                </a:solidFill>
              </a:rPr>
              <a:t>引数</a:t>
            </a:r>
            <a:r>
              <a:rPr lang="en-US" altLang="ja-JP" dirty="0" smtClean="0">
                <a:solidFill>
                  <a:srgbClr val="0070C0"/>
                </a:solidFill>
              </a:rPr>
              <a:t>1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/>
              <a:t>　　視野内の最も明るい星がサチらない露出</a:t>
            </a:r>
            <a:r>
              <a:rPr lang="ja-JP" altLang="en-US" dirty="0"/>
              <a:t>時間を</a:t>
            </a:r>
            <a:r>
              <a:rPr lang="ja-JP" altLang="en-US" dirty="0" smtClean="0"/>
              <a:t>決めるスクリプト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en-US" altLang="ja-JP" dirty="0" smtClean="0">
                <a:solidFill>
                  <a:srgbClr val="0070C0"/>
                </a:solidFill>
              </a:rPr>
              <a:t>/program/LX200/exposure_main.sh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視野内の</a:t>
            </a:r>
            <a:r>
              <a:rPr lang="en-US" altLang="ja-JP" dirty="0"/>
              <a:t>2</a:t>
            </a:r>
            <a:r>
              <a:rPr lang="ja-JP" altLang="en-US" dirty="0" smtClean="0"/>
              <a:t>星の重心</a:t>
            </a:r>
            <a:r>
              <a:rPr lang="ja-JP" altLang="en-US" dirty="0"/>
              <a:t>を</a:t>
            </a:r>
            <a:r>
              <a:rPr lang="ja-JP" altLang="en-US" dirty="0" smtClean="0"/>
              <a:t>視野</a:t>
            </a:r>
            <a:r>
              <a:rPr lang="ja-JP" altLang="en-US" dirty="0"/>
              <a:t>中心に導入するスクリプト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en-US" altLang="ja-JP" dirty="0" smtClean="0">
                <a:solidFill>
                  <a:srgbClr val="0070C0"/>
                </a:solidFill>
              </a:rPr>
              <a:t>/program/LX200/pointing_main.sh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DIMM</a:t>
            </a:r>
            <a:r>
              <a:rPr lang="ja-JP" altLang="en-US" dirty="0"/>
              <a:t>観測スクリプト</a:t>
            </a:r>
            <a:endParaRPr lang="en-US" altLang="ja-JP" dirty="0"/>
          </a:p>
          <a:p>
            <a:r>
              <a:rPr lang="ja-JP" altLang="en-US" dirty="0">
                <a:solidFill>
                  <a:srgbClr val="0070C0"/>
                </a:solidFill>
              </a:rPr>
              <a:t>　　　　</a:t>
            </a:r>
            <a:r>
              <a:rPr lang="en-US" altLang="ja-JP" dirty="0">
                <a:solidFill>
                  <a:srgbClr val="0070C0"/>
                </a:solidFill>
              </a:rPr>
              <a:t>/pogram/LX200/dimm.sh</a:t>
            </a:r>
          </a:p>
          <a:p>
            <a:endParaRPr lang="en-US" altLang="ja-JP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433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69349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ファインダー</a:t>
            </a:r>
            <a:r>
              <a:rPr lang="ja-JP" altLang="en-US" dirty="0" smtClean="0"/>
              <a:t>）視野内で最も明るい星を視野</a:t>
            </a:r>
            <a:r>
              <a:rPr lang="ja-JP" altLang="en-US" dirty="0"/>
              <a:t>中心に導入するスクリプト</a:t>
            </a:r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72608" y="620688"/>
            <a:ext cx="3563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決定した露出時間で</a:t>
            </a:r>
            <a:r>
              <a:rPr lang="en-US" altLang="ja-JP" dirty="0"/>
              <a:t>3</a:t>
            </a:r>
            <a:r>
              <a:rPr kumimoji="1" lang="ja-JP" altLang="en-US" dirty="0" smtClean="0"/>
              <a:t>枚撮像</a:t>
            </a:r>
            <a:endParaRPr kumimoji="1"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各画像の最輝星の</a:t>
            </a:r>
            <a:r>
              <a:rPr lang="en-US" altLang="ja-JP" dirty="0" smtClean="0"/>
              <a:t>X, Y</a:t>
            </a:r>
            <a:r>
              <a:rPr lang="ja-JP" altLang="en-US" dirty="0" smtClean="0"/>
              <a:t>の</a:t>
            </a:r>
            <a:r>
              <a:rPr lang="en-US" altLang="ja-JP" dirty="0" smtClean="0"/>
              <a:t>median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を求める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視野中心と比較し、移動量を計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算</a:t>
            </a:r>
            <a:endParaRPr lang="en-US" altLang="ja-JP" dirty="0" smtClean="0"/>
          </a:p>
          <a:p>
            <a:r>
              <a:rPr lang="en-US" altLang="ja-JP" dirty="0" smtClean="0"/>
              <a:t>(5)LX200</a:t>
            </a:r>
            <a:r>
              <a:rPr lang="ja-JP" altLang="en-US" dirty="0" smtClean="0"/>
              <a:t>へコマンド送信して目標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天体が視野中央になるよう繰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り</a:t>
            </a:r>
            <a:r>
              <a:rPr lang="ja-JP" altLang="en-US" dirty="0" smtClean="0"/>
              <a:t>返す（最大</a:t>
            </a:r>
            <a:r>
              <a:rPr lang="en-US" altLang="ja-JP" dirty="0" smtClean="0"/>
              <a:t>4</a:t>
            </a:r>
            <a:r>
              <a:rPr lang="ja-JP" altLang="en-US" dirty="0" smtClean="0"/>
              <a:t>回）</a:t>
            </a:r>
            <a:endParaRPr lang="en-US" altLang="ja-JP" dirty="0" smtClean="0"/>
          </a:p>
          <a:p>
            <a:r>
              <a:rPr lang="en-US" altLang="ja-JP" dirty="0" smtClean="0"/>
              <a:t>(6)</a:t>
            </a:r>
            <a:r>
              <a:rPr lang="ja-JP" altLang="en-US" dirty="0" smtClean="0"/>
              <a:t>視野中央に導入完了後、撮像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dirty="0"/>
              <a:t>7</a:t>
            </a:r>
            <a:r>
              <a:rPr lang="en-US" altLang="ja-JP" dirty="0" smtClean="0"/>
              <a:t>)</a:t>
            </a:r>
            <a:r>
              <a:rPr lang="ja-JP" altLang="en-US" dirty="0" smtClean="0"/>
              <a:t>最後に</a:t>
            </a:r>
            <a:r>
              <a:rPr lang="en-US" altLang="ja-JP" dirty="0" err="1" smtClean="0"/>
              <a:t>Sinc</a:t>
            </a:r>
            <a:endParaRPr lang="en-US" altLang="ja-JP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3005" y="1460513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53469" y="2185119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63" name="直線矢印コネクタ 62"/>
          <p:cNvCxnSpPr>
            <a:stCxn id="61" idx="2"/>
            <a:endCxn id="62" idx="0"/>
          </p:cNvCxnSpPr>
          <p:nvPr/>
        </p:nvCxnSpPr>
        <p:spPr>
          <a:xfrm>
            <a:off x="3104875" y="1768290"/>
            <a:ext cx="0" cy="4168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489161" y="2833191"/>
            <a:ext cx="123142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最大の</a:t>
            </a:r>
            <a:endParaRPr lang="en-US" altLang="ja-JP" sz="1400" dirty="0"/>
          </a:p>
          <a:p>
            <a:pPr algn="ctr"/>
            <a:r>
              <a:rPr lang="en-US" altLang="ja-JP" sz="1400" dirty="0" smtClean="0"/>
              <a:t>(X,Y)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14198" y="1284154"/>
            <a:ext cx="81464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66" name="直線矢印コネクタ 65"/>
          <p:cNvCxnSpPr>
            <a:stCxn id="62" idx="2"/>
            <a:endCxn id="64" idx="0"/>
          </p:cNvCxnSpPr>
          <p:nvPr/>
        </p:nvCxnSpPr>
        <p:spPr>
          <a:xfrm>
            <a:off x="3104875" y="2492896"/>
            <a:ext cx="0" cy="340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4" idx="2"/>
            <a:endCxn id="73" idx="0"/>
          </p:cNvCxnSpPr>
          <p:nvPr/>
        </p:nvCxnSpPr>
        <p:spPr>
          <a:xfrm>
            <a:off x="3104875" y="3356411"/>
            <a:ext cx="0" cy="3045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2405003" y="4293806"/>
            <a:ext cx="139974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視野中心と比較</a:t>
            </a:r>
            <a:endParaRPr kumimoji="1" lang="ja-JP" altLang="en-US" sz="1400" dirty="0"/>
          </a:p>
        </p:txBody>
      </p:sp>
      <p:sp>
        <p:nvSpPr>
          <p:cNvPr id="69" name="正方形/長方形 68"/>
          <p:cNvSpPr/>
          <p:nvPr/>
        </p:nvSpPr>
        <p:spPr>
          <a:xfrm>
            <a:off x="179512" y="764704"/>
            <a:ext cx="5214000" cy="60486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831361" y="6505599"/>
            <a:ext cx="15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pointing_finder.sh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79857" y="2564904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23013" y="3266981"/>
            <a:ext cx="17566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current_pointing.awk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finder.current</a:t>
            </a:r>
            <a:endParaRPr lang="en-US" altLang="ja-JP" sz="1400" dirty="0"/>
          </a:p>
          <a:p>
            <a:r>
              <a:rPr lang="en-US" altLang="ja-JP" sz="1400" dirty="0" err="1" smtClean="0"/>
              <a:t>finder.tmp</a:t>
            </a:r>
            <a:endParaRPr lang="en-US" altLang="ja-JP" sz="1400" dirty="0" smtClean="0"/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current.pointing.plt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42537" y="3660993"/>
            <a:ext cx="23246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最輝星の</a:t>
            </a:r>
            <a:r>
              <a:rPr lang="en-US" altLang="ja-JP" sz="1400" dirty="0" smtClean="0"/>
              <a:t>median</a:t>
            </a:r>
            <a:r>
              <a:rPr lang="ja-JP" altLang="en-US" sz="1400" dirty="0" smtClean="0"/>
              <a:t>位置を計算</a:t>
            </a:r>
            <a:endParaRPr lang="en-US" altLang="ja-JP" sz="1400" dirty="0" smtClean="0"/>
          </a:p>
        </p:txBody>
      </p:sp>
      <p:cxnSp>
        <p:nvCxnSpPr>
          <p:cNvPr id="74" name="直線矢印コネクタ 73"/>
          <p:cNvCxnSpPr>
            <a:stCxn id="73" idx="2"/>
            <a:endCxn id="68" idx="0"/>
          </p:cNvCxnSpPr>
          <p:nvPr/>
        </p:nvCxnSpPr>
        <p:spPr>
          <a:xfrm flipH="1">
            <a:off x="3104874" y="3968770"/>
            <a:ext cx="1" cy="3250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593312" y="1970837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cxnSp>
        <p:nvCxnSpPr>
          <p:cNvPr id="77" name="直線矢印コネクタ 76"/>
          <p:cNvCxnSpPr>
            <a:stCxn id="68" idx="2"/>
            <a:endCxn id="78" idx="0"/>
          </p:cNvCxnSpPr>
          <p:nvPr/>
        </p:nvCxnSpPr>
        <p:spPr>
          <a:xfrm>
            <a:off x="3104874" y="4601583"/>
            <a:ext cx="0" cy="3192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2473932" y="4920842"/>
            <a:ext cx="126188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望遠鏡の駆動</a:t>
            </a:r>
            <a:endParaRPr kumimoji="1" lang="ja-JP" altLang="en-US" sz="1400" dirty="0"/>
          </a:p>
        </p:txBody>
      </p:sp>
      <p:cxnSp>
        <p:nvCxnSpPr>
          <p:cNvPr id="79" name="カギ線コネクタ 78"/>
          <p:cNvCxnSpPr>
            <a:stCxn id="61" idx="1"/>
          </p:cNvCxnSpPr>
          <p:nvPr/>
        </p:nvCxnSpPr>
        <p:spPr>
          <a:xfrm rot="10800000">
            <a:off x="2528847" y="1197462"/>
            <a:ext cx="304158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endCxn id="61" idx="0"/>
          </p:cNvCxnSpPr>
          <p:nvPr/>
        </p:nvCxnSpPr>
        <p:spPr>
          <a:xfrm>
            <a:off x="2528845" y="1197462"/>
            <a:ext cx="576030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カギ線コネクタ 83"/>
          <p:cNvCxnSpPr>
            <a:stCxn id="78" idx="3"/>
          </p:cNvCxnSpPr>
          <p:nvPr/>
        </p:nvCxnSpPr>
        <p:spPr>
          <a:xfrm flipH="1" flipV="1">
            <a:off x="3104874" y="1145655"/>
            <a:ext cx="630942" cy="3929076"/>
          </a:xfrm>
          <a:prstGeom prst="bentConnector4">
            <a:avLst>
              <a:gd name="adj1" fmla="val -202789"/>
              <a:gd name="adj2" fmla="val 10579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4098031" y="4542219"/>
            <a:ext cx="84670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最大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繰り返し</a:t>
            </a:r>
            <a:endParaRPr kumimoji="1" lang="en-US" altLang="ja-JP" sz="1400" dirty="0" smtClean="0"/>
          </a:p>
        </p:txBody>
      </p:sp>
      <p:cxnSp>
        <p:nvCxnSpPr>
          <p:cNvPr id="86" name="直線矢印コネクタ 85"/>
          <p:cNvCxnSpPr>
            <a:stCxn id="78" idx="2"/>
            <a:endCxn id="87" idx="0"/>
          </p:cNvCxnSpPr>
          <p:nvPr/>
        </p:nvCxnSpPr>
        <p:spPr>
          <a:xfrm>
            <a:off x="3104874" y="5228619"/>
            <a:ext cx="0" cy="340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392980" y="5569495"/>
            <a:ext cx="14237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視野</a:t>
            </a:r>
            <a:r>
              <a:rPr lang="ja-JP" altLang="en-US" sz="1400" dirty="0" smtClean="0"/>
              <a:t>中心で撮像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563888" y="5805264"/>
            <a:ext cx="1799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on_pointing.finder</a:t>
            </a:r>
            <a:r>
              <a:rPr lang="en-US" altLang="ja-JP" sz="1400" dirty="0" err="1" smtClean="0"/>
              <a:t>.fits</a:t>
            </a:r>
            <a:endParaRPr kumimoji="1" lang="ja-JP" altLang="en-US" sz="1400" dirty="0"/>
          </a:p>
        </p:txBody>
      </p:sp>
      <p:cxnSp>
        <p:nvCxnSpPr>
          <p:cNvPr id="90" name="直線矢印コネクタ 89"/>
          <p:cNvCxnSpPr>
            <a:stCxn id="87" idx="2"/>
            <a:endCxn id="91" idx="0"/>
          </p:cNvCxnSpPr>
          <p:nvPr/>
        </p:nvCxnSpPr>
        <p:spPr>
          <a:xfrm>
            <a:off x="3104874" y="5877272"/>
            <a:ext cx="3" cy="268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154135" y="6145559"/>
            <a:ext cx="190148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終了、</a:t>
            </a:r>
            <a:r>
              <a:rPr lang="en-US" altLang="ja-JP" sz="1400" dirty="0" err="1" smtClean="0"/>
              <a:t>Sinc</a:t>
            </a:r>
            <a:r>
              <a:rPr lang="ja-JP" altLang="en-US" sz="1400" dirty="0" smtClean="0"/>
              <a:t>コマンド送信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461739" y="4274512"/>
            <a:ext cx="1950021" cy="30777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command_pointing.awk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19872" y="1178168"/>
            <a:ext cx="13192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finder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.exposure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rotation.angle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372589" y="1469926"/>
            <a:ext cx="1487443" cy="15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0005" y="836712"/>
            <a:ext cx="12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finder. pointing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30632" y="876202"/>
            <a:ext cx="1393096" cy="2314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カギ線コネクタ 37"/>
          <p:cNvCxnSpPr>
            <a:stCxn id="39" idx="1"/>
            <a:endCxn id="35" idx="1"/>
          </p:cNvCxnSpPr>
          <p:nvPr/>
        </p:nvCxnSpPr>
        <p:spPr>
          <a:xfrm rot="10800000" flipH="1">
            <a:off x="611561" y="990602"/>
            <a:ext cx="88444" cy="1043825"/>
          </a:xfrm>
          <a:prstGeom prst="bentConnector3">
            <a:avLst>
              <a:gd name="adj1" fmla="val -258469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11561" y="1772816"/>
            <a:ext cx="133097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視野中心</a:t>
            </a:r>
            <a:r>
              <a:rPr lang="ja-JP" altLang="en-US" sz="1400" dirty="0" smtClean="0"/>
              <a:t>座標の定義ファイル</a:t>
            </a:r>
            <a:endParaRPr kumimoji="1" lang="ja-JP" altLang="en-US" sz="1400" dirty="0"/>
          </a:p>
        </p:txBody>
      </p:sp>
      <p:sp>
        <p:nvSpPr>
          <p:cNvPr id="40" name="正方形/長方形 39"/>
          <p:cNvSpPr/>
          <p:nvPr/>
        </p:nvSpPr>
        <p:spPr>
          <a:xfrm>
            <a:off x="3372589" y="1682224"/>
            <a:ext cx="1487443" cy="15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矢印コネクタ 41"/>
          <p:cNvCxnSpPr/>
          <p:nvPr/>
        </p:nvCxnSpPr>
        <p:spPr>
          <a:xfrm flipV="1">
            <a:off x="655783" y="4761212"/>
            <a:ext cx="0" cy="46740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31637" y="5220340"/>
            <a:ext cx="218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2060"/>
                </a:solidFill>
              </a:rPr>
              <a:t>焦点距離の</a:t>
            </a:r>
            <a:r>
              <a:rPr lang="ja-JP" altLang="en-US" sz="1400" dirty="0">
                <a:solidFill>
                  <a:srgbClr val="002060"/>
                </a:solidFill>
              </a:rPr>
              <a:t>変更</a:t>
            </a:r>
            <a:endParaRPr lang="en-US" altLang="ja-JP" sz="1400" dirty="0" smtClean="0">
              <a:solidFill>
                <a:srgbClr val="002060"/>
              </a:solidFill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</a:rPr>
              <a:t>で変更する必要有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84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62295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（共通）視野</a:t>
            </a:r>
            <a:r>
              <a:rPr lang="ja-JP" altLang="en-US" dirty="0"/>
              <a:t>の回転角</a:t>
            </a:r>
            <a:r>
              <a:rPr lang="en-US" altLang="ja-JP" dirty="0"/>
              <a:t>(</a:t>
            </a:r>
            <a:r>
              <a:rPr lang="ja-JP" altLang="en-US" dirty="0"/>
              <a:t>経緯台→赤道儀変換</a:t>
            </a:r>
            <a:r>
              <a:rPr lang="en-US" altLang="ja-JP" dirty="0"/>
              <a:t>)</a:t>
            </a:r>
            <a:r>
              <a:rPr lang="ja-JP" altLang="en-US" dirty="0"/>
              <a:t>を求めるスクリプト</a:t>
            </a:r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00600" y="1281534"/>
            <a:ext cx="37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lang="ja-JP" altLang="en-US" dirty="0"/>
              <a:t>天体の</a:t>
            </a:r>
            <a:r>
              <a:rPr lang="en-US" altLang="ja-JP" dirty="0" smtClean="0"/>
              <a:t>Ra,</a:t>
            </a:r>
            <a:r>
              <a:rPr lang="ja-JP" altLang="en-US" dirty="0"/>
              <a:t> </a:t>
            </a:r>
            <a:r>
              <a:rPr lang="en-US" altLang="ja-JP" dirty="0" smtClean="0"/>
              <a:t>Dec, </a:t>
            </a:r>
            <a:r>
              <a:rPr lang="ja-JP" altLang="en-US" dirty="0" smtClean="0"/>
              <a:t>観測地の経度、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恒星時を取得</a:t>
            </a:r>
            <a:endParaRPr lang="en-US" altLang="ja-JP" dirty="0" smtClean="0"/>
          </a:p>
          <a:p>
            <a:r>
              <a:rPr kumimoji="1" lang="en-US" altLang="ja-JP" dirty="0" smtClean="0"/>
              <a:t>(2)rotation</a:t>
            </a:r>
            <a:r>
              <a:rPr kumimoji="1" lang="ja-JP" altLang="en-US" dirty="0" smtClean="0"/>
              <a:t>を用いて視野回転を計算</a:t>
            </a:r>
            <a:endParaRPr lang="en-US" altLang="ja-JP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91680" y="1728090"/>
            <a:ext cx="162095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望遠鏡</a:t>
            </a:r>
            <a:r>
              <a:rPr lang="ja-JP" altLang="en-US" sz="1400" dirty="0" smtClean="0"/>
              <a:t>の情報取得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81451" y="2502191"/>
            <a:ext cx="144142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視野回転の計算</a:t>
            </a:r>
            <a:endParaRPr lang="en-US" altLang="ja-JP" sz="1400" dirty="0" smtClean="0"/>
          </a:p>
        </p:txBody>
      </p:sp>
      <p:cxnSp>
        <p:nvCxnSpPr>
          <p:cNvPr id="22" name="直線矢印コネクタ 21"/>
          <p:cNvCxnSpPr>
            <a:stCxn id="18" idx="2"/>
            <a:endCxn id="21" idx="0"/>
          </p:cNvCxnSpPr>
          <p:nvPr/>
        </p:nvCxnSpPr>
        <p:spPr>
          <a:xfrm>
            <a:off x="2502159" y="2035867"/>
            <a:ext cx="2" cy="4663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21" idx="2"/>
            <a:endCxn id="53" idx="0"/>
          </p:cNvCxnSpPr>
          <p:nvPr/>
        </p:nvCxnSpPr>
        <p:spPr>
          <a:xfrm flipH="1">
            <a:off x="2502152" y="2809968"/>
            <a:ext cx="9" cy="4552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79512" y="1103580"/>
            <a:ext cx="5040560" cy="306524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63820" y="3861048"/>
            <a:ext cx="98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rotation.sh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427328" y="2394469"/>
            <a:ext cx="1216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rotation</a:t>
            </a:r>
          </a:p>
          <a:p>
            <a:r>
              <a:rPr kumimoji="1" lang="en-US" altLang="ja-JP" sz="1400" dirty="0" err="1" smtClean="0"/>
              <a:t>rotation.angle</a:t>
            </a:r>
            <a:endParaRPr kumimoji="1" lang="ja-JP" altLang="en-US" sz="1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230282" y="3265239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58541" y="1620368"/>
            <a:ext cx="1059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meade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rotation.dat</a:t>
            </a:r>
            <a:endParaRPr kumimoji="1" lang="ja-JP" altLang="en-US" sz="1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3347740" y="2708920"/>
            <a:ext cx="1487443" cy="15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カギ線コネクタ 14"/>
          <p:cNvCxnSpPr>
            <a:stCxn id="16" idx="1"/>
            <a:endCxn id="37" idx="3"/>
          </p:cNvCxnSpPr>
          <p:nvPr/>
        </p:nvCxnSpPr>
        <p:spPr>
          <a:xfrm rot="10800000">
            <a:off x="4835184" y="2785864"/>
            <a:ext cx="1320993" cy="45353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156176" y="2977788"/>
            <a:ext cx="216024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err="1" smtClean="0"/>
              <a:t>rotation.angle</a:t>
            </a:r>
            <a:endParaRPr lang="en-US" altLang="ja-JP" sz="1400" dirty="0" smtClean="0"/>
          </a:p>
          <a:p>
            <a:r>
              <a:rPr lang="ja-JP" altLang="en-US" sz="1400" dirty="0"/>
              <a:t>回転角</a:t>
            </a:r>
            <a:r>
              <a:rPr lang="ja-JP" altLang="en-US" sz="1400" dirty="0" smtClean="0"/>
              <a:t>を記録するファイル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91890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30059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（共通）ゼロスターアライメント</a:t>
            </a:r>
            <a:endParaRPr lang="en-US" altLang="ja-JP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3852" y="1484784"/>
            <a:ext cx="357662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Sw2	</a:t>
            </a:r>
            <a:r>
              <a:rPr lang="ja-JP" altLang="en-US" sz="1400" dirty="0" smtClean="0"/>
              <a:t>望遠鏡の最大</a:t>
            </a:r>
            <a:r>
              <a:rPr lang="ja-JP" altLang="en-US" sz="1400" dirty="0"/>
              <a:t>駆動</a:t>
            </a:r>
            <a:r>
              <a:rPr lang="ja-JP" altLang="en-US" sz="1400" dirty="0" smtClean="0"/>
              <a:t>速度を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度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秒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RG	</a:t>
            </a:r>
            <a:r>
              <a:rPr kumimoji="1" lang="ja-JP" altLang="en-US" sz="1400" dirty="0" smtClean="0"/>
              <a:t>望遠鏡の駆動</a:t>
            </a:r>
            <a:r>
              <a:rPr kumimoji="1" lang="ja-JP" altLang="en-US" sz="1400" dirty="0"/>
              <a:t>速度</a:t>
            </a:r>
            <a:r>
              <a:rPr kumimoji="1" lang="ja-JP" altLang="en-US" sz="1400" dirty="0" smtClean="0"/>
              <a:t>を一番遅く</a:t>
            </a:r>
            <a:endParaRPr lang="en-US" altLang="ja-JP" sz="1400" dirty="0"/>
          </a:p>
          <a:p>
            <a:r>
              <a:rPr lang="en-US" altLang="ja-JP" sz="1400" dirty="0" smtClean="0"/>
              <a:t>Rg10.0	Guide</a:t>
            </a:r>
            <a:r>
              <a:rPr lang="ja-JP" altLang="en-US" sz="1400" dirty="0" smtClean="0"/>
              <a:t>駆動スピードを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秒角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秒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4384" y="2502191"/>
            <a:ext cx="343555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Aa</a:t>
            </a:r>
            <a:r>
              <a:rPr lang="en-US" altLang="ja-JP" sz="1400" dirty="0" smtClean="0"/>
              <a:t>	</a:t>
            </a:r>
            <a:r>
              <a:rPr lang="ja-JP" altLang="en-US" sz="1400" dirty="0" smtClean="0"/>
              <a:t>オートアライメント</a:t>
            </a:r>
            <a:endParaRPr lang="en-US" altLang="ja-JP" sz="1400" dirty="0" smtClean="0"/>
          </a:p>
          <a:p>
            <a:r>
              <a:rPr lang="en-US" altLang="ja-JP" sz="1400" dirty="0" err="1" smtClean="0"/>
              <a:t>hS</a:t>
            </a:r>
            <a:r>
              <a:rPr lang="en-US" altLang="ja-JP" sz="1400" dirty="0" smtClean="0"/>
              <a:t>	</a:t>
            </a:r>
            <a:r>
              <a:rPr lang="ja-JP" altLang="en-US" sz="1400" dirty="0" smtClean="0"/>
              <a:t>現在位置をホームポジションへ</a:t>
            </a:r>
            <a:endParaRPr lang="en-US" altLang="ja-JP" sz="1400" dirty="0" smtClean="0"/>
          </a:p>
          <a:p>
            <a:r>
              <a:rPr lang="en-US" altLang="ja-JP" sz="1400" dirty="0" err="1" smtClean="0"/>
              <a:t>hP</a:t>
            </a:r>
            <a:r>
              <a:rPr lang="en-US" altLang="ja-JP" sz="1400" dirty="0" smtClean="0"/>
              <a:t>	</a:t>
            </a:r>
            <a:r>
              <a:rPr lang="ja-JP" altLang="en-US" sz="1400" dirty="0" smtClean="0"/>
              <a:t>ホームポジションへ移動し終了</a:t>
            </a:r>
            <a:endParaRPr lang="en-US" altLang="ja-JP" sz="1400" dirty="0" smtClean="0"/>
          </a:p>
          <a:p>
            <a:r>
              <a:rPr lang="en-US" altLang="ja-JP" sz="1400" dirty="0" smtClean="0"/>
              <a:t>I	</a:t>
            </a:r>
            <a:r>
              <a:rPr lang="ja-JP" altLang="en-US" sz="1400" dirty="0" smtClean="0"/>
              <a:t>望遠鏡の再起動</a:t>
            </a:r>
            <a:endParaRPr lang="en-US" altLang="ja-JP" sz="1400" dirty="0" smtClean="0"/>
          </a:p>
        </p:txBody>
      </p:sp>
      <p:cxnSp>
        <p:nvCxnSpPr>
          <p:cNvPr id="22" name="直線矢印コネクタ 21"/>
          <p:cNvCxnSpPr>
            <a:stCxn id="18" idx="2"/>
            <a:endCxn id="21" idx="0"/>
          </p:cNvCxnSpPr>
          <p:nvPr/>
        </p:nvCxnSpPr>
        <p:spPr>
          <a:xfrm>
            <a:off x="2502162" y="2223448"/>
            <a:ext cx="0" cy="2787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21" idx="2"/>
            <a:endCxn id="53" idx="0"/>
          </p:cNvCxnSpPr>
          <p:nvPr/>
        </p:nvCxnSpPr>
        <p:spPr>
          <a:xfrm>
            <a:off x="2502162" y="3456298"/>
            <a:ext cx="1" cy="2409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79512" y="1103580"/>
            <a:ext cx="5040560" cy="36935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63820" y="4489375"/>
            <a:ext cx="1001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initialize.sh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59573" y="3697287"/>
            <a:ext cx="88517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sleep </a:t>
            </a:r>
            <a:r>
              <a:rPr lang="en-US" altLang="ja-JP" sz="1400" dirty="0" smtClean="0"/>
              <a:t>420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88047" y="1700227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meade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</p:txBody>
      </p:sp>
      <p:cxnSp>
        <p:nvCxnSpPr>
          <p:cNvPr id="17" name="直線矢印コネクタ 16"/>
          <p:cNvCxnSpPr>
            <a:stCxn id="53" idx="2"/>
            <a:endCxn id="19" idx="0"/>
          </p:cNvCxnSpPr>
          <p:nvPr/>
        </p:nvCxnSpPr>
        <p:spPr>
          <a:xfrm>
            <a:off x="2502163" y="4005064"/>
            <a:ext cx="0" cy="2260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230293" y="4231137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4031" y="2780928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meade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51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26"/>
          <p:cNvSpPr txBox="1"/>
          <p:nvPr/>
        </p:nvSpPr>
        <p:spPr>
          <a:xfrm>
            <a:off x="5472608" y="1397675"/>
            <a:ext cx="3563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決定した露出時間で</a:t>
            </a:r>
            <a:r>
              <a:rPr lang="en-US" altLang="ja-JP" dirty="0"/>
              <a:t>5</a:t>
            </a:r>
            <a:r>
              <a:rPr kumimoji="1" lang="ja-JP" altLang="en-US" dirty="0" smtClean="0"/>
              <a:t>枚撮像</a:t>
            </a:r>
            <a:endParaRPr kumimoji="1"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各画像の最輝星の</a:t>
            </a:r>
            <a:r>
              <a:rPr lang="en-US" altLang="ja-JP" dirty="0" smtClean="0"/>
              <a:t>X, Y</a:t>
            </a:r>
            <a:r>
              <a:rPr lang="ja-JP" altLang="en-US" dirty="0" smtClean="0"/>
              <a:t>の</a:t>
            </a:r>
            <a:r>
              <a:rPr lang="en-US" altLang="ja-JP" dirty="0" smtClean="0"/>
              <a:t>median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を求める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これを新しい視野中心として上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書き保存</a:t>
            </a:r>
            <a:endParaRPr lang="en-US" altLang="ja-JP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3005" y="1315787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53469" y="2040393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63" name="直線矢印コネクタ 62"/>
          <p:cNvCxnSpPr>
            <a:stCxn id="61" idx="2"/>
            <a:endCxn id="62" idx="0"/>
          </p:cNvCxnSpPr>
          <p:nvPr/>
        </p:nvCxnSpPr>
        <p:spPr>
          <a:xfrm>
            <a:off x="3104875" y="1623564"/>
            <a:ext cx="0" cy="4168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489161" y="2688465"/>
            <a:ext cx="123142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最大の</a:t>
            </a:r>
            <a:endParaRPr lang="en-US" altLang="ja-JP" sz="1400" dirty="0"/>
          </a:p>
          <a:p>
            <a:pPr algn="ctr"/>
            <a:r>
              <a:rPr lang="en-US" altLang="ja-JP" sz="1400" dirty="0" smtClean="0"/>
              <a:t>(X,Y)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14198" y="1139428"/>
            <a:ext cx="81464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5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66" name="直線矢印コネクタ 65"/>
          <p:cNvCxnSpPr>
            <a:stCxn id="62" idx="2"/>
            <a:endCxn id="64" idx="0"/>
          </p:cNvCxnSpPr>
          <p:nvPr/>
        </p:nvCxnSpPr>
        <p:spPr>
          <a:xfrm>
            <a:off x="3104875" y="2348170"/>
            <a:ext cx="0" cy="340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4" idx="2"/>
            <a:endCxn id="73" idx="0"/>
          </p:cNvCxnSpPr>
          <p:nvPr/>
        </p:nvCxnSpPr>
        <p:spPr>
          <a:xfrm>
            <a:off x="3104875" y="3211685"/>
            <a:ext cx="0" cy="3045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2320846" y="4149080"/>
            <a:ext cx="156805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視野中心</a:t>
            </a:r>
            <a:r>
              <a:rPr lang="ja-JP" altLang="en-US" sz="1400" dirty="0" smtClean="0"/>
              <a:t>を上書き</a:t>
            </a:r>
            <a:endParaRPr kumimoji="1" lang="ja-JP" altLang="en-US" sz="1400" dirty="0"/>
          </a:p>
        </p:txBody>
      </p:sp>
      <p:sp>
        <p:nvSpPr>
          <p:cNvPr id="69" name="正方形/長方形 68"/>
          <p:cNvSpPr/>
          <p:nvPr/>
        </p:nvSpPr>
        <p:spPr>
          <a:xfrm>
            <a:off x="179512" y="764704"/>
            <a:ext cx="5214000" cy="52756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02869" y="5732545"/>
            <a:ext cx="845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center.sh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79857" y="2420178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23013" y="3122255"/>
            <a:ext cx="17566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current_pointing.awk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finder.current</a:t>
            </a:r>
            <a:endParaRPr lang="en-US" altLang="ja-JP" sz="1400" dirty="0" smtClean="0"/>
          </a:p>
          <a:p>
            <a:r>
              <a:rPr lang="en-US" altLang="ja-JP" sz="1400" dirty="0" err="1" smtClean="0"/>
              <a:t>finder.tmp</a:t>
            </a:r>
            <a:endParaRPr lang="en-US" altLang="ja-JP" sz="1400" dirty="0" smtClean="0"/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current.pointing.plt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42537" y="3516267"/>
            <a:ext cx="23246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最輝星の</a:t>
            </a:r>
            <a:r>
              <a:rPr lang="en-US" altLang="ja-JP" sz="1400" dirty="0" smtClean="0"/>
              <a:t>median</a:t>
            </a:r>
            <a:r>
              <a:rPr lang="ja-JP" altLang="en-US" sz="1400" dirty="0" smtClean="0"/>
              <a:t>位置を計算</a:t>
            </a:r>
            <a:endParaRPr lang="en-US" altLang="ja-JP" sz="1400" dirty="0" smtClean="0"/>
          </a:p>
        </p:txBody>
      </p:sp>
      <p:cxnSp>
        <p:nvCxnSpPr>
          <p:cNvPr id="74" name="直線矢印コネクタ 73"/>
          <p:cNvCxnSpPr>
            <a:stCxn id="73" idx="2"/>
            <a:endCxn id="68" idx="0"/>
          </p:cNvCxnSpPr>
          <p:nvPr/>
        </p:nvCxnSpPr>
        <p:spPr>
          <a:xfrm>
            <a:off x="3104875" y="3824044"/>
            <a:ext cx="0" cy="3250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593312" y="1826111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419872" y="1176878"/>
            <a:ext cx="131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finder.exposure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</p:txBody>
      </p:sp>
      <p:cxnSp>
        <p:nvCxnSpPr>
          <p:cNvPr id="77" name="直線矢印コネクタ 76"/>
          <p:cNvCxnSpPr>
            <a:stCxn id="68" idx="2"/>
            <a:endCxn id="91" idx="0"/>
          </p:cNvCxnSpPr>
          <p:nvPr/>
        </p:nvCxnSpPr>
        <p:spPr>
          <a:xfrm>
            <a:off x="3104875" y="4456857"/>
            <a:ext cx="2" cy="3395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カギ線コネクタ 78"/>
          <p:cNvCxnSpPr>
            <a:stCxn id="61" idx="1"/>
          </p:cNvCxnSpPr>
          <p:nvPr/>
        </p:nvCxnSpPr>
        <p:spPr>
          <a:xfrm rot="10800000">
            <a:off x="2528847" y="1052736"/>
            <a:ext cx="304158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endCxn id="61" idx="0"/>
          </p:cNvCxnSpPr>
          <p:nvPr/>
        </p:nvCxnSpPr>
        <p:spPr>
          <a:xfrm>
            <a:off x="2528845" y="1052736"/>
            <a:ext cx="576030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833007" y="4796442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3628270" y="4508410"/>
            <a:ext cx="1197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err="1" smtClean="0"/>
              <a:t>finder.original</a:t>
            </a:r>
            <a:endParaRPr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9512" y="188640"/>
            <a:ext cx="61782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便利</a:t>
            </a:r>
            <a:r>
              <a:rPr lang="ja-JP" altLang="en-US" dirty="0" smtClean="0"/>
              <a:t>）ファインダーの中心定義ファイルを書き換えるスクリプト</a:t>
            </a:r>
            <a:endParaRPr lang="en-US" altLang="ja-JP" dirty="0"/>
          </a:p>
        </p:txBody>
      </p:sp>
      <p:sp>
        <p:nvSpPr>
          <p:cNvPr id="35" name="正方形/長方形 34"/>
          <p:cNvSpPr/>
          <p:nvPr/>
        </p:nvSpPr>
        <p:spPr>
          <a:xfrm>
            <a:off x="3491756" y="4544414"/>
            <a:ext cx="1487443" cy="235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カギ線コネクタ 35"/>
          <p:cNvCxnSpPr>
            <a:stCxn id="38" idx="1"/>
            <a:endCxn id="35" idx="3"/>
          </p:cNvCxnSpPr>
          <p:nvPr/>
        </p:nvCxnSpPr>
        <p:spPr>
          <a:xfrm rot="10800000">
            <a:off x="4979200" y="4662299"/>
            <a:ext cx="1320993" cy="39633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300192" y="4797023"/>
            <a:ext cx="216024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err="1"/>
              <a:t>finder.original</a:t>
            </a:r>
            <a:endParaRPr lang="en-US" altLang="ja-JP" sz="1400" dirty="0"/>
          </a:p>
          <a:p>
            <a:r>
              <a:rPr lang="ja-JP" altLang="en-US" sz="1400" dirty="0"/>
              <a:t>視野中心の定義ファイル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498455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13852" y="1484784"/>
            <a:ext cx="357662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Sw2	</a:t>
            </a:r>
            <a:r>
              <a:rPr lang="ja-JP" altLang="en-US" sz="1400" dirty="0" smtClean="0"/>
              <a:t>望遠鏡の最大</a:t>
            </a:r>
            <a:r>
              <a:rPr lang="ja-JP" altLang="en-US" sz="1400" dirty="0"/>
              <a:t>駆動</a:t>
            </a:r>
            <a:r>
              <a:rPr lang="ja-JP" altLang="en-US" sz="1400" dirty="0" smtClean="0"/>
              <a:t>速度を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度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秒</a:t>
            </a:r>
            <a:endParaRPr lang="en-US" altLang="ja-JP" sz="1400" dirty="0" smtClean="0"/>
          </a:p>
          <a:p>
            <a:r>
              <a:rPr kumimoji="1" lang="en-US" altLang="ja-JP" sz="1400" dirty="0" err="1" smtClean="0"/>
              <a:t>Sr</a:t>
            </a:r>
            <a:r>
              <a:rPr kumimoji="1" lang="en-US" altLang="ja-JP" sz="1400" dirty="0" smtClean="0"/>
              <a:t>	</a:t>
            </a:r>
            <a:r>
              <a:rPr kumimoji="1" lang="ja-JP" altLang="en-US" sz="1400" dirty="0" smtClean="0"/>
              <a:t>天体の赤経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一覧から選択</a:t>
            </a:r>
            <a:r>
              <a:rPr kumimoji="1" lang="en-US" altLang="ja-JP" sz="1400" dirty="0" smtClean="0"/>
              <a:t>)</a:t>
            </a:r>
            <a:endParaRPr lang="en-US" altLang="ja-JP" sz="1400" dirty="0"/>
          </a:p>
          <a:p>
            <a:r>
              <a:rPr lang="en-US" altLang="ja-JP" sz="1400" dirty="0" err="1" smtClean="0"/>
              <a:t>Sd</a:t>
            </a:r>
            <a:r>
              <a:rPr lang="en-US" altLang="ja-JP" sz="1400" dirty="0" smtClean="0"/>
              <a:t>	</a:t>
            </a:r>
            <a:r>
              <a:rPr lang="ja-JP" altLang="en-US" sz="1400" dirty="0" smtClean="0"/>
              <a:t>天体の赤緯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一覧から選択</a:t>
            </a:r>
            <a:r>
              <a:rPr lang="en-US" altLang="ja-JP" sz="1400" dirty="0" smtClean="0"/>
              <a:t>)</a:t>
            </a:r>
          </a:p>
          <a:p>
            <a:r>
              <a:rPr lang="en-US" altLang="ja-JP" sz="1400" dirty="0" smtClean="0"/>
              <a:t>MS	</a:t>
            </a:r>
            <a:r>
              <a:rPr lang="ja-JP" altLang="en-US" sz="1400" dirty="0" smtClean="0"/>
              <a:t>天体の導入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79512" y="1103580"/>
            <a:ext cx="5040560" cy="36935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63820" y="4489375"/>
            <a:ext cx="1003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canopus.sh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88047" y="1700227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meade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</p:txBody>
      </p:sp>
      <p:cxnSp>
        <p:nvCxnSpPr>
          <p:cNvPr id="17" name="直線矢印コネクタ 16"/>
          <p:cNvCxnSpPr>
            <a:stCxn id="18" idx="2"/>
            <a:endCxn id="19" idx="0"/>
          </p:cNvCxnSpPr>
          <p:nvPr/>
        </p:nvCxnSpPr>
        <p:spPr>
          <a:xfrm>
            <a:off x="2502162" y="2438891"/>
            <a:ext cx="1" cy="2800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230293" y="2718969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512" y="188640"/>
            <a:ext cx="64235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便利</a:t>
            </a:r>
            <a:r>
              <a:rPr lang="ja-JP" altLang="en-US" dirty="0" smtClean="0"/>
              <a:t>）</a:t>
            </a:r>
            <a:r>
              <a:rPr lang="ja-JP" altLang="en-US" dirty="0"/>
              <a:t>カノープスの導入コマンド（と</a:t>
            </a:r>
            <a:r>
              <a:rPr lang="en-US" altLang="ja-JP" dirty="0"/>
              <a:t>1.5mag</a:t>
            </a:r>
            <a:r>
              <a:rPr lang="ja-JP" altLang="en-US" dirty="0"/>
              <a:t>より明るい恒星リスト）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661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23528" y="260648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［電源が落ちた場合］</a:t>
            </a:r>
            <a:endParaRPr lang="en-US" altLang="ja-JP" b="1" dirty="0" smtClean="0"/>
          </a:p>
          <a:p>
            <a:r>
              <a:rPr lang="ja-JP" altLang="en-US" dirty="0" smtClean="0"/>
              <a:t>　・スタートアップで</a:t>
            </a:r>
            <a:r>
              <a:rPr lang="en-US" altLang="ja-JP" dirty="0" smtClean="0"/>
              <a:t>initialize.sh</a:t>
            </a:r>
            <a:r>
              <a:rPr lang="ja-JP" altLang="en-US" dirty="0" smtClean="0"/>
              <a:t>を実行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b="1" dirty="0" smtClean="0"/>
              <a:t>［通常の実行］</a:t>
            </a:r>
            <a:endParaRPr lang="en-US" altLang="ja-JP" b="1" dirty="0" smtClean="0"/>
          </a:p>
          <a:p>
            <a:r>
              <a:rPr lang="ja-JP" altLang="en-US" dirty="0" smtClean="0"/>
              <a:t>　・</a:t>
            </a:r>
            <a:r>
              <a:rPr lang="en-US" altLang="ja-JP" dirty="0" err="1" smtClean="0"/>
              <a:t>crontab</a:t>
            </a:r>
            <a:r>
              <a:rPr lang="ja-JP" altLang="en-US" dirty="0" smtClean="0"/>
              <a:t>で</a:t>
            </a:r>
            <a:r>
              <a:rPr lang="en-US" altLang="ja-JP" dirty="0" smtClean="0"/>
              <a:t>status.dat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10</a:t>
            </a:r>
            <a:r>
              <a:rPr lang="ja-JP" altLang="en-US" dirty="0" smtClean="0"/>
              <a:t>分に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回程度監視し、</a:t>
            </a:r>
            <a:r>
              <a:rPr lang="en-US" altLang="ja-JP" dirty="0" smtClean="0">
                <a:solidFill>
                  <a:srgbClr val="FF0000"/>
                </a:solidFill>
              </a:rPr>
              <a:t>status 22, 24, 28, 30, 32, 36,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38, 42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　　</a:t>
            </a:r>
            <a:r>
              <a:rPr lang="ja-JP" altLang="en-US" dirty="0" smtClean="0"/>
              <a:t>であれば</a:t>
            </a:r>
            <a:r>
              <a:rPr lang="en-US" altLang="ja-JP" dirty="0" smtClean="0"/>
              <a:t>observation_02.sh</a:t>
            </a:r>
            <a:r>
              <a:rPr lang="ja-JP" altLang="en-US" dirty="0" smtClean="0"/>
              <a:t>を実行</a:t>
            </a:r>
            <a:endParaRPr lang="en-US" altLang="ja-JP" dirty="0" smtClean="0"/>
          </a:p>
          <a:p>
            <a:r>
              <a:rPr lang="ja-JP" altLang="en-US" dirty="0" smtClean="0"/>
              <a:t>　・</a:t>
            </a:r>
            <a:r>
              <a:rPr lang="en-US" altLang="ja-JP" dirty="0" err="1" smtClean="0"/>
              <a:t>crontab</a:t>
            </a:r>
            <a:r>
              <a:rPr lang="ja-JP" altLang="en-US" dirty="0" smtClean="0"/>
              <a:t>で</a:t>
            </a:r>
            <a:r>
              <a:rPr lang="en-US" altLang="ja-JP" dirty="0" smtClean="0"/>
              <a:t>status.dat</a:t>
            </a:r>
            <a:r>
              <a:rPr lang="ja-JP" altLang="en-US" dirty="0" smtClean="0"/>
              <a:t>を数時間に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回程度監視し、</a:t>
            </a:r>
            <a:r>
              <a:rPr lang="en-US" altLang="ja-JP" dirty="0" smtClean="0">
                <a:solidFill>
                  <a:srgbClr val="FF0000"/>
                </a:solidFill>
              </a:rPr>
              <a:t>status 10</a:t>
            </a:r>
            <a:r>
              <a:rPr lang="ja-JP" altLang="en-US" dirty="0" smtClean="0"/>
              <a:t>で</a:t>
            </a:r>
            <a:r>
              <a:rPr lang="ja-JP" altLang="en-US" dirty="0" smtClean="0"/>
              <a:t>あれば </a:t>
            </a:r>
            <a:r>
              <a:rPr lang="en-US" altLang="ja-JP" dirty="0" smtClean="0"/>
              <a:t>I</a:t>
            </a:r>
            <a:r>
              <a:rPr lang="ja-JP" altLang="en-US" dirty="0" smtClean="0"/>
              <a:t> </a:t>
            </a:r>
            <a:r>
              <a:rPr lang="ja-JP" altLang="en-US" dirty="0" smtClean="0"/>
              <a:t>コマンド</a:t>
            </a:r>
            <a:r>
              <a:rPr lang="ja-JP" altLang="en-US" dirty="0" smtClean="0"/>
              <a:t>で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LX200</a:t>
            </a:r>
            <a:r>
              <a:rPr lang="ja-JP" altLang="en-US" dirty="0" smtClean="0"/>
              <a:t>の電源をリセットし</a:t>
            </a:r>
            <a:r>
              <a:rPr lang="en-US" altLang="ja-JP" dirty="0" smtClean="0"/>
              <a:t>, initialize.sh,</a:t>
            </a:r>
            <a:r>
              <a:rPr lang="ja-JP" altLang="en-US" dirty="0"/>
              <a:t> </a:t>
            </a:r>
            <a:r>
              <a:rPr lang="en-US" altLang="ja-JP" dirty="0" smtClean="0"/>
              <a:t>observation_02.sh</a:t>
            </a:r>
            <a:r>
              <a:rPr lang="ja-JP" altLang="en-US" dirty="0" smtClean="0"/>
              <a:t>をこの順で実行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b="1" dirty="0" smtClean="0"/>
              <a:t>［日本へ転送するデータ］</a:t>
            </a:r>
            <a:endParaRPr lang="en-US" altLang="ja-JP" b="1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・基本的には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観測結果と観測ログを送れば良いと考える</a:t>
            </a:r>
            <a:endParaRPr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・</a:t>
            </a:r>
            <a:r>
              <a:rPr lang="en-US" altLang="ja-JP" dirty="0" err="1" smtClean="0">
                <a:solidFill>
                  <a:srgbClr val="FF0000"/>
                </a:solidFill>
              </a:rPr>
              <a:t>result.dimm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・</a:t>
            </a:r>
            <a:r>
              <a:rPr lang="en-US" altLang="ja-JP" dirty="0" smtClean="0">
                <a:solidFill>
                  <a:srgbClr val="FF0000"/>
                </a:solidFill>
              </a:rPr>
              <a:t>obslog.log</a:t>
            </a:r>
          </a:p>
          <a:p>
            <a:endParaRPr lang="en-US" altLang="ja-JP" dirty="0"/>
          </a:p>
          <a:p>
            <a:r>
              <a:rPr lang="ja-JP" altLang="en-US" dirty="0" smtClean="0"/>
              <a:t>（参考）超音波風速計</a:t>
            </a:r>
            <a:endParaRPr lang="en-US" altLang="ja-JP" dirty="0" smtClean="0"/>
          </a:p>
          <a:p>
            <a:r>
              <a:rPr lang="ja-JP" altLang="en-US" dirty="0" smtClean="0"/>
              <a:t>　・</a:t>
            </a:r>
            <a:r>
              <a:rPr lang="en-US" altLang="ja-JP" dirty="0" err="1" smtClean="0"/>
              <a:t>crontab</a:t>
            </a:r>
            <a:r>
              <a:rPr lang="ja-JP" altLang="en-US" dirty="0" smtClean="0"/>
              <a:t>で</a:t>
            </a:r>
            <a:r>
              <a:rPr lang="en-US" altLang="ja-JP" dirty="0" smtClean="0"/>
              <a:t>sonic2.sh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分に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回実行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/>
              <a:t>（</a:t>
            </a:r>
            <a:r>
              <a:rPr lang="ja-JP" altLang="en-US" dirty="0" smtClean="0"/>
              <a:t>日本に送るのは</a:t>
            </a:r>
            <a:r>
              <a:rPr lang="en-US" altLang="ja-JP" dirty="0" smtClean="0">
                <a:solidFill>
                  <a:srgbClr val="FF0000"/>
                </a:solidFill>
              </a:rPr>
              <a:t>result.ct2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（参考）金さんのデータロガー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</a:t>
            </a:r>
            <a:r>
              <a:rPr lang="en-US" altLang="ja-JP" dirty="0" err="1" smtClean="0"/>
              <a:t>crontab</a:t>
            </a:r>
            <a:r>
              <a:rPr lang="ja-JP" altLang="en-US" dirty="0" smtClean="0"/>
              <a:t>で</a:t>
            </a:r>
            <a:r>
              <a:rPr lang="en-US" altLang="ja-JP" dirty="0" smtClean="0"/>
              <a:t>ftp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12</a:t>
            </a:r>
            <a:r>
              <a:rPr lang="ja-JP" altLang="en-US" dirty="0" smtClean="0"/>
              <a:t>時間に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回程度実行</a:t>
            </a:r>
            <a:endParaRPr lang="en-US" altLang="ja-JP" dirty="0" smtClean="0"/>
          </a:p>
          <a:p>
            <a:r>
              <a:rPr lang="ja-JP" altLang="en-US" dirty="0"/>
              <a:t>　　（日本に送る</a:t>
            </a:r>
            <a:r>
              <a:rPr lang="ja-JP" altLang="en-US" dirty="0" smtClean="0"/>
              <a:t>のは差分のみ、</a:t>
            </a:r>
            <a:r>
              <a:rPr lang="en-US" altLang="ja-JP" dirty="0" err="1" smtClean="0">
                <a:solidFill>
                  <a:srgbClr val="FF0000"/>
                </a:solidFill>
              </a:rPr>
              <a:t>kim</a:t>
            </a:r>
            <a:r>
              <a:rPr lang="en-US" altLang="ja-JP" dirty="0" smtClean="0">
                <a:solidFill>
                  <a:srgbClr val="FF0000"/>
                </a:solidFill>
              </a:rPr>
              <a:t>????.bz2</a:t>
            </a:r>
            <a:r>
              <a:rPr lang="ja-JP" altLang="en-US" dirty="0" smtClean="0"/>
              <a:t>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9345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23528" y="260648"/>
            <a:ext cx="79928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［</a:t>
            </a:r>
            <a:r>
              <a:rPr lang="en-US" altLang="ja-JP" b="1" dirty="0" err="1" smtClean="0"/>
              <a:t>crontab</a:t>
            </a:r>
            <a:r>
              <a:rPr lang="ja-JP" altLang="en-US" b="1" dirty="0" smtClean="0"/>
              <a:t>で実行する</a:t>
            </a:r>
            <a:r>
              <a:rPr lang="en-US" altLang="ja-JP" b="1" dirty="0" smtClean="0"/>
              <a:t>DIMM</a:t>
            </a:r>
            <a:r>
              <a:rPr lang="ja-JP" altLang="en-US" b="1" dirty="0" smtClean="0"/>
              <a:t>関連のスクリプト</a:t>
            </a:r>
            <a:r>
              <a:rPr lang="ja-JP" altLang="en-US" b="1" dirty="0"/>
              <a:t>］</a:t>
            </a:r>
            <a:endParaRPr lang="en-US" altLang="ja-JP" b="1" dirty="0" smtClean="0"/>
          </a:p>
          <a:p>
            <a:endParaRPr lang="en-US" altLang="ja-JP" dirty="0"/>
          </a:p>
          <a:p>
            <a:r>
              <a:rPr lang="en-US" altLang="ja-JP" u="sng" dirty="0" smtClean="0"/>
              <a:t>initialize.sh</a:t>
            </a:r>
            <a:r>
              <a:rPr lang="ja-JP" altLang="en-US" sz="1400" dirty="0"/>
              <a:t>　　</a:t>
            </a:r>
            <a:r>
              <a:rPr lang="ja-JP" altLang="en-US" sz="1400" dirty="0" smtClean="0"/>
              <a:t>（通常は</a:t>
            </a:r>
            <a:r>
              <a:rPr lang="en-US" altLang="ja-JP" sz="1400" dirty="0" smtClean="0"/>
              <a:t>Ubuntu</a:t>
            </a:r>
            <a:r>
              <a:rPr lang="ja-JP" altLang="en-US" sz="1400" dirty="0" smtClean="0"/>
              <a:t>起動時に実行）</a:t>
            </a:r>
            <a:endParaRPr lang="en-US" altLang="ja-JP" sz="1400" u="sng" dirty="0" smtClean="0"/>
          </a:p>
          <a:p>
            <a:r>
              <a:rPr lang="ja-JP" altLang="en-US" dirty="0" smtClean="0"/>
              <a:t>　　・</a:t>
            </a:r>
            <a:r>
              <a:rPr lang="en-US" altLang="ja-JP" dirty="0" smtClean="0"/>
              <a:t>status 10</a:t>
            </a:r>
            <a:r>
              <a:rPr lang="ja-JP" altLang="en-US" dirty="0" smtClean="0"/>
              <a:t>　実行中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</a:t>
            </a:r>
            <a:r>
              <a:rPr lang="en-US" altLang="ja-JP" dirty="0" smtClean="0"/>
              <a:t>status 11</a:t>
            </a:r>
            <a:r>
              <a:rPr lang="ja-JP" altLang="en-US" dirty="0" smtClean="0"/>
              <a:t>　正常終了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u="sng" dirty="0" smtClean="0"/>
              <a:t>Observation_01.sh</a:t>
            </a:r>
            <a:r>
              <a:rPr lang="ja-JP" altLang="en-US" sz="1400" dirty="0"/>
              <a:t>　　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main</a:t>
            </a:r>
            <a:r>
              <a:rPr lang="ja-JP" altLang="en-US" sz="1400" dirty="0" smtClean="0"/>
              <a:t>と</a:t>
            </a:r>
            <a:r>
              <a:rPr lang="en-US" altLang="ja-JP" sz="1400" dirty="0" smtClean="0"/>
              <a:t>finder</a:t>
            </a:r>
            <a:r>
              <a:rPr lang="ja-JP" altLang="en-US" sz="1400" dirty="0" smtClean="0"/>
              <a:t>の方向を一致させるスクリプト。人間が居るときに実行</a:t>
            </a:r>
            <a:r>
              <a:rPr lang="en-US" altLang="ja-JP" sz="1400" dirty="0" smtClean="0"/>
              <a:t>)</a:t>
            </a:r>
          </a:p>
          <a:p>
            <a:endParaRPr lang="en-US" altLang="ja-JP" u="sng" dirty="0" smtClean="0"/>
          </a:p>
          <a:p>
            <a:r>
              <a:rPr lang="en-US" altLang="ja-JP" u="sng" dirty="0"/>
              <a:t>Observation_02.sh</a:t>
            </a:r>
            <a:r>
              <a:rPr lang="ja-JP" altLang="en-US" sz="1400" dirty="0"/>
              <a:t>　　（通常はこれを</a:t>
            </a:r>
            <a:r>
              <a:rPr lang="en-US" altLang="ja-JP" sz="1400" dirty="0" err="1"/>
              <a:t>crontab</a:t>
            </a:r>
            <a:r>
              <a:rPr lang="ja-JP" altLang="en-US" sz="1400" dirty="0"/>
              <a:t>で実行）</a:t>
            </a:r>
            <a:endParaRPr lang="en-US" altLang="ja-JP" sz="1400" dirty="0"/>
          </a:p>
          <a:p>
            <a:r>
              <a:rPr lang="ja-JP" altLang="en-US" dirty="0"/>
              <a:t>　カノープスを導入し、</a:t>
            </a:r>
            <a:r>
              <a:rPr lang="en-US" altLang="ja-JP" dirty="0"/>
              <a:t>finder</a:t>
            </a:r>
            <a:r>
              <a:rPr lang="ja-JP" altLang="en-US" dirty="0"/>
              <a:t>の露出決定、</a:t>
            </a:r>
            <a:r>
              <a:rPr lang="en-US" altLang="ja-JP" dirty="0" err="1" smtClean="0"/>
              <a:t>finder&amp;main</a:t>
            </a:r>
            <a:r>
              <a:rPr lang="ja-JP" altLang="en-US" dirty="0" smtClean="0"/>
              <a:t>で</a:t>
            </a:r>
            <a:r>
              <a:rPr lang="ja-JP" altLang="en-US" dirty="0"/>
              <a:t>導入、</a:t>
            </a:r>
            <a:r>
              <a:rPr lang="en-US" altLang="ja-JP" dirty="0"/>
              <a:t>main</a:t>
            </a:r>
            <a:r>
              <a:rPr lang="ja-JP" altLang="en-US" dirty="0"/>
              <a:t>の</a:t>
            </a:r>
            <a:r>
              <a:rPr lang="ja-JP" altLang="en-US" dirty="0" smtClean="0"/>
              <a:t>フォーカス</a:t>
            </a:r>
            <a:endParaRPr lang="en-US" altLang="ja-JP" dirty="0" smtClean="0"/>
          </a:p>
          <a:p>
            <a:r>
              <a:rPr lang="ja-JP" altLang="en-US" dirty="0" smtClean="0"/>
              <a:t>　決定、</a:t>
            </a:r>
            <a:r>
              <a:rPr lang="en-US" altLang="ja-JP" dirty="0"/>
              <a:t> </a:t>
            </a:r>
            <a:r>
              <a:rPr lang="en-US" altLang="ja-JP" dirty="0" err="1"/>
              <a:t>finder&amp;main</a:t>
            </a:r>
            <a:r>
              <a:rPr lang="ja-JP" altLang="en-US" dirty="0"/>
              <a:t>で</a:t>
            </a:r>
            <a:r>
              <a:rPr lang="ja-JP" altLang="en-US" dirty="0" smtClean="0"/>
              <a:t>導入、</a:t>
            </a:r>
            <a:r>
              <a:rPr lang="en-US" altLang="ja-JP" dirty="0" smtClean="0"/>
              <a:t>main</a:t>
            </a:r>
            <a:r>
              <a:rPr lang="ja-JP" altLang="en-US" dirty="0"/>
              <a:t>の露出</a:t>
            </a:r>
            <a:r>
              <a:rPr lang="ja-JP" altLang="en-US" dirty="0" smtClean="0"/>
              <a:t>決定を実行する。</a:t>
            </a:r>
            <a:endParaRPr lang="en-US" altLang="ja-JP" dirty="0" smtClean="0"/>
          </a:p>
          <a:p>
            <a:r>
              <a:rPr lang="ja-JP" altLang="en-US" dirty="0" smtClean="0"/>
              <a:t>　その後</a:t>
            </a:r>
            <a:r>
              <a:rPr lang="en-US" altLang="ja-JP" dirty="0" smtClean="0"/>
              <a:t> </a:t>
            </a:r>
            <a:r>
              <a:rPr lang="en-US" altLang="ja-JP" dirty="0" err="1"/>
              <a:t>finder&amp;main</a:t>
            </a:r>
            <a:r>
              <a:rPr lang="ja-JP" altLang="en-US" dirty="0"/>
              <a:t>で</a:t>
            </a:r>
            <a:r>
              <a:rPr lang="ja-JP" altLang="en-US" dirty="0" smtClean="0"/>
              <a:t>導入、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観測を</a:t>
            </a:r>
            <a:r>
              <a:rPr lang="en-US" altLang="ja-JP" dirty="0" smtClean="0"/>
              <a:t>15</a:t>
            </a:r>
            <a:r>
              <a:rPr lang="ja-JP" altLang="en-US" dirty="0" smtClean="0"/>
              <a:t>回実施、観測時間が</a:t>
            </a:r>
            <a:r>
              <a:rPr lang="en-US" altLang="ja-JP" dirty="0" smtClean="0"/>
              <a:t>12</a:t>
            </a:r>
            <a:r>
              <a:rPr lang="ja-JP" altLang="en-US" dirty="0" smtClean="0"/>
              <a:t>時間以下な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ら継続、</a:t>
            </a:r>
            <a:r>
              <a:rPr lang="en-US" altLang="ja-JP" dirty="0"/>
              <a:t> </a:t>
            </a:r>
            <a:r>
              <a:rPr lang="ja-JP" altLang="en-US" dirty="0"/>
              <a:t>これ</a:t>
            </a:r>
            <a:r>
              <a:rPr lang="ja-JP" altLang="en-US" dirty="0" smtClean="0"/>
              <a:t>を</a:t>
            </a:r>
            <a:r>
              <a:rPr lang="en-US" altLang="ja-JP" dirty="0" smtClean="0"/>
              <a:t>6</a:t>
            </a:r>
            <a:r>
              <a:rPr lang="ja-JP" altLang="en-US" dirty="0" smtClean="0"/>
              <a:t>回繰り返す。合計</a:t>
            </a:r>
            <a:r>
              <a:rPr lang="en-US" altLang="ja-JP" dirty="0" smtClean="0"/>
              <a:t>90</a:t>
            </a:r>
            <a:r>
              <a:rPr lang="ja-JP" altLang="en-US" dirty="0" smtClean="0"/>
              <a:t>回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観測の後、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のフォーカスチェッ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ク、これを</a:t>
            </a:r>
            <a:r>
              <a:rPr lang="en-US" altLang="ja-JP" dirty="0" smtClean="0"/>
              <a:t>48</a:t>
            </a:r>
            <a:r>
              <a:rPr lang="ja-JP" altLang="en-US" dirty="0" smtClean="0"/>
              <a:t>回繰り返す。合計</a:t>
            </a:r>
            <a:r>
              <a:rPr lang="en-US" altLang="ja-JP" dirty="0" smtClean="0"/>
              <a:t>2,160</a:t>
            </a:r>
            <a:r>
              <a:rPr lang="ja-JP" altLang="en-US" dirty="0" smtClean="0"/>
              <a:t>回測定～約</a:t>
            </a:r>
            <a:r>
              <a:rPr lang="en-US" altLang="ja-JP" dirty="0" smtClean="0"/>
              <a:t>12</a:t>
            </a:r>
            <a:r>
              <a:rPr lang="ja-JP" altLang="en-US" dirty="0" smtClean="0"/>
              <a:t>時間。</a:t>
            </a:r>
            <a:endParaRPr lang="en-US" altLang="ja-JP" dirty="0"/>
          </a:p>
          <a:p>
            <a:r>
              <a:rPr lang="ja-JP" altLang="en-US" dirty="0"/>
              <a:t>　　・</a:t>
            </a:r>
            <a:r>
              <a:rPr lang="en-US" altLang="ja-JP" dirty="0"/>
              <a:t>status </a:t>
            </a:r>
            <a:r>
              <a:rPr lang="en-US" altLang="ja-JP" dirty="0" smtClean="0"/>
              <a:t>20</a:t>
            </a:r>
            <a:r>
              <a:rPr lang="en-US" altLang="ja-JP" dirty="0"/>
              <a:t>, </a:t>
            </a:r>
            <a:r>
              <a:rPr lang="en-US" altLang="ja-JP" dirty="0" smtClean="0"/>
              <a:t>34</a:t>
            </a:r>
            <a:r>
              <a:rPr lang="ja-JP" altLang="en-US" dirty="0" smtClean="0"/>
              <a:t>　実行中</a:t>
            </a:r>
            <a:endParaRPr lang="en-US" altLang="ja-JP" dirty="0" smtClean="0"/>
          </a:p>
          <a:p>
            <a:r>
              <a:rPr lang="ja-JP" altLang="en-US" dirty="0" smtClean="0"/>
              <a:t>　　・</a:t>
            </a:r>
            <a:r>
              <a:rPr lang="en-US" altLang="ja-JP" dirty="0" smtClean="0"/>
              <a:t>status 26, 40</a:t>
            </a:r>
            <a:r>
              <a:rPr lang="ja-JP" altLang="en-US" dirty="0" smtClean="0"/>
              <a:t>　エラーだが無視して実行中</a:t>
            </a:r>
            <a:endParaRPr lang="en-US" altLang="ja-JP" dirty="0"/>
          </a:p>
          <a:p>
            <a:r>
              <a:rPr lang="ja-JP" altLang="en-US" dirty="0"/>
              <a:t>　　・</a:t>
            </a:r>
            <a:r>
              <a:rPr lang="en-US" altLang="ja-JP" dirty="0"/>
              <a:t>status </a:t>
            </a:r>
            <a:r>
              <a:rPr lang="en-US" altLang="ja-JP" dirty="0" smtClean="0">
                <a:solidFill>
                  <a:srgbClr val="FF0000"/>
                </a:solidFill>
              </a:rPr>
              <a:t>24, 28, 30, 32, 32, 36, 38</a:t>
            </a:r>
            <a:r>
              <a:rPr lang="ja-JP" altLang="en-US" dirty="0"/>
              <a:t>　</a:t>
            </a:r>
            <a:r>
              <a:rPr lang="ja-JP" altLang="en-US" dirty="0" smtClean="0"/>
              <a:t>エラーで終了済</a:t>
            </a:r>
            <a:endParaRPr lang="en-US" altLang="ja-JP" dirty="0"/>
          </a:p>
          <a:p>
            <a:r>
              <a:rPr lang="ja-JP" altLang="en-US" dirty="0"/>
              <a:t>　　・</a:t>
            </a:r>
            <a:r>
              <a:rPr lang="en-US" altLang="ja-JP" dirty="0"/>
              <a:t>status </a:t>
            </a:r>
            <a:r>
              <a:rPr lang="en-US" altLang="ja-JP" dirty="0" smtClean="0">
                <a:solidFill>
                  <a:srgbClr val="FF0000"/>
                </a:solidFill>
              </a:rPr>
              <a:t>42</a:t>
            </a:r>
            <a:r>
              <a:rPr lang="ja-JP" altLang="en-US" dirty="0"/>
              <a:t>　</a:t>
            </a:r>
            <a:r>
              <a:rPr lang="ja-JP" altLang="en-US" dirty="0" smtClean="0"/>
              <a:t>正常に終了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053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899592" y="339035"/>
            <a:ext cx="79928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・ファインダー用のスクリプト</a:t>
            </a:r>
            <a:endParaRPr lang="en-US" altLang="ja-JP" dirty="0" smtClean="0"/>
          </a:p>
          <a:p>
            <a:r>
              <a:rPr lang="ja-JP" altLang="en-US" dirty="0"/>
              <a:t>　　視野内の最も明るい星がサチらない露出時間を決めるスクリプト</a:t>
            </a:r>
            <a:endParaRPr lang="en-US" altLang="ja-JP" dirty="0"/>
          </a:p>
          <a:p>
            <a:r>
              <a:rPr lang="ja-JP" altLang="en-US" dirty="0"/>
              <a:t>　　　　</a:t>
            </a:r>
            <a:r>
              <a:rPr lang="en-US" altLang="ja-JP" dirty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program/LX200/exposure_finder.sh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/>
              <a:t>　</a:t>
            </a:r>
            <a:r>
              <a:rPr lang="ja-JP" altLang="en-US" dirty="0" smtClean="0"/>
              <a:t>　視</a:t>
            </a:r>
            <a:r>
              <a:rPr lang="ja-JP" altLang="en-US" dirty="0"/>
              <a:t>野内で最も明るい天体を視野中心に導入するスクリプト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/program/LX200/pointing_finder.sh</a:t>
            </a:r>
          </a:p>
          <a:p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/>
              <a:t>・共通のスクリプト</a:t>
            </a:r>
            <a:endParaRPr lang="en-US" altLang="ja-JP" dirty="0"/>
          </a:p>
          <a:p>
            <a:r>
              <a:rPr lang="ja-JP" altLang="en-US" dirty="0"/>
              <a:t>　　視野の回転角（経緯台→赤道儀変換）を求めるスクリプト</a:t>
            </a:r>
            <a:endParaRPr lang="en-US" altLang="ja-JP" dirty="0"/>
          </a:p>
          <a:p>
            <a:r>
              <a:rPr lang="ja-JP" altLang="en-US" dirty="0"/>
              <a:t>　　　　</a:t>
            </a:r>
            <a:r>
              <a:rPr lang="en-US" altLang="ja-JP" dirty="0">
                <a:solidFill>
                  <a:srgbClr val="0070C0"/>
                </a:solidFill>
              </a:rPr>
              <a:t>/program/LX200/rotation.sh</a:t>
            </a:r>
          </a:p>
          <a:p>
            <a:r>
              <a:rPr lang="ja-JP" altLang="en-US" dirty="0"/>
              <a:t>　　ゼロスターアライメント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>
                <a:solidFill>
                  <a:srgbClr val="0070C0"/>
                </a:solidFill>
              </a:rPr>
              <a:t>　　　</a:t>
            </a:r>
            <a:r>
              <a:rPr lang="en-US" altLang="ja-JP" dirty="0">
                <a:solidFill>
                  <a:srgbClr val="0070C0"/>
                </a:solidFill>
              </a:rPr>
              <a:t>/program/LX200/initialize.sh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・便利なスクリプト</a:t>
            </a:r>
            <a:endParaRPr lang="en-US" altLang="ja-JP" dirty="0" smtClean="0"/>
          </a:p>
          <a:p>
            <a:r>
              <a:rPr lang="ja-JP" altLang="en-US" dirty="0">
                <a:solidFill>
                  <a:srgbClr val="0070C0"/>
                </a:solidFill>
              </a:rPr>
              <a:t>　　</a:t>
            </a:r>
            <a:r>
              <a:rPr lang="ja-JP" altLang="en-US" dirty="0"/>
              <a:t>ファインダーの中心定義ファイルを書き換える</a:t>
            </a:r>
            <a:r>
              <a:rPr lang="ja-JP" altLang="en-US" dirty="0" smtClean="0"/>
              <a:t>スクリプト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jiro</a:t>
            </a:r>
            <a:r>
              <a:rPr lang="ja-JP" altLang="en-US" dirty="0" smtClean="0"/>
              <a:t>で</a:t>
            </a:r>
            <a:r>
              <a:rPr lang="ja-JP" altLang="en-US" dirty="0" smtClean="0"/>
              <a:t>実行</a:t>
            </a:r>
            <a:r>
              <a:rPr lang="ja-JP" altLang="en-US" dirty="0"/>
              <a:t>する</a:t>
            </a:r>
            <a:r>
              <a:rPr lang="ja-JP" altLang="en-US" dirty="0" smtClean="0"/>
              <a:t>事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r>
              <a:rPr lang="ja-JP" altLang="en-US" dirty="0"/>
              <a:t>　　　　</a:t>
            </a:r>
            <a:r>
              <a:rPr lang="en-US" altLang="ja-JP" dirty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program/LX200/center.sh</a:t>
            </a:r>
            <a:endParaRPr lang="en-US" altLang="ja-JP" dirty="0"/>
          </a:p>
          <a:p>
            <a:r>
              <a:rPr lang="ja-JP" altLang="en-US" dirty="0"/>
              <a:t>　　カノープスの導入コマンド（と</a:t>
            </a:r>
            <a:r>
              <a:rPr lang="en-US" altLang="ja-JP" dirty="0"/>
              <a:t>1.5mag</a:t>
            </a:r>
            <a:r>
              <a:rPr lang="ja-JP" altLang="en-US" dirty="0"/>
              <a:t>より明るい恒星リスト）</a:t>
            </a:r>
            <a:endParaRPr lang="en-US" altLang="ja-JP" dirty="0"/>
          </a:p>
          <a:p>
            <a:r>
              <a:rPr lang="ja-JP" altLang="en-US" dirty="0">
                <a:solidFill>
                  <a:srgbClr val="0070C0"/>
                </a:solidFill>
              </a:rPr>
              <a:t>　　　　</a:t>
            </a:r>
            <a:r>
              <a:rPr lang="en-US" altLang="ja-JP" dirty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program/LX200/canopus.sh</a:t>
            </a:r>
          </a:p>
          <a:p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/>
              <a:t>・</a:t>
            </a:r>
            <a:r>
              <a:rPr lang="en-US" altLang="ja-JP" dirty="0"/>
              <a:t> </a:t>
            </a:r>
            <a:r>
              <a:rPr lang="ja-JP" altLang="en-US" dirty="0"/>
              <a:t>これらのスクリプトは</a:t>
            </a:r>
            <a:r>
              <a:rPr lang="en-US" altLang="ja-JP" dirty="0" err="1"/>
              <a:t>sextractor</a:t>
            </a:r>
            <a:r>
              <a:rPr lang="ja-JP" altLang="en-US" dirty="0" err="1"/>
              <a:t>を共</a:t>
            </a:r>
            <a:r>
              <a:rPr lang="ja-JP" altLang="en-US" dirty="0"/>
              <a:t>通して使用する</a:t>
            </a:r>
            <a:r>
              <a:rPr lang="ja-JP" altLang="en-US" dirty="0" smtClean="0"/>
              <a:t>。</a:t>
            </a:r>
            <a:r>
              <a:rPr lang="en-US" altLang="ja-JP" dirty="0" err="1" smtClean="0"/>
              <a:t>default.sex</a:t>
            </a:r>
            <a:r>
              <a:rPr lang="en-US" altLang="ja-JP" dirty="0"/>
              <a:t>, </a:t>
            </a:r>
            <a:r>
              <a:rPr lang="ja-JP" altLang="en-US" dirty="0"/>
              <a:t> </a:t>
            </a:r>
            <a:r>
              <a:rPr lang="en-US" altLang="ja-JP" dirty="0" err="1" smtClean="0"/>
              <a:t>default.param</a:t>
            </a:r>
            <a:r>
              <a:rPr lang="en-US" altLang="ja-JP" dirty="0" smtClean="0"/>
              <a:t>, *.</a:t>
            </a:r>
            <a:r>
              <a:rPr lang="en-US" altLang="ja-JP" dirty="0" err="1" smtClean="0"/>
              <a:t>conv</a:t>
            </a:r>
            <a:r>
              <a:rPr lang="ja-JP" altLang="en-US" dirty="0" smtClean="0"/>
              <a:t>が最低必要。以下</a:t>
            </a:r>
            <a:r>
              <a:rPr lang="ja-JP" altLang="en-US" dirty="0"/>
              <a:t>の</a:t>
            </a:r>
            <a:r>
              <a:rPr lang="ja-JP" altLang="en-US" dirty="0" smtClean="0"/>
              <a:t>ディレクトリにいれた。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観測のみ</a:t>
            </a:r>
            <a:r>
              <a:rPr lang="ja-JP" altLang="en-US" dirty="0" smtClean="0"/>
              <a:t>別パラメーター</a:t>
            </a:r>
            <a:r>
              <a:rPr lang="ja-JP" altLang="en-US" dirty="0" smtClean="0"/>
              <a:t>を使用する関係でディレクトリを分けた。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>
                <a:solidFill>
                  <a:srgbClr val="0070C0"/>
                </a:solidFill>
              </a:rPr>
              <a:t>/program/LX200/</a:t>
            </a:r>
            <a:r>
              <a:rPr lang="en-US" altLang="ja-JP" dirty="0" err="1">
                <a:solidFill>
                  <a:srgbClr val="0070C0"/>
                </a:solidFill>
              </a:rPr>
              <a:t>sextractor</a:t>
            </a:r>
            <a:r>
              <a:rPr lang="en-US" altLang="ja-JP" dirty="0">
                <a:solidFill>
                  <a:srgbClr val="0070C0"/>
                </a:solidFill>
              </a:rPr>
              <a:t>/</a:t>
            </a:r>
          </a:p>
          <a:p>
            <a:r>
              <a:rPr lang="ja-JP" altLang="en-US" dirty="0">
                <a:solidFill>
                  <a:srgbClr val="0070C0"/>
                </a:solidFill>
              </a:rPr>
              <a:t>　　</a:t>
            </a:r>
            <a:r>
              <a:rPr lang="en-US" altLang="ja-JP" dirty="0">
                <a:solidFill>
                  <a:srgbClr val="0070C0"/>
                </a:solidFill>
              </a:rPr>
              <a:t>/program/LX200/</a:t>
            </a:r>
            <a:r>
              <a:rPr lang="en-US" altLang="ja-JP" dirty="0" err="1">
                <a:solidFill>
                  <a:srgbClr val="0070C0"/>
                </a:solidFill>
              </a:rPr>
              <a:t>sextractor_dimm</a:t>
            </a:r>
            <a:r>
              <a:rPr lang="en-US" altLang="ja-JP" dirty="0">
                <a:solidFill>
                  <a:srgbClr val="0070C0"/>
                </a:solidFill>
              </a:rPr>
              <a:t>/	</a:t>
            </a:r>
          </a:p>
        </p:txBody>
      </p:sp>
    </p:spTree>
    <p:extLst>
      <p:ext uri="{BB962C8B-B14F-4D97-AF65-F5344CB8AC3E}">
        <p14:creationId xmlns:p14="http://schemas.microsoft.com/office/powerpoint/2010/main" val="391566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899592" y="400010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・望遠鏡・ファインダー</a:t>
            </a:r>
            <a:r>
              <a:rPr lang="en-US" altLang="ja-JP" dirty="0" smtClean="0"/>
              <a:t>CCD</a:t>
            </a:r>
            <a:r>
              <a:rPr lang="ja-JP" altLang="en-US" dirty="0"/>
              <a:t>・</a:t>
            </a:r>
            <a:r>
              <a:rPr lang="ja-JP" altLang="en-US" dirty="0" smtClean="0"/>
              <a:t>主望遠鏡</a:t>
            </a:r>
            <a:r>
              <a:rPr lang="en-US" altLang="ja-JP" dirty="0" smtClean="0"/>
              <a:t>CCD</a:t>
            </a:r>
            <a:r>
              <a:rPr lang="ja-JP" altLang="en-US" dirty="0" smtClean="0"/>
              <a:t>に投げるコマンドはいったん</a:t>
            </a:r>
            <a:r>
              <a:rPr lang="ja-JP" altLang="en-US" dirty="0"/>
              <a:t>スクリプト</a:t>
            </a:r>
            <a:r>
              <a:rPr lang="ja-JP" altLang="en-US" dirty="0" smtClean="0"/>
              <a:t>と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して下記に保存し、</a:t>
            </a:r>
            <a:r>
              <a:rPr lang="ja-JP" altLang="en-US" dirty="0"/>
              <a:t>これを実行する形式と</a:t>
            </a:r>
            <a:r>
              <a:rPr lang="ja-JP" altLang="en-US" dirty="0" smtClean="0"/>
              <a:t>した。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/program/LX200/command</a:t>
            </a:r>
          </a:p>
          <a:p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　　</a:t>
            </a:r>
            <a:r>
              <a:rPr lang="en-US" altLang="ja-JP" dirty="0" smtClean="0">
                <a:solidFill>
                  <a:srgbClr val="0070C0"/>
                </a:solidFill>
              </a:rPr>
              <a:t>lx200.sh</a:t>
            </a:r>
          </a:p>
          <a:p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　　</a:t>
            </a:r>
            <a:r>
              <a:rPr lang="en-US" altLang="ja-JP" dirty="0" smtClean="0">
                <a:solidFill>
                  <a:srgbClr val="0070C0"/>
                </a:solidFill>
              </a:rPr>
              <a:t>main_ccd.sh</a:t>
            </a:r>
          </a:p>
          <a:p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　　</a:t>
            </a:r>
            <a:r>
              <a:rPr lang="en-US" altLang="ja-JP" dirty="0" smtClean="0">
                <a:solidFill>
                  <a:srgbClr val="0070C0"/>
                </a:solidFill>
              </a:rPr>
              <a:t>finder_ccd.sh</a:t>
            </a:r>
          </a:p>
          <a:p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 smtClean="0"/>
              <a:t>・</a:t>
            </a:r>
            <a:r>
              <a:rPr lang="ja-JP" altLang="en-US" b="1" dirty="0" smtClean="0">
                <a:solidFill>
                  <a:srgbClr val="FF0000"/>
                </a:solidFill>
              </a:rPr>
              <a:t>スクリプトがうまく実行できた場合は戻り値</a:t>
            </a:r>
            <a:r>
              <a:rPr lang="en-US" altLang="ja-JP" b="1" dirty="0" smtClean="0">
                <a:solidFill>
                  <a:srgbClr val="FF0000"/>
                </a:solidFill>
              </a:rPr>
              <a:t>0</a:t>
            </a:r>
            <a:r>
              <a:rPr lang="ja-JP" altLang="en-US" b="1" dirty="0" err="1" smtClean="0">
                <a:solidFill>
                  <a:srgbClr val="FF0000"/>
                </a:solidFill>
              </a:rPr>
              <a:t>、</a:t>
            </a:r>
            <a:r>
              <a:rPr lang="ja-JP" altLang="en-US" b="1" dirty="0" smtClean="0">
                <a:solidFill>
                  <a:srgbClr val="FF0000"/>
                </a:solidFill>
              </a:rPr>
              <a:t>それ以外のエラー終了を</a:t>
            </a:r>
            <a:r>
              <a:rPr lang="en-US" altLang="ja-JP" b="1" dirty="0" smtClean="0">
                <a:solidFill>
                  <a:srgbClr val="FF0000"/>
                </a:solidFill>
              </a:rPr>
              <a:t>1</a:t>
            </a:r>
            <a:r>
              <a:rPr lang="ja-JP" altLang="en-US" b="1" dirty="0" smtClean="0">
                <a:solidFill>
                  <a:srgbClr val="FF0000"/>
                </a:solidFill>
              </a:rPr>
              <a:t>とする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・以下のファイルはスクリプト実行後に</a:t>
            </a:r>
            <a:r>
              <a:rPr lang="en-US" altLang="ja-JP" dirty="0" err="1"/>
              <a:t>scp</a:t>
            </a:r>
            <a:r>
              <a:rPr lang="ja-JP" altLang="en-US" dirty="0" smtClean="0"/>
              <a:t>され</a:t>
            </a:r>
            <a:r>
              <a:rPr lang="en-US" altLang="ja-JP" dirty="0" smtClean="0"/>
              <a:t>taro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jiro</a:t>
            </a:r>
            <a:r>
              <a:rPr lang="ja-JP" altLang="en-US" dirty="0" smtClean="0"/>
              <a:t>で</a:t>
            </a:r>
            <a:r>
              <a:rPr lang="ja-JP" altLang="en-US" dirty="0"/>
              <a:t>常に同期される</a:t>
            </a:r>
            <a:endParaRPr lang="en-US" altLang="ja-JP" dirty="0"/>
          </a:p>
          <a:p>
            <a:r>
              <a:rPr lang="ja-JP" altLang="en-US" dirty="0">
                <a:solidFill>
                  <a:srgbClr val="0070C0"/>
                </a:solidFill>
              </a:rPr>
              <a:t>　　　　</a:t>
            </a:r>
            <a:r>
              <a:rPr lang="en-US" altLang="ja-JP" dirty="0" err="1" smtClean="0">
                <a:solidFill>
                  <a:srgbClr val="0070C0"/>
                </a:solidFill>
              </a:rPr>
              <a:t>pointing_finder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err="1" smtClean="0">
                <a:solidFill>
                  <a:srgbClr val="0070C0"/>
                </a:solidFill>
              </a:rPr>
              <a:t>finder.original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　　　　</a:t>
            </a:r>
            <a:r>
              <a:rPr lang="en-US" altLang="ja-JP" dirty="0" err="1" smtClean="0">
                <a:solidFill>
                  <a:srgbClr val="0070C0"/>
                </a:solidFill>
              </a:rPr>
              <a:t>exposure_finder</a:t>
            </a:r>
            <a:r>
              <a:rPr lang="en-US" altLang="ja-JP" dirty="0">
                <a:solidFill>
                  <a:srgbClr val="0070C0"/>
                </a:solidFill>
              </a:rPr>
              <a:t>/</a:t>
            </a:r>
            <a:r>
              <a:rPr lang="en-US" altLang="ja-JP" dirty="0" err="1" smtClean="0">
                <a:solidFill>
                  <a:srgbClr val="0070C0"/>
                </a:solidFill>
              </a:rPr>
              <a:t>finder.exposuer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　　　　</a:t>
            </a:r>
            <a:r>
              <a:rPr lang="en-US" altLang="ja-JP" dirty="0" err="1" smtClean="0">
                <a:solidFill>
                  <a:srgbClr val="0070C0"/>
                </a:solidFill>
              </a:rPr>
              <a:t>exposure_main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err="1" smtClean="0">
                <a:solidFill>
                  <a:srgbClr val="0070C0"/>
                </a:solidFill>
              </a:rPr>
              <a:t>main.exposure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　　　　</a:t>
            </a:r>
            <a:r>
              <a:rPr lang="en-US" altLang="ja-JP" dirty="0" smtClean="0">
                <a:solidFill>
                  <a:srgbClr val="0070C0"/>
                </a:solidFill>
              </a:rPr>
              <a:t>rotation/</a:t>
            </a:r>
            <a:r>
              <a:rPr lang="en-US" altLang="ja-JP" dirty="0" err="1" smtClean="0">
                <a:solidFill>
                  <a:srgbClr val="0070C0"/>
                </a:solidFill>
              </a:rPr>
              <a:t>rotation.angle</a:t>
            </a:r>
            <a:endParaRPr lang="en-US" altLang="ja-JP" dirty="0">
              <a:solidFill>
                <a:srgbClr val="0070C0"/>
              </a:solidFill>
            </a:endParaRPr>
          </a:p>
          <a:p>
            <a:endParaRPr lang="en-US" altLang="ja-JP" dirty="0"/>
          </a:p>
          <a:p>
            <a:r>
              <a:rPr lang="ja-JP" altLang="en-US" dirty="0" smtClean="0"/>
              <a:t>・実行コマンドはローカルのマシンから実行するように書いた。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70C0"/>
                </a:solidFill>
              </a:rPr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taro@192.168.161.84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（ファインダー</a:t>
            </a:r>
            <a:r>
              <a:rPr lang="en-US" altLang="ja-JP" dirty="0" smtClean="0">
                <a:solidFill>
                  <a:srgbClr val="0070C0"/>
                </a:solidFill>
              </a:rPr>
              <a:t>CCD</a:t>
            </a:r>
            <a:r>
              <a:rPr lang="ja-JP" altLang="en-US" dirty="0" err="1" smtClean="0">
                <a:solidFill>
                  <a:srgbClr val="0070C0"/>
                </a:solidFill>
              </a:rPr>
              <a:t>、</a:t>
            </a:r>
            <a:r>
              <a:rPr lang="en-US" altLang="ja-JP" dirty="0" smtClean="0">
                <a:solidFill>
                  <a:srgbClr val="0070C0"/>
                </a:solidFill>
              </a:rPr>
              <a:t>Sonic</a:t>
            </a:r>
            <a:r>
              <a:rPr lang="ja-JP" altLang="en-US" dirty="0" smtClean="0">
                <a:solidFill>
                  <a:srgbClr val="0070C0"/>
                </a:solidFill>
              </a:rPr>
              <a:t>を担当）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>
                <a:solidFill>
                  <a:srgbClr val="0070C0"/>
                </a:solidFill>
              </a:rPr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jiro@192.168.161.85</a:t>
            </a:r>
            <a:r>
              <a:rPr lang="ja-JP" altLang="en-US" dirty="0" smtClean="0">
                <a:solidFill>
                  <a:srgbClr val="0070C0"/>
                </a:solidFill>
              </a:rPr>
              <a:t>　（主望遠鏡</a:t>
            </a:r>
            <a:r>
              <a:rPr lang="en-US" altLang="ja-JP" dirty="0" smtClean="0">
                <a:solidFill>
                  <a:srgbClr val="0070C0"/>
                </a:solidFill>
              </a:rPr>
              <a:t>CCD</a:t>
            </a:r>
            <a:r>
              <a:rPr lang="ja-JP" altLang="en-US" dirty="0" err="1" smtClean="0">
                <a:solidFill>
                  <a:srgbClr val="0070C0"/>
                </a:solidFill>
              </a:rPr>
              <a:t>、</a:t>
            </a:r>
            <a:r>
              <a:rPr lang="ja-JP" altLang="en-US" dirty="0" smtClean="0">
                <a:solidFill>
                  <a:srgbClr val="0070C0"/>
                </a:solidFill>
              </a:rPr>
              <a:t>望遠鏡を担当）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/>
              <a:t>はそれぞれの担当のデバイスをローカルで走らせ、結果をローカルに保存する。</a:t>
            </a:r>
            <a:endParaRPr lang="en-US" altLang="ja-JP" dirty="0" smtClean="0"/>
          </a:p>
          <a:p>
            <a:r>
              <a:rPr lang="ja-JP" altLang="en-US" dirty="0" smtClean="0"/>
              <a:t>ただし</a:t>
            </a:r>
            <a:r>
              <a:rPr lang="en-US" altLang="ja-JP" dirty="0" smtClean="0"/>
              <a:t>pointing_finder.sh</a:t>
            </a:r>
            <a:r>
              <a:rPr lang="ja-JP" altLang="en-US" dirty="0" smtClean="0"/>
              <a:t>のみファンダー</a:t>
            </a:r>
            <a:r>
              <a:rPr lang="en-US" altLang="ja-JP" dirty="0" smtClean="0"/>
              <a:t>CCD</a:t>
            </a:r>
            <a:r>
              <a:rPr lang="ja-JP" altLang="en-US" dirty="0" smtClean="0"/>
              <a:t>と</a:t>
            </a:r>
            <a:r>
              <a:rPr lang="en-US" altLang="ja-JP" dirty="0" smtClean="0"/>
              <a:t>LX200</a:t>
            </a:r>
            <a:r>
              <a:rPr lang="ja-JP" altLang="en-US" dirty="0" smtClean="0"/>
              <a:t>を同時に動かさなければならないのでこの原則</a:t>
            </a:r>
            <a:r>
              <a:rPr lang="ja-JP" altLang="en-US" dirty="0" smtClean="0"/>
              <a:t>からは外れることになる。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9008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899592" y="278060"/>
            <a:ext cx="7848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と各種装置の構成は下図の通り。基本的に</a:t>
            </a:r>
            <a:r>
              <a:rPr lang="en-US" altLang="ja-JP" dirty="0" smtClean="0"/>
              <a:t>taro@fitpc2</a:t>
            </a:r>
            <a:r>
              <a:rPr lang="ja-JP" altLang="en-US" dirty="0" smtClean="0"/>
              <a:t>からコマンドを実行する。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b="1" dirty="0" smtClean="0"/>
              <a:t>［スクリプトを組み合わせて</a:t>
            </a:r>
            <a:r>
              <a:rPr lang="ja-JP" altLang="en-US" b="1" dirty="0" smtClean="0"/>
              <a:t>作った“手抜き”スクリプト</a:t>
            </a:r>
            <a:r>
              <a:rPr lang="ja-JP" altLang="en-US" b="1" dirty="0" smtClean="0"/>
              <a:t>］</a:t>
            </a:r>
            <a:endParaRPr lang="en-US" altLang="ja-JP" b="1" dirty="0" smtClean="0"/>
          </a:p>
          <a:p>
            <a:r>
              <a:rPr lang="ja-JP" altLang="en-US" dirty="0" smtClean="0"/>
              <a:t>　・</a:t>
            </a:r>
            <a:r>
              <a:rPr lang="en-US" altLang="ja-JP" dirty="0" smtClean="0"/>
              <a:t>finder</a:t>
            </a:r>
            <a:r>
              <a:rPr lang="ja-JP" altLang="en-US" dirty="0" smtClean="0"/>
              <a:t>と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を平行に</a:t>
            </a:r>
            <a:r>
              <a:rPr lang="ja-JP" altLang="en-US" dirty="0" smtClean="0"/>
              <a:t>する（最初のアライメント作業）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observation_01.sh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 smtClean="0"/>
              <a:t>　・天体</a:t>
            </a:r>
            <a:r>
              <a:rPr lang="ja-JP" altLang="en-US" dirty="0" smtClean="0"/>
              <a:t>導入</a:t>
            </a:r>
            <a:r>
              <a:rPr lang="ja-JP" altLang="en-US" dirty="0" smtClean="0"/>
              <a:t>、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観測（通常はこれを実行する）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observation_02.sh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 smtClean="0"/>
              <a:t>　・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</a:t>
            </a:r>
            <a:r>
              <a:rPr lang="ja-JP" altLang="en-US" dirty="0" smtClean="0"/>
              <a:t>のみ（実験用？）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observation_03.sh</a:t>
            </a:r>
            <a:endParaRPr lang="en-US" altLang="ja-JP" dirty="0"/>
          </a:p>
          <a:p>
            <a:r>
              <a:rPr lang="ja-JP" altLang="en-US" dirty="0" smtClean="0"/>
              <a:t>　・焦点</a:t>
            </a:r>
            <a:r>
              <a:rPr lang="ja-JP" altLang="en-US" dirty="0" smtClean="0"/>
              <a:t>距離の計算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TBD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・</a:t>
            </a:r>
            <a:r>
              <a:rPr lang="ja-JP" altLang="en-US" dirty="0" smtClean="0"/>
              <a:t>迷子</a:t>
            </a:r>
            <a:r>
              <a:rPr lang="ja-JP" altLang="en-US" dirty="0"/>
              <a:t>から</a:t>
            </a:r>
            <a:r>
              <a:rPr lang="ja-JP" altLang="en-US" dirty="0" smtClean="0"/>
              <a:t>の復帰</a:t>
            </a:r>
            <a:r>
              <a:rPr lang="ja-JP" altLang="en-US" dirty="0"/>
              <a:t>（</a:t>
            </a:r>
            <a:r>
              <a:rPr lang="ja-JP" altLang="en-US" dirty="0" smtClean="0"/>
              <a:t>フルオート</a:t>
            </a:r>
            <a:r>
              <a:rPr lang="ja-JP" altLang="en-US" dirty="0" smtClean="0"/>
              <a:t>で</a:t>
            </a:r>
            <a:r>
              <a:rPr lang="en-US" altLang="ja-JP" dirty="0" smtClean="0"/>
              <a:t>finder</a:t>
            </a:r>
            <a:r>
              <a:rPr lang="ja-JP" altLang="en-US" dirty="0" smtClean="0"/>
              <a:t>と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を平行に</a:t>
            </a:r>
            <a:r>
              <a:rPr lang="ja-JP" altLang="en-US" dirty="0" smtClean="0"/>
              <a:t>し直す</a:t>
            </a:r>
            <a:r>
              <a:rPr lang="ja-JP" altLang="en-US" dirty="0" smtClean="0"/>
              <a:t>）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TBD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・ピントが大きく外れた場合の復帰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TBD</a:t>
            </a:r>
          </a:p>
          <a:p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ja-JP" altLang="en-US" dirty="0" smtClean="0"/>
              <a:t>・</a:t>
            </a:r>
            <a:r>
              <a:rPr lang="en-US" altLang="ja-JP" dirty="0" smtClean="0"/>
              <a:t>PLATO</a:t>
            </a:r>
            <a:r>
              <a:rPr lang="ja-JP" altLang="en-US" dirty="0" smtClean="0"/>
              <a:t>に転送するデータを作成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TBD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195736" y="2532633"/>
            <a:ext cx="1440000" cy="108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jiro@fitpc2b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633028" y="2796900"/>
            <a:ext cx="144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9" name="角丸四角形 8"/>
          <p:cNvSpPr/>
          <p:nvPr/>
        </p:nvSpPr>
        <p:spPr>
          <a:xfrm>
            <a:off x="5073028" y="2616900"/>
            <a:ext cx="1440000" cy="360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SATI-3SX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633028" y="3327142"/>
            <a:ext cx="144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3" name="角丸四角形 12"/>
          <p:cNvSpPr/>
          <p:nvPr/>
        </p:nvSpPr>
        <p:spPr>
          <a:xfrm>
            <a:off x="5073028" y="3147142"/>
            <a:ext cx="1440000" cy="36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ST-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(finder)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195736" y="865103"/>
            <a:ext cx="1440000" cy="108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taro</a:t>
            </a:r>
            <a:r>
              <a:rPr kumimoji="1" lang="en-US" altLang="ja-JP" dirty="0" smtClean="0"/>
              <a:t>@fitpc2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3633028" y="1129370"/>
            <a:ext cx="144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0" name="角丸四角形 19"/>
          <p:cNvSpPr/>
          <p:nvPr/>
        </p:nvSpPr>
        <p:spPr>
          <a:xfrm>
            <a:off x="5073028" y="949370"/>
            <a:ext cx="1440000" cy="36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LX200</a:t>
            </a:r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3633028" y="1659612"/>
            <a:ext cx="144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2" name="角丸四角形 21"/>
          <p:cNvSpPr/>
          <p:nvPr/>
        </p:nvSpPr>
        <p:spPr>
          <a:xfrm>
            <a:off x="5073028" y="1479612"/>
            <a:ext cx="1440000" cy="36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ST-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(main)</a:t>
            </a:r>
            <a:endParaRPr kumimoji="1" lang="ja-JP" altLang="en-US" dirty="0"/>
          </a:p>
        </p:txBody>
      </p:sp>
      <p:cxnSp>
        <p:nvCxnSpPr>
          <p:cNvPr id="23" name="直線矢印コネクタ 22"/>
          <p:cNvCxnSpPr>
            <a:stCxn id="18" idx="2"/>
            <a:endCxn id="2" idx="0"/>
          </p:cNvCxnSpPr>
          <p:nvPr/>
        </p:nvCxnSpPr>
        <p:spPr>
          <a:xfrm>
            <a:off x="2915736" y="1945103"/>
            <a:ext cx="0" cy="587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915736" y="205420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LAN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35736" y="130937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USB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35736" y="764704"/>
            <a:ext cx="886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RS232C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35736" y="296820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USB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635736" y="2423534"/>
            <a:ext cx="886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RS232C</a:t>
            </a:r>
            <a:endParaRPr kumimoji="1" lang="ja-JP" altLang="en-US" dirty="0"/>
          </a:p>
        </p:txBody>
      </p:sp>
      <p:cxnSp>
        <p:nvCxnSpPr>
          <p:cNvPr id="5" name="カギ線コネクタ 4"/>
          <p:cNvCxnSpPr>
            <a:stCxn id="2" idx="2"/>
            <a:endCxn id="25" idx="1"/>
          </p:cNvCxnSpPr>
          <p:nvPr/>
        </p:nvCxnSpPr>
        <p:spPr>
          <a:xfrm rot="16200000" flipH="1">
            <a:off x="3876213" y="2652156"/>
            <a:ext cx="239367" cy="216032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5076056" y="3672000"/>
            <a:ext cx="1440000" cy="360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CR1000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35736" y="348183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LAN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59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57198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（主望遠鏡）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星でフォーカス</a:t>
            </a:r>
            <a:r>
              <a:rPr lang="ja-JP" altLang="en-US" dirty="0"/>
              <a:t>を合わせるスクリプト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34068" y="1217663"/>
            <a:ext cx="13163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フォーカス移動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07805" y="1700808"/>
            <a:ext cx="11689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0.1sec</a:t>
            </a:r>
            <a:r>
              <a:rPr kumimoji="1" lang="ja-JP" altLang="en-US" sz="1400" dirty="0" err="1" smtClean="0"/>
              <a:t>で撮</a:t>
            </a:r>
            <a:r>
              <a:rPr kumimoji="1" lang="ja-JP" altLang="en-US" sz="1400" dirty="0" smtClean="0"/>
              <a:t>像</a:t>
            </a:r>
            <a:endParaRPr kumimoji="1" lang="ja-JP" altLang="en-US" sz="1400" dirty="0"/>
          </a:p>
        </p:txBody>
      </p:sp>
      <p:cxnSp>
        <p:nvCxnSpPr>
          <p:cNvPr id="10" name="直線矢印コネクタ 9"/>
          <p:cNvCxnSpPr>
            <a:stCxn id="6" idx="2"/>
            <a:endCxn id="8" idx="0"/>
          </p:cNvCxnSpPr>
          <p:nvPr/>
        </p:nvCxnSpPr>
        <p:spPr>
          <a:xfrm>
            <a:off x="2792261" y="1525440"/>
            <a:ext cx="0" cy="1753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8" idx="1"/>
            <a:endCxn id="6" idx="1"/>
          </p:cNvCxnSpPr>
          <p:nvPr/>
        </p:nvCxnSpPr>
        <p:spPr>
          <a:xfrm rot="10800000">
            <a:off x="2134069" y="1371553"/>
            <a:ext cx="73737" cy="483145"/>
          </a:xfrm>
          <a:prstGeom prst="bentConnector3">
            <a:avLst>
              <a:gd name="adj1" fmla="val 410021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340856" y="2377920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24" name="直線矢印コネクタ 23"/>
          <p:cNvCxnSpPr>
            <a:stCxn id="8" idx="2"/>
            <a:endCxn id="22" idx="0"/>
          </p:cNvCxnSpPr>
          <p:nvPr/>
        </p:nvCxnSpPr>
        <p:spPr>
          <a:xfrm>
            <a:off x="2792261" y="2008585"/>
            <a:ext cx="1" cy="369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051513" y="3068960"/>
            <a:ext cx="148149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のメジアン</a:t>
            </a:r>
            <a:endParaRPr lang="en-US" altLang="ja-JP" sz="14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34068" y="4201343"/>
            <a:ext cx="13163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フォーカス</a:t>
            </a:r>
            <a:r>
              <a:rPr lang="ja-JP" altLang="en-US" sz="1400" dirty="0"/>
              <a:t>移動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7572" y="1351516"/>
            <a:ext cx="128272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/>
              <a:t>1sec</a:t>
            </a:r>
            <a:r>
              <a:rPr lang="ja-JP" altLang="en-US" sz="1400" dirty="0" smtClean="0"/>
              <a:t>移動</a:t>
            </a:r>
            <a:endParaRPr lang="en-US" altLang="ja-JP" sz="1400" dirty="0" smtClean="0"/>
          </a:p>
          <a:p>
            <a:pPr algn="r"/>
            <a:r>
              <a:rPr lang="en-US" altLang="ja-JP" sz="1400" dirty="0" smtClean="0"/>
              <a:t>(</a:t>
            </a:r>
            <a:r>
              <a:rPr kumimoji="1" lang="ja-JP" altLang="en-US" sz="1400" dirty="0" smtClean="0"/>
              <a:t>引数</a:t>
            </a:r>
            <a:r>
              <a:rPr kumimoji="1" lang="en-US" altLang="ja-JP" sz="1400" dirty="0" smtClean="0"/>
              <a:t>1</a:t>
            </a:r>
            <a:r>
              <a:rPr lang="en-US" altLang="ja-JP" sz="1400" dirty="0"/>
              <a:t>)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31" name="直線矢印コネクタ 30"/>
          <p:cNvCxnSpPr>
            <a:stCxn id="22" idx="2"/>
            <a:endCxn id="25" idx="0"/>
          </p:cNvCxnSpPr>
          <p:nvPr/>
        </p:nvCxnSpPr>
        <p:spPr>
          <a:xfrm flipH="1">
            <a:off x="2792261" y="2685697"/>
            <a:ext cx="1" cy="3832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5" idx="2"/>
            <a:endCxn id="46" idx="0"/>
          </p:cNvCxnSpPr>
          <p:nvPr/>
        </p:nvCxnSpPr>
        <p:spPr>
          <a:xfrm>
            <a:off x="2792261" y="3376737"/>
            <a:ext cx="1" cy="19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292080" y="810465"/>
            <a:ext cx="3563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フォーカスを</a:t>
            </a:r>
            <a:r>
              <a:rPr kumimoji="1" lang="en-US" altLang="ja-JP" dirty="0" smtClean="0"/>
              <a:t>1sec</a:t>
            </a:r>
            <a:r>
              <a:rPr kumimoji="1" lang="ja-JP" altLang="en-US" dirty="0" smtClean="0"/>
              <a:t>相当</a:t>
            </a:r>
            <a:r>
              <a:rPr lang="ja-JP" altLang="en-US" dirty="0" smtClean="0"/>
              <a:t>ずつ動かし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て</a:t>
            </a:r>
            <a:r>
              <a:rPr lang="en-US" altLang="ja-JP" dirty="0" smtClean="0"/>
              <a:t>(</a:t>
            </a:r>
            <a:r>
              <a:rPr lang="ja-JP" altLang="en-US" dirty="0" smtClean="0"/>
              <a:t>引数</a:t>
            </a:r>
            <a:r>
              <a:rPr lang="en-US" altLang="ja-JP" dirty="0" smtClean="0"/>
              <a:t>1</a:t>
            </a:r>
            <a:r>
              <a:rPr lang="en-US" altLang="ja-JP" dirty="0"/>
              <a:t>)</a:t>
            </a:r>
            <a:r>
              <a:rPr lang="ja-JP" altLang="en-US" dirty="0" smtClean="0"/>
              <a:t>枚撮像</a:t>
            </a:r>
            <a:endParaRPr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を抽</a:t>
            </a:r>
            <a:r>
              <a:rPr kumimoji="1" lang="ja-JP" altLang="en-US" dirty="0" smtClean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各画像毎の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</a:t>
            </a:r>
            <a:r>
              <a:rPr lang="en-US" altLang="ja-JP" dirty="0" smtClean="0"/>
              <a:t>median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計算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最小二乗法でフォーカス位置を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調べる</a:t>
            </a:r>
            <a:r>
              <a:rPr lang="ja-JP" altLang="en-US" dirty="0"/>
              <a:t>。</a:t>
            </a:r>
            <a:r>
              <a:rPr lang="ja-JP" altLang="en-US" dirty="0" smtClean="0"/>
              <a:t>撮像した</a:t>
            </a:r>
            <a:r>
              <a:rPr lang="en-US" altLang="ja-JP" dirty="0" smtClean="0"/>
              <a:t>11</a:t>
            </a:r>
            <a:r>
              <a:rPr lang="ja-JP" altLang="en-US" dirty="0" smtClean="0"/>
              <a:t>コマの範囲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にベストフォーカスがあれば</a:t>
            </a:r>
            <a:r>
              <a:rPr lang="ja-JP" altLang="en-US" dirty="0" err="1" smtClean="0"/>
              <a:t>そ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の値に移動、なければフォーカ</a:t>
            </a:r>
            <a:endParaRPr lang="en-US" altLang="ja-JP" dirty="0" smtClean="0"/>
          </a:p>
          <a:p>
            <a:r>
              <a:rPr lang="ja-JP" altLang="en-US" dirty="0" smtClean="0"/>
              <a:t>　　スを大きく動かして</a:t>
            </a:r>
            <a:r>
              <a:rPr lang="en-US" altLang="ja-JP" dirty="0" smtClean="0"/>
              <a:t>(1)-(4)</a:t>
            </a:r>
            <a:r>
              <a:rPr lang="ja-JP" altLang="en-US" dirty="0" smtClean="0"/>
              <a:t>を繰り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返す（最大</a:t>
            </a:r>
            <a:r>
              <a:rPr lang="en-US" altLang="ja-JP" dirty="0" smtClean="0"/>
              <a:t>4</a:t>
            </a:r>
            <a:r>
              <a:rPr lang="ja-JP" altLang="en-US" dirty="0" smtClean="0"/>
              <a:t>回）</a:t>
            </a:r>
            <a:endParaRPr lang="en-US" altLang="ja-JP" dirty="0" smtClean="0"/>
          </a:p>
          <a:p>
            <a:r>
              <a:rPr lang="en-US" altLang="ja-JP" dirty="0" smtClean="0"/>
              <a:t>(5)</a:t>
            </a:r>
            <a:r>
              <a:rPr lang="ja-JP" altLang="en-US" dirty="0" smtClean="0"/>
              <a:t>ベストフォーカスが得られた後、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その位置で撮像・保存</a:t>
            </a:r>
            <a:endParaRPr lang="en-US" altLang="ja-JP" dirty="0" smtClean="0"/>
          </a:p>
        </p:txBody>
      </p:sp>
      <p:cxnSp>
        <p:nvCxnSpPr>
          <p:cNvPr id="21" name="直線矢印コネクタ 20"/>
          <p:cNvCxnSpPr>
            <a:stCxn id="28" idx="2"/>
            <a:endCxn id="42" idx="0"/>
          </p:cNvCxnSpPr>
          <p:nvPr/>
        </p:nvCxnSpPr>
        <p:spPr>
          <a:xfrm flipH="1">
            <a:off x="2792258" y="4509120"/>
            <a:ext cx="4" cy="340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28" idx="3"/>
          </p:cNvCxnSpPr>
          <p:nvPr/>
        </p:nvCxnSpPr>
        <p:spPr>
          <a:xfrm flipV="1">
            <a:off x="3450455" y="935566"/>
            <a:ext cx="1316088" cy="341966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endCxn id="6" idx="0"/>
          </p:cNvCxnSpPr>
          <p:nvPr/>
        </p:nvCxnSpPr>
        <p:spPr>
          <a:xfrm rot="10800000" flipV="1">
            <a:off x="2792261" y="926839"/>
            <a:ext cx="1974282" cy="2908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891210" y="4849415"/>
            <a:ext cx="180209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オンフォーカス</a:t>
            </a:r>
            <a:r>
              <a:rPr lang="ja-JP" altLang="en-US" sz="1400" dirty="0" smtClean="0"/>
              <a:t>で撮像</a:t>
            </a:r>
            <a:endParaRPr kumimoji="1" lang="ja-JP" altLang="en-US" sz="1400" dirty="0"/>
          </a:p>
        </p:txBody>
      </p:sp>
      <p:sp>
        <p:nvSpPr>
          <p:cNvPr id="39" name="正方形/長方形 38"/>
          <p:cNvSpPr/>
          <p:nvPr/>
        </p:nvSpPr>
        <p:spPr>
          <a:xfrm>
            <a:off x="395536" y="836712"/>
            <a:ext cx="4680520" cy="48965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211960" y="5425479"/>
            <a:ext cx="780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focus.sh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15198" y="2716178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67544" y="3555593"/>
            <a:ext cx="1969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best_focus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best_focus_gnuplot.awk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best_focus.plt</a:t>
            </a:r>
            <a:endParaRPr lang="en-US" altLang="ja-JP" sz="1400" dirty="0" smtClean="0"/>
          </a:p>
          <a:p>
            <a:r>
              <a:rPr lang="en-US" altLang="ja-JP" sz="1400" dirty="0" err="1" smtClean="0"/>
              <a:t>command.focus</a:t>
            </a:r>
            <a:endParaRPr lang="en-US" altLang="ja-JP" sz="14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954532" y="3573017"/>
            <a:ext cx="167545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フォーカス位置計算</a:t>
            </a:r>
            <a:endParaRPr lang="en-US" altLang="ja-JP" sz="1400" dirty="0" smtClean="0"/>
          </a:p>
        </p:txBody>
      </p:sp>
      <p:cxnSp>
        <p:nvCxnSpPr>
          <p:cNvPr id="49" name="直線矢印コネクタ 48"/>
          <p:cNvCxnSpPr>
            <a:stCxn id="46" idx="2"/>
            <a:endCxn id="28" idx="0"/>
          </p:cNvCxnSpPr>
          <p:nvPr/>
        </p:nvCxnSpPr>
        <p:spPr>
          <a:xfrm>
            <a:off x="2792262" y="3880794"/>
            <a:ext cx="0" cy="3205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3259069" y="2060848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50455" y="1217664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meade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61232" y="1700808"/>
            <a:ext cx="131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35661" y="4849415"/>
            <a:ext cx="1118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on_focus</a:t>
            </a:r>
            <a:r>
              <a:rPr lang="en-US" altLang="ja-JP" sz="1400" dirty="0" err="1" smtClean="0"/>
              <a:t>.fits</a:t>
            </a:r>
            <a:endParaRPr kumimoji="1" lang="ja-JP" altLang="en-US" sz="1400" dirty="0"/>
          </a:p>
        </p:txBody>
      </p:sp>
      <p:cxnSp>
        <p:nvCxnSpPr>
          <p:cNvPr id="61" name="直線矢印コネクタ 60"/>
          <p:cNvCxnSpPr>
            <a:stCxn id="42" idx="2"/>
            <a:endCxn id="62" idx="0"/>
          </p:cNvCxnSpPr>
          <p:nvPr/>
        </p:nvCxnSpPr>
        <p:spPr>
          <a:xfrm flipH="1">
            <a:off x="2792253" y="5157192"/>
            <a:ext cx="5" cy="1962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520383" y="5353471"/>
            <a:ext cx="54374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終了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51920" y="3841884"/>
            <a:ext cx="84670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最大</a:t>
            </a:r>
            <a:r>
              <a:rPr kumimoji="1" lang="en-US" altLang="ja-JP" sz="1400" dirty="0" smtClean="0"/>
              <a:t>4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繰り返し</a:t>
            </a:r>
            <a:endParaRPr kumimoji="1" lang="en-US" altLang="ja-JP" sz="1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80126" y="238374"/>
            <a:ext cx="2468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</a:rPr>
              <a:t>赤字：実行時に必要なファイル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3849" y="4797152"/>
            <a:ext cx="400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FWHM</a:t>
            </a:r>
            <a:r>
              <a:rPr lang="ja-JP" altLang="en-US" dirty="0" smtClean="0">
                <a:solidFill>
                  <a:srgbClr val="FF0000"/>
                </a:solidFill>
              </a:rPr>
              <a:t>の</a:t>
            </a:r>
            <a:r>
              <a:rPr lang="en-US" altLang="ja-JP" dirty="0" smtClean="0">
                <a:solidFill>
                  <a:srgbClr val="FF0000"/>
                </a:solidFill>
              </a:rPr>
              <a:t>median</a:t>
            </a:r>
            <a:r>
              <a:rPr lang="ja-JP" altLang="en-US" dirty="0" smtClean="0">
                <a:solidFill>
                  <a:srgbClr val="FF0000"/>
                </a:solidFill>
              </a:rPr>
              <a:t>が</a:t>
            </a:r>
            <a:r>
              <a:rPr lang="en-US" altLang="ja-JP" dirty="0" smtClean="0">
                <a:solidFill>
                  <a:srgbClr val="FF0000"/>
                </a:solidFill>
              </a:rPr>
              <a:t>”0”</a:t>
            </a:r>
            <a:r>
              <a:rPr lang="ja-JP" altLang="en-US" dirty="0" smtClean="0">
                <a:solidFill>
                  <a:srgbClr val="FF0000"/>
                </a:solidFill>
              </a:rPr>
              <a:t>の画像</a:t>
            </a:r>
            <a:r>
              <a:rPr lang="ja-JP" altLang="en-US" dirty="0" smtClean="0">
                <a:solidFill>
                  <a:srgbClr val="FF0000"/>
                </a:solidFill>
              </a:rPr>
              <a:t>が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 smtClean="0">
                <a:solidFill>
                  <a:srgbClr val="FF0000"/>
                </a:solidFill>
              </a:rPr>
              <a:t>枚</a:t>
            </a:r>
            <a:r>
              <a:rPr lang="ja-JP" altLang="en-US" dirty="0" smtClean="0">
                <a:solidFill>
                  <a:srgbClr val="FF0000"/>
                </a:solidFill>
              </a:rPr>
              <a:t>未満であれば</a:t>
            </a:r>
            <a:r>
              <a:rPr lang="en-US" altLang="ja-JP" dirty="0" smtClean="0">
                <a:solidFill>
                  <a:srgbClr val="FF0000"/>
                </a:solidFill>
              </a:rPr>
              <a:t>cloudy</a:t>
            </a:r>
            <a:r>
              <a:rPr lang="ja-JP" altLang="en-US" dirty="0" smtClean="0">
                <a:solidFill>
                  <a:srgbClr val="FF0000"/>
                </a:solidFill>
              </a:rPr>
              <a:t>と表示し、ピントは</a:t>
            </a:r>
            <a:r>
              <a:rPr lang="ja-JP" altLang="en-US" dirty="0" smtClean="0">
                <a:solidFill>
                  <a:srgbClr val="FF0000"/>
                </a:solidFill>
              </a:rPr>
              <a:t>動かさない。それ以外の場合はピント位置を計算しフォーカスを移動させる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840295" y="2008586"/>
            <a:ext cx="364706" cy="18466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3568" y="2185119"/>
            <a:ext cx="1637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002060"/>
                </a:solidFill>
              </a:rPr>
              <a:t>f.l</a:t>
            </a:r>
            <a:r>
              <a:rPr lang="en-US" altLang="ja-JP" sz="1400" dirty="0" smtClean="0">
                <a:solidFill>
                  <a:srgbClr val="002060"/>
                </a:solidFill>
              </a:rPr>
              <a:t>.=2000mm</a:t>
            </a:r>
            <a:r>
              <a:rPr lang="ja-JP" altLang="en-US" sz="1400" dirty="0" smtClean="0">
                <a:solidFill>
                  <a:srgbClr val="002060"/>
                </a:solidFill>
              </a:rPr>
              <a:t>の場合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2948" y="6021288"/>
            <a:ext cx="6147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実行するときは、　</a:t>
            </a:r>
            <a:r>
              <a:rPr kumimoji="1" lang="en-US" altLang="ja-JP" dirty="0" smtClean="0"/>
              <a:t>/program/LX200/focus.sh </a:t>
            </a:r>
            <a:r>
              <a:rPr kumimoji="1" lang="ja-JP" altLang="en-US" dirty="0" smtClean="0"/>
              <a:t>引数</a:t>
            </a:r>
            <a:r>
              <a:rPr kumimoji="1" lang="en-US" altLang="ja-JP" dirty="0" smtClean="0"/>
              <a:t>1</a:t>
            </a:r>
            <a:r>
              <a:rPr lang="ja-JP" altLang="en-US" dirty="0"/>
              <a:t>　</a:t>
            </a:r>
            <a:r>
              <a:rPr lang="ja-JP" altLang="en-US" dirty="0" smtClean="0"/>
              <a:t>とする事。</a:t>
            </a:r>
            <a:endParaRPr lang="en-US" altLang="ja-JP" dirty="0" smtClean="0"/>
          </a:p>
          <a:p>
            <a:r>
              <a:rPr lang="ja-JP" altLang="en-US" dirty="0" smtClean="0"/>
              <a:t>引数</a:t>
            </a:r>
            <a:r>
              <a:rPr lang="en-US" altLang="ja-JP" dirty="0" smtClean="0"/>
              <a:t>1</a:t>
            </a:r>
            <a:r>
              <a:rPr lang="ja-JP" altLang="en-US" dirty="0" smtClean="0"/>
              <a:t>は奇数とすること。</a:t>
            </a:r>
            <a:r>
              <a:rPr lang="en-US" altLang="ja-JP" dirty="0" smtClean="0"/>
              <a:t>11</a:t>
            </a:r>
            <a:r>
              <a:rPr lang="ja-JP" altLang="en-US" dirty="0" smtClean="0"/>
              <a:t>を推奨。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344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75360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（主望遠鏡）視</a:t>
            </a:r>
            <a:r>
              <a:rPr lang="ja-JP" altLang="en-US" dirty="0"/>
              <a:t>野内の最も明るい星がサチらない露出時間を決めるスクリプト</a:t>
            </a:r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00600" y="980728"/>
            <a:ext cx="3563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露出</a:t>
            </a:r>
            <a:r>
              <a:rPr lang="en-US" altLang="ja-JP" dirty="0" smtClean="0"/>
              <a:t>0.001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4.096sec</a:t>
            </a:r>
            <a:r>
              <a:rPr lang="ja-JP" altLang="en-US" dirty="0" smtClean="0"/>
              <a:t>で合計</a:t>
            </a:r>
            <a:r>
              <a:rPr lang="en-US" altLang="ja-JP" dirty="0" smtClean="0"/>
              <a:t>13</a:t>
            </a:r>
            <a:r>
              <a:rPr lang="ja-JP" altLang="en-US" dirty="0" smtClean="0"/>
              <a:t>枚撮像</a:t>
            </a:r>
            <a:endParaRPr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のメジアンが</a:t>
            </a:r>
            <a:r>
              <a:rPr lang="en-US" altLang="ja-JP" dirty="0" smtClean="0"/>
              <a:t>12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以下かつ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の最大値も</a:t>
            </a:r>
            <a:r>
              <a:rPr lang="en-US" altLang="ja-JP" dirty="0" smtClean="0"/>
              <a:t>15.5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以下かつ</a:t>
            </a:r>
            <a:r>
              <a:rPr lang="en-US" altLang="ja-JP" dirty="0" smtClean="0"/>
              <a:t>sky</a:t>
            </a:r>
            <a:r>
              <a:rPr lang="ja-JP" altLang="en-US" dirty="0" smtClean="0"/>
              <a:t>のメジアンが</a:t>
            </a:r>
            <a:r>
              <a:rPr lang="en-US" altLang="ja-JP" dirty="0" smtClean="0"/>
              <a:t>30000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以下な最大露出を調べる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dirty="0"/>
              <a:t>4</a:t>
            </a:r>
            <a:r>
              <a:rPr lang="en-US" altLang="ja-JP" dirty="0" smtClean="0"/>
              <a:t>)</a:t>
            </a:r>
            <a:r>
              <a:rPr lang="ja-JP" altLang="en-US" dirty="0" smtClean="0"/>
              <a:t>最適な露出時間が得られた後、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その露出時間で撮像・</a:t>
            </a:r>
            <a:r>
              <a:rPr lang="ja-JP" altLang="en-US" dirty="0"/>
              <a:t>保存</a:t>
            </a:r>
            <a:endParaRPr lang="en-US" altLang="ja-JP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09215" y="1531811"/>
            <a:ext cx="13981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露出を</a:t>
            </a:r>
            <a:r>
              <a:rPr lang="ja-JP" altLang="en-US" sz="1400" dirty="0" smtClean="0"/>
              <a:t>変え</a:t>
            </a:r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56880" y="2305912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22" name="直線矢印コネクタ 21"/>
          <p:cNvCxnSpPr>
            <a:stCxn id="18" idx="2"/>
            <a:endCxn id="21" idx="0"/>
          </p:cNvCxnSpPr>
          <p:nvPr/>
        </p:nvCxnSpPr>
        <p:spPr>
          <a:xfrm>
            <a:off x="3008285" y="1839588"/>
            <a:ext cx="1" cy="4663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267539" y="3068960"/>
            <a:ext cx="148149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のメジアン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の最大値</a:t>
            </a:r>
            <a:endParaRPr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331640" y="1315787"/>
            <a:ext cx="9060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13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35" name="直線矢印コネクタ 34"/>
          <p:cNvCxnSpPr>
            <a:stCxn id="21" idx="2"/>
            <a:endCxn id="23" idx="0"/>
          </p:cNvCxnSpPr>
          <p:nvPr/>
        </p:nvCxnSpPr>
        <p:spPr>
          <a:xfrm>
            <a:off x="3008286" y="2613689"/>
            <a:ext cx="1" cy="4552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23" idx="2"/>
            <a:endCxn id="45" idx="0"/>
          </p:cNvCxnSpPr>
          <p:nvPr/>
        </p:nvCxnSpPr>
        <p:spPr>
          <a:xfrm flipH="1">
            <a:off x="3008285" y="3592180"/>
            <a:ext cx="2" cy="340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296388" y="4561383"/>
            <a:ext cx="14237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最適露出</a:t>
            </a:r>
            <a:r>
              <a:rPr lang="ja-JP" altLang="en-US" sz="1400" dirty="0" smtClean="0"/>
              <a:t>で撮像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79512" y="1103580"/>
            <a:ext cx="5112568" cy="46296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95424" y="5425479"/>
            <a:ext cx="1519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exposure_main.sh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61885" y="3068960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1520" y="3987641"/>
            <a:ext cx="22538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best_exposure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best_exposure_gnuplot.awk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err="1" smtClean="0"/>
              <a:t>best_exposure.plt</a:t>
            </a:r>
            <a:endParaRPr kumimoji="1" lang="en-US" altLang="ja-JP" sz="1400" dirty="0" smtClean="0"/>
          </a:p>
          <a:p>
            <a:r>
              <a:rPr lang="en-US" altLang="ja-JP" sz="1400" dirty="0" err="1" smtClean="0"/>
              <a:t>main.exposure</a:t>
            </a:r>
            <a:endParaRPr lang="en-US" altLang="ja-JP" sz="140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90832" y="3933056"/>
            <a:ext cx="2234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サチらない最大露出を計算</a:t>
            </a:r>
            <a:endParaRPr lang="en-US" altLang="ja-JP" sz="1400" dirty="0" smtClean="0"/>
          </a:p>
        </p:txBody>
      </p:sp>
      <p:cxnSp>
        <p:nvCxnSpPr>
          <p:cNvPr id="46" name="直線矢印コネクタ 45"/>
          <p:cNvCxnSpPr>
            <a:stCxn id="45" idx="2"/>
            <a:endCxn id="40" idx="0"/>
          </p:cNvCxnSpPr>
          <p:nvPr/>
        </p:nvCxnSpPr>
        <p:spPr>
          <a:xfrm flipH="1">
            <a:off x="3008282" y="4240833"/>
            <a:ext cx="3" cy="320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563651" y="1988840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07904" y="1484784"/>
            <a:ext cx="131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52" name="直線矢印コネクタ 51"/>
          <p:cNvCxnSpPr>
            <a:stCxn id="40" idx="2"/>
            <a:endCxn id="53" idx="0"/>
          </p:cNvCxnSpPr>
          <p:nvPr/>
        </p:nvCxnSpPr>
        <p:spPr>
          <a:xfrm flipH="1">
            <a:off x="3008277" y="4869160"/>
            <a:ext cx="5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736407" y="5085184"/>
            <a:ext cx="54374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終了</a:t>
            </a:r>
            <a:endParaRPr kumimoji="1" lang="ja-JP" altLang="en-US" sz="1400" dirty="0"/>
          </a:p>
        </p:txBody>
      </p:sp>
      <p:cxnSp>
        <p:nvCxnSpPr>
          <p:cNvPr id="5" name="カギ線コネクタ 4"/>
          <p:cNvCxnSpPr>
            <a:stCxn id="18" idx="1"/>
          </p:cNvCxnSpPr>
          <p:nvPr/>
        </p:nvCxnSpPr>
        <p:spPr>
          <a:xfrm rot="10800000">
            <a:off x="2118413" y="1268760"/>
            <a:ext cx="190803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カギ線コネクタ 10"/>
          <p:cNvCxnSpPr>
            <a:endCxn id="18" idx="0"/>
          </p:cNvCxnSpPr>
          <p:nvPr/>
        </p:nvCxnSpPr>
        <p:spPr>
          <a:xfrm>
            <a:off x="2107234" y="1268760"/>
            <a:ext cx="901051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354690" y="4849415"/>
            <a:ext cx="1937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best_exposure.main.fits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275607" y="4715271"/>
            <a:ext cx="1437074" cy="1791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カギ線コネクタ 28"/>
          <p:cNvCxnSpPr>
            <a:endCxn id="28" idx="3"/>
          </p:cNvCxnSpPr>
          <p:nvPr/>
        </p:nvCxnSpPr>
        <p:spPr>
          <a:xfrm rot="16200000" flipV="1">
            <a:off x="1193536" y="5323991"/>
            <a:ext cx="1216442" cy="178151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83358" y="6021288"/>
            <a:ext cx="237647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err="1"/>
              <a:t>main.exposure</a:t>
            </a:r>
            <a:endParaRPr lang="en-US" altLang="ja-JP" sz="1400" dirty="0"/>
          </a:p>
          <a:p>
            <a:r>
              <a:rPr lang="ja-JP" altLang="en-US" sz="1400" dirty="0"/>
              <a:t>露出時間を記録するファイル</a:t>
            </a:r>
            <a:endParaRPr lang="en-US" altLang="ja-JP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92080" y="4449886"/>
            <a:ext cx="37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もし最適露出が得られなければ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1.000</a:t>
            </a:r>
            <a:r>
              <a:rPr lang="ja-JP" altLang="en-US" dirty="0" smtClean="0">
                <a:solidFill>
                  <a:srgbClr val="FF0000"/>
                </a:solidFill>
              </a:rPr>
              <a:t>秒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を暫定値として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main.exposure</a:t>
            </a:r>
            <a:r>
              <a:rPr kumimoji="1" lang="ja-JP" altLang="en-US" dirty="0" err="1" smtClean="0">
                <a:solidFill>
                  <a:srgbClr val="FF0000"/>
                </a:solidFill>
              </a:rPr>
              <a:t>に保</a:t>
            </a:r>
            <a:r>
              <a:rPr kumimoji="1" lang="ja-JP" altLang="en-US" dirty="0" smtClean="0">
                <a:solidFill>
                  <a:srgbClr val="FF0000"/>
                </a:solidFill>
              </a:rPr>
              <a:t>存</a:t>
            </a:r>
            <a:r>
              <a:rPr lang="ja-JP" altLang="en-US" dirty="0" smtClean="0">
                <a:solidFill>
                  <a:srgbClr val="FF0000"/>
                </a:solidFill>
              </a:rPr>
              <a:t>し終了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95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55178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（主望遠鏡）</a:t>
            </a:r>
            <a:r>
              <a:rPr lang="en-US" altLang="ja-JP" dirty="0" smtClean="0"/>
              <a:t>2</a:t>
            </a:r>
            <a:r>
              <a:rPr lang="ja-JP" altLang="en-US" dirty="0"/>
              <a:t>星の重心を視野中心に導入するスクリプト</a:t>
            </a:r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72608" y="620688"/>
            <a:ext cx="3563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決定した露出時間で</a:t>
            </a:r>
            <a:r>
              <a:rPr lang="en-US" altLang="ja-JP" dirty="0"/>
              <a:t>3</a:t>
            </a:r>
            <a:r>
              <a:rPr kumimoji="1" lang="ja-JP" altLang="en-US" dirty="0" smtClean="0"/>
              <a:t>枚撮像</a:t>
            </a:r>
            <a:endParaRPr kumimoji="1"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星の重心の</a:t>
            </a:r>
            <a:r>
              <a:rPr lang="en-US" altLang="ja-JP" dirty="0" smtClean="0"/>
              <a:t>X, Y</a:t>
            </a:r>
            <a:r>
              <a:rPr lang="ja-JP" altLang="en-US" dirty="0" smtClean="0"/>
              <a:t>の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median</a:t>
            </a:r>
            <a:r>
              <a:rPr lang="ja-JP" altLang="en-US" dirty="0" smtClean="0"/>
              <a:t>を求める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視野中心と比較し、移動量を計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算</a:t>
            </a:r>
            <a:endParaRPr lang="en-US" altLang="ja-JP" dirty="0" smtClean="0"/>
          </a:p>
          <a:p>
            <a:r>
              <a:rPr lang="en-US" altLang="ja-JP" dirty="0" smtClean="0"/>
              <a:t>(5)LX200</a:t>
            </a:r>
            <a:r>
              <a:rPr lang="ja-JP" altLang="en-US" dirty="0" smtClean="0"/>
              <a:t>へコマンド送信して目標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天体が視野中央になるよう繰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り</a:t>
            </a:r>
            <a:r>
              <a:rPr lang="ja-JP" altLang="en-US" dirty="0" smtClean="0"/>
              <a:t>返す（最大</a:t>
            </a:r>
            <a:r>
              <a:rPr lang="en-US" altLang="ja-JP" dirty="0" smtClean="0"/>
              <a:t>4</a:t>
            </a:r>
            <a:r>
              <a:rPr lang="ja-JP" altLang="en-US" dirty="0" smtClean="0"/>
              <a:t>回）</a:t>
            </a:r>
            <a:endParaRPr lang="en-US" altLang="ja-JP" dirty="0" smtClean="0"/>
          </a:p>
          <a:p>
            <a:r>
              <a:rPr lang="en-US" altLang="ja-JP" dirty="0" smtClean="0"/>
              <a:t>(6)</a:t>
            </a:r>
            <a:r>
              <a:rPr lang="ja-JP" altLang="en-US" dirty="0" smtClean="0"/>
              <a:t>視野中央に導入完了後、撮像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dirty="0"/>
              <a:t>7</a:t>
            </a:r>
            <a:r>
              <a:rPr lang="en-US" altLang="ja-JP" dirty="0" smtClean="0"/>
              <a:t>)</a:t>
            </a:r>
            <a:r>
              <a:rPr lang="ja-JP" altLang="en-US" dirty="0" smtClean="0"/>
              <a:t>最後に</a:t>
            </a:r>
            <a:r>
              <a:rPr lang="en-US" altLang="ja-JP" dirty="0" err="1" smtClean="0"/>
              <a:t>Sinc</a:t>
            </a:r>
            <a:endParaRPr lang="en-US" altLang="ja-JP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3005" y="1460513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53469" y="2185119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63" name="直線矢印コネクタ 62"/>
          <p:cNvCxnSpPr>
            <a:stCxn id="61" idx="2"/>
            <a:endCxn id="62" idx="0"/>
          </p:cNvCxnSpPr>
          <p:nvPr/>
        </p:nvCxnSpPr>
        <p:spPr>
          <a:xfrm>
            <a:off x="3104875" y="1768290"/>
            <a:ext cx="0" cy="4168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351303" y="2833191"/>
            <a:ext cx="150714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2</a:t>
            </a:r>
            <a:r>
              <a:rPr lang="ja-JP" altLang="en-US" sz="1400" dirty="0" smtClean="0"/>
              <a:t>星の位置を記録</a:t>
            </a:r>
            <a:endParaRPr lang="en-US" altLang="ja-JP" sz="1400" dirty="0" smtClean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14198" y="1284154"/>
            <a:ext cx="81464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66" name="直線矢印コネクタ 65"/>
          <p:cNvCxnSpPr>
            <a:stCxn id="62" idx="2"/>
            <a:endCxn id="64" idx="0"/>
          </p:cNvCxnSpPr>
          <p:nvPr/>
        </p:nvCxnSpPr>
        <p:spPr>
          <a:xfrm>
            <a:off x="3104875" y="2492896"/>
            <a:ext cx="0" cy="340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4" idx="2"/>
            <a:endCxn id="73" idx="0"/>
          </p:cNvCxnSpPr>
          <p:nvPr/>
        </p:nvCxnSpPr>
        <p:spPr>
          <a:xfrm flipH="1">
            <a:off x="3104874" y="3140968"/>
            <a:ext cx="1" cy="52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2405003" y="4293806"/>
            <a:ext cx="139974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視野中心と比較</a:t>
            </a:r>
            <a:endParaRPr kumimoji="1" lang="ja-JP" altLang="en-US" sz="1400" dirty="0"/>
          </a:p>
        </p:txBody>
      </p:sp>
      <p:sp>
        <p:nvSpPr>
          <p:cNvPr id="69" name="正方形/長方形 68"/>
          <p:cNvSpPr/>
          <p:nvPr/>
        </p:nvSpPr>
        <p:spPr>
          <a:xfrm>
            <a:off x="179512" y="764704"/>
            <a:ext cx="5214000" cy="60486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831361" y="6505599"/>
            <a:ext cx="14557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pointing_main.sh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79857" y="2564904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79512" y="3266981"/>
            <a:ext cx="21670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current_pointing.main.awk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main.current</a:t>
            </a:r>
            <a:endParaRPr lang="en-US" altLang="ja-JP" sz="1400" dirty="0" smtClean="0"/>
          </a:p>
          <a:p>
            <a:r>
              <a:rPr lang="en-US" altLang="ja-JP" sz="1400" dirty="0" err="1" smtClean="0"/>
              <a:t>main.tmp</a:t>
            </a:r>
            <a:endParaRPr lang="en-US" altLang="ja-JP" sz="1400" dirty="0" smtClean="0"/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current.pointing.plt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86619" y="3660993"/>
            <a:ext cx="223651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/>
              <a:t>2</a:t>
            </a:r>
            <a:r>
              <a:rPr lang="ja-JP" altLang="en-US" sz="1400" dirty="0" smtClean="0"/>
              <a:t>星の重心の</a:t>
            </a:r>
            <a:r>
              <a:rPr lang="en-US" altLang="ja-JP" sz="1400" dirty="0" smtClean="0"/>
              <a:t>median</a:t>
            </a:r>
            <a:r>
              <a:rPr lang="ja-JP" altLang="en-US" sz="1400" dirty="0" smtClean="0"/>
              <a:t>を計算</a:t>
            </a:r>
            <a:endParaRPr lang="en-US" altLang="ja-JP" sz="1400" dirty="0" smtClean="0"/>
          </a:p>
        </p:txBody>
      </p:sp>
      <p:cxnSp>
        <p:nvCxnSpPr>
          <p:cNvPr id="74" name="直線矢印コネクタ 73"/>
          <p:cNvCxnSpPr>
            <a:stCxn id="73" idx="2"/>
            <a:endCxn id="68" idx="0"/>
          </p:cNvCxnSpPr>
          <p:nvPr/>
        </p:nvCxnSpPr>
        <p:spPr>
          <a:xfrm>
            <a:off x="3104874" y="3968770"/>
            <a:ext cx="0" cy="3250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593312" y="1970837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419872" y="1178168"/>
            <a:ext cx="13192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main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.exposure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rotation.angle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cxnSp>
        <p:nvCxnSpPr>
          <p:cNvPr id="77" name="直線矢印コネクタ 76"/>
          <p:cNvCxnSpPr>
            <a:stCxn id="68" idx="2"/>
            <a:endCxn id="78" idx="0"/>
          </p:cNvCxnSpPr>
          <p:nvPr/>
        </p:nvCxnSpPr>
        <p:spPr>
          <a:xfrm>
            <a:off x="3104874" y="4601583"/>
            <a:ext cx="0" cy="3192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2473932" y="4920842"/>
            <a:ext cx="126188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望遠鏡の駆動</a:t>
            </a:r>
            <a:endParaRPr kumimoji="1" lang="ja-JP" altLang="en-US" sz="1400" dirty="0"/>
          </a:p>
        </p:txBody>
      </p:sp>
      <p:cxnSp>
        <p:nvCxnSpPr>
          <p:cNvPr id="79" name="カギ線コネクタ 78"/>
          <p:cNvCxnSpPr>
            <a:stCxn id="61" idx="1"/>
          </p:cNvCxnSpPr>
          <p:nvPr/>
        </p:nvCxnSpPr>
        <p:spPr>
          <a:xfrm rot="10800000">
            <a:off x="2528847" y="1197462"/>
            <a:ext cx="304158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endCxn id="61" idx="0"/>
          </p:cNvCxnSpPr>
          <p:nvPr/>
        </p:nvCxnSpPr>
        <p:spPr>
          <a:xfrm>
            <a:off x="2528845" y="1197462"/>
            <a:ext cx="576030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カギ線コネクタ 83"/>
          <p:cNvCxnSpPr>
            <a:stCxn id="78" idx="3"/>
          </p:cNvCxnSpPr>
          <p:nvPr/>
        </p:nvCxnSpPr>
        <p:spPr>
          <a:xfrm flipH="1" flipV="1">
            <a:off x="3104874" y="1145655"/>
            <a:ext cx="630942" cy="3929076"/>
          </a:xfrm>
          <a:prstGeom prst="bentConnector4">
            <a:avLst>
              <a:gd name="adj1" fmla="val -202789"/>
              <a:gd name="adj2" fmla="val 10579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4098031" y="4542219"/>
            <a:ext cx="84670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最大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繰り返し</a:t>
            </a:r>
            <a:endParaRPr kumimoji="1" lang="en-US" altLang="ja-JP" sz="1400" dirty="0" smtClean="0"/>
          </a:p>
        </p:txBody>
      </p:sp>
      <p:cxnSp>
        <p:nvCxnSpPr>
          <p:cNvPr id="86" name="直線矢印コネクタ 85"/>
          <p:cNvCxnSpPr>
            <a:stCxn id="78" idx="2"/>
            <a:endCxn id="87" idx="0"/>
          </p:cNvCxnSpPr>
          <p:nvPr/>
        </p:nvCxnSpPr>
        <p:spPr>
          <a:xfrm>
            <a:off x="3104874" y="5228619"/>
            <a:ext cx="0" cy="340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392980" y="5569495"/>
            <a:ext cx="14237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視野</a:t>
            </a:r>
            <a:r>
              <a:rPr lang="ja-JP" altLang="en-US" sz="1400" dirty="0" smtClean="0"/>
              <a:t>中心で撮像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563888" y="5805264"/>
            <a:ext cx="1748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on_pointing.main</a:t>
            </a:r>
            <a:r>
              <a:rPr lang="en-US" altLang="ja-JP" sz="1400" dirty="0" err="1" smtClean="0"/>
              <a:t>.fits</a:t>
            </a:r>
            <a:endParaRPr kumimoji="1" lang="ja-JP" altLang="en-US" sz="1400" dirty="0"/>
          </a:p>
        </p:txBody>
      </p:sp>
      <p:cxnSp>
        <p:nvCxnSpPr>
          <p:cNvPr id="90" name="直線矢印コネクタ 89"/>
          <p:cNvCxnSpPr>
            <a:stCxn id="87" idx="2"/>
            <a:endCxn id="91" idx="0"/>
          </p:cNvCxnSpPr>
          <p:nvPr/>
        </p:nvCxnSpPr>
        <p:spPr>
          <a:xfrm>
            <a:off x="3104874" y="5877272"/>
            <a:ext cx="3" cy="268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154135" y="6145559"/>
            <a:ext cx="190148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終了、</a:t>
            </a:r>
            <a:r>
              <a:rPr lang="en-US" altLang="ja-JP" sz="1400" dirty="0" err="1" smtClean="0"/>
              <a:t>Sinc</a:t>
            </a:r>
            <a:r>
              <a:rPr lang="ja-JP" altLang="en-US" sz="1400" dirty="0" smtClean="0"/>
              <a:t>コマンド送信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395536" y="4345940"/>
            <a:ext cx="1950021" cy="30777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command_pointing.awk</a:t>
            </a:r>
            <a:endParaRPr lang="en-US" altLang="ja-JP" sz="1400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3372589" y="1469926"/>
            <a:ext cx="1487443" cy="15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0005" y="836712"/>
            <a:ext cx="1240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main. pointing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30632" y="876202"/>
            <a:ext cx="1393096" cy="2314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カギ線コネクタ 38"/>
          <p:cNvCxnSpPr>
            <a:stCxn id="40" idx="1"/>
            <a:endCxn id="36" idx="1"/>
          </p:cNvCxnSpPr>
          <p:nvPr/>
        </p:nvCxnSpPr>
        <p:spPr>
          <a:xfrm rot="10800000" flipH="1">
            <a:off x="611561" y="990602"/>
            <a:ext cx="88444" cy="1043825"/>
          </a:xfrm>
          <a:prstGeom prst="bentConnector3">
            <a:avLst>
              <a:gd name="adj1" fmla="val -258469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11561" y="1772816"/>
            <a:ext cx="133097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視野中心</a:t>
            </a:r>
            <a:r>
              <a:rPr lang="ja-JP" altLang="en-US" sz="1400" dirty="0" smtClean="0"/>
              <a:t>座標の定義ファイル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3372589" y="1682224"/>
            <a:ext cx="1487443" cy="15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655783" y="4761212"/>
            <a:ext cx="0" cy="46740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31637" y="5220340"/>
            <a:ext cx="21801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2060"/>
                </a:solidFill>
              </a:rPr>
              <a:t>・天頂ミラーの有無</a:t>
            </a:r>
            <a:endParaRPr lang="en-US" altLang="ja-JP" sz="1400" dirty="0" smtClean="0">
              <a:solidFill>
                <a:srgbClr val="002060"/>
              </a:solidFill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</a:rPr>
              <a:t>・焦点距離</a:t>
            </a:r>
            <a:endParaRPr lang="en-US" altLang="ja-JP" sz="1400" dirty="0" smtClean="0">
              <a:solidFill>
                <a:srgbClr val="002060"/>
              </a:solidFill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</a:rPr>
              <a:t>で変更する必要有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36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33137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（主望遠鏡）</a:t>
            </a:r>
            <a:r>
              <a:rPr lang="en-US" altLang="ja-JP" dirty="0" smtClean="0"/>
              <a:t>DIMM</a:t>
            </a:r>
            <a:r>
              <a:rPr lang="ja-JP" altLang="en-US" dirty="0" smtClean="0"/>
              <a:t>観測スクリプト</a:t>
            </a:r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72608" y="620688"/>
            <a:ext cx="3563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天体の高度を取得</a:t>
            </a:r>
            <a:endParaRPr kumimoji="1" lang="en-US" altLang="ja-JP" dirty="0" smtClean="0"/>
          </a:p>
          <a:p>
            <a:r>
              <a:rPr kumimoji="1" lang="en-US" altLang="ja-JP" dirty="0" smtClean="0"/>
              <a:t>(2)0.001sec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40</a:t>
            </a:r>
            <a:r>
              <a:rPr kumimoji="1" lang="ja-JP" altLang="en-US" dirty="0" smtClean="0"/>
              <a:t>枚撮像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星の位置を求める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位置の差の平均・分散を求め、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シーイングを計算</a:t>
            </a:r>
            <a:endParaRPr lang="en-US" altLang="ja-JP" dirty="0" smtClean="0"/>
          </a:p>
        </p:txBody>
      </p:sp>
      <p:cxnSp>
        <p:nvCxnSpPr>
          <p:cNvPr id="67" name="直線矢印コネクタ 66"/>
          <p:cNvCxnSpPr>
            <a:endCxn id="73" idx="0"/>
          </p:cNvCxnSpPr>
          <p:nvPr/>
        </p:nvCxnSpPr>
        <p:spPr>
          <a:xfrm>
            <a:off x="2620184" y="3806607"/>
            <a:ext cx="3" cy="3045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179512" y="764704"/>
            <a:ext cx="5214000" cy="60486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72000" y="6505599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dimm.sh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11275" y="4111189"/>
            <a:ext cx="281782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位置の差の平均・分散を計算</a:t>
            </a:r>
            <a:endParaRPr lang="en-US" altLang="ja-JP" sz="1400" dirty="0" smtClean="0"/>
          </a:p>
          <a:p>
            <a:pPr algn="ctr"/>
            <a:r>
              <a:rPr lang="ja-JP" altLang="en-US" sz="1400" dirty="0"/>
              <a:t>そこ</a:t>
            </a:r>
            <a:r>
              <a:rPr lang="ja-JP" altLang="en-US" sz="1400" dirty="0" smtClean="0"/>
              <a:t>から</a:t>
            </a:r>
            <a:r>
              <a:rPr lang="en-US" altLang="ja-JP" sz="1400" dirty="0" err="1" smtClean="0"/>
              <a:t>l,t</a:t>
            </a:r>
            <a:r>
              <a:rPr lang="ja-JP" altLang="en-US" sz="1400" dirty="0" smtClean="0"/>
              <a:t>方向のシーイングを計算</a:t>
            </a:r>
            <a:endParaRPr lang="en-US" altLang="ja-JP" sz="1400" dirty="0" smtClean="0"/>
          </a:p>
        </p:txBody>
      </p:sp>
      <p:cxnSp>
        <p:nvCxnSpPr>
          <p:cNvPr id="74" name="直線矢印コネクタ 73"/>
          <p:cNvCxnSpPr>
            <a:stCxn id="73" idx="2"/>
          </p:cNvCxnSpPr>
          <p:nvPr/>
        </p:nvCxnSpPr>
        <p:spPr>
          <a:xfrm>
            <a:off x="2620187" y="4634409"/>
            <a:ext cx="0" cy="3519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348317" y="4986318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</a:t>
            </a:r>
            <a:endParaRPr kumimoji="1" lang="ja-JP" altLang="en-US" sz="1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822532" y="1277947"/>
            <a:ext cx="159530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天体</a:t>
            </a:r>
            <a:r>
              <a:rPr lang="ja-JP" altLang="en-US" sz="1400" dirty="0" smtClean="0"/>
              <a:t>の高度を取得</a:t>
            </a:r>
            <a:endParaRPr kumimoji="1" lang="ja-JP" altLang="en-US" sz="1400" dirty="0"/>
          </a:p>
        </p:txBody>
      </p:sp>
      <p:cxnSp>
        <p:nvCxnSpPr>
          <p:cNvPr id="44" name="直線矢印コネクタ 43"/>
          <p:cNvCxnSpPr>
            <a:stCxn id="43" idx="2"/>
          </p:cNvCxnSpPr>
          <p:nvPr/>
        </p:nvCxnSpPr>
        <p:spPr>
          <a:xfrm>
            <a:off x="2620187" y="1585724"/>
            <a:ext cx="0" cy="36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394756" y="1268760"/>
            <a:ext cx="934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meade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height.dat</a:t>
            </a:r>
            <a:endParaRPr kumimoji="1" lang="ja-JP" altLang="en-US" sz="1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348317" y="2225708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177148" y="2049349"/>
            <a:ext cx="9060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4</a:t>
            </a:r>
            <a:r>
              <a:rPr lang="en-US" altLang="ja-JP" sz="1400" dirty="0" smtClean="0"/>
              <a:t>0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51" name="カギ線コネクタ 50"/>
          <p:cNvCxnSpPr>
            <a:stCxn id="49" idx="1"/>
          </p:cNvCxnSpPr>
          <p:nvPr/>
        </p:nvCxnSpPr>
        <p:spPr>
          <a:xfrm rot="10800000">
            <a:off x="1991799" y="1962657"/>
            <a:ext cx="356518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endCxn id="49" idx="0"/>
          </p:cNvCxnSpPr>
          <p:nvPr/>
        </p:nvCxnSpPr>
        <p:spPr>
          <a:xfrm>
            <a:off x="1991795" y="1962657"/>
            <a:ext cx="628392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868971" y="2225708"/>
            <a:ext cx="131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168781" y="2842838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866615" y="3490910"/>
            <a:ext cx="15071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2</a:t>
            </a:r>
            <a:r>
              <a:rPr lang="ja-JP" altLang="en-US" sz="1400" dirty="0" smtClean="0"/>
              <a:t>星の位置を記録</a:t>
            </a:r>
            <a:endParaRPr lang="en-US" altLang="ja-JP" sz="1400" dirty="0" smtClean="0"/>
          </a:p>
        </p:txBody>
      </p:sp>
      <p:cxnSp>
        <p:nvCxnSpPr>
          <p:cNvPr id="56" name="直線矢印コネクタ 55"/>
          <p:cNvCxnSpPr>
            <a:stCxn id="54" idx="2"/>
            <a:endCxn id="55" idx="0"/>
          </p:cNvCxnSpPr>
          <p:nvPr/>
        </p:nvCxnSpPr>
        <p:spPr>
          <a:xfrm>
            <a:off x="2620187" y="3150615"/>
            <a:ext cx="0" cy="340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3128212" y="2554806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cxnSp>
        <p:nvCxnSpPr>
          <p:cNvPr id="58" name="直線矢印コネクタ 57"/>
          <p:cNvCxnSpPr>
            <a:stCxn id="49" idx="2"/>
            <a:endCxn id="54" idx="0"/>
          </p:cNvCxnSpPr>
          <p:nvPr/>
        </p:nvCxnSpPr>
        <p:spPr>
          <a:xfrm>
            <a:off x="2620187" y="2533485"/>
            <a:ext cx="0" cy="3093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467544" y="3399738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061988" y="4365104"/>
            <a:ext cx="1068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rawdata</a:t>
            </a:r>
            <a:r>
              <a:rPr lang="en-US" altLang="ja-JP" sz="1400" dirty="0" smtClean="0"/>
              <a:t>/</a:t>
            </a:r>
          </a:p>
          <a:p>
            <a:r>
              <a:rPr kumimoji="1" lang="en-US" altLang="ja-JP" sz="1400" dirty="0" err="1" smtClean="0"/>
              <a:t>result.dimm</a:t>
            </a:r>
            <a:endParaRPr kumimoji="1" lang="ja-JP" altLang="en-US" sz="1400" dirty="0"/>
          </a:p>
        </p:txBody>
      </p:sp>
      <p:sp>
        <p:nvSpPr>
          <p:cNvPr id="25" name="正方形/長方形 24"/>
          <p:cNvSpPr/>
          <p:nvPr/>
        </p:nvSpPr>
        <p:spPr>
          <a:xfrm>
            <a:off x="3165817" y="2611373"/>
            <a:ext cx="1330784" cy="8437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カギ線コネクタ 25"/>
          <p:cNvCxnSpPr>
            <a:endCxn id="25" idx="3"/>
          </p:cNvCxnSpPr>
          <p:nvPr/>
        </p:nvCxnSpPr>
        <p:spPr>
          <a:xfrm rot="16200000" flipV="1">
            <a:off x="3566353" y="3963507"/>
            <a:ext cx="2501246" cy="640749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2428528" y="5534503"/>
            <a:ext cx="2805362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err="1" smtClean="0"/>
              <a:t>dimm</a:t>
            </a:r>
            <a:r>
              <a:rPr lang="ja-JP" altLang="en-US" sz="1400" dirty="0" smtClean="0"/>
              <a:t>観測では</a:t>
            </a:r>
            <a:endParaRPr lang="en-US" altLang="ja-JP" sz="1400" dirty="0" smtClean="0"/>
          </a:p>
          <a:p>
            <a:r>
              <a:rPr lang="en-US" altLang="ja-JP" sz="1400" dirty="0" smtClean="0"/>
              <a:t>/program/LX200/</a:t>
            </a:r>
            <a:r>
              <a:rPr lang="en-US" altLang="ja-JP" sz="1400" dirty="0" err="1" smtClean="0"/>
              <a:t>sextractor_dimm</a:t>
            </a:r>
            <a:r>
              <a:rPr lang="ja-JP" altLang="en-US" sz="1400" dirty="0" smtClean="0"/>
              <a:t>のものを使用</a:t>
            </a:r>
            <a:endParaRPr lang="en-US" altLang="ja-JP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52120" y="2926685"/>
            <a:ext cx="316835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共分散も計算して</a:t>
            </a:r>
            <a:r>
              <a:rPr lang="en-US" altLang="ja-JP" dirty="0" err="1" smtClean="0">
                <a:solidFill>
                  <a:srgbClr val="FF0000"/>
                </a:solidFill>
              </a:rPr>
              <a:t>result.dimm</a:t>
            </a:r>
            <a:r>
              <a:rPr lang="ja-JP" altLang="en-US" dirty="0" smtClean="0">
                <a:solidFill>
                  <a:srgbClr val="FF0000"/>
                </a:solidFill>
              </a:rPr>
              <a:t>に残すようにした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072705" y="3841884"/>
            <a:ext cx="1075359" cy="52322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dimm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parameter.h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73467" y="3789040"/>
            <a:ext cx="218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2060"/>
                </a:solidFill>
              </a:rPr>
              <a:t>焦点距離にあわせて変更、再コンパイルする必要有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cxnSp>
        <p:nvCxnSpPr>
          <p:cNvPr id="31" name="直線矢印コネクタ 30"/>
          <p:cNvCxnSpPr/>
          <p:nvPr/>
        </p:nvCxnSpPr>
        <p:spPr>
          <a:xfrm flipH="1">
            <a:off x="5195590" y="4039938"/>
            <a:ext cx="672554" cy="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9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77973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ファインダー</a:t>
            </a:r>
            <a:r>
              <a:rPr lang="ja-JP" altLang="en-US" dirty="0" smtClean="0"/>
              <a:t>）視</a:t>
            </a:r>
            <a:r>
              <a:rPr lang="ja-JP" altLang="en-US" dirty="0"/>
              <a:t>野内の最も明るい星がサチらない露出時間を決めるスクリプト</a:t>
            </a:r>
            <a:endParaRPr lang="en-US" altLang="ja-JP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09215" y="1531811"/>
            <a:ext cx="13981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露出を</a:t>
            </a:r>
            <a:r>
              <a:rPr lang="ja-JP" altLang="en-US" sz="1400" dirty="0" smtClean="0"/>
              <a:t>変え</a:t>
            </a:r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56880" y="2305912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22" name="直線矢印コネクタ 21"/>
          <p:cNvCxnSpPr>
            <a:stCxn id="18" idx="2"/>
            <a:endCxn id="21" idx="0"/>
          </p:cNvCxnSpPr>
          <p:nvPr/>
        </p:nvCxnSpPr>
        <p:spPr>
          <a:xfrm>
            <a:off x="3008285" y="1839588"/>
            <a:ext cx="1" cy="4663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267539" y="3068960"/>
            <a:ext cx="148149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のメジアン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の最大値</a:t>
            </a:r>
            <a:endParaRPr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331640" y="1315787"/>
            <a:ext cx="9060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13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35" name="直線矢印コネクタ 34"/>
          <p:cNvCxnSpPr>
            <a:stCxn id="21" idx="2"/>
            <a:endCxn id="23" idx="0"/>
          </p:cNvCxnSpPr>
          <p:nvPr/>
        </p:nvCxnSpPr>
        <p:spPr>
          <a:xfrm>
            <a:off x="3008286" y="2613689"/>
            <a:ext cx="1" cy="4552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23" idx="2"/>
            <a:endCxn id="45" idx="0"/>
          </p:cNvCxnSpPr>
          <p:nvPr/>
        </p:nvCxnSpPr>
        <p:spPr>
          <a:xfrm flipH="1">
            <a:off x="3008285" y="3592180"/>
            <a:ext cx="2" cy="340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296388" y="4561383"/>
            <a:ext cx="14237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最適露出</a:t>
            </a:r>
            <a:r>
              <a:rPr lang="ja-JP" altLang="en-US" sz="1400" dirty="0" smtClean="0"/>
              <a:t>で撮像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79512" y="1103580"/>
            <a:ext cx="5112568" cy="46296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95424" y="5425479"/>
            <a:ext cx="1573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exposure_finder.sh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61885" y="3068960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1520" y="3987641"/>
            <a:ext cx="22538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best_exposure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best_exposure_gnuplot.awk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err="1" smtClean="0"/>
              <a:t>best_exposure.plt</a:t>
            </a:r>
            <a:endParaRPr kumimoji="1" lang="en-US" altLang="ja-JP" sz="1400" dirty="0" smtClean="0"/>
          </a:p>
          <a:p>
            <a:r>
              <a:rPr lang="en-US" altLang="ja-JP" sz="1400" dirty="0" err="1" smtClean="0"/>
              <a:t>finder.exposure</a:t>
            </a:r>
            <a:endParaRPr lang="en-US" altLang="ja-JP" sz="140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90832" y="3933056"/>
            <a:ext cx="2234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サチらない最大露出を計算</a:t>
            </a:r>
            <a:endParaRPr lang="en-US" altLang="ja-JP" sz="1400" dirty="0" smtClean="0"/>
          </a:p>
        </p:txBody>
      </p:sp>
      <p:cxnSp>
        <p:nvCxnSpPr>
          <p:cNvPr id="46" name="直線矢印コネクタ 45"/>
          <p:cNvCxnSpPr>
            <a:stCxn id="45" idx="2"/>
            <a:endCxn id="40" idx="0"/>
          </p:cNvCxnSpPr>
          <p:nvPr/>
        </p:nvCxnSpPr>
        <p:spPr>
          <a:xfrm flipH="1">
            <a:off x="3008282" y="4240833"/>
            <a:ext cx="3" cy="320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563651" y="1988840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sextractor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07904" y="1484784"/>
            <a:ext cx="131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night_exposure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52" name="直線矢印コネクタ 51"/>
          <p:cNvCxnSpPr>
            <a:stCxn id="40" idx="2"/>
            <a:endCxn id="53" idx="0"/>
          </p:cNvCxnSpPr>
          <p:nvPr/>
        </p:nvCxnSpPr>
        <p:spPr>
          <a:xfrm flipH="1">
            <a:off x="3008277" y="4869160"/>
            <a:ext cx="5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736407" y="5085184"/>
            <a:ext cx="54374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終了</a:t>
            </a:r>
            <a:endParaRPr kumimoji="1" lang="ja-JP" altLang="en-US" sz="1400" dirty="0"/>
          </a:p>
        </p:txBody>
      </p:sp>
      <p:cxnSp>
        <p:nvCxnSpPr>
          <p:cNvPr id="5" name="カギ線コネクタ 4"/>
          <p:cNvCxnSpPr>
            <a:stCxn id="18" idx="1"/>
          </p:cNvCxnSpPr>
          <p:nvPr/>
        </p:nvCxnSpPr>
        <p:spPr>
          <a:xfrm rot="10800000">
            <a:off x="2118413" y="1268760"/>
            <a:ext cx="190803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カギ線コネクタ 10"/>
          <p:cNvCxnSpPr>
            <a:endCxn id="18" idx="0"/>
          </p:cNvCxnSpPr>
          <p:nvPr/>
        </p:nvCxnSpPr>
        <p:spPr>
          <a:xfrm>
            <a:off x="2107234" y="1268760"/>
            <a:ext cx="901051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354690" y="4849415"/>
            <a:ext cx="1987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best_exposure.finder.fits</a:t>
            </a:r>
            <a:endParaRPr kumimoji="1" lang="ja-JP" altLang="en-US" sz="1400" dirty="0"/>
          </a:p>
        </p:txBody>
      </p:sp>
      <p:sp>
        <p:nvSpPr>
          <p:cNvPr id="31" name="正方形/長方形 30"/>
          <p:cNvSpPr/>
          <p:nvPr/>
        </p:nvSpPr>
        <p:spPr>
          <a:xfrm>
            <a:off x="275607" y="4715271"/>
            <a:ext cx="1437074" cy="1791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カギ線コネクタ 31"/>
          <p:cNvCxnSpPr>
            <a:endCxn id="31" idx="3"/>
          </p:cNvCxnSpPr>
          <p:nvPr/>
        </p:nvCxnSpPr>
        <p:spPr>
          <a:xfrm rot="16200000" flipV="1">
            <a:off x="1193536" y="5323991"/>
            <a:ext cx="1216442" cy="178151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683358" y="6021288"/>
            <a:ext cx="237647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err="1" smtClean="0"/>
              <a:t>finder.exposure</a:t>
            </a:r>
            <a:endParaRPr lang="en-US" altLang="ja-JP" sz="1400" dirty="0"/>
          </a:p>
          <a:p>
            <a:r>
              <a:rPr lang="ja-JP" altLang="en-US" sz="1400" dirty="0"/>
              <a:t>露出時間を記録するファイル</a:t>
            </a:r>
            <a:endParaRPr lang="en-US" altLang="ja-JP" sz="1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400600" y="980728"/>
            <a:ext cx="3563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露出</a:t>
            </a:r>
            <a:r>
              <a:rPr lang="en-US" altLang="ja-JP" dirty="0" smtClean="0"/>
              <a:t>0.001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4.096sec</a:t>
            </a:r>
            <a:r>
              <a:rPr lang="ja-JP" altLang="en-US" dirty="0" smtClean="0"/>
              <a:t>で合計</a:t>
            </a:r>
            <a:r>
              <a:rPr lang="en-US" altLang="ja-JP" dirty="0" smtClean="0"/>
              <a:t>13</a:t>
            </a:r>
            <a:r>
              <a:rPr lang="ja-JP" altLang="en-US" dirty="0" smtClean="0"/>
              <a:t>枚撮像</a:t>
            </a:r>
            <a:endParaRPr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のメジアンが</a:t>
            </a:r>
            <a:r>
              <a:rPr lang="en-US" altLang="ja-JP" dirty="0"/>
              <a:t>6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以下かつ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の最大値も</a:t>
            </a:r>
            <a:r>
              <a:rPr lang="en-US" altLang="ja-JP" dirty="0" smtClean="0"/>
              <a:t>8.4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以下かつ</a:t>
            </a:r>
            <a:r>
              <a:rPr lang="en-US" altLang="ja-JP" dirty="0" smtClean="0"/>
              <a:t>sky</a:t>
            </a:r>
            <a:r>
              <a:rPr lang="ja-JP" altLang="en-US" dirty="0" smtClean="0"/>
              <a:t>のメジアンが</a:t>
            </a:r>
            <a:r>
              <a:rPr lang="en-US" altLang="ja-JP" dirty="0" smtClean="0"/>
              <a:t>30000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以下な最大露出を調べる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dirty="0"/>
              <a:t>4</a:t>
            </a:r>
            <a:r>
              <a:rPr lang="en-US" altLang="ja-JP" dirty="0" smtClean="0"/>
              <a:t>)</a:t>
            </a:r>
            <a:r>
              <a:rPr lang="ja-JP" altLang="en-US" dirty="0" smtClean="0"/>
              <a:t>最適な露出時間が得られた後、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その露出時間で撮像・</a:t>
            </a:r>
            <a:r>
              <a:rPr lang="ja-JP" altLang="en-US" dirty="0"/>
              <a:t>保存</a:t>
            </a:r>
            <a:endParaRPr lang="en-US" altLang="ja-JP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92080" y="4449886"/>
            <a:ext cx="385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もし最適露出が得られなければ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1.000</a:t>
            </a:r>
            <a:r>
              <a:rPr lang="ja-JP" altLang="en-US" dirty="0" smtClean="0">
                <a:solidFill>
                  <a:srgbClr val="FF0000"/>
                </a:solidFill>
              </a:rPr>
              <a:t>秒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を暫定値として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finder.exposure</a:t>
            </a:r>
            <a:r>
              <a:rPr kumimoji="1" lang="ja-JP" altLang="en-US" dirty="0" err="1" smtClean="0">
                <a:solidFill>
                  <a:srgbClr val="FF0000"/>
                </a:solidFill>
              </a:rPr>
              <a:t>に保</a:t>
            </a:r>
            <a:r>
              <a:rPr kumimoji="1" lang="ja-JP" altLang="en-US" dirty="0" smtClean="0">
                <a:solidFill>
                  <a:srgbClr val="FF0000"/>
                </a:solidFill>
              </a:rPr>
              <a:t>存</a:t>
            </a:r>
            <a:r>
              <a:rPr lang="ja-JP" altLang="en-US" dirty="0" smtClean="0">
                <a:solidFill>
                  <a:srgbClr val="FF0000"/>
                </a:solidFill>
              </a:rPr>
              <a:t>し終了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0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963</Words>
  <Application>Microsoft Office PowerPoint</Application>
  <PresentationFormat>画面に合わせる (4:3)</PresentationFormat>
  <Paragraphs>440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</dc:creator>
  <cp:lastModifiedBy>hirofumi</cp:lastModifiedBy>
  <cp:revision>100</cp:revision>
  <cp:lastPrinted>2012-03-11T17:01:24Z</cp:lastPrinted>
  <dcterms:created xsi:type="dcterms:W3CDTF">2012-03-08T11:14:41Z</dcterms:created>
  <dcterms:modified xsi:type="dcterms:W3CDTF">2012-08-02T00:38:53Z</dcterms:modified>
</cp:coreProperties>
</file>