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7" r:id="rId3"/>
    <p:sldId id="265" r:id="rId4"/>
    <p:sldId id="266" r:id="rId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0E72F3A-C25C-4314-A96C-F718D680C4E3}" type="datetimeFigureOut">
              <a:rPr kumimoji="1" lang="ja-JP" altLang="en-US" smtClean="0"/>
              <a:t>2012/8/2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28323321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0E72F3A-C25C-4314-A96C-F718D680C4E3}" type="datetimeFigureOut">
              <a:rPr kumimoji="1" lang="ja-JP" altLang="en-US" smtClean="0"/>
              <a:t>2012/8/2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1707526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0E72F3A-C25C-4314-A96C-F718D680C4E3}" type="datetimeFigureOut">
              <a:rPr kumimoji="1" lang="ja-JP" altLang="en-US" smtClean="0"/>
              <a:t>2012/8/2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3953782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0E72F3A-C25C-4314-A96C-F718D680C4E3}" type="datetimeFigureOut">
              <a:rPr kumimoji="1" lang="ja-JP" altLang="en-US" smtClean="0"/>
              <a:t>2012/8/2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3592944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0E72F3A-C25C-4314-A96C-F718D680C4E3}" type="datetimeFigureOut">
              <a:rPr kumimoji="1" lang="ja-JP" altLang="en-US" smtClean="0"/>
              <a:t>2012/8/2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3830977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0E72F3A-C25C-4314-A96C-F718D680C4E3}" type="datetimeFigureOut">
              <a:rPr kumimoji="1" lang="ja-JP" altLang="en-US" smtClean="0"/>
              <a:t>2012/8/2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3999239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0E72F3A-C25C-4314-A96C-F718D680C4E3}" type="datetimeFigureOut">
              <a:rPr kumimoji="1" lang="ja-JP" altLang="en-US" smtClean="0"/>
              <a:t>2012/8/2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3610348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0E72F3A-C25C-4314-A96C-F718D680C4E3}" type="datetimeFigureOut">
              <a:rPr kumimoji="1" lang="ja-JP" altLang="en-US" smtClean="0"/>
              <a:t>2012/8/2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2179576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0E72F3A-C25C-4314-A96C-F718D680C4E3}" type="datetimeFigureOut">
              <a:rPr kumimoji="1" lang="ja-JP" altLang="en-US" smtClean="0"/>
              <a:t>2012/8/2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3814313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0E72F3A-C25C-4314-A96C-F718D680C4E3}" type="datetimeFigureOut">
              <a:rPr kumimoji="1" lang="ja-JP" altLang="en-US" smtClean="0"/>
              <a:t>2012/8/2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3616930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0E72F3A-C25C-4314-A96C-F718D680C4E3}" type="datetimeFigureOut">
              <a:rPr kumimoji="1" lang="ja-JP" altLang="en-US" smtClean="0"/>
              <a:t>2012/8/2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1235693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E72F3A-C25C-4314-A96C-F718D680C4E3}" type="datetimeFigureOut">
              <a:rPr kumimoji="1" lang="ja-JP" altLang="en-US" smtClean="0"/>
              <a:t>2012/8/2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6766C-C030-4BFC-B344-D63E19827F50}" type="slidenum">
              <a:rPr kumimoji="1" lang="ja-JP" altLang="en-US" smtClean="0"/>
              <a:t>‹#›</a:t>
            </a:fld>
            <a:endParaRPr kumimoji="1" lang="ja-JP" altLang="en-US"/>
          </a:p>
        </p:txBody>
      </p:sp>
    </p:spTree>
    <p:extLst>
      <p:ext uri="{BB962C8B-B14F-4D97-AF65-F5344CB8AC3E}">
        <p14:creationId xmlns:p14="http://schemas.microsoft.com/office/powerpoint/2010/main" val="2064317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jpeg"/><Relationship Id="rId7" Type="http://schemas.openxmlformats.org/officeDocument/2006/relationships/image" Target="../media/image10.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img15.shop-pro.jp/PA01155/709/product/37466482.jpg?201112031641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2996952"/>
            <a:ext cx="3528392" cy="3528392"/>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7329549" y="6021288"/>
            <a:ext cx="1418915" cy="646331"/>
          </a:xfrm>
          <a:prstGeom prst="rect">
            <a:avLst/>
          </a:prstGeom>
          <a:noFill/>
        </p:spPr>
        <p:txBody>
          <a:bodyPr wrap="none" rtlCol="0">
            <a:spAutoFit/>
          </a:bodyPr>
          <a:lstStyle/>
          <a:p>
            <a:r>
              <a:rPr kumimoji="1" lang="en-US" altLang="ja-JP" dirty="0" smtClean="0"/>
              <a:t>Meade </a:t>
            </a:r>
            <a:endParaRPr kumimoji="1" lang="en-US" altLang="ja-JP" dirty="0" smtClean="0"/>
          </a:p>
          <a:p>
            <a:r>
              <a:rPr kumimoji="1" lang="en-US" altLang="ja-JP" dirty="0" smtClean="0"/>
              <a:t>LX200ACF-20</a:t>
            </a:r>
            <a:endParaRPr kumimoji="1" lang="ja-JP" altLang="en-US" dirty="0"/>
          </a:p>
        </p:txBody>
      </p:sp>
      <p:pic>
        <p:nvPicPr>
          <p:cNvPr id="33"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0186" t="36983" r="8769" b="36060"/>
          <a:stretch/>
        </p:blipFill>
        <p:spPr bwMode="auto">
          <a:xfrm rot="11353369">
            <a:off x="3766873" y="4672034"/>
            <a:ext cx="872222" cy="698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descr="C:\Users\hirofumi\Desktop\P1011544_50r.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9141" t="18535" r="22490" b="19205"/>
          <a:stretch/>
        </p:blipFill>
        <p:spPr bwMode="auto">
          <a:xfrm rot="17634176">
            <a:off x="5617538" y="2685791"/>
            <a:ext cx="1011821" cy="809458"/>
          </a:xfrm>
          <a:prstGeom prst="rect">
            <a:avLst/>
          </a:prstGeom>
          <a:noFill/>
          <a:extLst>
            <a:ext uri="{909E8E84-426E-40DD-AFC4-6F175D3DCCD1}">
              <a14:hiddenFill xmlns:a14="http://schemas.microsoft.com/office/drawing/2010/main">
                <a:solidFill>
                  <a:srgbClr val="FFFFFF"/>
                </a:solidFill>
              </a14:hiddenFill>
            </a:ext>
          </a:extLst>
        </p:spPr>
      </p:pic>
      <p:sp>
        <p:nvSpPr>
          <p:cNvPr id="34" name="テキスト ボックス 33"/>
          <p:cNvSpPr txBox="1"/>
          <p:nvPr/>
        </p:nvSpPr>
        <p:spPr>
          <a:xfrm>
            <a:off x="4623548" y="4320678"/>
            <a:ext cx="812548" cy="646331"/>
          </a:xfrm>
          <a:prstGeom prst="rect">
            <a:avLst/>
          </a:prstGeom>
          <a:noFill/>
          <a:ln>
            <a:solidFill>
              <a:schemeClr val="tx1"/>
            </a:solidFill>
          </a:ln>
        </p:spPr>
        <p:txBody>
          <a:bodyPr wrap="square" rtlCol="0">
            <a:spAutoFit/>
          </a:bodyPr>
          <a:lstStyle/>
          <a:p>
            <a:pPr algn="ctr"/>
            <a:r>
              <a:rPr lang="en-US" altLang="ja-JP" dirty="0" smtClean="0"/>
              <a:t>MOTO</a:t>
            </a:r>
          </a:p>
          <a:p>
            <a:pPr algn="ctr"/>
            <a:r>
              <a:rPr lang="en-US" altLang="ja-JP" dirty="0" smtClean="0"/>
              <a:t>Focus</a:t>
            </a:r>
            <a:endParaRPr kumimoji="1" lang="ja-JP" altLang="en-US" dirty="0"/>
          </a:p>
        </p:txBody>
      </p:sp>
      <p:sp>
        <p:nvSpPr>
          <p:cNvPr id="35" name="テキスト ボックス 34"/>
          <p:cNvSpPr txBox="1"/>
          <p:nvPr/>
        </p:nvSpPr>
        <p:spPr>
          <a:xfrm>
            <a:off x="3415409" y="4507926"/>
            <a:ext cx="1011815" cy="369332"/>
          </a:xfrm>
          <a:prstGeom prst="rect">
            <a:avLst/>
          </a:prstGeom>
          <a:noFill/>
        </p:spPr>
        <p:txBody>
          <a:bodyPr wrap="none" rtlCol="0">
            <a:spAutoFit/>
          </a:bodyPr>
          <a:lstStyle/>
          <a:p>
            <a:r>
              <a:rPr lang="en-US" altLang="ja-JP" dirty="0" smtClean="0"/>
              <a:t>SBIG ST-</a:t>
            </a:r>
            <a:r>
              <a:rPr lang="en-US" altLang="ja-JP" dirty="0" err="1" smtClean="0"/>
              <a:t>i</a:t>
            </a:r>
            <a:endParaRPr kumimoji="1" lang="ja-JP" altLang="en-US" dirty="0"/>
          </a:p>
        </p:txBody>
      </p:sp>
      <p:sp>
        <p:nvSpPr>
          <p:cNvPr id="36" name="テキスト ボックス 35"/>
          <p:cNvSpPr txBox="1"/>
          <p:nvPr/>
        </p:nvSpPr>
        <p:spPr>
          <a:xfrm>
            <a:off x="6646529" y="2511442"/>
            <a:ext cx="1237839" cy="646331"/>
          </a:xfrm>
          <a:prstGeom prst="rect">
            <a:avLst/>
          </a:prstGeom>
          <a:noFill/>
        </p:spPr>
        <p:txBody>
          <a:bodyPr wrap="none" rtlCol="0">
            <a:spAutoFit/>
          </a:bodyPr>
          <a:lstStyle/>
          <a:p>
            <a:r>
              <a:rPr lang="en-US" altLang="ja-JP" dirty="0" smtClean="0"/>
              <a:t>ST-</a:t>
            </a:r>
            <a:r>
              <a:rPr lang="en-US" altLang="ja-JP" dirty="0" err="1" smtClean="0"/>
              <a:t>i</a:t>
            </a:r>
            <a:r>
              <a:rPr lang="en-US" altLang="ja-JP" dirty="0" smtClean="0"/>
              <a:t> + </a:t>
            </a:r>
          </a:p>
          <a:p>
            <a:r>
              <a:rPr lang="en-US" altLang="ja-JP" dirty="0" smtClean="0"/>
              <a:t>75mm F2.8</a:t>
            </a:r>
            <a:endParaRPr kumimoji="1" lang="ja-JP" altLang="en-US" dirty="0"/>
          </a:p>
        </p:txBody>
      </p:sp>
      <p:cxnSp>
        <p:nvCxnSpPr>
          <p:cNvPr id="43" name="直線矢印コネクタ 42"/>
          <p:cNvCxnSpPr>
            <a:stCxn id="54" idx="3"/>
          </p:cNvCxnSpPr>
          <p:nvPr/>
        </p:nvCxnSpPr>
        <p:spPr>
          <a:xfrm>
            <a:off x="2814273" y="5284775"/>
            <a:ext cx="977284"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4149696" y="3212976"/>
            <a:ext cx="134103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テキスト ボックス 64"/>
          <p:cNvSpPr txBox="1"/>
          <p:nvPr/>
        </p:nvSpPr>
        <p:spPr>
          <a:xfrm>
            <a:off x="8132209" y="3070701"/>
            <a:ext cx="832279" cy="646331"/>
          </a:xfrm>
          <a:prstGeom prst="rect">
            <a:avLst/>
          </a:prstGeom>
          <a:noFill/>
          <a:ln>
            <a:solidFill>
              <a:schemeClr val="tx1"/>
            </a:solidFill>
          </a:ln>
        </p:spPr>
        <p:txBody>
          <a:bodyPr wrap="none" rtlCol="0">
            <a:spAutoFit/>
          </a:bodyPr>
          <a:lstStyle/>
          <a:p>
            <a:pPr algn="ctr"/>
            <a:r>
              <a:rPr kumimoji="1" lang="en-US" altLang="ja-JP" dirty="0" smtClean="0"/>
              <a:t>DIMM </a:t>
            </a:r>
          </a:p>
          <a:p>
            <a:pPr algn="ctr"/>
            <a:r>
              <a:rPr kumimoji="1" lang="en-US" altLang="ja-JP" dirty="0" smtClean="0"/>
              <a:t>Mask</a:t>
            </a:r>
            <a:endParaRPr kumimoji="1" lang="ja-JP" altLang="en-US" dirty="0"/>
          </a:p>
        </p:txBody>
      </p:sp>
      <p:pic>
        <p:nvPicPr>
          <p:cNvPr id="2071" name="Picture 9" descr="'Sx' style ultrasonic anemometer in meteorological instrument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6576462" y="50080"/>
            <a:ext cx="2095396" cy="1746164"/>
          </a:xfrm>
          <a:prstGeom prst="rect">
            <a:avLst/>
          </a:prstGeom>
          <a:noFill/>
          <a:extLst>
            <a:ext uri="{909E8E84-426E-40DD-AFC4-6F175D3DCCD1}">
              <a14:hiddenFill xmlns:a14="http://schemas.microsoft.com/office/drawing/2010/main">
                <a:solidFill>
                  <a:srgbClr val="FFFFFF"/>
                </a:solidFill>
              </a14:hiddenFill>
            </a:ext>
          </a:extLst>
        </p:spPr>
      </p:pic>
      <p:sp>
        <p:nvSpPr>
          <p:cNvPr id="79" name="テキスト ボックス 78"/>
          <p:cNvSpPr txBox="1"/>
          <p:nvPr/>
        </p:nvSpPr>
        <p:spPr>
          <a:xfrm>
            <a:off x="6194835" y="1796244"/>
            <a:ext cx="2592288" cy="646331"/>
          </a:xfrm>
          <a:prstGeom prst="rect">
            <a:avLst/>
          </a:prstGeom>
          <a:noFill/>
        </p:spPr>
        <p:txBody>
          <a:bodyPr wrap="square" rtlCol="0">
            <a:spAutoFit/>
          </a:bodyPr>
          <a:lstStyle/>
          <a:p>
            <a:r>
              <a:rPr kumimoji="1" lang="en-US" altLang="ja-JP" dirty="0" smtClean="0"/>
              <a:t>Applied Technologies, </a:t>
            </a:r>
            <a:r>
              <a:rPr kumimoji="1" lang="en-US" altLang="ja-JP" dirty="0" err="1" smtClean="0"/>
              <a:t>Inc</a:t>
            </a:r>
            <a:r>
              <a:rPr kumimoji="1" lang="en-US" altLang="ja-JP" dirty="0" smtClean="0"/>
              <a:t> #SATI-3SX</a:t>
            </a:r>
            <a:endParaRPr kumimoji="1" lang="ja-JP" altLang="en-US" dirty="0"/>
          </a:p>
        </p:txBody>
      </p:sp>
      <p:cxnSp>
        <p:nvCxnSpPr>
          <p:cNvPr id="80" name="直線矢印コネクタ 79"/>
          <p:cNvCxnSpPr/>
          <p:nvPr/>
        </p:nvCxnSpPr>
        <p:spPr>
          <a:xfrm flipV="1">
            <a:off x="4306846" y="1493766"/>
            <a:ext cx="2065354" cy="150318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8" name="テキスト ボックス 47"/>
          <p:cNvSpPr txBox="1"/>
          <p:nvPr/>
        </p:nvSpPr>
        <p:spPr>
          <a:xfrm>
            <a:off x="4613242" y="4967009"/>
            <a:ext cx="822854" cy="369332"/>
          </a:xfrm>
          <a:prstGeom prst="rect">
            <a:avLst/>
          </a:prstGeom>
          <a:noFill/>
          <a:ln>
            <a:solidFill>
              <a:srgbClr val="FF0000"/>
            </a:solidFill>
          </a:ln>
        </p:spPr>
        <p:txBody>
          <a:bodyPr wrap="none" rtlCol="0">
            <a:spAutoFit/>
          </a:bodyPr>
          <a:lstStyle/>
          <a:p>
            <a:r>
              <a:rPr kumimoji="1" lang="en-US" altLang="ja-JP" dirty="0" smtClean="0">
                <a:solidFill>
                  <a:srgbClr val="FF0000"/>
                </a:solidFill>
              </a:rPr>
              <a:t>Heater</a:t>
            </a:r>
            <a:endParaRPr kumimoji="1" lang="ja-JP" altLang="en-US" dirty="0">
              <a:solidFill>
                <a:srgbClr val="FF0000"/>
              </a:solidFill>
            </a:endParaRPr>
          </a:p>
        </p:txBody>
      </p:sp>
      <p:sp>
        <p:nvSpPr>
          <p:cNvPr id="100" name="テキスト ボックス 99"/>
          <p:cNvSpPr txBox="1"/>
          <p:nvPr/>
        </p:nvSpPr>
        <p:spPr>
          <a:xfrm>
            <a:off x="3749146" y="5363924"/>
            <a:ext cx="822854" cy="369332"/>
          </a:xfrm>
          <a:prstGeom prst="rect">
            <a:avLst/>
          </a:prstGeom>
          <a:noFill/>
          <a:ln>
            <a:solidFill>
              <a:srgbClr val="FF0000"/>
            </a:solidFill>
          </a:ln>
        </p:spPr>
        <p:txBody>
          <a:bodyPr wrap="none" rtlCol="0">
            <a:spAutoFit/>
          </a:bodyPr>
          <a:lstStyle/>
          <a:p>
            <a:r>
              <a:rPr kumimoji="1" lang="en-US" altLang="ja-JP" dirty="0" smtClean="0">
                <a:solidFill>
                  <a:srgbClr val="FF0000"/>
                </a:solidFill>
              </a:rPr>
              <a:t>Heater</a:t>
            </a:r>
            <a:endParaRPr kumimoji="1" lang="ja-JP" altLang="en-US" dirty="0">
              <a:solidFill>
                <a:srgbClr val="FF0000"/>
              </a:solidFill>
            </a:endParaRPr>
          </a:p>
        </p:txBody>
      </p:sp>
      <p:sp>
        <p:nvSpPr>
          <p:cNvPr id="101" name="テキスト ボックス 100"/>
          <p:cNvSpPr txBox="1"/>
          <p:nvPr/>
        </p:nvSpPr>
        <p:spPr>
          <a:xfrm>
            <a:off x="7555158" y="5526640"/>
            <a:ext cx="822854" cy="369332"/>
          </a:xfrm>
          <a:prstGeom prst="rect">
            <a:avLst/>
          </a:prstGeom>
          <a:noFill/>
          <a:ln>
            <a:solidFill>
              <a:srgbClr val="FF0000"/>
            </a:solidFill>
          </a:ln>
        </p:spPr>
        <p:txBody>
          <a:bodyPr wrap="none" rtlCol="0">
            <a:spAutoFit/>
          </a:bodyPr>
          <a:lstStyle/>
          <a:p>
            <a:r>
              <a:rPr kumimoji="1" lang="en-US" altLang="ja-JP" dirty="0" smtClean="0">
                <a:solidFill>
                  <a:srgbClr val="FF0000"/>
                </a:solidFill>
              </a:rPr>
              <a:t>Heater</a:t>
            </a:r>
            <a:endParaRPr kumimoji="1" lang="ja-JP" altLang="en-US" dirty="0">
              <a:solidFill>
                <a:srgbClr val="FF0000"/>
              </a:solidFill>
            </a:endParaRPr>
          </a:p>
        </p:txBody>
      </p:sp>
      <p:sp>
        <p:nvSpPr>
          <p:cNvPr id="102" name="テキスト ボックス 101"/>
          <p:cNvSpPr txBox="1"/>
          <p:nvPr/>
        </p:nvSpPr>
        <p:spPr>
          <a:xfrm>
            <a:off x="5036193" y="2527776"/>
            <a:ext cx="822854" cy="369332"/>
          </a:xfrm>
          <a:prstGeom prst="rect">
            <a:avLst/>
          </a:prstGeom>
          <a:noFill/>
          <a:ln>
            <a:solidFill>
              <a:srgbClr val="FF0000"/>
            </a:solidFill>
          </a:ln>
        </p:spPr>
        <p:txBody>
          <a:bodyPr wrap="none" rtlCol="0">
            <a:spAutoFit/>
          </a:bodyPr>
          <a:lstStyle/>
          <a:p>
            <a:r>
              <a:rPr kumimoji="1" lang="en-US" altLang="ja-JP" dirty="0" smtClean="0">
                <a:solidFill>
                  <a:srgbClr val="FF0000"/>
                </a:solidFill>
              </a:rPr>
              <a:t>Heater</a:t>
            </a:r>
            <a:endParaRPr kumimoji="1" lang="ja-JP" altLang="en-US" dirty="0">
              <a:solidFill>
                <a:srgbClr val="FF0000"/>
              </a:solidFill>
            </a:endParaRPr>
          </a:p>
        </p:txBody>
      </p:sp>
      <p:sp>
        <p:nvSpPr>
          <p:cNvPr id="103" name="テキスト ボックス 102"/>
          <p:cNvSpPr txBox="1"/>
          <p:nvPr/>
        </p:nvSpPr>
        <p:spPr>
          <a:xfrm>
            <a:off x="8128216" y="3759305"/>
            <a:ext cx="822854" cy="369332"/>
          </a:xfrm>
          <a:prstGeom prst="rect">
            <a:avLst/>
          </a:prstGeom>
          <a:noFill/>
          <a:ln>
            <a:solidFill>
              <a:srgbClr val="FF0000"/>
            </a:solidFill>
          </a:ln>
        </p:spPr>
        <p:txBody>
          <a:bodyPr wrap="none" rtlCol="0">
            <a:spAutoFit/>
          </a:bodyPr>
          <a:lstStyle/>
          <a:p>
            <a:r>
              <a:rPr kumimoji="1" lang="en-US" altLang="ja-JP" dirty="0" smtClean="0">
                <a:solidFill>
                  <a:srgbClr val="FF0000"/>
                </a:solidFill>
              </a:rPr>
              <a:t>Heater</a:t>
            </a:r>
            <a:endParaRPr kumimoji="1" lang="ja-JP" altLang="en-US" dirty="0">
              <a:solidFill>
                <a:srgbClr val="FF0000"/>
              </a:solidFill>
            </a:endParaRPr>
          </a:p>
        </p:txBody>
      </p:sp>
      <p:sp>
        <p:nvSpPr>
          <p:cNvPr id="104" name="テキスト ボックス 103"/>
          <p:cNvSpPr txBox="1"/>
          <p:nvPr/>
        </p:nvSpPr>
        <p:spPr>
          <a:xfrm>
            <a:off x="6710315" y="1309099"/>
            <a:ext cx="822854" cy="369332"/>
          </a:xfrm>
          <a:prstGeom prst="rect">
            <a:avLst/>
          </a:prstGeom>
          <a:noFill/>
          <a:ln>
            <a:solidFill>
              <a:srgbClr val="FF0000"/>
            </a:solidFill>
          </a:ln>
        </p:spPr>
        <p:txBody>
          <a:bodyPr wrap="none" rtlCol="0">
            <a:spAutoFit/>
          </a:bodyPr>
          <a:lstStyle/>
          <a:p>
            <a:r>
              <a:rPr kumimoji="1" lang="en-US" altLang="ja-JP" dirty="0" smtClean="0">
                <a:solidFill>
                  <a:srgbClr val="FF0000"/>
                </a:solidFill>
              </a:rPr>
              <a:t>Heater</a:t>
            </a:r>
            <a:endParaRPr kumimoji="1" lang="ja-JP" altLang="en-US" dirty="0">
              <a:solidFill>
                <a:srgbClr val="FF0000"/>
              </a:solidFill>
            </a:endParaRPr>
          </a:p>
        </p:txBody>
      </p:sp>
      <p:sp>
        <p:nvSpPr>
          <p:cNvPr id="57" name="正方形/長方形 56"/>
          <p:cNvSpPr/>
          <p:nvPr/>
        </p:nvSpPr>
        <p:spPr>
          <a:xfrm>
            <a:off x="1048055" y="5177286"/>
            <a:ext cx="816249" cy="369332"/>
          </a:xfrm>
          <a:prstGeom prst="rect">
            <a:avLst/>
          </a:prstGeom>
        </p:spPr>
        <p:txBody>
          <a:bodyPr wrap="none">
            <a:spAutoFit/>
          </a:bodyPr>
          <a:lstStyle/>
          <a:p>
            <a:r>
              <a:rPr lang="en-US" altLang="ja-JP" dirty="0" smtClean="0">
                <a:solidFill>
                  <a:srgbClr val="0070C0"/>
                </a:solidFill>
              </a:rPr>
              <a:t>DC12V</a:t>
            </a:r>
            <a:endParaRPr lang="ja-JP" altLang="en-US" dirty="0">
              <a:solidFill>
                <a:srgbClr val="0070C0"/>
              </a:solidFill>
            </a:endParaRPr>
          </a:p>
        </p:txBody>
      </p:sp>
      <p:sp>
        <p:nvSpPr>
          <p:cNvPr id="90" name="テキスト ボックス 89"/>
          <p:cNvSpPr txBox="1"/>
          <p:nvPr/>
        </p:nvSpPr>
        <p:spPr>
          <a:xfrm>
            <a:off x="2966443" y="4915444"/>
            <a:ext cx="562975" cy="369332"/>
          </a:xfrm>
          <a:prstGeom prst="rect">
            <a:avLst/>
          </a:prstGeom>
          <a:noFill/>
        </p:spPr>
        <p:txBody>
          <a:bodyPr wrap="none" rtlCol="0">
            <a:spAutoFit/>
          </a:bodyPr>
          <a:lstStyle/>
          <a:p>
            <a:r>
              <a:rPr kumimoji="1" lang="en-US" altLang="ja-JP" dirty="0" smtClean="0"/>
              <a:t>USB</a:t>
            </a:r>
            <a:endParaRPr kumimoji="1" lang="ja-JP" altLang="en-US" dirty="0"/>
          </a:p>
        </p:txBody>
      </p:sp>
      <p:cxnSp>
        <p:nvCxnSpPr>
          <p:cNvPr id="139" name="直線矢印コネクタ 138"/>
          <p:cNvCxnSpPr/>
          <p:nvPr/>
        </p:nvCxnSpPr>
        <p:spPr>
          <a:xfrm>
            <a:off x="2690762" y="5585009"/>
            <a:ext cx="2917868" cy="5914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2" name="テキスト ボックス 141"/>
          <p:cNvSpPr txBox="1"/>
          <p:nvPr/>
        </p:nvSpPr>
        <p:spPr>
          <a:xfrm>
            <a:off x="3419872" y="5807102"/>
            <a:ext cx="886974" cy="369332"/>
          </a:xfrm>
          <a:prstGeom prst="rect">
            <a:avLst/>
          </a:prstGeom>
          <a:noFill/>
        </p:spPr>
        <p:txBody>
          <a:bodyPr wrap="none" rtlCol="0">
            <a:spAutoFit/>
          </a:bodyPr>
          <a:lstStyle/>
          <a:p>
            <a:r>
              <a:rPr lang="en-US" altLang="ja-JP" dirty="0" smtClean="0"/>
              <a:t>RS232C</a:t>
            </a:r>
            <a:endParaRPr kumimoji="1" lang="ja-JP" altLang="en-US" dirty="0"/>
          </a:p>
        </p:txBody>
      </p:sp>
      <p:sp>
        <p:nvSpPr>
          <p:cNvPr id="143" name="正方形/長方形 142"/>
          <p:cNvSpPr/>
          <p:nvPr/>
        </p:nvSpPr>
        <p:spPr>
          <a:xfrm>
            <a:off x="4932040" y="6340678"/>
            <a:ext cx="816249" cy="369332"/>
          </a:xfrm>
          <a:prstGeom prst="rect">
            <a:avLst/>
          </a:prstGeom>
        </p:spPr>
        <p:txBody>
          <a:bodyPr wrap="none">
            <a:spAutoFit/>
          </a:bodyPr>
          <a:lstStyle/>
          <a:p>
            <a:r>
              <a:rPr lang="en-US" altLang="ja-JP" dirty="0" smtClean="0">
                <a:solidFill>
                  <a:srgbClr val="0070C0"/>
                </a:solidFill>
              </a:rPr>
              <a:t>DC12V</a:t>
            </a:r>
            <a:endParaRPr lang="ja-JP" altLang="en-US" dirty="0">
              <a:solidFill>
                <a:srgbClr val="0070C0"/>
              </a:solidFill>
            </a:endParaRPr>
          </a:p>
        </p:txBody>
      </p:sp>
      <p:sp>
        <p:nvSpPr>
          <p:cNvPr id="107" name="テキスト ボックス 106"/>
          <p:cNvSpPr txBox="1"/>
          <p:nvPr/>
        </p:nvSpPr>
        <p:spPr>
          <a:xfrm>
            <a:off x="262835" y="195060"/>
            <a:ext cx="3852208" cy="461665"/>
          </a:xfrm>
          <a:prstGeom prst="rect">
            <a:avLst/>
          </a:prstGeom>
          <a:noFill/>
          <a:ln>
            <a:solidFill>
              <a:schemeClr val="tx1"/>
            </a:solidFill>
          </a:ln>
        </p:spPr>
        <p:txBody>
          <a:bodyPr wrap="none" rtlCol="0">
            <a:spAutoFit/>
          </a:bodyPr>
          <a:lstStyle/>
          <a:p>
            <a:r>
              <a:rPr kumimoji="1" lang="en-US" altLang="ja-JP" sz="2400" dirty="0" smtClean="0"/>
              <a:t>JARE54 Dome Fuji Astronomy</a:t>
            </a:r>
            <a:endParaRPr kumimoji="1" lang="ja-JP" altLang="en-US" sz="2400" dirty="0"/>
          </a:p>
        </p:txBody>
      </p:sp>
      <p:sp>
        <p:nvSpPr>
          <p:cNvPr id="152" name="テキスト ボックス 151"/>
          <p:cNvSpPr txBox="1"/>
          <p:nvPr/>
        </p:nvSpPr>
        <p:spPr>
          <a:xfrm>
            <a:off x="2126184" y="3347700"/>
            <a:ext cx="564578" cy="369332"/>
          </a:xfrm>
          <a:prstGeom prst="rect">
            <a:avLst/>
          </a:prstGeom>
          <a:noFill/>
        </p:spPr>
        <p:txBody>
          <a:bodyPr wrap="none" rtlCol="0">
            <a:spAutoFit/>
          </a:bodyPr>
          <a:lstStyle/>
          <a:p>
            <a:r>
              <a:rPr lang="en-US" altLang="ja-JP" dirty="0" smtClean="0"/>
              <a:t>LAN</a:t>
            </a:r>
            <a:endParaRPr kumimoji="1" lang="ja-JP" altLang="en-US" dirty="0"/>
          </a:p>
        </p:txBody>
      </p:sp>
      <p:sp>
        <p:nvSpPr>
          <p:cNvPr id="109" name="テキスト ボックス 108"/>
          <p:cNvSpPr txBox="1"/>
          <p:nvPr/>
        </p:nvSpPr>
        <p:spPr>
          <a:xfrm>
            <a:off x="203743" y="1680370"/>
            <a:ext cx="1589157" cy="923330"/>
          </a:xfrm>
          <a:prstGeom prst="rect">
            <a:avLst/>
          </a:prstGeom>
          <a:noFill/>
          <a:ln>
            <a:solidFill>
              <a:schemeClr val="tx1"/>
            </a:solidFill>
          </a:ln>
        </p:spPr>
        <p:txBody>
          <a:bodyPr wrap="square" rtlCol="0">
            <a:spAutoFit/>
          </a:bodyPr>
          <a:lstStyle/>
          <a:p>
            <a:pPr algn="ctr"/>
            <a:r>
              <a:rPr kumimoji="1" lang="en-US" altLang="ja-JP" dirty="0" smtClean="0"/>
              <a:t>PALTO-F</a:t>
            </a:r>
          </a:p>
          <a:p>
            <a:pPr algn="ctr"/>
            <a:r>
              <a:rPr lang="en-US" altLang="ja-JP" dirty="0" smtClean="0"/>
              <a:t>192.168.161.6</a:t>
            </a:r>
          </a:p>
          <a:p>
            <a:pPr algn="ctr"/>
            <a:r>
              <a:rPr kumimoji="1" lang="en-US" altLang="ja-JP" dirty="0" smtClean="0"/>
              <a:t>192.168.161.7</a:t>
            </a:r>
            <a:endParaRPr kumimoji="1" lang="ja-JP" altLang="en-US" dirty="0"/>
          </a:p>
        </p:txBody>
      </p:sp>
      <p:cxnSp>
        <p:nvCxnSpPr>
          <p:cNvPr id="111" name="直線矢印コネクタ 110"/>
          <p:cNvCxnSpPr/>
          <p:nvPr/>
        </p:nvCxnSpPr>
        <p:spPr>
          <a:xfrm flipH="1" flipV="1">
            <a:off x="1630854" y="4643844"/>
            <a:ext cx="348858" cy="369331"/>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7" name="稲妻 116"/>
          <p:cNvSpPr/>
          <p:nvPr/>
        </p:nvSpPr>
        <p:spPr>
          <a:xfrm rot="20353298" flipH="1">
            <a:off x="165727" y="935864"/>
            <a:ext cx="483869" cy="416953"/>
          </a:xfrm>
          <a:prstGeom prst="lightningBol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稲妻 162"/>
          <p:cNvSpPr/>
          <p:nvPr/>
        </p:nvSpPr>
        <p:spPr>
          <a:xfrm rot="20353298" flipH="1">
            <a:off x="325966" y="1050765"/>
            <a:ext cx="483869" cy="416953"/>
          </a:xfrm>
          <a:prstGeom prst="lightningBol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テキスト ボックス 118"/>
          <p:cNvSpPr txBox="1"/>
          <p:nvPr/>
        </p:nvSpPr>
        <p:spPr>
          <a:xfrm>
            <a:off x="765713" y="910461"/>
            <a:ext cx="856325" cy="646331"/>
          </a:xfrm>
          <a:prstGeom prst="rect">
            <a:avLst/>
          </a:prstGeom>
          <a:noFill/>
        </p:spPr>
        <p:txBody>
          <a:bodyPr wrap="none" rtlCol="0">
            <a:spAutoFit/>
          </a:bodyPr>
          <a:lstStyle/>
          <a:p>
            <a:r>
              <a:rPr kumimoji="1" lang="en-US" altLang="ja-JP" dirty="0" smtClean="0"/>
              <a:t>Iridium</a:t>
            </a:r>
          </a:p>
          <a:p>
            <a:r>
              <a:rPr lang="en-US" altLang="ja-JP" dirty="0" smtClean="0"/>
              <a:t>TCP/IP</a:t>
            </a:r>
            <a:endParaRPr kumimoji="1" lang="ja-JP" altLang="en-US" dirty="0"/>
          </a:p>
        </p:txBody>
      </p:sp>
      <p:pic>
        <p:nvPicPr>
          <p:cNvPr id="54" name="Picture 4" descr="http://xc527.eccart.jp/t565/miniitxbb/fitpc2_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64304" y="4984540"/>
            <a:ext cx="949969" cy="600469"/>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4" descr="http://xc527.eccart.jp/t565/miniitxbb/fitpc2_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406007" y="2972547"/>
            <a:ext cx="949969" cy="600469"/>
          </a:xfrm>
          <a:prstGeom prst="rect">
            <a:avLst/>
          </a:prstGeom>
          <a:noFill/>
          <a:extLst>
            <a:ext uri="{909E8E84-426E-40DD-AFC4-6F175D3DCCD1}">
              <a14:hiddenFill xmlns:a14="http://schemas.microsoft.com/office/drawing/2010/main">
                <a:solidFill>
                  <a:srgbClr val="FFFFFF"/>
                </a:solidFill>
              </a14:hiddenFill>
            </a:ext>
          </a:extLst>
        </p:spPr>
      </p:pic>
      <p:sp>
        <p:nvSpPr>
          <p:cNvPr id="71" name="正方形/長方形 70"/>
          <p:cNvSpPr/>
          <p:nvPr/>
        </p:nvSpPr>
        <p:spPr>
          <a:xfrm>
            <a:off x="5715323" y="664132"/>
            <a:ext cx="816249" cy="369332"/>
          </a:xfrm>
          <a:prstGeom prst="rect">
            <a:avLst/>
          </a:prstGeom>
        </p:spPr>
        <p:txBody>
          <a:bodyPr wrap="none">
            <a:spAutoFit/>
          </a:bodyPr>
          <a:lstStyle/>
          <a:p>
            <a:r>
              <a:rPr lang="en-US" altLang="ja-JP" dirty="0" smtClean="0">
                <a:solidFill>
                  <a:srgbClr val="0070C0"/>
                </a:solidFill>
              </a:rPr>
              <a:t>DC12V</a:t>
            </a:r>
            <a:endParaRPr lang="ja-JP" altLang="en-US" dirty="0">
              <a:solidFill>
                <a:srgbClr val="0070C0"/>
              </a:solidFill>
            </a:endParaRPr>
          </a:p>
        </p:txBody>
      </p:sp>
      <p:cxnSp>
        <p:nvCxnSpPr>
          <p:cNvPr id="77" name="直線矢印コネクタ 76"/>
          <p:cNvCxnSpPr>
            <a:endCxn id="30" idx="3"/>
          </p:cNvCxnSpPr>
          <p:nvPr/>
        </p:nvCxnSpPr>
        <p:spPr>
          <a:xfrm flipH="1">
            <a:off x="1598388" y="3318493"/>
            <a:ext cx="1745719" cy="987612"/>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6" name="正方形/長方形 85"/>
          <p:cNvSpPr/>
          <p:nvPr/>
        </p:nvSpPr>
        <p:spPr>
          <a:xfrm>
            <a:off x="2339289" y="2949161"/>
            <a:ext cx="816249" cy="369332"/>
          </a:xfrm>
          <a:prstGeom prst="rect">
            <a:avLst/>
          </a:prstGeom>
        </p:spPr>
        <p:txBody>
          <a:bodyPr wrap="none">
            <a:spAutoFit/>
          </a:bodyPr>
          <a:lstStyle/>
          <a:p>
            <a:r>
              <a:rPr lang="en-US" altLang="ja-JP" dirty="0" smtClean="0">
                <a:solidFill>
                  <a:srgbClr val="0070C0"/>
                </a:solidFill>
              </a:rPr>
              <a:t>DC12V</a:t>
            </a:r>
            <a:endParaRPr lang="ja-JP" altLang="en-US" dirty="0">
              <a:solidFill>
                <a:srgbClr val="0070C0"/>
              </a:solidFill>
            </a:endParaRPr>
          </a:p>
        </p:txBody>
      </p:sp>
      <p:sp>
        <p:nvSpPr>
          <p:cNvPr id="67" name="テキスト ボックス 66"/>
          <p:cNvSpPr txBox="1"/>
          <p:nvPr/>
        </p:nvSpPr>
        <p:spPr>
          <a:xfrm>
            <a:off x="4572000" y="1772816"/>
            <a:ext cx="886974" cy="369332"/>
          </a:xfrm>
          <a:prstGeom prst="rect">
            <a:avLst/>
          </a:prstGeom>
          <a:noFill/>
        </p:spPr>
        <p:txBody>
          <a:bodyPr wrap="none" rtlCol="0">
            <a:spAutoFit/>
          </a:bodyPr>
          <a:lstStyle/>
          <a:p>
            <a:r>
              <a:rPr lang="en-US" altLang="ja-JP" dirty="0" smtClean="0"/>
              <a:t>RS232C</a:t>
            </a:r>
            <a:endParaRPr kumimoji="1" lang="ja-JP" altLang="en-US" dirty="0"/>
          </a:p>
        </p:txBody>
      </p:sp>
      <p:sp>
        <p:nvSpPr>
          <p:cNvPr id="30" name="正方形/長方形 29"/>
          <p:cNvSpPr/>
          <p:nvPr/>
        </p:nvSpPr>
        <p:spPr>
          <a:xfrm>
            <a:off x="398255" y="3977686"/>
            <a:ext cx="1200133" cy="656838"/>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dirty="0" smtClean="0"/>
              <a:t>Ethernet Hub</a:t>
            </a:r>
            <a:endParaRPr kumimoji="1" lang="ja-JP" altLang="en-US" dirty="0"/>
          </a:p>
        </p:txBody>
      </p:sp>
      <p:sp>
        <p:nvSpPr>
          <p:cNvPr id="89" name="テキスト ボックス 88"/>
          <p:cNvSpPr txBox="1"/>
          <p:nvPr/>
        </p:nvSpPr>
        <p:spPr>
          <a:xfrm>
            <a:off x="1924112" y="4348671"/>
            <a:ext cx="564578" cy="369332"/>
          </a:xfrm>
          <a:prstGeom prst="rect">
            <a:avLst/>
          </a:prstGeom>
          <a:noFill/>
        </p:spPr>
        <p:txBody>
          <a:bodyPr wrap="none" rtlCol="0">
            <a:spAutoFit/>
          </a:bodyPr>
          <a:lstStyle/>
          <a:p>
            <a:r>
              <a:rPr lang="en-US" altLang="ja-JP" dirty="0" smtClean="0"/>
              <a:t>LAN</a:t>
            </a:r>
            <a:endParaRPr kumimoji="1" lang="ja-JP" altLang="en-US" dirty="0"/>
          </a:p>
        </p:txBody>
      </p:sp>
      <p:sp>
        <p:nvSpPr>
          <p:cNvPr id="92" name="テキスト ボックス 91"/>
          <p:cNvSpPr txBox="1"/>
          <p:nvPr/>
        </p:nvSpPr>
        <p:spPr>
          <a:xfrm>
            <a:off x="433744" y="3083276"/>
            <a:ext cx="564578" cy="369332"/>
          </a:xfrm>
          <a:prstGeom prst="rect">
            <a:avLst/>
          </a:prstGeom>
          <a:noFill/>
        </p:spPr>
        <p:txBody>
          <a:bodyPr wrap="none" rtlCol="0">
            <a:spAutoFit/>
          </a:bodyPr>
          <a:lstStyle/>
          <a:p>
            <a:r>
              <a:rPr lang="en-US" altLang="ja-JP" dirty="0" smtClean="0"/>
              <a:t>LAN</a:t>
            </a:r>
            <a:endParaRPr kumimoji="1" lang="ja-JP" altLang="en-US" dirty="0"/>
          </a:p>
        </p:txBody>
      </p:sp>
      <p:sp>
        <p:nvSpPr>
          <p:cNvPr id="94" name="正方形/長方形 93"/>
          <p:cNvSpPr/>
          <p:nvPr/>
        </p:nvSpPr>
        <p:spPr>
          <a:xfrm>
            <a:off x="2096521" y="1769242"/>
            <a:ext cx="1645002" cy="646331"/>
          </a:xfrm>
          <a:prstGeom prst="rect">
            <a:avLst/>
          </a:prstGeom>
          <a:ln>
            <a:solidFill>
              <a:schemeClr val="tx1"/>
            </a:solidFill>
          </a:ln>
        </p:spPr>
        <p:txBody>
          <a:bodyPr wrap="none">
            <a:spAutoFit/>
          </a:bodyPr>
          <a:lstStyle/>
          <a:p>
            <a:r>
              <a:rPr lang="en-US" altLang="ja-JP" dirty="0" smtClean="0"/>
              <a:t>CR1000</a:t>
            </a:r>
          </a:p>
          <a:p>
            <a:pPr algn="ctr"/>
            <a:r>
              <a:rPr lang="en-US" altLang="ja-JP" dirty="0" smtClean="0"/>
              <a:t>192.168.161.83</a:t>
            </a:r>
            <a:endParaRPr lang="ja-JP" altLang="en-US" dirty="0"/>
          </a:p>
        </p:txBody>
      </p:sp>
      <p:sp>
        <p:nvSpPr>
          <p:cNvPr id="96" name="正方形/長方形 95"/>
          <p:cNvSpPr/>
          <p:nvPr/>
        </p:nvSpPr>
        <p:spPr>
          <a:xfrm>
            <a:off x="2354124" y="978781"/>
            <a:ext cx="1129796" cy="369332"/>
          </a:xfrm>
          <a:prstGeom prst="rect">
            <a:avLst/>
          </a:prstGeom>
          <a:ln>
            <a:solidFill>
              <a:schemeClr val="tx1"/>
            </a:solidFill>
          </a:ln>
        </p:spPr>
        <p:txBody>
          <a:bodyPr wrap="none">
            <a:spAutoFit/>
          </a:bodyPr>
          <a:lstStyle/>
          <a:p>
            <a:r>
              <a:rPr lang="en-US" altLang="ja-JP" dirty="0" smtClean="0"/>
              <a:t>Kim’s Inst.</a:t>
            </a:r>
            <a:endParaRPr lang="ja-JP" altLang="en-US" dirty="0"/>
          </a:p>
        </p:txBody>
      </p:sp>
      <p:cxnSp>
        <p:nvCxnSpPr>
          <p:cNvPr id="105" name="直線矢印コネクタ 104"/>
          <p:cNvCxnSpPr/>
          <p:nvPr/>
        </p:nvCxnSpPr>
        <p:spPr>
          <a:xfrm flipH="1">
            <a:off x="1630854" y="2442575"/>
            <a:ext cx="1226044" cy="148874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6" name="テキスト ボックス 105"/>
          <p:cNvSpPr txBox="1"/>
          <p:nvPr/>
        </p:nvSpPr>
        <p:spPr>
          <a:xfrm>
            <a:off x="1531943" y="2906360"/>
            <a:ext cx="564578" cy="369332"/>
          </a:xfrm>
          <a:prstGeom prst="rect">
            <a:avLst/>
          </a:prstGeom>
          <a:noFill/>
        </p:spPr>
        <p:txBody>
          <a:bodyPr wrap="none" rtlCol="0">
            <a:spAutoFit/>
          </a:bodyPr>
          <a:lstStyle/>
          <a:p>
            <a:r>
              <a:rPr lang="en-US" altLang="ja-JP" dirty="0" smtClean="0"/>
              <a:t>LAN</a:t>
            </a:r>
            <a:endParaRPr kumimoji="1" lang="ja-JP" altLang="en-US" dirty="0"/>
          </a:p>
        </p:txBody>
      </p:sp>
      <p:sp>
        <p:nvSpPr>
          <p:cNvPr id="108" name="正方形/長方形 107"/>
          <p:cNvSpPr/>
          <p:nvPr/>
        </p:nvSpPr>
        <p:spPr>
          <a:xfrm>
            <a:off x="3031361" y="1412776"/>
            <a:ext cx="816249" cy="369332"/>
          </a:xfrm>
          <a:prstGeom prst="rect">
            <a:avLst/>
          </a:prstGeom>
        </p:spPr>
        <p:txBody>
          <a:bodyPr wrap="none">
            <a:spAutoFit/>
          </a:bodyPr>
          <a:lstStyle/>
          <a:p>
            <a:r>
              <a:rPr lang="en-US" altLang="ja-JP" dirty="0" smtClean="0">
                <a:solidFill>
                  <a:srgbClr val="0070C0"/>
                </a:solidFill>
              </a:rPr>
              <a:t>DC12V</a:t>
            </a:r>
            <a:endParaRPr lang="ja-JP" altLang="en-US" dirty="0">
              <a:solidFill>
                <a:srgbClr val="0070C0"/>
              </a:solidFill>
            </a:endParaRPr>
          </a:p>
        </p:txBody>
      </p:sp>
      <p:sp>
        <p:nvSpPr>
          <p:cNvPr id="2" name="テキスト ボックス 1"/>
          <p:cNvSpPr txBox="1"/>
          <p:nvPr/>
        </p:nvSpPr>
        <p:spPr>
          <a:xfrm>
            <a:off x="4445423" y="308014"/>
            <a:ext cx="1002197" cy="369332"/>
          </a:xfrm>
          <a:prstGeom prst="rect">
            <a:avLst/>
          </a:prstGeom>
          <a:noFill/>
        </p:spPr>
        <p:txBody>
          <a:bodyPr wrap="none" rtlCol="0">
            <a:spAutoFit/>
          </a:bodyPr>
          <a:lstStyle/>
          <a:p>
            <a:r>
              <a:rPr kumimoji="1" lang="en-US" altLang="ja-JP" dirty="0" smtClean="0"/>
              <a:t>2012.8.2</a:t>
            </a:r>
            <a:endParaRPr kumimoji="1" lang="ja-JP" altLang="en-US" dirty="0"/>
          </a:p>
        </p:txBody>
      </p:sp>
      <p:sp>
        <p:nvSpPr>
          <p:cNvPr id="58" name="正方形/長方形 57"/>
          <p:cNvSpPr/>
          <p:nvPr/>
        </p:nvSpPr>
        <p:spPr>
          <a:xfrm>
            <a:off x="3059832" y="3574757"/>
            <a:ext cx="1645001" cy="646331"/>
          </a:xfrm>
          <a:prstGeom prst="rect">
            <a:avLst/>
          </a:prstGeom>
        </p:spPr>
        <p:txBody>
          <a:bodyPr wrap="none">
            <a:spAutoFit/>
          </a:bodyPr>
          <a:lstStyle/>
          <a:p>
            <a:pPr algn="ctr"/>
            <a:r>
              <a:rPr lang="en-US" altLang="ja-JP" dirty="0" smtClean="0"/>
              <a:t>fitPC2(</a:t>
            </a:r>
            <a:r>
              <a:rPr lang="en-US" altLang="ja-JP" dirty="0" err="1" smtClean="0"/>
              <a:t>jiro</a:t>
            </a:r>
            <a:r>
              <a:rPr lang="en-US" altLang="ja-JP" dirty="0" smtClean="0"/>
              <a:t>)</a:t>
            </a:r>
            <a:endParaRPr lang="en-US" altLang="ja-JP" dirty="0" smtClean="0"/>
          </a:p>
          <a:p>
            <a:pPr algn="ctr"/>
            <a:r>
              <a:rPr lang="en-US" altLang="ja-JP" dirty="0" smtClean="0"/>
              <a:t>192.168.161.85</a:t>
            </a:r>
            <a:endParaRPr lang="ja-JP" altLang="en-US" dirty="0"/>
          </a:p>
        </p:txBody>
      </p:sp>
      <p:sp>
        <p:nvSpPr>
          <p:cNvPr id="59" name="正方形/長方形 58"/>
          <p:cNvSpPr/>
          <p:nvPr/>
        </p:nvSpPr>
        <p:spPr>
          <a:xfrm>
            <a:off x="1383900" y="5572806"/>
            <a:ext cx="1645002" cy="646331"/>
          </a:xfrm>
          <a:prstGeom prst="rect">
            <a:avLst/>
          </a:prstGeom>
        </p:spPr>
        <p:txBody>
          <a:bodyPr wrap="none">
            <a:spAutoFit/>
          </a:bodyPr>
          <a:lstStyle/>
          <a:p>
            <a:pPr algn="ctr"/>
            <a:r>
              <a:rPr lang="en-US" altLang="ja-JP" dirty="0" smtClean="0"/>
              <a:t>fitPC2(taro)</a:t>
            </a:r>
          </a:p>
          <a:p>
            <a:r>
              <a:rPr lang="en-US" altLang="ja-JP" dirty="0" smtClean="0"/>
              <a:t>192.168.161.84</a:t>
            </a:r>
            <a:endParaRPr lang="ja-JP" altLang="en-US" dirty="0"/>
          </a:p>
        </p:txBody>
      </p:sp>
      <p:cxnSp>
        <p:nvCxnSpPr>
          <p:cNvPr id="62" name="直線矢印コネクタ 61"/>
          <p:cNvCxnSpPr>
            <a:stCxn id="109" idx="2"/>
            <a:endCxn id="30" idx="0"/>
          </p:cNvCxnSpPr>
          <p:nvPr/>
        </p:nvCxnSpPr>
        <p:spPr>
          <a:xfrm>
            <a:off x="998322" y="2603700"/>
            <a:ext cx="0" cy="137398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stCxn id="96" idx="2"/>
            <a:endCxn id="94" idx="0"/>
          </p:cNvCxnSpPr>
          <p:nvPr/>
        </p:nvCxnSpPr>
        <p:spPr>
          <a:xfrm>
            <a:off x="2919022" y="1348113"/>
            <a:ext cx="0" cy="421129"/>
          </a:xfrm>
          <a:prstGeom prst="line">
            <a:avLst/>
          </a:prstGeom>
        </p:spPr>
        <p:style>
          <a:lnRef idx="1">
            <a:schemeClr val="dk1"/>
          </a:lnRef>
          <a:fillRef idx="0">
            <a:schemeClr val="dk1"/>
          </a:fillRef>
          <a:effectRef idx="0">
            <a:schemeClr val="dk1"/>
          </a:effectRef>
          <a:fontRef idx="minor">
            <a:schemeClr val="tx1"/>
          </a:fontRef>
        </p:style>
      </p:cxnSp>
      <p:sp>
        <p:nvSpPr>
          <p:cNvPr id="70" name="正方形/長方形 69"/>
          <p:cNvSpPr/>
          <p:nvPr/>
        </p:nvSpPr>
        <p:spPr>
          <a:xfrm>
            <a:off x="107504" y="4643843"/>
            <a:ext cx="816249" cy="369332"/>
          </a:xfrm>
          <a:prstGeom prst="rect">
            <a:avLst/>
          </a:prstGeom>
        </p:spPr>
        <p:txBody>
          <a:bodyPr wrap="none">
            <a:spAutoFit/>
          </a:bodyPr>
          <a:lstStyle/>
          <a:p>
            <a:r>
              <a:rPr lang="en-US" altLang="ja-JP" dirty="0" smtClean="0">
                <a:solidFill>
                  <a:srgbClr val="0070C0"/>
                </a:solidFill>
              </a:rPr>
              <a:t>DC12V</a:t>
            </a:r>
            <a:endParaRPr lang="ja-JP" altLang="en-US" dirty="0">
              <a:solidFill>
                <a:srgbClr val="0070C0"/>
              </a:solidFill>
            </a:endParaRPr>
          </a:p>
        </p:txBody>
      </p:sp>
    </p:spTree>
    <p:extLst>
      <p:ext uri="{BB962C8B-B14F-4D97-AF65-F5344CB8AC3E}">
        <p14:creationId xmlns:p14="http://schemas.microsoft.com/office/powerpoint/2010/main" val="26810795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2498632180"/>
              </p:ext>
            </p:extLst>
          </p:nvPr>
        </p:nvGraphicFramePr>
        <p:xfrm>
          <a:off x="-4717032" y="3861048"/>
          <a:ext cx="4241269" cy="2397760"/>
        </p:xfrm>
        <a:graphic>
          <a:graphicData uri="http://schemas.openxmlformats.org/drawingml/2006/table">
            <a:tbl>
              <a:tblPr firstRow="1" bandRow="1">
                <a:tableStyleId>{5C22544A-7EE6-4342-B048-85BDC9FD1C3A}</a:tableStyleId>
              </a:tblPr>
              <a:tblGrid>
                <a:gridCol w="1656184"/>
                <a:gridCol w="2585085"/>
              </a:tblGrid>
              <a:tr h="370840">
                <a:tc>
                  <a:txBody>
                    <a:bodyPr/>
                    <a:lstStyle/>
                    <a:p>
                      <a:endParaRPr kumimoji="1" lang="ja-JP" altLang="en-US" dirty="0"/>
                    </a:p>
                  </a:txBody>
                  <a:tcPr/>
                </a:tc>
                <a:tc>
                  <a:txBody>
                    <a:bodyPr/>
                    <a:lstStyle/>
                    <a:p>
                      <a:pPr algn="ctr"/>
                      <a:r>
                        <a:rPr kumimoji="1" lang="en-US" altLang="ja-JP" dirty="0" smtClean="0"/>
                        <a:t>New</a:t>
                      </a:r>
                      <a:r>
                        <a:rPr kumimoji="1" lang="en-US" altLang="ja-JP" baseline="0" dirty="0" smtClean="0"/>
                        <a:t> SONIC</a:t>
                      </a:r>
                      <a:endParaRPr kumimoji="1" lang="ja-JP" altLang="en-US" dirty="0"/>
                    </a:p>
                  </a:txBody>
                  <a:tcPr/>
                </a:tc>
              </a:tr>
              <a:tr h="370840">
                <a:tc>
                  <a:txBody>
                    <a:bodyPr/>
                    <a:lstStyle/>
                    <a:p>
                      <a:r>
                        <a:rPr kumimoji="1" lang="en-US" altLang="ja-JP" dirty="0" smtClean="0"/>
                        <a:t>Sonic</a:t>
                      </a:r>
                      <a:r>
                        <a:rPr kumimoji="1" lang="en-US" altLang="ja-JP" baseline="0" dirty="0" smtClean="0"/>
                        <a:t> Anemometer</a:t>
                      </a:r>
                      <a:endParaRPr kumimoji="1" lang="en-US" altLang="ja-JP" baseline="0" dirty="0"/>
                    </a:p>
                    <a:p>
                      <a:r>
                        <a:rPr kumimoji="1" lang="en-US" altLang="ja-JP" baseline="0" dirty="0" smtClean="0"/>
                        <a:t>/Thermometer</a:t>
                      </a:r>
                    </a:p>
                  </a:txBody>
                  <a:tcPr/>
                </a:tc>
                <a:tc>
                  <a:txBody>
                    <a:bodyPr/>
                    <a:lstStyle/>
                    <a:p>
                      <a:r>
                        <a:rPr kumimoji="1" lang="en-US" altLang="ja-JP" baseline="0" dirty="0" smtClean="0"/>
                        <a:t>Applied Technologies, </a:t>
                      </a:r>
                      <a:r>
                        <a:rPr kumimoji="1" lang="en-US" altLang="ja-JP" baseline="0" dirty="0" err="1" smtClean="0"/>
                        <a:t>Inc</a:t>
                      </a:r>
                      <a:endParaRPr kumimoji="1" lang="en-US" altLang="ja-JP" baseline="0" dirty="0" smtClean="0"/>
                    </a:p>
                    <a:p>
                      <a:r>
                        <a:rPr kumimoji="1" lang="en-US" altLang="ja-JP" baseline="0" dirty="0" smtClean="0"/>
                        <a:t>#SATI-3SX</a:t>
                      </a:r>
                    </a:p>
                  </a:txBody>
                  <a:tcPr/>
                </a:tc>
              </a:tr>
              <a:tr h="370840">
                <a:tc>
                  <a:txBody>
                    <a:bodyPr/>
                    <a:lstStyle/>
                    <a:p>
                      <a:r>
                        <a:rPr kumimoji="1" lang="en-US" altLang="ja-JP" dirty="0" smtClean="0"/>
                        <a:t>Weight</a:t>
                      </a:r>
                      <a:endParaRPr kumimoji="1" lang="ja-JP" altLang="en-US" dirty="0"/>
                    </a:p>
                  </a:txBody>
                  <a:tcPr/>
                </a:tc>
                <a:tc>
                  <a:txBody>
                    <a:bodyPr/>
                    <a:lstStyle/>
                    <a:p>
                      <a:r>
                        <a:rPr kumimoji="1" lang="en-US" altLang="ja-JP" dirty="0" smtClean="0"/>
                        <a:t>&lt; 1kg</a:t>
                      </a:r>
                      <a:endParaRPr kumimoji="1" lang="ja-JP" altLang="en-US" dirty="0"/>
                    </a:p>
                  </a:txBody>
                  <a:tcPr/>
                </a:tc>
              </a:tr>
              <a:tr h="370840">
                <a:tc>
                  <a:txBody>
                    <a:bodyPr/>
                    <a:lstStyle/>
                    <a:p>
                      <a:r>
                        <a:rPr kumimoji="1" lang="en-US" altLang="ja-JP" dirty="0" smtClean="0"/>
                        <a:t>Heater</a:t>
                      </a:r>
                      <a:endParaRPr kumimoji="1" lang="ja-JP" altLang="en-US" dirty="0"/>
                    </a:p>
                  </a:txBody>
                  <a:tcPr/>
                </a:tc>
                <a:tc>
                  <a:txBody>
                    <a:bodyPr/>
                    <a:lstStyle/>
                    <a:p>
                      <a:r>
                        <a:rPr kumimoji="1" lang="en-US" altLang="ja-JP" dirty="0" smtClean="0"/>
                        <a:t>Min.</a:t>
                      </a:r>
                      <a:r>
                        <a:rPr kumimoji="1" lang="en-US" altLang="ja-JP" baseline="0" dirty="0" smtClean="0"/>
                        <a:t> 24W</a:t>
                      </a:r>
                      <a:endParaRPr kumimoji="1" lang="ja-JP" altLang="en-US" dirty="0"/>
                    </a:p>
                  </a:txBody>
                  <a:tcPr/>
                </a:tc>
              </a:tr>
              <a:tr h="370840">
                <a:tc>
                  <a:txBody>
                    <a:bodyPr/>
                    <a:lstStyle/>
                    <a:p>
                      <a:endParaRPr kumimoji="1" lang="ja-JP" altLang="en-US" dirty="0"/>
                    </a:p>
                  </a:txBody>
                  <a:tcPr/>
                </a:tc>
                <a:tc>
                  <a:txBody>
                    <a:bodyPr/>
                    <a:lstStyle/>
                    <a:p>
                      <a:endParaRPr kumimoji="1" lang="ja-JP" altLang="en-US" dirty="0"/>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933633019"/>
              </p:ext>
            </p:extLst>
          </p:nvPr>
        </p:nvGraphicFramePr>
        <p:xfrm>
          <a:off x="107504" y="116632"/>
          <a:ext cx="4444493" cy="6278880"/>
        </p:xfrm>
        <a:graphic>
          <a:graphicData uri="http://schemas.openxmlformats.org/drawingml/2006/table">
            <a:tbl>
              <a:tblPr firstRow="1" bandRow="1">
                <a:tableStyleId>{5C22544A-7EE6-4342-B048-85BDC9FD1C3A}</a:tableStyleId>
              </a:tblPr>
              <a:tblGrid>
                <a:gridCol w="1926400"/>
                <a:gridCol w="2518093"/>
              </a:tblGrid>
              <a:tr h="370840">
                <a:tc>
                  <a:txBody>
                    <a:bodyPr/>
                    <a:lstStyle/>
                    <a:p>
                      <a:endParaRPr kumimoji="1" lang="ja-JP" altLang="en-US" dirty="0"/>
                    </a:p>
                  </a:txBody>
                  <a:tcPr/>
                </a:tc>
                <a:tc>
                  <a:txBody>
                    <a:bodyPr/>
                    <a:lstStyle/>
                    <a:p>
                      <a:pPr algn="ctr"/>
                      <a:r>
                        <a:rPr kumimoji="1" lang="en-US" altLang="ja-JP" baseline="0" dirty="0" smtClean="0"/>
                        <a:t>DOME-F</a:t>
                      </a:r>
                      <a:endParaRPr kumimoji="1" lang="ja-JP" altLang="en-US" dirty="0"/>
                    </a:p>
                  </a:txBody>
                  <a:tcPr/>
                </a:tc>
              </a:tr>
              <a:tr h="370840">
                <a:tc>
                  <a:txBody>
                    <a:bodyPr/>
                    <a:lstStyle/>
                    <a:p>
                      <a:r>
                        <a:rPr kumimoji="1" lang="en-US" altLang="ja-JP" dirty="0" smtClean="0"/>
                        <a:t>Telescope</a:t>
                      </a:r>
                      <a:endParaRPr kumimoji="1" lang="ja-JP" altLang="en-US" dirty="0"/>
                    </a:p>
                  </a:txBody>
                  <a:tcPr/>
                </a:tc>
                <a:tc>
                  <a:txBody>
                    <a:bodyPr/>
                    <a:lstStyle/>
                    <a:p>
                      <a:r>
                        <a:rPr kumimoji="1" lang="en-US" altLang="ja-JP" baseline="0" dirty="0" smtClean="0"/>
                        <a:t>Meade LX200ACF-20</a:t>
                      </a:r>
                    </a:p>
                    <a:p>
                      <a:r>
                        <a:rPr kumimoji="1" lang="en-US" altLang="ja-JP" baseline="0" dirty="0" smtClean="0"/>
                        <a:t>(D=203mm, </a:t>
                      </a:r>
                      <a:r>
                        <a:rPr kumimoji="1" lang="en-US" altLang="ja-JP" baseline="0" dirty="0" smtClean="0"/>
                        <a:t>f=2000mm</a:t>
                      </a:r>
                      <a:r>
                        <a:rPr kumimoji="1" lang="en-US" altLang="ja-JP" baseline="0" dirty="0" smtClean="0"/>
                        <a:t>)</a:t>
                      </a:r>
                    </a:p>
                    <a:p>
                      <a:r>
                        <a:rPr kumimoji="1" lang="en-US" altLang="ja-JP" strike="noStrike" baseline="0" dirty="0" smtClean="0"/>
                        <a:t>with </a:t>
                      </a:r>
                      <a:r>
                        <a:rPr kumimoji="1" lang="en-US" altLang="ja-JP" strike="noStrike" baseline="0" dirty="0" err="1" smtClean="0"/>
                        <a:t>TeleVue</a:t>
                      </a:r>
                      <a:r>
                        <a:rPr kumimoji="1" lang="en-US" altLang="ja-JP" strike="noStrike" baseline="0" dirty="0" smtClean="0"/>
                        <a:t> Ever Bright Diagonal</a:t>
                      </a:r>
                    </a:p>
                  </a:txBody>
                  <a:tcPr/>
                </a:tc>
              </a:tr>
              <a:tr h="370840">
                <a:tc>
                  <a:txBody>
                    <a:bodyPr/>
                    <a:lstStyle/>
                    <a:p>
                      <a:r>
                        <a:rPr kumimoji="1" lang="en-US" altLang="ja-JP" dirty="0" smtClean="0"/>
                        <a:t>Mount</a:t>
                      </a:r>
                      <a:endParaRPr kumimoji="1" lang="ja-JP" altLang="en-US" dirty="0"/>
                    </a:p>
                  </a:txBody>
                  <a:tcPr/>
                </a:tc>
                <a:tc>
                  <a:txBody>
                    <a:bodyPr/>
                    <a:lstStyle/>
                    <a:p>
                      <a:r>
                        <a:rPr kumimoji="1" lang="en-US" altLang="ja-JP" dirty="0" smtClean="0"/>
                        <a:t>Meade LX200ACF</a:t>
                      </a:r>
                      <a:r>
                        <a:rPr kumimoji="1" lang="en-US" altLang="ja-JP" baseline="0" dirty="0" smtClean="0"/>
                        <a:t>-8”</a:t>
                      </a:r>
                    </a:p>
                    <a:p>
                      <a:r>
                        <a:rPr kumimoji="1" lang="en-US" altLang="ja-JP" baseline="0" dirty="0" smtClean="0"/>
                        <a:t>(Alt-</a:t>
                      </a:r>
                      <a:r>
                        <a:rPr kumimoji="1" lang="en-US" altLang="ja-JP" baseline="0" dirty="0" err="1" smtClean="0"/>
                        <a:t>Az</a:t>
                      </a:r>
                      <a:r>
                        <a:rPr kumimoji="1" lang="en-US" altLang="ja-JP" baseline="0" dirty="0" smtClean="0"/>
                        <a:t> mode)</a:t>
                      </a:r>
                      <a:endParaRPr kumimoji="1" lang="ja-JP" altLang="en-US" dirty="0"/>
                    </a:p>
                  </a:txBody>
                  <a:tcPr/>
                </a:tc>
              </a:tr>
              <a:tr h="370840">
                <a:tc>
                  <a:txBody>
                    <a:bodyPr/>
                    <a:lstStyle/>
                    <a:p>
                      <a:r>
                        <a:rPr kumimoji="1" lang="en-US" altLang="ja-JP" dirty="0" smtClean="0"/>
                        <a:t>Weight</a:t>
                      </a:r>
                      <a:endParaRPr kumimoji="1" lang="ja-JP" altLang="en-US" dirty="0"/>
                    </a:p>
                  </a:txBody>
                  <a:tcPr/>
                </a:tc>
                <a:tc>
                  <a:txBody>
                    <a:bodyPr/>
                    <a:lstStyle/>
                    <a:p>
                      <a:r>
                        <a:rPr kumimoji="1" lang="ja-JP" altLang="en-US" dirty="0" smtClean="0"/>
                        <a:t>～</a:t>
                      </a:r>
                      <a:r>
                        <a:rPr kumimoji="1" lang="en-US" altLang="ja-JP" dirty="0" smtClean="0"/>
                        <a:t> </a:t>
                      </a:r>
                      <a:r>
                        <a:rPr kumimoji="1" lang="en-US" altLang="ja-JP" dirty="0" smtClean="0"/>
                        <a:t>21kg?</a:t>
                      </a:r>
                    </a:p>
                  </a:txBody>
                  <a:tcPr/>
                </a:tc>
              </a:tr>
              <a:tr h="370840">
                <a:tc>
                  <a:txBody>
                    <a:bodyPr/>
                    <a:lstStyle/>
                    <a:p>
                      <a:r>
                        <a:rPr kumimoji="1" lang="en-US" altLang="ja-JP" dirty="0" smtClean="0"/>
                        <a:t>Focuser</a:t>
                      </a:r>
                      <a:endParaRPr kumimoji="1" lang="ja-JP" altLang="en-US" dirty="0"/>
                    </a:p>
                  </a:txBody>
                  <a:tcPr/>
                </a:tc>
                <a:tc>
                  <a:txBody>
                    <a:bodyPr/>
                    <a:lstStyle/>
                    <a:p>
                      <a:r>
                        <a:rPr kumimoji="1" lang="en-US" altLang="ja-JP" dirty="0" smtClean="0"/>
                        <a:t>JMI </a:t>
                      </a:r>
                      <a:r>
                        <a:rPr kumimoji="1" lang="en-US" altLang="ja-JP" dirty="0" err="1" smtClean="0"/>
                        <a:t>MotoFocus</a:t>
                      </a:r>
                      <a:endParaRPr kumimoji="1" lang="en-US" altLang="ja-JP" dirty="0" smtClean="0"/>
                    </a:p>
                  </a:txBody>
                  <a:tcPr/>
                </a:tc>
              </a:tr>
              <a:tr h="370840">
                <a:tc>
                  <a:txBody>
                    <a:bodyPr/>
                    <a:lstStyle/>
                    <a:p>
                      <a:r>
                        <a:rPr kumimoji="1" lang="en-US" altLang="ja-JP" dirty="0" smtClean="0"/>
                        <a:t>Wedge prism</a:t>
                      </a:r>
                      <a:endParaRPr kumimoji="1" lang="ja-JP" altLang="en-US" dirty="0"/>
                    </a:p>
                  </a:txBody>
                  <a:tcPr/>
                </a:tc>
                <a:tc>
                  <a:txBody>
                    <a:bodyPr/>
                    <a:lstStyle/>
                    <a:p>
                      <a:r>
                        <a:rPr kumimoji="1" lang="en-US" altLang="ja-JP" dirty="0" smtClean="0"/>
                        <a:t>Apex=30”, φ80mm</a:t>
                      </a:r>
                    </a:p>
                  </a:txBody>
                  <a:tcPr/>
                </a:tc>
              </a:tr>
              <a:tr h="370840">
                <a:tc>
                  <a:txBody>
                    <a:bodyPr/>
                    <a:lstStyle/>
                    <a:p>
                      <a:r>
                        <a:rPr kumimoji="1" lang="en-US" altLang="ja-JP" dirty="0" smtClean="0"/>
                        <a:t>d </a:t>
                      </a:r>
                      <a:endParaRPr kumimoji="1" lang="ja-JP" altLang="en-US" dirty="0"/>
                    </a:p>
                  </a:txBody>
                  <a:tcPr/>
                </a:tc>
                <a:tc>
                  <a:txBody>
                    <a:bodyPr/>
                    <a:lstStyle/>
                    <a:p>
                      <a:r>
                        <a:rPr kumimoji="1" lang="en-US" altLang="ja-JP" dirty="0" smtClean="0"/>
                        <a:t>140mm</a:t>
                      </a:r>
                      <a:endParaRPr kumimoji="1" lang="ja-JP" altLang="en-US" dirty="0"/>
                    </a:p>
                  </a:txBody>
                  <a:tcPr/>
                </a:tc>
              </a:tr>
              <a:tr h="370840">
                <a:tc>
                  <a:txBody>
                    <a:bodyPr/>
                    <a:lstStyle/>
                    <a:p>
                      <a:r>
                        <a:rPr kumimoji="1" lang="en-US" altLang="ja-JP" dirty="0" smtClean="0"/>
                        <a:t>D </a:t>
                      </a:r>
                      <a:endParaRPr kumimoji="1" lang="ja-JP" altLang="en-US" dirty="0"/>
                    </a:p>
                  </a:txBody>
                  <a:tcPr/>
                </a:tc>
                <a:tc>
                  <a:txBody>
                    <a:bodyPr/>
                    <a:lstStyle/>
                    <a:p>
                      <a:r>
                        <a:rPr kumimoji="1" lang="en-US" altLang="ja-JP" dirty="0" smtClean="0"/>
                        <a:t>60mm</a:t>
                      </a:r>
                      <a:endParaRPr kumimoji="1" lang="ja-JP" altLang="en-US" dirty="0"/>
                    </a:p>
                  </a:txBody>
                  <a:tcPr/>
                </a:tc>
              </a:tr>
              <a:tr h="370840">
                <a:tc>
                  <a:txBody>
                    <a:bodyPr/>
                    <a:lstStyle/>
                    <a:p>
                      <a:r>
                        <a:rPr lang="en-US" altLang="ja-JP" dirty="0" smtClean="0"/>
                        <a:t>Filter</a:t>
                      </a:r>
                      <a:endParaRPr lang="ja-JP" altLang="en-US" dirty="0"/>
                    </a:p>
                  </a:txBody>
                  <a:tcPr/>
                </a:tc>
                <a:tc>
                  <a:txBody>
                    <a:bodyPr/>
                    <a:lstStyle/>
                    <a:p>
                      <a:r>
                        <a:rPr lang="en-US" altLang="ja-JP" dirty="0" smtClean="0"/>
                        <a:t>Edmund #67013-L</a:t>
                      </a:r>
                      <a:endParaRPr lang="ja-JP" altLang="en-US" dirty="0"/>
                    </a:p>
                  </a:txBody>
                  <a:tcPr/>
                </a:tc>
              </a:tr>
              <a:tr h="370840">
                <a:tc>
                  <a:txBody>
                    <a:bodyPr/>
                    <a:lstStyle/>
                    <a:p>
                      <a:r>
                        <a:rPr kumimoji="1" lang="en-US" altLang="ja-JP" dirty="0" smtClean="0"/>
                        <a:t>Wave</a:t>
                      </a:r>
                      <a:r>
                        <a:rPr kumimoji="1" lang="en-US" altLang="ja-JP" baseline="0" dirty="0" smtClean="0"/>
                        <a:t>length</a:t>
                      </a:r>
                      <a:endParaRPr kumimoji="1" lang="en-US" altLang="ja-JP" dirty="0" smtClean="0"/>
                    </a:p>
                  </a:txBody>
                  <a:tcPr/>
                </a:tc>
                <a:tc>
                  <a:txBody>
                    <a:bodyPr/>
                    <a:lstStyle/>
                    <a:p>
                      <a:r>
                        <a:rPr kumimoji="1" lang="en-US" altLang="ja-JP" dirty="0" smtClean="0"/>
                        <a:t>472nm, Δ=45nm</a:t>
                      </a:r>
                    </a:p>
                  </a:txBody>
                  <a:tcPr/>
                </a:tc>
              </a:tr>
              <a:tr h="370840">
                <a:tc>
                  <a:txBody>
                    <a:bodyPr/>
                    <a:lstStyle/>
                    <a:p>
                      <a:r>
                        <a:rPr kumimoji="1" lang="en-US" altLang="ja-JP" baseline="0" dirty="0" smtClean="0"/>
                        <a:t>Diffraction Limit</a:t>
                      </a:r>
                      <a:endParaRPr kumimoji="1" lang="en-US" altLang="ja-JP" dirty="0" smtClean="0"/>
                    </a:p>
                  </a:txBody>
                  <a:tcPr/>
                </a:tc>
                <a:tc>
                  <a:txBody>
                    <a:bodyPr/>
                    <a:lstStyle/>
                    <a:p>
                      <a:r>
                        <a:rPr kumimoji="1" lang="en-US" altLang="ja-JP" dirty="0" smtClean="0"/>
                        <a:t>1.98”</a:t>
                      </a:r>
                    </a:p>
                  </a:txBody>
                  <a:tcPr/>
                </a:tc>
              </a:tr>
              <a:tr h="370840">
                <a:tc>
                  <a:txBody>
                    <a:bodyPr/>
                    <a:lstStyle/>
                    <a:p>
                      <a:r>
                        <a:rPr kumimoji="1" lang="en-US" altLang="ja-JP" dirty="0" smtClean="0"/>
                        <a:t>Camera</a:t>
                      </a:r>
                    </a:p>
                  </a:txBody>
                  <a:tcPr/>
                </a:tc>
                <a:tc>
                  <a:txBody>
                    <a:bodyPr/>
                    <a:lstStyle/>
                    <a:p>
                      <a:r>
                        <a:rPr kumimoji="1" lang="en-US" altLang="ja-JP" dirty="0" smtClean="0"/>
                        <a:t>SBIG </a:t>
                      </a:r>
                      <a:r>
                        <a:rPr kumimoji="1" lang="en-US" altLang="ja-JP" dirty="0" smtClean="0"/>
                        <a:t>ST-</a:t>
                      </a:r>
                      <a:r>
                        <a:rPr kumimoji="1" lang="en-US" altLang="ja-JP" dirty="0" err="1" smtClean="0"/>
                        <a:t>i</a:t>
                      </a:r>
                      <a:endParaRPr kumimoji="1" lang="en-US" altLang="ja-JP" dirty="0" smtClean="0"/>
                    </a:p>
                  </a:txBody>
                  <a:tcPr/>
                </a:tc>
              </a:tr>
              <a:tr h="370840">
                <a:tc>
                  <a:txBody>
                    <a:bodyPr/>
                    <a:lstStyle/>
                    <a:p>
                      <a:r>
                        <a:rPr kumimoji="1" lang="en-US" altLang="ja-JP" dirty="0" smtClean="0"/>
                        <a:t>Pixel size</a:t>
                      </a:r>
                    </a:p>
                  </a:txBody>
                  <a:tcPr/>
                </a:tc>
                <a:tc>
                  <a:txBody>
                    <a:bodyPr/>
                    <a:lstStyle/>
                    <a:p>
                      <a:r>
                        <a:rPr kumimoji="1" lang="en-US" altLang="ja-JP" dirty="0" smtClean="0"/>
                        <a:t>7.4μm x 7.4μm</a:t>
                      </a:r>
                    </a:p>
                  </a:txBody>
                  <a:tcPr/>
                </a:tc>
              </a:tr>
              <a:tr h="370840">
                <a:tc>
                  <a:txBody>
                    <a:bodyPr/>
                    <a:lstStyle/>
                    <a:p>
                      <a:r>
                        <a:rPr kumimoji="1" lang="en-US" altLang="ja-JP" dirty="0" smtClean="0"/>
                        <a:t>Pixel number</a:t>
                      </a:r>
                    </a:p>
                  </a:txBody>
                  <a:tcPr/>
                </a:tc>
                <a:tc>
                  <a:txBody>
                    <a:bodyPr/>
                    <a:lstStyle/>
                    <a:p>
                      <a:r>
                        <a:rPr kumimoji="1" lang="en-US" altLang="ja-JP" dirty="0" smtClean="0"/>
                        <a:t>648 x 486</a:t>
                      </a:r>
                    </a:p>
                  </a:txBody>
                  <a:tcPr/>
                </a:tc>
              </a:tr>
            </a:tbl>
          </a:graphicData>
        </a:graphic>
      </p:graphicFrame>
      <p:graphicFrame>
        <p:nvGraphicFramePr>
          <p:cNvPr id="2" name="表 1"/>
          <p:cNvGraphicFramePr>
            <a:graphicFrameLocks noGrp="1"/>
          </p:cNvGraphicFramePr>
          <p:nvPr>
            <p:extLst>
              <p:ext uri="{D42A27DB-BD31-4B8C-83A1-F6EECF244321}">
                <p14:modId xmlns:p14="http://schemas.microsoft.com/office/powerpoint/2010/main" val="3883925872"/>
              </p:ext>
            </p:extLst>
          </p:nvPr>
        </p:nvGraphicFramePr>
        <p:xfrm>
          <a:off x="4592003" y="116632"/>
          <a:ext cx="4444493" cy="5908040"/>
        </p:xfrm>
        <a:graphic>
          <a:graphicData uri="http://schemas.openxmlformats.org/drawingml/2006/table">
            <a:tbl>
              <a:tblPr firstRow="1" bandRow="1">
                <a:tableStyleId>{5C22544A-7EE6-4342-B048-85BDC9FD1C3A}</a:tableStyleId>
              </a:tblPr>
              <a:tblGrid>
                <a:gridCol w="1926400"/>
                <a:gridCol w="2518093"/>
              </a:tblGrid>
              <a:tr h="370840">
                <a:tc>
                  <a:txBody>
                    <a:bodyPr/>
                    <a:lstStyle/>
                    <a:p>
                      <a:endParaRPr kumimoji="1" lang="ja-JP" altLang="en-US" dirty="0"/>
                    </a:p>
                  </a:txBody>
                  <a:tcPr/>
                </a:tc>
                <a:tc>
                  <a:txBody>
                    <a:bodyPr/>
                    <a:lstStyle/>
                    <a:p>
                      <a:pPr algn="ctr"/>
                      <a:r>
                        <a:rPr kumimoji="1" lang="en-US" altLang="ja-JP" dirty="0" smtClean="0"/>
                        <a:t>DOME-F</a:t>
                      </a:r>
                      <a:endParaRPr kumimoji="1" lang="ja-JP" altLang="en-US" dirty="0"/>
                    </a:p>
                  </a:txBody>
                  <a:tcPr/>
                </a:tc>
              </a:tr>
              <a:tr h="370840">
                <a:tc>
                  <a:txBody>
                    <a:bodyPr/>
                    <a:lstStyle/>
                    <a:p>
                      <a:r>
                        <a:rPr kumimoji="1" lang="en-US" altLang="ja-JP" dirty="0" smtClean="0"/>
                        <a:t>Pixel</a:t>
                      </a:r>
                      <a:r>
                        <a:rPr kumimoji="1" lang="en-US" altLang="ja-JP" baseline="0" dirty="0" smtClean="0"/>
                        <a:t> scale</a:t>
                      </a:r>
                      <a:endParaRPr kumimoji="1" lang="ja-JP" altLang="en-US" dirty="0"/>
                    </a:p>
                  </a:txBody>
                  <a:tcPr/>
                </a:tc>
                <a:tc>
                  <a:txBody>
                    <a:bodyPr/>
                    <a:lstStyle/>
                    <a:p>
                      <a:r>
                        <a:rPr kumimoji="1" lang="en-US" altLang="ja-JP" strike="noStrike" baseline="0" dirty="0" smtClean="0"/>
                        <a:t>0.763”</a:t>
                      </a:r>
                      <a:r>
                        <a:rPr kumimoji="1" lang="en-US" altLang="ja-JP" dirty="0" smtClean="0"/>
                        <a:t>/pix</a:t>
                      </a:r>
                      <a:endParaRPr kumimoji="1" lang="ja-JP" altLang="en-US" dirty="0"/>
                    </a:p>
                  </a:txBody>
                  <a:tcPr/>
                </a:tc>
              </a:tr>
              <a:tr h="370840">
                <a:tc>
                  <a:txBody>
                    <a:bodyPr/>
                    <a:lstStyle/>
                    <a:p>
                      <a:r>
                        <a:rPr kumimoji="1" lang="en-US" altLang="ja-JP" dirty="0" smtClean="0">
                          <a:solidFill>
                            <a:schemeClr val="tx1"/>
                          </a:solidFill>
                        </a:rPr>
                        <a:t>FOV</a:t>
                      </a:r>
                      <a:endParaRPr kumimoji="1" lang="ja-JP" altLang="en-US" dirty="0">
                        <a:solidFill>
                          <a:schemeClr val="tx1"/>
                        </a:solidFill>
                      </a:endParaRPr>
                    </a:p>
                  </a:txBody>
                  <a:tcPr/>
                </a:tc>
                <a:tc>
                  <a:txBody>
                    <a:bodyPr/>
                    <a:lstStyle/>
                    <a:p>
                      <a:r>
                        <a:rPr kumimoji="1" lang="en-US" altLang="ja-JP" dirty="0" smtClean="0">
                          <a:solidFill>
                            <a:schemeClr val="tx1"/>
                          </a:solidFill>
                        </a:rPr>
                        <a:t>8.2’ x</a:t>
                      </a:r>
                      <a:r>
                        <a:rPr kumimoji="1" lang="en-US" altLang="ja-JP" baseline="0" dirty="0" smtClean="0">
                          <a:solidFill>
                            <a:schemeClr val="tx1"/>
                          </a:solidFill>
                        </a:rPr>
                        <a:t> 6.2’</a:t>
                      </a:r>
                      <a:endParaRPr kumimoji="1" lang="ja-JP" altLang="en-US" dirty="0">
                        <a:solidFill>
                          <a:schemeClr val="tx1"/>
                        </a:solidFill>
                      </a:endParaRPr>
                    </a:p>
                  </a:txBody>
                  <a:tcPr/>
                </a:tc>
              </a:tr>
              <a:tr h="370840">
                <a:tc>
                  <a:txBody>
                    <a:bodyPr/>
                    <a:lstStyle/>
                    <a:p>
                      <a:r>
                        <a:rPr kumimoji="1" lang="en-US" altLang="ja-JP" dirty="0" smtClean="0"/>
                        <a:t>Finder Camera</a:t>
                      </a:r>
                      <a:endParaRPr kumimoji="1" lang="ja-JP" altLang="en-US" dirty="0"/>
                    </a:p>
                  </a:txBody>
                  <a:tcPr/>
                </a:tc>
                <a:tc>
                  <a:txBody>
                    <a:bodyPr/>
                    <a:lstStyle/>
                    <a:p>
                      <a:r>
                        <a:rPr kumimoji="1" lang="en-US" altLang="ja-JP" dirty="0" smtClean="0"/>
                        <a:t>SBIG ST-</a:t>
                      </a:r>
                      <a:r>
                        <a:rPr kumimoji="1" lang="en-US" altLang="ja-JP" dirty="0" err="1" smtClean="0"/>
                        <a:t>i</a:t>
                      </a:r>
                      <a:endParaRPr kumimoji="1" lang="ja-JP" altLang="en-US" dirty="0"/>
                    </a:p>
                  </a:txBody>
                  <a:tcPr/>
                </a:tc>
              </a:tr>
              <a:tr h="370840">
                <a:tc>
                  <a:txBody>
                    <a:bodyPr/>
                    <a:lstStyle/>
                    <a:p>
                      <a:r>
                        <a:rPr kumimoji="1" lang="en-US" altLang="ja-JP" dirty="0" smtClean="0"/>
                        <a:t>Finder </a:t>
                      </a:r>
                      <a:r>
                        <a:rPr kumimoji="1" lang="en-US" altLang="ja-JP" dirty="0" smtClean="0"/>
                        <a:t>lens</a:t>
                      </a:r>
                      <a:endParaRPr kumimoji="1" lang="ja-JP" altLang="en-US" dirty="0"/>
                    </a:p>
                  </a:txBody>
                  <a:tcPr/>
                </a:tc>
                <a:tc>
                  <a:txBody>
                    <a:bodyPr/>
                    <a:lstStyle/>
                    <a:p>
                      <a:r>
                        <a:rPr kumimoji="1" lang="en-US" altLang="ja-JP" dirty="0" smtClean="0"/>
                        <a:t>FUJIFILM</a:t>
                      </a:r>
                      <a:r>
                        <a:rPr kumimoji="1" lang="en-US" altLang="ja-JP" baseline="0" dirty="0" smtClean="0"/>
                        <a:t> HF75HA-1B</a:t>
                      </a:r>
                    </a:p>
                    <a:p>
                      <a:r>
                        <a:rPr kumimoji="1" lang="en-US" altLang="ja-JP" dirty="0" smtClean="0"/>
                        <a:t>f=75mm, F/2.8</a:t>
                      </a:r>
                      <a:endParaRPr kumimoji="1" lang="ja-JP" altLang="en-US" dirty="0"/>
                    </a:p>
                  </a:txBody>
                  <a:tcPr/>
                </a:tc>
              </a:tr>
              <a:tr h="370840">
                <a:tc>
                  <a:txBody>
                    <a:bodyPr/>
                    <a:lstStyle/>
                    <a:p>
                      <a:r>
                        <a:rPr lang="en-US" altLang="ja-JP" dirty="0" smtClean="0"/>
                        <a:t>Filter</a:t>
                      </a:r>
                      <a:endParaRPr lang="ja-JP" altLang="en-US" dirty="0"/>
                    </a:p>
                  </a:txBody>
                  <a:tcPr/>
                </a:tc>
                <a:tc>
                  <a:txBody>
                    <a:bodyPr/>
                    <a:lstStyle/>
                    <a:p>
                      <a:r>
                        <a:rPr lang="en-US" altLang="ja-JP" dirty="0" smtClean="0"/>
                        <a:t>Edmund </a:t>
                      </a:r>
                      <a:r>
                        <a:rPr lang="en-US" altLang="ja-JP" dirty="0" smtClean="0"/>
                        <a:t>#86347-L</a:t>
                      </a:r>
                      <a:endParaRPr lang="ja-JP" altLang="en-US" dirty="0"/>
                    </a:p>
                  </a:txBody>
                  <a:tcPr/>
                </a:tc>
              </a:tr>
              <a:tr h="370840">
                <a:tc>
                  <a:txBody>
                    <a:bodyPr/>
                    <a:lstStyle/>
                    <a:p>
                      <a:r>
                        <a:rPr kumimoji="1" lang="en-US" altLang="ja-JP" dirty="0" smtClean="0"/>
                        <a:t>Wave</a:t>
                      </a:r>
                      <a:r>
                        <a:rPr kumimoji="1" lang="en-US" altLang="ja-JP" baseline="0" dirty="0" smtClean="0"/>
                        <a:t>length</a:t>
                      </a:r>
                      <a:endParaRPr kumimoji="1" lang="en-US" altLang="ja-JP" dirty="0" smtClean="0"/>
                    </a:p>
                  </a:txBody>
                  <a:tcPr/>
                </a:tc>
                <a:tc>
                  <a:txBody>
                    <a:bodyPr/>
                    <a:lstStyle/>
                    <a:p>
                      <a:r>
                        <a:rPr kumimoji="1" lang="en-US" altLang="ja-JP" dirty="0" smtClean="0"/>
                        <a:t>655nm</a:t>
                      </a:r>
                      <a:r>
                        <a:rPr kumimoji="1" lang="en-US" altLang="ja-JP" dirty="0" smtClean="0"/>
                        <a:t>, </a:t>
                      </a:r>
                      <a:r>
                        <a:rPr kumimoji="1" lang="en-US" altLang="ja-JP" dirty="0" smtClean="0"/>
                        <a:t>Δ=24nm</a:t>
                      </a:r>
                      <a:endParaRPr kumimoji="1" lang="en-US" altLang="ja-JP" dirty="0" smtClean="0"/>
                    </a:p>
                  </a:txBody>
                  <a:tcPr/>
                </a:tc>
              </a:tr>
              <a:tr h="370840">
                <a:tc>
                  <a:txBody>
                    <a:bodyPr/>
                    <a:lstStyle/>
                    <a:p>
                      <a:r>
                        <a:rPr kumimoji="1" lang="en-US" altLang="ja-JP" dirty="0" smtClean="0"/>
                        <a:t>Diffraction</a:t>
                      </a:r>
                      <a:r>
                        <a:rPr kumimoji="1" lang="en-US" altLang="ja-JP" baseline="0" dirty="0" smtClean="0"/>
                        <a:t> Limit</a:t>
                      </a:r>
                      <a:endParaRPr kumimoji="1" lang="ja-JP" altLang="en-US" dirty="0"/>
                    </a:p>
                  </a:txBody>
                  <a:tcPr/>
                </a:tc>
                <a:tc>
                  <a:txBody>
                    <a:bodyPr/>
                    <a:lstStyle/>
                    <a:p>
                      <a:r>
                        <a:rPr kumimoji="1" lang="en-US" altLang="ja-JP" dirty="0" smtClean="0"/>
                        <a:t>6.15”</a:t>
                      </a:r>
                      <a:endParaRPr kumimoji="1" lang="ja-JP" altLang="en-US" dirty="0"/>
                    </a:p>
                  </a:txBody>
                  <a:tcPr/>
                </a:tc>
              </a:tr>
              <a:tr h="370840">
                <a:tc>
                  <a:txBody>
                    <a:bodyPr/>
                    <a:lstStyle/>
                    <a:p>
                      <a:r>
                        <a:rPr kumimoji="1" lang="en-US" altLang="ja-JP" dirty="0" smtClean="0"/>
                        <a:t>Finder Pixel</a:t>
                      </a:r>
                      <a:r>
                        <a:rPr kumimoji="1" lang="en-US" altLang="ja-JP" baseline="0" dirty="0" smtClean="0"/>
                        <a:t> scale</a:t>
                      </a:r>
                      <a:endParaRPr kumimoji="1" lang="ja-JP" altLang="en-US" dirty="0"/>
                    </a:p>
                  </a:txBody>
                  <a:tcPr/>
                </a:tc>
                <a:tc>
                  <a:txBody>
                    <a:bodyPr/>
                    <a:lstStyle/>
                    <a:p>
                      <a:r>
                        <a:rPr kumimoji="1" lang="en-US" altLang="ja-JP" dirty="0" smtClean="0"/>
                        <a:t>20.4”/pix</a:t>
                      </a:r>
                      <a:endParaRPr kumimoji="1" lang="ja-JP" altLang="en-US" dirty="0"/>
                    </a:p>
                  </a:txBody>
                  <a:tcPr/>
                </a:tc>
              </a:tr>
              <a:tr h="370840">
                <a:tc>
                  <a:txBody>
                    <a:bodyPr/>
                    <a:lstStyle/>
                    <a:p>
                      <a:r>
                        <a:rPr kumimoji="1" lang="en-US" altLang="ja-JP" dirty="0" smtClean="0">
                          <a:solidFill>
                            <a:schemeClr val="tx1"/>
                          </a:solidFill>
                        </a:rPr>
                        <a:t>Finder FOV</a:t>
                      </a:r>
                      <a:endParaRPr kumimoji="1" lang="ja-JP" altLang="en-US" dirty="0">
                        <a:solidFill>
                          <a:schemeClr val="tx1"/>
                        </a:solidFill>
                      </a:endParaRPr>
                    </a:p>
                  </a:txBody>
                  <a:tcPr/>
                </a:tc>
                <a:tc>
                  <a:txBody>
                    <a:bodyPr/>
                    <a:lstStyle/>
                    <a:p>
                      <a:r>
                        <a:rPr kumimoji="1" lang="en-US" altLang="ja-JP" dirty="0" smtClean="0">
                          <a:solidFill>
                            <a:schemeClr val="tx1"/>
                          </a:solidFill>
                        </a:rPr>
                        <a:t>3.7d x 2.7d</a:t>
                      </a:r>
                      <a:endParaRPr kumimoji="1" lang="ja-JP" altLang="en-US" dirty="0">
                        <a:solidFill>
                          <a:schemeClr val="tx1"/>
                        </a:solidFill>
                      </a:endParaRPr>
                    </a:p>
                  </a:txBody>
                  <a:tcPr/>
                </a:tc>
              </a:tr>
              <a:tr h="370840">
                <a:tc>
                  <a:txBody>
                    <a:bodyPr/>
                    <a:lstStyle/>
                    <a:p>
                      <a:r>
                        <a:rPr kumimoji="1" lang="en-US" altLang="ja-JP" dirty="0" smtClean="0">
                          <a:solidFill>
                            <a:schemeClr val="tx1"/>
                          </a:solidFill>
                        </a:rPr>
                        <a:t>Control</a:t>
                      </a:r>
                      <a:endParaRPr kumimoji="1" lang="ja-JP" altLang="en-US" dirty="0">
                        <a:solidFill>
                          <a:schemeClr val="tx1"/>
                        </a:solidFill>
                      </a:endParaRPr>
                    </a:p>
                  </a:txBody>
                  <a:tcPr/>
                </a:tc>
                <a:tc>
                  <a:txBody>
                    <a:bodyPr/>
                    <a:lstStyle/>
                    <a:p>
                      <a:r>
                        <a:rPr kumimoji="1" lang="en-US" altLang="ja-JP" dirty="0" smtClean="0">
                          <a:solidFill>
                            <a:schemeClr val="tx1"/>
                          </a:solidFill>
                        </a:rPr>
                        <a:t>2x FitPC2</a:t>
                      </a:r>
                    </a:p>
                    <a:p>
                      <a:r>
                        <a:rPr kumimoji="1" lang="en-US" altLang="ja-JP" dirty="0" smtClean="0">
                          <a:solidFill>
                            <a:schemeClr val="tx1"/>
                          </a:solidFill>
                        </a:rPr>
                        <a:t> </a:t>
                      </a:r>
                      <a:r>
                        <a:rPr kumimoji="1" lang="en-US" altLang="ja-JP" dirty="0" err="1" smtClean="0">
                          <a:solidFill>
                            <a:schemeClr val="tx1"/>
                          </a:solidFill>
                        </a:rPr>
                        <a:t>nightview</a:t>
                      </a:r>
                      <a:r>
                        <a:rPr kumimoji="1" lang="en-US" altLang="ja-JP" baseline="0" dirty="0" smtClean="0">
                          <a:solidFill>
                            <a:schemeClr val="tx1"/>
                          </a:solidFill>
                        </a:rPr>
                        <a:t> for ST-</a:t>
                      </a:r>
                      <a:r>
                        <a:rPr kumimoji="1" lang="en-US" altLang="ja-JP" baseline="0" dirty="0" err="1" smtClean="0">
                          <a:solidFill>
                            <a:schemeClr val="tx1"/>
                          </a:solidFill>
                        </a:rPr>
                        <a:t>i</a:t>
                      </a:r>
                      <a:endParaRPr kumimoji="1" lang="en-US" altLang="ja-JP" baseline="0" dirty="0" smtClean="0">
                        <a:solidFill>
                          <a:schemeClr val="tx1"/>
                        </a:solidFill>
                      </a:endParaRPr>
                    </a:p>
                    <a:p>
                      <a:r>
                        <a:rPr kumimoji="1" lang="en-US" altLang="ja-JP" dirty="0" smtClean="0">
                          <a:solidFill>
                            <a:schemeClr val="tx1"/>
                          </a:solidFill>
                        </a:rPr>
                        <a:t> </a:t>
                      </a:r>
                      <a:r>
                        <a:rPr kumimoji="1" lang="en-US" altLang="ja-JP" dirty="0" err="1" smtClean="0">
                          <a:solidFill>
                            <a:schemeClr val="tx1"/>
                          </a:solidFill>
                        </a:rPr>
                        <a:t>sextractor</a:t>
                      </a:r>
                      <a:r>
                        <a:rPr kumimoji="1" lang="en-US" altLang="ja-JP" dirty="0" smtClean="0">
                          <a:solidFill>
                            <a:schemeClr val="tx1"/>
                          </a:solidFill>
                        </a:rPr>
                        <a:t> for detection</a:t>
                      </a:r>
                    </a:p>
                    <a:p>
                      <a:r>
                        <a:rPr kumimoji="1" lang="en-US" altLang="ja-JP" dirty="0" smtClean="0">
                          <a:solidFill>
                            <a:schemeClr val="tx1"/>
                          </a:solidFill>
                        </a:rPr>
                        <a:t> and other original softs</a:t>
                      </a:r>
                      <a:endParaRPr kumimoji="1" lang="ja-JP" altLang="en-US" dirty="0">
                        <a:solidFill>
                          <a:schemeClr val="tx1"/>
                        </a:solidFill>
                      </a:endParaRPr>
                    </a:p>
                  </a:txBody>
                  <a:tcPr/>
                </a:tc>
              </a:tr>
              <a:tr h="370840">
                <a:tc>
                  <a:txBody>
                    <a:bodyPr/>
                    <a:lstStyle/>
                    <a:p>
                      <a:r>
                        <a:rPr kumimoji="1" lang="en-US" altLang="ja-JP" dirty="0" smtClean="0">
                          <a:solidFill>
                            <a:schemeClr val="tx1"/>
                          </a:solidFill>
                        </a:rPr>
                        <a:t>Heater </a:t>
                      </a:r>
                      <a:r>
                        <a:rPr kumimoji="1" lang="en-US" altLang="ja-JP" dirty="0" smtClean="0">
                          <a:solidFill>
                            <a:schemeClr val="tx1"/>
                          </a:solidFill>
                        </a:rPr>
                        <a:t>(</a:t>
                      </a:r>
                      <a:r>
                        <a:rPr kumimoji="1" lang="en-US" altLang="ja-JP" dirty="0" err="1" smtClean="0">
                          <a:solidFill>
                            <a:schemeClr val="tx1"/>
                          </a:solidFill>
                        </a:rPr>
                        <a:t>tel.total</a:t>
                      </a:r>
                      <a:r>
                        <a:rPr kumimoji="1" lang="en-US" altLang="ja-JP" dirty="0" smtClean="0">
                          <a:solidFill>
                            <a:schemeClr val="tx1"/>
                          </a:solidFill>
                        </a:rPr>
                        <a:t>)</a:t>
                      </a:r>
                      <a:endParaRPr kumimoji="1" lang="ja-JP" altLang="en-US" dirty="0">
                        <a:solidFill>
                          <a:schemeClr val="tx1"/>
                        </a:solidFill>
                      </a:endParaRPr>
                    </a:p>
                  </a:txBody>
                  <a:tcPr/>
                </a:tc>
                <a:tc>
                  <a:txBody>
                    <a:bodyPr/>
                    <a:lstStyle/>
                    <a:p>
                      <a:r>
                        <a:rPr kumimoji="1" lang="en-US" altLang="ja-JP" dirty="0" smtClean="0">
                          <a:solidFill>
                            <a:schemeClr val="tx1"/>
                          </a:solidFill>
                        </a:rPr>
                        <a:t>&lt;31W</a:t>
                      </a:r>
                      <a:endParaRPr kumimoji="1" lang="ja-JP" altLang="en-US" dirty="0">
                        <a:solidFill>
                          <a:schemeClr val="tx1"/>
                        </a:solidFill>
                      </a:endParaRPr>
                    </a:p>
                  </a:txBody>
                  <a:tcPr/>
                </a:tc>
              </a:tr>
              <a:tr h="370840">
                <a:tc>
                  <a:txBody>
                    <a:bodyPr/>
                    <a:lstStyle/>
                    <a:p>
                      <a:r>
                        <a:rPr kumimoji="1" lang="en-US" altLang="ja-JP" dirty="0" smtClean="0">
                          <a:solidFill>
                            <a:schemeClr val="tx1"/>
                          </a:solidFill>
                        </a:rPr>
                        <a:t>Power (</a:t>
                      </a:r>
                      <a:r>
                        <a:rPr kumimoji="1" lang="en-US" altLang="ja-JP" dirty="0" err="1" smtClean="0">
                          <a:solidFill>
                            <a:schemeClr val="tx1"/>
                          </a:solidFill>
                        </a:rPr>
                        <a:t>tel.total</a:t>
                      </a:r>
                      <a:r>
                        <a:rPr kumimoji="1" lang="en-US" altLang="ja-JP" dirty="0" smtClean="0">
                          <a:solidFill>
                            <a:schemeClr val="tx1"/>
                          </a:solidFill>
                        </a:rPr>
                        <a:t>)</a:t>
                      </a:r>
                      <a:endParaRPr kumimoji="1" lang="ja-JP" altLang="en-US" dirty="0">
                        <a:solidFill>
                          <a:schemeClr val="tx1"/>
                        </a:solidFill>
                      </a:endParaRPr>
                    </a:p>
                  </a:txBody>
                  <a:tcPr/>
                </a:tc>
                <a:tc>
                  <a:txBody>
                    <a:bodyPr/>
                    <a:lstStyle/>
                    <a:p>
                      <a:r>
                        <a:rPr kumimoji="1" lang="en-US" altLang="ja-JP" baseline="0" dirty="0" smtClean="0">
                          <a:solidFill>
                            <a:schemeClr val="tx1"/>
                          </a:solidFill>
                        </a:rPr>
                        <a:t>&lt;30W?</a:t>
                      </a:r>
                      <a:endParaRPr kumimoji="1" lang="ja-JP" altLang="en-US" dirty="0">
                        <a:solidFill>
                          <a:schemeClr val="tx1"/>
                        </a:solidFill>
                      </a:endParaRPr>
                    </a:p>
                  </a:txBody>
                  <a:tcPr/>
                </a:tc>
              </a:tr>
            </a:tbl>
          </a:graphicData>
        </a:graphic>
      </p:graphicFrame>
    </p:spTree>
    <p:extLst>
      <p:ext uri="{BB962C8B-B14F-4D97-AF65-F5344CB8AC3E}">
        <p14:creationId xmlns:p14="http://schemas.microsoft.com/office/powerpoint/2010/main" val="2926327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839"/>
            <a:ext cx="9144000" cy="792088"/>
          </a:xfrm>
          <a:prstGeom prst="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smtClean="0">
                <a:solidFill>
                  <a:sysClr val="windowText" lastClr="000000"/>
                </a:solidFill>
              </a:rPr>
              <a:t>　</a:t>
            </a:r>
            <a:r>
              <a:rPr lang="en-US" altLang="ja-JP" sz="2800" dirty="0" smtClean="0">
                <a:solidFill>
                  <a:sysClr val="windowText" lastClr="000000"/>
                </a:solidFill>
              </a:rPr>
              <a:t>3. </a:t>
            </a:r>
            <a:r>
              <a:rPr lang="ja-JP" altLang="en-US" sz="2800" dirty="0" smtClean="0">
                <a:solidFill>
                  <a:sysClr val="windowText" lastClr="000000"/>
                </a:solidFill>
              </a:rPr>
              <a:t>今後のサイト調査と赤外線天体観測</a:t>
            </a:r>
            <a:endParaRPr kumimoji="1" lang="ja-JP" altLang="en-US" sz="2000" dirty="0">
              <a:solidFill>
                <a:sysClr val="windowText" lastClr="000000"/>
              </a:solidFill>
            </a:endParaRPr>
          </a:p>
        </p:txBody>
      </p:sp>
      <p:pic>
        <p:nvPicPr>
          <p:cNvPr id="58" name="Picture 2" descr="C:\Research\Antarctica\new_sonic\2012_sonic_testobs\IMG_1137.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32040" y="2985961"/>
            <a:ext cx="3240000" cy="2429910"/>
          </a:xfrm>
          <a:prstGeom prst="rect">
            <a:avLst/>
          </a:prstGeom>
          <a:noFill/>
          <a:extLst>
            <a:ext uri="{909E8E84-426E-40DD-AFC4-6F175D3DCCD1}">
              <a14:hiddenFill xmlns:a14="http://schemas.microsoft.com/office/drawing/2010/main">
                <a:solidFill>
                  <a:srgbClr val="FFFFFF"/>
                </a:solidFill>
              </a14:hiddenFill>
            </a:ext>
          </a:extLst>
        </p:spPr>
      </p:pic>
      <p:grpSp>
        <p:nvGrpSpPr>
          <p:cNvPr id="59" name="グループ化 58"/>
          <p:cNvGrpSpPr>
            <a:grpSpLocks noChangeAspect="1"/>
          </p:cNvGrpSpPr>
          <p:nvPr/>
        </p:nvGrpSpPr>
        <p:grpSpPr>
          <a:xfrm>
            <a:off x="498326" y="2840159"/>
            <a:ext cx="3890131" cy="2818709"/>
            <a:chOff x="21996215" y="21987555"/>
            <a:chExt cx="5397123" cy="3984318"/>
          </a:xfrm>
        </p:grpSpPr>
        <p:pic>
          <p:nvPicPr>
            <p:cNvPr id="63" name="Picture 2" descr="http://img15.shop-pro.jp/PA01155/709/product/37466482.jpg?201112031641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94787" y="22306911"/>
              <a:ext cx="3528394" cy="3528398"/>
            </a:xfrm>
            <a:prstGeom prst="rect">
              <a:avLst/>
            </a:prstGeom>
            <a:noFill/>
            <a:extLst>
              <a:ext uri="{909E8E84-426E-40DD-AFC4-6F175D3DCCD1}">
                <a14:hiddenFill xmlns:a14="http://schemas.microsoft.com/office/drawing/2010/main">
                  <a:solidFill>
                    <a:srgbClr val="FFFFFF"/>
                  </a:solidFill>
                </a14:hiddenFill>
              </a:ext>
            </a:extLst>
          </p:spPr>
        </p:pic>
        <p:sp>
          <p:nvSpPr>
            <p:cNvPr id="66" name="テキスト ボックス 65"/>
            <p:cNvSpPr txBox="1"/>
            <p:nvPr/>
          </p:nvSpPr>
          <p:spPr>
            <a:xfrm>
              <a:off x="25606265" y="25424173"/>
              <a:ext cx="1583003" cy="301136"/>
            </a:xfrm>
            <a:prstGeom prst="rect">
              <a:avLst/>
            </a:prstGeom>
            <a:noFill/>
          </p:spPr>
          <p:txBody>
            <a:bodyPr wrap="none" rtlCol="0">
              <a:spAutoFit/>
            </a:bodyPr>
            <a:lstStyle/>
            <a:p>
              <a:r>
                <a:rPr kumimoji="1" lang="en-US" altLang="ja-JP" sz="1200" dirty="0" smtClean="0"/>
                <a:t>Meade LX200ACF-20</a:t>
              </a:r>
              <a:endParaRPr kumimoji="1" lang="ja-JP" altLang="en-US" sz="1200" dirty="0"/>
            </a:p>
          </p:txBody>
        </p:sp>
        <p:pic>
          <p:nvPicPr>
            <p:cNvPr id="67" name="Picture 2" descr="http://www.zizco.jp/03_shop_meade/photoaccessory/microfocuser1ss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772765">
              <a:off x="22897361" y="23595469"/>
              <a:ext cx="1032950" cy="1032952"/>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3" descr="C:\Users\hirofumi\Desktop\P1011544_50r.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9141" t="18535" r="22490" b="19205"/>
            <a:stretch/>
          </p:blipFill>
          <p:spPr bwMode="auto">
            <a:xfrm rot="18080123">
              <a:off x="24003287" y="22110511"/>
              <a:ext cx="1011823" cy="809458"/>
            </a:xfrm>
            <a:prstGeom prst="rect">
              <a:avLst/>
            </a:prstGeom>
            <a:noFill/>
            <a:extLst>
              <a:ext uri="{909E8E84-426E-40DD-AFC4-6F175D3DCCD1}">
                <a14:hiddenFill xmlns:a14="http://schemas.microsoft.com/office/drawing/2010/main">
                  <a:solidFill>
                    <a:srgbClr val="FFFFFF"/>
                  </a:solidFill>
                </a14:hiddenFill>
              </a:ext>
            </a:extLst>
          </p:spPr>
        </p:pic>
        <p:sp>
          <p:nvSpPr>
            <p:cNvPr id="70" name="テキスト ボックス 69"/>
            <p:cNvSpPr txBox="1"/>
            <p:nvPr/>
          </p:nvSpPr>
          <p:spPr>
            <a:xfrm>
              <a:off x="22703470" y="23130341"/>
              <a:ext cx="716481" cy="501895"/>
            </a:xfrm>
            <a:prstGeom prst="rect">
              <a:avLst/>
            </a:prstGeom>
            <a:noFill/>
          </p:spPr>
          <p:txBody>
            <a:bodyPr wrap="none" rtlCol="0">
              <a:spAutoFit/>
            </a:bodyPr>
            <a:lstStyle/>
            <a:p>
              <a:r>
                <a:rPr lang="en-US" altLang="ja-JP" sz="1200" dirty="0" smtClean="0"/>
                <a:t>Motor</a:t>
              </a:r>
            </a:p>
            <a:p>
              <a:r>
                <a:rPr lang="en-US" altLang="ja-JP" sz="1200" dirty="0"/>
                <a:t>F</a:t>
              </a:r>
              <a:r>
                <a:rPr lang="en-US" altLang="ja-JP" sz="1200" dirty="0" smtClean="0"/>
                <a:t>ocuser</a:t>
              </a:r>
              <a:endParaRPr kumimoji="1" lang="ja-JP" altLang="en-US" sz="1200" dirty="0"/>
            </a:p>
          </p:txBody>
        </p:sp>
        <p:sp>
          <p:nvSpPr>
            <p:cNvPr id="71" name="テキスト ボックス 70"/>
            <p:cNvSpPr txBox="1"/>
            <p:nvPr/>
          </p:nvSpPr>
          <p:spPr>
            <a:xfrm>
              <a:off x="22845571" y="22306911"/>
              <a:ext cx="925704" cy="501895"/>
            </a:xfrm>
            <a:prstGeom prst="rect">
              <a:avLst/>
            </a:prstGeom>
            <a:noFill/>
          </p:spPr>
          <p:txBody>
            <a:bodyPr wrap="none" rtlCol="0">
              <a:spAutoFit/>
            </a:bodyPr>
            <a:lstStyle/>
            <a:p>
              <a:r>
                <a:rPr lang="en-US" altLang="ja-JP" sz="1200" dirty="0" smtClean="0"/>
                <a:t>ST-</a:t>
              </a:r>
              <a:r>
                <a:rPr lang="en-US" altLang="ja-JP" sz="1200" dirty="0" err="1" smtClean="0"/>
                <a:t>i</a:t>
              </a:r>
              <a:r>
                <a:rPr lang="en-US" altLang="ja-JP" sz="1200" dirty="0" smtClean="0"/>
                <a:t> + </a:t>
              </a:r>
            </a:p>
            <a:p>
              <a:r>
                <a:rPr lang="en-US" altLang="ja-JP" sz="1200" dirty="0" smtClean="0"/>
                <a:t>Guiding Kit</a:t>
              </a:r>
              <a:endParaRPr kumimoji="1" lang="ja-JP" altLang="en-US" sz="1200" dirty="0"/>
            </a:p>
          </p:txBody>
        </p:sp>
        <p:pic>
          <p:nvPicPr>
            <p:cNvPr id="72" name="Picture 781" descr="DSC_8888"/>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21848" t="4194" r="20761" b="66278"/>
            <a:stretch/>
          </p:blipFill>
          <p:spPr bwMode="auto">
            <a:xfrm rot="4071803">
              <a:off x="25978193" y="22279598"/>
              <a:ext cx="1435926" cy="851840"/>
            </a:xfrm>
            <a:prstGeom prst="rect">
              <a:avLst/>
            </a:prstGeom>
            <a:noFill/>
            <a:extLst>
              <a:ext uri="{909E8E84-426E-40DD-AFC4-6F175D3DCCD1}">
                <a14:hiddenFill xmlns:a14="http://schemas.microsoft.com/office/drawing/2010/main">
                  <a:solidFill>
                    <a:srgbClr val="FFFFFF"/>
                  </a:solidFill>
                </a14:hiddenFill>
              </a:ext>
            </a:extLst>
          </p:spPr>
        </p:pic>
        <p:sp>
          <p:nvSpPr>
            <p:cNvPr id="73" name="テキスト ボックス 72"/>
            <p:cNvSpPr txBox="1"/>
            <p:nvPr/>
          </p:nvSpPr>
          <p:spPr>
            <a:xfrm>
              <a:off x="26202989" y="23483824"/>
              <a:ext cx="1190349" cy="501895"/>
            </a:xfrm>
            <a:prstGeom prst="rect">
              <a:avLst/>
            </a:prstGeom>
            <a:noFill/>
          </p:spPr>
          <p:txBody>
            <a:bodyPr wrap="none" rtlCol="0">
              <a:spAutoFit/>
            </a:bodyPr>
            <a:lstStyle/>
            <a:p>
              <a:pPr algn="ctr"/>
              <a:r>
                <a:rPr kumimoji="1" lang="en-US" altLang="ja-JP" sz="1200" dirty="0" smtClean="0"/>
                <a:t>DIMM </a:t>
              </a:r>
            </a:p>
            <a:p>
              <a:pPr algn="ctr"/>
              <a:r>
                <a:rPr kumimoji="1" lang="en-US" altLang="ja-JP" sz="1200" dirty="0" smtClean="0"/>
                <a:t>Aperture Mask</a:t>
              </a:r>
              <a:endParaRPr kumimoji="1" lang="ja-JP" altLang="en-US" sz="1200" dirty="0"/>
            </a:p>
          </p:txBody>
        </p:sp>
        <p:pic>
          <p:nvPicPr>
            <p:cNvPr id="74" name="Picture 2"/>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70186" t="36983" r="8769" b="36060"/>
            <a:stretch/>
          </p:blipFill>
          <p:spPr bwMode="auto">
            <a:xfrm rot="11680670">
              <a:off x="22207897" y="24211055"/>
              <a:ext cx="872222" cy="6982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5" name="テキスト ボックス 74"/>
            <p:cNvSpPr txBox="1"/>
            <p:nvPr/>
          </p:nvSpPr>
          <p:spPr>
            <a:xfrm>
              <a:off x="21996215" y="23924590"/>
              <a:ext cx="786064" cy="301136"/>
            </a:xfrm>
            <a:prstGeom prst="rect">
              <a:avLst/>
            </a:prstGeom>
            <a:noFill/>
          </p:spPr>
          <p:txBody>
            <a:bodyPr wrap="none" rtlCol="0">
              <a:spAutoFit/>
            </a:bodyPr>
            <a:lstStyle/>
            <a:p>
              <a:r>
                <a:rPr lang="en-US" altLang="ja-JP" sz="1200" dirty="0" smtClean="0"/>
                <a:t>SBIG ST-</a:t>
              </a:r>
              <a:r>
                <a:rPr lang="en-US" altLang="ja-JP" sz="1200" dirty="0" err="1" smtClean="0"/>
                <a:t>i</a:t>
              </a:r>
              <a:endParaRPr kumimoji="1" lang="ja-JP" altLang="en-US" sz="1200" dirty="0"/>
            </a:p>
          </p:txBody>
        </p:sp>
        <p:pic>
          <p:nvPicPr>
            <p:cNvPr id="76" name="Picture 4" descr="http://xc527.eccart.jp/t565/miniitxbb/fitpc2_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2823966" y="25365459"/>
              <a:ext cx="941634" cy="606414"/>
            </a:xfrm>
            <a:prstGeom prst="rect">
              <a:avLst/>
            </a:prstGeom>
            <a:noFill/>
            <a:extLst>
              <a:ext uri="{909E8E84-426E-40DD-AFC4-6F175D3DCCD1}">
                <a14:hiddenFill xmlns:a14="http://schemas.microsoft.com/office/drawing/2010/main">
                  <a:solidFill>
                    <a:srgbClr val="FFFFFF"/>
                  </a:solidFill>
                </a14:hiddenFill>
              </a:ext>
            </a:extLst>
          </p:spPr>
        </p:pic>
        <p:sp>
          <p:nvSpPr>
            <p:cNvPr id="77" name="テキスト ボックス 76"/>
            <p:cNvSpPr txBox="1"/>
            <p:nvPr/>
          </p:nvSpPr>
          <p:spPr>
            <a:xfrm>
              <a:off x="22613180" y="25026870"/>
              <a:ext cx="595585" cy="301136"/>
            </a:xfrm>
            <a:prstGeom prst="rect">
              <a:avLst/>
            </a:prstGeom>
            <a:noFill/>
          </p:spPr>
          <p:txBody>
            <a:bodyPr wrap="none" rtlCol="0">
              <a:spAutoFit/>
            </a:bodyPr>
            <a:lstStyle/>
            <a:p>
              <a:r>
                <a:rPr kumimoji="1" lang="en-US" altLang="ja-JP" sz="1200" dirty="0" smtClean="0"/>
                <a:t>fitPC2</a:t>
              </a:r>
              <a:endParaRPr kumimoji="1" lang="ja-JP" altLang="en-US" sz="1200" dirty="0"/>
            </a:p>
          </p:txBody>
        </p:sp>
      </p:grpSp>
      <p:sp>
        <p:nvSpPr>
          <p:cNvPr id="78" name="正方形/長方形 77"/>
          <p:cNvSpPr/>
          <p:nvPr/>
        </p:nvSpPr>
        <p:spPr>
          <a:xfrm>
            <a:off x="3493367" y="4844832"/>
            <a:ext cx="790601" cy="369332"/>
          </a:xfrm>
          <a:prstGeom prst="rect">
            <a:avLst/>
          </a:prstGeom>
          <a:solidFill>
            <a:schemeClr val="bg1"/>
          </a:solidFill>
          <a:ln>
            <a:solidFill>
              <a:schemeClr val="tx1"/>
            </a:solidFill>
          </a:ln>
        </p:spPr>
        <p:txBody>
          <a:bodyPr wrap="none">
            <a:spAutoFit/>
          </a:bodyPr>
          <a:lstStyle/>
          <a:p>
            <a:r>
              <a:rPr lang="ja-JP" altLang="en-US" dirty="0"/>
              <a:t>図</a:t>
            </a:r>
            <a:r>
              <a:rPr lang="en-US" altLang="ja-JP" dirty="0" smtClean="0"/>
              <a:t>(10)</a:t>
            </a:r>
            <a:endParaRPr lang="ja-JP" altLang="en-US" dirty="0"/>
          </a:p>
        </p:txBody>
      </p:sp>
      <p:sp>
        <p:nvSpPr>
          <p:cNvPr id="79" name="テキスト ボックス 78"/>
          <p:cNvSpPr txBox="1"/>
          <p:nvPr/>
        </p:nvSpPr>
        <p:spPr>
          <a:xfrm>
            <a:off x="544957" y="5642664"/>
            <a:ext cx="3955035" cy="738664"/>
          </a:xfrm>
          <a:prstGeom prst="rect">
            <a:avLst/>
          </a:prstGeom>
          <a:noFill/>
        </p:spPr>
        <p:txBody>
          <a:bodyPr wrap="square" rtlCol="0">
            <a:spAutoFit/>
          </a:bodyPr>
          <a:lstStyle/>
          <a:p>
            <a:pPr algn="just"/>
            <a:r>
              <a:rPr lang="ja-JP" altLang="en-US" sz="1400" dirty="0"/>
              <a:t>シーイング測定</a:t>
            </a:r>
            <a:r>
              <a:rPr lang="ja-JP" altLang="en-US" sz="1400" dirty="0" smtClean="0"/>
              <a:t>装置の構成図。市販の望遠鏡・</a:t>
            </a:r>
            <a:r>
              <a:rPr lang="en-US" altLang="ja-JP" sz="1400" dirty="0" smtClean="0"/>
              <a:t>CCD</a:t>
            </a:r>
            <a:r>
              <a:rPr lang="ja-JP" altLang="en-US" sz="1400" dirty="0" smtClean="0"/>
              <a:t>・小型</a:t>
            </a:r>
            <a:r>
              <a:rPr lang="en-US" altLang="ja-JP" sz="1400" dirty="0" smtClean="0"/>
              <a:t>PC</a:t>
            </a:r>
            <a:r>
              <a:rPr lang="ja-JP" altLang="en-US" sz="1400" dirty="0"/>
              <a:t>の</a:t>
            </a:r>
            <a:r>
              <a:rPr lang="ja-JP" altLang="en-US" sz="1400" dirty="0" smtClean="0"/>
              <a:t>組み合わせで自動観測システムを構築する。</a:t>
            </a:r>
            <a:endParaRPr lang="en-US" altLang="ja-JP" sz="1400" dirty="0" smtClean="0"/>
          </a:p>
        </p:txBody>
      </p:sp>
      <p:sp>
        <p:nvSpPr>
          <p:cNvPr id="80" name="正方形/長方形 79"/>
          <p:cNvSpPr/>
          <p:nvPr/>
        </p:nvSpPr>
        <p:spPr>
          <a:xfrm>
            <a:off x="7346751" y="4952417"/>
            <a:ext cx="790601" cy="369332"/>
          </a:xfrm>
          <a:prstGeom prst="rect">
            <a:avLst/>
          </a:prstGeom>
          <a:solidFill>
            <a:schemeClr val="bg1"/>
          </a:solidFill>
          <a:ln>
            <a:solidFill>
              <a:schemeClr val="tx1"/>
            </a:solidFill>
          </a:ln>
        </p:spPr>
        <p:txBody>
          <a:bodyPr wrap="none">
            <a:spAutoFit/>
          </a:bodyPr>
          <a:lstStyle/>
          <a:p>
            <a:r>
              <a:rPr lang="ja-JP" altLang="en-US" dirty="0"/>
              <a:t>図</a:t>
            </a:r>
            <a:r>
              <a:rPr lang="en-US" altLang="ja-JP" dirty="0" smtClean="0"/>
              <a:t>(11)</a:t>
            </a:r>
            <a:endParaRPr lang="ja-JP" altLang="en-US" dirty="0"/>
          </a:p>
        </p:txBody>
      </p:sp>
      <p:sp>
        <p:nvSpPr>
          <p:cNvPr id="81" name="テキスト ボックス 80"/>
          <p:cNvSpPr txBox="1"/>
          <p:nvPr/>
        </p:nvSpPr>
        <p:spPr>
          <a:xfrm>
            <a:off x="4708612" y="5518973"/>
            <a:ext cx="3679812" cy="523220"/>
          </a:xfrm>
          <a:prstGeom prst="rect">
            <a:avLst/>
          </a:prstGeom>
          <a:noFill/>
        </p:spPr>
        <p:txBody>
          <a:bodyPr wrap="square" rtlCol="0">
            <a:spAutoFit/>
          </a:bodyPr>
          <a:lstStyle/>
          <a:p>
            <a:pPr algn="just"/>
            <a:r>
              <a:rPr lang="ja-JP" altLang="en-US" sz="1400" dirty="0" smtClean="0"/>
              <a:t>超音波風速計を用いて温度を測定し地表付近の乱流強度を測定する。</a:t>
            </a:r>
            <a:endParaRPr lang="en-US" altLang="ja-JP" sz="1400" dirty="0" smtClean="0"/>
          </a:p>
        </p:txBody>
      </p:sp>
      <p:sp>
        <p:nvSpPr>
          <p:cNvPr id="84" name="テキスト ボックス 83"/>
          <p:cNvSpPr txBox="1"/>
          <p:nvPr/>
        </p:nvSpPr>
        <p:spPr>
          <a:xfrm>
            <a:off x="447081" y="1052736"/>
            <a:ext cx="8157367" cy="1200329"/>
          </a:xfrm>
          <a:prstGeom prst="rect">
            <a:avLst/>
          </a:prstGeom>
          <a:noFill/>
        </p:spPr>
        <p:txBody>
          <a:bodyPr wrap="square" rtlCol="0">
            <a:spAutoFit/>
          </a:bodyPr>
          <a:lstStyle/>
          <a:p>
            <a:pPr algn="just"/>
            <a:r>
              <a:rPr lang="en-US" altLang="ja-JP" dirty="0" smtClean="0">
                <a:latin typeface="+mn-ea"/>
              </a:rPr>
              <a:t>40cm</a:t>
            </a:r>
            <a:r>
              <a:rPr lang="ja-JP" altLang="en-US" dirty="0" smtClean="0">
                <a:latin typeface="+mn-ea"/>
              </a:rPr>
              <a:t>赤外線望遠鏡とは別に</a:t>
            </a:r>
            <a:r>
              <a:rPr lang="ja-JP" altLang="en-US" b="1" dirty="0" smtClean="0">
                <a:solidFill>
                  <a:srgbClr val="FF0000"/>
                </a:solidFill>
                <a:latin typeface="+mn-ea"/>
              </a:rPr>
              <a:t>サイト調査を実施するための専用望遠鏡及び気象観測装置を</a:t>
            </a:r>
            <a:r>
              <a:rPr lang="en-US" altLang="ja-JP" b="1" dirty="0" smtClean="0">
                <a:solidFill>
                  <a:srgbClr val="FF0000"/>
                </a:solidFill>
                <a:latin typeface="+mn-ea"/>
              </a:rPr>
              <a:t>2013</a:t>
            </a:r>
            <a:r>
              <a:rPr lang="ja-JP" altLang="en-US" b="1" dirty="0" smtClean="0">
                <a:solidFill>
                  <a:srgbClr val="FF0000"/>
                </a:solidFill>
                <a:latin typeface="+mn-ea"/>
              </a:rPr>
              <a:t>年</a:t>
            </a:r>
            <a:r>
              <a:rPr lang="en-US" altLang="ja-JP" b="1" dirty="0" smtClean="0">
                <a:solidFill>
                  <a:srgbClr val="FF0000"/>
                </a:solidFill>
                <a:latin typeface="+mn-ea"/>
              </a:rPr>
              <a:t>1</a:t>
            </a:r>
            <a:r>
              <a:rPr lang="ja-JP" altLang="en-US" b="1" dirty="0" smtClean="0">
                <a:solidFill>
                  <a:srgbClr val="FF0000"/>
                </a:solidFill>
                <a:latin typeface="+mn-ea"/>
              </a:rPr>
              <a:t>月に設置</a:t>
            </a:r>
            <a:r>
              <a:rPr lang="ja-JP" altLang="en-US" dirty="0" smtClean="0">
                <a:latin typeface="+mn-ea"/>
              </a:rPr>
              <a:t>する</a:t>
            </a:r>
            <a:r>
              <a:rPr lang="en-US" altLang="ja-JP" dirty="0" smtClean="0">
                <a:latin typeface="+mn-ea"/>
              </a:rPr>
              <a:t>(</a:t>
            </a:r>
            <a:r>
              <a:rPr lang="ja-JP" altLang="en-US" dirty="0" smtClean="0">
                <a:latin typeface="+mn-ea"/>
              </a:rPr>
              <a:t>図</a:t>
            </a:r>
            <a:r>
              <a:rPr lang="en-US" altLang="ja-JP" dirty="0" smtClean="0">
                <a:latin typeface="+mn-ea"/>
              </a:rPr>
              <a:t>10, 11</a:t>
            </a:r>
            <a:r>
              <a:rPr lang="en-US" altLang="ja-JP" dirty="0">
                <a:latin typeface="+mn-ea"/>
              </a:rPr>
              <a:t>)</a:t>
            </a:r>
            <a:r>
              <a:rPr lang="ja-JP" altLang="en-US" dirty="0" err="1" smtClean="0">
                <a:latin typeface="+mn-ea"/>
              </a:rPr>
              <a:t>。</a:t>
            </a:r>
            <a:r>
              <a:rPr lang="en-US" altLang="ja-JP" dirty="0" smtClean="0">
                <a:latin typeface="+mn-ea"/>
              </a:rPr>
              <a:t>PLATO-F</a:t>
            </a:r>
            <a:r>
              <a:rPr lang="ja-JP" altLang="en-US" dirty="0" smtClean="0">
                <a:latin typeface="+mn-ea"/>
              </a:rPr>
              <a:t>の</a:t>
            </a:r>
            <a:r>
              <a:rPr lang="ja-JP" altLang="en-US" dirty="0">
                <a:latin typeface="+mn-ea"/>
              </a:rPr>
              <a:t>電力と通信を利用して通年のシーイング測定・気象観測を実施し十分な観測データから天文学的な観測条件を定量的に示す事を目指す</a:t>
            </a:r>
            <a:r>
              <a:rPr lang="ja-JP" altLang="en-US" dirty="0" smtClean="0">
                <a:latin typeface="+mn-ea"/>
              </a:rPr>
              <a:t>。</a:t>
            </a:r>
            <a:endParaRPr lang="en-US" altLang="ja-JP" dirty="0">
              <a:latin typeface="+mn-ea"/>
            </a:endParaRPr>
          </a:p>
        </p:txBody>
      </p:sp>
    </p:spTree>
    <p:extLst>
      <p:ext uri="{BB962C8B-B14F-4D97-AF65-F5344CB8AC3E}">
        <p14:creationId xmlns:p14="http://schemas.microsoft.com/office/powerpoint/2010/main" val="3656974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2760" t="29092" r="17800" b="27206"/>
          <a:stretch/>
        </p:blipFill>
        <p:spPr bwMode="auto">
          <a:xfrm>
            <a:off x="912516" y="3140968"/>
            <a:ext cx="7246961" cy="3330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179513" y="404664"/>
            <a:ext cx="8712968" cy="2308324"/>
          </a:xfrm>
          <a:prstGeom prst="rect">
            <a:avLst/>
          </a:prstGeom>
          <a:noFill/>
        </p:spPr>
        <p:txBody>
          <a:bodyPr wrap="square" rtlCol="0">
            <a:spAutoFit/>
          </a:bodyPr>
          <a:lstStyle/>
          <a:p>
            <a:r>
              <a:rPr lang="en-US" altLang="ja-JP" dirty="0" smtClean="0"/>
              <a:t>distance=140mm, Diameter=60mm, focal length=2000mm, λ=472nm, 1pixel=7.4μm</a:t>
            </a:r>
            <a:r>
              <a:rPr lang="ja-JP" altLang="en-US" dirty="0" smtClean="0"/>
              <a:t>の場合、</a:t>
            </a:r>
            <a:endParaRPr lang="en-US" altLang="ja-JP" dirty="0" smtClean="0"/>
          </a:p>
          <a:p>
            <a:r>
              <a:rPr lang="ja-JP" altLang="en-US" dirty="0"/>
              <a:t>回折</a:t>
            </a:r>
            <a:r>
              <a:rPr lang="ja-JP" altLang="en-US" dirty="0" smtClean="0"/>
              <a:t>限界</a:t>
            </a:r>
            <a:r>
              <a:rPr lang="en-US" altLang="ja-JP" dirty="0" smtClean="0"/>
              <a:t>=1.98”=0.0192mm@focal plane=</a:t>
            </a:r>
            <a:r>
              <a:rPr lang="en-US" altLang="ja-JP" dirty="0" smtClean="0">
                <a:solidFill>
                  <a:srgbClr val="FF0000"/>
                </a:solidFill>
              </a:rPr>
              <a:t>2.59pixel</a:t>
            </a:r>
            <a:r>
              <a:rPr lang="ja-JP" altLang="en-US" dirty="0" smtClean="0"/>
              <a:t>となる</a:t>
            </a:r>
            <a:r>
              <a:rPr lang="ja-JP" altLang="en-US" dirty="0" smtClean="0"/>
              <a:t>。</a:t>
            </a:r>
            <a:endParaRPr lang="en-US" altLang="ja-JP" dirty="0"/>
          </a:p>
          <a:p>
            <a:r>
              <a:rPr lang="ja-JP" altLang="en-US" dirty="0" smtClean="0"/>
              <a:t>作図</a:t>
            </a:r>
            <a:r>
              <a:rPr lang="ja-JP" altLang="en-US" dirty="0" smtClean="0"/>
              <a:t>より、</a:t>
            </a:r>
            <a:r>
              <a:rPr lang="ja-JP" altLang="en-US" dirty="0" smtClean="0"/>
              <a:t>焦点</a:t>
            </a:r>
            <a:r>
              <a:rPr lang="ja-JP" altLang="en-US" dirty="0" smtClean="0"/>
              <a:t>深度</a:t>
            </a:r>
            <a:r>
              <a:rPr lang="ja-JP" altLang="en-US" dirty="0" smtClean="0"/>
              <a:t>は回折限界に達していると仮定しておよそ</a:t>
            </a:r>
            <a:r>
              <a:rPr lang="en-US" altLang="ja-JP" dirty="0" smtClean="0"/>
              <a:t>+/-0.66mm</a:t>
            </a:r>
            <a:r>
              <a:rPr lang="ja-JP" altLang="en-US" dirty="0" err="1" smtClean="0"/>
              <a:t>。</a:t>
            </a:r>
            <a:endParaRPr lang="en-US" altLang="ja-JP" dirty="0" smtClean="0"/>
          </a:p>
          <a:p>
            <a:r>
              <a:rPr lang="ja-JP" altLang="en-US" dirty="0" smtClean="0"/>
              <a:t>また焦点位置より</a:t>
            </a:r>
            <a:r>
              <a:rPr lang="en-US" altLang="ja-JP" dirty="0" smtClean="0"/>
              <a:t>4.35mm</a:t>
            </a:r>
            <a:r>
              <a:rPr lang="ja-JP" altLang="en-US" dirty="0" smtClean="0"/>
              <a:t>後方で</a:t>
            </a:r>
            <a:r>
              <a:rPr lang="en-US" altLang="ja-JP" dirty="0" smtClean="0"/>
              <a:t>2</a:t>
            </a:r>
            <a:r>
              <a:rPr lang="ja-JP" altLang="en-US" dirty="0" smtClean="0"/>
              <a:t>像はピンぼけの状態で交わる。この際の星像の直径は</a:t>
            </a:r>
            <a:r>
              <a:rPr lang="en-US" altLang="ja-JP" dirty="0" smtClean="0"/>
              <a:t>0.13mm=</a:t>
            </a:r>
            <a:r>
              <a:rPr lang="en-US" altLang="ja-JP" dirty="0" smtClean="0">
                <a:solidFill>
                  <a:srgbClr val="FF0000"/>
                </a:solidFill>
              </a:rPr>
              <a:t>17.6pixel</a:t>
            </a:r>
            <a:r>
              <a:rPr lang="ja-JP" altLang="en-US" dirty="0" err="1" smtClean="0"/>
              <a:t>。</a:t>
            </a:r>
            <a:endParaRPr lang="en-US" altLang="ja-JP" dirty="0" smtClean="0"/>
          </a:p>
          <a:p>
            <a:r>
              <a:rPr lang="ja-JP" altLang="en-US" dirty="0" smtClean="0"/>
              <a:t>期待される星像の</a:t>
            </a:r>
            <a:r>
              <a:rPr lang="en-US" altLang="ja-JP" dirty="0" smtClean="0"/>
              <a:t>FWHM</a:t>
            </a:r>
            <a:r>
              <a:rPr lang="ja-JP" altLang="en-US" dirty="0" smtClean="0"/>
              <a:t>は</a:t>
            </a:r>
            <a:r>
              <a:rPr lang="en-US" altLang="ja-JP" dirty="0" smtClean="0"/>
              <a:t>2.59pixel</a:t>
            </a:r>
            <a:r>
              <a:rPr lang="ja-JP" altLang="en-US" dirty="0" smtClean="0"/>
              <a:t>以上であるので、フォーカスを微妙に変えて何枚も撮像すればベストフォーカスは見つかると言える。また</a:t>
            </a:r>
            <a:r>
              <a:rPr lang="en-US" altLang="ja-JP" dirty="0" smtClean="0"/>
              <a:t>2</a:t>
            </a:r>
            <a:r>
              <a:rPr lang="ja-JP" altLang="en-US" dirty="0" err="1" smtClean="0"/>
              <a:t>つの</a:t>
            </a:r>
            <a:r>
              <a:rPr lang="ja-JP" altLang="en-US" dirty="0" smtClean="0"/>
              <a:t>星像の距離からだいたいのピント位置を見積もることも出来ると言えるだろう。</a:t>
            </a:r>
            <a:endParaRPr lang="en-US" altLang="ja-JP" dirty="0" smtClean="0"/>
          </a:p>
        </p:txBody>
      </p:sp>
    </p:spTree>
    <p:extLst>
      <p:ext uri="{BB962C8B-B14F-4D97-AF65-F5344CB8AC3E}">
        <p14:creationId xmlns:p14="http://schemas.microsoft.com/office/powerpoint/2010/main" val="37181386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7059</TotalTime>
  <Words>465</Words>
  <Application>Microsoft Office PowerPoint</Application>
  <PresentationFormat>画面に合わせる (4:3)</PresentationFormat>
  <Paragraphs>132</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Polar Winter Differential image motion monitor (PWD)</dc:title>
  <dc:creator>hirofumi</dc:creator>
  <cp:lastModifiedBy>hirofumi</cp:lastModifiedBy>
  <cp:revision>62</cp:revision>
  <dcterms:created xsi:type="dcterms:W3CDTF">2011-12-24T14:54:46Z</dcterms:created>
  <dcterms:modified xsi:type="dcterms:W3CDTF">2012-08-02T02:25:43Z</dcterms:modified>
</cp:coreProperties>
</file>