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1" r:id="rId3"/>
    <p:sldId id="275" r:id="rId4"/>
    <p:sldId id="278" r:id="rId5"/>
    <p:sldId id="276" r:id="rId6"/>
    <p:sldId id="279" r:id="rId7"/>
    <p:sldId id="259" r:id="rId8"/>
    <p:sldId id="260" r:id="rId9"/>
    <p:sldId id="261" r:id="rId10"/>
    <p:sldId id="258" r:id="rId11"/>
    <p:sldId id="257" r:id="rId12"/>
    <p:sldId id="262" r:id="rId13"/>
    <p:sldId id="263" r:id="rId14"/>
    <p:sldId id="264" r:id="rId15"/>
    <p:sldId id="265" r:id="rId16"/>
    <p:sldId id="266" r:id="rId17"/>
    <p:sldId id="267" r:id="rId18"/>
    <p:sldId id="270" r:id="rId19"/>
    <p:sldId id="268" r:id="rId20"/>
    <p:sldId id="269" r:id="rId21"/>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840897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384359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260981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297118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20831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111886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196473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1627317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152407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97705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57C672-662C-49A6-BD77-34DE0508DFDB}" type="datetimeFigureOut">
              <a:rPr kumimoji="1" lang="ja-JP" altLang="en-US" smtClean="0"/>
              <a:t>2011/6/20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334468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7C672-662C-49A6-BD77-34DE0508DFDB}" type="datetimeFigureOut">
              <a:rPr kumimoji="1" lang="ja-JP" altLang="en-US" smtClean="0"/>
              <a:t>2011/6/20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77506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37790" y="509771"/>
            <a:ext cx="7315592" cy="830997"/>
          </a:xfrm>
          <a:prstGeom prst="rect">
            <a:avLst/>
          </a:prstGeom>
          <a:noFill/>
        </p:spPr>
        <p:txBody>
          <a:bodyPr wrap="none" rtlCol="0">
            <a:spAutoFit/>
          </a:bodyPr>
          <a:lstStyle/>
          <a:p>
            <a:r>
              <a:rPr kumimoji="1" lang="en-US" altLang="ja-JP" sz="2400" b="1" dirty="0" smtClean="0"/>
              <a:t>AIRT40+TONIC2 for JARE53/54 Winter-over Observation</a:t>
            </a:r>
          </a:p>
          <a:p>
            <a:r>
              <a:rPr lang="ja-JP" altLang="en-US" sz="2400" b="1" dirty="0" smtClean="0"/>
              <a:t>新光学系の提案</a:t>
            </a:r>
            <a:endParaRPr kumimoji="1" lang="en-US" altLang="ja-JP" sz="2400" b="1" dirty="0" smtClean="0"/>
          </a:p>
        </p:txBody>
      </p:sp>
      <p:sp>
        <p:nvSpPr>
          <p:cNvPr id="6" name="テキスト ボックス 5"/>
          <p:cNvSpPr txBox="1"/>
          <p:nvPr/>
        </p:nvSpPr>
        <p:spPr>
          <a:xfrm>
            <a:off x="539552" y="2161657"/>
            <a:ext cx="8496943" cy="646331"/>
          </a:xfrm>
          <a:prstGeom prst="rect">
            <a:avLst/>
          </a:prstGeom>
          <a:noFill/>
        </p:spPr>
        <p:txBody>
          <a:bodyPr wrap="square" rtlCol="0">
            <a:spAutoFit/>
          </a:bodyPr>
          <a:lstStyle/>
          <a:p>
            <a:r>
              <a:rPr lang="ja-JP" altLang="en-US" dirty="0" smtClean="0"/>
              <a:t>・冬期のドームふじ基地における赤外観測で最も効率の良い波長は</a:t>
            </a:r>
            <a:r>
              <a:rPr kumimoji="1" lang="en-US" altLang="ja-JP" dirty="0" smtClean="0"/>
              <a:t>2.36μm</a:t>
            </a:r>
            <a:r>
              <a:rPr lang="ja-JP" altLang="en-US" dirty="0" smtClean="0"/>
              <a:t> </a:t>
            </a:r>
            <a:r>
              <a:rPr kumimoji="1" lang="en-US" altLang="ja-JP" dirty="0" smtClean="0"/>
              <a:t>(K-dark)</a:t>
            </a:r>
          </a:p>
          <a:p>
            <a:r>
              <a:rPr lang="ja-JP" altLang="en-US" dirty="0" smtClean="0"/>
              <a:t>・広がった天体を観測する場合の</a:t>
            </a:r>
            <a:r>
              <a:rPr lang="en-US" altLang="ja-JP" dirty="0" smtClean="0"/>
              <a:t>S/N</a:t>
            </a:r>
            <a:r>
              <a:rPr lang="ja-JP" altLang="en-US" dirty="0" smtClean="0"/>
              <a:t>は口径に依存せず</a:t>
            </a:r>
            <a:r>
              <a:rPr lang="en-US" altLang="ja-JP" dirty="0" smtClean="0"/>
              <a:t>F</a:t>
            </a:r>
            <a:r>
              <a:rPr lang="ja-JP" altLang="en-US" dirty="0" smtClean="0"/>
              <a:t>値とピクセルサイズに依存</a:t>
            </a:r>
            <a:endParaRPr lang="en-US" altLang="ja-JP" dirty="0" smtClean="0"/>
          </a:p>
        </p:txBody>
      </p:sp>
      <p:sp>
        <p:nvSpPr>
          <p:cNvPr id="10" name="テキスト ボックス 9"/>
          <p:cNvSpPr txBox="1"/>
          <p:nvPr/>
        </p:nvSpPr>
        <p:spPr>
          <a:xfrm>
            <a:off x="2137077" y="3031792"/>
            <a:ext cx="4955203" cy="369332"/>
          </a:xfrm>
          <a:prstGeom prst="rect">
            <a:avLst/>
          </a:prstGeom>
          <a:noFill/>
        </p:spPr>
        <p:txBody>
          <a:bodyPr wrap="none" rtlCol="0">
            <a:spAutoFit/>
          </a:bodyPr>
          <a:lstStyle/>
          <a:p>
            <a:r>
              <a:rPr lang="ja-JP" altLang="en-US" b="1" dirty="0" smtClean="0">
                <a:solidFill>
                  <a:srgbClr val="0070C0"/>
                </a:solidFill>
              </a:rPr>
              <a:t>→　小さな</a:t>
            </a:r>
            <a:r>
              <a:rPr kumimoji="1" lang="en-US" altLang="ja-JP" b="1" dirty="0" smtClean="0">
                <a:solidFill>
                  <a:srgbClr val="0070C0"/>
                </a:solidFill>
              </a:rPr>
              <a:t>F</a:t>
            </a:r>
            <a:r>
              <a:rPr kumimoji="1" lang="ja-JP" altLang="en-US" b="1" dirty="0" smtClean="0">
                <a:solidFill>
                  <a:srgbClr val="0070C0"/>
                </a:solidFill>
              </a:rPr>
              <a:t>値で</a:t>
            </a:r>
            <a:r>
              <a:rPr kumimoji="1" lang="en-US" altLang="ja-JP" b="1" dirty="0" smtClean="0">
                <a:solidFill>
                  <a:srgbClr val="0070C0"/>
                </a:solidFill>
              </a:rPr>
              <a:t>K-dark</a:t>
            </a:r>
            <a:r>
              <a:rPr kumimoji="1" lang="ja-JP" altLang="en-US" b="1" dirty="0" smtClean="0">
                <a:solidFill>
                  <a:srgbClr val="0070C0"/>
                </a:solidFill>
              </a:rPr>
              <a:t>に最適化した</a:t>
            </a:r>
            <a:r>
              <a:rPr lang="ja-JP" altLang="en-US" b="1" dirty="0">
                <a:solidFill>
                  <a:srgbClr val="0070C0"/>
                </a:solidFill>
              </a:rPr>
              <a:t>光学</a:t>
            </a:r>
            <a:r>
              <a:rPr lang="ja-JP" altLang="en-US" b="1" dirty="0" smtClean="0">
                <a:solidFill>
                  <a:srgbClr val="0070C0"/>
                </a:solidFill>
              </a:rPr>
              <a:t>系がよい</a:t>
            </a:r>
            <a:endParaRPr kumimoji="1" lang="en-US" altLang="ja-JP" b="1" dirty="0" smtClean="0">
              <a:solidFill>
                <a:srgbClr val="0070C0"/>
              </a:solidFill>
            </a:endParaRPr>
          </a:p>
        </p:txBody>
      </p:sp>
      <p:sp>
        <p:nvSpPr>
          <p:cNvPr id="11" name="正方形/長方形 10"/>
          <p:cNvSpPr/>
          <p:nvPr/>
        </p:nvSpPr>
        <p:spPr>
          <a:xfrm>
            <a:off x="576064" y="3659539"/>
            <a:ext cx="4572000" cy="369332"/>
          </a:xfrm>
          <a:prstGeom prst="rect">
            <a:avLst/>
          </a:prstGeom>
        </p:spPr>
        <p:txBody>
          <a:bodyPr>
            <a:spAutoFit/>
          </a:bodyPr>
          <a:lstStyle/>
          <a:p>
            <a:r>
              <a:rPr lang="ja-JP" altLang="en-US" dirty="0" smtClean="0"/>
              <a:t>・</a:t>
            </a:r>
            <a:r>
              <a:rPr lang="en-US" altLang="ja-JP" dirty="0" smtClean="0"/>
              <a:t>AIRT40</a:t>
            </a:r>
            <a:r>
              <a:rPr lang="ja-JP" altLang="en-US" dirty="0" smtClean="0"/>
              <a:t>の導入精度　</a:t>
            </a:r>
            <a:r>
              <a:rPr lang="en-US" altLang="ja-JP" dirty="0" smtClean="0"/>
              <a:t>max. 8’</a:t>
            </a:r>
            <a:endParaRPr lang="en-US" altLang="ja-JP" dirty="0" smtClean="0"/>
          </a:p>
        </p:txBody>
      </p:sp>
      <p:sp>
        <p:nvSpPr>
          <p:cNvPr id="12" name="テキスト ボックス 11"/>
          <p:cNvSpPr txBox="1"/>
          <p:nvPr/>
        </p:nvSpPr>
        <p:spPr>
          <a:xfrm>
            <a:off x="2137077" y="4235603"/>
            <a:ext cx="4852610" cy="369332"/>
          </a:xfrm>
          <a:prstGeom prst="rect">
            <a:avLst/>
          </a:prstGeom>
          <a:noFill/>
        </p:spPr>
        <p:txBody>
          <a:bodyPr wrap="none" rtlCol="0">
            <a:spAutoFit/>
          </a:bodyPr>
          <a:lstStyle/>
          <a:p>
            <a:r>
              <a:rPr lang="ja-JP" altLang="en-US" b="1" dirty="0" smtClean="0">
                <a:solidFill>
                  <a:srgbClr val="0070C0"/>
                </a:solidFill>
              </a:rPr>
              <a:t>→　視野が広いほうが天体の導入成功率が向上</a:t>
            </a:r>
            <a:endParaRPr kumimoji="1" lang="en-US" altLang="ja-JP" b="1" dirty="0" smtClean="0">
              <a:solidFill>
                <a:srgbClr val="0070C0"/>
              </a:solidFill>
            </a:endParaRPr>
          </a:p>
        </p:txBody>
      </p:sp>
      <p:sp>
        <p:nvSpPr>
          <p:cNvPr id="18" name="テキスト ボックス 17"/>
          <p:cNvSpPr txBox="1"/>
          <p:nvPr/>
        </p:nvSpPr>
        <p:spPr>
          <a:xfrm>
            <a:off x="1898855" y="4964975"/>
            <a:ext cx="5625473" cy="923330"/>
          </a:xfrm>
          <a:prstGeom prst="rect">
            <a:avLst/>
          </a:prstGeom>
          <a:noFill/>
          <a:ln>
            <a:solidFill>
              <a:schemeClr val="tx1"/>
            </a:solidFill>
          </a:ln>
        </p:spPr>
        <p:txBody>
          <a:bodyPr wrap="square" rtlCol="0">
            <a:spAutoFit/>
          </a:bodyPr>
          <a:lstStyle/>
          <a:p>
            <a:r>
              <a:rPr kumimoji="1" lang="ja-JP" altLang="en-US" b="1" dirty="0" smtClean="0">
                <a:solidFill>
                  <a:srgbClr val="0070C0"/>
                </a:solidFill>
              </a:rPr>
              <a:t>・</a:t>
            </a:r>
            <a:r>
              <a:rPr kumimoji="1" lang="en-US" altLang="ja-JP" b="1" dirty="0" smtClean="0">
                <a:solidFill>
                  <a:srgbClr val="0070C0"/>
                </a:solidFill>
              </a:rPr>
              <a:t>K-dark</a:t>
            </a:r>
            <a:r>
              <a:rPr kumimoji="1" lang="ja-JP" altLang="en-US" b="1" dirty="0" smtClean="0">
                <a:solidFill>
                  <a:srgbClr val="0070C0"/>
                </a:solidFill>
              </a:rPr>
              <a:t>に特化</a:t>
            </a:r>
            <a:endParaRPr kumimoji="1" lang="en-US" altLang="ja-JP" b="1" dirty="0" smtClean="0">
              <a:solidFill>
                <a:srgbClr val="0070C0"/>
              </a:solidFill>
            </a:endParaRPr>
          </a:p>
          <a:p>
            <a:r>
              <a:rPr lang="ja-JP" altLang="en-US" b="1" dirty="0" smtClean="0">
                <a:solidFill>
                  <a:srgbClr val="0070C0"/>
                </a:solidFill>
              </a:rPr>
              <a:t>・</a:t>
            </a:r>
            <a:r>
              <a:rPr kumimoji="1" lang="ja-JP" altLang="en-US" b="1" dirty="0" smtClean="0">
                <a:solidFill>
                  <a:srgbClr val="0070C0"/>
                </a:solidFill>
              </a:rPr>
              <a:t>出来るだけ高視野</a:t>
            </a:r>
            <a:endParaRPr kumimoji="1" lang="en-US" altLang="ja-JP" b="1" dirty="0" smtClean="0">
              <a:solidFill>
                <a:srgbClr val="0070C0"/>
              </a:solidFill>
            </a:endParaRPr>
          </a:p>
          <a:p>
            <a:r>
              <a:rPr lang="ja-JP" altLang="en-US" b="1" dirty="0" smtClean="0">
                <a:solidFill>
                  <a:srgbClr val="0070C0"/>
                </a:solidFill>
              </a:rPr>
              <a:t>・小さい</a:t>
            </a:r>
            <a:r>
              <a:rPr lang="en-US" altLang="ja-JP" b="1" dirty="0" smtClean="0">
                <a:solidFill>
                  <a:srgbClr val="0070C0"/>
                </a:solidFill>
              </a:rPr>
              <a:t>F</a:t>
            </a:r>
            <a:r>
              <a:rPr lang="ja-JP" altLang="en-US" b="1" dirty="0" smtClean="0">
                <a:solidFill>
                  <a:srgbClr val="0070C0"/>
                </a:solidFill>
              </a:rPr>
              <a:t>値　　　　　　　　　</a:t>
            </a:r>
            <a:r>
              <a:rPr lang="ja-JP" altLang="en-US" b="1" dirty="0">
                <a:solidFill>
                  <a:srgbClr val="0070C0"/>
                </a:solidFill>
              </a:rPr>
              <a:t>を実現する光学系を新規</a:t>
            </a:r>
            <a:r>
              <a:rPr lang="ja-JP" altLang="en-US" b="1" dirty="0" smtClean="0">
                <a:solidFill>
                  <a:srgbClr val="0070C0"/>
                </a:solidFill>
              </a:rPr>
              <a:t>開発</a:t>
            </a:r>
            <a:endParaRPr lang="ja-JP" altLang="en-US" b="1" dirty="0">
              <a:solidFill>
                <a:srgbClr val="0070C0"/>
              </a:solidFill>
            </a:endParaRPr>
          </a:p>
        </p:txBody>
      </p:sp>
      <p:sp>
        <p:nvSpPr>
          <p:cNvPr id="2" name="テキスト ボックス 1"/>
          <p:cNvSpPr txBox="1"/>
          <p:nvPr/>
        </p:nvSpPr>
        <p:spPr>
          <a:xfrm>
            <a:off x="5258270" y="971436"/>
            <a:ext cx="2672526" cy="369332"/>
          </a:xfrm>
          <a:prstGeom prst="rect">
            <a:avLst/>
          </a:prstGeom>
          <a:noFill/>
        </p:spPr>
        <p:txBody>
          <a:bodyPr wrap="none" rtlCol="0">
            <a:spAutoFit/>
          </a:bodyPr>
          <a:lstStyle/>
          <a:p>
            <a:r>
              <a:rPr lang="en-US" altLang="ja-JP" dirty="0" smtClean="0"/>
              <a:t>2010</a:t>
            </a:r>
            <a:r>
              <a:rPr lang="ja-JP" altLang="en-US" dirty="0" smtClean="0"/>
              <a:t>年</a:t>
            </a:r>
            <a:r>
              <a:rPr lang="en-US" altLang="ja-JP" dirty="0" smtClean="0"/>
              <a:t>6</a:t>
            </a:r>
            <a:r>
              <a:rPr lang="ja-JP" altLang="en-US" dirty="0" smtClean="0"/>
              <a:t>月</a:t>
            </a:r>
            <a:r>
              <a:rPr lang="en-US" altLang="ja-JP" dirty="0" smtClean="0"/>
              <a:t>20</a:t>
            </a:r>
            <a:r>
              <a:rPr lang="ja-JP" altLang="en-US" dirty="0" smtClean="0"/>
              <a:t>日 </a:t>
            </a:r>
            <a:r>
              <a:rPr lang="ja-JP" altLang="en-US" dirty="0"/>
              <a:t>沖田博文</a:t>
            </a:r>
            <a:endParaRPr kumimoji="1" lang="ja-JP" altLang="en-US" dirty="0"/>
          </a:p>
        </p:txBody>
      </p:sp>
    </p:spTree>
    <p:extLst>
      <p:ext uri="{BB962C8B-B14F-4D97-AF65-F5344CB8AC3E}">
        <p14:creationId xmlns:p14="http://schemas.microsoft.com/office/powerpoint/2010/main" val="223972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irofumi\Desktop\new_r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0"/>
            <a:ext cx="8624317"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417442" y="836712"/>
            <a:ext cx="1695529" cy="461665"/>
          </a:xfrm>
          <a:prstGeom prst="rect">
            <a:avLst/>
          </a:prstGeom>
          <a:solidFill>
            <a:srgbClr val="FFFF00"/>
          </a:solidFill>
          <a:ln>
            <a:solidFill>
              <a:schemeClr val="tx1"/>
            </a:solidFill>
          </a:ln>
        </p:spPr>
        <p:txBody>
          <a:bodyPr wrap="none" rtlCol="0">
            <a:spAutoFit/>
          </a:bodyPr>
          <a:lstStyle/>
          <a:p>
            <a:r>
              <a:rPr lang="en-US" altLang="ja-JP" sz="2400" b="1" dirty="0" smtClean="0"/>
              <a:t>New Layout</a:t>
            </a:r>
            <a:endParaRPr kumimoji="1" lang="ja-JP" altLang="en-US" sz="2400" b="1" dirty="0"/>
          </a:p>
        </p:txBody>
      </p:sp>
      <p:cxnSp>
        <p:nvCxnSpPr>
          <p:cNvPr id="5" name="直線コネクタ 4"/>
          <p:cNvCxnSpPr/>
          <p:nvPr/>
        </p:nvCxnSpPr>
        <p:spPr>
          <a:xfrm>
            <a:off x="7236296" y="2492896"/>
            <a:ext cx="0" cy="244827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580112" y="1846565"/>
            <a:ext cx="2069797" cy="646331"/>
          </a:xfrm>
          <a:prstGeom prst="rect">
            <a:avLst/>
          </a:prstGeom>
          <a:solidFill>
            <a:schemeClr val="bg1"/>
          </a:solidFill>
          <a:ln>
            <a:solidFill>
              <a:srgbClr val="FF0000"/>
            </a:solidFill>
          </a:ln>
        </p:spPr>
        <p:txBody>
          <a:bodyPr wrap="none" rtlCol="0">
            <a:spAutoFit/>
          </a:bodyPr>
          <a:lstStyle/>
          <a:p>
            <a:r>
              <a:rPr lang="ja-JP" altLang="en-US" dirty="0" smtClean="0"/>
              <a:t>視野半径</a:t>
            </a:r>
            <a:r>
              <a:rPr lang="en-US" altLang="ja-JP" dirty="0" smtClean="0"/>
              <a:t>0.1°</a:t>
            </a:r>
            <a:r>
              <a:rPr lang="ja-JP" altLang="en-US" dirty="0" smtClean="0"/>
              <a:t>内で</a:t>
            </a:r>
            <a:endParaRPr lang="en-US" altLang="ja-JP" dirty="0" smtClean="0"/>
          </a:p>
          <a:p>
            <a:r>
              <a:rPr kumimoji="1" lang="ja-JP" altLang="en-US" dirty="0"/>
              <a:t>回折限界</a:t>
            </a:r>
            <a:r>
              <a:rPr kumimoji="1" lang="ja-JP" altLang="en-US" dirty="0" smtClean="0"/>
              <a:t>を達成</a:t>
            </a:r>
            <a:endParaRPr kumimoji="1" lang="ja-JP" altLang="en-US" dirty="0"/>
          </a:p>
        </p:txBody>
      </p:sp>
    </p:spTree>
    <p:extLst>
      <p:ext uri="{BB962C8B-B14F-4D97-AF65-F5344CB8AC3E}">
        <p14:creationId xmlns:p14="http://schemas.microsoft.com/office/powerpoint/2010/main" val="1305667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irofumi\Desktop\new_spotdiag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0"/>
            <a:ext cx="862431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417442" y="836712"/>
            <a:ext cx="1695529" cy="461665"/>
          </a:xfrm>
          <a:prstGeom prst="rect">
            <a:avLst/>
          </a:prstGeom>
          <a:solidFill>
            <a:srgbClr val="FFFF00"/>
          </a:solidFill>
          <a:ln>
            <a:solidFill>
              <a:schemeClr val="tx1"/>
            </a:solidFill>
          </a:ln>
        </p:spPr>
        <p:txBody>
          <a:bodyPr wrap="none" rtlCol="0">
            <a:spAutoFit/>
          </a:bodyPr>
          <a:lstStyle/>
          <a:p>
            <a:r>
              <a:rPr lang="en-US" altLang="ja-JP" sz="2400" b="1" dirty="0" smtClean="0"/>
              <a:t>New Layout</a:t>
            </a:r>
            <a:endParaRPr kumimoji="1" lang="ja-JP" altLang="en-US" sz="2400" b="1" dirty="0"/>
          </a:p>
        </p:txBody>
      </p:sp>
    </p:spTree>
    <p:extLst>
      <p:ext uri="{BB962C8B-B14F-4D97-AF65-F5344CB8AC3E}">
        <p14:creationId xmlns:p14="http://schemas.microsoft.com/office/powerpoint/2010/main" val="3196929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hirofumi\Desktop\old_lens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66" y="1916832"/>
            <a:ext cx="8601075" cy="287655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417442" y="836712"/>
            <a:ext cx="1559145" cy="461665"/>
          </a:xfrm>
          <a:prstGeom prst="rect">
            <a:avLst/>
          </a:prstGeom>
          <a:solidFill>
            <a:schemeClr val="bg1">
              <a:lumMod val="85000"/>
            </a:schemeClr>
          </a:solidFill>
          <a:ln>
            <a:solidFill>
              <a:schemeClr val="tx1"/>
            </a:solidFill>
          </a:ln>
        </p:spPr>
        <p:txBody>
          <a:bodyPr wrap="none" rtlCol="0">
            <a:spAutoFit/>
          </a:bodyPr>
          <a:lstStyle/>
          <a:p>
            <a:r>
              <a:rPr lang="en-US" altLang="ja-JP" sz="2400" b="1" dirty="0" smtClean="0"/>
              <a:t>Old Layout</a:t>
            </a:r>
            <a:endParaRPr kumimoji="1" lang="ja-JP" altLang="en-US" sz="2400" b="1" dirty="0"/>
          </a:p>
        </p:txBody>
      </p:sp>
    </p:spTree>
    <p:extLst>
      <p:ext uri="{BB962C8B-B14F-4D97-AF65-F5344CB8AC3E}">
        <p14:creationId xmlns:p14="http://schemas.microsoft.com/office/powerpoint/2010/main" val="2068241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descr="C:\Users\hirofumi\Desktop\old_lyout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628"/>
            <a:ext cx="8601713"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417442" y="836712"/>
            <a:ext cx="1559145" cy="461665"/>
          </a:xfrm>
          <a:prstGeom prst="rect">
            <a:avLst/>
          </a:prstGeom>
          <a:solidFill>
            <a:schemeClr val="bg1">
              <a:lumMod val="85000"/>
            </a:schemeClr>
          </a:solidFill>
          <a:ln>
            <a:solidFill>
              <a:schemeClr val="tx1"/>
            </a:solidFill>
          </a:ln>
        </p:spPr>
        <p:txBody>
          <a:bodyPr wrap="none" rtlCol="0">
            <a:spAutoFit/>
          </a:bodyPr>
          <a:lstStyle/>
          <a:p>
            <a:r>
              <a:rPr lang="en-US" altLang="ja-JP" sz="2400" b="1" dirty="0" smtClean="0"/>
              <a:t>Old Layout</a:t>
            </a:r>
            <a:endParaRPr kumimoji="1" lang="ja-JP" altLang="en-US" sz="2400" b="1" dirty="0"/>
          </a:p>
        </p:txBody>
      </p:sp>
      <p:sp>
        <p:nvSpPr>
          <p:cNvPr id="5" name="正方形/長方形 4"/>
          <p:cNvSpPr/>
          <p:nvPr/>
        </p:nvSpPr>
        <p:spPr>
          <a:xfrm>
            <a:off x="2771800" y="5949280"/>
            <a:ext cx="1791879"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9097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hirofumi\Desktop\old_lyout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4" y="2353870"/>
            <a:ext cx="9135886" cy="2083242"/>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17442" y="836712"/>
            <a:ext cx="1559145" cy="461665"/>
          </a:xfrm>
          <a:prstGeom prst="rect">
            <a:avLst/>
          </a:prstGeom>
          <a:solidFill>
            <a:schemeClr val="bg1">
              <a:lumMod val="85000"/>
            </a:schemeClr>
          </a:solidFill>
          <a:ln>
            <a:solidFill>
              <a:schemeClr val="tx1"/>
            </a:solidFill>
          </a:ln>
        </p:spPr>
        <p:txBody>
          <a:bodyPr wrap="none" rtlCol="0">
            <a:spAutoFit/>
          </a:bodyPr>
          <a:lstStyle/>
          <a:p>
            <a:r>
              <a:rPr lang="en-US" altLang="ja-JP" sz="2400" b="1" dirty="0" smtClean="0"/>
              <a:t>Old Layout</a:t>
            </a:r>
            <a:endParaRPr kumimoji="1" lang="ja-JP" altLang="en-US" sz="2400" b="1" dirty="0"/>
          </a:p>
        </p:txBody>
      </p:sp>
    </p:spTree>
    <p:extLst>
      <p:ext uri="{BB962C8B-B14F-4D97-AF65-F5344CB8AC3E}">
        <p14:creationId xmlns:p14="http://schemas.microsoft.com/office/powerpoint/2010/main" val="1539097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hirofumi\Desktop\old_r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71"/>
            <a:ext cx="8624318"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17442" y="836712"/>
            <a:ext cx="1559145" cy="461665"/>
          </a:xfrm>
          <a:prstGeom prst="rect">
            <a:avLst/>
          </a:prstGeom>
          <a:solidFill>
            <a:schemeClr val="bg1">
              <a:lumMod val="85000"/>
            </a:schemeClr>
          </a:solidFill>
          <a:ln>
            <a:solidFill>
              <a:schemeClr val="tx1"/>
            </a:solidFill>
          </a:ln>
        </p:spPr>
        <p:txBody>
          <a:bodyPr wrap="none" rtlCol="0">
            <a:spAutoFit/>
          </a:bodyPr>
          <a:lstStyle/>
          <a:p>
            <a:r>
              <a:rPr lang="en-US" altLang="ja-JP" sz="2400" b="1" dirty="0" smtClean="0"/>
              <a:t>Old Layout</a:t>
            </a:r>
            <a:endParaRPr kumimoji="1" lang="ja-JP" altLang="en-US" sz="2400" b="1" dirty="0"/>
          </a:p>
        </p:txBody>
      </p:sp>
      <p:cxnSp>
        <p:nvCxnSpPr>
          <p:cNvPr id="4" name="直線コネクタ 3"/>
          <p:cNvCxnSpPr/>
          <p:nvPr/>
        </p:nvCxnSpPr>
        <p:spPr>
          <a:xfrm>
            <a:off x="7902803" y="1268760"/>
            <a:ext cx="0" cy="367240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5868144" y="980728"/>
            <a:ext cx="2303836" cy="646331"/>
          </a:xfrm>
          <a:prstGeom prst="rect">
            <a:avLst/>
          </a:prstGeom>
          <a:solidFill>
            <a:schemeClr val="bg1"/>
          </a:solidFill>
          <a:ln>
            <a:solidFill>
              <a:srgbClr val="FF0000"/>
            </a:solidFill>
          </a:ln>
        </p:spPr>
        <p:txBody>
          <a:bodyPr wrap="none" rtlCol="0">
            <a:spAutoFit/>
          </a:bodyPr>
          <a:lstStyle/>
          <a:p>
            <a:r>
              <a:rPr lang="ja-JP" altLang="en-US" dirty="0" smtClean="0"/>
              <a:t>視野半径</a:t>
            </a:r>
            <a:r>
              <a:rPr lang="en-US" altLang="ja-JP" dirty="0" smtClean="0"/>
              <a:t>0.046°</a:t>
            </a:r>
            <a:r>
              <a:rPr lang="ja-JP" altLang="en-US" dirty="0" smtClean="0"/>
              <a:t>内で</a:t>
            </a:r>
            <a:endParaRPr lang="en-US" altLang="ja-JP" dirty="0" smtClean="0"/>
          </a:p>
          <a:p>
            <a:r>
              <a:rPr kumimoji="1" lang="ja-JP" altLang="en-US" dirty="0"/>
              <a:t>回折限界</a:t>
            </a:r>
            <a:r>
              <a:rPr kumimoji="1" lang="ja-JP" altLang="en-US" dirty="0" smtClean="0"/>
              <a:t>を達成</a:t>
            </a:r>
            <a:endParaRPr kumimoji="1" lang="ja-JP" altLang="en-US" dirty="0"/>
          </a:p>
        </p:txBody>
      </p:sp>
    </p:spTree>
    <p:extLst>
      <p:ext uri="{BB962C8B-B14F-4D97-AF65-F5344CB8AC3E}">
        <p14:creationId xmlns:p14="http://schemas.microsoft.com/office/powerpoint/2010/main" val="15390971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hirofumi\Desktop\old_spotdiag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0"/>
            <a:ext cx="862431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17442" y="836712"/>
            <a:ext cx="1559145" cy="461665"/>
          </a:xfrm>
          <a:prstGeom prst="rect">
            <a:avLst/>
          </a:prstGeom>
          <a:solidFill>
            <a:schemeClr val="bg1">
              <a:lumMod val="85000"/>
            </a:schemeClr>
          </a:solidFill>
          <a:ln>
            <a:solidFill>
              <a:schemeClr val="tx1"/>
            </a:solidFill>
          </a:ln>
        </p:spPr>
        <p:txBody>
          <a:bodyPr wrap="none" rtlCol="0">
            <a:spAutoFit/>
          </a:bodyPr>
          <a:lstStyle/>
          <a:p>
            <a:r>
              <a:rPr lang="en-US" altLang="ja-JP" sz="2400" b="1" dirty="0" smtClean="0"/>
              <a:t>Old Layout</a:t>
            </a:r>
            <a:endParaRPr kumimoji="1" lang="ja-JP" altLang="en-US" sz="2400" b="1" dirty="0"/>
          </a:p>
        </p:txBody>
      </p:sp>
    </p:spTree>
    <p:extLst>
      <p:ext uri="{BB962C8B-B14F-4D97-AF65-F5344CB8AC3E}">
        <p14:creationId xmlns:p14="http://schemas.microsoft.com/office/powerpoint/2010/main" val="1539097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hirofumi\Desktop\org_lens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276872"/>
            <a:ext cx="8582025" cy="199072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417442" y="836712"/>
            <a:ext cx="2116990" cy="461665"/>
          </a:xfrm>
          <a:prstGeom prst="rect">
            <a:avLst/>
          </a:prstGeom>
          <a:solidFill>
            <a:schemeClr val="bg1"/>
          </a:solidFill>
          <a:ln>
            <a:solidFill>
              <a:schemeClr val="tx1"/>
            </a:solidFill>
          </a:ln>
        </p:spPr>
        <p:txBody>
          <a:bodyPr wrap="none" rtlCol="0">
            <a:spAutoFit/>
          </a:bodyPr>
          <a:lstStyle/>
          <a:p>
            <a:r>
              <a:rPr lang="en-US" altLang="ja-JP" sz="2400" b="1" dirty="0" smtClean="0"/>
              <a:t>Original Layout</a:t>
            </a:r>
            <a:endParaRPr kumimoji="1" lang="ja-JP" altLang="en-US" sz="2400" b="1" dirty="0"/>
          </a:p>
        </p:txBody>
      </p:sp>
    </p:spTree>
    <p:extLst>
      <p:ext uri="{BB962C8B-B14F-4D97-AF65-F5344CB8AC3E}">
        <p14:creationId xmlns:p14="http://schemas.microsoft.com/office/powerpoint/2010/main" val="15390971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hirofumi\Desktop\org_lyout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0"/>
            <a:ext cx="860171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17442" y="836712"/>
            <a:ext cx="2116990" cy="461665"/>
          </a:xfrm>
          <a:prstGeom prst="rect">
            <a:avLst/>
          </a:prstGeom>
          <a:solidFill>
            <a:schemeClr val="bg1"/>
          </a:solidFill>
          <a:ln>
            <a:solidFill>
              <a:schemeClr val="tx1"/>
            </a:solidFill>
          </a:ln>
        </p:spPr>
        <p:txBody>
          <a:bodyPr wrap="none" rtlCol="0">
            <a:spAutoFit/>
          </a:bodyPr>
          <a:lstStyle/>
          <a:p>
            <a:r>
              <a:rPr lang="en-US" altLang="ja-JP" sz="2400" b="1" dirty="0" smtClean="0"/>
              <a:t>Original Layout</a:t>
            </a:r>
            <a:endParaRPr kumimoji="1" lang="ja-JP" altLang="en-US" sz="2400" b="1" dirty="0"/>
          </a:p>
        </p:txBody>
      </p:sp>
      <p:sp>
        <p:nvSpPr>
          <p:cNvPr id="4" name="正方形/長方形 3"/>
          <p:cNvSpPr/>
          <p:nvPr/>
        </p:nvSpPr>
        <p:spPr>
          <a:xfrm>
            <a:off x="2771800" y="5949280"/>
            <a:ext cx="1791879"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543960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hirofumi\Desktop\org_r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0"/>
            <a:ext cx="860171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17442" y="836712"/>
            <a:ext cx="2116990" cy="461665"/>
          </a:xfrm>
          <a:prstGeom prst="rect">
            <a:avLst/>
          </a:prstGeom>
          <a:solidFill>
            <a:schemeClr val="bg1"/>
          </a:solidFill>
          <a:ln>
            <a:solidFill>
              <a:schemeClr val="tx1"/>
            </a:solidFill>
          </a:ln>
        </p:spPr>
        <p:txBody>
          <a:bodyPr wrap="none" rtlCol="0">
            <a:spAutoFit/>
          </a:bodyPr>
          <a:lstStyle/>
          <a:p>
            <a:r>
              <a:rPr lang="en-US" altLang="ja-JP" sz="2400" b="1" dirty="0" smtClean="0"/>
              <a:t>Original Layout</a:t>
            </a:r>
            <a:endParaRPr kumimoji="1" lang="ja-JP" altLang="en-US" sz="2400" b="1" dirty="0"/>
          </a:p>
        </p:txBody>
      </p:sp>
      <p:cxnSp>
        <p:nvCxnSpPr>
          <p:cNvPr id="4" name="直線コネクタ 3"/>
          <p:cNvCxnSpPr/>
          <p:nvPr/>
        </p:nvCxnSpPr>
        <p:spPr>
          <a:xfrm>
            <a:off x="8092250" y="1268760"/>
            <a:ext cx="0" cy="367240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6057591" y="980728"/>
            <a:ext cx="2186817" cy="646331"/>
          </a:xfrm>
          <a:prstGeom prst="rect">
            <a:avLst/>
          </a:prstGeom>
          <a:solidFill>
            <a:schemeClr val="bg1"/>
          </a:solidFill>
          <a:ln>
            <a:solidFill>
              <a:srgbClr val="FF0000"/>
            </a:solidFill>
          </a:ln>
        </p:spPr>
        <p:txBody>
          <a:bodyPr wrap="none" rtlCol="0">
            <a:spAutoFit/>
          </a:bodyPr>
          <a:lstStyle/>
          <a:p>
            <a:r>
              <a:rPr lang="ja-JP" altLang="en-US" dirty="0" smtClean="0"/>
              <a:t>視野半径</a:t>
            </a:r>
            <a:r>
              <a:rPr lang="en-US" altLang="ja-JP" dirty="0" smtClean="0"/>
              <a:t>0.26°</a:t>
            </a:r>
            <a:r>
              <a:rPr lang="ja-JP" altLang="en-US" dirty="0" smtClean="0"/>
              <a:t>内で</a:t>
            </a:r>
            <a:endParaRPr lang="en-US" altLang="ja-JP" dirty="0" smtClean="0"/>
          </a:p>
          <a:p>
            <a:r>
              <a:rPr kumimoji="1" lang="ja-JP" altLang="en-US" dirty="0"/>
              <a:t>回折限界</a:t>
            </a:r>
            <a:r>
              <a:rPr kumimoji="1" lang="ja-JP" altLang="en-US" dirty="0" smtClean="0"/>
              <a:t>を達成</a:t>
            </a:r>
            <a:endParaRPr kumimoji="1" lang="ja-JP" altLang="en-US" dirty="0"/>
          </a:p>
        </p:txBody>
      </p:sp>
    </p:spTree>
    <p:extLst>
      <p:ext uri="{BB962C8B-B14F-4D97-AF65-F5344CB8AC3E}">
        <p14:creationId xmlns:p14="http://schemas.microsoft.com/office/powerpoint/2010/main" val="1054396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78226" y="1052736"/>
            <a:ext cx="6442046" cy="369332"/>
          </a:xfrm>
          <a:prstGeom prst="rect">
            <a:avLst/>
          </a:prstGeom>
          <a:noFill/>
        </p:spPr>
        <p:txBody>
          <a:bodyPr wrap="square" rtlCol="0">
            <a:spAutoFit/>
          </a:bodyPr>
          <a:lstStyle/>
          <a:p>
            <a:r>
              <a:rPr lang="ja-JP" altLang="en-US" dirty="0" smtClean="0"/>
              <a:t>開発</a:t>
            </a:r>
            <a:r>
              <a:rPr lang="en-US" altLang="ja-JP" dirty="0" smtClean="0"/>
              <a:t>(1) ARE53</a:t>
            </a:r>
            <a:r>
              <a:rPr lang="ja-JP" altLang="en-US" dirty="0" smtClean="0"/>
              <a:t>に間に合わせるため、短期間で開発</a:t>
            </a:r>
            <a:endParaRPr lang="en-US" altLang="ja-JP" dirty="0" smtClean="0"/>
          </a:p>
        </p:txBody>
      </p:sp>
      <p:sp>
        <p:nvSpPr>
          <p:cNvPr id="10" name="テキスト ボックス 9"/>
          <p:cNvSpPr txBox="1"/>
          <p:nvPr/>
        </p:nvSpPr>
        <p:spPr>
          <a:xfrm>
            <a:off x="2137077" y="1570944"/>
            <a:ext cx="4658648" cy="646331"/>
          </a:xfrm>
          <a:prstGeom prst="rect">
            <a:avLst/>
          </a:prstGeom>
          <a:noFill/>
        </p:spPr>
        <p:txBody>
          <a:bodyPr wrap="none" rtlCol="0">
            <a:spAutoFit/>
          </a:bodyPr>
          <a:lstStyle/>
          <a:p>
            <a:r>
              <a:rPr lang="ja-JP" altLang="en-US" b="1" dirty="0" smtClean="0">
                <a:solidFill>
                  <a:srgbClr val="0070C0"/>
                </a:solidFill>
              </a:rPr>
              <a:t>→　エドモンドオプティクスの標準レンズで設計</a:t>
            </a:r>
            <a:endParaRPr lang="en-US" altLang="ja-JP" b="1" dirty="0" smtClean="0">
              <a:solidFill>
                <a:srgbClr val="0070C0"/>
              </a:solidFill>
            </a:endParaRPr>
          </a:p>
          <a:p>
            <a:r>
              <a:rPr kumimoji="1" lang="ja-JP" altLang="en-US" b="1" dirty="0" smtClean="0">
                <a:solidFill>
                  <a:srgbClr val="0070C0"/>
                </a:solidFill>
              </a:rPr>
              <a:t>→　現在のクライオスタットに入るよう設計</a:t>
            </a:r>
            <a:endParaRPr kumimoji="1" lang="en-US" altLang="ja-JP" b="1" dirty="0" smtClean="0">
              <a:solidFill>
                <a:srgbClr val="0070C0"/>
              </a:solidFill>
            </a:endParaRPr>
          </a:p>
        </p:txBody>
      </p:sp>
      <p:sp>
        <p:nvSpPr>
          <p:cNvPr id="11" name="正方形/長方形 10"/>
          <p:cNvSpPr/>
          <p:nvPr/>
        </p:nvSpPr>
        <p:spPr>
          <a:xfrm>
            <a:off x="648072" y="5013176"/>
            <a:ext cx="7884368" cy="923330"/>
          </a:xfrm>
          <a:prstGeom prst="rect">
            <a:avLst/>
          </a:prstGeom>
          <a:ln>
            <a:solidFill>
              <a:schemeClr val="tx1"/>
            </a:solidFill>
          </a:ln>
        </p:spPr>
        <p:txBody>
          <a:bodyPr wrap="square">
            <a:spAutoFit/>
          </a:bodyPr>
          <a:lstStyle/>
          <a:p>
            <a:r>
              <a:rPr lang="ja-JP" altLang="en-US" dirty="0" smtClean="0"/>
              <a:t>ところで</a:t>
            </a:r>
            <a:r>
              <a:rPr lang="en-US" altLang="ja-JP" dirty="0" smtClean="0"/>
              <a:t>φ25.4mm</a:t>
            </a:r>
            <a:r>
              <a:rPr lang="ja-JP" altLang="en-US" dirty="0" smtClean="0"/>
              <a:t>のレンズをコリメーターに用いた場合レンズ押さえ金具の幅を考慮するとレンズの有効系は</a:t>
            </a:r>
            <a:r>
              <a:rPr lang="en-US" altLang="ja-JP" dirty="0" smtClean="0"/>
              <a:t>φ21.4mm</a:t>
            </a:r>
            <a:r>
              <a:rPr lang="ja-JP" altLang="en-US" dirty="0" smtClean="0"/>
              <a:t>程度となる。その為ケラ</a:t>
            </a:r>
            <a:r>
              <a:rPr lang="ja-JP" altLang="en-US" dirty="0" err="1" smtClean="0"/>
              <a:t>れが</a:t>
            </a:r>
            <a:r>
              <a:rPr lang="ja-JP" altLang="en-US" dirty="0" smtClean="0"/>
              <a:t>生じて視野は狭くなる。理論的に</a:t>
            </a:r>
            <a:r>
              <a:rPr lang="ja-JP" altLang="en-US" u="sng" dirty="0" smtClean="0">
                <a:solidFill>
                  <a:srgbClr val="FF0000"/>
                </a:solidFill>
              </a:rPr>
              <a:t>視野は最大でも</a:t>
            </a:r>
            <a:r>
              <a:rPr lang="en-US" altLang="ja-JP" u="sng" dirty="0" smtClean="0">
                <a:solidFill>
                  <a:srgbClr val="FF0000"/>
                </a:solidFill>
              </a:rPr>
              <a:t>φ15.4’</a:t>
            </a:r>
            <a:r>
              <a:rPr lang="ja-JP" altLang="en-US" u="sng" dirty="0" smtClean="0">
                <a:solidFill>
                  <a:srgbClr val="FF0000"/>
                </a:solidFill>
              </a:rPr>
              <a:t>程度</a:t>
            </a:r>
            <a:r>
              <a:rPr lang="ja-JP" altLang="en-US" dirty="0" smtClean="0"/>
              <a:t>しか確保できない。</a:t>
            </a:r>
            <a:endParaRPr lang="en-US" altLang="ja-JP" dirty="0" smtClean="0"/>
          </a:p>
        </p:txBody>
      </p:sp>
      <p:sp>
        <p:nvSpPr>
          <p:cNvPr id="20" name="テキスト ボックス 19"/>
          <p:cNvSpPr txBox="1"/>
          <p:nvPr/>
        </p:nvSpPr>
        <p:spPr>
          <a:xfrm>
            <a:off x="578226" y="2555612"/>
            <a:ext cx="6442046" cy="369332"/>
          </a:xfrm>
          <a:prstGeom prst="rect">
            <a:avLst/>
          </a:prstGeom>
          <a:noFill/>
        </p:spPr>
        <p:txBody>
          <a:bodyPr wrap="square" rtlCol="0">
            <a:spAutoFit/>
          </a:bodyPr>
          <a:lstStyle/>
          <a:p>
            <a:r>
              <a:rPr lang="ja-JP" altLang="en-US" dirty="0" smtClean="0"/>
              <a:t>開発</a:t>
            </a:r>
            <a:r>
              <a:rPr lang="en-US" altLang="ja-JP" dirty="0" smtClean="0"/>
              <a:t>(2) 2010</a:t>
            </a:r>
            <a:r>
              <a:rPr lang="ja-JP" altLang="en-US" dirty="0" smtClean="0"/>
              <a:t>年に開発した光学系より高性能を目指す</a:t>
            </a:r>
            <a:endParaRPr lang="en-US" altLang="ja-JP" dirty="0" smtClean="0"/>
          </a:p>
        </p:txBody>
      </p:sp>
      <p:sp>
        <p:nvSpPr>
          <p:cNvPr id="21" name="テキスト ボックス 20"/>
          <p:cNvSpPr txBox="1"/>
          <p:nvPr/>
        </p:nvSpPr>
        <p:spPr>
          <a:xfrm>
            <a:off x="2123728" y="2998693"/>
            <a:ext cx="5749844" cy="1200329"/>
          </a:xfrm>
          <a:prstGeom prst="rect">
            <a:avLst/>
          </a:prstGeom>
          <a:noFill/>
        </p:spPr>
        <p:txBody>
          <a:bodyPr wrap="none" rtlCol="0">
            <a:spAutoFit/>
          </a:bodyPr>
          <a:lstStyle/>
          <a:p>
            <a:r>
              <a:rPr lang="ja-JP" altLang="en-US" b="1" dirty="0" smtClean="0">
                <a:solidFill>
                  <a:srgbClr val="0070C0"/>
                </a:solidFill>
              </a:rPr>
              <a:t>→　レンズ枚数を増やすことで球面収差を抑える</a:t>
            </a:r>
            <a:endParaRPr lang="en-US" altLang="ja-JP" b="1" dirty="0" smtClean="0">
              <a:solidFill>
                <a:srgbClr val="0070C0"/>
              </a:solidFill>
            </a:endParaRPr>
          </a:p>
          <a:p>
            <a:r>
              <a:rPr kumimoji="1" lang="ja-JP" altLang="en-US" b="1" dirty="0" smtClean="0">
                <a:solidFill>
                  <a:srgbClr val="0070C0"/>
                </a:solidFill>
              </a:rPr>
              <a:t>→　</a:t>
            </a:r>
            <a:r>
              <a:rPr lang="en-US" altLang="ja-JP" b="1" dirty="0" smtClean="0">
                <a:solidFill>
                  <a:srgbClr val="0070C0"/>
                </a:solidFill>
              </a:rPr>
              <a:t>AIRT40</a:t>
            </a:r>
            <a:r>
              <a:rPr lang="ja-JP" altLang="en-US" b="1" dirty="0" smtClean="0">
                <a:solidFill>
                  <a:srgbClr val="0070C0"/>
                </a:solidFill>
              </a:rPr>
              <a:t>の</a:t>
            </a:r>
            <a:r>
              <a:rPr lang="en-US" altLang="ja-JP" b="1" dirty="0" smtClean="0">
                <a:solidFill>
                  <a:srgbClr val="0070C0"/>
                </a:solidFill>
              </a:rPr>
              <a:t>U</a:t>
            </a:r>
            <a:r>
              <a:rPr lang="ja-JP" altLang="en-US" b="1" dirty="0" smtClean="0">
                <a:solidFill>
                  <a:srgbClr val="0070C0"/>
                </a:solidFill>
              </a:rPr>
              <a:t>字フォークユニットを延長することで</a:t>
            </a:r>
            <a:r>
              <a:rPr lang="en-US" altLang="ja-JP" b="1" dirty="0" smtClean="0">
                <a:solidFill>
                  <a:srgbClr val="0070C0"/>
                </a:solidFill>
              </a:rPr>
              <a:t>TONIC2</a:t>
            </a:r>
            <a:endParaRPr lang="en-US" altLang="ja-JP" b="1" dirty="0">
              <a:solidFill>
                <a:srgbClr val="0070C0"/>
              </a:solidFill>
            </a:endParaRPr>
          </a:p>
          <a:p>
            <a:r>
              <a:rPr lang="ja-JP" altLang="en-US" b="1" dirty="0" smtClean="0">
                <a:solidFill>
                  <a:srgbClr val="0070C0"/>
                </a:solidFill>
              </a:rPr>
              <a:t>　　 取り付け位置の自由度を増やす</a:t>
            </a:r>
            <a:endParaRPr lang="en-US" altLang="ja-JP" b="1" dirty="0" smtClean="0">
              <a:solidFill>
                <a:srgbClr val="0070C0"/>
              </a:solidFill>
            </a:endParaRPr>
          </a:p>
          <a:p>
            <a:endParaRPr lang="en-US" altLang="ja-JP" b="1" dirty="0" smtClean="0">
              <a:solidFill>
                <a:srgbClr val="0070C0"/>
              </a:solidFill>
            </a:endParaRPr>
          </a:p>
        </p:txBody>
      </p:sp>
    </p:spTree>
    <p:extLst>
      <p:ext uri="{BB962C8B-B14F-4D97-AF65-F5344CB8AC3E}">
        <p14:creationId xmlns:p14="http://schemas.microsoft.com/office/powerpoint/2010/main" val="32879353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hirofumi\Desktop\org_spotdiag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028"/>
            <a:ext cx="8601712"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17442" y="836712"/>
            <a:ext cx="2116990" cy="461665"/>
          </a:xfrm>
          <a:prstGeom prst="rect">
            <a:avLst/>
          </a:prstGeom>
          <a:solidFill>
            <a:schemeClr val="bg1"/>
          </a:solidFill>
          <a:ln>
            <a:solidFill>
              <a:schemeClr val="tx1"/>
            </a:solidFill>
          </a:ln>
        </p:spPr>
        <p:txBody>
          <a:bodyPr wrap="none" rtlCol="0">
            <a:spAutoFit/>
          </a:bodyPr>
          <a:lstStyle/>
          <a:p>
            <a:r>
              <a:rPr lang="en-US" altLang="ja-JP" sz="2400" b="1" dirty="0" smtClean="0"/>
              <a:t>Original Layout</a:t>
            </a:r>
            <a:endParaRPr kumimoji="1" lang="ja-JP" altLang="en-US" sz="2400" b="1" dirty="0"/>
          </a:p>
        </p:txBody>
      </p:sp>
    </p:spTree>
    <p:extLst>
      <p:ext uri="{BB962C8B-B14F-4D97-AF65-F5344CB8AC3E}">
        <p14:creationId xmlns:p14="http://schemas.microsoft.com/office/powerpoint/2010/main" val="1054396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14861889"/>
              </p:ext>
            </p:extLst>
          </p:nvPr>
        </p:nvGraphicFramePr>
        <p:xfrm>
          <a:off x="719572" y="2777336"/>
          <a:ext cx="7704856" cy="2595880"/>
        </p:xfrm>
        <a:graphic>
          <a:graphicData uri="http://schemas.openxmlformats.org/drawingml/2006/table">
            <a:tbl>
              <a:tblPr firstRow="1" bandRow="1">
                <a:tableStyleId>{5C22544A-7EE6-4342-B048-85BDC9FD1C3A}</a:tableStyleId>
              </a:tblPr>
              <a:tblGrid>
                <a:gridCol w="1926214"/>
                <a:gridCol w="1926214"/>
                <a:gridCol w="1926214"/>
                <a:gridCol w="1926214"/>
              </a:tblGrid>
              <a:tr h="370840">
                <a:tc>
                  <a:txBody>
                    <a:bodyPr/>
                    <a:lstStyle/>
                    <a:p>
                      <a:endParaRPr kumimoji="1" lang="ja-JP" altLang="en-US" dirty="0"/>
                    </a:p>
                  </a:txBody>
                  <a:tcPr/>
                </a:tc>
                <a:tc>
                  <a:txBody>
                    <a:bodyPr/>
                    <a:lstStyle/>
                    <a:p>
                      <a:r>
                        <a:rPr kumimoji="1" lang="en-US" altLang="ja-JP" dirty="0" smtClean="0"/>
                        <a:t>Old Layout</a:t>
                      </a:r>
                      <a:endParaRPr kumimoji="1" lang="ja-JP" altLang="en-US" dirty="0"/>
                    </a:p>
                  </a:txBody>
                  <a:tcPr/>
                </a:tc>
                <a:tc>
                  <a:txBody>
                    <a:bodyPr/>
                    <a:lstStyle/>
                    <a:p>
                      <a:r>
                        <a:rPr kumimoji="1" lang="en-US" altLang="ja-JP" dirty="0" smtClean="0"/>
                        <a:t>New Layout</a:t>
                      </a:r>
                      <a:endParaRPr kumimoji="1" lang="ja-JP" altLang="en-US" dirty="0"/>
                    </a:p>
                  </a:txBody>
                  <a:tcPr/>
                </a:tc>
                <a:tc>
                  <a:txBody>
                    <a:bodyPr/>
                    <a:lstStyle/>
                    <a:p>
                      <a:r>
                        <a:rPr kumimoji="1" lang="en-US" altLang="ja-JP" dirty="0" smtClean="0"/>
                        <a:t>Original</a:t>
                      </a:r>
                      <a:r>
                        <a:rPr kumimoji="1" lang="en-US" altLang="ja-JP" baseline="0" dirty="0" smtClean="0"/>
                        <a:t> Layout</a:t>
                      </a:r>
                      <a:endParaRPr kumimoji="1" lang="ja-JP" altLang="en-US" dirty="0"/>
                    </a:p>
                  </a:txBody>
                  <a:tcPr/>
                </a:tc>
              </a:tr>
              <a:tr h="370840">
                <a:tc>
                  <a:txBody>
                    <a:bodyPr/>
                    <a:lstStyle/>
                    <a:p>
                      <a:r>
                        <a:rPr kumimoji="1" lang="ja-JP" altLang="en-US" dirty="0" smtClean="0"/>
                        <a:t>焦点距離</a:t>
                      </a:r>
                      <a:endParaRPr kumimoji="1" lang="en-US" altLang="ja-JP" dirty="0" smtClean="0"/>
                    </a:p>
                  </a:txBody>
                  <a:tcPr/>
                </a:tc>
                <a:tc>
                  <a:txBody>
                    <a:bodyPr/>
                    <a:lstStyle/>
                    <a:p>
                      <a:pPr algn="ctr"/>
                      <a:r>
                        <a:rPr kumimoji="1" lang="en-US" altLang="ja-JP" dirty="0" smtClean="0"/>
                        <a:t>4783mm</a:t>
                      </a:r>
                      <a:endParaRPr kumimoji="1" lang="ja-JP" altLang="en-US" dirty="0"/>
                    </a:p>
                  </a:txBody>
                  <a:tcPr/>
                </a:tc>
                <a:tc>
                  <a:txBody>
                    <a:bodyPr/>
                    <a:lstStyle/>
                    <a:p>
                      <a:pPr algn="ctr"/>
                      <a:r>
                        <a:rPr kumimoji="1" lang="en-US" altLang="ja-JP" dirty="0" smtClean="0"/>
                        <a:t>2769mm</a:t>
                      </a:r>
                      <a:endParaRPr kumimoji="1" lang="ja-JP" altLang="en-US" dirty="0"/>
                    </a:p>
                  </a:txBody>
                  <a:tcPr/>
                </a:tc>
                <a:tc>
                  <a:txBody>
                    <a:bodyPr/>
                    <a:lstStyle/>
                    <a:p>
                      <a:pPr algn="ctr"/>
                      <a:r>
                        <a:rPr kumimoji="1" lang="en-US" altLang="ja-JP" dirty="0" smtClean="0"/>
                        <a:t>4776mm</a:t>
                      </a:r>
                      <a:endParaRPr kumimoji="1" lang="ja-JP" altLang="en-US" dirty="0"/>
                    </a:p>
                  </a:txBody>
                  <a:tcPr/>
                </a:tc>
              </a:tr>
              <a:tr h="370840">
                <a:tc>
                  <a:txBody>
                    <a:bodyPr/>
                    <a:lstStyle/>
                    <a:p>
                      <a:r>
                        <a:rPr kumimoji="1" lang="en-US" altLang="ja-JP" dirty="0" smtClean="0"/>
                        <a:t>F</a:t>
                      </a:r>
                      <a:r>
                        <a:rPr kumimoji="1" lang="ja-JP" altLang="en-US" dirty="0" smtClean="0"/>
                        <a:t>値</a:t>
                      </a:r>
                      <a:endParaRPr kumimoji="1" lang="ja-JP" altLang="en-US" dirty="0"/>
                    </a:p>
                  </a:txBody>
                  <a:tcPr/>
                </a:tc>
                <a:tc>
                  <a:txBody>
                    <a:bodyPr/>
                    <a:lstStyle/>
                    <a:p>
                      <a:pPr algn="ctr"/>
                      <a:r>
                        <a:rPr kumimoji="1" lang="en-US" altLang="ja-JP" dirty="0" smtClean="0"/>
                        <a:t>12</a:t>
                      </a:r>
                      <a:endParaRPr kumimoji="1" lang="ja-JP" altLang="en-US" dirty="0"/>
                    </a:p>
                  </a:txBody>
                  <a:tcPr/>
                </a:tc>
                <a:tc>
                  <a:txBody>
                    <a:bodyPr/>
                    <a:lstStyle/>
                    <a:p>
                      <a:pPr algn="ctr"/>
                      <a:r>
                        <a:rPr kumimoji="1" lang="en-US" altLang="ja-JP" b="1" dirty="0" smtClean="0">
                          <a:solidFill>
                            <a:srgbClr val="FF0000"/>
                          </a:solidFill>
                        </a:rPr>
                        <a:t>6.9</a:t>
                      </a:r>
                      <a:endParaRPr kumimoji="1" lang="ja-JP" altLang="en-US" b="1" dirty="0">
                        <a:solidFill>
                          <a:srgbClr val="FF0000"/>
                        </a:solidFill>
                      </a:endParaRPr>
                    </a:p>
                  </a:txBody>
                  <a:tcPr/>
                </a:tc>
                <a:tc>
                  <a:txBody>
                    <a:bodyPr/>
                    <a:lstStyle/>
                    <a:p>
                      <a:pPr algn="ctr"/>
                      <a:r>
                        <a:rPr kumimoji="1" lang="en-US" altLang="ja-JP" dirty="0" smtClean="0"/>
                        <a:t>12</a:t>
                      </a:r>
                      <a:endParaRPr kumimoji="1" lang="ja-JP" altLang="en-US" dirty="0"/>
                    </a:p>
                  </a:txBody>
                  <a:tcPr/>
                </a:tc>
              </a:tr>
              <a:tr h="370840">
                <a:tc>
                  <a:txBody>
                    <a:bodyPr/>
                    <a:lstStyle/>
                    <a:p>
                      <a:r>
                        <a:rPr kumimoji="1" lang="ja-JP" altLang="en-US" dirty="0" smtClean="0"/>
                        <a:t>ピクセルスケール</a:t>
                      </a:r>
                      <a:endParaRPr kumimoji="1" lang="ja-JP" altLang="en-US" dirty="0"/>
                    </a:p>
                  </a:txBody>
                  <a:tcPr/>
                </a:tc>
                <a:tc>
                  <a:txBody>
                    <a:bodyPr/>
                    <a:lstStyle/>
                    <a:p>
                      <a:pPr algn="ctr"/>
                      <a:r>
                        <a:rPr kumimoji="1" lang="en-US" altLang="ja-JP" dirty="0" smtClean="0"/>
                        <a:t>0.86’’/pix</a:t>
                      </a:r>
                      <a:endParaRPr kumimoji="1" lang="ja-JP" altLang="en-US" dirty="0"/>
                    </a:p>
                  </a:txBody>
                  <a:tcPr/>
                </a:tc>
                <a:tc>
                  <a:txBody>
                    <a:bodyPr/>
                    <a:lstStyle/>
                    <a:p>
                      <a:pPr algn="ctr"/>
                      <a:r>
                        <a:rPr kumimoji="1" lang="en-US" altLang="ja-JP" b="1" dirty="0" smtClean="0">
                          <a:solidFill>
                            <a:srgbClr val="FF0000"/>
                          </a:solidFill>
                        </a:rPr>
                        <a:t>1.49’’/pix</a:t>
                      </a:r>
                      <a:endParaRPr kumimoji="1" lang="ja-JP" altLang="en-US" b="1" dirty="0">
                        <a:solidFill>
                          <a:srgbClr val="FF0000"/>
                        </a:solidFill>
                      </a:endParaRPr>
                    </a:p>
                  </a:txBody>
                  <a:tcPr/>
                </a:tc>
                <a:tc>
                  <a:txBody>
                    <a:bodyPr/>
                    <a:lstStyle/>
                    <a:p>
                      <a:pPr algn="ctr"/>
                      <a:r>
                        <a:rPr kumimoji="1" lang="en-US" altLang="ja-JP" dirty="0" smtClean="0"/>
                        <a:t>0.86’’/pix</a:t>
                      </a:r>
                      <a:endParaRPr kumimoji="1" lang="ja-JP" altLang="en-US" dirty="0"/>
                    </a:p>
                  </a:txBody>
                  <a:tcPr/>
                </a:tc>
              </a:tr>
              <a:tr h="370840">
                <a:tc>
                  <a:txBody>
                    <a:bodyPr/>
                    <a:lstStyle/>
                    <a:p>
                      <a:r>
                        <a:rPr kumimoji="1" lang="ja-JP" altLang="en-US" dirty="0" smtClean="0"/>
                        <a:t>副鏡－検出器</a:t>
                      </a:r>
                      <a:endParaRPr kumimoji="1" lang="ja-JP" altLang="en-US" dirty="0"/>
                    </a:p>
                  </a:txBody>
                  <a:tcPr/>
                </a:tc>
                <a:tc>
                  <a:txBody>
                    <a:bodyPr/>
                    <a:lstStyle/>
                    <a:p>
                      <a:pPr algn="ctr"/>
                      <a:r>
                        <a:rPr kumimoji="1" lang="en-US" altLang="ja-JP" dirty="0" smtClean="0"/>
                        <a:t>1046mm</a:t>
                      </a:r>
                      <a:endParaRPr kumimoji="1" lang="ja-JP" altLang="en-US" dirty="0"/>
                    </a:p>
                  </a:txBody>
                  <a:tcPr/>
                </a:tc>
                <a:tc>
                  <a:txBody>
                    <a:bodyPr/>
                    <a:lstStyle/>
                    <a:p>
                      <a:pPr algn="ctr"/>
                      <a:r>
                        <a:rPr kumimoji="1" lang="en-US" altLang="ja-JP" dirty="0" smtClean="0"/>
                        <a:t>1077mm</a:t>
                      </a:r>
                      <a:endParaRPr kumimoji="1" lang="ja-JP" altLang="en-US" dirty="0"/>
                    </a:p>
                  </a:txBody>
                  <a:tcPr/>
                </a:tc>
                <a:tc>
                  <a:txBody>
                    <a:bodyPr/>
                    <a:lstStyle/>
                    <a:p>
                      <a:pPr algn="ctr"/>
                      <a:r>
                        <a:rPr kumimoji="1" lang="en-US" altLang="ja-JP" dirty="0" smtClean="0"/>
                        <a:t>883mm</a:t>
                      </a:r>
                      <a:endParaRPr kumimoji="1" lang="ja-JP" altLang="en-US" dirty="0"/>
                    </a:p>
                  </a:txBody>
                  <a:tcPr/>
                </a:tc>
              </a:tr>
              <a:tr h="370840">
                <a:tc>
                  <a:txBody>
                    <a:bodyPr/>
                    <a:lstStyle/>
                    <a:p>
                      <a:r>
                        <a:rPr kumimoji="1" lang="ja-JP" altLang="en-US" dirty="0" smtClean="0"/>
                        <a:t>コールドストップ</a:t>
                      </a:r>
                      <a:endParaRPr kumimoji="1" lang="ja-JP" altLang="en-US" dirty="0"/>
                    </a:p>
                  </a:txBody>
                  <a:tcPr/>
                </a:tc>
                <a:tc>
                  <a:txBody>
                    <a:bodyPr/>
                    <a:lstStyle/>
                    <a:p>
                      <a:pPr algn="ctr"/>
                      <a:r>
                        <a:rPr kumimoji="1" lang="ja-JP" altLang="en-US" dirty="0" smtClean="0">
                          <a:solidFill>
                            <a:schemeClr val="tx1"/>
                          </a:solidFill>
                        </a:rPr>
                        <a:t>有り</a:t>
                      </a:r>
                      <a:endParaRPr kumimoji="1" lang="ja-JP" altLang="en-US" dirty="0">
                        <a:solidFill>
                          <a:schemeClr val="tx1"/>
                        </a:solidFill>
                      </a:endParaRPr>
                    </a:p>
                  </a:txBody>
                  <a:tcPr/>
                </a:tc>
                <a:tc>
                  <a:txBody>
                    <a:bodyPr/>
                    <a:lstStyle/>
                    <a:p>
                      <a:pPr algn="ctr"/>
                      <a:r>
                        <a:rPr kumimoji="1" lang="ja-JP" altLang="en-US" b="1" dirty="0" smtClean="0">
                          <a:solidFill>
                            <a:srgbClr val="FF0000"/>
                          </a:solidFill>
                        </a:rPr>
                        <a:t>有り</a:t>
                      </a:r>
                      <a:endParaRPr kumimoji="1" lang="ja-JP" altLang="en-US" b="1" dirty="0">
                        <a:solidFill>
                          <a:srgbClr val="FF0000"/>
                        </a:solidFill>
                      </a:endParaRPr>
                    </a:p>
                  </a:txBody>
                  <a:tcPr/>
                </a:tc>
                <a:tc>
                  <a:txBody>
                    <a:bodyPr/>
                    <a:lstStyle/>
                    <a:p>
                      <a:pPr algn="ctr"/>
                      <a:r>
                        <a:rPr kumimoji="1" lang="ja-JP" altLang="en-US" dirty="0" smtClean="0"/>
                        <a:t>無し</a:t>
                      </a:r>
                      <a:endParaRPr kumimoji="1" lang="ja-JP" altLang="en-US" dirty="0"/>
                    </a:p>
                  </a:txBody>
                  <a:tcPr/>
                </a:tc>
              </a:tr>
              <a:tr h="370840">
                <a:tc>
                  <a:txBody>
                    <a:bodyPr/>
                    <a:lstStyle/>
                    <a:p>
                      <a:r>
                        <a:rPr kumimoji="1" lang="ja-JP" altLang="en-US" dirty="0" smtClean="0"/>
                        <a:t>回折限界の視野</a:t>
                      </a:r>
                      <a:endParaRPr kumimoji="1" lang="ja-JP" altLang="en-US" dirty="0"/>
                    </a:p>
                  </a:txBody>
                  <a:tcPr/>
                </a:tc>
                <a:tc>
                  <a:txBody>
                    <a:bodyPr/>
                    <a:lstStyle/>
                    <a:p>
                      <a:pPr algn="ctr"/>
                      <a:r>
                        <a:rPr kumimoji="1" lang="el-GR" altLang="ja-JP" dirty="0" smtClean="0"/>
                        <a:t>φ5</a:t>
                      </a:r>
                      <a:r>
                        <a:rPr kumimoji="1" lang="en-US" altLang="ja-JP" dirty="0" smtClean="0"/>
                        <a:t>.6’</a:t>
                      </a:r>
                      <a:endParaRPr kumimoji="1" lang="ja-JP" altLang="en-US" dirty="0"/>
                    </a:p>
                  </a:txBody>
                  <a:tcPr/>
                </a:tc>
                <a:tc>
                  <a:txBody>
                    <a:bodyPr/>
                    <a:lstStyle/>
                    <a:p>
                      <a:pPr algn="ctr"/>
                      <a:r>
                        <a:rPr kumimoji="1" lang="el-GR" altLang="ja-JP" b="1" dirty="0" smtClean="0">
                          <a:solidFill>
                            <a:srgbClr val="FF0000"/>
                          </a:solidFill>
                        </a:rPr>
                        <a:t>φ</a:t>
                      </a:r>
                      <a:r>
                        <a:rPr kumimoji="1" lang="en-US" altLang="ja-JP" b="1" dirty="0" smtClean="0">
                          <a:solidFill>
                            <a:srgbClr val="FF0000"/>
                          </a:solidFill>
                        </a:rPr>
                        <a:t>12</a:t>
                      </a:r>
                      <a:r>
                        <a:rPr kumimoji="1" lang="en-US" altLang="ja-JP" dirty="0" smtClean="0">
                          <a:solidFill>
                            <a:srgbClr val="FF0000"/>
                          </a:solidFill>
                        </a:rPr>
                        <a:t>’</a:t>
                      </a:r>
                      <a:endParaRPr kumimoji="1" lang="ja-JP" altLang="en-US" dirty="0">
                        <a:solidFill>
                          <a:srgbClr val="FF0000"/>
                        </a:solidFill>
                      </a:endParaRPr>
                    </a:p>
                  </a:txBody>
                  <a:tcPr/>
                </a:tc>
                <a:tc>
                  <a:txBody>
                    <a:bodyPr/>
                    <a:lstStyle/>
                    <a:p>
                      <a:pPr algn="ctr"/>
                      <a:r>
                        <a:rPr kumimoji="1" lang="el-GR" altLang="ja-JP" dirty="0" smtClean="0">
                          <a:solidFill>
                            <a:schemeClr val="tx1"/>
                          </a:solidFill>
                        </a:rPr>
                        <a:t>φ</a:t>
                      </a:r>
                      <a:r>
                        <a:rPr kumimoji="1" lang="en-US" altLang="ja-JP" dirty="0" smtClean="0">
                          <a:solidFill>
                            <a:schemeClr val="tx1"/>
                          </a:solidFill>
                        </a:rPr>
                        <a:t>31’</a:t>
                      </a:r>
                      <a:endParaRPr kumimoji="1" lang="ja-JP" altLang="en-US" dirty="0">
                        <a:solidFill>
                          <a:schemeClr val="tx1"/>
                        </a:solidFill>
                      </a:endParaRPr>
                    </a:p>
                  </a:txBody>
                  <a:tcPr/>
                </a:tc>
              </a:tr>
            </a:tbl>
          </a:graphicData>
        </a:graphic>
      </p:graphicFrame>
      <p:sp>
        <p:nvSpPr>
          <p:cNvPr id="9" name="テキスト ボックス 8"/>
          <p:cNvSpPr txBox="1"/>
          <p:nvPr/>
        </p:nvSpPr>
        <p:spPr>
          <a:xfrm>
            <a:off x="1695330" y="5877272"/>
            <a:ext cx="6048671" cy="646331"/>
          </a:xfrm>
          <a:prstGeom prst="rect">
            <a:avLst/>
          </a:prstGeom>
          <a:noFill/>
        </p:spPr>
        <p:txBody>
          <a:bodyPr wrap="square" rtlCol="0">
            <a:spAutoFit/>
          </a:bodyPr>
          <a:lstStyle/>
          <a:p>
            <a:r>
              <a:rPr lang="ja-JP" altLang="en-US" dirty="0" smtClean="0"/>
              <a:t>・</a:t>
            </a:r>
            <a:r>
              <a:rPr lang="en-US" altLang="ja-JP" dirty="0" err="1" smtClean="0"/>
              <a:t>Aristidi</a:t>
            </a:r>
            <a:r>
              <a:rPr lang="en-US" altLang="ja-JP" dirty="0" smtClean="0"/>
              <a:t> et al. 2009</a:t>
            </a:r>
            <a:r>
              <a:rPr lang="ja-JP" altLang="en-US" dirty="0" smtClean="0"/>
              <a:t>より地上</a:t>
            </a:r>
            <a:r>
              <a:rPr lang="en-US" altLang="ja-JP" dirty="0" smtClean="0"/>
              <a:t>8m</a:t>
            </a:r>
            <a:r>
              <a:rPr lang="ja-JP" altLang="en-US" dirty="0" smtClean="0"/>
              <a:t>の冬期のシーイングは</a:t>
            </a:r>
            <a:r>
              <a:rPr lang="en-US" altLang="ja-JP" b="1" dirty="0" smtClean="0">
                <a:solidFill>
                  <a:srgbClr val="FF0000"/>
                </a:solidFill>
              </a:rPr>
              <a:t>1.72’’</a:t>
            </a:r>
          </a:p>
          <a:p>
            <a:r>
              <a:rPr lang="ja-JP" altLang="en-US" dirty="0" smtClean="0"/>
              <a:t>・</a:t>
            </a:r>
            <a:r>
              <a:rPr lang="en-US" altLang="ja-JP" dirty="0" smtClean="0"/>
              <a:t>AIRT40</a:t>
            </a:r>
            <a:r>
              <a:rPr lang="ja-JP" altLang="en-US" dirty="0" smtClean="0"/>
              <a:t>の回折限界は</a:t>
            </a:r>
            <a:r>
              <a:rPr lang="en-US" altLang="ja-JP" b="1" dirty="0" smtClean="0">
                <a:solidFill>
                  <a:srgbClr val="FF0000"/>
                </a:solidFill>
              </a:rPr>
              <a:t>1.49’’ </a:t>
            </a:r>
            <a:r>
              <a:rPr lang="en-US" altLang="ja-JP" dirty="0" smtClean="0"/>
              <a:t>@ 2.36μm</a:t>
            </a:r>
          </a:p>
        </p:txBody>
      </p:sp>
      <p:sp>
        <p:nvSpPr>
          <p:cNvPr id="13" name="テキスト ボックス 12"/>
          <p:cNvSpPr txBox="1"/>
          <p:nvPr/>
        </p:nvSpPr>
        <p:spPr>
          <a:xfrm>
            <a:off x="971600" y="1080319"/>
            <a:ext cx="1695529" cy="461665"/>
          </a:xfrm>
          <a:prstGeom prst="rect">
            <a:avLst/>
          </a:prstGeom>
          <a:solidFill>
            <a:srgbClr val="FFFF00"/>
          </a:solidFill>
          <a:ln>
            <a:solidFill>
              <a:schemeClr val="tx1"/>
            </a:solidFill>
          </a:ln>
        </p:spPr>
        <p:txBody>
          <a:bodyPr wrap="none" rtlCol="0">
            <a:spAutoFit/>
          </a:bodyPr>
          <a:lstStyle/>
          <a:p>
            <a:r>
              <a:rPr lang="en-US" altLang="ja-JP" sz="2400" b="1" dirty="0" smtClean="0"/>
              <a:t>New Layout</a:t>
            </a:r>
            <a:endParaRPr kumimoji="1" lang="ja-JP" altLang="en-US" sz="2400" b="1" dirty="0"/>
          </a:p>
        </p:txBody>
      </p:sp>
      <p:sp>
        <p:nvSpPr>
          <p:cNvPr id="14" name="テキスト ボックス 13"/>
          <p:cNvSpPr txBox="1"/>
          <p:nvPr/>
        </p:nvSpPr>
        <p:spPr>
          <a:xfrm>
            <a:off x="971600" y="432247"/>
            <a:ext cx="1559145" cy="461665"/>
          </a:xfrm>
          <a:prstGeom prst="rect">
            <a:avLst/>
          </a:prstGeom>
          <a:solidFill>
            <a:schemeClr val="bg1">
              <a:lumMod val="85000"/>
            </a:schemeClr>
          </a:solidFill>
          <a:ln>
            <a:solidFill>
              <a:schemeClr val="tx1"/>
            </a:solidFill>
          </a:ln>
        </p:spPr>
        <p:txBody>
          <a:bodyPr wrap="none" rtlCol="0">
            <a:spAutoFit/>
          </a:bodyPr>
          <a:lstStyle/>
          <a:p>
            <a:r>
              <a:rPr lang="en-US" altLang="ja-JP" sz="2400" b="1" dirty="0" smtClean="0"/>
              <a:t>Old Layout</a:t>
            </a:r>
            <a:endParaRPr kumimoji="1" lang="ja-JP" altLang="en-US" sz="2400" b="1" dirty="0"/>
          </a:p>
        </p:txBody>
      </p:sp>
      <p:sp>
        <p:nvSpPr>
          <p:cNvPr id="15" name="テキスト ボックス 14"/>
          <p:cNvSpPr txBox="1"/>
          <p:nvPr/>
        </p:nvSpPr>
        <p:spPr>
          <a:xfrm>
            <a:off x="971600" y="1743199"/>
            <a:ext cx="2116990" cy="461665"/>
          </a:xfrm>
          <a:prstGeom prst="rect">
            <a:avLst/>
          </a:prstGeom>
          <a:solidFill>
            <a:schemeClr val="bg1"/>
          </a:solidFill>
          <a:ln>
            <a:solidFill>
              <a:schemeClr val="tx1"/>
            </a:solidFill>
          </a:ln>
        </p:spPr>
        <p:txBody>
          <a:bodyPr wrap="none" rtlCol="0">
            <a:spAutoFit/>
          </a:bodyPr>
          <a:lstStyle/>
          <a:p>
            <a:r>
              <a:rPr lang="en-US" altLang="ja-JP" sz="2400" b="1" dirty="0" smtClean="0"/>
              <a:t>Original Layout</a:t>
            </a:r>
            <a:endParaRPr kumimoji="1" lang="ja-JP" altLang="en-US" sz="2400" b="1" dirty="0"/>
          </a:p>
        </p:txBody>
      </p:sp>
      <p:sp>
        <p:nvSpPr>
          <p:cNvPr id="2" name="テキスト ボックス 1"/>
          <p:cNvSpPr txBox="1"/>
          <p:nvPr/>
        </p:nvSpPr>
        <p:spPr>
          <a:xfrm>
            <a:off x="3359358" y="1126485"/>
            <a:ext cx="2720617" cy="369332"/>
          </a:xfrm>
          <a:prstGeom prst="rect">
            <a:avLst/>
          </a:prstGeom>
          <a:noFill/>
        </p:spPr>
        <p:txBody>
          <a:bodyPr wrap="none" rtlCol="0">
            <a:spAutoFit/>
          </a:bodyPr>
          <a:lstStyle/>
          <a:p>
            <a:r>
              <a:rPr kumimoji="1" lang="ja-JP" altLang="en-US" b="1" dirty="0" smtClean="0">
                <a:solidFill>
                  <a:srgbClr val="0070C0"/>
                </a:solidFill>
              </a:rPr>
              <a:t>今回提案する新レイアウト</a:t>
            </a:r>
            <a:endParaRPr kumimoji="1" lang="ja-JP" altLang="en-US" b="1" dirty="0">
              <a:solidFill>
                <a:srgbClr val="0070C0"/>
              </a:solidFill>
            </a:endParaRPr>
          </a:p>
        </p:txBody>
      </p:sp>
      <p:sp>
        <p:nvSpPr>
          <p:cNvPr id="8" name="テキスト ボックス 7"/>
          <p:cNvSpPr txBox="1"/>
          <p:nvPr/>
        </p:nvSpPr>
        <p:spPr>
          <a:xfrm>
            <a:off x="3359358" y="486312"/>
            <a:ext cx="2300630" cy="369332"/>
          </a:xfrm>
          <a:prstGeom prst="rect">
            <a:avLst/>
          </a:prstGeom>
          <a:noFill/>
        </p:spPr>
        <p:txBody>
          <a:bodyPr wrap="none" rtlCol="0">
            <a:spAutoFit/>
          </a:bodyPr>
          <a:lstStyle/>
          <a:p>
            <a:r>
              <a:rPr kumimoji="1" lang="ja-JP" altLang="en-US" dirty="0" smtClean="0"/>
              <a:t>昨年開発のレイアウト</a:t>
            </a:r>
            <a:endParaRPr kumimoji="1" lang="ja-JP" altLang="en-US" dirty="0"/>
          </a:p>
        </p:txBody>
      </p:sp>
      <p:sp>
        <p:nvSpPr>
          <p:cNvPr id="10" name="テキスト ボックス 9"/>
          <p:cNvSpPr txBox="1"/>
          <p:nvPr/>
        </p:nvSpPr>
        <p:spPr>
          <a:xfrm>
            <a:off x="3359358" y="1774474"/>
            <a:ext cx="2762295" cy="369332"/>
          </a:xfrm>
          <a:prstGeom prst="rect">
            <a:avLst/>
          </a:prstGeom>
          <a:noFill/>
        </p:spPr>
        <p:txBody>
          <a:bodyPr wrap="none" rtlCol="0">
            <a:spAutoFit/>
          </a:bodyPr>
          <a:lstStyle/>
          <a:p>
            <a:r>
              <a:rPr kumimoji="1" lang="ja-JP" altLang="en-US" dirty="0" smtClean="0"/>
              <a:t>（参考）直接焦点レイアウト</a:t>
            </a:r>
            <a:endParaRPr kumimoji="1" lang="ja-JP" altLang="en-US" dirty="0"/>
          </a:p>
        </p:txBody>
      </p:sp>
      <p:sp>
        <p:nvSpPr>
          <p:cNvPr id="11" name="テキスト ボックス 10"/>
          <p:cNvSpPr txBox="1"/>
          <p:nvPr/>
        </p:nvSpPr>
        <p:spPr>
          <a:xfrm>
            <a:off x="4572000" y="2777336"/>
            <a:ext cx="1944216" cy="369332"/>
          </a:xfrm>
          <a:prstGeom prst="rect">
            <a:avLst/>
          </a:prstGeom>
          <a:solidFill>
            <a:srgbClr val="FFFF00"/>
          </a:solidFill>
          <a:ln>
            <a:solidFill>
              <a:schemeClr val="tx1"/>
            </a:solidFill>
          </a:ln>
        </p:spPr>
        <p:txBody>
          <a:bodyPr wrap="square" rtlCol="0">
            <a:spAutoFit/>
          </a:bodyPr>
          <a:lstStyle/>
          <a:p>
            <a:pPr algn="ctr"/>
            <a:r>
              <a:rPr lang="en-US" altLang="ja-JP" b="1" dirty="0" smtClean="0"/>
              <a:t>New Layout</a:t>
            </a:r>
            <a:endParaRPr kumimoji="1" lang="ja-JP" altLang="en-US" b="1" dirty="0"/>
          </a:p>
        </p:txBody>
      </p:sp>
      <p:sp>
        <p:nvSpPr>
          <p:cNvPr id="12" name="テキスト ボックス 11"/>
          <p:cNvSpPr txBox="1"/>
          <p:nvPr/>
        </p:nvSpPr>
        <p:spPr>
          <a:xfrm>
            <a:off x="6516216" y="2777336"/>
            <a:ext cx="1944216" cy="369332"/>
          </a:xfrm>
          <a:prstGeom prst="rect">
            <a:avLst/>
          </a:prstGeom>
          <a:solidFill>
            <a:schemeClr val="bg1"/>
          </a:solidFill>
          <a:ln>
            <a:solidFill>
              <a:schemeClr val="tx1"/>
            </a:solidFill>
          </a:ln>
        </p:spPr>
        <p:txBody>
          <a:bodyPr wrap="square" rtlCol="0">
            <a:spAutoFit/>
          </a:bodyPr>
          <a:lstStyle/>
          <a:p>
            <a:pPr algn="ctr"/>
            <a:r>
              <a:rPr lang="en-US" altLang="ja-JP" b="1" dirty="0" smtClean="0"/>
              <a:t>Original Layout</a:t>
            </a:r>
            <a:endParaRPr kumimoji="1" lang="ja-JP" altLang="en-US" b="1" dirty="0"/>
          </a:p>
        </p:txBody>
      </p:sp>
      <p:sp>
        <p:nvSpPr>
          <p:cNvPr id="16" name="テキスト ボックス 15"/>
          <p:cNvSpPr txBox="1"/>
          <p:nvPr/>
        </p:nvSpPr>
        <p:spPr>
          <a:xfrm>
            <a:off x="2555776" y="2777336"/>
            <a:ext cx="2016225" cy="369332"/>
          </a:xfrm>
          <a:prstGeom prst="rect">
            <a:avLst/>
          </a:prstGeom>
          <a:solidFill>
            <a:schemeClr val="bg1">
              <a:lumMod val="85000"/>
            </a:schemeClr>
          </a:solidFill>
          <a:ln>
            <a:solidFill>
              <a:schemeClr val="tx1"/>
            </a:solidFill>
          </a:ln>
        </p:spPr>
        <p:txBody>
          <a:bodyPr wrap="square" rtlCol="0">
            <a:spAutoFit/>
          </a:bodyPr>
          <a:lstStyle/>
          <a:p>
            <a:pPr algn="ctr"/>
            <a:r>
              <a:rPr lang="en-US" altLang="ja-JP" b="1" dirty="0" smtClean="0"/>
              <a:t>Old Layout</a:t>
            </a:r>
            <a:endParaRPr kumimoji="1" lang="ja-JP" altLang="en-US" b="1" dirty="0"/>
          </a:p>
        </p:txBody>
      </p:sp>
      <p:sp>
        <p:nvSpPr>
          <p:cNvPr id="6" name="テキスト ボックス 5"/>
          <p:cNvSpPr txBox="1"/>
          <p:nvPr/>
        </p:nvSpPr>
        <p:spPr>
          <a:xfrm>
            <a:off x="1331640" y="5604377"/>
            <a:ext cx="1040670" cy="369332"/>
          </a:xfrm>
          <a:prstGeom prst="rect">
            <a:avLst/>
          </a:prstGeom>
          <a:noFill/>
        </p:spPr>
        <p:txBody>
          <a:bodyPr wrap="none" rtlCol="0">
            <a:spAutoFit/>
          </a:bodyPr>
          <a:lstStyle/>
          <a:p>
            <a:r>
              <a:rPr kumimoji="1" lang="ja-JP" altLang="en-US" dirty="0" smtClean="0"/>
              <a:t>ちなみに</a:t>
            </a:r>
            <a:endParaRPr kumimoji="1" lang="ja-JP" altLang="en-US" dirty="0"/>
          </a:p>
        </p:txBody>
      </p:sp>
    </p:spTree>
    <p:extLst>
      <p:ext uri="{BB962C8B-B14F-4D97-AF65-F5344CB8AC3E}">
        <p14:creationId xmlns:p14="http://schemas.microsoft.com/office/powerpoint/2010/main" val="13013886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hirofumi\Desktop\new_lyout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255367"/>
            <a:ext cx="9144000" cy="1825902"/>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417442" y="4725144"/>
            <a:ext cx="1695529" cy="461665"/>
          </a:xfrm>
          <a:prstGeom prst="rect">
            <a:avLst/>
          </a:prstGeom>
          <a:solidFill>
            <a:srgbClr val="FFFF00"/>
          </a:solidFill>
          <a:ln>
            <a:solidFill>
              <a:schemeClr val="tx1"/>
            </a:solidFill>
          </a:ln>
        </p:spPr>
        <p:txBody>
          <a:bodyPr wrap="none" rtlCol="0">
            <a:spAutoFit/>
          </a:bodyPr>
          <a:lstStyle/>
          <a:p>
            <a:r>
              <a:rPr lang="en-US" altLang="ja-JP" sz="2400" b="1" dirty="0" smtClean="0"/>
              <a:t>New Layout</a:t>
            </a:r>
            <a:endParaRPr kumimoji="1" lang="ja-JP" altLang="en-US" sz="2400" b="1" dirty="0"/>
          </a:p>
        </p:txBody>
      </p:sp>
      <p:pic>
        <p:nvPicPr>
          <p:cNvPr id="4" name="Picture 2" descr="C:\Users\hirofumi\Desktop\old_lyout_2.jpg"/>
          <p:cNvPicPr>
            <a:picLocks noChangeAspect="1" noChangeArrowheads="1"/>
          </p:cNvPicPr>
          <p:nvPr/>
        </p:nvPicPr>
        <p:blipFill rotWithShape="1">
          <a:blip r:embed="rId3">
            <a:extLst>
              <a:ext uri="{28A0092B-C50C-407E-A947-70E740481C1C}">
                <a14:useLocalDpi xmlns:a14="http://schemas.microsoft.com/office/drawing/2010/main" val="0"/>
              </a:ext>
            </a:extLst>
          </a:blip>
          <a:srcRect l="13459"/>
          <a:stretch/>
        </p:blipFill>
        <p:spPr bwMode="auto">
          <a:xfrm>
            <a:off x="0" y="1354234"/>
            <a:ext cx="7596336" cy="2001565"/>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485633" y="2708920"/>
            <a:ext cx="1559145" cy="461665"/>
          </a:xfrm>
          <a:prstGeom prst="rect">
            <a:avLst/>
          </a:prstGeom>
          <a:solidFill>
            <a:schemeClr val="bg1">
              <a:lumMod val="85000"/>
            </a:schemeClr>
          </a:solidFill>
          <a:ln>
            <a:solidFill>
              <a:schemeClr val="tx1"/>
            </a:solidFill>
          </a:ln>
        </p:spPr>
        <p:txBody>
          <a:bodyPr wrap="none" rtlCol="0">
            <a:spAutoFit/>
          </a:bodyPr>
          <a:lstStyle/>
          <a:p>
            <a:r>
              <a:rPr lang="en-US" altLang="ja-JP" sz="2400" b="1" dirty="0" smtClean="0"/>
              <a:t>Old Layout</a:t>
            </a:r>
            <a:endParaRPr kumimoji="1" lang="ja-JP" altLang="en-US" sz="2400" b="1" dirty="0"/>
          </a:p>
        </p:txBody>
      </p:sp>
      <p:cxnSp>
        <p:nvCxnSpPr>
          <p:cNvPr id="3" name="直線コネクタ 2"/>
          <p:cNvCxnSpPr/>
          <p:nvPr/>
        </p:nvCxnSpPr>
        <p:spPr>
          <a:xfrm>
            <a:off x="251520" y="836712"/>
            <a:ext cx="0" cy="377011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7596336" y="2539202"/>
            <a:ext cx="1296144" cy="0"/>
          </a:xfrm>
          <a:prstGeom prst="straightConnector1">
            <a:avLst/>
          </a:prstGeom>
          <a:ln w="28575">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7735294" y="2003788"/>
            <a:ext cx="1018227" cy="369332"/>
          </a:xfrm>
          <a:prstGeom prst="rect">
            <a:avLst/>
          </a:prstGeom>
          <a:noFill/>
        </p:spPr>
        <p:txBody>
          <a:bodyPr wrap="none" rtlCol="0">
            <a:spAutoFit/>
          </a:bodyPr>
          <a:lstStyle/>
          <a:p>
            <a:r>
              <a:rPr kumimoji="1" lang="ja-JP" altLang="en-US" b="1" dirty="0" smtClean="0">
                <a:solidFill>
                  <a:srgbClr val="0070C0"/>
                </a:solidFill>
              </a:rPr>
              <a:t>約</a:t>
            </a:r>
            <a:r>
              <a:rPr kumimoji="1" lang="en-US" altLang="ja-JP" b="1" dirty="0" smtClean="0">
                <a:solidFill>
                  <a:srgbClr val="0070C0"/>
                </a:solidFill>
              </a:rPr>
              <a:t>32mm</a:t>
            </a:r>
            <a:endParaRPr kumimoji="1" lang="ja-JP" altLang="en-US" b="1" dirty="0">
              <a:solidFill>
                <a:srgbClr val="0070C0"/>
              </a:solidFill>
            </a:endParaRPr>
          </a:p>
        </p:txBody>
      </p:sp>
      <p:sp>
        <p:nvSpPr>
          <p:cNvPr id="12" name="テキスト ボックス 11"/>
          <p:cNvSpPr txBox="1"/>
          <p:nvPr/>
        </p:nvSpPr>
        <p:spPr>
          <a:xfrm>
            <a:off x="107504" y="407727"/>
            <a:ext cx="1557799" cy="369332"/>
          </a:xfrm>
          <a:prstGeom prst="rect">
            <a:avLst/>
          </a:prstGeom>
          <a:noFill/>
        </p:spPr>
        <p:txBody>
          <a:bodyPr wrap="none" rtlCol="0">
            <a:spAutoFit/>
          </a:bodyPr>
          <a:lstStyle/>
          <a:p>
            <a:r>
              <a:rPr kumimoji="1" lang="en-US" altLang="ja-JP" b="1" dirty="0" smtClean="0">
                <a:solidFill>
                  <a:srgbClr val="0070C0"/>
                </a:solidFill>
              </a:rPr>
              <a:t>AIRT40</a:t>
            </a:r>
            <a:r>
              <a:rPr kumimoji="1" lang="ja-JP" altLang="en-US" b="1" dirty="0" smtClean="0">
                <a:solidFill>
                  <a:srgbClr val="0070C0"/>
                </a:solidFill>
              </a:rPr>
              <a:t>焦点面</a:t>
            </a:r>
            <a:endParaRPr kumimoji="1" lang="ja-JP" altLang="en-US" b="1" dirty="0">
              <a:solidFill>
                <a:srgbClr val="0070C0"/>
              </a:solidFill>
            </a:endParaRPr>
          </a:p>
        </p:txBody>
      </p:sp>
      <p:sp>
        <p:nvSpPr>
          <p:cNvPr id="13" name="テキスト ボックス 12"/>
          <p:cNvSpPr txBox="1"/>
          <p:nvPr/>
        </p:nvSpPr>
        <p:spPr>
          <a:xfrm>
            <a:off x="375650" y="5723964"/>
            <a:ext cx="8377871" cy="369332"/>
          </a:xfrm>
          <a:prstGeom prst="rect">
            <a:avLst/>
          </a:prstGeom>
          <a:noFill/>
        </p:spPr>
        <p:txBody>
          <a:bodyPr wrap="none" rtlCol="0">
            <a:spAutoFit/>
          </a:bodyPr>
          <a:lstStyle/>
          <a:p>
            <a:r>
              <a:rPr kumimoji="1" lang="en-US" altLang="ja-JP" dirty="0" smtClean="0"/>
              <a:t>New Layout</a:t>
            </a:r>
            <a:r>
              <a:rPr kumimoji="1" lang="ja-JP" altLang="en-US" dirty="0" smtClean="0"/>
              <a:t>は</a:t>
            </a:r>
            <a:r>
              <a:rPr kumimoji="1" lang="en-US" altLang="ja-JP" dirty="0" smtClean="0"/>
              <a:t>Old Layout</a:t>
            </a:r>
            <a:r>
              <a:rPr kumimoji="1" lang="ja-JP" altLang="en-US" dirty="0" smtClean="0"/>
              <a:t>に対して、</a:t>
            </a:r>
            <a:r>
              <a:rPr lang="en-US" altLang="ja-JP" dirty="0" smtClean="0"/>
              <a:t>AIRT40</a:t>
            </a:r>
            <a:r>
              <a:rPr lang="ja-JP" altLang="en-US" dirty="0" smtClean="0"/>
              <a:t>焦点面から約</a:t>
            </a:r>
            <a:r>
              <a:rPr lang="en-US" altLang="ja-JP" dirty="0" smtClean="0"/>
              <a:t>32mm</a:t>
            </a:r>
            <a:r>
              <a:rPr lang="ja-JP" altLang="en-US" dirty="0" smtClean="0"/>
              <a:t>バックフォーカスが長い</a:t>
            </a:r>
            <a:endParaRPr kumimoji="1" lang="ja-JP" altLang="en-US" dirty="0"/>
          </a:p>
        </p:txBody>
      </p:sp>
    </p:spTree>
    <p:extLst>
      <p:ext uri="{BB962C8B-B14F-4D97-AF65-F5344CB8AC3E}">
        <p14:creationId xmlns:p14="http://schemas.microsoft.com/office/powerpoint/2010/main" val="1616066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descr="C:\Users\hirofumi\Desktop\lense_haus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4066180"/>
            <a:ext cx="3888432" cy="1955108"/>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1043608" y="2468502"/>
            <a:ext cx="4529189" cy="923330"/>
          </a:xfrm>
          <a:prstGeom prst="rect">
            <a:avLst/>
          </a:prstGeom>
          <a:noFill/>
        </p:spPr>
        <p:txBody>
          <a:bodyPr wrap="none" rtlCol="0">
            <a:spAutoFit/>
          </a:bodyPr>
          <a:lstStyle/>
          <a:p>
            <a:r>
              <a:rPr kumimoji="1" lang="ja-JP" altLang="en-US" b="1" u="sng" dirty="0" smtClean="0"/>
              <a:t>購入するもの</a:t>
            </a:r>
            <a:endParaRPr kumimoji="1" lang="en-US" altLang="ja-JP" b="1" u="sng" dirty="0" smtClean="0"/>
          </a:p>
          <a:p>
            <a:r>
              <a:rPr lang="ja-JP" altLang="en-US" dirty="0" smtClean="0"/>
              <a:t>　・</a:t>
            </a:r>
            <a:r>
              <a:rPr kumimoji="1" lang="en-US" altLang="ja-JP" dirty="0" smtClean="0"/>
              <a:t>Edmund Optics CAF2</a:t>
            </a:r>
            <a:r>
              <a:rPr kumimoji="1" lang="ja-JP" altLang="en-US" dirty="0" smtClean="0"/>
              <a:t>両凸レンズ </a:t>
            </a:r>
            <a:r>
              <a:rPr kumimoji="1" lang="en-US" altLang="ja-JP" dirty="0" smtClean="0"/>
              <a:t>25.4 X 100</a:t>
            </a:r>
          </a:p>
          <a:p>
            <a:r>
              <a:rPr lang="ja-JP" altLang="en-US" dirty="0" smtClean="0"/>
              <a:t>　・商品コード</a:t>
            </a:r>
            <a:r>
              <a:rPr lang="en-US" altLang="ja-JP" dirty="0" smtClean="0"/>
              <a:t>NT47-059 \30,600</a:t>
            </a:r>
            <a:r>
              <a:rPr lang="ja-JP" altLang="en-US" dirty="0" smtClean="0"/>
              <a:t>　</a:t>
            </a:r>
            <a:r>
              <a:rPr lang="en-US" altLang="ja-JP" b="1" dirty="0" smtClean="0">
                <a:solidFill>
                  <a:srgbClr val="0070C0"/>
                </a:solidFill>
              </a:rPr>
              <a:t>4</a:t>
            </a:r>
            <a:r>
              <a:rPr lang="ja-JP" altLang="en-US" b="1" dirty="0" smtClean="0">
                <a:solidFill>
                  <a:srgbClr val="0070C0"/>
                </a:solidFill>
              </a:rPr>
              <a:t>枚</a:t>
            </a:r>
            <a:endParaRPr kumimoji="1" lang="ja-JP" altLang="en-US" b="1" dirty="0">
              <a:solidFill>
                <a:srgbClr val="0070C0"/>
              </a:solidFill>
            </a:endParaRPr>
          </a:p>
        </p:txBody>
      </p:sp>
      <p:sp>
        <p:nvSpPr>
          <p:cNvPr id="6" name="テキスト ボックス 5"/>
          <p:cNvSpPr txBox="1"/>
          <p:nvPr/>
        </p:nvSpPr>
        <p:spPr>
          <a:xfrm>
            <a:off x="1035158" y="3535848"/>
            <a:ext cx="5298245" cy="1754326"/>
          </a:xfrm>
          <a:prstGeom prst="rect">
            <a:avLst/>
          </a:prstGeom>
          <a:noFill/>
        </p:spPr>
        <p:txBody>
          <a:bodyPr wrap="none" rtlCol="0">
            <a:spAutoFit/>
          </a:bodyPr>
          <a:lstStyle/>
          <a:p>
            <a:r>
              <a:rPr kumimoji="1" lang="ja-JP" altLang="en-US" b="1" u="sng" dirty="0" smtClean="0"/>
              <a:t>作るもの</a:t>
            </a:r>
            <a:endParaRPr kumimoji="1" lang="en-US" altLang="ja-JP" b="1" u="sng" dirty="0" smtClean="0"/>
          </a:p>
          <a:p>
            <a:r>
              <a:rPr lang="ja-JP" altLang="en-US" dirty="0"/>
              <a:t>→</a:t>
            </a:r>
            <a:r>
              <a:rPr lang="ja-JP" altLang="en-US" dirty="0" smtClean="0"/>
              <a:t>昨年度市川</a:t>
            </a:r>
            <a:r>
              <a:rPr lang="ja-JP" altLang="en-US" dirty="0"/>
              <a:t>先生</a:t>
            </a:r>
            <a:r>
              <a:rPr lang="ja-JP" altLang="en-US" dirty="0" smtClean="0"/>
              <a:t>が設計したものを手直しすれば</a:t>
            </a:r>
            <a:r>
              <a:rPr lang="en-US" altLang="ja-JP" dirty="0" smtClean="0"/>
              <a:t>OK</a:t>
            </a:r>
            <a:endParaRPr kumimoji="1" lang="en-US" altLang="ja-JP" u="sng" dirty="0" smtClean="0"/>
          </a:p>
          <a:p>
            <a:r>
              <a:rPr lang="ja-JP" altLang="en-US" dirty="0" smtClean="0"/>
              <a:t>　</a:t>
            </a:r>
            <a:endParaRPr lang="en-US" altLang="ja-JP" dirty="0" smtClean="0"/>
          </a:p>
          <a:p>
            <a:r>
              <a:rPr kumimoji="1" lang="ja-JP" altLang="en-US" dirty="0"/>
              <a:t>　</a:t>
            </a:r>
            <a:r>
              <a:rPr kumimoji="1" lang="ja-JP" altLang="en-US" dirty="0" smtClean="0"/>
              <a:t>・レンズハウジング　</a:t>
            </a:r>
            <a:r>
              <a:rPr kumimoji="1" lang="en-US" altLang="ja-JP" b="1" dirty="0" smtClean="0">
                <a:solidFill>
                  <a:srgbClr val="0070C0"/>
                </a:solidFill>
              </a:rPr>
              <a:t>1</a:t>
            </a:r>
            <a:r>
              <a:rPr kumimoji="1" lang="ja-JP" altLang="en-US" b="1" dirty="0" smtClean="0">
                <a:solidFill>
                  <a:srgbClr val="0070C0"/>
                </a:solidFill>
              </a:rPr>
              <a:t>個</a:t>
            </a:r>
            <a:endParaRPr kumimoji="1" lang="en-US" altLang="ja-JP" b="1" dirty="0" smtClean="0">
              <a:solidFill>
                <a:srgbClr val="0070C0"/>
              </a:solidFill>
            </a:endParaRPr>
          </a:p>
          <a:p>
            <a:r>
              <a:rPr lang="ja-JP" altLang="en-US" dirty="0" smtClean="0"/>
              <a:t>　・レンズ抑え　</a:t>
            </a:r>
            <a:r>
              <a:rPr lang="en-US" altLang="ja-JP" b="1" dirty="0" smtClean="0">
                <a:solidFill>
                  <a:srgbClr val="0070C0"/>
                </a:solidFill>
              </a:rPr>
              <a:t>8</a:t>
            </a:r>
            <a:r>
              <a:rPr lang="ja-JP" altLang="en-US" b="1" dirty="0" smtClean="0">
                <a:solidFill>
                  <a:srgbClr val="0070C0"/>
                </a:solidFill>
              </a:rPr>
              <a:t>個</a:t>
            </a:r>
            <a:endParaRPr lang="en-US" altLang="ja-JP" b="1" dirty="0" smtClean="0">
              <a:solidFill>
                <a:srgbClr val="0070C0"/>
              </a:solidFill>
            </a:endParaRPr>
          </a:p>
          <a:p>
            <a:r>
              <a:rPr kumimoji="1" lang="ja-JP" altLang="en-US" dirty="0" smtClean="0"/>
              <a:t>　・コールドストップ　</a:t>
            </a:r>
            <a:r>
              <a:rPr kumimoji="1" lang="en-US" altLang="ja-JP" b="1" dirty="0" smtClean="0">
                <a:solidFill>
                  <a:srgbClr val="0070C0"/>
                </a:solidFill>
              </a:rPr>
              <a:t>1</a:t>
            </a:r>
            <a:r>
              <a:rPr kumimoji="1" lang="ja-JP" altLang="en-US" b="1" dirty="0" smtClean="0">
                <a:solidFill>
                  <a:srgbClr val="0070C0"/>
                </a:solidFill>
              </a:rPr>
              <a:t>個</a:t>
            </a:r>
            <a:endParaRPr kumimoji="1" lang="en-US" altLang="ja-JP" b="1" dirty="0" smtClean="0">
              <a:solidFill>
                <a:srgbClr val="0070C0"/>
              </a:solidFill>
            </a:endParaRPr>
          </a:p>
        </p:txBody>
      </p:sp>
      <p:pic>
        <p:nvPicPr>
          <p:cNvPr id="16386" name="Picture 2" descr="http://www.edmundoptics.com/images/catalog/10019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5710" y="2373559"/>
            <a:ext cx="1800200" cy="1400156"/>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827584" y="6021573"/>
            <a:ext cx="7394332" cy="369332"/>
          </a:xfrm>
          <a:prstGeom prst="rect">
            <a:avLst/>
          </a:prstGeom>
        </p:spPr>
        <p:txBody>
          <a:bodyPr wrap="none">
            <a:spAutoFit/>
          </a:bodyPr>
          <a:lstStyle/>
          <a:p>
            <a:r>
              <a:rPr lang="ja-JP" altLang="en-US" dirty="0" smtClean="0"/>
              <a:t>　その他、</a:t>
            </a:r>
            <a:r>
              <a:rPr lang="en-US" altLang="ja-JP" dirty="0" smtClean="0"/>
              <a:t>AIRT40</a:t>
            </a:r>
            <a:r>
              <a:rPr lang="ja-JP" altLang="en-US" dirty="0" smtClean="0"/>
              <a:t>改造で</a:t>
            </a:r>
            <a:r>
              <a:rPr lang="en-US" altLang="ja-JP" dirty="0" smtClean="0"/>
              <a:t>U</a:t>
            </a:r>
            <a:r>
              <a:rPr lang="ja-JP" altLang="en-US" dirty="0" smtClean="0"/>
              <a:t>字フォーク延長パーツ　</a:t>
            </a:r>
            <a:r>
              <a:rPr lang="en-US" altLang="ja-JP" dirty="0" smtClean="0"/>
              <a:t>(31-100mm</a:t>
            </a:r>
            <a:r>
              <a:rPr lang="ja-JP" altLang="en-US" dirty="0" smtClean="0"/>
              <a:t>程度</a:t>
            </a:r>
            <a:r>
              <a:rPr lang="en-US" altLang="ja-JP" dirty="0" smtClean="0"/>
              <a:t>)</a:t>
            </a:r>
            <a:r>
              <a:rPr lang="ja-JP" altLang="en-US" dirty="0" smtClean="0"/>
              <a:t>　が必要</a:t>
            </a:r>
            <a:endParaRPr lang="en-US" altLang="ja-JP" dirty="0"/>
          </a:p>
        </p:txBody>
      </p:sp>
      <p:sp>
        <p:nvSpPr>
          <p:cNvPr id="10" name="テキスト ボックス 9"/>
          <p:cNvSpPr txBox="1"/>
          <p:nvPr/>
        </p:nvSpPr>
        <p:spPr>
          <a:xfrm>
            <a:off x="2130330" y="613457"/>
            <a:ext cx="1316579" cy="369332"/>
          </a:xfrm>
          <a:prstGeom prst="rect">
            <a:avLst/>
          </a:prstGeom>
          <a:solidFill>
            <a:srgbClr val="FFFF00"/>
          </a:solidFill>
          <a:ln>
            <a:solidFill>
              <a:schemeClr val="tx1"/>
            </a:solidFill>
          </a:ln>
        </p:spPr>
        <p:txBody>
          <a:bodyPr wrap="none" rtlCol="0">
            <a:spAutoFit/>
          </a:bodyPr>
          <a:lstStyle/>
          <a:p>
            <a:r>
              <a:rPr lang="en-US" altLang="ja-JP" b="1" dirty="0" smtClean="0"/>
              <a:t>New Layout</a:t>
            </a:r>
            <a:endParaRPr kumimoji="1" lang="ja-JP" altLang="en-US" b="1" dirty="0"/>
          </a:p>
        </p:txBody>
      </p:sp>
      <p:sp>
        <p:nvSpPr>
          <p:cNvPr id="8" name="テキスト ボックス 7"/>
          <p:cNvSpPr txBox="1"/>
          <p:nvPr/>
        </p:nvSpPr>
        <p:spPr>
          <a:xfrm>
            <a:off x="921415" y="694437"/>
            <a:ext cx="7178977" cy="1200329"/>
          </a:xfrm>
          <a:prstGeom prst="rect">
            <a:avLst/>
          </a:prstGeom>
          <a:noFill/>
        </p:spPr>
        <p:txBody>
          <a:bodyPr wrap="square" rtlCol="0">
            <a:spAutoFit/>
          </a:bodyPr>
          <a:lstStyle/>
          <a:p>
            <a:pPr algn="just"/>
            <a:r>
              <a:rPr kumimoji="1" lang="ja-JP" altLang="en-US" dirty="0" smtClean="0"/>
              <a:t>総合すると　　　　　　　　　　は直接焦点カメラ程の高視野は得られないが、</a:t>
            </a:r>
            <a:r>
              <a:rPr lang="ja-JP" altLang="en-US" dirty="0" smtClean="0"/>
              <a:t>コールドストップを有し、市販のレンズの組み合わせだけで</a:t>
            </a:r>
            <a:r>
              <a:rPr lang="en-US" altLang="ja-JP" dirty="0" smtClean="0"/>
              <a:t>φ12’</a:t>
            </a:r>
            <a:r>
              <a:rPr lang="ja-JP" altLang="en-US" dirty="0" smtClean="0"/>
              <a:t>を実現し、さらに現在のクライオスタットで</a:t>
            </a:r>
            <a:r>
              <a:rPr lang="en-US" altLang="ja-JP" dirty="0" smtClean="0"/>
              <a:t>OK</a:t>
            </a:r>
            <a:r>
              <a:rPr lang="ja-JP" altLang="en-US" dirty="0" smtClean="0"/>
              <a:t>で取り付けもほぼ</a:t>
            </a:r>
            <a:r>
              <a:rPr lang="en-US" altLang="ja-JP" dirty="0" smtClean="0"/>
              <a:t>2010</a:t>
            </a:r>
            <a:r>
              <a:rPr lang="ja-JP" altLang="en-US" dirty="0" smtClean="0"/>
              <a:t>年開発の光学系と同様で良い画期的な設計と言える。</a:t>
            </a:r>
            <a:endParaRPr kumimoji="1" lang="ja-JP" altLang="en-US" dirty="0"/>
          </a:p>
        </p:txBody>
      </p:sp>
    </p:spTree>
    <p:extLst>
      <p:ext uri="{BB962C8B-B14F-4D97-AF65-F5344CB8AC3E}">
        <p14:creationId xmlns:p14="http://schemas.microsoft.com/office/powerpoint/2010/main" val="3633222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8914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irofumi\Desktop\new_lens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794" y="1628800"/>
            <a:ext cx="8582025" cy="3552825"/>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395536" y="519063"/>
            <a:ext cx="1695529" cy="461665"/>
          </a:xfrm>
          <a:prstGeom prst="rect">
            <a:avLst/>
          </a:prstGeom>
          <a:solidFill>
            <a:srgbClr val="FFFF00"/>
          </a:solidFill>
          <a:ln>
            <a:solidFill>
              <a:schemeClr val="tx1"/>
            </a:solidFill>
          </a:ln>
        </p:spPr>
        <p:txBody>
          <a:bodyPr wrap="none" rtlCol="0">
            <a:spAutoFit/>
          </a:bodyPr>
          <a:lstStyle/>
          <a:p>
            <a:r>
              <a:rPr lang="en-US" altLang="ja-JP" sz="2400" b="1" dirty="0" smtClean="0"/>
              <a:t>New Layout</a:t>
            </a:r>
            <a:endParaRPr kumimoji="1" lang="ja-JP" altLang="en-US" sz="2400" b="1" dirty="0"/>
          </a:p>
        </p:txBody>
      </p:sp>
    </p:spTree>
    <p:extLst>
      <p:ext uri="{BB962C8B-B14F-4D97-AF65-F5344CB8AC3E}">
        <p14:creationId xmlns:p14="http://schemas.microsoft.com/office/powerpoint/2010/main" val="2113971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hirofumi\Desktop\new_lyout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253"/>
            <a:ext cx="8624318"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417442" y="836712"/>
            <a:ext cx="1695529" cy="461665"/>
          </a:xfrm>
          <a:prstGeom prst="rect">
            <a:avLst/>
          </a:prstGeom>
          <a:solidFill>
            <a:srgbClr val="FFFF00"/>
          </a:solidFill>
          <a:ln>
            <a:solidFill>
              <a:schemeClr val="tx1"/>
            </a:solidFill>
          </a:ln>
        </p:spPr>
        <p:txBody>
          <a:bodyPr wrap="none" rtlCol="0">
            <a:spAutoFit/>
          </a:bodyPr>
          <a:lstStyle/>
          <a:p>
            <a:r>
              <a:rPr lang="en-US" altLang="ja-JP" sz="2400" b="1" dirty="0" smtClean="0"/>
              <a:t>New Layout</a:t>
            </a:r>
            <a:endParaRPr kumimoji="1" lang="ja-JP" altLang="en-US" sz="2400" b="1" dirty="0"/>
          </a:p>
        </p:txBody>
      </p:sp>
      <p:sp>
        <p:nvSpPr>
          <p:cNvPr id="8" name="正方形/長方形 7"/>
          <p:cNvSpPr/>
          <p:nvPr/>
        </p:nvSpPr>
        <p:spPr>
          <a:xfrm>
            <a:off x="2771800" y="5949280"/>
            <a:ext cx="1791879"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2267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hirofumi\Desktop\new_lyout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67194"/>
            <a:ext cx="9144000" cy="1825902"/>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417442" y="836712"/>
            <a:ext cx="1695529" cy="461665"/>
          </a:xfrm>
          <a:prstGeom prst="rect">
            <a:avLst/>
          </a:prstGeom>
          <a:solidFill>
            <a:srgbClr val="FFFF00"/>
          </a:solidFill>
          <a:ln>
            <a:solidFill>
              <a:schemeClr val="tx1"/>
            </a:solidFill>
          </a:ln>
        </p:spPr>
        <p:txBody>
          <a:bodyPr wrap="none" rtlCol="0">
            <a:spAutoFit/>
          </a:bodyPr>
          <a:lstStyle/>
          <a:p>
            <a:r>
              <a:rPr lang="en-US" altLang="ja-JP" sz="2400" b="1" dirty="0" smtClean="0"/>
              <a:t>New Layout</a:t>
            </a:r>
            <a:endParaRPr kumimoji="1" lang="ja-JP" altLang="en-US" sz="2400" b="1" dirty="0"/>
          </a:p>
        </p:txBody>
      </p:sp>
    </p:spTree>
    <p:extLst>
      <p:ext uri="{BB962C8B-B14F-4D97-AF65-F5344CB8AC3E}">
        <p14:creationId xmlns:p14="http://schemas.microsoft.com/office/powerpoint/2010/main" val="2368373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365</Words>
  <Application>Microsoft Office PowerPoint</Application>
  <PresentationFormat>画面に合わせる (4:3)</PresentationFormat>
  <Paragraphs>95</Paragraphs>
  <Slides>20</Slides>
  <Notes>0</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hirofumi</dc:creator>
  <cp:lastModifiedBy>hirofumi</cp:lastModifiedBy>
  <cp:revision>16</cp:revision>
  <cp:lastPrinted>2011-06-19T18:01:04Z</cp:lastPrinted>
  <dcterms:created xsi:type="dcterms:W3CDTF">2011-06-19T15:24:41Z</dcterms:created>
  <dcterms:modified xsi:type="dcterms:W3CDTF">2011-06-19T18:05:22Z</dcterms:modified>
</cp:coreProperties>
</file>