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1" r:id="rId3"/>
    <p:sldId id="280" r:id="rId4"/>
    <p:sldId id="281" r:id="rId5"/>
    <p:sldId id="310" r:id="rId6"/>
    <p:sldId id="311" r:id="rId7"/>
    <p:sldId id="312" r:id="rId8"/>
    <p:sldId id="313" r:id="rId9"/>
    <p:sldId id="308" r:id="rId10"/>
    <p:sldId id="295" r:id="rId11"/>
    <p:sldId id="294" r:id="rId12"/>
    <p:sldId id="314" r:id="rId13"/>
    <p:sldId id="315" r:id="rId14"/>
    <p:sldId id="316" r:id="rId15"/>
    <p:sldId id="318" r:id="rId16"/>
    <p:sldId id="319" r:id="rId17"/>
    <p:sldId id="320" r:id="rId18"/>
    <p:sldId id="322" r:id="rId19"/>
    <p:sldId id="317" r:id="rId20"/>
    <p:sldId id="321" r:id="rId21"/>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84089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384359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260981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297118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2083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111886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196473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162731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152407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97705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57C672-662C-49A6-BD77-34DE0508DFDB}" type="datetimeFigureOut">
              <a:rPr kumimoji="1" lang="ja-JP" altLang="en-US" smtClean="0"/>
              <a:t>2011/7/7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334468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7C672-662C-49A6-BD77-34DE0508DFDB}" type="datetimeFigureOut">
              <a:rPr kumimoji="1" lang="ja-JP" altLang="en-US" smtClean="0"/>
              <a:t>2011/7/7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17CE8-8855-4411-89BE-7032AF4C2636}" type="slidenum">
              <a:rPr kumimoji="1" lang="ja-JP" altLang="en-US" smtClean="0"/>
              <a:t>‹#›</a:t>
            </a:fld>
            <a:endParaRPr kumimoji="1" lang="ja-JP" altLang="en-US"/>
          </a:p>
        </p:txBody>
      </p:sp>
    </p:spTree>
    <p:extLst>
      <p:ext uri="{BB962C8B-B14F-4D97-AF65-F5344CB8AC3E}">
        <p14:creationId xmlns:p14="http://schemas.microsoft.com/office/powerpoint/2010/main" val="7750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7790" y="2670011"/>
            <a:ext cx="7315592" cy="830997"/>
          </a:xfrm>
          <a:prstGeom prst="rect">
            <a:avLst/>
          </a:prstGeom>
          <a:noFill/>
        </p:spPr>
        <p:txBody>
          <a:bodyPr wrap="none" rtlCol="0">
            <a:spAutoFit/>
          </a:bodyPr>
          <a:lstStyle/>
          <a:p>
            <a:r>
              <a:rPr kumimoji="1" lang="en-US" altLang="ja-JP" sz="2400" b="1" dirty="0" smtClean="0"/>
              <a:t>AIRT40+TONIC2 for JARE53/54 Winter-over Observation</a:t>
            </a:r>
          </a:p>
          <a:p>
            <a:r>
              <a:rPr lang="ja-JP" altLang="en-US" sz="2400" b="1" dirty="0" smtClean="0"/>
              <a:t>新光学系　備忘録</a:t>
            </a:r>
            <a:endParaRPr kumimoji="1" lang="en-US" altLang="ja-JP" sz="2400" b="1" dirty="0" smtClean="0"/>
          </a:p>
        </p:txBody>
      </p:sp>
      <p:sp>
        <p:nvSpPr>
          <p:cNvPr id="2" name="テキスト ボックス 1"/>
          <p:cNvSpPr txBox="1"/>
          <p:nvPr/>
        </p:nvSpPr>
        <p:spPr>
          <a:xfrm>
            <a:off x="5258270" y="3131676"/>
            <a:ext cx="2555508" cy="369332"/>
          </a:xfrm>
          <a:prstGeom prst="rect">
            <a:avLst/>
          </a:prstGeom>
          <a:noFill/>
        </p:spPr>
        <p:txBody>
          <a:bodyPr wrap="none" rtlCol="0">
            <a:spAutoFit/>
          </a:bodyPr>
          <a:lstStyle/>
          <a:p>
            <a:r>
              <a:rPr lang="en-US" altLang="ja-JP" dirty="0" smtClean="0"/>
              <a:t>2011</a:t>
            </a:r>
            <a:r>
              <a:rPr lang="ja-JP" altLang="en-US" dirty="0" smtClean="0"/>
              <a:t>年</a:t>
            </a:r>
            <a:r>
              <a:rPr lang="en-US" altLang="ja-JP" dirty="0"/>
              <a:t>7</a:t>
            </a:r>
            <a:r>
              <a:rPr lang="ja-JP" altLang="en-US" dirty="0" smtClean="0"/>
              <a:t>月</a:t>
            </a:r>
            <a:r>
              <a:rPr lang="en-US" altLang="ja-JP" dirty="0"/>
              <a:t>7</a:t>
            </a:r>
            <a:r>
              <a:rPr lang="ja-JP" altLang="en-US" dirty="0" smtClean="0"/>
              <a:t>日 </a:t>
            </a:r>
            <a:r>
              <a:rPr lang="ja-JP" altLang="en-US" dirty="0"/>
              <a:t>沖田博文</a:t>
            </a:r>
            <a:endParaRPr kumimoji="1" lang="ja-JP" altLang="en-US" dirty="0"/>
          </a:p>
        </p:txBody>
      </p:sp>
    </p:spTree>
    <p:extLst>
      <p:ext uri="{BB962C8B-B14F-4D97-AF65-F5344CB8AC3E}">
        <p14:creationId xmlns:p14="http://schemas.microsoft.com/office/powerpoint/2010/main" val="223972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991" r="24925" b="4919"/>
          <a:stretch/>
        </p:blipFill>
        <p:spPr bwMode="auto">
          <a:xfrm>
            <a:off x="0" y="-6824"/>
            <a:ext cx="9153120" cy="686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300192" y="5805264"/>
            <a:ext cx="2600392" cy="523220"/>
          </a:xfrm>
          <a:prstGeom prst="rect">
            <a:avLst/>
          </a:prstGeom>
          <a:solidFill>
            <a:schemeClr val="bg1"/>
          </a:solidFill>
          <a:ln>
            <a:solidFill>
              <a:schemeClr val="tx1"/>
            </a:solidFill>
          </a:ln>
        </p:spPr>
        <p:txBody>
          <a:bodyPr wrap="none" rtlCol="0">
            <a:spAutoFit/>
          </a:bodyPr>
          <a:lstStyle/>
          <a:p>
            <a:r>
              <a:rPr lang="en-US" altLang="ja-JP" sz="2800" dirty="0" smtClean="0"/>
              <a:t>K-dark 4</a:t>
            </a:r>
            <a:r>
              <a:rPr kumimoji="1" lang="en-US" altLang="ja-JP" sz="2800" dirty="0" smtClean="0"/>
              <a:t> 2.36μm</a:t>
            </a:r>
            <a:endParaRPr kumimoji="1" lang="ja-JP" altLang="en-US" sz="2800" dirty="0"/>
          </a:p>
        </p:txBody>
      </p:sp>
      <p:cxnSp>
        <p:nvCxnSpPr>
          <p:cNvPr id="6" name="直線コネクタ 5"/>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spTree>
    <p:extLst>
      <p:ext uri="{BB962C8B-B14F-4D97-AF65-F5344CB8AC3E}">
        <p14:creationId xmlns:p14="http://schemas.microsoft.com/office/powerpoint/2010/main" val="413826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663134"/>
            <a:ext cx="2270173" cy="400110"/>
          </a:xfrm>
          <a:prstGeom prst="rect">
            <a:avLst/>
          </a:prstGeom>
          <a:noFill/>
        </p:spPr>
        <p:txBody>
          <a:bodyPr wrap="none" rtlCol="0">
            <a:spAutoFit/>
          </a:bodyPr>
          <a:lstStyle/>
          <a:p>
            <a:r>
              <a:rPr lang="ja-JP" altLang="en-US" sz="2000" u="sng" dirty="0" smtClean="0"/>
              <a:t>フィルター</a:t>
            </a:r>
            <a:r>
              <a:rPr lang="ja-JP" altLang="en-US" sz="2000" u="sng" dirty="0"/>
              <a:t>毎</a:t>
            </a:r>
            <a:r>
              <a:rPr lang="ja-JP" altLang="en-US" sz="2000" u="sng" dirty="0" smtClean="0"/>
              <a:t>の違い</a:t>
            </a:r>
            <a:endParaRPr kumimoji="1" lang="ja-JP" altLang="en-US" sz="2000" u="sng" dirty="0"/>
          </a:p>
        </p:txBody>
      </p:sp>
      <p:sp>
        <p:nvSpPr>
          <p:cNvPr id="6" name="テキスト ボックス 5"/>
          <p:cNvSpPr txBox="1"/>
          <p:nvPr/>
        </p:nvSpPr>
        <p:spPr>
          <a:xfrm>
            <a:off x="1930284" y="5230941"/>
            <a:ext cx="5355440" cy="646331"/>
          </a:xfrm>
          <a:prstGeom prst="rect">
            <a:avLst/>
          </a:prstGeom>
          <a:noFill/>
        </p:spPr>
        <p:txBody>
          <a:bodyPr wrap="none" rtlCol="0">
            <a:spAutoFit/>
          </a:bodyPr>
          <a:lstStyle/>
          <a:p>
            <a:r>
              <a:rPr lang="en-US" altLang="ja-JP" dirty="0" smtClean="0"/>
              <a:t>J: </a:t>
            </a:r>
            <a:r>
              <a:rPr lang="en-US" altLang="ja-JP" dirty="0" err="1" smtClean="0"/>
              <a:t>Spectrogon</a:t>
            </a:r>
            <a:r>
              <a:rPr lang="en-US" altLang="ja-JP" dirty="0" smtClean="0"/>
              <a:t> BP-1292-080nm φ25.4x0.8 mm</a:t>
            </a:r>
          </a:p>
          <a:p>
            <a:r>
              <a:rPr kumimoji="1" lang="en-US" altLang="ja-JP" dirty="0" smtClean="0"/>
              <a:t>H: </a:t>
            </a:r>
            <a:r>
              <a:rPr kumimoji="1" lang="en-US" altLang="ja-JP" dirty="0" err="1" smtClean="0"/>
              <a:t>Spectrogon</a:t>
            </a:r>
            <a:r>
              <a:rPr kumimoji="1" lang="en-US" altLang="ja-JP" dirty="0" smtClean="0"/>
              <a:t> BP-1600-090nm φ25.4x1.00mm</a:t>
            </a:r>
            <a:r>
              <a:rPr kumimoji="1" lang="ja-JP" altLang="en-US" dirty="0" smtClean="0"/>
              <a:t>　と仮定</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941786015"/>
              </p:ext>
            </p:extLst>
          </p:nvPr>
        </p:nvGraphicFramePr>
        <p:xfrm>
          <a:off x="971600" y="1484784"/>
          <a:ext cx="7357428" cy="2595880"/>
        </p:xfrm>
        <a:graphic>
          <a:graphicData uri="http://schemas.openxmlformats.org/drawingml/2006/table">
            <a:tbl>
              <a:tblPr firstRow="1" bandRow="1">
                <a:tableStyleId>{5C22544A-7EE6-4342-B048-85BDC9FD1C3A}</a:tableStyleId>
              </a:tblPr>
              <a:tblGrid>
                <a:gridCol w="1976755"/>
                <a:gridCol w="1016000"/>
                <a:gridCol w="1016000"/>
                <a:gridCol w="1016000"/>
                <a:gridCol w="1024255"/>
                <a:gridCol w="1308418"/>
              </a:tblGrid>
              <a:tr h="370840">
                <a:tc>
                  <a:txBody>
                    <a:bodyPr/>
                    <a:lstStyle/>
                    <a:p>
                      <a:pPr algn="ctr"/>
                      <a:endParaRPr kumimoji="1" lang="ja-JP" altLang="en-US" dirty="0"/>
                    </a:p>
                  </a:txBody>
                  <a:tcPr/>
                </a:tc>
                <a:tc>
                  <a:txBody>
                    <a:bodyPr/>
                    <a:lstStyle/>
                    <a:p>
                      <a:pPr algn="ctr"/>
                      <a:r>
                        <a:rPr kumimoji="1" lang="en-US" altLang="ja-JP" dirty="0" smtClean="0"/>
                        <a:t>J</a:t>
                      </a:r>
                      <a:endParaRPr kumimoji="1" lang="ja-JP" altLang="en-US" dirty="0"/>
                    </a:p>
                  </a:txBody>
                  <a:tcPr/>
                </a:tc>
                <a:tc>
                  <a:txBody>
                    <a:bodyPr/>
                    <a:lstStyle/>
                    <a:p>
                      <a:pPr algn="ctr"/>
                      <a:r>
                        <a:rPr kumimoji="1" lang="en-US" altLang="ja-JP" dirty="0" smtClean="0"/>
                        <a:t>H</a:t>
                      </a:r>
                      <a:endParaRPr kumimoji="1" lang="ja-JP" altLang="en-US" dirty="0"/>
                    </a:p>
                  </a:txBody>
                  <a:tcPr/>
                </a:tc>
                <a:tc>
                  <a:txBody>
                    <a:bodyPr/>
                    <a:lstStyle/>
                    <a:p>
                      <a:pPr algn="ctr"/>
                      <a:r>
                        <a:rPr kumimoji="1" lang="en-US" altLang="ja-JP" dirty="0" smtClean="0"/>
                        <a:t>Pα</a:t>
                      </a:r>
                      <a:endParaRPr kumimoji="1" lang="ja-JP" altLang="en-US" dirty="0"/>
                    </a:p>
                  </a:txBody>
                  <a:tcPr/>
                </a:tc>
                <a:tc>
                  <a:txBody>
                    <a:bodyPr/>
                    <a:lstStyle/>
                    <a:p>
                      <a:pPr algn="ctr"/>
                      <a:r>
                        <a:rPr kumimoji="1" lang="en-US" altLang="ja-JP" dirty="0" smtClean="0"/>
                        <a:t>K-dark</a:t>
                      </a:r>
                      <a:r>
                        <a:rPr kumimoji="1" lang="en-US" altLang="ja-JP" baseline="0" dirty="0" smtClean="0"/>
                        <a:t> 1</a:t>
                      </a:r>
                      <a:endParaRPr kumimoji="1" lang="ja-JP" altLang="en-US" dirty="0"/>
                    </a:p>
                  </a:txBody>
                  <a:tcPr/>
                </a:tc>
                <a:tc>
                  <a:txBody>
                    <a:bodyPr/>
                    <a:lstStyle/>
                    <a:p>
                      <a:pPr algn="ctr"/>
                      <a:r>
                        <a:rPr kumimoji="1" lang="en-US" altLang="ja-JP" dirty="0" smtClean="0"/>
                        <a:t>K-dark 4</a:t>
                      </a:r>
                      <a:endParaRPr kumimoji="1" lang="ja-JP" altLang="en-US" dirty="0"/>
                    </a:p>
                  </a:txBody>
                  <a:tcPr/>
                </a:tc>
              </a:tr>
              <a:tr h="370840">
                <a:tc>
                  <a:txBody>
                    <a:bodyPr/>
                    <a:lstStyle/>
                    <a:p>
                      <a:pPr algn="ctr"/>
                      <a:r>
                        <a:rPr kumimoji="1" lang="ja-JP" altLang="en-US" baseline="0" dirty="0" smtClean="0"/>
                        <a:t>フィルター厚 </a:t>
                      </a:r>
                      <a:r>
                        <a:rPr kumimoji="1" lang="en-US" altLang="ja-JP" dirty="0" smtClean="0"/>
                        <a:t>[mm]</a:t>
                      </a:r>
                      <a:endParaRPr kumimoji="1" lang="ja-JP" altLang="en-US" dirty="0"/>
                    </a:p>
                  </a:txBody>
                  <a:tcPr/>
                </a:tc>
                <a:tc>
                  <a:txBody>
                    <a:bodyPr/>
                    <a:lstStyle/>
                    <a:p>
                      <a:pPr algn="ctr"/>
                      <a:r>
                        <a:rPr kumimoji="1" lang="en-US" altLang="ja-JP" dirty="0" smtClean="0"/>
                        <a:t>0.8</a:t>
                      </a:r>
                      <a:endParaRPr kumimoji="1" lang="ja-JP" altLang="en-US" dirty="0"/>
                    </a:p>
                  </a:txBody>
                  <a:tcPr/>
                </a:tc>
                <a:tc>
                  <a:txBody>
                    <a:bodyPr/>
                    <a:lstStyle/>
                    <a:p>
                      <a:pPr algn="ctr"/>
                      <a:r>
                        <a:rPr kumimoji="1" lang="en-US" altLang="ja-JP" dirty="0" smtClean="0"/>
                        <a:t>1.00</a:t>
                      </a:r>
                      <a:endParaRPr kumimoji="1" lang="ja-JP" altLang="en-US" dirty="0"/>
                    </a:p>
                  </a:txBody>
                  <a:tcPr/>
                </a:tc>
                <a:tc>
                  <a:txBody>
                    <a:bodyPr/>
                    <a:lstStyle/>
                    <a:p>
                      <a:pPr algn="ctr"/>
                      <a:r>
                        <a:rPr kumimoji="1" lang="en-US" altLang="ja-JP" dirty="0" smtClean="0"/>
                        <a:t>1 ?</a:t>
                      </a:r>
                      <a:endParaRPr kumimoji="1" lang="ja-JP" altLang="en-US" dirty="0"/>
                    </a:p>
                  </a:txBody>
                  <a:tcPr/>
                </a:tc>
                <a:tc>
                  <a:txBody>
                    <a:bodyPr/>
                    <a:lstStyle/>
                    <a:p>
                      <a:pPr algn="ctr"/>
                      <a:r>
                        <a:rPr kumimoji="1" lang="en-US" altLang="ja-JP" dirty="0" smtClean="0"/>
                        <a:t>1 ?</a:t>
                      </a:r>
                      <a:endParaRPr kumimoji="1" lang="ja-JP" altLang="en-US" dirty="0"/>
                    </a:p>
                  </a:txBody>
                  <a:tcPr/>
                </a:tc>
                <a:tc>
                  <a:txBody>
                    <a:bodyPr/>
                    <a:lstStyle/>
                    <a:p>
                      <a:pPr algn="ctr"/>
                      <a:r>
                        <a:rPr kumimoji="1" lang="en-US" altLang="ja-JP" dirty="0" smtClean="0"/>
                        <a:t>4 ?</a:t>
                      </a:r>
                      <a:endParaRPr kumimoji="1" lang="ja-JP" altLang="en-US" dirty="0"/>
                    </a:p>
                  </a:txBody>
                  <a:tcPr/>
                </a:tc>
              </a:tr>
              <a:tr h="370840">
                <a:tc>
                  <a:txBody>
                    <a:bodyPr/>
                    <a:lstStyle/>
                    <a:p>
                      <a:pPr algn="ctr"/>
                      <a:r>
                        <a:rPr kumimoji="1" lang="ja-JP" altLang="en-US" dirty="0" smtClean="0"/>
                        <a:t>中心波長</a:t>
                      </a:r>
                      <a:r>
                        <a:rPr kumimoji="1" lang="en-US" altLang="ja-JP" dirty="0" smtClean="0"/>
                        <a:t> [</a:t>
                      </a:r>
                      <a:r>
                        <a:rPr kumimoji="1" lang="en-US" altLang="ja-JP" dirty="0" err="1" smtClean="0"/>
                        <a:t>μm</a:t>
                      </a:r>
                      <a:r>
                        <a:rPr kumimoji="1" lang="en-US" altLang="ja-JP" dirty="0" smtClean="0"/>
                        <a:t>]</a:t>
                      </a:r>
                      <a:endParaRPr kumimoji="1" lang="ja-JP" altLang="en-US" dirty="0"/>
                    </a:p>
                  </a:txBody>
                  <a:tcPr/>
                </a:tc>
                <a:tc>
                  <a:txBody>
                    <a:bodyPr/>
                    <a:lstStyle/>
                    <a:p>
                      <a:pPr algn="ctr"/>
                      <a:r>
                        <a:rPr kumimoji="1" lang="en-US" altLang="ja-JP" dirty="0" smtClean="0"/>
                        <a:t>1.292</a:t>
                      </a:r>
                      <a:endParaRPr kumimoji="1" lang="ja-JP" altLang="en-US" dirty="0"/>
                    </a:p>
                  </a:txBody>
                  <a:tcPr/>
                </a:tc>
                <a:tc>
                  <a:txBody>
                    <a:bodyPr/>
                    <a:lstStyle/>
                    <a:p>
                      <a:pPr algn="ctr"/>
                      <a:r>
                        <a:rPr kumimoji="1" lang="en-US" altLang="ja-JP" dirty="0" smtClean="0"/>
                        <a:t>1.600</a:t>
                      </a:r>
                      <a:endParaRPr kumimoji="1" lang="ja-JP" altLang="en-US" dirty="0"/>
                    </a:p>
                  </a:txBody>
                  <a:tcPr/>
                </a:tc>
                <a:tc>
                  <a:txBody>
                    <a:bodyPr/>
                    <a:lstStyle/>
                    <a:p>
                      <a:pPr algn="ctr"/>
                      <a:r>
                        <a:rPr kumimoji="1" lang="en-US" altLang="ja-JP" dirty="0" smtClean="0"/>
                        <a:t>1.875</a:t>
                      </a:r>
                      <a:endParaRPr kumimoji="1" lang="ja-JP" altLang="en-US" dirty="0"/>
                    </a:p>
                  </a:txBody>
                  <a:tcPr/>
                </a:tc>
                <a:tc>
                  <a:txBody>
                    <a:bodyPr/>
                    <a:lstStyle/>
                    <a:p>
                      <a:pPr algn="ctr"/>
                      <a:r>
                        <a:rPr kumimoji="1" lang="en-US" altLang="ja-JP" dirty="0" smtClean="0"/>
                        <a:t>2.36</a:t>
                      </a:r>
                      <a:endParaRPr kumimoji="1" lang="ja-JP" altLang="en-US" dirty="0"/>
                    </a:p>
                  </a:txBody>
                  <a:tcPr/>
                </a:tc>
                <a:tc>
                  <a:txBody>
                    <a:bodyPr/>
                    <a:lstStyle/>
                    <a:p>
                      <a:pPr algn="ctr"/>
                      <a:r>
                        <a:rPr kumimoji="1" lang="en-US" altLang="ja-JP" dirty="0" smtClean="0"/>
                        <a:t>2.36</a:t>
                      </a:r>
                      <a:endParaRPr kumimoji="1" lang="ja-JP" altLang="en-US" dirty="0"/>
                    </a:p>
                  </a:txBody>
                  <a:tcPr/>
                </a:tc>
              </a:tr>
              <a:tr h="370840">
                <a:tc>
                  <a:txBody>
                    <a:bodyPr/>
                    <a:lstStyle/>
                    <a:p>
                      <a:pPr algn="ctr"/>
                      <a:r>
                        <a:rPr kumimoji="1" lang="ja-JP" altLang="en-US" dirty="0" smtClean="0"/>
                        <a:t>透過幅 </a:t>
                      </a:r>
                      <a:r>
                        <a:rPr kumimoji="1" lang="en-US" altLang="ja-JP" dirty="0" smtClean="0"/>
                        <a:t>[</a:t>
                      </a:r>
                      <a:r>
                        <a:rPr kumimoji="1" lang="en-US" altLang="ja-JP" dirty="0" err="1" smtClean="0"/>
                        <a:t>μm</a:t>
                      </a:r>
                      <a:r>
                        <a:rPr kumimoji="1" lang="en-US" altLang="ja-JP" dirty="0" smtClean="0"/>
                        <a:t>]</a:t>
                      </a:r>
                      <a:endParaRPr kumimoji="1" lang="ja-JP" altLang="en-US" dirty="0"/>
                    </a:p>
                  </a:txBody>
                  <a:tcPr/>
                </a:tc>
                <a:tc>
                  <a:txBody>
                    <a:bodyPr/>
                    <a:lstStyle/>
                    <a:p>
                      <a:pPr algn="ctr"/>
                      <a:r>
                        <a:rPr kumimoji="1" lang="en-US" altLang="ja-JP" dirty="0" smtClean="0"/>
                        <a:t>0.080</a:t>
                      </a:r>
                      <a:endParaRPr kumimoji="1" lang="ja-JP" altLang="en-US" dirty="0"/>
                    </a:p>
                  </a:txBody>
                  <a:tcPr/>
                </a:tc>
                <a:tc>
                  <a:txBody>
                    <a:bodyPr/>
                    <a:lstStyle/>
                    <a:p>
                      <a:pPr algn="ctr"/>
                      <a:r>
                        <a:rPr kumimoji="1" lang="en-US" altLang="ja-JP" dirty="0" smtClean="0"/>
                        <a:t>0.090</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0.18 ?</a:t>
                      </a:r>
                      <a:endParaRPr kumimoji="1" lang="ja-JP" altLang="en-US" dirty="0"/>
                    </a:p>
                  </a:txBody>
                  <a:tcPr/>
                </a:tc>
              </a:tr>
              <a:tr h="370840">
                <a:tc>
                  <a:txBody>
                    <a:bodyPr/>
                    <a:lstStyle/>
                    <a:p>
                      <a:pPr algn="ctr"/>
                      <a:r>
                        <a:rPr kumimoji="1" lang="ja-JP" altLang="en-US" b="1" dirty="0" smtClean="0"/>
                        <a:t>有効視野</a:t>
                      </a:r>
                      <a:endParaRPr kumimoji="1" lang="ja-JP" altLang="en-US" b="1" dirty="0"/>
                    </a:p>
                  </a:txBody>
                  <a:tcPr/>
                </a:tc>
                <a:tc>
                  <a:txBody>
                    <a:bodyPr/>
                    <a:lstStyle/>
                    <a:p>
                      <a:pPr algn="ctr"/>
                      <a:r>
                        <a:rPr kumimoji="1" lang="en-US" altLang="ja-JP" b="1" dirty="0" smtClean="0"/>
                        <a:t>φ12’</a:t>
                      </a:r>
                      <a:endParaRPr kumimoji="1" lang="ja-JP" altLang="en-US" b="1" dirty="0"/>
                    </a:p>
                  </a:txBody>
                  <a:tcPr/>
                </a:tc>
                <a:tc>
                  <a:txBody>
                    <a:bodyPr/>
                    <a:lstStyle/>
                    <a:p>
                      <a:pPr algn="ctr"/>
                      <a:r>
                        <a:rPr kumimoji="1" lang="en-US" altLang="ja-JP" b="1" dirty="0" smtClean="0"/>
                        <a:t>φ12’</a:t>
                      </a:r>
                      <a:endParaRPr kumimoji="1" lang="ja-JP" altLang="en-US" b="1" dirty="0"/>
                    </a:p>
                  </a:txBody>
                  <a:tcPr/>
                </a:tc>
                <a:tc>
                  <a:txBody>
                    <a:bodyPr/>
                    <a:lstStyle/>
                    <a:p>
                      <a:pPr algn="ctr"/>
                      <a:r>
                        <a:rPr kumimoji="1" lang="en-US" altLang="ja-JP" b="1" dirty="0" smtClean="0"/>
                        <a:t>φ10.8’</a:t>
                      </a:r>
                      <a:endParaRPr kumimoji="1" lang="ja-JP" altLang="en-US" b="1" dirty="0"/>
                    </a:p>
                  </a:txBody>
                  <a:tcPr/>
                </a:tc>
                <a:tc>
                  <a:txBody>
                    <a:bodyPr/>
                    <a:lstStyle/>
                    <a:p>
                      <a:pPr algn="ctr"/>
                      <a:r>
                        <a:rPr kumimoji="1" lang="en-US" altLang="ja-JP" b="1" dirty="0" smtClean="0"/>
                        <a:t>φ9.6’</a:t>
                      </a:r>
                      <a:endParaRPr kumimoji="1" lang="ja-JP" altLang="en-US" b="1" dirty="0"/>
                    </a:p>
                  </a:txBody>
                  <a:tcPr/>
                </a:tc>
                <a:tc>
                  <a:txBody>
                    <a:bodyPr/>
                    <a:lstStyle/>
                    <a:p>
                      <a:pPr algn="ctr"/>
                      <a:r>
                        <a:rPr kumimoji="1" lang="en-US" altLang="ja-JP" b="1" dirty="0" smtClean="0"/>
                        <a:t>φ9.6’</a:t>
                      </a:r>
                      <a:endParaRPr kumimoji="1" lang="ja-JP" altLang="en-US" b="1" dirty="0"/>
                    </a:p>
                  </a:txBody>
                  <a:tcPr/>
                </a:tc>
              </a:tr>
              <a:tr h="370840">
                <a:tc>
                  <a:txBody>
                    <a:bodyPr/>
                    <a:lstStyle/>
                    <a:p>
                      <a:pPr algn="ctr"/>
                      <a:r>
                        <a:rPr kumimoji="1" lang="ja-JP" altLang="en-US" dirty="0" smtClean="0"/>
                        <a:t>ピント位置</a:t>
                      </a:r>
                      <a:r>
                        <a:rPr kumimoji="1" lang="en-US" altLang="ja-JP" dirty="0" smtClean="0"/>
                        <a:t> [mm]</a:t>
                      </a:r>
                      <a:endParaRPr kumimoji="1" lang="ja-JP" altLang="en-US" dirty="0"/>
                    </a:p>
                  </a:txBody>
                  <a:tcPr/>
                </a:tc>
                <a:tc>
                  <a:txBody>
                    <a:bodyPr/>
                    <a:lstStyle/>
                    <a:p>
                      <a:pPr algn="ctr"/>
                      <a:r>
                        <a:rPr kumimoji="1" lang="en-US" altLang="ja-JP" dirty="0" smtClean="0"/>
                        <a:t>-0.076</a:t>
                      </a:r>
                      <a:endParaRPr kumimoji="1" lang="ja-JP" altLang="en-US" dirty="0"/>
                    </a:p>
                  </a:txBody>
                  <a:tcPr/>
                </a:tc>
                <a:tc>
                  <a:txBody>
                    <a:bodyPr/>
                    <a:lstStyle/>
                    <a:p>
                      <a:pPr algn="ctr"/>
                      <a:r>
                        <a:rPr kumimoji="1" lang="en-US" altLang="ja-JP" dirty="0" smtClean="0"/>
                        <a:t>-0.05</a:t>
                      </a:r>
                      <a:endParaRPr kumimoji="1" lang="ja-JP" altLang="en-US" dirty="0"/>
                    </a:p>
                  </a:txBody>
                  <a:tcPr/>
                </a:tc>
                <a:tc>
                  <a:txBody>
                    <a:bodyPr/>
                    <a:lstStyle/>
                    <a:p>
                      <a:pPr algn="ctr"/>
                      <a:r>
                        <a:rPr kumimoji="1" lang="en-US" altLang="ja-JP" dirty="0" smtClean="0"/>
                        <a:t>-0.031</a:t>
                      </a:r>
                      <a:endParaRPr kumimoji="1" lang="ja-JP" altLang="en-US" dirty="0"/>
                    </a:p>
                  </a:txBody>
                  <a:tcPr/>
                </a:tc>
                <a:tc>
                  <a:txBody>
                    <a:bodyPr/>
                    <a:lstStyle/>
                    <a:p>
                      <a:pPr algn="ctr"/>
                      <a:r>
                        <a:rPr kumimoji="1" lang="en-US" altLang="ja-JP" dirty="0" smtClean="0"/>
                        <a:t>+0.006</a:t>
                      </a:r>
                      <a:endParaRPr kumimoji="1" lang="ja-JP" altLang="en-US" dirty="0"/>
                    </a:p>
                  </a:txBody>
                  <a:tcPr/>
                </a:tc>
                <a:tc>
                  <a:txBody>
                    <a:bodyPr/>
                    <a:lstStyle/>
                    <a:p>
                      <a:pPr algn="ctr"/>
                      <a:r>
                        <a:rPr kumimoji="1" lang="en-US" altLang="ja-JP" dirty="0" smtClean="0"/>
                        <a:t>+0.092</a:t>
                      </a:r>
                      <a:endParaRPr kumimoji="1" lang="ja-JP" altLang="en-US" dirty="0"/>
                    </a:p>
                  </a:txBody>
                  <a:tcPr/>
                </a:tc>
              </a:tr>
              <a:tr h="370840">
                <a:tc>
                  <a:txBody>
                    <a:bodyPr/>
                    <a:lstStyle/>
                    <a:p>
                      <a:pPr algn="ctr"/>
                      <a:r>
                        <a:rPr kumimoji="1" lang="ja-JP" altLang="en-US" dirty="0" smtClean="0"/>
                        <a:t>焦点距離 </a:t>
                      </a:r>
                      <a:r>
                        <a:rPr kumimoji="1" lang="en-US" altLang="ja-JP" dirty="0" smtClean="0"/>
                        <a:t>[mm]</a:t>
                      </a:r>
                      <a:endParaRPr kumimoji="1" lang="ja-JP" altLang="en-US" dirty="0"/>
                    </a:p>
                  </a:txBody>
                  <a:tcPr/>
                </a:tc>
                <a:tc>
                  <a:txBody>
                    <a:bodyPr/>
                    <a:lstStyle/>
                    <a:p>
                      <a:pPr algn="ctr"/>
                      <a:r>
                        <a:rPr kumimoji="1" lang="en-US" altLang="ja-JP" dirty="0" smtClean="0"/>
                        <a:t>2,691</a:t>
                      </a:r>
                      <a:endParaRPr kumimoji="1" lang="ja-JP" altLang="en-US" dirty="0"/>
                    </a:p>
                  </a:txBody>
                  <a:tcPr/>
                </a:tc>
                <a:tc>
                  <a:txBody>
                    <a:bodyPr/>
                    <a:lstStyle/>
                    <a:p>
                      <a:pPr algn="ctr"/>
                      <a:r>
                        <a:rPr kumimoji="1" lang="en-US" altLang="ja-JP" dirty="0" smtClean="0"/>
                        <a:t>2,693</a:t>
                      </a:r>
                      <a:endParaRPr kumimoji="1" lang="ja-JP" altLang="en-US" dirty="0"/>
                    </a:p>
                  </a:txBody>
                  <a:tcPr/>
                </a:tc>
                <a:tc>
                  <a:txBody>
                    <a:bodyPr/>
                    <a:lstStyle/>
                    <a:p>
                      <a:pPr algn="ctr"/>
                      <a:r>
                        <a:rPr kumimoji="1" lang="en-US" altLang="ja-JP" dirty="0" smtClean="0"/>
                        <a:t>2,697</a:t>
                      </a:r>
                      <a:endParaRPr kumimoji="1" lang="ja-JP" altLang="en-US" dirty="0"/>
                    </a:p>
                  </a:txBody>
                  <a:tcPr/>
                </a:tc>
                <a:tc>
                  <a:txBody>
                    <a:bodyPr/>
                    <a:lstStyle/>
                    <a:p>
                      <a:pPr algn="ctr"/>
                      <a:r>
                        <a:rPr kumimoji="1" lang="en-US" altLang="ja-JP" dirty="0" smtClean="0"/>
                        <a:t>2,703</a:t>
                      </a:r>
                      <a:endParaRPr kumimoji="1" lang="ja-JP" altLang="en-US" dirty="0"/>
                    </a:p>
                  </a:txBody>
                  <a:tcPr/>
                </a:tc>
                <a:tc>
                  <a:txBody>
                    <a:bodyPr/>
                    <a:lstStyle/>
                    <a:p>
                      <a:pPr algn="ctr"/>
                      <a:r>
                        <a:rPr kumimoji="1" lang="en-US" altLang="ja-JP" dirty="0" smtClean="0"/>
                        <a:t>2,683</a:t>
                      </a:r>
                      <a:endParaRPr kumimoji="1" lang="ja-JP" altLang="en-US" dirty="0"/>
                    </a:p>
                  </a:txBody>
                  <a:tcPr/>
                </a:tc>
              </a:tr>
            </a:tbl>
          </a:graphicData>
        </a:graphic>
      </p:graphicFrame>
      <p:sp>
        <p:nvSpPr>
          <p:cNvPr id="4" name="テキスト ボックス 3"/>
          <p:cNvSpPr txBox="1"/>
          <p:nvPr/>
        </p:nvSpPr>
        <p:spPr>
          <a:xfrm>
            <a:off x="683568" y="4357645"/>
            <a:ext cx="7848872" cy="646331"/>
          </a:xfrm>
          <a:prstGeom prst="rect">
            <a:avLst/>
          </a:prstGeom>
          <a:noFill/>
        </p:spPr>
        <p:txBody>
          <a:bodyPr wrap="square" rtlCol="0">
            <a:spAutoFit/>
          </a:bodyPr>
          <a:lstStyle/>
          <a:p>
            <a:r>
              <a:rPr kumimoji="1" lang="ja-JP" altLang="en-US" dirty="0" smtClean="0"/>
              <a:t>・ピント位置は</a:t>
            </a:r>
            <a:r>
              <a:rPr lang="ja-JP" altLang="en-US" dirty="0" smtClean="0"/>
              <a:t>設計値を基準として</a:t>
            </a:r>
            <a:r>
              <a:rPr kumimoji="1" lang="ja-JP" altLang="en-US" dirty="0" smtClean="0"/>
              <a:t>主鏡</a:t>
            </a:r>
            <a:r>
              <a:rPr kumimoji="1" lang="en-US" altLang="ja-JP" dirty="0" smtClean="0"/>
              <a:t>-</a:t>
            </a:r>
            <a:r>
              <a:rPr kumimoji="1" lang="ja-JP" altLang="en-US" dirty="0" smtClean="0"/>
              <a:t>副鏡間距離</a:t>
            </a:r>
            <a:r>
              <a:rPr lang="ja-JP" altLang="en-US" dirty="0" smtClean="0"/>
              <a:t>の増加を</a:t>
            </a:r>
            <a:r>
              <a:rPr lang="en-US" altLang="ja-JP" dirty="0" smtClean="0"/>
              <a:t>+, </a:t>
            </a:r>
            <a:r>
              <a:rPr lang="ja-JP" altLang="en-US" dirty="0" smtClean="0"/>
              <a:t>減少を</a:t>
            </a:r>
            <a:r>
              <a:rPr lang="en-US" altLang="ja-JP" dirty="0" smtClean="0"/>
              <a:t>-</a:t>
            </a:r>
            <a:r>
              <a:rPr lang="ja-JP" altLang="en-US" dirty="0" smtClean="0"/>
              <a:t>と定義</a:t>
            </a:r>
            <a:endParaRPr lang="en-US" altLang="ja-JP" dirty="0" smtClean="0"/>
          </a:p>
          <a:p>
            <a:r>
              <a:rPr lang="ja-JP" altLang="en-US" dirty="0" smtClean="0"/>
              <a:t>・</a:t>
            </a:r>
            <a:r>
              <a:rPr lang="en-US" altLang="ja-JP" dirty="0" smtClean="0"/>
              <a:t>3x3pix</a:t>
            </a:r>
            <a:r>
              <a:rPr lang="ja-JP" altLang="en-US" dirty="0"/>
              <a:t>に全光量の</a:t>
            </a:r>
            <a:r>
              <a:rPr lang="en-US" altLang="ja-JP" dirty="0"/>
              <a:t>80%</a:t>
            </a:r>
            <a:r>
              <a:rPr lang="ja-JP" altLang="en-US" dirty="0" err="1"/>
              <a:t>が入</a:t>
            </a:r>
            <a:r>
              <a:rPr lang="ja-JP" altLang="en-US" dirty="0"/>
              <a:t>射する領域を「有効視野」と</a:t>
            </a:r>
            <a:r>
              <a:rPr lang="ja-JP" altLang="en-US" dirty="0" smtClean="0"/>
              <a:t>定義</a:t>
            </a:r>
            <a:endParaRPr lang="ja-JP" altLang="en-US" dirty="0"/>
          </a:p>
        </p:txBody>
      </p:sp>
    </p:spTree>
    <p:extLst>
      <p:ext uri="{BB962C8B-B14F-4D97-AF65-F5344CB8AC3E}">
        <p14:creationId xmlns:p14="http://schemas.microsoft.com/office/powerpoint/2010/main" val="792265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663134"/>
            <a:ext cx="3918060" cy="400110"/>
          </a:xfrm>
          <a:prstGeom prst="rect">
            <a:avLst/>
          </a:prstGeom>
          <a:noFill/>
        </p:spPr>
        <p:txBody>
          <a:bodyPr wrap="none" rtlCol="0">
            <a:spAutoFit/>
          </a:bodyPr>
          <a:lstStyle/>
          <a:p>
            <a:r>
              <a:rPr lang="ja-JP" altLang="en-US" sz="2000" u="sng" dirty="0" smtClean="0"/>
              <a:t>フィルター</a:t>
            </a:r>
            <a:r>
              <a:rPr lang="ja-JP" altLang="en-US" sz="2000" u="sng" dirty="0"/>
              <a:t>毎</a:t>
            </a:r>
            <a:r>
              <a:rPr lang="ja-JP" altLang="en-US" sz="2000" u="sng" dirty="0" smtClean="0"/>
              <a:t>の</a:t>
            </a:r>
            <a:r>
              <a:rPr lang="ja-JP" altLang="en-US" sz="2000" u="sng" dirty="0" smtClean="0"/>
              <a:t>違い</a:t>
            </a:r>
            <a:r>
              <a:rPr lang="en-US" altLang="ja-JP" sz="2000" u="sng" dirty="0" smtClean="0"/>
              <a:t>(2011/7/8</a:t>
            </a:r>
            <a:r>
              <a:rPr lang="ja-JP" altLang="en-US" sz="2000" u="sng" dirty="0" smtClean="0"/>
              <a:t>更新</a:t>
            </a:r>
            <a:r>
              <a:rPr lang="en-US" altLang="ja-JP" sz="2000" u="sng" dirty="0" smtClean="0"/>
              <a:t>)</a:t>
            </a:r>
            <a:endParaRPr kumimoji="1" lang="ja-JP" altLang="en-US" sz="2000" u="sng" dirty="0"/>
          </a:p>
        </p:txBody>
      </p:sp>
      <p:sp>
        <p:nvSpPr>
          <p:cNvPr id="6" name="テキスト ボックス 5"/>
          <p:cNvSpPr txBox="1"/>
          <p:nvPr/>
        </p:nvSpPr>
        <p:spPr>
          <a:xfrm>
            <a:off x="1930284" y="5230941"/>
            <a:ext cx="5901167" cy="923330"/>
          </a:xfrm>
          <a:prstGeom prst="rect">
            <a:avLst/>
          </a:prstGeom>
          <a:noFill/>
        </p:spPr>
        <p:txBody>
          <a:bodyPr wrap="none" rtlCol="0">
            <a:spAutoFit/>
          </a:bodyPr>
          <a:lstStyle/>
          <a:p>
            <a:r>
              <a:rPr kumimoji="1" lang="en-US" altLang="ja-JP" dirty="0" smtClean="0"/>
              <a:t>J, H</a:t>
            </a:r>
            <a:r>
              <a:rPr kumimoji="1" lang="ja-JP" altLang="en-US" dirty="0" smtClean="0"/>
              <a:t>は</a:t>
            </a:r>
            <a:r>
              <a:rPr lang="en-US" altLang="ja-JP" dirty="0" smtClean="0"/>
              <a:t>φ30mm, t=4mm</a:t>
            </a:r>
            <a:r>
              <a:rPr lang="ja-JP" altLang="en-US" dirty="0" smtClean="0"/>
              <a:t>のジョンソンフィルターに準拠</a:t>
            </a:r>
            <a:r>
              <a:rPr lang="ja-JP" altLang="en-US" dirty="0"/>
              <a:t>したもの</a:t>
            </a:r>
            <a:endParaRPr lang="en-US" altLang="ja-JP" dirty="0" smtClean="0"/>
          </a:p>
          <a:p>
            <a:r>
              <a:rPr kumimoji="1" lang="en-US" altLang="ja-JP" dirty="0" smtClean="0"/>
              <a:t>Pα</a:t>
            </a:r>
            <a:r>
              <a:rPr kumimoji="1" lang="ja-JP" altLang="en-US" dirty="0" smtClean="0"/>
              <a:t>は</a:t>
            </a:r>
            <a:r>
              <a:rPr kumimoji="1" lang="en-US" altLang="ja-JP" dirty="0" err="1" smtClean="0"/>
              <a:t>Spectrogon</a:t>
            </a:r>
            <a:r>
              <a:rPr kumimoji="1" lang="en-US" altLang="ja-JP" dirty="0" smtClean="0"/>
              <a:t> NB-1890-060nm</a:t>
            </a:r>
            <a:r>
              <a:rPr lang="ja-JP" altLang="en-US" dirty="0"/>
              <a:t> </a:t>
            </a:r>
            <a:r>
              <a:rPr lang="en-US" altLang="ja-JP" dirty="0" smtClean="0"/>
              <a:t>φ25.4mm t=0.8mm</a:t>
            </a:r>
          </a:p>
          <a:p>
            <a:r>
              <a:rPr kumimoji="1" lang="en-US" altLang="ja-JP" dirty="0" smtClean="0"/>
              <a:t>K-dark 4mm</a:t>
            </a:r>
            <a:r>
              <a:rPr kumimoji="1" lang="ja-JP" altLang="en-US" dirty="0" smtClean="0"/>
              <a:t>は</a:t>
            </a:r>
            <a:r>
              <a:rPr lang="en-US" altLang="ja-JP" dirty="0" smtClean="0"/>
              <a:t>t=4mm</a:t>
            </a:r>
            <a:r>
              <a:rPr lang="ja-JP" altLang="en-US" dirty="0" smtClean="0"/>
              <a:t>の特注品</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042526329"/>
              </p:ext>
            </p:extLst>
          </p:nvPr>
        </p:nvGraphicFramePr>
        <p:xfrm>
          <a:off x="971600" y="1484784"/>
          <a:ext cx="6333173" cy="2595880"/>
        </p:xfrm>
        <a:graphic>
          <a:graphicData uri="http://schemas.openxmlformats.org/drawingml/2006/table">
            <a:tbl>
              <a:tblPr firstRow="1" bandRow="1">
                <a:tableStyleId>{5C22544A-7EE6-4342-B048-85BDC9FD1C3A}</a:tableStyleId>
              </a:tblPr>
              <a:tblGrid>
                <a:gridCol w="1976755"/>
                <a:gridCol w="1016000"/>
                <a:gridCol w="1016000"/>
                <a:gridCol w="1016000"/>
                <a:gridCol w="1308418"/>
              </a:tblGrid>
              <a:tr h="370840">
                <a:tc>
                  <a:txBody>
                    <a:bodyPr/>
                    <a:lstStyle/>
                    <a:p>
                      <a:pPr algn="ctr"/>
                      <a:endParaRPr kumimoji="1" lang="ja-JP" altLang="en-US" dirty="0"/>
                    </a:p>
                  </a:txBody>
                  <a:tcPr/>
                </a:tc>
                <a:tc>
                  <a:txBody>
                    <a:bodyPr/>
                    <a:lstStyle/>
                    <a:p>
                      <a:pPr algn="ctr"/>
                      <a:r>
                        <a:rPr kumimoji="1" lang="en-US" altLang="ja-JP" dirty="0" smtClean="0"/>
                        <a:t>J</a:t>
                      </a:r>
                      <a:endParaRPr kumimoji="1" lang="ja-JP" altLang="en-US" dirty="0"/>
                    </a:p>
                  </a:txBody>
                  <a:tcPr/>
                </a:tc>
                <a:tc>
                  <a:txBody>
                    <a:bodyPr/>
                    <a:lstStyle/>
                    <a:p>
                      <a:pPr algn="ctr"/>
                      <a:r>
                        <a:rPr kumimoji="1" lang="en-US" altLang="ja-JP" dirty="0" smtClean="0"/>
                        <a:t>H</a:t>
                      </a:r>
                      <a:endParaRPr kumimoji="1" lang="ja-JP" altLang="en-US" dirty="0"/>
                    </a:p>
                  </a:txBody>
                  <a:tcPr/>
                </a:tc>
                <a:tc>
                  <a:txBody>
                    <a:bodyPr/>
                    <a:lstStyle/>
                    <a:p>
                      <a:pPr algn="ctr"/>
                      <a:r>
                        <a:rPr kumimoji="1" lang="en-US" altLang="ja-JP" dirty="0" smtClean="0"/>
                        <a:t>Pα</a:t>
                      </a:r>
                      <a:endParaRPr kumimoji="1" lang="ja-JP" altLang="en-US" dirty="0"/>
                    </a:p>
                  </a:txBody>
                  <a:tcPr/>
                </a:tc>
                <a:tc>
                  <a:txBody>
                    <a:bodyPr/>
                    <a:lstStyle/>
                    <a:p>
                      <a:pPr algn="ctr"/>
                      <a:r>
                        <a:rPr kumimoji="1" lang="en-US" altLang="ja-JP" dirty="0" smtClean="0"/>
                        <a:t>K-dark 4</a:t>
                      </a:r>
                      <a:endParaRPr kumimoji="1" lang="ja-JP" altLang="en-US" dirty="0"/>
                    </a:p>
                  </a:txBody>
                  <a:tcPr/>
                </a:tc>
              </a:tr>
              <a:tr h="370840">
                <a:tc>
                  <a:txBody>
                    <a:bodyPr/>
                    <a:lstStyle/>
                    <a:p>
                      <a:pPr algn="ctr"/>
                      <a:r>
                        <a:rPr kumimoji="1" lang="ja-JP" altLang="en-US" baseline="0" dirty="0" smtClean="0"/>
                        <a:t>フィルター厚 </a:t>
                      </a:r>
                      <a:r>
                        <a:rPr kumimoji="1" lang="en-US" altLang="ja-JP" dirty="0" smtClean="0"/>
                        <a:t>[mm]</a:t>
                      </a:r>
                      <a:endParaRPr kumimoji="1" lang="ja-JP" altLang="en-US" dirty="0"/>
                    </a:p>
                  </a:txBody>
                  <a:tcPr/>
                </a:tc>
                <a:tc>
                  <a:txBody>
                    <a:bodyPr/>
                    <a:lstStyle/>
                    <a:p>
                      <a:pPr algn="ctr"/>
                      <a:r>
                        <a:rPr kumimoji="1" lang="en-US" altLang="ja-JP" dirty="0" smtClean="0">
                          <a:solidFill>
                            <a:srgbClr val="FF0000"/>
                          </a:solidFill>
                        </a:rPr>
                        <a:t>4</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4</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0.8</a:t>
                      </a:r>
                      <a:endParaRPr kumimoji="1" lang="ja-JP" altLang="en-US" dirty="0">
                        <a:solidFill>
                          <a:srgbClr val="FF0000"/>
                        </a:solidFill>
                      </a:endParaRPr>
                    </a:p>
                  </a:txBody>
                  <a:tcPr/>
                </a:tc>
                <a:tc>
                  <a:txBody>
                    <a:bodyPr/>
                    <a:lstStyle/>
                    <a:p>
                      <a:pPr algn="ctr"/>
                      <a:r>
                        <a:rPr kumimoji="1" lang="en-US" altLang="ja-JP" dirty="0" smtClean="0"/>
                        <a:t>4</a:t>
                      </a:r>
                      <a:endParaRPr kumimoji="1" lang="ja-JP" altLang="en-US" dirty="0"/>
                    </a:p>
                  </a:txBody>
                  <a:tcPr/>
                </a:tc>
              </a:tr>
              <a:tr h="370840">
                <a:tc>
                  <a:txBody>
                    <a:bodyPr/>
                    <a:lstStyle/>
                    <a:p>
                      <a:pPr algn="ctr"/>
                      <a:r>
                        <a:rPr kumimoji="1" lang="ja-JP" altLang="en-US" dirty="0" smtClean="0"/>
                        <a:t>中心波長</a:t>
                      </a:r>
                      <a:r>
                        <a:rPr kumimoji="1" lang="en-US" altLang="ja-JP" dirty="0" smtClean="0"/>
                        <a:t> [</a:t>
                      </a:r>
                      <a:r>
                        <a:rPr kumimoji="1" lang="en-US" altLang="ja-JP" dirty="0" err="1" smtClean="0"/>
                        <a:t>μm</a:t>
                      </a:r>
                      <a:r>
                        <a:rPr kumimoji="1" lang="en-US" altLang="ja-JP" dirty="0" smtClean="0"/>
                        <a:t>]</a:t>
                      </a:r>
                      <a:endParaRPr kumimoji="1" lang="ja-JP" altLang="en-US" dirty="0"/>
                    </a:p>
                  </a:txBody>
                  <a:tcPr/>
                </a:tc>
                <a:tc>
                  <a:txBody>
                    <a:bodyPr/>
                    <a:lstStyle/>
                    <a:p>
                      <a:pPr algn="ctr"/>
                      <a:r>
                        <a:rPr kumimoji="1" lang="en-US" altLang="ja-JP" dirty="0" smtClean="0">
                          <a:solidFill>
                            <a:srgbClr val="FF0000"/>
                          </a:solidFill>
                        </a:rPr>
                        <a:t>1.215</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1.654</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1.890</a:t>
                      </a:r>
                      <a:endParaRPr kumimoji="1" lang="ja-JP" altLang="en-US" dirty="0">
                        <a:solidFill>
                          <a:srgbClr val="FF0000"/>
                        </a:solidFill>
                      </a:endParaRPr>
                    </a:p>
                  </a:txBody>
                  <a:tcPr/>
                </a:tc>
                <a:tc>
                  <a:txBody>
                    <a:bodyPr/>
                    <a:lstStyle/>
                    <a:p>
                      <a:pPr algn="ctr"/>
                      <a:r>
                        <a:rPr kumimoji="1" lang="en-US" altLang="ja-JP" dirty="0" smtClean="0"/>
                        <a:t>2.36</a:t>
                      </a:r>
                      <a:endParaRPr kumimoji="1" lang="ja-JP" altLang="en-US" dirty="0"/>
                    </a:p>
                  </a:txBody>
                  <a:tcPr/>
                </a:tc>
              </a:tr>
              <a:tr h="370840">
                <a:tc>
                  <a:txBody>
                    <a:bodyPr/>
                    <a:lstStyle/>
                    <a:p>
                      <a:pPr algn="ctr"/>
                      <a:r>
                        <a:rPr kumimoji="1" lang="ja-JP" altLang="en-US" dirty="0" smtClean="0"/>
                        <a:t>透過幅 </a:t>
                      </a:r>
                      <a:r>
                        <a:rPr kumimoji="1" lang="en-US" altLang="ja-JP" dirty="0" smtClean="0"/>
                        <a:t>[</a:t>
                      </a:r>
                      <a:r>
                        <a:rPr kumimoji="1" lang="en-US" altLang="ja-JP" dirty="0" err="1" smtClean="0"/>
                        <a:t>μm</a:t>
                      </a:r>
                      <a:r>
                        <a:rPr kumimoji="1" lang="en-US" altLang="ja-JP" dirty="0" smtClean="0"/>
                        <a:t>]</a:t>
                      </a:r>
                      <a:endParaRPr kumimoji="1" lang="ja-JP" altLang="en-US" dirty="0"/>
                    </a:p>
                  </a:txBody>
                  <a:tcPr/>
                </a:tc>
                <a:tc>
                  <a:txBody>
                    <a:bodyPr/>
                    <a:lstStyle/>
                    <a:p>
                      <a:pPr algn="ctr"/>
                      <a:r>
                        <a:rPr kumimoji="1" lang="en-US" altLang="ja-JP" dirty="0" smtClean="0">
                          <a:solidFill>
                            <a:srgbClr val="FF0000"/>
                          </a:solidFill>
                        </a:rPr>
                        <a:t>0.26</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0.29</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0.06</a:t>
                      </a:r>
                      <a:endParaRPr kumimoji="1" lang="ja-JP" altLang="en-US" dirty="0">
                        <a:solidFill>
                          <a:srgbClr val="FF0000"/>
                        </a:solidFill>
                      </a:endParaRPr>
                    </a:p>
                  </a:txBody>
                  <a:tcPr/>
                </a:tc>
                <a:tc>
                  <a:txBody>
                    <a:bodyPr/>
                    <a:lstStyle/>
                    <a:p>
                      <a:pPr algn="ctr"/>
                      <a:r>
                        <a:rPr kumimoji="1" lang="en-US" altLang="ja-JP" dirty="0" smtClean="0"/>
                        <a:t>0.18 ?</a:t>
                      </a:r>
                      <a:endParaRPr kumimoji="1" lang="ja-JP" altLang="en-US" dirty="0"/>
                    </a:p>
                  </a:txBody>
                  <a:tcPr/>
                </a:tc>
              </a:tr>
              <a:tr h="370840">
                <a:tc>
                  <a:txBody>
                    <a:bodyPr/>
                    <a:lstStyle/>
                    <a:p>
                      <a:pPr algn="ctr"/>
                      <a:r>
                        <a:rPr kumimoji="1" lang="ja-JP" altLang="en-US" b="1" dirty="0" smtClean="0"/>
                        <a:t>有効視野</a:t>
                      </a:r>
                      <a:endParaRPr kumimoji="1" lang="ja-JP" altLang="en-US" b="1" dirty="0"/>
                    </a:p>
                  </a:txBody>
                  <a:tcPr/>
                </a:tc>
                <a:tc>
                  <a:txBody>
                    <a:bodyPr/>
                    <a:lstStyle/>
                    <a:p>
                      <a:pPr algn="ctr"/>
                      <a:r>
                        <a:rPr kumimoji="1" lang="en-US" altLang="ja-JP" b="1" dirty="0" smtClean="0"/>
                        <a:t>φ12’</a:t>
                      </a:r>
                      <a:endParaRPr kumimoji="1" lang="ja-JP" altLang="en-US" b="1" dirty="0"/>
                    </a:p>
                  </a:txBody>
                  <a:tcPr/>
                </a:tc>
                <a:tc>
                  <a:txBody>
                    <a:bodyPr/>
                    <a:lstStyle/>
                    <a:p>
                      <a:pPr algn="ctr"/>
                      <a:r>
                        <a:rPr kumimoji="1" lang="en-US" altLang="ja-JP" b="1" dirty="0" smtClean="0"/>
                        <a:t>φ12’</a:t>
                      </a:r>
                      <a:endParaRPr kumimoji="1" lang="ja-JP" altLang="en-US" b="1" dirty="0"/>
                    </a:p>
                  </a:txBody>
                  <a:tcPr/>
                </a:tc>
                <a:tc>
                  <a:txBody>
                    <a:bodyPr/>
                    <a:lstStyle/>
                    <a:p>
                      <a:pPr algn="ctr"/>
                      <a:r>
                        <a:rPr kumimoji="1" lang="en-US" altLang="ja-JP" b="1" dirty="0" smtClean="0"/>
                        <a:t>φ10.8’</a:t>
                      </a:r>
                      <a:endParaRPr kumimoji="1" lang="ja-JP" altLang="en-US" b="1" dirty="0"/>
                    </a:p>
                  </a:txBody>
                  <a:tcPr/>
                </a:tc>
                <a:tc>
                  <a:txBody>
                    <a:bodyPr/>
                    <a:lstStyle/>
                    <a:p>
                      <a:pPr algn="ctr"/>
                      <a:r>
                        <a:rPr kumimoji="1" lang="en-US" altLang="ja-JP" b="1" dirty="0" smtClean="0"/>
                        <a:t>φ9.6’</a:t>
                      </a:r>
                      <a:endParaRPr kumimoji="1" lang="ja-JP" altLang="en-US" b="1" dirty="0"/>
                    </a:p>
                  </a:txBody>
                  <a:tcPr/>
                </a:tc>
              </a:tr>
              <a:tr h="370840">
                <a:tc>
                  <a:txBody>
                    <a:bodyPr/>
                    <a:lstStyle/>
                    <a:p>
                      <a:pPr algn="ctr"/>
                      <a:r>
                        <a:rPr kumimoji="1" lang="ja-JP" altLang="en-US" dirty="0" smtClean="0"/>
                        <a:t>ピント位置</a:t>
                      </a:r>
                      <a:r>
                        <a:rPr kumimoji="1" lang="en-US" altLang="ja-JP" dirty="0" smtClean="0"/>
                        <a:t> [mm]</a:t>
                      </a:r>
                      <a:endParaRPr kumimoji="1" lang="ja-JP" altLang="en-US" dirty="0"/>
                    </a:p>
                  </a:txBody>
                  <a:tcPr/>
                </a:tc>
                <a:tc>
                  <a:txBody>
                    <a:bodyPr/>
                    <a:lstStyle/>
                    <a:p>
                      <a:pPr algn="ctr"/>
                      <a:r>
                        <a:rPr kumimoji="1" lang="en-US" altLang="ja-JP" dirty="0" smtClean="0">
                          <a:solidFill>
                            <a:srgbClr val="FF0000"/>
                          </a:solidFill>
                        </a:rPr>
                        <a:t>-0.003</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+0.032</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a:t>
                      </a:r>
                      <a:r>
                        <a:rPr kumimoji="1" lang="en-US" altLang="ja-JP" dirty="0" smtClean="0">
                          <a:solidFill>
                            <a:srgbClr val="FF0000"/>
                          </a:solidFill>
                        </a:rPr>
                        <a:t>0.032</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a:t>
                      </a:r>
                      <a:r>
                        <a:rPr kumimoji="1" lang="en-US" altLang="ja-JP" dirty="0" smtClean="0">
                          <a:solidFill>
                            <a:srgbClr val="FF0000"/>
                          </a:solidFill>
                        </a:rPr>
                        <a:t>0.085</a:t>
                      </a:r>
                      <a:endParaRPr kumimoji="1" lang="ja-JP" altLang="en-US" dirty="0">
                        <a:solidFill>
                          <a:srgbClr val="FF0000"/>
                        </a:solidFill>
                      </a:endParaRPr>
                    </a:p>
                  </a:txBody>
                  <a:tcPr/>
                </a:tc>
              </a:tr>
              <a:tr h="370840">
                <a:tc>
                  <a:txBody>
                    <a:bodyPr/>
                    <a:lstStyle/>
                    <a:p>
                      <a:pPr algn="ctr"/>
                      <a:r>
                        <a:rPr kumimoji="1" lang="ja-JP" altLang="en-US" dirty="0" smtClean="0"/>
                        <a:t>焦点距離 </a:t>
                      </a:r>
                      <a:r>
                        <a:rPr kumimoji="1" lang="en-US" altLang="ja-JP" dirty="0" smtClean="0"/>
                        <a:t>[mm]</a:t>
                      </a:r>
                      <a:endParaRPr kumimoji="1" lang="ja-JP" altLang="en-US" dirty="0"/>
                    </a:p>
                  </a:txBody>
                  <a:tcPr/>
                </a:tc>
                <a:tc>
                  <a:txBody>
                    <a:bodyPr/>
                    <a:lstStyle/>
                    <a:p>
                      <a:pPr algn="ctr"/>
                      <a:r>
                        <a:rPr kumimoji="1" lang="en-US" altLang="ja-JP" dirty="0" smtClean="0">
                          <a:solidFill>
                            <a:srgbClr val="FF0000"/>
                          </a:solidFill>
                        </a:rPr>
                        <a:t>2,669</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2,673</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2,697</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2,682</a:t>
                      </a:r>
                      <a:endParaRPr kumimoji="1" lang="ja-JP" altLang="en-US" dirty="0">
                        <a:solidFill>
                          <a:srgbClr val="FF0000"/>
                        </a:solidFill>
                      </a:endParaRPr>
                    </a:p>
                  </a:txBody>
                  <a:tcPr/>
                </a:tc>
              </a:tr>
            </a:tbl>
          </a:graphicData>
        </a:graphic>
      </p:graphicFrame>
      <p:sp>
        <p:nvSpPr>
          <p:cNvPr id="4" name="テキスト ボックス 3"/>
          <p:cNvSpPr txBox="1"/>
          <p:nvPr/>
        </p:nvSpPr>
        <p:spPr>
          <a:xfrm>
            <a:off x="683568" y="4357645"/>
            <a:ext cx="7848872" cy="646331"/>
          </a:xfrm>
          <a:prstGeom prst="rect">
            <a:avLst/>
          </a:prstGeom>
          <a:noFill/>
        </p:spPr>
        <p:txBody>
          <a:bodyPr wrap="square" rtlCol="0">
            <a:spAutoFit/>
          </a:bodyPr>
          <a:lstStyle/>
          <a:p>
            <a:r>
              <a:rPr kumimoji="1" lang="ja-JP" altLang="en-US" dirty="0" smtClean="0"/>
              <a:t>・ピント位置は</a:t>
            </a:r>
            <a:r>
              <a:rPr lang="ja-JP" altLang="en-US" dirty="0" smtClean="0"/>
              <a:t>設計値を基準として</a:t>
            </a:r>
            <a:r>
              <a:rPr kumimoji="1" lang="ja-JP" altLang="en-US" dirty="0" smtClean="0"/>
              <a:t>主鏡</a:t>
            </a:r>
            <a:r>
              <a:rPr kumimoji="1" lang="en-US" altLang="ja-JP" dirty="0" smtClean="0"/>
              <a:t>-</a:t>
            </a:r>
            <a:r>
              <a:rPr kumimoji="1" lang="ja-JP" altLang="en-US" dirty="0" smtClean="0"/>
              <a:t>副鏡間距離</a:t>
            </a:r>
            <a:r>
              <a:rPr lang="ja-JP" altLang="en-US" dirty="0" smtClean="0"/>
              <a:t>の増加を</a:t>
            </a:r>
            <a:r>
              <a:rPr lang="en-US" altLang="ja-JP" dirty="0" smtClean="0"/>
              <a:t>+, </a:t>
            </a:r>
            <a:r>
              <a:rPr lang="ja-JP" altLang="en-US" dirty="0" smtClean="0"/>
              <a:t>減少を</a:t>
            </a:r>
            <a:r>
              <a:rPr lang="en-US" altLang="ja-JP" dirty="0" smtClean="0"/>
              <a:t>-</a:t>
            </a:r>
            <a:r>
              <a:rPr lang="ja-JP" altLang="en-US" dirty="0" smtClean="0"/>
              <a:t>と定義</a:t>
            </a:r>
            <a:endParaRPr lang="en-US" altLang="ja-JP" dirty="0" smtClean="0"/>
          </a:p>
          <a:p>
            <a:r>
              <a:rPr lang="ja-JP" altLang="en-US" dirty="0" smtClean="0"/>
              <a:t>・</a:t>
            </a:r>
            <a:r>
              <a:rPr lang="en-US" altLang="ja-JP" dirty="0" smtClean="0"/>
              <a:t>3x3pix</a:t>
            </a:r>
            <a:r>
              <a:rPr lang="ja-JP" altLang="en-US" dirty="0"/>
              <a:t>に全光量の</a:t>
            </a:r>
            <a:r>
              <a:rPr lang="en-US" altLang="ja-JP" dirty="0"/>
              <a:t>80%</a:t>
            </a:r>
            <a:r>
              <a:rPr lang="ja-JP" altLang="en-US" dirty="0" err="1"/>
              <a:t>が入</a:t>
            </a:r>
            <a:r>
              <a:rPr lang="ja-JP" altLang="en-US" dirty="0"/>
              <a:t>射する領域を「有効視野」と</a:t>
            </a:r>
            <a:r>
              <a:rPr lang="ja-JP" altLang="en-US" dirty="0" smtClean="0"/>
              <a:t>定義</a:t>
            </a:r>
            <a:endParaRPr lang="ja-JP" altLang="en-US" dirty="0"/>
          </a:p>
        </p:txBody>
      </p:sp>
    </p:spTree>
    <p:extLst>
      <p:ext uri="{BB962C8B-B14F-4D97-AF65-F5344CB8AC3E}">
        <p14:creationId xmlns:p14="http://schemas.microsoft.com/office/powerpoint/2010/main" val="144069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4" r="25000" b="4717"/>
          <a:stretch/>
        </p:blipFill>
        <p:spPr bwMode="auto">
          <a:xfrm>
            <a:off x="0" y="-16668"/>
            <a:ext cx="9144000" cy="686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300192" y="5805264"/>
            <a:ext cx="1686680" cy="523220"/>
          </a:xfrm>
          <a:prstGeom prst="rect">
            <a:avLst/>
          </a:prstGeom>
          <a:solidFill>
            <a:schemeClr val="bg1"/>
          </a:solidFill>
          <a:ln>
            <a:solidFill>
              <a:schemeClr val="tx1"/>
            </a:solidFill>
          </a:ln>
        </p:spPr>
        <p:txBody>
          <a:bodyPr wrap="none" rtlCol="0">
            <a:spAutoFit/>
          </a:bodyPr>
          <a:lstStyle/>
          <a:p>
            <a:r>
              <a:rPr lang="en-US" altLang="ja-JP" sz="2800" dirty="0" smtClean="0"/>
              <a:t>J </a:t>
            </a:r>
            <a:r>
              <a:rPr lang="en-US" altLang="ja-JP" sz="2800" dirty="0" smtClean="0"/>
              <a:t>1</a:t>
            </a:r>
            <a:r>
              <a:rPr kumimoji="1" lang="en-US" altLang="ja-JP" sz="2800" dirty="0" smtClean="0"/>
              <a:t>.215μm</a:t>
            </a:r>
            <a:endParaRPr kumimoji="1" lang="ja-JP" altLang="en-US" sz="2800" dirty="0"/>
          </a:p>
        </p:txBody>
      </p:sp>
      <p:cxnSp>
        <p:nvCxnSpPr>
          <p:cNvPr id="7" name="直線コネクタ 6"/>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cxnSp>
        <p:nvCxnSpPr>
          <p:cNvPr id="9" name="直線コネクタ 8"/>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8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4" r="25000" b="4717"/>
          <a:stretch/>
        </p:blipFill>
        <p:spPr bwMode="auto">
          <a:xfrm>
            <a:off x="3645" y="-39801"/>
            <a:ext cx="9144000" cy="686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300192" y="5805264"/>
            <a:ext cx="1686680" cy="523220"/>
          </a:xfrm>
          <a:prstGeom prst="rect">
            <a:avLst/>
          </a:prstGeom>
          <a:solidFill>
            <a:schemeClr val="bg1"/>
          </a:solidFill>
          <a:ln>
            <a:solidFill>
              <a:schemeClr val="tx1"/>
            </a:solidFill>
          </a:ln>
        </p:spPr>
        <p:txBody>
          <a:bodyPr wrap="none" rtlCol="0">
            <a:spAutoFit/>
          </a:bodyPr>
          <a:lstStyle/>
          <a:p>
            <a:r>
              <a:rPr lang="en-US" altLang="ja-JP" sz="2800" dirty="0" smtClean="0"/>
              <a:t>J </a:t>
            </a:r>
            <a:r>
              <a:rPr lang="en-US" altLang="ja-JP" sz="2800" dirty="0" smtClean="0"/>
              <a:t>1</a:t>
            </a:r>
            <a:r>
              <a:rPr kumimoji="1" lang="en-US" altLang="ja-JP" sz="2800" dirty="0" smtClean="0"/>
              <a:t>.215μm</a:t>
            </a:r>
            <a:endParaRPr kumimoji="1" lang="ja-JP" altLang="en-US" sz="2800" dirty="0"/>
          </a:p>
        </p:txBody>
      </p:sp>
    </p:spTree>
    <p:extLst>
      <p:ext uri="{BB962C8B-B14F-4D97-AF65-F5344CB8AC3E}">
        <p14:creationId xmlns:p14="http://schemas.microsoft.com/office/powerpoint/2010/main" val="113779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73" r="25000" b="4717"/>
          <a:stretch/>
        </p:blipFill>
        <p:spPr bwMode="auto">
          <a:xfrm>
            <a:off x="0" y="6823"/>
            <a:ext cx="9144000" cy="685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コネクタ 3"/>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300192" y="5805264"/>
            <a:ext cx="1797287" cy="523220"/>
          </a:xfrm>
          <a:prstGeom prst="rect">
            <a:avLst/>
          </a:prstGeom>
          <a:solidFill>
            <a:schemeClr val="bg1"/>
          </a:solidFill>
          <a:ln>
            <a:solidFill>
              <a:schemeClr val="tx1"/>
            </a:solidFill>
          </a:ln>
        </p:spPr>
        <p:txBody>
          <a:bodyPr wrap="none" rtlCol="0">
            <a:spAutoFit/>
          </a:bodyPr>
          <a:lstStyle/>
          <a:p>
            <a:r>
              <a:rPr lang="en-US" altLang="ja-JP" sz="2800" dirty="0"/>
              <a:t>H</a:t>
            </a:r>
            <a:r>
              <a:rPr lang="en-US" altLang="ja-JP" sz="2800" dirty="0" smtClean="0"/>
              <a:t> 1</a:t>
            </a:r>
            <a:r>
              <a:rPr kumimoji="1" lang="en-US" altLang="ja-JP" sz="2800" dirty="0" smtClean="0"/>
              <a:t>.654μm</a:t>
            </a:r>
            <a:endParaRPr kumimoji="1" lang="ja-JP" altLang="en-US" sz="2800" dirty="0"/>
          </a:p>
        </p:txBody>
      </p:sp>
      <p:cxnSp>
        <p:nvCxnSpPr>
          <p:cNvPr id="6" name="直線コネクタ 5"/>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cxnSp>
        <p:nvCxnSpPr>
          <p:cNvPr id="8" name="直線コネクタ 7"/>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48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4" r="25000" b="4896"/>
          <a:stretch/>
        </p:blipFill>
        <p:spPr bwMode="auto">
          <a:xfrm>
            <a:off x="15739" y="-1"/>
            <a:ext cx="9144000" cy="685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00192" y="5805264"/>
            <a:ext cx="1797287" cy="523220"/>
          </a:xfrm>
          <a:prstGeom prst="rect">
            <a:avLst/>
          </a:prstGeom>
          <a:solidFill>
            <a:schemeClr val="bg1"/>
          </a:solidFill>
          <a:ln>
            <a:solidFill>
              <a:schemeClr val="tx1"/>
            </a:solidFill>
          </a:ln>
        </p:spPr>
        <p:txBody>
          <a:bodyPr wrap="none" rtlCol="0">
            <a:spAutoFit/>
          </a:bodyPr>
          <a:lstStyle/>
          <a:p>
            <a:r>
              <a:rPr lang="en-US" altLang="ja-JP" sz="2800" dirty="0"/>
              <a:t>H</a:t>
            </a:r>
            <a:r>
              <a:rPr lang="en-US" altLang="ja-JP" sz="2800" dirty="0" smtClean="0"/>
              <a:t> 1</a:t>
            </a:r>
            <a:r>
              <a:rPr kumimoji="1" lang="en-US" altLang="ja-JP" sz="2800" dirty="0" smtClean="0"/>
              <a:t>.654μm</a:t>
            </a:r>
            <a:endParaRPr kumimoji="1" lang="ja-JP" altLang="en-US" sz="2800" dirty="0"/>
          </a:p>
        </p:txBody>
      </p:sp>
    </p:spTree>
    <p:extLst>
      <p:ext uri="{BB962C8B-B14F-4D97-AF65-F5344CB8AC3E}">
        <p14:creationId xmlns:p14="http://schemas.microsoft.com/office/powerpoint/2010/main" val="205648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73" r="25000" b="4717"/>
          <a:stretch/>
        </p:blipFill>
        <p:spPr bwMode="auto">
          <a:xfrm>
            <a:off x="0" y="0"/>
            <a:ext cx="9144000" cy="685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00192" y="5805264"/>
            <a:ext cx="1779654" cy="523220"/>
          </a:xfrm>
          <a:prstGeom prst="rect">
            <a:avLst/>
          </a:prstGeom>
          <a:solidFill>
            <a:schemeClr val="bg1"/>
          </a:solidFill>
          <a:ln>
            <a:solidFill>
              <a:schemeClr val="tx1"/>
            </a:solidFill>
          </a:ln>
        </p:spPr>
        <p:txBody>
          <a:bodyPr wrap="none" rtlCol="0">
            <a:spAutoFit/>
          </a:bodyPr>
          <a:lstStyle/>
          <a:p>
            <a:r>
              <a:rPr lang="en-US" altLang="ja-JP" sz="2800" dirty="0" smtClean="0"/>
              <a:t>Pα </a:t>
            </a:r>
            <a:r>
              <a:rPr lang="en-US" altLang="ja-JP" sz="2800" dirty="0" smtClean="0"/>
              <a:t>1</a:t>
            </a:r>
            <a:r>
              <a:rPr kumimoji="1" lang="en-US" altLang="ja-JP" sz="2800" dirty="0" smtClean="0"/>
              <a:t>.89μm</a:t>
            </a:r>
            <a:endParaRPr kumimoji="1" lang="ja-JP" altLang="en-US" sz="2800" dirty="0"/>
          </a:p>
        </p:txBody>
      </p:sp>
      <p:cxnSp>
        <p:nvCxnSpPr>
          <p:cNvPr id="4" name="直線コネクタ 3"/>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cxnSp>
        <p:nvCxnSpPr>
          <p:cNvPr id="7" name="直線コネクタ 6"/>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48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4" r="25000" b="4538"/>
          <a:stretch/>
        </p:blipFill>
        <p:spPr bwMode="auto">
          <a:xfrm>
            <a:off x="-26384" y="3412"/>
            <a:ext cx="9144000" cy="687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00192" y="5805264"/>
            <a:ext cx="1779654" cy="523220"/>
          </a:xfrm>
          <a:prstGeom prst="rect">
            <a:avLst/>
          </a:prstGeom>
          <a:solidFill>
            <a:schemeClr val="bg1"/>
          </a:solidFill>
          <a:ln>
            <a:solidFill>
              <a:schemeClr val="tx1"/>
            </a:solidFill>
          </a:ln>
        </p:spPr>
        <p:txBody>
          <a:bodyPr wrap="none" rtlCol="0">
            <a:spAutoFit/>
          </a:bodyPr>
          <a:lstStyle/>
          <a:p>
            <a:r>
              <a:rPr lang="en-US" altLang="ja-JP" sz="2800" dirty="0" smtClean="0"/>
              <a:t>Pα </a:t>
            </a:r>
            <a:r>
              <a:rPr lang="en-US" altLang="ja-JP" sz="2800" dirty="0" smtClean="0"/>
              <a:t>1</a:t>
            </a:r>
            <a:r>
              <a:rPr kumimoji="1" lang="en-US" altLang="ja-JP" sz="2800" dirty="0" smtClean="0"/>
              <a:t>.89μm</a:t>
            </a:r>
            <a:endParaRPr kumimoji="1" lang="ja-JP" altLang="en-US" sz="2800" dirty="0"/>
          </a:p>
        </p:txBody>
      </p:sp>
    </p:spTree>
    <p:extLst>
      <p:ext uri="{BB962C8B-B14F-4D97-AF65-F5344CB8AC3E}">
        <p14:creationId xmlns:p14="http://schemas.microsoft.com/office/powerpoint/2010/main" val="54511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73" r="25000" b="4717"/>
          <a:stretch/>
        </p:blipFill>
        <p:spPr bwMode="auto">
          <a:xfrm>
            <a:off x="0" y="6823"/>
            <a:ext cx="9144000" cy="685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cxnSp>
        <p:nvCxnSpPr>
          <p:cNvPr id="6" name="直線コネクタ 5"/>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300192" y="5805264"/>
            <a:ext cx="2600392" cy="523220"/>
          </a:xfrm>
          <a:prstGeom prst="rect">
            <a:avLst/>
          </a:prstGeom>
          <a:solidFill>
            <a:schemeClr val="bg1"/>
          </a:solidFill>
          <a:ln>
            <a:solidFill>
              <a:schemeClr val="tx1"/>
            </a:solidFill>
          </a:ln>
        </p:spPr>
        <p:txBody>
          <a:bodyPr wrap="none" rtlCol="0">
            <a:spAutoFit/>
          </a:bodyPr>
          <a:lstStyle/>
          <a:p>
            <a:r>
              <a:rPr lang="en-US" altLang="ja-JP" sz="2800" dirty="0" smtClean="0"/>
              <a:t>K-dark 4</a:t>
            </a:r>
            <a:r>
              <a:rPr kumimoji="1" lang="en-US" altLang="ja-JP" sz="2800" dirty="0" smtClean="0"/>
              <a:t> 2.36μm</a:t>
            </a:r>
            <a:endParaRPr kumimoji="1" lang="ja-JP" altLang="en-US" sz="2800" dirty="0"/>
          </a:p>
        </p:txBody>
      </p:sp>
    </p:spTree>
    <p:extLst>
      <p:ext uri="{BB962C8B-B14F-4D97-AF65-F5344CB8AC3E}">
        <p14:creationId xmlns:p14="http://schemas.microsoft.com/office/powerpoint/2010/main" val="205648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476672"/>
            <a:ext cx="2279791" cy="400110"/>
          </a:xfrm>
          <a:prstGeom prst="rect">
            <a:avLst/>
          </a:prstGeom>
          <a:noFill/>
        </p:spPr>
        <p:txBody>
          <a:bodyPr wrap="none" rtlCol="0">
            <a:spAutoFit/>
          </a:bodyPr>
          <a:lstStyle/>
          <a:p>
            <a:r>
              <a:rPr lang="ja-JP" altLang="en-US" sz="2000" u="sng" dirty="0" smtClean="0"/>
              <a:t>最終光学レイアウト</a:t>
            </a:r>
            <a:endParaRPr kumimoji="1" lang="ja-JP" altLang="en-US" sz="2000" u="sng"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73" r="13246" b="53791"/>
          <a:stretch/>
        </p:blipFill>
        <p:spPr bwMode="auto">
          <a:xfrm>
            <a:off x="35496" y="2234426"/>
            <a:ext cx="9000000" cy="264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899592" y="5210561"/>
            <a:ext cx="3519618" cy="1200329"/>
          </a:xfrm>
          <a:prstGeom prst="rect">
            <a:avLst/>
          </a:prstGeom>
          <a:noFill/>
        </p:spPr>
        <p:txBody>
          <a:bodyPr wrap="none" rtlCol="0">
            <a:spAutoFit/>
          </a:bodyPr>
          <a:lstStyle/>
          <a:p>
            <a:r>
              <a:rPr lang="ja-JP" altLang="en-US" dirty="0" smtClean="0"/>
              <a:t>主鏡面 </a:t>
            </a:r>
            <a:r>
              <a:rPr lang="en-US" altLang="ja-JP" dirty="0" smtClean="0"/>
              <a:t>– Window</a:t>
            </a:r>
            <a:r>
              <a:rPr lang="ja-JP" altLang="en-US" dirty="0" smtClean="0"/>
              <a:t>表 </a:t>
            </a:r>
            <a:r>
              <a:rPr lang="en-US" altLang="ja-JP" dirty="0" smtClean="0"/>
              <a:t>= 190.831mm </a:t>
            </a:r>
            <a:endParaRPr kumimoji="1" lang="en-US" altLang="ja-JP" dirty="0" smtClean="0"/>
          </a:p>
          <a:p>
            <a:r>
              <a:rPr kumimoji="1" lang="en-US" altLang="ja-JP" dirty="0" smtClean="0"/>
              <a:t>Window</a:t>
            </a:r>
            <a:r>
              <a:rPr kumimoji="1" lang="ja-JP" altLang="en-US" dirty="0" smtClean="0"/>
              <a:t>裏 </a:t>
            </a:r>
            <a:r>
              <a:rPr kumimoji="1" lang="en-US" altLang="ja-JP" dirty="0" smtClean="0"/>
              <a:t>– Detector =</a:t>
            </a:r>
            <a:r>
              <a:rPr kumimoji="1" lang="ja-JP" altLang="en-US" dirty="0" smtClean="0"/>
              <a:t> </a:t>
            </a:r>
            <a:r>
              <a:rPr kumimoji="1" lang="en-US" altLang="ja-JP" dirty="0" smtClean="0"/>
              <a:t>227.27mm</a:t>
            </a:r>
          </a:p>
          <a:p>
            <a:r>
              <a:rPr kumimoji="1" lang="en-US" altLang="ja-JP" dirty="0" smtClean="0"/>
              <a:t>Camera2</a:t>
            </a:r>
            <a:r>
              <a:rPr kumimoji="1" lang="ja-JP" altLang="en-US" dirty="0" smtClean="0"/>
              <a:t>裏 </a:t>
            </a:r>
            <a:r>
              <a:rPr kumimoji="1" lang="en-US" altLang="ja-JP" dirty="0" smtClean="0"/>
              <a:t>–</a:t>
            </a:r>
            <a:r>
              <a:rPr lang="ja-JP" altLang="en-US" dirty="0" smtClean="0"/>
              <a:t> </a:t>
            </a:r>
            <a:r>
              <a:rPr lang="en-US" altLang="ja-JP" dirty="0" smtClean="0"/>
              <a:t>Detector = 44mm</a:t>
            </a:r>
            <a:endParaRPr kumimoji="1" lang="en-US" altLang="ja-JP" dirty="0" smtClean="0"/>
          </a:p>
          <a:p>
            <a:r>
              <a:rPr kumimoji="1" lang="en-US" altLang="ja-JP" dirty="0" smtClean="0"/>
              <a:t>Filter</a:t>
            </a:r>
            <a:r>
              <a:rPr kumimoji="1" lang="ja-JP" altLang="en-US" dirty="0" smtClean="0"/>
              <a:t>裏 </a:t>
            </a:r>
            <a:r>
              <a:rPr kumimoji="1" lang="en-US" altLang="ja-JP" dirty="0" smtClean="0"/>
              <a:t>– Detector = 23.58mm</a:t>
            </a:r>
            <a:endParaRPr kumimoji="1" lang="ja-JP" altLang="en-US" dirty="0"/>
          </a:p>
        </p:txBody>
      </p:sp>
      <p:sp>
        <p:nvSpPr>
          <p:cNvPr id="8" name="テキスト ボックス 7"/>
          <p:cNvSpPr txBox="1"/>
          <p:nvPr/>
        </p:nvSpPr>
        <p:spPr>
          <a:xfrm>
            <a:off x="4608745" y="5013176"/>
            <a:ext cx="3578224" cy="1477328"/>
          </a:xfrm>
          <a:prstGeom prst="rect">
            <a:avLst/>
          </a:prstGeom>
          <a:noFill/>
        </p:spPr>
        <p:txBody>
          <a:bodyPr wrap="none" rtlCol="0">
            <a:spAutoFit/>
          </a:bodyPr>
          <a:lstStyle/>
          <a:p>
            <a:r>
              <a:rPr kumimoji="1" lang="ja-JP" altLang="en-US" dirty="0" smtClean="0"/>
              <a:t>主鏡</a:t>
            </a:r>
            <a:r>
              <a:rPr kumimoji="1" lang="en-US" altLang="ja-JP" dirty="0" smtClean="0"/>
              <a:t>: </a:t>
            </a:r>
            <a:r>
              <a:rPr lang="en-US" altLang="ja-JP" dirty="0" smtClean="0"/>
              <a:t>φ400mm, </a:t>
            </a:r>
            <a:r>
              <a:rPr lang="ja-JP" altLang="en-US" dirty="0" smtClean="0"/>
              <a:t>中心穴</a:t>
            </a:r>
            <a:r>
              <a:rPr lang="en-US" altLang="ja-JP" dirty="0" smtClean="0"/>
              <a:t>φ95mm</a:t>
            </a:r>
          </a:p>
          <a:p>
            <a:r>
              <a:rPr kumimoji="1" lang="ja-JP" altLang="en-US" dirty="0" smtClean="0"/>
              <a:t>副鏡</a:t>
            </a:r>
            <a:r>
              <a:rPr kumimoji="1" lang="en-US" altLang="ja-JP" dirty="0" smtClean="0"/>
              <a:t>: φ100mm, </a:t>
            </a:r>
            <a:r>
              <a:rPr kumimoji="1" lang="ja-JP" altLang="en-US" dirty="0" smtClean="0"/>
              <a:t>中心穴</a:t>
            </a:r>
            <a:r>
              <a:rPr kumimoji="1" lang="en-US" altLang="ja-JP" dirty="0" smtClean="0"/>
              <a:t>φ12mm</a:t>
            </a:r>
          </a:p>
          <a:p>
            <a:r>
              <a:rPr lang="ja-JP" altLang="en-US" dirty="0" smtClean="0"/>
              <a:t>レンズ</a:t>
            </a:r>
            <a:r>
              <a:rPr lang="en-US" altLang="ja-JP" dirty="0" smtClean="0"/>
              <a:t>: φ25.4mm, </a:t>
            </a:r>
            <a:r>
              <a:rPr lang="ja-JP" altLang="en-US" dirty="0" smtClean="0"/>
              <a:t>有効径</a:t>
            </a:r>
            <a:r>
              <a:rPr lang="en-US" altLang="ja-JP" dirty="0" smtClean="0"/>
              <a:t>φ21.4mm</a:t>
            </a:r>
            <a:endParaRPr kumimoji="1" lang="en-US" altLang="ja-JP" dirty="0" smtClean="0"/>
          </a:p>
          <a:p>
            <a:r>
              <a:rPr lang="ja-JP" altLang="en-US" dirty="0" smtClean="0"/>
              <a:t>コールドストップ</a:t>
            </a:r>
            <a:r>
              <a:rPr lang="en-US" altLang="ja-JP" dirty="0" smtClean="0"/>
              <a:t>: φ7.2mm</a:t>
            </a:r>
          </a:p>
          <a:p>
            <a:r>
              <a:rPr lang="en-US" altLang="ja-JP" dirty="0" smtClean="0"/>
              <a:t>※ </a:t>
            </a:r>
            <a:r>
              <a:rPr kumimoji="1" lang="ja-JP" altLang="en-US" dirty="0" smtClean="0"/>
              <a:t>副鏡</a:t>
            </a:r>
            <a:r>
              <a:rPr kumimoji="1" lang="en-US" altLang="ja-JP" dirty="0" smtClean="0"/>
              <a:t>=</a:t>
            </a:r>
            <a:r>
              <a:rPr kumimoji="1" lang="ja-JP" altLang="en-US" dirty="0" smtClean="0"/>
              <a:t>絞り</a:t>
            </a:r>
            <a:r>
              <a:rPr kumimoji="1" lang="en-US" altLang="ja-JP" dirty="0" smtClean="0"/>
              <a:t>(stop)</a:t>
            </a:r>
            <a:endParaRPr lang="en-US" altLang="ja-JP" dirty="0"/>
          </a:p>
        </p:txBody>
      </p:sp>
      <p:sp>
        <p:nvSpPr>
          <p:cNvPr id="9" name="テキスト ボックス 8"/>
          <p:cNvSpPr txBox="1"/>
          <p:nvPr/>
        </p:nvSpPr>
        <p:spPr>
          <a:xfrm>
            <a:off x="539552" y="1010290"/>
            <a:ext cx="8138387" cy="1200329"/>
          </a:xfrm>
          <a:prstGeom prst="rect">
            <a:avLst/>
          </a:prstGeom>
          <a:noFill/>
        </p:spPr>
        <p:txBody>
          <a:bodyPr wrap="square" rtlCol="0">
            <a:spAutoFit/>
          </a:bodyPr>
          <a:lstStyle/>
          <a:p>
            <a:pPr algn="just"/>
            <a:r>
              <a:rPr lang="ja-JP" altLang="en-US" dirty="0" smtClean="0"/>
              <a:t>最終光学レイアウトはフィルター厚</a:t>
            </a:r>
            <a:r>
              <a:rPr lang="en-US" altLang="ja-JP" dirty="0" smtClean="0"/>
              <a:t>=1.0mm</a:t>
            </a:r>
            <a:r>
              <a:rPr lang="ja-JP" altLang="en-US" dirty="0" smtClean="0"/>
              <a:t>の</a:t>
            </a:r>
            <a:r>
              <a:rPr lang="en-US" altLang="ja-JP" dirty="0" smtClean="0"/>
              <a:t>K-dark</a:t>
            </a:r>
            <a:r>
              <a:rPr lang="ja-JP" altLang="en-US" dirty="0" smtClean="0"/>
              <a:t>フィルター</a:t>
            </a:r>
            <a:r>
              <a:rPr lang="en-US" altLang="ja-JP" dirty="0" smtClean="0"/>
              <a:t>(</a:t>
            </a:r>
            <a:r>
              <a:rPr lang="ja-JP" altLang="en-US" dirty="0" smtClean="0"/>
              <a:t>後述</a:t>
            </a:r>
            <a:r>
              <a:rPr lang="en-US" altLang="ja-JP" dirty="0" smtClean="0"/>
              <a:t>)</a:t>
            </a:r>
            <a:r>
              <a:rPr lang="ja-JP" altLang="en-US" dirty="0" smtClean="0"/>
              <a:t>で星像が最適化するパラメーターである。なお他の波長のフィルターを用いる場合</a:t>
            </a:r>
            <a:r>
              <a:rPr lang="ja-JP" altLang="en-US" dirty="0"/>
              <a:t>や</a:t>
            </a:r>
            <a:r>
              <a:rPr lang="ja-JP" altLang="en-US" dirty="0" smtClean="0"/>
              <a:t>異なる厚さのフィルターを用いる場合は副鏡面を前後に移動してピントを合わせる。その為若干の像悪化が考えられる。</a:t>
            </a:r>
            <a:endParaRPr kumimoji="1" lang="ja-JP" altLang="en-US" dirty="0"/>
          </a:p>
        </p:txBody>
      </p:sp>
      <p:sp>
        <p:nvSpPr>
          <p:cNvPr id="10" name="テキスト ボックス 9"/>
          <p:cNvSpPr txBox="1"/>
          <p:nvPr/>
        </p:nvSpPr>
        <p:spPr>
          <a:xfrm>
            <a:off x="683568" y="4922529"/>
            <a:ext cx="1116011" cy="369332"/>
          </a:xfrm>
          <a:prstGeom prst="rect">
            <a:avLst/>
          </a:prstGeom>
          <a:noFill/>
        </p:spPr>
        <p:txBody>
          <a:bodyPr wrap="none" rtlCol="0">
            <a:spAutoFit/>
          </a:bodyPr>
          <a:lstStyle/>
          <a:p>
            <a:r>
              <a:rPr kumimoji="1" lang="en-US" altLang="ja-JP" u="sng" dirty="0" smtClean="0"/>
              <a:t>Fix</a:t>
            </a:r>
            <a:r>
              <a:rPr lang="ja-JP" altLang="en-US" u="sng" dirty="0"/>
              <a:t> </a:t>
            </a:r>
            <a:r>
              <a:rPr kumimoji="1" lang="ja-JP" altLang="en-US" u="sng" dirty="0" smtClean="0"/>
              <a:t>した値</a:t>
            </a:r>
            <a:endParaRPr kumimoji="1" lang="ja-JP" altLang="en-US" u="sng" dirty="0"/>
          </a:p>
        </p:txBody>
      </p:sp>
    </p:spTree>
    <p:extLst>
      <p:ext uri="{BB962C8B-B14F-4D97-AF65-F5344CB8AC3E}">
        <p14:creationId xmlns:p14="http://schemas.microsoft.com/office/powerpoint/2010/main" val="3287935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4" r="25000" b="4717"/>
          <a:stretch/>
        </p:blipFill>
        <p:spPr bwMode="auto">
          <a:xfrm>
            <a:off x="10272" y="-6825"/>
            <a:ext cx="9144000" cy="686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00192" y="5805264"/>
            <a:ext cx="2600392" cy="523220"/>
          </a:xfrm>
          <a:prstGeom prst="rect">
            <a:avLst/>
          </a:prstGeom>
          <a:solidFill>
            <a:schemeClr val="bg1"/>
          </a:solidFill>
          <a:ln>
            <a:solidFill>
              <a:schemeClr val="tx1"/>
            </a:solidFill>
          </a:ln>
        </p:spPr>
        <p:txBody>
          <a:bodyPr wrap="none" rtlCol="0">
            <a:spAutoFit/>
          </a:bodyPr>
          <a:lstStyle/>
          <a:p>
            <a:r>
              <a:rPr lang="en-US" altLang="ja-JP" sz="2800" dirty="0" smtClean="0"/>
              <a:t>K-dark 4</a:t>
            </a:r>
            <a:r>
              <a:rPr kumimoji="1" lang="en-US" altLang="ja-JP" sz="2800" dirty="0" smtClean="0"/>
              <a:t> 2.36μm</a:t>
            </a:r>
            <a:endParaRPr kumimoji="1" lang="ja-JP" altLang="en-US" sz="2800" dirty="0"/>
          </a:p>
        </p:txBody>
      </p:sp>
    </p:spTree>
    <p:extLst>
      <p:ext uri="{BB962C8B-B14F-4D97-AF65-F5344CB8AC3E}">
        <p14:creationId xmlns:p14="http://schemas.microsoft.com/office/powerpoint/2010/main" val="54511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irofumi\Desktop\新しいフォルダー\t1_lay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80" y="0"/>
            <a:ext cx="860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23528" y="663134"/>
            <a:ext cx="3206327" cy="400110"/>
          </a:xfrm>
          <a:prstGeom prst="rect">
            <a:avLst/>
          </a:prstGeom>
          <a:noFill/>
        </p:spPr>
        <p:txBody>
          <a:bodyPr wrap="none" rtlCol="0">
            <a:spAutoFit/>
          </a:bodyPr>
          <a:lstStyle/>
          <a:p>
            <a:r>
              <a:rPr lang="ja-JP" altLang="en-US" sz="2000" u="sng" dirty="0" smtClean="0"/>
              <a:t>最終光学レイアウト</a:t>
            </a:r>
            <a:r>
              <a:rPr lang="en-US" altLang="ja-JP" sz="2000" u="sng" dirty="0" smtClean="0"/>
              <a:t>(</a:t>
            </a:r>
            <a:r>
              <a:rPr lang="ja-JP" altLang="en-US" sz="2000" u="sng" dirty="0" smtClean="0"/>
              <a:t>全体図</a:t>
            </a:r>
            <a:r>
              <a:rPr lang="en-US" altLang="ja-JP" sz="2000" u="sng" dirty="0" smtClean="0"/>
              <a:t>)</a:t>
            </a:r>
          </a:p>
        </p:txBody>
      </p:sp>
    </p:spTree>
    <p:extLst>
      <p:ext uri="{BB962C8B-B14F-4D97-AF65-F5344CB8AC3E}">
        <p14:creationId xmlns:p14="http://schemas.microsoft.com/office/powerpoint/2010/main" val="290959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irofumi\Desktop\新しいフォルダー\t1_layou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914400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475656" y="3674859"/>
            <a:ext cx="1328056" cy="369332"/>
          </a:xfrm>
          <a:prstGeom prst="rect">
            <a:avLst/>
          </a:prstGeom>
          <a:noFill/>
        </p:spPr>
        <p:txBody>
          <a:bodyPr wrap="none" rtlCol="0">
            <a:spAutoFit/>
          </a:bodyPr>
          <a:lstStyle/>
          <a:p>
            <a:r>
              <a:rPr kumimoji="1" lang="en-US" altLang="ja-JP" dirty="0" smtClean="0"/>
              <a:t>Collimator 1</a:t>
            </a:r>
            <a:endParaRPr kumimoji="1" lang="ja-JP" altLang="en-US" dirty="0"/>
          </a:p>
        </p:txBody>
      </p:sp>
      <p:sp>
        <p:nvSpPr>
          <p:cNvPr id="4" name="テキスト ボックス 3"/>
          <p:cNvSpPr txBox="1"/>
          <p:nvPr/>
        </p:nvSpPr>
        <p:spPr>
          <a:xfrm>
            <a:off x="4572000" y="3674859"/>
            <a:ext cx="1328056" cy="369332"/>
          </a:xfrm>
          <a:prstGeom prst="rect">
            <a:avLst/>
          </a:prstGeom>
          <a:noFill/>
        </p:spPr>
        <p:txBody>
          <a:bodyPr wrap="none" rtlCol="0">
            <a:spAutoFit/>
          </a:bodyPr>
          <a:lstStyle/>
          <a:p>
            <a:r>
              <a:rPr kumimoji="1" lang="en-US" altLang="ja-JP" dirty="0" smtClean="0"/>
              <a:t>Collimator 2</a:t>
            </a:r>
            <a:endParaRPr kumimoji="1" lang="ja-JP" altLang="en-US" dirty="0"/>
          </a:p>
        </p:txBody>
      </p:sp>
      <p:sp>
        <p:nvSpPr>
          <p:cNvPr id="5" name="テキスト ボックス 4"/>
          <p:cNvSpPr txBox="1"/>
          <p:nvPr/>
        </p:nvSpPr>
        <p:spPr>
          <a:xfrm>
            <a:off x="6289632" y="3674859"/>
            <a:ext cx="1074397" cy="369332"/>
          </a:xfrm>
          <a:prstGeom prst="rect">
            <a:avLst/>
          </a:prstGeom>
          <a:noFill/>
        </p:spPr>
        <p:txBody>
          <a:bodyPr wrap="none" rtlCol="0">
            <a:spAutoFit/>
          </a:bodyPr>
          <a:lstStyle/>
          <a:p>
            <a:r>
              <a:rPr kumimoji="1" lang="en-US" altLang="ja-JP" dirty="0" smtClean="0"/>
              <a:t>Camera 1</a:t>
            </a:r>
            <a:endParaRPr kumimoji="1" lang="ja-JP" altLang="en-US" dirty="0"/>
          </a:p>
        </p:txBody>
      </p:sp>
      <p:sp>
        <p:nvSpPr>
          <p:cNvPr id="6" name="テキスト ボックス 5"/>
          <p:cNvSpPr txBox="1"/>
          <p:nvPr/>
        </p:nvSpPr>
        <p:spPr>
          <a:xfrm>
            <a:off x="6665955" y="4005064"/>
            <a:ext cx="1074397" cy="369332"/>
          </a:xfrm>
          <a:prstGeom prst="rect">
            <a:avLst/>
          </a:prstGeom>
          <a:noFill/>
        </p:spPr>
        <p:txBody>
          <a:bodyPr wrap="none" rtlCol="0">
            <a:spAutoFit/>
          </a:bodyPr>
          <a:lstStyle/>
          <a:p>
            <a:r>
              <a:rPr lang="en-US" altLang="ja-JP" dirty="0" smtClean="0"/>
              <a:t>Camera</a:t>
            </a:r>
            <a:r>
              <a:rPr kumimoji="1" lang="en-US" altLang="ja-JP" dirty="0" smtClean="0"/>
              <a:t> </a:t>
            </a:r>
            <a:r>
              <a:rPr lang="en-US" altLang="ja-JP" dirty="0"/>
              <a:t>2</a:t>
            </a:r>
            <a:endParaRPr kumimoji="1" lang="ja-JP" altLang="en-US" dirty="0"/>
          </a:p>
        </p:txBody>
      </p:sp>
      <p:sp>
        <p:nvSpPr>
          <p:cNvPr id="7" name="テキスト ボックス 6"/>
          <p:cNvSpPr txBox="1"/>
          <p:nvPr/>
        </p:nvSpPr>
        <p:spPr>
          <a:xfrm>
            <a:off x="7596336" y="3674859"/>
            <a:ext cx="666273" cy="369332"/>
          </a:xfrm>
          <a:prstGeom prst="rect">
            <a:avLst/>
          </a:prstGeom>
          <a:noFill/>
        </p:spPr>
        <p:txBody>
          <a:bodyPr wrap="none" rtlCol="0">
            <a:spAutoFit/>
          </a:bodyPr>
          <a:lstStyle/>
          <a:p>
            <a:r>
              <a:rPr kumimoji="1" lang="en-US" altLang="ja-JP" dirty="0" smtClean="0"/>
              <a:t>Filter</a:t>
            </a:r>
            <a:endParaRPr kumimoji="1" lang="ja-JP" altLang="en-US" dirty="0"/>
          </a:p>
        </p:txBody>
      </p:sp>
      <p:sp>
        <p:nvSpPr>
          <p:cNvPr id="3" name="テキスト ボックス 2"/>
          <p:cNvSpPr txBox="1"/>
          <p:nvPr/>
        </p:nvSpPr>
        <p:spPr>
          <a:xfrm>
            <a:off x="0" y="4379140"/>
            <a:ext cx="972446" cy="369332"/>
          </a:xfrm>
          <a:prstGeom prst="rect">
            <a:avLst/>
          </a:prstGeom>
          <a:noFill/>
        </p:spPr>
        <p:txBody>
          <a:bodyPr wrap="none" rtlCol="0">
            <a:spAutoFit/>
          </a:bodyPr>
          <a:lstStyle/>
          <a:p>
            <a:r>
              <a:rPr kumimoji="1" lang="en-US" altLang="ja-JP" dirty="0" smtClean="0"/>
              <a:t>Window</a:t>
            </a:r>
            <a:endParaRPr kumimoji="1" lang="ja-JP" altLang="en-US" dirty="0"/>
          </a:p>
        </p:txBody>
      </p:sp>
      <p:cxnSp>
        <p:nvCxnSpPr>
          <p:cNvPr id="9" name="直線矢印コネクタ 8"/>
          <p:cNvCxnSpPr/>
          <p:nvPr/>
        </p:nvCxnSpPr>
        <p:spPr>
          <a:xfrm>
            <a:off x="5868144" y="2204864"/>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763688" y="2204864"/>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389043" y="1732783"/>
            <a:ext cx="1081706" cy="369332"/>
          </a:xfrm>
          <a:prstGeom prst="rect">
            <a:avLst/>
          </a:prstGeom>
          <a:noFill/>
        </p:spPr>
        <p:txBody>
          <a:bodyPr wrap="none" rtlCol="0">
            <a:spAutoFit/>
          </a:bodyPr>
          <a:lstStyle/>
          <a:p>
            <a:r>
              <a:rPr kumimoji="1" lang="en-US" altLang="ja-JP" dirty="0" smtClean="0"/>
              <a:t>Cold Stop</a:t>
            </a:r>
            <a:endParaRPr kumimoji="1" lang="ja-JP" altLang="en-US" dirty="0"/>
          </a:p>
        </p:txBody>
      </p:sp>
      <p:sp>
        <p:nvSpPr>
          <p:cNvPr id="13" name="テキスト ボックス 12"/>
          <p:cNvSpPr txBox="1"/>
          <p:nvPr/>
        </p:nvSpPr>
        <p:spPr>
          <a:xfrm>
            <a:off x="1222835" y="1691516"/>
            <a:ext cx="1240789" cy="369332"/>
          </a:xfrm>
          <a:prstGeom prst="rect">
            <a:avLst/>
          </a:prstGeom>
          <a:noFill/>
        </p:spPr>
        <p:txBody>
          <a:bodyPr wrap="none" rtlCol="0">
            <a:spAutoFit/>
          </a:bodyPr>
          <a:lstStyle/>
          <a:p>
            <a:r>
              <a:rPr kumimoji="1" lang="en-US" altLang="ja-JP" dirty="0" smtClean="0"/>
              <a:t>Focal Plane</a:t>
            </a:r>
            <a:endParaRPr kumimoji="1" lang="ja-JP" altLang="en-US" dirty="0"/>
          </a:p>
        </p:txBody>
      </p:sp>
      <p:sp>
        <p:nvSpPr>
          <p:cNvPr id="14" name="テキスト ボックス 13"/>
          <p:cNvSpPr txBox="1"/>
          <p:nvPr/>
        </p:nvSpPr>
        <p:spPr>
          <a:xfrm>
            <a:off x="8162834" y="3674859"/>
            <a:ext cx="1005853" cy="369332"/>
          </a:xfrm>
          <a:prstGeom prst="rect">
            <a:avLst/>
          </a:prstGeom>
          <a:noFill/>
        </p:spPr>
        <p:txBody>
          <a:bodyPr wrap="none" rtlCol="0">
            <a:spAutoFit/>
          </a:bodyPr>
          <a:lstStyle/>
          <a:p>
            <a:r>
              <a:rPr kumimoji="1" lang="en-US" altLang="ja-JP" dirty="0" smtClean="0"/>
              <a:t>Detector</a:t>
            </a:r>
          </a:p>
        </p:txBody>
      </p:sp>
      <p:sp>
        <p:nvSpPr>
          <p:cNvPr id="15" name="テキスト ボックス 14"/>
          <p:cNvSpPr txBox="1"/>
          <p:nvPr/>
        </p:nvSpPr>
        <p:spPr>
          <a:xfrm>
            <a:off x="323528" y="663134"/>
            <a:ext cx="4758803" cy="400110"/>
          </a:xfrm>
          <a:prstGeom prst="rect">
            <a:avLst/>
          </a:prstGeom>
          <a:noFill/>
        </p:spPr>
        <p:txBody>
          <a:bodyPr wrap="none" rtlCol="0">
            <a:spAutoFit/>
          </a:bodyPr>
          <a:lstStyle/>
          <a:p>
            <a:r>
              <a:rPr lang="ja-JP" altLang="en-US" sz="2000" u="sng" dirty="0" smtClean="0"/>
              <a:t>最終光学レイアウト</a:t>
            </a:r>
            <a:r>
              <a:rPr lang="en-US" altLang="ja-JP" sz="2000" u="sng" dirty="0" smtClean="0"/>
              <a:t>(</a:t>
            </a:r>
            <a:r>
              <a:rPr lang="ja-JP" altLang="en-US" sz="2000" u="sng" dirty="0" smtClean="0"/>
              <a:t>新光学系</a:t>
            </a:r>
            <a:r>
              <a:rPr lang="en-US" altLang="ja-JP" sz="2000" u="sng" dirty="0" smtClean="0"/>
              <a:t>TONIC2</a:t>
            </a:r>
            <a:r>
              <a:rPr lang="ja-JP" altLang="en-US" sz="2000" u="sng" dirty="0" smtClean="0"/>
              <a:t>内部</a:t>
            </a:r>
            <a:r>
              <a:rPr lang="en-US" altLang="ja-JP" sz="2000" u="sng" dirty="0" smtClean="0"/>
              <a:t>)</a:t>
            </a:r>
          </a:p>
        </p:txBody>
      </p:sp>
      <p:sp>
        <p:nvSpPr>
          <p:cNvPr id="8" name="テキスト ボックス 7"/>
          <p:cNvSpPr txBox="1"/>
          <p:nvPr/>
        </p:nvSpPr>
        <p:spPr>
          <a:xfrm>
            <a:off x="1475656" y="5085184"/>
            <a:ext cx="6245621" cy="369332"/>
          </a:xfrm>
          <a:prstGeom prst="rect">
            <a:avLst/>
          </a:prstGeom>
          <a:noFill/>
        </p:spPr>
        <p:txBody>
          <a:bodyPr wrap="none" rtlCol="0">
            <a:spAutoFit/>
          </a:bodyPr>
          <a:lstStyle/>
          <a:p>
            <a:r>
              <a:rPr lang="en-US" altLang="ja-JP" dirty="0" smtClean="0"/>
              <a:t>※</a:t>
            </a:r>
            <a:r>
              <a:rPr lang="ja-JP" altLang="en-US" dirty="0" smtClean="0"/>
              <a:t>各エレメント間</a:t>
            </a:r>
            <a:r>
              <a:rPr kumimoji="1" lang="ja-JP" altLang="en-US" dirty="0" smtClean="0"/>
              <a:t>の距離は</a:t>
            </a:r>
            <a:r>
              <a:rPr kumimoji="1" lang="en-US" altLang="ja-JP" dirty="0" smtClean="0"/>
              <a:t>CAD</a:t>
            </a:r>
            <a:r>
              <a:rPr kumimoji="1" lang="ja-JP" altLang="en-US" dirty="0" smtClean="0"/>
              <a:t>図及びレンズデータ参照のこと。</a:t>
            </a:r>
            <a:endParaRPr kumimoji="1" lang="ja-JP" altLang="en-US" dirty="0"/>
          </a:p>
        </p:txBody>
      </p:sp>
    </p:spTree>
    <p:extLst>
      <p:ext uri="{BB962C8B-B14F-4D97-AF65-F5344CB8AC3E}">
        <p14:creationId xmlns:p14="http://schemas.microsoft.com/office/powerpoint/2010/main" val="290959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827584" y="2853464"/>
            <a:ext cx="3528392" cy="158417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88171" y="1035995"/>
            <a:ext cx="3528392" cy="158417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23528" y="404664"/>
            <a:ext cx="2840842" cy="400110"/>
          </a:xfrm>
          <a:prstGeom prst="rect">
            <a:avLst/>
          </a:prstGeom>
          <a:noFill/>
        </p:spPr>
        <p:txBody>
          <a:bodyPr wrap="none" rtlCol="0">
            <a:spAutoFit/>
          </a:bodyPr>
          <a:lstStyle/>
          <a:p>
            <a:r>
              <a:rPr lang="ja-JP" altLang="en-US" sz="2000" u="sng" dirty="0" smtClean="0"/>
              <a:t>結像性能について</a:t>
            </a:r>
            <a:r>
              <a:rPr lang="en-US" altLang="ja-JP" sz="2000" u="sng" dirty="0" smtClean="0"/>
              <a:t>(</a:t>
            </a:r>
            <a:r>
              <a:rPr lang="ja-JP" altLang="en-US" sz="2000" u="sng" dirty="0" smtClean="0"/>
              <a:t>比較</a:t>
            </a:r>
            <a:r>
              <a:rPr lang="en-US" altLang="ja-JP" sz="2000" u="sng" dirty="0" smtClean="0"/>
              <a:t>)</a:t>
            </a:r>
          </a:p>
        </p:txBody>
      </p:sp>
      <p:sp>
        <p:nvSpPr>
          <p:cNvPr id="3" name="テキスト ボックス 2"/>
          <p:cNvSpPr txBox="1"/>
          <p:nvPr/>
        </p:nvSpPr>
        <p:spPr>
          <a:xfrm>
            <a:off x="932187" y="1035995"/>
            <a:ext cx="3256020" cy="1477328"/>
          </a:xfrm>
          <a:prstGeom prst="rect">
            <a:avLst/>
          </a:prstGeom>
          <a:noFill/>
        </p:spPr>
        <p:txBody>
          <a:bodyPr wrap="none" rtlCol="0">
            <a:spAutoFit/>
          </a:bodyPr>
          <a:lstStyle/>
          <a:p>
            <a:r>
              <a:rPr lang="en-US" altLang="ja-JP" b="1" u="sng" dirty="0" smtClean="0"/>
              <a:t>Subaru + MOIRCS</a:t>
            </a:r>
            <a:r>
              <a:rPr lang="en-US" altLang="ja-JP" b="1" dirty="0" smtClean="0"/>
              <a:t> (Ks)</a:t>
            </a:r>
          </a:p>
          <a:p>
            <a:r>
              <a:rPr kumimoji="1" lang="ja-JP" altLang="en-US" dirty="0"/>
              <a:t>回折</a:t>
            </a:r>
            <a:r>
              <a:rPr kumimoji="1" lang="ja-JP" altLang="en-US" dirty="0" smtClean="0"/>
              <a:t>限界</a:t>
            </a:r>
            <a:r>
              <a:rPr lang="en-US" altLang="ja-JP" dirty="0" smtClean="0"/>
              <a:t>	0.067”</a:t>
            </a:r>
          </a:p>
          <a:p>
            <a:r>
              <a:rPr kumimoji="1" lang="ja-JP" altLang="en-US" dirty="0" smtClean="0"/>
              <a:t>シーイング</a:t>
            </a:r>
            <a:r>
              <a:rPr kumimoji="1" lang="en-US" altLang="ja-JP" dirty="0" smtClean="0"/>
              <a:t>	0.3” (best)</a:t>
            </a:r>
          </a:p>
          <a:p>
            <a:r>
              <a:rPr lang="ja-JP" altLang="en-US" dirty="0" smtClean="0"/>
              <a:t>ピクセルサイズ</a:t>
            </a:r>
            <a:r>
              <a:rPr lang="en-US" altLang="ja-JP" dirty="0" smtClean="0"/>
              <a:t>	0.117”/pix</a:t>
            </a:r>
          </a:p>
          <a:p>
            <a:r>
              <a:rPr kumimoji="1" lang="ja-JP" altLang="en-US" dirty="0" smtClean="0"/>
              <a:t>結像性能</a:t>
            </a:r>
            <a:r>
              <a:rPr kumimoji="1" lang="en-US" altLang="ja-JP" dirty="0" smtClean="0"/>
              <a:t>	2x2pix</a:t>
            </a:r>
            <a:r>
              <a:rPr kumimoji="1" lang="ja-JP" altLang="en-US" dirty="0" smtClean="0"/>
              <a:t>に</a:t>
            </a:r>
            <a:r>
              <a:rPr kumimoji="1" lang="en-US" altLang="ja-JP" dirty="0" smtClean="0"/>
              <a:t>80%</a:t>
            </a:r>
            <a:endParaRPr kumimoji="1" lang="ja-JP" altLang="en-US" dirty="0"/>
          </a:p>
        </p:txBody>
      </p:sp>
      <p:sp>
        <p:nvSpPr>
          <p:cNvPr id="4" name="テキスト ボックス 3"/>
          <p:cNvSpPr txBox="1"/>
          <p:nvPr/>
        </p:nvSpPr>
        <p:spPr>
          <a:xfrm>
            <a:off x="963770" y="2853464"/>
            <a:ext cx="2900153" cy="1477328"/>
          </a:xfrm>
          <a:prstGeom prst="rect">
            <a:avLst/>
          </a:prstGeom>
          <a:noFill/>
        </p:spPr>
        <p:txBody>
          <a:bodyPr wrap="none" rtlCol="0">
            <a:spAutoFit/>
          </a:bodyPr>
          <a:lstStyle/>
          <a:p>
            <a:r>
              <a:rPr lang="en-US" altLang="ja-JP" b="1" u="sng" dirty="0" smtClean="0"/>
              <a:t>AIRT40 +TONIC2n</a:t>
            </a:r>
            <a:r>
              <a:rPr lang="en-US" altLang="ja-JP" b="1" dirty="0" smtClean="0"/>
              <a:t> (K-dark)</a:t>
            </a:r>
          </a:p>
          <a:p>
            <a:r>
              <a:rPr kumimoji="1" lang="ja-JP" altLang="en-US" dirty="0"/>
              <a:t>回折</a:t>
            </a:r>
            <a:r>
              <a:rPr kumimoji="1" lang="ja-JP" altLang="en-US" dirty="0" smtClean="0"/>
              <a:t>限界</a:t>
            </a:r>
            <a:r>
              <a:rPr lang="en-US" altLang="ja-JP" dirty="0" smtClean="0"/>
              <a:t>	1.48”</a:t>
            </a:r>
          </a:p>
          <a:p>
            <a:r>
              <a:rPr kumimoji="1" lang="ja-JP" altLang="en-US" dirty="0" smtClean="0"/>
              <a:t>シーイング</a:t>
            </a:r>
            <a:r>
              <a:rPr kumimoji="1" lang="en-US" altLang="ja-JP" dirty="0" smtClean="0"/>
              <a:t>	1.3”</a:t>
            </a:r>
          </a:p>
          <a:p>
            <a:r>
              <a:rPr lang="ja-JP" altLang="en-US" dirty="0" smtClean="0"/>
              <a:t>ピクセルサイズ</a:t>
            </a:r>
            <a:r>
              <a:rPr lang="en-US" altLang="ja-JP" dirty="0" smtClean="0"/>
              <a:t>	1.53”/pix</a:t>
            </a:r>
          </a:p>
          <a:p>
            <a:r>
              <a:rPr kumimoji="1" lang="ja-JP" altLang="en-US" dirty="0" smtClean="0"/>
              <a:t>結像性能</a:t>
            </a:r>
            <a:r>
              <a:rPr kumimoji="1" lang="en-US" altLang="ja-JP" dirty="0" smtClean="0"/>
              <a:t>	?</a:t>
            </a:r>
            <a:endParaRPr kumimoji="1" lang="ja-JP" altLang="en-US" dirty="0"/>
          </a:p>
        </p:txBody>
      </p:sp>
      <p:sp>
        <p:nvSpPr>
          <p:cNvPr id="5" name="テキスト ボックス 4"/>
          <p:cNvSpPr txBox="1"/>
          <p:nvPr/>
        </p:nvSpPr>
        <p:spPr>
          <a:xfrm>
            <a:off x="4644007" y="986806"/>
            <a:ext cx="4032449" cy="1200329"/>
          </a:xfrm>
          <a:prstGeom prst="rect">
            <a:avLst/>
          </a:prstGeom>
          <a:noFill/>
        </p:spPr>
        <p:txBody>
          <a:bodyPr wrap="square" rtlCol="0">
            <a:spAutoFit/>
          </a:bodyPr>
          <a:lstStyle/>
          <a:p>
            <a:pPr algn="just"/>
            <a:r>
              <a:rPr lang="en-US" altLang="ja-JP" dirty="0" smtClean="0"/>
              <a:t>(1) 2x2pix</a:t>
            </a:r>
            <a:r>
              <a:rPr lang="ja-JP" altLang="en-US" dirty="0" smtClean="0"/>
              <a:t>に全光量の</a:t>
            </a:r>
            <a:r>
              <a:rPr lang="en-US" altLang="ja-JP" dirty="0" smtClean="0"/>
              <a:t>8</a:t>
            </a:r>
            <a:r>
              <a:rPr lang="ja-JP" altLang="en-US" dirty="0" smtClean="0"/>
              <a:t>割が落ちる。</a:t>
            </a:r>
            <a:endParaRPr lang="en-US" altLang="ja-JP" dirty="0" smtClean="0"/>
          </a:p>
          <a:p>
            <a:pPr algn="just"/>
            <a:r>
              <a:rPr lang="en-US" altLang="ja-JP" dirty="0" smtClean="0"/>
              <a:t>(2) </a:t>
            </a:r>
            <a:r>
              <a:rPr lang="ja-JP" altLang="en-US" dirty="0"/>
              <a:t>ピクセルスケールはシーイングの</a:t>
            </a:r>
            <a:r>
              <a:rPr lang="ja-JP" altLang="en-US" dirty="0" smtClean="0"/>
              <a:t>ナイキストサンプリングとなっている。</a:t>
            </a:r>
            <a:endParaRPr lang="en-US" altLang="ja-JP" dirty="0"/>
          </a:p>
          <a:p>
            <a:pPr algn="just"/>
            <a:endParaRPr lang="en-US" altLang="ja-JP" dirty="0" smtClean="0"/>
          </a:p>
        </p:txBody>
      </p:sp>
      <p:sp>
        <p:nvSpPr>
          <p:cNvPr id="9" name="テキスト ボックス 8"/>
          <p:cNvSpPr txBox="1"/>
          <p:nvPr/>
        </p:nvSpPr>
        <p:spPr>
          <a:xfrm>
            <a:off x="4620356" y="2778546"/>
            <a:ext cx="4056100" cy="3693319"/>
          </a:xfrm>
          <a:prstGeom prst="rect">
            <a:avLst/>
          </a:prstGeom>
          <a:noFill/>
        </p:spPr>
        <p:txBody>
          <a:bodyPr wrap="square" rtlCol="0">
            <a:spAutoFit/>
          </a:bodyPr>
          <a:lstStyle/>
          <a:p>
            <a:pPr algn="just"/>
            <a:r>
              <a:rPr lang="en-US" altLang="ja-JP" dirty="0" smtClean="0"/>
              <a:t>(1) MOIRCS</a:t>
            </a:r>
            <a:r>
              <a:rPr lang="ja-JP" altLang="en-US" dirty="0" smtClean="0"/>
              <a:t>の</a:t>
            </a:r>
            <a:r>
              <a:rPr lang="en-US" altLang="ja-JP" dirty="0" smtClean="0"/>
              <a:t>2x2pix</a:t>
            </a:r>
            <a:r>
              <a:rPr lang="ja-JP" altLang="en-US" dirty="0" smtClean="0"/>
              <a:t>に全光量の</a:t>
            </a:r>
            <a:r>
              <a:rPr lang="en-US" altLang="ja-JP" dirty="0" smtClean="0"/>
              <a:t>8</a:t>
            </a:r>
            <a:r>
              <a:rPr lang="ja-JP" altLang="en-US" dirty="0" smtClean="0"/>
              <a:t>割が落ちるというのをピクセルではなく回折限界の大きさで考えると、</a:t>
            </a:r>
            <a:r>
              <a:rPr lang="en-US" altLang="ja-JP" dirty="0" smtClean="0"/>
              <a:t>MOIRCS</a:t>
            </a:r>
            <a:r>
              <a:rPr lang="ja-JP" altLang="en-US" dirty="0" smtClean="0"/>
              <a:t>の場合回折限界の</a:t>
            </a:r>
            <a:r>
              <a:rPr lang="en-US" altLang="ja-JP" dirty="0" smtClean="0"/>
              <a:t>1.75</a:t>
            </a:r>
            <a:r>
              <a:rPr lang="ja-JP" altLang="en-US" dirty="0" smtClean="0"/>
              <a:t>倍の半径に全光量の</a:t>
            </a:r>
            <a:r>
              <a:rPr lang="en-US" altLang="ja-JP" dirty="0" smtClean="0"/>
              <a:t>8</a:t>
            </a:r>
            <a:r>
              <a:rPr lang="ja-JP" altLang="en-US" dirty="0" smtClean="0"/>
              <a:t>割が落ちる事になる。</a:t>
            </a:r>
            <a:endParaRPr lang="en-US" altLang="ja-JP" dirty="0" smtClean="0"/>
          </a:p>
          <a:p>
            <a:pPr algn="just"/>
            <a:r>
              <a:rPr lang="en-US" altLang="ja-JP" dirty="0" smtClean="0"/>
              <a:t>AIRT40+TONIC2n</a:t>
            </a:r>
            <a:r>
              <a:rPr lang="ja-JP" altLang="en-US" dirty="0" smtClean="0"/>
              <a:t>では回折限界の</a:t>
            </a:r>
            <a:r>
              <a:rPr lang="en-US" altLang="ja-JP" dirty="0" smtClean="0"/>
              <a:t>1.75</a:t>
            </a:r>
            <a:r>
              <a:rPr lang="ja-JP" altLang="en-US" dirty="0" smtClean="0"/>
              <a:t>倍は</a:t>
            </a:r>
            <a:r>
              <a:rPr lang="en-US" altLang="ja-JP" dirty="0" smtClean="0"/>
              <a:t>2.58”</a:t>
            </a:r>
            <a:r>
              <a:rPr lang="ja-JP" altLang="en-US" dirty="0" smtClean="0"/>
              <a:t>となるので、ピクセルサイズに焼き直すと</a:t>
            </a:r>
            <a:r>
              <a:rPr lang="en-US" altLang="ja-JP" dirty="0" smtClean="0"/>
              <a:t>3.4x3.4pix</a:t>
            </a:r>
            <a:r>
              <a:rPr lang="ja-JP" altLang="en-US" dirty="0" smtClean="0"/>
              <a:t>に相当する。よって</a:t>
            </a:r>
            <a:r>
              <a:rPr lang="en-US" altLang="ja-JP" u="sng" dirty="0" smtClean="0">
                <a:solidFill>
                  <a:srgbClr val="FF0000"/>
                </a:solidFill>
              </a:rPr>
              <a:t>3.4x3.4pix</a:t>
            </a:r>
            <a:r>
              <a:rPr lang="ja-JP" altLang="en-US" u="sng" dirty="0" smtClean="0">
                <a:solidFill>
                  <a:srgbClr val="FF0000"/>
                </a:solidFill>
              </a:rPr>
              <a:t>に全光量の</a:t>
            </a:r>
            <a:r>
              <a:rPr lang="en-US" altLang="ja-JP" u="sng" dirty="0" smtClean="0">
                <a:solidFill>
                  <a:srgbClr val="FF0000"/>
                </a:solidFill>
              </a:rPr>
              <a:t>8</a:t>
            </a:r>
            <a:r>
              <a:rPr lang="ja-JP" altLang="en-US" u="sng" dirty="0" smtClean="0">
                <a:solidFill>
                  <a:srgbClr val="FF0000"/>
                </a:solidFill>
              </a:rPr>
              <a:t>割が落ちれば</a:t>
            </a:r>
            <a:r>
              <a:rPr lang="en-US" altLang="ja-JP" u="sng" dirty="0" smtClean="0">
                <a:solidFill>
                  <a:srgbClr val="FF0000"/>
                </a:solidFill>
              </a:rPr>
              <a:t>MOIRCS</a:t>
            </a:r>
            <a:r>
              <a:rPr lang="ja-JP" altLang="en-US" u="sng" dirty="0" smtClean="0">
                <a:solidFill>
                  <a:srgbClr val="FF0000"/>
                </a:solidFill>
              </a:rPr>
              <a:t>と同等の結像性能</a:t>
            </a:r>
            <a:r>
              <a:rPr lang="ja-JP" altLang="en-US" dirty="0" smtClean="0"/>
              <a:t>と言える。</a:t>
            </a:r>
            <a:endParaRPr lang="en-US" altLang="ja-JP" dirty="0" smtClean="0"/>
          </a:p>
          <a:p>
            <a:pPr algn="just"/>
            <a:r>
              <a:rPr lang="en-US" altLang="ja-JP" dirty="0" smtClean="0"/>
              <a:t>(2) </a:t>
            </a:r>
            <a:r>
              <a:rPr lang="ja-JP" altLang="en-US" dirty="0"/>
              <a:t>ピクセルサイズの方がシーイングより</a:t>
            </a:r>
            <a:r>
              <a:rPr lang="ja-JP" altLang="en-US" dirty="0" smtClean="0"/>
              <a:t>大きい。分解能の限界はピクセルサイズで決まる。</a:t>
            </a:r>
            <a:endParaRPr lang="en-US" altLang="ja-JP" dirty="0"/>
          </a:p>
        </p:txBody>
      </p:sp>
      <p:sp>
        <p:nvSpPr>
          <p:cNvPr id="10" name="左矢印 9"/>
          <p:cNvSpPr/>
          <p:nvPr/>
        </p:nvSpPr>
        <p:spPr>
          <a:xfrm rot="20085306">
            <a:off x="3894175" y="5107630"/>
            <a:ext cx="588067" cy="64807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03612" y="5388492"/>
            <a:ext cx="2820468" cy="923330"/>
          </a:xfrm>
          <a:prstGeom prst="rect">
            <a:avLst/>
          </a:prstGeom>
          <a:noFill/>
          <a:ln>
            <a:solidFill>
              <a:schemeClr val="tx1"/>
            </a:solidFill>
          </a:ln>
        </p:spPr>
        <p:txBody>
          <a:bodyPr wrap="square" rtlCol="0">
            <a:spAutoFit/>
          </a:bodyPr>
          <a:lstStyle/>
          <a:p>
            <a:pPr algn="just"/>
            <a:r>
              <a:rPr lang="ja-JP" altLang="en-US" b="1" dirty="0" smtClean="0">
                <a:solidFill>
                  <a:srgbClr val="FF0000"/>
                </a:solidFill>
              </a:rPr>
              <a:t>結像性能を厳しくして、</a:t>
            </a:r>
            <a:r>
              <a:rPr lang="en-US" altLang="ja-JP" b="1" dirty="0" smtClean="0">
                <a:solidFill>
                  <a:srgbClr val="FF0000"/>
                </a:solidFill>
              </a:rPr>
              <a:t>3x3pix</a:t>
            </a:r>
            <a:r>
              <a:rPr lang="ja-JP" altLang="en-US" b="1" dirty="0" smtClean="0">
                <a:solidFill>
                  <a:srgbClr val="FF0000"/>
                </a:solidFill>
              </a:rPr>
              <a:t>に</a:t>
            </a:r>
            <a:r>
              <a:rPr lang="en-US" altLang="ja-JP" b="1" dirty="0" smtClean="0">
                <a:solidFill>
                  <a:srgbClr val="FF0000"/>
                </a:solidFill>
              </a:rPr>
              <a:t>80%</a:t>
            </a:r>
            <a:r>
              <a:rPr lang="ja-JP" altLang="en-US" b="1" dirty="0" smtClean="0">
                <a:solidFill>
                  <a:srgbClr val="FF0000"/>
                </a:solidFill>
              </a:rPr>
              <a:t>を満たす領域を「有効視野</a:t>
            </a:r>
            <a:r>
              <a:rPr lang="ja-JP" altLang="en-US" b="1" dirty="0">
                <a:solidFill>
                  <a:srgbClr val="FF0000"/>
                </a:solidFill>
              </a:rPr>
              <a:t>」</a:t>
            </a:r>
            <a:r>
              <a:rPr lang="ja-JP" altLang="en-US" b="1" dirty="0" smtClean="0">
                <a:solidFill>
                  <a:srgbClr val="FF0000"/>
                </a:solidFill>
              </a:rPr>
              <a:t>と定義</a:t>
            </a:r>
            <a:endParaRPr kumimoji="1" lang="ja-JP" altLang="en-US" b="1" dirty="0">
              <a:solidFill>
                <a:srgbClr val="FF0000"/>
              </a:solidFill>
            </a:endParaRPr>
          </a:p>
        </p:txBody>
      </p:sp>
    </p:spTree>
    <p:extLst>
      <p:ext uri="{BB962C8B-B14F-4D97-AF65-F5344CB8AC3E}">
        <p14:creationId xmlns:p14="http://schemas.microsoft.com/office/powerpoint/2010/main" val="253002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68" r="25188" b="4722"/>
          <a:stretch/>
        </p:blipFill>
        <p:spPr bwMode="auto">
          <a:xfrm>
            <a:off x="0" y="0"/>
            <a:ext cx="9121116" cy="685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300192" y="5805264"/>
            <a:ext cx="1686680" cy="523220"/>
          </a:xfrm>
          <a:prstGeom prst="rect">
            <a:avLst/>
          </a:prstGeom>
          <a:solidFill>
            <a:schemeClr val="bg1"/>
          </a:solidFill>
          <a:ln>
            <a:solidFill>
              <a:schemeClr val="tx1"/>
            </a:solidFill>
          </a:ln>
        </p:spPr>
        <p:txBody>
          <a:bodyPr wrap="none" rtlCol="0">
            <a:spAutoFit/>
          </a:bodyPr>
          <a:lstStyle/>
          <a:p>
            <a:r>
              <a:rPr lang="en-US" altLang="ja-JP" sz="2800" dirty="0" smtClean="0"/>
              <a:t>J 1</a:t>
            </a:r>
            <a:r>
              <a:rPr kumimoji="1" lang="en-US" altLang="ja-JP" sz="2800" dirty="0" smtClean="0"/>
              <a:t>.292μm</a:t>
            </a:r>
            <a:endParaRPr kumimoji="1" lang="ja-JP" altLang="en-US" sz="2800" dirty="0"/>
          </a:p>
        </p:txBody>
      </p:sp>
      <p:cxnSp>
        <p:nvCxnSpPr>
          <p:cNvPr id="5" name="直線コネクタ 4"/>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cxnSp>
        <p:nvCxnSpPr>
          <p:cNvPr id="7" name="直線コネクタ 6"/>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02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80" r="25373" b="4709"/>
          <a:stretch/>
        </p:blipFill>
        <p:spPr bwMode="auto">
          <a:xfrm>
            <a:off x="0" y="0"/>
            <a:ext cx="9098507" cy="685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300192" y="5805264"/>
            <a:ext cx="1431802" cy="523220"/>
          </a:xfrm>
          <a:prstGeom prst="rect">
            <a:avLst/>
          </a:prstGeom>
          <a:solidFill>
            <a:schemeClr val="bg1"/>
          </a:solidFill>
          <a:ln>
            <a:solidFill>
              <a:schemeClr val="tx1"/>
            </a:solidFill>
          </a:ln>
        </p:spPr>
        <p:txBody>
          <a:bodyPr wrap="none" rtlCol="0">
            <a:spAutoFit/>
          </a:bodyPr>
          <a:lstStyle/>
          <a:p>
            <a:r>
              <a:rPr lang="en-US" altLang="ja-JP" sz="2800" dirty="0"/>
              <a:t>H</a:t>
            </a:r>
            <a:r>
              <a:rPr lang="en-US" altLang="ja-JP" sz="2800" dirty="0" smtClean="0"/>
              <a:t> 1</a:t>
            </a:r>
            <a:r>
              <a:rPr kumimoji="1" lang="en-US" altLang="ja-JP" sz="2800" dirty="0" smtClean="0"/>
              <a:t>.6μm</a:t>
            </a:r>
            <a:endParaRPr kumimoji="1" lang="ja-JP" altLang="en-US" sz="2800" dirty="0"/>
          </a:p>
        </p:txBody>
      </p:sp>
      <p:cxnSp>
        <p:nvCxnSpPr>
          <p:cNvPr id="5" name="直線コネクタ 4"/>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spTree>
    <p:extLst>
      <p:ext uri="{BB962C8B-B14F-4D97-AF65-F5344CB8AC3E}">
        <p14:creationId xmlns:p14="http://schemas.microsoft.com/office/powerpoint/2010/main" val="253002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69" r="25227" b="4642"/>
          <a:stretch/>
        </p:blipFill>
        <p:spPr bwMode="auto">
          <a:xfrm>
            <a:off x="0" y="-6825"/>
            <a:ext cx="9116311" cy="686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300192" y="5805264"/>
            <a:ext cx="1962397" cy="523220"/>
          </a:xfrm>
          <a:prstGeom prst="rect">
            <a:avLst/>
          </a:prstGeom>
          <a:solidFill>
            <a:schemeClr val="bg1"/>
          </a:solidFill>
          <a:ln>
            <a:solidFill>
              <a:schemeClr val="tx1"/>
            </a:solidFill>
          </a:ln>
        </p:spPr>
        <p:txBody>
          <a:bodyPr wrap="none" rtlCol="0">
            <a:spAutoFit/>
          </a:bodyPr>
          <a:lstStyle/>
          <a:p>
            <a:r>
              <a:rPr lang="en-US" altLang="ja-JP" sz="2800" dirty="0" smtClean="0"/>
              <a:t>Pα 1</a:t>
            </a:r>
            <a:r>
              <a:rPr kumimoji="1" lang="en-US" altLang="ja-JP" sz="2800" dirty="0" smtClean="0"/>
              <a:t>.875μm</a:t>
            </a:r>
            <a:endParaRPr kumimoji="1" lang="ja-JP" altLang="en-US" sz="2800" dirty="0"/>
          </a:p>
        </p:txBody>
      </p:sp>
      <p:cxnSp>
        <p:nvCxnSpPr>
          <p:cNvPr id="5" name="直線コネクタ 4"/>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spTree>
    <p:extLst>
      <p:ext uri="{BB962C8B-B14F-4D97-AF65-F5344CB8AC3E}">
        <p14:creationId xmlns:p14="http://schemas.microsoft.com/office/powerpoint/2010/main" val="253002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373" r="25000" b="4896"/>
          <a:stretch/>
        </p:blipFill>
        <p:spPr bwMode="auto">
          <a:xfrm>
            <a:off x="0" y="20471"/>
            <a:ext cx="9144000" cy="683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a:off x="3203848" y="836712"/>
            <a:ext cx="0" cy="3960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300192" y="5805264"/>
            <a:ext cx="2600392" cy="523220"/>
          </a:xfrm>
          <a:prstGeom prst="rect">
            <a:avLst/>
          </a:prstGeom>
          <a:solidFill>
            <a:schemeClr val="bg1"/>
          </a:solidFill>
          <a:ln>
            <a:solidFill>
              <a:schemeClr val="tx1"/>
            </a:solidFill>
          </a:ln>
        </p:spPr>
        <p:txBody>
          <a:bodyPr wrap="none" rtlCol="0">
            <a:spAutoFit/>
          </a:bodyPr>
          <a:lstStyle/>
          <a:p>
            <a:r>
              <a:rPr lang="en-US" altLang="ja-JP" sz="2800" dirty="0" smtClean="0"/>
              <a:t>K-dark 1</a:t>
            </a:r>
            <a:r>
              <a:rPr kumimoji="1" lang="en-US" altLang="ja-JP" sz="2800" dirty="0" smtClean="0"/>
              <a:t> 2.36μm</a:t>
            </a:r>
            <a:endParaRPr kumimoji="1" lang="ja-JP" altLang="en-US" sz="2800" dirty="0"/>
          </a:p>
        </p:txBody>
      </p:sp>
      <p:cxnSp>
        <p:nvCxnSpPr>
          <p:cNvPr id="8" name="直線コネクタ 7"/>
          <p:cNvCxnSpPr/>
          <p:nvPr/>
        </p:nvCxnSpPr>
        <p:spPr>
          <a:xfrm>
            <a:off x="3563888" y="836712"/>
            <a:ext cx="0" cy="396044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47664" y="177281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292080" y="3356992"/>
            <a:ext cx="2920223" cy="646331"/>
          </a:xfrm>
          <a:prstGeom prst="rect">
            <a:avLst/>
          </a:prstGeom>
          <a:solidFill>
            <a:schemeClr val="bg1"/>
          </a:solidFill>
          <a:ln>
            <a:solidFill>
              <a:schemeClr val="tx1"/>
            </a:solidFill>
          </a:ln>
        </p:spPr>
        <p:txBody>
          <a:bodyPr wrap="none" rtlCol="0">
            <a:spAutoFit/>
          </a:bodyPr>
          <a:lstStyle/>
          <a:p>
            <a:r>
              <a:rPr kumimoji="1" lang="ja-JP" altLang="en-US" b="1" dirty="0" smtClean="0">
                <a:solidFill>
                  <a:srgbClr val="00B0F0"/>
                </a:solidFill>
              </a:rPr>
              <a:t>青</a:t>
            </a:r>
            <a:r>
              <a:rPr kumimoji="1" lang="ja-JP" altLang="en-US" dirty="0" smtClean="0"/>
              <a:t>：</a:t>
            </a:r>
            <a:r>
              <a:rPr kumimoji="1" lang="en-US" altLang="ja-JP" dirty="0" smtClean="0"/>
              <a:t>MOIRCS</a:t>
            </a:r>
            <a:r>
              <a:rPr kumimoji="1" lang="ja-JP" altLang="en-US" dirty="0" smtClean="0"/>
              <a:t>の</a:t>
            </a:r>
            <a:r>
              <a:rPr lang="en-US" altLang="ja-JP" dirty="0" smtClean="0"/>
              <a:t>2x2pix</a:t>
            </a:r>
            <a:r>
              <a:rPr lang="ja-JP" altLang="en-US" dirty="0" smtClean="0"/>
              <a:t>に相当</a:t>
            </a:r>
            <a:endParaRPr kumimoji="1" lang="en-US" altLang="ja-JP" dirty="0" smtClean="0"/>
          </a:p>
          <a:p>
            <a:r>
              <a:rPr lang="ja-JP" altLang="en-US" b="1" dirty="0" smtClean="0">
                <a:solidFill>
                  <a:srgbClr val="FF0000"/>
                </a:solidFill>
              </a:rPr>
              <a:t>赤</a:t>
            </a:r>
            <a:r>
              <a:rPr lang="en-US" altLang="ja-JP" dirty="0" smtClean="0"/>
              <a:t>:AIRT40+TONIC2n</a:t>
            </a:r>
            <a:r>
              <a:rPr lang="ja-JP" altLang="en-US" dirty="0" smtClean="0"/>
              <a:t>の</a:t>
            </a:r>
            <a:r>
              <a:rPr lang="en-US" altLang="ja-JP" dirty="0" smtClean="0"/>
              <a:t>3x3pix</a:t>
            </a:r>
            <a:endParaRPr kumimoji="1" lang="ja-JP" altLang="en-US" dirty="0"/>
          </a:p>
        </p:txBody>
      </p:sp>
    </p:spTree>
    <p:extLst>
      <p:ext uri="{BB962C8B-B14F-4D97-AF65-F5344CB8AC3E}">
        <p14:creationId xmlns:p14="http://schemas.microsoft.com/office/powerpoint/2010/main" val="41318479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TotalTime>
  <Words>769</Words>
  <Application>Microsoft Office PowerPoint</Application>
  <PresentationFormat>画面に合わせる (4:3)</PresentationFormat>
  <Paragraphs>161</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59</cp:revision>
  <cp:lastPrinted>2011-07-06T19:19:19Z</cp:lastPrinted>
  <dcterms:created xsi:type="dcterms:W3CDTF">2011-06-19T15:24:41Z</dcterms:created>
  <dcterms:modified xsi:type="dcterms:W3CDTF">2011-07-08T12:24:31Z</dcterms:modified>
</cp:coreProperties>
</file>