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730469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1611680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1833638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5269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2048105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266108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4554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13615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604394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2706704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C1E8D7-11A6-4265-97D4-3AC94D81349D}" type="datetimeFigureOut">
              <a:rPr kumimoji="1" lang="ja-JP" altLang="en-US" smtClean="0"/>
              <a:t>2011/7/6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3328130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C1E8D7-11A6-4265-97D4-3AC94D81349D}" type="datetimeFigureOut">
              <a:rPr kumimoji="1" lang="ja-JP" altLang="en-US" smtClean="0"/>
              <a:t>2011/7/6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DB46B-3F33-4503-9120-E594FA3966CD}" type="slidenum">
              <a:rPr kumimoji="1" lang="ja-JP" altLang="en-US" smtClean="0"/>
              <a:t>‹#›</a:t>
            </a:fld>
            <a:endParaRPr kumimoji="1" lang="ja-JP" altLang="en-US"/>
          </a:p>
        </p:txBody>
      </p:sp>
    </p:spTree>
    <p:extLst>
      <p:ext uri="{BB962C8B-B14F-4D97-AF65-F5344CB8AC3E}">
        <p14:creationId xmlns:p14="http://schemas.microsoft.com/office/powerpoint/2010/main" val="4187381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3528" y="375832"/>
            <a:ext cx="7855035" cy="461665"/>
          </a:xfrm>
          <a:prstGeom prst="rect">
            <a:avLst/>
          </a:prstGeom>
          <a:noFill/>
        </p:spPr>
        <p:txBody>
          <a:bodyPr wrap="none" rtlCol="0">
            <a:spAutoFit/>
          </a:bodyPr>
          <a:lstStyle/>
          <a:p>
            <a:r>
              <a:rPr lang="ja-JP" altLang="en-US" sz="2400" b="1" u="sng" dirty="0"/>
              <a:t>新コンプレッサーによる</a:t>
            </a:r>
            <a:r>
              <a:rPr lang="en-US" altLang="ja-JP" sz="2400" b="1" u="sng" dirty="0"/>
              <a:t>80K</a:t>
            </a:r>
            <a:r>
              <a:rPr lang="ja-JP" altLang="en-US" sz="2400" b="1" u="sng" dirty="0" smtClean="0"/>
              <a:t>持続</a:t>
            </a:r>
            <a:r>
              <a:rPr lang="ja-JP" altLang="en-US" sz="2400" b="1" u="sng" dirty="0" smtClean="0"/>
              <a:t>実験</a:t>
            </a:r>
            <a:r>
              <a:rPr lang="ja-JP" altLang="en-US" u="sng" dirty="0" smtClean="0"/>
              <a:t>　　　</a:t>
            </a:r>
            <a:r>
              <a:rPr lang="en-US" altLang="ja-JP" u="sng" dirty="0" smtClean="0"/>
              <a:t>2011</a:t>
            </a:r>
            <a:r>
              <a:rPr lang="ja-JP" altLang="en-US" u="sng" dirty="0" smtClean="0"/>
              <a:t>年</a:t>
            </a:r>
            <a:r>
              <a:rPr lang="en-US" altLang="ja-JP" u="sng" dirty="0" smtClean="0"/>
              <a:t>7</a:t>
            </a:r>
            <a:r>
              <a:rPr lang="ja-JP" altLang="en-US" u="sng" dirty="0" smtClean="0"/>
              <a:t>月</a:t>
            </a:r>
            <a:r>
              <a:rPr lang="en-US" altLang="ja-JP" u="sng" dirty="0"/>
              <a:t>7</a:t>
            </a:r>
            <a:r>
              <a:rPr lang="ja-JP" altLang="en-US" u="sng" dirty="0" smtClean="0"/>
              <a:t>日</a:t>
            </a:r>
            <a:r>
              <a:rPr lang="ja-JP" altLang="en-US" u="sng" dirty="0" smtClean="0"/>
              <a:t>　沖田博文</a:t>
            </a:r>
            <a:endParaRPr kumimoji="1" lang="ja-JP" altLang="en-US" u="sng" dirty="0"/>
          </a:p>
        </p:txBody>
      </p:sp>
      <p:sp>
        <p:nvSpPr>
          <p:cNvPr id="5" name="テキスト ボックス 4"/>
          <p:cNvSpPr txBox="1"/>
          <p:nvPr/>
        </p:nvSpPr>
        <p:spPr>
          <a:xfrm>
            <a:off x="971600" y="1615832"/>
            <a:ext cx="7416824" cy="1200329"/>
          </a:xfrm>
          <a:prstGeom prst="rect">
            <a:avLst/>
          </a:prstGeom>
          <a:noFill/>
        </p:spPr>
        <p:txBody>
          <a:bodyPr wrap="square" rtlCol="0">
            <a:spAutoFit/>
          </a:bodyPr>
          <a:lstStyle/>
          <a:p>
            <a:r>
              <a:rPr kumimoji="1" lang="ja-JP" altLang="en-US" dirty="0" smtClean="0"/>
              <a:t>前回のレポートにより、</a:t>
            </a:r>
            <a:r>
              <a:rPr kumimoji="1" lang="en-US" altLang="ja-JP" dirty="0" smtClean="0"/>
              <a:t>JARE52</a:t>
            </a:r>
            <a:r>
              <a:rPr kumimoji="1" lang="ja-JP" altLang="en-US" dirty="0" smtClean="0"/>
              <a:t>で持ちこんだ赤外線カメラ</a:t>
            </a:r>
            <a:r>
              <a:rPr kumimoji="1" lang="en-US" altLang="ja-JP" dirty="0" smtClean="0"/>
              <a:t>TONIC2</a:t>
            </a:r>
            <a:r>
              <a:rPr kumimoji="1" lang="ja-JP" altLang="en-US" dirty="0" smtClean="0"/>
              <a:t>のコンプレッサー</a:t>
            </a:r>
            <a:r>
              <a:rPr lang="ja-JP" altLang="en-US" dirty="0"/>
              <a:t>は</a:t>
            </a:r>
            <a:r>
              <a:rPr kumimoji="1" lang="ja-JP" altLang="en-US" dirty="0" smtClean="0"/>
              <a:t>所定の性能が出ていない可能性が高いことが分かった。そこで仙台にある同等のコンプレッサー</a:t>
            </a:r>
            <a:r>
              <a:rPr kumimoji="1" lang="en-US" altLang="ja-JP" dirty="0" smtClean="0"/>
              <a:t>(</a:t>
            </a:r>
            <a:r>
              <a:rPr lang="en-US" altLang="ja-JP" dirty="0" smtClean="0"/>
              <a:t>MA10190-02)</a:t>
            </a:r>
            <a:r>
              <a:rPr lang="ja-JP" altLang="en-US" dirty="0" smtClean="0"/>
              <a:t>で</a:t>
            </a:r>
            <a:r>
              <a:rPr lang="en-US" altLang="ja-JP" dirty="0" smtClean="0"/>
              <a:t>TONIC2</a:t>
            </a:r>
            <a:r>
              <a:rPr lang="ja-JP" altLang="en-US" dirty="0" smtClean="0"/>
              <a:t>を冷却し、どの程度</a:t>
            </a:r>
            <a:r>
              <a:rPr lang="en-US" altLang="ja-JP" dirty="0" smtClean="0"/>
              <a:t>80K</a:t>
            </a:r>
            <a:r>
              <a:rPr lang="ja-JP" altLang="en-US" dirty="0" smtClean="0"/>
              <a:t>を維持出来るか確かめる。</a:t>
            </a:r>
            <a:endParaRPr kumimoji="1" lang="ja-JP" altLang="en-US" dirty="0"/>
          </a:p>
        </p:txBody>
      </p:sp>
      <p:sp>
        <p:nvSpPr>
          <p:cNvPr id="6" name="テキスト ボックス 5"/>
          <p:cNvSpPr txBox="1"/>
          <p:nvPr/>
        </p:nvSpPr>
        <p:spPr>
          <a:xfrm>
            <a:off x="755576" y="1233334"/>
            <a:ext cx="646331" cy="369332"/>
          </a:xfrm>
          <a:prstGeom prst="rect">
            <a:avLst/>
          </a:prstGeom>
          <a:noFill/>
          <a:ln>
            <a:solidFill>
              <a:schemeClr val="tx1"/>
            </a:solidFill>
          </a:ln>
        </p:spPr>
        <p:txBody>
          <a:bodyPr wrap="none" rtlCol="0">
            <a:spAutoFit/>
          </a:bodyPr>
          <a:lstStyle/>
          <a:p>
            <a:r>
              <a:rPr lang="ja-JP" altLang="en-US" dirty="0"/>
              <a:t>目的</a:t>
            </a:r>
            <a:endParaRPr kumimoji="1" lang="ja-JP" altLang="en-US" dirty="0"/>
          </a:p>
        </p:txBody>
      </p:sp>
      <p:sp>
        <p:nvSpPr>
          <p:cNvPr id="7" name="テキスト ボックス 6"/>
          <p:cNvSpPr txBox="1"/>
          <p:nvPr/>
        </p:nvSpPr>
        <p:spPr>
          <a:xfrm>
            <a:off x="755576" y="2950492"/>
            <a:ext cx="646331" cy="369332"/>
          </a:xfrm>
          <a:prstGeom prst="rect">
            <a:avLst/>
          </a:prstGeom>
          <a:noFill/>
          <a:ln>
            <a:solidFill>
              <a:schemeClr val="tx1"/>
            </a:solidFill>
          </a:ln>
        </p:spPr>
        <p:txBody>
          <a:bodyPr wrap="none" rtlCol="0">
            <a:spAutoFit/>
          </a:bodyPr>
          <a:lstStyle/>
          <a:p>
            <a:r>
              <a:rPr kumimoji="1" lang="ja-JP" altLang="en-US" dirty="0" smtClean="0"/>
              <a:t>原理</a:t>
            </a:r>
            <a:endParaRPr kumimoji="1" lang="ja-JP" altLang="en-US" dirty="0"/>
          </a:p>
        </p:txBody>
      </p:sp>
      <p:sp>
        <p:nvSpPr>
          <p:cNvPr id="8" name="テキスト ボックス 7"/>
          <p:cNvSpPr txBox="1"/>
          <p:nvPr/>
        </p:nvSpPr>
        <p:spPr>
          <a:xfrm>
            <a:off x="971600" y="3319824"/>
            <a:ext cx="7416824" cy="1477328"/>
          </a:xfrm>
          <a:prstGeom prst="rect">
            <a:avLst/>
          </a:prstGeom>
          <a:noFill/>
        </p:spPr>
        <p:txBody>
          <a:bodyPr wrap="square" rtlCol="0">
            <a:spAutoFit/>
          </a:bodyPr>
          <a:lstStyle/>
          <a:p>
            <a:r>
              <a:rPr lang="en-US" altLang="ja-JP" dirty="0" smtClean="0"/>
              <a:t>Model CA201</a:t>
            </a:r>
            <a:r>
              <a:rPr lang="ja-JP" altLang="en-US" dirty="0" smtClean="0"/>
              <a:t>コンプレッサーを使用する場合、設計上は真空</a:t>
            </a:r>
            <a:r>
              <a:rPr lang="ja-JP" altLang="en-US" dirty="0"/>
              <a:t>漏れが</a:t>
            </a:r>
            <a:r>
              <a:rPr lang="ja-JP" altLang="en-US" dirty="0" smtClean="0"/>
              <a:t>なければ</a:t>
            </a:r>
            <a:r>
              <a:rPr lang="en-US" altLang="ja-JP" dirty="0" smtClean="0"/>
              <a:t>TONIC</a:t>
            </a:r>
            <a:r>
              <a:rPr lang="ja-JP" altLang="en-US" dirty="0" smtClean="0"/>
              <a:t>内部は冷却し続ける限り</a:t>
            </a:r>
            <a:r>
              <a:rPr lang="en-US" altLang="ja-JP" dirty="0" smtClean="0"/>
              <a:t>80K</a:t>
            </a:r>
            <a:r>
              <a:rPr lang="ja-JP" altLang="en-US" dirty="0" smtClean="0"/>
              <a:t>を維持出来るはずである。もし冷凍機の能力が不足すれば、クライオスタット内は徐々に温度が上昇してアウトガスが発生、さらに温度が上昇するといった負の連鎖が起こり、温度上昇が止まらなくなる。</a:t>
            </a:r>
            <a:endParaRPr kumimoji="1" lang="ja-JP" altLang="en-US" dirty="0"/>
          </a:p>
        </p:txBody>
      </p:sp>
      <p:sp>
        <p:nvSpPr>
          <p:cNvPr id="11" name="テキスト ボックス 10"/>
          <p:cNvSpPr txBox="1"/>
          <p:nvPr/>
        </p:nvSpPr>
        <p:spPr>
          <a:xfrm>
            <a:off x="755576" y="5016658"/>
            <a:ext cx="1107996" cy="369332"/>
          </a:xfrm>
          <a:prstGeom prst="rect">
            <a:avLst/>
          </a:prstGeom>
          <a:noFill/>
          <a:ln>
            <a:solidFill>
              <a:schemeClr val="tx1"/>
            </a:solidFill>
          </a:ln>
        </p:spPr>
        <p:txBody>
          <a:bodyPr wrap="none" rtlCol="0">
            <a:spAutoFit/>
          </a:bodyPr>
          <a:lstStyle/>
          <a:p>
            <a:r>
              <a:rPr kumimoji="1" lang="ja-JP" altLang="en-US" dirty="0" smtClean="0"/>
              <a:t>実験方法</a:t>
            </a:r>
            <a:endParaRPr kumimoji="1" lang="ja-JP" altLang="en-US" dirty="0"/>
          </a:p>
        </p:txBody>
      </p:sp>
      <p:sp>
        <p:nvSpPr>
          <p:cNvPr id="12" name="テキスト ボックス 11"/>
          <p:cNvSpPr txBox="1"/>
          <p:nvPr/>
        </p:nvSpPr>
        <p:spPr>
          <a:xfrm>
            <a:off x="971600" y="5373216"/>
            <a:ext cx="7416824" cy="923330"/>
          </a:xfrm>
          <a:prstGeom prst="rect">
            <a:avLst/>
          </a:prstGeom>
          <a:noFill/>
        </p:spPr>
        <p:txBody>
          <a:bodyPr wrap="square" rtlCol="0">
            <a:spAutoFit/>
          </a:bodyPr>
          <a:lstStyle/>
          <a:p>
            <a:r>
              <a:rPr kumimoji="1" lang="ja-JP" altLang="en-US" dirty="0" smtClean="0"/>
              <a:t>真空ポンプで</a:t>
            </a:r>
            <a:r>
              <a:rPr kumimoji="1" lang="en-US" altLang="ja-JP" dirty="0" smtClean="0"/>
              <a:t>TONIC2</a:t>
            </a:r>
            <a:r>
              <a:rPr kumimoji="1" lang="ja-JP" altLang="en-US" dirty="0" smtClean="0"/>
              <a:t>を真空引きし、</a:t>
            </a:r>
            <a:r>
              <a:rPr lang="en-US" altLang="ja-JP" dirty="0"/>
              <a:t> </a:t>
            </a:r>
            <a:r>
              <a:rPr lang="ja-JP" altLang="en-US" dirty="0" smtClean="0"/>
              <a:t>新</a:t>
            </a:r>
            <a:r>
              <a:rPr kumimoji="1" lang="ja-JP" altLang="en-US" dirty="0" smtClean="0"/>
              <a:t>コンプレッサー</a:t>
            </a:r>
            <a:r>
              <a:rPr kumimoji="1" lang="en-US" altLang="ja-JP" dirty="0" smtClean="0"/>
              <a:t>(</a:t>
            </a:r>
            <a:r>
              <a:rPr lang="en-US" altLang="ja-JP" dirty="0"/>
              <a:t>MA10190-02</a:t>
            </a:r>
            <a:r>
              <a:rPr kumimoji="1" lang="en-US" altLang="ja-JP" dirty="0" smtClean="0"/>
              <a:t>)</a:t>
            </a:r>
            <a:r>
              <a:rPr kumimoji="1" lang="ja-JP" altLang="en-US" dirty="0" smtClean="0"/>
              <a:t>によって内部を</a:t>
            </a:r>
            <a:r>
              <a:rPr kumimoji="1" lang="en-US" altLang="ja-JP" dirty="0" smtClean="0"/>
              <a:t>80K</a:t>
            </a:r>
            <a:r>
              <a:rPr lang="ja-JP" altLang="en-US" dirty="0" smtClean="0"/>
              <a:t>にした後</a:t>
            </a:r>
            <a:r>
              <a:rPr lang="ja-JP" altLang="en-US" dirty="0"/>
              <a:t>、</a:t>
            </a:r>
            <a:r>
              <a:rPr lang="ja-JP" altLang="en-US" dirty="0" smtClean="0"/>
              <a:t>真空ポンプを外してコンプレッサーによる冷却を続ける。温度を監視することでどれぐらい長期にわたって</a:t>
            </a:r>
            <a:r>
              <a:rPr lang="en-US" altLang="ja-JP" dirty="0" smtClean="0"/>
              <a:t>80K</a:t>
            </a:r>
            <a:r>
              <a:rPr lang="ja-JP" altLang="en-US" dirty="0" smtClean="0"/>
              <a:t>を維持出来るか調べる。</a:t>
            </a:r>
            <a:endParaRPr kumimoji="1" lang="ja-JP" altLang="en-US" dirty="0"/>
          </a:p>
        </p:txBody>
      </p:sp>
    </p:spTree>
    <p:extLst>
      <p:ext uri="{BB962C8B-B14F-4D97-AF65-F5344CB8AC3E}">
        <p14:creationId xmlns:p14="http://schemas.microsoft.com/office/powerpoint/2010/main" val="105126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55576" y="539388"/>
            <a:ext cx="1207382" cy="369332"/>
          </a:xfrm>
          <a:prstGeom prst="rect">
            <a:avLst/>
          </a:prstGeom>
          <a:noFill/>
          <a:ln>
            <a:solidFill>
              <a:schemeClr val="tx1"/>
            </a:solidFill>
          </a:ln>
        </p:spPr>
        <p:txBody>
          <a:bodyPr wrap="none" rtlCol="0">
            <a:spAutoFit/>
          </a:bodyPr>
          <a:lstStyle/>
          <a:p>
            <a:r>
              <a:rPr lang="ja-JP" altLang="en-US" dirty="0" smtClean="0"/>
              <a:t>実験その</a:t>
            </a:r>
            <a:r>
              <a:rPr lang="en-US" altLang="ja-JP" dirty="0" smtClean="0"/>
              <a:t>1</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052883148"/>
              </p:ext>
            </p:extLst>
          </p:nvPr>
        </p:nvGraphicFramePr>
        <p:xfrm>
          <a:off x="1115616" y="3512184"/>
          <a:ext cx="5904656" cy="2595880"/>
        </p:xfrm>
        <a:graphic>
          <a:graphicData uri="http://schemas.openxmlformats.org/drawingml/2006/table">
            <a:tbl>
              <a:tblPr firstRow="1" bandRow="1">
                <a:tableStyleId>{5C22544A-7EE6-4342-B048-85BDC9FD1C3A}</a:tableStyleId>
              </a:tblPr>
              <a:tblGrid>
                <a:gridCol w="1476164"/>
                <a:gridCol w="1476164"/>
                <a:gridCol w="1476164"/>
                <a:gridCol w="1476164"/>
              </a:tblGrid>
              <a:tr h="370840">
                <a:tc>
                  <a:txBody>
                    <a:bodyPr/>
                    <a:lstStyle/>
                    <a:p>
                      <a:r>
                        <a:rPr kumimoji="1" lang="ja-JP" altLang="en-US" dirty="0" smtClean="0"/>
                        <a:t>日時</a:t>
                      </a:r>
                      <a:endParaRPr kumimoji="1" lang="ja-JP" altLang="en-US" dirty="0"/>
                    </a:p>
                  </a:txBody>
                  <a:tcPr/>
                </a:tc>
                <a:tc>
                  <a:txBody>
                    <a:bodyPr/>
                    <a:lstStyle/>
                    <a:p>
                      <a:r>
                        <a:rPr kumimoji="1" lang="ja-JP" altLang="en-US" dirty="0" smtClean="0"/>
                        <a:t>ホルダ温度</a:t>
                      </a:r>
                      <a:endParaRPr kumimoji="1" lang="ja-JP" altLang="en-US" dirty="0"/>
                    </a:p>
                  </a:txBody>
                  <a:tcPr/>
                </a:tc>
                <a:tc>
                  <a:txBody>
                    <a:bodyPr/>
                    <a:lstStyle/>
                    <a:p>
                      <a:r>
                        <a:rPr kumimoji="1" lang="ja-JP" altLang="en-US" dirty="0" smtClean="0"/>
                        <a:t>検出器温度</a:t>
                      </a:r>
                      <a:endParaRPr kumimoji="1" lang="ja-JP" altLang="en-US" dirty="0"/>
                    </a:p>
                  </a:txBody>
                  <a:tcPr/>
                </a:tc>
                <a:tc>
                  <a:txBody>
                    <a:bodyPr/>
                    <a:lstStyle/>
                    <a:p>
                      <a:r>
                        <a:rPr kumimoji="1" lang="ja-JP" altLang="en-US" dirty="0" smtClean="0"/>
                        <a:t>ヒーター出力</a:t>
                      </a:r>
                      <a:endParaRPr kumimoji="1" lang="ja-JP" altLang="en-US" dirty="0"/>
                    </a:p>
                  </a:txBody>
                  <a:tcPr/>
                </a:tc>
              </a:tr>
              <a:tr h="370840">
                <a:tc>
                  <a:txBody>
                    <a:bodyPr/>
                    <a:lstStyle/>
                    <a:p>
                      <a:pPr algn="ctr"/>
                      <a:r>
                        <a:rPr kumimoji="1" lang="en-US" altLang="ja-JP" dirty="0" smtClean="0"/>
                        <a:t>5/31 20:51</a:t>
                      </a:r>
                      <a:endParaRPr kumimoji="1" lang="ja-JP" altLang="en-US" dirty="0"/>
                    </a:p>
                  </a:txBody>
                  <a:tcPr/>
                </a:tc>
                <a:tc>
                  <a:txBody>
                    <a:bodyPr/>
                    <a:lstStyle/>
                    <a:p>
                      <a:pPr algn="ctr"/>
                      <a:r>
                        <a:rPr kumimoji="1" lang="en-US" altLang="ja-JP" dirty="0" smtClean="0"/>
                        <a:t>80.000</a:t>
                      </a:r>
                      <a:endParaRPr kumimoji="1" lang="ja-JP" altLang="en-US" dirty="0"/>
                    </a:p>
                  </a:txBody>
                  <a:tcPr/>
                </a:tc>
                <a:tc>
                  <a:txBody>
                    <a:bodyPr/>
                    <a:lstStyle/>
                    <a:p>
                      <a:pPr algn="ctr"/>
                      <a:r>
                        <a:rPr kumimoji="1" lang="en-US" altLang="ja-JP" dirty="0" smtClean="0"/>
                        <a:t>81.310</a:t>
                      </a:r>
                      <a:endParaRPr kumimoji="1" lang="ja-JP" altLang="en-US" dirty="0"/>
                    </a:p>
                  </a:txBody>
                  <a:tcPr/>
                </a:tc>
                <a:tc>
                  <a:txBody>
                    <a:bodyPr/>
                    <a:lstStyle/>
                    <a:p>
                      <a:pPr algn="ctr"/>
                      <a:r>
                        <a:rPr kumimoji="1" lang="en-US" altLang="ja-JP" dirty="0" smtClean="0"/>
                        <a:t>14% high</a:t>
                      </a:r>
                      <a:endParaRPr kumimoji="1" lang="ja-JP" altLang="en-US" dirty="0"/>
                    </a:p>
                  </a:txBody>
                  <a:tcPr/>
                </a:tc>
              </a:tr>
              <a:tr h="370840">
                <a:tc>
                  <a:txBody>
                    <a:bodyPr/>
                    <a:lstStyle/>
                    <a:p>
                      <a:pPr algn="ctr"/>
                      <a:r>
                        <a:rPr kumimoji="1" lang="en-US" altLang="ja-JP" dirty="0" smtClean="0"/>
                        <a:t>6/2</a:t>
                      </a:r>
                      <a:r>
                        <a:rPr kumimoji="1" lang="en-US" altLang="ja-JP" baseline="0" dirty="0" smtClean="0"/>
                        <a:t>   21:13</a:t>
                      </a:r>
                      <a:endParaRPr kumimoji="1" lang="ja-JP" altLang="en-US" dirty="0"/>
                    </a:p>
                  </a:txBody>
                  <a:tcPr/>
                </a:tc>
                <a:tc>
                  <a:txBody>
                    <a:bodyPr/>
                    <a:lstStyle/>
                    <a:p>
                      <a:pPr algn="ctr"/>
                      <a:r>
                        <a:rPr kumimoji="1" lang="en-US" altLang="ja-JP" dirty="0" smtClean="0"/>
                        <a:t>80.000</a:t>
                      </a:r>
                      <a:endParaRPr kumimoji="1" lang="ja-JP" altLang="en-US" dirty="0"/>
                    </a:p>
                  </a:txBody>
                  <a:tcPr/>
                </a:tc>
                <a:tc>
                  <a:txBody>
                    <a:bodyPr/>
                    <a:lstStyle/>
                    <a:p>
                      <a:pPr algn="ctr"/>
                      <a:r>
                        <a:rPr kumimoji="1" lang="en-US" altLang="ja-JP" dirty="0" smtClean="0"/>
                        <a:t>80.884</a:t>
                      </a:r>
                      <a:endParaRPr kumimoji="1" lang="ja-JP" altLang="en-US" dirty="0"/>
                    </a:p>
                  </a:txBody>
                  <a:tcPr/>
                </a:tc>
                <a:tc>
                  <a:txBody>
                    <a:bodyPr/>
                    <a:lstStyle/>
                    <a:p>
                      <a:pPr algn="ctr"/>
                      <a:r>
                        <a:rPr kumimoji="1" lang="en-US" altLang="ja-JP" dirty="0" smtClean="0"/>
                        <a:t>18%</a:t>
                      </a:r>
                      <a:r>
                        <a:rPr kumimoji="1" lang="en-US" altLang="ja-JP" baseline="0" dirty="0" smtClean="0"/>
                        <a:t> high</a:t>
                      </a:r>
                      <a:endParaRPr kumimoji="1" lang="en-US" altLang="ja-JP" dirty="0" smtClean="0"/>
                    </a:p>
                  </a:txBody>
                  <a:tcPr/>
                </a:tc>
              </a:tr>
              <a:tr h="370840">
                <a:tc>
                  <a:txBody>
                    <a:bodyPr/>
                    <a:lstStyle/>
                    <a:p>
                      <a:pPr algn="ctr"/>
                      <a:r>
                        <a:rPr kumimoji="1" lang="en-US" altLang="ja-JP" dirty="0" smtClean="0"/>
                        <a:t>6/4   22:23</a:t>
                      </a:r>
                      <a:endParaRPr kumimoji="1" lang="ja-JP" altLang="en-US" dirty="0"/>
                    </a:p>
                  </a:txBody>
                  <a:tcPr/>
                </a:tc>
                <a:tc>
                  <a:txBody>
                    <a:bodyPr/>
                    <a:lstStyle/>
                    <a:p>
                      <a:pPr algn="ctr"/>
                      <a:r>
                        <a:rPr kumimoji="1" lang="en-US" altLang="ja-JP" dirty="0" smtClean="0"/>
                        <a:t>80.000</a:t>
                      </a:r>
                      <a:endParaRPr kumimoji="1" lang="ja-JP" altLang="en-US" dirty="0"/>
                    </a:p>
                  </a:txBody>
                  <a:tcPr/>
                </a:tc>
                <a:tc>
                  <a:txBody>
                    <a:bodyPr/>
                    <a:lstStyle/>
                    <a:p>
                      <a:pPr algn="ctr"/>
                      <a:r>
                        <a:rPr kumimoji="1" lang="en-US" altLang="ja-JP" dirty="0" smtClean="0"/>
                        <a:t>81.341</a:t>
                      </a:r>
                      <a:endParaRPr kumimoji="1" lang="ja-JP" altLang="en-US" dirty="0"/>
                    </a:p>
                  </a:txBody>
                  <a:tcPr/>
                </a:tc>
                <a:tc>
                  <a:txBody>
                    <a:bodyPr/>
                    <a:lstStyle/>
                    <a:p>
                      <a:pPr algn="ctr"/>
                      <a:r>
                        <a:rPr kumimoji="1" lang="en-US" altLang="ja-JP" dirty="0" smtClean="0"/>
                        <a:t>15% high</a:t>
                      </a:r>
                    </a:p>
                  </a:txBody>
                  <a:tcPr/>
                </a:tc>
              </a:tr>
              <a:tr h="370840">
                <a:tc>
                  <a:txBody>
                    <a:bodyPr/>
                    <a:lstStyle/>
                    <a:p>
                      <a:pPr algn="ctr"/>
                      <a:r>
                        <a:rPr kumimoji="1" lang="en-US" altLang="ja-JP" dirty="0" smtClean="0"/>
                        <a:t>6/7   19:16</a:t>
                      </a:r>
                      <a:endParaRPr kumimoji="1" lang="ja-JP" altLang="en-US" dirty="0"/>
                    </a:p>
                  </a:txBody>
                  <a:tcPr/>
                </a:tc>
                <a:tc>
                  <a:txBody>
                    <a:bodyPr/>
                    <a:lstStyle/>
                    <a:p>
                      <a:pPr algn="ctr"/>
                      <a:r>
                        <a:rPr kumimoji="1" lang="en-US" altLang="ja-JP" dirty="0" smtClean="0"/>
                        <a:t>80.000</a:t>
                      </a:r>
                      <a:endParaRPr kumimoji="1" lang="ja-JP" altLang="en-US" dirty="0"/>
                    </a:p>
                  </a:txBody>
                  <a:tcPr/>
                </a:tc>
                <a:tc>
                  <a:txBody>
                    <a:bodyPr/>
                    <a:lstStyle/>
                    <a:p>
                      <a:pPr algn="ctr"/>
                      <a:r>
                        <a:rPr kumimoji="1" lang="en-US" altLang="ja-JP" dirty="0" smtClean="0"/>
                        <a:t>80.876</a:t>
                      </a:r>
                      <a:endParaRPr kumimoji="1" lang="ja-JP" altLang="en-US" dirty="0"/>
                    </a:p>
                  </a:txBody>
                  <a:tcPr/>
                </a:tc>
                <a:tc>
                  <a:txBody>
                    <a:bodyPr/>
                    <a:lstStyle/>
                    <a:p>
                      <a:pPr algn="ctr"/>
                      <a:r>
                        <a:rPr kumimoji="1" lang="en-US" altLang="ja-JP" dirty="0" smtClean="0"/>
                        <a:t>18% high</a:t>
                      </a:r>
                      <a:endParaRPr kumimoji="1" lang="ja-JP" altLang="en-US" dirty="0"/>
                    </a:p>
                  </a:txBody>
                  <a:tcPr/>
                </a:tc>
              </a:tr>
              <a:tr h="370840">
                <a:tc>
                  <a:txBody>
                    <a:bodyPr/>
                    <a:lstStyle/>
                    <a:p>
                      <a:pPr algn="ctr"/>
                      <a:r>
                        <a:rPr kumimoji="1" lang="en-US" altLang="ja-JP" dirty="0" smtClean="0"/>
                        <a:t>6/9   17:37</a:t>
                      </a:r>
                      <a:endParaRPr kumimoji="1" lang="ja-JP" altLang="en-US" dirty="0"/>
                    </a:p>
                  </a:txBody>
                  <a:tcPr/>
                </a:tc>
                <a:tc>
                  <a:txBody>
                    <a:bodyPr/>
                    <a:lstStyle/>
                    <a:p>
                      <a:pPr algn="ctr"/>
                      <a:r>
                        <a:rPr kumimoji="1" lang="en-US" altLang="ja-JP" dirty="0" smtClean="0"/>
                        <a:t>80.000</a:t>
                      </a:r>
                      <a:endParaRPr kumimoji="1" lang="ja-JP" altLang="en-US" dirty="0"/>
                    </a:p>
                  </a:txBody>
                  <a:tcPr/>
                </a:tc>
                <a:tc>
                  <a:txBody>
                    <a:bodyPr/>
                    <a:lstStyle/>
                    <a:p>
                      <a:pPr algn="ctr"/>
                      <a:r>
                        <a:rPr kumimoji="1" lang="en-US" altLang="ja-JP" dirty="0" smtClean="0"/>
                        <a:t>81.096</a:t>
                      </a:r>
                      <a:endParaRPr kumimoji="1" lang="ja-JP" altLang="en-US" dirty="0"/>
                    </a:p>
                  </a:txBody>
                  <a:tcPr/>
                </a:tc>
                <a:tc>
                  <a:txBody>
                    <a:bodyPr/>
                    <a:lstStyle/>
                    <a:p>
                      <a:pPr algn="ctr"/>
                      <a:r>
                        <a:rPr kumimoji="1" lang="en-US" altLang="ja-JP" dirty="0" smtClean="0"/>
                        <a:t>17% high</a:t>
                      </a:r>
                      <a:endParaRPr kumimoji="1" lang="ja-JP" altLang="en-US" dirty="0"/>
                    </a:p>
                  </a:txBody>
                  <a:tcPr/>
                </a:tc>
              </a:tr>
              <a:tr h="370840">
                <a:tc>
                  <a:txBody>
                    <a:bodyPr/>
                    <a:lstStyle/>
                    <a:p>
                      <a:pPr algn="ctr"/>
                      <a:r>
                        <a:rPr kumimoji="1" lang="en-US" altLang="ja-JP" dirty="0" smtClean="0"/>
                        <a:t>6/14 21:34</a:t>
                      </a:r>
                      <a:endParaRPr kumimoji="1" lang="ja-JP" altLang="en-US" dirty="0"/>
                    </a:p>
                  </a:txBody>
                  <a:tcPr/>
                </a:tc>
                <a:tc>
                  <a:txBody>
                    <a:bodyPr/>
                    <a:lstStyle/>
                    <a:p>
                      <a:pPr algn="ctr"/>
                      <a:r>
                        <a:rPr kumimoji="1" lang="en-US" altLang="ja-JP" dirty="0" smtClean="0"/>
                        <a:t>80.000</a:t>
                      </a:r>
                      <a:endParaRPr kumimoji="1" lang="ja-JP" altLang="en-US" dirty="0"/>
                    </a:p>
                  </a:txBody>
                  <a:tcPr/>
                </a:tc>
                <a:tc>
                  <a:txBody>
                    <a:bodyPr/>
                    <a:lstStyle/>
                    <a:p>
                      <a:pPr algn="ctr"/>
                      <a:r>
                        <a:rPr kumimoji="1" lang="en-US" altLang="ja-JP" dirty="0" smtClean="0"/>
                        <a:t>81.083</a:t>
                      </a:r>
                      <a:endParaRPr kumimoji="1" lang="ja-JP" altLang="en-US" dirty="0"/>
                    </a:p>
                  </a:txBody>
                  <a:tcPr/>
                </a:tc>
                <a:tc>
                  <a:txBody>
                    <a:bodyPr/>
                    <a:lstStyle/>
                    <a:p>
                      <a:pPr algn="ctr"/>
                      <a:r>
                        <a:rPr kumimoji="1" lang="en-US" altLang="ja-JP" dirty="0" smtClean="0"/>
                        <a:t>17% high</a:t>
                      </a:r>
                      <a:endParaRPr kumimoji="1" lang="ja-JP" altLang="en-US" dirty="0"/>
                    </a:p>
                  </a:txBody>
                  <a:tcPr/>
                </a:tc>
              </a:tr>
            </a:tbl>
          </a:graphicData>
        </a:graphic>
      </p:graphicFrame>
      <p:sp>
        <p:nvSpPr>
          <p:cNvPr id="5" name="右中かっこ 4"/>
          <p:cNvSpPr/>
          <p:nvPr/>
        </p:nvSpPr>
        <p:spPr>
          <a:xfrm>
            <a:off x="7020271" y="4045966"/>
            <a:ext cx="167791" cy="1872208"/>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7188063" y="4766046"/>
            <a:ext cx="1673601" cy="1200329"/>
          </a:xfrm>
          <a:prstGeom prst="rect">
            <a:avLst/>
          </a:prstGeom>
          <a:noFill/>
        </p:spPr>
        <p:txBody>
          <a:bodyPr wrap="square" rtlCol="0">
            <a:spAutoFit/>
          </a:bodyPr>
          <a:lstStyle/>
          <a:p>
            <a:r>
              <a:rPr kumimoji="1" lang="ja-JP" altLang="en-US" dirty="0" smtClean="0"/>
              <a:t>ヒーター出力も旧コンプレッサは最大でも</a:t>
            </a:r>
            <a:r>
              <a:rPr kumimoji="1" lang="en-US" altLang="ja-JP" dirty="0" smtClean="0"/>
              <a:t>10%</a:t>
            </a:r>
            <a:r>
              <a:rPr kumimoji="1" lang="ja-JP" altLang="en-US" dirty="0" smtClean="0"/>
              <a:t>程度</a:t>
            </a:r>
            <a:endParaRPr kumimoji="1" lang="en-US" altLang="ja-JP" dirty="0" smtClean="0"/>
          </a:p>
        </p:txBody>
      </p:sp>
      <p:sp>
        <p:nvSpPr>
          <p:cNvPr id="8" name="円/楕円 7"/>
          <p:cNvSpPr/>
          <p:nvPr/>
        </p:nvSpPr>
        <p:spPr>
          <a:xfrm>
            <a:off x="1078740" y="5680336"/>
            <a:ext cx="1477035" cy="4756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874755" y="6156012"/>
            <a:ext cx="838691" cy="369332"/>
          </a:xfrm>
          <a:prstGeom prst="rect">
            <a:avLst/>
          </a:prstGeom>
          <a:noFill/>
        </p:spPr>
        <p:txBody>
          <a:bodyPr wrap="none" rtlCol="0">
            <a:spAutoFit/>
          </a:bodyPr>
          <a:lstStyle/>
          <a:p>
            <a:r>
              <a:rPr kumimoji="1" lang="en-US" altLang="ja-JP" dirty="0" smtClean="0">
                <a:solidFill>
                  <a:srgbClr val="FF0000"/>
                </a:solidFill>
              </a:rPr>
              <a:t>2</a:t>
            </a:r>
            <a:r>
              <a:rPr kumimoji="1" lang="ja-JP" altLang="en-US" dirty="0" smtClean="0">
                <a:solidFill>
                  <a:srgbClr val="FF0000"/>
                </a:solidFill>
              </a:rPr>
              <a:t>週間</a:t>
            </a:r>
            <a:r>
              <a:rPr kumimoji="1" lang="en-US" altLang="ja-JP" dirty="0" smtClean="0">
                <a:solidFill>
                  <a:srgbClr val="FF0000"/>
                </a:solidFill>
              </a:rPr>
              <a:t>!</a:t>
            </a:r>
            <a:endParaRPr kumimoji="1" lang="ja-JP" altLang="en-US" dirty="0">
              <a:solidFill>
                <a:srgbClr val="FF0000"/>
              </a:solidFill>
            </a:endParaRPr>
          </a:p>
        </p:txBody>
      </p:sp>
      <p:sp>
        <p:nvSpPr>
          <p:cNvPr id="13" name="テキスト ボックス 12"/>
          <p:cNvSpPr txBox="1"/>
          <p:nvPr/>
        </p:nvSpPr>
        <p:spPr>
          <a:xfrm>
            <a:off x="971600" y="993502"/>
            <a:ext cx="7416824" cy="369332"/>
          </a:xfrm>
          <a:prstGeom prst="rect">
            <a:avLst/>
          </a:prstGeom>
          <a:noFill/>
        </p:spPr>
        <p:txBody>
          <a:bodyPr wrap="square" rtlCol="0">
            <a:spAutoFit/>
          </a:bodyPr>
          <a:lstStyle/>
          <a:p>
            <a:r>
              <a:rPr lang="ja-JP" altLang="en-US" dirty="0"/>
              <a:t>撮像しない状態</a:t>
            </a:r>
            <a:r>
              <a:rPr lang="ja-JP" altLang="en-US" dirty="0" smtClean="0"/>
              <a:t>で</a:t>
            </a:r>
            <a:r>
              <a:rPr lang="en-US" altLang="ja-JP" dirty="0" smtClean="0"/>
              <a:t>TONIC2</a:t>
            </a:r>
            <a:r>
              <a:rPr lang="ja-JP" altLang="en-US" dirty="0" smtClean="0"/>
              <a:t>がどのぐらい</a:t>
            </a:r>
            <a:r>
              <a:rPr lang="en-US" altLang="ja-JP" dirty="0" smtClean="0"/>
              <a:t>80K</a:t>
            </a:r>
            <a:r>
              <a:rPr lang="ja-JP" altLang="en-US" dirty="0" smtClean="0"/>
              <a:t>を維持出来るか調べる</a:t>
            </a:r>
            <a:endParaRPr kumimoji="1" lang="ja-JP" altLang="en-US" dirty="0"/>
          </a:p>
        </p:txBody>
      </p:sp>
      <p:sp>
        <p:nvSpPr>
          <p:cNvPr id="16" name="テキスト ボックス 15"/>
          <p:cNvSpPr txBox="1"/>
          <p:nvPr/>
        </p:nvSpPr>
        <p:spPr>
          <a:xfrm>
            <a:off x="755576" y="2996952"/>
            <a:ext cx="646331" cy="369332"/>
          </a:xfrm>
          <a:prstGeom prst="rect">
            <a:avLst/>
          </a:prstGeom>
          <a:noFill/>
          <a:ln>
            <a:solidFill>
              <a:schemeClr val="tx1"/>
            </a:solidFill>
          </a:ln>
        </p:spPr>
        <p:txBody>
          <a:bodyPr wrap="none" rtlCol="0">
            <a:spAutoFit/>
          </a:bodyPr>
          <a:lstStyle/>
          <a:p>
            <a:r>
              <a:rPr kumimoji="1" lang="ja-JP" altLang="en-US" dirty="0" smtClean="0"/>
              <a:t>結果</a:t>
            </a:r>
            <a:endParaRPr kumimoji="1" lang="ja-JP" altLang="en-US" dirty="0"/>
          </a:p>
        </p:txBody>
      </p:sp>
      <p:sp>
        <p:nvSpPr>
          <p:cNvPr id="17" name="テキスト ボックス 16"/>
          <p:cNvSpPr txBox="1"/>
          <p:nvPr/>
        </p:nvSpPr>
        <p:spPr>
          <a:xfrm>
            <a:off x="755576" y="1556792"/>
            <a:ext cx="1107996" cy="369332"/>
          </a:xfrm>
          <a:prstGeom prst="rect">
            <a:avLst/>
          </a:prstGeom>
          <a:noFill/>
          <a:ln>
            <a:solidFill>
              <a:schemeClr val="tx1"/>
            </a:solidFill>
          </a:ln>
        </p:spPr>
        <p:txBody>
          <a:bodyPr wrap="none" rtlCol="0">
            <a:spAutoFit/>
          </a:bodyPr>
          <a:lstStyle/>
          <a:p>
            <a:r>
              <a:rPr kumimoji="1" lang="ja-JP" altLang="en-US" dirty="0" smtClean="0"/>
              <a:t>実験方法</a:t>
            </a:r>
            <a:endParaRPr kumimoji="1" lang="en-US" altLang="ja-JP" dirty="0" smtClean="0"/>
          </a:p>
        </p:txBody>
      </p:sp>
      <p:sp>
        <p:nvSpPr>
          <p:cNvPr id="18" name="テキスト ボックス 17"/>
          <p:cNvSpPr txBox="1"/>
          <p:nvPr/>
        </p:nvSpPr>
        <p:spPr>
          <a:xfrm>
            <a:off x="971600" y="1916832"/>
            <a:ext cx="7416824" cy="923330"/>
          </a:xfrm>
          <a:prstGeom prst="rect">
            <a:avLst/>
          </a:prstGeom>
          <a:noFill/>
        </p:spPr>
        <p:txBody>
          <a:bodyPr wrap="square" rtlCol="0">
            <a:spAutoFit/>
          </a:bodyPr>
          <a:lstStyle/>
          <a:p>
            <a:r>
              <a:rPr kumimoji="1" lang="ja-JP" altLang="en-US" dirty="0" smtClean="0"/>
              <a:t>真空ポンプで</a:t>
            </a:r>
            <a:r>
              <a:rPr kumimoji="1" lang="en-US" altLang="ja-JP" dirty="0" smtClean="0"/>
              <a:t>TONIC2</a:t>
            </a:r>
            <a:r>
              <a:rPr kumimoji="1" lang="ja-JP" altLang="en-US" dirty="0" smtClean="0"/>
              <a:t>を真空引きし、コンプレッサーによって内部を</a:t>
            </a:r>
            <a:r>
              <a:rPr kumimoji="1" lang="en-US" altLang="ja-JP" dirty="0" smtClean="0"/>
              <a:t>80K</a:t>
            </a:r>
            <a:r>
              <a:rPr lang="ja-JP" altLang="en-US" dirty="0" smtClean="0"/>
              <a:t>にした後真空ポンプを外し、コンプレッサーによる冷却を続ける。温度を監視することでどれぐらい長期にわたって</a:t>
            </a:r>
            <a:r>
              <a:rPr lang="en-US" altLang="ja-JP" dirty="0" smtClean="0"/>
              <a:t>80K</a:t>
            </a:r>
            <a:r>
              <a:rPr lang="ja-JP" altLang="en-US" dirty="0" smtClean="0"/>
              <a:t>を維持出来るか調べる。</a:t>
            </a:r>
            <a:endParaRPr kumimoji="1" lang="ja-JP" altLang="en-US" dirty="0"/>
          </a:p>
        </p:txBody>
      </p:sp>
    </p:spTree>
    <p:extLst>
      <p:ext uri="{BB962C8B-B14F-4D97-AF65-F5344CB8AC3E}">
        <p14:creationId xmlns:p14="http://schemas.microsoft.com/office/powerpoint/2010/main" val="2301632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55576" y="539388"/>
            <a:ext cx="1207382" cy="369332"/>
          </a:xfrm>
          <a:prstGeom prst="rect">
            <a:avLst/>
          </a:prstGeom>
          <a:noFill/>
          <a:ln>
            <a:solidFill>
              <a:schemeClr val="tx1"/>
            </a:solidFill>
          </a:ln>
        </p:spPr>
        <p:txBody>
          <a:bodyPr wrap="none" rtlCol="0">
            <a:spAutoFit/>
          </a:bodyPr>
          <a:lstStyle/>
          <a:p>
            <a:r>
              <a:rPr lang="ja-JP" altLang="en-US" dirty="0" smtClean="0"/>
              <a:t>実験その</a:t>
            </a:r>
            <a:r>
              <a:rPr lang="en-US" altLang="ja-JP" dirty="0" smtClean="0"/>
              <a:t>2</a:t>
            </a:r>
            <a:endParaRPr kumimoji="1" lang="ja-JP" altLang="en-US" dirty="0"/>
          </a:p>
        </p:txBody>
      </p:sp>
      <p:sp>
        <p:nvSpPr>
          <p:cNvPr id="9" name="テキスト ボックス 8"/>
          <p:cNvSpPr txBox="1"/>
          <p:nvPr/>
        </p:nvSpPr>
        <p:spPr>
          <a:xfrm>
            <a:off x="755576" y="4443341"/>
            <a:ext cx="646331" cy="369332"/>
          </a:xfrm>
          <a:prstGeom prst="rect">
            <a:avLst/>
          </a:prstGeom>
          <a:noFill/>
          <a:ln>
            <a:solidFill>
              <a:schemeClr val="tx1"/>
            </a:solidFill>
          </a:ln>
        </p:spPr>
        <p:txBody>
          <a:bodyPr wrap="none" rtlCol="0">
            <a:spAutoFit/>
          </a:bodyPr>
          <a:lstStyle/>
          <a:p>
            <a:r>
              <a:rPr kumimoji="1" lang="ja-JP" altLang="en-US" dirty="0" smtClean="0"/>
              <a:t>結果</a:t>
            </a:r>
            <a:endParaRPr kumimoji="1" lang="ja-JP" altLang="en-US" dirty="0"/>
          </a:p>
        </p:txBody>
      </p:sp>
      <p:sp>
        <p:nvSpPr>
          <p:cNvPr id="10" name="テキスト ボックス 9"/>
          <p:cNvSpPr txBox="1"/>
          <p:nvPr/>
        </p:nvSpPr>
        <p:spPr>
          <a:xfrm>
            <a:off x="899592" y="908720"/>
            <a:ext cx="7547317" cy="646331"/>
          </a:xfrm>
          <a:prstGeom prst="rect">
            <a:avLst/>
          </a:prstGeom>
          <a:noFill/>
        </p:spPr>
        <p:txBody>
          <a:bodyPr wrap="square" rtlCol="0">
            <a:spAutoFit/>
          </a:bodyPr>
          <a:lstStyle/>
          <a:p>
            <a:pPr algn="just"/>
            <a:r>
              <a:rPr lang="ja-JP" altLang="en-US" dirty="0" smtClean="0"/>
              <a:t>アルミ蓋を開けて撮像すると熱</a:t>
            </a:r>
            <a:r>
              <a:rPr lang="ja-JP" altLang="en-US" dirty="0" smtClean="0"/>
              <a:t>流入</a:t>
            </a:r>
            <a:r>
              <a:rPr lang="ja-JP" altLang="en-US" dirty="0"/>
              <a:t>もしく</a:t>
            </a:r>
            <a:r>
              <a:rPr lang="ja-JP" altLang="en-US" dirty="0" smtClean="0"/>
              <a:t>は読み出し回路からの熱</a:t>
            </a:r>
            <a:r>
              <a:rPr lang="ja-JP" altLang="en-US" dirty="0" smtClean="0"/>
              <a:t>に</a:t>
            </a:r>
            <a:r>
              <a:rPr lang="ja-JP" altLang="en-US" dirty="0" smtClean="0"/>
              <a:t>より温度上昇する可能性が有る。そこで</a:t>
            </a:r>
            <a:r>
              <a:rPr lang="ja-JP" altLang="en-US" dirty="0"/>
              <a:t>連続</a:t>
            </a:r>
            <a:r>
              <a:rPr lang="ja-JP" altLang="en-US" dirty="0" smtClean="0"/>
              <a:t>して撮像し、温度変化を見る</a:t>
            </a:r>
            <a:endParaRPr lang="en-US" altLang="ja-JP" dirty="0" smtClean="0"/>
          </a:p>
        </p:txBody>
      </p:sp>
      <p:sp>
        <p:nvSpPr>
          <p:cNvPr id="2" name="テキスト ボックス 1"/>
          <p:cNvSpPr txBox="1"/>
          <p:nvPr/>
        </p:nvSpPr>
        <p:spPr>
          <a:xfrm>
            <a:off x="899592" y="2415957"/>
            <a:ext cx="7524747" cy="1754326"/>
          </a:xfrm>
          <a:prstGeom prst="rect">
            <a:avLst/>
          </a:prstGeom>
          <a:noFill/>
        </p:spPr>
        <p:txBody>
          <a:bodyPr wrap="square" rtlCol="0">
            <a:spAutoFit/>
          </a:bodyPr>
          <a:lstStyle/>
          <a:p>
            <a:r>
              <a:rPr kumimoji="1" lang="en-US" altLang="ja-JP" b="1" dirty="0" smtClean="0">
                <a:solidFill>
                  <a:srgbClr val="0070C0"/>
                </a:solidFill>
              </a:rPr>
              <a:t>J</a:t>
            </a:r>
            <a:r>
              <a:rPr kumimoji="1" lang="ja-JP" altLang="en-US" b="1" dirty="0" smtClean="0">
                <a:solidFill>
                  <a:srgbClr val="0070C0"/>
                </a:solidFill>
              </a:rPr>
              <a:t>バンド</a:t>
            </a:r>
            <a:r>
              <a:rPr lang="ja-JP" altLang="en-US" dirty="0"/>
              <a:t>　</a:t>
            </a:r>
            <a:r>
              <a:rPr kumimoji="1" lang="en-US" altLang="ja-JP" dirty="0" smtClean="0"/>
              <a:t>30sec</a:t>
            </a:r>
            <a:r>
              <a:rPr lang="ja-JP" altLang="en-US" dirty="0" smtClean="0"/>
              <a:t>　</a:t>
            </a:r>
            <a:r>
              <a:rPr lang="en-US" altLang="ja-JP" dirty="0" smtClean="0"/>
              <a:t>x1800</a:t>
            </a:r>
            <a:r>
              <a:rPr lang="ja-JP" altLang="en-US" dirty="0" smtClean="0"/>
              <a:t>枚　</a:t>
            </a:r>
            <a:r>
              <a:rPr lang="en-US" altLang="ja-JP" dirty="0" smtClean="0"/>
              <a:t>= 30</a:t>
            </a:r>
            <a:r>
              <a:rPr lang="ja-JP" altLang="en-US" dirty="0" smtClean="0"/>
              <a:t>時間</a:t>
            </a:r>
            <a:endParaRPr lang="en-US" altLang="ja-JP" dirty="0" smtClean="0"/>
          </a:p>
          <a:p>
            <a:r>
              <a:rPr kumimoji="1" lang="en-US" altLang="ja-JP" b="1" dirty="0" smtClean="0">
                <a:solidFill>
                  <a:srgbClr val="0070C0"/>
                </a:solidFill>
              </a:rPr>
              <a:t>Throw position</a:t>
            </a:r>
            <a:r>
              <a:rPr kumimoji="1" lang="ja-JP" altLang="en-US" dirty="0" smtClean="0"/>
              <a:t>　</a:t>
            </a:r>
            <a:r>
              <a:rPr kumimoji="1" lang="en-US" altLang="ja-JP" dirty="0" smtClean="0"/>
              <a:t>30sec</a:t>
            </a:r>
            <a:r>
              <a:rPr kumimoji="1" lang="ja-JP" altLang="en-US" dirty="0" smtClean="0"/>
              <a:t>　</a:t>
            </a:r>
            <a:r>
              <a:rPr kumimoji="1" lang="en-US" altLang="ja-JP" dirty="0" smtClean="0"/>
              <a:t>x1200</a:t>
            </a:r>
            <a:r>
              <a:rPr kumimoji="1" lang="ja-JP" altLang="en-US" dirty="0" smtClean="0"/>
              <a:t>枚 </a:t>
            </a:r>
            <a:r>
              <a:rPr kumimoji="1" lang="en-US" altLang="ja-JP" dirty="0" smtClean="0"/>
              <a:t>= 20</a:t>
            </a:r>
            <a:r>
              <a:rPr kumimoji="1" lang="ja-JP" altLang="en-US" dirty="0" smtClean="0"/>
              <a:t>時間</a:t>
            </a:r>
            <a:endParaRPr kumimoji="1" lang="en-US" altLang="ja-JP" dirty="0" smtClean="0"/>
          </a:p>
          <a:p>
            <a:r>
              <a:rPr lang="ja-JP" altLang="en-US" dirty="0" smtClean="0"/>
              <a:t>連続撮像して温度変化を見る。温度</a:t>
            </a:r>
            <a:r>
              <a:rPr lang="ja-JP" altLang="en-US" dirty="0"/>
              <a:t>コントローラーはインターバルタイマーをつけたカメラによって</a:t>
            </a:r>
            <a:r>
              <a:rPr lang="en-US" altLang="ja-JP" dirty="0"/>
              <a:t>10</a:t>
            </a:r>
            <a:r>
              <a:rPr lang="ja-JP" altLang="en-US" dirty="0"/>
              <a:t>分に</a:t>
            </a:r>
            <a:r>
              <a:rPr lang="en-US" altLang="ja-JP" dirty="0"/>
              <a:t>1</a:t>
            </a:r>
            <a:r>
              <a:rPr lang="ja-JP" altLang="en-US" dirty="0"/>
              <a:t>度</a:t>
            </a:r>
            <a:r>
              <a:rPr lang="ja-JP" altLang="en-US" dirty="0" smtClean="0"/>
              <a:t>チェック</a:t>
            </a:r>
            <a:endParaRPr lang="en-US" altLang="ja-JP" dirty="0" smtClean="0"/>
          </a:p>
          <a:p>
            <a:r>
              <a:rPr lang="en-US" altLang="ja-JP" dirty="0" smtClean="0"/>
              <a:t>J</a:t>
            </a:r>
            <a:r>
              <a:rPr lang="ja-JP" altLang="en-US" dirty="0" smtClean="0"/>
              <a:t>バンドは</a:t>
            </a:r>
            <a:r>
              <a:rPr lang="en-US" altLang="ja-JP" dirty="0" smtClean="0"/>
              <a:t>6</a:t>
            </a:r>
            <a:r>
              <a:rPr lang="ja-JP" altLang="en-US" dirty="0" smtClean="0"/>
              <a:t>月</a:t>
            </a:r>
            <a:r>
              <a:rPr lang="en-US" altLang="ja-JP" dirty="0" smtClean="0"/>
              <a:t>14</a:t>
            </a:r>
            <a:r>
              <a:rPr lang="ja-JP" altLang="en-US" dirty="0" smtClean="0"/>
              <a:t>日</a:t>
            </a:r>
            <a:r>
              <a:rPr lang="en-US" altLang="ja-JP" dirty="0" smtClean="0"/>
              <a:t>22</a:t>
            </a:r>
            <a:r>
              <a:rPr lang="ja-JP" altLang="en-US" dirty="0" smtClean="0"/>
              <a:t>時～、</a:t>
            </a:r>
            <a:r>
              <a:rPr lang="en-US" altLang="ja-JP" dirty="0" smtClean="0"/>
              <a:t>throw position</a:t>
            </a:r>
            <a:r>
              <a:rPr lang="ja-JP" altLang="en-US" dirty="0" smtClean="0"/>
              <a:t>は</a:t>
            </a:r>
            <a:r>
              <a:rPr lang="en-US" altLang="ja-JP" dirty="0" smtClean="0"/>
              <a:t>6</a:t>
            </a:r>
            <a:r>
              <a:rPr lang="ja-JP" altLang="en-US" dirty="0" smtClean="0"/>
              <a:t>月</a:t>
            </a:r>
            <a:r>
              <a:rPr lang="en-US" altLang="ja-JP" dirty="0" smtClean="0"/>
              <a:t>16</a:t>
            </a:r>
            <a:r>
              <a:rPr lang="ja-JP" altLang="en-US" dirty="0" smtClean="0"/>
              <a:t>日</a:t>
            </a:r>
            <a:r>
              <a:rPr lang="en-US" altLang="ja-JP" dirty="0" smtClean="0"/>
              <a:t>13</a:t>
            </a:r>
            <a:r>
              <a:rPr lang="ja-JP" altLang="en-US" dirty="0" smtClean="0"/>
              <a:t>時～シェルスクリプトによって実行。この期間の気温は</a:t>
            </a:r>
            <a:r>
              <a:rPr lang="en-US" altLang="ja-JP" dirty="0" smtClean="0"/>
              <a:t>20</a:t>
            </a:r>
            <a:r>
              <a:rPr lang="ja-JP" altLang="en-US" dirty="0" smtClean="0"/>
              <a:t>℃前後であった。</a:t>
            </a:r>
            <a:endParaRPr lang="ja-JP" altLang="en-US" dirty="0"/>
          </a:p>
        </p:txBody>
      </p:sp>
      <p:sp>
        <p:nvSpPr>
          <p:cNvPr id="4" name="テキスト ボックス 3"/>
          <p:cNvSpPr txBox="1"/>
          <p:nvPr/>
        </p:nvSpPr>
        <p:spPr>
          <a:xfrm>
            <a:off x="899591" y="4820959"/>
            <a:ext cx="7547317" cy="1200329"/>
          </a:xfrm>
          <a:prstGeom prst="rect">
            <a:avLst/>
          </a:prstGeom>
          <a:noFill/>
        </p:spPr>
        <p:txBody>
          <a:bodyPr wrap="square" rtlCol="0">
            <a:spAutoFit/>
          </a:bodyPr>
          <a:lstStyle/>
          <a:p>
            <a:r>
              <a:rPr lang="en-US" altLang="ja-JP" dirty="0" smtClean="0"/>
              <a:t>J</a:t>
            </a:r>
            <a:r>
              <a:rPr lang="ja-JP" altLang="en-US" dirty="0" smtClean="0"/>
              <a:t>バンド、</a:t>
            </a:r>
            <a:r>
              <a:rPr lang="en-US" altLang="ja-JP" dirty="0" smtClean="0"/>
              <a:t>throw position</a:t>
            </a:r>
            <a:r>
              <a:rPr lang="ja-JP" altLang="en-US" dirty="0" smtClean="0"/>
              <a:t>共に温度上昇は見られなかった。</a:t>
            </a:r>
            <a:r>
              <a:rPr lang="ja-JP" altLang="en-US" dirty="0" smtClean="0"/>
              <a:t>但し</a:t>
            </a:r>
            <a:r>
              <a:rPr lang="ja-JP" altLang="en-US" dirty="0" smtClean="0">
                <a:solidFill>
                  <a:srgbClr val="FF0000"/>
                </a:solidFill>
              </a:rPr>
              <a:t>ヒーター</a:t>
            </a:r>
            <a:r>
              <a:rPr lang="ja-JP" altLang="en-US" dirty="0">
                <a:solidFill>
                  <a:srgbClr val="FF0000"/>
                </a:solidFill>
              </a:rPr>
              <a:t>出力</a:t>
            </a:r>
            <a:r>
              <a:rPr lang="ja-JP" altLang="en-US" dirty="0" smtClean="0">
                <a:solidFill>
                  <a:srgbClr val="FF0000"/>
                </a:solidFill>
              </a:rPr>
              <a:t>は</a:t>
            </a:r>
            <a:r>
              <a:rPr lang="en-US" altLang="ja-JP" dirty="0" smtClean="0">
                <a:solidFill>
                  <a:srgbClr val="FF0000"/>
                </a:solidFill>
              </a:rPr>
              <a:t>10% high</a:t>
            </a:r>
            <a:r>
              <a:rPr lang="ja-JP" altLang="en-US" dirty="0" smtClean="0">
                <a:solidFill>
                  <a:srgbClr val="FF0000"/>
                </a:solidFill>
              </a:rPr>
              <a:t>程度まで低下</a:t>
            </a:r>
            <a:r>
              <a:rPr lang="en-US" altLang="ja-JP" dirty="0" smtClean="0"/>
              <a:t>(</a:t>
            </a:r>
            <a:r>
              <a:rPr lang="ja-JP" altLang="en-US" dirty="0" smtClean="0"/>
              <a:t>通常は</a:t>
            </a:r>
            <a:r>
              <a:rPr lang="en-US" altLang="ja-JP" dirty="0" smtClean="0"/>
              <a:t>18%</a:t>
            </a:r>
            <a:r>
              <a:rPr lang="ja-JP" altLang="en-US" dirty="0" smtClean="0"/>
              <a:t>程度</a:t>
            </a:r>
            <a:r>
              <a:rPr lang="en-US" altLang="ja-JP" dirty="0" smtClean="0"/>
              <a:t>)</a:t>
            </a:r>
            <a:r>
              <a:rPr lang="ja-JP" altLang="en-US" dirty="0" smtClean="0"/>
              <a:t>した。アルミ蓋を開けることによって熱</a:t>
            </a:r>
            <a:r>
              <a:rPr lang="ja-JP" altLang="en-US" dirty="0" smtClean="0"/>
              <a:t>流入があるのか、また読み出し回路</a:t>
            </a:r>
            <a:r>
              <a:rPr lang="ja-JP" altLang="en-US" dirty="0" smtClean="0"/>
              <a:t>等の熱の発生が</a:t>
            </a:r>
            <a:r>
              <a:rPr lang="ja-JP" altLang="en-US" dirty="0"/>
              <a:t>あるの</a:t>
            </a:r>
            <a:r>
              <a:rPr lang="ja-JP" altLang="en-US" dirty="0" smtClean="0"/>
              <a:t>だろう。しかし観測結果としてこれらを</a:t>
            </a:r>
            <a:r>
              <a:rPr lang="ja-JP" altLang="en-US" dirty="0" smtClean="0"/>
              <a:t>原因</a:t>
            </a:r>
            <a:r>
              <a:rPr lang="ja-JP" altLang="en-US" dirty="0" smtClean="0"/>
              <a:t>と</a:t>
            </a:r>
            <a:r>
              <a:rPr lang="ja-JP" altLang="en-US" dirty="0" smtClean="0"/>
              <a:t>したクライオスタット内の温度上昇は</a:t>
            </a:r>
            <a:r>
              <a:rPr lang="ja-JP" altLang="en-US" dirty="0" smtClean="0"/>
              <a:t>無かった。</a:t>
            </a:r>
            <a:endParaRPr kumimoji="1" lang="ja-JP" altLang="en-US" dirty="0"/>
          </a:p>
        </p:txBody>
      </p:sp>
      <p:sp>
        <p:nvSpPr>
          <p:cNvPr id="13" name="テキスト ボックス 12"/>
          <p:cNvSpPr txBox="1"/>
          <p:nvPr/>
        </p:nvSpPr>
        <p:spPr>
          <a:xfrm>
            <a:off x="755576" y="1988840"/>
            <a:ext cx="1107996" cy="369332"/>
          </a:xfrm>
          <a:prstGeom prst="rect">
            <a:avLst/>
          </a:prstGeom>
          <a:noFill/>
          <a:ln>
            <a:solidFill>
              <a:schemeClr val="tx1"/>
            </a:solidFill>
          </a:ln>
        </p:spPr>
        <p:txBody>
          <a:bodyPr wrap="none" rtlCol="0">
            <a:spAutoFit/>
          </a:bodyPr>
          <a:lstStyle/>
          <a:p>
            <a:r>
              <a:rPr kumimoji="1" lang="ja-JP" altLang="en-US" dirty="0" smtClean="0"/>
              <a:t>実験方法</a:t>
            </a:r>
            <a:endParaRPr kumimoji="1" lang="en-US" altLang="ja-JP" dirty="0" smtClean="0"/>
          </a:p>
        </p:txBody>
      </p:sp>
    </p:spTree>
    <p:extLst>
      <p:ext uri="{BB962C8B-B14F-4D97-AF65-F5344CB8AC3E}">
        <p14:creationId xmlns:p14="http://schemas.microsoft.com/office/powerpoint/2010/main" val="1067912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755576" y="539388"/>
            <a:ext cx="1369286" cy="369332"/>
          </a:xfrm>
          <a:prstGeom prst="rect">
            <a:avLst/>
          </a:prstGeom>
          <a:noFill/>
          <a:ln>
            <a:solidFill>
              <a:schemeClr val="tx1"/>
            </a:solidFill>
          </a:ln>
        </p:spPr>
        <p:txBody>
          <a:bodyPr wrap="none" rtlCol="0">
            <a:spAutoFit/>
          </a:bodyPr>
          <a:lstStyle/>
          <a:p>
            <a:r>
              <a:rPr kumimoji="1" lang="ja-JP" altLang="en-US" dirty="0" smtClean="0"/>
              <a:t>考察・まとめ</a:t>
            </a:r>
            <a:endParaRPr kumimoji="1" lang="ja-JP" altLang="en-US" dirty="0"/>
          </a:p>
        </p:txBody>
      </p:sp>
      <p:sp>
        <p:nvSpPr>
          <p:cNvPr id="10" name="テキスト ボックス 9"/>
          <p:cNvSpPr txBox="1"/>
          <p:nvPr/>
        </p:nvSpPr>
        <p:spPr>
          <a:xfrm>
            <a:off x="899592" y="980728"/>
            <a:ext cx="7547317" cy="4524315"/>
          </a:xfrm>
          <a:prstGeom prst="rect">
            <a:avLst/>
          </a:prstGeom>
          <a:noFill/>
        </p:spPr>
        <p:txBody>
          <a:bodyPr wrap="square" rtlCol="0">
            <a:spAutoFit/>
          </a:bodyPr>
          <a:lstStyle/>
          <a:p>
            <a:pPr algn="just"/>
            <a:r>
              <a:rPr kumimoji="1" lang="ja-JP" altLang="en-US" dirty="0" smtClean="0"/>
              <a:t>　実験その</a:t>
            </a:r>
            <a:r>
              <a:rPr kumimoji="1" lang="en-US" altLang="ja-JP" dirty="0" smtClean="0"/>
              <a:t>1</a:t>
            </a:r>
            <a:r>
              <a:rPr kumimoji="1" lang="ja-JP" altLang="en-US" dirty="0" smtClean="0"/>
              <a:t>から、真空ポンプから切りはなして</a:t>
            </a:r>
            <a:r>
              <a:rPr kumimoji="1" lang="en-US" altLang="ja-JP" dirty="0" smtClean="0"/>
              <a:t>2</a:t>
            </a:r>
            <a:r>
              <a:rPr lang="ja-JP" altLang="en-US" dirty="0" smtClean="0"/>
              <a:t>週間にわたって新コンプレッサーの冷却のみで</a:t>
            </a:r>
            <a:r>
              <a:rPr lang="en-US" altLang="ja-JP" dirty="0" smtClean="0"/>
              <a:t>80K</a:t>
            </a:r>
            <a:r>
              <a:rPr lang="ja-JP" altLang="en-US" dirty="0" smtClean="0"/>
              <a:t>を持続できた。旧コンプレッサーは</a:t>
            </a:r>
            <a:r>
              <a:rPr lang="en-US" altLang="ja-JP" dirty="0" smtClean="0"/>
              <a:t>1</a:t>
            </a:r>
            <a:r>
              <a:rPr lang="ja-JP" altLang="en-US" dirty="0" smtClean="0"/>
              <a:t>日の維持も難しかった点を踏まえると、ドームふじ基地で見られたような温度上昇の原因はコンプレッサーの不具合であり、</a:t>
            </a:r>
            <a:r>
              <a:rPr lang="ja-JP" altLang="en-US" u="sng" dirty="0" smtClean="0">
                <a:solidFill>
                  <a:srgbClr val="FF0000"/>
                </a:solidFill>
              </a:rPr>
              <a:t>定格通りの能力が出ていれば温度上昇は生じなかった</a:t>
            </a:r>
            <a:r>
              <a:rPr lang="ja-JP" altLang="en-US" dirty="0" smtClean="0"/>
              <a:t>と言える。</a:t>
            </a:r>
            <a:endParaRPr lang="en-US" altLang="ja-JP" dirty="0" smtClean="0"/>
          </a:p>
          <a:p>
            <a:pPr algn="just"/>
            <a:r>
              <a:rPr lang="ja-JP" altLang="en-US" dirty="0" smtClean="0"/>
              <a:t>　また実験その</a:t>
            </a:r>
            <a:r>
              <a:rPr lang="en-US" altLang="ja-JP" dirty="0" smtClean="0"/>
              <a:t>2</a:t>
            </a:r>
            <a:r>
              <a:rPr lang="ja-JP" altLang="en-US" dirty="0" smtClean="0"/>
              <a:t>から、アルミの蓋を外し</a:t>
            </a:r>
            <a:r>
              <a:rPr lang="en-US" altLang="ja-JP" dirty="0" smtClean="0"/>
              <a:t>VIRGO</a:t>
            </a:r>
            <a:r>
              <a:rPr lang="ja-JP" altLang="en-US" dirty="0" smtClean="0"/>
              <a:t>の電源を入れて撮像を繰り返しても</a:t>
            </a:r>
            <a:r>
              <a:rPr lang="en-US" altLang="ja-JP" dirty="0" smtClean="0"/>
              <a:t>TONIC2</a:t>
            </a:r>
            <a:r>
              <a:rPr lang="ja-JP" altLang="en-US" dirty="0" smtClean="0"/>
              <a:t>内部は</a:t>
            </a:r>
            <a:r>
              <a:rPr lang="en-US" altLang="ja-JP" dirty="0" smtClean="0"/>
              <a:t>80K</a:t>
            </a:r>
            <a:r>
              <a:rPr lang="ja-JP" altLang="en-US" dirty="0" err="1" smtClean="0"/>
              <a:t>を維</a:t>
            </a:r>
            <a:r>
              <a:rPr lang="ja-JP" altLang="en-US" dirty="0" smtClean="0"/>
              <a:t>持し続けた。</a:t>
            </a:r>
            <a:r>
              <a:rPr lang="en-US" altLang="ja-JP" dirty="0" smtClean="0"/>
              <a:t>Optical Window</a:t>
            </a:r>
            <a:r>
              <a:rPr lang="ja-JP" altLang="en-US" dirty="0" smtClean="0"/>
              <a:t>からの熱流入や検出器回路周りの発熱によってヒーター出力は</a:t>
            </a:r>
            <a:r>
              <a:rPr lang="en-US" altLang="ja-JP" dirty="0" smtClean="0"/>
              <a:t>10%</a:t>
            </a:r>
            <a:r>
              <a:rPr lang="ja-JP" altLang="en-US" dirty="0"/>
              <a:t> </a:t>
            </a:r>
            <a:r>
              <a:rPr lang="en-US" altLang="ja-JP" dirty="0" smtClean="0"/>
              <a:t>high</a:t>
            </a:r>
            <a:r>
              <a:rPr lang="ja-JP" altLang="en-US" dirty="0" smtClean="0"/>
              <a:t>と、クライオスタットに流入する熱は増えたことが間接的に示されたが、それによって</a:t>
            </a:r>
            <a:r>
              <a:rPr lang="en-US" altLang="ja-JP" dirty="0" smtClean="0"/>
              <a:t>80K</a:t>
            </a:r>
            <a:r>
              <a:rPr lang="ja-JP" altLang="en-US" dirty="0"/>
              <a:t>の</a:t>
            </a:r>
            <a:r>
              <a:rPr lang="ja-JP" altLang="en-US" dirty="0" smtClean="0"/>
              <a:t>維持が妨げられることは無いことがわかった。</a:t>
            </a:r>
            <a:endParaRPr lang="en-US" altLang="ja-JP" dirty="0" smtClean="0"/>
          </a:p>
          <a:p>
            <a:pPr algn="just"/>
            <a:r>
              <a:rPr lang="ja-JP" altLang="en-US" dirty="0" smtClean="0"/>
              <a:t>　よってコンプレッサーの不調が無ければ</a:t>
            </a:r>
            <a:r>
              <a:rPr lang="en-US" altLang="ja-JP" dirty="0" smtClean="0"/>
              <a:t>2010</a:t>
            </a:r>
            <a:r>
              <a:rPr lang="ja-JP" altLang="en-US" dirty="0" smtClean="0"/>
              <a:t>年秋の実験や</a:t>
            </a:r>
            <a:r>
              <a:rPr lang="en-US" altLang="ja-JP" dirty="0" smtClean="0"/>
              <a:t>JARE52</a:t>
            </a:r>
            <a:r>
              <a:rPr lang="ja-JP" altLang="en-US" dirty="0" err="1" smtClean="0"/>
              <a:t>での</a:t>
            </a:r>
            <a:r>
              <a:rPr lang="ja-JP" altLang="en-US" dirty="0"/>
              <a:t>観測</a:t>
            </a:r>
            <a:r>
              <a:rPr lang="ja-JP" altLang="en-US" dirty="0" smtClean="0"/>
              <a:t>時に見られた温度上昇</a:t>
            </a:r>
            <a:r>
              <a:rPr lang="en-US" altLang="ja-JP" dirty="0" smtClean="0"/>
              <a:t>(</a:t>
            </a:r>
            <a:r>
              <a:rPr lang="ja-JP" altLang="en-US" dirty="0" smtClean="0"/>
              <a:t>当時は真空漏れと称していた</a:t>
            </a:r>
            <a:r>
              <a:rPr lang="en-US" altLang="ja-JP" dirty="0" smtClean="0"/>
              <a:t>)</a:t>
            </a:r>
            <a:r>
              <a:rPr lang="ja-JP" altLang="en-US" dirty="0" smtClean="0"/>
              <a:t>は生じなかった可能性が極めて高い。</a:t>
            </a:r>
            <a:endParaRPr lang="en-US" altLang="ja-JP" dirty="0" smtClean="0"/>
          </a:p>
          <a:p>
            <a:pPr algn="just"/>
            <a:r>
              <a:rPr lang="ja-JP" altLang="en-US" dirty="0"/>
              <a:t>　</a:t>
            </a:r>
            <a:r>
              <a:rPr lang="en-US" altLang="ja-JP" dirty="0" smtClean="0"/>
              <a:t>6</a:t>
            </a:r>
            <a:r>
              <a:rPr lang="ja-JP" altLang="en-US" dirty="0" smtClean="0"/>
              <a:t>月</a:t>
            </a:r>
            <a:r>
              <a:rPr lang="en-US" altLang="ja-JP" dirty="0" smtClean="0"/>
              <a:t>20</a:t>
            </a:r>
            <a:r>
              <a:rPr lang="ja-JP" altLang="en-US" dirty="0" smtClean="0"/>
              <a:t>日現在もコンプレッサーのみによる</a:t>
            </a:r>
            <a:r>
              <a:rPr lang="en-US" altLang="ja-JP" dirty="0" smtClean="0"/>
              <a:t>80K</a:t>
            </a:r>
            <a:r>
              <a:rPr lang="ja-JP" altLang="en-US" dirty="0" smtClean="0"/>
              <a:t>維持が行われている。</a:t>
            </a:r>
            <a:r>
              <a:rPr lang="ja-JP" altLang="en-US" u="sng" dirty="0" smtClean="0">
                <a:solidFill>
                  <a:srgbClr val="FF0000"/>
                </a:solidFill>
              </a:rPr>
              <a:t>コンプレッサーが止まらない限り</a:t>
            </a:r>
            <a:r>
              <a:rPr lang="en-US" altLang="ja-JP" u="sng" dirty="0" smtClean="0">
                <a:solidFill>
                  <a:srgbClr val="FF0000"/>
                </a:solidFill>
              </a:rPr>
              <a:t>80K</a:t>
            </a:r>
            <a:r>
              <a:rPr lang="ja-JP" altLang="en-US" u="sng" dirty="0" smtClean="0">
                <a:solidFill>
                  <a:srgbClr val="FF0000"/>
                </a:solidFill>
              </a:rPr>
              <a:t>は維持出来る</a:t>
            </a:r>
            <a:r>
              <a:rPr lang="ja-JP" altLang="en-US" dirty="0" smtClean="0"/>
              <a:t>だろう。</a:t>
            </a:r>
            <a:r>
              <a:rPr lang="en-US" altLang="ja-JP" dirty="0" smtClean="0"/>
              <a:t>JARE53/54</a:t>
            </a:r>
            <a:r>
              <a:rPr lang="ja-JP" altLang="en-US" dirty="0" smtClean="0"/>
              <a:t>で計画する無人での赤外線カメラ運用はコンプレッサーが止まらない限り可能だろう。</a:t>
            </a:r>
            <a:endParaRPr lang="en-US" altLang="ja-JP" dirty="0" smtClean="0"/>
          </a:p>
        </p:txBody>
      </p:sp>
    </p:spTree>
    <p:extLst>
      <p:ext uri="{BB962C8B-B14F-4D97-AF65-F5344CB8AC3E}">
        <p14:creationId xmlns:p14="http://schemas.microsoft.com/office/powerpoint/2010/main" val="16462659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434</Words>
  <Application>Microsoft Office PowerPoint</Application>
  <PresentationFormat>画面に合わせる (4:3)</PresentationFormat>
  <Paragraphs>56</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hirofumi</dc:creator>
  <cp:lastModifiedBy>hirofumi</cp:lastModifiedBy>
  <cp:revision>13</cp:revision>
  <dcterms:created xsi:type="dcterms:W3CDTF">2011-05-16T01:36:14Z</dcterms:created>
  <dcterms:modified xsi:type="dcterms:W3CDTF">2011-07-06T04:43:33Z</dcterms:modified>
</cp:coreProperties>
</file>