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57" r:id="rId6"/>
    <p:sldId id="260" r:id="rId7"/>
    <p:sldId id="259" r:id="rId8"/>
    <p:sldId id="263" r:id="rId9"/>
    <p:sldId id="264"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174033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414960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224311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109193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323977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294951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266971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369806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388546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208896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CA185A-1CE5-4632-8BDF-A590FEAADCF3}" type="datetimeFigureOut">
              <a:rPr kumimoji="1" lang="ja-JP" altLang="en-US" smtClean="0"/>
              <a:t>2011/9/11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86571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185A-1CE5-4632-8BDF-A590FEAADCF3}" type="datetimeFigureOut">
              <a:rPr kumimoji="1" lang="ja-JP" altLang="en-US" smtClean="0"/>
              <a:t>2011/9/11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AFC1E-A6AD-4523-BB94-21C3DDD9E695}" type="slidenum">
              <a:rPr kumimoji="1" lang="ja-JP" altLang="en-US" smtClean="0"/>
              <a:t>‹#›</a:t>
            </a:fld>
            <a:endParaRPr kumimoji="1" lang="ja-JP" altLang="en-US"/>
          </a:p>
        </p:txBody>
      </p:sp>
    </p:spTree>
    <p:extLst>
      <p:ext uri="{BB962C8B-B14F-4D97-AF65-F5344CB8AC3E}">
        <p14:creationId xmlns:p14="http://schemas.microsoft.com/office/powerpoint/2010/main" val="256079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21770"/>
            <a:ext cx="9144000" cy="584775"/>
          </a:xfrm>
          <a:prstGeom prst="rect">
            <a:avLst/>
          </a:prstGeom>
          <a:noFill/>
        </p:spPr>
        <p:txBody>
          <a:bodyPr wrap="square" rtlCol="0">
            <a:spAutoFit/>
          </a:bodyPr>
          <a:lstStyle/>
          <a:p>
            <a:pPr algn="ctr"/>
            <a:r>
              <a:rPr kumimoji="1" lang="en-US" altLang="ja-JP" sz="3200" dirty="0" smtClean="0"/>
              <a:t>TONIC2</a:t>
            </a:r>
            <a:r>
              <a:rPr kumimoji="1" lang="ja-JP" altLang="en-US" sz="3200" dirty="0" smtClean="0"/>
              <a:t>新光学系の試験観測</a:t>
            </a:r>
            <a:endParaRPr kumimoji="1" lang="ja-JP" altLang="en-US" sz="3200" dirty="0"/>
          </a:p>
        </p:txBody>
      </p:sp>
      <p:sp>
        <p:nvSpPr>
          <p:cNvPr id="5" name="テキスト ボックス 4"/>
          <p:cNvSpPr txBox="1"/>
          <p:nvPr/>
        </p:nvSpPr>
        <p:spPr>
          <a:xfrm>
            <a:off x="5292080" y="899428"/>
            <a:ext cx="3607078" cy="369332"/>
          </a:xfrm>
          <a:prstGeom prst="rect">
            <a:avLst/>
          </a:prstGeom>
          <a:noFill/>
        </p:spPr>
        <p:txBody>
          <a:bodyPr wrap="none" rtlCol="0">
            <a:spAutoFit/>
          </a:bodyPr>
          <a:lstStyle/>
          <a:p>
            <a:r>
              <a:rPr kumimoji="1" lang="en-US" altLang="ja-JP" dirty="0" smtClean="0"/>
              <a:t>2011</a:t>
            </a:r>
            <a:r>
              <a:rPr kumimoji="1" lang="ja-JP" altLang="en-US" dirty="0" smtClean="0"/>
              <a:t>年</a:t>
            </a:r>
            <a:r>
              <a:rPr kumimoji="1" lang="en-US" altLang="ja-JP" dirty="0" smtClean="0"/>
              <a:t>9</a:t>
            </a:r>
            <a:r>
              <a:rPr kumimoji="1" lang="ja-JP" altLang="en-US" dirty="0" smtClean="0"/>
              <a:t>月</a:t>
            </a:r>
            <a:r>
              <a:rPr kumimoji="1" lang="en-US" altLang="ja-JP" dirty="0" smtClean="0"/>
              <a:t>11</a:t>
            </a:r>
            <a:r>
              <a:rPr kumimoji="1" lang="ja-JP" altLang="en-US" dirty="0" smtClean="0"/>
              <a:t>日</a:t>
            </a:r>
            <a:r>
              <a:rPr lang="ja-JP" altLang="en-US" dirty="0"/>
              <a:t>、</a:t>
            </a:r>
            <a:r>
              <a:rPr lang="ja-JP" altLang="en-US" dirty="0" smtClean="0"/>
              <a:t>沖田博文</a:t>
            </a:r>
            <a:r>
              <a:rPr lang="en-US" altLang="ja-JP" dirty="0" smtClean="0"/>
              <a:t>(</a:t>
            </a:r>
            <a:r>
              <a:rPr lang="ja-JP" altLang="en-US" dirty="0" smtClean="0"/>
              <a:t>東北大</a:t>
            </a:r>
            <a:r>
              <a:rPr lang="en-US" altLang="ja-JP" dirty="0" smtClean="0"/>
              <a:t>)</a:t>
            </a:r>
            <a:endParaRPr kumimoji="1" lang="ja-JP" altLang="en-US" dirty="0"/>
          </a:p>
        </p:txBody>
      </p:sp>
      <p:sp>
        <p:nvSpPr>
          <p:cNvPr id="6" name="テキスト ボックス 5"/>
          <p:cNvSpPr txBox="1"/>
          <p:nvPr/>
        </p:nvSpPr>
        <p:spPr>
          <a:xfrm>
            <a:off x="827584" y="1340768"/>
            <a:ext cx="4299575" cy="923330"/>
          </a:xfrm>
          <a:prstGeom prst="rect">
            <a:avLst/>
          </a:prstGeom>
          <a:noFill/>
        </p:spPr>
        <p:txBody>
          <a:bodyPr wrap="none" rtlCol="0">
            <a:spAutoFit/>
          </a:bodyPr>
          <a:lstStyle/>
          <a:p>
            <a:r>
              <a:rPr lang="ja-JP" altLang="en-US" dirty="0"/>
              <a:t>新光学系</a:t>
            </a:r>
            <a:r>
              <a:rPr lang="ja-JP" altLang="en-US" dirty="0" smtClean="0"/>
              <a:t>の提案、</a:t>
            </a:r>
            <a:r>
              <a:rPr lang="en-US" altLang="ja-JP" dirty="0" smtClean="0"/>
              <a:t>2011</a:t>
            </a:r>
            <a:r>
              <a:rPr lang="ja-JP" altLang="en-US" dirty="0" smtClean="0"/>
              <a:t>年</a:t>
            </a:r>
            <a:r>
              <a:rPr lang="en-US" altLang="ja-JP" dirty="0" smtClean="0"/>
              <a:t>6</a:t>
            </a:r>
            <a:r>
              <a:rPr lang="ja-JP" altLang="en-US" dirty="0" smtClean="0"/>
              <a:t>月</a:t>
            </a:r>
            <a:r>
              <a:rPr lang="en-US" altLang="ja-JP" dirty="0" smtClean="0"/>
              <a:t>20</a:t>
            </a:r>
            <a:r>
              <a:rPr lang="ja-JP" altLang="en-US" dirty="0" smtClean="0"/>
              <a:t>日</a:t>
            </a:r>
            <a:endParaRPr lang="en-US" altLang="ja-JP" dirty="0"/>
          </a:p>
          <a:p>
            <a:r>
              <a:rPr kumimoji="1" lang="ja-JP" altLang="en-US" dirty="0" smtClean="0"/>
              <a:t>新光学系の提案</a:t>
            </a:r>
            <a:r>
              <a:rPr kumimoji="1" lang="en-US" altLang="ja-JP" dirty="0" smtClean="0"/>
              <a:t>(</a:t>
            </a:r>
            <a:r>
              <a:rPr kumimoji="1" lang="ja-JP" altLang="en-US" dirty="0" smtClean="0"/>
              <a:t>最終案</a:t>
            </a:r>
            <a:r>
              <a:rPr kumimoji="1" lang="en-US" altLang="ja-JP" dirty="0" smtClean="0"/>
              <a:t>)</a:t>
            </a:r>
            <a:r>
              <a:rPr kumimoji="1" lang="ja-JP" altLang="en-US" dirty="0" err="1" smtClean="0"/>
              <a:t>、</a:t>
            </a:r>
            <a:r>
              <a:rPr kumimoji="1" lang="en-US" altLang="ja-JP" dirty="0" smtClean="0"/>
              <a:t>2011</a:t>
            </a:r>
            <a:r>
              <a:rPr kumimoji="1" lang="ja-JP" altLang="en-US" dirty="0" smtClean="0"/>
              <a:t>年</a:t>
            </a:r>
            <a:r>
              <a:rPr kumimoji="1" lang="en-US" altLang="ja-JP" dirty="0" smtClean="0"/>
              <a:t>6</a:t>
            </a:r>
            <a:r>
              <a:rPr kumimoji="1" lang="ja-JP" altLang="en-US" dirty="0" smtClean="0"/>
              <a:t>月</a:t>
            </a:r>
            <a:r>
              <a:rPr kumimoji="1" lang="en-US" altLang="ja-JP" dirty="0" smtClean="0"/>
              <a:t>22</a:t>
            </a:r>
            <a:r>
              <a:rPr kumimoji="1" lang="ja-JP" altLang="en-US" dirty="0" smtClean="0"/>
              <a:t>日</a:t>
            </a:r>
            <a:endParaRPr kumimoji="1" lang="en-US" altLang="ja-JP" dirty="0" smtClean="0"/>
          </a:p>
          <a:p>
            <a:r>
              <a:rPr kumimoji="1" lang="ja-JP" altLang="en-US" dirty="0" smtClean="0"/>
              <a:t>新光学系備忘録、</a:t>
            </a:r>
            <a:r>
              <a:rPr kumimoji="1" lang="en-US" altLang="ja-JP" dirty="0" smtClean="0"/>
              <a:t>2011</a:t>
            </a:r>
            <a:r>
              <a:rPr kumimoji="1" lang="ja-JP" altLang="en-US" dirty="0" smtClean="0"/>
              <a:t>年</a:t>
            </a:r>
            <a:r>
              <a:rPr kumimoji="1" lang="en-US" altLang="ja-JP" dirty="0" smtClean="0"/>
              <a:t>7</a:t>
            </a:r>
            <a:r>
              <a:rPr kumimoji="1" lang="ja-JP" altLang="en-US" dirty="0" smtClean="0"/>
              <a:t>月</a:t>
            </a:r>
            <a:r>
              <a:rPr kumimoji="1" lang="en-US" altLang="ja-JP" dirty="0" smtClean="0"/>
              <a:t>7</a:t>
            </a:r>
            <a:r>
              <a:rPr kumimoji="1" lang="ja-JP" altLang="en-US" dirty="0" smtClean="0"/>
              <a:t>日</a:t>
            </a:r>
            <a:endParaRPr kumimoji="1" lang="ja-JP" altLang="en-US" dirty="0"/>
          </a:p>
        </p:txBody>
      </p:sp>
      <p:sp>
        <p:nvSpPr>
          <p:cNvPr id="8" name="テキスト ボックス 7"/>
          <p:cNvSpPr txBox="1"/>
          <p:nvPr/>
        </p:nvSpPr>
        <p:spPr>
          <a:xfrm>
            <a:off x="669604" y="2290540"/>
            <a:ext cx="7804792" cy="923330"/>
          </a:xfrm>
          <a:prstGeom prst="rect">
            <a:avLst/>
          </a:prstGeom>
          <a:noFill/>
        </p:spPr>
        <p:txBody>
          <a:bodyPr wrap="square" rtlCol="0">
            <a:spAutoFit/>
          </a:bodyPr>
          <a:lstStyle/>
          <a:p>
            <a:r>
              <a:rPr kumimoji="1" lang="ja-JP" altLang="en-US" dirty="0" smtClean="0"/>
              <a:t>これら</a:t>
            </a:r>
            <a:r>
              <a:rPr kumimoji="1" lang="en-US" altLang="ja-JP" dirty="0" smtClean="0"/>
              <a:t>3</a:t>
            </a:r>
            <a:r>
              <a:rPr kumimoji="1" lang="ja-JP" altLang="en-US" dirty="0" smtClean="0"/>
              <a:t>編の提案書</a:t>
            </a:r>
            <a:r>
              <a:rPr kumimoji="1" lang="en-US" altLang="ja-JP" dirty="0" smtClean="0"/>
              <a:t>(</a:t>
            </a:r>
            <a:r>
              <a:rPr kumimoji="1" lang="ja-JP" altLang="en-US" dirty="0" smtClean="0"/>
              <a:t>レポート</a:t>
            </a:r>
            <a:r>
              <a:rPr kumimoji="1" lang="en-US" altLang="ja-JP" dirty="0" smtClean="0"/>
              <a:t>)</a:t>
            </a:r>
            <a:r>
              <a:rPr kumimoji="1" lang="ja-JP" altLang="en-US" dirty="0" smtClean="0"/>
              <a:t>に基づいて、</a:t>
            </a:r>
            <a:r>
              <a:rPr kumimoji="1" lang="en-US" altLang="ja-JP" dirty="0" smtClean="0"/>
              <a:t>TONIC2</a:t>
            </a:r>
            <a:r>
              <a:rPr kumimoji="1" lang="ja-JP" altLang="en-US" dirty="0" smtClean="0"/>
              <a:t>の瞳光学系を新規に開発した。</a:t>
            </a:r>
            <a:endParaRPr kumimoji="1" lang="en-US" altLang="ja-JP" dirty="0" smtClean="0"/>
          </a:p>
          <a:p>
            <a:pPr algn="just"/>
            <a:r>
              <a:rPr lang="ja-JP" altLang="en-US" dirty="0" smtClean="0"/>
              <a:t>この</a:t>
            </a:r>
            <a:r>
              <a:rPr lang="en-US" altLang="ja-JP" dirty="0" smtClean="0"/>
              <a:t>TONIC2</a:t>
            </a:r>
            <a:r>
              <a:rPr lang="ja-JP" altLang="en-US" dirty="0" smtClean="0"/>
              <a:t>新光学系の性能評価として</a:t>
            </a:r>
            <a:r>
              <a:rPr lang="en-US" altLang="ja-JP" dirty="0" smtClean="0"/>
              <a:t>2011</a:t>
            </a:r>
            <a:r>
              <a:rPr lang="ja-JP" altLang="en-US" dirty="0" smtClean="0"/>
              <a:t>年</a:t>
            </a:r>
            <a:r>
              <a:rPr lang="en-US" altLang="ja-JP" dirty="0" smtClean="0"/>
              <a:t>9</a:t>
            </a:r>
            <a:r>
              <a:rPr lang="ja-JP" altLang="en-US" dirty="0" smtClean="0"/>
              <a:t>月</a:t>
            </a:r>
            <a:r>
              <a:rPr lang="en-US" altLang="ja-JP" dirty="0" smtClean="0"/>
              <a:t>7</a:t>
            </a:r>
            <a:r>
              <a:rPr lang="ja-JP" altLang="en-US" dirty="0" smtClean="0"/>
              <a:t>日に天体観測を行った。その結果、ほぼ設計通りの性能を達せしていることがわかった。</a:t>
            </a:r>
            <a:endParaRPr kumimoji="1" lang="ja-JP" altLang="en-US" dirty="0"/>
          </a:p>
        </p:txBody>
      </p:sp>
      <p:sp>
        <p:nvSpPr>
          <p:cNvPr id="9" name="左中かっこ 8"/>
          <p:cNvSpPr/>
          <p:nvPr/>
        </p:nvSpPr>
        <p:spPr>
          <a:xfrm>
            <a:off x="755576" y="1700808"/>
            <a:ext cx="72008" cy="57606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Picture 2" descr="C:\Users\hirofumi\Desktop\新しいフォルダー\t1_layou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43752"/>
            <a:ext cx="6804248" cy="175067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377891" y="4892967"/>
            <a:ext cx="1158138" cy="369332"/>
          </a:xfrm>
          <a:prstGeom prst="rect">
            <a:avLst/>
          </a:prstGeom>
          <a:noFill/>
        </p:spPr>
        <p:txBody>
          <a:bodyPr wrap="none" rtlCol="0">
            <a:spAutoFit/>
          </a:bodyPr>
          <a:lstStyle/>
          <a:p>
            <a:r>
              <a:rPr kumimoji="1" lang="en-US" altLang="ja-JP" dirty="0" smtClean="0"/>
              <a:t>Collimator</a:t>
            </a:r>
            <a:endParaRPr kumimoji="1" lang="ja-JP" altLang="en-US" dirty="0"/>
          </a:p>
        </p:txBody>
      </p:sp>
      <p:sp>
        <p:nvSpPr>
          <p:cNvPr id="13" name="テキスト ボックス 12"/>
          <p:cNvSpPr txBox="1"/>
          <p:nvPr/>
        </p:nvSpPr>
        <p:spPr>
          <a:xfrm>
            <a:off x="5970179" y="4892967"/>
            <a:ext cx="904478" cy="369332"/>
          </a:xfrm>
          <a:prstGeom prst="rect">
            <a:avLst/>
          </a:prstGeom>
          <a:noFill/>
        </p:spPr>
        <p:txBody>
          <a:bodyPr wrap="none" rtlCol="0">
            <a:spAutoFit/>
          </a:bodyPr>
          <a:lstStyle/>
          <a:p>
            <a:r>
              <a:rPr kumimoji="1" lang="en-US" altLang="ja-JP" dirty="0" smtClean="0"/>
              <a:t>Camera</a:t>
            </a:r>
            <a:endParaRPr kumimoji="1" lang="ja-JP" altLang="en-US" dirty="0"/>
          </a:p>
        </p:txBody>
      </p:sp>
      <p:cxnSp>
        <p:nvCxnSpPr>
          <p:cNvPr id="17" name="直線矢印コネクタ 16"/>
          <p:cNvCxnSpPr/>
          <p:nvPr/>
        </p:nvCxnSpPr>
        <p:spPr>
          <a:xfrm>
            <a:off x="5637317" y="4119463"/>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106083" y="3740839"/>
            <a:ext cx="1081706" cy="369332"/>
          </a:xfrm>
          <a:prstGeom prst="rect">
            <a:avLst/>
          </a:prstGeom>
          <a:noFill/>
        </p:spPr>
        <p:txBody>
          <a:bodyPr wrap="none" rtlCol="0">
            <a:spAutoFit/>
          </a:bodyPr>
          <a:lstStyle/>
          <a:p>
            <a:r>
              <a:rPr kumimoji="1" lang="en-US" altLang="ja-JP" dirty="0" smtClean="0"/>
              <a:t>Cold Stop</a:t>
            </a:r>
            <a:endParaRPr kumimoji="1" lang="ja-JP" altLang="en-US" dirty="0"/>
          </a:p>
        </p:txBody>
      </p:sp>
      <p:sp>
        <p:nvSpPr>
          <p:cNvPr id="25" name="テキスト ボックス 24"/>
          <p:cNvSpPr txBox="1"/>
          <p:nvPr/>
        </p:nvSpPr>
        <p:spPr>
          <a:xfrm>
            <a:off x="827584" y="3284984"/>
            <a:ext cx="2505686" cy="369332"/>
          </a:xfrm>
          <a:prstGeom prst="rect">
            <a:avLst/>
          </a:prstGeom>
          <a:noFill/>
          <a:ln>
            <a:solidFill>
              <a:schemeClr val="tx1"/>
            </a:solidFill>
          </a:ln>
        </p:spPr>
        <p:txBody>
          <a:bodyPr wrap="none" rtlCol="0">
            <a:spAutoFit/>
          </a:bodyPr>
          <a:lstStyle/>
          <a:p>
            <a:r>
              <a:rPr kumimoji="1" lang="en-US" altLang="ja-JP" dirty="0" smtClean="0"/>
              <a:t>TONIC2</a:t>
            </a:r>
            <a:r>
              <a:rPr kumimoji="1" lang="ja-JP" altLang="en-US" dirty="0" smtClean="0"/>
              <a:t>新光学系の概要</a:t>
            </a:r>
            <a:endParaRPr kumimoji="1" lang="ja-JP" altLang="en-US" dirty="0"/>
          </a:p>
        </p:txBody>
      </p:sp>
      <p:sp>
        <p:nvSpPr>
          <p:cNvPr id="26" name="テキスト ボックス 25"/>
          <p:cNvSpPr txBox="1"/>
          <p:nvPr/>
        </p:nvSpPr>
        <p:spPr>
          <a:xfrm>
            <a:off x="1157597" y="5397023"/>
            <a:ext cx="3082895" cy="1200329"/>
          </a:xfrm>
          <a:prstGeom prst="rect">
            <a:avLst/>
          </a:prstGeom>
          <a:noFill/>
        </p:spPr>
        <p:txBody>
          <a:bodyPr wrap="none" rtlCol="0">
            <a:spAutoFit/>
          </a:bodyPr>
          <a:lstStyle/>
          <a:p>
            <a:r>
              <a:rPr kumimoji="1" lang="en-US" altLang="ja-JP" dirty="0" smtClean="0"/>
              <a:t>K</a:t>
            </a:r>
            <a:r>
              <a:rPr kumimoji="1" lang="ja-JP" altLang="en-US" dirty="0" smtClean="0"/>
              <a:t>バンド</a:t>
            </a:r>
            <a:r>
              <a:rPr kumimoji="1" lang="en-US" altLang="ja-JP" dirty="0" smtClean="0"/>
              <a:t>(</a:t>
            </a:r>
            <a:r>
              <a:rPr kumimoji="1" lang="ja-JP" altLang="en-US" dirty="0" smtClean="0"/>
              <a:t>フィルター厚</a:t>
            </a:r>
            <a:r>
              <a:rPr kumimoji="1" lang="en-US" altLang="ja-JP" dirty="0" smtClean="0"/>
              <a:t>1mm)</a:t>
            </a:r>
            <a:r>
              <a:rPr kumimoji="1" lang="ja-JP" altLang="en-US" dirty="0" smtClean="0"/>
              <a:t>で、</a:t>
            </a:r>
            <a:endParaRPr kumimoji="1" lang="en-US" altLang="ja-JP" dirty="0" smtClean="0"/>
          </a:p>
          <a:p>
            <a:r>
              <a:rPr kumimoji="1" lang="ja-JP" altLang="en-US" dirty="0" smtClean="0"/>
              <a:t>　合成焦点距離　</a:t>
            </a:r>
            <a:r>
              <a:rPr kumimoji="1" lang="en-US" altLang="ja-JP" dirty="0" smtClean="0"/>
              <a:t>2,703mm</a:t>
            </a:r>
          </a:p>
          <a:p>
            <a:r>
              <a:rPr lang="ja-JP" altLang="en-US" dirty="0" smtClean="0"/>
              <a:t>　物理</a:t>
            </a:r>
            <a:r>
              <a:rPr lang="ja-JP" altLang="en-US" dirty="0"/>
              <a:t>視野　</a:t>
            </a:r>
            <a:r>
              <a:rPr lang="en-US" altLang="ja-JP" dirty="0" smtClean="0"/>
              <a:t>φ15.3’</a:t>
            </a:r>
            <a:endParaRPr lang="ja-JP" altLang="en-US" dirty="0"/>
          </a:p>
          <a:p>
            <a:r>
              <a:rPr lang="ja-JP" altLang="en-US" dirty="0" smtClean="0"/>
              <a:t>　有効視野　</a:t>
            </a:r>
            <a:r>
              <a:rPr lang="en-US" altLang="ja-JP" dirty="0" smtClean="0"/>
              <a:t>φ9.6’</a:t>
            </a:r>
          </a:p>
        </p:txBody>
      </p:sp>
      <p:sp>
        <p:nvSpPr>
          <p:cNvPr id="27" name="テキスト ボックス 26"/>
          <p:cNvSpPr txBox="1"/>
          <p:nvPr/>
        </p:nvSpPr>
        <p:spPr>
          <a:xfrm>
            <a:off x="4653632" y="5674022"/>
            <a:ext cx="3584956" cy="923330"/>
          </a:xfrm>
          <a:prstGeom prst="rect">
            <a:avLst/>
          </a:prstGeom>
          <a:noFill/>
        </p:spPr>
        <p:txBody>
          <a:bodyPr wrap="none" rtlCol="0">
            <a:spAutoFit/>
          </a:bodyPr>
          <a:lstStyle/>
          <a:p>
            <a:r>
              <a:rPr lang="en-US" altLang="ja-JP" dirty="0" smtClean="0"/>
              <a:t>3x3pixel</a:t>
            </a:r>
            <a:r>
              <a:rPr lang="ja-JP" altLang="en-US" dirty="0" smtClean="0"/>
              <a:t>内に全光量の</a:t>
            </a:r>
            <a:r>
              <a:rPr lang="en-US" altLang="ja-JP" dirty="0" smtClean="0"/>
              <a:t>80%</a:t>
            </a:r>
            <a:r>
              <a:rPr lang="ja-JP" altLang="en-US" dirty="0" smtClean="0"/>
              <a:t>が落ちる</a:t>
            </a:r>
            <a:endParaRPr lang="en-US" altLang="ja-JP" dirty="0" smtClean="0"/>
          </a:p>
          <a:p>
            <a:r>
              <a:rPr kumimoji="1" lang="ja-JP" altLang="en-US" dirty="0" smtClean="0"/>
              <a:t>回折限界</a:t>
            </a:r>
            <a:r>
              <a:rPr kumimoji="1" lang="en-US" altLang="ja-JP" dirty="0" smtClean="0"/>
              <a:t>(K</a:t>
            </a:r>
            <a:r>
              <a:rPr kumimoji="1" lang="ja-JP" altLang="en-US" dirty="0" smtClean="0"/>
              <a:t>バンド</a:t>
            </a:r>
            <a:r>
              <a:rPr kumimoji="1" lang="en-US" altLang="ja-JP" dirty="0" smtClean="0"/>
              <a:t>)</a:t>
            </a:r>
            <a:r>
              <a:rPr kumimoji="1" lang="ja-JP" altLang="en-US" dirty="0" smtClean="0"/>
              <a:t>　</a:t>
            </a:r>
            <a:r>
              <a:rPr kumimoji="1" lang="en-US" altLang="ja-JP" dirty="0" smtClean="0"/>
              <a:t>1.48”/pix</a:t>
            </a:r>
          </a:p>
          <a:p>
            <a:r>
              <a:rPr kumimoji="1" lang="ja-JP" altLang="en-US" dirty="0" smtClean="0"/>
              <a:t>ピクセルサイズ　　　</a:t>
            </a:r>
            <a:r>
              <a:rPr kumimoji="1" lang="en-US" altLang="ja-JP" dirty="0" smtClean="0"/>
              <a:t>1.53”/pix</a:t>
            </a:r>
          </a:p>
        </p:txBody>
      </p:sp>
    </p:spTree>
    <p:extLst>
      <p:ext uri="{BB962C8B-B14F-4D97-AF65-F5344CB8AC3E}">
        <p14:creationId xmlns:p14="http://schemas.microsoft.com/office/powerpoint/2010/main" val="184085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645352" y="596358"/>
            <a:ext cx="646331" cy="369332"/>
          </a:xfrm>
          <a:prstGeom prst="rect">
            <a:avLst/>
          </a:prstGeom>
          <a:noFill/>
          <a:ln>
            <a:solidFill>
              <a:schemeClr val="tx1"/>
            </a:solidFill>
          </a:ln>
        </p:spPr>
        <p:txBody>
          <a:bodyPr wrap="none" rtlCol="0">
            <a:spAutoFit/>
          </a:bodyPr>
          <a:lstStyle/>
          <a:p>
            <a:r>
              <a:rPr lang="ja-JP" altLang="en-US" dirty="0" smtClean="0"/>
              <a:t>観測</a:t>
            </a:r>
            <a:endParaRPr lang="en-US" altLang="ja-JP" dirty="0" smtClean="0"/>
          </a:p>
        </p:txBody>
      </p:sp>
      <p:sp>
        <p:nvSpPr>
          <p:cNvPr id="21" name="テキスト ボックス 20"/>
          <p:cNvSpPr txBox="1"/>
          <p:nvPr/>
        </p:nvSpPr>
        <p:spPr>
          <a:xfrm>
            <a:off x="843541" y="1079619"/>
            <a:ext cx="7597715" cy="1754326"/>
          </a:xfrm>
          <a:prstGeom prst="rect">
            <a:avLst/>
          </a:prstGeom>
          <a:noFill/>
        </p:spPr>
        <p:txBody>
          <a:bodyPr wrap="square" rtlCol="0">
            <a:spAutoFit/>
          </a:bodyPr>
          <a:lstStyle/>
          <a:p>
            <a:pPr algn="just"/>
            <a:r>
              <a:rPr kumimoji="1" lang="en-US" altLang="ja-JP" dirty="0" smtClean="0"/>
              <a:t>2011</a:t>
            </a:r>
            <a:r>
              <a:rPr kumimoji="1" lang="ja-JP" altLang="en-US" dirty="0" smtClean="0"/>
              <a:t>年</a:t>
            </a:r>
            <a:r>
              <a:rPr kumimoji="1" lang="en-US" altLang="ja-JP" dirty="0" smtClean="0"/>
              <a:t>9</a:t>
            </a:r>
            <a:r>
              <a:rPr kumimoji="1" lang="ja-JP" altLang="en-US" dirty="0" smtClean="0"/>
              <a:t>月</a:t>
            </a:r>
            <a:r>
              <a:rPr kumimoji="1" lang="en-US" altLang="ja-JP" dirty="0" smtClean="0"/>
              <a:t>7</a:t>
            </a:r>
            <a:r>
              <a:rPr kumimoji="1" lang="ja-JP" altLang="en-US" dirty="0" smtClean="0"/>
              <a:t>日に観測を実施した。</a:t>
            </a:r>
            <a:r>
              <a:rPr kumimoji="1" lang="en-US" altLang="ja-JP" dirty="0" smtClean="0"/>
              <a:t>6</a:t>
            </a:r>
            <a:r>
              <a:rPr kumimoji="1" lang="ja-JP" altLang="en-US" dirty="0" smtClean="0"/>
              <a:t>日にファインダー合わせと光軸合わせを</a:t>
            </a:r>
            <a:r>
              <a:rPr lang="ja-JP" altLang="en-US" dirty="0" smtClean="0"/>
              <a:t>実施し、</a:t>
            </a:r>
            <a:r>
              <a:rPr kumimoji="1" lang="en-US" altLang="ja-JP" dirty="0" smtClean="0"/>
              <a:t>7</a:t>
            </a:r>
            <a:r>
              <a:rPr kumimoji="1" lang="ja-JP" altLang="en-US" dirty="0" smtClean="0"/>
              <a:t>日の日中に太陽を用いてピント位置をあらかじめ出しておいた。</a:t>
            </a:r>
            <a:r>
              <a:rPr lang="en-US" altLang="ja-JP" dirty="0" smtClean="0"/>
              <a:t>20:00</a:t>
            </a:r>
            <a:r>
              <a:rPr lang="ja-JP" altLang="en-US" dirty="0" smtClean="0"/>
              <a:t>からアルタイル及びその周辺の微光星を用いて視野確認とフォーカス確認を行った。その後、アルビレオを導入して結像性能の確認とピクセルスケールの測定を行った。木星を用いてフィルター毎のピント位置の違いを検証した。最後に</a:t>
            </a:r>
            <a:r>
              <a:rPr lang="ja-JP" altLang="en-US" dirty="0"/>
              <a:t>オリオン</a:t>
            </a:r>
            <a:r>
              <a:rPr lang="ja-JP" altLang="en-US" dirty="0" smtClean="0"/>
              <a:t>大星雲を撮像し、結像性能・ピクセルスケールの確認を行った。</a:t>
            </a:r>
            <a:endParaRPr kumimoji="1" lang="ja-JP" altLang="en-US" dirty="0"/>
          </a:p>
        </p:txBody>
      </p:sp>
      <p:sp>
        <p:nvSpPr>
          <p:cNvPr id="22" name="テキスト ボックス 21"/>
          <p:cNvSpPr txBox="1"/>
          <p:nvPr/>
        </p:nvSpPr>
        <p:spPr>
          <a:xfrm>
            <a:off x="1835696" y="3080351"/>
            <a:ext cx="6054863" cy="1200329"/>
          </a:xfrm>
          <a:prstGeom prst="rect">
            <a:avLst/>
          </a:prstGeom>
          <a:noFill/>
        </p:spPr>
        <p:txBody>
          <a:bodyPr wrap="none" rtlCol="0">
            <a:spAutoFit/>
          </a:bodyPr>
          <a:lstStyle/>
          <a:p>
            <a:r>
              <a:rPr lang="ja-JP" altLang="en-US" dirty="0" smtClean="0"/>
              <a:t>バックフォーカス</a:t>
            </a:r>
            <a:r>
              <a:rPr lang="en-US" altLang="ja-JP" dirty="0" smtClean="0"/>
              <a:t>(</a:t>
            </a:r>
            <a:r>
              <a:rPr lang="ja-JP" altLang="en-US" dirty="0" smtClean="0"/>
              <a:t>設計値</a:t>
            </a:r>
            <a:r>
              <a:rPr lang="en-US" altLang="ja-JP" dirty="0" smtClean="0"/>
              <a:t>) 230.00mm</a:t>
            </a:r>
          </a:p>
          <a:p>
            <a:r>
              <a:rPr kumimoji="1" lang="ja-JP" altLang="en-US" dirty="0"/>
              <a:t>主</a:t>
            </a:r>
            <a:r>
              <a:rPr kumimoji="1" lang="ja-JP" altLang="en-US" dirty="0" smtClean="0"/>
              <a:t>鏡面</a:t>
            </a:r>
            <a:r>
              <a:rPr kumimoji="1" lang="en-US" altLang="ja-JP" dirty="0" smtClean="0"/>
              <a:t>-</a:t>
            </a:r>
            <a:r>
              <a:rPr kumimoji="1" lang="ja-JP" altLang="en-US" dirty="0" smtClean="0"/>
              <a:t>フランジ面 </a:t>
            </a:r>
            <a:r>
              <a:rPr kumimoji="1" lang="en-US" altLang="ja-JP" dirty="0" smtClean="0"/>
              <a:t>70.0mm</a:t>
            </a:r>
          </a:p>
          <a:p>
            <a:r>
              <a:rPr lang="ja-JP" altLang="en-US" dirty="0" smtClean="0"/>
              <a:t>接眼部 </a:t>
            </a:r>
            <a:r>
              <a:rPr lang="en-US" altLang="ja-JP" dirty="0" smtClean="0"/>
              <a:t>84.0mm</a:t>
            </a:r>
          </a:p>
          <a:p>
            <a:r>
              <a:rPr kumimoji="1" lang="ja-JP" altLang="en-US" dirty="0" smtClean="0"/>
              <a:t>よって、接眼部から</a:t>
            </a:r>
            <a:r>
              <a:rPr kumimoji="1" lang="en-US" altLang="ja-JP" dirty="0" smtClean="0"/>
              <a:t>76mm</a:t>
            </a:r>
            <a:r>
              <a:rPr kumimoji="1" lang="ja-JP" altLang="en-US" dirty="0" smtClean="0"/>
              <a:t>の位置にピントを合わせれば良い。</a:t>
            </a:r>
            <a:endParaRPr kumimoji="1" lang="ja-JP" altLang="en-US" dirty="0"/>
          </a:p>
        </p:txBody>
      </p:sp>
      <p:sp>
        <p:nvSpPr>
          <p:cNvPr id="3" name="テキスト ボックス 2"/>
          <p:cNvSpPr txBox="1"/>
          <p:nvPr/>
        </p:nvSpPr>
        <p:spPr>
          <a:xfrm>
            <a:off x="632629" y="4676943"/>
            <a:ext cx="8019537" cy="1200329"/>
          </a:xfrm>
          <a:prstGeom prst="rect">
            <a:avLst/>
          </a:prstGeom>
          <a:noFill/>
        </p:spPr>
        <p:txBody>
          <a:bodyPr wrap="square" rtlCol="0">
            <a:spAutoFit/>
          </a:bodyPr>
          <a:lstStyle/>
          <a:p>
            <a:pPr algn="just"/>
            <a:r>
              <a:rPr lang="ja-JP" altLang="en-US" dirty="0" smtClean="0"/>
              <a:t>なお</a:t>
            </a:r>
            <a:r>
              <a:rPr lang="ja-JP" altLang="en-US" dirty="0" smtClean="0">
                <a:solidFill>
                  <a:srgbClr val="FF0000"/>
                </a:solidFill>
              </a:rPr>
              <a:t>極軸は全く合わせていないため赤緯方向に天体が伸びて写る可能性がある</a:t>
            </a:r>
            <a:r>
              <a:rPr lang="ja-JP" altLang="en-US" dirty="0" smtClean="0"/>
              <a:t>。</a:t>
            </a:r>
            <a:endParaRPr lang="en-US" altLang="ja-JP" dirty="0" smtClean="0"/>
          </a:p>
          <a:p>
            <a:pPr algn="just"/>
            <a:r>
              <a:rPr lang="ja-JP" altLang="en-US" dirty="0" smtClean="0"/>
              <a:t>もし極軸が</a:t>
            </a:r>
            <a:r>
              <a:rPr lang="en-US" altLang="ja-JP" dirty="0" smtClean="0"/>
              <a:t>1°</a:t>
            </a:r>
            <a:r>
              <a:rPr lang="ja-JP" altLang="en-US" dirty="0" smtClean="0"/>
              <a:t>ずれていたら、露出</a:t>
            </a:r>
            <a:r>
              <a:rPr lang="en-US" altLang="ja-JP" dirty="0" smtClean="0"/>
              <a:t>10sec</a:t>
            </a:r>
            <a:r>
              <a:rPr lang="ja-JP" altLang="en-US" dirty="0" smtClean="0"/>
              <a:t>でも</a:t>
            </a:r>
            <a:r>
              <a:rPr lang="en-US" altLang="ja-JP" dirty="0" smtClean="0"/>
              <a:t>Dec</a:t>
            </a:r>
            <a:r>
              <a:rPr lang="ja-JP" altLang="en-US" dirty="0" smtClean="0"/>
              <a:t>方向に最大</a:t>
            </a:r>
            <a:r>
              <a:rPr lang="en-US" altLang="ja-JP" dirty="0" smtClean="0"/>
              <a:t>2.6’’</a:t>
            </a:r>
            <a:r>
              <a:rPr lang="ja-JP" altLang="en-US" dirty="0" smtClean="0"/>
              <a:t>伸びて写る。もちろんコンプレッサーの振動等の影響もあるだろうが、おそらく今回の試験観測結果の恒星の伸びは極軸エラーに起因するものと考えられる。</a:t>
            </a:r>
            <a:endParaRPr lang="en-US" altLang="ja-JP" dirty="0" smtClean="0"/>
          </a:p>
        </p:txBody>
      </p:sp>
    </p:spTree>
    <p:extLst>
      <p:ext uri="{BB962C8B-B14F-4D97-AF65-F5344CB8AC3E}">
        <p14:creationId xmlns:p14="http://schemas.microsoft.com/office/powerpoint/2010/main" val="216665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95536" y="353451"/>
            <a:ext cx="1337226" cy="369332"/>
          </a:xfrm>
          <a:prstGeom prst="rect">
            <a:avLst/>
          </a:prstGeom>
          <a:noFill/>
          <a:ln>
            <a:solidFill>
              <a:schemeClr val="tx1"/>
            </a:solidFill>
          </a:ln>
        </p:spPr>
        <p:txBody>
          <a:bodyPr wrap="none" rtlCol="0">
            <a:spAutoFit/>
          </a:bodyPr>
          <a:lstStyle/>
          <a:p>
            <a:r>
              <a:rPr lang="ja-JP" altLang="en-US" dirty="0" smtClean="0"/>
              <a:t>フラット画像</a:t>
            </a:r>
            <a:endParaRPr lang="en-US" altLang="ja-JP" dirty="0" smtClean="0"/>
          </a:p>
        </p:txBody>
      </p:sp>
      <p:sp>
        <p:nvSpPr>
          <p:cNvPr id="21" name="テキスト ボックス 20"/>
          <p:cNvSpPr txBox="1"/>
          <p:nvPr/>
        </p:nvSpPr>
        <p:spPr>
          <a:xfrm>
            <a:off x="2051720" y="359709"/>
            <a:ext cx="6120680" cy="923330"/>
          </a:xfrm>
          <a:prstGeom prst="rect">
            <a:avLst/>
          </a:prstGeom>
          <a:noFill/>
        </p:spPr>
        <p:txBody>
          <a:bodyPr wrap="square" rtlCol="0">
            <a:spAutoFit/>
          </a:bodyPr>
          <a:lstStyle/>
          <a:p>
            <a:pPr algn="just"/>
            <a:r>
              <a:rPr kumimoji="1" lang="en-US" altLang="ja-JP" dirty="0" smtClean="0"/>
              <a:t>K</a:t>
            </a:r>
            <a:r>
              <a:rPr kumimoji="1" lang="ja-JP" altLang="en-US" dirty="0" smtClean="0"/>
              <a:t>バンド、</a:t>
            </a:r>
            <a:r>
              <a:rPr kumimoji="1" lang="en-US" altLang="ja-JP" dirty="0" smtClean="0"/>
              <a:t>10sec</a:t>
            </a:r>
            <a:r>
              <a:rPr kumimoji="1" lang="ja-JP" altLang="en-US" dirty="0" err="1" smtClean="0"/>
              <a:t>、</a:t>
            </a:r>
            <a:r>
              <a:rPr kumimoji="1" lang="en-US" altLang="ja-JP" dirty="0" smtClean="0"/>
              <a:t>39</a:t>
            </a:r>
            <a:r>
              <a:rPr kumimoji="1" lang="ja-JP" altLang="en-US" dirty="0" smtClean="0"/>
              <a:t>枚</a:t>
            </a:r>
            <a:endParaRPr kumimoji="1" lang="en-US" altLang="ja-JP" dirty="0" smtClean="0"/>
          </a:p>
          <a:p>
            <a:pPr algn="just"/>
            <a:r>
              <a:rPr kumimoji="1" lang="ja-JP" altLang="en-US" dirty="0" smtClean="0"/>
              <a:t>全ての画像のメジアンをとり、中央部</a:t>
            </a:r>
            <a:r>
              <a:rPr kumimoji="1" lang="en-US" altLang="ja-JP" dirty="0" smtClean="0"/>
              <a:t>[924:1123,924:1123]</a:t>
            </a:r>
            <a:r>
              <a:rPr kumimoji="1" lang="ja-JP" altLang="en-US" dirty="0" smtClean="0"/>
              <a:t>の</a:t>
            </a:r>
            <a:r>
              <a:rPr lang="en-US" altLang="ja-JP" dirty="0" smtClean="0"/>
              <a:t>40,000pixel</a:t>
            </a:r>
            <a:r>
              <a:rPr lang="ja-JP" altLang="en-US" dirty="0" smtClean="0"/>
              <a:t>のカウントのメジアンで除算</a:t>
            </a:r>
            <a:endParaRPr kumimoji="1" lang="ja-JP" altLang="en-US" dirty="0"/>
          </a:p>
        </p:txBody>
      </p:sp>
      <p:pic>
        <p:nvPicPr>
          <p:cNvPr id="3074" name="Picture 2" descr="C:\cygwin\home\hirofumi\medskyflat.png"/>
          <p:cNvPicPr>
            <a:picLocks noChangeAspect="1" noChangeArrowheads="1"/>
          </p:cNvPicPr>
          <p:nvPr/>
        </p:nvPicPr>
        <p:blipFill rotWithShape="1">
          <a:blip r:embed="rId2">
            <a:extLst>
              <a:ext uri="{28A0092B-C50C-407E-A947-70E740481C1C}">
                <a14:useLocalDpi xmlns:a14="http://schemas.microsoft.com/office/drawing/2010/main" val="0"/>
              </a:ext>
            </a:extLst>
          </a:blip>
          <a:srcRect l="39748" t="30781" r="10295" b="10497"/>
          <a:stretch/>
        </p:blipFill>
        <p:spPr bwMode="auto">
          <a:xfrm>
            <a:off x="395536" y="1263717"/>
            <a:ext cx="4289289" cy="378129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300142" y="4293096"/>
            <a:ext cx="3016274" cy="2308324"/>
          </a:xfrm>
          <a:prstGeom prst="rect">
            <a:avLst/>
          </a:prstGeom>
          <a:noFill/>
        </p:spPr>
        <p:txBody>
          <a:bodyPr wrap="square" rtlCol="0">
            <a:spAutoFit/>
          </a:bodyPr>
          <a:lstStyle/>
          <a:p>
            <a:r>
              <a:rPr kumimoji="1" lang="ja-JP" altLang="en-US" dirty="0" smtClean="0"/>
              <a:t>設計通り中央部</a:t>
            </a:r>
            <a:r>
              <a:rPr lang="en-US" altLang="ja-JP" dirty="0" smtClean="0"/>
              <a:t>φ600pixel</a:t>
            </a:r>
            <a:r>
              <a:rPr lang="ja-JP" altLang="en-US" dirty="0" smtClean="0"/>
              <a:t>の範囲のみ光が到達</a:t>
            </a:r>
            <a:endParaRPr lang="en-US" altLang="ja-JP" dirty="0" smtClean="0"/>
          </a:p>
          <a:p>
            <a:r>
              <a:rPr lang="ja-JP" altLang="en-US" dirty="0" smtClean="0"/>
              <a:t>迷光等の写り込みは無い</a:t>
            </a:r>
            <a:endParaRPr lang="en-US" altLang="ja-JP" dirty="0" smtClean="0"/>
          </a:p>
          <a:p>
            <a:endParaRPr kumimoji="1" lang="en-US" altLang="ja-JP" dirty="0"/>
          </a:p>
          <a:p>
            <a:r>
              <a:rPr lang="ja-JP" altLang="en-US" dirty="0" smtClean="0"/>
              <a:t>但しゴミの写り込みがはっきり分かる。</a:t>
            </a:r>
            <a:r>
              <a:rPr lang="en-US" altLang="ja-JP" dirty="0" smtClean="0"/>
              <a:t>collimator 1</a:t>
            </a:r>
            <a:r>
              <a:rPr lang="ja-JP" altLang="en-US" dirty="0" smtClean="0"/>
              <a:t>の表面か検出器のゴミが見えていると思われる。</a:t>
            </a:r>
            <a:endParaRPr lang="en-US" altLang="ja-JP" dirty="0" smtClean="0"/>
          </a:p>
        </p:txBody>
      </p:sp>
      <p:pic>
        <p:nvPicPr>
          <p:cNvPr id="3075" name="Picture 3" descr="C:\Research\Antarctica\TONIC2\2011_06新光学系_2\t1_vignet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666" y="1539414"/>
            <a:ext cx="2839686" cy="22634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7092280" y="1700808"/>
            <a:ext cx="0" cy="1584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786426" y="3305773"/>
            <a:ext cx="1883849" cy="369332"/>
          </a:xfrm>
          <a:prstGeom prst="rect">
            <a:avLst/>
          </a:prstGeom>
          <a:noFill/>
        </p:spPr>
        <p:txBody>
          <a:bodyPr wrap="none" rtlCol="0">
            <a:spAutoFit/>
          </a:bodyPr>
          <a:lstStyle/>
          <a:p>
            <a:r>
              <a:rPr kumimoji="1" lang="en-US" altLang="ja-JP" dirty="0" smtClean="0"/>
              <a:t>r=0.127d</a:t>
            </a:r>
            <a:r>
              <a:rPr kumimoji="1" lang="ja-JP" altLang="en-US" dirty="0" smtClean="0"/>
              <a:t>～</a:t>
            </a:r>
            <a:r>
              <a:rPr kumimoji="1" lang="en-US" altLang="ja-JP" dirty="0" smtClean="0"/>
              <a:t>300pix</a:t>
            </a:r>
            <a:endParaRPr kumimoji="1" lang="ja-JP" altLang="en-US" dirty="0"/>
          </a:p>
        </p:txBody>
      </p:sp>
      <p:pic>
        <p:nvPicPr>
          <p:cNvPr id="3076" name="Picture 4" descr="C:\cygwin\home\hirofumi\medskyflat2.png"/>
          <p:cNvPicPr>
            <a:picLocks noChangeAspect="1" noChangeArrowheads="1"/>
          </p:cNvPicPr>
          <p:nvPr/>
        </p:nvPicPr>
        <p:blipFill rotWithShape="1">
          <a:blip r:embed="rId4">
            <a:extLst>
              <a:ext uri="{28A0092B-C50C-407E-A947-70E740481C1C}">
                <a14:useLocalDpi xmlns:a14="http://schemas.microsoft.com/office/drawing/2010/main" val="0"/>
              </a:ext>
            </a:extLst>
          </a:blip>
          <a:srcRect l="47369" t="43517" r="24053" b="31311"/>
          <a:stretch/>
        </p:blipFill>
        <p:spPr bwMode="auto">
          <a:xfrm>
            <a:off x="2067192" y="4818600"/>
            <a:ext cx="2895916" cy="191303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2339752" y="2996952"/>
            <a:ext cx="432048" cy="2880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11" name="直線コネクタ 10"/>
          <p:cNvCxnSpPr/>
          <p:nvPr/>
        </p:nvCxnSpPr>
        <p:spPr>
          <a:xfrm flipH="1">
            <a:off x="2067192" y="3284984"/>
            <a:ext cx="272560" cy="1533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771800" y="3284984"/>
            <a:ext cx="2191308" cy="1533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95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cygwin\home\hirofumi\albireo.png"/>
          <p:cNvPicPr>
            <a:picLocks noChangeAspect="1" noChangeArrowheads="1"/>
          </p:cNvPicPr>
          <p:nvPr/>
        </p:nvPicPr>
        <p:blipFill rotWithShape="1">
          <a:blip r:embed="rId2">
            <a:extLst>
              <a:ext uri="{28A0092B-C50C-407E-A947-70E740481C1C}">
                <a14:useLocalDpi xmlns:a14="http://schemas.microsoft.com/office/drawing/2010/main" val="0"/>
              </a:ext>
            </a:extLst>
          </a:blip>
          <a:srcRect l="35565" t="11081" r="6085" b="10561"/>
          <a:stretch/>
        </p:blipFill>
        <p:spPr bwMode="auto">
          <a:xfrm>
            <a:off x="429536" y="2249060"/>
            <a:ext cx="4324488" cy="435540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95536" y="353451"/>
            <a:ext cx="1233030" cy="369332"/>
          </a:xfrm>
          <a:prstGeom prst="rect">
            <a:avLst/>
          </a:prstGeom>
          <a:noFill/>
          <a:ln>
            <a:solidFill>
              <a:schemeClr val="tx1"/>
            </a:solidFill>
          </a:ln>
        </p:spPr>
        <p:txBody>
          <a:bodyPr wrap="none" rtlCol="0">
            <a:spAutoFit/>
          </a:bodyPr>
          <a:lstStyle/>
          <a:p>
            <a:r>
              <a:rPr lang="ja-JP" altLang="en-US" dirty="0" smtClean="0"/>
              <a:t>アルビレオ</a:t>
            </a:r>
            <a:endParaRPr lang="en-US" altLang="ja-JP" dirty="0" smtClean="0"/>
          </a:p>
        </p:txBody>
      </p:sp>
      <p:sp>
        <p:nvSpPr>
          <p:cNvPr id="21" name="テキスト ボックス 20"/>
          <p:cNvSpPr txBox="1"/>
          <p:nvPr/>
        </p:nvSpPr>
        <p:spPr>
          <a:xfrm>
            <a:off x="1259632" y="777478"/>
            <a:ext cx="7541314" cy="923330"/>
          </a:xfrm>
          <a:prstGeom prst="rect">
            <a:avLst/>
          </a:prstGeom>
          <a:noFill/>
        </p:spPr>
        <p:txBody>
          <a:bodyPr wrap="square" rtlCol="0">
            <a:spAutoFit/>
          </a:bodyPr>
          <a:lstStyle/>
          <a:p>
            <a:pPr algn="just"/>
            <a:r>
              <a:rPr kumimoji="1" lang="en-US" altLang="ja-JP" dirty="0" smtClean="0"/>
              <a:t>K</a:t>
            </a:r>
            <a:r>
              <a:rPr kumimoji="1" lang="ja-JP" altLang="en-US" dirty="0" smtClean="0"/>
              <a:t>バンド、</a:t>
            </a:r>
            <a:r>
              <a:rPr kumimoji="1" lang="en-US" altLang="ja-JP" dirty="0" smtClean="0"/>
              <a:t>10sec</a:t>
            </a:r>
            <a:r>
              <a:rPr kumimoji="1" lang="ja-JP" altLang="en-US" dirty="0" err="1" smtClean="0"/>
              <a:t>、</a:t>
            </a:r>
            <a:r>
              <a:rPr lang="en-US" altLang="ja-JP" dirty="0"/>
              <a:t>4</a:t>
            </a:r>
            <a:r>
              <a:rPr kumimoji="1" lang="ja-JP" altLang="en-US" dirty="0" smtClean="0"/>
              <a:t>枚</a:t>
            </a:r>
            <a:endParaRPr kumimoji="1" lang="en-US" altLang="ja-JP" dirty="0" smtClean="0"/>
          </a:p>
          <a:p>
            <a:pPr algn="just"/>
            <a:r>
              <a:rPr kumimoji="1" lang="ja-JP" altLang="en-US" dirty="0" smtClean="0"/>
              <a:t>全ての画像のメジアンからフラットを作成し、元画像から除算し定数を引き、その後</a:t>
            </a:r>
            <a:r>
              <a:rPr lang="en-US" altLang="ja-JP" dirty="0"/>
              <a:t>4</a:t>
            </a:r>
            <a:r>
              <a:rPr kumimoji="1" lang="ja-JP" altLang="en-US" dirty="0" smtClean="0"/>
              <a:t>枚の位置を合わせてメジアンで足し合わせ</a:t>
            </a:r>
            <a:endParaRPr kumimoji="1" lang="ja-JP" altLang="en-US" dirty="0"/>
          </a:p>
        </p:txBody>
      </p:sp>
      <p:sp>
        <p:nvSpPr>
          <p:cNvPr id="23" name="正方形/長方形 22"/>
          <p:cNvSpPr/>
          <p:nvPr/>
        </p:nvSpPr>
        <p:spPr>
          <a:xfrm>
            <a:off x="2411760" y="3861048"/>
            <a:ext cx="648072" cy="64807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flipV="1">
            <a:off x="3059832" y="1988840"/>
            <a:ext cx="1970457" cy="18722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059832" y="4509120"/>
            <a:ext cx="1970457" cy="9493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99" name="Picture 3" descr="C:\cygwin\home\hirofumi\albireo2.png"/>
          <p:cNvPicPr>
            <a:picLocks noChangeAspect="1" noChangeArrowheads="1"/>
          </p:cNvPicPr>
          <p:nvPr/>
        </p:nvPicPr>
        <p:blipFill rotWithShape="1">
          <a:blip r:embed="rId3">
            <a:extLst>
              <a:ext uri="{28A0092B-C50C-407E-A947-70E740481C1C}">
                <a14:useLocalDpi xmlns:a14="http://schemas.microsoft.com/office/drawing/2010/main" val="0"/>
              </a:ext>
            </a:extLst>
          </a:blip>
          <a:srcRect l="43879" t="21370" r="13610" b="22380"/>
          <a:stretch/>
        </p:blipFill>
        <p:spPr bwMode="auto">
          <a:xfrm>
            <a:off x="5030289" y="1988840"/>
            <a:ext cx="3496218" cy="34696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216782" y="4632242"/>
            <a:ext cx="1045671" cy="369332"/>
          </a:xfrm>
          <a:prstGeom prst="rect">
            <a:avLst/>
          </a:prstGeom>
          <a:noFill/>
        </p:spPr>
        <p:txBody>
          <a:bodyPr wrap="none" rtlCol="0">
            <a:spAutoFit/>
          </a:bodyPr>
          <a:lstStyle/>
          <a:p>
            <a:r>
              <a:rPr kumimoji="1" lang="en-US" altLang="ja-JP" dirty="0" err="1" smtClean="0">
                <a:solidFill>
                  <a:schemeClr val="bg1"/>
                </a:solidFill>
              </a:rPr>
              <a:t>Albireo</a:t>
            </a:r>
            <a:r>
              <a:rPr kumimoji="1" lang="en-US" altLang="ja-JP" dirty="0" smtClean="0">
                <a:solidFill>
                  <a:schemeClr val="bg1"/>
                </a:solidFill>
              </a:rPr>
              <a:t> A</a:t>
            </a:r>
            <a:endParaRPr kumimoji="1" lang="ja-JP" altLang="en-US" dirty="0">
              <a:solidFill>
                <a:schemeClr val="bg1"/>
              </a:solidFill>
            </a:endParaRPr>
          </a:p>
        </p:txBody>
      </p:sp>
      <p:sp>
        <p:nvSpPr>
          <p:cNvPr id="16" name="テキスト ボックス 15"/>
          <p:cNvSpPr txBox="1"/>
          <p:nvPr/>
        </p:nvSpPr>
        <p:spPr>
          <a:xfrm>
            <a:off x="7404306" y="2822046"/>
            <a:ext cx="1045671" cy="369332"/>
          </a:xfrm>
          <a:prstGeom prst="rect">
            <a:avLst/>
          </a:prstGeom>
          <a:noFill/>
        </p:spPr>
        <p:txBody>
          <a:bodyPr wrap="none" rtlCol="0">
            <a:spAutoFit/>
          </a:bodyPr>
          <a:lstStyle/>
          <a:p>
            <a:r>
              <a:rPr kumimoji="1" lang="en-US" altLang="ja-JP" dirty="0" err="1" smtClean="0">
                <a:solidFill>
                  <a:schemeClr val="bg1"/>
                </a:solidFill>
              </a:rPr>
              <a:t>Albireo</a:t>
            </a:r>
            <a:r>
              <a:rPr kumimoji="1" lang="en-US" altLang="ja-JP" dirty="0" smtClean="0">
                <a:solidFill>
                  <a:schemeClr val="bg1"/>
                </a:solidFill>
              </a:rPr>
              <a:t> B</a:t>
            </a:r>
            <a:endParaRPr kumimoji="1" lang="ja-JP" altLang="en-US" dirty="0">
              <a:solidFill>
                <a:schemeClr val="bg1"/>
              </a:solidFill>
            </a:endParaRPr>
          </a:p>
        </p:txBody>
      </p:sp>
      <p:cxnSp>
        <p:nvCxnSpPr>
          <p:cNvPr id="8" name="直線矢印コネクタ 7"/>
          <p:cNvCxnSpPr/>
          <p:nvPr/>
        </p:nvCxnSpPr>
        <p:spPr>
          <a:xfrm>
            <a:off x="7832607" y="3191378"/>
            <a:ext cx="195777" cy="398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6" idx="0"/>
          </p:cNvCxnSpPr>
          <p:nvPr/>
        </p:nvCxnSpPr>
        <p:spPr>
          <a:xfrm flipV="1">
            <a:off x="7739618" y="4238062"/>
            <a:ext cx="72742" cy="3941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33409" y="5733256"/>
            <a:ext cx="2489977" cy="646331"/>
          </a:xfrm>
          <a:prstGeom prst="rect">
            <a:avLst/>
          </a:prstGeom>
          <a:noFill/>
        </p:spPr>
        <p:txBody>
          <a:bodyPr wrap="none" rtlCol="0">
            <a:spAutoFit/>
          </a:bodyPr>
          <a:lstStyle/>
          <a:p>
            <a:r>
              <a:rPr kumimoji="1" lang="en-US" altLang="ja-JP" dirty="0" err="1" smtClean="0"/>
              <a:t>Albireo</a:t>
            </a:r>
            <a:r>
              <a:rPr kumimoji="1" lang="en-US" altLang="ja-JP" dirty="0" smtClean="0"/>
              <a:t> A: </a:t>
            </a:r>
            <a:r>
              <a:rPr kumimoji="1" lang="en-US" altLang="ja-JP" dirty="0" err="1" smtClean="0"/>
              <a:t>vMag</a:t>
            </a:r>
            <a:r>
              <a:rPr kumimoji="1" lang="en-US" altLang="ja-JP" dirty="0" smtClean="0"/>
              <a:t> 3.2, K3II</a:t>
            </a:r>
          </a:p>
          <a:p>
            <a:r>
              <a:rPr lang="en-US" altLang="ja-JP" dirty="0" err="1" smtClean="0"/>
              <a:t>Albireo</a:t>
            </a:r>
            <a:r>
              <a:rPr lang="en-US" altLang="ja-JP" dirty="0" smtClean="0"/>
              <a:t> B: </a:t>
            </a:r>
            <a:r>
              <a:rPr lang="en-US" altLang="ja-JP" dirty="0" err="1" smtClean="0"/>
              <a:t>vMag</a:t>
            </a:r>
            <a:r>
              <a:rPr lang="en-US" altLang="ja-JP" dirty="0" smtClean="0"/>
              <a:t> 5.1, B8V</a:t>
            </a:r>
            <a:endParaRPr kumimoji="1" lang="ja-JP" altLang="en-US" dirty="0"/>
          </a:p>
        </p:txBody>
      </p:sp>
    </p:spTree>
    <p:extLst>
      <p:ext uri="{BB962C8B-B14F-4D97-AF65-F5344CB8AC3E}">
        <p14:creationId xmlns:p14="http://schemas.microsoft.com/office/powerpoint/2010/main" val="94476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95536" y="353451"/>
            <a:ext cx="615874" cy="369332"/>
          </a:xfrm>
          <a:prstGeom prst="rect">
            <a:avLst/>
          </a:prstGeom>
          <a:noFill/>
          <a:ln>
            <a:solidFill>
              <a:schemeClr val="tx1"/>
            </a:solidFill>
          </a:ln>
        </p:spPr>
        <p:txBody>
          <a:bodyPr wrap="none" rtlCol="0">
            <a:spAutoFit/>
          </a:bodyPr>
          <a:lstStyle/>
          <a:p>
            <a:r>
              <a:rPr lang="en-US" altLang="ja-JP" dirty="0" smtClean="0"/>
              <a:t>M42</a:t>
            </a:r>
          </a:p>
        </p:txBody>
      </p:sp>
      <p:pic>
        <p:nvPicPr>
          <p:cNvPr id="1028" name="Picture 4" descr="D:\m41.t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496" y="1772816"/>
            <a:ext cx="5191500" cy="496855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259632" y="538117"/>
            <a:ext cx="7541314" cy="923330"/>
          </a:xfrm>
          <a:prstGeom prst="rect">
            <a:avLst/>
          </a:prstGeom>
          <a:noFill/>
        </p:spPr>
        <p:txBody>
          <a:bodyPr wrap="square" rtlCol="0">
            <a:spAutoFit/>
          </a:bodyPr>
          <a:lstStyle/>
          <a:p>
            <a:pPr algn="just"/>
            <a:r>
              <a:rPr kumimoji="1" lang="en-US" altLang="ja-JP" dirty="0" smtClean="0"/>
              <a:t>K</a:t>
            </a:r>
            <a:r>
              <a:rPr kumimoji="1" lang="ja-JP" altLang="en-US" dirty="0" smtClean="0"/>
              <a:t>バンド、</a:t>
            </a:r>
            <a:r>
              <a:rPr kumimoji="1" lang="en-US" altLang="ja-JP" dirty="0" smtClean="0"/>
              <a:t>10sec</a:t>
            </a:r>
            <a:r>
              <a:rPr kumimoji="1" lang="ja-JP" altLang="en-US" dirty="0" err="1" smtClean="0"/>
              <a:t>、</a:t>
            </a:r>
            <a:r>
              <a:rPr kumimoji="1" lang="en-US" altLang="ja-JP" dirty="0" smtClean="0"/>
              <a:t>39</a:t>
            </a:r>
            <a:r>
              <a:rPr kumimoji="1" lang="ja-JP" altLang="en-US" dirty="0" smtClean="0"/>
              <a:t>枚</a:t>
            </a:r>
            <a:endParaRPr kumimoji="1" lang="en-US" altLang="ja-JP" dirty="0" smtClean="0"/>
          </a:p>
          <a:p>
            <a:pPr algn="just"/>
            <a:r>
              <a:rPr kumimoji="1" lang="ja-JP" altLang="en-US" dirty="0" smtClean="0"/>
              <a:t>全ての画像のメジアンからフラットを作成し、元画像から除算し定数を引き、その後</a:t>
            </a:r>
            <a:r>
              <a:rPr kumimoji="1" lang="en-US" altLang="ja-JP" dirty="0" smtClean="0"/>
              <a:t>39</a:t>
            </a:r>
            <a:r>
              <a:rPr kumimoji="1" lang="ja-JP" altLang="en-US" dirty="0" smtClean="0"/>
              <a:t>枚の位置を合わせてメジアンで足し合わせ</a:t>
            </a:r>
            <a:endParaRPr kumimoji="1" lang="ja-JP" altLang="en-US" dirty="0"/>
          </a:p>
        </p:txBody>
      </p:sp>
      <p:pic>
        <p:nvPicPr>
          <p:cNvPr id="1029" name="Picture 5" descr="D:\m41_2.tif"/>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136908" y="2585454"/>
            <a:ext cx="3847864" cy="3682618"/>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907704" y="3356992"/>
            <a:ext cx="1368152" cy="129614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flipV="1">
            <a:off x="1907704" y="2585454"/>
            <a:ext cx="3229204" cy="7715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907704" y="4653136"/>
            <a:ext cx="3229204" cy="12961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722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069046" y="896620"/>
            <a:ext cx="6266521" cy="369332"/>
          </a:xfrm>
          <a:prstGeom prst="rect">
            <a:avLst/>
          </a:prstGeom>
          <a:noFill/>
        </p:spPr>
        <p:txBody>
          <a:bodyPr wrap="square" rtlCol="0">
            <a:spAutoFit/>
          </a:bodyPr>
          <a:lstStyle/>
          <a:p>
            <a:pPr algn="just"/>
            <a:r>
              <a:rPr lang="ja-JP" altLang="en-US" dirty="0" smtClean="0"/>
              <a:t>①　</a:t>
            </a:r>
            <a:r>
              <a:rPr lang="en-US" altLang="ja-JP" dirty="0" smtClean="0"/>
              <a:t>θ1 </a:t>
            </a:r>
            <a:r>
              <a:rPr lang="en-US" altLang="ja-JP" dirty="0" err="1" smtClean="0"/>
              <a:t>Ori</a:t>
            </a:r>
            <a:r>
              <a:rPr lang="ja-JP" altLang="en-US" dirty="0" smtClean="0"/>
              <a:t>と</a:t>
            </a:r>
            <a:r>
              <a:rPr lang="en-US" altLang="ja-JP" dirty="0" smtClean="0"/>
              <a:t>θ2 </a:t>
            </a:r>
            <a:r>
              <a:rPr lang="en-US" altLang="ja-JP" dirty="0" err="1" smtClean="0"/>
              <a:t>Ori</a:t>
            </a:r>
            <a:r>
              <a:rPr lang="ja-JP" altLang="en-US" dirty="0" err="1" smtClean="0"/>
              <a:t>の離</a:t>
            </a:r>
            <a:r>
              <a:rPr lang="ja-JP" altLang="en-US" dirty="0" smtClean="0"/>
              <a:t>角</a:t>
            </a:r>
            <a:r>
              <a:rPr lang="en-US" altLang="ja-JP" dirty="0" smtClean="0"/>
              <a:t>134.76’’</a:t>
            </a:r>
            <a:r>
              <a:rPr lang="ja-JP" altLang="en-US" dirty="0" smtClean="0"/>
              <a:t>からピクセルスケールを計算</a:t>
            </a:r>
            <a:endParaRPr kumimoji="1" lang="ja-JP" altLang="en-US" dirty="0"/>
          </a:p>
        </p:txBody>
      </p:sp>
      <p:pic>
        <p:nvPicPr>
          <p:cNvPr id="1029" name="Picture 5" descr="D:\m41_2.tif"/>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21297" t="12113" r="19835" b="26217"/>
          <a:stretch/>
        </p:blipFill>
        <p:spPr bwMode="auto">
          <a:xfrm>
            <a:off x="1043608" y="2271168"/>
            <a:ext cx="3600000" cy="3490212"/>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2429962" y="4160290"/>
            <a:ext cx="216024" cy="19911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114090" y="4764328"/>
            <a:ext cx="216024" cy="19911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37757" y="4215384"/>
            <a:ext cx="792205" cy="369332"/>
          </a:xfrm>
          <a:prstGeom prst="rect">
            <a:avLst/>
          </a:prstGeom>
          <a:noFill/>
        </p:spPr>
        <p:txBody>
          <a:bodyPr wrap="none" rtlCol="0">
            <a:spAutoFit/>
          </a:bodyPr>
          <a:lstStyle/>
          <a:p>
            <a:r>
              <a:rPr lang="el-GR" altLang="ja-JP" dirty="0" smtClean="0">
                <a:solidFill>
                  <a:schemeClr val="bg1"/>
                </a:solidFill>
              </a:rPr>
              <a:t>θ1</a:t>
            </a:r>
            <a:r>
              <a:rPr lang="en-US" altLang="ja-JP" dirty="0" smtClean="0">
                <a:solidFill>
                  <a:schemeClr val="bg1"/>
                </a:solidFill>
              </a:rPr>
              <a:t> </a:t>
            </a:r>
            <a:r>
              <a:rPr lang="en-US" altLang="ja-JP" dirty="0" err="1" smtClean="0">
                <a:solidFill>
                  <a:schemeClr val="bg1"/>
                </a:solidFill>
              </a:rPr>
              <a:t>Ori</a:t>
            </a:r>
            <a:endParaRPr kumimoji="1" lang="ja-JP" altLang="en-US" dirty="0">
              <a:solidFill>
                <a:schemeClr val="bg1"/>
              </a:solidFill>
            </a:endParaRPr>
          </a:p>
        </p:txBody>
      </p:sp>
      <p:sp>
        <p:nvSpPr>
          <p:cNvPr id="12" name="テキスト ボックス 11"/>
          <p:cNvSpPr txBox="1"/>
          <p:nvPr/>
        </p:nvSpPr>
        <p:spPr>
          <a:xfrm>
            <a:off x="3220184" y="4431408"/>
            <a:ext cx="792205" cy="369332"/>
          </a:xfrm>
          <a:prstGeom prst="rect">
            <a:avLst/>
          </a:prstGeom>
          <a:noFill/>
          <a:ln>
            <a:noFill/>
          </a:ln>
        </p:spPr>
        <p:txBody>
          <a:bodyPr wrap="none" rtlCol="0">
            <a:spAutoFit/>
          </a:bodyPr>
          <a:lstStyle/>
          <a:p>
            <a:r>
              <a:rPr lang="el-GR" altLang="ja-JP" dirty="0" smtClean="0">
                <a:solidFill>
                  <a:schemeClr val="bg1"/>
                </a:solidFill>
              </a:rPr>
              <a:t>θ</a:t>
            </a:r>
            <a:r>
              <a:rPr lang="en-US" altLang="ja-JP" dirty="0" smtClean="0">
                <a:solidFill>
                  <a:schemeClr val="bg1"/>
                </a:solidFill>
              </a:rPr>
              <a:t>2 </a:t>
            </a:r>
            <a:r>
              <a:rPr lang="en-US" altLang="ja-JP" dirty="0" err="1" smtClean="0">
                <a:solidFill>
                  <a:schemeClr val="bg1"/>
                </a:solidFill>
              </a:rPr>
              <a:t>Ori</a:t>
            </a:r>
            <a:endParaRPr kumimoji="1" lang="ja-JP" altLang="en-US" dirty="0">
              <a:solidFill>
                <a:schemeClr val="bg1"/>
              </a:solidFill>
            </a:endParaRPr>
          </a:p>
        </p:txBody>
      </p:sp>
      <p:sp>
        <p:nvSpPr>
          <p:cNvPr id="4" name="テキスト ボックス 3"/>
          <p:cNvSpPr txBox="1"/>
          <p:nvPr/>
        </p:nvSpPr>
        <p:spPr>
          <a:xfrm>
            <a:off x="2133273" y="1361297"/>
            <a:ext cx="1644296" cy="369332"/>
          </a:xfrm>
          <a:prstGeom prst="rect">
            <a:avLst/>
          </a:prstGeom>
          <a:noFill/>
        </p:spPr>
        <p:txBody>
          <a:bodyPr wrap="none" rtlCol="0">
            <a:spAutoFit/>
          </a:bodyPr>
          <a:lstStyle/>
          <a:p>
            <a:r>
              <a:rPr kumimoji="1" lang="ja-JP" altLang="en-US" dirty="0" smtClean="0">
                <a:solidFill>
                  <a:srgbClr val="FF0000"/>
                </a:solidFill>
              </a:rPr>
              <a:t>→ </a:t>
            </a:r>
            <a:r>
              <a:rPr kumimoji="1" lang="en-US" altLang="ja-JP" b="1" dirty="0" smtClean="0">
                <a:solidFill>
                  <a:srgbClr val="FF0000"/>
                </a:solidFill>
              </a:rPr>
              <a:t>1.525’’/pixel</a:t>
            </a:r>
            <a:endParaRPr kumimoji="1" lang="ja-JP" altLang="en-US" b="1" dirty="0">
              <a:solidFill>
                <a:srgbClr val="FF0000"/>
              </a:solidFill>
            </a:endParaRPr>
          </a:p>
        </p:txBody>
      </p:sp>
      <p:sp>
        <p:nvSpPr>
          <p:cNvPr id="5" name="テキスト ボックス 4"/>
          <p:cNvSpPr txBox="1"/>
          <p:nvPr/>
        </p:nvSpPr>
        <p:spPr>
          <a:xfrm>
            <a:off x="4916283" y="1349349"/>
            <a:ext cx="3257943" cy="369332"/>
          </a:xfrm>
          <a:prstGeom prst="rect">
            <a:avLst/>
          </a:prstGeom>
          <a:noFill/>
        </p:spPr>
        <p:txBody>
          <a:bodyPr wrap="none" rtlCol="0">
            <a:spAutoFit/>
          </a:bodyPr>
          <a:lstStyle/>
          <a:p>
            <a:r>
              <a:rPr kumimoji="1" lang="ja-JP" altLang="en-US" dirty="0" smtClean="0"/>
              <a:t>設計値</a:t>
            </a:r>
            <a:r>
              <a:rPr kumimoji="1" lang="en-US" altLang="ja-JP" dirty="0" smtClean="0"/>
              <a:t>1.53’’/pixel</a:t>
            </a:r>
            <a:r>
              <a:rPr kumimoji="1" lang="ja-JP" altLang="en-US" dirty="0" smtClean="0"/>
              <a:t>とほぼ一致！</a:t>
            </a:r>
            <a:endParaRPr kumimoji="1" lang="ja-JP" altLang="en-US" dirty="0"/>
          </a:p>
        </p:txBody>
      </p:sp>
      <p:sp>
        <p:nvSpPr>
          <p:cNvPr id="6" name="テキスト ボックス 5"/>
          <p:cNvSpPr txBox="1"/>
          <p:nvPr/>
        </p:nvSpPr>
        <p:spPr>
          <a:xfrm>
            <a:off x="5130696" y="1863656"/>
            <a:ext cx="2771913" cy="369332"/>
          </a:xfrm>
          <a:prstGeom prst="rect">
            <a:avLst/>
          </a:prstGeom>
          <a:noFill/>
        </p:spPr>
        <p:txBody>
          <a:bodyPr wrap="none" rtlCol="0">
            <a:spAutoFit/>
          </a:bodyPr>
          <a:lstStyle/>
          <a:p>
            <a:r>
              <a:rPr kumimoji="1" lang="ja-JP" altLang="en-US" dirty="0" smtClean="0"/>
              <a:t>焦点距離</a:t>
            </a:r>
            <a:r>
              <a:rPr lang="ja-JP" altLang="en-US" dirty="0"/>
              <a:t>は</a:t>
            </a:r>
            <a:r>
              <a:rPr kumimoji="1" lang="en-US" altLang="ja-JP" dirty="0" smtClean="0"/>
              <a:t>2,705mm(F6.8)</a:t>
            </a:r>
            <a:endParaRPr kumimoji="1" lang="ja-JP" altLang="en-US" dirty="0"/>
          </a:p>
        </p:txBody>
      </p:sp>
      <p:sp>
        <p:nvSpPr>
          <p:cNvPr id="7" name="テキスト ボックス 6"/>
          <p:cNvSpPr txBox="1"/>
          <p:nvPr/>
        </p:nvSpPr>
        <p:spPr>
          <a:xfrm>
            <a:off x="5029534" y="2449012"/>
            <a:ext cx="3171959" cy="1477328"/>
          </a:xfrm>
          <a:prstGeom prst="rect">
            <a:avLst/>
          </a:prstGeom>
          <a:noFill/>
        </p:spPr>
        <p:txBody>
          <a:bodyPr wrap="none" rtlCol="0">
            <a:spAutoFit/>
          </a:bodyPr>
          <a:lstStyle/>
          <a:p>
            <a:r>
              <a:rPr lang="ja-JP" altLang="en-US" dirty="0" smtClean="0"/>
              <a:t>②</a:t>
            </a:r>
            <a:r>
              <a:rPr lang="ja-JP" altLang="en-US" b="1" dirty="0" smtClean="0">
                <a:solidFill>
                  <a:srgbClr val="FF0000"/>
                </a:solidFill>
              </a:rPr>
              <a:t>物理視野</a:t>
            </a:r>
            <a:r>
              <a:rPr lang="en-US" altLang="ja-JP" b="1" dirty="0" smtClean="0">
                <a:solidFill>
                  <a:srgbClr val="FF0000"/>
                </a:solidFill>
              </a:rPr>
              <a:t>φ15.3’=φ600pixel</a:t>
            </a:r>
          </a:p>
          <a:p>
            <a:r>
              <a:rPr lang="ja-JP" altLang="en-US" dirty="0"/>
              <a:t>設計</a:t>
            </a:r>
            <a:r>
              <a:rPr lang="ja-JP" altLang="en-US" dirty="0" smtClean="0"/>
              <a:t>通り！</a:t>
            </a:r>
            <a:endParaRPr lang="en-US" altLang="ja-JP" dirty="0" smtClean="0"/>
          </a:p>
          <a:p>
            <a:endParaRPr lang="en-US" altLang="ja-JP" dirty="0"/>
          </a:p>
          <a:p>
            <a:r>
              <a:rPr lang="ja-JP" altLang="en-US" dirty="0" smtClean="0"/>
              <a:t>③</a:t>
            </a:r>
            <a:r>
              <a:rPr lang="ja-JP" altLang="en-US" b="1" dirty="0" smtClean="0">
                <a:solidFill>
                  <a:srgbClr val="FF0000"/>
                </a:solidFill>
              </a:rPr>
              <a:t>有効視野</a:t>
            </a:r>
            <a:r>
              <a:rPr lang="en-US" altLang="ja-JP" b="1" dirty="0" smtClean="0">
                <a:solidFill>
                  <a:srgbClr val="FF0000"/>
                </a:solidFill>
              </a:rPr>
              <a:t>φ9.6’=φ380pixel</a:t>
            </a:r>
            <a:r>
              <a:rPr lang="ja-JP" altLang="en-US" dirty="0" smtClean="0"/>
              <a:t>の</a:t>
            </a:r>
            <a:endParaRPr lang="en-US" altLang="ja-JP" dirty="0" smtClean="0"/>
          </a:p>
          <a:p>
            <a:r>
              <a:rPr lang="ja-JP" altLang="en-US" dirty="0" smtClean="0"/>
              <a:t>星像をチェックすると・・・</a:t>
            </a:r>
            <a:endParaRPr lang="en-US" altLang="ja-JP" dirty="0" smtClean="0"/>
          </a:p>
        </p:txBody>
      </p:sp>
      <p:sp>
        <p:nvSpPr>
          <p:cNvPr id="8" name="テキスト ボックス 7"/>
          <p:cNvSpPr txBox="1"/>
          <p:nvPr/>
        </p:nvSpPr>
        <p:spPr>
          <a:xfrm>
            <a:off x="5005874" y="3917955"/>
            <a:ext cx="3454558" cy="2031325"/>
          </a:xfrm>
          <a:prstGeom prst="rect">
            <a:avLst/>
          </a:prstGeom>
          <a:noFill/>
        </p:spPr>
        <p:txBody>
          <a:bodyPr wrap="square" rtlCol="0">
            <a:spAutoFit/>
          </a:bodyPr>
          <a:lstStyle/>
          <a:p>
            <a:pPr algn="just"/>
            <a:r>
              <a:rPr lang="en-US" altLang="ja-JP" b="1" dirty="0" smtClean="0">
                <a:solidFill>
                  <a:srgbClr val="FF0000"/>
                </a:solidFill>
              </a:rPr>
              <a:t>FWHM</a:t>
            </a:r>
            <a:r>
              <a:rPr lang="ja-JP" altLang="en-US" b="1" dirty="0" smtClean="0">
                <a:solidFill>
                  <a:srgbClr val="FF0000"/>
                </a:solidFill>
              </a:rPr>
              <a:t>：約</a:t>
            </a:r>
            <a:r>
              <a:rPr lang="en-US" altLang="ja-JP" b="1" dirty="0" smtClean="0">
                <a:solidFill>
                  <a:srgbClr val="FF0000"/>
                </a:solidFill>
              </a:rPr>
              <a:t>3.5pixel=5.4’’</a:t>
            </a:r>
          </a:p>
          <a:p>
            <a:pPr algn="just"/>
            <a:endParaRPr lang="en-US" altLang="ja-JP" dirty="0"/>
          </a:p>
          <a:p>
            <a:pPr algn="just"/>
            <a:r>
              <a:rPr lang="ja-JP" altLang="en-US" dirty="0"/>
              <a:t>設計で</a:t>
            </a:r>
            <a:r>
              <a:rPr lang="ja-JP" altLang="en-US" dirty="0" smtClean="0"/>
              <a:t>はポイントソースが</a:t>
            </a:r>
            <a:r>
              <a:rPr lang="en-US" altLang="ja-JP" dirty="0" smtClean="0"/>
              <a:t>3x3pixel</a:t>
            </a:r>
            <a:r>
              <a:rPr lang="ja-JP" altLang="en-US" dirty="0" smtClean="0"/>
              <a:t>内に全光量の</a:t>
            </a:r>
            <a:r>
              <a:rPr lang="en-US" altLang="ja-JP" dirty="0" smtClean="0"/>
              <a:t>80%</a:t>
            </a:r>
            <a:r>
              <a:rPr lang="ja-JP" altLang="en-US" dirty="0" smtClean="0"/>
              <a:t>を落とすとしたのでシーイング約</a:t>
            </a:r>
            <a:r>
              <a:rPr lang="en-US" altLang="ja-JP" dirty="0" smtClean="0"/>
              <a:t>1’’</a:t>
            </a:r>
            <a:r>
              <a:rPr lang="ja-JP" altLang="en-US" dirty="0" smtClean="0"/>
              <a:t>を考えると妥当な数字か？</a:t>
            </a:r>
            <a:endParaRPr lang="en-US" altLang="ja-JP" dirty="0" smtClean="0"/>
          </a:p>
          <a:p>
            <a:pPr algn="just"/>
            <a:r>
              <a:rPr lang="ja-JP" altLang="en-US" dirty="0"/>
              <a:t>という訳</a:t>
            </a:r>
            <a:r>
              <a:rPr lang="ja-JP" altLang="en-US" dirty="0" smtClean="0"/>
              <a:t>で目標をほぼ達成！</a:t>
            </a:r>
            <a:endParaRPr lang="en-US" altLang="ja-JP" dirty="0" smtClean="0"/>
          </a:p>
        </p:txBody>
      </p:sp>
    </p:spTree>
    <p:extLst>
      <p:ext uri="{BB962C8B-B14F-4D97-AF65-F5344CB8AC3E}">
        <p14:creationId xmlns:p14="http://schemas.microsoft.com/office/powerpoint/2010/main" val="4002188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Research\Antarctica\TONIC2\2010_10firstlight\Screenshot-5.png"/>
          <p:cNvPicPr>
            <a:picLocks noChangeAspect="1" noChangeArrowheads="1"/>
          </p:cNvPicPr>
          <p:nvPr/>
        </p:nvPicPr>
        <p:blipFill rotWithShape="1">
          <a:blip r:embed="rId2">
            <a:extLst>
              <a:ext uri="{28A0092B-C50C-407E-A947-70E740481C1C}">
                <a14:useLocalDpi xmlns:a14="http://schemas.microsoft.com/office/drawing/2010/main" val="0"/>
              </a:ext>
            </a:extLst>
          </a:blip>
          <a:srcRect l="34006" t="11286" r="7298" b="10581"/>
          <a:stretch/>
        </p:blipFill>
        <p:spPr bwMode="auto">
          <a:xfrm>
            <a:off x="667347" y="942517"/>
            <a:ext cx="3692397" cy="36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m41.tif"/>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5835" t="-181" r="5835" b="7943"/>
          <a:stretch/>
        </p:blipFill>
        <p:spPr bwMode="auto">
          <a:xfrm>
            <a:off x="4771803" y="942517"/>
            <a:ext cx="3688629" cy="368640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2198545" y="2470717"/>
            <a:ext cx="630000" cy="63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円/楕円 4"/>
          <p:cNvSpPr/>
          <p:nvPr/>
        </p:nvSpPr>
        <p:spPr>
          <a:xfrm>
            <a:off x="6076117" y="2219814"/>
            <a:ext cx="1080000" cy="10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274117" y="2417814"/>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613545" y="1911620"/>
            <a:ext cx="1800000" cy="180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p:cNvSpPr txBox="1"/>
          <p:nvPr/>
        </p:nvSpPr>
        <p:spPr>
          <a:xfrm>
            <a:off x="1276985" y="3717891"/>
            <a:ext cx="2558714" cy="369332"/>
          </a:xfrm>
          <a:prstGeom prst="rect">
            <a:avLst/>
          </a:prstGeom>
          <a:noFill/>
        </p:spPr>
        <p:txBody>
          <a:bodyPr wrap="none" rtlCol="0">
            <a:spAutoFit/>
          </a:bodyPr>
          <a:lstStyle/>
          <a:p>
            <a:r>
              <a:rPr kumimoji="1" lang="ja-JP" altLang="en-US" dirty="0" smtClean="0">
                <a:solidFill>
                  <a:schemeClr val="bg1"/>
                </a:solidFill>
              </a:rPr>
              <a:t>物理視野</a:t>
            </a:r>
            <a:r>
              <a:rPr lang="en-US" altLang="ja-JP" dirty="0" smtClean="0">
                <a:solidFill>
                  <a:schemeClr val="bg1"/>
                </a:solidFill>
              </a:rPr>
              <a:t>φ20’=φ1000pix</a:t>
            </a:r>
            <a:endParaRPr kumimoji="1" lang="ja-JP" altLang="en-US" dirty="0">
              <a:solidFill>
                <a:schemeClr val="bg1"/>
              </a:solidFill>
            </a:endParaRPr>
          </a:p>
        </p:txBody>
      </p:sp>
      <p:sp>
        <p:nvSpPr>
          <p:cNvPr id="12" name="テキスト ボックス 11"/>
          <p:cNvSpPr txBox="1"/>
          <p:nvPr/>
        </p:nvSpPr>
        <p:spPr>
          <a:xfrm>
            <a:off x="1531443" y="1509289"/>
            <a:ext cx="2499402" cy="369332"/>
          </a:xfrm>
          <a:prstGeom prst="rect">
            <a:avLst/>
          </a:prstGeom>
          <a:noFill/>
        </p:spPr>
        <p:txBody>
          <a:bodyPr wrap="none" rtlCol="0">
            <a:spAutoFit/>
          </a:bodyPr>
          <a:lstStyle/>
          <a:p>
            <a:r>
              <a:rPr lang="ja-JP" altLang="en-US" dirty="0">
                <a:solidFill>
                  <a:schemeClr val="bg1"/>
                </a:solidFill>
              </a:rPr>
              <a:t>有効</a:t>
            </a:r>
            <a:r>
              <a:rPr kumimoji="1" lang="ja-JP" altLang="en-US" dirty="0" smtClean="0">
                <a:solidFill>
                  <a:schemeClr val="bg1"/>
                </a:solidFill>
              </a:rPr>
              <a:t>視野</a:t>
            </a:r>
            <a:r>
              <a:rPr lang="en-US" altLang="ja-JP" dirty="0" smtClean="0">
                <a:solidFill>
                  <a:schemeClr val="bg1"/>
                </a:solidFill>
              </a:rPr>
              <a:t>φ4.8’=φ350pix</a:t>
            </a:r>
            <a:endParaRPr kumimoji="1" lang="ja-JP" altLang="en-US" dirty="0">
              <a:solidFill>
                <a:schemeClr val="bg1"/>
              </a:solidFill>
            </a:endParaRPr>
          </a:p>
        </p:txBody>
      </p:sp>
      <p:sp>
        <p:nvSpPr>
          <p:cNvPr id="13" name="テキスト ボックス 12"/>
          <p:cNvSpPr txBox="1"/>
          <p:nvPr/>
        </p:nvSpPr>
        <p:spPr>
          <a:xfrm>
            <a:off x="5872801" y="1797321"/>
            <a:ext cx="2499402" cy="369332"/>
          </a:xfrm>
          <a:prstGeom prst="rect">
            <a:avLst/>
          </a:prstGeom>
          <a:noFill/>
        </p:spPr>
        <p:txBody>
          <a:bodyPr wrap="none" rtlCol="0">
            <a:spAutoFit/>
          </a:bodyPr>
          <a:lstStyle/>
          <a:p>
            <a:r>
              <a:rPr lang="ja-JP" altLang="en-US" dirty="0">
                <a:solidFill>
                  <a:schemeClr val="bg1"/>
                </a:solidFill>
              </a:rPr>
              <a:t>有効</a:t>
            </a:r>
            <a:r>
              <a:rPr kumimoji="1" lang="ja-JP" altLang="en-US" dirty="0" smtClean="0">
                <a:solidFill>
                  <a:schemeClr val="bg1"/>
                </a:solidFill>
              </a:rPr>
              <a:t>視野</a:t>
            </a:r>
            <a:r>
              <a:rPr lang="en-US" altLang="ja-JP" dirty="0" smtClean="0">
                <a:solidFill>
                  <a:schemeClr val="bg1"/>
                </a:solidFill>
              </a:rPr>
              <a:t>φ9.6’=φ380pix</a:t>
            </a:r>
            <a:endParaRPr kumimoji="1" lang="ja-JP" altLang="en-US" dirty="0">
              <a:solidFill>
                <a:schemeClr val="bg1"/>
              </a:solidFill>
            </a:endParaRPr>
          </a:p>
        </p:txBody>
      </p:sp>
      <p:sp>
        <p:nvSpPr>
          <p:cNvPr id="14" name="テキスト ボックス 13"/>
          <p:cNvSpPr txBox="1"/>
          <p:nvPr/>
        </p:nvSpPr>
        <p:spPr>
          <a:xfrm>
            <a:off x="5347867" y="3390789"/>
            <a:ext cx="2616422" cy="369332"/>
          </a:xfrm>
          <a:prstGeom prst="rect">
            <a:avLst/>
          </a:prstGeom>
          <a:noFill/>
        </p:spPr>
        <p:txBody>
          <a:bodyPr wrap="none" rtlCol="0">
            <a:spAutoFit/>
          </a:bodyPr>
          <a:lstStyle/>
          <a:p>
            <a:r>
              <a:rPr kumimoji="1" lang="ja-JP" altLang="en-US" dirty="0" smtClean="0">
                <a:solidFill>
                  <a:schemeClr val="bg1"/>
                </a:solidFill>
              </a:rPr>
              <a:t>物理視野</a:t>
            </a:r>
            <a:r>
              <a:rPr lang="en-US" altLang="ja-JP" dirty="0" smtClean="0">
                <a:solidFill>
                  <a:schemeClr val="bg1"/>
                </a:solidFill>
              </a:rPr>
              <a:t>φ15.3’=φ600pix</a:t>
            </a:r>
            <a:endParaRPr kumimoji="1" lang="ja-JP" altLang="en-US" dirty="0">
              <a:solidFill>
                <a:schemeClr val="bg1"/>
              </a:solidFill>
            </a:endParaRPr>
          </a:p>
        </p:txBody>
      </p:sp>
      <p:cxnSp>
        <p:nvCxnSpPr>
          <p:cNvPr id="11" name="直線コネクタ 10"/>
          <p:cNvCxnSpPr>
            <a:stCxn id="9" idx="1"/>
          </p:cNvCxnSpPr>
          <p:nvPr/>
        </p:nvCxnSpPr>
        <p:spPr>
          <a:xfrm flipH="1" flipV="1">
            <a:off x="5923931" y="2103937"/>
            <a:ext cx="450355" cy="414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923931" y="2103937"/>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1613545" y="1815905"/>
            <a:ext cx="707416" cy="7020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640413" y="1831342"/>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950200" y="611396"/>
            <a:ext cx="1120691" cy="369332"/>
          </a:xfrm>
          <a:prstGeom prst="rect">
            <a:avLst/>
          </a:prstGeom>
          <a:noFill/>
          <a:ln>
            <a:noFill/>
          </a:ln>
        </p:spPr>
        <p:txBody>
          <a:bodyPr wrap="none" rtlCol="0">
            <a:spAutoFit/>
          </a:bodyPr>
          <a:lstStyle/>
          <a:p>
            <a:r>
              <a:rPr kumimoji="1" lang="ja-JP" altLang="en-US" dirty="0" smtClean="0"/>
              <a:t>旧</a:t>
            </a:r>
            <a:r>
              <a:rPr kumimoji="1" lang="en-US" altLang="ja-JP" dirty="0" smtClean="0"/>
              <a:t>TONIC2</a:t>
            </a:r>
            <a:endParaRPr kumimoji="1" lang="ja-JP" altLang="en-US" dirty="0"/>
          </a:p>
        </p:txBody>
      </p:sp>
      <p:pic>
        <p:nvPicPr>
          <p:cNvPr id="2052" name="Picture 4" descr="D:\m41_2.tif"/>
          <p:cNvPicPr>
            <a:picLocks noChangeAspect="1" noChangeArrowheads="1"/>
          </p:cNvPicPr>
          <p:nvPr/>
        </p:nvPicPr>
        <p:blipFill rotWithShape="1">
          <a:blip r:embed="rId5">
            <a:extLst>
              <a:ext uri="{28A0092B-C50C-407E-A947-70E740481C1C}">
                <a14:useLocalDpi xmlns:a14="http://schemas.microsoft.com/office/drawing/2010/main" val="0"/>
              </a:ext>
            </a:extLst>
          </a:blip>
          <a:srcRect l="36791" t="38700" r="46438" b="49942"/>
          <a:stretch/>
        </p:blipFill>
        <p:spPr bwMode="auto">
          <a:xfrm>
            <a:off x="4771803" y="4797312"/>
            <a:ext cx="22214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Research\Antarctica\TONIC2\2010_10firstlight\Screenshot-4.png"/>
          <p:cNvPicPr>
            <a:picLocks noChangeAspect="1" noChangeArrowheads="1"/>
          </p:cNvPicPr>
          <p:nvPr/>
        </p:nvPicPr>
        <p:blipFill rotWithShape="1">
          <a:blip r:embed="rId6">
            <a:extLst>
              <a:ext uri="{28A0092B-C50C-407E-A947-70E740481C1C}">
                <a14:useLocalDpi xmlns:a14="http://schemas.microsoft.com/office/drawing/2010/main" val="0"/>
              </a:ext>
            </a:extLst>
          </a:blip>
          <a:srcRect l="39226" t="23699" r="26492" b="46670"/>
          <a:stretch/>
        </p:blipFill>
        <p:spPr bwMode="auto">
          <a:xfrm>
            <a:off x="667347" y="4797312"/>
            <a:ext cx="2221442" cy="144000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749483" y="611396"/>
            <a:ext cx="1813189" cy="369332"/>
          </a:xfrm>
          <a:prstGeom prst="rect">
            <a:avLst/>
          </a:prstGeom>
          <a:noFill/>
          <a:ln>
            <a:noFill/>
          </a:ln>
        </p:spPr>
        <p:txBody>
          <a:bodyPr wrap="none" rtlCol="0">
            <a:spAutoFit/>
          </a:bodyPr>
          <a:lstStyle/>
          <a:p>
            <a:r>
              <a:rPr kumimoji="1" lang="en-US" altLang="ja-JP" dirty="0" smtClean="0"/>
              <a:t>TONIC2</a:t>
            </a:r>
            <a:r>
              <a:rPr kumimoji="1" lang="ja-JP" altLang="en-US" dirty="0" smtClean="0"/>
              <a:t>新光学系</a:t>
            </a:r>
            <a:endParaRPr kumimoji="1" lang="ja-JP" altLang="en-US" dirty="0"/>
          </a:p>
        </p:txBody>
      </p:sp>
      <p:sp>
        <p:nvSpPr>
          <p:cNvPr id="26" name="テキスト ボックス 25"/>
          <p:cNvSpPr txBox="1"/>
          <p:nvPr/>
        </p:nvSpPr>
        <p:spPr>
          <a:xfrm>
            <a:off x="667347" y="251356"/>
            <a:ext cx="1107996" cy="369332"/>
          </a:xfrm>
          <a:prstGeom prst="rect">
            <a:avLst/>
          </a:prstGeom>
          <a:noFill/>
          <a:ln>
            <a:solidFill>
              <a:schemeClr val="tx1"/>
            </a:solidFill>
          </a:ln>
        </p:spPr>
        <p:txBody>
          <a:bodyPr wrap="none" rtlCol="0">
            <a:spAutoFit/>
          </a:bodyPr>
          <a:lstStyle/>
          <a:p>
            <a:r>
              <a:rPr lang="ja-JP" altLang="en-US" dirty="0"/>
              <a:t>新旧比較</a:t>
            </a:r>
            <a:endParaRPr kumimoji="1" lang="ja-JP" altLang="en-US" dirty="0"/>
          </a:p>
        </p:txBody>
      </p:sp>
      <p:sp>
        <p:nvSpPr>
          <p:cNvPr id="27" name="テキスト ボックス 26"/>
          <p:cNvSpPr txBox="1"/>
          <p:nvPr/>
        </p:nvSpPr>
        <p:spPr>
          <a:xfrm>
            <a:off x="3010556" y="5055647"/>
            <a:ext cx="1518364" cy="923330"/>
          </a:xfrm>
          <a:prstGeom prst="rect">
            <a:avLst/>
          </a:prstGeom>
          <a:noFill/>
        </p:spPr>
        <p:txBody>
          <a:bodyPr wrap="none" rtlCol="0">
            <a:spAutoFit/>
          </a:bodyPr>
          <a:lstStyle/>
          <a:p>
            <a:r>
              <a:rPr kumimoji="1" lang="en-US" altLang="ja-JP" dirty="0" smtClean="0"/>
              <a:t>0.844’’/pixel</a:t>
            </a:r>
          </a:p>
          <a:p>
            <a:r>
              <a:rPr kumimoji="1" lang="en-US" altLang="ja-JP" dirty="0" smtClean="0"/>
              <a:t>FWHM=4.5pix</a:t>
            </a:r>
          </a:p>
          <a:p>
            <a:r>
              <a:rPr lang="ja-JP" altLang="en-US" dirty="0"/>
              <a:t>～</a:t>
            </a:r>
            <a:r>
              <a:rPr lang="en-US" altLang="ja-JP" dirty="0" smtClean="0"/>
              <a:t>3.8’’</a:t>
            </a:r>
          </a:p>
        </p:txBody>
      </p:sp>
      <p:sp>
        <p:nvSpPr>
          <p:cNvPr id="34" name="テキスト ボックス 33"/>
          <p:cNvSpPr txBox="1"/>
          <p:nvPr/>
        </p:nvSpPr>
        <p:spPr>
          <a:xfrm>
            <a:off x="7112063" y="4759984"/>
            <a:ext cx="1952779" cy="1477328"/>
          </a:xfrm>
          <a:prstGeom prst="rect">
            <a:avLst/>
          </a:prstGeom>
          <a:noFill/>
        </p:spPr>
        <p:txBody>
          <a:bodyPr wrap="none" rtlCol="0">
            <a:spAutoFit/>
          </a:bodyPr>
          <a:lstStyle/>
          <a:p>
            <a:r>
              <a:rPr lang="en-US" altLang="ja-JP" dirty="0" smtClean="0"/>
              <a:t>1.53</a:t>
            </a:r>
            <a:r>
              <a:rPr kumimoji="1" lang="en-US" altLang="ja-JP" dirty="0" smtClean="0"/>
              <a:t>’’/pixel</a:t>
            </a:r>
          </a:p>
          <a:p>
            <a:r>
              <a:rPr kumimoji="1" lang="en-US" altLang="ja-JP" dirty="0" smtClean="0"/>
              <a:t>FWHM=3.5pix</a:t>
            </a:r>
          </a:p>
          <a:p>
            <a:r>
              <a:rPr lang="ja-JP" altLang="en-US" dirty="0" smtClean="0"/>
              <a:t>～</a:t>
            </a:r>
            <a:r>
              <a:rPr lang="en-US" altLang="ja-JP" dirty="0" smtClean="0"/>
              <a:t>5.4’’</a:t>
            </a:r>
          </a:p>
          <a:p>
            <a:r>
              <a:rPr lang="ja-JP" altLang="en-US" dirty="0" smtClean="0"/>
              <a:t>極軸エラーの影響</a:t>
            </a:r>
            <a:endParaRPr lang="en-US" altLang="ja-JP" dirty="0" smtClean="0"/>
          </a:p>
          <a:p>
            <a:r>
              <a:rPr lang="ja-JP" altLang="en-US" dirty="0" smtClean="0"/>
              <a:t>あるかも？</a:t>
            </a:r>
            <a:endParaRPr lang="en-US" altLang="ja-JP" dirty="0" smtClean="0"/>
          </a:p>
        </p:txBody>
      </p:sp>
      <p:sp>
        <p:nvSpPr>
          <p:cNvPr id="28" name="テキスト ボックス 27"/>
          <p:cNvSpPr txBox="1"/>
          <p:nvPr/>
        </p:nvSpPr>
        <p:spPr>
          <a:xfrm>
            <a:off x="1008565" y="6323086"/>
            <a:ext cx="7040710" cy="369332"/>
          </a:xfrm>
          <a:prstGeom prst="rect">
            <a:avLst/>
          </a:prstGeom>
          <a:noFill/>
        </p:spPr>
        <p:txBody>
          <a:bodyPr wrap="none" rtlCol="0">
            <a:spAutoFit/>
          </a:bodyPr>
          <a:lstStyle/>
          <a:p>
            <a:r>
              <a:rPr lang="ja-JP" altLang="en-US" dirty="0"/>
              <a:t>星像</a:t>
            </a:r>
            <a:r>
              <a:rPr lang="ja-JP" altLang="en-US" dirty="0" smtClean="0"/>
              <a:t>は</a:t>
            </a:r>
            <a:r>
              <a:rPr lang="en-US" altLang="ja-JP" dirty="0" smtClean="0"/>
              <a:t>1.4</a:t>
            </a:r>
            <a:r>
              <a:rPr lang="ja-JP" altLang="en-US" dirty="0" smtClean="0"/>
              <a:t>倍ほど大きくなり、悪くなったが視野は</a:t>
            </a:r>
            <a:r>
              <a:rPr lang="en-US" altLang="ja-JP" dirty="0" smtClean="0"/>
              <a:t>2</a:t>
            </a:r>
            <a:r>
              <a:rPr lang="ja-JP" altLang="en-US" dirty="0" smtClean="0"/>
              <a:t>倍へ。ほぼ設計通り。</a:t>
            </a:r>
            <a:endParaRPr kumimoji="1" lang="ja-JP" altLang="en-US" dirty="0"/>
          </a:p>
        </p:txBody>
      </p:sp>
    </p:spTree>
    <p:extLst>
      <p:ext uri="{BB962C8B-B14F-4D97-AF65-F5344CB8AC3E}">
        <p14:creationId xmlns:p14="http://schemas.microsoft.com/office/powerpoint/2010/main" val="1284131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667347" y="836712"/>
            <a:ext cx="3421129" cy="369332"/>
          </a:xfrm>
          <a:prstGeom prst="rect">
            <a:avLst/>
          </a:prstGeom>
          <a:noFill/>
          <a:ln>
            <a:solidFill>
              <a:schemeClr val="tx1"/>
            </a:solidFill>
          </a:ln>
        </p:spPr>
        <p:txBody>
          <a:bodyPr wrap="none" rtlCol="0">
            <a:spAutoFit/>
          </a:bodyPr>
          <a:lstStyle/>
          <a:p>
            <a:r>
              <a:rPr lang="ja-JP" altLang="en-US" dirty="0"/>
              <a:t>木星</a:t>
            </a:r>
            <a:r>
              <a:rPr lang="ja-JP" altLang="en-US" dirty="0" smtClean="0"/>
              <a:t>を用いたフォーカス位置確認</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464334732"/>
              </p:ext>
            </p:extLst>
          </p:nvPr>
        </p:nvGraphicFramePr>
        <p:xfrm>
          <a:off x="1331640" y="1484784"/>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kumimoji="1" lang="ja-JP" altLang="en-US" dirty="0" smtClean="0"/>
                        <a:t>フィルター</a:t>
                      </a:r>
                      <a:endParaRPr kumimoji="1" lang="ja-JP" altLang="en-US" dirty="0"/>
                    </a:p>
                  </a:txBody>
                  <a:tcPr/>
                </a:tc>
                <a:tc>
                  <a:txBody>
                    <a:bodyPr/>
                    <a:lstStyle/>
                    <a:p>
                      <a:pPr algn="ctr"/>
                      <a:r>
                        <a:rPr kumimoji="1" lang="ja-JP" altLang="en-US" dirty="0" smtClean="0"/>
                        <a:t>ピント位置</a:t>
                      </a:r>
                      <a:endParaRPr kumimoji="1" lang="ja-JP" altLang="en-US" dirty="0"/>
                    </a:p>
                  </a:txBody>
                  <a:tcPr/>
                </a:tc>
              </a:tr>
              <a:tr h="370840">
                <a:tc>
                  <a:txBody>
                    <a:bodyPr/>
                    <a:lstStyle/>
                    <a:p>
                      <a:pPr algn="ctr"/>
                      <a:r>
                        <a:rPr kumimoji="1" lang="en-US" altLang="ja-JP" dirty="0" smtClean="0"/>
                        <a:t>K (t=1mm)</a:t>
                      </a:r>
                    </a:p>
                  </a:txBody>
                  <a:tcPr/>
                </a:tc>
                <a:tc>
                  <a:txBody>
                    <a:bodyPr/>
                    <a:lstStyle/>
                    <a:p>
                      <a:pPr algn="ctr"/>
                      <a:r>
                        <a:rPr kumimoji="1" lang="en-US" altLang="ja-JP" dirty="0" smtClean="0"/>
                        <a:t>-105.00 or -105.50</a:t>
                      </a:r>
                      <a:endParaRPr kumimoji="1" lang="ja-JP" altLang="en-US" dirty="0"/>
                    </a:p>
                  </a:txBody>
                  <a:tcPr/>
                </a:tc>
              </a:tr>
              <a:tr h="370840">
                <a:tc>
                  <a:txBody>
                    <a:bodyPr/>
                    <a:lstStyle/>
                    <a:p>
                      <a:pPr algn="ctr"/>
                      <a:r>
                        <a:rPr kumimoji="1" lang="en-US" altLang="ja-JP" dirty="0" smtClean="0"/>
                        <a:t>H (t=1mm)</a:t>
                      </a:r>
                      <a:endParaRPr kumimoji="1" lang="ja-JP" altLang="en-US" dirty="0"/>
                    </a:p>
                  </a:txBody>
                  <a:tcPr/>
                </a:tc>
                <a:tc>
                  <a:txBody>
                    <a:bodyPr/>
                    <a:lstStyle/>
                    <a:p>
                      <a:pPr algn="ctr"/>
                      <a:r>
                        <a:rPr kumimoji="1" lang="en-US" altLang="ja-JP" dirty="0" smtClean="0"/>
                        <a:t>-104.50</a:t>
                      </a:r>
                      <a:endParaRPr kumimoji="1" lang="ja-JP" altLang="en-US" dirty="0"/>
                    </a:p>
                  </a:txBody>
                  <a:tcPr/>
                </a:tc>
              </a:tr>
              <a:tr h="370840">
                <a:tc>
                  <a:txBody>
                    <a:bodyPr/>
                    <a:lstStyle/>
                    <a:p>
                      <a:pPr algn="ctr"/>
                      <a:r>
                        <a:rPr kumimoji="1" lang="en-US" altLang="ja-JP" dirty="0" smtClean="0"/>
                        <a:t>J (t=1mm)</a:t>
                      </a:r>
                      <a:endParaRPr kumimoji="1" lang="ja-JP" altLang="en-US" dirty="0"/>
                    </a:p>
                  </a:txBody>
                  <a:tcPr/>
                </a:tc>
                <a:tc>
                  <a:txBody>
                    <a:bodyPr/>
                    <a:lstStyle/>
                    <a:p>
                      <a:pPr algn="ctr"/>
                      <a:r>
                        <a:rPr kumimoji="1" lang="en-US" altLang="ja-JP" dirty="0" smtClean="0"/>
                        <a:t>-105.00</a:t>
                      </a:r>
                      <a:endParaRPr kumimoji="1" lang="ja-JP" altLang="en-US" dirty="0"/>
                    </a:p>
                  </a:txBody>
                  <a:tcPr/>
                </a:tc>
              </a:tr>
            </a:tbl>
          </a:graphicData>
        </a:graphic>
      </p:graphicFrame>
      <p:sp>
        <p:nvSpPr>
          <p:cNvPr id="8" name="テキスト ボックス 7"/>
          <p:cNvSpPr txBox="1"/>
          <p:nvPr/>
        </p:nvSpPr>
        <p:spPr>
          <a:xfrm>
            <a:off x="899592" y="3140968"/>
            <a:ext cx="7344816" cy="1200329"/>
          </a:xfrm>
          <a:prstGeom prst="rect">
            <a:avLst/>
          </a:prstGeom>
          <a:noFill/>
        </p:spPr>
        <p:txBody>
          <a:bodyPr wrap="square" rtlCol="0">
            <a:spAutoFit/>
          </a:bodyPr>
          <a:lstStyle/>
          <a:p>
            <a:pPr algn="just"/>
            <a:r>
              <a:rPr kumimoji="1" lang="ja-JP" altLang="en-US" dirty="0" smtClean="0"/>
              <a:t>ピント位置とは、</a:t>
            </a:r>
            <a:r>
              <a:rPr kumimoji="1" lang="en-US" altLang="ja-JP" dirty="0" smtClean="0"/>
              <a:t>AIRT40</a:t>
            </a:r>
            <a:r>
              <a:rPr kumimoji="1" lang="ja-JP" altLang="en-US" dirty="0" smtClean="0"/>
              <a:t>コントローラーに表示される値を意味する。</a:t>
            </a:r>
            <a:r>
              <a:rPr lang="ja-JP" altLang="en-US" dirty="0" smtClean="0"/>
              <a:t>この値は副鏡の移動量の</a:t>
            </a:r>
            <a:r>
              <a:rPr lang="en-US" altLang="ja-JP" dirty="0" smtClean="0"/>
              <a:t>6</a:t>
            </a:r>
            <a:r>
              <a:rPr lang="ja-JP" altLang="en-US" dirty="0" smtClean="0"/>
              <a:t>倍を意味すると思われる。</a:t>
            </a:r>
            <a:r>
              <a:rPr kumimoji="1" lang="ja-JP" altLang="en-US" dirty="0" smtClean="0"/>
              <a:t>よって</a:t>
            </a:r>
            <a:r>
              <a:rPr lang="en-US" altLang="ja-JP" dirty="0" smtClean="0"/>
              <a:t>K</a:t>
            </a:r>
            <a:r>
              <a:rPr lang="ja-JP" altLang="en-US" dirty="0" smtClean="0"/>
              <a:t>を基準とした場合、</a:t>
            </a:r>
            <a:r>
              <a:rPr lang="en-US" altLang="ja-JP" dirty="0" smtClean="0"/>
              <a:t>H</a:t>
            </a:r>
            <a:r>
              <a:rPr lang="ja-JP" altLang="en-US" dirty="0" smtClean="0"/>
              <a:t>は</a:t>
            </a:r>
            <a:r>
              <a:rPr lang="en-US" altLang="ja-JP" dirty="0" smtClean="0"/>
              <a:t>K</a:t>
            </a:r>
            <a:r>
              <a:rPr lang="ja-JP" altLang="en-US" dirty="0" smtClean="0"/>
              <a:t>に比べ</a:t>
            </a:r>
            <a:r>
              <a:rPr lang="en-US" altLang="ja-JP" dirty="0" smtClean="0"/>
              <a:t>0.083</a:t>
            </a:r>
            <a:r>
              <a:rPr lang="ja-JP" altLang="en-US" dirty="0" smtClean="0"/>
              <a:t>～</a:t>
            </a:r>
            <a:r>
              <a:rPr lang="en-US" altLang="ja-JP" dirty="0" smtClean="0"/>
              <a:t>0.167mm</a:t>
            </a:r>
            <a:r>
              <a:rPr lang="ja-JP" altLang="en-US" dirty="0" err="1" smtClean="0"/>
              <a:t>、</a:t>
            </a:r>
            <a:r>
              <a:rPr lang="en-US" altLang="ja-JP" dirty="0" smtClean="0"/>
              <a:t>J</a:t>
            </a:r>
            <a:r>
              <a:rPr lang="ja-JP" altLang="en-US" dirty="0" smtClean="0"/>
              <a:t>は</a:t>
            </a:r>
            <a:r>
              <a:rPr lang="en-US" altLang="ja-JP" dirty="0" smtClean="0"/>
              <a:t>0.00</a:t>
            </a:r>
            <a:r>
              <a:rPr lang="ja-JP" altLang="en-US" dirty="0" smtClean="0"/>
              <a:t>～</a:t>
            </a:r>
            <a:r>
              <a:rPr lang="en-US" altLang="ja-JP" dirty="0" smtClean="0"/>
              <a:t>0.083mm</a:t>
            </a:r>
            <a:r>
              <a:rPr lang="ja-JP" altLang="en-US" dirty="0" smtClean="0"/>
              <a:t>だけ</a:t>
            </a:r>
            <a:r>
              <a:rPr lang="en-US" altLang="ja-JP" dirty="0" smtClean="0"/>
              <a:t>-</a:t>
            </a:r>
            <a:r>
              <a:rPr lang="ja-JP" altLang="en-US" dirty="0" smtClean="0"/>
              <a:t>の位置で合焦することになる。</a:t>
            </a:r>
            <a:endParaRPr kumimoji="1" lang="ja-JP" altLang="en-US" dirty="0"/>
          </a:p>
        </p:txBody>
      </p:sp>
      <p:sp>
        <p:nvSpPr>
          <p:cNvPr id="15" name="テキスト ボックス 14"/>
          <p:cNvSpPr txBox="1"/>
          <p:nvPr/>
        </p:nvSpPr>
        <p:spPr>
          <a:xfrm>
            <a:off x="899592" y="4343842"/>
            <a:ext cx="7344816" cy="1477328"/>
          </a:xfrm>
          <a:prstGeom prst="rect">
            <a:avLst/>
          </a:prstGeom>
          <a:noFill/>
        </p:spPr>
        <p:txBody>
          <a:bodyPr wrap="square" rtlCol="0">
            <a:spAutoFit/>
          </a:bodyPr>
          <a:lstStyle/>
          <a:p>
            <a:pPr algn="just"/>
            <a:r>
              <a:rPr kumimoji="1" lang="ja-JP" altLang="en-US" dirty="0" smtClean="0"/>
              <a:t>ちなみに設計値では、</a:t>
            </a:r>
            <a:r>
              <a:rPr lang="en-US" altLang="ja-JP" dirty="0" smtClean="0"/>
              <a:t>ΔH=-0.056mm, ΔJ=-0.082mm</a:t>
            </a:r>
            <a:r>
              <a:rPr lang="ja-JP" altLang="en-US" dirty="0" err="1" smtClean="0"/>
              <a:t>。</a:t>
            </a:r>
            <a:r>
              <a:rPr lang="ja-JP" altLang="en-US" dirty="0"/>
              <a:t>試験観測で</a:t>
            </a:r>
            <a:r>
              <a:rPr lang="ja-JP" altLang="en-US" dirty="0" smtClean="0"/>
              <a:t>は真剣にピントを追い込んでいないので観測結果はほぼ設計値通りだったと言ってよいだろう。</a:t>
            </a:r>
            <a:endParaRPr lang="en-US" altLang="ja-JP" dirty="0" smtClean="0"/>
          </a:p>
          <a:p>
            <a:pPr algn="just"/>
            <a:r>
              <a:rPr kumimoji="1" lang="ja-JP" altLang="en-US" dirty="0" smtClean="0"/>
              <a:t>なおフィルターは</a:t>
            </a:r>
            <a:r>
              <a:rPr kumimoji="1" lang="en-US" altLang="ja-JP" dirty="0" smtClean="0"/>
              <a:t>JARE53/54</a:t>
            </a:r>
            <a:r>
              <a:rPr kumimoji="1" lang="ja-JP" altLang="en-US" dirty="0" smtClean="0"/>
              <a:t>で使うものではなく</a:t>
            </a:r>
            <a:r>
              <a:rPr kumimoji="1" lang="en-US" altLang="ja-JP" dirty="0" smtClean="0"/>
              <a:t>JARE52</a:t>
            </a:r>
            <a:r>
              <a:rPr kumimoji="1" lang="ja-JP" altLang="en-US" dirty="0" smtClean="0"/>
              <a:t>で南極に持ち込んだものを使用して観測している。今後極地研で交換予定である。</a:t>
            </a:r>
            <a:endParaRPr kumimoji="1" lang="ja-JP" altLang="en-US" dirty="0"/>
          </a:p>
        </p:txBody>
      </p:sp>
    </p:spTree>
    <p:extLst>
      <p:ext uri="{BB962C8B-B14F-4D97-AF65-F5344CB8AC3E}">
        <p14:creationId xmlns:p14="http://schemas.microsoft.com/office/powerpoint/2010/main" val="2112720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667347" y="836712"/>
            <a:ext cx="792205" cy="369332"/>
          </a:xfrm>
          <a:prstGeom prst="rect">
            <a:avLst/>
          </a:prstGeom>
          <a:noFill/>
          <a:ln>
            <a:solidFill>
              <a:schemeClr val="tx1"/>
            </a:solidFill>
          </a:ln>
        </p:spPr>
        <p:txBody>
          <a:bodyPr wrap="none" rtlCol="0">
            <a:spAutoFit/>
          </a:bodyPr>
          <a:lstStyle/>
          <a:p>
            <a:r>
              <a:rPr kumimoji="1" lang="ja-JP" altLang="en-US" dirty="0" smtClean="0"/>
              <a:t>まとめ</a:t>
            </a:r>
            <a:endParaRPr kumimoji="1" lang="ja-JP" altLang="en-US" dirty="0"/>
          </a:p>
        </p:txBody>
      </p:sp>
      <p:sp>
        <p:nvSpPr>
          <p:cNvPr id="8" name="テキスト ボックス 7"/>
          <p:cNvSpPr txBox="1"/>
          <p:nvPr/>
        </p:nvSpPr>
        <p:spPr>
          <a:xfrm>
            <a:off x="899592" y="1340768"/>
            <a:ext cx="7344816" cy="1477328"/>
          </a:xfrm>
          <a:prstGeom prst="rect">
            <a:avLst/>
          </a:prstGeom>
          <a:noFill/>
        </p:spPr>
        <p:txBody>
          <a:bodyPr wrap="square" rtlCol="0">
            <a:spAutoFit/>
          </a:bodyPr>
          <a:lstStyle/>
          <a:p>
            <a:pPr algn="just"/>
            <a:r>
              <a:rPr kumimoji="1" lang="en-US" altLang="ja-JP" dirty="0" smtClean="0"/>
              <a:t>TONIC2</a:t>
            </a:r>
            <a:r>
              <a:rPr kumimoji="1" lang="ja-JP" altLang="en-US" dirty="0" smtClean="0"/>
              <a:t>新光学系で試験観測を実施した。観測の結果、フォーカス位置・星像・有効視野・物理視野・ピクセルスケール等、ほぼ設計通りの性能を有していることを確認した。</a:t>
            </a:r>
            <a:endParaRPr kumimoji="1" lang="en-US" altLang="ja-JP" dirty="0" smtClean="0"/>
          </a:p>
          <a:p>
            <a:pPr algn="just"/>
            <a:endParaRPr kumimoji="1" lang="en-US" altLang="ja-JP" dirty="0" smtClean="0"/>
          </a:p>
          <a:p>
            <a:pPr algn="just"/>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879424418"/>
              </p:ext>
            </p:extLst>
          </p:nvPr>
        </p:nvGraphicFramePr>
        <p:xfrm>
          <a:off x="1355812" y="2492896"/>
          <a:ext cx="6432375" cy="1483360"/>
        </p:xfrm>
        <a:graphic>
          <a:graphicData uri="http://schemas.openxmlformats.org/drawingml/2006/table">
            <a:tbl>
              <a:tblPr firstRow="1" bandRow="1">
                <a:tableStyleId>{5C22544A-7EE6-4342-B048-85BDC9FD1C3A}</a:tableStyleId>
              </a:tblPr>
              <a:tblGrid>
                <a:gridCol w="2144125"/>
                <a:gridCol w="2144125"/>
                <a:gridCol w="2144125"/>
              </a:tblGrid>
              <a:tr h="370840">
                <a:tc>
                  <a:txBody>
                    <a:bodyPr/>
                    <a:lstStyle/>
                    <a:p>
                      <a:endParaRPr kumimoji="1" lang="ja-JP" altLang="en-US" dirty="0"/>
                    </a:p>
                  </a:txBody>
                  <a:tcPr/>
                </a:tc>
                <a:tc>
                  <a:txBody>
                    <a:bodyPr/>
                    <a:lstStyle/>
                    <a:p>
                      <a:r>
                        <a:rPr kumimoji="1" lang="ja-JP" altLang="en-US" dirty="0" smtClean="0"/>
                        <a:t>理論値</a:t>
                      </a:r>
                      <a:endParaRPr kumimoji="1" lang="ja-JP" altLang="en-US" dirty="0"/>
                    </a:p>
                  </a:txBody>
                  <a:tcPr/>
                </a:tc>
                <a:tc>
                  <a:txBody>
                    <a:bodyPr/>
                    <a:lstStyle/>
                    <a:p>
                      <a:r>
                        <a:rPr kumimoji="1" lang="ja-JP" altLang="en-US" dirty="0" smtClean="0"/>
                        <a:t>観測結果</a:t>
                      </a:r>
                      <a:endParaRPr kumimoji="1" lang="ja-JP" altLang="en-US" dirty="0"/>
                    </a:p>
                  </a:txBody>
                  <a:tcPr/>
                </a:tc>
              </a:tr>
              <a:tr h="370840">
                <a:tc>
                  <a:txBody>
                    <a:bodyPr/>
                    <a:lstStyle/>
                    <a:p>
                      <a:r>
                        <a:rPr kumimoji="1" lang="ja-JP" altLang="en-US" dirty="0" smtClean="0"/>
                        <a:t>星像サイズ</a:t>
                      </a:r>
                      <a:endParaRPr kumimoji="1" lang="ja-JP" altLang="en-US" dirty="0"/>
                    </a:p>
                  </a:txBody>
                  <a:tcPr/>
                </a:tc>
                <a:tc>
                  <a:txBody>
                    <a:bodyPr/>
                    <a:lstStyle/>
                    <a:p>
                      <a:r>
                        <a:rPr kumimoji="1" lang="en-US" altLang="ja-JP" dirty="0" smtClean="0"/>
                        <a:t>3x3pix</a:t>
                      </a:r>
                      <a:r>
                        <a:rPr kumimoji="1" lang="ja-JP" altLang="en-US" dirty="0" smtClean="0"/>
                        <a:t>に</a:t>
                      </a:r>
                      <a:r>
                        <a:rPr kumimoji="1" lang="en-US" altLang="ja-JP" dirty="0" smtClean="0"/>
                        <a:t>80%</a:t>
                      </a:r>
                      <a:endParaRPr kumimoji="1" lang="ja-JP" altLang="en-US" dirty="0"/>
                    </a:p>
                  </a:txBody>
                  <a:tcPr/>
                </a:tc>
                <a:tc>
                  <a:txBody>
                    <a:bodyPr/>
                    <a:lstStyle/>
                    <a:p>
                      <a:r>
                        <a:rPr kumimoji="1" lang="en-US" altLang="ja-JP" dirty="0" smtClean="0"/>
                        <a:t>FWHM 3.5pix = 5.4’’</a:t>
                      </a:r>
                      <a:endParaRPr kumimoji="1" lang="ja-JP" altLang="en-US" dirty="0"/>
                    </a:p>
                  </a:txBody>
                  <a:tcPr/>
                </a:tc>
              </a:tr>
              <a:tr h="370840">
                <a:tc>
                  <a:txBody>
                    <a:bodyPr/>
                    <a:lstStyle/>
                    <a:p>
                      <a:r>
                        <a:rPr kumimoji="1" lang="ja-JP" altLang="en-US" dirty="0" smtClean="0"/>
                        <a:t>ピクセルスケール</a:t>
                      </a:r>
                      <a:endParaRPr kumimoji="1" lang="ja-JP" altLang="en-US" dirty="0"/>
                    </a:p>
                  </a:txBody>
                  <a:tcPr/>
                </a:tc>
                <a:tc>
                  <a:txBody>
                    <a:bodyPr/>
                    <a:lstStyle/>
                    <a:p>
                      <a:r>
                        <a:rPr kumimoji="1" lang="en-US" altLang="ja-JP" dirty="0" smtClean="0"/>
                        <a:t>1.53”/pixel</a:t>
                      </a:r>
                      <a:endParaRPr kumimoji="1" lang="ja-JP" altLang="en-US" dirty="0"/>
                    </a:p>
                  </a:txBody>
                  <a:tcPr/>
                </a:tc>
                <a:tc>
                  <a:txBody>
                    <a:bodyPr/>
                    <a:lstStyle/>
                    <a:p>
                      <a:r>
                        <a:rPr kumimoji="1" lang="en-US" altLang="ja-JP" dirty="0" smtClean="0"/>
                        <a:t>1.525”/pixel</a:t>
                      </a:r>
                      <a:endParaRPr kumimoji="1" lang="ja-JP" altLang="en-US" dirty="0"/>
                    </a:p>
                  </a:txBody>
                  <a:tcPr/>
                </a:tc>
              </a:tr>
              <a:tr h="370840">
                <a:tc>
                  <a:txBody>
                    <a:bodyPr/>
                    <a:lstStyle/>
                    <a:p>
                      <a:r>
                        <a:rPr kumimoji="1" lang="ja-JP" altLang="en-US" dirty="0" smtClean="0"/>
                        <a:t>物理視野</a:t>
                      </a:r>
                      <a:endParaRPr kumimoji="1" lang="ja-JP" altLang="en-US" dirty="0"/>
                    </a:p>
                  </a:txBody>
                  <a:tcPr/>
                </a:tc>
                <a:tc>
                  <a:txBody>
                    <a:bodyPr/>
                    <a:lstStyle/>
                    <a:p>
                      <a:r>
                        <a:rPr kumimoji="1" lang="en-US" altLang="ja-JP" dirty="0" smtClean="0"/>
                        <a:t>φ15.3”</a:t>
                      </a:r>
                      <a:endParaRPr kumimoji="1" lang="ja-JP" altLang="en-US" dirty="0"/>
                    </a:p>
                  </a:txBody>
                  <a:tcPr/>
                </a:tc>
                <a:tc>
                  <a:txBody>
                    <a:bodyPr/>
                    <a:lstStyle/>
                    <a:p>
                      <a:r>
                        <a:rPr kumimoji="1" lang="el-GR" altLang="ja-JP" dirty="0" smtClean="0"/>
                        <a:t>Φ</a:t>
                      </a:r>
                      <a:r>
                        <a:rPr kumimoji="1" lang="en-US" altLang="ja-JP" dirty="0" smtClean="0"/>
                        <a:t>600pix = φ15.3”</a:t>
                      </a:r>
                      <a:endParaRPr kumimoji="1" lang="ja-JP" altLang="en-US" dirty="0"/>
                    </a:p>
                  </a:txBody>
                  <a:tcPr/>
                </a:tc>
              </a:tr>
            </a:tbl>
          </a:graphicData>
        </a:graphic>
      </p:graphicFrame>
      <p:sp>
        <p:nvSpPr>
          <p:cNvPr id="6" name="テキスト ボックス 5"/>
          <p:cNvSpPr txBox="1"/>
          <p:nvPr/>
        </p:nvSpPr>
        <p:spPr>
          <a:xfrm>
            <a:off x="827584" y="4420977"/>
            <a:ext cx="7488832" cy="1477328"/>
          </a:xfrm>
          <a:prstGeom prst="rect">
            <a:avLst/>
          </a:prstGeom>
          <a:noFill/>
        </p:spPr>
        <p:txBody>
          <a:bodyPr wrap="square" rtlCol="0">
            <a:spAutoFit/>
          </a:bodyPr>
          <a:lstStyle/>
          <a:p>
            <a:r>
              <a:rPr kumimoji="1" lang="ja-JP" altLang="en-US" dirty="0" smtClean="0"/>
              <a:t>以前の光学系に比べると若干シャープさに</a:t>
            </a:r>
            <a:r>
              <a:rPr lang="ja-JP" altLang="en-US" dirty="0" smtClean="0"/>
              <a:t>欠けるが視野は</a:t>
            </a:r>
            <a:r>
              <a:rPr lang="en-US" altLang="ja-JP" dirty="0" smtClean="0"/>
              <a:t>2</a:t>
            </a:r>
            <a:r>
              <a:rPr lang="ja-JP" altLang="en-US" dirty="0" smtClean="0"/>
              <a:t>倍以上となった。また</a:t>
            </a:r>
            <a:r>
              <a:rPr lang="en-US" altLang="ja-JP" dirty="0" smtClean="0"/>
              <a:t>F</a:t>
            </a:r>
            <a:r>
              <a:rPr lang="ja-JP" altLang="en-US" dirty="0" smtClean="0"/>
              <a:t>値も</a:t>
            </a:r>
            <a:r>
              <a:rPr lang="en-US" altLang="ja-JP" dirty="0" smtClean="0"/>
              <a:t>6.8</a:t>
            </a:r>
            <a:r>
              <a:rPr lang="ja-JP" altLang="en-US" dirty="0" smtClean="0"/>
              <a:t>となったので</a:t>
            </a:r>
            <a:r>
              <a:rPr lang="ja-JP" altLang="en-US" b="1" dirty="0" smtClean="0">
                <a:solidFill>
                  <a:srgbClr val="0070C0"/>
                </a:solidFill>
              </a:rPr>
              <a:t>観測効率は</a:t>
            </a:r>
            <a:r>
              <a:rPr lang="en-US" altLang="ja-JP" b="1" dirty="0" smtClean="0">
                <a:solidFill>
                  <a:srgbClr val="0070C0"/>
                </a:solidFill>
              </a:rPr>
              <a:t>(φ9.6/φ4.2)^2*(F11.9/F6.8)^2=12.5</a:t>
            </a:r>
            <a:r>
              <a:rPr lang="ja-JP" altLang="en-US" b="1" dirty="0" smtClean="0">
                <a:solidFill>
                  <a:srgbClr val="0070C0"/>
                </a:solidFill>
              </a:rPr>
              <a:t>と</a:t>
            </a:r>
            <a:endParaRPr lang="en-US" altLang="ja-JP" b="1" dirty="0" smtClean="0">
              <a:solidFill>
                <a:srgbClr val="0070C0"/>
              </a:solidFill>
            </a:endParaRPr>
          </a:p>
          <a:p>
            <a:r>
              <a:rPr lang="ja-JP" altLang="en-US" b="1" dirty="0" smtClean="0">
                <a:solidFill>
                  <a:srgbClr val="0070C0"/>
                </a:solidFill>
              </a:rPr>
              <a:t>およそ</a:t>
            </a:r>
            <a:r>
              <a:rPr lang="en-US" altLang="ja-JP" b="1" dirty="0" smtClean="0">
                <a:solidFill>
                  <a:srgbClr val="0070C0"/>
                </a:solidFill>
              </a:rPr>
              <a:t>12</a:t>
            </a:r>
            <a:r>
              <a:rPr lang="ja-JP" altLang="en-US" b="1" dirty="0" smtClean="0">
                <a:solidFill>
                  <a:srgbClr val="0070C0"/>
                </a:solidFill>
              </a:rPr>
              <a:t>倍向上</a:t>
            </a:r>
            <a:r>
              <a:rPr lang="ja-JP" altLang="en-US" dirty="0" smtClean="0"/>
              <a:t>したことになる。</a:t>
            </a:r>
            <a:r>
              <a:rPr lang="en-US" altLang="ja-JP" dirty="0" smtClean="0"/>
              <a:t>JARE53/54</a:t>
            </a:r>
            <a:r>
              <a:rPr lang="ja-JP" altLang="en-US" dirty="0" smtClean="0"/>
              <a:t>では近傍銀河等の淡く広がった天体を</a:t>
            </a:r>
            <a:r>
              <a:rPr lang="en-US" altLang="ja-JP" dirty="0" smtClean="0"/>
              <a:t>K-dark</a:t>
            </a:r>
            <a:r>
              <a:rPr lang="ja-JP" altLang="en-US" dirty="0" smtClean="0"/>
              <a:t>波長で撮像することを計画しているが、この目的に適した光学系になっていることを今回の試験観測によって確かめることができた。</a:t>
            </a:r>
            <a:endParaRPr lang="en-US" altLang="ja-JP" dirty="0" smtClean="0"/>
          </a:p>
        </p:txBody>
      </p:sp>
    </p:spTree>
    <p:extLst>
      <p:ext uri="{BB962C8B-B14F-4D97-AF65-F5344CB8AC3E}">
        <p14:creationId xmlns:p14="http://schemas.microsoft.com/office/powerpoint/2010/main" val="218302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998</Words>
  <Application>Microsoft Office PowerPoint</Application>
  <PresentationFormat>画面に合わせる (4:3)</PresentationFormat>
  <Paragraphs>102</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20</cp:revision>
  <dcterms:created xsi:type="dcterms:W3CDTF">2011-09-11T04:49:11Z</dcterms:created>
  <dcterms:modified xsi:type="dcterms:W3CDTF">2011-09-11T08:29:50Z</dcterms:modified>
</cp:coreProperties>
</file>