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8" r:id="rId4"/>
    <p:sldId id="260"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730469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1611680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1833638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352695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2048105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3266108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45542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313615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3604394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2706704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3328130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C1E8D7-11A6-4265-97D4-3AC94D81349D}" type="datetimeFigureOut">
              <a:rPr kumimoji="1" lang="ja-JP" altLang="en-US" smtClean="0"/>
              <a:t>2011/7/6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4187381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3528" y="375832"/>
            <a:ext cx="7082388" cy="461665"/>
          </a:xfrm>
          <a:prstGeom prst="rect">
            <a:avLst/>
          </a:prstGeom>
          <a:noFill/>
        </p:spPr>
        <p:txBody>
          <a:bodyPr wrap="none" rtlCol="0">
            <a:spAutoFit/>
          </a:bodyPr>
          <a:lstStyle/>
          <a:p>
            <a:r>
              <a:rPr lang="ja-JP" altLang="en-US" sz="2400" b="1" u="sng" dirty="0" smtClean="0"/>
              <a:t>ビニールカバーによる保温実験</a:t>
            </a:r>
            <a:r>
              <a:rPr lang="ja-JP" altLang="en-US" u="sng" dirty="0" smtClean="0"/>
              <a:t>　　　</a:t>
            </a:r>
            <a:r>
              <a:rPr lang="en-US" altLang="ja-JP" u="sng" dirty="0" smtClean="0"/>
              <a:t>2011</a:t>
            </a:r>
            <a:r>
              <a:rPr lang="ja-JP" altLang="en-US" u="sng" dirty="0" smtClean="0"/>
              <a:t>年</a:t>
            </a:r>
            <a:r>
              <a:rPr lang="en-US" altLang="ja-JP" u="sng" dirty="0" smtClean="0"/>
              <a:t>7</a:t>
            </a:r>
            <a:r>
              <a:rPr lang="ja-JP" altLang="en-US" u="sng" dirty="0" smtClean="0"/>
              <a:t>月日</a:t>
            </a:r>
            <a:r>
              <a:rPr lang="ja-JP" altLang="en-US" u="sng" dirty="0" smtClean="0"/>
              <a:t>　沖田博文</a:t>
            </a:r>
            <a:endParaRPr kumimoji="1" lang="ja-JP" altLang="en-US" u="sng" dirty="0"/>
          </a:p>
        </p:txBody>
      </p:sp>
      <p:sp>
        <p:nvSpPr>
          <p:cNvPr id="5" name="テキスト ボックス 4"/>
          <p:cNvSpPr txBox="1"/>
          <p:nvPr/>
        </p:nvSpPr>
        <p:spPr>
          <a:xfrm>
            <a:off x="971600" y="1615832"/>
            <a:ext cx="7416824" cy="923330"/>
          </a:xfrm>
          <a:prstGeom prst="rect">
            <a:avLst/>
          </a:prstGeom>
          <a:noFill/>
        </p:spPr>
        <p:txBody>
          <a:bodyPr wrap="square" rtlCol="0">
            <a:spAutoFit/>
          </a:bodyPr>
          <a:lstStyle/>
          <a:p>
            <a:r>
              <a:rPr kumimoji="1" lang="ja-JP" altLang="en-US" dirty="0" smtClean="0"/>
              <a:t>南極では雪の付着防止と</a:t>
            </a:r>
            <a:r>
              <a:rPr lang="en-US" altLang="ja-JP" dirty="0" smtClean="0"/>
              <a:t>TONIC2</a:t>
            </a:r>
            <a:r>
              <a:rPr lang="ja-JP" altLang="en-US" dirty="0" smtClean="0"/>
              <a:t>全体の保温のため、</a:t>
            </a:r>
            <a:r>
              <a:rPr kumimoji="1" lang="en-US" altLang="ja-JP" dirty="0" smtClean="0"/>
              <a:t>TONIC2</a:t>
            </a:r>
            <a:r>
              <a:rPr kumimoji="1" lang="ja-JP" altLang="en-US" dirty="0" smtClean="0"/>
              <a:t>全体をビニールカバーによって完全に覆う予定である。この場合に読み出し回路・冷却ヘッドで発生する熱によってカバー内部がどの程度温度上昇するか調べる。</a:t>
            </a:r>
            <a:endParaRPr kumimoji="1" lang="ja-JP" altLang="en-US" dirty="0"/>
          </a:p>
        </p:txBody>
      </p:sp>
      <p:sp>
        <p:nvSpPr>
          <p:cNvPr id="6" name="テキスト ボックス 5"/>
          <p:cNvSpPr txBox="1"/>
          <p:nvPr/>
        </p:nvSpPr>
        <p:spPr>
          <a:xfrm>
            <a:off x="755576" y="1233334"/>
            <a:ext cx="646331" cy="369332"/>
          </a:xfrm>
          <a:prstGeom prst="rect">
            <a:avLst/>
          </a:prstGeom>
          <a:noFill/>
          <a:ln>
            <a:solidFill>
              <a:schemeClr val="tx1"/>
            </a:solidFill>
          </a:ln>
        </p:spPr>
        <p:txBody>
          <a:bodyPr wrap="none" rtlCol="0">
            <a:spAutoFit/>
          </a:bodyPr>
          <a:lstStyle/>
          <a:p>
            <a:r>
              <a:rPr lang="ja-JP" altLang="en-US" dirty="0"/>
              <a:t>目的</a:t>
            </a:r>
            <a:endParaRPr kumimoji="1" lang="ja-JP" altLang="en-US" dirty="0"/>
          </a:p>
        </p:txBody>
      </p:sp>
      <p:sp>
        <p:nvSpPr>
          <p:cNvPr id="7" name="テキスト ボックス 6"/>
          <p:cNvSpPr txBox="1"/>
          <p:nvPr/>
        </p:nvSpPr>
        <p:spPr>
          <a:xfrm>
            <a:off x="755576" y="2780928"/>
            <a:ext cx="646331" cy="369332"/>
          </a:xfrm>
          <a:prstGeom prst="rect">
            <a:avLst/>
          </a:prstGeom>
          <a:noFill/>
          <a:ln>
            <a:solidFill>
              <a:schemeClr val="tx1"/>
            </a:solidFill>
          </a:ln>
        </p:spPr>
        <p:txBody>
          <a:bodyPr wrap="none" rtlCol="0">
            <a:spAutoFit/>
          </a:bodyPr>
          <a:lstStyle/>
          <a:p>
            <a:r>
              <a:rPr kumimoji="1" lang="ja-JP" altLang="en-US" dirty="0" smtClean="0"/>
              <a:t>原理</a:t>
            </a:r>
            <a:endParaRPr kumimoji="1" lang="ja-JP" altLang="en-US" dirty="0"/>
          </a:p>
        </p:txBody>
      </p:sp>
      <p:sp>
        <p:nvSpPr>
          <p:cNvPr id="8" name="テキスト ボックス 7"/>
          <p:cNvSpPr txBox="1"/>
          <p:nvPr/>
        </p:nvSpPr>
        <p:spPr>
          <a:xfrm>
            <a:off x="971600" y="3150260"/>
            <a:ext cx="7416824" cy="1200329"/>
          </a:xfrm>
          <a:prstGeom prst="rect">
            <a:avLst/>
          </a:prstGeom>
          <a:noFill/>
        </p:spPr>
        <p:txBody>
          <a:bodyPr wrap="square" rtlCol="0">
            <a:spAutoFit/>
          </a:bodyPr>
          <a:lstStyle/>
          <a:p>
            <a:r>
              <a:rPr kumimoji="1" lang="ja-JP" altLang="en-US" dirty="0" smtClean="0"/>
              <a:t>読み出し回路や冷却ヘッドは発熱するため、これらの廃熱を利用すれば</a:t>
            </a:r>
            <a:r>
              <a:rPr lang="en-US" altLang="ja-JP" dirty="0" smtClean="0"/>
              <a:t>TONIC2</a:t>
            </a:r>
            <a:r>
              <a:rPr lang="ja-JP" altLang="en-US" dirty="0" smtClean="0"/>
              <a:t>の保温は可能であると考えることが出来る。ビニールカバーなどで全体を覆うことでカバー内で対流が起き、廃熱を効率的に</a:t>
            </a:r>
            <a:r>
              <a:rPr lang="en-US" altLang="ja-JP" dirty="0" smtClean="0"/>
              <a:t>TONIC2</a:t>
            </a:r>
            <a:r>
              <a:rPr lang="ja-JP" altLang="en-US" dirty="0" smtClean="0"/>
              <a:t>の温度上昇に役立てることが出来る。</a:t>
            </a:r>
            <a:endParaRPr kumimoji="1" lang="ja-JP" altLang="en-US" dirty="0"/>
          </a:p>
        </p:txBody>
      </p:sp>
      <p:sp>
        <p:nvSpPr>
          <p:cNvPr id="11" name="テキスト ボックス 10"/>
          <p:cNvSpPr txBox="1"/>
          <p:nvPr/>
        </p:nvSpPr>
        <p:spPr>
          <a:xfrm>
            <a:off x="755576" y="4725144"/>
            <a:ext cx="1107996" cy="369332"/>
          </a:xfrm>
          <a:prstGeom prst="rect">
            <a:avLst/>
          </a:prstGeom>
          <a:noFill/>
          <a:ln>
            <a:solidFill>
              <a:schemeClr val="tx1"/>
            </a:solidFill>
          </a:ln>
        </p:spPr>
        <p:txBody>
          <a:bodyPr wrap="none" rtlCol="0">
            <a:spAutoFit/>
          </a:bodyPr>
          <a:lstStyle/>
          <a:p>
            <a:r>
              <a:rPr kumimoji="1" lang="ja-JP" altLang="en-US" dirty="0" smtClean="0"/>
              <a:t>実験方法</a:t>
            </a:r>
            <a:endParaRPr kumimoji="1" lang="ja-JP" altLang="en-US" dirty="0"/>
          </a:p>
        </p:txBody>
      </p:sp>
      <p:sp>
        <p:nvSpPr>
          <p:cNvPr id="12" name="テキスト ボックス 11"/>
          <p:cNvSpPr txBox="1"/>
          <p:nvPr/>
        </p:nvSpPr>
        <p:spPr>
          <a:xfrm>
            <a:off x="971600" y="5081702"/>
            <a:ext cx="7416824" cy="1477328"/>
          </a:xfrm>
          <a:prstGeom prst="rect">
            <a:avLst/>
          </a:prstGeom>
          <a:noFill/>
        </p:spPr>
        <p:txBody>
          <a:bodyPr wrap="square" rtlCol="0">
            <a:spAutoFit/>
          </a:bodyPr>
          <a:lstStyle/>
          <a:p>
            <a:r>
              <a:rPr kumimoji="1" lang="en-US" altLang="ja-JP" dirty="0" smtClean="0"/>
              <a:t>5</a:t>
            </a:r>
            <a:r>
              <a:rPr kumimoji="1" lang="ja-JP" altLang="en-US" dirty="0" smtClean="0"/>
              <a:t>月</a:t>
            </a:r>
            <a:r>
              <a:rPr kumimoji="1" lang="en-US" altLang="ja-JP" dirty="0" smtClean="0"/>
              <a:t>30</a:t>
            </a:r>
            <a:r>
              <a:rPr kumimoji="1" lang="ja-JP" altLang="en-US" dirty="0" smtClean="0"/>
              <a:t>日より真空引き、コンプレッサーによる冷却を続けている</a:t>
            </a:r>
            <a:r>
              <a:rPr kumimoji="1" lang="en-US" altLang="ja-JP" dirty="0" smtClean="0"/>
              <a:t>TONIC2</a:t>
            </a:r>
            <a:r>
              <a:rPr kumimoji="1" lang="ja-JP" altLang="en-US" dirty="0" smtClean="0"/>
              <a:t>に、透明</a:t>
            </a:r>
            <a:r>
              <a:rPr lang="en-US" altLang="ja-JP" dirty="0" smtClean="0"/>
              <a:t>90L</a:t>
            </a:r>
            <a:r>
              <a:rPr lang="ja-JP" altLang="en-US" dirty="0" smtClean="0"/>
              <a:t>の</a:t>
            </a:r>
            <a:r>
              <a:rPr kumimoji="1" lang="ja-JP" altLang="en-US" dirty="0" smtClean="0"/>
              <a:t>ゴミ袋</a:t>
            </a:r>
            <a:r>
              <a:rPr kumimoji="1" lang="en-US" altLang="ja-JP" dirty="0" smtClean="0"/>
              <a:t>2</a:t>
            </a:r>
            <a:r>
              <a:rPr kumimoji="1" lang="ja-JP" altLang="en-US" dirty="0" smtClean="0"/>
              <a:t>枚を用いて完全に包みこむ。内部</a:t>
            </a:r>
            <a:r>
              <a:rPr lang="en-US" altLang="ja-JP" dirty="0" smtClean="0"/>
              <a:t>Optical window</a:t>
            </a:r>
            <a:r>
              <a:rPr lang="ja-JP" altLang="en-US" dirty="0" smtClean="0"/>
              <a:t>付近に温度計を設置し外部との温度を比較する。最初は読み出し回路の電源は入れず、後に電源を入れて</a:t>
            </a:r>
            <a:r>
              <a:rPr lang="en-US" altLang="ja-JP" dirty="0" smtClean="0"/>
              <a:t>On/Off</a:t>
            </a:r>
            <a:r>
              <a:rPr lang="ja-JP" altLang="en-US" dirty="0" smtClean="0"/>
              <a:t>の違いを見る。温度計はバイメタルによる安価なものを使用した。</a:t>
            </a:r>
            <a:endParaRPr kumimoji="1" lang="ja-JP" altLang="en-US" dirty="0"/>
          </a:p>
        </p:txBody>
      </p:sp>
    </p:spTree>
    <p:extLst>
      <p:ext uri="{BB962C8B-B14F-4D97-AF65-F5344CB8AC3E}">
        <p14:creationId xmlns:p14="http://schemas.microsoft.com/office/powerpoint/2010/main" val="105126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55576" y="539388"/>
            <a:ext cx="1107996" cy="369332"/>
          </a:xfrm>
          <a:prstGeom prst="rect">
            <a:avLst/>
          </a:prstGeom>
          <a:noFill/>
          <a:ln>
            <a:solidFill>
              <a:schemeClr val="tx1"/>
            </a:solidFill>
          </a:ln>
        </p:spPr>
        <p:txBody>
          <a:bodyPr wrap="none" rtlCol="0">
            <a:spAutoFit/>
          </a:bodyPr>
          <a:lstStyle/>
          <a:p>
            <a:r>
              <a:rPr kumimoji="1" lang="ja-JP" altLang="en-US" dirty="0" smtClean="0"/>
              <a:t>実験風景</a:t>
            </a:r>
            <a:endParaRPr kumimoji="1" lang="ja-JP" altLang="en-US" dirty="0"/>
          </a:p>
        </p:txBody>
      </p:sp>
      <p:pic>
        <p:nvPicPr>
          <p:cNvPr id="10" name="Picture 2" descr="C:\Research\D2\2011_04TONIC2実験\DSC_016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056" y="3933336"/>
            <a:ext cx="3786952" cy="25200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C:\Research\D2\2011_04TONIC2実験\DSC_017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77943" y="548960"/>
            <a:ext cx="3786952" cy="2520000"/>
          </a:xfrm>
          <a:prstGeom prst="rect">
            <a:avLst/>
          </a:prstGeom>
          <a:noFill/>
          <a:extLst>
            <a:ext uri="{909E8E84-426E-40DD-AFC4-6F175D3DCCD1}">
              <a14:hiddenFill xmlns:a14="http://schemas.microsoft.com/office/drawing/2010/main">
                <a:solidFill>
                  <a:srgbClr val="FFFFFF"/>
                </a:solidFill>
              </a14:hiddenFill>
            </a:ext>
          </a:extLst>
        </p:spPr>
      </p:pic>
      <p:sp>
        <p:nvSpPr>
          <p:cNvPr id="3" name="円/楕円 2"/>
          <p:cNvSpPr/>
          <p:nvPr/>
        </p:nvSpPr>
        <p:spPr>
          <a:xfrm>
            <a:off x="1289104" y="5116822"/>
            <a:ext cx="908228" cy="6749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858634" y="3417593"/>
            <a:ext cx="877163" cy="369332"/>
          </a:xfrm>
          <a:prstGeom prst="rect">
            <a:avLst/>
          </a:prstGeom>
          <a:noFill/>
        </p:spPr>
        <p:txBody>
          <a:bodyPr wrap="none" rtlCol="0">
            <a:spAutoFit/>
          </a:bodyPr>
          <a:lstStyle/>
          <a:p>
            <a:r>
              <a:rPr kumimoji="1" lang="ja-JP" altLang="en-US" dirty="0" smtClean="0"/>
              <a:t>温度計</a:t>
            </a:r>
            <a:endParaRPr kumimoji="1" lang="ja-JP" altLang="en-US" dirty="0"/>
          </a:p>
        </p:txBody>
      </p:sp>
      <p:cxnSp>
        <p:nvCxnSpPr>
          <p:cNvPr id="7" name="直線矢印コネクタ 6"/>
          <p:cNvCxnSpPr>
            <a:stCxn id="4" idx="2"/>
          </p:cNvCxnSpPr>
          <p:nvPr/>
        </p:nvCxnSpPr>
        <p:spPr>
          <a:xfrm>
            <a:off x="2297216" y="3786925"/>
            <a:ext cx="216024" cy="96985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90222" y="3347820"/>
            <a:ext cx="1197764" cy="369332"/>
          </a:xfrm>
          <a:prstGeom prst="rect">
            <a:avLst/>
          </a:prstGeom>
          <a:noFill/>
        </p:spPr>
        <p:txBody>
          <a:bodyPr wrap="none" rtlCol="0">
            <a:spAutoFit/>
          </a:bodyPr>
          <a:lstStyle/>
          <a:p>
            <a:r>
              <a:rPr kumimoji="1" lang="ja-JP" altLang="en-US" dirty="0" smtClean="0"/>
              <a:t>冷却ヘッド</a:t>
            </a:r>
            <a:endParaRPr kumimoji="1" lang="ja-JP" altLang="en-US" dirty="0"/>
          </a:p>
        </p:txBody>
      </p:sp>
      <p:sp>
        <p:nvSpPr>
          <p:cNvPr id="17" name="円/楕円 16"/>
          <p:cNvSpPr/>
          <p:nvPr/>
        </p:nvSpPr>
        <p:spPr>
          <a:xfrm>
            <a:off x="2225208" y="4828790"/>
            <a:ext cx="648072"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p:cNvCxnSpPr/>
          <p:nvPr/>
        </p:nvCxnSpPr>
        <p:spPr>
          <a:xfrm>
            <a:off x="1289104" y="3786925"/>
            <a:ext cx="288032" cy="132989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2862785" y="3100318"/>
            <a:ext cx="1515158" cy="369332"/>
          </a:xfrm>
          <a:prstGeom prst="rect">
            <a:avLst/>
          </a:prstGeom>
          <a:noFill/>
        </p:spPr>
        <p:txBody>
          <a:bodyPr wrap="none" rtlCol="0">
            <a:spAutoFit/>
          </a:bodyPr>
          <a:lstStyle/>
          <a:p>
            <a:r>
              <a:rPr kumimoji="1" lang="ja-JP" altLang="en-US" dirty="0" smtClean="0"/>
              <a:t>読み出し回路</a:t>
            </a:r>
            <a:endParaRPr kumimoji="1" lang="ja-JP" altLang="en-US" dirty="0"/>
          </a:p>
        </p:txBody>
      </p:sp>
      <p:cxnSp>
        <p:nvCxnSpPr>
          <p:cNvPr id="24" name="直線矢印コネクタ 23"/>
          <p:cNvCxnSpPr/>
          <p:nvPr/>
        </p:nvCxnSpPr>
        <p:spPr>
          <a:xfrm flipH="1">
            <a:off x="3521352" y="3460638"/>
            <a:ext cx="72008" cy="81121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円/楕円 24"/>
          <p:cNvSpPr/>
          <p:nvPr/>
        </p:nvSpPr>
        <p:spPr>
          <a:xfrm>
            <a:off x="2945288" y="4370953"/>
            <a:ext cx="1080120" cy="13126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4860032" y="3454066"/>
            <a:ext cx="3672408" cy="1200329"/>
          </a:xfrm>
          <a:prstGeom prst="rect">
            <a:avLst/>
          </a:prstGeom>
          <a:noFill/>
        </p:spPr>
        <p:txBody>
          <a:bodyPr wrap="square" rtlCol="0">
            <a:spAutoFit/>
          </a:bodyPr>
          <a:lstStyle/>
          <a:p>
            <a:r>
              <a:rPr lang="en-US" altLang="ja-JP" dirty="0" smtClean="0"/>
              <a:t>90L</a:t>
            </a:r>
            <a:r>
              <a:rPr lang="ja-JP" altLang="en-US" dirty="0" smtClean="0"/>
              <a:t>の透明ゴミ袋</a:t>
            </a:r>
            <a:r>
              <a:rPr lang="en-US" altLang="ja-JP" dirty="0" smtClean="0"/>
              <a:t>2</a:t>
            </a:r>
            <a:r>
              <a:rPr lang="ja-JP" altLang="en-US" dirty="0" smtClean="0"/>
              <a:t>枚を使って</a:t>
            </a:r>
            <a:r>
              <a:rPr lang="en-US" altLang="ja-JP" dirty="0" smtClean="0"/>
              <a:t>TONIC2</a:t>
            </a:r>
            <a:r>
              <a:rPr lang="ja-JP" altLang="en-US" dirty="0" smtClean="0"/>
              <a:t>を完全に覆う。</a:t>
            </a:r>
            <a:r>
              <a:rPr lang="en-US" altLang="ja-JP" dirty="0" smtClean="0"/>
              <a:t>2</a:t>
            </a:r>
            <a:r>
              <a:rPr lang="ja-JP" altLang="en-US" dirty="0" smtClean="0"/>
              <a:t>枚の隙間からケーブル類を出し、その隙間はガムテープで塞いだ。</a:t>
            </a:r>
            <a:endParaRPr kumimoji="1" lang="ja-JP" altLang="en-US" dirty="0"/>
          </a:p>
        </p:txBody>
      </p:sp>
    </p:spTree>
    <p:extLst>
      <p:ext uri="{BB962C8B-B14F-4D97-AF65-F5344CB8AC3E}">
        <p14:creationId xmlns:p14="http://schemas.microsoft.com/office/powerpoint/2010/main" val="3897842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55576" y="539388"/>
            <a:ext cx="646331" cy="369332"/>
          </a:xfrm>
          <a:prstGeom prst="rect">
            <a:avLst/>
          </a:prstGeom>
          <a:noFill/>
          <a:ln>
            <a:solidFill>
              <a:schemeClr val="tx1"/>
            </a:solidFill>
          </a:ln>
        </p:spPr>
        <p:txBody>
          <a:bodyPr wrap="none" rtlCol="0">
            <a:spAutoFit/>
          </a:bodyPr>
          <a:lstStyle/>
          <a:p>
            <a:r>
              <a:rPr kumimoji="1" lang="ja-JP" altLang="en-US" dirty="0" smtClean="0"/>
              <a:t>結果</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2091601460"/>
              </p:ext>
            </p:extLst>
          </p:nvPr>
        </p:nvGraphicFramePr>
        <p:xfrm>
          <a:off x="1619672" y="2734178"/>
          <a:ext cx="4876800" cy="2966720"/>
        </p:xfrm>
        <a:graphic>
          <a:graphicData uri="http://schemas.openxmlformats.org/drawingml/2006/table">
            <a:tbl>
              <a:tblPr firstRow="1" bandRow="1">
                <a:tableStyleId>{5C22544A-7EE6-4342-B048-85BDC9FD1C3A}</a:tableStyleId>
              </a:tblPr>
              <a:tblGrid>
                <a:gridCol w="1219200"/>
                <a:gridCol w="1219200"/>
                <a:gridCol w="1219200"/>
                <a:gridCol w="1219200"/>
              </a:tblGrid>
              <a:tr h="370840">
                <a:tc>
                  <a:txBody>
                    <a:bodyPr/>
                    <a:lstStyle/>
                    <a:p>
                      <a:r>
                        <a:rPr kumimoji="1" lang="ja-JP" altLang="en-US" dirty="0" smtClean="0"/>
                        <a:t>日付</a:t>
                      </a:r>
                      <a:endParaRPr kumimoji="1" lang="ja-JP" altLang="en-US" dirty="0"/>
                    </a:p>
                  </a:txBody>
                  <a:tcPr/>
                </a:tc>
                <a:tc>
                  <a:txBody>
                    <a:bodyPr/>
                    <a:lstStyle/>
                    <a:p>
                      <a:r>
                        <a:rPr kumimoji="1" lang="ja-JP" altLang="en-US" dirty="0" smtClean="0"/>
                        <a:t>時刻</a:t>
                      </a:r>
                      <a:endParaRPr kumimoji="1" lang="ja-JP" altLang="en-US" dirty="0"/>
                    </a:p>
                  </a:txBody>
                  <a:tcPr/>
                </a:tc>
                <a:tc>
                  <a:txBody>
                    <a:bodyPr/>
                    <a:lstStyle/>
                    <a:p>
                      <a:r>
                        <a:rPr kumimoji="1" lang="ja-JP" altLang="en-US" dirty="0" smtClean="0"/>
                        <a:t>内部温度</a:t>
                      </a:r>
                      <a:endParaRPr kumimoji="1" lang="ja-JP" altLang="en-US" dirty="0"/>
                    </a:p>
                  </a:txBody>
                  <a:tcPr/>
                </a:tc>
                <a:tc>
                  <a:txBody>
                    <a:bodyPr/>
                    <a:lstStyle/>
                    <a:p>
                      <a:r>
                        <a:rPr kumimoji="1" lang="ja-JP" altLang="en-US" dirty="0" smtClean="0"/>
                        <a:t>外部温度</a:t>
                      </a:r>
                      <a:endParaRPr kumimoji="1" lang="ja-JP" altLang="en-US" dirty="0"/>
                    </a:p>
                  </a:txBody>
                  <a:tcPr/>
                </a:tc>
              </a:tr>
              <a:tr h="370840">
                <a:tc>
                  <a:txBody>
                    <a:bodyPr/>
                    <a:lstStyle/>
                    <a:p>
                      <a:r>
                        <a:rPr kumimoji="1" lang="en-US" altLang="ja-JP" dirty="0" smtClean="0"/>
                        <a:t>6</a:t>
                      </a:r>
                      <a:r>
                        <a:rPr kumimoji="1" lang="ja-JP" altLang="en-US" dirty="0" smtClean="0"/>
                        <a:t>月</a:t>
                      </a:r>
                      <a:r>
                        <a:rPr kumimoji="1" lang="en-US" altLang="ja-JP" dirty="0" smtClean="0"/>
                        <a:t>20</a:t>
                      </a:r>
                      <a:r>
                        <a:rPr kumimoji="1" lang="ja-JP" altLang="en-US" dirty="0" smtClean="0"/>
                        <a:t>日</a:t>
                      </a:r>
                      <a:endParaRPr kumimoji="1" lang="ja-JP" altLang="en-US" dirty="0"/>
                    </a:p>
                  </a:txBody>
                  <a:tcPr/>
                </a:tc>
                <a:tc>
                  <a:txBody>
                    <a:bodyPr/>
                    <a:lstStyle/>
                    <a:p>
                      <a:r>
                        <a:rPr kumimoji="1" lang="en-US" altLang="ja-JP" dirty="0" smtClean="0"/>
                        <a:t>9:30</a:t>
                      </a:r>
                      <a:endParaRPr kumimoji="1" lang="ja-JP" altLang="en-US" dirty="0"/>
                    </a:p>
                  </a:txBody>
                  <a:tcPr/>
                </a:tc>
                <a:tc>
                  <a:txBody>
                    <a:bodyPr/>
                    <a:lstStyle/>
                    <a:p>
                      <a:r>
                        <a:rPr kumimoji="1" lang="en-US" altLang="ja-JP" dirty="0" smtClean="0"/>
                        <a:t>21.5</a:t>
                      </a:r>
                      <a:endParaRPr kumimoji="1" lang="ja-JP" altLang="en-US" dirty="0"/>
                    </a:p>
                  </a:txBody>
                  <a:tcPr/>
                </a:tc>
                <a:tc>
                  <a:txBody>
                    <a:bodyPr/>
                    <a:lstStyle/>
                    <a:p>
                      <a:r>
                        <a:rPr kumimoji="1" lang="en-US" altLang="ja-JP" dirty="0" smtClean="0"/>
                        <a:t>20</a:t>
                      </a:r>
                      <a:endParaRPr kumimoji="1" lang="ja-JP" altLang="en-US" dirty="0"/>
                    </a:p>
                  </a:txBody>
                  <a:tcPr/>
                </a:tc>
              </a:tr>
              <a:tr h="370840">
                <a:tc>
                  <a:txBody>
                    <a:bodyPr/>
                    <a:lstStyle/>
                    <a:p>
                      <a:endParaRPr kumimoji="1" lang="ja-JP" altLang="en-US"/>
                    </a:p>
                  </a:txBody>
                  <a:tcPr/>
                </a:tc>
                <a:tc>
                  <a:txBody>
                    <a:bodyPr/>
                    <a:lstStyle/>
                    <a:p>
                      <a:r>
                        <a:rPr kumimoji="1" lang="en-US" altLang="ja-JP" dirty="0" smtClean="0"/>
                        <a:t>18:00</a:t>
                      </a:r>
                      <a:endParaRPr kumimoji="1" lang="ja-JP" altLang="en-US" dirty="0"/>
                    </a:p>
                  </a:txBody>
                  <a:tcPr/>
                </a:tc>
                <a:tc>
                  <a:txBody>
                    <a:bodyPr/>
                    <a:lstStyle/>
                    <a:p>
                      <a:r>
                        <a:rPr kumimoji="1" lang="en-US" altLang="ja-JP" dirty="0" smtClean="0"/>
                        <a:t>20.5</a:t>
                      </a:r>
                      <a:endParaRPr kumimoji="1" lang="ja-JP" altLang="en-US" dirty="0"/>
                    </a:p>
                  </a:txBody>
                  <a:tcPr/>
                </a:tc>
                <a:tc>
                  <a:txBody>
                    <a:bodyPr/>
                    <a:lstStyle/>
                    <a:p>
                      <a:r>
                        <a:rPr kumimoji="1" lang="en-US" altLang="ja-JP" dirty="0" smtClean="0"/>
                        <a:t>19.5</a:t>
                      </a:r>
                      <a:endParaRPr kumimoji="1" lang="ja-JP" altLang="en-US" dirty="0"/>
                    </a:p>
                  </a:txBody>
                  <a:tcPr/>
                </a:tc>
              </a:tr>
              <a:tr h="370840">
                <a:tc>
                  <a:txBody>
                    <a:bodyPr/>
                    <a:lstStyle/>
                    <a:p>
                      <a:r>
                        <a:rPr kumimoji="1" lang="en-US" altLang="ja-JP" dirty="0" smtClean="0"/>
                        <a:t>6</a:t>
                      </a:r>
                      <a:r>
                        <a:rPr kumimoji="1" lang="ja-JP" altLang="en-US" dirty="0" smtClean="0"/>
                        <a:t>月</a:t>
                      </a:r>
                      <a:r>
                        <a:rPr kumimoji="1" lang="en-US" altLang="ja-JP" dirty="0" smtClean="0"/>
                        <a:t>21</a:t>
                      </a:r>
                      <a:r>
                        <a:rPr kumimoji="1" lang="ja-JP" altLang="en-US" dirty="0" smtClean="0"/>
                        <a:t>日</a:t>
                      </a:r>
                      <a:endParaRPr kumimoji="1" lang="ja-JP" altLang="en-US" dirty="0"/>
                    </a:p>
                  </a:txBody>
                  <a:tcPr/>
                </a:tc>
                <a:tc>
                  <a:txBody>
                    <a:bodyPr/>
                    <a:lstStyle/>
                    <a:p>
                      <a:r>
                        <a:rPr kumimoji="1" lang="en-US" altLang="ja-JP" dirty="0" smtClean="0"/>
                        <a:t>1:45</a:t>
                      </a:r>
                      <a:endParaRPr kumimoji="1" lang="ja-JP" altLang="en-US" dirty="0"/>
                    </a:p>
                  </a:txBody>
                  <a:tcPr/>
                </a:tc>
                <a:tc>
                  <a:txBody>
                    <a:bodyPr/>
                    <a:lstStyle/>
                    <a:p>
                      <a:r>
                        <a:rPr kumimoji="1" lang="en-US" altLang="ja-JP" dirty="0" smtClean="0"/>
                        <a:t>24</a:t>
                      </a:r>
                    </a:p>
                  </a:txBody>
                  <a:tcPr/>
                </a:tc>
                <a:tc>
                  <a:txBody>
                    <a:bodyPr/>
                    <a:lstStyle/>
                    <a:p>
                      <a:r>
                        <a:rPr kumimoji="1" lang="en-US" altLang="ja-JP" dirty="0" smtClean="0"/>
                        <a:t>20</a:t>
                      </a:r>
                      <a:endParaRPr kumimoji="1" lang="ja-JP" altLang="en-US" dirty="0"/>
                    </a:p>
                  </a:txBody>
                  <a:tcPr/>
                </a:tc>
              </a:tr>
              <a:tr h="370840">
                <a:tc>
                  <a:txBody>
                    <a:bodyPr/>
                    <a:lstStyle/>
                    <a:p>
                      <a:endParaRPr kumimoji="1" lang="ja-JP" altLang="en-US"/>
                    </a:p>
                  </a:txBody>
                  <a:tcPr/>
                </a:tc>
                <a:tc>
                  <a:txBody>
                    <a:bodyPr/>
                    <a:lstStyle/>
                    <a:p>
                      <a:r>
                        <a:rPr kumimoji="1" lang="en-US" altLang="ja-JP" dirty="0" smtClean="0"/>
                        <a:t>14:13</a:t>
                      </a:r>
                      <a:endParaRPr kumimoji="1" lang="ja-JP" altLang="en-US" dirty="0"/>
                    </a:p>
                  </a:txBody>
                  <a:tcPr/>
                </a:tc>
                <a:tc>
                  <a:txBody>
                    <a:bodyPr/>
                    <a:lstStyle/>
                    <a:p>
                      <a:r>
                        <a:rPr kumimoji="1" lang="en-US" altLang="ja-JP" dirty="0" smtClean="0"/>
                        <a:t>23.5</a:t>
                      </a:r>
                      <a:endParaRPr kumimoji="1" lang="ja-JP" altLang="en-US" dirty="0"/>
                    </a:p>
                  </a:txBody>
                  <a:tcPr/>
                </a:tc>
                <a:tc>
                  <a:txBody>
                    <a:bodyPr/>
                    <a:lstStyle/>
                    <a:p>
                      <a:r>
                        <a:rPr kumimoji="1" lang="en-US" altLang="ja-JP" dirty="0" smtClean="0"/>
                        <a:t>19.5</a:t>
                      </a:r>
                      <a:endParaRPr kumimoji="1" lang="ja-JP" altLang="en-US" dirty="0"/>
                    </a:p>
                  </a:txBody>
                  <a:tcPr/>
                </a:tc>
              </a:tr>
              <a:tr h="370840">
                <a:tc>
                  <a:txBody>
                    <a:bodyPr/>
                    <a:lstStyle/>
                    <a:p>
                      <a:endParaRPr kumimoji="1" lang="ja-JP" altLang="en-US"/>
                    </a:p>
                  </a:txBody>
                  <a:tcPr/>
                </a:tc>
                <a:tc>
                  <a:txBody>
                    <a:bodyPr/>
                    <a:lstStyle/>
                    <a:p>
                      <a:r>
                        <a:rPr kumimoji="1" lang="en-US" altLang="ja-JP" dirty="0" smtClean="0"/>
                        <a:t>15:38</a:t>
                      </a:r>
                      <a:endParaRPr kumimoji="1" lang="ja-JP" altLang="en-US" dirty="0"/>
                    </a:p>
                  </a:txBody>
                  <a:tcPr/>
                </a:tc>
                <a:tc>
                  <a:txBody>
                    <a:bodyPr/>
                    <a:lstStyle/>
                    <a:p>
                      <a:r>
                        <a:rPr kumimoji="1" lang="en-US" altLang="ja-JP" dirty="0" smtClean="0"/>
                        <a:t>24</a:t>
                      </a:r>
                      <a:endParaRPr kumimoji="1" lang="ja-JP" altLang="en-US" dirty="0"/>
                    </a:p>
                  </a:txBody>
                  <a:tcPr/>
                </a:tc>
                <a:tc>
                  <a:txBody>
                    <a:bodyPr/>
                    <a:lstStyle/>
                    <a:p>
                      <a:r>
                        <a:rPr kumimoji="1" lang="en-US" altLang="ja-JP" dirty="0" smtClean="0"/>
                        <a:t>21</a:t>
                      </a:r>
                      <a:endParaRPr kumimoji="1" lang="ja-JP" altLang="en-US" dirty="0"/>
                    </a:p>
                  </a:txBody>
                  <a:tcPr/>
                </a:tc>
              </a:tr>
              <a:tr h="370840">
                <a:tc>
                  <a:txBody>
                    <a:bodyPr/>
                    <a:lstStyle/>
                    <a:p>
                      <a:endParaRPr kumimoji="1" lang="ja-JP" altLang="en-US"/>
                    </a:p>
                  </a:txBody>
                  <a:tcPr/>
                </a:tc>
                <a:tc>
                  <a:txBody>
                    <a:bodyPr/>
                    <a:lstStyle/>
                    <a:p>
                      <a:r>
                        <a:rPr kumimoji="1" lang="en-US" altLang="ja-JP" dirty="0" smtClean="0"/>
                        <a:t>17:10</a:t>
                      </a:r>
                      <a:endParaRPr kumimoji="1" lang="ja-JP" altLang="en-US" dirty="0"/>
                    </a:p>
                  </a:txBody>
                  <a:tcPr/>
                </a:tc>
                <a:tc>
                  <a:txBody>
                    <a:bodyPr/>
                    <a:lstStyle/>
                    <a:p>
                      <a:r>
                        <a:rPr kumimoji="1" lang="en-US" altLang="ja-JP" dirty="0" smtClean="0"/>
                        <a:t>23.5</a:t>
                      </a:r>
                      <a:endParaRPr kumimoji="1" lang="ja-JP" altLang="en-US" dirty="0"/>
                    </a:p>
                  </a:txBody>
                  <a:tcPr/>
                </a:tc>
                <a:tc>
                  <a:txBody>
                    <a:bodyPr/>
                    <a:lstStyle/>
                    <a:p>
                      <a:r>
                        <a:rPr kumimoji="1" lang="en-US" altLang="ja-JP" dirty="0" smtClean="0"/>
                        <a:t>20</a:t>
                      </a:r>
                      <a:endParaRPr kumimoji="1" lang="ja-JP" altLang="en-US" dirty="0"/>
                    </a:p>
                  </a:txBody>
                  <a:tcPr/>
                </a:tc>
              </a:tr>
              <a:tr h="370840">
                <a:tc>
                  <a:txBody>
                    <a:bodyPr/>
                    <a:lstStyle/>
                    <a:p>
                      <a:endParaRPr kumimoji="1" lang="ja-JP" altLang="en-US"/>
                    </a:p>
                  </a:txBody>
                  <a:tcPr/>
                </a:tc>
                <a:tc>
                  <a:txBody>
                    <a:bodyPr/>
                    <a:lstStyle/>
                    <a:p>
                      <a:r>
                        <a:rPr kumimoji="1" lang="en-US" altLang="ja-JP" dirty="0" smtClean="0"/>
                        <a:t>19:30</a:t>
                      </a:r>
                    </a:p>
                  </a:txBody>
                  <a:tcPr/>
                </a:tc>
                <a:tc>
                  <a:txBody>
                    <a:bodyPr/>
                    <a:lstStyle/>
                    <a:p>
                      <a:r>
                        <a:rPr kumimoji="1" lang="en-US" altLang="ja-JP" dirty="0" smtClean="0"/>
                        <a:t>18</a:t>
                      </a:r>
                      <a:endParaRPr kumimoji="1" lang="ja-JP" altLang="en-US" dirty="0"/>
                    </a:p>
                  </a:txBody>
                  <a:tcPr/>
                </a:tc>
                <a:tc>
                  <a:txBody>
                    <a:bodyPr/>
                    <a:lstStyle/>
                    <a:p>
                      <a:r>
                        <a:rPr kumimoji="1" lang="en-US" altLang="ja-JP" dirty="0" smtClean="0"/>
                        <a:t>19</a:t>
                      </a:r>
                      <a:endParaRPr kumimoji="1" lang="ja-JP" altLang="en-US" dirty="0"/>
                    </a:p>
                  </a:txBody>
                  <a:tcPr/>
                </a:tc>
              </a:tr>
            </a:tbl>
          </a:graphicData>
        </a:graphic>
      </p:graphicFrame>
      <p:cxnSp>
        <p:nvCxnSpPr>
          <p:cNvPr id="9" name="直線コネクタ 8"/>
          <p:cNvCxnSpPr/>
          <p:nvPr/>
        </p:nvCxnSpPr>
        <p:spPr>
          <a:xfrm>
            <a:off x="1438781" y="3851756"/>
            <a:ext cx="558149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6732240" y="3244334"/>
            <a:ext cx="1806264" cy="369332"/>
          </a:xfrm>
          <a:prstGeom prst="rect">
            <a:avLst/>
          </a:prstGeom>
          <a:noFill/>
        </p:spPr>
        <p:txBody>
          <a:bodyPr wrap="none" rtlCol="0">
            <a:spAutoFit/>
          </a:bodyPr>
          <a:lstStyle/>
          <a:p>
            <a:r>
              <a:rPr lang="ja-JP" altLang="en-US" dirty="0"/>
              <a:t>読み出し</a:t>
            </a:r>
            <a:r>
              <a:rPr lang="ja-JP" altLang="en-US" dirty="0" smtClean="0"/>
              <a:t>回路</a:t>
            </a:r>
            <a:r>
              <a:rPr lang="en-US" altLang="ja-JP" dirty="0" smtClean="0"/>
              <a:t>Off</a:t>
            </a:r>
            <a:endParaRPr kumimoji="1" lang="ja-JP" altLang="en-US" dirty="0"/>
          </a:p>
        </p:txBody>
      </p:sp>
      <p:sp>
        <p:nvSpPr>
          <p:cNvPr id="19" name="テキスト ボックス 18"/>
          <p:cNvSpPr txBox="1"/>
          <p:nvPr/>
        </p:nvSpPr>
        <p:spPr>
          <a:xfrm>
            <a:off x="6732240" y="4067780"/>
            <a:ext cx="1789272" cy="369332"/>
          </a:xfrm>
          <a:prstGeom prst="rect">
            <a:avLst/>
          </a:prstGeom>
          <a:noFill/>
        </p:spPr>
        <p:txBody>
          <a:bodyPr wrap="none" rtlCol="0">
            <a:spAutoFit/>
          </a:bodyPr>
          <a:lstStyle/>
          <a:p>
            <a:r>
              <a:rPr lang="ja-JP" altLang="en-US" dirty="0"/>
              <a:t>読み出し</a:t>
            </a:r>
            <a:r>
              <a:rPr lang="ja-JP" altLang="en-US" dirty="0" smtClean="0"/>
              <a:t>回路</a:t>
            </a:r>
            <a:r>
              <a:rPr lang="en-US" altLang="ja-JP" dirty="0" smtClean="0"/>
              <a:t>On</a:t>
            </a:r>
            <a:endParaRPr kumimoji="1" lang="ja-JP" altLang="en-US" dirty="0"/>
          </a:p>
        </p:txBody>
      </p:sp>
      <p:cxnSp>
        <p:nvCxnSpPr>
          <p:cNvPr id="20" name="直線コネクタ 19"/>
          <p:cNvCxnSpPr/>
          <p:nvPr/>
        </p:nvCxnSpPr>
        <p:spPr>
          <a:xfrm>
            <a:off x="1403648" y="5363924"/>
            <a:ext cx="558149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6723744" y="5363924"/>
            <a:ext cx="1806264" cy="369332"/>
          </a:xfrm>
          <a:prstGeom prst="rect">
            <a:avLst/>
          </a:prstGeom>
          <a:noFill/>
        </p:spPr>
        <p:txBody>
          <a:bodyPr wrap="none" rtlCol="0">
            <a:spAutoFit/>
          </a:bodyPr>
          <a:lstStyle/>
          <a:p>
            <a:r>
              <a:rPr lang="ja-JP" altLang="en-US" dirty="0"/>
              <a:t>読み出し</a:t>
            </a:r>
            <a:r>
              <a:rPr lang="ja-JP" altLang="en-US" dirty="0" smtClean="0"/>
              <a:t>回路</a:t>
            </a:r>
            <a:r>
              <a:rPr lang="en-US" altLang="ja-JP" dirty="0" smtClean="0"/>
              <a:t>Off</a:t>
            </a:r>
            <a:endParaRPr kumimoji="1" lang="ja-JP" altLang="en-US" dirty="0"/>
          </a:p>
        </p:txBody>
      </p:sp>
      <p:sp>
        <p:nvSpPr>
          <p:cNvPr id="22" name="テキスト ボックス 21"/>
          <p:cNvSpPr txBox="1"/>
          <p:nvPr/>
        </p:nvSpPr>
        <p:spPr>
          <a:xfrm>
            <a:off x="899592" y="943560"/>
            <a:ext cx="7547317" cy="1477328"/>
          </a:xfrm>
          <a:prstGeom prst="rect">
            <a:avLst/>
          </a:prstGeom>
          <a:noFill/>
        </p:spPr>
        <p:txBody>
          <a:bodyPr wrap="square" rtlCol="0">
            <a:spAutoFit/>
          </a:bodyPr>
          <a:lstStyle/>
          <a:p>
            <a:pPr algn="just"/>
            <a:r>
              <a:rPr lang="en-US" altLang="ja-JP" dirty="0" smtClean="0"/>
              <a:t>6</a:t>
            </a:r>
            <a:r>
              <a:rPr lang="ja-JP" altLang="en-US" dirty="0" smtClean="0"/>
              <a:t>月</a:t>
            </a:r>
            <a:r>
              <a:rPr lang="en-US" altLang="ja-JP" dirty="0" smtClean="0"/>
              <a:t>17</a:t>
            </a:r>
            <a:r>
              <a:rPr lang="ja-JP" altLang="en-US" dirty="0" smtClean="0"/>
              <a:t>日頃から実験を開始した。最初に読み出し回路</a:t>
            </a:r>
            <a:r>
              <a:rPr lang="en-US" altLang="ja-JP" dirty="0" smtClean="0"/>
              <a:t>Off</a:t>
            </a:r>
            <a:r>
              <a:rPr lang="ja-JP" altLang="en-US" dirty="0" smtClean="0"/>
              <a:t>で実験をしたところ、</a:t>
            </a:r>
            <a:r>
              <a:rPr lang="en-US" altLang="ja-JP" dirty="0" smtClean="0"/>
              <a:t>20</a:t>
            </a:r>
            <a:r>
              <a:rPr lang="ja-JP" altLang="en-US" dirty="0" smtClean="0"/>
              <a:t>日には内部は外部に比べ、約</a:t>
            </a:r>
            <a:r>
              <a:rPr lang="en-US" altLang="ja-JP" dirty="0" smtClean="0"/>
              <a:t>1</a:t>
            </a:r>
            <a:r>
              <a:rPr lang="ja-JP" altLang="en-US" dirty="0"/>
              <a:t>℃</a:t>
            </a:r>
            <a:r>
              <a:rPr lang="ja-JP" altLang="en-US" dirty="0" smtClean="0"/>
              <a:t>上昇していることが分かった。次に読み出し回路を</a:t>
            </a:r>
            <a:r>
              <a:rPr lang="en-US" altLang="ja-JP" dirty="0" smtClean="0"/>
              <a:t>On</a:t>
            </a:r>
            <a:r>
              <a:rPr lang="ja-JP" altLang="en-US" dirty="0" smtClean="0"/>
              <a:t>にして実験を行った。内部は外部に比べ約</a:t>
            </a:r>
            <a:r>
              <a:rPr lang="en-US" altLang="ja-JP" dirty="0" smtClean="0"/>
              <a:t>4</a:t>
            </a:r>
            <a:r>
              <a:rPr lang="ja-JP" altLang="en-US" dirty="0" smtClean="0"/>
              <a:t>℃上昇した。しかし読み出し回路の熱が流入するのか、</a:t>
            </a:r>
            <a:r>
              <a:rPr lang="en-US" altLang="ja-JP" dirty="0" smtClean="0"/>
              <a:t>TONIC2</a:t>
            </a:r>
            <a:r>
              <a:rPr lang="ja-JP" altLang="en-US" dirty="0"/>
              <a:t>内部</a:t>
            </a:r>
            <a:r>
              <a:rPr lang="ja-JP" altLang="en-US" dirty="0" smtClean="0"/>
              <a:t>は</a:t>
            </a:r>
            <a:r>
              <a:rPr lang="en-US" altLang="ja-JP" dirty="0" smtClean="0"/>
              <a:t>80K</a:t>
            </a:r>
            <a:r>
              <a:rPr lang="ja-JP" altLang="en-US" dirty="0" smtClean="0"/>
              <a:t>を維持出来ず</a:t>
            </a:r>
            <a:r>
              <a:rPr lang="ja-JP" altLang="en-US" dirty="0" smtClean="0"/>
              <a:t>温度が上昇した。この傾向は変わらなかったため、実験を終了した。</a:t>
            </a:r>
            <a:endParaRPr lang="en-US" altLang="ja-JP" dirty="0" smtClean="0"/>
          </a:p>
        </p:txBody>
      </p:sp>
    </p:spTree>
    <p:extLst>
      <p:ext uri="{BB962C8B-B14F-4D97-AF65-F5344CB8AC3E}">
        <p14:creationId xmlns:p14="http://schemas.microsoft.com/office/powerpoint/2010/main" val="2301632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55576" y="539388"/>
            <a:ext cx="1369286" cy="369332"/>
          </a:xfrm>
          <a:prstGeom prst="rect">
            <a:avLst/>
          </a:prstGeom>
          <a:noFill/>
          <a:ln>
            <a:solidFill>
              <a:schemeClr val="tx1"/>
            </a:solidFill>
          </a:ln>
        </p:spPr>
        <p:txBody>
          <a:bodyPr wrap="none" rtlCol="0">
            <a:spAutoFit/>
          </a:bodyPr>
          <a:lstStyle/>
          <a:p>
            <a:r>
              <a:rPr kumimoji="1" lang="ja-JP" altLang="en-US" dirty="0" smtClean="0"/>
              <a:t>考察・まとめ</a:t>
            </a:r>
            <a:endParaRPr kumimoji="1" lang="ja-JP" altLang="en-US" dirty="0"/>
          </a:p>
        </p:txBody>
      </p:sp>
      <p:sp>
        <p:nvSpPr>
          <p:cNvPr id="10" name="テキスト ボックス 9"/>
          <p:cNvSpPr txBox="1"/>
          <p:nvPr/>
        </p:nvSpPr>
        <p:spPr>
          <a:xfrm>
            <a:off x="899592" y="980728"/>
            <a:ext cx="7547317" cy="3416320"/>
          </a:xfrm>
          <a:prstGeom prst="rect">
            <a:avLst/>
          </a:prstGeom>
          <a:noFill/>
        </p:spPr>
        <p:txBody>
          <a:bodyPr wrap="square" rtlCol="0">
            <a:spAutoFit/>
          </a:bodyPr>
          <a:lstStyle/>
          <a:p>
            <a:pPr algn="just"/>
            <a:r>
              <a:rPr lang="ja-JP" altLang="en-US" dirty="0" smtClean="0"/>
              <a:t>　実験の結果、</a:t>
            </a:r>
            <a:r>
              <a:rPr lang="en-US" altLang="ja-JP" dirty="0" smtClean="0"/>
              <a:t>TONIC2</a:t>
            </a:r>
            <a:r>
              <a:rPr lang="ja-JP" altLang="en-US" dirty="0" smtClean="0"/>
              <a:t>全体を覆うと、冷却ヘッドのみで約</a:t>
            </a:r>
            <a:r>
              <a:rPr lang="en-US" altLang="ja-JP" dirty="0" smtClean="0"/>
              <a:t>1</a:t>
            </a:r>
            <a:r>
              <a:rPr lang="ja-JP" altLang="en-US" dirty="0" smtClean="0"/>
              <a:t>℃の温度上昇、また読み出し回路の電源を入れた状態だと</a:t>
            </a:r>
            <a:r>
              <a:rPr lang="ja-JP" altLang="en-US" dirty="0" smtClean="0"/>
              <a:t>約</a:t>
            </a:r>
            <a:r>
              <a:rPr lang="en-US" altLang="ja-JP" dirty="0" smtClean="0"/>
              <a:t>4</a:t>
            </a:r>
            <a:r>
              <a:rPr lang="ja-JP" altLang="en-US" dirty="0" smtClean="0"/>
              <a:t>℃ほど内部温度が上昇することが分かった。ただし測定箇所は内部</a:t>
            </a:r>
            <a:r>
              <a:rPr lang="en-US" altLang="ja-JP" dirty="0" smtClean="0"/>
              <a:t>1</a:t>
            </a:r>
            <a:r>
              <a:rPr lang="ja-JP" altLang="en-US" dirty="0" smtClean="0"/>
              <a:t>ヶ所であり、またその測定も市販の安価な温度計を用いたものでその値は不正確であると言わざるを得ない。</a:t>
            </a:r>
            <a:endParaRPr lang="en-US" altLang="ja-JP" dirty="0" smtClean="0"/>
          </a:p>
          <a:p>
            <a:pPr algn="just"/>
            <a:r>
              <a:rPr lang="ja-JP" altLang="en-US" dirty="0"/>
              <a:t>　なお</a:t>
            </a:r>
            <a:r>
              <a:rPr lang="ja-JP" altLang="en-US" dirty="0" smtClean="0"/>
              <a:t>読み出し回路の電源を入れた場合には読み出し回路による熱流入があり、</a:t>
            </a:r>
            <a:r>
              <a:rPr lang="en-US" altLang="ja-JP" dirty="0" smtClean="0"/>
              <a:t>TONIC2</a:t>
            </a:r>
            <a:r>
              <a:rPr lang="ja-JP" altLang="en-US" dirty="0" smtClean="0"/>
              <a:t>内部を</a:t>
            </a:r>
            <a:r>
              <a:rPr lang="en-US" altLang="ja-JP" dirty="0" smtClean="0"/>
              <a:t>80K</a:t>
            </a:r>
            <a:r>
              <a:rPr lang="ja-JP" altLang="en-US" dirty="0"/>
              <a:t>に</a:t>
            </a:r>
            <a:r>
              <a:rPr lang="ja-JP" altLang="en-US" dirty="0" smtClean="0"/>
              <a:t>維持出来なかった。これはビニールカバーで全体を覆うと保温効果が高すぎて</a:t>
            </a:r>
            <a:r>
              <a:rPr lang="en-US" altLang="ja-JP" dirty="0" smtClean="0"/>
              <a:t>TONIC2</a:t>
            </a:r>
            <a:r>
              <a:rPr lang="ja-JP" altLang="en-US" dirty="0" smtClean="0"/>
              <a:t>内部を</a:t>
            </a:r>
            <a:r>
              <a:rPr lang="en-US" altLang="ja-JP" dirty="0" smtClean="0"/>
              <a:t>80K</a:t>
            </a:r>
            <a:r>
              <a:rPr lang="ja-JP" altLang="en-US" dirty="0" err="1" smtClean="0"/>
              <a:t>に維</a:t>
            </a:r>
            <a:r>
              <a:rPr lang="ja-JP" altLang="en-US" dirty="0" smtClean="0"/>
              <a:t>持することが出来ない事を意味している。これでは越冬観測に適さない。</a:t>
            </a:r>
            <a:endParaRPr lang="en-US" altLang="ja-JP" dirty="0" smtClean="0"/>
          </a:p>
          <a:p>
            <a:pPr algn="just"/>
            <a:r>
              <a:rPr lang="ja-JP" altLang="en-US" dirty="0"/>
              <a:t>　</a:t>
            </a:r>
            <a:r>
              <a:rPr lang="ja-JP" altLang="en-US" dirty="0" smtClean="0"/>
              <a:t>今後は極地研の低温部屋などを利用して</a:t>
            </a:r>
            <a:r>
              <a:rPr lang="en-US" altLang="ja-JP" dirty="0" smtClean="0"/>
              <a:t>-40</a:t>
            </a:r>
            <a:r>
              <a:rPr lang="ja-JP" altLang="en-US" dirty="0" smtClean="0"/>
              <a:t>℃程度の環境で同様の実験を行って</a:t>
            </a:r>
            <a:r>
              <a:rPr lang="en-US" altLang="ja-JP" dirty="0" smtClean="0"/>
              <a:t>TONIC2</a:t>
            </a:r>
            <a:r>
              <a:rPr lang="ja-JP" altLang="en-US" dirty="0" smtClean="0"/>
              <a:t>の内部・外部温度がどのように振る舞うか実験を行う。実際の観測では</a:t>
            </a:r>
            <a:r>
              <a:rPr lang="ja-JP" altLang="en-US" dirty="0"/>
              <a:t>完全に覆うこと</a:t>
            </a:r>
            <a:r>
              <a:rPr lang="ja-JP" altLang="en-US" dirty="0" smtClean="0"/>
              <a:t>は出来ない為、</a:t>
            </a:r>
            <a:r>
              <a:rPr lang="en-US" altLang="ja-JP" dirty="0" smtClean="0"/>
              <a:t>Optical Window</a:t>
            </a:r>
            <a:r>
              <a:rPr lang="ja-JP" altLang="en-US" dirty="0" smtClean="0"/>
              <a:t>前のビニールはつけずない。いずれにせよ低温環境での追実験が必要である。</a:t>
            </a:r>
            <a:endParaRPr lang="en-US" altLang="ja-JP" dirty="0" smtClean="0"/>
          </a:p>
        </p:txBody>
      </p:sp>
    </p:spTree>
    <p:extLst>
      <p:ext uri="{BB962C8B-B14F-4D97-AF65-F5344CB8AC3E}">
        <p14:creationId xmlns:p14="http://schemas.microsoft.com/office/powerpoint/2010/main" val="16462659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684</TotalTime>
  <Words>383</Words>
  <Application>Microsoft Office PowerPoint</Application>
  <PresentationFormat>画面に合わせる (4:3)</PresentationFormat>
  <Paragraphs>48</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hirofumi</dc:creator>
  <cp:lastModifiedBy>hirofumi</cp:lastModifiedBy>
  <cp:revision>17</cp:revision>
  <dcterms:created xsi:type="dcterms:W3CDTF">2011-05-16T01:36:14Z</dcterms:created>
  <dcterms:modified xsi:type="dcterms:W3CDTF">2011-07-06T13:52:05Z</dcterms:modified>
</cp:coreProperties>
</file>