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9"/>
  </p:notesMasterIdLst>
  <p:sldIdLst>
    <p:sldId id="270" r:id="rId3"/>
    <p:sldId id="271" r:id="rId4"/>
    <p:sldId id="259" r:id="rId5"/>
    <p:sldId id="258" r:id="rId6"/>
    <p:sldId id="260" r:id="rId7"/>
    <p:sldId id="261" r:id="rId8"/>
    <p:sldId id="262" r:id="rId9"/>
    <p:sldId id="263" r:id="rId10"/>
    <p:sldId id="268" r:id="rId11"/>
    <p:sldId id="267" r:id="rId12"/>
    <p:sldId id="272" r:id="rId13"/>
    <p:sldId id="273" r:id="rId14"/>
    <p:sldId id="257" r:id="rId15"/>
    <p:sldId id="274" r:id="rId16"/>
    <p:sldId id="276" r:id="rId17"/>
    <p:sldId id="277" r:id="rId18"/>
    <p:sldId id="278" r:id="rId19"/>
    <p:sldId id="279" r:id="rId20"/>
    <p:sldId id="265" r:id="rId21"/>
    <p:sldId id="266" r:id="rId22"/>
    <p:sldId id="280" r:id="rId23"/>
    <p:sldId id="281" r:id="rId24"/>
    <p:sldId id="282" r:id="rId25"/>
    <p:sldId id="414" r:id="rId26"/>
    <p:sldId id="465" r:id="rId27"/>
    <p:sldId id="466" r:id="rId2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40"/>
    <a:srgbClr val="9AD7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1594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0F080-DC73-4C29-AFD8-774E2870B137}" type="datetimeFigureOut">
              <a:rPr kumimoji="1" lang="ja-JP" altLang="en-US" smtClean="0"/>
              <a:t>2019/12/11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A791F-7C2E-4318-A845-218696AE22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9100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FC6C1-32B9-411B-8A58-D0D81DEF958A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7077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99118" y="533401"/>
            <a:ext cx="3772883" cy="2514601"/>
          </a:xfrm>
        </p:spPr>
        <p:txBody>
          <a:bodyPr rtlCol="0">
            <a:normAutofit/>
          </a:bodyPr>
          <a:lstStyle>
            <a:lvl1pPr>
              <a:defRPr sz="405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99118" y="3403600"/>
            <a:ext cx="3772883" cy="1397000"/>
          </a:xfrm>
        </p:spPr>
        <p:txBody>
          <a:bodyPr rtlCol="0">
            <a:normAutofit/>
          </a:bodyPr>
          <a:lstStyle>
            <a:lvl1pPr marL="0" indent="0" algn="l">
              <a:spcBef>
                <a:spcPts val="45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ja-JP" altLang="en-US" noProof="0"/>
              <a:t>マスター サブタイトルの書式設定</a:t>
            </a:r>
            <a:endParaRPr lang="ja-JP" altLang="en-US" noProof="0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978B17D5-2A68-4A88-9DC6-52F813761D9A}" type="datetimeFigureOut">
              <a:rPr kumimoji="1" lang="ja-JP" altLang="en-US" smtClean="0"/>
              <a:t>2019/12/11</a:t>
            </a:fld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6990EB56-37FA-4D9D-9651-F529A56AB4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013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  <a:p>
            <a:pPr lvl="1"/>
            <a:r>
              <a:rPr kumimoji="1" lang="ja-JP" altLang="en-US" noProof="0" dirty="0"/>
              <a:t>第 </a:t>
            </a:r>
            <a:r>
              <a:rPr kumimoji="1" lang="en-US" altLang="ja-JP" noProof="0" dirty="0"/>
              <a:t>2 </a:t>
            </a:r>
            <a:r>
              <a:rPr kumimoji="1" lang="ja-JP" altLang="en-US" noProof="0" dirty="0"/>
              <a:t>レベル</a:t>
            </a:r>
          </a:p>
          <a:p>
            <a:pPr lvl="2"/>
            <a:r>
              <a:rPr kumimoji="1" lang="ja-JP" altLang="en-US" noProof="0" dirty="0"/>
              <a:t>第 </a:t>
            </a:r>
            <a:r>
              <a:rPr kumimoji="1" lang="en-US" altLang="ja-JP" noProof="0" dirty="0"/>
              <a:t>3 </a:t>
            </a:r>
            <a:r>
              <a:rPr kumimoji="1" lang="ja-JP" altLang="en-US" noProof="0" dirty="0"/>
              <a:t>レベル</a:t>
            </a:r>
          </a:p>
          <a:p>
            <a:pPr lvl="3"/>
            <a:r>
              <a:rPr kumimoji="1" lang="ja-JP" altLang="en-US" noProof="0" dirty="0"/>
              <a:t>第 </a:t>
            </a:r>
            <a:r>
              <a:rPr kumimoji="1" lang="en-US" altLang="ja-JP" noProof="0" dirty="0"/>
              <a:t>4 </a:t>
            </a:r>
            <a:r>
              <a:rPr kumimoji="1" lang="ja-JP" altLang="en-US" noProof="0" dirty="0"/>
              <a:t>レベル</a:t>
            </a:r>
          </a:p>
          <a:p>
            <a:pPr lvl="4"/>
            <a:r>
              <a:rPr kumimoji="1" lang="ja-JP" altLang="en-US" noProof="0" dirty="0"/>
              <a:t>第 </a:t>
            </a:r>
            <a:r>
              <a:rPr kumimoji="1" lang="en-US" altLang="ja-JP" noProof="0" dirty="0"/>
              <a:t>5 </a:t>
            </a:r>
            <a:r>
              <a:rPr kumimoji="1" lang="ja-JP" altLang="en-US" noProof="0" dirty="0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978B17D5-2A68-4A88-9DC6-52F813761D9A}" type="datetimeFigureOut">
              <a:rPr kumimoji="1" lang="ja-JP" altLang="en-US" smtClean="0"/>
              <a:t>2019/12/11</a:t>
            </a:fld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6990EB56-37FA-4D9D-9651-F529A56AB4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547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72771" y="533400"/>
            <a:ext cx="1772112" cy="5486400"/>
          </a:xfrm>
        </p:spPr>
        <p:txBody>
          <a:bodyPr vert="eaVert"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 hasCustomPrompt="1"/>
          </p:nvPr>
        </p:nvSpPr>
        <p:spPr>
          <a:xfrm>
            <a:off x="799118" y="533400"/>
            <a:ext cx="5602158" cy="5486400"/>
          </a:xfrm>
        </p:spPr>
        <p:txBody>
          <a:bodyPr vert="eaVert"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  <a:p>
            <a:pPr lvl="1"/>
            <a:r>
              <a:rPr kumimoji="1" lang="ja-JP" altLang="en-US" noProof="0" dirty="0"/>
              <a:t>第 </a:t>
            </a:r>
            <a:r>
              <a:rPr kumimoji="1" lang="en-US" altLang="ja-JP" noProof="0" dirty="0"/>
              <a:t>2 </a:t>
            </a:r>
            <a:r>
              <a:rPr kumimoji="1" lang="ja-JP" altLang="en-US" noProof="0" dirty="0"/>
              <a:t>レベル</a:t>
            </a:r>
          </a:p>
          <a:p>
            <a:pPr lvl="2"/>
            <a:r>
              <a:rPr kumimoji="1" lang="ja-JP" altLang="en-US" noProof="0" dirty="0"/>
              <a:t>第 </a:t>
            </a:r>
            <a:r>
              <a:rPr kumimoji="1" lang="en-US" altLang="ja-JP" noProof="0" dirty="0"/>
              <a:t>3 </a:t>
            </a:r>
            <a:r>
              <a:rPr kumimoji="1" lang="ja-JP" altLang="en-US" noProof="0" dirty="0"/>
              <a:t>レベル</a:t>
            </a:r>
          </a:p>
          <a:p>
            <a:pPr lvl="3"/>
            <a:r>
              <a:rPr kumimoji="1" lang="ja-JP" altLang="en-US" noProof="0" dirty="0"/>
              <a:t>第 </a:t>
            </a:r>
            <a:r>
              <a:rPr kumimoji="1" lang="en-US" altLang="ja-JP" noProof="0" dirty="0"/>
              <a:t>4 </a:t>
            </a:r>
            <a:r>
              <a:rPr kumimoji="1" lang="ja-JP" altLang="en-US" noProof="0" dirty="0"/>
              <a:t>レベル</a:t>
            </a:r>
          </a:p>
          <a:p>
            <a:pPr lvl="4"/>
            <a:r>
              <a:rPr kumimoji="1" lang="ja-JP" altLang="en-US" noProof="0" dirty="0"/>
              <a:t>第 </a:t>
            </a:r>
            <a:r>
              <a:rPr kumimoji="1" lang="en-US" altLang="ja-JP" noProof="0" dirty="0"/>
              <a:t>5 </a:t>
            </a:r>
            <a:r>
              <a:rPr kumimoji="1" lang="ja-JP" altLang="en-US" noProof="0" dirty="0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978B17D5-2A68-4A88-9DC6-52F813761D9A}" type="datetimeFigureOut">
              <a:rPr kumimoji="1" lang="ja-JP" altLang="en-US" smtClean="0"/>
              <a:t>2019/12/11</a:t>
            </a:fld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6990EB56-37FA-4D9D-9651-F529A56AB4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343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326169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6"/>
          <p:cNvSpPr>
            <a:spLocks noChangeArrowheads="1"/>
          </p:cNvSpPr>
          <p:nvPr userDrawn="1"/>
        </p:nvSpPr>
        <p:spPr bwMode="auto">
          <a:xfrm rot="5400000">
            <a:off x="209550" y="323850"/>
            <a:ext cx="287338" cy="249238"/>
          </a:xfrm>
          <a:prstGeom prst="triangle">
            <a:avLst>
              <a:gd name="adj" fmla="val 50000"/>
            </a:avLst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7838" y="1066800"/>
            <a:ext cx="8393111" cy="56388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u="none"/>
            </a:lvl1pPr>
            <a:lvl2pPr marL="742950" indent="-285750">
              <a:buFont typeface="Arial" panose="020B0604020202020204" pitchFamily="34" charset="0"/>
              <a:buChar char="•"/>
              <a:defRPr u="none"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534400" cy="592138"/>
          </a:xfrm>
        </p:spPr>
        <p:txBody>
          <a:bodyPr/>
          <a:lstStyle>
            <a:lvl1pPr algn="l">
              <a:defRPr sz="480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8394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76966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44975" cy="51117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5975" y="1143000"/>
            <a:ext cx="4244975" cy="51117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901321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122495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62559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433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206167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3798" y="289957"/>
            <a:ext cx="7572986" cy="677883"/>
          </a:xfrm>
        </p:spPr>
        <p:txBody>
          <a:bodyPr rtlCol="0">
            <a:normAutofit/>
          </a:bodyPr>
          <a:lstStyle>
            <a:lvl1pPr>
              <a:defRPr sz="4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3798" y="1086592"/>
            <a:ext cx="7572986" cy="5415148"/>
          </a:xfrm>
        </p:spPr>
        <p:txBody>
          <a:bodyPr rtlCol="0">
            <a:normAutofit/>
          </a:bodyPr>
          <a:lstStyle>
            <a:lvl1pPr>
              <a:defRPr sz="2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91528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22631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68155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10363" y="333375"/>
            <a:ext cx="2160587" cy="59213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28600" y="333375"/>
            <a:ext cx="6329363" cy="59213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94909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9119" y="533400"/>
            <a:ext cx="6516797" cy="2286000"/>
          </a:xfrm>
        </p:spPr>
        <p:txBody>
          <a:bodyPr rtlCol="0" anchor="b">
            <a:normAutofit/>
          </a:bodyPr>
          <a:lstStyle>
            <a:lvl1pPr algn="l">
              <a:defRPr sz="4051" b="1" cap="none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99119" y="3124200"/>
            <a:ext cx="6516797" cy="13716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45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978B17D5-2A68-4A88-9DC6-52F813761D9A}" type="datetimeFigureOut">
              <a:rPr kumimoji="1" lang="ja-JP" altLang="en-US" smtClean="0"/>
              <a:t>2019/12/11</a:t>
            </a:fld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6990EB56-37FA-4D9D-9651-F529A56AB4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356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99117" y="1828800"/>
            <a:ext cx="3189801" cy="4191000"/>
          </a:xfrm>
        </p:spPr>
        <p:txBody>
          <a:bodyPr rtlCol="0">
            <a:normAutofit/>
          </a:bodyPr>
          <a:lstStyle>
            <a:lvl1pPr>
              <a:defRPr sz="15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35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05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05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099516" y="1828800"/>
            <a:ext cx="3189801" cy="4191000"/>
          </a:xfrm>
        </p:spPr>
        <p:txBody>
          <a:bodyPr rtlCol="0">
            <a:normAutofit/>
          </a:bodyPr>
          <a:lstStyle>
            <a:lvl1pPr>
              <a:defRPr sz="15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35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05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05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978B17D5-2A68-4A88-9DC6-52F813761D9A}" type="datetimeFigureOut">
              <a:rPr kumimoji="1" lang="ja-JP" altLang="en-US" smtClean="0"/>
              <a:t>2019/12/11</a:t>
            </a:fld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6990EB56-37FA-4D9D-9651-F529A56AB4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62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99118" y="1828800"/>
            <a:ext cx="3189801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99118" y="2590800"/>
            <a:ext cx="3189801" cy="3429000"/>
          </a:xfrm>
        </p:spPr>
        <p:txBody>
          <a:bodyPr rtlCol="0">
            <a:normAutofit/>
          </a:bodyPr>
          <a:lstStyle>
            <a:lvl1pPr>
              <a:defRPr sz="15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35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05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05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126114" y="1828800"/>
            <a:ext cx="3189801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126114" y="2590800"/>
            <a:ext cx="3189801" cy="3429000"/>
          </a:xfrm>
        </p:spPr>
        <p:txBody>
          <a:bodyPr rtlCol="0">
            <a:normAutofit/>
          </a:bodyPr>
          <a:lstStyle>
            <a:lvl1pPr>
              <a:defRPr sz="15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35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05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05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978B17D5-2A68-4A88-9DC6-52F813761D9A}" type="datetimeFigureOut">
              <a:rPr kumimoji="1" lang="ja-JP" altLang="en-US" smtClean="0"/>
              <a:t>2019/12/11</a:t>
            </a:fld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6990EB56-37FA-4D9D-9651-F529A56AB4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6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978B17D5-2A68-4A88-9DC6-52F813761D9A}" type="datetimeFigureOut">
              <a:rPr kumimoji="1" lang="ja-JP" altLang="en-US" smtClean="0"/>
              <a:t>2019/12/11</a:t>
            </a:fld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6990EB56-37FA-4D9D-9651-F529A56AB4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668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978B17D5-2A68-4A88-9DC6-52F813761D9A}" type="datetimeFigureOut">
              <a:rPr kumimoji="1" lang="ja-JP" altLang="en-US" smtClean="0"/>
              <a:t>2019/12/11</a:t>
            </a:fld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6990EB56-37FA-4D9D-9651-F529A56AB4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020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キャプション付きのコンテンツ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9118" y="533400"/>
            <a:ext cx="3086904" cy="1524000"/>
          </a:xfrm>
        </p:spPr>
        <p:txBody>
          <a:bodyPr rtlCol="0" anchor="b">
            <a:normAutofit/>
          </a:bodyPr>
          <a:lstStyle>
            <a:lvl1pPr algn="l">
              <a:defRPr sz="2701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00506" y="533400"/>
            <a:ext cx="4401696" cy="5486400"/>
          </a:xfrm>
        </p:spPr>
        <p:txBody>
          <a:bodyPr rtlCol="0">
            <a:normAutofit/>
          </a:bodyPr>
          <a:lstStyle>
            <a:lvl1pPr>
              <a:defRPr sz="15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35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05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05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99118" y="2209800"/>
            <a:ext cx="3086904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450"/>
              </a:spcBef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978B17D5-2A68-4A88-9DC6-52F813761D9A}" type="datetimeFigureOut">
              <a:rPr kumimoji="1" lang="ja-JP" altLang="en-US" smtClean="0"/>
              <a:t>2019/12/11</a:t>
            </a:fld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6990EB56-37FA-4D9D-9651-F529A56AB4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75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キャプション付きの図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9118" y="533400"/>
            <a:ext cx="3086904" cy="1524000"/>
          </a:xfrm>
        </p:spPr>
        <p:txBody>
          <a:bodyPr rtlCol="0" anchor="b">
            <a:noAutofit/>
          </a:bodyPr>
          <a:lstStyle>
            <a:lvl1pPr algn="l">
              <a:defRPr sz="2701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図プレースホルダー 2" descr="画像を追加する空のプレースホルダー。プレースホルダーをクリックし、追加する画像を選択します"/>
          <p:cNvSpPr>
            <a:spLocks noGrp="1"/>
          </p:cNvSpPr>
          <p:nvPr>
            <p:ph type="pic" idx="1"/>
          </p:nvPr>
        </p:nvSpPr>
        <p:spPr>
          <a:xfrm>
            <a:off x="4400505" y="533400"/>
            <a:ext cx="4336259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99118" y="2209800"/>
            <a:ext cx="3086904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450"/>
              </a:spcBef>
              <a:buNone/>
              <a:defRPr sz="135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7379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799117" y="533400"/>
            <a:ext cx="6516798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99117" y="1828800"/>
            <a:ext cx="6516798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799118" y="6155268"/>
            <a:ext cx="424092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200813" y="6155268"/>
            <a:ext cx="1028968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978B17D5-2A68-4A88-9DC6-52F813761D9A}" type="datetimeFigureOut">
              <a:rPr kumimoji="1" lang="ja-JP" altLang="en-US" smtClean="0"/>
              <a:t>2019/12/11</a:t>
            </a:fld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6990EB56-37FA-4D9D-9651-F529A56AB4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431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983" rtl="0" eaLnBrk="1" latinLnBrk="0" hangingPunct="1">
        <a:lnSpc>
          <a:spcPct val="80000"/>
        </a:lnSpc>
        <a:spcBef>
          <a:spcPct val="0"/>
        </a:spcBef>
        <a:buNone/>
        <a:defRPr kumimoji="1" sz="2701" b="1" kern="1200">
          <a:solidFill>
            <a:schemeClr val="accent1">
              <a:lumMod val="7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05795" indent="-171496" algn="l" defTabSz="685983" rtl="0" eaLnBrk="1" latinLnBrk="0" hangingPunct="1">
        <a:lnSpc>
          <a:spcPct val="90000"/>
        </a:lnSpc>
        <a:spcBef>
          <a:spcPts val="13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kumimoji="1" sz="1500" kern="1200">
          <a:solidFill>
            <a:schemeClr val="tx1">
              <a:lumMod val="65000"/>
              <a:lumOff val="3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445889" indent="-171496" algn="l" defTabSz="685983" rtl="0" eaLnBrk="1" latinLnBrk="0" hangingPunct="1">
        <a:lnSpc>
          <a:spcPct val="90000"/>
        </a:lnSpc>
        <a:spcBef>
          <a:spcPts val="7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kumimoji="1" sz="1350" kern="1200">
          <a:solidFill>
            <a:schemeClr val="tx1">
              <a:lumMod val="65000"/>
              <a:lumOff val="3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583085" indent="-137197" algn="l" defTabSz="685983" rtl="0" eaLnBrk="1" latinLnBrk="0" hangingPunct="1">
        <a:lnSpc>
          <a:spcPct val="90000"/>
        </a:lnSpc>
        <a:spcBef>
          <a:spcPts val="4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kumimoji="1" sz="1200" kern="1200">
          <a:solidFill>
            <a:schemeClr val="tx1">
              <a:lumMod val="65000"/>
              <a:lumOff val="3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720282" indent="-137197" algn="l" defTabSz="685983" rtl="0" eaLnBrk="1" latinLnBrk="0" hangingPunct="1">
        <a:lnSpc>
          <a:spcPct val="90000"/>
        </a:lnSpc>
        <a:spcBef>
          <a:spcPts val="4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kumimoji="1" sz="1050" kern="1200">
          <a:solidFill>
            <a:schemeClr val="tx1">
              <a:lumMod val="65000"/>
              <a:lumOff val="3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823179" indent="-102897" algn="l" defTabSz="685983" rtl="0" eaLnBrk="1" latinLnBrk="0" hangingPunct="1">
        <a:lnSpc>
          <a:spcPct val="90000"/>
        </a:lnSpc>
        <a:spcBef>
          <a:spcPts val="4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kumimoji="1" sz="1050" kern="1200">
          <a:solidFill>
            <a:schemeClr val="tx1">
              <a:lumMod val="65000"/>
              <a:lumOff val="3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926077" indent="-102897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kumimoji="1"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028974" indent="-102897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kumimoji="1"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131872" indent="-102897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kumimoji="1"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234769" indent="-102897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kumimoji="1"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グループ化 9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54" name="図 10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77778" cy="1777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図 11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7778" y="0"/>
              <a:ext cx="1777778" cy="1777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図 1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77778"/>
              <a:ext cx="1777778" cy="1777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図 13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7778" y="1777778"/>
              <a:ext cx="1777778" cy="1777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図 14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5556" y="0"/>
              <a:ext cx="1777778" cy="1777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図 15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3334" y="0"/>
              <a:ext cx="1777778" cy="1777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図 16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5556" y="1777778"/>
              <a:ext cx="1777778" cy="1777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図 17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3334" y="1777778"/>
              <a:ext cx="1777778" cy="1777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図 18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1112" y="0"/>
              <a:ext cx="1777778" cy="1777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図 19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651"/>
            <a:stretch>
              <a:fillRect/>
            </a:stretch>
          </p:blipFill>
          <p:spPr bwMode="auto">
            <a:xfrm>
              <a:off x="8888890" y="0"/>
              <a:ext cx="255110" cy="1777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図 20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1112" y="1777778"/>
              <a:ext cx="1777778" cy="1777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図 21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651"/>
            <a:stretch>
              <a:fillRect/>
            </a:stretch>
          </p:blipFill>
          <p:spPr bwMode="auto">
            <a:xfrm>
              <a:off x="8888890" y="1777778"/>
              <a:ext cx="255110" cy="1777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6" name="図 2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5556"/>
              <a:ext cx="1777778" cy="1777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7" name="図 23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7778" y="3555556"/>
              <a:ext cx="1777778" cy="1777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8" name="図 24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238"/>
            <a:stretch>
              <a:fillRect/>
            </a:stretch>
          </p:blipFill>
          <p:spPr bwMode="auto">
            <a:xfrm>
              <a:off x="0" y="5333334"/>
              <a:ext cx="1777778" cy="152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9" name="図 25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238"/>
            <a:stretch>
              <a:fillRect/>
            </a:stretch>
          </p:blipFill>
          <p:spPr bwMode="auto">
            <a:xfrm>
              <a:off x="1777778" y="5333334"/>
              <a:ext cx="1777778" cy="152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0" name="図 26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5556" y="3555556"/>
              <a:ext cx="1777778" cy="1777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1" name="図 27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3334" y="3555556"/>
              <a:ext cx="1777778" cy="1777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2" name="図 28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238"/>
            <a:stretch>
              <a:fillRect/>
            </a:stretch>
          </p:blipFill>
          <p:spPr bwMode="auto">
            <a:xfrm>
              <a:off x="3555556" y="5333334"/>
              <a:ext cx="1777778" cy="152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3" name="図 29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238"/>
            <a:stretch>
              <a:fillRect/>
            </a:stretch>
          </p:blipFill>
          <p:spPr bwMode="auto">
            <a:xfrm>
              <a:off x="5333334" y="5333334"/>
              <a:ext cx="1777778" cy="152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4" name="図 30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1112" y="3555556"/>
              <a:ext cx="1777778" cy="1777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5" name="図 31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651"/>
            <a:stretch>
              <a:fillRect/>
            </a:stretch>
          </p:blipFill>
          <p:spPr bwMode="auto">
            <a:xfrm>
              <a:off x="8888890" y="3555556"/>
              <a:ext cx="255110" cy="1777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6" name="図 3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238"/>
            <a:stretch>
              <a:fillRect/>
            </a:stretch>
          </p:blipFill>
          <p:spPr bwMode="auto">
            <a:xfrm>
              <a:off x="7111112" y="5333334"/>
              <a:ext cx="1777778" cy="152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7" name="図 33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651" b="14238"/>
            <a:stretch>
              <a:fillRect/>
            </a:stretch>
          </p:blipFill>
          <p:spPr bwMode="auto">
            <a:xfrm>
              <a:off x="8888890" y="5333334"/>
              <a:ext cx="255110" cy="152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333375"/>
            <a:ext cx="7870825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423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ja-JP"/>
          </a:p>
        </p:txBody>
      </p:sp>
      <p:sp>
        <p:nvSpPr>
          <p:cNvPr id="35" name="Rectangle 59"/>
          <p:cNvSpPr>
            <a:spLocks noChangeArrowheads="1"/>
          </p:cNvSpPr>
          <p:nvPr userDrawn="1"/>
        </p:nvSpPr>
        <p:spPr bwMode="auto">
          <a:xfrm>
            <a:off x="-28575" y="0"/>
            <a:ext cx="9172575" cy="68580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kumimoji="1" u="sng">
                <a:solidFill>
                  <a:schemeClr val="tx1"/>
                </a:solidFill>
                <a:latin typeface="Arial" charset="0"/>
                <a:ea typeface="MS UI Gothic" pitchFamily="50" charset="-128"/>
              </a:defRPr>
            </a:lvl1pPr>
            <a:lvl2pPr marL="742950" indent="-285750" algn="ctr">
              <a:defRPr kumimoji="1" u="sng">
                <a:solidFill>
                  <a:schemeClr val="tx1"/>
                </a:solidFill>
                <a:latin typeface="Arial" charset="0"/>
                <a:ea typeface="MS UI Gothic" pitchFamily="50" charset="-128"/>
              </a:defRPr>
            </a:lvl2pPr>
            <a:lvl3pPr marL="1143000" indent="-228600" algn="ctr">
              <a:defRPr kumimoji="1" u="sng">
                <a:solidFill>
                  <a:schemeClr val="tx1"/>
                </a:solidFill>
                <a:latin typeface="Arial" charset="0"/>
                <a:ea typeface="MS UI Gothic" pitchFamily="50" charset="-128"/>
              </a:defRPr>
            </a:lvl3pPr>
            <a:lvl4pPr marL="1600200" indent="-228600" algn="ctr">
              <a:defRPr kumimoji="1" u="sng">
                <a:solidFill>
                  <a:schemeClr val="tx1"/>
                </a:solidFill>
                <a:latin typeface="Arial" charset="0"/>
                <a:ea typeface="MS UI Gothic" pitchFamily="50" charset="-128"/>
              </a:defRPr>
            </a:lvl4pPr>
            <a:lvl5pPr marL="2057400" indent="-228600" algn="ctr">
              <a:defRPr kumimoji="1" u="sng">
                <a:solidFill>
                  <a:schemeClr val="tx1"/>
                </a:solidFill>
                <a:latin typeface="Arial" charset="0"/>
                <a:ea typeface="MS UI Gothic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MS UI Gothic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MS UI Gothic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MS UI Gothic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MS UI Gothic" pitchFamily="50" charset="-128"/>
              </a:defRPr>
            </a:lvl9pPr>
          </a:lstStyle>
          <a:p>
            <a:pPr eaLnBrk="1" hangingPunct="1"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344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Calibri" panose="020F0502020204030204" pitchFamily="34" charset="0"/>
          <a:ea typeface="メイリオ" panose="020B060403050404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Calibri" panose="020F0502020204030204" pitchFamily="34" charset="0"/>
          <a:ea typeface="メイリオ" panose="020B060403050404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Calibri" panose="020F0502020204030204" pitchFamily="34" charset="0"/>
          <a:ea typeface="メイリオ" panose="020B060403050404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Calibri" panose="020F0502020204030204" pitchFamily="34" charset="0"/>
          <a:ea typeface="メイリオ" panose="020B060403050404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xrism.isas.jaxa.jp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7DC319-7415-4162-A2C3-254AD85B2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118" y="533401"/>
            <a:ext cx="4472129" cy="2514601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ガンマ線連星からの電波放射と超新星残骸の中性鉄輝線放射と</a:t>
            </a:r>
            <a:r>
              <a:rPr lang="en-US" altLang="ja-JP" dirty="0"/>
              <a:t>XRISM</a:t>
            </a:r>
            <a:r>
              <a:rPr lang="ja-JP" altLang="en-US" dirty="0"/>
              <a:t>衛星の現状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13F78C6-B2BB-4E2D-92C3-FED3C3C24E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藤田裕（大阪大学）</a:t>
            </a:r>
          </a:p>
        </p:txBody>
      </p:sp>
    </p:spTree>
    <p:extLst>
      <p:ext uri="{BB962C8B-B14F-4D97-AF65-F5344CB8AC3E}">
        <p14:creationId xmlns:p14="http://schemas.microsoft.com/office/powerpoint/2010/main" val="161015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46A8C7-9B2D-43A9-9A53-8352F07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Short Summary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410E626-7F6E-48C8-BE8D-0ADB53CCE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ja-JP" dirty="0"/>
              <a:t>ALMA observations </a:t>
            </a:r>
            <a:r>
              <a:rPr kumimoji="1" lang="en-US" altLang="ja-JP" dirty="0"/>
              <a:t>of </a:t>
            </a:r>
            <a:r>
              <a:rPr lang="de-DE" altLang="ja-JP" dirty="0"/>
              <a:t>PSR B1259-63/LS 2883</a:t>
            </a:r>
          </a:p>
          <a:p>
            <a:pPr lvl="1"/>
            <a:r>
              <a:rPr kumimoji="1" lang="de-DE" altLang="ja-JP" dirty="0"/>
              <a:t>Band 3 </a:t>
            </a:r>
          </a:p>
          <a:p>
            <a:pPr lvl="2"/>
            <a:r>
              <a:rPr kumimoji="1" lang="de-DE" altLang="ja-JP" dirty="0"/>
              <a:t>No relation to gamma-ray flares</a:t>
            </a:r>
          </a:p>
          <a:p>
            <a:pPr lvl="2"/>
            <a:r>
              <a:rPr lang="de-DE" altLang="ja-JP" dirty="0"/>
              <a:t>Synchrotron (pulsar-disk interaction)</a:t>
            </a:r>
          </a:p>
          <a:p>
            <a:pPr lvl="1"/>
            <a:r>
              <a:rPr kumimoji="1" lang="de-DE" altLang="ja-JP" dirty="0"/>
              <a:t>Band 7</a:t>
            </a:r>
          </a:p>
          <a:p>
            <a:pPr lvl="2"/>
            <a:r>
              <a:rPr lang="de-DE" altLang="ja-JP" dirty="0"/>
              <a:t>Stellar disk</a:t>
            </a:r>
          </a:p>
          <a:p>
            <a:pPr lvl="1"/>
            <a:r>
              <a:rPr lang="de-DE" altLang="ja-JP" dirty="0"/>
              <a:t>We are planing to confirm the above speculations in Cycle 7</a:t>
            </a:r>
          </a:p>
        </p:txBody>
      </p:sp>
    </p:spTree>
    <p:extLst>
      <p:ext uri="{BB962C8B-B14F-4D97-AF65-F5344CB8AC3E}">
        <p14:creationId xmlns:p14="http://schemas.microsoft.com/office/powerpoint/2010/main" val="401663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99117" y="312684"/>
            <a:ext cx="6711575" cy="2931650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MeV cosmic-rays and 6.4 keV </a:t>
            </a:r>
            <a:r>
              <a:rPr lang="en-US" altLang="ja-JP" dirty="0"/>
              <a:t>Fe line emissions from</a:t>
            </a:r>
            <a:r>
              <a:rPr kumimoji="1" lang="en-US" altLang="ja-JP" dirty="0"/>
              <a:t> supernova remnants (SNRs)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99117" y="3472841"/>
            <a:ext cx="4492212" cy="2366579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altLang="ja-JP" dirty="0"/>
              <a:t>Yutaka Fujita (Osaka)</a:t>
            </a:r>
          </a:p>
          <a:p>
            <a:endParaRPr kumimoji="1" lang="en-US" altLang="ja-JP" dirty="0"/>
          </a:p>
          <a:p>
            <a:r>
              <a:rPr lang="en-US" altLang="ja-JP" dirty="0">
                <a:solidFill>
                  <a:srgbClr val="FF0000"/>
                </a:solidFill>
              </a:rPr>
              <a:t>Ken Makino (Osaka)</a:t>
            </a:r>
          </a:p>
          <a:p>
            <a:r>
              <a:rPr lang="en-US" altLang="ja-JP" dirty="0"/>
              <a:t>Kumiko K. Nobukawa, Arisa Hirayama, </a:t>
            </a:r>
            <a:r>
              <a:rPr lang="en-US" altLang="ja-JP" dirty="0" err="1"/>
              <a:t>Aika</a:t>
            </a:r>
            <a:r>
              <a:rPr lang="en-US" altLang="ja-JP" dirty="0"/>
              <a:t> </a:t>
            </a:r>
            <a:r>
              <a:rPr lang="en-US" altLang="ja-JP" dirty="0" err="1"/>
              <a:t>Shimaguchi</a:t>
            </a:r>
            <a:r>
              <a:rPr lang="en-US" altLang="ja-JP" dirty="0"/>
              <a:t>, Shigeo Yamauchi (Nara women’s)</a:t>
            </a:r>
          </a:p>
          <a:p>
            <a:r>
              <a:rPr kumimoji="1" lang="en-US" altLang="ja-JP" dirty="0"/>
              <a:t>Hironori Matsumoto (Osaka)</a:t>
            </a:r>
          </a:p>
          <a:p>
            <a:r>
              <a:rPr lang="en-US" altLang="ja-JP" dirty="0"/>
              <a:t>Yutaka Ohira (Tokyo)</a:t>
            </a:r>
          </a:p>
          <a:p>
            <a:r>
              <a:rPr lang="en-US" altLang="ja-JP" dirty="0"/>
              <a:t>Masayoshi Nobukawa (Nara </a:t>
            </a:r>
            <a:r>
              <a:rPr lang="en-US" altLang="ja-JP" dirty="0" err="1"/>
              <a:t>edu</a:t>
            </a:r>
            <a:r>
              <a:rPr lang="en-US" altLang="ja-JP" dirty="0"/>
              <a:t>.)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426D044-B2F1-4661-9E14-B2D2BAA0CB3B}"/>
              </a:ext>
            </a:extLst>
          </p:cNvPr>
          <p:cNvSpPr txBox="1"/>
          <p:nvPr/>
        </p:nvSpPr>
        <p:spPr>
          <a:xfrm>
            <a:off x="1302406" y="5898985"/>
            <a:ext cx="385644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Makino et al. 2019, PASJ, 71, 78</a:t>
            </a:r>
          </a:p>
          <a:p>
            <a:r>
              <a:rPr lang="en-US" altLang="ja-JP" dirty="0"/>
              <a:t>Nobukawa et al. 2019, PASJ, in press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1450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17" y="2492737"/>
            <a:ext cx="7611650" cy="384372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6.4 keV Fe line in SNRs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99117" y="1209967"/>
            <a:ext cx="7626426" cy="5290456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Nobukawa et al. (2018)</a:t>
            </a:r>
          </a:p>
          <a:p>
            <a:pPr lvl="1"/>
            <a:r>
              <a:rPr lang="en-US" altLang="ja-JP" sz="2400" dirty="0"/>
              <a:t>Five </a:t>
            </a:r>
            <a:r>
              <a:rPr kumimoji="1" lang="en-US" altLang="ja-JP" sz="2400" dirty="0"/>
              <a:t>middle age supernova remnants (SNRs) show 6.4 keV line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15233" y="2492737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W44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17997" y="2536880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W28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99057" y="3853093"/>
            <a:ext cx="935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FF00"/>
                </a:solidFill>
              </a:rPr>
              <a:t>6.4 keV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27267" y="4178590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92D050"/>
                </a:solidFill>
              </a:rPr>
              <a:t>GeV</a:t>
            </a:r>
            <a:endParaRPr kumimoji="1" lang="ja-JP" altLang="en-US" dirty="0">
              <a:solidFill>
                <a:srgbClr val="92D05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396358" y="6336461"/>
            <a:ext cx="4610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Suzaku observations (Nobukawa et al. 2018)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905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6.4 keV Fe line in SNRs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99117" y="1264723"/>
            <a:ext cx="4800017" cy="5290456"/>
          </a:xfrm>
        </p:spPr>
        <p:txBody>
          <a:bodyPr>
            <a:normAutofit lnSpcReduction="10000"/>
          </a:bodyPr>
          <a:lstStyle/>
          <a:p>
            <a:r>
              <a:rPr lang="en-US" altLang="ja-JP" dirty="0"/>
              <a:t>Fe I K</a:t>
            </a:r>
            <a:r>
              <a:rPr lang="el-GR" altLang="ja-JP" dirty="0"/>
              <a:t>α</a:t>
            </a:r>
            <a:r>
              <a:rPr lang="en-US" altLang="ja-JP" dirty="0"/>
              <a:t> line (neutral iron)</a:t>
            </a:r>
          </a:p>
          <a:p>
            <a:r>
              <a:rPr kumimoji="1" lang="en-US" altLang="ja-JP" dirty="0"/>
              <a:t>Interaction between neutral irons and </a:t>
            </a:r>
          </a:p>
          <a:p>
            <a:pPr lvl="1"/>
            <a:r>
              <a:rPr kumimoji="1" lang="en-US" altLang="ja-JP" dirty="0"/>
              <a:t>X-rays (~10 keV)</a:t>
            </a:r>
          </a:p>
          <a:p>
            <a:pPr lvl="1"/>
            <a:r>
              <a:rPr kumimoji="1" lang="en-US" altLang="ja-JP" dirty="0"/>
              <a:t>Electrons (~20 keV)</a:t>
            </a:r>
          </a:p>
          <a:p>
            <a:pPr lvl="1"/>
            <a:r>
              <a:rPr kumimoji="1" lang="en-US" altLang="ja-JP" dirty="0"/>
              <a:t>Protons (~10 MeV)</a:t>
            </a:r>
          </a:p>
          <a:p>
            <a:r>
              <a:rPr lang="en-US" altLang="ja-JP" dirty="0"/>
              <a:t>They can be discriminated by equivalent width (EW)</a:t>
            </a:r>
          </a:p>
          <a:p>
            <a:pPr lvl="1"/>
            <a:r>
              <a:rPr kumimoji="1" lang="en-US" altLang="ja-JP" dirty="0"/>
              <a:t>X-rays (&lt; 0.7 keV)</a:t>
            </a:r>
          </a:p>
          <a:p>
            <a:pPr lvl="1"/>
            <a:r>
              <a:rPr lang="en-US" altLang="ja-JP" dirty="0"/>
              <a:t>Electrons(&lt; 0.4 keV)</a:t>
            </a:r>
          </a:p>
          <a:p>
            <a:pPr lvl="1"/>
            <a:r>
              <a:rPr kumimoji="1" lang="en-US" altLang="ja-JP" dirty="0"/>
              <a:t>Proton (&gt; 0.9 keV)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7AD8E30-490C-46E2-B708-087851C1F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829" y="2438515"/>
            <a:ext cx="3372011" cy="228159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19455BA-8648-4812-A219-744135C32CFE}"/>
              </a:ext>
            </a:extLst>
          </p:cNvPr>
          <p:cNvSpPr txBox="1"/>
          <p:nvPr/>
        </p:nvSpPr>
        <p:spPr>
          <a:xfrm>
            <a:off x="6313118" y="1792184"/>
            <a:ext cx="1916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X-ray spectrum of</a:t>
            </a:r>
          </a:p>
          <a:p>
            <a:r>
              <a:rPr kumimoji="1" lang="en-US" altLang="ja-JP" dirty="0"/>
              <a:t>an SNR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5DCE8F0-7D4F-401D-88AA-468B99F03255}"/>
              </a:ext>
            </a:extLst>
          </p:cNvPr>
          <p:cNvSpPr txBox="1"/>
          <p:nvPr/>
        </p:nvSpPr>
        <p:spPr>
          <a:xfrm>
            <a:off x="6313118" y="4878888"/>
            <a:ext cx="25100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Nobukawa et al. (2018)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942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Origin of 6.4 keV line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800" dirty="0"/>
              <a:t>No X-ray sources near the SNRs</a:t>
            </a:r>
          </a:p>
          <a:p>
            <a:r>
              <a:rPr lang="en-US" altLang="ja-JP" sz="2800" dirty="0"/>
              <a:t>EW &gt; 0.4 keV</a:t>
            </a:r>
            <a:endParaRPr kumimoji="1" lang="en-US" altLang="ja-JP" sz="2800" dirty="0"/>
          </a:p>
          <a:p>
            <a:pPr lvl="1"/>
            <a:r>
              <a:rPr lang="en-US" altLang="ja-JP" sz="2400" dirty="0">
                <a:solidFill>
                  <a:srgbClr val="FF0000"/>
                </a:solidFill>
              </a:rPr>
              <a:t>Origin must be ~10 MeV protons</a:t>
            </a:r>
          </a:p>
          <a:p>
            <a:pPr lvl="2"/>
            <a:r>
              <a:rPr lang="en-US" altLang="ja-JP" sz="2400" dirty="0">
                <a:solidFill>
                  <a:schemeClr val="tx1"/>
                </a:solidFill>
              </a:rPr>
              <a:t>Probe of missing link of cosmic-ray (CR) proton acceleration by SNRs</a:t>
            </a:r>
          </a:p>
          <a:p>
            <a:pPr lvl="3"/>
            <a:r>
              <a:rPr lang="en-US" altLang="ja-JP" sz="1800" dirty="0">
                <a:solidFill>
                  <a:schemeClr val="tx1"/>
                </a:solidFill>
              </a:rPr>
              <a:t>SNRs are a main source of Galactic CRs up to ~ 100 TeV</a:t>
            </a:r>
          </a:p>
          <a:p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フリーフォーム 3"/>
          <p:cNvSpPr/>
          <p:nvPr/>
        </p:nvSpPr>
        <p:spPr>
          <a:xfrm>
            <a:off x="1254936" y="3956175"/>
            <a:ext cx="1469346" cy="1987514"/>
          </a:xfrm>
          <a:custGeom>
            <a:avLst/>
            <a:gdLst>
              <a:gd name="connsiteX0" fmla="*/ 0 w 1469346"/>
              <a:gd name="connsiteY0" fmla="*/ 1943371 h 1987514"/>
              <a:gd name="connsiteX1" fmla="*/ 838725 w 1469346"/>
              <a:gd name="connsiteY1" fmla="*/ 177633 h 1987514"/>
              <a:gd name="connsiteX2" fmla="*/ 1267548 w 1469346"/>
              <a:gd name="connsiteY2" fmla="*/ 265920 h 1987514"/>
              <a:gd name="connsiteX3" fmla="*/ 1469346 w 1469346"/>
              <a:gd name="connsiteY3" fmla="*/ 1987514 h 198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9346" h="1987514">
                <a:moveTo>
                  <a:pt x="0" y="1943371"/>
                </a:moveTo>
                <a:cubicBezTo>
                  <a:pt x="313733" y="1200289"/>
                  <a:pt x="627467" y="457208"/>
                  <a:pt x="838725" y="177633"/>
                </a:cubicBezTo>
                <a:cubicBezTo>
                  <a:pt x="1049983" y="-101942"/>
                  <a:pt x="1162445" y="-35727"/>
                  <a:pt x="1267548" y="265920"/>
                </a:cubicBezTo>
                <a:cubicBezTo>
                  <a:pt x="1372651" y="567567"/>
                  <a:pt x="1420998" y="1277540"/>
                  <a:pt x="1469346" y="198751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/>
          <p:cNvSpPr/>
          <p:nvPr/>
        </p:nvSpPr>
        <p:spPr>
          <a:xfrm>
            <a:off x="2635995" y="4827491"/>
            <a:ext cx="1166649" cy="630620"/>
          </a:xfrm>
          <a:custGeom>
            <a:avLst/>
            <a:gdLst>
              <a:gd name="connsiteX0" fmla="*/ 0 w 1166649"/>
              <a:gd name="connsiteY0" fmla="*/ 0 h 630620"/>
              <a:gd name="connsiteX1" fmla="*/ 302698 w 1166649"/>
              <a:gd name="connsiteY1" fmla="*/ 302698 h 630620"/>
              <a:gd name="connsiteX2" fmla="*/ 889175 w 1166649"/>
              <a:gd name="connsiteY2" fmla="*/ 567558 h 630620"/>
              <a:gd name="connsiteX3" fmla="*/ 1166649 w 1166649"/>
              <a:gd name="connsiteY3" fmla="*/ 630620 h 63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6649" h="630620">
                <a:moveTo>
                  <a:pt x="0" y="0"/>
                </a:moveTo>
                <a:cubicBezTo>
                  <a:pt x="77251" y="104052"/>
                  <a:pt x="154502" y="208105"/>
                  <a:pt x="302698" y="302698"/>
                </a:cubicBezTo>
                <a:cubicBezTo>
                  <a:pt x="450894" y="397291"/>
                  <a:pt x="745183" y="512904"/>
                  <a:pt x="889175" y="567558"/>
                </a:cubicBezTo>
                <a:cubicBezTo>
                  <a:pt x="1033167" y="622212"/>
                  <a:pt x="1099908" y="626416"/>
                  <a:pt x="1166649" y="63062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/>
          <p:nvPr/>
        </p:nvCxnSpPr>
        <p:spPr>
          <a:xfrm>
            <a:off x="3802644" y="5458111"/>
            <a:ext cx="2554013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V="1">
            <a:off x="1989609" y="6183325"/>
            <a:ext cx="4367048" cy="2522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926081" y="6352102"/>
            <a:ext cx="3376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MeV</a:t>
            </a:r>
            <a:r>
              <a:rPr kumimoji="1" lang="en-US" altLang="ja-JP" dirty="0"/>
              <a:t>                  GeV                TeV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164770" y="582878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/>
              <a:t>E</a:t>
            </a:r>
            <a:endParaRPr kumimoji="1" lang="ja-JP" altLang="en-US" i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33321" y="3802416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</a:t>
            </a:r>
            <a:r>
              <a:rPr kumimoji="1" lang="en-US" altLang="ja-JP" baseline="30000" dirty="0"/>
              <a:t>2</a:t>
            </a:r>
            <a:r>
              <a:rPr kumimoji="1" lang="en-US" altLang="ja-JP" dirty="0"/>
              <a:t>f(E)</a:t>
            </a:r>
            <a:endParaRPr kumimoji="1" lang="ja-JP" altLang="en-US" dirty="0"/>
          </a:p>
        </p:txBody>
      </p:sp>
      <p:cxnSp>
        <p:nvCxnSpPr>
          <p:cNvPr id="19" name="直線矢印コネクタ 18"/>
          <p:cNvCxnSpPr/>
          <p:nvPr/>
        </p:nvCxnSpPr>
        <p:spPr>
          <a:xfrm flipV="1">
            <a:off x="1059444" y="4304076"/>
            <a:ext cx="12612" cy="157476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1633798" y="5091458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Thermal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899261" y="461958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</a:rPr>
              <a:t>?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4969292" y="5244272"/>
            <a:ext cx="71890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4903047" y="4803164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Acceleration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115858" y="4071225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CR spectrum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53872" y="5439075"/>
            <a:ext cx="2349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B050"/>
                </a:solidFill>
              </a:rPr>
              <a:t>Detectable with γ-rays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4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9117" y="161013"/>
            <a:ext cx="7626426" cy="677883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Evolution of CR spectrum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99117" y="918924"/>
            <a:ext cx="7626426" cy="5022897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A standard scenario of CR escape</a:t>
            </a:r>
          </a:p>
          <a:p>
            <a:pPr lvl="1"/>
            <a:r>
              <a:rPr lang="en-US" altLang="ja-JP" sz="2000" dirty="0"/>
              <a:t>Momentum of escaping CRs </a:t>
            </a:r>
            <a:r>
              <a:rPr lang="en-US" altLang="ja-JP" sz="2000" i="1" dirty="0" err="1"/>
              <a:t>p</a:t>
            </a:r>
            <a:r>
              <a:rPr lang="en-US" altLang="ja-JP" sz="2000" baseline="-25000" dirty="0" err="1"/>
              <a:t>esc</a:t>
            </a:r>
            <a:endParaRPr lang="en-US" altLang="ja-JP" sz="2000" baseline="-25000" dirty="0"/>
          </a:p>
          <a:p>
            <a:pPr marL="34299" indent="0">
              <a:buNone/>
            </a:pPr>
            <a:r>
              <a:rPr lang="ja-JP" altLang="en-US" sz="2400" dirty="0"/>
              <a:t>  </a:t>
            </a:r>
            <a:r>
              <a:rPr lang="en-US" altLang="ja-JP" sz="2400" dirty="0"/>
              <a:t>	</a:t>
            </a:r>
            <a:r>
              <a:rPr lang="ja-JP" altLang="en-US" sz="2000" dirty="0"/>
              <a:t>⇔ </a:t>
            </a:r>
            <a:r>
              <a:rPr lang="en-US" altLang="ja-JP" sz="2000" dirty="0"/>
              <a:t>escaping time </a:t>
            </a:r>
            <a:r>
              <a:rPr lang="en-US" altLang="ja-JP" sz="2000" i="1" dirty="0" err="1"/>
              <a:t>t</a:t>
            </a:r>
            <a:r>
              <a:rPr lang="en-US" altLang="ja-JP" sz="2000" baseline="-25000" dirty="0" err="1"/>
              <a:t>esc</a:t>
            </a:r>
            <a:endParaRPr lang="en-US" altLang="ja-JP" sz="2000" baseline="-25000" dirty="0"/>
          </a:p>
          <a:p>
            <a:pPr marL="34299" indent="0">
              <a:buNone/>
            </a:pPr>
            <a:r>
              <a:rPr lang="ja-JP" altLang="en-US" sz="2000" dirty="0"/>
              <a:t>  </a:t>
            </a:r>
            <a:r>
              <a:rPr lang="en-US" altLang="ja-JP" sz="2000" dirty="0"/>
              <a:t>	</a:t>
            </a:r>
            <a:r>
              <a:rPr lang="ja-JP" altLang="en-US" sz="2000" dirty="0"/>
              <a:t>⇔ </a:t>
            </a:r>
            <a:r>
              <a:rPr lang="en-US" altLang="ja-JP" sz="2000" dirty="0"/>
              <a:t>radius of the SNR </a:t>
            </a:r>
            <a:r>
              <a:rPr lang="en-US" altLang="ja-JP" sz="2000" i="1" dirty="0" err="1"/>
              <a:t>R</a:t>
            </a:r>
            <a:r>
              <a:rPr lang="en-US" altLang="ja-JP" sz="2000" baseline="-25000" dirty="0" err="1"/>
              <a:t>sh</a:t>
            </a:r>
            <a:r>
              <a:rPr lang="en-US" altLang="ja-JP" sz="2000" baseline="-25000" dirty="0"/>
              <a:t> </a:t>
            </a:r>
          </a:p>
          <a:p>
            <a:pPr marL="34299" indent="0">
              <a:buNone/>
            </a:pPr>
            <a:r>
              <a:rPr lang="en-US" altLang="ja-JP" sz="2000" baseline="-25000" dirty="0"/>
              <a:t>		</a:t>
            </a:r>
            <a:r>
              <a:rPr lang="en-US" altLang="ja-JP" sz="2000" dirty="0"/>
              <a:t>~ </a:t>
            </a:r>
            <a:r>
              <a:rPr lang="en-US" altLang="ja-JP" sz="2000" i="1" dirty="0" err="1"/>
              <a:t>R</a:t>
            </a:r>
            <a:r>
              <a:rPr lang="en-US" altLang="ja-JP" sz="2000" baseline="-25000" dirty="0" err="1"/>
              <a:t>esc</a:t>
            </a:r>
            <a:r>
              <a:rPr lang="en-US" altLang="ja-JP" sz="2000" baseline="-25000" dirty="0"/>
              <a:t> </a:t>
            </a:r>
            <a:r>
              <a:rPr lang="en-US" altLang="ja-JP" sz="2000" dirty="0"/>
              <a:t>(escape radius)</a:t>
            </a:r>
            <a:endParaRPr lang="en-US" altLang="ja-JP" sz="2000" baseline="-25000" dirty="0"/>
          </a:p>
        </p:txBody>
      </p:sp>
      <p:cxnSp>
        <p:nvCxnSpPr>
          <p:cNvPr id="5" name="直線矢印コネクタ 4"/>
          <p:cNvCxnSpPr/>
          <p:nvPr/>
        </p:nvCxnSpPr>
        <p:spPr>
          <a:xfrm flipV="1">
            <a:off x="1772045" y="3275408"/>
            <a:ext cx="18918" cy="290716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1781504" y="6182571"/>
            <a:ext cx="4896769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1790963" y="3767292"/>
            <a:ext cx="1645920" cy="365760"/>
          </a:xfrm>
          <a:prstGeom prst="line">
            <a:avLst/>
          </a:prstGeom>
          <a:ln w="31750">
            <a:solidFill>
              <a:schemeClr val="accent6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3436883" y="4133052"/>
            <a:ext cx="1942311" cy="128016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3436883" y="4133052"/>
            <a:ext cx="0" cy="2049519"/>
          </a:xfrm>
          <a:prstGeom prst="line">
            <a:avLst/>
          </a:prstGeom>
          <a:ln w="152400">
            <a:solidFill>
              <a:schemeClr val="accent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5357122" y="5413212"/>
            <a:ext cx="0" cy="769359"/>
          </a:xfrm>
          <a:prstGeom prst="line">
            <a:avLst/>
          </a:prstGeom>
          <a:ln w="152400">
            <a:solidFill>
              <a:schemeClr val="accent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933846" y="3580840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dN</a:t>
            </a:r>
            <a:r>
              <a:rPr lang="en-US" altLang="ja-JP" dirty="0"/>
              <a:t>/</a:t>
            </a:r>
            <a:r>
              <a:rPr lang="en-US" altLang="ja-JP" dirty="0" err="1"/>
              <a:t>dp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923349" y="6179295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err="1">
                <a:solidFill>
                  <a:srgbClr val="00B0F0"/>
                </a:solidFill>
              </a:rPr>
              <a:t>p</a:t>
            </a:r>
            <a:r>
              <a:rPr kumimoji="1" lang="en-US" altLang="ja-JP" baseline="-25000" dirty="0" err="1">
                <a:solidFill>
                  <a:srgbClr val="00B0F0"/>
                </a:solidFill>
              </a:rPr>
              <a:t>esc</a:t>
            </a:r>
            <a:r>
              <a:rPr lang="en-US" altLang="ja-JP" baseline="-25000" dirty="0">
                <a:solidFill>
                  <a:srgbClr val="00B0F0"/>
                </a:solidFill>
              </a:rPr>
              <a:t> </a:t>
            </a:r>
            <a:r>
              <a:rPr lang="en-US" altLang="ja-JP" dirty="0">
                <a:solidFill>
                  <a:srgbClr val="00B0F0"/>
                </a:solidFill>
              </a:rPr>
              <a:t>(</a:t>
            </a:r>
            <a:r>
              <a:rPr lang="en-US" altLang="ja-JP" i="1" dirty="0">
                <a:solidFill>
                  <a:srgbClr val="00B0F0"/>
                </a:solidFill>
              </a:rPr>
              <a:t>t</a:t>
            </a:r>
            <a:r>
              <a:rPr lang="en-US" altLang="ja-JP" dirty="0">
                <a:solidFill>
                  <a:srgbClr val="00B0F0"/>
                </a:solidFill>
              </a:rPr>
              <a:t>=0)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095685" y="6185847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err="1">
                <a:solidFill>
                  <a:schemeClr val="accent2"/>
                </a:solidFill>
              </a:rPr>
              <a:t>p</a:t>
            </a:r>
            <a:r>
              <a:rPr kumimoji="1" lang="en-US" altLang="ja-JP" baseline="-25000" dirty="0" err="1">
                <a:solidFill>
                  <a:schemeClr val="accent2"/>
                </a:solidFill>
              </a:rPr>
              <a:t>esc</a:t>
            </a:r>
            <a:r>
              <a:rPr lang="en-US" altLang="ja-JP" baseline="-25000" dirty="0">
                <a:solidFill>
                  <a:schemeClr val="accent2"/>
                </a:solidFill>
              </a:rPr>
              <a:t> </a:t>
            </a:r>
            <a:r>
              <a:rPr lang="en-US" altLang="ja-JP" dirty="0">
                <a:solidFill>
                  <a:schemeClr val="accent2"/>
                </a:solidFill>
              </a:rPr>
              <a:t>(</a:t>
            </a:r>
            <a:r>
              <a:rPr lang="en-US" altLang="ja-JP" i="1" dirty="0" err="1">
                <a:solidFill>
                  <a:schemeClr val="accent2"/>
                </a:solidFill>
              </a:rPr>
              <a:t>t</a:t>
            </a:r>
            <a:r>
              <a:rPr lang="en-US" altLang="ja-JP" baseline="-25000" dirty="0" err="1">
                <a:solidFill>
                  <a:schemeClr val="accent2"/>
                </a:solidFill>
              </a:rPr>
              <a:t>present</a:t>
            </a:r>
            <a:r>
              <a:rPr lang="en-US" altLang="ja-JP" dirty="0">
                <a:solidFill>
                  <a:schemeClr val="accent2"/>
                </a:solidFill>
              </a:rPr>
              <a:t>)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  <p:cxnSp>
        <p:nvCxnSpPr>
          <p:cNvPr id="28" name="直線矢印コネクタ 27"/>
          <p:cNvCxnSpPr/>
          <p:nvPr/>
        </p:nvCxnSpPr>
        <p:spPr>
          <a:xfrm flipH="1" flipV="1">
            <a:off x="2238925" y="3948406"/>
            <a:ext cx="4951" cy="732044"/>
          </a:xfrm>
          <a:prstGeom prst="straightConnector1">
            <a:avLst/>
          </a:prstGeom>
          <a:ln w="127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flipH="1" flipV="1">
            <a:off x="3845406" y="5803781"/>
            <a:ext cx="1217098" cy="18918"/>
          </a:xfrm>
          <a:prstGeom prst="straightConnector1">
            <a:avLst/>
          </a:prstGeom>
          <a:ln w="127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1959177" y="4163513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rgbClr val="00B050"/>
                </a:solidFill>
              </a:rPr>
              <a:t>t</a:t>
            </a:r>
            <a:endParaRPr kumimoji="1" lang="ja-JP" altLang="en-US" i="1" dirty="0">
              <a:solidFill>
                <a:srgbClr val="00B05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229888" y="5463389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rgbClr val="00B050"/>
                </a:solidFill>
              </a:rPr>
              <a:t>t</a:t>
            </a:r>
            <a:endParaRPr kumimoji="1" lang="ja-JP" altLang="en-US" i="1" dirty="0">
              <a:solidFill>
                <a:srgbClr val="00B050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 rot="700245">
            <a:off x="1909804" y="3535045"/>
            <a:ext cx="1507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accent6"/>
                </a:solidFill>
              </a:rPr>
              <a:t>Confined CRs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 rot="1968564">
            <a:off x="3677709" y="4064505"/>
            <a:ext cx="1460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accent4">
                    <a:lumMod val="75000"/>
                  </a:schemeClr>
                </a:solidFill>
              </a:rPr>
              <a:t>Escaped CRs</a:t>
            </a:r>
          </a:p>
          <a:p>
            <a:r>
              <a:rPr lang="en-US" altLang="ja-JP" dirty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kumimoji="1" lang="en-US" altLang="ja-JP" dirty="0">
                <a:solidFill>
                  <a:schemeClr val="accent4">
                    <a:lumMod val="75000"/>
                  </a:schemeClr>
                </a:solidFill>
              </a:rPr>
              <a:t>total)</a:t>
            </a:r>
            <a:endParaRPr kumimoji="1" lang="ja-JP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359626" y="583272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/>
              <a:t>p</a:t>
            </a:r>
            <a:endParaRPr kumimoji="1" lang="ja-JP" altLang="en-US" i="1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613923" y="4066733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accent6"/>
                </a:solidFill>
              </a:rPr>
              <a:t>∝</a:t>
            </a:r>
            <a:r>
              <a:rPr kumimoji="1" lang="ja-JP" altLang="en-US" i="1" dirty="0">
                <a:solidFill>
                  <a:schemeClr val="accent6"/>
                </a:solidFill>
              </a:rPr>
              <a:t> </a:t>
            </a:r>
            <a:r>
              <a:rPr kumimoji="1" lang="en-US" altLang="ja-JP" i="1" dirty="0">
                <a:solidFill>
                  <a:schemeClr val="accent6"/>
                </a:solidFill>
              </a:rPr>
              <a:t>p </a:t>
            </a:r>
            <a:r>
              <a:rPr kumimoji="1" lang="en-US" altLang="ja-JP" baseline="30000" dirty="0">
                <a:solidFill>
                  <a:schemeClr val="accent6"/>
                </a:solidFill>
              </a:rPr>
              <a:t>- s</a:t>
            </a:r>
            <a:endParaRPr kumimoji="1" lang="ja-JP" altLang="en-US" baseline="30000" dirty="0">
              <a:solidFill>
                <a:schemeClr val="accent6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923348" y="4796114"/>
            <a:ext cx="1141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accent4">
                    <a:lumMod val="75000"/>
                  </a:schemeClr>
                </a:solidFill>
              </a:rPr>
              <a:t>∝</a:t>
            </a:r>
            <a:r>
              <a:rPr kumimoji="1" lang="ja-JP" altLang="en-US" sz="20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kumimoji="1" lang="en-US" altLang="ja-JP" sz="2000" i="1" dirty="0">
                <a:solidFill>
                  <a:schemeClr val="accent4">
                    <a:lumMod val="75000"/>
                  </a:schemeClr>
                </a:solidFill>
              </a:rPr>
              <a:t>p </a:t>
            </a:r>
            <a:r>
              <a:rPr kumimoji="1" lang="en-US" altLang="ja-JP" sz="2000" baseline="30000" dirty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kumimoji="1" lang="en-US" altLang="ja-JP" sz="2000" baseline="30000" dirty="0" err="1">
                <a:solidFill>
                  <a:schemeClr val="accent4">
                    <a:lumMod val="75000"/>
                  </a:schemeClr>
                </a:solidFill>
              </a:rPr>
              <a:t>sesc</a:t>
            </a:r>
            <a:endParaRPr kumimoji="1" lang="ja-JP" altLang="en-US" sz="2000" baseline="30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477208" y="492229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00B0F0"/>
                </a:solidFill>
              </a:rPr>
              <a:t>∝</a:t>
            </a:r>
            <a:r>
              <a:rPr kumimoji="1" lang="ja-JP" altLang="en-US" i="1" dirty="0">
                <a:solidFill>
                  <a:srgbClr val="00B0F0"/>
                </a:solidFill>
              </a:rPr>
              <a:t> </a:t>
            </a:r>
            <a:r>
              <a:rPr kumimoji="1" lang="en-US" altLang="ja-JP" i="1" dirty="0">
                <a:solidFill>
                  <a:srgbClr val="00B0F0"/>
                </a:solidFill>
              </a:rPr>
              <a:t>p </a:t>
            </a:r>
            <a:r>
              <a:rPr kumimoji="1" lang="en-US" altLang="ja-JP" baseline="30000" dirty="0">
                <a:solidFill>
                  <a:srgbClr val="00B0F0"/>
                </a:solidFill>
              </a:rPr>
              <a:t>- s</a:t>
            </a:r>
            <a:endParaRPr kumimoji="1" lang="ja-JP" altLang="en-US" baseline="30000" dirty="0">
              <a:solidFill>
                <a:srgbClr val="00B0F0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 rot="700245">
            <a:off x="2785665" y="4644451"/>
            <a:ext cx="1507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B0F0"/>
                </a:solidFill>
              </a:rPr>
              <a:t>Confined CRs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612330" y="3439536"/>
            <a:ext cx="359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Ohira, Murase, &amp; Yamazaki (2010)</a:t>
            </a:r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266208" y="6483868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accent2"/>
                </a:solidFill>
              </a:rPr>
              <a:t>~ GeV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263705" y="6185847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MeV</a:t>
            </a:r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197404" y="5192891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/>
              <a:t>s</a:t>
            </a:r>
            <a:r>
              <a:rPr kumimoji="1" lang="en-US" altLang="ja-JP" dirty="0"/>
              <a:t> ~ 2</a:t>
            </a:r>
            <a:endParaRPr kumimoji="1" lang="ja-JP" altLang="en-US" dirty="0"/>
          </a:p>
        </p:txBody>
      </p:sp>
      <p:cxnSp>
        <p:nvCxnSpPr>
          <p:cNvPr id="11" name="直線コネクタ 10"/>
          <p:cNvCxnSpPr/>
          <p:nvPr/>
        </p:nvCxnSpPr>
        <p:spPr>
          <a:xfrm>
            <a:off x="1781504" y="4662774"/>
            <a:ext cx="3575618" cy="750438"/>
          </a:xfrm>
          <a:prstGeom prst="line">
            <a:avLst/>
          </a:prstGeom>
          <a:ln w="12700">
            <a:solidFill>
              <a:srgbClr val="00B0F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47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866" y="1488265"/>
            <a:ext cx="3760313" cy="417267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Our model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690022" y="3487332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SNR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8124" y="1198636"/>
            <a:ext cx="4622450" cy="536940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kumimoji="1" lang="en-US" altLang="ja-JP" sz="2800" dirty="0"/>
              <a:t>A SNR bumps into molecular clouds </a:t>
            </a:r>
            <a:r>
              <a:rPr kumimoji="1" lang="en-US" altLang="ja-JP" sz="2800" dirty="0">
                <a:solidFill>
                  <a:srgbClr val="FF0000"/>
                </a:solidFill>
              </a:rPr>
              <a:t>before</a:t>
            </a:r>
            <a:r>
              <a:rPr kumimoji="1" lang="en-US" altLang="ja-JP" sz="2800" dirty="0"/>
              <a:t> MeV CRs start to escape</a:t>
            </a:r>
          </a:p>
          <a:p>
            <a:pPr lvl="1"/>
            <a:r>
              <a:rPr lang="en-US" altLang="ja-JP" sz="2400" dirty="0"/>
              <a:t>MeV CRs are still localized around the shock</a:t>
            </a:r>
            <a:r>
              <a:rPr lang="ja-JP" altLang="en-US" sz="2400" dirty="0"/>
              <a:t> → </a:t>
            </a:r>
            <a:r>
              <a:rPr lang="en-US" altLang="ja-JP" sz="2400" dirty="0">
                <a:solidFill>
                  <a:srgbClr val="FF0000"/>
                </a:solidFill>
              </a:rPr>
              <a:t>high density</a:t>
            </a:r>
          </a:p>
          <a:p>
            <a:pPr lvl="1"/>
            <a:r>
              <a:rPr kumimoji="1" lang="en-US" altLang="ja-JP" sz="2400" dirty="0">
                <a:solidFill>
                  <a:srgbClr val="00B050"/>
                </a:solidFill>
              </a:rPr>
              <a:t>MeV CRs seep </a:t>
            </a:r>
            <a:r>
              <a:rPr lang="en-US" altLang="ja-JP" sz="2400" dirty="0">
                <a:solidFill>
                  <a:srgbClr val="00B050"/>
                </a:solidFill>
              </a:rPr>
              <a:t>into clouds</a:t>
            </a:r>
            <a:endParaRPr kumimoji="1" lang="en-US" altLang="ja-JP" sz="2400" dirty="0">
              <a:solidFill>
                <a:srgbClr val="00B050"/>
              </a:solidFill>
            </a:endParaRPr>
          </a:p>
          <a:p>
            <a:pPr lvl="1"/>
            <a:r>
              <a:rPr lang="en-US" altLang="ja-JP" sz="2400" dirty="0"/>
              <a:t>&gt; GeV CRs have already escaped</a:t>
            </a:r>
          </a:p>
          <a:p>
            <a:r>
              <a:rPr kumimoji="1" lang="en-US" altLang="ja-JP" sz="2800" dirty="0">
                <a:solidFill>
                  <a:srgbClr val="00B0F0"/>
                </a:solidFill>
              </a:rPr>
              <a:t>We construct a model that can explain both MeV CRs (6.4 keV line) and &gt; GeV CRs (γ-rays)</a:t>
            </a:r>
            <a:endParaRPr kumimoji="1" lang="ja-JP" altLang="en-US" sz="2800" dirty="0">
              <a:solidFill>
                <a:srgbClr val="00B0F0"/>
              </a:solidFill>
            </a:endParaRP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5C12D68F-065E-4A30-9574-10B5449EE195}"/>
              </a:ext>
            </a:extLst>
          </p:cNvPr>
          <p:cNvSpPr/>
          <p:nvPr/>
        </p:nvSpPr>
        <p:spPr>
          <a:xfrm rot="19223601">
            <a:off x="6088844" y="4456375"/>
            <a:ext cx="375781" cy="289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183C2CF7-B329-45B8-921A-E3F485470A1C}"/>
              </a:ext>
            </a:extLst>
          </p:cNvPr>
          <p:cNvSpPr/>
          <p:nvPr/>
        </p:nvSpPr>
        <p:spPr>
          <a:xfrm rot="2413077">
            <a:off x="7797697" y="4100347"/>
            <a:ext cx="375781" cy="289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850CA1F8-697F-4562-A12A-6F349EE4CE90}"/>
              </a:ext>
            </a:extLst>
          </p:cNvPr>
          <p:cNvCxnSpPr/>
          <p:nvPr/>
        </p:nvCxnSpPr>
        <p:spPr>
          <a:xfrm flipH="1">
            <a:off x="5430033" y="4669203"/>
            <a:ext cx="672803" cy="325677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9281F54-419E-44A8-938E-17FA99854F25}"/>
              </a:ext>
            </a:extLst>
          </p:cNvPr>
          <p:cNvSpPr txBox="1"/>
          <p:nvPr/>
        </p:nvSpPr>
        <p:spPr>
          <a:xfrm>
            <a:off x="5099027" y="4484537"/>
            <a:ext cx="64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γ-ray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EE0BE8C5-6BDA-4BB4-8E8B-0DED4DB9E614}"/>
              </a:ext>
            </a:extLst>
          </p:cNvPr>
          <p:cNvCxnSpPr>
            <a:cxnSpLocks/>
          </p:cNvCxnSpPr>
          <p:nvPr/>
        </p:nvCxnSpPr>
        <p:spPr>
          <a:xfrm>
            <a:off x="8116212" y="4392670"/>
            <a:ext cx="634694" cy="553065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B2D796F-102D-4930-B1C4-2A318B78F855}"/>
              </a:ext>
            </a:extLst>
          </p:cNvPr>
          <p:cNvSpPr txBox="1"/>
          <p:nvPr/>
        </p:nvSpPr>
        <p:spPr>
          <a:xfrm>
            <a:off x="8239174" y="4244878"/>
            <a:ext cx="64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γ-ray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F1CAB1F1-D73C-4DF4-95A0-F047CF4C8CE6}"/>
              </a:ext>
            </a:extLst>
          </p:cNvPr>
          <p:cNvCxnSpPr/>
          <p:nvPr/>
        </p:nvCxnSpPr>
        <p:spPr>
          <a:xfrm flipH="1" flipV="1">
            <a:off x="6375748" y="1377863"/>
            <a:ext cx="68893" cy="1189973"/>
          </a:xfrm>
          <a:prstGeom prst="straightConnector1">
            <a:avLst/>
          </a:prstGeom>
          <a:ln w="1905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7057A8B-63A8-4591-AC5E-FB5FC450070D}"/>
              </a:ext>
            </a:extLst>
          </p:cNvPr>
          <p:cNvSpPr txBox="1"/>
          <p:nvPr/>
        </p:nvSpPr>
        <p:spPr>
          <a:xfrm>
            <a:off x="6410194" y="1303599"/>
            <a:ext cx="835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6"/>
                </a:solidFill>
              </a:rPr>
              <a:t>Fe line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E0D81DE0-2988-4AC1-A0AC-FF1EDFBA4D85}"/>
              </a:ext>
            </a:extLst>
          </p:cNvPr>
          <p:cNvCxnSpPr>
            <a:cxnSpLocks/>
          </p:cNvCxnSpPr>
          <p:nvPr/>
        </p:nvCxnSpPr>
        <p:spPr>
          <a:xfrm flipH="1">
            <a:off x="5014624" y="3372632"/>
            <a:ext cx="726758" cy="0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486B902-34A1-46AF-8CB1-D6E47665AAA0}"/>
              </a:ext>
            </a:extLst>
          </p:cNvPr>
          <p:cNvSpPr txBox="1"/>
          <p:nvPr/>
        </p:nvSpPr>
        <p:spPr>
          <a:xfrm>
            <a:off x="4956679" y="3388230"/>
            <a:ext cx="64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γ-ray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84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Equations for escaped CRs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/>
              <a:t>Diffusion equation</a:t>
            </a:r>
          </a:p>
          <a:p>
            <a:endParaRPr lang="en-US" altLang="ja-JP" sz="2800" dirty="0"/>
          </a:p>
          <a:p>
            <a:endParaRPr kumimoji="1" lang="en-US" altLang="ja-JP" sz="2800" dirty="0"/>
          </a:p>
          <a:p>
            <a:r>
              <a:rPr kumimoji="1" lang="en-US" altLang="ja-JP" sz="2800" dirty="0"/>
              <a:t>CR injection at the surface of the SNR</a:t>
            </a:r>
          </a:p>
          <a:p>
            <a:endParaRPr lang="en-US" altLang="ja-JP" sz="2800" dirty="0"/>
          </a:p>
          <a:p>
            <a:endParaRPr kumimoji="1" lang="en-US" altLang="ja-JP" sz="2800" dirty="0"/>
          </a:p>
          <a:p>
            <a:r>
              <a:rPr lang="en-US" altLang="ja-JP" sz="2800" dirty="0"/>
              <a:t>Solution (distribution function)</a:t>
            </a:r>
            <a:endParaRPr kumimoji="1" lang="ja-JP" altLang="en-US" sz="28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333" y="1850908"/>
            <a:ext cx="5547204" cy="76804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308" y="5115067"/>
            <a:ext cx="5433692" cy="151548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208928" y="1123950"/>
            <a:ext cx="359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Ohira, Murase, &amp; Yamazaki (2011)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89000" y="2512582"/>
            <a:ext cx="194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/>
              <a:t>p</a:t>
            </a:r>
            <a:r>
              <a:rPr kumimoji="1" lang="en-US" altLang="ja-JP" dirty="0"/>
              <a:t>: CR momentum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1496" y="3591096"/>
            <a:ext cx="2405558" cy="74190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9471" y="3636974"/>
            <a:ext cx="4680451" cy="69602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6402594" y="4314585"/>
            <a:ext cx="2016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α ~ 6.5 (for </a:t>
            </a:r>
            <a:r>
              <a:rPr kumimoji="1" lang="en-US" altLang="ja-JP" dirty="0" err="1"/>
              <a:t>Sedov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015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9117" y="586840"/>
            <a:ext cx="7626426" cy="677883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Interaction with molecular clouds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99117" y="1412589"/>
            <a:ext cx="7626426" cy="5142589"/>
          </a:xfrm>
        </p:spPr>
        <p:txBody>
          <a:bodyPr>
            <a:normAutofit/>
          </a:bodyPr>
          <a:lstStyle/>
          <a:p>
            <a:r>
              <a:rPr kumimoji="1" lang="en-US" altLang="ja-JP" sz="2800" dirty="0"/>
              <a:t>MeV CRs seep into molecular clouds</a:t>
            </a:r>
            <a:endParaRPr kumimoji="1" lang="ja-JP" altLang="en-US" sz="2800" dirty="0"/>
          </a:p>
        </p:txBody>
      </p:sp>
      <p:pic>
        <p:nvPicPr>
          <p:cNvPr id="86" name="図 85">
            <a:extLst>
              <a:ext uri="{FF2B5EF4-FFF2-40B4-BE49-F238E27FC236}">
                <a16:creationId xmlns:a16="http://schemas.microsoft.com/office/drawing/2014/main" id="{40836A21-9054-40DE-9078-0C7628A2E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22" y="1972849"/>
            <a:ext cx="6565715" cy="4782509"/>
          </a:xfrm>
          <a:prstGeom prst="rect">
            <a:avLst/>
          </a:prstGeom>
        </p:spPr>
      </p:pic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E4C54E6C-6309-4D05-B0A8-A88E1B9A54AE}"/>
              </a:ext>
            </a:extLst>
          </p:cNvPr>
          <p:cNvSpPr/>
          <p:nvPr/>
        </p:nvSpPr>
        <p:spPr>
          <a:xfrm>
            <a:off x="1240077" y="1972849"/>
            <a:ext cx="895611" cy="538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438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Our s</a:t>
            </a:r>
            <a:r>
              <a:rPr kumimoji="1" lang="en-US" altLang="ja-JP" dirty="0"/>
              <a:t>trategy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99117" y="1264723"/>
            <a:ext cx="7831316" cy="5290456"/>
          </a:xfrm>
        </p:spPr>
        <p:txBody>
          <a:bodyPr>
            <a:normAutofit/>
          </a:bodyPr>
          <a:lstStyle/>
          <a:p>
            <a:r>
              <a:rPr lang="en-US" altLang="ja-JP" dirty="0"/>
              <a:t>The </a:t>
            </a:r>
            <a:r>
              <a:rPr kumimoji="1" lang="en-US" altLang="ja-JP" dirty="0"/>
              <a:t>spectrum of accelerated CRs can be constrained by gamma-ray spectrum</a:t>
            </a:r>
          </a:p>
          <a:p>
            <a:pPr lvl="1"/>
            <a:r>
              <a:rPr lang="en-US" altLang="ja-JP" dirty="0"/>
              <a:t>Fitting parameters</a:t>
            </a:r>
          </a:p>
          <a:p>
            <a:pPr lvl="2"/>
            <a:r>
              <a:rPr lang="en-US" altLang="ja-JP" dirty="0"/>
              <a:t>Total CR energy (</a:t>
            </a:r>
            <a:r>
              <a:rPr lang="en-US" altLang="ja-JP" i="1" dirty="0" err="1"/>
              <a:t>E</a:t>
            </a:r>
            <a:r>
              <a:rPr lang="en-US" altLang="ja-JP" baseline="-25000" dirty="0" err="1"/>
              <a:t>CR,tot</a:t>
            </a:r>
            <a:r>
              <a:rPr lang="en-US" altLang="ja-JP" dirty="0"/>
              <a:t>)</a:t>
            </a:r>
          </a:p>
          <a:p>
            <a:pPr lvl="2"/>
            <a:r>
              <a:rPr lang="en-US" altLang="ja-JP" dirty="0"/>
              <a:t>Maxim CR energy (</a:t>
            </a:r>
            <a:r>
              <a:rPr lang="en-US" altLang="ja-JP" i="1" dirty="0" err="1"/>
              <a:t>p</a:t>
            </a:r>
            <a:r>
              <a:rPr lang="en-US" altLang="ja-JP" baseline="-25000" dirty="0" err="1"/>
              <a:t>max</a:t>
            </a:r>
            <a:r>
              <a:rPr lang="en-US" altLang="ja-JP" dirty="0"/>
              <a:t> c)</a:t>
            </a:r>
          </a:p>
          <a:p>
            <a:pPr lvl="2"/>
            <a:r>
              <a:rPr lang="en-US" altLang="ja-JP" dirty="0"/>
              <a:t>Index of CR spectrum (</a:t>
            </a:r>
            <a:r>
              <a:rPr lang="en-US" altLang="ja-JP" i="1" dirty="0"/>
              <a:t>s</a:t>
            </a:r>
            <a:r>
              <a:rPr lang="en-US" altLang="ja-JP" dirty="0"/>
              <a:t>)</a:t>
            </a:r>
          </a:p>
          <a:p>
            <a:pPr lvl="1"/>
            <a:r>
              <a:rPr lang="en-US" altLang="ja-JP" dirty="0"/>
              <a:t>Other parameters (e.g. molecular clouds) are determined from observations</a:t>
            </a:r>
            <a:endParaRPr kumimoji="1" lang="en-US" altLang="ja-JP" dirty="0"/>
          </a:p>
          <a:p>
            <a:r>
              <a:rPr kumimoji="1" lang="en-US" altLang="ja-JP" dirty="0"/>
              <a:t>Using the fitting results, 6.4 keV line intensity </a:t>
            </a:r>
            <a:r>
              <a:rPr lang="en-US" altLang="ja-JP" dirty="0"/>
              <a:t>is calculated </a:t>
            </a:r>
          </a:p>
          <a:p>
            <a:pPr marL="34299" indent="0">
              <a:buNone/>
            </a:pPr>
            <a:r>
              <a:rPr lang="en-US" altLang="ja-JP" dirty="0"/>
              <a:t>     </a:t>
            </a:r>
            <a:r>
              <a:rPr lang="ja-JP" altLang="en-US" dirty="0"/>
              <a:t>⇔ </a:t>
            </a:r>
            <a:r>
              <a:rPr lang="en-US" altLang="ja-JP" dirty="0"/>
              <a:t>observations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578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2093E4-57A2-40EB-A7BD-DA67F390E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内容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92B981-8CC6-4423-9376-8DA17578D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ガンマ線連星 </a:t>
            </a:r>
            <a:r>
              <a:rPr lang="en-US" altLang="ja-JP" dirty="0"/>
              <a:t>PSR B1259–63/LS 2883 </a:t>
            </a:r>
            <a:r>
              <a:rPr lang="ja-JP" altLang="en-US" dirty="0"/>
              <a:t>の　</a:t>
            </a:r>
            <a:r>
              <a:rPr lang="en-US" altLang="ja-JP" dirty="0"/>
              <a:t>ALMA </a:t>
            </a:r>
            <a:r>
              <a:rPr lang="ja-JP" altLang="en-US" dirty="0"/>
              <a:t>による初検出</a:t>
            </a:r>
            <a:endParaRPr lang="en-US" altLang="ja-JP" dirty="0"/>
          </a:p>
          <a:p>
            <a:pPr lvl="1"/>
            <a:r>
              <a:rPr lang="zh-CN" altLang="en-US" dirty="0"/>
              <a:t>藤田裕</a:t>
            </a:r>
            <a:r>
              <a:rPr lang="en-US" altLang="zh-CN" dirty="0"/>
              <a:t>(</a:t>
            </a:r>
            <a:r>
              <a:rPr lang="zh-CN" altLang="en-US" dirty="0"/>
              <a:t>大阪大学</a:t>
            </a:r>
            <a:r>
              <a:rPr lang="en-US" altLang="zh-CN" dirty="0"/>
              <a:t>),</a:t>
            </a:r>
            <a:r>
              <a:rPr lang="ja-JP" altLang="en-US" dirty="0"/>
              <a:t> </a:t>
            </a:r>
            <a:r>
              <a:rPr lang="zh-CN" altLang="en-US" dirty="0"/>
              <a:t>河内明子</a:t>
            </a:r>
            <a:r>
              <a:rPr lang="en-US" altLang="zh-CN" dirty="0"/>
              <a:t>(</a:t>
            </a:r>
            <a:r>
              <a:rPr lang="zh-CN" altLang="en-US" dirty="0"/>
              <a:t>東海大学</a:t>
            </a:r>
            <a:r>
              <a:rPr lang="en-US" altLang="zh-CN" dirty="0"/>
              <a:t>), </a:t>
            </a:r>
            <a:r>
              <a:rPr lang="zh-CN" altLang="en-US" dirty="0"/>
              <a:t>赤堀卓也，永井洋</a:t>
            </a:r>
            <a:r>
              <a:rPr lang="en-US" altLang="zh-CN" dirty="0"/>
              <a:t>(</a:t>
            </a:r>
            <a:r>
              <a:rPr lang="zh-CN" altLang="en-US" dirty="0"/>
              <a:t>国立天文台</a:t>
            </a:r>
            <a:r>
              <a:rPr lang="en-US" altLang="zh-CN" dirty="0"/>
              <a:t>), </a:t>
            </a:r>
            <a:r>
              <a:rPr lang="zh-CN" altLang="en-US" dirty="0"/>
              <a:t>山口正輝（甲南大学</a:t>
            </a:r>
            <a:r>
              <a:rPr lang="en-US" altLang="zh-CN" dirty="0"/>
              <a:t>/</a:t>
            </a:r>
            <a:r>
              <a:rPr lang="zh-CN" altLang="en-US" dirty="0"/>
              <a:t>神戸製鋼）</a:t>
            </a:r>
            <a:endParaRPr lang="en-US" altLang="zh-CN" dirty="0"/>
          </a:p>
          <a:p>
            <a:pPr lvl="2"/>
            <a:r>
              <a:rPr lang="en-US" altLang="ja-JP" dirty="0"/>
              <a:t>2019, PASJ, 71, L3</a:t>
            </a:r>
          </a:p>
          <a:p>
            <a:r>
              <a:rPr lang="ja-JP" altLang="en-US" dirty="0"/>
              <a:t>超新星残骸の </a:t>
            </a:r>
            <a:r>
              <a:rPr lang="en-US" altLang="ja-JP" dirty="0"/>
              <a:t>MeV </a:t>
            </a:r>
            <a:r>
              <a:rPr lang="ja-JP" altLang="en-US" dirty="0"/>
              <a:t>宇宙線と </a:t>
            </a:r>
            <a:r>
              <a:rPr lang="en-US" altLang="ja-JP" dirty="0"/>
              <a:t>6.4 keV </a:t>
            </a:r>
            <a:r>
              <a:rPr lang="ja-JP" altLang="en-US" dirty="0"/>
              <a:t>中性鉄輝線</a:t>
            </a:r>
            <a:endParaRPr lang="en-US" altLang="ja-JP" dirty="0"/>
          </a:p>
          <a:p>
            <a:pPr lvl="1"/>
            <a:r>
              <a:rPr lang="zh-CN" altLang="en-US" dirty="0"/>
              <a:t>牧野謙、藤田裕</a:t>
            </a:r>
            <a:r>
              <a:rPr lang="en-US" altLang="zh-CN" dirty="0"/>
              <a:t>(</a:t>
            </a:r>
            <a:r>
              <a:rPr lang="zh-CN" altLang="en-US" dirty="0"/>
              <a:t>大阪大学</a:t>
            </a:r>
            <a:r>
              <a:rPr lang="en-US" altLang="zh-CN" dirty="0"/>
              <a:t>)</a:t>
            </a:r>
            <a:r>
              <a:rPr lang="zh-CN" altLang="en-US" dirty="0"/>
              <a:t> </a:t>
            </a:r>
            <a:r>
              <a:rPr lang="en-US" altLang="zh-CN" dirty="0"/>
              <a:t>,</a:t>
            </a:r>
            <a:r>
              <a:rPr lang="zh-CN" altLang="en-US" dirty="0"/>
              <a:t> 信川久実子</a:t>
            </a:r>
            <a:r>
              <a:rPr lang="en-US" altLang="zh-CN" dirty="0"/>
              <a:t>(</a:t>
            </a:r>
            <a:r>
              <a:rPr lang="zh-CN" altLang="en-US" dirty="0"/>
              <a:t>奈良女子大学</a:t>
            </a:r>
            <a:r>
              <a:rPr lang="en-US" altLang="zh-CN" dirty="0"/>
              <a:t>), </a:t>
            </a:r>
            <a:r>
              <a:rPr lang="zh-CN" altLang="en-US" dirty="0"/>
              <a:t>松本浩典</a:t>
            </a:r>
            <a:r>
              <a:rPr lang="en-US" altLang="zh-CN" dirty="0"/>
              <a:t>(</a:t>
            </a:r>
            <a:r>
              <a:rPr lang="zh-CN" altLang="en-US" dirty="0"/>
              <a:t>大阪大学</a:t>
            </a:r>
            <a:r>
              <a:rPr lang="en-US" altLang="zh-CN" dirty="0"/>
              <a:t>), </a:t>
            </a:r>
            <a:r>
              <a:rPr lang="zh-CN" altLang="en-US" dirty="0"/>
              <a:t>大平豊</a:t>
            </a:r>
            <a:r>
              <a:rPr lang="en-US" altLang="zh-CN" dirty="0"/>
              <a:t>(</a:t>
            </a:r>
            <a:r>
              <a:rPr lang="zh-CN" altLang="en-US" dirty="0"/>
              <a:t>東京大学</a:t>
            </a:r>
            <a:r>
              <a:rPr lang="en-US" altLang="zh-CN" dirty="0"/>
              <a:t>)</a:t>
            </a:r>
          </a:p>
          <a:p>
            <a:pPr lvl="2"/>
            <a:r>
              <a:rPr lang="en-US" altLang="ja-JP" dirty="0"/>
              <a:t>2019, PASJ, 71, 78</a:t>
            </a:r>
          </a:p>
          <a:p>
            <a:r>
              <a:rPr lang="en-US" altLang="ja-JP" dirty="0"/>
              <a:t>XRISM </a:t>
            </a:r>
            <a:r>
              <a:rPr lang="ja-JP" altLang="en-US" dirty="0"/>
              <a:t>の現状</a:t>
            </a:r>
            <a:endParaRPr lang="en-US" altLang="ja-JP" dirty="0"/>
          </a:p>
          <a:p>
            <a:pPr marL="445888" lvl="2" indent="0">
              <a:buNone/>
            </a:pPr>
            <a:endParaRPr lang="en-US" altLang="ja-JP" dirty="0"/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278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Fitting results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99117" y="1264723"/>
            <a:ext cx="7626426" cy="5290456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Gamma-ray spectra</a:t>
            </a:r>
          </a:p>
          <a:p>
            <a:pPr lvl="1"/>
            <a:r>
              <a:rPr lang="en-US" altLang="ja-JP" dirty="0"/>
              <a:t>3 SNRs (W28, W44, IC443)</a:t>
            </a:r>
            <a:endParaRPr kumimoji="1" lang="ja-JP" altLang="en-US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5CA2AF4A-A078-4F72-9F9B-CD3D4AEA6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07" y="2334626"/>
            <a:ext cx="3708912" cy="259026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63A98F2B-8E43-4E26-8AD1-2FA397039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219" y="2350126"/>
            <a:ext cx="3057692" cy="215774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80B6C1A-51B7-4644-A95A-583F8419F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6633" y="4507873"/>
            <a:ext cx="3191978" cy="2249264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ED3E3E9-9ED4-48CA-8FFD-895EEB9F4CA0}"/>
              </a:ext>
            </a:extLst>
          </p:cNvPr>
          <p:cNvSpPr txBox="1"/>
          <p:nvPr/>
        </p:nvSpPr>
        <p:spPr>
          <a:xfrm>
            <a:off x="6432114" y="4615842"/>
            <a:ext cx="654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IC443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1303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54776" y="420585"/>
            <a:ext cx="7626426" cy="677883"/>
          </a:xfrm>
        </p:spPr>
        <p:txBody>
          <a:bodyPr/>
          <a:lstStyle/>
          <a:p>
            <a:r>
              <a:rPr kumimoji="1" lang="en-US" altLang="ja-JP" dirty="0"/>
              <a:t>6.4 keV line intensity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38438" y="3110874"/>
            <a:ext cx="382668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/>
              <a:t>σ</a:t>
            </a:r>
            <a:r>
              <a:rPr lang="en-US" altLang="ja-JP" baseline="-25000" dirty="0"/>
              <a:t>6.4keV</a:t>
            </a:r>
            <a:r>
              <a:rPr lang="en-US" altLang="ja-JP" dirty="0"/>
              <a:t>: reaction cross-section</a:t>
            </a:r>
          </a:p>
          <a:p>
            <a:r>
              <a:rPr lang="en-US" altLang="ja-JP" i="1" dirty="0"/>
              <a:t>N</a:t>
            </a:r>
            <a:r>
              <a:rPr lang="en-US" altLang="ja-JP" baseline="-25000" dirty="0"/>
              <a:t>H</a:t>
            </a:r>
            <a:r>
              <a:rPr lang="en-US" altLang="ja-JP" dirty="0"/>
              <a:t>: column density (molecular cloud)</a:t>
            </a:r>
          </a:p>
          <a:p>
            <a:r>
              <a:rPr lang="en-US" altLang="ja-JP" i="1" dirty="0"/>
              <a:t>v</a:t>
            </a:r>
            <a:r>
              <a:rPr lang="en-US" altLang="ja-JP" dirty="0"/>
              <a:t>: CR velocity</a:t>
            </a:r>
          </a:p>
          <a:p>
            <a:r>
              <a:rPr lang="en-US" altLang="ja-JP" i="1" dirty="0" err="1"/>
              <a:t>n</a:t>
            </a:r>
            <a:r>
              <a:rPr lang="en-US" altLang="ja-JP" baseline="-25000" dirty="0" err="1"/>
              <a:t>CR</a:t>
            </a:r>
            <a:r>
              <a:rPr lang="en-US" altLang="ja-JP" dirty="0"/>
              <a:t>: CR density</a:t>
            </a:r>
          </a:p>
          <a:p>
            <a:r>
              <a:rPr kumimoji="1" lang="en-US" altLang="ja-JP" i="1" dirty="0" err="1"/>
              <a:t>n</a:t>
            </a:r>
            <a:r>
              <a:rPr kumimoji="1" lang="en-US" altLang="ja-JP" baseline="-25000" dirty="0" err="1"/>
              <a:t>H</a:t>
            </a:r>
            <a:r>
              <a:rPr kumimoji="1" lang="en-US" altLang="ja-JP" dirty="0"/>
              <a:t>: gas density (molecular cloud)</a:t>
            </a:r>
          </a:p>
          <a:p>
            <a:r>
              <a:rPr kumimoji="1" lang="en-US" altLang="ja-JP" i="1" dirty="0" err="1"/>
              <a:t>V</a:t>
            </a:r>
            <a:r>
              <a:rPr kumimoji="1" lang="en-US" altLang="ja-JP" baseline="-25000" dirty="0" err="1"/>
              <a:t>sh</a:t>
            </a:r>
            <a:r>
              <a:rPr lang="en-US" altLang="ja-JP" dirty="0"/>
              <a:t>: shock velocity</a:t>
            </a:r>
          </a:p>
          <a:p>
            <a:r>
              <a:rPr kumimoji="1" lang="en-US" altLang="ja-JP" i="1" dirty="0" err="1"/>
              <a:t>t</a:t>
            </a:r>
            <a:r>
              <a:rPr kumimoji="1" lang="en-US" altLang="ja-JP" baseline="-25000" dirty="0" err="1"/>
              <a:t>cool</a:t>
            </a:r>
            <a:r>
              <a:rPr kumimoji="1" lang="en-US" altLang="ja-JP" dirty="0"/>
              <a:t>: CR cooling time</a:t>
            </a:r>
            <a:endParaRPr kumimoji="1" lang="ja-JP" altLang="en-US" dirty="0"/>
          </a:p>
        </p:txBody>
      </p:sp>
      <p:sp>
        <p:nvSpPr>
          <p:cNvPr id="10" name="コンテンツ プレースホルダー 9"/>
          <p:cNvSpPr>
            <a:spLocks noGrp="1"/>
          </p:cNvSpPr>
          <p:nvPr>
            <p:ph idx="1"/>
          </p:nvPr>
        </p:nvSpPr>
        <p:spPr>
          <a:xfrm>
            <a:off x="654305" y="5142199"/>
            <a:ext cx="7626426" cy="1715801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altLang="ja-JP" dirty="0"/>
              <a:t>Does not depend on details of the molecular cloud</a:t>
            </a:r>
          </a:p>
          <a:p>
            <a:pPr lvl="1"/>
            <a:r>
              <a:rPr lang="en-US" altLang="ja-JP" i="1" dirty="0" err="1"/>
              <a:t>t</a:t>
            </a:r>
            <a:r>
              <a:rPr lang="en-US" altLang="ja-JP" baseline="-25000" dirty="0" err="1"/>
              <a:t>cool</a:t>
            </a:r>
            <a:r>
              <a:rPr lang="en-US" altLang="ja-JP" dirty="0"/>
              <a:t> </a:t>
            </a:r>
            <a:r>
              <a:rPr lang="ja-JP" altLang="en-US" dirty="0"/>
              <a:t>∝ </a:t>
            </a:r>
            <a:r>
              <a:rPr lang="en-US" altLang="ja-JP" i="1" dirty="0"/>
              <a:t>n</a:t>
            </a:r>
            <a:r>
              <a:rPr lang="en-US" altLang="ja-JP" baseline="-25000" dirty="0"/>
              <a:t>H</a:t>
            </a:r>
            <a:r>
              <a:rPr lang="en-US" altLang="ja-JP" baseline="30000" dirty="0"/>
              <a:t>-1</a:t>
            </a:r>
          </a:p>
          <a:p>
            <a:pPr lvl="1"/>
            <a:r>
              <a:rPr lang="en-US" altLang="ja-JP" dirty="0"/>
              <a:t>Good indicator of </a:t>
            </a:r>
            <a:r>
              <a:rPr lang="en-US" altLang="ja-JP" i="1" dirty="0" err="1"/>
              <a:t>n</a:t>
            </a:r>
            <a:r>
              <a:rPr lang="en-US" altLang="ja-JP" baseline="-25000" dirty="0" err="1"/>
              <a:t>CR</a:t>
            </a:r>
            <a:r>
              <a:rPr lang="en-US" altLang="ja-JP" dirty="0"/>
              <a:t>(</a:t>
            </a:r>
            <a:r>
              <a:rPr lang="en-US" altLang="ja-JP" i="1" dirty="0"/>
              <a:t>E </a:t>
            </a:r>
            <a:r>
              <a:rPr lang="en-US" altLang="ja-JP" dirty="0"/>
              <a:t>~ 10 MeV)</a:t>
            </a:r>
            <a:endParaRPr lang="ja-JP" altLang="en-US" dirty="0"/>
          </a:p>
          <a:p>
            <a:endParaRPr kumimoji="1" lang="ja-JP" altLang="en-US" dirty="0"/>
          </a:p>
        </p:txBody>
      </p:sp>
      <p:pic>
        <p:nvPicPr>
          <p:cNvPr id="11" name="図 10" descr="\begin{eqnarray}&#10;  I_{6.4\rm keV}&amp;=&amp; \frac{N_{\rm H}}{4\pi}\int dE\: \sigma_{6.4 \rm keV}(E)\: v\: n_{\rm CR}(E)\nonumber\\&#10; &amp; = &amp; \frac{1}{4\pi}\int  dE\: \sigma_{6.4 \rm keV}(E)\: v\: n_{\rm CR}(E) V_{\rm sh} n_{\rm H} t_{\rm cool} \nonumber&#10;\end{eqnarray}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1907"/>
            <a:ext cx="7941290" cy="1778426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941316" y="3363772"/>
            <a:ext cx="251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(photons s</a:t>
            </a:r>
            <a:r>
              <a:rPr lang="en-US" altLang="ja-JP" baseline="30000" dirty="0"/>
              <a:t>-1</a:t>
            </a:r>
            <a:r>
              <a:rPr lang="en-US" altLang="ja-JP" dirty="0"/>
              <a:t> cm</a:t>
            </a:r>
            <a:r>
              <a:rPr lang="en-US" altLang="ja-JP" baseline="30000" dirty="0"/>
              <a:t>-2</a:t>
            </a:r>
            <a:r>
              <a:rPr lang="en-US" altLang="ja-JP" dirty="0"/>
              <a:t> str</a:t>
            </a:r>
            <a:r>
              <a:rPr lang="en-US" altLang="ja-JP" baseline="30000" dirty="0"/>
              <a:t>-1</a:t>
            </a:r>
            <a:r>
              <a:rPr lang="en-US" altLang="ja-JP" dirty="0"/>
              <a:t>)  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41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75863E-17A7-44EB-A6DC-A9CBF2F78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6.4 keV line intensity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E73F5F7-C38B-4131-8CD7-AAB1AB8AB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798" y="1359422"/>
            <a:ext cx="7572986" cy="5415148"/>
          </a:xfrm>
        </p:spPr>
        <p:txBody>
          <a:bodyPr/>
          <a:lstStyle/>
          <a:p>
            <a:r>
              <a:rPr kumimoji="1" lang="en-US" altLang="ja-JP" dirty="0"/>
              <a:t>Predictions and observations</a:t>
            </a:r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pPr lvl="1"/>
            <a:endParaRPr kumimoji="1" lang="en-US" altLang="ja-JP" dirty="0"/>
          </a:p>
          <a:p>
            <a:pPr lvl="1"/>
            <a:r>
              <a:rPr kumimoji="1" lang="en-US" altLang="ja-JP" dirty="0"/>
              <a:t>Consistent with observations</a:t>
            </a:r>
            <a:endParaRPr kumimoji="1" lang="ja-JP" altLang="en-US" dirty="0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21289A0B-073B-4255-991C-107577ED156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45922" y="2113090"/>
          <a:ext cx="5985354" cy="1953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118">
                  <a:extLst>
                    <a:ext uri="{9D8B030D-6E8A-4147-A177-3AD203B41FA5}">
                      <a16:colId xmlns:a16="http://schemas.microsoft.com/office/drawing/2014/main" val="1973529251"/>
                    </a:ext>
                  </a:extLst>
                </a:gridCol>
                <a:gridCol w="1995118">
                  <a:extLst>
                    <a:ext uri="{9D8B030D-6E8A-4147-A177-3AD203B41FA5}">
                      <a16:colId xmlns:a16="http://schemas.microsoft.com/office/drawing/2014/main" val="104472519"/>
                    </a:ext>
                  </a:extLst>
                </a:gridCol>
                <a:gridCol w="1995118">
                  <a:extLst>
                    <a:ext uri="{9D8B030D-6E8A-4147-A177-3AD203B41FA5}">
                      <a16:colId xmlns:a16="http://schemas.microsoft.com/office/drawing/2014/main" val="4119818512"/>
                    </a:ext>
                  </a:extLst>
                </a:gridCol>
              </a:tblGrid>
              <a:tr h="483662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SNR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i="1" dirty="0"/>
                        <a:t>I</a:t>
                      </a:r>
                      <a:r>
                        <a:rPr kumimoji="1" lang="en-US" altLang="ja-JP" baseline="-25000" dirty="0"/>
                        <a:t>6.4keV</a:t>
                      </a:r>
                      <a:r>
                        <a:rPr kumimoji="1" lang="en-US" altLang="ja-JP" dirty="0"/>
                        <a:t> (cm</a:t>
                      </a:r>
                      <a:r>
                        <a:rPr kumimoji="1" lang="en-US" altLang="ja-JP" baseline="30000" dirty="0"/>
                        <a:t>-2</a:t>
                      </a:r>
                      <a:r>
                        <a:rPr kumimoji="1" lang="en-US" altLang="ja-JP" dirty="0"/>
                        <a:t>s</a:t>
                      </a:r>
                      <a:r>
                        <a:rPr kumimoji="1" lang="en-US" altLang="ja-JP" baseline="30000" dirty="0"/>
                        <a:t>-1</a:t>
                      </a:r>
                      <a:r>
                        <a:rPr kumimoji="1" lang="en-US" altLang="ja-JP" dirty="0"/>
                        <a:t>sr</a:t>
                      </a:r>
                      <a:r>
                        <a:rPr kumimoji="1" lang="en-US" altLang="ja-JP" baseline="30000" dirty="0"/>
                        <a:t>-1</a:t>
                      </a:r>
                      <a:r>
                        <a:rPr kumimoji="1" lang="en-US" altLang="ja-JP" dirty="0"/>
                        <a:t>)</a:t>
                      </a:r>
                    </a:p>
                    <a:p>
                      <a:r>
                        <a:rPr kumimoji="1" lang="en-US" altLang="ja-JP" dirty="0"/>
                        <a:t>    Observations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i="1" dirty="0"/>
                        <a:t>I</a:t>
                      </a:r>
                      <a:r>
                        <a:rPr kumimoji="1" lang="en-US" altLang="ja-JP" baseline="-25000" dirty="0"/>
                        <a:t>6.4keV</a:t>
                      </a:r>
                      <a:r>
                        <a:rPr kumimoji="1" lang="en-US" altLang="ja-JP" dirty="0"/>
                        <a:t> (cm</a:t>
                      </a:r>
                      <a:r>
                        <a:rPr kumimoji="1" lang="en-US" altLang="ja-JP" baseline="30000" dirty="0"/>
                        <a:t>-2</a:t>
                      </a:r>
                      <a:r>
                        <a:rPr kumimoji="1" lang="en-US" altLang="ja-JP" dirty="0"/>
                        <a:t>s</a:t>
                      </a:r>
                      <a:r>
                        <a:rPr kumimoji="1" lang="en-US" altLang="ja-JP" baseline="30000" dirty="0"/>
                        <a:t>-1</a:t>
                      </a:r>
                      <a:r>
                        <a:rPr kumimoji="1" lang="en-US" altLang="ja-JP" dirty="0"/>
                        <a:t>sr</a:t>
                      </a:r>
                      <a:r>
                        <a:rPr kumimoji="1" lang="en-US" altLang="ja-JP" baseline="30000" dirty="0"/>
                        <a:t>-1</a:t>
                      </a:r>
                      <a:r>
                        <a:rPr kumimoji="1" lang="en-US" altLang="ja-JP" dirty="0"/>
                        <a:t>)</a:t>
                      </a:r>
                    </a:p>
                    <a:p>
                      <a:r>
                        <a:rPr kumimoji="1" lang="en-US" altLang="ja-JP" dirty="0"/>
                        <a:t>   </a:t>
                      </a:r>
                      <a:r>
                        <a:rPr kumimoji="1" lang="en-US" altLang="ja-JP" dirty="0">
                          <a:solidFill>
                            <a:srgbClr val="FFFF00"/>
                          </a:solidFill>
                        </a:rPr>
                        <a:t>Our predictions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253572"/>
                  </a:ext>
                </a:extLst>
              </a:tr>
              <a:tr h="483662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W28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0.1 ± 0.05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0.07</a:t>
                      </a:r>
                      <a:r>
                        <a:rPr kumimoji="1" lang="en-US" altLang="ja-JP" sz="2000" baseline="30000" dirty="0"/>
                        <a:t>+0.01</a:t>
                      </a:r>
                      <a:r>
                        <a:rPr kumimoji="1" lang="en-US" altLang="ja-JP" sz="2000" baseline="-25000" dirty="0"/>
                        <a:t>-0.05</a:t>
                      </a:r>
                      <a:endParaRPr kumimoji="1" lang="ja-JP" altLang="en-US" sz="20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44292"/>
                  </a:ext>
                </a:extLst>
              </a:tr>
              <a:tr h="483662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W44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0.15 ± 0.08 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0.10</a:t>
                      </a:r>
                      <a:r>
                        <a:rPr kumimoji="1" lang="en-US" altLang="ja-JP" sz="2000" baseline="30000" dirty="0"/>
                        <a:t>+0.04</a:t>
                      </a:r>
                      <a:r>
                        <a:rPr kumimoji="1" lang="en-US" altLang="ja-JP" sz="2000" baseline="-25000" dirty="0"/>
                        <a:t>-0.02</a:t>
                      </a:r>
                      <a:endParaRPr kumimoji="1" lang="ja-JP" altLang="en-US" sz="20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512333"/>
                  </a:ext>
                </a:extLst>
              </a:tr>
              <a:tr h="483662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IC443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0.27 ± 0.12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0.29</a:t>
                      </a:r>
                      <a:r>
                        <a:rPr kumimoji="1" lang="en-US" altLang="ja-JP" sz="2000" baseline="30000" dirty="0"/>
                        <a:t>+0.10</a:t>
                      </a:r>
                      <a:r>
                        <a:rPr kumimoji="1" lang="en-US" altLang="ja-JP" sz="2000" baseline="-25000" dirty="0"/>
                        <a:t>-0.11</a:t>
                      </a:r>
                      <a:endParaRPr kumimoji="1" lang="ja-JP" altLang="en-US" sz="20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503193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D1BB00F-89AB-463E-9739-E197A71BFBD3}"/>
              </a:ext>
            </a:extLst>
          </p:cNvPr>
          <p:cNvSpPr txBox="1"/>
          <p:nvPr/>
        </p:nvSpPr>
        <p:spPr>
          <a:xfrm>
            <a:off x="3356975" y="4146115"/>
            <a:ext cx="4558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Observations: Nobukawa et al. (2018, 2019)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3903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Short 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91911" y="1264723"/>
            <a:ext cx="7626426" cy="5290456"/>
          </a:xfrm>
        </p:spPr>
        <p:txBody>
          <a:bodyPr>
            <a:normAutofit fontScale="92500"/>
          </a:bodyPr>
          <a:lstStyle/>
          <a:p>
            <a:r>
              <a:rPr kumimoji="1" lang="en-US" altLang="ja-JP" dirty="0"/>
              <a:t>We explain 6.4 keV Fe line emissions from SNRs by interaction between SNRs and molecular clouds</a:t>
            </a:r>
          </a:p>
          <a:p>
            <a:pPr lvl="1"/>
            <a:r>
              <a:rPr lang="en-US" altLang="ja-JP" dirty="0"/>
              <a:t>MeV CRs are still confined in the SNR when the SNR bumps into the molecular clouds</a:t>
            </a:r>
          </a:p>
          <a:p>
            <a:pPr lvl="1"/>
            <a:r>
              <a:rPr lang="en-US" altLang="ja-JP" dirty="0"/>
              <a:t>After the collision, the MeV CRs leak into the clouds and produce the neutral iron line emissions</a:t>
            </a:r>
          </a:p>
          <a:p>
            <a:pPr lvl="1"/>
            <a:r>
              <a:rPr lang="en-US" altLang="ja-JP" dirty="0"/>
              <a:t>GeV–TeV CRs had already escaped from the SNRs and emit gamma-rays through interaction with molecular</a:t>
            </a:r>
          </a:p>
          <a:p>
            <a:r>
              <a:rPr lang="en-US" altLang="ja-JP" dirty="0"/>
              <a:t>Gamma-ray spectrum and 6.4 keV Fe line intensity can be explained by our model</a:t>
            </a:r>
          </a:p>
          <a:p>
            <a:pPr lvl="2"/>
            <a:r>
              <a:rPr lang="en-US" altLang="ja-JP" dirty="0"/>
              <a:t>Consistent with a standard CR escape scenario</a:t>
            </a:r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794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8423" y="120650"/>
            <a:ext cx="8549377" cy="838200"/>
          </a:xfrm>
        </p:spPr>
        <p:txBody>
          <a:bodyPr>
            <a:noAutofit/>
          </a:bodyPr>
          <a:lstStyle/>
          <a:p>
            <a:r>
              <a:rPr lang="en-US" altLang="ja-JP" sz="3600" dirty="0"/>
              <a:t>XRISM </a:t>
            </a:r>
            <a:r>
              <a:rPr lang="en-US" altLang="ja-JP" sz="2800" dirty="0"/>
              <a:t>(X-Ray Imaging and Spectroscopy Mission)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5361" y="958850"/>
            <a:ext cx="8458200" cy="4770437"/>
          </a:xfrm>
        </p:spPr>
        <p:txBody>
          <a:bodyPr/>
          <a:lstStyle/>
          <a:p>
            <a:r>
              <a:rPr lang="en-US" altLang="ja-JP" sz="2800" dirty="0"/>
              <a:t>Recovery mission for Hitomi (2016)</a:t>
            </a:r>
          </a:p>
          <a:p>
            <a:pPr lvl="1"/>
            <a:r>
              <a:rPr kumimoji="1" lang="en-US" altLang="ja-JP" sz="2400" dirty="0">
                <a:solidFill>
                  <a:srgbClr val="C00000"/>
                </a:solidFill>
              </a:rPr>
              <a:t>It will be launched by the spring of 2022</a:t>
            </a:r>
          </a:p>
          <a:p>
            <a:r>
              <a:rPr lang="en-US" altLang="ja-JP" sz="2800" dirty="0"/>
              <a:t>Superb spectral resolution</a:t>
            </a:r>
          </a:p>
          <a:p>
            <a:pPr lvl="1"/>
            <a:r>
              <a:rPr lang="en-US" altLang="ja-JP" sz="2400" dirty="0"/>
              <a:t>Detailed gas motions (e.g. sloshing in clusters)  associated with the growth of dark halos</a:t>
            </a:r>
          </a:p>
          <a:p>
            <a:pPr lvl="1"/>
            <a:r>
              <a:rPr kumimoji="1" lang="en-US" altLang="ja-JP" sz="2400" dirty="0"/>
              <a:t>Plasma compositions and sta</a:t>
            </a:r>
            <a:r>
              <a:rPr lang="en-US" altLang="ja-JP" sz="2400" dirty="0"/>
              <a:t>tes</a:t>
            </a:r>
          </a:p>
          <a:p>
            <a:r>
              <a:rPr lang="en-US" altLang="ja-JP" sz="2800" dirty="0"/>
              <a:t>Website (</a:t>
            </a:r>
            <a:r>
              <a:rPr lang="en-US" altLang="ja-JP" sz="2800" dirty="0">
                <a:hlinkClick r:id="rId2"/>
              </a:rPr>
              <a:t>http://xrism.isas.jaxa.jp</a:t>
            </a:r>
            <a:r>
              <a:rPr lang="en-US" altLang="ja-JP" sz="2800" dirty="0"/>
              <a:t>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747CB2-A0DE-4334-93CC-7DF537E52841}" type="slidenum">
              <a:rPr kumimoji="1" lang="en-US" altLang="ja-JP" sz="1800" b="0" i="0" u="sng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UI Gothic" panose="020B0600070205080204" pitchFamily="50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en-US" altLang="ja-JP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UI Gothic" panose="020B060007020508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40634" y="6442352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MS UI Gothic" panose="020B0600070205080204" pitchFamily="50" charset="-128"/>
                <a:cs typeface="+mn-cs"/>
              </a:rPr>
              <a:t>XRISM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MS UI Gothic" panose="020B0600070205080204" pitchFamily="50" charset="-128"/>
              <a:cs typeface="+mn-cs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3115DA3-0A66-4B8B-964F-A5ABA7DFE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562" y="4724399"/>
            <a:ext cx="2363617" cy="179449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9C7AB84-D7BD-42F0-B391-012B32F48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1902" y="4636480"/>
            <a:ext cx="3320203" cy="1725955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2F67319-AD64-4E0C-9B5F-D349B3C725DC}"/>
              </a:ext>
            </a:extLst>
          </p:cNvPr>
          <p:cNvSpPr txBox="1"/>
          <p:nvPr/>
        </p:nvSpPr>
        <p:spPr>
          <a:xfrm>
            <a:off x="5261902" y="6368018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HG明朝B" panose="02020809000000000000" pitchFamily="17" charset="-128"/>
                <a:cs typeface="+mn-cs"/>
              </a:rPr>
              <a:t>Hitomi Collaboration (2016)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HG明朝B" panose="02020809000000000000" pitchFamily="17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D9DAF1B-DAA1-4217-84CF-44443A4E0DE1}"/>
              </a:ext>
            </a:extLst>
          </p:cNvPr>
          <p:cNvSpPr txBox="1"/>
          <p:nvPr/>
        </p:nvSpPr>
        <p:spPr>
          <a:xfrm>
            <a:off x="6400364" y="3707567"/>
            <a:ext cx="254319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Turbulent velocity in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the Perseus cluster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164±10 km s</a:t>
            </a:r>
            <a:r>
              <a:rPr kumimoji="1" lang="en-US" altLang="ja-JP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-1</a:t>
            </a:r>
            <a:endParaRPr kumimoji="1" lang="ja-JP" altLang="en-US" sz="18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662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34B4D2-C826-4776-BE55-C5AEB66F6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7615"/>
            <a:ext cx="8534400" cy="592138"/>
          </a:xfrm>
        </p:spPr>
        <p:txBody>
          <a:bodyPr/>
          <a:lstStyle/>
          <a:p>
            <a:r>
              <a:rPr lang="en-US" altLang="ja-JP" dirty="0"/>
              <a:t>Performance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94A0872-C817-4DEC-B49D-594994AE3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393111" cy="5352230"/>
          </a:xfrm>
        </p:spPr>
        <p:txBody>
          <a:bodyPr/>
          <a:lstStyle/>
          <a:p>
            <a:r>
              <a:rPr lang="en-US" altLang="ja-JP" dirty="0"/>
              <a:t>Basically same as Hitomi, although the hard X-ray detector has been canceled 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36E3CCD-BDD7-414A-AF7B-847FD4DC4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44" y="2367010"/>
            <a:ext cx="8687567" cy="384370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EE41526-F73A-4247-B3D6-CA6ED0879DB4}"/>
              </a:ext>
            </a:extLst>
          </p:cNvPr>
          <p:cNvSpPr txBox="1"/>
          <p:nvPr/>
        </p:nvSpPr>
        <p:spPr>
          <a:xfrm>
            <a:off x="6934200" y="6233313"/>
            <a:ext cx="222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UI Gothic" panose="020B0600070205080204" pitchFamily="50" charset="-128"/>
                <a:cs typeface="+mn-cs"/>
              </a:rPr>
              <a:t>Tashiro et al. (2018)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UI Gothic" panose="020B0600070205080204" pitchFamily="50" charset="-128"/>
              <a:cs typeface="+mn-cs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3A970CB-CD8A-4251-A77B-679563822CBB}"/>
              </a:ext>
            </a:extLst>
          </p:cNvPr>
          <p:cNvSpPr/>
          <p:nvPr/>
        </p:nvSpPr>
        <p:spPr bwMode="auto">
          <a:xfrm>
            <a:off x="2438400" y="5029200"/>
            <a:ext cx="2667000" cy="2286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UI Gothic" panose="020B060007020508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8FDCA11-B454-4FB1-B269-BFAC455F1E0C}"/>
              </a:ext>
            </a:extLst>
          </p:cNvPr>
          <p:cNvSpPr txBox="1"/>
          <p:nvPr/>
        </p:nvSpPr>
        <p:spPr>
          <a:xfrm>
            <a:off x="3276600" y="2438400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UI Gothic" panose="020B0600070205080204" pitchFamily="50" charset="-128"/>
                <a:cs typeface="+mn-cs"/>
              </a:rPr>
              <a:t>(Microcalorimeter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UI Gothic" panose="020B0600070205080204" pitchFamily="50" charset="-128"/>
                <a:cs typeface="+mn-cs"/>
              </a:rPr>
              <a:t>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9EF5E31-B9A3-4D3E-B308-19A78961C395}"/>
              </a:ext>
            </a:extLst>
          </p:cNvPr>
          <p:cNvSpPr txBox="1"/>
          <p:nvPr/>
        </p:nvSpPr>
        <p:spPr>
          <a:xfrm>
            <a:off x="6400800" y="2438400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(CCD)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3334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8E6DD40D-20FC-4385-8BBD-D88B3CBBD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Overall sensitivity </a:t>
            </a:r>
            <a:r>
              <a:rPr lang="en-US" altLang="ja-JP" dirty="0"/>
              <a:t>was</a:t>
            </a:r>
            <a:r>
              <a:rPr kumimoji="1" lang="en-US" altLang="ja-JP" dirty="0"/>
              <a:t> moderate, but the line </a:t>
            </a:r>
            <a:r>
              <a:rPr kumimoji="1" lang="en-US" altLang="ja-JP"/>
              <a:t>sensitivity was </a:t>
            </a:r>
            <a:r>
              <a:rPr kumimoji="1" lang="en-US" altLang="ja-JP" dirty="0"/>
              <a:t>high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5E8327F-4D1C-4FE8-9B97-93D41C4DA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Lessons from Hitomi</a:t>
            </a:r>
            <a:endParaRPr kumimoji="1" lang="ja-JP" altLang="en-US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534609CA-FB7F-4A41-8583-95A46323911B}"/>
              </a:ext>
            </a:extLst>
          </p:cNvPr>
          <p:cNvGrpSpPr/>
          <p:nvPr/>
        </p:nvGrpSpPr>
        <p:grpSpPr>
          <a:xfrm>
            <a:off x="913248" y="2655711"/>
            <a:ext cx="8036778" cy="3901004"/>
            <a:chOff x="913248" y="2655711"/>
            <a:chExt cx="8036778" cy="3901004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B61DF73F-6344-4357-9D3D-80B8FD0BD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3248" y="2655711"/>
              <a:ext cx="4460556" cy="3382787"/>
            </a:xfrm>
            <a:prstGeom prst="rect">
              <a:avLst/>
            </a:prstGeom>
          </p:spPr>
        </p:pic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E36F5AC1-3C8E-484D-9CF5-2A908B6B79FB}"/>
                </a:ext>
              </a:extLst>
            </p:cNvPr>
            <p:cNvSpPr txBox="1"/>
            <p:nvPr/>
          </p:nvSpPr>
          <p:spPr>
            <a:xfrm>
              <a:off x="5713176" y="2826683"/>
              <a:ext cx="28184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UI Gothic" panose="020B0600070205080204" pitchFamily="50" charset="-128"/>
                  <a:cs typeface="+mn-cs"/>
                </a:rPr>
                <a:t>Hitomi observation of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UI Gothic" panose="020B0600070205080204" pitchFamily="50" charset="-128"/>
                  <a:cs typeface="+mn-cs"/>
                </a:rPr>
                <a:t>LMC SNR N132 D</a:t>
              </a: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E92015F2-038A-4516-ADBA-08C36D937688}"/>
                </a:ext>
              </a:extLst>
            </p:cNvPr>
            <p:cNvSpPr txBox="1"/>
            <p:nvPr/>
          </p:nvSpPr>
          <p:spPr>
            <a:xfrm>
              <a:off x="1676400" y="6187383"/>
              <a:ext cx="333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Hitomi Collaboration (2018)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9E3FB551-E873-4528-97B3-375E46D66415}"/>
                </a:ext>
              </a:extLst>
            </p:cNvPr>
            <p:cNvSpPr txBox="1"/>
            <p:nvPr/>
          </p:nvSpPr>
          <p:spPr>
            <a:xfrm>
              <a:off x="5611035" y="3657600"/>
              <a:ext cx="333899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Line redshift (~800 km s</a:t>
              </a:r>
              <a:r>
                <a:rPr kumimoji="1" lang="en-US" altLang="ja-JP" sz="1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-1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)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was detected with 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only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17 photon counts!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299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DD0B13-BF87-4DE1-B6D3-D34D0E5AD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ja-JP" dirty="0"/>
              <a:t>Gamma-ray binaries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231CBD-76B4-467A-8916-3AC2715CB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First identified in 2004</a:t>
            </a:r>
          </a:p>
          <a:p>
            <a:r>
              <a:rPr lang="en-US" altLang="ja-JP" dirty="0"/>
              <a:t>Seven binaries have been identified</a:t>
            </a:r>
          </a:p>
          <a:p>
            <a:pPr lvl="1"/>
            <a:r>
              <a:rPr kumimoji="1" lang="en-US" altLang="ja-JP" dirty="0"/>
              <a:t>Compact </a:t>
            </a:r>
            <a:r>
              <a:rPr lang="en-US" altLang="ja-JP" dirty="0"/>
              <a:t>object</a:t>
            </a:r>
            <a:r>
              <a:rPr kumimoji="1" lang="en-US" altLang="ja-JP" dirty="0"/>
              <a:t> (neutrons star or black hole)</a:t>
            </a:r>
            <a:r>
              <a:rPr lang="en-US" altLang="ja-JP" dirty="0"/>
              <a:t> + ordinary star </a:t>
            </a:r>
          </a:p>
          <a:p>
            <a:pPr lvl="1"/>
            <a:r>
              <a:rPr kumimoji="1" lang="en-US" altLang="ja-JP" dirty="0"/>
              <a:t>Nature of the compact object is generally unknown (neutron star or black hole?)</a:t>
            </a:r>
          </a:p>
          <a:p>
            <a:r>
              <a:rPr lang="de-DE" altLang="ja-JP" dirty="0"/>
              <a:t>PSR B1259-63/LS 2883 is the only exception</a:t>
            </a:r>
          </a:p>
          <a:p>
            <a:pPr lvl="1"/>
            <a:r>
              <a:rPr kumimoji="1" lang="de-DE" altLang="ja-JP" dirty="0"/>
              <a:t>The compact star is known to be a neutron star</a:t>
            </a:r>
          </a:p>
          <a:p>
            <a:pPr lvl="2"/>
            <a:r>
              <a:rPr lang="de-DE" altLang="ja-JP" dirty="0"/>
              <a:t>Pulses have been detected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3255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ECEAC4-F176-48D5-B443-37409FFC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ja-JP" dirty="0"/>
              <a:t>PSR B1259-63/LS 2883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6938F2-1AD6-4FE8-99E2-449585786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Pulsar + Be star</a:t>
            </a:r>
          </a:p>
          <a:p>
            <a:pPr lvl="1"/>
            <a:r>
              <a:rPr kumimoji="1" lang="en-US" altLang="ja-JP" dirty="0"/>
              <a:t>Orbital period ~ 3.4 </a:t>
            </a:r>
            <a:r>
              <a:rPr kumimoji="1" lang="en-US" altLang="ja-JP"/>
              <a:t>yr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9F6C404-5A0D-43C8-8B31-AAB32AF95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8" y="2193927"/>
            <a:ext cx="7385405" cy="442656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78276AF-229E-4A1E-A790-1533501D203D}"/>
              </a:ext>
            </a:extLst>
          </p:cNvPr>
          <p:cNvSpPr txBox="1"/>
          <p:nvPr/>
        </p:nvSpPr>
        <p:spPr>
          <a:xfrm>
            <a:off x="4677747" y="3887472"/>
            <a:ext cx="1605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solidFill>
                  <a:schemeClr val="bg1"/>
                </a:solidFill>
              </a:rPr>
              <a:t>Decretion</a:t>
            </a:r>
            <a:r>
              <a:rPr kumimoji="1" lang="en-US" altLang="ja-JP" dirty="0">
                <a:solidFill>
                  <a:schemeClr val="bg1"/>
                </a:solidFill>
              </a:rPr>
              <a:t> disk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B94E4A6-A9EF-4292-86A0-ADEE31B4B0A5}"/>
              </a:ext>
            </a:extLst>
          </p:cNvPr>
          <p:cNvSpPr txBox="1"/>
          <p:nvPr/>
        </p:nvSpPr>
        <p:spPr>
          <a:xfrm>
            <a:off x="2090057" y="3518140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Pulsar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D87BCA6-0118-4EA0-956C-EC29521F01C7}"/>
              </a:ext>
            </a:extLst>
          </p:cNvPr>
          <p:cNvSpPr txBox="1"/>
          <p:nvPr/>
        </p:nvSpPr>
        <p:spPr>
          <a:xfrm>
            <a:off x="3347033" y="3333474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Be star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BD2008A-2A6D-4634-BE1B-4BD4B175B7AA}"/>
              </a:ext>
            </a:extLst>
          </p:cNvPr>
          <p:cNvSpPr txBox="1"/>
          <p:nvPr/>
        </p:nvSpPr>
        <p:spPr>
          <a:xfrm>
            <a:off x="1345238" y="5771408"/>
            <a:ext cx="744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NASA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45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E06B7B-F8BA-402C-8495-1FDC78753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Previous observations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27938F-2AD4-4280-AC22-80B04934F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798" y="1086592"/>
            <a:ext cx="3325296" cy="5415148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/>
              <a:t>Unpulsed emissions</a:t>
            </a:r>
          </a:p>
          <a:p>
            <a:pPr lvl="1"/>
            <a:r>
              <a:rPr lang="en-US" altLang="ja-JP" dirty="0"/>
              <a:t>Interaction between the pulsar and the stellar disk</a:t>
            </a:r>
          </a:p>
          <a:p>
            <a:r>
              <a:rPr kumimoji="1" lang="en-US" altLang="ja-JP" dirty="0"/>
              <a:t>Radio (</a:t>
            </a:r>
            <a:r>
              <a:rPr kumimoji="1" lang="en-US" altLang="ja-JP" dirty="0">
                <a:sym typeface="Mathematica3" panose="00000400000000000000" pitchFamily="2" charset="2"/>
              </a:rPr>
              <a:t></a:t>
            </a:r>
            <a:r>
              <a:rPr kumimoji="1" lang="en-US" altLang="ja-JP" dirty="0"/>
              <a:t>10 GHz)</a:t>
            </a:r>
          </a:p>
          <a:p>
            <a:pPr lvl="1"/>
            <a:r>
              <a:rPr lang="en-US" altLang="ja-JP" dirty="0"/>
              <a:t>Synchrotron</a:t>
            </a:r>
            <a:endParaRPr kumimoji="1" lang="en-US" altLang="ja-JP" dirty="0"/>
          </a:p>
          <a:p>
            <a:r>
              <a:rPr lang="en-US" altLang="ja-JP" dirty="0"/>
              <a:t>X-ray</a:t>
            </a:r>
          </a:p>
          <a:p>
            <a:pPr lvl="1"/>
            <a:r>
              <a:rPr lang="en-US" altLang="ja-JP" dirty="0"/>
              <a:t>Synchrotron or inverse Compton?</a:t>
            </a:r>
          </a:p>
          <a:p>
            <a:r>
              <a:rPr kumimoji="1" lang="en-US" altLang="ja-JP" dirty="0"/>
              <a:t>Gamma-ray</a:t>
            </a:r>
          </a:p>
          <a:p>
            <a:pPr lvl="1"/>
            <a:r>
              <a:rPr kumimoji="1" lang="en-US" altLang="ja-JP" dirty="0"/>
              <a:t>inverse Compton?</a:t>
            </a:r>
          </a:p>
          <a:p>
            <a:endParaRPr lang="en-US" altLang="ja-JP" dirty="0"/>
          </a:p>
          <a:p>
            <a:r>
              <a:rPr kumimoji="1" lang="en-US" altLang="ja-JP" dirty="0">
                <a:solidFill>
                  <a:srgbClr val="FF0000"/>
                </a:solidFill>
              </a:rPr>
              <a:t>No radio observations at </a:t>
            </a:r>
            <a:r>
              <a:rPr kumimoji="1" lang="en-US" altLang="ja-JP" dirty="0">
                <a:solidFill>
                  <a:srgbClr val="FF0000"/>
                </a:solidFill>
                <a:sym typeface="Mathematica3" panose="00000400000000000000" pitchFamily="2" charset="2"/>
              </a:rPr>
              <a:t></a:t>
            </a:r>
            <a:r>
              <a:rPr kumimoji="1" lang="en-US" altLang="ja-JP" dirty="0">
                <a:solidFill>
                  <a:srgbClr val="FF0000"/>
                </a:solidFill>
              </a:rPr>
              <a:t>10 GHz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6F0ACFF-4A70-4A65-9B23-DBE65AB36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895" y="1796437"/>
            <a:ext cx="4466307" cy="43848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6B5290B-E6EB-4BBD-AB6F-4C005CD60B3D}"/>
              </a:ext>
            </a:extLst>
          </p:cNvPr>
          <p:cNvSpPr txBox="1"/>
          <p:nvPr/>
        </p:nvSpPr>
        <p:spPr>
          <a:xfrm>
            <a:off x="6444343" y="1367729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SED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E706346-F08C-4509-BA8B-B2572C39B6E6}"/>
              </a:ext>
            </a:extLst>
          </p:cNvPr>
          <p:cNvSpPr txBox="1"/>
          <p:nvPr/>
        </p:nvSpPr>
        <p:spPr>
          <a:xfrm>
            <a:off x="5460291" y="6311385"/>
            <a:ext cx="19681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Abdo et al. (2011)</a:t>
            </a:r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867F829-CCCB-4337-BDAC-F38575A6757F}"/>
              </a:ext>
            </a:extLst>
          </p:cNvPr>
          <p:cNvSpPr/>
          <p:nvPr/>
        </p:nvSpPr>
        <p:spPr>
          <a:xfrm>
            <a:off x="5231363" y="1821319"/>
            <a:ext cx="105747" cy="4007203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1FAF7ED-20CA-47B4-A6BA-24F1B6D611F3}"/>
              </a:ext>
            </a:extLst>
          </p:cNvPr>
          <p:cNvSpPr txBox="1"/>
          <p:nvPr/>
        </p:nvSpPr>
        <p:spPr>
          <a:xfrm>
            <a:off x="4893230" y="1451987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1"/>
                </a:solidFill>
              </a:rPr>
              <a:t>ALMA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60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F268BF4-10B0-418A-9D98-FAE5CCC27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249" y="3692266"/>
            <a:ext cx="4497355" cy="311935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3F02786-D14E-4170-A17B-0690B4AF8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5" y="289957"/>
            <a:ext cx="8888963" cy="677883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Our Cycle 5 ALMA observations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A543A1E-0E38-44F9-9C91-D2EBF9C14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798" y="1086592"/>
            <a:ext cx="7572986" cy="5415148"/>
          </a:xfrm>
        </p:spPr>
        <p:txBody>
          <a:bodyPr/>
          <a:lstStyle/>
          <a:p>
            <a:r>
              <a:rPr lang="en-US" altLang="ja-JP" dirty="0"/>
              <a:t>Band 3 (97 GHz)</a:t>
            </a:r>
          </a:p>
          <a:p>
            <a:pPr lvl="1"/>
            <a:r>
              <a:rPr lang="en-US" altLang="ja-JP" dirty="0"/>
              <a:t>71 and 84 days after 2017 periastron</a:t>
            </a:r>
          </a:p>
          <a:p>
            <a:r>
              <a:rPr kumimoji="1" lang="en-US" altLang="ja-JP" dirty="0"/>
              <a:t>Band </a:t>
            </a:r>
            <a:r>
              <a:rPr lang="en-US" altLang="ja-JP" dirty="0"/>
              <a:t>7 (343 GHz)</a:t>
            </a:r>
          </a:p>
          <a:p>
            <a:pPr lvl="1"/>
            <a:r>
              <a:rPr lang="en-US" altLang="ja-JP" dirty="0"/>
              <a:t>69 days after 2017 periastron</a:t>
            </a:r>
          </a:p>
          <a:p>
            <a:r>
              <a:rPr lang="en-US" altLang="ja-JP" dirty="0"/>
              <a:t>Exposure time is ~ 5 min for each observation!</a:t>
            </a:r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endParaRPr kumimoji="1" lang="en-US" altLang="ja-JP" dirty="0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3F2855FD-86A9-40C1-B5D2-2A039E0DFFB8}"/>
              </a:ext>
            </a:extLst>
          </p:cNvPr>
          <p:cNvSpPr txBox="1">
            <a:spLocks/>
          </p:cNvSpPr>
          <p:nvPr/>
        </p:nvSpPr>
        <p:spPr>
          <a:xfrm>
            <a:off x="737761" y="3976989"/>
            <a:ext cx="3410401" cy="277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05795" indent="-171496" algn="l" defTabSz="685983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kumimoji="1"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45889" indent="-171496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kumimoji="1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583085" indent="-1371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kumimoji="1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720282" indent="-1371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823179" indent="-1028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926077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kumimoji="1"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028974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kumimoji="1"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31872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kumimoji="1"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34769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kumimoji="1"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ja-JP" dirty="0"/>
              <a:t>Gamma-ray flares were observed at </a:t>
            </a:r>
            <a:r>
              <a:rPr lang="en-US" altLang="ja-JP" dirty="0">
                <a:sym typeface="Mathematica3" panose="00000400000000000000" pitchFamily="2" charset="2"/>
              </a:rPr>
              <a:t> 72 days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  <a:sym typeface="Mathematica3" panose="00000400000000000000" pitchFamily="2" charset="2"/>
              </a:rPr>
              <a:t>2</a:t>
            </a:r>
            <a:r>
              <a:rPr lang="en-US" altLang="ja-JP" baseline="30000" dirty="0">
                <a:solidFill>
                  <a:srgbClr val="FF0000"/>
                </a:solidFill>
                <a:sym typeface="Mathematica3" panose="00000400000000000000" pitchFamily="2" charset="2"/>
              </a:rPr>
              <a:t>nd</a:t>
            </a:r>
            <a:r>
              <a:rPr lang="en-US" altLang="ja-JP" dirty="0">
                <a:solidFill>
                  <a:srgbClr val="FF0000"/>
                </a:solidFill>
                <a:sym typeface="Mathematica3" panose="00000400000000000000" pitchFamily="2" charset="2"/>
              </a:rPr>
              <a:t> Band 3 observation was done at a less active period</a:t>
            </a:r>
            <a:endParaRPr lang="en-US" altLang="ja-JP" dirty="0">
              <a:solidFill>
                <a:srgbClr val="FF0000"/>
              </a:solidFill>
            </a:endParaRPr>
          </a:p>
          <a:p>
            <a:pPr lvl="1"/>
            <a:endParaRPr lang="en-US" altLang="ja-JP" dirty="0"/>
          </a:p>
          <a:p>
            <a:endParaRPr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104C7CE-B127-43D5-A4FB-484467E24066}"/>
              </a:ext>
            </a:extLst>
          </p:cNvPr>
          <p:cNvSpPr txBox="1"/>
          <p:nvPr/>
        </p:nvSpPr>
        <p:spPr>
          <a:xfrm>
            <a:off x="4883021" y="3976989"/>
            <a:ext cx="24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Gamma-ray light curve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74A6BEF-24B9-4663-B478-E7DD405BB050}"/>
              </a:ext>
            </a:extLst>
          </p:cNvPr>
          <p:cNvSpPr txBox="1"/>
          <p:nvPr/>
        </p:nvSpPr>
        <p:spPr>
          <a:xfrm>
            <a:off x="4883021" y="4261712"/>
            <a:ext cx="2269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</a:t>
            </a:r>
            <a:r>
              <a:rPr lang="en-US" altLang="ja-JP" dirty="0"/>
              <a:t>Johnson et al. 2018)</a:t>
            </a:r>
            <a:endParaRPr kumimoji="1" lang="ja-JP" altLang="en-US" dirty="0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71A7FB27-C4AD-4D51-A7C8-B4470287AF0C}"/>
              </a:ext>
            </a:extLst>
          </p:cNvPr>
          <p:cNvGrpSpPr/>
          <p:nvPr/>
        </p:nvGrpSpPr>
        <p:grpSpPr>
          <a:xfrm>
            <a:off x="6875535" y="3400235"/>
            <a:ext cx="1854482" cy="3167808"/>
            <a:chOff x="6875535" y="3400235"/>
            <a:chExt cx="1854482" cy="3167808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445BAFF5-D028-49E0-B706-65A164FDDD43}"/>
                </a:ext>
              </a:extLst>
            </p:cNvPr>
            <p:cNvSpPr/>
            <p:nvPr/>
          </p:nvSpPr>
          <p:spPr>
            <a:xfrm>
              <a:off x="7839612" y="3769567"/>
              <a:ext cx="277171" cy="2798476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ED69652F-8E5D-4908-8F08-7CDB50961EFA}"/>
                </a:ext>
              </a:extLst>
            </p:cNvPr>
            <p:cNvSpPr txBox="1"/>
            <p:nvPr/>
          </p:nvSpPr>
          <p:spPr>
            <a:xfrm>
              <a:off x="6875535" y="3400235"/>
              <a:ext cx="18544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chemeClr val="accent1"/>
                  </a:solidFill>
                </a:rPr>
                <a:t>Our observations</a:t>
              </a:r>
              <a:endParaRPr kumimoji="1" lang="ja-JP" alt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D27E5A6-908C-4A62-A6AD-2F1321E040EB}"/>
              </a:ext>
            </a:extLst>
          </p:cNvPr>
          <p:cNvSpPr txBox="1"/>
          <p:nvPr/>
        </p:nvSpPr>
        <p:spPr>
          <a:xfrm>
            <a:off x="7540676" y="6488668"/>
            <a:ext cx="663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Days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6495CA4-BC98-4F8B-B207-3ABA073B635E}"/>
              </a:ext>
            </a:extLst>
          </p:cNvPr>
          <p:cNvSpPr txBox="1"/>
          <p:nvPr/>
        </p:nvSpPr>
        <p:spPr>
          <a:xfrm rot="16200000">
            <a:off x="3898997" y="4984138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Flux</a:t>
            </a:r>
            <a:endParaRPr kumimoji="1" lang="ja-JP" altLang="en-US" dirty="0"/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E3CFB8D0-5AAD-44C4-8977-E697CCF00DD8}"/>
              </a:ext>
            </a:extLst>
          </p:cNvPr>
          <p:cNvGrpSpPr/>
          <p:nvPr/>
        </p:nvGrpSpPr>
        <p:grpSpPr>
          <a:xfrm>
            <a:off x="6536343" y="4465073"/>
            <a:ext cx="1404718" cy="1910168"/>
            <a:chOff x="6536343" y="4465073"/>
            <a:chExt cx="1404718" cy="1910168"/>
          </a:xfrm>
        </p:grpSpPr>
        <p:sp>
          <p:nvSpPr>
            <p:cNvPr id="17" name="四角形: 角を丸くする 16">
              <a:extLst>
                <a:ext uri="{FF2B5EF4-FFF2-40B4-BE49-F238E27FC236}">
                  <a16:creationId xmlns:a16="http://schemas.microsoft.com/office/drawing/2014/main" id="{94FCB639-B01A-4281-9CCD-79EFB182B3E2}"/>
                </a:ext>
              </a:extLst>
            </p:cNvPr>
            <p:cNvSpPr/>
            <p:nvPr/>
          </p:nvSpPr>
          <p:spPr>
            <a:xfrm>
              <a:off x="7277865" y="4465073"/>
              <a:ext cx="663196" cy="1910168"/>
            </a:xfrm>
            <a:prstGeom prst="roundRect">
              <a:avLst/>
            </a:prstGeom>
            <a:noFill/>
            <a:ln w="38100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42ECD60A-1698-45C1-82F4-99D2864D7B6B}"/>
                </a:ext>
              </a:extLst>
            </p:cNvPr>
            <p:cNvSpPr txBox="1"/>
            <p:nvPr/>
          </p:nvSpPr>
          <p:spPr>
            <a:xfrm>
              <a:off x="6536343" y="5251945"/>
              <a:ext cx="785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chemeClr val="accent6"/>
                  </a:solidFill>
                </a:rPr>
                <a:t>Flares</a:t>
              </a:r>
              <a:endParaRPr kumimoji="1" lang="ja-JP" altLang="en-US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955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C0FBF1-9CE9-413B-B5D5-2EE015A10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Results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C2E41F1-FF7D-469D-BD54-ADE35B341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4" y="1086592"/>
            <a:ext cx="3724420" cy="5415148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Band 3</a:t>
            </a:r>
          </a:p>
          <a:p>
            <a:pPr lvl="1"/>
            <a:r>
              <a:rPr lang="en-US" altLang="ja-JP" dirty="0"/>
              <a:t>No flux change between the two observations</a:t>
            </a:r>
          </a:p>
          <a:p>
            <a:pPr lvl="2"/>
            <a:r>
              <a:rPr kumimoji="1" lang="en-US" altLang="ja-JP" dirty="0">
                <a:solidFill>
                  <a:schemeClr val="tx1"/>
                </a:solidFill>
              </a:rPr>
              <a:t>Band 3 emissions are </a:t>
            </a:r>
            <a:r>
              <a:rPr kumimoji="1" lang="en-US" altLang="ja-JP" dirty="0">
                <a:solidFill>
                  <a:srgbClr val="FF0000"/>
                </a:solidFill>
              </a:rPr>
              <a:t>irrelevant to the gamma-ray flares</a:t>
            </a:r>
          </a:p>
          <a:p>
            <a:pPr lvl="1"/>
            <a:r>
              <a:rPr lang="en-US" altLang="ja-JP" dirty="0"/>
              <a:t>On an extrapolation of lower frequency observations</a:t>
            </a:r>
          </a:p>
          <a:p>
            <a:pPr lvl="2"/>
            <a:r>
              <a:rPr lang="en-US" altLang="ja-JP" dirty="0">
                <a:solidFill>
                  <a:srgbClr val="FF0000"/>
                </a:solidFill>
              </a:rPr>
              <a:t>Synchrotron</a:t>
            </a:r>
          </a:p>
          <a:p>
            <a:pPr lvl="3"/>
            <a:r>
              <a:rPr lang="en-US" altLang="ja-JP" dirty="0">
                <a:solidFill>
                  <a:schemeClr val="tx1"/>
                </a:solidFill>
              </a:rPr>
              <a:t>Prompted by </a:t>
            </a:r>
            <a:r>
              <a:rPr lang="en-US" altLang="ja-JP" dirty="0">
                <a:solidFill>
                  <a:srgbClr val="FF0000"/>
                </a:solidFill>
              </a:rPr>
              <a:t>pulsar-disk</a:t>
            </a:r>
            <a:r>
              <a:rPr lang="en-US" altLang="ja-JP" dirty="0">
                <a:solidFill>
                  <a:schemeClr val="tx1"/>
                </a:solidFill>
              </a:rPr>
              <a:t> interaction</a:t>
            </a:r>
          </a:p>
          <a:p>
            <a:pPr lvl="2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107900D-E926-4A8D-9606-7AB77D2AD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963" y="1349828"/>
            <a:ext cx="5042852" cy="4662196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D2678D-73AB-45F2-86CA-2EEAA72827B2}"/>
              </a:ext>
            </a:extLst>
          </p:cNvPr>
          <p:cNvSpPr txBox="1"/>
          <p:nvPr/>
        </p:nvSpPr>
        <p:spPr>
          <a:xfrm>
            <a:off x="5840963" y="6024680"/>
            <a:ext cx="20016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Fujita et al. (2019)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86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C0FBF1-9CE9-413B-B5D5-2EE015A10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Results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C2E41F1-FF7D-469D-BD54-ADE35B341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798" y="1086592"/>
            <a:ext cx="3224165" cy="5415148"/>
          </a:xfrm>
        </p:spPr>
        <p:txBody>
          <a:bodyPr/>
          <a:lstStyle/>
          <a:p>
            <a:r>
              <a:rPr kumimoji="1" lang="en-US" altLang="ja-JP" dirty="0"/>
              <a:t>Band 7</a:t>
            </a:r>
          </a:p>
          <a:p>
            <a:pPr lvl="1"/>
            <a:r>
              <a:rPr lang="en-US" altLang="ja-JP" dirty="0"/>
              <a:t>Not on an extrapolation of lower frequency observations</a:t>
            </a:r>
          </a:p>
          <a:p>
            <a:pPr lvl="2"/>
            <a:r>
              <a:rPr lang="en-US" altLang="ja-JP" dirty="0">
                <a:solidFill>
                  <a:srgbClr val="FF0000"/>
                </a:solidFill>
              </a:rPr>
              <a:t>Disk emission?</a:t>
            </a:r>
          </a:p>
          <a:p>
            <a:pPr lvl="3"/>
            <a:r>
              <a:rPr lang="en-US" altLang="ja-JP" dirty="0"/>
              <a:t>van </a:t>
            </a:r>
            <a:r>
              <a:rPr lang="en-US" altLang="ja-JP" dirty="0" err="1"/>
              <a:t>Soelen</a:t>
            </a:r>
            <a:r>
              <a:rPr lang="en-US" altLang="ja-JP" dirty="0"/>
              <a:t>, &amp; </a:t>
            </a:r>
            <a:r>
              <a:rPr lang="en-US" altLang="ja-JP" dirty="0" err="1"/>
              <a:t>Meintjes</a:t>
            </a:r>
            <a:r>
              <a:rPr lang="en-US" altLang="ja-JP" dirty="0"/>
              <a:t> (2011)</a:t>
            </a:r>
          </a:p>
          <a:p>
            <a:pPr lvl="1"/>
            <a:r>
              <a:rPr lang="en-US" altLang="ja-JP" dirty="0"/>
              <a:t>If X-ray and gamma-ray emissions are inverse Compton, the disk could provide seed photons</a:t>
            </a:r>
          </a:p>
          <a:p>
            <a:pPr lvl="2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107900D-E926-4A8D-9606-7AB77D2AD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963" y="1349828"/>
            <a:ext cx="5042852" cy="4662196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49679EA-62EF-4999-A4AC-9EF4FBE1EFF2}"/>
              </a:ext>
            </a:extLst>
          </p:cNvPr>
          <p:cNvSpPr txBox="1"/>
          <p:nvPr/>
        </p:nvSpPr>
        <p:spPr>
          <a:xfrm>
            <a:off x="5840963" y="6024680"/>
            <a:ext cx="20016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Fujita et al. (2019)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784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4ADDD983-CB68-4743-B76B-68EE6CDA6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132" y="581434"/>
            <a:ext cx="4152652" cy="362694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EC0FBF1-9CE9-413B-B5D5-2EE015A10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Results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C2E41F1-FF7D-469D-BD54-ADE35B341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98" y="1152895"/>
            <a:ext cx="4152652" cy="5415148"/>
          </a:xfrm>
        </p:spPr>
        <p:txBody>
          <a:bodyPr/>
          <a:lstStyle/>
          <a:p>
            <a:r>
              <a:rPr lang="en-US" altLang="ja-JP" dirty="0"/>
              <a:t>Our picture</a:t>
            </a:r>
          </a:p>
          <a:p>
            <a:pPr lvl="1"/>
            <a:r>
              <a:rPr kumimoji="1" lang="en-US" altLang="ja-JP" dirty="0"/>
              <a:t>Band 3</a:t>
            </a:r>
          </a:p>
          <a:p>
            <a:pPr lvl="2"/>
            <a:r>
              <a:rPr kumimoji="1" lang="en-US" altLang="ja-JP" dirty="0"/>
              <a:t>Pulsar-disk interaction</a:t>
            </a:r>
          </a:p>
          <a:p>
            <a:pPr lvl="1"/>
            <a:r>
              <a:rPr lang="en-US" altLang="ja-JP" dirty="0"/>
              <a:t>Band 7</a:t>
            </a:r>
          </a:p>
          <a:p>
            <a:pPr lvl="2"/>
            <a:r>
              <a:rPr lang="en-US" altLang="ja-JP" dirty="0"/>
              <a:t>Disk</a:t>
            </a:r>
          </a:p>
          <a:p>
            <a:r>
              <a:rPr lang="en-US" altLang="ja-JP" dirty="0"/>
              <a:t>Magnetic fields</a:t>
            </a:r>
          </a:p>
          <a:p>
            <a:pPr lvl="1"/>
            <a:r>
              <a:rPr lang="en-US" altLang="ja-JP" dirty="0"/>
              <a:t>Synchrotron emissions up to ~100 GHz (Band 3) means 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505C934-3F02-4182-ACFB-532B1387B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53" y="4821571"/>
            <a:ext cx="7522201" cy="9996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573BF34-DC17-42F4-A1B5-6CE1719E2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381" y="5100372"/>
            <a:ext cx="281964" cy="44199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76C254B-B2BF-4A1F-ABEF-8EA9C7CCFB4C}"/>
              </a:ext>
            </a:extLst>
          </p:cNvPr>
          <p:cNvSpPr txBox="1"/>
          <p:nvPr/>
        </p:nvSpPr>
        <p:spPr>
          <a:xfrm>
            <a:off x="4914900" y="5821171"/>
            <a:ext cx="305564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Time since electron injection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343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rame1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tailEnd type="none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rame1" id="{8E7BC46D-5744-44D0-8C16-DAC0218593C5}" vid="{71968D9A-0CAD-45CE-AAB8-7FA5F3B7CA1C}"/>
    </a:ext>
  </a:extLst>
</a:theme>
</file>

<file path=ppt/theme/theme2.xml><?xml version="1.0" encoding="utf-8"?>
<a:theme xmlns:a="http://schemas.openxmlformats.org/drawingml/2006/main" name="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ユーザー定義 1">
      <a:majorFont>
        <a:latin typeface="Calibri"/>
        <a:ea typeface="メイリオ"/>
        <a:cs typeface=""/>
      </a:majorFont>
      <a:minorFont>
        <a:latin typeface="Calibr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UI Gothic" panose="020B0600070205080204" pitchFamily="50" charset="-128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accent3"/>
          </a:solidFill>
          <a:prstDash val="solid"/>
          <a:round/>
          <a:headEnd type="none" w="med" len="med"/>
          <a:tailEnd type="non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u="none" dirty="0">
            <a:latin typeface="メイリオ" panose="020B0604030504040204" pitchFamily="50" charset="-128"/>
            <a:ea typeface="メイリオ" panose="020B0604030504040204" pitchFamily="50" charset="-128"/>
          </a:defRPr>
        </a:defPPr>
      </a:lstStyle>
    </a:txDef>
  </a:objectDefaults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frame1</Template>
  <TotalTime>844</TotalTime>
  <Words>1252</Words>
  <Application>Microsoft Office PowerPoint</Application>
  <PresentationFormat>画面に合わせる (4:3)</PresentationFormat>
  <Paragraphs>260</Paragraphs>
  <Slides>26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26</vt:i4>
      </vt:variant>
    </vt:vector>
  </HeadingPairs>
  <TitlesOfParts>
    <vt:vector size="42" baseType="lpstr">
      <vt:lpstr>HGP創英角ｺﾞｼｯｸUB</vt:lpstr>
      <vt:lpstr>HG明朝B</vt:lpstr>
      <vt:lpstr>Meiryo UI</vt:lpstr>
      <vt:lpstr>ＭＳ Ｐゴシック</vt:lpstr>
      <vt:lpstr>MS UI Gothic</vt:lpstr>
      <vt:lpstr>ＭＳ ゴシック</vt:lpstr>
      <vt:lpstr>メイリオ</vt:lpstr>
      <vt:lpstr>游ゴシック</vt:lpstr>
      <vt:lpstr>Arial</vt:lpstr>
      <vt:lpstr>Calibri</vt:lpstr>
      <vt:lpstr>Corbel</vt:lpstr>
      <vt:lpstr>Franklin Gothic Medium</vt:lpstr>
      <vt:lpstr>Georgia</vt:lpstr>
      <vt:lpstr>Mathematica3</vt:lpstr>
      <vt:lpstr>frame1</vt:lpstr>
      <vt:lpstr>デザインの設定</vt:lpstr>
      <vt:lpstr>ガンマ線連星からの電波放射と超新星残骸の中性鉄輝線放射とXRISM衛星の現状</vt:lpstr>
      <vt:lpstr>内容</vt:lpstr>
      <vt:lpstr>Gamma-ray binaries</vt:lpstr>
      <vt:lpstr>PSR B1259-63/LS 2883</vt:lpstr>
      <vt:lpstr>Previous observations</vt:lpstr>
      <vt:lpstr>Our Cycle 5 ALMA observations</vt:lpstr>
      <vt:lpstr>Results</vt:lpstr>
      <vt:lpstr>Results</vt:lpstr>
      <vt:lpstr>Results</vt:lpstr>
      <vt:lpstr>Short Summary</vt:lpstr>
      <vt:lpstr>MeV cosmic-rays and 6.4 keV Fe line emissions from supernova remnants (SNRs)</vt:lpstr>
      <vt:lpstr>6.4 keV Fe line in SNRs</vt:lpstr>
      <vt:lpstr>6.4 keV Fe line in SNRs</vt:lpstr>
      <vt:lpstr>Origin of 6.4 keV line</vt:lpstr>
      <vt:lpstr>Evolution of CR spectrum</vt:lpstr>
      <vt:lpstr>Our model</vt:lpstr>
      <vt:lpstr>Equations for escaped CRs</vt:lpstr>
      <vt:lpstr>Interaction with molecular clouds</vt:lpstr>
      <vt:lpstr>Our strategy</vt:lpstr>
      <vt:lpstr>Fitting results</vt:lpstr>
      <vt:lpstr>6.4 keV line intensity</vt:lpstr>
      <vt:lpstr>6.4 keV line intensity</vt:lpstr>
      <vt:lpstr>Short Summary</vt:lpstr>
      <vt:lpstr>XRISM (X-Ray Imaging and Spectroscopy Mission)</vt:lpstr>
      <vt:lpstr>Performance</vt:lpstr>
      <vt:lpstr>Lessons from Hitomi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Gamma-ray binaries and MeV cosmic-rays</dc:title>
  <dc:creator>藤田 裕</dc:creator>
  <cp:lastModifiedBy>藤田裕</cp:lastModifiedBy>
  <cp:revision>91</cp:revision>
  <dcterms:created xsi:type="dcterms:W3CDTF">2019-06-24T00:45:53Z</dcterms:created>
  <dcterms:modified xsi:type="dcterms:W3CDTF">2019-12-11T08:39:54Z</dcterms:modified>
</cp:coreProperties>
</file>